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4"/>
  </p:handoutMasterIdLst>
  <p:sldIdLst>
    <p:sldId id="256" r:id="rId2"/>
    <p:sldId id="257" r:id="rId3"/>
    <p:sldId id="258" r:id="rId4"/>
    <p:sldId id="259" r:id="rId5"/>
    <p:sldId id="260" r:id="rId6"/>
    <p:sldId id="261" r:id="rId7"/>
    <p:sldId id="262" r:id="rId8"/>
    <p:sldId id="264" r:id="rId9"/>
    <p:sldId id="265" r:id="rId10"/>
    <p:sldId id="266" r:id="rId11"/>
    <p:sldId id="268" r:id="rId12"/>
    <p:sldId id="269" r:id="rId13"/>
    <p:sldId id="271" r:id="rId14"/>
    <p:sldId id="292" r:id="rId15"/>
    <p:sldId id="272" r:id="rId16"/>
    <p:sldId id="273" r:id="rId17"/>
    <p:sldId id="274" r:id="rId18"/>
    <p:sldId id="276" r:id="rId19"/>
    <p:sldId id="277" r:id="rId20"/>
    <p:sldId id="291" r:id="rId21"/>
    <p:sldId id="278" r:id="rId22"/>
    <p:sldId id="290" r:id="rId23"/>
  </p:sldIdLst>
  <p:sldSz cx="9144000" cy="6858000" type="screen4x3"/>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5AA1243-C6FD-43B3-B2A0-E5676CBDC8F5}" type="datetimeFigureOut">
              <a:rPr lang="sl-SI" smtClean="0"/>
              <a:t>17. 05. 2023</a:t>
            </a:fld>
            <a:endParaRPr lang="sl-SI"/>
          </a:p>
        </p:txBody>
      </p:sp>
      <p:sp>
        <p:nvSpPr>
          <p:cNvPr id="4" name="Ograda noge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583943B1-6EC8-4BD1-90D4-D1F4C582D27D}" type="slidenum">
              <a:rPr lang="sl-SI" smtClean="0"/>
              <a:t>‹#›</a:t>
            </a:fld>
            <a:endParaRPr lang="sl-SI"/>
          </a:p>
        </p:txBody>
      </p:sp>
    </p:spTree>
    <p:extLst>
      <p:ext uri="{BB962C8B-B14F-4D97-AF65-F5344CB8AC3E}">
        <p14:creationId xmlns:p14="http://schemas.microsoft.com/office/powerpoint/2010/main" val="37519162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a:t>Uredite slog naslova matrice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a:t>Uredite slog podnaslova matrice</a:t>
            </a:r>
            <a:endParaRPr kumimoji="0" lang="en-US"/>
          </a:p>
        </p:txBody>
      </p:sp>
      <p:sp>
        <p:nvSpPr>
          <p:cNvPr id="30" name="Date Placeholder 29"/>
          <p:cNvSpPr>
            <a:spLocks noGrp="1"/>
          </p:cNvSpPr>
          <p:nvPr>
            <p:ph type="dt" sz="half" idx="10"/>
          </p:nvPr>
        </p:nvSpPr>
        <p:spPr/>
        <p:txBody>
          <a:bodyPr/>
          <a:lstStyle/>
          <a:p>
            <a:fld id="{9A811DEF-D980-4B3C-9277-94EFFD31C64E}" type="datetimeFigureOut">
              <a:rPr lang="sl-SI" smtClean="0"/>
              <a:t>17. 05. 2023</a:t>
            </a:fld>
            <a:endParaRPr lang="sl-SI"/>
          </a:p>
        </p:txBody>
      </p:sp>
      <p:sp>
        <p:nvSpPr>
          <p:cNvPr id="19" name="Footer Placeholder 18"/>
          <p:cNvSpPr>
            <a:spLocks noGrp="1"/>
          </p:cNvSpPr>
          <p:nvPr>
            <p:ph type="ftr" sz="quarter" idx="11"/>
          </p:nvPr>
        </p:nvSpPr>
        <p:spPr/>
        <p:txBody>
          <a:bodyPr/>
          <a:lstStyle/>
          <a:p>
            <a:endParaRPr lang="sl-SI"/>
          </a:p>
        </p:txBody>
      </p:sp>
      <p:sp>
        <p:nvSpPr>
          <p:cNvPr id="27" name="Slide Number Placeholder 26"/>
          <p:cNvSpPr>
            <a:spLocks noGrp="1"/>
          </p:cNvSpPr>
          <p:nvPr>
            <p:ph type="sldNum" sz="quarter" idx="12"/>
          </p:nvPr>
        </p:nvSpPr>
        <p:spPr/>
        <p:txBody>
          <a:bodyPr/>
          <a:lstStyle/>
          <a:p>
            <a:fld id="{F1299958-CC29-403C-BD1E-076C7FE4D6B2}"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l-SI"/>
              <a:t>Uredite slog naslova matrice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Date Placeholder 3"/>
          <p:cNvSpPr>
            <a:spLocks noGrp="1"/>
          </p:cNvSpPr>
          <p:nvPr>
            <p:ph type="dt" sz="half" idx="10"/>
          </p:nvPr>
        </p:nvSpPr>
        <p:spPr/>
        <p:txBody>
          <a:bodyPr/>
          <a:lstStyle/>
          <a:p>
            <a:fld id="{9A811DEF-D980-4B3C-9277-94EFFD31C64E}" type="datetimeFigureOut">
              <a:rPr lang="sl-SI" smtClean="0"/>
              <a:t>17. 05. 2023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sl-SI"/>
              <a:t>Uredite slog naslova matrice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Date Placeholder 3"/>
          <p:cNvSpPr>
            <a:spLocks noGrp="1"/>
          </p:cNvSpPr>
          <p:nvPr>
            <p:ph type="dt" sz="half" idx="10"/>
          </p:nvPr>
        </p:nvSpPr>
        <p:spPr/>
        <p:txBody>
          <a:bodyPr/>
          <a:lstStyle/>
          <a:p>
            <a:fld id="{9A811DEF-D980-4B3C-9277-94EFFD31C64E}" type="datetimeFigureOut">
              <a:rPr lang="sl-SI" smtClean="0"/>
              <a:t>17. 05. 2023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l-SI"/>
              <a:t>Uredite slog naslova matrice</a:t>
            </a:r>
            <a:endParaRPr kumimoji="0" lang="en-US"/>
          </a:p>
        </p:txBody>
      </p:sp>
      <p:sp>
        <p:nvSpPr>
          <p:cNvPr id="3" name="Content Placeholder 2"/>
          <p:cNvSpPr>
            <a:spLocks noGrp="1"/>
          </p:cNvSpPr>
          <p:nvPr>
            <p:ph idx="1"/>
          </p:nvPr>
        </p:nvSpPr>
        <p:spPr/>
        <p:txBody>
          <a:body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Date Placeholder 3"/>
          <p:cNvSpPr>
            <a:spLocks noGrp="1"/>
          </p:cNvSpPr>
          <p:nvPr>
            <p:ph type="dt" sz="half" idx="10"/>
          </p:nvPr>
        </p:nvSpPr>
        <p:spPr/>
        <p:txBody>
          <a:bodyPr/>
          <a:lstStyle/>
          <a:p>
            <a:fld id="{9A811DEF-D980-4B3C-9277-94EFFD31C64E}" type="datetimeFigureOut">
              <a:rPr lang="sl-SI" smtClean="0"/>
              <a:t>17. 05. 2023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a:t>Uredite slog naslova matrice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a:t>Uredite sloge besedila matrice</a:t>
            </a:r>
          </a:p>
        </p:txBody>
      </p:sp>
      <p:sp>
        <p:nvSpPr>
          <p:cNvPr id="4" name="Date Placeholder 3"/>
          <p:cNvSpPr>
            <a:spLocks noGrp="1"/>
          </p:cNvSpPr>
          <p:nvPr>
            <p:ph type="dt" sz="half" idx="10"/>
          </p:nvPr>
        </p:nvSpPr>
        <p:spPr/>
        <p:txBody>
          <a:bodyPr/>
          <a:lstStyle/>
          <a:p>
            <a:fld id="{9A811DEF-D980-4B3C-9277-94EFFD31C64E}" type="datetimeFigureOut">
              <a:rPr lang="sl-SI" smtClean="0"/>
              <a:t>17. 05. 2023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1299958-CC29-403C-BD1E-076C7FE4D6B2}"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sl-SI"/>
              <a:t>Uredite slog naslova matrice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5" name="Date Placeholder 4"/>
          <p:cNvSpPr>
            <a:spLocks noGrp="1"/>
          </p:cNvSpPr>
          <p:nvPr>
            <p:ph type="dt" sz="half" idx="10"/>
          </p:nvPr>
        </p:nvSpPr>
        <p:spPr/>
        <p:txBody>
          <a:bodyPr/>
          <a:lstStyle/>
          <a:p>
            <a:fld id="{9A811DEF-D980-4B3C-9277-94EFFD31C64E}" type="datetimeFigureOut">
              <a:rPr lang="sl-SI" smtClean="0"/>
              <a:t>17. 05. 2023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sl-SI"/>
              <a:t>Uredite slog naslova matrice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a:t>Uredite sloge besedila matrice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a:t>Uredite sloge besedila matrice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7" name="Date Placeholder 6"/>
          <p:cNvSpPr>
            <a:spLocks noGrp="1"/>
          </p:cNvSpPr>
          <p:nvPr>
            <p:ph type="dt" sz="half" idx="10"/>
          </p:nvPr>
        </p:nvSpPr>
        <p:spPr/>
        <p:txBody>
          <a:bodyPr/>
          <a:lstStyle/>
          <a:p>
            <a:fld id="{9A811DEF-D980-4B3C-9277-94EFFD31C64E}" type="datetimeFigureOut">
              <a:rPr lang="sl-SI" smtClean="0"/>
              <a:t>17. 05. 2023</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l-SI"/>
              <a:t>Uredite slog naslova matrice</a:t>
            </a:r>
            <a:endParaRPr kumimoji="0" lang="en-US"/>
          </a:p>
        </p:txBody>
      </p:sp>
      <p:sp>
        <p:nvSpPr>
          <p:cNvPr id="3" name="Date Placeholder 2"/>
          <p:cNvSpPr>
            <a:spLocks noGrp="1"/>
          </p:cNvSpPr>
          <p:nvPr>
            <p:ph type="dt" sz="half" idx="10"/>
          </p:nvPr>
        </p:nvSpPr>
        <p:spPr/>
        <p:txBody>
          <a:bodyPr/>
          <a:lstStyle/>
          <a:p>
            <a:fld id="{9A811DEF-D980-4B3C-9277-94EFFD31C64E}" type="datetimeFigureOut">
              <a:rPr lang="sl-SI" smtClean="0"/>
              <a:t>17. 05. 2023</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11DEF-D980-4B3C-9277-94EFFD31C64E}" type="datetimeFigureOut">
              <a:rPr lang="sl-SI" smtClean="0"/>
              <a:t>17. 05. 2023</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l-SI"/>
              <a:t>Uredite slog naslova matrice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l-SI"/>
              <a:t>Uredite sloge besedila matrice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l-SI"/>
              <a:t>Uredite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5" name="Date Placeholder 4"/>
          <p:cNvSpPr>
            <a:spLocks noGrp="1"/>
          </p:cNvSpPr>
          <p:nvPr>
            <p:ph type="dt" sz="half" idx="10"/>
          </p:nvPr>
        </p:nvSpPr>
        <p:spPr/>
        <p:txBody>
          <a:bodyPr/>
          <a:lstStyle/>
          <a:p>
            <a:fld id="{9A811DEF-D980-4B3C-9277-94EFFD31C64E}" type="datetimeFigureOut">
              <a:rPr lang="sl-SI" smtClean="0"/>
              <a:t>17. 05. 2023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1299958-CC29-403C-BD1E-076C7FE4D6B2}"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l-SI"/>
              <a:t>Uredite slog naslova matrice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l-SI"/>
              <a:t>Uredite sloge besedila matrice</a:t>
            </a:r>
          </a:p>
        </p:txBody>
      </p:sp>
      <p:sp>
        <p:nvSpPr>
          <p:cNvPr id="5" name="Date Placeholder 4"/>
          <p:cNvSpPr>
            <a:spLocks noGrp="1"/>
          </p:cNvSpPr>
          <p:nvPr>
            <p:ph type="dt" sz="half" idx="10"/>
          </p:nvPr>
        </p:nvSpPr>
        <p:spPr/>
        <p:txBody>
          <a:bodyPr/>
          <a:lstStyle/>
          <a:p>
            <a:fld id="{9A811DEF-D980-4B3C-9277-94EFFD31C64E}" type="datetimeFigureOut">
              <a:rPr lang="sl-SI" smtClean="0"/>
              <a:t>17. 05. 2023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a:xfrm>
            <a:off x="8077200" y="6356350"/>
            <a:ext cx="609600" cy="365125"/>
          </a:xfrm>
        </p:spPr>
        <p:txBody>
          <a:bodyPr/>
          <a:lstStyle/>
          <a:p>
            <a:fld id="{F1299958-CC29-403C-BD1E-076C7FE4D6B2}" type="slidenum">
              <a:rPr lang="sl-SI" smtClean="0"/>
              <a:t>‹#›</a:t>
            </a:fld>
            <a:endParaRPr lang="sl-SI"/>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l-SI"/>
              <a:t>Kliknite ikono, če želite dodati sliko</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l-SI"/>
              <a:t>Uredite slog naslova matrice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l-SI"/>
              <a:t>Uredite sloge besedila matrice</a:t>
            </a:r>
          </a:p>
          <a:p>
            <a:pPr lvl="1" eaLnBrk="1" latinLnBrk="0" hangingPunct="1"/>
            <a:r>
              <a:rPr kumimoji="0" lang="sl-SI"/>
              <a:t>Druga raven</a:t>
            </a:r>
          </a:p>
          <a:p>
            <a:pPr lvl="2" eaLnBrk="1" latinLnBrk="0" hangingPunct="1"/>
            <a:r>
              <a:rPr kumimoji="0" lang="sl-SI"/>
              <a:t>Tretja raven</a:t>
            </a:r>
          </a:p>
          <a:p>
            <a:pPr lvl="3" eaLnBrk="1" latinLnBrk="0" hangingPunct="1"/>
            <a:r>
              <a:rPr kumimoji="0" lang="sl-SI"/>
              <a:t>Četrta raven</a:t>
            </a:r>
          </a:p>
          <a:p>
            <a:pPr lvl="4" eaLnBrk="1" latinLnBrk="0" hangingPunct="1"/>
            <a:r>
              <a:rPr kumimoji="0" lang="sl-SI"/>
              <a:t>Peta raven</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811DEF-D980-4B3C-9277-94EFFD31C64E}" type="datetimeFigureOut">
              <a:rPr lang="sl-SI" smtClean="0"/>
              <a:t>17. 05. 2023</a:t>
            </a:fld>
            <a:endParaRPr lang="sl-SI"/>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l-SI"/>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299958-CC29-403C-BD1E-076C7FE4D6B2}" type="slidenum">
              <a:rPr lang="sl-SI" smtClean="0"/>
              <a:t>‹#›</a:t>
            </a:fld>
            <a:endParaRPr lang="sl-SI"/>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539552" y="476672"/>
            <a:ext cx="7851648" cy="864096"/>
          </a:xfrm>
        </p:spPr>
        <p:txBody>
          <a:bodyPr>
            <a:normAutofit/>
          </a:bodyPr>
          <a:lstStyle/>
          <a:p>
            <a:pPr algn="l">
              <a:lnSpc>
                <a:spcPts val="1400"/>
              </a:lnSpc>
              <a:spcAft>
                <a:spcPts val="0"/>
              </a:spcAft>
            </a:pPr>
            <a:br>
              <a:rPr lang="sl-SI" sz="1600" dirty="0">
                <a:effectLst/>
                <a:latin typeface="Arial"/>
                <a:ea typeface="Times New Roman"/>
                <a:cs typeface="Times New Roman"/>
              </a:rPr>
            </a:br>
            <a:endParaRPr lang="sl-SI" sz="1600" dirty="0"/>
          </a:p>
        </p:txBody>
      </p:sp>
      <p:sp>
        <p:nvSpPr>
          <p:cNvPr id="3" name="Podnaslov 2"/>
          <p:cNvSpPr>
            <a:spLocks noGrp="1"/>
          </p:cNvSpPr>
          <p:nvPr>
            <p:ph type="subTitle" idx="1"/>
          </p:nvPr>
        </p:nvSpPr>
        <p:spPr>
          <a:xfrm>
            <a:off x="533400" y="116632"/>
            <a:ext cx="7854696" cy="6120680"/>
          </a:xfrm>
        </p:spPr>
        <p:txBody>
          <a:bodyPr>
            <a:normAutofit fontScale="85000" lnSpcReduction="20000"/>
          </a:bodyPr>
          <a:lstStyle/>
          <a:p>
            <a:pPr algn="l"/>
            <a:r>
              <a:rPr lang="sl-SI" sz="1050" dirty="0"/>
              <a:t>   </a:t>
            </a:r>
          </a:p>
          <a:p>
            <a:pPr algn="l"/>
            <a:endParaRPr lang="sl-SI" sz="1050" dirty="0"/>
          </a:p>
          <a:p>
            <a:pPr algn="l"/>
            <a:endParaRPr lang="sl-SI" sz="1050" dirty="0"/>
          </a:p>
          <a:p>
            <a:pPr algn="l"/>
            <a:endParaRPr lang="sl-SI" sz="1050" dirty="0"/>
          </a:p>
          <a:p>
            <a:pPr algn="l"/>
            <a:endParaRPr lang="sl-SI" sz="1050" dirty="0"/>
          </a:p>
          <a:p>
            <a:pPr algn="l"/>
            <a:endParaRPr lang="sl-SI" sz="1050" dirty="0"/>
          </a:p>
          <a:p>
            <a:pPr algn="l"/>
            <a:r>
              <a:rPr lang="sl-SI" sz="1050" dirty="0"/>
              <a:t>        </a:t>
            </a:r>
          </a:p>
          <a:p>
            <a:pPr algn="l"/>
            <a:endParaRPr lang="sl-SI" dirty="0"/>
          </a:p>
          <a:p>
            <a:pPr algn="ctr">
              <a:spcBef>
                <a:spcPts val="600"/>
              </a:spcBef>
              <a:spcAft>
                <a:spcPts val="600"/>
              </a:spcAft>
            </a:pPr>
            <a:endParaRPr lang="sl-SI" sz="2800" dirty="0"/>
          </a:p>
          <a:p>
            <a:pPr algn="ctr">
              <a:spcBef>
                <a:spcPts val="600"/>
              </a:spcBef>
              <a:spcAft>
                <a:spcPts val="600"/>
              </a:spcAft>
            </a:pPr>
            <a:endParaRPr lang="sl-SI" sz="2800" dirty="0"/>
          </a:p>
          <a:p>
            <a:pPr algn="ctr">
              <a:spcBef>
                <a:spcPts val="600"/>
              </a:spcBef>
              <a:spcAft>
                <a:spcPts val="600"/>
              </a:spcAft>
            </a:pPr>
            <a:r>
              <a:rPr lang="sl-SI" sz="2800" dirty="0"/>
              <a:t>UGOTOVITVE INŠPEKTORATA RS ZA DELO </a:t>
            </a:r>
          </a:p>
          <a:p>
            <a:pPr algn="ctr">
              <a:spcBef>
                <a:spcPts val="600"/>
              </a:spcBef>
              <a:spcAft>
                <a:spcPts val="600"/>
              </a:spcAft>
            </a:pPr>
            <a:r>
              <a:rPr lang="sl-SI" sz="2800" dirty="0"/>
              <a:t>V ZVEZI S KEMIJSKO VARNOSTJO PRI DELU </a:t>
            </a:r>
          </a:p>
          <a:p>
            <a:pPr algn="ctr">
              <a:spcBef>
                <a:spcPts val="600"/>
              </a:spcBef>
              <a:spcAft>
                <a:spcPts val="600"/>
              </a:spcAft>
            </a:pPr>
            <a:r>
              <a:rPr lang="sl-SI" sz="2800" dirty="0"/>
              <a:t>IN PRIPOROČILA ZA IZBOLJŠEVANJE</a:t>
            </a:r>
          </a:p>
          <a:p>
            <a:pPr algn="l">
              <a:spcBef>
                <a:spcPts val="600"/>
              </a:spcBef>
              <a:spcAft>
                <a:spcPts val="600"/>
              </a:spcAft>
            </a:pPr>
            <a:endParaRPr lang="sl-SI" sz="2800" dirty="0"/>
          </a:p>
          <a:p>
            <a:pPr>
              <a:spcBef>
                <a:spcPts val="600"/>
              </a:spcBef>
              <a:spcAft>
                <a:spcPts val="600"/>
              </a:spcAft>
            </a:pPr>
            <a:endParaRPr lang="sl-SI" sz="2400" dirty="0"/>
          </a:p>
          <a:p>
            <a:pPr>
              <a:spcBef>
                <a:spcPts val="600"/>
              </a:spcBef>
              <a:spcAft>
                <a:spcPts val="600"/>
              </a:spcAft>
            </a:pPr>
            <a:endParaRPr lang="sl-SI" sz="2400" dirty="0"/>
          </a:p>
          <a:p>
            <a:pPr>
              <a:spcBef>
                <a:spcPts val="600"/>
              </a:spcBef>
              <a:spcAft>
                <a:spcPts val="600"/>
              </a:spcAft>
            </a:pPr>
            <a:r>
              <a:rPr lang="sl-SI" sz="2400" dirty="0"/>
              <a:t>Petra Potočnik, inšpektorica za delo </a:t>
            </a:r>
            <a:endParaRPr lang="sl-SI" dirty="0"/>
          </a:p>
          <a:p>
            <a:pPr algn="l"/>
            <a:r>
              <a:rPr lang="sl-SI" dirty="0"/>
              <a:t>   </a:t>
            </a:r>
          </a:p>
          <a:p>
            <a:pPr algn="l"/>
            <a:r>
              <a:rPr lang="sl-SI" sz="2400" dirty="0"/>
              <a:t>Ljubljana, 18. 5. 2023</a:t>
            </a:r>
          </a:p>
          <a:p>
            <a:pPr algn="l"/>
            <a:endParaRPr lang="sl-SI" dirty="0"/>
          </a:p>
          <a:p>
            <a:pPr algn="l"/>
            <a:endParaRPr lang="sl-SI" dirty="0"/>
          </a:p>
          <a:p>
            <a:pPr algn="l"/>
            <a:endParaRPr lang="sl-SI" dirty="0"/>
          </a:p>
          <a:p>
            <a:pPr algn="l"/>
            <a:endParaRPr lang="sl-SI" dirty="0"/>
          </a:p>
        </p:txBody>
      </p:sp>
      <p:pic>
        <p:nvPicPr>
          <p:cNvPr id="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60649"/>
            <a:ext cx="6048672" cy="3168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608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276640"/>
          </a:xfrm>
        </p:spPr>
        <p:txBody>
          <a:bodyPr>
            <a:normAutofit/>
          </a:bodyPr>
          <a:lstStyle/>
          <a:p>
            <a:pPr algn="r"/>
            <a:r>
              <a:rPr lang="sl-SI" sz="1400" b="1" dirty="0"/>
              <a:t>Kemijska varnost</a:t>
            </a:r>
            <a:endParaRPr lang="sl-SI" sz="1400" dirty="0"/>
          </a:p>
        </p:txBody>
      </p:sp>
      <p:sp>
        <p:nvSpPr>
          <p:cNvPr id="5" name="Ograda vsebine 4"/>
          <p:cNvSpPr>
            <a:spLocks noGrp="1"/>
          </p:cNvSpPr>
          <p:nvPr>
            <p:ph idx="1"/>
          </p:nvPr>
        </p:nvSpPr>
        <p:spPr>
          <a:xfrm>
            <a:off x="457200" y="1556792"/>
            <a:ext cx="8229600" cy="4767808"/>
          </a:xfrm>
        </p:spPr>
        <p:txBody>
          <a:bodyPr>
            <a:normAutofit/>
          </a:bodyPr>
          <a:lstStyle/>
          <a:p>
            <a:pPr marL="0" indent="0">
              <a:buNone/>
            </a:pPr>
            <a:endParaRPr lang="sl-SI" dirty="0"/>
          </a:p>
          <a:p>
            <a:pPr marL="0" indent="0">
              <a:buNone/>
            </a:pPr>
            <a:endParaRPr lang="sl-SI" dirty="0"/>
          </a:p>
          <a:p>
            <a:pPr marL="0" indent="0">
              <a:buNone/>
            </a:pPr>
            <a:endParaRPr lang="sl-SI" sz="1400" dirty="0"/>
          </a:p>
          <a:p>
            <a:pPr marL="0" indent="0">
              <a:buNone/>
            </a:pPr>
            <a:endParaRPr lang="sl-SI" sz="1400" dirty="0"/>
          </a:p>
          <a:p>
            <a:pPr marL="0" indent="0">
              <a:buNone/>
            </a:pPr>
            <a:r>
              <a:rPr lang="sl-SI" sz="1400" dirty="0"/>
              <a:t> </a:t>
            </a:r>
          </a:p>
          <a:p>
            <a:pPr marL="0" indent="0">
              <a:buNone/>
            </a:pPr>
            <a:endParaRPr lang="sl-SI" sz="1400" dirty="0"/>
          </a:p>
          <a:p>
            <a:pPr marL="0" indent="0">
              <a:buNone/>
            </a:pPr>
            <a:endParaRPr lang="sl-SI" sz="1400" dirty="0"/>
          </a:p>
          <a:p>
            <a:pPr marL="0" indent="0">
              <a:buNone/>
            </a:pPr>
            <a:endParaRPr lang="sl-SI" sz="1400" dirty="0"/>
          </a:p>
        </p:txBody>
      </p:sp>
      <p:sp>
        <p:nvSpPr>
          <p:cNvPr id="4" name="PoljeZBesedilom 3">
            <a:extLst>
              <a:ext uri="{FF2B5EF4-FFF2-40B4-BE49-F238E27FC236}">
                <a16:creationId xmlns:a16="http://schemas.microsoft.com/office/drawing/2014/main" id="{65E9AC1C-21E0-7DDB-0A74-6923AA993222}"/>
              </a:ext>
            </a:extLst>
          </p:cNvPr>
          <p:cNvSpPr txBox="1"/>
          <p:nvPr/>
        </p:nvSpPr>
        <p:spPr>
          <a:xfrm>
            <a:off x="971600" y="1556793"/>
            <a:ext cx="7488832" cy="3962367"/>
          </a:xfrm>
          <a:prstGeom prst="rect">
            <a:avLst/>
          </a:prstGeom>
          <a:noFill/>
        </p:spPr>
        <p:txBody>
          <a:bodyPr wrap="square">
            <a:spAutoFit/>
          </a:bodyPr>
          <a:lstStyle/>
          <a:p>
            <a:pPr algn="just">
              <a:lnSpc>
                <a:spcPct val="107000"/>
              </a:lnSpc>
              <a:spcAft>
                <a:spcPts val="800"/>
              </a:spcAft>
            </a:pPr>
            <a:r>
              <a:rPr lang="sl-SI" sz="2400" b="1" dirty="0">
                <a:solidFill>
                  <a:srgbClr val="000000"/>
                </a:solidFill>
                <a:latin typeface="Calibri" panose="020F0502020204030204" pitchFamily="34" charset="0"/>
                <a:ea typeface="Calibri" panose="020F0502020204030204" pitchFamily="34" charset="0"/>
                <a:cs typeface="Calibri" panose="020F0502020204030204" pitchFamily="34" charset="0"/>
              </a:rPr>
              <a:t>Dopolnitev ocene tveganja </a:t>
            </a: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obveznosti glede revizije</a:t>
            </a:r>
            <a:r>
              <a:rPr lang="sl-SI" dirty="0">
                <a:latin typeface="Calibri" panose="020F0502020204030204" pitchFamily="34" charset="0"/>
                <a:ea typeface="Calibri" panose="020F0502020204030204" pitchFamily="34" charset="0"/>
                <a:cs typeface="Calibri" panose="020F0502020204030204" pitchFamily="34" charset="0"/>
              </a:rPr>
              <a:t> so povzete iz zakonodaje, </a:t>
            </a:r>
            <a:r>
              <a:rPr lang="sl-SI" sz="1800" dirty="0">
                <a:effectLst/>
                <a:latin typeface="Calibri" panose="020F0502020204030204" pitchFamily="34" charset="0"/>
                <a:ea typeface="Calibri" panose="020F0502020204030204" pitchFamily="34" charset="0"/>
                <a:cs typeface="Calibri" panose="020F0502020204030204" pitchFamily="34" charset="0"/>
              </a:rPr>
              <a:t>ni pa konkretno navedeno kako točno se to izvaja pri delodajalcu</a:t>
            </a:r>
            <a:r>
              <a:rPr lang="sl-SI" dirty="0">
                <a:latin typeface="Calibri" panose="020F0502020204030204" pitchFamily="34" charset="0"/>
                <a:ea typeface="Calibri" panose="020F0502020204030204" pitchFamily="34" charset="0"/>
                <a:cs typeface="Calibri" panose="020F0502020204030204" pitchFamily="34" charset="0"/>
              </a:rPr>
              <a:t>:</a:t>
            </a:r>
            <a:endParaRPr lang="sl-SI" sz="18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kdo to naredi, </a:t>
            </a:r>
          </a:p>
          <a:p>
            <a:pPr marL="285750" indent="-285750"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kdaj, </a:t>
            </a:r>
          </a:p>
          <a:p>
            <a:pPr marL="285750" indent="-285750"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na kakšen način in </a:t>
            </a:r>
          </a:p>
          <a:p>
            <a:pPr marL="285750" indent="-285750"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ali je o tej aktivnosti potrebno voditi zapis.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sl-SI"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sl-SI"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sl-SI"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613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556792"/>
            <a:ext cx="8229600" cy="4767808"/>
          </a:xfrm>
        </p:spPr>
        <p:txBody>
          <a:bodyPr>
            <a:normAutofit/>
          </a:bodyPr>
          <a:lstStyle/>
          <a:p>
            <a:pPr marL="0" indent="0">
              <a:spcBef>
                <a:spcPts val="480"/>
              </a:spcBef>
              <a:buNone/>
            </a:pPr>
            <a:endParaRPr lang="sl-SI" sz="2000" dirty="0"/>
          </a:p>
          <a:p>
            <a:pPr marL="0" indent="0">
              <a:buNone/>
            </a:pPr>
            <a:endParaRPr lang="sl-SI" sz="2000" dirty="0"/>
          </a:p>
          <a:p>
            <a:pPr marL="0" indent="0">
              <a:buNone/>
            </a:pPr>
            <a:endParaRPr lang="sl-SI" sz="2000" dirty="0"/>
          </a:p>
          <a:p>
            <a:pPr marL="0" indent="0">
              <a:buNone/>
            </a:pPr>
            <a:endParaRPr lang="sl-SI" sz="2000" dirty="0"/>
          </a:p>
          <a:p>
            <a:pPr marL="0" indent="0">
              <a:buNone/>
            </a:pPr>
            <a:endParaRPr lang="sl-SI" sz="2000" dirty="0"/>
          </a:p>
          <a:p>
            <a:pPr marL="0" indent="0">
              <a:buNone/>
            </a:pPr>
            <a:endParaRPr lang="sl-SI" sz="2000" dirty="0"/>
          </a:p>
          <a:p>
            <a:pPr marL="0" indent="0">
              <a:buNone/>
            </a:pPr>
            <a:endParaRPr lang="sl-SI" sz="2000" dirty="0"/>
          </a:p>
          <a:p>
            <a:pPr marL="0" indent="0">
              <a:buNone/>
            </a:pPr>
            <a:endParaRPr lang="sl-SI" sz="2000" dirty="0"/>
          </a:p>
          <a:p>
            <a:pPr marL="0" indent="0">
              <a:buNone/>
            </a:pPr>
            <a:endParaRPr lang="sl-SI" sz="1800" dirty="0"/>
          </a:p>
          <a:p>
            <a:pPr marL="0" indent="0">
              <a:buNone/>
            </a:pPr>
            <a:endParaRPr lang="sl-SI" sz="2000" dirty="0"/>
          </a:p>
        </p:txBody>
      </p:sp>
      <p:sp>
        <p:nvSpPr>
          <p:cNvPr id="6" name="PoljeZBesedilom 5">
            <a:extLst>
              <a:ext uri="{FF2B5EF4-FFF2-40B4-BE49-F238E27FC236}">
                <a16:creationId xmlns:a16="http://schemas.microsoft.com/office/drawing/2014/main" id="{8F8C26F8-B110-3FD8-33C6-B4190A90A276}"/>
              </a:ext>
            </a:extLst>
          </p:cNvPr>
          <p:cNvSpPr txBox="1"/>
          <p:nvPr/>
        </p:nvSpPr>
        <p:spPr>
          <a:xfrm>
            <a:off x="827584" y="1700809"/>
            <a:ext cx="7200800" cy="3065647"/>
          </a:xfrm>
          <a:prstGeom prst="rect">
            <a:avLst/>
          </a:prstGeom>
          <a:noFill/>
        </p:spPr>
        <p:txBody>
          <a:bodyPr wrap="square">
            <a:spAutoFit/>
          </a:bodyPr>
          <a:lstStyle/>
          <a:p>
            <a:pPr algn="just">
              <a:lnSpc>
                <a:spcPct val="107000"/>
              </a:lnSpc>
              <a:spcAft>
                <a:spcPts val="800"/>
              </a:spcAft>
            </a:pPr>
            <a:r>
              <a:rPr lang="sl-SI" sz="1800" b="1" dirty="0">
                <a:effectLst/>
                <a:latin typeface="Calibri" panose="020F0502020204030204" pitchFamily="34" charset="0"/>
                <a:ea typeface="Calibri" panose="020F0502020204030204" pitchFamily="34" charset="0"/>
                <a:cs typeface="Calibri" panose="020F0502020204030204" pitchFamily="34" charset="0"/>
              </a:rPr>
              <a:t>Navodila za varno delo</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Delodajalec mora delavce obveščati o varnem in zdravem delu. </a:t>
            </a: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Delavce mora seznaniti o:  </a:t>
            </a:r>
          </a:p>
          <a:p>
            <a:pPr marL="285750" indent="-285750" algn="just">
              <a:lnSpc>
                <a:spcPct val="107000"/>
              </a:lnSpc>
              <a:spcAft>
                <a:spcPts val="800"/>
              </a:spcAft>
              <a:buFont typeface="Courier New" panose="02070309020205020404" pitchFamily="49" charset="0"/>
              <a:buChar char="o"/>
            </a:pPr>
            <a:r>
              <a:rPr lang="sl-SI" sz="1800" dirty="0">
                <a:effectLst/>
                <a:latin typeface="Calibri" panose="020F0502020204030204" pitchFamily="34" charset="0"/>
                <a:ea typeface="Calibri" panose="020F0502020204030204" pitchFamily="34" charset="0"/>
                <a:cs typeface="Calibri" panose="020F0502020204030204" pitchFamily="34" charset="0"/>
              </a:rPr>
              <a:t>vrstah nevarnosti v delovnem okolju in na delovnem mestu, </a:t>
            </a:r>
          </a:p>
          <a:p>
            <a:pPr marL="285750" indent="-285750" algn="just">
              <a:lnSpc>
                <a:spcPct val="107000"/>
              </a:lnSpc>
              <a:spcAft>
                <a:spcPts val="800"/>
              </a:spcAft>
              <a:buFont typeface="Courier New" panose="02070309020205020404" pitchFamily="49" charset="0"/>
              <a:buChar char="o"/>
            </a:pPr>
            <a:r>
              <a:rPr lang="sl-SI" sz="1800" dirty="0">
                <a:effectLst/>
                <a:latin typeface="Calibri" panose="020F0502020204030204" pitchFamily="34" charset="0"/>
                <a:ea typeface="Calibri" panose="020F0502020204030204" pitchFamily="34" charset="0"/>
                <a:cs typeface="Calibri" panose="020F0502020204030204" pitchFamily="34" charset="0"/>
              </a:rPr>
              <a:t>varnostnih ukrepih, potrebnih za preprečevanje nevarnosti in zmanjševanje škodljivih posledic.</a:t>
            </a:r>
            <a:endParaRPr lang="sl-SI"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sl-SI" sz="18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9313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700808"/>
            <a:ext cx="8229600" cy="4623792"/>
          </a:xfrm>
        </p:spPr>
        <p:txBody>
          <a:bodyPr>
            <a:normAutofit/>
          </a:bodyPr>
          <a:lstStyle/>
          <a:p>
            <a:pPr marL="0" indent="0">
              <a:buNone/>
            </a:pPr>
            <a:r>
              <a:rPr lang="sl-SI" sz="2400" b="1" dirty="0">
                <a:effectLst/>
                <a:latin typeface="+mj-lt"/>
                <a:ea typeface="Calibri" panose="020F0502020204030204" pitchFamily="34" charset="0"/>
                <a:cs typeface="Calibri" panose="020F0502020204030204" pitchFamily="34" charset="0"/>
              </a:rPr>
              <a:t>Navodila za (varno) delo </a:t>
            </a:r>
            <a:r>
              <a:rPr lang="sl-SI" sz="1800" dirty="0">
                <a:effectLst/>
                <a:latin typeface="+mj-lt"/>
                <a:ea typeface="Calibri" panose="020F0502020204030204" pitchFamily="34" charset="0"/>
                <a:cs typeface="Calibri" panose="020F0502020204030204" pitchFamily="34" charset="0"/>
              </a:rPr>
              <a:t>morajo biti jasna</a:t>
            </a:r>
          </a:p>
          <a:p>
            <a:r>
              <a:rPr lang="sl-SI" sz="2000" dirty="0">
                <a:latin typeface="Calibri" panose="020F0502020204030204" pitchFamily="34" charset="0"/>
                <a:ea typeface="Calibri" panose="020F0502020204030204" pitchFamily="34" charset="0"/>
                <a:cs typeface="Calibri" panose="020F0502020204030204" pitchFamily="34" charset="0"/>
              </a:rPr>
              <a:t>z</a:t>
            </a:r>
            <a:r>
              <a:rPr lang="sl-SI" sz="2000" dirty="0">
                <a:effectLst/>
                <a:latin typeface="Calibri" panose="020F0502020204030204" pitchFamily="34" charset="0"/>
                <a:ea typeface="Calibri" panose="020F0502020204030204" pitchFamily="34" charset="0"/>
                <a:cs typeface="Calibri" panose="020F0502020204030204" pitchFamily="34" charset="0"/>
              </a:rPr>
              <a:t>ačetek/ vhodni podatek, </a:t>
            </a:r>
          </a:p>
          <a:p>
            <a:r>
              <a:rPr lang="sl-SI" sz="2000" dirty="0">
                <a:latin typeface="Calibri" panose="020F0502020204030204" pitchFamily="34" charset="0"/>
                <a:ea typeface="Calibri" panose="020F0502020204030204" pitchFamily="34" charset="0"/>
                <a:cs typeface="Calibri" panose="020F0502020204030204" pitchFamily="34" charset="0"/>
              </a:rPr>
              <a:t>kje / od koga se pridobi podatek za začetek aktivnosti, </a:t>
            </a:r>
          </a:p>
          <a:p>
            <a:r>
              <a:rPr lang="sl-SI" sz="2000" dirty="0">
                <a:latin typeface="Calibri" panose="020F0502020204030204" pitchFamily="34" charset="0"/>
                <a:ea typeface="Calibri" panose="020F0502020204030204" pitchFamily="34" charset="0"/>
                <a:cs typeface="Calibri" panose="020F0502020204030204" pitchFamily="34" charset="0"/>
              </a:rPr>
              <a:t>potek aktivnosti,</a:t>
            </a:r>
            <a:endParaRPr lang="sl-SI" sz="2000" dirty="0">
              <a:effectLst/>
              <a:latin typeface="Calibri" panose="020F0502020204030204" pitchFamily="34" charset="0"/>
              <a:ea typeface="Calibri" panose="020F0502020204030204" pitchFamily="34" charset="0"/>
              <a:cs typeface="Calibri" panose="020F0502020204030204" pitchFamily="34" charset="0"/>
            </a:endParaRPr>
          </a:p>
          <a:p>
            <a:pPr lvl="1"/>
            <a:r>
              <a:rPr lang="sl-SI" sz="2000" dirty="0">
                <a:effectLst/>
                <a:latin typeface="Calibri" panose="020F0502020204030204" pitchFamily="34" charset="0"/>
                <a:ea typeface="Calibri" panose="020F0502020204030204" pitchFamily="34" charset="0"/>
                <a:cs typeface="Calibri" panose="020F0502020204030204" pitchFamily="34" charset="0"/>
              </a:rPr>
              <a:t>kako se le ta izvede po korakih, </a:t>
            </a:r>
          </a:p>
          <a:p>
            <a:r>
              <a:rPr lang="sl-SI" sz="2000" dirty="0">
                <a:effectLst/>
                <a:latin typeface="Calibri" panose="020F0502020204030204" pitchFamily="34" charset="0"/>
                <a:ea typeface="Calibri" panose="020F0502020204030204" pitchFamily="34" charset="0"/>
                <a:cs typeface="Calibri" panose="020F0502020204030204" pitchFamily="34" charset="0"/>
              </a:rPr>
              <a:t>na posameznih stopnjah se po potrebi vključi odobritev oz. potrjevanje (jasni kriteriji sprejemljivosti)</a:t>
            </a:r>
          </a:p>
          <a:p>
            <a:r>
              <a:rPr lang="sl-SI" sz="2000" dirty="0">
                <a:effectLst/>
                <a:latin typeface="Calibri" panose="020F0502020204030204" pitchFamily="34" charset="0"/>
                <a:ea typeface="Calibri" panose="020F0502020204030204" pitchFamily="34" charset="0"/>
                <a:cs typeface="Calibri" panose="020F0502020204030204" pitchFamily="34" charset="0"/>
              </a:rPr>
              <a:t>zaključek / izhodni podatki.  </a:t>
            </a:r>
          </a:p>
          <a:p>
            <a:pPr marL="0" indent="0">
              <a:buNone/>
            </a:pPr>
            <a:endParaRPr lang="sl-SI"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sl-SI" sz="2000" dirty="0">
                <a:effectLst/>
                <a:latin typeface="Calibri" panose="020F0502020204030204" pitchFamily="34" charset="0"/>
                <a:ea typeface="Calibri" panose="020F0502020204030204" pitchFamily="34" charset="0"/>
                <a:cs typeface="Calibri" panose="020F0502020204030204" pitchFamily="34" charset="0"/>
              </a:rPr>
              <a:t>V posamezne korake morajo biti po potrebi vključeni tudi jasni ukrepi za varno delo. </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dirty="0"/>
          </a:p>
        </p:txBody>
      </p:sp>
    </p:spTree>
    <p:extLst>
      <p:ext uri="{BB962C8B-B14F-4D97-AF65-F5344CB8AC3E}">
        <p14:creationId xmlns:p14="http://schemas.microsoft.com/office/powerpoint/2010/main" val="642386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lstStyle/>
          <a:p>
            <a:pPr marL="0" indent="0" algn="just">
              <a:lnSpc>
                <a:spcPct val="107000"/>
              </a:lnSpc>
              <a:spcAft>
                <a:spcPts val="800"/>
              </a:spcAft>
              <a:buNone/>
            </a:pPr>
            <a:r>
              <a:rPr lang="sl-SI" sz="2400" b="1" dirty="0">
                <a:latin typeface="Calibri" panose="020F0502020204030204" pitchFamily="34" charset="0"/>
                <a:ea typeface="Calibri" panose="020F0502020204030204" pitchFamily="34" charset="0"/>
                <a:cs typeface="Calibri" panose="020F0502020204030204" pitchFamily="34" charset="0"/>
              </a:rPr>
              <a:t>D</a:t>
            </a:r>
            <a:r>
              <a:rPr lang="sl-SI" sz="2400" b="1" dirty="0">
                <a:effectLst/>
                <a:latin typeface="Calibri" panose="020F0502020204030204" pitchFamily="34" charset="0"/>
                <a:ea typeface="Calibri" panose="020F0502020204030204" pitchFamily="34" charset="0"/>
                <a:cs typeface="Calibri" panose="020F0502020204030204" pitchFamily="34" charset="0"/>
              </a:rPr>
              <a:t>elavec aktivnosti ne izvaja, kot je to opredeljeno v navodilu </a:t>
            </a:r>
            <a:endParaRPr lang="sl-SI"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sl-SI" sz="1800" dirty="0">
                <a:effectLst/>
                <a:latin typeface="Calibri" panose="020F0502020204030204" pitchFamily="34" charset="0"/>
                <a:ea typeface="Calibri" panose="020F0502020204030204" pitchFamily="34" charset="0"/>
                <a:cs typeface="Calibri" panose="020F0502020204030204" pitchFamily="34" charset="0"/>
              </a:rPr>
              <a:t>ZAKAJ?</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ker navodila niso operativna; ker se po njih ne da delati,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ker so delavci navajeni nekega postopka in niso naklonjeni spremembam,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ker z revizijo navodila niso seznanjeni,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ker so delavci iznajdljivi (pa ni to mišljeno kot slabo), se pa ne zavedajo, da je bližnjica včasih tudi neustrezna, če se predhodno ne izdela ocena tveganja in izda novo navodilo.</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dirty="0"/>
          </a:p>
        </p:txBody>
      </p:sp>
    </p:spTree>
    <p:extLst>
      <p:ext uri="{BB962C8B-B14F-4D97-AF65-F5344CB8AC3E}">
        <p14:creationId xmlns:p14="http://schemas.microsoft.com/office/powerpoint/2010/main" val="2215630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3EFC9D4-F680-734B-1AAA-E2503436B4CA}"/>
              </a:ext>
            </a:extLst>
          </p:cNvPr>
          <p:cNvSpPr>
            <a:spLocks noGrp="1"/>
          </p:cNvSpPr>
          <p:nvPr>
            <p:ph type="title"/>
          </p:nvPr>
        </p:nvSpPr>
        <p:spPr>
          <a:xfrm>
            <a:off x="457200" y="704088"/>
            <a:ext cx="8229600" cy="348648"/>
          </a:xfrm>
        </p:spPr>
        <p:txBody>
          <a:bodyPr>
            <a:normAutofit/>
          </a:bodyPr>
          <a:lstStyle/>
          <a:p>
            <a:pPr algn="r"/>
            <a:r>
              <a:rPr lang="sl-SI" sz="1400" dirty="0"/>
              <a:t>Kemijska varnost </a:t>
            </a:r>
          </a:p>
        </p:txBody>
      </p:sp>
      <p:sp>
        <p:nvSpPr>
          <p:cNvPr id="3" name="Označba mesta vsebine 2">
            <a:extLst>
              <a:ext uri="{FF2B5EF4-FFF2-40B4-BE49-F238E27FC236}">
                <a16:creationId xmlns:a16="http://schemas.microsoft.com/office/drawing/2014/main" id="{8B25E990-F53C-6308-160D-B51DB1DFC764}"/>
              </a:ext>
            </a:extLst>
          </p:cNvPr>
          <p:cNvSpPr>
            <a:spLocks noGrp="1"/>
          </p:cNvSpPr>
          <p:nvPr>
            <p:ph idx="1"/>
          </p:nvPr>
        </p:nvSpPr>
        <p:spPr/>
        <p:txBody>
          <a:bodyPr/>
          <a:lstStyle/>
          <a:p>
            <a:pPr marL="0" indent="0">
              <a:buNone/>
            </a:pPr>
            <a:r>
              <a:rPr lang="sl-SI" sz="2400" b="1" dirty="0">
                <a:effectLst/>
                <a:latin typeface="Calibri" panose="020F0502020204030204" pitchFamily="34" charset="0"/>
                <a:ea typeface="Times New Roman" panose="02020603050405020304" pitchFamily="18" charset="0"/>
              </a:rPr>
              <a:t>Obvladovanje dokumentov</a:t>
            </a:r>
          </a:p>
          <a:p>
            <a:pPr marL="0" indent="0">
              <a:buNone/>
            </a:pPr>
            <a:r>
              <a:rPr lang="sl-SI" sz="2000" dirty="0">
                <a:effectLst/>
                <a:latin typeface="Calibri" panose="020F0502020204030204" pitchFamily="34" charset="0"/>
                <a:ea typeface="Calibri" panose="020F0502020204030204" pitchFamily="34" charset="0"/>
                <a:cs typeface="Calibri" panose="020F0502020204030204" pitchFamily="34" charset="0"/>
              </a:rPr>
              <a:t>Občasno ugotovimo, da je za določeno delo več navodil za varno delo, ki se nadgrajujejo, dopolnjujejo, včasih pa tudi izključujejo. </a:t>
            </a:r>
          </a:p>
          <a:p>
            <a:pPr marL="0" indent="0">
              <a:buNone/>
            </a:pPr>
            <a:endParaRPr lang="sl-SI" sz="2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sl-SI" sz="2000" dirty="0">
                <a:latin typeface="Calibri" panose="020F0502020204030204" pitchFamily="34" charset="0"/>
                <a:ea typeface="Times New Roman" panose="02020603050405020304" pitchFamily="18" charset="0"/>
              </a:rPr>
              <a:t>A</a:t>
            </a:r>
            <a:r>
              <a:rPr lang="sl-SI" sz="2000" dirty="0">
                <a:effectLst/>
                <a:latin typeface="Calibri" panose="020F0502020204030204" pitchFamily="34" charset="0"/>
                <a:ea typeface="Times New Roman" panose="02020603050405020304" pitchFamily="18" charset="0"/>
              </a:rPr>
              <a:t>vtor/skrbnik dokumenta  na določeno periodiko (npr. eno leto) pregleda dokument (ocene tveganja, navodila, elaborati) in ugotoviti ali je še aktualen ali ga je potrebno dopolniti.</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effectLst/>
              <a:latin typeface="Calibri" panose="020F0502020204030204" pitchFamily="34" charset="0"/>
              <a:ea typeface="Times New Roman" panose="02020603050405020304" pitchFamily="18" charset="0"/>
            </a:endParaRPr>
          </a:p>
          <a:p>
            <a:pPr marL="0" indent="0">
              <a:buNone/>
            </a:pPr>
            <a:endParaRPr lang="sl-SI" dirty="0"/>
          </a:p>
        </p:txBody>
      </p:sp>
    </p:spTree>
    <p:extLst>
      <p:ext uri="{BB962C8B-B14F-4D97-AF65-F5344CB8AC3E}">
        <p14:creationId xmlns:p14="http://schemas.microsoft.com/office/powerpoint/2010/main" val="2780695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lstStyle/>
          <a:p>
            <a:pPr marL="0" indent="0">
              <a:buNone/>
            </a:pPr>
            <a:r>
              <a:rPr lang="sl-SI" sz="2400" b="1" dirty="0">
                <a:effectLst/>
                <a:latin typeface="Calibri" panose="020F0502020204030204" pitchFamily="34" charset="0"/>
                <a:ea typeface="Calibri" panose="020F0502020204030204" pitchFamily="34" charset="0"/>
              </a:rPr>
              <a:t>Usposabljanje delavcev </a:t>
            </a:r>
          </a:p>
          <a:p>
            <a:pPr marL="0" indent="0">
              <a:buNone/>
            </a:pPr>
            <a:endParaRPr lang="sl-SI" sz="1800" b="1" dirty="0">
              <a:latin typeface="Calibri" panose="020F0502020204030204" pitchFamily="34" charset="0"/>
              <a:ea typeface="Calibri" panose="020F0502020204030204" pitchFamily="34" charset="0"/>
            </a:endParaRPr>
          </a:p>
          <a:p>
            <a:pPr>
              <a:buFont typeface="Arial" panose="020B0604020202020204" pitchFamily="34" charset="0"/>
              <a:buChar char="•"/>
            </a:pPr>
            <a:r>
              <a:rPr lang="sl-SI" sz="1800" dirty="0">
                <a:latin typeface="Calibri" panose="020F0502020204030204" pitchFamily="34" charset="0"/>
                <a:ea typeface="Calibri" panose="020F0502020204030204" pitchFamily="34" charset="0"/>
              </a:rPr>
              <a:t>je ena pomembnejših dolžnosti delodajalca</a:t>
            </a:r>
            <a:endParaRPr lang="sl-SI" sz="1800" dirty="0"/>
          </a:p>
          <a:p>
            <a:pPr>
              <a:buFont typeface="Arial" panose="020B0604020202020204" pitchFamily="34" charset="0"/>
              <a:buChar char="•"/>
            </a:pPr>
            <a:r>
              <a:rPr lang="sl-SI" sz="1800" dirty="0">
                <a:latin typeface="Calibri" panose="020F0502020204030204" pitchFamily="34" charset="0"/>
                <a:ea typeface="Calibri" panose="020F0502020204030204" pitchFamily="34" charset="0"/>
              </a:rPr>
              <a:t>j</a:t>
            </a:r>
            <a:r>
              <a:rPr lang="sl-SI" sz="1800" dirty="0">
                <a:effectLst/>
                <a:latin typeface="Calibri" panose="020F0502020204030204" pitchFamily="34" charset="0"/>
                <a:ea typeface="Calibri" panose="020F0502020204030204" pitchFamily="34" charset="0"/>
              </a:rPr>
              <a:t>e preventivni ukrep</a:t>
            </a:r>
          </a:p>
          <a:p>
            <a:pPr marL="0" indent="0">
              <a:buNone/>
            </a:pPr>
            <a:endParaRPr lang="sl-SI" sz="1800" dirty="0">
              <a:latin typeface="Calibri" panose="020F0502020204030204" pitchFamily="34" charset="0"/>
              <a:ea typeface="Calibri" panose="020F0502020204030204" pitchFamily="34" charset="0"/>
            </a:endParaRPr>
          </a:p>
          <a:p>
            <a:pPr marL="0" indent="0">
              <a:buNone/>
            </a:pPr>
            <a:endParaRPr lang="sl-SI" sz="1800" dirty="0">
              <a:effectLst/>
              <a:latin typeface="Calibri" panose="020F0502020204030204" pitchFamily="34" charset="0"/>
              <a:ea typeface="Calibri" panose="020F0502020204030204" pitchFamily="34" charset="0"/>
            </a:endParaRPr>
          </a:p>
          <a:p>
            <a:pPr marL="0" indent="0">
              <a:buNone/>
            </a:pPr>
            <a:endParaRPr lang="sl-SI" sz="18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07488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lstStyle/>
          <a:p>
            <a:pPr marL="0" indent="0">
              <a:buNone/>
            </a:pPr>
            <a:endParaRPr lang="sl-SI" dirty="0"/>
          </a:p>
          <a:p>
            <a:pPr marL="0" indent="0">
              <a:buNone/>
            </a:pPr>
            <a:endParaRPr lang="sl-SI" dirty="0"/>
          </a:p>
        </p:txBody>
      </p:sp>
      <p:sp>
        <p:nvSpPr>
          <p:cNvPr id="5" name="PoljeZBesedilom 4">
            <a:extLst>
              <a:ext uri="{FF2B5EF4-FFF2-40B4-BE49-F238E27FC236}">
                <a16:creationId xmlns:a16="http://schemas.microsoft.com/office/drawing/2014/main" id="{73DE7DF4-4B5C-2219-33BB-5AEA9144C2AC}"/>
              </a:ext>
            </a:extLst>
          </p:cNvPr>
          <p:cNvSpPr txBox="1"/>
          <p:nvPr/>
        </p:nvSpPr>
        <p:spPr>
          <a:xfrm>
            <a:off x="899592" y="1935480"/>
            <a:ext cx="6912768" cy="3914085"/>
          </a:xfrm>
          <a:prstGeom prst="rect">
            <a:avLst/>
          </a:prstGeom>
          <a:noFill/>
        </p:spPr>
        <p:txBody>
          <a:bodyPr wrap="square">
            <a:spAutoFit/>
          </a:bodyPr>
          <a:lstStyle/>
          <a:p>
            <a:pPr algn="just">
              <a:lnSpc>
                <a:spcPct val="107000"/>
              </a:lnSpc>
              <a:spcAft>
                <a:spcPts val="800"/>
              </a:spcAft>
            </a:pPr>
            <a:r>
              <a:rPr lang="sl-SI" sz="2400" b="1" dirty="0">
                <a:effectLst/>
                <a:latin typeface="Calibri" panose="020F0502020204030204" pitchFamily="34" charset="0"/>
                <a:ea typeface="Calibri" panose="020F0502020204030204" pitchFamily="34" charset="0"/>
                <a:cs typeface="Calibri" panose="020F0502020204030204" pitchFamily="34" charset="0"/>
              </a:rPr>
              <a:t>Program usposabljanja</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l-SI" dirty="0">
                <a:latin typeface="Calibri" panose="020F0502020204030204" pitchFamily="34" charset="0"/>
              </a:rPr>
              <a:t>osnova za izdelavo programa je ocena tveganja,</a:t>
            </a:r>
          </a:p>
          <a:p>
            <a:pPr marL="285750" indent="-285750">
              <a:buFont typeface="Arial" panose="020B0604020202020204" pitchFamily="34" charset="0"/>
              <a:buChar char="•"/>
            </a:pPr>
            <a:r>
              <a:rPr lang="sl-SI" sz="1800" dirty="0">
                <a:effectLst/>
                <a:latin typeface="Calibri" panose="020F0502020204030204" pitchFamily="34" charset="0"/>
                <a:ea typeface="Calibri" panose="020F0502020204030204" pitchFamily="34" charset="0"/>
              </a:rPr>
              <a:t>prilagojeno posebnostim njihovega delovnega mesta</a:t>
            </a:r>
          </a:p>
          <a:p>
            <a:pPr marL="742950" lvl="1" indent="-285750">
              <a:buFont typeface="Arial" panose="020B0604020202020204" pitchFamily="34" charset="0"/>
              <a:buChar char="•"/>
            </a:pPr>
            <a:r>
              <a:rPr lang="sl-SI" dirty="0">
                <a:latin typeface="Calibri" panose="020F0502020204030204" pitchFamily="34" charset="0"/>
              </a:rPr>
              <a:t>administrativna dela (sedeče delo, delo z računalnikom, psihosocialna tveganja),</a:t>
            </a:r>
          </a:p>
          <a:p>
            <a:pPr marL="742950" lvl="1" indent="-285750">
              <a:buFont typeface="Arial" panose="020B0604020202020204" pitchFamily="34" charset="0"/>
              <a:buChar char="•"/>
            </a:pPr>
            <a:r>
              <a:rPr lang="sl-SI" sz="1800" dirty="0">
                <a:effectLst/>
                <a:latin typeface="Calibri" panose="020F0502020204030204" pitchFamily="34" charset="0"/>
                <a:ea typeface="Calibri" panose="020F0502020204030204" pitchFamily="34" charset="0"/>
              </a:rPr>
              <a:t>vodilni delavci (načini obvladovanja tveganja, organizacija varnosti, odgovornosti, novosti v zakonodaji),</a:t>
            </a:r>
          </a:p>
          <a:p>
            <a:pPr marL="742950" lvl="1" indent="-285750">
              <a:buFont typeface="Arial" panose="020B0604020202020204" pitchFamily="34" charset="0"/>
              <a:buChar char="•"/>
            </a:pPr>
            <a:r>
              <a:rPr lang="sl-SI" dirty="0">
                <a:latin typeface="Calibri" panose="020F0502020204030204" pitchFamily="34" charset="0"/>
                <a:ea typeface="Calibri" panose="020F0502020204030204" pitchFamily="34" charset="0"/>
              </a:rPr>
              <a:t>d</a:t>
            </a:r>
            <a:r>
              <a:rPr lang="sl-SI" sz="1800" dirty="0">
                <a:effectLst/>
                <a:latin typeface="Calibri" panose="020F0502020204030204" pitchFamily="34" charset="0"/>
                <a:ea typeface="Calibri" panose="020F0502020204030204" pitchFamily="34" charset="0"/>
              </a:rPr>
              <a:t>elavci (osnovna teoretična znanja o nevarnostih, praktično usposabljanje (trening), kakšni so predvideni ukrepi; kdaj in kako se izvajajo.</a:t>
            </a:r>
          </a:p>
          <a:p>
            <a:pPr marL="285750" indent="-285750">
              <a:buFont typeface="Arial" panose="020B0604020202020204" pitchFamily="34" charset="0"/>
              <a:buChar char="•"/>
            </a:pPr>
            <a:endParaRPr lang="sl-SI" dirty="0">
              <a:latin typeface="Calibri" panose="020F0502020204030204" pitchFamily="34" charset="0"/>
            </a:endParaRPr>
          </a:p>
          <a:p>
            <a:pPr marL="285750" indent="-285750">
              <a:buFont typeface="Arial" panose="020B0604020202020204" pitchFamily="34" charset="0"/>
              <a:buChar char="•"/>
            </a:pPr>
            <a:endParaRPr lang="sl-SI" dirty="0">
              <a:latin typeface="Calibri" panose="020F0502020204030204" pitchFamily="34" charset="0"/>
            </a:endParaRPr>
          </a:p>
          <a:p>
            <a:pPr marL="285750" indent="-285750">
              <a:buFont typeface="Arial" panose="020B0604020202020204" pitchFamily="34" charset="0"/>
              <a:buChar char="•"/>
            </a:pPr>
            <a:endParaRPr lang="sl-SI" dirty="0"/>
          </a:p>
        </p:txBody>
      </p:sp>
    </p:spTree>
    <p:extLst>
      <p:ext uri="{BB962C8B-B14F-4D97-AF65-F5344CB8AC3E}">
        <p14:creationId xmlns:p14="http://schemas.microsoft.com/office/powerpoint/2010/main" val="1335766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normAutofit/>
          </a:bodyPr>
          <a:lstStyle/>
          <a:p>
            <a:pPr marL="0" indent="0" algn="just">
              <a:lnSpc>
                <a:spcPct val="107000"/>
              </a:lnSpc>
              <a:spcAft>
                <a:spcPts val="800"/>
              </a:spcAft>
              <a:buNone/>
            </a:pPr>
            <a:r>
              <a:rPr lang="sl-SI" sz="2400" b="1" dirty="0">
                <a:effectLst/>
                <a:latin typeface="Calibri" panose="020F0502020204030204" pitchFamily="34" charset="0"/>
                <a:ea typeface="Calibri" panose="020F0502020204030204" pitchFamily="34" charset="0"/>
                <a:cs typeface="Calibri" panose="020F0502020204030204" pitchFamily="34" charset="0"/>
              </a:rPr>
              <a:t>Vsebina programa – </a:t>
            </a:r>
            <a:r>
              <a:rPr lang="sl-SI" sz="1800" b="1" dirty="0">
                <a:effectLst/>
                <a:latin typeface="Calibri" panose="020F0502020204030204" pitchFamily="34" charset="0"/>
                <a:ea typeface="Calibri" panose="020F0502020204030204" pitchFamily="34" charset="0"/>
                <a:cs typeface="Calibri" panose="020F0502020204030204" pitchFamily="34" charset="0"/>
              </a:rPr>
              <a:t>kemične snovi</a:t>
            </a:r>
          </a:p>
          <a:p>
            <a:pPr lvl="0" algn="just">
              <a:lnSpc>
                <a:spcPts val="1300"/>
              </a:lnSpc>
              <a:spcAft>
                <a:spcPts val="800"/>
              </a:spcAft>
              <a:buFont typeface="Arial" panose="020B0604020202020204" pitchFamily="34" charset="0"/>
              <a:buChar char="•"/>
            </a:pPr>
            <a:r>
              <a:rPr lang="sl-SI" sz="1800" dirty="0">
                <a:effectLst/>
                <a:latin typeface="Calibri" panose="020F0502020204030204" pitchFamily="34" charset="0"/>
                <a:ea typeface="PMingLiU" panose="02020500000000000000" pitchFamily="18" charset="-120"/>
                <a:cs typeface="Calibri" panose="020F0502020204030204" pitchFamily="34" charset="0"/>
              </a:rPr>
              <a:t>seznanjeni z oceno tveganja in spremembami na delovnem mestu, ki narekujejo spremembe v oceni tveganja, </a:t>
            </a:r>
          </a:p>
          <a:p>
            <a:pPr algn="just">
              <a:lnSpc>
                <a:spcPts val="1300"/>
              </a:lnSpc>
              <a:spcAft>
                <a:spcPts val="800"/>
              </a:spcAft>
            </a:pPr>
            <a:r>
              <a:rPr lang="sl-SI" sz="1800" dirty="0">
                <a:effectLst/>
                <a:latin typeface="Calibri" panose="020F0502020204030204" pitchFamily="34" charset="0"/>
                <a:ea typeface="PMingLiU" panose="02020500000000000000" pitchFamily="18" charset="-120"/>
                <a:cs typeface="Calibri" panose="020F0502020204030204" pitchFamily="34" charset="0"/>
              </a:rPr>
              <a:t>obveščeni o nevarnih kemičnih snoveh, ki se pojavljajo na delovnem mestu, o vrsti teh snovi, tveganju za varnost in zdravje, ustreznih mejnih vrednostih za poklicno izpostavljenost ipd., </a:t>
            </a:r>
            <a:endParaRPr lang="sl-SI" sz="1800" dirty="0">
              <a:effectLst/>
              <a:latin typeface="Calibri" panose="020F0502020204030204" pitchFamily="34" charset="0"/>
              <a:ea typeface="Calibri" panose="020F0502020204030204" pitchFamily="34" charset="0"/>
              <a:cs typeface="Calibri" panose="020F0502020204030204" pitchFamily="34" charset="0"/>
            </a:endParaRPr>
          </a:p>
          <a:p>
            <a:pPr algn="just">
              <a:lnSpc>
                <a:spcPts val="1300"/>
              </a:lnSpc>
              <a:spcAft>
                <a:spcPts val="800"/>
              </a:spcAft>
            </a:pPr>
            <a:r>
              <a:rPr lang="sl-SI" sz="1800" dirty="0">
                <a:effectLst/>
                <a:latin typeface="Calibri" panose="020F0502020204030204" pitchFamily="34" charset="0"/>
                <a:ea typeface="PMingLiU" panose="02020500000000000000" pitchFamily="18" charset="-120"/>
                <a:cs typeface="Calibri" panose="020F0502020204030204" pitchFamily="34" charset="0"/>
              </a:rPr>
              <a:t>usposobljeni in obveščeni o ustreznih varnostnih ukrepih za preprečevanje tveganja ter o njihovih obveznostih za zagotavljanje njihove lastne varnosti in varnosti drugih delavcev na delovnem mestu, </a:t>
            </a:r>
            <a:endParaRPr lang="sl-SI" sz="1800" dirty="0">
              <a:effectLst/>
              <a:latin typeface="Calibri" panose="020F0502020204030204" pitchFamily="34" charset="0"/>
              <a:ea typeface="Calibri" panose="020F0502020204030204" pitchFamily="34" charset="0"/>
              <a:cs typeface="Calibri" panose="020F0502020204030204" pitchFamily="34" charset="0"/>
            </a:endParaRPr>
          </a:p>
          <a:p>
            <a:pPr algn="just">
              <a:lnSpc>
                <a:spcPts val="1300"/>
              </a:lnSpc>
              <a:spcAft>
                <a:spcPts val="800"/>
              </a:spcAft>
            </a:pPr>
            <a:r>
              <a:rPr lang="sl-SI" sz="1800" dirty="0">
                <a:effectLst/>
                <a:latin typeface="Calibri" panose="020F0502020204030204" pitchFamily="34" charset="0"/>
                <a:ea typeface="PMingLiU" panose="02020500000000000000" pitchFamily="18" charset="-120"/>
                <a:cs typeface="Calibri" panose="020F0502020204030204" pitchFamily="34" charset="0"/>
              </a:rPr>
              <a:t>obveščeni o načinu dostopa do varnostnih listov dobavitelja kemične snovi.</a:t>
            </a:r>
            <a:endParaRPr lang="sl-SI"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sl-SI" dirty="0"/>
          </a:p>
        </p:txBody>
      </p:sp>
    </p:spTree>
    <p:extLst>
      <p:ext uri="{BB962C8B-B14F-4D97-AF65-F5344CB8AC3E}">
        <p14:creationId xmlns:p14="http://schemas.microsoft.com/office/powerpoint/2010/main" val="97689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556792"/>
            <a:ext cx="8229600" cy="4767808"/>
          </a:xfrm>
        </p:spPr>
        <p:txBody>
          <a:bodyPr>
            <a:normAutofit fontScale="92500" lnSpcReduction="10000"/>
          </a:bodyPr>
          <a:lstStyle/>
          <a:p>
            <a:pPr marL="0" indent="0">
              <a:buNone/>
            </a:pPr>
            <a:r>
              <a:rPr lang="sl-SI" b="1" dirty="0">
                <a:effectLst/>
                <a:latin typeface="Calibri" panose="020F0502020204030204" pitchFamily="34" charset="0"/>
                <a:ea typeface="Calibri" panose="020F0502020204030204" pitchFamily="34" charset="0"/>
                <a:cs typeface="Calibri" panose="020F0502020204030204" pitchFamily="34" charset="0"/>
              </a:rPr>
              <a:t>Vsebina programa </a:t>
            </a:r>
            <a:endParaRPr lang="sl-SI"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programski sklop, na katerega se usposabljanje nanaša (npr. delo v eksplozijsko ogroženih prostorih),</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ciljno skupino  (delavci: skladiščnik),</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cilje programa (npr. zagotoviti kompetentnost delavcev, ki delo izvajajo v ex področju),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število ur programa ( npr. 2 uri),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teme programa z opredelitvijo vsebin, število ur in oblike dela za posamezno temo,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b="1" dirty="0">
                <a:effectLst/>
                <a:latin typeface="Calibri" panose="020F0502020204030204" pitchFamily="34" charset="0"/>
                <a:ea typeface="Calibri" panose="020F0502020204030204" pitchFamily="34" charset="0"/>
                <a:cs typeface="Calibri" panose="020F0502020204030204" pitchFamily="34" charset="0"/>
              </a:rPr>
              <a:t>osebo, ki bo izvajala usposabljanje </a:t>
            </a:r>
            <a:r>
              <a:rPr lang="sl-SI" sz="1800" i="1" dirty="0">
                <a:effectLst/>
                <a:latin typeface="Calibri" panose="020F0502020204030204" pitchFamily="34" charset="0"/>
                <a:ea typeface="Calibri" panose="020F0502020204030204" pitchFamily="34" charset="0"/>
                <a:cs typeface="Calibri" panose="020F0502020204030204" pitchFamily="34" charset="0"/>
              </a:rPr>
              <a:t>(kompetentnost?),</a:t>
            </a:r>
            <a:endParaRPr lang="sl-SI" sz="1800" i="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delež teoretičnega in praktičnega usposabljanja,</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način preverjanja znanja (teoretičnega in praktičnega),</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zapise (npr. preskus teoretičnega in praktičnega znanja, potrdilo za delavca, ki dela ali je lahko prisotni v eksplozijsko ogroženih prostorih, znotraj ali zunaj stavb, pogosto ali le izjemoma ex) in hranjenje zapisov</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251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normAutofit/>
          </a:bodyPr>
          <a:lstStyle/>
          <a:p>
            <a:pPr marL="0" indent="0">
              <a:buNone/>
            </a:pPr>
            <a:r>
              <a:rPr lang="sl-SI" sz="2400" b="1" dirty="0">
                <a:effectLst/>
                <a:latin typeface="Calibri" panose="020F0502020204030204" pitchFamily="34" charset="0"/>
                <a:ea typeface="Calibri" panose="020F0502020204030204" pitchFamily="34" charset="0"/>
                <a:cs typeface="Calibri" panose="020F0502020204030204" pitchFamily="34" charset="0"/>
              </a:rPr>
              <a:t>Dokazila o usposobljenosti </a:t>
            </a: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iz zapisov </a:t>
            </a:r>
            <a:r>
              <a:rPr lang="sl-SI" sz="1800" b="1" dirty="0">
                <a:effectLst/>
                <a:latin typeface="Calibri" panose="020F0502020204030204" pitchFamily="34" charset="0"/>
                <a:ea typeface="Calibri" panose="020F0502020204030204" pitchFamily="34" charset="0"/>
                <a:cs typeface="Calibri" panose="020F0502020204030204" pitchFamily="34" charset="0"/>
              </a:rPr>
              <a:t>praktičnega </a:t>
            </a:r>
            <a:r>
              <a:rPr lang="sl-SI" sz="1800" dirty="0">
                <a:effectLst/>
                <a:latin typeface="Calibri" panose="020F0502020204030204" pitchFamily="34" charset="0"/>
                <a:ea typeface="Calibri" panose="020F0502020204030204" pitchFamily="34" charset="0"/>
                <a:cs typeface="Calibri" panose="020F0502020204030204" pitchFamily="34" charset="0"/>
              </a:rPr>
              <a:t>preizkusa znanja ni razvidno, katero delo je delavec opravljal v času praktičnega preizkusa,</a:t>
            </a: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na preizkusih praktične usposobljenosti delavcev za varno delo, delavci podajo izjavo, da so usposobljeni za varno delo,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preizkus praktične usposobljenosti za varno delo izvede oseba, ki ni strokovni delavec za varnost pri delu.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dirty="0"/>
          </a:p>
        </p:txBody>
      </p:sp>
    </p:spTree>
    <p:extLst>
      <p:ext uri="{BB962C8B-B14F-4D97-AF65-F5344CB8AC3E}">
        <p14:creationId xmlns:p14="http://schemas.microsoft.com/office/powerpoint/2010/main" val="89671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p>
        </p:txBody>
      </p:sp>
      <p:sp>
        <p:nvSpPr>
          <p:cNvPr id="3" name="Ograda vsebine 2"/>
          <p:cNvSpPr>
            <a:spLocks noGrp="1"/>
          </p:cNvSpPr>
          <p:nvPr>
            <p:ph idx="1"/>
          </p:nvPr>
        </p:nvSpPr>
        <p:spPr>
          <a:xfrm>
            <a:off x="457200" y="1412776"/>
            <a:ext cx="8229600" cy="4911824"/>
          </a:xfrm>
        </p:spPr>
        <p:txBody>
          <a:bodyPr>
            <a:normAutofit/>
          </a:bodyPr>
          <a:lstStyle/>
          <a:p>
            <a:pPr marL="0" indent="0">
              <a:buNone/>
            </a:pPr>
            <a:r>
              <a:rPr lang="sl-SI" sz="2400" b="1" dirty="0"/>
              <a:t>TEMELJNO NAČELO </a:t>
            </a:r>
            <a:r>
              <a:rPr lang="sl-SI" sz="2400" dirty="0"/>
              <a:t>iz zakona o varnosti in zdravju pri delu je, da mora delodajalec zagotoviti varnost in zdravje delavcev pri delu. </a:t>
            </a:r>
          </a:p>
          <a:p>
            <a:pPr marL="0" indent="0">
              <a:buNone/>
            </a:pPr>
            <a:r>
              <a:rPr lang="sl-SI" sz="2200" dirty="0"/>
              <a:t>V ta namen mora izvajati:</a:t>
            </a:r>
          </a:p>
          <a:p>
            <a:r>
              <a:rPr lang="sl-SI" sz="2200" b="1" dirty="0"/>
              <a:t>ukrepe</a:t>
            </a:r>
          </a:p>
          <a:p>
            <a:r>
              <a:rPr lang="sl-SI" sz="2200" dirty="0"/>
              <a:t>vključno s </a:t>
            </a:r>
            <a:r>
              <a:rPr lang="sl-SI" sz="2200" b="1" dirty="0"/>
              <a:t>preprečevanjem</a:t>
            </a:r>
            <a:r>
              <a:rPr lang="sl-SI" sz="2200" dirty="0"/>
              <a:t>, </a:t>
            </a:r>
            <a:r>
              <a:rPr lang="sl-SI" sz="2200" b="1" dirty="0"/>
              <a:t>odpravljanjem</a:t>
            </a:r>
            <a:r>
              <a:rPr lang="sl-SI" sz="2200" dirty="0"/>
              <a:t> in </a:t>
            </a:r>
            <a:r>
              <a:rPr lang="sl-SI" sz="2200" b="1" dirty="0"/>
              <a:t>obvladovanjem</a:t>
            </a:r>
            <a:r>
              <a:rPr lang="sl-SI" sz="2200" dirty="0"/>
              <a:t> nevarnosti pri delu</a:t>
            </a:r>
          </a:p>
          <a:p>
            <a:r>
              <a:rPr lang="sl-SI" sz="2200" b="1" dirty="0"/>
              <a:t>obveščanjem</a:t>
            </a:r>
            <a:r>
              <a:rPr lang="sl-SI" sz="2200" dirty="0"/>
              <a:t> in </a:t>
            </a:r>
            <a:r>
              <a:rPr lang="sl-SI" sz="2200" b="1" dirty="0"/>
              <a:t>usposabljanjem delavcev</a:t>
            </a:r>
          </a:p>
          <a:p>
            <a:r>
              <a:rPr lang="sl-SI" sz="2200" dirty="0"/>
              <a:t>z ustrezno </a:t>
            </a:r>
            <a:r>
              <a:rPr lang="sl-SI" sz="2200" b="1" dirty="0"/>
              <a:t>organiziranostjo</a:t>
            </a:r>
            <a:r>
              <a:rPr lang="sl-SI" sz="2200" dirty="0"/>
              <a:t> in </a:t>
            </a:r>
            <a:r>
              <a:rPr lang="sl-SI" sz="2200" b="1" dirty="0"/>
              <a:t>potrebnimi materialnimi</a:t>
            </a:r>
            <a:r>
              <a:rPr lang="sl-SI" sz="2200" dirty="0"/>
              <a:t> sredstvi</a:t>
            </a:r>
          </a:p>
        </p:txBody>
      </p:sp>
    </p:spTree>
    <p:extLst>
      <p:ext uri="{BB962C8B-B14F-4D97-AF65-F5344CB8AC3E}">
        <p14:creationId xmlns:p14="http://schemas.microsoft.com/office/powerpoint/2010/main" val="722463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35869C-6A9C-4478-CE37-8C165DD3F1FF}"/>
              </a:ext>
            </a:extLst>
          </p:cNvPr>
          <p:cNvSpPr>
            <a:spLocks noGrp="1"/>
          </p:cNvSpPr>
          <p:nvPr>
            <p:ph type="title"/>
          </p:nvPr>
        </p:nvSpPr>
        <p:spPr>
          <a:xfrm>
            <a:off x="457200" y="704088"/>
            <a:ext cx="8229600" cy="420656"/>
          </a:xfrm>
        </p:spPr>
        <p:txBody>
          <a:bodyPr>
            <a:normAutofit/>
          </a:bodyPr>
          <a:lstStyle/>
          <a:p>
            <a:pPr algn="r"/>
            <a:r>
              <a:rPr lang="sl-SI" sz="1400" dirty="0"/>
              <a:t>Kemijska varnost</a:t>
            </a:r>
          </a:p>
        </p:txBody>
      </p:sp>
      <p:sp>
        <p:nvSpPr>
          <p:cNvPr id="3" name="Označba mesta vsebine 2">
            <a:extLst>
              <a:ext uri="{FF2B5EF4-FFF2-40B4-BE49-F238E27FC236}">
                <a16:creationId xmlns:a16="http://schemas.microsoft.com/office/drawing/2014/main" id="{F6B34AC3-BB29-2F29-2DB3-9533BFC3B3EA}"/>
              </a:ext>
            </a:extLst>
          </p:cNvPr>
          <p:cNvSpPr>
            <a:spLocks noGrp="1"/>
          </p:cNvSpPr>
          <p:nvPr>
            <p:ph idx="1"/>
          </p:nvPr>
        </p:nvSpPr>
        <p:spPr/>
        <p:txBody>
          <a:bodyPr>
            <a:normAutofit/>
          </a:bodyPr>
          <a:lstStyle/>
          <a:p>
            <a:pPr marL="0" indent="0">
              <a:buNone/>
            </a:pPr>
            <a:r>
              <a:rPr lang="sl-SI" sz="2400" b="1" dirty="0">
                <a:effectLst/>
                <a:latin typeface="Calibri" panose="020F0502020204030204" pitchFamily="34" charset="0"/>
                <a:ea typeface="Calibri" panose="020F0502020204030204" pitchFamily="34" charset="0"/>
                <a:cs typeface="Calibri" panose="020F0502020204030204" pitchFamily="34" charset="0"/>
              </a:rPr>
              <a:t>Zunanji izvajalci</a:t>
            </a:r>
          </a:p>
          <a:p>
            <a:pPr marL="0" indent="0">
              <a:buNone/>
            </a:pPr>
            <a:endParaRPr lang="sl-SI" sz="1800" b="1"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p</a:t>
            </a:r>
            <a:r>
              <a:rPr lang="sl-SI" sz="1800" dirty="0">
                <a:effectLst/>
                <a:latin typeface="Calibri" panose="020F0502020204030204" pitchFamily="34" charset="0"/>
                <a:ea typeface="Calibri" panose="020F0502020204030204" pitchFamily="34" charset="0"/>
                <a:cs typeface="Calibri" panose="020F0502020204030204" pitchFamily="34" charset="0"/>
              </a:rPr>
              <a:t>isni sporazum,</a:t>
            </a:r>
          </a:p>
          <a:p>
            <a:pPr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varnostni ukrepi</a:t>
            </a:r>
            <a:r>
              <a:rPr lang="sl-SI" sz="1800" dirty="0">
                <a:latin typeface="Calibri" panose="020F0502020204030204" pitchFamily="34" charset="0"/>
                <a:ea typeface="Calibri" panose="020F0502020204030204" pitchFamily="34" charset="0"/>
                <a:cs typeface="Calibri" panose="020F0502020204030204" pitchFamily="34" charset="0"/>
              </a:rPr>
              <a:t> </a:t>
            </a:r>
            <a:r>
              <a:rPr lang="sl-SI" sz="1800" dirty="0">
                <a:effectLst/>
                <a:latin typeface="Calibri" panose="020F0502020204030204" pitchFamily="34" charset="0"/>
                <a:ea typeface="Calibri" panose="020F0502020204030204" pitchFamily="34" charset="0"/>
                <a:cs typeface="Calibri" panose="020F0502020204030204" pitchFamily="34" charset="0"/>
              </a:rPr>
              <a:t>naj bodo jasni,</a:t>
            </a:r>
          </a:p>
          <a:p>
            <a:pPr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opredelitve odgovornega delavca za izvajanje ukrepov, </a:t>
            </a:r>
          </a:p>
          <a:p>
            <a:pPr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sporazumno določiti delavca, ki bo zagotavljal usklajeno delovanje in izvajanje ukrepov.</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sl-SI"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sl-SI" sz="1800" b="1" dirty="0">
                <a:effectLst/>
                <a:latin typeface="Calibri" panose="020F0502020204030204" pitchFamily="34" charset="0"/>
                <a:ea typeface="Calibri" panose="020F0502020204030204" pitchFamily="34" charset="0"/>
                <a:cs typeface="Calibri" panose="020F0502020204030204" pitchFamily="34" charset="0"/>
              </a:rPr>
              <a:t>Zunanje osebe, ki vstopajo v družbo je potrebno nadzirati v smislu spoštovanja pravil, ki veljajo v družbi. </a:t>
            </a:r>
            <a:endParaRPr lang="sl-SI"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dirty="0"/>
          </a:p>
        </p:txBody>
      </p:sp>
    </p:spTree>
    <p:extLst>
      <p:ext uri="{BB962C8B-B14F-4D97-AF65-F5344CB8AC3E}">
        <p14:creationId xmlns:p14="http://schemas.microsoft.com/office/powerpoint/2010/main" val="1872053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normAutofit/>
          </a:bodyPr>
          <a:lstStyle/>
          <a:p>
            <a:pPr marL="0" indent="0">
              <a:buNone/>
            </a:pPr>
            <a:r>
              <a:rPr lang="sl-SI" sz="2200" b="1" dirty="0">
                <a:effectLst/>
                <a:latin typeface="Calibri" panose="020F0502020204030204" pitchFamily="34" charset="0"/>
                <a:ea typeface="Calibri" panose="020F0502020204030204" pitchFamily="34" charset="0"/>
                <a:cs typeface="Calibri" panose="020F0502020204030204" pitchFamily="34" charset="0"/>
              </a:rPr>
              <a:t>ODGOVORNOSTI</a:t>
            </a:r>
            <a:endParaRPr lang="sl-SI"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l-SI" sz="1800" dirty="0">
                <a:effectLst/>
                <a:latin typeface="Calibri" panose="020F0502020204030204" pitchFamily="34" charset="0"/>
                <a:ea typeface="Calibri" panose="020F0502020204030204" pitchFamily="34" charset="0"/>
              </a:rPr>
              <a:t>Delodajalec mora zagotavljati varnost in zdravje pri delu.</a:t>
            </a:r>
            <a:endParaRPr lang="sl-SI" sz="1800" dirty="0">
              <a:latin typeface="Calibri" panose="020F0502020204030204" pitchFamily="34" charset="0"/>
              <a:ea typeface="Calibri" panose="020F0502020204030204" pitchFamily="34" charset="0"/>
            </a:endParaRPr>
          </a:p>
          <a:p>
            <a:pPr marL="0" indent="0">
              <a:buNone/>
            </a:pPr>
            <a:r>
              <a:rPr lang="sl-SI" sz="1800" dirty="0">
                <a:latin typeface="Calibri" panose="020F0502020204030204" pitchFamily="34" charset="0"/>
                <a:ea typeface="Calibri" panose="020F0502020204030204" pitchFamily="34" charset="0"/>
              </a:rPr>
              <a:t>P</a:t>
            </a:r>
            <a:r>
              <a:rPr lang="sl-SI" sz="1800" dirty="0">
                <a:effectLst/>
                <a:latin typeface="Calibri" panose="020F0502020204030204" pitchFamily="34" charset="0"/>
                <a:ea typeface="Calibri" panose="020F0502020204030204" pitchFamily="34" charset="0"/>
              </a:rPr>
              <a:t>resodi kako bo organiziral delo. </a:t>
            </a:r>
          </a:p>
          <a:p>
            <a:pPr marL="0" indent="0">
              <a:buNone/>
            </a:pPr>
            <a:r>
              <a:rPr lang="sl-SI" sz="1800" dirty="0">
                <a:latin typeface="Calibri" panose="020F0502020204030204" pitchFamily="34" charset="0"/>
                <a:ea typeface="Calibri" panose="020F0502020204030204" pitchFamily="34" charset="0"/>
                <a:cs typeface="Calibri" panose="020F0502020204030204" pitchFamily="34" charset="0"/>
              </a:rPr>
              <a:t>Zagotovi da:</a:t>
            </a:r>
          </a:p>
          <a:p>
            <a:pPr>
              <a:buFont typeface="Arial" panose="020B0604020202020204" pitchFamily="34" charset="0"/>
              <a:buChar char="•"/>
            </a:pPr>
            <a:r>
              <a:rPr lang="sl-SI" sz="1800" dirty="0">
                <a:latin typeface="Calibri" panose="020F0502020204030204" pitchFamily="34" charset="0"/>
                <a:ea typeface="Calibri" panose="020F0502020204030204" pitchFamily="34" charset="0"/>
              </a:rPr>
              <a:t>s</a:t>
            </a:r>
            <a:r>
              <a:rPr lang="sl-SI" sz="1800" dirty="0">
                <a:effectLst/>
                <a:latin typeface="Calibri" panose="020F0502020204030204" pitchFamily="34" charset="0"/>
                <a:ea typeface="Calibri" panose="020F0502020204030204" pitchFamily="34" charset="0"/>
              </a:rPr>
              <a:t>o opredeljene odgovornosti (in pristojnosti) glede zagotavljanja varnosti in zdravja pri delu na različnih nivojih vodenja,</a:t>
            </a:r>
          </a:p>
          <a:p>
            <a:pPr>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s</a:t>
            </a:r>
            <a:r>
              <a:rPr lang="sl-SI" sz="1800" dirty="0">
                <a:effectLst/>
                <a:latin typeface="Calibri" panose="020F0502020204030204" pitchFamily="34" charset="0"/>
                <a:ea typeface="Calibri" panose="020F0502020204030204" pitchFamily="34" charset="0"/>
                <a:cs typeface="Calibri" panose="020F0502020204030204" pitchFamily="34" charset="0"/>
              </a:rPr>
              <a:t>o pomembne varnostne naloge opredeljene v dokumentaciji,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sl-SI" sz="1800" dirty="0">
                <a:latin typeface="Calibri" panose="020F0502020204030204" pitchFamily="34" charset="0"/>
                <a:ea typeface="Calibri" panose="020F0502020204030204" pitchFamily="34" charset="0"/>
              </a:rPr>
              <a:t>s</a:t>
            </a:r>
            <a:r>
              <a:rPr lang="sl-SI" sz="1800" dirty="0">
                <a:effectLst/>
                <a:latin typeface="Calibri" panose="020F0502020204030204" pitchFamily="34" charset="0"/>
                <a:ea typeface="Calibri" panose="020F0502020204030204" pitchFamily="34" charset="0"/>
              </a:rPr>
              <a:t>o v pogodbi ali v sistemizaciji opredeljene vse aktivnosti, ki jih delavec opravlja </a:t>
            </a:r>
          </a:p>
          <a:p>
            <a:pPr>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so v pogodbah o zaposlitvi v zvezi z varnostjo in zdravjem pri delu določene ustrezne in primerne obveznosti glede varnega dela,  </a:t>
            </a:r>
            <a:endParaRPr lang="sl-SI" sz="1800" dirty="0">
              <a:effectLst/>
              <a:latin typeface="Calibri" panose="020F0502020204030204" pitchFamily="34" charset="0"/>
              <a:ea typeface="Calibri" panose="020F0502020204030204" pitchFamily="34" charset="0"/>
            </a:endParaRPr>
          </a:p>
          <a:p>
            <a:pPr>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s</a:t>
            </a:r>
            <a:r>
              <a:rPr lang="sl-SI" sz="1800" dirty="0">
                <a:effectLst/>
                <a:latin typeface="Calibri" panose="020F0502020204030204" pitchFamily="34" charset="0"/>
                <a:ea typeface="Calibri" panose="020F0502020204030204" pitchFamily="34" charset="0"/>
                <a:cs typeface="Calibri" panose="020F0502020204030204" pitchFamily="34" charset="0"/>
              </a:rPr>
              <a:t>o ukrepom navedenim v izjavi o varnosti določeni nosilci za izvajanje in za nadzor,</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sl-SI" sz="1800" dirty="0">
                <a:latin typeface="Calibri" panose="020F0502020204030204" pitchFamily="34" charset="0"/>
                <a:ea typeface="Times New Roman" panose="02020603050405020304" pitchFamily="18" charset="0"/>
              </a:rPr>
              <a:t>i</a:t>
            </a:r>
            <a:r>
              <a:rPr lang="sl-SI" sz="1800" dirty="0">
                <a:effectLst/>
                <a:latin typeface="Calibri" panose="020F0502020204030204" pitchFamily="34" charset="0"/>
                <a:ea typeface="Times New Roman" panose="02020603050405020304" pitchFamily="18" charset="0"/>
              </a:rPr>
              <a:t>majo izdelan postopek glede implementiranja zakonodajnih zahtev. </a:t>
            </a:r>
            <a:endParaRPr lang="sl-SI" sz="1800" dirty="0">
              <a:effectLst/>
              <a:latin typeface="Calibri" panose="020F0502020204030204" pitchFamily="34" charset="0"/>
              <a:ea typeface="Calibri" panose="020F0502020204030204" pitchFamily="34" charset="0"/>
            </a:endParaRPr>
          </a:p>
          <a:p>
            <a:pPr marL="0" indent="0">
              <a:buNone/>
            </a:pPr>
            <a:endParaRPr lang="sl-SI" dirty="0"/>
          </a:p>
        </p:txBody>
      </p:sp>
    </p:spTree>
    <p:extLst>
      <p:ext uri="{BB962C8B-B14F-4D97-AF65-F5344CB8AC3E}">
        <p14:creationId xmlns:p14="http://schemas.microsoft.com/office/powerpoint/2010/main" val="2036485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p:txBody>
          <a:bodyPr/>
          <a:lstStyle/>
          <a:p>
            <a:pPr marL="0" indent="0">
              <a:buNone/>
            </a:pPr>
            <a:endParaRPr lang="sl-SI" dirty="0"/>
          </a:p>
          <a:p>
            <a:pPr marL="0" indent="0">
              <a:buNone/>
            </a:pPr>
            <a:r>
              <a:rPr lang="sl-SI" dirty="0"/>
              <a:t>Hvala za vašo pozornost.</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376273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p>
        </p:txBody>
      </p:sp>
      <p:sp>
        <p:nvSpPr>
          <p:cNvPr id="3" name="Ograda vsebine 2"/>
          <p:cNvSpPr>
            <a:spLocks noGrp="1"/>
          </p:cNvSpPr>
          <p:nvPr>
            <p:ph idx="1"/>
          </p:nvPr>
        </p:nvSpPr>
        <p:spPr>
          <a:xfrm>
            <a:off x="457200" y="1340768"/>
            <a:ext cx="8229600" cy="4983832"/>
          </a:xfrm>
        </p:spPr>
        <p:txBody>
          <a:bodyPr/>
          <a:lstStyle/>
          <a:p>
            <a:pPr marL="0" indent="0" algn="just">
              <a:lnSpc>
                <a:spcPct val="107000"/>
              </a:lnSpc>
              <a:spcBef>
                <a:spcPts val="0"/>
              </a:spcBef>
              <a:buNone/>
            </a:pPr>
            <a:r>
              <a:rPr lang="sl-SI" b="1" dirty="0">
                <a:effectLst/>
                <a:latin typeface="Calibri" panose="020F0502020204030204" pitchFamily="34" charset="0"/>
                <a:ea typeface="Calibri" panose="020F0502020204030204" pitchFamily="34" charset="0"/>
                <a:cs typeface="Calibri" panose="020F0502020204030204" pitchFamily="34" charset="0"/>
              </a:rPr>
              <a:t>Ocenjevanje tveganja je bistvenega pomena. </a:t>
            </a:r>
            <a:endParaRPr lang="sl-SI"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sl-SI" sz="1800" b="1" dirty="0">
                <a:latin typeface="Calibri" panose="020F0502020204030204" pitchFamily="34" charset="0"/>
                <a:ea typeface="Calibri" panose="020F0502020204030204" pitchFamily="34" charset="0"/>
                <a:cs typeface="Calibri" panose="020F0502020204030204" pitchFamily="34" charset="0"/>
              </a:rPr>
              <a:t>D</a:t>
            </a:r>
            <a:r>
              <a:rPr lang="sl-SI" sz="1800" b="1" dirty="0">
                <a:effectLst/>
                <a:latin typeface="Calibri" panose="020F0502020204030204" pitchFamily="34" charset="0"/>
                <a:ea typeface="Calibri" panose="020F0502020204030204" pitchFamily="34" charset="0"/>
                <a:cs typeface="Calibri" panose="020F0502020204030204" pitchFamily="34" charset="0"/>
              </a:rPr>
              <a:t>elodajalec ga mora izvesti po </a:t>
            </a:r>
            <a:r>
              <a:rPr lang="sl-SI" sz="1800" dirty="0">
                <a:effectLst/>
                <a:latin typeface="Calibri" panose="020F0502020204030204" pitchFamily="34" charset="0"/>
                <a:ea typeface="Calibri" panose="020F0502020204030204" pitchFamily="34" charset="0"/>
                <a:cs typeface="Calibri" panose="020F0502020204030204" pitchFamily="34" charset="0"/>
              </a:rPr>
              <a:t>postopku, ki obsega zlasti</a:t>
            </a:r>
            <a:r>
              <a:rPr lang="sl-SI" sz="1800" b="1" dirty="0">
                <a:effectLst/>
                <a:latin typeface="Calibri" panose="020F0502020204030204" pitchFamily="34" charset="0"/>
                <a:ea typeface="Calibri" panose="020F0502020204030204" pitchFamily="34" charset="0"/>
                <a:cs typeface="Calibri" panose="020F0502020204030204" pitchFamily="34" charset="0"/>
              </a:rPr>
              <a:t>: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effectLst/>
                <a:latin typeface="Calibri" panose="020F0502020204030204" pitchFamily="34" charset="0"/>
                <a:ea typeface="Calibri" panose="020F0502020204030204" pitchFamily="34" charset="0"/>
                <a:cs typeface="Calibri" panose="020F0502020204030204" pitchFamily="34" charset="0"/>
              </a:rPr>
              <a:t>identifikacijo oziroma odkrivanje nevarnosti;</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effectLst/>
                <a:latin typeface="Calibri" panose="020F0502020204030204" pitchFamily="34" charset="0"/>
                <a:ea typeface="Calibri" panose="020F0502020204030204" pitchFamily="34" charset="0"/>
                <a:cs typeface="Calibri" panose="020F0502020204030204" pitchFamily="34" charset="0"/>
              </a:rPr>
              <a:t>ugotovitev, kdo od delavcev bi bil lahko izpostavljen identificiranim nevarnostim;</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effectLst/>
                <a:latin typeface="Calibri" panose="020F0502020204030204" pitchFamily="34" charset="0"/>
                <a:ea typeface="Calibri" panose="020F0502020204030204" pitchFamily="34" charset="0"/>
                <a:cs typeface="Calibri" panose="020F0502020204030204" pitchFamily="34" charset="0"/>
              </a:rPr>
              <a:t>oceno tveganja, v kateri sta upoštevana verjetnost nastanka nezgod pri delu, poklicnih bolezni oziroma bolezni v zvezi z delom in resnost njihovih posledic;</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latin typeface="Calibri" panose="020F0502020204030204" pitchFamily="34" charset="0"/>
                <a:ea typeface="Calibri" panose="020F0502020204030204" pitchFamily="34" charset="0"/>
                <a:cs typeface="Calibri" panose="020F0502020204030204" pitchFamily="34" charset="0"/>
              </a:rPr>
              <a:t>s</a:t>
            </a:r>
            <a:r>
              <a:rPr lang="sl-SI" sz="2000" dirty="0">
                <a:effectLst/>
                <a:latin typeface="Calibri" panose="020F0502020204030204" pitchFamily="34" charset="0"/>
                <a:ea typeface="Calibri" panose="020F0502020204030204" pitchFamily="34" charset="0"/>
                <a:cs typeface="Calibri" panose="020F0502020204030204" pitchFamily="34" charset="0"/>
              </a:rPr>
              <a:t>prejeti mora odločitev o tem, ali je tveganje sprejemljivo;</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latin typeface="Calibri" panose="020F0502020204030204" pitchFamily="34" charset="0"/>
                <a:ea typeface="Calibri" panose="020F0502020204030204" pitchFamily="34" charset="0"/>
                <a:cs typeface="Calibri" panose="020F0502020204030204" pitchFamily="34" charset="0"/>
              </a:rPr>
              <a:t>s</a:t>
            </a:r>
            <a:r>
              <a:rPr lang="sl-SI" sz="2000" dirty="0">
                <a:effectLst/>
                <a:latin typeface="Calibri" panose="020F0502020204030204" pitchFamily="34" charset="0"/>
                <a:ea typeface="Calibri" panose="020F0502020204030204" pitchFamily="34" charset="0"/>
                <a:cs typeface="Calibri" panose="020F0502020204030204" pitchFamily="34" charset="0"/>
              </a:rPr>
              <a:t>prejeti mora odločitev o uvedbi ukrepov za zmanjšanje nesprejemljivega tveganja.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dirty="0"/>
          </a:p>
        </p:txBody>
      </p:sp>
    </p:spTree>
    <p:extLst>
      <p:ext uri="{BB962C8B-B14F-4D97-AF65-F5344CB8AC3E}">
        <p14:creationId xmlns:p14="http://schemas.microsoft.com/office/powerpoint/2010/main" val="6377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340768"/>
            <a:ext cx="8229600" cy="4983832"/>
          </a:xfrm>
        </p:spPr>
        <p:txBody>
          <a:bodyPr/>
          <a:lstStyle/>
          <a:p>
            <a:pPr marL="0" indent="0">
              <a:buNone/>
            </a:pPr>
            <a:endParaRPr lang="sl-SI" dirty="0"/>
          </a:p>
          <a:p>
            <a:pPr marL="0" indent="0">
              <a:buNone/>
            </a:pPr>
            <a:endParaRPr lang="sl-SI" dirty="0"/>
          </a:p>
        </p:txBody>
      </p:sp>
      <p:sp>
        <p:nvSpPr>
          <p:cNvPr id="5" name="PoljeZBesedilom 4">
            <a:extLst>
              <a:ext uri="{FF2B5EF4-FFF2-40B4-BE49-F238E27FC236}">
                <a16:creationId xmlns:a16="http://schemas.microsoft.com/office/drawing/2014/main" id="{696A7A3D-65B9-92B3-90A3-5A25B6380366}"/>
              </a:ext>
            </a:extLst>
          </p:cNvPr>
          <p:cNvSpPr txBox="1"/>
          <p:nvPr/>
        </p:nvSpPr>
        <p:spPr>
          <a:xfrm>
            <a:off x="827584" y="1632481"/>
            <a:ext cx="7344816" cy="4124847"/>
          </a:xfrm>
          <a:prstGeom prst="rect">
            <a:avLst/>
          </a:prstGeom>
          <a:noFill/>
        </p:spPr>
        <p:txBody>
          <a:bodyPr wrap="square">
            <a:spAutoFit/>
          </a:bodyPr>
          <a:lstStyle/>
          <a:p>
            <a:pPr algn="just">
              <a:lnSpc>
                <a:spcPct val="107000"/>
              </a:lnSpc>
              <a:spcAft>
                <a:spcPts val="800"/>
              </a:spcAft>
            </a:pPr>
            <a:r>
              <a:rPr lang="sl-SI" sz="2600" b="1" dirty="0">
                <a:effectLst/>
                <a:latin typeface="Calibri" panose="020F0502020204030204" pitchFamily="34" charset="0"/>
                <a:ea typeface="Calibri" panose="020F0502020204030204" pitchFamily="34" charset="0"/>
                <a:cs typeface="Calibri" panose="020F0502020204030204" pitchFamily="34" charset="0"/>
              </a:rPr>
              <a:t>Identifikacija oz. odkrivanje nevarnosti</a:t>
            </a:r>
          </a:p>
          <a:p>
            <a:pPr algn="just">
              <a:lnSpc>
                <a:spcPct val="107000"/>
              </a:lnSpc>
              <a:spcAft>
                <a:spcPts val="800"/>
              </a:spcAft>
            </a:pPr>
            <a:endParaRPr lang="sl-SI" sz="1100" b="1"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2000" dirty="0">
                <a:latin typeface="Calibri" panose="020F0502020204030204" pitchFamily="34" charset="0"/>
                <a:ea typeface="Calibri" panose="020F0502020204030204" pitchFamily="34" charset="0"/>
              </a:rPr>
              <a:t>v</a:t>
            </a:r>
            <a:r>
              <a:rPr lang="sl-SI" sz="2000" dirty="0">
                <a:effectLst/>
                <a:latin typeface="Calibri" panose="020F0502020204030204" pitchFamily="34" charset="0"/>
                <a:ea typeface="Calibri" panose="020F0502020204030204" pitchFamily="34" charset="0"/>
              </a:rPr>
              <a:t> ocenah tveganja je ocenjeno delovno mesto in ne posamezno delo, ki ga delavec izvaja, </a:t>
            </a:r>
          </a:p>
          <a:p>
            <a:pPr algn="just">
              <a:lnSpc>
                <a:spcPct val="107000"/>
              </a:lnSpc>
              <a:spcAft>
                <a:spcPts val="800"/>
              </a:spcAft>
            </a:pPr>
            <a:r>
              <a:rPr lang="sl-SI" sz="2000" dirty="0">
                <a:latin typeface="Calibri" panose="020F0502020204030204" pitchFamily="34" charset="0"/>
                <a:ea typeface="Calibri" panose="020F0502020204030204" pitchFamily="34" charset="0"/>
              </a:rPr>
              <a:t>prepoznavanje</a:t>
            </a:r>
            <a:r>
              <a:rPr lang="sl-SI" sz="2000" dirty="0">
                <a:effectLst/>
                <a:latin typeface="Calibri" panose="020F0502020204030204" pitchFamily="34" charset="0"/>
                <a:ea typeface="Calibri" panose="020F0502020204030204" pitchFamily="34" charset="0"/>
              </a:rPr>
              <a:t> zakonodajnih zahtev glede določene nevarnosti:</a:t>
            </a:r>
          </a:p>
          <a:p>
            <a:pPr marL="285750" indent="-285750" algn="just">
              <a:lnSpc>
                <a:spcPct val="107000"/>
              </a:lnSpc>
              <a:spcAft>
                <a:spcPts val="800"/>
              </a:spcAft>
              <a:buFont typeface="Arial" panose="020B0604020202020204" pitchFamily="34" charset="0"/>
              <a:buChar char="•"/>
            </a:pPr>
            <a:r>
              <a:rPr lang="sl-SI" sz="2000" dirty="0">
                <a:effectLst/>
                <a:latin typeface="Calibri" panose="020F0502020204030204" pitchFamily="34" charset="0"/>
                <a:ea typeface="Calibri" panose="020F0502020204030204" pitchFamily="34" charset="0"/>
              </a:rPr>
              <a:t>Pravilnik o varovanju delavcev pred tveganji zaradi izpostavljenosti kemičnim snovem pri delu (Ur. l. RS, št. 73/2021),</a:t>
            </a:r>
          </a:p>
          <a:p>
            <a:pPr marL="285750" indent="-285750" algn="just">
              <a:lnSpc>
                <a:spcPct val="107000"/>
              </a:lnSpc>
              <a:spcAft>
                <a:spcPts val="800"/>
              </a:spcAft>
              <a:buFont typeface="Arial" panose="020B0604020202020204" pitchFamily="34" charset="0"/>
              <a:buChar char="•"/>
            </a:pPr>
            <a:r>
              <a:rPr lang="sl-SI" sz="2000" dirty="0">
                <a:effectLst/>
                <a:latin typeface="Calibri" panose="020F0502020204030204" pitchFamily="34" charset="0"/>
                <a:ea typeface="Calibri" panose="020F0502020204030204" pitchFamily="34" charset="0"/>
              </a:rPr>
              <a:t>Pravilnik o varovanju delavcev pred tveganji zaradi izpostavljenosti rakotvornim ali mutagenim snovem (Ur. l. RS, št. 101/05, 43/11, 38/15, 79/19 in 89/22)</a:t>
            </a:r>
          </a:p>
          <a:p>
            <a:pPr algn="just">
              <a:lnSpc>
                <a:spcPct val="107000"/>
              </a:lnSpc>
              <a:spcAft>
                <a:spcPts val="800"/>
              </a:spcAft>
            </a:pPr>
            <a:endParaRPr lang="sl-SI" sz="11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425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412776"/>
            <a:ext cx="8229600" cy="4911824"/>
          </a:xfrm>
        </p:spPr>
        <p:txBody>
          <a:bodyPr>
            <a:normAutofit fontScale="92500" lnSpcReduction="20000"/>
          </a:bodyPr>
          <a:lstStyle/>
          <a:p>
            <a:pPr marL="0" indent="0" algn="just">
              <a:lnSpc>
                <a:spcPct val="107000"/>
              </a:lnSpc>
              <a:spcAft>
                <a:spcPts val="800"/>
              </a:spcAft>
              <a:buNone/>
            </a:pPr>
            <a:r>
              <a:rPr lang="sl-SI" b="1" dirty="0">
                <a:effectLst/>
                <a:latin typeface="Calibri" panose="020F0502020204030204" pitchFamily="34" charset="0"/>
                <a:ea typeface="Calibri" panose="020F0502020204030204" pitchFamily="34" charset="0"/>
                <a:cs typeface="Calibri" panose="020F0502020204030204" pitchFamily="34" charset="0"/>
              </a:rPr>
              <a:t>Za ocenjevanje tveganja kemičnih snovi je potrebno poznati in upoštevati sledeče dejavnike</a:t>
            </a:r>
            <a:r>
              <a:rPr lang="sl-SI" b="1" dirty="0">
                <a:latin typeface="Calibri" panose="020F0502020204030204" pitchFamily="34" charset="0"/>
                <a:ea typeface="Calibri" panose="020F0502020204030204" pitchFamily="34" charset="0"/>
                <a:cs typeface="Calibri" panose="020F0502020204030204" pitchFamily="34" charset="0"/>
              </a:rPr>
              <a:t>:</a:t>
            </a:r>
            <a:endParaRPr lang="sl-SI" b="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katerim kemičnim snovem je oz. bi lahko bil delavec izpostavljen pri opravljanju dela,</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Arial" panose="020B0604020202020204" pitchFamily="34" charset="0"/>
              <a:buChar char="•"/>
            </a:pPr>
            <a:r>
              <a:rPr lang="sl-SI" sz="1800" dirty="0">
                <a:effectLst/>
                <a:latin typeface="Calibri" panose="020F0502020204030204" pitchFamily="34" charset="0"/>
                <a:ea typeface="Calibri" panose="020F0502020204030204" pitchFamily="34" charset="0"/>
                <a:cs typeface="Calibri" panose="020F0502020204030204" pitchFamily="34" charset="0"/>
              </a:rPr>
              <a:t>nevarne lastnosti kemičnih snovi / </a:t>
            </a:r>
            <a:r>
              <a:rPr lang="sl-SI" sz="1800" b="1" dirty="0">
                <a:effectLst/>
                <a:latin typeface="Calibri" panose="020F0502020204030204" pitchFamily="34" charset="0"/>
                <a:ea typeface="Calibri" panose="020F0502020204030204" pitchFamily="34" charset="0"/>
                <a:cs typeface="Calibri" panose="020F0502020204030204" pitchFamily="34" charset="0"/>
              </a:rPr>
              <a:t>ne zmesi,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podatke o varnosti in zdravju, ki jih posreduje dobavitelj (varnostni listi),</a:t>
            </a: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raven, vrsto in trajanje izpostavljenosti,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količino kemičnih snovi,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druge okoliščine pri delu s kemičnimi snovmi (prezračevanje, kompetentnost, osebna varovalna oprema …), </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mejne vrednosti za poklicno izpostavljenost in/ali biološke mejne vrednosti,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učinek preventivnih ukrepov, ki so/bodo sprejeti,</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dirty="0">
                <a:effectLst/>
                <a:latin typeface="Calibri" panose="020F0502020204030204" pitchFamily="34" charset="0"/>
                <a:ea typeface="Calibri" panose="020F0502020204030204" pitchFamily="34" charset="0"/>
                <a:cs typeface="Calibri" panose="020F0502020204030204" pitchFamily="34" charset="0"/>
              </a:rPr>
              <a:t>rezultate že uvedenega zdravstvenega nadzora, če so na razpolago (dermatološke težave, poklicne astme …) </a:t>
            </a:r>
            <a:endParaRPr lang="sl-SI" dirty="0"/>
          </a:p>
        </p:txBody>
      </p:sp>
    </p:spTree>
    <p:extLst>
      <p:ext uri="{BB962C8B-B14F-4D97-AF65-F5344CB8AC3E}">
        <p14:creationId xmlns:p14="http://schemas.microsoft.com/office/powerpoint/2010/main" val="318219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412776"/>
            <a:ext cx="8229600" cy="4911824"/>
          </a:xfrm>
        </p:spPr>
        <p:txBody>
          <a:bodyPr/>
          <a:lstStyle/>
          <a:p>
            <a:pPr marL="0" indent="0">
              <a:buNone/>
            </a:pPr>
            <a:r>
              <a:rPr lang="sl-SI" sz="2400" b="1" dirty="0">
                <a:effectLst/>
                <a:latin typeface="Calibri" panose="020F0502020204030204" pitchFamily="34" charset="0"/>
                <a:ea typeface="Calibri" panose="020F0502020204030204" pitchFamily="34" charset="0"/>
                <a:cs typeface="Calibri" panose="020F0502020204030204" pitchFamily="34" charset="0"/>
              </a:rPr>
              <a:t>Izbor primerne metode za oceno tveganja</a:t>
            </a:r>
          </a:p>
          <a:p>
            <a:r>
              <a:rPr lang="sl-SI" sz="2200" dirty="0">
                <a:effectLst/>
                <a:latin typeface="Calibri" panose="020F0502020204030204" pitchFamily="34" charset="0"/>
                <a:ea typeface="Calibri" panose="020F0502020204030204" pitchFamily="34" charset="0"/>
                <a:cs typeface="Calibri" panose="020F0502020204030204" pitchFamily="34" charset="0"/>
              </a:rPr>
              <a:t>poenostavljene metode ne vključujejo vseh vidikov, ki jih določata pravilnika, </a:t>
            </a:r>
          </a:p>
          <a:p>
            <a:r>
              <a:rPr lang="sl-SI" sz="2200" dirty="0">
                <a:effectLst/>
                <a:latin typeface="Calibri" panose="020F0502020204030204" pitchFamily="34" charset="0"/>
                <a:ea typeface="Calibri" panose="020F0502020204030204" pitchFamily="34" charset="0"/>
                <a:cs typeface="Calibri" panose="020F0502020204030204" pitchFamily="34" charset="0"/>
              </a:rPr>
              <a:t>splošna ocena kemijske varnosti delodajalcu ne bo dala zelo pomembnih informacij glede tveganja posameznega dejavnika, </a:t>
            </a:r>
          </a:p>
          <a:p>
            <a:r>
              <a:rPr lang="sl-SI" sz="2200" dirty="0">
                <a:effectLst/>
                <a:latin typeface="Calibri" panose="020F0502020204030204" pitchFamily="34" charset="0"/>
                <a:ea typeface="Calibri" panose="020F0502020204030204" pitchFamily="34" charset="0"/>
                <a:cs typeface="Calibri" panose="020F0502020204030204" pitchFamily="34" charset="0"/>
              </a:rPr>
              <a:t>podrobna ocena tveganja vodi v enostavnejšo določitev potrebnih ukrepov, ki jih mora delodajalec zagotoviti za varnost delavca.</a:t>
            </a:r>
            <a:endParaRPr lang="sl-SI"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dirty="0"/>
          </a:p>
        </p:txBody>
      </p:sp>
    </p:spTree>
    <p:extLst>
      <p:ext uri="{BB962C8B-B14F-4D97-AF65-F5344CB8AC3E}">
        <p14:creationId xmlns:p14="http://schemas.microsoft.com/office/powerpoint/2010/main" val="358134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340768"/>
            <a:ext cx="8229600" cy="3672408"/>
          </a:xfrm>
        </p:spPr>
        <p:txBody>
          <a:bodyPr>
            <a:normAutofit/>
          </a:bodyPr>
          <a:lstStyle/>
          <a:p>
            <a:pPr marL="0" indent="0">
              <a:buNone/>
            </a:pPr>
            <a:r>
              <a:rPr lang="sl-SI" sz="2400" b="1" dirty="0">
                <a:effectLst/>
                <a:latin typeface="Calibri" panose="020F0502020204030204" pitchFamily="34" charset="0"/>
                <a:ea typeface="Calibri" panose="020F0502020204030204" pitchFamily="34" charset="0"/>
                <a:cs typeface="Calibri" panose="020F0502020204030204" pitchFamily="34" charset="0"/>
              </a:rPr>
              <a:t>Določitev stopnje sprejemljivega tveganja</a:t>
            </a:r>
            <a:endParaRPr lang="sl-SI" sz="2400" dirty="0">
              <a:effectLst/>
              <a:latin typeface="Calibri" panose="020F0502020204030204" pitchFamily="34" charset="0"/>
              <a:ea typeface="Calibri" panose="020F0502020204030204" pitchFamily="34" charset="0"/>
              <a:cs typeface="Times New Roman" panose="02020603050405020304" pitchFamily="18" charset="0"/>
            </a:endParaRPr>
          </a:p>
          <a:p>
            <a:r>
              <a:rPr lang="sl-SI" sz="2200" dirty="0">
                <a:latin typeface="Calibri" panose="020F0502020204030204" pitchFamily="34" charset="0"/>
                <a:ea typeface="Calibri" panose="020F0502020204030204" pitchFamily="34" charset="0"/>
              </a:rPr>
              <a:t>n</a:t>
            </a:r>
            <a:r>
              <a:rPr lang="sl-SI" sz="2200" dirty="0">
                <a:effectLst/>
                <a:latin typeface="Calibri" panose="020F0502020204030204" pitchFamily="34" charset="0"/>
                <a:ea typeface="Calibri" panose="020F0502020204030204" pitchFamily="34" charset="0"/>
              </a:rPr>
              <a:t>pr.: ko je na delovnem mestu doseženo 80 % mejne vrednosti kemične snovi za poklicno izpostavljenost mora delavec uporabljati osebno varovalno opremo, </a:t>
            </a:r>
          </a:p>
          <a:p>
            <a:r>
              <a:rPr lang="sl-SI" sz="2200" dirty="0">
                <a:latin typeface="Calibri" panose="020F0502020204030204" pitchFamily="34" charset="0"/>
              </a:rPr>
              <a:t>delavec mora zamenjati filter v maski za zaščito dihal po 30 urah dela v lakirnici</a:t>
            </a:r>
            <a:endParaRPr lang="sl-SI" sz="2200" dirty="0"/>
          </a:p>
        </p:txBody>
      </p:sp>
    </p:spTree>
    <p:extLst>
      <p:ext uri="{BB962C8B-B14F-4D97-AF65-F5344CB8AC3E}">
        <p14:creationId xmlns:p14="http://schemas.microsoft.com/office/powerpoint/2010/main" val="47865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457200" y="1412776"/>
            <a:ext cx="8229600" cy="4911824"/>
          </a:xfrm>
        </p:spPr>
        <p:txBody>
          <a:bodyPr>
            <a:normAutofit/>
          </a:bodyPr>
          <a:lstStyle/>
          <a:p>
            <a:pPr marL="0" indent="0">
              <a:buNone/>
            </a:pPr>
            <a:r>
              <a:rPr kumimoji="0" lang="sl-SI"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Dejavniki, ki vplivajo na oceno tveganja </a:t>
            </a:r>
            <a:r>
              <a:rPr lang="sl-SI" sz="2400" b="1" dirty="0">
                <a:latin typeface="Calibri" panose="020F0502020204030204" pitchFamily="34" charset="0"/>
                <a:ea typeface="Calibri" panose="020F0502020204030204" pitchFamily="34" charset="0"/>
              </a:rPr>
              <a:t>v zvezi z eksplozivnimi atmosferami </a:t>
            </a:r>
            <a:endParaRPr lang="sl-SI" sz="2400" b="1" dirty="0">
              <a:effectLst/>
              <a:latin typeface="Calibri" panose="020F0502020204030204" pitchFamily="34" charset="0"/>
              <a:ea typeface="Calibri" panose="020F0502020204030204" pitchFamily="34" charset="0"/>
            </a:endParaRPr>
          </a:p>
          <a:p>
            <a:pPr>
              <a:buFont typeface="Arial" panose="020B0604020202020204" pitchFamily="34" charset="0"/>
              <a:buChar char="•"/>
            </a:pPr>
            <a:r>
              <a:rPr lang="sl-SI" sz="2000" dirty="0">
                <a:effectLst/>
                <a:latin typeface="Calibri" panose="020F0502020204030204" pitchFamily="34" charset="0"/>
                <a:ea typeface="Calibri" panose="020F0502020204030204" pitchFamily="34" charset="0"/>
                <a:cs typeface="Calibri" panose="020F0502020204030204" pitchFamily="34" charset="0"/>
              </a:rPr>
              <a:t>verjetnost nastanka eksplozivnih atmosfer in njihovega trajanja,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180340" algn="l"/>
              </a:tabLst>
            </a:pPr>
            <a:r>
              <a:rPr lang="sl-SI" sz="2000" dirty="0">
                <a:effectLst/>
                <a:latin typeface="Calibri" panose="020F0502020204030204" pitchFamily="34" charset="0"/>
                <a:ea typeface="Calibri" panose="020F0502020204030204" pitchFamily="34" charset="0"/>
                <a:cs typeface="Calibri" panose="020F0502020204030204" pitchFamily="34" charset="0"/>
              </a:rPr>
              <a:t>verjetnost, da bodo viri vžiga, vključno z elektrostatično razelektritvijo, prisotni, aktivni in učinkoviti,</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latin typeface="Calibri" panose="020F0502020204030204" pitchFamily="34" charset="0"/>
                <a:ea typeface="Calibri" panose="020F0502020204030204" pitchFamily="34" charset="0"/>
                <a:cs typeface="Calibri" panose="020F0502020204030204" pitchFamily="34" charset="0"/>
              </a:rPr>
              <a:t>n</a:t>
            </a:r>
            <a:r>
              <a:rPr lang="sl-SI" sz="2000" dirty="0">
                <a:effectLst/>
                <a:latin typeface="Calibri" panose="020F0502020204030204" pitchFamily="34" charset="0"/>
                <a:ea typeface="Calibri" panose="020F0502020204030204" pitchFamily="34" charset="0"/>
                <a:cs typeface="Calibri" panose="020F0502020204030204" pitchFamily="34" charset="0"/>
              </a:rPr>
              <a:t>aprava/e, uporabljene snovi, postopki in njihovi morebitni medsebojni vplivi,</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dirty="0">
                <a:effectLst/>
                <a:latin typeface="Calibri" panose="020F0502020204030204" pitchFamily="34" charset="0"/>
                <a:ea typeface="Calibri" panose="020F0502020204030204" pitchFamily="34" charset="0"/>
                <a:cs typeface="Calibri" panose="020F0502020204030204" pitchFamily="34" charset="0"/>
              </a:rPr>
              <a:t>obseg predvidenih učinkov</a:t>
            </a:r>
          </a:p>
          <a:p>
            <a:pPr marL="0" indent="0" algn="just">
              <a:lnSpc>
                <a:spcPct val="107000"/>
              </a:lnSpc>
              <a:spcAft>
                <a:spcPts val="800"/>
              </a:spcAft>
              <a:buNone/>
            </a:pPr>
            <a:r>
              <a:rPr lang="sl-SI" sz="2000" dirty="0">
                <a:latin typeface="Calibri" panose="020F0502020204030204" pitchFamily="34" charset="0"/>
                <a:ea typeface="Calibri" panose="020F0502020204030204" pitchFamily="34" charset="0"/>
                <a:cs typeface="Calibri" panose="020F0502020204030204" pitchFamily="34" charset="0"/>
              </a:rPr>
              <a:t>in izdati tehnične oz. organizacijske ukrepe, ki so primerni za vrsto procesa, in si sledijo po prednostnem vrstnem redu  </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effectLst/>
              <a:latin typeface="Calibri" panose="020F0502020204030204" pitchFamily="34" charset="0"/>
              <a:ea typeface="Calibri" panose="020F0502020204030204" pitchFamily="34" charset="0"/>
            </a:endParaRPr>
          </a:p>
          <a:p>
            <a:pPr marL="0" indent="0">
              <a:buNone/>
            </a:pPr>
            <a:r>
              <a:rPr lang="sl-SI" sz="1800" dirty="0">
                <a:effectLst/>
                <a:latin typeface="Calibri" panose="020F0502020204030204" pitchFamily="34" charset="0"/>
                <a:ea typeface="Calibri" panose="020F0502020204030204" pitchFamily="34" charset="0"/>
              </a:rPr>
              <a:t> </a:t>
            </a:r>
            <a:endParaRPr lang="sl-SI" dirty="0"/>
          </a:p>
        </p:txBody>
      </p:sp>
    </p:spTree>
    <p:extLst>
      <p:ext uri="{BB962C8B-B14F-4D97-AF65-F5344CB8AC3E}">
        <p14:creationId xmlns:p14="http://schemas.microsoft.com/office/powerpoint/2010/main" val="3379836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348648"/>
          </a:xfrm>
        </p:spPr>
        <p:txBody>
          <a:bodyPr>
            <a:normAutofit/>
          </a:bodyPr>
          <a:lstStyle/>
          <a:p>
            <a:pPr algn="r"/>
            <a:r>
              <a:rPr lang="sl-SI" sz="1400" b="1" dirty="0"/>
              <a:t>Kemijska varnost</a:t>
            </a:r>
            <a:endParaRPr lang="sl-SI" sz="1400" dirty="0"/>
          </a:p>
        </p:txBody>
      </p:sp>
      <p:sp>
        <p:nvSpPr>
          <p:cNvPr id="3" name="Ograda vsebine 2"/>
          <p:cNvSpPr>
            <a:spLocks noGrp="1"/>
          </p:cNvSpPr>
          <p:nvPr>
            <p:ph idx="1"/>
          </p:nvPr>
        </p:nvSpPr>
        <p:spPr>
          <a:xfrm>
            <a:off x="611560" y="1556792"/>
            <a:ext cx="8229600" cy="4839816"/>
          </a:xfrm>
        </p:spPr>
        <p:txBody>
          <a:bodyPr>
            <a:normAutofit/>
          </a:bodyPr>
          <a:lstStyle/>
          <a:p>
            <a:pPr marL="0" indent="0">
              <a:buNone/>
            </a:pPr>
            <a:r>
              <a:rPr lang="sl-SI" dirty="0">
                <a:latin typeface="+mj-lt"/>
              </a:rPr>
              <a:t>Ukrepi</a:t>
            </a:r>
          </a:p>
          <a:p>
            <a:pPr marL="0" indent="0" algn="just">
              <a:lnSpc>
                <a:spcPts val="1300"/>
              </a:lnSpc>
              <a:spcAft>
                <a:spcPts val="800"/>
              </a:spcAft>
              <a:buNone/>
            </a:pPr>
            <a:r>
              <a:rPr lang="sl-SI" sz="1800" dirty="0">
                <a:effectLst/>
                <a:latin typeface="+mj-lt"/>
                <a:ea typeface="Calibri" panose="020F0502020204030204" pitchFamily="34" charset="0"/>
                <a:cs typeface="Calibri" panose="020F0502020204030204" pitchFamily="34" charset="0"/>
              </a:rPr>
              <a:t>si morajo slediti po </a:t>
            </a:r>
            <a:r>
              <a:rPr lang="sl-SI" sz="1800" dirty="0">
                <a:effectLst/>
                <a:latin typeface="+mj-lt"/>
                <a:ea typeface="PMingLiU" panose="02020500000000000000" pitchFamily="18" charset="-120"/>
                <a:cs typeface="Calibri" panose="020F0502020204030204" pitchFamily="34" charset="0"/>
              </a:rPr>
              <a:t>prednostnem vrstnem redu: </a:t>
            </a:r>
            <a:endParaRPr lang="sl-SI" sz="1800" dirty="0">
              <a:effectLst/>
              <a:latin typeface="+mj-lt"/>
              <a:ea typeface="Calibri" panose="020F0502020204030204" pitchFamily="34" charset="0"/>
              <a:cs typeface="Times New Roman" panose="02020603050405020304" pitchFamily="18" charset="0"/>
            </a:endParaRPr>
          </a:p>
          <a:p>
            <a:pPr marL="0" indent="0" algn="just">
              <a:lnSpc>
                <a:spcPts val="1300"/>
              </a:lnSpc>
              <a:spcAft>
                <a:spcPts val="800"/>
              </a:spcAft>
              <a:buNone/>
            </a:pPr>
            <a:r>
              <a:rPr lang="sl-SI" sz="1800" dirty="0">
                <a:effectLst/>
                <a:latin typeface="+mj-lt"/>
                <a:ea typeface="PMingLiU" panose="02020500000000000000" pitchFamily="18" charset="-120"/>
                <a:cs typeface="Calibri" panose="020F0502020204030204" pitchFamily="34" charset="0"/>
              </a:rPr>
              <a:t>1. načrtovanje ustreznih delovnih procesov in tehničnih regulacijskih naprav, uporaba ustrezne delovne opreme in materialov,</a:t>
            </a:r>
            <a:endParaRPr lang="sl-SI" sz="1800" dirty="0">
              <a:effectLst/>
              <a:latin typeface="+mj-lt"/>
              <a:ea typeface="Calibri" panose="020F0502020204030204" pitchFamily="34" charset="0"/>
              <a:cs typeface="Times New Roman" panose="02020603050405020304" pitchFamily="18" charset="0"/>
            </a:endParaRPr>
          </a:p>
          <a:p>
            <a:pPr marL="0" indent="0" algn="just">
              <a:lnSpc>
                <a:spcPts val="1300"/>
              </a:lnSpc>
              <a:spcAft>
                <a:spcPts val="800"/>
              </a:spcAft>
              <a:buNone/>
            </a:pPr>
            <a:r>
              <a:rPr lang="sl-SI" sz="1800" dirty="0">
                <a:effectLst/>
                <a:latin typeface="+mj-lt"/>
                <a:ea typeface="PMingLiU" panose="02020500000000000000" pitchFamily="18" charset="-120"/>
                <a:cs typeface="Calibri" panose="020F0502020204030204" pitchFamily="34" charset="0"/>
              </a:rPr>
              <a:t>2. uporaba kolektivnih varnostnih ukrepov pri izvoru tveganja  (kot</a:t>
            </a:r>
            <a:r>
              <a:rPr lang="sl-SI" sz="1800" dirty="0">
                <a:latin typeface="+mj-lt"/>
                <a:ea typeface="PMingLiU" panose="02020500000000000000" pitchFamily="18" charset="-120"/>
                <a:cs typeface="Calibri" panose="020F0502020204030204" pitchFamily="34" charset="0"/>
              </a:rPr>
              <a:t> </a:t>
            </a:r>
            <a:r>
              <a:rPr lang="sl-SI" sz="1800" dirty="0">
                <a:effectLst/>
                <a:latin typeface="+mj-lt"/>
                <a:ea typeface="PMingLiU" panose="02020500000000000000" pitchFamily="18" charset="-120"/>
                <a:cs typeface="Calibri" panose="020F0502020204030204" pitchFamily="34" charset="0"/>
              </a:rPr>
              <a:t>npr. primerno prezračevanje) in primernih organizacijskih ukrepov (št. delavcev),</a:t>
            </a:r>
            <a:endParaRPr lang="sl-SI" sz="1800" dirty="0">
              <a:effectLst/>
              <a:latin typeface="+mj-lt"/>
              <a:ea typeface="Calibri" panose="020F0502020204030204" pitchFamily="34" charset="0"/>
              <a:cs typeface="Times New Roman" panose="02020603050405020304" pitchFamily="18" charset="0"/>
            </a:endParaRPr>
          </a:p>
          <a:p>
            <a:pPr marL="0" indent="0" algn="just">
              <a:lnSpc>
                <a:spcPts val="1300"/>
              </a:lnSpc>
              <a:spcAft>
                <a:spcPts val="800"/>
              </a:spcAft>
              <a:buNone/>
            </a:pPr>
            <a:r>
              <a:rPr lang="sl-SI" sz="1800" dirty="0">
                <a:effectLst/>
                <a:latin typeface="+mj-lt"/>
                <a:ea typeface="PMingLiU" panose="02020500000000000000" pitchFamily="18" charset="-120"/>
                <a:cs typeface="Calibri" panose="020F0502020204030204" pitchFamily="34" charset="0"/>
              </a:rPr>
              <a:t>3. uporaba individualnih varnostnih ukrepov, vključno z uporabo osebne varovalne opreme. </a:t>
            </a:r>
            <a:endParaRPr lang="sl-SI" sz="1800" dirty="0">
              <a:effectLst/>
              <a:latin typeface="+mj-lt"/>
              <a:ea typeface="Calibri" panose="020F0502020204030204" pitchFamily="34" charset="0"/>
              <a:cs typeface="Times New Roman" panose="02020603050405020304" pitchFamily="18" charset="0"/>
            </a:endParaRPr>
          </a:p>
          <a:p>
            <a:pPr marL="0" indent="0">
              <a:buNone/>
            </a:pPr>
            <a:endParaRPr lang="sl-SI" dirty="0"/>
          </a:p>
          <a:p>
            <a:pPr>
              <a:buFont typeface="Arial" panose="020B0604020202020204" pitchFamily="34" charset="0"/>
              <a:buChar char="•"/>
            </a:pPr>
            <a:r>
              <a:rPr lang="sl-SI" sz="1800" dirty="0">
                <a:latin typeface="Calibri" panose="020F0502020204030204" pitchFamily="34" charset="0"/>
                <a:cs typeface="Calibri" panose="020F0502020204030204" pitchFamily="34" charset="0"/>
              </a:rPr>
              <a:t>nadzor nad načinom dela delavcev,</a:t>
            </a:r>
          </a:p>
          <a:p>
            <a:pPr>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o</a:t>
            </a:r>
            <a:r>
              <a:rPr lang="sl-SI" sz="1800" dirty="0">
                <a:effectLst/>
                <a:latin typeface="Calibri" panose="020F0502020204030204" pitchFamily="34" charset="0"/>
                <a:ea typeface="Calibri" panose="020F0502020204030204" pitchFamily="34" charset="0"/>
                <a:cs typeface="Calibri" panose="020F0502020204030204" pitchFamily="34" charset="0"/>
              </a:rPr>
              <a:t>mejitev dostopa nepooblaščenim delavcem v nevarna območja, </a:t>
            </a:r>
          </a:p>
          <a:p>
            <a:pPr>
              <a:buFont typeface="Arial" panose="020B0604020202020204" pitchFamily="34" charset="0"/>
              <a:buChar char="•"/>
            </a:pPr>
            <a:r>
              <a:rPr lang="sl-SI" sz="1800" dirty="0">
                <a:latin typeface="Calibri" panose="020F0502020204030204" pitchFamily="34" charset="0"/>
                <a:ea typeface="Calibri" panose="020F0502020204030204" pitchFamily="34" charset="0"/>
                <a:cs typeface="Calibri" panose="020F0502020204030204" pitchFamily="34" charset="0"/>
              </a:rPr>
              <a:t>p</a:t>
            </a:r>
            <a:r>
              <a:rPr lang="sl-SI" sz="1800" dirty="0">
                <a:effectLst/>
                <a:latin typeface="Calibri" panose="020F0502020204030204" pitchFamily="34" charset="0"/>
                <a:ea typeface="Calibri" panose="020F0502020204030204" pitchFamily="34" charset="0"/>
              </a:rPr>
              <a:t>omembna varnostna pravila glede zagotavljanja varnosti morajo biti jasno zapisana, </a:t>
            </a:r>
          </a:p>
          <a:p>
            <a:r>
              <a:rPr lang="sl-SI" sz="1800" dirty="0">
                <a:solidFill>
                  <a:srgbClr val="000000"/>
                </a:solidFill>
                <a:latin typeface="Calibri" panose="020F0502020204030204" pitchFamily="34" charset="0"/>
                <a:ea typeface="Calibri" panose="020F0502020204030204" pitchFamily="34" charset="0"/>
                <a:cs typeface="Calibri" panose="020F0502020204030204" pitchFamily="34" charset="0"/>
              </a:rPr>
              <a:t>v</a:t>
            </a:r>
            <a:r>
              <a:rPr lang="sl-SI"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proženje aktivnosti, ki lahko povzroči večje tveganje naj bo vključenih več oseb,</a:t>
            </a:r>
          </a:p>
          <a:p>
            <a:r>
              <a:rPr lang="sl-SI"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sl-SI" sz="1800" dirty="0">
                <a:latin typeface="Calibri" panose="020F0502020204030204" pitchFamily="34" charset="0"/>
                <a:ea typeface="Calibri" panose="020F0502020204030204" pitchFamily="34" charset="0"/>
              </a:rPr>
              <a:t>morajo biti </a:t>
            </a:r>
            <a:r>
              <a:rPr lang="sl-SI" sz="1800" b="1" dirty="0">
                <a:latin typeface="Calibri" panose="020F0502020204030204" pitchFamily="34" charset="0"/>
                <a:ea typeface="Calibri" panose="020F0502020204030204" pitchFamily="34" charset="0"/>
              </a:rPr>
              <a:t>jasni</a:t>
            </a:r>
            <a:r>
              <a:rPr lang="sl-SI" sz="1800" dirty="0">
                <a:latin typeface="Calibri" panose="020F0502020204030204" pitchFamily="34" charset="0"/>
                <a:ea typeface="Calibri" panose="020F0502020204030204" pitchFamily="34" charset="0"/>
              </a:rPr>
              <a:t> in se morajo </a:t>
            </a:r>
            <a:r>
              <a:rPr lang="sl-SI" sz="1800" b="1" dirty="0">
                <a:latin typeface="Calibri" panose="020F0502020204030204" pitchFamily="34" charset="0"/>
                <a:ea typeface="Calibri" panose="020F0502020204030204" pitchFamily="34" charset="0"/>
              </a:rPr>
              <a:t>redno</a:t>
            </a:r>
            <a:r>
              <a:rPr lang="sl-SI" sz="1800" dirty="0">
                <a:latin typeface="Calibri" panose="020F0502020204030204" pitchFamily="34" charset="0"/>
                <a:ea typeface="Calibri" panose="020F0502020204030204" pitchFamily="34" charset="0"/>
              </a:rPr>
              <a:t> preverjati</a:t>
            </a:r>
          </a:p>
          <a:p>
            <a:pPr marL="0" indent="0">
              <a:buNone/>
            </a:pPr>
            <a:endParaRPr lang="sl-SI" sz="1800" dirty="0">
              <a:effectLst/>
              <a:latin typeface="Calibri" panose="020F0502020204030204" pitchFamily="34" charset="0"/>
              <a:ea typeface="Calibri" panose="020F0502020204030204" pitchFamily="34" charset="0"/>
            </a:endParaRPr>
          </a:p>
          <a:p>
            <a:pPr marL="0" indent="0">
              <a:buNone/>
            </a:pPr>
            <a:endParaRPr lang="sl-SI" dirty="0"/>
          </a:p>
        </p:txBody>
      </p:sp>
    </p:spTree>
    <p:extLst>
      <p:ext uri="{BB962C8B-B14F-4D97-AF65-F5344CB8AC3E}">
        <p14:creationId xmlns:p14="http://schemas.microsoft.com/office/powerpoint/2010/main" val="672664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tek">
  <a:themeElements>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Pote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ote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965</TotalTime>
  <Words>1512</Words>
  <Application>Microsoft Office PowerPoint</Application>
  <PresentationFormat>Diaprojekcija na zaslonu (4:3)</PresentationFormat>
  <Paragraphs>195</Paragraphs>
  <Slides>22</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22</vt:i4>
      </vt:variant>
    </vt:vector>
  </HeadingPairs>
  <TitlesOfParts>
    <vt:vector size="29" baseType="lpstr">
      <vt:lpstr>Arial</vt:lpstr>
      <vt:lpstr>Calibri</vt:lpstr>
      <vt:lpstr>Constantia</vt:lpstr>
      <vt:lpstr>Courier New</vt:lpstr>
      <vt:lpstr>Symbol</vt:lpstr>
      <vt:lpstr>Wingdings 2</vt:lpstr>
      <vt:lpstr>Potek</vt:lpstr>
      <vt:lpstr> </vt:lpstr>
      <vt:lpstr>Kemijska varnost</vt:lpstr>
      <vt:lpstr>Kemijska varnost</vt:lpstr>
      <vt:lpstr>Kemijska varnost</vt:lpstr>
      <vt:lpstr>Kemijska varnost</vt:lpstr>
      <vt:lpstr>Kemijska varnost</vt:lpstr>
      <vt:lpstr>Kemijska varnost</vt:lpstr>
      <vt:lpstr>Kemijska varnost</vt:lpstr>
      <vt:lpstr>Kemijska varnost</vt:lpstr>
      <vt:lpstr>Kemijska varnost</vt:lpstr>
      <vt:lpstr>Kemijska varnost</vt:lpstr>
      <vt:lpstr>Kemijska varnost</vt:lpstr>
      <vt:lpstr>Kemijska varnost</vt:lpstr>
      <vt:lpstr>Kemijska varnost </vt:lpstr>
      <vt:lpstr>Kemijska varnost</vt:lpstr>
      <vt:lpstr>Kemijska varnost</vt:lpstr>
      <vt:lpstr>Kemijska varnost</vt:lpstr>
      <vt:lpstr>Kemijska varnost</vt:lpstr>
      <vt:lpstr>Kemijska varnost</vt:lpstr>
      <vt:lpstr>Kemijska varnost</vt:lpstr>
      <vt:lpstr>Kemijska varnost</vt:lpstr>
      <vt:lpstr>Kemijska varnost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uporabnik</dc:creator>
  <cp:lastModifiedBy>Petra Potočnik</cp:lastModifiedBy>
  <cp:revision>76</cp:revision>
  <cp:lastPrinted>2023-05-16T13:10:46Z</cp:lastPrinted>
  <dcterms:created xsi:type="dcterms:W3CDTF">2018-10-16T18:06:44Z</dcterms:created>
  <dcterms:modified xsi:type="dcterms:W3CDTF">2023-05-17T17:03:30Z</dcterms:modified>
</cp:coreProperties>
</file>