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9" r:id="rId3"/>
    <p:sldId id="279" r:id="rId4"/>
    <p:sldId id="321" r:id="rId5"/>
    <p:sldId id="289" r:id="rId6"/>
    <p:sldId id="361" r:id="rId7"/>
    <p:sldId id="336" r:id="rId8"/>
    <p:sldId id="357" r:id="rId9"/>
    <p:sldId id="342" r:id="rId10"/>
    <p:sldId id="338" r:id="rId11"/>
    <p:sldId id="358" r:id="rId12"/>
    <p:sldId id="328" r:id="rId13"/>
    <p:sldId id="329" r:id="rId14"/>
    <p:sldId id="356" r:id="rId15"/>
    <p:sldId id="317" r:id="rId16"/>
    <p:sldId id="312" r:id="rId17"/>
    <p:sldId id="360" r:id="rId18"/>
    <p:sldId id="362" r:id="rId19"/>
    <p:sldId id="332" r:id="rId20"/>
    <p:sldId id="354" r:id="rId21"/>
    <p:sldId id="324" r:id="rId22"/>
    <p:sldId id="325" r:id="rId23"/>
    <p:sldId id="303" r:id="rId24"/>
    <p:sldId id="347" r:id="rId25"/>
    <p:sldId id="309" r:id="rId26"/>
    <p:sldId id="270" r:id="rId27"/>
    <p:sldId id="334" r:id="rId28"/>
    <p:sldId id="335" r:id="rId29"/>
    <p:sldId id="349" r:id="rId30"/>
    <p:sldId id="337" r:id="rId31"/>
    <p:sldId id="350" r:id="rId32"/>
    <p:sldId id="351" r:id="rId33"/>
    <p:sldId id="340" r:id="rId34"/>
    <p:sldId id="352" r:id="rId35"/>
    <p:sldId id="363" r:id="rId36"/>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C23A2-3130-4D4A-83C9-056FCCE5718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343263B-1668-4235-82CC-DC95F9D8BFD2}">
      <dgm:prSet custT="1"/>
      <dgm:spPr/>
      <dgm:t>
        <a:bodyPr/>
        <a:lstStyle/>
        <a:p>
          <a:r>
            <a:rPr lang="sl-SI" sz="3600" dirty="0"/>
            <a:t>Okoljevarstveno dovoljenje za </a:t>
          </a:r>
          <a:r>
            <a:rPr lang="sl-SI" sz="3600" dirty="0" err="1"/>
            <a:t>Seveso</a:t>
          </a:r>
          <a:r>
            <a:rPr lang="sl-SI" sz="3600" dirty="0"/>
            <a:t> obrat: št. 35415-23/2006-13 z dne 18.2.2015.</a:t>
          </a:r>
          <a:endParaRPr lang="en-US" sz="3600" dirty="0"/>
        </a:p>
      </dgm:t>
    </dgm:pt>
    <dgm:pt modelId="{0DF45539-3AC4-41D3-AFF8-44F6ED5CC5EF}" type="parTrans" cxnId="{4F5F2387-2B60-4F57-9EC1-965787982918}">
      <dgm:prSet/>
      <dgm:spPr/>
      <dgm:t>
        <a:bodyPr/>
        <a:lstStyle/>
        <a:p>
          <a:endParaRPr lang="en-US"/>
        </a:p>
      </dgm:t>
    </dgm:pt>
    <dgm:pt modelId="{4517C23C-902A-4651-A9E5-ADE6C0B7D8E8}" type="sibTrans" cxnId="{4F5F2387-2B60-4F57-9EC1-965787982918}">
      <dgm:prSet/>
      <dgm:spPr/>
      <dgm:t>
        <a:bodyPr/>
        <a:lstStyle/>
        <a:p>
          <a:endParaRPr lang="en-US"/>
        </a:p>
      </dgm:t>
    </dgm:pt>
    <dgm:pt modelId="{31153117-1AD6-4644-82EB-6240ED80F43E}">
      <dgm:prSet custT="1"/>
      <dgm:spPr/>
      <dgm:t>
        <a:bodyPr/>
        <a:lstStyle/>
        <a:p>
          <a:r>
            <a:rPr lang="sl-SI" sz="3600" dirty="0"/>
            <a:t>Odločba o spremembi: št. 35492-1/2021-14 z dne 6.5.2022; vključeno je pretakališče z EPI rezervoarjem. </a:t>
          </a:r>
          <a:endParaRPr lang="en-US" sz="3600" dirty="0"/>
        </a:p>
      </dgm:t>
    </dgm:pt>
    <dgm:pt modelId="{3ACEDD32-C942-495F-BBFB-4CE17570B852}" type="parTrans" cxnId="{E88BCC65-6FA9-4F90-BD74-59D0EBF22AAF}">
      <dgm:prSet/>
      <dgm:spPr/>
      <dgm:t>
        <a:bodyPr/>
        <a:lstStyle/>
        <a:p>
          <a:endParaRPr lang="en-US"/>
        </a:p>
      </dgm:t>
    </dgm:pt>
    <dgm:pt modelId="{A4FC363C-EF46-41DE-AF29-EB9C28B9F406}" type="sibTrans" cxnId="{E88BCC65-6FA9-4F90-BD74-59D0EBF22AAF}">
      <dgm:prSet/>
      <dgm:spPr/>
      <dgm:t>
        <a:bodyPr/>
        <a:lstStyle/>
        <a:p>
          <a:endParaRPr lang="en-US"/>
        </a:p>
      </dgm:t>
    </dgm:pt>
    <dgm:pt modelId="{52B83D3C-E3C7-4E89-8113-BA25F8C8E423}" type="pres">
      <dgm:prSet presAssocID="{DD8C23A2-3130-4D4A-83C9-056FCCE57189}" presName="vert0" presStyleCnt="0">
        <dgm:presLayoutVars>
          <dgm:dir/>
          <dgm:animOne val="branch"/>
          <dgm:animLvl val="lvl"/>
        </dgm:presLayoutVars>
      </dgm:prSet>
      <dgm:spPr/>
    </dgm:pt>
    <dgm:pt modelId="{FF718597-235E-414F-BCA0-2B43651FCBE1}" type="pres">
      <dgm:prSet presAssocID="{8343263B-1668-4235-82CC-DC95F9D8BFD2}" presName="thickLine" presStyleLbl="alignNode1" presStyleIdx="0" presStyleCnt="2"/>
      <dgm:spPr/>
    </dgm:pt>
    <dgm:pt modelId="{47DA8B9E-8AE7-431C-A9E4-25EBE77D9FE8}" type="pres">
      <dgm:prSet presAssocID="{8343263B-1668-4235-82CC-DC95F9D8BFD2}" presName="horz1" presStyleCnt="0"/>
      <dgm:spPr/>
    </dgm:pt>
    <dgm:pt modelId="{5CE493FB-8EE4-4FF6-959F-B0A8038FEA5B}" type="pres">
      <dgm:prSet presAssocID="{8343263B-1668-4235-82CC-DC95F9D8BFD2}" presName="tx1" presStyleLbl="revTx" presStyleIdx="0" presStyleCnt="2"/>
      <dgm:spPr/>
    </dgm:pt>
    <dgm:pt modelId="{E601429D-43EA-4A87-8792-935CC1F2F289}" type="pres">
      <dgm:prSet presAssocID="{8343263B-1668-4235-82CC-DC95F9D8BFD2}" presName="vert1" presStyleCnt="0"/>
      <dgm:spPr/>
    </dgm:pt>
    <dgm:pt modelId="{FA4DF463-8921-455F-8DBE-5BE43891C1F7}" type="pres">
      <dgm:prSet presAssocID="{31153117-1AD6-4644-82EB-6240ED80F43E}" presName="thickLine" presStyleLbl="alignNode1" presStyleIdx="1" presStyleCnt="2"/>
      <dgm:spPr/>
    </dgm:pt>
    <dgm:pt modelId="{C05852B5-8CBA-4DB1-9717-B79FE4EDFF36}" type="pres">
      <dgm:prSet presAssocID="{31153117-1AD6-4644-82EB-6240ED80F43E}" presName="horz1" presStyleCnt="0"/>
      <dgm:spPr/>
    </dgm:pt>
    <dgm:pt modelId="{AE5392BB-54A3-4847-86AD-4EAEE3F65BBF}" type="pres">
      <dgm:prSet presAssocID="{31153117-1AD6-4644-82EB-6240ED80F43E}" presName="tx1" presStyleLbl="revTx" presStyleIdx="1" presStyleCnt="2"/>
      <dgm:spPr/>
    </dgm:pt>
    <dgm:pt modelId="{5474C182-0079-43D7-A851-CD3939D0C0A5}" type="pres">
      <dgm:prSet presAssocID="{31153117-1AD6-4644-82EB-6240ED80F43E}" presName="vert1" presStyleCnt="0"/>
      <dgm:spPr/>
    </dgm:pt>
  </dgm:ptLst>
  <dgm:cxnLst>
    <dgm:cxn modelId="{A2A52121-C312-4B8A-9BA1-BF9E31CC73ED}" type="presOf" srcId="{DD8C23A2-3130-4D4A-83C9-056FCCE57189}" destId="{52B83D3C-E3C7-4E89-8113-BA25F8C8E423}" srcOrd="0" destOrd="0" presId="urn:microsoft.com/office/officeart/2008/layout/LinedList"/>
    <dgm:cxn modelId="{E88BCC65-6FA9-4F90-BD74-59D0EBF22AAF}" srcId="{DD8C23A2-3130-4D4A-83C9-056FCCE57189}" destId="{31153117-1AD6-4644-82EB-6240ED80F43E}" srcOrd="1" destOrd="0" parTransId="{3ACEDD32-C942-495F-BBFB-4CE17570B852}" sibTransId="{A4FC363C-EF46-41DE-AF29-EB9C28B9F406}"/>
    <dgm:cxn modelId="{025A157F-F3A2-49DA-A12E-C3B51EBFD709}" type="presOf" srcId="{8343263B-1668-4235-82CC-DC95F9D8BFD2}" destId="{5CE493FB-8EE4-4FF6-959F-B0A8038FEA5B}" srcOrd="0" destOrd="0" presId="urn:microsoft.com/office/officeart/2008/layout/LinedList"/>
    <dgm:cxn modelId="{4F5F2387-2B60-4F57-9EC1-965787982918}" srcId="{DD8C23A2-3130-4D4A-83C9-056FCCE57189}" destId="{8343263B-1668-4235-82CC-DC95F9D8BFD2}" srcOrd="0" destOrd="0" parTransId="{0DF45539-3AC4-41D3-AFF8-44F6ED5CC5EF}" sibTransId="{4517C23C-902A-4651-A9E5-ADE6C0B7D8E8}"/>
    <dgm:cxn modelId="{F538EEF6-E450-4F25-9076-68C8EC400233}" type="presOf" srcId="{31153117-1AD6-4644-82EB-6240ED80F43E}" destId="{AE5392BB-54A3-4847-86AD-4EAEE3F65BBF}" srcOrd="0" destOrd="0" presId="urn:microsoft.com/office/officeart/2008/layout/LinedList"/>
    <dgm:cxn modelId="{6ECC0E69-71AD-422B-918C-55B255986959}" type="presParOf" srcId="{52B83D3C-E3C7-4E89-8113-BA25F8C8E423}" destId="{FF718597-235E-414F-BCA0-2B43651FCBE1}" srcOrd="0" destOrd="0" presId="urn:microsoft.com/office/officeart/2008/layout/LinedList"/>
    <dgm:cxn modelId="{99039CC1-9DDF-483B-B092-CFA213471A8C}" type="presParOf" srcId="{52B83D3C-E3C7-4E89-8113-BA25F8C8E423}" destId="{47DA8B9E-8AE7-431C-A9E4-25EBE77D9FE8}" srcOrd="1" destOrd="0" presId="urn:microsoft.com/office/officeart/2008/layout/LinedList"/>
    <dgm:cxn modelId="{5FE0AE95-B6F9-4DF6-9873-A5A0B11B2B9E}" type="presParOf" srcId="{47DA8B9E-8AE7-431C-A9E4-25EBE77D9FE8}" destId="{5CE493FB-8EE4-4FF6-959F-B0A8038FEA5B}" srcOrd="0" destOrd="0" presId="urn:microsoft.com/office/officeart/2008/layout/LinedList"/>
    <dgm:cxn modelId="{19E5C124-7AE4-4FE2-8DA3-449F14381A0F}" type="presParOf" srcId="{47DA8B9E-8AE7-431C-A9E4-25EBE77D9FE8}" destId="{E601429D-43EA-4A87-8792-935CC1F2F289}" srcOrd="1" destOrd="0" presId="urn:microsoft.com/office/officeart/2008/layout/LinedList"/>
    <dgm:cxn modelId="{EDBDCBBB-1EEF-4BB2-9983-5463E87B75A4}" type="presParOf" srcId="{52B83D3C-E3C7-4E89-8113-BA25F8C8E423}" destId="{FA4DF463-8921-455F-8DBE-5BE43891C1F7}" srcOrd="2" destOrd="0" presId="urn:microsoft.com/office/officeart/2008/layout/LinedList"/>
    <dgm:cxn modelId="{2D6DF088-1E34-401E-9DC6-B8BC0586F228}" type="presParOf" srcId="{52B83D3C-E3C7-4E89-8113-BA25F8C8E423}" destId="{C05852B5-8CBA-4DB1-9717-B79FE4EDFF36}" srcOrd="3" destOrd="0" presId="urn:microsoft.com/office/officeart/2008/layout/LinedList"/>
    <dgm:cxn modelId="{BC0E6B5B-AB8D-4FBF-8F48-F689490D13F7}" type="presParOf" srcId="{C05852B5-8CBA-4DB1-9717-B79FE4EDFF36}" destId="{AE5392BB-54A3-4847-86AD-4EAEE3F65BBF}" srcOrd="0" destOrd="0" presId="urn:microsoft.com/office/officeart/2008/layout/LinedList"/>
    <dgm:cxn modelId="{655C8E89-CBC8-46C1-BA74-04237375BF2E}" type="presParOf" srcId="{C05852B5-8CBA-4DB1-9717-B79FE4EDFF36}" destId="{5474C182-0079-43D7-A851-CD3939D0C0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513C2-0439-4C8D-8F2A-7225A397C52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20D7F7-B9D0-4091-88D6-C8AA4229B131}">
      <dgm:prSet/>
      <dgm:spPr>
        <a:solidFill>
          <a:schemeClr val="accent2">
            <a:lumMod val="50000"/>
          </a:schemeClr>
        </a:solidFill>
      </dgm:spPr>
      <dgm:t>
        <a:bodyPr/>
        <a:lstStyle/>
        <a:p>
          <a:r>
            <a:rPr lang="sl-SI" dirty="0"/>
            <a:t>5.1 Pristojnosti, odgovornosti in pooblastila</a:t>
          </a:r>
          <a:r>
            <a:rPr lang="en-GB" dirty="0"/>
            <a:t> (</a:t>
          </a:r>
          <a:r>
            <a:rPr lang="en-GB" dirty="0" err="1"/>
            <a:t>seznanitev</a:t>
          </a:r>
          <a:r>
            <a:rPr lang="en-GB" dirty="0"/>
            <a:t> z </a:t>
          </a:r>
          <a:r>
            <a:rPr lang="en-GB" dirty="0" err="1"/>
            <a:t>odgovornostmi</a:t>
          </a:r>
          <a:r>
            <a:rPr lang="en-GB" dirty="0"/>
            <a:t>, </a:t>
          </a:r>
          <a:r>
            <a:rPr lang="en-GB" dirty="0" err="1"/>
            <a:t>usposabljanje</a:t>
          </a:r>
          <a:r>
            <a:rPr lang="en-GB" dirty="0"/>
            <a:t>)</a:t>
          </a:r>
          <a:endParaRPr lang="en-US" dirty="0"/>
        </a:p>
      </dgm:t>
    </dgm:pt>
    <dgm:pt modelId="{48263260-1CE1-4844-976B-53BB670B3FD0}" type="parTrans" cxnId="{8D820CBE-7024-435E-A3A4-1CBC9E12D90E}">
      <dgm:prSet/>
      <dgm:spPr/>
      <dgm:t>
        <a:bodyPr/>
        <a:lstStyle/>
        <a:p>
          <a:endParaRPr lang="en-US"/>
        </a:p>
      </dgm:t>
    </dgm:pt>
    <dgm:pt modelId="{C0EA5D5E-A87C-4EB6-B21A-B79B966A1D5F}" type="sibTrans" cxnId="{8D820CBE-7024-435E-A3A4-1CBC9E12D90E}">
      <dgm:prSet/>
      <dgm:spPr/>
      <dgm:t>
        <a:bodyPr/>
        <a:lstStyle/>
        <a:p>
          <a:endParaRPr lang="en-US"/>
        </a:p>
      </dgm:t>
    </dgm:pt>
    <dgm:pt modelId="{D44F92DB-AFCB-428F-B842-38A492BD8DF6}">
      <dgm:prSet/>
      <dgm:spPr>
        <a:solidFill>
          <a:schemeClr val="accent2">
            <a:lumMod val="50000"/>
          </a:schemeClr>
        </a:solidFill>
      </dgm:spPr>
      <dgm:t>
        <a:bodyPr/>
        <a:lstStyle/>
        <a:p>
          <a:r>
            <a:rPr lang="sl-SI"/>
            <a:t>5.2 Opredelitev in ovrednotenje nevarnosti večjih nesreč</a:t>
          </a:r>
          <a:r>
            <a:rPr lang="en-GB"/>
            <a:t> (HAZOP</a:t>
          </a:r>
          <a:r>
            <a:rPr lang="sl-SI"/>
            <a:t> analiza</a:t>
          </a:r>
          <a:r>
            <a:rPr lang="en-GB"/>
            <a:t>)</a:t>
          </a:r>
          <a:endParaRPr lang="en-US"/>
        </a:p>
      </dgm:t>
    </dgm:pt>
    <dgm:pt modelId="{3A4EF685-E080-440F-A104-1BFBCE6EBD00}" type="parTrans" cxnId="{BF5ABE3B-4E24-4842-A4C0-A3DD07881D5F}">
      <dgm:prSet/>
      <dgm:spPr/>
      <dgm:t>
        <a:bodyPr/>
        <a:lstStyle/>
        <a:p>
          <a:endParaRPr lang="en-US"/>
        </a:p>
      </dgm:t>
    </dgm:pt>
    <dgm:pt modelId="{50094411-E8B0-414B-AB96-66077BE2B6F1}" type="sibTrans" cxnId="{BF5ABE3B-4E24-4842-A4C0-A3DD07881D5F}">
      <dgm:prSet/>
      <dgm:spPr/>
      <dgm:t>
        <a:bodyPr/>
        <a:lstStyle/>
        <a:p>
          <a:endParaRPr lang="en-US"/>
        </a:p>
      </dgm:t>
    </dgm:pt>
    <dgm:pt modelId="{7363B921-90B8-420B-A0AA-E529CE100E7F}">
      <dgm:prSet/>
      <dgm:spPr>
        <a:solidFill>
          <a:schemeClr val="accent2">
            <a:lumMod val="50000"/>
          </a:schemeClr>
        </a:solidFill>
      </dgm:spPr>
      <dgm:t>
        <a:bodyPr/>
        <a:lstStyle/>
        <a:p>
          <a:r>
            <a:rPr lang="sl-SI" dirty="0"/>
            <a:t>5.3 Obvladovanje obratovanja obrata</a:t>
          </a:r>
          <a:r>
            <a:rPr lang="en-GB" dirty="0"/>
            <a:t> (</a:t>
          </a:r>
          <a:r>
            <a:rPr lang="en-GB" dirty="0" err="1"/>
            <a:t>navodila</a:t>
          </a:r>
          <a:r>
            <a:rPr lang="en-GB" dirty="0"/>
            <a:t> za </a:t>
          </a:r>
          <a:r>
            <a:rPr lang="en-GB" dirty="0" err="1"/>
            <a:t>varno</a:t>
          </a:r>
          <a:r>
            <a:rPr lang="en-GB" dirty="0"/>
            <a:t> </a:t>
          </a:r>
          <a:r>
            <a:rPr lang="en-GB" dirty="0" err="1"/>
            <a:t>delo</a:t>
          </a:r>
          <a:r>
            <a:rPr lang="en-GB" dirty="0"/>
            <a:t>)</a:t>
          </a:r>
          <a:endParaRPr lang="en-US" dirty="0"/>
        </a:p>
      </dgm:t>
    </dgm:pt>
    <dgm:pt modelId="{1B5C54DC-C023-4A11-94DD-161DDB119F64}" type="parTrans" cxnId="{EACC7AB9-F236-4F90-91C1-04E97413C74F}">
      <dgm:prSet/>
      <dgm:spPr/>
      <dgm:t>
        <a:bodyPr/>
        <a:lstStyle/>
        <a:p>
          <a:endParaRPr lang="en-US"/>
        </a:p>
      </dgm:t>
    </dgm:pt>
    <dgm:pt modelId="{B51E612B-23B0-4874-B8E1-54946B1FDFB6}" type="sibTrans" cxnId="{EACC7AB9-F236-4F90-91C1-04E97413C74F}">
      <dgm:prSet/>
      <dgm:spPr/>
      <dgm:t>
        <a:bodyPr/>
        <a:lstStyle/>
        <a:p>
          <a:endParaRPr lang="en-US"/>
        </a:p>
      </dgm:t>
    </dgm:pt>
    <dgm:pt modelId="{6D1BD8AA-4C9D-489D-A66C-6BF74B457E2C}">
      <dgm:prSet/>
      <dgm:spPr>
        <a:solidFill>
          <a:schemeClr val="accent2">
            <a:lumMod val="50000"/>
          </a:schemeClr>
        </a:solidFill>
      </dgm:spPr>
      <dgm:t>
        <a:bodyPr/>
        <a:lstStyle/>
        <a:p>
          <a:r>
            <a:rPr lang="sl-SI"/>
            <a:t>5.4 Obvladovanje sprememb obrata</a:t>
          </a:r>
          <a:endParaRPr lang="en-US"/>
        </a:p>
      </dgm:t>
    </dgm:pt>
    <dgm:pt modelId="{7A0CECBA-24CA-49C3-A437-AF973F6CEDDE}" type="parTrans" cxnId="{6B0F56A4-124D-4802-A27C-E4AA692D21E6}">
      <dgm:prSet/>
      <dgm:spPr/>
      <dgm:t>
        <a:bodyPr/>
        <a:lstStyle/>
        <a:p>
          <a:endParaRPr lang="en-US"/>
        </a:p>
      </dgm:t>
    </dgm:pt>
    <dgm:pt modelId="{32864D3F-E1D9-438B-87C2-C68F46F40B97}" type="sibTrans" cxnId="{6B0F56A4-124D-4802-A27C-E4AA692D21E6}">
      <dgm:prSet/>
      <dgm:spPr/>
      <dgm:t>
        <a:bodyPr/>
        <a:lstStyle/>
        <a:p>
          <a:endParaRPr lang="en-US"/>
        </a:p>
      </dgm:t>
    </dgm:pt>
    <dgm:pt modelId="{EA031FC7-3838-48AB-BF59-C0C0C9754078}" type="pres">
      <dgm:prSet presAssocID="{C7F513C2-0439-4C8D-8F2A-7225A397C521}" presName="linear" presStyleCnt="0">
        <dgm:presLayoutVars>
          <dgm:animLvl val="lvl"/>
          <dgm:resizeHandles val="exact"/>
        </dgm:presLayoutVars>
      </dgm:prSet>
      <dgm:spPr/>
    </dgm:pt>
    <dgm:pt modelId="{4390DC8C-893E-4243-A6E5-909D3F157899}" type="pres">
      <dgm:prSet presAssocID="{9F20D7F7-B9D0-4091-88D6-C8AA4229B131}" presName="parentText" presStyleLbl="node1" presStyleIdx="0" presStyleCnt="4">
        <dgm:presLayoutVars>
          <dgm:chMax val="0"/>
          <dgm:bulletEnabled val="1"/>
        </dgm:presLayoutVars>
      </dgm:prSet>
      <dgm:spPr/>
    </dgm:pt>
    <dgm:pt modelId="{CB39CBC3-6999-4CCD-848C-A3286A10F45B}" type="pres">
      <dgm:prSet presAssocID="{C0EA5D5E-A87C-4EB6-B21A-B79B966A1D5F}" presName="spacer" presStyleCnt="0"/>
      <dgm:spPr/>
    </dgm:pt>
    <dgm:pt modelId="{AA385C16-ED22-485E-9579-C244415289B1}" type="pres">
      <dgm:prSet presAssocID="{D44F92DB-AFCB-428F-B842-38A492BD8DF6}" presName="parentText" presStyleLbl="node1" presStyleIdx="1" presStyleCnt="4">
        <dgm:presLayoutVars>
          <dgm:chMax val="0"/>
          <dgm:bulletEnabled val="1"/>
        </dgm:presLayoutVars>
      </dgm:prSet>
      <dgm:spPr/>
    </dgm:pt>
    <dgm:pt modelId="{8B45DC5C-C5F3-415F-83E8-A0DCE7FCBF18}" type="pres">
      <dgm:prSet presAssocID="{50094411-E8B0-414B-AB96-66077BE2B6F1}" presName="spacer" presStyleCnt="0"/>
      <dgm:spPr/>
    </dgm:pt>
    <dgm:pt modelId="{E29F36B3-8FF3-4E1D-8E74-8CB9B2C5A573}" type="pres">
      <dgm:prSet presAssocID="{7363B921-90B8-420B-A0AA-E529CE100E7F}" presName="parentText" presStyleLbl="node1" presStyleIdx="2" presStyleCnt="4">
        <dgm:presLayoutVars>
          <dgm:chMax val="0"/>
          <dgm:bulletEnabled val="1"/>
        </dgm:presLayoutVars>
      </dgm:prSet>
      <dgm:spPr/>
    </dgm:pt>
    <dgm:pt modelId="{7FC77E65-754C-45F4-A046-E5A889AED13A}" type="pres">
      <dgm:prSet presAssocID="{B51E612B-23B0-4874-B8E1-54946B1FDFB6}" presName="spacer" presStyleCnt="0"/>
      <dgm:spPr/>
    </dgm:pt>
    <dgm:pt modelId="{84A17AB7-CBC9-4C7F-AEA1-1528BA2020A7}" type="pres">
      <dgm:prSet presAssocID="{6D1BD8AA-4C9D-489D-A66C-6BF74B457E2C}" presName="parentText" presStyleLbl="node1" presStyleIdx="3" presStyleCnt="4">
        <dgm:presLayoutVars>
          <dgm:chMax val="0"/>
          <dgm:bulletEnabled val="1"/>
        </dgm:presLayoutVars>
      </dgm:prSet>
      <dgm:spPr/>
    </dgm:pt>
  </dgm:ptLst>
  <dgm:cxnLst>
    <dgm:cxn modelId="{AF9E092F-4344-4254-943A-B505C4E95733}" type="presOf" srcId="{D44F92DB-AFCB-428F-B842-38A492BD8DF6}" destId="{AA385C16-ED22-485E-9579-C244415289B1}" srcOrd="0" destOrd="0" presId="urn:microsoft.com/office/officeart/2005/8/layout/vList2"/>
    <dgm:cxn modelId="{BF5ABE3B-4E24-4842-A4C0-A3DD07881D5F}" srcId="{C7F513C2-0439-4C8D-8F2A-7225A397C521}" destId="{D44F92DB-AFCB-428F-B842-38A492BD8DF6}" srcOrd="1" destOrd="0" parTransId="{3A4EF685-E080-440F-A104-1BFBCE6EBD00}" sibTransId="{50094411-E8B0-414B-AB96-66077BE2B6F1}"/>
    <dgm:cxn modelId="{F672F258-C5CA-42F9-8E3D-CF1E3CD876F7}" type="presOf" srcId="{6D1BD8AA-4C9D-489D-A66C-6BF74B457E2C}" destId="{84A17AB7-CBC9-4C7F-AEA1-1528BA2020A7}" srcOrd="0" destOrd="0" presId="urn:microsoft.com/office/officeart/2005/8/layout/vList2"/>
    <dgm:cxn modelId="{4088B08E-AFD7-4D01-B9EB-7E0EE138A603}" type="presOf" srcId="{9F20D7F7-B9D0-4091-88D6-C8AA4229B131}" destId="{4390DC8C-893E-4243-A6E5-909D3F157899}" srcOrd="0" destOrd="0" presId="urn:microsoft.com/office/officeart/2005/8/layout/vList2"/>
    <dgm:cxn modelId="{A4AD199C-E329-4C96-AEA5-73DCE598450F}" type="presOf" srcId="{C7F513C2-0439-4C8D-8F2A-7225A397C521}" destId="{EA031FC7-3838-48AB-BF59-C0C0C9754078}" srcOrd="0" destOrd="0" presId="urn:microsoft.com/office/officeart/2005/8/layout/vList2"/>
    <dgm:cxn modelId="{6B0F56A4-124D-4802-A27C-E4AA692D21E6}" srcId="{C7F513C2-0439-4C8D-8F2A-7225A397C521}" destId="{6D1BD8AA-4C9D-489D-A66C-6BF74B457E2C}" srcOrd="3" destOrd="0" parTransId="{7A0CECBA-24CA-49C3-A437-AF973F6CEDDE}" sibTransId="{32864D3F-E1D9-438B-87C2-C68F46F40B97}"/>
    <dgm:cxn modelId="{EACC7AB9-F236-4F90-91C1-04E97413C74F}" srcId="{C7F513C2-0439-4C8D-8F2A-7225A397C521}" destId="{7363B921-90B8-420B-A0AA-E529CE100E7F}" srcOrd="2" destOrd="0" parTransId="{1B5C54DC-C023-4A11-94DD-161DDB119F64}" sibTransId="{B51E612B-23B0-4874-B8E1-54946B1FDFB6}"/>
    <dgm:cxn modelId="{8D820CBE-7024-435E-A3A4-1CBC9E12D90E}" srcId="{C7F513C2-0439-4C8D-8F2A-7225A397C521}" destId="{9F20D7F7-B9D0-4091-88D6-C8AA4229B131}" srcOrd="0" destOrd="0" parTransId="{48263260-1CE1-4844-976B-53BB670B3FD0}" sibTransId="{C0EA5D5E-A87C-4EB6-B21A-B79B966A1D5F}"/>
    <dgm:cxn modelId="{659A08EC-0EC4-44C4-A145-D0358659DDA5}" type="presOf" srcId="{7363B921-90B8-420B-A0AA-E529CE100E7F}" destId="{E29F36B3-8FF3-4E1D-8E74-8CB9B2C5A573}" srcOrd="0" destOrd="0" presId="urn:microsoft.com/office/officeart/2005/8/layout/vList2"/>
    <dgm:cxn modelId="{40834F9A-4739-47EF-BF68-676213327798}" type="presParOf" srcId="{EA031FC7-3838-48AB-BF59-C0C0C9754078}" destId="{4390DC8C-893E-4243-A6E5-909D3F157899}" srcOrd="0" destOrd="0" presId="urn:microsoft.com/office/officeart/2005/8/layout/vList2"/>
    <dgm:cxn modelId="{562F6E9A-8D7D-4399-A407-5552673FF85A}" type="presParOf" srcId="{EA031FC7-3838-48AB-BF59-C0C0C9754078}" destId="{CB39CBC3-6999-4CCD-848C-A3286A10F45B}" srcOrd="1" destOrd="0" presId="urn:microsoft.com/office/officeart/2005/8/layout/vList2"/>
    <dgm:cxn modelId="{9C88E220-D00B-4ED0-8AB1-DD7522262EBD}" type="presParOf" srcId="{EA031FC7-3838-48AB-BF59-C0C0C9754078}" destId="{AA385C16-ED22-485E-9579-C244415289B1}" srcOrd="2" destOrd="0" presId="urn:microsoft.com/office/officeart/2005/8/layout/vList2"/>
    <dgm:cxn modelId="{47F16C16-8CE3-4AD3-8D6E-887CBE0D5E7E}" type="presParOf" srcId="{EA031FC7-3838-48AB-BF59-C0C0C9754078}" destId="{8B45DC5C-C5F3-415F-83E8-A0DCE7FCBF18}" srcOrd="3" destOrd="0" presId="urn:microsoft.com/office/officeart/2005/8/layout/vList2"/>
    <dgm:cxn modelId="{F19F50AC-0F02-4131-8F2F-A02AE9DA728B}" type="presParOf" srcId="{EA031FC7-3838-48AB-BF59-C0C0C9754078}" destId="{E29F36B3-8FF3-4E1D-8E74-8CB9B2C5A573}" srcOrd="4" destOrd="0" presId="urn:microsoft.com/office/officeart/2005/8/layout/vList2"/>
    <dgm:cxn modelId="{29641248-C356-4477-900A-E36C357F7736}" type="presParOf" srcId="{EA031FC7-3838-48AB-BF59-C0C0C9754078}" destId="{7FC77E65-754C-45F4-A046-E5A889AED13A}" srcOrd="5" destOrd="0" presId="urn:microsoft.com/office/officeart/2005/8/layout/vList2"/>
    <dgm:cxn modelId="{2A5C8826-7B05-497B-B47C-850F5AD30AA0}" type="presParOf" srcId="{EA031FC7-3838-48AB-BF59-C0C0C9754078}" destId="{84A17AB7-CBC9-4C7F-AEA1-1528BA2020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C2431-C5DF-45F2-A0C6-E921821E7BE9}" type="doc">
      <dgm:prSet loTypeId="urn:microsoft.com/office/officeart/2005/8/layout/orgChart1" loCatId="hierarchy" qsTypeId="urn:microsoft.com/office/officeart/2005/8/quickstyle/simple4" qsCatId="simple" csTypeId="urn:microsoft.com/office/officeart/2005/8/colors/accent2_4" csCatId="accent2" phldr="1"/>
      <dgm:spPr/>
      <dgm:t>
        <a:bodyPr/>
        <a:lstStyle/>
        <a:p>
          <a:endParaRPr lang="sl-SI"/>
        </a:p>
      </dgm:t>
    </dgm:pt>
    <dgm:pt modelId="{5C62A583-E8F1-46AC-BCFC-5310A21206D7}">
      <dgm:prSet phldrT="[besedilo]" custT="1"/>
      <dgm:spPr/>
      <dgm:t>
        <a:bodyPr/>
        <a:lstStyle/>
        <a:p>
          <a:r>
            <a:rPr lang="sl-SI" sz="2800" dirty="0"/>
            <a:t>OCENA TVEGANJA</a:t>
          </a:r>
        </a:p>
      </dgm:t>
    </dgm:pt>
    <dgm:pt modelId="{3B057426-3CCD-435A-88A1-F82817DD19D3}" type="parTrans" cxnId="{155CA297-F28B-4235-9FEC-F75C387D24D4}">
      <dgm:prSet/>
      <dgm:spPr/>
      <dgm:t>
        <a:bodyPr/>
        <a:lstStyle/>
        <a:p>
          <a:endParaRPr lang="sl-SI"/>
        </a:p>
      </dgm:t>
    </dgm:pt>
    <dgm:pt modelId="{47BE8B97-2E95-4FFA-BEF3-06C082810982}" type="sibTrans" cxnId="{155CA297-F28B-4235-9FEC-F75C387D24D4}">
      <dgm:prSet/>
      <dgm:spPr/>
      <dgm:t>
        <a:bodyPr/>
        <a:lstStyle/>
        <a:p>
          <a:endParaRPr lang="sl-SI"/>
        </a:p>
      </dgm:t>
    </dgm:pt>
    <dgm:pt modelId="{A2DD5FE8-E369-4D50-97FC-6C141A225E63}">
      <dgm:prSet phldrT="[besedilo]"/>
      <dgm:spPr/>
      <dgm:t>
        <a:bodyPr/>
        <a:lstStyle/>
        <a:p>
          <a:r>
            <a:rPr lang="sl-SI" dirty="0"/>
            <a:t>Procesi in tehnologija obrata</a:t>
          </a:r>
        </a:p>
      </dgm:t>
    </dgm:pt>
    <dgm:pt modelId="{6D819D2E-4DC1-4127-A9F6-6224F0B90AA4}" type="parTrans" cxnId="{04A1AF48-220E-44E1-8662-C51DD3BAFD64}">
      <dgm:prSet/>
      <dgm:spPr/>
      <dgm:t>
        <a:bodyPr/>
        <a:lstStyle/>
        <a:p>
          <a:endParaRPr lang="sl-SI"/>
        </a:p>
      </dgm:t>
    </dgm:pt>
    <dgm:pt modelId="{E0B541F8-38CD-4787-8A4A-DFC582E4B467}" type="sibTrans" cxnId="{04A1AF48-220E-44E1-8662-C51DD3BAFD64}">
      <dgm:prSet/>
      <dgm:spPr/>
      <dgm:t>
        <a:bodyPr/>
        <a:lstStyle/>
        <a:p>
          <a:endParaRPr lang="sl-SI"/>
        </a:p>
      </dgm:t>
    </dgm:pt>
    <dgm:pt modelId="{A781B9F3-68EC-4E15-8873-0BF2BF207823}">
      <dgm:prSet phldrT="[besedilo]"/>
      <dgm:spPr/>
      <dgm:t>
        <a:bodyPr/>
        <a:lstStyle/>
        <a:p>
          <a:r>
            <a:rPr lang="sl-SI" dirty="0">
              <a:effectLst/>
              <a:latin typeface="Calibri" panose="020F0502020204030204" pitchFamily="34" charset="0"/>
              <a:ea typeface="Calibri" panose="020F0502020204030204" pitchFamily="34" charset="0"/>
              <a:cs typeface="Times New Roman" panose="02020603050405020304" pitchFamily="18" charset="0"/>
            </a:rPr>
            <a:t>Razvojni inženirji, tehnologi, procesni in varnostni inženirji, vzdrževalci, </a:t>
          </a:r>
          <a:r>
            <a:rPr lang="sl-SI" dirty="0"/>
            <a:t>vodje enot na katere se sprememba nanaša, skrbnik za varstvo okolja, strokovna oseba za varstvo pri delu, pooblaščenec za kemikalije. </a:t>
          </a:r>
        </a:p>
      </dgm:t>
    </dgm:pt>
    <dgm:pt modelId="{EA3BDEC8-9B18-4AE0-B542-59DBCE8AB8C9}" type="parTrans" cxnId="{92A44B44-4A7A-4863-B4EC-9C6AADD417B2}">
      <dgm:prSet/>
      <dgm:spPr/>
      <dgm:t>
        <a:bodyPr/>
        <a:lstStyle/>
        <a:p>
          <a:endParaRPr lang="sl-SI"/>
        </a:p>
      </dgm:t>
    </dgm:pt>
    <dgm:pt modelId="{0D33441C-D6BF-4FD2-A023-98FF2E378803}" type="sibTrans" cxnId="{92A44B44-4A7A-4863-B4EC-9C6AADD417B2}">
      <dgm:prSet/>
      <dgm:spPr/>
      <dgm:t>
        <a:bodyPr/>
        <a:lstStyle/>
        <a:p>
          <a:endParaRPr lang="sl-SI"/>
        </a:p>
      </dgm:t>
    </dgm:pt>
    <dgm:pt modelId="{4E1C651B-6D5C-44D8-96FD-CEFF2FD7E612}" type="pres">
      <dgm:prSet presAssocID="{826C2431-C5DF-45F2-A0C6-E921821E7BE9}" presName="hierChild1" presStyleCnt="0">
        <dgm:presLayoutVars>
          <dgm:orgChart val="1"/>
          <dgm:chPref val="1"/>
          <dgm:dir/>
          <dgm:animOne val="branch"/>
          <dgm:animLvl val="lvl"/>
          <dgm:resizeHandles/>
        </dgm:presLayoutVars>
      </dgm:prSet>
      <dgm:spPr/>
    </dgm:pt>
    <dgm:pt modelId="{0D472985-6A2B-4FB7-86A8-703A76117464}" type="pres">
      <dgm:prSet presAssocID="{5C62A583-E8F1-46AC-BCFC-5310A21206D7}" presName="hierRoot1" presStyleCnt="0">
        <dgm:presLayoutVars>
          <dgm:hierBranch val="init"/>
        </dgm:presLayoutVars>
      </dgm:prSet>
      <dgm:spPr/>
    </dgm:pt>
    <dgm:pt modelId="{28A5A117-FA44-4ACF-9FA0-E8E3457D7332}" type="pres">
      <dgm:prSet presAssocID="{5C62A583-E8F1-46AC-BCFC-5310A21206D7}" presName="rootComposite1" presStyleCnt="0"/>
      <dgm:spPr/>
    </dgm:pt>
    <dgm:pt modelId="{A757E672-A286-4F5C-A294-B379119E5CA9}" type="pres">
      <dgm:prSet presAssocID="{5C62A583-E8F1-46AC-BCFC-5310A21206D7}" presName="rootText1" presStyleLbl="node0" presStyleIdx="0" presStyleCnt="1" custLinFactNeighborX="1166" custLinFactNeighborY="-1308">
        <dgm:presLayoutVars>
          <dgm:chPref val="3"/>
        </dgm:presLayoutVars>
      </dgm:prSet>
      <dgm:spPr/>
    </dgm:pt>
    <dgm:pt modelId="{C7EB6494-2275-4BEB-BB13-E5E6B8CB270F}" type="pres">
      <dgm:prSet presAssocID="{5C62A583-E8F1-46AC-BCFC-5310A21206D7}" presName="rootConnector1" presStyleLbl="node1" presStyleIdx="0" presStyleCnt="0"/>
      <dgm:spPr/>
    </dgm:pt>
    <dgm:pt modelId="{A587FD4B-6E33-4446-9AB8-37D52DE2B536}" type="pres">
      <dgm:prSet presAssocID="{5C62A583-E8F1-46AC-BCFC-5310A21206D7}" presName="hierChild2" presStyleCnt="0"/>
      <dgm:spPr/>
    </dgm:pt>
    <dgm:pt modelId="{585CDF32-4255-4E87-A72D-557D552AA85F}" type="pres">
      <dgm:prSet presAssocID="{6D819D2E-4DC1-4127-A9F6-6224F0B90AA4}" presName="Name37" presStyleLbl="parChTrans1D2" presStyleIdx="0" presStyleCnt="2"/>
      <dgm:spPr/>
    </dgm:pt>
    <dgm:pt modelId="{5E602103-8919-483F-8728-CEBB23E02C66}" type="pres">
      <dgm:prSet presAssocID="{A2DD5FE8-E369-4D50-97FC-6C141A225E63}" presName="hierRoot2" presStyleCnt="0">
        <dgm:presLayoutVars>
          <dgm:hierBranch val="init"/>
        </dgm:presLayoutVars>
      </dgm:prSet>
      <dgm:spPr/>
    </dgm:pt>
    <dgm:pt modelId="{25F53B29-FE0A-4B75-A2C7-F4E1AF64DAF1}" type="pres">
      <dgm:prSet presAssocID="{A2DD5FE8-E369-4D50-97FC-6C141A225E63}" presName="rootComposite" presStyleCnt="0"/>
      <dgm:spPr/>
    </dgm:pt>
    <dgm:pt modelId="{7D0D99DC-B35F-4FA6-A986-BA76E729426C}" type="pres">
      <dgm:prSet presAssocID="{A2DD5FE8-E369-4D50-97FC-6C141A225E63}" presName="rootText" presStyleLbl="node2" presStyleIdx="0" presStyleCnt="2" custScaleX="121261" custScaleY="146152">
        <dgm:presLayoutVars>
          <dgm:chPref val="3"/>
        </dgm:presLayoutVars>
      </dgm:prSet>
      <dgm:spPr/>
    </dgm:pt>
    <dgm:pt modelId="{EAE09EB9-68C3-4A63-8299-02A68372605D}" type="pres">
      <dgm:prSet presAssocID="{A2DD5FE8-E369-4D50-97FC-6C141A225E63}" presName="rootConnector" presStyleLbl="node2" presStyleIdx="0" presStyleCnt="2"/>
      <dgm:spPr/>
    </dgm:pt>
    <dgm:pt modelId="{46868A25-373D-4080-AE0E-AB39CB7D241D}" type="pres">
      <dgm:prSet presAssocID="{A2DD5FE8-E369-4D50-97FC-6C141A225E63}" presName="hierChild4" presStyleCnt="0"/>
      <dgm:spPr/>
    </dgm:pt>
    <dgm:pt modelId="{2268095B-2F7A-4CC8-B079-ECF8703BA630}" type="pres">
      <dgm:prSet presAssocID="{A2DD5FE8-E369-4D50-97FC-6C141A225E63}" presName="hierChild5" presStyleCnt="0"/>
      <dgm:spPr/>
    </dgm:pt>
    <dgm:pt modelId="{34C7CCC7-E632-43D0-89D4-FD6F991B884C}" type="pres">
      <dgm:prSet presAssocID="{EA3BDEC8-9B18-4AE0-B542-59DBCE8AB8C9}" presName="Name37" presStyleLbl="parChTrans1D2" presStyleIdx="1" presStyleCnt="2"/>
      <dgm:spPr/>
    </dgm:pt>
    <dgm:pt modelId="{962DB785-C072-4506-998A-48F54B6DBEC0}" type="pres">
      <dgm:prSet presAssocID="{A781B9F3-68EC-4E15-8873-0BF2BF207823}" presName="hierRoot2" presStyleCnt="0">
        <dgm:presLayoutVars>
          <dgm:hierBranch val="init"/>
        </dgm:presLayoutVars>
      </dgm:prSet>
      <dgm:spPr/>
    </dgm:pt>
    <dgm:pt modelId="{45E728E4-A142-4F2A-A407-15CDB1DB8FF6}" type="pres">
      <dgm:prSet presAssocID="{A781B9F3-68EC-4E15-8873-0BF2BF207823}" presName="rootComposite" presStyleCnt="0"/>
      <dgm:spPr/>
    </dgm:pt>
    <dgm:pt modelId="{FDA40B54-4FF7-489B-9876-6818E3383338}" type="pres">
      <dgm:prSet presAssocID="{A781B9F3-68EC-4E15-8873-0BF2BF207823}" presName="rootText" presStyleLbl="node2" presStyleIdx="1" presStyleCnt="2" custScaleX="132987" custScaleY="145410">
        <dgm:presLayoutVars>
          <dgm:chPref val="3"/>
        </dgm:presLayoutVars>
      </dgm:prSet>
      <dgm:spPr/>
    </dgm:pt>
    <dgm:pt modelId="{8F2E882E-7FB8-4F27-8C33-09FBE670F0EF}" type="pres">
      <dgm:prSet presAssocID="{A781B9F3-68EC-4E15-8873-0BF2BF207823}" presName="rootConnector" presStyleLbl="node2" presStyleIdx="1" presStyleCnt="2"/>
      <dgm:spPr/>
    </dgm:pt>
    <dgm:pt modelId="{83593BF2-274F-46A1-9D92-9647685C563C}" type="pres">
      <dgm:prSet presAssocID="{A781B9F3-68EC-4E15-8873-0BF2BF207823}" presName="hierChild4" presStyleCnt="0"/>
      <dgm:spPr/>
    </dgm:pt>
    <dgm:pt modelId="{24175AC8-AEC7-4709-A97B-D21F996F2BD1}" type="pres">
      <dgm:prSet presAssocID="{A781B9F3-68EC-4E15-8873-0BF2BF207823}" presName="hierChild5" presStyleCnt="0"/>
      <dgm:spPr/>
    </dgm:pt>
    <dgm:pt modelId="{DAC548FD-AC1C-449C-A81F-1FF55456B8EF}" type="pres">
      <dgm:prSet presAssocID="{5C62A583-E8F1-46AC-BCFC-5310A21206D7}" presName="hierChild3" presStyleCnt="0"/>
      <dgm:spPr/>
    </dgm:pt>
  </dgm:ptLst>
  <dgm:cxnLst>
    <dgm:cxn modelId="{AC2E0905-48C0-4745-9892-A8B520A899BE}" type="presOf" srcId="{A781B9F3-68EC-4E15-8873-0BF2BF207823}" destId="{FDA40B54-4FF7-489B-9876-6818E3383338}" srcOrd="0" destOrd="0" presId="urn:microsoft.com/office/officeart/2005/8/layout/orgChart1"/>
    <dgm:cxn modelId="{E51B885F-7396-437F-8E2D-16A0052B71B4}" type="presOf" srcId="{A2DD5FE8-E369-4D50-97FC-6C141A225E63}" destId="{7D0D99DC-B35F-4FA6-A986-BA76E729426C}" srcOrd="0" destOrd="0" presId="urn:microsoft.com/office/officeart/2005/8/layout/orgChart1"/>
    <dgm:cxn modelId="{3E4D9862-6D4C-4D7C-A8BD-3CBDCDBA872E}" type="presOf" srcId="{5C62A583-E8F1-46AC-BCFC-5310A21206D7}" destId="{C7EB6494-2275-4BEB-BB13-E5E6B8CB270F}" srcOrd="1" destOrd="0" presId="urn:microsoft.com/office/officeart/2005/8/layout/orgChart1"/>
    <dgm:cxn modelId="{92A44B44-4A7A-4863-B4EC-9C6AADD417B2}" srcId="{5C62A583-E8F1-46AC-BCFC-5310A21206D7}" destId="{A781B9F3-68EC-4E15-8873-0BF2BF207823}" srcOrd="1" destOrd="0" parTransId="{EA3BDEC8-9B18-4AE0-B542-59DBCE8AB8C9}" sibTransId="{0D33441C-D6BF-4FD2-A023-98FF2E378803}"/>
    <dgm:cxn modelId="{04A1AF48-220E-44E1-8662-C51DD3BAFD64}" srcId="{5C62A583-E8F1-46AC-BCFC-5310A21206D7}" destId="{A2DD5FE8-E369-4D50-97FC-6C141A225E63}" srcOrd="0" destOrd="0" parTransId="{6D819D2E-4DC1-4127-A9F6-6224F0B90AA4}" sibTransId="{E0B541F8-38CD-4787-8A4A-DFC582E4B467}"/>
    <dgm:cxn modelId="{CBD59958-2F07-42C5-8CE6-3CB622B28F41}" type="presOf" srcId="{826C2431-C5DF-45F2-A0C6-E921821E7BE9}" destId="{4E1C651B-6D5C-44D8-96FD-CEFF2FD7E612}" srcOrd="0" destOrd="0" presId="urn:microsoft.com/office/officeart/2005/8/layout/orgChart1"/>
    <dgm:cxn modelId="{046A058D-76F0-4B38-8E57-5631C87399BC}" type="presOf" srcId="{5C62A583-E8F1-46AC-BCFC-5310A21206D7}" destId="{A757E672-A286-4F5C-A294-B379119E5CA9}" srcOrd="0" destOrd="0" presId="urn:microsoft.com/office/officeart/2005/8/layout/orgChart1"/>
    <dgm:cxn modelId="{155CA297-F28B-4235-9FEC-F75C387D24D4}" srcId="{826C2431-C5DF-45F2-A0C6-E921821E7BE9}" destId="{5C62A583-E8F1-46AC-BCFC-5310A21206D7}" srcOrd="0" destOrd="0" parTransId="{3B057426-3CCD-435A-88A1-F82817DD19D3}" sibTransId="{47BE8B97-2E95-4FFA-BEF3-06C082810982}"/>
    <dgm:cxn modelId="{C2EDD497-C3F4-4B29-A946-903C16BE6126}" type="presOf" srcId="{A781B9F3-68EC-4E15-8873-0BF2BF207823}" destId="{8F2E882E-7FB8-4F27-8C33-09FBE670F0EF}" srcOrd="1" destOrd="0" presId="urn:microsoft.com/office/officeart/2005/8/layout/orgChart1"/>
    <dgm:cxn modelId="{AB7645DC-E1BB-4AF6-A3C1-870E0F8F7F4D}" type="presOf" srcId="{6D819D2E-4DC1-4127-A9F6-6224F0B90AA4}" destId="{585CDF32-4255-4E87-A72D-557D552AA85F}" srcOrd="0" destOrd="0" presId="urn:microsoft.com/office/officeart/2005/8/layout/orgChart1"/>
    <dgm:cxn modelId="{7F4887E0-C1EA-4489-B3E9-2604D9A4BDDF}" type="presOf" srcId="{A2DD5FE8-E369-4D50-97FC-6C141A225E63}" destId="{EAE09EB9-68C3-4A63-8299-02A68372605D}" srcOrd="1" destOrd="0" presId="urn:microsoft.com/office/officeart/2005/8/layout/orgChart1"/>
    <dgm:cxn modelId="{B5C4F5F9-22E6-436F-A9B1-ED48657F570D}" type="presOf" srcId="{EA3BDEC8-9B18-4AE0-B542-59DBCE8AB8C9}" destId="{34C7CCC7-E632-43D0-89D4-FD6F991B884C}" srcOrd="0" destOrd="0" presId="urn:microsoft.com/office/officeart/2005/8/layout/orgChart1"/>
    <dgm:cxn modelId="{8F54670B-EE0C-4278-8169-8EF094DE4236}" type="presParOf" srcId="{4E1C651B-6D5C-44D8-96FD-CEFF2FD7E612}" destId="{0D472985-6A2B-4FB7-86A8-703A76117464}" srcOrd="0" destOrd="0" presId="urn:microsoft.com/office/officeart/2005/8/layout/orgChart1"/>
    <dgm:cxn modelId="{B1B92CB0-EE30-46DA-B268-46C97DBD7151}" type="presParOf" srcId="{0D472985-6A2B-4FB7-86A8-703A76117464}" destId="{28A5A117-FA44-4ACF-9FA0-E8E3457D7332}" srcOrd="0" destOrd="0" presId="urn:microsoft.com/office/officeart/2005/8/layout/orgChart1"/>
    <dgm:cxn modelId="{1809B75E-8F5A-4C20-9D7D-754C8F72D451}" type="presParOf" srcId="{28A5A117-FA44-4ACF-9FA0-E8E3457D7332}" destId="{A757E672-A286-4F5C-A294-B379119E5CA9}" srcOrd="0" destOrd="0" presId="urn:microsoft.com/office/officeart/2005/8/layout/orgChart1"/>
    <dgm:cxn modelId="{A5CA8D9C-8020-499C-8FCF-CC08130A9ECC}" type="presParOf" srcId="{28A5A117-FA44-4ACF-9FA0-E8E3457D7332}" destId="{C7EB6494-2275-4BEB-BB13-E5E6B8CB270F}" srcOrd="1" destOrd="0" presId="urn:microsoft.com/office/officeart/2005/8/layout/orgChart1"/>
    <dgm:cxn modelId="{3D7D1347-78F9-431F-B347-A55F02FA377B}" type="presParOf" srcId="{0D472985-6A2B-4FB7-86A8-703A76117464}" destId="{A587FD4B-6E33-4446-9AB8-37D52DE2B536}" srcOrd="1" destOrd="0" presId="urn:microsoft.com/office/officeart/2005/8/layout/orgChart1"/>
    <dgm:cxn modelId="{A3D9443F-7DA3-4DCE-8472-1F9CA9EFA219}" type="presParOf" srcId="{A587FD4B-6E33-4446-9AB8-37D52DE2B536}" destId="{585CDF32-4255-4E87-A72D-557D552AA85F}" srcOrd="0" destOrd="0" presId="urn:microsoft.com/office/officeart/2005/8/layout/orgChart1"/>
    <dgm:cxn modelId="{1AB081BD-E45D-4C53-B760-72C4E20D15D3}" type="presParOf" srcId="{A587FD4B-6E33-4446-9AB8-37D52DE2B536}" destId="{5E602103-8919-483F-8728-CEBB23E02C66}" srcOrd="1" destOrd="0" presId="urn:microsoft.com/office/officeart/2005/8/layout/orgChart1"/>
    <dgm:cxn modelId="{E26252F5-F159-4C0C-9825-1F9A96D63E95}" type="presParOf" srcId="{5E602103-8919-483F-8728-CEBB23E02C66}" destId="{25F53B29-FE0A-4B75-A2C7-F4E1AF64DAF1}" srcOrd="0" destOrd="0" presId="urn:microsoft.com/office/officeart/2005/8/layout/orgChart1"/>
    <dgm:cxn modelId="{0DEE4B7E-127E-4587-87D7-5381E87D8CA4}" type="presParOf" srcId="{25F53B29-FE0A-4B75-A2C7-F4E1AF64DAF1}" destId="{7D0D99DC-B35F-4FA6-A986-BA76E729426C}" srcOrd="0" destOrd="0" presId="urn:microsoft.com/office/officeart/2005/8/layout/orgChart1"/>
    <dgm:cxn modelId="{8CF885EE-3FD2-43D8-A898-1DC5B96F1783}" type="presParOf" srcId="{25F53B29-FE0A-4B75-A2C7-F4E1AF64DAF1}" destId="{EAE09EB9-68C3-4A63-8299-02A68372605D}" srcOrd="1" destOrd="0" presId="urn:microsoft.com/office/officeart/2005/8/layout/orgChart1"/>
    <dgm:cxn modelId="{30F85F9A-B01B-47A8-8BFC-7649BBE89F23}" type="presParOf" srcId="{5E602103-8919-483F-8728-CEBB23E02C66}" destId="{46868A25-373D-4080-AE0E-AB39CB7D241D}" srcOrd="1" destOrd="0" presId="urn:microsoft.com/office/officeart/2005/8/layout/orgChart1"/>
    <dgm:cxn modelId="{1239CE3F-AF78-424D-B32C-80687B45C8DF}" type="presParOf" srcId="{5E602103-8919-483F-8728-CEBB23E02C66}" destId="{2268095B-2F7A-4CC8-B079-ECF8703BA630}" srcOrd="2" destOrd="0" presId="urn:microsoft.com/office/officeart/2005/8/layout/orgChart1"/>
    <dgm:cxn modelId="{3E04D292-791C-4494-8263-A1657ED27599}" type="presParOf" srcId="{A587FD4B-6E33-4446-9AB8-37D52DE2B536}" destId="{34C7CCC7-E632-43D0-89D4-FD6F991B884C}" srcOrd="2" destOrd="0" presId="urn:microsoft.com/office/officeart/2005/8/layout/orgChart1"/>
    <dgm:cxn modelId="{733393C5-FE6C-4D35-A6D4-819DAB3774B6}" type="presParOf" srcId="{A587FD4B-6E33-4446-9AB8-37D52DE2B536}" destId="{962DB785-C072-4506-998A-48F54B6DBEC0}" srcOrd="3" destOrd="0" presId="urn:microsoft.com/office/officeart/2005/8/layout/orgChart1"/>
    <dgm:cxn modelId="{70B1DAE0-BC4B-4A26-B5F3-56E53C0096CF}" type="presParOf" srcId="{962DB785-C072-4506-998A-48F54B6DBEC0}" destId="{45E728E4-A142-4F2A-A407-15CDB1DB8FF6}" srcOrd="0" destOrd="0" presId="urn:microsoft.com/office/officeart/2005/8/layout/orgChart1"/>
    <dgm:cxn modelId="{119E037C-8BA0-48BF-A153-742551CA6593}" type="presParOf" srcId="{45E728E4-A142-4F2A-A407-15CDB1DB8FF6}" destId="{FDA40B54-4FF7-489B-9876-6818E3383338}" srcOrd="0" destOrd="0" presId="urn:microsoft.com/office/officeart/2005/8/layout/orgChart1"/>
    <dgm:cxn modelId="{9E318105-2767-4832-BE32-5A42E8F9A0E0}" type="presParOf" srcId="{45E728E4-A142-4F2A-A407-15CDB1DB8FF6}" destId="{8F2E882E-7FB8-4F27-8C33-09FBE670F0EF}" srcOrd="1" destOrd="0" presId="urn:microsoft.com/office/officeart/2005/8/layout/orgChart1"/>
    <dgm:cxn modelId="{2C345586-ECE4-4039-B360-A7AD169B7D6A}" type="presParOf" srcId="{962DB785-C072-4506-998A-48F54B6DBEC0}" destId="{83593BF2-274F-46A1-9D92-9647685C563C}" srcOrd="1" destOrd="0" presId="urn:microsoft.com/office/officeart/2005/8/layout/orgChart1"/>
    <dgm:cxn modelId="{BDD619A6-33A2-49EF-A960-28D55306CE01}" type="presParOf" srcId="{962DB785-C072-4506-998A-48F54B6DBEC0}" destId="{24175AC8-AEC7-4709-A97B-D21F996F2BD1}" srcOrd="2" destOrd="0" presId="urn:microsoft.com/office/officeart/2005/8/layout/orgChart1"/>
    <dgm:cxn modelId="{493DFC2C-5814-40D3-A733-730EC66F1065}" type="presParOf" srcId="{0D472985-6A2B-4FB7-86A8-703A76117464}" destId="{DAC548FD-AC1C-449C-A81F-1FF55456B8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18597-235E-414F-BCA0-2B43651FCBE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493FB-8EE4-4FF6-959F-B0A8038FEA5B}">
      <dsp:nvSpPr>
        <dsp:cNvPr id="0" name=""/>
        <dsp:cNvSpPr/>
      </dsp:nvSpPr>
      <dsp:spPr>
        <a:xfrm>
          <a:off x="0" y="0"/>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sl-SI" sz="3600" kern="1200" dirty="0"/>
            <a:t>Okoljevarstveno dovoljenje za </a:t>
          </a:r>
          <a:r>
            <a:rPr lang="sl-SI" sz="3600" kern="1200" dirty="0" err="1"/>
            <a:t>Seveso</a:t>
          </a:r>
          <a:r>
            <a:rPr lang="sl-SI" sz="3600" kern="1200" dirty="0"/>
            <a:t> obrat: št. 35415-23/2006-13 z dne 18.2.2015.</a:t>
          </a:r>
          <a:endParaRPr lang="en-US" sz="3600" kern="1200" dirty="0"/>
        </a:p>
      </dsp:txBody>
      <dsp:txXfrm>
        <a:off x="0" y="0"/>
        <a:ext cx="10515600" cy="2176272"/>
      </dsp:txXfrm>
    </dsp:sp>
    <dsp:sp modelId="{FA4DF463-8921-455F-8DBE-5BE43891C1F7}">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392BB-54A3-4847-86AD-4EAEE3F65BBF}">
      <dsp:nvSpPr>
        <dsp:cNvPr id="0" name=""/>
        <dsp:cNvSpPr/>
      </dsp:nvSpPr>
      <dsp:spPr>
        <a:xfrm>
          <a:off x="0" y="2176272"/>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sl-SI" sz="3600" kern="1200" dirty="0"/>
            <a:t>Odločba o spremembi: št. 35492-1/2021-14 z dne 6.5.2022; vključeno je pretakališče z EPI rezervoarjem. </a:t>
          </a:r>
          <a:endParaRPr lang="en-US" sz="3600" kern="1200" dirty="0"/>
        </a:p>
      </dsp:txBody>
      <dsp:txXfrm>
        <a:off x="0" y="2176272"/>
        <a:ext cx="10515600" cy="2176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0DC8C-893E-4243-A6E5-909D3F157899}">
      <dsp:nvSpPr>
        <dsp:cNvPr id="0" name=""/>
        <dsp:cNvSpPr/>
      </dsp:nvSpPr>
      <dsp:spPr>
        <a:xfrm>
          <a:off x="0" y="52233"/>
          <a:ext cx="5196116" cy="131975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kern="1200" dirty="0"/>
            <a:t>5.1 Pristojnosti, odgovornosti in pooblastila</a:t>
          </a:r>
          <a:r>
            <a:rPr lang="en-GB" sz="2400" kern="1200" dirty="0"/>
            <a:t> (</a:t>
          </a:r>
          <a:r>
            <a:rPr lang="en-GB" sz="2400" kern="1200" dirty="0" err="1"/>
            <a:t>seznanitev</a:t>
          </a:r>
          <a:r>
            <a:rPr lang="en-GB" sz="2400" kern="1200" dirty="0"/>
            <a:t> z </a:t>
          </a:r>
          <a:r>
            <a:rPr lang="en-GB" sz="2400" kern="1200" dirty="0" err="1"/>
            <a:t>odgovornostmi</a:t>
          </a:r>
          <a:r>
            <a:rPr lang="en-GB" sz="2400" kern="1200" dirty="0"/>
            <a:t>, </a:t>
          </a:r>
          <a:r>
            <a:rPr lang="en-GB" sz="2400" kern="1200" dirty="0" err="1"/>
            <a:t>usposabljanje</a:t>
          </a:r>
          <a:r>
            <a:rPr lang="en-GB" sz="2400" kern="1200" dirty="0"/>
            <a:t>)</a:t>
          </a:r>
          <a:endParaRPr lang="en-US" sz="2400" kern="1200" dirty="0"/>
        </a:p>
      </dsp:txBody>
      <dsp:txXfrm>
        <a:off x="64425" y="116658"/>
        <a:ext cx="5067266" cy="1190909"/>
      </dsp:txXfrm>
    </dsp:sp>
    <dsp:sp modelId="{AA385C16-ED22-485E-9579-C244415289B1}">
      <dsp:nvSpPr>
        <dsp:cNvPr id="0" name=""/>
        <dsp:cNvSpPr/>
      </dsp:nvSpPr>
      <dsp:spPr>
        <a:xfrm>
          <a:off x="0" y="1441113"/>
          <a:ext cx="5196116" cy="131975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kern="1200"/>
            <a:t>5.2 Opredelitev in ovrednotenje nevarnosti večjih nesreč</a:t>
          </a:r>
          <a:r>
            <a:rPr lang="en-GB" sz="2400" kern="1200"/>
            <a:t> (HAZOP</a:t>
          </a:r>
          <a:r>
            <a:rPr lang="sl-SI" sz="2400" kern="1200"/>
            <a:t> analiza</a:t>
          </a:r>
          <a:r>
            <a:rPr lang="en-GB" sz="2400" kern="1200"/>
            <a:t>)</a:t>
          </a:r>
          <a:endParaRPr lang="en-US" sz="2400" kern="1200"/>
        </a:p>
      </dsp:txBody>
      <dsp:txXfrm>
        <a:off x="64425" y="1505538"/>
        <a:ext cx="5067266" cy="1190909"/>
      </dsp:txXfrm>
    </dsp:sp>
    <dsp:sp modelId="{E29F36B3-8FF3-4E1D-8E74-8CB9B2C5A573}">
      <dsp:nvSpPr>
        <dsp:cNvPr id="0" name=""/>
        <dsp:cNvSpPr/>
      </dsp:nvSpPr>
      <dsp:spPr>
        <a:xfrm>
          <a:off x="0" y="2829993"/>
          <a:ext cx="5196116" cy="131975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kern="1200" dirty="0"/>
            <a:t>5.3 Obvladovanje obratovanja obrata</a:t>
          </a:r>
          <a:r>
            <a:rPr lang="en-GB" sz="2400" kern="1200" dirty="0"/>
            <a:t> (</a:t>
          </a:r>
          <a:r>
            <a:rPr lang="en-GB" sz="2400" kern="1200" dirty="0" err="1"/>
            <a:t>navodila</a:t>
          </a:r>
          <a:r>
            <a:rPr lang="en-GB" sz="2400" kern="1200" dirty="0"/>
            <a:t> za </a:t>
          </a:r>
          <a:r>
            <a:rPr lang="en-GB" sz="2400" kern="1200" dirty="0" err="1"/>
            <a:t>varno</a:t>
          </a:r>
          <a:r>
            <a:rPr lang="en-GB" sz="2400" kern="1200" dirty="0"/>
            <a:t> </a:t>
          </a:r>
          <a:r>
            <a:rPr lang="en-GB" sz="2400" kern="1200" dirty="0" err="1"/>
            <a:t>delo</a:t>
          </a:r>
          <a:r>
            <a:rPr lang="en-GB" sz="2400" kern="1200" dirty="0"/>
            <a:t>)</a:t>
          </a:r>
          <a:endParaRPr lang="en-US" sz="2400" kern="1200" dirty="0"/>
        </a:p>
      </dsp:txBody>
      <dsp:txXfrm>
        <a:off x="64425" y="2894418"/>
        <a:ext cx="5067266" cy="1190909"/>
      </dsp:txXfrm>
    </dsp:sp>
    <dsp:sp modelId="{84A17AB7-CBC9-4C7F-AEA1-1528BA2020A7}">
      <dsp:nvSpPr>
        <dsp:cNvPr id="0" name=""/>
        <dsp:cNvSpPr/>
      </dsp:nvSpPr>
      <dsp:spPr>
        <a:xfrm>
          <a:off x="0" y="4218873"/>
          <a:ext cx="5196116" cy="131975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l-SI" sz="2400" kern="1200"/>
            <a:t>5.4 Obvladovanje sprememb obrata</a:t>
          </a:r>
          <a:endParaRPr lang="en-US" sz="2400" kern="1200"/>
        </a:p>
      </dsp:txBody>
      <dsp:txXfrm>
        <a:off x="64425" y="4283298"/>
        <a:ext cx="5067266"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7CCC7-E632-43D0-89D4-FD6F991B884C}">
      <dsp:nvSpPr>
        <dsp:cNvPr id="0" name=""/>
        <dsp:cNvSpPr/>
      </dsp:nvSpPr>
      <dsp:spPr>
        <a:xfrm>
          <a:off x="4313373" y="2213830"/>
          <a:ext cx="2173498" cy="672697"/>
        </a:xfrm>
        <a:custGeom>
          <a:avLst/>
          <a:gdLst/>
          <a:ahLst/>
          <a:cxnLst/>
          <a:rect l="0" t="0" r="0" b="0"/>
          <a:pathLst>
            <a:path>
              <a:moveTo>
                <a:pt x="0" y="0"/>
              </a:moveTo>
              <a:lnTo>
                <a:pt x="0" y="346507"/>
              </a:lnTo>
              <a:lnTo>
                <a:pt x="2173498" y="346507"/>
              </a:lnTo>
              <a:lnTo>
                <a:pt x="2173498" y="672697"/>
              </a:lnTo>
            </a:path>
          </a:pathLst>
        </a:custGeom>
        <a:noFill/>
        <a:ln w="6350" cap="flat" cmpd="sng" algn="ctr">
          <a:solidFill>
            <a:schemeClr val="accent2">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5CDF32-4255-4E87-A72D-557D552AA85F}">
      <dsp:nvSpPr>
        <dsp:cNvPr id="0" name=""/>
        <dsp:cNvSpPr/>
      </dsp:nvSpPr>
      <dsp:spPr>
        <a:xfrm>
          <a:off x="1885291" y="2213830"/>
          <a:ext cx="2428081" cy="672697"/>
        </a:xfrm>
        <a:custGeom>
          <a:avLst/>
          <a:gdLst/>
          <a:ahLst/>
          <a:cxnLst/>
          <a:rect l="0" t="0" r="0" b="0"/>
          <a:pathLst>
            <a:path>
              <a:moveTo>
                <a:pt x="2428081" y="0"/>
              </a:moveTo>
              <a:lnTo>
                <a:pt x="2428081" y="346507"/>
              </a:lnTo>
              <a:lnTo>
                <a:pt x="0" y="346507"/>
              </a:lnTo>
              <a:lnTo>
                <a:pt x="0" y="672697"/>
              </a:lnTo>
            </a:path>
          </a:pathLst>
        </a:custGeom>
        <a:noFill/>
        <a:ln w="6350" cap="flat" cmpd="sng" algn="ctr">
          <a:solidFill>
            <a:schemeClr val="accent2">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57E672-A286-4F5C-A294-B379119E5CA9}">
      <dsp:nvSpPr>
        <dsp:cNvPr id="0" name=""/>
        <dsp:cNvSpPr/>
      </dsp:nvSpPr>
      <dsp:spPr>
        <a:xfrm>
          <a:off x="2760086" y="660544"/>
          <a:ext cx="3106572" cy="1553286"/>
        </a:xfrm>
        <a:prstGeom prst="rect">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a:t>OCENA TVEGANJA</a:t>
          </a:r>
        </a:p>
      </dsp:txBody>
      <dsp:txXfrm>
        <a:off x="2760086" y="660544"/>
        <a:ext cx="3106572" cy="1553286"/>
      </dsp:txXfrm>
    </dsp:sp>
    <dsp:sp modelId="{7D0D99DC-B35F-4FA6-A986-BA76E729426C}">
      <dsp:nvSpPr>
        <dsp:cNvPr id="0" name=""/>
        <dsp:cNvSpPr/>
      </dsp:nvSpPr>
      <dsp:spPr>
        <a:xfrm>
          <a:off x="1760" y="2886528"/>
          <a:ext cx="3767061" cy="2270159"/>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Procesi in tehnologija obrata</a:t>
          </a:r>
        </a:p>
      </dsp:txBody>
      <dsp:txXfrm>
        <a:off x="1760" y="2886528"/>
        <a:ext cx="3767061" cy="2270159"/>
      </dsp:txXfrm>
    </dsp:sp>
    <dsp:sp modelId="{FDA40B54-4FF7-489B-9876-6818E3383338}">
      <dsp:nvSpPr>
        <dsp:cNvPr id="0" name=""/>
        <dsp:cNvSpPr/>
      </dsp:nvSpPr>
      <dsp:spPr>
        <a:xfrm>
          <a:off x="4421202" y="2886528"/>
          <a:ext cx="4131338" cy="2258633"/>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effectLst/>
              <a:latin typeface="Calibri" panose="020F0502020204030204" pitchFamily="34" charset="0"/>
              <a:ea typeface="Calibri" panose="020F0502020204030204" pitchFamily="34" charset="0"/>
              <a:cs typeface="Times New Roman" panose="02020603050405020304" pitchFamily="18" charset="0"/>
            </a:rPr>
            <a:t>Razvojni inženirji, tehnologi, procesni in varnostni inženirji, vzdrževalci, </a:t>
          </a:r>
          <a:r>
            <a:rPr lang="sl-SI" sz="2200" kern="1200" dirty="0"/>
            <a:t>vodje enot na katere se sprememba nanaša, skrbnik za varstvo okolja, strokovna oseba za varstvo pri delu, pooblaščenec za kemikalije. </a:t>
          </a:r>
        </a:p>
      </dsp:txBody>
      <dsp:txXfrm>
        <a:off x="4421202" y="2886528"/>
        <a:ext cx="4131338" cy="22586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945E6A-BF8A-5AE8-B6B0-4D46ACF5AD8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2C61C61-57A7-9A19-3C01-67C7B5675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53A4AF3B-1B10-CCD5-3D1C-E485635B26FF}"/>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AE3A121A-9DAB-0182-C861-E1DA2AD18D5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2559C1D-41AD-A301-F001-0DBBDC8338E2}"/>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64677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D1315A-8459-F33E-302B-905BE29FCE4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5D59426-04E4-96BC-6300-C19C3164E002}"/>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3F93EDC-598E-F29A-56C3-964D0285D6E8}"/>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1DC3D814-7D9A-7259-4FD2-DC7638028A3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F95AAB3-785C-4908-6873-BFD010F5A3D9}"/>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98170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289187E-16F8-411D-713B-7C0DF5879F46}"/>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213AC42-8DD5-515C-0CF2-AFF038EC4AC2}"/>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AE1D4C6-591A-8353-95B1-BDA3B85AFBB6}"/>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7863D825-7997-DC8D-2074-C70F71BF5A3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9013B81-068C-60CB-AA58-8F21062F69F8}"/>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406391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9C9D8F-0C36-55D5-6454-075F3039448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ED34371-9E21-8612-24DC-C65B00B06BB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DDB758E-BE32-D6A1-5C84-EFBA644C092E}"/>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E7273B9B-B6A7-07D1-0CD7-FAFEC13F3F8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892DCA3-8D20-722F-123C-EA73D56394E7}"/>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326841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1094C2-84F7-AF78-375A-535D82D681F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9FE52D2-F84B-ACD0-CE5E-3EE949C0E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FB05667-FD39-CDE2-A74E-556ECDEA8693}"/>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CA1068FC-9244-9D48-69C4-CFE3CA40E00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A535DFF-5F76-83AD-376E-C0615B9E6453}"/>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1990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74E374-48DA-1B08-113E-EDEB131756C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BB9BB2F-223B-A29B-E3AA-6EB5256A6311}"/>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3A25A96-755E-C75F-DBED-56C5B756BFB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71612DA-77F9-8B00-D554-DB62D8EDEFC4}"/>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6" name="Označba mesta noge 5">
            <a:extLst>
              <a:ext uri="{FF2B5EF4-FFF2-40B4-BE49-F238E27FC236}">
                <a16:creationId xmlns:a16="http://schemas.microsoft.com/office/drawing/2014/main" id="{AECA807E-80CE-8296-D4B2-E1A30A7BE51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6C228C1-DE70-2AA3-97BA-70A71A9E703B}"/>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215875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F7CF99-1DDC-5F1E-1413-9C61004F46B3}"/>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CBC9051-6C03-0A56-F888-FF0E6244D6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03D3687-52A9-BF80-DF18-0366B247CED4}"/>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6AFB66F-A44D-2954-9C41-F4F24C2DE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E6BC99F3-548D-9C3B-0DF4-7DEEF486D035}"/>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89699B1-5CB1-4182-56B7-66D53D5F96E7}"/>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8" name="Označba mesta noge 7">
            <a:extLst>
              <a:ext uri="{FF2B5EF4-FFF2-40B4-BE49-F238E27FC236}">
                <a16:creationId xmlns:a16="http://schemas.microsoft.com/office/drawing/2014/main" id="{36DF1F29-F931-C355-765D-90391CDFBC6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A73B696-DEFD-035B-9884-244DF3669FDE}"/>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411037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86B98E-883B-C41E-B356-8E07F122AB0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04F03B22-4DC6-F4BF-09E6-20E28A9F2913}"/>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4" name="Označba mesta noge 3">
            <a:extLst>
              <a:ext uri="{FF2B5EF4-FFF2-40B4-BE49-F238E27FC236}">
                <a16:creationId xmlns:a16="http://schemas.microsoft.com/office/drawing/2014/main" id="{9F442357-6810-0B01-9DFC-8E7B005EEBB5}"/>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337B7E97-BAE5-129D-9A6E-37FEEF56898D}"/>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212877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FCBFB3B6-8569-5944-16D6-70BE95D57038}"/>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3" name="Označba mesta noge 2">
            <a:extLst>
              <a:ext uri="{FF2B5EF4-FFF2-40B4-BE49-F238E27FC236}">
                <a16:creationId xmlns:a16="http://schemas.microsoft.com/office/drawing/2014/main" id="{8B02EB71-056A-1188-8028-7569FB7137F5}"/>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50CD2791-D8A2-1F08-6359-42EDDDE2AF6A}"/>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383256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76DA66-5CCF-5000-4E0D-CE0C8A49364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311FF93A-CB34-9F6A-26E9-A0E76329A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37C7A8FD-2A25-A85A-5278-38E2B6DA2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4EEA047-774D-A41D-E15F-AA80AF0A4167}"/>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6" name="Označba mesta noge 5">
            <a:extLst>
              <a:ext uri="{FF2B5EF4-FFF2-40B4-BE49-F238E27FC236}">
                <a16:creationId xmlns:a16="http://schemas.microsoft.com/office/drawing/2014/main" id="{64A47B55-A4D4-77F3-6CCE-2E18B064EED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2FCED15-D5AB-24C6-5EE0-C0D15658F068}"/>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6198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7DDCD5-B2D6-CC95-2D48-2A70FA20B27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C27BE678-F143-6CCA-C792-D67BA6D1E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CF9D4E6-B158-99B9-06D6-4C9A25EEC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9A20AE5-99ED-BAEE-BC40-E06CA7FF0FE6}"/>
              </a:ext>
            </a:extLst>
          </p:cNvPr>
          <p:cNvSpPr>
            <a:spLocks noGrp="1"/>
          </p:cNvSpPr>
          <p:nvPr>
            <p:ph type="dt" sz="half" idx="10"/>
          </p:nvPr>
        </p:nvSpPr>
        <p:spPr/>
        <p:txBody>
          <a:bodyPr/>
          <a:lstStyle/>
          <a:p>
            <a:fld id="{947BFAB3-D798-4668-ACAB-5A75CEEEBED5}" type="datetimeFigureOut">
              <a:rPr lang="sl-SI" smtClean="0"/>
              <a:t>24. 05. 2023</a:t>
            </a:fld>
            <a:endParaRPr lang="sl-SI"/>
          </a:p>
        </p:txBody>
      </p:sp>
      <p:sp>
        <p:nvSpPr>
          <p:cNvPr id="6" name="Označba mesta noge 5">
            <a:extLst>
              <a:ext uri="{FF2B5EF4-FFF2-40B4-BE49-F238E27FC236}">
                <a16:creationId xmlns:a16="http://schemas.microsoft.com/office/drawing/2014/main" id="{D19745D7-5EFB-3869-E434-6CE00587101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654C87D-0BA2-9C9C-4873-DDFBAFECF9CB}"/>
              </a:ext>
            </a:extLst>
          </p:cNvPr>
          <p:cNvSpPr>
            <a:spLocks noGrp="1"/>
          </p:cNvSpPr>
          <p:nvPr>
            <p:ph type="sldNum" sz="quarter" idx="12"/>
          </p:nvPr>
        </p:nvSpPr>
        <p:spPr/>
        <p:txBody>
          <a:bodyPr/>
          <a:lstStyle/>
          <a:p>
            <a:fld id="{4272CBC7-F14B-47BF-89BA-62EC82D08ACB}" type="slidenum">
              <a:rPr lang="sl-SI" smtClean="0"/>
              <a:t>‹#›</a:t>
            </a:fld>
            <a:endParaRPr lang="sl-SI"/>
          </a:p>
        </p:txBody>
      </p:sp>
    </p:spTree>
    <p:extLst>
      <p:ext uri="{BB962C8B-B14F-4D97-AF65-F5344CB8AC3E}">
        <p14:creationId xmlns:p14="http://schemas.microsoft.com/office/powerpoint/2010/main" val="267196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CF4EE49-92FC-1059-81D1-D4DBC5903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8B674C4-5C0E-D594-FDA6-515EAAE3F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0B48297-A7EF-EAB3-D6A1-3CEF6D393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BFAB3-D798-4668-ACAB-5A75CEEEBED5}" type="datetimeFigureOut">
              <a:rPr lang="sl-SI" smtClean="0"/>
              <a:t>24. 05. 2023</a:t>
            </a:fld>
            <a:endParaRPr lang="sl-SI"/>
          </a:p>
        </p:txBody>
      </p:sp>
      <p:sp>
        <p:nvSpPr>
          <p:cNvPr id="5" name="Označba mesta noge 4">
            <a:extLst>
              <a:ext uri="{FF2B5EF4-FFF2-40B4-BE49-F238E27FC236}">
                <a16:creationId xmlns:a16="http://schemas.microsoft.com/office/drawing/2014/main" id="{A66947C0-2810-91D8-3D72-CF5E9BBE1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44B4781C-C662-4952-E174-CD39BE0E5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2CBC7-F14B-47BF-89BA-62EC82D08ACB}" type="slidenum">
              <a:rPr lang="sl-SI" smtClean="0"/>
              <a:t>‹#›</a:t>
            </a:fld>
            <a:endParaRPr lang="sl-SI"/>
          </a:p>
        </p:txBody>
      </p:sp>
    </p:spTree>
    <p:extLst>
      <p:ext uri="{BB962C8B-B14F-4D97-AF65-F5344CB8AC3E}">
        <p14:creationId xmlns:p14="http://schemas.microsoft.com/office/powerpoint/2010/main" val="184551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oecd.org/chemicalsafety/chemical-accidents/guiding-principles-chemical-accident-prevention-preparedness-and-response.htm" TargetMode="External"/><Relationship Id="rId2" Type="http://schemas.openxmlformats.org/officeDocument/2006/relationships/hyperlink" Target="https://www.oecd.org/env/ehs/chemical-accidents/corporate%20governance%20brochure_Slovenian%20.pdf" TargetMode="External"/><Relationship Id="rId1" Type="http://schemas.openxmlformats.org/officeDocument/2006/relationships/slideLayout" Target="../slideLayouts/slideLayout2.xml"/><Relationship Id="rId4" Type="http://schemas.openxmlformats.org/officeDocument/2006/relationships/hyperlink" Target="https://minerva.jrc.ec.europa.eu/en/shorturl/minerva/managementofchangefinalv1formatted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93A12-5BE9-E68B-9827-202D4994B7F3}"/>
              </a:ext>
            </a:extLst>
          </p:cNvPr>
          <p:cNvSpPr>
            <a:spLocks noGrp="1"/>
          </p:cNvSpPr>
          <p:nvPr>
            <p:ph type="ctrTitle"/>
          </p:nvPr>
        </p:nvSpPr>
        <p:spPr>
          <a:xfrm>
            <a:off x="1524000" y="1763362"/>
            <a:ext cx="9144000" cy="3452598"/>
          </a:xfrm>
        </p:spPr>
        <p:txBody>
          <a:bodyPr anchor="ctr">
            <a:normAutofit/>
          </a:bodyPr>
          <a:lstStyle/>
          <a:p>
            <a:r>
              <a:rPr lang="en-GB" sz="5400" dirty="0" err="1"/>
              <a:t>Poročilo</a:t>
            </a:r>
            <a:r>
              <a:rPr lang="en-GB" sz="5400" dirty="0"/>
              <a:t> o </a:t>
            </a:r>
            <a:r>
              <a:rPr lang="en-GB" sz="5400" dirty="0" err="1"/>
              <a:t>analizi</a:t>
            </a:r>
            <a:r>
              <a:rPr lang="en-GB" sz="5400" dirty="0"/>
              <a:t> </a:t>
            </a:r>
            <a:r>
              <a:rPr lang="en-GB" sz="5400" dirty="0" err="1"/>
              <a:t>izpusta</a:t>
            </a:r>
            <a:r>
              <a:rPr lang="en-GB" sz="5400" dirty="0"/>
              <a:t> </a:t>
            </a:r>
            <a:r>
              <a:rPr lang="en-GB" sz="5400" dirty="0" err="1"/>
              <a:t>nevarnih</a:t>
            </a:r>
            <a:r>
              <a:rPr lang="en-GB" sz="5400" dirty="0"/>
              <a:t> </a:t>
            </a:r>
            <a:r>
              <a:rPr lang="en-GB" sz="5400" dirty="0" err="1"/>
              <a:t>snovi</a:t>
            </a:r>
            <a:r>
              <a:rPr lang="en-GB" sz="5400" dirty="0"/>
              <a:t> 12.5.2022 v </a:t>
            </a:r>
            <a:r>
              <a:rPr lang="en-GB" sz="5400" dirty="0" err="1"/>
              <a:t>obratu</a:t>
            </a:r>
            <a:r>
              <a:rPr lang="en-GB" sz="5400" dirty="0"/>
              <a:t> </a:t>
            </a:r>
            <a:r>
              <a:rPr lang="en-GB" sz="5400" dirty="0" err="1"/>
              <a:t>večjega</a:t>
            </a:r>
            <a:r>
              <a:rPr lang="en-GB" sz="5400" dirty="0"/>
              <a:t> </a:t>
            </a:r>
            <a:r>
              <a:rPr lang="en-GB" sz="5400" dirty="0" err="1"/>
              <a:t>tveganja</a:t>
            </a:r>
            <a:r>
              <a:rPr lang="en-GB" sz="5400" dirty="0"/>
              <a:t> za </a:t>
            </a:r>
            <a:r>
              <a:rPr lang="en-GB" sz="5400" dirty="0" err="1"/>
              <a:t>okolje</a:t>
            </a:r>
            <a:r>
              <a:rPr lang="en-GB" sz="5400" dirty="0"/>
              <a:t> </a:t>
            </a:r>
            <a:r>
              <a:rPr lang="en-GB" sz="5400" dirty="0" err="1"/>
              <a:t>Melamin</a:t>
            </a:r>
            <a:r>
              <a:rPr lang="en-GB" sz="5400" dirty="0"/>
              <a:t> </a:t>
            </a:r>
            <a:r>
              <a:rPr lang="en-GB" sz="5400" dirty="0" err="1"/>
              <a:t>d.d.</a:t>
            </a:r>
            <a:r>
              <a:rPr lang="en-GB" sz="5400" dirty="0"/>
              <a:t> </a:t>
            </a:r>
            <a:r>
              <a:rPr lang="en-GB" sz="5400" dirty="0" err="1"/>
              <a:t>Kočevje</a:t>
            </a:r>
            <a:endParaRPr lang="sl-SI" sz="5400" dirty="0"/>
          </a:p>
        </p:txBody>
      </p:sp>
      <p:sp>
        <p:nvSpPr>
          <p:cNvPr id="3" name="Podnaslov 2">
            <a:extLst>
              <a:ext uri="{FF2B5EF4-FFF2-40B4-BE49-F238E27FC236}">
                <a16:creationId xmlns:a16="http://schemas.microsoft.com/office/drawing/2014/main" id="{887C56C0-C7F3-76A9-250C-D36C711D7FBD}"/>
              </a:ext>
            </a:extLst>
          </p:cNvPr>
          <p:cNvSpPr>
            <a:spLocks noGrp="1"/>
          </p:cNvSpPr>
          <p:nvPr>
            <p:ph type="subTitle" idx="1"/>
          </p:nvPr>
        </p:nvSpPr>
        <p:spPr>
          <a:xfrm>
            <a:off x="1524000" y="5329534"/>
            <a:ext cx="9144000" cy="858830"/>
          </a:xfrm>
        </p:spPr>
        <p:txBody>
          <a:bodyPr>
            <a:normAutofit/>
          </a:bodyPr>
          <a:lstStyle/>
          <a:p>
            <a:r>
              <a:rPr lang="en-GB" dirty="0"/>
              <a:t>18.</a:t>
            </a:r>
            <a:r>
              <a:rPr lang="sl-SI" dirty="0"/>
              <a:t> </a:t>
            </a:r>
            <a:r>
              <a:rPr lang="en-GB" dirty="0"/>
              <a:t>5.</a:t>
            </a:r>
            <a:r>
              <a:rPr lang="sl-SI" dirty="0"/>
              <a:t> </a:t>
            </a:r>
            <a:r>
              <a:rPr lang="en-GB" dirty="0"/>
              <a:t>2023</a:t>
            </a:r>
            <a:endParaRPr lang="sl-SI" dirty="0"/>
          </a:p>
          <a:p>
            <a:r>
              <a:rPr lang="sl-SI" sz="1600" dirty="0"/>
              <a:t>Petra Bizjak in Simona Golob</a:t>
            </a:r>
          </a:p>
        </p:txBody>
      </p:sp>
      <p:pic>
        <p:nvPicPr>
          <p:cNvPr id="1026" name="Picture 2" descr="CARE4CLIMATE - Naslovnica">
            <a:extLst>
              <a:ext uri="{FF2B5EF4-FFF2-40B4-BE49-F238E27FC236}">
                <a16:creationId xmlns:a16="http://schemas.microsoft.com/office/drawing/2014/main" id="{5696831E-CB97-CAA6-C145-81D19057D0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5809" y="422252"/>
            <a:ext cx="3217333" cy="9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8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750550BF-9DBD-1D22-7F28-8EEE7787BF9C}"/>
              </a:ext>
            </a:extLst>
          </p:cNvPr>
          <p:cNvSpPr>
            <a:spLocks noGrp="1"/>
          </p:cNvSpPr>
          <p:nvPr>
            <p:ph type="body" idx="1"/>
          </p:nvPr>
        </p:nvSpPr>
        <p:spPr>
          <a:xfrm>
            <a:off x="790936" y="335828"/>
            <a:ext cx="10511702" cy="1228154"/>
          </a:xfrm>
        </p:spPr>
        <p:txBody>
          <a:bodyPr>
            <a:noAutofit/>
          </a:bodyPr>
          <a:lstStyle/>
          <a:p>
            <a:r>
              <a:rPr lang="sl-SI" sz="3700" u="sng" dirty="0">
                <a:latin typeface="Calibri Light" panose="020F0302020204030204" pitchFamily="34" charset="0"/>
                <a:ea typeface="Calibri Light" panose="020F0302020204030204" pitchFamily="34" charset="0"/>
                <a:cs typeface="Calibri Light" panose="020F0302020204030204" pitchFamily="34" charset="0"/>
              </a:rPr>
              <a:t>Končna sprememba, ki je bila uporabljena tudi na dan nesreče</a:t>
            </a:r>
          </a:p>
        </p:txBody>
      </p:sp>
      <p:sp>
        <p:nvSpPr>
          <p:cNvPr id="4" name="Označba mesta vsebine 3">
            <a:extLst>
              <a:ext uri="{FF2B5EF4-FFF2-40B4-BE49-F238E27FC236}">
                <a16:creationId xmlns:a16="http://schemas.microsoft.com/office/drawing/2014/main" id="{2471CE9B-CFCE-03BD-ADB1-4F673C51552E}"/>
              </a:ext>
            </a:extLst>
          </p:cNvPr>
          <p:cNvSpPr>
            <a:spLocks noGrp="1"/>
          </p:cNvSpPr>
          <p:nvPr>
            <p:ph sz="half" idx="2"/>
          </p:nvPr>
        </p:nvSpPr>
        <p:spPr>
          <a:xfrm>
            <a:off x="815109" y="1823027"/>
            <a:ext cx="5231678" cy="5034973"/>
          </a:xfrm>
        </p:spPr>
        <p:txBody>
          <a:bodyPr>
            <a:normAutofit/>
          </a:bodyPr>
          <a:lstStyle/>
          <a:p>
            <a:pPr algn="just"/>
            <a:r>
              <a:rPr lang="sl-SI" dirty="0"/>
              <a:t>2020: odločitev za </a:t>
            </a:r>
            <a:r>
              <a:rPr lang="sl-SI" dirty="0" err="1"/>
              <a:t>Kamlock</a:t>
            </a:r>
            <a:r>
              <a:rPr lang="sl-SI" dirty="0"/>
              <a:t> tip D spojke.</a:t>
            </a:r>
          </a:p>
          <a:p>
            <a:pPr marL="0" indent="0" algn="just">
              <a:buNone/>
            </a:pPr>
            <a:endParaRPr lang="sl-SI" dirty="0"/>
          </a:p>
          <a:p>
            <a:pPr algn="just"/>
            <a:r>
              <a:rPr lang="sl-SI" dirty="0"/>
              <a:t>Priključitev </a:t>
            </a:r>
            <a:r>
              <a:rPr lang="sl-SI" dirty="0" err="1"/>
              <a:t>Kamlock</a:t>
            </a:r>
            <a:r>
              <a:rPr lang="sl-SI" dirty="0"/>
              <a:t> spojke na „EURO“ priključek ISO kontejnerja je možna samo z adapterjem.</a:t>
            </a:r>
          </a:p>
          <a:p>
            <a:pPr marL="0" indent="0" algn="just">
              <a:buNone/>
            </a:pPr>
            <a:endParaRPr lang="sl-SI" dirty="0"/>
          </a:p>
          <a:p>
            <a:pPr algn="just"/>
            <a:r>
              <a:rPr lang="sl-SI" dirty="0"/>
              <a:t>Adapter je bil shranjen v pisarni tehnologa.</a:t>
            </a:r>
          </a:p>
          <a:p>
            <a:pPr algn="just"/>
            <a:endParaRPr lang="sl-SI" dirty="0"/>
          </a:p>
        </p:txBody>
      </p:sp>
      <p:pic>
        <p:nvPicPr>
          <p:cNvPr id="12" name="Označba mesta vsebine 11">
            <a:extLst>
              <a:ext uri="{FF2B5EF4-FFF2-40B4-BE49-F238E27FC236}">
                <a16:creationId xmlns:a16="http://schemas.microsoft.com/office/drawing/2014/main" id="{D7F4D93C-DB4F-2D20-39C2-CE7036FDC8CA}"/>
              </a:ext>
            </a:extLst>
          </p:cNvPr>
          <p:cNvPicPr>
            <a:picLocks noGrp="1" noChangeAspect="1"/>
          </p:cNvPicPr>
          <p:nvPr>
            <p:ph sz="quarter" idx="4"/>
          </p:nvPr>
        </p:nvPicPr>
        <p:blipFill>
          <a:blip r:embed="rId2"/>
          <a:stretch>
            <a:fillRect/>
          </a:stretch>
        </p:blipFill>
        <p:spPr>
          <a:xfrm>
            <a:off x="6194426" y="1934022"/>
            <a:ext cx="5315472" cy="3996596"/>
          </a:xfrm>
          <a:prstGeom prst="rect">
            <a:avLst/>
          </a:prstGeom>
        </p:spPr>
      </p:pic>
      <p:sp>
        <p:nvSpPr>
          <p:cNvPr id="14" name="PoljeZBesedilom 13">
            <a:extLst>
              <a:ext uri="{FF2B5EF4-FFF2-40B4-BE49-F238E27FC236}">
                <a16:creationId xmlns:a16="http://schemas.microsoft.com/office/drawing/2014/main" id="{F081CAA7-834A-F001-BAA8-61D0860E979A}"/>
              </a:ext>
            </a:extLst>
          </p:cNvPr>
          <p:cNvSpPr txBox="1"/>
          <p:nvPr/>
        </p:nvSpPr>
        <p:spPr>
          <a:xfrm>
            <a:off x="6096000" y="5930618"/>
            <a:ext cx="6096000" cy="259045"/>
          </a:xfrm>
          <a:prstGeom prst="rect">
            <a:avLst/>
          </a:prstGeom>
          <a:noFill/>
        </p:spPr>
        <p:txBody>
          <a:bodyPr wrap="square">
            <a:spAutoFit/>
          </a:bodyPr>
          <a:lstStyle/>
          <a:p>
            <a:pPr algn="just">
              <a:lnSpc>
                <a:spcPts val="1300"/>
              </a:lnSpc>
            </a:pPr>
            <a:r>
              <a:rPr lang="sl-SI" sz="1200" dirty="0">
                <a:effectLst/>
                <a:ea typeface="TimesNewRomanPSMT"/>
                <a:cs typeface="Arial" panose="020B0604020202020204" pitchFamily="34" charset="0"/>
              </a:rPr>
              <a:t>Fotografija spodnjega priključka na ISO kontejnerju po nesreči. </a:t>
            </a:r>
            <a:r>
              <a:rPr lang="sl-SI" sz="1200" dirty="0">
                <a:effectLst/>
                <a:ea typeface="Times New Roman" panose="02020603050405020304" pitchFamily="18" charset="0"/>
                <a:cs typeface="Arial" panose="020B0604020202020204" pitchFamily="34" charset="0"/>
              </a:rPr>
              <a:t>Vir: </a:t>
            </a:r>
            <a:r>
              <a:rPr lang="sl-SI" sz="1200" dirty="0">
                <a:effectLst/>
                <a:ea typeface="TimesNewRomanPSMT"/>
                <a:cs typeface="Arial" panose="020B0604020202020204" pitchFamily="34" charset="0"/>
              </a:rPr>
              <a:t>Poročilo Melamin/IJS/SIQ</a:t>
            </a:r>
            <a:endParaRPr lang="sl-SI"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7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besedila 2">
            <a:extLst>
              <a:ext uri="{FF2B5EF4-FFF2-40B4-BE49-F238E27FC236}">
                <a16:creationId xmlns:a16="http://schemas.microsoft.com/office/drawing/2014/main" id="{1BB7B319-B67C-619C-3C10-70713C70868D}"/>
              </a:ext>
            </a:extLst>
          </p:cNvPr>
          <p:cNvSpPr txBox="1">
            <a:spLocks/>
          </p:cNvSpPr>
          <p:nvPr/>
        </p:nvSpPr>
        <p:spPr>
          <a:xfrm>
            <a:off x="438150" y="4157007"/>
            <a:ext cx="5196116" cy="207290"/>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l-SI" sz="1200" b="0" dirty="0"/>
              <a:t>Vir: </a:t>
            </a:r>
            <a:r>
              <a:rPr lang="sl-SI" sz="1200" b="0" dirty="0" err="1"/>
              <a:t>Stranks</a:t>
            </a:r>
            <a:r>
              <a:rPr lang="sl-SI" sz="1200" b="0" dirty="0"/>
              <a:t>, J., Human </a:t>
            </a:r>
            <a:r>
              <a:rPr lang="sl-SI" sz="1200" b="0" dirty="0" err="1"/>
              <a:t>Factors</a:t>
            </a:r>
            <a:r>
              <a:rPr lang="sl-SI" sz="1200" b="0" dirty="0"/>
              <a:t> </a:t>
            </a:r>
            <a:r>
              <a:rPr lang="sl-SI" sz="1200" b="0" dirty="0" err="1"/>
              <a:t>and</a:t>
            </a:r>
            <a:r>
              <a:rPr lang="sl-SI" sz="1200" b="0" dirty="0"/>
              <a:t> </a:t>
            </a:r>
            <a:r>
              <a:rPr lang="sl-SI" sz="1200" b="0" dirty="0" err="1"/>
              <a:t>Behavioral</a:t>
            </a:r>
            <a:r>
              <a:rPr lang="sl-SI" sz="1200" b="0" dirty="0"/>
              <a:t> </a:t>
            </a:r>
            <a:r>
              <a:rPr lang="sl-SI" sz="1200" b="0" dirty="0" err="1"/>
              <a:t>Safety</a:t>
            </a:r>
            <a:r>
              <a:rPr lang="sl-SI" sz="1200" b="0" dirty="0"/>
              <a:t>, </a:t>
            </a:r>
            <a:r>
              <a:rPr lang="sl-SI" sz="1200" b="0" dirty="0" err="1"/>
              <a:t>Routledge</a:t>
            </a:r>
            <a:r>
              <a:rPr lang="sl-SI" sz="1200" b="0" dirty="0"/>
              <a:t>, UK, 2007 </a:t>
            </a:r>
          </a:p>
        </p:txBody>
      </p:sp>
      <p:sp>
        <p:nvSpPr>
          <p:cNvPr id="12" name="Označba mesta vsebine 6">
            <a:extLst>
              <a:ext uri="{FF2B5EF4-FFF2-40B4-BE49-F238E27FC236}">
                <a16:creationId xmlns:a16="http://schemas.microsoft.com/office/drawing/2014/main" id="{2642F51C-E34E-4D44-A500-BC06CB8D95B6}"/>
              </a:ext>
            </a:extLst>
          </p:cNvPr>
          <p:cNvSpPr txBox="1">
            <a:spLocks/>
          </p:cNvSpPr>
          <p:nvPr/>
        </p:nvSpPr>
        <p:spPr>
          <a:xfrm>
            <a:off x="316675" y="4386116"/>
            <a:ext cx="5549708" cy="2420153"/>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l-SI" sz="4800" dirty="0"/>
          </a:p>
          <a:p>
            <a:pPr marL="0" indent="0">
              <a:buNone/>
            </a:pPr>
            <a:r>
              <a:rPr lang="en-GB" sz="4800" dirty="0"/>
              <a:t>“</a:t>
            </a:r>
            <a:r>
              <a:rPr lang="sl-SI" sz="4800" dirty="0"/>
              <a:t>L</a:t>
            </a:r>
            <a:r>
              <a:rPr lang="en-GB" sz="4800" dirty="0" err="1"/>
              <a:t>uknje</a:t>
            </a:r>
            <a:r>
              <a:rPr lang="en-GB" sz="4800" dirty="0"/>
              <a:t>” – </a:t>
            </a:r>
            <a:r>
              <a:rPr lang="en-GB" sz="4800" dirty="0" err="1"/>
              <a:t>pomanjkljivo</a:t>
            </a:r>
            <a:r>
              <a:rPr lang="en-GB" sz="4800" dirty="0"/>
              <a:t> / </a:t>
            </a:r>
            <a:r>
              <a:rPr lang="en-GB" sz="4800" dirty="0" err="1"/>
              <a:t>neustrezno</a:t>
            </a:r>
            <a:r>
              <a:rPr lang="en-GB" sz="4800" dirty="0"/>
              <a:t> /</a:t>
            </a:r>
            <a:r>
              <a:rPr lang="en-GB" sz="4800" dirty="0" err="1"/>
              <a:t>napačno</a:t>
            </a:r>
            <a:r>
              <a:rPr lang="en-GB" sz="4800" dirty="0"/>
              <a:t> / </a:t>
            </a:r>
            <a:r>
              <a:rPr lang="en-GB" sz="4800" dirty="0" err="1"/>
              <a:t>odstopanje</a:t>
            </a:r>
            <a:r>
              <a:rPr lang="en-GB" sz="4800" dirty="0"/>
              <a:t>. </a:t>
            </a:r>
          </a:p>
          <a:p>
            <a:pPr marL="0" indent="0">
              <a:buNone/>
            </a:pPr>
            <a:endParaRPr lang="sl-SI" sz="4800" dirty="0"/>
          </a:p>
          <a:p>
            <a:pPr marL="0" indent="0">
              <a:buNone/>
            </a:pPr>
            <a:r>
              <a:rPr lang="sl-SI" sz="4800" dirty="0"/>
              <a:t>Četudi so „luknje“ v barierah „sistem“ še vedno deluje. </a:t>
            </a:r>
          </a:p>
          <a:p>
            <a:pPr marL="0" indent="0">
              <a:buNone/>
            </a:pPr>
            <a:endParaRPr lang="sl-SI" sz="4800" dirty="0"/>
          </a:p>
          <a:p>
            <a:pPr marL="0" indent="0">
              <a:buNone/>
            </a:pPr>
            <a:r>
              <a:rPr lang="en-GB" sz="4800" dirty="0" err="1"/>
              <a:t>Človeška</a:t>
            </a:r>
            <a:r>
              <a:rPr lang="en-GB" sz="4800" dirty="0"/>
              <a:t> </a:t>
            </a:r>
            <a:r>
              <a:rPr lang="en-GB" sz="4800" dirty="0" err="1"/>
              <a:t>napaka</a:t>
            </a:r>
            <a:r>
              <a:rPr lang="en-GB" sz="4800" dirty="0"/>
              <a:t>. </a:t>
            </a:r>
            <a:r>
              <a:rPr lang="en-GB" sz="4800" dirty="0" err="1"/>
              <a:t>Odpoved</a:t>
            </a:r>
            <a:r>
              <a:rPr lang="en-GB" sz="4800" dirty="0"/>
              <a:t> </a:t>
            </a:r>
            <a:r>
              <a:rPr lang="en-GB" sz="4800" dirty="0" err="1"/>
              <a:t>opreme</a:t>
            </a:r>
            <a:r>
              <a:rPr lang="en-GB" sz="4800" dirty="0"/>
              <a:t>.</a:t>
            </a:r>
            <a:endParaRPr lang="sl-SI" sz="4800" dirty="0"/>
          </a:p>
          <a:p>
            <a:pPr marL="0" indent="0">
              <a:buNone/>
            </a:pPr>
            <a:endParaRPr lang="sl-SI" sz="4800" dirty="0"/>
          </a:p>
          <a:p>
            <a:pPr marL="0" indent="0">
              <a:buNone/>
            </a:pPr>
            <a:r>
              <a:rPr lang="sl-SI" sz="4800" dirty="0"/>
              <a:t>Indikator „nismo še imeli nesreče“ </a:t>
            </a:r>
            <a:r>
              <a:rPr lang="sl-SI" sz="4800" b="1" dirty="0"/>
              <a:t>JE NEVAREN </a:t>
            </a:r>
            <a:r>
              <a:rPr lang="sl-SI" sz="4800" dirty="0"/>
              <a:t>(James </a:t>
            </a:r>
            <a:r>
              <a:rPr lang="sl-SI" sz="4800" dirty="0" err="1"/>
              <a:t>Reason</a:t>
            </a:r>
            <a:r>
              <a:rPr lang="sl-SI" sz="4800" dirty="0"/>
              <a:t>).</a:t>
            </a:r>
          </a:p>
          <a:p>
            <a:pPr marL="0" indent="0">
              <a:buNone/>
            </a:pPr>
            <a:endParaRPr lang="sl-SI" dirty="0"/>
          </a:p>
          <a:p>
            <a:pPr marL="0" indent="0">
              <a:buNone/>
            </a:pPr>
            <a:endParaRPr lang="sl-SI" dirty="0"/>
          </a:p>
          <a:p>
            <a:pPr marL="0" indent="0">
              <a:buNone/>
            </a:pPr>
            <a:endParaRPr lang="sl-SI" dirty="0"/>
          </a:p>
          <a:p>
            <a:endParaRPr lang="sl-SI" dirty="0"/>
          </a:p>
          <a:p>
            <a:endParaRPr lang="sl-SI" dirty="0"/>
          </a:p>
          <a:p>
            <a:endParaRPr lang="sl-SI" dirty="0"/>
          </a:p>
        </p:txBody>
      </p:sp>
      <p:pic>
        <p:nvPicPr>
          <p:cNvPr id="13" name="Označba mesta vsebine 7">
            <a:extLst>
              <a:ext uri="{FF2B5EF4-FFF2-40B4-BE49-F238E27FC236}">
                <a16:creationId xmlns:a16="http://schemas.microsoft.com/office/drawing/2014/main" id="{C65A51E2-EBCA-078C-244E-057B098A8F62}"/>
              </a:ext>
            </a:extLst>
          </p:cNvPr>
          <p:cNvPicPr>
            <a:picLocks noChangeAspect="1"/>
          </p:cNvPicPr>
          <p:nvPr/>
        </p:nvPicPr>
        <p:blipFill>
          <a:blip r:embed="rId2"/>
          <a:stretch>
            <a:fillRect/>
          </a:stretch>
        </p:blipFill>
        <p:spPr>
          <a:xfrm>
            <a:off x="416681" y="1046268"/>
            <a:ext cx="4975877" cy="3088921"/>
          </a:xfrm>
          <a:prstGeom prst="rect">
            <a:avLst/>
          </a:prstGeom>
        </p:spPr>
      </p:pic>
      <p:sp>
        <p:nvSpPr>
          <p:cNvPr id="3" name="Naslov 1">
            <a:extLst>
              <a:ext uri="{FF2B5EF4-FFF2-40B4-BE49-F238E27FC236}">
                <a16:creationId xmlns:a16="http://schemas.microsoft.com/office/drawing/2014/main" id="{55ED743B-A5B6-A6B0-A4AD-2488B522438C}"/>
              </a:ext>
            </a:extLst>
          </p:cNvPr>
          <p:cNvSpPr txBox="1">
            <a:spLocks/>
          </p:cNvSpPr>
          <p:nvPr/>
        </p:nvSpPr>
        <p:spPr>
          <a:xfrm>
            <a:off x="535907" y="61141"/>
            <a:ext cx="4873045" cy="87141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3600" b="1" dirty="0"/>
            </a:br>
            <a:endParaRPr lang="sl-SI" sz="3600" b="1" dirty="0"/>
          </a:p>
        </p:txBody>
      </p:sp>
      <p:sp>
        <p:nvSpPr>
          <p:cNvPr id="4" name="Naslov 1">
            <a:extLst>
              <a:ext uri="{FF2B5EF4-FFF2-40B4-BE49-F238E27FC236}">
                <a16:creationId xmlns:a16="http://schemas.microsoft.com/office/drawing/2014/main" id="{833283AE-3DA4-4684-3ED2-0093777623F5}"/>
              </a:ext>
            </a:extLst>
          </p:cNvPr>
          <p:cNvSpPr txBox="1">
            <a:spLocks/>
          </p:cNvSpPr>
          <p:nvPr/>
        </p:nvSpPr>
        <p:spPr>
          <a:xfrm>
            <a:off x="316675" y="0"/>
            <a:ext cx="5457085" cy="136418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3600" b="1" dirty="0"/>
            </a:br>
            <a:br>
              <a:rPr lang="sl-SI" sz="3600" b="1" dirty="0"/>
            </a:br>
            <a:endParaRPr lang="sl-SI" sz="3600" b="1" dirty="0"/>
          </a:p>
        </p:txBody>
      </p:sp>
      <p:sp>
        <p:nvSpPr>
          <p:cNvPr id="9" name="Naslov 8">
            <a:extLst>
              <a:ext uri="{FF2B5EF4-FFF2-40B4-BE49-F238E27FC236}">
                <a16:creationId xmlns:a16="http://schemas.microsoft.com/office/drawing/2014/main" id="{63FF7E14-AF85-7A73-76ED-B8E51F81DB52}"/>
              </a:ext>
            </a:extLst>
          </p:cNvPr>
          <p:cNvSpPr>
            <a:spLocks noGrp="1"/>
          </p:cNvSpPr>
          <p:nvPr>
            <p:ph type="title"/>
          </p:nvPr>
        </p:nvSpPr>
        <p:spPr>
          <a:xfrm>
            <a:off x="6325618" y="150370"/>
            <a:ext cx="5549707" cy="1063446"/>
          </a:xfrm>
        </p:spPr>
        <p:txBody>
          <a:bodyPr>
            <a:normAutofit/>
          </a:bodyPr>
          <a:lstStyle/>
          <a:p>
            <a:r>
              <a:rPr lang="sl-SI" sz="3200" b="1" u="sng" dirty="0"/>
              <a:t>Sistem obvladovanja varnosti (SOV)</a:t>
            </a:r>
          </a:p>
        </p:txBody>
      </p:sp>
      <p:sp>
        <p:nvSpPr>
          <p:cNvPr id="2" name="Naslov 8">
            <a:extLst>
              <a:ext uri="{FF2B5EF4-FFF2-40B4-BE49-F238E27FC236}">
                <a16:creationId xmlns:a16="http://schemas.microsoft.com/office/drawing/2014/main" id="{452DD2C8-DED2-7F11-9A0F-480939E67B3D}"/>
              </a:ext>
            </a:extLst>
          </p:cNvPr>
          <p:cNvSpPr txBox="1">
            <a:spLocks/>
          </p:cNvSpPr>
          <p:nvPr/>
        </p:nvSpPr>
        <p:spPr>
          <a:xfrm>
            <a:off x="416681" y="206278"/>
            <a:ext cx="5220224" cy="839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err="1"/>
              <a:t>Kaj</a:t>
            </a:r>
            <a:r>
              <a:rPr lang="en-GB" sz="3200" b="1" dirty="0"/>
              <a:t> je </a:t>
            </a:r>
            <a:r>
              <a:rPr lang="sl-SI" sz="3200" b="1" dirty="0"/>
              <a:t>„</a:t>
            </a:r>
            <a:r>
              <a:rPr lang="en-GB" sz="3200" b="1" dirty="0"/>
              <a:t>(ne)</a:t>
            </a:r>
            <a:r>
              <a:rPr lang="en-GB" sz="3200" b="1" dirty="0" err="1"/>
              <a:t>varno</a:t>
            </a:r>
            <a:r>
              <a:rPr lang="en-GB" sz="3200" b="1" dirty="0"/>
              <a:t> </a:t>
            </a:r>
            <a:r>
              <a:rPr lang="en-GB" sz="3200" b="1" dirty="0" err="1"/>
              <a:t>obratovanje</a:t>
            </a:r>
            <a:r>
              <a:rPr lang="sl-SI" sz="3200" b="1" dirty="0"/>
              <a:t>“</a:t>
            </a:r>
            <a:r>
              <a:rPr lang="en-GB" sz="3200" b="1" dirty="0"/>
              <a:t> – model </a:t>
            </a:r>
            <a:r>
              <a:rPr lang="en-GB" sz="3200" b="1" dirty="0" err="1"/>
              <a:t>preluknjanih</a:t>
            </a:r>
            <a:r>
              <a:rPr lang="en-GB" sz="3200" b="1" dirty="0"/>
              <a:t> </a:t>
            </a:r>
            <a:r>
              <a:rPr lang="en-GB" sz="3200" b="1" dirty="0" err="1"/>
              <a:t>barier</a:t>
            </a:r>
            <a:endParaRPr lang="sl-SI" sz="3200" b="1" dirty="0"/>
          </a:p>
        </p:txBody>
      </p:sp>
      <p:graphicFrame>
        <p:nvGraphicFramePr>
          <p:cNvPr id="15" name="Označba mesta vsebine 6">
            <a:extLst>
              <a:ext uri="{FF2B5EF4-FFF2-40B4-BE49-F238E27FC236}">
                <a16:creationId xmlns:a16="http://schemas.microsoft.com/office/drawing/2014/main" id="{F2279823-6C0E-8787-0EF4-DE551FAE2EDF}"/>
              </a:ext>
            </a:extLst>
          </p:cNvPr>
          <p:cNvGraphicFramePr/>
          <p:nvPr>
            <p:extLst>
              <p:ext uri="{D42A27DB-BD31-4B8C-83A1-F6EECF244321}">
                <p14:modId xmlns:p14="http://schemas.microsoft.com/office/powerpoint/2010/main" val="2091047763"/>
              </p:ext>
            </p:extLst>
          </p:nvPr>
        </p:nvGraphicFramePr>
        <p:xfrm>
          <a:off x="6325618" y="1324447"/>
          <a:ext cx="5196116" cy="5590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19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C5B7554D-413A-2EA8-A81B-4A925AB28491}"/>
              </a:ext>
            </a:extLst>
          </p:cNvPr>
          <p:cNvSpPr>
            <a:spLocks noGrp="1"/>
          </p:cNvSpPr>
          <p:nvPr>
            <p:ph type="title"/>
          </p:nvPr>
        </p:nvSpPr>
        <p:spPr>
          <a:xfrm>
            <a:off x="1125684" y="589187"/>
            <a:ext cx="10168128" cy="1179576"/>
          </a:xfrm>
        </p:spPr>
        <p:txBody>
          <a:bodyPr>
            <a:normAutofit/>
          </a:bodyPr>
          <a:lstStyle/>
          <a:p>
            <a:r>
              <a:rPr lang="sl-SI" sz="3700" b="1" u="sng" dirty="0"/>
              <a:t>V</a:t>
            </a:r>
            <a:r>
              <a:rPr lang="en-GB" sz="3700" b="1" u="sng" dirty="0" err="1"/>
              <a:t>hodna</a:t>
            </a:r>
            <a:r>
              <a:rPr lang="en-GB" sz="3700" b="1" u="sng" dirty="0"/>
              <a:t> </a:t>
            </a:r>
            <a:r>
              <a:rPr lang="en-GB" sz="3700" b="1" u="sng" dirty="0" err="1"/>
              <a:t>kontrola</a:t>
            </a:r>
            <a:r>
              <a:rPr lang="sl-SI" sz="3700" b="1" u="sng" dirty="0"/>
              <a:t> – navedena je v HAZOP analizi</a:t>
            </a:r>
            <a:br>
              <a:rPr lang="sl-SI" sz="3700" b="1" dirty="0"/>
            </a:br>
            <a:endParaRPr lang="sl-SI" sz="3700" b="1" dirty="0"/>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7A552965-0CF9-5311-E82C-1A29460365DC}"/>
              </a:ext>
            </a:extLst>
          </p:cNvPr>
          <p:cNvSpPr>
            <a:spLocks noGrp="1"/>
          </p:cNvSpPr>
          <p:nvPr>
            <p:ph idx="1"/>
          </p:nvPr>
        </p:nvSpPr>
        <p:spPr>
          <a:xfrm>
            <a:off x="566927" y="2087418"/>
            <a:ext cx="11167447" cy="4451927"/>
          </a:xfrm>
        </p:spPr>
        <p:txBody>
          <a:bodyPr>
            <a:normAutofit fontScale="92500"/>
          </a:bodyPr>
          <a:lstStyle/>
          <a:p>
            <a:r>
              <a:rPr lang="en-GB" sz="2400" dirty="0">
                <a:effectLst/>
                <a:ea typeface="Times New Roman" panose="02020603050405020304" pitchFamily="18" charset="0"/>
                <a:cs typeface="Arial" panose="020B0604020202020204" pitchFamily="34" charset="0"/>
              </a:rPr>
              <a:t>Po </a:t>
            </a:r>
            <a:r>
              <a:rPr lang="en-GB" sz="2400" dirty="0" err="1">
                <a:effectLst/>
                <a:ea typeface="Times New Roman" panose="02020603050405020304" pitchFamily="18" charset="0"/>
                <a:cs typeface="Arial" panose="020B0604020202020204" pitchFamily="34" charset="0"/>
              </a:rPr>
              <a:t>nesreči</a:t>
            </a:r>
            <a:r>
              <a:rPr lang="en-GB" sz="2400" dirty="0">
                <a:effectLst/>
                <a:ea typeface="Times New Roman" panose="02020603050405020304" pitchFamily="18" charset="0"/>
                <a:cs typeface="Arial" panose="020B0604020202020204" pitchFamily="34" charset="0"/>
              </a:rPr>
              <a:t> se je </a:t>
            </a:r>
            <a:r>
              <a:rPr lang="en-GB" sz="2400" dirty="0" err="1">
                <a:effectLst/>
                <a:ea typeface="Times New Roman" panose="02020603050405020304" pitchFamily="18" charset="0"/>
                <a:cs typeface="Arial" panose="020B0604020202020204" pitchFamily="34" charset="0"/>
              </a:rPr>
              <a:t>izkazalo</a:t>
            </a:r>
            <a:r>
              <a:rPr lang="en-GB" sz="2400" dirty="0">
                <a:effectLst/>
                <a:ea typeface="Times New Roman" panose="02020603050405020304" pitchFamily="18" charset="0"/>
                <a:cs typeface="Arial" panose="020B0604020202020204" pitchFamily="34" charset="0"/>
              </a:rPr>
              <a:t>: n</a:t>
            </a:r>
            <a:r>
              <a:rPr lang="sl-SI" sz="2400" dirty="0">
                <a:effectLst/>
                <a:ea typeface="Times New Roman" panose="02020603050405020304" pitchFamily="18" charset="0"/>
                <a:cs typeface="Arial" panose="020B0604020202020204" pitchFamily="34" charset="0"/>
              </a:rPr>
              <a:t>e predvideva se identifikacija surovin na vstopu kot pogoj za pretakanje; kontrola kakovosti na vstopu se je reducirala na jemanje </a:t>
            </a:r>
            <a:r>
              <a:rPr lang="sl-SI" sz="2400" dirty="0" err="1">
                <a:effectLst/>
                <a:ea typeface="Times New Roman" panose="02020603050405020304" pitchFamily="18" charset="0"/>
                <a:cs typeface="Arial" panose="020B0604020202020204" pitchFamily="34" charset="0"/>
              </a:rPr>
              <a:t>kontravzorcev</a:t>
            </a:r>
            <a:r>
              <a:rPr lang="sl-SI" sz="2400" dirty="0">
                <a:effectLst/>
                <a:ea typeface="Times New Roman" panose="02020603050405020304" pitchFamily="18" charset="0"/>
                <a:cs typeface="Arial" panose="020B0604020202020204" pitchFamily="34" charset="0"/>
              </a:rPr>
              <a:t>. Sprememba na zaprt sistem pretakanja za </a:t>
            </a:r>
            <a:r>
              <a:rPr lang="sl-SI" sz="2400" dirty="0" err="1">
                <a:effectLst/>
                <a:ea typeface="Times New Roman" panose="02020603050405020304" pitchFamily="18" charset="0"/>
                <a:cs typeface="Arial" panose="020B0604020202020204" pitchFamily="34" charset="0"/>
              </a:rPr>
              <a:t>epiklorohidrin</a:t>
            </a:r>
            <a:r>
              <a:rPr lang="sl-SI" sz="2400" dirty="0">
                <a:effectLst/>
                <a:ea typeface="Times New Roman" panose="02020603050405020304" pitchFamily="18" charset="0"/>
                <a:cs typeface="Arial" panose="020B0604020202020204" pitchFamily="34" charset="0"/>
              </a:rPr>
              <a:t> in DETA je </a:t>
            </a:r>
            <a:r>
              <a:rPr lang="sl-SI" sz="2400" u="sng" dirty="0">
                <a:effectLst/>
                <a:ea typeface="Times New Roman" panose="02020603050405020304" pitchFamily="18" charset="0"/>
                <a:cs typeface="Arial" panose="020B0604020202020204" pitchFamily="34" charset="0"/>
              </a:rPr>
              <a:t>dodatno</a:t>
            </a:r>
            <a:r>
              <a:rPr lang="sl-SI" sz="2400" dirty="0">
                <a:effectLst/>
                <a:ea typeface="Times New Roman" panose="02020603050405020304" pitchFamily="18" charset="0"/>
                <a:cs typeface="Arial" panose="020B0604020202020204" pitchFamily="34" charset="0"/>
              </a:rPr>
              <a:t> onemogočila kontrolo kakovosti pred pretakanjem. </a:t>
            </a:r>
            <a:endParaRPr lang="en-GB" sz="2400" dirty="0">
              <a:effectLst/>
              <a:ea typeface="Times New Roman" panose="02020603050405020304" pitchFamily="18" charset="0"/>
              <a:cs typeface="Arial" panose="020B0604020202020204" pitchFamily="34" charset="0"/>
            </a:endParaRPr>
          </a:p>
          <a:p>
            <a:r>
              <a:rPr lang="sl-SI" sz="2400" dirty="0">
                <a:ea typeface="Times New Roman" panose="02020603050405020304" pitchFamily="18" charset="0"/>
                <a:cs typeface="Arial" panose="020B0604020202020204" pitchFamily="34" charset="0"/>
              </a:rPr>
              <a:t>P</a:t>
            </a:r>
            <a:r>
              <a:rPr lang="en-GB" sz="2400" dirty="0">
                <a:effectLst/>
                <a:ea typeface="Times New Roman" panose="02020603050405020304" pitchFamily="18" charset="0"/>
                <a:cs typeface="Arial" panose="020B0604020202020204" pitchFamily="34" charset="0"/>
              </a:rPr>
              <a:t>o </a:t>
            </a:r>
            <a:r>
              <a:rPr lang="en-GB" sz="2400" dirty="0" err="1">
                <a:effectLst/>
                <a:ea typeface="Times New Roman" panose="02020603050405020304" pitchFamily="18" charset="0"/>
                <a:cs typeface="Arial" panose="020B0604020202020204" pitchFamily="34" charset="0"/>
              </a:rPr>
              <a:t>nesreči</a:t>
            </a:r>
            <a:r>
              <a:rPr lang="sl-SI" sz="2400" dirty="0">
                <a:effectLst/>
                <a:ea typeface="Times New Roman" panose="02020603050405020304" pitchFamily="18" charset="0"/>
                <a:cs typeface="Arial" panose="020B0604020202020204" pitchFamily="34" charset="0"/>
              </a:rPr>
              <a:t> smo pregledali navodila.</a:t>
            </a:r>
          </a:p>
          <a:p>
            <a:pPr marL="0" indent="0">
              <a:buNone/>
            </a:pPr>
            <a:endParaRPr lang="en-GB" sz="2400" dirty="0">
              <a:effectLst/>
              <a:ea typeface="Times New Roman" panose="02020603050405020304" pitchFamily="18" charset="0"/>
              <a:cs typeface="Arial" panose="020B0604020202020204" pitchFamily="34" charset="0"/>
            </a:endParaRPr>
          </a:p>
          <a:p>
            <a:r>
              <a:rPr lang="en-GB" sz="2400" u="sng" dirty="0" err="1">
                <a:effectLst/>
                <a:ea typeface="Times New Roman" panose="02020603050405020304" pitchFamily="18" charset="0"/>
                <a:cs typeface="Arial" panose="020B0604020202020204" pitchFamily="34" charset="0"/>
              </a:rPr>
              <a:t>Ugotovitve</a:t>
            </a:r>
            <a:r>
              <a:rPr lang="en-GB" sz="2400" u="sng" dirty="0">
                <a:effectLst/>
                <a:ea typeface="Times New Roman" panose="02020603050405020304" pitchFamily="18" charset="0"/>
                <a:cs typeface="Arial" panose="020B0604020202020204" pitchFamily="34" charset="0"/>
              </a:rPr>
              <a:t> </a:t>
            </a:r>
            <a:r>
              <a:rPr lang="en-GB" sz="2400" u="sng" dirty="0" err="1">
                <a:effectLst/>
                <a:ea typeface="Times New Roman" panose="02020603050405020304" pitchFamily="18" charset="0"/>
                <a:cs typeface="Arial" panose="020B0604020202020204" pitchFamily="34" charset="0"/>
              </a:rPr>
              <a:t>iz</a:t>
            </a:r>
            <a:r>
              <a:rPr lang="en-GB" sz="2400" u="sng" dirty="0">
                <a:effectLst/>
                <a:ea typeface="Times New Roman" panose="02020603050405020304" pitchFamily="18" charset="0"/>
                <a:cs typeface="Arial" panose="020B0604020202020204" pitchFamily="34" charset="0"/>
              </a:rPr>
              <a:t> </a:t>
            </a:r>
            <a:r>
              <a:rPr lang="en-GB" sz="2400" u="sng" dirty="0" err="1">
                <a:effectLst/>
                <a:ea typeface="Times New Roman" panose="02020603050405020304" pitchFamily="18" charset="0"/>
                <a:cs typeface="Arial" panose="020B0604020202020204" pitchFamily="34" charset="0"/>
              </a:rPr>
              <a:t>Poročila</a:t>
            </a:r>
            <a:r>
              <a:rPr lang="en-GB" sz="2400" u="sng" dirty="0">
                <a:effectLst/>
                <a:ea typeface="Times New Roman" panose="02020603050405020304" pitchFamily="18" charset="0"/>
                <a:cs typeface="Arial" panose="020B0604020202020204" pitchFamily="34" charset="0"/>
              </a:rPr>
              <a:t>:</a:t>
            </a:r>
            <a:endParaRPr lang="sl-SI" sz="2400" u="sng" dirty="0">
              <a:effectLst/>
              <a:ea typeface="Times New Roman" panose="02020603050405020304" pitchFamily="18" charset="0"/>
              <a:cs typeface="Arial" panose="020B0604020202020204" pitchFamily="34" charset="0"/>
            </a:endParaRPr>
          </a:p>
          <a:p>
            <a:pPr>
              <a:buFontTx/>
              <a:buChar char="-"/>
            </a:pPr>
            <a:r>
              <a:rPr lang="sl-SI" sz="2400" dirty="0"/>
              <a:t>Navodilo z napotki, kako mora operater izvesti identifikacijo kemikalije z namenom, da se prepreči črpanje napačne kemikalije v rezervoar z EPI, ni vzpostavljeno, glede na podane podatke je mogoče zaključiti, da je bil način identifikacije kemikalije prepuščen operaterju.</a:t>
            </a:r>
          </a:p>
          <a:p>
            <a:pPr>
              <a:buFontTx/>
              <a:buChar char="-"/>
            </a:pPr>
            <a:r>
              <a:rPr lang="sl-SI" sz="2400" dirty="0"/>
              <a:t>Iz zapisov praktičnega preizkusa znanja na področju varnosti in zdravja pri delu ni razvidno katero delo je delavec opravljal v času praktičnega preizkusa.</a:t>
            </a:r>
          </a:p>
          <a:p>
            <a:pPr marL="0" indent="0">
              <a:buNone/>
            </a:pPr>
            <a:endParaRPr lang="sl-SI" sz="1900" dirty="0"/>
          </a:p>
        </p:txBody>
      </p:sp>
    </p:spTree>
    <p:extLst>
      <p:ext uri="{BB962C8B-B14F-4D97-AF65-F5344CB8AC3E}">
        <p14:creationId xmlns:p14="http://schemas.microsoft.com/office/powerpoint/2010/main" val="423798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Freeform: Shape 6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BF45837A-770F-1E04-E2FE-33E7A0D563A2}"/>
              </a:ext>
            </a:extLst>
          </p:cNvPr>
          <p:cNvSpPr>
            <a:spLocks noGrp="1"/>
          </p:cNvSpPr>
          <p:nvPr>
            <p:ph type="title"/>
          </p:nvPr>
        </p:nvSpPr>
        <p:spPr>
          <a:xfrm>
            <a:off x="621792" y="1161288"/>
            <a:ext cx="3602736" cy="4526280"/>
          </a:xfrm>
        </p:spPr>
        <p:txBody>
          <a:bodyPr>
            <a:normAutofit/>
          </a:bodyPr>
          <a:lstStyle/>
          <a:p>
            <a:r>
              <a:rPr lang="sl-SI" sz="4000" b="1" u="sng" dirty="0"/>
              <a:t>Priporočila</a:t>
            </a:r>
            <a:br>
              <a:rPr lang="sl-SI" sz="4000" dirty="0"/>
            </a:br>
            <a:endParaRPr lang="sl-SI" sz="4000" dirty="0"/>
          </a:p>
        </p:txBody>
      </p:sp>
      <p:sp>
        <p:nvSpPr>
          <p:cNvPr id="65" name="Rectangle 6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33440744-286E-40E1-494D-4F87752269B0}"/>
              </a:ext>
            </a:extLst>
          </p:cNvPr>
          <p:cNvSpPr>
            <a:spLocks noGrp="1"/>
          </p:cNvSpPr>
          <p:nvPr>
            <p:ph idx="1"/>
          </p:nvPr>
        </p:nvSpPr>
        <p:spPr>
          <a:xfrm>
            <a:off x="4323645" y="214489"/>
            <a:ext cx="7676444" cy="6400799"/>
          </a:xfrm>
        </p:spPr>
        <p:txBody>
          <a:bodyPr anchor="ctr">
            <a:normAutofit fontScale="92500"/>
          </a:bodyPr>
          <a:lstStyle/>
          <a:p>
            <a:r>
              <a:rPr lang="sl-SI" sz="2400" dirty="0"/>
              <a:t>Izvede se pregled vseh navodil in vzdržuje se njihova ustreznost:</a:t>
            </a:r>
          </a:p>
          <a:p>
            <a:pPr>
              <a:buFontTx/>
              <a:buChar char="-"/>
            </a:pPr>
            <a:r>
              <a:rPr lang="sl-SI" sz="2400" dirty="0"/>
              <a:t>ali navodila vsebujejo vse ustrezne informacije glede varnega obratovanja: korake in ukrepe, parametre varnega obratovanja, vrednosti, ki pomenijo odstopanja in zahtevajo ukrepanje; </a:t>
            </a:r>
          </a:p>
          <a:p>
            <a:pPr>
              <a:buFontTx/>
              <a:buChar char="-"/>
            </a:pPr>
            <a:r>
              <a:rPr lang="sl-SI" sz="2400" dirty="0"/>
              <a:t>posebna pozornost: zaporedje, nadzor (čas, kraj zaznavanja);</a:t>
            </a:r>
          </a:p>
          <a:p>
            <a:pPr>
              <a:buFontTx/>
              <a:buChar char="-"/>
            </a:pPr>
            <a:r>
              <a:rPr lang="sl-SI" sz="2400" dirty="0">
                <a:ea typeface="Times New Roman" panose="02020603050405020304" pitchFamily="18" charset="0"/>
                <a:cs typeface="Arial" panose="020B0604020202020204" pitchFamily="34" charset="0"/>
              </a:rPr>
              <a:t>vodje/nadrejeni so odgovorni za to, da bo delavec usposobljen za delo, ki mu ga dodeli. </a:t>
            </a:r>
            <a:endParaRPr lang="en-GB" sz="2400" dirty="0">
              <a:ea typeface="Times New Roman" panose="02020603050405020304" pitchFamily="18" charset="0"/>
              <a:cs typeface="Arial" panose="020B0604020202020204" pitchFamily="34" charset="0"/>
            </a:endParaRPr>
          </a:p>
          <a:p>
            <a:pPr marL="0" indent="0">
              <a:buNone/>
            </a:pPr>
            <a:endParaRPr lang="en-GB" sz="2400" dirty="0">
              <a:ea typeface="Times New Roman" panose="02020603050405020304" pitchFamily="18" charset="0"/>
              <a:cs typeface="Arial" panose="020B0604020202020204" pitchFamily="34" charset="0"/>
            </a:endParaRPr>
          </a:p>
          <a:p>
            <a:r>
              <a:rPr lang="en-GB" sz="2400" dirty="0">
                <a:ea typeface="Times New Roman" panose="02020603050405020304" pitchFamily="18" charset="0"/>
                <a:cs typeface="Arial" panose="020B0604020202020204" pitchFamily="34" charset="0"/>
              </a:rPr>
              <a:t>Na </a:t>
            </a:r>
            <a:r>
              <a:rPr lang="en-GB" sz="2400" dirty="0" err="1">
                <a:ea typeface="Times New Roman" panose="02020603050405020304" pitchFamily="18" charset="0"/>
                <a:cs typeface="Arial" panose="020B0604020202020204" pitchFamily="34" charset="0"/>
              </a:rPr>
              <a:t>področju</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varnosti</a:t>
            </a:r>
            <a:r>
              <a:rPr lang="en-GB" sz="2400" dirty="0">
                <a:ea typeface="Times New Roman" panose="02020603050405020304" pitchFamily="18" charset="0"/>
                <a:cs typeface="Arial" panose="020B0604020202020204" pitchFamily="34" charset="0"/>
              </a:rPr>
              <a:t> in </a:t>
            </a:r>
            <a:r>
              <a:rPr lang="en-GB" sz="2400" dirty="0" err="1">
                <a:ea typeface="Times New Roman" panose="02020603050405020304" pitchFamily="18" charset="0"/>
                <a:cs typeface="Arial" panose="020B0604020202020204" pitchFamily="34" charset="0"/>
              </a:rPr>
              <a:t>zdravja</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pri</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delu</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ter</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protieksplozijske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zaščite</a:t>
            </a:r>
            <a:r>
              <a:rPr lang="en-GB" sz="2400" dirty="0">
                <a:ea typeface="Times New Roman" panose="02020603050405020304" pitchFamily="18" charset="0"/>
                <a:cs typeface="Arial" panose="020B0604020202020204" pitchFamily="34" charset="0"/>
              </a:rPr>
              <a:t> so </a:t>
            </a:r>
            <a:r>
              <a:rPr lang="en-GB" sz="2400" dirty="0" err="1">
                <a:ea typeface="Times New Roman" panose="02020603050405020304" pitchFamily="18" charset="0"/>
                <a:cs typeface="Arial" panose="020B0604020202020204" pitchFamily="34" charset="0"/>
              </a:rPr>
              <a:t>navedene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zahteve</a:t>
            </a:r>
            <a:r>
              <a:rPr lang="en-GB" sz="2400" dirty="0">
                <a:ea typeface="Times New Roman" panose="02020603050405020304" pitchFamily="18" charset="0"/>
                <a:cs typeface="Arial" panose="020B0604020202020204" pitchFamily="34" charset="0"/>
              </a:rPr>
              <a:t> za </a:t>
            </a:r>
            <a:r>
              <a:rPr lang="en-GB" sz="2400" dirty="0" err="1">
                <a:ea typeface="Times New Roman" panose="02020603050405020304" pitchFamily="18" charset="0"/>
                <a:cs typeface="Arial" panose="020B0604020202020204" pitchFamily="34" charset="0"/>
              </a:rPr>
              <a:t>zagotavljanje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kompetence</a:t>
            </a:r>
            <a:r>
              <a:rPr lang="en-GB" sz="2400" dirty="0">
                <a:ea typeface="Times New Roman" panose="02020603050405020304" pitchFamily="18" charset="0"/>
                <a:cs typeface="Arial" panose="020B0604020202020204" pitchFamily="34" charset="0"/>
              </a:rPr>
              <a:t>:</a:t>
            </a:r>
            <a:endParaRPr lang="sl-SI" sz="2400" dirty="0">
              <a:ea typeface="Times New Roman" panose="02020603050405020304" pitchFamily="18" charset="0"/>
              <a:cs typeface="Arial" panose="020B0604020202020204" pitchFamily="34" charset="0"/>
            </a:endParaRPr>
          </a:p>
          <a:p>
            <a:pPr>
              <a:buFontTx/>
              <a:buChar char="-"/>
            </a:pPr>
            <a:r>
              <a:rPr lang="sl-SI" sz="2400" dirty="0">
                <a:ea typeface="Times New Roman" panose="02020603050405020304" pitchFamily="18" charset="0"/>
                <a:cs typeface="Arial" panose="020B0604020202020204" pitchFamily="34" charset="0"/>
              </a:rPr>
              <a:t>p</a:t>
            </a:r>
            <a:r>
              <a:rPr lang="en-GB" sz="2400" dirty="0" err="1">
                <a:ea typeface="Times New Roman" panose="02020603050405020304" pitchFamily="18" charset="0"/>
                <a:cs typeface="Arial" panose="020B0604020202020204" pitchFamily="34" charset="0"/>
              </a:rPr>
              <a:t>reskus</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usposobljenosti</a:t>
            </a:r>
            <a:r>
              <a:rPr lang="en-GB" sz="2400" dirty="0">
                <a:ea typeface="Times New Roman" panose="02020603050405020304" pitchFamily="18" charset="0"/>
                <a:cs typeface="Arial" panose="020B0604020202020204" pitchFamily="34" charset="0"/>
              </a:rPr>
              <a:t> za </a:t>
            </a:r>
            <a:r>
              <a:rPr lang="en-GB" sz="2400" dirty="0" err="1">
                <a:ea typeface="Times New Roman" panose="02020603050405020304" pitchFamily="18" charset="0"/>
                <a:cs typeface="Arial" panose="020B0604020202020204" pitchFamily="34" charset="0"/>
              </a:rPr>
              <a:t>zaposlene</a:t>
            </a:r>
            <a:r>
              <a:rPr lang="en-GB" sz="2400" dirty="0">
                <a:ea typeface="Times New Roman" panose="02020603050405020304" pitchFamily="18" charset="0"/>
                <a:cs typeface="Arial" panose="020B0604020202020204" pitchFamily="34" charset="0"/>
              </a:rPr>
              <a:t>;</a:t>
            </a:r>
          </a:p>
          <a:p>
            <a:pPr>
              <a:buFontTx/>
              <a:buChar char="-"/>
            </a:pPr>
            <a:r>
              <a:rPr lang="sl-SI" sz="2400" dirty="0">
                <a:ea typeface="Times New Roman" panose="02020603050405020304" pitchFamily="18" charset="0"/>
                <a:cs typeface="Arial" panose="020B0604020202020204" pitchFamily="34" charset="0"/>
              </a:rPr>
              <a:t>u</a:t>
            </a:r>
            <a:r>
              <a:rPr lang="en-GB" sz="2400" dirty="0" err="1">
                <a:ea typeface="Times New Roman" panose="02020603050405020304" pitchFamily="18" charset="0"/>
                <a:cs typeface="Arial" panose="020B0604020202020204" pitchFamily="34" charset="0"/>
              </a:rPr>
              <a:t>vajanje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novih</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delavcev</a:t>
            </a:r>
            <a:r>
              <a:rPr lang="en-GB" sz="2400" dirty="0">
                <a:ea typeface="Times New Roman" panose="02020603050405020304" pitchFamily="18" charset="0"/>
                <a:cs typeface="Arial" panose="020B0604020202020204" pitchFamily="34" charset="0"/>
              </a:rPr>
              <a:t>;</a:t>
            </a:r>
          </a:p>
          <a:p>
            <a:pPr>
              <a:buFontTx/>
              <a:buChar char="-"/>
            </a:pPr>
            <a:r>
              <a:rPr lang="sl-SI" sz="2400" dirty="0">
                <a:ea typeface="Times New Roman" panose="02020603050405020304" pitchFamily="18" charset="0"/>
                <a:cs typeface="Arial" panose="020B0604020202020204" pitchFamily="34" charset="0"/>
              </a:rPr>
              <a:t>z</a:t>
            </a:r>
            <a:r>
              <a:rPr lang="en-GB" sz="2400" dirty="0" err="1">
                <a:ea typeface="Times New Roman" panose="02020603050405020304" pitchFamily="18" charset="0"/>
                <a:cs typeface="Arial" panose="020B0604020202020204" pitchFamily="34" charset="0"/>
              </a:rPr>
              <a:t>ahteve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kdo</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lahko</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izvaja</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usposabljanje</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sicer</a:t>
            </a:r>
            <a:r>
              <a:rPr lang="en-GB" sz="2400" dirty="0">
                <a:ea typeface="Times New Roman" panose="02020603050405020304" pitchFamily="18" charset="0"/>
                <a:cs typeface="Arial" panose="020B0604020202020204" pitchFamily="34" charset="0"/>
              </a:rPr>
              <a:t> so </a:t>
            </a:r>
            <a:r>
              <a:rPr lang="en-GB" sz="2400" dirty="0" err="1">
                <a:ea typeface="Times New Roman" panose="02020603050405020304" pitchFamily="18" charset="0"/>
                <a:cs typeface="Arial" panose="020B0604020202020204" pitchFamily="34" charset="0"/>
              </a:rPr>
              <a:t>usposabljanja</a:t>
            </a:r>
            <a:r>
              <a:rPr lang="en-GB" sz="2400" dirty="0">
                <a:ea typeface="Times New Roman" panose="02020603050405020304" pitchFamily="18" charset="0"/>
                <a:cs typeface="Arial" panose="020B0604020202020204" pitchFamily="34" charset="0"/>
              </a:rPr>
              <a:t> </a:t>
            </a:r>
            <a:r>
              <a:rPr lang="en-GB" sz="2400" dirty="0" err="1">
                <a:ea typeface="Times New Roman" panose="02020603050405020304" pitchFamily="18" charset="0"/>
                <a:cs typeface="Arial" panose="020B0604020202020204" pitchFamily="34" charset="0"/>
              </a:rPr>
              <a:t>nična</a:t>
            </a:r>
            <a:r>
              <a:rPr lang="en-GB" sz="2400" dirty="0">
                <a:ea typeface="Times New Roman" panose="02020603050405020304" pitchFamily="18" charset="0"/>
                <a:cs typeface="Arial" panose="020B0604020202020204" pitchFamily="34" charset="0"/>
              </a:rPr>
              <a:t>;</a:t>
            </a:r>
          </a:p>
          <a:p>
            <a:pPr marL="0" indent="0">
              <a:buNone/>
            </a:pPr>
            <a:r>
              <a:rPr lang="en-GB" sz="2400" dirty="0">
                <a:effectLst/>
                <a:ea typeface="Times New Roman" panose="02020603050405020304" pitchFamily="18" charset="0"/>
              </a:rPr>
              <a:t>- </a:t>
            </a:r>
            <a:r>
              <a:rPr lang="sl-SI" sz="2400" dirty="0">
                <a:effectLst/>
                <a:ea typeface="Times New Roman" panose="02020603050405020304" pitchFamily="18" charset="0"/>
              </a:rPr>
              <a:t>d</a:t>
            </a:r>
            <a:r>
              <a:rPr lang="sl-SI" sz="2400" dirty="0">
                <a:ea typeface="Times New Roman" panose="02020603050405020304" pitchFamily="18" charset="0"/>
                <a:cs typeface="Times New Roman" panose="02020603050405020304" pitchFamily="18" charset="0"/>
              </a:rPr>
              <a:t>okazila</a:t>
            </a:r>
            <a:r>
              <a:rPr lang="en-GB" sz="2400" dirty="0">
                <a:ea typeface="Times New Roman" panose="02020603050405020304" pitchFamily="18" charset="0"/>
                <a:cs typeface="Times New Roman" panose="02020603050405020304" pitchFamily="18" charset="0"/>
              </a:rPr>
              <a:t>.</a:t>
            </a:r>
            <a:endParaRPr lang="sl-SI" sz="2400" dirty="0">
              <a:effectLst/>
              <a:ea typeface="Times New Roman" panose="02020603050405020304" pitchFamily="18" charset="0"/>
              <a:cs typeface="Times New Roman" panose="02020603050405020304" pitchFamily="18" charset="0"/>
            </a:endParaRPr>
          </a:p>
          <a:p>
            <a:pPr marL="0" indent="0">
              <a:buNone/>
            </a:pPr>
            <a:endParaRPr lang="sl-SI" sz="1600" dirty="0"/>
          </a:p>
        </p:txBody>
      </p:sp>
    </p:spTree>
    <p:extLst>
      <p:ext uri="{BB962C8B-B14F-4D97-AF65-F5344CB8AC3E}">
        <p14:creationId xmlns:p14="http://schemas.microsoft.com/office/powerpoint/2010/main" val="266902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46E3505F-A0CA-1F26-C87D-EE63FF3573EC}"/>
              </a:ext>
            </a:extLst>
          </p:cNvPr>
          <p:cNvSpPr>
            <a:spLocks noGrp="1"/>
          </p:cNvSpPr>
          <p:nvPr>
            <p:ph type="title"/>
          </p:nvPr>
        </p:nvSpPr>
        <p:spPr>
          <a:xfrm>
            <a:off x="621792" y="1161288"/>
            <a:ext cx="3602736" cy="4526280"/>
          </a:xfrm>
        </p:spPr>
        <p:txBody>
          <a:bodyPr>
            <a:normAutofit/>
          </a:bodyPr>
          <a:lstStyle/>
          <a:p>
            <a:r>
              <a:rPr lang="en-GB" sz="4000" b="1" u="sng" dirty="0" err="1">
                <a:latin typeface="Calibri Light" panose="020F0302020204030204" pitchFamily="34" charset="0"/>
                <a:ea typeface="Calibri Light" panose="020F0302020204030204" pitchFamily="34" charset="0"/>
                <a:cs typeface="Calibri Light" panose="020F0302020204030204" pitchFamily="34" charset="0"/>
              </a:rPr>
              <a:t>Priporočila</a:t>
            </a:r>
            <a:br>
              <a:rPr lang="sl-SI" sz="4000" b="1" dirty="0">
                <a:latin typeface="+mn-lt"/>
              </a:rPr>
            </a:br>
            <a:endParaRPr lang="sl-SI" sz="4000" b="1" dirty="0"/>
          </a:p>
        </p:txBody>
      </p:sp>
      <p:sp>
        <p:nvSpPr>
          <p:cNvPr id="34" name="Rectangle 3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ADB834F7-5422-8399-9DD3-73DEBF918608}"/>
              </a:ext>
            </a:extLst>
          </p:cNvPr>
          <p:cNvSpPr>
            <a:spLocks noGrp="1"/>
          </p:cNvSpPr>
          <p:nvPr>
            <p:ph idx="1"/>
          </p:nvPr>
        </p:nvSpPr>
        <p:spPr>
          <a:xfrm>
            <a:off x="4086579" y="316089"/>
            <a:ext cx="8105420" cy="6220178"/>
          </a:xfrm>
        </p:spPr>
        <p:txBody>
          <a:bodyPr anchor="ctr">
            <a:normAutofit/>
          </a:bodyPr>
          <a:lstStyle/>
          <a:p>
            <a:r>
              <a:rPr lang="sl-SI" sz="2000" dirty="0"/>
              <a:t>Zagotovite, da se dokumentacija </a:t>
            </a:r>
            <a:r>
              <a:rPr lang="sl-SI" sz="2000" b="1" dirty="0"/>
              <a:t>popravi in dopolni,</a:t>
            </a:r>
            <a:r>
              <a:rPr lang="sl-SI" sz="2000" dirty="0"/>
              <a:t> ko ni več ustrezna oz. ko se spremenijo postopki dela in delavce, ki morajo navodila za delo upoštevati pri svojem delu, z njimi tudi seznanite, ter občasno preverite ali delo izvajajo v skladu s prejetimi navodili. </a:t>
            </a:r>
          </a:p>
          <a:p>
            <a:pPr marL="0" indent="0">
              <a:buNone/>
            </a:pPr>
            <a:endParaRPr lang="sl-SI" sz="2000" dirty="0"/>
          </a:p>
          <a:p>
            <a:r>
              <a:rPr lang="sl-SI" sz="2000" dirty="0"/>
              <a:t>Avtor (ali skrbnik) dokumenta </a:t>
            </a:r>
            <a:r>
              <a:rPr lang="sl-SI" sz="2000" b="1" dirty="0"/>
              <a:t>na določeno periodiko </a:t>
            </a:r>
            <a:r>
              <a:rPr lang="sl-SI" sz="2000" dirty="0"/>
              <a:t>(npr. eno leto) </a:t>
            </a:r>
            <a:r>
              <a:rPr lang="sl-SI" sz="2000" b="1" dirty="0"/>
              <a:t>pregleda dokumente </a:t>
            </a:r>
            <a:r>
              <a:rPr lang="sl-SI" sz="2000" dirty="0"/>
              <a:t>(organizacijski predpisi, navodila za delo, Izjavo o varnosti, elaborat eksplozijske zaščite), ugotovi ali je še aktualen in ali ga je potrebno dopolniti oziroma izdelajo zapis, da je bil dokument pregledan, da je operativen in da spremembe niso potrebne. </a:t>
            </a:r>
          </a:p>
          <a:p>
            <a:pPr marL="0" indent="0">
              <a:buNone/>
            </a:pPr>
            <a:endParaRPr lang="sl-SI" sz="2000" dirty="0"/>
          </a:p>
          <a:p>
            <a:r>
              <a:rPr lang="sl-SI" sz="2000" dirty="0"/>
              <a:t>Zagotovite, da je na dokumentih navedeno, </a:t>
            </a:r>
            <a:r>
              <a:rPr lang="sl-SI" sz="2000" b="1" dirty="0"/>
              <a:t>komu</a:t>
            </a:r>
            <a:r>
              <a:rPr lang="sl-SI" sz="2000" dirty="0"/>
              <a:t> je organizacijski predpis, navodilo namenjeno (prejemniki), saj bo avtor dokumenta le tako vedel koga mora z dokumentom seznaniti in ob spremembah izvesti ponovno seznanitev, ter poskrbel, da se stare neveljavne dokumente z delovnih mest odstrani. Iz dokumentov naj bo razvidna tudi zgodovina predhodnih izdaj. </a:t>
            </a:r>
          </a:p>
        </p:txBody>
      </p:sp>
    </p:spTree>
    <p:extLst>
      <p:ext uri="{BB962C8B-B14F-4D97-AF65-F5344CB8AC3E}">
        <p14:creationId xmlns:p14="http://schemas.microsoft.com/office/powerpoint/2010/main" val="216577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E1C95D1A-AD89-312C-001B-B804035F088B}"/>
              </a:ext>
            </a:extLst>
          </p:cNvPr>
          <p:cNvSpPr>
            <a:spLocks noGrp="1"/>
          </p:cNvSpPr>
          <p:nvPr>
            <p:ph type="title"/>
          </p:nvPr>
        </p:nvSpPr>
        <p:spPr>
          <a:xfrm>
            <a:off x="838200" y="253397"/>
            <a:ext cx="10515600" cy="1273233"/>
          </a:xfrm>
        </p:spPr>
        <p:txBody>
          <a:bodyPr>
            <a:normAutofit/>
          </a:bodyPr>
          <a:lstStyle/>
          <a:p>
            <a:pPr algn="just"/>
            <a:r>
              <a:rPr lang="sl-SI" sz="3700" b="1" dirty="0"/>
              <a:t>5.2 </a:t>
            </a:r>
            <a:r>
              <a:rPr lang="sl-SI" sz="3700" b="1" u="sng" dirty="0"/>
              <a:t>Opredelitev in ovrednotenje nevarnosti večjih nesreč (Varnostno poročilo):</a:t>
            </a:r>
          </a:p>
        </p:txBody>
      </p:sp>
      <p:sp>
        <p:nvSpPr>
          <p:cNvPr id="24" name="Rectangle 2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Označba mesta vsebine 2">
            <a:extLst>
              <a:ext uri="{FF2B5EF4-FFF2-40B4-BE49-F238E27FC236}">
                <a16:creationId xmlns:a16="http://schemas.microsoft.com/office/drawing/2014/main" id="{F09A9F87-15AA-74B6-9B8F-65BF9FCEC466}"/>
              </a:ext>
            </a:extLst>
          </p:cNvPr>
          <p:cNvSpPr>
            <a:spLocks noGrp="1"/>
          </p:cNvSpPr>
          <p:nvPr>
            <p:ph idx="1"/>
          </p:nvPr>
        </p:nvSpPr>
        <p:spPr>
          <a:xfrm>
            <a:off x="838200" y="1780027"/>
            <a:ext cx="10515600" cy="4914284"/>
          </a:xfrm>
        </p:spPr>
        <p:txBody>
          <a:bodyPr>
            <a:normAutofit fontScale="92500" lnSpcReduction="10000"/>
          </a:bodyPr>
          <a:lstStyle/>
          <a:p>
            <a:pPr marL="0" indent="0">
              <a:buNone/>
            </a:pPr>
            <a:r>
              <a:rPr lang="sl-SI" sz="2400" dirty="0">
                <a:effectLst/>
                <a:ea typeface="Times New Roman" panose="02020603050405020304" pitchFamily="18" charset="0"/>
                <a:cs typeface="Arial" panose="020B0604020202020204" pitchFamily="34" charset="0"/>
              </a:rPr>
              <a:t>»</a:t>
            </a:r>
            <a:r>
              <a:rPr lang="sl-SI" sz="2400" i="1" dirty="0">
                <a:effectLst/>
                <a:ea typeface="Times New Roman" panose="02020603050405020304" pitchFamily="18" charset="0"/>
                <a:cs typeface="Arial" panose="020B0604020202020204" pitchFamily="34" charset="0"/>
              </a:rPr>
              <a:t>Na osnovi </a:t>
            </a:r>
            <a:r>
              <a:rPr lang="sl-SI" sz="2400" i="1" dirty="0" err="1">
                <a:effectLst/>
                <a:ea typeface="Times New Roman" panose="02020603050405020304" pitchFamily="18" charset="0"/>
                <a:cs typeface="Arial" panose="020B0604020202020204" pitchFamily="34" charset="0"/>
              </a:rPr>
              <a:t>literaturnih</a:t>
            </a:r>
            <a:r>
              <a:rPr lang="sl-SI" sz="2400" i="1" dirty="0">
                <a:effectLst/>
                <a:ea typeface="Times New Roman" panose="02020603050405020304" pitchFamily="18" charset="0"/>
                <a:cs typeface="Arial" panose="020B0604020202020204" pitchFamily="34" charset="0"/>
              </a:rPr>
              <a:t> podatkov in preliminarnih laboratorijskih poizkusov je bila ugotovljena visoka nekompatibilnost (burna eksotermna reakcija) med </a:t>
            </a:r>
            <a:r>
              <a:rPr lang="sl-SI" sz="2400" i="1" dirty="0" err="1">
                <a:effectLst/>
                <a:ea typeface="Times New Roman" panose="02020603050405020304" pitchFamily="18" charset="0"/>
                <a:cs typeface="Arial" panose="020B0604020202020204" pitchFamily="34" charset="0"/>
              </a:rPr>
              <a:t>epiklorohidrinom</a:t>
            </a:r>
            <a:r>
              <a:rPr lang="sl-SI" sz="2400" i="1" dirty="0">
                <a:effectLst/>
                <a:ea typeface="Times New Roman" panose="02020603050405020304" pitchFamily="18" charset="0"/>
                <a:cs typeface="Arial" panose="020B0604020202020204" pitchFamily="34" charset="0"/>
              </a:rPr>
              <a:t> (rezervoar C2) in </a:t>
            </a:r>
            <a:r>
              <a:rPr lang="sl-SI" sz="2400" i="1" dirty="0" err="1">
                <a:effectLst/>
                <a:ea typeface="Times New Roman" panose="02020603050405020304" pitchFamily="18" charset="0"/>
                <a:cs typeface="Arial" panose="020B0604020202020204" pitchFamily="34" charset="0"/>
              </a:rPr>
              <a:t>dietilentriaminom</a:t>
            </a:r>
            <a:r>
              <a:rPr lang="sl-SI" sz="2400" i="1" dirty="0">
                <a:effectLst/>
                <a:ea typeface="Times New Roman" panose="02020603050405020304" pitchFamily="18" charset="0"/>
                <a:cs typeface="Arial" panose="020B0604020202020204" pitchFamily="34" charset="0"/>
              </a:rPr>
              <a:t> DETA (rezervoar C1). Nekompatibilnost obeh kemikalij je bila upoštevana že v fazi projektiranja in umestitvi skladiščnega rezervoarja v cisternskem prostoru. Sprejeti ukrepi za zmanjšanje tveganja za nesrečo so:</a:t>
            </a:r>
            <a:endParaRPr lang="sl-SI" sz="2400" dirty="0">
              <a:effectLs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sl-SI" sz="2400" i="1" dirty="0">
                <a:effectLst/>
                <a:ea typeface="Times New Roman" panose="02020603050405020304" pitchFamily="18" charset="0"/>
                <a:cs typeface="Arial" panose="020B0604020202020204" pitchFamily="34" charset="0"/>
              </a:rPr>
              <a:t>vsaka od omenjenih snovi se skladiščita v svojem sektorju (v primeru loma obeh rezervoarjev ne more priti do medsebojnega mešanja-vsak sektor ima svoj lovilni bazen, brez fizične povezave),</a:t>
            </a:r>
            <a:endParaRPr lang="sl-SI" sz="2400" dirty="0">
              <a:effectLs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sl-SI" sz="2400" b="1" i="1" dirty="0">
                <a:effectLst/>
                <a:ea typeface="Times New Roman" panose="02020603050405020304" pitchFamily="18" charset="0"/>
                <a:cs typeface="Arial" panose="020B0604020202020204" pitchFamily="34" charset="0"/>
              </a:rPr>
              <a:t>pri polnjenju iz kontejnerja ali avtocisterne imata oba rezervoarja različne priključke (izogib zamenjave kemikalij)</a:t>
            </a:r>
            <a:r>
              <a:rPr lang="sl-SI" sz="2400" i="1" dirty="0">
                <a:effectLst/>
                <a:ea typeface="Times New Roman" panose="02020603050405020304" pitchFamily="18" charset="0"/>
                <a:cs typeface="Arial" panose="020B0604020202020204" pitchFamily="34" charset="0"/>
              </a:rPr>
              <a:t>,</a:t>
            </a:r>
            <a:endParaRPr lang="sl-SI" sz="2400" dirty="0">
              <a:effectLs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sl-SI" sz="2400" i="1" dirty="0">
                <a:effectLst/>
                <a:ea typeface="Times New Roman" panose="02020603050405020304" pitchFamily="18" charset="0"/>
                <a:cs typeface="Arial" panose="020B0604020202020204" pitchFamily="34" charset="0"/>
              </a:rPr>
              <a:t>obe snovi se skladiščita v atmosferi dušika v skladu z ATEX direktivo,</a:t>
            </a:r>
            <a:endParaRPr lang="sl-SI" sz="2400" dirty="0">
              <a:effectLs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sl-SI" sz="2400" i="1" dirty="0">
                <a:effectLst/>
                <a:ea typeface="Times New Roman" panose="02020603050405020304" pitchFamily="18" charset="0"/>
                <a:cs typeface="Arial" panose="020B0604020202020204" pitchFamily="34" charset="0"/>
              </a:rPr>
              <a:t>vsaka od surovin se uporablja v točno določenem namenskem reaktorju s svojimi cevovodi in priključki – ni možna navzkrižna kontaminacija</a:t>
            </a:r>
            <a:r>
              <a:rPr lang="sl-SI" sz="2400" dirty="0">
                <a:effectLst/>
                <a:ea typeface="Times New Roman" panose="02020603050405020304" pitchFamily="18" charset="0"/>
                <a:cs typeface="Arial" panose="020B0604020202020204" pitchFamily="34" charset="0"/>
              </a:rPr>
              <a:t>.«</a:t>
            </a:r>
            <a:endParaRPr lang="sl-SI" sz="2400" dirty="0">
              <a:effectLst/>
              <a:ea typeface="Times New Roman" panose="02020603050405020304" pitchFamily="18" charset="0"/>
              <a:cs typeface="Times New Roman" panose="02020603050405020304" pitchFamily="18" charset="0"/>
            </a:endParaRPr>
          </a:p>
          <a:p>
            <a:pPr marL="0" indent="0">
              <a:buNone/>
            </a:pPr>
            <a:endParaRPr lang="sl-SI" sz="2400" dirty="0"/>
          </a:p>
          <a:p>
            <a:pPr marL="0" indent="0">
              <a:buNone/>
            </a:pPr>
            <a:r>
              <a:rPr lang="sl-SI" sz="2400" b="1" dirty="0">
                <a:solidFill>
                  <a:srgbClr val="C00000"/>
                </a:solidFill>
              </a:rPr>
              <a:t>Izvedba (ukrepi: tehnični, organizacijski)?</a:t>
            </a:r>
          </a:p>
        </p:txBody>
      </p:sp>
    </p:spTree>
    <p:extLst>
      <p:ext uri="{BB962C8B-B14F-4D97-AF65-F5344CB8AC3E}">
        <p14:creationId xmlns:p14="http://schemas.microsoft.com/office/powerpoint/2010/main" val="8314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značba mesta besedila 2">
            <a:extLst>
              <a:ext uri="{FF2B5EF4-FFF2-40B4-BE49-F238E27FC236}">
                <a16:creationId xmlns:a16="http://schemas.microsoft.com/office/drawing/2014/main" id="{996A9343-E7B0-4B31-6B4E-0B904A34C4E7}"/>
              </a:ext>
            </a:extLst>
          </p:cNvPr>
          <p:cNvSpPr txBox="1">
            <a:spLocks/>
          </p:cNvSpPr>
          <p:nvPr/>
        </p:nvSpPr>
        <p:spPr>
          <a:xfrm>
            <a:off x="1234989" y="337677"/>
            <a:ext cx="10557105" cy="108781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3700" b="1" u="sng" kern="1200" dirty="0">
                <a:solidFill>
                  <a:schemeClr val="tx1"/>
                </a:solidFill>
                <a:latin typeface="+mj-lt"/>
                <a:ea typeface="+mj-ea"/>
                <a:cs typeface="+mj-cs"/>
              </a:rPr>
              <a:t>5.2</a:t>
            </a:r>
            <a:r>
              <a:rPr lang="en-US" sz="26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Opredelitev</a:t>
            </a:r>
            <a:r>
              <a:rPr lang="en-US" sz="3700" b="1" u="sng" kern="1200" dirty="0">
                <a:solidFill>
                  <a:schemeClr val="tx1"/>
                </a:solidFill>
                <a:latin typeface="+mj-lt"/>
                <a:ea typeface="+mj-ea"/>
                <a:cs typeface="+mj-cs"/>
              </a:rPr>
              <a:t> in </a:t>
            </a:r>
            <a:r>
              <a:rPr lang="en-US" sz="3700" b="1" u="sng" kern="1200" dirty="0" err="1">
                <a:solidFill>
                  <a:schemeClr val="tx1"/>
                </a:solidFill>
                <a:latin typeface="+mj-lt"/>
                <a:ea typeface="+mj-ea"/>
                <a:cs typeface="+mj-cs"/>
              </a:rPr>
              <a:t>ovrednotenje</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nevarnosti</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večjih</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nesreč</a:t>
            </a:r>
            <a:r>
              <a:rPr lang="en-US" sz="3700" b="1" u="sng" kern="1200" dirty="0">
                <a:solidFill>
                  <a:schemeClr val="tx1"/>
                </a:solidFill>
                <a:latin typeface="+mj-lt"/>
                <a:ea typeface="+mj-ea"/>
                <a:cs typeface="+mj-cs"/>
              </a:rPr>
              <a:t> </a:t>
            </a:r>
            <a:r>
              <a:rPr lang="sl-SI" sz="3700" b="1" u="sng" kern="1200" dirty="0">
                <a:solidFill>
                  <a:schemeClr val="tx1"/>
                </a:solidFill>
                <a:latin typeface="+mj-lt"/>
                <a:ea typeface="+mj-ea"/>
                <a:cs typeface="+mj-cs"/>
              </a:rPr>
              <a:t>- </a:t>
            </a:r>
            <a:r>
              <a:rPr lang="en-US" sz="3700" b="1" u="sng" kern="1200" dirty="0">
                <a:solidFill>
                  <a:schemeClr val="tx1"/>
                </a:solidFill>
                <a:latin typeface="+mj-lt"/>
                <a:ea typeface="+mj-ea"/>
                <a:cs typeface="+mj-cs"/>
              </a:rPr>
              <a:t>HAZOP</a:t>
            </a:r>
          </a:p>
        </p:txBody>
      </p:sp>
      <p:sp>
        <p:nvSpPr>
          <p:cNvPr id="15" name="Rectangle 14">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Označba mesta besedila 2">
            <a:extLst>
              <a:ext uri="{FF2B5EF4-FFF2-40B4-BE49-F238E27FC236}">
                <a16:creationId xmlns:a16="http://schemas.microsoft.com/office/drawing/2014/main" id="{CB570253-6DAF-ABF4-2476-DBE38581EF69}"/>
              </a:ext>
            </a:extLst>
          </p:cNvPr>
          <p:cNvSpPr txBox="1">
            <a:spLocks/>
          </p:cNvSpPr>
          <p:nvPr/>
        </p:nvSpPr>
        <p:spPr>
          <a:xfrm>
            <a:off x="762577" y="3429000"/>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sl-SI" dirty="0"/>
          </a:p>
        </p:txBody>
      </p:sp>
      <p:pic>
        <p:nvPicPr>
          <p:cNvPr id="7" name="Označba mesta vsebine 3">
            <a:extLst>
              <a:ext uri="{FF2B5EF4-FFF2-40B4-BE49-F238E27FC236}">
                <a16:creationId xmlns:a16="http://schemas.microsoft.com/office/drawing/2014/main" id="{4963152E-2D23-736B-1666-BD156B0F5A9E}"/>
              </a:ext>
            </a:extLst>
          </p:cNvPr>
          <p:cNvPicPr>
            <a:picLocks noChangeAspect="1"/>
          </p:cNvPicPr>
          <p:nvPr/>
        </p:nvPicPr>
        <p:blipFill>
          <a:blip r:embed="rId2"/>
          <a:stretch>
            <a:fillRect/>
          </a:stretch>
        </p:blipFill>
        <p:spPr>
          <a:xfrm>
            <a:off x="648565" y="1331106"/>
            <a:ext cx="10743624" cy="2688360"/>
          </a:xfrm>
          <a:prstGeom prst="rect">
            <a:avLst/>
          </a:prstGeom>
        </p:spPr>
      </p:pic>
      <p:sp>
        <p:nvSpPr>
          <p:cNvPr id="8" name="Označba mesta besedila 2">
            <a:extLst>
              <a:ext uri="{FF2B5EF4-FFF2-40B4-BE49-F238E27FC236}">
                <a16:creationId xmlns:a16="http://schemas.microsoft.com/office/drawing/2014/main" id="{DA3866A6-4EBE-DC14-A5A0-B8F01F7320F5}"/>
              </a:ext>
            </a:extLst>
          </p:cNvPr>
          <p:cNvSpPr>
            <a:spLocks noGrp="1"/>
          </p:cNvSpPr>
          <p:nvPr>
            <p:ph type="body" idx="1"/>
          </p:nvPr>
        </p:nvSpPr>
        <p:spPr>
          <a:xfrm>
            <a:off x="728984" y="4169639"/>
            <a:ext cx="10995955" cy="2490157"/>
          </a:xfrm>
        </p:spPr>
        <p:txBody>
          <a:bodyPr>
            <a:normAutofit/>
          </a:bodyPr>
          <a:lstStyle/>
          <a:p>
            <a:pPr marL="202311" indent="-202311" defTabSz="539496">
              <a:spcBef>
                <a:spcPts val="590"/>
              </a:spcBef>
              <a:buFont typeface="Arial" panose="020B0604020202020204" pitchFamily="34" charset="0"/>
              <a:buChar char="•"/>
            </a:pPr>
            <a:r>
              <a:rPr lang="sl-SI" sz="2000" kern="1200" dirty="0">
                <a:solidFill>
                  <a:schemeClr val="tx1"/>
                </a:solidFill>
                <a:latin typeface="+mn-lt"/>
                <a:ea typeface="+mn-ea"/>
                <a:cs typeface="+mn-cs"/>
              </a:rPr>
              <a:t>Glede na to, da je </a:t>
            </a:r>
            <a:r>
              <a:rPr lang="sl-SI" sz="2000" kern="1200" dirty="0" err="1">
                <a:solidFill>
                  <a:schemeClr val="tx1"/>
                </a:solidFill>
                <a:latin typeface="+mn-lt"/>
                <a:ea typeface="+mn-ea"/>
                <a:cs typeface="+mn-cs"/>
              </a:rPr>
              <a:t>Kamlock</a:t>
            </a:r>
            <a:r>
              <a:rPr lang="sl-SI" sz="2000" kern="1200" dirty="0">
                <a:solidFill>
                  <a:schemeClr val="tx1"/>
                </a:solidFill>
                <a:latin typeface="+mn-lt"/>
                <a:ea typeface="+mn-ea"/>
                <a:cs typeface="+mn-cs"/>
              </a:rPr>
              <a:t> spojko z adapterjem možno priključiti na vsak ISO kontejner s katerokoli nevarno snovjo, lahko pretakanje napačne kemikalije v EPI rezervoar prepreči samo zanesljiva vhodna kontrola. Ukrep </a:t>
            </a:r>
            <a:r>
              <a:rPr lang="sl-SI" sz="2000" kern="1200" dirty="0" err="1">
                <a:solidFill>
                  <a:schemeClr val="tx1"/>
                </a:solidFill>
                <a:latin typeface="+mn-lt"/>
                <a:ea typeface="+mn-ea"/>
                <a:cs typeface="+mn-cs"/>
              </a:rPr>
              <a:t>Kamlock</a:t>
            </a:r>
            <a:r>
              <a:rPr lang="sl-SI" sz="2000" kern="1200" dirty="0">
                <a:solidFill>
                  <a:schemeClr val="tx1"/>
                </a:solidFill>
                <a:latin typeface="+mn-lt"/>
                <a:ea typeface="+mn-ea"/>
                <a:cs typeface="+mn-cs"/>
              </a:rPr>
              <a:t> spojke z adapterjem sam po sebi ne odpravlja nevarnosti zamenjave kemikalije, ampak samo v povezavi z zanesljivo identifikacijo kemikalije. </a:t>
            </a:r>
          </a:p>
          <a:p>
            <a:pPr marL="202311" indent="-202311" defTabSz="539496">
              <a:spcBef>
                <a:spcPts val="590"/>
              </a:spcBef>
              <a:buFont typeface="Arial" panose="020B0604020202020204" pitchFamily="34" charset="0"/>
              <a:buChar char="•"/>
            </a:pPr>
            <a:r>
              <a:rPr lang="sl-SI" sz="2000" kern="1200" dirty="0">
                <a:solidFill>
                  <a:schemeClr val="tx1"/>
                </a:solidFill>
                <a:latin typeface="+mn-lt"/>
                <a:ea typeface="+mn-ea"/>
                <a:cs typeface="+mn-cs"/>
              </a:rPr>
              <a:t>HAZOP skupina ni prepoznala odstopanja: da se vhodna kontrola ni izvajala, ali da se je prenehala izvajati.</a:t>
            </a:r>
          </a:p>
          <a:p>
            <a:pPr marL="202311" indent="-202311" defTabSz="539496">
              <a:spcBef>
                <a:spcPts val="590"/>
              </a:spcBef>
              <a:buFont typeface="Arial" panose="020B0604020202020204" pitchFamily="34" charset="0"/>
              <a:buChar char="•"/>
            </a:pPr>
            <a:r>
              <a:rPr lang="sl-SI" sz="2000" kern="1200" dirty="0">
                <a:solidFill>
                  <a:schemeClr val="tx1"/>
                </a:solidFill>
                <a:latin typeface="+mn-lt"/>
                <a:ea typeface="+mn-ea"/>
                <a:cs typeface="+mn-cs"/>
              </a:rPr>
              <a:t>Ni razvidno na podlagi katerih podatkov je HAZOP skupina zaključila, da vhodna kontrola in </a:t>
            </a:r>
            <a:r>
              <a:rPr lang="sl-SI" sz="2000" kern="1200" dirty="0" err="1">
                <a:solidFill>
                  <a:schemeClr val="tx1"/>
                </a:solidFill>
                <a:latin typeface="+mn-lt"/>
                <a:ea typeface="+mn-ea"/>
                <a:cs typeface="+mn-cs"/>
              </a:rPr>
              <a:t>neprileganje</a:t>
            </a:r>
            <a:r>
              <a:rPr lang="sl-SI" sz="2000" kern="1200" dirty="0">
                <a:solidFill>
                  <a:schemeClr val="tx1"/>
                </a:solidFill>
                <a:latin typeface="+mn-lt"/>
                <a:ea typeface="+mn-ea"/>
                <a:cs typeface="+mn-cs"/>
              </a:rPr>
              <a:t> specifičnega priključka zagotavlja inherentno varnost.</a:t>
            </a:r>
          </a:p>
          <a:p>
            <a:endParaRPr lang="sl-SI" sz="1300" dirty="0"/>
          </a:p>
        </p:txBody>
      </p:sp>
    </p:spTree>
    <p:extLst>
      <p:ext uri="{BB962C8B-B14F-4D97-AF65-F5344CB8AC3E}">
        <p14:creationId xmlns:p14="http://schemas.microsoft.com/office/powerpoint/2010/main" val="411128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71BEC1B4-AEBE-9716-BC03-8E089314DDD3}"/>
              </a:ext>
            </a:extLst>
          </p:cNvPr>
          <p:cNvSpPr>
            <a:spLocks noGrp="1"/>
          </p:cNvSpPr>
          <p:nvPr>
            <p:ph type="body" idx="1"/>
          </p:nvPr>
        </p:nvSpPr>
        <p:spPr>
          <a:xfrm>
            <a:off x="762577" y="1337040"/>
            <a:ext cx="11096914" cy="5684106"/>
          </a:xfrm>
        </p:spPr>
        <p:txBody>
          <a:bodyPr>
            <a:normAutofit fontScale="32500" lnSpcReduction="20000"/>
          </a:bodyPr>
          <a:lstStyle/>
          <a:p>
            <a:endParaRPr lang="sl-SI" sz="11200" dirty="0">
              <a:solidFill>
                <a:schemeClr val="tx1"/>
              </a:solidFill>
            </a:endParaRPr>
          </a:p>
          <a:p>
            <a:pPr marL="1143000" indent="-1143000">
              <a:buFont typeface="Arial" panose="020B0604020202020204" pitchFamily="34" charset="0"/>
              <a:buChar char="•"/>
            </a:pPr>
            <a:r>
              <a:rPr lang="sl-SI" sz="8000" dirty="0">
                <a:solidFill>
                  <a:schemeClr val="tx1"/>
                </a:solidFill>
              </a:rPr>
              <a:t>Poznavanje procesa, poznavanje delovanja naprav.</a:t>
            </a:r>
          </a:p>
          <a:p>
            <a:endParaRPr lang="sl-SI" sz="8000" dirty="0">
              <a:solidFill>
                <a:schemeClr val="tx1"/>
              </a:solidFill>
            </a:endParaRPr>
          </a:p>
          <a:p>
            <a:pPr marL="1143000" indent="-1143000">
              <a:buFont typeface="Arial" panose="020B0604020202020204" pitchFamily="34" charset="0"/>
              <a:buChar char="•"/>
            </a:pPr>
            <a:r>
              <a:rPr lang="sl-SI" sz="8000" dirty="0">
                <a:solidFill>
                  <a:schemeClr val="tx1"/>
                </a:solidFill>
              </a:rPr>
              <a:t>Kdaj </a:t>
            </a:r>
            <a:r>
              <a:rPr lang="sl-SI" sz="8000" b="1" dirty="0">
                <a:solidFill>
                  <a:schemeClr val="tx1"/>
                </a:solidFill>
              </a:rPr>
              <a:t>ima</a:t>
            </a:r>
            <a:r>
              <a:rPr lang="sl-SI" sz="8000" dirty="0">
                <a:solidFill>
                  <a:schemeClr val="tx1"/>
                </a:solidFill>
              </a:rPr>
              <a:t> priključek na gibljivi cevi, </a:t>
            </a:r>
            <a:r>
              <a:rPr lang="sl-SI" sz="8000" b="1" dirty="0">
                <a:solidFill>
                  <a:schemeClr val="tx1"/>
                </a:solidFill>
              </a:rPr>
              <a:t>varnostno funkcijo</a:t>
            </a:r>
            <a:r>
              <a:rPr lang="sl-SI" sz="8000" dirty="0">
                <a:solidFill>
                  <a:schemeClr val="tx1"/>
                </a:solidFill>
              </a:rPr>
              <a:t>?  </a:t>
            </a:r>
          </a:p>
          <a:p>
            <a:pPr marL="1143000" indent="-1143000">
              <a:buFont typeface="Arial" panose="020B0604020202020204" pitchFamily="34" charset="0"/>
              <a:buChar char="•"/>
            </a:pPr>
            <a:endParaRPr lang="sl-SI" sz="8000" dirty="0">
              <a:solidFill>
                <a:schemeClr val="tx1"/>
              </a:solidFill>
            </a:endParaRPr>
          </a:p>
          <a:p>
            <a:pPr marL="1143000" indent="-1143000">
              <a:buFont typeface="Arial" panose="020B0604020202020204" pitchFamily="34" charset="0"/>
              <a:buChar char="•"/>
            </a:pPr>
            <a:r>
              <a:rPr lang="sl-SI" sz="8000" dirty="0">
                <a:solidFill>
                  <a:schemeClr val="tx1"/>
                </a:solidFill>
              </a:rPr>
              <a:t>Če je ISO kontejner za EPI opremljen drugače od ostalih.</a:t>
            </a:r>
          </a:p>
          <a:p>
            <a:endParaRPr lang="sl-SI" sz="8000" dirty="0">
              <a:solidFill>
                <a:schemeClr val="tx1"/>
              </a:solidFill>
            </a:endParaRPr>
          </a:p>
          <a:p>
            <a:pPr marL="1143000" indent="-1143000">
              <a:buFont typeface="Arial" panose="020B0604020202020204" pitchFamily="34" charset="0"/>
              <a:buChar char="•"/>
            </a:pPr>
            <a:r>
              <a:rPr lang="sl-SI" sz="8000" dirty="0">
                <a:solidFill>
                  <a:schemeClr val="tx1"/>
                </a:solidFill>
              </a:rPr>
              <a:t>Euro spojka ne zagotavlja varnosti, ker se lahko priklopi na vsak ISO kontejner. Zato ste se verjetno odločili za </a:t>
            </a:r>
            <a:r>
              <a:rPr lang="sl-SI" sz="8000" dirty="0" err="1">
                <a:solidFill>
                  <a:schemeClr val="tx1"/>
                </a:solidFill>
              </a:rPr>
              <a:t>Kamlock</a:t>
            </a:r>
            <a:r>
              <a:rPr lang="sl-SI" sz="8000" dirty="0">
                <a:solidFill>
                  <a:schemeClr val="tx1"/>
                </a:solidFill>
              </a:rPr>
              <a:t> spojko.</a:t>
            </a:r>
          </a:p>
          <a:p>
            <a:endParaRPr lang="sl-SI" sz="8000" dirty="0">
              <a:solidFill>
                <a:schemeClr val="tx1"/>
              </a:solidFill>
            </a:endParaRPr>
          </a:p>
          <a:p>
            <a:pPr marL="1143000" indent="-1143000">
              <a:buFont typeface="Arial" panose="020B0604020202020204" pitchFamily="34" charset="0"/>
              <a:buChar char="•"/>
            </a:pPr>
            <a:r>
              <a:rPr lang="sl-SI" sz="8000" dirty="0" err="1">
                <a:solidFill>
                  <a:schemeClr val="tx1"/>
                </a:solidFill>
              </a:rPr>
              <a:t>Kamlock</a:t>
            </a:r>
            <a:r>
              <a:rPr lang="sl-SI" sz="8000" dirty="0">
                <a:solidFill>
                  <a:schemeClr val="tx1"/>
                </a:solidFill>
              </a:rPr>
              <a:t> z adapterjem, ki se lahko priklopi na vsak ISO kontejner.  </a:t>
            </a:r>
            <a:r>
              <a:rPr lang="sl-SI" sz="8000" b="1" dirty="0">
                <a:solidFill>
                  <a:schemeClr val="tx1"/>
                </a:solidFill>
              </a:rPr>
              <a:t>Samo v določenih pogojih </a:t>
            </a:r>
            <a:r>
              <a:rPr lang="sl-SI" sz="8000" dirty="0">
                <a:solidFill>
                  <a:schemeClr val="tx1"/>
                </a:solidFill>
              </a:rPr>
              <a:t>bi pa ta spojka lahko zagotavljala </a:t>
            </a:r>
            <a:r>
              <a:rPr lang="sl-SI" sz="8000" b="1" dirty="0">
                <a:solidFill>
                  <a:schemeClr val="tx1"/>
                </a:solidFill>
              </a:rPr>
              <a:t>varnostno funkcijo</a:t>
            </a:r>
            <a:r>
              <a:rPr lang="sl-SI" sz="8000" dirty="0">
                <a:solidFill>
                  <a:schemeClr val="tx1"/>
                </a:solidFill>
              </a:rPr>
              <a:t>.</a:t>
            </a:r>
          </a:p>
          <a:p>
            <a:pPr marL="1143000" indent="-1143000">
              <a:buFont typeface="Arial" panose="020B0604020202020204" pitchFamily="34" charset="0"/>
              <a:buChar char="•"/>
            </a:pPr>
            <a:r>
              <a:rPr lang="sl-SI" sz="8000" dirty="0">
                <a:solidFill>
                  <a:schemeClr val="tx1"/>
                </a:solidFill>
              </a:rPr>
              <a:t>Kateri so ti pogoji (organizacijski ukrepi)?  </a:t>
            </a:r>
            <a:endParaRPr lang="sl-SI" sz="8000" dirty="0">
              <a:solidFill>
                <a:schemeClr val="tx1"/>
              </a:solidFill>
              <a:ea typeface="Times New Roman" panose="02020603050405020304" pitchFamily="18" charset="0"/>
              <a:cs typeface="Arial" panose="020B0604020202020204" pitchFamily="34" charset="0"/>
            </a:endParaRPr>
          </a:p>
          <a:p>
            <a:endParaRPr lang="sl-SI" sz="8000" dirty="0">
              <a:solidFill>
                <a:schemeClr val="tx1"/>
              </a:solidFill>
            </a:endParaRPr>
          </a:p>
          <a:p>
            <a:endParaRPr lang="sl-SI" sz="8000" dirty="0">
              <a:solidFill>
                <a:schemeClr val="tx1"/>
              </a:solidFill>
              <a:ea typeface="Times New Roman" panose="02020603050405020304" pitchFamily="18" charset="0"/>
              <a:cs typeface="Arial" panose="020B0604020202020204" pitchFamily="34" charset="0"/>
            </a:endParaRPr>
          </a:p>
          <a:p>
            <a:pPr marL="857250" indent="-857250">
              <a:buFontTx/>
              <a:buChar char="-"/>
            </a:pPr>
            <a:endParaRPr lang="sl-SI" sz="6600" dirty="0">
              <a:solidFill>
                <a:schemeClr val="tx1"/>
              </a:solidFill>
              <a:effectLst/>
              <a:ea typeface="Times New Roman" panose="02020603050405020304" pitchFamily="18" charset="0"/>
              <a:cs typeface="Times New Roman" panose="02020603050405020304" pitchFamily="18" charset="0"/>
            </a:endParaRPr>
          </a:p>
          <a:p>
            <a:pPr marL="857250" indent="-857250">
              <a:buFontTx/>
              <a:buChar char="-"/>
            </a:pPr>
            <a:endParaRPr lang="sl-SI" sz="6400" dirty="0">
              <a:solidFill>
                <a:schemeClr val="tx1"/>
              </a:solidFill>
              <a:ea typeface="Times New Roman" panose="02020603050405020304" pitchFamily="18" charset="0"/>
              <a:cs typeface="Arial" panose="020B0604020202020204" pitchFamily="34" charset="0"/>
            </a:endParaRPr>
          </a:p>
          <a:p>
            <a:pPr marL="857250" indent="-857250">
              <a:buFontTx/>
              <a:buChar char="-"/>
            </a:pPr>
            <a:endParaRPr lang="en-GB" sz="6400" dirty="0">
              <a:solidFill>
                <a:schemeClr val="tx1"/>
              </a:solidFill>
              <a:ea typeface="Times New Roman" panose="02020603050405020304" pitchFamily="18" charset="0"/>
              <a:cs typeface="Arial" panose="020B0604020202020204" pitchFamily="34" charset="0"/>
            </a:endParaRPr>
          </a:p>
          <a:p>
            <a:pPr marL="857250" indent="-857250">
              <a:buFontTx/>
              <a:buChar char="-"/>
            </a:pPr>
            <a:endParaRPr lang="sl-SI" sz="6400" dirty="0">
              <a:solidFill>
                <a:schemeClr val="tx1"/>
              </a:solidFill>
            </a:endParaRPr>
          </a:p>
          <a:p>
            <a:endParaRPr lang="sl-SI" sz="6400" dirty="0">
              <a:solidFill>
                <a:schemeClr val="tx1"/>
              </a:solidFill>
            </a:endParaRPr>
          </a:p>
          <a:p>
            <a:endParaRPr lang="sl-SI" dirty="0"/>
          </a:p>
        </p:txBody>
      </p:sp>
      <p:sp>
        <p:nvSpPr>
          <p:cNvPr id="5" name="Označba mesta besedila 2">
            <a:extLst>
              <a:ext uri="{FF2B5EF4-FFF2-40B4-BE49-F238E27FC236}">
                <a16:creationId xmlns:a16="http://schemas.microsoft.com/office/drawing/2014/main" id="{CB570253-6DAF-ABF4-2476-DBE38581EF69}"/>
              </a:ext>
            </a:extLst>
          </p:cNvPr>
          <p:cNvSpPr txBox="1">
            <a:spLocks/>
          </p:cNvSpPr>
          <p:nvPr/>
        </p:nvSpPr>
        <p:spPr>
          <a:xfrm>
            <a:off x="762577" y="3429000"/>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sl-SI" dirty="0"/>
          </a:p>
        </p:txBody>
      </p:sp>
      <p:sp>
        <p:nvSpPr>
          <p:cNvPr id="2" name="Označba mesta besedila 2">
            <a:extLst>
              <a:ext uri="{FF2B5EF4-FFF2-40B4-BE49-F238E27FC236}">
                <a16:creationId xmlns:a16="http://schemas.microsoft.com/office/drawing/2014/main" id="{E64FAD1C-A07B-B9D4-BC7C-AFC3DB9EBB0F}"/>
              </a:ext>
            </a:extLst>
          </p:cNvPr>
          <p:cNvSpPr txBox="1">
            <a:spLocks/>
          </p:cNvSpPr>
          <p:nvPr/>
        </p:nvSpPr>
        <p:spPr>
          <a:xfrm>
            <a:off x="1234989" y="337677"/>
            <a:ext cx="10557105" cy="108781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sl-SI" sz="3700" b="1" u="sng" dirty="0">
                <a:solidFill>
                  <a:schemeClr val="tx1"/>
                </a:solidFill>
                <a:latin typeface="+mj-lt"/>
                <a:ea typeface="+mj-ea"/>
                <a:cs typeface="+mj-cs"/>
              </a:rPr>
              <a:t>HAZOP analiza (napačni zaključki, pomanjkljiva obravnava?)</a:t>
            </a:r>
            <a:endParaRPr lang="en-US" sz="3700" b="1" u="sng" kern="1200" dirty="0">
              <a:solidFill>
                <a:schemeClr val="tx1"/>
              </a:solidFill>
              <a:latin typeface="+mj-lt"/>
              <a:ea typeface="+mj-ea"/>
              <a:cs typeface="+mj-cs"/>
            </a:endParaRPr>
          </a:p>
        </p:txBody>
      </p:sp>
    </p:spTree>
    <p:extLst>
      <p:ext uri="{BB962C8B-B14F-4D97-AF65-F5344CB8AC3E}">
        <p14:creationId xmlns:p14="http://schemas.microsoft.com/office/powerpoint/2010/main" val="263569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71BEC1B4-AEBE-9716-BC03-8E089314DDD3}"/>
              </a:ext>
            </a:extLst>
          </p:cNvPr>
          <p:cNvSpPr>
            <a:spLocks noGrp="1"/>
          </p:cNvSpPr>
          <p:nvPr>
            <p:ph type="body" idx="1"/>
          </p:nvPr>
        </p:nvSpPr>
        <p:spPr>
          <a:xfrm>
            <a:off x="570634" y="943414"/>
            <a:ext cx="11050732" cy="5337591"/>
          </a:xfrm>
        </p:spPr>
        <p:txBody>
          <a:bodyPr>
            <a:normAutofit fontScale="25000" lnSpcReduction="20000"/>
          </a:bodyPr>
          <a:lstStyle/>
          <a:p>
            <a:pPr marL="1143000" indent="-1143000">
              <a:buFont typeface="Arial" panose="020B0604020202020204" pitchFamily="34" charset="0"/>
              <a:buChar char="•"/>
            </a:pPr>
            <a:endParaRPr lang="sl-SI" sz="8000" dirty="0">
              <a:solidFill>
                <a:schemeClr val="tx1"/>
              </a:solidFill>
            </a:endParaRPr>
          </a:p>
          <a:p>
            <a:endParaRPr lang="sl-SI" sz="8000" dirty="0">
              <a:solidFill>
                <a:schemeClr val="tx1"/>
              </a:solidFill>
              <a:ea typeface="Times New Roman" panose="02020603050405020304" pitchFamily="18" charset="0"/>
              <a:cs typeface="Arial" panose="020B0604020202020204" pitchFamily="34" charset="0"/>
            </a:endParaRPr>
          </a:p>
          <a:p>
            <a:pPr marL="1143000" indent="-1143000">
              <a:buFont typeface="Arial" panose="020B0604020202020204" pitchFamily="34" charset="0"/>
              <a:buChar char="•"/>
            </a:pPr>
            <a:r>
              <a:rPr lang="sl-SI" sz="8000" dirty="0">
                <a:solidFill>
                  <a:schemeClr val="tx1"/>
                </a:solidFill>
                <a:ea typeface="Times New Roman" panose="02020603050405020304" pitchFamily="18" charset="0"/>
                <a:cs typeface="Arial" panose="020B0604020202020204" pitchFamily="34" charset="0"/>
              </a:rPr>
              <a:t>Rezervoar je </a:t>
            </a:r>
            <a:r>
              <a:rPr lang="sl-SI" sz="8000" dirty="0" err="1">
                <a:solidFill>
                  <a:schemeClr val="tx1"/>
                </a:solidFill>
                <a:ea typeface="Times New Roman" panose="02020603050405020304" pitchFamily="18" charset="0"/>
                <a:cs typeface="Arial" panose="020B0604020202020204" pitchFamily="34" charset="0"/>
              </a:rPr>
              <a:t>inertiziran</a:t>
            </a:r>
            <a:r>
              <a:rPr lang="sl-SI" sz="8000" dirty="0">
                <a:solidFill>
                  <a:schemeClr val="tx1"/>
                </a:solidFill>
                <a:ea typeface="Times New Roman" panose="02020603050405020304" pitchFamily="18" charset="0"/>
                <a:cs typeface="Arial" panose="020B0604020202020204" pitchFamily="34" charset="0"/>
              </a:rPr>
              <a:t>. Odpoved redukcije tlaka – kaj se zgodi v primeru odpovedi redukcije tlaka (vstopni tlak je 6 bar)? – odpoved rezervoarja in eksplozija?</a:t>
            </a:r>
          </a:p>
          <a:p>
            <a:endParaRPr lang="sl-SI" sz="8000" dirty="0">
              <a:solidFill>
                <a:schemeClr val="tx1"/>
              </a:solidFill>
              <a:ea typeface="Times New Roman" panose="02020603050405020304" pitchFamily="18" charset="0"/>
              <a:cs typeface="Arial" panose="020B0604020202020204" pitchFamily="34" charset="0"/>
            </a:endParaRPr>
          </a:p>
          <a:p>
            <a:pPr marL="1143000" indent="-1143000">
              <a:buFont typeface="Arial" panose="020B0604020202020204" pitchFamily="34" charset="0"/>
              <a:buChar char="•"/>
            </a:pPr>
            <a:r>
              <a:rPr lang="sl-SI" sz="8000" dirty="0">
                <a:solidFill>
                  <a:schemeClr val="tx1"/>
                </a:solidFill>
                <a:ea typeface="Times New Roman" panose="02020603050405020304" pitchFamily="18" charset="0"/>
                <a:cs typeface="Arial" panose="020B0604020202020204" pitchFamily="34" charset="0"/>
              </a:rPr>
              <a:t>Iz </a:t>
            </a:r>
            <a:r>
              <a:rPr lang="sl-SI" sz="8000" dirty="0" err="1">
                <a:solidFill>
                  <a:schemeClr val="tx1"/>
                </a:solidFill>
                <a:ea typeface="Times New Roman" panose="02020603050405020304" pitchFamily="18" charset="0"/>
                <a:cs typeface="Arial" panose="020B0604020202020204" pitchFamily="34" charset="0"/>
              </a:rPr>
              <a:t>HAZOPa</a:t>
            </a:r>
            <a:r>
              <a:rPr lang="sl-SI" sz="8000" dirty="0">
                <a:solidFill>
                  <a:schemeClr val="tx1"/>
                </a:solidFill>
                <a:ea typeface="Times New Roman" panose="02020603050405020304" pitchFamily="18" charset="0"/>
                <a:cs typeface="Arial" panose="020B0604020202020204" pitchFamily="34" charset="0"/>
              </a:rPr>
              <a:t> – obravnavan je tlak nad 30 </a:t>
            </a:r>
            <a:r>
              <a:rPr lang="sl-SI" sz="8000" dirty="0" err="1">
                <a:solidFill>
                  <a:schemeClr val="tx1"/>
                </a:solidFill>
                <a:ea typeface="Times New Roman" panose="02020603050405020304" pitchFamily="18" charset="0"/>
                <a:cs typeface="Arial" panose="020B0604020202020204" pitchFamily="34" charset="0"/>
              </a:rPr>
              <a:t>mbar</a:t>
            </a:r>
            <a:r>
              <a:rPr lang="sl-SI" sz="8000" dirty="0">
                <a:solidFill>
                  <a:schemeClr val="tx1"/>
                </a:solidFill>
                <a:ea typeface="Times New Roman" panose="02020603050405020304" pitchFamily="18" charset="0"/>
                <a:cs typeface="Arial" panose="020B0604020202020204" pitchFamily="34" charset="0"/>
              </a:rPr>
              <a:t>: </a:t>
            </a:r>
          </a:p>
          <a:p>
            <a:r>
              <a:rPr lang="sl-SI" sz="8000" dirty="0">
                <a:solidFill>
                  <a:schemeClr val="tx1"/>
                </a:solidFill>
                <a:ea typeface="Times New Roman" panose="02020603050405020304" pitchFamily="18" charset="0"/>
                <a:cs typeface="Arial" panose="020B0604020202020204" pitchFamily="34" charset="0"/>
              </a:rPr>
              <a:t>                    - odprtje dihalnega ventila  (+70 </a:t>
            </a:r>
            <a:r>
              <a:rPr lang="sl-SI" sz="8000" dirty="0" err="1">
                <a:solidFill>
                  <a:schemeClr val="tx1"/>
                </a:solidFill>
                <a:ea typeface="Times New Roman" panose="02020603050405020304" pitchFamily="18" charset="0"/>
                <a:cs typeface="Arial" panose="020B0604020202020204" pitchFamily="34" charset="0"/>
              </a:rPr>
              <a:t>mbar</a:t>
            </a:r>
            <a:r>
              <a:rPr lang="sl-SI" sz="8000" dirty="0">
                <a:solidFill>
                  <a:schemeClr val="tx1"/>
                </a:solidFill>
                <a:ea typeface="Times New Roman" panose="02020603050405020304" pitchFamily="18" charset="0"/>
                <a:cs typeface="Arial" panose="020B0604020202020204" pitchFamily="34" charset="0"/>
              </a:rPr>
              <a:t>)</a:t>
            </a:r>
          </a:p>
          <a:p>
            <a:r>
              <a:rPr lang="sl-SI" sz="8000" dirty="0">
                <a:solidFill>
                  <a:schemeClr val="tx1"/>
                </a:solidFill>
                <a:ea typeface="Times New Roman" panose="02020603050405020304" pitchFamily="18" charset="0"/>
                <a:cs typeface="Arial" panose="020B0604020202020204" pitchFamily="34" charset="0"/>
              </a:rPr>
              <a:t>                    - odprtje varnostnega ventila (+ 100 </a:t>
            </a:r>
            <a:r>
              <a:rPr lang="sl-SI" sz="8000" dirty="0" err="1">
                <a:solidFill>
                  <a:schemeClr val="tx1"/>
                </a:solidFill>
                <a:ea typeface="Times New Roman" panose="02020603050405020304" pitchFamily="18" charset="0"/>
                <a:cs typeface="Arial" panose="020B0604020202020204" pitchFamily="34" charset="0"/>
              </a:rPr>
              <a:t>mbar</a:t>
            </a:r>
            <a:r>
              <a:rPr lang="sl-SI" sz="8000" dirty="0">
                <a:solidFill>
                  <a:schemeClr val="tx1"/>
                </a:solidFill>
                <a:ea typeface="Times New Roman" panose="02020603050405020304" pitchFamily="18" charset="0"/>
                <a:cs typeface="Arial" panose="020B0604020202020204" pitchFamily="34" charset="0"/>
              </a:rPr>
              <a:t>)</a:t>
            </a:r>
          </a:p>
          <a:p>
            <a:endParaRPr lang="sl-SI" sz="8000" dirty="0">
              <a:solidFill>
                <a:schemeClr val="tx1"/>
              </a:solidFill>
              <a:ea typeface="Times New Roman" panose="02020603050405020304" pitchFamily="18" charset="0"/>
              <a:cs typeface="Arial" panose="020B0604020202020204" pitchFamily="34" charset="0"/>
            </a:endParaRPr>
          </a:p>
          <a:p>
            <a:pPr marL="1143000" indent="-1143000">
              <a:buFont typeface="Arial" panose="020B0604020202020204" pitchFamily="34" charset="0"/>
              <a:buChar char="•"/>
            </a:pPr>
            <a:r>
              <a:rPr lang="sl-SI" sz="8000" dirty="0">
                <a:solidFill>
                  <a:schemeClr val="tx1"/>
                </a:solidFill>
                <a:ea typeface="Times New Roman" panose="02020603050405020304" pitchFamily="18" charset="0"/>
                <a:cs typeface="Arial" panose="020B0604020202020204" pitchFamily="34" charset="0"/>
              </a:rPr>
              <a:t>So ukrepi pravilno obravnavani, glede na to, da ne gre za tlačno posodo?  </a:t>
            </a:r>
            <a:r>
              <a:rPr lang="sl-SI" sz="8000" dirty="0">
                <a:solidFill>
                  <a:schemeClr val="tx1"/>
                </a:solidFill>
                <a:effectLst/>
                <a:ea typeface="Times New Roman" panose="02020603050405020304" pitchFamily="18" charset="0"/>
                <a:cs typeface="Arial" panose="020B0604020202020204" pitchFamily="34" charset="0"/>
              </a:rPr>
              <a:t>PVRV in PLC2.1 </a:t>
            </a:r>
            <a:r>
              <a:rPr lang="sl-SI" sz="8000" u="sng" dirty="0">
                <a:solidFill>
                  <a:schemeClr val="tx1"/>
                </a:solidFill>
                <a:effectLst/>
                <a:ea typeface="Times New Roman" panose="02020603050405020304" pitchFamily="18" charset="0"/>
                <a:cs typeface="Arial" panose="020B0604020202020204" pitchFamily="34" charset="0"/>
              </a:rPr>
              <a:t>nista projektirana z namenom, da bi kompenzirala tako visok tlak.</a:t>
            </a:r>
          </a:p>
          <a:p>
            <a:endParaRPr lang="sl-SI" sz="8000" u="sng" dirty="0">
              <a:solidFill>
                <a:schemeClr val="tx1"/>
              </a:solidFill>
              <a:effectLst/>
              <a:ea typeface="Times New Roman" panose="02020603050405020304" pitchFamily="18" charset="0"/>
              <a:cs typeface="Arial" panose="020B0604020202020204" pitchFamily="34" charset="0"/>
            </a:endParaRPr>
          </a:p>
          <a:p>
            <a:pPr marL="1143000" indent="-1143000">
              <a:buFont typeface="Arial" panose="020B0604020202020204" pitchFamily="34" charset="0"/>
              <a:buChar char="•"/>
            </a:pPr>
            <a:r>
              <a:rPr lang="sl-SI" sz="8000" dirty="0">
                <a:solidFill>
                  <a:schemeClr val="tx1"/>
                </a:solidFill>
                <a:ea typeface="Times New Roman" panose="02020603050405020304" pitchFamily="18" charset="0"/>
                <a:cs typeface="Arial" panose="020B0604020202020204" pitchFamily="34" charset="0"/>
              </a:rPr>
              <a:t>Kakšni so ukrepi: nadzor: 24/dan, zadosten odzivni čas ukrepanja, ali pa je možno, da je meritev tlaka v rezervoarju z regulacijsko zanko povezana z zaprtjem ventila na dovoda dušika?) – ni dorečeno!</a:t>
            </a:r>
          </a:p>
          <a:p>
            <a:endParaRPr lang="sl-SI" sz="8000" dirty="0">
              <a:solidFill>
                <a:schemeClr val="tx1"/>
              </a:solidFill>
              <a:ea typeface="Times New Roman" panose="02020603050405020304" pitchFamily="18" charset="0"/>
              <a:cs typeface="Arial" panose="020B0604020202020204" pitchFamily="34" charset="0"/>
            </a:endParaRPr>
          </a:p>
          <a:p>
            <a:pPr marL="1143000" indent="-1143000">
              <a:buFont typeface="Arial" panose="020B0604020202020204" pitchFamily="34" charset="0"/>
              <a:buChar char="•"/>
            </a:pPr>
            <a:r>
              <a:rPr lang="sl-SI" sz="8000" dirty="0">
                <a:solidFill>
                  <a:schemeClr val="tx1"/>
                </a:solidFill>
                <a:ea typeface="Times New Roman" panose="02020603050405020304" pitchFamily="18" charset="0"/>
                <a:cs typeface="Arial" panose="020B0604020202020204" pitchFamily="34" charset="0"/>
              </a:rPr>
              <a:t>Zanesljivost redukcije dušika (v fazi načrtovanja spremembe, prenos v proizvodnjo)?</a:t>
            </a:r>
            <a:r>
              <a:rPr lang="sl-SI" sz="8000" dirty="0">
                <a:solidFill>
                  <a:schemeClr val="tx1"/>
                </a:solidFill>
                <a:effectLst/>
                <a:ea typeface="Times New Roman" panose="02020603050405020304" pitchFamily="18" charset="0"/>
                <a:cs typeface="Times New Roman" panose="02020603050405020304" pitchFamily="18" charset="0"/>
              </a:rPr>
              <a:t> </a:t>
            </a:r>
          </a:p>
          <a:p>
            <a:endParaRPr lang="sl-SI" sz="8000" dirty="0">
              <a:solidFill>
                <a:schemeClr val="tx1"/>
              </a:solidFill>
              <a:effectLst/>
              <a:ea typeface="Times New Roman" panose="02020603050405020304" pitchFamily="18" charset="0"/>
              <a:cs typeface="Times New Roman" panose="02020603050405020304" pitchFamily="18" charset="0"/>
            </a:endParaRPr>
          </a:p>
          <a:p>
            <a:pPr marL="857250" indent="-857250">
              <a:buFontTx/>
              <a:buChar char="-"/>
            </a:pPr>
            <a:endParaRPr lang="sl-SI" sz="6600" dirty="0">
              <a:solidFill>
                <a:schemeClr val="tx1"/>
              </a:solidFill>
              <a:effectLst/>
              <a:ea typeface="Times New Roman" panose="02020603050405020304" pitchFamily="18" charset="0"/>
              <a:cs typeface="Times New Roman" panose="02020603050405020304" pitchFamily="18" charset="0"/>
            </a:endParaRPr>
          </a:p>
          <a:p>
            <a:pPr marL="857250" indent="-857250">
              <a:buFontTx/>
              <a:buChar char="-"/>
            </a:pPr>
            <a:endParaRPr lang="sl-SI" sz="6600" dirty="0">
              <a:solidFill>
                <a:schemeClr val="tx1"/>
              </a:solidFill>
              <a:effectLst/>
              <a:ea typeface="Times New Roman" panose="02020603050405020304" pitchFamily="18" charset="0"/>
              <a:cs typeface="Times New Roman" panose="02020603050405020304" pitchFamily="18" charset="0"/>
            </a:endParaRPr>
          </a:p>
          <a:p>
            <a:pPr marL="857250" indent="-857250">
              <a:buFontTx/>
              <a:buChar char="-"/>
            </a:pPr>
            <a:endParaRPr lang="sl-SI" sz="6400" dirty="0">
              <a:solidFill>
                <a:schemeClr val="tx1"/>
              </a:solidFill>
              <a:ea typeface="Times New Roman" panose="02020603050405020304" pitchFamily="18" charset="0"/>
              <a:cs typeface="Arial" panose="020B0604020202020204" pitchFamily="34" charset="0"/>
            </a:endParaRPr>
          </a:p>
          <a:p>
            <a:pPr marL="857250" indent="-857250">
              <a:buFontTx/>
              <a:buChar char="-"/>
            </a:pPr>
            <a:endParaRPr lang="en-GB" sz="6400" dirty="0">
              <a:solidFill>
                <a:schemeClr val="tx1"/>
              </a:solidFill>
              <a:ea typeface="Times New Roman" panose="02020603050405020304" pitchFamily="18" charset="0"/>
              <a:cs typeface="Arial" panose="020B0604020202020204" pitchFamily="34" charset="0"/>
            </a:endParaRPr>
          </a:p>
          <a:p>
            <a:pPr marL="857250" indent="-857250">
              <a:buFontTx/>
              <a:buChar char="-"/>
            </a:pPr>
            <a:endParaRPr lang="sl-SI" sz="6400" dirty="0">
              <a:solidFill>
                <a:schemeClr val="tx1"/>
              </a:solidFill>
            </a:endParaRPr>
          </a:p>
          <a:p>
            <a:endParaRPr lang="sl-SI" sz="6400" dirty="0">
              <a:solidFill>
                <a:schemeClr val="tx1"/>
              </a:solidFill>
            </a:endParaRPr>
          </a:p>
          <a:p>
            <a:endParaRPr lang="sl-SI" dirty="0"/>
          </a:p>
        </p:txBody>
      </p:sp>
      <p:sp>
        <p:nvSpPr>
          <p:cNvPr id="5" name="Označba mesta besedila 2">
            <a:extLst>
              <a:ext uri="{FF2B5EF4-FFF2-40B4-BE49-F238E27FC236}">
                <a16:creationId xmlns:a16="http://schemas.microsoft.com/office/drawing/2014/main" id="{CB570253-6DAF-ABF4-2476-DBE38581EF69}"/>
              </a:ext>
            </a:extLst>
          </p:cNvPr>
          <p:cNvSpPr txBox="1">
            <a:spLocks/>
          </p:cNvSpPr>
          <p:nvPr/>
        </p:nvSpPr>
        <p:spPr>
          <a:xfrm>
            <a:off x="762577" y="3429000"/>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sl-SI" dirty="0"/>
          </a:p>
        </p:txBody>
      </p:sp>
      <p:sp>
        <p:nvSpPr>
          <p:cNvPr id="2" name="Označba mesta besedila 2">
            <a:extLst>
              <a:ext uri="{FF2B5EF4-FFF2-40B4-BE49-F238E27FC236}">
                <a16:creationId xmlns:a16="http://schemas.microsoft.com/office/drawing/2014/main" id="{AEC971DF-F3F0-EA79-3931-8DB6309866A5}"/>
              </a:ext>
            </a:extLst>
          </p:cNvPr>
          <p:cNvSpPr txBox="1">
            <a:spLocks/>
          </p:cNvSpPr>
          <p:nvPr/>
        </p:nvSpPr>
        <p:spPr>
          <a:xfrm>
            <a:off x="1246864" y="171423"/>
            <a:ext cx="10557105" cy="108781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spcAft>
                <a:spcPts val="600"/>
              </a:spcAft>
            </a:pPr>
            <a:r>
              <a:rPr lang="en-US" sz="3700" b="1" u="sng" kern="1200" dirty="0">
                <a:solidFill>
                  <a:schemeClr val="tx1"/>
                </a:solidFill>
                <a:latin typeface="+mj-lt"/>
                <a:ea typeface="+mj-ea"/>
                <a:cs typeface="+mj-cs"/>
              </a:rPr>
              <a:t>5.2</a:t>
            </a:r>
            <a:r>
              <a:rPr lang="en-US" sz="26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Opredelitev</a:t>
            </a:r>
            <a:r>
              <a:rPr lang="en-US" sz="3700" b="1" u="sng" kern="1200" dirty="0">
                <a:solidFill>
                  <a:schemeClr val="tx1"/>
                </a:solidFill>
                <a:latin typeface="+mj-lt"/>
                <a:ea typeface="+mj-ea"/>
                <a:cs typeface="+mj-cs"/>
              </a:rPr>
              <a:t> in </a:t>
            </a:r>
            <a:r>
              <a:rPr lang="en-US" sz="3700" b="1" u="sng" kern="1200" dirty="0" err="1">
                <a:solidFill>
                  <a:schemeClr val="tx1"/>
                </a:solidFill>
                <a:latin typeface="+mj-lt"/>
                <a:ea typeface="+mj-ea"/>
                <a:cs typeface="+mj-cs"/>
              </a:rPr>
              <a:t>ovrednotenje</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nevarnosti</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večjih</a:t>
            </a:r>
            <a:r>
              <a:rPr lang="en-US" sz="3700" b="1" u="sng" kern="1200" dirty="0">
                <a:solidFill>
                  <a:schemeClr val="tx1"/>
                </a:solidFill>
                <a:latin typeface="+mj-lt"/>
                <a:ea typeface="+mj-ea"/>
                <a:cs typeface="+mj-cs"/>
              </a:rPr>
              <a:t> </a:t>
            </a:r>
            <a:r>
              <a:rPr lang="en-US" sz="3700" b="1" u="sng" kern="1200" dirty="0" err="1">
                <a:solidFill>
                  <a:schemeClr val="tx1"/>
                </a:solidFill>
                <a:latin typeface="+mj-lt"/>
                <a:ea typeface="+mj-ea"/>
                <a:cs typeface="+mj-cs"/>
              </a:rPr>
              <a:t>nesreč</a:t>
            </a:r>
            <a:r>
              <a:rPr lang="en-US" sz="3700" b="1" u="sng" kern="1200" dirty="0">
                <a:solidFill>
                  <a:schemeClr val="tx1"/>
                </a:solidFill>
                <a:latin typeface="+mj-lt"/>
                <a:ea typeface="+mj-ea"/>
                <a:cs typeface="+mj-cs"/>
              </a:rPr>
              <a:t> </a:t>
            </a:r>
            <a:r>
              <a:rPr lang="sl-SI" sz="3700" b="1" u="sng" kern="1200" dirty="0">
                <a:solidFill>
                  <a:schemeClr val="tx1"/>
                </a:solidFill>
                <a:latin typeface="+mj-lt"/>
                <a:ea typeface="+mj-ea"/>
                <a:cs typeface="+mj-cs"/>
              </a:rPr>
              <a:t>- </a:t>
            </a:r>
            <a:r>
              <a:rPr lang="en-US" sz="3700" b="1" u="sng" kern="1200" dirty="0">
                <a:solidFill>
                  <a:schemeClr val="tx1"/>
                </a:solidFill>
                <a:latin typeface="+mj-lt"/>
                <a:ea typeface="+mj-ea"/>
                <a:cs typeface="+mj-cs"/>
              </a:rPr>
              <a:t>HAZOP</a:t>
            </a:r>
          </a:p>
        </p:txBody>
      </p:sp>
    </p:spTree>
    <p:extLst>
      <p:ext uri="{BB962C8B-B14F-4D97-AF65-F5344CB8AC3E}">
        <p14:creationId xmlns:p14="http://schemas.microsoft.com/office/powerpoint/2010/main" val="29341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slov 1">
            <a:extLst>
              <a:ext uri="{FF2B5EF4-FFF2-40B4-BE49-F238E27FC236}">
                <a16:creationId xmlns:a16="http://schemas.microsoft.com/office/drawing/2014/main" id="{7925DD46-D322-B75E-7971-37E4BF5B4FC2}"/>
              </a:ext>
            </a:extLst>
          </p:cNvPr>
          <p:cNvSpPr>
            <a:spLocks noGrp="1"/>
          </p:cNvSpPr>
          <p:nvPr>
            <p:ph type="title"/>
          </p:nvPr>
        </p:nvSpPr>
        <p:spPr>
          <a:xfrm>
            <a:off x="838200" y="713312"/>
            <a:ext cx="4038600" cy="5431376"/>
          </a:xfrm>
        </p:spPr>
        <p:txBody>
          <a:bodyPr>
            <a:normAutofit/>
          </a:bodyPr>
          <a:lstStyle/>
          <a:p>
            <a:br>
              <a:rPr lang="sl-SI" b="1" dirty="0"/>
            </a:br>
            <a:br>
              <a:rPr lang="sl-SI" b="1" dirty="0"/>
            </a:br>
            <a:r>
              <a:rPr lang="sl-SI" sz="4000" b="1" u="sng" dirty="0"/>
              <a:t>Priporočila</a:t>
            </a:r>
            <a:r>
              <a:rPr lang="sl-SI" sz="4000" b="1" dirty="0"/>
              <a:t> </a:t>
            </a:r>
            <a:br>
              <a:rPr lang="sl-SI" b="1" dirty="0"/>
            </a:br>
            <a:r>
              <a:rPr lang="sl-SI" b="1" dirty="0"/>
              <a:t> </a:t>
            </a:r>
            <a:br>
              <a:rPr lang="sl-SI" b="1" dirty="0"/>
            </a:br>
            <a:endParaRPr lang="sl-SI" b="1" dirty="0"/>
          </a:p>
        </p:txBody>
      </p:sp>
      <p:sp>
        <p:nvSpPr>
          <p:cNvPr id="3" name="Označba mesta vsebine 2">
            <a:extLst>
              <a:ext uri="{FF2B5EF4-FFF2-40B4-BE49-F238E27FC236}">
                <a16:creationId xmlns:a16="http://schemas.microsoft.com/office/drawing/2014/main" id="{51718609-299B-B531-06E3-104E764FFA34}"/>
              </a:ext>
            </a:extLst>
          </p:cNvPr>
          <p:cNvSpPr>
            <a:spLocks noGrp="1"/>
          </p:cNvSpPr>
          <p:nvPr>
            <p:ph idx="1"/>
          </p:nvPr>
        </p:nvSpPr>
        <p:spPr>
          <a:xfrm>
            <a:off x="3886201" y="713312"/>
            <a:ext cx="8001000" cy="5883431"/>
          </a:xfrm>
        </p:spPr>
        <p:txBody>
          <a:bodyPr anchor="ctr">
            <a:normAutofit/>
          </a:bodyPr>
          <a:lstStyle/>
          <a:p>
            <a:pPr marL="0" indent="0">
              <a:buNone/>
            </a:pPr>
            <a:endParaRPr lang="sl-SI" sz="1400" dirty="0">
              <a:effectLst/>
              <a:ea typeface="Times New Roman" panose="02020603050405020304" pitchFamily="18" charset="0"/>
              <a:cs typeface="Times New Roman" panose="02020603050405020304" pitchFamily="18" charset="0"/>
            </a:endParaRPr>
          </a:p>
          <a:p>
            <a:pPr marL="0" indent="0">
              <a:buNone/>
            </a:pPr>
            <a:endParaRPr lang="sl-SI" sz="2000" dirty="0"/>
          </a:p>
          <a:p>
            <a:r>
              <a:rPr lang="sl-SI" sz="2000" dirty="0"/>
              <a:t>Vodstvo zagotavlja, da je HAZOP analiza izdelana skladno z dobro inženirsko prakso, da se revidira, ko je to potrebno in da je izdelana tako, da služi za pravočasno prepoznavanje odstopanj in izvajanje ukrepov. Vzpostaviti se morajo takšni pogoji, da HAZOP skupina prepoznava nevarnosti tako, da razmišlja o vseh načinih odpovedi.</a:t>
            </a:r>
          </a:p>
          <a:p>
            <a:pPr marL="0" indent="0">
              <a:buNone/>
            </a:pPr>
            <a:endParaRPr lang="sl-SI" sz="2000" dirty="0"/>
          </a:p>
          <a:p>
            <a:r>
              <a:rPr lang="sl-SI" sz="2000" dirty="0"/>
              <a:t>Kdo dela HAZOP, poznajo proces, razumejo kako delujejo varnostne naprave / kaj zagotavlja varnost, s kakšnim namenom delajo HAZOP? </a:t>
            </a:r>
          </a:p>
          <a:p>
            <a:pPr marL="0" indent="0">
              <a:buNone/>
            </a:pPr>
            <a:endParaRPr lang="sl-SI" sz="2000" dirty="0"/>
          </a:p>
          <a:p>
            <a:r>
              <a:rPr lang="sl-SI" sz="2000" dirty="0">
                <a:ea typeface="Times New Roman" panose="02020603050405020304" pitchFamily="18" charset="0"/>
                <a:cs typeface="Times New Roman" panose="02020603050405020304" pitchFamily="18" charset="0"/>
              </a:rPr>
              <a:t>Ustrezna obravnava že v fazi načrtovanja:</a:t>
            </a:r>
          </a:p>
          <a:p>
            <a:pPr marL="0" indent="0">
              <a:buNone/>
            </a:pPr>
            <a:r>
              <a:rPr lang="sl-SI" sz="2000" dirty="0">
                <a:cs typeface="Times New Roman" panose="02020603050405020304" pitchFamily="18" charset="0"/>
              </a:rPr>
              <a:t>- </a:t>
            </a:r>
            <a:r>
              <a:rPr lang="sl-SI" sz="2000" dirty="0"/>
              <a:t>upošteva se kompleksnost procesa, </a:t>
            </a:r>
          </a:p>
          <a:p>
            <a:pPr>
              <a:buFontTx/>
              <a:buChar char="-"/>
            </a:pPr>
            <a:r>
              <a:rPr lang="sl-SI" sz="2000" dirty="0"/>
              <a:t>prenos v proizvodnjo.</a:t>
            </a:r>
          </a:p>
          <a:p>
            <a:endParaRPr lang="sl-SI" sz="2000" dirty="0"/>
          </a:p>
          <a:p>
            <a:pPr marL="0" indent="0">
              <a:buNone/>
            </a:pPr>
            <a:endParaRPr lang="sl-SI" sz="1400" dirty="0"/>
          </a:p>
          <a:p>
            <a:pPr marL="0" indent="0">
              <a:buNone/>
            </a:pPr>
            <a:endParaRPr lang="sl-SI" sz="1400" dirty="0"/>
          </a:p>
        </p:txBody>
      </p:sp>
    </p:spTree>
    <p:extLst>
      <p:ext uri="{BB962C8B-B14F-4D97-AF65-F5344CB8AC3E}">
        <p14:creationId xmlns:p14="http://schemas.microsoft.com/office/powerpoint/2010/main" val="249862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3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3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017763-15EA-A267-02AB-602D0173035C}"/>
              </a:ext>
            </a:extLst>
          </p:cNvPr>
          <p:cNvSpPr>
            <a:spLocks noGrp="1"/>
          </p:cNvSpPr>
          <p:nvPr>
            <p:ph type="title"/>
          </p:nvPr>
        </p:nvSpPr>
        <p:spPr>
          <a:xfrm>
            <a:off x="621792" y="1161288"/>
            <a:ext cx="3602736" cy="4526280"/>
          </a:xfrm>
        </p:spPr>
        <p:txBody>
          <a:bodyPr>
            <a:normAutofit/>
          </a:bodyPr>
          <a:lstStyle/>
          <a:p>
            <a:r>
              <a:rPr lang="en-GB" sz="4000" b="1" dirty="0" err="1"/>
              <a:t>Kazalo</a:t>
            </a:r>
            <a:endParaRPr lang="sl-SI" sz="4000" b="1" dirty="0"/>
          </a:p>
        </p:txBody>
      </p:sp>
      <p:sp>
        <p:nvSpPr>
          <p:cNvPr id="44"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1624B8-5362-27BD-ED9F-FE79E5271DB3}"/>
              </a:ext>
            </a:extLst>
          </p:cNvPr>
          <p:cNvSpPr>
            <a:spLocks noGrp="1"/>
          </p:cNvSpPr>
          <p:nvPr>
            <p:ph idx="1"/>
          </p:nvPr>
        </p:nvSpPr>
        <p:spPr>
          <a:xfrm>
            <a:off x="3093156" y="428979"/>
            <a:ext cx="8985955" cy="6265332"/>
          </a:xfrm>
        </p:spPr>
        <p:txBody>
          <a:bodyPr anchor="ctr">
            <a:normAutofit/>
          </a:bodyPr>
          <a:lstStyle/>
          <a:p>
            <a:r>
              <a:rPr lang="en-GB" dirty="0" err="1"/>
              <a:t>Sprememba</a:t>
            </a:r>
            <a:r>
              <a:rPr lang="en-GB" dirty="0"/>
              <a:t> </a:t>
            </a:r>
            <a:r>
              <a:rPr lang="en-GB" dirty="0" err="1"/>
              <a:t>načina</a:t>
            </a:r>
            <a:r>
              <a:rPr lang="en-GB" dirty="0"/>
              <a:t> </a:t>
            </a:r>
            <a:r>
              <a:rPr lang="en-GB" dirty="0" err="1"/>
              <a:t>skladiščenja</a:t>
            </a:r>
            <a:r>
              <a:rPr lang="en-GB" dirty="0"/>
              <a:t> EPI</a:t>
            </a:r>
          </a:p>
          <a:p>
            <a:r>
              <a:rPr lang="sl-SI" dirty="0"/>
              <a:t>Opis nesreče</a:t>
            </a:r>
            <a:endParaRPr lang="en-GB" dirty="0"/>
          </a:p>
          <a:p>
            <a:r>
              <a:rPr lang="en-GB" dirty="0" err="1"/>
              <a:t>Pretakanje</a:t>
            </a:r>
            <a:r>
              <a:rPr lang="en-GB" dirty="0"/>
              <a:t> EPI </a:t>
            </a:r>
            <a:r>
              <a:rPr lang="en-GB" dirty="0" err="1"/>
              <a:t>iz</a:t>
            </a:r>
            <a:r>
              <a:rPr lang="en-GB" dirty="0"/>
              <a:t> ISO </a:t>
            </a:r>
            <a:r>
              <a:rPr lang="en-GB" dirty="0" err="1"/>
              <a:t>kontejnerja</a:t>
            </a:r>
            <a:r>
              <a:rPr lang="en-GB" dirty="0"/>
              <a:t> s </a:t>
            </a:r>
            <a:r>
              <a:rPr lang="en-GB" dirty="0" err="1"/>
              <a:t>poudarkom</a:t>
            </a:r>
            <a:r>
              <a:rPr lang="en-GB" dirty="0"/>
              <a:t> </a:t>
            </a:r>
            <a:r>
              <a:rPr lang="en-GB" dirty="0" err="1"/>
              <a:t>na</a:t>
            </a:r>
            <a:r>
              <a:rPr lang="en-GB" dirty="0"/>
              <a:t> </a:t>
            </a:r>
            <a:r>
              <a:rPr lang="en-GB" dirty="0" err="1"/>
              <a:t>spojk</a:t>
            </a:r>
            <a:r>
              <a:rPr lang="sl-SI" dirty="0"/>
              <a:t>i</a:t>
            </a:r>
          </a:p>
          <a:p>
            <a:r>
              <a:rPr lang="en-GB" dirty="0"/>
              <a:t> </a:t>
            </a:r>
            <a:r>
              <a:rPr lang="en-GB" dirty="0" err="1"/>
              <a:t>Pregled</a:t>
            </a:r>
            <a:r>
              <a:rPr lang="en-GB" dirty="0"/>
              <a:t> </a:t>
            </a:r>
            <a:r>
              <a:rPr lang="en-GB" dirty="0" err="1"/>
              <a:t>pomanjkljivosti</a:t>
            </a:r>
            <a:r>
              <a:rPr lang="en-GB" dirty="0"/>
              <a:t> s </a:t>
            </a:r>
            <a:r>
              <a:rPr lang="en-GB" dirty="0" err="1"/>
              <a:t>priporočili</a:t>
            </a:r>
            <a:r>
              <a:rPr lang="en-GB" dirty="0"/>
              <a:t>: </a:t>
            </a:r>
          </a:p>
          <a:p>
            <a:pPr>
              <a:buFontTx/>
              <a:buChar char="-"/>
            </a:pPr>
            <a:r>
              <a:rPr lang="en-GB" dirty="0" err="1"/>
              <a:t>kompetenca</a:t>
            </a:r>
            <a:r>
              <a:rPr lang="en-GB" dirty="0"/>
              <a:t> </a:t>
            </a:r>
            <a:r>
              <a:rPr lang="en-GB" dirty="0" err="1"/>
              <a:t>zaposlenih</a:t>
            </a:r>
            <a:endParaRPr lang="en-GB" dirty="0"/>
          </a:p>
          <a:p>
            <a:pPr>
              <a:buFontTx/>
              <a:buChar char="-"/>
            </a:pPr>
            <a:r>
              <a:rPr lang="en-GB" dirty="0" err="1"/>
              <a:t>prepoznavanje</a:t>
            </a:r>
            <a:r>
              <a:rPr lang="en-GB" dirty="0"/>
              <a:t> </a:t>
            </a:r>
            <a:r>
              <a:rPr lang="en-GB" dirty="0" err="1"/>
              <a:t>nevarnosti</a:t>
            </a:r>
            <a:r>
              <a:rPr lang="en-GB" dirty="0"/>
              <a:t> (HAZOP)</a:t>
            </a:r>
          </a:p>
          <a:p>
            <a:pPr>
              <a:buFontTx/>
              <a:buChar char="-"/>
            </a:pPr>
            <a:r>
              <a:rPr lang="en-GB" dirty="0" err="1"/>
              <a:t>obvladovanje</a:t>
            </a:r>
            <a:r>
              <a:rPr lang="en-GB" dirty="0"/>
              <a:t> </a:t>
            </a:r>
            <a:r>
              <a:rPr lang="en-GB" dirty="0" err="1"/>
              <a:t>sprememb</a:t>
            </a:r>
            <a:endParaRPr lang="en-GB" dirty="0"/>
          </a:p>
          <a:p>
            <a:r>
              <a:rPr lang="en-GB" dirty="0" err="1"/>
              <a:t>Ostal</a:t>
            </a:r>
            <a:r>
              <a:rPr lang="sl-SI" dirty="0"/>
              <a:t>a</a:t>
            </a:r>
            <a:r>
              <a:rPr lang="en-GB" dirty="0"/>
              <a:t> </a:t>
            </a:r>
            <a:r>
              <a:rPr lang="sl-SI" dirty="0"/>
              <a:t>priporočila</a:t>
            </a:r>
            <a:endParaRPr lang="en-GB" dirty="0"/>
          </a:p>
        </p:txBody>
      </p:sp>
    </p:spTree>
    <p:extLst>
      <p:ext uri="{BB962C8B-B14F-4D97-AF65-F5344CB8AC3E}">
        <p14:creationId xmlns:p14="http://schemas.microsoft.com/office/powerpoint/2010/main" val="400542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7925DD46-D322-B75E-7971-37E4BF5B4FC2}"/>
              </a:ext>
            </a:extLst>
          </p:cNvPr>
          <p:cNvSpPr>
            <a:spLocks noGrp="1"/>
          </p:cNvSpPr>
          <p:nvPr>
            <p:ph type="title"/>
          </p:nvPr>
        </p:nvSpPr>
        <p:spPr>
          <a:xfrm>
            <a:off x="1115568" y="548640"/>
            <a:ext cx="10168128" cy="1179576"/>
          </a:xfrm>
        </p:spPr>
        <p:txBody>
          <a:bodyPr>
            <a:normAutofit fontScale="90000"/>
          </a:bodyPr>
          <a:lstStyle/>
          <a:p>
            <a:br>
              <a:rPr lang="sl-SI" sz="1900" b="1" dirty="0"/>
            </a:br>
            <a:r>
              <a:rPr lang="sl-SI" sz="4100" b="1" dirty="0"/>
              <a:t>5.2 </a:t>
            </a:r>
            <a:r>
              <a:rPr lang="sl-SI" sz="4100" b="1" u="sng" dirty="0"/>
              <a:t>Opredelitev in ovrednotenje nevarnosti večjih nesreč HAZOP </a:t>
            </a:r>
            <a:br>
              <a:rPr lang="sl-SI" sz="1900" b="1" dirty="0"/>
            </a:br>
            <a:r>
              <a:rPr lang="sl-SI" sz="1900" b="1" dirty="0"/>
              <a:t> </a:t>
            </a:r>
            <a:br>
              <a:rPr lang="sl-SI" sz="1900" dirty="0"/>
            </a:br>
            <a:endParaRPr lang="sl-SI" sz="19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51718609-299B-B531-06E3-104E764FFA34}"/>
              </a:ext>
            </a:extLst>
          </p:cNvPr>
          <p:cNvSpPr>
            <a:spLocks noGrp="1"/>
          </p:cNvSpPr>
          <p:nvPr>
            <p:ph idx="1"/>
          </p:nvPr>
        </p:nvSpPr>
        <p:spPr>
          <a:xfrm>
            <a:off x="566928" y="2382982"/>
            <a:ext cx="11155680" cy="4202875"/>
          </a:xfrm>
        </p:spPr>
        <p:txBody>
          <a:bodyPr>
            <a:normAutofit/>
          </a:bodyPr>
          <a:lstStyle/>
          <a:p>
            <a:r>
              <a:rPr lang="sl-SI" dirty="0"/>
              <a:t>HAZOP analiza obsega tudi preverjanje morebitnih napak, ki izvirajo iz faze razvoja/načrtovanja in drugih latentnih napak, ki so v sistemu in v kombinaciji določenih pogojev, povzročijo nesrečo.</a:t>
            </a:r>
          </a:p>
          <a:p>
            <a:endParaRPr lang="sl-SI" dirty="0"/>
          </a:p>
          <a:p>
            <a:r>
              <a:rPr lang="sl-SI" dirty="0"/>
              <a:t>Za obstoječe stanje kot tudi za spremembe zagotovi, da je v prepoznavanje nevarnosti vključena avtomatizacija vključno z E/E/EP opremo.</a:t>
            </a:r>
          </a:p>
          <a:p>
            <a:pPr marL="0" indent="0">
              <a:buNone/>
            </a:pPr>
            <a:endParaRPr lang="sl-SI" sz="2200" dirty="0"/>
          </a:p>
          <a:p>
            <a:pPr marL="0" indent="0">
              <a:buNone/>
            </a:pPr>
            <a:endParaRPr lang="sl-SI" sz="2200" dirty="0"/>
          </a:p>
          <a:p>
            <a:pPr marL="0" indent="0">
              <a:buNone/>
            </a:pPr>
            <a:endParaRPr lang="sl-SI" sz="2200" dirty="0"/>
          </a:p>
          <a:p>
            <a:pPr marL="0" indent="0">
              <a:buNone/>
            </a:pPr>
            <a:endParaRPr lang="sl-SI" sz="2200" dirty="0"/>
          </a:p>
          <a:p>
            <a:pPr marL="0" indent="0">
              <a:buNone/>
            </a:pPr>
            <a:endParaRPr lang="sl-SI" sz="2200" dirty="0"/>
          </a:p>
        </p:txBody>
      </p:sp>
    </p:spTree>
    <p:extLst>
      <p:ext uri="{BB962C8B-B14F-4D97-AF65-F5344CB8AC3E}">
        <p14:creationId xmlns:p14="http://schemas.microsoft.com/office/powerpoint/2010/main" val="30203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4F09CD3A-41D9-4C59-DBCD-25B33E5E1925}"/>
              </a:ext>
            </a:extLst>
          </p:cNvPr>
          <p:cNvSpPr>
            <a:spLocks noGrp="1"/>
          </p:cNvSpPr>
          <p:nvPr>
            <p:ph type="title"/>
          </p:nvPr>
        </p:nvSpPr>
        <p:spPr>
          <a:xfrm>
            <a:off x="838200" y="253397"/>
            <a:ext cx="10515600" cy="1273233"/>
          </a:xfrm>
        </p:spPr>
        <p:txBody>
          <a:bodyPr>
            <a:normAutofit/>
          </a:bodyPr>
          <a:lstStyle/>
          <a:p>
            <a:r>
              <a:rPr lang="sl-SI" sz="3700" b="1" dirty="0"/>
              <a:t>5.4 </a:t>
            </a:r>
            <a:r>
              <a:rPr lang="sl-SI" sz="3700" b="1" u="sng" dirty="0"/>
              <a:t>Obvladovanje sprememb – iz postopka </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CDC46C21-8DE4-89B3-A2AA-6853786ED31D}"/>
              </a:ext>
            </a:extLst>
          </p:cNvPr>
          <p:cNvSpPr>
            <a:spLocks noGrp="1"/>
          </p:cNvSpPr>
          <p:nvPr>
            <p:ph idx="1"/>
          </p:nvPr>
        </p:nvSpPr>
        <p:spPr>
          <a:xfrm>
            <a:off x="838200" y="1899600"/>
            <a:ext cx="10515600" cy="4272599"/>
          </a:xfrm>
        </p:spPr>
        <p:txBody>
          <a:bodyPr>
            <a:normAutofit lnSpcReduction="10000"/>
          </a:bodyPr>
          <a:lstStyle/>
          <a:p>
            <a:pPr marL="0" indent="0">
              <a:buNone/>
            </a:pPr>
            <a:r>
              <a:rPr lang="sl-SI" dirty="0">
                <a:ea typeface="Times New Roman" panose="02020603050405020304" pitchFamily="18" charset="0"/>
                <a:cs typeface="Arial" panose="020B0604020202020204" pitchFamily="34" charset="0"/>
              </a:rPr>
              <a:t>V SOV je določen postopek obvladovanja sprememb in merila za sprejemljivost spremembe.  </a:t>
            </a:r>
          </a:p>
          <a:p>
            <a:pPr marL="0" indent="0">
              <a:buNone/>
            </a:pPr>
            <a:endParaRPr lang="sl-SI" dirty="0">
              <a:ea typeface="Times New Roman" panose="02020603050405020304" pitchFamily="18" charset="0"/>
              <a:cs typeface="Arial" panose="020B0604020202020204" pitchFamily="34" charset="0"/>
            </a:endParaRPr>
          </a:p>
          <a:p>
            <a:pPr marL="0" indent="0">
              <a:buNone/>
            </a:pPr>
            <a:r>
              <a:rPr lang="sl-SI" dirty="0">
                <a:effectLst/>
                <a:ea typeface="Calibri" panose="020F0502020204030204" pitchFamily="34" charset="0"/>
                <a:cs typeface="Arial" panose="020B0604020202020204" pitchFamily="34" charset="0"/>
              </a:rPr>
              <a:t>Sprememba je sprejemljiva če: </a:t>
            </a:r>
            <a:endParaRPr lang="sl-SI"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sl-SI" dirty="0">
                <a:effectLst/>
                <a:ea typeface="Calibri" panose="020F0502020204030204" pitchFamily="34" charset="0"/>
                <a:cs typeface="Arial" panose="020B0604020202020204" pitchFamily="34" charset="0"/>
              </a:rPr>
              <a:t>se tveganje za večjo nesrečo ne poveča, </a:t>
            </a:r>
            <a:endParaRPr lang="sl-SI"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sl-SI" dirty="0">
                <a:effectLst/>
                <a:ea typeface="Calibri" panose="020F0502020204030204" pitchFamily="34" charset="0"/>
                <a:cs typeface="Arial" panose="020B0604020202020204" pitchFamily="34" charset="0"/>
              </a:rPr>
              <a:t>se vplivno območje morebitne kemijske nesreče ne poveča,  </a:t>
            </a:r>
            <a:endParaRPr lang="sl-SI"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sl-SI" dirty="0">
                <a:effectLst/>
                <a:ea typeface="Calibri" panose="020F0502020204030204" pitchFamily="34" charset="0"/>
                <a:cs typeface="Arial" panose="020B0604020202020204" pitchFamily="34" charset="0"/>
              </a:rPr>
              <a:t>je sprememba skladna z zakonskimi zahtevami in standardi,</a:t>
            </a:r>
            <a:endParaRPr lang="sl-SI" dirty="0">
              <a:effectLs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sl-SI" dirty="0">
                <a:effectLst/>
                <a:ea typeface="Calibri" panose="020F0502020204030204" pitchFamily="34" charset="0"/>
                <a:cs typeface="Arial" panose="020B0604020202020204" pitchFamily="34" charset="0"/>
              </a:rPr>
              <a:t>je sprememba v osnovi usklajena z utečenimi organizacijskimi in drugimi postopki v obratu«.</a:t>
            </a:r>
            <a:endParaRPr lang="en-GB" dirty="0">
              <a:effectLst/>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ea typeface="Calibri" panose="020F0502020204030204" pitchFamily="34" charset="0"/>
              <a:cs typeface="Arial" panose="020B0604020202020204" pitchFamily="34" charset="0"/>
            </a:endParaRPr>
          </a:p>
          <a:p>
            <a:pPr marL="0" lvl="0" indent="0">
              <a:buNone/>
            </a:pPr>
            <a:endParaRPr lang="sl-SI"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83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CDEFEAA3-5C96-A53F-BBB3-C007921463DD}"/>
              </a:ext>
            </a:extLst>
          </p:cNvPr>
          <p:cNvSpPr>
            <a:spLocks noGrp="1"/>
          </p:cNvSpPr>
          <p:nvPr>
            <p:ph type="title"/>
          </p:nvPr>
        </p:nvSpPr>
        <p:spPr>
          <a:xfrm>
            <a:off x="836676" y="0"/>
            <a:ext cx="10515600" cy="1273233"/>
          </a:xfrm>
        </p:spPr>
        <p:txBody>
          <a:bodyPr>
            <a:normAutofit/>
          </a:bodyPr>
          <a:lstStyle/>
          <a:p>
            <a:r>
              <a:rPr lang="sl-SI" sz="3700" b="1" dirty="0"/>
              <a:t>5.4 </a:t>
            </a:r>
            <a:r>
              <a:rPr lang="sl-SI" sz="3700" b="1" u="sng" dirty="0"/>
              <a:t>Obvladovanje sprememb</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F45D33C1-B410-8350-0E69-3B599E30B142}"/>
              </a:ext>
            </a:extLst>
          </p:cNvPr>
          <p:cNvSpPr>
            <a:spLocks noGrp="1"/>
          </p:cNvSpPr>
          <p:nvPr>
            <p:ph idx="1"/>
          </p:nvPr>
        </p:nvSpPr>
        <p:spPr>
          <a:xfrm>
            <a:off x="391886" y="926275"/>
            <a:ext cx="11538857" cy="5678328"/>
          </a:xfrm>
        </p:spPr>
        <p:txBody>
          <a:bodyPr>
            <a:normAutofit fontScale="40000" lnSpcReduction="20000"/>
          </a:bodyPr>
          <a:lstStyle/>
          <a:p>
            <a:r>
              <a:rPr lang="sl-SI" sz="4500" dirty="0"/>
              <a:t>Po nesreči je upravljavec predložil interno analizo vpliva spremenjenega skladiščenja in pretakanje EPI, ki jo je izvedel 2018:</a:t>
            </a:r>
          </a:p>
          <a:p>
            <a:pPr>
              <a:buFontTx/>
              <a:buChar char="-"/>
            </a:pPr>
            <a:r>
              <a:rPr lang="sl-SI" sz="4500" dirty="0" err="1"/>
              <a:t>prepolnitev</a:t>
            </a:r>
            <a:r>
              <a:rPr lang="sl-SI" sz="4500" dirty="0"/>
              <a:t> skladiščnega rezervoarja z EPI,</a:t>
            </a:r>
          </a:p>
          <a:p>
            <a:pPr>
              <a:buFontTx/>
              <a:buChar char="-"/>
            </a:pPr>
            <a:r>
              <a:rPr lang="sl-SI" sz="4500" dirty="0"/>
              <a:t>puščanje črpalk za pretakanje tekočih snovi,</a:t>
            </a:r>
          </a:p>
          <a:p>
            <a:pPr>
              <a:buFontTx/>
              <a:buChar char="-"/>
            </a:pPr>
            <a:r>
              <a:rPr lang="sl-SI" sz="4500" dirty="0"/>
              <a:t>odpoved skladiščnega rezervoarja z EPI,</a:t>
            </a:r>
          </a:p>
          <a:p>
            <a:pPr>
              <a:buFontTx/>
              <a:buChar char="-"/>
            </a:pPr>
            <a:r>
              <a:rPr lang="sl-SI" sz="4500" dirty="0"/>
              <a:t>odpoved cevovoda,</a:t>
            </a:r>
          </a:p>
          <a:p>
            <a:pPr>
              <a:buFontTx/>
              <a:buChar char="-"/>
            </a:pPr>
            <a:r>
              <a:rPr lang="sl-SI" sz="4500" dirty="0"/>
              <a:t>poškodba gibljive cevi.</a:t>
            </a:r>
          </a:p>
          <a:p>
            <a:r>
              <a:rPr lang="sl-SI" sz="4500" u="sng" dirty="0"/>
              <a:t>Zaključki upravljavca:</a:t>
            </a:r>
          </a:p>
          <a:p>
            <a:pPr marL="342900" lvl="0" indent="-342900">
              <a:buFont typeface="+mj-lt"/>
              <a:buAutoNum type="alphaLcParenR"/>
            </a:pPr>
            <a:r>
              <a:rPr lang="sl-SI" sz="4500" dirty="0">
                <a:ea typeface="Times New Roman" panose="02020603050405020304" pitchFamily="18" charset="0"/>
                <a:cs typeface="Arial" panose="020B0604020202020204" pitchFamily="34" charset="0"/>
              </a:rPr>
              <a:t>da »ni strokovne potrebe po spremembi ali dopolnitvi varnostnega poročila« zaradi načrtovane spremembe skladiščenja in prečrpavanja EPI,</a:t>
            </a:r>
            <a:endParaRPr lang="sl-SI" sz="4500" dirty="0">
              <a:ea typeface="Times New Roman" panose="02020603050405020304" pitchFamily="18" charset="0"/>
              <a:cs typeface="Times New Roman" panose="02020603050405020304" pitchFamily="18" charset="0"/>
            </a:endParaRPr>
          </a:p>
          <a:p>
            <a:pPr marL="342900" lvl="0" indent="-342900">
              <a:buFont typeface="+mj-lt"/>
              <a:buAutoNum type="alphaLcParenR"/>
            </a:pPr>
            <a:r>
              <a:rPr lang="sl-SI" sz="4500" dirty="0">
                <a:ea typeface="Times New Roman" panose="02020603050405020304" pitchFamily="18" charset="0"/>
                <a:cs typeface="Arial" panose="020B0604020202020204" pitchFamily="34" charset="0"/>
              </a:rPr>
              <a:t>da »Postavitev novega skladiščnega rezervoarja za </a:t>
            </a:r>
            <a:r>
              <a:rPr lang="sl-SI" sz="4500" dirty="0" err="1">
                <a:ea typeface="Times New Roman" panose="02020603050405020304" pitchFamily="18" charset="0"/>
                <a:cs typeface="Arial" panose="020B0604020202020204" pitchFamily="34" charset="0"/>
              </a:rPr>
              <a:t>epiklorohidrin</a:t>
            </a:r>
            <a:r>
              <a:rPr lang="sl-SI" sz="4500" dirty="0">
                <a:ea typeface="Times New Roman" panose="02020603050405020304" pitchFamily="18" charset="0"/>
                <a:cs typeface="Arial" panose="020B0604020202020204" pitchFamily="34" charset="0"/>
              </a:rPr>
              <a:t> zmanjšuje tveganje za večjo nesrečo tako pri samem skladiščenju </a:t>
            </a:r>
            <a:r>
              <a:rPr lang="sl-SI" sz="4500" dirty="0" err="1">
                <a:ea typeface="Times New Roman" panose="02020603050405020304" pitchFamily="18" charset="0"/>
                <a:cs typeface="Arial" panose="020B0604020202020204" pitchFamily="34" charset="0"/>
              </a:rPr>
              <a:t>epiklorohidrina</a:t>
            </a:r>
            <a:r>
              <a:rPr lang="sl-SI" sz="4500" dirty="0">
                <a:ea typeface="Times New Roman" panose="02020603050405020304" pitchFamily="18" charset="0"/>
                <a:cs typeface="Arial" panose="020B0604020202020204" pitchFamily="34" charset="0"/>
              </a:rPr>
              <a:t> kot tudi pri uporabi le-tega v proizvodnji </a:t>
            </a:r>
            <a:r>
              <a:rPr lang="sl-SI" sz="4500" dirty="0" err="1">
                <a:ea typeface="Times New Roman" panose="02020603050405020304" pitchFamily="18" charset="0"/>
                <a:cs typeface="Arial" panose="020B0604020202020204" pitchFamily="34" charset="0"/>
              </a:rPr>
              <a:t>poliamidamin</a:t>
            </a:r>
            <a:r>
              <a:rPr lang="sl-SI" sz="4500" dirty="0">
                <a:ea typeface="Times New Roman" panose="02020603050405020304" pitchFamily="18" charset="0"/>
                <a:cs typeface="Arial" panose="020B0604020202020204" pitchFamily="34" charset="0"/>
              </a:rPr>
              <a:t> </a:t>
            </a:r>
            <a:r>
              <a:rPr lang="sl-SI" sz="4500" dirty="0" err="1">
                <a:ea typeface="Times New Roman" panose="02020603050405020304" pitchFamily="18" charset="0"/>
                <a:cs typeface="Arial" panose="020B0604020202020204" pitchFamily="34" charset="0"/>
              </a:rPr>
              <a:t>epiklorohidrinskih</a:t>
            </a:r>
            <a:r>
              <a:rPr lang="sl-SI" sz="4500" dirty="0">
                <a:ea typeface="Times New Roman" panose="02020603050405020304" pitchFamily="18" charset="0"/>
                <a:cs typeface="Arial" panose="020B0604020202020204" pitchFamily="34" charset="0"/>
              </a:rPr>
              <a:t> smol, ki se neposredno dozira iz skladiščnega rezervoarja v reaktorsko linijo R-7.  Nov sistem skladiščenja pa bistveno zmanjšuje tveganje za nesrečo pri delu, saj delavci več ne prihajajo v neposredni stik s to strupeno kemikalijo«.</a:t>
            </a:r>
          </a:p>
          <a:p>
            <a:pPr marL="0" indent="0">
              <a:buNone/>
            </a:pPr>
            <a:endParaRPr lang="sl-SI" sz="2100" dirty="0"/>
          </a:p>
          <a:p>
            <a:pPr marL="0" indent="0">
              <a:buNone/>
            </a:pPr>
            <a:r>
              <a:rPr lang="sl-SI" sz="4000" b="1" dirty="0">
                <a:solidFill>
                  <a:srgbClr val="C00000"/>
                </a:solidFill>
              </a:rPr>
              <a:t>Možnost pretakanja napačne snovi ni bila prepoznana in tudi ne obravnavana.</a:t>
            </a:r>
          </a:p>
          <a:p>
            <a:pPr marL="0" indent="0">
              <a:buNone/>
            </a:pPr>
            <a:r>
              <a:rPr lang="sl-SI" sz="4000" b="1" dirty="0">
                <a:solidFill>
                  <a:srgbClr val="C00000"/>
                </a:solidFill>
              </a:rPr>
              <a:t>Odpoved redukcije tlaka ni bila prepoznana in tudi ne obravnavana.</a:t>
            </a:r>
            <a:r>
              <a:rPr lang="en-GB" sz="4000" b="1" dirty="0">
                <a:solidFill>
                  <a:srgbClr val="C00000"/>
                </a:solidFill>
              </a:rPr>
              <a:t> </a:t>
            </a:r>
            <a:endParaRPr lang="sl-SI" sz="4000" b="1" dirty="0">
              <a:solidFill>
                <a:srgbClr val="C00000"/>
              </a:solidFill>
            </a:endParaRPr>
          </a:p>
          <a:p>
            <a:pPr marL="0" indent="0">
              <a:buNone/>
            </a:pPr>
            <a:r>
              <a:rPr lang="sl-SI" sz="4000" b="1" dirty="0">
                <a:solidFill>
                  <a:srgbClr val="C00000"/>
                </a:solidFill>
              </a:rPr>
              <a:t>Še kakšna druga nevarnost?</a:t>
            </a:r>
            <a:endParaRPr lang="en-GB" sz="4000" b="1" dirty="0">
              <a:solidFill>
                <a:srgbClr val="C00000"/>
              </a:solidFill>
            </a:endParaRPr>
          </a:p>
          <a:p>
            <a:pPr marL="0" indent="0">
              <a:buNone/>
            </a:pPr>
            <a:r>
              <a:rPr lang="sl-SI" sz="4000" b="1" dirty="0">
                <a:solidFill>
                  <a:srgbClr val="C00000"/>
                </a:solidFill>
              </a:rPr>
              <a:t>KAKO IZVAJATE SPREMEMBE?</a:t>
            </a:r>
            <a:r>
              <a:rPr lang="sl-SI" sz="4000" dirty="0">
                <a:solidFill>
                  <a:srgbClr val="C00000"/>
                </a:solidFill>
                <a:effectLst/>
                <a:ea typeface="Times New Roman" panose="02020603050405020304" pitchFamily="18" charset="0"/>
                <a:cs typeface="Arial" panose="020B0604020202020204" pitchFamily="34" charset="0"/>
              </a:rPr>
              <a:t> </a:t>
            </a:r>
            <a:endParaRPr lang="en-GB" sz="4000" dirty="0">
              <a:solidFill>
                <a:srgbClr val="C00000"/>
              </a:solidFill>
              <a:ea typeface="Times New Roman" panose="02020603050405020304" pitchFamily="18" charset="0"/>
              <a:cs typeface="Arial" panose="020B0604020202020204" pitchFamily="34" charset="0"/>
            </a:endParaRPr>
          </a:p>
          <a:p>
            <a:pPr marL="0" indent="0">
              <a:buNone/>
            </a:pPr>
            <a:r>
              <a:rPr lang="en-GB" sz="4000" b="1" dirty="0">
                <a:solidFill>
                  <a:srgbClr val="C00000"/>
                </a:solidFill>
              </a:rPr>
              <a:t>JE OBRAVNAVANA KOMPLEKSNOST PROCESA?</a:t>
            </a:r>
            <a:endParaRPr lang="sl-SI" sz="4000" b="1" dirty="0">
              <a:solidFill>
                <a:srgbClr val="C00000"/>
              </a:solidFill>
            </a:endParaRPr>
          </a:p>
          <a:p>
            <a:pPr marL="342900" lvl="0" indent="-342900">
              <a:buFont typeface="+mj-lt"/>
              <a:buAutoNum type="alphaLcParenR"/>
            </a:pPr>
            <a:endParaRPr lang="sl-SI" sz="700" dirty="0">
              <a:effectLst/>
              <a:ea typeface="Times New Roman" panose="02020603050405020304" pitchFamily="18" charset="0"/>
              <a:cs typeface="Arial" panose="020B0604020202020204" pitchFamily="34" charset="0"/>
            </a:endParaRPr>
          </a:p>
          <a:p>
            <a:pPr marL="0" lvl="0" indent="0">
              <a:buNone/>
            </a:pPr>
            <a:endParaRPr lang="sl-SI" sz="7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sl-SI" sz="7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sl-SI" sz="7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l-SI" sz="700" dirty="0"/>
          </a:p>
        </p:txBody>
      </p:sp>
    </p:spTree>
    <p:extLst>
      <p:ext uri="{BB962C8B-B14F-4D97-AF65-F5344CB8AC3E}">
        <p14:creationId xmlns:p14="http://schemas.microsoft.com/office/powerpoint/2010/main" val="378512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C8FEE66-AAD5-CF34-9296-9C6C6BFE0E35}"/>
              </a:ext>
            </a:extLst>
          </p:cNvPr>
          <p:cNvSpPr>
            <a:spLocks noGrp="1"/>
          </p:cNvSpPr>
          <p:nvPr>
            <p:ph type="title"/>
          </p:nvPr>
        </p:nvSpPr>
        <p:spPr>
          <a:xfrm>
            <a:off x="1212990" y="-57332"/>
            <a:ext cx="6718663" cy="1087819"/>
          </a:xfrm>
        </p:spPr>
        <p:txBody>
          <a:bodyPr anchor="b">
            <a:normAutofit/>
          </a:bodyPr>
          <a:lstStyle/>
          <a:p>
            <a:br>
              <a:rPr lang="sl-SI" sz="2900" dirty="0"/>
            </a:br>
            <a:r>
              <a:rPr lang="en-GB" sz="3700" b="1" dirty="0"/>
              <a:t>5.4 </a:t>
            </a:r>
            <a:r>
              <a:rPr lang="en-GB" sz="3700" b="1" u="sng" dirty="0" err="1"/>
              <a:t>Obvladovanje</a:t>
            </a:r>
            <a:r>
              <a:rPr lang="en-GB" sz="3700" b="1" u="sng" dirty="0"/>
              <a:t> </a:t>
            </a:r>
            <a:r>
              <a:rPr lang="en-GB" sz="3700" b="1" u="sng" dirty="0" err="1"/>
              <a:t>sprememb</a:t>
            </a:r>
            <a:endParaRPr lang="sl-SI" sz="3700" b="1" u="sng" dirty="0"/>
          </a:p>
        </p:txBody>
      </p:sp>
      <p:sp>
        <p:nvSpPr>
          <p:cNvPr id="30"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FEB655FF-D751-F435-5AF0-E845DE7A7535}"/>
              </a:ext>
            </a:extLst>
          </p:cNvPr>
          <p:cNvSpPr>
            <a:spLocks noGrp="1"/>
          </p:cNvSpPr>
          <p:nvPr>
            <p:ph idx="1"/>
          </p:nvPr>
        </p:nvSpPr>
        <p:spPr>
          <a:xfrm>
            <a:off x="411479" y="2129310"/>
            <a:ext cx="4726577" cy="4547115"/>
          </a:xfrm>
        </p:spPr>
        <p:txBody>
          <a:bodyPr>
            <a:normAutofit/>
          </a:bodyPr>
          <a:lstStyle/>
          <a:p>
            <a:pPr marL="0" indent="0">
              <a:buNone/>
            </a:pPr>
            <a:endParaRPr lang="sl-SI" sz="1800" dirty="0"/>
          </a:p>
          <a:p>
            <a:r>
              <a:rPr lang="sl-SI" dirty="0"/>
              <a:t>Digitalizacija - nove nevarnosti: načrtovanje regulacijskih zank, zanesljivost delovanja (redundanca / SIL 2, 3, 4 – ), nadzor?</a:t>
            </a:r>
          </a:p>
          <a:p>
            <a:r>
              <a:rPr lang="sl-SI" dirty="0">
                <a:effectLst/>
                <a:ea typeface="Times New Roman" panose="02020603050405020304" pitchFamily="18" charset="0"/>
                <a:cs typeface="Arial" panose="020B0604020202020204" pitchFamily="34" charset="0"/>
              </a:rPr>
              <a:t>Se vrednost SIL, skladno s standardom IEC 61508  oz. IEC 61511 določa že v projektni dokumentaciji?</a:t>
            </a:r>
          </a:p>
          <a:p>
            <a:pPr marL="0" indent="0">
              <a:buNone/>
            </a:pPr>
            <a:endParaRPr lang="sl-SI" sz="1800" dirty="0"/>
          </a:p>
          <a:p>
            <a:pPr marL="0" indent="0">
              <a:buNone/>
            </a:pPr>
            <a:endParaRPr lang="sl-SI" sz="1800" dirty="0"/>
          </a:p>
          <a:p>
            <a:pPr marL="0" indent="0">
              <a:buNone/>
            </a:pPr>
            <a:endParaRPr lang="sl-SI" sz="1800" b="1" dirty="0"/>
          </a:p>
          <a:p>
            <a:pPr marL="0" indent="0">
              <a:buNone/>
            </a:pPr>
            <a:endParaRPr lang="sl-SI" sz="1800" b="1" dirty="0"/>
          </a:p>
          <a:p>
            <a:pPr marL="0" indent="0">
              <a:buNone/>
            </a:pPr>
            <a:endParaRPr lang="sl-SI" sz="1800" dirty="0"/>
          </a:p>
          <a:p>
            <a:pPr marL="0" indent="0">
              <a:buNone/>
            </a:pPr>
            <a:endParaRPr lang="sl-SI" sz="1800" dirty="0"/>
          </a:p>
          <a:p>
            <a:endParaRPr lang="sl-SI" sz="1800" dirty="0"/>
          </a:p>
          <a:p>
            <a:pPr marL="0" indent="0">
              <a:buNone/>
            </a:pPr>
            <a:endParaRPr lang="sl-SI" sz="1800" dirty="0"/>
          </a:p>
          <a:p>
            <a:endParaRPr lang="sl-SI" sz="1800" dirty="0"/>
          </a:p>
          <a:p>
            <a:pPr marL="0" indent="0">
              <a:buNone/>
            </a:pPr>
            <a:endParaRPr lang="sl-SI" sz="1800" dirty="0"/>
          </a:p>
        </p:txBody>
      </p:sp>
      <p:pic>
        <p:nvPicPr>
          <p:cNvPr id="5" name="Slika 4">
            <a:extLst>
              <a:ext uri="{FF2B5EF4-FFF2-40B4-BE49-F238E27FC236}">
                <a16:creationId xmlns:a16="http://schemas.microsoft.com/office/drawing/2014/main" id="{9517646C-8142-377B-06CB-6EDCAB8A575A}"/>
              </a:ext>
            </a:extLst>
          </p:cNvPr>
          <p:cNvPicPr>
            <a:picLocks noChangeAspect="1"/>
          </p:cNvPicPr>
          <p:nvPr/>
        </p:nvPicPr>
        <p:blipFill>
          <a:blip r:embed="rId2"/>
          <a:stretch>
            <a:fillRect/>
          </a:stretch>
        </p:blipFill>
        <p:spPr>
          <a:xfrm>
            <a:off x="5444816" y="2510108"/>
            <a:ext cx="6440424" cy="2688876"/>
          </a:xfrm>
          <a:prstGeom prst="rect">
            <a:avLst/>
          </a:prstGeom>
        </p:spPr>
      </p:pic>
    </p:spTree>
    <p:extLst>
      <p:ext uri="{BB962C8B-B14F-4D97-AF65-F5344CB8AC3E}">
        <p14:creationId xmlns:p14="http://schemas.microsoft.com/office/powerpoint/2010/main" val="427787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CBF98215-884B-812A-4674-DE32997C4B3C}"/>
              </a:ext>
            </a:extLst>
          </p:cNvPr>
          <p:cNvSpPr>
            <a:spLocks noGrp="1"/>
          </p:cNvSpPr>
          <p:nvPr>
            <p:ph type="title"/>
          </p:nvPr>
        </p:nvSpPr>
        <p:spPr>
          <a:xfrm>
            <a:off x="1115568" y="548640"/>
            <a:ext cx="10168128" cy="1179576"/>
          </a:xfrm>
        </p:spPr>
        <p:txBody>
          <a:bodyPr>
            <a:normAutofit/>
          </a:bodyPr>
          <a:lstStyle/>
          <a:p>
            <a:r>
              <a:rPr lang="sl-SI" sz="3700" b="1" u="sng" dirty="0"/>
              <a:t>VARNO OBRATOVANJE – IZKAZUJETE V PRAKSI</a:t>
            </a:r>
          </a:p>
        </p:txBody>
      </p:sp>
      <p:sp>
        <p:nvSpPr>
          <p:cNvPr id="1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F00FECF8-298C-CF2C-2F2D-770CE42E42B9}"/>
              </a:ext>
            </a:extLst>
          </p:cNvPr>
          <p:cNvSpPr>
            <a:spLocks noGrp="1"/>
          </p:cNvSpPr>
          <p:nvPr>
            <p:ph idx="1"/>
          </p:nvPr>
        </p:nvSpPr>
        <p:spPr>
          <a:xfrm>
            <a:off x="566928" y="1885244"/>
            <a:ext cx="11155680" cy="4667955"/>
          </a:xfrm>
        </p:spPr>
        <p:txBody>
          <a:bodyPr>
            <a:normAutofit fontScale="25000" lnSpcReduction="20000"/>
          </a:bodyPr>
          <a:lstStyle/>
          <a:p>
            <a:pPr marL="0" indent="0">
              <a:buNone/>
            </a:pPr>
            <a:endParaRPr lang="sl-SI" sz="1700" dirty="0"/>
          </a:p>
          <a:p>
            <a:r>
              <a:rPr lang="sl-SI" sz="8400" dirty="0"/>
              <a:t>Preprečevanje nesreč je mogoče samo na podlagi pravočasnega prepoznavanja vseh nevarnosti. </a:t>
            </a:r>
          </a:p>
          <a:p>
            <a:endParaRPr lang="sl-SI" sz="8400" dirty="0"/>
          </a:p>
          <a:p>
            <a:r>
              <a:rPr lang="sl-SI" sz="8400" dirty="0"/>
              <a:t>Podrobno smo si pogledali samo določene točke SOV. </a:t>
            </a:r>
          </a:p>
          <a:p>
            <a:pPr marL="0" indent="0">
              <a:buNone/>
            </a:pPr>
            <a:endParaRPr lang="sl-SI" sz="8400" dirty="0"/>
          </a:p>
          <a:p>
            <a:r>
              <a:rPr lang="sl-SI" sz="8400" dirty="0"/>
              <a:t>Tudi ostale elemente SOV morate ustrezno in učinkovito izvajati. </a:t>
            </a:r>
          </a:p>
          <a:p>
            <a:endParaRPr lang="sl-SI" sz="8400" dirty="0"/>
          </a:p>
          <a:p>
            <a:r>
              <a:rPr lang="sl-SI" sz="8400" dirty="0"/>
              <a:t>Varnostno poročilo smo pregledali v okviru svojih pristojnosti.</a:t>
            </a:r>
          </a:p>
          <a:p>
            <a:pPr marL="0" indent="0">
              <a:buNone/>
            </a:pPr>
            <a:endParaRPr lang="sl-SI" sz="8400" dirty="0"/>
          </a:p>
          <a:p>
            <a:pPr marL="0" indent="0">
              <a:buNone/>
            </a:pPr>
            <a:endParaRPr lang="sl-SI" sz="8400" dirty="0"/>
          </a:p>
          <a:p>
            <a:r>
              <a:rPr lang="sl-SI" sz="8400" dirty="0"/>
              <a:t>Upoštevanje priporočil – obvezno.</a:t>
            </a:r>
          </a:p>
          <a:p>
            <a:pPr marL="0" indent="0">
              <a:buNone/>
            </a:pPr>
            <a:endParaRPr lang="sl-SI" sz="8400" dirty="0"/>
          </a:p>
          <a:p>
            <a:r>
              <a:rPr lang="sl-SI" sz="8400" dirty="0"/>
              <a:t>V nadaljevanju sledi prikaz še ostalih priporočil. </a:t>
            </a:r>
          </a:p>
        </p:txBody>
      </p:sp>
    </p:spTree>
    <p:extLst>
      <p:ext uri="{BB962C8B-B14F-4D97-AF65-F5344CB8AC3E}">
        <p14:creationId xmlns:p14="http://schemas.microsoft.com/office/powerpoint/2010/main" val="205920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6EF2A2F9-5B4B-87EF-06BA-440F34ACD5D3}"/>
              </a:ext>
            </a:extLst>
          </p:cNvPr>
          <p:cNvSpPr>
            <a:spLocks noGrp="1"/>
          </p:cNvSpPr>
          <p:nvPr>
            <p:ph type="title"/>
          </p:nvPr>
        </p:nvSpPr>
        <p:spPr>
          <a:xfrm>
            <a:off x="621792" y="1161288"/>
            <a:ext cx="3602736" cy="4526280"/>
          </a:xfrm>
        </p:spPr>
        <p:txBody>
          <a:bodyPr>
            <a:normAutofit/>
          </a:bodyPr>
          <a:lstStyle/>
          <a:p>
            <a:r>
              <a:rPr lang="sl-SI" sz="4000" b="1" u="sng" dirty="0"/>
              <a:t>Priporočila</a:t>
            </a:r>
            <a:br>
              <a:rPr lang="sl-SI" sz="4000" dirty="0"/>
            </a:br>
            <a:r>
              <a:rPr lang="sl-SI" sz="1800" dirty="0">
                <a:effectLst/>
                <a:latin typeface="Calibri" panose="020F0502020204030204" pitchFamily="34" charset="0"/>
                <a:ea typeface="Calibri" panose="020F0502020204030204" pitchFamily="34" charset="0"/>
                <a:cs typeface="Times New Roman" panose="02020603050405020304" pitchFamily="18" charset="0"/>
              </a:rPr>
              <a:t>niso omejena na ozke in enostavne »simptomatske« rešitve.</a:t>
            </a:r>
            <a:endParaRPr lang="sl-SI"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8CD82D7D-22EE-2140-C953-74BA892F852B}"/>
              </a:ext>
            </a:extLst>
          </p:cNvPr>
          <p:cNvSpPr>
            <a:spLocks noGrp="1"/>
          </p:cNvSpPr>
          <p:nvPr>
            <p:ph idx="1"/>
          </p:nvPr>
        </p:nvSpPr>
        <p:spPr>
          <a:xfrm>
            <a:off x="4941677" y="500743"/>
            <a:ext cx="7543800" cy="6117771"/>
          </a:xfrm>
        </p:spPr>
        <p:txBody>
          <a:bodyPr anchor="ctr">
            <a:normAutofit fontScale="92500" lnSpcReduction="10000"/>
          </a:bodyPr>
          <a:lstStyle/>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Varnostna kultura</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Obvladovanje sprememb</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Prepoznavanje in ocenjevanje nevarnosti nesreč s HAZOP metodo</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Sodelovanje zunanjih projektantov/strokovnjakov pri načrtovanju sprememb</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Kontrola nevarnih snovi pred prečrpavanjem</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Kompetenca zaposlenih</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Varnost in zdravje pri delu</a:t>
            </a:r>
          </a:p>
          <a:p>
            <a:pPr marL="342900" lvl="0" indent="-342900">
              <a:spcAft>
                <a:spcPts val="800"/>
              </a:spcAft>
              <a:buFont typeface="Arial" panose="020B0604020202020204" pitchFamily="34" charset="0"/>
              <a:buChar char="•"/>
              <a:tabLst>
                <a:tab pos="457200" algn="l"/>
              </a:tabLst>
            </a:pPr>
            <a:r>
              <a:rPr lang="sl-SI" sz="2600" dirty="0" err="1">
                <a:effectLst/>
                <a:latin typeface="Calibri" panose="020F0502020204030204" pitchFamily="34" charset="0"/>
                <a:ea typeface="Calibri" panose="020F0502020204030204" pitchFamily="34" charset="0"/>
                <a:cs typeface="Times New Roman" panose="02020603050405020304" pitchFamily="18" charset="0"/>
              </a:rPr>
              <a:t>Protieksplozijska</a:t>
            </a:r>
            <a:r>
              <a:rPr lang="sl-SI" sz="2600" dirty="0">
                <a:effectLst/>
                <a:latin typeface="Calibri" panose="020F0502020204030204" pitchFamily="34" charset="0"/>
                <a:ea typeface="Calibri" panose="020F0502020204030204" pitchFamily="34" charset="0"/>
                <a:cs typeface="Times New Roman" panose="02020603050405020304" pitchFamily="18" charset="0"/>
              </a:rPr>
              <a:t> zaščita</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Načrt zaščite in reševanja</a:t>
            </a:r>
          </a:p>
          <a:p>
            <a:pPr marL="342900" lvl="0" indent="-342900">
              <a:spcAft>
                <a:spcPts val="800"/>
              </a:spcAft>
              <a:buFont typeface="Arial" panose="020B0604020202020204" pitchFamily="34" charset="0"/>
              <a:buChar char="•"/>
              <a:tabLst>
                <a:tab pos="457200" algn="l"/>
              </a:tabLst>
            </a:pPr>
            <a:r>
              <a:rPr lang="sl-SI" sz="2600" dirty="0">
                <a:effectLst/>
                <a:latin typeface="Calibri" panose="020F0502020204030204" pitchFamily="34" charset="0"/>
                <a:ea typeface="Calibri" panose="020F0502020204030204" pitchFamily="34" charset="0"/>
                <a:cs typeface="Times New Roman" panose="02020603050405020304" pitchFamily="18" charset="0"/>
              </a:rPr>
              <a:t>Ostala priporočila</a:t>
            </a:r>
          </a:p>
          <a:p>
            <a:endParaRPr lang="sl-SI" sz="1600" dirty="0"/>
          </a:p>
        </p:txBody>
      </p:sp>
    </p:spTree>
    <p:extLst>
      <p:ext uri="{BB962C8B-B14F-4D97-AF65-F5344CB8AC3E}">
        <p14:creationId xmlns:p14="http://schemas.microsoft.com/office/powerpoint/2010/main" val="411184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B2E179-E7AA-29E8-2092-3830E55CACD1}"/>
              </a:ext>
            </a:extLst>
          </p:cNvPr>
          <p:cNvSpPr>
            <a:spLocks noGrp="1"/>
          </p:cNvSpPr>
          <p:nvPr>
            <p:ph type="title"/>
          </p:nvPr>
        </p:nvSpPr>
        <p:spPr>
          <a:xfrm>
            <a:off x="838200" y="365126"/>
            <a:ext cx="10515600" cy="826366"/>
          </a:xfrm>
        </p:spPr>
        <p:txBody>
          <a:bodyPr>
            <a:normAutofit fontScale="90000"/>
          </a:bodyPr>
          <a:lstStyle/>
          <a:p>
            <a:br>
              <a:rPr lang="sl-SI" dirty="0"/>
            </a:br>
            <a:r>
              <a:rPr lang="sl-SI" u="sng" dirty="0"/>
              <a:t>Varnostna kultura</a:t>
            </a:r>
          </a:p>
        </p:txBody>
      </p:sp>
      <p:sp>
        <p:nvSpPr>
          <p:cNvPr id="3" name="Označba mesta vsebine 2">
            <a:extLst>
              <a:ext uri="{FF2B5EF4-FFF2-40B4-BE49-F238E27FC236}">
                <a16:creationId xmlns:a16="http://schemas.microsoft.com/office/drawing/2014/main" id="{E493B7FD-C2CD-14AA-3C33-8A512BD6A9FD}"/>
              </a:ext>
            </a:extLst>
          </p:cNvPr>
          <p:cNvSpPr>
            <a:spLocks noGrp="1"/>
          </p:cNvSpPr>
          <p:nvPr>
            <p:ph idx="1"/>
          </p:nvPr>
        </p:nvSpPr>
        <p:spPr>
          <a:xfrm>
            <a:off x="547255" y="2242959"/>
            <a:ext cx="5077691" cy="3705007"/>
          </a:xfrm>
          <a:ln>
            <a:solidFill>
              <a:schemeClr val="tx1"/>
            </a:solidFill>
          </a:ln>
        </p:spPr>
        <p:txBody>
          <a:bodyPr>
            <a:normAutofit/>
          </a:bodyPr>
          <a:lstStyle/>
          <a:p>
            <a:pPr marL="0" indent="0" algn="ctr">
              <a:buNone/>
            </a:pPr>
            <a:endParaRPr lang="sl-SI"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sl-SI"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ORGANIZACIJA/PODJETJE</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prepričanja, </a:t>
            </a:r>
          </a:p>
          <a:p>
            <a:r>
              <a:rPr lang="sl-SI" sz="1800" dirty="0">
                <a:latin typeface="Calibri" panose="020F0502020204030204" pitchFamily="34" charset="0"/>
                <a:ea typeface="Calibri" panose="020F0502020204030204" pitchFamily="34" charset="0"/>
                <a:cs typeface="Times New Roman" panose="02020603050405020304" pitchFamily="18" charset="0"/>
              </a:rPr>
              <a:t>s</a:t>
            </a:r>
            <a:r>
              <a:rPr lang="sl-SI" sz="1800" dirty="0">
                <a:effectLst/>
                <a:latin typeface="Calibri" panose="020F0502020204030204" pitchFamily="34" charset="0"/>
                <a:ea typeface="Calibri" panose="020F0502020204030204" pitchFamily="34" charset="0"/>
                <a:cs typeface="Times New Roman" panose="02020603050405020304" pitchFamily="18" charset="0"/>
              </a:rPr>
              <a:t>tališča,</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vrednote članov glede doseganja varnosti,</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struktura,</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praksa, </a:t>
            </a:r>
          </a:p>
          <a:p>
            <a:r>
              <a:rPr lang="sl-SI" sz="1800" dirty="0">
                <a:latin typeface="Calibri" panose="020F0502020204030204" pitchFamily="34" charset="0"/>
                <a:ea typeface="Calibri" panose="020F0502020204030204" pitchFamily="34" charset="0"/>
                <a:cs typeface="Times New Roman" panose="02020603050405020304" pitchFamily="18" charset="0"/>
              </a:rPr>
              <a:t>n</a:t>
            </a:r>
            <a:r>
              <a:rPr lang="sl-SI" sz="1800" dirty="0">
                <a:effectLst/>
                <a:latin typeface="Calibri" panose="020F0502020204030204" pitchFamily="34" charset="0"/>
                <a:ea typeface="Calibri" panose="020F0502020204030204" pitchFamily="34" charset="0"/>
                <a:cs typeface="Times New Roman" panose="02020603050405020304" pitchFamily="18" charset="0"/>
              </a:rPr>
              <a:t>adzor,</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politika, ki je namenjena povečanju varnosti</a:t>
            </a:r>
            <a:endParaRPr lang="sl-SI" dirty="0"/>
          </a:p>
        </p:txBody>
      </p:sp>
      <p:sp>
        <p:nvSpPr>
          <p:cNvPr id="4" name="Označba mesta vsebine 2">
            <a:extLst>
              <a:ext uri="{FF2B5EF4-FFF2-40B4-BE49-F238E27FC236}">
                <a16:creationId xmlns:a16="http://schemas.microsoft.com/office/drawing/2014/main" id="{CD697CA4-57AB-A202-3AAD-D457AAF87513}"/>
              </a:ext>
            </a:extLst>
          </p:cNvPr>
          <p:cNvSpPr txBox="1">
            <a:spLocks/>
          </p:cNvSpPr>
          <p:nvPr/>
        </p:nvSpPr>
        <p:spPr>
          <a:xfrm>
            <a:off x="6567056" y="2242959"/>
            <a:ext cx="5077691" cy="370500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l-SI" sz="1800" b="1" dirty="0">
              <a:latin typeface="Calibri" panose="020F0502020204030204" pitchFamily="34" charset="0"/>
              <a:cs typeface="Times New Roman" panose="02020603050405020304" pitchFamily="18" charset="0"/>
            </a:endParaRPr>
          </a:p>
          <a:p>
            <a:pPr marL="0" indent="0" algn="ctr">
              <a:buFont typeface="Arial" panose="020B0604020202020204" pitchFamily="34" charset="0"/>
              <a:buNone/>
            </a:pPr>
            <a:r>
              <a:rPr lang="sl-SI" sz="1800" b="1" dirty="0">
                <a:solidFill>
                  <a:srgbClr val="FF0000"/>
                </a:solidFill>
                <a:latin typeface="Calibri" panose="020F0502020204030204" pitchFamily="34" charset="0"/>
                <a:cs typeface="Times New Roman" panose="02020603050405020304" pitchFamily="18" charset="0"/>
              </a:rPr>
              <a:t>VODSTVO</a:t>
            </a:r>
            <a:endParaRPr lang="sl-SI" sz="1800" dirty="0">
              <a:solidFill>
                <a:srgbClr val="FF0000"/>
              </a:solidFill>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l-SI" sz="1800" dirty="0">
                <a:latin typeface="Calibri" panose="020F0502020204030204" pitchFamily="34" charset="0"/>
                <a:cs typeface="Times New Roman" panose="02020603050405020304" pitchFamily="18" charset="0"/>
              </a:rPr>
              <a:t>Zavzema za dobro varnostno kulturo ter varnost in zdravja zaposlenih.</a:t>
            </a:r>
          </a:p>
          <a:p>
            <a:pPr marL="0" indent="0">
              <a:buFont typeface="Arial" panose="020B0604020202020204" pitchFamily="34" charset="0"/>
              <a:buNone/>
            </a:pPr>
            <a:endParaRPr lang="sl-SI"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l-SI" sz="1800" dirty="0">
                <a:latin typeface="Calibri" panose="020F0502020204030204" pitchFamily="34" charset="0"/>
                <a:cs typeface="Times New Roman" panose="02020603050405020304" pitchFamily="18" charset="0"/>
              </a:rPr>
              <a:t>Odločitve vodstva neposredno vplivajo na rezultate procesne varnosti.</a:t>
            </a:r>
          </a:p>
          <a:p>
            <a:pPr marL="0" indent="0">
              <a:buFont typeface="Arial" panose="020B0604020202020204" pitchFamily="34" charset="0"/>
              <a:buNone/>
            </a:pPr>
            <a:endParaRPr lang="sl-SI"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sl-SI" sz="1800" dirty="0">
                <a:latin typeface="Calibri" panose="020F0502020204030204" pitchFamily="34" charset="0"/>
                <a:cs typeface="Times New Roman" panose="02020603050405020304" pitchFamily="18" charset="0"/>
              </a:rPr>
              <a:t>Vodstvo postavlja vizijo in kulturo celotne organizacije.</a:t>
            </a:r>
          </a:p>
        </p:txBody>
      </p:sp>
      <p:sp>
        <p:nvSpPr>
          <p:cNvPr id="6" name="PoljeZBesedilom 5">
            <a:extLst>
              <a:ext uri="{FF2B5EF4-FFF2-40B4-BE49-F238E27FC236}">
                <a16:creationId xmlns:a16="http://schemas.microsoft.com/office/drawing/2014/main" id="{ECFDF53F-F467-7431-0412-E201A55125E7}"/>
              </a:ext>
            </a:extLst>
          </p:cNvPr>
          <p:cNvSpPr txBox="1"/>
          <p:nvPr/>
        </p:nvSpPr>
        <p:spPr>
          <a:xfrm>
            <a:off x="554182" y="1517170"/>
            <a:ext cx="10141527" cy="400110"/>
          </a:xfrm>
          <a:prstGeom prst="rect">
            <a:avLst/>
          </a:prstGeom>
          <a:noFill/>
        </p:spPr>
        <p:txBody>
          <a:bodyPr wrap="square">
            <a:spAutoFit/>
          </a:bodyPr>
          <a:lstStyle/>
          <a:p>
            <a:pPr marL="0" indent="0">
              <a:buNone/>
            </a:pPr>
            <a:r>
              <a:rPr lang="sl-SI" sz="2000" b="1" dirty="0">
                <a:effectLst/>
                <a:latin typeface="Calibri" panose="020F0502020204030204" pitchFamily="34" charset="0"/>
                <a:ea typeface="Calibri" panose="020F0502020204030204" pitchFamily="34" charset="0"/>
                <a:cs typeface="Times New Roman" panose="02020603050405020304" pitchFamily="18" charset="0"/>
              </a:rPr>
              <a:t>»Če mislite, da je varnost draga, pomislite na nesrečo ...« je znan rek v procesni industriji.</a:t>
            </a:r>
          </a:p>
        </p:txBody>
      </p:sp>
    </p:spTree>
    <p:extLst>
      <p:ext uri="{BB962C8B-B14F-4D97-AF65-F5344CB8AC3E}">
        <p14:creationId xmlns:p14="http://schemas.microsoft.com/office/powerpoint/2010/main" val="143261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1F6D9515-544A-0DB8-09BA-289E977D1AE6}"/>
              </a:ext>
            </a:extLst>
          </p:cNvPr>
          <p:cNvSpPr>
            <a:spLocks noGrp="1"/>
          </p:cNvSpPr>
          <p:nvPr>
            <p:ph idx="1"/>
          </p:nvPr>
        </p:nvSpPr>
        <p:spPr>
          <a:xfrm>
            <a:off x="1115568" y="805543"/>
            <a:ext cx="10168128" cy="5084895"/>
          </a:xfrm>
        </p:spPr>
        <p:txBody>
          <a:bodyPr>
            <a:normAutofit/>
          </a:bodyPr>
          <a:lstStyle/>
          <a:p>
            <a:pPr marL="0" indent="0">
              <a:spcAft>
                <a:spcPts val="800"/>
              </a:spcAft>
              <a:buNone/>
            </a:pPr>
            <a:r>
              <a:rPr lang="sl-SI" sz="2000" u="sng" dirty="0">
                <a:latin typeface="Calibri" panose="020F0502020204030204" pitchFamily="34" charset="0"/>
                <a:ea typeface="Calibri" panose="020F0502020204030204" pitchFamily="34" charset="0"/>
                <a:cs typeface="Times New Roman" panose="02020603050405020304" pitchFamily="18" charset="0"/>
              </a:rPr>
              <a:t>V</a:t>
            </a:r>
            <a:r>
              <a:rPr lang="sl-SI" sz="2000" u="sng" dirty="0">
                <a:effectLst/>
                <a:latin typeface="Calibri" panose="020F0502020204030204" pitchFamily="34" charset="0"/>
                <a:ea typeface="Calibri" panose="020F0502020204030204" pitchFamily="34" charset="0"/>
                <a:cs typeface="Times New Roman" panose="02020603050405020304" pitchFamily="18" charset="0"/>
              </a:rPr>
              <a:t>odstvo ustvarja odprto okolje, kjer:</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namenja veliko pozornost procesni varnosti in jo prednostno obravnava,</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spodbuja zaposlene, da opozorijo na varnostno pomembna vprašanja,</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so podane pozitivne povratne informacije o ukrepih, sprejetih za povečanje varnosti,</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daje hiter odziv za odpravo ugotovljenih napak,</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poteka sodelovanje zaposlenih na vseh ravneh pri razvoju in pregledovanju upravljanja varnostnih postopkov,</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ustrezne naloge s področja procesne varnosti zaupa strokovnim sodelavcem, pri tem pa ohranja vso odgovornost in obveznost, </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spodbuja »kulturo varnosti«, </a:t>
            </a:r>
          </a:p>
          <a:p>
            <a:pPr marL="342900" lvl="0" indent="-342900">
              <a:buFont typeface="Symbol" panose="05050102010706020507" pitchFamily="18" charset="2"/>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potekajo pravočasne preiskave vseh nesreč in pomembnih skoraj nesreč ter hitro informiranje o ugotovitvah preiskav.</a:t>
            </a:r>
          </a:p>
          <a:p>
            <a:endParaRPr lang="sl-SI" sz="1000" dirty="0"/>
          </a:p>
        </p:txBody>
      </p:sp>
    </p:spTree>
    <p:extLst>
      <p:ext uri="{BB962C8B-B14F-4D97-AF65-F5344CB8AC3E}">
        <p14:creationId xmlns:p14="http://schemas.microsoft.com/office/powerpoint/2010/main" val="272381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08AEC18-388B-D094-7594-2F66AD09D5A6}"/>
              </a:ext>
            </a:extLst>
          </p:cNvPr>
          <p:cNvSpPr>
            <a:spLocks noGrp="1"/>
          </p:cNvSpPr>
          <p:nvPr>
            <p:ph idx="1"/>
          </p:nvPr>
        </p:nvSpPr>
        <p:spPr>
          <a:xfrm>
            <a:off x="838200" y="484909"/>
            <a:ext cx="10515600" cy="6054435"/>
          </a:xfrm>
          <a:ln>
            <a:solidFill>
              <a:srgbClr val="C00000"/>
            </a:solidFill>
          </a:ln>
        </p:spPr>
        <p:txBody>
          <a:bodyPr>
            <a:normAutofit fontScale="92500" lnSpcReduction="10000"/>
          </a:bodyPr>
          <a:lstStyle/>
          <a:p>
            <a:pPr marL="0" lvl="0" indent="0" algn="just">
              <a:lnSpc>
                <a:spcPct val="107000"/>
              </a:lnSpc>
              <a:spcAft>
                <a:spcPts val="800"/>
              </a:spcAft>
              <a:buNone/>
            </a:pPr>
            <a:r>
              <a:rPr lang="sl-SI" sz="1600" dirty="0"/>
              <a:t>Vodstva obratov zagotovijo oceno stanja glede varnostne kulture v podjetju in sprejmejo ukrepe za njeno izboljševanje, če je to potrebno, ter zagotovijo izvedbo takih ukrepov. O izvedeni oceni pripravijo poročilo z obrazložitvijo zaključkov in sprejetih ukrepov. Vodstvo Melamin </a:t>
            </a:r>
            <a:r>
              <a:rPr lang="sl-SI" sz="1600" dirty="0" err="1"/>
              <a:t>d.d</a:t>
            </a:r>
            <a:r>
              <a:rPr lang="sl-SI" sz="1600" dirty="0"/>
              <a:t>. Kočevje pripravi Program ukrepov za izboljšanje varnostne kulture in zagotovi izvedbo ukrepov. </a:t>
            </a:r>
          </a:p>
          <a:p>
            <a:pPr marL="0" lvl="0" indent="0" algn="just">
              <a:lnSpc>
                <a:spcPct val="107000"/>
              </a:lnSpc>
              <a:spcAft>
                <a:spcPts val="800"/>
              </a:spcAft>
              <a:buNone/>
            </a:pPr>
            <a:r>
              <a:rPr lang="sl-SI" sz="1600" dirty="0"/>
              <a:t>Vodstva obratov zagotovijo analizo ustreznosti: </a:t>
            </a:r>
          </a:p>
          <a:p>
            <a:pPr lvl="0" algn="just">
              <a:lnSpc>
                <a:spcPct val="107000"/>
              </a:lnSpc>
              <a:spcAft>
                <a:spcPts val="800"/>
              </a:spcAft>
              <a:buFontTx/>
              <a:buChar char="-"/>
            </a:pPr>
            <a:r>
              <a:rPr lang="sl-SI" sz="1600" dirty="0"/>
              <a:t>vodenja procesa načrtovanja, uvajanja in odobritve sprememb ter nadzora nad uvedenimi spremembami, </a:t>
            </a:r>
          </a:p>
          <a:p>
            <a:pPr lvl="0" algn="just">
              <a:lnSpc>
                <a:spcPct val="107000"/>
              </a:lnSpc>
              <a:spcAft>
                <a:spcPts val="800"/>
              </a:spcAft>
              <a:buFontTx/>
              <a:buChar char="-"/>
            </a:pPr>
            <a:r>
              <a:rPr lang="sl-SI" sz="1600" dirty="0"/>
              <a:t>vodenja procesa, ki se nanaša na kompetenco zaposlenih,</a:t>
            </a:r>
          </a:p>
          <a:p>
            <a:pPr lvl="0" algn="just">
              <a:lnSpc>
                <a:spcPct val="107000"/>
              </a:lnSpc>
              <a:spcAft>
                <a:spcPts val="800"/>
              </a:spcAft>
              <a:buFontTx/>
              <a:buChar char="-"/>
            </a:pPr>
            <a:r>
              <a:rPr lang="sl-SI" sz="1600" dirty="0"/>
              <a:t> izvajanja postopkov prepoznavanja nevarnosti: da je HAZOP analiza (ali analiza z uporabo druge metodologije) izdelana skladno z dobro inženirsko prakso, da se revidira, ko je to potrebno in da je izdelana tako, da služi za pravočasno prepoznavanje odstopanj in izvajanje ukrepov, </a:t>
            </a:r>
          </a:p>
          <a:p>
            <a:pPr lvl="0" algn="just">
              <a:lnSpc>
                <a:spcPct val="107000"/>
              </a:lnSpc>
              <a:spcAft>
                <a:spcPts val="800"/>
              </a:spcAft>
              <a:buFontTx/>
              <a:buChar char="-"/>
            </a:pPr>
            <a:r>
              <a:rPr lang="sl-SI" sz="1600" dirty="0"/>
              <a:t>vzpostavljenih komunikacijskih poti v podjetju z vidika zagotavljanja obveščenosti o varnostno pomembnih vsebinah vseh zaposlenih ter določeno odgovorno osebo, ki zagotavlja, da je vodstvo redno seznanjeno z varnostno situacijo v obratu z namenom, da v primeru pomanjkljive ravni procesne varnosti pravočasno in ustrezno ukrepa, Glede usposabljanja delavcev je treba opozoriti, da IRSD upošteva, da so delavci usposobljeni, če so bili ti ustrezno (teoretično in praktično) preizkušeni. </a:t>
            </a:r>
          </a:p>
          <a:p>
            <a:pPr marL="0" lvl="0" indent="0" algn="just">
              <a:lnSpc>
                <a:spcPct val="107000"/>
              </a:lnSpc>
              <a:spcAft>
                <a:spcPts val="800"/>
              </a:spcAft>
              <a:buNone/>
            </a:pPr>
            <a:r>
              <a:rPr lang="sl-SI" sz="1600" dirty="0"/>
              <a:t>Vodstva obratov zagotovijo analizo prisotnosti nekompatibilnih kemikalij, pri katerih bi lahko prišlo do eksotermne reakcije, ki bi povzročila eksplozijo ali požar. Ob prisotnosti takšnih kemikalij izvedejo analizo možnosti, da pride do takšne reakcije ter preverijo ustreznost in zadostnost ukrepov za njeno preprečevanje. O izvedeni analizi pripravijo poročilo z obrazloženimi ugotovitvami.</a:t>
            </a:r>
          </a:p>
          <a:p>
            <a:pPr marL="0" lvl="0" indent="0" algn="just">
              <a:lnSpc>
                <a:spcPct val="107000"/>
              </a:lnSpc>
              <a:spcAft>
                <a:spcPts val="800"/>
              </a:spcAft>
              <a:buNone/>
            </a:pPr>
            <a:r>
              <a:rPr lang="sl-SI" sz="1600" dirty="0"/>
              <a:t>Vodstva obratov morajo skladno s 66. členom ZVO-2 imenovati skrbnika varstva okolja, ki spremlja novosti na področju zakonodaje ter oceno glede vpliva nove zakonodaje na potrebo po prilagajanju podjetja oziroma oceno, da nova zakonodaja podjetja ne zadeva. </a:t>
            </a:r>
            <a:endParaRPr lang="sl-SI" sz="3600" dirty="0"/>
          </a:p>
        </p:txBody>
      </p:sp>
    </p:spTree>
    <p:extLst>
      <p:ext uri="{BB962C8B-B14F-4D97-AF65-F5344CB8AC3E}">
        <p14:creationId xmlns:p14="http://schemas.microsoft.com/office/powerpoint/2010/main" val="329607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924D03-9DE5-DF43-C653-4F956564AC1C}"/>
              </a:ext>
            </a:extLst>
          </p:cNvPr>
          <p:cNvSpPr>
            <a:spLocks noGrp="1"/>
          </p:cNvSpPr>
          <p:nvPr>
            <p:ph type="title"/>
          </p:nvPr>
        </p:nvSpPr>
        <p:spPr>
          <a:xfrm>
            <a:off x="631536" y="365125"/>
            <a:ext cx="10928927" cy="1325563"/>
          </a:xfrm>
        </p:spPr>
        <p:txBody>
          <a:bodyPr>
            <a:normAutofit/>
          </a:bodyPr>
          <a:lstStyle/>
          <a:p>
            <a:r>
              <a:rPr lang="sl-SI" sz="3700" b="1" u="sng" dirty="0"/>
              <a:t>Obvladovanje</a:t>
            </a:r>
            <a:r>
              <a:rPr lang="sl-SI" sz="3700" b="1" u="sng" dirty="0">
                <a:effectLst/>
                <a:ea typeface="Calibri" panose="020F0502020204030204" pitchFamily="34" charset="0"/>
                <a:cs typeface="Times New Roman" panose="02020603050405020304" pitchFamily="18" charset="0"/>
              </a:rPr>
              <a:t> </a:t>
            </a:r>
            <a:r>
              <a:rPr lang="sl-SI" sz="3700" b="1" u="sng" dirty="0"/>
              <a:t>sprememb, ki vplivajo na varno obratovanje</a:t>
            </a:r>
          </a:p>
        </p:txBody>
      </p:sp>
      <p:sp>
        <p:nvSpPr>
          <p:cNvPr id="3" name="Označba mesta vsebine 2">
            <a:extLst>
              <a:ext uri="{FF2B5EF4-FFF2-40B4-BE49-F238E27FC236}">
                <a16:creationId xmlns:a16="http://schemas.microsoft.com/office/drawing/2014/main" id="{B279245C-2265-AC15-4705-7B63838DB328}"/>
              </a:ext>
            </a:extLst>
          </p:cNvPr>
          <p:cNvSpPr>
            <a:spLocks noGrp="1"/>
          </p:cNvSpPr>
          <p:nvPr>
            <p:ph idx="1"/>
          </p:nvPr>
        </p:nvSpPr>
        <p:spPr>
          <a:xfrm>
            <a:off x="503958" y="1671329"/>
            <a:ext cx="4851400" cy="2359890"/>
          </a:xfrm>
        </p:spPr>
        <p:txBody>
          <a:bodyPr/>
          <a:lstStyle/>
          <a:p>
            <a:pPr>
              <a:buFont typeface="Wingdings" panose="05000000000000000000" pitchFamily="2" charset="2"/>
              <a:buChar char="v"/>
            </a:pPr>
            <a:r>
              <a:rPr lang="sl-SI" sz="1800" dirty="0">
                <a:effectLst/>
                <a:latin typeface="Calibri" panose="020F0502020204030204" pitchFamily="34" charset="0"/>
                <a:ea typeface="Calibri" panose="020F0502020204030204" pitchFamily="34" charset="0"/>
                <a:cs typeface="Times New Roman" panose="02020603050405020304" pitchFamily="18" charset="0"/>
              </a:rPr>
              <a:t> prepoznavanje sprememb,</a:t>
            </a:r>
          </a:p>
          <a:p>
            <a:pPr>
              <a:buFont typeface="Wingdings" panose="05000000000000000000" pitchFamily="2" charset="2"/>
              <a:buChar char="v"/>
            </a:pPr>
            <a:r>
              <a:rPr lang="sl-SI" sz="1800" dirty="0">
                <a:effectLst/>
                <a:latin typeface="Calibri" panose="020F0502020204030204" pitchFamily="34" charset="0"/>
                <a:ea typeface="Calibri" panose="020F0502020204030204" pitchFamily="34" charset="0"/>
                <a:cs typeface="Times New Roman" panose="02020603050405020304" pitchFamily="18" charset="0"/>
              </a:rPr>
              <a:t> ocenjevanje njihove sprejemljivosti</a:t>
            </a:r>
          </a:p>
          <a:p>
            <a:pPr>
              <a:buFont typeface="Wingdings" panose="05000000000000000000" pitchFamily="2" charset="2"/>
              <a:buChar char="v"/>
            </a:pPr>
            <a:r>
              <a:rPr lang="sl-SI" sz="1800" dirty="0">
                <a:effectLst/>
                <a:latin typeface="Calibri" panose="020F0502020204030204" pitchFamily="34" charset="0"/>
                <a:ea typeface="Calibri" panose="020F0502020204030204" pitchFamily="34" charset="0"/>
                <a:cs typeface="Times New Roman" panose="02020603050405020304" pitchFamily="18" charset="0"/>
              </a:rPr>
              <a:t> način uvajanje sprememb</a:t>
            </a:r>
          </a:p>
          <a:p>
            <a:pPr marL="0" indent="0">
              <a:buNone/>
            </a:pPr>
            <a:endParaRPr lang="sl-SI"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l-SI" sz="1800" b="1" u="sng" dirty="0">
                <a:effectLst/>
                <a:latin typeface="Calibri" panose="020F0502020204030204" pitchFamily="34" charset="0"/>
                <a:ea typeface="Calibri" panose="020F0502020204030204" pitchFamily="34" charset="0"/>
                <a:cs typeface="Times New Roman" panose="02020603050405020304" pitchFamily="18" charset="0"/>
              </a:rPr>
              <a:t>Osnovni element Sistema obvladovanja varnosti.</a:t>
            </a:r>
          </a:p>
          <a:p>
            <a:pPr marL="0" indent="0">
              <a:buNone/>
            </a:pPr>
            <a:endParaRPr lang="sl-SI" dirty="0"/>
          </a:p>
        </p:txBody>
      </p:sp>
      <p:sp>
        <p:nvSpPr>
          <p:cNvPr id="4" name="Označba mesta vsebine 2">
            <a:extLst>
              <a:ext uri="{FF2B5EF4-FFF2-40B4-BE49-F238E27FC236}">
                <a16:creationId xmlns:a16="http://schemas.microsoft.com/office/drawing/2014/main" id="{E74D758F-13BC-7397-5747-F3779A367D17}"/>
              </a:ext>
            </a:extLst>
          </p:cNvPr>
          <p:cNvSpPr txBox="1">
            <a:spLocks/>
          </p:cNvSpPr>
          <p:nvPr/>
        </p:nvSpPr>
        <p:spPr>
          <a:xfrm>
            <a:off x="5990936" y="1671329"/>
            <a:ext cx="5781964" cy="498576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l-SI" sz="20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Pogoste vrste napake pri obvladovanju sprememb, povezanih s kemičnimi nesrečami, so:</a:t>
            </a:r>
          </a:p>
          <a:p>
            <a:pPr marL="342900" lvl="0" indent="-342900" algn="just">
              <a:lnSpc>
                <a:spcPct val="107000"/>
              </a:lnSpc>
              <a:buFont typeface="Calibri" panose="020F0502020204030204" pitchFamily="34" charset="0"/>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ne prepoznavanje povečanega potenciala tveganja predlagane spremembe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failure</a:t>
            </a: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Calibri" panose="020F0502020204030204" pitchFamily="34" charset="0"/>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neustrezna ocena tveganja povezana s spremembo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risk</a:t>
            </a: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assessment</a:t>
            </a: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failure</a:t>
            </a:r>
            <a:r>
              <a:rPr lang="sl-SI"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Calibri" panose="020F0502020204030204" pitchFamily="34" charset="0"/>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pomanjkljivo ali neustrezno izvajanje priporočil iz ocene tveganja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follow</a:t>
            </a:r>
            <a:r>
              <a:rPr lang="sl-SI" sz="2000" dirty="0">
                <a:effectLst/>
                <a:latin typeface="Calibri" panose="020F0502020204030204" pitchFamily="34" charset="0"/>
                <a:ea typeface="Calibri" panose="020F0502020204030204" pitchFamily="34" charset="0"/>
                <a:cs typeface="Times New Roman" panose="02020603050405020304" pitchFamily="18" charset="0"/>
              </a:rPr>
              <a:t>-up </a:t>
            </a:r>
            <a:r>
              <a:rPr lang="sl-SI" sz="2000" dirty="0" err="1">
                <a:effectLst/>
                <a:latin typeface="Calibri" panose="020F0502020204030204" pitchFamily="34" charset="0"/>
                <a:ea typeface="Calibri" panose="020F0502020204030204" pitchFamily="34" charset="0"/>
                <a:cs typeface="Times New Roman" panose="02020603050405020304" pitchFamily="18" charset="0"/>
              </a:rPr>
              <a:t>failure</a:t>
            </a:r>
            <a:r>
              <a:rPr lang="sl-SI"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Calibri" panose="020F0502020204030204" pitchFamily="34" charset="0"/>
              <a:buChar char="-"/>
            </a:pPr>
            <a:r>
              <a:rPr lang="sl-SI" sz="2000" dirty="0">
                <a:effectLst/>
                <a:latin typeface="Calibri" panose="020F0502020204030204" pitchFamily="34" charset="0"/>
                <a:ea typeface="Calibri" panose="020F0502020204030204" pitchFamily="34" charset="0"/>
                <a:cs typeface="Times New Roman" panose="02020603050405020304" pitchFamily="18" charset="0"/>
              </a:rPr>
              <a:t>izključitev nekaterih vrst sprememb iz postopka obvladovanja sprememb neuporaba postopka obvladovanja sprememb pri vseh življenjskih ciklih obrata. </a:t>
            </a:r>
            <a:endParaRPr lang="sl-SI" sz="3200" dirty="0"/>
          </a:p>
        </p:txBody>
      </p:sp>
      <p:sp>
        <p:nvSpPr>
          <p:cNvPr id="6" name="PoljeZBesedilom 5">
            <a:extLst>
              <a:ext uri="{FF2B5EF4-FFF2-40B4-BE49-F238E27FC236}">
                <a16:creationId xmlns:a16="http://schemas.microsoft.com/office/drawing/2014/main" id="{BDB0ABEF-8B6B-77A4-86AA-F3D5FF311E34}"/>
              </a:ext>
            </a:extLst>
          </p:cNvPr>
          <p:cNvSpPr txBox="1"/>
          <p:nvPr/>
        </p:nvSpPr>
        <p:spPr>
          <a:xfrm>
            <a:off x="419100" y="4164209"/>
            <a:ext cx="5058063" cy="1724318"/>
          </a:xfrm>
          <a:prstGeom prst="rect">
            <a:avLst/>
          </a:prstGeom>
          <a:noFill/>
          <a:ln>
            <a:solidFill>
              <a:srgbClr val="C00000"/>
            </a:solidFill>
          </a:ln>
        </p:spPr>
        <p:txBody>
          <a:bodyPr wrap="square">
            <a:spAutoFit/>
          </a:bodyPr>
          <a:lstStyle/>
          <a:p>
            <a:pPr algn="just">
              <a:lnSpc>
                <a:spcPct val="107000"/>
              </a:lnSpc>
              <a:spcAft>
                <a:spcPts val="800"/>
              </a:spcAft>
            </a:pPr>
            <a:r>
              <a:rPr lang="sl-SI" sz="2000" dirty="0">
                <a:effectLst/>
                <a:latin typeface="Calibri" panose="020F0502020204030204" pitchFamily="34" charset="0"/>
                <a:ea typeface="Calibri" panose="020F0502020204030204" pitchFamily="34" charset="0"/>
                <a:cs typeface="Times New Roman" panose="02020603050405020304" pitchFamily="18" charset="0"/>
              </a:rPr>
              <a:t>Postopek obvladovanja sprememb zagotavlja, da se ne uvedejo nobene nepredvidene nove nevarnosti in da se tveganje obstoječih nevarnosti za zaposlene, okoliške prebivalce ali okolje nevede ne poveča.</a:t>
            </a:r>
          </a:p>
        </p:txBody>
      </p:sp>
    </p:spTree>
    <p:extLst>
      <p:ext uri="{BB962C8B-B14F-4D97-AF65-F5344CB8AC3E}">
        <p14:creationId xmlns:p14="http://schemas.microsoft.com/office/powerpoint/2010/main" val="406903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BFE3073E-9C36-1560-FA3B-0B8F93E1BE66}"/>
              </a:ext>
            </a:extLst>
          </p:cNvPr>
          <p:cNvSpPr>
            <a:spLocks noGrp="1"/>
          </p:cNvSpPr>
          <p:nvPr>
            <p:ph type="title"/>
          </p:nvPr>
        </p:nvSpPr>
        <p:spPr>
          <a:xfrm>
            <a:off x="1115568" y="548640"/>
            <a:ext cx="10168128" cy="1179576"/>
          </a:xfrm>
        </p:spPr>
        <p:txBody>
          <a:bodyPr>
            <a:normAutofit/>
          </a:bodyPr>
          <a:lstStyle/>
          <a:p>
            <a:r>
              <a:rPr lang="sl-SI" sz="3700" b="1" u="sng" dirty="0"/>
              <a:t>Spremenjen način skladiščenja in pretakanja EPI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5F18B79D-DFEE-2835-F3CA-D8D0455D4C6A}"/>
              </a:ext>
            </a:extLst>
          </p:cNvPr>
          <p:cNvSpPr>
            <a:spLocks noGrp="1"/>
          </p:cNvSpPr>
          <p:nvPr>
            <p:ph idx="1"/>
          </p:nvPr>
        </p:nvSpPr>
        <p:spPr>
          <a:xfrm>
            <a:off x="1115568" y="1851378"/>
            <a:ext cx="10168128" cy="4325585"/>
          </a:xfrm>
        </p:spPr>
        <p:txBody>
          <a:bodyPr>
            <a:normAutofit lnSpcReduction="10000"/>
          </a:bodyPr>
          <a:lstStyle/>
          <a:p>
            <a:endParaRPr lang="sl-SI" sz="2200" dirty="0"/>
          </a:p>
          <a:p>
            <a:r>
              <a:rPr lang="sl-SI" sz="3200" dirty="0"/>
              <a:t>EPI v 210 l sodih: transport z viličarjem, ročno prečrpavanje.</a:t>
            </a:r>
          </a:p>
          <a:p>
            <a:r>
              <a:rPr lang="sl-SI" sz="3200" dirty="0"/>
              <a:t>V Melaminu so zaradi:</a:t>
            </a:r>
          </a:p>
          <a:p>
            <a:pPr>
              <a:buFontTx/>
              <a:buChar char="-"/>
            </a:pPr>
            <a:r>
              <a:rPr lang="sl-SI" sz="3200" dirty="0"/>
              <a:t>zmanjšanja izpostavljenosti zaposlenih nevarnim snovem,</a:t>
            </a:r>
          </a:p>
          <a:p>
            <a:pPr>
              <a:buFontTx/>
              <a:buChar char="-"/>
            </a:pPr>
            <a:r>
              <a:rPr lang="sl-SI" sz="3200" dirty="0"/>
              <a:t>odločitve proizvajalca EPI, da preneha z dobavami v 210 l sodih;</a:t>
            </a:r>
          </a:p>
          <a:p>
            <a:pPr marL="0" indent="0">
              <a:buNone/>
            </a:pPr>
            <a:r>
              <a:rPr lang="sl-SI" sz="3200" dirty="0"/>
              <a:t>2019 dokončali projekt skladiščenja EPI v novem rezervoarju (60 m3) z novim pretakalnim mestom.</a:t>
            </a:r>
          </a:p>
          <a:p>
            <a:pPr marL="0" indent="0">
              <a:buNone/>
            </a:pPr>
            <a:endParaRPr lang="sl-SI" sz="2200" dirty="0"/>
          </a:p>
          <a:p>
            <a:pPr marL="0" indent="0">
              <a:buNone/>
            </a:pPr>
            <a:endParaRPr lang="sl-SI" sz="2200" dirty="0"/>
          </a:p>
          <a:p>
            <a:pPr marL="0" indent="0">
              <a:buNone/>
            </a:pPr>
            <a:endParaRPr lang="sl-SI" sz="2200" dirty="0"/>
          </a:p>
        </p:txBody>
      </p:sp>
    </p:spTree>
    <p:extLst>
      <p:ext uri="{BB962C8B-B14F-4D97-AF65-F5344CB8AC3E}">
        <p14:creationId xmlns:p14="http://schemas.microsoft.com/office/powerpoint/2010/main" val="346306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435D780-959D-7CE1-164A-FF83186B4BBA}"/>
              </a:ext>
            </a:extLst>
          </p:cNvPr>
          <p:cNvSpPr>
            <a:spLocks noGrp="1"/>
          </p:cNvSpPr>
          <p:nvPr>
            <p:ph idx="1"/>
          </p:nvPr>
        </p:nvSpPr>
        <p:spPr>
          <a:xfrm>
            <a:off x="378691" y="360218"/>
            <a:ext cx="11554691" cy="3531423"/>
          </a:xfrm>
        </p:spPr>
        <p:txBody>
          <a:bodyPr>
            <a:noAutofit/>
          </a:bodyPr>
          <a:lstStyle/>
          <a:p>
            <a:pPr marL="0" indent="0">
              <a:spcAft>
                <a:spcPts val="800"/>
              </a:spcAft>
              <a:buNone/>
            </a:pPr>
            <a:r>
              <a:rPr lang="sl-SI" sz="1600" u="sng" dirty="0">
                <a:effectLst/>
                <a:latin typeface="Calibri" panose="020F0502020204030204" pitchFamily="34" charset="0"/>
                <a:ea typeface="Calibri" panose="020F0502020204030204" pitchFamily="34" charset="0"/>
                <a:cs typeface="Times New Roman" panose="02020603050405020304" pitchFamily="18" charset="0"/>
              </a:rPr>
              <a:t>Vodstva obratov: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zagotovijo postopke za prepoznavanje, ocenjevanje in uvajanje sprememb,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določijo odgovorno osebo, ki je odgovorna za prepoznavanje načrtovanih spremembe,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zagotovijo, da postopki za prepoznavanje varnostno relevantnih sprememb nalagajo obravnavo vseh vrst sprememb,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opredelijo merila na sprejemljivost spremembe z vidika varnega obratovanja,</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zagotovijo, da se postopek ocenjevanja sprememb zaključi z obrazloženimi ugotovitvami glede sprejemljivosti načrtovane spremembe,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določijo postopek uvajanja spremembe,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zagotovijo, da so pred uvedbo spremembe prepoznani dodatni varnostni ukrepi, da so prepoznana delovna mesta, na katere bo sprememba vplivala,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zagotovijo, da se postopki glede obvladovanja sprememb obrata izvajajo z upoštevanjem značilnosti konkretne spremembe. </a:t>
            </a:r>
          </a:p>
          <a:p>
            <a:pPr marL="0" indent="0">
              <a:spcAft>
                <a:spcPts val="800"/>
              </a:spcAft>
              <a:buNone/>
            </a:pPr>
            <a:r>
              <a:rPr lang="sl-SI" sz="1600" u="sng" dirty="0">
                <a:effectLst/>
                <a:latin typeface="Calibri" panose="020F0502020204030204" pitchFamily="34" charset="0"/>
                <a:ea typeface="Calibri" panose="020F0502020204030204" pitchFamily="34" charset="0"/>
                <a:cs typeface="Times New Roman" panose="02020603050405020304" pitchFamily="18" charset="0"/>
              </a:rPr>
              <a:t>Vodstva obratov zagotovijo, da postopki za obvladovanje sprememb zadevajo tudi spremembe, ki so posledica: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uvajanja in krepitve digitalizacije obratovanja,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uvajanje avtomatiziranega krmiljenja ali njegove spremembe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zmanjševanja števila zaposlenih, zaposlovanja tujcev brez znanja slovenščine, </a:t>
            </a:r>
          </a:p>
          <a:p>
            <a:pPr>
              <a:spcAft>
                <a:spcPts val="8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zamenjave energentov ali ukrepov za energetsko in snovno učinkovitost.</a:t>
            </a:r>
          </a:p>
          <a:p>
            <a:endParaRPr lang="sl-SI" sz="1050" dirty="0"/>
          </a:p>
        </p:txBody>
      </p:sp>
    </p:spTree>
    <p:extLst>
      <p:ext uri="{BB962C8B-B14F-4D97-AF65-F5344CB8AC3E}">
        <p14:creationId xmlns:p14="http://schemas.microsoft.com/office/powerpoint/2010/main" val="61250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A1F92A64-67A1-A1C3-7AF0-7A6029C2C2EC}"/>
              </a:ext>
            </a:extLst>
          </p:cNvPr>
          <p:cNvSpPr>
            <a:spLocks noGrp="1"/>
          </p:cNvSpPr>
          <p:nvPr>
            <p:ph type="title"/>
          </p:nvPr>
        </p:nvSpPr>
        <p:spPr>
          <a:xfrm>
            <a:off x="1115568" y="548640"/>
            <a:ext cx="10168128" cy="1179576"/>
          </a:xfrm>
        </p:spPr>
        <p:txBody>
          <a:bodyPr>
            <a:noAutofit/>
          </a:bodyPr>
          <a:lstStyle/>
          <a:p>
            <a:r>
              <a:rPr lang="sl-SI" sz="3700" b="1" dirty="0"/>
              <a:t>Prepoznavanje in ocenjevanje nevarnosti nesreč s HAZOP metodo in Sodelovanje zunanjih projektantov/sodelavcev pri načrtovanju sprememb</a:t>
            </a: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01615E3F-2CB6-73F9-BDB1-D825BA7633B7}"/>
              </a:ext>
            </a:extLst>
          </p:cNvPr>
          <p:cNvSpPr>
            <a:spLocks noGrp="1"/>
          </p:cNvSpPr>
          <p:nvPr>
            <p:ph idx="1"/>
          </p:nvPr>
        </p:nvSpPr>
        <p:spPr>
          <a:xfrm>
            <a:off x="558209" y="2230047"/>
            <a:ext cx="11269614" cy="4448747"/>
          </a:xfrm>
        </p:spPr>
        <p:txBody>
          <a:bodyPr>
            <a:normAutofit/>
          </a:bodyPr>
          <a:lstStyle/>
          <a:p>
            <a:pPr marL="0" indent="0">
              <a:spcAft>
                <a:spcPts val="800"/>
              </a:spcAft>
              <a:buNone/>
            </a:pPr>
            <a:r>
              <a:rPr lang="sl-SI" sz="1900" u="sng" dirty="0">
                <a:latin typeface="Calibri" panose="020F0502020204030204" pitchFamily="34" charset="0"/>
                <a:ea typeface="Calibri" panose="020F0502020204030204" pitchFamily="34" charset="0"/>
                <a:cs typeface="Times New Roman" panose="02020603050405020304" pitchFamily="18" charset="0"/>
              </a:rPr>
              <a:t>O</a:t>
            </a:r>
            <a:r>
              <a:rPr lang="sl-SI" sz="1900" u="sng" dirty="0">
                <a:effectLst/>
                <a:latin typeface="Calibri" panose="020F0502020204030204" pitchFamily="34" charset="0"/>
                <a:ea typeface="Calibri" panose="020F0502020204030204" pitchFamily="34" charset="0"/>
                <a:cs typeface="Times New Roman" panose="02020603050405020304" pitchFamily="18" charset="0"/>
              </a:rPr>
              <a:t>ceno tveganja je treba pregledati, če </a:t>
            </a:r>
            <a:r>
              <a:rPr lang="sl-SI" sz="19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so v obratih novi ali spremenjeni procesi/nevarne snovi ali pomembne spremembe v transportu nevarnih snovi;</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se pojavijo nesreče/incidenti;</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nova tehnologija ponuja možnosti za izboljšave;</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je praksa izvajanja delavcev v nasprotju z oceno tveganja;</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so na voljo nove informacije o obnašanju ali učinkih nevarnih snovi in procesov;</a:t>
            </a:r>
          </a:p>
          <a:p>
            <a:pPr>
              <a:spcAft>
                <a:spcPts val="800"/>
              </a:spcAft>
            </a:pPr>
            <a:r>
              <a:rPr lang="sl-SI" sz="1900" dirty="0">
                <a:effectLst/>
                <a:latin typeface="Calibri" panose="020F0502020204030204" pitchFamily="34" charset="0"/>
                <a:ea typeface="Calibri" panose="020F0502020204030204" pitchFamily="34" charset="0"/>
                <a:cs typeface="Times New Roman" panose="02020603050405020304" pitchFamily="18" charset="0"/>
              </a:rPr>
              <a:t>obstaja predlog za razširitev/gradnjo/spremembo objektov v obratu.</a:t>
            </a:r>
          </a:p>
          <a:p>
            <a:endParaRPr lang="sl-SI" sz="1900" dirty="0"/>
          </a:p>
        </p:txBody>
      </p:sp>
    </p:spTree>
    <p:extLst>
      <p:ext uri="{BB962C8B-B14F-4D97-AF65-F5344CB8AC3E}">
        <p14:creationId xmlns:p14="http://schemas.microsoft.com/office/powerpoint/2010/main" val="298793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09549C7-9DB7-1459-2739-1422D5BBAFCD}"/>
              </a:ext>
            </a:extLst>
          </p:cNvPr>
          <p:cNvGraphicFramePr/>
          <p:nvPr>
            <p:extLst>
              <p:ext uri="{D42A27DB-BD31-4B8C-83A1-F6EECF244321}">
                <p14:modId xmlns:p14="http://schemas.microsoft.com/office/powerpoint/2010/main" val="2117297052"/>
              </p:ext>
            </p:extLst>
          </p:nvPr>
        </p:nvGraphicFramePr>
        <p:xfrm>
          <a:off x="1818849" y="0"/>
          <a:ext cx="8554301" cy="5837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jeZBesedilom 2">
            <a:extLst>
              <a:ext uri="{FF2B5EF4-FFF2-40B4-BE49-F238E27FC236}">
                <a16:creationId xmlns:a16="http://schemas.microsoft.com/office/drawing/2014/main" id="{87AEA4F0-9F49-045C-08C2-B16742CBFA09}"/>
              </a:ext>
            </a:extLst>
          </p:cNvPr>
          <p:cNvSpPr txBox="1"/>
          <p:nvPr/>
        </p:nvSpPr>
        <p:spPr>
          <a:xfrm>
            <a:off x="791852" y="5469903"/>
            <a:ext cx="11472421" cy="1200329"/>
          </a:xfrm>
          <a:prstGeom prst="rect">
            <a:avLst/>
          </a:prstGeom>
          <a:noFill/>
        </p:spPr>
        <p:txBody>
          <a:bodyPr wrap="square" rtlCol="0">
            <a:spAutoFit/>
          </a:bodyPr>
          <a:lstStyle/>
          <a:p>
            <a:r>
              <a:rPr lang="sl-SI" dirty="0"/>
              <a:t>Zunanji strokovnjaki </a:t>
            </a:r>
            <a:r>
              <a:rPr lang="sl-SI" sz="1800" dirty="0">
                <a:effectLst/>
                <a:latin typeface="Calibri" panose="020F0502020204030204" pitchFamily="34" charset="0"/>
                <a:ea typeface="Calibri" panose="020F0502020204030204" pitchFamily="34" charset="0"/>
                <a:cs typeface="Times New Roman" panose="02020603050405020304" pitchFamily="18" charset="0"/>
              </a:rPr>
              <a:t>»vidijo več« ali z »drugimi očmi«.</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Vodstvo se mora z varnostjo ukvarjati vsak dan in vedno znova prepoznavati nevarnosti in spremembe, ki vplivajo na varno obratovanje.</a:t>
            </a:r>
          </a:p>
          <a:p>
            <a:endParaRPr lang="sl-SI" dirty="0"/>
          </a:p>
        </p:txBody>
      </p:sp>
    </p:spTree>
    <p:extLst>
      <p:ext uri="{BB962C8B-B14F-4D97-AF65-F5344CB8AC3E}">
        <p14:creationId xmlns:p14="http://schemas.microsoft.com/office/powerpoint/2010/main" val="360213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AE20B74F-9BD2-6CA3-0692-1AD7F84BA8F7}"/>
              </a:ext>
            </a:extLst>
          </p:cNvPr>
          <p:cNvSpPr>
            <a:spLocks noGrp="1"/>
          </p:cNvSpPr>
          <p:nvPr>
            <p:ph type="title"/>
          </p:nvPr>
        </p:nvSpPr>
        <p:spPr>
          <a:xfrm>
            <a:off x="1115568" y="548640"/>
            <a:ext cx="10168128" cy="1179576"/>
          </a:xfrm>
        </p:spPr>
        <p:txBody>
          <a:bodyPr>
            <a:normAutofit/>
          </a:bodyPr>
          <a:lstStyle/>
          <a:p>
            <a:r>
              <a:rPr lang="sl-SI" sz="3700" b="1" dirty="0"/>
              <a:t>Kompetenca zaposlenih</a:t>
            </a: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6D03758C-8C03-C71D-10EC-D87A9B4713A9}"/>
              </a:ext>
            </a:extLst>
          </p:cNvPr>
          <p:cNvSpPr>
            <a:spLocks noGrp="1"/>
          </p:cNvSpPr>
          <p:nvPr>
            <p:ph idx="1"/>
          </p:nvPr>
        </p:nvSpPr>
        <p:spPr>
          <a:xfrm>
            <a:off x="558209" y="2124730"/>
            <a:ext cx="11155680" cy="4733270"/>
          </a:xfrm>
        </p:spPr>
        <p:txBody>
          <a:bodyPr>
            <a:normAutofit lnSpcReduction="10000"/>
          </a:bodyPr>
          <a:lstStyle/>
          <a:p>
            <a:pPr>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Prepoznava varnostno pomembnih delovnih mest.</a:t>
            </a:r>
            <a:endParaRPr lang="sl-SI" sz="18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l-SI" sz="1800" dirty="0">
                <a:latin typeface="Calibri" panose="020F0502020204030204" pitchFamily="34" charset="0"/>
                <a:ea typeface="Calibri" panose="020F0502020204030204" pitchFamily="34" charset="0"/>
                <a:cs typeface="Times New Roman" panose="02020603050405020304" pitchFamily="18" charset="0"/>
              </a:rPr>
              <a:t>Z</a:t>
            </a:r>
            <a:r>
              <a:rPr lang="sl-SI" sz="1800" dirty="0">
                <a:effectLst/>
                <a:latin typeface="Calibri" panose="020F0502020204030204" pitchFamily="34" charset="0"/>
                <a:ea typeface="Calibri" panose="020F0502020204030204" pitchFamily="34" charset="0"/>
                <a:cs typeface="Times New Roman" panose="02020603050405020304" pitchFamily="18" charset="0"/>
              </a:rPr>
              <a:t>agotoviti, da se zaposleni (začasno zaposlenimi in pogodbenimi delavci) ustrezno izobražujejo in usposabljajo.</a:t>
            </a:r>
          </a:p>
          <a:p>
            <a:pPr marL="0" indent="0">
              <a:spcAft>
                <a:spcPts val="800"/>
              </a:spcAft>
              <a:buNone/>
            </a:pPr>
            <a:r>
              <a:rPr lang="sl-SI" sz="1800" u="sng" dirty="0">
                <a:effectLst/>
                <a:latin typeface="Calibri" panose="020F0502020204030204" pitchFamily="34" charset="0"/>
                <a:ea typeface="Calibri" panose="020F0502020204030204" pitchFamily="34" charset="0"/>
                <a:cs typeface="Times New Roman" panose="02020603050405020304" pitchFamily="18" charset="0"/>
              </a:rPr>
              <a:t>Usposabljanje: </a:t>
            </a:r>
          </a:p>
          <a:p>
            <a:pPr>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mora zagotavljati ustrezna znanja in spretnosti, </a:t>
            </a:r>
          </a:p>
          <a:p>
            <a:pPr>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Biti zastavljeno dovolj široko (delovanje naprave, opreme, operacij in procesov ter možnosti za neobičajne razmere),</a:t>
            </a:r>
          </a:p>
          <a:p>
            <a:pPr>
              <a:spcAft>
                <a:spcPts val="800"/>
              </a:spcAft>
            </a:pPr>
            <a:r>
              <a:rPr lang="sl-SI" sz="1800" dirty="0">
                <a:latin typeface="Calibri" panose="020F0502020204030204" pitchFamily="34" charset="0"/>
                <a:ea typeface="Calibri" panose="020F0502020204030204" pitchFamily="34" charset="0"/>
                <a:cs typeface="Times New Roman" panose="02020603050405020304" pitchFamily="18" charset="0"/>
              </a:rPr>
              <a:t>u</a:t>
            </a:r>
            <a:r>
              <a:rPr lang="sl-SI" sz="1800" dirty="0">
                <a:effectLst/>
                <a:latin typeface="Calibri" panose="020F0502020204030204" pitchFamily="34" charset="0"/>
                <a:ea typeface="Calibri" panose="020F0502020204030204" pitchFamily="34" charset="0"/>
                <a:cs typeface="Times New Roman" panose="02020603050405020304" pitchFamily="18" charset="0"/>
              </a:rPr>
              <a:t>stvariti visoko raven ozaveščenost.</a:t>
            </a:r>
            <a:endParaRPr lang="sl-SI"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Programe izobraževanj in usposabljanja je potrebno spreminjati             (sprememba postopkov, tehnologije). </a:t>
            </a:r>
          </a:p>
          <a:p>
            <a:pPr marL="0" indent="0">
              <a:spcAft>
                <a:spcPts val="800"/>
              </a:spcAft>
              <a:buNone/>
            </a:pPr>
            <a:r>
              <a:rPr lang="sl-SI" sz="1800" dirty="0">
                <a:latin typeface="Calibri" panose="020F0502020204030204" pitchFamily="34" charset="0"/>
                <a:ea typeface="Calibri" panose="020F0502020204030204" pitchFamily="34" charset="0"/>
                <a:cs typeface="Times New Roman" panose="02020603050405020304" pitchFamily="18" charset="0"/>
              </a:rPr>
              <a:t>O</a:t>
            </a:r>
            <a:r>
              <a:rPr lang="sl-SI" sz="1800" dirty="0">
                <a:effectLst/>
                <a:latin typeface="Calibri" panose="020F0502020204030204" pitchFamily="34" charset="0"/>
                <a:ea typeface="Calibri" panose="020F0502020204030204" pitchFamily="34" charset="0"/>
                <a:cs typeface="Times New Roman" panose="02020603050405020304" pitchFamily="18" charset="0"/>
              </a:rPr>
              <a:t>bravnava jezikovnih razlik, da lahko zaposleni razumejo izobraževanje in usposabljanje ter ustrezno komunicirajo s svojimi sodelavci.</a:t>
            </a:r>
          </a:p>
          <a:p>
            <a:pPr marL="0" indent="0">
              <a:spcAft>
                <a:spcPts val="800"/>
              </a:spcAft>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Voditi in posodabljati je treba evidenco vseh izobraževanj in usposabljanj, povezanih z varnostjo zaposlenih, vključno z vodstvenimi delavci in pogodbenimi sodelavci.</a:t>
            </a:r>
          </a:p>
          <a:p>
            <a:endParaRPr lang="sl-SI" sz="1200" dirty="0"/>
          </a:p>
        </p:txBody>
      </p:sp>
      <p:sp>
        <p:nvSpPr>
          <p:cNvPr id="4" name="Puščica: desno 3">
            <a:extLst>
              <a:ext uri="{FF2B5EF4-FFF2-40B4-BE49-F238E27FC236}">
                <a16:creationId xmlns:a16="http://schemas.microsoft.com/office/drawing/2014/main" id="{6F3BCB39-CD72-E1B9-1A74-0F692E493128}"/>
              </a:ext>
            </a:extLst>
          </p:cNvPr>
          <p:cNvSpPr/>
          <p:nvPr/>
        </p:nvSpPr>
        <p:spPr>
          <a:xfrm>
            <a:off x="6627043" y="4883084"/>
            <a:ext cx="546754" cy="1516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110844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26BBE44-F8B6-0E6F-8420-B6F8F17A528F}"/>
              </a:ext>
            </a:extLst>
          </p:cNvPr>
          <p:cNvSpPr>
            <a:spLocks noGrp="1"/>
          </p:cNvSpPr>
          <p:nvPr>
            <p:ph type="title"/>
          </p:nvPr>
        </p:nvSpPr>
        <p:spPr>
          <a:xfrm>
            <a:off x="841248" y="502920"/>
            <a:ext cx="10509504" cy="1975104"/>
          </a:xfrm>
        </p:spPr>
        <p:txBody>
          <a:bodyPr anchor="b">
            <a:normAutofit/>
          </a:bodyPr>
          <a:lstStyle/>
          <a:p>
            <a:r>
              <a:rPr lang="sl-SI" sz="5400" b="1" dirty="0"/>
              <a:t>Zaključek</a:t>
            </a:r>
          </a:p>
        </p:txBody>
      </p:sp>
      <p:sp>
        <p:nvSpPr>
          <p:cNvPr id="26"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C39139DC-F871-0F56-C337-88ECF41C78E0}"/>
              </a:ext>
            </a:extLst>
          </p:cNvPr>
          <p:cNvSpPr>
            <a:spLocks noGrp="1"/>
          </p:cNvSpPr>
          <p:nvPr>
            <p:ph idx="1"/>
          </p:nvPr>
        </p:nvSpPr>
        <p:spPr>
          <a:xfrm>
            <a:off x="841248" y="3328416"/>
            <a:ext cx="10509504" cy="2715768"/>
          </a:xfrm>
        </p:spPr>
        <p:txBody>
          <a:bodyPr>
            <a:normAutofit/>
          </a:bodyPr>
          <a:lstStyle/>
          <a:p>
            <a:pPr>
              <a:spcAft>
                <a:spcPts val="800"/>
              </a:spcAft>
            </a:pPr>
            <a:r>
              <a:rPr lang="sl-SI" sz="2400" u="sng" dirty="0">
                <a:effectLst/>
                <a:latin typeface="Calibri" panose="020F0502020204030204" pitchFamily="34" charset="0"/>
                <a:ea typeface="Calibri" panose="020F0502020204030204" pitchFamily="34" charset="0"/>
                <a:cs typeface="Times New Roman" panose="02020603050405020304" pitchFamily="18" charset="0"/>
              </a:rPr>
              <a:t>Kaj zagotavlja varno obratovanje? </a:t>
            </a:r>
            <a:r>
              <a:rPr lang="sl-SI" sz="2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l-SI" sz="2400" u="sng" dirty="0">
                <a:effectLst/>
                <a:latin typeface="Calibri" panose="020F0502020204030204" pitchFamily="34" charset="0"/>
                <a:ea typeface="Calibri" panose="020F0502020204030204" pitchFamily="34" charset="0"/>
                <a:cs typeface="Times New Roman" panose="02020603050405020304" pitchFamily="18" charset="0"/>
              </a:rPr>
              <a:t>Vsebinsko ustrezno obravnava procesov in pravočasno prepoznavanje odstopanj je ključno za varno obratovanje.</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l-SI" sz="2400" u="sng" dirty="0">
                <a:effectLst/>
                <a:latin typeface="Calibri" panose="020F0502020204030204" pitchFamily="34" charset="0"/>
                <a:ea typeface="Calibri" panose="020F0502020204030204" pitchFamily="34" charset="0"/>
                <a:cs typeface="Times New Roman" panose="02020603050405020304" pitchFamily="18" charset="0"/>
              </a:rPr>
              <a:t>Ali je pridobitev </a:t>
            </a:r>
            <a:r>
              <a:rPr lang="sl-SI" sz="2400" u="sng" dirty="0" err="1">
                <a:effectLst/>
                <a:latin typeface="Calibri" panose="020F0502020204030204" pitchFamily="34" charset="0"/>
                <a:ea typeface="Calibri" panose="020F0502020204030204" pitchFamily="34" charset="0"/>
                <a:cs typeface="Times New Roman" panose="02020603050405020304" pitchFamily="18" charset="0"/>
              </a:rPr>
              <a:t>Seveso</a:t>
            </a:r>
            <a:r>
              <a:rPr lang="sl-SI" sz="2400" u="sng" dirty="0">
                <a:effectLst/>
                <a:latin typeface="Calibri" panose="020F0502020204030204" pitchFamily="34" charset="0"/>
                <a:ea typeface="Calibri" panose="020F0502020204030204" pitchFamily="34" charset="0"/>
                <a:cs typeface="Times New Roman" panose="02020603050405020304" pitchFamily="18" charset="0"/>
              </a:rPr>
              <a:t> dovoljenja administrativno breme ali priložnost za pravočasno prepoznavanje nevarnosti in izvajanje izboljšav?</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sz="2200" dirty="0"/>
          </a:p>
        </p:txBody>
      </p:sp>
    </p:spTree>
    <p:extLst>
      <p:ext uri="{BB962C8B-B14F-4D97-AF65-F5344CB8AC3E}">
        <p14:creationId xmlns:p14="http://schemas.microsoft.com/office/powerpoint/2010/main" val="1152445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AA913C-0E41-465E-4784-A9830625D76B}"/>
              </a:ext>
            </a:extLst>
          </p:cNvPr>
          <p:cNvSpPr>
            <a:spLocks noGrp="1"/>
          </p:cNvSpPr>
          <p:nvPr>
            <p:ph type="title"/>
          </p:nvPr>
        </p:nvSpPr>
        <p:spPr/>
        <p:txBody>
          <a:bodyPr/>
          <a:lstStyle/>
          <a:p>
            <a:r>
              <a:rPr lang="sl-SI" dirty="0"/>
              <a:t>Viri</a:t>
            </a:r>
          </a:p>
        </p:txBody>
      </p:sp>
      <p:sp>
        <p:nvSpPr>
          <p:cNvPr id="3" name="Označba mesta vsebine 2">
            <a:extLst>
              <a:ext uri="{FF2B5EF4-FFF2-40B4-BE49-F238E27FC236}">
                <a16:creationId xmlns:a16="http://schemas.microsoft.com/office/drawing/2014/main" id="{9748E79E-AF3D-27E4-80F3-D7F2DECCD60A}"/>
              </a:ext>
            </a:extLst>
          </p:cNvPr>
          <p:cNvSpPr>
            <a:spLocks noGrp="1"/>
          </p:cNvSpPr>
          <p:nvPr>
            <p:ph idx="1"/>
          </p:nvPr>
        </p:nvSpPr>
        <p:spPr/>
        <p:txBody>
          <a:bodyPr/>
          <a:lstStyle/>
          <a:p>
            <a:r>
              <a:rPr lang="sl-SI" dirty="0">
                <a:hlinkClick r:id="rId2"/>
              </a:rPr>
              <a:t>https://www.oecd.org/env/ehs/chemical-accidents/corporate%20governance%20brochure_Slovenian%20.pdf</a:t>
            </a:r>
            <a:endParaRPr lang="sl-SI" dirty="0"/>
          </a:p>
          <a:p>
            <a:r>
              <a:rPr lang="sl-SI" dirty="0">
                <a:hlinkClick r:id="rId3"/>
              </a:rPr>
              <a:t>https://www.oecd.org/chemicalsafety/chemical-accidents/guiding-principles-chemical-accident-prevention-preparedness-and-response.htm</a:t>
            </a:r>
            <a:endParaRPr lang="sl-SI" dirty="0"/>
          </a:p>
          <a:p>
            <a:r>
              <a:rPr lang="sl-SI" dirty="0">
                <a:hlinkClick r:id="rId4"/>
              </a:rPr>
              <a:t>https://minerva.jrc.ec.europa.eu/en/shorturl/minerva/managementofchangefinalv1formattedpdf</a:t>
            </a:r>
            <a:endParaRPr lang="sl-SI" dirty="0"/>
          </a:p>
          <a:p>
            <a:endParaRPr lang="sl-SI" dirty="0"/>
          </a:p>
        </p:txBody>
      </p:sp>
    </p:spTree>
    <p:extLst>
      <p:ext uri="{BB962C8B-B14F-4D97-AF65-F5344CB8AC3E}">
        <p14:creationId xmlns:p14="http://schemas.microsoft.com/office/powerpoint/2010/main" val="8104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278DC51-ADB8-DAB6-85F2-110A5316CB65}"/>
              </a:ext>
            </a:extLst>
          </p:cNvPr>
          <p:cNvSpPr>
            <a:spLocks noGrp="1"/>
          </p:cNvSpPr>
          <p:nvPr>
            <p:ph type="title"/>
          </p:nvPr>
        </p:nvSpPr>
        <p:spPr>
          <a:xfrm>
            <a:off x="838200" y="557188"/>
            <a:ext cx="10515600" cy="1133499"/>
          </a:xfrm>
        </p:spPr>
        <p:txBody>
          <a:bodyPr>
            <a:normAutofit/>
          </a:bodyPr>
          <a:lstStyle/>
          <a:p>
            <a:pPr algn="ctr"/>
            <a:r>
              <a:rPr lang="sl-SI" sz="3700" b="1" u="sng" dirty="0" err="1"/>
              <a:t>Seveso</a:t>
            </a:r>
            <a:r>
              <a:rPr lang="sl-SI" sz="3700" b="1" u="sng" dirty="0"/>
              <a:t> dovoljenje</a:t>
            </a:r>
          </a:p>
        </p:txBody>
      </p:sp>
      <p:graphicFrame>
        <p:nvGraphicFramePr>
          <p:cNvPr id="5" name="Označba mesta vsebine 2">
            <a:extLst>
              <a:ext uri="{FF2B5EF4-FFF2-40B4-BE49-F238E27FC236}">
                <a16:creationId xmlns:a16="http://schemas.microsoft.com/office/drawing/2014/main" id="{9FB88148-7656-5B88-61F1-719E057509C0}"/>
              </a:ext>
            </a:extLst>
          </p:cNvPr>
          <p:cNvGraphicFramePr>
            <a:graphicFrameLocks noGrp="1"/>
          </p:cNvGraphicFramePr>
          <p:nvPr>
            <p:ph idx="1"/>
            <p:extLst>
              <p:ext uri="{D42A27DB-BD31-4B8C-83A1-F6EECF244321}">
                <p14:modId xmlns:p14="http://schemas.microsoft.com/office/powerpoint/2010/main" val="10868033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41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7749E03B-2A68-F5DE-0562-B42208A986B5}"/>
              </a:ext>
            </a:extLst>
          </p:cNvPr>
          <p:cNvSpPr>
            <a:spLocks noGrp="1"/>
          </p:cNvSpPr>
          <p:nvPr>
            <p:ph type="title"/>
          </p:nvPr>
        </p:nvSpPr>
        <p:spPr>
          <a:xfrm>
            <a:off x="1115568" y="548640"/>
            <a:ext cx="10168128" cy="1179576"/>
          </a:xfrm>
        </p:spPr>
        <p:txBody>
          <a:bodyPr>
            <a:normAutofit/>
          </a:bodyPr>
          <a:lstStyle/>
          <a:p>
            <a:r>
              <a:rPr lang="sl-SI" sz="3700" b="1" u="sng" dirty="0"/>
              <a:t>Eksplozija</a:t>
            </a: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DDACF89F-68F1-11CC-11E8-EEDD970CD72A}"/>
              </a:ext>
            </a:extLst>
          </p:cNvPr>
          <p:cNvSpPr>
            <a:spLocks noGrp="1"/>
          </p:cNvSpPr>
          <p:nvPr>
            <p:ph idx="1"/>
          </p:nvPr>
        </p:nvSpPr>
        <p:spPr>
          <a:xfrm>
            <a:off x="558209" y="2168366"/>
            <a:ext cx="10725487" cy="4540074"/>
          </a:xfrm>
        </p:spPr>
        <p:txBody>
          <a:bodyPr>
            <a:normAutofit lnSpcReduction="10000"/>
          </a:bodyPr>
          <a:lstStyle/>
          <a:p>
            <a:r>
              <a:rPr lang="sl-SI" dirty="0" err="1"/>
              <a:t>Prečrpanje</a:t>
            </a:r>
            <a:r>
              <a:rPr lang="sl-SI" dirty="0"/>
              <a:t> </a:t>
            </a:r>
            <a:r>
              <a:rPr lang="sl-SI" dirty="0" err="1"/>
              <a:t>dietilentriamina</a:t>
            </a:r>
            <a:r>
              <a:rPr lang="sl-SI" dirty="0"/>
              <a:t> (DETA) iz ISO kontejnerja v rezervoar C2 kjer se nahaja </a:t>
            </a:r>
            <a:r>
              <a:rPr lang="sl-SI" dirty="0" err="1"/>
              <a:t>epiklorhidrin</a:t>
            </a:r>
            <a:r>
              <a:rPr lang="sl-SI" dirty="0"/>
              <a:t> (EPI), v času eksplozije: 30,29 t EPI in 9,56 t DETA.</a:t>
            </a:r>
          </a:p>
          <a:p>
            <a:r>
              <a:rPr lang="sl-SI" dirty="0"/>
              <a:t>Po 16 minutah pretakanja – eksplozija; eksotermna reakcija, fizikalna eksplozija, vžig izpuščenih snovi (ognjena krogla), nastanek projektilov od delov procesne opreme, sekundarni požari, prenos požara na obrat Smole II.</a:t>
            </a:r>
          </a:p>
          <a:p>
            <a:r>
              <a:rPr lang="sl-SI" dirty="0"/>
              <a:t>Sedem smrtnih žrtev, 25 lažje ranjenih.</a:t>
            </a:r>
          </a:p>
          <a:p>
            <a:r>
              <a:rPr lang="sl-SI" dirty="0"/>
              <a:t>Zelo dobro in usklajeno delovanje:  gasilskih enot, enote slovenske vojske in zaposlenih je preprečilo odpoved drugih rezervoarjev in širjenje požarov.</a:t>
            </a:r>
          </a:p>
          <a:p>
            <a:pPr marL="0" indent="0">
              <a:buNone/>
            </a:pPr>
            <a:endParaRPr lang="sl-SI" sz="2200" dirty="0"/>
          </a:p>
          <a:p>
            <a:pPr marL="0" indent="0">
              <a:buNone/>
            </a:pPr>
            <a:endParaRPr lang="sl-SI" sz="2200" dirty="0"/>
          </a:p>
          <a:p>
            <a:endParaRPr lang="sl-SI" sz="2200" dirty="0"/>
          </a:p>
          <a:p>
            <a:endParaRPr lang="sl-SI" sz="2200" dirty="0"/>
          </a:p>
          <a:p>
            <a:endParaRPr lang="sl-SI" sz="2200" dirty="0"/>
          </a:p>
        </p:txBody>
      </p:sp>
    </p:spTree>
    <p:extLst>
      <p:ext uri="{BB962C8B-B14F-4D97-AF65-F5344CB8AC3E}">
        <p14:creationId xmlns:p14="http://schemas.microsoft.com/office/powerpoint/2010/main" val="356491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7749E03B-2A68-F5DE-0562-B42208A986B5}"/>
              </a:ext>
            </a:extLst>
          </p:cNvPr>
          <p:cNvSpPr>
            <a:spLocks noGrp="1"/>
          </p:cNvSpPr>
          <p:nvPr>
            <p:ph type="title"/>
          </p:nvPr>
        </p:nvSpPr>
        <p:spPr>
          <a:xfrm>
            <a:off x="1115568" y="548640"/>
            <a:ext cx="10168128" cy="1179576"/>
          </a:xfrm>
        </p:spPr>
        <p:txBody>
          <a:bodyPr>
            <a:normAutofit/>
          </a:bodyPr>
          <a:lstStyle/>
          <a:p>
            <a:r>
              <a:rPr lang="sl-SI" sz="3700" b="1" u="sng" dirty="0">
                <a:latin typeface="Calibri Light" panose="020F0302020204030204" pitchFamily="34" charset="0"/>
                <a:ea typeface="Calibri Light" panose="020F0302020204030204" pitchFamily="34" charset="0"/>
                <a:cs typeface="Calibri Light" panose="020F0302020204030204" pitchFamily="34" charset="0"/>
              </a:rPr>
              <a:t>Opis dogodka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DDACF89F-68F1-11CC-11E8-EEDD970CD72A}"/>
              </a:ext>
            </a:extLst>
          </p:cNvPr>
          <p:cNvSpPr>
            <a:spLocks noGrp="1"/>
          </p:cNvSpPr>
          <p:nvPr>
            <p:ph idx="1"/>
          </p:nvPr>
        </p:nvSpPr>
        <p:spPr>
          <a:xfrm>
            <a:off x="566928" y="2221992"/>
            <a:ext cx="6237822" cy="4472722"/>
          </a:xfrm>
        </p:spPr>
        <p:txBody>
          <a:bodyPr>
            <a:normAutofit fontScale="92500" lnSpcReduction="10000"/>
          </a:bodyPr>
          <a:lstStyle/>
          <a:p>
            <a:r>
              <a:rPr lang="sl-SI" sz="2000" dirty="0"/>
              <a:t>Tovornjak prevoznega podjetja je pripeljal približno 19.550 kg DETE.</a:t>
            </a:r>
          </a:p>
          <a:p>
            <a:r>
              <a:rPr lang="sl-SI" sz="2000" dirty="0"/>
              <a:t>Receptor je sprejel transportne dokumente.</a:t>
            </a:r>
          </a:p>
          <a:p>
            <a:r>
              <a:rPr lang="sl-SI" sz="2000" dirty="0"/>
              <a:t>Voznik je zapeljal na pretakališče in ustavil pred pretakalnim mestom za EPI.</a:t>
            </a:r>
          </a:p>
          <a:p>
            <a:r>
              <a:rPr lang="sl-SI" sz="2000" dirty="0"/>
              <a:t>Voznik je predal transportne dokumente operaterju.</a:t>
            </a:r>
          </a:p>
          <a:p>
            <a:r>
              <a:rPr lang="sl-SI" sz="2000" dirty="0"/>
              <a:t>Priklop gibljivih cevi za tekočo in plinasto fazo ter ozemljitev, sledilo je pretakanje.</a:t>
            </a:r>
          </a:p>
          <a:p>
            <a:r>
              <a:rPr lang="sl-SI" sz="2000" dirty="0"/>
              <a:t>Po 2 minutah je operater ustavil pretakanje, odvzel vzorec, nadaljeval pretakanje in odnesel vzorec v laboratorij obrata Smole II, da ga zaposleni odnesejo naprej v laboratorij objekta Klas.</a:t>
            </a:r>
          </a:p>
          <a:p>
            <a:r>
              <a:rPr lang="sl-SI" sz="2000" dirty="0"/>
              <a:t>Operater se je vrnil na pretakalno mesto, voznik je čakal v kabini tovornjaka, operater pa v kiosku ob pretakališču.</a:t>
            </a:r>
          </a:p>
          <a:p>
            <a:pPr marL="0" indent="0">
              <a:buNone/>
            </a:pPr>
            <a:endParaRPr lang="sl-SI" sz="2000" dirty="0"/>
          </a:p>
          <a:p>
            <a:endParaRPr lang="sl-SI" sz="2000" dirty="0"/>
          </a:p>
          <a:p>
            <a:endParaRPr lang="sl-SI" sz="2000" dirty="0"/>
          </a:p>
          <a:p>
            <a:endParaRPr lang="sl-SI" sz="2000" dirty="0"/>
          </a:p>
        </p:txBody>
      </p:sp>
      <p:pic>
        <p:nvPicPr>
          <p:cNvPr id="4" name="Označba mesta vsebine 6">
            <a:extLst>
              <a:ext uri="{FF2B5EF4-FFF2-40B4-BE49-F238E27FC236}">
                <a16:creationId xmlns:a16="http://schemas.microsoft.com/office/drawing/2014/main" id="{42542BD6-D986-4E3D-EDD8-1CD1CC20DE80}"/>
              </a:ext>
            </a:extLst>
          </p:cNvPr>
          <p:cNvPicPr>
            <a:picLocks noChangeAspect="1"/>
          </p:cNvPicPr>
          <p:nvPr/>
        </p:nvPicPr>
        <p:blipFill>
          <a:blip r:embed="rId2"/>
          <a:stretch>
            <a:fillRect/>
          </a:stretch>
        </p:blipFill>
        <p:spPr>
          <a:xfrm>
            <a:off x="6906781" y="2560320"/>
            <a:ext cx="5183188" cy="3071200"/>
          </a:xfrm>
          <a:prstGeom prst="rect">
            <a:avLst/>
          </a:prstGeom>
        </p:spPr>
      </p:pic>
    </p:spTree>
    <p:extLst>
      <p:ext uri="{BB962C8B-B14F-4D97-AF65-F5344CB8AC3E}">
        <p14:creationId xmlns:p14="http://schemas.microsoft.com/office/powerpoint/2010/main" val="78379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0FB8CC89-FBE0-5A0C-4DA3-6F969884590C}"/>
              </a:ext>
            </a:extLst>
          </p:cNvPr>
          <p:cNvSpPr>
            <a:spLocks noGrp="1"/>
          </p:cNvSpPr>
          <p:nvPr>
            <p:ph type="title"/>
          </p:nvPr>
        </p:nvSpPr>
        <p:spPr>
          <a:xfrm>
            <a:off x="1115568" y="548640"/>
            <a:ext cx="10168128" cy="1179576"/>
          </a:xfrm>
        </p:spPr>
        <p:txBody>
          <a:bodyPr>
            <a:normAutofit/>
          </a:bodyPr>
          <a:lstStyle/>
          <a:p>
            <a:r>
              <a:rPr lang="sl-SI" sz="3700" b="1" u="sng" dirty="0"/>
              <a:t>Projektna dokumentacija PID 816/2007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značba mesta vsebine 2">
            <a:extLst>
              <a:ext uri="{FF2B5EF4-FFF2-40B4-BE49-F238E27FC236}">
                <a16:creationId xmlns:a16="http://schemas.microsoft.com/office/drawing/2014/main" id="{86A708B6-E7E6-1B2A-297C-7C72CECAE5CD}"/>
              </a:ext>
            </a:extLst>
          </p:cNvPr>
          <p:cNvSpPr>
            <a:spLocks noGrp="1"/>
          </p:cNvSpPr>
          <p:nvPr>
            <p:ph idx="1"/>
          </p:nvPr>
        </p:nvSpPr>
        <p:spPr>
          <a:xfrm>
            <a:off x="566928" y="2124364"/>
            <a:ext cx="11155680" cy="4411903"/>
          </a:xfrm>
        </p:spPr>
        <p:txBody>
          <a:bodyPr>
            <a:normAutofit fontScale="92500" lnSpcReduction="10000"/>
          </a:bodyPr>
          <a:lstStyle/>
          <a:p>
            <a:pPr marL="0" indent="0">
              <a:buNone/>
            </a:pPr>
            <a:r>
              <a:rPr lang="sl-SI" sz="2000" dirty="0"/>
              <a:t>Po nesreči smo pregledali PID dokumentacijo:</a:t>
            </a:r>
          </a:p>
          <a:p>
            <a:r>
              <a:rPr lang="sl-SI" sz="2000" dirty="0"/>
              <a:t>dovoz je možen s klasično avtocisterno ali ISO cisterno.</a:t>
            </a:r>
          </a:p>
          <a:p>
            <a:r>
              <a:rPr lang="sl-SI" sz="2000" dirty="0"/>
              <a:t>za prečrpavanje je predvidena hitra spojka TODO TANKUNIT.</a:t>
            </a:r>
          </a:p>
          <a:p>
            <a:pPr marL="0" indent="0">
              <a:buNone/>
            </a:pPr>
            <a:r>
              <a:rPr lang="sl-SI" sz="2000" dirty="0"/>
              <a:t>Projekt izdelave skladiščnega rezervoarja za EPI in sistema za pretakanje ima več pozitivnih učinkov: </a:t>
            </a:r>
          </a:p>
          <a:p>
            <a:pPr>
              <a:buFontTx/>
              <a:buChar char="-"/>
            </a:pPr>
            <a:r>
              <a:rPr lang="sl-SI" sz="2000" dirty="0"/>
              <a:t>ni več ročnega dela s kemikalijo; </a:t>
            </a:r>
          </a:p>
          <a:p>
            <a:pPr>
              <a:buFontTx/>
              <a:buChar char="-"/>
            </a:pPr>
            <a:r>
              <a:rPr lang="sl-SI" sz="2000" dirty="0"/>
              <a:t>zmanjša se možnost razlitja; </a:t>
            </a:r>
          </a:p>
          <a:p>
            <a:pPr>
              <a:buFontTx/>
              <a:buChar char="-"/>
            </a:pPr>
            <a:r>
              <a:rPr lang="sl-SI" sz="2000" dirty="0"/>
              <a:t>zmanjša se emisija hlapov EPI-ja; </a:t>
            </a:r>
          </a:p>
          <a:p>
            <a:pPr>
              <a:buFontTx/>
              <a:buChar char="-"/>
            </a:pPr>
            <a:r>
              <a:rPr lang="sl-SI" sz="2000" dirty="0"/>
              <a:t>zmanjša se količina odpadne embalaže onesnažene z EPI-jem</a:t>
            </a:r>
            <a:r>
              <a:rPr lang="en-GB" sz="2000" dirty="0"/>
              <a:t>;</a:t>
            </a:r>
            <a:r>
              <a:rPr lang="sl-SI" sz="2000" dirty="0"/>
              <a:t>  </a:t>
            </a:r>
          </a:p>
          <a:p>
            <a:pPr>
              <a:buFontTx/>
              <a:buChar char="-"/>
            </a:pPr>
            <a:r>
              <a:rPr lang="sl-SI" sz="2000" u="sng" dirty="0"/>
              <a:t>zmanjša se tveganja nastanka kemijske nesreče ter zmanjša vpliv kemikalij na zdravje delavcev v proizvodnji</a:t>
            </a:r>
            <a:r>
              <a:rPr lang="sl-SI" sz="2000" dirty="0"/>
              <a:t>«. </a:t>
            </a:r>
          </a:p>
          <a:p>
            <a:pPr marL="0" indent="0">
              <a:buNone/>
            </a:pPr>
            <a:r>
              <a:rPr lang="en-GB" sz="2000" dirty="0"/>
              <a:t>V PID </a:t>
            </a:r>
            <a:r>
              <a:rPr lang="en-GB" sz="2000" dirty="0" err="1"/>
              <a:t>dokumentaciji</a:t>
            </a:r>
            <a:r>
              <a:rPr lang="en-GB" sz="2000" dirty="0"/>
              <a:t> je </a:t>
            </a:r>
            <a:r>
              <a:rPr lang="en-GB" sz="2000" dirty="0" err="1"/>
              <a:t>navedeno</a:t>
            </a:r>
            <a:r>
              <a:rPr lang="en-GB" sz="2000" dirty="0"/>
              <a:t> </a:t>
            </a:r>
            <a:r>
              <a:rPr lang="en-GB" sz="2000" dirty="0" err="1"/>
              <a:t>tudi</a:t>
            </a:r>
            <a:r>
              <a:rPr lang="en-GB" sz="2000" dirty="0"/>
              <a:t>: </a:t>
            </a:r>
            <a:r>
              <a:rPr lang="sl-SI" sz="2000" dirty="0"/>
              <a:t>posebno pozornost je potrebno posvetiti priklopnim hitrim spojkam in gibljivim cevem za povezavo črpalke z avtocisterno. </a:t>
            </a:r>
            <a:endParaRPr lang="en-GB" sz="2000" dirty="0"/>
          </a:p>
          <a:p>
            <a:pPr marL="0" indent="0">
              <a:buNone/>
            </a:pPr>
            <a:r>
              <a:rPr lang="sl-SI" sz="2000" dirty="0"/>
              <a:t>Kaj konkretno pomeni „posebna pozornost“ v povezavi s hitro spojko, v dokumentaciji ni obrazloženo</a:t>
            </a:r>
            <a:r>
              <a:rPr lang="sl-SI" sz="1500" dirty="0"/>
              <a:t>.</a:t>
            </a:r>
          </a:p>
          <a:p>
            <a:pPr marL="0" indent="0">
              <a:buNone/>
            </a:pPr>
            <a:endParaRPr lang="sl-SI" sz="1500" dirty="0"/>
          </a:p>
        </p:txBody>
      </p:sp>
    </p:spTree>
    <p:extLst>
      <p:ext uri="{BB962C8B-B14F-4D97-AF65-F5344CB8AC3E}">
        <p14:creationId xmlns:p14="http://schemas.microsoft.com/office/powerpoint/2010/main" val="46178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1">
            <a:extLst>
              <a:ext uri="{FF2B5EF4-FFF2-40B4-BE49-F238E27FC236}">
                <a16:creationId xmlns:a16="http://schemas.microsoft.com/office/drawing/2014/main" id="{9A85302E-B5BD-E31A-4B3D-3ABE1D4C32F7}"/>
              </a:ext>
            </a:extLst>
          </p:cNvPr>
          <p:cNvSpPr>
            <a:spLocks noGrp="1"/>
          </p:cNvSpPr>
          <p:nvPr>
            <p:ph type="title"/>
          </p:nvPr>
        </p:nvSpPr>
        <p:spPr>
          <a:xfrm>
            <a:off x="838200" y="235130"/>
            <a:ext cx="10515600" cy="1012495"/>
          </a:xfrm>
        </p:spPr>
        <p:txBody>
          <a:bodyPr>
            <a:normAutofit/>
          </a:bodyPr>
          <a:lstStyle/>
          <a:p>
            <a:r>
              <a:rPr lang="en-GB" sz="3700" b="1" u="sng" dirty="0" err="1"/>
              <a:t>Testiranje</a:t>
            </a:r>
            <a:endParaRPr lang="sl-SI" sz="3700" b="1" u="sng" dirty="0"/>
          </a:p>
        </p:txBody>
      </p:sp>
      <p:sp>
        <p:nvSpPr>
          <p:cNvPr id="4" name="Označba mesta vsebine 3">
            <a:extLst>
              <a:ext uri="{FF2B5EF4-FFF2-40B4-BE49-F238E27FC236}">
                <a16:creationId xmlns:a16="http://schemas.microsoft.com/office/drawing/2014/main" id="{5293532A-73BA-2E34-1634-6B2116C124E6}"/>
              </a:ext>
            </a:extLst>
          </p:cNvPr>
          <p:cNvSpPr>
            <a:spLocks noGrp="1"/>
          </p:cNvSpPr>
          <p:nvPr>
            <p:ph sz="half" idx="2"/>
          </p:nvPr>
        </p:nvSpPr>
        <p:spPr>
          <a:xfrm>
            <a:off x="596466" y="1377538"/>
            <a:ext cx="5160963" cy="4829298"/>
          </a:xfrm>
        </p:spPr>
        <p:txBody>
          <a:bodyPr>
            <a:normAutofit fontScale="92500" lnSpcReduction="10000"/>
          </a:bodyPr>
          <a:lstStyle/>
          <a:p>
            <a:pPr marL="0" indent="0" algn="just">
              <a:buNone/>
            </a:pPr>
            <a:r>
              <a:rPr lang="en-GB" dirty="0"/>
              <a:t>U</a:t>
            </a:r>
            <a:r>
              <a:rPr lang="sl-SI" dirty="0"/>
              <a:t>poraba TODO spojke ni primerna:</a:t>
            </a:r>
            <a:r>
              <a:rPr lang="en-GB" dirty="0"/>
              <a:t> </a:t>
            </a:r>
          </a:p>
          <a:p>
            <a:pPr algn="just"/>
            <a:r>
              <a:rPr lang="sl-SI" dirty="0"/>
              <a:t>zaradi omejenega prostora in dimenzij ročajev TODO spojke;</a:t>
            </a:r>
          </a:p>
          <a:p>
            <a:pPr algn="just"/>
            <a:r>
              <a:rPr lang="sl-SI" dirty="0"/>
              <a:t>ker so vsi ISO kontejnerji (ne glede na snov v njih) izvedeni z „EURO“ priključkom (DN 80 in zunanji navojni priključek), na katerega se TODO spojka brez adapterja ne more priključiti.</a:t>
            </a:r>
            <a:endParaRPr lang="en-GB" dirty="0"/>
          </a:p>
          <a:p>
            <a:pPr marL="0" indent="0" algn="just">
              <a:buNone/>
            </a:pPr>
            <a:endParaRPr lang="sl-SI" dirty="0"/>
          </a:p>
          <a:p>
            <a:pPr marL="0" indent="0" algn="just">
              <a:buNone/>
            </a:pPr>
            <a:r>
              <a:rPr lang="sl-SI" dirty="0"/>
              <a:t>ISO kontejnerji za EPI, ki bi bili ob dobavi opremljeni s TODO priključkom niso dobavljivi. </a:t>
            </a:r>
          </a:p>
        </p:txBody>
      </p:sp>
      <p:pic>
        <p:nvPicPr>
          <p:cNvPr id="8" name="Označba mesta vsebine 7">
            <a:extLst>
              <a:ext uri="{FF2B5EF4-FFF2-40B4-BE49-F238E27FC236}">
                <a16:creationId xmlns:a16="http://schemas.microsoft.com/office/drawing/2014/main" id="{9E91B0BF-257B-9B71-1D0D-A738EF384983}"/>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307402" y="1377538"/>
            <a:ext cx="4912784" cy="4812125"/>
          </a:xfrm>
          <a:prstGeom prst="rect">
            <a:avLst/>
          </a:prstGeom>
          <a:noFill/>
          <a:ln>
            <a:noFill/>
          </a:ln>
        </p:spPr>
      </p:pic>
      <p:sp>
        <p:nvSpPr>
          <p:cNvPr id="9" name="PoljeZBesedilom 8">
            <a:extLst>
              <a:ext uri="{FF2B5EF4-FFF2-40B4-BE49-F238E27FC236}">
                <a16:creationId xmlns:a16="http://schemas.microsoft.com/office/drawing/2014/main" id="{2CE48DBD-58F9-AFA6-F8A0-047CB13AB628}"/>
              </a:ext>
            </a:extLst>
          </p:cNvPr>
          <p:cNvSpPr txBox="1"/>
          <p:nvPr/>
        </p:nvSpPr>
        <p:spPr>
          <a:xfrm>
            <a:off x="6429632" y="6236449"/>
            <a:ext cx="6212264" cy="259045"/>
          </a:xfrm>
          <a:prstGeom prst="rect">
            <a:avLst/>
          </a:prstGeom>
          <a:noFill/>
        </p:spPr>
        <p:txBody>
          <a:bodyPr wrap="square">
            <a:spAutoFit/>
          </a:bodyPr>
          <a:lstStyle/>
          <a:p>
            <a:pPr algn="just">
              <a:lnSpc>
                <a:spcPts val="1300"/>
              </a:lnSpc>
            </a:pPr>
            <a:r>
              <a:rPr lang="sl-SI" sz="1200" dirty="0">
                <a:effectLst/>
                <a:latin typeface="Arial" panose="020B0604020202020204" pitchFamily="34" charset="0"/>
                <a:ea typeface="Times New Roman" panose="02020603050405020304" pitchFamily="18" charset="0"/>
                <a:cs typeface="Arial" panose="020B0604020202020204" pitchFamily="34" charset="0"/>
              </a:rPr>
              <a:t>Vir: </a:t>
            </a:r>
            <a:r>
              <a:rPr lang="sl-SI" sz="1200" dirty="0">
                <a:effectLst/>
                <a:latin typeface="Arial" panose="020B0604020202020204" pitchFamily="34" charset="0"/>
                <a:ea typeface="TimesNewRomanPSMT"/>
                <a:cs typeface="Arial" panose="020B0604020202020204" pitchFamily="34" charset="0"/>
              </a:rPr>
              <a:t>Poročilo Melamin/IJS/SIQ</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3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CA8A80-2220-89E9-7ABE-3AC0F9D34404}"/>
              </a:ext>
            </a:extLst>
          </p:cNvPr>
          <p:cNvSpPr>
            <a:spLocks noGrp="1"/>
          </p:cNvSpPr>
          <p:nvPr>
            <p:ph type="title"/>
          </p:nvPr>
        </p:nvSpPr>
        <p:spPr>
          <a:xfrm>
            <a:off x="838200" y="305595"/>
            <a:ext cx="10515600" cy="1033423"/>
          </a:xfrm>
        </p:spPr>
        <p:txBody>
          <a:bodyPr>
            <a:normAutofit/>
          </a:bodyPr>
          <a:lstStyle/>
          <a:p>
            <a:r>
              <a:rPr lang="sl-SI" sz="3700" b="1" u="sng" dirty="0"/>
              <a:t>ISKANJE USTREZNIH REŠITEV</a:t>
            </a:r>
          </a:p>
        </p:txBody>
      </p:sp>
      <p:sp>
        <p:nvSpPr>
          <p:cNvPr id="3" name="Označba mesta vsebine 2">
            <a:extLst>
              <a:ext uri="{FF2B5EF4-FFF2-40B4-BE49-F238E27FC236}">
                <a16:creationId xmlns:a16="http://schemas.microsoft.com/office/drawing/2014/main" id="{05E5A9E9-C74A-8165-B254-2DADCE7776CF}"/>
              </a:ext>
            </a:extLst>
          </p:cNvPr>
          <p:cNvSpPr>
            <a:spLocks noGrp="1"/>
          </p:cNvSpPr>
          <p:nvPr>
            <p:ph idx="1"/>
          </p:nvPr>
        </p:nvSpPr>
        <p:spPr>
          <a:xfrm>
            <a:off x="838200" y="1556430"/>
            <a:ext cx="4574309" cy="3832987"/>
          </a:xfrm>
          <a:ln>
            <a:solidFill>
              <a:srgbClr val="C00000"/>
            </a:solidFill>
          </a:ln>
        </p:spPr>
        <p:txBody>
          <a:bodyPr/>
          <a:lstStyle/>
          <a:p>
            <a:pPr marL="0" indent="0" algn="just">
              <a:buNone/>
            </a:pPr>
            <a:r>
              <a:rPr lang="sl-SI" dirty="0"/>
              <a:t>Zaradi neustreznosti TODO spojke je upravljavec izvedel modifikacijo z daljšo cevjo od priključka do spojke, vendar to ustvari „žep“ (10 – 20 l nevarne snovi se razlije po lovilni skledi kontejnerja, zaposleni so izpostavljeni nevarnim snovem.</a:t>
            </a:r>
          </a:p>
          <a:p>
            <a:endParaRPr lang="sl-SI" dirty="0"/>
          </a:p>
        </p:txBody>
      </p:sp>
      <p:pic>
        <p:nvPicPr>
          <p:cNvPr id="4" name="Označba mesta vsebine 8">
            <a:extLst>
              <a:ext uri="{FF2B5EF4-FFF2-40B4-BE49-F238E27FC236}">
                <a16:creationId xmlns:a16="http://schemas.microsoft.com/office/drawing/2014/main" id="{A964E6E5-F7E4-3B50-A5E1-D0E9F441D009}"/>
              </a:ext>
            </a:extLst>
          </p:cNvPr>
          <p:cNvPicPr>
            <a:picLocks noChangeAspect="1"/>
          </p:cNvPicPr>
          <p:nvPr/>
        </p:nvPicPr>
        <p:blipFill>
          <a:blip r:embed="rId2"/>
          <a:stretch>
            <a:fillRect/>
          </a:stretch>
        </p:blipFill>
        <p:spPr>
          <a:xfrm>
            <a:off x="6619520" y="1556430"/>
            <a:ext cx="5018866" cy="3745139"/>
          </a:xfrm>
          <a:prstGeom prst="rect">
            <a:avLst/>
          </a:prstGeom>
        </p:spPr>
      </p:pic>
      <p:sp>
        <p:nvSpPr>
          <p:cNvPr id="5" name="PoljeZBesedilom 4">
            <a:extLst>
              <a:ext uri="{FF2B5EF4-FFF2-40B4-BE49-F238E27FC236}">
                <a16:creationId xmlns:a16="http://schemas.microsoft.com/office/drawing/2014/main" id="{CBA89D51-C687-4A3B-46FB-AD4012D9F1CC}"/>
              </a:ext>
            </a:extLst>
          </p:cNvPr>
          <p:cNvSpPr txBox="1"/>
          <p:nvPr/>
        </p:nvSpPr>
        <p:spPr>
          <a:xfrm>
            <a:off x="6592726" y="5431133"/>
            <a:ext cx="2536227" cy="259044"/>
          </a:xfrm>
          <a:prstGeom prst="rect">
            <a:avLst/>
          </a:prstGeom>
          <a:noFill/>
        </p:spPr>
        <p:txBody>
          <a:bodyPr wrap="square">
            <a:spAutoFit/>
          </a:bodyPr>
          <a:lstStyle/>
          <a:p>
            <a:pPr algn="just">
              <a:lnSpc>
                <a:spcPts val="1300"/>
              </a:lnSpc>
            </a:pPr>
            <a:r>
              <a:rPr lang="sl-SI" sz="1200" dirty="0">
                <a:effectLst/>
                <a:latin typeface="Arial" panose="020B0604020202020204" pitchFamily="34" charset="0"/>
                <a:ea typeface="Times New Roman" panose="02020603050405020304" pitchFamily="18" charset="0"/>
                <a:cs typeface="Arial" panose="020B0604020202020204" pitchFamily="34" charset="0"/>
              </a:rPr>
              <a:t>Vir: </a:t>
            </a:r>
            <a:r>
              <a:rPr lang="sl-SI" sz="1200" dirty="0">
                <a:effectLst/>
                <a:latin typeface="Arial" panose="020B0604020202020204" pitchFamily="34" charset="0"/>
                <a:ea typeface="TimesNewRomanPSMT"/>
                <a:cs typeface="Arial" panose="020B0604020202020204" pitchFamily="34" charset="0"/>
              </a:rPr>
              <a:t>Poročilo Melamin/IJS/SIQ</a:t>
            </a:r>
            <a:endParaRPr lang="sl-SI"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44972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10258</TotalTime>
  <Words>3472</Words>
  <Application>Microsoft Office PowerPoint</Application>
  <PresentationFormat>Širokozaslonsko</PresentationFormat>
  <Paragraphs>339</Paragraphs>
  <Slides>35</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35</vt:i4>
      </vt:variant>
    </vt:vector>
  </HeadingPairs>
  <TitlesOfParts>
    <vt:vector size="41" baseType="lpstr">
      <vt:lpstr>Arial</vt:lpstr>
      <vt:lpstr>Calibri</vt:lpstr>
      <vt:lpstr>Calibri Light</vt:lpstr>
      <vt:lpstr>Symbol</vt:lpstr>
      <vt:lpstr>Wingdings</vt:lpstr>
      <vt:lpstr>Officeova tema</vt:lpstr>
      <vt:lpstr>Poročilo o analizi izpusta nevarnih snovi 12.5.2022 v obratu večjega tveganja za okolje Melamin d.d. Kočevje</vt:lpstr>
      <vt:lpstr>Kazalo</vt:lpstr>
      <vt:lpstr>Spremenjen način skladiščenja in pretakanja EPI</vt:lpstr>
      <vt:lpstr>Seveso dovoljenje</vt:lpstr>
      <vt:lpstr>Eksplozija</vt:lpstr>
      <vt:lpstr>Opis dogodka</vt:lpstr>
      <vt:lpstr>Projektna dokumentacija PID 816/2007 </vt:lpstr>
      <vt:lpstr>Testiranje</vt:lpstr>
      <vt:lpstr>ISKANJE USTREZNIH REŠITEV</vt:lpstr>
      <vt:lpstr>PowerPointova predstavitev</vt:lpstr>
      <vt:lpstr>Sistem obvladovanja varnosti (SOV)</vt:lpstr>
      <vt:lpstr>Vhodna kontrola – navedena je v HAZOP analizi </vt:lpstr>
      <vt:lpstr>Priporočila </vt:lpstr>
      <vt:lpstr>Priporočila </vt:lpstr>
      <vt:lpstr>5.2 Opredelitev in ovrednotenje nevarnosti večjih nesreč (Varnostno poročilo):</vt:lpstr>
      <vt:lpstr>PowerPointova predstavitev</vt:lpstr>
      <vt:lpstr>PowerPointova predstavitev</vt:lpstr>
      <vt:lpstr>PowerPointova predstavitev</vt:lpstr>
      <vt:lpstr>  Priporočila    </vt:lpstr>
      <vt:lpstr> 5.2 Opredelitev in ovrednotenje nevarnosti večjih nesreč HAZOP    </vt:lpstr>
      <vt:lpstr>5.4 Obvladovanje sprememb – iz postopka </vt:lpstr>
      <vt:lpstr>5.4 Obvladovanje sprememb</vt:lpstr>
      <vt:lpstr> 5.4 Obvladovanje sprememb</vt:lpstr>
      <vt:lpstr>VARNO OBRATOVANJE – IZKAZUJETE V PRAKSI</vt:lpstr>
      <vt:lpstr>Priporočila niso omejena na ozke in enostavne »simptomatske« rešitve.</vt:lpstr>
      <vt:lpstr> Varnostna kultura</vt:lpstr>
      <vt:lpstr>PowerPointova predstavitev</vt:lpstr>
      <vt:lpstr>PowerPointova predstavitev</vt:lpstr>
      <vt:lpstr>Obvladovanje sprememb, ki vplivajo na varno obratovanje</vt:lpstr>
      <vt:lpstr>PowerPointova predstavitev</vt:lpstr>
      <vt:lpstr>Prepoznavanje in ocenjevanje nevarnosti nesreč s HAZOP metodo in Sodelovanje zunanjih projektantov/sodelavcev pri načrtovanju sprememb</vt:lpstr>
      <vt:lpstr>PowerPointova predstavitev</vt:lpstr>
      <vt:lpstr>Kompetenca zaposlenih</vt:lpstr>
      <vt:lpstr>Zaključek</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Melamin</dc:title>
  <dc:creator>Simona Golob</dc:creator>
  <cp:lastModifiedBy>Petra Bizjak (MOPE)</cp:lastModifiedBy>
  <cp:revision>313</cp:revision>
  <cp:lastPrinted>2023-05-11T11:05:18Z</cp:lastPrinted>
  <dcterms:created xsi:type="dcterms:W3CDTF">2023-05-03T10:47:10Z</dcterms:created>
  <dcterms:modified xsi:type="dcterms:W3CDTF">2023-05-24T06:58:17Z</dcterms:modified>
</cp:coreProperties>
</file>