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1"/>
  </p:notesMasterIdLst>
  <p:sldIdLst>
    <p:sldId id="269" r:id="rId2"/>
    <p:sldId id="290" r:id="rId3"/>
    <p:sldId id="281" r:id="rId4"/>
    <p:sldId id="284" r:id="rId5"/>
    <p:sldId id="286" r:id="rId6"/>
    <p:sldId id="285" r:id="rId7"/>
    <p:sldId id="287" r:id="rId8"/>
    <p:sldId id="288" r:id="rId9"/>
    <p:sldId id="289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A80054"/>
    <a:srgbClr val="003048"/>
    <a:srgbClr val="CC0066"/>
    <a:srgbClr val="336699"/>
    <a:srgbClr val="D60093"/>
    <a:srgbClr val="007FB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4655" autoAdjust="0"/>
  </p:normalViewPr>
  <p:slideViewPr>
    <p:cSldViewPr>
      <p:cViewPr varScale="1">
        <p:scale>
          <a:sx n="107" d="100"/>
          <a:sy n="107" d="100"/>
        </p:scale>
        <p:origin x="-13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OP MOK" userId="840dd5200d8efb8f" providerId="LiveId" clId="{5152F4CE-1F0B-8541-A589-B077D19F1322}"/>
    <pc:docChg chg="delSld">
      <pc:chgData name="UOP MOK" userId="840dd5200d8efb8f" providerId="LiveId" clId="{5152F4CE-1F0B-8541-A589-B077D19F1322}" dt="2021-05-26T21:10:38.910" v="1" actId="2696"/>
      <pc:docMkLst>
        <pc:docMk/>
      </pc:docMkLst>
      <pc:sldChg chg="del">
        <pc:chgData name="UOP MOK" userId="840dd5200d8efb8f" providerId="LiveId" clId="{5152F4CE-1F0B-8541-A589-B077D19F1322}" dt="2021-05-26T21:10:30.867" v="0" actId="2696"/>
        <pc:sldMkLst>
          <pc:docMk/>
          <pc:sldMk cId="0" sldId="256"/>
        </pc:sldMkLst>
      </pc:sldChg>
      <pc:sldChg chg="del">
        <pc:chgData name="UOP MOK" userId="840dd5200d8efb8f" providerId="LiveId" clId="{5152F4CE-1F0B-8541-A589-B077D19F1322}" dt="2021-05-26T21:10:38.910" v="1" actId="2696"/>
        <pc:sldMkLst>
          <pc:docMk/>
          <pc:sldMk cId="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Kliknite, če želite urediti sloge besedila matrice</a:t>
            </a:r>
          </a:p>
          <a:p>
            <a:pPr lvl="1"/>
            <a:r>
              <a:rPr lang="en-GB" noProof="0"/>
              <a:t>Druga raven</a:t>
            </a:r>
          </a:p>
          <a:p>
            <a:pPr lvl="2"/>
            <a:r>
              <a:rPr lang="en-GB" noProof="0"/>
              <a:t>Tretja raven</a:t>
            </a:r>
          </a:p>
          <a:p>
            <a:pPr lvl="3"/>
            <a:r>
              <a:rPr lang="en-GB" noProof="0"/>
              <a:t>Četrta raven</a:t>
            </a:r>
          </a:p>
          <a:p>
            <a:pPr lvl="4"/>
            <a:r>
              <a:rPr lang="en-GB" noProof="0"/>
              <a:t>Peta raven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C7BD65-EA53-4B7F-8C90-A65E0531ED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981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021_si10-cgp-prirocnik-mp_belezk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2"/>
          <a:stretch>
            <a:fillRect/>
          </a:stretch>
        </p:blipFill>
        <p:spPr bwMode="auto">
          <a:xfrm>
            <a:off x="0" y="1449388"/>
            <a:ext cx="9144000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0" y="1423988"/>
            <a:ext cx="9144000" cy="543401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6699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sl-SI" altLang="sl-SI"/>
          </a:p>
        </p:txBody>
      </p:sp>
      <p:sp>
        <p:nvSpPr>
          <p:cNvPr id="6" name="Line 35"/>
          <p:cNvSpPr>
            <a:spLocks noChangeShapeType="1"/>
          </p:cNvSpPr>
          <p:nvPr userDrawn="1"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31750">
            <a:solidFill>
              <a:srgbClr val="007FB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pic>
        <p:nvPicPr>
          <p:cNvPr id="7" name="Picture 20" descr="023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81" b="30272"/>
          <a:stretch>
            <a:fillRect/>
          </a:stretch>
        </p:blipFill>
        <p:spPr bwMode="auto">
          <a:xfrm>
            <a:off x="0" y="0"/>
            <a:ext cx="2679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2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444500"/>
            <a:ext cx="40005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avokotnik 8"/>
          <p:cNvSpPr>
            <a:spLocks noChangeArrowheads="1"/>
          </p:cNvSpPr>
          <p:nvPr userDrawn="1"/>
        </p:nvSpPr>
        <p:spPr bwMode="auto">
          <a:xfrm>
            <a:off x="971550" y="995363"/>
            <a:ext cx="489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800" rIns="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l-SI" altLang="sl-SI" sz="1400" dirty="0">
                <a:latin typeface="Republika" pitchFamily="2" charset="-18"/>
              </a:rPr>
              <a:t>DIREKTORAT ZA PROSTOR, GRADITEV IN STANOVANJA</a:t>
            </a:r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>
            <a:lvl1pPr algn="ctr">
              <a:defRPr sz="3600">
                <a:solidFill>
                  <a:srgbClr val="CC0066"/>
                </a:solidFill>
              </a:defRPr>
            </a:lvl1pPr>
          </a:lstStyle>
          <a:p>
            <a:pPr lvl="0"/>
            <a:r>
              <a:rPr lang="en-GB" noProof="0"/>
              <a:t>Kliknite, če želite urediti slog naslova matrice</a:t>
            </a:r>
          </a:p>
        </p:txBody>
      </p:sp>
      <p:sp>
        <p:nvSpPr>
          <p:cNvPr id="1129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4400550"/>
            <a:ext cx="6400800" cy="1211263"/>
          </a:xfrm>
        </p:spPr>
        <p:txBody>
          <a:bodyPr/>
          <a:lstStyle>
            <a:lvl1pPr marL="0" indent="0" algn="ctr">
              <a:buFont typeface="Arial" charset="0"/>
              <a:buNone/>
              <a:defRPr sz="2400" b="1">
                <a:solidFill>
                  <a:srgbClr val="003048"/>
                </a:solidFill>
              </a:defRPr>
            </a:lvl1pPr>
          </a:lstStyle>
          <a:p>
            <a:pPr lvl="0"/>
            <a:r>
              <a:rPr lang="en-GB" noProof="0"/>
              <a:t>Kliknite, če želite urediti slog podnaslova matrice</a:t>
            </a: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effectLst/>
                <a:latin typeface="Republika" panose="02000506040000020004" pitchFamily="2" charset="-1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epublika" panose="02000506040000020004" pitchFamily="2" charset="-1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1613" y="6381750"/>
            <a:ext cx="2133600" cy="476250"/>
          </a:xfrm>
        </p:spPr>
        <p:txBody>
          <a:bodyPr/>
          <a:lstStyle>
            <a:lvl1pPr>
              <a:defRPr>
                <a:latin typeface="Republika" panose="02000506040000020004" pitchFamily="2" charset="-18"/>
              </a:defRPr>
            </a:lvl1pPr>
          </a:lstStyle>
          <a:p>
            <a:pPr>
              <a:defRPr/>
            </a:pPr>
            <a:fld id="{AED671F0-4ABD-466B-83CE-256D92A6FA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88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20935-1FC5-4AA4-933D-006333EA86C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3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15125" y="296863"/>
            <a:ext cx="2105025" cy="6084887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395288" y="296863"/>
            <a:ext cx="6167437" cy="608488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2E7A-8C0E-4B0D-A57A-297B86D65B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93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63547-580C-4A84-BA25-51D14DB4039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1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15C1-7F39-4F7E-9ABB-64DED587293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65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395288" y="1592263"/>
            <a:ext cx="4135437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83125" y="1592263"/>
            <a:ext cx="4137025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7CF20-D658-4052-812E-9CE21C1EA1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18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C9007-5C7D-4156-BBF6-7C7BE7DC24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55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2ACA8-81CD-4329-9432-794E8E484EA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76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3336-99F4-478F-977C-D4C2338FDD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6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99D75-D05A-4479-BD09-1ECCEABD98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6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3F72A-C1DF-4F88-A388-8A08CE258E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09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6863"/>
            <a:ext cx="8424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Kliknite, če želite urediti slog naslova matrice</a:t>
            </a:r>
          </a:p>
        </p:txBody>
      </p:sp>
      <p:pic>
        <p:nvPicPr>
          <p:cNvPr id="1027" name="Picture 16" descr="022_si10-cgp-prirocnik-mp_namizni-koledar_Page_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" t="25488" b="12244"/>
          <a:stretch>
            <a:fillRect/>
          </a:stretch>
        </p:blipFill>
        <p:spPr bwMode="auto">
          <a:xfrm>
            <a:off x="-1588" y="5038725"/>
            <a:ext cx="9144001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7"/>
          <p:cNvSpPr>
            <a:spLocks noChangeArrowheads="1"/>
          </p:cNvSpPr>
          <p:nvPr userDrawn="1"/>
        </p:nvSpPr>
        <p:spPr bwMode="auto">
          <a:xfrm>
            <a:off x="-1588" y="4976813"/>
            <a:ext cx="9145588" cy="18811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6699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sl-SI" altLang="sl-SI"/>
          </a:p>
        </p:txBody>
      </p:sp>
      <p:sp>
        <p:nvSpPr>
          <p:cNvPr id="1025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92263"/>
            <a:ext cx="8424862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Kliknite</a:t>
            </a:r>
            <a:r>
              <a:rPr lang="en-GB" dirty="0"/>
              <a:t>, </a:t>
            </a:r>
            <a:r>
              <a:rPr lang="en-GB" dirty="0" err="1"/>
              <a:t>če</a:t>
            </a:r>
            <a:r>
              <a:rPr lang="en-GB" dirty="0"/>
              <a:t> </a:t>
            </a:r>
            <a:r>
              <a:rPr lang="en-GB" dirty="0" err="1"/>
              <a:t>želite</a:t>
            </a:r>
            <a:r>
              <a:rPr lang="en-GB" dirty="0"/>
              <a:t> </a:t>
            </a:r>
            <a:r>
              <a:rPr lang="en-GB" dirty="0" err="1"/>
              <a:t>urediti</a:t>
            </a:r>
            <a:r>
              <a:rPr lang="en-GB" dirty="0"/>
              <a:t> </a:t>
            </a:r>
            <a:r>
              <a:rPr lang="en-GB" dirty="0" err="1"/>
              <a:t>sloge</a:t>
            </a:r>
            <a:r>
              <a:rPr lang="en-GB" dirty="0"/>
              <a:t> </a:t>
            </a:r>
            <a:r>
              <a:rPr lang="en-GB" dirty="0" err="1"/>
              <a:t>besedila</a:t>
            </a:r>
            <a:r>
              <a:rPr lang="en-GB" dirty="0"/>
              <a:t> </a:t>
            </a:r>
            <a:r>
              <a:rPr lang="en-GB" dirty="0" err="1"/>
              <a:t>matrice</a:t>
            </a:r>
            <a:endParaRPr lang="en-GB" dirty="0"/>
          </a:p>
          <a:p>
            <a:pPr lvl="1"/>
            <a:r>
              <a:rPr lang="en-GB" dirty="0" err="1"/>
              <a:t>Druga</a:t>
            </a:r>
            <a:r>
              <a:rPr lang="en-GB" dirty="0"/>
              <a:t> raven</a:t>
            </a:r>
          </a:p>
          <a:p>
            <a:pPr lvl="2"/>
            <a:r>
              <a:rPr lang="en-GB" dirty="0" err="1"/>
              <a:t>Tretja</a:t>
            </a:r>
            <a:r>
              <a:rPr lang="en-GB" dirty="0"/>
              <a:t> raven</a:t>
            </a:r>
          </a:p>
          <a:p>
            <a:pPr lvl="3"/>
            <a:r>
              <a:rPr lang="en-GB" dirty="0" err="1"/>
              <a:t>Četrta</a:t>
            </a:r>
            <a:r>
              <a:rPr lang="en-GB" dirty="0"/>
              <a:t> raven</a:t>
            </a:r>
          </a:p>
          <a:p>
            <a:pPr lvl="4"/>
            <a:r>
              <a:rPr lang="en-GB" dirty="0"/>
              <a:t>Peta raven</a:t>
            </a:r>
          </a:p>
        </p:txBody>
      </p:sp>
      <p:sp>
        <p:nvSpPr>
          <p:cNvPr id="1025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81750"/>
            <a:ext cx="36718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publika" panose="02000506040000020004" pitchFamily="2" charset="-18"/>
              </a:defRPr>
            </a:lvl1pPr>
          </a:lstStyle>
          <a:p>
            <a:pPr>
              <a:defRPr/>
            </a:pPr>
            <a:r>
              <a:rPr lang="sl-SI"/>
              <a:t>Ministrstvo za okolje in prostor</a:t>
            </a:r>
          </a:p>
          <a:p>
            <a:pPr>
              <a:defRPr/>
            </a:pPr>
            <a:r>
              <a:rPr lang="sl-SI"/>
              <a:t>Direktorat za prostor, graditev in stanovanja</a:t>
            </a:r>
            <a:endParaRPr lang="en-GB"/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817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Republika" panose="02000506040000020004" pitchFamily="2" charset="-1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publika" panose="02000506040000020004" pitchFamily="2" charset="-18"/>
              </a:defRPr>
            </a:lvl1pPr>
          </a:lstStyle>
          <a:p>
            <a:pPr>
              <a:defRPr/>
            </a:pPr>
            <a:fld id="{F62F89D2-D8F2-4A62-9F15-1E79EECD95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3" name="Line 26"/>
          <p:cNvSpPr>
            <a:spLocks noChangeShapeType="1"/>
          </p:cNvSpPr>
          <p:nvPr userDrawn="1"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31750">
            <a:solidFill>
              <a:srgbClr val="007FB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Arial" charset="0"/>
        <a:buChar char="●"/>
        <a:defRPr sz="22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à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●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Arial" charset="0"/>
        <a:buChar char="–"/>
        <a:defRPr sz="2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 in ZUREP-3 </a:t>
            </a:r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4" name="Ograda vsebine 3"/>
          <p:cNvSpPr>
            <a:spLocks noGrp="1"/>
          </p:cNvSpPr>
          <p:nvPr>
            <p:ph idx="1"/>
          </p:nvPr>
        </p:nvSpPr>
        <p:spPr>
          <a:xfrm>
            <a:off x="395288" y="1736812"/>
            <a:ext cx="8424862" cy="4644938"/>
          </a:xfrm>
        </p:spPr>
        <p:txBody>
          <a:bodyPr/>
          <a:lstStyle/>
          <a:p>
            <a:pPr marL="0" indent="0" algn="just">
              <a:buNone/>
            </a:pPr>
            <a:r>
              <a:rPr lang="sl-SI" dirty="0">
                <a:effectLst/>
              </a:rPr>
              <a:t>Ključne rešitve, ki jih </a:t>
            </a:r>
            <a:r>
              <a:rPr lang="sl-SI" dirty="0" smtClean="0">
                <a:effectLst/>
              </a:rPr>
              <a:t>prinašata predloga </a:t>
            </a:r>
            <a:r>
              <a:rPr lang="sl-SI" dirty="0">
                <a:effectLst/>
              </a:rPr>
              <a:t>zakona so </a:t>
            </a:r>
            <a:r>
              <a:rPr lang="sl-SI" dirty="0" smtClean="0">
                <a:effectLst/>
              </a:rPr>
              <a:t>spremembe za dosego ciljev:</a:t>
            </a:r>
          </a:p>
          <a:p>
            <a:pPr algn="just"/>
            <a:r>
              <a:rPr lang="sl-SI" dirty="0" smtClean="0">
                <a:effectLst/>
              </a:rPr>
              <a:t>Debirokratizacije postopkov ter</a:t>
            </a:r>
          </a:p>
          <a:p>
            <a:pPr algn="just"/>
            <a:r>
              <a:rPr lang="sl-SI" dirty="0" smtClean="0">
                <a:effectLst/>
              </a:rPr>
              <a:t>Digitalizacije podatkov in procesov,</a:t>
            </a:r>
            <a:endParaRPr lang="sl-SI" dirty="0">
              <a:effectLst/>
            </a:endParaRPr>
          </a:p>
          <a:p>
            <a:pPr marL="0" indent="0" algn="just">
              <a:buNone/>
            </a:pPr>
            <a:r>
              <a:rPr lang="sl-SI" dirty="0" smtClean="0">
                <a:effectLst/>
              </a:rPr>
              <a:t>vse </a:t>
            </a:r>
            <a:r>
              <a:rPr lang="sl-SI" dirty="0">
                <a:effectLst/>
              </a:rPr>
              <a:t>z namenom učinkovitejšega vodenja postopkov priprave prostorskih aktov na državni in lokalni ravni ter učinkovitejšega vodenja zemljiške politike kot ključnih elementov za doseganja trajnostnega prostorskega razvoja.  </a:t>
            </a:r>
          </a:p>
          <a:p>
            <a:pPr marL="0" indent="0" algn="just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3157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 in ZUREP-3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Pri pripravi zakonodaje smo sodelovali :</a:t>
            </a:r>
          </a:p>
          <a:p>
            <a:pPr lvl="1"/>
            <a:r>
              <a:rPr lang="sl-SI" dirty="0" smtClean="0"/>
              <a:t>z ZAPS</a:t>
            </a:r>
            <a:r>
              <a:rPr lang="sl-SI" dirty="0"/>
              <a:t> </a:t>
            </a:r>
            <a:r>
              <a:rPr lang="sl-SI" dirty="0" smtClean="0"/>
              <a:t>in IZS,</a:t>
            </a:r>
          </a:p>
          <a:p>
            <a:pPr lvl="1"/>
            <a:r>
              <a:rPr lang="sl-SI" dirty="0" smtClean="0"/>
              <a:t>z GZS</a:t>
            </a:r>
          </a:p>
          <a:p>
            <a:pPr lvl="1"/>
            <a:r>
              <a:rPr lang="sl-SI" dirty="0"/>
              <a:t>z</a:t>
            </a:r>
            <a:r>
              <a:rPr lang="sl-SI" dirty="0" smtClean="0"/>
              <a:t> OPZS</a:t>
            </a:r>
          </a:p>
          <a:p>
            <a:pPr lvl="1"/>
            <a:r>
              <a:rPr lang="sl-SI" dirty="0"/>
              <a:t>z</a:t>
            </a:r>
            <a:r>
              <a:rPr lang="sl-SI" dirty="0" smtClean="0"/>
              <a:t> vsemi tremi združenji občin in nekaterimi občinami</a:t>
            </a:r>
          </a:p>
          <a:p>
            <a:pPr lvl="1"/>
            <a:r>
              <a:rPr lang="sl-SI" dirty="0"/>
              <a:t>s</a:t>
            </a:r>
            <a:r>
              <a:rPr lang="sl-SI" dirty="0" smtClean="0"/>
              <a:t> projektantski biroji</a:t>
            </a:r>
          </a:p>
          <a:p>
            <a:r>
              <a:rPr lang="sl-SI" dirty="0" smtClean="0"/>
              <a:t>Pregledali in preučili smo vse pripombe in predloge - cca 1500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>
                <a:solidFill>
                  <a:schemeClr val="accent6"/>
                </a:solidFill>
              </a:rPr>
              <a:t>Uskladitev z EU zakonodajo</a:t>
            </a:r>
            <a:endParaRPr lang="sl-SI" dirty="0">
              <a:solidFill>
                <a:schemeClr val="accent6"/>
              </a:solidFill>
            </a:endParaRP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13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ZUREP-3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>
                <a:effectLst/>
              </a:rPr>
              <a:t>Na </a:t>
            </a:r>
            <a:r>
              <a:rPr lang="sl-SI" dirty="0">
                <a:effectLst/>
              </a:rPr>
              <a:t>področju prostorskega načrtovanja želimo poudariti naslednje nove rešitve:</a:t>
            </a:r>
          </a:p>
          <a:p>
            <a:pPr lvl="0"/>
            <a:r>
              <a:rPr lang="sl-SI" dirty="0" smtClean="0">
                <a:effectLst/>
              </a:rPr>
              <a:t>vzpostavitev </a:t>
            </a:r>
            <a:r>
              <a:rPr lang="sl-SI" dirty="0">
                <a:effectLst/>
              </a:rPr>
              <a:t>projektnega vodenja pri državnem prostorskem načrtovanju z aktivnejšim sodelovanjem nosilcev urejanja prostora;</a:t>
            </a:r>
          </a:p>
          <a:p>
            <a:pPr lvl="0"/>
            <a:r>
              <a:rPr lang="sl-SI" dirty="0" smtClean="0">
                <a:effectLst/>
              </a:rPr>
              <a:t>nadgradnjo </a:t>
            </a:r>
            <a:r>
              <a:rPr lang="sl-SI" dirty="0">
                <a:effectLst/>
              </a:rPr>
              <a:t>postopka načrtovanja prostorskih ureditev državnega pomena po principu vse na enem mestu in v enem postopku od načrtovanja do dovoljevanja;</a:t>
            </a:r>
          </a:p>
          <a:p>
            <a:pPr lvl="0"/>
            <a:r>
              <a:rPr lang="sl-SI" dirty="0" smtClean="0">
                <a:effectLst/>
              </a:rPr>
              <a:t>nadgradnjo </a:t>
            </a:r>
            <a:r>
              <a:rPr lang="sl-SI" dirty="0">
                <a:effectLst/>
              </a:rPr>
              <a:t>procesa priprave OPN kot temeljnega prostorskega akta občine z namenom njegove učinkovitejše obravnave;</a:t>
            </a:r>
          </a:p>
          <a:p>
            <a:pPr lvl="0"/>
            <a:r>
              <a:rPr lang="sl-SI" dirty="0" smtClean="0">
                <a:effectLst/>
              </a:rPr>
              <a:t>integracijo </a:t>
            </a:r>
            <a:r>
              <a:rPr lang="sl-SI" dirty="0">
                <a:effectLst/>
              </a:rPr>
              <a:t>celovite presoje vplivov na okolje v </a:t>
            </a:r>
            <a:r>
              <a:rPr lang="sl-SI" dirty="0" smtClean="0">
                <a:effectLst/>
              </a:rPr>
              <a:t>postopku </a:t>
            </a:r>
            <a:r>
              <a:rPr lang="sl-SI" dirty="0">
                <a:effectLst/>
              </a:rPr>
              <a:t>priprave prostorskih izvedbenih aktov</a:t>
            </a:r>
            <a:r>
              <a:rPr lang="sl-SI" dirty="0" smtClean="0">
                <a:effectLst/>
              </a:rPr>
              <a:t>;</a:t>
            </a:r>
            <a:endParaRPr lang="sl-SI" dirty="0">
              <a:effectLst/>
            </a:endParaRP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1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ZUREP-3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Ograda vsebine 2"/>
          <p:cNvSpPr>
            <a:spLocks noGrp="1"/>
          </p:cNvSpPr>
          <p:nvPr>
            <p:ph idx="1"/>
          </p:nvPr>
        </p:nvSpPr>
        <p:spPr>
          <a:xfrm>
            <a:off x="357452" y="1592263"/>
            <a:ext cx="8424862" cy="4789487"/>
          </a:xfrm>
        </p:spPr>
        <p:txBody>
          <a:bodyPr/>
          <a:lstStyle/>
          <a:p>
            <a:r>
              <a:rPr lang="sl-SI" dirty="0" smtClean="0">
                <a:effectLst/>
              </a:rPr>
              <a:t>nadgradnjo </a:t>
            </a:r>
            <a:r>
              <a:rPr lang="sl-SI" dirty="0">
                <a:effectLst/>
              </a:rPr>
              <a:t>instituta lokacijske preveritve kot fleksibilnega instrumenta omogočanja posegov v prostor pri posamični poselitvi, odstopanj od prostorskih aktov in začasne rabe </a:t>
            </a:r>
            <a:r>
              <a:rPr lang="sl-SI" dirty="0" smtClean="0">
                <a:effectLst/>
              </a:rPr>
              <a:t>prostora,</a:t>
            </a:r>
            <a:endParaRPr lang="sl-SI" dirty="0">
              <a:effectLst/>
            </a:endParaRPr>
          </a:p>
          <a:p>
            <a:pPr lvl="0"/>
            <a:r>
              <a:rPr lang="sl-SI" dirty="0" smtClean="0">
                <a:effectLst/>
              </a:rPr>
              <a:t>možnostjo </a:t>
            </a:r>
            <a:r>
              <a:rPr lang="sl-SI" dirty="0">
                <a:effectLst/>
              </a:rPr>
              <a:t>spremembe namenske rabe s </a:t>
            </a:r>
            <a:r>
              <a:rPr lang="sl-SI" dirty="0" smtClean="0">
                <a:effectLst/>
              </a:rPr>
              <a:t>sprejemanjem OPPN, </a:t>
            </a:r>
          </a:p>
          <a:p>
            <a:pPr lvl="0"/>
            <a:r>
              <a:rPr lang="sl-SI" dirty="0" smtClean="0">
                <a:effectLst/>
              </a:rPr>
              <a:t>nadgradnjo </a:t>
            </a:r>
            <a:r>
              <a:rPr lang="sl-SI" dirty="0">
                <a:effectLst/>
              </a:rPr>
              <a:t>načina sodelovanja nosilcev urejanja prostora v postopkih priprave prostorskih aktov;</a:t>
            </a:r>
          </a:p>
          <a:p>
            <a:pPr lvl="0"/>
            <a:r>
              <a:rPr lang="sl-SI" dirty="0" smtClean="0">
                <a:effectLst/>
              </a:rPr>
              <a:t>posodobitev </a:t>
            </a:r>
            <a:r>
              <a:rPr lang="sl-SI" dirty="0">
                <a:effectLst/>
              </a:rPr>
              <a:t>ukrepov zemljiške politike zaradi doseganja boljše izkoriščenosti prostora, razvoja stavbnih zemljišč in gospodarjenja občin s stavbnimi zemljišči,</a:t>
            </a:r>
          </a:p>
          <a:p>
            <a:pPr lvl="0"/>
            <a:r>
              <a:rPr lang="sl-SI" dirty="0">
                <a:effectLst/>
              </a:rPr>
              <a:t>nadgradnjo pravil za določanje in evidentiranje gradbenih parcel ter finančnih inštrumentov zemljiške politike</a:t>
            </a:r>
          </a:p>
        </p:txBody>
      </p:sp>
    </p:spTree>
    <p:extLst>
      <p:ext uri="{BB962C8B-B14F-4D97-AF65-F5344CB8AC3E}">
        <p14:creationId xmlns:p14="http://schemas.microsoft.com/office/powerpoint/2010/main" val="271479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l-SI" dirty="0" smtClean="0">
                <a:effectLst/>
              </a:rPr>
              <a:t>Predlagani </a:t>
            </a:r>
            <a:r>
              <a:rPr lang="sl-SI" dirty="0">
                <a:effectLst/>
              </a:rPr>
              <a:t>nov Gradbeni zakon uresničuje cilje administrativne razbremenitve in pospešitve trajnostnega gospodarskega razvoja na način uveljavljanja učinkovitega in kvalitetnega izvajanja postopkov ter prilagoditve časovnih okvirjev z vpeljavo elementov digitalizacije. </a:t>
            </a:r>
            <a:endParaRPr lang="sl-SI" dirty="0" smtClean="0">
              <a:effectLst/>
            </a:endParaRPr>
          </a:p>
          <a:p>
            <a:pPr marL="0" indent="0" algn="just">
              <a:buNone/>
            </a:pPr>
            <a:r>
              <a:rPr lang="sl-SI" dirty="0" smtClean="0">
                <a:effectLst/>
              </a:rPr>
              <a:t>S </a:t>
            </a:r>
            <a:r>
              <a:rPr lang="sl-SI" dirty="0">
                <a:effectLst/>
              </a:rPr>
              <a:t>prenovo se nadgrajuje dosedanje uveljavljene postopke. </a:t>
            </a:r>
            <a:endParaRPr lang="sl-SI" dirty="0" smtClean="0">
              <a:effectLst/>
            </a:endParaRPr>
          </a:p>
          <a:p>
            <a:pPr marL="0" indent="0" algn="just">
              <a:buNone/>
            </a:pPr>
            <a:r>
              <a:rPr lang="sl-SI" dirty="0" smtClean="0">
                <a:effectLst/>
              </a:rPr>
              <a:t>Na </a:t>
            </a:r>
            <a:r>
              <a:rPr lang="sl-SI" dirty="0">
                <a:effectLst/>
              </a:rPr>
              <a:t>podlagi ugotovljenih pomanjkljivosti in napak se popravlja in dopolnjuje obstoječe normativne rešitve, tako da bo mogoče hitrejše in učinkovitejše izvajanje postopkov v zvezi z gradnjo pri enakem zagotavljanju varovanja javnih interesov ter pravne varnosti vseh udeležencev pri graditvi. 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13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 smtClean="0">
                <a:effectLst/>
              </a:rPr>
              <a:t>Možnost </a:t>
            </a:r>
            <a:r>
              <a:rPr lang="sl-SI" dirty="0">
                <a:effectLst/>
              </a:rPr>
              <a:t>pridobitve gradbenega dovoljena po skrajšanem ugotovitvenem postopku v roku 30 dni v skladu z ZUP-</a:t>
            </a:r>
            <a:r>
              <a:rPr lang="sl-SI" dirty="0" err="1">
                <a:effectLst/>
              </a:rPr>
              <a:t>om</a:t>
            </a:r>
            <a:r>
              <a:rPr lang="sl-SI" dirty="0">
                <a:effectLst/>
              </a:rPr>
              <a:t> ter njihova obravnava prek državnega oblaka e-prostor ter e-graditev</a:t>
            </a:r>
            <a:r>
              <a:rPr lang="sl-SI" dirty="0" smtClean="0">
                <a:effectLst/>
              </a:rPr>
              <a:t>,</a:t>
            </a:r>
            <a:endParaRPr lang="sl-SI" dirty="0">
              <a:effectLst/>
            </a:endParaRPr>
          </a:p>
          <a:p>
            <a:pPr marL="0" indent="0">
              <a:buNone/>
            </a:pPr>
            <a:r>
              <a:rPr lang="sl-SI" sz="1600" dirty="0">
                <a:effectLst/>
              </a:rPr>
              <a:t> </a:t>
            </a:r>
          </a:p>
          <a:p>
            <a:pPr lvl="0"/>
            <a:r>
              <a:rPr lang="sl-SI" dirty="0">
                <a:effectLst/>
              </a:rPr>
              <a:t>Zakon ponovno omogoča možnost, da investitor na lastno odgovornost lahko </a:t>
            </a:r>
            <a:r>
              <a:rPr lang="sl-SI" dirty="0" smtClean="0">
                <a:effectLst/>
              </a:rPr>
              <a:t>prične </a:t>
            </a:r>
            <a:r>
              <a:rPr lang="sl-SI" dirty="0">
                <a:effectLst/>
              </a:rPr>
              <a:t>z gradnjo tudi že po dokončnosti gradbenega dovoljenja, </a:t>
            </a:r>
            <a:r>
              <a:rPr lang="sl-SI" dirty="0" smtClean="0">
                <a:effectLst/>
              </a:rPr>
              <a:t>ko </a:t>
            </a:r>
            <a:r>
              <a:rPr lang="sl-SI" dirty="0">
                <a:effectLst/>
              </a:rPr>
              <a:t>gre za objekte, ki niso objekti z vplivi na okolje,</a:t>
            </a:r>
          </a:p>
          <a:p>
            <a:endParaRPr lang="sl-SI" sz="1600" dirty="0">
              <a:effectLst/>
            </a:endParaRPr>
          </a:p>
          <a:p>
            <a:pPr lvl="0"/>
            <a:r>
              <a:rPr lang="sl-SI" dirty="0">
                <a:effectLst/>
              </a:rPr>
              <a:t>Podjetja bodo lahko začasno – za obdobje do treh let postavila na svojem dvorišču začasne objekte za skladiščenje poleg obstoječih objektov, ter po potrebi vzporedno pridobivala gradbeno dovoljenje </a:t>
            </a:r>
            <a:r>
              <a:rPr lang="sl-SI" dirty="0" smtClean="0">
                <a:effectLst/>
              </a:rPr>
              <a:t>,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Ministrstvo za okolje in prostor</a:t>
            </a:r>
          </a:p>
          <a:p>
            <a:pPr>
              <a:defRPr/>
            </a:pPr>
            <a:r>
              <a:rPr lang="sl-SI" dirty="0" smtClean="0"/>
              <a:t>Direktorat za prostor, graditev in stanovanja</a:t>
            </a:r>
            <a:endParaRPr lang="en-GB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00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 smtClean="0">
                <a:effectLst/>
              </a:rPr>
              <a:t>»</a:t>
            </a:r>
            <a:r>
              <a:rPr lang="sl-SI" dirty="0">
                <a:effectLst/>
              </a:rPr>
              <a:t>manjša rekonstrukcija«, kar premošča vrzel med vzdrževalnimi deli in rekonstrukcijo,</a:t>
            </a:r>
          </a:p>
          <a:p>
            <a:pPr marL="0" indent="0">
              <a:buNone/>
            </a:pPr>
            <a:endParaRPr lang="sl-SI" dirty="0">
              <a:effectLst/>
            </a:endParaRPr>
          </a:p>
          <a:p>
            <a:pPr lvl="0"/>
            <a:r>
              <a:rPr lang="sl-SI" dirty="0">
                <a:effectLst/>
              </a:rPr>
              <a:t>Odmera komunalnega prispevka se izvede po pridobitvi gradbenega dovoljenja  - pred začetkom gradnje (ta določba se ne uporablja takoj, ampak po vzpostavitvi elektronskega poslovanja),</a:t>
            </a:r>
          </a:p>
          <a:p>
            <a:pPr marL="0" indent="0">
              <a:buNone/>
            </a:pPr>
            <a:endParaRPr lang="sl-SI" dirty="0">
              <a:effectLst/>
            </a:endParaRPr>
          </a:p>
          <a:p>
            <a:pPr lvl="0"/>
            <a:r>
              <a:rPr lang="sl-SI" dirty="0">
                <a:effectLst/>
              </a:rPr>
              <a:t>inšpekcijski nadzor nad nezahtevnimi objekti lahko izvajajo tudi občinske inšpekcije,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72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effectLst/>
              </a:rPr>
              <a:t>kot novost se pod določenimi pogoji ponuja možnost uporabe materialov in proizvodov, ki so bili že v uporabi, s čemer se sledi načelom trajnostnega in krožnega gospodarstva</a:t>
            </a:r>
            <a:r>
              <a:rPr lang="sl-SI" dirty="0" smtClean="0">
                <a:effectLst/>
              </a:rPr>
              <a:t>,</a:t>
            </a:r>
          </a:p>
          <a:p>
            <a:pPr marL="0" indent="0">
              <a:buNone/>
            </a:pPr>
            <a:endParaRPr lang="sl-SI" dirty="0">
              <a:effectLst/>
            </a:endParaRPr>
          </a:p>
          <a:p>
            <a:pPr lvl="0"/>
            <a:r>
              <a:rPr lang="sl-SI" dirty="0" smtClean="0">
                <a:effectLst/>
              </a:rPr>
              <a:t>omogoča </a:t>
            </a:r>
            <a:r>
              <a:rPr lang="sl-SI" dirty="0">
                <a:effectLst/>
              </a:rPr>
              <a:t>se pridobivanje uporabnega dovoljenja za enostanovanjske hiše na </a:t>
            </a:r>
            <a:r>
              <a:rPr lang="sl-SI" dirty="0" smtClean="0">
                <a:effectLst/>
              </a:rPr>
              <a:t>preprostejši način</a:t>
            </a:r>
            <a:r>
              <a:rPr lang="sl-SI" dirty="0">
                <a:effectLst/>
              </a:rPr>
              <a:t>,</a:t>
            </a:r>
            <a:endParaRPr lang="sl-SI" dirty="0" smtClean="0">
              <a:effectLst/>
            </a:endParaRPr>
          </a:p>
          <a:p>
            <a:pPr marL="0" lvl="0" indent="0">
              <a:buNone/>
            </a:pPr>
            <a:r>
              <a:rPr lang="sl-SI" dirty="0" smtClean="0">
                <a:effectLst/>
              </a:rPr>
              <a:t> </a:t>
            </a:r>
          </a:p>
          <a:p>
            <a:pPr lvl="0"/>
            <a:r>
              <a:rPr lang="sl-SI" dirty="0" smtClean="0">
                <a:effectLst/>
              </a:rPr>
              <a:t>ohranjajo </a:t>
            </a:r>
            <a:r>
              <a:rPr lang="sl-SI" dirty="0">
                <a:effectLst/>
              </a:rPr>
              <a:t>ter deloma dopolnjujejo se določbe, ki se nanašajo na legalizacijo in sicer tako, da se omogoči legalizacija tudi za dele objekta; hkrati je jasno določeno, da mora biti nelegalen objekt dokončan, da je mogoče izdati odločbo o legalizaciji, ki se šteje za uporabno dovoljenje. 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928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GZ-1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>
                <a:effectLst/>
              </a:rPr>
              <a:t>O</a:t>
            </a:r>
            <a:r>
              <a:rPr lang="sl-SI" dirty="0" smtClean="0">
                <a:effectLst/>
              </a:rPr>
              <a:t>mogoča </a:t>
            </a:r>
            <a:r>
              <a:rPr lang="sl-SI" dirty="0">
                <a:effectLst/>
              </a:rPr>
              <a:t>se lažje pridobivanje dovoljenja za objekt daljšega obstoja (za objekte, ki so bili zgrajeni pred 1.1.2005</a:t>
            </a:r>
            <a:r>
              <a:rPr lang="sl-SI" dirty="0" smtClean="0">
                <a:effectLst/>
              </a:rPr>
              <a:t>)</a:t>
            </a:r>
          </a:p>
          <a:p>
            <a:pPr lvl="0"/>
            <a:r>
              <a:rPr lang="sl-SI" dirty="0" smtClean="0">
                <a:effectLst/>
              </a:rPr>
              <a:t>Vzpostavlja </a:t>
            </a:r>
            <a:r>
              <a:rPr lang="sl-SI" dirty="0">
                <a:effectLst/>
              </a:rPr>
              <a:t>se pravna fikcija izdanega uporabnega dovoljenja za vse enostanovanjske stavbe, ki so bile zgrajene v skladu z gradbenim dovoljenjem pred 1.6.2018 in so ustrezno evidentirane.</a:t>
            </a:r>
          </a:p>
          <a:p>
            <a:r>
              <a:rPr lang="sl-SI" dirty="0">
                <a:effectLst/>
              </a:rPr>
              <a:t>Za primere, ko je treba zaradi naravne in druge nesreče (npr. požara) poškodovan objekt čim prej sanirati, se uvaja možnost vzpostavitve v prvotno stanje </a:t>
            </a:r>
            <a:r>
              <a:rPr lang="sl-SI" dirty="0" smtClean="0">
                <a:effectLst/>
              </a:rPr>
              <a:t>takoj, </a:t>
            </a:r>
            <a:r>
              <a:rPr lang="sl-SI" dirty="0">
                <a:effectLst/>
              </a:rPr>
              <a:t>le na podlagi prijave začetka </a:t>
            </a:r>
            <a:r>
              <a:rPr lang="sl-SI" dirty="0" smtClean="0">
                <a:effectLst/>
              </a:rPr>
              <a:t>gradnje; </a:t>
            </a:r>
            <a:r>
              <a:rPr lang="sl-SI" dirty="0">
                <a:effectLst/>
              </a:rPr>
              <a:t>GD se pridobi naknadno,</a:t>
            </a:r>
          </a:p>
          <a:p>
            <a:pPr lvl="0"/>
            <a:r>
              <a:rPr lang="sl-SI" dirty="0" smtClean="0">
                <a:effectLst/>
              </a:rPr>
              <a:t>Vzpostavlja </a:t>
            </a:r>
            <a:r>
              <a:rPr lang="sl-SI" dirty="0">
                <a:effectLst/>
              </a:rPr>
              <a:t>se dodatna pravna podlaga za poslovanje v elektronski obliki (e-Graditev</a:t>
            </a:r>
            <a:r>
              <a:rPr lang="sl-SI" dirty="0" smtClean="0">
                <a:effectLst/>
              </a:rPr>
              <a:t>) ter izvedbo obravnav s pomočjo </a:t>
            </a:r>
            <a:r>
              <a:rPr lang="sl-SI" dirty="0">
                <a:effectLst/>
              </a:rPr>
              <a:t>avdio-video tehnike</a:t>
            </a:r>
            <a:r>
              <a:rPr lang="sl-SI" dirty="0" smtClean="0">
                <a:effectLst/>
              </a:rPr>
              <a:t>. </a:t>
            </a:r>
          </a:p>
          <a:p>
            <a:endParaRPr lang="sl-SI" dirty="0">
              <a:effectLst/>
            </a:endParaRP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Ministrstvo za okolje in prostor</a:t>
            </a:r>
          </a:p>
          <a:p>
            <a:pPr>
              <a:defRPr/>
            </a:pPr>
            <a:r>
              <a:rPr lang="sl-SI" smtClean="0"/>
              <a:t>Direktorat za prostor, graditev in stanovanja</a:t>
            </a:r>
            <a:endParaRPr lang="en-GB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63547-580C-4A84-BA25-51D14DB4039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087325"/>
      </p:ext>
    </p:extLst>
  </p:cSld>
  <p:clrMapOvr>
    <a:masterClrMapping/>
  </p:clrMapOvr>
</p:sld>
</file>

<file path=ppt/theme/theme1.xml><?xml version="1.0" encoding="utf-8"?>
<a:theme xmlns:a="http://schemas.openxmlformats.org/drawingml/2006/main" name="Načrt po meri">
  <a:themeElements>
    <a:clrScheme name="Načrt po mer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ačrt po mer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črt po me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črt po me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črt po me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723</Words>
  <Application>Microsoft Office PowerPoint</Application>
  <PresentationFormat>Diaprojekcija na zaslonu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Načrt po meri</vt:lpstr>
      <vt:lpstr>GZ-1 in ZUREP-3 </vt:lpstr>
      <vt:lpstr>GZ-1 in ZUREP-3 </vt:lpstr>
      <vt:lpstr>ZUREP-3</vt:lpstr>
      <vt:lpstr>ZUREP-3</vt:lpstr>
      <vt:lpstr>GZ-1 </vt:lpstr>
      <vt:lpstr>GZ-1</vt:lpstr>
      <vt:lpstr>GZ-1</vt:lpstr>
      <vt:lpstr>GZ-1</vt:lpstr>
      <vt:lpstr>GZ-1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MOP</dc:creator>
  <cp:lastModifiedBy>Barbara.Subic</cp:lastModifiedBy>
  <cp:revision>128</cp:revision>
  <dcterms:created xsi:type="dcterms:W3CDTF">2009-05-28T12:34:27Z</dcterms:created>
  <dcterms:modified xsi:type="dcterms:W3CDTF">2021-06-17T10:59:31Z</dcterms:modified>
</cp:coreProperties>
</file>