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sldIdLst>
    <p:sldId id="256" r:id="rId3"/>
    <p:sldId id="264" r:id="rId4"/>
    <p:sldId id="265" r:id="rId5"/>
    <p:sldId id="257" r:id="rId6"/>
    <p:sldId id="266" r:id="rId7"/>
    <p:sldId id="258" r:id="rId8"/>
    <p:sldId id="260" r:id="rId9"/>
    <p:sldId id="267" r:id="rId10"/>
    <p:sldId id="268" r:id="rId11"/>
    <p:sldId id="269" r:id="rId12"/>
    <p:sldId id="270" r:id="rId13"/>
    <p:sldId id="263" r:id="rId14"/>
  </p:sldIdLst>
  <p:sldSz cx="9144000" cy="6858000" type="screen4x3"/>
  <p:notesSz cx="6858000" cy="9144000"/>
  <p:embeddedFontLst>
    <p:embeddedFont>
      <p:font typeface="Republika" panose="02000506040000020004" pitchFamily="2" charset="-18"/>
      <p:regular r:id="rId15"/>
      <p:bold r:id="rId16"/>
    </p:embeddedFont>
    <p:embeddedFont>
      <p:font typeface="Open Sans"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 Brlan" initials="L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35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4" autoAdjust="0"/>
    <p:restoredTop sz="95544" autoAdjust="0"/>
  </p:normalViewPr>
  <p:slideViewPr>
    <p:cSldViewPr snapToGrid="0" snapToObjects="1">
      <p:cViewPr>
        <p:scale>
          <a:sx n="110" d="100"/>
          <a:sy n="110" d="100"/>
        </p:scale>
        <p:origin x="-1747"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2060575"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altLang="sl-SI" sz="700">
                <a:solidFill>
                  <a:schemeClr val="tx2"/>
                </a:solidFill>
                <a:latin typeface="Republika" pitchFamily="2" charset="-18"/>
              </a:rPr>
              <a:t>REPUBLIKA SLOVENIJA</a:t>
            </a:r>
          </a:p>
          <a:p>
            <a:pPr>
              <a:lnSpc>
                <a:spcPts val="838"/>
              </a:lnSpc>
            </a:pPr>
            <a:r>
              <a:rPr lang="en-US" altLang="sl-SI" sz="700" b="1">
                <a:solidFill>
                  <a:schemeClr val="tx2"/>
                </a:solidFill>
                <a:latin typeface="Republika" pitchFamily="2" charset="-18"/>
              </a:rPr>
              <a:t>MINISTRSTVO ZA</a:t>
            </a:r>
            <a:r>
              <a:rPr lang="sl-SI" altLang="sl-SI" sz="700" b="1">
                <a:solidFill>
                  <a:schemeClr val="tx2"/>
                </a:solidFill>
                <a:latin typeface="Republika" pitchFamily="2" charset="-18"/>
              </a:rPr>
              <a:t> OKOLJE IN PROSTOR</a:t>
            </a:r>
            <a:endParaRPr lang="en-US" altLang="sl-SI" sz="700" b="1">
              <a:solidFill>
                <a:schemeClr val="tx2"/>
              </a:solidFill>
              <a:latin typeface="Republika" pitchFamily="2"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61602C04-F025-4991-AA11-93B7B3CA89F2}" type="datetimeFigureOut">
              <a:rPr lang="en-US"/>
              <a:pPr>
                <a:defRPr/>
              </a:pPr>
              <a:t>11/30/2021</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0B336A97-86BC-4974-A048-23DBC68C1251}" type="slidenum">
              <a:rPr lang="en-US"/>
              <a:pPr>
                <a:defRPr/>
              </a:pPr>
              <a:t>‹#›</a:t>
            </a:fld>
            <a:endParaRPr lang="en-US"/>
          </a:p>
        </p:txBody>
      </p:sp>
    </p:spTree>
    <p:extLst>
      <p:ext uri="{BB962C8B-B14F-4D97-AF65-F5344CB8AC3E}">
        <p14:creationId xmlns:p14="http://schemas.microsoft.com/office/powerpoint/2010/main" val="126580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Naslovni diapozitiv">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2060575"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altLang="sl-SI" sz="700">
                <a:solidFill>
                  <a:schemeClr val="tx2"/>
                </a:solidFill>
                <a:latin typeface="Republika" pitchFamily="2" charset="-18"/>
              </a:rPr>
              <a:t>REPUBLIKA SLOVENIJA</a:t>
            </a:r>
          </a:p>
          <a:p>
            <a:pPr>
              <a:lnSpc>
                <a:spcPts val="838"/>
              </a:lnSpc>
            </a:pPr>
            <a:r>
              <a:rPr lang="en-US" altLang="sl-SI" sz="700" b="1">
                <a:solidFill>
                  <a:schemeClr val="tx2"/>
                </a:solidFill>
                <a:latin typeface="Republika" pitchFamily="2" charset="-18"/>
              </a:rPr>
              <a:t>MINISTRSTVO ZA</a:t>
            </a:r>
            <a:r>
              <a:rPr lang="sl-SI" altLang="sl-SI" sz="700" b="1">
                <a:solidFill>
                  <a:schemeClr val="tx2"/>
                </a:solidFill>
                <a:latin typeface="Republika" pitchFamily="2" charset="-18"/>
              </a:rPr>
              <a:t> OKOLJE IN PROSTOR</a:t>
            </a:r>
            <a:endParaRPr lang="en-US" altLang="sl-SI" sz="700" b="1">
              <a:solidFill>
                <a:schemeClr val="tx2"/>
              </a:solidFill>
              <a:latin typeface="Republika" pitchFamily="2"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61602C04-F025-4991-AA11-93B7B3CA89F2}" type="datetimeFigureOut">
              <a:rPr lang="en-US"/>
              <a:pPr>
                <a:defRPr/>
              </a:pPr>
              <a:t>11/30/2021</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0B336A97-86BC-4974-A048-23DBC68C1251}" type="slidenum">
              <a:rPr lang="en-US"/>
              <a:pPr>
                <a:defRPr/>
              </a:pPr>
              <a:t>‹#›</a:t>
            </a:fld>
            <a:endParaRPr lang="en-US"/>
          </a:p>
        </p:txBody>
      </p:sp>
    </p:spTree>
    <p:extLst>
      <p:ext uri="{BB962C8B-B14F-4D97-AF65-F5344CB8AC3E}">
        <p14:creationId xmlns:p14="http://schemas.microsoft.com/office/powerpoint/2010/main" val="233013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69843EC0-F8EF-4E6A-A9D1-172F1E494278}" type="datetimeFigureOut">
              <a:rPr lang="sl-SI"/>
              <a:pPr>
                <a:defRPr/>
              </a:pPr>
              <a:t>30. 11. 2021</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E3C6F06F-DE3C-4C95-AD7A-27132065DBE7}" type="slidenum">
              <a:rPr lang="sl-SI"/>
              <a:pPr>
                <a:defRPr/>
              </a:pPr>
              <a:t>‹#›</a:t>
            </a:fld>
            <a:endParaRPr lang="sl-SI"/>
          </a:p>
        </p:txBody>
      </p:sp>
    </p:spTree>
    <p:extLst>
      <p:ext uri="{BB962C8B-B14F-4D97-AF65-F5344CB8AC3E}">
        <p14:creationId xmlns:p14="http://schemas.microsoft.com/office/powerpoint/2010/main" val="282024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2AE617F5-53BD-42B3-B34F-220FA5486668}" type="datetimeFigureOut">
              <a:rPr lang="sl-SI"/>
              <a:pPr>
                <a:defRPr/>
              </a:pPr>
              <a:t>30. 11. 2021</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08BA8D9-565D-4A71-A758-D5BB395C4D7C}" type="slidenum">
              <a:rPr lang="sl-SI"/>
              <a:pPr>
                <a:defRPr/>
              </a:pPr>
              <a:t>‹#›</a:t>
            </a:fld>
            <a:endParaRPr lang="sl-SI" dirty="0"/>
          </a:p>
        </p:txBody>
      </p:sp>
    </p:spTree>
    <p:extLst>
      <p:ext uri="{BB962C8B-B14F-4D97-AF65-F5344CB8AC3E}">
        <p14:creationId xmlns:p14="http://schemas.microsoft.com/office/powerpoint/2010/main" val="248205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4"/>
          </p:nvPr>
        </p:nvSpPr>
        <p:spPr/>
        <p:txBody>
          <a:bodyPr/>
          <a:lstStyle>
            <a:lvl1pPr>
              <a:defRPr/>
            </a:lvl1pPr>
          </a:lstStyle>
          <a:p>
            <a:pPr>
              <a:defRPr/>
            </a:pPr>
            <a:fld id="{920419E8-DDA7-4285-8C08-A8D0BA2D81BB}" type="datetimeFigureOut">
              <a:rPr lang="sl-SI"/>
              <a:pPr>
                <a:defRPr/>
              </a:pPr>
              <a:t>30. 11. 2021</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8DE3D401-5FD5-4568-B242-FF0AD62970FC}" type="slidenum">
              <a:rPr lang="sl-SI"/>
              <a:pPr>
                <a:defRPr/>
              </a:pPr>
              <a:t>‹#›</a:t>
            </a:fld>
            <a:endParaRPr lang="sl-SI" dirty="0"/>
          </a:p>
        </p:txBody>
      </p:sp>
    </p:spTree>
    <p:extLst>
      <p:ext uri="{BB962C8B-B14F-4D97-AF65-F5344CB8AC3E}">
        <p14:creationId xmlns:p14="http://schemas.microsoft.com/office/powerpoint/2010/main" val="231761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A1B6490D-B823-40DA-8A62-26C3FDB1D59B}" type="datetimeFigureOut">
              <a:rPr lang="sl-SI"/>
              <a:pPr>
                <a:defRPr/>
              </a:pPr>
              <a:t>30. 11. 2021</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68B138AC-924A-44DC-9430-42DEAD410A5E}" type="slidenum">
              <a:rPr lang="sl-SI"/>
              <a:pPr>
                <a:defRPr/>
              </a:pPr>
              <a:t>‹#›</a:t>
            </a:fld>
            <a:endParaRPr lang="sl-SI" dirty="0"/>
          </a:p>
        </p:txBody>
      </p:sp>
    </p:spTree>
    <p:extLst>
      <p:ext uri="{BB962C8B-B14F-4D97-AF65-F5344CB8AC3E}">
        <p14:creationId xmlns:p14="http://schemas.microsoft.com/office/powerpoint/2010/main" val="386465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5B15C6C3-0174-4093-A18B-B638F7AA1A62}" type="datetimeFigureOut">
              <a:rPr lang="sl-SI"/>
              <a:pPr>
                <a:defRPr/>
              </a:pPr>
              <a:t>30. 11. 2021</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DEDE2D22-ABE8-49AC-A5BF-5AAF56AE1327}" type="slidenum">
              <a:rPr lang="sl-SI"/>
              <a:pPr>
                <a:defRPr/>
              </a:pPr>
              <a:t>‹#›</a:t>
            </a:fld>
            <a:endParaRPr lang="sl-SI"/>
          </a:p>
        </p:txBody>
      </p:sp>
    </p:spTree>
    <p:extLst>
      <p:ext uri="{BB962C8B-B14F-4D97-AF65-F5344CB8AC3E}">
        <p14:creationId xmlns:p14="http://schemas.microsoft.com/office/powerpoint/2010/main" val="267749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DBD51E83-8837-4D77-A1FB-CC4D731F2123}" type="datetimeFigureOut">
              <a:rPr lang="sl-SI"/>
              <a:pPr>
                <a:defRPr/>
              </a:pPr>
              <a:t>30. 11. 2021</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6E19F6B7-9F66-4B5C-8727-F195F2EE683C}" type="slidenum">
              <a:rPr lang="sl-SI"/>
              <a:pPr>
                <a:defRPr/>
              </a:pPr>
              <a:t>‹#›</a:t>
            </a:fld>
            <a:endParaRPr lang="sl-SI"/>
          </a:p>
        </p:txBody>
      </p:sp>
    </p:spTree>
    <p:extLst>
      <p:ext uri="{BB962C8B-B14F-4D97-AF65-F5344CB8AC3E}">
        <p14:creationId xmlns:p14="http://schemas.microsoft.com/office/powerpoint/2010/main" val="262242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FE674AF7-CDBE-4424-9051-14D6A079AB3E}" type="datetimeFigureOut">
              <a:rPr lang="sl-SI"/>
              <a:pPr>
                <a:defRPr/>
              </a:pPr>
              <a:t>30. 11. 2021</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FAB1F66B-50FE-41CA-84D0-090739253AC0}" type="slidenum">
              <a:rPr lang="sl-SI"/>
              <a:pPr>
                <a:defRPr/>
              </a:pPr>
              <a:t>‹#›</a:t>
            </a:fld>
            <a:endParaRPr lang="sl-SI"/>
          </a:p>
        </p:txBody>
      </p:sp>
    </p:spTree>
    <p:extLst>
      <p:ext uri="{BB962C8B-B14F-4D97-AF65-F5344CB8AC3E}">
        <p14:creationId xmlns:p14="http://schemas.microsoft.com/office/powerpoint/2010/main" val="323781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866F7A-6179-45A4-A2E1-9F7BA4F4C2C7}" type="datetimeFigureOut">
              <a:rPr lang="sl-SI"/>
              <a:pPr>
                <a:defRPr/>
              </a:pPr>
              <a:t>30. 11. 2021</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4B4C9A10-8B68-4003-B2CD-3ED5CFCDE8C6}" type="slidenum">
              <a:rPr lang="sl-SI"/>
              <a:pPr>
                <a:defRPr/>
              </a:pPr>
              <a:t>‹#›</a:t>
            </a:fld>
            <a:endParaRPr lang="sl-SI" dirty="0"/>
          </a:p>
        </p:txBody>
      </p:sp>
    </p:spTree>
    <p:extLst>
      <p:ext uri="{BB962C8B-B14F-4D97-AF65-F5344CB8AC3E}">
        <p14:creationId xmlns:p14="http://schemas.microsoft.com/office/powerpoint/2010/main" val="1926008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wmf"/><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1028" name="Picture 8" descr="grb moder za 10 pt.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2A2DBA4-28EC-4F6A-B152-E84578AB3C75}" type="datetimeFigureOut">
              <a:rPr lang="en-US"/>
              <a:pPr>
                <a:defRPr/>
              </a:pPr>
              <a:t>11/30/2021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823DE38-DE20-4EAD-9EBF-EB661679E3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a:t>Click to edit Master title style</a:t>
            </a:r>
            <a:endParaRPr lang="sl-SI" altLang="sl-SI"/>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8D652C3-B8E3-4653-B726-1B24215AF759}" type="datetimeFigureOut">
              <a:rPr lang="sl-SI"/>
              <a:pPr>
                <a:defRPr/>
              </a:pPr>
              <a:t>30. 11. 2021</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9F8FB2-5064-4861-8B2A-5B6F3CE1BC1C}" type="slidenum">
              <a:rPr lang="sl-SI"/>
              <a:pPr>
                <a:defRPr/>
              </a:pPr>
              <a:t>‹#›</a:t>
            </a:fld>
            <a:endParaRPr lang="sl-SI" dirty="0"/>
          </a:p>
        </p:txBody>
      </p:sp>
      <p:sp>
        <p:nvSpPr>
          <p:cNvPr id="9" name="TextBox 8"/>
          <p:cNvSpPr txBox="1"/>
          <p:nvPr/>
        </p:nvSpPr>
        <p:spPr>
          <a:xfrm>
            <a:off x="962025" y="708025"/>
            <a:ext cx="2162175"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altLang="sl-SI" sz="700">
                <a:solidFill>
                  <a:schemeClr val="tx2"/>
                </a:solidFill>
                <a:latin typeface="Republika" pitchFamily="2" charset="-18"/>
              </a:rPr>
              <a:t>REPUBLIKA SLOVENIJA</a:t>
            </a:r>
          </a:p>
          <a:p>
            <a:pPr>
              <a:lnSpc>
                <a:spcPts val="838"/>
              </a:lnSpc>
            </a:pPr>
            <a:r>
              <a:rPr lang="en-US" altLang="sl-SI" sz="700" b="1">
                <a:solidFill>
                  <a:schemeClr val="tx2"/>
                </a:solidFill>
                <a:latin typeface="Republika" pitchFamily="2" charset="-18"/>
              </a:rPr>
              <a:t>MINISTRSTVO</a:t>
            </a:r>
            <a:r>
              <a:rPr lang="sl-SI" altLang="sl-SI" sz="700" b="1">
                <a:solidFill>
                  <a:schemeClr val="tx2"/>
                </a:solidFill>
                <a:latin typeface="Republika" pitchFamily="2" charset="-18"/>
              </a:rPr>
              <a:t> ZA</a:t>
            </a:r>
            <a:r>
              <a:rPr lang="en-US" altLang="sl-SI" sz="700" b="1">
                <a:solidFill>
                  <a:schemeClr val="tx2"/>
                </a:solidFill>
                <a:latin typeface="Republika" pitchFamily="2" charset="-18"/>
              </a:rPr>
              <a:t> </a:t>
            </a:r>
            <a:r>
              <a:rPr lang="sl-SI" altLang="sl-SI" sz="700" b="1">
                <a:solidFill>
                  <a:schemeClr val="tx2"/>
                </a:solidFill>
                <a:latin typeface="Republika" pitchFamily="2" charset="-18"/>
              </a:rPr>
              <a:t>OKOLJE IN PROSTOR</a:t>
            </a:r>
            <a:endParaRPr lang="en-US" altLang="sl-SI" sz="700" b="1">
              <a:solidFill>
                <a:schemeClr val="tx2"/>
              </a:solidFill>
              <a:latin typeface="Republika" pitchFamily="2"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1" r:id="rId2"/>
    <p:sldLayoutId id="2147483672" r:id="rId3"/>
    <p:sldLayoutId id="2147483673" r:id="rId4"/>
    <p:sldLayoutId id="2147483677" r:id="rId5"/>
    <p:sldLayoutId id="2147483678" r:id="rId6"/>
    <p:sldLayoutId id="2147483679" r:id="rId7"/>
    <p:sldLayoutId id="2147483674" r:id="rId8"/>
    <p:sldLayoutId id="2147483680" r:id="rId9"/>
  </p:sldLayoutIdLs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a:latin typeface="Arial" charset="0"/>
                <a:cs typeface="Arial" charset="0"/>
              </a:rPr>
              <a:t> </a:t>
            </a:r>
            <a:endParaRPr lang="en-US" altLang="sl-SI">
              <a:latin typeface="Arial" charset="0"/>
              <a:cs typeface="Arial" charset="0"/>
            </a:endParaRPr>
          </a:p>
        </p:txBody>
      </p:sp>
      <p:sp>
        <p:nvSpPr>
          <p:cNvPr id="3" name="Title 19">
            <a:extLst>
              <a:ext uri="{FF2B5EF4-FFF2-40B4-BE49-F238E27FC236}">
                <a16:creationId xmlns:a16="http://schemas.microsoft.com/office/drawing/2014/main" xmlns="" id="{9C3CC187-D25C-455A-A37F-BCFA4C8AD010}"/>
              </a:ext>
            </a:extLst>
          </p:cNvPr>
          <p:cNvSpPr txBox="1">
            <a:spLocks/>
          </p:cNvSpPr>
          <p:nvPr/>
        </p:nvSpPr>
        <p:spPr>
          <a:xfrm>
            <a:off x="971550" y="1547813"/>
            <a:ext cx="6736842" cy="677108"/>
          </a:xfrm>
          <a:prstGeom prst="rect">
            <a:avLst/>
          </a:prstGeom>
        </p:spPr>
        <p:txBody>
          <a:bodyPr lIns="0" tIns="0" rIns="0" bIns="0" anchor="t" anchorCtr="0"/>
          <a:lstStyle>
            <a:lvl1pPr algn="l" defTabSz="457200" rtl="0" eaLnBrk="1" fontAlgn="base" hangingPunct="1">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sl-SI" altLang="sl-SI" dirty="0">
                <a:latin typeface="Arial" charset="0"/>
              </a:rPr>
              <a:t>Zakon o varstvu okolja (ZVO-2)</a:t>
            </a:r>
          </a:p>
        </p:txBody>
      </p:sp>
      <p:sp>
        <p:nvSpPr>
          <p:cNvPr id="2" name="TextBox 1">
            <a:extLst>
              <a:ext uri="{FF2B5EF4-FFF2-40B4-BE49-F238E27FC236}">
                <a16:creationId xmlns:a16="http://schemas.microsoft.com/office/drawing/2014/main" xmlns="" id="{3F10FCDF-F7A1-49B7-8B2C-3367FCB321DA}"/>
              </a:ext>
            </a:extLst>
          </p:cNvPr>
          <p:cNvSpPr txBox="1"/>
          <p:nvPr/>
        </p:nvSpPr>
        <p:spPr>
          <a:xfrm>
            <a:off x="740664" y="5751576"/>
            <a:ext cx="3831336" cy="369332"/>
          </a:xfrm>
          <a:prstGeom prst="rect">
            <a:avLst/>
          </a:prstGeom>
          <a:noFill/>
        </p:spPr>
        <p:txBody>
          <a:bodyPr wrap="square" rtlCol="0">
            <a:spAutoFit/>
          </a:bodyPr>
          <a:lstStyle/>
          <a:p>
            <a:r>
              <a:rPr lang="sl-SI" dirty="0"/>
              <a:t>Ljubljana, 4. november 2021</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9053AEE-260E-4DD2-8784-9D50D2D8ED0D}"/>
              </a:ext>
            </a:extLst>
          </p:cNvPr>
          <p:cNvSpPr>
            <a:spLocks noGrp="1"/>
          </p:cNvSpPr>
          <p:nvPr>
            <p:ph type="title"/>
          </p:nvPr>
        </p:nvSpPr>
        <p:spPr>
          <a:xfrm>
            <a:off x="1487369" y="1319213"/>
            <a:ext cx="6167267" cy="861774"/>
          </a:xfrm>
        </p:spPr>
        <p:txBody>
          <a:bodyPr/>
          <a:lstStyle/>
          <a:p>
            <a:pPr algn="ctr"/>
            <a:r>
              <a:rPr lang="sl-SI" sz="2800" dirty="0">
                <a:latin typeface="Calibri" panose="020F0502020204030204" pitchFamily="34" charset="0"/>
                <a:cs typeface="Arial" panose="020B0604020202020204" pitchFamily="34" charset="0"/>
              </a:rPr>
              <a:t>Prenovljena je ureditev položaja javnosti </a:t>
            </a:r>
            <a:br>
              <a:rPr lang="sl-SI" sz="2800" dirty="0">
                <a:latin typeface="Calibri" panose="020F0502020204030204" pitchFamily="34" charset="0"/>
                <a:cs typeface="Arial" panose="020B0604020202020204" pitchFamily="34" charset="0"/>
              </a:rPr>
            </a:br>
            <a:r>
              <a:rPr lang="sl-SI" sz="2800" dirty="0">
                <a:latin typeface="Calibri" panose="020F0502020204030204" pitchFamily="34" charset="0"/>
                <a:cs typeface="Arial" panose="020B0604020202020204" pitchFamily="34" charset="0"/>
              </a:rPr>
              <a:t>in zainteresirane javnosti</a:t>
            </a:r>
          </a:p>
        </p:txBody>
      </p:sp>
      <p:sp>
        <p:nvSpPr>
          <p:cNvPr id="3" name="Označba mesta besedila 2">
            <a:extLst>
              <a:ext uri="{FF2B5EF4-FFF2-40B4-BE49-F238E27FC236}">
                <a16:creationId xmlns:a16="http://schemas.microsoft.com/office/drawing/2014/main" xmlns="" id="{A826A197-2B50-4E9E-91EC-9CBE1EBAF241}"/>
              </a:ext>
            </a:extLst>
          </p:cNvPr>
          <p:cNvSpPr>
            <a:spLocks noGrp="1"/>
          </p:cNvSpPr>
          <p:nvPr>
            <p:ph type="body" sz="quarter" idx="13"/>
          </p:nvPr>
        </p:nvSpPr>
        <p:spPr>
          <a:xfrm>
            <a:off x="881371" y="2479963"/>
            <a:ext cx="7201025" cy="2417619"/>
          </a:xfrm>
        </p:spPr>
        <p:txBody>
          <a:bodyPr/>
          <a:lstStyle/>
          <a:p>
            <a:r>
              <a:rPr lang="sl-SI" sz="1800" dirty="0"/>
              <a:t>nevladne organizacije in civilna iniciativa imajo možnost pridobitve stranske udeležbe v okoljskih postopkih;</a:t>
            </a:r>
          </a:p>
          <a:p>
            <a:pPr marL="0" indent="0">
              <a:buNone/>
            </a:pPr>
            <a:endParaRPr lang="sl-SI" sz="1800" dirty="0"/>
          </a:p>
          <a:p>
            <a:r>
              <a:rPr lang="sl-SI" sz="1800" dirty="0"/>
              <a:t>ne glede na to, ali bodo stransko udeležbo pridobile ali ne, pa bodo vse imele zagotovljeno sodno varstvo</a:t>
            </a:r>
          </a:p>
        </p:txBody>
      </p:sp>
    </p:spTree>
    <p:extLst>
      <p:ext uri="{BB962C8B-B14F-4D97-AF65-F5344CB8AC3E}">
        <p14:creationId xmlns:p14="http://schemas.microsoft.com/office/powerpoint/2010/main" val="425027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555189E-A214-49CE-8038-F3E81B9DF60B}"/>
              </a:ext>
            </a:extLst>
          </p:cNvPr>
          <p:cNvSpPr>
            <a:spLocks noGrp="1"/>
          </p:cNvSpPr>
          <p:nvPr>
            <p:ph type="title"/>
          </p:nvPr>
        </p:nvSpPr>
        <p:spPr>
          <a:xfrm>
            <a:off x="1331768" y="1277649"/>
            <a:ext cx="6181179" cy="861774"/>
          </a:xfrm>
        </p:spPr>
        <p:txBody>
          <a:bodyPr/>
          <a:lstStyle/>
          <a:p>
            <a:pPr algn="ctr"/>
            <a:r>
              <a:rPr lang="sl-SI" sz="2800" dirty="0"/>
              <a:t>Določen je temeljni okvir za podnebno </a:t>
            </a:r>
            <a:br>
              <a:rPr lang="sl-SI" sz="2800" dirty="0"/>
            </a:br>
            <a:r>
              <a:rPr lang="sl-SI" sz="2800" dirty="0"/>
              <a:t>politiko Slovenije</a:t>
            </a:r>
          </a:p>
        </p:txBody>
      </p:sp>
      <p:sp>
        <p:nvSpPr>
          <p:cNvPr id="3" name="Označba mesta besedila 2">
            <a:extLst>
              <a:ext uri="{FF2B5EF4-FFF2-40B4-BE49-F238E27FC236}">
                <a16:creationId xmlns:a16="http://schemas.microsoft.com/office/drawing/2014/main" xmlns="" id="{6E2CE4EE-D328-47D9-85C1-6B63957AF6C9}"/>
              </a:ext>
            </a:extLst>
          </p:cNvPr>
          <p:cNvSpPr>
            <a:spLocks noGrp="1"/>
          </p:cNvSpPr>
          <p:nvPr>
            <p:ph type="body" sz="quarter" idx="13"/>
          </p:nvPr>
        </p:nvSpPr>
        <p:spPr>
          <a:xfrm>
            <a:off x="971425" y="2460287"/>
            <a:ext cx="7201025" cy="1626804"/>
          </a:xfrm>
        </p:spPr>
        <p:txBody>
          <a:bodyPr/>
          <a:lstStyle/>
          <a:p>
            <a:r>
              <a:rPr lang="sl-SI" sz="1800" dirty="0">
                <a:effectLst/>
                <a:latin typeface="+mn-lt"/>
                <a:ea typeface="Calibri" panose="020F0502020204030204" pitchFamily="34" charset="0"/>
                <a:cs typeface="Arial" panose="020B0604020202020204" pitchFamily="34" charset="0"/>
              </a:rPr>
              <a:t>podnebna strategija</a:t>
            </a:r>
          </a:p>
          <a:p>
            <a:r>
              <a:rPr lang="sl-SI" sz="1800" dirty="0">
                <a:latin typeface="+mn-lt"/>
              </a:rPr>
              <a:t>Podnebni svet kot </a:t>
            </a:r>
            <a:r>
              <a:rPr lang="sl-SI" sz="1800" dirty="0">
                <a:effectLst/>
                <a:latin typeface="+mn-lt"/>
                <a:ea typeface="Calibri" panose="020F0502020204030204" pitchFamily="34" charset="0"/>
                <a:cs typeface="Arial" panose="020B0604020202020204" pitchFamily="34" charset="0"/>
              </a:rPr>
              <a:t>posvetovalni organ </a:t>
            </a:r>
            <a:endParaRPr lang="sl-SI" dirty="0">
              <a:latin typeface="+mn-lt"/>
            </a:endParaRPr>
          </a:p>
        </p:txBody>
      </p:sp>
    </p:spTree>
    <p:extLst>
      <p:ext uri="{BB962C8B-B14F-4D97-AF65-F5344CB8AC3E}">
        <p14:creationId xmlns:p14="http://schemas.microsoft.com/office/powerpoint/2010/main" val="7640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a:latin typeface="Arial" charset="0"/>
                <a:cs typeface="Arial" charset="0"/>
              </a:rPr>
              <a:t> </a:t>
            </a:r>
            <a:endParaRPr lang="en-US" altLang="sl-SI">
              <a:latin typeface="Arial" charset="0"/>
              <a:cs typeface="Arial" charset="0"/>
            </a:endParaRPr>
          </a:p>
        </p:txBody>
      </p:sp>
      <p:sp>
        <p:nvSpPr>
          <p:cNvPr id="3" name="Title 19">
            <a:extLst>
              <a:ext uri="{FF2B5EF4-FFF2-40B4-BE49-F238E27FC236}">
                <a16:creationId xmlns:a16="http://schemas.microsoft.com/office/drawing/2014/main" xmlns="" id="{9C3CC187-D25C-455A-A37F-BCFA4C8AD010}"/>
              </a:ext>
            </a:extLst>
          </p:cNvPr>
          <p:cNvSpPr txBox="1">
            <a:spLocks/>
          </p:cNvSpPr>
          <p:nvPr/>
        </p:nvSpPr>
        <p:spPr>
          <a:xfrm>
            <a:off x="624078" y="4971446"/>
            <a:ext cx="6736842" cy="677108"/>
          </a:xfrm>
          <a:prstGeom prst="rect">
            <a:avLst/>
          </a:prstGeom>
        </p:spPr>
        <p:txBody>
          <a:bodyPr lIns="0" tIns="0" rIns="0" bIns="0" anchor="t" anchorCtr="0"/>
          <a:lstStyle>
            <a:lvl1pPr algn="l" defTabSz="457200" rtl="0" eaLnBrk="1" fontAlgn="base" hangingPunct="1">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sl-SI" altLang="sl-SI" dirty="0">
                <a:latin typeface="Arial" charset="0"/>
              </a:rPr>
              <a:t>Hvala za pozornost </a:t>
            </a:r>
          </a:p>
        </p:txBody>
      </p:sp>
    </p:spTree>
    <p:extLst>
      <p:ext uri="{BB962C8B-B14F-4D97-AF65-F5344CB8AC3E}">
        <p14:creationId xmlns:p14="http://schemas.microsoft.com/office/powerpoint/2010/main" val="38313322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08ADA6-A9E7-43AC-A1E0-FD3A46B269FD}"/>
              </a:ext>
            </a:extLst>
          </p:cNvPr>
          <p:cNvSpPr>
            <a:spLocks noGrp="1"/>
          </p:cNvSpPr>
          <p:nvPr>
            <p:ph type="title"/>
          </p:nvPr>
        </p:nvSpPr>
        <p:spPr>
          <a:xfrm>
            <a:off x="1108710" y="1517333"/>
            <a:ext cx="6626814" cy="492443"/>
          </a:xfrm>
        </p:spPr>
        <p:txBody>
          <a:bodyPr/>
          <a:lstStyle/>
          <a:p>
            <a:r>
              <a:rPr lang="sl-SI" sz="3200" dirty="0"/>
              <a:t>Izhodišča za sprejem novega ZVO-2</a:t>
            </a:r>
          </a:p>
        </p:txBody>
      </p:sp>
      <p:sp>
        <p:nvSpPr>
          <p:cNvPr id="3" name="Označba mesta besedila 2">
            <a:extLst>
              <a:ext uri="{FF2B5EF4-FFF2-40B4-BE49-F238E27FC236}">
                <a16:creationId xmlns:a16="http://schemas.microsoft.com/office/drawing/2014/main" xmlns="" id="{3C86AF73-3FFB-4C78-8B5A-1E4D0AD3A7EC}"/>
              </a:ext>
            </a:extLst>
          </p:cNvPr>
          <p:cNvSpPr>
            <a:spLocks noGrp="1"/>
          </p:cNvSpPr>
          <p:nvPr>
            <p:ph type="body" sz="quarter" idx="13"/>
          </p:nvPr>
        </p:nvSpPr>
        <p:spPr>
          <a:xfrm>
            <a:off x="662941" y="2225040"/>
            <a:ext cx="7863840" cy="3619500"/>
          </a:xfrm>
        </p:spPr>
        <p:txBody>
          <a:bodyPr/>
          <a:lstStyle/>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1.odprava neskladnosti ZVO-1 z EU pravom – opomini Evropske komisije in sproženi predsodni postopki zoper RS (odpravlja se nekatere neskladnosti, ki jih EU Komisija očita Sloveniji že vrsto let);</a:t>
            </a: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2. uskladitve z direktivami oz. spremembami direktiv;</a:t>
            </a: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3. reševanje akutne problematike na področju odpadkov v RS (kljub dosedanji obsežni pravni regulaciji in dolgim in zapletenim upravnim postopkom se je v praksi pogosto izkazalo neodgovorno ravnanje z odpadki);</a:t>
            </a: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4. doseči hitrejše reševanje upravnih postopkov, povezanih s posegi v okolje: postopek presoje vplivov na okolje in postopki izdaje OVD;</a:t>
            </a: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5. povečati učinkovitost okoljske inšpekcije</a:t>
            </a:r>
          </a:p>
          <a:p>
            <a:endParaRPr lang="sl-SI" dirty="0"/>
          </a:p>
        </p:txBody>
      </p:sp>
    </p:spTree>
    <p:extLst>
      <p:ext uri="{BB962C8B-B14F-4D97-AF65-F5344CB8AC3E}">
        <p14:creationId xmlns:p14="http://schemas.microsoft.com/office/powerpoint/2010/main" val="263928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F10F086-A89C-4F48-8EDE-96D0C06E0E0B}"/>
              </a:ext>
            </a:extLst>
          </p:cNvPr>
          <p:cNvSpPr>
            <a:spLocks noGrp="1"/>
          </p:cNvSpPr>
          <p:nvPr>
            <p:ph type="title"/>
          </p:nvPr>
        </p:nvSpPr>
        <p:spPr>
          <a:xfrm>
            <a:off x="1196340" y="1301591"/>
            <a:ext cx="6501016" cy="492443"/>
          </a:xfrm>
        </p:spPr>
        <p:txBody>
          <a:bodyPr/>
          <a:lstStyle/>
          <a:p>
            <a:r>
              <a:rPr lang="sl-SI" sz="3200" dirty="0"/>
              <a:t>Celovita ureditev ravnanja z odpadki</a:t>
            </a:r>
          </a:p>
        </p:txBody>
      </p:sp>
      <p:sp>
        <p:nvSpPr>
          <p:cNvPr id="3" name="Označba mesta besedila 2">
            <a:extLst>
              <a:ext uri="{FF2B5EF4-FFF2-40B4-BE49-F238E27FC236}">
                <a16:creationId xmlns:a16="http://schemas.microsoft.com/office/drawing/2014/main" xmlns="" id="{8AEBEFBE-1105-4067-BBB8-34D7C4A83425}"/>
              </a:ext>
            </a:extLst>
          </p:cNvPr>
          <p:cNvSpPr>
            <a:spLocks noGrp="1"/>
          </p:cNvSpPr>
          <p:nvPr>
            <p:ph type="body" sz="quarter" idx="13"/>
          </p:nvPr>
        </p:nvSpPr>
        <p:spPr>
          <a:xfrm>
            <a:off x="450158" y="1882140"/>
            <a:ext cx="7978140" cy="3924300"/>
          </a:xfrm>
        </p:spPr>
        <p:txBody>
          <a:bodyPr/>
          <a:lstStyle/>
          <a:p>
            <a:pPr>
              <a:lnSpc>
                <a:spcPct val="115000"/>
              </a:lnSpc>
              <a:spcAft>
                <a:spcPts val="800"/>
              </a:spcAft>
            </a:pPr>
            <a:r>
              <a:rPr lang="sl-SI" sz="1600" dirty="0">
                <a:latin typeface="+mn-lt"/>
                <a:ea typeface="Calibri" panose="020F0502020204030204" pitchFamily="34" charset="0"/>
              </a:rPr>
              <a:t>zbiralci in obdelovalci odpadkov (razen izvajalci javne službe) morajo biti lastniki nepremičnin in premičnin, ki jih potrebujejo za izvajanje te dejavnosti – ta okoliščina bo povečala odgovornost pri njihovem ravnanju, saj bo imela država v primeru neustreznega ravnanja možnost poseči v njihovo premoženje;</a:t>
            </a:r>
            <a:endParaRPr lang="sl-SI" sz="1600" dirty="0">
              <a:effectLst/>
              <a:latin typeface="+mn-lt"/>
              <a:ea typeface="Calibri" panose="020F0502020204030204" pitchFamily="34" charset="0"/>
              <a:cs typeface="Arial" panose="020B0604020202020204" pitchFamily="34" charset="0"/>
            </a:endParaRP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omejeno je prekomerno veriženje predajanja odpadkov od zbiralca do zbiralca;</a:t>
            </a: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določena je odgovornost vseh vpletenih v primeru odmetavanja odpadkov v naravo (- odgovoren je tudi tisti, ki naroča in organizira odmetavanje);</a:t>
            </a:r>
          </a:p>
          <a:p>
            <a:pPr>
              <a:lnSpc>
                <a:spcPct val="115000"/>
              </a:lnSpc>
              <a:spcAft>
                <a:spcPts val="800"/>
              </a:spcAft>
            </a:pPr>
            <a:r>
              <a:rPr lang="sl-SI" sz="1600" dirty="0">
                <a:effectLst/>
                <a:latin typeface="+mn-lt"/>
                <a:ea typeface="Calibri" panose="020F0502020204030204" pitchFamily="34" charset="0"/>
                <a:cs typeface="Arial" panose="020B0604020202020204" pitchFamily="34" charset="0"/>
              </a:rPr>
              <a:t>določena je obveznost zavarovanja odgovornosti za nastanek okoljske škode zaradi povzročitve nenadnega onesnaženja;</a:t>
            </a:r>
          </a:p>
          <a:p>
            <a:pPr>
              <a:lnSpc>
                <a:spcPct val="115000"/>
              </a:lnSpc>
              <a:spcAft>
                <a:spcPts val="800"/>
              </a:spcAft>
            </a:pPr>
            <a:r>
              <a:rPr lang="sl-SI" sz="1600" dirty="0">
                <a:latin typeface="+mn-lt"/>
                <a:ea typeface="Calibri" panose="020F0502020204030204" pitchFamily="34" charset="0"/>
              </a:rPr>
              <a:t>določena so merila za prenehanja statusa odpadka – s tem je določen temeljni pravni okvir za krožno gospodarstvo</a:t>
            </a:r>
            <a:endParaRPr lang="sl-SI" sz="1600" dirty="0">
              <a:effectLst/>
              <a:latin typeface="+mn-lt"/>
              <a:ea typeface="Calibri" panose="020F050202020403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46187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2806292" y="1163297"/>
            <a:ext cx="3531416" cy="492443"/>
          </a:xfrm>
        </p:spPr>
        <p:txBody>
          <a:bodyPr/>
          <a:lstStyle/>
          <a:p>
            <a:r>
              <a:rPr lang="sl-SI" altLang="sl-SI" sz="3200" dirty="0">
                <a:latin typeface="Arial" charset="0"/>
              </a:rPr>
              <a:t>Nova ureditev PRO</a:t>
            </a:r>
          </a:p>
        </p:txBody>
      </p:sp>
      <p:grpSp>
        <p:nvGrpSpPr>
          <p:cNvPr id="3" name="Group 2">
            <a:extLst>
              <a:ext uri="{FF2B5EF4-FFF2-40B4-BE49-F238E27FC236}">
                <a16:creationId xmlns:a16="http://schemas.microsoft.com/office/drawing/2014/main" xmlns="" id="{C957C0FE-F324-4B49-B76B-8E01F526E55B}"/>
              </a:ext>
            </a:extLst>
          </p:cNvPr>
          <p:cNvGrpSpPr/>
          <p:nvPr/>
        </p:nvGrpSpPr>
        <p:grpSpPr>
          <a:xfrm>
            <a:off x="521208" y="2130550"/>
            <a:ext cx="8284464" cy="3317931"/>
            <a:chOff x="670006" y="3213673"/>
            <a:chExt cx="7977722" cy="2917504"/>
          </a:xfrm>
        </p:grpSpPr>
        <p:sp>
          <p:nvSpPr>
            <p:cNvPr id="4" name="Freeform: Shape 3">
              <a:extLst>
                <a:ext uri="{FF2B5EF4-FFF2-40B4-BE49-F238E27FC236}">
                  <a16:creationId xmlns:a16="http://schemas.microsoft.com/office/drawing/2014/main" xmlns="" id="{A6171A73-53FB-4687-A372-9AC850719A89}"/>
                </a:ext>
              </a:extLst>
            </p:cNvPr>
            <p:cNvSpPr/>
            <p:nvPr/>
          </p:nvSpPr>
          <p:spPr>
            <a:xfrm>
              <a:off x="670006" y="3213673"/>
              <a:ext cx="2432232" cy="381124"/>
            </a:xfrm>
            <a:custGeom>
              <a:avLst/>
              <a:gdLst>
                <a:gd name="connsiteX0" fmla="*/ 0 w 2432232"/>
                <a:gd name="connsiteY0" fmla="*/ 0 h 316800"/>
                <a:gd name="connsiteX1" fmla="*/ 2432232 w 2432232"/>
                <a:gd name="connsiteY1" fmla="*/ 0 h 316800"/>
                <a:gd name="connsiteX2" fmla="*/ 2432232 w 2432232"/>
                <a:gd name="connsiteY2" fmla="*/ 316800 h 316800"/>
                <a:gd name="connsiteX3" fmla="*/ 0 w 2432232"/>
                <a:gd name="connsiteY3" fmla="*/ 316800 h 316800"/>
                <a:gd name="connsiteX4" fmla="*/ 0 w 2432232"/>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232" h="316800">
                  <a:moveTo>
                    <a:pt x="0" y="0"/>
                  </a:moveTo>
                  <a:lnTo>
                    <a:pt x="2432232" y="0"/>
                  </a:lnTo>
                  <a:lnTo>
                    <a:pt x="2432232" y="316800"/>
                  </a:lnTo>
                  <a:lnTo>
                    <a:pt x="0" y="316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sl-SI" sz="1400" b="1" kern="1200" dirty="0"/>
                <a:t>Obstoječe težave z odpadki</a:t>
              </a:r>
            </a:p>
          </p:txBody>
        </p:sp>
        <p:sp>
          <p:nvSpPr>
            <p:cNvPr id="5" name="Freeform: Shape 4">
              <a:extLst>
                <a:ext uri="{FF2B5EF4-FFF2-40B4-BE49-F238E27FC236}">
                  <a16:creationId xmlns:a16="http://schemas.microsoft.com/office/drawing/2014/main" xmlns="" id="{6C2464E9-9041-4151-85AF-600C8539AA7C}"/>
                </a:ext>
              </a:extLst>
            </p:cNvPr>
            <p:cNvSpPr/>
            <p:nvPr/>
          </p:nvSpPr>
          <p:spPr>
            <a:xfrm>
              <a:off x="670006" y="3594798"/>
              <a:ext cx="2432232" cy="2536379"/>
            </a:xfrm>
            <a:custGeom>
              <a:avLst/>
              <a:gdLst>
                <a:gd name="connsiteX0" fmla="*/ 0 w 2432232"/>
                <a:gd name="connsiteY0" fmla="*/ 0 h 2536379"/>
                <a:gd name="connsiteX1" fmla="*/ 2432232 w 2432232"/>
                <a:gd name="connsiteY1" fmla="*/ 0 h 2536379"/>
                <a:gd name="connsiteX2" fmla="*/ 2432232 w 2432232"/>
                <a:gd name="connsiteY2" fmla="*/ 2536379 h 2536379"/>
                <a:gd name="connsiteX3" fmla="*/ 0 w 2432232"/>
                <a:gd name="connsiteY3" fmla="*/ 2536379 h 2536379"/>
                <a:gd name="connsiteX4" fmla="*/ 0 w 2432232"/>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232" h="2536379">
                  <a:moveTo>
                    <a:pt x="0" y="0"/>
                  </a:moveTo>
                  <a:lnTo>
                    <a:pt x="2432232" y="0"/>
                  </a:lnTo>
                  <a:lnTo>
                    <a:pt x="2432232"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sl-SI" sz="1200" kern="1200" dirty="0">
                  <a:solidFill>
                    <a:schemeClr val="tx2"/>
                  </a:solidFill>
                </a:rPr>
                <a:t>Trenutni sistem ravnanja z odpadno embalažo ne dosega okoljskih ciljev, DROE ne izvajajo obveznosti odvoza.</a:t>
              </a:r>
            </a:p>
            <a:p>
              <a:pPr marL="57150" lvl="1" indent="-57150" algn="l" defTabSz="488950">
                <a:lnSpc>
                  <a:spcPct val="90000"/>
                </a:lnSpc>
                <a:spcBef>
                  <a:spcPct val="0"/>
                </a:spcBef>
                <a:spcAft>
                  <a:spcPct val="15000"/>
                </a:spcAft>
                <a:buChar char="•"/>
              </a:pPr>
              <a:r>
                <a:rPr lang="sl-SI" sz="1200" kern="1200" dirty="0" err="1">
                  <a:solidFill>
                    <a:schemeClr val="tx2"/>
                  </a:solidFill>
                </a:rPr>
                <a:t>Neprevzeta</a:t>
              </a:r>
              <a:r>
                <a:rPr lang="sl-SI" sz="1200" kern="1200" dirty="0">
                  <a:solidFill>
                    <a:schemeClr val="tx2"/>
                  </a:solidFill>
                </a:rPr>
                <a:t> odpadna embalaža predstavlja veliko </a:t>
              </a:r>
              <a:r>
                <a:rPr lang="sl-SI" sz="1200" kern="1200" dirty="0" err="1">
                  <a:solidFill>
                    <a:schemeClr val="tx2"/>
                  </a:solidFill>
                </a:rPr>
                <a:t>okoljsko</a:t>
              </a:r>
              <a:r>
                <a:rPr lang="sl-SI" sz="1200" kern="1200" dirty="0">
                  <a:solidFill>
                    <a:schemeClr val="tx2"/>
                  </a:solidFill>
                </a:rPr>
                <a:t> nevarnost (požari) in nevarnost za zdravje ljudi (žuželke, glodavci, neprijetne vonjave zaradi razkrajanja ostankov embaliranega blaga). </a:t>
              </a:r>
            </a:p>
            <a:p>
              <a:pPr marL="57150" lvl="1" indent="-57150" algn="l" defTabSz="488950">
                <a:lnSpc>
                  <a:spcPct val="90000"/>
                </a:lnSpc>
                <a:spcBef>
                  <a:spcPct val="0"/>
                </a:spcBef>
                <a:spcAft>
                  <a:spcPct val="15000"/>
                </a:spcAft>
                <a:buChar char="•"/>
              </a:pPr>
              <a:r>
                <a:rPr lang="sl-SI" sz="1200" kern="1200" dirty="0">
                  <a:solidFill>
                    <a:schemeClr val="tx2"/>
                  </a:solidFill>
                </a:rPr>
                <a:t>Nedelovanja sistema DROE smo doslej že dvakrat plačali davkoplačevalci, in sicer preko interventnih zakonov, v skupni višini več kot 12 milijonov EUR. </a:t>
              </a:r>
            </a:p>
          </p:txBody>
        </p:sp>
        <p:sp>
          <p:nvSpPr>
            <p:cNvPr id="6" name="Freeform: Shape 5">
              <a:extLst>
                <a:ext uri="{FF2B5EF4-FFF2-40B4-BE49-F238E27FC236}">
                  <a16:creationId xmlns:a16="http://schemas.microsoft.com/office/drawing/2014/main" xmlns="" id="{303CB6B2-6F4D-4455-BCE5-64992C9F2DC7}"/>
                </a:ext>
              </a:extLst>
            </p:cNvPr>
            <p:cNvSpPr/>
            <p:nvPr/>
          </p:nvSpPr>
          <p:spPr>
            <a:xfrm>
              <a:off x="3442751" y="3213674"/>
              <a:ext cx="2432232" cy="381124"/>
            </a:xfrm>
            <a:custGeom>
              <a:avLst/>
              <a:gdLst>
                <a:gd name="connsiteX0" fmla="*/ 0 w 2432232"/>
                <a:gd name="connsiteY0" fmla="*/ 0 h 316800"/>
                <a:gd name="connsiteX1" fmla="*/ 2432232 w 2432232"/>
                <a:gd name="connsiteY1" fmla="*/ 0 h 316800"/>
                <a:gd name="connsiteX2" fmla="*/ 2432232 w 2432232"/>
                <a:gd name="connsiteY2" fmla="*/ 316800 h 316800"/>
                <a:gd name="connsiteX3" fmla="*/ 0 w 2432232"/>
                <a:gd name="connsiteY3" fmla="*/ 316800 h 316800"/>
                <a:gd name="connsiteX4" fmla="*/ 0 w 2432232"/>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232" h="316800">
                  <a:moveTo>
                    <a:pt x="0" y="0"/>
                  </a:moveTo>
                  <a:lnTo>
                    <a:pt x="2432232" y="0"/>
                  </a:lnTo>
                  <a:lnTo>
                    <a:pt x="2432232" y="316800"/>
                  </a:lnTo>
                  <a:lnTo>
                    <a:pt x="0" y="316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sl-SI" sz="1400" b="1" kern="1200" dirty="0"/>
                <a:t>Zastarela zakonodaja</a:t>
              </a:r>
            </a:p>
          </p:txBody>
        </p:sp>
        <p:sp>
          <p:nvSpPr>
            <p:cNvPr id="7" name="Freeform: Shape 6">
              <a:extLst>
                <a:ext uri="{FF2B5EF4-FFF2-40B4-BE49-F238E27FC236}">
                  <a16:creationId xmlns:a16="http://schemas.microsoft.com/office/drawing/2014/main" xmlns="" id="{6E7E8B3C-352D-4B2A-9B00-E8B4BD3B61AA}"/>
                </a:ext>
              </a:extLst>
            </p:cNvPr>
            <p:cNvSpPr/>
            <p:nvPr/>
          </p:nvSpPr>
          <p:spPr>
            <a:xfrm>
              <a:off x="3442751" y="3594798"/>
              <a:ext cx="2432232" cy="2536379"/>
            </a:xfrm>
            <a:custGeom>
              <a:avLst/>
              <a:gdLst>
                <a:gd name="connsiteX0" fmla="*/ 0 w 2432232"/>
                <a:gd name="connsiteY0" fmla="*/ 0 h 2536379"/>
                <a:gd name="connsiteX1" fmla="*/ 2432232 w 2432232"/>
                <a:gd name="connsiteY1" fmla="*/ 0 h 2536379"/>
                <a:gd name="connsiteX2" fmla="*/ 2432232 w 2432232"/>
                <a:gd name="connsiteY2" fmla="*/ 2536379 h 2536379"/>
                <a:gd name="connsiteX3" fmla="*/ 0 w 2432232"/>
                <a:gd name="connsiteY3" fmla="*/ 2536379 h 2536379"/>
                <a:gd name="connsiteX4" fmla="*/ 0 w 2432232"/>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232" h="2536379">
                  <a:moveTo>
                    <a:pt x="0" y="0"/>
                  </a:moveTo>
                  <a:lnTo>
                    <a:pt x="2432232" y="0"/>
                  </a:lnTo>
                  <a:lnTo>
                    <a:pt x="2432232"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sl-SI" sz="1200" kern="1200" dirty="0">
                  <a:solidFill>
                    <a:schemeClr val="tx2"/>
                  </a:solidFill>
                </a:rPr>
                <a:t>Obstoječi zakon o varstvu okolja je bil že velikokrat noveliran, zaradi česar je bil potreben sprejem novega sistemskega zakona, ki vključuje tudi določbe, povezane s krožnim gospodarstvom.</a:t>
              </a:r>
            </a:p>
          </p:txBody>
        </p:sp>
        <p:sp>
          <p:nvSpPr>
            <p:cNvPr id="8" name="Freeform: Shape 7">
              <a:extLst>
                <a:ext uri="{FF2B5EF4-FFF2-40B4-BE49-F238E27FC236}">
                  <a16:creationId xmlns:a16="http://schemas.microsoft.com/office/drawing/2014/main" xmlns="" id="{436B1895-EECD-4A0D-A9DF-D6E9DDF093B2}"/>
                </a:ext>
              </a:extLst>
            </p:cNvPr>
            <p:cNvSpPr/>
            <p:nvPr/>
          </p:nvSpPr>
          <p:spPr>
            <a:xfrm>
              <a:off x="6215496" y="3213674"/>
              <a:ext cx="2432232" cy="381124"/>
            </a:xfrm>
            <a:custGeom>
              <a:avLst/>
              <a:gdLst>
                <a:gd name="connsiteX0" fmla="*/ 0 w 2432232"/>
                <a:gd name="connsiteY0" fmla="*/ 0 h 316800"/>
                <a:gd name="connsiteX1" fmla="*/ 2432232 w 2432232"/>
                <a:gd name="connsiteY1" fmla="*/ 0 h 316800"/>
                <a:gd name="connsiteX2" fmla="*/ 2432232 w 2432232"/>
                <a:gd name="connsiteY2" fmla="*/ 316800 h 316800"/>
                <a:gd name="connsiteX3" fmla="*/ 0 w 2432232"/>
                <a:gd name="connsiteY3" fmla="*/ 316800 h 316800"/>
                <a:gd name="connsiteX4" fmla="*/ 0 w 2432232"/>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232" h="316800">
                  <a:moveTo>
                    <a:pt x="0" y="0"/>
                  </a:moveTo>
                  <a:lnTo>
                    <a:pt x="2432232" y="0"/>
                  </a:lnTo>
                  <a:lnTo>
                    <a:pt x="2432232" y="316800"/>
                  </a:lnTo>
                  <a:lnTo>
                    <a:pt x="0" y="316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sl-SI" sz="1400" b="1" kern="1200"/>
                <a:t>EU zaveze</a:t>
              </a:r>
            </a:p>
          </p:txBody>
        </p:sp>
        <p:sp>
          <p:nvSpPr>
            <p:cNvPr id="9" name="Freeform: Shape 8">
              <a:extLst>
                <a:ext uri="{FF2B5EF4-FFF2-40B4-BE49-F238E27FC236}">
                  <a16:creationId xmlns:a16="http://schemas.microsoft.com/office/drawing/2014/main" xmlns="" id="{64C57B4C-50FA-4F1F-85A0-8A4C25FC9B3E}"/>
                </a:ext>
              </a:extLst>
            </p:cNvPr>
            <p:cNvSpPr/>
            <p:nvPr/>
          </p:nvSpPr>
          <p:spPr>
            <a:xfrm>
              <a:off x="6215496" y="3594798"/>
              <a:ext cx="2432232" cy="2536379"/>
            </a:xfrm>
            <a:custGeom>
              <a:avLst/>
              <a:gdLst>
                <a:gd name="connsiteX0" fmla="*/ 0 w 2432232"/>
                <a:gd name="connsiteY0" fmla="*/ 0 h 2536379"/>
                <a:gd name="connsiteX1" fmla="*/ 2432232 w 2432232"/>
                <a:gd name="connsiteY1" fmla="*/ 0 h 2536379"/>
                <a:gd name="connsiteX2" fmla="*/ 2432232 w 2432232"/>
                <a:gd name="connsiteY2" fmla="*/ 2536379 h 2536379"/>
                <a:gd name="connsiteX3" fmla="*/ 0 w 2432232"/>
                <a:gd name="connsiteY3" fmla="*/ 2536379 h 2536379"/>
                <a:gd name="connsiteX4" fmla="*/ 0 w 2432232"/>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232" h="2536379">
                  <a:moveTo>
                    <a:pt x="0" y="0"/>
                  </a:moveTo>
                  <a:lnTo>
                    <a:pt x="2432232" y="0"/>
                  </a:lnTo>
                  <a:lnTo>
                    <a:pt x="2432232"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sl-SI" sz="1200" kern="1200" dirty="0">
                  <a:solidFill>
                    <a:schemeClr val="tx2"/>
                  </a:solidFill>
                </a:rPr>
                <a:t>Sprejem ZVO-2 je nujen zaradi prenosa EU direktive 2018/851/ES. Odločitev o tem ni prepuščena ministru za okolje oziroma vladi. Če Slovenija sistema PRO ne implementira, bo deležna visokih kazni s strani Evropske komisije.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38E3EEA-6792-4F0A-A312-F09E8B9DDCCF}"/>
              </a:ext>
            </a:extLst>
          </p:cNvPr>
          <p:cNvSpPr>
            <a:spLocks noGrp="1"/>
          </p:cNvSpPr>
          <p:nvPr>
            <p:ph type="title"/>
          </p:nvPr>
        </p:nvSpPr>
        <p:spPr>
          <a:xfrm>
            <a:off x="1407968" y="1441133"/>
            <a:ext cx="6174767" cy="492443"/>
          </a:xfrm>
        </p:spPr>
        <p:txBody>
          <a:bodyPr/>
          <a:lstStyle/>
          <a:p>
            <a:r>
              <a:rPr lang="sl-SI" altLang="sl-SI" sz="3200" dirty="0">
                <a:latin typeface="Arial" charset="0"/>
              </a:rPr>
              <a:t>Bistvene značilnosti ureditve PRO</a:t>
            </a:r>
            <a:endParaRPr lang="sl-SI" sz="3200" dirty="0"/>
          </a:p>
        </p:txBody>
      </p:sp>
      <p:sp>
        <p:nvSpPr>
          <p:cNvPr id="3" name="Označba mesta besedila 2">
            <a:extLst>
              <a:ext uri="{FF2B5EF4-FFF2-40B4-BE49-F238E27FC236}">
                <a16:creationId xmlns:a16="http://schemas.microsoft.com/office/drawing/2014/main" xmlns="" id="{E10409E7-B713-44FA-8D52-5EB9D4D19E83}"/>
              </a:ext>
            </a:extLst>
          </p:cNvPr>
          <p:cNvSpPr>
            <a:spLocks noGrp="1"/>
          </p:cNvSpPr>
          <p:nvPr>
            <p:ph type="body" sz="quarter" idx="13"/>
          </p:nvPr>
        </p:nvSpPr>
        <p:spPr>
          <a:xfrm>
            <a:off x="773305" y="2377440"/>
            <a:ext cx="7639175" cy="3147060"/>
          </a:xfrm>
        </p:spPr>
        <p:txBody>
          <a:bodyPr/>
          <a:lstStyle/>
          <a:p>
            <a:r>
              <a:rPr lang="sl-SI" sz="1800" dirty="0"/>
              <a:t>zagotoviti, da bodo proizvajalci nosili vse stroške povezane z odpadki iz svojih proizvodov - in da bodo ti stroški cim nižji;</a:t>
            </a:r>
            <a:endParaRPr lang="sl-SI" dirty="0"/>
          </a:p>
          <a:p>
            <a:r>
              <a:rPr lang="sl-SI" sz="1800" dirty="0"/>
              <a:t>v primeru, da se proizvajalci odločijo, da ne bodo sami izpolnjevali svojih obveznosti PRO, zakon določa, da lahko za izpolnjevanje teh obveznosti ustanovijo posebno organizacijo, ki zanje izvaja te obveznosti;</a:t>
            </a:r>
          </a:p>
          <a:p>
            <a:r>
              <a:rPr lang="sl-SI" sz="1800" dirty="0"/>
              <a:t>zakon določa, da lahko za en masni tok odpadkov (npr. odpadna embalaža) proizvajalci ustanovijo samo eno organizacijo;</a:t>
            </a:r>
          </a:p>
          <a:p>
            <a:r>
              <a:rPr lang="sl-SI" sz="1800" dirty="0"/>
              <a:t>Direktiva o odpadkih, ki ureja PRO, favorizira eno organizacijo za en tok odpadkov</a:t>
            </a:r>
          </a:p>
          <a:p>
            <a:endParaRPr lang="sl-SI" sz="1800" dirty="0"/>
          </a:p>
          <a:p>
            <a:endParaRPr lang="sl-SI" sz="1800" dirty="0"/>
          </a:p>
        </p:txBody>
      </p:sp>
    </p:spTree>
    <p:extLst>
      <p:ext uri="{BB962C8B-B14F-4D97-AF65-F5344CB8AC3E}">
        <p14:creationId xmlns:p14="http://schemas.microsoft.com/office/powerpoint/2010/main" val="182519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653201" y="1107765"/>
            <a:ext cx="7625709" cy="492443"/>
          </a:xfrm>
        </p:spPr>
        <p:txBody>
          <a:bodyPr/>
          <a:lstStyle/>
          <a:p>
            <a:r>
              <a:rPr lang="sl-SI" altLang="sl-SI" sz="3200" dirty="0">
                <a:latin typeface="Arial" charset="0"/>
              </a:rPr>
              <a:t>Proizvajalčeva razširjena odgovornost (PRO)</a:t>
            </a:r>
          </a:p>
        </p:txBody>
      </p:sp>
      <p:pic>
        <p:nvPicPr>
          <p:cNvPr id="14" name="Picture 13" descr="Diagram&#10;&#10;Description automatically generated">
            <a:extLst>
              <a:ext uri="{FF2B5EF4-FFF2-40B4-BE49-F238E27FC236}">
                <a16:creationId xmlns:a16="http://schemas.microsoft.com/office/drawing/2014/main" xmlns="" id="{763C6C6B-1434-4118-BC90-08E82D3C08A1}"/>
              </a:ext>
            </a:extLst>
          </p:cNvPr>
          <p:cNvPicPr>
            <a:picLocks noChangeAspect="1"/>
          </p:cNvPicPr>
          <p:nvPr/>
        </p:nvPicPr>
        <p:blipFill rotWithShape="1">
          <a:blip r:embed="rId2"/>
          <a:srcRect l="4600"/>
          <a:stretch/>
        </p:blipFill>
        <p:spPr>
          <a:xfrm>
            <a:off x="1336051" y="1600208"/>
            <a:ext cx="6260008" cy="4012383"/>
          </a:xfrm>
          <a:prstGeom prst="rect">
            <a:avLst/>
          </a:prstGeom>
        </p:spPr>
      </p:pic>
      <p:sp>
        <p:nvSpPr>
          <p:cNvPr id="5" name="TextBox 4">
            <a:extLst>
              <a:ext uri="{FF2B5EF4-FFF2-40B4-BE49-F238E27FC236}">
                <a16:creationId xmlns:a16="http://schemas.microsoft.com/office/drawing/2014/main" xmlns="" id="{CF1CD7DF-E3C9-48B8-9E20-A75699E3F7D7}"/>
              </a:ext>
            </a:extLst>
          </p:cNvPr>
          <p:cNvSpPr txBox="1"/>
          <p:nvPr/>
        </p:nvSpPr>
        <p:spPr>
          <a:xfrm>
            <a:off x="524436" y="5804952"/>
            <a:ext cx="7883237" cy="600164"/>
          </a:xfrm>
          <a:prstGeom prst="rect">
            <a:avLst/>
          </a:prstGeom>
          <a:noFill/>
        </p:spPr>
        <p:txBody>
          <a:bodyPr wrap="square">
            <a:spAutoFit/>
          </a:bodyPr>
          <a:lstStyle/>
          <a:p>
            <a:pPr algn="just"/>
            <a:r>
              <a:rPr lang="sl-SI" sz="1100" dirty="0">
                <a:solidFill>
                  <a:schemeClr val="tx2"/>
                </a:solidFill>
              </a:rPr>
              <a:t>Proizvajalec je odgovoren za celoten življenjski cikel proizvoda. Proizvajalec ni odgovoren zgolj za postavitev produkta na trg, ampak tudi za obdelavo potem, ko produkt postane odpadek. Npr.: ko steklenica pijače postane odpadek, mora proizvajalec poskrbeti tudi za njegov prevzem in zbiranje ter predelavo. </a:t>
            </a:r>
          </a:p>
        </p:txBody>
      </p:sp>
    </p:spTree>
    <p:extLst>
      <p:ext uri="{BB962C8B-B14F-4D97-AF65-F5344CB8AC3E}">
        <p14:creationId xmlns:p14="http://schemas.microsoft.com/office/powerpoint/2010/main" val="104021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653201" y="1107765"/>
            <a:ext cx="6126677" cy="492443"/>
          </a:xfrm>
        </p:spPr>
        <p:txBody>
          <a:bodyPr/>
          <a:lstStyle/>
          <a:p>
            <a:r>
              <a:rPr lang="sl-SI" altLang="sl-SI" sz="3200" dirty="0">
                <a:latin typeface="Arial" charset="0"/>
              </a:rPr>
              <a:t>Ena organizacija za en masni tok </a:t>
            </a:r>
          </a:p>
        </p:txBody>
      </p:sp>
      <p:sp>
        <p:nvSpPr>
          <p:cNvPr id="2" name="TextBox 1">
            <a:extLst>
              <a:ext uri="{FF2B5EF4-FFF2-40B4-BE49-F238E27FC236}">
                <a16:creationId xmlns:a16="http://schemas.microsoft.com/office/drawing/2014/main" xmlns="" id="{A7229175-F605-4BD6-A30A-B314A026834A}"/>
              </a:ext>
            </a:extLst>
          </p:cNvPr>
          <p:cNvSpPr txBox="1"/>
          <p:nvPr/>
        </p:nvSpPr>
        <p:spPr>
          <a:xfrm>
            <a:off x="1024128" y="2368296"/>
            <a:ext cx="6236208" cy="553998"/>
          </a:xfrm>
          <a:prstGeom prst="rect">
            <a:avLst/>
          </a:prstGeom>
          <a:noFill/>
        </p:spPr>
        <p:txBody>
          <a:bodyPr wrap="square" rtlCol="0">
            <a:spAutoFit/>
          </a:bodyPr>
          <a:lstStyle/>
          <a:p>
            <a:pPr marL="171450" indent="-171450" algn="l" fontAlgn="base">
              <a:buFont typeface="Arial" panose="020B0604020202020204" pitchFamily="34" charset="0"/>
              <a:buChar char="•"/>
            </a:pPr>
            <a:endParaRPr lang="sl-SI" sz="1200" dirty="0">
              <a:solidFill>
                <a:schemeClr val="tx2"/>
              </a:solidFill>
              <a:latin typeface="+mn-lt"/>
            </a:endParaRPr>
          </a:p>
          <a:p>
            <a:pPr marL="285750" indent="-285750">
              <a:buFont typeface="Arial" panose="020B0604020202020204" pitchFamily="34" charset="0"/>
              <a:buChar char="•"/>
            </a:pPr>
            <a:endParaRPr lang="sl-SI" dirty="0"/>
          </a:p>
        </p:txBody>
      </p:sp>
      <p:sp>
        <p:nvSpPr>
          <p:cNvPr id="3" name="TextBox 2">
            <a:extLst>
              <a:ext uri="{FF2B5EF4-FFF2-40B4-BE49-F238E27FC236}">
                <a16:creationId xmlns:a16="http://schemas.microsoft.com/office/drawing/2014/main" xmlns="" id="{36FD2B0C-F1CA-4743-B137-B71E60695F61}"/>
              </a:ext>
            </a:extLst>
          </p:cNvPr>
          <p:cNvSpPr txBox="1"/>
          <p:nvPr/>
        </p:nvSpPr>
        <p:spPr>
          <a:xfrm>
            <a:off x="395180" y="2077474"/>
            <a:ext cx="3600748" cy="523220"/>
          </a:xfrm>
          <a:prstGeom prst="rect">
            <a:avLst/>
          </a:prstGeom>
          <a:noFill/>
        </p:spPr>
        <p:txBody>
          <a:bodyPr wrap="square" rtlCol="0">
            <a:spAutoFit/>
          </a:bodyPr>
          <a:lstStyle/>
          <a:p>
            <a:pPr algn="ctr"/>
            <a:r>
              <a:rPr lang="sl-SI" sz="1400" b="1" dirty="0"/>
              <a:t>V EU prevladuje sistem PRO z eno organizacijo za posamezni masni tok</a:t>
            </a:r>
          </a:p>
        </p:txBody>
      </p:sp>
      <p:sp>
        <p:nvSpPr>
          <p:cNvPr id="13" name="TextBox 12">
            <a:extLst>
              <a:ext uri="{FF2B5EF4-FFF2-40B4-BE49-F238E27FC236}">
                <a16:creationId xmlns:a16="http://schemas.microsoft.com/office/drawing/2014/main" xmlns="" id="{39E31BE2-7D6B-4D49-90BD-983D8D6300C4}"/>
              </a:ext>
            </a:extLst>
          </p:cNvPr>
          <p:cNvSpPr txBox="1"/>
          <p:nvPr/>
        </p:nvSpPr>
        <p:spPr>
          <a:xfrm>
            <a:off x="4764024" y="2077700"/>
            <a:ext cx="4014216" cy="523220"/>
          </a:xfrm>
          <a:prstGeom prst="rect">
            <a:avLst/>
          </a:prstGeom>
          <a:noFill/>
        </p:spPr>
        <p:txBody>
          <a:bodyPr wrap="square" rtlCol="0">
            <a:spAutoFit/>
          </a:bodyPr>
          <a:lstStyle/>
          <a:p>
            <a:pPr algn="ctr"/>
            <a:r>
              <a:rPr lang="sl-SI" sz="1400" b="1" dirty="0"/>
              <a:t>Ena organizacija za posamezni masni tok uspešno deluje tudi v Sloveniji </a:t>
            </a:r>
          </a:p>
        </p:txBody>
      </p:sp>
      <p:sp>
        <p:nvSpPr>
          <p:cNvPr id="14" name="PoljeZBesedilom 4">
            <a:extLst>
              <a:ext uri="{FF2B5EF4-FFF2-40B4-BE49-F238E27FC236}">
                <a16:creationId xmlns:a16="http://schemas.microsoft.com/office/drawing/2014/main" xmlns="" id="{D8BBB0BB-4C8C-48A9-A141-2B9A8CCD3970}"/>
              </a:ext>
            </a:extLst>
          </p:cNvPr>
          <p:cNvSpPr txBox="1"/>
          <p:nvPr/>
        </p:nvSpPr>
        <p:spPr>
          <a:xfrm>
            <a:off x="148953" y="6316718"/>
            <a:ext cx="2865918" cy="261610"/>
          </a:xfrm>
          <a:prstGeom prst="rect">
            <a:avLst/>
          </a:prstGeom>
          <a:noFill/>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100" dirty="0"/>
              <a:t>Vir: CETA</a:t>
            </a:r>
          </a:p>
        </p:txBody>
      </p:sp>
      <p:pic>
        <p:nvPicPr>
          <p:cNvPr id="4" name="Picture 3">
            <a:extLst>
              <a:ext uri="{FF2B5EF4-FFF2-40B4-BE49-F238E27FC236}">
                <a16:creationId xmlns:a16="http://schemas.microsoft.com/office/drawing/2014/main" xmlns="" id="{69A9DB65-5DA8-4DCB-83C2-F3C662DD62A7}"/>
              </a:ext>
            </a:extLst>
          </p:cNvPr>
          <p:cNvPicPr>
            <a:picLocks noChangeAspect="1"/>
          </p:cNvPicPr>
          <p:nvPr/>
        </p:nvPicPr>
        <p:blipFill rotWithShape="1">
          <a:blip r:embed="rId2"/>
          <a:srcRect l="33480" t="6104" r="20769"/>
          <a:stretch/>
        </p:blipFill>
        <p:spPr>
          <a:xfrm>
            <a:off x="589662" y="2618452"/>
            <a:ext cx="3126877" cy="3103602"/>
          </a:xfrm>
          <a:prstGeom prst="rect">
            <a:avLst/>
          </a:prstGeom>
        </p:spPr>
      </p:pic>
      <p:sp>
        <p:nvSpPr>
          <p:cNvPr id="5" name="Rectangle 4">
            <a:extLst>
              <a:ext uri="{FF2B5EF4-FFF2-40B4-BE49-F238E27FC236}">
                <a16:creationId xmlns:a16="http://schemas.microsoft.com/office/drawing/2014/main" xmlns="" id="{F2D8A611-8C39-44E1-B43D-91891378C486}"/>
              </a:ext>
            </a:extLst>
          </p:cNvPr>
          <p:cNvSpPr/>
          <p:nvPr/>
        </p:nvSpPr>
        <p:spPr>
          <a:xfrm>
            <a:off x="447685" y="5813134"/>
            <a:ext cx="260828" cy="210312"/>
          </a:xfrm>
          <a:prstGeom prst="rect">
            <a:avLst/>
          </a:prstGeom>
          <a:solidFill>
            <a:srgbClr val="E9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5">
            <a:extLst>
              <a:ext uri="{FF2B5EF4-FFF2-40B4-BE49-F238E27FC236}">
                <a16:creationId xmlns:a16="http://schemas.microsoft.com/office/drawing/2014/main" xmlns="" id="{E36423F6-27D5-400E-9927-A9F22F7EAEA7}"/>
              </a:ext>
            </a:extLst>
          </p:cNvPr>
          <p:cNvSpPr/>
          <p:nvPr/>
        </p:nvSpPr>
        <p:spPr>
          <a:xfrm>
            <a:off x="1752779" y="5805014"/>
            <a:ext cx="260828" cy="2103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Rectangle 17">
            <a:extLst>
              <a:ext uri="{FF2B5EF4-FFF2-40B4-BE49-F238E27FC236}">
                <a16:creationId xmlns:a16="http://schemas.microsoft.com/office/drawing/2014/main" xmlns="" id="{82C25365-6912-4C61-B514-8C18A5974B1A}"/>
              </a:ext>
            </a:extLst>
          </p:cNvPr>
          <p:cNvSpPr/>
          <p:nvPr/>
        </p:nvSpPr>
        <p:spPr>
          <a:xfrm>
            <a:off x="3080603" y="5831779"/>
            <a:ext cx="260828" cy="2103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TextBox 6">
            <a:extLst>
              <a:ext uri="{FF2B5EF4-FFF2-40B4-BE49-F238E27FC236}">
                <a16:creationId xmlns:a16="http://schemas.microsoft.com/office/drawing/2014/main" xmlns="" id="{A36C390B-9E21-4D76-A99E-2C3418553951}"/>
              </a:ext>
            </a:extLst>
          </p:cNvPr>
          <p:cNvSpPr txBox="1"/>
          <p:nvPr/>
        </p:nvSpPr>
        <p:spPr>
          <a:xfrm>
            <a:off x="636816" y="5802432"/>
            <a:ext cx="1197864" cy="261610"/>
          </a:xfrm>
          <a:prstGeom prst="rect">
            <a:avLst/>
          </a:prstGeom>
          <a:noFill/>
        </p:spPr>
        <p:txBody>
          <a:bodyPr wrap="square" rtlCol="0">
            <a:spAutoFit/>
          </a:bodyPr>
          <a:lstStyle/>
          <a:p>
            <a:r>
              <a:rPr lang="sl-SI" sz="1050" dirty="0">
                <a:solidFill>
                  <a:schemeClr val="tx2"/>
                </a:solidFill>
              </a:rPr>
              <a:t>Ena organizacija</a:t>
            </a:r>
          </a:p>
        </p:txBody>
      </p:sp>
      <p:sp>
        <p:nvSpPr>
          <p:cNvPr id="28" name="TextBox 27">
            <a:extLst>
              <a:ext uri="{FF2B5EF4-FFF2-40B4-BE49-F238E27FC236}">
                <a16:creationId xmlns:a16="http://schemas.microsoft.com/office/drawing/2014/main" xmlns="" id="{AFAEFCE2-26F8-45F5-B499-37EB6E0535FD}"/>
              </a:ext>
            </a:extLst>
          </p:cNvPr>
          <p:cNvSpPr txBox="1"/>
          <p:nvPr/>
        </p:nvSpPr>
        <p:spPr>
          <a:xfrm>
            <a:off x="1968084" y="5802432"/>
            <a:ext cx="1197864" cy="261610"/>
          </a:xfrm>
          <a:prstGeom prst="rect">
            <a:avLst/>
          </a:prstGeom>
          <a:noFill/>
        </p:spPr>
        <p:txBody>
          <a:bodyPr wrap="square" rtlCol="0">
            <a:spAutoFit/>
          </a:bodyPr>
          <a:lstStyle/>
          <a:p>
            <a:r>
              <a:rPr lang="sl-SI" sz="1050" dirty="0">
                <a:solidFill>
                  <a:schemeClr val="tx2"/>
                </a:solidFill>
              </a:rPr>
              <a:t>Več organizacij  </a:t>
            </a:r>
          </a:p>
        </p:txBody>
      </p:sp>
      <p:sp>
        <p:nvSpPr>
          <p:cNvPr id="29" name="TextBox 28">
            <a:extLst>
              <a:ext uri="{FF2B5EF4-FFF2-40B4-BE49-F238E27FC236}">
                <a16:creationId xmlns:a16="http://schemas.microsoft.com/office/drawing/2014/main" xmlns="" id="{987A2A10-9A3B-4AD9-BFD3-766065082DB0}"/>
              </a:ext>
            </a:extLst>
          </p:cNvPr>
          <p:cNvSpPr txBox="1"/>
          <p:nvPr/>
        </p:nvSpPr>
        <p:spPr>
          <a:xfrm>
            <a:off x="3293208" y="5813134"/>
            <a:ext cx="927892" cy="261610"/>
          </a:xfrm>
          <a:prstGeom prst="rect">
            <a:avLst/>
          </a:prstGeom>
          <a:noFill/>
        </p:spPr>
        <p:txBody>
          <a:bodyPr wrap="square" rtlCol="0">
            <a:spAutoFit/>
          </a:bodyPr>
          <a:lstStyle/>
          <a:p>
            <a:r>
              <a:rPr lang="sl-SI" sz="1050" dirty="0">
                <a:solidFill>
                  <a:schemeClr val="tx2"/>
                </a:solidFill>
              </a:rPr>
              <a:t>Ostalo </a:t>
            </a:r>
          </a:p>
        </p:txBody>
      </p:sp>
      <p:sp>
        <p:nvSpPr>
          <p:cNvPr id="8" name="TextBox 7">
            <a:extLst>
              <a:ext uri="{FF2B5EF4-FFF2-40B4-BE49-F238E27FC236}">
                <a16:creationId xmlns:a16="http://schemas.microsoft.com/office/drawing/2014/main" xmlns="" id="{24595F39-C6AD-4D0F-B514-04DA571EFCED}"/>
              </a:ext>
            </a:extLst>
          </p:cNvPr>
          <p:cNvSpPr txBox="1"/>
          <p:nvPr/>
        </p:nvSpPr>
        <p:spPr>
          <a:xfrm>
            <a:off x="4822838" y="2645295"/>
            <a:ext cx="3914080" cy="2492990"/>
          </a:xfrm>
          <a:prstGeom prst="rect">
            <a:avLst/>
          </a:prstGeom>
          <a:noFill/>
        </p:spPr>
        <p:txBody>
          <a:bodyPr wrap="square" rtlCol="0">
            <a:spAutoFit/>
          </a:bodyPr>
          <a:lstStyle/>
          <a:p>
            <a:r>
              <a:rPr lang="sl-SI" sz="1200" dirty="0"/>
              <a:t>V Sloveniji imamo 8 masnih tokov odpadkov, za katere velja PRO:</a:t>
            </a:r>
          </a:p>
          <a:p>
            <a:pPr marL="285750" indent="-285750">
              <a:buFont typeface="Arial" panose="020B0604020202020204" pitchFamily="34" charset="0"/>
              <a:buChar char="•"/>
            </a:pPr>
            <a:r>
              <a:rPr lang="sl-SI" sz="1200" dirty="0"/>
              <a:t>odpadna embalaža</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baterije/akumulatorji</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e-odpadki</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nagrobne sveče</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zdravila</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gume</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vozila</a:t>
            </a:r>
          </a:p>
          <a:p>
            <a:pPr marL="285750" indent="-285750">
              <a:buFont typeface="Arial" panose="020B0604020202020204" pitchFamily="34" charset="0"/>
              <a:buChar char="•"/>
            </a:pPr>
            <a:r>
              <a:rPr lang="sl-SI" sz="1200" dirty="0">
                <a:latin typeface="Open Sans" panose="020B0606030504020204" pitchFamily="34" charset="0"/>
                <a:ea typeface="Open Sans" panose="020B0606030504020204" pitchFamily="34" charset="0"/>
                <a:cs typeface="Open Sans" panose="020B0606030504020204" pitchFamily="34" charset="0"/>
              </a:rPr>
              <a:t>fitofarmacevtska sredstva</a:t>
            </a:r>
          </a:p>
          <a:p>
            <a:r>
              <a:rPr lang="sl-SI" sz="12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endParaRPr lang="sl-SI"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sl-SI" sz="1200" dirty="0"/>
          </a:p>
        </p:txBody>
      </p:sp>
      <p:sp>
        <p:nvSpPr>
          <p:cNvPr id="11" name="Rectangle 10">
            <a:extLst>
              <a:ext uri="{FF2B5EF4-FFF2-40B4-BE49-F238E27FC236}">
                <a16:creationId xmlns:a16="http://schemas.microsoft.com/office/drawing/2014/main" xmlns="" id="{ACD16BBB-CD16-4926-AD7F-DD0FDD00A0DD}"/>
              </a:ext>
            </a:extLst>
          </p:cNvPr>
          <p:cNvSpPr/>
          <p:nvPr/>
        </p:nvSpPr>
        <p:spPr>
          <a:xfrm>
            <a:off x="4822838" y="3981984"/>
            <a:ext cx="2272906" cy="610495"/>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5" name="Straight Arrow Connector 14">
            <a:extLst>
              <a:ext uri="{FF2B5EF4-FFF2-40B4-BE49-F238E27FC236}">
                <a16:creationId xmlns:a16="http://schemas.microsoft.com/office/drawing/2014/main" xmlns="" id="{CBBFA47E-C2DE-4320-A3FE-98038948E04C}"/>
              </a:ext>
            </a:extLst>
          </p:cNvPr>
          <p:cNvCxnSpPr>
            <a:cxnSpLocks/>
          </p:cNvCxnSpPr>
          <p:nvPr/>
        </p:nvCxnSpPr>
        <p:spPr>
          <a:xfrm>
            <a:off x="5925312" y="4663440"/>
            <a:ext cx="0" cy="749808"/>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A08ABD3-5CF0-4783-927B-8F6131AB8CE4}"/>
              </a:ext>
            </a:extLst>
          </p:cNvPr>
          <p:cNvSpPr txBox="1"/>
          <p:nvPr/>
        </p:nvSpPr>
        <p:spPr>
          <a:xfrm>
            <a:off x="4742987" y="5484209"/>
            <a:ext cx="3879803" cy="646331"/>
          </a:xfrm>
          <a:prstGeom prst="rect">
            <a:avLst/>
          </a:prstGeom>
          <a:noFill/>
        </p:spPr>
        <p:txBody>
          <a:bodyPr wrap="square">
            <a:spAutoFit/>
          </a:bodyPr>
          <a:lstStyle/>
          <a:p>
            <a:pPr algn="ctr"/>
            <a:r>
              <a:rPr lang="sl-SI" sz="1200" dirty="0"/>
              <a:t>V Sloveniji na področju odpadnih gum, izrabljenih vozil in odpadnih fitofarmacevtskih sredstev deluje zgolj ena organizacija. Na teh masnih tokovih ni težav.</a:t>
            </a:r>
          </a:p>
        </p:txBody>
      </p:sp>
    </p:spTree>
    <p:extLst>
      <p:ext uri="{BB962C8B-B14F-4D97-AF65-F5344CB8AC3E}">
        <p14:creationId xmlns:p14="http://schemas.microsoft.com/office/powerpoint/2010/main" val="417124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BEFEAAF-2B71-4031-B8A5-62AE9F093DB0}"/>
              </a:ext>
            </a:extLst>
          </p:cNvPr>
          <p:cNvSpPr>
            <a:spLocks noGrp="1"/>
          </p:cNvSpPr>
          <p:nvPr>
            <p:ph type="title"/>
          </p:nvPr>
        </p:nvSpPr>
        <p:spPr>
          <a:xfrm>
            <a:off x="685193" y="1513176"/>
            <a:ext cx="7925888" cy="861774"/>
          </a:xfrm>
        </p:spPr>
        <p:txBody>
          <a:bodyPr/>
          <a:lstStyle/>
          <a:p>
            <a:pPr algn="ctr"/>
            <a:r>
              <a:rPr lang="sl-SI" sz="2800" b="1" dirty="0">
                <a:effectLst/>
                <a:latin typeface="Calibri" panose="020F0502020204030204" pitchFamily="34" charset="0"/>
                <a:ea typeface="Calibri" panose="020F0502020204030204" pitchFamily="34" charset="0"/>
                <a:cs typeface="Arial" panose="020B0604020202020204" pitchFamily="34" charset="0"/>
              </a:rPr>
              <a:t>Urejeno ukrepanje v primeru čezmerne </a:t>
            </a:r>
            <a:br>
              <a:rPr lang="sl-SI" sz="2800" b="1" dirty="0">
                <a:effectLst/>
                <a:latin typeface="Calibri" panose="020F0502020204030204" pitchFamily="34" charset="0"/>
                <a:ea typeface="Calibri" panose="020F0502020204030204" pitchFamily="34" charset="0"/>
                <a:cs typeface="Arial" panose="020B0604020202020204" pitchFamily="34" charset="0"/>
              </a:rPr>
            </a:br>
            <a:r>
              <a:rPr lang="sl-SI" sz="2800" b="1" dirty="0">
                <a:effectLst/>
                <a:latin typeface="Calibri" panose="020F0502020204030204" pitchFamily="34" charset="0"/>
                <a:ea typeface="Calibri" panose="020F0502020204030204" pitchFamily="34" charset="0"/>
                <a:cs typeface="Arial" panose="020B0604020202020204" pitchFamily="34" charset="0"/>
              </a:rPr>
              <a:t>obremenitve okolja zaradi odstopa od pravil ravnanja</a:t>
            </a:r>
            <a:endParaRPr lang="sl-SI" sz="2800" dirty="0"/>
          </a:p>
        </p:txBody>
      </p:sp>
      <p:sp>
        <p:nvSpPr>
          <p:cNvPr id="3" name="Označba mesta besedila 2">
            <a:extLst>
              <a:ext uri="{FF2B5EF4-FFF2-40B4-BE49-F238E27FC236}">
                <a16:creationId xmlns:a16="http://schemas.microsoft.com/office/drawing/2014/main" xmlns="" id="{B85AF97D-44C7-4737-8ED8-9579CA428D1C}"/>
              </a:ext>
            </a:extLst>
          </p:cNvPr>
          <p:cNvSpPr>
            <a:spLocks noGrp="1"/>
          </p:cNvSpPr>
          <p:nvPr>
            <p:ph type="body" sz="quarter" idx="13"/>
          </p:nvPr>
        </p:nvSpPr>
        <p:spPr>
          <a:xfrm>
            <a:off x="532793" y="2692832"/>
            <a:ext cx="7793182" cy="2994457"/>
          </a:xfrm>
        </p:spPr>
        <p:txBody>
          <a:bodyPr/>
          <a:lstStyle/>
          <a:p>
            <a:pPr algn="just">
              <a:lnSpc>
                <a:spcPct val="115000"/>
              </a:lnSpc>
              <a:spcAft>
                <a:spcPts val="800"/>
              </a:spcAft>
            </a:pPr>
            <a:r>
              <a:rPr lang="sl-SI" sz="1600" dirty="0">
                <a:effectLst/>
                <a:latin typeface="+mn-lt"/>
                <a:ea typeface="Calibri" panose="020F0502020204030204" pitchFamily="34" charset="0"/>
                <a:cs typeface="Arial" panose="020B0604020202020204" pitchFamily="34" charset="0"/>
              </a:rPr>
              <a:t>urejeno je ukrepanje v primeru, ko pride do čezmerne obremenitve okolja zaradi odstopa od pravil ravnanja in zaradi tega pride do obremenitve okolja, ki ima takoj ali kasneje za posledico neposredno ali posredno ogrožanje življenja ali zdravja ljudi ali kakovosti okolja (primer: odložitev blata iz komunalnih čistilnih naprav na občutljivem območju, npr.  vodovarstvenem ) </a:t>
            </a:r>
          </a:p>
          <a:p>
            <a:pPr algn="just">
              <a:lnSpc>
                <a:spcPct val="115000"/>
              </a:lnSpc>
              <a:spcAft>
                <a:spcPts val="800"/>
              </a:spcAft>
            </a:pPr>
            <a:r>
              <a:rPr lang="sl-SI" sz="1600" dirty="0">
                <a:latin typeface="+mn-lt"/>
                <a:ea typeface="Calibri" panose="020F0502020204030204" pitchFamily="34" charset="0"/>
              </a:rPr>
              <a:t>u</a:t>
            </a:r>
            <a:r>
              <a:rPr lang="sl-SI" sz="1600" dirty="0">
                <a:effectLst/>
                <a:latin typeface="+mn-lt"/>
                <a:ea typeface="Calibri" panose="020F0502020204030204" pitchFamily="34" charset="0"/>
                <a:cs typeface="Arial" panose="020B0604020202020204" pitchFamily="34" charset="0"/>
              </a:rPr>
              <a:t>krepa se po sistemu, ki velja v primeru okoljske nesreče - s to ureditvijo bo doseženo najhitrejše možno ukrepanje, hkrati pa se v primeru okoljske škode nadaljevanje rešuje z izdajo sanacijske odločbe </a:t>
            </a:r>
          </a:p>
          <a:p>
            <a:pPr marL="0" indent="0">
              <a:lnSpc>
                <a:spcPct val="115000"/>
              </a:lnSpc>
              <a:spcAft>
                <a:spcPts val="800"/>
              </a:spcAft>
              <a:buNone/>
            </a:pPr>
            <a:endParaRPr lang="sl-SI" sz="1800" dirty="0">
              <a:effectLst/>
              <a:latin typeface="Calibri" panose="020F0502020204030204" pitchFamily="34" charset="0"/>
              <a:ea typeface="Calibri" panose="020F050202020403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113667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6392363-8DE8-4E11-A6FB-7404B4BCAE2C}"/>
              </a:ext>
            </a:extLst>
          </p:cNvPr>
          <p:cNvSpPr>
            <a:spLocks noGrp="1"/>
          </p:cNvSpPr>
          <p:nvPr>
            <p:ph type="title"/>
          </p:nvPr>
        </p:nvSpPr>
        <p:spPr>
          <a:xfrm>
            <a:off x="911351" y="1178481"/>
            <a:ext cx="7321171" cy="738664"/>
          </a:xfrm>
        </p:spPr>
        <p:txBody>
          <a:bodyPr/>
          <a:lstStyle/>
          <a:p>
            <a:pPr algn="ctr"/>
            <a:r>
              <a:rPr lang="sl-SI" sz="2400" dirty="0">
                <a:effectLst/>
                <a:latin typeface="Calibri" panose="020F0502020204030204" pitchFamily="34" charset="0"/>
                <a:ea typeface="Calibri" panose="020F0502020204030204" pitchFamily="34" charset="0"/>
                <a:cs typeface="Arial" panose="020B0604020202020204" pitchFamily="34" charset="0"/>
              </a:rPr>
              <a:t>Prenovljena je ureditev postopka presoje vplivov na okolje </a:t>
            </a:r>
            <a:br>
              <a:rPr lang="sl-SI" sz="2400" dirty="0">
                <a:effectLst/>
                <a:latin typeface="Calibri" panose="020F0502020204030204" pitchFamily="34" charset="0"/>
                <a:ea typeface="Calibri" panose="020F0502020204030204" pitchFamily="34" charset="0"/>
                <a:cs typeface="Arial" panose="020B0604020202020204" pitchFamily="34" charset="0"/>
              </a:rPr>
            </a:br>
            <a:r>
              <a:rPr lang="sl-SI" sz="2400" dirty="0">
                <a:effectLst/>
                <a:latin typeface="Calibri" panose="020F0502020204030204" pitchFamily="34" charset="0"/>
                <a:ea typeface="Calibri" panose="020F0502020204030204" pitchFamily="34" charset="0"/>
                <a:cs typeface="Arial" panose="020B0604020202020204" pitchFamily="34" charset="0"/>
              </a:rPr>
              <a:t>in izdaje okoljevarstvenega dovoljenja</a:t>
            </a:r>
            <a:endParaRPr lang="sl-SI" sz="2400" dirty="0"/>
          </a:p>
        </p:txBody>
      </p:sp>
      <p:sp>
        <p:nvSpPr>
          <p:cNvPr id="3" name="Označba mesta besedila 2">
            <a:extLst>
              <a:ext uri="{FF2B5EF4-FFF2-40B4-BE49-F238E27FC236}">
                <a16:creationId xmlns:a16="http://schemas.microsoft.com/office/drawing/2014/main" xmlns="" id="{5658DBB2-478F-4EF1-A073-AE1E892B830C}"/>
              </a:ext>
            </a:extLst>
          </p:cNvPr>
          <p:cNvSpPr>
            <a:spLocks noGrp="1"/>
          </p:cNvSpPr>
          <p:nvPr>
            <p:ph type="body" sz="quarter" idx="13"/>
          </p:nvPr>
        </p:nvSpPr>
        <p:spPr>
          <a:xfrm>
            <a:off x="911351" y="2292926"/>
            <a:ext cx="7201025" cy="2078183"/>
          </a:xfrm>
        </p:spPr>
        <p:txBody>
          <a:bodyPr/>
          <a:lstStyle/>
          <a:p>
            <a:r>
              <a:rPr lang="sl-SI" sz="1600" dirty="0">
                <a:latin typeface="+mn-lt"/>
                <a:ea typeface="Calibri" panose="020F0502020204030204" pitchFamily="34" charset="0"/>
              </a:rPr>
              <a:t>določena so natančna pravila postopka;</a:t>
            </a:r>
          </a:p>
          <a:p>
            <a:r>
              <a:rPr lang="sl-SI" sz="1600" dirty="0">
                <a:latin typeface="+mn-lt"/>
                <a:ea typeface="Calibri" panose="020F0502020204030204" pitchFamily="34" charset="0"/>
              </a:rPr>
              <a:t>natančneje določena vloga mnenjedajalcev in vloga javnosti v tem postopku;</a:t>
            </a:r>
          </a:p>
          <a:p>
            <a:r>
              <a:rPr lang="sl-SI" sz="1600" dirty="0">
                <a:latin typeface="+mn-lt"/>
              </a:rPr>
              <a:t>s tem bo v praksi </a:t>
            </a:r>
            <a:r>
              <a:rPr lang="sl-SI" sz="1600" dirty="0">
                <a:effectLst/>
                <a:latin typeface="+mn-lt"/>
                <a:ea typeface="Calibri" panose="020F0502020204030204" pitchFamily="34" charset="0"/>
                <a:cs typeface="Arial" panose="020B0604020202020204" pitchFamily="34" charset="0"/>
              </a:rPr>
              <a:t>omogočeno hitrejše odločanje;</a:t>
            </a:r>
          </a:p>
          <a:p>
            <a:r>
              <a:rPr lang="sl-SI" sz="1600" dirty="0">
                <a:latin typeface="+mn-lt"/>
              </a:rPr>
              <a:t>urejena je možnost združitve postopka izdaje okoljevarstvenega soglasja in izdaje okoljevarstvenega soglasja</a:t>
            </a:r>
          </a:p>
        </p:txBody>
      </p:sp>
    </p:spTree>
    <p:extLst>
      <p:ext uri="{BB962C8B-B14F-4D97-AF65-F5344CB8AC3E}">
        <p14:creationId xmlns:p14="http://schemas.microsoft.com/office/powerpoint/2010/main" val="2662542911"/>
      </p:ext>
    </p:extLst>
  </p:cSld>
  <p:clrMapOvr>
    <a:masterClrMapping/>
  </p:clrMapOvr>
</p:sld>
</file>

<file path=ppt/theme/theme1.xml><?xml version="1.0" encoding="utf-8"?>
<a:theme xmlns:a="http://schemas.openxmlformats.org/drawingml/2006/main" name="MOP">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MOP</Template>
  <TotalTime>191</TotalTime>
  <Words>836</Words>
  <Application>Microsoft Office PowerPoint</Application>
  <PresentationFormat>Diaprojekcija na zaslonu (4:3)</PresentationFormat>
  <Paragraphs>66</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12</vt:i4>
      </vt:variant>
    </vt:vector>
  </HeadingPairs>
  <TitlesOfParts>
    <vt:vector size="18" baseType="lpstr">
      <vt:lpstr>Arial</vt:lpstr>
      <vt:lpstr>Republika</vt:lpstr>
      <vt:lpstr>Open Sans</vt:lpstr>
      <vt:lpstr>Calibri</vt:lpstr>
      <vt:lpstr>MOP</vt:lpstr>
      <vt:lpstr>Custom Design</vt:lpstr>
      <vt:lpstr> </vt:lpstr>
      <vt:lpstr>Izhodišča za sprejem novega ZVO-2</vt:lpstr>
      <vt:lpstr>Celovita ureditev ravnanja z odpadki</vt:lpstr>
      <vt:lpstr>Nova ureditev PRO</vt:lpstr>
      <vt:lpstr>Bistvene značilnosti ureditve PRO</vt:lpstr>
      <vt:lpstr>Proizvajalčeva razširjena odgovornost (PRO)</vt:lpstr>
      <vt:lpstr>Ena organizacija za en masni tok </vt:lpstr>
      <vt:lpstr>Urejeno ukrepanje v primeru čezmerne  obremenitve okolja zaradi odstopa od pravil ravnanja</vt:lpstr>
      <vt:lpstr>Prenovljena je ureditev postopka presoje vplivov na okolje  in izdaje okoljevarstvenega dovoljenja</vt:lpstr>
      <vt:lpstr>Prenovljena je ureditev položaja javnosti  in zainteresirane javnosti</vt:lpstr>
      <vt:lpstr>Določen je temeljni okvir za podnebno  politiko Slovenije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Janja Pavlin</dc:creator>
  <cp:lastModifiedBy>Janja Pavlin</cp:lastModifiedBy>
  <cp:revision>24</cp:revision>
  <dcterms:created xsi:type="dcterms:W3CDTF">2021-11-02T15:15:32Z</dcterms:created>
  <dcterms:modified xsi:type="dcterms:W3CDTF">2021-11-30T09:38:51Z</dcterms:modified>
</cp:coreProperties>
</file>