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sldIdLst>
    <p:sldId id="3192" r:id="rId5"/>
    <p:sldId id="3227" r:id="rId6"/>
    <p:sldId id="3242" r:id="rId7"/>
    <p:sldId id="3228" r:id="rId8"/>
    <p:sldId id="3240" r:id="rId9"/>
    <p:sldId id="3231" r:id="rId10"/>
    <p:sldId id="3233" r:id="rId11"/>
    <p:sldId id="3234" r:id="rId12"/>
    <p:sldId id="3235" r:id="rId13"/>
    <p:sldId id="3236" r:id="rId14"/>
    <p:sldId id="3238" r:id="rId15"/>
    <p:sldId id="3239" r:id="rId16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AEAB"/>
    <a:srgbClr val="00B092"/>
    <a:srgbClr val="F0F0F0"/>
    <a:srgbClr val="FFFFFF"/>
    <a:srgbClr val="1C4492"/>
    <a:srgbClr val="E3E3E3"/>
    <a:srgbClr val="A0CBF8"/>
    <a:srgbClr val="003B89"/>
    <a:srgbClr val="75FFE8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rednji slo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etel slog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Brez sloga, brez mrež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02" autoAdjust="0"/>
    <p:restoredTop sz="92982" autoAdjust="0"/>
  </p:normalViewPr>
  <p:slideViewPr>
    <p:cSldViewPr snapToGrid="0" snapToObjects="1">
      <p:cViewPr varScale="1">
        <p:scale>
          <a:sx n="60" d="100"/>
          <a:sy n="60" d="100"/>
        </p:scale>
        <p:origin x="948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sl-SI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rgbClr val="FF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F7-4D1D-B4D1-E4FE2EF09F3A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EF7-4D1D-B4D1-E4FE2EF09F3A}"/>
              </c:ext>
            </c:extLst>
          </c:dPt>
          <c:dPt>
            <c:idx val="2"/>
            <c:bubble3D val="0"/>
            <c:spPr>
              <a:solidFill>
                <a:srgbClr val="C00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F7-4D1D-B4D1-E4FE2EF09F3A}"/>
              </c:ext>
            </c:extLst>
          </c:dPt>
          <c:dPt>
            <c:idx val="3"/>
            <c:bubble3D val="0"/>
            <c:spPr>
              <a:solidFill>
                <a:srgbClr val="00B0F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5EF7-4D1D-B4D1-E4FE2EF09F3A}"/>
              </c:ext>
            </c:extLst>
          </c:dPt>
          <c:dPt>
            <c:idx val="4"/>
            <c:bubble3D val="0"/>
            <c:spPr>
              <a:solidFill>
                <a:srgbClr val="FFC000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5EF7-4D1D-B4D1-E4FE2EF09F3A}"/>
              </c:ext>
            </c:extLst>
          </c:dPt>
          <c:dPt>
            <c:idx val="5"/>
            <c:bubble3D val="0"/>
            <c:spPr>
              <a:solidFill>
                <a:schemeClr val="accent3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5EF7-4D1D-B4D1-E4FE2EF09F3A}"/>
              </c:ext>
            </c:extLst>
          </c:dPt>
          <c:dPt>
            <c:idx val="6"/>
            <c:bubble3D val="0"/>
            <c:spPr>
              <a:solidFill>
                <a:schemeClr val="accent3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5EF7-4D1D-B4D1-E4FE2EF09F3A}"/>
              </c:ext>
            </c:extLst>
          </c:dPt>
          <c:dPt>
            <c:idx val="7"/>
            <c:bubble3D val="0"/>
            <c:spPr>
              <a:solidFill>
                <a:schemeClr val="accent1">
                  <a:lumMod val="20000"/>
                  <a:lumOff val="8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5EF7-4D1D-B4D1-E4FE2EF09F3A}"/>
              </c:ext>
            </c:extLst>
          </c:dPt>
          <c:dPt>
            <c:idx val="8"/>
            <c:bubble3D val="0"/>
            <c:spPr>
              <a:solidFill>
                <a:srgbClr val="11AEAB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5EF7-4D1D-B4D1-E4FE2EF09F3A}"/>
              </c:ext>
            </c:extLst>
          </c:dPt>
          <c:dPt>
            <c:idx val="9"/>
            <c:bubble3D val="0"/>
            <c:spPr>
              <a:solidFill>
                <a:schemeClr val="accent5">
                  <a:tint val="54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5EF7-4D1D-B4D1-E4FE2EF09F3A}"/>
              </c:ext>
            </c:extLst>
          </c:dPt>
          <c:dPt>
            <c:idx val="10"/>
            <c:bubble3D val="0"/>
            <c:spPr>
              <a:solidFill>
                <a:schemeClr val="accent5">
                  <a:tint val="42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5EF7-4D1D-B4D1-E4FE2EF09F3A}"/>
              </c:ext>
            </c:extLst>
          </c:dPt>
          <c:dLbls>
            <c:dLbl>
              <c:idx val="0"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0" i="0" u="none" strike="noStrike" kern="1200" baseline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069088E9-4E1F-4EF0-B5D1-477D4D602E56}" type="PERCENTAGE">
                      <a:rPr lang="en-US" sz="1200" b="1"/>
                      <a:pPr>
                        <a:defRPr>
                          <a:solidFill>
                            <a:schemeClr val="bg1"/>
                          </a:solidFill>
                        </a:defRPr>
                      </a:pPr>
                      <a:t>[ODSTOTEK]</a:t>
                    </a:fld>
                    <a:endParaRPr lang="sl-SI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sl-SI"/>
                </a:p>
              </c:txPr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7445001758725072E-2"/>
                      <c:h val="9.1211996343690149E-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5EF7-4D1D-B4D1-E4FE2EF09F3A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586BAE30-3801-4AE3-8926-9BE92ECF664F}" type="PERCENTAGE">
                      <a:rPr lang="en-US" sz="1200" b="1"/>
                      <a:pPr/>
                      <a:t>[ODSTOTEK]</a:t>
                    </a:fld>
                    <a:endParaRPr lang="sl-SI"/>
                  </a:p>
                </c:rich>
              </c:tx>
              <c:dLblPos val="inEnd"/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5EF7-4D1D-B4D1-E4FE2EF09F3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sl-SI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Sheet1!$A$2:$A$12</c:f>
              <c:strCache>
                <c:ptCount val="11"/>
                <c:pt idx="0">
                  <c:v>V avtomobilu sam/-a (49 %)</c:v>
                </c:pt>
                <c:pt idx="1">
                  <c:v>S kolesom (11 %)</c:v>
                </c:pt>
                <c:pt idx="2">
                  <c:v>V avtomobilu z več potniki - družinskimi člani (11 %)</c:v>
                </c:pt>
                <c:pt idx="3">
                  <c:v>Z javnim prevozom (10 %)</c:v>
                </c:pt>
                <c:pt idx="4">
                  <c:v>V avtomobilu z več potniki - sodelavci (7 %)</c:v>
                </c:pt>
                <c:pt idx="5">
                  <c:v>S kombinacijo več prevoznih sredstev (6 %)</c:v>
                </c:pt>
                <c:pt idx="6">
                  <c:v>V avtomobilu skupaj z neznanci - npr. prevozi.org (2 %)</c:v>
                </c:pt>
                <c:pt idx="7">
                  <c:v>Peš, z rolko, skirojem (2 %)</c:v>
                </c:pt>
                <c:pt idx="8">
                  <c:v>Drugo (1 %)</c:v>
                </c:pt>
                <c:pt idx="9">
                  <c:v>Z električnim skirojem (1 %)</c:v>
                </c:pt>
                <c:pt idx="10">
                  <c:v>Z električnim kolesom (0 %)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49</c:v>
                </c:pt>
                <c:pt idx="1">
                  <c:v>11</c:v>
                </c:pt>
                <c:pt idx="2">
                  <c:v>11</c:v>
                </c:pt>
                <c:pt idx="3">
                  <c:v>10</c:v>
                </c:pt>
                <c:pt idx="4">
                  <c:v>7</c:v>
                </c:pt>
                <c:pt idx="5">
                  <c:v>6</c:v>
                </c:pt>
                <c:pt idx="6">
                  <c:v>2</c:v>
                </c:pt>
                <c:pt idx="7">
                  <c:v>2</c:v>
                </c:pt>
                <c:pt idx="8">
                  <c:v>1</c:v>
                </c:pt>
                <c:pt idx="9">
                  <c:v>1</c:v>
                </c:pt>
                <c:pt idx="1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5EF7-4D1D-B4D1-E4FE2EF09F3A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68439642674213697"/>
          <c:y val="0.11858279103398409"/>
          <c:w val="0.31339832796534389"/>
          <c:h val="0.82357194504699927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sl-SI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solidFill>
        <a:schemeClr val="bg1">
          <a:lumMod val="85000"/>
        </a:schemeClr>
      </a:solidFill>
      <a:round/>
    </a:ln>
    <a:effectLst/>
  </c:spPr>
  <c:txPr>
    <a:bodyPr/>
    <a:lstStyle/>
    <a:p>
      <a:pPr>
        <a:defRPr/>
      </a:pPr>
      <a:endParaRPr lang="sl-SI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8">
  <a:schemeClr val="accent5"/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2F5A33-42AE-4B63-9FD8-6E5824A8D8B1}" type="datetimeFigureOut">
              <a:rPr lang="en-BE" smtClean="0"/>
              <a:t>05/30/2024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8B50D7-AEF9-40F5-BF36-7C324177C1EF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63066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85DFB43-5DEE-46D9-8D96-FAD2C1CF41D0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18485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625171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11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2883134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12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8998996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9194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5312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4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4503670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304800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6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798973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60028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8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531346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28B50D7-AEF9-40F5-BF36-7C324177C1EF}" type="slidenum">
              <a:rPr lang="en-BE" smtClean="0"/>
              <a:t>9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30681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en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iagram&#10;&#10;Description automatically generated">
            <a:extLst>
              <a:ext uri="{FF2B5EF4-FFF2-40B4-BE49-F238E27FC236}">
                <a16:creationId xmlns:a16="http://schemas.microsoft.com/office/drawing/2014/main" id="{00AA0DF8-D50C-41C3-B074-FB61C697E50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67269" y="2162182"/>
            <a:ext cx="7491960" cy="4695818"/>
          </a:xfrm>
          <a:prstGeom prst="rect">
            <a:avLst/>
          </a:prstGeom>
        </p:spPr>
      </p:pic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6079D774-199B-4234-A294-E09365F3B86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211626" y="4247597"/>
            <a:ext cx="4255362" cy="708362"/>
          </a:xfrm>
        </p:spPr>
        <p:txBody>
          <a:bodyPr/>
          <a:lstStyle>
            <a:lvl1pPr>
              <a:buNone/>
              <a:defRPr sz="1800">
                <a:solidFill>
                  <a:schemeClr val="accent1"/>
                </a:solidFill>
                <a:latin typeface="+mn-lt"/>
              </a:defRPr>
            </a:lvl1pPr>
            <a:lvl2pPr>
              <a:buNone/>
              <a:defRPr/>
            </a:lvl2pPr>
          </a:lstStyle>
          <a:p>
            <a:pPr lvl="0"/>
            <a:r>
              <a:rPr lang="en-US" dirty="0"/>
              <a:t>Presenter: Name (</a:t>
            </a:r>
            <a:r>
              <a:rPr lang="en-US" dirty="0" err="1"/>
              <a:t>Organisation</a:t>
            </a:r>
            <a:r>
              <a:rPr lang="en-US" dirty="0"/>
              <a:t>)</a:t>
            </a:r>
          </a:p>
          <a:p>
            <a:pPr lvl="0"/>
            <a:r>
              <a:rPr lang="en-US" dirty="0"/>
              <a:t>Date: XXXXXXXX </a:t>
            </a:r>
            <a:endParaRPr lang="en-B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47302C8-868D-478F-AC29-8B04CB83A6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861" y="94602"/>
            <a:ext cx="4430713" cy="1884646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37ED825B-5FEA-474E-80AB-55B2881390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680754"/>
            <a:ext cx="5177899" cy="1650251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057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_break_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019D-5139-FD4C-98FA-1DCE34A1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9406" y="304288"/>
            <a:ext cx="3986933" cy="56832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Raleway" panose="020B0003030101060003" pitchFamily="34" charset="0"/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7025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_break_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DBF24B6-521D-467D-9EDE-FFBA5824C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7" y="443184"/>
            <a:ext cx="5016191" cy="214389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7292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range_break_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019D-5139-FD4C-98FA-1DCE34A1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053" y="301141"/>
            <a:ext cx="4172127" cy="519368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49185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_break_slid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FB775D-4D45-4DF4-BBD0-0D1BCAF8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59" y="1814784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473889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break_slide_with imag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4450AE5-2DF9-4090-8EB0-DD5999E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542" y="387428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 descr="Diagram&#10;&#10;Description automatically generated">
            <a:extLst>
              <a:ext uri="{FF2B5EF4-FFF2-40B4-BE49-F238E27FC236}">
                <a16:creationId xmlns:a16="http://schemas.microsoft.com/office/drawing/2014/main" id="{3090D1EF-5DF5-41AE-B870-1FC435633D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151591"/>
            <a:ext cx="5690586" cy="470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911758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break_slide_with imag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FB775D-4D45-4DF4-BBD0-0D1BCAF8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59" y="1814784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A picture containing diagram&#10;&#10;Description automatically generated">
            <a:extLst>
              <a:ext uri="{FF2B5EF4-FFF2-40B4-BE49-F238E27FC236}">
                <a16:creationId xmlns:a16="http://schemas.microsoft.com/office/drawing/2014/main" id="{EC47BFB8-A1E0-4F95-8A00-38251DFD58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57640" y="2805344"/>
            <a:ext cx="4934359" cy="406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72470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ellow_break_slide_with imag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019D-5139-FD4C-98FA-1DCE34A1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09406" y="304288"/>
            <a:ext cx="3986933" cy="5683296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2"/>
                </a:solidFill>
                <a:latin typeface="Raleway" panose="020B0003030101060003" pitchFamily="34" charset="0"/>
              </a:defRPr>
            </a:lvl1pPr>
          </a:lstStyle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0B924F-855E-4456-BBF9-03ABCFDADD3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3187083"/>
            <a:ext cx="5207099" cy="3670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5251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_break_slide_with ima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3DBF24B6-521D-467D-9EDE-FFBA5824C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07" y="443184"/>
            <a:ext cx="5016191" cy="2143899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0FA13953-2F3B-43D6-992A-DEED4CE0C8C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6471" y="2414726"/>
            <a:ext cx="4615529" cy="446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1460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range_break_slide_with imag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51019D-5139-FD4C-98FA-1DCE34A16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1053" y="301141"/>
            <a:ext cx="4172127" cy="5193687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4" name="Picture 3" descr="Logo&#10;&#10;Description automatically generated with low confidence">
            <a:extLst>
              <a:ext uri="{FF2B5EF4-FFF2-40B4-BE49-F238E27FC236}">
                <a16:creationId xmlns:a16="http://schemas.microsoft.com/office/drawing/2014/main" id="{8387DCB2-F9F5-4486-BFD5-818B1458AF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778710"/>
            <a:ext cx="4643435" cy="407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2317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_break_slide_with image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FB775D-4D45-4DF4-BBD0-0D1BCAF8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59" y="1814784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3" name="Picture 2" descr="Icon&#10;&#10;Description automatically generated with medium confidence">
            <a:extLst>
              <a:ext uri="{FF2B5EF4-FFF2-40B4-BE49-F238E27FC236}">
                <a16:creationId xmlns:a16="http://schemas.microsoft.com/office/drawing/2014/main" id="{D211A69D-9B4B-4CFC-9FA0-793E5AF2BE2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43675" y="1737445"/>
            <a:ext cx="4548326" cy="5120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0737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ite slide_Full screen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83594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E537D1-B24A-4940-95AD-F181E637B6F1}"/>
              </a:ext>
            </a:extLst>
          </p:cNvPr>
          <p:cNvSpPr/>
          <p:nvPr userDrawn="1"/>
        </p:nvSpPr>
        <p:spPr>
          <a:xfrm>
            <a:off x="6345045" y="0"/>
            <a:ext cx="5846955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07B67BE-5EF9-4086-8152-4925CD672CD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96113" y="1482725"/>
            <a:ext cx="4713534" cy="4628608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/>
            </a:lvl1pPr>
          </a:lstStyle>
          <a:p>
            <a:r>
              <a:rPr lang="en-US" dirty="0"/>
              <a:t>Click icon to add picture</a:t>
            </a:r>
            <a:endParaRPr lang="en-BE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CFAA1BD-92BA-42D6-AB4F-565434F9668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482725"/>
            <a:ext cx="5024492" cy="4216739"/>
          </a:xfrm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+mn-lt"/>
              </a:defRPr>
            </a:lvl1pPr>
            <a:lvl2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BC89043-324A-46B0-86D3-B684E16595A8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199" y="6356350"/>
            <a:ext cx="5024493" cy="5016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C710EBF-E2F5-4613-BF87-2A490C2CCE0E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EDF7056-BFA5-4C54-9BF9-932CC985FE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9716"/>
            <a:ext cx="5024492" cy="709073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77175-05B7-49B6-918A-005D4AB4B58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322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8D7DF-079F-9947-88B0-FDAC2D8B33BE}"/>
              </a:ext>
            </a:extLst>
          </p:cNvPr>
          <p:cNvSpPr txBox="1"/>
          <p:nvPr userDrawn="1"/>
        </p:nvSpPr>
        <p:spPr>
          <a:xfrm>
            <a:off x="7663543" y="1973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E1FD429-D1DB-40FA-B9E4-3D911410419F}"/>
              </a:ext>
            </a:extLst>
          </p:cNvPr>
          <p:cNvSpPr/>
          <p:nvPr userDrawn="1"/>
        </p:nvSpPr>
        <p:spPr>
          <a:xfrm flipH="1">
            <a:off x="0" y="0"/>
            <a:ext cx="6345045" cy="6858000"/>
          </a:xfrm>
          <a:prstGeom prst="rect">
            <a:avLst/>
          </a:prstGeom>
          <a:solidFill>
            <a:schemeClr val="tx2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hart Placeholder 2">
            <a:extLst>
              <a:ext uri="{FF2B5EF4-FFF2-40B4-BE49-F238E27FC236}">
                <a16:creationId xmlns:a16="http://schemas.microsoft.com/office/drawing/2014/main" id="{73FE05D2-B60E-4627-870E-77021D1807D9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7004483" y="1376039"/>
            <a:ext cx="4826962" cy="4651899"/>
          </a:xfrm>
        </p:spPr>
        <p:txBody>
          <a:bodyPr/>
          <a:lstStyle>
            <a:lvl1pPr>
              <a:buFont typeface="Arial" panose="020B0604020202020204" pitchFamily="34" charset="0"/>
              <a:buChar char="•"/>
              <a:defRPr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/>
              <a:t>Click icon to add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2374F5-E63F-47EB-81FB-E7C686169829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DF45B2B6-777F-47A3-9919-DDBF16516119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838199" y="6356350"/>
            <a:ext cx="5024493" cy="50165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12" name="Text Placeholder 16">
            <a:extLst>
              <a:ext uri="{FF2B5EF4-FFF2-40B4-BE49-F238E27FC236}">
                <a16:creationId xmlns:a16="http://schemas.microsoft.com/office/drawing/2014/main" id="{BBC67F7B-D592-47D8-A838-77F6A2B7907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376039"/>
            <a:ext cx="5024492" cy="4323425"/>
          </a:xfrm>
        </p:spPr>
        <p:txBody>
          <a:bodyPr/>
          <a:lstStyle>
            <a:lvl1pPr>
              <a:defRPr sz="2000">
                <a:solidFill>
                  <a:schemeClr val="bg1"/>
                </a:solidFill>
                <a:latin typeface="+mn-lt"/>
              </a:defRPr>
            </a:lvl1pPr>
            <a:lvl2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8794F8C5-64DA-45BB-B089-D61525CDD4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9716"/>
            <a:ext cx="5024492" cy="70907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1AC8BF1-865E-417B-9038-5C09F63601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3014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C9E0C7-C164-4FB1-AD0D-4722AA0511CE}"/>
              </a:ext>
            </a:extLst>
          </p:cNvPr>
          <p:cNvSpPr/>
          <p:nvPr userDrawn="1"/>
        </p:nvSpPr>
        <p:spPr>
          <a:xfrm>
            <a:off x="0" y="0"/>
            <a:ext cx="5846955" cy="6858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BD81AF-6514-CB4C-A857-2E63A2EFA04A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846955" y="1296140"/>
            <a:ext cx="6345044" cy="5561860"/>
          </a:xfrm>
        </p:spPr>
        <p:txBody>
          <a:bodyPr/>
          <a:lstStyle>
            <a:lvl1pPr marL="0" indent="0"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 Click icon to add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7946CB0-919D-47A8-A27A-6614124006BA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838200" y="6356350"/>
            <a:ext cx="4266460" cy="50165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B17BF4-7661-4555-91F6-7A1E9CC9B5E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" name="Picture 9" descr="Logo, company name&#10;&#10;Description automatically generated">
            <a:extLst>
              <a:ext uri="{FF2B5EF4-FFF2-40B4-BE49-F238E27FC236}">
                <a16:creationId xmlns:a16="http://schemas.microsoft.com/office/drawing/2014/main" id="{60CC46D6-7CFE-4F71-B5E0-33C4A12EF49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436" y="241165"/>
            <a:ext cx="2167132" cy="659086"/>
          </a:xfrm>
          <a:prstGeom prst="rect">
            <a:avLst/>
          </a:prstGeom>
        </p:spPr>
      </p:pic>
      <p:sp>
        <p:nvSpPr>
          <p:cNvPr id="9" name="Text Placeholder 16">
            <a:extLst>
              <a:ext uri="{FF2B5EF4-FFF2-40B4-BE49-F238E27FC236}">
                <a16:creationId xmlns:a16="http://schemas.microsoft.com/office/drawing/2014/main" id="{2985DF14-2803-4F5B-9C18-7FD893FF14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38200" y="1482725"/>
            <a:ext cx="4736977" cy="4216739"/>
          </a:xfrm>
        </p:spPr>
        <p:txBody>
          <a:bodyPr/>
          <a:lstStyle>
            <a:lvl1pPr>
              <a:defRPr sz="2000">
                <a:solidFill>
                  <a:schemeClr val="bg2"/>
                </a:solidFill>
                <a:latin typeface="+mn-lt"/>
              </a:defRPr>
            </a:lvl1pPr>
            <a:lvl2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2pPr>
            <a:lvl3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raphie" panose="020B060302020402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E2BEFF3D-892D-4C6D-879A-11E404A210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9716"/>
            <a:ext cx="4736977" cy="709073"/>
          </a:xfrm>
        </p:spPr>
        <p:txBody>
          <a:bodyPr/>
          <a:lstStyle>
            <a:lvl1pPr>
              <a:defRPr>
                <a:solidFill>
                  <a:schemeClr val="bg2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87660805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8D7DF-079F-9947-88B0-FDAC2D8B33BE}"/>
              </a:ext>
            </a:extLst>
          </p:cNvPr>
          <p:cNvSpPr txBox="1"/>
          <p:nvPr userDrawn="1"/>
        </p:nvSpPr>
        <p:spPr>
          <a:xfrm>
            <a:off x="7663543" y="1973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D89AA3-B621-AA48-8C52-9F3C5F09CFF2}"/>
              </a:ext>
            </a:extLst>
          </p:cNvPr>
          <p:cNvSpPr/>
          <p:nvPr userDrawn="1"/>
        </p:nvSpPr>
        <p:spPr>
          <a:xfrm>
            <a:off x="6345045" y="0"/>
            <a:ext cx="58469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E9A556-550F-994C-B5D1-E5EB091089CE}"/>
              </a:ext>
            </a:extLst>
          </p:cNvPr>
          <p:cNvSpPr txBox="1"/>
          <p:nvPr userDrawn="1"/>
        </p:nvSpPr>
        <p:spPr>
          <a:xfrm>
            <a:off x="520575" y="6355378"/>
            <a:ext cx="208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19 October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84D86F4-DFF3-49FA-917C-47362AE89D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4EFFA2-A0C7-4AE4-A377-B64A2DCF967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060D2EA9-BEC1-40BE-A4CC-82A318A2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F7C38C2-3D75-4B16-92F0-5FC8E2BEC7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5723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 - Blu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C495A3C-A72F-4318-8FC3-4BF902452E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622409-9B6D-4981-A86B-A2C49C33263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1ED0C6E4-B59D-4193-8BBB-3E91141859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436" y="241165"/>
            <a:ext cx="2167132" cy="659086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F876DCDC-45C0-418D-97BA-53FD52FAE1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8152212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8D7DF-079F-9947-88B0-FDAC2D8B33BE}"/>
              </a:ext>
            </a:extLst>
          </p:cNvPr>
          <p:cNvSpPr txBox="1"/>
          <p:nvPr userDrawn="1"/>
        </p:nvSpPr>
        <p:spPr>
          <a:xfrm>
            <a:off x="7663543" y="1973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D89AA3-B621-AA48-8C52-9F3C5F09CFF2}"/>
              </a:ext>
            </a:extLst>
          </p:cNvPr>
          <p:cNvSpPr/>
          <p:nvPr userDrawn="1"/>
        </p:nvSpPr>
        <p:spPr>
          <a:xfrm>
            <a:off x="6345045" y="0"/>
            <a:ext cx="58469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E9A556-550F-994C-B5D1-E5EB091089CE}"/>
              </a:ext>
            </a:extLst>
          </p:cNvPr>
          <p:cNvSpPr txBox="1"/>
          <p:nvPr userDrawn="1"/>
        </p:nvSpPr>
        <p:spPr>
          <a:xfrm>
            <a:off x="520575" y="6355378"/>
            <a:ext cx="208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19 October 2020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422E62-AD42-4DD3-B777-D71144EF53F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2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DE0D84-475B-46E8-A393-C0FFC8878AD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B4C912F5-683E-4511-973F-AE42EF6B6C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342C071-DE90-49C4-9EC3-22EC59E54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15198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- Blu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57F7C83-DC09-45AF-BC98-A3289C8E31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200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0E076D-7FB5-4603-88BA-498258DAD802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pic>
        <p:nvPicPr>
          <p:cNvPr id="6" name="Picture 5" descr="Logo, company name&#10;&#10;Description automatically generated">
            <a:extLst>
              <a:ext uri="{FF2B5EF4-FFF2-40B4-BE49-F238E27FC236}">
                <a16:creationId xmlns:a16="http://schemas.microsoft.com/office/drawing/2014/main" id="{8B8D6C97-6AF3-4B1B-B54B-F8BF2DF174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436" y="241165"/>
            <a:ext cx="2167132" cy="659086"/>
          </a:xfrm>
          <a:prstGeom prst="rect">
            <a:avLst/>
          </a:prstGeom>
        </p:spPr>
      </p:pic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38A87047-20ED-4341-8A69-4884072A8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212555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her elements -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8D7DF-079F-9947-88B0-FDAC2D8B33BE}"/>
              </a:ext>
            </a:extLst>
          </p:cNvPr>
          <p:cNvSpPr txBox="1"/>
          <p:nvPr userDrawn="1"/>
        </p:nvSpPr>
        <p:spPr>
          <a:xfrm>
            <a:off x="7663543" y="1973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D89AA3-B621-AA48-8C52-9F3C5F09CFF2}"/>
              </a:ext>
            </a:extLst>
          </p:cNvPr>
          <p:cNvSpPr/>
          <p:nvPr userDrawn="1"/>
        </p:nvSpPr>
        <p:spPr>
          <a:xfrm>
            <a:off x="6345045" y="0"/>
            <a:ext cx="58469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1E9A556-550F-994C-B5D1-E5EB091089CE}"/>
              </a:ext>
            </a:extLst>
          </p:cNvPr>
          <p:cNvSpPr txBox="1"/>
          <p:nvPr userDrawn="1"/>
        </p:nvSpPr>
        <p:spPr>
          <a:xfrm>
            <a:off x="520575" y="6355378"/>
            <a:ext cx="20878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19 October 2020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1791CAF-B32F-40CB-828A-15B9A4ACE4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2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343572-4380-47C3-8EB7-8BCE8E511DA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998C50D-EAF6-4CF6-A108-CC0203D79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94C664E-8CE1-49BB-A7B7-C4DCCADF2A4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01739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her elements - Blue background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D68B495-CDEC-4864-9743-1C026B06F5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5B408B-C86B-4FB3-B8C4-0DC8DC768EB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 dirty="0"/>
              <a:t>Event - Date (DD/MM/YYYY) - Place - Presenter</a:t>
            </a:r>
            <a:endParaRPr lang="en-US" sz="1200" dirty="0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73FC295D-4B1A-4A20-A9E1-C44A5C906B7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5436" y="241165"/>
            <a:ext cx="2167132" cy="659086"/>
          </a:xfrm>
          <a:prstGeom prst="rect">
            <a:avLst/>
          </a:prstGeom>
        </p:spPr>
      </p:pic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B32D0B3F-54FD-414C-9174-E63F1CBF1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360523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65F60F4-34D4-0443-95A7-57B0B00AD312}"/>
              </a:ext>
            </a:extLst>
          </p:cNvPr>
          <p:cNvSpPr/>
          <p:nvPr userDrawn="1"/>
        </p:nvSpPr>
        <p:spPr>
          <a:xfrm>
            <a:off x="0" y="5334001"/>
            <a:ext cx="12192000" cy="15239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B00132-A621-DD4B-836C-39B07E5BA0F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C449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D205237-B93A-B24C-940A-79ACE5BF6A26}"/>
              </a:ext>
            </a:extLst>
          </p:cNvPr>
          <p:cNvSpPr/>
          <p:nvPr userDrawn="1"/>
        </p:nvSpPr>
        <p:spPr>
          <a:xfrm>
            <a:off x="0" y="5334001"/>
            <a:ext cx="12192000" cy="16405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A70431-D79A-4782-921C-245AA08E8B2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0839" y="407821"/>
            <a:ext cx="297032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Thank you!</a:t>
            </a:r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CC0C1D-7838-41F9-A792-2B193980445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10839" y="2141201"/>
            <a:ext cx="3275922" cy="657348"/>
          </a:xfrm>
        </p:spPr>
        <p:txBody>
          <a:bodyPr/>
          <a:lstStyle>
            <a:lvl1pPr>
              <a:buNone/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info@ulaads.eu</a:t>
            </a:r>
            <a:endParaRPr lang="en-GB" dirty="0"/>
          </a:p>
        </p:txBody>
      </p:sp>
      <p:pic>
        <p:nvPicPr>
          <p:cNvPr id="9" name="Picture 8" descr="Logo, company name&#10;&#10;Description automatically generated">
            <a:extLst>
              <a:ext uri="{FF2B5EF4-FFF2-40B4-BE49-F238E27FC236}">
                <a16:creationId xmlns:a16="http://schemas.microsoft.com/office/drawing/2014/main" id="{A10E2D2A-A553-445C-BEC4-834002C439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7409" y="3710324"/>
            <a:ext cx="3257179" cy="990600"/>
          </a:xfrm>
          <a:prstGeom prst="rect">
            <a:avLst/>
          </a:prstGeo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F8215096-A231-4E15-9E4E-E5DA46D8BE3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0856" y="5678053"/>
            <a:ext cx="1309423" cy="952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68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65E15-550B-AE45-B5A5-56CC479111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F0A78-8A22-7244-8D11-E27171EF28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057E07E-707F-471A-B838-A6CD44388FB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2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CCBB63-7FCE-43E1-B902-263A9C65947B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F4AAC-C355-4F40-868E-C5B38BD369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74021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8">
            <a:extLst>
              <a:ext uri="{FF2B5EF4-FFF2-40B4-BE49-F238E27FC236}">
                <a16:creationId xmlns:a16="http://schemas.microsoft.com/office/drawing/2014/main" id="{90A86A98-E9D8-4600-8071-F3B27C7D2B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82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>
            <a:lvl1pPr>
              <a:defRPr kumimoji="0" lang="en-US" sz="1600" b="0" i="0" u="none" strike="noStrike" kern="0" cap="none" spc="0" normalizeH="0" baseline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defRPr>
            </a:lvl1pPr>
            <a:lvl2pPr>
              <a:defRPr lang="en-US" sz="1800" smtClean="0">
                <a:solidFill>
                  <a:schemeClr val="tx1"/>
                </a:solidFill>
              </a:defRPr>
            </a:lvl2pPr>
            <a:lvl3pPr>
              <a:defRPr lang="en-US" sz="1800" smtClean="0">
                <a:solidFill>
                  <a:schemeClr val="tx1"/>
                </a:solidFill>
              </a:defRPr>
            </a:lvl3pPr>
            <a:lvl4pPr>
              <a:defRPr lang="en-US" smtClean="0">
                <a:solidFill>
                  <a:schemeClr val="tx1"/>
                </a:solidFill>
              </a:defRPr>
            </a:lvl4pPr>
            <a:lvl5pPr>
              <a:defRPr lang="en-GB">
                <a:solidFill>
                  <a:schemeClr val="tx1"/>
                </a:solidFill>
              </a:defRPr>
            </a:lvl5pPr>
          </a:lstStyle>
          <a:p>
            <a:pPr marR="0" lvl="0" algn="ctr" defTabSz="914377" fontAlgn="auto">
              <a:spcBef>
                <a:spcPts val="0"/>
              </a:spcBef>
              <a:spcAft>
                <a:spcPts val="600"/>
              </a:spcAft>
              <a:buClrTx/>
              <a:buSzTx/>
              <a:buFontTx/>
              <a:tabLst/>
            </a:pPr>
            <a:r>
              <a:rPr lang="en-GB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FF9370-C64F-4319-8478-74127EED78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9EB8B99-6B68-43F0-809A-9A4D27D60AF9}"/>
              </a:ext>
            </a:extLst>
          </p:cNvPr>
          <p:cNvGrpSpPr/>
          <p:nvPr userDrawn="1"/>
        </p:nvGrpSpPr>
        <p:grpSpPr>
          <a:xfrm>
            <a:off x="12421651" y="1"/>
            <a:ext cx="3108635" cy="4654062"/>
            <a:chOff x="12421651" y="1"/>
            <a:chExt cx="3108635" cy="4654062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410F3E63-BFF6-4A26-B336-9E53D275BD30}"/>
                </a:ext>
              </a:extLst>
            </p:cNvPr>
            <p:cNvSpPr/>
            <p:nvPr/>
          </p:nvSpPr>
          <p:spPr>
            <a:xfrm>
              <a:off x="12421651" y="1"/>
              <a:ext cx="3087980" cy="4654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" name="Text Placeholder 4">
              <a:extLst>
                <a:ext uri="{FF2B5EF4-FFF2-40B4-BE49-F238E27FC236}">
                  <a16:creationId xmlns:a16="http://schemas.microsoft.com/office/drawing/2014/main" id="{A0C918AD-6499-43CF-9C5E-122E76FABE1E}"/>
                </a:ext>
              </a:extLst>
            </p:cNvPr>
            <p:cNvSpPr txBox="1">
              <a:spLocks/>
            </p:cNvSpPr>
            <p:nvPr/>
          </p:nvSpPr>
          <p:spPr>
            <a:xfrm>
              <a:off x="12541577" y="111650"/>
              <a:ext cx="2988709" cy="57796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>
                  <a:solidFill>
                    <a:schemeClr val="accent2"/>
                  </a:solidFill>
                </a:rPr>
                <a:t>Step 01:</a:t>
              </a:r>
              <a:br>
                <a:rPr lang="en-US" sz="1867">
                  <a:solidFill>
                    <a:schemeClr val="tx2"/>
                  </a:solidFill>
                </a:rPr>
              </a:br>
              <a:r>
                <a:rPr lang="en-US" sz="1200">
                  <a:solidFill>
                    <a:schemeClr val="tx2"/>
                  </a:solidFill>
                </a:rPr>
                <a:t>Right click and select “Format Background”</a:t>
              </a:r>
              <a:endParaRPr lang="en-US" sz="1867">
                <a:solidFill>
                  <a:schemeClr val="tx2"/>
                </a:solidFill>
              </a:endParaRP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BBAB1F3B-2D6C-4E40-BB39-1DA8495C3F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7769" y="697957"/>
              <a:ext cx="860517" cy="1207009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Text Placeholder 4">
              <a:extLst>
                <a:ext uri="{FF2B5EF4-FFF2-40B4-BE49-F238E27FC236}">
                  <a16:creationId xmlns:a16="http://schemas.microsoft.com/office/drawing/2014/main" id="{D3BAD14C-2EE9-4EC8-AFAD-AFBF3E5B2752}"/>
                </a:ext>
              </a:extLst>
            </p:cNvPr>
            <p:cNvSpPr txBox="1">
              <a:spLocks/>
            </p:cNvSpPr>
            <p:nvPr/>
          </p:nvSpPr>
          <p:spPr>
            <a:xfrm>
              <a:off x="12541577" y="2232187"/>
              <a:ext cx="2829052" cy="946441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>
                  <a:solidFill>
                    <a:schemeClr val="accent2"/>
                  </a:solidFill>
                </a:rPr>
                <a:t>Step 02:</a:t>
              </a:r>
              <a:br>
                <a:rPr lang="en-US" sz="1867">
                  <a:solidFill>
                    <a:schemeClr val="tx2"/>
                  </a:solidFill>
                </a:rPr>
              </a:br>
              <a:r>
                <a:rPr lang="en-US" sz="1200">
                  <a:solidFill>
                    <a:schemeClr val="tx2"/>
                  </a:solidFill>
                </a:rPr>
                <a:t>Select “Picture” on the options of “Format Background”. And click in “Insert”. A box will appear to select the image you want to insert in the background.  </a:t>
              </a:r>
              <a:endParaRPr lang="en-US" sz="1867">
                <a:solidFill>
                  <a:schemeClr val="tx2"/>
                </a:solidFill>
              </a:endParaRPr>
            </a:p>
          </p:txBody>
        </p:sp>
        <p:pic>
          <p:nvPicPr>
            <p:cNvPr id="9" name="Picture 8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767E5384-AA89-49A6-A8D9-611539827D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2638807" y="3222172"/>
              <a:ext cx="1147269" cy="1230187"/>
            </a:xfrm>
            <a:prstGeom prst="rect">
              <a:avLst/>
            </a:prstGeom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4B5326F-DC7F-415A-A237-D6161E11571A}"/>
                </a:ext>
              </a:extLst>
            </p:cNvPr>
            <p:cNvSpPr/>
            <p:nvPr/>
          </p:nvSpPr>
          <p:spPr>
            <a:xfrm>
              <a:off x="12750326" y="3888337"/>
              <a:ext cx="589659" cy="940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57CFA3C-33A2-4808-8A3E-F272A2F4BC7C}"/>
                </a:ext>
              </a:extLst>
            </p:cNvPr>
            <p:cNvSpPr/>
            <p:nvPr/>
          </p:nvSpPr>
          <p:spPr>
            <a:xfrm>
              <a:off x="12801601" y="4298535"/>
              <a:ext cx="264920" cy="12818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A746F87-CA5F-460E-94F2-4C00BE525F83}"/>
              </a:ext>
            </a:extLst>
          </p:cNvPr>
          <p:cNvGrpSpPr/>
          <p:nvPr userDrawn="1"/>
        </p:nvGrpSpPr>
        <p:grpSpPr>
          <a:xfrm>
            <a:off x="12421651" y="4752110"/>
            <a:ext cx="3108635" cy="2105890"/>
            <a:chOff x="12421651" y="4752110"/>
            <a:chExt cx="3108635" cy="210589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B795789-1567-4C4A-B89E-B7E1B2C83374}"/>
                </a:ext>
              </a:extLst>
            </p:cNvPr>
            <p:cNvSpPr/>
            <p:nvPr userDrawn="1"/>
          </p:nvSpPr>
          <p:spPr>
            <a:xfrm>
              <a:off x="12421651" y="4752110"/>
              <a:ext cx="3087980" cy="210589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4" name="Text Placeholder 4">
              <a:extLst>
                <a:ext uri="{FF2B5EF4-FFF2-40B4-BE49-F238E27FC236}">
                  <a16:creationId xmlns:a16="http://schemas.microsoft.com/office/drawing/2014/main" id="{D08D950D-7200-4D64-928A-55D80E75EAB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41577" y="4806609"/>
              <a:ext cx="2988709" cy="274546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>
                  <a:solidFill>
                    <a:schemeClr val="accent2"/>
                  </a:solidFill>
                </a:rPr>
                <a:t>How to change transparency of tint:</a:t>
              </a:r>
              <a:endParaRPr lang="en-US" sz="1867">
                <a:solidFill>
                  <a:schemeClr val="tx2"/>
                </a:solidFill>
              </a:endParaRPr>
            </a:p>
          </p:txBody>
        </p:sp>
        <p:sp>
          <p:nvSpPr>
            <p:cNvPr id="15" name="Text Placeholder 4">
              <a:extLst>
                <a:ext uri="{FF2B5EF4-FFF2-40B4-BE49-F238E27FC236}">
                  <a16:creationId xmlns:a16="http://schemas.microsoft.com/office/drawing/2014/main" id="{4DD89873-09DC-4E36-91DC-6E75F7629204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41577" y="5090655"/>
              <a:ext cx="2988709" cy="57796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>
                  <a:solidFill>
                    <a:schemeClr val="accent2"/>
                  </a:solidFill>
                </a:rPr>
                <a:t>Step 01:</a:t>
              </a:r>
              <a:br>
                <a:rPr lang="en-US" sz="1867">
                  <a:solidFill>
                    <a:schemeClr val="tx2"/>
                  </a:solidFill>
                </a:rPr>
              </a:br>
              <a:r>
                <a:rPr lang="en-US" sz="1200" kern="1200">
                  <a:solidFill>
                    <a:schemeClr val="tx2"/>
                  </a:solidFill>
                  <a:latin typeface="+mn-lt"/>
                  <a:ea typeface="+mn-ea"/>
                  <a:cs typeface="+mn-cs"/>
                </a:rPr>
                <a:t>Right-</a:t>
              </a:r>
              <a:r>
                <a:rPr lang="en-US" sz="1200">
                  <a:solidFill>
                    <a:schemeClr val="tx2"/>
                  </a:solidFill>
                </a:rPr>
                <a:t>Click in the box with tint and select “Format Shape”  </a:t>
              </a:r>
              <a:endParaRPr lang="en-US" sz="1867">
                <a:solidFill>
                  <a:schemeClr val="tx2"/>
                </a:solidFill>
              </a:endParaRPr>
            </a:p>
          </p:txBody>
        </p:sp>
        <p:sp>
          <p:nvSpPr>
            <p:cNvPr id="16" name="Text Placeholder 4">
              <a:extLst>
                <a:ext uri="{FF2B5EF4-FFF2-40B4-BE49-F238E27FC236}">
                  <a16:creationId xmlns:a16="http://schemas.microsoft.com/office/drawing/2014/main" id="{6032FB7C-9511-4BF5-9069-4BFD3F73976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541577" y="5741818"/>
              <a:ext cx="1787487" cy="577960"/>
            </a:xfrm>
            <a:prstGeom prst="rect">
              <a:avLst/>
            </a:prstGeom>
          </p:spPr>
          <p:txBody>
            <a:bodyPr/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bg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b="1">
                  <a:solidFill>
                    <a:schemeClr val="accent2"/>
                  </a:solidFill>
                </a:rPr>
                <a:t>Step 02:</a:t>
              </a:r>
              <a:br>
                <a:rPr lang="en-US" sz="1867">
                  <a:solidFill>
                    <a:schemeClr val="tx2"/>
                  </a:solidFill>
                </a:rPr>
              </a:br>
              <a:r>
                <a:rPr lang="en-US" sz="1200">
                  <a:solidFill>
                    <a:schemeClr val="tx2"/>
                  </a:solidFill>
                </a:rPr>
                <a:t>Select the best transparency according with the image</a:t>
              </a:r>
              <a:endParaRPr lang="en-US" sz="1867">
                <a:solidFill>
                  <a:schemeClr val="tx2"/>
                </a:solidFill>
              </a:endParaRPr>
            </a:p>
          </p:txBody>
        </p:sp>
        <p:pic>
          <p:nvPicPr>
            <p:cNvPr id="17" name="Picture 16" descr="A screenshot of a cell phone&#10;&#10;Description automatically generated">
              <a:extLst>
                <a:ext uri="{FF2B5EF4-FFF2-40B4-BE49-F238E27FC236}">
                  <a16:creationId xmlns:a16="http://schemas.microsoft.com/office/drawing/2014/main" id="{CFD60173-279C-4E65-810F-2BD4BA5AA2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4490466" y="5702878"/>
              <a:ext cx="742607" cy="1090957"/>
            </a:xfrm>
            <a:prstGeom prst="rect">
              <a:avLst/>
            </a:prstGeom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11706CC-B3B5-44AE-A14B-4F099537A3DD}"/>
                </a:ext>
              </a:extLst>
            </p:cNvPr>
            <p:cNvSpPr/>
            <p:nvPr userDrawn="1"/>
          </p:nvSpPr>
          <p:spPr>
            <a:xfrm>
              <a:off x="14586054" y="6576119"/>
              <a:ext cx="589659" cy="9400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5126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EF274A-0256-4710-909C-E2A2B53FEA5B}" type="datetimeFigureOut">
              <a:rPr lang="sl-SI" smtClean="0"/>
              <a:pPr/>
              <a:t>30. 05. 2024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FF4681-1C1D-4967-9D57-04462D7FAB87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16932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ext slide_Left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close - up of a blue sky&#10;&#10;Description automatically generated with low confidence">
            <a:extLst>
              <a:ext uri="{FF2B5EF4-FFF2-40B4-BE49-F238E27FC236}">
                <a16:creationId xmlns:a16="http://schemas.microsoft.com/office/drawing/2014/main" id="{AB627051-9262-46C0-AEB0-BBE84D1E77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7475982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AA78BEE-48F5-48F8-A1D9-84C00797B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  <a:endParaRPr lang="en-B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838C4D-53EC-4FDE-B714-04480A6A4FE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6DBAAC-B093-49E6-9548-ECF11749E6D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A09A68-4C8C-42FC-912D-413BED641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95"/>
            <a:ext cx="10515600" cy="486306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8F66BAC-BD00-492B-9B92-C8FD091A1A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82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text slide_top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weapon&#10;&#10;Description automatically generated">
            <a:extLst>
              <a:ext uri="{FF2B5EF4-FFF2-40B4-BE49-F238E27FC236}">
                <a16:creationId xmlns:a16="http://schemas.microsoft.com/office/drawing/2014/main" id="{A09E2868-E6EE-42B9-A292-6A9A560A32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-1242252" y="0"/>
            <a:ext cx="12192000" cy="2917938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6AA78BEE-48F5-48F8-A1D9-84C00797BBA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  <a:endParaRPr lang="en-B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4838C4D-53EC-4FDE-B714-04480A6A4FE2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6DBAAC-B093-49E6-9548-ECF11749E6D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99A09A68-4C8C-42FC-912D-413BED641A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3895"/>
            <a:ext cx="10515600" cy="486306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2F966E9-3361-43F3-B23F-4C2314E4FEC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79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B018D7DF-079F-9947-88B0-FDAC2D8B33BE}"/>
              </a:ext>
            </a:extLst>
          </p:cNvPr>
          <p:cNvSpPr txBox="1"/>
          <p:nvPr userDrawn="1"/>
        </p:nvSpPr>
        <p:spPr>
          <a:xfrm>
            <a:off x="7663543" y="1973943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D89AA3-B621-AA48-8C52-9F3C5F09CFF2}"/>
              </a:ext>
            </a:extLst>
          </p:cNvPr>
          <p:cNvSpPr/>
          <p:nvPr userDrawn="1"/>
        </p:nvSpPr>
        <p:spPr>
          <a:xfrm>
            <a:off x="6345045" y="0"/>
            <a:ext cx="584695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able Placeholder 8">
            <a:extLst>
              <a:ext uri="{FF2B5EF4-FFF2-40B4-BE49-F238E27FC236}">
                <a16:creationId xmlns:a16="http://schemas.microsoft.com/office/drawing/2014/main" id="{BF0D76EA-ADC8-4114-802D-531D71DEC1DD}"/>
              </a:ext>
            </a:extLst>
          </p:cNvPr>
          <p:cNvSpPr>
            <a:spLocks noGrp="1"/>
          </p:cNvSpPr>
          <p:nvPr>
            <p:ph type="tbl" sz="quarter" idx="12" hasCustomPrompt="1"/>
          </p:nvPr>
        </p:nvSpPr>
        <p:spPr>
          <a:xfrm>
            <a:off x="838200" y="1278384"/>
            <a:ext cx="10596563" cy="4323474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icon to add a table</a:t>
            </a:r>
            <a:endParaRPr lang="en-BE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C3B9D2-4D0E-43EA-AFA0-4C88E3DF30E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3C00A6-ACD5-448C-B95C-D7FEB16BA34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0961A50-333B-4178-98D7-EC2165DBEC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49716"/>
            <a:ext cx="10515600" cy="709073"/>
          </a:xfrm>
        </p:spPr>
        <p:txBody>
          <a:bodyPr/>
          <a:lstStyle>
            <a:lvl1pPr>
              <a:defRPr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767C672-A554-4BC3-865A-ED46055B4E5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68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6CC4BB8-29DE-CE4F-B72F-E7F4769CCA0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alphaModFix amt="3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06"/>
            <a:ext cx="12192000" cy="68593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00E335F-9917-924A-BA74-21E62295B8D2}"/>
              </a:ext>
            </a:extLst>
          </p:cNvPr>
          <p:cNvSpPr/>
          <p:nvPr userDrawn="1"/>
        </p:nvSpPr>
        <p:spPr>
          <a:xfrm>
            <a:off x="617220" y="1122363"/>
            <a:ext cx="10957560" cy="499861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762000" dist="50800" dir="5400000" algn="ctr" rotWithShape="0">
              <a:srgbClr val="000000">
                <a:alpha val="16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2A9AE2-CAC8-D942-A885-27870A2FA77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747216"/>
          </a:xfrm>
        </p:spPr>
        <p:txBody>
          <a:bodyPr anchor="b">
            <a:normAutofit/>
          </a:bodyPr>
          <a:lstStyle>
            <a:lvl1pPr algn="ctr">
              <a:defRPr sz="2800" b="1">
                <a:solidFill>
                  <a:srgbClr val="1C4492"/>
                </a:solidFill>
                <a:latin typeface="Raleway" panose="020B0003030101060003" pitchFamily="34" charset="0"/>
                <a:ea typeface="Raleway" panose="020B0003030101060003" pitchFamily="34" charset="0"/>
                <a:cs typeface="Raleway" panose="020B0003030101060003" pitchFamily="34" charset="0"/>
              </a:defRPr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C32E1685-CAAD-8844-ACAC-550EA3B6F430}"/>
              </a:ext>
            </a:extLst>
          </p:cNvPr>
          <p:cNvSpPr txBox="1">
            <a:spLocks/>
          </p:cNvSpPr>
          <p:nvPr userDrawn="1"/>
        </p:nvSpPr>
        <p:spPr>
          <a:xfrm>
            <a:off x="6981373" y="2489396"/>
            <a:ext cx="3686627" cy="30117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rgbClr val="1C4492"/>
                </a:solidFill>
                <a:latin typeface="Helvetica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DAFEF8-185B-4E0A-9869-34FF72945A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FA0DE17-FA7F-0D47-8243-7FCB73F01656}" type="slidenum">
              <a:rPr lang="en-US" smtClean="0"/>
              <a:pPr/>
              <a:t>‹#›</a:t>
            </a:fld>
            <a:endParaRPr lang="en-US" sz="1100" dirty="0"/>
          </a:p>
        </p:txBody>
      </p:sp>
      <p:sp>
        <p:nvSpPr>
          <p:cNvPr id="38" name="Subtitle 2">
            <a:extLst>
              <a:ext uri="{FF2B5EF4-FFF2-40B4-BE49-F238E27FC236}">
                <a16:creationId xmlns:a16="http://schemas.microsoft.com/office/drawing/2014/main" id="{0797DE72-B5F3-4056-8CCD-D76EAC704EDF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524000" y="2504003"/>
            <a:ext cx="4131076" cy="277729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F9E40E-23D5-49D8-AD82-1AAA7B262DE9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r>
              <a:rPr lang="en-US"/>
              <a:t>Event - Date (DD/MM/YYYY) - Place - Presenter</a:t>
            </a:r>
            <a:endParaRPr lang="en-US" sz="12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1CB41A9-26F6-4508-812E-A01338B1BBC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13" y="209021"/>
            <a:ext cx="2225446" cy="709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691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een_break_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24450AE5-2DF9-4090-8EB0-DD5999EEE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6542" y="387428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50292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ue_break_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5EFB775D-4D45-4DF4-BBD0-0D1BCAF8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059" y="1814784"/>
            <a:ext cx="5451087" cy="2511890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/>
                </a:solidFill>
                <a:latin typeface="Raleway" panose="020B00030301010600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01049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9A6188C-DB69-7440-8AC9-DF57956706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9716"/>
            <a:ext cx="10515600" cy="709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483D46-65CE-434A-B834-057DB56FF0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13895"/>
            <a:ext cx="10515600" cy="4863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Subtitle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3F586EE1-327C-4375-A20F-3091A8A4CC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199" y="6356350"/>
            <a:ext cx="8998259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en-US" dirty="0"/>
              <a:t>Event - Date (DD/MM/YYYY) - Place - Presenter</a:t>
            </a:r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E07CFFBE-1206-451D-A8E8-2A051B6C5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875146" y="6356350"/>
            <a:ext cx="478654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tx2"/>
                </a:solidFill>
                <a:latin typeface="+mn-lt"/>
              </a:defRPr>
            </a:lvl1pPr>
          </a:lstStyle>
          <a:p>
            <a:fld id="{8FA0DE17-FA7F-0D47-8243-7FCB73F0165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86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84" r:id="rId2"/>
    <p:sldLayoutId id="2147483650" r:id="rId3"/>
    <p:sldLayoutId id="2147483649" r:id="rId4"/>
    <p:sldLayoutId id="2147483685" r:id="rId5"/>
    <p:sldLayoutId id="2147483668" r:id="rId6"/>
    <p:sldLayoutId id="2147483666" r:id="rId7"/>
    <p:sldLayoutId id="2147483676" r:id="rId8"/>
    <p:sldLayoutId id="2147483680" r:id="rId9"/>
    <p:sldLayoutId id="2147483678" r:id="rId10"/>
    <p:sldLayoutId id="2147483681" r:id="rId11"/>
    <p:sldLayoutId id="2147483677" r:id="rId12"/>
    <p:sldLayoutId id="2147483683" r:id="rId13"/>
    <p:sldLayoutId id="2147483686" r:id="rId14"/>
    <p:sldLayoutId id="2147483687" r:id="rId15"/>
    <p:sldLayoutId id="2147483688" r:id="rId16"/>
    <p:sldLayoutId id="2147483689" r:id="rId17"/>
    <p:sldLayoutId id="2147483690" r:id="rId18"/>
    <p:sldLayoutId id="2147483691" r:id="rId19"/>
    <p:sldLayoutId id="2147483656" r:id="rId20"/>
    <p:sldLayoutId id="2147483667" r:id="rId21"/>
    <p:sldLayoutId id="2147483657" r:id="rId22"/>
    <p:sldLayoutId id="2147483670" r:id="rId23"/>
    <p:sldLayoutId id="2147483669" r:id="rId24"/>
    <p:sldLayoutId id="2147483671" r:id="rId25"/>
    <p:sldLayoutId id="2147483672" r:id="rId26"/>
    <p:sldLayoutId id="2147483673" r:id="rId27"/>
    <p:sldLayoutId id="2147483674" r:id="rId28"/>
    <p:sldLayoutId id="2147483665" r:id="rId29"/>
    <p:sldLayoutId id="2147483692" r:id="rId30"/>
    <p:sldLayoutId id="2147483693" r:id="rId3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4492"/>
          </a:solidFill>
          <a:latin typeface="Raleway" panose="020B0003030101060003" pitchFamily="34" charset="0"/>
          <a:ea typeface="Raleway" panose="020B0003030101060003" pitchFamily="34" charset="0"/>
          <a:cs typeface="Raleway" panose="020B00030301010600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1C4492"/>
          </a:solidFill>
          <a:latin typeface="+mn-lt"/>
          <a:ea typeface="Graphie" panose="020B0603020204020204" pitchFamily="34" charset="0"/>
          <a:cs typeface="Graphie" panose="020B0603020204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1C4492"/>
          </a:solidFill>
          <a:latin typeface="+mn-lt"/>
          <a:ea typeface="Graphie" panose="020B0603020204020204" pitchFamily="34" charset="0"/>
          <a:cs typeface="Graphie" panose="020B0603020204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1C4492"/>
          </a:solidFill>
          <a:latin typeface="+mn-lt"/>
          <a:ea typeface="Graphie" panose="020B0603020204020204" pitchFamily="34" charset="0"/>
          <a:cs typeface="Graphie" panose="020B0603020204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4492"/>
          </a:solidFill>
          <a:latin typeface="+mn-lt"/>
          <a:ea typeface="Graphie" panose="020B0603020204020204" pitchFamily="34" charset="0"/>
          <a:cs typeface="Graphie" panose="020B0603020204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1C4492"/>
          </a:solidFill>
          <a:latin typeface="+mn-lt"/>
          <a:ea typeface="Graphie" panose="020B0603020204020204" pitchFamily="34" charset="0"/>
          <a:cs typeface="Graphie" panose="020B06030202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20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lilijana.madjar@rralur.si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36.png"/><Relationship Id="rId4" Type="http://schemas.openxmlformats.org/officeDocument/2006/relationships/hyperlink" Target="http://www.rralur.si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1.pn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5" Type="http://schemas.openxmlformats.org/officeDocument/2006/relationships/chart" Target="../charts/chart1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21.png"/><Relationship Id="rId4" Type="http://schemas.openxmlformats.org/officeDocument/2006/relationships/image" Target="../media/image3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Things To Do In Ljubljana That Are Not So Well Known | Chasing the Donkey">
            <a:extLst>
              <a:ext uri="{FF2B5EF4-FFF2-40B4-BE49-F238E27FC236}">
                <a16:creationId xmlns:a16="http://schemas.microsoft.com/office/drawing/2014/main" id="{27E9752E-514B-8FB3-830B-62B04B3DC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alphaModFix amt="8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467" t="1" r="52437" b="379"/>
          <a:stretch/>
        </p:blipFill>
        <p:spPr bwMode="auto">
          <a:xfrm flipH="1">
            <a:off x="9382574" y="-151166"/>
            <a:ext cx="2809426" cy="5821188"/>
          </a:xfrm>
          <a:prstGeom prst="rect">
            <a:avLst/>
          </a:prstGeom>
          <a:gradFill>
            <a:gsLst>
              <a:gs pos="0">
                <a:schemeClr val="bg1"/>
              </a:gs>
              <a:gs pos="37000">
                <a:schemeClr val="accent1">
                  <a:lumMod val="45000"/>
                  <a:lumOff val="55000"/>
                </a:schemeClr>
              </a:gs>
              <a:gs pos="33000">
                <a:schemeClr val="accent1">
                  <a:lumMod val="45000"/>
                  <a:lumOff val="55000"/>
                </a:schemeClr>
              </a:gs>
              <a:gs pos="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</p:spPr>
      </p:pic>
      <p:pic>
        <p:nvPicPr>
          <p:cNvPr id="72" name="Picture 2" descr="Economy of Slovenia - Wikipedia">
            <a:extLst>
              <a:ext uri="{FF2B5EF4-FFF2-40B4-BE49-F238E27FC236}">
                <a16:creationId xmlns:a16="http://schemas.microsoft.com/office/drawing/2014/main" id="{CD4A9A8F-13A8-4E26-8214-D6B32E3D46F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20280"/>
          <a:stretch/>
        </p:blipFill>
        <p:spPr bwMode="auto">
          <a:xfrm>
            <a:off x="-14575" y="-695399"/>
            <a:ext cx="9397092" cy="6400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Graphic 3">
            <a:extLst>
              <a:ext uri="{FF2B5EF4-FFF2-40B4-BE49-F238E27FC236}">
                <a16:creationId xmlns:a16="http://schemas.microsoft.com/office/drawing/2014/main" id="{2655B3E2-31B3-483E-A353-65F3DA1A70D0}"/>
              </a:ext>
            </a:extLst>
          </p:cNvPr>
          <p:cNvGrpSpPr/>
          <p:nvPr/>
        </p:nvGrpSpPr>
        <p:grpSpPr>
          <a:xfrm>
            <a:off x="5269816" y="262737"/>
            <a:ext cx="4428720" cy="6163525"/>
            <a:chOff x="3364229" y="562709"/>
            <a:chExt cx="2087161" cy="2904738"/>
          </a:xfrm>
          <a:solidFill>
            <a:schemeClr val="tx1">
              <a:lumMod val="20000"/>
              <a:lumOff val="80000"/>
              <a:alpha val="61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F2582E59-1976-494A-A72D-E11E2BBC9665}"/>
                </a:ext>
              </a:extLst>
            </p:cNvPr>
            <p:cNvSpPr/>
            <p:nvPr/>
          </p:nvSpPr>
          <p:spPr>
            <a:xfrm>
              <a:off x="4020849" y="3172293"/>
              <a:ext cx="780050" cy="295154"/>
            </a:xfrm>
            <a:custGeom>
              <a:avLst/>
              <a:gdLst>
                <a:gd name="connsiteX0" fmla="*/ 394550 w 780049"/>
                <a:gd name="connsiteY0" fmla="*/ 308014 h 295154"/>
                <a:gd name="connsiteX1" fmla="*/ 519 w 780049"/>
                <a:gd name="connsiteY1" fmla="*/ 28672 h 295154"/>
                <a:gd name="connsiteX2" fmla="*/ 5368 w 780049"/>
                <a:gd name="connsiteY2" fmla="*/ 8855 h 295154"/>
                <a:gd name="connsiteX3" fmla="*/ 23921 w 780049"/>
                <a:gd name="connsiteY3" fmla="*/ 0 h 295154"/>
                <a:gd name="connsiteX4" fmla="*/ 765390 w 780049"/>
                <a:gd name="connsiteY4" fmla="*/ 0 h 295154"/>
                <a:gd name="connsiteX5" fmla="*/ 783942 w 780049"/>
                <a:gd name="connsiteY5" fmla="*/ 8855 h 295154"/>
                <a:gd name="connsiteX6" fmla="*/ 788791 w 780049"/>
                <a:gd name="connsiteY6" fmla="*/ 28672 h 295154"/>
                <a:gd name="connsiteX7" fmla="*/ 394550 w 780049"/>
                <a:gd name="connsiteY7" fmla="*/ 308014 h 295154"/>
                <a:gd name="connsiteX8" fmla="*/ 55966 w 780049"/>
                <a:gd name="connsiteY8" fmla="*/ 47857 h 295154"/>
                <a:gd name="connsiteX9" fmla="*/ 394550 w 780049"/>
                <a:gd name="connsiteY9" fmla="*/ 260368 h 295154"/>
                <a:gd name="connsiteX10" fmla="*/ 733134 w 780049"/>
                <a:gd name="connsiteY10" fmla="*/ 47857 h 295154"/>
                <a:gd name="connsiteX11" fmla="*/ 55966 w 780049"/>
                <a:gd name="connsiteY11" fmla="*/ 47857 h 2951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80049" h="295154">
                  <a:moveTo>
                    <a:pt x="394550" y="308014"/>
                  </a:moveTo>
                  <a:cubicBezTo>
                    <a:pt x="62502" y="308014"/>
                    <a:pt x="1152" y="31624"/>
                    <a:pt x="519" y="28672"/>
                  </a:cubicBezTo>
                  <a:cubicBezTo>
                    <a:pt x="-957" y="21715"/>
                    <a:pt x="730" y="14336"/>
                    <a:pt x="5368" y="8855"/>
                  </a:cubicBezTo>
                  <a:cubicBezTo>
                    <a:pt x="9796" y="3373"/>
                    <a:pt x="16753" y="0"/>
                    <a:pt x="23921" y="0"/>
                  </a:cubicBezTo>
                  <a:lnTo>
                    <a:pt x="765390" y="0"/>
                  </a:lnTo>
                  <a:cubicBezTo>
                    <a:pt x="772558" y="0"/>
                    <a:pt x="779304" y="3162"/>
                    <a:pt x="783942" y="8855"/>
                  </a:cubicBezTo>
                  <a:cubicBezTo>
                    <a:pt x="788370" y="14336"/>
                    <a:pt x="790267" y="21715"/>
                    <a:pt x="788791" y="28672"/>
                  </a:cubicBezTo>
                  <a:cubicBezTo>
                    <a:pt x="788159" y="31624"/>
                    <a:pt x="726598" y="308014"/>
                    <a:pt x="394550" y="308014"/>
                  </a:cubicBezTo>
                  <a:close/>
                  <a:moveTo>
                    <a:pt x="55966" y="47857"/>
                  </a:moveTo>
                  <a:cubicBezTo>
                    <a:pt x="79789" y="111948"/>
                    <a:pt x="160535" y="260368"/>
                    <a:pt x="394550" y="260368"/>
                  </a:cubicBezTo>
                  <a:cubicBezTo>
                    <a:pt x="628565" y="260368"/>
                    <a:pt x="709311" y="111948"/>
                    <a:pt x="733134" y="47857"/>
                  </a:cubicBezTo>
                  <a:lnTo>
                    <a:pt x="55966" y="47857"/>
                  </a:lnTo>
                  <a:close/>
                </a:path>
              </a:pathLst>
            </a:custGeom>
            <a:grpFill/>
            <a:ln w="21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2400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085F0A32-CC22-4A31-B9EF-328D54EC3236}"/>
                </a:ext>
              </a:extLst>
            </p:cNvPr>
            <p:cNvSpPr/>
            <p:nvPr/>
          </p:nvSpPr>
          <p:spPr>
            <a:xfrm>
              <a:off x="3364229" y="562709"/>
              <a:ext cx="2087161" cy="2508810"/>
            </a:xfrm>
            <a:custGeom>
              <a:avLst/>
              <a:gdLst>
                <a:gd name="connsiteX0" fmla="*/ 1373520 w 2087160"/>
                <a:gd name="connsiteY0" fmla="*/ 2522513 h 2508809"/>
                <a:gd name="connsiteX1" fmla="*/ 729030 w 2087160"/>
                <a:gd name="connsiteY1" fmla="*/ 2522513 h 2508809"/>
                <a:gd name="connsiteX2" fmla="*/ 707105 w 2087160"/>
                <a:gd name="connsiteY2" fmla="*/ 2507967 h 2508809"/>
                <a:gd name="connsiteX3" fmla="*/ 454537 w 2087160"/>
                <a:gd name="connsiteY3" fmla="*/ 1916604 h 2508809"/>
                <a:gd name="connsiteX4" fmla="*/ 0 w 2087160"/>
                <a:gd name="connsiteY4" fmla="*/ 1051170 h 2508809"/>
                <a:gd name="connsiteX5" fmla="*/ 4427 w 2087160"/>
                <a:gd name="connsiteY5" fmla="*/ 954402 h 2508809"/>
                <a:gd name="connsiteX6" fmla="*/ 1051170 w 2087160"/>
                <a:gd name="connsiteY6" fmla="*/ 0 h 2508809"/>
                <a:gd name="connsiteX7" fmla="*/ 2097913 w 2087160"/>
                <a:gd name="connsiteY7" fmla="*/ 954402 h 2508809"/>
                <a:gd name="connsiteX8" fmla="*/ 2102340 w 2087160"/>
                <a:gd name="connsiteY8" fmla="*/ 1051381 h 2508809"/>
                <a:gd name="connsiteX9" fmla="*/ 1647803 w 2087160"/>
                <a:gd name="connsiteY9" fmla="*/ 1916815 h 2508809"/>
                <a:gd name="connsiteX10" fmla="*/ 1395235 w 2087160"/>
                <a:gd name="connsiteY10" fmla="*/ 2508388 h 2508809"/>
                <a:gd name="connsiteX11" fmla="*/ 1373520 w 2087160"/>
                <a:gd name="connsiteY11" fmla="*/ 2522513 h 2508809"/>
                <a:gd name="connsiteX12" fmla="*/ 744631 w 2087160"/>
                <a:gd name="connsiteY12" fmla="*/ 2474867 h 2508809"/>
                <a:gd name="connsiteX13" fmla="*/ 1357709 w 2087160"/>
                <a:gd name="connsiteY13" fmla="*/ 2474867 h 2508809"/>
                <a:gd name="connsiteX14" fmla="*/ 1606692 w 2087160"/>
                <a:gd name="connsiteY14" fmla="*/ 1891516 h 2508809"/>
                <a:gd name="connsiteX15" fmla="*/ 1615125 w 2087160"/>
                <a:gd name="connsiteY15" fmla="*/ 1881186 h 2508809"/>
                <a:gd name="connsiteX16" fmla="*/ 2054483 w 2087160"/>
                <a:gd name="connsiteY16" fmla="*/ 1051381 h 2508809"/>
                <a:gd name="connsiteX17" fmla="*/ 2050266 w 2087160"/>
                <a:gd name="connsiteY17" fmla="*/ 958829 h 2508809"/>
                <a:gd name="connsiteX18" fmla="*/ 1051170 w 2087160"/>
                <a:gd name="connsiteY18" fmla="*/ 47646 h 2508809"/>
                <a:gd name="connsiteX19" fmla="*/ 51863 w 2087160"/>
                <a:gd name="connsiteY19" fmla="*/ 958618 h 2508809"/>
                <a:gd name="connsiteX20" fmla="*/ 47646 w 2087160"/>
                <a:gd name="connsiteY20" fmla="*/ 1051170 h 2508809"/>
                <a:gd name="connsiteX21" fmla="*/ 487004 w 2087160"/>
                <a:gd name="connsiteY21" fmla="*/ 1880975 h 2508809"/>
                <a:gd name="connsiteX22" fmla="*/ 495437 w 2087160"/>
                <a:gd name="connsiteY22" fmla="*/ 1891305 h 2508809"/>
                <a:gd name="connsiteX23" fmla="*/ 744631 w 2087160"/>
                <a:gd name="connsiteY23" fmla="*/ 2474867 h 2508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87160" h="2508809">
                  <a:moveTo>
                    <a:pt x="1373520" y="2522513"/>
                  </a:moveTo>
                  <a:lnTo>
                    <a:pt x="729030" y="2522513"/>
                  </a:lnTo>
                  <a:cubicBezTo>
                    <a:pt x="719543" y="2522513"/>
                    <a:pt x="710900" y="2516821"/>
                    <a:pt x="707105" y="2507967"/>
                  </a:cubicBezTo>
                  <a:lnTo>
                    <a:pt x="454537" y="1916604"/>
                  </a:lnTo>
                  <a:cubicBezTo>
                    <a:pt x="169714" y="1719905"/>
                    <a:pt x="0" y="1396922"/>
                    <a:pt x="0" y="1051170"/>
                  </a:cubicBezTo>
                  <a:cubicBezTo>
                    <a:pt x="0" y="1019547"/>
                    <a:pt x="1476" y="987080"/>
                    <a:pt x="4427" y="954402"/>
                  </a:cubicBezTo>
                  <a:cubicBezTo>
                    <a:pt x="54182" y="410264"/>
                    <a:pt x="504081" y="0"/>
                    <a:pt x="1051170" y="0"/>
                  </a:cubicBezTo>
                  <a:cubicBezTo>
                    <a:pt x="1598259" y="0"/>
                    <a:pt x="2048369" y="410264"/>
                    <a:pt x="2097913" y="954402"/>
                  </a:cubicBezTo>
                  <a:cubicBezTo>
                    <a:pt x="2100864" y="987290"/>
                    <a:pt x="2102340" y="1019757"/>
                    <a:pt x="2102340" y="1051381"/>
                  </a:cubicBezTo>
                  <a:cubicBezTo>
                    <a:pt x="2102340" y="1397133"/>
                    <a:pt x="1932626" y="1720116"/>
                    <a:pt x="1647803" y="1916815"/>
                  </a:cubicBezTo>
                  <a:lnTo>
                    <a:pt x="1395235" y="2508388"/>
                  </a:lnTo>
                  <a:cubicBezTo>
                    <a:pt x="1391651" y="2516821"/>
                    <a:pt x="1383007" y="2522513"/>
                    <a:pt x="1373520" y="2522513"/>
                  </a:cubicBezTo>
                  <a:close/>
                  <a:moveTo>
                    <a:pt x="744631" y="2474867"/>
                  </a:moveTo>
                  <a:lnTo>
                    <a:pt x="1357709" y="2474867"/>
                  </a:lnTo>
                  <a:lnTo>
                    <a:pt x="1606692" y="1891516"/>
                  </a:lnTo>
                  <a:cubicBezTo>
                    <a:pt x="1608379" y="1887300"/>
                    <a:pt x="1611541" y="1883716"/>
                    <a:pt x="1615125" y="1881186"/>
                  </a:cubicBezTo>
                  <a:cubicBezTo>
                    <a:pt x="1890251" y="1693763"/>
                    <a:pt x="2054483" y="1383640"/>
                    <a:pt x="2054483" y="1051381"/>
                  </a:cubicBezTo>
                  <a:cubicBezTo>
                    <a:pt x="2054483" y="1021022"/>
                    <a:pt x="2053007" y="990664"/>
                    <a:pt x="2050266" y="958829"/>
                  </a:cubicBezTo>
                  <a:cubicBezTo>
                    <a:pt x="2003252" y="439358"/>
                    <a:pt x="1573593" y="47646"/>
                    <a:pt x="1051170" y="47646"/>
                  </a:cubicBezTo>
                  <a:cubicBezTo>
                    <a:pt x="528747" y="47646"/>
                    <a:pt x="99298" y="439358"/>
                    <a:pt x="51863" y="958618"/>
                  </a:cubicBezTo>
                  <a:cubicBezTo>
                    <a:pt x="49122" y="989820"/>
                    <a:pt x="47646" y="1021022"/>
                    <a:pt x="47646" y="1051170"/>
                  </a:cubicBezTo>
                  <a:cubicBezTo>
                    <a:pt x="47646" y="1383429"/>
                    <a:pt x="211878" y="1693763"/>
                    <a:pt x="487004" y="1880975"/>
                  </a:cubicBezTo>
                  <a:cubicBezTo>
                    <a:pt x="490799" y="1883505"/>
                    <a:pt x="493751" y="1887089"/>
                    <a:pt x="495437" y="1891305"/>
                  </a:cubicBezTo>
                  <a:lnTo>
                    <a:pt x="744631" y="2474867"/>
                  </a:lnTo>
                  <a:close/>
                </a:path>
              </a:pathLst>
            </a:custGeom>
            <a:grpFill/>
            <a:ln w="210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 sz="240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895B9A06-755A-41DE-A919-050B8546E97B}"/>
              </a:ext>
            </a:extLst>
          </p:cNvPr>
          <p:cNvGrpSpPr/>
          <p:nvPr/>
        </p:nvGrpSpPr>
        <p:grpSpPr>
          <a:xfrm>
            <a:off x="-810709" y="517499"/>
            <a:ext cx="10193226" cy="3820893"/>
            <a:chOff x="-646710" y="416404"/>
            <a:chExt cx="7707006" cy="2865670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70953C86-5FB1-4A57-8201-C8AABD6A1563}"/>
                </a:ext>
              </a:extLst>
            </p:cNvPr>
            <p:cNvSpPr/>
            <p:nvPr/>
          </p:nvSpPr>
          <p:spPr>
            <a:xfrm>
              <a:off x="4194626" y="416404"/>
              <a:ext cx="2865670" cy="2865670"/>
            </a:xfrm>
            <a:custGeom>
              <a:avLst/>
              <a:gdLst>
                <a:gd name="connsiteX0" fmla="*/ 1582136 w 1574637"/>
                <a:gd name="connsiteY0" fmla="*/ 791068 h 1574638"/>
                <a:gd name="connsiteX1" fmla="*/ 791068 w 1574637"/>
                <a:gd name="connsiteY1" fmla="*/ 1582136 h 1574638"/>
                <a:gd name="connsiteX2" fmla="*/ 0 w 1574637"/>
                <a:gd name="connsiteY2" fmla="*/ 791068 h 1574638"/>
                <a:gd name="connsiteX3" fmla="*/ 791068 w 1574637"/>
                <a:gd name="connsiteY3" fmla="*/ 0 h 1574638"/>
                <a:gd name="connsiteX4" fmla="*/ 1582136 w 1574637"/>
                <a:gd name="connsiteY4" fmla="*/ 791068 h 157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74637" h="1574638">
                  <a:moveTo>
                    <a:pt x="1582136" y="791068"/>
                  </a:moveTo>
                  <a:cubicBezTo>
                    <a:pt x="1582136" y="1227963"/>
                    <a:pt x="1227963" y="1582136"/>
                    <a:pt x="791068" y="1582136"/>
                  </a:cubicBezTo>
                  <a:cubicBezTo>
                    <a:pt x="354173" y="1582136"/>
                    <a:pt x="0" y="1227963"/>
                    <a:pt x="0" y="791068"/>
                  </a:cubicBezTo>
                  <a:cubicBezTo>
                    <a:pt x="0" y="354173"/>
                    <a:pt x="354173" y="0"/>
                    <a:pt x="791068" y="0"/>
                  </a:cubicBezTo>
                  <a:cubicBezTo>
                    <a:pt x="1227963" y="0"/>
                    <a:pt x="1582136" y="354173"/>
                    <a:pt x="1582136" y="791068"/>
                  </a:cubicBezTo>
                  <a:close/>
                </a:path>
              </a:pathLst>
            </a:custGeom>
            <a:solidFill>
              <a:schemeClr val="bg2">
                <a:alpha val="72000"/>
              </a:schemeClr>
            </a:solidFill>
            <a:ln w="12496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ctr" defTabSz="1219170">
                <a:defRPr/>
              </a:pPr>
              <a:endParaRPr lang="en-GB" sz="2400" kern="0">
                <a:solidFill>
                  <a:srgbClr val="292929"/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CB585D-E819-4476-A2D3-326B4051A80D}"/>
                </a:ext>
              </a:extLst>
            </p:cNvPr>
            <p:cNvSpPr/>
            <p:nvPr/>
          </p:nvSpPr>
          <p:spPr>
            <a:xfrm>
              <a:off x="-646710" y="530650"/>
              <a:ext cx="2372176" cy="305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endParaRPr lang="sl-SI" sz="2000" b="1" dirty="0">
                <a:solidFill>
                  <a:srgbClr val="00B092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FF469FA8-2676-4E96-88D8-DFC844002AC5}"/>
              </a:ext>
            </a:extLst>
          </p:cNvPr>
          <p:cNvCxnSpPr>
            <a:cxnSpLocks/>
          </p:cNvCxnSpPr>
          <p:nvPr/>
        </p:nvCxnSpPr>
        <p:spPr>
          <a:xfrm>
            <a:off x="4096527" y="3880010"/>
            <a:ext cx="394735" cy="811881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55027E6-D753-41E5-9A34-2E1686B7F3BA}"/>
              </a:ext>
            </a:extLst>
          </p:cNvPr>
          <p:cNvCxnSpPr>
            <a:cxnSpLocks/>
          </p:cNvCxnSpPr>
          <p:nvPr/>
        </p:nvCxnSpPr>
        <p:spPr>
          <a:xfrm flipV="1">
            <a:off x="4540519" y="2683815"/>
            <a:ext cx="709817" cy="100627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C8A41F4-07F6-4DE7-A888-DB401CD92A7C}"/>
              </a:ext>
            </a:extLst>
          </p:cNvPr>
          <p:cNvCxnSpPr>
            <a:cxnSpLocks/>
          </p:cNvCxnSpPr>
          <p:nvPr/>
        </p:nvCxnSpPr>
        <p:spPr>
          <a:xfrm flipH="1" flipV="1">
            <a:off x="2079979" y="4162468"/>
            <a:ext cx="685491" cy="1821760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F093845B-922D-4A5D-A435-3475C194413D}"/>
              </a:ext>
            </a:extLst>
          </p:cNvPr>
          <p:cNvSpPr/>
          <p:nvPr/>
        </p:nvSpPr>
        <p:spPr>
          <a:xfrm>
            <a:off x="2326712" y="5913339"/>
            <a:ext cx="1199083" cy="1199083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1A6120F5-1269-4018-A57A-82253563361E}"/>
              </a:ext>
            </a:extLst>
          </p:cNvPr>
          <p:cNvSpPr/>
          <p:nvPr/>
        </p:nvSpPr>
        <p:spPr>
          <a:xfrm>
            <a:off x="1610957" y="3582968"/>
            <a:ext cx="620560" cy="620560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698A55B5-815E-48A1-8DFC-D2B6F9C37A07}"/>
              </a:ext>
            </a:extLst>
          </p:cNvPr>
          <p:cNvSpPr/>
          <p:nvPr/>
        </p:nvSpPr>
        <p:spPr>
          <a:xfrm>
            <a:off x="2760001" y="2166108"/>
            <a:ext cx="1829548" cy="1799291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FD01F79D-6C86-4D98-A49F-978FD3B6F96B}"/>
              </a:ext>
            </a:extLst>
          </p:cNvPr>
          <p:cNvCxnSpPr>
            <a:cxnSpLocks/>
          </p:cNvCxnSpPr>
          <p:nvPr/>
        </p:nvCxnSpPr>
        <p:spPr>
          <a:xfrm flipH="1" flipV="1">
            <a:off x="2242822" y="4016189"/>
            <a:ext cx="2051072" cy="909051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E11A3C1D-77DC-4F33-9326-EC00C410B40C}"/>
              </a:ext>
            </a:extLst>
          </p:cNvPr>
          <p:cNvCxnSpPr>
            <a:cxnSpLocks/>
          </p:cNvCxnSpPr>
          <p:nvPr/>
        </p:nvCxnSpPr>
        <p:spPr>
          <a:xfrm flipV="1">
            <a:off x="2207340" y="3427902"/>
            <a:ext cx="656548" cy="278601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08D4BBE-A58B-4BC3-B791-A14FEA3CF4DB}"/>
              </a:ext>
            </a:extLst>
          </p:cNvPr>
          <p:cNvCxnSpPr>
            <a:cxnSpLocks/>
          </p:cNvCxnSpPr>
          <p:nvPr/>
        </p:nvCxnSpPr>
        <p:spPr>
          <a:xfrm flipH="1" flipV="1">
            <a:off x="491239" y="3143180"/>
            <a:ext cx="1108414" cy="568382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CB16A9B2-ADE0-4E45-B3FD-7B1D92A94F83}"/>
              </a:ext>
            </a:extLst>
          </p:cNvPr>
          <p:cNvSpPr/>
          <p:nvPr/>
        </p:nvSpPr>
        <p:spPr>
          <a:xfrm>
            <a:off x="-909820" y="2075936"/>
            <a:ext cx="1419139" cy="1419139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4119D4D7-52EC-4F80-97E2-917461BFC169}"/>
              </a:ext>
            </a:extLst>
          </p:cNvPr>
          <p:cNvSpPr/>
          <p:nvPr/>
        </p:nvSpPr>
        <p:spPr>
          <a:xfrm>
            <a:off x="4300152" y="4691892"/>
            <a:ext cx="620560" cy="620560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AF1F82FE-6C16-4808-A2A6-5C5E773A44D0}"/>
              </a:ext>
            </a:extLst>
          </p:cNvPr>
          <p:cNvCxnSpPr>
            <a:cxnSpLocks/>
            <a:endCxn id="116" idx="1"/>
          </p:cNvCxnSpPr>
          <p:nvPr/>
        </p:nvCxnSpPr>
        <p:spPr>
          <a:xfrm flipV="1">
            <a:off x="6062700" y="5261674"/>
            <a:ext cx="629233" cy="528134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AD0C8665-BD43-4F97-8566-1229C2C25EF6}"/>
              </a:ext>
            </a:extLst>
          </p:cNvPr>
          <p:cNvCxnSpPr>
            <a:cxnSpLocks/>
          </p:cNvCxnSpPr>
          <p:nvPr/>
        </p:nvCxnSpPr>
        <p:spPr>
          <a:xfrm flipV="1">
            <a:off x="3390897" y="5256080"/>
            <a:ext cx="1044718" cy="846869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DAC2B845-E42A-4156-9034-CFE733FE9D85}"/>
              </a:ext>
            </a:extLst>
          </p:cNvPr>
          <p:cNvCxnSpPr>
            <a:cxnSpLocks/>
          </p:cNvCxnSpPr>
          <p:nvPr/>
        </p:nvCxnSpPr>
        <p:spPr>
          <a:xfrm flipH="1" flipV="1">
            <a:off x="9259330" y="3906265"/>
            <a:ext cx="483371" cy="325694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908978B5-F2E5-4F77-B14D-759985FA09C0}"/>
              </a:ext>
            </a:extLst>
          </p:cNvPr>
          <p:cNvSpPr/>
          <p:nvPr/>
        </p:nvSpPr>
        <p:spPr>
          <a:xfrm rot="2027395" flipH="1">
            <a:off x="9486196" y="3970720"/>
            <a:ext cx="1830037" cy="1864995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62BDCE6C-6AAB-48DE-8847-CE7A8E410BA6}"/>
              </a:ext>
            </a:extLst>
          </p:cNvPr>
          <p:cNvCxnSpPr>
            <a:cxnSpLocks/>
          </p:cNvCxnSpPr>
          <p:nvPr/>
        </p:nvCxnSpPr>
        <p:spPr>
          <a:xfrm flipV="1">
            <a:off x="10501688" y="3249227"/>
            <a:ext cx="165383" cy="716172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86AA452-8F2E-4798-8F82-BB8DC6DA63DE}"/>
              </a:ext>
            </a:extLst>
          </p:cNvPr>
          <p:cNvCxnSpPr>
            <a:cxnSpLocks/>
          </p:cNvCxnSpPr>
          <p:nvPr/>
        </p:nvCxnSpPr>
        <p:spPr>
          <a:xfrm flipH="1">
            <a:off x="9650911" y="2332248"/>
            <a:ext cx="380377" cy="1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C17F9B69-79B8-4E3F-8BF4-9F907709F327}"/>
              </a:ext>
            </a:extLst>
          </p:cNvPr>
          <p:cNvSpPr/>
          <p:nvPr/>
        </p:nvSpPr>
        <p:spPr>
          <a:xfrm>
            <a:off x="9436905" y="-560171"/>
            <a:ext cx="1419139" cy="1419139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03B77D4-5F26-441A-AC2F-A0D0A8FB4406}"/>
              </a:ext>
            </a:extLst>
          </p:cNvPr>
          <p:cNvCxnSpPr>
            <a:cxnSpLocks/>
          </p:cNvCxnSpPr>
          <p:nvPr/>
        </p:nvCxnSpPr>
        <p:spPr>
          <a:xfrm flipH="1">
            <a:off x="9176951" y="659027"/>
            <a:ext cx="329515" cy="280087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18231398-E628-485F-AE8C-AFDF4BDA1288}"/>
              </a:ext>
            </a:extLst>
          </p:cNvPr>
          <p:cNvCxnSpPr>
            <a:cxnSpLocks/>
          </p:cNvCxnSpPr>
          <p:nvPr/>
        </p:nvCxnSpPr>
        <p:spPr>
          <a:xfrm flipH="1" flipV="1">
            <a:off x="10501688" y="785405"/>
            <a:ext cx="244274" cy="352862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86" name="Straight Connector 85">
            <a:extLst>
              <a:ext uri="{FF2B5EF4-FFF2-40B4-BE49-F238E27FC236}">
                <a16:creationId xmlns:a16="http://schemas.microsoft.com/office/drawing/2014/main" id="{CBC047FA-BF12-4DB6-BEC9-5B8347EE2668}"/>
              </a:ext>
            </a:extLst>
          </p:cNvPr>
          <p:cNvCxnSpPr>
            <a:cxnSpLocks/>
          </p:cNvCxnSpPr>
          <p:nvPr/>
        </p:nvCxnSpPr>
        <p:spPr>
          <a:xfrm flipV="1">
            <a:off x="11296088" y="4369564"/>
            <a:ext cx="458263" cy="174094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0249EE1C-A4EF-46BF-A91F-6244D558CBE5}"/>
              </a:ext>
            </a:extLst>
          </p:cNvPr>
          <p:cNvCxnSpPr>
            <a:cxnSpLocks/>
          </p:cNvCxnSpPr>
          <p:nvPr/>
        </p:nvCxnSpPr>
        <p:spPr>
          <a:xfrm flipV="1">
            <a:off x="9526413" y="5789808"/>
            <a:ext cx="504875" cy="659467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008C00A1-44A9-41D7-9143-BEC37689925A}"/>
              </a:ext>
            </a:extLst>
          </p:cNvPr>
          <p:cNvSpPr/>
          <p:nvPr/>
        </p:nvSpPr>
        <p:spPr>
          <a:xfrm>
            <a:off x="4300145" y="5510379"/>
            <a:ext cx="1968675" cy="1865434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FCF17C36-88BF-4642-8626-20A55F171ADC}"/>
              </a:ext>
            </a:extLst>
          </p:cNvPr>
          <p:cNvSpPr/>
          <p:nvPr/>
        </p:nvSpPr>
        <p:spPr>
          <a:xfrm rot="2027395" flipH="1">
            <a:off x="8393629" y="6333210"/>
            <a:ext cx="1419139" cy="1419139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sp>
        <p:nvSpPr>
          <p:cNvPr id="61" name="Freeform: Shape 60">
            <a:extLst>
              <a:ext uri="{FF2B5EF4-FFF2-40B4-BE49-F238E27FC236}">
                <a16:creationId xmlns:a16="http://schemas.microsoft.com/office/drawing/2014/main" id="{D8A68A09-7CBC-41F6-B3AB-ED8F4718AF50}"/>
              </a:ext>
            </a:extLst>
          </p:cNvPr>
          <p:cNvSpPr/>
          <p:nvPr/>
        </p:nvSpPr>
        <p:spPr>
          <a:xfrm rot="2027395" flipH="1">
            <a:off x="10077463" y="1067659"/>
            <a:ext cx="2399310" cy="2297911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D91F7741-6855-41FC-869F-05938C6687CD}"/>
              </a:ext>
            </a:extLst>
          </p:cNvPr>
          <p:cNvCxnSpPr>
            <a:cxnSpLocks/>
          </p:cNvCxnSpPr>
          <p:nvPr/>
        </p:nvCxnSpPr>
        <p:spPr>
          <a:xfrm>
            <a:off x="4817076" y="5300697"/>
            <a:ext cx="114940" cy="294735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82D4FB2-A7E1-4047-8545-BA378A6EF0BF}"/>
              </a:ext>
            </a:extLst>
          </p:cNvPr>
          <p:cNvCxnSpPr>
            <a:cxnSpLocks/>
          </p:cNvCxnSpPr>
          <p:nvPr/>
        </p:nvCxnSpPr>
        <p:spPr>
          <a:xfrm flipV="1">
            <a:off x="4969091" y="5028126"/>
            <a:ext cx="1484934" cy="13565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70F479AB-074B-4923-B48E-E747A83BF4BD}"/>
              </a:ext>
            </a:extLst>
          </p:cNvPr>
          <p:cNvSpPr/>
          <p:nvPr/>
        </p:nvSpPr>
        <p:spPr>
          <a:xfrm rot="2027395" flipH="1">
            <a:off x="11736865" y="5532719"/>
            <a:ext cx="620560" cy="620560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5E38E83E-924D-4AF9-9EFA-CD2CA6156BF0}"/>
              </a:ext>
            </a:extLst>
          </p:cNvPr>
          <p:cNvCxnSpPr>
            <a:cxnSpLocks/>
          </p:cNvCxnSpPr>
          <p:nvPr/>
        </p:nvCxnSpPr>
        <p:spPr>
          <a:xfrm flipH="1" flipV="1">
            <a:off x="11833160" y="3259548"/>
            <a:ext cx="229408" cy="323422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81" name="Freeform: Shape 80">
            <a:extLst>
              <a:ext uri="{FF2B5EF4-FFF2-40B4-BE49-F238E27FC236}">
                <a16:creationId xmlns:a16="http://schemas.microsoft.com/office/drawing/2014/main" id="{1028570D-EEB2-4FBD-AF58-B54B82F735FA}"/>
              </a:ext>
            </a:extLst>
          </p:cNvPr>
          <p:cNvSpPr/>
          <p:nvPr/>
        </p:nvSpPr>
        <p:spPr>
          <a:xfrm rot="2027395" flipH="1">
            <a:off x="11683365" y="3500766"/>
            <a:ext cx="1254711" cy="1275008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34266329-1605-4821-9CF0-69C9DB8693DC}"/>
              </a:ext>
            </a:extLst>
          </p:cNvPr>
          <p:cNvCxnSpPr>
            <a:cxnSpLocks/>
            <a:endCxn id="76" idx="0"/>
          </p:cNvCxnSpPr>
          <p:nvPr/>
        </p:nvCxnSpPr>
        <p:spPr>
          <a:xfrm>
            <a:off x="11210047" y="5319511"/>
            <a:ext cx="575952" cy="350510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1DFD7DDD-CCA8-4007-BA8C-20FCB24E1ABD}"/>
              </a:ext>
            </a:extLst>
          </p:cNvPr>
          <p:cNvSpPr/>
          <p:nvPr/>
        </p:nvSpPr>
        <p:spPr>
          <a:xfrm rot="2027395" flipH="1">
            <a:off x="6557087" y="4691892"/>
            <a:ext cx="620560" cy="620560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62EED956-7E81-43D7-A216-20A5B5C4A236}"/>
              </a:ext>
            </a:extLst>
          </p:cNvPr>
          <p:cNvCxnSpPr>
            <a:cxnSpLocks/>
          </p:cNvCxnSpPr>
          <p:nvPr/>
        </p:nvCxnSpPr>
        <p:spPr>
          <a:xfrm flipH="1">
            <a:off x="6867368" y="4317319"/>
            <a:ext cx="289208" cy="389190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121" name="Freeform: Shape 120">
            <a:extLst>
              <a:ext uri="{FF2B5EF4-FFF2-40B4-BE49-F238E27FC236}">
                <a16:creationId xmlns:a16="http://schemas.microsoft.com/office/drawing/2014/main" id="{ADA983E0-961A-4BD7-A837-060F03C59F79}"/>
              </a:ext>
            </a:extLst>
          </p:cNvPr>
          <p:cNvSpPr/>
          <p:nvPr/>
        </p:nvSpPr>
        <p:spPr>
          <a:xfrm rot="2027395" flipH="1">
            <a:off x="8119369" y="4725428"/>
            <a:ext cx="929288" cy="907442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122" name="Straight Connector 121">
            <a:extLst>
              <a:ext uri="{FF2B5EF4-FFF2-40B4-BE49-F238E27FC236}">
                <a16:creationId xmlns:a16="http://schemas.microsoft.com/office/drawing/2014/main" id="{37799D1D-E9F2-4AA9-BBD8-2379E79E8E56}"/>
              </a:ext>
            </a:extLst>
          </p:cNvPr>
          <p:cNvCxnSpPr>
            <a:cxnSpLocks/>
          </p:cNvCxnSpPr>
          <p:nvPr/>
        </p:nvCxnSpPr>
        <p:spPr>
          <a:xfrm flipH="1" flipV="1">
            <a:off x="7031924" y="5242110"/>
            <a:ext cx="1525265" cy="1343628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3C79F752-F40D-46DC-A18B-81B2561420D6}"/>
              </a:ext>
            </a:extLst>
          </p:cNvPr>
          <p:cNvCxnSpPr>
            <a:cxnSpLocks/>
          </p:cNvCxnSpPr>
          <p:nvPr/>
        </p:nvCxnSpPr>
        <p:spPr>
          <a:xfrm>
            <a:off x="8139467" y="4285950"/>
            <a:ext cx="230206" cy="539370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133" name="Straight Connector 132">
            <a:extLst>
              <a:ext uri="{FF2B5EF4-FFF2-40B4-BE49-F238E27FC236}">
                <a16:creationId xmlns:a16="http://schemas.microsoft.com/office/drawing/2014/main" id="{427E7503-7EE4-415C-A8FC-FDE4EF11EFDF}"/>
              </a:ext>
            </a:extLst>
          </p:cNvPr>
          <p:cNvCxnSpPr>
            <a:cxnSpLocks/>
          </p:cNvCxnSpPr>
          <p:nvPr/>
        </p:nvCxnSpPr>
        <p:spPr>
          <a:xfrm>
            <a:off x="8727707" y="5595432"/>
            <a:ext cx="246046" cy="738953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65AF2E5A-BE74-4E42-B892-C8CF3EBB44C4}"/>
              </a:ext>
            </a:extLst>
          </p:cNvPr>
          <p:cNvCxnSpPr>
            <a:cxnSpLocks/>
          </p:cNvCxnSpPr>
          <p:nvPr/>
        </p:nvCxnSpPr>
        <p:spPr>
          <a:xfrm>
            <a:off x="7175146" y="4947394"/>
            <a:ext cx="943715" cy="130491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803717EA-EF6E-4597-8C06-9B7AA03DB872}"/>
              </a:ext>
            </a:extLst>
          </p:cNvPr>
          <p:cNvCxnSpPr>
            <a:cxnSpLocks/>
          </p:cNvCxnSpPr>
          <p:nvPr/>
        </p:nvCxnSpPr>
        <p:spPr>
          <a:xfrm flipV="1">
            <a:off x="9047197" y="5046340"/>
            <a:ext cx="593918" cy="158838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07B2DB81-CD6D-46BE-9CBF-688BD1793C17}"/>
              </a:ext>
            </a:extLst>
          </p:cNvPr>
          <p:cNvSpPr txBox="1"/>
          <p:nvPr/>
        </p:nvSpPr>
        <p:spPr>
          <a:xfrm>
            <a:off x="5821934" y="1946364"/>
            <a:ext cx="35281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sl-SI" sz="3000" b="1" dirty="0">
                <a:solidFill>
                  <a:srgbClr val="11AEAB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POTI DO ZDRAVJA </a:t>
            </a:r>
            <a:br>
              <a:rPr lang="sl-SI" sz="3000" b="1" dirty="0">
                <a:solidFill>
                  <a:srgbClr val="11AEAB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sz="3000" b="1" dirty="0">
                <a:solidFill>
                  <a:srgbClr val="11AEAB"/>
                </a:solidFill>
                <a:latin typeface="Calibri" panose="020F0502020204030204" pitchFamily="34" charset="0"/>
                <a:cs typeface="Times New Roman" panose="02020603050405020304" pitchFamily="18" charset="0"/>
              </a:rPr>
              <a:t>S TRAJNOSTNO MOBILNOSTJO</a:t>
            </a:r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4D377813-EFC5-49A4-B797-BD7ED5610DD4}"/>
              </a:ext>
            </a:extLst>
          </p:cNvPr>
          <p:cNvSpPr/>
          <p:nvPr/>
        </p:nvSpPr>
        <p:spPr>
          <a:xfrm>
            <a:off x="-605958" y="4975656"/>
            <a:ext cx="1691923" cy="1691923"/>
          </a:xfrm>
          <a:custGeom>
            <a:avLst/>
            <a:gdLst>
              <a:gd name="connsiteX0" fmla="*/ 1582136 w 1574637"/>
              <a:gd name="connsiteY0" fmla="*/ 791068 h 1574638"/>
              <a:gd name="connsiteX1" fmla="*/ 791068 w 1574637"/>
              <a:gd name="connsiteY1" fmla="*/ 1582136 h 1574638"/>
              <a:gd name="connsiteX2" fmla="*/ 0 w 1574637"/>
              <a:gd name="connsiteY2" fmla="*/ 791068 h 1574638"/>
              <a:gd name="connsiteX3" fmla="*/ 791068 w 1574637"/>
              <a:gd name="connsiteY3" fmla="*/ 0 h 1574638"/>
              <a:gd name="connsiteX4" fmla="*/ 1582136 w 1574637"/>
              <a:gd name="connsiteY4" fmla="*/ 791068 h 15746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37" h="1574638">
                <a:moveTo>
                  <a:pt x="1582136" y="791068"/>
                </a:moveTo>
                <a:cubicBezTo>
                  <a:pt x="1582136" y="1227963"/>
                  <a:pt x="1227963" y="1582136"/>
                  <a:pt x="791068" y="1582136"/>
                </a:cubicBezTo>
                <a:cubicBezTo>
                  <a:pt x="354173" y="1582136"/>
                  <a:pt x="0" y="1227963"/>
                  <a:pt x="0" y="791068"/>
                </a:cubicBezTo>
                <a:cubicBezTo>
                  <a:pt x="0" y="354173"/>
                  <a:pt x="354173" y="0"/>
                  <a:pt x="791068" y="0"/>
                </a:cubicBezTo>
                <a:cubicBezTo>
                  <a:pt x="1227963" y="0"/>
                  <a:pt x="1582136" y="354173"/>
                  <a:pt x="1582136" y="791068"/>
                </a:cubicBezTo>
                <a:close/>
              </a:path>
            </a:pathLst>
          </a:custGeom>
          <a:solidFill>
            <a:srgbClr val="FFFFFF">
              <a:alpha val="72000"/>
            </a:srgbClr>
          </a:solidFill>
          <a:ln w="12496" cap="flat">
            <a:noFill/>
            <a:prstDash val="solid"/>
            <a:miter/>
          </a:ln>
        </p:spPr>
        <p:txBody>
          <a:bodyPr rtlCol="0" anchor="ctr"/>
          <a:lstStyle/>
          <a:p>
            <a:pPr algn="ctr" defTabSz="1219170">
              <a:defRPr/>
            </a:pPr>
            <a:endParaRPr lang="en-GB" sz="2400" kern="0">
              <a:solidFill>
                <a:srgbClr val="292929"/>
              </a:solidFill>
            </a:endParaRP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9BA68411-3559-4231-957C-A73640030062}"/>
              </a:ext>
            </a:extLst>
          </p:cNvPr>
          <p:cNvCxnSpPr>
            <a:cxnSpLocks/>
          </p:cNvCxnSpPr>
          <p:nvPr/>
        </p:nvCxnSpPr>
        <p:spPr>
          <a:xfrm flipV="1">
            <a:off x="748045" y="4085211"/>
            <a:ext cx="971315" cy="988137"/>
          </a:xfrm>
          <a:prstGeom prst="line">
            <a:avLst/>
          </a:prstGeom>
          <a:noFill/>
          <a:ln w="28575" cap="rnd" cmpd="sng" algn="ctr">
            <a:solidFill>
              <a:srgbClr val="FFFFFF"/>
            </a:solidFill>
            <a:prstDash val="sysDot"/>
            <a:round/>
          </a:ln>
          <a:effectLst/>
        </p:spPr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C6117649-33B6-4012-B76E-52413FC3C7AF}"/>
              </a:ext>
            </a:extLst>
          </p:cNvPr>
          <p:cNvSpPr txBox="1"/>
          <p:nvPr/>
        </p:nvSpPr>
        <p:spPr>
          <a:xfrm>
            <a:off x="9395794" y="19835"/>
            <a:ext cx="15013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>
              <a:latin typeface="+mj-lt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03CB832E-2205-534E-3EA3-FA93DE475ACD}"/>
              </a:ext>
            </a:extLst>
          </p:cNvPr>
          <p:cNvSpPr txBox="1"/>
          <p:nvPr/>
        </p:nvSpPr>
        <p:spPr>
          <a:xfrm>
            <a:off x="5862776" y="1313881"/>
            <a:ext cx="3396554" cy="607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LJUBLJANSKA URBANA REGIJA</a:t>
            </a:r>
            <a:br>
              <a:rPr lang="sl-SI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INOVATIVNA 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ZELENA</a:t>
            </a:r>
            <a:r>
              <a:rPr lang="en-GB" sz="16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sl-SI" sz="16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POVEZANA.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35D71CE6-EB15-7C04-9A15-262F74F3712B}"/>
              </a:ext>
            </a:extLst>
          </p:cNvPr>
          <p:cNvGrpSpPr/>
          <p:nvPr/>
        </p:nvGrpSpPr>
        <p:grpSpPr>
          <a:xfrm>
            <a:off x="-5870280" y="5486606"/>
            <a:ext cx="3292041" cy="449111"/>
            <a:chOff x="1066480" y="6102949"/>
            <a:chExt cx="3138942" cy="346326"/>
          </a:xfrm>
        </p:grpSpPr>
        <p:cxnSp>
          <p:nvCxnSpPr>
            <p:cNvPr id="93" name="Straight Connector 92">
              <a:extLst>
                <a:ext uri="{FF2B5EF4-FFF2-40B4-BE49-F238E27FC236}">
                  <a16:creationId xmlns:a16="http://schemas.microsoft.com/office/drawing/2014/main" id="{73C9E671-BBA9-4914-BE98-51CC9AE9D3A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48009" y="6416091"/>
              <a:ext cx="657413" cy="33184"/>
            </a:xfrm>
            <a:prstGeom prst="line">
              <a:avLst/>
            </a:prstGeom>
            <a:noFill/>
            <a:ln w="28575" cap="rnd" cmpd="sng" algn="ctr">
              <a:solidFill>
                <a:srgbClr val="FFFFFF"/>
              </a:solidFill>
              <a:prstDash val="sysDot"/>
              <a:round/>
            </a:ln>
            <a:effectLst/>
          </p:spPr>
        </p:cxnSp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08DF6876-C70B-4028-AB08-D8DF0E56D8B2}"/>
                </a:ext>
              </a:extLst>
            </p:cNvPr>
            <p:cNvCxnSpPr>
              <a:cxnSpLocks/>
            </p:cNvCxnSpPr>
            <p:nvPr/>
          </p:nvCxnSpPr>
          <p:spPr>
            <a:xfrm>
              <a:off x="1066480" y="6102949"/>
              <a:ext cx="1289541" cy="269007"/>
            </a:xfrm>
            <a:prstGeom prst="line">
              <a:avLst/>
            </a:prstGeom>
            <a:noFill/>
            <a:ln w="28575" cap="rnd" cmpd="sng" algn="ctr">
              <a:solidFill>
                <a:srgbClr val="FFFFFF"/>
              </a:solidFill>
              <a:prstDash val="sysDot"/>
              <a:round/>
            </a:ln>
            <a:effectLst/>
          </p:spPr>
        </p:cxn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8DB52FB-847A-469B-82E1-618E06899B66}"/>
              </a:ext>
            </a:extLst>
          </p:cNvPr>
          <p:cNvSpPr/>
          <p:nvPr/>
        </p:nvSpPr>
        <p:spPr>
          <a:xfrm>
            <a:off x="6561115" y="5733305"/>
            <a:ext cx="1980859" cy="7268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52B0586-B24D-2E8C-BFFA-9927B369D085}"/>
              </a:ext>
            </a:extLst>
          </p:cNvPr>
          <p:cNvSpPr txBox="1"/>
          <p:nvPr/>
        </p:nvSpPr>
        <p:spPr>
          <a:xfrm>
            <a:off x="-44105" y="5818169"/>
            <a:ext cx="12207924" cy="892552"/>
          </a:xfrm>
          <a:prstGeom prst="rect">
            <a:avLst/>
          </a:prstGeom>
          <a:solidFill>
            <a:srgbClr val="FFFFFF">
              <a:alpha val="5098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600" dirty="0">
                <a:solidFill>
                  <a:schemeClr val="bg2">
                    <a:lumMod val="50000"/>
                  </a:schemeClr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REGIONALNA RAZVOJNA AGENCIJA LJUBLJANSKE URBANE REGIJE, RRA LUR</a:t>
            </a:r>
          </a:p>
          <a:p>
            <a:pPr algn="ctr"/>
            <a:r>
              <a:rPr lang="sl-SI" sz="26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mag. Lilijana Madjar</a:t>
            </a:r>
          </a:p>
        </p:txBody>
      </p:sp>
    </p:spTree>
    <p:extLst>
      <p:ext uri="{BB962C8B-B14F-4D97-AF65-F5344CB8AC3E}">
        <p14:creationId xmlns:p14="http://schemas.microsoft.com/office/powerpoint/2010/main" val="212562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111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Izvedba pilotnih dinamičnih prevozov - UKC Ljubljana</a:t>
            </a:r>
          </a:p>
        </p:txBody>
      </p:sp>
      <p:sp>
        <p:nvSpPr>
          <p:cNvPr id="3" name="object 2">
            <a:extLst>
              <a:ext uri="{FF2B5EF4-FFF2-40B4-BE49-F238E27FC236}">
                <a16:creationId xmlns:a16="http://schemas.microsoft.com/office/drawing/2014/main" id="{74858523-CBEF-A9EC-7D0F-D493883E1039}"/>
              </a:ext>
            </a:extLst>
          </p:cNvPr>
          <p:cNvSpPr txBox="1"/>
          <p:nvPr/>
        </p:nvSpPr>
        <p:spPr>
          <a:xfrm>
            <a:off x="272621" y="1597387"/>
            <a:ext cx="2141824" cy="37893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R="5080" algn="r">
              <a:spcBef>
                <a:spcPts val="90"/>
              </a:spcBef>
            </a:pPr>
            <a:r>
              <a:rPr sz="1550" b="1" spc="40" dirty="0">
                <a:solidFill>
                  <a:srgbClr val="707175"/>
                </a:solidFill>
                <a:latin typeface="Arial"/>
                <a:cs typeface="Arial"/>
              </a:rPr>
              <a:t>Motorno</a:t>
            </a:r>
            <a:r>
              <a:rPr sz="1550" b="1" spc="-114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707175"/>
                </a:solidFill>
                <a:latin typeface="Arial"/>
                <a:cs typeface="Arial"/>
              </a:rPr>
              <a:t>kolo</a:t>
            </a:r>
            <a:endParaRPr sz="1550" dirty="0">
              <a:latin typeface="Arial"/>
              <a:cs typeface="Arial"/>
            </a:endParaRPr>
          </a:p>
          <a:p>
            <a:pPr marL="727747" marR="5715" indent="4445" algn="r">
              <a:lnSpc>
                <a:spcPct val="189300"/>
              </a:lnSpc>
            </a:pPr>
            <a:r>
              <a:rPr sz="1550" b="1" spc="-10" dirty="0">
                <a:solidFill>
                  <a:srgbClr val="707175"/>
                </a:solidFill>
                <a:latin typeface="Arial"/>
                <a:cs typeface="Arial"/>
              </a:rPr>
              <a:t>Električni</a:t>
            </a:r>
            <a:r>
              <a:rPr sz="1550" b="1" spc="-12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10" dirty="0">
                <a:solidFill>
                  <a:srgbClr val="707175"/>
                </a:solidFill>
                <a:latin typeface="Arial"/>
                <a:cs typeface="Arial"/>
              </a:rPr>
              <a:t>skiro </a:t>
            </a:r>
            <a:r>
              <a:rPr sz="1550" b="1" spc="-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15" dirty="0">
                <a:solidFill>
                  <a:srgbClr val="707175"/>
                </a:solidFill>
                <a:latin typeface="Arial"/>
                <a:cs typeface="Arial"/>
              </a:rPr>
              <a:t>Električno</a:t>
            </a:r>
            <a:r>
              <a:rPr sz="1550" b="1" spc="-8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707175"/>
                </a:solidFill>
                <a:latin typeface="Arial"/>
                <a:cs typeface="Arial"/>
              </a:rPr>
              <a:t>kolo</a:t>
            </a:r>
            <a:endParaRPr sz="1550" dirty="0">
              <a:latin typeface="Arial"/>
              <a:cs typeface="Arial"/>
            </a:endParaRPr>
          </a:p>
          <a:p>
            <a:pPr marL="1726650" marR="5715" indent="-17146" algn="r">
              <a:lnSpc>
                <a:spcPct val="189300"/>
              </a:lnSpc>
            </a:pPr>
            <a:r>
              <a:rPr sz="1550" b="1" spc="-40" dirty="0">
                <a:solidFill>
                  <a:srgbClr val="707175"/>
                </a:solidFill>
                <a:latin typeface="Arial"/>
                <a:cs typeface="Arial"/>
              </a:rPr>
              <a:t>Kolo  </a:t>
            </a:r>
            <a:r>
              <a:rPr sz="1550" b="1" spc="-15" dirty="0">
                <a:solidFill>
                  <a:srgbClr val="707175"/>
                </a:solidFill>
                <a:latin typeface="Arial"/>
                <a:cs typeface="Arial"/>
              </a:rPr>
              <a:t>Vlak</a:t>
            </a:r>
            <a:endParaRPr sz="1550" dirty="0">
              <a:latin typeface="Arial"/>
              <a:cs typeface="Arial"/>
            </a:endParaRPr>
          </a:p>
          <a:p>
            <a:pPr marL="12701" marR="5080" indent="664878" algn="r">
              <a:lnSpc>
                <a:spcPct val="189300"/>
              </a:lnSpc>
            </a:pPr>
            <a:r>
              <a:rPr sz="1550" b="1" spc="25" dirty="0">
                <a:solidFill>
                  <a:srgbClr val="707175"/>
                </a:solidFill>
                <a:latin typeface="Arial"/>
                <a:cs typeface="Arial"/>
              </a:rPr>
              <a:t>Mestni</a:t>
            </a:r>
            <a:r>
              <a:rPr sz="1550" b="1" spc="-114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5" dirty="0">
                <a:solidFill>
                  <a:srgbClr val="707175"/>
                </a:solidFill>
                <a:latin typeface="Arial"/>
                <a:cs typeface="Arial"/>
              </a:rPr>
              <a:t>avtobus  </a:t>
            </a:r>
            <a:r>
              <a:rPr sz="1550" b="1" spc="25" dirty="0">
                <a:solidFill>
                  <a:srgbClr val="707175"/>
                </a:solidFill>
                <a:latin typeface="Arial"/>
                <a:cs typeface="Arial"/>
              </a:rPr>
              <a:t>Medkrajevni</a:t>
            </a:r>
            <a:r>
              <a:rPr sz="1550" b="1" spc="-10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5" dirty="0">
                <a:solidFill>
                  <a:srgbClr val="707175"/>
                </a:solidFill>
                <a:latin typeface="Arial"/>
                <a:cs typeface="Arial"/>
              </a:rPr>
              <a:t>avtobus  </a:t>
            </a:r>
            <a:r>
              <a:rPr sz="1550" b="1" spc="-15" dirty="0">
                <a:solidFill>
                  <a:srgbClr val="707175"/>
                </a:solidFill>
                <a:latin typeface="Arial"/>
                <a:cs typeface="Arial"/>
              </a:rPr>
              <a:t>Osebni </a:t>
            </a:r>
            <a:r>
              <a:rPr sz="1550" b="1" spc="15" dirty="0">
                <a:solidFill>
                  <a:srgbClr val="707175"/>
                </a:solidFill>
                <a:latin typeface="Arial"/>
                <a:cs typeface="Arial"/>
              </a:rPr>
              <a:t>avto</a:t>
            </a:r>
            <a:r>
              <a:rPr sz="1550" b="1" spc="-8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25" dirty="0">
                <a:solidFill>
                  <a:srgbClr val="707175"/>
                </a:solidFill>
                <a:latin typeface="Arial"/>
                <a:cs typeface="Arial"/>
              </a:rPr>
              <a:t>-</a:t>
            </a:r>
            <a:r>
              <a:rPr sz="1550" b="1" spc="-4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dirty="0">
                <a:solidFill>
                  <a:srgbClr val="707175"/>
                </a:solidFill>
                <a:latin typeface="Arial"/>
                <a:cs typeface="Arial"/>
              </a:rPr>
              <a:t>sopotnik  </a:t>
            </a:r>
            <a:r>
              <a:rPr sz="1550" b="1" spc="-15" dirty="0">
                <a:solidFill>
                  <a:srgbClr val="707175"/>
                </a:solidFill>
                <a:latin typeface="Arial"/>
                <a:cs typeface="Arial"/>
              </a:rPr>
              <a:t>Osebni </a:t>
            </a:r>
            <a:r>
              <a:rPr sz="1550" b="1" spc="15" dirty="0">
                <a:solidFill>
                  <a:srgbClr val="707175"/>
                </a:solidFill>
                <a:latin typeface="Arial"/>
                <a:cs typeface="Arial"/>
              </a:rPr>
              <a:t>avto </a:t>
            </a:r>
            <a:r>
              <a:rPr sz="1550" b="1" spc="-25" dirty="0">
                <a:solidFill>
                  <a:srgbClr val="707175"/>
                </a:solidFill>
                <a:latin typeface="Arial"/>
                <a:cs typeface="Arial"/>
              </a:rPr>
              <a:t>-</a:t>
            </a:r>
            <a:r>
              <a:rPr sz="1550" b="1" spc="-145" dirty="0">
                <a:solidFill>
                  <a:srgbClr val="707175"/>
                </a:solidFill>
                <a:latin typeface="Arial"/>
                <a:cs typeface="Arial"/>
              </a:rPr>
              <a:t> </a:t>
            </a:r>
            <a:r>
              <a:rPr sz="1550" b="1" spc="-15" dirty="0">
                <a:solidFill>
                  <a:srgbClr val="707175"/>
                </a:solidFill>
                <a:latin typeface="Arial"/>
                <a:cs typeface="Arial"/>
              </a:rPr>
              <a:t>voznik</a:t>
            </a:r>
            <a:endParaRPr sz="1550" dirty="0">
              <a:latin typeface="Arial"/>
              <a:cs typeface="Arial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35FCBC09-7596-A40F-A5E1-2974272983E0}"/>
              </a:ext>
            </a:extLst>
          </p:cNvPr>
          <p:cNvSpPr txBox="1">
            <a:spLocks/>
          </p:cNvSpPr>
          <p:nvPr/>
        </p:nvSpPr>
        <p:spPr>
          <a:xfrm>
            <a:off x="6828619" y="2079473"/>
            <a:ext cx="4100653" cy="513987"/>
          </a:xfrm>
          <a:prstGeom prst="rect">
            <a:avLst/>
          </a:prstGeom>
        </p:spPr>
        <p:txBody>
          <a:bodyPr vert="horz" wrap="square" lIns="0" tIns="15240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1">
              <a:spcBef>
                <a:spcPts val="120"/>
              </a:spcBef>
            </a:pPr>
            <a:r>
              <a:rPr lang="sl-SI" sz="1800" dirty="0">
                <a:solidFill>
                  <a:srgbClr val="11AEAB"/>
                </a:solidFill>
                <a:latin typeface="+mn-lt"/>
                <a:ea typeface="+mn-ea"/>
                <a:cs typeface="+mn-cs"/>
              </a:rPr>
              <a:t>Običajni načini prevoza uporabnikov (več odgovorov) po posameznih relacijah</a:t>
            </a:r>
          </a:p>
        </p:txBody>
      </p:sp>
      <p:sp>
        <p:nvSpPr>
          <p:cNvPr id="5" name="object 4">
            <a:extLst>
              <a:ext uri="{FF2B5EF4-FFF2-40B4-BE49-F238E27FC236}">
                <a16:creationId xmlns:a16="http://schemas.microsoft.com/office/drawing/2014/main" id="{48D049C9-280C-599B-49EB-9ACD5CA07FD3}"/>
              </a:ext>
            </a:extLst>
          </p:cNvPr>
          <p:cNvSpPr txBox="1"/>
          <p:nvPr/>
        </p:nvSpPr>
        <p:spPr>
          <a:xfrm>
            <a:off x="2503973" y="5630866"/>
            <a:ext cx="129537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35" dirty="0">
                <a:solidFill>
                  <a:srgbClr val="707175"/>
                </a:solidFill>
                <a:latin typeface="Arial"/>
                <a:cs typeface="Arial"/>
              </a:rPr>
              <a:t>0</a:t>
            </a:r>
            <a:endParaRPr sz="1400">
              <a:latin typeface="Arial"/>
              <a:cs typeface="Arial"/>
            </a:endParaRPr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3E786939-4144-6AB6-5A59-14C716840711}"/>
              </a:ext>
            </a:extLst>
          </p:cNvPr>
          <p:cNvSpPr txBox="1"/>
          <p:nvPr/>
        </p:nvSpPr>
        <p:spPr>
          <a:xfrm>
            <a:off x="3370058" y="5630867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10%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DC3AB4EF-9A04-B2E0-9ADD-F9CB50C57F47}"/>
              </a:ext>
            </a:extLst>
          </p:cNvPr>
          <p:cNvSpPr txBox="1"/>
          <p:nvPr/>
        </p:nvSpPr>
        <p:spPr>
          <a:xfrm>
            <a:off x="4194839" y="5630866"/>
            <a:ext cx="501008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383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20%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6CDB21B7-7499-9F45-36C6-9D5E7E8A93FB}"/>
              </a:ext>
            </a:extLst>
          </p:cNvPr>
          <p:cNvSpPr txBox="1"/>
          <p:nvPr/>
        </p:nvSpPr>
        <p:spPr>
          <a:xfrm>
            <a:off x="5158755" y="5630867"/>
            <a:ext cx="639436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8576" algn="ctr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30%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D97F108C-AF0A-E04B-97FA-FFEE0050BBF1}"/>
              </a:ext>
            </a:extLst>
          </p:cNvPr>
          <p:cNvSpPr txBox="1"/>
          <p:nvPr/>
        </p:nvSpPr>
        <p:spPr>
          <a:xfrm>
            <a:off x="6234006" y="5630866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40%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5" name="object 9">
            <a:extLst>
              <a:ext uri="{FF2B5EF4-FFF2-40B4-BE49-F238E27FC236}">
                <a16:creationId xmlns:a16="http://schemas.microsoft.com/office/drawing/2014/main" id="{0812C3C6-810A-4479-20D3-3F47929DB6E4}"/>
              </a:ext>
            </a:extLst>
          </p:cNvPr>
          <p:cNvSpPr txBox="1"/>
          <p:nvPr/>
        </p:nvSpPr>
        <p:spPr>
          <a:xfrm>
            <a:off x="7183995" y="5630867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50%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0">
            <a:extLst>
              <a:ext uri="{FF2B5EF4-FFF2-40B4-BE49-F238E27FC236}">
                <a16:creationId xmlns:a16="http://schemas.microsoft.com/office/drawing/2014/main" id="{0BAE6BFC-941D-2B98-390B-D8DD240FEDC6}"/>
              </a:ext>
            </a:extLst>
          </p:cNvPr>
          <p:cNvSpPr txBox="1"/>
          <p:nvPr/>
        </p:nvSpPr>
        <p:spPr>
          <a:xfrm>
            <a:off x="8147966" y="5630867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60%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7" name="object 11">
            <a:extLst>
              <a:ext uri="{FF2B5EF4-FFF2-40B4-BE49-F238E27FC236}">
                <a16:creationId xmlns:a16="http://schemas.microsoft.com/office/drawing/2014/main" id="{B61AA5DB-0D77-2954-BCDC-91048DB37350}"/>
              </a:ext>
            </a:extLst>
          </p:cNvPr>
          <p:cNvSpPr txBox="1"/>
          <p:nvPr/>
        </p:nvSpPr>
        <p:spPr>
          <a:xfrm>
            <a:off x="9111938" y="5630867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70%</a:t>
            </a:r>
            <a:endParaRPr sz="1400">
              <a:latin typeface="Arial"/>
              <a:cs typeface="Arial"/>
            </a:endParaRPr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id="{FEF369BE-6F8D-F9BC-D05E-8A75B16E87EE}"/>
              </a:ext>
            </a:extLst>
          </p:cNvPr>
          <p:cNvSpPr txBox="1"/>
          <p:nvPr/>
        </p:nvSpPr>
        <p:spPr>
          <a:xfrm>
            <a:off x="10061926" y="5630867"/>
            <a:ext cx="389884" cy="23211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1">
              <a:spcBef>
                <a:spcPts val="130"/>
              </a:spcBef>
            </a:pPr>
            <a:r>
              <a:rPr sz="1400" b="1" spc="20" dirty="0">
                <a:solidFill>
                  <a:srgbClr val="707175"/>
                </a:solidFill>
                <a:latin typeface="Arial"/>
                <a:cs typeface="Arial"/>
              </a:rPr>
              <a:t>80%</a:t>
            </a:r>
            <a:endParaRPr sz="1400">
              <a:latin typeface="Arial"/>
              <a:cs typeface="Arial"/>
            </a:endParaRPr>
          </a:p>
        </p:txBody>
      </p:sp>
      <p:grpSp>
        <p:nvGrpSpPr>
          <p:cNvPr id="19" name="object 13">
            <a:extLst>
              <a:ext uri="{FF2B5EF4-FFF2-40B4-BE49-F238E27FC236}">
                <a16:creationId xmlns:a16="http://schemas.microsoft.com/office/drawing/2014/main" id="{351A2921-DA29-7CD0-848E-EECDC7FD60A9}"/>
              </a:ext>
            </a:extLst>
          </p:cNvPr>
          <p:cNvGrpSpPr/>
          <p:nvPr/>
        </p:nvGrpSpPr>
        <p:grpSpPr>
          <a:xfrm>
            <a:off x="2547445" y="1059574"/>
            <a:ext cx="7636398" cy="4519865"/>
            <a:chOff x="2675267" y="1418589"/>
            <a:chExt cx="7636509" cy="4519930"/>
          </a:xfrm>
        </p:grpSpPr>
        <p:sp>
          <p:nvSpPr>
            <p:cNvPr id="20" name="object 14">
              <a:extLst>
                <a:ext uri="{FF2B5EF4-FFF2-40B4-BE49-F238E27FC236}">
                  <a16:creationId xmlns:a16="http://schemas.microsoft.com/office/drawing/2014/main" id="{B19FBD46-2372-DA4B-E596-2B20FBDF740F}"/>
                </a:ext>
              </a:extLst>
            </p:cNvPr>
            <p:cNvSpPr/>
            <p:nvPr/>
          </p:nvSpPr>
          <p:spPr>
            <a:xfrm>
              <a:off x="2682252" y="5183505"/>
              <a:ext cx="2151380" cy="111760"/>
            </a:xfrm>
            <a:custGeom>
              <a:avLst/>
              <a:gdLst/>
              <a:ahLst/>
              <a:cxnLst/>
              <a:rect l="l" t="t" r="r" b="b"/>
              <a:pathLst>
                <a:path w="2151379" h="111760">
                  <a:moveTo>
                    <a:pt x="2151380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2151380" y="111760"/>
                  </a:lnTo>
                  <a:lnTo>
                    <a:pt x="2151380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1" name="object 15">
              <a:extLst>
                <a:ext uri="{FF2B5EF4-FFF2-40B4-BE49-F238E27FC236}">
                  <a16:creationId xmlns:a16="http://schemas.microsoft.com/office/drawing/2014/main" id="{8A670751-FB35-AAF8-2653-85D91715571E}"/>
                </a:ext>
              </a:extLst>
            </p:cNvPr>
            <p:cNvSpPr/>
            <p:nvPr/>
          </p:nvSpPr>
          <p:spPr>
            <a:xfrm>
              <a:off x="2682252" y="5630544"/>
              <a:ext cx="7054850" cy="111760"/>
            </a:xfrm>
            <a:custGeom>
              <a:avLst/>
              <a:gdLst/>
              <a:ahLst/>
              <a:cxnLst/>
              <a:rect l="l" t="t" r="r" b="b"/>
              <a:pathLst>
                <a:path w="7054850" h="111760">
                  <a:moveTo>
                    <a:pt x="7054850" y="0"/>
                  </a:moveTo>
                  <a:lnTo>
                    <a:pt x="0" y="0"/>
                  </a:lnTo>
                  <a:lnTo>
                    <a:pt x="0" y="111759"/>
                  </a:lnTo>
                  <a:lnTo>
                    <a:pt x="7054850" y="111759"/>
                  </a:lnTo>
                  <a:lnTo>
                    <a:pt x="7054850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2" name="object 16">
              <a:extLst>
                <a:ext uri="{FF2B5EF4-FFF2-40B4-BE49-F238E27FC236}">
                  <a16:creationId xmlns:a16="http://schemas.microsoft.com/office/drawing/2014/main" id="{A2124F2E-ABF2-B642-1E1B-CA83C8DE420F}"/>
                </a:ext>
              </a:extLst>
            </p:cNvPr>
            <p:cNvSpPr/>
            <p:nvPr/>
          </p:nvSpPr>
          <p:spPr>
            <a:xfrm>
              <a:off x="2682252" y="3381375"/>
              <a:ext cx="1145540" cy="111760"/>
            </a:xfrm>
            <a:custGeom>
              <a:avLst/>
              <a:gdLst/>
              <a:ahLst/>
              <a:cxnLst/>
              <a:rect l="l" t="t" r="r" b="b"/>
              <a:pathLst>
                <a:path w="1145539" h="111760">
                  <a:moveTo>
                    <a:pt x="114553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1145539" y="111760"/>
                  </a:lnTo>
                  <a:lnTo>
                    <a:pt x="1145539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3" name="object 17">
              <a:extLst>
                <a:ext uri="{FF2B5EF4-FFF2-40B4-BE49-F238E27FC236}">
                  <a16:creationId xmlns:a16="http://schemas.microsoft.com/office/drawing/2014/main" id="{70F30FD6-7B36-7709-B310-A0DC6A1DA1D8}"/>
                </a:ext>
              </a:extLst>
            </p:cNvPr>
            <p:cNvSpPr/>
            <p:nvPr/>
          </p:nvSpPr>
          <p:spPr>
            <a:xfrm>
              <a:off x="4580216" y="1439538"/>
              <a:ext cx="0" cy="2389505"/>
            </a:xfrm>
            <a:custGeom>
              <a:avLst/>
              <a:gdLst/>
              <a:ahLst/>
              <a:cxnLst/>
              <a:rect l="l" t="t" r="r" b="b"/>
              <a:pathLst>
                <a:path h="2389504">
                  <a:moveTo>
                    <a:pt x="0" y="2388876"/>
                  </a:moveTo>
                  <a:lnTo>
                    <a:pt x="0" y="0"/>
                  </a:lnTo>
                  <a:lnTo>
                    <a:pt x="0" y="2388876"/>
                  </a:lnTo>
                  <a:close/>
                </a:path>
              </a:pathLst>
            </a:custGeom>
            <a:solidFill>
              <a:srgbClr val="707175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4" name="object 18">
              <a:extLst>
                <a:ext uri="{FF2B5EF4-FFF2-40B4-BE49-F238E27FC236}">
                  <a16:creationId xmlns:a16="http://schemas.microsoft.com/office/drawing/2014/main" id="{0D294275-AE1D-9530-938B-C04CF43483C7}"/>
                </a:ext>
              </a:extLst>
            </p:cNvPr>
            <p:cNvSpPr/>
            <p:nvPr/>
          </p:nvSpPr>
          <p:spPr>
            <a:xfrm>
              <a:off x="2682252" y="3828414"/>
              <a:ext cx="2794000" cy="111760"/>
            </a:xfrm>
            <a:custGeom>
              <a:avLst/>
              <a:gdLst/>
              <a:ahLst/>
              <a:cxnLst/>
              <a:rect l="l" t="t" r="r" b="b"/>
              <a:pathLst>
                <a:path w="2794000" h="111760">
                  <a:moveTo>
                    <a:pt x="2794000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2794000" y="111760"/>
                  </a:lnTo>
                  <a:lnTo>
                    <a:pt x="2794000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5" name="object 19">
              <a:extLst>
                <a:ext uri="{FF2B5EF4-FFF2-40B4-BE49-F238E27FC236}">
                  <a16:creationId xmlns:a16="http://schemas.microsoft.com/office/drawing/2014/main" id="{5FC310C2-F71C-B5D0-73D6-A99690524E77}"/>
                </a:ext>
              </a:extLst>
            </p:cNvPr>
            <p:cNvSpPr/>
            <p:nvPr/>
          </p:nvSpPr>
          <p:spPr>
            <a:xfrm>
              <a:off x="2682240" y="2026284"/>
              <a:ext cx="3115945" cy="2807970"/>
            </a:xfrm>
            <a:custGeom>
              <a:avLst/>
              <a:gdLst/>
              <a:ahLst/>
              <a:cxnLst/>
              <a:rect l="l" t="t" r="r" b="b"/>
              <a:pathLst>
                <a:path w="3115945" h="2807970">
                  <a:moveTo>
                    <a:pt x="335292" y="0"/>
                  </a:moveTo>
                  <a:lnTo>
                    <a:pt x="12" y="0"/>
                  </a:lnTo>
                  <a:lnTo>
                    <a:pt x="12" y="111760"/>
                  </a:lnTo>
                  <a:lnTo>
                    <a:pt x="335292" y="111760"/>
                  </a:lnTo>
                  <a:lnTo>
                    <a:pt x="335292" y="0"/>
                  </a:lnTo>
                  <a:close/>
                </a:path>
                <a:path w="3115945" h="2807970">
                  <a:moveTo>
                    <a:pt x="3115322" y="2696210"/>
                  </a:moveTo>
                  <a:lnTo>
                    <a:pt x="0" y="2696210"/>
                  </a:lnTo>
                  <a:lnTo>
                    <a:pt x="0" y="2807970"/>
                  </a:lnTo>
                  <a:lnTo>
                    <a:pt x="3115322" y="2807970"/>
                  </a:lnTo>
                  <a:lnTo>
                    <a:pt x="3115322" y="269621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6" name="object 20">
              <a:extLst>
                <a:ext uri="{FF2B5EF4-FFF2-40B4-BE49-F238E27FC236}">
                  <a16:creationId xmlns:a16="http://schemas.microsoft.com/office/drawing/2014/main" id="{E4BACD0D-253C-DCF1-F7A3-D5DA67CBD8E4}"/>
                </a:ext>
              </a:extLst>
            </p:cNvPr>
            <p:cNvSpPr/>
            <p:nvPr/>
          </p:nvSpPr>
          <p:spPr>
            <a:xfrm>
              <a:off x="2682252" y="2138044"/>
              <a:ext cx="209550" cy="111760"/>
            </a:xfrm>
            <a:custGeom>
              <a:avLst/>
              <a:gdLst/>
              <a:ahLst/>
              <a:cxnLst/>
              <a:rect l="l" t="t" r="r" b="b"/>
              <a:pathLst>
                <a:path w="209550" h="111760">
                  <a:moveTo>
                    <a:pt x="209550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209550" y="111760"/>
                  </a:lnTo>
                  <a:lnTo>
                    <a:pt x="209550" y="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7" name="object 21">
              <a:extLst>
                <a:ext uri="{FF2B5EF4-FFF2-40B4-BE49-F238E27FC236}">
                  <a16:creationId xmlns:a16="http://schemas.microsoft.com/office/drawing/2014/main" id="{8C2FC35F-1CE8-BCD7-797D-A27444D5EDEC}"/>
                </a:ext>
              </a:extLst>
            </p:cNvPr>
            <p:cNvSpPr/>
            <p:nvPr/>
          </p:nvSpPr>
          <p:spPr>
            <a:xfrm>
              <a:off x="2682252" y="2473325"/>
              <a:ext cx="153670" cy="111760"/>
            </a:xfrm>
            <a:custGeom>
              <a:avLst/>
              <a:gdLst/>
              <a:ahLst/>
              <a:cxnLst/>
              <a:rect l="l" t="t" r="r" b="b"/>
              <a:pathLst>
                <a:path w="153669" h="111760">
                  <a:moveTo>
                    <a:pt x="15366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153669" y="111760"/>
                  </a:lnTo>
                  <a:lnTo>
                    <a:pt x="153669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8" name="object 22">
              <a:extLst>
                <a:ext uri="{FF2B5EF4-FFF2-40B4-BE49-F238E27FC236}">
                  <a16:creationId xmlns:a16="http://schemas.microsoft.com/office/drawing/2014/main" id="{42C8871B-CC0C-38A3-7A18-76F807D4486E}"/>
                </a:ext>
              </a:extLst>
            </p:cNvPr>
            <p:cNvSpPr/>
            <p:nvPr/>
          </p:nvSpPr>
          <p:spPr>
            <a:xfrm>
              <a:off x="2682252" y="2585084"/>
              <a:ext cx="97790" cy="111760"/>
            </a:xfrm>
            <a:custGeom>
              <a:avLst/>
              <a:gdLst/>
              <a:ahLst/>
              <a:cxnLst/>
              <a:rect l="l" t="t" r="r" b="b"/>
              <a:pathLst>
                <a:path w="97789" h="111760">
                  <a:moveTo>
                    <a:pt x="9778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97789" y="111760"/>
                  </a:lnTo>
                  <a:lnTo>
                    <a:pt x="97789" y="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29" name="object 23">
              <a:extLst>
                <a:ext uri="{FF2B5EF4-FFF2-40B4-BE49-F238E27FC236}">
                  <a16:creationId xmlns:a16="http://schemas.microsoft.com/office/drawing/2014/main" id="{961388AD-2B58-ABF0-EFC0-DE6689ACDB98}"/>
                </a:ext>
              </a:extLst>
            </p:cNvPr>
            <p:cNvSpPr/>
            <p:nvPr/>
          </p:nvSpPr>
          <p:spPr>
            <a:xfrm>
              <a:off x="2682252" y="2934334"/>
              <a:ext cx="153670" cy="111760"/>
            </a:xfrm>
            <a:custGeom>
              <a:avLst/>
              <a:gdLst/>
              <a:ahLst/>
              <a:cxnLst/>
              <a:rect l="l" t="t" r="r" b="b"/>
              <a:pathLst>
                <a:path w="153669" h="111760">
                  <a:moveTo>
                    <a:pt x="15366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153669" y="111760"/>
                  </a:lnTo>
                  <a:lnTo>
                    <a:pt x="153669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0" name="object 24">
              <a:extLst>
                <a:ext uri="{FF2B5EF4-FFF2-40B4-BE49-F238E27FC236}">
                  <a16:creationId xmlns:a16="http://schemas.microsoft.com/office/drawing/2014/main" id="{51DB489D-805E-D587-5F18-E4366468C8DE}"/>
                </a:ext>
              </a:extLst>
            </p:cNvPr>
            <p:cNvSpPr/>
            <p:nvPr/>
          </p:nvSpPr>
          <p:spPr>
            <a:xfrm>
              <a:off x="2682252" y="3046094"/>
              <a:ext cx="97790" cy="111760"/>
            </a:xfrm>
            <a:custGeom>
              <a:avLst/>
              <a:gdLst/>
              <a:ahLst/>
              <a:cxnLst/>
              <a:rect l="l" t="t" r="r" b="b"/>
              <a:pathLst>
                <a:path w="97789" h="111760">
                  <a:moveTo>
                    <a:pt x="9778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97789" y="111760"/>
                  </a:lnTo>
                  <a:lnTo>
                    <a:pt x="97789" y="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1" name="object 25">
              <a:extLst>
                <a:ext uri="{FF2B5EF4-FFF2-40B4-BE49-F238E27FC236}">
                  <a16:creationId xmlns:a16="http://schemas.microsoft.com/office/drawing/2014/main" id="{6E75D06C-75DF-80A6-4C8F-7DD23424CD6A}"/>
                </a:ext>
              </a:extLst>
            </p:cNvPr>
            <p:cNvSpPr/>
            <p:nvPr/>
          </p:nvSpPr>
          <p:spPr>
            <a:xfrm>
              <a:off x="2682252" y="4275454"/>
              <a:ext cx="153670" cy="111760"/>
            </a:xfrm>
            <a:custGeom>
              <a:avLst/>
              <a:gdLst/>
              <a:ahLst/>
              <a:cxnLst/>
              <a:rect l="l" t="t" r="r" b="b"/>
              <a:pathLst>
                <a:path w="153669" h="111760">
                  <a:moveTo>
                    <a:pt x="153669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153669" y="111760"/>
                  </a:lnTo>
                  <a:lnTo>
                    <a:pt x="153669" y="0"/>
                  </a:lnTo>
                  <a:close/>
                </a:path>
              </a:pathLst>
            </a:custGeom>
            <a:solidFill>
              <a:srgbClr val="DE6290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2" name="object 26">
              <a:extLst>
                <a:ext uri="{FF2B5EF4-FFF2-40B4-BE49-F238E27FC236}">
                  <a16:creationId xmlns:a16="http://schemas.microsoft.com/office/drawing/2014/main" id="{8D2B737A-2907-8F70-7441-D933ABC99C51}"/>
                </a:ext>
              </a:extLst>
            </p:cNvPr>
            <p:cNvSpPr/>
            <p:nvPr/>
          </p:nvSpPr>
          <p:spPr>
            <a:xfrm>
              <a:off x="2682252" y="3493134"/>
              <a:ext cx="1830070" cy="1913889"/>
            </a:xfrm>
            <a:custGeom>
              <a:avLst/>
              <a:gdLst/>
              <a:ahLst/>
              <a:cxnLst/>
              <a:rect l="l" t="t" r="r" b="b"/>
              <a:pathLst>
                <a:path w="1830070" h="1913889">
                  <a:moveTo>
                    <a:pt x="223520" y="894080"/>
                  </a:moveTo>
                  <a:lnTo>
                    <a:pt x="0" y="894080"/>
                  </a:lnTo>
                  <a:lnTo>
                    <a:pt x="0" y="1005840"/>
                  </a:lnTo>
                  <a:lnTo>
                    <a:pt x="223520" y="1005840"/>
                  </a:lnTo>
                  <a:lnTo>
                    <a:pt x="223520" y="894080"/>
                  </a:lnTo>
                  <a:close/>
                </a:path>
                <a:path w="1830070" h="1913889">
                  <a:moveTo>
                    <a:pt x="754380" y="0"/>
                  </a:moveTo>
                  <a:lnTo>
                    <a:pt x="0" y="0"/>
                  </a:lnTo>
                  <a:lnTo>
                    <a:pt x="0" y="111772"/>
                  </a:lnTo>
                  <a:lnTo>
                    <a:pt x="754380" y="111772"/>
                  </a:lnTo>
                  <a:lnTo>
                    <a:pt x="754380" y="0"/>
                  </a:lnTo>
                  <a:close/>
                </a:path>
                <a:path w="1830070" h="1913889">
                  <a:moveTo>
                    <a:pt x="1830070" y="1802130"/>
                  </a:moveTo>
                  <a:lnTo>
                    <a:pt x="0" y="1802130"/>
                  </a:lnTo>
                  <a:lnTo>
                    <a:pt x="0" y="1913890"/>
                  </a:lnTo>
                  <a:lnTo>
                    <a:pt x="1830070" y="1913890"/>
                  </a:lnTo>
                  <a:lnTo>
                    <a:pt x="1830070" y="180213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3" name="object 27">
              <a:extLst>
                <a:ext uri="{FF2B5EF4-FFF2-40B4-BE49-F238E27FC236}">
                  <a16:creationId xmlns:a16="http://schemas.microsoft.com/office/drawing/2014/main" id="{96098719-79A6-A71F-31C7-D19BE44AFE73}"/>
                </a:ext>
              </a:extLst>
            </p:cNvPr>
            <p:cNvSpPr/>
            <p:nvPr/>
          </p:nvSpPr>
          <p:spPr>
            <a:xfrm>
              <a:off x="5530176" y="1439538"/>
              <a:ext cx="0" cy="2500630"/>
            </a:xfrm>
            <a:custGeom>
              <a:avLst/>
              <a:gdLst/>
              <a:ahLst/>
              <a:cxnLst/>
              <a:rect l="l" t="t" r="r" b="b"/>
              <a:pathLst>
                <a:path h="2500629">
                  <a:moveTo>
                    <a:pt x="0" y="2500636"/>
                  </a:moveTo>
                  <a:lnTo>
                    <a:pt x="0" y="0"/>
                  </a:lnTo>
                  <a:lnTo>
                    <a:pt x="0" y="2500636"/>
                  </a:lnTo>
                  <a:close/>
                </a:path>
              </a:pathLst>
            </a:custGeom>
            <a:solidFill>
              <a:srgbClr val="707175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4" name="object 28">
              <a:extLst>
                <a:ext uri="{FF2B5EF4-FFF2-40B4-BE49-F238E27FC236}">
                  <a16:creationId xmlns:a16="http://schemas.microsoft.com/office/drawing/2014/main" id="{05718178-7C2F-8371-88FA-CDB9121C0DF2}"/>
                </a:ext>
              </a:extLst>
            </p:cNvPr>
            <p:cNvSpPr/>
            <p:nvPr/>
          </p:nvSpPr>
          <p:spPr>
            <a:xfrm>
              <a:off x="2682252" y="3940174"/>
              <a:ext cx="3143250" cy="1005840"/>
            </a:xfrm>
            <a:custGeom>
              <a:avLst/>
              <a:gdLst/>
              <a:ahLst/>
              <a:cxnLst/>
              <a:rect l="l" t="t" r="r" b="b"/>
              <a:pathLst>
                <a:path w="3143250" h="1005839">
                  <a:moveTo>
                    <a:pt x="2919730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2919730" y="111760"/>
                  </a:lnTo>
                  <a:lnTo>
                    <a:pt x="2919730" y="0"/>
                  </a:lnTo>
                  <a:close/>
                </a:path>
                <a:path w="3143250" h="1005839">
                  <a:moveTo>
                    <a:pt x="3143250" y="894080"/>
                  </a:moveTo>
                  <a:lnTo>
                    <a:pt x="0" y="894080"/>
                  </a:lnTo>
                  <a:lnTo>
                    <a:pt x="0" y="1005840"/>
                  </a:lnTo>
                  <a:lnTo>
                    <a:pt x="3143250" y="1005840"/>
                  </a:lnTo>
                  <a:lnTo>
                    <a:pt x="3143250" y="89408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5" name="object 29">
              <a:extLst>
                <a:ext uri="{FF2B5EF4-FFF2-40B4-BE49-F238E27FC236}">
                  <a16:creationId xmlns:a16="http://schemas.microsoft.com/office/drawing/2014/main" id="{FF6E3E16-AEBE-2F8B-DD33-421D1320B86A}"/>
                </a:ext>
              </a:extLst>
            </p:cNvPr>
            <p:cNvSpPr/>
            <p:nvPr/>
          </p:nvSpPr>
          <p:spPr>
            <a:xfrm>
              <a:off x="2682252" y="5742305"/>
              <a:ext cx="6929120" cy="111760"/>
            </a:xfrm>
            <a:custGeom>
              <a:avLst/>
              <a:gdLst/>
              <a:ahLst/>
              <a:cxnLst/>
              <a:rect l="l" t="t" r="r" b="b"/>
              <a:pathLst>
                <a:path w="6929120" h="111760">
                  <a:moveTo>
                    <a:pt x="6929120" y="0"/>
                  </a:moveTo>
                  <a:lnTo>
                    <a:pt x="0" y="0"/>
                  </a:lnTo>
                  <a:lnTo>
                    <a:pt x="0" y="111760"/>
                  </a:lnTo>
                  <a:lnTo>
                    <a:pt x="6929120" y="111760"/>
                  </a:lnTo>
                  <a:lnTo>
                    <a:pt x="6929120" y="0"/>
                  </a:lnTo>
                  <a:close/>
                </a:path>
              </a:pathLst>
            </a:custGeom>
            <a:solidFill>
              <a:srgbClr val="79C6BE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6" name="object 30">
              <a:extLst>
                <a:ext uri="{FF2B5EF4-FFF2-40B4-BE49-F238E27FC236}">
                  <a16:creationId xmlns:a16="http://schemas.microsoft.com/office/drawing/2014/main" id="{7DA0E5DE-AB23-5A85-2D1A-85B100FFEC00}"/>
                </a:ext>
              </a:extLst>
            </p:cNvPr>
            <p:cNvSpPr/>
            <p:nvPr/>
          </p:nvSpPr>
          <p:spPr>
            <a:xfrm>
              <a:off x="2682240" y="3716654"/>
              <a:ext cx="6664325" cy="1913889"/>
            </a:xfrm>
            <a:custGeom>
              <a:avLst/>
              <a:gdLst/>
              <a:ahLst/>
              <a:cxnLst/>
              <a:rect l="l" t="t" r="r" b="b"/>
              <a:pathLst>
                <a:path w="6664325" h="1913889">
                  <a:moveTo>
                    <a:pt x="321322" y="447040"/>
                  </a:moveTo>
                  <a:lnTo>
                    <a:pt x="12" y="447040"/>
                  </a:lnTo>
                  <a:lnTo>
                    <a:pt x="12" y="558800"/>
                  </a:lnTo>
                  <a:lnTo>
                    <a:pt x="321322" y="558800"/>
                  </a:lnTo>
                  <a:lnTo>
                    <a:pt x="321322" y="447040"/>
                  </a:lnTo>
                  <a:close/>
                </a:path>
                <a:path w="6664325" h="1913889">
                  <a:moveTo>
                    <a:pt x="1257312" y="1355090"/>
                  </a:moveTo>
                  <a:lnTo>
                    <a:pt x="12" y="1355090"/>
                  </a:lnTo>
                  <a:lnTo>
                    <a:pt x="12" y="1466850"/>
                  </a:lnTo>
                  <a:lnTo>
                    <a:pt x="1257312" y="1466850"/>
                  </a:lnTo>
                  <a:lnTo>
                    <a:pt x="1257312" y="1355090"/>
                  </a:lnTo>
                  <a:close/>
                </a:path>
                <a:path w="6664325" h="1913889">
                  <a:moveTo>
                    <a:pt x="3171202" y="894080"/>
                  </a:moveTo>
                  <a:lnTo>
                    <a:pt x="12" y="894080"/>
                  </a:lnTo>
                  <a:lnTo>
                    <a:pt x="12" y="1005840"/>
                  </a:lnTo>
                  <a:lnTo>
                    <a:pt x="3171202" y="1005840"/>
                  </a:lnTo>
                  <a:lnTo>
                    <a:pt x="3171202" y="894080"/>
                  </a:lnTo>
                  <a:close/>
                </a:path>
                <a:path w="6664325" h="1913889">
                  <a:moveTo>
                    <a:pt x="3171202" y="0"/>
                  </a:moveTo>
                  <a:lnTo>
                    <a:pt x="12" y="0"/>
                  </a:lnTo>
                  <a:lnTo>
                    <a:pt x="12" y="111760"/>
                  </a:lnTo>
                  <a:lnTo>
                    <a:pt x="3171202" y="111760"/>
                  </a:lnTo>
                  <a:lnTo>
                    <a:pt x="3171202" y="0"/>
                  </a:lnTo>
                  <a:close/>
                </a:path>
                <a:path w="6664325" h="1913889">
                  <a:moveTo>
                    <a:pt x="6663703" y="1802130"/>
                  </a:moveTo>
                  <a:lnTo>
                    <a:pt x="0" y="1802130"/>
                  </a:lnTo>
                  <a:lnTo>
                    <a:pt x="0" y="1913890"/>
                  </a:lnTo>
                  <a:lnTo>
                    <a:pt x="6663703" y="1913890"/>
                  </a:lnTo>
                  <a:lnTo>
                    <a:pt x="6663703" y="1802130"/>
                  </a:lnTo>
                  <a:close/>
                </a:path>
              </a:pathLst>
            </a:custGeom>
            <a:solidFill>
              <a:srgbClr val="707175"/>
            </a:solidFill>
          </p:spPr>
          <p:txBody>
            <a:bodyPr wrap="square" lIns="0" tIns="0" rIns="0" bIns="0" rtlCol="0"/>
            <a:lstStyle/>
            <a:p>
              <a:endParaRPr sz="3599"/>
            </a:p>
          </p:txBody>
        </p:sp>
        <p:sp>
          <p:nvSpPr>
            <p:cNvPr id="37" name="object 31">
              <a:extLst>
                <a:ext uri="{FF2B5EF4-FFF2-40B4-BE49-F238E27FC236}">
                  <a16:creationId xmlns:a16="http://schemas.microsoft.com/office/drawing/2014/main" id="{031E83AB-8A86-C744-6DA1-4AEC0F94AC46}"/>
                </a:ext>
              </a:extLst>
            </p:cNvPr>
            <p:cNvSpPr/>
            <p:nvPr/>
          </p:nvSpPr>
          <p:spPr>
            <a:xfrm>
              <a:off x="2682252" y="1425574"/>
              <a:ext cx="7622540" cy="4498975"/>
            </a:xfrm>
            <a:custGeom>
              <a:avLst/>
              <a:gdLst/>
              <a:ahLst/>
              <a:cxnLst/>
              <a:rect l="l" t="t" r="r" b="b"/>
              <a:pathLst>
                <a:path w="7622540" h="4498975">
                  <a:moveTo>
                    <a:pt x="0" y="0"/>
                  </a:moveTo>
                  <a:lnTo>
                    <a:pt x="0" y="4498746"/>
                  </a:lnTo>
                  <a:lnTo>
                    <a:pt x="7622133" y="4498746"/>
                  </a:lnTo>
                </a:path>
              </a:pathLst>
            </a:custGeom>
            <a:ln w="13970">
              <a:solidFill>
                <a:srgbClr val="707175"/>
              </a:solidFill>
            </a:ln>
          </p:spPr>
          <p:txBody>
            <a:bodyPr wrap="square" lIns="0" tIns="0" rIns="0" bIns="0" rtlCol="0"/>
            <a:lstStyle/>
            <a:p>
              <a:endParaRPr sz="3599"/>
            </a:p>
          </p:txBody>
        </p:sp>
      </p:grpSp>
      <p:sp>
        <p:nvSpPr>
          <p:cNvPr id="38" name="object 32">
            <a:extLst>
              <a:ext uri="{FF2B5EF4-FFF2-40B4-BE49-F238E27FC236}">
                <a16:creationId xmlns:a16="http://schemas.microsoft.com/office/drawing/2014/main" id="{7DC68DE8-8C7F-D7C3-4501-BF04C9DB56DF}"/>
              </a:ext>
            </a:extLst>
          </p:cNvPr>
          <p:cNvSpPr/>
          <p:nvPr/>
        </p:nvSpPr>
        <p:spPr>
          <a:xfrm>
            <a:off x="7568254" y="2966453"/>
            <a:ext cx="195577" cy="111758"/>
          </a:xfrm>
          <a:custGeom>
            <a:avLst/>
            <a:gdLst/>
            <a:ahLst/>
            <a:cxnLst/>
            <a:rect l="l" t="t" r="r" b="b"/>
            <a:pathLst>
              <a:path w="195579" h="111759">
                <a:moveTo>
                  <a:pt x="195579" y="0"/>
                </a:moveTo>
                <a:lnTo>
                  <a:pt x="0" y="0"/>
                </a:lnTo>
                <a:lnTo>
                  <a:pt x="0" y="111760"/>
                </a:lnTo>
                <a:lnTo>
                  <a:pt x="195579" y="111760"/>
                </a:lnTo>
                <a:lnTo>
                  <a:pt x="195579" y="0"/>
                </a:lnTo>
                <a:close/>
              </a:path>
            </a:pathLst>
          </a:custGeom>
          <a:solidFill>
            <a:srgbClr val="707175"/>
          </a:solidFill>
        </p:spPr>
        <p:txBody>
          <a:bodyPr wrap="square" lIns="0" tIns="0" rIns="0" bIns="0" rtlCol="0"/>
          <a:lstStyle/>
          <a:p>
            <a:endParaRPr sz="3599"/>
          </a:p>
        </p:txBody>
      </p:sp>
      <p:sp>
        <p:nvSpPr>
          <p:cNvPr id="39" name="object 33">
            <a:extLst>
              <a:ext uri="{FF2B5EF4-FFF2-40B4-BE49-F238E27FC236}">
                <a16:creationId xmlns:a16="http://schemas.microsoft.com/office/drawing/2014/main" id="{1AC8DD13-FEA4-4AF4-AD2D-74F6E8894289}"/>
              </a:ext>
            </a:extLst>
          </p:cNvPr>
          <p:cNvSpPr/>
          <p:nvPr/>
        </p:nvSpPr>
        <p:spPr>
          <a:xfrm>
            <a:off x="8518201" y="2966453"/>
            <a:ext cx="195577" cy="111758"/>
          </a:xfrm>
          <a:custGeom>
            <a:avLst/>
            <a:gdLst/>
            <a:ahLst/>
            <a:cxnLst/>
            <a:rect l="l" t="t" r="r" b="b"/>
            <a:pathLst>
              <a:path w="195579" h="111759">
                <a:moveTo>
                  <a:pt x="195579" y="0"/>
                </a:moveTo>
                <a:lnTo>
                  <a:pt x="0" y="0"/>
                </a:lnTo>
                <a:lnTo>
                  <a:pt x="0" y="111760"/>
                </a:lnTo>
                <a:lnTo>
                  <a:pt x="195579" y="111760"/>
                </a:lnTo>
                <a:lnTo>
                  <a:pt x="195579" y="0"/>
                </a:lnTo>
                <a:close/>
              </a:path>
            </a:pathLst>
          </a:custGeom>
          <a:solidFill>
            <a:srgbClr val="DE6290"/>
          </a:solidFill>
        </p:spPr>
        <p:txBody>
          <a:bodyPr wrap="square" lIns="0" tIns="0" rIns="0" bIns="0" rtlCol="0"/>
          <a:lstStyle/>
          <a:p>
            <a:endParaRPr sz="3599"/>
          </a:p>
        </p:txBody>
      </p:sp>
      <p:sp>
        <p:nvSpPr>
          <p:cNvPr id="40" name="object 34">
            <a:extLst>
              <a:ext uri="{FF2B5EF4-FFF2-40B4-BE49-F238E27FC236}">
                <a16:creationId xmlns:a16="http://schemas.microsoft.com/office/drawing/2014/main" id="{C09296F0-D7F3-0102-AAD2-F7D656E2DB69}"/>
              </a:ext>
            </a:extLst>
          </p:cNvPr>
          <p:cNvSpPr/>
          <p:nvPr/>
        </p:nvSpPr>
        <p:spPr>
          <a:xfrm>
            <a:off x="9635785" y="2966453"/>
            <a:ext cx="195577" cy="111758"/>
          </a:xfrm>
          <a:custGeom>
            <a:avLst/>
            <a:gdLst/>
            <a:ahLst/>
            <a:cxnLst/>
            <a:rect l="l" t="t" r="r" b="b"/>
            <a:pathLst>
              <a:path w="195579" h="111759">
                <a:moveTo>
                  <a:pt x="195579" y="0"/>
                </a:moveTo>
                <a:lnTo>
                  <a:pt x="0" y="0"/>
                </a:lnTo>
                <a:lnTo>
                  <a:pt x="0" y="111760"/>
                </a:lnTo>
                <a:lnTo>
                  <a:pt x="195579" y="111760"/>
                </a:lnTo>
                <a:lnTo>
                  <a:pt x="195579" y="0"/>
                </a:lnTo>
                <a:close/>
              </a:path>
            </a:pathLst>
          </a:custGeom>
          <a:solidFill>
            <a:srgbClr val="79C6BE"/>
          </a:solidFill>
        </p:spPr>
        <p:txBody>
          <a:bodyPr wrap="square" lIns="0" tIns="0" rIns="0" bIns="0" rtlCol="0"/>
          <a:lstStyle/>
          <a:p>
            <a:endParaRPr sz="3599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4DD1C23-21CC-EB5F-D945-4C50697259C4}"/>
              </a:ext>
            </a:extLst>
          </p:cNvPr>
          <p:cNvSpPr txBox="1"/>
          <p:nvPr/>
        </p:nvSpPr>
        <p:spPr>
          <a:xfrm>
            <a:off x="7149834" y="3165941"/>
            <a:ext cx="13498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Kranj-LJ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6C67A2A-BE92-1101-1DB8-08A18DBC893B}"/>
              </a:ext>
            </a:extLst>
          </p:cNvPr>
          <p:cNvSpPr txBox="1"/>
          <p:nvPr/>
        </p:nvSpPr>
        <p:spPr>
          <a:xfrm>
            <a:off x="8133873" y="3143963"/>
            <a:ext cx="1139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Kamnik-LJ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2100C51-BABE-8053-3959-C6A7CBFB0D43}"/>
              </a:ext>
            </a:extLst>
          </p:cNvPr>
          <p:cNvSpPr txBox="1"/>
          <p:nvPr/>
        </p:nvSpPr>
        <p:spPr>
          <a:xfrm>
            <a:off x="9445278" y="3134089"/>
            <a:ext cx="11398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Vsi-LJ</a:t>
            </a:r>
          </a:p>
        </p:txBody>
      </p:sp>
      <p:sp>
        <p:nvSpPr>
          <p:cNvPr id="45" name="Pravokotnik 13">
            <a:extLst>
              <a:ext uri="{FF2B5EF4-FFF2-40B4-BE49-F238E27FC236}">
                <a16:creationId xmlns:a16="http://schemas.microsoft.com/office/drawing/2014/main" id="{A822CE3D-C865-23AE-5DD3-DD4EBCAD10AE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46" name="Pravokotnik 14">
            <a:extLst>
              <a:ext uri="{FF2B5EF4-FFF2-40B4-BE49-F238E27FC236}">
                <a16:creationId xmlns:a16="http://schemas.microsoft.com/office/drawing/2014/main" id="{E9FE0C70-3457-3DB0-8819-84F99440D168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13226DE1-8410-8E8C-C494-CF7E83EE2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Rectangle 47">
            <a:extLst>
              <a:ext uri="{FF2B5EF4-FFF2-40B4-BE49-F238E27FC236}">
                <a16:creationId xmlns:a16="http://schemas.microsoft.com/office/drawing/2014/main" id="{B302D3BE-1CE1-1F79-7A41-A6645B39C431}"/>
              </a:ext>
            </a:extLst>
          </p:cNvPr>
          <p:cNvSpPr/>
          <p:nvPr/>
        </p:nvSpPr>
        <p:spPr>
          <a:xfrm>
            <a:off x="1886857" y="1041702"/>
            <a:ext cx="1385410" cy="55507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195929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111498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Dolgoročno naslavljanje aktivne mobilnosti in zdravja</a:t>
            </a:r>
          </a:p>
          <a:p>
            <a:pPr marL="609600" lvl="0" indent="-609600">
              <a:spcBef>
                <a:spcPct val="20000"/>
              </a:spcBef>
              <a:defRPr/>
            </a:pPr>
            <a:endParaRPr lang="sl-SI" sz="3600" b="1" dirty="0">
              <a:solidFill>
                <a:srgbClr val="11AEAB"/>
              </a:solidFill>
            </a:endParaRPr>
          </a:p>
        </p:txBody>
      </p:sp>
      <p:sp>
        <p:nvSpPr>
          <p:cNvPr id="45" name="Pravokotnik 13">
            <a:extLst>
              <a:ext uri="{FF2B5EF4-FFF2-40B4-BE49-F238E27FC236}">
                <a16:creationId xmlns:a16="http://schemas.microsoft.com/office/drawing/2014/main" id="{A822CE3D-C865-23AE-5DD3-DD4EBCAD10AE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46" name="Pravokotnik 14">
            <a:extLst>
              <a:ext uri="{FF2B5EF4-FFF2-40B4-BE49-F238E27FC236}">
                <a16:creationId xmlns:a16="http://schemas.microsoft.com/office/drawing/2014/main" id="{E9FE0C70-3457-3DB0-8819-84F99440D168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13226DE1-8410-8E8C-C494-CF7E83EE2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31D90C3-EA73-1B32-3C2E-5C5DF1C375BD}"/>
              </a:ext>
            </a:extLst>
          </p:cNvPr>
          <p:cNvSpPr txBox="1"/>
          <p:nvPr/>
        </p:nvSpPr>
        <p:spPr>
          <a:xfrm>
            <a:off x="879921" y="1674320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000" b="1" dirty="0">
                <a:solidFill>
                  <a:srgbClr val="11AEAB"/>
                </a:solidFill>
              </a:rPr>
              <a:t>Regijski center mobilnosti Ljubljanske urbane regije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22B0A3-4F9C-E866-B50B-9E8A0F7556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2511" y="4624115"/>
            <a:ext cx="2810336" cy="39837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F6A6029-655D-7FDB-6189-FC255387EA9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80130" y="5072932"/>
            <a:ext cx="3235099" cy="634014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ED980BD-0BBB-4D36-7727-CC4411584C08}"/>
              </a:ext>
            </a:extLst>
          </p:cNvPr>
          <p:cNvSpPr txBox="1"/>
          <p:nvPr/>
        </p:nvSpPr>
        <p:spPr>
          <a:xfrm>
            <a:off x="826301" y="2344831"/>
            <a:ext cx="7953829" cy="35702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promocija in razvoj trajnostne mobilnosti </a:t>
            </a:r>
            <a:r>
              <a:rPr lang="sl-SI" dirty="0"/>
              <a:t>v LUR in med zaposlovalci;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b="1" dirty="0"/>
              <a:t>komunikacija</a:t>
            </a:r>
            <a:r>
              <a:rPr lang="pl-PL" dirty="0"/>
              <a:t> s ključnimi deležniki o trajnostni mobilnosti;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l-PL" dirty="0"/>
              <a:t>podpora pri </a:t>
            </a:r>
            <a:r>
              <a:rPr lang="pl-PL" b="1" dirty="0"/>
              <a:t>celostnem prometnem načrtovanju </a:t>
            </a:r>
            <a:r>
              <a:rPr lang="pl-PL" dirty="0"/>
              <a:t>na regionalni ravni;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podpora občinam in resornemu ministrstvu </a:t>
            </a:r>
            <a:r>
              <a:rPr lang="sl-SI" dirty="0"/>
              <a:t>z izvajanjem aktivnosti na področju trajnostne mobilnosti in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l-SI" b="1" dirty="0"/>
              <a:t>vzpostavitev</a:t>
            </a:r>
            <a:r>
              <a:rPr lang="sl-SI" dirty="0"/>
              <a:t> certifikata trajnostne mobilnosti.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sl-SI" dirty="0"/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5B16852D-E1EA-8A9D-66AF-4536F180AB1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986" b="16377"/>
          <a:stretch/>
        </p:blipFill>
        <p:spPr bwMode="auto">
          <a:xfrm>
            <a:off x="8870664" y="2067379"/>
            <a:ext cx="3235100" cy="1523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0099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394395" y="771455"/>
            <a:ext cx="1111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Hvala za vašo pozornost!</a:t>
            </a:r>
          </a:p>
        </p:txBody>
      </p:sp>
      <p:sp>
        <p:nvSpPr>
          <p:cNvPr id="46" name="Pravokotnik 14">
            <a:extLst>
              <a:ext uri="{FF2B5EF4-FFF2-40B4-BE49-F238E27FC236}">
                <a16:creationId xmlns:a16="http://schemas.microsoft.com/office/drawing/2014/main" id="{E9FE0C70-3457-3DB0-8819-84F99440D168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551474-D86E-B8C5-7802-073AEB71652F}"/>
              </a:ext>
            </a:extLst>
          </p:cNvPr>
          <p:cNvSpPr txBox="1"/>
          <p:nvPr/>
        </p:nvSpPr>
        <p:spPr>
          <a:xfrm>
            <a:off x="2269857" y="2267812"/>
            <a:ext cx="7652286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11AEAB"/>
                </a:solidFill>
              </a:rPr>
              <a:t>mag. Lilijana Madjar</a:t>
            </a:r>
          </a:p>
          <a:p>
            <a:pPr algn="ctr"/>
            <a:r>
              <a:rPr lang="sl-SI" b="1" dirty="0">
                <a:solidFill>
                  <a:schemeClr val="bg1">
                    <a:lumMod val="50000"/>
                  </a:schemeClr>
                </a:solidFill>
              </a:rPr>
              <a:t>direktorica Regionalne razvojne agencije Ljubljanske urbane regije</a:t>
            </a:r>
          </a:p>
          <a:p>
            <a:pPr algn="ctr"/>
            <a:endParaRPr lang="sl-SI" sz="2000" b="1" dirty="0">
              <a:solidFill>
                <a:schemeClr val="bg1">
                  <a:lumMod val="50000"/>
                </a:schemeClr>
              </a:solidFill>
            </a:endParaRPr>
          </a:p>
          <a:p>
            <a:pPr algn="ctr"/>
            <a:r>
              <a:rPr lang="sl-SI" sz="2000" b="1" dirty="0">
                <a:solidFill>
                  <a:srgbClr val="11AEAB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lilijana.madjar@rralur.si</a:t>
            </a:r>
            <a:endParaRPr lang="sl-SI" sz="2000" b="1" dirty="0">
              <a:solidFill>
                <a:srgbClr val="11AEAB"/>
              </a:solidFill>
            </a:endParaRPr>
          </a:p>
          <a:p>
            <a:pPr algn="ctr"/>
            <a:endParaRPr lang="sl-SI" sz="2000" b="1" dirty="0">
              <a:solidFill>
                <a:srgbClr val="11AEAB"/>
              </a:solidFill>
            </a:endParaRPr>
          </a:p>
          <a:p>
            <a:pPr algn="ctr"/>
            <a:r>
              <a:rPr lang="sl-SI" sz="2000" b="1" dirty="0">
                <a:solidFill>
                  <a:schemeClr val="bg1">
                    <a:lumMod val="50000"/>
                  </a:schemeClr>
                </a:solidFill>
              </a:rPr>
              <a:t>t: +386 1 306</a:t>
            </a:r>
            <a:r>
              <a:rPr lang="en-GB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b="1" dirty="0">
                <a:solidFill>
                  <a:schemeClr val="bg1">
                    <a:lumMod val="50000"/>
                  </a:schemeClr>
                </a:solidFill>
              </a:rPr>
              <a:t>19</a:t>
            </a:r>
            <a:r>
              <a:rPr lang="en-GB" sz="2000" b="1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sl-SI" sz="2000" b="1" dirty="0">
                <a:solidFill>
                  <a:schemeClr val="bg1">
                    <a:lumMod val="50000"/>
                  </a:schemeClr>
                </a:solidFill>
              </a:rPr>
              <a:t>01</a:t>
            </a:r>
            <a:br>
              <a:rPr lang="sl-SI" sz="2400" b="1" dirty="0">
                <a:solidFill>
                  <a:srgbClr val="00677A"/>
                </a:solidFill>
              </a:rPr>
            </a:br>
            <a:r>
              <a:rPr lang="sl-SI" sz="2000" b="1" dirty="0">
                <a:solidFill>
                  <a:schemeClr val="bg1">
                    <a:lumMod val="50000"/>
                  </a:schemeClr>
                </a:solidFill>
              </a:rPr>
              <a:t>e: info@rralur.si</a:t>
            </a:r>
            <a:br>
              <a:rPr lang="sl-SI" sz="2000" b="1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sl-SI" sz="2000" b="1" dirty="0">
                <a:solidFill>
                  <a:schemeClr val="bg1">
                    <a:lumMod val="50000"/>
                  </a:schemeClr>
                </a:solidFill>
              </a:rPr>
              <a:t>w: </a:t>
            </a:r>
            <a:r>
              <a:rPr lang="sl-SI" sz="2000" b="1" dirty="0">
                <a:solidFill>
                  <a:schemeClr val="bg1">
                    <a:lumMod val="50000"/>
                  </a:schemeClr>
                </a:solidFill>
                <a:hlinkClick r:id="rId4"/>
              </a:rPr>
              <a:t>www.rralur.si</a:t>
            </a:r>
            <a:endParaRPr lang="sl-SI" sz="2000" dirty="0"/>
          </a:p>
          <a:p>
            <a:pPr algn="ctr"/>
            <a:br>
              <a:rPr lang="sl-SI" sz="2000" b="1" dirty="0">
                <a:solidFill>
                  <a:srgbClr val="00677A"/>
                </a:solidFill>
              </a:rPr>
            </a:br>
            <a:br>
              <a:rPr lang="sl-SI" b="1" dirty="0">
                <a:solidFill>
                  <a:schemeClr val="bg1">
                    <a:lumMod val="50000"/>
                  </a:schemeClr>
                </a:solidFill>
              </a:rPr>
            </a:br>
            <a:endParaRPr lang="sl-SI" dirty="0"/>
          </a:p>
        </p:txBody>
      </p:sp>
      <p:pic>
        <p:nvPicPr>
          <p:cNvPr id="1028" name="Picture 4" descr="Regionalna razvojna agencija Ljubljanske urbane regije">
            <a:extLst>
              <a:ext uri="{FF2B5EF4-FFF2-40B4-BE49-F238E27FC236}">
                <a16:creationId xmlns:a16="http://schemas.microsoft.com/office/drawing/2014/main" id="{83EF1E50-D26D-E2A0-DFE6-769BF065A7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550" y="5508285"/>
            <a:ext cx="5629275" cy="1089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759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0543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Regionalna razvojna agencija Ljubljanske urbane regije</a:t>
            </a:r>
          </a:p>
        </p:txBody>
      </p:sp>
      <p:sp>
        <p:nvSpPr>
          <p:cNvPr id="25" name="Pravokotnik 13">
            <a:extLst>
              <a:ext uri="{FF2B5EF4-FFF2-40B4-BE49-F238E27FC236}">
                <a16:creationId xmlns:a16="http://schemas.microsoft.com/office/drawing/2014/main" id="{FFD7D2C5-19F0-47B6-AC8D-82CADC06D76A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26" name="Pravokotnik 14">
            <a:extLst>
              <a:ext uri="{FF2B5EF4-FFF2-40B4-BE49-F238E27FC236}">
                <a16:creationId xmlns:a16="http://schemas.microsoft.com/office/drawing/2014/main" id="{6E2C3087-5C58-A43B-0B81-F2D877294F6B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D968DD05-6055-A565-A9B7-B1C3087D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Pravokotnik 17">
            <a:extLst>
              <a:ext uri="{FF2B5EF4-FFF2-40B4-BE49-F238E27FC236}">
                <a16:creationId xmlns:a16="http://schemas.microsoft.com/office/drawing/2014/main" id="{60FC84DD-DE1A-EF59-D4B4-14C4FCBF26F5}"/>
              </a:ext>
            </a:extLst>
          </p:cNvPr>
          <p:cNvSpPr/>
          <p:nvPr/>
        </p:nvSpPr>
        <p:spPr>
          <a:xfrm>
            <a:off x="2585194" y="3656448"/>
            <a:ext cx="2848202" cy="430887"/>
          </a:xfrm>
          <a:prstGeom prst="rect">
            <a:avLst/>
          </a:prstGeom>
          <a:solidFill>
            <a:srgbClr val="11AEAB"/>
          </a:solidFill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Spodbujevalec inovacij</a:t>
            </a:r>
          </a:p>
        </p:txBody>
      </p:sp>
      <p:sp>
        <p:nvSpPr>
          <p:cNvPr id="11" name="Pravokotnik 19">
            <a:extLst>
              <a:ext uri="{FF2B5EF4-FFF2-40B4-BE49-F238E27FC236}">
                <a16:creationId xmlns:a16="http://schemas.microsoft.com/office/drawing/2014/main" id="{8580B249-0879-EBEC-118B-D353C6E2B8BC}"/>
              </a:ext>
            </a:extLst>
          </p:cNvPr>
          <p:cNvSpPr/>
          <p:nvPr/>
        </p:nvSpPr>
        <p:spPr>
          <a:xfrm>
            <a:off x="1584576" y="2641237"/>
            <a:ext cx="2603523" cy="430887"/>
          </a:xfrm>
          <a:prstGeom prst="rect">
            <a:avLst/>
          </a:prstGeom>
          <a:solidFill>
            <a:srgbClr val="11AEAB"/>
          </a:solidFill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Koordinator razvoja</a:t>
            </a:r>
          </a:p>
        </p:txBody>
      </p:sp>
      <p:sp>
        <p:nvSpPr>
          <p:cNvPr id="14" name="Pravokotnik 21">
            <a:extLst>
              <a:ext uri="{FF2B5EF4-FFF2-40B4-BE49-F238E27FC236}">
                <a16:creationId xmlns:a16="http://schemas.microsoft.com/office/drawing/2014/main" id="{B5BC43F1-1B28-6CCF-8544-8BE663AAFC68}"/>
              </a:ext>
            </a:extLst>
          </p:cNvPr>
          <p:cNvSpPr/>
          <p:nvPr/>
        </p:nvSpPr>
        <p:spPr>
          <a:xfrm>
            <a:off x="3376239" y="4671659"/>
            <a:ext cx="3712742" cy="430887"/>
          </a:xfrm>
          <a:prstGeom prst="rect">
            <a:avLst/>
          </a:prstGeom>
          <a:solidFill>
            <a:srgbClr val="11AEAB"/>
          </a:solidFill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Soustvarjalec konkurenčnosti</a:t>
            </a:r>
          </a:p>
        </p:txBody>
      </p:sp>
      <p:sp>
        <p:nvSpPr>
          <p:cNvPr id="16" name="Pravokotnik 23">
            <a:extLst>
              <a:ext uri="{FF2B5EF4-FFF2-40B4-BE49-F238E27FC236}">
                <a16:creationId xmlns:a16="http://schemas.microsoft.com/office/drawing/2014/main" id="{4740DBD6-0228-D625-5824-E1FF17446F9D}"/>
              </a:ext>
            </a:extLst>
          </p:cNvPr>
          <p:cNvSpPr/>
          <p:nvPr/>
        </p:nvSpPr>
        <p:spPr>
          <a:xfrm>
            <a:off x="533104" y="1692981"/>
            <a:ext cx="2102945" cy="430887"/>
          </a:xfrm>
          <a:prstGeom prst="rect">
            <a:avLst/>
          </a:prstGeom>
          <a:solidFill>
            <a:srgbClr val="11AEAB"/>
          </a:solidFill>
        </p:spPr>
        <p:txBody>
          <a:bodyPr wrap="square">
            <a:spAutoFit/>
          </a:bodyPr>
          <a:lstStyle/>
          <a:p>
            <a:pPr marL="60960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Povezovalec idej </a:t>
            </a:r>
          </a:p>
        </p:txBody>
      </p:sp>
      <p:pic>
        <p:nvPicPr>
          <p:cNvPr id="21" name="Slika 15" descr="4_ObcinaLjubljana_Central Market_B.Jakse_S.Jersic.JPG">
            <a:extLst>
              <a:ext uri="{FF2B5EF4-FFF2-40B4-BE49-F238E27FC236}">
                <a16:creationId xmlns:a16="http://schemas.microsoft.com/office/drawing/2014/main" id="{0D82A11A-7FEA-40E9-AF28-6AE3B4871177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29464" y="1260224"/>
            <a:ext cx="2972358" cy="1975793"/>
          </a:xfrm>
          <a:prstGeom prst="rect">
            <a:avLst/>
          </a:prstGeom>
        </p:spPr>
      </p:pic>
      <p:pic>
        <p:nvPicPr>
          <p:cNvPr id="22" name="Označba mesta vsebine 4" descr="Slika, ki vsebuje besede škatla, elementi, sneg, pes&#10;&#10;Opis je samodejno ustvarjen">
            <a:extLst>
              <a:ext uri="{FF2B5EF4-FFF2-40B4-BE49-F238E27FC236}">
                <a16:creationId xmlns:a16="http://schemas.microsoft.com/office/drawing/2014/main" id="{2F9A62B5-EC77-42C3-BE37-A3E54DA48D2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9464" y="3484273"/>
            <a:ext cx="2963246" cy="1975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977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0543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Regionalna razvojna agencija Ljubljanske urbane regije</a:t>
            </a:r>
          </a:p>
        </p:txBody>
      </p:sp>
      <p:sp>
        <p:nvSpPr>
          <p:cNvPr id="25" name="Pravokotnik 13">
            <a:extLst>
              <a:ext uri="{FF2B5EF4-FFF2-40B4-BE49-F238E27FC236}">
                <a16:creationId xmlns:a16="http://schemas.microsoft.com/office/drawing/2014/main" id="{FFD7D2C5-19F0-47B6-AC8D-82CADC06D76A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26" name="Pravokotnik 14">
            <a:extLst>
              <a:ext uri="{FF2B5EF4-FFF2-40B4-BE49-F238E27FC236}">
                <a16:creationId xmlns:a16="http://schemas.microsoft.com/office/drawing/2014/main" id="{6E2C3087-5C58-A43B-0B81-F2D877294F6B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D968DD05-6055-A565-A9B7-B1C3087D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0C75457-97C5-5669-3F47-030DD110AF3B}"/>
              </a:ext>
            </a:extLst>
          </p:cNvPr>
          <p:cNvGrpSpPr/>
          <p:nvPr/>
        </p:nvGrpSpPr>
        <p:grpSpPr>
          <a:xfrm>
            <a:off x="311682" y="1384528"/>
            <a:ext cx="8421406" cy="4111381"/>
            <a:chOff x="387274" y="1877219"/>
            <a:chExt cx="10272897" cy="4868216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2A4A2A4-65C9-12C8-6F76-52B0B142214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t="30493" r="63021" b="22726"/>
            <a:stretch/>
          </p:blipFill>
          <p:spPr>
            <a:xfrm>
              <a:off x="387274" y="2103061"/>
              <a:ext cx="5254831" cy="3946852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F35E02-1AB3-B63B-5EAA-091C512207C2}"/>
                </a:ext>
              </a:extLst>
            </p:cNvPr>
            <p:cNvSpPr/>
            <p:nvPr/>
          </p:nvSpPr>
          <p:spPr>
            <a:xfrm>
              <a:off x="4201846" y="6212035"/>
              <a:ext cx="288052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dirty="0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E952858-EA40-883F-4122-62BAFDE758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40916" t="3118"/>
            <a:stretch/>
          </p:blipFill>
          <p:spPr>
            <a:xfrm>
              <a:off x="5370372" y="1877219"/>
              <a:ext cx="5289799" cy="4507196"/>
            </a:xfrm>
            <a:prstGeom prst="rect">
              <a:avLst/>
            </a:prstGeom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D0F8091-72C0-35FF-EDDF-BFF3401A6D81}"/>
                </a:ext>
              </a:extLst>
            </p:cNvPr>
            <p:cNvSpPr/>
            <p:nvPr/>
          </p:nvSpPr>
          <p:spPr>
            <a:xfrm>
              <a:off x="1809390" y="5740399"/>
              <a:ext cx="4950620" cy="533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CC5DB7B-624B-C33A-3892-6D2ECCB49628}"/>
              </a:ext>
            </a:extLst>
          </p:cNvPr>
          <p:cNvSpPr txBox="1"/>
          <p:nvPr/>
        </p:nvSpPr>
        <p:spPr>
          <a:xfrm>
            <a:off x="8704422" y="1316821"/>
            <a:ext cx="3324229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endParaRPr lang="sl-SI" dirty="0"/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sl-SI" sz="1600" dirty="0"/>
              <a:t>število podjetij: </a:t>
            </a:r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078</a:t>
            </a:r>
            <a:r>
              <a:rPr lang="sl-SI" sz="1600" dirty="0"/>
              <a:t> (1/3 SLO)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sl-SI" sz="1600" dirty="0"/>
          </a:p>
          <a:p>
            <a:pPr algn="ctr"/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32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845 </a:t>
            </a:r>
            <a:r>
              <a:rPr lang="sl-SI" sz="1600" dirty="0"/>
              <a:t>EUR letni BDP na prebivalca</a:t>
            </a:r>
          </a:p>
          <a:p>
            <a:pPr algn="ctr"/>
            <a:r>
              <a:rPr lang="sl-SI" sz="1600" dirty="0"/>
              <a:t>(1/3 SLO)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sl-SI" sz="1600" dirty="0"/>
          </a:p>
          <a:p>
            <a:pPr algn="ctr"/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57</a:t>
            </a:r>
            <a:r>
              <a:rPr lang="sl-SI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600" dirty="0">
                <a:solidFill>
                  <a:schemeClr val="bg2">
                    <a:lumMod val="2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708</a:t>
            </a:r>
            <a:r>
              <a:rPr lang="sl-SI" sz="1600" dirty="0"/>
              <a:t> EUR neto dodana vrednost </a:t>
            </a:r>
          </a:p>
          <a:p>
            <a:pPr algn="ctr"/>
            <a:r>
              <a:rPr lang="sl-SI" sz="1600" dirty="0"/>
              <a:t>(na zaposlenega/leto)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sl-SI" sz="1600" dirty="0"/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sl-SI" sz="1600" dirty="0"/>
              <a:t>248.761 zaposlenih v regiji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52401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87849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Mobilnost v Ljubljanski urbani regiji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AC1AAB92-7C93-62B8-FF82-3E3199F1A3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1916" y="2192423"/>
            <a:ext cx="3347055" cy="348157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F3FAC3EC-A8CC-4B8F-892A-DAA71776B4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28" b="9368"/>
          <a:stretch/>
        </p:blipFill>
        <p:spPr bwMode="auto">
          <a:xfrm>
            <a:off x="618809" y="1828909"/>
            <a:ext cx="5728711" cy="395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Pravokotnik 13">
            <a:extLst>
              <a:ext uri="{FF2B5EF4-FFF2-40B4-BE49-F238E27FC236}">
                <a16:creationId xmlns:a16="http://schemas.microsoft.com/office/drawing/2014/main" id="{2531D560-E089-2C89-9626-6E95EDBE949D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15" name="Pravokotnik 14">
            <a:extLst>
              <a:ext uri="{FF2B5EF4-FFF2-40B4-BE49-F238E27FC236}">
                <a16:creationId xmlns:a16="http://schemas.microsoft.com/office/drawing/2014/main" id="{D6CDFB31-5734-3A33-9568-E543CA1DC70B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:a16="http://schemas.microsoft.com/office/drawing/2014/main" id="{298E4D6E-42CB-DDC1-47BA-9BA6204656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B06927-8848-5B56-3F42-E676A201A48A}"/>
              </a:ext>
            </a:extLst>
          </p:cNvPr>
          <p:cNvSpPr txBox="1"/>
          <p:nvPr/>
        </p:nvSpPr>
        <p:spPr>
          <a:xfrm>
            <a:off x="435163" y="1290398"/>
            <a:ext cx="67371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/>
              <a:t>Delovne migracije v osrednjeslovensko statistično regijo (SURS, 2023)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053420F-F52C-872C-0E3E-E0A94C19D55C}"/>
              </a:ext>
            </a:extLst>
          </p:cNvPr>
          <p:cNvSpPr txBox="1"/>
          <p:nvPr/>
        </p:nvSpPr>
        <p:spPr>
          <a:xfrm>
            <a:off x="6682617" y="1278508"/>
            <a:ext cx="554355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600" dirty="0"/>
              <a:t>Uporaba prevoznih sredstev iz LUR v smeri MOL (CPS LUR, 2018)</a:t>
            </a:r>
          </a:p>
        </p:txBody>
      </p:sp>
    </p:spTree>
    <p:extLst>
      <p:ext uri="{BB962C8B-B14F-4D97-AF65-F5344CB8AC3E}">
        <p14:creationId xmlns:p14="http://schemas.microsoft.com/office/powerpoint/2010/main" val="33414419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0543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Kako sta povezana mobilnost in zdravje?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DC62BE8-B921-5E8A-DD9B-089E517665B9}"/>
              </a:ext>
            </a:extLst>
          </p:cNvPr>
          <p:cNvSpPr txBox="1"/>
          <p:nvPr/>
        </p:nvSpPr>
        <p:spPr>
          <a:xfrm>
            <a:off x="614199" y="1119634"/>
            <a:ext cx="6242657" cy="46474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sl-SI" sz="2000" dirty="0"/>
          </a:p>
          <a:p>
            <a:pPr marL="0" indent="0" eaLnBrk="0" fontAlgn="base" hangingPunct="0">
              <a:spcBef>
                <a:spcPts val="600"/>
              </a:spcBef>
              <a:spcAft>
                <a:spcPts val="600"/>
              </a:spcAft>
              <a:buNone/>
            </a:pPr>
            <a:r>
              <a:rPr lang="sl-SI" altLang="en-US" sz="2000" b="1" dirty="0"/>
              <a:t>Aktivna mobilnost </a:t>
            </a:r>
            <a:r>
              <a:rPr lang="sl-SI" altLang="en-US" sz="2000" dirty="0"/>
              <a:t>je popolna vadba za celotno telo: 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krepi mišice in sklepe,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preprečuje debelost (in z njo povezane bolezni),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zmanjšuje stres,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krepi imunski sistem,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krepi duševno zdravje,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povečuje produktivnost na delovnem mestu, </a:t>
            </a:r>
          </a:p>
          <a:p>
            <a:pPr marL="285750" indent="-285750" eaLnBrk="0" fontAlgn="base" hangingPunct="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000" dirty="0"/>
              <a:t>…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sl-SI" altLang="en-US" dirty="0"/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sl-SI" alt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3CC17EDC-18CA-6C95-40D9-60EA703F2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1349299"/>
            <a:ext cx="4879973" cy="3253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628DD25-9DB7-D2F1-505A-C372B1E3AE0F}"/>
              </a:ext>
            </a:extLst>
          </p:cNvPr>
          <p:cNvSpPr txBox="1"/>
          <p:nvPr/>
        </p:nvSpPr>
        <p:spPr>
          <a:xfrm>
            <a:off x="10450645" y="4708953"/>
            <a:ext cx="140525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200" dirty="0"/>
              <a:t>Foto: Nino </a:t>
            </a:r>
            <a:r>
              <a:rPr lang="sl-SI" sz="1200" dirty="0" err="1"/>
              <a:t>Kolarev</a:t>
            </a:r>
            <a:endParaRPr lang="sl-SI" sz="1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4B77543-98E6-3F82-02FF-56DBF4CC2CD3}"/>
              </a:ext>
            </a:extLst>
          </p:cNvPr>
          <p:cNvSpPr txBox="1"/>
          <p:nvPr/>
        </p:nvSpPr>
        <p:spPr>
          <a:xfrm>
            <a:off x="307099" y="5261654"/>
            <a:ext cx="1157780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en-US" sz="2000" b="1" dirty="0">
                <a:solidFill>
                  <a:srgbClr val="11AEAB"/>
                </a:solidFill>
              </a:rPr>
              <a:t>Zaposleni, ki se odločajo za aktivno pot v službo, se odločajo tudi za dolgoročno skrb za svoje zdravje. </a:t>
            </a:r>
          </a:p>
        </p:txBody>
      </p:sp>
      <p:sp>
        <p:nvSpPr>
          <p:cNvPr id="25" name="Pravokotnik 13">
            <a:extLst>
              <a:ext uri="{FF2B5EF4-FFF2-40B4-BE49-F238E27FC236}">
                <a16:creationId xmlns:a16="http://schemas.microsoft.com/office/drawing/2014/main" id="{FFD7D2C5-19F0-47B6-AC8D-82CADC06D76A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26" name="Pravokotnik 14">
            <a:extLst>
              <a:ext uri="{FF2B5EF4-FFF2-40B4-BE49-F238E27FC236}">
                <a16:creationId xmlns:a16="http://schemas.microsoft.com/office/drawing/2014/main" id="{6E2C3087-5C58-A43B-0B81-F2D877294F6B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27" name="Picture 4">
            <a:extLst>
              <a:ext uri="{FF2B5EF4-FFF2-40B4-BE49-F238E27FC236}">
                <a16:creationId xmlns:a16="http://schemas.microsoft.com/office/drawing/2014/main" id="{D968DD05-6055-A565-A9B7-B1C3087DA6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1170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0187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Mobilnostni načrt za ustanove – UKC Ljubljana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73CC2B-303F-F56E-675A-B8205D9A0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3106"/>
          <a:stretch/>
        </p:blipFill>
        <p:spPr>
          <a:xfrm rot="5400000">
            <a:off x="8455177" y="1542648"/>
            <a:ext cx="3042727" cy="391298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67B980-2D34-090D-3B2D-1CCA0DDC044E}"/>
              </a:ext>
            </a:extLst>
          </p:cNvPr>
          <p:cNvSpPr txBox="1"/>
          <p:nvPr/>
        </p:nvSpPr>
        <p:spPr>
          <a:xfrm>
            <a:off x="442449" y="1813255"/>
            <a:ext cx="7339475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sl-SI" b="1" dirty="0"/>
              <a:t>Strateški dokument</a:t>
            </a:r>
            <a:r>
              <a:rPr lang="sl-SI" dirty="0"/>
              <a:t>, ki omogoča aktivno urejanje dostopnosti do območja UKC Ljubljana, upošteva: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l-SI" dirty="0"/>
              <a:t>lokacijske, infrastrukturne in organizacijske specifike UKC Ljubljana,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l-SI" dirty="0"/>
              <a:t>stanje mirujočega prometa (cca 8.200 zaposlenih, 1.150 parkirišč), 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l-SI" dirty="0"/>
              <a:t>načrtovanje nujnih ukrepov, ki spodbujajo trajnostno mobilnost in</a:t>
            </a:r>
          </a:p>
          <a:p>
            <a:pPr marL="609600" indent="-6096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sl-SI" dirty="0"/>
              <a:t>ozaveščanje uporabnikov in zaposlenih o možnosti trajnostnih načinov prihoda v UKC Ljubljana in pozitivnih učinkih.</a:t>
            </a:r>
            <a:endParaRPr lang="sl-SI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sl-SI" dirty="0"/>
          </a:p>
        </p:txBody>
      </p:sp>
      <p:sp>
        <p:nvSpPr>
          <p:cNvPr id="17" name="Pravokotnik 13">
            <a:extLst>
              <a:ext uri="{FF2B5EF4-FFF2-40B4-BE49-F238E27FC236}">
                <a16:creationId xmlns:a16="http://schemas.microsoft.com/office/drawing/2014/main" id="{5E53E8E8-A63E-B3D0-2F05-B42268C91311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18" name="Pravokotnik 14">
            <a:extLst>
              <a:ext uri="{FF2B5EF4-FFF2-40B4-BE49-F238E27FC236}">
                <a16:creationId xmlns:a16="http://schemas.microsoft.com/office/drawing/2014/main" id="{32E50AD9-0DCC-C0C6-2626-F3C3BF5FCF66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id="{F7689136-B963-BAA1-1340-CCD8B79C8F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4776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984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Mobilnostni načrt za ustanove – UKC Ljubljana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54433FF-A775-6C90-A9A8-32B672111152}"/>
              </a:ext>
            </a:extLst>
          </p:cNvPr>
          <p:cNvSpPr txBox="1"/>
          <p:nvPr/>
        </p:nvSpPr>
        <p:spPr>
          <a:xfrm>
            <a:off x="293304" y="1328796"/>
            <a:ext cx="659695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Najpogostejši prihodi na delo zaposlenih na UKC Ljubljana (n=826)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5E5A387-4636-AE8B-AFE0-70C441EB5E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1221" y="1808760"/>
            <a:ext cx="3844479" cy="3860723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2CF574D-7D6F-E503-A756-BF2276CAD31E}"/>
              </a:ext>
            </a:extLst>
          </p:cNvPr>
          <p:cNvSpPr txBox="1"/>
          <p:nvPr/>
        </p:nvSpPr>
        <p:spPr>
          <a:xfrm>
            <a:off x="7251825" y="1341169"/>
            <a:ext cx="55267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dirty="0"/>
              <a:t>Dostopnost območja UKC Ljubljana s kolesom</a:t>
            </a:r>
          </a:p>
        </p:txBody>
      </p:sp>
      <p:sp>
        <p:nvSpPr>
          <p:cNvPr id="18" name="Pravokotnik 13">
            <a:extLst>
              <a:ext uri="{FF2B5EF4-FFF2-40B4-BE49-F238E27FC236}">
                <a16:creationId xmlns:a16="http://schemas.microsoft.com/office/drawing/2014/main" id="{152B9FE0-1F9F-D653-F474-C752742435DA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19" name="Pravokotnik 14">
            <a:extLst>
              <a:ext uri="{FF2B5EF4-FFF2-40B4-BE49-F238E27FC236}">
                <a16:creationId xmlns:a16="http://schemas.microsoft.com/office/drawing/2014/main" id="{CAC5DA23-B062-114E-72E3-61033065FDCA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4322C6E8-69BF-1B90-5F0A-F292A33955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98C78C0E-A628-B2D7-C56E-1EA45E84EC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8821939"/>
              </p:ext>
            </p:extLst>
          </p:nvPr>
        </p:nvGraphicFramePr>
        <p:xfrm>
          <a:off x="780032" y="1777267"/>
          <a:ext cx="5415855" cy="40357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5022043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984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Mobilnostni načrt za ustanove – UKC Ljubljana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713F866-EBFA-9F3A-3B83-304988A3543C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85000"/>
          </a:blip>
          <a:stretch>
            <a:fillRect/>
          </a:stretch>
        </p:blipFill>
        <p:spPr>
          <a:xfrm>
            <a:off x="5664200" y="2111109"/>
            <a:ext cx="6235700" cy="3507582"/>
          </a:xfrm>
          <a:prstGeom prst="rect">
            <a:avLst/>
          </a:prstGeom>
        </p:spPr>
      </p:pic>
      <p:pic>
        <p:nvPicPr>
          <p:cNvPr id="10" name="Picture 9" descr="A group of bicycles parked on the ground&#10;&#10;Description automatically generated">
            <a:extLst>
              <a:ext uri="{FF2B5EF4-FFF2-40B4-BE49-F238E27FC236}">
                <a16:creationId xmlns:a16="http://schemas.microsoft.com/office/drawing/2014/main" id="{2463F697-3B6D-860A-756B-F610DA2FAB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80197" y="2902809"/>
            <a:ext cx="3784889" cy="2130892"/>
          </a:xfrm>
          <a:prstGeom prst="rect">
            <a:avLst/>
          </a:prstGeom>
        </p:spPr>
      </p:pic>
      <p:sp>
        <p:nvSpPr>
          <p:cNvPr id="11" name="Arrow: Right 10">
            <a:extLst>
              <a:ext uri="{FF2B5EF4-FFF2-40B4-BE49-F238E27FC236}">
                <a16:creationId xmlns:a16="http://schemas.microsoft.com/office/drawing/2014/main" id="{08E36EC8-E9F1-A677-9149-D1DFE3F1E26D}"/>
              </a:ext>
            </a:extLst>
          </p:cNvPr>
          <p:cNvSpPr/>
          <p:nvPr/>
        </p:nvSpPr>
        <p:spPr>
          <a:xfrm>
            <a:off x="3648647" y="3711972"/>
            <a:ext cx="1244600" cy="546100"/>
          </a:xfrm>
          <a:prstGeom prst="rightArrow">
            <a:avLst/>
          </a:prstGeom>
          <a:solidFill>
            <a:srgbClr val="11AEA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8960B67-51BB-B293-D187-F811DB6443DE}"/>
              </a:ext>
            </a:extLst>
          </p:cNvPr>
          <p:cNvSpPr txBox="1"/>
          <p:nvPr/>
        </p:nvSpPr>
        <p:spPr>
          <a:xfrm>
            <a:off x="1094152" y="1458485"/>
            <a:ext cx="1203129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en-US" sz="2000" b="1" dirty="0">
                <a:solidFill>
                  <a:srgbClr val="11AEAB"/>
                </a:solidFill>
              </a:rPr>
              <a:t>8 % anketiranih na UKC LJ bi kolesarili na delo, če bi jim bila zagotovljena varovana kolesarnica.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17C269-A0BB-74FA-EDCD-B2457A143D76}"/>
              </a:ext>
            </a:extLst>
          </p:cNvPr>
          <p:cNvSpPr txBox="1"/>
          <p:nvPr/>
        </p:nvSpPr>
        <p:spPr>
          <a:xfrm>
            <a:off x="3008358" y="2602205"/>
            <a:ext cx="2525177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en-US" sz="2000" b="1" dirty="0">
                <a:solidFill>
                  <a:srgbClr val="11AEAB"/>
                </a:solidFill>
              </a:rPr>
              <a:t>Nova kolesarnica,</a:t>
            </a:r>
            <a:br>
              <a:rPr lang="sl-SI" altLang="en-US" sz="2000" b="1" dirty="0">
                <a:solidFill>
                  <a:srgbClr val="11AEAB"/>
                </a:solidFill>
              </a:rPr>
            </a:br>
            <a:r>
              <a:rPr lang="sl-SI" altLang="en-US" sz="1600" b="1" dirty="0">
                <a:solidFill>
                  <a:srgbClr val="11AEAB"/>
                </a:solidFill>
              </a:rPr>
              <a:t>investicija projekta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l-SI" altLang="en-US" sz="1600" b="1" dirty="0" err="1">
                <a:solidFill>
                  <a:srgbClr val="11AEAB"/>
                </a:solidFill>
              </a:rPr>
              <a:t>SmartMOVE</a:t>
            </a:r>
            <a:endParaRPr lang="sl-SI" altLang="en-US" sz="1600" b="1" dirty="0">
              <a:solidFill>
                <a:srgbClr val="11AEAB"/>
              </a:solidFill>
            </a:endParaRPr>
          </a:p>
        </p:txBody>
      </p:sp>
      <p:sp>
        <p:nvSpPr>
          <p:cNvPr id="18" name="Pravokotnik 13">
            <a:extLst>
              <a:ext uri="{FF2B5EF4-FFF2-40B4-BE49-F238E27FC236}">
                <a16:creationId xmlns:a16="http://schemas.microsoft.com/office/drawing/2014/main" id="{8CD87060-7C84-E09A-2091-86345205A2D8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19" name="Pravokotnik 14">
            <a:extLst>
              <a:ext uri="{FF2B5EF4-FFF2-40B4-BE49-F238E27FC236}">
                <a16:creationId xmlns:a16="http://schemas.microsoft.com/office/drawing/2014/main" id="{FA3C7233-7173-8750-0421-22B7B0107650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20FB8EE7-DABA-80E0-97C1-2F47AFA50E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9672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avokotnik 9">
            <a:extLst>
              <a:ext uri="{FF2B5EF4-FFF2-40B4-BE49-F238E27FC236}">
                <a16:creationId xmlns:a16="http://schemas.microsoft.com/office/drawing/2014/main" id="{E444FDB1-47FE-781F-9832-F77AE46D84A1}"/>
              </a:ext>
            </a:extLst>
          </p:cNvPr>
          <p:cNvSpPr/>
          <p:nvPr/>
        </p:nvSpPr>
        <p:spPr>
          <a:xfrm>
            <a:off x="251520" y="395371"/>
            <a:ext cx="111149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3600" b="1" dirty="0">
                <a:solidFill>
                  <a:srgbClr val="11AEAB"/>
                </a:solidFill>
              </a:rPr>
              <a:t>Izvedba pilotnih dinamičnih prevozov - UKC Ljubljana</a:t>
            </a:r>
          </a:p>
        </p:txBody>
      </p:sp>
      <p:sp>
        <p:nvSpPr>
          <p:cNvPr id="6" name="Pravokotnik 13">
            <a:extLst>
              <a:ext uri="{FF2B5EF4-FFF2-40B4-BE49-F238E27FC236}">
                <a16:creationId xmlns:a16="http://schemas.microsoft.com/office/drawing/2014/main" id="{400E6607-8BA3-076E-0086-8EAA09E0904D}"/>
              </a:ext>
            </a:extLst>
          </p:cNvPr>
          <p:cNvSpPr/>
          <p:nvPr/>
        </p:nvSpPr>
        <p:spPr>
          <a:xfrm>
            <a:off x="0" y="5956577"/>
            <a:ext cx="12192000" cy="936104"/>
          </a:xfrm>
          <a:prstGeom prst="rect">
            <a:avLst/>
          </a:prstGeom>
          <a:solidFill>
            <a:srgbClr val="11AEA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B092"/>
              </a:solidFill>
            </a:endParaRPr>
          </a:p>
        </p:txBody>
      </p:sp>
      <p:sp>
        <p:nvSpPr>
          <p:cNvPr id="8" name="Pravokotnik 14">
            <a:extLst>
              <a:ext uri="{FF2B5EF4-FFF2-40B4-BE49-F238E27FC236}">
                <a16:creationId xmlns:a16="http://schemas.microsoft.com/office/drawing/2014/main" id="{4FE4246B-2329-4FD4-5CF1-23748982AEAE}"/>
              </a:ext>
            </a:extLst>
          </p:cNvPr>
          <p:cNvSpPr/>
          <p:nvPr/>
        </p:nvSpPr>
        <p:spPr>
          <a:xfrm>
            <a:off x="293304" y="6180685"/>
            <a:ext cx="638931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609600" lvl="0" indent="-609600">
              <a:spcBef>
                <a:spcPct val="20000"/>
              </a:spcBef>
              <a:defRPr/>
            </a:pPr>
            <a:r>
              <a:rPr lang="sl-SI" sz="2200" dirty="0">
                <a:solidFill>
                  <a:schemeClr val="bg1"/>
                </a:solidFill>
              </a:rPr>
              <a:t>Regionalna razvojna agencija Ljubljanske urbane regije</a:t>
            </a:r>
          </a:p>
        </p:txBody>
      </p:sp>
      <p:pic>
        <p:nvPicPr>
          <p:cNvPr id="14" name="Picture 4">
            <a:extLst>
              <a:ext uri="{FF2B5EF4-FFF2-40B4-BE49-F238E27FC236}">
                <a16:creationId xmlns:a16="http://schemas.microsoft.com/office/drawing/2014/main" id="{37977C5E-36D4-1FD2-E6CE-860F35564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5921" y="6091328"/>
            <a:ext cx="2060575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Označba mesta slike 6">
            <a:extLst>
              <a:ext uri="{FF2B5EF4-FFF2-40B4-BE49-F238E27FC236}">
                <a16:creationId xmlns:a16="http://schemas.microsoft.com/office/drawing/2014/main" id="{56913E56-7F30-587A-E449-7D2FDE27F09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18" r="618"/>
          <a:stretch/>
        </p:blipFill>
        <p:spPr>
          <a:xfrm rot="569382">
            <a:off x="7978227" y="1411399"/>
            <a:ext cx="2804628" cy="3969030"/>
          </a:xfrm>
          <a:prstGeom prst="rect">
            <a:avLst/>
          </a:prstGeom>
        </p:spPr>
      </p:pic>
      <p:sp>
        <p:nvSpPr>
          <p:cNvPr id="9" name="object 4">
            <a:extLst>
              <a:ext uri="{FF2B5EF4-FFF2-40B4-BE49-F238E27FC236}">
                <a16:creationId xmlns:a16="http://schemas.microsoft.com/office/drawing/2014/main" id="{132F0ECC-F476-DD24-CBC8-0A6EB1FBAAB7}"/>
              </a:ext>
            </a:extLst>
          </p:cNvPr>
          <p:cNvSpPr txBox="1"/>
          <p:nvPr/>
        </p:nvSpPr>
        <p:spPr>
          <a:xfrm>
            <a:off x="852365" y="1453576"/>
            <a:ext cx="6491856" cy="4337347"/>
          </a:xfrm>
          <a:prstGeom prst="rect">
            <a:avLst/>
          </a:prstGeom>
        </p:spPr>
        <p:txBody>
          <a:bodyPr vert="horz" wrap="square" lIns="0" tIns="49536" rIns="0" bIns="0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b="1" dirty="0"/>
              <a:t>Število uporabnikov: </a:t>
            </a:r>
            <a:r>
              <a:rPr dirty="0"/>
              <a:t>131</a:t>
            </a:r>
            <a:r>
              <a:rPr lang="sl-SI" dirty="0"/>
              <a:t> (3 testni meseci)</a:t>
            </a:r>
            <a:br>
              <a:rPr lang="sl-SI" dirty="0"/>
            </a:br>
            <a:br>
              <a:rPr lang="sl-SI" dirty="0"/>
            </a:br>
            <a:r>
              <a:rPr b="1" dirty="0" err="1"/>
              <a:t>Število</a:t>
            </a:r>
            <a:r>
              <a:rPr b="1" dirty="0"/>
              <a:t> </a:t>
            </a:r>
            <a:r>
              <a:rPr b="1" dirty="0" err="1"/>
              <a:t>potniko</a:t>
            </a:r>
            <a:r>
              <a:rPr lang="sl-SI" b="1" dirty="0"/>
              <a:t>v</a:t>
            </a:r>
            <a:r>
              <a:rPr b="1" dirty="0"/>
              <a:t>: </a:t>
            </a:r>
            <a:r>
              <a:rPr dirty="0"/>
              <a:t>7</a:t>
            </a:r>
            <a:r>
              <a:rPr lang="sl-SI" dirty="0"/>
              <a:t>.</a:t>
            </a:r>
            <a:r>
              <a:rPr dirty="0"/>
              <a:t>182</a:t>
            </a:r>
            <a:r>
              <a:rPr lang="sl-SI" dirty="0"/>
              <a:t> (št. potniških voženj)</a:t>
            </a:r>
          </a:p>
          <a:p>
            <a:pPr marR="2541">
              <a:lnSpc>
                <a:spcPct val="1354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dirty="0" err="1"/>
              <a:t>Relacija</a:t>
            </a:r>
            <a:r>
              <a:rPr dirty="0"/>
              <a:t> Kamnik-Radomlje-Domžale-BTC-</a:t>
            </a:r>
            <a:r>
              <a:rPr b="1" dirty="0"/>
              <a:t>UKC</a:t>
            </a:r>
            <a:r>
              <a:rPr dirty="0"/>
              <a:t> (največ potnikov)  </a:t>
            </a:r>
            <a:br>
              <a:rPr lang="en-GB" dirty="0"/>
            </a:br>
            <a:r>
              <a:rPr dirty="0" err="1"/>
              <a:t>Povprečna</a:t>
            </a:r>
            <a:r>
              <a:rPr dirty="0"/>
              <a:t> zasedenost: </a:t>
            </a:r>
            <a:r>
              <a:rPr b="1" dirty="0"/>
              <a:t>45</a:t>
            </a:r>
            <a:r>
              <a:rPr lang="en-GB" b="1" dirty="0"/>
              <a:t> </a:t>
            </a:r>
            <a:r>
              <a:rPr b="1" dirty="0"/>
              <a:t>%</a:t>
            </a:r>
            <a:endParaRPr lang="sl-SI" b="1" dirty="0"/>
          </a:p>
          <a:p>
            <a:pPr>
              <a:spcBef>
                <a:spcPts val="1200"/>
              </a:spcBef>
              <a:spcAft>
                <a:spcPts val="1200"/>
              </a:spcAft>
              <a:defRPr/>
            </a:pPr>
            <a:r>
              <a:rPr lang="sl-SI" b="1" dirty="0">
                <a:solidFill>
                  <a:srgbClr val="11AEAB"/>
                </a:solidFill>
              </a:rPr>
              <a:t>Pozitivni učinki na okolje:</a:t>
            </a:r>
            <a:endParaRPr b="1" dirty="0">
              <a:solidFill>
                <a:srgbClr val="11AEAB"/>
              </a:solidFill>
            </a:endParaRPr>
          </a:p>
          <a:p>
            <a:pPr marL="609600" indent="-609600" algn="just">
              <a:buFont typeface="Arial" panose="020B0604020202020204" pitchFamily="34" charset="0"/>
              <a:buChar char="•"/>
              <a:defRPr/>
            </a:pPr>
            <a:endParaRPr lang="sl-SI" b="1" dirty="0">
              <a:solidFill>
                <a:srgbClr val="11AEAB"/>
              </a:solidFill>
              <a:sym typeface="Symbol" panose="05050102010706020507" pitchFamily="18" charset="2"/>
            </a:endParaRPr>
          </a:p>
          <a:p>
            <a:pPr marL="609600" indent="-609600" algn="just">
              <a:buFont typeface="Arial" panose="020B0604020202020204" pitchFamily="34" charset="0"/>
              <a:buChar char="•"/>
              <a:defRPr/>
            </a:pPr>
            <a:endParaRPr lang="sl-SI" b="1" dirty="0">
              <a:solidFill>
                <a:srgbClr val="11AEAB"/>
              </a:solidFill>
              <a:sym typeface="Symbol" panose="05050102010706020507" pitchFamily="18" charset="2"/>
            </a:endParaRPr>
          </a:p>
          <a:p>
            <a:pPr marL="609600" indent="-609600" algn="just">
              <a:buFont typeface="Arial" panose="020B0604020202020204" pitchFamily="34" charset="0"/>
              <a:buChar char="•"/>
              <a:defRPr/>
            </a:pPr>
            <a:endParaRPr lang="sl-SI" b="1" dirty="0">
              <a:solidFill>
                <a:srgbClr val="11AEAB"/>
              </a:solidFill>
              <a:sym typeface="Symbol" panose="05050102010706020507" pitchFamily="18" charset="2"/>
            </a:endParaRPr>
          </a:p>
          <a:p>
            <a:pPr marL="609600" indent="-609600" algn="just">
              <a:buFont typeface="Arial" panose="020B0604020202020204" pitchFamily="34" charset="0"/>
              <a:buChar char="•"/>
              <a:defRPr/>
            </a:pPr>
            <a:endParaRPr lang="sl-SI" b="1" dirty="0">
              <a:solidFill>
                <a:srgbClr val="11AEAB"/>
              </a:solidFill>
              <a:sym typeface="Symbol" panose="05050102010706020507" pitchFamily="18" charset="2"/>
            </a:endParaRPr>
          </a:p>
          <a:p>
            <a:pPr algn="just">
              <a:defRPr/>
            </a:pPr>
            <a:endParaRPr lang="sl-SI" b="1" dirty="0">
              <a:solidFill>
                <a:srgbClr val="11AEAB"/>
              </a:solidFill>
              <a:sym typeface="Symbol" panose="05050102010706020507" pitchFamily="18" charset="2"/>
            </a:endParaRPr>
          </a:p>
          <a:p>
            <a:pPr algn="just">
              <a:defRPr/>
            </a:pPr>
            <a:r>
              <a:rPr lang="sl-SI" b="1" dirty="0">
                <a:solidFill>
                  <a:srgbClr val="11AEAB"/>
                </a:solidFill>
                <a:sym typeface="Symbol" panose="05050102010706020507" pitchFamily="18" charset="2"/>
              </a:rPr>
              <a:t> 75 %</a:t>
            </a:r>
            <a:r>
              <a:rPr lang="sl-SI" b="1" dirty="0">
                <a:solidFill>
                  <a:srgbClr val="11AEAB"/>
                </a:solidFill>
              </a:rPr>
              <a:t> uporabnic ženskega spola</a:t>
            </a:r>
            <a:endParaRPr b="1" dirty="0">
              <a:solidFill>
                <a:srgbClr val="11AEAB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0A64835F-5372-E4E7-DF78-B3AF4F105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7958925"/>
              </p:ext>
            </p:extLst>
          </p:nvPr>
        </p:nvGraphicFramePr>
        <p:xfrm>
          <a:off x="852365" y="4120763"/>
          <a:ext cx="2897110" cy="124794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48555">
                  <a:extLst>
                    <a:ext uri="{9D8B030D-6E8A-4147-A177-3AD203B41FA5}">
                      <a16:colId xmlns:a16="http://schemas.microsoft.com/office/drawing/2014/main" val="4070365989"/>
                    </a:ext>
                  </a:extLst>
                </a:gridCol>
                <a:gridCol w="1448555">
                  <a:extLst>
                    <a:ext uri="{9D8B030D-6E8A-4147-A177-3AD203B41FA5}">
                      <a16:colId xmlns:a16="http://schemas.microsoft.com/office/drawing/2014/main" val="2532797734"/>
                    </a:ext>
                  </a:extLst>
                </a:gridCol>
              </a:tblGrid>
              <a:tr h="291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Emisije </a:t>
                      </a:r>
                      <a:r>
                        <a:rPr lang="sl-SI" dirty="0" err="1"/>
                        <a:t>Nox</a:t>
                      </a:r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l-SI" dirty="0"/>
                        <a:t>-70 %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0575096"/>
                  </a:ext>
                </a:extLst>
              </a:tr>
              <a:tr h="29118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Emisije PM10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-70 %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5613268"/>
                  </a:ext>
                </a:extLst>
              </a:tr>
              <a:tr h="516422">
                <a:tc>
                  <a:txBody>
                    <a:bodyPr/>
                    <a:lstStyle/>
                    <a:p>
                      <a:r>
                        <a:rPr lang="sl-SI" dirty="0"/>
                        <a:t>Emisije Co2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dirty="0"/>
                        <a:t>-37 %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72175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4866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IURC">
      <a:dk1>
        <a:srgbClr val="4A4A49"/>
      </a:dk1>
      <a:lt1>
        <a:srgbClr val="FFFFFF"/>
      </a:lt1>
      <a:dk2>
        <a:srgbClr val="003B89"/>
      </a:dk2>
      <a:lt2>
        <a:srgbClr val="D8D8D8"/>
      </a:lt2>
      <a:accent1>
        <a:srgbClr val="003B89"/>
      </a:accent1>
      <a:accent2>
        <a:srgbClr val="FF7820"/>
      </a:accent2>
      <a:accent3>
        <a:srgbClr val="1FA9F9"/>
      </a:accent3>
      <a:accent4>
        <a:srgbClr val="02C084"/>
      </a:accent4>
      <a:accent5>
        <a:srgbClr val="FCEE21"/>
      </a:accent5>
      <a:accent6>
        <a:srgbClr val="FF0000"/>
      </a:accent6>
      <a:hlink>
        <a:srgbClr val="1D67C1"/>
      </a:hlink>
      <a:folHlink>
        <a:srgbClr val="02C084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FE43873E7BB14E848DB94CE8E3D51F" ma:contentTypeVersion="12" ma:contentTypeDescription="Create a new document." ma:contentTypeScope="" ma:versionID="58f834a13d390f9ae62fc358b8189c25">
  <xsd:schema xmlns:xsd="http://www.w3.org/2001/XMLSchema" xmlns:xs="http://www.w3.org/2001/XMLSchema" xmlns:p="http://schemas.microsoft.com/office/2006/metadata/properties" xmlns:ns2="69a372c9-d1f1-4bc3-be0c-6ca127baad24" xmlns:ns3="1c6125f1-d776-4a0c-b4f4-58d3ef681171" targetNamespace="http://schemas.microsoft.com/office/2006/metadata/properties" ma:root="true" ma:fieldsID="e568e58bb9aa84cd329a452fca0228ce" ns2:_="" ns3:_="">
    <xsd:import namespace="69a372c9-d1f1-4bc3-be0c-6ca127baad24"/>
    <xsd:import namespace="1c6125f1-d776-4a0c-b4f4-58d3ef68117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a372c9-d1f1-4bc3-be0c-6ca127baad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6125f1-d776-4a0c-b4f4-58d3ef68117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9A042D6-6B7A-4E1B-8671-93576432260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DA6A3F-8A74-4896-8F29-06F36934F31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9a372c9-d1f1-4bc3-be0c-6ca127baad24"/>
    <ds:schemaRef ds:uri="1c6125f1-d776-4a0c-b4f4-58d3ef68117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140F17C-8402-4788-9702-BF3349AA93A6}">
  <ds:schemaRefs>
    <ds:schemaRef ds:uri="http://schemas.microsoft.com/office/2006/metadata/properties"/>
    <ds:schemaRef ds:uri="http://purl.org/dc/dcmitype/"/>
    <ds:schemaRef ds:uri="http://schemas.microsoft.com/office/infopath/2007/PartnerControls"/>
    <ds:schemaRef ds:uri="http://purl.org/dc/terms/"/>
    <ds:schemaRef ds:uri="69a372c9-d1f1-4bc3-be0c-6ca127baad24"/>
    <ds:schemaRef ds:uri="http://schemas.microsoft.com/office/2006/documentManagement/types"/>
    <ds:schemaRef ds:uri="http://www.w3.org/XML/1998/namespace"/>
    <ds:schemaRef ds:uri="http://schemas.openxmlformats.org/package/2006/metadata/core-properties"/>
    <ds:schemaRef ds:uri="1c6125f1-d776-4a0c-b4f4-58d3ef681171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2757</TotalTime>
  <Words>632</Words>
  <Application>Microsoft Office PowerPoint</Application>
  <PresentationFormat>Širokozaslonsko</PresentationFormat>
  <Paragraphs>122</Paragraphs>
  <Slides>12</Slides>
  <Notes>12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Graphie</vt:lpstr>
      <vt:lpstr>Helvetica</vt:lpstr>
      <vt:lpstr>Helvetica Neue</vt:lpstr>
      <vt:lpstr>Raleway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IURC Template</dc:title>
  <dc:creator>IURC Communications</dc:creator>
  <cp:keywords>International Cooperation</cp:keywords>
  <cp:lastModifiedBy>Nataša Hočevar</cp:lastModifiedBy>
  <cp:revision>253</cp:revision>
  <cp:lastPrinted>2023-08-22T08:33:32Z</cp:lastPrinted>
  <dcterms:created xsi:type="dcterms:W3CDTF">2020-10-21T15:38:45Z</dcterms:created>
  <dcterms:modified xsi:type="dcterms:W3CDTF">2024-05-30T06:48:41Z</dcterms:modified>
  <cp:category>Project template</cp:category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0x01010088FE43873E7BB14E848DB94CE8E3D51F</vt:lpwstr>
  </property>
</Properties>
</file>