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84" r:id="rId1"/>
    <p:sldMasterId id="2147483660" r:id="rId2"/>
    <p:sldMasterId id="2147483672" r:id="rId3"/>
    <p:sldMasterId id="2147483686" r:id="rId4"/>
  </p:sldMasterIdLst>
  <p:notesMasterIdLst>
    <p:notesMasterId r:id="rId19"/>
  </p:notesMasterIdLst>
  <p:sldIdLst>
    <p:sldId id="276" r:id="rId5"/>
    <p:sldId id="628" r:id="rId6"/>
    <p:sldId id="663" r:id="rId7"/>
    <p:sldId id="667" r:id="rId8"/>
    <p:sldId id="666" r:id="rId9"/>
    <p:sldId id="668" r:id="rId10"/>
    <p:sldId id="669" r:id="rId11"/>
    <p:sldId id="671" r:id="rId12"/>
    <p:sldId id="670" r:id="rId13"/>
    <p:sldId id="675" r:id="rId14"/>
    <p:sldId id="672" r:id="rId15"/>
    <p:sldId id="673" r:id="rId16"/>
    <p:sldId id="674" r:id="rId17"/>
    <p:sldId id="642" r:id="rId18"/>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eja Puklek" initials="MP" lastIdx="8" clrIdx="0">
    <p:extLst>
      <p:ext uri="{19B8F6BF-5375-455C-9EA6-DF929625EA0E}">
        <p15:presenceInfo xmlns:p15="http://schemas.microsoft.com/office/powerpoint/2012/main" userId="S-1-5-21-1119494295-1397051868-817656539-5976" providerId="AD"/>
      </p:ext>
    </p:extLst>
  </p:cmAuthor>
  <p:cmAuthor id="2" name="Denis Kegl" initials="DK" lastIdx="1" clrIdx="1">
    <p:extLst>
      <p:ext uri="{19B8F6BF-5375-455C-9EA6-DF929625EA0E}">
        <p15:presenceInfo xmlns:p15="http://schemas.microsoft.com/office/powerpoint/2012/main" userId="S-1-5-21-1119494295-1397051868-817656539-102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rednji slog 2 – poudarek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Srednji slog 4 – poudarek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6" d="100"/>
          <a:sy n="86" d="100"/>
        </p:scale>
        <p:origin x="96" y="13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888" tIns="45944" rIns="91888" bIns="45944"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888" tIns="45944" rIns="91888" bIns="45944" rtlCol="0"/>
          <a:lstStyle>
            <a:lvl1pPr algn="r">
              <a:defRPr sz="1200"/>
            </a:lvl1pPr>
          </a:lstStyle>
          <a:p>
            <a:fld id="{10D670E3-CFB6-4596-8309-AEB550FCADC6}" type="datetimeFigureOut">
              <a:rPr lang="sl-SI" smtClean="0"/>
              <a:t>29. 05. 2024</a:t>
            </a:fld>
            <a:endParaRPr lang="sl-SI"/>
          </a:p>
        </p:txBody>
      </p:sp>
      <p:sp>
        <p:nvSpPr>
          <p:cNvPr id="4" name="Označba mesta stranske slike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888" tIns="45944" rIns="91888" bIns="45944" rtlCol="0" anchor="ctr"/>
          <a:lstStyle/>
          <a:p>
            <a:endParaRPr lang="sl-SI"/>
          </a:p>
        </p:txBody>
      </p:sp>
      <p:sp>
        <p:nvSpPr>
          <p:cNvPr id="5" name="Označba mesta opomb 4"/>
          <p:cNvSpPr>
            <a:spLocks noGrp="1"/>
          </p:cNvSpPr>
          <p:nvPr>
            <p:ph type="body" sz="quarter" idx="3"/>
          </p:nvPr>
        </p:nvSpPr>
        <p:spPr>
          <a:xfrm>
            <a:off x="679768" y="4777195"/>
            <a:ext cx="5438140" cy="3908613"/>
          </a:xfrm>
          <a:prstGeom prst="rect">
            <a:avLst/>
          </a:prstGeom>
        </p:spPr>
        <p:txBody>
          <a:bodyPr vert="horz" lIns="91888" tIns="45944" rIns="91888" bIns="45944"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8583"/>
            <a:ext cx="2945659" cy="498055"/>
          </a:xfrm>
          <a:prstGeom prst="rect">
            <a:avLst/>
          </a:prstGeom>
        </p:spPr>
        <p:txBody>
          <a:bodyPr vert="horz" lIns="91888" tIns="45944" rIns="91888" bIns="45944"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3"/>
            <a:ext cx="2945659" cy="498055"/>
          </a:xfrm>
          <a:prstGeom prst="rect">
            <a:avLst/>
          </a:prstGeom>
        </p:spPr>
        <p:txBody>
          <a:bodyPr vert="horz" lIns="91888" tIns="45944" rIns="91888" bIns="45944" rtlCol="0" anchor="b"/>
          <a:lstStyle>
            <a:lvl1pPr algn="r">
              <a:defRPr sz="1200"/>
            </a:lvl1pPr>
          </a:lstStyle>
          <a:p>
            <a:fld id="{FA1F9CDC-32E3-491F-9435-01AE71995EB7}" type="slidenum">
              <a:rPr lang="sl-SI" smtClean="0"/>
              <a:t>‹#›</a:t>
            </a:fld>
            <a:endParaRPr lang="sl-SI"/>
          </a:p>
        </p:txBody>
      </p:sp>
    </p:spTree>
    <p:extLst>
      <p:ext uri="{BB962C8B-B14F-4D97-AF65-F5344CB8AC3E}">
        <p14:creationId xmlns:p14="http://schemas.microsoft.com/office/powerpoint/2010/main" val="1923258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Ograd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Ograd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2772" name="Ograd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6590" indent="-287150">
              <a:defRPr>
                <a:solidFill>
                  <a:schemeClr val="tx1"/>
                </a:solidFill>
                <a:latin typeface="Arial" panose="020B0604020202020204" pitchFamily="34" charset="0"/>
                <a:cs typeface="Arial" panose="020B0604020202020204" pitchFamily="34" charset="0"/>
              </a:defRPr>
            </a:lvl2pPr>
            <a:lvl3pPr marL="1148601" indent="-229720">
              <a:defRPr>
                <a:solidFill>
                  <a:schemeClr val="tx1"/>
                </a:solidFill>
                <a:latin typeface="Arial" panose="020B0604020202020204" pitchFamily="34" charset="0"/>
                <a:cs typeface="Arial" panose="020B0604020202020204" pitchFamily="34" charset="0"/>
              </a:defRPr>
            </a:lvl3pPr>
            <a:lvl4pPr marL="1608041" indent="-229720">
              <a:defRPr>
                <a:solidFill>
                  <a:schemeClr val="tx1"/>
                </a:solidFill>
                <a:latin typeface="Arial" panose="020B0604020202020204" pitchFamily="34" charset="0"/>
                <a:cs typeface="Arial" panose="020B0604020202020204" pitchFamily="34" charset="0"/>
              </a:defRPr>
            </a:lvl4pPr>
            <a:lvl5pPr marL="2067481" indent="-229720">
              <a:defRPr>
                <a:solidFill>
                  <a:schemeClr val="tx1"/>
                </a:solidFill>
                <a:latin typeface="Arial" panose="020B0604020202020204" pitchFamily="34" charset="0"/>
                <a:cs typeface="Arial" panose="020B0604020202020204" pitchFamily="34" charset="0"/>
              </a:defRPr>
            </a:lvl5pPr>
            <a:lvl6pPr marL="2526922" indent="-22972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86362" indent="-22972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45802" indent="-22972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05242" indent="-22972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EA3A818-10DF-4D83-815E-9876719724FF}" type="slidenum">
              <a:rPr lang="sl-SI" altLang="sl-SI" smtClean="0"/>
              <a:pPr/>
              <a:t>14</a:t>
            </a:fld>
            <a:endParaRPr lang="sl-SI" altLang="sl-SI"/>
          </a:p>
        </p:txBody>
      </p:sp>
    </p:spTree>
    <p:extLst>
      <p:ext uri="{BB962C8B-B14F-4D97-AF65-F5344CB8AC3E}">
        <p14:creationId xmlns:p14="http://schemas.microsoft.com/office/powerpoint/2010/main" val="2689480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spTree>
      <p:nvGrpSpPr>
        <p:cNvPr id="1" name=""/>
        <p:cNvGrpSpPr/>
        <p:nvPr/>
      </p:nvGrpSpPr>
      <p:grpSpPr>
        <a:xfrm>
          <a:off x="0" y="0"/>
          <a:ext cx="0" cy="0"/>
          <a:chOff x="0" y="0"/>
          <a:chExt cx="0" cy="0"/>
        </a:xfrm>
      </p:grpSpPr>
      <p:sp>
        <p:nvSpPr>
          <p:cNvPr id="4" name="Označba mesta datuma 3">
            <a:extLst>
              <a:ext uri="{FF2B5EF4-FFF2-40B4-BE49-F238E27FC236}">
                <a16:creationId xmlns:a16="http://schemas.microsoft.com/office/drawing/2014/main" id="{AAFEF1B4-9B37-44E3-9155-4EB2203DE907}"/>
              </a:ext>
            </a:extLst>
          </p:cNvPr>
          <p:cNvSpPr>
            <a:spLocks noGrp="1"/>
          </p:cNvSpPr>
          <p:nvPr>
            <p:ph type="dt" sz="half" idx="10"/>
          </p:nvPr>
        </p:nvSpPr>
        <p:spPr/>
        <p:txBody>
          <a:bodyPr/>
          <a:lstStyle/>
          <a:p>
            <a:fld id="{A40D1792-2DC5-4DB4-8C84-6D2DF7639CD0}" type="datetimeFigureOut">
              <a:rPr lang="sl-SI" smtClean="0"/>
              <a:t>29. 05. 2024</a:t>
            </a:fld>
            <a:endParaRPr lang="sl-SI"/>
          </a:p>
        </p:txBody>
      </p:sp>
      <p:sp>
        <p:nvSpPr>
          <p:cNvPr id="5" name="Označba mesta noge 4">
            <a:extLst>
              <a:ext uri="{FF2B5EF4-FFF2-40B4-BE49-F238E27FC236}">
                <a16:creationId xmlns:a16="http://schemas.microsoft.com/office/drawing/2014/main" id="{0F92DA29-73E6-4ABB-A2EA-11BC48E213A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FCEFCCB-4C9B-4DC7-9653-72E4EB0B0817}"/>
              </a:ext>
            </a:extLst>
          </p:cNvPr>
          <p:cNvSpPr>
            <a:spLocks noGrp="1"/>
          </p:cNvSpPr>
          <p:nvPr>
            <p:ph type="sldNum" sz="quarter" idx="12"/>
          </p:nvPr>
        </p:nvSpPr>
        <p:spPr/>
        <p:txBody>
          <a:bodyPr/>
          <a:lstStyle/>
          <a:p>
            <a:fld id="{CAC9914B-2CF4-45C0-A771-6F14205B9247}" type="slidenum">
              <a:rPr lang="sl-SI" smtClean="0"/>
              <a:t>‹#›</a:t>
            </a:fld>
            <a:endParaRPr lang="sl-SI"/>
          </a:p>
        </p:txBody>
      </p:sp>
    </p:spTree>
    <p:extLst>
      <p:ext uri="{BB962C8B-B14F-4D97-AF65-F5344CB8AC3E}">
        <p14:creationId xmlns:p14="http://schemas.microsoft.com/office/powerpoint/2010/main" val="158575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207230-5545-4DAF-9495-876E62CBE403}"/>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3D87E8F4-AB83-4B43-AC50-5274FB4952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07041C39-568F-4FD5-99CD-62C6FF25E8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895AB8CA-B0BA-4E4A-B556-417261FE9DBB}"/>
              </a:ext>
            </a:extLst>
          </p:cNvPr>
          <p:cNvSpPr>
            <a:spLocks noGrp="1"/>
          </p:cNvSpPr>
          <p:nvPr>
            <p:ph type="dt" sz="half" idx="10"/>
          </p:nvPr>
        </p:nvSpPr>
        <p:spPr/>
        <p:txBody>
          <a:bodyPr/>
          <a:lstStyle/>
          <a:p>
            <a:fld id="{6F03A2E4-8D14-4C36-B54E-55062B633495}" type="datetime1">
              <a:rPr lang="sl-SI" smtClean="0"/>
              <a:t>29. 05. 2024</a:t>
            </a:fld>
            <a:endParaRPr lang="sl-SI"/>
          </a:p>
        </p:txBody>
      </p:sp>
      <p:sp>
        <p:nvSpPr>
          <p:cNvPr id="6" name="Označba mesta noge 5">
            <a:extLst>
              <a:ext uri="{FF2B5EF4-FFF2-40B4-BE49-F238E27FC236}">
                <a16:creationId xmlns:a16="http://schemas.microsoft.com/office/drawing/2014/main" id="{9A16CE92-F35E-48FD-B7FD-23D1B6F83230}"/>
              </a:ext>
            </a:extLst>
          </p:cNvPr>
          <p:cNvSpPr>
            <a:spLocks noGrp="1"/>
          </p:cNvSpPr>
          <p:nvPr>
            <p:ph type="ftr" sz="quarter" idx="11"/>
          </p:nvPr>
        </p:nvSpPr>
        <p:spPr/>
        <p:txBody>
          <a:bodyPr/>
          <a:lstStyle/>
          <a:p>
            <a:r>
              <a:rPr lang="sl-SI"/>
              <a:t>na to mesto vpišemo naslov/avtorja predstavitve</a:t>
            </a:r>
          </a:p>
        </p:txBody>
      </p:sp>
      <p:sp>
        <p:nvSpPr>
          <p:cNvPr id="7" name="Označba mesta številke diapozitiva 6">
            <a:extLst>
              <a:ext uri="{FF2B5EF4-FFF2-40B4-BE49-F238E27FC236}">
                <a16:creationId xmlns:a16="http://schemas.microsoft.com/office/drawing/2014/main" id="{D4A297D9-BD2E-4092-8C43-C64F9243861A}"/>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2419010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6B3B4DB-0DD7-4D69-9D45-1915E99A5AB0}"/>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80636324-EF27-4198-9322-97F9CE8F5164}"/>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6FED367-B231-4D3E-885E-38192076BE9A}"/>
              </a:ext>
            </a:extLst>
          </p:cNvPr>
          <p:cNvSpPr>
            <a:spLocks noGrp="1"/>
          </p:cNvSpPr>
          <p:nvPr>
            <p:ph type="dt" sz="half" idx="10"/>
          </p:nvPr>
        </p:nvSpPr>
        <p:spPr/>
        <p:txBody>
          <a:bodyPr/>
          <a:lstStyle/>
          <a:p>
            <a:fld id="{05ED2702-D2D5-40BA-9161-C01186C884B3}" type="datetime1">
              <a:rPr lang="sl-SI" smtClean="0"/>
              <a:t>29. 05. 2024</a:t>
            </a:fld>
            <a:endParaRPr lang="sl-SI"/>
          </a:p>
        </p:txBody>
      </p:sp>
      <p:sp>
        <p:nvSpPr>
          <p:cNvPr id="5" name="Označba mesta noge 4">
            <a:extLst>
              <a:ext uri="{FF2B5EF4-FFF2-40B4-BE49-F238E27FC236}">
                <a16:creationId xmlns:a16="http://schemas.microsoft.com/office/drawing/2014/main" id="{2DA0996B-EC86-4BBB-B385-8084919DFC76}"/>
              </a:ext>
            </a:extLst>
          </p:cNvPr>
          <p:cNvSpPr>
            <a:spLocks noGrp="1"/>
          </p:cNvSpPr>
          <p:nvPr>
            <p:ph type="ftr" sz="quarter" idx="11"/>
          </p:nvPr>
        </p:nvSpPr>
        <p:spPr/>
        <p:txBody>
          <a:bodyPr/>
          <a:lstStyle/>
          <a:p>
            <a:r>
              <a:rPr lang="sl-SI"/>
              <a:t>na to mesto vpišemo naslov/avtorja predstavitve</a:t>
            </a:r>
          </a:p>
        </p:txBody>
      </p:sp>
      <p:sp>
        <p:nvSpPr>
          <p:cNvPr id="6" name="Označba mesta številke diapozitiva 5">
            <a:extLst>
              <a:ext uri="{FF2B5EF4-FFF2-40B4-BE49-F238E27FC236}">
                <a16:creationId xmlns:a16="http://schemas.microsoft.com/office/drawing/2014/main" id="{CFD3E3C7-F1A4-4CAA-9618-197ABB1B0CF8}"/>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1729992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8C2D498B-141F-41C9-9FE1-3F77D3C12C98}"/>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2A8B6E5F-160F-4D3F-BD7F-4C0ED995644D}"/>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AED89F6-BAA6-4DF9-96BA-3A26AC3BC677}"/>
              </a:ext>
            </a:extLst>
          </p:cNvPr>
          <p:cNvSpPr>
            <a:spLocks noGrp="1"/>
          </p:cNvSpPr>
          <p:nvPr>
            <p:ph type="dt" sz="half" idx="10"/>
          </p:nvPr>
        </p:nvSpPr>
        <p:spPr/>
        <p:txBody>
          <a:bodyPr/>
          <a:lstStyle/>
          <a:p>
            <a:fld id="{AE491A2B-F79B-4681-BE86-EC393CDC04C0}" type="datetime1">
              <a:rPr lang="sl-SI" smtClean="0"/>
              <a:t>29. 05. 2024</a:t>
            </a:fld>
            <a:endParaRPr lang="sl-SI"/>
          </a:p>
        </p:txBody>
      </p:sp>
      <p:sp>
        <p:nvSpPr>
          <p:cNvPr id="5" name="Označba mesta noge 4">
            <a:extLst>
              <a:ext uri="{FF2B5EF4-FFF2-40B4-BE49-F238E27FC236}">
                <a16:creationId xmlns:a16="http://schemas.microsoft.com/office/drawing/2014/main" id="{3B962917-D0D2-4CC5-9B9F-CD92B8D8A3DF}"/>
              </a:ext>
            </a:extLst>
          </p:cNvPr>
          <p:cNvSpPr>
            <a:spLocks noGrp="1"/>
          </p:cNvSpPr>
          <p:nvPr>
            <p:ph type="ftr" sz="quarter" idx="11"/>
          </p:nvPr>
        </p:nvSpPr>
        <p:spPr/>
        <p:txBody>
          <a:bodyPr/>
          <a:lstStyle/>
          <a:p>
            <a:r>
              <a:rPr lang="sl-SI"/>
              <a:t>na to mesto vpišemo naslov/avtorja predstavitve</a:t>
            </a:r>
          </a:p>
        </p:txBody>
      </p:sp>
      <p:sp>
        <p:nvSpPr>
          <p:cNvPr id="6" name="Označba mesta številke diapozitiva 5">
            <a:extLst>
              <a:ext uri="{FF2B5EF4-FFF2-40B4-BE49-F238E27FC236}">
                <a16:creationId xmlns:a16="http://schemas.microsoft.com/office/drawing/2014/main" id="{F5B0C47B-8F5E-4289-83C3-11E5B067D9A6}"/>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4085923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Naslovni diapozitiv">
    <p:spTree>
      <p:nvGrpSpPr>
        <p:cNvPr id="1" name=""/>
        <p:cNvGrpSpPr/>
        <p:nvPr/>
      </p:nvGrpSpPr>
      <p:grpSpPr>
        <a:xfrm>
          <a:off x="0" y="0"/>
          <a:ext cx="0" cy="0"/>
          <a:chOff x="0" y="0"/>
          <a:chExt cx="0" cy="0"/>
        </a:xfrm>
      </p:grpSpPr>
      <p:sp>
        <p:nvSpPr>
          <p:cNvPr id="4" name="Označba mesta datuma 3">
            <a:extLst>
              <a:ext uri="{FF2B5EF4-FFF2-40B4-BE49-F238E27FC236}">
                <a16:creationId xmlns:a16="http://schemas.microsoft.com/office/drawing/2014/main" id="{AAFEF1B4-9B37-44E3-9155-4EB2203DE907}"/>
              </a:ext>
            </a:extLst>
          </p:cNvPr>
          <p:cNvSpPr>
            <a:spLocks noGrp="1"/>
          </p:cNvSpPr>
          <p:nvPr>
            <p:ph type="dt" sz="half" idx="10"/>
          </p:nvPr>
        </p:nvSpPr>
        <p:spPr/>
        <p:txBody>
          <a:bodyPr/>
          <a:lstStyle/>
          <a:p>
            <a:fld id="{A40D1792-2DC5-4DB4-8C84-6D2DF7639CD0}" type="datetimeFigureOut">
              <a:rPr lang="sl-SI" smtClean="0"/>
              <a:t>29. 05. 2024</a:t>
            </a:fld>
            <a:endParaRPr lang="sl-SI"/>
          </a:p>
        </p:txBody>
      </p:sp>
      <p:sp>
        <p:nvSpPr>
          <p:cNvPr id="5" name="Označba mesta noge 4">
            <a:extLst>
              <a:ext uri="{FF2B5EF4-FFF2-40B4-BE49-F238E27FC236}">
                <a16:creationId xmlns:a16="http://schemas.microsoft.com/office/drawing/2014/main" id="{0F92DA29-73E6-4ABB-A2EA-11BC48E213A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FCEFCCB-4C9B-4DC7-9653-72E4EB0B0817}"/>
              </a:ext>
            </a:extLst>
          </p:cNvPr>
          <p:cNvSpPr>
            <a:spLocks noGrp="1"/>
          </p:cNvSpPr>
          <p:nvPr>
            <p:ph type="sldNum" sz="quarter" idx="12"/>
          </p:nvPr>
        </p:nvSpPr>
        <p:spPr/>
        <p:txBody>
          <a:bodyPr/>
          <a:lstStyle/>
          <a:p>
            <a:fld id="{CAC9914B-2CF4-45C0-A771-6F14205B9247}" type="slidenum">
              <a:rPr lang="sl-SI" smtClean="0"/>
              <a:t>‹#›</a:t>
            </a:fld>
            <a:endParaRPr lang="sl-SI"/>
          </a:p>
        </p:txBody>
      </p:sp>
    </p:spTree>
    <p:extLst>
      <p:ext uri="{BB962C8B-B14F-4D97-AF65-F5344CB8AC3E}">
        <p14:creationId xmlns:p14="http://schemas.microsoft.com/office/powerpoint/2010/main" val="4071558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6898052-E381-4873-8336-5970127EAAFE}"/>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EB4E6B08-231F-4C5D-A83E-C3ED32B0CA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FFE45AC6-1593-4186-9F63-7CCD03B3E209}"/>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5" name="Označba mesta noge 4">
            <a:extLst>
              <a:ext uri="{FF2B5EF4-FFF2-40B4-BE49-F238E27FC236}">
                <a16:creationId xmlns:a16="http://schemas.microsoft.com/office/drawing/2014/main" id="{34AF57E6-F1A3-4C41-879E-E6151DA6960F}"/>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B571D15-AA9B-499D-AA38-FEBD46B8E866}"/>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1459599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89096F6-96F5-4E7F-8509-B2D52F4768AC}"/>
              </a:ext>
            </a:extLst>
          </p:cNvPr>
          <p:cNvSpPr>
            <a:spLocks noGrp="1"/>
          </p:cNvSpPr>
          <p:nvPr>
            <p:ph type="title"/>
          </p:nvPr>
        </p:nvSpPr>
        <p:spPr/>
        <p:txBody>
          <a:bodyPr/>
          <a:lstStyle/>
          <a:p>
            <a:r>
              <a:rPr lang="sl-SI" dirty="0"/>
              <a:t>Kliknite, če želite urediti slog naslova matrice</a:t>
            </a:r>
          </a:p>
        </p:txBody>
      </p:sp>
      <p:sp>
        <p:nvSpPr>
          <p:cNvPr id="3" name="Označba mesta vsebine 2">
            <a:extLst>
              <a:ext uri="{FF2B5EF4-FFF2-40B4-BE49-F238E27FC236}">
                <a16:creationId xmlns:a16="http://schemas.microsoft.com/office/drawing/2014/main" id="{4CEB99F9-CC40-4967-A92E-6B0BBE52AF86}"/>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DF98BF5-B48B-4F59-9121-148EB2E647FA}"/>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5" name="Označba mesta noge 4">
            <a:extLst>
              <a:ext uri="{FF2B5EF4-FFF2-40B4-BE49-F238E27FC236}">
                <a16:creationId xmlns:a16="http://schemas.microsoft.com/office/drawing/2014/main" id="{FF6ED3C4-3969-4A5A-936A-31C7F0FBD3F6}"/>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A0896E1-8D38-41A7-85B3-F3FFC88A2F51}"/>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2795088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AC8FFA2-6D7C-4DD3-BEC7-45D9EEAFC7AA}"/>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DD26D123-F09A-466E-9E8C-A6D8DD9CFD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05F523B5-3D80-457F-9165-058F421A2D82}"/>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5" name="Označba mesta noge 4">
            <a:extLst>
              <a:ext uri="{FF2B5EF4-FFF2-40B4-BE49-F238E27FC236}">
                <a16:creationId xmlns:a16="http://schemas.microsoft.com/office/drawing/2014/main" id="{33D77255-A7CB-49D0-B96B-64EEC7C36B9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E10FC38A-AE2B-4B21-804F-3CFDC90A1871}"/>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1892056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25F74C4-A0CC-4E78-8475-D2930D96A905}"/>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2E9EC5EA-15F6-413C-B577-9160D0999FBE}"/>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4F9A5219-709A-4BB0-8553-EDAF0AAAD319}"/>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5E05DE85-3CA9-48A3-98B7-F70EEC725388}"/>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6" name="Označba mesta noge 5">
            <a:extLst>
              <a:ext uri="{FF2B5EF4-FFF2-40B4-BE49-F238E27FC236}">
                <a16:creationId xmlns:a16="http://schemas.microsoft.com/office/drawing/2014/main" id="{011B15E0-5876-4F9C-BB34-2FDBCF9E2867}"/>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54559007-8536-4FDD-9B84-53B364776AAF}"/>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1572763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B448BB-A786-48E6-8ECF-32C2B876D34B}"/>
              </a:ext>
            </a:extLst>
          </p:cNvPr>
          <p:cNvSpPr>
            <a:spLocks noGrp="1"/>
          </p:cNvSpPr>
          <p:nvPr>
            <p:ph type="title"/>
          </p:nvPr>
        </p:nvSpPr>
        <p:spPr>
          <a:xfrm>
            <a:off x="839788" y="365125"/>
            <a:ext cx="9532937" cy="1325563"/>
          </a:xfrm>
        </p:spPr>
        <p:txBody>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2A1B4C50-6098-470E-8AE6-93A08B8C31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0E390E07-736B-4DFA-B7AF-0FDC6B1B3E44}"/>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D8EEA148-6814-40E3-809B-B3FE0B14E6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F66C4F90-CCA0-4C35-B625-5E23B23DC9E8}"/>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420E3D1E-003F-4544-A664-8BD05BB37B52}"/>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8" name="Označba mesta noge 7">
            <a:extLst>
              <a:ext uri="{FF2B5EF4-FFF2-40B4-BE49-F238E27FC236}">
                <a16:creationId xmlns:a16="http://schemas.microsoft.com/office/drawing/2014/main" id="{0F8223B2-2F74-4594-BE35-E0CA9AB19497}"/>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D1DD5B02-3ADE-407C-A624-FCF3F8EEED42}"/>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2728757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34FC799-5E26-4B86-A91E-6C08C018C6E4}"/>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B619F42C-BE41-47F3-8BA2-581AAB683603}"/>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4" name="Označba mesta noge 3">
            <a:extLst>
              <a:ext uri="{FF2B5EF4-FFF2-40B4-BE49-F238E27FC236}">
                <a16:creationId xmlns:a16="http://schemas.microsoft.com/office/drawing/2014/main" id="{585646E8-752D-4E70-A8B6-B12CB1AC50B9}"/>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13A44796-87B6-480C-88B9-FCE5E1D7F36C}"/>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1278348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9BA8D99-2C6C-4D18-B329-03D8B1001662}"/>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938F5A4D-4918-4F15-90A6-34B1682D01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71BE25B1-FD96-41D9-9705-003F8341115D}"/>
              </a:ext>
            </a:extLst>
          </p:cNvPr>
          <p:cNvSpPr>
            <a:spLocks noGrp="1"/>
          </p:cNvSpPr>
          <p:nvPr>
            <p:ph type="dt" sz="half" idx="10"/>
          </p:nvPr>
        </p:nvSpPr>
        <p:spPr/>
        <p:txBody>
          <a:bodyPr/>
          <a:lstStyle/>
          <a:p>
            <a:fld id="{F2F1764D-EC77-4356-BCC5-39AFD5349D82}" type="datetime1">
              <a:rPr lang="sl-SI" smtClean="0"/>
              <a:t>29. 05. 2024</a:t>
            </a:fld>
            <a:endParaRPr lang="sl-SI"/>
          </a:p>
        </p:txBody>
      </p:sp>
      <p:sp>
        <p:nvSpPr>
          <p:cNvPr id="5" name="Označba mesta noge 4">
            <a:extLst>
              <a:ext uri="{FF2B5EF4-FFF2-40B4-BE49-F238E27FC236}">
                <a16:creationId xmlns:a16="http://schemas.microsoft.com/office/drawing/2014/main" id="{E4012CA6-946C-465C-8B11-DD49B26B42E1}"/>
              </a:ext>
            </a:extLst>
          </p:cNvPr>
          <p:cNvSpPr>
            <a:spLocks noGrp="1"/>
          </p:cNvSpPr>
          <p:nvPr>
            <p:ph type="ftr" sz="quarter" idx="11"/>
          </p:nvPr>
        </p:nvSpPr>
        <p:spPr/>
        <p:txBody>
          <a:bodyPr/>
          <a:lstStyle/>
          <a:p>
            <a:r>
              <a:rPr lang="sl-SI"/>
              <a:t>na to mesto vpišemo naslov/avtorja predstavitve</a:t>
            </a:r>
          </a:p>
        </p:txBody>
      </p:sp>
      <p:sp>
        <p:nvSpPr>
          <p:cNvPr id="6" name="Označba mesta številke diapozitiva 5">
            <a:extLst>
              <a:ext uri="{FF2B5EF4-FFF2-40B4-BE49-F238E27FC236}">
                <a16:creationId xmlns:a16="http://schemas.microsoft.com/office/drawing/2014/main" id="{8BE8304F-9C73-4026-A3C2-C68889641789}"/>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3331624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FD7286B7-8DCC-4979-9E35-A454C6C57138}"/>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3" name="Označba mesta noge 2">
            <a:extLst>
              <a:ext uri="{FF2B5EF4-FFF2-40B4-BE49-F238E27FC236}">
                <a16:creationId xmlns:a16="http://schemas.microsoft.com/office/drawing/2014/main" id="{E404956D-9C41-4BC3-AE27-4667EDD60FC0}"/>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99C8CFF0-64D4-4B94-A6E4-A694A70AA6AD}"/>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3218424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0E8FBF9-1B30-4C0D-8CA9-01D072097CCC}"/>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13B5C185-1FCF-4363-A144-6E0B3C3662A1}"/>
              </a:ext>
            </a:extLst>
          </p:cNvPr>
          <p:cNvSpPr>
            <a:spLocks noGrp="1"/>
          </p:cNvSpPr>
          <p:nvPr>
            <p:ph idx="1"/>
          </p:nvPr>
        </p:nvSpPr>
        <p:spPr>
          <a:xfrm>
            <a:off x="5183188" y="1257300"/>
            <a:ext cx="6172200" cy="46037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FF3EDBB8-1106-4259-BB23-D98B73FBFA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1355CE5-E808-4EC5-B8C1-DCF70BC0751C}"/>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6" name="Označba mesta noge 5">
            <a:extLst>
              <a:ext uri="{FF2B5EF4-FFF2-40B4-BE49-F238E27FC236}">
                <a16:creationId xmlns:a16="http://schemas.microsoft.com/office/drawing/2014/main" id="{AF0613A9-69AE-4FDD-B99C-9AEC30FB65D2}"/>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9A9C93C5-8669-4BD4-873C-50988A47FBFF}"/>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3381517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FF75027-C609-44D4-B737-E19E7D16AE38}"/>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86C29C08-7B0F-4625-A835-C4A77FDFF0DA}"/>
              </a:ext>
            </a:extLst>
          </p:cNvPr>
          <p:cNvSpPr>
            <a:spLocks noGrp="1"/>
          </p:cNvSpPr>
          <p:nvPr>
            <p:ph type="pic" idx="1"/>
          </p:nvPr>
        </p:nvSpPr>
        <p:spPr>
          <a:xfrm>
            <a:off x="5183188" y="1185863"/>
            <a:ext cx="6172200" cy="46751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196B6CB6-0F45-41A4-B9D5-31534A701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F167A345-7792-4356-95AB-E307AA843132}"/>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6" name="Označba mesta noge 5">
            <a:extLst>
              <a:ext uri="{FF2B5EF4-FFF2-40B4-BE49-F238E27FC236}">
                <a16:creationId xmlns:a16="http://schemas.microsoft.com/office/drawing/2014/main" id="{3FD456FB-B85A-43B7-A3C4-B785C6D5FFD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2AAD05E1-2197-463E-93D8-BBB627C72D96}"/>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4095709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EA432C4-3954-431F-B0C5-456EF248D8DC}"/>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0071B864-7A34-4848-948E-EE6CBA4F2C6E}"/>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A29A459B-A1B4-40A2-93C2-52C955A792D4}"/>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5" name="Označba mesta noge 4">
            <a:extLst>
              <a:ext uri="{FF2B5EF4-FFF2-40B4-BE49-F238E27FC236}">
                <a16:creationId xmlns:a16="http://schemas.microsoft.com/office/drawing/2014/main" id="{F5360898-E4E8-4ED4-9A6B-764AAB4D84E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FA1C65F-E5E1-40CF-9E80-386B8487DDB4}"/>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35184960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78176F0E-921A-4E60-A702-FE93D5C06229}"/>
              </a:ext>
            </a:extLst>
          </p:cNvPr>
          <p:cNvSpPr>
            <a:spLocks noGrp="1"/>
          </p:cNvSpPr>
          <p:nvPr>
            <p:ph type="title" orient="vert"/>
          </p:nvPr>
        </p:nvSpPr>
        <p:spPr>
          <a:xfrm>
            <a:off x="8724900" y="1243013"/>
            <a:ext cx="2628900" cy="4933950"/>
          </a:xfrm>
        </p:spPr>
        <p:txBody>
          <a:bodyPr vert="eaVert"/>
          <a:lstStyle/>
          <a:p>
            <a:r>
              <a:rPr lang="sl-SI" dirty="0"/>
              <a:t>Kliknite, če želite urediti slog naslova matrice</a:t>
            </a:r>
          </a:p>
        </p:txBody>
      </p:sp>
      <p:sp>
        <p:nvSpPr>
          <p:cNvPr id="3" name="Označba mesta navpičnega besedila 2">
            <a:extLst>
              <a:ext uri="{FF2B5EF4-FFF2-40B4-BE49-F238E27FC236}">
                <a16:creationId xmlns:a16="http://schemas.microsoft.com/office/drawing/2014/main" id="{89BEB5C1-294F-4D41-8962-858EDD14CE37}"/>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C4192A3-91DC-4C10-BE08-78E1691D7408}"/>
              </a:ext>
            </a:extLst>
          </p:cNvPr>
          <p:cNvSpPr>
            <a:spLocks noGrp="1"/>
          </p:cNvSpPr>
          <p:nvPr>
            <p:ph type="dt" sz="half" idx="10"/>
          </p:nvPr>
        </p:nvSpPr>
        <p:spPr/>
        <p:txBody>
          <a:bodyPr/>
          <a:lstStyle/>
          <a:p>
            <a:fld id="{D93B38D1-C5AB-42E9-8D94-90F3B96B6390}" type="datetimeFigureOut">
              <a:rPr lang="sl-SI" smtClean="0"/>
              <a:t>29. 05. 2024</a:t>
            </a:fld>
            <a:endParaRPr lang="sl-SI"/>
          </a:p>
        </p:txBody>
      </p:sp>
      <p:sp>
        <p:nvSpPr>
          <p:cNvPr id="5" name="Označba mesta noge 4">
            <a:extLst>
              <a:ext uri="{FF2B5EF4-FFF2-40B4-BE49-F238E27FC236}">
                <a16:creationId xmlns:a16="http://schemas.microsoft.com/office/drawing/2014/main" id="{340684F5-999B-4B32-99D2-5CCA2341258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CC256ACF-C77E-4016-AE12-F1C78FDF1C5D}"/>
              </a:ext>
            </a:extLst>
          </p:cNvPr>
          <p:cNvSpPr>
            <a:spLocks noGrp="1"/>
          </p:cNvSpPr>
          <p:nvPr>
            <p:ph type="sldNum" sz="quarter" idx="12"/>
          </p:nvPr>
        </p:nvSpPr>
        <p:spPr/>
        <p:txBody>
          <a:bodyPr/>
          <a:lstStyle/>
          <a:p>
            <a:fld id="{6E9C96BD-9C62-4D47-91AF-907F81733622}" type="slidenum">
              <a:rPr lang="sl-SI" smtClean="0"/>
              <a:t>‹#›</a:t>
            </a:fld>
            <a:endParaRPr lang="sl-SI"/>
          </a:p>
        </p:txBody>
      </p:sp>
    </p:spTree>
    <p:extLst>
      <p:ext uri="{BB962C8B-B14F-4D97-AF65-F5344CB8AC3E}">
        <p14:creationId xmlns:p14="http://schemas.microsoft.com/office/powerpoint/2010/main" val="3263479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46288C-4614-4B3A-8015-71566882EF58}"/>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8D4B3BD5-78DD-4E50-A727-B8B6070793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87F757D4-D574-4427-9494-A9AE9409B825}"/>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5" name="Označba mesta noge 4">
            <a:extLst>
              <a:ext uri="{FF2B5EF4-FFF2-40B4-BE49-F238E27FC236}">
                <a16:creationId xmlns:a16="http://schemas.microsoft.com/office/drawing/2014/main" id="{E672D14A-607A-4ECB-8BB3-E42A8CFA351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6C4FEBD-500F-4E4B-80B9-73B2F8BCBEE7}"/>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28154014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AAD0E0E-CFA2-4F9F-B00D-A11A23401687}"/>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52CBA78-5A77-42CB-8422-DE60C0919903}"/>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B518A3B-AAC6-4071-A68E-67BED8D8FBC2}"/>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5" name="Označba mesta noge 4">
            <a:extLst>
              <a:ext uri="{FF2B5EF4-FFF2-40B4-BE49-F238E27FC236}">
                <a16:creationId xmlns:a16="http://schemas.microsoft.com/office/drawing/2014/main" id="{A425B8A8-210D-4180-B6EB-D7358974B8D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8F369123-90BC-4EDC-A292-6147F6E062EB}"/>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40991228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65E99B-A91A-4E25-B0C9-DEA100A2F0D2}"/>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91C9240B-7311-4A41-A347-5AFE91EA2A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3CD278A7-70A3-4120-8304-A7A760A4182F}"/>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5" name="Označba mesta noge 4">
            <a:extLst>
              <a:ext uri="{FF2B5EF4-FFF2-40B4-BE49-F238E27FC236}">
                <a16:creationId xmlns:a16="http://schemas.microsoft.com/office/drawing/2014/main" id="{6FE430DE-E3FF-42EC-B355-B502241D5EDE}"/>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AFC6D53-A20C-4DF4-903B-810B1C6C12E0}"/>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34707297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FB2DA47-B5B7-4059-8AD7-10BA46C99AD5}"/>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C7531BE5-B7D6-4C5A-8FF4-85E6640B3324}"/>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6423532D-03B2-4E97-8B5F-73E3175CF169}"/>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06F6AAA0-6736-4163-90DE-4B9B036F7BDD}"/>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6" name="Označba mesta noge 5">
            <a:extLst>
              <a:ext uri="{FF2B5EF4-FFF2-40B4-BE49-F238E27FC236}">
                <a16:creationId xmlns:a16="http://schemas.microsoft.com/office/drawing/2014/main" id="{86C2C5A7-F5E8-45B3-8188-0B93BD8BB60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1425980E-5A49-4CDA-A477-F7B3E31D95FE}"/>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31253181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12DFED2-1203-4B74-A66F-4A0D110342BB}"/>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B293B51-DFC3-40CA-9D2D-AC04E3EC28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D5363E3E-CDD4-485E-AEB6-3B61FEC5A6EF}"/>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CF7C818A-360C-440E-AEB4-3FA65D6DC0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3D141711-182E-4AD8-B351-F3A4D211F93A}"/>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62EDB656-EDFD-4DC4-A48B-8925919BAA60}"/>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8" name="Označba mesta noge 7">
            <a:extLst>
              <a:ext uri="{FF2B5EF4-FFF2-40B4-BE49-F238E27FC236}">
                <a16:creationId xmlns:a16="http://schemas.microsoft.com/office/drawing/2014/main" id="{4714AA5D-54FE-492E-A65A-64FDB0F1A721}"/>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DA04656B-B3E9-4FC5-8BED-C3877B2EE25B}"/>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177630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E522F8-3F5B-433D-A880-4E86C0941B58}"/>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C8BF2849-BE41-489A-A9B9-B2169A681EF8}"/>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A7CDADD-0ABA-43E9-B3D6-E248B9340B2E}"/>
              </a:ext>
            </a:extLst>
          </p:cNvPr>
          <p:cNvSpPr>
            <a:spLocks noGrp="1"/>
          </p:cNvSpPr>
          <p:nvPr>
            <p:ph type="dt" sz="half" idx="10"/>
          </p:nvPr>
        </p:nvSpPr>
        <p:spPr/>
        <p:txBody>
          <a:bodyPr/>
          <a:lstStyle/>
          <a:p>
            <a:fld id="{626C54F5-9774-4281-BEA0-22D760B38F28}" type="datetime1">
              <a:rPr lang="sl-SI" smtClean="0"/>
              <a:t>29. 05. 2024</a:t>
            </a:fld>
            <a:endParaRPr lang="sl-SI"/>
          </a:p>
        </p:txBody>
      </p:sp>
      <p:sp>
        <p:nvSpPr>
          <p:cNvPr id="5" name="Označba mesta noge 4">
            <a:extLst>
              <a:ext uri="{FF2B5EF4-FFF2-40B4-BE49-F238E27FC236}">
                <a16:creationId xmlns:a16="http://schemas.microsoft.com/office/drawing/2014/main" id="{2B319B63-4FD3-40E5-853C-7108E00A6DB2}"/>
              </a:ext>
            </a:extLst>
          </p:cNvPr>
          <p:cNvSpPr>
            <a:spLocks noGrp="1"/>
          </p:cNvSpPr>
          <p:nvPr>
            <p:ph type="ftr" sz="quarter" idx="11"/>
          </p:nvPr>
        </p:nvSpPr>
        <p:spPr/>
        <p:txBody>
          <a:bodyPr/>
          <a:lstStyle/>
          <a:p>
            <a:r>
              <a:rPr lang="sl-SI"/>
              <a:t>na to mesto vpišemo naslov/avtorja predstavitve</a:t>
            </a:r>
          </a:p>
        </p:txBody>
      </p:sp>
      <p:sp>
        <p:nvSpPr>
          <p:cNvPr id="6" name="Označba mesta številke diapozitiva 5">
            <a:extLst>
              <a:ext uri="{FF2B5EF4-FFF2-40B4-BE49-F238E27FC236}">
                <a16:creationId xmlns:a16="http://schemas.microsoft.com/office/drawing/2014/main" id="{F741E83A-DC27-4F98-92F0-677D74A7A72E}"/>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3574777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CEDDB9E-789C-47BD-AD67-D4DC6C2BE5E7}"/>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CF94BCBA-E39C-47A9-913F-222446E1DAA0}"/>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4" name="Označba mesta noge 3">
            <a:extLst>
              <a:ext uri="{FF2B5EF4-FFF2-40B4-BE49-F238E27FC236}">
                <a16:creationId xmlns:a16="http://schemas.microsoft.com/office/drawing/2014/main" id="{7622510C-1D13-48A7-BB09-F535B4CFED30}"/>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81FB9D40-8219-4051-A50D-607C1D616A1A}"/>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29632614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CAE0ECE7-CAA2-4C34-B76D-546128FDA791}"/>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3" name="Označba mesta noge 2">
            <a:extLst>
              <a:ext uri="{FF2B5EF4-FFF2-40B4-BE49-F238E27FC236}">
                <a16:creationId xmlns:a16="http://schemas.microsoft.com/office/drawing/2014/main" id="{0384CFE7-5D6E-4A2F-A257-605B9ED4B308}"/>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641A7B1E-74E5-4554-8B4F-207F0F9D54DA}"/>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22999745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AB45576-7934-4B81-AF07-6A7BCD0B1F3B}"/>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78E0FE4C-6296-4674-86D9-283696A9BA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FB9FE50A-D5EB-4D8B-8FF9-3ADBA75D55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33F8414D-2335-47FF-B57D-30F44B5C8222}"/>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6" name="Označba mesta noge 5">
            <a:extLst>
              <a:ext uri="{FF2B5EF4-FFF2-40B4-BE49-F238E27FC236}">
                <a16:creationId xmlns:a16="http://schemas.microsoft.com/office/drawing/2014/main" id="{26FECC8A-6CA4-420B-8907-B4C6772DDC26}"/>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0F0A266-5433-4BB0-A3DB-5E6540DA6697}"/>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4118316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9415C2A-2D90-4328-A4C5-C1DD2F911C9A}"/>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2E9064FF-91C1-46A4-9831-3FAC6853A2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A271B25B-87FB-4CF9-B33F-F419F61C3F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D9E35C1B-6DB2-4F37-B054-EEA74779467C}"/>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6" name="Označba mesta noge 5">
            <a:extLst>
              <a:ext uri="{FF2B5EF4-FFF2-40B4-BE49-F238E27FC236}">
                <a16:creationId xmlns:a16="http://schemas.microsoft.com/office/drawing/2014/main" id="{153A87E5-8D97-4BD1-8048-3C4E4E111D4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DF5B6B37-70D6-4F56-96B8-B465BC6CC552}"/>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29076641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48230B8-40A5-46BA-AF4C-4E6E284D5BBD}"/>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CEEB9EF7-49B1-46AD-A1A7-BA12599112DC}"/>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A5DB7FD4-C9DC-4FE0-8656-ED0EB1F03750}"/>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5" name="Označba mesta noge 4">
            <a:extLst>
              <a:ext uri="{FF2B5EF4-FFF2-40B4-BE49-F238E27FC236}">
                <a16:creationId xmlns:a16="http://schemas.microsoft.com/office/drawing/2014/main" id="{D1371EE3-AFFB-4EFF-9F45-B9AA6F2BEE26}"/>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75A3F2E5-5222-4D6A-8768-A54F94D9B964}"/>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14254207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D4E4EBCE-3FAD-4B5B-B6FB-847A99C13C92}"/>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B34EE830-4A52-4EFE-BB0F-80FDA6EDCE8C}"/>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8EB0EB8-57FE-47D3-B081-CCF561D586BB}"/>
              </a:ext>
            </a:extLst>
          </p:cNvPr>
          <p:cNvSpPr>
            <a:spLocks noGrp="1"/>
          </p:cNvSpPr>
          <p:nvPr>
            <p:ph type="dt" sz="half" idx="10"/>
          </p:nvPr>
        </p:nvSpPr>
        <p:spPr/>
        <p:txBody>
          <a:bodyPr/>
          <a:lstStyle/>
          <a:p>
            <a:fld id="{306B951E-9D1A-44BB-A418-B5590125558D}" type="datetimeFigureOut">
              <a:rPr lang="sl-SI" smtClean="0"/>
              <a:t>29. 05. 2024</a:t>
            </a:fld>
            <a:endParaRPr lang="sl-SI"/>
          </a:p>
        </p:txBody>
      </p:sp>
      <p:sp>
        <p:nvSpPr>
          <p:cNvPr id="5" name="Označba mesta noge 4">
            <a:extLst>
              <a:ext uri="{FF2B5EF4-FFF2-40B4-BE49-F238E27FC236}">
                <a16:creationId xmlns:a16="http://schemas.microsoft.com/office/drawing/2014/main" id="{6563B080-2395-40E8-829F-5AB5E829F7F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90649AA4-AC81-47E8-83C7-B5A7CBC2AA5B}"/>
              </a:ext>
            </a:extLst>
          </p:cNvPr>
          <p:cNvSpPr>
            <a:spLocks noGrp="1"/>
          </p:cNvSpPr>
          <p:nvPr>
            <p:ph type="sldNum" sz="quarter" idx="12"/>
          </p:nvPr>
        </p:nvSpPr>
        <p:spPr/>
        <p:txBody>
          <a:bodyPr/>
          <a:lstStyle/>
          <a:p>
            <a:fld id="{06F7301F-8928-4E08-8B51-4D13A81AB7CE}" type="slidenum">
              <a:rPr lang="sl-SI" smtClean="0"/>
              <a:t>‹#›</a:t>
            </a:fld>
            <a:endParaRPr lang="sl-SI"/>
          </a:p>
        </p:txBody>
      </p:sp>
    </p:spTree>
    <p:extLst>
      <p:ext uri="{BB962C8B-B14F-4D97-AF65-F5344CB8AC3E}">
        <p14:creationId xmlns:p14="http://schemas.microsoft.com/office/powerpoint/2010/main" val="23900503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Naslovni diapozitiv">
    <p:spTree>
      <p:nvGrpSpPr>
        <p:cNvPr id="1" name=""/>
        <p:cNvGrpSpPr/>
        <p:nvPr/>
      </p:nvGrpSpPr>
      <p:grpSpPr>
        <a:xfrm>
          <a:off x="0" y="0"/>
          <a:ext cx="0" cy="0"/>
          <a:chOff x="0" y="0"/>
          <a:chExt cx="0" cy="0"/>
        </a:xfrm>
      </p:grpSpPr>
      <p:sp>
        <p:nvSpPr>
          <p:cNvPr id="4" name="Označba mesta datuma 3">
            <a:extLst>
              <a:ext uri="{FF2B5EF4-FFF2-40B4-BE49-F238E27FC236}">
                <a16:creationId xmlns:a16="http://schemas.microsoft.com/office/drawing/2014/main" id="{AAFEF1B4-9B37-44E3-9155-4EB2203DE907}"/>
              </a:ext>
            </a:extLst>
          </p:cNvPr>
          <p:cNvSpPr>
            <a:spLocks noGrp="1"/>
          </p:cNvSpPr>
          <p:nvPr>
            <p:ph type="dt" sz="half" idx="10"/>
          </p:nvPr>
        </p:nvSpPr>
        <p:spPr/>
        <p:txBody>
          <a:bodyPr/>
          <a:lstStyle/>
          <a:p>
            <a:fld id="{A40D1792-2DC5-4DB4-8C84-6D2DF7639CD0}" type="datetimeFigureOut">
              <a:rPr lang="sl-SI" smtClean="0"/>
              <a:t>29. 05. 2024</a:t>
            </a:fld>
            <a:endParaRPr lang="sl-SI"/>
          </a:p>
        </p:txBody>
      </p:sp>
      <p:sp>
        <p:nvSpPr>
          <p:cNvPr id="5" name="Označba mesta noge 4">
            <a:extLst>
              <a:ext uri="{FF2B5EF4-FFF2-40B4-BE49-F238E27FC236}">
                <a16:creationId xmlns:a16="http://schemas.microsoft.com/office/drawing/2014/main" id="{0F92DA29-73E6-4ABB-A2EA-11BC48E213A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FCEFCCB-4C9B-4DC7-9653-72E4EB0B0817}"/>
              </a:ext>
            </a:extLst>
          </p:cNvPr>
          <p:cNvSpPr>
            <a:spLocks noGrp="1"/>
          </p:cNvSpPr>
          <p:nvPr>
            <p:ph type="sldNum" sz="quarter" idx="12"/>
          </p:nvPr>
        </p:nvSpPr>
        <p:spPr/>
        <p:txBody>
          <a:bodyPr/>
          <a:lstStyle/>
          <a:p>
            <a:fld id="{CAC9914B-2CF4-45C0-A771-6F14205B9247}" type="slidenum">
              <a:rPr lang="sl-SI" smtClean="0"/>
              <a:t>‹#›</a:t>
            </a:fld>
            <a:endParaRPr lang="sl-SI"/>
          </a:p>
        </p:txBody>
      </p:sp>
    </p:spTree>
    <p:extLst>
      <p:ext uri="{BB962C8B-B14F-4D97-AF65-F5344CB8AC3E}">
        <p14:creationId xmlns:p14="http://schemas.microsoft.com/office/powerpoint/2010/main" val="609137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95EA47D-08DA-4DCE-8344-93FA9B7309AC}"/>
              </a:ext>
            </a:extLst>
          </p:cNvPr>
          <p:cNvSpPr>
            <a:spLocks noGrp="1"/>
          </p:cNvSpPr>
          <p:nvPr>
            <p:ph type="title"/>
          </p:nvPr>
        </p:nvSpPr>
        <p:spPr>
          <a:xfrm>
            <a:off x="831850" y="1709738"/>
            <a:ext cx="10515600" cy="2852737"/>
          </a:xfrm>
        </p:spPr>
        <p:txBody>
          <a:bodyPr anchor="b"/>
          <a:lstStyle>
            <a:lvl1pPr>
              <a:defRPr sz="6000" b="1"/>
            </a:lvl1p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DFB0B2D5-B440-4D04-A520-2502C4DF05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EAD82418-FADF-4BCD-9E6A-F7815D1F2CB7}"/>
              </a:ext>
            </a:extLst>
          </p:cNvPr>
          <p:cNvSpPr>
            <a:spLocks noGrp="1"/>
          </p:cNvSpPr>
          <p:nvPr>
            <p:ph type="dt" sz="half" idx="10"/>
          </p:nvPr>
        </p:nvSpPr>
        <p:spPr/>
        <p:txBody>
          <a:bodyPr/>
          <a:lstStyle/>
          <a:p>
            <a:fld id="{3F7274B8-A8BC-4621-AD93-2771DA081531}" type="datetime1">
              <a:rPr lang="sl-SI" smtClean="0"/>
              <a:t>29. 05. 2024</a:t>
            </a:fld>
            <a:endParaRPr lang="sl-SI"/>
          </a:p>
        </p:txBody>
      </p:sp>
      <p:sp>
        <p:nvSpPr>
          <p:cNvPr id="5" name="Označba mesta noge 4">
            <a:extLst>
              <a:ext uri="{FF2B5EF4-FFF2-40B4-BE49-F238E27FC236}">
                <a16:creationId xmlns:a16="http://schemas.microsoft.com/office/drawing/2014/main" id="{5EEE78E9-D67E-4ED8-AD69-43B4C45580D9}"/>
              </a:ext>
            </a:extLst>
          </p:cNvPr>
          <p:cNvSpPr>
            <a:spLocks noGrp="1"/>
          </p:cNvSpPr>
          <p:nvPr>
            <p:ph type="ftr" sz="quarter" idx="11"/>
          </p:nvPr>
        </p:nvSpPr>
        <p:spPr/>
        <p:txBody>
          <a:bodyPr/>
          <a:lstStyle/>
          <a:p>
            <a:r>
              <a:rPr lang="sl-SI"/>
              <a:t>na to mesto vpišemo naslov/avtorja predstavitve</a:t>
            </a:r>
          </a:p>
        </p:txBody>
      </p:sp>
      <p:sp>
        <p:nvSpPr>
          <p:cNvPr id="6" name="Označba mesta številke diapozitiva 5">
            <a:extLst>
              <a:ext uri="{FF2B5EF4-FFF2-40B4-BE49-F238E27FC236}">
                <a16:creationId xmlns:a16="http://schemas.microsoft.com/office/drawing/2014/main" id="{21B4EEAE-EB0A-4FE4-A168-AF99812907F7}"/>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1141218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9C44E1-F2CB-44A8-85C7-BDC7AFAAD91D}"/>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F1E6A6C-0865-42B5-A5AA-AB0D44C33C9C}"/>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A31087C1-55F7-4087-984A-2CD6F1E78941}"/>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6F8AE214-97EC-41E5-8FF7-7B94CADFE9CD}"/>
              </a:ext>
            </a:extLst>
          </p:cNvPr>
          <p:cNvSpPr>
            <a:spLocks noGrp="1"/>
          </p:cNvSpPr>
          <p:nvPr>
            <p:ph type="dt" sz="half" idx="10"/>
          </p:nvPr>
        </p:nvSpPr>
        <p:spPr/>
        <p:txBody>
          <a:bodyPr/>
          <a:lstStyle/>
          <a:p>
            <a:fld id="{5533B47A-DC87-4055-B100-284E08168F0D}" type="datetime1">
              <a:rPr lang="sl-SI" smtClean="0"/>
              <a:t>29. 05. 2024</a:t>
            </a:fld>
            <a:endParaRPr lang="sl-SI"/>
          </a:p>
        </p:txBody>
      </p:sp>
      <p:sp>
        <p:nvSpPr>
          <p:cNvPr id="6" name="Označba mesta noge 5">
            <a:extLst>
              <a:ext uri="{FF2B5EF4-FFF2-40B4-BE49-F238E27FC236}">
                <a16:creationId xmlns:a16="http://schemas.microsoft.com/office/drawing/2014/main" id="{6FB1D656-58E5-4D5A-A732-DAFA9861154B}"/>
              </a:ext>
            </a:extLst>
          </p:cNvPr>
          <p:cNvSpPr>
            <a:spLocks noGrp="1"/>
          </p:cNvSpPr>
          <p:nvPr>
            <p:ph type="ftr" sz="quarter" idx="11"/>
          </p:nvPr>
        </p:nvSpPr>
        <p:spPr/>
        <p:txBody>
          <a:bodyPr/>
          <a:lstStyle/>
          <a:p>
            <a:r>
              <a:rPr lang="sl-SI"/>
              <a:t>na to mesto vpišemo naslov/avtorja predstavitve</a:t>
            </a:r>
          </a:p>
        </p:txBody>
      </p:sp>
      <p:sp>
        <p:nvSpPr>
          <p:cNvPr id="7" name="Označba mesta številke diapozitiva 6">
            <a:extLst>
              <a:ext uri="{FF2B5EF4-FFF2-40B4-BE49-F238E27FC236}">
                <a16:creationId xmlns:a16="http://schemas.microsoft.com/office/drawing/2014/main" id="{4E77A5BC-E860-4753-BB58-68B5909C2AD2}"/>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28477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B68AD1E-DF04-4567-A70F-892C0F065472}"/>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C01660F3-F5F6-4534-A00F-EEC530545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AA7E6EC-75C0-4833-A21B-9E4BFC6B815D}"/>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1D5C2BE3-6414-418D-8EBA-D717C97576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8764303D-2932-4EE2-9832-89E25B40DE66}"/>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78294611-E8B6-4040-A71F-B5A920B330BC}"/>
              </a:ext>
            </a:extLst>
          </p:cNvPr>
          <p:cNvSpPr>
            <a:spLocks noGrp="1"/>
          </p:cNvSpPr>
          <p:nvPr>
            <p:ph type="dt" sz="half" idx="10"/>
          </p:nvPr>
        </p:nvSpPr>
        <p:spPr/>
        <p:txBody>
          <a:bodyPr/>
          <a:lstStyle/>
          <a:p>
            <a:fld id="{0F40B974-EF51-40D6-B343-9598EA35F646}" type="datetime1">
              <a:rPr lang="sl-SI" smtClean="0"/>
              <a:t>29. 05. 2024</a:t>
            </a:fld>
            <a:endParaRPr lang="sl-SI"/>
          </a:p>
        </p:txBody>
      </p:sp>
      <p:sp>
        <p:nvSpPr>
          <p:cNvPr id="8" name="Označba mesta noge 7">
            <a:extLst>
              <a:ext uri="{FF2B5EF4-FFF2-40B4-BE49-F238E27FC236}">
                <a16:creationId xmlns:a16="http://schemas.microsoft.com/office/drawing/2014/main" id="{531DB914-AC03-41CF-BF02-A34B33436AC4}"/>
              </a:ext>
            </a:extLst>
          </p:cNvPr>
          <p:cNvSpPr>
            <a:spLocks noGrp="1"/>
          </p:cNvSpPr>
          <p:nvPr>
            <p:ph type="ftr" sz="quarter" idx="11"/>
          </p:nvPr>
        </p:nvSpPr>
        <p:spPr/>
        <p:txBody>
          <a:bodyPr/>
          <a:lstStyle/>
          <a:p>
            <a:r>
              <a:rPr lang="sl-SI"/>
              <a:t>na to mesto vpišemo naslov/avtorja predstavitve</a:t>
            </a:r>
          </a:p>
        </p:txBody>
      </p:sp>
      <p:sp>
        <p:nvSpPr>
          <p:cNvPr id="9" name="Označba mesta številke diapozitiva 8">
            <a:extLst>
              <a:ext uri="{FF2B5EF4-FFF2-40B4-BE49-F238E27FC236}">
                <a16:creationId xmlns:a16="http://schemas.microsoft.com/office/drawing/2014/main" id="{28386E33-3EEF-4793-97DF-52652D3E0EBB}"/>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33880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DB92518-C5A1-423E-984C-DF4B8D0D578A}"/>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EF68A7E9-C7C3-425C-B8AF-14257BF12FA4}"/>
              </a:ext>
            </a:extLst>
          </p:cNvPr>
          <p:cNvSpPr>
            <a:spLocks noGrp="1"/>
          </p:cNvSpPr>
          <p:nvPr>
            <p:ph type="dt" sz="half" idx="10"/>
          </p:nvPr>
        </p:nvSpPr>
        <p:spPr/>
        <p:txBody>
          <a:bodyPr/>
          <a:lstStyle/>
          <a:p>
            <a:fld id="{934D53D7-9DB6-4EB0-A068-C71442737FCF}" type="datetime1">
              <a:rPr lang="sl-SI" smtClean="0"/>
              <a:t>29. 05. 2024</a:t>
            </a:fld>
            <a:endParaRPr lang="sl-SI"/>
          </a:p>
        </p:txBody>
      </p:sp>
      <p:sp>
        <p:nvSpPr>
          <p:cNvPr id="4" name="Označba mesta noge 3">
            <a:extLst>
              <a:ext uri="{FF2B5EF4-FFF2-40B4-BE49-F238E27FC236}">
                <a16:creationId xmlns:a16="http://schemas.microsoft.com/office/drawing/2014/main" id="{0F9069F5-BE73-428C-8505-933DCD8A7A94}"/>
              </a:ext>
            </a:extLst>
          </p:cNvPr>
          <p:cNvSpPr>
            <a:spLocks noGrp="1"/>
          </p:cNvSpPr>
          <p:nvPr>
            <p:ph type="ftr" sz="quarter" idx="11"/>
          </p:nvPr>
        </p:nvSpPr>
        <p:spPr/>
        <p:txBody>
          <a:bodyPr/>
          <a:lstStyle/>
          <a:p>
            <a:r>
              <a:rPr lang="sl-SI"/>
              <a:t>na to mesto vpišemo naslov/avtorja predstavitve</a:t>
            </a:r>
          </a:p>
        </p:txBody>
      </p:sp>
      <p:sp>
        <p:nvSpPr>
          <p:cNvPr id="5" name="Označba mesta številke diapozitiva 4">
            <a:extLst>
              <a:ext uri="{FF2B5EF4-FFF2-40B4-BE49-F238E27FC236}">
                <a16:creationId xmlns:a16="http://schemas.microsoft.com/office/drawing/2014/main" id="{2EBDC41A-C1A5-4C55-9BC3-5F6524B00FA3}"/>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475268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A48023B0-4692-413E-8F4B-32CCC367E519}"/>
              </a:ext>
            </a:extLst>
          </p:cNvPr>
          <p:cNvSpPr>
            <a:spLocks noGrp="1"/>
          </p:cNvSpPr>
          <p:nvPr>
            <p:ph type="dt" sz="half" idx="10"/>
          </p:nvPr>
        </p:nvSpPr>
        <p:spPr/>
        <p:txBody>
          <a:bodyPr/>
          <a:lstStyle/>
          <a:p>
            <a:fld id="{08638C98-3156-493F-AF04-CD546562DEED}" type="datetime1">
              <a:rPr lang="sl-SI" smtClean="0"/>
              <a:t>29. 05. 2024</a:t>
            </a:fld>
            <a:endParaRPr lang="sl-SI"/>
          </a:p>
        </p:txBody>
      </p:sp>
      <p:sp>
        <p:nvSpPr>
          <p:cNvPr id="3" name="Označba mesta noge 2">
            <a:extLst>
              <a:ext uri="{FF2B5EF4-FFF2-40B4-BE49-F238E27FC236}">
                <a16:creationId xmlns:a16="http://schemas.microsoft.com/office/drawing/2014/main" id="{F79F2F5A-7046-4118-AA32-C21ADA947C79}"/>
              </a:ext>
            </a:extLst>
          </p:cNvPr>
          <p:cNvSpPr>
            <a:spLocks noGrp="1"/>
          </p:cNvSpPr>
          <p:nvPr>
            <p:ph type="ftr" sz="quarter" idx="11"/>
          </p:nvPr>
        </p:nvSpPr>
        <p:spPr/>
        <p:txBody>
          <a:bodyPr/>
          <a:lstStyle/>
          <a:p>
            <a:r>
              <a:rPr lang="sl-SI"/>
              <a:t>na to mesto vpišemo naslov/avtorja predstavitve</a:t>
            </a:r>
          </a:p>
        </p:txBody>
      </p:sp>
      <p:sp>
        <p:nvSpPr>
          <p:cNvPr id="4" name="Označba mesta številke diapozitiva 3">
            <a:extLst>
              <a:ext uri="{FF2B5EF4-FFF2-40B4-BE49-F238E27FC236}">
                <a16:creationId xmlns:a16="http://schemas.microsoft.com/office/drawing/2014/main" id="{4F6ED30E-AEFD-4F68-AD42-3A385C8AF032}"/>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1989963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2AE7E76-DCFD-47EB-91AF-51A93476699D}"/>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645697D9-A3D7-42A2-B952-EC98490657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7CE2E0C9-2FE4-4A57-817A-208309AC15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8729BC08-9395-4629-B99A-7108381A6C4E}"/>
              </a:ext>
            </a:extLst>
          </p:cNvPr>
          <p:cNvSpPr>
            <a:spLocks noGrp="1"/>
          </p:cNvSpPr>
          <p:nvPr>
            <p:ph type="dt" sz="half" idx="10"/>
          </p:nvPr>
        </p:nvSpPr>
        <p:spPr/>
        <p:txBody>
          <a:bodyPr/>
          <a:lstStyle/>
          <a:p>
            <a:fld id="{66653EA7-698C-4C71-8520-2A3E30661555}" type="datetime1">
              <a:rPr lang="sl-SI" smtClean="0"/>
              <a:t>29. 05. 2024</a:t>
            </a:fld>
            <a:endParaRPr lang="sl-SI"/>
          </a:p>
        </p:txBody>
      </p:sp>
      <p:sp>
        <p:nvSpPr>
          <p:cNvPr id="6" name="Označba mesta noge 5">
            <a:extLst>
              <a:ext uri="{FF2B5EF4-FFF2-40B4-BE49-F238E27FC236}">
                <a16:creationId xmlns:a16="http://schemas.microsoft.com/office/drawing/2014/main" id="{ABEBF950-845F-4CA7-96EF-82914085A213}"/>
              </a:ext>
            </a:extLst>
          </p:cNvPr>
          <p:cNvSpPr>
            <a:spLocks noGrp="1"/>
          </p:cNvSpPr>
          <p:nvPr>
            <p:ph type="ftr" sz="quarter" idx="11"/>
          </p:nvPr>
        </p:nvSpPr>
        <p:spPr/>
        <p:txBody>
          <a:bodyPr/>
          <a:lstStyle/>
          <a:p>
            <a:r>
              <a:rPr lang="sl-SI"/>
              <a:t>na to mesto vpišemo naslov/avtorja predstavitve</a:t>
            </a:r>
          </a:p>
        </p:txBody>
      </p:sp>
      <p:sp>
        <p:nvSpPr>
          <p:cNvPr id="7" name="Označba mesta številke diapozitiva 6">
            <a:extLst>
              <a:ext uri="{FF2B5EF4-FFF2-40B4-BE49-F238E27FC236}">
                <a16:creationId xmlns:a16="http://schemas.microsoft.com/office/drawing/2014/main" id="{7935B670-B094-4E27-8BC9-8D5A662FA3B8}"/>
              </a:ext>
            </a:extLst>
          </p:cNvPr>
          <p:cNvSpPr>
            <a:spLocks noGrp="1"/>
          </p:cNvSpPr>
          <p:nvPr>
            <p:ph type="sldNum" sz="quarter" idx="12"/>
          </p:nvPr>
        </p:nvSpPr>
        <p:spPr/>
        <p:txBody>
          <a:bodyPr/>
          <a:lstStyle/>
          <a:p>
            <a:fld id="{70D779C7-1E7B-4E6F-8785-A3EA80C82571}" type="slidenum">
              <a:rPr lang="sl-SI" smtClean="0"/>
              <a:t>‹#›</a:t>
            </a:fld>
            <a:endParaRPr lang="sl-SI"/>
          </a:p>
        </p:txBody>
      </p:sp>
    </p:spTree>
    <p:extLst>
      <p:ext uri="{BB962C8B-B14F-4D97-AF65-F5344CB8AC3E}">
        <p14:creationId xmlns:p14="http://schemas.microsoft.com/office/powerpoint/2010/main" val="284670630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Označba mesta datuma 3">
            <a:extLst>
              <a:ext uri="{FF2B5EF4-FFF2-40B4-BE49-F238E27FC236}">
                <a16:creationId xmlns:a16="http://schemas.microsoft.com/office/drawing/2014/main" id="{D416DEFE-479A-486A-A4CC-BC6613AA4E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0D1792-2DC5-4DB4-8C84-6D2DF7639CD0}" type="datetimeFigureOut">
              <a:rPr lang="sl-SI" smtClean="0"/>
              <a:t>29. 05. 2024</a:t>
            </a:fld>
            <a:endParaRPr lang="sl-SI"/>
          </a:p>
        </p:txBody>
      </p:sp>
      <p:sp>
        <p:nvSpPr>
          <p:cNvPr id="5" name="Označba mesta noge 4">
            <a:extLst>
              <a:ext uri="{FF2B5EF4-FFF2-40B4-BE49-F238E27FC236}">
                <a16:creationId xmlns:a16="http://schemas.microsoft.com/office/drawing/2014/main" id="{740D0E1A-A0FE-4093-9FC9-9DF9941AE6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3058CA0A-4DD7-4DB2-BDC7-7F86933657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C9914B-2CF4-45C0-A771-6F14205B9247}" type="slidenum">
              <a:rPr lang="sl-SI" smtClean="0"/>
              <a:t>‹#›</a:t>
            </a:fld>
            <a:endParaRPr lang="sl-SI"/>
          </a:p>
        </p:txBody>
      </p:sp>
    </p:spTree>
    <p:extLst>
      <p:ext uri="{BB962C8B-B14F-4D97-AF65-F5344CB8AC3E}">
        <p14:creationId xmlns:p14="http://schemas.microsoft.com/office/powerpoint/2010/main" val="3370105763"/>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Slika 6" descr="Slika, ki vsebuje besede stavba&#10;&#10;Opis je samodejno ustvarjen">
            <a:extLst>
              <a:ext uri="{FF2B5EF4-FFF2-40B4-BE49-F238E27FC236}">
                <a16:creationId xmlns:a16="http://schemas.microsoft.com/office/drawing/2014/main" id="{24443F23-31E3-4178-9A94-A6B2276DE5DB}"/>
              </a:ext>
            </a:extLst>
          </p:cNvPr>
          <p:cNvPicPr>
            <a:picLocks noChangeAspect="1"/>
          </p:cNvPicPr>
          <p:nvPr userDrawn="1"/>
        </p:nvPicPr>
        <p:blipFill rotWithShape="1">
          <a:blip r:embed="rId14" cstate="print">
            <a:alphaModFix amt="16000"/>
            <a:extLst>
              <a:ext uri="{28A0092B-C50C-407E-A947-70E740481C1C}">
                <a14:useLocalDpi xmlns:a14="http://schemas.microsoft.com/office/drawing/2010/main" val="0"/>
              </a:ext>
            </a:extLst>
          </a:blip>
          <a:srcRect l="25041" t="6635" b="5572"/>
          <a:stretch/>
        </p:blipFill>
        <p:spPr>
          <a:xfrm>
            <a:off x="-3878" y="3461"/>
            <a:ext cx="3903134" cy="6858000"/>
          </a:xfrm>
          <a:prstGeom prst="rect">
            <a:avLst/>
          </a:prstGeom>
        </p:spPr>
      </p:pic>
      <p:sp>
        <p:nvSpPr>
          <p:cNvPr id="2" name="Označba mesta naslova 1">
            <a:extLst>
              <a:ext uri="{FF2B5EF4-FFF2-40B4-BE49-F238E27FC236}">
                <a16:creationId xmlns:a16="http://schemas.microsoft.com/office/drawing/2014/main" id="{FFBD9B93-EC29-47B9-98F9-31C7A37F01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73DAD5A2-E7C4-4EED-8CAA-5EA042D0C9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5" name="Označba mesta noge 4">
            <a:extLst>
              <a:ext uri="{FF2B5EF4-FFF2-40B4-BE49-F238E27FC236}">
                <a16:creationId xmlns:a16="http://schemas.microsoft.com/office/drawing/2014/main" id="{9B2EEAF2-9E62-4BDA-A5CC-D6FF2BBDF3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defRPr>
            </a:lvl1pPr>
          </a:lstStyle>
          <a:p>
            <a:r>
              <a:rPr lang="sl-SI"/>
              <a:t>na to mesto vpišemo naslov/avtorja predstavitve</a:t>
            </a:r>
            <a:endParaRPr lang="sl-SI" dirty="0"/>
          </a:p>
        </p:txBody>
      </p:sp>
      <p:sp>
        <p:nvSpPr>
          <p:cNvPr id="6" name="Označba mesta številke diapozitiva 5">
            <a:extLst>
              <a:ext uri="{FF2B5EF4-FFF2-40B4-BE49-F238E27FC236}">
                <a16:creationId xmlns:a16="http://schemas.microsoft.com/office/drawing/2014/main" id="{4788AB0A-CBB2-497A-8421-227B35192D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defRPr>
            </a:lvl1pPr>
          </a:lstStyle>
          <a:p>
            <a:fld id="{70D779C7-1E7B-4E6F-8785-A3EA80C82571}" type="slidenum">
              <a:rPr lang="sl-SI" smtClean="0"/>
              <a:pPr/>
              <a:t>‹#›</a:t>
            </a:fld>
            <a:endParaRPr lang="sl-SI" dirty="0"/>
          </a:p>
        </p:txBody>
      </p:sp>
      <p:sp>
        <p:nvSpPr>
          <p:cNvPr id="4" name="Označba mesta datuma 3">
            <a:extLst>
              <a:ext uri="{FF2B5EF4-FFF2-40B4-BE49-F238E27FC236}">
                <a16:creationId xmlns:a16="http://schemas.microsoft.com/office/drawing/2014/main" id="{16C534F0-44EE-4CF4-9939-96F765CDD9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defRPr>
            </a:lvl1pPr>
          </a:lstStyle>
          <a:p>
            <a:fld id="{7493D7F8-E65F-4AAE-B6FE-57FFA97DD3A4}" type="datetime1">
              <a:rPr lang="sl-SI" smtClean="0"/>
              <a:t>29. 05. 2024</a:t>
            </a:fld>
            <a:endParaRPr lang="sl-SI" dirty="0"/>
          </a:p>
        </p:txBody>
      </p:sp>
    </p:spTree>
    <p:extLst>
      <p:ext uri="{BB962C8B-B14F-4D97-AF65-F5344CB8AC3E}">
        <p14:creationId xmlns:p14="http://schemas.microsoft.com/office/powerpoint/2010/main" val="2314610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98" r:id="rId12"/>
  </p:sldLayoutIdLst>
  <p:hf hdr="0"/>
  <p:txStyles>
    <p:titleStyle>
      <a:lvl1pPr algn="l" defTabSz="914400" rtl="0" eaLnBrk="1" latinLnBrk="0" hangingPunct="1">
        <a:lnSpc>
          <a:spcPct val="90000"/>
        </a:lnSpc>
        <a:spcBef>
          <a:spcPct val="0"/>
        </a:spcBef>
        <a:buNone/>
        <a:defRPr sz="4400" b="1" kern="1200">
          <a:solidFill>
            <a:srgbClr val="007DA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7DA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7DA5"/>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7DA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7DA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7DA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5CEA5F10-87F2-43C8-A8DF-43FD1522A30E}"/>
              </a:ext>
            </a:extLst>
          </p:cNvPr>
          <p:cNvSpPr>
            <a:spLocks noGrp="1"/>
          </p:cNvSpPr>
          <p:nvPr>
            <p:ph type="title"/>
          </p:nvPr>
        </p:nvSpPr>
        <p:spPr>
          <a:xfrm>
            <a:off x="838200" y="365125"/>
            <a:ext cx="9265920" cy="1325563"/>
          </a:xfrm>
          <a:prstGeom prst="rect">
            <a:avLst/>
          </a:prstGeom>
        </p:spPr>
        <p:txBody>
          <a:bodyPr vert="horz" lIns="91440" tIns="45720" rIns="91440" bIns="45720" rtlCol="0" anchor="ctr">
            <a:normAutofit/>
          </a:bodyPr>
          <a:lstStyle/>
          <a:p>
            <a:r>
              <a:rPr lang="sl-SI" dirty="0"/>
              <a:t>Kliknite, če želite urediti slog naslova</a:t>
            </a:r>
          </a:p>
        </p:txBody>
      </p:sp>
      <p:sp>
        <p:nvSpPr>
          <p:cNvPr id="3" name="Označba mesta besedila 2">
            <a:extLst>
              <a:ext uri="{FF2B5EF4-FFF2-40B4-BE49-F238E27FC236}">
                <a16:creationId xmlns:a16="http://schemas.microsoft.com/office/drawing/2014/main" id="{520B6AFD-B55A-4609-A9D1-A46B5B9B82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datuma 3">
            <a:extLst>
              <a:ext uri="{FF2B5EF4-FFF2-40B4-BE49-F238E27FC236}">
                <a16:creationId xmlns:a16="http://schemas.microsoft.com/office/drawing/2014/main" id="{1DD156B6-2D44-4238-9A2B-2F224FE62E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defRPr>
            </a:lvl1pPr>
          </a:lstStyle>
          <a:p>
            <a:fld id="{D93B38D1-C5AB-42E9-8D94-90F3B96B6390}" type="datetimeFigureOut">
              <a:rPr lang="sl-SI" smtClean="0"/>
              <a:pPr/>
              <a:t>29. 05. 2024</a:t>
            </a:fld>
            <a:endParaRPr lang="sl-SI" dirty="0"/>
          </a:p>
        </p:txBody>
      </p:sp>
      <p:sp>
        <p:nvSpPr>
          <p:cNvPr id="5" name="Označba mesta noge 4">
            <a:extLst>
              <a:ext uri="{FF2B5EF4-FFF2-40B4-BE49-F238E27FC236}">
                <a16:creationId xmlns:a16="http://schemas.microsoft.com/office/drawing/2014/main" id="{855DA540-D755-4ADA-9381-0F3F4200D6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defRPr>
            </a:lvl1pPr>
          </a:lstStyle>
          <a:p>
            <a:endParaRPr lang="sl-SI" dirty="0"/>
          </a:p>
        </p:txBody>
      </p:sp>
      <p:sp>
        <p:nvSpPr>
          <p:cNvPr id="6" name="Označba mesta številke diapozitiva 5">
            <a:extLst>
              <a:ext uri="{FF2B5EF4-FFF2-40B4-BE49-F238E27FC236}">
                <a16:creationId xmlns:a16="http://schemas.microsoft.com/office/drawing/2014/main" id="{84E1CE6B-4A5E-4F19-BE2D-BEA496B25BC5}"/>
              </a:ext>
            </a:extLst>
          </p:cNvPr>
          <p:cNvSpPr>
            <a:spLocks noGrp="1"/>
          </p:cNvSpPr>
          <p:nvPr>
            <p:ph type="sldNum" sz="quarter" idx="4"/>
          </p:nvPr>
        </p:nvSpPr>
        <p:spPr>
          <a:xfrm>
            <a:off x="8945880" y="6311900"/>
            <a:ext cx="828040" cy="409575"/>
          </a:xfrm>
          <a:prstGeom prst="rect">
            <a:avLst/>
          </a:prstGeom>
        </p:spPr>
        <p:txBody>
          <a:bodyPr vert="horz" lIns="91440" tIns="45720" rIns="91440" bIns="45720" rtlCol="0" anchor="ctr"/>
          <a:lstStyle>
            <a:lvl1pPr algn="r">
              <a:defRPr sz="1200">
                <a:solidFill>
                  <a:schemeClr val="accent1"/>
                </a:solidFill>
              </a:defRPr>
            </a:lvl1pPr>
          </a:lstStyle>
          <a:p>
            <a:fld id="{6E9C96BD-9C62-4D47-91AF-907F81733622}" type="slidenum">
              <a:rPr lang="sl-SI" smtClean="0"/>
              <a:pPr/>
              <a:t>‹#›</a:t>
            </a:fld>
            <a:endParaRPr lang="sl-SI" dirty="0"/>
          </a:p>
        </p:txBody>
      </p:sp>
      <p:grpSp>
        <p:nvGrpSpPr>
          <p:cNvPr id="17" name="Skupina 16">
            <a:extLst>
              <a:ext uri="{FF2B5EF4-FFF2-40B4-BE49-F238E27FC236}">
                <a16:creationId xmlns:a16="http://schemas.microsoft.com/office/drawing/2014/main" id="{74F53968-79F3-4486-AA36-2053B3C90F20}"/>
              </a:ext>
            </a:extLst>
          </p:cNvPr>
          <p:cNvGrpSpPr>
            <a:grpSpLocks noChangeAspect="1"/>
          </p:cNvGrpSpPr>
          <p:nvPr userDrawn="1"/>
        </p:nvGrpSpPr>
        <p:grpSpPr>
          <a:xfrm>
            <a:off x="10372725" y="491376"/>
            <a:ext cx="1708438" cy="691496"/>
            <a:chOff x="9844870" y="388505"/>
            <a:chExt cx="2236293" cy="911008"/>
          </a:xfrm>
        </p:grpSpPr>
        <p:grpSp>
          <p:nvGrpSpPr>
            <p:cNvPr id="15" name="Skupina 14">
              <a:extLst>
                <a:ext uri="{FF2B5EF4-FFF2-40B4-BE49-F238E27FC236}">
                  <a16:creationId xmlns:a16="http://schemas.microsoft.com/office/drawing/2014/main" id="{395A5FEC-DF4D-4A72-82EB-E3B7EBA98E29}"/>
                </a:ext>
              </a:extLst>
            </p:cNvPr>
            <p:cNvGrpSpPr>
              <a:grpSpLocks noChangeAspect="1"/>
            </p:cNvGrpSpPr>
            <p:nvPr userDrawn="1"/>
          </p:nvGrpSpPr>
          <p:grpSpPr>
            <a:xfrm>
              <a:off x="10547313" y="761226"/>
              <a:ext cx="1533850" cy="516149"/>
              <a:chOff x="4863393" y="3342662"/>
              <a:chExt cx="2705914" cy="891216"/>
            </a:xfrm>
          </p:grpSpPr>
          <p:pic>
            <p:nvPicPr>
              <p:cNvPr id="13" name="Slika 12">
                <a:extLst>
                  <a:ext uri="{FF2B5EF4-FFF2-40B4-BE49-F238E27FC236}">
                    <a16:creationId xmlns:a16="http://schemas.microsoft.com/office/drawing/2014/main" id="{D067E635-A576-4E0E-873F-BC16493EB872}"/>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34897" r="2497" b="51411"/>
              <a:stretch/>
            </p:blipFill>
            <p:spPr>
              <a:xfrm>
                <a:off x="4863393" y="3342662"/>
                <a:ext cx="2566971" cy="891216"/>
              </a:xfrm>
              <a:prstGeom prst="rect">
                <a:avLst/>
              </a:prstGeom>
            </p:spPr>
          </p:pic>
          <p:pic>
            <p:nvPicPr>
              <p:cNvPr id="14" name="Slika 13">
                <a:extLst>
                  <a:ext uri="{FF2B5EF4-FFF2-40B4-BE49-F238E27FC236}">
                    <a16:creationId xmlns:a16="http://schemas.microsoft.com/office/drawing/2014/main" id="{74CC6B86-A117-43C6-A7DF-E81F3DAE8A03}"/>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85108" t="87481" r="11513" b="2379"/>
              <a:stretch/>
            </p:blipFill>
            <p:spPr>
              <a:xfrm>
                <a:off x="7424718" y="3955191"/>
                <a:ext cx="144589" cy="194053"/>
              </a:xfrm>
              <a:prstGeom prst="rect">
                <a:avLst/>
              </a:prstGeom>
            </p:spPr>
          </p:pic>
        </p:grpSp>
        <p:pic>
          <p:nvPicPr>
            <p:cNvPr id="16" name="Slika 15" descr="Slika, ki vsebuje besede stavba&#10;&#10;Opis je samodejno ustvarjen">
              <a:extLst>
                <a:ext uri="{FF2B5EF4-FFF2-40B4-BE49-F238E27FC236}">
                  <a16:creationId xmlns:a16="http://schemas.microsoft.com/office/drawing/2014/main" id="{248DCEC1-9078-4C1F-96B7-9E7F21C6EED2}"/>
                </a:ext>
              </a:extLst>
            </p:cNvPr>
            <p:cNvPicPr>
              <a:picLocks noChangeAspect="1"/>
            </p:cNvPicPr>
            <p:nvPr userDrawn="1"/>
          </p:nvPicPr>
          <p:blipFill rotWithShape="1">
            <a:blip r:embed="rId14" cstate="print">
              <a:alphaModFix amt="50000"/>
              <a:extLst>
                <a:ext uri="{28A0092B-C50C-407E-A947-70E740481C1C}">
                  <a14:useLocalDpi xmlns:a14="http://schemas.microsoft.com/office/drawing/2010/main" val="0"/>
                </a:ext>
              </a:extLst>
            </a:blip>
            <a:srcRect l="-569" t="-520" b="-280"/>
            <a:stretch/>
          </p:blipFill>
          <p:spPr>
            <a:xfrm>
              <a:off x="9844870" y="388505"/>
              <a:ext cx="605870" cy="911008"/>
            </a:xfrm>
            <a:prstGeom prst="rect">
              <a:avLst/>
            </a:prstGeom>
          </p:spPr>
        </p:pic>
      </p:grpSp>
    </p:spTree>
    <p:extLst>
      <p:ext uri="{BB962C8B-B14F-4D97-AF65-F5344CB8AC3E}">
        <p14:creationId xmlns:p14="http://schemas.microsoft.com/office/powerpoint/2010/main" val="4750893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1" kern="1200">
          <a:solidFill>
            <a:srgbClr val="007DA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7DA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7DA5"/>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7DA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7DA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7DA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Skupina 10">
            <a:extLst>
              <a:ext uri="{FF2B5EF4-FFF2-40B4-BE49-F238E27FC236}">
                <a16:creationId xmlns:a16="http://schemas.microsoft.com/office/drawing/2014/main" id="{2ADD45E3-BB7B-49DC-B8BE-3D85707AE1FB}"/>
              </a:ext>
            </a:extLst>
          </p:cNvPr>
          <p:cNvGrpSpPr/>
          <p:nvPr userDrawn="1"/>
        </p:nvGrpSpPr>
        <p:grpSpPr>
          <a:xfrm>
            <a:off x="0" y="0"/>
            <a:ext cx="12192000" cy="6858000"/>
            <a:chOff x="0" y="0"/>
            <a:chExt cx="12192000" cy="6858000"/>
          </a:xfrm>
        </p:grpSpPr>
        <p:sp>
          <p:nvSpPr>
            <p:cNvPr id="9" name="Pravokotnik 8">
              <a:extLst>
                <a:ext uri="{FF2B5EF4-FFF2-40B4-BE49-F238E27FC236}">
                  <a16:creationId xmlns:a16="http://schemas.microsoft.com/office/drawing/2014/main" id="{C7188968-C743-4E0F-B37C-9F508737BFF0}"/>
                </a:ext>
              </a:extLst>
            </p:cNvPr>
            <p:cNvSpPr/>
            <p:nvPr userDrawn="1"/>
          </p:nvSpPr>
          <p:spPr>
            <a:xfrm rot="10800000">
              <a:off x="0" y="0"/>
              <a:ext cx="12192000" cy="6858000"/>
            </a:xfrm>
            <a:prstGeom prst="rect">
              <a:avLst/>
            </a:prstGeom>
            <a:gradFill>
              <a:gsLst>
                <a:gs pos="0">
                  <a:srgbClr val="007DA5"/>
                </a:gs>
                <a:gs pos="100000">
                  <a:srgbClr val="007DA5">
                    <a:alpha val="28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pic>
          <p:nvPicPr>
            <p:cNvPr id="10" name="Slika 9" descr="Slika, ki vsebuje besede stavba&#10;&#10;Opis je samodejno ustvarjen">
              <a:extLst>
                <a:ext uri="{FF2B5EF4-FFF2-40B4-BE49-F238E27FC236}">
                  <a16:creationId xmlns:a16="http://schemas.microsoft.com/office/drawing/2014/main" id="{3E20939B-5957-496C-B239-B8A1D3ACA2AC}"/>
                </a:ext>
              </a:extLst>
            </p:cNvPr>
            <p:cNvPicPr>
              <a:picLocks noChangeAspect="1"/>
            </p:cNvPicPr>
            <p:nvPr userDrawn="1"/>
          </p:nvPicPr>
          <p:blipFill rotWithShape="1">
            <a:blip r:embed="rId14" cstate="print">
              <a:alphaModFix amt="85000"/>
              <a:extLst>
                <a:ext uri="{28A0092B-C50C-407E-A947-70E740481C1C}">
                  <a14:useLocalDpi xmlns:a14="http://schemas.microsoft.com/office/drawing/2010/main" val="0"/>
                </a:ext>
              </a:extLst>
            </a:blip>
            <a:srcRect l="25041" t="6635" b="5572"/>
            <a:stretch/>
          </p:blipFill>
          <p:spPr>
            <a:xfrm>
              <a:off x="0" y="0"/>
              <a:ext cx="3903134" cy="6858000"/>
            </a:xfrm>
            <a:prstGeom prst="rect">
              <a:avLst/>
            </a:prstGeom>
          </p:spPr>
        </p:pic>
      </p:grpSp>
      <p:sp>
        <p:nvSpPr>
          <p:cNvPr id="2" name="Označba mesta naslova 1">
            <a:extLst>
              <a:ext uri="{FF2B5EF4-FFF2-40B4-BE49-F238E27FC236}">
                <a16:creationId xmlns:a16="http://schemas.microsoft.com/office/drawing/2014/main" id="{1E9005FE-DADE-45F1-9C98-EAB6238F57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42F233ED-95B2-4689-88E9-3FE838F443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datuma 3">
            <a:extLst>
              <a:ext uri="{FF2B5EF4-FFF2-40B4-BE49-F238E27FC236}">
                <a16:creationId xmlns:a16="http://schemas.microsoft.com/office/drawing/2014/main" id="{9BE11CD8-8F84-4C30-BC0B-F0656A6E2A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306B951E-9D1A-44BB-A418-B5590125558D}" type="datetimeFigureOut">
              <a:rPr lang="sl-SI" smtClean="0"/>
              <a:pPr/>
              <a:t>29. 05. 2024</a:t>
            </a:fld>
            <a:endParaRPr lang="sl-SI" dirty="0"/>
          </a:p>
        </p:txBody>
      </p:sp>
      <p:sp>
        <p:nvSpPr>
          <p:cNvPr id="5" name="Označba mesta noge 4">
            <a:extLst>
              <a:ext uri="{FF2B5EF4-FFF2-40B4-BE49-F238E27FC236}">
                <a16:creationId xmlns:a16="http://schemas.microsoft.com/office/drawing/2014/main" id="{4835993D-2BE7-4A58-A097-9E003C4E4D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l-SI" dirty="0"/>
          </a:p>
        </p:txBody>
      </p:sp>
      <p:sp>
        <p:nvSpPr>
          <p:cNvPr id="6" name="Označba mesta številke diapozitiva 5">
            <a:extLst>
              <a:ext uri="{FF2B5EF4-FFF2-40B4-BE49-F238E27FC236}">
                <a16:creationId xmlns:a16="http://schemas.microsoft.com/office/drawing/2014/main" id="{82B0515A-0FD3-4E0B-83C4-A1846E7A0F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06F7301F-8928-4E08-8B51-4D13A81AB7CE}" type="slidenum">
              <a:rPr lang="sl-SI" smtClean="0"/>
              <a:pPr/>
              <a:t>‹#›</a:t>
            </a:fld>
            <a:endParaRPr lang="sl-SI" dirty="0"/>
          </a:p>
        </p:txBody>
      </p:sp>
    </p:spTree>
    <p:extLst>
      <p:ext uri="{BB962C8B-B14F-4D97-AF65-F5344CB8AC3E}">
        <p14:creationId xmlns:p14="http://schemas.microsoft.com/office/powerpoint/2010/main" val="19370240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9" r:id="rId12"/>
  </p:sldLayoutIdLst>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8.xml"/><Relationship Id="rId5" Type="http://schemas.openxmlformats.org/officeDocument/2006/relationships/image" Target="../media/image20.jp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8.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emf"/><Relationship Id="rId1" Type="http://schemas.openxmlformats.org/officeDocument/2006/relationships/slideLayout" Target="../slideLayouts/slideLayout8.xml"/><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avokotnik 9">
            <a:extLst>
              <a:ext uri="{FF2B5EF4-FFF2-40B4-BE49-F238E27FC236}">
                <a16:creationId xmlns:a16="http://schemas.microsoft.com/office/drawing/2014/main" id="{EC016912-85B9-4FB7-81B4-49F2ED13FE90}"/>
              </a:ext>
            </a:extLst>
          </p:cNvPr>
          <p:cNvSpPr/>
          <p:nvPr/>
        </p:nvSpPr>
        <p:spPr>
          <a:xfrm rot="10800000">
            <a:off x="0" y="0"/>
            <a:ext cx="12192000" cy="6858000"/>
          </a:xfrm>
          <a:prstGeom prst="rect">
            <a:avLst/>
          </a:prstGeom>
          <a:gradFill>
            <a:gsLst>
              <a:gs pos="0">
                <a:srgbClr val="007DA5"/>
              </a:gs>
              <a:gs pos="100000">
                <a:srgbClr val="007DA5">
                  <a:alpha val="28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pic>
        <p:nvPicPr>
          <p:cNvPr id="6" name="Slika 5" descr="Slika, ki vsebuje besede stavba&#10;&#10;Opis je samodejno ustvarjen">
            <a:extLst>
              <a:ext uri="{FF2B5EF4-FFF2-40B4-BE49-F238E27FC236}">
                <a16:creationId xmlns:a16="http://schemas.microsoft.com/office/drawing/2014/main" id="{2C9ED5F2-C3D5-475D-BA6C-DFA1A9BAA7F2}"/>
              </a:ext>
            </a:extLst>
          </p:cNvPr>
          <p:cNvPicPr>
            <a:picLocks noChangeAspect="1"/>
          </p:cNvPicPr>
          <p:nvPr/>
        </p:nvPicPr>
        <p:blipFill rotWithShape="1">
          <a:blip r:embed="rId2" cstate="print">
            <a:alphaModFix amt="85000"/>
            <a:extLst>
              <a:ext uri="{28A0092B-C50C-407E-A947-70E740481C1C}">
                <a14:useLocalDpi xmlns:a14="http://schemas.microsoft.com/office/drawing/2010/main" val="0"/>
              </a:ext>
            </a:extLst>
          </a:blip>
          <a:srcRect l="25041" t="6635" b="5572"/>
          <a:stretch/>
        </p:blipFill>
        <p:spPr>
          <a:xfrm>
            <a:off x="0" y="0"/>
            <a:ext cx="3903134" cy="6858000"/>
          </a:xfrm>
          <a:prstGeom prst="rect">
            <a:avLst/>
          </a:prstGeom>
        </p:spPr>
      </p:pic>
      <p:sp>
        <p:nvSpPr>
          <p:cNvPr id="9" name="PoljeZBesedilom 8">
            <a:extLst>
              <a:ext uri="{FF2B5EF4-FFF2-40B4-BE49-F238E27FC236}">
                <a16:creationId xmlns:a16="http://schemas.microsoft.com/office/drawing/2014/main" id="{98AC844D-2CCC-4086-91BD-EB752D20A6C6}"/>
              </a:ext>
            </a:extLst>
          </p:cNvPr>
          <p:cNvSpPr txBox="1"/>
          <p:nvPr/>
        </p:nvSpPr>
        <p:spPr>
          <a:xfrm>
            <a:off x="10091605" y="6442503"/>
            <a:ext cx="1966546" cy="276999"/>
          </a:xfrm>
          <a:prstGeom prst="rect">
            <a:avLst/>
          </a:prstGeom>
          <a:noFill/>
        </p:spPr>
        <p:txBody>
          <a:bodyPr wrap="square" rtlCol="0">
            <a:spAutoFit/>
          </a:bodyPr>
          <a:lstStyle/>
          <a:p>
            <a:pPr algn="ctr"/>
            <a:r>
              <a:rPr lang="sl-SI" baseline="30000" dirty="0">
                <a:solidFill>
                  <a:schemeClr val="bg1"/>
                </a:solidFill>
                <a:latin typeface="Calibri" panose="020F0502020204030204" pitchFamily="34" charset="0"/>
                <a:cs typeface="Calibri" panose="020F0502020204030204" pitchFamily="34" charset="0"/>
              </a:rPr>
              <a:t>Brdo pri Kranju,</a:t>
            </a:r>
            <a:r>
              <a:rPr lang="en-US" baseline="30000" dirty="0">
                <a:solidFill>
                  <a:schemeClr val="bg1"/>
                </a:solidFill>
                <a:latin typeface="Calibri" panose="020F0502020204030204" pitchFamily="34" charset="0"/>
                <a:cs typeface="Calibri" panose="020F0502020204030204" pitchFamily="34" charset="0"/>
              </a:rPr>
              <a:t>  </a:t>
            </a:r>
            <a:r>
              <a:rPr lang="sl-SI" baseline="30000" dirty="0">
                <a:solidFill>
                  <a:schemeClr val="bg1"/>
                </a:solidFill>
                <a:latin typeface="Calibri" panose="020F0502020204030204" pitchFamily="34" charset="0"/>
                <a:cs typeface="Calibri" panose="020F0502020204030204" pitchFamily="34" charset="0"/>
              </a:rPr>
              <a:t>03</a:t>
            </a:r>
            <a:r>
              <a:rPr lang="en-US" baseline="30000" dirty="0">
                <a:solidFill>
                  <a:schemeClr val="bg1"/>
                </a:solidFill>
                <a:latin typeface="Calibri" panose="020F0502020204030204" pitchFamily="34" charset="0"/>
                <a:cs typeface="Calibri" panose="020F0502020204030204" pitchFamily="34" charset="0"/>
              </a:rPr>
              <a:t>.</a:t>
            </a:r>
            <a:r>
              <a:rPr lang="sl-SI" baseline="30000" dirty="0">
                <a:solidFill>
                  <a:schemeClr val="bg1"/>
                </a:solidFill>
                <a:latin typeface="Calibri" panose="020F0502020204030204" pitchFamily="34" charset="0"/>
                <a:cs typeface="Calibri" panose="020F0502020204030204" pitchFamily="34" charset="0"/>
              </a:rPr>
              <a:t>06. 2024</a:t>
            </a:r>
            <a:endParaRPr lang="en-US" baseline="30000" dirty="0">
              <a:solidFill>
                <a:schemeClr val="bg1"/>
              </a:solidFill>
              <a:latin typeface="Calibri" panose="020F0502020204030204" pitchFamily="34" charset="0"/>
              <a:cs typeface="Calibri" panose="020F0502020204030204" pitchFamily="34" charset="0"/>
            </a:endParaRPr>
          </a:p>
        </p:txBody>
      </p:sp>
      <p:sp>
        <p:nvSpPr>
          <p:cNvPr id="7" name="PoljeZBesedilom 6">
            <a:extLst>
              <a:ext uri="{FF2B5EF4-FFF2-40B4-BE49-F238E27FC236}">
                <a16:creationId xmlns:a16="http://schemas.microsoft.com/office/drawing/2014/main" id="{46A50A91-6EFC-4410-8EF7-E8038749581E}"/>
              </a:ext>
            </a:extLst>
          </p:cNvPr>
          <p:cNvSpPr txBox="1"/>
          <p:nvPr/>
        </p:nvSpPr>
        <p:spPr>
          <a:xfrm>
            <a:off x="1721707" y="1418276"/>
            <a:ext cx="10336444" cy="1508105"/>
          </a:xfrm>
          <a:prstGeom prst="rect">
            <a:avLst/>
          </a:prstGeom>
          <a:noFill/>
        </p:spPr>
        <p:txBody>
          <a:bodyPr wrap="square" rtlCol="0">
            <a:spAutoFit/>
          </a:bodyPr>
          <a:lstStyle/>
          <a:p>
            <a:pPr marL="226695" indent="-226695" algn="ctr"/>
            <a:r>
              <a:rPr lang="sl-SI" sz="3600" b="1" dirty="0">
                <a:solidFill>
                  <a:schemeClr val="bg1"/>
                </a:solidFill>
                <a:effectLst/>
                <a:ea typeface="Times New Roman" panose="02020603050405020304" pitchFamily="18" charset="0"/>
                <a:cs typeface="Times New Roman" panose="02020603050405020304" pitchFamily="18" charset="0"/>
              </a:rPr>
              <a:t>Energetska sanacija</a:t>
            </a:r>
          </a:p>
          <a:p>
            <a:pPr marL="226695" indent="-226695" algn="ctr"/>
            <a:r>
              <a:rPr lang="sl-SI" sz="3600" b="1" dirty="0">
                <a:solidFill>
                  <a:schemeClr val="bg1"/>
                </a:solidFill>
                <a:effectLst/>
                <a:ea typeface="Times New Roman" panose="02020603050405020304" pitchFamily="18" charset="0"/>
                <a:cs typeface="Times New Roman" panose="02020603050405020304" pitchFamily="18" charset="0"/>
              </a:rPr>
              <a:t> objektov Vrtnica in Orhideja</a:t>
            </a:r>
            <a:r>
              <a:rPr lang="sl-SI" sz="3600" b="1" dirty="0">
                <a:solidFill>
                  <a:schemeClr val="bg1"/>
                </a:solidFill>
                <a:ea typeface="Times New Roman" panose="02020603050405020304" pitchFamily="18" charset="0"/>
                <a:cs typeface="Times New Roman" panose="02020603050405020304" pitchFamily="18" charset="0"/>
              </a:rPr>
              <a:t> </a:t>
            </a:r>
            <a:r>
              <a:rPr lang="sl-SI" sz="3600" b="1" dirty="0">
                <a:solidFill>
                  <a:schemeClr val="bg1"/>
                </a:solidFill>
                <a:effectLst/>
                <a:ea typeface="Times New Roman" panose="02020603050405020304" pitchFamily="18" charset="0"/>
                <a:cs typeface="Times New Roman" panose="02020603050405020304" pitchFamily="18" charset="0"/>
              </a:rPr>
              <a:t>v URI Soča</a:t>
            </a:r>
            <a:endParaRPr lang="sl-SI" sz="3600" dirty="0">
              <a:solidFill>
                <a:schemeClr val="bg1"/>
              </a:solidFill>
              <a:effectLst/>
              <a:ea typeface="Times New Roman" panose="02020603050405020304" pitchFamily="18" charset="0"/>
              <a:cs typeface="Times New Roman" panose="02020603050405020304" pitchFamily="18" charset="0"/>
            </a:endParaRPr>
          </a:p>
          <a:p>
            <a:pPr algn="ctr"/>
            <a:endParaRPr lang="sl-SI" sz="2000" b="1" dirty="0">
              <a:solidFill>
                <a:schemeClr val="bg1"/>
              </a:solidFill>
            </a:endParaRPr>
          </a:p>
        </p:txBody>
      </p:sp>
      <p:sp>
        <p:nvSpPr>
          <p:cNvPr id="2" name="PoljeZBesedilom 1">
            <a:extLst>
              <a:ext uri="{FF2B5EF4-FFF2-40B4-BE49-F238E27FC236}">
                <a16:creationId xmlns:a16="http://schemas.microsoft.com/office/drawing/2014/main" id="{3736C3DC-4029-F0E3-59B1-F1600743C0DD}"/>
              </a:ext>
            </a:extLst>
          </p:cNvPr>
          <p:cNvSpPr txBox="1"/>
          <p:nvPr/>
        </p:nvSpPr>
        <p:spPr>
          <a:xfrm>
            <a:off x="1951567" y="3455773"/>
            <a:ext cx="10336444" cy="707886"/>
          </a:xfrm>
          <a:prstGeom prst="rect">
            <a:avLst/>
          </a:prstGeom>
          <a:noFill/>
        </p:spPr>
        <p:txBody>
          <a:bodyPr wrap="square" rtlCol="0">
            <a:spAutoFit/>
          </a:bodyPr>
          <a:lstStyle/>
          <a:p>
            <a:pPr algn="ctr"/>
            <a:endParaRPr lang="sl-SI" sz="2000" b="1" dirty="0">
              <a:solidFill>
                <a:schemeClr val="bg1"/>
              </a:solidFill>
            </a:endParaRPr>
          </a:p>
          <a:p>
            <a:pPr algn="ctr"/>
            <a:r>
              <a:rPr lang="sl-SI" sz="2000" b="1" dirty="0">
                <a:solidFill>
                  <a:schemeClr val="bg1"/>
                </a:solidFill>
              </a:rPr>
              <a:t>Denis Kegl, univ. dipl. inž. grad.</a:t>
            </a:r>
          </a:p>
        </p:txBody>
      </p:sp>
      <p:sp>
        <p:nvSpPr>
          <p:cNvPr id="3" name="PoljeZBesedilom 2">
            <a:extLst>
              <a:ext uri="{FF2B5EF4-FFF2-40B4-BE49-F238E27FC236}">
                <a16:creationId xmlns:a16="http://schemas.microsoft.com/office/drawing/2014/main" id="{A19D72E8-B4E4-3B39-BE4E-3D76B2A00DEC}"/>
              </a:ext>
            </a:extLst>
          </p:cNvPr>
          <p:cNvSpPr txBox="1"/>
          <p:nvPr/>
        </p:nvSpPr>
        <p:spPr>
          <a:xfrm>
            <a:off x="1951567" y="6442503"/>
            <a:ext cx="4352454" cy="276999"/>
          </a:xfrm>
          <a:prstGeom prst="rect">
            <a:avLst/>
          </a:prstGeom>
          <a:noFill/>
        </p:spPr>
        <p:txBody>
          <a:bodyPr wrap="square" rtlCol="0">
            <a:spAutoFit/>
          </a:bodyPr>
          <a:lstStyle/>
          <a:p>
            <a:pPr algn="ctr"/>
            <a:r>
              <a:rPr lang="sl-SI" baseline="30000" dirty="0">
                <a:solidFill>
                  <a:schemeClr val="bg1"/>
                </a:solidFill>
                <a:latin typeface="Calibri" panose="020F0502020204030204" pitchFamily="34" charset="0"/>
                <a:cs typeface="Calibri" panose="020F0502020204030204" pitchFamily="34" charset="0"/>
              </a:rPr>
              <a:t>Univerzitetni rehabilitacijski inštitut Republike Slovenije Soča </a:t>
            </a:r>
            <a:endParaRPr lang="en-US" baseline="30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7717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10</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803532" y="65956"/>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NEKAJ SLIK ENERGETSKE SANACIJE VRTNICE IN ORHIDEJE</a:t>
            </a:r>
          </a:p>
        </p:txBody>
      </p:sp>
      <p:sp>
        <p:nvSpPr>
          <p:cNvPr id="7" name="Ograda vsebine 15">
            <a:extLst>
              <a:ext uri="{FF2B5EF4-FFF2-40B4-BE49-F238E27FC236}">
                <a16:creationId xmlns:a16="http://schemas.microsoft.com/office/drawing/2014/main" id="{B9F6FEE1-A7D3-BC77-813E-6132194A69C6}"/>
              </a:ext>
            </a:extLst>
          </p:cNvPr>
          <p:cNvSpPr>
            <a:spLocks noGrp="1"/>
          </p:cNvSpPr>
          <p:nvPr/>
        </p:nvSpPr>
        <p:spPr bwMode="auto">
          <a:xfrm>
            <a:off x="125675" y="531392"/>
            <a:ext cx="2358586"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b="1" dirty="0"/>
              <a:t>Mala </a:t>
            </a:r>
            <a:r>
              <a:rPr lang="sl-SI" sz="1200" b="1" dirty="0" err="1"/>
              <a:t>fotovoltaična</a:t>
            </a:r>
            <a:r>
              <a:rPr lang="sl-SI" sz="1200" b="1" dirty="0"/>
              <a:t> elektrarna</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pic>
        <p:nvPicPr>
          <p:cNvPr id="9" name="Slika 8">
            <a:extLst>
              <a:ext uri="{FF2B5EF4-FFF2-40B4-BE49-F238E27FC236}">
                <a16:creationId xmlns:a16="http://schemas.microsoft.com/office/drawing/2014/main" id="{F33D01FA-1CDC-D80E-1830-3B91A2B203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75" y="2539255"/>
            <a:ext cx="7556632" cy="4318744"/>
          </a:xfrm>
          <a:prstGeom prst="rect">
            <a:avLst/>
          </a:prstGeom>
        </p:spPr>
      </p:pic>
      <p:pic>
        <p:nvPicPr>
          <p:cNvPr id="11" name="Slika 10">
            <a:extLst>
              <a:ext uri="{FF2B5EF4-FFF2-40B4-BE49-F238E27FC236}">
                <a16:creationId xmlns:a16="http://schemas.microsoft.com/office/drawing/2014/main" id="{F18620EA-D521-0595-86CF-023FF13927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8648" y="4324864"/>
            <a:ext cx="4503351" cy="2533135"/>
          </a:xfrm>
          <a:prstGeom prst="rect">
            <a:avLst/>
          </a:prstGeom>
        </p:spPr>
      </p:pic>
      <p:pic>
        <p:nvPicPr>
          <p:cNvPr id="13" name="Slika 12">
            <a:extLst>
              <a:ext uri="{FF2B5EF4-FFF2-40B4-BE49-F238E27FC236}">
                <a16:creationId xmlns:a16="http://schemas.microsoft.com/office/drawing/2014/main" id="{0DB25552-042E-A414-F3FB-84CD496580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02091"/>
            <a:ext cx="3331653" cy="1874055"/>
          </a:xfrm>
          <a:prstGeom prst="rect">
            <a:avLst/>
          </a:prstGeom>
        </p:spPr>
      </p:pic>
      <p:pic>
        <p:nvPicPr>
          <p:cNvPr id="5" name="Slika 4">
            <a:extLst>
              <a:ext uri="{FF2B5EF4-FFF2-40B4-BE49-F238E27FC236}">
                <a16:creationId xmlns:a16="http://schemas.microsoft.com/office/drawing/2014/main" id="{BA96E528-8AD6-5D81-57C9-8703701D9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702" y="531392"/>
            <a:ext cx="5725297" cy="3220479"/>
          </a:xfrm>
          <a:prstGeom prst="rect">
            <a:avLst/>
          </a:prstGeom>
        </p:spPr>
      </p:pic>
      <p:sp>
        <p:nvSpPr>
          <p:cNvPr id="14" name="Ograda vsebine 15">
            <a:extLst>
              <a:ext uri="{FF2B5EF4-FFF2-40B4-BE49-F238E27FC236}">
                <a16:creationId xmlns:a16="http://schemas.microsoft.com/office/drawing/2014/main" id="{513816CA-832B-E5C4-8FD3-F0424CAFF9B4}"/>
              </a:ext>
            </a:extLst>
          </p:cNvPr>
          <p:cNvSpPr>
            <a:spLocks noGrp="1"/>
          </p:cNvSpPr>
          <p:nvPr/>
        </p:nvSpPr>
        <p:spPr bwMode="auto">
          <a:xfrm>
            <a:off x="8772662" y="3921967"/>
            <a:ext cx="2419075"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Pogledi na panele</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cxnSp>
        <p:nvCxnSpPr>
          <p:cNvPr id="17" name="Raven puščični povezovalnik 16">
            <a:extLst>
              <a:ext uri="{FF2B5EF4-FFF2-40B4-BE49-F238E27FC236}">
                <a16:creationId xmlns:a16="http://schemas.microsoft.com/office/drawing/2014/main" id="{26EFABEF-9E42-092A-EFC0-A1A8DF009497}"/>
              </a:ext>
            </a:extLst>
          </p:cNvPr>
          <p:cNvCxnSpPr>
            <a:cxnSpLocks/>
          </p:cNvCxnSpPr>
          <p:nvPr/>
        </p:nvCxnSpPr>
        <p:spPr>
          <a:xfrm>
            <a:off x="2740682" y="2814554"/>
            <a:ext cx="1221718" cy="2023691"/>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19" name="Ograda vsebine 15">
            <a:extLst>
              <a:ext uri="{FF2B5EF4-FFF2-40B4-BE49-F238E27FC236}">
                <a16:creationId xmlns:a16="http://schemas.microsoft.com/office/drawing/2014/main" id="{F6D266DE-D91A-8301-5499-0B70D3D2D4C3}"/>
              </a:ext>
            </a:extLst>
          </p:cNvPr>
          <p:cNvSpPr>
            <a:spLocks noGrp="1"/>
          </p:cNvSpPr>
          <p:nvPr/>
        </p:nvSpPr>
        <p:spPr bwMode="auto">
          <a:xfrm>
            <a:off x="-30986" y="956327"/>
            <a:ext cx="2419075"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Razsmerniki in razdelilne omare</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cxnSp>
        <p:nvCxnSpPr>
          <p:cNvPr id="22" name="Raven puščični povezovalnik 21">
            <a:extLst>
              <a:ext uri="{FF2B5EF4-FFF2-40B4-BE49-F238E27FC236}">
                <a16:creationId xmlns:a16="http://schemas.microsoft.com/office/drawing/2014/main" id="{493AE222-CAE3-95D0-C1D3-13107B6B01CC}"/>
              </a:ext>
            </a:extLst>
          </p:cNvPr>
          <p:cNvCxnSpPr>
            <a:cxnSpLocks/>
          </p:cNvCxnSpPr>
          <p:nvPr/>
        </p:nvCxnSpPr>
        <p:spPr>
          <a:xfrm flipH="1">
            <a:off x="4415481" y="2677297"/>
            <a:ext cx="3093831" cy="1721708"/>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743922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11</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236915" y="-138199"/>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IZRAČUN PRIHRANKOV</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535460" y="370703"/>
            <a:ext cx="11442358" cy="6409038"/>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Bef>
                <a:spcPts val="0"/>
              </a:spcBef>
              <a:buNone/>
            </a:pPr>
            <a:r>
              <a:rPr lang="sl-SI" sz="1100" dirty="0"/>
              <a:t>URI Soča še nima vzpostavljenega sistema upravljanja z energijo, zato še ne moremo priti avtomatsko do prikaza prihrankov </a:t>
            </a:r>
            <a:r>
              <a:rPr lang="sl-SI" sz="1200" dirty="0"/>
              <a:t>(</a:t>
            </a:r>
            <a:r>
              <a:rPr lang="sl-SI" sz="1000" dirty="0"/>
              <a:t>Zaenkrat imamo vzpostavljen samo obstoječi sistem CNS (SCADA) vendar brez funkcije EMS (</a:t>
            </a:r>
            <a:r>
              <a:rPr lang="sl-SI" sz="1000" dirty="0" err="1"/>
              <a:t>energy</a:t>
            </a:r>
            <a:r>
              <a:rPr lang="sl-SI" sz="1000" dirty="0"/>
              <a:t> management </a:t>
            </a:r>
            <a:r>
              <a:rPr lang="sl-SI" sz="1000" dirty="0" err="1"/>
              <a:t>system</a:t>
            </a:r>
            <a:r>
              <a:rPr lang="sl-SI" sz="1000" dirty="0"/>
              <a:t>) spremljanja porabe energije za celotno URI Sočo</a:t>
            </a:r>
            <a:r>
              <a:rPr lang="sl-SI" sz="1200" dirty="0"/>
              <a:t>).</a:t>
            </a:r>
          </a:p>
          <a:p>
            <a:pPr marL="0" indent="0">
              <a:spcBef>
                <a:spcPts val="0"/>
              </a:spcBef>
              <a:buNone/>
            </a:pPr>
            <a:r>
              <a:rPr lang="sl-SI" sz="1100" b="1" dirty="0"/>
              <a:t>Spodaj je informativna analiza porabe po računih za leti 2022 in 2023 </a:t>
            </a:r>
            <a:r>
              <a:rPr lang="sl-SI" sz="1200" dirty="0"/>
              <a:t>(</a:t>
            </a:r>
            <a:r>
              <a:rPr lang="sl-SI" sz="1000" dirty="0"/>
              <a:t>vendar ne v primerjavi z leti 2019, 2020, ko so bile cene energije in elektrike nižje, cena cca 68,72eur/MWh energije (toplote) in 91,61 eur/MWh električne energije</a:t>
            </a:r>
            <a:r>
              <a:rPr lang="sl-SI" sz="1200" dirty="0"/>
              <a:t>). </a:t>
            </a:r>
            <a:r>
              <a:rPr lang="sl-SI" sz="1100" u="sng" dirty="0"/>
              <a:t>To še ni prava vrednost prihrankov saj se je v letu 2023 izvajala energetska sanacija, zato ne vemo ali so prihranki zaradi tega, ker so bili odklopljeni nekateri sistemi ogrevanja in hlajenja ali zaradi same izvedbe novega stavbnega ovoja ali zaradi ali zaradi česa drugega. </a:t>
            </a:r>
            <a:r>
              <a:rPr lang="sl-SI" sz="1100" dirty="0"/>
              <a:t>Realni izračuni oziroma prihranki se bodo pokazali, ko bodo prejeti vsi računi v letu 2024 oziroma 2025 (</a:t>
            </a:r>
            <a:r>
              <a:rPr lang="sl-SI" sz="1000" dirty="0"/>
              <a:t>seveda bo potrebno upoštevati tudi še ostale faktorje, toplotne primanjkljaje, dobitke, itd.).</a:t>
            </a: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endParaRPr lang="sl-SI" sz="1200" dirty="0">
              <a:highlight>
                <a:srgbClr val="FFFF00"/>
              </a:highlight>
            </a:endParaRPr>
          </a:p>
          <a:p>
            <a:pPr marL="0" indent="0">
              <a:buNone/>
            </a:pPr>
            <a:r>
              <a:rPr lang="sl-SI" sz="1000" dirty="0"/>
              <a:t>Iz tabele je razvidno, da je poraba toplote (vročevod) manjša in da imamo prihranek. Pri elektriki pa prihrankov nimamo kljub manjši porabi (cca 5,8%), zaradi zvišanja cene elektrike za cca 8,5%. </a:t>
            </a:r>
          </a:p>
          <a:p>
            <a:pPr marL="0" indent="0">
              <a:buNone/>
            </a:pPr>
            <a:r>
              <a:rPr lang="sl-SI" sz="1100" b="1" dirty="0"/>
              <a:t>REP-a skupaj predvidevata cca 163.480 eur z DDV prihranka na leto oziroma zmanjšanje porabe električne energije za cca 276.000,00 kWh in cca 1.296.000 kWh toplote </a:t>
            </a:r>
            <a:r>
              <a:rPr lang="sl-SI" sz="1000" dirty="0"/>
              <a:t>(REP za Vrtnico predvideva zmanjšanje porabe električne energije za 152.000 kWh in toplote za 735.000 kWh, cca 76.000,00 eur (brez DDV) prihrankov in vračilno dobo investicije cca 55,1 let, REP za Orhidejo pa predvideva zmanjšanje porabe električne energije za 124.000 kWh in toplote za 561.000 kWh, cca 58.000,00 eur (brez DDV) prihrankov in vračilno dobo investicije cca 32,8 let (Oba REP-a izdelana v času covida).</a:t>
            </a:r>
          </a:p>
          <a:p>
            <a:pPr marL="0" indent="0">
              <a:buNone/>
            </a:pPr>
            <a:r>
              <a:rPr lang="sl-SI" sz="1100" dirty="0"/>
              <a:t>V URI Soča upamo, da nam računi za leto 2024 (MFE priklopljena šele marca 2024) in 2025 izkažejo prihranke iz REP-ov.</a:t>
            </a:r>
          </a:p>
        </p:txBody>
      </p:sp>
      <p:graphicFrame>
        <p:nvGraphicFramePr>
          <p:cNvPr id="8" name="Tabela 7">
            <a:extLst>
              <a:ext uri="{FF2B5EF4-FFF2-40B4-BE49-F238E27FC236}">
                <a16:creationId xmlns:a16="http://schemas.microsoft.com/office/drawing/2014/main" id="{A18AA2E1-DE50-9A0F-04E5-A8C7722A7ED1}"/>
              </a:ext>
            </a:extLst>
          </p:cNvPr>
          <p:cNvGraphicFramePr>
            <a:graphicFrameLocks noGrp="1"/>
          </p:cNvGraphicFramePr>
          <p:nvPr>
            <p:extLst>
              <p:ext uri="{D42A27DB-BD31-4B8C-83A1-F6EECF244321}">
                <p14:modId xmlns:p14="http://schemas.microsoft.com/office/powerpoint/2010/main" val="1899545363"/>
              </p:ext>
            </p:extLst>
          </p:nvPr>
        </p:nvGraphicFramePr>
        <p:xfrm>
          <a:off x="644484" y="1476719"/>
          <a:ext cx="9580604" cy="4373219"/>
        </p:xfrm>
        <a:graphic>
          <a:graphicData uri="http://schemas.openxmlformats.org/drawingml/2006/table">
            <a:tbl>
              <a:tblPr>
                <a:tableStyleId>{5C22544A-7EE6-4342-B048-85BDC9FD1C3A}</a:tableStyleId>
              </a:tblPr>
              <a:tblGrid>
                <a:gridCol w="467822">
                  <a:extLst>
                    <a:ext uri="{9D8B030D-6E8A-4147-A177-3AD203B41FA5}">
                      <a16:colId xmlns:a16="http://schemas.microsoft.com/office/drawing/2014/main" val="3933851429"/>
                    </a:ext>
                  </a:extLst>
                </a:gridCol>
                <a:gridCol w="577468">
                  <a:extLst>
                    <a:ext uri="{9D8B030D-6E8A-4147-A177-3AD203B41FA5}">
                      <a16:colId xmlns:a16="http://schemas.microsoft.com/office/drawing/2014/main" val="2792094190"/>
                    </a:ext>
                  </a:extLst>
                </a:gridCol>
                <a:gridCol w="633509">
                  <a:extLst>
                    <a:ext uri="{9D8B030D-6E8A-4147-A177-3AD203B41FA5}">
                      <a16:colId xmlns:a16="http://schemas.microsoft.com/office/drawing/2014/main" val="2197565986"/>
                    </a:ext>
                  </a:extLst>
                </a:gridCol>
                <a:gridCol w="869856">
                  <a:extLst>
                    <a:ext uri="{9D8B030D-6E8A-4147-A177-3AD203B41FA5}">
                      <a16:colId xmlns:a16="http://schemas.microsoft.com/office/drawing/2014/main" val="981878753"/>
                    </a:ext>
                  </a:extLst>
                </a:gridCol>
                <a:gridCol w="869856">
                  <a:extLst>
                    <a:ext uri="{9D8B030D-6E8A-4147-A177-3AD203B41FA5}">
                      <a16:colId xmlns:a16="http://schemas.microsoft.com/office/drawing/2014/main" val="1556922664"/>
                    </a:ext>
                  </a:extLst>
                </a:gridCol>
                <a:gridCol w="847927">
                  <a:extLst>
                    <a:ext uri="{9D8B030D-6E8A-4147-A177-3AD203B41FA5}">
                      <a16:colId xmlns:a16="http://schemas.microsoft.com/office/drawing/2014/main" val="2359449901"/>
                    </a:ext>
                  </a:extLst>
                </a:gridCol>
                <a:gridCol w="896659">
                  <a:extLst>
                    <a:ext uri="{9D8B030D-6E8A-4147-A177-3AD203B41FA5}">
                      <a16:colId xmlns:a16="http://schemas.microsoft.com/office/drawing/2014/main" val="2087264671"/>
                    </a:ext>
                  </a:extLst>
                </a:gridCol>
                <a:gridCol w="886912">
                  <a:extLst>
                    <a:ext uri="{9D8B030D-6E8A-4147-A177-3AD203B41FA5}">
                      <a16:colId xmlns:a16="http://schemas.microsoft.com/office/drawing/2014/main" val="71305775"/>
                    </a:ext>
                  </a:extLst>
                </a:gridCol>
                <a:gridCol w="896659">
                  <a:extLst>
                    <a:ext uri="{9D8B030D-6E8A-4147-A177-3AD203B41FA5}">
                      <a16:colId xmlns:a16="http://schemas.microsoft.com/office/drawing/2014/main" val="4065588398"/>
                    </a:ext>
                  </a:extLst>
                </a:gridCol>
                <a:gridCol w="984375">
                  <a:extLst>
                    <a:ext uri="{9D8B030D-6E8A-4147-A177-3AD203B41FA5}">
                      <a16:colId xmlns:a16="http://schemas.microsoft.com/office/drawing/2014/main" val="73906740"/>
                    </a:ext>
                  </a:extLst>
                </a:gridCol>
                <a:gridCol w="840618">
                  <a:extLst>
                    <a:ext uri="{9D8B030D-6E8A-4147-A177-3AD203B41FA5}">
                      <a16:colId xmlns:a16="http://schemas.microsoft.com/office/drawing/2014/main" val="957196412"/>
                    </a:ext>
                  </a:extLst>
                </a:gridCol>
                <a:gridCol w="808943">
                  <a:extLst>
                    <a:ext uri="{9D8B030D-6E8A-4147-A177-3AD203B41FA5}">
                      <a16:colId xmlns:a16="http://schemas.microsoft.com/office/drawing/2014/main" val="2981361121"/>
                    </a:ext>
                  </a:extLst>
                </a:gridCol>
              </a:tblGrid>
              <a:tr h="291547">
                <a:tc>
                  <a:txBody>
                    <a:bodyPr/>
                    <a:lstStyle/>
                    <a:p>
                      <a:pPr algn="l" fontAlgn="b"/>
                      <a:r>
                        <a:rPr lang="sl-SI" sz="800" u="none" strike="noStrike">
                          <a:effectLst/>
                        </a:rPr>
                        <a:t>leto</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mesec</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povprečna temperatura</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skupaj energetika - vročevod</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skupaj strošek z DDV</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dirty="0">
                          <a:effectLst/>
                        </a:rPr>
                        <a:t>povprečna cena eur z DDV/kWh</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elektrika poraba kWh</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omrežnina strošek eur z DDV</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povprečna cena eur z DDV/kWh</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es-ES" sz="800" u="none" strike="noStrike">
                          <a:effectLst/>
                        </a:rPr>
                        <a:t>poraba strošek</a:t>
                      </a:r>
                      <a:br>
                        <a:rPr lang="es-ES" sz="800" u="none" strike="noStrike">
                          <a:effectLst/>
                        </a:rPr>
                      </a:br>
                      <a:r>
                        <a:rPr lang="es-ES" sz="800" u="none" strike="noStrike">
                          <a:effectLst/>
                        </a:rPr>
                        <a:t>eur brez DDV</a:t>
                      </a:r>
                      <a:endParaRPr lang="es-ES"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pl-PL" sz="800" u="none" strike="noStrike">
                          <a:effectLst/>
                        </a:rPr>
                        <a:t>poraba strošek eur z DDV</a:t>
                      </a:r>
                      <a:endParaRPr lang="pl-PL"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povprečna cena eur z DDV/kWh</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322116052"/>
                  </a:ext>
                </a:extLst>
              </a:tr>
              <a:tr h="145774">
                <a:tc>
                  <a:txBody>
                    <a:bodyPr/>
                    <a:lstStyle/>
                    <a:p>
                      <a:pPr algn="r" fontAlgn="b"/>
                      <a:r>
                        <a:rPr lang="sl-SI" sz="800" u="none" strike="noStrike">
                          <a:effectLst/>
                        </a:rPr>
                        <a:t>2022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januar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0,80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744.650,00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80.391,83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rPr>
                        <a:t>0,108</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167.737,00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5.031,17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0,02999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28.670,89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34.978,49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0,20853</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064380879"/>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februar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5,10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649.700,00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rPr>
                        <a:t>71.457,13</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0,110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146.475,00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2.270,63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0,01550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24.741,87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30.185,08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0,20608</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095777585"/>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marec</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6,60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575.400,00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64.465,58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0,112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163.205,00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2.259,55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0,01384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27.971,89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34.125,71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0,20910</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732581366"/>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april</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10,40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431.450,00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51.394,65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0,119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rPr>
                        <a:t>148.534,00</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2.012,41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0,01355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24.623,69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30.040,90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0,20225</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336530627"/>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maj</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18,10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203.350,00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32.313,38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rPr>
                        <a:t>0,159</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167.189,00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rPr>
                        <a:t>4.798,77</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0,02870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28.104,23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34.287,16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0,20508</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852649196"/>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junij</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23,40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179.570,00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29.797,08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0,166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192.867,00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5.833,92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0,03025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32.861,25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40.090,73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0,20787</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449399997"/>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julij</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24,50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149.300,00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26.594,02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0,178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202.666,00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5.932,97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0,02927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33.814,55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41.253,75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0,20356</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578941655"/>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avgust</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23,00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159.110,00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27.632,09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0,174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197.036,00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5.443,60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0,02763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33.331,36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40.664,26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0,20638</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4093839040"/>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september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230.840,00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33.248,05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0,144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168.940,00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3.671,83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0,02173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28.944,64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35.312,46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0,20902</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592997451"/>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oktober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14,50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319.660,00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42.312,64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0,132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157.213,00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4.339,73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0,02760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26.398,89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32.206,65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0,20486</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4030766611"/>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november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7,90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518.650,00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rPr>
                        <a:t>55.999,23</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0,108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156.700,00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4.582,03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0,02924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26.937,66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32.863,95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0,20973</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187156267"/>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december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4,30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660.770,00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68.196,86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0,103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164.650,00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4.476,16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0,02719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27.998,53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34.158,21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0,20746</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804778694"/>
                  </a:ext>
                </a:extLst>
              </a:tr>
              <a:tr h="145774">
                <a:tc>
                  <a:txBody>
                    <a:bodyPr/>
                    <a:lstStyle/>
                    <a:p>
                      <a:pPr algn="l" fontAlgn="b"/>
                      <a:r>
                        <a:rPr lang="sl-SI" sz="800" u="none" strike="noStrike">
                          <a:effectLst/>
                          <a:highlight>
                            <a:srgbClr val="D9D9D9"/>
                          </a:highlight>
                        </a:rPr>
                        <a:t>skupaj</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l" fontAlgn="b"/>
                      <a:r>
                        <a:rPr lang="sl-SI" sz="800" u="none" strike="noStrike">
                          <a:effectLst/>
                          <a:highlight>
                            <a:srgbClr val="D9D9D9"/>
                          </a:highlight>
                        </a:rPr>
                        <a:t> </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12,88333333</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4.822.450,00</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583.802,54</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0,121</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dirty="0">
                          <a:effectLst/>
                          <a:highlight>
                            <a:srgbClr val="D9D9D9"/>
                          </a:highlight>
                        </a:rPr>
                        <a:t>2.033.212,00</a:t>
                      </a:r>
                      <a:endParaRPr lang="sl-SI" sz="800" b="0" i="0" u="none" strike="noStrike" dirty="0">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50.652,77</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0,02491</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344.399,45</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420.167,33</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0,20665</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extLst>
                  <a:ext uri="{0D108BD9-81ED-4DB2-BD59-A6C34878D82A}">
                    <a16:rowId xmlns:a16="http://schemas.microsoft.com/office/drawing/2014/main" val="474156141"/>
                  </a:ext>
                </a:extLst>
              </a:tr>
              <a:tr h="145774">
                <a:tc>
                  <a:txBody>
                    <a:bodyPr/>
                    <a:lstStyle/>
                    <a:p>
                      <a:pPr algn="r" fontAlgn="b"/>
                      <a:r>
                        <a:rPr lang="sl-SI" sz="800" u="none" strike="noStrike">
                          <a:effectLst/>
                        </a:rPr>
                        <a:t>2023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januar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3,80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658.020,00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67.958,69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0,103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166.711,00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4.849,74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0,02909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30.635,26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37.375,02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0,22419</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325799260"/>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februar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3,60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577.370,00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60.817,58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0,105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149.330,00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4.745,42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0,03178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27.369,17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33.390,39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0,22360</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632483668"/>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marec</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8,50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512.640,00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55.086,15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0,107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157.423,00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3.306,88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0,02101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29.266,94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35.705,67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0,22681</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313659077"/>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april</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10,20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365.240,00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42.034,74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0,115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137.886,00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4.307,69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0,03124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24.830,12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30.292,75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0,21969</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116284639"/>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maj</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15,80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261.490,00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32.848,25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0,126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138.766,00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4.260,71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0,03070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25.501,11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31.111,35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0,22420</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690419139"/>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junij</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21,00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155.800,00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26.171,55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0,168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153.724,00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4.912,79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0,03196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28.377,83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34.620,95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0,22522</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048975706"/>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julij</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22,70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133.090,00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23.931,15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0,180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169.962,00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4.903,86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0,02885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30.968,86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37.782,01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0,22230</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91118855"/>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avgust</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21,80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150.840,00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25.682,23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0,170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171.773,00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3.878,23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0,02258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31.273,67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38.153,88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0,22212</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548081506"/>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september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19,10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158.490,00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26.436,90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0,167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161.718,00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5.094,94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0,03151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29.594,89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36.105,77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0,22326</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4006338529"/>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oktober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240.890,00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34.565,82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0,143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157.646,00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3.614,87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0,02293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28.799,22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35.135,05</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0,22287</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717996075"/>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november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6,90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420.090,00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52.244,29</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0,124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173.130,00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4.350,92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0,02513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31.777,61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38.768,68</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0,22393</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611642928"/>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december</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4,20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506.090,00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60.726,64</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0,120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186.294,00</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6.005,07</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0,03223</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33.485,66</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40.852,51</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a:effectLst/>
                        </a:rPr>
                        <a:t>0,21929</a:t>
                      </a:r>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991993162"/>
                  </a:ext>
                </a:extLst>
              </a:tr>
              <a:tr h="145774">
                <a:tc>
                  <a:txBody>
                    <a:bodyPr/>
                    <a:lstStyle/>
                    <a:p>
                      <a:pPr algn="l" fontAlgn="b"/>
                      <a:r>
                        <a:rPr lang="sl-SI" sz="800" u="none" strike="noStrike">
                          <a:effectLst/>
                          <a:highlight>
                            <a:srgbClr val="D9D9D9"/>
                          </a:highlight>
                        </a:rPr>
                        <a:t>skupaj</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l" fontAlgn="b"/>
                      <a:r>
                        <a:rPr lang="sl-SI" sz="800" u="none" strike="noStrike">
                          <a:effectLst/>
                          <a:highlight>
                            <a:srgbClr val="D9D9D9"/>
                          </a:highlight>
                        </a:rPr>
                        <a:t> </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12,71666667</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4.140.050,00</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508.503,99</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0,123</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1.924.363,00</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54.231,12</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0,02818</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351.880,34</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429.294,01</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D9D9D9"/>
                          </a:highlight>
                        </a:rPr>
                        <a:t>0,22308</a:t>
                      </a:r>
                      <a:endParaRPr lang="sl-SI" sz="800" b="0" i="0" u="none" strike="noStrike">
                        <a:solidFill>
                          <a:srgbClr val="000000"/>
                        </a:solidFill>
                        <a:effectLst/>
                        <a:highlight>
                          <a:srgbClr val="D9D9D9"/>
                        </a:highlight>
                        <a:latin typeface="Calibri" panose="020F0502020204030204" pitchFamily="34" charset="0"/>
                      </a:endParaRPr>
                    </a:p>
                  </a:txBody>
                  <a:tcPr marL="7252" marR="7252" marT="7252" marB="0" anchor="b"/>
                </a:tc>
                <a:extLst>
                  <a:ext uri="{0D108BD9-81ED-4DB2-BD59-A6C34878D82A}">
                    <a16:rowId xmlns:a16="http://schemas.microsoft.com/office/drawing/2014/main" val="347677017"/>
                  </a:ext>
                </a:extLst>
              </a:tr>
              <a:tr h="145774">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804640476"/>
                  </a:ext>
                </a:extLst>
              </a:tr>
              <a:tr h="145774">
                <a:tc>
                  <a:txBody>
                    <a:bodyPr/>
                    <a:lstStyle/>
                    <a:p>
                      <a:pPr algn="l" fontAlgn="b"/>
                      <a:r>
                        <a:rPr lang="sl-SI" sz="800" u="none" strike="noStrike">
                          <a:effectLst/>
                        </a:rPr>
                        <a:t>razlika:</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r>
                        <a:rPr lang="sl-SI" sz="800" u="none" strike="noStrike">
                          <a:effectLst/>
                        </a:rPr>
                        <a:t>2023-2022</a:t>
                      </a:r>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highlight>
                            <a:srgbClr val="92D050"/>
                          </a:highlight>
                        </a:rPr>
                        <a:t>-682.400,00</a:t>
                      </a:r>
                      <a:endParaRPr lang="sl-SI" sz="800" b="0" i="0" u="none" strike="noStrike" dirty="0">
                        <a:solidFill>
                          <a:srgbClr val="000000"/>
                        </a:solidFill>
                        <a:effectLst/>
                        <a:highlight>
                          <a:srgbClr val="92D050"/>
                        </a:highlight>
                        <a:latin typeface="Calibri" panose="020F0502020204030204" pitchFamily="34" charset="0"/>
                      </a:endParaRPr>
                    </a:p>
                  </a:txBody>
                  <a:tcPr marL="7252" marR="7252" marT="7252" marB="0" anchor="b"/>
                </a:tc>
                <a:tc>
                  <a:txBody>
                    <a:bodyPr/>
                    <a:lstStyle/>
                    <a:p>
                      <a:pPr algn="r" fontAlgn="b"/>
                      <a:r>
                        <a:rPr lang="sl-SI" sz="800" u="none" strike="noStrike" dirty="0">
                          <a:effectLst/>
                          <a:highlight>
                            <a:srgbClr val="92D050"/>
                          </a:highlight>
                        </a:rPr>
                        <a:t>-75.298,55</a:t>
                      </a:r>
                      <a:endParaRPr lang="sl-SI" sz="800" b="0" i="0" u="none" strike="noStrike" dirty="0">
                        <a:solidFill>
                          <a:srgbClr val="000000"/>
                        </a:solidFill>
                        <a:effectLst/>
                        <a:highlight>
                          <a:srgbClr val="92D050"/>
                        </a:highlight>
                        <a:latin typeface="Calibri" panose="020F0502020204030204" pitchFamily="34" charset="0"/>
                      </a:endParaRPr>
                    </a:p>
                  </a:txBody>
                  <a:tcPr marL="7252" marR="7252" marT="7252" marB="0" anchor="b"/>
                </a:tc>
                <a:tc>
                  <a:txBody>
                    <a:bodyPr/>
                    <a:lstStyle/>
                    <a:p>
                      <a:pPr algn="r" fontAlgn="b"/>
                      <a:r>
                        <a:rPr lang="sl-SI" sz="800" u="none" strike="noStrike" dirty="0">
                          <a:effectLst/>
                          <a:highlight>
                            <a:srgbClr val="92D050"/>
                          </a:highlight>
                        </a:rPr>
                        <a:t>0,00</a:t>
                      </a:r>
                      <a:endParaRPr lang="sl-SI" sz="800" b="0" i="0" u="none" strike="noStrike" dirty="0">
                        <a:solidFill>
                          <a:srgbClr val="000000"/>
                        </a:solidFill>
                        <a:effectLst/>
                        <a:highlight>
                          <a:srgbClr val="92D050"/>
                        </a:highlight>
                        <a:latin typeface="Calibri" panose="020F0502020204030204" pitchFamily="34" charset="0"/>
                      </a:endParaRPr>
                    </a:p>
                  </a:txBody>
                  <a:tcPr marL="7252" marR="7252" marT="7252" marB="0" anchor="b"/>
                </a:tc>
                <a:tc>
                  <a:txBody>
                    <a:bodyPr/>
                    <a:lstStyle/>
                    <a:p>
                      <a:pPr algn="r" fontAlgn="b"/>
                      <a:r>
                        <a:rPr lang="sl-SI" sz="800" u="none" strike="noStrike">
                          <a:effectLst/>
                          <a:highlight>
                            <a:srgbClr val="92D050"/>
                          </a:highlight>
                        </a:rPr>
                        <a:t>-108.849,00</a:t>
                      </a:r>
                      <a:endParaRPr lang="sl-SI" sz="800" b="0" i="0" u="none" strike="noStrike">
                        <a:solidFill>
                          <a:srgbClr val="FF0000"/>
                        </a:solidFill>
                        <a:effectLst/>
                        <a:highlight>
                          <a:srgbClr val="92D050"/>
                        </a:highlight>
                        <a:latin typeface="Calibri" panose="020F0502020204030204" pitchFamily="34" charset="0"/>
                      </a:endParaRPr>
                    </a:p>
                  </a:txBody>
                  <a:tcPr marL="7252" marR="7252" marT="7252" marB="0" anchor="b"/>
                </a:tc>
                <a:tc>
                  <a:txBody>
                    <a:bodyPr/>
                    <a:lstStyle/>
                    <a:p>
                      <a:pPr algn="r" fontAlgn="b"/>
                      <a:r>
                        <a:rPr lang="sl-SI" sz="800" u="none" strike="noStrike" dirty="0">
                          <a:effectLst/>
                          <a:highlight>
                            <a:srgbClr val="FFFF00"/>
                          </a:highlight>
                        </a:rPr>
                        <a:t>3.578,35</a:t>
                      </a:r>
                      <a:endParaRPr lang="sl-SI" sz="800" b="0" i="0" u="none" strike="noStrike" dirty="0">
                        <a:solidFill>
                          <a:srgbClr val="FF0000"/>
                        </a:solidFill>
                        <a:effectLst/>
                        <a:highlight>
                          <a:srgbClr val="FFFF00"/>
                        </a:highlight>
                        <a:latin typeface="Calibri" panose="020F0502020204030204" pitchFamily="34" charset="0"/>
                      </a:endParaRPr>
                    </a:p>
                  </a:txBody>
                  <a:tcPr marL="7252" marR="7252" marT="7252" marB="0" anchor="b"/>
                </a:tc>
                <a:tc>
                  <a:txBody>
                    <a:bodyPr/>
                    <a:lstStyle/>
                    <a:p>
                      <a:pPr algn="l" fontAlgn="b"/>
                      <a:r>
                        <a:rPr lang="sl-SI" sz="800" u="none" strike="noStrike" dirty="0">
                          <a:effectLst/>
                        </a:rPr>
                        <a:t>EUR</a:t>
                      </a:r>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l" fontAlgn="b"/>
                      <a:endParaRPr lang="sl-SI" sz="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sl-SI" sz="800" u="none" strike="noStrike" dirty="0">
                          <a:effectLst/>
                          <a:highlight>
                            <a:srgbClr val="FFFF00"/>
                          </a:highlight>
                        </a:rPr>
                        <a:t>9.126,69</a:t>
                      </a:r>
                      <a:endParaRPr lang="sl-SI" sz="800" b="0" i="0" u="none" strike="noStrike" dirty="0">
                        <a:solidFill>
                          <a:srgbClr val="FF0000"/>
                        </a:solidFill>
                        <a:effectLst/>
                        <a:highlight>
                          <a:srgbClr val="FFFF00"/>
                        </a:highlight>
                        <a:latin typeface="Calibri" panose="020F0502020204030204" pitchFamily="34" charset="0"/>
                      </a:endParaRPr>
                    </a:p>
                  </a:txBody>
                  <a:tcPr marL="7252" marR="7252" marT="7252" marB="0" anchor="b"/>
                </a:tc>
                <a:tc>
                  <a:txBody>
                    <a:bodyPr/>
                    <a:lstStyle/>
                    <a:p>
                      <a:pPr algn="l" fontAlgn="b"/>
                      <a:r>
                        <a:rPr lang="sl-SI" sz="800" u="none" strike="noStrike" dirty="0">
                          <a:effectLst/>
                        </a:rPr>
                        <a:t>EUR</a:t>
                      </a:r>
                      <a:endParaRPr lang="sl-SI" sz="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292818270"/>
                  </a:ext>
                </a:extLst>
              </a:tr>
            </a:tbl>
          </a:graphicData>
        </a:graphic>
      </p:graphicFrame>
    </p:spTree>
    <p:extLst>
      <p:ext uri="{BB962C8B-B14F-4D97-AF65-F5344CB8AC3E}">
        <p14:creationId xmlns:p14="http://schemas.microsoft.com/office/powerpoint/2010/main" val="1203209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12</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314833" y="282832"/>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NADALJNJE AKTIVNOSTI URI SOČA</a:t>
            </a:r>
          </a:p>
          <a:p>
            <a:pPr algn="ctr">
              <a:spcBef>
                <a:spcPct val="0"/>
              </a:spcBef>
              <a:buNone/>
            </a:pPr>
            <a:r>
              <a:rPr lang="sl-SI" altLang="sl-SI" sz="2000" b="1" dirty="0">
                <a:solidFill>
                  <a:srgbClr val="007DA5"/>
                </a:solidFill>
                <a:latin typeface="+mn-lt"/>
              </a:rPr>
              <a:t> NA PODROČJU UČINKOVITE RABE ENERGIJE</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2314833" y="1125816"/>
            <a:ext cx="8765059" cy="509875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Skladno s povabilom oziroma informativno poizvedbo s strani Ministrstva za zdravje, Urada za nadzor, kakovost in investicije v zdravstvu (UNKIZ) </a:t>
            </a:r>
            <a:r>
              <a:rPr lang="sl-SI" sz="1200" b="1" dirty="0"/>
              <a:t>je URI Soča že posredovala seznam objektov, ki so potencialni za energetsko prenovo</a:t>
            </a:r>
            <a:r>
              <a:rPr lang="sl-SI" sz="1200" dirty="0"/>
              <a:t>. Naslednji korak je izdelava razširjenih energetskih pregledov za posamezne objekte. Glede na pretekle projekte smo podali tudi že okvirne ocene po posameznih objektih.</a:t>
            </a:r>
          </a:p>
          <a:p>
            <a:pPr marL="0" indent="0">
              <a:buNone/>
            </a:pPr>
            <a:endParaRPr lang="sl-SI" sz="1200" dirty="0"/>
          </a:p>
          <a:p>
            <a:pPr marL="0" indent="0">
              <a:buNone/>
            </a:pPr>
            <a:r>
              <a:rPr lang="sl-SI" sz="1200" b="1" dirty="0"/>
              <a:t>Glede na nizke plače javnega sektorja in odpovedi kadrov </a:t>
            </a:r>
            <a:r>
              <a:rPr lang="sl-SI" sz="1200" dirty="0"/>
              <a:t>(odhajajo tudi sposobni ljudje) me skrbi, da bo kader še naprej odhajal, da ne bo novih zaposlitev, ker se ljudje na tako malo plačana delovna mesta ne bodo več javljali, da bo zmanjkovalo osebja, zunanje storitve (</a:t>
            </a:r>
            <a:r>
              <a:rPr lang="sl-SI" sz="1200" dirty="0" err="1"/>
              <a:t>outsourcing</a:t>
            </a:r>
            <a:r>
              <a:rPr lang="sl-SI" sz="1200" dirty="0"/>
              <a:t>) pa bodo drago plačane, da se bodo določene storitve ukinjale nato pa privatizirale, itd., torej </a:t>
            </a:r>
            <a:r>
              <a:rPr lang="sl-SI" sz="1200" b="1" dirty="0"/>
              <a:t>bo težko ali celo nemogoče zaposliti tudi energetskega managerja, ki bi skrbel za sistem upravljanja z energijo, s tem pa tudi bo težko vzpostaviti sistem upravljanja z energijo.</a:t>
            </a:r>
          </a:p>
          <a:p>
            <a:pPr marL="0" indent="0">
              <a:buNone/>
            </a:pPr>
            <a:endParaRPr lang="sl-SI" sz="1200" dirty="0"/>
          </a:p>
          <a:p>
            <a:pPr marL="0" indent="0">
              <a:buNone/>
            </a:pPr>
            <a:r>
              <a:rPr lang="sl-SI" sz="1200" dirty="0"/>
              <a:t>Ne glede na zgornjo skrb, bo URI Soča poskušala postaviti vsaj temelje za vzpostavitev sistema upravljanja z energijo za vse objekte URI Soča in sicer z zunanjo pomočjo (energetskega managerja še nimamo).</a:t>
            </a:r>
          </a:p>
          <a:p>
            <a:pPr marL="0" indent="0">
              <a:buNone/>
            </a:pPr>
            <a:endParaRPr lang="sl-SI" sz="1200" dirty="0"/>
          </a:p>
          <a:p>
            <a:pPr marL="0" indent="0">
              <a:buNone/>
            </a:pPr>
            <a:endParaRPr lang="sl-SI" sz="1200" dirty="0"/>
          </a:p>
          <a:p>
            <a:pPr marL="0" indent="0">
              <a:buNone/>
            </a:pPr>
            <a:endParaRPr lang="sl-SI" sz="1200" dirty="0">
              <a:highlight>
                <a:srgbClr val="FFFF00"/>
              </a:highlight>
            </a:endParaRPr>
          </a:p>
        </p:txBody>
      </p:sp>
    </p:spTree>
    <p:extLst>
      <p:ext uri="{BB962C8B-B14F-4D97-AF65-F5344CB8AC3E}">
        <p14:creationId xmlns:p14="http://schemas.microsoft.com/office/powerpoint/2010/main" val="2321505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13</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3291358" y="146050"/>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ZAHVALA</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2290120" y="808079"/>
            <a:ext cx="9689628" cy="5773953"/>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 </a:t>
            </a:r>
          </a:p>
          <a:p>
            <a:pPr marL="0" indent="0">
              <a:buNone/>
            </a:pPr>
            <a:r>
              <a:rPr lang="sl-SI" sz="1200" b="1" dirty="0"/>
              <a:t>Zahvala za izvedbo in dokončanje energetske sanacije gre vsem sodelujočim</a:t>
            </a:r>
            <a:r>
              <a:rPr lang="sl-SI" sz="1200" dirty="0"/>
              <a:t>:</a:t>
            </a:r>
          </a:p>
          <a:p>
            <a:pPr>
              <a:buFont typeface="Arial" panose="020B0604020202020204" pitchFamily="34" charset="0"/>
              <a:buChar char="•"/>
            </a:pPr>
            <a:r>
              <a:rPr lang="sl-SI" sz="1200" dirty="0"/>
              <a:t>Ministrstvu za zdravje (UNKIZ-u), ki nam je dalo priložnost in denarna sredstva,</a:t>
            </a:r>
          </a:p>
          <a:p>
            <a:pPr>
              <a:buFont typeface="Arial" panose="020B0604020202020204" pitchFamily="34" charset="0"/>
              <a:buChar char="•"/>
            </a:pPr>
            <a:r>
              <a:rPr lang="sl-SI" sz="1200" dirty="0"/>
              <a:t>vodstvu URI Soča,</a:t>
            </a:r>
          </a:p>
          <a:p>
            <a:pPr>
              <a:buFont typeface="Arial" panose="020B0604020202020204" pitchFamily="34" charset="0"/>
              <a:buChar char="•"/>
            </a:pPr>
            <a:r>
              <a:rPr lang="sl-SI" sz="1200" dirty="0"/>
              <a:t>uporabniku (zdravnikom , sestram, strežnicam, itd., ki so se morali prilagajati sanaciji (hrup, prah, selitve v začasne prostore, selitev garderob na hodnike, itd.)), </a:t>
            </a:r>
          </a:p>
          <a:p>
            <a:pPr>
              <a:buFont typeface="Arial" panose="020B0604020202020204" pitchFamily="34" charset="0"/>
              <a:buChar char="•"/>
            </a:pPr>
            <a:r>
              <a:rPr lang="sl-SI" sz="1200" dirty="0"/>
              <a:t>vodji investicij URI Soča g. Damijanu </a:t>
            </a:r>
            <a:r>
              <a:rPr lang="sl-SI" sz="1200" dirty="0" err="1"/>
              <a:t>Vodnjovu</a:t>
            </a:r>
            <a:r>
              <a:rPr lang="sl-SI" sz="1200" dirty="0"/>
              <a:t>, ki je pravočasno začel z vsemi postopki in pripravo dokumentacije (REP, DIIP, PIZ, IP, PZI, DGD, itd.),</a:t>
            </a:r>
          </a:p>
          <a:p>
            <a:pPr>
              <a:buFont typeface="Arial" panose="020B0604020202020204" pitchFamily="34" charset="0"/>
              <a:buChar char="•"/>
            </a:pPr>
            <a:r>
              <a:rPr lang="sl-SI" sz="1200" dirty="0"/>
              <a:t>projektantom,</a:t>
            </a:r>
          </a:p>
          <a:p>
            <a:pPr>
              <a:buFont typeface="Arial" panose="020B0604020202020204" pitchFamily="34" charset="0"/>
              <a:buChar char="•"/>
            </a:pPr>
            <a:r>
              <a:rPr lang="sl-SI" sz="1200" dirty="0"/>
              <a:t>nadzornikom,</a:t>
            </a:r>
          </a:p>
          <a:p>
            <a:pPr>
              <a:buFont typeface="Arial" panose="020B0604020202020204" pitchFamily="34" charset="0"/>
              <a:buChar char="•"/>
            </a:pPr>
            <a:r>
              <a:rPr lang="sl-SI" sz="1200" dirty="0"/>
              <a:t>vzdrževalni službi URI Soča (pomoč izvajalcem pri tehničnih zadevah, priklopih, odklopih in selitvah),</a:t>
            </a:r>
          </a:p>
          <a:p>
            <a:pPr>
              <a:buFont typeface="Arial" panose="020B0604020202020204" pitchFamily="34" charset="0"/>
              <a:buChar char="•"/>
            </a:pPr>
            <a:r>
              <a:rPr lang="sl-SI" sz="1200" dirty="0"/>
              <a:t>službi za informatiko (pomoč pri selitvah in pripravi začasnih priključkov za računalnike, telefonije, urejanje kontrole pristopa),</a:t>
            </a:r>
          </a:p>
          <a:p>
            <a:pPr>
              <a:buFont typeface="Arial" panose="020B0604020202020204" pitchFamily="34" charset="0"/>
              <a:buChar char="•"/>
            </a:pPr>
            <a:r>
              <a:rPr lang="sl-SI" sz="1200" dirty="0"/>
              <a:t>službi za čiščenje (skrb za sprotno čiščenje prahu in končno čiščenje novih predanih prostorov), </a:t>
            </a:r>
          </a:p>
          <a:p>
            <a:pPr>
              <a:buFont typeface="Arial" panose="020B0604020202020204" pitchFamily="34" charset="0"/>
              <a:buChar char="•"/>
            </a:pPr>
            <a:r>
              <a:rPr lang="sl-SI" sz="1200" dirty="0"/>
              <a:t>službi za obvladovanje bolnišničnih okužb,</a:t>
            </a:r>
          </a:p>
          <a:p>
            <a:pPr>
              <a:buFont typeface="Arial" panose="020B0604020202020204" pitchFamily="34" charset="0"/>
              <a:buChar char="•"/>
            </a:pPr>
            <a:r>
              <a:rPr lang="sl-SI" sz="1200" dirty="0"/>
              <a:t>varnostnim inženirjem,</a:t>
            </a:r>
          </a:p>
          <a:p>
            <a:pPr>
              <a:buFont typeface="Arial" panose="020B0604020202020204" pitchFamily="34" charset="0"/>
              <a:buChar char="•"/>
            </a:pPr>
            <a:r>
              <a:rPr lang="sl-SI" sz="1200" dirty="0"/>
              <a:t>varnostnikom,</a:t>
            </a:r>
          </a:p>
          <a:p>
            <a:pPr>
              <a:buFont typeface="Arial" panose="020B0604020202020204" pitchFamily="34" charset="0"/>
              <a:buChar char="•"/>
            </a:pPr>
            <a:r>
              <a:rPr lang="sl-SI" sz="1200" dirty="0"/>
              <a:t>študentom (selitve),</a:t>
            </a:r>
          </a:p>
          <a:p>
            <a:pPr>
              <a:buFont typeface="Arial" panose="020B0604020202020204" pitchFamily="34" charset="0"/>
              <a:buChar char="•"/>
            </a:pPr>
            <a:r>
              <a:rPr lang="sl-SI" sz="1200" dirty="0"/>
              <a:t>izvajalcu</a:t>
            </a:r>
          </a:p>
          <a:p>
            <a:pPr>
              <a:buFont typeface="Arial" panose="020B0604020202020204" pitchFamily="34" charset="0"/>
              <a:buChar char="•"/>
            </a:pPr>
            <a:r>
              <a:rPr lang="sl-SI" sz="1200" dirty="0"/>
              <a:t>in tudi pacientom za njihovo potrpežljivost (hrup, selitve, itd.).</a:t>
            </a:r>
          </a:p>
          <a:p>
            <a:pPr marL="0" indent="0">
              <a:buNone/>
            </a:pPr>
            <a:r>
              <a:rPr lang="sl-SI" sz="1200" dirty="0"/>
              <a:t>Upam, da nisem koga pozabil. </a:t>
            </a:r>
            <a:r>
              <a:rPr lang="sl-SI" sz="1200" b="1" dirty="0"/>
              <a:t>Zakaj sem zapisal “zahvala vsem sodelujočim“? </a:t>
            </a:r>
          </a:p>
          <a:p>
            <a:pPr marL="0" indent="0">
              <a:buNone/>
            </a:pPr>
            <a:endParaRPr lang="sl-SI" sz="1200" b="1" dirty="0"/>
          </a:p>
          <a:p>
            <a:pPr marL="0" indent="0">
              <a:buNone/>
            </a:pPr>
            <a:r>
              <a:rPr lang="sl-SI" sz="1200" b="1" dirty="0"/>
              <a:t>Zato, ker sem želel poudariti to, da so za uspeh potrebni vsi “členi“ v verigi. </a:t>
            </a:r>
            <a:r>
              <a:rPr lang="sl-SI" sz="1200" dirty="0"/>
              <a:t>Na to pa ljudje, predvsem v vodstvenih funkcijah, prepogosto pozabljajo. </a:t>
            </a:r>
          </a:p>
          <a:p>
            <a:pPr>
              <a:buFont typeface="Arial" panose="020B0604020202020204" pitchFamily="34" charset="0"/>
              <a:buChar char="•"/>
            </a:pPr>
            <a:endParaRPr lang="sl-SI" sz="1200" dirty="0">
              <a:effectLst/>
              <a:ea typeface="Times New Roman" panose="02020603050405020304" pitchFamily="18" charset="0"/>
            </a:endParaRPr>
          </a:p>
          <a:p>
            <a:pPr marL="0" indent="0">
              <a:buNone/>
            </a:pPr>
            <a:endParaRPr lang="sl-SI" sz="1200" dirty="0"/>
          </a:p>
          <a:p>
            <a:pPr marL="0" indent="0">
              <a:buNone/>
            </a:pPr>
            <a:endParaRPr lang="sl-SI" sz="1200" dirty="0"/>
          </a:p>
          <a:p>
            <a:pPr marL="0" indent="0">
              <a:buNone/>
            </a:pPr>
            <a:endParaRPr lang="sl-SI" sz="1200" dirty="0"/>
          </a:p>
          <a:p>
            <a:pPr marL="0" indent="0">
              <a:buNone/>
            </a:pPr>
            <a:endParaRPr lang="sl-SI" sz="1200" dirty="0">
              <a:highlight>
                <a:srgbClr val="FFFF00"/>
              </a:highlight>
            </a:endParaRPr>
          </a:p>
        </p:txBody>
      </p:sp>
    </p:spTree>
    <p:extLst>
      <p:ext uri="{BB962C8B-B14F-4D97-AF65-F5344CB8AC3E}">
        <p14:creationId xmlns:p14="http://schemas.microsoft.com/office/powerpoint/2010/main" val="3895624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0675CCD-2128-48F9-B329-F373AA60E411}" type="slidenum">
              <a:rPr lang="en-US" altLang="sl-SI" sz="1400"/>
              <a:pPr>
                <a:spcBef>
                  <a:spcPct val="0"/>
                </a:spcBef>
                <a:buFontTx/>
                <a:buNone/>
              </a:pPr>
              <a:t>14</a:t>
            </a:fld>
            <a:endParaRPr lang="en-US" altLang="sl-SI" sz="1400"/>
          </a:p>
        </p:txBody>
      </p:sp>
      <p:sp>
        <p:nvSpPr>
          <p:cNvPr id="31747" name="Naslov 14"/>
          <p:cNvSpPr>
            <a:spLocks noGrp="1"/>
          </p:cNvSpPr>
          <p:nvPr/>
        </p:nvSpPr>
        <p:spPr bwMode="auto">
          <a:xfrm>
            <a:off x="1992313" y="6207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sl-SI" altLang="sl-SI" sz="4400">
              <a:solidFill>
                <a:schemeClr val="tx2"/>
              </a:solidFill>
              <a:latin typeface="Arial" panose="020B0604020202020204" pitchFamily="34" charset="0"/>
            </a:endParaRPr>
          </a:p>
        </p:txBody>
      </p:sp>
      <p:sp>
        <p:nvSpPr>
          <p:cNvPr id="31748" name="Ograda vsebine 15"/>
          <p:cNvSpPr>
            <a:spLocks noGrp="1"/>
          </p:cNvSpPr>
          <p:nvPr/>
        </p:nvSpPr>
        <p:spPr bwMode="auto">
          <a:xfrm>
            <a:off x="2063750" y="1557339"/>
            <a:ext cx="82296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80000"/>
              </a:lnSpc>
              <a:buFontTx/>
              <a:buNone/>
            </a:pPr>
            <a:endParaRPr lang="sl-SI" altLang="sl-SI" sz="2400" b="1">
              <a:latin typeface="Arial" panose="020B0604020202020204" pitchFamily="34" charset="0"/>
            </a:endParaRPr>
          </a:p>
        </p:txBody>
      </p:sp>
      <p:sp>
        <p:nvSpPr>
          <p:cNvPr id="31749" name="Rectangle 5"/>
          <p:cNvSpPr>
            <a:spLocks noChangeArrowheads="1"/>
          </p:cNvSpPr>
          <p:nvPr/>
        </p:nvSpPr>
        <p:spPr bwMode="auto">
          <a:xfrm>
            <a:off x="1079500" y="1125539"/>
            <a:ext cx="85978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sl-SI" altLang="sl-SI" sz="2400" b="1" dirty="0">
              <a:latin typeface="Arial" panose="020B0604020202020204" pitchFamily="34" charset="0"/>
            </a:endParaRPr>
          </a:p>
          <a:p>
            <a:pPr algn="ctr" eaLnBrk="1" hangingPunct="1">
              <a:spcBef>
                <a:spcPct val="0"/>
              </a:spcBef>
              <a:buFontTx/>
              <a:buNone/>
            </a:pPr>
            <a:endParaRPr lang="sl-SI" altLang="sl-SI" sz="2400" b="1" dirty="0">
              <a:latin typeface="Arial" panose="020B0604020202020204" pitchFamily="34" charset="0"/>
            </a:endParaRPr>
          </a:p>
          <a:p>
            <a:pPr algn="ctr">
              <a:spcBef>
                <a:spcPct val="0"/>
              </a:spcBef>
              <a:buNone/>
            </a:pPr>
            <a:r>
              <a:rPr lang="sl-SI" altLang="sl-SI" sz="2400" b="1" dirty="0">
                <a:latin typeface="Arial" panose="020B0604020202020204" pitchFamily="34" charset="0"/>
              </a:rPr>
              <a:t>	</a:t>
            </a:r>
            <a:endParaRPr lang="sl-SI" altLang="sl-SI" sz="2400" dirty="0">
              <a:latin typeface="Arial" panose="020B0604020202020204" pitchFamily="34" charset="0"/>
            </a:endParaRPr>
          </a:p>
        </p:txBody>
      </p:sp>
      <p:pic>
        <p:nvPicPr>
          <p:cNvPr id="31750" name="Picture 6" descr="druzini prijazno-polni bre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1" y="331789"/>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lika 7">
            <a:extLst>
              <a:ext uri="{FF2B5EF4-FFF2-40B4-BE49-F238E27FC236}">
                <a16:creationId xmlns:a16="http://schemas.microsoft.com/office/drawing/2014/main" id="{73597A2C-AC0D-4DCA-985A-00D5D48D70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1713" y="1220337"/>
            <a:ext cx="1343025" cy="1333500"/>
          </a:xfrm>
          <a:prstGeom prst="rect">
            <a:avLst/>
          </a:prstGeom>
        </p:spPr>
      </p:pic>
      <p:sp>
        <p:nvSpPr>
          <p:cNvPr id="9" name="Rectangle 5">
            <a:extLst>
              <a:ext uri="{FF2B5EF4-FFF2-40B4-BE49-F238E27FC236}">
                <a16:creationId xmlns:a16="http://schemas.microsoft.com/office/drawing/2014/main" id="{9CEDFBC8-0182-48CD-9C0D-9C5154720D63}"/>
              </a:ext>
            </a:extLst>
          </p:cNvPr>
          <p:cNvSpPr>
            <a:spLocks noChangeArrowheads="1"/>
          </p:cNvSpPr>
          <p:nvPr/>
        </p:nvSpPr>
        <p:spPr bwMode="auto">
          <a:xfrm>
            <a:off x="2472552" y="3020940"/>
            <a:ext cx="85978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sl-SI" altLang="sl-SI" sz="2400" b="1" dirty="0">
              <a:latin typeface="Arial" panose="020B0604020202020204" pitchFamily="34" charset="0"/>
            </a:endParaRPr>
          </a:p>
          <a:p>
            <a:pPr algn="ctr">
              <a:spcBef>
                <a:spcPct val="0"/>
              </a:spcBef>
              <a:buNone/>
            </a:pPr>
            <a:r>
              <a:rPr lang="sl-SI" altLang="sl-SI" sz="2400" b="1" dirty="0">
                <a:latin typeface="Arial" panose="020B0604020202020204" pitchFamily="34" charset="0"/>
              </a:rPr>
              <a:t>	</a:t>
            </a:r>
            <a:r>
              <a:rPr lang="sl-SI" altLang="sl-SI" sz="2000" b="1" dirty="0">
                <a:solidFill>
                  <a:srgbClr val="007DA5"/>
                </a:solidFill>
                <a:latin typeface="Arial" panose="020B0604020202020204" pitchFamily="34" charset="0"/>
              </a:rPr>
              <a:t>HVALA ZA VAŠO POZORNOST</a:t>
            </a:r>
          </a:p>
          <a:p>
            <a:pPr algn="ctr" eaLnBrk="1" hangingPunct="1">
              <a:spcBef>
                <a:spcPct val="0"/>
              </a:spcBef>
              <a:buFontTx/>
              <a:buNone/>
            </a:pPr>
            <a:endParaRPr lang="sl-SI" altLang="sl-SI" sz="2400" dirty="0">
              <a:latin typeface="Arial" panose="020B0604020202020204" pitchFamily="34" charset="0"/>
            </a:endParaRPr>
          </a:p>
        </p:txBody>
      </p:sp>
      <p:sp>
        <p:nvSpPr>
          <p:cNvPr id="3" name="PoljeZBesedilom 2">
            <a:extLst>
              <a:ext uri="{FF2B5EF4-FFF2-40B4-BE49-F238E27FC236}">
                <a16:creationId xmlns:a16="http://schemas.microsoft.com/office/drawing/2014/main" id="{B5A8337B-8DD1-0BC2-13A1-E924932237F6}"/>
              </a:ext>
            </a:extLst>
          </p:cNvPr>
          <p:cNvSpPr txBox="1"/>
          <p:nvPr/>
        </p:nvSpPr>
        <p:spPr>
          <a:xfrm>
            <a:off x="6318423" y="5671947"/>
            <a:ext cx="5198074" cy="369332"/>
          </a:xfrm>
          <a:prstGeom prst="rect">
            <a:avLst/>
          </a:prstGeom>
          <a:noFill/>
        </p:spPr>
        <p:txBody>
          <a:bodyPr wrap="square">
            <a:spAutoFit/>
          </a:bodyPr>
          <a:lstStyle/>
          <a:p>
            <a:r>
              <a:rPr lang="sl-SI" altLang="sl-SI" sz="1800" b="1" dirty="0">
                <a:solidFill>
                  <a:srgbClr val="007DA5"/>
                </a:solidFill>
                <a:latin typeface="Arial" panose="020B0604020202020204" pitchFamily="34" charset="0"/>
              </a:rPr>
              <a:t>Denis Kegl univ. dipl. inž. grad. , URI Soča</a:t>
            </a:r>
            <a:endParaRPr lang="sl-SI" dirty="0"/>
          </a:p>
        </p:txBody>
      </p:sp>
    </p:spTree>
    <p:extLst>
      <p:ext uri="{BB962C8B-B14F-4D97-AF65-F5344CB8AC3E}">
        <p14:creationId xmlns:p14="http://schemas.microsoft.com/office/powerpoint/2010/main" val="2408363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B47D0B4-9FF5-4B0C-A58C-69343F1F102F}" type="slidenum">
              <a:rPr lang="en-US" altLang="sl-SI" sz="1400"/>
              <a:pPr>
                <a:spcBef>
                  <a:spcPct val="0"/>
                </a:spcBef>
                <a:buFontTx/>
                <a:buNone/>
              </a:pPr>
              <a:t>2</a:t>
            </a:fld>
            <a:endParaRPr lang="en-US" altLang="sl-SI" sz="1400"/>
          </a:p>
        </p:txBody>
      </p:sp>
      <p:sp>
        <p:nvSpPr>
          <p:cNvPr id="15363" name="Naslov 14"/>
          <p:cNvSpPr>
            <a:spLocks noGrp="1"/>
          </p:cNvSpPr>
          <p:nvPr/>
        </p:nvSpPr>
        <p:spPr bwMode="auto">
          <a:xfrm>
            <a:off x="2906067" y="342342"/>
            <a:ext cx="8229600" cy="120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400" b="1" dirty="0">
                <a:solidFill>
                  <a:srgbClr val="007DA5"/>
                </a:solidFill>
                <a:latin typeface="+mn-lt"/>
              </a:rPr>
              <a:t>NAMEN CELOVITE ENERGETSKE SANACIJE</a:t>
            </a:r>
          </a:p>
          <a:p>
            <a:pPr algn="ctr" eaLnBrk="1" hangingPunct="1">
              <a:spcBef>
                <a:spcPct val="0"/>
              </a:spcBef>
              <a:buFontTx/>
              <a:buNone/>
            </a:pPr>
            <a:endParaRPr lang="sl-SI" altLang="sl-SI" sz="2400" b="1" dirty="0">
              <a:solidFill>
                <a:srgbClr val="007DA5"/>
              </a:solidFill>
              <a:latin typeface="+mn-lt"/>
            </a:endParaRPr>
          </a:p>
        </p:txBody>
      </p:sp>
      <p:sp>
        <p:nvSpPr>
          <p:cNvPr id="4" name="Ograda vsebine 15"/>
          <p:cNvSpPr>
            <a:spLocks noGrp="1"/>
          </p:cNvSpPr>
          <p:nvPr/>
        </p:nvSpPr>
        <p:spPr bwMode="auto">
          <a:xfrm>
            <a:off x="2150075" y="1153297"/>
            <a:ext cx="9889867" cy="5203053"/>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lgn="just">
              <a:buNone/>
            </a:pPr>
            <a:endParaRPr lang="sl-SI" sz="1600" dirty="0">
              <a:solidFill>
                <a:srgbClr val="000000"/>
              </a:solidFill>
            </a:endParaRPr>
          </a:p>
          <a:p>
            <a:pPr marL="0" indent="0" algn="just">
              <a:buNone/>
            </a:pPr>
            <a:r>
              <a:rPr lang="sl-SI" sz="1600" dirty="0">
                <a:solidFill>
                  <a:srgbClr val="000000"/>
                </a:solidFill>
              </a:rPr>
              <a:t>Energetska sanacija objektov Vrtnice in Orhideje URI Soča je samo en majhen korak k dosegu ciljev URI Soča in ciljev Slovenije na področju energetske učinkovitosti stavb javnega sektorja ter cilja EU, da Evropa do leta 2050 postane prva podnebno nevtralna celina (</a:t>
            </a:r>
            <a:r>
              <a:rPr lang="sl-SI" sz="1600" dirty="0" err="1">
                <a:solidFill>
                  <a:srgbClr val="000000"/>
                </a:solidFill>
              </a:rPr>
              <a:t>ogljično</a:t>
            </a:r>
            <a:r>
              <a:rPr lang="sl-SI" sz="1600" dirty="0">
                <a:solidFill>
                  <a:srgbClr val="000000"/>
                </a:solidFill>
              </a:rPr>
              <a:t> nevtralna).</a:t>
            </a:r>
          </a:p>
          <a:p>
            <a:pPr marL="0" indent="0" algn="just">
              <a:buNone/>
            </a:pPr>
            <a:endParaRPr lang="sl-SI" sz="1600" b="0" i="0" u="none" strike="noStrike" baseline="0" dirty="0"/>
          </a:p>
          <a:p>
            <a:pPr marL="0" indent="0" algn="just">
              <a:buNone/>
            </a:pPr>
            <a:r>
              <a:rPr lang="nl-NL" sz="1600" b="1" i="0" u="none" strike="noStrike" baseline="0" dirty="0"/>
              <a:t>Glavni namen celovite energetske sanacije </a:t>
            </a:r>
            <a:r>
              <a:rPr lang="sl-SI" sz="1600" b="1" dirty="0"/>
              <a:t>izbranih </a:t>
            </a:r>
            <a:r>
              <a:rPr lang="nl-NL" sz="1600" b="1" i="0" u="none" strike="noStrike" baseline="0" dirty="0"/>
              <a:t>stavb Vrtnica </a:t>
            </a:r>
            <a:r>
              <a:rPr lang="sl-SI" sz="1600" b="1" i="0" u="none" strike="noStrike" baseline="0" dirty="0"/>
              <a:t>in Orhideja </a:t>
            </a:r>
            <a:r>
              <a:rPr lang="nl-NL" sz="1600" b="1" i="0" u="none" strike="noStrike" baseline="0" dirty="0"/>
              <a:t>je zmanjšanje </a:t>
            </a:r>
            <a:r>
              <a:rPr lang="sl-SI" sz="1600" b="1" i="0" u="none" strike="noStrike" baseline="0" dirty="0"/>
              <a:t>rabe energije, zmanjšanje stroškov energije, uporaba obnovljivih virov energije (OVE) in zmanjšanje negativnih vplivov na okolje.</a:t>
            </a:r>
            <a:endParaRPr lang="sl-SI" sz="1600" b="1" dirty="0"/>
          </a:p>
          <a:p>
            <a:pPr marL="0" indent="0" algn="just">
              <a:buNone/>
            </a:pPr>
            <a:endParaRPr lang="sl-SI" sz="1600" dirty="0">
              <a:solidFill>
                <a:srgbClr val="000000"/>
              </a:solidFill>
              <a:ea typeface="Times New Roman" panose="02020603050405020304" pitchFamily="18" charset="0"/>
              <a:cs typeface="Arial" panose="020B0604020202020204" pitchFamily="34" charset="0"/>
            </a:endParaRPr>
          </a:p>
        </p:txBody>
      </p:sp>
      <p:sp>
        <p:nvSpPr>
          <p:cNvPr id="15365"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Tree>
    <p:extLst>
      <p:ext uri="{BB962C8B-B14F-4D97-AF65-F5344CB8AC3E}">
        <p14:creationId xmlns:p14="http://schemas.microsoft.com/office/powerpoint/2010/main" val="257024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3</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187489" y="136525"/>
            <a:ext cx="8229600" cy="51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KAKO SE LOTITI ENERGETSKE SANACIJE?</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2187488" y="827902"/>
            <a:ext cx="9084403" cy="5498286"/>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600" b="1" dirty="0"/>
              <a:t>1. Naročiti in izvesti razširjeni energetski pregled.</a:t>
            </a:r>
          </a:p>
          <a:p>
            <a:pPr marL="0" indent="0" algn="just">
              <a:buNone/>
            </a:pPr>
            <a:r>
              <a:rPr lang="sl-SI" sz="1200" i="0" dirty="0">
                <a:effectLst/>
              </a:rPr>
              <a:t>V </a:t>
            </a:r>
            <a:r>
              <a:rPr lang="sl-SI" sz="1200" dirty="0"/>
              <a:t>REP-u se r</a:t>
            </a:r>
            <a:r>
              <a:rPr lang="sl-SI" sz="1200" i="0" dirty="0">
                <a:effectLst/>
              </a:rPr>
              <a:t>azčleni celotna poraba vseh energentov in električne energije (lahko tudi vode in transporta), po vseh porabnikih, prikažejo se ekonomski kazalci priporočenih ukrepov energetske učinkovitosti (neto sedanja vrednost, interna stopnja donosa, vračilna doba), itd.. Razširjen energetski pregled predstavlja podlago za snovanje energetske politike</a:t>
            </a:r>
            <a:r>
              <a:rPr lang="sl-SI" sz="1200" b="1" i="0" dirty="0">
                <a:effectLst/>
              </a:rPr>
              <a:t> in podlaga za odločitve o investicijah s strani vodstva podjetja oz. lastnikov</a:t>
            </a:r>
            <a:r>
              <a:rPr lang="sl-SI" sz="1200" i="0" dirty="0">
                <a:effectLst/>
              </a:rPr>
              <a:t>.</a:t>
            </a:r>
            <a:endParaRPr lang="sl-SI" sz="1200" b="0" i="0" dirty="0">
              <a:effectLst/>
            </a:endParaRPr>
          </a:p>
          <a:p>
            <a:pPr marL="0" indent="0">
              <a:buNone/>
            </a:pPr>
            <a:r>
              <a:rPr lang="sl-SI" sz="1600" b="1" dirty="0"/>
              <a:t>2. Naročiti in izvesti projektiranje za energetsko sanacijo (ES) stavbe</a:t>
            </a:r>
            <a:r>
              <a:rPr lang="sl-SI" sz="1200" dirty="0"/>
              <a:t>. </a:t>
            </a:r>
            <a:r>
              <a:rPr lang="sl-SI" sz="1200" b="0" i="0" dirty="0">
                <a:effectLst/>
              </a:rPr>
              <a:t>Projektanti pri projektiranju upoštevajo REP in tudi ostalo zakonodajo ter pravilnike (OVE, PURES, </a:t>
            </a:r>
            <a:r>
              <a:rPr lang="sl-SI" sz="1200" dirty="0"/>
              <a:t>GZ-2, itd..). Pripraviti morajo tudi vsa ostala dokazila in elaborate (gradbena fizika, izkaz energijskih lastnosti stavbe, itd.). </a:t>
            </a:r>
            <a:r>
              <a:rPr lang="sl-SI" sz="1200" i="0" dirty="0">
                <a:effectLst/>
              </a:rPr>
              <a:t>V kolikor je strošek projektiranja večji od zneskov, ki so določeni v ZJN-3, je potrebno </a:t>
            </a:r>
            <a:r>
              <a:rPr lang="sl-SI" sz="1200" dirty="0"/>
              <a:t>izbor projektanta izvesti tudi javno naročilo. To pomeni, da moramo pri izdelavi grobega terminskega plana upoštevati tudi čas izvedbe razpisa.</a:t>
            </a:r>
          </a:p>
          <a:p>
            <a:pPr marL="0" indent="0">
              <a:buNone/>
            </a:pPr>
            <a:r>
              <a:rPr lang="sl-SI" sz="1600" b="1" dirty="0"/>
              <a:t>3. Vzporedna izdelava investicijske dokumentacije (DIIP, PIZ, IP).</a:t>
            </a:r>
          </a:p>
          <a:p>
            <a:pPr marL="0" indent="0">
              <a:buNone/>
            </a:pPr>
            <a:r>
              <a:rPr lang="sl-SI" sz="1600" b="1" dirty="0"/>
              <a:t>4. Sodelovanje z Ministrstvom za zdravje pri kandidaturi za evropska in druga denarna sredstva ter podpis pogodbe o financiranju.</a:t>
            </a:r>
          </a:p>
          <a:p>
            <a:pPr marL="0" indent="0">
              <a:buNone/>
            </a:pPr>
            <a:r>
              <a:rPr lang="sl-SI" sz="1600" b="1" dirty="0"/>
              <a:t>5. Izvedba razpisa za gradnjo oziroma izvedbo energetske sanacije izbranih objektov skladno s projektno dokumentacijo in izvedbenimi popisi del </a:t>
            </a:r>
            <a:r>
              <a:rPr lang="sl-SI" sz="1200" dirty="0"/>
              <a:t>(Priprava RD, objava, odgovori na vprašanja, pregled ponudb, izbira izvajalca, objava o izbiri, podpis pogodbe)</a:t>
            </a:r>
            <a:r>
              <a:rPr lang="sl-SI" sz="1600" b="1" dirty="0"/>
              <a:t>.</a:t>
            </a:r>
          </a:p>
          <a:p>
            <a:pPr marL="0" indent="0">
              <a:buNone/>
            </a:pPr>
            <a:r>
              <a:rPr lang="sl-SI" sz="1600" b="1" dirty="0"/>
              <a:t>6. Vzporedno z razpisom je potrebno izbrati tudi nadzor ter koordinatorja za varnost in zdravje pri delu.</a:t>
            </a:r>
          </a:p>
          <a:p>
            <a:pPr marL="0" indent="0">
              <a:buNone/>
            </a:pPr>
            <a:r>
              <a:rPr lang="sl-SI" sz="1600" b="1" dirty="0"/>
              <a:t>7. Gradnja </a:t>
            </a:r>
            <a:r>
              <a:rPr lang="sl-SI" sz="1200" dirty="0"/>
              <a:t>(uvedba v delo, gradnja, kakovostni pregled, tehnični pregled in uporabno dovoljenje (če je izdano pravnomočno gradbeno dovoljenje), količinski in finančni prevzem, primopredaja objekta uporabniku oziroma lastniku, itd.)</a:t>
            </a:r>
            <a:r>
              <a:rPr lang="sl-SI" sz="1600" b="1" dirty="0"/>
              <a:t>.</a:t>
            </a:r>
          </a:p>
          <a:p>
            <a:pPr marL="0" indent="0">
              <a:buNone/>
            </a:pPr>
            <a:r>
              <a:rPr lang="sl-SI" sz="1600" b="1" dirty="0"/>
              <a:t>8. Upravljanje z energijo </a:t>
            </a:r>
            <a:r>
              <a:rPr lang="sl-SI" sz="1200" dirty="0"/>
              <a:t>(vključno z izdelavo energetske izkaznice objekta, </a:t>
            </a:r>
            <a:r>
              <a:rPr lang="sl-SI" sz="1200" dirty="0" err="1"/>
              <a:t>recommissioningom</a:t>
            </a:r>
            <a:r>
              <a:rPr lang="sl-SI" sz="1200" dirty="0"/>
              <a:t> (preverjanje ustreznosti delovanja in morebitno ponastavitev obratovalnih parametrov novih in obstoječih stavbnih in tehnoloških sistemov), poročanjem, itd.). </a:t>
            </a:r>
          </a:p>
          <a:p>
            <a:pPr marL="0" indent="0">
              <a:buNone/>
            </a:pPr>
            <a:endParaRPr lang="sl-SI" sz="1600" b="1" dirty="0"/>
          </a:p>
          <a:p>
            <a:pPr marL="0" indent="0" algn="l">
              <a:buNone/>
            </a:pPr>
            <a:endParaRPr lang="sl-SI" sz="1600" dirty="0"/>
          </a:p>
          <a:p>
            <a:pPr marL="0" indent="0" algn="l">
              <a:buNone/>
            </a:pPr>
            <a:endParaRPr lang="sl-SI" sz="1600" dirty="0">
              <a:solidFill>
                <a:srgbClr val="FF0000"/>
              </a:solidFill>
              <a:cs typeface="Arial" pitchFamily="34" charset="0"/>
            </a:endParaRPr>
          </a:p>
          <a:p>
            <a:pPr marL="0" indent="0" algn="l">
              <a:buNone/>
            </a:pPr>
            <a:endParaRPr lang="sl-SI" sz="1600" b="1" dirty="0">
              <a:solidFill>
                <a:srgbClr val="FF0000"/>
              </a:solidFill>
              <a:cs typeface="Arial" pitchFamily="34" charset="0"/>
            </a:endParaRPr>
          </a:p>
          <a:p>
            <a:pPr marL="0" indent="0" eaLnBrk="1" hangingPunct="1">
              <a:lnSpc>
                <a:spcPct val="80000"/>
              </a:lnSpc>
              <a:buNone/>
              <a:defRPr/>
            </a:pPr>
            <a:endParaRPr lang="sl-SI" sz="1600" b="1" dirty="0">
              <a:solidFill>
                <a:srgbClr val="FF0000"/>
              </a:solidFill>
              <a:cs typeface="Arial" pitchFamily="34" charset="0"/>
            </a:endParaRPr>
          </a:p>
          <a:p>
            <a:pPr marL="0" indent="0" eaLnBrk="1" hangingPunct="1">
              <a:lnSpc>
                <a:spcPct val="80000"/>
              </a:lnSpc>
              <a:buNone/>
              <a:defRPr/>
            </a:pPr>
            <a:endParaRPr lang="sl-SI" sz="1600" b="1" dirty="0">
              <a:solidFill>
                <a:srgbClr val="FF0000"/>
              </a:solidFill>
              <a:cs typeface="Arial" pitchFamily="34" charset="0"/>
            </a:endParaRPr>
          </a:p>
          <a:p>
            <a:pPr marL="0" indent="0" eaLnBrk="1" hangingPunct="1">
              <a:lnSpc>
                <a:spcPct val="80000"/>
              </a:lnSpc>
              <a:buNone/>
              <a:defRPr/>
            </a:pPr>
            <a:endParaRPr lang="sl-SI" sz="1600" b="1" dirty="0">
              <a:solidFill>
                <a:srgbClr val="FF0000"/>
              </a:solidFill>
              <a:cs typeface="Arial" pitchFamily="34" charset="0"/>
            </a:endParaRPr>
          </a:p>
          <a:p>
            <a:pPr marL="0" indent="0" eaLnBrk="1" hangingPunct="1">
              <a:lnSpc>
                <a:spcPct val="80000"/>
              </a:lnSpc>
              <a:buNone/>
              <a:defRPr/>
            </a:pPr>
            <a:endParaRPr lang="sl-SI" sz="1600" b="1" dirty="0">
              <a:solidFill>
                <a:srgbClr val="FF0000"/>
              </a:solidFill>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320593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4</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146299" y="136525"/>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IZVEDBA ENERGETSKE SANACIJE VRTNICE IN ORHIDEJE</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2146299" y="1169773"/>
            <a:ext cx="9197888" cy="4355092"/>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600" b="1" dirty="0"/>
              <a:t>Energetska sanacija se je izvajala v delujočem objektu</a:t>
            </a:r>
          </a:p>
          <a:p>
            <a:pPr marL="0" indent="0">
              <a:buNone/>
            </a:pPr>
            <a:r>
              <a:rPr lang="sl-SI" sz="1200" dirty="0"/>
              <a:t>O energetski sanaciji so bili s strani vodstva obveščeni vsi uporabniki. Seznanjeni so bili tudi, da bo njihovo delo moteno, da bo prihajalo do hrupa in prahu, da bodo potrebne prilagoditve in selitve, da bo potrebno določene programe dela skrčiti izgubljene primere pa nadoknaditi, itd..</a:t>
            </a:r>
            <a:r>
              <a:rPr lang="sl-SI" sz="1200" dirty="0">
                <a:highlight>
                  <a:srgbClr val="FFFF00"/>
                </a:highlight>
              </a:rPr>
              <a:t> </a:t>
            </a:r>
          </a:p>
          <a:p>
            <a:pPr marL="0" indent="0" algn="just">
              <a:buNone/>
            </a:pPr>
            <a:r>
              <a:rPr lang="sl-SI" sz="1600" b="1" dirty="0"/>
              <a:t>Gradnja se je izvajala po fazah.</a:t>
            </a:r>
          </a:p>
          <a:p>
            <a:pPr marL="0" indent="0" algn="just">
              <a:buNone/>
            </a:pPr>
            <a:r>
              <a:rPr lang="sl-SI" sz="1200" dirty="0"/>
              <a:t>Večina faz je bilo razdeljenih glede na posamezne etaže (</a:t>
            </a:r>
            <a:r>
              <a:rPr lang="sl-SI" sz="1200" b="1" dirty="0"/>
              <a:t>ena faza ena etaža</a:t>
            </a:r>
            <a:r>
              <a:rPr lang="sl-SI" sz="1200" dirty="0"/>
              <a:t>). </a:t>
            </a:r>
          </a:p>
          <a:p>
            <a:pPr marL="0" indent="0" algn="just">
              <a:buNone/>
            </a:pPr>
            <a:r>
              <a:rPr lang="sl-SI" sz="1200" dirty="0"/>
              <a:t>Za krajša in manj prašna dela se je dogovorilo, da so se ta lahko izvajala tudi v popoldanskem času ali čez vikende, ko v prostorih ni bilo uporabnika (menjava posameznih oken, samo zamenjava luči, itd.).</a:t>
            </a:r>
          </a:p>
          <a:p>
            <a:pPr marL="0" indent="0" algn="just">
              <a:buNone/>
            </a:pPr>
            <a:r>
              <a:rPr lang="sl-SI" sz="1200" dirty="0"/>
              <a:t>Ostala gradbeno obrtniška in inštalacijska dela (GOI dela), ki niso bila vezana na same posege v prostore pa so se izvajala vzporedno in niso imela direktnega vpliva na delo uporabnika (menjava strehe, izdelava fasade, montaža klimatsko prezračevalnih naprav, izdelava toplotne postaje, vodenje vertikal, itd.).</a:t>
            </a:r>
          </a:p>
          <a:p>
            <a:pPr marL="0" indent="0" algn="just">
              <a:buNone/>
            </a:pPr>
            <a:r>
              <a:rPr lang="sl-SI" sz="1600" b="1" dirty="0"/>
              <a:t>Sodelovanje in usklajevanje vseh sodelujočih je pogoj za izvedbo sanacije</a:t>
            </a:r>
            <a:endParaRPr lang="sl-SI" sz="1600" b="1" i="0" dirty="0">
              <a:effectLst/>
            </a:endParaRPr>
          </a:p>
          <a:p>
            <a:pPr marL="0" indent="0" algn="just">
              <a:buNone/>
            </a:pPr>
            <a:r>
              <a:rPr lang="sl-SI" sz="1200" i="0" dirty="0">
                <a:effectLst/>
              </a:rPr>
              <a:t>Pri sami izvedbi energetske sanacije so sodelovali vsi od uporabnika, izvajalca, projektanta, nadzornika, investicijske službe, vzdrževalne službe, službe za informatiko, službe za čiščenje, varnostnikov, varnostnega inženirja, itd. pa do vodstva URI Soča in </a:t>
            </a:r>
            <a:r>
              <a:rPr lang="sl-SI" sz="1200" dirty="0"/>
              <a:t>predstavnika Ministrstva za zdravje.</a:t>
            </a:r>
            <a:endParaRPr lang="sl-SI" sz="1200" i="0" dirty="0">
              <a:effectLst/>
            </a:endParaRPr>
          </a:p>
          <a:p>
            <a:pPr marL="0" indent="0" algn="just">
              <a:buNone/>
            </a:pPr>
            <a:r>
              <a:rPr lang="sl-SI" sz="1200" dirty="0"/>
              <a:t>Na eni strani so udeleženci pri gradnji </a:t>
            </a:r>
            <a:r>
              <a:rPr lang="sl-SI" sz="1200" i="0" dirty="0">
                <a:effectLst/>
              </a:rPr>
              <a:t>usklajevali detajle, potrjevali materiale, spremljali gradnjo v finančnem in časovnem smislu, na drugi strani pa so se uporabniki in ostale službe URI Soča dogovarjali o začasnih vhodih, varnosti, čiščenju in selitvah (veliko časa smo posvetili načrtovanju in organiziranju selitev). </a:t>
            </a:r>
          </a:p>
        </p:txBody>
      </p:sp>
    </p:spTree>
    <p:extLst>
      <p:ext uri="{BB962C8B-B14F-4D97-AF65-F5344CB8AC3E}">
        <p14:creationId xmlns:p14="http://schemas.microsoft.com/office/powerpoint/2010/main" val="912685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5</a:t>
            </a:fld>
            <a:endParaRPr lang="en-US" altLang="sl-SI" sz="1400"/>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634177" y="370316"/>
            <a:ext cx="8229600" cy="51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OBSEG ENERGETSKE SANACIJE OBJEKTOV VRTNICE IN ORHIDEJE URI Soča</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2158314" y="1281455"/>
            <a:ext cx="9352475" cy="4064902"/>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600" b="1" dirty="0"/>
              <a:t>Energetska sanacija objektov Vrtnice in Orhideje URI Soča je v grobem zajemala:</a:t>
            </a:r>
          </a:p>
          <a:p>
            <a:pPr>
              <a:buFont typeface="Arial" panose="020B0604020202020204" pitchFamily="34" charset="0"/>
              <a:buChar char="•"/>
            </a:pPr>
            <a:r>
              <a:rPr lang="sl-SI" sz="1400" dirty="0"/>
              <a:t>zamenjavo stavbnega pohištva,</a:t>
            </a:r>
          </a:p>
          <a:p>
            <a:pPr>
              <a:buFont typeface="Arial" panose="020B0604020202020204" pitchFamily="34" charset="0"/>
              <a:buChar char="•"/>
            </a:pPr>
            <a:r>
              <a:rPr lang="sl-SI" sz="1400" dirty="0"/>
              <a:t>novo fasado,</a:t>
            </a:r>
          </a:p>
          <a:p>
            <a:pPr>
              <a:buFont typeface="Arial" panose="020B0604020202020204" pitchFamily="34" charset="0"/>
              <a:buChar char="•"/>
            </a:pPr>
            <a:r>
              <a:rPr lang="sl-SI" sz="1400" dirty="0"/>
              <a:t>nove strehe (poševne in ravne),</a:t>
            </a:r>
          </a:p>
          <a:p>
            <a:pPr>
              <a:buFont typeface="Arial" panose="020B0604020202020204" pitchFamily="34" charset="0"/>
              <a:buChar char="•"/>
            </a:pPr>
            <a:r>
              <a:rPr lang="sl-SI" sz="1400" dirty="0"/>
              <a:t>novo LED razsvetljavo,</a:t>
            </a:r>
          </a:p>
          <a:p>
            <a:pPr>
              <a:buFont typeface="Arial" panose="020B0604020202020204" pitchFamily="34" charset="0"/>
              <a:buChar char="•"/>
            </a:pPr>
            <a:r>
              <a:rPr lang="sl-SI" sz="1400" dirty="0"/>
              <a:t>nov sistem ogrevanje/hlajenja (toplotne črpalke zemlja-voda z </a:t>
            </a:r>
            <a:r>
              <a:rPr lang="sl-SI" sz="1400" dirty="0" err="1"/>
              <a:t>geosondami</a:t>
            </a:r>
            <a:r>
              <a:rPr lang="sl-SI" sz="1400" dirty="0"/>
              <a:t>),</a:t>
            </a:r>
          </a:p>
          <a:p>
            <a:pPr>
              <a:buFont typeface="Arial" panose="020B0604020202020204" pitchFamily="34" charset="0"/>
              <a:buChar char="•"/>
            </a:pPr>
            <a:r>
              <a:rPr lang="sl-SI" sz="1400" dirty="0"/>
              <a:t>novo prezračevanja z rekuperacijo,</a:t>
            </a:r>
          </a:p>
          <a:p>
            <a:pPr>
              <a:buFont typeface="Arial" panose="020B0604020202020204" pitchFamily="34" charset="0"/>
              <a:buChar char="•"/>
            </a:pPr>
            <a:r>
              <a:rPr lang="sl-SI" sz="1400" dirty="0"/>
              <a:t>izgradnjo male </a:t>
            </a:r>
            <a:r>
              <a:rPr lang="sl-SI" sz="1400" dirty="0" err="1"/>
              <a:t>fotovoltaične</a:t>
            </a:r>
            <a:r>
              <a:rPr lang="sl-SI" sz="1400" dirty="0"/>
              <a:t> elektrarne,</a:t>
            </a:r>
          </a:p>
          <a:p>
            <a:pPr>
              <a:buFont typeface="Arial" panose="020B0604020202020204" pitchFamily="34" charset="0"/>
              <a:buChar char="•"/>
            </a:pPr>
            <a:r>
              <a:rPr lang="sl-SI" sz="1400" dirty="0"/>
              <a:t>vgradnjo novih radiatorjev in zamenjavo termostatskih ventilov na obstoječih radiatorjih,</a:t>
            </a:r>
          </a:p>
          <a:p>
            <a:pPr>
              <a:buFont typeface="Arial" panose="020B0604020202020204" pitchFamily="34" charset="0"/>
              <a:buChar char="•"/>
            </a:pPr>
            <a:r>
              <a:rPr lang="sl-SI" sz="1400" dirty="0"/>
              <a:t>ostala vzporedna in na energetsko sanacijo vezana dela (zemeljska dela, novi stropi, slikopleskarska dela, strelovodi, menjava kablov, itd.),</a:t>
            </a:r>
          </a:p>
          <a:p>
            <a:pPr>
              <a:buFont typeface="Arial" panose="020B0604020202020204" pitchFamily="34" charset="0"/>
              <a:buChar char="•"/>
            </a:pPr>
            <a:r>
              <a:rPr lang="sl-SI" sz="1400" dirty="0"/>
              <a:t>ostale smiselne ukrepe (dela, ki jih je ceneje izvesti, ko so prostori prazni, npr. izboljšave na požarni varnosti objekta (požarna vrata, požarno javljanje, zasilna razsvetljava, itd.), zamenjava elektro omar, itd.).</a:t>
            </a: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616456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6</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541715" y="88385"/>
            <a:ext cx="8229600" cy="59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SISTEM OGREVANJA IN HLAJENJA</a:t>
            </a:r>
          </a:p>
          <a:p>
            <a:pPr algn="ctr">
              <a:spcBef>
                <a:spcPct val="0"/>
              </a:spcBef>
              <a:buNone/>
            </a:pPr>
            <a:r>
              <a:rPr lang="sl-SI" altLang="sl-SI" sz="2000" b="1" dirty="0">
                <a:solidFill>
                  <a:srgbClr val="007DA5"/>
                </a:solidFill>
                <a:latin typeface="+mn-lt"/>
              </a:rPr>
              <a:t> ENERGETSKE SANACIJE VRTNICE IN ORHIDEJE</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2634007" y="815547"/>
            <a:ext cx="9313388" cy="604245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600" b="1" dirty="0"/>
              <a:t>URI Soča se je odločila za že preverjen sistem ogrevanja in </a:t>
            </a:r>
            <a:r>
              <a:rPr lang="sl-SI" sz="1600" b="1" dirty="0" err="1"/>
              <a:t>pohlajevanja</a:t>
            </a:r>
            <a:r>
              <a:rPr lang="sl-SI" sz="1600" b="1" dirty="0"/>
              <a:t>. </a:t>
            </a:r>
          </a:p>
          <a:p>
            <a:pPr marL="0" indent="0">
              <a:buNone/>
            </a:pPr>
            <a:r>
              <a:rPr lang="sl-SI" sz="1200" u="sng" dirty="0"/>
              <a:t>Sistem temelji na nizkotemperaturnem ogrevanju in visokotemperaturnem hlajenju s stropnimi ploskovnimi sistemi</a:t>
            </a:r>
            <a:r>
              <a:rPr lang="sl-SI" sz="1200" dirty="0"/>
              <a:t>, v našem primeru gre za kovinske stropne plošče z vgrajenimi bakrenimi cevmi (dim. plošč 60x60cm zaradi kompatibilnosti z </a:t>
            </a:r>
            <a:r>
              <a:rPr lang="sl-SI" sz="1200" dirty="0" err="1"/>
              <a:t>armstrong</a:t>
            </a:r>
            <a:r>
              <a:rPr lang="sl-SI" sz="1200" dirty="0"/>
              <a:t> stropi), ki se med seboj enostavno stikujejo s povezovalnimi elementi na “</a:t>
            </a:r>
            <a:r>
              <a:rPr lang="sl-SI" sz="1200" dirty="0" err="1"/>
              <a:t>klick</a:t>
            </a:r>
            <a:r>
              <a:rPr lang="sl-SI" sz="1200" dirty="0"/>
              <a:t>“. </a:t>
            </a:r>
            <a:r>
              <a:rPr lang="sl-SI" sz="1200" u="sng" dirty="0"/>
              <a:t>Izvedeno je tudi samo prezračevanje, ki skrbi za zakonsko izmenjavo zraka, hkrati pa služi tudi za uravnavanje vlage v prostoru (da na stropnih ploščah ne pride do pojava rosenja).</a:t>
            </a:r>
          </a:p>
          <a:p>
            <a:pPr marL="0" indent="0">
              <a:buNone/>
            </a:pPr>
            <a:r>
              <a:rPr lang="sl-SI" sz="1200" dirty="0"/>
              <a:t>Za kopalnice se je predvidelo ogrevanje z radiatorji z ločeno zanko.</a:t>
            </a:r>
          </a:p>
          <a:p>
            <a:pPr marL="0" indent="0">
              <a:buNone/>
            </a:pPr>
            <a:r>
              <a:rPr lang="sl-SI" sz="1200" u="sng" dirty="0"/>
              <a:t>Vir hlajenja so </a:t>
            </a:r>
            <a:r>
              <a:rPr lang="sl-SI" sz="1200" u="sng" dirty="0" err="1"/>
              <a:t>geosonde</a:t>
            </a:r>
            <a:r>
              <a:rPr lang="sl-SI" sz="1200" u="sng" dirty="0"/>
              <a:t>. </a:t>
            </a:r>
            <a:r>
              <a:rPr lang="sl-SI" sz="1200" dirty="0"/>
              <a:t>Medij iz </a:t>
            </a:r>
            <a:r>
              <a:rPr lang="sl-SI" sz="1200" dirty="0" err="1"/>
              <a:t>geosond</a:t>
            </a:r>
            <a:r>
              <a:rPr lang="sl-SI" sz="1200" dirty="0"/>
              <a:t> se uporablja za pasivno hlajenje s stropnim sistemom hlajenja in za pasivno hlajenje v klimatsko prezračevalnih napravah (15-18°C). V primeru visoke vlage v prostoru se vklopijo toplotne črpalke za hlajenje tehnološke vode (7-8°C) s katero se </a:t>
            </a:r>
            <a:r>
              <a:rPr lang="sl-SI" sz="1200" dirty="0" err="1"/>
              <a:t>razvlaži</a:t>
            </a:r>
            <a:r>
              <a:rPr lang="sl-SI" sz="1200" dirty="0"/>
              <a:t> zrak na klimatskih prezračevalnih napravah.</a:t>
            </a:r>
          </a:p>
          <a:p>
            <a:pPr marL="0" indent="0">
              <a:buNone/>
            </a:pPr>
            <a:r>
              <a:rPr lang="sl-SI" sz="1200" dirty="0"/>
              <a:t>Vir ogrevanja (zaradi zahtev Energetike) je še vedno vročevod oziroma toplotna postaja objekta. V primeru izpada primarnega sistema ogrevanja pa se uporabijo toplotne črpalke.</a:t>
            </a:r>
          </a:p>
          <a:p>
            <a:pPr marL="0" indent="0">
              <a:buNone/>
            </a:pPr>
            <a:r>
              <a:rPr lang="sl-SI" sz="1600" b="1" dirty="0"/>
              <a:t>Največji plusi uporabljenega stropnega ogrevanja in hlajenja poleg nizkih stroškov energije in uporabe OVE so:</a:t>
            </a:r>
          </a:p>
          <a:p>
            <a:pPr>
              <a:buFont typeface="Arial" panose="020B0604020202020204" pitchFamily="34" charset="0"/>
              <a:buChar char="•"/>
            </a:pPr>
            <a:r>
              <a:rPr lang="sl-SI" sz="1200" dirty="0"/>
              <a:t>predvsem udobje za paciente in zaposlene (občutek IR toplote, sistem stropnega ogrevanja ne daje občutka prepiha (pihanja v glavo kot pri </a:t>
            </a:r>
            <a:r>
              <a:rPr lang="sl-SI" sz="1200" dirty="0" err="1"/>
              <a:t>konvektorjih</a:t>
            </a:r>
            <a:r>
              <a:rPr lang="sl-SI" sz="1200" dirty="0"/>
              <a:t> ali prezračevalnih kanalih (</a:t>
            </a:r>
            <a:r>
              <a:rPr lang="sl-SI" sz="1200" dirty="0" err="1"/>
              <a:t>difuzorjih</a:t>
            </a:r>
            <a:r>
              <a:rPr lang="sl-SI" sz="1200" dirty="0"/>
              <a:t>) z velikim hitrostmi vpiha)),</a:t>
            </a:r>
          </a:p>
          <a:p>
            <a:pPr>
              <a:buFont typeface="Arial" panose="020B0604020202020204" pitchFamily="34" charset="0"/>
              <a:buChar char="•"/>
            </a:pPr>
            <a:r>
              <a:rPr lang="sl-SI" sz="1200" dirty="0"/>
              <a:t>higiena (strop se da enostavno čistiti, ker je kovinski),</a:t>
            </a:r>
          </a:p>
          <a:p>
            <a:pPr>
              <a:buFont typeface="Arial" panose="020B0604020202020204" pitchFamily="34" charset="0"/>
              <a:buChar char="•"/>
            </a:pPr>
            <a:r>
              <a:rPr lang="sl-SI" sz="1200" dirty="0" err="1">
                <a:cs typeface="Arial" pitchFamily="34" charset="0"/>
              </a:rPr>
              <a:t>snemljivost</a:t>
            </a:r>
            <a:r>
              <a:rPr lang="sl-SI" sz="1200" dirty="0">
                <a:cs typeface="Arial" pitchFamily="34" charset="0"/>
              </a:rPr>
              <a:t> plošč in enostavno povezovanje med njimi.</a:t>
            </a:r>
            <a:endParaRPr lang="sl-SI" sz="1600" dirty="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pic>
        <p:nvPicPr>
          <p:cNvPr id="5" name="Slika 4">
            <a:extLst>
              <a:ext uri="{FF2B5EF4-FFF2-40B4-BE49-F238E27FC236}">
                <a16:creationId xmlns:a16="http://schemas.microsoft.com/office/drawing/2014/main" id="{FFD437C8-16B9-50ED-B648-0829CFB40F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1580" y="4905248"/>
            <a:ext cx="3154175" cy="1774224"/>
          </a:xfrm>
          <a:prstGeom prst="rect">
            <a:avLst/>
          </a:prstGeom>
        </p:spPr>
      </p:pic>
      <p:pic>
        <p:nvPicPr>
          <p:cNvPr id="7" name="Slika 6">
            <a:extLst>
              <a:ext uri="{FF2B5EF4-FFF2-40B4-BE49-F238E27FC236}">
                <a16:creationId xmlns:a16="http://schemas.microsoft.com/office/drawing/2014/main" id="{27EC29D3-9397-C42F-4EDE-B3543CC84F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05" y="1645509"/>
            <a:ext cx="2295267" cy="3060356"/>
          </a:xfrm>
          <a:prstGeom prst="rect">
            <a:avLst/>
          </a:prstGeom>
        </p:spPr>
      </p:pic>
      <p:pic>
        <p:nvPicPr>
          <p:cNvPr id="9" name="Slika 8">
            <a:extLst>
              <a:ext uri="{FF2B5EF4-FFF2-40B4-BE49-F238E27FC236}">
                <a16:creationId xmlns:a16="http://schemas.microsoft.com/office/drawing/2014/main" id="{EFC26661-6C71-9FFF-A885-CF9DE7EAE3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8451" y="4513699"/>
            <a:ext cx="3313884" cy="1864060"/>
          </a:xfrm>
          <a:prstGeom prst="rect">
            <a:avLst/>
          </a:prstGeom>
        </p:spPr>
      </p:pic>
      <p:sp>
        <p:nvSpPr>
          <p:cNvPr id="10" name="Ograda vsebine 15">
            <a:extLst>
              <a:ext uri="{FF2B5EF4-FFF2-40B4-BE49-F238E27FC236}">
                <a16:creationId xmlns:a16="http://schemas.microsoft.com/office/drawing/2014/main" id="{E5A52349-1CAD-6334-BF5D-14D6157A3BC8}"/>
              </a:ext>
            </a:extLst>
          </p:cNvPr>
          <p:cNvSpPr>
            <a:spLocks noGrp="1"/>
          </p:cNvSpPr>
          <p:nvPr/>
        </p:nvSpPr>
        <p:spPr bwMode="auto">
          <a:xfrm>
            <a:off x="150470" y="4697241"/>
            <a:ext cx="3746028" cy="208007"/>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eaLnBrk="1" hangingPunct="1">
              <a:lnSpc>
                <a:spcPct val="80000"/>
              </a:lnSpc>
              <a:buNone/>
              <a:defRPr/>
            </a:pPr>
            <a:r>
              <a:rPr lang="sl-SI" sz="1200" dirty="0">
                <a:cs typeface="Arial" pitchFamily="34" charset="0"/>
              </a:rPr>
              <a:t>Primer zmontiranega stropa</a:t>
            </a:r>
          </a:p>
        </p:txBody>
      </p:sp>
      <p:sp>
        <p:nvSpPr>
          <p:cNvPr id="11" name="Ograda vsebine 15">
            <a:extLst>
              <a:ext uri="{FF2B5EF4-FFF2-40B4-BE49-F238E27FC236}">
                <a16:creationId xmlns:a16="http://schemas.microsoft.com/office/drawing/2014/main" id="{17FAEF7B-C8D6-0090-365D-428BAC327158}"/>
              </a:ext>
            </a:extLst>
          </p:cNvPr>
          <p:cNvSpPr>
            <a:spLocks noGrp="1"/>
          </p:cNvSpPr>
          <p:nvPr/>
        </p:nvSpPr>
        <p:spPr bwMode="auto">
          <a:xfrm>
            <a:off x="2749507" y="6665611"/>
            <a:ext cx="3746028" cy="208007"/>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eaLnBrk="1" hangingPunct="1">
              <a:lnSpc>
                <a:spcPct val="80000"/>
              </a:lnSpc>
              <a:buNone/>
              <a:defRPr/>
            </a:pPr>
            <a:r>
              <a:rPr lang="sl-SI" sz="1200" dirty="0">
                <a:cs typeface="Arial" pitchFamily="34" charset="0"/>
              </a:rPr>
              <a:t>Primer stropne plošče za ogrevanje/hlajenje</a:t>
            </a:r>
          </a:p>
        </p:txBody>
      </p:sp>
      <p:sp>
        <p:nvSpPr>
          <p:cNvPr id="12" name="Ograda vsebine 15">
            <a:extLst>
              <a:ext uri="{FF2B5EF4-FFF2-40B4-BE49-F238E27FC236}">
                <a16:creationId xmlns:a16="http://schemas.microsoft.com/office/drawing/2014/main" id="{C6D57A48-2F68-1F74-55CE-C09116D5A4EB}"/>
              </a:ext>
            </a:extLst>
          </p:cNvPr>
          <p:cNvSpPr>
            <a:spLocks noGrp="1"/>
          </p:cNvSpPr>
          <p:nvPr/>
        </p:nvSpPr>
        <p:spPr bwMode="auto">
          <a:xfrm>
            <a:off x="7285274" y="6399167"/>
            <a:ext cx="3596910" cy="458833"/>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eaLnBrk="1" hangingPunct="1">
              <a:lnSpc>
                <a:spcPct val="80000"/>
              </a:lnSpc>
              <a:buNone/>
              <a:defRPr/>
            </a:pPr>
            <a:r>
              <a:rPr lang="sl-SI" sz="1200" dirty="0">
                <a:cs typeface="Arial" pitchFamily="34" charset="0"/>
              </a:rPr>
              <a:t>Primer </a:t>
            </a:r>
            <a:r>
              <a:rPr lang="sl-SI" sz="1200" dirty="0" err="1">
                <a:cs typeface="Arial" pitchFamily="34" charset="0"/>
              </a:rPr>
              <a:t>medstropovja</a:t>
            </a:r>
            <a:r>
              <a:rPr lang="sl-SI" sz="1200" dirty="0">
                <a:cs typeface="Arial" pitchFamily="34" charset="0"/>
              </a:rPr>
              <a:t> z </a:t>
            </a:r>
            <a:r>
              <a:rPr lang="sl-SI" sz="1200" dirty="0" err="1">
                <a:cs typeface="Arial" pitchFamily="34" charset="0"/>
              </a:rPr>
              <a:t>razdelilcem</a:t>
            </a:r>
            <a:r>
              <a:rPr lang="sl-SI" sz="1200" dirty="0">
                <a:cs typeface="Arial" pitchFamily="34" charset="0"/>
              </a:rPr>
              <a:t> ogrevanja/hlajenja s prikazom </a:t>
            </a:r>
            <a:r>
              <a:rPr lang="sl-SI" sz="1200" dirty="0" err="1">
                <a:cs typeface="Arial" pitchFamily="34" charset="0"/>
              </a:rPr>
              <a:t>difuzorjev</a:t>
            </a:r>
            <a:r>
              <a:rPr lang="sl-SI" sz="1200" dirty="0">
                <a:cs typeface="Arial" pitchFamily="34" charset="0"/>
              </a:rPr>
              <a:t> za dovod in odvod zraka</a:t>
            </a:r>
          </a:p>
        </p:txBody>
      </p:sp>
    </p:spTree>
    <p:extLst>
      <p:ext uri="{BB962C8B-B14F-4D97-AF65-F5344CB8AC3E}">
        <p14:creationId xmlns:p14="http://schemas.microsoft.com/office/powerpoint/2010/main" val="101630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7</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146299" y="136525"/>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NEKAJ SLIK ENERGETSKE SANACIJE VRTNICE IN ORHIDEJE</a:t>
            </a:r>
          </a:p>
        </p:txBody>
      </p:sp>
      <p:sp>
        <p:nvSpPr>
          <p:cNvPr id="4" name="Ograda vsebine 15">
            <a:extLst>
              <a:ext uri="{FF2B5EF4-FFF2-40B4-BE49-F238E27FC236}">
                <a16:creationId xmlns:a16="http://schemas.microsoft.com/office/drawing/2014/main" id="{2AC5850C-FFDD-C359-A6B5-830381E3B8DA}"/>
              </a:ext>
            </a:extLst>
          </p:cNvPr>
          <p:cNvSpPr>
            <a:spLocks noGrp="1"/>
          </p:cNvSpPr>
          <p:nvPr/>
        </p:nvSpPr>
        <p:spPr bwMode="auto">
          <a:xfrm>
            <a:off x="1966912" y="789456"/>
            <a:ext cx="9197888" cy="606854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lgn="just">
              <a:buNone/>
            </a:pPr>
            <a:endParaRPr lang="sl-SI" sz="1200" i="0" dirty="0">
              <a:effectLst/>
            </a:endParaRPr>
          </a:p>
        </p:txBody>
      </p:sp>
      <p:pic>
        <p:nvPicPr>
          <p:cNvPr id="5" name="Slika 4">
            <a:extLst>
              <a:ext uri="{FF2B5EF4-FFF2-40B4-BE49-F238E27FC236}">
                <a16:creationId xmlns:a16="http://schemas.microsoft.com/office/drawing/2014/main" id="{CBC9BD5F-9C37-5319-C48A-C5446B4EE39E}"/>
              </a:ext>
            </a:extLst>
          </p:cNvPr>
          <p:cNvPicPr>
            <a:picLocks noChangeAspect="1"/>
          </p:cNvPicPr>
          <p:nvPr/>
        </p:nvPicPr>
        <p:blipFill>
          <a:blip r:embed="rId2"/>
          <a:stretch>
            <a:fillRect/>
          </a:stretch>
        </p:blipFill>
        <p:spPr>
          <a:xfrm>
            <a:off x="211659" y="847725"/>
            <a:ext cx="7184096" cy="2363189"/>
          </a:xfrm>
          <a:prstGeom prst="rect">
            <a:avLst/>
          </a:prstGeom>
        </p:spPr>
      </p:pic>
      <p:pic>
        <p:nvPicPr>
          <p:cNvPr id="6" name="Slika 5">
            <a:extLst>
              <a:ext uri="{FF2B5EF4-FFF2-40B4-BE49-F238E27FC236}">
                <a16:creationId xmlns:a16="http://schemas.microsoft.com/office/drawing/2014/main" id="{9BFD5BC4-117A-90A1-2B71-66077040A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5755" y="842024"/>
            <a:ext cx="4211360" cy="2368890"/>
          </a:xfrm>
          <a:prstGeom prst="rect">
            <a:avLst/>
          </a:prstGeom>
        </p:spPr>
      </p:pic>
      <p:sp>
        <p:nvSpPr>
          <p:cNvPr id="2" name="Ograda vsebine 15">
            <a:extLst>
              <a:ext uri="{FF2B5EF4-FFF2-40B4-BE49-F238E27FC236}">
                <a16:creationId xmlns:a16="http://schemas.microsoft.com/office/drawing/2014/main" id="{C32F9260-9548-6E94-0165-855759163BDA}"/>
              </a:ext>
            </a:extLst>
          </p:cNvPr>
          <p:cNvSpPr>
            <a:spLocks noGrp="1"/>
          </p:cNvSpPr>
          <p:nvPr/>
        </p:nvSpPr>
        <p:spPr bwMode="auto">
          <a:xfrm>
            <a:off x="3399698" y="599111"/>
            <a:ext cx="9197888"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b="1" dirty="0"/>
              <a:t>Fasada Vrtnica – </a:t>
            </a:r>
            <a:r>
              <a:rPr lang="sl-SI" sz="1200" dirty="0"/>
              <a:t>stara fasada in posnetek s termovizijsko kamero ter nova fasada.</a:t>
            </a: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
        <p:nvSpPr>
          <p:cNvPr id="15" name="Ograda vsebine 15">
            <a:extLst>
              <a:ext uri="{FF2B5EF4-FFF2-40B4-BE49-F238E27FC236}">
                <a16:creationId xmlns:a16="http://schemas.microsoft.com/office/drawing/2014/main" id="{2C59FA45-9018-9806-DC10-BDE6E4691495}"/>
              </a:ext>
            </a:extLst>
          </p:cNvPr>
          <p:cNvSpPr>
            <a:spLocks noGrp="1"/>
          </p:cNvSpPr>
          <p:nvPr/>
        </p:nvSpPr>
        <p:spPr bwMode="auto">
          <a:xfrm>
            <a:off x="2683305" y="3630612"/>
            <a:ext cx="9197888"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b="1" dirty="0"/>
              <a:t>Fasada Orhideja – </a:t>
            </a:r>
            <a:r>
              <a:rPr lang="sl-SI" sz="1200" dirty="0"/>
              <a:t>stara fasada in posnetek s termovizijsko kamero ter nova fasada.</a:t>
            </a: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pic>
        <p:nvPicPr>
          <p:cNvPr id="17" name="Slika 16">
            <a:extLst>
              <a:ext uri="{FF2B5EF4-FFF2-40B4-BE49-F238E27FC236}">
                <a16:creationId xmlns:a16="http://schemas.microsoft.com/office/drawing/2014/main" id="{F7B9CC30-9355-1AFE-8623-33D82EE7AE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961" y="3891457"/>
            <a:ext cx="6096000" cy="2286000"/>
          </a:xfrm>
          <a:prstGeom prst="rect">
            <a:avLst/>
          </a:prstGeom>
        </p:spPr>
      </p:pic>
      <p:pic>
        <p:nvPicPr>
          <p:cNvPr id="19" name="Slika 18">
            <a:extLst>
              <a:ext uri="{FF2B5EF4-FFF2-40B4-BE49-F238E27FC236}">
                <a16:creationId xmlns:a16="http://schemas.microsoft.com/office/drawing/2014/main" id="{7BD47458-F998-1D36-F563-C46BC0946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4249" y="3891457"/>
            <a:ext cx="4064000" cy="2286000"/>
          </a:xfrm>
          <a:prstGeom prst="rect">
            <a:avLst/>
          </a:prstGeom>
        </p:spPr>
      </p:pic>
    </p:spTree>
    <p:extLst>
      <p:ext uri="{BB962C8B-B14F-4D97-AF65-F5344CB8AC3E}">
        <p14:creationId xmlns:p14="http://schemas.microsoft.com/office/powerpoint/2010/main" val="2252534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8</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803532" y="65956"/>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NEKAJ SLIK ENERGETSKE SANACIJE VRTNICE IN ORHIDEJE</a:t>
            </a:r>
          </a:p>
        </p:txBody>
      </p:sp>
      <p:sp>
        <p:nvSpPr>
          <p:cNvPr id="7" name="Ograda vsebine 15">
            <a:extLst>
              <a:ext uri="{FF2B5EF4-FFF2-40B4-BE49-F238E27FC236}">
                <a16:creationId xmlns:a16="http://schemas.microsoft.com/office/drawing/2014/main" id="{B9F6FEE1-A7D3-BC77-813E-6132194A69C6}"/>
              </a:ext>
            </a:extLst>
          </p:cNvPr>
          <p:cNvSpPr>
            <a:spLocks noGrp="1"/>
          </p:cNvSpPr>
          <p:nvPr/>
        </p:nvSpPr>
        <p:spPr bwMode="auto">
          <a:xfrm>
            <a:off x="125675" y="531392"/>
            <a:ext cx="2358586"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b="1" dirty="0"/>
              <a:t>Nova toplotna strojnica Vrtnica</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pic>
        <p:nvPicPr>
          <p:cNvPr id="4" name="Slika 3">
            <a:extLst>
              <a:ext uri="{FF2B5EF4-FFF2-40B4-BE49-F238E27FC236}">
                <a16:creationId xmlns:a16="http://schemas.microsoft.com/office/drawing/2014/main" id="{42381A59-E01A-5361-6A5F-2B54E55799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233" y="3501081"/>
            <a:ext cx="5696325" cy="3290962"/>
          </a:xfrm>
          <a:prstGeom prst="rect">
            <a:avLst/>
          </a:prstGeom>
        </p:spPr>
      </p:pic>
      <p:pic>
        <p:nvPicPr>
          <p:cNvPr id="6" name="Slika 5">
            <a:extLst>
              <a:ext uri="{FF2B5EF4-FFF2-40B4-BE49-F238E27FC236}">
                <a16:creationId xmlns:a16="http://schemas.microsoft.com/office/drawing/2014/main" id="{3F0DBEFC-D511-9D29-DDB0-D962A89D1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6371" y="65956"/>
            <a:ext cx="4065629" cy="6726087"/>
          </a:xfrm>
          <a:prstGeom prst="rect">
            <a:avLst/>
          </a:prstGeom>
        </p:spPr>
      </p:pic>
      <p:pic>
        <p:nvPicPr>
          <p:cNvPr id="15" name="Slika 14">
            <a:extLst>
              <a:ext uri="{FF2B5EF4-FFF2-40B4-BE49-F238E27FC236}">
                <a16:creationId xmlns:a16="http://schemas.microsoft.com/office/drawing/2014/main" id="{0F32FCDC-5AEC-1257-CA07-A844E8BA8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75" y="777156"/>
            <a:ext cx="7200612" cy="2966919"/>
          </a:xfrm>
          <a:prstGeom prst="rect">
            <a:avLst/>
          </a:prstGeom>
        </p:spPr>
      </p:pic>
      <p:sp>
        <p:nvSpPr>
          <p:cNvPr id="2" name="Ograda vsebine 15">
            <a:extLst>
              <a:ext uri="{FF2B5EF4-FFF2-40B4-BE49-F238E27FC236}">
                <a16:creationId xmlns:a16="http://schemas.microsoft.com/office/drawing/2014/main" id="{55EEC321-F357-0423-3A31-6F8D08319146}"/>
              </a:ext>
            </a:extLst>
          </p:cNvPr>
          <p:cNvSpPr>
            <a:spLocks noGrp="1"/>
          </p:cNvSpPr>
          <p:nvPr/>
        </p:nvSpPr>
        <p:spPr bwMode="auto">
          <a:xfrm>
            <a:off x="7252146" y="1947735"/>
            <a:ext cx="2419075"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Vezalna shema in tloris strojnice</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
        <p:nvSpPr>
          <p:cNvPr id="5" name="Ograda vsebine 15">
            <a:extLst>
              <a:ext uri="{FF2B5EF4-FFF2-40B4-BE49-F238E27FC236}">
                <a16:creationId xmlns:a16="http://schemas.microsoft.com/office/drawing/2014/main" id="{14E481AA-960D-2E6A-6AD5-EACAB2192292}"/>
              </a:ext>
            </a:extLst>
          </p:cNvPr>
          <p:cNvSpPr>
            <a:spLocks noGrp="1"/>
          </p:cNvSpPr>
          <p:nvPr/>
        </p:nvSpPr>
        <p:spPr bwMode="auto">
          <a:xfrm>
            <a:off x="1392744" y="6546279"/>
            <a:ext cx="1442893"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Pogled strojnice</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721772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številke diapoz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ED311A-376B-4ECE-AC3E-D5BC48C00B89}" type="slidenum">
              <a:rPr lang="en-US" altLang="sl-SI" sz="1400"/>
              <a:pPr>
                <a:spcBef>
                  <a:spcPct val="0"/>
                </a:spcBef>
                <a:buFontTx/>
                <a:buNone/>
              </a:pPr>
              <a:t>9</a:t>
            </a:fld>
            <a:endParaRPr lang="en-US" altLang="sl-SI" sz="1400"/>
          </a:p>
        </p:txBody>
      </p:sp>
      <p:sp>
        <p:nvSpPr>
          <p:cNvPr id="16389" name="Ograda številke diapozitiva 1"/>
          <p:cNvSpPr>
            <a:spLocks noGrp="1"/>
          </p:cNvSpPr>
          <p:nvPr/>
        </p:nvSpPr>
        <p:spPr bwMode="auto">
          <a:xfrm>
            <a:off x="8091488" y="58499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endParaRPr lang="sl-SI" altLang="sl-SI" sz="1400">
              <a:latin typeface="Arial" panose="020B0604020202020204" pitchFamily="34" charset="0"/>
            </a:endParaRPr>
          </a:p>
        </p:txBody>
      </p:sp>
      <p:sp>
        <p:nvSpPr>
          <p:cNvPr id="3" name="Naslov 14">
            <a:extLst>
              <a:ext uri="{FF2B5EF4-FFF2-40B4-BE49-F238E27FC236}">
                <a16:creationId xmlns:a16="http://schemas.microsoft.com/office/drawing/2014/main" id="{D90BEF06-FC20-6856-CB21-84824C60D927}"/>
              </a:ext>
            </a:extLst>
          </p:cNvPr>
          <p:cNvSpPr>
            <a:spLocks noGrp="1"/>
          </p:cNvSpPr>
          <p:nvPr/>
        </p:nvSpPr>
        <p:spPr bwMode="auto">
          <a:xfrm>
            <a:off x="2154537" y="176212"/>
            <a:ext cx="82296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Lucida Grande"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2000" b="1" dirty="0">
                <a:solidFill>
                  <a:srgbClr val="007DA5"/>
                </a:solidFill>
                <a:latin typeface="+mn-lt"/>
              </a:rPr>
              <a:t>NEKAJ SLIK ENERGETSKE SANACIJE VRTNICE IN ORHIDEJE</a:t>
            </a:r>
          </a:p>
        </p:txBody>
      </p:sp>
      <p:sp>
        <p:nvSpPr>
          <p:cNvPr id="7" name="Ograda vsebine 15">
            <a:extLst>
              <a:ext uri="{FF2B5EF4-FFF2-40B4-BE49-F238E27FC236}">
                <a16:creationId xmlns:a16="http://schemas.microsoft.com/office/drawing/2014/main" id="{B9F6FEE1-A7D3-BC77-813E-6132194A69C6}"/>
              </a:ext>
            </a:extLst>
          </p:cNvPr>
          <p:cNvSpPr>
            <a:spLocks noGrp="1"/>
          </p:cNvSpPr>
          <p:nvPr/>
        </p:nvSpPr>
        <p:spPr bwMode="auto">
          <a:xfrm>
            <a:off x="126998" y="701755"/>
            <a:ext cx="1729080"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b="1" dirty="0" err="1"/>
              <a:t>Geosondni</a:t>
            </a:r>
            <a:r>
              <a:rPr lang="sl-SI" sz="1200" b="1" dirty="0"/>
              <a:t> sistem</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
        <p:nvSpPr>
          <p:cNvPr id="14" name="Ograda vsebine 15">
            <a:extLst>
              <a:ext uri="{FF2B5EF4-FFF2-40B4-BE49-F238E27FC236}">
                <a16:creationId xmlns:a16="http://schemas.microsoft.com/office/drawing/2014/main" id="{5AFD8100-3934-4FCD-3CA9-09204A8C0E18}"/>
              </a:ext>
            </a:extLst>
          </p:cNvPr>
          <p:cNvSpPr>
            <a:spLocks noGrp="1"/>
          </p:cNvSpPr>
          <p:nvPr/>
        </p:nvSpPr>
        <p:spPr bwMode="auto">
          <a:xfrm>
            <a:off x="5305397" y="6612236"/>
            <a:ext cx="1927880" cy="245764"/>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err="1"/>
              <a:t>Geosondni</a:t>
            </a:r>
            <a:r>
              <a:rPr lang="sl-SI" sz="1200" dirty="0"/>
              <a:t> sistem in jašek</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
        <p:nvSpPr>
          <p:cNvPr id="8" name="Ograda vsebine 15">
            <a:extLst>
              <a:ext uri="{FF2B5EF4-FFF2-40B4-BE49-F238E27FC236}">
                <a16:creationId xmlns:a16="http://schemas.microsoft.com/office/drawing/2014/main" id="{88D3A698-D3DF-922C-3BCE-932FF9AFCD9C}"/>
              </a:ext>
            </a:extLst>
          </p:cNvPr>
          <p:cNvSpPr>
            <a:spLocks noGrp="1"/>
          </p:cNvSpPr>
          <p:nvPr/>
        </p:nvSpPr>
        <p:spPr bwMode="auto">
          <a:xfrm>
            <a:off x="258359" y="2829064"/>
            <a:ext cx="2196518" cy="590577"/>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posnetek s termo kamero za dodatno preverjanje vročevoda pred izvedbo </a:t>
            </a:r>
            <a:r>
              <a:rPr lang="sl-SI" sz="1200" dirty="0" err="1"/>
              <a:t>geosond</a:t>
            </a:r>
            <a:r>
              <a:rPr lang="sl-SI" sz="1200" dirty="0"/>
              <a:t> Orhideja</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pic>
        <p:nvPicPr>
          <p:cNvPr id="12" name="Slika 11">
            <a:extLst>
              <a:ext uri="{FF2B5EF4-FFF2-40B4-BE49-F238E27FC236}">
                <a16:creationId xmlns:a16="http://schemas.microsoft.com/office/drawing/2014/main" id="{77B3A883-83CC-F3A8-7E10-6D8F753B56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3731" y="698665"/>
            <a:ext cx="9638270" cy="3776429"/>
          </a:xfrm>
          <a:prstGeom prst="rect">
            <a:avLst/>
          </a:prstGeom>
        </p:spPr>
      </p:pic>
      <p:pic>
        <p:nvPicPr>
          <p:cNvPr id="11" name="Slika 10">
            <a:extLst>
              <a:ext uri="{FF2B5EF4-FFF2-40B4-BE49-F238E27FC236}">
                <a16:creationId xmlns:a16="http://schemas.microsoft.com/office/drawing/2014/main" id="{5F431A16-0901-575D-E81E-D9B89E823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1882" y="3860745"/>
            <a:ext cx="5150118" cy="2990335"/>
          </a:xfrm>
          <a:prstGeom prst="rect">
            <a:avLst/>
          </a:prstGeom>
        </p:spPr>
      </p:pic>
      <p:sp>
        <p:nvSpPr>
          <p:cNvPr id="13" name="Ograda vsebine 15">
            <a:extLst>
              <a:ext uri="{FF2B5EF4-FFF2-40B4-BE49-F238E27FC236}">
                <a16:creationId xmlns:a16="http://schemas.microsoft.com/office/drawing/2014/main" id="{6F61B7B2-3A18-0505-092B-7E883E1D7C97}"/>
              </a:ext>
            </a:extLst>
          </p:cNvPr>
          <p:cNvSpPr>
            <a:spLocks noGrp="1"/>
          </p:cNvSpPr>
          <p:nvPr/>
        </p:nvSpPr>
        <p:spPr bwMode="auto">
          <a:xfrm>
            <a:off x="9993981" y="2843915"/>
            <a:ext cx="1939660" cy="503736"/>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r>
              <a:rPr lang="sl-SI" sz="1200" dirty="0"/>
              <a:t>Načrt </a:t>
            </a:r>
            <a:r>
              <a:rPr lang="sl-SI" sz="1200" dirty="0" err="1"/>
              <a:t>geosond</a:t>
            </a:r>
            <a:r>
              <a:rPr lang="sl-SI" sz="1200" dirty="0"/>
              <a:t> Vrtnica</a:t>
            </a:r>
            <a:endParaRPr lang="sl-SI" sz="2300" b="1" dirty="0">
              <a:solidFill>
                <a:srgbClr val="FF0000"/>
              </a:solidFill>
              <a:latin typeface="Arial" pitchFamily="34" charset="0"/>
              <a:cs typeface="Arial" pitchFamily="34" charset="0"/>
            </a:endParaRPr>
          </a:p>
          <a:p>
            <a:pPr marL="0" indent="0" eaLnBrk="1" hangingPunct="1">
              <a:lnSpc>
                <a:spcPct val="80000"/>
              </a:lnSpc>
              <a:buNone/>
              <a:defRPr/>
            </a:pPr>
            <a:endParaRPr lang="sl-SI" sz="2300" b="1" dirty="0">
              <a:solidFill>
                <a:srgbClr val="FF0000"/>
              </a:solidFill>
              <a:latin typeface="Arial" pitchFamily="34" charset="0"/>
              <a:cs typeface="Arial" pitchFamily="34" charset="0"/>
            </a:endParaRPr>
          </a:p>
        </p:txBody>
      </p:sp>
      <p:sp>
        <p:nvSpPr>
          <p:cNvPr id="16" name="Prostoročno: oblika 15">
            <a:extLst>
              <a:ext uri="{FF2B5EF4-FFF2-40B4-BE49-F238E27FC236}">
                <a16:creationId xmlns:a16="http://schemas.microsoft.com/office/drawing/2014/main" id="{8D0B39C1-B985-7482-323B-2F29A9068DE0}"/>
              </a:ext>
            </a:extLst>
          </p:cNvPr>
          <p:cNvSpPr/>
          <p:nvPr/>
        </p:nvSpPr>
        <p:spPr>
          <a:xfrm>
            <a:off x="5469924" y="2726339"/>
            <a:ext cx="1540476" cy="1104256"/>
          </a:xfrm>
          <a:custGeom>
            <a:avLst/>
            <a:gdLst>
              <a:gd name="connsiteX0" fmla="*/ 1540476 w 1540476"/>
              <a:gd name="connsiteY0" fmla="*/ 1104256 h 1104256"/>
              <a:gd name="connsiteX1" fmla="*/ 1458098 w 1540476"/>
              <a:gd name="connsiteY1" fmla="*/ 1030115 h 1104256"/>
              <a:gd name="connsiteX2" fmla="*/ 1375719 w 1540476"/>
              <a:gd name="connsiteY2" fmla="*/ 865358 h 1104256"/>
              <a:gd name="connsiteX3" fmla="*/ 1293341 w 1540476"/>
              <a:gd name="connsiteY3" fmla="*/ 758266 h 1104256"/>
              <a:gd name="connsiteX4" fmla="*/ 1276865 w 1540476"/>
              <a:gd name="connsiteY4" fmla="*/ 733553 h 1104256"/>
              <a:gd name="connsiteX5" fmla="*/ 1219200 w 1540476"/>
              <a:gd name="connsiteY5" fmla="*/ 659412 h 1104256"/>
              <a:gd name="connsiteX6" fmla="*/ 1153298 w 1540476"/>
              <a:gd name="connsiteY6" fmla="*/ 618223 h 1104256"/>
              <a:gd name="connsiteX7" fmla="*/ 955590 w 1540476"/>
              <a:gd name="connsiteY7" fmla="*/ 469942 h 1104256"/>
              <a:gd name="connsiteX8" fmla="*/ 733168 w 1540476"/>
              <a:gd name="connsiteY8" fmla="*/ 362850 h 1104256"/>
              <a:gd name="connsiteX9" fmla="*/ 560173 w 1540476"/>
              <a:gd name="connsiteY9" fmla="*/ 247520 h 1104256"/>
              <a:gd name="connsiteX10" fmla="*/ 527222 w 1540476"/>
              <a:gd name="connsiteY10" fmla="*/ 222807 h 1104256"/>
              <a:gd name="connsiteX11" fmla="*/ 238898 w 1540476"/>
              <a:gd name="connsiteY11" fmla="*/ 107477 h 1104256"/>
              <a:gd name="connsiteX12" fmla="*/ 214184 w 1540476"/>
              <a:gd name="connsiteY12" fmla="*/ 91002 h 1104256"/>
              <a:gd name="connsiteX13" fmla="*/ 8238 w 1540476"/>
              <a:gd name="connsiteY13" fmla="*/ 385 h 1104256"/>
              <a:gd name="connsiteX14" fmla="*/ 0 w 1540476"/>
              <a:gd name="connsiteY14" fmla="*/ 385 h 11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0476" h="1104256">
                <a:moveTo>
                  <a:pt x="1540476" y="1104256"/>
                </a:moveTo>
                <a:cubicBezTo>
                  <a:pt x="1521478" y="1089057"/>
                  <a:pt x="1470471" y="1050737"/>
                  <a:pt x="1458098" y="1030115"/>
                </a:cubicBezTo>
                <a:cubicBezTo>
                  <a:pt x="1426507" y="977464"/>
                  <a:pt x="1413156" y="914026"/>
                  <a:pt x="1375719" y="865358"/>
                </a:cubicBezTo>
                <a:cubicBezTo>
                  <a:pt x="1348260" y="829661"/>
                  <a:pt x="1318324" y="795738"/>
                  <a:pt x="1293341" y="758266"/>
                </a:cubicBezTo>
                <a:cubicBezTo>
                  <a:pt x="1287849" y="750028"/>
                  <a:pt x="1282805" y="741473"/>
                  <a:pt x="1276865" y="733553"/>
                </a:cubicBezTo>
                <a:cubicBezTo>
                  <a:pt x="1258080" y="708506"/>
                  <a:pt x="1242088" y="680775"/>
                  <a:pt x="1219200" y="659412"/>
                </a:cubicBezTo>
                <a:cubicBezTo>
                  <a:pt x="1200262" y="641737"/>
                  <a:pt x="1174333" y="633342"/>
                  <a:pt x="1153298" y="618223"/>
                </a:cubicBezTo>
                <a:cubicBezTo>
                  <a:pt x="1086406" y="570144"/>
                  <a:pt x="1025984" y="512731"/>
                  <a:pt x="955590" y="469942"/>
                </a:cubicBezTo>
                <a:cubicBezTo>
                  <a:pt x="885274" y="427201"/>
                  <a:pt x="801635" y="408495"/>
                  <a:pt x="733168" y="362850"/>
                </a:cubicBezTo>
                <a:lnTo>
                  <a:pt x="560173" y="247520"/>
                </a:lnTo>
                <a:cubicBezTo>
                  <a:pt x="548820" y="239800"/>
                  <a:pt x="539592" y="228763"/>
                  <a:pt x="527222" y="222807"/>
                </a:cubicBezTo>
                <a:cubicBezTo>
                  <a:pt x="166421" y="49089"/>
                  <a:pt x="473432" y="201290"/>
                  <a:pt x="238898" y="107477"/>
                </a:cubicBezTo>
                <a:cubicBezTo>
                  <a:pt x="229705" y="103800"/>
                  <a:pt x="222934" y="95634"/>
                  <a:pt x="214184" y="91002"/>
                </a:cubicBezTo>
                <a:cubicBezTo>
                  <a:pt x="118794" y="40502"/>
                  <a:pt x="102840" y="31920"/>
                  <a:pt x="8238" y="385"/>
                </a:cubicBezTo>
                <a:cubicBezTo>
                  <a:pt x="5633" y="-483"/>
                  <a:pt x="2746" y="385"/>
                  <a:pt x="0" y="38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20" name="Raven povezovalnik 19">
            <a:extLst>
              <a:ext uri="{FF2B5EF4-FFF2-40B4-BE49-F238E27FC236}">
                <a16:creationId xmlns:a16="http://schemas.microsoft.com/office/drawing/2014/main" id="{94172516-5998-A528-57E6-7BC2FCDC85A1}"/>
              </a:ext>
            </a:extLst>
          </p:cNvPr>
          <p:cNvCxnSpPr>
            <a:stCxn id="16" idx="14"/>
          </p:cNvCxnSpPr>
          <p:nvPr/>
        </p:nvCxnSpPr>
        <p:spPr>
          <a:xfrm>
            <a:off x="5469924" y="2726723"/>
            <a:ext cx="115330" cy="180000"/>
          </a:xfrm>
          <a:prstGeom prst="line">
            <a:avLst/>
          </a:prstGeom>
        </p:spPr>
        <p:style>
          <a:lnRef idx="1">
            <a:schemeClr val="dk1"/>
          </a:lnRef>
          <a:fillRef idx="0">
            <a:schemeClr val="dk1"/>
          </a:fillRef>
          <a:effectRef idx="0">
            <a:schemeClr val="dk1"/>
          </a:effectRef>
          <a:fontRef idx="minor">
            <a:schemeClr val="tx1"/>
          </a:fontRef>
        </p:style>
      </p:cxnSp>
      <p:cxnSp>
        <p:nvCxnSpPr>
          <p:cNvPr id="22" name="Raven povezovalnik 21">
            <a:extLst>
              <a:ext uri="{FF2B5EF4-FFF2-40B4-BE49-F238E27FC236}">
                <a16:creationId xmlns:a16="http://schemas.microsoft.com/office/drawing/2014/main" id="{20BF81C0-BED2-B9A7-6FD7-2CE3ACFBA625}"/>
              </a:ext>
            </a:extLst>
          </p:cNvPr>
          <p:cNvCxnSpPr>
            <a:cxnSpLocks/>
            <a:stCxn id="16" idx="14"/>
          </p:cNvCxnSpPr>
          <p:nvPr/>
        </p:nvCxnSpPr>
        <p:spPr>
          <a:xfrm>
            <a:off x="5469924" y="2726724"/>
            <a:ext cx="26692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Slika 8">
            <a:extLst>
              <a:ext uri="{FF2B5EF4-FFF2-40B4-BE49-F238E27FC236}">
                <a16:creationId xmlns:a16="http://schemas.microsoft.com/office/drawing/2014/main" id="{E95136D9-FD09-E235-114D-1185752C1A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69402" y="3856759"/>
            <a:ext cx="3422081" cy="2566561"/>
          </a:xfrm>
          <a:prstGeom prst="rect">
            <a:avLst/>
          </a:prstGeom>
        </p:spPr>
      </p:pic>
    </p:spTree>
    <p:extLst>
      <p:ext uri="{BB962C8B-B14F-4D97-AF65-F5344CB8AC3E}">
        <p14:creationId xmlns:p14="http://schemas.microsoft.com/office/powerpoint/2010/main" val="1042656092"/>
      </p:ext>
    </p:extLst>
  </p:cSld>
  <p:clrMapOvr>
    <a:masterClrMapping/>
  </p:clrMapOvr>
</p:sld>
</file>

<file path=ppt/theme/theme1.xml><?xml version="1.0" encoding="utf-8"?>
<a:theme xmlns:a="http://schemas.openxmlformats.org/drawingml/2006/main" name="2_Načrt po meri">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ačrt po meri">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Načrt po meri">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ačrt po meri">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11112</TotalTime>
  <Words>2476</Words>
  <Application>Microsoft Office PowerPoint</Application>
  <PresentationFormat>Širokozaslonsko</PresentationFormat>
  <Paragraphs>470</Paragraphs>
  <Slides>14</Slides>
  <Notes>1</Notes>
  <HiddenSlides>0</HiddenSlides>
  <MMClips>0</MMClips>
  <ScaleCrop>false</ScaleCrop>
  <HeadingPairs>
    <vt:vector size="6" baseType="variant">
      <vt:variant>
        <vt:lpstr>Uporabljene pisave</vt:lpstr>
      </vt:variant>
      <vt:variant>
        <vt:i4>3</vt:i4>
      </vt:variant>
      <vt:variant>
        <vt:lpstr>Tema</vt:lpstr>
      </vt:variant>
      <vt:variant>
        <vt:i4>4</vt:i4>
      </vt:variant>
      <vt:variant>
        <vt:lpstr>Naslovi diapozitivov</vt:lpstr>
      </vt:variant>
      <vt:variant>
        <vt:i4>14</vt:i4>
      </vt:variant>
    </vt:vector>
  </HeadingPairs>
  <TitlesOfParts>
    <vt:vector size="21" baseType="lpstr">
      <vt:lpstr>Arial</vt:lpstr>
      <vt:lpstr>Calibri</vt:lpstr>
      <vt:lpstr>Lucida Grande</vt:lpstr>
      <vt:lpstr>2_Načrt po meri</vt:lpstr>
      <vt:lpstr>Načrt po meri</vt:lpstr>
      <vt:lpstr>1_Načrt po meri</vt:lpstr>
      <vt:lpstr>3_Načrt po meri</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Miha Crtalic</dc:creator>
  <cp:lastModifiedBy>Nataša Hočevar</cp:lastModifiedBy>
  <cp:revision>396</cp:revision>
  <cp:lastPrinted>2022-01-20T09:03:31Z</cp:lastPrinted>
  <dcterms:created xsi:type="dcterms:W3CDTF">2020-01-20T17:28:41Z</dcterms:created>
  <dcterms:modified xsi:type="dcterms:W3CDTF">2024-05-29T07:48:11Z</dcterms:modified>
</cp:coreProperties>
</file>