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  <p:sldMasterId id="2147486568" r:id="rId2"/>
    <p:sldMasterId id="2147486760" r:id="rId3"/>
    <p:sldMasterId id="2147486774" r:id="rId4"/>
  </p:sldMasterIdLst>
  <p:notesMasterIdLst>
    <p:notesMasterId r:id="rId35"/>
  </p:notesMasterIdLst>
  <p:sldIdLst>
    <p:sldId id="868" r:id="rId5"/>
    <p:sldId id="856" r:id="rId6"/>
    <p:sldId id="857" r:id="rId7"/>
    <p:sldId id="710" r:id="rId8"/>
    <p:sldId id="748" r:id="rId9"/>
    <p:sldId id="546" r:id="rId10"/>
    <p:sldId id="665" r:id="rId11"/>
    <p:sldId id="685" r:id="rId12"/>
    <p:sldId id="858" r:id="rId13"/>
    <p:sldId id="567" r:id="rId14"/>
    <p:sldId id="719" r:id="rId15"/>
    <p:sldId id="720" r:id="rId16"/>
    <p:sldId id="721" r:id="rId17"/>
    <p:sldId id="874" r:id="rId18"/>
    <p:sldId id="869" r:id="rId19"/>
    <p:sldId id="871" r:id="rId20"/>
    <p:sldId id="501" r:id="rId21"/>
    <p:sldId id="876" r:id="rId22"/>
    <p:sldId id="875" r:id="rId23"/>
    <p:sldId id="518" r:id="rId24"/>
    <p:sldId id="540" r:id="rId25"/>
    <p:sldId id="877" r:id="rId26"/>
    <p:sldId id="861" r:id="rId27"/>
    <p:sldId id="530" r:id="rId28"/>
    <p:sldId id="865" r:id="rId29"/>
    <p:sldId id="878" r:id="rId30"/>
    <p:sldId id="879" r:id="rId31"/>
    <p:sldId id="867" r:id="rId32"/>
    <p:sldId id="872" r:id="rId33"/>
    <p:sldId id="873" r:id="rId34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1925"/>
    <a:srgbClr val="FF99CC"/>
    <a:srgbClr val="8A101C"/>
    <a:srgbClr val="610B13"/>
    <a:srgbClr val="432932"/>
    <a:srgbClr val="F0F7FA"/>
    <a:srgbClr val="000066"/>
    <a:srgbClr val="003399"/>
    <a:srgbClr val="0066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131" autoAdjust="0"/>
    <p:restoredTop sz="94660"/>
  </p:normalViewPr>
  <p:slideViewPr>
    <p:cSldViewPr>
      <p:cViewPr varScale="1">
        <p:scale>
          <a:sx n="108" d="100"/>
          <a:sy n="108" d="100"/>
        </p:scale>
        <p:origin x="100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/>
              <a:t>Kliknite, če želite urediti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8E0965E-2A80-44D3-9455-7C4D0BC13D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5351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D3102D-A5CB-4F82-BDDF-0BEA008817AB}" type="slidenum">
              <a:rPr kumimoji="0" lang="sl-SI" alt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l-SI" altLang="sl-S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880A59-12EC-4214-84B9-E85292095281}" type="slidenum">
              <a:rPr kumimoji="0" lang="en-US" alt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sl-S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828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880A59-12EC-4214-84B9-E85292095281}" type="slidenum">
              <a:rPr kumimoji="0" lang="en-US" alt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sl-S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947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E0965E-2A80-44D3-9455-7C4D0BC13D5D}" type="slidenum">
              <a:rPr lang="sl-SI" smtClean="0"/>
              <a:pPr>
                <a:defRPr/>
              </a:pPr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0719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E0965E-2A80-44D3-9455-7C4D0BC13D5D}" type="slidenum">
              <a:rPr lang="sl-SI" smtClean="0"/>
              <a:pPr>
                <a:defRPr/>
              </a:pPr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2434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50FB891-D23C-44C4-97D0-26BCD758A5A4}" type="slidenum">
              <a:rPr lang="sl-SI" altLang="sl-SI" smtClean="0"/>
              <a:pPr eaLnBrk="1" hangingPunct="1">
                <a:spcBef>
                  <a:spcPct val="0"/>
                </a:spcBef>
              </a:pPr>
              <a:t>6</a:t>
            </a:fld>
            <a:endParaRPr lang="sl-SI" altLang="sl-SI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600ECB-AD2B-4D27-BEF3-DBB8116A0398}" type="slidenum">
              <a:rPr kumimoji="0" lang="sl-SI" altLang="sl-S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l-SI" alt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2939"/>
            <a:ext cx="5030018" cy="4114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887074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8A2308-4F52-46BD-B0E4-A6E77E248D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129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E0965E-2A80-44D3-9455-7C4D0BC13D5D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4604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E0965E-2A80-44D3-9455-7C4D0BC13D5D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3605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ECC4A0B-732D-40D4-A6AC-004E5CBCF192}" type="slidenum">
              <a:rPr lang="en-US" altLang="sl-SI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sl-SI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ECC4A0B-732D-40D4-A6AC-004E5CBCF192}" type="slidenum">
              <a:rPr lang="en-US" altLang="sl-SI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sl-SI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706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880A59-12EC-4214-84B9-E85292095281}" type="slidenum">
              <a:rPr kumimoji="0" lang="en-US" alt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sl-S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FAEEF-A08E-49E1-94D9-203FBEBDD5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34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49876-A107-420E-A294-0ED9C203EB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78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93A34-F3C1-42E6-B136-2FF6A5EC2C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850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slov, besedilo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FED74BE-6AB6-431E-BCF9-CB9C663D5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26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52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604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020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213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199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754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33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116AC-C433-402C-A2BA-D281506992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26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372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14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99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31. 05. 2024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0130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356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9097" y="6333283"/>
            <a:ext cx="7924800" cy="524717"/>
          </a:xfrm>
          <a:prstGeom prst="rect">
            <a:avLst/>
          </a:prstGeom>
          <a:solidFill>
            <a:schemeClr val="bg1">
              <a:lumMod val="50000"/>
              <a:alpha val="60000"/>
            </a:schemeClr>
          </a:solidFill>
        </p:spPr>
        <p:txBody>
          <a:bodyPr anchor="ctr"/>
          <a:lstStyle>
            <a:lvl1pPr algn="ctr">
              <a:spcBef>
                <a:spcPts val="1800"/>
              </a:spcBef>
              <a:defRPr sz="1300" baseline="0">
                <a:solidFill>
                  <a:schemeClr val="bg1"/>
                </a:solidFill>
                <a:latin typeface="DIN" panose="02000503040000020003" pitchFamily="2" charset="0"/>
              </a:defRPr>
            </a:lvl1pPr>
          </a:lstStyle>
          <a:p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735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F2A4083-D3E3-4136-B929-E27AB1888C49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4053268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084BF6D-C0A4-4F62-9B8D-11592E460531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777013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DCFFFC6-3B26-43C6-BB90-A38002A52D49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9759535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FC15A04-9DB4-4C0A-93CC-31CFB210002B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49339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27591-F523-4330-9A99-B526AD5358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0557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C7D41CA-4ACA-4EB6-B36A-92FD4AA1F3CF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6362441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A1512D9-ADE8-484E-A7DD-61D463C31488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20598633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BD990C1-4317-4F89-928F-3A22C787255A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6163995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616771B-E18A-4242-9DA4-17DB0A1A8008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9019542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44B78B2-7FD1-453D-800B-4D617D20AA75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2801978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60C41D9-002C-4F08-96DE-EBAECC0BFDEC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237440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EB0C4F9-C0F4-4B60-B5B0-4468AF545C05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65023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270" y="331200"/>
            <a:ext cx="785746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4000" b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Master</a:t>
            </a:r>
            <a:r>
              <a:rPr lang="sl-SI" dirty="0"/>
              <a:t> title </a:t>
            </a:r>
            <a:r>
              <a:rPr lang="sl-SI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2000" y="6356350"/>
            <a:ext cx="1495694" cy="365125"/>
          </a:xfrm>
        </p:spPr>
        <p:txBody>
          <a:bodyPr/>
          <a:lstStyle/>
          <a:p>
            <a:fld id="{EB3D48D5-516E-3E42-9894-20D6320228FD}" type="datetimeFigureOut">
              <a:rPr lang="en-US" smtClean="0">
                <a:solidFill>
                  <a:srgbClr val="999999">
                    <a:tint val="75000"/>
                  </a:srgbClr>
                </a:solidFill>
              </a:rPr>
              <a:pPr/>
              <a:t>5/31/2024</a:t>
            </a:fld>
            <a:endParaRPr lang="en-US" dirty="0">
              <a:solidFill>
                <a:srgbClr val="999999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999999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331913" cy="365125"/>
          </a:xfrm>
        </p:spPr>
        <p:txBody>
          <a:bodyPr/>
          <a:lstStyle/>
          <a:p>
            <a:fld id="{E372AB40-CE4F-304D-B217-84F7D05E05B9}" type="slidenum">
              <a:rPr lang="en-US" smtClean="0">
                <a:solidFill>
                  <a:srgbClr val="999999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999999">
                  <a:tint val="75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387600"/>
            <a:ext cx="9144000" cy="4470400"/>
          </a:xfrm>
          <a:prstGeom prst="rect">
            <a:avLst/>
          </a:prstGeom>
        </p:spPr>
        <p:txBody>
          <a:bodyPr/>
          <a:lstStyle/>
          <a:p>
            <a:r>
              <a:rPr lang="sl-SI" dirty="0"/>
              <a:t>Drag </a:t>
            </a:r>
            <a:r>
              <a:rPr lang="sl-SI" dirty="0" err="1"/>
              <a:t>picture</a:t>
            </a:r>
            <a:r>
              <a:rPr lang="sl-SI" dirty="0"/>
              <a:t> to </a:t>
            </a:r>
            <a:r>
              <a:rPr lang="sl-SI" dirty="0" err="1"/>
              <a:t>placeholder</a:t>
            </a:r>
            <a:r>
              <a:rPr lang="sl-SI" dirty="0"/>
              <a:t> </a:t>
            </a:r>
            <a:r>
              <a:rPr lang="sl-SI" dirty="0" err="1"/>
              <a:t>or</a:t>
            </a:r>
            <a:r>
              <a:rPr lang="sl-SI" dirty="0"/>
              <a:t> </a:t>
            </a:r>
            <a:r>
              <a:rPr lang="sl-SI" dirty="0" err="1"/>
              <a:t>click</a:t>
            </a:r>
            <a:r>
              <a:rPr lang="sl-SI" dirty="0"/>
              <a:t> </a:t>
            </a:r>
            <a:r>
              <a:rPr lang="sl-SI" dirty="0" err="1"/>
              <a:t>icon</a:t>
            </a:r>
            <a:r>
              <a:rPr lang="sl-SI" dirty="0"/>
              <a:t> to </a:t>
            </a:r>
            <a:r>
              <a:rPr lang="sl-SI" dirty="0" err="1"/>
              <a:t>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8885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tabele 2"/>
          <p:cNvSpPr>
            <a:spLocks noGrp="1"/>
          </p:cNvSpPr>
          <p:nvPr>
            <p:ph type="tbl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8760183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BE0F4-3590-4AE4-BA40-6A87B82D8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2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08FF7-3ADE-4A39-9AA7-C9C1CF12E2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8642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8FF0D-158A-4F12-B3B3-C8A879FDCC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8306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50B4A-693C-40FD-AF5A-F53FD4CDF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429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1A9FD-4599-40CC-B6B3-A24CDE60E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860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75D46-E7DC-442B-B06F-AD892D27C1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976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E168A-0E48-4F3A-B3BC-BF628BB195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984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AFF24-0EFB-497D-9B9C-CA9CD84FA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015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1D225-7526-433B-886A-793F2D8C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961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81E86-D78F-4767-8010-76505F4D1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9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9F3FD-C5C9-47EE-BD6B-8951BF783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109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3BF64-866D-407C-B21C-35B05F5FF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6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76B12-8E85-4BE5-8B37-6FE83B264C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318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3289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0E5B8-2E74-4F43-AB57-B7292E6FED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68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32109-7A52-4EB9-A231-42A85DA6C2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95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DA400-2868-4EF6-8B5D-6BD385729A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7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1E173-6BA4-47A5-B02E-F8A15F1B53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30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8B1DCC16-410A-46CF-90E7-A90264AFD0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23" r:id="rId1"/>
    <p:sldLayoutId id="2147486524" r:id="rId2"/>
    <p:sldLayoutId id="2147486525" r:id="rId3"/>
    <p:sldLayoutId id="2147486526" r:id="rId4"/>
    <p:sldLayoutId id="2147486527" r:id="rId5"/>
    <p:sldLayoutId id="2147486528" r:id="rId6"/>
    <p:sldLayoutId id="2147486529" r:id="rId7"/>
    <p:sldLayoutId id="2147486530" r:id="rId8"/>
    <p:sldLayoutId id="2147486531" r:id="rId9"/>
    <p:sldLayoutId id="2147486532" r:id="rId10"/>
    <p:sldLayoutId id="2147486533" r:id="rId11"/>
    <p:sldLayoutId id="214748655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49E5A8F-AEE7-43EE-9B67-30F20D7E019A}" type="datetimeFigureOut">
              <a:rPr lang="sl-SI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31. 05. 2024</a:t>
            </a:fld>
            <a:endParaRPr lang="sl-SI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sl-SI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0CA8959-E432-4E90-813B-D352B4630646}" type="slidenum">
              <a:rPr lang="sl-SI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sl-SI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23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69" r:id="rId1"/>
    <p:sldLayoutId id="2147486570" r:id="rId2"/>
    <p:sldLayoutId id="2147486571" r:id="rId3"/>
    <p:sldLayoutId id="2147486572" r:id="rId4"/>
    <p:sldLayoutId id="2147486573" r:id="rId5"/>
    <p:sldLayoutId id="2147486574" r:id="rId6"/>
    <p:sldLayoutId id="2147486575" r:id="rId7"/>
    <p:sldLayoutId id="2147486576" r:id="rId8"/>
    <p:sldLayoutId id="2147486577" r:id="rId9"/>
    <p:sldLayoutId id="2147486578" r:id="rId10"/>
    <p:sldLayoutId id="2147486579" r:id="rId11"/>
    <p:sldLayoutId id="2147486580" r:id="rId12"/>
    <p:sldLayoutId id="214748658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l-SI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l-SI"/>
              <a:t>Click to edit Master text styles</a:t>
            </a:r>
          </a:p>
          <a:p>
            <a:pPr lvl="1"/>
            <a:r>
              <a:rPr lang="en-GB" altLang="sl-SI"/>
              <a:t>Second level</a:t>
            </a:r>
          </a:p>
          <a:p>
            <a:pPr lvl="2"/>
            <a:r>
              <a:rPr lang="en-GB" altLang="sl-SI"/>
              <a:t>Third level</a:t>
            </a:r>
          </a:p>
          <a:p>
            <a:pPr lvl="3"/>
            <a:r>
              <a:rPr lang="en-GB" altLang="sl-SI"/>
              <a:t>Fourth level</a:t>
            </a:r>
          </a:p>
          <a:p>
            <a:pPr lvl="4"/>
            <a:r>
              <a:rPr lang="en-GB" altLang="sl-SI"/>
              <a:t>Fifth level</a:t>
            </a:r>
          </a:p>
        </p:txBody>
      </p:sp>
      <p:sp>
        <p:nvSpPr>
          <p:cNvPr id="68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8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68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fld id="{01B571AC-22D5-4EB6-8983-B2F2D44EEAFF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80141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61" r:id="rId1"/>
    <p:sldLayoutId id="2147486762" r:id="rId2"/>
    <p:sldLayoutId id="2147486763" r:id="rId3"/>
    <p:sldLayoutId id="2147486764" r:id="rId4"/>
    <p:sldLayoutId id="2147486765" r:id="rId5"/>
    <p:sldLayoutId id="2147486766" r:id="rId6"/>
    <p:sldLayoutId id="2147486767" r:id="rId7"/>
    <p:sldLayoutId id="2147486768" r:id="rId8"/>
    <p:sldLayoutId id="2147486769" r:id="rId9"/>
    <p:sldLayoutId id="2147486770" r:id="rId10"/>
    <p:sldLayoutId id="2147486771" r:id="rId11"/>
    <p:sldLayoutId id="2147486772" r:id="rId12"/>
    <p:sldLayoutId id="21474867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D15E71E-B48D-4EA0-ADA6-11F10616FE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49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75" r:id="rId1"/>
    <p:sldLayoutId id="2147486776" r:id="rId2"/>
    <p:sldLayoutId id="2147486777" r:id="rId3"/>
    <p:sldLayoutId id="2147486778" r:id="rId4"/>
    <p:sldLayoutId id="2147486779" r:id="rId5"/>
    <p:sldLayoutId id="2147486780" r:id="rId6"/>
    <p:sldLayoutId id="2147486781" r:id="rId7"/>
    <p:sldLayoutId id="2147486782" r:id="rId8"/>
    <p:sldLayoutId id="2147486783" r:id="rId9"/>
    <p:sldLayoutId id="2147486784" r:id="rId10"/>
    <p:sldLayoutId id="2147486785" r:id="rId11"/>
    <p:sldLayoutId id="21474867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10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029F5D27-872D-4231-A404-464EF22DD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5348808"/>
            <a:ext cx="6400800" cy="1752600"/>
          </a:xfrm>
        </p:spPr>
        <p:txBody>
          <a:bodyPr/>
          <a:lstStyle/>
          <a:p>
            <a:pPr>
              <a:lnSpc>
                <a:spcPts val="2200"/>
              </a:lnSpc>
              <a:spcBef>
                <a:spcPts val="0"/>
              </a:spcBef>
            </a:pPr>
            <a:r>
              <a:rPr lang="sl-SI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Lučka Kajfež Bogataj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sl-SI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Univerza v Ljubljani</a:t>
            </a:r>
          </a:p>
          <a:p>
            <a:endParaRPr lang="sl-SI" dirty="0"/>
          </a:p>
        </p:txBody>
      </p:sp>
      <p:pic>
        <p:nvPicPr>
          <p:cNvPr id="2050" name="Picture 2" descr="https://worldsdf.org/wp-content/uploads/2024/01/climate-change-health.jpg">
            <a:extLst>
              <a:ext uri="{FF2B5EF4-FFF2-40B4-BE49-F238E27FC236}">
                <a16:creationId xmlns:a16="http://schemas.microsoft.com/office/drawing/2014/main" id="{FEFABBB8-58DA-46FC-8E05-50B6B7931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0" y="0"/>
            <a:ext cx="8010126" cy="40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1C438DE-65A4-4EB1-8228-54D5D1077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844" y="3645024"/>
            <a:ext cx="7772400" cy="1470025"/>
          </a:xfrm>
          <a:solidFill>
            <a:srgbClr val="8E1925">
              <a:alpha val="36000"/>
            </a:srgbClr>
          </a:solidFill>
        </p:spPr>
        <p:txBody>
          <a:bodyPr/>
          <a:lstStyle/>
          <a:p>
            <a:r>
              <a:rPr lang="sl-SI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Blaženje in prilagajanje na podnebne spremembe v zdravstvu</a:t>
            </a:r>
          </a:p>
        </p:txBody>
      </p:sp>
    </p:spTree>
    <p:extLst>
      <p:ext uri="{BB962C8B-B14F-4D97-AF65-F5344CB8AC3E}">
        <p14:creationId xmlns:p14="http://schemas.microsoft.com/office/powerpoint/2010/main" val="2528376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4" t="22952" r="6978" b="9121"/>
          <a:stretch/>
        </p:blipFill>
        <p:spPr bwMode="auto">
          <a:xfrm flipH="1">
            <a:off x="1691680" y="1268760"/>
            <a:ext cx="5184576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4427984" y="3430741"/>
            <a:ext cx="2232248" cy="646331"/>
          </a:xfrm>
          <a:prstGeom prst="rect">
            <a:avLst/>
          </a:prstGeom>
          <a:solidFill>
            <a:srgbClr val="225C6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Prilagajanje</a:t>
            </a: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sl-SI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sl-SI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  </a:t>
            </a:r>
            <a:r>
              <a:rPr kumimoji="0" lang="sl-SI" sz="2700" b="0" i="0" u="none" strike="noStrike" kern="1200" cap="none" spc="0" normalizeH="0" baseline="0" noProof="0" dirty="0">
                <a:ln>
                  <a:noFill/>
                </a:ln>
                <a:solidFill>
                  <a:srgbClr val="135D67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1907704" y="3492297"/>
            <a:ext cx="2232248" cy="584775"/>
          </a:xfrm>
          <a:prstGeom prst="rect">
            <a:avLst/>
          </a:prstGeom>
          <a:solidFill>
            <a:srgbClr val="88323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Blaženje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Gradnika odpornosti na podnebne spremembe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4C2751-ADDD-43EF-A732-D3BD1E8670A6}"/>
              </a:ext>
            </a:extLst>
          </p:cNvPr>
          <p:cNvSpPr txBox="1"/>
          <p:nvPr/>
        </p:nvSpPr>
        <p:spPr>
          <a:xfrm>
            <a:off x="2555776" y="4077072"/>
            <a:ext cx="15841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Odpravljanje vzrokov za podnebne spremembe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7D5968-78EE-4B10-8D03-EAD8EE5006D2}"/>
              </a:ext>
            </a:extLst>
          </p:cNvPr>
          <p:cNvSpPr txBox="1"/>
          <p:nvPr/>
        </p:nvSpPr>
        <p:spPr>
          <a:xfrm>
            <a:off x="4283968" y="2249577"/>
            <a:ext cx="288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Zmanjšanje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tveganj in škode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zaradi vplivov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podnebnih sprememb</a:t>
            </a:r>
          </a:p>
        </p:txBody>
      </p:sp>
    </p:spTree>
    <p:extLst>
      <p:ext uri="{BB962C8B-B14F-4D97-AF65-F5344CB8AC3E}">
        <p14:creationId xmlns:p14="http://schemas.microsoft.com/office/powerpoint/2010/main" val="547044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35355B-1D90-45EE-B0A7-33ED8A871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079" y="415205"/>
            <a:ext cx="6779096" cy="1143000"/>
          </a:xfrm>
        </p:spPr>
        <p:txBody>
          <a:bodyPr/>
          <a:lstStyle/>
          <a:p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želimo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razogljičiti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zdravstvo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moramo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najprej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izračunati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ogljični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odtis</a:t>
            </a:r>
            <a:endParaRPr lang="sl-SI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7B19E2-F410-4525-84B2-863B68CB8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944" y="1916832"/>
            <a:ext cx="7344816" cy="4525963"/>
          </a:xfrm>
        </p:spPr>
        <p:txBody>
          <a:bodyPr/>
          <a:lstStyle/>
          <a:p>
            <a:r>
              <a:rPr lang="sl-SI" sz="2000" b="1" dirty="0">
                <a:latin typeface="Calibri" panose="020F0502020204030204" pitchFamily="34" charset="0"/>
                <a:cs typeface="Calibri" panose="020F0502020204030204" pitchFamily="34" charset="0"/>
              </a:rPr>
              <a:t>Obseg 1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: </a:t>
            </a:r>
            <a:r>
              <a:rPr 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neposredn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jih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u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stvarijo aktivnosti ali oprema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zdravstvenih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objektov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zdravstvenih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prevozov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sl-SI" sz="2000" b="1" dirty="0">
                <a:latin typeface="Calibri" panose="020F0502020204030204" pitchFamily="34" charset="0"/>
                <a:cs typeface="Calibri" panose="020F0502020204030204" pitchFamily="34" charset="0"/>
              </a:rPr>
              <a:t>Obseg 2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posredn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kupljen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energij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, ki jo potrošijo oprema ali dejavnost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2000" b="1" dirty="0">
                <a:latin typeface="Calibri" panose="020F0502020204030204" pitchFamily="34" charset="0"/>
                <a:cs typeface="Calibri" panose="020F0502020204030204" pitchFamily="34" charset="0"/>
              </a:rPr>
              <a:t>Obseg 3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: drug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posredn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za k</a:t>
            </a:r>
            <a:r>
              <a:rPr 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upljeno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blago in storitve za dobavne verige </a:t>
            </a:r>
            <a:r>
              <a:rPr 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farmacevtsk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medicinsk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oprem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. Poslovna potovanja in prevoz zaposlenih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Najete dobrine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in n</a:t>
            </a:r>
            <a:r>
              <a:rPr 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aložbe</a:t>
            </a:r>
            <a:r>
              <a:rPr 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26" name="Picture 2" descr="https://sustainability.yale.edu/sites/default/files/resize/images/Net%20Zero%20Scope-800x350.png">
            <a:extLst>
              <a:ext uri="{FF2B5EF4-FFF2-40B4-BE49-F238E27FC236}">
                <a16:creationId xmlns:a16="http://schemas.microsoft.com/office/drawing/2014/main" id="{4CA9E5D4-05A1-49F2-9090-599A0428F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5" t="24081" b="39200"/>
          <a:stretch/>
        </p:blipFill>
        <p:spPr bwMode="auto">
          <a:xfrm>
            <a:off x="1115616" y="4509120"/>
            <a:ext cx="7247308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82927B-14AA-4BCB-BD7B-3F17A5672781}"/>
              </a:ext>
            </a:extLst>
          </p:cNvPr>
          <p:cNvSpPr txBox="1"/>
          <p:nvPr/>
        </p:nvSpPr>
        <p:spPr>
          <a:xfrm>
            <a:off x="2159224" y="5893197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1                     2                       3</a:t>
            </a:r>
            <a:endParaRPr lang="sl-SI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84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FFBAC-93C2-468D-9A81-6AACB4145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DB6B97-2057-4648-A729-71F702BDCA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841" t="18134" r="24941" b="7089"/>
          <a:stretch/>
        </p:blipFill>
        <p:spPr>
          <a:xfrm>
            <a:off x="2267744" y="408312"/>
            <a:ext cx="4968552" cy="6486721"/>
          </a:xfrm>
          <a:prstGeom prst="rect">
            <a:avLst/>
          </a:prstGeom>
        </p:spPr>
      </p:pic>
      <p:pic>
        <p:nvPicPr>
          <p:cNvPr id="1026" name="Picture 2" descr="Homepage">
            <a:extLst>
              <a:ext uri="{FF2B5EF4-FFF2-40B4-BE49-F238E27FC236}">
                <a16:creationId xmlns:a16="http://schemas.microsoft.com/office/drawing/2014/main" id="{43422004-1969-41C4-B0A9-8F52867FD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134302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464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4E902F-2380-48AB-863A-4B7C55B1D7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39" t="34053" r="43194" b="14335"/>
          <a:stretch/>
        </p:blipFill>
        <p:spPr>
          <a:xfrm>
            <a:off x="467544" y="255976"/>
            <a:ext cx="2910364" cy="30103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5D8EE8-CF72-4BE4-ABF3-E93EB3181CB4}"/>
              </a:ext>
            </a:extLst>
          </p:cNvPr>
          <p:cNvSpPr txBox="1"/>
          <p:nvPr/>
        </p:nvSpPr>
        <p:spPr>
          <a:xfrm>
            <a:off x="4067944" y="764704"/>
            <a:ext cx="5076056" cy="12926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 2019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Ogljični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odtis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249 MtCO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prebivalca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0.49 tCO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prebivalca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nacionalnih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izpustov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4,7 %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DCBF6F-8FE5-4736-9C06-94FB2E859086}"/>
              </a:ext>
            </a:extLst>
          </p:cNvPr>
          <p:cNvSpPr/>
          <p:nvPr/>
        </p:nvSpPr>
        <p:spPr>
          <a:xfrm>
            <a:off x="467544" y="5877272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80A8C7-F4E2-4775-B7B0-71F9E3B3344C}"/>
              </a:ext>
            </a:extLst>
          </p:cNvPr>
          <p:cNvSpPr/>
          <p:nvPr/>
        </p:nvSpPr>
        <p:spPr>
          <a:xfrm>
            <a:off x="619944" y="6029672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A0FA33-5FA6-4E80-AAAE-C5FB95A74E59}"/>
              </a:ext>
            </a:extLst>
          </p:cNvPr>
          <p:cNvSpPr/>
          <p:nvPr/>
        </p:nvSpPr>
        <p:spPr>
          <a:xfrm>
            <a:off x="2555776" y="3645024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1BF38B-F755-4DD9-8F89-C958401C2128}"/>
              </a:ext>
            </a:extLst>
          </p:cNvPr>
          <p:cNvSpPr/>
          <p:nvPr/>
        </p:nvSpPr>
        <p:spPr>
          <a:xfrm>
            <a:off x="3275856" y="4365104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6" name="Picture 2" descr="https://sustainability.yale.edu/sites/default/files/resize/images/Net%20Zero%20Scope-800x350.png">
            <a:extLst>
              <a:ext uri="{FF2B5EF4-FFF2-40B4-BE49-F238E27FC236}">
                <a16:creationId xmlns:a16="http://schemas.microsoft.com/office/drawing/2014/main" id="{AE80E101-D105-486F-8380-38779B65C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5" t="24081" b="39200"/>
          <a:stretch/>
        </p:blipFill>
        <p:spPr bwMode="auto">
          <a:xfrm>
            <a:off x="4278963" y="2656587"/>
            <a:ext cx="4397493" cy="78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DC97034-34D4-4D1D-AF1B-B28A4A40D067}"/>
              </a:ext>
            </a:extLst>
          </p:cNvPr>
          <p:cNvSpPr txBox="1"/>
          <p:nvPr/>
        </p:nvSpPr>
        <p:spPr>
          <a:xfrm>
            <a:off x="4572000" y="3471085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1                 2                     3</a:t>
            </a:r>
            <a:endParaRPr lang="sl-SI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E6CF02-E77C-4E09-9B3F-54D3242F3AD4}"/>
              </a:ext>
            </a:extLst>
          </p:cNvPr>
          <p:cNvSpPr txBox="1"/>
          <p:nvPr/>
        </p:nvSpPr>
        <p:spPr>
          <a:xfrm>
            <a:off x="323528" y="1832517"/>
            <a:ext cx="1080120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1AE8FC-B8F8-4109-8AE1-476BD422D19A}"/>
              </a:ext>
            </a:extLst>
          </p:cNvPr>
          <p:cNvSpPr txBox="1"/>
          <p:nvPr/>
        </p:nvSpPr>
        <p:spPr>
          <a:xfrm>
            <a:off x="2411760" y="1112437"/>
            <a:ext cx="1080120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46B7B3-EF0D-4D88-BF5E-583D3DCBF0CF}"/>
              </a:ext>
            </a:extLst>
          </p:cNvPr>
          <p:cNvSpPr txBox="1"/>
          <p:nvPr/>
        </p:nvSpPr>
        <p:spPr>
          <a:xfrm>
            <a:off x="1835696" y="536373"/>
            <a:ext cx="1080120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69981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4E902F-2380-48AB-863A-4B7C55B1D7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39" t="34053" r="43194" b="14335"/>
          <a:stretch/>
        </p:blipFill>
        <p:spPr>
          <a:xfrm>
            <a:off x="467544" y="255976"/>
            <a:ext cx="2910364" cy="30103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30E075-D065-448C-B0E9-083D4DB47E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87" t="34160" r="43174" b="17581"/>
          <a:stretch/>
        </p:blipFill>
        <p:spPr>
          <a:xfrm>
            <a:off x="-36512" y="3533659"/>
            <a:ext cx="3384376" cy="29409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FCB442-0775-4153-AAE6-DBA5E9D5147B}"/>
              </a:ext>
            </a:extLst>
          </p:cNvPr>
          <p:cNvSpPr txBox="1"/>
          <p:nvPr/>
        </p:nvSpPr>
        <p:spPr>
          <a:xfrm>
            <a:off x="1475656" y="5769566"/>
            <a:ext cx="108012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</a:p>
          <a:p>
            <a:pPr algn="ctr">
              <a:lnSpc>
                <a:spcPts val="1700"/>
              </a:lnSpc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77 %</a:t>
            </a:r>
            <a:endParaRPr lang="sl-SI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B6228A-1E2E-49DF-837E-24429FC46D1E}"/>
              </a:ext>
            </a:extLst>
          </p:cNvPr>
          <p:cNvSpPr txBox="1"/>
          <p:nvPr/>
        </p:nvSpPr>
        <p:spPr>
          <a:xfrm>
            <a:off x="1835696" y="3863181"/>
            <a:ext cx="1080120" cy="50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  <a:p>
            <a:pPr algn="ctr">
              <a:lnSpc>
                <a:spcPts val="1600"/>
              </a:lnSpc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11 %</a:t>
            </a:r>
            <a:endParaRPr lang="sl-SI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4DF65E-46CA-4BAA-A28B-54D519CB5F6C}"/>
              </a:ext>
            </a:extLst>
          </p:cNvPr>
          <p:cNvSpPr txBox="1"/>
          <p:nvPr/>
        </p:nvSpPr>
        <p:spPr>
          <a:xfrm>
            <a:off x="2339752" y="4389146"/>
            <a:ext cx="108012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  <a:p>
            <a:pPr algn="ctr">
              <a:lnSpc>
                <a:spcPts val="1700"/>
              </a:lnSpc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12 %</a:t>
            </a:r>
            <a:endParaRPr lang="sl-SI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A7CF33-BB0D-4175-9D31-DC22D15D479B}"/>
              </a:ext>
            </a:extLst>
          </p:cNvPr>
          <p:cNvSpPr txBox="1"/>
          <p:nvPr/>
        </p:nvSpPr>
        <p:spPr>
          <a:xfrm>
            <a:off x="4067944" y="4334470"/>
            <a:ext cx="5076056" cy="12926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Slovenija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2019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Ogljični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odtis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0.93 MtCO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prebivalca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0.45 tCO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prebivalca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nacionalnih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izpustov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4,6%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5D8EE8-CF72-4BE4-ABF3-E93EB3181CB4}"/>
              </a:ext>
            </a:extLst>
          </p:cNvPr>
          <p:cNvSpPr txBox="1"/>
          <p:nvPr/>
        </p:nvSpPr>
        <p:spPr>
          <a:xfrm>
            <a:off x="4067944" y="764704"/>
            <a:ext cx="5076056" cy="12926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 2019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Ogljični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odtis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249 MtCO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prebivalca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0.49 tCO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prebivalca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nacionalnih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izpustov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4,7 %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DCBF6F-8FE5-4736-9C06-94FB2E859086}"/>
              </a:ext>
            </a:extLst>
          </p:cNvPr>
          <p:cNvSpPr/>
          <p:nvPr/>
        </p:nvSpPr>
        <p:spPr>
          <a:xfrm>
            <a:off x="467544" y="5877272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80A8C7-F4E2-4775-B7B0-71F9E3B3344C}"/>
              </a:ext>
            </a:extLst>
          </p:cNvPr>
          <p:cNvSpPr/>
          <p:nvPr/>
        </p:nvSpPr>
        <p:spPr>
          <a:xfrm>
            <a:off x="619944" y="6029672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A0FA33-5FA6-4E80-AAAE-C5FB95A74E59}"/>
              </a:ext>
            </a:extLst>
          </p:cNvPr>
          <p:cNvSpPr/>
          <p:nvPr/>
        </p:nvSpPr>
        <p:spPr>
          <a:xfrm>
            <a:off x="2555776" y="3645024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1BF38B-F755-4DD9-8F89-C958401C2128}"/>
              </a:ext>
            </a:extLst>
          </p:cNvPr>
          <p:cNvSpPr/>
          <p:nvPr/>
        </p:nvSpPr>
        <p:spPr>
          <a:xfrm>
            <a:off x="3275856" y="4365104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6" name="Picture 2" descr="https://sustainability.yale.edu/sites/default/files/resize/images/Net%20Zero%20Scope-800x350.png">
            <a:extLst>
              <a:ext uri="{FF2B5EF4-FFF2-40B4-BE49-F238E27FC236}">
                <a16:creationId xmlns:a16="http://schemas.microsoft.com/office/drawing/2014/main" id="{AE80E101-D105-486F-8380-38779B65C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5" t="24081" b="39200"/>
          <a:stretch/>
        </p:blipFill>
        <p:spPr bwMode="auto">
          <a:xfrm>
            <a:off x="4278963" y="2656587"/>
            <a:ext cx="4397493" cy="78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DC97034-34D4-4D1D-AF1B-B28A4A40D067}"/>
              </a:ext>
            </a:extLst>
          </p:cNvPr>
          <p:cNvSpPr txBox="1"/>
          <p:nvPr/>
        </p:nvSpPr>
        <p:spPr>
          <a:xfrm>
            <a:off x="4572000" y="3471085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1                 2                     3</a:t>
            </a:r>
            <a:endParaRPr lang="sl-SI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E6CF02-E77C-4E09-9B3F-54D3242F3AD4}"/>
              </a:ext>
            </a:extLst>
          </p:cNvPr>
          <p:cNvSpPr txBox="1"/>
          <p:nvPr/>
        </p:nvSpPr>
        <p:spPr>
          <a:xfrm>
            <a:off x="323528" y="1832517"/>
            <a:ext cx="1080120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1AE8FC-B8F8-4109-8AE1-476BD422D19A}"/>
              </a:ext>
            </a:extLst>
          </p:cNvPr>
          <p:cNvSpPr txBox="1"/>
          <p:nvPr/>
        </p:nvSpPr>
        <p:spPr>
          <a:xfrm>
            <a:off x="2411760" y="1112437"/>
            <a:ext cx="1080120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46B7B3-EF0D-4D88-BF5E-583D3DCBF0CF}"/>
              </a:ext>
            </a:extLst>
          </p:cNvPr>
          <p:cNvSpPr txBox="1"/>
          <p:nvPr/>
        </p:nvSpPr>
        <p:spPr>
          <a:xfrm>
            <a:off x="1835696" y="536373"/>
            <a:ext cx="1080120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Obseg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622707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35355B-1D90-45EE-B0A7-33ED8A871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Kako</a:t>
            </a:r>
            <a:r>
              <a:rPr lang="en-US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zmanjšati</a:t>
            </a:r>
            <a:r>
              <a:rPr lang="en-US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ogljični</a:t>
            </a:r>
            <a:r>
              <a:rPr lang="en-US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odtis</a:t>
            </a:r>
            <a:r>
              <a:rPr lang="en-US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obsegih</a:t>
            </a:r>
            <a:r>
              <a:rPr lang="en-US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1,2,3?</a:t>
            </a:r>
            <a:endParaRPr lang="sl-SI" sz="3200" dirty="0">
              <a:solidFill>
                <a:srgbClr val="8E192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7B19E2-F410-4525-84B2-863B68CB8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1800" b="1" dirty="0">
                <a:latin typeface="Calibri" panose="020F0502020204030204" pitchFamily="34" charset="0"/>
                <a:cs typeface="Calibri" panose="020F0502020204030204" pitchFamily="34" charset="0"/>
              </a:rPr>
              <a:t>Obseg 1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: 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neposredn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jih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u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stvarijo aktivnosti ali oprema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zdravstvenih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objektov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zdravstvenih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prevozov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Toplotno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sanirati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zdravstvene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objekte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zmanjšati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prevoze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izbrati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vozila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čim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manjšimi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1800" b="1" dirty="0">
                <a:latin typeface="Calibri" panose="020F0502020204030204" pitchFamily="34" charset="0"/>
                <a:cs typeface="Calibri" panose="020F0502020204030204" pitchFamily="34" charset="0"/>
              </a:rPr>
              <a:t>Obseg 2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posredn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kupljen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energij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, ki jo potrošijo oprema ali dejavnost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Kupovati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zeleno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energijo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trošiti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manj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energije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povečati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energijsko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učinkovitost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1800" b="1" dirty="0">
                <a:latin typeface="Calibri" panose="020F0502020204030204" pitchFamily="34" charset="0"/>
                <a:cs typeface="Calibri" panose="020F0502020204030204" pitchFamily="34" charset="0"/>
              </a:rPr>
              <a:t>Obseg 3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izpusti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za k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upljeno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blago in storitve za dobavne verige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farmacevtsk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medicinsk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oprem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. Poslovna potovanja in prevoz zaposlenih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Najete dobrine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in n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aložbe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Izbrati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blago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opremo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manjši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ogljični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odtis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(LCA),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racionalizirati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potovanja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javni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prevoz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itd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526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38D9C-81CE-4F8C-9106-371F00B94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Analiza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življenskega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kroga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izdelka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storitve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omogoča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izbriro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glede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najmanjši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ogljični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odtis</a:t>
            </a:r>
            <a:r>
              <a:rPr lang="en-US" sz="28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l-SI" sz="2800" dirty="0">
              <a:solidFill>
                <a:srgbClr val="8E192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73706B-FAB3-44A9-95E7-CCEFBB94E6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0" t="10895" r="5000" b="5200"/>
          <a:stretch/>
        </p:blipFill>
        <p:spPr>
          <a:xfrm>
            <a:off x="261364" y="1988840"/>
            <a:ext cx="4310636" cy="2659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63B509-369A-44E0-B576-7BF163AB1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458" y="2106554"/>
            <a:ext cx="399118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63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title"/>
          </p:nvPr>
        </p:nvSpPr>
        <p:spPr>
          <a:xfrm>
            <a:off x="590550" y="630238"/>
            <a:ext cx="8229600" cy="1143000"/>
          </a:xfrm>
          <a:noFill/>
        </p:spPr>
        <p:txBody>
          <a:bodyPr/>
          <a:lstStyle/>
          <a:p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Kako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še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lahko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zdravstveni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sektor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prispeva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blaženju</a:t>
            </a:r>
            <a:r>
              <a:rPr lang="sl-SI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altLang="sl-SI" sz="3200" dirty="0">
              <a:solidFill>
                <a:srgbClr val="8E192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15616" y="2204864"/>
            <a:ext cx="7567612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Zdravstvo je velik porabnik javnih financ </a:t>
            </a: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(zelena naročila)</a:t>
            </a:r>
            <a:endParaRPr lang="en-US" alt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sl-SI" altLang="sl-SI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Promocija</a:t>
            </a: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pacientom</a:t>
            </a:r>
            <a:r>
              <a:rPr lang="en-US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javnosti</a:t>
            </a:r>
            <a:r>
              <a:rPr lang="en-US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manjše rabe fosilnih goriv preko povezav z zdravjem (</a:t>
            </a: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manj srčnih in dihalnih težav zaradi čistejšega zraka (npr. delci))</a:t>
            </a:r>
          </a:p>
          <a:p>
            <a:pPr>
              <a:lnSpc>
                <a:spcPct val="90000"/>
              </a:lnSpc>
              <a:spcBef>
                <a:spcPct val="45000"/>
              </a:spcBef>
            </a:pPr>
            <a:r>
              <a:rPr lang="en-US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Promocija</a:t>
            </a:r>
            <a:r>
              <a:rPr lang="en-US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n</a:t>
            </a:r>
            <a:r>
              <a:rPr lang="sl-SI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izkoemisivn</a:t>
            </a:r>
            <a:r>
              <a:rPr lang="en-US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ega</a:t>
            </a: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l-SI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javn</a:t>
            </a:r>
            <a:r>
              <a:rPr lang="en-US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ega</a:t>
            </a: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) promet</a:t>
            </a:r>
            <a:r>
              <a:rPr lang="en-US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sl-SI" alt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    - </a:t>
            </a: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Več fizične aktivnosti (pešačenje, kolesarjenje)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    -  Manj debelosti, boljša kondicija, več socialnih stikov</a:t>
            </a:r>
            <a:endParaRPr lang="en-AU" alt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Promocija</a:t>
            </a:r>
            <a:r>
              <a:rPr lang="en-US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za m</a:t>
            </a:r>
            <a:r>
              <a:rPr lang="sl-SI" altLang="sl-SI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anj</a:t>
            </a: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uživanja rdečega mesa (vir TGP) </a:t>
            </a: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zmanjšano tveganje za nekatere bolezni</a:t>
            </a:r>
            <a:endParaRPr lang="en-AU" alt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sl-SI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4" t="22952" r="6978" b="9121"/>
          <a:stretch/>
        </p:blipFill>
        <p:spPr bwMode="auto">
          <a:xfrm flipH="1">
            <a:off x="1691680" y="1268760"/>
            <a:ext cx="5184576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4427984" y="3430741"/>
            <a:ext cx="2232248" cy="646331"/>
          </a:xfrm>
          <a:prstGeom prst="rect">
            <a:avLst/>
          </a:prstGeom>
          <a:solidFill>
            <a:srgbClr val="225C6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Prilagajanje</a:t>
            </a: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sl-SI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sl-SI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  </a:t>
            </a:r>
            <a:r>
              <a:rPr kumimoji="0" lang="sl-SI" sz="2700" b="0" i="0" u="none" strike="noStrike" kern="1200" cap="none" spc="0" normalizeH="0" baseline="0" noProof="0" dirty="0">
                <a:ln>
                  <a:noFill/>
                </a:ln>
                <a:solidFill>
                  <a:srgbClr val="135D67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1907704" y="3492297"/>
            <a:ext cx="2232248" cy="584775"/>
          </a:xfrm>
          <a:prstGeom prst="rect">
            <a:avLst/>
          </a:prstGeom>
          <a:solidFill>
            <a:srgbClr val="88323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Blaženje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Gradnika odpornosti na podnebne spremembe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4C2751-ADDD-43EF-A732-D3BD1E8670A6}"/>
              </a:ext>
            </a:extLst>
          </p:cNvPr>
          <p:cNvSpPr txBox="1"/>
          <p:nvPr/>
        </p:nvSpPr>
        <p:spPr>
          <a:xfrm>
            <a:off x="2555776" y="4077072"/>
            <a:ext cx="15841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Odpravljanje vzrokov za podnebne spremembe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7D5968-78EE-4B10-8D03-EAD8EE5006D2}"/>
              </a:ext>
            </a:extLst>
          </p:cNvPr>
          <p:cNvSpPr txBox="1"/>
          <p:nvPr/>
        </p:nvSpPr>
        <p:spPr>
          <a:xfrm>
            <a:off x="4283968" y="2249577"/>
            <a:ext cx="288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Zmanjšanje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tveganj in škode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zaradi vplivov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podnebnih sprememb</a:t>
            </a:r>
          </a:p>
        </p:txBody>
      </p:sp>
    </p:spTree>
    <p:extLst>
      <p:ext uri="{BB962C8B-B14F-4D97-AF65-F5344CB8AC3E}">
        <p14:creationId xmlns:p14="http://schemas.microsoft.com/office/powerpoint/2010/main" val="636223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title"/>
          </p:nvPr>
        </p:nvSpPr>
        <p:spPr>
          <a:xfrm>
            <a:off x="590550" y="630238"/>
            <a:ext cx="8229600" cy="1143000"/>
          </a:xfrm>
          <a:noFill/>
        </p:spPr>
        <p:txBody>
          <a:bodyPr/>
          <a:lstStyle/>
          <a:p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Prilagajanje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kaj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42988" y="1989138"/>
            <a:ext cx="7567612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neposredne učinke</a:t>
            </a: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, običajno povezane z vremenskimi ekstremi</a:t>
            </a:r>
          </a:p>
          <a:p>
            <a:pPr>
              <a:lnSpc>
                <a:spcPct val="90000"/>
              </a:lnSpc>
            </a:pPr>
            <a:r>
              <a:rPr lang="sl-SI" altLang="sl-SI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posledice širših sprememb v okolju </a:t>
            </a: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in ekoloških motenj, ki jih bodo povzročile podnebne spremembe</a:t>
            </a:r>
          </a:p>
          <a:p>
            <a:pPr>
              <a:lnSpc>
                <a:spcPct val="90000"/>
              </a:lnSpc>
            </a:pPr>
            <a:r>
              <a:rPr lang="sl-SI" altLang="sl-SI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posledične družbene spremembe</a:t>
            </a:r>
            <a:r>
              <a:rPr lang="sl-SI" alt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, ko pride do upada kakovosti življenja, varnosti in migracij </a:t>
            </a:r>
          </a:p>
          <a:p>
            <a:pPr lvl="1">
              <a:lnSpc>
                <a:spcPct val="90000"/>
              </a:lnSpc>
            </a:pP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Gospodarski problemi, revščina </a:t>
            </a:r>
          </a:p>
          <a:p>
            <a:pPr lvl="1">
              <a:lnSpc>
                <a:spcPct val="90000"/>
              </a:lnSpc>
            </a:pP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Konfliktne situacije</a:t>
            </a:r>
          </a:p>
          <a:p>
            <a:pPr lvl="1">
              <a:lnSpc>
                <a:spcPct val="90000"/>
              </a:lnSpc>
            </a:pP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Travmatične izkušnje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sl-SI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84293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global map shows sea temperature rises of 0.5 to 1 degree Celsius; land temperature rises of 1 to 2 degree Celsius; and Arctic temperature rises of up to 4 degrees Celsius.">
            <a:extLst>
              <a:ext uri="{FF2B5EF4-FFF2-40B4-BE49-F238E27FC236}">
                <a16:creationId xmlns:a16="http://schemas.microsoft.com/office/drawing/2014/main" id="{52686C5C-C355-403F-85FB-FF51242039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4" b="6951"/>
          <a:stretch/>
        </p:blipFill>
        <p:spPr bwMode="auto">
          <a:xfrm>
            <a:off x="1479661" y="1412776"/>
            <a:ext cx="6404707" cy="484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3469533C-414F-4992-963E-FA7B5F20B855}"/>
              </a:ext>
            </a:extLst>
          </p:cNvPr>
          <p:cNvSpPr txBox="1">
            <a:spLocks/>
          </p:cNvSpPr>
          <p:nvPr/>
        </p:nvSpPr>
        <p:spPr bwMode="auto">
          <a:xfrm>
            <a:off x="457199" y="26977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sl-SI" sz="2800" b="0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Površje Zemlje se je </a:t>
            </a:r>
            <a:r>
              <a:rPr kumimoji="0" lang="en-US" altLang="sl-SI" sz="2800" b="0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v </a:t>
            </a:r>
            <a:r>
              <a:rPr kumimoji="0" lang="en-US" altLang="sl-SI" sz="2800" b="0" i="0" u="none" strike="noStrike" kern="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zadnjih</a:t>
            </a:r>
            <a:r>
              <a:rPr kumimoji="0" lang="en-US" altLang="sl-SI" sz="2800" b="0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50 </a:t>
            </a:r>
            <a:r>
              <a:rPr kumimoji="0" lang="en-US" altLang="sl-SI" sz="2800" b="0" i="0" u="none" strike="noStrike" kern="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letih</a:t>
            </a:r>
            <a:r>
              <a:rPr kumimoji="0" lang="en-US" altLang="sl-SI" sz="2800" b="0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kumimoji="0" lang="sl-SI" altLang="sl-SI" sz="2800" b="0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že precej ogrelo</a:t>
            </a:r>
            <a:r>
              <a:rPr kumimoji="0" lang="sl-SI" altLang="sl-SI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Times New Roman" pitchFamily="18" charset="0"/>
              </a:rPr>
              <a:t> </a:t>
            </a:r>
            <a:endParaRPr kumimoji="0" lang="en-GB" altLang="sl-SI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661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188640"/>
            <a:ext cx="9010650" cy="676937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3348038" y="2060575"/>
            <a:ext cx="2871787" cy="2878138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419475" y="3429000"/>
            <a:ext cx="431800" cy="2873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076825" y="2781300"/>
            <a:ext cx="358775" cy="24606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5167313" y="4005263"/>
            <a:ext cx="52387" cy="43180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51275" y="3441700"/>
            <a:ext cx="433388" cy="2079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4271963" y="3000375"/>
            <a:ext cx="1092200" cy="1076325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cxnSp>
        <p:nvCxnSpPr>
          <p:cNvPr id="29" name="Straight Connector 28"/>
          <p:cNvCxnSpPr/>
          <p:nvPr/>
        </p:nvCxnSpPr>
        <p:spPr>
          <a:xfrm flipH="1" flipV="1">
            <a:off x="5364163" y="2276475"/>
            <a:ext cx="80962" cy="50165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5219700" y="4427538"/>
            <a:ext cx="350838" cy="21590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89035-6EE9-4204-ADED-D45791E8C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>
                <a:solidFill>
                  <a:srgbClr val="C00000"/>
                </a:solidFill>
              </a:rPr>
              <a:t>Smrtnost</a:t>
            </a:r>
            <a:r>
              <a:rPr lang="en-US" sz="3200" dirty="0">
                <a:solidFill>
                  <a:srgbClr val="C00000"/>
                </a:solidFill>
              </a:rPr>
              <a:t> v EU </a:t>
            </a:r>
            <a:r>
              <a:rPr lang="en-US" sz="3200" dirty="0" err="1">
                <a:solidFill>
                  <a:srgbClr val="C00000"/>
                </a:solidFill>
              </a:rPr>
              <a:t>zaradi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vremenskih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dogodkov</a:t>
            </a:r>
            <a:r>
              <a:rPr lang="en-US" sz="3200" dirty="0">
                <a:solidFill>
                  <a:srgbClr val="C00000"/>
                </a:solidFill>
              </a:rPr>
              <a:t> (1980-2020)</a:t>
            </a:r>
            <a:endParaRPr lang="sl-SI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D2ED2-00AC-4070-B83C-DCF2CA92F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00200"/>
            <a:ext cx="4546848" cy="4525963"/>
          </a:xfrm>
        </p:spPr>
        <p:txBody>
          <a:bodyPr>
            <a:normAutofit/>
          </a:bodyPr>
          <a:lstStyle/>
          <a:p>
            <a:r>
              <a:rPr lang="sl-SI" sz="2000" dirty="0"/>
              <a:t>Vročinski valovi povzročajo največ smrtnih primerov med dogodki, povezanimi z vremenom in podnebjem v Evropi. </a:t>
            </a:r>
            <a:endParaRPr lang="en-US" sz="2000" dirty="0"/>
          </a:p>
          <a:p>
            <a:r>
              <a:rPr lang="en-US" sz="2000" dirty="0" err="1"/>
              <a:t>Smrtnost</a:t>
            </a:r>
            <a:r>
              <a:rPr lang="en-US" sz="2000" dirty="0"/>
              <a:t> </a:t>
            </a:r>
            <a:r>
              <a:rPr lang="en-US" sz="2000" dirty="0" err="1"/>
              <a:t>zaradi</a:t>
            </a:r>
            <a:r>
              <a:rPr lang="en-US" sz="2000" dirty="0"/>
              <a:t> </a:t>
            </a:r>
            <a:r>
              <a:rPr lang="en-US" sz="2000" dirty="0" err="1"/>
              <a:t>vročine</a:t>
            </a:r>
            <a:r>
              <a:rPr lang="en-US" sz="2000" dirty="0"/>
              <a:t> se je v </a:t>
            </a:r>
            <a:r>
              <a:rPr lang="en-US" sz="2000" dirty="0" err="1"/>
              <a:t>zadnjih</a:t>
            </a:r>
            <a:r>
              <a:rPr lang="en-US" sz="2000" dirty="0"/>
              <a:t> 20 </a:t>
            </a:r>
            <a:r>
              <a:rPr lang="en-US" sz="2000" dirty="0" err="1"/>
              <a:t>letih</a:t>
            </a:r>
            <a:r>
              <a:rPr lang="en-US" sz="2000" dirty="0"/>
              <a:t> </a:t>
            </a:r>
            <a:r>
              <a:rPr lang="en-US" sz="2000" dirty="0" err="1"/>
              <a:t>povečala</a:t>
            </a:r>
            <a:r>
              <a:rPr lang="en-US" sz="2000" dirty="0"/>
              <a:t> za </a:t>
            </a:r>
            <a:r>
              <a:rPr lang="en-US" sz="2000" dirty="0" err="1"/>
              <a:t>približno</a:t>
            </a:r>
            <a:r>
              <a:rPr lang="en-US" sz="2000" dirty="0"/>
              <a:t> 30 %.</a:t>
            </a:r>
          </a:p>
          <a:p>
            <a:endParaRPr lang="en-US" sz="2000" dirty="0"/>
          </a:p>
          <a:p>
            <a:r>
              <a:rPr lang="sl-SI" sz="2000" dirty="0"/>
              <a:t>V </a:t>
            </a:r>
            <a:r>
              <a:rPr lang="en-US" sz="2000" dirty="0" err="1"/>
              <a:t>prihodnje</a:t>
            </a:r>
            <a:r>
              <a:rPr lang="sl-SI" sz="2000" dirty="0"/>
              <a:t> bodo pogostejši ekstremni vročinski dogodki in naraščajoča ranljivost prebivalstva za visoke temperature povzročili znaten porast bolezni in smrtnosti</a:t>
            </a:r>
            <a:r>
              <a:rPr lang="en-US" sz="2000" dirty="0"/>
              <a:t>.</a:t>
            </a:r>
            <a:endParaRPr lang="sl-SI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ACEDC8-1D0A-47F2-89D3-58DA3FF489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25" t="23402" r="30313" b="6599"/>
          <a:stretch/>
        </p:blipFill>
        <p:spPr>
          <a:xfrm>
            <a:off x="4788023" y="1484784"/>
            <a:ext cx="4464497" cy="51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18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F02A7-5E48-4299-8362-5A393936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Vročina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tihi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ubijalec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kdo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umira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sl-SI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https://climate.copernicus.eu/sites/default/files/styles/image_dropdown/public/2024-04/ESOTC_2023_WMO_CLIMATE_POLICY_EXTREME_EVENTS_FIGURE_2_0.png.jpg?itok=b-GflGi7">
            <a:extLst>
              <a:ext uri="{FF2B5EF4-FFF2-40B4-BE49-F238E27FC236}">
                <a16:creationId xmlns:a16="http://schemas.microsoft.com/office/drawing/2014/main" id="{1258BA28-6EC9-4807-B22F-1AB7EC1A0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7638"/>
            <a:ext cx="6076205" cy="528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B6717D-D74E-476D-B9D6-EB5C7118F647}"/>
              </a:ext>
            </a:extLst>
          </p:cNvPr>
          <p:cNvSpPr txBox="1"/>
          <p:nvPr/>
        </p:nvSpPr>
        <p:spPr>
          <a:xfrm>
            <a:off x="6012160" y="141763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Analiza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poletja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2022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 EU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155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6F86F-222D-44A2-9A55-2DAF9D3FB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Primerne</a:t>
            </a:r>
            <a:r>
              <a:rPr lang="en-US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razmere</a:t>
            </a:r>
            <a:r>
              <a:rPr lang="en-US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tigrastega</a:t>
            </a:r>
            <a:r>
              <a:rPr lang="en-US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komarja</a:t>
            </a:r>
            <a:endParaRPr lang="sl-SI" sz="3200" dirty="0">
              <a:solidFill>
                <a:srgbClr val="8E192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A2F1B6-6B6B-45F8-AA02-F480C588A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08" y="1440356"/>
            <a:ext cx="8100392" cy="423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4000"/>
              </a:lnSpc>
            </a:pPr>
            <a:r>
              <a:rPr lang="sl-SI" sz="3200" dirty="0">
                <a:solidFill>
                  <a:srgbClr val="8E1925"/>
                </a:solidFill>
                <a:latin typeface="Calibri" panose="020F0502020204030204" pitchFamily="34" charset="0"/>
              </a:rPr>
              <a:t>Potencialni vplivi podnebnih sprememb na duševno zdravje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87" y="1556792"/>
            <a:ext cx="7574225" cy="350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F9A1D9A-7B42-4195-93F9-24B4B84A8AD5}"/>
              </a:ext>
            </a:extLst>
          </p:cNvPr>
          <p:cNvSpPr/>
          <p:nvPr/>
        </p:nvSpPr>
        <p:spPr>
          <a:xfrm>
            <a:off x="1691680" y="5186459"/>
            <a:ext cx="6336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Podnebne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spremembe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lahko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vpliv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ajo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na duševno zdravje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npr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stres,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</a:rPr>
              <a:t>anksioznost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, depresija, samomorilno vedenje,  nemoč, strah in žalost, uživanje škodljivih substanc, napeti  odnosi v družbi, celo odločitve pri nekaterih mladih, da nimajo svojih otrok</a:t>
            </a:r>
          </a:p>
        </p:txBody>
      </p:sp>
    </p:spTree>
    <p:extLst>
      <p:ext uri="{BB962C8B-B14F-4D97-AF65-F5344CB8AC3E}">
        <p14:creationId xmlns:p14="http://schemas.microsoft.com/office/powerpoint/2010/main" val="2686329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title"/>
          </p:nvPr>
        </p:nvSpPr>
        <p:spPr>
          <a:xfrm>
            <a:off x="590550" y="630238"/>
            <a:ext cx="8229600" cy="1143000"/>
          </a:xfrm>
          <a:noFill/>
        </p:spPr>
        <p:txBody>
          <a:bodyPr/>
          <a:lstStyle/>
          <a:p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Kako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oblikovati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strategijo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prilagajanja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sl-SI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sl-SI" sz="3200" dirty="0">
              <a:solidFill>
                <a:srgbClr val="8E192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79612" y="1646237"/>
            <a:ext cx="6984776" cy="4525963"/>
          </a:xfrm>
        </p:spPr>
        <p:txBody>
          <a:bodyPr/>
          <a:lstStyle/>
          <a:p>
            <a:r>
              <a:rPr lang="sl-SI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Prepoznavanje in spremljanje tveganj </a:t>
            </a: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Vzpostavitev zdravstvenih informacijskih sistemov, ki prepoznajo, ocenijo in vzpostavijo spremljanje podnebnih tveganj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vročina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poplave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suše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požari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ipd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.) in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spremljanje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zmožnost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lokalnega prebivalstva, da se prilagodi na neugodne vremenske razmer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e. </a:t>
            </a:r>
          </a:p>
          <a:p>
            <a:r>
              <a:rPr lang="sl-SI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Krepitev odpornosti proti motnjam v storitvah </a:t>
            </a: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otnja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koordiniranih zdravstvenih storitev vpliva na dostop, pokritost, kontinuiteto in kakovost oskrbe.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e lahko posledica večje škode na infrastrukturi (npr. cestna omrežja, energetski in IT sistemi), kot tudi lokaliziranih vplivov ekstremnega vremena, kot so poplave zdravstvenih objektov ali pomanjkanje osebja, povezano z motnjami v potovanjih. Dobava medicinske opreme in zdravil  je prav tako ogrožena zaradi pogostejših globalnih ekstremnih vremenskih pojavov.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Priprava zdravstvenega osebja na odzivanje na podnebne zdravstvene vplive 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Izobraževanje o specifičnih tveganjih za zdravje zaradi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ekstremov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zaradi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spreminjajoči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vzorc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ev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bolezni, ki jih prenašajo vektorji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Z</a:t>
            </a:r>
            <a:r>
              <a:rPr lang="sl-SI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dravstveni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delavci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morajo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biti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 usposobljeni za prepoznavanje simptomov in zdravljenja teh bolezni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vključno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duševnimi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stiskami</a:t>
            </a:r>
            <a:r>
              <a:rPr lang="sl-SI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l-SI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title"/>
          </p:nvPr>
        </p:nvSpPr>
        <p:spPr>
          <a:xfrm>
            <a:off x="590550" y="630238"/>
            <a:ext cx="8229600" cy="1143000"/>
          </a:xfrm>
          <a:noFill/>
        </p:spPr>
        <p:txBody>
          <a:bodyPr/>
          <a:lstStyle/>
          <a:p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Konkretni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koraki</a:t>
            </a:r>
            <a:r>
              <a:rPr lang="en-US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prilagajanja</a:t>
            </a:r>
            <a:r>
              <a:rPr lang="sl-SI" altLang="sl-SI" sz="3200" dirty="0">
                <a:solidFill>
                  <a:srgbClr val="8E19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sl-SI" sz="3200" dirty="0">
              <a:solidFill>
                <a:srgbClr val="8E192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87450" y="2133600"/>
            <a:ext cx="6840934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l-SI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Izobraževanje medicinskih kadrov</a:t>
            </a:r>
            <a:endParaRPr lang="en-US" altLang="sl-SI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l-SI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Sistemi za zgodnje obveščanje (ekstremno vreme, izbruhi infekcijskih bolezni)</a:t>
            </a:r>
            <a:endParaRPr lang="en-US" altLang="sl-SI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l-SI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zboljšan nadzor</a:t>
            </a:r>
            <a:r>
              <a:rPr lang="en-US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buFontTx/>
              <a:buChar char="•"/>
            </a:pP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Indikatorji tveganja</a:t>
            </a:r>
            <a:r>
              <a:rPr lang="en-US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pojav žuželk,</a:t>
            </a:r>
            <a:r>
              <a:rPr lang="en-US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koncentracija </a:t>
            </a:r>
            <a:r>
              <a:rPr lang="en-US" alt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alerg</a:t>
            </a:r>
            <a:r>
              <a:rPr lang="sl-SI" altLang="sl-SI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ogenov</a:t>
            </a:r>
            <a:r>
              <a:rPr lang="en-US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buFontTx/>
              <a:buChar char="•"/>
            </a:pP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Izidi za zdravje</a:t>
            </a:r>
            <a:r>
              <a:rPr lang="en-US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izbruhi infekcijskih bolezni,</a:t>
            </a:r>
            <a:r>
              <a:rPr lang="en-US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sezonski pojavi astme….)</a:t>
            </a:r>
            <a:r>
              <a:rPr lang="en-US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buFontTx/>
              <a:buChar char="•"/>
            </a:pPr>
            <a:r>
              <a:rPr lang="sl-SI" altLang="sl-SI" sz="2000" dirty="0">
                <a:latin typeface="Calibri" panose="020F0502020204030204" pitchFamily="34" charset="0"/>
                <a:cs typeface="Calibri" panose="020F0502020204030204" pitchFamily="34" charset="0"/>
              </a:rPr>
              <a:t>Cepljenja, nadzor vektorjev, odkrivanje in spremljanje primerov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endParaRPr lang="sl-SI" alt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88356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title"/>
          </p:nvPr>
        </p:nvSpPr>
        <p:spPr>
          <a:xfrm>
            <a:off x="590550" y="630238"/>
            <a:ext cx="8229600" cy="1143000"/>
          </a:xfrm>
          <a:noFill/>
        </p:spPr>
        <p:txBody>
          <a:bodyPr/>
          <a:lstStyle/>
          <a:p>
            <a:r>
              <a:rPr lang="en-US" altLang="sl-SI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Konkretni</a:t>
            </a:r>
            <a:r>
              <a:rPr lang="en-US" altLang="sl-SI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koraki</a:t>
            </a:r>
            <a:r>
              <a:rPr lang="en-US" altLang="sl-SI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l-SI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prilagajanja</a:t>
            </a:r>
            <a:r>
              <a:rPr lang="sl-SI" altLang="sl-SI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sl-SI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87450" y="2133600"/>
            <a:ext cx="6840934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l-SI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Ozaveščanje in izobraževanje javnosti</a:t>
            </a:r>
            <a:r>
              <a:rPr lang="en-US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sl-S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pacientov</a:t>
            </a:r>
            <a:endParaRPr lang="sl-SI" altLang="sl-SI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l-SI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Lokalne sheme sosedske pomoči in oskrbe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l-SI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Klimatsko varne hiše,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l-SI" altLang="sl-SI" sz="2200" dirty="0">
                <a:latin typeface="Calibri" panose="020F0502020204030204" pitchFamily="34" charset="0"/>
                <a:cs typeface="Calibri" panose="020F0502020204030204" pitchFamily="34" charset="0"/>
              </a:rPr>
              <a:t>“Ohlajevanje” urbanega okolja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sl-SI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74975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7" t="9809" r="19224" b="11418"/>
          <a:stretch/>
        </p:blipFill>
        <p:spPr bwMode="auto">
          <a:xfrm>
            <a:off x="-154" y="200804"/>
            <a:ext cx="9105131" cy="661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3923928" y="22080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https://climate-adapt.eea.europa.eu/observatory</a:t>
            </a:r>
          </a:p>
        </p:txBody>
      </p:sp>
    </p:spTree>
    <p:extLst>
      <p:ext uri="{BB962C8B-B14F-4D97-AF65-F5344CB8AC3E}">
        <p14:creationId xmlns:p14="http://schemas.microsoft.com/office/powerpoint/2010/main" val="131376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2C4DC-1D90-44DD-A29E-D05E2E136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Sklepne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misli</a:t>
            </a:r>
            <a:endParaRPr lang="sl-SI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0E0E3-741C-495E-A4A6-CB87F80BF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/>
          <a:lstStyle/>
          <a:p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Podnebne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spremembe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že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predstavljajo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nevarnosti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zdravje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brez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hitrega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učinkovitega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ukrepanja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bodo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težave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znatno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poslabšale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še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posebej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Sredozemlju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Odziv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zahteva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integrirane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strategije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blažitev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in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prilagajanje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Nekateri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ukrepi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ublažitev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bodo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prinesli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dodatne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koristi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zdravje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71F34B-3622-4A2B-9054-4C3A0F10E9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13" t="34601" r="21650" b="12200"/>
          <a:stretch/>
        </p:blipFill>
        <p:spPr>
          <a:xfrm>
            <a:off x="5004048" y="1916832"/>
            <a:ext cx="381642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47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395536" y="476672"/>
            <a:ext cx="8863324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sl-SI" sz="3200" b="0" i="0" u="none" strike="noStrike" kern="1200" cap="none" spc="0" normalizeH="0" baseline="0" noProof="0" dirty="0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V zadnjih 100 letih je na kopnem več sušnih razmer </a:t>
            </a:r>
            <a:r>
              <a:rPr kumimoji="0" lang="en-US" altLang="sl-SI" sz="3200" b="0" i="0" u="none" strike="noStrike" kern="1200" cap="none" spc="0" normalizeH="0" baseline="0" noProof="0" dirty="0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2428875" y="5500688"/>
            <a:ext cx="5033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bolj sušno         </a:t>
            </a:r>
            <a:r>
              <a:rPr kumimoji="0" lang="en-US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</a:t>
            </a:r>
            <a:r>
              <a:rPr kumimoji="0" lang="sl-SI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</a:t>
            </a:r>
            <a:r>
              <a:rPr kumimoji="0" lang="sl-SI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22226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bolj mokro</a:t>
            </a:r>
            <a:r>
              <a:rPr kumimoji="0" lang="en-US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22226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pic>
        <p:nvPicPr>
          <p:cNvPr id="5" name="Picture 2" descr="https://crudata.uea.ac.uk/cru/data/drought/scPDSImap2021.png">
            <a:extLst>
              <a:ext uri="{FF2B5EF4-FFF2-40B4-BE49-F238E27FC236}">
                <a16:creationId xmlns:a16="http://schemas.microsoft.com/office/drawing/2014/main" id="{6D40912D-E577-4164-B194-1CD12965FB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7" b="6704"/>
          <a:stretch/>
        </p:blipFill>
        <p:spPr bwMode="auto">
          <a:xfrm>
            <a:off x="1173671" y="1320629"/>
            <a:ext cx="7118920" cy="42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28955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0E0E3-741C-495E-A4A6-CB87F80BF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/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gljični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odtis zdravstvenega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 da in se mora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zmanjšati</a:t>
            </a:r>
            <a:endParaRPr lang="sl-SI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Zdravstveni sektor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naj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podpira družbeni prehod na čisto, obnovljivo energijo.</a:t>
            </a:r>
          </a:p>
          <a:p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Začrta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treba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pot do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minimalnih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izpustov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v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zdravstv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naj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temelji na načelih globalne enakosti za podnebje in zdravje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odnebno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pametnem pristopu k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laž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enju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prilagajanju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večanju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odpornosti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Podnebna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kriza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zahteva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nove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vladne akcijske načrte za podnebno pametno zdravstveno varstvo. 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Potrebujemo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raziskave 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prepletu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zdravstv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in podnebnih sprememb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saj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gre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za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novo področje raziskav</a:t>
            </a:r>
            <a:endParaRPr lang="sl-SI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71F34B-3622-4A2B-9054-4C3A0F10E9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13" t="34601" r="21650" b="12200"/>
          <a:stretch/>
        </p:blipFill>
        <p:spPr>
          <a:xfrm>
            <a:off x="5004048" y="1916832"/>
            <a:ext cx="3816424" cy="273630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287CC1C-880E-4F4F-A2C3-757F2EE9749F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3600" ker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Sklepne misli</a:t>
            </a:r>
            <a:endParaRPr lang="sl-SI" sz="3600" kern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423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meteo.arso.gov.si/uploads/probase/www/climate/text/sl/climate/year/Slika%2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" y="404664"/>
            <a:ext cx="4218552" cy="28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meteo.arso.gov.si/uploads/probase/www/climate/text/sl/climate/year/Slika%20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404665"/>
            <a:ext cx="4218551" cy="28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meteo.arso.gov.si/uploads/probase/www/climate/text/sl/climate/year/Slika%20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65004"/>
            <a:ext cx="47525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622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D08E5F-BC0F-44AD-990F-32B958CF01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95" t="24174" r="14975" b="9547"/>
          <a:stretch/>
        </p:blipFill>
        <p:spPr>
          <a:xfrm>
            <a:off x="286934" y="528238"/>
            <a:ext cx="8570132" cy="47525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81089A-0EA1-4DA6-9C37-2E9A4417734F}"/>
              </a:ext>
            </a:extLst>
          </p:cNvPr>
          <p:cNvSpPr/>
          <p:nvPr/>
        </p:nvSpPr>
        <p:spPr>
          <a:xfrm>
            <a:off x="395536" y="5683431"/>
            <a:ext cx="86409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dirty="0">
                <a:latin typeface="Arial Narrow" panose="020B0606020202030204" pitchFamily="34" charset="0"/>
              </a:rPr>
              <a:t>https://meteo.arso.gov.si/uploads/probase/www/climate/text/sl/publications/2021_11-Poro%C4%8Dilo%20IPPC%20Podnebje%202021.pdf</a:t>
            </a:r>
          </a:p>
        </p:txBody>
      </p:sp>
    </p:spTree>
    <p:extLst>
      <p:ext uri="{BB962C8B-B14F-4D97-AF65-F5344CB8AC3E}">
        <p14:creationId xmlns:p14="http://schemas.microsoft.com/office/powerpoint/2010/main" val="2897963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38" b="16634"/>
          <a:stretch>
            <a:fillRect/>
          </a:stretch>
        </p:blipFill>
        <p:spPr bwMode="auto">
          <a:xfrm>
            <a:off x="468313" y="0"/>
            <a:ext cx="7951787" cy="67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754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35696" y="620688"/>
            <a:ext cx="7226794" cy="763600"/>
          </a:xfrm>
        </p:spPr>
        <p:txBody>
          <a:bodyPr>
            <a:noAutofit/>
          </a:bodyPr>
          <a:lstStyle/>
          <a:p>
            <a:r>
              <a:rPr lang="sl-SI" altLang="sl-SI" sz="3200" dirty="0">
                <a:solidFill>
                  <a:srgbClr val="8E1925"/>
                </a:solidFill>
                <a:latin typeface="Calibri" panose="020F0502020204030204" pitchFamily="34" charset="0"/>
              </a:rPr>
              <a:t>Ocene gospodarske škode v % BDP</a:t>
            </a:r>
            <a:endParaRPr lang="sl-SI" sz="3200" dirty="0">
              <a:solidFill>
                <a:srgbClr val="8E1925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2" t="16245" r="11725" b="16935"/>
          <a:stretch/>
        </p:blipFill>
        <p:spPr bwMode="auto">
          <a:xfrm>
            <a:off x="395535" y="1412776"/>
            <a:ext cx="8334583" cy="392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998430" y="5589240"/>
            <a:ext cx="7128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Ločnica Sever/Jug Evrope</a:t>
            </a:r>
            <a:r>
              <a:rPr kumimoji="0" lang="sl-SI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izgube blaginje so v južnih regijah nekajkrat večje kot na severu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sl-SI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920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2204864"/>
            <a:ext cx="8686799" cy="4525962"/>
          </a:xfrm>
        </p:spPr>
        <p:txBody>
          <a:bodyPr/>
          <a:lstStyle/>
          <a:p>
            <a:pPr lvl="1" eaLnBrk="1" hangingPunct="1">
              <a:buFont typeface="Wingdings" pitchFamily="2" charset="2"/>
              <a:buChar char=""/>
            </a:pPr>
            <a:r>
              <a:rPr lang="sl-SI" altLang="sl-SI" sz="2600" dirty="0">
                <a:latin typeface="Calibri" panose="020F0502020204030204" pitchFamily="34" charset="0"/>
              </a:rPr>
              <a:t>Zmanjšana</a:t>
            </a:r>
            <a:r>
              <a:rPr lang="en-US" altLang="sl-SI" sz="2600" dirty="0">
                <a:latin typeface="Calibri" panose="020F0502020204030204" pitchFamily="34" charset="0"/>
              </a:rPr>
              <a:t> </a:t>
            </a:r>
            <a:r>
              <a:rPr lang="sl-SI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kmetijska pridelava</a:t>
            </a:r>
            <a:endParaRPr lang="en-US" altLang="sl-SI" sz="2600" dirty="0">
              <a:solidFill>
                <a:srgbClr val="B7032A"/>
              </a:solidFill>
              <a:latin typeface="Calibri" panose="020F0502020204030204" pitchFamily="34" charset="0"/>
            </a:endParaRPr>
          </a:p>
          <a:p>
            <a:pPr lvl="1" eaLnBrk="1" hangingPunct="1">
              <a:buFont typeface="Wingdings" pitchFamily="2" charset="2"/>
              <a:buChar char=""/>
            </a:pPr>
            <a:r>
              <a:rPr lang="sl-SI" altLang="sl-SI" sz="2600" dirty="0">
                <a:latin typeface="Calibri" panose="020F0502020204030204" pitchFamily="34" charset="0"/>
              </a:rPr>
              <a:t>Zmanjšana </a:t>
            </a:r>
            <a:r>
              <a:rPr lang="sl-SI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preskrba z vodo</a:t>
            </a:r>
            <a:endParaRPr lang="en-US" altLang="sl-SI" sz="2600" dirty="0">
              <a:solidFill>
                <a:srgbClr val="B7032A"/>
              </a:solidFill>
              <a:latin typeface="Calibri" panose="020F0502020204030204" pitchFamily="34" charset="0"/>
            </a:endParaRPr>
          </a:p>
          <a:p>
            <a:pPr lvl="1" eaLnBrk="1" hangingPunct="1">
              <a:buFont typeface="Wingdings" pitchFamily="2" charset="2"/>
              <a:buChar char=""/>
            </a:pPr>
            <a:r>
              <a:rPr lang="sl-SI" altLang="sl-SI" sz="2600" dirty="0">
                <a:latin typeface="Calibri" panose="020F0502020204030204" pitchFamily="34" charset="0"/>
              </a:rPr>
              <a:t>Povečana izpostavljenost </a:t>
            </a:r>
            <a:r>
              <a:rPr lang="en-US" altLang="sl-SI" sz="2600" dirty="0">
                <a:latin typeface="Calibri" panose="020F0502020204030204" pitchFamily="34" charset="0"/>
              </a:rPr>
              <a:t> </a:t>
            </a:r>
            <a:r>
              <a:rPr lang="en-US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e</a:t>
            </a:r>
            <a:r>
              <a:rPr lang="sl-SI" altLang="sl-SI" sz="2600" dirty="0" err="1">
                <a:solidFill>
                  <a:srgbClr val="B7032A"/>
                </a:solidFill>
                <a:latin typeface="Calibri" panose="020F0502020204030204" pitchFamily="34" charset="0"/>
              </a:rPr>
              <a:t>kstremnemu</a:t>
            </a:r>
            <a:r>
              <a:rPr lang="sl-SI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 vremenu</a:t>
            </a:r>
            <a:endParaRPr lang="en-US" altLang="sl-SI" sz="2600" dirty="0">
              <a:solidFill>
                <a:srgbClr val="B7032A"/>
              </a:solidFill>
              <a:latin typeface="Calibri" panose="020F0502020204030204" pitchFamily="34" charset="0"/>
            </a:endParaRPr>
          </a:p>
          <a:p>
            <a:pPr lvl="1" eaLnBrk="1" hangingPunct="1">
              <a:buFont typeface="Wingdings" pitchFamily="2" charset="2"/>
              <a:buChar char=""/>
            </a:pPr>
            <a:r>
              <a:rPr lang="sl-SI" altLang="sl-SI" sz="2600" dirty="0">
                <a:latin typeface="Calibri" panose="020F0502020204030204" pitchFamily="34" charset="0"/>
              </a:rPr>
              <a:t>K</a:t>
            </a:r>
            <a:r>
              <a:rPr lang="en-US" altLang="sl-SI" sz="2600" dirty="0" err="1">
                <a:latin typeface="Calibri" panose="020F0502020204030204" pitchFamily="34" charset="0"/>
              </a:rPr>
              <a:t>olaps</a:t>
            </a:r>
            <a:r>
              <a:rPr lang="en-US" altLang="sl-SI" sz="2600" dirty="0">
                <a:latin typeface="Calibri" panose="020F0502020204030204" pitchFamily="34" charset="0"/>
              </a:rPr>
              <a:t> </a:t>
            </a:r>
            <a:r>
              <a:rPr lang="en-US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e</a:t>
            </a:r>
            <a:r>
              <a:rPr lang="sl-SI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k</a:t>
            </a:r>
            <a:r>
              <a:rPr lang="en-US" altLang="sl-SI" sz="2600" dirty="0" err="1">
                <a:solidFill>
                  <a:srgbClr val="B7032A"/>
                </a:solidFill>
                <a:latin typeface="Calibri" panose="020F0502020204030204" pitchFamily="34" charset="0"/>
              </a:rPr>
              <a:t>os</a:t>
            </a:r>
            <a:r>
              <a:rPr lang="sl-SI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is</a:t>
            </a:r>
            <a:r>
              <a:rPr lang="en-US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tem</a:t>
            </a:r>
            <a:r>
              <a:rPr lang="sl-SI" altLang="sl-SI" sz="2600" dirty="0" err="1">
                <a:solidFill>
                  <a:srgbClr val="B7032A"/>
                </a:solidFill>
                <a:latin typeface="Calibri" panose="020F0502020204030204" pitchFamily="34" charset="0"/>
              </a:rPr>
              <a:t>ov</a:t>
            </a:r>
            <a:endParaRPr lang="en-US" altLang="sl-SI" sz="2600" dirty="0">
              <a:solidFill>
                <a:srgbClr val="B7032A"/>
              </a:solidFill>
              <a:latin typeface="Calibri" panose="020F0502020204030204" pitchFamily="34" charset="0"/>
            </a:endParaRPr>
          </a:p>
          <a:p>
            <a:pPr lvl="1" eaLnBrk="1" hangingPunct="1">
              <a:buFont typeface="Wingdings" pitchFamily="2" charset="2"/>
              <a:buChar char=""/>
            </a:pPr>
            <a:r>
              <a:rPr lang="sl-SI" altLang="sl-SI" sz="2600" dirty="0">
                <a:latin typeface="Calibri" panose="020F0502020204030204" pitchFamily="34" charset="0"/>
              </a:rPr>
              <a:t>Povečana</a:t>
            </a:r>
            <a:r>
              <a:rPr lang="en-US" altLang="sl-SI" sz="2600" dirty="0">
                <a:latin typeface="Calibri" panose="020F0502020204030204" pitchFamily="34" charset="0"/>
              </a:rPr>
              <a:t> </a:t>
            </a:r>
            <a:r>
              <a:rPr lang="sl-SI" altLang="sl-SI" sz="2600" dirty="0">
                <a:solidFill>
                  <a:srgbClr val="B7032A"/>
                </a:solidFill>
                <a:latin typeface="Calibri" panose="020F0502020204030204" pitchFamily="34" charset="0"/>
              </a:rPr>
              <a:t>zdravstvena tveganja</a:t>
            </a:r>
            <a:endParaRPr lang="en-US" altLang="sl-SI" sz="2600" dirty="0">
              <a:solidFill>
                <a:srgbClr val="B7032A"/>
              </a:solidFill>
              <a:latin typeface="Calibri" panose="020F0502020204030204" pitchFamily="34" charset="0"/>
            </a:endParaRPr>
          </a:p>
          <a:p>
            <a:pPr eaLnBrk="1" hangingPunct="1">
              <a:buFont typeface="Wingdings" pitchFamily="2" charset="2"/>
              <a:buChar char=""/>
            </a:pPr>
            <a:endParaRPr lang="en-US" altLang="sl-SI" sz="2800" dirty="0">
              <a:latin typeface="Calibri" panose="020F050202020403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1BEF741-C916-4CFB-882B-BD3EA7FA3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620688"/>
            <a:ext cx="8229600" cy="11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sl-SI" altLang="sl-SI" sz="3200" kern="0" dirty="0">
                <a:solidFill>
                  <a:srgbClr val="8E1925"/>
                </a:solidFill>
                <a:latin typeface="Calibri" panose="020F0502020204030204" pitchFamily="34" charset="0"/>
              </a:rPr>
              <a:t>Podnebne spremembe prinašajo nova tveganja</a:t>
            </a:r>
            <a:endParaRPr lang="en-GB" altLang="sl-SI" sz="3200" kern="0" dirty="0">
              <a:solidFill>
                <a:srgbClr val="8E192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57085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0532" y="2335626"/>
            <a:ext cx="2277332" cy="400110"/>
          </a:xfrm>
          <a:prstGeom prst="rect">
            <a:avLst/>
          </a:prstGeom>
          <a:solidFill>
            <a:srgbClr val="92D05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Razmere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okolju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3579" y="1706965"/>
            <a:ext cx="2364922" cy="646331"/>
          </a:xfrm>
          <a:prstGeom prst="rect">
            <a:avLst/>
          </a:prstGeom>
          <a:solidFill>
            <a:srgbClr val="00B0F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Družbene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razmere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Stanje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družbe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49632" y="1414578"/>
            <a:ext cx="2413515" cy="646331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Stanje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zdravstvenega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sistema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368" y="4208759"/>
            <a:ext cx="1430632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Podnebne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spremembe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5343" y="2863389"/>
            <a:ext cx="1824786" cy="646331"/>
          </a:xfrm>
          <a:prstGeom prst="rect">
            <a:avLst/>
          </a:prstGeom>
          <a:solidFill>
            <a:srgbClr val="FF99CC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Direktna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izpostavljenost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75343" y="3622913"/>
            <a:ext cx="1824787" cy="2031325"/>
          </a:xfrm>
          <a:prstGeom prst="rect">
            <a:avLst/>
          </a:prstGeom>
          <a:solidFill>
            <a:srgbClr val="C17CD4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Posredna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izpostavljenost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kakovost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hrane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vode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prenos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bolezni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spremembe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ekosistemov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5343" y="6023029"/>
            <a:ext cx="1824786" cy="646331"/>
          </a:xfrm>
          <a:prstGeom prst="rect">
            <a:avLst/>
          </a:prstGeom>
          <a:solidFill>
            <a:srgbClr val="C17CD4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Družbeni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problemi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1330" y="4192632"/>
            <a:ext cx="156315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Vpliv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zdravje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4" name="Elbow Connector 13"/>
          <p:cNvCxnSpPr/>
          <p:nvPr/>
        </p:nvCxnSpPr>
        <p:spPr>
          <a:xfrm flipV="1">
            <a:off x="492182" y="1794456"/>
            <a:ext cx="2901397" cy="2436556"/>
          </a:xfrm>
          <a:prstGeom prst="bentConnector3">
            <a:avLst>
              <a:gd name="adj1" fmla="val 431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>
          <a:xfrm flipV="1">
            <a:off x="467544" y="2535681"/>
            <a:ext cx="452545" cy="123111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flipV="1">
            <a:off x="510743" y="1496772"/>
            <a:ext cx="6087483" cy="595367"/>
          </a:xfrm>
          <a:prstGeom prst="bentConnector3">
            <a:avLst>
              <a:gd name="adj1" fmla="val -12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cxnSpLocks/>
          </p:cNvCxnSpPr>
          <p:nvPr/>
        </p:nvCxnSpPr>
        <p:spPr>
          <a:xfrm>
            <a:off x="3358899" y="2535681"/>
            <a:ext cx="4525469" cy="1608332"/>
          </a:xfrm>
          <a:prstGeom prst="bentConnector3">
            <a:avLst>
              <a:gd name="adj1" fmla="val 5000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cxnSpLocks/>
            <a:endCxn id="11" idx="0"/>
          </p:cNvCxnSpPr>
          <p:nvPr/>
        </p:nvCxnSpPr>
        <p:spPr>
          <a:xfrm>
            <a:off x="5758501" y="2135500"/>
            <a:ext cx="2424408" cy="2057132"/>
          </a:xfrm>
          <a:prstGeom prst="bentConnector2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8676456" y="2147907"/>
            <a:ext cx="0" cy="1996106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/>
          <p:nvPr/>
        </p:nvCxnSpPr>
        <p:spPr>
          <a:xfrm flipV="1">
            <a:off x="1707000" y="3257190"/>
            <a:ext cx="2013720" cy="1398953"/>
          </a:xfrm>
          <a:prstGeom prst="bentConnector3">
            <a:avLst>
              <a:gd name="adj1" fmla="val 21344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2131349" y="4649664"/>
            <a:ext cx="1589371" cy="6479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cxnSpLocks/>
          </p:cNvCxnSpPr>
          <p:nvPr/>
        </p:nvCxnSpPr>
        <p:spPr>
          <a:xfrm flipV="1">
            <a:off x="5652120" y="4559512"/>
            <a:ext cx="1677202" cy="32070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cxnSpLocks/>
          </p:cNvCxnSpPr>
          <p:nvPr/>
        </p:nvCxnSpPr>
        <p:spPr>
          <a:xfrm>
            <a:off x="5600129" y="3007405"/>
            <a:ext cx="1664203" cy="1109541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5644101" y="4995255"/>
            <a:ext cx="1664203" cy="1419326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/>
          <p:nvPr/>
        </p:nvCxnSpPr>
        <p:spPr>
          <a:xfrm rot="16200000" flipH="1">
            <a:off x="2037956" y="4658372"/>
            <a:ext cx="1801188" cy="1614403"/>
          </a:xfrm>
          <a:prstGeom prst="bentConnector3">
            <a:avLst>
              <a:gd name="adj1" fmla="val 5000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2555776" y="2983599"/>
            <a:ext cx="0" cy="161900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3514971" y="2541740"/>
            <a:ext cx="20228" cy="733539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5724128" y="2541740"/>
            <a:ext cx="0" cy="792088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065570" y="2202845"/>
            <a:ext cx="2" cy="1960470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2568495" y="3012734"/>
            <a:ext cx="0" cy="249177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3536139" y="3257190"/>
            <a:ext cx="0" cy="1369823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3514971" y="4621066"/>
            <a:ext cx="0" cy="1801186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>
            <a:off x="2555776" y="4656143"/>
            <a:ext cx="0" cy="1754231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5758501" y="3390683"/>
            <a:ext cx="0" cy="1249668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5772877" y="4691643"/>
            <a:ext cx="0" cy="1547859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7065570" y="3794706"/>
            <a:ext cx="0" cy="737218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>
            <a:off x="7092280" y="4656143"/>
            <a:ext cx="0" cy="496375"/>
          </a:xfrm>
          <a:prstGeom prst="straightConnector1">
            <a:avLst/>
          </a:prstGeom>
          <a:ln>
            <a:solidFill>
              <a:srgbClr val="E46C0A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 bwMode="auto">
          <a:xfrm>
            <a:off x="7308304" y="6247765"/>
            <a:ext cx="0" cy="3600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6600"/>
            </a:solidFill>
            <a:prstDash val="dot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1070532" y="509371"/>
            <a:ext cx="78219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0" hangingPunct="0">
              <a:lnSpc>
                <a:spcPts val="1500"/>
              </a:lnSpc>
              <a:defRPr sz="2000">
                <a:solidFill>
                  <a:schemeClr val="tx2"/>
                </a:solidFill>
                <a:ea typeface="ＭＳ Ｐゴシック" charset="0"/>
                <a:cs typeface="Arial" charset="0"/>
              </a:defRPr>
            </a:lvl2pPr>
            <a:lvl3pPr eaLnBrk="0" hangingPunct="0">
              <a:lnSpc>
                <a:spcPts val="1500"/>
              </a:lnSpc>
              <a:defRPr sz="2000">
                <a:solidFill>
                  <a:schemeClr val="tx2"/>
                </a:solidFill>
                <a:ea typeface="ＭＳ Ｐゴシック" charset="0"/>
                <a:cs typeface="Arial" charset="0"/>
              </a:defRPr>
            </a:lvl3pPr>
            <a:lvl4pPr eaLnBrk="0" hangingPunct="0">
              <a:lnSpc>
                <a:spcPts val="1500"/>
              </a:lnSpc>
              <a:defRPr sz="2000">
                <a:solidFill>
                  <a:schemeClr val="tx2"/>
                </a:solidFill>
                <a:ea typeface="ＭＳ Ｐゴシック" charset="0"/>
                <a:cs typeface="Arial" charset="0"/>
              </a:defRPr>
            </a:lvl4pPr>
            <a:lvl5pPr eaLnBrk="0" hangingPunct="0">
              <a:lnSpc>
                <a:spcPts val="1500"/>
              </a:lnSpc>
              <a:defRPr sz="2000">
                <a:solidFill>
                  <a:schemeClr val="tx2"/>
                </a:solidFill>
                <a:ea typeface="ＭＳ Ｐゴシック" charset="0"/>
                <a:cs typeface="Arial" charset="0"/>
              </a:defRPr>
            </a:lvl5pPr>
            <a:lvl6pPr marL="45720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2"/>
                </a:solidFill>
                <a:ea typeface="ＭＳ Ｐゴシック" charset="0"/>
                <a:cs typeface="Arial" charset="0"/>
              </a:defRPr>
            </a:lvl6pPr>
            <a:lvl7pPr marL="91440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2"/>
                </a:solidFill>
                <a:ea typeface="ＭＳ Ｐゴシック" charset="0"/>
                <a:cs typeface="Arial" charset="0"/>
              </a:defRPr>
            </a:lvl7pPr>
            <a:lvl8pPr marL="137160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2"/>
                </a:solidFill>
                <a:ea typeface="ＭＳ Ｐゴシック" charset="0"/>
                <a:cs typeface="Arial" charset="0"/>
              </a:defRPr>
            </a:lvl8pPr>
            <a:lvl9pPr marL="182880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2"/>
                </a:solidFill>
                <a:ea typeface="ＭＳ Ｐゴシック" charset="0"/>
                <a:cs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Preplet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vplivov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podnebnih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sprememb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8E1925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zdravje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srgbClr val="8E1925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792187"/>
      </p:ext>
    </p:extLst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1_Default Design">
  <a:themeElements>
    <a:clrScheme name="8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7546</TotalTime>
  <Words>1220</Words>
  <Application>Microsoft Office PowerPoint</Application>
  <PresentationFormat>On-screen Show (4:3)</PresentationFormat>
  <Paragraphs>145</Paragraphs>
  <Slides>30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Arial Black</vt:lpstr>
      <vt:lpstr>Arial Narrow</vt:lpstr>
      <vt:lpstr>Calibri</vt:lpstr>
      <vt:lpstr>DIN</vt:lpstr>
      <vt:lpstr>Times New Roman</vt:lpstr>
      <vt:lpstr>Wingdings</vt:lpstr>
      <vt:lpstr>3_Default Design</vt:lpstr>
      <vt:lpstr>Officeova tema</vt:lpstr>
      <vt:lpstr>21_Default Design</vt:lpstr>
      <vt:lpstr>20_Default Design</vt:lpstr>
      <vt:lpstr>Blaženje in prilagajanje na podnebne spremembe v zdravstvu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Ocene gospodarske škode v % BDP</vt:lpstr>
      <vt:lpstr>PowerPoint Presentation</vt:lpstr>
      <vt:lpstr>PowerPoint Presentation</vt:lpstr>
      <vt:lpstr>Gradnika odpornosti na podnebne spremembe</vt:lpstr>
      <vt:lpstr>Če želimo razogljičiti zdravstvo, moramo najprej izračunati ogljični odtis</vt:lpstr>
      <vt:lpstr>PowerPoint Presentation</vt:lpstr>
      <vt:lpstr>PowerPoint Presentation</vt:lpstr>
      <vt:lpstr>PowerPoint Presentation</vt:lpstr>
      <vt:lpstr>Kako zmanjšati ogljični odtis po obsegih 1,2,3?</vt:lpstr>
      <vt:lpstr>Analiza življenskega kroga izdelka/storitve nam omogoča izbriro glede na najmanjši ogljični odtis </vt:lpstr>
      <vt:lpstr>Kako še lahko zdravstveni sektor prispeva k blaženju?</vt:lpstr>
      <vt:lpstr>Gradnika odpornosti na podnebne spremembe</vt:lpstr>
      <vt:lpstr>Prilagajanje na kaj?</vt:lpstr>
      <vt:lpstr>PowerPoint Presentation</vt:lpstr>
      <vt:lpstr>Smrtnost v EU zaradi vremenskih dogodkov (1980-2020)</vt:lpstr>
      <vt:lpstr>Vročina je tihi ubijalec: kdo umira?</vt:lpstr>
      <vt:lpstr>Primerne razmere za tigrastega komarja</vt:lpstr>
      <vt:lpstr>Potencialni vplivi podnebnih sprememb na duševno zdravje</vt:lpstr>
      <vt:lpstr>Kako oblikovati strategijo prilagajanja? </vt:lpstr>
      <vt:lpstr>Konkretni koraki prilagajanja </vt:lpstr>
      <vt:lpstr>Konkretni koraki prilagajanja </vt:lpstr>
      <vt:lpstr>PowerPoint Presentation</vt:lpstr>
      <vt:lpstr>Sklepne misli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Boris</dc:creator>
  <cp:lastModifiedBy>Kajfež Bogataj, Lučka</cp:lastModifiedBy>
  <cp:revision>246</cp:revision>
  <dcterms:created xsi:type="dcterms:W3CDTF">2012-10-01T18:43:58Z</dcterms:created>
  <dcterms:modified xsi:type="dcterms:W3CDTF">2024-06-01T21:30:07Z</dcterms:modified>
</cp:coreProperties>
</file>