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7F133C2" w14:textId="77777777" w:rsidR="00872003" w:rsidRPr="00174124" w:rsidRDefault="00872003" w:rsidP="00872003">
      <w:pPr>
        <w:pageBreakBefore/>
        <w:ind w:left="709"/>
        <w:jc w:val="center"/>
        <w:rPr>
          <w:rFonts w:ascii="Arial Narrow" w:hAnsi="Arial Narrow"/>
          <w:b/>
          <w:color w:val="006AAF"/>
          <w:sz w:val="36"/>
          <w:szCs w:val="36"/>
        </w:rPr>
      </w:pPr>
      <w:bookmarkStart w:id="0" w:name="_Toc360188604"/>
      <w:bookmarkStart w:id="1" w:name="_Toc360182114"/>
      <w:bookmarkStart w:id="2" w:name="_Toc360177403"/>
      <w:bookmarkStart w:id="3" w:name="_Toc361321200"/>
      <w:bookmarkStart w:id="4" w:name="_Toc372903352"/>
      <w:bookmarkStart w:id="5" w:name="_Toc373184063"/>
      <w:bookmarkStart w:id="6" w:name="_Toc373186729"/>
      <w:bookmarkStart w:id="7" w:name="_Toc373186872"/>
      <w:bookmarkStart w:id="8" w:name="_Toc373187209"/>
      <w:bookmarkStart w:id="9" w:name="_Toc373187767"/>
      <w:bookmarkStart w:id="10" w:name="_Toc378684072"/>
      <w:bookmarkStart w:id="11" w:name="_Toc378684153"/>
      <w:bookmarkStart w:id="12" w:name="_Toc378868281"/>
      <w:bookmarkStart w:id="13" w:name="_Toc378868894"/>
      <w:bookmarkStart w:id="14" w:name="_Toc379541006"/>
      <w:bookmarkStart w:id="15" w:name="_Toc392857252"/>
      <w:bookmarkStart w:id="16" w:name="_Toc393380465"/>
      <w:bookmarkStart w:id="17" w:name="_Toc393447057"/>
      <w:bookmarkStart w:id="18" w:name="_Toc393449059"/>
      <w:bookmarkStart w:id="19" w:name="_Toc393449241"/>
      <w:r w:rsidRPr="00B2605E">
        <w:rPr>
          <w:rFonts w:ascii="Arial Narrow" w:hAnsi="Arial Narrow"/>
          <w:noProof/>
          <w:color w:val="FFFFFF"/>
          <w:sz w:val="28"/>
          <w:lang w:eastAsia="fr-FR"/>
        </w:rPr>
        <mc:AlternateContent>
          <mc:Choice Requires="wps">
            <w:drawing>
              <wp:anchor distT="0" distB="0" distL="114300" distR="114300" simplePos="0" relativeHeight="251658240" behindDoc="0" locked="0" layoutInCell="1" allowOverlap="1" wp14:anchorId="109C179A" wp14:editId="0C0982C1">
                <wp:simplePos x="0" y="0"/>
                <wp:positionH relativeFrom="column">
                  <wp:posOffset>914400</wp:posOffset>
                </wp:positionH>
                <wp:positionV relativeFrom="paragraph">
                  <wp:posOffset>1143000</wp:posOffset>
                </wp:positionV>
                <wp:extent cx="5417185" cy="6519545"/>
                <wp:effectExtent l="0" t="0" r="0" b="0"/>
                <wp:wrapNone/>
                <wp:docPr id="3" name="Zone de texte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417185" cy="6519545"/>
                        </a:xfrm>
                        <a:prstGeom prst="rect">
                          <a:avLst/>
                        </a:prstGeom>
                        <a:noFill/>
                        <a:ln>
                          <a:noFill/>
                        </a:ln>
                        <a:effectLst/>
                        <a:extLst>
                          <a:ext uri="{C572A759-6A51-4108-AA02-DFA0A04FC94B}"/>
                        </a:extLst>
                      </wps:spPr>
                      <wps:txbx>
                        <w:txbxContent>
                          <w:p w14:paraId="14AF062C" w14:textId="77777777" w:rsidR="00B6346D" w:rsidRDefault="00B6346D" w:rsidP="00872003">
                            <w:pPr>
                              <w:jc w:val="right"/>
                              <w:rPr>
                                <w:rFonts w:ascii="Verdana" w:hAnsi="Verdana" w:cs="Helvetica-Bold"/>
                                <w:bCs/>
                                <w:color w:val="FFFFFF"/>
                                <w:sz w:val="40"/>
                                <w:szCs w:val="40"/>
                                <w:lang w:val="en-US"/>
                              </w:rPr>
                            </w:pPr>
                          </w:p>
                          <w:p w14:paraId="198C7305" w14:textId="3C69CAD7" w:rsidR="00B6346D" w:rsidRPr="00D663AE" w:rsidRDefault="00B6346D" w:rsidP="00872003">
                            <w:pPr>
                              <w:spacing w:line="300" w:lineRule="atLeast"/>
                              <w:jc w:val="left"/>
                              <w:rPr>
                                <w:rFonts w:ascii="Calibri" w:hAnsi="Calibri"/>
                                <w:b/>
                                <w:bCs/>
                                <w:color w:val="FFFFFF"/>
                                <w:sz w:val="72"/>
                                <w:szCs w:val="72"/>
                                <w:lang w:val="fr-FR"/>
                              </w:rPr>
                            </w:pPr>
                            <w:r w:rsidRPr="00D663AE">
                              <w:rPr>
                                <w:rFonts w:ascii="Calibri" w:hAnsi="Calibri"/>
                                <w:b/>
                                <w:bCs/>
                                <w:color w:val="FFFFFF"/>
                                <w:sz w:val="72"/>
                                <w:szCs w:val="72"/>
                                <w:lang w:val="fr-FR"/>
                              </w:rPr>
                              <w:t>Rapport environnemental</w:t>
                            </w:r>
                          </w:p>
                          <w:p w14:paraId="315756B9" w14:textId="226386E6" w:rsidR="00B6346D" w:rsidRDefault="00B6346D" w:rsidP="00D663AE">
                            <w:pPr>
                              <w:spacing w:after="0"/>
                              <w:rPr>
                                <w:bCs/>
                                <w:color w:val="FFFFFF"/>
                                <w:sz w:val="36"/>
                                <w:szCs w:val="40"/>
                                <w:lang w:val="fr-FR"/>
                              </w:rPr>
                            </w:pPr>
                            <w:r>
                              <w:rPr>
                                <w:bCs/>
                                <w:color w:val="FFFFFF"/>
                                <w:sz w:val="36"/>
                                <w:szCs w:val="40"/>
                                <w:lang w:val="fr-FR"/>
                              </w:rPr>
                              <w:t>Évaluation Stratégique Environnementale du Programme Interreg Euro-MED 2021-2027</w:t>
                            </w:r>
                          </w:p>
                          <w:p w14:paraId="1D6ED978" w14:textId="0189B693" w:rsidR="00B6346D" w:rsidRPr="00BF489F" w:rsidRDefault="00B6346D" w:rsidP="00BF489F">
                            <w:pPr>
                              <w:spacing w:after="0"/>
                              <w:rPr>
                                <w:bCs/>
                                <w:color w:val="FFFFFF"/>
                                <w:sz w:val="36"/>
                                <w:szCs w:val="40"/>
                                <w:lang w:val="fr-FR"/>
                              </w:rPr>
                            </w:pPr>
                            <w:r w:rsidRPr="00BF489F">
                              <w:rPr>
                                <w:bCs/>
                                <w:color w:val="FFFFFF"/>
                                <w:sz w:val="36"/>
                                <w:szCs w:val="40"/>
                                <w:lang w:val="fr-FR"/>
                              </w:rPr>
                              <w:t xml:space="preserve">Final </w:t>
                            </w:r>
                            <w:r>
                              <w:rPr>
                                <w:bCs/>
                                <w:color w:val="FFFFFF"/>
                                <w:sz w:val="36"/>
                                <w:szCs w:val="40"/>
                                <w:lang w:val="fr-FR"/>
                              </w:rPr>
                              <w:t>- Mars 2021</w:t>
                            </w:r>
                          </w:p>
                          <w:p w14:paraId="40999873" w14:textId="77777777" w:rsidR="00B6346D" w:rsidRPr="006B695D" w:rsidRDefault="00B6346D" w:rsidP="00872003">
                            <w:pPr>
                              <w:spacing w:line="300" w:lineRule="atLeast"/>
                              <w:jc w:val="left"/>
                              <w:rPr>
                                <w:rFonts w:ascii="Arial Narrow" w:hAnsi="Arial Narrow" w:cs="Helvetica-Bold"/>
                                <w:bCs/>
                                <w:color w:val="FFFFFF"/>
                                <w:sz w:val="44"/>
                                <w:szCs w:val="40"/>
                              </w:rPr>
                            </w:pPr>
                          </w:p>
                          <w:p w14:paraId="5F7A5508" w14:textId="77777777" w:rsidR="00B6346D" w:rsidRPr="006B695D" w:rsidRDefault="00B6346D" w:rsidP="00872003">
                            <w:pPr>
                              <w:spacing w:line="300" w:lineRule="atLeast"/>
                              <w:jc w:val="left"/>
                              <w:rPr>
                                <w:rFonts w:ascii="Calibri" w:hAnsi="Calibri" w:cs="Helvetica-Bold"/>
                                <w:bCs/>
                                <w:color w:val="FFFFFF"/>
                                <w:sz w:val="44"/>
                                <w:szCs w:val="40"/>
                              </w:rPr>
                            </w:pPr>
                          </w:p>
                          <w:p w14:paraId="731D0B44" w14:textId="77777777" w:rsidR="00B6346D" w:rsidRPr="00FB14D6" w:rsidRDefault="00B6346D" w:rsidP="00872003">
                            <w:pPr>
                              <w:jc w:val="left"/>
                              <w:rPr>
                                <w:rFonts w:ascii="Verdana" w:hAnsi="Verdana"/>
                                <w:color w:val="FFFFFF"/>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09C179A" id="_x0000_t202" coordsize="21600,21600" o:spt="202" path="m,l,21600r21600,l21600,xe">
                <v:stroke joinstyle="miter"/>
                <v:path gradientshapeok="t" o:connecttype="rect"/>
              </v:shapetype>
              <v:shape id="Zone de texte 3" o:spid="_x0000_s1026" type="#_x0000_t202" style="position:absolute;left:0;text-align:left;margin-left:1in;margin-top:90pt;width:426.55pt;height:513.3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rmyNOgIAAHUEAAAOAAAAZHJzL2Uyb0RvYy54bWysVEtv2zAMvg/YfxB0XxyncR9GnCJrkWFA&#10;0BZIhwK7KbIUG7NETVJid7++lOw81u007CJT5Ce+PtKz2041ZC+sq0EXNB2NKRGaQ1nrbUG/PS8/&#10;XVPiPNMla0CLgr4KR2/nHz/MWpOLCVTQlMISdKJd3pqCVt6bPEkcr4RibgRGaDRKsIp5vNptUlrW&#10;onfVJJPx+DJpwZbGAhfOofa+N9J59C+l4P5RSic8aQqKufl42nhuwpnMZyzfWmaqmg9psH/IQrFa&#10;Y9Cjq3vmGdnZ+g9XquYWHEg/4qASkLLmItaA1aTjd9WsK2ZErAWb48yxTe7/ueUP+ydL6rKgF5Ro&#10;ppCi70gUKQXxovOCXIQWtcbliFwbxPruM3RIdSzXmRXwHw4hyRmmf+AQHVrSSavCF4sl+BBZeD12&#10;HkMQjspsml6l1xklHG2XWXqTTbMQODk9N9b5LwIUCUJBLVIbU2D7lfM99AAJ0TQs66ZBPcsb/ZsC&#10;ffYaEedjeB3S7zMOku82Hb4N4gbKVyzbQj87zvBljRmsmPNPzOKwYEG4AP4RD9lAW1AYJEoqsL/+&#10;pg945BCtlLQ4fAV1P3fMCkqarxrZvUmn0zCt8TLNriZ4seeWzblF79Qd4HynuGqGRzHgfXMQpQX1&#10;gnuyCFHRxDTH2AX1B/HO9yuBe8bFYhFBOJ+G+ZVeG35gO/T3uXth1gwkhBF5gMOYsvwdFz22b/5i&#10;50HWkahTV4exwdmOVA97GJbn/B5Rp7/F/A0AAP//AwBQSwMEFAAGAAgAAAAhAABUHPbeAAAADAEA&#10;AA8AAABkcnMvZG93bnJldi54bWxMT8tuwjAQvFfiH6xF6q3YoBRIiINQq15blT4kbiZekoh4HcWG&#10;pH/f7ancZnZGszP5dnStuGIfGk8a5jMFAqn0tqFKw+fHy8MaRIiGrGk9oYYfDLAtJne5yawf6B2v&#10;+1gJDqGQGQ11jF0mZShrdCbMfIfE2sn3zkSmfSVtbwYOd61cKLWUzjTEH2rT4VON5Xl/cRq+Xk+H&#10;70S9Vc/usRv8qCS5VGp9Px13GxARx/hvhr/6XB0K7nT0F7JBtMyThLdEBmvFgB1pupqDOPJloZYr&#10;kEUub0cUvwAAAP//AwBQSwECLQAUAAYACAAAACEAtoM4kv4AAADhAQAAEwAAAAAAAAAAAAAAAAAA&#10;AAAAW0NvbnRlbnRfVHlwZXNdLnhtbFBLAQItABQABgAIAAAAIQA4/SH/1gAAAJQBAAALAAAAAAAA&#10;AAAAAAAAAC8BAABfcmVscy8ucmVsc1BLAQItABQABgAIAAAAIQB8rmyNOgIAAHUEAAAOAAAAAAAA&#10;AAAAAAAAAC4CAABkcnMvZTJvRG9jLnhtbFBLAQItABQABgAIAAAAIQAAVBz23gAAAAwBAAAPAAAA&#10;AAAAAAAAAAAAAJQEAABkcnMvZG93bnJldi54bWxQSwUGAAAAAAQABADzAAAAnwUAAAAA&#10;" filled="f" stroked="f">
                <v:textbox>
                  <w:txbxContent>
                    <w:p w14:paraId="14AF062C" w14:textId="77777777" w:rsidR="00B6346D" w:rsidRDefault="00B6346D" w:rsidP="00872003">
                      <w:pPr>
                        <w:jc w:val="right"/>
                        <w:rPr>
                          <w:rFonts w:ascii="Verdana" w:hAnsi="Verdana" w:cs="Helvetica-Bold"/>
                          <w:bCs/>
                          <w:color w:val="FFFFFF"/>
                          <w:sz w:val="40"/>
                          <w:szCs w:val="40"/>
                          <w:lang w:val="en-US"/>
                        </w:rPr>
                      </w:pPr>
                    </w:p>
                    <w:p w14:paraId="198C7305" w14:textId="3C69CAD7" w:rsidR="00B6346D" w:rsidRPr="00D663AE" w:rsidRDefault="00B6346D" w:rsidP="00872003">
                      <w:pPr>
                        <w:spacing w:line="300" w:lineRule="atLeast"/>
                        <w:jc w:val="left"/>
                        <w:rPr>
                          <w:rFonts w:ascii="Calibri" w:hAnsi="Calibri"/>
                          <w:b/>
                          <w:bCs/>
                          <w:color w:val="FFFFFF"/>
                          <w:sz w:val="72"/>
                          <w:szCs w:val="72"/>
                          <w:lang w:val="fr-FR"/>
                        </w:rPr>
                      </w:pPr>
                      <w:r w:rsidRPr="00D663AE">
                        <w:rPr>
                          <w:rFonts w:ascii="Calibri" w:hAnsi="Calibri"/>
                          <w:b/>
                          <w:bCs/>
                          <w:color w:val="FFFFFF"/>
                          <w:sz w:val="72"/>
                          <w:szCs w:val="72"/>
                          <w:lang w:val="fr-FR"/>
                        </w:rPr>
                        <w:t>Rapport environnemental</w:t>
                      </w:r>
                    </w:p>
                    <w:p w14:paraId="315756B9" w14:textId="226386E6" w:rsidR="00B6346D" w:rsidRDefault="00B6346D" w:rsidP="00D663AE">
                      <w:pPr>
                        <w:spacing w:after="0"/>
                        <w:rPr>
                          <w:bCs/>
                          <w:color w:val="FFFFFF"/>
                          <w:sz w:val="36"/>
                          <w:szCs w:val="40"/>
                          <w:lang w:val="fr-FR"/>
                        </w:rPr>
                      </w:pPr>
                      <w:r>
                        <w:rPr>
                          <w:bCs/>
                          <w:color w:val="FFFFFF"/>
                          <w:sz w:val="36"/>
                          <w:szCs w:val="40"/>
                          <w:lang w:val="fr-FR"/>
                        </w:rPr>
                        <w:t>Évaluation Stratégique Environnementale du Programme Interreg Euro-MED 2021-2027</w:t>
                      </w:r>
                    </w:p>
                    <w:p w14:paraId="1D6ED978" w14:textId="0189B693" w:rsidR="00B6346D" w:rsidRPr="00BF489F" w:rsidRDefault="00B6346D" w:rsidP="00BF489F">
                      <w:pPr>
                        <w:spacing w:after="0"/>
                        <w:rPr>
                          <w:bCs/>
                          <w:color w:val="FFFFFF"/>
                          <w:sz w:val="36"/>
                          <w:szCs w:val="40"/>
                          <w:lang w:val="fr-FR"/>
                        </w:rPr>
                      </w:pPr>
                      <w:r w:rsidRPr="00BF489F">
                        <w:rPr>
                          <w:bCs/>
                          <w:color w:val="FFFFFF"/>
                          <w:sz w:val="36"/>
                          <w:szCs w:val="40"/>
                          <w:lang w:val="fr-FR"/>
                        </w:rPr>
                        <w:t xml:space="preserve">Final </w:t>
                      </w:r>
                      <w:r>
                        <w:rPr>
                          <w:bCs/>
                          <w:color w:val="FFFFFF"/>
                          <w:sz w:val="36"/>
                          <w:szCs w:val="40"/>
                          <w:lang w:val="fr-FR"/>
                        </w:rPr>
                        <w:t>- Mars 2021</w:t>
                      </w:r>
                    </w:p>
                    <w:p w14:paraId="40999873" w14:textId="77777777" w:rsidR="00B6346D" w:rsidRPr="006B695D" w:rsidRDefault="00B6346D" w:rsidP="00872003">
                      <w:pPr>
                        <w:spacing w:line="300" w:lineRule="atLeast"/>
                        <w:jc w:val="left"/>
                        <w:rPr>
                          <w:rFonts w:ascii="Arial Narrow" w:hAnsi="Arial Narrow" w:cs="Helvetica-Bold"/>
                          <w:bCs/>
                          <w:color w:val="FFFFFF"/>
                          <w:sz w:val="44"/>
                          <w:szCs w:val="40"/>
                        </w:rPr>
                      </w:pPr>
                    </w:p>
                    <w:p w14:paraId="5F7A5508" w14:textId="77777777" w:rsidR="00B6346D" w:rsidRPr="006B695D" w:rsidRDefault="00B6346D" w:rsidP="00872003">
                      <w:pPr>
                        <w:spacing w:line="300" w:lineRule="atLeast"/>
                        <w:jc w:val="left"/>
                        <w:rPr>
                          <w:rFonts w:ascii="Calibri" w:hAnsi="Calibri" w:cs="Helvetica-Bold"/>
                          <w:bCs/>
                          <w:color w:val="FFFFFF"/>
                          <w:sz w:val="44"/>
                          <w:szCs w:val="40"/>
                        </w:rPr>
                      </w:pPr>
                    </w:p>
                    <w:p w14:paraId="731D0B44" w14:textId="77777777" w:rsidR="00B6346D" w:rsidRPr="00FB14D6" w:rsidRDefault="00B6346D" w:rsidP="00872003">
                      <w:pPr>
                        <w:jc w:val="left"/>
                        <w:rPr>
                          <w:rFonts w:ascii="Verdana" w:hAnsi="Verdana"/>
                          <w:color w:val="FFFFFF"/>
                        </w:rPr>
                      </w:pPr>
                    </w:p>
                  </w:txbxContent>
                </v:textbox>
              </v:shape>
            </w:pict>
          </mc:Fallback>
        </mc:AlternateContent>
      </w:r>
      <w:r w:rsidRPr="00B2605E">
        <w:rPr>
          <w:rFonts w:ascii="Arial Narrow" w:hAnsi="Arial Narrow"/>
          <w:color w:val="FFFFFF"/>
          <w:sz w:val="28"/>
        </w:rPr>
        <w:br w:type="page"/>
      </w:r>
    </w:p>
    <w:p w14:paraId="2B5B8839" w14:textId="77777777" w:rsidR="00872003" w:rsidRDefault="00872003" w:rsidP="00872003">
      <w:pPr>
        <w:ind w:left="709"/>
        <w:rPr>
          <w:rFonts w:ascii="Calibri" w:hAnsi="Calibri"/>
        </w:rPr>
        <w:sectPr w:rsidR="00872003" w:rsidSect="008A1919">
          <w:headerReference w:type="default" r:id="rId18"/>
          <w:footerReference w:type="default" r:id="rId19"/>
          <w:pgSz w:w="11906" w:h="16838"/>
          <w:pgMar w:top="1417" w:right="1417" w:bottom="1417" w:left="1417" w:header="708" w:footer="708" w:gutter="0"/>
          <w:cols w:space="720"/>
          <w:docGrid w:linePitch="360"/>
        </w:sectPr>
      </w:pPr>
    </w:p>
    <w:p w14:paraId="706FEA11" w14:textId="76A4AF1D" w:rsidR="005F43FD" w:rsidRPr="00BF489F" w:rsidRDefault="00B2014E" w:rsidP="00082BFC">
      <w:pPr>
        <w:pStyle w:val="Titre1"/>
        <w:rPr>
          <w:lang w:val="fr-FR"/>
        </w:rPr>
      </w:pPr>
      <w:bookmarkStart w:id="20" w:name="__RefHeading__153_504921678"/>
      <w:bookmarkStart w:id="21" w:name="_Toc66805671"/>
      <w:bookmarkStart w:id="22" w:name="_Toc66891379"/>
      <w:bookmarkEnd w:id="20"/>
      <w:r w:rsidRPr="00BF489F">
        <w:rPr>
          <w:lang w:val="fr-FR"/>
        </w:rPr>
        <w:lastRenderedPageBreak/>
        <w:t xml:space="preserve">Table </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r w:rsidR="00D663AE" w:rsidRPr="00BF489F">
        <w:rPr>
          <w:lang w:val="fr-FR"/>
        </w:rPr>
        <w:t>des matières</w:t>
      </w:r>
      <w:bookmarkEnd w:id="21"/>
      <w:bookmarkEnd w:id="22"/>
    </w:p>
    <w:p w14:paraId="166050E5" w14:textId="2F923C1D" w:rsidR="004F38D8" w:rsidRDefault="0027767B">
      <w:pPr>
        <w:pStyle w:val="TM1"/>
        <w:rPr>
          <w:rFonts w:asciiTheme="minorHAnsi" w:eastAsiaTheme="minorEastAsia" w:hAnsiTheme="minorHAnsi" w:cstheme="minorBidi"/>
          <w:b w:val="0"/>
          <w:bCs w:val="0"/>
          <w:smallCaps w:val="0"/>
          <w:noProof/>
          <w:sz w:val="22"/>
          <w:szCs w:val="22"/>
          <w:lang w:val="fr-FR" w:eastAsia="fr-FR"/>
        </w:rPr>
      </w:pPr>
      <w:r w:rsidRPr="000E1F89">
        <w:fldChar w:fldCharType="begin"/>
      </w:r>
      <w:r w:rsidR="0067032B" w:rsidRPr="000E1F89">
        <w:instrText xml:space="preserve"> TOC \o "1-2" \h \z \u </w:instrText>
      </w:r>
      <w:r w:rsidRPr="000E1F89">
        <w:fldChar w:fldCharType="separate"/>
      </w:r>
      <w:hyperlink w:anchor="_Toc66891379" w:history="1">
        <w:r w:rsidR="004F38D8" w:rsidRPr="000C46E6">
          <w:rPr>
            <w:rStyle w:val="Lienhypertexte"/>
            <w:noProof/>
            <w:lang w:val="fr-FR"/>
          </w:rPr>
          <w:t>Table des matières</w:t>
        </w:r>
        <w:r w:rsidR="004F38D8">
          <w:rPr>
            <w:noProof/>
            <w:webHidden/>
          </w:rPr>
          <w:tab/>
        </w:r>
        <w:r w:rsidR="004F38D8">
          <w:rPr>
            <w:noProof/>
            <w:webHidden/>
          </w:rPr>
          <w:fldChar w:fldCharType="begin"/>
        </w:r>
        <w:r w:rsidR="004F38D8">
          <w:rPr>
            <w:noProof/>
            <w:webHidden/>
          </w:rPr>
          <w:instrText xml:space="preserve"> PAGEREF _Toc66891379 \h </w:instrText>
        </w:r>
        <w:r w:rsidR="004F38D8">
          <w:rPr>
            <w:noProof/>
            <w:webHidden/>
          </w:rPr>
        </w:r>
        <w:r w:rsidR="004F38D8">
          <w:rPr>
            <w:noProof/>
            <w:webHidden/>
          </w:rPr>
          <w:fldChar w:fldCharType="separate"/>
        </w:r>
        <w:r w:rsidR="004F38D8">
          <w:rPr>
            <w:noProof/>
            <w:webHidden/>
          </w:rPr>
          <w:t>2</w:t>
        </w:r>
        <w:r w:rsidR="004F38D8">
          <w:rPr>
            <w:noProof/>
            <w:webHidden/>
          </w:rPr>
          <w:fldChar w:fldCharType="end"/>
        </w:r>
      </w:hyperlink>
    </w:p>
    <w:p w14:paraId="080C0C5B" w14:textId="3F120D10"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380" w:history="1">
        <w:r w:rsidRPr="000C46E6">
          <w:rPr>
            <w:rStyle w:val="Lienhypertexte"/>
            <w:noProof/>
            <w:lang w:val="it-IT"/>
          </w:rPr>
          <w:t>Liste des tableaux</w:t>
        </w:r>
        <w:r>
          <w:rPr>
            <w:noProof/>
            <w:webHidden/>
          </w:rPr>
          <w:tab/>
        </w:r>
        <w:r>
          <w:rPr>
            <w:noProof/>
            <w:webHidden/>
          </w:rPr>
          <w:fldChar w:fldCharType="begin"/>
        </w:r>
        <w:r>
          <w:rPr>
            <w:noProof/>
            <w:webHidden/>
          </w:rPr>
          <w:instrText xml:space="preserve"> PAGEREF _Toc66891380 \h </w:instrText>
        </w:r>
        <w:r>
          <w:rPr>
            <w:noProof/>
            <w:webHidden/>
          </w:rPr>
        </w:r>
        <w:r>
          <w:rPr>
            <w:noProof/>
            <w:webHidden/>
          </w:rPr>
          <w:fldChar w:fldCharType="separate"/>
        </w:r>
        <w:r>
          <w:rPr>
            <w:noProof/>
            <w:webHidden/>
          </w:rPr>
          <w:t>4</w:t>
        </w:r>
        <w:r>
          <w:rPr>
            <w:noProof/>
            <w:webHidden/>
          </w:rPr>
          <w:fldChar w:fldCharType="end"/>
        </w:r>
      </w:hyperlink>
    </w:p>
    <w:p w14:paraId="5142A426" w14:textId="158F9878"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381" w:history="1">
        <w:r w:rsidRPr="000C46E6">
          <w:rPr>
            <w:rStyle w:val="Lienhypertexte"/>
            <w:noProof/>
          </w:rPr>
          <w:t>Liste des figures</w:t>
        </w:r>
        <w:r>
          <w:rPr>
            <w:noProof/>
            <w:webHidden/>
          </w:rPr>
          <w:tab/>
        </w:r>
        <w:r>
          <w:rPr>
            <w:noProof/>
            <w:webHidden/>
          </w:rPr>
          <w:fldChar w:fldCharType="begin"/>
        </w:r>
        <w:r>
          <w:rPr>
            <w:noProof/>
            <w:webHidden/>
          </w:rPr>
          <w:instrText xml:space="preserve"> PAGEREF _Toc66891381 \h </w:instrText>
        </w:r>
        <w:r>
          <w:rPr>
            <w:noProof/>
            <w:webHidden/>
          </w:rPr>
        </w:r>
        <w:r>
          <w:rPr>
            <w:noProof/>
            <w:webHidden/>
          </w:rPr>
          <w:fldChar w:fldCharType="separate"/>
        </w:r>
        <w:r>
          <w:rPr>
            <w:noProof/>
            <w:webHidden/>
          </w:rPr>
          <w:t>5</w:t>
        </w:r>
        <w:r>
          <w:rPr>
            <w:noProof/>
            <w:webHidden/>
          </w:rPr>
          <w:fldChar w:fldCharType="end"/>
        </w:r>
      </w:hyperlink>
    </w:p>
    <w:p w14:paraId="04A01C47" w14:textId="01D47BEE"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382" w:history="1">
        <w:r w:rsidRPr="000C46E6">
          <w:rPr>
            <w:rStyle w:val="Lienhypertexte"/>
            <w:noProof/>
            <w:lang w:val="fr-FR"/>
          </w:rPr>
          <w:t>Acronymes</w:t>
        </w:r>
        <w:r>
          <w:rPr>
            <w:noProof/>
            <w:webHidden/>
          </w:rPr>
          <w:tab/>
        </w:r>
        <w:r>
          <w:rPr>
            <w:noProof/>
            <w:webHidden/>
          </w:rPr>
          <w:fldChar w:fldCharType="begin"/>
        </w:r>
        <w:r>
          <w:rPr>
            <w:noProof/>
            <w:webHidden/>
          </w:rPr>
          <w:instrText xml:space="preserve"> PAGEREF _Toc66891382 \h </w:instrText>
        </w:r>
        <w:r>
          <w:rPr>
            <w:noProof/>
            <w:webHidden/>
          </w:rPr>
        </w:r>
        <w:r>
          <w:rPr>
            <w:noProof/>
            <w:webHidden/>
          </w:rPr>
          <w:fldChar w:fldCharType="separate"/>
        </w:r>
        <w:r>
          <w:rPr>
            <w:noProof/>
            <w:webHidden/>
          </w:rPr>
          <w:t>7</w:t>
        </w:r>
        <w:r>
          <w:rPr>
            <w:noProof/>
            <w:webHidden/>
          </w:rPr>
          <w:fldChar w:fldCharType="end"/>
        </w:r>
      </w:hyperlink>
    </w:p>
    <w:p w14:paraId="0D697470" w14:textId="7AF0E7F6"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383" w:history="1">
        <w:r w:rsidRPr="000C46E6">
          <w:rPr>
            <w:rStyle w:val="Lienhypertexte"/>
            <w:noProof/>
            <w:lang w:val="fr-FR"/>
          </w:rPr>
          <w:t>Chapitre I – Cadre et contexte du Programme</w:t>
        </w:r>
        <w:r>
          <w:rPr>
            <w:noProof/>
            <w:webHidden/>
          </w:rPr>
          <w:tab/>
        </w:r>
        <w:r>
          <w:rPr>
            <w:noProof/>
            <w:webHidden/>
          </w:rPr>
          <w:fldChar w:fldCharType="begin"/>
        </w:r>
        <w:r>
          <w:rPr>
            <w:noProof/>
            <w:webHidden/>
          </w:rPr>
          <w:instrText xml:space="preserve"> PAGEREF _Toc66891383 \h </w:instrText>
        </w:r>
        <w:r>
          <w:rPr>
            <w:noProof/>
            <w:webHidden/>
          </w:rPr>
        </w:r>
        <w:r>
          <w:rPr>
            <w:noProof/>
            <w:webHidden/>
          </w:rPr>
          <w:fldChar w:fldCharType="separate"/>
        </w:r>
        <w:r>
          <w:rPr>
            <w:noProof/>
            <w:webHidden/>
          </w:rPr>
          <w:t>8</w:t>
        </w:r>
        <w:r>
          <w:rPr>
            <w:noProof/>
            <w:webHidden/>
          </w:rPr>
          <w:fldChar w:fldCharType="end"/>
        </w:r>
      </w:hyperlink>
    </w:p>
    <w:p w14:paraId="21A49959" w14:textId="3891FB32"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84" w:history="1">
        <w:r w:rsidRPr="000C46E6">
          <w:rPr>
            <w:rStyle w:val="Lienhypertexte"/>
            <w:noProof/>
            <w:lang w:val="fr-FR"/>
          </w:rPr>
          <w:t>Présentation générale de l’aire de coopération</w:t>
        </w:r>
        <w:r>
          <w:rPr>
            <w:noProof/>
            <w:webHidden/>
          </w:rPr>
          <w:tab/>
        </w:r>
        <w:r>
          <w:rPr>
            <w:noProof/>
            <w:webHidden/>
          </w:rPr>
          <w:fldChar w:fldCharType="begin"/>
        </w:r>
        <w:r>
          <w:rPr>
            <w:noProof/>
            <w:webHidden/>
          </w:rPr>
          <w:instrText xml:space="preserve"> PAGEREF _Toc66891384 \h </w:instrText>
        </w:r>
        <w:r>
          <w:rPr>
            <w:noProof/>
            <w:webHidden/>
          </w:rPr>
        </w:r>
        <w:r>
          <w:rPr>
            <w:noProof/>
            <w:webHidden/>
          </w:rPr>
          <w:fldChar w:fldCharType="separate"/>
        </w:r>
        <w:r>
          <w:rPr>
            <w:noProof/>
            <w:webHidden/>
          </w:rPr>
          <w:t>8</w:t>
        </w:r>
        <w:r>
          <w:rPr>
            <w:noProof/>
            <w:webHidden/>
          </w:rPr>
          <w:fldChar w:fldCharType="end"/>
        </w:r>
      </w:hyperlink>
    </w:p>
    <w:p w14:paraId="429BA8B3" w14:textId="1C63DA18"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85" w:history="1">
        <w:r w:rsidRPr="000C46E6">
          <w:rPr>
            <w:rStyle w:val="Lienhypertexte"/>
            <w:noProof/>
            <w:lang w:val="fr-FR"/>
          </w:rPr>
          <w:t>L’évaluation stratégique environmentale</w:t>
        </w:r>
        <w:r>
          <w:rPr>
            <w:noProof/>
            <w:webHidden/>
          </w:rPr>
          <w:tab/>
        </w:r>
        <w:r>
          <w:rPr>
            <w:noProof/>
            <w:webHidden/>
          </w:rPr>
          <w:fldChar w:fldCharType="begin"/>
        </w:r>
        <w:r>
          <w:rPr>
            <w:noProof/>
            <w:webHidden/>
          </w:rPr>
          <w:instrText xml:space="preserve"> PAGEREF _Toc66891385 \h </w:instrText>
        </w:r>
        <w:r>
          <w:rPr>
            <w:noProof/>
            <w:webHidden/>
          </w:rPr>
        </w:r>
        <w:r>
          <w:rPr>
            <w:noProof/>
            <w:webHidden/>
          </w:rPr>
          <w:fldChar w:fldCharType="separate"/>
        </w:r>
        <w:r>
          <w:rPr>
            <w:noProof/>
            <w:webHidden/>
          </w:rPr>
          <w:t>9</w:t>
        </w:r>
        <w:r>
          <w:rPr>
            <w:noProof/>
            <w:webHidden/>
          </w:rPr>
          <w:fldChar w:fldCharType="end"/>
        </w:r>
      </w:hyperlink>
    </w:p>
    <w:p w14:paraId="68A3ABCC" w14:textId="42A40713"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86" w:history="1">
        <w:r w:rsidRPr="000C46E6">
          <w:rPr>
            <w:rStyle w:val="Lienhypertexte"/>
            <w:noProof/>
            <w:lang w:val="fr-FR"/>
          </w:rPr>
          <w:t>Structure du rapport environnemental</w:t>
        </w:r>
        <w:r>
          <w:rPr>
            <w:noProof/>
            <w:webHidden/>
          </w:rPr>
          <w:tab/>
        </w:r>
        <w:r>
          <w:rPr>
            <w:noProof/>
            <w:webHidden/>
          </w:rPr>
          <w:fldChar w:fldCharType="begin"/>
        </w:r>
        <w:r>
          <w:rPr>
            <w:noProof/>
            <w:webHidden/>
          </w:rPr>
          <w:instrText xml:space="preserve"> PAGEREF _Toc66891386 \h </w:instrText>
        </w:r>
        <w:r>
          <w:rPr>
            <w:noProof/>
            <w:webHidden/>
          </w:rPr>
        </w:r>
        <w:r>
          <w:rPr>
            <w:noProof/>
            <w:webHidden/>
          </w:rPr>
          <w:fldChar w:fldCharType="separate"/>
        </w:r>
        <w:r>
          <w:rPr>
            <w:noProof/>
            <w:webHidden/>
          </w:rPr>
          <w:t>10</w:t>
        </w:r>
        <w:r>
          <w:rPr>
            <w:noProof/>
            <w:webHidden/>
          </w:rPr>
          <w:fldChar w:fldCharType="end"/>
        </w:r>
      </w:hyperlink>
    </w:p>
    <w:p w14:paraId="6A02A9F7" w14:textId="5F086D1F"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87" w:history="1">
        <w:r w:rsidRPr="000C46E6">
          <w:rPr>
            <w:rStyle w:val="Lienhypertexte"/>
            <w:noProof/>
            <w:lang w:val="fr-FR"/>
          </w:rPr>
          <w:t>Présentation de la stratégie du Programme</w:t>
        </w:r>
        <w:r>
          <w:rPr>
            <w:noProof/>
            <w:webHidden/>
          </w:rPr>
          <w:tab/>
        </w:r>
        <w:r>
          <w:rPr>
            <w:noProof/>
            <w:webHidden/>
          </w:rPr>
          <w:fldChar w:fldCharType="begin"/>
        </w:r>
        <w:r>
          <w:rPr>
            <w:noProof/>
            <w:webHidden/>
          </w:rPr>
          <w:instrText xml:space="preserve"> PAGEREF _Toc66891387 \h </w:instrText>
        </w:r>
        <w:r>
          <w:rPr>
            <w:noProof/>
            <w:webHidden/>
          </w:rPr>
        </w:r>
        <w:r>
          <w:rPr>
            <w:noProof/>
            <w:webHidden/>
          </w:rPr>
          <w:fldChar w:fldCharType="separate"/>
        </w:r>
        <w:r>
          <w:rPr>
            <w:noProof/>
            <w:webHidden/>
          </w:rPr>
          <w:t>11</w:t>
        </w:r>
        <w:r>
          <w:rPr>
            <w:noProof/>
            <w:webHidden/>
          </w:rPr>
          <w:fldChar w:fldCharType="end"/>
        </w:r>
      </w:hyperlink>
    </w:p>
    <w:p w14:paraId="033F686A" w14:textId="595AF0CB"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388" w:history="1">
        <w:r w:rsidRPr="000C46E6">
          <w:rPr>
            <w:rStyle w:val="Lienhypertexte"/>
            <w:noProof/>
            <w:lang w:val="fr-FR"/>
          </w:rPr>
          <w:t>Chapitre 2 : Analyse de contexte, indicateurs environnementaux, et caractéristiques de l’aire susceptible d’être affectées</w:t>
        </w:r>
        <w:r>
          <w:rPr>
            <w:noProof/>
            <w:webHidden/>
          </w:rPr>
          <w:tab/>
        </w:r>
        <w:r>
          <w:rPr>
            <w:noProof/>
            <w:webHidden/>
          </w:rPr>
          <w:fldChar w:fldCharType="begin"/>
        </w:r>
        <w:r>
          <w:rPr>
            <w:noProof/>
            <w:webHidden/>
          </w:rPr>
          <w:instrText xml:space="preserve"> PAGEREF _Toc66891388 \h </w:instrText>
        </w:r>
        <w:r>
          <w:rPr>
            <w:noProof/>
            <w:webHidden/>
          </w:rPr>
        </w:r>
        <w:r>
          <w:rPr>
            <w:noProof/>
            <w:webHidden/>
          </w:rPr>
          <w:fldChar w:fldCharType="separate"/>
        </w:r>
        <w:r>
          <w:rPr>
            <w:noProof/>
            <w:webHidden/>
          </w:rPr>
          <w:t>22</w:t>
        </w:r>
        <w:r>
          <w:rPr>
            <w:noProof/>
            <w:webHidden/>
          </w:rPr>
          <w:fldChar w:fldCharType="end"/>
        </w:r>
      </w:hyperlink>
    </w:p>
    <w:p w14:paraId="32954B67" w14:textId="46243EB7"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89" w:history="1">
        <w:r w:rsidRPr="000C46E6">
          <w:rPr>
            <w:rStyle w:val="Lienhypertexte"/>
            <w:noProof/>
            <w:lang w:val="fr-FR"/>
          </w:rPr>
          <w:t>Adaptation au changement climatique et risques associés</w:t>
        </w:r>
        <w:r>
          <w:rPr>
            <w:noProof/>
            <w:webHidden/>
          </w:rPr>
          <w:tab/>
        </w:r>
        <w:r>
          <w:rPr>
            <w:noProof/>
            <w:webHidden/>
          </w:rPr>
          <w:fldChar w:fldCharType="begin"/>
        </w:r>
        <w:r>
          <w:rPr>
            <w:noProof/>
            <w:webHidden/>
          </w:rPr>
          <w:instrText xml:space="preserve"> PAGEREF _Toc66891389 \h </w:instrText>
        </w:r>
        <w:r>
          <w:rPr>
            <w:noProof/>
            <w:webHidden/>
          </w:rPr>
        </w:r>
        <w:r>
          <w:rPr>
            <w:noProof/>
            <w:webHidden/>
          </w:rPr>
          <w:fldChar w:fldCharType="separate"/>
        </w:r>
        <w:r>
          <w:rPr>
            <w:noProof/>
            <w:webHidden/>
          </w:rPr>
          <w:t>22</w:t>
        </w:r>
        <w:r>
          <w:rPr>
            <w:noProof/>
            <w:webHidden/>
          </w:rPr>
          <w:fldChar w:fldCharType="end"/>
        </w:r>
      </w:hyperlink>
    </w:p>
    <w:p w14:paraId="247A7E4C" w14:textId="78ACF7E5"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0" w:history="1">
        <w:r w:rsidRPr="000C46E6">
          <w:rPr>
            <w:rStyle w:val="Lienhypertexte"/>
            <w:noProof/>
            <w:lang w:val="fr-FR"/>
          </w:rPr>
          <w:t>Emissions de GES</w:t>
        </w:r>
        <w:r>
          <w:rPr>
            <w:noProof/>
            <w:webHidden/>
          </w:rPr>
          <w:tab/>
        </w:r>
        <w:r>
          <w:rPr>
            <w:noProof/>
            <w:webHidden/>
          </w:rPr>
          <w:fldChar w:fldCharType="begin"/>
        </w:r>
        <w:r>
          <w:rPr>
            <w:noProof/>
            <w:webHidden/>
          </w:rPr>
          <w:instrText xml:space="preserve"> PAGEREF _Toc66891390 \h </w:instrText>
        </w:r>
        <w:r>
          <w:rPr>
            <w:noProof/>
            <w:webHidden/>
          </w:rPr>
        </w:r>
        <w:r>
          <w:rPr>
            <w:noProof/>
            <w:webHidden/>
          </w:rPr>
          <w:fldChar w:fldCharType="separate"/>
        </w:r>
        <w:r>
          <w:rPr>
            <w:noProof/>
            <w:webHidden/>
          </w:rPr>
          <w:t>27</w:t>
        </w:r>
        <w:r>
          <w:rPr>
            <w:noProof/>
            <w:webHidden/>
          </w:rPr>
          <w:fldChar w:fldCharType="end"/>
        </w:r>
      </w:hyperlink>
    </w:p>
    <w:p w14:paraId="0A4BE5DB" w14:textId="44F46C66"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1" w:history="1">
        <w:r w:rsidRPr="000C46E6">
          <w:rPr>
            <w:rStyle w:val="Lienhypertexte"/>
            <w:noProof/>
            <w:lang w:val="fr-FR"/>
          </w:rPr>
          <w:t>Qualité des eaux continentales</w:t>
        </w:r>
        <w:r>
          <w:rPr>
            <w:noProof/>
            <w:webHidden/>
          </w:rPr>
          <w:tab/>
        </w:r>
        <w:r>
          <w:rPr>
            <w:noProof/>
            <w:webHidden/>
          </w:rPr>
          <w:fldChar w:fldCharType="begin"/>
        </w:r>
        <w:r>
          <w:rPr>
            <w:noProof/>
            <w:webHidden/>
          </w:rPr>
          <w:instrText xml:space="preserve"> PAGEREF _Toc66891391 \h </w:instrText>
        </w:r>
        <w:r>
          <w:rPr>
            <w:noProof/>
            <w:webHidden/>
          </w:rPr>
        </w:r>
        <w:r>
          <w:rPr>
            <w:noProof/>
            <w:webHidden/>
          </w:rPr>
          <w:fldChar w:fldCharType="separate"/>
        </w:r>
        <w:r>
          <w:rPr>
            <w:noProof/>
            <w:webHidden/>
          </w:rPr>
          <w:t>28</w:t>
        </w:r>
        <w:r>
          <w:rPr>
            <w:noProof/>
            <w:webHidden/>
          </w:rPr>
          <w:fldChar w:fldCharType="end"/>
        </w:r>
      </w:hyperlink>
    </w:p>
    <w:p w14:paraId="1CBDB789" w14:textId="3691C5EC"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2" w:history="1">
        <w:r w:rsidRPr="000C46E6">
          <w:rPr>
            <w:rStyle w:val="Lienhypertexte"/>
            <w:noProof/>
            <w:lang w:val="fr-FR"/>
          </w:rPr>
          <w:t>Biodiversité et écosystèmes internes</w:t>
        </w:r>
        <w:r>
          <w:rPr>
            <w:noProof/>
            <w:webHidden/>
          </w:rPr>
          <w:tab/>
        </w:r>
        <w:r>
          <w:rPr>
            <w:noProof/>
            <w:webHidden/>
          </w:rPr>
          <w:fldChar w:fldCharType="begin"/>
        </w:r>
        <w:r>
          <w:rPr>
            <w:noProof/>
            <w:webHidden/>
          </w:rPr>
          <w:instrText xml:space="preserve"> PAGEREF _Toc66891392 \h </w:instrText>
        </w:r>
        <w:r>
          <w:rPr>
            <w:noProof/>
            <w:webHidden/>
          </w:rPr>
        </w:r>
        <w:r>
          <w:rPr>
            <w:noProof/>
            <w:webHidden/>
          </w:rPr>
          <w:fldChar w:fldCharType="separate"/>
        </w:r>
        <w:r>
          <w:rPr>
            <w:noProof/>
            <w:webHidden/>
          </w:rPr>
          <w:t>34</w:t>
        </w:r>
        <w:r>
          <w:rPr>
            <w:noProof/>
            <w:webHidden/>
          </w:rPr>
          <w:fldChar w:fldCharType="end"/>
        </w:r>
      </w:hyperlink>
    </w:p>
    <w:p w14:paraId="3536C65B" w14:textId="503EFE5F"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3" w:history="1">
        <w:r w:rsidRPr="000C46E6">
          <w:rPr>
            <w:rStyle w:val="Lienhypertexte"/>
            <w:noProof/>
            <w:lang w:val="fr-FR"/>
          </w:rPr>
          <w:t>Écosystème et ressources marines</w:t>
        </w:r>
        <w:r>
          <w:rPr>
            <w:noProof/>
            <w:webHidden/>
          </w:rPr>
          <w:tab/>
        </w:r>
        <w:r>
          <w:rPr>
            <w:noProof/>
            <w:webHidden/>
          </w:rPr>
          <w:fldChar w:fldCharType="begin"/>
        </w:r>
        <w:r>
          <w:rPr>
            <w:noProof/>
            <w:webHidden/>
          </w:rPr>
          <w:instrText xml:space="preserve"> PAGEREF _Toc66891393 \h </w:instrText>
        </w:r>
        <w:r>
          <w:rPr>
            <w:noProof/>
            <w:webHidden/>
          </w:rPr>
        </w:r>
        <w:r>
          <w:rPr>
            <w:noProof/>
            <w:webHidden/>
          </w:rPr>
          <w:fldChar w:fldCharType="separate"/>
        </w:r>
        <w:r>
          <w:rPr>
            <w:noProof/>
            <w:webHidden/>
          </w:rPr>
          <w:t>42</w:t>
        </w:r>
        <w:r>
          <w:rPr>
            <w:noProof/>
            <w:webHidden/>
          </w:rPr>
          <w:fldChar w:fldCharType="end"/>
        </w:r>
      </w:hyperlink>
    </w:p>
    <w:p w14:paraId="116464C2" w14:textId="36AF615F"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4" w:history="1">
        <w:r w:rsidRPr="000C46E6">
          <w:rPr>
            <w:rStyle w:val="Lienhypertexte"/>
            <w:noProof/>
            <w:lang w:val="fr-FR"/>
          </w:rPr>
          <w:t>Qualité des sols et utilisation des terres</w:t>
        </w:r>
        <w:r>
          <w:rPr>
            <w:noProof/>
            <w:webHidden/>
          </w:rPr>
          <w:tab/>
        </w:r>
        <w:r>
          <w:rPr>
            <w:noProof/>
            <w:webHidden/>
          </w:rPr>
          <w:fldChar w:fldCharType="begin"/>
        </w:r>
        <w:r>
          <w:rPr>
            <w:noProof/>
            <w:webHidden/>
          </w:rPr>
          <w:instrText xml:space="preserve"> PAGEREF _Toc66891394 \h </w:instrText>
        </w:r>
        <w:r>
          <w:rPr>
            <w:noProof/>
            <w:webHidden/>
          </w:rPr>
        </w:r>
        <w:r>
          <w:rPr>
            <w:noProof/>
            <w:webHidden/>
          </w:rPr>
          <w:fldChar w:fldCharType="separate"/>
        </w:r>
        <w:r>
          <w:rPr>
            <w:noProof/>
            <w:webHidden/>
          </w:rPr>
          <w:t>51</w:t>
        </w:r>
        <w:r>
          <w:rPr>
            <w:noProof/>
            <w:webHidden/>
          </w:rPr>
          <w:fldChar w:fldCharType="end"/>
        </w:r>
      </w:hyperlink>
    </w:p>
    <w:p w14:paraId="537A15D5" w14:textId="2E2A5DE2"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5" w:history="1">
        <w:r w:rsidRPr="000C46E6">
          <w:rPr>
            <w:rStyle w:val="Lienhypertexte"/>
            <w:noProof/>
            <w:lang w:val="fr-FR"/>
          </w:rPr>
          <w:t>Risques technologiques</w:t>
        </w:r>
        <w:r>
          <w:rPr>
            <w:noProof/>
            <w:webHidden/>
          </w:rPr>
          <w:tab/>
        </w:r>
        <w:r>
          <w:rPr>
            <w:noProof/>
            <w:webHidden/>
          </w:rPr>
          <w:fldChar w:fldCharType="begin"/>
        </w:r>
        <w:r>
          <w:rPr>
            <w:noProof/>
            <w:webHidden/>
          </w:rPr>
          <w:instrText xml:space="preserve"> PAGEREF _Toc66891395 \h </w:instrText>
        </w:r>
        <w:r>
          <w:rPr>
            <w:noProof/>
            <w:webHidden/>
          </w:rPr>
        </w:r>
        <w:r>
          <w:rPr>
            <w:noProof/>
            <w:webHidden/>
          </w:rPr>
          <w:fldChar w:fldCharType="separate"/>
        </w:r>
        <w:r>
          <w:rPr>
            <w:noProof/>
            <w:webHidden/>
          </w:rPr>
          <w:t>54</w:t>
        </w:r>
        <w:r>
          <w:rPr>
            <w:noProof/>
            <w:webHidden/>
          </w:rPr>
          <w:fldChar w:fldCharType="end"/>
        </w:r>
      </w:hyperlink>
    </w:p>
    <w:p w14:paraId="0DA45E6E" w14:textId="7792F327"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6" w:history="1">
        <w:r w:rsidRPr="000C46E6">
          <w:rPr>
            <w:rStyle w:val="Lienhypertexte"/>
            <w:noProof/>
            <w:lang w:val="fr-FR"/>
          </w:rPr>
          <w:t>Qualité de l’air et santé</w:t>
        </w:r>
        <w:r>
          <w:rPr>
            <w:noProof/>
            <w:webHidden/>
          </w:rPr>
          <w:tab/>
        </w:r>
        <w:r>
          <w:rPr>
            <w:noProof/>
            <w:webHidden/>
          </w:rPr>
          <w:fldChar w:fldCharType="begin"/>
        </w:r>
        <w:r>
          <w:rPr>
            <w:noProof/>
            <w:webHidden/>
          </w:rPr>
          <w:instrText xml:space="preserve"> PAGEREF _Toc66891396 \h </w:instrText>
        </w:r>
        <w:r>
          <w:rPr>
            <w:noProof/>
            <w:webHidden/>
          </w:rPr>
        </w:r>
        <w:r>
          <w:rPr>
            <w:noProof/>
            <w:webHidden/>
          </w:rPr>
          <w:fldChar w:fldCharType="separate"/>
        </w:r>
        <w:r>
          <w:rPr>
            <w:noProof/>
            <w:webHidden/>
          </w:rPr>
          <w:t>54</w:t>
        </w:r>
        <w:r>
          <w:rPr>
            <w:noProof/>
            <w:webHidden/>
          </w:rPr>
          <w:fldChar w:fldCharType="end"/>
        </w:r>
      </w:hyperlink>
    </w:p>
    <w:p w14:paraId="75C75176" w14:textId="25F095C2"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7" w:history="1">
        <w:r w:rsidRPr="000C46E6">
          <w:rPr>
            <w:rStyle w:val="Lienhypertexte"/>
            <w:noProof/>
            <w:lang w:val="fr-FR"/>
          </w:rPr>
          <w:t>Énergie</w:t>
        </w:r>
        <w:r>
          <w:rPr>
            <w:noProof/>
            <w:webHidden/>
          </w:rPr>
          <w:tab/>
        </w:r>
        <w:r>
          <w:rPr>
            <w:noProof/>
            <w:webHidden/>
          </w:rPr>
          <w:fldChar w:fldCharType="begin"/>
        </w:r>
        <w:r>
          <w:rPr>
            <w:noProof/>
            <w:webHidden/>
          </w:rPr>
          <w:instrText xml:space="preserve"> PAGEREF _Toc66891397 \h </w:instrText>
        </w:r>
        <w:r>
          <w:rPr>
            <w:noProof/>
            <w:webHidden/>
          </w:rPr>
        </w:r>
        <w:r>
          <w:rPr>
            <w:noProof/>
            <w:webHidden/>
          </w:rPr>
          <w:fldChar w:fldCharType="separate"/>
        </w:r>
        <w:r>
          <w:rPr>
            <w:noProof/>
            <w:webHidden/>
          </w:rPr>
          <w:t>61</w:t>
        </w:r>
        <w:r>
          <w:rPr>
            <w:noProof/>
            <w:webHidden/>
          </w:rPr>
          <w:fldChar w:fldCharType="end"/>
        </w:r>
      </w:hyperlink>
    </w:p>
    <w:p w14:paraId="7A8D2236" w14:textId="2065C717"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398" w:history="1">
        <w:r w:rsidRPr="000C46E6">
          <w:rPr>
            <w:rStyle w:val="Lienhypertexte"/>
            <w:noProof/>
            <w:lang w:val="fr-FR"/>
          </w:rPr>
          <w:t>Gestion des déchets</w:t>
        </w:r>
        <w:r>
          <w:rPr>
            <w:noProof/>
            <w:webHidden/>
          </w:rPr>
          <w:tab/>
        </w:r>
        <w:r>
          <w:rPr>
            <w:noProof/>
            <w:webHidden/>
          </w:rPr>
          <w:fldChar w:fldCharType="begin"/>
        </w:r>
        <w:r>
          <w:rPr>
            <w:noProof/>
            <w:webHidden/>
          </w:rPr>
          <w:instrText xml:space="preserve"> PAGEREF _Toc66891398 \h </w:instrText>
        </w:r>
        <w:r>
          <w:rPr>
            <w:noProof/>
            <w:webHidden/>
          </w:rPr>
        </w:r>
        <w:r>
          <w:rPr>
            <w:noProof/>
            <w:webHidden/>
          </w:rPr>
          <w:fldChar w:fldCharType="separate"/>
        </w:r>
        <w:r>
          <w:rPr>
            <w:noProof/>
            <w:webHidden/>
          </w:rPr>
          <w:t>64</w:t>
        </w:r>
        <w:r>
          <w:rPr>
            <w:noProof/>
            <w:webHidden/>
          </w:rPr>
          <w:fldChar w:fldCharType="end"/>
        </w:r>
      </w:hyperlink>
    </w:p>
    <w:p w14:paraId="136665AF" w14:textId="2790EC6E"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399" w:history="1">
        <w:r w:rsidRPr="000C46E6">
          <w:rPr>
            <w:rStyle w:val="Lienhypertexte"/>
            <w:noProof/>
            <w:lang w:val="fr-FR"/>
          </w:rPr>
          <w:t>Chapitre 3 – Intégration avec d’autres politiques environnementales et de développement durable</w:t>
        </w:r>
        <w:r>
          <w:rPr>
            <w:noProof/>
            <w:webHidden/>
          </w:rPr>
          <w:tab/>
        </w:r>
        <w:r>
          <w:rPr>
            <w:noProof/>
            <w:webHidden/>
          </w:rPr>
          <w:fldChar w:fldCharType="begin"/>
        </w:r>
        <w:r>
          <w:rPr>
            <w:noProof/>
            <w:webHidden/>
          </w:rPr>
          <w:instrText xml:space="preserve"> PAGEREF _Toc66891399 \h </w:instrText>
        </w:r>
        <w:r>
          <w:rPr>
            <w:noProof/>
            <w:webHidden/>
          </w:rPr>
        </w:r>
        <w:r>
          <w:rPr>
            <w:noProof/>
            <w:webHidden/>
          </w:rPr>
          <w:fldChar w:fldCharType="separate"/>
        </w:r>
        <w:r>
          <w:rPr>
            <w:noProof/>
            <w:webHidden/>
          </w:rPr>
          <w:t>69</w:t>
        </w:r>
        <w:r>
          <w:rPr>
            <w:noProof/>
            <w:webHidden/>
          </w:rPr>
          <w:fldChar w:fldCharType="end"/>
        </w:r>
      </w:hyperlink>
    </w:p>
    <w:p w14:paraId="5A57ABFC" w14:textId="0805CBF1"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00" w:history="1">
        <w:r w:rsidRPr="000C46E6">
          <w:rPr>
            <w:rStyle w:val="Lienhypertexte"/>
            <w:noProof/>
            <w:lang w:val="fr-FR"/>
          </w:rPr>
          <w:t>Cohérence avec les politiques européennes</w:t>
        </w:r>
        <w:r>
          <w:rPr>
            <w:noProof/>
            <w:webHidden/>
          </w:rPr>
          <w:tab/>
        </w:r>
        <w:r>
          <w:rPr>
            <w:noProof/>
            <w:webHidden/>
          </w:rPr>
          <w:fldChar w:fldCharType="begin"/>
        </w:r>
        <w:r>
          <w:rPr>
            <w:noProof/>
            <w:webHidden/>
          </w:rPr>
          <w:instrText xml:space="preserve"> PAGEREF _Toc66891400 \h </w:instrText>
        </w:r>
        <w:r>
          <w:rPr>
            <w:noProof/>
            <w:webHidden/>
          </w:rPr>
        </w:r>
        <w:r>
          <w:rPr>
            <w:noProof/>
            <w:webHidden/>
          </w:rPr>
          <w:fldChar w:fldCharType="separate"/>
        </w:r>
        <w:r>
          <w:rPr>
            <w:noProof/>
            <w:webHidden/>
          </w:rPr>
          <w:t>71</w:t>
        </w:r>
        <w:r>
          <w:rPr>
            <w:noProof/>
            <w:webHidden/>
          </w:rPr>
          <w:fldChar w:fldCharType="end"/>
        </w:r>
      </w:hyperlink>
    </w:p>
    <w:p w14:paraId="706DD256" w14:textId="18E06069"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01" w:history="1">
        <w:r w:rsidRPr="000C46E6">
          <w:rPr>
            <w:rStyle w:val="Lienhypertexte"/>
            <w:noProof/>
            <w:lang w:val="fr-FR"/>
          </w:rPr>
          <w:t>Cohérence avec les stratégies pertinentes pour la zone de coopération</w:t>
        </w:r>
        <w:r>
          <w:rPr>
            <w:noProof/>
            <w:webHidden/>
          </w:rPr>
          <w:tab/>
        </w:r>
        <w:r>
          <w:rPr>
            <w:noProof/>
            <w:webHidden/>
          </w:rPr>
          <w:fldChar w:fldCharType="begin"/>
        </w:r>
        <w:r>
          <w:rPr>
            <w:noProof/>
            <w:webHidden/>
          </w:rPr>
          <w:instrText xml:space="preserve"> PAGEREF _Toc66891401 \h </w:instrText>
        </w:r>
        <w:r>
          <w:rPr>
            <w:noProof/>
            <w:webHidden/>
          </w:rPr>
        </w:r>
        <w:r>
          <w:rPr>
            <w:noProof/>
            <w:webHidden/>
          </w:rPr>
          <w:fldChar w:fldCharType="separate"/>
        </w:r>
        <w:r>
          <w:rPr>
            <w:noProof/>
            <w:webHidden/>
          </w:rPr>
          <w:t>89</w:t>
        </w:r>
        <w:r>
          <w:rPr>
            <w:noProof/>
            <w:webHidden/>
          </w:rPr>
          <w:fldChar w:fldCharType="end"/>
        </w:r>
      </w:hyperlink>
    </w:p>
    <w:p w14:paraId="402B2DBF" w14:textId="39FE730D"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02" w:history="1">
        <w:r w:rsidRPr="000C46E6">
          <w:rPr>
            <w:rStyle w:val="Lienhypertexte"/>
            <w:noProof/>
            <w:lang w:val="fr-FR"/>
          </w:rPr>
          <w:t>Chapitre 4 : Objectifs de protection environnementale</w:t>
        </w:r>
        <w:r>
          <w:rPr>
            <w:noProof/>
            <w:webHidden/>
          </w:rPr>
          <w:tab/>
        </w:r>
        <w:r>
          <w:rPr>
            <w:noProof/>
            <w:webHidden/>
          </w:rPr>
          <w:fldChar w:fldCharType="begin"/>
        </w:r>
        <w:r>
          <w:rPr>
            <w:noProof/>
            <w:webHidden/>
          </w:rPr>
          <w:instrText xml:space="preserve"> PAGEREF _Toc66891402 \h </w:instrText>
        </w:r>
        <w:r>
          <w:rPr>
            <w:noProof/>
            <w:webHidden/>
          </w:rPr>
        </w:r>
        <w:r>
          <w:rPr>
            <w:noProof/>
            <w:webHidden/>
          </w:rPr>
          <w:fldChar w:fldCharType="separate"/>
        </w:r>
        <w:r>
          <w:rPr>
            <w:noProof/>
            <w:webHidden/>
          </w:rPr>
          <w:t>107</w:t>
        </w:r>
        <w:r>
          <w:rPr>
            <w:noProof/>
            <w:webHidden/>
          </w:rPr>
          <w:fldChar w:fldCharType="end"/>
        </w:r>
      </w:hyperlink>
    </w:p>
    <w:p w14:paraId="5386BFA5" w14:textId="01D1C6BA"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03" w:history="1">
        <w:r w:rsidRPr="000C46E6">
          <w:rPr>
            <w:rStyle w:val="Lienhypertexte"/>
            <w:noProof/>
            <w:lang w:val="fr-FR"/>
          </w:rPr>
          <w:t>Chapitre 5 : Analyse des effets environnementaux probables sur l’environnement</w:t>
        </w:r>
        <w:r>
          <w:rPr>
            <w:noProof/>
            <w:webHidden/>
          </w:rPr>
          <w:tab/>
        </w:r>
        <w:r>
          <w:rPr>
            <w:noProof/>
            <w:webHidden/>
          </w:rPr>
          <w:fldChar w:fldCharType="begin"/>
        </w:r>
        <w:r>
          <w:rPr>
            <w:noProof/>
            <w:webHidden/>
          </w:rPr>
          <w:instrText xml:space="preserve"> PAGEREF _Toc66891403 \h </w:instrText>
        </w:r>
        <w:r>
          <w:rPr>
            <w:noProof/>
            <w:webHidden/>
          </w:rPr>
        </w:r>
        <w:r>
          <w:rPr>
            <w:noProof/>
            <w:webHidden/>
          </w:rPr>
          <w:fldChar w:fldCharType="separate"/>
        </w:r>
        <w:r>
          <w:rPr>
            <w:noProof/>
            <w:webHidden/>
          </w:rPr>
          <w:t>110</w:t>
        </w:r>
        <w:r>
          <w:rPr>
            <w:noProof/>
            <w:webHidden/>
          </w:rPr>
          <w:fldChar w:fldCharType="end"/>
        </w:r>
      </w:hyperlink>
    </w:p>
    <w:p w14:paraId="7372ECD0" w14:textId="7F858663"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04" w:history="1">
        <w:r w:rsidRPr="000C46E6">
          <w:rPr>
            <w:rStyle w:val="Lienhypertexte"/>
            <w:noProof/>
            <w:lang w:val="fr-FR"/>
          </w:rPr>
          <w:t>Méthodologie d’évaluation</w:t>
        </w:r>
        <w:r>
          <w:rPr>
            <w:noProof/>
            <w:webHidden/>
          </w:rPr>
          <w:tab/>
        </w:r>
        <w:r>
          <w:rPr>
            <w:noProof/>
            <w:webHidden/>
          </w:rPr>
          <w:fldChar w:fldCharType="begin"/>
        </w:r>
        <w:r>
          <w:rPr>
            <w:noProof/>
            <w:webHidden/>
          </w:rPr>
          <w:instrText xml:space="preserve"> PAGEREF _Toc66891404 \h </w:instrText>
        </w:r>
        <w:r>
          <w:rPr>
            <w:noProof/>
            <w:webHidden/>
          </w:rPr>
        </w:r>
        <w:r>
          <w:rPr>
            <w:noProof/>
            <w:webHidden/>
          </w:rPr>
          <w:fldChar w:fldCharType="separate"/>
        </w:r>
        <w:r>
          <w:rPr>
            <w:noProof/>
            <w:webHidden/>
          </w:rPr>
          <w:t>110</w:t>
        </w:r>
        <w:r>
          <w:rPr>
            <w:noProof/>
            <w:webHidden/>
          </w:rPr>
          <w:fldChar w:fldCharType="end"/>
        </w:r>
      </w:hyperlink>
    </w:p>
    <w:p w14:paraId="1AF3D988" w14:textId="71609422"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05" w:history="1">
        <w:r w:rsidRPr="000C46E6">
          <w:rPr>
            <w:rStyle w:val="Lienhypertexte"/>
            <w:noProof/>
            <w:lang w:val="fr-FR"/>
          </w:rPr>
          <w:t>Interactions entre le Programme et les obj</w:t>
        </w:r>
        <w:bookmarkStart w:id="23" w:name="_GoBack"/>
        <w:bookmarkEnd w:id="23"/>
        <w:r w:rsidRPr="000C46E6">
          <w:rPr>
            <w:rStyle w:val="Lienhypertexte"/>
            <w:noProof/>
            <w:lang w:val="fr-FR"/>
          </w:rPr>
          <w:t>ectifs environnementaux</w:t>
        </w:r>
        <w:r>
          <w:rPr>
            <w:noProof/>
            <w:webHidden/>
          </w:rPr>
          <w:tab/>
        </w:r>
        <w:r>
          <w:rPr>
            <w:noProof/>
            <w:webHidden/>
          </w:rPr>
          <w:fldChar w:fldCharType="begin"/>
        </w:r>
        <w:r>
          <w:rPr>
            <w:noProof/>
            <w:webHidden/>
          </w:rPr>
          <w:instrText xml:space="preserve"> PAGEREF _Toc66891405 \h </w:instrText>
        </w:r>
        <w:r>
          <w:rPr>
            <w:noProof/>
            <w:webHidden/>
          </w:rPr>
        </w:r>
        <w:r>
          <w:rPr>
            <w:noProof/>
            <w:webHidden/>
          </w:rPr>
          <w:fldChar w:fldCharType="separate"/>
        </w:r>
        <w:r>
          <w:rPr>
            <w:noProof/>
            <w:webHidden/>
          </w:rPr>
          <w:t>111</w:t>
        </w:r>
        <w:r>
          <w:rPr>
            <w:noProof/>
            <w:webHidden/>
          </w:rPr>
          <w:fldChar w:fldCharType="end"/>
        </w:r>
      </w:hyperlink>
    </w:p>
    <w:p w14:paraId="17ECF486" w14:textId="43A42E4E"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06" w:history="1">
        <w:r w:rsidRPr="000C46E6">
          <w:rPr>
            <w:rStyle w:val="Lienhypertexte"/>
            <w:noProof/>
            <w:lang w:val="fr-FR"/>
          </w:rPr>
          <w:t>Effet environnemental par axe prioritaire</w:t>
        </w:r>
        <w:r>
          <w:rPr>
            <w:noProof/>
            <w:webHidden/>
          </w:rPr>
          <w:tab/>
        </w:r>
        <w:r>
          <w:rPr>
            <w:noProof/>
            <w:webHidden/>
          </w:rPr>
          <w:fldChar w:fldCharType="begin"/>
        </w:r>
        <w:r>
          <w:rPr>
            <w:noProof/>
            <w:webHidden/>
          </w:rPr>
          <w:instrText xml:space="preserve"> PAGEREF _Toc66891406 \h </w:instrText>
        </w:r>
        <w:r>
          <w:rPr>
            <w:noProof/>
            <w:webHidden/>
          </w:rPr>
        </w:r>
        <w:r>
          <w:rPr>
            <w:noProof/>
            <w:webHidden/>
          </w:rPr>
          <w:fldChar w:fldCharType="separate"/>
        </w:r>
        <w:r>
          <w:rPr>
            <w:noProof/>
            <w:webHidden/>
          </w:rPr>
          <w:t>112</w:t>
        </w:r>
        <w:r>
          <w:rPr>
            <w:noProof/>
            <w:webHidden/>
          </w:rPr>
          <w:fldChar w:fldCharType="end"/>
        </w:r>
      </w:hyperlink>
    </w:p>
    <w:p w14:paraId="786D8268" w14:textId="70076DB5"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07" w:history="1">
        <w:r w:rsidRPr="000C46E6">
          <w:rPr>
            <w:rStyle w:val="Lienhypertexte"/>
            <w:noProof/>
            <w:lang w:val="fr-FR"/>
          </w:rPr>
          <w:t>Effets environnementaux cumulatifs et transnationaux</w:t>
        </w:r>
        <w:r>
          <w:rPr>
            <w:noProof/>
            <w:webHidden/>
          </w:rPr>
          <w:tab/>
        </w:r>
        <w:r>
          <w:rPr>
            <w:noProof/>
            <w:webHidden/>
          </w:rPr>
          <w:fldChar w:fldCharType="begin"/>
        </w:r>
        <w:r>
          <w:rPr>
            <w:noProof/>
            <w:webHidden/>
          </w:rPr>
          <w:instrText xml:space="preserve"> PAGEREF _Toc66891407 \h </w:instrText>
        </w:r>
        <w:r>
          <w:rPr>
            <w:noProof/>
            <w:webHidden/>
          </w:rPr>
        </w:r>
        <w:r>
          <w:rPr>
            <w:noProof/>
            <w:webHidden/>
          </w:rPr>
          <w:fldChar w:fldCharType="separate"/>
        </w:r>
        <w:r>
          <w:rPr>
            <w:noProof/>
            <w:webHidden/>
          </w:rPr>
          <w:t>117</w:t>
        </w:r>
        <w:r>
          <w:rPr>
            <w:noProof/>
            <w:webHidden/>
          </w:rPr>
          <w:fldChar w:fldCharType="end"/>
        </w:r>
      </w:hyperlink>
    </w:p>
    <w:p w14:paraId="1C30C5CC" w14:textId="1193F40A"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08" w:history="1">
        <w:r w:rsidRPr="000C46E6">
          <w:rPr>
            <w:rStyle w:val="Lienhypertexte"/>
            <w:noProof/>
            <w:lang w:val="fr-FR"/>
          </w:rPr>
          <w:t>Chapitre 6 : Élément pour une évaluation d’incidence des sites Natura 2000</w:t>
        </w:r>
        <w:r>
          <w:rPr>
            <w:noProof/>
            <w:webHidden/>
          </w:rPr>
          <w:tab/>
        </w:r>
        <w:r>
          <w:rPr>
            <w:noProof/>
            <w:webHidden/>
          </w:rPr>
          <w:fldChar w:fldCharType="begin"/>
        </w:r>
        <w:r>
          <w:rPr>
            <w:noProof/>
            <w:webHidden/>
          </w:rPr>
          <w:instrText xml:space="preserve"> PAGEREF _Toc66891408 \h </w:instrText>
        </w:r>
        <w:r>
          <w:rPr>
            <w:noProof/>
            <w:webHidden/>
          </w:rPr>
        </w:r>
        <w:r>
          <w:rPr>
            <w:noProof/>
            <w:webHidden/>
          </w:rPr>
          <w:fldChar w:fldCharType="separate"/>
        </w:r>
        <w:r>
          <w:rPr>
            <w:noProof/>
            <w:webHidden/>
          </w:rPr>
          <w:t>125</w:t>
        </w:r>
        <w:r>
          <w:rPr>
            <w:noProof/>
            <w:webHidden/>
          </w:rPr>
          <w:fldChar w:fldCharType="end"/>
        </w:r>
      </w:hyperlink>
    </w:p>
    <w:p w14:paraId="1620D9E3" w14:textId="53CCB052"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09" w:history="1">
        <w:r w:rsidRPr="000C46E6">
          <w:rPr>
            <w:rStyle w:val="Lienhypertexte"/>
            <w:noProof/>
            <w:lang w:val="fr-FR"/>
          </w:rPr>
          <w:t>Chapitre 7 : Recommandation pour une meilleure intégration des aspects environnementaux</w:t>
        </w:r>
        <w:r>
          <w:rPr>
            <w:noProof/>
            <w:webHidden/>
          </w:rPr>
          <w:tab/>
        </w:r>
        <w:r>
          <w:rPr>
            <w:noProof/>
            <w:webHidden/>
          </w:rPr>
          <w:fldChar w:fldCharType="begin"/>
        </w:r>
        <w:r>
          <w:rPr>
            <w:noProof/>
            <w:webHidden/>
          </w:rPr>
          <w:instrText xml:space="preserve"> PAGEREF _Toc66891409 \h </w:instrText>
        </w:r>
        <w:r>
          <w:rPr>
            <w:noProof/>
            <w:webHidden/>
          </w:rPr>
        </w:r>
        <w:r>
          <w:rPr>
            <w:noProof/>
            <w:webHidden/>
          </w:rPr>
          <w:fldChar w:fldCharType="separate"/>
        </w:r>
        <w:r>
          <w:rPr>
            <w:noProof/>
            <w:webHidden/>
          </w:rPr>
          <w:t>134</w:t>
        </w:r>
        <w:r>
          <w:rPr>
            <w:noProof/>
            <w:webHidden/>
          </w:rPr>
          <w:fldChar w:fldCharType="end"/>
        </w:r>
      </w:hyperlink>
    </w:p>
    <w:p w14:paraId="0553847A" w14:textId="30C720D3"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10" w:history="1">
        <w:r w:rsidRPr="000C46E6">
          <w:rPr>
            <w:rStyle w:val="Lienhypertexte"/>
            <w:noProof/>
            <w:lang w:val="fr-FR"/>
          </w:rPr>
          <w:t>Mesure de prévention, réduction et compensation des effets néfastes</w:t>
        </w:r>
        <w:r>
          <w:rPr>
            <w:noProof/>
            <w:webHidden/>
          </w:rPr>
          <w:tab/>
        </w:r>
        <w:r>
          <w:rPr>
            <w:noProof/>
            <w:webHidden/>
          </w:rPr>
          <w:fldChar w:fldCharType="begin"/>
        </w:r>
        <w:r>
          <w:rPr>
            <w:noProof/>
            <w:webHidden/>
          </w:rPr>
          <w:instrText xml:space="preserve"> PAGEREF _Toc66891410 \h </w:instrText>
        </w:r>
        <w:r>
          <w:rPr>
            <w:noProof/>
            <w:webHidden/>
          </w:rPr>
        </w:r>
        <w:r>
          <w:rPr>
            <w:noProof/>
            <w:webHidden/>
          </w:rPr>
          <w:fldChar w:fldCharType="separate"/>
        </w:r>
        <w:r>
          <w:rPr>
            <w:noProof/>
            <w:webHidden/>
          </w:rPr>
          <w:t>134</w:t>
        </w:r>
        <w:r>
          <w:rPr>
            <w:noProof/>
            <w:webHidden/>
          </w:rPr>
          <w:fldChar w:fldCharType="end"/>
        </w:r>
      </w:hyperlink>
    </w:p>
    <w:p w14:paraId="700DF9D5" w14:textId="023480B3"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11" w:history="1">
        <w:r w:rsidRPr="000C46E6">
          <w:rPr>
            <w:rStyle w:val="Lienhypertexte"/>
            <w:noProof/>
            <w:lang w:val="fr-FR"/>
          </w:rPr>
          <w:t>Mesures pour promouvoir et diffuser les bonnes pratiques environnementales</w:t>
        </w:r>
        <w:r>
          <w:rPr>
            <w:noProof/>
            <w:webHidden/>
          </w:rPr>
          <w:tab/>
        </w:r>
        <w:r>
          <w:rPr>
            <w:noProof/>
            <w:webHidden/>
          </w:rPr>
          <w:fldChar w:fldCharType="begin"/>
        </w:r>
        <w:r>
          <w:rPr>
            <w:noProof/>
            <w:webHidden/>
          </w:rPr>
          <w:instrText xml:space="preserve"> PAGEREF _Toc66891411 \h </w:instrText>
        </w:r>
        <w:r>
          <w:rPr>
            <w:noProof/>
            <w:webHidden/>
          </w:rPr>
        </w:r>
        <w:r>
          <w:rPr>
            <w:noProof/>
            <w:webHidden/>
          </w:rPr>
          <w:fldChar w:fldCharType="separate"/>
        </w:r>
        <w:r>
          <w:rPr>
            <w:noProof/>
            <w:webHidden/>
          </w:rPr>
          <w:t>135</w:t>
        </w:r>
        <w:r>
          <w:rPr>
            <w:noProof/>
            <w:webHidden/>
          </w:rPr>
          <w:fldChar w:fldCharType="end"/>
        </w:r>
      </w:hyperlink>
    </w:p>
    <w:p w14:paraId="63366573" w14:textId="004D614B"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12" w:history="1">
        <w:r w:rsidRPr="000C46E6">
          <w:rPr>
            <w:rStyle w:val="Lienhypertexte"/>
            <w:noProof/>
            <w:lang w:val="fr-FR"/>
          </w:rPr>
          <w:t>Chapitre 8 – Suivi pour la phase de mise en œuvre</w:t>
        </w:r>
        <w:r>
          <w:rPr>
            <w:noProof/>
            <w:webHidden/>
          </w:rPr>
          <w:tab/>
        </w:r>
        <w:r>
          <w:rPr>
            <w:noProof/>
            <w:webHidden/>
          </w:rPr>
          <w:fldChar w:fldCharType="begin"/>
        </w:r>
        <w:r>
          <w:rPr>
            <w:noProof/>
            <w:webHidden/>
          </w:rPr>
          <w:instrText xml:space="preserve"> PAGEREF _Toc66891412 \h </w:instrText>
        </w:r>
        <w:r>
          <w:rPr>
            <w:noProof/>
            <w:webHidden/>
          </w:rPr>
        </w:r>
        <w:r>
          <w:rPr>
            <w:noProof/>
            <w:webHidden/>
          </w:rPr>
          <w:fldChar w:fldCharType="separate"/>
        </w:r>
        <w:r>
          <w:rPr>
            <w:noProof/>
            <w:webHidden/>
          </w:rPr>
          <w:t>138</w:t>
        </w:r>
        <w:r>
          <w:rPr>
            <w:noProof/>
            <w:webHidden/>
          </w:rPr>
          <w:fldChar w:fldCharType="end"/>
        </w:r>
      </w:hyperlink>
    </w:p>
    <w:p w14:paraId="38DEDD65" w14:textId="36A0FA60"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13" w:history="1">
        <w:r w:rsidRPr="000C46E6">
          <w:rPr>
            <w:rStyle w:val="Lienhypertexte"/>
            <w:noProof/>
            <w:lang w:val="fr-FR"/>
          </w:rPr>
          <w:t>Indicateurs environnementaux</w:t>
        </w:r>
        <w:r>
          <w:rPr>
            <w:noProof/>
            <w:webHidden/>
          </w:rPr>
          <w:tab/>
        </w:r>
        <w:r>
          <w:rPr>
            <w:noProof/>
            <w:webHidden/>
          </w:rPr>
          <w:fldChar w:fldCharType="begin"/>
        </w:r>
        <w:r>
          <w:rPr>
            <w:noProof/>
            <w:webHidden/>
          </w:rPr>
          <w:instrText xml:space="preserve"> PAGEREF _Toc66891413 \h </w:instrText>
        </w:r>
        <w:r>
          <w:rPr>
            <w:noProof/>
            <w:webHidden/>
          </w:rPr>
        </w:r>
        <w:r>
          <w:rPr>
            <w:noProof/>
            <w:webHidden/>
          </w:rPr>
          <w:fldChar w:fldCharType="separate"/>
        </w:r>
        <w:r>
          <w:rPr>
            <w:noProof/>
            <w:webHidden/>
          </w:rPr>
          <w:t>138</w:t>
        </w:r>
        <w:r>
          <w:rPr>
            <w:noProof/>
            <w:webHidden/>
          </w:rPr>
          <w:fldChar w:fldCharType="end"/>
        </w:r>
      </w:hyperlink>
    </w:p>
    <w:p w14:paraId="58E045C1" w14:textId="42064CD6"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14" w:history="1">
        <w:r w:rsidRPr="000C46E6">
          <w:rPr>
            <w:rStyle w:val="Lienhypertexte"/>
            <w:noProof/>
            <w:lang w:val="fr-FR"/>
          </w:rPr>
          <w:t>Dispositions pour un système de suivi environnemental</w:t>
        </w:r>
        <w:r>
          <w:rPr>
            <w:noProof/>
            <w:webHidden/>
          </w:rPr>
          <w:tab/>
        </w:r>
        <w:r>
          <w:rPr>
            <w:noProof/>
            <w:webHidden/>
          </w:rPr>
          <w:fldChar w:fldCharType="begin"/>
        </w:r>
        <w:r>
          <w:rPr>
            <w:noProof/>
            <w:webHidden/>
          </w:rPr>
          <w:instrText xml:space="preserve"> PAGEREF _Toc66891414 \h </w:instrText>
        </w:r>
        <w:r>
          <w:rPr>
            <w:noProof/>
            <w:webHidden/>
          </w:rPr>
        </w:r>
        <w:r>
          <w:rPr>
            <w:noProof/>
            <w:webHidden/>
          </w:rPr>
          <w:fldChar w:fldCharType="separate"/>
        </w:r>
        <w:r>
          <w:rPr>
            <w:noProof/>
            <w:webHidden/>
          </w:rPr>
          <w:t>142</w:t>
        </w:r>
        <w:r>
          <w:rPr>
            <w:noProof/>
            <w:webHidden/>
          </w:rPr>
          <w:fldChar w:fldCharType="end"/>
        </w:r>
      </w:hyperlink>
    </w:p>
    <w:p w14:paraId="2EE0E3B1" w14:textId="3260B449"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15" w:history="1">
        <w:r w:rsidRPr="000C46E6">
          <w:rPr>
            <w:rStyle w:val="Lienhypertexte"/>
            <w:noProof/>
            <w:lang w:val="fr-FR"/>
          </w:rPr>
          <w:t>Chapitre 9 – Conclusion</w:t>
        </w:r>
        <w:r>
          <w:rPr>
            <w:noProof/>
            <w:webHidden/>
          </w:rPr>
          <w:tab/>
        </w:r>
        <w:r>
          <w:rPr>
            <w:noProof/>
            <w:webHidden/>
          </w:rPr>
          <w:fldChar w:fldCharType="begin"/>
        </w:r>
        <w:r>
          <w:rPr>
            <w:noProof/>
            <w:webHidden/>
          </w:rPr>
          <w:instrText xml:space="preserve"> PAGEREF _Toc66891415 \h </w:instrText>
        </w:r>
        <w:r>
          <w:rPr>
            <w:noProof/>
            <w:webHidden/>
          </w:rPr>
        </w:r>
        <w:r>
          <w:rPr>
            <w:noProof/>
            <w:webHidden/>
          </w:rPr>
          <w:fldChar w:fldCharType="separate"/>
        </w:r>
        <w:r>
          <w:rPr>
            <w:noProof/>
            <w:webHidden/>
          </w:rPr>
          <w:t>144</w:t>
        </w:r>
        <w:r>
          <w:rPr>
            <w:noProof/>
            <w:webHidden/>
          </w:rPr>
          <w:fldChar w:fldCharType="end"/>
        </w:r>
      </w:hyperlink>
    </w:p>
    <w:p w14:paraId="048BCA55" w14:textId="504F99BB"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16" w:history="1">
        <w:r w:rsidRPr="000C46E6">
          <w:rPr>
            <w:rStyle w:val="Lienhypertexte"/>
            <w:noProof/>
            <w:lang w:val="fr-FR"/>
          </w:rPr>
          <w:t>Informations sur les alternatives et justification des choix du Programme</w:t>
        </w:r>
        <w:r>
          <w:rPr>
            <w:noProof/>
            <w:webHidden/>
          </w:rPr>
          <w:tab/>
        </w:r>
        <w:r>
          <w:rPr>
            <w:noProof/>
            <w:webHidden/>
          </w:rPr>
          <w:fldChar w:fldCharType="begin"/>
        </w:r>
        <w:r>
          <w:rPr>
            <w:noProof/>
            <w:webHidden/>
          </w:rPr>
          <w:instrText xml:space="preserve"> PAGEREF _Toc66891416 \h </w:instrText>
        </w:r>
        <w:r>
          <w:rPr>
            <w:noProof/>
            <w:webHidden/>
          </w:rPr>
        </w:r>
        <w:r>
          <w:rPr>
            <w:noProof/>
            <w:webHidden/>
          </w:rPr>
          <w:fldChar w:fldCharType="separate"/>
        </w:r>
        <w:r>
          <w:rPr>
            <w:noProof/>
            <w:webHidden/>
          </w:rPr>
          <w:t>144</w:t>
        </w:r>
        <w:r>
          <w:rPr>
            <w:noProof/>
            <w:webHidden/>
          </w:rPr>
          <w:fldChar w:fldCharType="end"/>
        </w:r>
      </w:hyperlink>
    </w:p>
    <w:p w14:paraId="01DDC7DE" w14:textId="60B9B945" w:rsidR="004F38D8" w:rsidRDefault="004F38D8">
      <w:pPr>
        <w:pStyle w:val="TM2"/>
        <w:tabs>
          <w:tab w:val="right" w:leader="dot" w:pos="9344"/>
        </w:tabs>
        <w:rPr>
          <w:rFonts w:asciiTheme="minorHAnsi" w:eastAsiaTheme="minorEastAsia" w:hAnsiTheme="minorHAnsi" w:cstheme="minorBidi"/>
          <w:noProof/>
          <w:sz w:val="22"/>
          <w:szCs w:val="22"/>
          <w:lang w:val="fr-FR" w:eastAsia="fr-FR"/>
        </w:rPr>
      </w:pPr>
      <w:hyperlink w:anchor="_Toc66891417" w:history="1">
        <w:r w:rsidRPr="000C46E6">
          <w:rPr>
            <w:rStyle w:val="Lienhypertexte"/>
            <w:noProof/>
            <w:lang w:val="fr-FR"/>
          </w:rPr>
          <w:t>Qualité de l’information utilisée</w:t>
        </w:r>
        <w:r>
          <w:rPr>
            <w:noProof/>
            <w:webHidden/>
          </w:rPr>
          <w:tab/>
        </w:r>
        <w:r>
          <w:rPr>
            <w:noProof/>
            <w:webHidden/>
          </w:rPr>
          <w:fldChar w:fldCharType="begin"/>
        </w:r>
        <w:r>
          <w:rPr>
            <w:noProof/>
            <w:webHidden/>
          </w:rPr>
          <w:instrText xml:space="preserve"> PAGEREF _Toc66891417 \h </w:instrText>
        </w:r>
        <w:r>
          <w:rPr>
            <w:noProof/>
            <w:webHidden/>
          </w:rPr>
        </w:r>
        <w:r>
          <w:rPr>
            <w:noProof/>
            <w:webHidden/>
          </w:rPr>
          <w:fldChar w:fldCharType="separate"/>
        </w:r>
        <w:r>
          <w:rPr>
            <w:noProof/>
            <w:webHidden/>
          </w:rPr>
          <w:t>144</w:t>
        </w:r>
        <w:r>
          <w:rPr>
            <w:noProof/>
            <w:webHidden/>
          </w:rPr>
          <w:fldChar w:fldCharType="end"/>
        </w:r>
      </w:hyperlink>
    </w:p>
    <w:p w14:paraId="344950D6" w14:textId="1AE15FD0"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18" w:history="1">
        <w:r w:rsidRPr="000C46E6">
          <w:rPr>
            <w:rStyle w:val="Lienhypertexte"/>
            <w:noProof/>
            <w:lang w:val="fr-FR"/>
          </w:rPr>
          <w:t>Appendice 1 – Résumé non technique</w:t>
        </w:r>
        <w:r>
          <w:rPr>
            <w:noProof/>
            <w:webHidden/>
          </w:rPr>
          <w:tab/>
        </w:r>
        <w:r>
          <w:rPr>
            <w:noProof/>
            <w:webHidden/>
          </w:rPr>
          <w:fldChar w:fldCharType="begin"/>
        </w:r>
        <w:r>
          <w:rPr>
            <w:noProof/>
            <w:webHidden/>
          </w:rPr>
          <w:instrText xml:space="preserve"> PAGEREF _Toc66891418 \h </w:instrText>
        </w:r>
        <w:r>
          <w:rPr>
            <w:noProof/>
            <w:webHidden/>
          </w:rPr>
        </w:r>
        <w:r>
          <w:rPr>
            <w:noProof/>
            <w:webHidden/>
          </w:rPr>
          <w:fldChar w:fldCharType="separate"/>
        </w:r>
        <w:r>
          <w:rPr>
            <w:noProof/>
            <w:webHidden/>
          </w:rPr>
          <w:t>145</w:t>
        </w:r>
        <w:r>
          <w:rPr>
            <w:noProof/>
            <w:webHidden/>
          </w:rPr>
          <w:fldChar w:fldCharType="end"/>
        </w:r>
      </w:hyperlink>
    </w:p>
    <w:p w14:paraId="7BAEFCA1" w14:textId="224ED204" w:rsidR="004F38D8" w:rsidRDefault="004F38D8">
      <w:pPr>
        <w:pStyle w:val="TM1"/>
        <w:rPr>
          <w:rFonts w:asciiTheme="minorHAnsi" w:eastAsiaTheme="minorEastAsia" w:hAnsiTheme="minorHAnsi" w:cstheme="minorBidi"/>
          <w:b w:val="0"/>
          <w:bCs w:val="0"/>
          <w:smallCaps w:val="0"/>
          <w:noProof/>
          <w:sz w:val="22"/>
          <w:szCs w:val="22"/>
          <w:lang w:val="fr-FR" w:eastAsia="fr-FR"/>
        </w:rPr>
      </w:pPr>
      <w:hyperlink w:anchor="_Toc66891419" w:history="1">
        <w:r w:rsidRPr="000C46E6">
          <w:rPr>
            <w:rStyle w:val="Lienhypertexte"/>
            <w:noProof/>
            <w:lang w:val="fr-FR"/>
          </w:rPr>
          <w:t>Appendice 2 – Résultats de la consultation</w:t>
        </w:r>
        <w:r>
          <w:rPr>
            <w:noProof/>
            <w:webHidden/>
          </w:rPr>
          <w:tab/>
        </w:r>
        <w:r>
          <w:rPr>
            <w:noProof/>
            <w:webHidden/>
          </w:rPr>
          <w:fldChar w:fldCharType="begin"/>
        </w:r>
        <w:r>
          <w:rPr>
            <w:noProof/>
            <w:webHidden/>
          </w:rPr>
          <w:instrText xml:space="preserve"> PAGEREF _Toc66891419 \h </w:instrText>
        </w:r>
        <w:r>
          <w:rPr>
            <w:noProof/>
            <w:webHidden/>
          </w:rPr>
        </w:r>
        <w:r>
          <w:rPr>
            <w:noProof/>
            <w:webHidden/>
          </w:rPr>
          <w:fldChar w:fldCharType="separate"/>
        </w:r>
        <w:r>
          <w:rPr>
            <w:noProof/>
            <w:webHidden/>
          </w:rPr>
          <w:t>146</w:t>
        </w:r>
        <w:r>
          <w:rPr>
            <w:noProof/>
            <w:webHidden/>
          </w:rPr>
          <w:fldChar w:fldCharType="end"/>
        </w:r>
      </w:hyperlink>
    </w:p>
    <w:p w14:paraId="3E6F1F2A" w14:textId="031EA9FF" w:rsidR="001E2B30" w:rsidRDefault="0027767B" w:rsidP="00082BFC">
      <w:r w:rsidRPr="000E1F89">
        <w:fldChar w:fldCharType="end"/>
      </w:r>
    </w:p>
    <w:p w14:paraId="7254CD86" w14:textId="756A1D18" w:rsidR="00804BD8" w:rsidRDefault="00804BD8">
      <w:pPr>
        <w:spacing w:before="0" w:after="0" w:line="240" w:lineRule="auto"/>
        <w:jc w:val="left"/>
      </w:pPr>
      <w:r>
        <w:br w:type="page"/>
      </w:r>
    </w:p>
    <w:p w14:paraId="480B5404" w14:textId="68F718B9" w:rsidR="00C15854" w:rsidRPr="00850173" w:rsidRDefault="00D663AE" w:rsidP="00082BFC">
      <w:pPr>
        <w:pStyle w:val="Titre1"/>
        <w:rPr>
          <w:lang w:val="it-IT"/>
        </w:rPr>
      </w:pPr>
      <w:bookmarkStart w:id="24" w:name="_Toc66805672"/>
      <w:bookmarkStart w:id="25" w:name="_Toc66891380"/>
      <w:r w:rsidRPr="00850173">
        <w:rPr>
          <w:lang w:val="it-IT"/>
        </w:rPr>
        <w:lastRenderedPageBreak/>
        <w:t>Liste des tableaux</w:t>
      </w:r>
      <w:bookmarkEnd w:id="24"/>
      <w:bookmarkEnd w:id="25"/>
    </w:p>
    <w:p w14:paraId="72D184D2" w14:textId="1A436556" w:rsidR="00804BD8" w:rsidRPr="00662C31" w:rsidRDefault="00804BD8" w:rsidP="00082BFC">
      <w:pPr>
        <w:rPr>
          <w:lang w:val="it-IT"/>
        </w:rPr>
      </w:pPr>
    </w:p>
    <w:p w14:paraId="2A98947A" w14:textId="73C5771C" w:rsidR="007C5EB2" w:rsidRDefault="00F5706A">
      <w:pPr>
        <w:pStyle w:val="Tabledesillustrations"/>
        <w:tabs>
          <w:tab w:val="right" w:leader="dot" w:pos="9344"/>
        </w:tabs>
        <w:rPr>
          <w:rFonts w:asciiTheme="minorHAnsi" w:eastAsiaTheme="minorEastAsia" w:hAnsiTheme="minorHAnsi" w:cstheme="minorBidi"/>
          <w:noProof/>
          <w:sz w:val="22"/>
          <w:szCs w:val="22"/>
          <w:lang w:eastAsia="en-GB"/>
        </w:rPr>
      </w:pPr>
      <w:r>
        <w:rPr>
          <w:lang w:val="it-IT"/>
        </w:rPr>
        <w:fldChar w:fldCharType="begin"/>
      </w:r>
      <w:r>
        <w:rPr>
          <w:lang w:val="it-IT"/>
        </w:rPr>
        <w:instrText xml:space="preserve"> TOC \h \z \c "Tableau" </w:instrText>
      </w:r>
      <w:r>
        <w:rPr>
          <w:lang w:val="it-IT"/>
        </w:rPr>
        <w:fldChar w:fldCharType="separate"/>
      </w:r>
      <w:hyperlink r:id="rId20" w:anchor="_Toc66805896" w:history="1">
        <w:r w:rsidR="007C5EB2" w:rsidRPr="00285F14">
          <w:rPr>
            <w:rStyle w:val="Lienhypertexte"/>
            <w:noProof/>
            <w:lang w:val="fr-FR"/>
          </w:rPr>
          <w:t>Tableau 1 :Étapes de la procédure d'ESE</w:t>
        </w:r>
        <w:r w:rsidR="007C5EB2">
          <w:rPr>
            <w:noProof/>
            <w:webHidden/>
          </w:rPr>
          <w:tab/>
        </w:r>
        <w:r w:rsidR="007C5EB2">
          <w:rPr>
            <w:noProof/>
            <w:webHidden/>
          </w:rPr>
          <w:fldChar w:fldCharType="begin"/>
        </w:r>
        <w:r w:rsidR="007C5EB2">
          <w:rPr>
            <w:noProof/>
            <w:webHidden/>
          </w:rPr>
          <w:instrText xml:space="preserve"> PAGEREF _Toc66805896 \h </w:instrText>
        </w:r>
        <w:r w:rsidR="007C5EB2">
          <w:rPr>
            <w:noProof/>
            <w:webHidden/>
          </w:rPr>
        </w:r>
        <w:r w:rsidR="007C5EB2">
          <w:rPr>
            <w:noProof/>
            <w:webHidden/>
          </w:rPr>
          <w:fldChar w:fldCharType="separate"/>
        </w:r>
        <w:r w:rsidR="007C5EB2">
          <w:rPr>
            <w:noProof/>
            <w:webHidden/>
          </w:rPr>
          <w:t>10</w:t>
        </w:r>
        <w:r w:rsidR="007C5EB2">
          <w:rPr>
            <w:noProof/>
            <w:webHidden/>
          </w:rPr>
          <w:fldChar w:fldCharType="end"/>
        </w:r>
      </w:hyperlink>
    </w:p>
    <w:p w14:paraId="3A84E0B1" w14:textId="32976CD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897" w:history="1">
        <w:r w:rsidR="007C5EB2" w:rsidRPr="00285F14">
          <w:rPr>
            <w:rStyle w:val="Lienhypertexte"/>
            <w:rFonts w:cs="Calibri Light"/>
            <w:bCs/>
            <w:iCs/>
            <w:noProof/>
          </w:rPr>
          <w:t>Tableau 2 : Un espace MED plus intelligent – Objectifs spécifiques, objectifs, résultats attendus et types d’actions du Programme</w:t>
        </w:r>
        <w:r w:rsidR="007C5EB2">
          <w:rPr>
            <w:noProof/>
            <w:webHidden/>
          </w:rPr>
          <w:tab/>
        </w:r>
        <w:r w:rsidR="007C5EB2">
          <w:rPr>
            <w:noProof/>
            <w:webHidden/>
          </w:rPr>
          <w:fldChar w:fldCharType="begin"/>
        </w:r>
        <w:r w:rsidR="007C5EB2">
          <w:rPr>
            <w:noProof/>
            <w:webHidden/>
          </w:rPr>
          <w:instrText xml:space="preserve"> PAGEREF _Toc66805897 \h </w:instrText>
        </w:r>
        <w:r w:rsidR="007C5EB2">
          <w:rPr>
            <w:noProof/>
            <w:webHidden/>
          </w:rPr>
        </w:r>
        <w:r w:rsidR="007C5EB2">
          <w:rPr>
            <w:noProof/>
            <w:webHidden/>
          </w:rPr>
          <w:fldChar w:fldCharType="separate"/>
        </w:r>
        <w:r w:rsidR="007C5EB2">
          <w:rPr>
            <w:noProof/>
            <w:webHidden/>
          </w:rPr>
          <w:t>13</w:t>
        </w:r>
        <w:r w:rsidR="007C5EB2">
          <w:rPr>
            <w:noProof/>
            <w:webHidden/>
          </w:rPr>
          <w:fldChar w:fldCharType="end"/>
        </w:r>
      </w:hyperlink>
    </w:p>
    <w:p w14:paraId="16ACAE03" w14:textId="40AD6D49"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898" w:history="1">
        <w:r w:rsidR="007C5EB2" w:rsidRPr="00285F14">
          <w:rPr>
            <w:rStyle w:val="Lienhypertexte"/>
            <w:rFonts w:cs="Calibri Light"/>
            <w:bCs/>
            <w:iCs/>
            <w:noProof/>
          </w:rPr>
          <w:t>Tableau 3 : Un espace MED plus vert - Objectifs spécifiques, résultats attendus et types d’actions du Programme</w:t>
        </w:r>
        <w:r w:rsidR="007C5EB2">
          <w:rPr>
            <w:noProof/>
            <w:webHidden/>
          </w:rPr>
          <w:tab/>
        </w:r>
        <w:r w:rsidR="007C5EB2">
          <w:rPr>
            <w:noProof/>
            <w:webHidden/>
          </w:rPr>
          <w:fldChar w:fldCharType="begin"/>
        </w:r>
        <w:r w:rsidR="007C5EB2">
          <w:rPr>
            <w:noProof/>
            <w:webHidden/>
          </w:rPr>
          <w:instrText xml:space="preserve"> PAGEREF _Toc66805898 \h </w:instrText>
        </w:r>
        <w:r w:rsidR="007C5EB2">
          <w:rPr>
            <w:noProof/>
            <w:webHidden/>
          </w:rPr>
        </w:r>
        <w:r w:rsidR="007C5EB2">
          <w:rPr>
            <w:noProof/>
            <w:webHidden/>
          </w:rPr>
          <w:fldChar w:fldCharType="separate"/>
        </w:r>
        <w:r w:rsidR="007C5EB2">
          <w:rPr>
            <w:noProof/>
            <w:webHidden/>
          </w:rPr>
          <w:t>14</w:t>
        </w:r>
        <w:r w:rsidR="007C5EB2">
          <w:rPr>
            <w:noProof/>
            <w:webHidden/>
          </w:rPr>
          <w:fldChar w:fldCharType="end"/>
        </w:r>
      </w:hyperlink>
    </w:p>
    <w:p w14:paraId="799C560B" w14:textId="7FDAB0E0"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899" w:history="1">
        <w:r w:rsidR="007C5EB2" w:rsidRPr="00285F14">
          <w:rPr>
            <w:rStyle w:val="Lienhypertexte"/>
            <w:rFonts w:cs="Calibri Light"/>
            <w:bCs/>
            <w:iCs/>
            <w:noProof/>
          </w:rPr>
          <w:t>Tableau 4: Gouvernance Med - Objectifs spécifiques, résultats attendus et types d’actions du Programme</w:t>
        </w:r>
        <w:r w:rsidR="007C5EB2">
          <w:rPr>
            <w:noProof/>
            <w:webHidden/>
          </w:rPr>
          <w:tab/>
        </w:r>
        <w:r w:rsidR="007C5EB2">
          <w:rPr>
            <w:noProof/>
            <w:webHidden/>
          </w:rPr>
          <w:fldChar w:fldCharType="begin"/>
        </w:r>
        <w:r w:rsidR="007C5EB2">
          <w:rPr>
            <w:noProof/>
            <w:webHidden/>
          </w:rPr>
          <w:instrText xml:space="preserve"> PAGEREF _Toc66805899 \h </w:instrText>
        </w:r>
        <w:r w:rsidR="007C5EB2">
          <w:rPr>
            <w:noProof/>
            <w:webHidden/>
          </w:rPr>
        </w:r>
        <w:r w:rsidR="007C5EB2">
          <w:rPr>
            <w:noProof/>
            <w:webHidden/>
          </w:rPr>
          <w:fldChar w:fldCharType="separate"/>
        </w:r>
        <w:r w:rsidR="007C5EB2">
          <w:rPr>
            <w:noProof/>
            <w:webHidden/>
          </w:rPr>
          <w:t>18</w:t>
        </w:r>
        <w:r w:rsidR="007C5EB2">
          <w:rPr>
            <w:noProof/>
            <w:webHidden/>
          </w:rPr>
          <w:fldChar w:fldCharType="end"/>
        </w:r>
      </w:hyperlink>
    </w:p>
    <w:p w14:paraId="7D9DE398" w14:textId="1AD04A3B"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0" w:history="1">
        <w:r w:rsidR="007C5EB2" w:rsidRPr="00285F14">
          <w:rPr>
            <w:rStyle w:val="Lienhypertexte"/>
            <w:noProof/>
            <w:lang w:val="fr-FR"/>
          </w:rPr>
          <w:t>Tableau 5 : Aires Marines protégées (Source : Eurostat - 2015)</w:t>
        </w:r>
        <w:r w:rsidR="007C5EB2">
          <w:rPr>
            <w:noProof/>
            <w:webHidden/>
          </w:rPr>
          <w:tab/>
        </w:r>
        <w:r w:rsidR="007C5EB2">
          <w:rPr>
            <w:noProof/>
            <w:webHidden/>
          </w:rPr>
          <w:fldChar w:fldCharType="begin"/>
        </w:r>
        <w:r w:rsidR="007C5EB2">
          <w:rPr>
            <w:noProof/>
            <w:webHidden/>
          </w:rPr>
          <w:instrText xml:space="preserve"> PAGEREF _Toc66805900 \h </w:instrText>
        </w:r>
        <w:r w:rsidR="007C5EB2">
          <w:rPr>
            <w:noProof/>
            <w:webHidden/>
          </w:rPr>
        </w:r>
        <w:r w:rsidR="007C5EB2">
          <w:rPr>
            <w:noProof/>
            <w:webHidden/>
          </w:rPr>
          <w:fldChar w:fldCharType="separate"/>
        </w:r>
        <w:r w:rsidR="007C5EB2">
          <w:rPr>
            <w:noProof/>
            <w:webHidden/>
          </w:rPr>
          <w:t>42</w:t>
        </w:r>
        <w:r w:rsidR="007C5EB2">
          <w:rPr>
            <w:noProof/>
            <w:webHidden/>
          </w:rPr>
          <w:fldChar w:fldCharType="end"/>
        </w:r>
      </w:hyperlink>
    </w:p>
    <w:p w14:paraId="2D314B4F" w14:textId="7ED5EBB4"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1" w:history="1">
        <w:r w:rsidR="007C5EB2" w:rsidRPr="00285F14">
          <w:rPr>
            <w:rStyle w:val="Lienhypertexte"/>
            <w:noProof/>
            <w:lang w:val="fr-FR"/>
          </w:rPr>
          <w:t>Tableau 6 : Politiques UE et Stratégies transnationales pertinentes pour l'aire du Programme</w:t>
        </w:r>
        <w:r w:rsidR="007C5EB2">
          <w:rPr>
            <w:noProof/>
            <w:webHidden/>
          </w:rPr>
          <w:tab/>
        </w:r>
        <w:r w:rsidR="007C5EB2">
          <w:rPr>
            <w:noProof/>
            <w:webHidden/>
          </w:rPr>
          <w:fldChar w:fldCharType="begin"/>
        </w:r>
        <w:r w:rsidR="007C5EB2">
          <w:rPr>
            <w:noProof/>
            <w:webHidden/>
          </w:rPr>
          <w:instrText xml:space="preserve"> PAGEREF _Toc66805901 \h </w:instrText>
        </w:r>
        <w:r w:rsidR="007C5EB2">
          <w:rPr>
            <w:noProof/>
            <w:webHidden/>
          </w:rPr>
        </w:r>
        <w:r w:rsidR="007C5EB2">
          <w:rPr>
            <w:noProof/>
            <w:webHidden/>
          </w:rPr>
          <w:fldChar w:fldCharType="separate"/>
        </w:r>
        <w:r w:rsidR="007C5EB2">
          <w:rPr>
            <w:noProof/>
            <w:webHidden/>
          </w:rPr>
          <w:t>68</w:t>
        </w:r>
        <w:r w:rsidR="007C5EB2">
          <w:rPr>
            <w:noProof/>
            <w:webHidden/>
          </w:rPr>
          <w:fldChar w:fldCharType="end"/>
        </w:r>
      </w:hyperlink>
    </w:p>
    <w:p w14:paraId="5722F0BC" w14:textId="0099A10F"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2" w:history="1">
        <w:r w:rsidR="007C5EB2" w:rsidRPr="00285F14">
          <w:rPr>
            <w:rStyle w:val="Lienhypertexte"/>
            <w:noProof/>
            <w:lang w:val="fr-FR"/>
          </w:rPr>
          <w:t>Tableau 7 : Cohérence du Programme avec les ODD définis dans le cadre de l’Agenda 2030</w:t>
        </w:r>
        <w:r w:rsidR="007C5EB2">
          <w:rPr>
            <w:noProof/>
            <w:webHidden/>
          </w:rPr>
          <w:tab/>
        </w:r>
        <w:r w:rsidR="007C5EB2">
          <w:rPr>
            <w:noProof/>
            <w:webHidden/>
          </w:rPr>
          <w:fldChar w:fldCharType="begin"/>
        </w:r>
        <w:r w:rsidR="007C5EB2">
          <w:rPr>
            <w:noProof/>
            <w:webHidden/>
          </w:rPr>
          <w:instrText xml:space="preserve"> PAGEREF _Toc66805902 \h </w:instrText>
        </w:r>
        <w:r w:rsidR="007C5EB2">
          <w:rPr>
            <w:noProof/>
            <w:webHidden/>
          </w:rPr>
        </w:r>
        <w:r w:rsidR="007C5EB2">
          <w:rPr>
            <w:noProof/>
            <w:webHidden/>
          </w:rPr>
          <w:fldChar w:fldCharType="separate"/>
        </w:r>
        <w:r w:rsidR="007C5EB2">
          <w:rPr>
            <w:noProof/>
            <w:webHidden/>
          </w:rPr>
          <w:t>84</w:t>
        </w:r>
        <w:r w:rsidR="007C5EB2">
          <w:rPr>
            <w:noProof/>
            <w:webHidden/>
          </w:rPr>
          <w:fldChar w:fldCharType="end"/>
        </w:r>
      </w:hyperlink>
    </w:p>
    <w:p w14:paraId="727A50BC" w14:textId="4757D5E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3" w:history="1">
        <w:r w:rsidR="007C5EB2" w:rsidRPr="00285F14">
          <w:rPr>
            <w:rStyle w:val="Lienhypertexte"/>
            <w:noProof/>
            <w:lang w:val="fr-FR"/>
          </w:rPr>
          <w:t>Tableau 8 : Analyse de cohérence du Programme avec les stratégies transnationales Westmed et Eusair.</w:t>
        </w:r>
        <w:r w:rsidR="007C5EB2">
          <w:rPr>
            <w:noProof/>
            <w:webHidden/>
          </w:rPr>
          <w:tab/>
        </w:r>
        <w:r w:rsidR="007C5EB2">
          <w:rPr>
            <w:noProof/>
            <w:webHidden/>
          </w:rPr>
          <w:fldChar w:fldCharType="begin"/>
        </w:r>
        <w:r w:rsidR="007C5EB2">
          <w:rPr>
            <w:noProof/>
            <w:webHidden/>
          </w:rPr>
          <w:instrText xml:space="preserve"> PAGEREF _Toc66805903 \h </w:instrText>
        </w:r>
        <w:r w:rsidR="007C5EB2">
          <w:rPr>
            <w:noProof/>
            <w:webHidden/>
          </w:rPr>
        </w:r>
        <w:r w:rsidR="007C5EB2">
          <w:rPr>
            <w:noProof/>
            <w:webHidden/>
          </w:rPr>
          <w:fldChar w:fldCharType="separate"/>
        </w:r>
        <w:r w:rsidR="007C5EB2">
          <w:rPr>
            <w:noProof/>
            <w:webHidden/>
          </w:rPr>
          <w:t>101</w:t>
        </w:r>
        <w:r w:rsidR="007C5EB2">
          <w:rPr>
            <w:noProof/>
            <w:webHidden/>
          </w:rPr>
          <w:fldChar w:fldCharType="end"/>
        </w:r>
      </w:hyperlink>
    </w:p>
    <w:p w14:paraId="5978207A" w14:textId="505334D0"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4" w:history="1">
        <w:r w:rsidR="007C5EB2" w:rsidRPr="00285F14">
          <w:rPr>
            <w:rStyle w:val="Lienhypertexte"/>
            <w:noProof/>
            <w:lang w:val="fr-FR"/>
          </w:rPr>
          <w:t>Tableau 9 : Analyse de cohérence du Programme avec les stratégies : Espace Alpin, Région Danube et Mer noire.</w:t>
        </w:r>
        <w:r w:rsidR="007C5EB2">
          <w:rPr>
            <w:noProof/>
            <w:webHidden/>
          </w:rPr>
          <w:tab/>
        </w:r>
        <w:r w:rsidR="007C5EB2">
          <w:rPr>
            <w:noProof/>
            <w:webHidden/>
          </w:rPr>
          <w:fldChar w:fldCharType="begin"/>
        </w:r>
        <w:r w:rsidR="007C5EB2">
          <w:rPr>
            <w:noProof/>
            <w:webHidden/>
          </w:rPr>
          <w:instrText xml:space="preserve"> PAGEREF _Toc66805904 \h </w:instrText>
        </w:r>
        <w:r w:rsidR="007C5EB2">
          <w:rPr>
            <w:noProof/>
            <w:webHidden/>
          </w:rPr>
        </w:r>
        <w:r w:rsidR="007C5EB2">
          <w:rPr>
            <w:noProof/>
            <w:webHidden/>
          </w:rPr>
          <w:fldChar w:fldCharType="separate"/>
        </w:r>
        <w:r w:rsidR="007C5EB2">
          <w:rPr>
            <w:noProof/>
            <w:webHidden/>
          </w:rPr>
          <w:t>102</w:t>
        </w:r>
        <w:r w:rsidR="007C5EB2">
          <w:rPr>
            <w:noProof/>
            <w:webHidden/>
          </w:rPr>
          <w:fldChar w:fldCharType="end"/>
        </w:r>
      </w:hyperlink>
    </w:p>
    <w:p w14:paraId="7082BC9D" w14:textId="2C2199D1"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5" w:history="1">
        <w:r w:rsidR="007C5EB2" w:rsidRPr="00285F14">
          <w:rPr>
            <w:rStyle w:val="Lienhypertexte"/>
            <w:noProof/>
            <w:lang w:val="fr-FR"/>
          </w:rPr>
          <w:t>Tableau 10 : Objectifs environnementaux</w:t>
        </w:r>
        <w:r w:rsidR="007C5EB2">
          <w:rPr>
            <w:noProof/>
            <w:webHidden/>
          </w:rPr>
          <w:tab/>
        </w:r>
        <w:r w:rsidR="007C5EB2">
          <w:rPr>
            <w:noProof/>
            <w:webHidden/>
          </w:rPr>
          <w:fldChar w:fldCharType="begin"/>
        </w:r>
        <w:r w:rsidR="007C5EB2">
          <w:rPr>
            <w:noProof/>
            <w:webHidden/>
          </w:rPr>
          <w:instrText xml:space="preserve"> PAGEREF _Toc66805905 \h </w:instrText>
        </w:r>
        <w:r w:rsidR="007C5EB2">
          <w:rPr>
            <w:noProof/>
            <w:webHidden/>
          </w:rPr>
        </w:r>
        <w:r w:rsidR="007C5EB2">
          <w:rPr>
            <w:noProof/>
            <w:webHidden/>
          </w:rPr>
          <w:fldChar w:fldCharType="separate"/>
        </w:r>
        <w:r w:rsidR="007C5EB2">
          <w:rPr>
            <w:noProof/>
            <w:webHidden/>
          </w:rPr>
          <w:t>107</w:t>
        </w:r>
        <w:r w:rsidR="007C5EB2">
          <w:rPr>
            <w:noProof/>
            <w:webHidden/>
          </w:rPr>
          <w:fldChar w:fldCharType="end"/>
        </w:r>
      </w:hyperlink>
    </w:p>
    <w:p w14:paraId="628ABA22" w14:textId="21B8DD09"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6" w:history="1">
        <w:r w:rsidR="007C5EB2" w:rsidRPr="00285F14">
          <w:rPr>
            <w:rStyle w:val="Lienhypertexte"/>
            <w:noProof/>
            <w:lang w:val="fr-FR"/>
          </w:rPr>
          <w:t>Tableau 11 : Échelle de mesure des effets positifs et négatifs</w:t>
        </w:r>
        <w:r w:rsidR="007C5EB2">
          <w:rPr>
            <w:noProof/>
            <w:webHidden/>
          </w:rPr>
          <w:tab/>
        </w:r>
        <w:r w:rsidR="007C5EB2">
          <w:rPr>
            <w:noProof/>
            <w:webHidden/>
          </w:rPr>
          <w:fldChar w:fldCharType="begin"/>
        </w:r>
        <w:r w:rsidR="007C5EB2">
          <w:rPr>
            <w:noProof/>
            <w:webHidden/>
          </w:rPr>
          <w:instrText xml:space="preserve"> PAGEREF _Toc66805906 \h </w:instrText>
        </w:r>
        <w:r w:rsidR="007C5EB2">
          <w:rPr>
            <w:noProof/>
            <w:webHidden/>
          </w:rPr>
        </w:r>
        <w:r w:rsidR="007C5EB2">
          <w:rPr>
            <w:noProof/>
            <w:webHidden/>
          </w:rPr>
          <w:fldChar w:fldCharType="separate"/>
        </w:r>
        <w:r w:rsidR="007C5EB2">
          <w:rPr>
            <w:noProof/>
            <w:webHidden/>
          </w:rPr>
          <w:t>109</w:t>
        </w:r>
        <w:r w:rsidR="007C5EB2">
          <w:rPr>
            <w:noProof/>
            <w:webHidden/>
          </w:rPr>
          <w:fldChar w:fldCharType="end"/>
        </w:r>
      </w:hyperlink>
    </w:p>
    <w:p w14:paraId="7F13A827" w14:textId="34269A4D"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7" w:history="1">
        <w:r w:rsidR="007C5EB2" w:rsidRPr="00285F14">
          <w:rPr>
            <w:rStyle w:val="Lienhypertexte"/>
            <w:noProof/>
            <w:lang w:val="fr-FR"/>
          </w:rPr>
          <w:t>Tableau 12 : Typologie des effets potentiels sur l’environnement.</w:t>
        </w:r>
        <w:r w:rsidR="007C5EB2">
          <w:rPr>
            <w:noProof/>
            <w:webHidden/>
          </w:rPr>
          <w:tab/>
        </w:r>
        <w:r w:rsidR="007C5EB2">
          <w:rPr>
            <w:noProof/>
            <w:webHidden/>
          </w:rPr>
          <w:fldChar w:fldCharType="begin"/>
        </w:r>
        <w:r w:rsidR="007C5EB2">
          <w:rPr>
            <w:noProof/>
            <w:webHidden/>
          </w:rPr>
          <w:instrText xml:space="preserve"> PAGEREF _Toc66805907 \h </w:instrText>
        </w:r>
        <w:r w:rsidR="007C5EB2">
          <w:rPr>
            <w:noProof/>
            <w:webHidden/>
          </w:rPr>
        </w:r>
        <w:r w:rsidR="007C5EB2">
          <w:rPr>
            <w:noProof/>
            <w:webHidden/>
          </w:rPr>
          <w:fldChar w:fldCharType="separate"/>
        </w:r>
        <w:r w:rsidR="007C5EB2">
          <w:rPr>
            <w:noProof/>
            <w:webHidden/>
          </w:rPr>
          <w:t>110</w:t>
        </w:r>
        <w:r w:rsidR="007C5EB2">
          <w:rPr>
            <w:noProof/>
            <w:webHidden/>
          </w:rPr>
          <w:fldChar w:fldCharType="end"/>
        </w:r>
      </w:hyperlink>
    </w:p>
    <w:p w14:paraId="3026DF66" w14:textId="7F3114FE"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8" w:history="1">
        <w:r w:rsidR="007C5EB2" w:rsidRPr="00285F14">
          <w:rPr>
            <w:rStyle w:val="Lienhypertexte"/>
            <w:noProof/>
            <w:lang w:val="fr-FR"/>
          </w:rPr>
          <w:t>Tableau 13 : Effets environnementaux attendus du PC Euro-MED</w:t>
        </w:r>
        <w:r w:rsidR="007C5EB2">
          <w:rPr>
            <w:noProof/>
            <w:webHidden/>
          </w:rPr>
          <w:tab/>
        </w:r>
        <w:r w:rsidR="007C5EB2">
          <w:rPr>
            <w:noProof/>
            <w:webHidden/>
          </w:rPr>
          <w:fldChar w:fldCharType="begin"/>
        </w:r>
        <w:r w:rsidR="007C5EB2">
          <w:rPr>
            <w:noProof/>
            <w:webHidden/>
          </w:rPr>
          <w:instrText xml:space="preserve"> PAGEREF _Toc66805908 \h </w:instrText>
        </w:r>
        <w:r w:rsidR="007C5EB2">
          <w:rPr>
            <w:noProof/>
            <w:webHidden/>
          </w:rPr>
        </w:r>
        <w:r w:rsidR="007C5EB2">
          <w:rPr>
            <w:noProof/>
            <w:webHidden/>
          </w:rPr>
          <w:fldChar w:fldCharType="separate"/>
        </w:r>
        <w:r w:rsidR="007C5EB2">
          <w:rPr>
            <w:noProof/>
            <w:webHidden/>
          </w:rPr>
          <w:t>113</w:t>
        </w:r>
        <w:r w:rsidR="007C5EB2">
          <w:rPr>
            <w:noProof/>
            <w:webHidden/>
          </w:rPr>
          <w:fldChar w:fldCharType="end"/>
        </w:r>
      </w:hyperlink>
    </w:p>
    <w:p w14:paraId="5E551003" w14:textId="60075DAD"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09" w:history="1">
        <w:r w:rsidR="007C5EB2" w:rsidRPr="00285F14">
          <w:rPr>
            <w:rStyle w:val="Lienhypertexte"/>
            <w:bCs/>
            <w:noProof/>
          </w:rPr>
          <w:t>Tableau 14 : Éléments d'influence pour les bio-régions incluses dans le Programme</w:t>
        </w:r>
        <w:r w:rsidR="007C5EB2">
          <w:rPr>
            <w:noProof/>
            <w:webHidden/>
          </w:rPr>
          <w:tab/>
        </w:r>
        <w:r w:rsidR="007C5EB2">
          <w:rPr>
            <w:noProof/>
            <w:webHidden/>
          </w:rPr>
          <w:fldChar w:fldCharType="begin"/>
        </w:r>
        <w:r w:rsidR="007C5EB2">
          <w:rPr>
            <w:noProof/>
            <w:webHidden/>
          </w:rPr>
          <w:instrText xml:space="preserve"> PAGEREF _Toc66805909 \h </w:instrText>
        </w:r>
        <w:r w:rsidR="007C5EB2">
          <w:rPr>
            <w:noProof/>
            <w:webHidden/>
          </w:rPr>
        </w:r>
        <w:r w:rsidR="007C5EB2">
          <w:rPr>
            <w:noProof/>
            <w:webHidden/>
          </w:rPr>
          <w:fldChar w:fldCharType="separate"/>
        </w:r>
        <w:r w:rsidR="007C5EB2">
          <w:rPr>
            <w:noProof/>
            <w:webHidden/>
          </w:rPr>
          <w:t>126</w:t>
        </w:r>
        <w:r w:rsidR="007C5EB2">
          <w:rPr>
            <w:noProof/>
            <w:webHidden/>
          </w:rPr>
          <w:fldChar w:fldCharType="end"/>
        </w:r>
      </w:hyperlink>
    </w:p>
    <w:p w14:paraId="005439A1" w14:textId="145E10AF"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0" w:history="1">
        <w:r w:rsidR="007C5EB2" w:rsidRPr="00285F14">
          <w:rPr>
            <w:rStyle w:val="Lienhypertexte"/>
            <w:bCs/>
            <w:noProof/>
          </w:rPr>
          <w:t>Tableau 15 : Vulnérabilité des habitats prioritaires dans la zone de coopération</w:t>
        </w:r>
        <w:r w:rsidR="007C5EB2">
          <w:rPr>
            <w:noProof/>
            <w:webHidden/>
          </w:rPr>
          <w:tab/>
        </w:r>
        <w:r w:rsidR="007C5EB2">
          <w:rPr>
            <w:noProof/>
            <w:webHidden/>
          </w:rPr>
          <w:fldChar w:fldCharType="begin"/>
        </w:r>
        <w:r w:rsidR="007C5EB2">
          <w:rPr>
            <w:noProof/>
            <w:webHidden/>
          </w:rPr>
          <w:instrText xml:space="preserve"> PAGEREF _Toc66805910 \h </w:instrText>
        </w:r>
        <w:r w:rsidR="007C5EB2">
          <w:rPr>
            <w:noProof/>
            <w:webHidden/>
          </w:rPr>
        </w:r>
        <w:r w:rsidR="007C5EB2">
          <w:rPr>
            <w:noProof/>
            <w:webHidden/>
          </w:rPr>
          <w:fldChar w:fldCharType="separate"/>
        </w:r>
        <w:r w:rsidR="007C5EB2">
          <w:rPr>
            <w:noProof/>
            <w:webHidden/>
          </w:rPr>
          <w:t>127</w:t>
        </w:r>
        <w:r w:rsidR="007C5EB2">
          <w:rPr>
            <w:noProof/>
            <w:webHidden/>
          </w:rPr>
          <w:fldChar w:fldCharType="end"/>
        </w:r>
      </w:hyperlink>
    </w:p>
    <w:p w14:paraId="3A33969A" w14:textId="15F03F31"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1" w:history="1">
        <w:r w:rsidR="007C5EB2" w:rsidRPr="00285F14">
          <w:rPr>
            <w:rStyle w:val="Lienhypertexte"/>
            <w:bCs/>
            <w:noProof/>
          </w:rPr>
          <w:t>Tableau 16 : Menaces sur les espèces animales et plantes prioritaires de l'aire de coopération</w:t>
        </w:r>
        <w:r w:rsidR="007C5EB2">
          <w:rPr>
            <w:noProof/>
            <w:webHidden/>
          </w:rPr>
          <w:tab/>
        </w:r>
        <w:r w:rsidR="007C5EB2">
          <w:rPr>
            <w:noProof/>
            <w:webHidden/>
          </w:rPr>
          <w:fldChar w:fldCharType="begin"/>
        </w:r>
        <w:r w:rsidR="007C5EB2">
          <w:rPr>
            <w:noProof/>
            <w:webHidden/>
          </w:rPr>
          <w:instrText xml:space="preserve"> PAGEREF _Toc66805911 \h </w:instrText>
        </w:r>
        <w:r w:rsidR="007C5EB2">
          <w:rPr>
            <w:noProof/>
            <w:webHidden/>
          </w:rPr>
        </w:r>
        <w:r w:rsidR="007C5EB2">
          <w:rPr>
            <w:noProof/>
            <w:webHidden/>
          </w:rPr>
          <w:fldChar w:fldCharType="separate"/>
        </w:r>
        <w:r w:rsidR="007C5EB2">
          <w:rPr>
            <w:noProof/>
            <w:webHidden/>
          </w:rPr>
          <w:t>129</w:t>
        </w:r>
        <w:r w:rsidR="007C5EB2">
          <w:rPr>
            <w:noProof/>
            <w:webHidden/>
          </w:rPr>
          <w:fldChar w:fldCharType="end"/>
        </w:r>
      </w:hyperlink>
    </w:p>
    <w:p w14:paraId="682565DD" w14:textId="6755EE43"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2" w:history="1">
        <w:r w:rsidR="007C5EB2" w:rsidRPr="00285F14">
          <w:rPr>
            <w:rStyle w:val="Lienhypertexte"/>
            <w:bCs/>
            <w:noProof/>
          </w:rPr>
          <w:t>Tableau 17 : Incidences du Programme sur les sites Natura 2000</w:t>
        </w:r>
        <w:r w:rsidR="007C5EB2">
          <w:rPr>
            <w:noProof/>
            <w:webHidden/>
          </w:rPr>
          <w:tab/>
        </w:r>
        <w:r w:rsidR="007C5EB2">
          <w:rPr>
            <w:noProof/>
            <w:webHidden/>
          </w:rPr>
          <w:fldChar w:fldCharType="begin"/>
        </w:r>
        <w:r w:rsidR="007C5EB2">
          <w:rPr>
            <w:noProof/>
            <w:webHidden/>
          </w:rPr>
          <w:instrText xml:space="preserve"> PAGEREF _Toc66805912 \h </w:instrText>
        </w:r>
        <w:r w:rsidR="007C5EB2">
          <w:rPr>
            <w:noProof/>
            <w:webHidden/>
          </w:rPr>
        </w:r>
        <w:r w:rsidR="007C5EB2">
          <w:rPr>
            <w:noProof/>
            <w:webHidden/>
          </w:rPr>
          <w:fldChar w:fldCharType="separate"/>
        </w:r>
        <w:r w:rsidR="007C5EB2">
          <w:rPr>
            <w:noProof/>
            <w:webHidden/>
          </w:rPr>
          <w:t>131</w:t>
        </w:r>
        <w:r w:rsidR="007C5EB2">
          <w:rPr>
            <w:noProof/>
            <w:webHidden/>
          </w:rPr>
          <w:fldChar w:fldCharType="end"/>
        </w:r>
      </w:hyperlink>
    </w:p>
    <w:p w14:paraId="7DC1C84A" w14:textId="1302BE9F"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3" w:history="1">
        <w:r w:rsidR="007C5EB2" w:rsidRPr="00285F14">
          <w:rPr>
            <w:rStyle w:val="Lienhypertexte"/>
            <w:bCs/>
            <w:noProof/>
          </w:rPr>
          <w:t>Tableau 18 : Mesures de mitigation proposées</w:t>
        </w:r>
        <w:r w:rsidR="007C5EB2">
          <w:rPr>
            <w:noProof/>
            <w:webHidden/>
          </w:rPr>
          <w:tab/>
        </w:r>
        <w:r w:rsidR="007C5EB2">
          <w:rPr>
            <w:noProof/>
            <w:webHidden/>
          </w:rPr>
          <w:fldChar w:fldCharType="begin"/>
        </w:r>
        <w:r w:rsidR="007C5EB2">
          <w:rPr>
            <w:noProof/>
            <w:webHidden/>
          </w:rPr>
          <w:instrText xml:space="preserve"> PAGEREF _Toc66805913 \h </w:instrText>
        </w:r>
        <w:r w:rsidR="007C5EB2">
          <w:rPr>
            <w:noProof/>
            <w:webHidden/>
          </w:rPr>
        </w:r>
        <w:r w:rsidR="007C5EB2">
          <w:rPr>
            <w:noProof/>
            <w:webHidden/>
          </w:rPr>
          <w:fldChar w:fldCharType="separate"/>
        </w:r>
        <w:r w:rsidR="007C5EB2">
          <w:rPr>
            <w:noProof/>
            <w:webHidden/>
          </w:rPr>
          <w:t>134</w:t>
        </w:r>
        <w:r w:rsidR="007C5EB2">
          <w:rPr>
            <w:noProof/>
            <w:webHidden/>
          </w:rPr>
          <w:fldChar w:fldCharType="end"/>
        </w:r>
      </w:hyperlink>
    </w:p>
    <w:p w14:paraId="0E2DCC80" w14:textId="72114D23"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4" w:history="1">
        <w:r w:rsidR="007C5EB2" w:rsidRPr="00285F14">
          <w:rPr>
            <w:rStyle w:val="Lienhypertexte"/>
            <w:bCs/>
            <w:noProof/>
          </w:rPr>
          <w:t>Tableau 19 : Mesures d’orientation proposées</w:t>
        </w:r>
        <w:r w:rsidR="007C5EB2">
          <w:rPr>
            <w:noProof/>
            <w:webHidden/>
          </w:rPr>
          <w:tab/>
        </w:r>
        <w:r w:rsidR="007C5EB2">
          <w:rPr>
            <w:noProof/>
            <w:webHidden/>
          </w:rPr>
          <w:fldChar w:fldCharType="begin"/>
        </w:r>
        <w:r w:rsidR="007C5EB2">
          <w:rPr>
            <w:noProof/>
            <w:webHidden/>
          </w:rPr>
          <w:instrText xml:space="preserve"> PAGEREF _Toc66805914 \h </w:instrText>
        </w:r>
        <w:r w:rsidR="007C5EB2">
          <w:rPr>
            <w:noProof/>
            <w:webHidden/>
          </w:rPr>
        </w:r>
        <w:r w:rsidR="007C5EB2">
          <w:rPr>
            <w:noProof/>
            <w:webHidden/>
          </w:rPr>
          <w:fldChar w:fldCharType="separate"/>
        </w:r>
        <w:r w:rsidR="007C5EB2">
          <w:rPr>
            <w:noProof/>
            <w:webHidden/>
          </w:rPr>
          <w:t>135</w:t>
        </w:r>
        <w:r w:rsidR="007C5EB2">
          <w:rPr>
            <w:noProof/>
            <w:webHidden/>
          </w:rPr>
          <w:fldChar w:fldCharType="end"/>
        </w:r>
      </w:hyperlink>
    </w:p>
    <w:p w14:paraId="0E0B09AB" w14:textId="2D93A3C3"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5" w:history="1">
        <w:r w:rsidR="007C5EB2" w:rsidRPr="00285F14">
          <w:rPr>
            <w:rStyle w:val="Lienhypertexte"/>
            <w:bCs/>
            <w:noProof/>
          </w:rPr>
          <w:t>Tableau 20 : Indicateurs de réalisation et de performance</w:t>
        </w:r>
        <w:r w:rsidR="007C5EB2">
          <w:rPr>
            <w:noProof/>
            <w:webHidden/>
          </w:rPr>
          <w:tab/>
        </w:r>
        <w:r w:rsidR="007C5EB2">
          <w:rPr>
            <w:noProof/>
            <w:webHidden/>
          </w:rPr>
          <w:fldChar w:fldCharType="begin"/>
        </w:r>
        <w:r w:rsidR="007C5EB2">
          <w:rPr>
            <w:noProof/>
            <w:webHidden/>
          </w:rPr>
          <w:instrText xml:space="preserve"> PAGEREF _Toc66805915 \h </w:instrText>
        </w:r>
        <w:r w:rsidR="007C5EB2">
          <w:rPr>
            <w:noProof/>
            <w:webHidden/>
          </w:rPr>
        </w:r>
        <w:r w:rsidR="007C5EB2">
          <w:rPr>
            <w:noProof/>
            <w:webHidden/>
          </w:rPr>
          <w:fldChar w:fldCharType="separate"/>
        </w:r>
        <w:r w:rsidR="007C5EB2">
          <w:rPr>
            <w:noProof/>
            <w:webHidden/>
          </w:rPr>
          <w:t>139</w:t>
        </w:r>
        <w:r w:rsidR="007C5EB2">
          <w:rPr>
            <w:noProof/>
            <w:webHidden/>
          </w:rPr>
          <w:fldChar w:fldCharType="end"/>
        </w:r>
      </w:hyperlink>
    </w:p>
    <w:p w14:paraId="587E9D51" w14:textId="30B7DDDA"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6" w:history="1">
        <w:r w:rsidR="007C5EB2" w:rsidRPr="00285F14">
          <w:rPr>
            <w:rStyle w:val="Lienhypertexte"/>
            <w:bCs/>
            <w:noProof/>
          </w:rPr>
          <w:t>Tableau 21 : Gouvernance des activités de suivi</w:t>
        </w:r>
        <w:r w:rsidR="007C5EB2">
          <w:rPr>
            <w:noProof/>
            <w:webHidden/>
          </w:rPr>
          <w:tab/>
        </w:r>
        <w:r w:rsidR="007C5EB2">
          <w:rPr>
            <w:noProof/>
            <w:webHidden/>
          </w:rPr>
          <w:fldChar w:fldCharType="begin"/>
        </w:r>
        <w:r w:rsidR="007C5EB2">
          <w:rPr>
            <w:noProof/>
            <w:webHidden/>
          </w:rPr>
          <w:instrText xml:space="preserve"> PAGEREF _Toc66805916 \h </w:instrText>
        </w:r>
        <w:r w:rsidR="007C5EB2">
          <w:rPr>
            <w:noProof/>
            <w:webHidden/>
          </w:rPr>
        </w:r>
        <w:r w:rsidR="007C5EB2">
          <w:rPr>
            <w:noProof/>
            <w:webHidden/>
          </w:rPr>
          <w:fldChar w:fldCharType="separate"/>
        </w:r>
        <w:r w:rsidR="007C5EB2">
          <w:rPr>
            <w:noProof/>
            <w:webHidden/>
          </w:rPr>
          <w:t>141</w:t>
        </w:r>
        <w:r w:rsidR="007C5EB2">
          <w:rPr>
            <w:noProof/>
            <w:webHidden/>
          </w:rPr>
          <w:fldChar w:fldCharType="end"/>
        </w:r>
      </w:hyperlink>
    </w:p>
    <w:p w14:paraId="0C660F1C" w14:textId="0D06BC1D"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17" w:history="1">
        <w:r w:rsidR="007C5EB2" w:rsidRPr="00285F14">
          <w:rPr>
            <w:rStyle w:val="Lienhypertexte"/>
            <w:bCs/>
            <w:noProof/>
          </w:rPr>
          <w:t>Tableau 22 : Fiche projet d'évaluation des impacts environnementaux</w:t>
        </w:r>
        <w:r w:rsidR="007C5EB2">
          <w:rPr>
            <w:noProof/>
            <w:webHidden/>
          </w:rPr>
          <w:tab/>
        </w:r>
        <w:r w:rsidR="007C5EB2">
          <w:rPr>
            <w:noProof/>
            <w:webHidden/>
          </w:rPr>
          <w:fldChar w:fldCharType="begin"/>
        </w:r>
        <w:r w:rsidR="007C5EB2">
          <w:rPr>
            <w:noProof/>
            <w:webHidden/>
          </w:rPr>
          <w:instrText xml:space="preserve"> PAGEREF _Toc66805917 \h </w:instrText>
        </w:r>
        <w:r w:rsidR="007C5EB2">
          <w:rPr>
            <w:noProof/>
            <w:webHidden/>
          </w:rPr>
        </w:r>
        <w:r w:rsidR="007C5EB2">
          <w:rPr>
            <w:noProof/>
            <w:webHidden/>
          </w:rPr>
          <w:fldChar w:fldCharType="separate"/>
        </w:r>
        <w:r w:rsidR="007C5EB2">
          <w:rPr>
            <w:noProof/>
            <w:webHidden/>
          </w:rPr>
          <w:t>142</w:t>
        </w:r>
        <w:r w:rsidR="007C5EB2">
          <w:rPr>
            <w:noProof/>
            <w:webHidden/>
          </w:rPr>
          <w:fldChar w:fldCharType="end"/>
        </w:r>
      </w:hyperlink>
    </w:p>
    <w:p w14:paraId="0FA67286" w14:textId="2A5CEC6F" w:rsidR="00AE52EB" w:rsidRPr="00662C31" w:rsidRDefault="00F5706A" w:rsidP="00082BFC">
      <w:pPr>
        <w:rPr>
          <w:lang w:val="it-IT"/>
        </w:rPr>
      </w:pPr>
      <w:r>
        <w:rPr>
          <w:lang w:val="it-IT"/>
        </w:rPr>
        <w:fldChar w:fldCharType="end"/>
      </w:r>
    </w:p>
    <w:p w14:paraId="7F844196" w14:textId="7ED60AF0" w:rsidR="00AE52EB" w:rsidRDefault="00AE52EB" w:rsidP="00082BFC">
      <w:pPr>
        <w:rPr>
          <w:lang w:val="it-IT"/>
        </w:rPr>
      </w:pPr>
    </w:p>
    <w:p w14:paraId="746E9005" w14:textId="50981351" w:rsidR="009C3E36" w:rsidRDefault="009C3E36" w:rsidP="00082BFC">
      <w:pPr>
        <w:rPr>
          <w:lang w:val="it-IT"/>
        </w:rPr>
      </w:pPr>
    </w:p>
    <w:p w14:paraId="7529DBDF" w14:textId="5FF3E178" w:rsidR="009C3E36" w:rsidRDefault="009C3E36" w:rsidP="00082BFC">
      <w:pPr>
        <w:rPr>
          <w:lang w:val="it-IT"/>
        </w:rPr>
      </w:pPr>
    </w:p>
    <w:p w14:paraId="2A1DAA56" w14:textId="77777777" w:rsidR="009C3E36" w:rsidRPr="00662C31" w:rsidRDefault="009C3E36" w:rsidP="00082BFC">
      <w:pPr>
        <w:rPr>
          <w:lang w:val="it-IT"/>
        </w:rPr>
      </w:pPr>
    </w:p>
    <w:p w14:paraId="7D420A79" w14:textId="46035833" w:rsidR="00A32CD3" w:rsidRPr="000E1F89" w:rsidRDefault="00D663AE" w:rsidP="00082BFC">
      <w:pPr>
        <w:pStyle w:val="Titre1"/>
      </w:pPr>
      <w:bookmarkStart w:id="26" w:name="_Toc66805673"/>
      <w:bookmarkStart w:id="27" w:name="_Toc66891381"/>
      <w:r>
        <w:t>Liste des figures</w:t>
      </w:r>
      <w:bookmarkEnd w:id="26"/>
      <w:bookmarkEnd w:id="27"/>
    </w:p>
    <w:p w14:paraId="1182F163" w14:textId="16B48C41" w:rsidR="007C5EB2" w:rsidRDefault="00804BD8">
      <w:pPr>
        <w:pStyle w:val="Tabledesillustrations"/>
        <w:tabs>
          <w:tab w:val="right" w:leader="dot" w:pos="9344"/>
        </w:tabs>
        <w:rPr>
          <w:rFonts w:asciiTheme="minorHAnsi" w:eastAsiaTheme="minorEastAsia" w:hAnsiTheme="minorHAnsi" w:cstheme="minorBidi"/>
          <w:noProof/>
          <w:sz w:val="22"/>
          <w:szCs w:val="22"/>
          <w:lang w:eastAsia="en-GB"/>
        </w:rPr>
      </w:pPr>
      <w:r>
        <w:fldChar w:fldCharType="begin"/>
      </w:r>
      <w:r>
        <w:instrText xml:space="preserve"> TOC \h \z \c "Figure" </w:instrText>
      </w:r>
      <w:r>
        <w:fldChar w:fldCharType="separate"/>
      </w:r>
      <w:hyperlink w:anchor="_Toc66805918" w:history="1">
        <w:r w:rsidR="007C5EB2" w:rsidRPr="001A3B65">
          <w:rPr>
            <w:rStyle w:val="Lienhypertexte"/>
            <w:rFonts w:cstheme="minorHAnsi"/>
            <w:noProof/>
            <w:lang w:val="fr-FR"/>
          </w:rPr>
          <w:t>Figure 1 : Aire du Programme Interreg Euro-MED (Source : Consortium)</w:t>
        </w:r>
        <w:r w:rsidR="007C5EB2">
          <w:rPr>
            <w:noProof/>
            <w:webHidden/>
          </w:rPr>
          <w:tab/>
        </w:r>
        <w:r w:rsidR="007C5EB2">
          <w:rPr>
            <w:noProof/>
            <w:webHidden/>
          </w:rPr>
          <w:fldChar w:fldCharType="begin"/>
        </w:r>
        <w:r w:rsidR="007C5EB2">
          <w:rPr>
            <w:noProof/>
            <w:webHidden/>
          </w:rPr>
          <w:instrText xml:space="preserve"> PAGEREF _Toc66805918 \h </w:instrText>
        </w:r>
        <w:r w:rsidR="007C5EB2">
          <w:rPr>
            <w:noProof/>
            <w:webHidden/>
          </w:rPr>
        </w:r>
        <w:r w:rsidR="007C5EB2">
          <w:rPr>
            <w:noProof/>
            <w:webHidden/>
          </w:rPr>
          <w:fldChar w:fldCharType="separate"/>
        </w:r>
        <w:r w:rsidR="007C5EB2">
          <w:rPr>
            <w:noProof/>
            <w:webHidden/>
          </w:rPr>
          <w:t>9</w:t>
        </w:r>
        <w:r w:rsidR="007C5EB2">
          <w:rPr>
            <w:noProof/>
            <w:webHidden/>
          </w:rPr>
          <w:fldChar w:fldCharType="end"/>
        </w:r>
      </w:hyperlink>
    </w:p>
    <w:p w14:paraId="677323DA" w14:textId="2E95CC81"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r:id="rId21" w:anchor="_Toc66805919" w:history="1">
        <w:r w:rsidR="007C5EB2" w:rsidRPr="001A3B65">
          <w:rPr>
            <w:rStyle w:val="Lienhypertexte"/>
            <w:noProof/>
            <w:lang w:val="fr-FR"/>
          </w:rPr>
          <w:t>Figure 2 : Températures moyennes annuelles en Méditerranée (Source : MEDECC -2020)</w:t>
        </w:r>
        <w:r w:rsidR="007C5EB2">
          <w:rPr>
            <w:noProof/>
            <w:webHidden/>
          </w:rPr>
          <w:tab/>
        </w:r>
        <w:r w:rsidR="007C5EB2">
          <w:rPr>
            <w:noProof/>
            <w:webHidden/>
          </w:rPr>
          <w:fldChar w:fldCharType="begin"/>
        </w:r>
        <w:r w:rsidR="007C5EB2">
          <w:rPr>
            <w:noProof/>
            <w:webHidden/>
          </w:rPr>
          <w:instrText xml:space="preserve"> PAGEREF _Toc66805919 \h </w:instrText>
        </w:r>
        <w:r w:rsidR="007C5EB2">
          <w:rPr>
            <w:noProof/>
            <w:webHidden/>
          </w:rPr>
        </w:r>
        <w:r w:rsidR="007C5EB2">
          <w:rPr>
            <w:noProof/>
            <w:webHidden/>
          </w:rPr>
          <w:fldChar w:fldCharType="separate"/>
        </w:r>
        <w:r w:rsidR="007C5EB2">
          <w:rPr>
            <w:noProof/>
            <w:webHidden/>
          </w:rPr>
          <w:t>23</w:t>
        </w:r>
        <w:r w:rsidR="007C5EB2">
          <w:rPr>
            <w:noProof/>
            <w:webHidden/>
          </w:rPr>
          <w:fldChar w:fldCharType="end"/>
        </w:r>
      </w:hyperlink>
    </w:p>
    <w:p w14:paraId="47334793" w14:textId="66E8E309"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r:id="rId22" w:anchor="_Toc66805920" w:history="1">
        <w:r w:rsidR="007C5EB2" w:rsidRPr="001A3B65">
          <w:rPr>
            <w:rStyle w:val="Lienhypertexte"/>
            <w:noProof/>
            <w:lang w:val="fr-FR"/>
          </w:rPr>
          <w:t>Figure 3 : Précipitations annuelles en Méditerranée (SOURCE : MEDECC -2020)</w:t>
        </w:r>
        <w:r w:rsidR="007C5EB2">
          <w:rPr>
            <w:noProof/>
            <w:webHidden/>
          </w:rPr>
          <w:tab/>
        </w:r>
        <w:r w:rsidR="007C5EB2">
          <w:rPr>
            <w:noProof/>
            <w:webHidden/>
          </w:rPr>
          <w:fldChar w:fldCharType="begin"/>
        </w:r>
        <w:r w:rsidR="007C5EB2">
          <w:rPr>
            <w:noProof/>
            <w:webHidden/>
          </w:rPr>
          <w:instrText xml:space="preserve"> PAGEREF _Toc66805920 \h </w:instrText>
        </w:r>
        <w:r w:rsidR="007C5EB2">
          <w:rPr>
            <w:noProof/>
            <w:webHidden/>
          </w:rPr>
        </w:r>
        <w:r w:rsidR="007C5EB2">
          <w:rPr>
            <w:noProof/>
            <w:webHidden/>
          </w:rPr>
          <w:fldChar w:fldCharType="separate"/>
        </w:r>
        <w:r w:rsidR="007C5EB2">
          <w:rPr>
            <w:noProof/>
            <w:webHidden/>
          </w:rPr>
          <w:t>23</w:t>
        </w:r>
        <w:r w:rsidR="007C5EB2">
          <w:rPr>
            <w:noProof/>
            <w:webHidden/>
          </w:rPr>
          <w:fldChar w:fldCharType="end"/>
        </w:r>
      </w:hyperlink>
    </w:p>
    <w:p w14:paraId="154DA307" w14:textId="24C01B4E"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1" w:history="1">
        <w:r w:rsidR="007C5EB2" w:rsidRPr="001A3B65">
          <w:rPr>
            <w:rStyle w:val="Lienhypertexte"/>
            <w:noProof/>
            <w:lang w:val="fr-FR"/>
          </w:rPr>
          <w:t>Figure 4 : Carte du niveau de vulnérabilité à la dégradation des terres basée sur l'indice SDI dans certains pays européens (Source: projet DISMED (2008) )</w:t>
        </w:r>
        <w:r w:rsidR="007C5EB2">
          <w:rPr>
            <w:noProof/>
            <w:webHidden/>
          </w:rPr>
          <w:tab/>
        </w:r>
        <w:r w:rsidR="007C5EB2">
          <w:rPr>
            <w:noProof/>
            <w:webHidden/>
          </w:rPr>
          <w:fldChar w:fldCharType="begin"/>
        </w:r>
        <w:r w:rsidR="007C5EB2">
          <w:rPr>
            <w:noProof/>
            <w:webHidden/>
          </w:rPr>
          <w:instrText xml:space="preserve"> PAGEREF _Toc66805921 \h </w:instrText>
        </w:r>
        <w:r w:rsidR="007C5EB2">
          <w:rPr>
            <w:noProof/>
            <w:webHidden/>
          </w:rPr>
        </w:r>
        <w:r w:rsidR="007C5EB2">
          <w:rPr>
            <w:noProof/>
            <w:webHidden/>
          </w:rPr>
          <w:fldChar w:fldCharType="separate"/>
        </w:r>
        <w:r w:rsidR="007C5EB2">
          <w:rPr>
            <w:noProof/>
            <w:webHidden/>
          </w:rPr>
          <w:t>25</w:t>
        </w:r>
        <w:r w:rsidR="007C5EB2">
          <w:rPr>
            <w:noProof/>
            <w:webHidden/>
          </w:rPr>
          <w:fldChar w:fldCharType="end"/>
        </w:r>
      </w:hyperlink>
    </w:p>
    <w:p w14:paraId="5E74081A" w14:textId="7793A90E"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2" w:history="1">
        <w:r w:rsidR="007C5EB2" w:rsidRPr="001A3B65">
          <w:rPr>
            <w:rStyle w:val="Lienhypertexte"/>
            <w:noProof/>
            <w:lang w:val="fr-FR"/>
          </w:rPr>
          <w:t>Figure 5 : Caractéristiques de l'érosion côtière en Europe (Source : AEE - 2008)</w:t>
        </w:r>
        <w:r w:rsidR="007C5EB2">
          <w:rPr>
            <w:noProof/>
            <w:webHidden/>
          </w:rPr>
          <w:tab/>
        </w:r>
        <w:r w:rsidR="007C5EB2">
          <w:rPr>
            <w:noProof/>
            <w:webHidden/>
          </w:rPr>
          <w:fldChar w:fldCharType="begin"/>
        </w:r>
        <w:r w:rsidR="007C5EB2">
          <w:rPr>
            <w:noProof/>
            <w:webHidden/>
          </w:rPr>
          <w:instrText xml:space="preserve"> PAGEREF _Toc66805922 \h </w:instrText>
        </w:r>
        <w:r w:rsidR="007C5EB2">
          <w:rPr>
            <w:noProof/>
            <w:webHidden/>
          </w:rPr>
        </w:r>
        <w:r w:rsidR="007C5EB2">
          <w:rPr>
            <w:noProof/>
            <w:webHidden/>
          </w:rPr>
          <w:fldChar w:fldCharType="separate"/>
        </w:r>
        <w:r w:rsidR="007C5EB2">
          <w:rPr>
            <w:noProof/>
            <w:webHidden/>
          </w:rPr>
          <w:t>26</w:t>
        </w:r>
        <w:r w:rsidR="007C5EB2">
          <w:rPr>
            <w:noProof/>
            <w:webHidden/>
          </w:rPr>
          <w:fldChar w:fldCharType="end"/>
        </w:r>
      </w:hyperlink>
    </w:p>
    <w:p w14:paraId="2467AF01" w14:textId="2076A2DB"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3" w:history="1">
        <w:r w:rsidR="007C5EB2" w:rsidRPr="001A3B65">
          <w:rPr>
            <w:rStyle w:val="Lienhypertexte"/>
            <w:noProof/>
            <w:lang w:val="fr-FR"/>
          </w:rPr>
          <w:t>Figure 6 : Émissions de GES en équivalent ktCO2, total pour Chypre, France, Grèce, Italie, Malte, Monaco, Slovénie et Espagne, 2007-2017 (Source : UNFCC-2018)</w:t>
        </w:r>
        <w:r w:rsidR="007C5EB2">
          <w:rPr>
            <w:noProof/>
            <w:webHidden/>
          </w:rPr>
          <w:tab/>
        </w:r>
        <w:r w:rsidR="007C5EB2">
          <w:rPr>
            <w:noProof/>
            <w:webHidden/>
          </w:rPr>
          <w:fldChar w:fldCharType="begin"/>
        </w:r>
        <w:r w:rsidR="007C5EB2">
          <w:rPr>
            <w:noProof/>
            <w:webHidden/>
          </w:rPr>
          <w:instrText xml:space="preserve"> PAGEREF _Toc66805923 \h </w:instrText>
        </w:r>
        <w:r w:rsidR="007C5EB2">
          <w:rPr>
            <w:noProof/>
            <w:webHidden/>
          </w:rPr>
        </w:r>
        <w:r w:rsidR="007C5EB2">
          <w:rPr>
            <w:noProof/>
            <w:webHidden/>
          </w:rPr>
          <w:fldChar w:fldCharType="separate"/>
        </w:r>
        <w:r w:rsidR="007C5EB2">
          <w:rPr>
            <w:noProof/>
            <w:webHidden/>
          </w:rPr>
          <w:t>27</w:t>
        </w:r>
        <w:r w:rsidR="007C5EB2">
          <w:rPr>
            <w:noProof/>
            <w:webHidden/>
          </w:rPr>
          <w:fldChar w:fldCharType="end"/>
        </w:r>
      </w:hyperlink>
    </w:p>
    <w:p w14:paraId="38B17FDF" w14:textId="02E58A6E"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4" w:history="1">
        <w:r w:rsidR="007C5EB2" w:rsidRPr="001A3B65">
          <w:rPr>
            <w:rStyle w:val="Lienhypertexte"/>
            <w:noProof/>
            <w:lang w:val="fr-FR"/>
          </w:rPr>
          <w:t>Figure 7 : Prélèvements d’eau douce pour la consommation humaine, en m</w:t>
        </w:r>
        <w:r w:rsidR="007C5EB2" w:rsidRPr="001A3B65">
          <w:rPr>
            <w:rStyle w:val="Lienhypertexte"/>
            <w:noProof/>
            <w:vertAlign w:val="superscript"/>
            <w:lang w:val="fr-FR"/>
          </w:rPr>
          <w:t>3</w:t>
        </w:r>
        <w:r w:rsidR="007C5EB2" w:rsidRPr="001A3B65">
          <w:rPr>
            <w:rStyle w:val="Lienhypertexte"/>
            <w:noProof/>
            <w:lang w:val="fr-FR"/>
          </w:rPr>
          <w:t xml:space="preserve"> par habitant (Source : Eurostat-2017)</w:t>
        </w:r>
        <w:r w:rsidR="007C5EB2">
          <w:rPr>
            <w:noProof/>
            <w:webHidden/>
          </w:rPr>
          <w:tab/>
        </w:r>
        <w:r w:rsidR="007C5EB2">
          <w:rPr>
            <w:noProof/>
            <w:webHidden/>
          </w:rPr>
          <w:fldChar w:fldCharType="begin"/>
        </w:r>
        <w:r w:rsidR="007C5EB2">
          <w:rPr>
            <w:noProof/>
            <w:webHidden/>
          </w:rPr>
          <w:instrText xml:space="preserve"> PAGEREF _Toc66805924 \h </w:instrText>
        </w:r>
        <w:r w:rsidR="007C5EB2">
          <w:rPr>
            <w:noProof/>
            <w:webHidden/>
          </w:rPr>
        </w:r>
        <w:r w:rsidR="007C5EB2">
          <w:rPr>
            <w:noProof/>
            <w:webHidden/>
          </w:rPr>
          <w:fldChar w:fldCharType="separate"/>
        </w:r>
        <w:r w:rsidR="007C5EB2">
          <w:rPr>
            <w:noProof/>
            <w:webHidden/>
          </w:rPr>
          <w:t>29</w:t>
        </w:r>
        <w:r w:rsidR="007C5EB2">
          <w:rPr>
            <w:noProof/>
            <w:webHidden/>
          </w:rPr>
          <w:fldChar w:fldCharType="end"/>
        </w:r>
      </w:hyperlink>
    </w:p>
    <w:p w14:paraId="0C8364EF" w14:textId="07306B28"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5" w:history="1">
        <w:r w:rsidR="007C5EB2" w:rsidRPr="001A3B65">
          <w:rPr>
            <w:rStyle w:val="Lienhypertexte"/>
            <w:noProof/>
            <w:lang w:val="fr-FR"/>
          </w:rPr>
          <w:t>Figure 8 : Collecte et traitement des eaux usées urbaines en Europe en 2017 (Source : Eurostat-2017)</w:t>
        </w:r>
        <w:r w:rsidR="007C5EB2">
          <w:rPr>
            <w:noProof/>
            <w:webHidden/>
          </w:rPr>
          <w:tab/>
        </w:r>
        <w:r w:rsidR="007C5EB2">
          <w:rPr>
            <w:noProof/>
            <w:webHidden/>
          </w:rPr>
          <w:fldChar w:fldCharType="begin"/>
        </w:r>
        <w:r w:rsidR="007C5EB2">
          <w:rPr>
            <w:noProof/>
            <w:webHidden/>
          </w:rPr>
          <w:instrText xml:space="preserve"> PAGEREF _Toc66805925 \h </w:instrText>
        </w:r>
        <w:r w:rsidR="007C5EB2">
          <w:rPr>
            <w:noProof/>
            <w:webHidden/>
          </w:rPr>
        </w:r>
        <w:r w:rsidR="007C5EB2">
          <w:rPr>
            <w:noProof/>
            <w:webHidden/>
          </w:rPr>
          <w:fldChar w:fldCharType="separate"/>
        </w:r>
        <w:r w:rsidR="007C5EB2">
          <w:rPr>
            <w:noProof/>
            <w:webHidden/>
          </w:rPr>
          <w:t>30</w:t>
        </w:r>
        <w:r w:rsidR="007C5EB2">
          <w:rPr>
            <w:noProof/>
            <w:webHidden/>
          </w:rPr>
          <w:fldChar w:fldCharType="end"/>
        </w:r>
      </w:hyperlink>
    </w:p>
    <w:p w14:paraId="27C3CCEA" w14:textId="39254B94"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6" w:history="1">
        <w:r w:rsidR="007C5EB2" w:rsidRPr="001A3B65">
          <w:rPr>
            <w:rStyle w:val="Lienhypertexte"/>
            <w:noProof/>
            <w:lang w:val="fr-FR"/>
          </w:rPr>
          <w:t>Figure 9 : Statut écologique des eaux de surface espagnoles et portugaises (Source: CE - 2017).</w:t>
        </w:r>
        <w:r w:rsidR="007C5EB2">
          <w:rPr>
            <w:noProof/>
            <w:webHidden/>
          </w:rPr>
          <w:tab/>
        </w:r>
        <w:r w:rsidR="007C5EB2">
          <w:rPr>
            <w:noProof/>
            <w:webHidden/>
          </w:rPr>
          <w:fldChar w:fldCharType="begin"/>
        </w:r>
        <w:r w:rsidR="007C5EB2">
          <w:rPr>
            <w:noProof/>
            <w:webHidden/>
          </w:rPr>
          <w:instrText xml:space="preserve"> PAGEREF _Toc66805926 \h </w:instrText>
        </w:r>
        <w:r w:rsidR="007C5EB2">
          <w:rPr>
            <w:noProof/>
            <w:webHidden/>
          </w:rPr>
        </w:r>
        <w:r w:rsidR="007C5EB2">
          <w:rPr>
            <w:noProof/>
            <w:webHidden/>
          </w:rPr>
          <w:fldChar w:fldCharType="separate"/>
        </w:r>
        <w:r w:rsidR="007C5EB2">
          <w:rPr>
            <w:noProof/>
            <w:webHidden/>
          </w:rPr>
          <w:t>31</w:t>
        </w:r>
        <w:r w:rsidR="007C5EB2">
          <w:rPr>
            <w:noProof/>
            <w:webHidden/>
          </w:rPr>
          <w:fldChar w:fldCharType="end"/>
        </w:r>
      </w:hyperlink>
    </w:p>
    <w:p w14:paraId="1D98E74E" w14:textId="6F1688D3"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7" w:history="1">
        <w:r w:rsidR="007C5EB2" w:rsidRPr="001A3B65">
          <w:rPr>
            <w:rStyle w:val="Lienhypertexte"/>
            <w:noProof/>
            <w:lang w:val="fr-FR"/>
          </w:rPr>
          <w:t>Figure 10 : Statut écologique des eaux de surface françaises (Source: CE - 2017)</w:t>
        </w:r>
        <w:r w:rsidR="007C5EB2">
          <w:rPr>
            <w:noProof/>
            <w:webHidden/>
          </w:rPr>
          <w:tab/>
        </w:r>
        <w:r w:rsidR="007C5EB2">
          <w:rPr>
            <w:noProof/>
            <w:webHidden/>
          </w:rPr>
          <w:fldChar w:fldCharType="begin"/>
        </w:r>
        <w:r w:rsidR="007C5EB2">
          <w:rPr>
            <w:noProof/>
            <w:webHidden/>
          </w:rPr>
          <w:instrText xml:space="preserve"> PAGEREF _Toc66805927 \h </w:instrText>
        </w:r>
        <w:r w:rsidR="007C5EB2">
          <w:rPr>
            <w:noProof/>
            <w:webHidden/>
          </w:rPr>
        </w:r>
        <w:r w:rsidR="007C5EB2">
          <w:rPr>
            <w:noProof/>
            <w:webHidden/>
          </w:rPr>
          <w:fldChar w:fldCharType="separate"/>
        </w:r>
        <w:r w:rsidR="007C5EB2">
          <w:rPr>
            <w:noProof/>
            <w:webHidden/>
          </w:rPr>
          <w:t>31</w:t>
        </w:r>
        <w:r w:rsidR="007C5EB2">
          <w:rPr>
            <w:noProof/>
            <w:webHidden/>
          </w:rPr>
          <w:fldChar w:fldCharType="end"/>
        </w:r>
      </w:hyperlink>
    </w:p>
    <w:p w14:paraId="0DEE5AF4" w14:textId="5E52A5F4"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8" w:history="1">
        <w:r w:rsidR="007C5EB2" w:rsidRPr="001A3B65">
          <w:rPr>
            <w:rStyle w:val="Lienhypertexte"/>
            <w:noProof/>
            <w:lang w:val="fr-FR"/>
          </w:rPr>
          <w:t>Figure 11 : Statut écologique des bassins fluviaux en Slovénie, Croatie, Italie et Croatie (Source CE -2017)</w:t>
        </w:r>
        <w:r w:rsidR="007C5EB2">
          <w:rPr>
            <w:noProof/>
            <w:webHidden/>
          </w:rPr>
          <w:tab/>
        </w:r>
        <w:r w:rsidR="007C5EB2">
          <w:rPr>
            <w:noProof/>
            <w:webHidden/>
          </w:rPr>
          <w:fldChar w:fldCharType="begin"/>
        </w:r>
        <w:r w:rsidR="007C5EB2">
          <w:rPr>
            <w:noProof/>
            <w:webHidden/>
          </w:rPr>
          <w:instrText xml:space="preserve"> PAGEREF _Toc66805928 \h </w:instrText>
        </w:r>
        <w:r w:rsidR="007C5EB2">
          <w:rPr>
            <w:noProof/>
            <w:webHidden/>
          </w:rPr>
        </w:r>
        <w:r w:rsidR="007C5EB2">
          <w:rPr>
            <w:noProof/>
            <w:webHidden/>
          </w:rPr>
          <w:fldChar w:fldCharType="separate"/>
        </w:r>
        <w:r w:rsidR="007C5EB2">
          <w:rPr>
            <w:noProof/>
            <w:webHidden/>
          </w:rPr>
          <w:t>32</w:t>
        </w:r>
        <w:r w:rsidR="007C5EB2">
          <w:rPr>
            <w:noProof/>
            <w:webHidden/>
          </w:rPr>
          <w:fldChar w:fldCharType="end"/>
        </w:r>
      </w:hyperlink>
    </w:p>
    <w:p w14:paraId="0C23FE49" w14:textId="2FDE1976"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29" w:history="1">
        <w:r w:rsidR="007C5EB2" w:rsidRPr="001A3B65">
          <w:rPr>
            <w:rStyle w:val="Lienhypertexte"/>
            <w:noProof/>
            <w:lang w:val="fr-FR"/>
          </w:rPr>
          <w:t>Figure 12 : Statut écologique des bassins fluviaux en Grèce, à Chypre et à Malte (Source: CE -2017)</w:t>
        </w:r>
        <w:r w:rsidR="007C5EB2">
          <w:rPr>
            <w:noProof/>
            <w:webHidden/>
          </w:rPr>
          <w:tab/>
        </w:r>
        <w:r w:rsidR="007C5EB2">
          <w:rPr>
            <w:noProof/>
            <w:webHidden/>
          </w:rPr>
          <w:fldChar w:fldCharType="begin"/>
        </w:r>
        <w:r w:rsidR="007C5EB2">
          <w:rPr>
            <w:noProof/>
            <w:webHidden/>
          </w:rPr>
          <w:instrText xml:space="preserve"> PAGEREF _Toc66805929 \h </w:instrText>
        </w:r>
        <w:r w:rsidR="007C5EB2">
          <w:rPr>
            <w:noProof/>
            <w:webHidden/>
          </w:rPr>
        </w:r>
        <w:r w:rsidR="007C5EB2">
          <w:rPr>
            <w:noProof/>
            <w:webHidden/>
          </w:rPr>
          <w:fldChar w:fldCharType="separate"/>
        </w:r>
        <w:r w:rsidR="007C5EB2">
          <w:rPr>
            <w:noProof/>
            <w:webHidden/>
          </w:rPr>
          <w:t>33</w:t>
        </w:r>
        <w:r w:rsidR="007C5EB2">
          <w:rPr>
            <w:noProof/>
            <w:webHidden/>
          </w:rPr>
          <w:fldChar w:fldCharType="end"/>
        </w:r>
      </w:hyperlink>
    </w:p>
    <w:p w14:paraId="5BDF0079" w14:textId="73BD16F9"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0" w:history="1">
        <w:r w:rsidR="007C5EB2" w:rsidRPr="001A3B65">
          <w:rPr>
            <w:rStyle w:val="Lienhypertexte"/>
            <w:noProof/>
            <w:lang w:val="fr-FR"/>
          </w:rPr>
          <w:t>Figure 13 :  Régions biogéographiques et marines de l'Union Européenne (Source : AEE - 2015)</w:t>
        </w:r>
        <w:r w:rsidR="007C5EB2">
          <w:rPr>
            <w:noProof/>
            <w:webHidden/>
          </w:rPr>
          <w:tab/>
        </w:r>
        <w:r w:rsidR="007C5EB2">
          <w:rPr>
            <w:noProof/>
            <w:webHidden/>
          </w:rPr>
          <w:fldChar w:fldCharType="begin"/>
        </w:r>
        <w:r w:rsidR="007C5EB2">
          <w:rPr>
            <w:noProof/>
            <w:webHidden/>
          </w:rPr>
          <w:instrText xml:space="preserve"> PAGEREF _Toc66805930 \h </w:instrText>
        </w:r>
        <w:r w:rsidR="007C5EB2">
          <w:rPr>
            <w:noProof/>
            <w:webHidden/>
          </w:rPr>
        </w:r>
        <w:r w:rsidR="007C5EB2">
          <w:rPr>
            <w:noProof/>
            <w:webHidden/>
          </w:rPr>
          <w:fldChar w:fldCharType="separate"/>
        </w:r>
        <w:r w:rsidR="007C5EB2">
          <w:rPr>
            <w:noProof/>
            <w:webHidden/>
          </w:rPr>
          <w:t>35</w:t>
        </w:r>
        <w:r w:rsidR="007C5EB2">
          <w:rPr>
            <w:noProof/>
            <w:webHidden/>
          </w:rPr>
          <w:fldChar w:fldCharType="end"/>
        </w:r>
      </w:hyperlink>
    </w:p>
    <w:p w14:paraId="15220684" w14:textId="108536E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1" w:history="1">
        <w:r w:rsidR="007C5EB2" w:rsidRPr="001A3B65">
          <w:rPr>
            <w:rStyle w:val="Lienhypertexte"/>
            <w:noProof/>
            <w:lang w:val="fr-FR"/>
          </w:rPr>
          <w:t>Figure 14 :   État de conservation de l'habitat par région biogéographique et marine (Source : AEE-2018)</w:t>
        </w:r>
        <w:r w:rsidR="007C5EB2">
          <w:rPr>
            <w:noProof/>
            <w:webHidden/>
          </w:rPr>
          <w:tab/>
        </w:r>
        <w:r w:rsidR="007C5EB2">
          <w:rPr>
            <w:noProof/>
            <w:webHidden/>
          </w:rPr>
          <w:fldChar w:fldCharType="begin"/>
        </w:r>
        <w:r w:rsidR="007C5EB2">
          <w:rPr>
            <w:noProof/>
            <w:webHidden/>
          </w:rPr>
          <w:instrText xml:space="preserve"> PAGEREF _Toc66805931 \h </w:instrText>
        </w:r>
        <w:r w:rsidR="007C5EB2">
          <w:rPr>
            <w:noProof/>
            <w:webHidden/>
          </w:rPr>
        </w:r>
        <w:r w:rsidR="007C5EB2">
          <w:rPr>
            <w:noProof/>
            <w:webHidden/>
          </w:rPr>
          <w:fldChar w:fldCharType="separate"/>
        </w:r>
        <w:r w:rsidR="007C5EB2">
          <w:rPr>
            <w:noProof/>
            <w:webHidden/>
          </w:rPr>
          <w:t>36</w:t>
        </w:r>
        <w:r w:rsidR="007C5EB2">
          <w:rPr>
            <w:noProof/>
            <w:webHidden/>
          </w:rPr>
          <w:fldChar w:fldCharType="end"/>
        </w:r>
      </w:hyperlink>
    </w:p>
    <w:p w14:paraId="5560A049" w14:textId="1CE29569"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2" w:history="1">
        <w:r w:rsidR="007C5EB2" w:rsidRPr="001A3B65">
          <w:rPr>
            <w:rStyle w:val="Lienhypertexte"/>
            <w:noProof/>
            <w:lang w:val="fr-FR"/>
          </w:rPr>
          <w:t>Figure 15 : Part du pays désigné en tant qu’aire protégée terrestre et chevauchement entre les sites Natura 2000 ou Emeraude et les désignations nationales (Source : AEE)</w:t>
        </w:r>
        <w:r w:rsidR="007C5EB2">
          <w:rPr>
            <w:noProof/>
            <w:webHidden/>
          </w:rPr>
          <w:tab/>
        </w:r>
        <w:r w:rsidR="007C5EB2">
          <w:rPr>
            <w:noProof/>
            <w:webHidden/>
          </w:rPr>
          <w:fldChar w:fldCharType="begin"/>
        </w:r>
        <w:r w:rsidR="007C5EB2">
          <w:rPr>
            <w:noProof/>
            <w:webHidden/>
          </w:rPr>
          <w:instrText xml:space="preserve"> PAGEREF _Toc66805932 \h </w:instrText>
        </w:r>
        <w:r w:rsidR="007C5EB2">
          <w:rPr>
            <w:noProof/>
            <w:webHidden/>
          </w:rPr>
        </w:r>
        <w:r w:rsidR="007C5EB2">
          <w:rPr>
            <w:noProof/>
            <w:webHidden/>
          </w:rPr>
          <w:fldChar w:fldCharType="separate"/>
        </w:r>
        <w:r w:rsidR="007C5EB2">
          <w:rPr>
            <w:noProof/>
            <w:webHidden/>
          </w:rPr>
          <w:t>37</w:t>
        </w:r>
        <w:r w:rsidR="007C5EB2">
          <w:rPr>
            <w:noProof/>
            <w:webHidden/>
          </w:rPr>
          <w:fldChar w:fldCharType="end"/>
        </w:r>
      </w:hyperlink>
    </w:p>
    <w:p w14:paraId="76F20268" w14:textId="623AE099"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3" w:history="1">
        <w:r w:rsidR="007C5EB2" w:rsidRPr="001A3B65">
          <w:rPr>
            <w:rStyle w:val="Lienhypertexte"/>
            <w:noProof/>
            <w:lang w:val="fr-FR"/>
          </w:rPr>
          <w:t>Figure 16 : Aires nationales protégées selon la classification UICN (Source : IUCN - 2012)</w:t>
        </w:r>
        <w:r w:rsidR="007C5EB2">
          <w:rPr>
            <w:noProof/>
            <w:webHidden/>
          </w:rPr>
          <w:tab/>
        </w:r>
        <w:r w:rsidR="007C5EB2">
          <w:rPr>
            <w:noProof/>
            <w:webHidden/>
          </w:rPr>
          <w:fldChar w:fldCharType="begin"/>
        </w:r>
        <w:r w:rsidR="007C5EB2">
          <w:rPr>
            <w:noProof/>
            <w:webHidden/>
          </w:rPr>
          <w:instrText xml:space="preserve"> PAGEREF _Toc66805933 \h </w:instrText>
        </w:r>
        <w:r w:rsidR="007C5EB2">
          <w:rPr>
            <w:noProof/>
            <w:webHidden/>
          </w:rPr>
        </w:r>
        <w:r w:rsidR="007C5EB2">
          <w:rPr>
            <w:noProof/>
            <w:webHidden/>
          </w:rPr>
          <w:fldChar w:fldCharType="separate"/>
        </w:r>
        <w:r w:rsidR="007C5EB2">
          <w:rPr>
            <w:noProof/>
            <w:webHidden/>
          </w:rPr>
          <w:t>38</w:t>
        </w:r>
        <w:r w:rsidR="007C5EB2">
          <w:rPr>
            <w:noProof/>
            <w:webHidden/>
          </w:rPr>
          <w:fldChar w:fldCharType="end"/>
        </w:r>
      </w:hyperlink>
    </w:p>
    <w:p w14:paraId="3D535395" w14:textId="53AB1E89"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4" w:history="1">
        <w:r w:rsidR="007C5EB2" w:rsidRPr="001A3B65">
          <w:rPr>
            <w:rStyle w:val="Lienhypertexte"/>
            <w:noProof/>
            <w:lang w:val="fr-FR"/>
          </w:rPr>
          <w:t>Figure 17 : État de conservation des espèces dans les régions biogéographiques et marines (Source : EEA – 2018)</w:t>
        </w:r>
        <w:r w:rsidR="007C5EB2">
          <w:rPr>
            <w:noProof/>
            <w:webHidden/>
          </w:rPr>
          <w:tab/>
        </w:r>
        <w:r w:rsidR="007C5EB2">
          <w:rPr>
            <w:noProof/>
            <w:webHidden/>
          </w:rPr>
          <w:fldChar w:fldCharType="begin"/>
        </w:r>
        <w:r w:rsidR="007C5EB2">
          <w:rPr>
            <w:noProof/>
            <w:webHidden/>
          </w:rPr>
          <w:instrText xml:space="preserve"> PAGEREF _Toc66805934 \h </w:instrText>
        </w:r>
        <w:r w:rsidR="007C5EB2">
          <w:rPr>
            <w:noProof/>
            <w:webHidden/>
          </w:rPr>
        </w:r>
        <w:r w:rsidR="007C5EB2">
          <w:rPr>
            <w:noProof/>
            <w:webHidden/>
          </w:rPr>
          <w:fldChar w:fldCharType="separate"/>
        </w:r>
        <w:r w:rsidR="007C5EB2">
          <w:rPr>
            <w:noProof/>
            <w:webHidden/>
          </w:rPr>
          <w:t>40</w:t>
        </w:r>
        <w:r w:rsidR="007C5EB2">
          <w:rPr>
            <w:noProof/>
            <w:webHidden/>
          </w:rPr>
          <w:fldChar w:fldCharType="end"/>
        </w:r>
      </w:hyperlink>
    </w:p>
    <w:p w14:paraId="40BA4216" w14:textId="483E77A3"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5" w:history="1">
        <w:r w:rsidR="007C5EB2" w:rsidRPr="001A3B65">
          <w:rPr>
            <w:rStyle w:val="Lienhypertexte"/>
            <w:noProof/>
            <w:lang w:val="fr-FR"/>
          </w:rPr>
          <w:t>Figure 18 : Richesse d’espèces mammifères (Source : Liste rouge IUCN - 2009)</w:t>
        </w:r>
        <w:r w:rsidR="007C5EB2">
          <w:rPr>
            <w:noProof/>
            <w:webHidden/>
          </w:rPr>
          <w:tab/>
        </w:r>
        <w:r w:rsidR="007C5EB2">
          <w:rPr>
            <w:noProof/>
            <w:webHidden/>
          </w:rPr>
          <w:fldChar w:fldCharType="begin"/>
        </w:r>
        <w:r w:rsidR="007C5EB2">
          <w:rPr>
            <w:noProof/>
            <w:webHidden/>
          </w:rPr>
          <w:instrText xml:space="preserve"> PAGEREF _Toc66805935 \h </w:instrText>
        </w:r>
        <w:r w:rsidR="007C5EB2">
          <w:rPr>
            <w:noProof/>
            <w:webHidden/>
          </w:rPr>
        </w:r>
        <w:r w:rsidR="007C5EB2">
          <w:rPr>
            <w:noProof/>
            <w:webHidden/>
          </w:rPr>
          <w:fldChar w:fldCharType="separate"/>
        </w:r>
        <w:r w:rsidR="007C5EB2">
          <w:rPr>
            <w:noProof/>
            <w:webHidden/>
          </w:rPr>
          <w:t>40</w:t>
        </w:r>
        <w:r w:rsidR="007C5EB2">
          <w:rPr>
            <w:noProof/>
            <w:webHidden/>
          </w:rPr>
          <w:fldChar w:fldCharType="end"/>
        </w:r>
      </w:hyperlink>
    </w:p>
    <w:p w14:paraId="4486205B" w14:textId="7A9B771E"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6" w:history="1">
        <w:r w:rsidR="007C5EB2" w:rsidRPr="001A3B65">
          <w:rPr>
            <w:rStyle w:val="Lienhypertexte"/>
            <w:noProof/>
            <w:lang w:val="fr-FR"/>
          </w:rPr>
          <w:t>Figure 19 : Localisation des AMP bénéficiant d’une désignation nationale, Sites Natura 2000 et ASPIM en Méditerranéen</w:t>
        </w:r>
        <w:r w:rsidR="007C5EB2">
          <w:rPr>
            <w:noProof/>
            <w:webHidden/>
          </w:rPr>
          <w:tab/>
        </w:r>
        <w:r w:rsidR="007C5EB2">
          <w:rPr>
            <w:noProof/>
            <w:webHidden/>
          </w:rPr>
          <w:fldChar w:fldCharType="begin"/>
        </w:r>
        <w:r w:rsidR="007C5EB2">
          <w:rPr>
            <w:noProof/>
            <w:webHidden/>
          </w:rPr>
          <w:instrText xml:space="preserve"> PAGEREF _Toc66805936 \h </w:instrText>
        </w:r>
        <w:r w:rsidR="007C5EB2">
          <w:rPr>
            <w:noProof/>
            <w:webHidden/>
          </w:rPr>
        </w:r>
        <w:r w:rsidR="007C5EB2">
          <w:rPr>
            <w:noProof/>
            <w:webHidden/>
          </w:rPr>
          <w:fldChar w:fldCharType="separate"/>
        </w:r>
        <w:r w:rsidR="007C5EB2">
          <w:rPr>
            <w:noProof/>
            <w:webHidden/>
          </w:rPr>
          <w:t>43</w:t>
        </w:r>
        <w:r w:rsidR="007C5EB2">
          <w:rPr>
            <w:noProof/>
            <w:webHidden/>
          </w:rPr>
          <w:fldChar w:fldCharType="end"/>
        </w:r>
      </w:hyperlink>
    </w:p>
    <w:p w14:paraId="68941F25" w14:textId="320D30C0"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7" w:history="1">
        <w:r w:rsidR="007C5EB2" w:rsidRPr="001A3B65">
          <w:rPr>
            <w:rStyle w:val="Lienhypertexte"/>
            <w:noProof/>
            <w:lang w:val="fr-FR"/>
          </w:rPr>
          <w:t>Figure 20 : Aires protégées entre 2012 et 2016 (en % de la superficie marine) (Source : Eurostat-2017)</w:t>
        </w:r>
        <w:r w:rsidR="007C5EB2">
          <w:rPr>
            <w:noProof/>
            <w:webHidden/>
          </w:rPr>
          <w:tab/>
        </w:r>
        <w:r w:rsidR="007C5EB2">
          <w:rPr>
            <w:noProof/>
            <w:webHidden/>
          </w:rPr>
          <w:fldChar w:fldCharType="begin"/>
        </w:r>
        <w:r w:rsidR="007C5EB2">
          <w:rPr>
            <w:noProof/>
            <w:webHidden/>
          </w:rPr>
          <w:instrText xml:space="preserve"> PAGEREF _Toc66805937 \h </w:instrText>
        </w:r>
        <w:r w:rsidR="007C5EB2">
          <w:rPr>
            <w:noProof/>
            <w:webHidden/>
          </w:rPr>
        </w:r>
        <w:r w:rsidR="007C5EB2">
          <w:rPr>
            <w:noProof/>
            <w:webHidden/>
          </w:rPr>
          <w:fldChar w:fldCharType="separate"/>
        </w:r>
        <w:r w:rsidR="007C5EB2">
          <w:rPr>
            <w:noProof/>
            <w:webHidden/>
          </w:rPr>
          <w:t>44</w:t>
        </w:r>
        <w:r w:rsidR="007C5EB2">
          <w:rPr>
            <w:noProof/>
            <w:webHidden/>
          </w:rPr>
          <w:fldChar w:fldCharType="end"/>
        </w:r>
      </w:hyperlink>
    </w:p>
    <w:p w14:paraId="157BB15A" w14:textId="2BAB6F9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8" w:history="1">
        <w:r w:rsidR="007C5EB2" w:rsidRPr="001A3B65">
          <w:rPr>
            <w:rStyle w:val="Lienhypertexte"/>
            <w:noProof/>
            <w:lang w:val="fr-FR"/>
          </w:rPr>
          <w:t>Figure 21 : Principales sources, et localisation des polluants organiques aquatiques en Mer Méditerranée (Source PNUE -2012)</w:t>
        </w:r>
        <w:r w:rsidR="007C5EB2">
          <w:rPr>
            <w:noProof/>
            <w:webHidden/>
          </w:rPr>
          <w:tab/>
        </w:r>
        <w:r w:rsidR="007C5EB2">
          <w:rPr>
            <w:noProof/>
            <w:webHidden/>
          </w:rPr>
          <w:fldChar w:fldCharType="begin"/>
        </w:r>
        <w:r w:rsidR="007C5EB2">
          <w:rPr>
            <w:noProof/>
            <w:webHidden/>
          </w:rPr>
          <w:instrText xml:space="preserve"> PAGEREF _Toc66805938 \h </w:instrText>
        </w:r>
        <w:r w:rsidR="007C5EB2">
          <w:rPr>
            <w:noProof/>
            <w:webHidden/>
          </w:rPr>
        </w:r>
        <w:r w:rsidR="007C5EB2">
          <w:rPr>
            <w:noProof/>
            <w:webHidden/>
          </w:rPr>
          <w:fldChar w:fldCharType="separate"/>
        </w:r>
        <w:r w:rsidR="007C5EB2">
          <w:rPr>
            <w:noProof/>
            <w:webHidden/>
          </w:rPr>
          <w:t>45</w:t>
        </w:r>
        <w:r w:rsidR="007C5EB2">
          <w:rPr>
            <w:noProof/>
            <w:webHidden/>
          </w:rPr>
          <w:fldChar w:fldCharType="end"/>
        </w:r>
      </w:hyperlink>
    </w:p>
    <w:p w14:paraId="454F742E" w14:textId="2D8096B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39" w:history="1">
        <w:r w:rsidR="007C5EB2" w:rsidRPr="001A3B65">
          <w:rPr>
            <w:rStyle w:val="Lienhypertexte"/>
            <w:noProof/>
            <w:lang w:val="fr-FR"/>
          </w:rPr>
          <w:t>Figure 22 : Principaux secteurs émettant du métal dans la région méditerranéenne (Source : PNUE -2012)</w:t>
        </w:r>
        <w:r w:rsidR="007C5EB2">
          <w:rPr>
            <w:noProof/>
            <w:webHidden/>
          </w:rPr>
          <w:tab/>
        </w:r>
        <w:r w:rsidR="007C5EB2">
          <w:rPr>
            <w:noProof/>
            <w:webHidden/>
          </w:rPr>
          <w:fldChar w:fldCharType="begin"/>
        </w:r>
        <w:r w:rsidR="007C5EB2">
          <w:rPr>
            <w:noProof/>
            <w:webHidden/>
          </w:rPr>
          <w:instrText xml:space="preserve"> PAGEREF _Toc66805939 \h </w:instrText>
        </w:r>
        <w:r w:rsidR="007C5EB2">
          <w:rPr>
            <w:noProof/>
            <w:webHidden/>
          </w:rPr>
        </w:r>
        <w:r w:rsidR="007C5EB2">
          <w:rPr>
            <w:noProof/>
            <w:webHidden/>
          </w:rPr>
          <w:fldChar w:fldCharType="separate"/>
        </w:r>
        <w:r w:rsidR="007C5EB2">
          <w:rPr>
            <w:noProof/>
            <w:webHidden/>
          </w:rPr>
          <w:t>46</w:t>
        </w:r>
        <w:r w:rsidR="007C5EB2">
          <w:rPr>
            <w:noProof/>
            <w:webHidden/>
          </w:rPr>
          <w:fldChar w:fldCharType="end"/>
        </w:r>
      </w:hyperlink>
    </w:p>
    <w:p w14:paraId="1428E22E" w14:textId="11DE537E"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0" w:history="1">
        <w:r w:rsidR="007C5EB2" w:rsidRPr="001A3B65">
          <w:rPr>
            <w:rStyle w:val="Lienhypertexte"/>
            <w:noProof/>
            <w:lang w:val="fr-FR"/>
          </w:rPr>
          <w:t>Figure 23 : Provenance des émissions de nutriments dans la région méditerranéenne (Source : PNUE -2012)</w:t>
        </w:r>
        <w:r w:rsidR="007C5EB2">
          <w:rPr>
            <w:noProof/>
            <w:webHidden/>
          </w:rPr>
          <w:tab/>
        </w:r>
        <w:r w:rsidR="007C5EB2">
          <w:rPr>
            <w:noProof/>
            <w:webHidden/>
          </w:rPr>
          <w:fldChar w:fldCharType="begin"/>
        </w:r>
        <w:r w:rsidR="007C5EB2">
          <w:rPr>
            <w:noProof/>
            <w:webHidden/>
          </w:rPr>
          <w:instrText xml:space="preserve"> PAGEREF _Toc66805940 \h </w:instrText>
        </w:r>
        <w:r w:rsidR="007C5EB2">
          <w:rPr>
            <w:noProof/>
            <w:webHidden/>
          </w:rPr>
        </w:r>
        <w:r w:rsidR="007C5EB2">
          <w:rPr>
            <w:noProof/>
            <w:webHidden/>
          </w:rPr>
          <w:fldChar w:fldCharType="separate"/>
        </w:r>
        <w:r w:rsidR="007C5EB2">
          <w:rPr>
            <w:noProof/>
            <w:webHidden/>
          </w:rPr>
          <w:t>47</w:t>
        </w:r>
        <w:r w:rsidR="007C5EB2">
          <w:rPr>
            <w:noProof/>
            <w:webHidden/>
          </w:rPr>
          <w:fldChar w:fldCharType="end"/>
        </w:r>
      </w:hyperlink>
    </w:p>
    <w:p w14:paraId="7F79AD8A" w14:textId="1F24F7EF"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1" w:history="1">
        <w:r w:rsidR="007C5EB2" w:rsidRPr="001A3B65">
          <w:rPr>
            <w:rStyle w:val="Lienhypertexte"/>
            <w:noProof/>
            <w:lang w:val="fr-FR"/>
          </w:rPr>
          <w:t>Figure 24 : Productivité moyenne de surface et points chauds eutrophes et hypoxiques en Méditerranée (Source : PNUE – 2012)</w:t>
        </w:r>
        <w:r w:rsidR="007C5EB2">
          <w:rPr>
            <w:noProof/>
            <w:webHidden/>
          </w:rPr>
          <w:tab/>
        </w:r>
        <w:r w:rsidR="007C5EB2">
          <w:rPr>
            <w:noProof/>
            <w:webHidden/>
          </w:rPr>
          <w:fldChar w:fldCharType="begin"/>
        </w:r>
        <w:r w:rsidR="007C5EB2">
          <w:rPr>
            <w:noProof/>
            <w:webHidden/>
          </w:rPr>
          <w:instrText xml:space="preserve"> PAGEREF _Toc66805941 \h </w:instrText>
        </w:r>
        <w:r w:rsidR="007C5EB2">
          <w:rPr>
            <w:noProof/>
            <w:webHidden/>
          </w:rPr>
        </w:r>
        <w:r w:rsidR="007C5EB2">
          <w:rPr>
            <w:noProof/>
            <w:webHidden/>
          </w:rPr>
          <w:fldChar w:fldCharType="separate"/>
        </w:r>
        <w:r w:rsidR="007C5EB2">
          <w:rPr>
            <w:noProof/>
            <w:webHidden/>
          </w:rPr>
          <w:t>47</w:t>
        </w:r>
        <w:r w:rsidR="007C5EB2">
          <w:rPr>
            <w:noProof/>
            <w:webHidden/>
          </w:rPr>
          <w:fldChar w:fldCharType="end"/>
        </w:r>
      </w:hyperlink>
    </w:p>
    <w:p w14:paraId="7A037520" w14:textId="06A89716"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2" w:history="1">
        <w:r w:rsidR="007C5EB2" w:rsidRPr="001A3B65">
          <w:rPr>
            <w:rStyle w:val="Lienhypertexte"/>
            <w:noProof/>
            <w:lang w:val="fr-FR"/>
          </w:rPr>
          <w:t>Figure 25 : Source des déchets plastiques dans la Méditerranée (Source : PNUE -2012)</w:t>
        </w:r>
        <w:r w:rsidR="007C5EB2">
          <w:rPr>
            <w:noProof/>
            <w:webHidden/>
          </w:rPr>
          <w:tab/>
        </w:r>
        <w:r w:rsidR="007C5EB2">
          <w:rPr>
            <w:noProof/>
            <w:webHidden/>
          </w:rPr>
          <w:fldChar w:fldCharType="begin"/>
        </w:r>
        <w:r w:rsidR="007C5EB2">
          <w:rPr>
            <w:noProof/>
            <w:webHidden/>
          </w:rPr>
          <w:instrText xml:space="preserve"> PAGEREF _Toc66805942 \h </w:instrText>
        </w:r>
        <w:r w:rsidR="007C5EB2">
          <w:rPr>
            <w:noProof/>
            <w:webHidden/>
          </w:rPr>
        </w:r>
        <w:r w:rsidR="007C5EB2">
          <w:rPr>
            <w:noProof/>
            <w:webHidden/>
          </w:rPr>
          <w:fldChar w:fldCharType="separate"/>
        </w:r>
        <w:r w:rsidR="007C5EB2">
          <w:rPr>
            <w:noProof/>
            <w:webHidden/>
          </w:rPr>
          <w:t>48</w:t>
        </w:r>
        <w:r w:rsidR="007C5EB2">
          <w:rPr>
            <w:noProof/>
            <w:webHidden/>
          </w:rPr>
          <w:fldChar w:fldCharType="end"/>
        </w:r>
      </w:hyperlink>
    </w:p>
    <w:p w14:paraId="71B13F56" w14:textId="3C48385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3" w:history="1">
        <w:r w:rsidR="007C5EB2" w:rsidRPr="001A3B65">
          <w:rPr>
            <w:rStyle w:val="Lienhypertexte"/>
            <w:noProof/>
            <w:lang w:val="fr-FR"/>
          </w:rPr>
          <w:t>Figure 26 : Qualité des eaux de baignade par pays (Source : AEE-2019)</w:t>
        </w:r>
        <w:r w:rsidR="007C5EB2">
          <w:rPr>
            <w:noProof/>
            <w:webHidden/>
          </w:rPr>
          <w:tab/>
        </w:r>
        <w:r w:rsidR="007C5EB2">
          <w:rPr>
            <w:noProof/>
            <w:webHidden/>
          </w:rPr>
          <w:fldChar w:fldCharType="begin"/>
        </w:r>
        <w:r w:rsidR="007C5EB2">
          <w:rPr>
            <w:noProof/>
            <w:webHidden/>
          </w:rPr>
          <w:instrText xml:space="preserve"> PAGEREF _Toc66805943 \h </w:instrText>
        </w:r>
        <w:r w:rsidR="007C5EB2">
          <w:rPr>
            <w:noProof/>
            <w:webHidden/>
          </w:rPr>
        </w:r>
        <w:r w:rsidR="007C5EB2">
          <w:rPr>
            <w:noProof/>
            <w:webHidden/>
          </w:rPr>
          <w:fldChar w:fldCharType="separate"/>
        </w:r>
        <w:r w:rsidR="007C5EB2">
          <w:rPr>
            <w:noProof/>
            <w:webHidden/>
          </w:rPr>
          <w:t>49</w:t>
        </w:r>
        <w:r w:rsidR="007C5EB2">
          <w:rPr>
            <w:noProof/>
            <w:webHidden/>
          </w:rPr>
          <w:fldChar w:fldCharType="end"/>
        </w:r>
      </w:hyperlink>
    </w:p>
    <w:p w14:paraId="37D7CA0B" w14:textId="335D072F"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4" w:history="1">
        <w:r w:rsidR="007C5EB2" w:rsidRPr="001A3B65">
          <w:rPr>
            <w:rStyle w:val="Lienhypertexte"/>
            <w:noProof/>
            <w:lang w:val="fr-FR"/>
          </w:rPr>
          <w:t>Figure 27  : Pourcentage de sol imperméabilisés par pays (Source : AEE -2020 )</w:t>
        </w:r>
        <w:r w:rsidR="007C5EB2">
          <w:rPr>
            <w:noProof/>
            <w:webHidden/>
          </w:rPr>
          <w:tab/>
        </w:r>
        <w:r w:rsidR="007C5EB2">
          <w:rPr>
            <w:noProof/>
            <w:webHidden/>
          </w:rPr>
          <w:fldChar w:fldCharType="begin"/>
        </w:r>
        <w:r w:rsidR="007C5EB2">
          <w:rPr>
            <w:noProof/>
            <w:webHidden/>
          </w:rPr>
          <w:instrText xml:space="preserve"> PAGEREF _Toc66805944 \h </w:instrText>
        </w:r>
        <w:r w:rsidR="007C5EB2">
          <w:rPr>
            <w:noProof/>
            <w:webHidden/>
          </w:rPr>
        </w:r>
        <w:r w:rsidR="007C5EB2">
          <w:rPr>
            <w:noProof/>
            <w:webHidden/>
          </w:rPr>
          <w:fldChar w:fldCharType="separate"/>
        </w:r>
        <w:r w:rsidR="007C5EB2">
          <w:rPr>
            <w:noProof/>
            <w:webHidden/>
          </w:rPr>
          <w:t>51</w:t>
        </w:r>
        <w:r w:rsidR="007C5EB2">
          <w:rPr>
            <w:noProof/>
            <w:webHidden/>
          </w:rPr>
          <w:fldChar w:fldCharType="end"/>
        </w:r>
      </w:hyperlink>
    </w:p>
    <w:p w14:paraId="6C6ECEF3" w14:textId="1A42A4A4"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5" w:history="1">
        <w:r w:rsidR="007C5EB2" w:rsidRPr="001A3B65">
          <w:rPr>
            <w:rStyle w:val="Lienhypertexte"/>
            <w:noProof/>
            <w:lang w:val="fr-FR"/>
          </w:rPr>
          <w:t>Figure 28 : Lieux contaminés par Etats membres selon l'origine de la contamination (Source : EEA-2019)</w:t>
        </w:r>
        <w:r w:rsidR="007C5EB2">
          <w:rPr>
            <w:noProof/>
            <w:webHidden/>
          </w:rPr>
          <w:tab/>
        </w:r>
        <w:r w:rsidR="007C5EB2">
          <w:rPr>
            <w:noProof/>
            <w:webHidden/>
          </w:rPr>
          <w:fldChar w:fldCharType="begin"/>
        </w:r>
        <w:r w:rsidR="007C5EB2">
          <w:rPr>
            <w:noProof/>
            <w:webHidden/>
          </w:rPr>
          <w:instrText xml:space="preserve"> PAGEREF _Toc66805945 \h </w:instrText>
        </w:r>
        <w:r w:rsidR="007C5EB2">
          <w:rPr>
            <w:noProof/>
            <w:webHidden/>
          </w:rPr>
        </w:r>
        <w:r w:rsidR="007C5EB2">
          <w:rPr>
            <w:noProof/>
            <w:webHidden/>
          </w:rPr>
          <w:fldChar w:fldCharType="separate"/>
        </w:r>
        <w:r w:rsidR="007C5EB2">
          <w:rPr>
            <w:noProof/>
            <w:webHidden/>
          </w:rPr>
          <w:t>52</w:t>
        </w:r>
        <w:r w:rsidR="007C5EB2">
          <w:rPr>
            <w:noProof/>
            <w:webHidden/>
          </w:rPr>
          <w:fldChar w:fldCharType="end"/>
        </w:r>
      </w:hyperlink>
    </w:p>
    <w:p w14:paraId="72064100" w14:textId="37BAF7BD"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6" w:history="1">
        <w:r w:rsidR="007C5EB2" w:rsidRPr="001A3B65">
          <w:rPr>
            <w:rStyle w:val="Lienhypertexte"/>
            <w:noProof/>
            <w:lang w:val="fr-FR"/>
          </w:rPr>
          <w:t>Figure 29 : Principaux contaminants de l’air par secteur d’origine (Source : AEE - 2019)</w:t>
        </w:r>
        <w:r w:rsidR="007C5EB2">
          <w:rPr>
            <w:noProof/>
            <w:webHidden/>
          </w:rPr>
          <w:tab/>
        </w:r>
        <w:r w:rsidR="007C5EB2">
          <w:rPr>
            <w:noProof/>
            <w:webHidden/>
          </w:rPr>
          <w:fldChar w:fldCharType="begin"/>
        </w:r>
        <w:r w:rsidR="007C5EB2">
          <w:rPr>
            <w:noProof/>
            <w:webHidden/>
          </w:rPr>
          <w:instrText xml:space="preserve"> PAGEREF _Toc66805946 \h </w:instrText>
        </w:r>
        <w:r w:rsidR="007C5EB2">
          <w:rPr>
            <w:noProof/>
            <w:webHidden/>
          </w:rPr>
        </w:r>
        <w:r w:rsidR="007C5EB2">
          <w:rPr>
            <w:noProof/>
            <w:webHidden/>
          </w:rPr>
          <w:fldChar w:fldCharType="separate"/>
        </w:r>
        <w:r w:rsidR="007C5EB2">
          <w:rPr>
            <w:noProof/>
            <w:webHidden/>
          </w:rPr>
          <w:t>54</w:t>
        </w:r>
        <w:r w:rsidR="007C5EB2">
          <w:rPr>
            <w:noProof/>
            <w:webHidden/>
          </w:rPr>
          <w:fldChar w:fldCharType="end"/>
        </w:r>
      </w:hyperlink>
    </w:p>
    <w:p w14:paraId="74F89F99" w14:textId="782173F8"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r:id="rId23" w:anchor="_Toc66805947" w:history="1">
        <w:r w:rsidR="007C5EB2" w:rsidRPr="001A3B65">
          <w:rPr>
            <w:rStyle w:val="Lienhypertexte"/>
            <w:noProof/>
            <w:lang w:val="fr-FR"/>
          </w:rPr>
          <w:t>Figure 30 : Concentration de PM 2,5 en 2018 en Europe (Source : AEE-2019)</w:t>
        </w:r>
        <w:r w:rsidR="007C5EB2">
          <w:rPr>
            <w:noProof/>
            <w:webHidden/>
          </w:rPr>
          <w:tab/>
        </w:r>
        <w:r w:rsidR="007C5EB2">
          <w:rPr>
            <w:noProof/>
            <w:webHidden/>
          </w:rPr>
          <w:fldChar w:fldCharType="begin"/>
        </w:r>
        <w:r w:rsidR="007C5EB2">
          <w:rPr>
            <w:noProof/>
            <w:webHidden/>
          </w:rPr>
          <w:instrText xml:space="preserve"> PAGEREF _Toc66805947 \h </w:instrText>
        </w:r>
        <w:r w:rsidR="007C5EB2">
          <w:rPr>
            <w:noProof/>
            <w:webHidden/>
          </w:rPr>
        </w:r>
        <w:r w:rsidR="007C5EB2">
          <w:rPr>
            <w:noProof/>
            <w:webHidden/>
          </w:rPr>
          <w:fldChar w:fldCharType="separate"/>
        </w:r>
        <w:r w:rsidR="007C5EB2">
          <w:rPr>
            <w:noProof/>
            <w:webHidden/>
          </w:rPr>
          <w:t>55</w:t>
        </w:r>
        <w:r w:rsidR="007C5EB2">
          <w:rPr>
            <w:noProof/>
            <w:webHidden/>
          </w:rPr>
          <w:fldChar w:fldCharType="end"/>
        </w:r>
      </w:hyperlink>
    </w:p>
    <w:p w14:paraId="010FA181" w14:textId="7DDCA9CA"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r:id="rId24" w:anchor="_Toc66805948" w:history="1">
        <w:r w:rsidR="007C5EB2" w:rsidRPr="001A3B65">
          <w:rPr>
            <w:rStyle w:val="Lienhypertexte"/>
            <w:noProof/>
            <w:lang w:val="fr-FR"/>
          </w:rPr>
          <w:t>Figure 31 : Répartition des paysages en Europe (Source : AEE-2020)</w:t>
        </w:r>
        <w:r w:rsidR="007C5EB2">
          <w:rPr>
            <w:noProof/>
            <w:webHidden/>
          </w:rPr>
          <w:tab/>
        </w:r>
        <w:r w:rsidR="007C5EB2">
          <w:rPr>
            <w:noProof/>
            <w:webHidden/>
          </w:rPr>
          <w:fldChar w:fldCharType="begin"/>
        </w:r>
        <w:r w:rsidR="007C5EB2">
          <w:rPr>
            <w:noProof/>
            <w:webHidden/>
          </w:rPr>
          <w:instrText xml:space="preserve"> PAGEREF _Toc66805948 \h </w:instrText>
        </w:r>
        <w:r w:rsidR="007C5EB2">
          <w:rPr>
            <w:noProof/>
            <w:webHidden/>
          </w:rPr>
        </w:r>
        <w:r w:rsidR="007C5EB2">
          <w:rPr>
            <w:noProof/>
            <w:webHidden/>
          </w:rPr>
          <w:fldChar w:fldCharType="separate"/>
        </w:r>
        <w:r w:rsidR="007C5EB2">
          <w:rPr>
            <w:noProof/>
            <w:webHidden/>
          </w:rPr>
          <w:t>57</w:t>
        </w:r>
        <w:r w:rsidR="007C5EB2">
          <w:rPr>
            <w:noProof/>
            <w:webHidden/>
          </w:rPr>
          <w:fldChar w:fldCharType="end"/>
        </w:r>
      </w:hyperlink>
    </w:p>
    <w:p w14:paraId="4FB37B26" w14:textId="46AC4E61"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49" w:history="1">
        <w:r w:rsidR="007C5EB2" w:rsidRPr="001A3B65">
          <w:rPr>
            <w:rStyle w:val="Lienhypertexte"/>
            <w:noProof/>
            <w:lang w:val="fr-FR"/>
          </w:rPr>
          <w:t>Figure 32 : Proportion de paysage fortement fragmentés en % de la superficie du pays, années 2009, 2012, 2015 (Source : AEE-2019)</w:t>
        </w:r>
        <w:r w:rsidR="007C5EB2">
          <w:rPr>
            <w:noProof/>
            <w:webHidden/>
          </w:rPr>
          <w:tab/>
        </w:r>
        <w:r w:rsidR="007C5EB2">
          <w:rPr>
            <w:noProof/>
            <w:webHidden/>
          </w:rPr>
          <w:fldChar w:fldCharType="begin"/>
        </w:r>
        <w:r w:rsidR="007C5EB2">
          <w:rPr>
            <w:noProof/>
            <w:webHidden/>
          </w:rPr>
          <w:instrText xml:space="preserve"> PAGEREF _Toc66805949 \h </w:instrText>
        </w:r>
        <w:r w:rsidR="007C5EB2">
          <w:rPr>
            <w:noProof/>
            <w:webHidden/>
          </w:rPr>
        </w:r>
        <w:r w:rsidR="007C5EB2">
          <w:rPr>
            <w:noProof/>
            <w:webHidden/>
          </w:rPr>
          <w:fldChar w:fldCharType="separate"/>
        </w:r>
        <w:r w:rsidR="007C5EB2">
          <w:rPr>
            <w:noProof/>
            <w:webHidden/>
          </w:rPr>
          <w:t>58</w:t>
        </w:r>
        <w:r w:rsidR="007C5EB2">
          <w:rPr>
            <w:noProof/>
            <w:webHidden/>
          </w:rPr>
          <w:fldChar w:fldCharType="end"/>
        </w:r>
      </w:hyperlink>
    </w:p>
    <w:p w14:paraId="33883DDE" w14:textId="31EF43AA"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50" w:history="1">
        <w:r w:rsidR="007C5EB2" w:rsidRPr="001A3B65">
          <w:rPr>
            <w:rStyle w:val="Lienhypertexte"/>
            <w:noProof/>
            <w:lang w:val="fr-FR"/>
          </w:rPr>
          <w:t>Figure 33 : Pourcentage de paysage protégé au niveau européen (Source : AEE – 2020)</w:t>
        </w:r>
        <w:r w:rsidR="007C5EB2">
          <w:rPr>
            <w:noProof/>
            <w:webHidden/>
          </w:rPr>
          <w:tab/>
        </w:r>
        <w:r w:rsidR="007C5EB2">
          <w:rPr>
            <w:noProof/>
            <w:webHidden/>
          </w:rPr>
          <w:fldChar w:fldCharType="begin"/>
        </w:r>
        <w:r w:rsidR="007C5EB2">
          <w:rPr>
            <w:noProof/>
            <w:webHidden/>
          </w:rPr>
          <w:instrText xml:space="preserve"> PAGEREF _Toc66805950 \h </w:instrText>
        </w:r>
        <w:r w:rsidR="007C5EB2">
          <w:rPr>
            <w:noProof/>
            <w:webHidden/>
          </w:rPr>
        </w:r>
        <w:r w:rsidR="007C5EB2">
          <w:rPr>
            <w:noProof/>
            <w:webHidden/>
          </w:rPr>
          <w:fldChar w:fldCharType="separate"/>
        </w:r>
        <w:r w:rsidR="007C5EB2">
          <w:rPr>
            <w:noProof/>
            <w:webHidden/>
          </w:rPr>
          <w:t>59</w:t>
        </w:r>
        <w:r w:rsidR="007C5EB2">
          <w:rPr>
            <w:noProof/>
            <w:webHidden/>
          </w:rPr>
          <w:fldChar w:fldCharType="end"/>
        </w:r>
      </w:hyperlink>
    </w:p>
    <w:p w14:paraId="0CBA4385" w14:textId="5D1AC32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51" w:history="1">
        <w:r w:rsidR="007C5EB2" w:rsidRPr="001A3B65">
          <w:rPr>
            <w:rStyle w:val="Lienhypertexte"/>
            <w:noProof/>
            <w:lang w:val="fr-FR"/>
          </w:rPr>
          <w:t>Figure 34 : Changement dans la consommation d'énergie primaire, intensité de l'énergie primaire et PIB entre 2015 et 2018 (Source : Eurostat - 2020)</w:t>
        </w:r>
        <w:r w:rsidR="007C5EB2">
          <w:rPr>
            <w:noProof/>
            <w:webHidden/>
          </w:rPr>
          <w:tab/>
        </w:r>
        <w:r w:rsidR="007C5EB2">
          <w:rPr>
            <w:noProof/>
            <w:webHidden/>
          </w:rPr>
          <w:fldChar w:fldCharType="begin"/>
        </w:r>
        <w:r w:rsidR="007C5EB2">
          <w:rPr>
            <w:noProof/>
            <w:webHidden/>
          </w:rPr>
          <w:instrText xml:space="preserve"> PAGEREF _Toc66805951 \h </w:instrText>
        </w:r>
        <w:r w:rsidR="007C5EB2">
          <w:rPr>
            <w:noProof/>
            <w:webHidden/>
          </w:rPr>
        </w:r>
        <w:r w:rsidR="007C5EB2">
          <w:rPr>
            <w:noProof/>
            <w:webHidden/>
          </w:rPr>
          <w:fldChar w:fldCharType="separate"/>
        </w:r>
        <w:r w:rsidR="007C5EB2">
          <w:rPr>
            <w:noProof/>
            <w:webHidden/>
          </w:rPr>
          <w:t>61</w:t>
        </w:r>
        <w:r w:rsidR="007C5EB2">
          <w:rPr>
            <w:noProof/>
            <w:webHidden/>
          </w:rPr>
          <w:fldChar w:fldCharType="end"/>
        </w:r>
      </w:hyperlink>
    </w:p>
    <w:p w14:paraId="60BCFEEF" w14:textId="0A121E5C"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52" w:history="1">
        <w:r w:rsidR="007C5EB2" w:rsidRPr="001A3B65">
          <w:rPr>
            <w:rStyle w:val="Lienhypertexte"/>
            <w:noProof/>
            <w:lang w:val="fr-FR"/>
          </w:rPr>
          <w:t>Figure 35 : Progrès vers les sources d'énergies renouvelables par pays (Source : AEE-2018)</w:t>
        </w:r>
        <w:r w:rsidR="007C5EB2">
          <w:rPr>
            <w:noProof/>
            <w:webHidden/>
          </w:rPr>
          <w:tab/>
        </w:r>
        <w:r w:rsidR="007C5EB2">
          <w:rPr>
            <w:noProof/>
            <w:webHidden/>
          </w:rPr>
          <w:fldChar w:fldCharType="begin"/>
        </w:r>
        <w:r w:rsidR="007C5EB2">
          <w:rPr>
            <w:noProof/>
            <w:webHidden/>
          </w:rPr>
          <w:instrText xml:space="preserve"> PAGEREF _Toc66805952 \h </w:instrText>
        </w:r>
        <w:r w:rsidR="007C5EB2">
          <w:rPr>
            <w:noProof/>
            <w:webHidden/>
          </w:rPr>
        </w:r>
        <w:r w:rsidR="007C5EB2">
          <w:rPr>
            <w:noProof/>
            <w:webHidden/>
          </w:rPr>
          <w:fldChar w:fldCharType="separate"/>
        </w:r>
        <w:r w:rsidR="007C5EB2">
          <w:rPr>
            <w:noProof/>
            <w:webHidden/>
          </w:rPr>
          <w:t>62</w:t>
        </w:r>
        <w:r w:rsidR="007C5EB2">
          <w:rPr>
            <w:noProof/>
            <w:webHidden/>
          </w:rPr>
          <w:fldChar w:fldCharType="end"/>
        </w:r>
      </w:hyperlink>
    </w:p>
    <w:p w14:paraId="4D8D0AD0" w14:textId="60C8011A"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53" w:history="1">
        <w:r w:rsidR="007C5EB2" w:rsidRPr="001A3B65">
          <w:rPr>
            <w:rStyle w:val="Lienhypertexte"/>
            <w:noProof/>
            <w:lang w:val="fr-FR"/>
          </w:rPr>
          <w:t>Figure 36 : Production de déchets par habitants dans les pays européens entre 2010 et 2016 (Source : AEE - 2019)</w:t>
        </w:r>
        <w:r w:rsidR="007C5EB2">
          <w:rPr>
            <w:noProof/>
            <w:webHidden/>
          </w:rPr>
          <w:tab/>
        </w:r>
        <w:r w:rsidR="007C5EB2">
          <w:rPr>
            <w:noProof/>
            <w:webHidden/>
          </w:rPr>
          <w:fldChar w:fldCharType="begin"/>
        </w:r>
        <w:r w:rsidR="007C5EB2">
          <w:rPr>
            <w:noProof/>
            <w:webHidden/>
          </w:rPr>
          <w:instrText xml:space="preserve"> PAGEREF _Toc66805953 \h </w:instrText>
        </w:r>
        <w:r w:rsidR="007C5EB2">
          <w:rPr>
            <w:noProof/>
            <w:webHidden/>
          </w:rPr>
        </w:r>
        <w:r w:rsidR="007C5EB2">
          <w:rPr>
            <w:noProof/>
            <w:webHidden/>
          </w:rPr>
          <w:fldChar w:fldCharType="separate"/>
        </w:r>
        <w:r w:rsidR="007C5EB2">
          <w:rPr>
            <w:noProof/>
            <w:webHidden/>
          </w:rPr>
          <w:t>64</w:t>
        </w:r>
        <w:r w:rsidR="007C5EB2">
          <w:rPr>
            <w:noProof/>
            <w:webHidden/>
          </w:rPr>
          <w:fldChar w:fldCharType="end"/>
        </w:r>
      </w:hyperlink>
    </w:p>
    <w:p w14:paraId="36E4AE4C" w14:textId="5376A920"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54" w:history="1">
        <w:r w:rsidR="007C5EB2" w:rsidRPr="001A3B65">
          <w:rPr>
            <w:rStyle w:val="Lienhypertexte"/>
            <w:noProof/>
            <w:lang w:val="fr-FR"/>
          </w:rPr>
          <w:t>Figure 37 : Taux de mise en décharge des déchets ménagers par pays, entre 2006 et 2017 (Source : AEE - 2019)</w:t>
        </w:r>
        <w:r w:rsidR="007C5EB2">
          <w:rPr>
            <w:noProof/>
            <w:webHidden/>
          </w:rPr>
          <w:tab/>
        </w:r>
        <w:r w:rsidR="007C5EB2">
          <w:rPr>
            <w:noProof/>
            <w:webHidden/>
          </w:rPr>
          <w:fldChar w:fldCharType="begin"/>
        </w:r>
        <w:r w:rsidR="007C5EB2">
          <w:rPr>
            <w:noProof/>
            <w:webHidden/>
          </w:rPr>
          <w:instrText xml:space="preserve"> PAGEREF _Toc66805954 \h </w:instrText>
        </w:r>
        <w:r w:rsidR="007C5EB2">
          <w:rPr>
            <w:noProof/>
            <w:webHidden/>
          </w:rPr>
        </w:r>
        <w:r w:rsidR="007C5EB2">
          <w:rPr>
            <w:noProof/>
            <w:webHidden/>
          </w:rPr>
          <w:fldChar w:fldCharType="separate"/>
        </w:r>
        <w:r w:rsidR="007C5EB2">
          <w:rPr>
            <w:noProof/>
            <w:webHidden/>
          </w:rPr>
          <w:t>65</w:t>
        </w:r>
        <w:r w:rsidR="007C5EB2">
          <w:rPr>
            <w:noProof/>
            <w:webHidden/>
          </w:rPr>
          <w:fldChar w:fldCharType="end"/>
        </w:r>
      </w:hyperlink>
    </w:p>
    <w:p w14:paraId="7DFF6030" w14:textId="37D7659A"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w:anchor="_Toc66805955" w:history="1">
        <w:r w:rsidR="007C5EB2" w:rsidRPr="001A3B65">
          <w:rPr>
            <w:rStyle w:val="Lienhypertexte"/>
            <w:noProof/>
            <w:lang w:val="fr-FR"/>
          </w:rPr>
          <w:t>Figure 38 : Déchets ménagers recyclés et compostés en Europe entre 2004 et 2017 (Source : AEE - 2019)</w:t>
        </w:r>
        <w:r w:rsidR="007C5EB2">
          <w:rPr>
            <w:noProof/>
            <w:webHidden/>
          </w:rPr>
          <w:tab/>
        </w:r>
        <w:r w:rsidR="007C5EB2">
          <w:rPr>
            <w:noProof/>
            <w:webHidden/>
          </w:rPr>
          <w:fldChar w:fldCharType="begin"/>
        </w:r>
        <w:r w:rsidR="007C5EB2">
          <w:rPr>
            <w:noProof/>
            <w:webHidden/>
          </w:rPr>
          <w:instrText xml:space="preserve"> PAGEREF _Toc66805955 \h </w:instrText>
        </w:r>
        <w:r w:rsidR="007C5EB2">
          <w:rPr>
            <w:noProof/>
            <w:webHidden/>
          </w:rPr>
        </w:r>
        <w:r w:rsidR="007C5EB2">
          <w:rPr>
            <w:noProof/>
            <w:webHidden/>
          </w:rPr>
          <w:fldChar w:fldCharType="separate"/>
        </w:r>
        <w:r w:rsidR="007C5EB2">
          <w:rPr>
            <w:noProof/>
            <w:webHidden/>
          </w:rPr>
          <w:t>66</w:t>
        </w:r>
        <w:r w:rsidR="007C5EB2">
          <w:rPr>
            <w:noProof/>
            <w:webHidden/>
          </w:rPr>
          <w:fldChar w:fldCharType="end"/>
        </w:r>
      </w:hyperlink>
    </w:p>
    <w:p w14:paraId="491A15B0" w14:textId="3B75EA3B" w:rsidR="007C5EB2" w:rsidRDefault="004F38D8">
      <w:pPr>
        <w:pStyle w:val="Tabledesillustrations"/>
        <w:tabs>
          <w:tab w:val="right" w:leader="dot" w:pos="9344"/>
        </w:tabs>
        <w:rPr>
          <w:rFonts w:asciiTheme="minorHAnsi" w:eastAsiaTheme="minorEastAsia" w:hAnsiTheme="minorHAnsi" w:cstheme="minorBidi"/>
          <w:noProof/>
          <w:sz w:val="22"/>
          <w:szCs w:val="22"/>
          <w:lang w:eastAsia="en-GB"/>
        </w:rPr>
      </w:pPr>
      <w:hyperlink r:id="rId25" w:anchor="_Toc66805956" w:history="1">
        <w:r w:rsidR="007C5EB2" w:rsidRPr="001A3B65">
          <w:rPr>
            <w:rStyle w:val="Lienhypertexte"/>
            <w:noProof/>
            <w:lang w:val="fr-FR"/>
          </w:rPr>
          <w:t>Figure 39 : Sites Natura 2000 de l'aire de coopération</w:t>
        </w:r>
        <w:r w:rsidR="007C5EB2">
          <w:rPr>
            <w:noProof/>
            <w:webHidden/>
          </w:rPr>
          <w:tab/>
        </w:r>
        <w:r w:rsidR="007C5EB2">
          <w:rPr>
            <w:noProof/>
            <w:webHidden/>
          </w:rPr>
          <w:fldChar w:fldCharType="begin"/>
        </w:r>
        <w:r w:rsidR="007C5EB2">
          <w:rPr>
            <w:noProof/>
            <w:webHidden/>
          </w:rPr>
          <w:instrText xml:space="preserve"> PAGEREF _Toc66805956 \h </w:instrText>
        </w:r>
        <w:r w:rsidR="007C5EB2">
          <w:rPr>
            <w:noProof/>
            <w:webHidden/>
          </w:rPr>
        </w:r>
        <w:r w:rsidR="007C5EB2">
          <w:rPr>
            <w:noProof/>
            <w:webHidden/>
          </w:rPr>
          <w:fldChar w:fldCharType="separate"/>
        </w:r>
        <w:r w:rsidR="007C5EB2">
          <w:rPr>
            <w:noProof/>
            <w:webHidden/>
          </w:rPr>
          <w:t>124</w:t>
        </w:r>
        <w:r w:rsidR="007C5EB2">
          <w:rPr>
            <w:noProof/>
            <w:webHidden/>
          </w:rPr>
          <w:fldChar w:fldCharType="end"/>
        </w:r>
      </w:hyperlink>
    </w:p>
    <w:p w14:paraId="750D0757" w14:textId="71348D34" w:rsidR="000B6EC4" w:rsidRPr="000E1F89" w:rsidRDefault="00804BD8" w:rsidP="00082BFC">
      <w:r>
        <w:rPr>
          <w:rFonts w:eastAsia="Times New Roman"/>
          <w:lang w:eastAsia="it-IT"/>
        </w:rPr>
        <w:fldChar w:fldCharType="end"/>
      </w:r>
    </w:p>
    <w:p w14:paraId="0FDF78CA" w14:textId="77777777" w:rsidR="000B6EC4" w:rsidRPr="000E1F89" w:rsidRDefault="000B6EC4" w:rsidP="00082BFC">
      <w:r w:rsidRPr="000E1F89">
        <w:br w:type="page"/>
      </w:r>
    </w:p>
    <w:p w14:paraId="53D2632A" w14:textId="0B07C02F" w:rsidR="003C0232" w:rsidRPr="00462832" w:rsidRDefault="00D663AE" w:rsidP="00082BFC">
      <w:pPr>
        <w:pStyle w:val="Titre1"/>
        <w:rPr>
          <w:lang w:val="fr-FR"/>
        </w:rPr>
      </w:pPr>
      <w:bookmarkStart w:id="28" w:name="_Toc66805674"/>
      <w:bookmarkStart w:id="29" w:name="_Toc66891382"/>
      <w:r w:rsidRPr="00462832">
        <w:rPr>
          <w:lang w:val="fr-FR"/>
        </w:rPr>
        <w:lastRenderedPageBreak/>
        <w:t>Acronymes</w:t>
      </w:r>
      <w:bookmarkEnd w:id="28"/>
      <w:bookmarkEnd w:id="29"/>
      <w:r w:rsidR="003C0232" w:rsidRPr="00462832">
        <w:rPr>
          <w:lang w:val="fr-FR"/>
        </w:rPr>
        <w:t xml:space="preserve"> </w:t>
      </w:r>
    </w:p>
    <w:p w14:paraId="534DE993" w14:textId="25EE3101" w:rsidR="003210E6" w:rsidRPr="003A2835" w:rsidRDefault="003210E6" w:rsidP="008F2F86">
      <w:pPr>
        <w:spacing w:before="120"/>
        <w:rPr>
          <w:lang w:val="fr-FR"/>
        </w:rPr>
      </w:pPr>
      <w:r w:rsidRPr="003A2835">
        <w:rPr>
          <w:b/>
          <w:bCs/>
          <w:lang w:val="fr-FR"/>
        </w:rPr>
        <w:t xml:space="preserve">AE </w:t>
      </w:r>
      <w:r w:rsidRPr="003A2835">
        <w:rPr>
          <w:lang w:val="fr-FR"/>
        </w:rPr>
        <w:t>: Autorité Environnementale</w:t>
      </w:r>
    </w:p>
    <w:p w14:paraId="3DDABF6A" w14:textId="03AD27C7" w:rsidR="003A2835" w:rsidRPr="003210E6" w:rsidRDefault="003A2835" w:rsidP="008F2F86">
      <w:pPr>
        <w:spacing w:before="120"/>
        <w:rPr>
          <w:lang w:val="fr-FR"/>
        </w:rPr>
      </w:pPr>
      <w:r w:rsidRPr="003A2835">
        <w:rPr>
          <w:b/>
          <w:bCs/>
          <w:lang w:val="fr-FR"/>
        </w:rPr>
        <w:t>AEE</w:t>
      </w:r>
      <w:r>
        <w:rPr>
          <w:lang w:val="fr-FR"/>
        </w:rPr>
        <w:t> : Agence Européenne de l’Environnement</w:t>
      </w:r>
    </w:p>
    <w:p w14:paraId="6F069E24" w14:textId="605AE8D2" w:rsidR="003210E6" w:rsidRDefault="003210E6" w:rsidP="008F2F86">
      <w:pPr>
        <w:spacing w:before="120"/>
        <w:rPr>
          <w:lang w:val="fr-FR"/>
        </w:rPr>
      </w:pPr>
      <w:r w:rsidRPr="003210E6">
        <w:rPr>
          <w:b/>
          <w:bCs/>
          <w:lang w:val="fr-FR"/>
        </w:rPr>
        <w:t>AdG</w:t>
      </w:r>
      <w:r w:rsidRPr="003210E6">
        <w:rPr>
          <w:lang w:val="fr-FR"/>
        </w:rPr>
        <w:t xml:space="preserve"> : Autorité de Gestion</w:t>
      </w:r>
    </w:p>
    <w:p w14:paraId="1AA2B21C" w14:textId="31C116DE" w:rsidR="008F2F86" w:rsidRPr="003210E6" w:rsidRDefault="008F2F86" w:rsidP="008F2F86">
      <w:pPr>
        <w:spacing w:before="120"/>
        <w:rPr>
          <w:lang w:val="fr-FR"/>
        </w:rPr>
      </w:pPr>
      <w:r w:rsidRPr="008F2F86">
        <w:rPr>
          <w:b/>
          <w:bCs/>
          <w:lang w:val="fr-FR"/>
        </w:rPr>
        <w:t>ALP</w:t>
      </w:r>
      <w:r>
        <w:rPr>
          <w:lang w:val="fr-FR"/>
        </w:rPr>
        <w:t xml:space="preserve"> : </w:t>
      </w:r>
      <w:r w:rsidR="0087219B">
        <w:rPr>
          <w:lang w:val="fr-FR"/>
        </w:rPr>
        <w:t xml:space="preserve">Région </w:t>
      </w:r>
      <w:r>
        <w:rPr>
          <w:lang w:val="fr-FR"/>
        </w:rPr>
        <w:t>Al</w:t>
      </w:r>
      <w:r w:rsidR="0087219B">
        <w:rPr>
          <w:lang w:val="fr-FR"/>
        </w:rPr>
        <w:t>pi</w:t>
      </w:r>
      <w:r>
        <w:rPr>
          <w:lang w:val="fr-FR"/>
        </w:rPr>
        <w:t>ne</w:t>
      </w:r>
    </w:p>
    <w:p w14:paraId="1B0FACC1" w14:textId="77777777" w:rsidR="003210E6" w:rsidRPr="003210E6" w:rsidRDefault="003210E6" w:rsidP="008F2F86">
      <w:pPr>
        <w:spacing w:before="120"/>
        <w:rPr>
          <w:lang w:val="fr-FR"/>
        </w:rPr>
      </w:pPr>
      <w:r w:rsidRPr="003210E6">
        <w:rPr>
          <w:b/>
          <w:bCs/>
          <w:lang w:val="fr-FR"/>
        </w:rPr>
        <w:t>AQMA</w:t>
      </w:r>
      <w:r w:rsidRPr="003210E6">
        <w:rPr>
          <w:lang w:val="fr-FR"/>
        </w:rPr>
        <w:t xml:space="preserve"> : Zones de gestion de la qualité de l'air</w:t>
      </w:r>
    </w:p>
    <w:p w14:paraId="4E63FD51" w14:textId="10B2D32C" w:rsidR="008F2F86" w:rsidRDefault="008F2F86" w:rsidP="008F2F86">
      <w:pPr>
        <w:spacing w:before="120"/>
        <w:rPr>
          <w:b/>
          <w:bCs/>
          <w:lang w:val="fr-FR"/>
        </w:rPr>
      </w:pPr>
      <w:r>
        <w:rPr>
          <w:b/>
          <w:bCs/>
          <w:lang w:val="fr-FR"/>
        </w:rPr>
        <w:t xml:space="preserve">BS : </w:t>
      </w:r>
      <w:r w:rsidR="0087219B" w:rsidRPr="0087219B">
        <w:rPr>
          <w:lang w:val="fr-FR"/>
        </w:rPr>
        <w:t xml:space="preserve">Région </w:t>
      </w:r>
      <w:r w:rsidRPr="0087219B">
        <w:rPr>
          <w:lang w:val="fr-FR"/>
        </w:rPr>
        <w:t>Mer noire</w:t>
      </w:r>
    </w:p>
    <w:p w14:paraId="4C2081C9" w14:textId="69E0DA2A" w:rsidR="003210E6" w:rsidRDefault="003210E6" w:rsidP="008F2F86">
      <w:pPr>
        <w:spacing w:before="120"/>
        <w:rPr>
          <w:lang w:val="fr-FR"/>
        </w:rPr>
      </w:pPr>
      <w:r w:rsidRPr="003210E6">
        <w:rPr>
          <w:b/>
          <w:bCs/>
          <w:lang w:val="fr-FR"/>
        </w:rPr>
        <w:t xml:space="preserve">CE </w:t>
      </w:r>
      <w:r w:rsidRPr="003210E6">
        <w:rPr>
          <w:lang w:val="fr-FR"/>
        </w:rPr>
        <w:t>: Commission Européenne</w:t>
      </w:r>
    </w:p>
    <w:p w14:paraId="721E5EBD" w14:textId="08C5FCF1" w:rsidR="008F2F86" w:rsidRPr="003210E6" w:rsidRDefault="008F2F86" w:rsidP="008F2F86">
      <w:pPr>
        <w:spacing w:before="120"/>
        <w:rPr>
          <w:lang w:val="fr-FR"/>
        </w:rPr>
      </w:pPr>
      <w:r w:rsidRPr="008F2F86">
        <w:rPr>
          <w:b/>
          <w:bCs/>
          <w:lang w:val="fr-FR"/>
        </w:rPr>
        <w:t>CON</w:t>
      </w:r>
      <w:r>
        <w:rPr>
          <w:lang w:val="fr-FR"/>
        </w:rPr>
        <w:t xml:space="preserve"> : </w:t>
      </w:r>
      <w:r w:rsidR="0087219B">
        <w:rPr>
          <w:lang w:val="fr-FR"/>
        </w:rPr>
        <w:t xml:space="preserve">Région </w:t>
      </w:r>
      <w:r>
        <w:rPr>
          <w:lang w:val="fr-FR"/>
        </w:rPr>
        <w:t>Continental</w:t>
      </w:r>
      <w:r w:rsidR="0087219B">
        <w:rPr>
          <w:lang w:val="fr-FR"/>
        </w:rPr>
        <w:t>e</w:t>
      </w:r>
    </w:p>
    <w:p w14:paraId="5F871D24" w14:textId="77777777" w:rsidR="003210E6" w:rsidRPr="003210E6" w:rsidRDefault="003210E6" w:rsidP="008F2F86">
      <w:pPr>
        <w:spacing w:before="120"/>
        <w:rPr>
          <w:lang w:val="fr-FR"/>
        </w:rPr>
      </w:pPr>
      <w:r w:rsidRPr="003210E6">
        <w:rPr>
          <w:b/>
          <w:bCs/>
          <w:lang w:val="fr-FR"/>
        </w:rPr>
        <w:t>DCE</w:t>
      </w:r>
      <w:r w:rsidRPr="003210E6">
        <w:rPr>
          <w:lang w:val="fr-FR"/>
        </w:rPr>
        <w:t xml:space="preserve"> : Directive Cadre sur l’Eau</w:t>
      </w:r>
    </w:p>
    <w:p w14:paraId="0F34DDFD" w14:textId="77777777" w:rsidR="003210E6" w:rsidRPr="003210E6" w:rsidRDefault="003210E6" w:rsidP="008F2F86">
      <w:pPr>
        <w:spacing w:before="120"/>
        <w:rPr>
          <w:lang w:val="fr-FR"/>
        </w:rPr>
      </w:pPr>
      <w:r w:rsidRPr="003210E6">
        <w:rPr>
          <w:b/>
          <w:bCs/>
          <w:lang w:val="fr-FR"/>
        </w:rPr>
        <w:t xml:space="preserve">ESE </w:t>
      </w:r>
      <w:r w:rsidRPr="003210E6">
        <w:rPr>
          <w:lang w:val="fr-FR"/>
        </w:rPr>
        <w:t>: Évaluation Environnementale Stratégique</w:t>
      </w:r>
    </w:p>
    <w:p w14:paraId="25EF9C33" w14:textId="3F595AA6" w:rsidR="003210E6" w:rsidRDefault="003210E6" w:rsidP="008F2F86">
      <w:pPr>
        <w:spacing w:before="120"/>
        <w:rPr>
          <w:lang w:val="fr-FR"/>
        </w:rPr>
      </w:pPr>
      <w:r w:rsidRPr="003210E6">
        <w:rPr>
          <w:b/>
          <w:bCs/>
          <w:lang w:val="fr-FR"/>
        </w:rPr>
        <w:t>GES</w:t>
      </w:r>
      <w:r w:rsidRPr="003210E6">
        <w:rPr>
          <w:lang w:val="fr-FR"/>
        </w:rPr>
        <w:t xml:space="preserve"> : Gaz à effet de serre</w:t>
      </w:r>
    </w:p>
    <w:p w14:paraId="203C37DF" w14:textId="4920B35D" w:rsidR="008F2F86" w:rsidRDefault="008F2F86" w:rsidP="008F2F86">
      <w:pPr>
        <w:spacing w:before="120"/>
        <w:rPr>
          <w:lang w:val="fr-FR"/>
        </w:rPr>
      </w:pPr>
      <w:r w:rsidRPr="008F2F86">
        <w:rPr>
          <w:b/>
          <w:bCs/>
          <w:lang w:val="fr-FR"/>
        </w:rPr>
        <w:t>MED </w:t>
      </w:r>
      <w:r>
        <w:rPr>
          <w:lang w:val="fr-FR"/>
        </w:rPr>
        <w:t xml:space="preserve">: </w:t>
      </w:r>
      <w:r w:rsidR="0087219B">
        <w:rPr>
          <w:lang w:val="fr-FR"/>
        </w:rPr>
        <w:t xml:space="preserve">Région </w:t>
      </w:r>
      <w:r>
        <w:rPr>
          <w:lang w:val="fr-FR"/>
        </w:rPr>
        <w:t>Méditerranéen</w:t>
      </w:r>
    </w:p>
    <w:p w14:paraId="3404383A" w14:textId="6A5DECC4" w:rsidR="008F2F86" w:rsidRPr="003210E6" w:rsidRDefault="008F2F86" w:rsidP="008F2F86">
      <w:pPr>
        <w:spacing w:before="120"/>
        <w:rPr>
          <w:lang w:val="fr-FR"/>
        </w:rPr>
      </w:pPr>
      <w:r w:rsidRPr="008F2F86">
        <w:rPr>
          <w:b/>
          <w:bCs/>
          <w:lang w:val="fr-FR"/>
        </w:rPr>
        <w:t>MMED</w:t>
      </w:r>
      <w:r>
        <w:rPr>
          <w:lang w:val="fr-FR"/>
        </w:rPr>
        <w:t xml:space="preserve"> : </w:t>
      </w:r>
      <w:r w:rsidR="0087219B">
        <w:rPr>
          <w:lang w:val="fr-FR"/>
        </w:rPr>
        <w:t xml:space="preserve">Région maritime </w:t>
      </w:r>
      <w:r>
        <w:rPr>
          <w:lang w:val="fr-FR"/>
        </w:rPr>
        <w:t xml:space="preserve">Mer méditerranéenne </w:t>
      </w:r>
    </w:p>
    <w:p w14:paraId="0BFC12F3" w14:textId="77777777" w:rsidR="003210E6" w:rsidRPr="003210E6" w:rsidRDefault="003210E6" w:rsidP="008F2F86">
      <w:pPr>
        <w:spacing w:before="120"/>
        <w:rPr>
          <w:lang w:val="fr-FR"/>
        </w:rPr>
      </w:pPr>
      <w:r w:rsidRPr="003210E6">
        <w:rPr>
          <w:b/>
          <w:bCs/>
          <w:lang w:val="fr-FR"/>
        </w:rPr>
        <w:t>Teq</w:t>
      </w:r>
      <w:r w:rsidRPr="003210E6">
        <w:rPr>
          <w:lang w:val="fr-FR"/>
        </w:rPr>
        <w:t xml:space="preserve"> : Tonne équivalent CO2</w:t>
      </w:r>
    </w:p>
    <w:p w14:paraId="375DDEF5" w14:textId="77777777" w:rsidR="003210E6" w:rsidRPr="003210E6" w:rsidRDefault="003210E6" w:rsidP="008F2F86">
      <w:pPr>
        <w:spacing w:before="120"/>
        <w:rPr>
          <w:lang w:val="fr-FR"/>
        </w:rPr>
      </w:pPr>
      <w:r w:rsidRPr="003210E6">
        <w:rPr>
          <w:b/>
          <w:bCs/>
          <w:lang w:val="fr-FR"/>
        </w:rPr>
        <w:t>OS</w:t>
      </w:r>
      <w:r w:rsidRPr="003210E6">
        <w:rPr>
          <w:lang w:val="fr-FR"/>
        </w:rPr>
        <w:t xml:space="preserve"> : Objectif Spécifique</w:t>
      </w:r>
    </w:p>
    <w:p w14:paraId="4A04D565" w14:textId="77777777" w:rsidR="003210E6" w:rsidRPr="003210E6" w:rsidRDefault="003210E6" w:rsidP="008F2F86">
      <w:pPr>
        <w:spacing w:before="120"/>
        <w:rPr>
          <w:lang w:val="fr-FR"/>
        </w:rPr>
      </w:pPr>
      <w:r w:rsidRPr="003210E6">
        <w:rPr>
          <w:b/>
          <w:bCs/>
          <w:lang w:val="fr-FR"/>
        </w:rPr>
        <w:t>PC</w:t>
      </w:r>
      <w:r w:rsidRPr="003210E6">
        <w:rPr>
          <w:lang w:val="fr-FR"/>
        </w:rPr>
        <w:t xml:space="preserve"> : Programme de coopération</w:t>
      </w:r>
    </w:p>
    <w:p w14:paraId="454EDDF1" w14:textId="5B93256F" w:rsidR="003210E6" w:rsidRPr="003210E6" w:rsidRDefault="003210E6" w:rsidP="008F2F86">
      <w:pPr>
        <w:spacing w:before="120"/>
        <w:rPr>
          <w:lang w:val="fr-FR"/>
        </w:rPr>
      </w:pPr>
      <w:r w:rsidRPr="003210E6">
        <w:rPr>
          <w:b/>
          <w:bCs/>
          <w:lang w:val="fr-FR"/>
        </w:rPr>
        <w:t>SC</w:t>
      </w:r>
      <w:r w:rsidRPr="003210E6">
        <w:rPr>
          <w:lang w:val="fr-FR"/>
        </w:rPr>
        <w:t xml:space="preserve"> : Secrétariat Conjoint</w:t>
      </w:r>
    </w:p>
    <w:p w14:paraId="7DA544A8" w14:textId="198B2C1F" w:rsidR="003210E6" w:rsidRPr="003210E6" w:rsidRDefault="003210E6" w:rsidP="008F2F86">
      <w:pPr>
        <w:spacing w:before="120"/>
        <w:rPr>
          <w:lang w:val="fr-FR"/>
        </w:rPr>
      </w:pPr>
      <w:r w:rsidRPr="003210E6">
        <w:rPr>
          <w:b/>
          <w:bCs/>
          <w:lang w:val="fr-FR"/>
        </w:rPr>
        <w:t>TF</w:t>
      </w:r>
      <w:r>
        <w:rPr>
          <w:lang w:val="fr-FR"/>
        </w:rPr>
        <w:t> : Task Force</w:t>
      </w:r>
    </w:p>
    <w:p w14:paraId="4847E6A1" w14:textId="77777777" w:rsidR="003210E6" w:rsidRPr="003210E6" w:rsidRDefault="003210E6" w:rsidP="008F2F86">
      <w:pPr>
        <w:spacing w:before="120"/>
        <w:rPr>
          <w:lang w:val="fr-FR"/>
        </w:rPr>
      </w:pPr>
      <w:r w:rsidRPr="003210E6">
        <w:rPr>
          <w:b/>
          <w:bCs/>
          <w:lang w:val="fr-FR"/>
        </w:rPr>
        <w:t>UE</w:t>
      </w:r>
      <w:r w:rsidRPr="003210E6">
        <w:rPr>
          <w:lang w:val="fr-FR"/>
        </w:rPr>
        <w:t xml:space="preserve"> : Union Européenne</w:t>
      </w:r>
    </w:p>
    <w:p w14:paraId="632258FB" w14:textId="77777777" w:rsidR="003210E6" w:rsidRPr="003210E6" w:rsidRDefault="003210E6" w:rsidP="008F2F86">
      <w:pPr>
        <w:spacing w:before="120"/>
        <w:rPr>
          <w:lang w:val="fr-FR"/>
        </w:rPr>
      </w:pPr>
      <w:r w:rsidRPr="003210E6">
        <w:rPr>
          <w:b/>
          <w:bCs/>
          <w:lang w:val="fr-FR"/>
        </w:rPr>
        <w:t>UICN</w:t>
      </w:r>
      <w:r w:rsidRPr="003210E6">
        <w:rPr>
          <w:lang w:val="fr-FR"/>
        </w:rPr>
        <w:t xml:space="preserve"> : Union internationale pour la conservation de la nature</w:t>
      </w:r>
    </w:p>
    <w:p w14:paraId="4D8D52E2" w14:textId="64B1EDB3" w:rsidR="00FA7AA8" w:rsidRPr="00462832" w:rsidRDefault="00FA7AA8" w:rsidP="008F2F86">
      <w:pPr>
        <w:spacing w:before="120"/>
        <w:rPr>
          <w:lang w:val="fr-FR"/>
        </w:rPr>
      </w:pPr>
      <w:r w:rsidRPr="00462832">
        <w:rPr>
          <w:lang w:val="fr-FR"/>
        </w:rPr>
        <w:br w:type="page"/>
      </w:r>
    </w:p>
    <w:p w14:paraId="60AD4F98" w14:textId="77777777" w:rsidR="00EB3F6F" w:rsidRPr="00462832" w:rsidRDefault="00EB3F6F" w:rsidP="00082BFC">
      <w:pPr>
        <w:rPr>
          <w:lang w:val="fr-FR"/>
        </w:rPr>
      </w:pPr>
    </w:p>
    <w:p w14:paraId="4FBF0426" w14:textId="77777777" w:rsidR="00EB3F6F" w:rsidRPr="00462832" w:rsidRDefault="00EB3F6F" w:rsidP="00082BFC">
      <w:pPr>
        <w:rPr>
          <w:lang w:val="fr-FR"/>
        </w:rPr>
      </w:pPr>
    </w:p>
    <w:p w14:paraId="28A8BCD4" w14:textId="78334459" w:rsidR="003C20E6" w:rsidRPr="00D663AE" w:rsidRDefault="00B76DDC" w:rsidP="00082BFC">
      <w:pPr>
        <w:pStyle w:val="Titre1"/>
        <w:rPr>
          <w:lang w:val="fr-FR"/>
        </w:rPr>
      </w:pPr>
      <w:bookmarkStart w:id="30" w:name="_Toc66805675"/>
      <w:bookmarkStart w:id="31" w:name="_Toc66891383"/>
      <w:r w:rsidRPr="00D663AE">
        <w:rPr>
          <w:lang w:val="fr-FR"/>
        </w:rPr>
        <w:t>Chap</w:t>
      </w:r>
      <w:r w:rsidR="00D663AE">
        <w:rPr>
          <w:lang w:val="fr-FR"/>
        </w:rPr>
        <w:t>itre</w:t>
      </w:r>
      <w:r w:rsidR="003D40DE" w:rsidRPr="00D663AE">
        <w:rPr>
          <w:lang w:val="fr-FR"/>
        </w:rPr>
        <w:t xml:space="preserve"> </w:t>
      </w:r>
      <w:r w:rsidR="003A6898" w:rsidRPr="00D663AE">
        <w:rPr>
          <w:lang w:val="fr-FR"/>
        </w:rPr>
        <w:t>I –</w:t>
      </w:r>
      <w:r w:rsidR="003D40DE" w:rsidRPr="00D663AE">
        <w:rPr>
          <w:lang w:val="fr-FR"/>
        </w:rPr>
        <w:t xml:space="preserve"> </w:t>
      </w:r>
      <w:r w:rsidR="00C4177C">
        <w:rPr>
          <w:lang w:val="fr-FR"/>
        </w:rPr>
        <w:t>Cadre et c</w:t>
      </w:r>
      <w:r w:rsidR="00D663AE" w:rsidRPr="00D663AE">
        <w:rPr>
          <w:lang w:val="fr-FR"/>
        </w:rPr>
        <w:t xml:space="preserve">ontexte </w:t>
      </w:r>
      <w:r w:rsidR="005703BB">
        <w:rPr>
          <w:lang w:val="fr-FR"/>
        </w:rPr>
        <w:t xml:space="preserve">du </w:t>
      </w:r>
      <w:r w:rsidR="00D663AE">
        <w:rPr>
          <w:lang w:val="fr-FR"/>
        </w:rPr>
        <w:t>Programme</w:t>
      </w:r>
      <w:bookmarkEnd w:id="30"/>
      <w:bookmarkEnd w:id="31"/>
    </w:p>
    <w:p w14:paraId="6C60D7BF" w14:textId="77777777" w:rsidR="000A1BFF" w:rsidRPr="00D663AE" w:rsidRDefault="000A1BFF" w:rsidP="00D663AE">
      <w:pPr>
        <w:rPr>
          <w:lang w:val="fr-FR"/>
        </w:rPr>
      </w:pPr>
    </w:p>
    <w:p w14:paraId="19AE9496" w14:textId="2CA3CD60" w:rsidR="00082BFC" w:rsidRPr="00D663AE" w:rsidRDefault="00D663AE" w:rsidP="00D663AE">
      <w:pPr>
        <w:pStyle w:val="Titre2"/>
        <w:rPr>
          <w:lang w:val="fr-FR"/>
        </w:rPr>
      </w:pPr>
      <w:bookmarkStart w:id="32" w:name="_Toc66805676"/>
      <w:bookmarkStart w:id="33" w:name="_Toc66891384"/>
      <w:r w:rsidRPr="00F40CDA">
        <w:rPr>
          <w:lang w:val="fr-FR"/>
        </w:rPr>
        <w:t>Présentation</w:t>
      </w:r>
      <w:r w:rsidRPr="00D663AE">
        <w:rPr>
          <w:lang w:val="fr-FR"/>
        </w:rPr>
        <w:t xml:space="preserve"> générale de l’aire d</w:t>
      </w:r>
      <w:r>
        <w:rPr>
          <w:lang w:val="fr-FR"/>
        </w:rPr>
        <w:t>e coopération</w:t>
      </w:r>
      <w:bookmarkEnd w:id="32"/>
      <w:bookmarkEnd w:id="33"/>
    </w:p>
    <w:p w14:paraId="7B30788C" w14:textId="3D619A77" w:rsidR="00F40CDA" w:rsidRDefault="00D663AE" w:rsidP="00082BFC">
      <w:pPr>
        <w:rPr>
          <w:lang w:val="fr-FR"/>
        </w:rPr>
      </w:pPr>
      <w:r w:rsidRPr="007D157E">
        <w:rPr>
          <w:lang w:val="fr-FR"/>
        </w:rPr>
        <w:t>Interreg MED est un Programme de coopération transnational couvrant les problématiques socio-économiques, environnementales, territoriales et de gouvernance.</w:t>
      </w:r>
      <w:r w:rsidR="005D1ADA" w:rsidRPr="007D157E">
        <w:rPr>
          <w:lang w:val="fr-FR"/>
        </w:rPr>
        <w:t xml:space="preserve"> L</w:t>
      </w:r>
      <w:r w:rsidRPr="007D157E">
        <w:rPr>
          <w:lang w:val="fr-FR"/>
        </w:rPr>
        <w:t>’aire du Programme couvr</w:t>
      </w:r>
      <w:r w:rsidR="00723222" w:rsidRPr="007D157E">
        <w:rPr>
          <w:lang w:val="fr-FR"/>
        </w:rPr>
        <w:t xml:space="preserve">e </w:t>
      </w:r>
      <w:r w:rsidR="007D157E" w:rsidRPr="007D157E">
        <w:rPr>
          <w:lang w:val="fr-FR"/>
        </w:rPr>
        <w:t>67</w:t>
      </w:r>
      <w:r w:rsidR="00723222" w:rsidRPr="007D157E">
        <w:rPr>
          <w:lang w:val="fr-FR"/>
        </w:rPr>
        <w:t xml:space="preserve"> régions </w:t>
      </w:r>
      <w:r w:rsidR="009C3E36" w:rsidRPr="007D157E">
        <w:rPr>
          <w:lang w:val="fr-FR"/>
        </w:rPr>
        <w:t xml:space="preserve">principalement </w:t>
      </w:r>
      <w:r w:rsidR="00723222" w:rsidRPr="007D157E">
        <w:rPr>
          <w:lang w:val="fr-FR"/>
        </w:rPr>
        <w:t xml:space="preserve">côtières et </w:t>
      </w:r>
      <w:r w:rsidR="2907B0FF" w:rsidRPr="10CF4B31">
        <w:rPr>
          <w:lang w:val="fr-FR"/>
        </w:rPr>
        <w:t>insulaires</w:t>
      </w:r>
      <w:r w:rsidR="009C3E36" w:rsidRPr="007D157E">
        <w:rPr>
          <w:lang w:val="fr-FR"/>
        </w:rPr>
        <w:t xml:space="preserve"> (NUTS2)</w:t>
      </w:r>
      <w:r w:rsidR="00723222" w:rsidRPr="007D157E">
        <w:rPr>
          <w:lang w:val="fr-FR"/>
        </w:rPr>
        <w:t xml:space="preserve">, couvrant </w:t>
      </w:r>
      <w:r w:rsidR="009C3E36" w:rsidRPr="007D157E">
        <w:rPr>
          <w:lang w:val="fr-FR"/>
        </w:rPr>
        <w:t>dix</w:t>
      </w:r>
      <w:r w:rsidR="00723222" w:rsidRPr="007D157E">
        <w:rPr>
          <w:lang w:val="fr-FR"/>
        </w:rPr>
        <w:t xml:space="preserve"> États Membres, ainsi que </w:t>
      </w:r>
      <w:r w:rsidR="005D1ADA" w:rsidRPr="007D157E">
        <w:rPr>
          <w:lang w:val="fr-FR"/>
        </w:rPr>
        <w:t>quatre</w:t>
      </w:r>
      <w:r w:rsidR="00723222" w:rsidRPr="007D157E">
        <w:rPr>
          <w:lang w:val="fr-FR"/>
        </w:rPr>
        <w:t xml:space="preserve"> pays en pré-accession</w:t>
      </w:r>
      <w:r w:rsidR="009C3E36" w:rsidRPr="007D157E">
        <w:rPr>
          <w:lang w:val="fr-FR"/>
        </w:rPr>
        <w:t xml:space="preserve"> (IPA)</w:t>
      </w:r>
      <w:r w:rsidR="00723222" w:rsidRPr="007D157E">
        <w:rPr>
          <w:lang w:val="fr-FR"/>
        </w:rPr>
        <w:t>.</w:t>
      </w:r>
      <w:r w:rsidR="00723222">
        <w:rPr>
          <w:lang w:val="fr-FR"/>
        </w:rPr>
        <w:t xml:space="preserve"> </w:t>
      </w:r>
      <w:r w:rsidR="00723222" w:rsidRPr="00723222">
        <w:rPr>
          <w:lang w:val="fr-FR"/>
        </w:rPr>
        <w:t>Certains pays sont intégralement inclus dans l’aire du Progra</w:t>
      </w:r>
      <w:r w:rsidR="00723222">
        <w:rPr>
          <w:lang w:val="fr-FR"/>
        </w:rPr>
        <w:t>mme, tels que la Croatie, Chypre, la Grèce,</w:t>
      </w:r>
      <w:r w:rsidR="005D1ADA">
        <w:rPr>
          <w:lang w:val="fr-FR"/>
        </w:rPr>
        <w:t xml:space="preserve"> la Bulgarie,</w:t>
      </w:r>
      <w:r w:rsidR="00723222">
        <w:rPr>
          <w:lang w:val="fr-FR"/>
        </w:rPr>
        <w:t xml:space="preserve"> Malte, la Slovénie, l’Albanie, la </w:t>
      </w:r>
      <w:r w:rsidR="005D1ADA">
        <w:rPr>
          <w:lang w:val="fr-FR"/>
        </w:rPr>
        <w:t xml:space="preserve">Bosnie-Herzégovine, </w:t>
      </w:r>
      <w:r w:rsidR="00723222">
        <w:rPr>
          <w:lang w:val="fr-FR"/>
        </w:rPr>
        <w:t>le Monténégro</w:t>
      </w:r>
      <w:r w:rsidR="005D1ADA">
        <w:rPr>
          <w:lang w:val="fr-FR"/>
        </w:rPr>
        <w:t xml:space="preserve"> et la Macédoine du </w:t>
      </w:r>
      <w:r w:rsidR="00182F09">
        <w:rPr>
          <w:lang w:val="fr-FR"/>
        </w:rPr>
        <w:t>N</w:t>
      </w:r>
      <w:r w:rsidR="005D1ADA">
        <w:rPr>
          <w:lang w:val="fr-FR"/>
        </w:rPr>
        <w:t>ord</w:t>
      </w:r>
      <w:r w:rsidR="00723222">
        <w:rPr>
          <w:lang w:val="fr-FR"/>
        </w:rPr>
        <w:t>.</w:t>
      </w:r>
      <w:r w:rsidR="00F40CDA">
        <w:rPr>
          <w:lang w:val="fr-FR"/>
        </w:rPr>
        <w:t xml:space="preserve"> </w:t>
      </w:r>
      <w:r w:rsidR="00F40CDA" w:rsidRPr="10CF4B31">
        <w:rPr>
          <w:lang w:val="fr-FR"/>
        </w:rPr>
        <w:t xml:space="preserve">A </w:t>
      </w:r>
      <w:r w:rsidR="00AC2F97" w:rsidRPr="10CF4B31">
        <w:rPr>
          <w:lang w:val="fr-FR"/>
        </w:rPr>
        <w:t>noter</w:t>
      </w:r>
      <w:r w:rsidR="00F40CDA">
        <w:rPr>
          <w:lang w:val="fr-FR"/>
        </w:rPr>
        <w:t xml:space="preserve"> que l’air</w:t>
      </w:r>
      <w:r w:rsidR="009120FC">
        <w:rPr>
          <w:lang w:val="fr-FR"/>
        </w:rPr>
        <w:t>e</w:t>
      </w:r>
      <w:r w:rsidR="00F40CDA">
        <w:rPr>
          <w:lang w:val="fr-FR"/>
        </w:rPr>
        <w:t xml:space="preserve"> de coopération s’est </w:t>
      </w:r>
      <w:r w:rsidR="009120FC">
        <w:rPr>
          <w:lang w:val="fr-FR"/>
        </w:rPr>
        <w:t>élargie</w:t>
      </w:r>
      <w:r w:rsidR="00F40CDA">
        <w:rPr>
          <w:lang w:val="fr-FR"/>
        </w:rPr>
        <w:t xml:space="preserve"> à de niveaux territoires sur la période 2021-2027, incluant la Bulgarie, la Macédoine du nord et trois nouvelles régions espagnoles </w:t>
      </w:r>
      <w:r w:rsidR="00F1251E">
        <w:rPr>
          <w:lang w:val="fr-FR"/>
        </w:rPr>
        <w:t>(Extremadura</w:t>
      </w:r>
      <w:r w:rsidR="00F40CDA" w:rsidRPr="00F40CDA">
        <w:rPr>
          <w:lang w:val="fr-FR"/>
        </w:rPr>
        <w:t>, Castilla La Mancha, Comunidad de Madrid</w:t>
      </w:r>
      <w:r w:rsidR="00F40CDA">
        <w:rPr>
          <w:lang w:val="fr-FR"/>
        </w:rPr>
        <w:t xml:space="preserve">) ; à l’inverse Gibraltar, territoire britannique, en est sorti.  </w:t>
      </w:r>
    </w:p>
    <w:p w14:paraId="19E91FA3" w14:textId="537E3A8D" w:rsidR="00D663AE" w:rsidRPr="00723222" w:rsidRDefault="00723222" w:rsidP="00082BFC">
      <w:pPr>
        <w:rPr>
          <w:lang w:val="fr-FR"/>
        </w:rPr>
      </w:pPr>
      <w:r>
        <w:rPr>
          <w:lang w:val="fr-FR"/>
        </w:rPr>
        <w:t>Les régions sont très diverses géographiquement et socio-économiquement</w:t>
      </w:r>
      <w:r w:rsidR="00220ED7">
        <w:rPr>
          <w:lang w:val="fr-FR"/>
        </w:rPr>
        <w:t xml:space="preserve">, bien qu’elles partagent </w:t>
      </w:r>
      <w:r w:rsidR="5F712ECE" w:rsidRPr="10CF4B31">
        <w:rPr>
          <w:lang w:val="fr-FR"/>
        </w:rPr>
        <w:t>des</w:t>
      </w:r>
      <w:r w:rsidR="00220ED7">
        <w:rPr>
          <w:lang w:val="fr-FR"/>
        </w:rPr>
        <w:t xml:space="preserve"> problématiques environnementales, </w:t>
      </w:r>
      <w:r w:rsidR="00112F80">
        <w:rPr>
          <w:lang w:val="fr-FR"/>
        </w:rPr>
        <w:t xml:space="preserve">côtières et maritimes communes. Ces dernières impliquent la pollution marine, </w:t>
      </w:r>
      <w:r w:rsidR="00112F80" w:rsidRPr="00112F80">
        <w:rPr>
          <w:lang w:val="fr-FR"/>
        </w:rPr>
        <w:t>la gestion des déchets, la perte de biodiversité, l'invasion d'espèces exotiques, les pénuries d'eau, la sécurité maritime, les risques naturels et les événements extrêmes.</w:t>
      </w:r>
      <w:r w:rsidR="00112F80">
        <w:rPr>
          <w:lang w:val="fr-FR"/>
        </w:rPr>
        <w:t xml:space="preserve"> Tou</w:t>
      </w:r>
      <w:r w:rsidR="00BE45F0">
        <w:rPr>
          <w:lang w:val="fr-FR"/>
        </w:rPr>
        <w:t>s</w:t>
      </w:r>
      <w:r w:rsidR="00112F80">
        <w:rPr>
          <w:lang w:val="fr-FR"/>
        </w:rPr>
        <w:t xml:space="preserve"> ces éléments sont pertinents pour l’Évaluation Stratégique Environnementale (ESE).</w:t>
      </w:r>
    </w:p>
    <w:p w14:paraId="1334FB7A" w14:textId="02BB8F52" w:rsidR="00E24EC5" w:rsidRPr="00F40CDA" w:rsidRDefault="00E24EC5" w:rsidP="00E24EC5">
      <w:pPr>
        <w:pStyle w:val="Lgende"/>
        <w:rPr>
          <w:rFonts w:asciiTheme="minorHAnsi" w:hAnsiTheme="minorHAnsi" w:cstheme="minorHAnsi"/>
          <w:color w:val="4470B4"/>
          <w:lang w:val="fr-FR"/>
        </w:rPr>
      </w:pPr>
      <w:bookmarkStart w:id="34" w:name="_Toc66805918"/>
      <w:r w:rsidRPr="00F40CDA">
        <w:rPr>
          <w:rFonts w:asciiTheme="minorHAnsi" w:hAnsiTheme="minorHAnsi" w:cstheme="minorHAnsi"/>
          <w:color w:val="4470B4"/>
          <w:lang w:val="fr-FR"/>
        </w:rPr>
        <w:lastRenderedPageBreak/>
        <w:t xml:space="preserve">Figure </w:t>
      </w:r>
      <w:r w:rsidRPr="00F40CDA">
        <w:rPr>
          <w:rFonts w:asciiTheme="minorHAnsi" w:hAnsiTheme="minorHAnsi" w:cstheme="minorHAnsi"/>
          <w:color w:val="4470B4"/>
        </w:rPr>
        <w:fldChar w:fldCharType="begin"/>
      </w:r>
      <w:r w:rsidRPr="00F40CDA">
        <w:rPr>
          <w:rFonts w:asciiTheme="minorHAnsi" w:hAnsiTheme="minorHAnsi" w:cstheme="minorHAnsi"/>
          <w:color w:val="4470B4"/>
          <w:lang w:val="fr-FR"/>
        </w:rPr>
        <w:instrText xml:space="preserve"> SEQ Figure \* ARABIC </w:instrText>
      </w:r>
      <w:r w:rsidRPr="00F40CDA">
        <w:rPr>
          <w:rFonts w:asciiTheme="minorHAnsi" w:hAnsiTheme="minorHAnsi" w:cstheme="minorHAnsi"/>
          <w:color w:val="4470B4"/>
        </w:rPr>
        <w:fldChar w:fldCharType="separate"/>
      </w:r>
      <w:r w:rsidR="00795E34" w:rsidRPr="00F40CDA">
        <w:rPr>
          <w:rFonts w:asciiTheme="minorHAnsi" w:hAnsiTheme="minorHAnsi" w:cstheme="minorHAnsi"/>
          <w:noProof/>
          <w:color w:val="4470B4"/>
          <w:lang w:val="fr-FR"/>
        </w:rPr>
        <w:t>1</w:t>
      </w:r>
      <w:r w:rsidRPr="00F40CDA">
        <w:rPr>
          <w:rFonts w:asciiTheme="minorHAnsi" w:hAnsiTheme="minorHAnsi" w:cstheme="minorHAnsi"/>
          <w:color w:val="4470B4"/>
        </w:rPr>
        <w:fldChar w:fldCharType="end"/>
      </w:r>
      <w:r w:rsidR="000513C2">
        <w:rPr>
          <w:rFonts w:asciiTheme="minorHAnsi" w:hAnsiTheme="minorHAnsi" w:cstheme="minorHAnsi"/>
          <w:color w:val="4470B4"/>
          <w:lang w:val="fr-FR"/>
        </w:rPr>
        <w:t xml:space="preserve"> : </w:t>
      </w:r>
      <w:r w:rsidRPr="00F40CDA">
        <w:rPr>
          <w:rFonts w:asciiTheme="minorHAnsi" w:hAnsiTheme="minorHAnsi" w:cstheme="minorHAnsi"/>
          <w:color w:val="4470B4"/>
          <w:lang w:val="fr-FR"/>
        </w:rPr>
        <w:t xml:space="preserve">Aire du Programme Interreg </w:t>
      </w:r>
      <w:r w:rsidR="00877209">
        <w:rPr>
          <w:rFonts w:asciiTheme="minorHAnsi" w:hAnsiTheme="minorHAnsi" w:cstheme="minorHAnsi"/>
          <w:color w:val="4470B4"/>
          <w:lang w:val="fr-FR"/>
        </w:rPr>
        <w:t>Euro-MED</w:t>
      </w:r>
      <w:r w:rsidRPr="00F40CDA">
        <w:rPr>
          <w:rFonts w:asciiTheme="minorHAnsi" w:hAnsiTheme="minorHAnsi" w:cstheme="minorHAnsi"/>
          <w:color w:val="4470B4"/>
          <w:lang w:val="fr-FR"/>
        </w:rPr>
        <w:t xml:space="preserve"> (</w:t>
      </w:r>
      <w:r w:rsidR="000513C2">
        <w:rPr>
          <w:rFonts w:asciiTheme="minorHAnsi" w:hAnsiTheme="minorHAnsi" w:cstheme="minorHAnsi"/>
          <w:color w:val="4470B4"/>
          <w:lang w:val="fr-FR"/>
        </w:rPr>
        <w:t>Source : Consortium</w:t>
      </w:r>
      <w:r w:rsidRPr="00F40CDA">
        <w:rPr>
          <w:rFonts w:asciiTheme="minorHAnsi" w:hAnsiTheme="minorHAnsi" w:cstheme="minorHAnsi"/>
          <w:color w:val="4470B4"/>
          <w:lang w:val="fr-FR"/>
        </w:rPr>
        <w:t>)</w:t>
      </w:r>
      <w:bookmarkEnd w:id="34"/>
    </w:p>
    <w:p w14:paraId="5A7CEA71" w14:textId="5FD31097" w:rsidR="00E24EC5" w:rsidRPr="00F40CDA" w:rsidRDefault="00BE45F0" w:rsidP="00E24EC5">
      <w:pPr>
        <w:keepNext/>
        <w:rPr>
          <w:lang w:val="fr-FR"/>
        </w:rPr>
      </w:pPr>
      <w:r>
        <w:rPr>
          <w:noProof/>
        </w:rPr>
        <w:drawing>
          <wp:inline distT="0" distB="0" distL="0" distR="0" wp14:anchorId="3F306A8A" wp14:editId="4A62F7C9">
            <wp:extent cx="5939792" cy="4338955"/>
            <wp:effectExtent l="0" t="0" r="3810" b="4445"/>
            <wp:docPr id="5" name="Im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5"/>
                    <pic:cNvPicPr/>
                  </pic:nvPicPr>
                  <pic:blipFill>
                    <a:blip r:embed="rId26">
                      <a:extLst>
                        <a:ext uri="{28A0092B-C50C-407E-A947-70E740481C1C}">
                          <a14:useLocalDpi xmlns:a14="http://schemas.microsoft.com/office/drawing/2010/main" val="0"/>
                        </a:ext>
                      </a:extLst>
                    </a:blip>
                    <a:stretch>
                      <a:fillRect/>
                    </a:stretch>
                  </pic:blipFill>
                  <pic:spPr>
                    <a:xfrm>
                      <a:off x="0" y="0"/>
                      <a:ext cx="5939792" cy="4338955"/>
                    </a:xfrm>
                    <a:prstGeom prst="rect">
                      <a:avLst/>
                    </a:prstGeom>
                  </pic:spPr>
                </pic:pic>
              </a:graphicData>
            </a:graphic>
          </wp:inline>
        </w:drawing>
      </w:r>
    </w:p>
    <w:p w14:paraId="51291671" w14:textId="79B94B5F" w:rsidR="00297145" w:rsidRPr="00E24EC5" w:rsidRDefault="00FF7948" w:rsidP="00F40CDA">
      <w:pPr>
        <w:pStyle w:val="Titre2"/>
        <w:rPr>
          <w:lang w:val="fr-FR"/>
        </w:rPr>
      </w:pPr>
      <w:bookmarkStart w:id="35" w:name="_Toc66805677"/>
      <w:bookmarkStart w:id="36" w:name="_Toc66891385"/>
      <w:r>
        <w:rPr>
          <w:lang w:val="fr-FR"/>
        </w:rPr>
        <w:t>L’</w:t>
      </w:r>
      <w:r w:rsidR="00766002">
        <w:rPr>
          <w:lang w:val="fr-FR"/>
        </w:rPr>
        <w:t>é</w:t>
      </w:r>
      <w:r>
        <w:rPr>
          <w:lang w:val="fr-FR"/>
        </w:rPr>
        <w:t>valuation stratégique</w:t>
      </w:r>
      <w:r w:rsidR="008F2F86" w:rsidRPr="008F2F86">
        <w:rPr>
          <w:lang w:val="fr-FR"/>
        </w:rPr>
        <w:t xml:space="preserve"> </w:t>
      </w:r>
      <w:r w:rsidR="008F2F86">
        <w:rPr>
          <w:lang w:val="fr-FR"/>
        </w:rPr>
        <w:t>environmentale</w:t>
      </w:r>
      <w:bookmarkEnd w:id="35"/>
      <w:bookmarkEnd w:id="36"/>
    </w:p>
    <w:p w14:paraId="22E9DD49" w14:textId="39BBCBF7" w:rsidR="00112F80" w:rsidRPr="00112F80" w:rsidRDefault="00112F80" w:rsidP="00082BFC">
      <w:pPr>
        <w:rPr>
          <w:lang w:val="fr-FR"/>
        </w:rPr>
      </w:pPr>
      <w:r w:rsidRPr="00112F80">
        <w:rPr>
          <w:lang w:val="fr-FR"/>
        </w:rPr>
        <w:t>Les dispositions lé</w:t>
      </w:r>
      <w:r>
        <w:rPr>
          <w:lang w:val="fr-FR"/>
        </w:rPr>
        <w:t xml:space="preserve">gislatives </w:t>
      </w:r>
      <w:r w:rsidR="0040001A">
        <w:rPr>
          <w:lang w:val="fr-FR"/>
        </w:rPr>
        <w:t>relatives à l’</w:t>
      </w:r>
      <w:r w:rsidRPr="00112F80">
        <w:rPr>
          <w:lang w:val="fr-FR"/>
        </w:rPr>
        <w:t xml:space="preserve">Évaluation Stratégique Environnementale (ESE) </w:t>
      </w:r>
      <w:r w:rsidR="00EE05E7">
        <w:rPr>
          <w:lang w:val="fr-FR"/>
        </w:rPr>
        <w:t>établissent que l’évaluation environnementale doit être menée pour tou</w:t>
      </w:r>
      <w:r w:rsidR="0040001A">
        <w:rPr>
          <w:lang w:val="fr-FR"/>
        </w:rPr>
        <w:t>s</w:t>
      </w:r>
      <w:r w:rsidR="00EE05E7">
        <w:rPr>
          <w:lang w:val="fr-FR"/>
        </w:rPr>
        <w:t xml:space="preserve"> les plans et Programmes pour lesquels des effets importants sur l’environnement sont attendus</w:t>
      </w:r>
      <w:r w:rsidR="0040001A">
        <w:rPr>
          <w:rStyle w:val="Appelnotedebasdep"/>
          <w:lang w:val="fr-FR"/>
        </w:rPr>
        <w:footnoteReference w:id="2"/>
      </w:r>
      <w:r w:rsidR="00EE05E7">
        <w:rPr>
          <w:lang w:val="fr-FR"/>
        </w:rPr>
        <w:t xml:space="preserve">. </w:t>
      </w:r>
    </w:p>
    <w:p w14:paraId="5A4F0DD0" w14:textId="4512EF0B" w:rsidR="00EE05E7" w:rsidRPr="00EE05E7" w:rsidRDefault="00EE05E7" w:rsidP="00082BFC">
      <w:pPr>
        <w:rPr>
          <w:lang w:val="fr-FR" w:eastAsia="it-IT"/>
        </w:rPr>
      </w:pPr>
      <w:r w:rsidRPr="00EE05E7">
        <w:rPr>
          <w:lang w:val="fr-FR" w:eastAsia="it-IT"/>
        </w:rPr>
        <w:t>La directive inclue les a</w:t>
      </w:r>
      <w:r>
        <w:rPr>
          <w:lang w:val="fr-FR" w:eastAsia="it-IT"/>
        </w:rPr>
        <w:t xml:space="preserve">ctivités suivantes : </w:t>
      </w:r>
    </w:p>
    <w:p w14:paraId="4C692DC2" w14:textId="24EEBB5F" w:rsidR="00EE05E7" w:rsidRDefault="00EE05E7" w:rsidP="000E1D46">
      <w:pPr>
        <w:pStyle w:val="Paragraphedeliste"/>
        <w:numPr>
          <w:ilvl w:val="0"/>
          <w:numId w:val="8"/>
        </w:numPr>
        <w:rPr>
          <w:lang w:val="fr-FR"/>
        </w:rPr>
      </w:pPr>
      <w:r w:rsidRPr="00EE05E7">
        <w:rPr>
          <w:lang w:val="fr-FR"/>
        </w:rPr>
        <w:t>La préparation du Rapport E</w:t>
      </w:r>
      <w:r>
        <w:rPr>
          <w:lang w:val="fr-FR"/>
        </w:rPr>
        <w:t>nvironnemental pour l’évaluation des effets environnementaux ;</w:t>
      </w:r>
    </w:p>
    <w:p w14:paraId="7596F11E" w14:textId="04C287EE" w:rsidR="00EE05E7" w:rsidRPr="00EE05E7" w:rsidRDefault="00EE05E7" w:rsidP="000E1D46">
      <w:pPr>
        <w:pStyle w:val="Paragraphedeliste"/>
        <w:numPr>
          <w:ilvl w:val="0"/>
          <w:numId w:val="8"/>
        </w:numPr>
        <w:rPr>
          <w:lang w:val="fr-FR"/>
        </w:rPr>
      </w:pPr>
      <w:r>
        <w:rPr>
          <w:lang w:val="fr-FR"/>
        </w:rPr>
        <w:t xml:space="preserve">La consultation </w:t>
      </w:r>
      <w:r w:rsidR="0040001A">
        <w:rPr>
          <w:lang w:val="fr-FR"/>
        </w:rPr>
        <w:t>d</w:t>
      </w:r>
      <w:r>
        <w:rPr>
          <w:lang w:val="fr-FR"/>
        </w:rPr>
        <w:t xml:space="preserve">es autorités environnementales </w:t>
      </w:r>
      <w:r w:rsidR="0040001A">
        <w:rPr>
          <w:lang w:val="fr-FR"/>
        </w:rPr>
        <w:t>sur le</w:t>
      </w:r>
      <w:r>
        <w:rPr>
          <w:lang w:val="fr-FR"/>
        </w:rPr>
        <w:t xml:space="preserve"> contenu du Rapport Environnemental ;</w:t>
      </w:r>
    </w:p>
    <w:p w14:paraId="5C0F4C30" w14:textId="72B51214" w:rsidR="007845F4" w:rsidRPr="00EE05E7" w:rsidRDefault="00EE05E7" w:rsidP="000E1D46">
      <w:pPr>
        <w:pStyle w:val="Paragraphedeliste"/>
        <w:numPr>
          <w:ilvl w:val="0"/>
          <w:numId w:val="8"/>
        </w:numPr>
        <w:rPr>
          <w:lang w:val="fr-FR"/>
        </w:rPr>
      </w:pPr>
      <w:r w:rsidRPr="00EE05E7">
        <w:rPr>
          <w:lang w:val="fr-FR"/>
        </w:rPr>
        <w:t>La consultation publique sur l</w:t>
      </w:r>
      <w:r>
        <w:rPr>
          <w:lang w:val="fr-FR"/>
        </w:rPr>
        <w:t>e Rapport environnemental et le Programme ;</w:t>
      </w:r>
    </w:p>
    <w:p w14:paraId="647DB869" w14:textId="7CEB0C10" w:rsidR="00EE05E7" w:rsidRDefault="00EE05E7" w:rsidP="000E1D46">
      <w:pPr>
        <w:pStyle w:val="Paragraphedeliste"/>
        <w:numPr>
          <w:ilvl w:val="0"/>
          <w:numId w:val="8"/>
        </w:numPr>
      </w:pPr>
      <w:r>
        <w:t xml:space="preserve">La decision </w:t>
      </w:r>
      <w:r w:rsidR="0040001A">
        <w:t xml:space="preserve">finale </w:t>
      </w:r>
      <w:r>
        <w:t>sur l’ESE</w:t>
      </w:r>
    </w:p>
    <w:p w14:paraId="3363139B" w14:textId="77777777" w:rsidR="00EE05E7" w:rsidRDefault="00EE05E7" w:rsidP="00082BFC"/>
    <w:p w14:paraId="362D6669" w14:textId="099065E6" w:rsidR="00F55690" w:rsidRPr="009120FC" w:rsidRDefault="00727F68" w:rsidP="00491FAF">
      <w:pPr>
        <w:rPr>
          <w:rFonts w:asciiTheme="minorHAnsi" w:hAnsiTheme="minorHAnsi" w:cstheme="minorBidi"/>
          <w:b/>
          <w:color w:val="4470B4"/>
          <w:sz w:val="18"/>
          <w:szCs w:val="18"/>
          <w:lang w:val="fr-FR"/>
        </w:rPr>
      </w:pPr>
      <w:bookmarkStart w:id="37" w:name="_Ref277570357"/>
      <w:r w:rsidRPr="004577A6">
        <w:rPr>
          <w:rFonts w:cs="Calibri Light"/>
          <w:b/>
          <w:bCs/>
          <w:noProof/>
          <w:lang w:eastAsia="en-GB" w:bidi="hi-IN"/>
        </w:rPr>
        <w:lastRenderedPageBreak/>
        <w:drawing>
          <wp:anchor distT="0" distB="0" distL="114300" distR="114300" simplePos="0" relativeHeight="251658241" behindDoc="0" locked="0" layoutInCell="1" allowOverlap="1" wp14:anchorId="03F4BA32" wp14:editId="4A229C22">
            <wp:simplePos x="0" y="0"/>
            <wp:positionH relativeFrom="margin">
              <wp:posOffset>480695</wp:posOffset>
            </wp:positionH>
            <wp:positionV relativeFrom="margin">
              <wp:posOffset>1535430</wp:posOffset>
            </wp:positionV>
            <wp:extent cx="5029200" cy="2985770"/>
            <wp:effectExtent l="0" t="19050" r="57150" b="5080"/>
            <wp:wrapTopAndBottom/>
            <wp:docPr id="9" name="Diagramme 3"/>
            <wp:cNvGraphicFramePr>
              <a:graphicFrameLocks xmlns:a="http://schemas.openxmlformats.org/drawingml/2006/main" noChangeAspect="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7" r:lo="rId28" r:qs="rId29" r:cs="rId30"/>
              </a:graphicData>
            </a:graphic>
            <wp14:sizeRelH relativeFrom="margin">
              <wp14:pctWidth>0</wp14:pctWidth>
            </wp14:sizeRelH>
          </wp:anchor>
        </w:drawing>
      </w:r>
      <w:r w:rsidR="009120FC">
        <w:rPr>
          <w:noProof/>
        </w:rPr>
        <mc:AlternateContent>
          <mc:Choice Requires="wps">
            <w:drawing>
              <wp:anchor distT="0" distB="0" distL="114300" distR="114300" simplePos="0" relativeHeight="251658242" behindDoc="0" locked="0" layoutInCell="1" allowOverlap="1" wp14:anchorId="76544109" wp14:editId="7A8111F9">
                <wp:simplePos x="0" y="0"/>
                <wp:positionH relativeFrom="column">
                  <wp:posOffset>38100</wp:posOffset>
                </wp:positionH>
                <wp:positionV relativeFrom="paragraph">
                  <wp:posOffset>1146810</wp:posOffset>
                </wp:positionV>
                <wp:extent cx="4875530" cy="167640"/>
                <wp:effectExtent l="0" t="0" r="1270" b="3810"/>
                <wp:wrapTopAndBottom/>
                <wp:docPr id="29" name="Casella di testo 29"/>
                <wp:cNvGraphicFramePr/>
                <a:graphic xmlns:a="http://schemas.openxmlformats.org/drawingml/2006/main">
                  <a:graphicData uri="http://schemas.microsoft.com/office/word/2010/wordprocessingShape">
                    <wps:wsp>
                      <wps:cNvSpPr txBox="1"/>
                      <wps:spPr>
                        <a:xfrm>
                          <a:off x="0" y="0"/>
                          <a:ext cx="4875530" cy="167640"/>
                        </a:xfrm>
                        <a:prstGeom prst="rect">
                          <a:avLst/>
                        </a:prstGeom>
                        <a:solidFill>
                          <a:prstClr val="white"/>
                        </a:solidFill>
                        <a:ln>
                          <a:noFill/>
                        </a:ln>
                      </wps:spPr>
                      <wps:txbx>
                        <w:txbxContent>
                          <w:p w14:paraId="1727CF06" w14:textId="00E85E52" w:rsidR="00B6346D" w:rsidRPr="009120FC" w:rsidRDefault="00B6346D" w:rsidP="00491FAF">
                            <w:pPr>
                              <w:pStyle w:val="Lgende"/>
                              <w:rPr>
                                <w:rFonts w:cs="Calibri Light"/>
                                <w:b w:val="0"/>
                                <w:bCs w:val="0"/>
                                <w:noProof/>
                                <w:color w:val="4470B4"/>
                                <w:sz w:val="22"/>
                                <w:szCs w:val="22"/>
                                <w:lang w:val="fr-FR" w:eastAsia="en-GB" w:bidi="hi-IN"/>
                              </w:rPr>
                            </w:pPr>
                            <w:bookmarkStart w:id="38" w:name="_Toc66805896"/>
                            <w:r w:rsidRPr="009120FC">
                              <w:rPr>
                                <w:b w:val="0"/>
                                <w:bCs w:val="0"/>
                                <w:color w:val="4470B4"/>
                                <w:sz w:val="22"/>
                                <w:szCs w:val="22"/>
                                <w:lang w:val="fr-FR"/>
                              </w:rPr>
                              <w:t xml:space="preserve">Tableau </w:t>
                            </w:r>
                            <w:r w:rsidRPr="009120FC">
                              <w:rPr>
                                <w:b w:val="0"/>
                                <w:bCs w:val="0"/>
                                <w:color w:val="4470B4"/>
                                <w:sz w:val="22"/>
                                <w:szCs w:val="22"/>
                              </w:rPr>
                              <w:fldChar w:fldCharType="begin"/>
                            </w:r>
                            <w:r w:rsidRPr="009120FC">
                              <w:rPr>
                                <w:b w:val="0"/>
                                <w:bCs w:val="0"/>
                                <w:color w:val="4470B4"/>
                                <w:sz w:val="22"/>
                                <w:szCs w:val="22"/>
                                <w:lang w:val="fr-FR"/>
                              </w:rPr>
                              <w:instrText xml:space="preserve"> SEQ Tableau \* ARABIC </w:instrText>
                            </w:r>
                            <w:r w:rsidRPr="009120FC">
                              <w:rPr>
                                <w:b w:val="0"/>
                                <w:bCs w:val="0"/>
                                <w:color w:val="4470B4"/>
                                <w:sz w:val="22"/>
                                <w:szCs w:val="22"/>
                              </w:rPr>
                              <w:fldChar w:fldCharType="separate"/>
                            </w:r>
                            <w:r w:rsidRPr="009120FC">
                              <w:rPr>
                                <w:b w:val="0"/>
                                <w:bCs w:val="0"/>
                                <w:noProof/>
                                <w:color w:val="4470B4"/>
                                <w:sz w:val="22"/>
                                <w:szCs w:val="22"/>
                                <w:lang w:val="fr-FR"/>
                              </w:rPr>
                              <w:t>1</w:t>
                            </w:r>
                            <w:r w:rsidRPr="009120FC">
                              <w:rPr>
                                <w:b w:val="0"/>
                                <w:bCs w:val="0"/>
                                <w:color w:val="4470B4"/>
                                <w:sz w:val="22"/>
                                <w:szCs w:val="22"/>
                              </w:rPr>
                              <w:fldChar w:fldCharType="end"/>
                            </w:r>
                            <w:r>
                              <w:rPr>
                                <w:b w:val="0"/>
                                <w:bCs w:val="0"/>
                                <w:color w:val="4470B4"/>
                                <w:sz w:val="22"/>
                                <w:szCs w:val="22"/>
                                <w:lang w:val="fr-FR"/>
                              </w:rPr>
                              <w:t> :</w:t>
                            </w:r>
                            <w:r w:rsidRPr="009120FC">
                              <w:rPr>
                                <w:b w:val="0"/>
                                <w:bCs w:val="0"/>
                                <w:color w:val="4470B4"/>
                                <w:sz w:val="22"/>
                                <w:szCs w:val="22"/>
                                <w:lang w:val="fr-FR"/>
                              </w:rPr>
                              <w:t xml:space="preserve"> Étapes de la procédure d'ESE</w:t>
                            </w:r>
                            <w:bookmarkEnd w:id="38"/>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76544109" id="Casella di testo 29" o:spid="_x0000_s1027" type="#_x0000_t202" style="position:absolute;left:0;text-align:left;margin-left:3pt;margin-top:90.3pt;width:383.9pt;height:13.2pt;z-index:25165824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59kOgIAAHEEAAAOAAAAZHJzL2Uyb0RvYy54bWysVMFu2zAMvQ/YPwi6L06yNu2MOEWWIsOA&#10;oC2QDj0rshwLkEVNYmJnXz9KjtOt22nYRaZIitJ7j/T8rmsMOyofNNiCT0ZjzpSVUGq7L/i35/WH&#10;W84CClsKA1YV/KQCv1u8fzdvXa6mUIMplWdUxIa8dQWvEV2eZUHWqhFhBE5ZClbgG4G09fus9KKl&#10;6o3JpuPxLGvBl86DVCGQ974P8kWqX1VK4mNVBYXMFJzehmn1ad3FNVvMRb73wtVanp8h/uEVjdCW&#10;Lr2Uuhco2MHrP0o1WnoIUOFIQpNBVWmpEgZCMxm/QbOthVMJC5ET3IWm8P/Kyofjk2e6LPj0E2dW&#10;NKTRSgRljGClZqgCAqMQ8dS6kFP61tEB7D5DR3oP/kDOCL+rfBO/BIxRnBg/XVhWHTJJzqvbm+vr&#10;jxSSFJvMbmZXSYbs9bTzAb8oaFg0Cu5JxUSuOG4C0ksodUiJlwUwulxrY+ImBlbGs6Mgxdtao4pv&#10;pBO/ZRkbcy3EU304erIIsYcSLex2XaLmAnMH5YnQe+j7KDi51nTfRgR8Ep4ah1DRMOAjLZWBtuBw&#10;tjirwf/4mz/mk54U5aylRix4+H4QXnFmvlpSOnbtYPjB2A2GPTQrIKQTGjMnk0kHPJrBrDw0LzQj&#10;y3gLhYSVdFfBcTBX2I8DzZhUy2VKot50Ajd262QsPfD63L0I786qIOn5AEOLivyNOH1uz/LygFDp&#10;pFzktWfxTDf1dZLnPINxcH7dp6zXP8XiJwAAAP//AwBQSwMEFAAGAAgAAAAhAOntYSzeAAAACQEA&#10;AA8AAABkcnMvZG93bnJldi54bWxMj8FOwzAMhu9IvENkJC6IJRSpnUrTCTa4wWFj2tlrsrZa41RN&#10;unZvjznB0f6tz99frGbXiYsdQutJw9NCgbBUedNSrWH//fG4BBEiksHOk9VwtQFW5e1NgbnxE23t&#10;ZRdrwRAKOWpoYuxzKUPVWIdh4XtLnJ384DDyONTSDDgx3HUyUSqVDlviDw32dt3Y6rwbnYZ0M4zT&#10;ltYPm/37J371dXJ4ux60vr+bX19ARDvHv2P41Wd1KNnp6EcyQXTM4CaR10uVguA8y565ylFDojIF&#10;sizk/wblDwAAAP//AwBQSwECLQAUAAYACAAAACEAtoM4kv4AAADhAQAAEwAAAAAAAAAAAAAAAAAA&#10;AAAAW0NvbnRlbnRfVHlwZXNdLnhtbFBLAQItABQABgAIAAAAIQA4/SH/1gAAAJQBAAALAAAAAAAA&#10;AAAAAAAAAC8BAABfcmVscy8ucmVsc1BLAQItABQABgAIAAAAIQBSw59kOgIAAHEEAAAOAAAAAAAA&#10;AAAAAAAAAC4CAABkcnMvZTJvRG9jLnhtbFBLAQItABQABgAIAAAAIQDp7WEs3gAAAAkBAAAPAAAA&#10;AAAAAAAAAAAAAJQEAABkcnMvZG93bnJldi54bWxQSwUGAAAAAAQABADzAAAAnwUAAAAA&#10;" stroked="f">
                <v:textbox inset="0,0,0,0">
                  <w:txbxContent>
                    <w:p w14:paraId="1727CF06" w14:textId="00E85E52" w:rsidR="00B6346D" w:rsidRPr="009120FC" w:rsidRDefault="00B6346D" w:rsidP="00491FAF">
                      <w:pPr>
                        <w:pStyle w:val="Lgende"/>
                        <w:rPr>
                          <w:rFonts w:cs="Calibri Light"/>
                          <w:b w:val="0"/>
                          <w:bCs w:val="0"/>
                          <w:noProof/>
                          <w:color w:val="4470B4"/>
                          <w:sz w:val="22"/>
                          <w:szCs w:val="22"/>
                          <w:lang w:val="fr-FR" w:eastAsia="en-GB" w:bidi="hi-IN"/>
                        </w:rPr>
                      </w:pPr>
                      <w:bookmarkStart w:id="39" w:name="_Toc66805896"/>
                      <w:r w:rsidRPr="009120FC">
                        <w:rPr>
                          <w:b w:val="0"/>
                          <w:bCs w:val="0"/>
                          <w:color w:val="4470B4"/>
                          <w:sz w:val="22"/>
                          <w:szCs w:val="22"/>
                          <w:lang w:val="fr-FR"/>
                        </w:rPr>
                        <w:t xml:space="preserve">Tableau </w:t>
                      </w:r>
                      <w:r w:rsidRPr="009120FC">
                        <w:rPr>
                          <w:b w:val="0"/>
                          <w:bCs w:val="0"/>
                          <w:color w:val="4470B4"/>
                          <w:sz w:val="22"/>
                          <w:szCs w:val="22"/>
                        </w:rPr>
                        <w:fldChar w:fldCharType="begin"/>
                      </w:r>
                      <w:r w:rsidRPr="009120FC">
                        <w:rPr>
                          <w:b w:val="0"/>
                          <w:bCs w:val="0"/>
                          <w:color w:val="4470B4"/>
                          <w:sz w:val="22"/>
                          <w:szCs w:val="22"/>
                          <w:lang w:val="fr-FR"/>
                        </w:rPr>
                        <w:instrText xml:space="preserve"> SEQ Tableau \* ARABIC </w:instrText>
                      </w:r>
                      <w:r w:rsidRPr="009120FC">
                        <w:rPr>
                          <w:b w:val="0"/>
                          <w:bCs w:val="0"/>
                          <w:color w:val="4470B4"/>
                          <w:sz w:val="22"/>
                          <w:szCs w:val="22"/>
                        </w:rPr>
                        <w:fldChar w:fldCharType="separate"/>
                      </w:r>
                      <w:r w:rsidRPr="009120FC">
                        <w:rPr>
                          <w:b w:val="0"/>
                          <w:bCs w:val="0"/>
                          <w:noProof/>
                          <w:color w:val="4470B4"/>
                          <w:sz w:val="22"/>
                          <w:szCs w:val="22"/>
                          <w:lang w:val="fr-FR"/>
                        </w:rPr>
                        <w:t>1</w:t>
                      </w:r>
                      <w:r w:rsidRPr="009120FC">
                        <w:rPr>
                          <w:b w:val="0"/>
                          <w:bCs w:val="0"/>
                          <w:color w:val="4470B4"/>
                          <w:sz w:val="22"/>
                          <w:szCs w:val="22"/>
                        </w:rPr>
                        <w:fldChar w:fldCharType="end"/>
                      </w:r>
                      <w:r>
                        <w:rPr>
                          <w:b w:val="0"/>
                          <w:bCs w:val="0"/>
                          <w:color w:val="4470B4"/>
                          <w:sz w:val="22"/>
                          <w:szCs w:val="22"/>
                          <w:lang w:val="fr-FR"/>
                        </w:rPr>
                        <w:t> :</w:t>
                      </w:r>
                      <w:r w:rsidRPr="009120FC">
                        <w:rPr>
                          <w:b w:val="0"/>
                          <w:bCs w:val="0"/>
                          <w:color w:val="4470B4"/>
                          <w:sz w:val="22"/>
                          <w:szCs w:val="22"/>
                          <w:lang w:val="fr-FR"/>
                        </w:rPr>
                        <w:t xml:space="preserve"> Étapes de la procédure d'ESE</w:t>
                      </w:r>
                      <w:bookmarkEnd w:id="39"/>
                    </w:p>
                  </w:txbxContent>
                </v:textbox>
                <w10:wrap type="topAndBottom"/>
              </v:shape>
            </w:pict>
          </mc:Fallback>
        </mc:AlternateContent>
      </w:r>
      <w:bookmarkEnd w:id="37"/>
      <w:r w:rsidR="00EE05E7" w:rsidRPr="00EE05E7">
        <w:rPr>
          <w:lang w:val="fr-FR"/>
        </w:rPr>
        <w:t>S’agissant d’</w:t>
      </w:r>
      <w:r w:rsidR="00877209">
        <w:rPr>
          <w:lang w:val="fr-FR"/>
        </w:rPr>
        <w:t>Euro-MED</w:t>
      </w:r>
      <w:r w:rsidR="00EE05E7" w:rsidRPr="00EE05E7">
        <w:rPr>
          <w:lang w:val="fr-FR"/>
        </w:rPr>
        <w:t>, les</w:t>
      </w:r>
      <w:r w:rsidR="00EE05E7">
        <w:rPr>
          <w:lang w:val="fr-FR"/>
        </w:rPr>
        <w:t xml:space="preserve"> étapes de l’ESE ont été effectuées</w:t>
      </w:r>
      <w:r w:rsidR="0040001A">
        <w:rPr>
          <w:lang w:val="fr-FR"/>
        </w:rPr>
        <w:t xml:space="preserve"> conformément aux dispositions en vigueur </w:t>
      </w:r>
      <w:r w:rsidR="00EE05E7">
        <w:rPr>
          <w:lang w:val="fr-FR"/>
        </w:rPr>
        <w:t xml:space="preserve">comme reporté dans le </w:t>
      </w:r>
      <w:r w:rsidR="00491FAF">
        <w:rPr>
          <w:lang w:val="fr-FR"/>
        </w:rPr>
        <w:t>tableau 1</w:t>
      </w:r>
      <w:r w:rsidR="0040001A">
        <w:rPr>
          <w:lang w:val="fr-FR"/>
        </w:rPr>
        <w:t xml:space="preserve"> ci-joint</w:t>
      </w:r>
      <w:r w:rsidR="00491FAF">
        <w:rPr>
          <w:lang w:val="fr-FR"/>
        </w:rPr>
        <w:t xml:space="preserve">. </w:t>
      </w:r>
      <w:r w:rsidR="00491FAF" w:rsidRPr="00491FAF">
        <w:rPr>
          <w:lang w:val="fr-FR"/>
        </w:rPr>
        <w:t>Les porteurs d’intérêt</w:t>
      </w:r>
      <w:r w:rsidR="00DB586F">
        <w:rPr>
          <w:lang w:val="fr-FR"/>
        </w:rPr>
        <w:t>s</w:t>
      </w:r>
      <w:r w:rsidR="00491FAF" w:rsidRPr="00491FAF">
        <w:rPr>
          <w:lang w:val="fr-FR"/>
        </w:rPr>
        <w:t xml:space="preserve"> impliqués dans </w:t>
      </w:r>
      <w:r w:rsidR="0040001A">
        <w:rPr>
          <w:lang w:val="fr-FR"/>
        </w:rPr>
        <w:t xml:space="preserve">la réalisation de </w:t>
      </w:r>
      <w:r w:rsidR="00491FAF" w:rsidRPr="00491FAF">
        <w:rPr>
          <w:lang w:val="fr-FR"/>
        </w:rPr>
        <w:t>l’ESE sont les autorités d</w:t>
      </w:r>
      <w:r w:rsidR="00491FAF">
        <w:rPr>
          <w:lang w:val="fr-FR"/>
        </w:rPr>
        <w:t>u Programme, le Secrétariat Conjoint</w:t>
      </w:r>
      <w:r w:rsidR="0040001A">
        <w:rPr>
          <w:lang w:val="fr-FR"/>
        </w:rPr>
        <w:t xml:space="preserve"> (SC)</w:t>
      </w:r>
      <w:r w:rsidR="00491FAF">
        <w:rPr>
          <w:lang w:val="fr-FR"/>
        </w:rPr>
        <w:t xml:space="preserve">, </w:t>
      </w:r>
      <w:r w:rsidR="0040001A">
        <w:rPr>
          <w:lang w:val="fr-FR"/>
        </w:rPr>
        <w:t xml:space="preserve">les rédacteurs du </w:t>
      </w:r>
      <w:r w:rsidR="005953CE">
        <w:rPr>
          <w:lang w:val="fr-FR"/>
        </w:rPr>
        <w:t>P</w:t>
      </w:r>
      <w:r w:rsidR="0040001A">
        <w:rPr>
          <w:lang w:val="fr-FR"/>
        </w:rPr>
        <w:t xml:space="preserve">rogramme, </w:t>
      </w:r>
      <w:r w:rsidR="00491FAF">
        <w:rPr>
          <w:lang w:val="fr-FR"/>
        </w:rPr>
        <w:t xml:space="preserve">les membres de la Task Force </w:t>
      </w:r>
      <w:r w:rsidR="0040001A">
        <w:rPr>
          <w:lang w:val="fr-FR"/>
        </w:rPr>
        <w:t xml:space="preserve">(TF) </w:t>
      </w:r>
      <w:r w:rsidR="00491FAF">
        <w:rPr>
          <w:lang w:val="fr-FR"/>
        </w:rPr>
        <w:t>et les autorités environnementales du Programme</w:t>
      </w:r>
      <w:r w:rsidR="0040001A">
        <w:rPr>
          <w:lang w:val="fr-FR"/>
        </w:rPr>
        <w:t xml:space="preserve"> (AE)</w:t>
      </w:r>
      <w:r w:rsidR="00491FAF">
        <w:rPr>
          <w:lang w:val="fr-FR"/>
        </w:rPr>
        <w:t>.</w:t>
      </w:r>
      <w:r w:rsidR="00491FAF" w:rsidRPr="57A8941D">
        <w:rPr>
          <w:rFonts w:asciiTheme="minorHAnsi" w:hAnsiTheme="minorHAnsi" w:cstheme="minorBidi"/>
          <w:b/>
          <w:color w:val="4470B4"/>
          <w:sz w:val="18"/>
          <w:szCs w:val="18"/>
          <w:lang w:val="fr-FR"/>
        </w:rPr>
        <w:t xml:space="preserve"> </w:t>
      </w:r>
      <w:bookmarkStart w:id="40" w:name="_Toc426461479"/>
      <w:r w:rsidR="002D2693" w:rsidRPr="57A8941D">
        <w:rPr>
          <w:rFonts w:asciiTheme="minorHAnsi" w:hAnsiTheme="minorHAnsi" w:cstheme="minorBidi"/>
          <w:b/>
          <w:color w:val="4470B4"/>
          <w:sz w:val="18"/>
          <w:szCs w:val="18"/>
          <w:lang w:val="fr-FR"/>
        </w:rPr>
        <w:t xml:space="preserve"> </w:t>
      </w:r>
      <w:bookmarkEnd w:id="40"/>
    </w:p>
    <w:p w14:paraId="5CC530FD" w14:textId="4718EA98" w:rsidR="00820C6D" w:rsidRPr="00491FAF" w:rsidRDefault="00820C6D" w:rsidP="00082BFC">
      <w:pPr>
        <w:rPr>
          <w:lang w:val="fr-FR"/>
        </w:rPr>
      </w:pPr>
    </w:p>
    <w:p w14:paraId="251BD7E7" w14:textId="59536DF2" w:rsidR="00380C80" w:rsidRPr="009C3E36" w:rsidRDefault="00C4177C" w:rsidP="00380C80">
      <w:pPr>
        <w:pStyle w:val="Titre2"/>
        <w:rPr>
          <w:lang w:val="fr-FR"/>
        </w:rPr>
      </w:pPr>
      <w:bookmarkStart w:id="41" w:name="_Toc66805678"/>
      <w:bookmarkStart w:id="42" w:name="_Ref299371213"/>
      <w:bookmarkStart w:id="43" w:name="_Toc66891386"/>
      <w:r w:rsidRPr="009C3E36">
        <w:rPr>
          <w:lang w:val="fr-FR"/>
        </w:rPr>
        <w:t xml:space="preserve">Structure du rapport </w:t>
      </w:r>
      <w:r w:rsidRPr="57A8941D">
        <w:rPr>
          <w:lang w:val="fr-FR"/>
        </w:rPr>
        <w:t>environn</w:t>
      </w:r>
      <w:r w:rsidR="3C1C90F5" w:rsidRPr="57A8941D">
        <w:rPr>
          <w:lang w:val="fr-FR"/>
        </w:rPr>
        <w:t>e</w:t>
      </w:r>
      <w:r w:rsidRPr="57A8941D">
        <w:rPr>
          <w:lang w:val="fr-FR"/>
        </w:rPr>
        <w:t>mental</w:t>
      </w:r>
      <w:bookmarkEnd w:id="41"/>
      <w:bookmarkEnd w:id="43"/>
    </w:p>
    <w:p w14:paraId="38366F05" w14:textId="7DA1AC87" w:rsidR="00380C80" w:rsidRPr="00AA0119" w:rsidRDefault="00C4177C" w:rsidP="00380C80">
      <w:pPr>
        <w:rPr>
          <w:lang w:val="fr-FR"/>
        </w:rPr>
      </w:pPr>
      <w:r w:rsidRPr="00AA0119">
        <w:rPr>
          <w:lang w:val="fr-FR"/>
        </w:rPr>
        <w:t xml:space="preserve">En référence à l’annexe 1 de la </w:t>
      </w:r>
      <w:r w:rsidR="00380C80" w:rsidRPr="00AA0119">
        <w:rPr>
          <w:lang w:val="fr-FR"/>
        </w:rPr>
        <w:t>Directive</w:t>
      </w:r>
      <w:r w:rsidRPr="00AA0119">
        <w:rPr>
          <w:lang w:val="fr-FR"/>
        </w:rPr>
        <w:t xml:space="preserve"> ESE</w:t>
      </w:r>
      <w:r w:rsidR="00380C80" w:rsidRPr="00AA0119">
        <w:rPr>
          <w:lang w:val="fr-FR"/>
        </w:rPr>
        <w:t xml:space="preserve">, </w:t>
      </w:r>
      <w:r w:rsidRPr="00AA0119">
        <w:rPr>
          <w:lang w:val="fr-FR"/>
        </w:rPr>
        <w:t>et en conformité à l’a</w:t>
      </w:r>
      <w:r w:rsidR="00380C80" w:rsidRPr="00AA0119">
        <w:rPr>
          <w:lang w:val="fr-FR"/>
        </w:rPr>
        <w:t xml:space="preserve">rticle R.122-20 </w:t>
      </w:r>
      <w:r w:rsidRPr="00AA0119">
        <w:rPr>
          <w:lang w:val="fr-FR"/>
        </w:rPr>
        <w:t>du</w:t>
      </w:r>
      <w:r w:rsidR="00380C80" w:rsidRPr="00AA0119">
        <w:rPr>
          <w:lang w:val="fr-FR"/>
        </w:rPr>
        <w:t xml:space="preserve"> ‘Code de </w:t>
      </w:r>
      <w:r w:rsidR="00D07925" w:rsidRPr="00AA0119">
        <w:rPr>
          <w:lang w:val="fr-FR"/>
        </w:rPr>
        <w:t>environn</w:t>
      </w:r>
      <w:r w:rsidR="00D07925">
        <w:rPr>
          <w:lang w:val="fr-FR"/>
        </w:rPr>
        <w:t>em</w:t>
      </w:r>
      <w:r w:rsidR="00D07925" w:rsidRPr="00AA0119">
        <w:rPr>
          <w:lang w:val="fr-FR"/>
        </w:rPr>
        <w:t>ent</w:t>
      </w:r>
      <w:r w:rsidR="00380C80" w:rsidRPr="00AA0119">
        <w:rPr>
          <w:lang w:val="fr-FR"/>
        </w:rPr>
        <w:t xml:space="preserve">’, </w:t>
      </w:r>
      <w:r w:rsidRPr="00AA0119">
        <w:rPr>
          <w:lang w:val="fr-FR"/>
        </w:rPr>
        <w:t xml:space="preserve">le présent rapport environnemental couvre les aspects </w:t>
      </w:r>
      <w:r w:rsidR="006F5D85" w:rsidRPr="00AA0119">
        <w:rPr>
          <w:lang w:val="fr-FR"/>
        </w:rPr>
        <w:t>suivants :</w:t>
      </w:r>
      <w:r w:rsidR="00380C80" w:rsidRPr="00AA0119">
        <w:rPr>
          <w:lang w:val="fr-FR"/>
        </w:rPr>
        <w:t xml:space="preserve"> </w:t>
      </w:r>
    </w:p>
    <w:p w14:paraId="1B4DD757" w14:textId="40C8F30F" w:rsidR="00380C80" w:rsidRPr="00AA0119" w:rsidRDefault="00C4177C" w:rsidP="00380C80">
      <w:pPr>
        <w:pStyle w:val="Paragraphedeliste"/>
        <w:numPr>
          <w:ilvl w:val="0"/>
          <w:numId w:val="52"/>
        </w:numPr>
        <w:spacing w:before="0" w:after="40" w:line="259" w:lineRule="auto"/>
        <w:contextualSpacing w:val="0"/>
        <w:rPr>
          <w:lang w:val="fr-FR"/>
        </w:rPr>
      </w:pPr>
      <w:r w:rsidRPr="00AA0119">
        <w:rPr>
          <w:lang w:val="fr-FR"/>
        </w:rPr>
        <w:t xml:space="preserve">Une description du </w:t>
      </w:r>
      <w:r w:rsidR="00380C80" w:rsidRPr="00AA0119">
        <w:rPr>
          <w:lang w:val="fr-FR"/>
        </w:rPr>
        <w:t xml:space="preserve">programme </w:t>
      </w:r>
      <w:r w:rsidRPr="00AA0119">
        <w:rPr>
          <w:lang w:val="fr-FR"/>
        </w:rPr>
        <w:t xml:space="preserve">et de ses </w:t>
      </w:r>
      <w:r w:rsidR="006F5D85" w:rsidRPr="00AA0119">
        <w:rPr>
          <w:lang w:val="fr-FR"/>
        </w:rPr>
        <w:t>objectifs ;</w:t>
      </w:r>
      <w:r w:rsidR="00380C80" w:rsidRPr="00AA0119">
        <w:rPr>
          <w:lang w:val="fr-FR"/>
        </w:rPr>
        <w:t xml:space="preserve"> </w:t>
      </w:r>
    </w:p>
    <w:p w14:paraId="144AEF89" w14:textId="5CF478F4" w:rsidR="00380C80" w:rsidRPr="00AA0119" w:rsidRDefault="00C4177C" w:rsidP="00380C80">
      <w:pPr>
        <w:pStyle w:val="Paragraphedeliste"/>
        <w:numPr>
          <w:ilvl w:val="0"/>
          <w:numId w:val="52"/>
        </w:numPr>
        <w:spacing w:before="0" w:after="40" w:line="259" w:lineRule="auto"/>
        <w:contextualSpacing w:val="0"/>
        <w:rPr>
          <w:lang w:val="fr-FR"/>
        </w:rPr>
      </w:pPr>
      <w:r w:rsidRPr="00AA0119">
        <w:rPr>
          <w:lang w:val="fr-FR"/>
        </w:rPr>
        <w:t xml:space="preserve">Une analyse de cohérence entre le </w:t>
      </w:r>
      <w:r w:rsidR="005953CE">
        <w:rPr>
          <w:lang w:val="fr-FR"/>
        </w:rPr>
        <w:t>p</w:t>
      </w:r>
      <w:r w:rsidRPr="00AA0119">
        <w:rPr>
          <w:lang w:val="fr-FR"/>
        </w:rPr>
        <w:t xml:space="preserve">rogramme et les </w:t>
      </w:r>
      <w:r w:rsidR="00AA0119" w:rsidRPr="00AA0119">
        <w:rPr>
          <w:lang w:val="fr-FR"/>
        </w:rPr>
        <w:t xml:space="preserve">autres plans et programme pertinents pour l’aire de coopération aux regards de leurs objectifs </w:t>
      </w:r>
      <w:r w:rsidR="006F5D85" w:rsidRPr="00AA0119">
        <w:rPr>
          <w:lang w:val="fr-FR"/>
        </w:rPr>
        <w:t>environnementaux ;</w:t>
      </w:r>
    </w:p>
    <w:p w14:paraId="19D426D3" w14:textId="25746E54" w:rsidR="00380C80" w:rsidRPr="00AA0119" w:rsidRDefault="00AA0119" w:rsidP="00380C80">
      <w:pPr>
        <w:pStyle w:val="Paragraphedeliste"/>
        <w:numPr>
          <w:ilvl w:val="0"/>
          <w:numId w:val="52"/>
        </w:numPr>
        <w:spacing w:before="0" w:after="40" w:line="259" w:lineRule="auto"/>
        <w:contextualSpacing w:val="0"/>
        <w:rPr>
          <w:lang w:val="fr-FR"/>
        </w:rPr>
      </w:pPr>
      <w:r w:rsidRPr="00AA0119">
        <w:rPr>
          <w:lang w:val="fr-FR"/>
        </w:rPr>
        <w:t xml:space="preserve">Une description de l’état de l’environnement et des territoires </w:t>
      </w:r>
      <w:r w:rsidR="00380C80" w:rsidRPr="00AA0119">
        <w:rPr>
          <w:lang w:val="fr-FR"/>
        </w:rPr>
        <w:t>;</w:t>
      </w:r>
      <w:r w:rsidRPr="00AA0119">
        <w:rPr>
          <w:lang w:val="fr-FR"/>
        </w:rPr>
        <w:t xml:space="preserve"> incluant les caractéristiques des zones susceptibles d’être touchées de matière notable ;</w:t>
      </w:r>
    </w:p>
    <w:p w14:paraId="7AE22E23" w14:textId="5D459DBC" w:rsidR="00380C80" w:rsidRPr="00AA0119" w:rsidRDefault="00AA0119" w:rsidP="00380C80">
      <w:pPr>
        <w:pStyle w:val="Paragraphedeliste"/>
        <w:numPr>
          <w:ilvl w:val="0"/>
          <w:numId w:val="52"/>
        </w:numPr>
        <w:spacing w:before="0" w:after="40" w:line="259" w:lineRule="auto"/>
        <w:contextualSpacing w:val="0"/>
        <w:rPr>
          <w:lang w:val="fr-FR"/>
        </w:rPr>
      </w:pPr>
      <w:r w:rsidRPr="00AA0119">
        <w:rPr>
          <w:lang w:val="fr-FR"/>
        </w:rPr>
        <w:t xml:space="preserve">Une </w:t>
      </w:r>
      <w:r>
        <w:rPr>
          <w:lang w:val="fr-FR"/>
        </w:rPr>
        <w:t>analyse</w:t>
      </w:r>
      <w:r w:rsidRPr="00AA0119">
        <w:rPr>
          <w:lang w:val="fr-FR"/>
        </w:rPr>
        <w:t xml:space="preserve"> des effets notables probables sur l'environnement </w:t>
      </w:r>
      <w:r w:rsidR="00380C80" w:rsidRPr="00AA0119">
        <w:rPr>
          <w:lang w:val="fr-FR"/>
        </w:rPr>
        <w:t>(</w:t>
      </w:r>
      <w:r w:rsidRPr="00AA0119">
        <w:rPr>
          <w:lang w:val="fr-FR"/>
        </w:rPr>
        <w:t xml:space="preserve">incluant </w:t>
      </w:r>
      <w:r>
        <w:rPr>
          <w:lang w:val="fr-FR"/>
        </w:rPr>
        <w:t xml:space="preserve">ceux relatifs </w:t>
      </w:r>
      <w:r w:rsidR="006F5D85">
        <w:rPr>
          <w:lang w:val="fr-FR"/>
        </w:rPr>
        <w:t xml:space="preserve">aux </w:t>
      </w:r>
      <w:r w:rsidR="006F5D85" w:rsidRPr="00AA0119">
        <w:rPr>
          <w:lang w:val="fr-FR"/>
        </w:rPr>
        <w:t>sites</w:t>
      </w:r>
      <w:r w:rsidRPr="00AA0119">
        <w:rPr>
          <w:lang w:val="fr-FR"/>
        </w:rPr>
        <w:t xml:space="preserve"> du réseau Natura 2000</w:t>
      </w:r>
      <w:r w:rsidR="007C1E48" w:rsidRPr="00AA0119">
        <w:rPr>
          <w:lang w:val="fr-FR"/>
        </w:rPr>
        <w:t>) ;</w:t>
      </w:r>
    </w:p>
    <w:p w14:paraId="6E267D69" w14:textId="51A79DE1" w:rsidR="00380C80" w:rsidRPr="00AA0119" w:rsidRDefault="00AA0119" w:rsidP="004D773D">
      <w:pPr>
        <w:pStyle w:val="Paragraphedeliste"/>
        <w:numPr>
          <w:ilvl w:val="0"/>
          <w:numId w:val="52"/>
        </w:numPr>
        <w:spacing w:before="0" w:after="40" w:line="259" w:lineRule="auto"/>
        <w:contextualSpacing w:val="0"/>
        <w:rPr>
          <w:lang w:val="fr-FR"/>
        </w:rPr>
      </w:pPr>
      <w:r w:rsidRPr="00AA0119">
        <w:rPr>
          <w:lang w:val="fr-FR"/>
        </w:rPr>
        <w:t xml:space="preserve">Les mesures envisagées pour éviter, réduire et, dans la mesure du possible, compenser toute incidence négative notable de la mise en œuvre du plan ou du programme sur </w:t>
      </w:r>
      <w:r w:rsidR="006F5D85" w:rsidRPr="00AA0119">
        <w:rPr>
          <w:lang w:val="fr-FR"/>
        </w:rPr>
        <w:t>l’environnement ;</w:t>
      </w:r>
      <w:r w:rsidRPr="00AA0119">
        <w:rPr>
          <w:lang w:val="fr-FR"/>
        </w:rPr>
        <w:t xml:space="preserve"> y compris les mesures de renforcement des effets positifs identifiés (‘mesures d’orientation’)</w:t>
      </w:r>
      <w:r w:rsidR="00380C80" w:rsidRPr="00AA0119">
        <w:rPr>
          <w:lang w:val="fr-FR"/>
        </w:rPr>
        <w:t xml:space="preserve"> </w:t>
      </w:r>
    </w:p>
    <w:p w14:paraId="55A61A08" w14:textId="2E680773" w:rsidR="00380C80" w:rsidRPr="00AA0119" w:rsidRDefault="00AA0119" w:rsidP="00380C80">
      <w:pPr>
        <w:pStyle w:val="Paragraphedeliste"/>
        <w:numPr>
          <w:ilvl w:val="0"/>
          <w:numId w:val="52"/>
        </w:numPr>
        <w:spacing w:before="0" w:after="40" w:line="259" w:lineRule="auto"/>
        <w:contextualSpacing w:val="0"/>
        <w:rPr>
          <w:lang w:val="fr-FR"/>
        </w:rPr>
      </w:pPr>
      <w:r w:rsidRPr="00AA0119">
        <w:rPr>
          <w:lang w:val="fr-FR"/>
        </w:rPr>
        <w:t>Une description des mesures de suivi envisagées ;</w:t>
      </w:r>
    </w:p>
    <w:p w14:paraId="60418C88" w14:textId="4328A62B" w:rsidR="00380C80" w:rsidRPr="00AA0119" w:rsidRDefault="00AA0119" w:rsidP="00380C80">
      <w:pPr>
        <w:pStyle w:val="Paragraphedeliste"/>
        <w:numPr>
          <w:ilvl w:val="0"/>
          <w:numId w:val="52"/>
        </w:numPr>
        <w:spacing w:before="0" w:after="40" w:line="259" w:lineRule="auto"/>
        <w:contextualSpacing w:val="0"/>
        <w:rPr>
          <w:lang w:val="fr-FR"/>
        </w:rPr>
      </w:pPr>
      <w:r w:rsidRPr="00AA0119">
        <w:rPr>
          <w:lang w:val="fr-FR"/>
        </w:rPr>
        <w:t xml:space="preserve">Les </w:t>
      </w:r>
      <w:r w:rsidR="00380C80" w:rsidRPr="00AA0119">
        <w:rPr>
          <w:lang w:val="fr-FR"/>
        </w:rPr>
        <w:t xml:space="preserve">conclusions, </w:t>
      </w:r>
      <w:r w:rsidRPr="00AA0119">
        <w:rPr>
          <w:lang w:val="fr-FR"/>
        </w:rPr>
        <w:t xml:space="preserve">y compris relatives aux alternatives et la justification du choix </w:t>
      </w:r>
      <w:r w:rsidR="006F5D85" w:rsidRPr="00AA0119">
        <w:rPr>
          <w:lang w:val="fr-FR"/>
        </w:rPr>
        <w:t>final ;</w:t>
      </w:r>
    </w:p>
    <w:p w14:paraId="4DB91F43" w14:textId="6D74728A" w:rsidR="00380C80" w:rsidRPr="00AA0119" w:rsidRDefault="00AA0119" w:rsidP="00380C80">
      <w:pPr>
        <w:pStyle w:val="Paragraphedeliste"/>
        <w:numPr>
          <w:ilvl w:val="0"/>
          <w:numId w:val="52"/>
        </w:numPr>
        <w:spacing w:before="0" w:after="40" w:line="259" w:lineRule="auto"/>
        <w:contextualSpacing w:val="0"/>
      </w:pPr>
      <w:r w:rsidRPr="00AA0119">
        <w:t>Un résumé non-technique.</w:t>
      </w:r>
    </w:p>
    <w:p w14:paraId="51F12FB8" w14:textId="77777777" w:rsidR="00380C80" w:rsidRPr="00325A16" w:rsidRDefault="00380C80" w:rsidP="00380C80"/>
    <w:p w14:paraId="01729DC9" w14:textId="77777777" w:rsidR="00380C80" w:rsidRDefault="00380C80" w:rsidP="004648AC">
      <w:pPr>
        <w:rPr>
          <w:lang w:val="fr-FR"/>
        </w:rPr>
      </w:pPr>
    </w:p>
    <w:p w14:paraId="0FFF59B7" w14:textId="145AFB97" w:rsidR="00491FAF" w:rsidRPr="00491FAF" w:rsidRDefault="00491FAF" w:rsidP="00491FAF">
      <w:pPr>
        <w:pStyle w:val="Titre2"/>
        <w:rPr>
          <w:lang w:val="fr-FR"/>
        </w:rPr>
      </w:pPr>
      <w:bookmarkStart w:id="44" w:name="_Toc66805679"/>
      <w:bookmarkStart w:id="45" w:name="_Toc66891387"/>
      <w:r w:rsidRPr="00491FAF">
        <w:rPr>
          <w:lang w:val="fr-FR"/>
        </w:rPr>
        <w:lastRenderedPageBreak/>
        <w:t>Pr</w:t>
      </w:r>
      <w:r>
        <w:rPr>
          <w:lang w:val="fr-FR"/>
        </w:rPr>
        <w:t>ésentation de la stratégie du Programme</w:t>
      </w:r>
      <w:bookmarkEnd w:id="44"/>
      <w:bookmarkEnd w:id="45"/>
    </w:p>
    <w:bookmarkEnd w:id="42"/>
    <w:p w14:paraId="761B0F9A" w14:textId="7C7C7D0C" w:rsidR="00491FAF" w:rsidRPr="00143B22" w:rsidRDefault="00491FAF" w:rsidP="0021326F">
      <w:pPr>
        <w:rPr>
          <w:lang w:val="fr-FR"/>
        </w:rPr>
      </w:pPr>
      <w:r w:rsidRPr="00491FAF">
        <w:rPr>
          <w:lang w:val="fr-FR"/>
        </w:rPr>
        <w:t>La coopération transnationale est l</w:t>
      </w:r>
      <w:r>
        <w:rPr>
          <w:lang w:val="fr-FR"/>
        </w:rPr>
        <w:t>’un des cinq objectif</w:t>
      </w:r>
      <w:r w:rsidR="00143B22">
        <w:rPr>
          <w:lang w:val="fr-FR"/>
        </w:rPr>
        <w:t>s</w:t>
      </w:r>
      <w:r>
        <w:rPr>
          <w:lang w:val="fr-FR"/>
        </w:rPr>
        <w:t xml:space="preserve"> de la Coopération Territoriale Européenne (CTE), </w:t>
      </w:r>
      <w:r w:rsidR="00143B22">
        <w:rPr>
          <w:lang w:val="fr-FR"/>
        </w:rPr>
        <w:t>avec la coopération transfrontalière, ultrapériphérique, interrégionale et l’investissement d’innovation interrégional. Les priorités de la coopération sont listées dans la proposition CTE 2018</w:t>
      </w:r>
      <w:r w:rsidR="00143B22">
        <w:rPr>
          <w:rStyle w:val="Appelnotedebasdep"/>
          <w:lang w:val="fr-FR"/>
        </w:rPr>
        <w:footnoteReference w:id="3"/>
      </w:r>
      <w:r w:rsidR="00143B22">
        <w:rPr>
          <w:lang w:val="fr-FR"/>
        </w:rPr>
        <w:t>, article 3 « </w:t>
      </w:r>
      <w:r w:rsidR="00143B22" w:rsidRPr="00143B22">
        <w:rPr>
          <w:i/>
          <w:iCs/>
          <w:lang w:val="fr-FR"/>
        </w:rPr>
        <w:t>la coopération transnationale et la coopération maritime à l’échelle de territoires transnationaux de plus grande taille et autour de bassins maritimes, associant des partenaires nationaux, régionaux et locaux du programme dans les États membres, les pays tiers, les pays partenaires et au Groenland, en vue d’accroître l’intégration territoriale («volet 2»; lorsqu'il n'est question que de la coopération transnationale: «volet 2A»; lorsqu'il n'est question que de la coopération maritime: «volet 2B»)</w:t>
      </w:r>
      <w:r w:rsidR="00143B22">
        <w:rPr>
          <w:lang w:val="fr-FR"/>
        </w:rPr>
        <w:t> ».</w:t>
      </w:r>
    </w:p>
    <w:p w14:paraId="7ED3E4E4" w14:textId="063ECDAA" w:rsidR="00143B22" w:rsidRPr="00143B22" w:rsidRDefault="00143B22" w:rsidP="0021326F">
      <w:pPr>
        <w:rPr>
          <w:lang w:val="fr-FR"/>
        </w:rPr>
      </w:pPr>
      <w:r w:rsidRPr="00143B22">
        <w:rPr>
          <w:lang w:val="fr-FR"/>
        </w:rPr>
        <w:t>Une nouvelle approche a é</w:t>
      </w:r>
      <w:r>
        <w:rPr>
          <w:lang w:val="fr-FR"/>
        </w:rPr>
        <w:t>té introduite dans le</w:t>
      </w:r>
      <w:r w:rsidR="00380C80">
        <w:rPr>
          <w:lang w:val="fr-FR"/>
        </w:rPr>
        <w:t>s</w:t>
      </w:r>
      <w:r>
        <w:rPr>
          <w:lang w:val="fr-FR"/>
        </w:rPr>
        <w:t xml:space="preserve"> règlement</w:t>
      </w:r>
      <w:r w:rsidR="00380C80">
        <w:rPr>
          <w:lang w:val="fr-FR"/>
        </w:rPr>
        <w:t>s</w:t>
      </w:r>
      <w:r>
        <w:rPr>
          <w:lang w:val="fr-FR"/>
        </w:rPr>
        <w:t xml:space="preserve"> 2021-27. </w:t>
      </w:r>
      <w:r w:rsidRPr="00143B22">
        <w:rPr>
          <w:lang w:val="fr-FR"/>
        </w:rPr>
        <w:t xml:space="preserve">Les </w:t>
      </w:r>
      <w:r w:rsidR="005953CE">
        <w:rPr>
          <w:lang w:val="fr-FR"/>
        </w:rPr>
        <w:t>p</w:t>
      </w:r>
      <w:r w:rsidRPr="00143B22">
        <w:rPr>
          <w:lang w:val="fr-FR"/>
        </w:rPr>
        <w:t>rogrammes seront structurés sur cinq objectifs politiques (</w:t>
      </w:r>
      <w:r w:rsidRPr="00143B22">
        <w:rPr>
          <w:i/>
          <w:iCs/>
          <w:lang w:val="fr-FR"/>
        </w:rPr>
        <w:t>une E</w:t>
      </w:r>
      <w:r>
        <w:rPr>
          <w:i/>
          <w:iCs/>
          <w:lang w:val="fr-FR"/>
        </w:rPr>
        <w:t>urope plus innovante, une Europe plus verte, une Europe plus connectée, une Europe plus sociale, une Europe plus proche des citoyens</w:t>
      </w:r>
      <w:r>
        <w:rPr>
          <w:lang w:val="fr-FR"/>
        </w:rPr>
        <w:t xml:space="preserve">) avec des objectifs spécifiques propres. </w:t>
      </w:r>
      <w:r w:rsidRPr="00143B22">
        <w:rPr>
          <w:lang w:val="fr-FR"/>
        </w:rPr>
        <w:t xml:space="preserve">Pour les </w:t>
      </w:r>
      <w:r w:rsidR="005953CE">
        <w:rPr>
          <w:lang w:val="fr-FR"/>
        </w:rPr>
        <w:t>p</w:t>
      </w:r>
      <w:r w:rsidRPr="00143B22">
        <w:rPr>
          <w:lang w:val="fr-FR"/>
        </w:rPr>
        <w:t>rogrammes CTE, deux autres objectifs spécifiques sont p</w:t>
      </w:r>
      <w:r>
        <w:rPr>
          <w:lang w:val="fr-FR"/>
        </w:rPr>
        <w:t xml:space="preserve">ossibles (article 14 de la proposition CTE), concernant la gouvernance « une meilleure gouvernance Interreg » et « une Europe </w:t>
      </w:r>
      <w:r w:rsidR="0077477E">
        <w:rPr>
          <w:lang w:val="fr-FR"/>
        </w:rPr>
        <w:t xml:space="preserve">plus sure et mieux maitrisée », chacun d’entre eux peut être sélectionné au sein des Programmes CTE dans le cadre de la composante 2. </w:t>
      </w:r>
    </w:p>
    <w:p w14:paraId="4B70A7DA" w14:textId="321E117C" w:rsidR="0077477E" w:rsidRPr="0077477E" w:rsidRDefault="0077477E" w:rsidP="0021326F">
      <w:pPr>
        <w:spacing w:before="0" w:after="0"/>
        <w:rPr>
          <w:b/>
          <w:bCs/>
          <w:lang w:val="fr-FR"/>
        </w:rPr>
      </w:pPr>
      <w:r w:rsidRPr="0077477E">
        <w:rPr>
          <w:lang w:val="fr-FR"/>
        </w:rPr>
        <w:t>Le principal objectif du P</w:t>
      </w:r>
      <w:r>
        <w:rPr>
          <w:lang w:val="fr-FR"/>
        </w:rPr>
        <w:t>rogramme</w:t>
      </w:r>
      <w:r w:rsidR="006F3424">
        <w:rPr>
          <w:lang w:val="fr-FR"/>
        </w:rPr>
        <w:t xml:space="preserve"> Interreg </w:t>
      </w:r>
      <w:r w:rsidR="00877209">
        <w:rPr>
          <w:lang w:val="fr-FR"/>
        </w:rPr>
        <w:t>Euro-MED</w:t>
      </w:r>
      <w:r>
        <w:rPr>
          <w:lang w:val="fr-FR"/>
        </w:rPr>
        <w:t xml:space="preserve"> consiste à </w:t>
      </w:r>
      <w:r>
        <w:rPr>
          <w:b/>
          <w:bCs/>
          <w:lang w:val="fr-FR"/>
        </w:rPr>
        <w:t>contribuer à la transition vers une société neutre en carbone ; luttant contre les impacts du changement climatique sur les ressources méditerranéennes, tout en assurant une croissan</w:t>
      </w:r>
      <w:r w:rsidR="00C04792">
        <w:rPr>
          <w:b/>
          <w:bCs/>
          <w:lang w:val="fr-FR"/>
        </w:rPr>
        <w:t>c</w:t>
      </w:r>
      <w:r>
        <w:rPr>
          <w:b/>
          <w:bCs/>
          <w:lang w:val="fr-FR"/>
        </w:rPr>
        <w:t xml:space="preserve">e durable et le bien-être de ses citoyens. </w:t>
      </w:r>
    </w:p>
    <w:p w14:paraId="104954DD" w14:textId="7C31D395" w:rsidR="0077477E" w:rsidRPr="0077477E" w:rsidRDefault="0077477E" w:rsidP="0021326F">
      <w:pPr>
        <w:rPr>
          <w:lang w:val="fr-FR"/>
        </w:rPr>
      </w:pPr>
      <w:r w:rsidRPr="0077477E">
        <w:rPr>
          <w:lang w:val="fr-FR"/>
        </w:rPr>
        <w:t>La nouvelle stratégie MED p</w:t>
      </w:r>
      <w:r>
        <w:rPr>
          <w:lang w:val="fr-FR"/>
        </w:rPr>
        <w:t xml:space="preserve">our la prochaine période de programmation </w:t>
      </w:r>
      <w:r w:rsidRPr="0077477E">
        <w:rPr>
          <w:lang w:val="fr-FR"/>
        </w:rPr>
        <w:t>sera</w:t>
      </w:r>
      <w:r w:rsidR="00380C80">
        <w:rPr>
          <w:lang w:val="fr-FR"/>
        </w:rPr>
        <w:t xml:space="preserve"> poursuivie </w:t>
      </w:r>
      <w:r w:rsidRPr="0077477E">
        <w:rPr>
          <w:lang w:val="fr-FR"/>
        </w:rPr>
        <w:t xml:space="preserve">à travers </w:t>
      </w:r>
      <w:r w:rsidR="00380C80">
        <w:rPr>
          <w:lang w:val="fr-FR"/>
        </w:rPr>
        <w:t xml:space="preserve">les </w:t>
      </w:r>
      <w:r w:rsidRPr="0077477E">
        <w:rPr>
          <w:lang w:val="fr-FR"/>
        </w:rPr>
        <w:t>t</w:t>
      </w:r>
      <w:r>
        <w:rPr>
          <w:lang w:val="fr-FR"/>
        </w:rPr>
        <w:t xml:space="preserve">rois objectifs politiques </w:t>
      </w:r>
      <w:r w:rsidR="00380C80">
        <w:rPr>
          <w:lang w:val="fr-FR"/>
        </w:rPr>
        <w:t>(</w:t>
      </w:r>
      <w:r>
        <w:rPr>
          <w:lang w:val="fr-FR"/>
        </w:rPr>
        <w:t>priorités</w:t>
      </w:r>
      <w:r w:rsidR="00380C80">
        <w:rPr>
          <w:lang w:val="fr-FR"/>
        </w:rPr>
        <w:t>) suivants</w:t>
      </w:r>
      <w:r>
        <w:rPr>
          <w:lang w:val="fr-FR"/>
        </w:rPr>
        <w:t xml:space="preserve"> : </w:t>
      </w:r>
    </w:p>
    <w:p w14:paraId="50E4DB42" w14:textId="5C154AEE" w:rsidR="00A074D2" w:rsidRDefault="00E24EC5" w:rsidP="000E1D46">
      <w:pPr>
        <w:pStyle w:val="Paragraphedeliste"/>
        <w:numPr>
          <w:ilvl w:val="0"/>
          <w:numId w:val="38"/>
        </w:numPr>
        <w:rPr>
          <w:lang w:val="fr-FR"/>
        </w:rPr>
      </w:pPr>
      <w:r w:rsidRPr="00A074D2">
        <w:rPr>
          <w:lang w:val="fr-FR"/>
        </w:rPr>
        <w:t>Un espace MED plus intelligent</w:t>
      </w:r>
      <w:r w:rsidR="0077477E" w:rsidRPr="00A074D2">
        <w:rPr>
          <w:lang w:val="fr-FR"/>
        </w:rPr>
        <w:t xml:space="preserve"> : </w:t>
      </w:r>
      <w:r w:rsidR="00A074D2" w:rsidRPr="00A074D2">
        <w:rPr>
          <w:lang w:val="fr-FR"/>
        </w:rPr>
        <w:t>La priorité 1 vise à renforcer l'engagement sociétal et à accroître la capacité d'innovation des autorités publiques et des entités privées afin de mettre en œuvre des solutions pour une économie durable et plus verte en Méditerranée en consolidant un écosystème d'innovation compétitif</w:t>
      </w:r>
      <w:r w:rsidR="006F3424">
        <w:rPr>
          <w:lang w:val="fr-FR"/>
        </w:rPr>
        <w:t>.</w:t>
      </w:r>
    </w:p>
    <w:p w14:paraId="23BDADAA" w14:textId="428C8E27" w:rsidR="00A94713" w:rsidRDefault="00E24EC5" w:rsidP="000E1D46">
      <w:pPr>
        <w:pStyle w:val="Paragraphedeliste"/>
        <w:numPr>
          <w:ilvl w:val="0"/>
          <w:numId w:val="38"/>
        </w:numPr>
        <w:rPr>
          <w:lang w:val="fr-FR"/>
        </w:rPr>
      </w:pPr>
      <w:r w:rsidRPr="00A94713">
        <w:rPr>
          <w:lang w:val="fr-FR"/>
        </w:rPr>
        <w:t>Un espace MED plus vert</w:t>
      </w:r>
      <w:r w:rsidR="00D6203A" w:rsidRPr="00A94713">
        <w:rPr>
          <w:lang w:val="fr-FR"/>
        </w:rPr>
        <w:t xml:space="preserve"> </w:t>
      </w:r>
      <w:r w:rsidR="0077477E" w:rsidRPr="00A94713">
        <w:rPr>
          <w:lang w:val="fr-FR"/>
        </w:rPr>
        <w:t xml:space="preserve">: </w:t>
      </w:r>
      <w:r w:rsidR="00A94713" w:rsidRPr="00A94713">
        <w:rPr>
          <w:lang w:val="fr-FR"/>
        </w:rPr>
        <w:t xml:space="preserve">La </w:t>
      </w:r>
      <w:r w:rsidR="00703EDC" w:rsidRPr="178383A4">
        <w:rPr>
          <w:lang w:val="fr-FR"/>
        </w:rPr>
        <w:t>p</w:t>
      </w:r>
      <w:r w:rsidR="00A94713" w:rsidRPr="00A94713">
        <w:rPr>
          <w:lang w:val="fr-FR"/>
        </w:rPr>
        <w:t xml:space="preserve">riorité 2 vise à fournir un environnement plus vert pour la zone MED, en soutenant une transition vers une économie circulaire et une transition énergétique, en promouvant des bassins de vie plus verts, en améliorant la gestion des ressources naturelles et en prévenant et en atténuant les risques. </w:t>
      </w:r>
    </w:p>
    <w:p w14:paraId="46985E4C" w14:textId="1FD24741" w:rsidR="0077477E" w:rsidRPr="00A94713" w:rsidRDefault="00E24EC5" w:rsidP="000E1D46">
      <w:pPr>
        <w:pStyle w:val="Paragraphedeliste"/>
        <w:numPr>
          <w:ilvl w:val="0"/>
          <w:numId w:val="38"/>
        </w:numPr>
        <w:rPr>
          <w:lang w:val="fr-FR"/>
        </w:rPr>
      </w:pPr>
      <w:r w:rsidRPr="00A94713">
        <w:rPr>
          <w:lang w:val="fr-FR"/>
        </w:rPr>
        <w:t xml:space="preserve">Gouvernance MED </w:t>
      </w:r>
      <w:r w:rsidR="0077477E" w:rsidRPr="00A94713">
        <w:rPr>
          <w:lang w:val="fr-FR"/>
        </w:rPr>
        <w:t xml:space="preserve">: </w:t>
      </w:r>
      <w:r w:rsidR="00972D5A" w:rsidRPr="00972D5A">
        <w:rPr>
          <w:lang w:val="fr-FR"/>
        </w:rPr>
        <w:t>Les processus de meilleure gouvernance constituent l'épine dorsale pour la capitalisation des résultats d'INTERREG MED en actions politiques, en coopération et en coordination avec tous les autres programmes et stratégies intervenant dans la zone. Une vision méditerranéenne et des solutions partagées nécessitent la mise en place d'une gouvernance forte</w:t>
      </w:r>
      <w:r w:rsidR="00D6203A" w:rsidRPr="00A94713">
        <w:rPr>
          <w:lang w:val="fr-FR"/>
        </w:rPr>
        <w:t xml:space="preserve">. </w:t>
      </w:r>
    </w:p>
    <w:p w14:paraId="048D9237" w14:textId="51DF2170" w:rsidR="00D6203A" w:rsidRPr="00D6203A" w:rsidRDefault="00380C80" w:rsidP="0021326F">
      <w:pPr>
        <w:rPr>
          <w:lang w:val="fr-FR"/>
        </w:rPr>
      </w:pPr>
      <w:r>
        <w:rPr>
          <w:lang w:val="fr-FR"/>
        </w:rPr>
        <w:lastRenderedPageBreak/>
        <w:t>C</w:t>
      </w:r>
      <w:r w:rsidR="00D6203A" w:rsidRPr="00D6203A">
        <w:rPr>
          <w:lang w:val="fr-FR"/>
        </w:rPr>
        <w:t xml:space="preserve">es priorités sont </w:t>
      </w:r>
      <w:r w:rsidR="00E24EC5" w:rsidRPr="00D6203A">
        <w:rPr>
          <w:lang w:val="fr-FR"/>
        </w:rPr>
        <w:t>struc</w:t>
      </w:r>
      <w:r w:rsidR="00E24EC5">
        <w:rPr>
          <w:lang w:val="fr-FR"/>
        </w:rPr>
        <w:t xml:space="preserve">turées en cinq objectifs spécifiques et un nombre d’actions contribuant à l’atteinte des résultats attendus (Tableau 2 à Tableau </w:t>
      </w:r>
      <w:r w:rsidR="00BD33A0">
        <w:rPr>
          <w:lang w:val="fr-FR"/>
        </w:rPr>
        <w:t>4</w:t>
      </w:r>
      <w:r w:rsidR="00E24EC5">
        <w:rPr>
          <w:lang w:val="fr-FR"/>
        </w:rPr>
        <w:t>). De plus, le Programme a identifié le secteur « touristique</w:t>
      </w:r>
      <w:r w:rsidR="00A074D2">
        <w:rPr>
          <w:lang w:val="fr-FR"/>
        </w:rPr>
        <w:t xml:space="preserve"> » en tant que priorité transversale pour la période de programmation ; considérant la pertinence économique de ce secteur pour les régions de l’aire de coopération, ainsi que les conséquences de la crise socio-économique due à la COVID-19 ayant particulièrement impacté le secteur en 2020 et 2021. </w:t>
      </w:r>
    </w:p>
    <w:p w14:paraId="42901F9C" w14:textId="2E196B61" w:rsidR="001E7F45" w:rsidRPr="00A074D2" w:rsidRDefault="001E7F45" w:rsidP="0021326F">
      <w:pPr>
        <w:rPr>
          <w:sz w:val="22"/>
          <w:szCs w:val="22"/>
          <w:lang w:val="fr-FR"/>
        </w:rPr>
      </w:pPr>
    </w:p>
    <w:p w14:paraId="20393B90" w14:textId="77777777" w:rsidR="001E7F45" w:rsidRPr="00A074D2" w:rsidRDefault="001E7F45" w:rsidP="0021326F">
      <w:pPr>
        <w:rPr>
          <w:sz w:val="22"/>
          <w:szCs w:val="22"/>
          <w:lang w:val="fr-FR"/>
        </w:rPr>
      </w:pPr>
    </w:p>
    <w:p w14:paraId="349B9A33" w14:textId="77777777" w:rsidR="00541BCB" w:rsidRPr="00A074D2" w:rsidRDefault="00541BCB" w:rsidP="0021326F">
      <w:pPr>
        <w:rPr>
          <w:sz w:val="22"/>
          <w:szCs w:val="22"/>
          <w:lang w:val="fr-FR"/>
        </w:rPr>
        <w:sectPr w:rsidR="00541BCB" w:rsidRPr="00A074D2">
          <w:headerReference w:type="default" r:id="rId32"/>
          <w:headerReference w:type="first" r:id="rId33"/>
          <w:footerReference w:type="first" r:id="rId34"/>
          <w:pgSz w:w="11906" w:h="16838"/>
          <w:pgMar w:top="1418" w:right="1134" w:bottom="1418" w:left="1418" w:header="113" w:footer="709" w:gutter="0"/>
          <w:cols w:space="720"/>
          <w:titlePg/>
          <w:docGrid w:linePitch="326"/>
        </w:sectPr>
      </w:pPr>
    </w:p>
    <w:p w14:paraId="25A26699" w14:textId="24EC698E" w:rsidR="00F5706A" w:rsidRPr="00380C80" w:rsidRDefault="00341330" w:rsidP="00380C80">
      <w:pPr>
        <w:pStyle w:val="DidascaliaCentrata"/>
        <w:rPr>
          <w:rFonts w:ascii="Calibri Light" w:eastAsia="Times New Roman" w:hAnsi="Calibri Light" w:cs="Calibri Light"/>
          <w:b w:val="0"/>
          <w:bCs/>
          <w:iCs/>
          <w:szCs w:val="22"/>
        </w:rPr>
      </w:pPr>
      <w:bookmarkStart w:id="46" w:name="_Toc66805897"/>
      <w:r w:rsidRPr="00380C80">
        <w:rPr>
          <w:rFonts w:ascii="Calibri Light" w:eastAsia="Times New Roman" w:hAnsi="Calibri Light" w:cs="Calibri Light"/>
          <w:b w:val="0"/>
          <w:bCs/>
          <w:iCs/>
          <w:szCs w:val="22"/>
        </w:rPr>
        <w:lastRenderedPageBreak/>
        <w:t xml:space="preserve">Tableau </w:t>
      </w:r>
      <w:r w:rsidRPr="00380C80">
        <w:rPr>
          <w:rFonts w:ascii="Calibri Light" w:eastAsia="Times New Roman" w:hAnsi="Calibri Light" w:cs="Calibri Light"/>
          <w:b w:val="0"/>
          <w:bCs/>
          <w:iCs/>
          <w:szCs w:val="22"/>
          <w:lang w:val="en-GB"/>
        </w:rPr>
        <w:fldChar w:fldCharType="begin"/>
      </w:r>
      <w:r w:rsidRPr="00380C80">
        <w:rPr>
          <w:rFonts w:ascii="Calibri Light" w:eastAsia="Times New Roman" w:hAnsi="Calibri Light" w:cs="Calibri Light"/>
          <w:b w:val="0"/>
          <w:bCs/>
          <w:iCs/>
          <w:szCs w:val="22"/>
        </w:rPr>
        <w:instrText xml:space="preserve"> SEQ Tableau \* ARABIC </w:instrText>
      </w:r>
      <w:r w:rsidRPr="00380C80">
        <w:rPr>
          <w:rFonts w:ascii="Calibri Light" w:eastAsia="Times New Roman" w:hAnsi="Calibri Light" w:cs="Calibri Light"/>
          <w:b w:val="0"/>
          <w:bCs/>
          <w:iCs/>
          <w:szCs w:val="22"/>
          <w:lang w:val="en-GB"/>
        </w:rPr>
        <w:fldChar w:fldCharType="separate"/>
      </w:r>
      <w:r w:rsidR="00F5706A" w:rsidRPr="00380C80">
        <w:rPr>
          <w:rFonts w:ascii="Calibri Light" w:eastAsia="Times New Roman" w:hAnsi="Calibri Light" w:cs="Calibri Light"/>
          <w:b w:val="0"/>
          <w:bCs/>
          <w:iCs/>
          <w:szCs w:val="22"/>
        </w:rPr>
        <w:t>2</w:t>
      </w:r>
      <w:r w:rsidRPr="00380C80">
        <w:rPr>
          <w:rFonts w:ascii="Calibri Light" w:eastAsia="Times New Roman" w:hAnsi="Calibri Light" w:cs="Calibri Light"/>
          <w:b w:val="0"/>
          <w:bCs/>
          <w:iCs/>
          <w:szCs w:val="22"/>
          <w:lang w:val="en-GB"/>
        </w:rPr>
        <w:fldChar w:fldCharType="end"/>
      </w:r>
      <w:r w:rsidR="007F497B" w:rsidRPr="007F497B">
        <w:rPr>
          <w:rFonts w:ascii="Calibri Light" w:eastAsia="Times New Roman" w:hAnsi="Calibri Light" w:cs="Calibri Light"/>
          <w:b w:val="0"/>
          <w:bCs/>
          <w:iCs/>
          <w:szCs w:val="22"/>
        </w:rPr>
        <w:t xml:space="preserve"> </w:t>
      </w:r>
      <w:r w:rsidR="00380C80" w:rsidRPr="00380C80">
        <w:rPr>
          <w:rFonts w:ascii="Calibri Light" w:eastAsia="Times New Roman" w:hAnsi="Calibri Light" w:cs="Calibri Light"/>
          <w:b w:val="0"/>
          <w:bCs/>
          <w:iCs/>
          <w:szCs w:val="22"/>
        </w:rPr>
        <w:t>:</w:t>
      </w:r>
      <w:r w:rsidRPr="00380C80">
        <w:rPr>
          <w:rFonts w:ascii="Calibri Light" w:eastAsia="Times New Roman" w:hAnsi="Calibri Light" w:cs="Calibri Light"/>
          <w:b w:val="0"/>
          <w:bCs/>
          <w:iCs/>
          <w:szCs w:val="22"/>
        </w:rPr>
        <w:t xml:space="preserve"> Un espace MED plus intelligent – Objectifs spécifiques, objectifs, résultats attendus et types d’actions du Programme</w:t>
      </w:r>
      <w:bookmarkEnd w:id="46"/>
    </w:p>
    <w:tbl>
      <w:tblPr>
        <w:tblStyle w:val="Grilledutableau"/>
        <w:tblW w:w="5368" w:type="pct"/>
        <w:tblLook w:val="00A0" w:firstRow="1" w:lastRow="0" w:firstColumn="1" w:lastColumn="0" w:noHBand="0" w:noVBand="0"/>
      </w:tblPr>
      <w:tblGrid>
        <w:gridCol w:w="1983"/>
        <w:gridCol w:w="4678"/>
        <w:gridCol w:w="3969"/>
        <w:gridCol w:w="4392"/>
      </w:tblGrid>
      <w:tr w:rsidR="00E73747" w:rsidRPr="0021326F" w14:paraId="6E13D235" w14:textId="2335C953" w:rsidTr="00E73747">
        <w:trPr>
          <w:trHeight w:val="624"/>
        </w:trPr>
        <w:tc>
          <w:tcPr>
            <w:tcW w:w="660" w:type="pct"/>
            <w:shd w:val="clear" w:color="auto" w:fill="8DB3E2"/>
          </w:tcPr>
          <w:p w14:paraId="4D84789C" w14:textId="7C53E1ED" w:rsidR="00E73747" w:rsidRPr="0021326F" w:rsidRDefault="00A074D2" w:rsidP="005B24A8">
            <w:pPr>
              <w:jc w:val="center"/>
              <w:rPr>
                <w:b/>
                <w:sz w:val="22"/>
                <w:szCs w:val="22"/>
                <w:lang w:val="en-US"/>
              </w:rPr>
            </w:pPr>
            <w:r>
              <w:rPr>
                <w:b/>
                <w:sz w:val="22"/>
                <w:szCs w:val="22"/>
                <w:lang w:val="en-US"/>
              </w:rPr>
              <w:t>Objectifs spécifiques</w:t>
            </w:r>
          </w:p>
        </w:tc>
        <w:tc>
          <w:tcPr>
            <w:tcW w:w="1557" w:type="pct"/>
            <w:shd w:val="clear" w:color="auto" w:fill="8DB3E2"/>
          </w:tcPr>
          <w:p w14:paraId="097E01E8" w14:textId="7511F87B" w:rsidR="00E73747" w:rsidRDefault="00A074D2" w:rsidP="005B24A8">
            <w:pPr>
              <w:jc w:val="center"/>
              <w:rPr>
                <w:b/>
                <w:sz w:val="22"/>
                <w:szCs w:val="22"/>
                <w:lang w:val="en-US"/>
              </w:rPr>
            </w:pPr>
            <w:r>
              <w:rPr>
                <w:b/>
                <w:sz w:val="22"/>
                <w:szCs w:val="22"/>
                <w:lang w:val="en-US"/>
              </w:rPr>
              <w:t>Objectifs</w:t>
            </w:r>
          </w:p>
        </w:tc>
        <w:tc>
          <w:tcPr>
            <w:tcW w:w="1321" w:type="pct"/>
            <w:shd w:val="clear" w:color="auto" w:fill="8DB3E2"/>
          </w:tcPr>
          <w:p w14:paraId="307C29AD" w14:textId="57E81C68" w:rsidR="00E73747" w:rsidRPr="0021326F" w:rsidRDefault="00A074D2" w:rsidP="005B24A8">
            <w:pPr>
              <w:jc w:val="center"/>
              <w:rPr>
                <w:b/>
                <w:sz w:val="22"/>
                <w:szCs w:val="22"/>
                <w:lang w:val="en-US"/>
              </w:rPr>
            </w:pPr>
            <w:r>
              <w:rPr>
                <w:b/>
                <w:sz w:val="22"/>
                <w:szCs w:val="22"/>
                <w:lang w:val="en-US"/>
              </w:rPr>
              <w:t>Résulats attendus</w:t>
            </w:r>
          </w:p>
        </w:tc>
        <w:tc>
          <w:tcPr>
            <w:tcW w:w="1462" w:type="pct"/>
            <w:shd w:val="clear" w:color="auto" w:fill="8DB3E2"/>
          </w:tcPr>
          <w:p w14:paraId="617932BE" w14:textId="07891284" w:rsidR="00E73747" w:rsidRPr="0021326F" w:rsidRDefault="00A074D2" w:rsidP="005B24A8">
            <w:pPr>
              <w:jc w:val="center"/>
              <w:rPr>
                <w:b/>
                <w:sz w:val="22"/>
                <w:szCs w:val="22"/>
                <w:lang w:val="en-US"/>
              </w:rPr>
            </w:pPr>
            <w:r>
              <w:rPr>
                <w:b/>
                <w:sz w:val="22"/>
                <w:szCs w:val="22"/>
                <w:lang w:val="en-US"/>
              </w:rPr>
              <w:t>Types d’actions</w:t>
            </w:r>
          </w:p>
        </w:tc>
      </w:tr>
      <w:tr w:rsidR="00E73747" w:rsidRPr="0031516B" w14:paraId="141F56F5" w14:textId="019C88B5" w:rsidTr="00E73747">
        <w:tc>
          <w:tcPr>
            <w:tcW w:w="660" w:type="pct"/>
            <w:vAlign w:val="center"/>
          </w:tcPr>
          <w:p w14:paraId="11D42F18" w14:textId="5F120C70" w:rsidR="00E73747" w:rsidRPr="00A074D2" w:rsidRDefault="00A074D2" w:rsidP="00A074D2">
            <w:pPr>
              <w:spacing w:before="120" w:line="240" w:lineRule="auto"/>
              <w:rPr>
                <w:rFonts w:eastAsia="Times New Roman"/>
                <w:bCs/>
                <w:iCs/>
                <w:sz w:val="18"/>
                <w:szCs w:val="18"/>
                <w:lang w:val="fr-FR"/>
              </w:rPr>
            </w:pPr>
            <w:r w:rsidRPr="00A074D2">
              <w:rPr>
                <w:rFonts w:eastAsia="Times New Roman"/>
                <w:bCs/>
                <w:iCs/>
                <w:sz w:val="18"/>
                <w:szCs w:val="18"/>
                <w:lang w:val="fr-FR"/>
              </w:rPr>
              <w:t>(i) Améliorer les capacités de recherche et d’innovation ainsi que l’utilisation des technologies de pointe</w:t>
            </w:r>
          </w:p>
        </w:tc>
        <w:tc>
          <w:tcPr>
            <w:tcW w:w="1557" w:type="pct"/>
            <w:vAlign w:val="center"/>
          </w:tcPr>
          <w:p w14:paraId="7B5E01C5" w14:textId="77777777" w:rsidR="00A074D2" w:rsidRPr="00A074D2" w:rsidRDefault="00A074D2" w:rsidP="000E1D46">
            <w:pPr>
              <w:pStyle w:val="Paragraphedeliste"/>
              <w:numPr>
                <w:ilvl w:val="0"/>
                <w:numId w:val="37"/>
              </w:numPr>
              <w:spacing w:before="0" w:line="240" w:lineRule="auto"/>
              <w:rPr>
                <w:rFonts w:eastAsia="Times New Roman"/>
                <w:bCs/>
                <w:iCs/>
                <w:sz w:val="18"/>
                <w:szCs w:val="18"/>
                <w:lang w:val="fr-FR"/>
              </w:rPr>
            </w:pPr>
            <w:r w:rsidRPr="00A074D2">
              <w:rPr>
                <w:rFonts w:eastAsia="Times New Roman"/>
                <w:bCs/>
                <w:iCs/>
                <w:sz w:val="18"/>
                <w:szCs w:val="18"/>
                <w:lang w:val="fr-FR"/>
              </w:rPr>
              <w:t>Exploiter efficacement le potentiel d'innovation pour soutenir et accélérer la transition vers une économie et une société circulaire et durable</w:t>
            </w:r>
          </w:p>
          <w:p w14:paraId="6076CBD7" w14:textId="77777777" w:rsidR="00A074D2" w:rsidRPr="00A074D2" w:rsidRDefault="00A074D2" w:rsidP="000E1D46">
            <w:pPr>
              <w:pStyle w:val="Paragraphedeliste"/>
              <w:numPr>
                <w:ilvl w:val="0"/>
                <w:numId w:val="37"/>
              </w:numPr>
              <w:spacing w:before="0" w:line="240" w:lineRule="auto"/>
              <w:rPr>
                <w:rFonts w:eastAsia="Times New Roman"/>
                <w:bCs/>
                <w:iCs/>
                <w:sz w:val="18"/>
                <w:szCs w:val="18"/>
                <w:lang w:val="fr-FR"/>
              </w:rPr>
            </w:pPr>
            <w:r w:rsidRPr="00A074D2">
              <w:rPr>
                <w:rFonts w:eastAsia="Times New Roman"/>
                <w:bCs/>
                <w:iCs/>
                <w:sz w:val="18"/>
                <w:szCs w:val="18"/>
                <w:lang w:val="fr-FR"/>
              </w:rPr>
              <w:t>Stimuler l'écosystème d'innovation compétitif dans de multiples secteurs de l'économie pour des activités de consommation et de production durables</w:t>
            </w:r>
          </w:p>
          <w:p w14:paraId="4876D8E3" w14:textId="77777777" w:rsidR="00A074D2" w:rsidRPr="00A074D2" w:rsidRDefault="00A074D2" w:rsidP="000E1D46">
            <w:pPr>
              <w:pStyle w:val="Paragraphedeliste"/>
              <w:numPr>
                <w:ilvl w:val="0"/>
                <w:numId w:val="37"/>
              </w:numPr>
              <w:spacing w:before="0" w:line="240" w:lineRule="auto"/>
              <w:rPr>
                <w:rFonts w:eastAsia="Times New Roman"/>
                <w:bCs/>
                <w:iCs/>
                <w:sz w:val="18"/>
                <w:szCs w:val="18"/>
                <w:lang w:val="fr-FR"/>
              </w:rPr>
            </w:pPr>
            <w:r w:rsidRPr="00A074D2">
              <w:rPr>
                <w:rFonts w:eastAsia="Times New Roman"/>
                <w:bCs/>
                <w:iCs/>
                <w:sz w:val="18"/>
                <w:szCs w:val="18"/>
                <w:lang w:val="fr-FR"/>
              </w:rPr>
              <w:t>Soutenir le partage des connaissances, les industries créatives et l'adoption de nouvelles technologies dans divers secteurs liés à la spécialisation intelligente</w:t>
            </w:r>
          </w:p>
          <w:p w14:paraId="126B57E1" w14:textId="77777777" w:rsidR="00A074D2" w:rsidRPr="00A074D2" w:rsidRDefault="00A074D2" w:rsidP="000E1D46">
            <w:pPr>
              <w:pStyle w:val="Paragraphedeliste"/>
              <w:numPr>
                <w:ilvl w:val="0"/>
                <w:numId w:val="37"/>
              </w:numPr>
              <w:spacing w:before="0" w:line="240" w:lineRule="auto"/>
              <w:rPr>
                <w:rFonts w:eastAsia="Times New Roman"/>
                <w:bCs/>
                <w:iCs/>
                <w:sz w:val="18"/>
                <w:szCs w:val="18"/>
                <w:lang w:val="fr-FR"/>
              </w:rPr>
            </w:pPr>
            <w:r w:rsidRPr="00A074D2">
              <w:rPr>
                <w:rFonts w:eastAsia="Times New Roman"/>
                <w:bCs/>
                <w:iCs/>
                <w:sz w:val="18"/>
                <w:szCs w:val="18"/>
                <w:lang w:val="fr-FR"/>
              </w:rPr>
              <w:t>Renforcer la coopération transnationale entre les parties prenantes de la quadruple hélice, en tenant compte de la dimension environnementale</w:t>
            </w:r>
          </w:p>
          <w:p w14:paraId="3FACD46F" w14:textId="0580F350" w:rsidR="00E73747" w:rsidRPr="00A074D2" w:rsidRDefault="00A074D2" w:rsidP="000E1D46">
            <w:pPr>
              <w:pStyle w:val="Paragraphedeliste"/>
              <w:numPr>
                <w:ilvl w:val="0"/>
                <w:numId w:val="37"/>
              </w:numPr>
              <w:spacing w:before="0" w:line="240" w:lineRule="auto"/>
              <w:rPr>
                <w:rFonts w:eastAsia="Times New Roman"/>
                <w:bCs/>
                <w:iCs/>
                <w:sz w:val="18"/>
                <w:szCs w:val="18"/>
                <w:lang w:val="fr-FR"/>
              </w:rPr>
            </w:pPr>
            <w:r w:rsidRPr="00A074D2">
              <w:rPr>
                <w:rFonts w:eastAsia="Times New Roman"/>
                <w:bCs/>
                <w:iCs/>
                <w:sz w:val="18"/>
                <w:szCs w:val="18"/>
                <w:lang w:val="fr-FR"/>
              </w:rPr>
              <w:t>Renforcer le rôle des PME et des clusters pour la coordination et la mise en œuvre des stratégies régionales de spécialisation intelligente et des projets S3</w:t>
            </w:r>
          </w:p>
        </w:tc>
        <w:tc>
          <w:tcPr>
            <w:tcW w:w="1321" w:type="pct"/>
            <w:vAlign w:val="center"/>
          </w:tcPr>
          <w:p w14:paraId="5A8CEA4C" w14:textId="77777777" w:rsidR="00A074D2"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 xml:space="preserve">Renforcement des secteurs de l'économie durable grâce à des outils et des pratiques alignés au niveau transnational   </w:t>
            </w:r>
          </w:p>
          <w:p w14:paraId="6B055D7E" w14:textId="77777777" w:rsidR="00A074D2"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 xml:space="preserve">Amélioration de la coopération transnationale des parties prenantes pour la mise en œuvre cohérente des stratégies de spécialisation régionale intelligente </w:t>
            </w:r>
          </w:p>
          <w:p w14:paraId="47E09C97" w14:textId="77777777" w:rsidR="00A074D2"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Un engagement sociétal renforcé et une capacité accrue des autorités publiques et des acteurs privés à mettre en œuvre une économie durable et plus verte en Méditerranée</w:t>
            </w:r>
          </w:p>
          <w:p w14:paraId="0A8DC5B1" w14:textId="4926EE90" w:rsidR="00E73747"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Des agendas partagés vers des écosystèmes d'innovation compétitifs et transformateurs avec une cohérence verticale (par exemple aux niveaux européen/national/régional) et horizontale (par exemple entre les territoires).</w:t>
            </w:r>
          </w:p>
        </w:tc>
        <w:tc>
          <w:tcPr>
            <w:tcW w:w="1462" w:type="pct"/>
            <w:vAlign w:val="center"/>
          </w:tcPr>
          <w:p w14:paraId="7EEC78AE" w14:textId="77777777" w:rsidR="00A074D2"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Développement de la chaîne de valeur et coopération au sein des clusters transnationaux, internationalisation et extraversion des PME</w:t>
            </w:r>
          </w:p>
          <w:p w14:paraId="50DEAD83" w14:textId="77777777" w:rsidR="00A074D2"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Application de pratiques, d'outils et de solutions innovants en matière de développement durable des entreprises pour les PME</w:t>
            </w:r>
          </w:p>
          <w:p w14:paraId="09B34FA3" w14:textId="77777777" w:rsidR="00A074D2"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 xml:space="preserve">Accélérer l'innovation et le transfert de technologies (notamment : économie bleue et verte, agriculture, production alimentaire, pêche et aquaculture, changement climatique, ressources renouvelables, fabrication intelligente, transport, biodiversité, santé et technologies numériques futures) </w:t>
            </w:r>
          </w:p>
          <w:p w14:paraId="3F02D9E9" w14:textId="77777777" w:rsidR="00A074D2"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Promotion des innovations respectueuses du climat, de l'entrepreneuriat social et de l'esprit d'entreprise dans les nouveaux secteurs et ceux en transition</w:t>
            </w:r>
          </w:p>
          <w:p w14:paraId="6D352785" w14:textId="0F6475B0" w:rsidR="00E73747" w:rsidRPr="00A074D2" w:rsidRDefault="00A074D2" w:rsidP="000E1D46">
            <w:pPr>
              <w:pStyle w:val="Paragraphedeliste"/>
              <w:numPr>
                <w:ilvl w:val="0"/>
                <w:numId w:val="37"/>
              </w:numPr>
              <w:spacing w:before="0" w:line="240" w:lineRule="auto"/>
              <w:jc w:val="left"/>
              <w:rPr>
                <w:rFonts w:eastAsia="Times New Roman"/>
                <w:bCs/>
                <w:iCs/>
                <w:sz w:val="18"/>
                <w:szCs w:val="18"/>
                <w:lang w:val="fr-FR"/>
              </w:rPr>
            </w:pPr>
            <w:r w:rsidRPr="00A074D2">
              <w:rPr>
                <w:rFonts w:eastAsia="Times New Roman"/>
                <w:bCs/>
                <w:iCs/>
                <w:sz w:val="18"/>
                <w:szCs w:val="18"/>
                <w:lang w:val="fr-FR"/>
              </w:rPr>
              <w:t>Changer les pratiques touristiques en promouvant les solutions existantes et nouvelles d'une manière innovante : le tourisme intelligent</w:t>
            </w:r>
          </w:p>
        </w:tc>
      </w:tr>
    </w:tbl>
    <w:p w14:paraId="5F44898C" w14:textId="1FF49563" w:rsidR="0021326F" w:rsidRPr="00A074D2" w:rsidRDefault="0021326F" w:rsidP="0021326F">
      <w:pPr>
        <w:spacing w:before="0" w:after="0"/>
        <w:rPr>
          <w:lang w:val="fr-FR"/>
        </w:rPr>
      </w:pPr>
    </w:p>
    <w:p w14:paraId="0513A7AC" w14:textId="5E142782" w:rsidR="001E7F45" w:rsidRPr="00A074D2" w:rsidRDefault="001E7F45" w:rsidP="0021326F">
      <w:pPr>
        <w:spacing w:before="0" w:after="0"/>
        <w:rPr>
          <w:lang w:val="fr-FR"/>
        </w:rPr>
      </w:pPr>
    </w:p>
    <w:p w14:paraId="463C7EA4" w14:textId="1388780C" w:rsidR="001E7F45" w:rsidRPr="00A074D2" w:rsidRDefault="001E7F45" w:rsidP="0021326F">
      <w:pPr>
        <w:spacing w:before="0" w:after="0"/>
        <w:rPr>
          <w:lang w:val="fr-FR"/>
        </w:rPr>
      </w:pPr>
    </w:p>
    <w:p w14:paraId="75722DA3" w14:textId="384DB8C8" w:rsidR="00E73747" w:rsidRPr="00A074D2" w:rsidRDefault="00E73747" w:rsidP="0021326F">
      <w:pPr>
        <w:spacing w:before="0" w:after="0"/>
        <w:rPr>
          <w:lang w:val="fr-FR"/>
        </w:rPr>
      </w:pPr>
    </w:p>
    <w:p w14:paraId="1FC94D4D" w14:textId="77777777" w:rsidR="00E73747" w:rsidRPr="00A074D2" w:rsidRDefault="00E73747" w:rsidP="0021326F">
      <w:pPr>
        <w:spacing w:before="0" w:after="0"/>
        <w:rPr>
          <w:lang w:val="fr-FR"/>
        </w:rPr>
      </w:pPr>
    </w:p>
    <w:p w14:paraId="1DDD2625" w14:textId="54533436" w:rsidR="00E73747" w:rsidRDefault="00E73747" w:rsidP="0021326F">
      <w:pPr>
        <w:spacing w:before="0" w:after="0"/>
        <w:rPr>
          <w:lang w:val="fr-FR"/>
        </w:rPr>
      </w:pPr>
    </w:p>
    <w:p w14:paraId="1706D6BC" w14:textId="7C6898F9" w:rsidR="00341330" w:rsidRDefault="00341330" w:rsidP="0021326F">
      <w:pPr>
        <w:spacing w:before="0" w:after="0"/>
        <w:rPr>
          <w:lang w:val="fr-FR"/>
        </w:rPr>
      </w:pPr>
    </w:p>
    <w:p w14:paraId="53C18EE1" w14:textId="77777777" w:rsidR="00341330" w:rsidRPr="00A074D2" w:rsidRDefault="00341330" w:rsidP="0021326F">
      <w:pPr>
        <w:spacing w:before="0" w:after="0"/>
        <w:rPr>
          <w:lang w:val="fr-FR"/>
        </w:rPr>
      </w:pPr>
    </w:p>
    <w:p w14:paraId="5A2DD54E" w14:textId="71C87279" w:rsidR="00341330" w:rsidRPr="00AC0106" w:rsidRDefault="00AC0106" w:rsidP="00AC0106">
      <w:pPr>
        <w:pStyle w:val="DidascaliaCentrata"/>
        <w:rPr>
          <w:rFonts w:ascii="Calibri Light" w:eastAsia="Times New Roman" w:hAnsi="Calibri Light" w:cs="Calibri Light"/>
          <w:b w:val="0"/>
          <w:bCs/>
          <w:iCs/>
          <w:szCs w:val="22"/>
        </w:rPr>
      </w:pPr>
      <w:bookmarkStart w:id="47" w:name="_Toc66805898"/>
      <w:r w:rsidRPr="00380C80">
        <w:rPr>
          <w:rFonts w:ascii="Calibri Light" w:eastAsia="Times New Roman" w:hAnsi="Calibri Light" w:cs="Calibri Light"/>
          <w:b w:val="0"/>
          <w:bCs/>
          <w:iCs/>
          <w:szCs w:val="22"/>
        </w:rPr>
        <w:lastRenderedPageBreak/>
        <w:t xml:space="preserve">Tableau </w:t>
      </w:r>
      <w:r w:rsidRPr="00380C80">
        <w:rPr>
          <w:rFonts w:ascii="Calibri Light" w:eastAsia="Times New Roman" w:hAnsi="Calibri Light" w:cs="Calibri Light"/>
          <w:b w:val="0"/>
          <w:bCs/>
          <w:iCs/>
          <w:szCs w:val="22"/>
          <w:lang w:val="en-GB"/>
        </w:rPr>
        <w:fldChar w:fldCharType="begin"/>
      </w:r>
      <w:r w:rsidRPr="00380C80">
        <w:rPr>
          <w:rFonts w:ascii="Calibri Light" w:eastAsia="Times New Roman" w:hAnsi="Calibri Light" w:cs="Calibri Light"/>
          <w:b w:val="0"/>
          <w:bCs/>
          <w:iCs/>
          <w:szCs w:val="22"/>
        </w:rPr>
        <w:instrText xml:space="preserve"> SEQ Tableau \* ARABIC </w:instrText>
      </w:r>
      <w:r w:rsidRPr="00380C80">
        <w:rPr>
          <w:rFonts w:ascii="Calibri Light" w:eastAsia="Times New Roman" w:hAnsi="Calibri Light" w:cs="Calibri Light"/>
          <w:b w:val="0"/>
          <w:bCs/>
          <w:iCs/>
          <w:szCs w:val="22"/>
          <w:lang w:val="en-GB"/>
        </w:rPr>
        <w:fldChar w:fldCharType="separate"/>
      </w:r>
      <w:r w:rsidR="00460D86">
        <w:rPr>
          <w:rFonts w:ascii="Calibri Light" w:eastAsia="Times New Roman" w:hAnsi="Calibri Light" w:cs="Calibri Light"/>
          <w:b w:val="0"/>
          <w:bCs/>
          <w:iCs/>
          <w:noProof/>
          <w:szCs w:val="22"/>
        </w:rPr>
        <w:t>3</w:t>
      </w:r>
      <w:r w:rsidRPr="00380C80">
        <w:rPr>
          <w:rFonts w:ascii="Calibri Light" w:eastAsia="Times New Roman" w:hAnsi="Calibri Light" w:cs="Calibri Light"/>
          <w:b w:val="0"/>
          <w:bCs/>
          <w:iCs/>
          <w:szCs w:val="22"/>
          <w:lang w:val="en-GB"/>
        </w:rPr>
        <w:fldChar w:fldCharType="end"/>
      </w:r>
      <w:r w:rsidR="007F497B" w:rsidRPr="007F497B">
        <w:rPr>
          <w:rFonts w:ascii="Calibri Light" w:eastAsia="Times New Roman" w:hAnsi="Calibri Light" w:cs="Calibri Light"/>
          <w:b w:val="0"/>
          <w:bCs/>
          <w:iCs/>
          <w:szCs w:val="22"/>
        </w:rPr>
        <w:t xml:space="preserve"> </w:t>
      </w:r>
      <w:r>
        <w:rPr>
          <w:rFonts w:ascii="Calibri Light" w:eastAsia="Times New Roman" w:hAnsi="Calibri Light" w:cs="Calibri Light"/>
          <w:b w:val="0"/>
          <w:bCs/>
          <w:iCs/>
          <w:szCs w:val="22"/>
        </w:rPr>
        <w:t xml:space="preserve">: </w:t>
      </w:r>
      <w:r w:rsidR="00341330" w:rsidRPr="00AC0106">
        <w:rPr>
          <w:rFonts w:ascii="Calibri Light" w:eastAsia="Times New Roman" w:hAnsi="Calibri Light" w:cs="Calibri Light"/>
          <w:b w:val="0"/>
          <w:bCs/>
          <w:iCs/>
          <w:szCs w:val="22"/>
        </w:rPr>
        <w:t>Un espace MED plus vert - Objectifs spécifiques, résultats attendus et types d’actions du Programme</w:t>
      </w:r>
      <w:bookmarkEnd w:id="47"/>
    </w:p>
    <w:tbl>
      <w:tblPr>
        <w:tblStyle w:val="Grilledutableau"/>
        <w:tblW w:w="5000" w:type="pct"/>
        <w:tblLook w:val="00A0" w:firstRow="1" w:lastRow="0" w:firstColumn="1" w:lastColumn="0" w:noHBand="0" w:noVBand="0"/>
      </w:tblPr>
      <w:tblGrid>
        <w:gridCol w:w="2264"/>
        <w:gridCol w:w="2977"/>
        <w:gridCol w:w="3400"/>
        <w:gridCol w:w="5351"/>
      </w:tblGrid>
      <w:tr w:rsidR="00972D5A" w:rsidRPr="0021326F" w14:paraId="33D32EF8" w14:textId="77777777" w:rsidTr="2C0311A6">
        <w:trPr>
          <w:trHeight w:val="624"/>
          <w:tblHeader/>
        </w:trPr>
        <w:tc>
          <w:tcPr>
            <w:tcW w:w="809" w:type="pct"/>
            <w:shd w:val="clear" w:color="auto" w:fill="8DB3E2" w:themeFill="text2" w:themeFillTint="66"/>
          </w:tcPr>
          <w:p w14:paraId="3CB58C43" w14:textId="7865B9FA" w:rsidR="00972D5A" w:rsidRPr="0021326F" w:rsidRDefault="00972D5A" w:rsidP="00972D5A">
            <w:pPr>
              <w:jc w:val="center"/>
              <w:rPr>
                <w:b/>
                <w:sz w:val="22"/>
                <w:szCs w:val="22"/>
                <w:lang w:val="en-US"/>
              </w:rPr>
            </w:pPr>
            <w:r>
              <w:rPr>
                <w:b/>
                <w:sz w:val="22"/>
                <w:szCs w:val="22"/>
                <w:lang w:val="en-US"/>
              </w:rPr>
              <w:t>Objectifs spécifiques</w:t>
            </w:r>
          </w:p>
        </w:tc>
        <w:tc>
          <w:tcPr>
            <w:tcW w:w="1064" w:type="pct"/>
            <w:shd w:val="clear" w:color="auto" w:fill="8DB3E2" w:themeFill="text2" w:themeFillTint="66"/>
          </w:tcPr>
          <w:p w14:paraId="1BD2B53E" w14:textId="206C6BEE" w:rsidR="00972D5A" w:rsidRDefault="00972D5A" w:rsidP="00972D5A">
            <w:pPr>
              <w:jc w:val="center"/>
              <w:rPr>
                <w:b/>
                <w:sz w:val="22"/>
                <w:szCs w:val="22"/>
                <w:lang w:val="en-US"/>
              </w:rPr>
            </w:pPr>
            <w:r>
              <w:rPr>
                <w:b/>
                <w:sz w:val="22"/>
                <w:szCs w:val="22"/>
                <w:lang w:val="en-US"/>
              </w:rPr>
              <w:t>Objectifs</w:t>
            </w:r>
          </w:p>
        </w:tc>
        <w:tc>
          <w:tcPr>
            <w:tcW w:w="1215" w:type="pct"/>
            <w:shd w:val="clear" w:color="auto" w:fill="8DB3E2" w:themeFill="text2" w:themeFillTint="66"/>
          </w:tcPr>
          <w:p w14:paraId="7D7FC943" w14:textId="7FFD05DB" w:rsidR="00972D5A" w:rsidRPr="0021326F" w:rsidRDefault="00972D5A" w:rsidP="00972D5A">
            <w:pPr>
              <w:jc w:val="center"/>
              <w:rPr>
                <w:b/>
                <w:sz w:val="22"/>
                <w:szCs w:val="22"/>
                <w:lang w:val="en-US"/>
              </w:rPr>
            </w:pPr>
            <w:r>
              <w:rPr>
                <w:b/>
                <w:sz w:val="22"/>
                <w:szCs w:val="22"/>
                <w:lang w:val="en-US"/>
              </w:rPr>
              <w:t>Résulats attendus</w:t>
            </w:r>
          </w:p>
        </w:tc>
        <w:tc>
          <w:tcPr>
            <w:tcW w:w="1912" w:type="pct"/>
            <w:shd w:val="clear" w:color="auto" w:fill="8DB3E2" w:themeFill="text2" w:themeFillTint="66"/>
          </w:tcPr>
          <w:p w14:paraId="2A5902F5" w14:textId="4A7D03A0" w:rsidR="00972D5A" w:rsidRPr="0021326F" w:rsidRDefault="00972D5A" w:rsidP="00972D5A">
            <w:pPr>
              <w:jc w:val="center"/>
              <w:rPr>
                <w:b/>
                <w:sz w:val="22"/>
                <w:szCs w:val="22"/>
                <w:lang w:val="en-US"/>
              </w:rPr>
            </w:pPr>
            <w:r>
              <w:rPr>
                <w:b/>
                <w:sz w:val="22"/>
                <w:szCs w:val="22"/>
                <w:lang w:val="en-US"/>
              </w:rPr>
              <w:t>Types d’actions</w:t>
            </w:r>
          </w:p>
        </w:tc>
      </w:tr>
      <w:tr w:rsidR="00E6488B" w:rsidRPr="0031516B" w14:paraId="52F70F29" w14:textId="77777777" w:rsidTr="005B24A8">
        <w:trPr>
          <w:trHeight w:val="635"/>
        </w:trPr>
        <w:tc>
          <w:tcPr>
            <w:tcW w:w="809" w:type="pct"/>
            <w:vAlign w:val="center"/>
          </w:tcPr>
          <w:p w14:paraId="28642F09" w14:textId="32C92ECF" w:rsidR="00E73747" w:rsidRPr="00972D5A" w:rsidRDefault="00E73747" w:rsidP="00972D5A">
            <w:pPr>
              <w:spacing w:before="120" w:line="240" w:lineRule="auto"/>
              <w:rPr>
                <w:rFonts w:eastAsia="Times New Roman"/>
                <w:bCs/>
                <w:iCs/>
                <w:sz w:val="18"/>
                <w:szCs w:val="18"/>
                <w:highlight w:val="yellow"/>
                <w:lang w:val="fr-FR"/>
              </w:rPr>
            </w:pPr>
            <w:r w:rsidRPr="00972D5A">
              <w:rPr>
                <w:rFonts w:eastAsia="Times New Roman"/>
                <w:bCs/>
                <w:iCs/>
                <w:sz w:val="18"/>
                <w:szCs w:val="18"/>
                <w:lang w:val="fr-FR"/>
              </w:rPr>
              <w:t xml:space="preserve">(iv) </w:t>
            </w:r>
            <w:r w:rsidR="00972D5A" w:rsidRPr="00972D5A">
              <w:rPr>
                <w:rFonts w:eastAsia="Times New Roman"/>
                <w:bCs/>
                <w:iCs/>
                <w:sz w:val="18"/>
                <w:szCs w:val="18"/>
                <w:lang w:val="fr-FR"/>
              </w:rPr>
              <w:t>Favoriser l’adaptation au changement climatique, la prévention des risques et la résilience face aux catastrophes;</w:t>
            </w:r>
          </w:p>
        </w:tc>
        <w:tc>
          <w:tcPr>
            <w:tcW w:w="1064" w:type="pct"/>
            <w:vAlign w:val="center"/>
          </w:tcPr>
          <w:p w14:paraId="2A88B200" w14:textId="77777777" w:rsidR="00A94713" w:rsidRPr="00A94713" w:rsidRDefault="00A94713" w:rsidP="000E1D46">
            <w:pPr>
              <w:pStyle w:val="Paragraphedeliste"/>
              <w:numPr>
                <w:ilvl w:val="0"/>
                <w:numId w:val="37"/>
              </w:numPr>
              <w:spacing w:before="0" w:line="240" w:lineRule="auto"/>
              <w:jc w:val="left"/>
              <w:rPr>
                <w:rFonts w:eastAsia="Times New Roman"/>
                <w:bCs/>
                <w:iCs/>
                <w:sz w:val="18"/>
                <w:szCs w:val="18"/>
                <w:lang w:val="fr-FR"/>
              </w:rPr>
            </w:pPr>
            <w:r w:rsidRPr="00A94713">
              <w:rPr>
                <w:rFonts w:eastAsia="Times New Roman"/>
                <w:bCs/>
                <w:iCs/>
                <w:sz w:val="18"/>
                <w:szCs w:val="18"/>
                <w:lang w:val="fr-FR"/>
              </w:rPr>
              <w:t>Soutenir le développement et la mise en œuvre de pratiques circulaires dans la production, la fabrication et les systèmes de production de l'agriculture, de l'alimentation et de la pêche, ainsi que dans le secteur du tourisme, en promouvant des modèles commerciaux innovants et des processus de conception créative "circulaires" et l'éco-innovation</w:t>
            </w:r>
          </w:p>
          <w:p w14:paraId="266D363A" w14:textId="2E96DBAB" w:rsidR="00E73747" w:rsidRPr="00953F0F" w:rsidRDefault="00A94713" w:rsidP="000E1D46">
            <w:pPr>
              <w:pStyle w:val="Paragraphedeliste"/>
              <w:numPr>
                <w:ilvl w:val="0"/>
                <w:numId w:val="37"/>
              </w:numPr>
              <w:spacing w:before="0" w:line="240" w:lineRule="auto"/>
              <w:jc w:val="left"/>
              <w:rPr>
                <w:rFonts w:eastAsia="Times New Roman"/>
                <w:bCs/>
                <w:iCs/>
                <w:sz w:val="18"/>
                <w:szCs w:val="18"/>
                <w:lang w:val="fr-FR"/>
              </w:rPr>
            </w:pPr>
            <w:r w:rsidRPr="00A94713">
              <w:rPr>
                <w:rFonts w:eastAsia="Times New Roman"/>
                <w:bCs/>
                <w:iCs/>
                <w:sz w:val="18"/>
                <w:szCs w:val="18"/>
                <w:lang w:val="fr-FR"/>
              </w:rPr>
              <w:t>Promouvoir la prévention, la réduction et la valorisation économique des déchets, en renforçant la coopération des parties prenantes et l'engagement des consommateurs</w:t>
            </w:r>
          </w:p>
        </w:tc>
        <w:tc>
          <w:tcPr>
            <w:tcW w:w="1215" w:type="pct"/>
            <w:vAlign w:val="center"/>
          </w:tcPr>
          <w:p w14:paraId="2D221E94" w14:textId="77777777" w:rsidR="00A94713" w:rsidRPr="00A94713" w:rsidRDefault="00A94713" w:rsidP="000E1D46">
            <w:pPr>
              <w:pStyle w:val="Paragraphedeliste"/>
              <w:numPr>
                <w:ilvl w:val="0"/>
                <w:numId w:val="37"/>
              </w:numPr>
              <w:spacing w:before="0" w:line="240" w:lineRule="auto"/>
              <w:jc w:val="left"/>
              <w:rPr>
                <w:rFonts w:eastAsia="Times New Roman"/>
                <w:bCs/>
                <w:iCs/>
                <w:sz w:val="18"/>
                <w:szCs w:val="18"/>
                <w:lang w:val="fr-FR"/>
              </w:rPr>
            </w:pPr>
            <w:r w:rsidRPr="00A94713">
              <w:rPr>
                <w:rFonts w:eastAsia="Times New Roman"/>
                <w:bCs/>
                <w:iCs/>
                <w:sz w:val="18"/>
                <w:szCs w:val="18"/>
                <w:lang w:val="fr-FR"/>
              </w:rPr>
              <w:t>Pratiques innovantes adoptées pour renforcer la résilience et la durabilité des systèmes de production dans les secteurs primaires clés</w:t>
            </w:r>
          </w:p>
          <w:p w14:paraId="10FBECA2" w14:textId="77777777" w:rsidR="00A94713" w:rsidRPr="00A94713" w:rsidRDefault="00A94713" w:rsidP="000E1D46">
            <w:pPr>
              <w:pStyle w:val="Paragraphedeliste"/>
              <w:numPr>
                <w:ilvl w:val="0"/>
                <w:numId w:val="37"/>
              </w:numPr>
              <w:spacing w:before="0" w:line="240" w:lineRule="auto"/>
              <w:jc w:val="left"/>
              <w:rPr>
                <w:rFonts w:eastAsia="Times New Roman"/>
                <w:bCs/>
                <w:iCs/>
                <w:sz w:val="18"/>
                <w:szCs w:val="18"/>
                <w:lang w:val="fr-FR"/>
              </w:rPr>
            </w:pPr>
            <w:r w:rsidRPr="00A94713">
              <w:rPr>
                <w:rFonts w:eastAsia="Times New Roman"/>
                <w:bCs/>
                <w:iCs/>
                <w:sz w:val="18"/>
                <w:szCs w:val="18"/>
                <w:lang w:val="fr-FR"/>
              </w:rPr>
              <w:t>Adoption de pratiques circulaires et durables pour permettre la réduction et la valorisation efficaces des déchets</w:t>
            </w:r>
          </w:p>
          <w:p w14:paraId="2BB1C6AA" w14:textId="77777777" w:rsidR="00A94713" w:rsidRPr="00A94713" w:rsidRDefault="00A94713" w:rsidP="000E1D46">
            <w:pPr>
              <w:pStyle w:val="Paragraphedeliste"/>
              <w:numPr>
                <w:ilvl w:val="0"/>
                <w:numId w:val="37"/>
              </w:numPr>
              <w:spacing w:before="0" w:line="240" w:lineRule="auto"/>
              <w:jc w:val="left"/>
              <w:rPr>
                <w:rFonts w:eastAsia="Times New Roman"/>
                <w:bCs/>
                <w:iCs/>
                <w:sz w:val="18"/>
                <w:szCs w:val="18"/>
                <w:lang w:val="fr-FR"/>
              </w:rPr>
            </w:pPr>
            <w:r w:rsidRPr="00A94713">
              <w:rPr>
                <w:rFonts w:eastAsia="Times New Roman"/>
                <w:bCs/>
                <w:iCs/>
                <w:sz w:val="18"/>
                <w:szCs w:val="18"/>
                <w:lang w:val="fr-FR"/>
              </w:rPr>
              <w:t>Coopération accrue entre les parties prenantes tout au long de la chaîne de valeur de la gestion des déchets, y compris l'engagement des consommateurs</w:t>
            </w:r>
          </w:p>
          <w:p w14:paraId="46C60D43" w14:textId="0B894B80" w:rsidR="00E73747" w:rsidRPr="00A94713" w:rsidRDefault="00E73747" w:rsidP="00A94713">
            <w:pPr>
              <w:spacing w:before="0" w:line="240" w:lineRule="auto"/>
              <w:jc w:val="left"/>
              <w:rPr>
                <w:rFonts w:eastAsia="Times New Roman"/>
                <w:bCs/>
                <w:iCs/>
                <w:sz w:val="18"/>
                <w:szCs w:val="18"/>
                <w:lang w:val="fr-FR"/>
              </w:rPr>
            </w:pPr>
          </w:p>
        </w:tc>
        <w:tc>
          <w:tcPr>
            <w:tcW w:w="1912" w:type="pct"/>
            <w:vAlign w:val="center"/>
          </w:tcPr>
          <w:p w14:paraId="5812EE7F"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Soutenir et promouvoir la circularité et la durabilité des produits et des systèmes de production, y compris des modèles économiques éco-innovants pour boucler la boucle, dans des secteurs tels que : l'agriculture, l'alimentation et la pêche, la santé et l’industrie manufacturière.</w:t>
            </w:r>
          </w:p>
          <w:p w14:paraId="69546AC8"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Soutenir les pratiques durables de réduction et de prévention des déchets, lutter contre la production de déchets et le suremballage - en mettant l'accent sur le plastique</w:t>
            </w:r>
          </w:p>
          <w:p w14:paraId="66916308"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Promouvoir la valorisation économique des déchets et leur transformation en ressource</w:t>
            </w:r>
          </w:p>
          <w:p w14:paraId="729104B7"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Soutenir et promouvoir des pratiques circulaires et durables dans les secteurs du tourisme et des industries créatives et culturelles</w:t>
            </w:r>
          </w:p>
          <w:p w14:paraId="406EE661"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Promouvoir l'engagement et la sensibilisation des consommateurs - y compris dans le secteur du tourisme</w:t>
            </w:r>
          </w:p>
          <w:p w14:paraId="7988E17D"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Soutenir les initiatives portant sur le lien entre l'eau, l'énergie et l'alimentation</w:t>
            </w:r>
          </w:p>
          <w:p w14:paraId="133F78D7"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Intégrer les pratiques d’économie circulaire aux politiques régionales et nationales.</w:t>
            </w:r>
          </w:p>
          <w:p w14:paraId="36F7940A" w14:textId="39499CD8" w:rsidR="00E73747" w:rsidRPr="00953F0F" w:rsidRDefault="00E73747" w:rsidP="000E1D46">
            <w:pPr>
              <w:pStyle w:val="Paragraphedeliste"/>
              <w:numPr>
                <w:ilvl w:val="0"/>
                <w:numId w:val="37"/>
              </w:numPr>
              <w:spacing w:before="0" w:after="120" w:line="240" w:lineRule="auto"/>
              <w:ind w:left="357" w:hanging="357"/>
              <w:jc w:val="left"/>
              <w:rPr>
                <w:rFonts w:eastAsia="Times New Roman"/>
                <w:bCs/>
                <w:iCs/>
                <w:sz w:val="18"/>
                <w:szCs w:val="18"/>
                <w:lang w:val="fr-FR"/>
              </w:rPr>
            </w:pPr>
          </w:p>
        </w:tc>
      </w:tr>
      <w:tr w:rsidR="00E6488B" w:rsidRPr="00A06F9F" w14:paraId="6A27E5DB" w14:textId="77777777" w:rsidTr="005B24A8">
        <w:trPr>
          <w:trHeight w:val="635"/>
        </w:trPr>
        <w:tc>
          <w:tcPr>
            <w:tcW w:w="809" w:type="pct"/>
            <w:vAlign w:val="center"/>
          </w:tcPr>
          <w:p w14:paraId="7E5B04C2" w14:textId="3B7221FD" w:rsidR="00E73747" w:rsidRPr="00972D5A" w:rsidRDefault="00E73747" w:rsidP="00972D5A">
            <w:pPr>
              <w:spacing w:before="120" w:line="240" w:lineRule="auto"/>
              <w:rPr>
                <w:rFonts w:eastAsia="Times New Roman"/>
                <w:bCs/>
                <w:iCs/>
                <w:sz w:val="18"/>
                <w:szCs w:val="18"/>
                <w:lang w:val="fr-FR"/>
              </w:rPr>
            </w:pPr>
            <w:r w:rsidRPr="00972D5A">
              <w:rPr>
                <w:rFonts w:eastAsia="Times New Roman"/>
                <w:bCs/>
                <w:iCs/>
                <w:sz w:val="18"/>
                <w:szCs w:val="18"/>
                <w:lang w:val="fr-FR"/>
              </w:rPr>
              <w:t xml:space="preserve">(vi) </w:t>
            </w:r>
            <w:r w:rsidR="00972D5A" w:rsidRPr="00972D5A">
              <w:rPr>
                <w:rFonts w:eastAsia="Times New Roman"/>
                <w:bCs/>
                <w:iCs/>
                <w:sz w:val="18"/>
                <w:szCs w:val="18"/>
                <w:lang w:val="fr-FR"/>
              </w:rPr>
              <w:t>Promouvoir la transition vers une économie circulaire</w:t>
            </w:r>
          </w:p>
        </w:tc>
        <w:tc>
          <w:tcPr>
            <w:tcW w:w="1064" w:type="pct"/>
            <w:vAlign w:val="center"/>
          </w:tcPr>
          <w:p w14:paraId="04473DF3"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Prévenir les catastrophes et préserver l'état de l'environnement - protection et restauration des fonctions naturelles</w:t>
            </w:r>
          </w:p>
          <w:p w14:paraId="3C203ED0"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Restaurer l'environnement pollué / surutilisé par les activités humaines, en tenant compte des impacts économiques et sociaux</w:t>
            </w:r>
          </w:p>
          <w:p w14:paraId="3C16797F"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 xml:space="preserve">Soutenir les autorités publiques dans leurs efforts pour atteindre les objectifs énergétiques de 2030 et 2050 et la neutralité carbone, en assurant une planification et un financement efficaces pour l'adaptation au </w:t>
            </w:r>
            <w:r w:rsidRPr="00953F0F">
              <w:rPr>
                <w:rFonts w:eastAsia="Times New Roman"/>
                <w:bCs/>
                <w:iCs/>
                <w:sz w:val="18"/>
                <w:szCs w:val="18"/>
                <w:lang w:val="fr-FR"/>
              </w:rPr>
              <w:lastRenderedPageBreak/>
              <w:t>changement climatique et la transition énergétique</w:t>
            </w:r>
          </w:p>
          <w:p w14:paraId="453FBF00"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Assurer et améliorer la qualité de l'environnement et de la vie dans un climat en mutation, notamment par une large participation des citoyens</w:t>
            </w:r>
          </w:p>
          <w:p w14:paraId="04D28064" w14:textId="4385EFA4" w:rsidR="00E73747" w:rsidRPr="00953F0F" w:rsidRDefault="00E73747" w:rsidP="00953F0F">
            <w:pPr>
              <w:spacing w:before="0" w:line="240" w:lineRule="auto"/>
              <w:jc w:val="left"/>
              <w:rPr>
                <w:rFonts w:eastAsia="Times New Roman"/>
                <w:bCs/>
                <w:iCs/>
                <w:sz w:val="18"/>
                <w:szCs w:val="18"/>
                <w:lang w:val="fr-FR"/>
              </w:rPr>
            </w:pPr>
          </w:p>
        </w:tc>
        <w:tc>
          <w:tcPr>
            <w:tcW w:w="1215" w:type="pct"/>
            <w:vAlign w:val="center"/>
          </w:tcPr>
          <w:p w14:paraId="016B537C"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lastRenderedPageBreak/>
              <w:t>Renforcement des capacités en matière de prévention et de gestion des risques naturels</w:t>
            </w:r>
          </w:p>
          <w:p w14:paraId="0D6E791E"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Assurer le "changement transformateur" : un cadre de gouvernance renforcé capable de garantir des investissements et des processus décisionnels durables</w:t>
            </w:r>
          </w:p>
          <w:p w14:paraId="622928CC"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Facilitation de l'élaboration et de la mise en œuvre de plans de transition énergétique et d'adaptation et de résilience au changement climatique</w:t>
            </w:r>
          </w:p>
          <w:p w14:paraId="600F0897"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Capacité accrue des autorités publiques en matière de planification et de financement de l'adaptation au changement climatique, de la résilience et de la transition énergétique</w:t>
            </w:r>
          </w:p>
          <w:p w14:paraId="1A941DD3" w14:textId="6E622154" w:rsidR="00E73747"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lastRenderedPageBreak/>
              <w:t>Un engagement renforcé des citoyens pour des espaces de vie plus durables en Méditerranée</w:t>
            </w:r>
          </w:p>
        </w:tc>
        <w:tc>
          <w:tcPr>
            <w:tcW w:w="1912" w:type="pct"/>
            <w:vAlign w:val="center"/>
          </w:tcPr>
          <w:p w14:paraId="3DAE9591" w14:textId="77777777" w:rsidR="00953F0F" w:rsidRPr="00953F0F" w:rsidRDefault="00953F0F" w:rsidP="00953F0F">
            <w:pPr>
              <w:spacing w:before="0" w:line="240" w:lineRule="auto"/>
              <w:jc w:val="left"/>
              <w:rPr>
                <w:rFonts w:eastAsia="Times New Roman"/>
                <w:b/>
                <w:iCs/>
                <w:sz w:val="18"/>
                <w:szCs w:val="18"/>
                <w:lang w:val="fr-FR"/>
              </w:rPr>
            </w:pPr>
            <w:r w:rsidRPr="00953F0F">
              <w:rPr>
                <w:rFonts w:eastAsia="Times New Roman"/>
                <w:b/>
                <w:iCs/>
                <w:sz w:val="18"/>
                <w:szCs w:val="18"/>
                <w:lang w:val="fr-FR"/>
              </w:rPr>
              <w:lastRenderedPageBreak/>
              <w:t xml:space="preserve">Prévention et atténuation des risques environnementaux </w:t>
            </w:r>
          </w:p>
          <w:p w14:paraId="6DACA6E7"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Lutte contre l'érosion côtière et l'élévation du niveau de la mer en favorisant une meilleure intégration de la gestion des zones côtières avec les autres modes de gestion des ressources naturelles : mise en œuvre de solutions basées sur la nature, planification de l'espace maritime (MSP), gestion intégrée des zones côtières (GIZC)</w:t>
            </w:r>
          </w:p>
          <w:p w14:paraId="138BD3D9"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Protection des forêts afin de réduire l'incidence et l'étendue des incendies de forêt et d'augmenter l'absorption de CO2 et de renforcer la capacité des forêts à restaurer les services écosystémiques et à mieux gérer les effets attendus du changement climatique</w:t>
            </w:r>
          </w:p>
          <w:p w14:paraId="764ADCE8"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Elaboration de plans de gestion de la sécheresse, le développement d'observatoires, de systèmes d'alerte précoce sur les sécheresses / l'amélioration des connaissances : partage des données, des informations</w:t>
            </w:r>
          </w:p>
          <w:p w14:paraId="3109AF83"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lastRenderedPageBreak/>
              <w:t>Elaboration de plans de gestion concernant d'autres risques, notamment l'élévation du niveau de la mer, l'érosion côtière, les phénomènes climatiques extrêmes, les incendies de forêt, la désertification, la dégradation des biotopes (terre et mer), la perte de ressources agricoles, les effets sur la santé (y compris les vagues de chaleur, les maladies respiratoires et autres), etc.</w:t>
            </w:r>
          </w:p>
          <w:p w14:paraId="5B9EF88C" w14:textId="77777777" w:rsidR="00953F0F" w:rsidRPr="00953F0F" w:rsidRDefault="00953F0F" w:rsidP="00953F0F">
            <w:pPr>
              <w:spacing w:before="0" w:line="240" w:lineRule="auto"/>
              <w:jc w:val="left"/>
              <w:rPr>
                <w:rFonts w:eastAsia="Times New Roman"/>
                <w:b/>
                <w:iCs/>
                <w:sz w:val="18"/>
                <w:szCs w:val="18"/>
                <w:lang w:val="fr-FR"/>
              </w:rPr>
            </w:pPr>
            <w:r w:rsidRPr="00953F0F">
              <w:rPr>
                <w:rFonts w:eastAsia="Times New Roman"/>
                <w:b/>
                <w:iCs/>
                <w:sz w:val="18"/>
                <w:szCs w:val="18"/>
                <w:lang w:val="fr-FR"/>
              </w:rPr>
              <w:t>Prévention et atténuation des risques liés à l’activités humaine</w:t>
            </w:r>
          </w:p>
          <w:p w14:paraId="7CB20964" w14:textId="5D1EE51F"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 xml:space="preserve">Lutte contre les effets négatifs des principaux secteurs économiques (tels que l'industrie manufacturière, l'agriculture, la pêche, la navigation de plaisance, le </w:t>
            </w:r>
            <w:r w:rsidR="7C168962" w:rsidRPr="2C0311A6">
              <w:rPr>
                <w:rFonts w:eastAsia="Times New Roman"/>
                <w:sz w:val="18"/>
                <w:szCs w:val="18"/>
                <w:lang w:val="fr-FR"/>
              </w:rPr>
              <w:t>tourisme...</w:t>
            </w:r>
            <w:r w:rsidRPr="2C0311A6">
              <w:rPr>
                <w:rFonts w:eastAsia="Times New Roman"/>
                <w:sz w:val="18"/>
                <w:szCs w:val="18"/>
                <w:lang w:val="fr-FR"/>
              </w:rPr>
              <w:t>),</w:t>
            </w:r>
            <w:r w:rsidRPr="00953F0F">
              <w:rPr>
                <w:rFonts w:eastAsia="Times New Roman"/>
                <w:bCs/>
                <w:iCs/>
                <w:sz w:val="18"/>
                <w:szCs w:val="18"/>
                <w:lang w:val="fr-FR"/>
              </w:rPr>
              <w:t xml:space="preserve"> l'amélioration des systèmes de surveillance et de gouvernance : partage des informations, échange et accès aux meilleures données disponibles (y compris les Big Data), connaissances, évaluations et outils sur l'adaptation au changement climatique</w:t>
            </w:r>
          </w:p>
          <w:p w14:paraId="551F4F2B"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Encourager les plateformes qui utilisent les technologies émergentes pour surveiller et prévoir les stratégies et les plans d'action de réduction des risques en vue d'une reprise durable dans le secteur du tourisme ; Soutenir le secteur du tourisme dans l'adoption de pratiques plus durables</w:t>
            </w:r>
          </w:p>
          <w:p w14:paraId="2D2CF89E"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Intégrer l'adaptation et la résilience au changement climatique dans les plans locaux de protection et de gestion des zones d'intérêt particulier (patrimoine naturel et culturel)</w:t>
            </w:r>
          </w:p>
          <w:p w14:paraId="314A90A1"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Soutenir des schémas intégrés de planification et de financement pour l'adaptation au changement climatique, la résilience et la transition énergétique, y compris une coopération accrue des autorités locales, régionales et nationales</w:t>
            </w:r>
          </w:p>
          <w:p w14:paraId="149B320E"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Soutenir le déploiement des énergies renouvelables</w:t>
            </w:r>
          </w:p>
          <w:p w14:paraId="20DBF417"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Soutenir la transition vers une énergie propre en mettant l'accent sur les îles</w:t>
            </w:r>
          </w:p>
          <w:p w14:paraId="312FE841"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Promouvoir la rénovation énergétique/l'efficacité énergétique du parc immobilier</w:t>
            </w:r>
          </w:p>
          <w:p w14:paraId="15EDCD8C"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Promouvoir les quartiers intelligents / Communautés énergétiques</w:t>
            </w:r>
          </w:p>
          <w:p w14:paraId="5EF335B8"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lastRenderedPageBreak/>
              <w:t>Soutenir et promouvoir la mobilité à faible intensité de carbone pour réduire les encombrements et la pollution atmosphérique, pour atteindre les objectifs énergétiques et la neutralité carbone</w:t>
            </w:r>
          </w:p>
          <w:p w14:paraId="3360C716" w14:textId="77777777" w:rsidR="00953F0F" w:rsidRPr="00953F0F" w:rsidRDefault="00953F0F" w:rsidP="00953F0F">
            <w:pPr>
              <w:spacing w:before="0" w:line="240" w:lineRule="auto"/>
              <w:rPr>
                <w:rFonts w:eastAsia="Times New Roman"/>
                <w:b/>
                <w:iCs/>
                <w:sz w:val="18"/>
                <w:szCs w:val="18"/>
                <w:lang w:val="fr-FR"/>
              </w:rPr>
            </w:pPr>
            <w:r w:rsidRPr="00953F0F">
              <w:rPr>
                <w:rFonts w:eastAsia="Times New Roman"/>
                <w:b/>
                <w:iCs/>
                <w:sz w:val="18"/>
                <w:szCs w:val="18"/>
                <w:lang w:val="fr-FR"/>
              </w:rPr>
              <w:t>Améliorer la connexion des zones urbaines et intérieures/éloignées, y compris les îles, en accordant une attention particulière au secteur du tourisme</w:t>
            </w:r>
          </w:p>
          <w:p w14:paraId="22C25868" w14:textId="77777777" w:rsidR="00953F0F" w:rsidRPr="00953F0F" w:rsidRDefault="00953F0F" w:rsidP="00953F0F">
            <w:pPr>
              <w:spacing w:before="0" w:line="240" w:lineRule="auto"/>
              <w:jc w:val="left"/>
              <w:rPr>
                <w:rFonts w:eastAsia="Times New Roman"/>
                <w:b/>
                <w:iCs/>
                <w:sz w:val="18"/>
                <w:szCs w:val="18"/>
                <w:lang w:val="fr-FR"/>
              </w:rPr>
            </w:pPr>
            <w:r w:rsidRPr="00953F0F">
              <w:rPr>
                <w:rFonts w:eastAsia="Times New Roman"/>
                <w:b/>
                <w:iCs/>
                <w:sz w:val="18"/>
                <w:szCs w:val="18"/>
                <w:lang w:val="fr-FR"/>
              </w:rPr>
              <w:t>Restauration de l'environnement pollué par l'eau</w:t>
            </w:r>
          </w:p>
          <w:p w14:paraId="14C65737"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Restauration des fonctions naturelles des eaux souterraines et de surface : rétablir les écosystèmes d'eau douce et les fonctions naturelles des rivières (lac, rivières, zones humides)</w:t>
            </w:r>
          </w:p>
          <w:p w14:paraId="180C8CC2"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Protéger et restaurer les ressources en eau polluées (y compris les environnements pollués par le plastique)</w:t>
            </w:r>
          </w:p>
          <w:p w14:paraId="3480B5A9" w14:textId="739CE269" w:rsidR="00953F0F" w:rsidRPr="00953F0F" w:rsidRDefault="00953F0F" w:rsidP="00953F0F">
            <w:pPr>
              <w:spacing w:before="0" w:line="240" w:lineRule="auto"/>
              <w:jc w:val="left"/>
              <w:rPr>
                <w:rFonts w:eastAsia="Times New Roman"/>
                <w:b/>
                <w:iCs/>
                <w:sz w:val="18"/>
                <w:szCs w:val="18"/>
                <w:lang w:val="fr-FR"/>
              </w:rPr>
            </w:pPr>
            <w:r w:rsidRPr="00953F0F">
              <w:rPr>
                <w:rFonts w:eastAsia="Times New Roman"/>
                <w:b/>
                <w:iCs/>
                <w:sz w:val="18"/>
                <w:szCs w:val="18"/>
                <w:lang w:val="fr-FR"/>
              </w:rPr>
              <w:t>Sensibilisation et promotion de la culture environnementale</w:t>
            </w:r>
          </w:p>
          <w:p w14:paraId="48C5DD4D" w14:textId="05F7EEE0"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Pr>
                <w:rFonts w:eastAsia="Times New Roman"/>
                <w:bCs/>
                <w:iCs/>
                <w:sz w:val="18"/>
                <w:szCs w:val="18"/>
                <w:lang w:val="fr-FR"/>
              </w:rPr>
              <w:t>R</w:t>
            </w:r>
            <w:r w:rsidRPr="00953F0F">
              <w:rPr>
                <w:rFonts w:eastAsia="Times New Roman"/>
                <w:bCs/>
                <w:iCs/>
                <w:sz w:val="18"/>
                <w:szCs w:val="18"/>
                <w:lang w:val="fr-FR"/>
              </w:rPr>
              <w:t>enforcer le renforcement des capacités et la sensibilisation aux questions environnementales afin de modifier les comportements en matière d'utilisation des ressources naturelles (y compris dans les pratiques touristiques)</w:t>
            </w:r>
          </w:p>
          <w:p w14:paraId="69C7A2B2" w14:textId="266E239E"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Pr>
                <w:rFonts w:eastAsia="Times New Roman"/>
                <w:bCs/>
                <w:iCs/>
                <w:sz w:val="18"/>
                <w:szCs w:val="18"/>
                <w:lang w:val="fr-FR"/>
              </w:rPr>
              <w:t>F</w:t>
            </w:r>
            <w:r w:rsidRPr="00953F0F">
              <w:rPr>
                <w:rFonts w:eastAsia="Times New Roman"/>
                <w:bCs/>
                <w:iCs/>
                <w:sz w:val="18"/>
                <w:szCs w:val="18"/>
                <w:lang w:val="fr-FR"/>
              </w:rPr>
              <w:t>avoriser la création d'une culture de l'économie d'eau au sein de la population (y compris la protection des réserves d'eau potable)</w:t>
            </w:r>
          </w:p>
          <w:p w14:paraId="3F48E28C" w14:textId="403B4ABA" w:rsidR="00E73747" w:rsidRPr="00953F0F" w:rsidRDefault="00E73747" w:rsidP="000E1D46">
            <w:pPr>
              <w:pStyle w:val="Paragraphedeliste"/>
              <w:numPr>
                <w:ilvl w:val="0"/>
                <w:numId w:val="37"/>
              </w:numPr>
              <w:spacing w:before="0" w:after="120" w:line="240" w:lineRule="auto"/>
              <w:jc w:val="left"/>
              <w:rPr>
                <w:rFonts w:eastAsia="Times New Roman"/>
                <w:bCs/>
                <w:iCs/>
                <w:sz w:val="18"/>
                <w:szCs w:val="18"/>
                <w:lang w:val="fr-FR"/>
              </w:rPr>
            </w:pPr>
          </w:p>
        </w:tc>
      </w:tr>
      <w:tr w:rsidR="00E6488B" w:rsidRPr="00A06F9F" w14:paraId="43A60948" w14:textId="77777777" w:rsidTr="005B24A8">
        <w:trPr>
          <w:trHeight w:val="635"/>
        </w:trPr>
        <w:tc>
          <w:tcPr>
            <w:tcW w:w="809" w:type="pct"/>
            <w:vAlign w:val="center"/>
          </w:tcPr>
          <w:p w14:paraId="6C814F51" w14:textId="0441265B" w:rsidR="00E73747" w:rsidRPr="00972D5A" w:rsidRDefault="00E73747" w:rsidP="00972D5A">
            <w:pPr>
              <w:spacing w:before="120" w:line="240" w:lineRule="auto"/>
              <w:rPr>
                <w:rFonts w:eastAsia="Times New Roman"/>
                <w:bCs/>
                <w:iCs/>
                <w:sz w:val="18"/>
                <w:szCs w:val="18"/>
                <w:lang w:val="fr-FR"/>
              </w:rPr>
            </w:pPr>
            <w:r w:rsidRPr="00972D5A">
              <w:rPr>
                <w:rFonts w:eastAsia="Times New Roman"/>
                <w:bCs/>
                <w:iCs/>
                <w:sz w:val="18"/>
                <w:szCs w:val="18"/>
                <w:lang w:val="fr-FR"/>
              </w:rPr>
              <w:lastRenderedPageBreak/>
              <w:t xml:space="preserve">(vii) </w:t>
            </w:r>
            <w:r w:rsidR="00972D5A" w:rsidRPr="00972D5A">
              <w:rPr>
                <w:rFonts w:eastAsia="Times New Roman"/>
                <w:bCs/>
                <w:iCs/>
                <w:sz w:val="18"/>
                <w:szCs w:val="18"/>
                <w:lang w:val="fr-FR"/>
              </w:rPr>
              <w:t>améliorer la biodiversité, renforcer les infrastructures vertes en milieu urbain et réduire la pollution</w:t>
            </w:r>
          </w:p>
        </w:tc>
        <w:tc>
          <w:tcPr>
            <w:tcW w:w="1064" w:type="pct"/>
            <w:vAlign w:val="center"/>
          </w:tcPr>
          <w:p w14:paraId="78DB8F1B" w14:textId="77777777" w:rsidR="00953F0F" w:rsidRPr="00953F0F" w:rsidRDefault="00953F0F" w:rsidP="000E1D46">
            <w:pPr>
              <w:pStyle w:val="Paragraphedeliste"/>
              <w:numPr>
                <w:ilvl w:val="0"/>
                <w:numId w:val="37"/>
              </w:numPr>
              <w:rPr>
                <w:rFonts w:eastAsia="Times New Roman"/>
                <w:bCs/>
                <w:iCs/>
                <w:sz w:val="18"/>
                <w:szCs w:val="18"/>
                <w:lang w:val="fr-FR"/>
              </w:rPr>
            </w:pPr>
            <w:r w:rsidRPr="00953F0F">
              <w:rPr>
                <w:rFonts w:eastAsia="Times New Roman"/>
                <w:bCs/>
                <w:iCs/>
                <w:sz w:val="18"/>
                <w:szCs w:val="18"/>
                <w:lang w:val="fr-FR"/>
              </w:rPr>
              <w:t>Amélioration de la gestion des ressources naturelles en assurant la connectivité des écosystèmes naturels et en renforçant la durabilité et la résilience des habitats naturels</w:t>
            </w:r>
          </w:p>
          <w:p w14:paraId="37CCC52C" w14:textId="77777777" w:rsidR="00E73747" w:rsidRPr="00953F0F" w:rsidRDefault="00E73747" w:rsidP="00890AAF">
            <w:pPr>
              <w:pStyle w:val="Paragraphedeliste"/>
              <w:spacing w:before="0" w:after="120" w:line="240" w:lineRule="auto"/>
              <w:ind w:left="357" w:hanging="357"/>
              <w:jc w:val="left"/>
              <w:rPr>
                <w:rFonts w:eastAsia="Times New Roman"/>
                <w:bCs/>
                <w:iCs/>
                <w:sz w:val="18"/>
                <w:szCs w:val="18"/>
                <w:lang w:val="fr-FR"/>
              </w:rPr>
            </w:pPr>
          </w:p>
        </w:tc>
        <w:tc>
          <w:tcPr>
            <w:tcW w:w="1215" w:type="pct"/>
            <w:vAlign w:val="center"/>
          </w:tcPr>
          <w:p w14:paraId="2AD49C9D" w14:textId="77777777" w:rsidR="00953F0F"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Adoption renforcée d'approches écosystémiques pour la gestion durable des ressources naturelles</w:t>
            </w:r>
          </w:p>
          <w:p w14:paraId="45B4EE71" w14:textId="1FFBE356" w:rsidR="00E73747" w:rsidRPr="00953F0F" w:rsidRDefault="00953F0F" w:rsidP="000E1D46">
            <w:pPr>
              <w:pStyle w:val="Paragraphedeliste"/>
              <w:numPr>
                <w:ilvl w:val="0"/>
                <w:numId w:val="37"/>
              </w:numPr>
              <w:spacing w:before="0" w:line="240" w:lineRule="auto"/>
              <w:jc w:val="left"/>
              <w:rPr>
                <w:rFonts w:eastAsia="Times New Roman"/>
                <w:bCs/>
                <w:iCs/>
                <w:sz w:val="18"/>
                <w:szCs w:val="18"/>
                <w:lang w:val="fr-FR"/>
              </w:rPr>
            </w:pPr>
            <w:r w:rsidRPr="00953F0F">
              <w:rPr>
                <w:rFonts w:eastAsia="Times New Roman"/>
                <w:bCs/>
                <w:iCs/>
                <w:sz w:val="18"/>
                <w:szCs w:val="18"/>
                <w:lang w:val="fr-FR"/>
              </w:rPr>
              <w:t>Amélioration de la connexion et élargissement des zones protégées sur terre et en mer</w:t>
            </w:r>
          </w:p>
        </w:tc>
        <w:tc>
          <w:tcPr>
            <w:tcW w:w="1912" w:type="pct"/>
            <w:vAlign w:val="center"/>
          </w:tcPr>
          <w:p w14:paraId="50F0A27F" w14:textId="77777777" w:rsidR="00953F0F" w:rsidRPr="00953F0F" w:rsidRDefault="00953F0F" w:rsidP="00953F0F">
            <w:pPr>
              <w:spacing w:before="0" w:after="200" w:line="276" w:lineRule="auto"/>
              <w:rPr>
                <w:rFonts w:eastAsia="Times New Roman" w:cstheme="minorHAnsi"/>
                <w:b/>
                <w:bCs/>
                <w:lang w:val="fr-FR"/>
              </w:rPr>
            </w:pPr>
            <w:r w:rsidRPr="00953F0F">
              <w:rPr>
                <w:rFonts w:eastAsia="Times New Roman" w:cstheme="minorHAnsi"/>
                <w:b/>
                <w:bCs/>
                <w:lang w:val="fr-FR"/>
              </w:rPr>
              <w:t>Consolider la connexion des écosystèmes fonctionnels :</w:t>
            </w:r>
          </w:p>
          <w:p w14:paraId="18FE386B" w14:textId="77777777" w:rsidR="00953F0F" w:rsidRPr="00AC0106" w:rsidRDefault="00953F0F" w:rsidP="000E1D46">
            <w:pPr>
              <w:pStyle w:val="Paragraphedeliste"/>
              <w:numPr>
                <w:ilvl w:val="0"/>
                <w:numId w:val="37"/>
              </w:numPr>
              <w:spacing w:before="0" w:after="200" w:line="276" w:lineRule="auto"/>
              <w:rPr>
                <w:rFonts w:eastAsia="Times New Roman" w:cstheme="minorHAnsi"/>
                <w:sz w:val="18"/>
                <w:szCs w:val="18"/>
                <w:lang w:val="fr-FR"/>
              </w:rPr>
            </w:pPr>
            <w:r w:rsidRPr="00AC0106">
              <w:rPr>
                <w:rFonts w:eastAsia="Times New Roman" w:cstheme="minorHAnsi"/>
                <w:sz w:val="18"/>
                <w:szCs w:val="18"/>
                <w:lang w:val="fr-FR"/>
              </w:rPr>
              <w:t>Renforcer les liens transnationaux pour protéger et restaurer plus efficacement les zones couvertes par le réseau Natura 2000 et les zones marines protégées</w:t>
            </w:r>
          </w:p>
          <w:p w14:paraId="1E5FF508" w14:textId="77777777" w:rsidR="00953F0F" w:rsidRPr="00AC0106" w:rsidRDefault="00953F0F" w:rsidP="000E1D46">
            <w:pPr>
              <w:pStyle w:val="Paragraphedeliste"/>
              <w:numPr>
                <w:ilvl w:val="0"/>
                <w:numId w:val="37"/>
              </w:numPr>
              <w:spacing w:before="0" w:after="200" w:line="276" w:lineRule="auto"/>
              <w:rPr>
                <w:rFonts w:eastAsia="Times New Roman" w:cstheme="minorHAnsi"/>
                <w:sz w:val="18"/>
                <w:szCs w:val="18"/>
                <w:lang w:val="fr-FR"/>
              </w:rPr>
            </w:pPr>
            <w:r w:rsidRPr="00AC0106">
              <w:rPr>
                <w:rFonts w:eastAsia="Times New Roman" w:cstheme="minorHAnsi"/>
                <w:sz w:val="18"/>
                <w:szCs w:val="18"/>
                <w:lang w:val="fr-FR"/>
              </w:rPr>
              <w:t>Promouvoir l'utilisation des "infrastructures bleues et vertes" en tant que réseau de zones naturelles et semi-naturelles présentant d'autres caractéristiques environnementales, conçues et gérées pour fournir un large éventail de services écosystémiques</w:t>
            </w:r>
          </w:p>
          <w:p w14:paraId="752C040F" w14:textId="6247E74E" w:rsidR="00953F0F" w:rsidRPr="00AC0106" w:rsidRDefault="00953F0F" w:rsidP="000E1D46">
            <w:pPr>
              <w:pStyle w:val="Paragraphedeliste"/>
              <w:numPr>
                <w:ilvl w:val="0"/>
                <w:numId w:val="37"/>
              </w:numPr>
              <w:spacing w:before="0" w:after="200" w:line="276" w:lineRule="auto"/>
              <w:rPr>
                <w:rFonts w:eastAsia="Times New Roman" w:cstheme="minorHAnsi"/>
                <w:sz w:val="18"/>
                <w:szCs w:val="18"/>
                <w:lang w:val="fr-FR"/>
              </w:rPr>
            </w:pPr>
            <w:r w:rsidRPr="00AC0106">
              <w:rPr>
                <w:rFonts w:eastAsia="Times New Roman" w:cstheme="minorHAnsi"/>
                <w:sz w:val="18"/>
                <w:szCs w:val="18"/>
                <w:lang w:val="fr-FR"/>
              </w:rPr>
              <w:t>Améliorer les infrastructures vertes et agir pour la réduction de la pollution, en particulier dans les zones urbaines</w:t>
            </w:r>
          </w:p>
          <w:p w14:paraId="34A4BB98" w14:textId="35BFDF07" w:rsidR="00953F0F" w:rsidRPr="00AC0106" w:rsidRDefault="00953F0F" w:rsidP="000E1D46">
            <w:pPr>
              <w:pStyle w:val="Paragraphedeliste"/>
              <w:numPr>
                <w:ilvl w:val="0"/>
                <w:numId w:val="37"/>
              </w:numPr>
              <w:spacing w:before="0" w:after="200" w:line="276" w:lineRule="auto"/>
              <w:rPr>
                <w:rFonts w:eastAsia="Times New Roman" w:cstheme="minorHAnsi"/>
                <w:sz w:val="18"/>
                <w:szCs w:val="18"/>
                <w:lang w:val="fr-FR"/>
              </w:rPr>
            </w:pPr>
            <w:r w:rsidRPr="00AC0106">
              <w:rPr>
                <w:rFonts w:eastAsia="Times New Roman" w:cstheme="minorHAnsi"/>
                <w:sz w:val="18"/>
                <w:szCs w:val="18"/>
                <w:lang w:val="fr-FR"/>
              </w:rPr>
              <w:lastRenderedPageBreak/>
              <w:t>Renforcer l'interaction terre-mer - soutenir les corridors écologiques dans différents types de paysages</w:t>
            </w:r>
          </w:p>
          <w:p w14:paraId="00AA88F2" w14:textId="77777777" w:rsidR="00953F0F" w:rsidRDefault="00953F0F" w:rsidP="00953F0F">
            <w:pPr>
              <w:spacing w:before="0" w:after="200" w:line="276" w:lineRule="auto"/>
              <w:rPr>
                <w:rFonts w:eastAsia="Times New Roman" w:cstheme="minorHAnsi"/>
                <w:b/>
                <w:bCs/>
                <w:lang w:val="fr-FR"/>
              </w:rPr>
            </w:pPr>
            <w:r w:rsidRPr="00953F0F">
              <w:rPr>
                <w:rFonts w:eastAsia="Times New Roman" w:cstheme="minorHAnsi"/>
                <w:b/>
                <w:bCs/>
                <w:lang w:val="fr-FR"/>
              </w:rPr>
              <w:t>Améliorer la gestion des écosystèmes naturels :</w:t>
            </w:r>
          </w:p>
          <w:p w14:paraId="398B9E47" w14:textId="3FC85643" w:rsidR="00953F0F" w:rsidRPr="00AC0106" w:rsidRDefault="00953F0F" w:rsidP="000E1D46">
            <w:pPr>
              <w:pStyle w:val="Paragraphedeliste"/>
              <w:numPr>
                <w:ilvl w:val="0"/>
                <w:numId w:val="37"/>
              </w:numPr>
              <w:spacing w:before="0" w:after="200" w:line="276" w:lineRule="auto"/>
              <w:rPr>
                <w:rFonts w:eastAsia="Times New Roman" w:cstheme="minorHAnsi"/>
                <w:b/>
                <w:bCs/>
                <w:sz w:val="18"/>
                <w:szCs w:val="18"/>
                <w:lang w:val="fr-FR"/>
              </w:rPr>
            </w:pPr>
            <w:r w:rsidRPr="00AC0106">
              <w:rPr>
                <w:rFonts w:eastAsia="Times New Roman" w:cstheme="minorHAnsi"/>
                <w:sz w:val="18"/>
                <w:szCs w:val="18"/>
                <w:lang w:val="fr-FR"/>
              </w:rPr>
              <w:t>Faciliter les approches écosystémiques et de cogestion des ressources naturelles (ex. pêche à petite échelle, zones humides...)</w:t>
            </w:r>
          </w:p>
          <w:p w14:paraId="0125E6F5" w14:textId="77777777" w:rsidR="00953F0F" w:rsidRPr="00AC0106" w:rsidRDefault="00953F0F" w:rsidP="000E1D46">
            <w:pPr>
              <w:pStyle w:val="Paragraphedeliste"/>
              <w:numPr>
                <w:ilvl w:val="0"/>
                <w:numId w:val="37"/>
              </w:numPr>
              <w:spacing w:before="0" w:after="200" w:line="276" w:lineRule="auto"/>
              <w:rPr>
                <w:rFonts w:eastAsia="Times New Roman" w:cstheme="minorHAnsi"/>
                <w:sz w:val="18"/>
                <w:szCs w:val="18"/>
                <w:lang w:val="fr-FR"/>
              </w:rPr>
            </w:pPr>
            <w:r w:rsidRPr="00AC0106">
              <w:rPr>
                <w:rFonts w:eastAsia="Times New Roman" w:cstheme="minorHAnsi"/>
                <w:sz w:val="18"/>
                <w:szCs w:val="18"/>
                <w:lang w:val="fr-FR"/>
              </w:rPr>
              <w:t>Mettre en place une gouvernance multipartite pour assurer une utilisation durable des ressources naturelles (modèles de gouvernance locale)</w:t>
            </w:r>
          </w:p>
          <w:p w14:paraId="101BCB8D" w14:textId="77777777" w:rsidR="00953F0F" w:rsidRPr="00AC0106" w:rsidRDefault="00953F0F" w:rsidP="000E1D46">
            <w:pPr>
              <w:pStyle w:val="Paragraphedeliste"/>
              <w:numPr>
                <w:ilvl w:val="0"/>
                <w:numId w:val="37"/>
              </w:numPr>
              <w:spacing w:before="0" w:after="200" w:line="276" w:lineRule="auto"/>
              <w:rPr>
                <w:rFonts w:eastAsia="Times New Roman" w:cstheme="minorHAnsi"/>
                <w:sz w:val="18"/>
                <w:szCs w:val="18"/>
                <w:lang w:val="fr-FR"/>
              </w:rPr>
            </w:pPr>
            <w:r w:rsidRPr="00AC0106">
              <w:rPr>
                <w:rFonts w:eastAsia="Times New Roman" w:cstheme="minorHAnsi"/>
                <w:sz w:val="18"/>
                <w:szCs w:val="18"/>
                <w:lang w:val="fr-FR"/>
              </w:rPr>
              <w:t>Renforcer la surveillance et la gestion des zones protégées existantes et soutenir le processus de désignation de nouvelles zones (sur terre et en mer)</w:t>
            </w:r>
          </w:p>
          <w:p w14:paraId="492C4D80" w14:textId="155C9C2B" w:rsidR="00E73747" w:rsidRPr="00953F0F" w:rsidRDefault="00953F0F" w:rsidP="000E1D46">
            <w:pPr>
              <w:pStyle w:val="Paragraphedeliste"/>
              <w:numPr>
                <w:ilvl w:val="0"/>
                <w:numId w:val="37"/>
              </w:numPr>
              <w:spacing w:before="0" w:after="200" w:line="276" w:lineRule="auto"/>
              <w:rPr>
                <w:rFonts w:eastAsia="Times New Roman" w:cstheme="minorHAnsi"/>
                <w:lang w:val="fr-FR"/>
              </w:rPr>
            </w:pPr>
            <w:r w:rsidRPr="00AC0106">
              <w:rPr>
                <w:rFonts w:eastAsia="Times New Roman" w:cstheme="minorHAnsi"/>
                <w:sz w:val="18"/>
                <w:szCs w:val="18"/>
                <w:lang w:val="fr-FR"/>
              </w:rPr>
              <w:t>Explorer et promouvoir la connexion / l'articulation entre le patrimoine culturel et naturel, en particulier avec les zones de conservation de la nature dans le cadre du réseau européen Natura 2000</w:t>
            </w:r>
          </w:p>
        </w:tc>
      </w:tr>
    </w:tbl>
    <w:p w14:paraId="33AE36B2" w14:textId="3106083C" w:rsidR="001E7F45" w:rsidRPr="00953F0F" w:rsidRDefault="001E7F45" w:rsidP="0021326F">
      <w:pPr>
        <w:spacing w:before="0" w:after="0"/>
        <w:rPr>
          <w:lang w:val="fr-FR"/>
        </w:rPr>
      </w:pPr>
    </w:p>
    <w:p w14:paraId="4F76BD3D" w14:textId="1946A607" w:rsidR="00E73747" w:rsidRPr="00953F0F" w:rsidRDefault="00E73747" w:rsidP="0021326F">
      <w:pPr>
        <w:spacing w:before="0" w:after="0"/>
        <w:rPr>
          <w:lang w:val="fr-FR"/>
        </w:rPr>
      </w:pPr>
    </w:p>
    <w:p w14:paraId="465C1E5A" w14:textId="4460EE3B" w:rsidR="00E73747" w:rsidRDefault="00E73747" w:rsidP="0021326F">
      <w:pPr>
        <w:spacing w:before="0" w:after="0"/>
        <w:rPr>
          <w:lang w:val="fr-FR"/>
        </w:rPr>
      </w:pPr>
    </w:p>
    <w:p w14:paraId="55A02BC4" w14:textId="7CBBF257" w:rsidR="00972D5A" w:rsidRDefault="00972D5A" w:rsidP="0021326F">
      <w:pPr>
        <w:spacing w:before="0" w:after="0"/>
        <w:rPr>
          <w:lang w:val="fr-FR"/>
        </w:rPr>
      </w:pPr>
    </w:p>
    <w:p w14:paraId="514CE246" w14:textId="0D917C36" w:rsidR="00972D5A" w:rsidRDefault="00972D5A" w:rsidP="0021326F">
      <w:pPr>
        <w:spacing w:before="0" w:after="0"/>
        <w:rPr>
          <w:lang w:val="fr-FR"/>
        </w:rPr>
      </w:pPr>
    </w:p>
    <w:p w14:paraId="2156E2DC" w14:textId="1D49D117" w:rsidR="00972D5A" w:rsidRDefault="00972D5A" w:rsidP="0021326F">
      <w:pPr>
        <w:spacing w:before="0" w:after="0"/>
        <w:rPr>
          <w:lang w:val="fr-FR"/>
        </w:rPr>
      </w:pPr>
    </w:p>
    <w:p w14:paraId="33E7178E" w14:textId="77777777" w:rsidR="00972D5A" w:rsidRPr="00953F0F" w:rsidRDefault="00972D5A" w:rsidP="0021326F">
      <w:pPr>
        <w:spacing w:before="0" w:after="0"/>
        <w:rPr>
          <w:lang w:val="fr-FR"/>
        </w:rPr>
      </w:pPr>
    </w:p>
    <w:p w14:paraId="01266BF8" w14:textId="15A2519C" w:rsidR="00E73747" w:rsidRDefault="00E73747" w:rsidP="0021326F">
      <w:pPr>
        <w:spacing w:before="0" w:after="0"/>
        <w:rPr>
          <w:lang w:val="fr-FR"/>
        </w:rPr>
      </w:pPr>
    </w:p>
    <w:p w14:paraId="0F217876" w14:textId="77777777" w:rsidR="00AC0106" w:rsidRPr="00953F0F" w:rsidRDefault="00AC0106" w:rsidP="0021326F">
      <w:pPr>
        <w:spacing w:before="0" w:after="0"/>
        <w:rPr>
          <w:lang w:val="fr-FR"/>
        </w:rPr>
      </w:pPr>
    </w:p>
    <w:p w14:paraId="7B372A38" w14:textId="0E5BA0B4" w:rsidR="00E73747" w:rsidRPr="00953F0F" w:rsidRDefault="00E73747" w:rsidP="0021326F">
      <w:pPr>
        <w:spacing w:before="0" w:after="0"/>
        <w:rPr>
          <w:lang w:val="fr-FR"/>
        </w:rPr>
      </w:pPr>
    </w:p>
    <w:p w14:paraId="37B76EE7" w14:textId="4D116AF0" w:rsidR="00341330" w:rsidRPr="00AC0106" w:rsidRDefault="00460D86" w:rsidP="00AC0106">
      <w:pPr>
        <w:pStyle w:val="DidascaliaCentrata"/>
        <w:rPr>
          <w:rFonts w:ascii="Calibri Light" w:eastAsia="Times New Roman" w:hAnsi="Calibri Light" w:cs="Calibri Light"/>
          <w:b w:val="0"/>
          <w:bCs/>
          <w:iCs/>
          <w:szCs w:val="22"/>
        </w:rPr>
      </w:pPr>
      <w:bookmarkStart w:id="48" w:name="_Toc66805899"/>
      <w:r w:rsidRPr="00380C80">
        <w:rPr>
          <w:rFonts w:ascii="Calibri Light" w:eastAsia="Times New Roman" w:hAnsi="Calibri Light" w:cs="Calibri Light"/>
          <w:b w:val="0"/>
          <w:bCs/>
          <w:iCs/>
          <w:szCs w:val="22"/>
        </w:rPr>
        <w:lastRenderedPageBreak/>
        <w:t xml:space="preserve">Tableau </w:t>
      </w:r>
      <w:r w:rsidRPr="00380C80">
        <w:rPr>
          <w:rFonts w:ascii="Calibri Light" w:eastAsia="Times New Roman" w:hAnsi="Calibri Light" w:cs="Calibri Light"/>
          <w:b w:val="0"/>
          <w:bCs/>
          <w:iCs/>
          <w:szCs w:val="22"/>
          <w:lang w:val="en-GB"/>
        </w:rPr>
        <w:fldChar w:fldCharType="begin"/>
      </w:r>
      <w:r w:rsidRPr="00380C80">
        <w:rPr>
          <w:rFonts w:ascii="Calibri Light" w:eastAsia="Times New Roman" w:hAnsi="Calibri Light" w:cs="Calibri Light"/>
          <w:b w:val="0"/>
          <w:bCs/>
          <w:iCs/>
          <w:szCs w:val="22"/>
        </w:rPr>
        <w:instrText xml:space="preserve"> SEQ Tableau \* ARABIC </w:instrText>
      </w:r>
      <w:r w:rsidRPr="00380C80">
        <w:rPr>
          <w:rFonts w:ascii="Calibri Light" w:eastAsia="Times New Roman" w:hAnsi="Calibri Light" w:cs="Calibri Light"/>
          <w:b w:val="0"/>
          <w:bCs/>
          <w:iCs/>
          <w:szCs w:val="22"/>
          <w:lang w:val="en-GB"/>
        </w:rPr>
        <w:fldChar w:fldCharType="separate"/>
      </w:r>
      <w:r>
        <w:rPr>
          <w:rFonts w:ascii="Calibri Light" w:eastAsia="Times New Roman" w:hAnsi="Calibri Light" w:cs="Calibri Light"/>
          <w:b w:val="0"/>
          <w:bCs/>
          <w:iCs/>
          <w:noProof/>
          <w:szCs w:val="22"/>
        </w:rPr>
        <w:t>4</w:t>
      </w:r>
      <w:r w:rsidRPr="00380C80">
        <w:rPr>
          <w:rFonts w:ascii="Calibri Light" w:eastAsia="Times New Roman" w:hAnsi="Calibri Light" w:cs="Calibri Light"/>
          <w:b w:val="0"/>
          <w:bCs/>
          <w:iCs/>
          <w:szCs w:val="22"/>
          <w:lang w:val="en-GB"/>
        </w:rPr>
        <w:fldChar w:fldCharType="end"/>
      </w:r>
      <w:r w:rsidR="00AC0106" w:rsidRPr="00AC0106">
        <w:rPr>
          <w:rFonts w:ascii="Calibri Light" w:eastAsia="Times New Roman" w:hAnsi="Calibri Light" w:cs="Calibri Light"/>
          <w:b w:val="0"/>
          <w:bCs/>
          <w:iCs/>
          <w:szCs w:val="22"/>
        </w:rPr>
        <w:t xml:space="preserve">: </w:t>
      </w:r>
      <w:r w:rsidR="00341330" w:rsidRPr="00AC0106">
        <w:rPr>
          <w:rFonts w:ascii="Calibri Light" w:eastAsia="Times New Roman" w:hAnsi="Calibri Light" w:cs="Calibri Light"/>
          <w:b w:val="0"/>
          <w:bCs/>
          <w:iCs/>
          <w:szCs w:val="22"/>
        </w:rPr>
        <w:t>Gouvernance Med - Objectifs spécifiques, résultats attendus et types d’actions du Programme</w:t>
      </w:r>
      <w:bookmarkEnd w:id="48"/>
    </w:p>
    <w:tbl>
      <w:tblPr>
        <w:tblStyle w:val="Grilledutableau"/>
        <w:tblW w:w="5000" w:type="pct"/>
        <w:tblLook w:val="00A0" w:firstRow="1" w:lastRow="0" w:firstColumn="1" w:lastColumn="0" w:noHBand="0" w:noVBand="0"/>
      </w:tblPr>
      <w:tblGrid>
        <w:gridCol w:w="2122"/>
        <w:gridCol w:w="3969"/>
        <w:gridCol w:w="2836"/>
        <w:gridCol w:w="5065"/>
      </w:tblGrid>
      <w:tr w:rsidR="00972D5A" w:rsidRPr="0021326F" w14:paraId="2B4EE00E" w14:textId="77777777" w:rsidTr="2C0311A6">
        <w:trPr>
          <w:trHeight w:val="624"/>
          <w:tblHeader/>
        </w:trPr>
        <w:tc>
          <w:tcPr>
            <w:tcW w:w="758" w:type="pct"/>
            <w:shd w:val="clear" w:color="auto" w:fill="8DB3E2" w:themeFill="text2" w:themeFillTint="66"/>
          </w:tcPr>
          <w:p w14:paraId="66EA472B" w14:textId="1AE18AA3" w:rsidR="00972D5A" w:rsidRPr="0021326F" w:rsidRDefault="00972D5A" w:rsidP="00972D5A">
            <w:pPr>
              <w:jc w:val="center"/>
              <w:rPr>
                <w:b/>
                <w:sz w:val="22"/>
                <w:szCs w:val="22"/>
                <w:lang w:val="en-US"/>
              </w:rPr>
            </w:pPr>
            <w:r>
              <w:rPr>
                <w:b/>
                <w:sz w:val="22"/>
                <w:szCs w:val="22"/>
                <w:lang w:val="en-US"/>
              </w:rPr>
              <w:t>Objectifs spécifiques</w:t>
            </w:r>
          </w:p>
        </w:tc>
        <w:tc>
          <w:tcPr>
            <w:tcW w:w="1418" w:type="pct"/>
            <w:shd w:val="clear" w:color="auto" w:fill="8DB3E2" w:themeFill="text2" w:themeFillTint="66"/>
          </w:tcPr>
          <w:p w14:paraId="44B9358E" w14:textId="11F60876" w:rsidR="00972D5A" w:rsidRDefault="00972D5A" w:rsidP="00972D5A">
            <w:pPr>
              <w:jc w:val="center"/>
              <w:rPr>
                <w:b/>
                <w:sz w:val="22"/>
                <w:szCs w:val="22"/>
                <w:lang w:val="en-US"/>
              </w:rPr>
            </w:pPr>
            <w:r>
              <w:rPr>
                <w:b/>
                <w:sz w:val="22"/>
                <w:szCs w:val="22"/>
                <w:lang w:val="en-US"/>
              </w:rPr>
              <w:t>Objectifs</w:t>
            </w:r>
          </w:p>
        </w:tc>
        <w:tc>
          <w:tcPr>
            <w:tcW w:w="1013" w:type="pct"/>
            <w:shd w:val="clear" w:color="auto" w:fill="8DB3E2" w:themeFill="text2" w:themeFillTint="66"/>
          </w:tcPr>
          <w:p w14:paraId="104868DF" w14:textId="30AC6225" w:rsidR="00972D5A" w:rsidRPr="0021326F" w:rsidRDefault="00972D5A" w:rsidP="00972D5A">
            <w:pPr>
              <w:jc w:val="center"/>
              <w:rPr>
                <w:b/>
                <w:sz w:val="22"/>
                <w:szCs w:val="22"/>
                <w:lang w:val="en-US"/>
              </w:rPr>
            </w:pPr>
            <w:r>
              <w:rPr>
                <w:b/>
                <w:sz w:val="22"/>
                <w:szCs w:val="22"/>
                <w:lang w:val="en-US"/>
              </w:rPr>
              <w:t>Résulats attendus</w:t>
            </w:r>
          </w:p>
        </w:tc>
        <w:tc>
          <w:tcPr>
            <w:tcW w:w="1810" w:type="pct"/>
            <w:shd w:val="clear" w:color="auto" w:fill="8DB3E2" w:themeFill="text2" w:themeFillTint="66"/>
          </w:tcPr>
          <w:p w14:paraId="44EBF626" w14:textId="466B93D6" w:rsidR="00972D5A" w:rsidRPr="0021326F" w:rsidRDefault="00972D5A" w:rsidP="00972D5A">
            <w:pPr>
              <w:jc w:val="center"/>
              <w:rPr>
                <w:b/>
                <w:sz w:val="22"/>
                <w:szCs w:val="22"/>
                <w:lang w:val="en-US"/>
              </w:rPr>
            </w:pPr>
            <w:r>
              <w:rPr>
                <w:b/>
                <w:sz w:val="22"/>
                <w:szCs w:val="22"/>
                <w:lang w:val="en-US"/>
              </w:rPr>
              <w:t>Types d’actions</w:t>
            </w:r>
          </w:p>
        </w:tc>
      </w:tr>
      <w:tr w:rsidR="00E73747" w:rsidRPr="00A06F9F" w14:paraId="75F83331" w14:textId="77777777" w:rsidTr="00972D5A">
        <w:tc>
          <w:tcPr>
            <w:tcW w:w="758" w:type="pct"/>
            <w:vAlign w:val="center"/>
          </w:tcPr>
          <w:p w14:paraId="45520AA1" w14:textId="52C92DE6" w:rsidR="00E73747" w:rsidRPr="00972D5A" w:rsidRDefault="00E73747" w:rsidP="00972D5A">
            <w:pPr>
              <w:spacing w:before="120" w:line="240" w:lineRule="auto"/>
              <w:rPr>
                <w:rFonts w:eastAsia="Times New Roman"/>
                <w:bCs/>
                <w:iCs/>
                <w:sz w:val="18"/>
                <w:szCs w:val="18"/>
                <w:lang w:val="fr-FR"/>
              </w:rPr>
            </w:pPr>
            <w:r w:rsidRPr="00972D5A">
              <w:rPr>
                <w:rFonts w:eastAsia="Times New Roman"/>
                <w:bCs/>
                <w:iCs/>
                <w:sz w:val="18"/>
                <w:szCs w:val="18"/>
                <w:lang w:val="fr-FR"/>
              </w:rPr>
              <w:t xml:space="preserve">(vi) </w:t>
            </w:r>
            <w:r w:rsidR="00972D5A" w:rsidRPr="00972D5A">
              <w:rPr>
                <w:rFonts w:eastAsia="Times New Roman"/>
                <w:bCs/>
                <w:iCs/>
                <w:sz w:val="18"/>
                <w:szCs w:val="18"/>
                <w:lang w:val="fr-FR"/>
              </w:rPr>
              <w:t xml:space="preserve">autres actions pour </w:t>
            </w:r>
            <w:r w:rsidR="004E2878" w:rsidRPr="00972D5A">
              <w:rPr>
                <w:rFonts w:eastAsia="Times New Roman"/>
                <w:bCs/>
                <w:iCs/>
                <w:sz w:val="18"/>
                <w:szCs w:val="18"/>
                <w:lang w:val="fr-FR"/>
              </w:rPr>
              <w:t>soutenir une</w:t>
            </w:r>
            <w:r w:rsidR="00972D5A" w:rsidRPr="00972D5A">
              <w:rPr>
                <w:rFonts w:eastAsia="Times New Roman"/>
                <w:bCs/>
                <w:iCs/>
                <w:sz w:val="18"/>
                <w:szCs w:val="18"/>
                <w:lang w:val="fr-FR"/>
              </w:rPr>
              <w:t xml:space="preserve"> meilleure gouvernance de coopération</w:t>
            </w:r>
          </w:p>
        </w:tc>
        <w:tc>
          <w:tcPr>
            <w:tcW w:w="1418" w:type="pct"/>
            <w:vAlign w:val="center"/>
          </w:tcPr>
          <w:p w14:paraId="60E80925"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Consolider des communautés thématiques MED fortes qui mettent en commun les connaissances et les enseignements tirés des expériences passées et promouvoir activement les synergies entre les projets traitant de sujets différents mais contribuant ensemble à une mission spécifique</w:t>
            </w:r>
          </w:p>
          <w:p w14:paraId="40B3C22F"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Identifier les résultats thématiques, pertinents pour la capitalisation, produits par les projets modulaires</w:t>
            </w:r>
          </w:p>
          <w:p w14:paraId="4B2D5493"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Mettre en place des réseaux d'experts thématiques et fournir une plateforme d'échanges entre pairs au sein des projets de communautés thématiques et entre ceux-ci et leur communauté de projets</w:t>
            </w:r>
          </w:p>
          <w:p w14:paraId="25125A87" w14:textId="77777777" w:rsidR="00972D5A" w:rsidRPr="00972D5A" w:rsidRDefault="00972D5A" w:rsidP="000E1D46">
            <w:pPr>
              <w:pStyle w:val="Paragraphedeliste"/>
              <w:numPr>
                <w:ilvl w:val="0"/>
                <w:numId w:val="37"/>
              </w:numPr>
              <w:spacing w:before="0" w:line="240" w:lineRule="auto"/>
              <w:rPr>
                <w:rFonts w:eastAsia="Times New Roman"/>
                <w:bCs/>
                <w:iCs/>
                <w:sz w:val="18"/>
                <w:szCs w:val="18"/>
                <w:lang w:val="fr-FR"/>
              </w:rPr>
            </w:pPr>
            <w:r w:rsidRPr="00972D5A">
              <w:rPr>
                <w:rFonts w:eastAsia="Times New Roman"/>
                <w:bCs/>
                <w:iCs/>
                <w:sz w:val="18"/>
                <w:szCs w:val="18"/>
                <w:lang w:val="fr-FR"/>
              </w:rPr>
              <w:t>Faciliter, soutenir et promouvoir le mainstreaming des résultats thématiques par leur déploiement auprès des politiques et des acteurs locaux, régionaux, nationaux et européens, ainsi qu'auprès des organisations, conventions et commissions internationales au sein de l'espace Med</w:t>
            </w:r>
          </w:p>
          <w:p w14:paraId="4C27BFB0"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Augmenter la visibilité des projets thématiques et du Programme en dehors de la communauté MED, augmentant ainsi la valeur ajoutée de la perception de la coopération transnationale permettant un processus de plaidoyer performant</w:t>
            </w:r>
          </w:p>
          <w:p w14:paraId="2BF1AA31"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Soutenir la coordination institutionnelle des initiatives de gouvernance transnationale et multi-niveaux entre les autorités, organisations et conventions locales, régionales, nationales, européennes et internationales dans l'espace MED et au-delà</w:t>
            </w:r>
          </w:p>
          <w:p w14:paraId="711AD8D0"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 xml:space="preserve">Mettre en place et déployer des actions spécifiques afin de contribuer à une coordination transnationale intelligente sur </w:t>
            </w:r>
            <w:r w:rsidRPr="00972D5A">
              <w:rPr>
                <w:rFonts w:eastAsia="Times New Roman"/>
                <w:bCs/>
                <w:iCs/>
                <w:sz w:val="18"/>
                <w:szCs w:val="18"/>
                <w:lang w:val="fr-FR"/>
              </w:rPr>
              <w:lastRenderedPageBreak/>
              <w:t>des secteurs politiques clés en relation avec ceux abordés dans les projets thématiques.</w:t>
            </w:r>
          </w:p>
          <w:p w14:paraId="776E8E50" w14:textId="43D7CE34" w:rsidR="00E73747" w:rsidRPr="00972D5A" w:rsidRDefault="00E73747" w:rsidP="2C0311A6">
            <w:pPr>
              <w:spacing w:before="0" w:line="240" w:lineRule="auto"/>
              <w:rPr>
                <w:lang w:val="fr-FR"/>
              </w:rPr>
            </w:pPr>
          </w:p>
        </w:tc>
        <w:tc>
          <w:tcPr>
            <w:tcW w:w="1013" w:type="pct"/>
            <w:vAlign w:val="center"/>
          </w:tcPr>
          <w:p w14:paraId="1DC5DD32" w14:textId="77777777" w:rsidR="00972D5A" w:rsidRPr="00972D5A" w:rsidRDefault="00972D5A" w:rsidP="000E1D46">
            <w:pPr>
              <w:pStyle w:val="Paragraphedeliste"/>
              <w:numPr>
                <w:ilvl w:val="0"/>
                <w:numId w:val="37"/>
              </w:numPr>
              <w:spacing w:before="0" w:line="240" w:lineRule="auto"/>
              <w:rPr>
                <w:rFonts w:eastAsia="Times New Roman"/>
                <w:bCs/>
                <w:iCs/>
                <w:sz w:val="18"/>
                <w:szCs w:val="18"/>
                <w:lang w:val="fr-FR"/>
              </w:rPr>
            </w:pPr>
            <w:r w:rsidRPr="00972D5A">
              <w:rPr>
                <w:rFonts w:eastAsia="Times New Roman"/>
                <w:bCs/>
                <w:iCs/>
                <w:sz w:val="18"/>
                <w:szCs w:val="18"/>
                <w:lang w:val="fr-FR"/>
              </w:rPr>
              <w:lastRenderedPageBreak/>
              <w:t xml:space="preserve">Une approche plus coordonnée des questions thématiques avec les politiques locales, régionales, nationales et européennes en tenant compte des résultats des projets Interreg MED  </w:t>
            </w:r>
          </w:p>
          <w:p w14:paraId="4AC3892D" w14:textId="77777777" w:rsidR="00972D5A" w:rsidRPr="00972D5A" w:rsidRDefault="00972D5A" w:rsidP="000E1D46">
            <w:pPr>
              <w:pStyle w:val="Paragraphedeliste"/>
              <w:numPr>
                <w:ilvl w:val="0"/>
                <w:numId w:val="37"/>
              </w:numPr>
              <w:spacing w:before="0" w:line="240" w:lineRule="auto"/>
              <w:rPr>
                <w:rFonts w:eastAsia="Times New Roman"/>
                <w:bCs/>
                <w:iCs/>
                <w:sz w:val="18"/>
                <w:szCs w:val="18"/>
                <w:lang w:val="fr-FR"/>
              </w:rPr>
            </w:pPr>
            <w:r w:rsidRPr="00972D5A">
              <w:rPr>
                <w:rFonts w:eastAsia="Times New Roman"/>
                <w:bCs/>
                <w:iCs/>
                <w:sz w:val="18"/>
                <w:szCs w:val="18"/>
                <w:lang w:val="fr-FR"/>
              </w:rPr>
              <w:t>Une capacité institutionnelle renforcée des autorités publiques méditerranéennes en matière de politiques publiques transformatrices, de gouvernance et de coopération transnationale</w:t>
            </w:r>
          </w:p>
          <w:p w14:paraId="4A725E29" w14:textId="77777777" w:rsidR="00972D5A" w:rsidRPr="00972D5A" w:rsidRDefault="00972D5A" w:rsidP="000E1D46">
            <w:pPr>
              <w:pStyle w:val="Paragraphedeliste"/>
              <w:numPr>
                <w:ilvl w:val="0"/>
                <w:numId w:val="37"/>
              </w:numPr>
              <w:spacing w:before="0" w:line="240" w:lineRule="auto"/>
              <w:rPr>
                <w:rFonts w:eastAsia="Times New Roman"/>
                <w:bCs/>
                <w:iCs/>
                <w:sz w:val="18"/>
                <w:szCs w:val="18"/>
                <w:lang w:val="fr-FR"/>
              </w:rPr>
            </w:pPr>
            <w:r w:rsidRPr="00972D5A">
              <w:rPr>
                <w:rFonts w:eastAsia="Times New Roman"/>
                <w:bCs/>
                <w:iCs/>
                <w:sz w:val="18"/>
                <w:szCs w:val="18"/>
                <w:lang w:val="fr-FR"/>
              </w:rPr>
              <w:t>Une coordination et une coopération accrues entre les institutions/organes régionaux, nationaux et supranationaux et les programmes agissant dans ce domaine ainsi que les stratégies et initiatives.</w:t>
            </w:r>
          </w:p>
          <w:p w14:paraId="67568C5F" w14:textId="71A33EDF" w:rsidR="003B346C" w:rsidRPr="00972D5A" w:rsidRDefault="003B346C" w:rsidP="003B346C">
            <w:pPr>
              <w:spacing w:line="240" w:lineRule="auto"/>
              <w:ind w:left="357" w:hanging="357"/>
              <w:jc w:val="left"/>
              <w:rPr>
                <w:rFonts w:eastAsia="Times New Roman"/>
                <w:bCs/>
                <w:iCs/>
                <w:sz w:val="18"/>
                <w:szCs w:val="18"/>
                <w:lang w:val="fr-FR" w:eastAsia="it-IT"/>
              </w:rPr>
            </w:pPr>
          </w:p>
        </w:tc>
        <w:tc>
          <w:tcPr>
            <w:tcW w:w="1810" w:type="pct"/>
            <w:vAlign w:val="center"/>
          </w:tcPr>
          <w:p w14:paraId="0768369D"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Créer et animer des communautés thématiques</w:t>
            </w:r>
          </w:p>
          <w:p w14:paraId="4403D7C3"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Créer un résultat/ une réalisation : un réservoir électronique de projets Interreg Med</w:t>
            </w:r>
          </w:p>
          <w:p w14:paraId="62792C8E"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Soutenir les projets modulaires dans les activités de communication et de capitalisation et assurer la transférabilité transnationale des résultats communs</w:t>
            </w:r>
          </w:p>
          <w:p w14:paraId="5DAF1FD2"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Développer des synergies, produire des synthèses et des analyses qualitatives, ainsi que coordonner et gérer (sous la supervision du SC) la communication d'un groupe de projets liés thématiquement et générer une valeur ajoutée dans la coopération transnationale, tant au niveau thématique que territorial, en assurant la couverture géographique la plus large possible</w:t>
            </w:r>
          </w:p>
          <w:p w14:paraId="2264AC22"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Soutenir les projets modulaires dans le transfert des activités (soutien méthodologique, mise en commun des résultats individuels, exploitation du potentiel de transférabilité et préparation au transfert effectif, ...) et renforcer la capitalisation des outils/mesures et des résultats développés conjointement qui visent explicitement l'appropriation territoriale</w:t>
            </w:r>
          </w:p>
          <w:p w14:paraId="0B2C5CF6"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Travailler avec les décideurs politiques concernés et plaider pour un effet de levier efficace et une intégration des politiques</w:t>
            </w:r>
          </w:p>
          <w:p w14:paraId="3FF6FD38"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Contribuer à la création, entre les projets de communautés thématiques et projets institutionnels, d'un mécanisme de gouvernance propre, avec le soutien du SC</w:t>
            </w:r>
          </w:p>
          <w:p w14:paraId="015D1B80"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Participer à la gouvernance du Programme vis-à-vis des structures externes liées au thème abordé par chaque communauté, comme par exemple les réseaux thématiques européens ou méditerranéens ou les structures internationales, les programmes thématiques de l'UE à des fins de capitalisation</w:t>
            </w:r>
          </w:p>
          <w:p w14:paraId="6BF49BEB"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 xml:space="preserve">Contribuer à assurer une transition entre les périodes de programmation (résultats, communautés), en capitalisant sur les résultats 2014-2020, notamment par une participation lors de la rédaction des cahiers des charges des appels à </w:t>
            </w:r>
            <w:r w:rsidRPr="00972D5A">
              <w:rPr>
                <w:rFonts w:eastAsia="Times New Roman"/>
                <w:bCs/>
                <w:iCs/>
                <w:sz w:val="18"/>
                <w:szCs w:val="18"/>
                <w:lang w:val="fr-FR"/>
              </w:rPr>
              <w:lastRenderedPageBreak/>
              <w:t>projets modulaires sur les objectifs, les thèmes et les résultats attendus.</w:t>
            </w:r>
          </w:p>
          <w:p w14:paraId="220E7CD6"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Analyser et dresser le bilan des processus de coopération et de capitalisation liés aux missions du Programme dans l'espace MED au-delà du Programme</w:t>
            </w:r>
          </w:p>
          <w:p w14:paraId="20D7E381"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Concevoir des approches et développer des stratégies communes de coopération et de capitalisation institutionnelles</w:t>
            </w:r>
          </w:p>
          <w:p w14:paraId="153F8377"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Consolider ou créer des réseaux afin de renforcer la présence de l'espace MED au niveau transnational et européen ainsi que la coopération au sein des Etats participants et au-delà du Programme, comme avec les pays des rives Est et Sud.</w:t>
            </w:r>
          </w:p>
          <w:p w14:paraId="40A3172A"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Participer et animer un réseau d'autorités de gestion pour sensibiliser à la coordination et relever les défis communs dans l'espace MED, en particulier avec les programmes transnationaux ADRION, NEXTMED et SUDOE mais aussi avec les programmes transfrontaliers Interreg</w:t>
            </w:r>
          </w:p>
          <w:p w14:paraId="4BBC832B"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Mettre en œuvre des stratégies de liaising pour soutenir la coopération institutionnelle et favoriser l'actualisation des politiques</w:t>
            </w:r>
          </w:p>
          <w:p w14:paraId="1A00EB74"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Mettre en œuvre des stratégies de liaising avec les structures administratives/politiques extérieures au Programme et aux autres programmes territoriaux afin de contribuer aux objectifs communs (avec les programmes thématiques et territoriaux dans la zone MED et avec les stratégies, notamment les stratégies macro-régionales EUSAIR et EUSALP et l'initiative WESTMED, et d'autres initiatives en Méditerranée)</w:t>
            </w:r>
          </w:p>
          <w:p w14:paraId="30558B05"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Faciliter le processus de mainstreaming entre donneurs et receveurs au niveau national et transnational</w:t>
            </w:r>
          </w:p>
          <w:p w14:paraId="5CC31C67"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Soutenir le renforcement des capacités des institutions publiques de la région à concevoir, mettre en œuvre et évaluer les politiques de transformation nécessaires pour atteindre les objectifs des missions thématiques</w:t>
            </w:r>
          </w:p>
          <w:p w14:paraId="4425703D" w14:textId="77777777" w:rsidR="00972D5A"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t>Soutenir le renforcement des capacités des institutions publiques pour définir et mettre en œuvre des politiques orientées vers le soutien des missions du Programme</w:t>
            </w:r>
          </w:p>
          <w:p w14:paraId="7E53F558" w14:textId="3C2B5484" w:rsidR="00E73747" w:rsidRPr="00972D5A" w:rsidRDefault="00972D5A" w:rsidP="000E1D46">
            <w:pPr>
              <w:pStyle w:val="Paragraphedeliste"/>
              <w:numPr>
                <w:ilvl w:val="0"/>
                <w:numId w:val="37"/>
              </w:numPr>
              <w:spacing w:before="0" w:line="240" w:lineRule="auto"/>
              <w:jc w:val="left"/>
              <w:rPr>
                <w:rFonts w:eastAsia="Times New Roman"/>
                <w:bCs/>
                <w:iCs/>
                <w:sz w:val="18"/>
                <w:szCs w:val="18"/>
                <w:lang w:val="fr-FR"/>
              </w:rPr>
            </w:pPr>
            <w:r w:rsidRPr="00972D5A">
              <w:rPr>
                <w:rFonts w:eastAsia="Times New Roman"/>
                <w:bCs/>
                <w:iCs/>
                <w:sz w:val="18"/>
                <w:szCs w:val="18"/>
                <w:lang w:val="fr-FR"/>
              </w:rPr>
              <w:lastRenderedPageBreak/>
              <w:t>Encourager la participation et recueillir les contributions de la société civile sur des questions importantes pour la Méditerranée (organisation de séminaires, de symposiums, de débats dans l'ensemble de l'espace MED)</w:t>
            </w:r>
          </w:p>
        </w:tc>
      </w:tr>
    </w:tbl>
    <w:p w14:paraId="73B0A6A7" w14:textId="5AF63F97" w:rsidR="001E7F45" w:rsidRPr="00972D5A" w:rsidRDefault="001E7F45" w:rsidP="0021326F">
      <w:pPr>
        <w:spacing w:before="0" w:after="0"/>
        <w:rPr>
          <w:lang w:val="fr-FR"/>
        </w:rPr>
      </w:pPr>
    </w:p>
    <w:p w14:paraId="33F2657D" w14:textId="77777777" w:rsidR="001E7F45" w:rsidRPr="00972D5A" w:rsidRDefault="001E7F45" w:rsidP="0021326F">
      <w:pPr>
        <w:spacing w:before="0" w:after="0"/>
        <w:rPr>
          <w:lang w:val="fr-FR"/>
        </w:rPr>
      </w:pPr>
    </w:p>
    <w:p w14:paraId="11B41119" w14:textId="77777777" w:rsidR="00541BCB" w:rsidRPr="00972D5A" w:rsidRDefault="00541BCB" w:rsidP="00082BFC">
      <w:pPr>
        <w:rPr>
          <w:lang w:val="fr-FR"/>
        </w:rPr>
        <w:sectPr w:rsidR="00541BCB" w:rsidRPr="00972D5A" w:rsidSect="00541BCB">
          <w:pgSz w:w="16838" w:h="11906" w:orient="landscape"/>
          <w:pgMar w:top="1418" w:right="1418" w:bottom="1134" w:left="1418" w:header="113" w:footer="709" w:gutter="0"/>
          <w:cols w:space="720"/>
          <w:titlePg/>
          <w:docGrid w:linePitch="326"/>
        </w:sectPr>
      </w:pPr>
    </w:p>
    <w:p w14:paraId="1ACB01D9" w14:textId="108E0E59" w:rsidR="00A05B38" w:rsidRDefault="00972D5A" w:rsidP="00972D5A">
      <w:pPr>
        <w:rPr>
          <w:lang w:val="fr-FR"/>
        </w:rPr>
      </w:pPr>
      <w:r w:rsidRPr="00494E6A">
        <w:rPr>
          <w:lang w:val="fr-FR"/>
        </w:rPr>
        <w:lastRenderedPageBreak/>
        <w:t>La ventilation pr</w:t>
      </w:r>
      <w:r w:rsidR="004346C1" w:rsidRPr="00494E6A">
        <w:rPr>
          <w:lang w:val="fr-FR"/>
        </w:rPr>
        <w:t>é</w:t>
      </w:r>
      <w:r w:rsidRPr="00494E6A">
        <w:rPr>
          <w:lang w:val="fr-FR"/>
        </w:rPr>
        <w:t>visionnelle</w:t>
      </w:r>
      <w:r w:rsidR="00806E9D">
        <w:rPr>
          <w:lang w:val="fr-FR"/>
        </w:rPr>
        <w:t xml:space="preserve"> </w:t>
      </w:r>
      <w:r w:rsidR="00806E9D" w:rsidRPr="00494E6A">
        <w:rPr>
          <w:lang w:val="fr-FR"/>
        </w:rPr>
        <w:t xml:space="preserve">par </w:t>
      </w:r>
      <w:r w:rsidR="00806E9D">
        <w:rPr>
          <w:lang w:val="fr-FR"/>
        </w:rPr>
        <w:t>priorité</w:t>
      </w:r>
      <w:r w:rsidR="00806E9D" w:rsidRPr="00494E6A">
        <w:rPr>
          <w:lang w:val="fr-FR"/>
        </w:rPr>
        <w:t xml:space="preserve"> (%)</w:t>
      </w:r>
      <w:r w:rsidRPr="00494E6A">
        <w:rPr>
          <w:lang w:val="fr-FR"/>
        </w:rPr>
        <w:t xml:space="preserve"> </w:t>
      </w:r>
      <w:r w:rsidR="00494E6A" w:rsidRPr="00494E6A">
        <w:rPr>
          <w:lang w:val="fr-FR"/>
        </w:rPr>
        <w:t>du budget</w:t>
      </w:r>
      <w:r w:rsidR="00D12B89">
        <w:rPr>
          <w:lang w:val="fr-FR"/>
        </w:rPr>
        <w:t xml:space="preserve"> indicatif</w:t>
      </w:r>
      <w:r w:rsidR="0028456B">
        <w:rPr>
          <w:rStyle w:val="Appelnotedebasdep"/>
          <w:lang w:val="fr-FR"/>
        </w:rPr>
        <w:footnoteReference w:id="4"/>
      </w:r>
      <w:r w:rsidR="0028456B" w:rsidRPr="00494E6A">
        <w:rPr>
          <w:lang w:val="fr-FR"/>
        </w:rPr>
        <w:t xml:space="preserve"> </w:t>
      </w:r>
      <w:r w:rsidR="005A55DD">
        <w:rPr>
          <w:lang w:val="fr-FR"/>
        </w:rPr>
        <w:t>est la suivante</w:t>
      </w:r>
      <w:r w:rsidRPr="00494E6A">
        <w:rPr>
          <w:lang w:val="fr-FR"/>
        </w:rPr>
        <w:t xml:space="preserve"> (y compris l’Assistance technique) :</w:t>
      </w:r>
      <w:r>
        <w:rPr>
          <w:lang w:val="fr-FR"/>
        </w:rPr>
        <w:t xml:space="preserve"> </w:t>
      </w:r>
    </w:p>
    <w:p w14:paraId="0828FFB4" w14:textId="77777777" w:rsidR="004E2878" w:rsidRDefault="004E2878" w:rsidP="00972D5A">
      <w:pPr>
        <w:rPr>
          <w:lang w:val="fr-FR"/>
        </w:rPr>
      </w:pPr>
    </w:p>
    <w:tbl>
      <w:tblPr>
        <w:tblStyle w:val="Grilledutableau"/>
        <w:tblW w:w="7508" w:type="dxa"/>
        <w:jc w:val="center"/>
        <w:tblLook w:val="04A0" w:firstRow="1" w:lastRow="0" w:firstColumn="1" w:lastColumn="0" w:noHBand="0" w:noVBand="1"/>
      </w:tblPr>
      <w:tblGrid>
        <w:gridCol w:w="2656"/>
        <w:gridCol w:w="727"/>
        <w:gridCol w:w="1375"/>
        <w:gridCol w:w="2750"/>
      </w:tblGrid>
      <w:tr w:rsidR="0077330D" w14:paraId="6185B08E" w14:textId="77777777" w:rsidTr="00B6346D">
        <w:trPr>
          <w:trHeight w:val="300"/>
          <w:jc w:val="center"/>
        </w:trPr>
        <w:tc>
          <w:tcPr>
            <w:tcW w:w="7508" w:type="dxa"/>
            <w:gridSpan w:val="4"/>
            <w:tcBorders>
              <w:top w:val="single" w:sz="4" w:space="0" w:color="auto"/>
              <w:left w:val="single" w:sz="4" w:space="0" w:color="auto"/>
              <w:bottom w:val="single" w:sz="4" w:space="0" w:color="auto"/>
              <w:right w:val="single" w:sz="4" w:space="0" w:color="auto"/>
            </w:tcBorders>
            <w:hideMark/>
          </w:tcPr>
          <w:p w14:paraId="53E70A5F" w14:textId="77777777" w:rsidR="0077330D" w:rsidRDefault="0077330D" w:rsidP="00B6346D">
            <w:pPr>
              <w:jc w:val="center"/>
              <w:rPr>
                <w:rFonts w:asciiTheme="majorHAnsi" w:hAnsiTheme="majorHAnsi"/>
                <w:b/>
                <w:szCs w:val="22"/>
              </w:rPr>
            </w:pPr>
            <w:r>
              <w:rPr>
                <w:rFonts w:asciiTheme="majorHAnsi" w:hAnsiTheme="majorHAnsi"/>
                <w:b/>
                <w:szCs w:val="22"/>
              </w:rPr>
              <w:t xml:space="preserve">2021/2027 </w:t>
            </w:r>
          </w:p>
        </w:tc>
      </w:tr>
      <w:tr w:rsidR="0077330D" w14:paraId="172A8A0F" w14:textId="77777777" w:rsidTr="00B6346D">
        <w:trPr>
          <w:trHeight w:val="300"/>
          <w:jc w:val="center"/>
        </w:trPr>
        <w:tc>
          <w:tcPr>
            <w:tcW w:w="2830" w:type="dxa"/>
            <w:tcBorders>
              <w:top w:val="single" w:sz="4" w:space="0" w:color="auto"/>
              <w:left w:val="single" w:sz="4" w:space="0" w:color="auto"/>
              <w:bottom w:val="single" w:sz="4" w:space="0" w:color="auto"/>
              <w:right w:val="single" w:sz="4" w:space="0" w:color="auto"/>
            </w:tcBorders>
          </w:tcPr>
          <w:p w14:paraId="60D333D1" w14:textId="77777777" w:rsidR="0077330D" w:rsidRDefault="0077330D" w:rsidP="00B6346D">
            <w:pPr>
              <w:jc w:val="center"/>
              <w:rPr>
                <w:rFonts w:asciiTheme="majorHAnsi" w:hAnsiTheme="majorHAnsi"/>
                <w:szCs w:val="22"/>
              </w:rPr>
            </w:pP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2177B8E9" w14:textId="77777777" w:rsidR="0077330D" w:rsidRDefault="0077330D" w:rsidP="00B6346D">
            <w:pPr>
              <w:jc w:val="center"/>
              <w:rPr>
                <w:rFonts w:asciiTheme="majorHAnsi" w:hAnsiTheme="majorHAnsi"/>
                <w:szCs w:val="22"/>
              </w:rPr>
            </w:pPr>
            <w:r>
              <w:rPr>
                <w:rFonts w:asciiTheme="majorHAnsi" w:hAnsiTheme="majorHAnsi"/>
                <w:szCs w:val="22"/>
              </w:rPr>
              <w:t xml:space="preserve">En </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08FD9046" w14:textId="77777777" w:rsidR="0077330D" w:rsidRDefault="0077330D" w:rsidP="00B6346D">
            <w:pPr>
              <w:jc w:val="center"/>
              <w:rPr>
                <w:rFonts w:asciiTheme="majorHAnsi" w:hAnsiTheme="majorHAnsi"/>
                <w:b/>
                <w:szCs w:val="22"/>
              </w:rPr>
            </w:pPr>
            <w:r>
              <w:rPr>
                <w:rFonts w:asciiTheme="majorHAnsi" w:hAnsiTheme="majorHAnsi"/>
                <w:b/>
                <w:szCs w:val="22"/>
              </w:rPr>
              <w:t>En Million €</w:t>
            </w:r>
          </w:p>
        </w:tc>
        <w:tc>
          <w:tcPr>
            <w:tcW w:w="2913" w:type="dxa"/>
            <w:tcBorders>
              <w:top w:val="single" w:sz="4" w:space="0" w:color="auto"/>
              <w:left w:val="single" w:sz="4" w:space="0" w:color="auto"/>
              <w:bottom w:val="single" w:sz="4" w:space="0" w:color="auto"/>
              <w:right w:val="single" w:sz="4" w:space="0" w:color="auto"/>
            </w:tcBorders>
            <w:hideMark/>
          </w:tcPr>
          <w:p w14:paraId="029487CE" w14:textId="77777777" w:rsidR="0077330D" w:rsidRDefault="0077330D" w:rsidP="00B6346D">
            <w:pPr>
              <w:jc w:val="center"/>
              <w:rPr>
                <w:rFonts w:asciiTheme="majorHAnsi" w:hAnsiTheme="majorHAnsi"/>
                <w:szCs w:val="22"/>
              </w:rPr>
            </w:pPr>
            <w:r>
              <w:rPr>
                <w:rFonts w:asciiTheme="majorHAnsi" w:hAnsiTheme="majorHAnsi"/>
                <w:szCs w:val="22"/>
              </w:rPr>
              <w:t>Types de projets</w:t>
            </w:r>
          </w:p>
        </w:tc>
      </w:tr>
      <w:tr w:rsidR="0077330D" w14:paraId="1D915B5D" w14:textId="77777777" w:rsidTr="00B6346D">
        <w:trPr>
          <w:trHeight w:val="300"/>
          <w:jc w:val="center"/>
        </w:trPr>
        <w:tc>
          <w:tcPr>
            <w:tcW w:w="2830" w:type="dxa"/>
            <w:tcBorders>
              <w:top w:val="single" w:sz="4" w:space="0" w:color="auto"/>
              <w:left w:val="single" w:sz="4" w:space="0" w:color="auto"/>
              <w:bottom w:val="single" w:sz="4" w:space="0" w:color="auto"/>
              <w:right w:val="single" w:sz="4" w:space="0" w:color="auto"/>
            </w:tcBorders>
            <w:hideMark/>
          </w:tcPr>
          <w:p w14:paraId="55FF18F9" w14:textId="77777777" w:rsidR="0077330D" w:rsidRDefault="0077330D" w:rsidP="00B6346D">
            <w:pPr>
              <w:jc w:val="center"/>
              <w:rPr>
                <w:rFonts w:asciiTheme="majorHAnsi" w:hAnsiTheme="majorHAnsi"/>
                <w:szCs w:val="22"/>
              </w:rPr>
            </w:pPr>
            <w:r>
              <w:rPr>
                <w:rFonts w:asciiTheme="majorHAnsi" w:hAnsiTheme="majorHAnsi"/>
                <w:szCs w:val="22"/>
              </w:rPr>
              <w:t>TOTAL</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366DE9CA" w14:textId="77777777" w:rsidR="0077330D" w:rsidRDefault="0077330D" w:rsidP="00B6346D">
            <w:pPr>
              <w:jc w:val="center"/>
              <w:rPr>
                <w:rFonts w:asciiTheme="majorHAnsi" w:hAnsiTheme="majorHAnsi"/>
                <w:szCs w:val="22"/>
              </w:rPr>
            </w:pPr>
            <w:r>
              <w:rPr>
                <w:rFonts w:asciiTheme="majorHAnsi" w:hAnsiTheme="majorHAnsi"/>
                <w:szCs w:val="22"/>
              </w:rPr>
              <w:t>100%</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31AEC25A" w14:textId="6E25EBB1" w:rsidR="0077330D" w:rsidRDefault="0077330D" w:rsidP="00B6346D">
            <w:pPr>
              <w:jc w:val="center"/>
              <w:rPr>
                <w:rFonts w:asciiTheme="majorHAnsi" w:hAnsiTheme="majorHAnsi"/>
                <w:b/>
                <w:szCs w:val="22"/>
              </w:rPr>
            </w:pPr>
            <w:r>
              <w:rPr>
                <w:rFonts w:asciiTheme="majorHAnsi" w:hAnsiTheme="majorHAnsi"/>
                <w:b/>
                <w:szCs w:val="22"/>
              </w:rPr>
              <w:t>2</w:t>
            </w:r>
            <w:r w:rsidR="00805856">
              <w:rPr>
                <w:rFonts w:asciiTheme="majorHAnsi" w:hAnsiTheme="majorHAnsi"/>
                <w:b/>
                <w:szCs w:val="22"/>
              </w:rPr>
              <w:t>30</w:t>
            </w:r>
            <w:r>
              <w:rPr>
                <w:rFonts w:asciiTheme="majorHAnsi" w:hAnsiTheme="majorHAnsi"/>
                <w:b/>
                <w:szCs w:val="22"/>
              </w:rPr>
              <w:t xml:space="preserve"> M</w:t>
            </w:r>
          </w:p>
        </w:tc>
        <w:tc>
          <w:tcPr>
            <w:tcW w:w="2913" w:type="dxa"/>
            <w:tcBorders>
              <w:top w:val="single" w:sz="4" w:space="0" w:color="auto"/>
              <w:left w:val="single" w:sz="4" w:space="0" w:color="auto"/>
              <w:bottom w:val="single" w:sz="4" w:space="0" w:color="auto"/>
              <w:right w:val="single" w:sz="4" w:space="0" w:color="auto"/>
            </w:tcBorders>
          </w:tcPr>
          <w:p w14:paraId="1862B39D" w14:textId="77777777" w:rsidR="0077330D" w:rsidRDefault="0077330D" w:rsidP="00B6346D">
            <w:pPr>
              <w:jc w:val="center"/>
              <w:rPr>
                <w:rFonts w:asciiTheme="majorHAnsi" w:hAnsiTheme="majorHAnsi"/>
                <w:szCs w:val="22"/>
              </w:rPr>
            </w:pPr>
          </w:p>
        </w:tc>
      </w:tr>
      <w:tr w:rsidR="0077330D" w:rsidRPr="007225F2" w14:paraId="2158CDF0" w14:textId="77777777" w:rsidTr="00B6346D">
        <w:trPr>
          <w:trHeight w:val="300"/>
          <w:jc w:val="center"/>
        </w:trPr>
        <w:tc>
          <w:tcPr>
            <w:tcW w:w="2830" w:type="dxa"/>
            <w:tcBorders>
              <w:top w:val="single" w:sz="4" w:space="0" w:color="auto"/>
              <w:left w:val="single" w:sz="4" w:space="0" w:color="auto"/>
              <w:bottom w:val="single" w:sz="4" w:space="0" w:color="auto"/>
              <w:right w:val="single" w:sz="4" w:space="0" w:color="auto"/>
            </w:tcBorders>
            <w:hideMark/>
          </w:tcPr>
          <w:p w14:paraId="6C6AC3A4" w14:textId="77777777" w:rsidR="0077330D" w:rsidRDefault="0077330D" w:rsidP="00B6346D">
            <w:pPr>
              <w:jc w:val="center"/>
              <w:rPr>
                <w:rFonts w:asciiTheme="majorHAnsi" w:hAnsiTheme="majorHAnsi"/>
                <w:szCs w:val="22"/>
              </w:rPr>
            </w:pPr>
            <w:r>
              <w:rPr>
                <w:rFonts w:asciiTheme="majorHAnsi" w:hAnsiTheme="majorHAnsi"/>
                <w:szCs w:val="22"/>
              </w:rPr>
              <w:t>Assistance Technique</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56E06802" w14:textId="77777777" w:rsidR="0077330D" w:rsidRDefault="0077330D" w:rsidP="00B6346D">
            <w:pPr>
              <w:jc w:val="center"/>
              <w:rPr>
                <w:rFonts w:asciiTheme="majorHAnsi" w:hAnsiTheme="majorHAnsi"/>
                <w:szCs w:val="22"/>
              </w:rPr>
            </w:pPr>
            <w:r>
              <w:rPr>
                <w:rFonts w:asciiTheme="majorHAnsi" w:hAnsiTheme="majorHAnsi"/>
                <w:szCs w:val="22"/>
              </w:rPr>
              <w:t>8%</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7A02F143" w14:textId="580AC78F" w:rsidR="0077330D" w:rsidRDefault="0077330D" w:rsidP="00B6346D">
            <w:pPr>
              <w:jc w:val="center"/>
              <w:rPr>
                <w:rFonts w:asciiTheme="majorHAnsi" w:hAnsiTheme="majorHAnsi"/>
                <w:b/>
                <w:szCs w:val="22"/>
              </w:rPr>
            </w:pPr>
            <w:r>
              <w:rPr>
                <w:rFonts w:asciiTheme="majorHAnsi" w:hAnsiTheme="majorHAnsi"/>
                <w:b/>
                <w:szCs w:val="22"/>
              </w:rPr>
              <w:t>1</w:t>
            </w:r>
            <w:r w:rsidR="00247404">
              <w:rPr>
                <w:rFonts w:asciiTheme="majorHAnsi" w:hAnsiTheme="majorHAnsi"/>
                <w:b/>
                <w:szCs w:val="22"/>
              </w:rPr>
              <w:t>8</w:t>
            </w:r>
            <w:r>
              <w:rPr>
                <w:rFonts w:asciiTheme="majorHAnsi" w:hAnsiTheme="majorHAnsi"/>
                <w:b/>
                <w:szCs w:val="22"/>
              </w:rPr>
              <w:t>.</w:t>
            </w:r>
            <w:r w:rsidR="00247404">
              <w:rPr>
                <w:rFonts w:asciiTheme="majorHAnsi" w:hAnsiTheme="majorHAnsi"/>
                <w:b/>
                <w:szCs w:val="22"/>
              </w:rPr>
              <w:t>4</w:t>
            </w:r>
            <w:r>
              <w:rPr>
                <w:rFonts w:asciiTheme="majorHAnsi" w:hAnsiTheme="majorHAnsi"/>
                <w:b/>
                <w:szCs w:val="22"/>
              </w:rPr>
              <w:t xml:space="preserve"> M</w:t>
            </w:r>
          </w:p>
        </w:tc>
        <w:tc>
          <w:tcPr>
            <w:tcW w:w="2913" w:type="dxa"/>
            <w:tcBorders>
              <w:top w:val="single" w:sz="4" w:space="0" w:color="auto"/>
              <w:left w:val="single" w:sz="4" w:space="0" w:color="auto"/>
              <w:bottom w:val="single" w:sz="4" w:space="0" w:color="auto"/>
              <w:right w:val="single" w:sz="4" w:space="0" w:color="auto"/>
            </w:tcBorders>
          </w:tcPr>
          <w:p w14:paraId="5DEE7DB1" w14:textId="77777777" w:rsidR="0077330D" w:rsidRDefault="0077330D" w:rsidP="00B6346D">
            <w:pPr>
              <w:jc w:val="center"/>
              <w:rPr>
                <w:rFonts w:asciiTheme="majorHAnsi" w:hAnsiTheme="majorHAnsi"/>
                <w:szCs w:val="22"/>
              </w:rPr>
            </w:pPr>
          </w:p>
        </w:tc>
      </w:tr>
      <w:tr w:rsidR="0077330D" w:rsidRPr="007225F2" w14:paraId="644D5558" w14:textId="77777777" w:rsidTr="00B6346D">
        <w:trPr>
          <w:trHeight w:val="300"/>
          <w:jc w:val="center"/>
        </w:trPr>
        <w:tc>
          <w:tcPr>
            <w:tcW w:w="2830" w:type="dxa"/>
            <w:tcBorders>
              <w:top w:val="single" w:sz="4" w:space="0" w:color="auto"/>
              <w:left w:val="single" w:sz="4" w:space="0" w:color="auto"/>
              <w:bottom w:val="single" w:sz="4" w:space="0" w:color="auto"/>
              <w:right w:val="single" w:sz="4" w:space="0" w:color="auto"/>
            </w:tcBorders>
            <w:hideMark/>
          </w:tcPr>
          <w:p w14:paraId="66E13379" w14:textId="77777777" w:rsidR="0077330D" w:rsidRDefault="0077330D" w:rsidP="00B6346D">
            <w:pPr>
              <w:jc w:val="center"/>
              <w:rPr>
                <w:rFonts w:asciiTheme="majorHAnsi" w:hAnsiTheme="majorHAnsi"/>
                <w:szCs w:val="22"/>
              </w:rPr>
            </w:pPr>
            <w:r>
              <w:rPr>
                <w:rFonts w:asciiTheme="majorHAnsi" w:hAnsiTheme="majorHAnsi"/>
                <w:szCs w:val="22"/>
              </w:rPr>
              <w:t>Total disponible pour projets</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68808724" w14:textId="77777777" w:rsidR="0077330D" w:rsidRDefault="0077330D" w:rsidP="00B6346D">
            <w:pPr>
              <w:jc w:val="center"/>
              <w:rPr>
                <w:rFonts w:asciiTheme="majorHAnsi" w:hAnsiTheme="majorHAnsi"/>
                <w:szCs w:val="22"/>
              </w:rPr>
            </w:pPr>
            <w:r>
              <w:rPr>
                <w:rFonts w:asciiTheme="majorHAnsi" w:hAnsiTheme="majorHAnsi"/>
                <w:szCs w:val="22"/>
              </w:rPr>
              <w:t>92%</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25CD5648" w14:textId="2CDF913F" w:rsidR="0077330D" w:rsidRDefault="0077330D" w:rsidP="00B6346D">
            <w:pPr>
              <w:jc w:val="center"/>
              <w:rPr>
                <w:rFonts w:asciiTheme="majorHAnsi" w:hAnsiTheme="majorHAnsi"/>
                <w:b/>
                <w:szCs w:val="22"/>
              </w:rPr>
            </w:pPr>
            <w:r>
              <w:rPr>
                <w:rFonts w:asciiTheme="majorHAnsi" w:hAnsiTheme="majorHAnsi"/>
                <w:b/>
                <w:szCs w:val="22"/>
              </w:rPr>
              <w:t>2</w:t>
            </w:r>
            <w:r w:rsidR="0009709C">
              <w:rPr>
                <w:rFonts w:asciiTheme="majorHAnsi" w:hAnsiTheme="majorHAnsi"/>
                <w:b/>
                <w:szCs w:val="22"/>
              </w:rPr>
              <w:t>11</w:t>
            </w:r>
            <w:r>
              <w:rPr>
                <w:rFonts w:asciiTheme="majorHAnsi" w:hAnsiTheme="majorHAnsi"/>
                <w:b/>
                <w:szCs w:val="22"/>
              </w:rPr>
              <w:t>.</w:t>
            </w:r>
            <w:r w:rsidR="0009709C">
              <w:rPr>
                <w:rFonts w:asciiTheme="majorHAnsi" w:hAnsiTheme="majorHAnsi"/>
                <w:b/>
                <w:szCs w:val="22"/>
              </w:rPr>
              <w:t>6</w:t>
            </w:r>
            <w:r>
              <w:rPr>
                <w:rFonts w:asciiTheme="majorHAnsi" w:hAnsiTheme="majorHAnsi"/>
                <w:b/>
                <w:szCs w:val="22"/>
              </w:rPr>
              <w:t xml:space="preserve"> M</w:t>
            </w:r>
          </w:p>
        </w:tc>
        <w:tc>
          <w:tcPr>
            <w:tcW w:w="2913" w:type="dxa"/>
            <w:tcBorders>
              <w:top w:val="single" w:sz="4" w:space="0" w:color="auto"/>
              <w:left w:val="single" w:sz="4" w:space="0" w:color="auto"/>
              <w:bottom w:val="single" w:sz="4" w:space="0" w:color="auto"/>
              <w:right w:val="single" w:sz="4" w:space="0" w:color="auto"/>
            </w:tcBorders>
          </w:tcPr>
          <w:p w14:paraId="5173D8B4" w14:textId="77777777" w:rsidR="0077330D" w:rsidRDefault="0077330D" w:rsidP="00B6346D">
            <w:pPr>
              <w:jc w:val="center"/>
              <w:rPr>
                <w:rFonts w:asciiTheme="majorHAnsi" w:hAnsiTheme="majorHAnsi"/>
                <w:szCs w:val="22"/>
              </w:rPr>
            </w:pPr>
          </w:p>
        </w:tc>
      </w:tr>
      <w:tr w:rsidR="0077330D" w:rsidRPr="00A06F9F" w14:paraId="4617A5DC" w14:textId="77777777" w:rsidTr="00B6346D">
        <w:trPr>
          <w:trHeight w:val="300"/>
          <w:jc w:val="center"/>
        </w:trPr>
        <w:tc>
          <w:tcPr>
            <w:tcW w:w="2830" w:type="dxa"/>
            <w:tcBorders>
              <w:top w:val="single" w:sz="4" w:space="0" w:color="auto"/>
              <w:left w:val="single" w:sz="4" w:space="0" w:color="auto"/>
              <w:bottom w:val="single" w:sz="4" w:space="0" w:color="auto"/>
              <w:right w:val="single" w:sz="4" w:space="0" w:color="auto"/>
            </w:tcBorders>
            <w:hideMark/>
          </w:tcPr>
          <w:p w14:paraId="05CFF6A6" w14:textId="77777777" w:rsidR="0077330D" w:rsidRDefault="0077330D" w:rsidP="00B6346D">
            <w:pPr>
              <w:jc w:val="center"/>
              <w:rPr>
                <w:rFonts w:asciiTheme="majorHAnsi" w:hAnsiTheme="majorHAnsi"/>
                <w:b/>
              </w:rPr>
            </w:pPr>
            <w:r>
              <w:rPr>
                <w:rFonts w:asciiTheme="majorHAnsi" w:hAnsiTheme="majorHAnsi"/>
                <w:b/>
              </w:rPr>
              <w:t xml:space="preserve">Priorité 1 </w:t>
            </w:r>
          </w:p>
          <w:p w14:paraId="16360471" w14:textId="77777777" w:rsidR="0077330D" w:rsidRDefault="0077330D" w:rsidP="00B6346D">
            <w:pPr>
              <w:jc w:val="center"/>
              <w:rPr>
                <w:rFonts w:asciiTheme="majorHAnsi" w:hAnsiTheme="majorHAnsi"/>
              </w:rPr>
            </w:pPr>
            <w:r>
              <w:rPr>
                <w:rFonts w:asciiTheme="majorHAnsi" w:hAnsiTheme="majorHAnsi"/>
              </w:rPr>
              <w:t>SO 1.1 Innovation</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31551721" w14:textId="77777777" w:rsidR="0077330D" w:rsidRDefault="0077330D" w:rsidP="00B6346D">
            <w:pPr>
              <w:jc w:val="center"/>
              <w:rPr>
                <w:rFonts w:asciiTheme="majorHAnsi" w:hAnsiTheme="majorHAnsi"/>
                <w:b/>
                <w:szCs w:val="22"/>
              </w:rPr>
            </w:pPr>
            <w:r>
              <w:rPr>
                <w:rFonts w:asciiTheme="majorHAnsi" w:hAnsiTheme="majorHAnsi"/>
                <w:b/>
                <w:szCs w:val="22"/>
              </w:rPr>
              <w:t>20%</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286509AF" w14:textId="7C1A9C04" w:rsidR="0077330D" w:rsidRDefault="0077330D" w:rsidP="00B6346D">
            <w:pPr>
              <w:jc w:val="center"/>
              <w:rPr>
                <w:rFonts w:asciiTheme="majorHAnsi" w:hAnsiTheme="majorHAnsi"/>
                <w:b/>
                <w:szCs w:val="22"/>
              </w:rPr>
            </w:pPr>
            <w:r>
              <w:rPr>
                <w:rFonts w:asciiTheme="majorHAnsi" w:hAnsiTheme="majorHAnsi"/>
                <w:b/>
                <w:szCs w:val="22"/>
              </w:rPr>
              <w:t>4</w:t>
            </w:r>
            <w:r w:rsidR="001F39A7">
              <w:rPr>
                <w:rFonts w:asciiTheme="majorHAnsi" w:hAnsiTheme="majorHAnsi"/>
                <w:b/>
                <w:szCs w:val="22"/>
              </w:rPr>
              <w:t>2.32</w:t>
            </w:r>
            <w:r>
              <w:rPr>
                <w:rFonts w:asciiTheme="majorHAnsi" w:hAnsiTheme="majorHAnsi"/>
                <w:b/>
                <w:szCs w:val="22"/>
              </w:rPr>
              <w:t xml:space="preserve"> M</w:t>
            </w:r>
          </w:p>
        </w:tc>
        <w:tc>
          <w:tcPr>
            <w:tcW w:w="2913" w:type="dxa"/>
            <w:vMerge w:val="restart"/>
            <w:tcBorders>
              <w:top w:val="single" w:sz="4" w:space="0" w:color="auto"/>
              <w:left w:val="single" w:sz="4" w:space="0" w:color="auto"/>
              <w:bottom w:val="single" w:sz="4" w:space="0" w:color="auto"/>
              <w:right w:val="single" w:sz="4" w:space="0" w:color="auto"/>
            </w:tcBorders>
            <w:hideMark/>
          </w:tcPr>
          <w:p w14:paraId="473136FF" w14:textId="77777777" w:rsidR="0077330D" w:rsidRPr="0077330D" w:rsidRDefault="0077330D" w:rsidP="00B6346D">
            <w:pPr>
              <w:jc w:val="center"/>
              <w:rPr>
                <w:rFonts w:asciiTheme="majorHAnsi" w:hAnsiTheme="majorHAnsi"/>
                <w:szCs w:val="22"/>
                <w:lang w:val="fr-FR"/>
              </w:rPr>
            </w:pPr>
            <w:r w:rsidRPr="0077330D">
              <w:rPr>
                <w:rFonts w:asciiTheme="majorHAnsi" w:hAnsiTheme="majorHAnsi"/>
                <w:szCs w:val="22"/>
                <w:lang w:val="fr-FR"/>
              </w:rPr>
              <w:t>Projets modulaires (module simple et projets territoriaux clés)</w:t>
            </w:r>
          </w:p>
        </w:tc>
      </w:tr>
      <w:tr w:rsidR="0077330D" w:rsidRPr="007225F2" w14:paraId="306605B6" w14:textId="77777777" w:rsidTr="00B6346D">
        <w:trPr>
          <w:trHeight w:val="93"/>
          <w:jc w:val="center"/>
        </w:trPr>
        <w:tc>
          <w:tcPr>
            <w:tcW w:w="2830" w:type="dxa"/>
            <w:tcBorders>
              <w:top w:val="single" w:sz="4" w:space="0" w:color="auto"/>
              <w:left w:val="single" w:sz="4" w:space="0" w:color="auto"/>
              <w:bottom w:val="single" w:sz="4" w:space="0" w:color="auto"/>
              <w:right w:val="single" w:sz="4" w:space="0" w:color="auto"/>
            </w:tcBorders>
            <w:hideMark/>
          </w:tcPr>
          <w:p w14:paraId="1442BEDE" w14:textId="77777777" w:rsidR="0077330D" w:rsidRDefault="0077330D" w:rsidP="00B6346D">
            <w:pPr>
              <w:jc w:val="center"/>
              <w:rPr>
                <w:rFonts w:asciiTheme="majorHAnsi" w:hAnsiTheme="majorHAnsi"/>
                <w:b/>
                <w:szCs w:val="22"/>
              </w:rPr>
            </w:pPr>
            <w:r>
              <w:rPr>
                <w:rFonts w:asciiTheme="majorHAnsi" w:hAnsiTheme="majorHAnsi"/>
                <w:b/>
                <w:szCs w:val="22"/>
              </w:rPr>
              <w:t>Priorité 2</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5FA10B3C" w14:textId="77777777" w:rsidR="0077330D" w:rsidRDefault="0077330D" w:rsidP="00B6346D">
            <w:pPr>
              <w:jc w:val="center"/>
              <w:rPr>
                <w:rFonts w:asciiTheme="majorHAnsi" w:hAnsiTheme="majorHAnsi"/>
                <w:b/>
                <w:szCs w:val="22"/>
              </w:rPr>
            </w:pPr>
            <w:r>
              <w:rPr>
                <w:rFonts w:asciiTheme="majorHAnsi" w:hAnsiTheme="majorHAnsi"/>
                <w:b/>
                <w:szCs w:val="22"/>
              </w:rPr>
              <w:t>70%</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4038ECAA" w14:textId="4F7F6E88" w:rsidR="0077330D" w:rsidRDefault="0077330D" w:rsidP="00B6346D">
            <w:pPr>
              <w:jc w:val="center"/>
              <w:rPr>
                <w:rFonts w:asciiTheme="majorHAnsi" w:hAnsiTheme="majorHAnsi"/>
                <w:b/>
                <w:szCs w:val="22"/>
              </w:rPr>
            </w:pPr>
            <w:r>
              <w:rPr>
                <w:rFonts w:asciiTheme="majorHAnsi" w:hAnsiTheme="majorHAnsi"/>
                <w:b/>
                <w:szCs w:val="22"/>
              </w:rPr>
              <w:t>1</w:t>
            </w:r>
            <w:r w:rsidR="007F5FD0">
              <w:rPr>
                <w:rFonts w:asciiTheme="majorHAnsi" w:hAnsiTheme="majorHAnsi"/>
                <w:b/>
                <w:szCs w:val="22"/>
              </w:rPr>
              <w:t>48.12</w:t>
            </w:r>
            <w:r>
              <w:rPr>
                <w:rFonts w:asciiTheme="majorHAnsi" w:hAnsiTheme="majorHAnsi"/>
                <w:b/>
                <w:szCs w:val="22"/>
              </w:rPr>
              <w:t xml:space="preserve"> M</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62DC16DD" w14:textId="77777777" w:rsidR="0077330D" w:rsidRPr="007225F2" w:rsidRDefault="0077330D" w:rsidP="00B6346D">
            <w:pPr>
              <w:rPr>
                <w:rFonts w:asciiTheme="majorHAnsi" w:hAnsiTheme="majorHAnsi"/>
                <w:szCs w:val="22"/>
              </w:rPr>
            </w:pPr>
          </w:p>
        </w:tc>
      </w:tr>
      <w:tr w:rsidR="0077330D" w:rsidRPr="007225F2" w14:paraId="4956AD3E" w14:textId="77777777" w:rsidTr="00B6346D">
        <w:trPr>
          <w:trHeight w:val="93"/>
          <w:jc w:val="center"/>
        </w:trPr>
        <w:tc>
          <w:tcPr>
            <w:tcW w:w="2830" w:type="dxa"/>
            <w:tcBorders>
              <w:top w:val="single" w:sz="4" w:space="0" w:color="auto"/>
              <w:left w:val="single" w:sz="4" w:space="0" w:color="auto"/>
              <w:bottom w:val="single" w:sz="4" w:space="0" w:color="auto"/>
              <w:right w:val="single" w:sz="4" w:space="0" w:color="auto"/>
            </w:tcBorders>
            <w:hideMark/>
          </w:tcPr>
          <w:p w14:paraId="54F5E065" w14:textId="77777777" w:rsidR="0077330D" w:rsidRDefault="0077330D" w:rsidP="00B6346D">
            <w:pPr>
              <w:jc w:val="center"/>
              <w:rPr>
                <w:rFonts w:asciiTheme="majorHAnsi" w:hAnsiTheme="majorHAnsi"/>
                <w:i/>
                <w:szCs w:val="22"/>
              </w:rPr>
            </w:pPr>
            <w:r>
              <w:rPr>
                <w:rFonts w:asciiTheme="majorHAnsi" w:hAnsiTheme="majorHAnsi"/>
                <w:i/>
                <w:szCs w:val="22"/>
              </w:rPr>
              <w:t>S.O.2.1 Economie Circulaire</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77AE7541" w14:textId="77777777" w:rsidR="0077330D" w:rsidRDefault="0077330D" w:rsidP="00B6346D">
            <w:pPr>
              <w:jc w:val="center"/>
              <w:rPr>
                <w:rFonts w:asciiTheme="majorHAnsi" w:hAnsiTheme="majorHAnsi"/>
                <w:i/>
                <w:szCs w:val="22"/>
              </w:rPr>
            </w:pPr>
            <w:r>
              <w:rPr>
                <w:rFonts w:asciiTheme="majorHAnsi" w:hAnsiTheme="majorHAnsi"/>
                <w:i/>
                <w:szCs w:val="22"/>
              </w:rPr>
              <w:t>20%</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7AD53466" w14:textId="77FBDA24" w:rsidR="0077330D" w:rsidRDefault="00972CD5" w:rsidP="00B6346D">
            <w:pPr>
              <w:jc w:val="center"/>
              <w:rPr>
                <w:rFonts w:asciiTheme="majorHAnsi" w:hAnsiTheme="majorHAnsi"/>
                <w:i/>
                <w:szCs w:val="22"/>
              </w:rPr>
            </w:pPr>
            <w:r>
              <w:rPr>
                <w:rFonts w:asciiTheme="majorHAnsi" w:hAnsiTheme="majorHAnsi"/>
                <w:i/>
                <w:szCs w:val="22"/>
              </w:rPr>
              <w:t>42.32</w:t>
            </w:r>
            <w:r w:rsidR="0077330D">
              <w:rPr>
                <w:rFonts w:asciiTheme="majorHAnsi" w:hAnsiTheme="majorHAnsi"/>
                <w:i/>
                <w:szCs w:val="22"/>
              </w:rPr>
              <w:t xml:space="preserve"> M</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60481B93" w14:textId="77777777" w:rsidR="0077330D" w:rsidRPr="007225F2" w:rsidRDefault="0077330D" w:rsidP="00B6346D">
            <w:pPr>
              <w:rPr>
                <w:rFonts w:asciiTheme="majorHAnsi" w:hAnsiTheme="majorHAnsi"/>
                <w:szCs w:val="22"/>
              </w:rPr>
            </w:pPr>
          </w:p>
        </w:tc>
      </w:tr>
      <w:tr w:rsidR="0077330D" w:rsidRPr="007225F2" w14:paraId="24343226" w14:textId="77777777" w:rsidTr="00B6346D">
        <w:trPr>
          <w:trHeight w:val="93"/>
          <w:jc w:val="center"/>
        </w:trPr>
        <w:tc>
          <w:tcPr>
            <w:tcW w:w="2830" w:type="dxa"/>
            <w:tcBorders>
              <w:top w:val="single" w:sz="4" w:space="0" w:color="auto"/>
              <w:left w:val="single" w:sz="4" w:space="0" w:color="auto"/>
              <w:bottom w:val="single" w:sz="4" w:space="0" w:color="auto"/>
              <w:right w:val="single" w:sz="4" w:space="0" w:color="auto"/>
            </w:tcBorders>
            <w:hideMark/>
          </w:tcPr>
          <w:p w14:paraId="1D41115F" w14:textId="77777777" w:rsidR="0077330D" w:rsidRDefault="0077330D" w:rsidP="00B6346D">
            <w:pPr>
              <w:jc w:val="center"/>
              <w:rPr>
                <w:rFonts w:asciiTheme="majorHAnsi" w:hAnsiTheme="majorHAnsi"/>
                <w:i/>
                <w:szCs w:val="22"/>
              </w:rPr>
            </w:pPr>
            <w:r>
              <w:rPr>
                <w:rFonts w:asciiTheme="majorHAnsi" w:hAnsiTheme="majorHAnsi"/>
                <w:i/>
                <w:szCs w:val="22"/>
              </w:rPr>
              <w:t>S.O.2.2. Changement climatique</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644427ED" w14:textId="77777777" w:rsidR="0077330D" w:rsidRDefault="0077330D" w:rsidP="00B6346D">
            <w:pPr>
              <w:jc w:val="center"/>
              <w:rPr>
                <w:rFonts w:asciiTheme="majorHAnsi" w:hAnsiTheme="majorHAnsi"/>
                <w:i/>
                <w:szCs w:val="22"/>
              </w:rPr>
            </w:pPr>
            <w:r>
              <w:rPr>
                <w:rFonts w:asciiTheme="majorHAnsi" w:hAnsiTheme="majorHAnsi"/>
                <w:i/>
                <w:szCs w:val="22"/>
              </w:rPr>
              <w:t>30%</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25BC94B4" w14:textId="3B6D8358" w:rsidR="0077330D" w:rsidRDefault="0077330D" w:rsidP="00B6346D">
            <w:pPr>
              <w:jc w:val="center"/>
              <w:rPr>
                <w:rFonts w:asciiTheme="majorHAnsi" w:hAnsiTheme="majorHAnsi"/>
                <w:i/>
                <w:szCs w:val="22"/>
              </w:rPr>
            </w:pPr>
            <w:r>
              <w:rPr>
                <w:rFonts w:asciiTheme="majorHAnsi" w:hAnsiTheme="majorHAnsi"/>
                <w:i/>
                <w:szCs w:val="22"/>
              </w:rPr>
              <w:t>6</w:t>
            </w:r>
            <w:r w:rsidR="00774E66">
              <w:rPr>
                <w:rFonts w:asciiTheme="majorHAnsi" w:hAnsiTheme="majorHAnsi"/>
                <w:i/>
                <w:szCs w:val="22"/>
              </w:rPr>
              <w:t>3.48</w:t>
            </w:r>
            <w:r>
              <w:rPr>
                <w:rFonts w:asciiTheme="majorHAnsi" w:hAnsiTheme="majorHAnsi"/>
                <w:i/>
                <w:szCs w:val="22"/>
              </w:rPr>
              <w:t xml:space="preserve"> M</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4EA17C8E" w14:textId="77777777" w:rsidR="0077330D" w:rsidRPr="007225F2" w:rsidRDefault="0077330D" w:rsidP="00B6346D">
            <w:pPr>
              <w:rPr>
                <w:rFonts w:asciiTheme="majorHAnsi" w:hAnsiTheme="majorHAnsi"/>
                <w:szCs w:val="22"/>
              </w:rPr>
            </w:pPr>
          </w:p>
        </w:tc>
      </w:tr>
      <w:tr w:rsidR="0077330D" w:rsidRPr="007225F2" w14:paraId="130411FA" w14:textId="77777777" w:rsidTr="00B6346D">
        <w:trPr>
          <w:trHeight w:val="93"/>
          <w:jc w:val="center"/>
        </w:trPr>
        <w:tc>
          <w:tcPr>
            <w:tcW w:w="2830" w:type="dxa"/>
            <w:tcBorders>
              <w:top w:val="single" w:sz="4" w:space="0" w:color="auto"/>
              <w:left w:val="single" w:sz="4" w:space="0" w:color="auto"/>
              <w:bottom w:val="single" w:sz="4" w:space="0" w:color="auto"/>
              <w:right w:val="single" w:sz="4" w:space="0" w:color="auto"/>
            </w:tcBorders>
            <w:hideMark/>
          </w:tcPr>
          <w:p w14:paraId="01749820" w14:textId="77777777" w:rsidR="0077330D" w:rsidRDefault="0077330D" w:rsidP="00B6346D">
            <w:pPr>
              <w:jc w:val="center"/>
              <w:rPr>
                <w:rFonts w:asciiTheme="majorHAnsi" w:hAnsiTheme="majorHAnsi"/>
                <w:i/>
                <w:szCs w:val="22"/>
              </w:rPr>
            </w:pPr>
            <w:r>
              <w:rPr>
                <w:rFonts w:asciiTheme="majorHAnsi" w:hAnsiTheme="majorHAnsi"/>
                <w:i/>
                <w:szCs w:val="22"/>
              </w:rPr>
              <w:t>S.O.2.3. Biodiversité</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70FCBF91" w14:textId="77777777" w:rsidR="0077330D" w:rsidRDefault="0077330D" w:rsidP="00B6346D">
            <w:pPr>
              <w:jc w:val="center"/>
              <w:rPr>
                <w:rFonts w:asciiTheme="majorHAnsi" w:hAnsiTheme="majorHAnsi"/>
                <w:i/>
                <w:szCs w:val="22"/>
              </w:rPr>
            </w:pPr>
            <w:r>
              <w:rPr>
                <w:rFonts w:asciiTheme="majorHAnsi" w:hAnsiTheme="majorHAnsi"/>
                <w:i/>
                <w:szCs w:val="22"/>
              </w:rPr>
              <w:t>20%</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2B4E0382" w14:textId="1E3F5C72" w:rsidR="0077330D" w:rsidRDefault="0077330D" w:rsidP="00B6346D">
            <w:pPr>
              <w:jc w:val="center"/>
              <w:rPr>
                <w:rFonts w:asciiTheme="majorHAnsi" w:hAnsiTheme="majorHAnsi"/>
                <w:i/>
                <w:szCs w:val="22"/>
              </w:rPr>
            </w:pPr>
            <w:r>
              <w:rPr>
                <w:rFonts w:asciiTheme="majorHAnsi" w:hAnsiTheme="majorHAnsi"/>
                <w:i/>
                <w:szCs w:val="22"/>
              </w:rPr>
              <w:t>4</w:t>
            </w:r>
            <w:r w:rsidR="00774E66">
              <w:rPr>
                <w:rFonts w:asciiTheme="majorHAnsi" w:hAnsiTheme="majorHAnsi"/>
                <w:i/>
                <w:szCs w:val="22"/>
              </w:rPr>
              <w:t>2.32</w:t>
            </w:r>
            <w:r>
              <w:rPr>
                <w:rFonts w:asciiTheme="majorHAnsi" w:hAnsiTheme="majorHAnsi"/>
                <w:i/>
                <w:szCs w:val="22"/>
              </w:rPr>
              <w:t xml:space="preserve"> M</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6AE94B8B" w14:textId="77777777" w:rsidR="0077330D" w:rsidRPr="007225F2" w:rsidRDefault="0077330D" w:rsidP="00B6346D">
            <w:pPr>
              <w:rPr>
                <w:rFonts w:asciiTheme="majorHAnsi" w:hAnsiTheme="majorHAnsi"/>
                <w:szCs w:val="22"/>
              </w:rPr>
            </w:pPr>
          </w:p>
        </w:tc>
      </w:tr>
      <w:tr w:rsidR="0077330D" w:rsidRPr="00A06F9F" w14:paraId="285C212D" w14:textId="77777777" w:rsidTr="00B6346D">
        <w:trPr>
          <w:trHeight w:val="300"/>
          <w:jc w:val="center"/>
        </w:trPr>
        <w:tc>
          <w:tcPr>
            <w:tcW w:w="2830" w:type="dxa"/>
            <w:tcBorders>
              <w:top w:val="single" w:sz="4" w:space="0" w:color="auto"/>
              <w:left w:val="single" w:sz="4" w:space="0" w:color="auto"/>
              <w:bottom w:val="single" w:sz="4" w:space="0" w:color="auto"/>
              <w:right w:val="single" w:sz="4" w:space="0" w:color="auto"/>
            </w:tcBorders>
            <w:hideMark/>
          </w:tcPr>
          <w:p w14:paraId="1E326EAD" w14:textId="77777777" w:rsidR="0077330D" w:rsidRDefault="0077330D" w:rsidP="00B6346D">
            <w:pPr>
              <w:jc w:val="center"/>
              <w:rPr>
                <w:rFonts w:asciiTheme="majorHAnsi" w:hAnsiTheme="majorHAnsi"/>
                <w:b/>
              </w:rPr>
            </w:pPr>
            <w:r>
              <w:rPr>
                <w:rFonts w:asciiTheme="majorHAnsi" w:hAnsiTheme="majorHAnsi"/>
                <w:b/>
              </w:rPr>
              <w:t>Priorité 3</w:t>
            </w:r>
          </w:p>
          <w:p w14:paraId="0FCCA7EF" w14:textId="77777777" w:rsidR="0077330D" w:rsidRDefault="0077330D" w:rsidP="00B6346D">
            <w:pPr>
              <w:jc w:val="center"/>
              <w:rPr>
                <w:rFonts w:asciiTheme="majorHAnsi" w:hAnsiTheme="majorHAnsi"/>
              </w:rPr>
            </w:pPr>
            <w:r>
              <w:rPr>
                <w:rFonts w:asciiTheme="majorHAnsi" w:hAnsiTheme="majorHAnsi"/>
              </w:rPr>
              <w:t>S.O. 3.1. Gouvernance</w:t>
            </w:r>
          </w:p>
        </w:tc>
        <w:tc>
          <w:tcPr>
            <w:tcW w:w="390" w:type="dxa"/>
            <w:tcBorders>
              <w:top w:val="single" w:sz="4" w:space="0" w:color="auto"/>
              <w:left w:val="single" w:sz="4" w:space="0" w:color="auto"/>
              <w:bottom w:val="single" w:sz="4" w:space="0" w:color="auto"/>
              <w:right w:val="single" w:sz="4" w:space="0" w:color="auto"/>
            </w:tcBorders>
            <w:noWrap/>
            <w:vAlign w:val="center"/>
            <w:hideMark/>
          </w:tcPr>
          <w:p w14:paraId="3953416F" w14:textId="77777777" w:rsidR="0077330D" w:rsidRDefault="0077330D" w:rsidP="00B6346D">
            <w:pPr>
              <w:jc w:val="center"/>
              <w:rPr>
                <w:rFonts w:asciiTheme="majorHAnsi" w:hAnsiTheme="majorHAnsi"/>
                <w:b/>
                <w:szCs w:val="22"/>
              </w:rPr>
            </w:pPr>
            <w:r>
              <w:rPr>
                <w:rFonts w:asciiTheme="majorHAnsi" w:hAnsiTheme="majorHAnsi"/>
                <w:b/>
                <w:szCs w:val="22"/>
              </w:rPr>
              <w:t>10%</w:t>
            </w:r>
          </w:p>
        </w:tc>
        <w:tc>
          <w:tcPr>
            <w:tcW w:w="1375" w:type="dxa"/>
            <w:tcBorders>
              <w:top w:val="single" w:sz="4" w:space="0" w:color="auto"/>
              <w:left w:val="single" w:sz="4" w:space="0" w:color="auto"/>
              <w:bottom w:val="single" w:sz="4" w:space="0" w:color="auto"/>
              <w:right w:val="single" w:sz="4" w:space="0" w:color="auto"/>
            </w:tcBorders>
            <w:noWrap/>
            <w:vAlign w:val="center"/>
            <w:hideMark/>
          </w:tcPr>
          <w:p w14:paraId="4A020F59" w14:textId="590A0B7B" w:rsidR="0077330D" w:rsidRDefault="0077330D" w:rsidP="00B6346D">
            <w:pPr>
              <w:jc w:val="center"/>
              <w:rPr>
                <w:rFonts w:asciiTheme="majorHAnsi" w:hAnsiTheme="majorHAnsi"/>
                <w:b/>
                <w:szCs w:val="22"/>
              </w:rPr>
            </w:pPr>
            <w:r>
              <w:rPr>
                <w:rFonts w:asciiTheme="majorHAnsi" w:hAnsiTheme="majorHAnsi"/>
                <w:b/>
                <w:szCs w:val="22"/>
              </w:rPr>
              <w:t>2</w:t>
            </w:r>
            <w:r w:rsidR="001F39A7">
              <w:rPr>
                <w:rFonts w:asciiTheme="majorHAnsi" w:hAnsiTheme="majorHAnsi"/>
                <w:b/>
                <w:szCs w:val="22"/>
              </w:rPr>
              <w:t>1</w:t>
            </w:r>
            <w:r w:rsidR="003F3EDA">
              <w:rPr>
                <w:rFonts w:asciiTheme="majorHAnsi" w:hAnsiTheme="majorHAnsi"/>
                <w:b/>
                <w:szCs w:val="22"/>
              </w:rPr>
              <w:t>.16</w:t>
            </w:r>
            <w:r>
              <w:rPr>
                <w:rFonts w:asciiTheme="majorHAnsi" w:hAnsiTheme="majorHAnsi"/>
                <w:b/>
                <w:szCs w:val="22"/>
              </w:rPr>
              <w:t xml:space="preserve"> M</w:t>
            </w:r>
          </w:p>
        </w:tc>
        <w:tc>
          <w:tcPr>
            <w:tcW w:w="2913" w:type="dxa"/>
            <w:tcBorders>
              <w:top w:val="single" w:sz="4" w:space="0" w:color="auto"/>
              <w:left w:val="single" w:sz="4" w:space="0" w:color="auto"/>
              <w:bottom w:val="single" w:sz="4" w:space="0" w:color="auto"/>
              <w:right w:val="single" w:sz="4" w:space="0" w:color="auto"/>
            </w:tcBorders>
            <w:hideMark/>
          </w:tcPr>
          <w:p w14:paraId="4C13A2DF" w14:textId="77777777" w:rsidR="0077330D" w:rsidRPr="0077330D" w:rsidRDefault="0077330D" w:rsidP="00B6346D">
            <w:pPr>
              <w:jc w:val="center"/>
              <w:rPr>
                <w:rFonts w:asciiTheme="majorHAnsi" w:hAnsiTheme="majorHAnsi"/>
                <w:szCs w:val="22"/>
                <w:lang w:val="fr-FR"/>
              </w:rPr>
            </w:pPr>
            <w:r w:rsidRPr="0077330D">
              <w:rPr>
                <w:rFonts w:asciiTheme="majorHAnsi" w:hAnsiTheme="majorHAnsi"/>
                <w:szCs w:val="22"/>
                <w:lang w:val="fr-FR"/>
              </w:rPr>
              <w:t>Projets de gouvernance thématique et institutionnelle</w:t>
            </w:r>
          </w:p>
        </w:tc>
      </w:tr>
    </w:tbl>
    <w:p w14:paraId="2C7CCF4A" w14:textId="3D87B8D8" w:rsidR="00972D5A" w:rsidRPr="00972D5A" w:rsidRDefault="002971AF" w:rsidP="00972D5A">
      <w:pPr>
        <w:rPr>
          <w:lang w:val="fr-FR"/>
        </w:rPr>
      </w:pPr>
      <w:r w:rsidRPr="00972D5A">
        <w:rPr>
          <w:lang w:val="fr-FR"/>
        </w:rPr>
        <w:br w:type="page"/>
      </w:r>
      <w:bookmarkStart w:id="49" w:name="_Ref277571610"/>
    </w:p>
    <w:p w14:paraId="0E29C79D" w14:textId="562E8782" w:rsidR="00FA3D3B" w:rsidRPr="003C47A2" w:rsidRDefault="00643B4F" w:rsidP="003C47A2">
      <w:pPr>
        <w:pStyle w:val="Titre1"/>
        <w:rPr>
          <w:lang w:val="fr-FR"/>
        </w:rPr>
      </w:pPr>
      <w:bookmarkStart w:id="50" w:name="_Toc66805680"/>
      <w:bookmarkStart w:id="51" w:name="_Toc66891388"/>
      <w:r w:rsidRPr="00643B4F">
        <w:rPr>
          <w:lang w:val="fr-FR"/>
        </w:rPr>
        <w:lastRenderedPageBreak/>
        <w:t>Chapitre 2 : Analyse de contex</w:t>
      </w:r>
      <w:r w:rsidR="00F25C8D">
        <w:rPr>
          <w:lang w:val="fr-FR"/>
        </w:rPr>
        <w:t>t</w:t>
      </w:r>
      <w:r w:rsidRPr="00643B4F">
        <w:rPr>
          <w:lang w:val="fr-FR"/>
        </w:rPr>
        <w:t>e, i</w:t>
      </w:r>
      <w:r>
        <w:rPr>
          <w:lang w:val="fr-FR"/>
        </w:rPr>
        <w:t>ndicateurs environnementaux, et caractéristiques de l’aire</w:t>
      </w:r>
      <w:r w:rsidR="00673117">
        <w:rPr>
          <w:lang w:val="fr-FR"/>
        </w:rPr>
        <w:t xml:space="preserve"> </w:t>
      </w:r>
      <w:r w:rsidR="00673117" w:rsidRPr="00673117">
        <w:rPr>
          <w:lang w:val="fr-FR"/>
        </w:rPr>
        <w:t>susceptible d’</w:t>
      </w:r>
      <w:r w:rsidR="00345B96" w:rsidRPr="00673117">
        <w:rPr>
          <w:lang w:val="fr-FR"/>
        </w:rPr>
        <w:t>être</w:t>
      </w:r>
      <w:r w:rsidR="00673117" w:rsidRPr="00673117">
        <w:rPr>
          <w:lang w:val="fr-FR"/>
        </w:rPr>
        <w:t xml:space="preserve"> </w:t>
      </w:r>
      <w:bookmarkEnd w:id="49"/>
      <w:r w:rsidR="00673117" w:rsidRPr="00673117">
        <w:rPr>
          <w:lang w:val="fr-FR"/>
        </w:rPr>
        <w:t>affect</w:t>
      </w:r>
      <w:r w:rsidR="00673117">
        <w:rPr>
          <w:lang w:val="fr-FR"/>
        </w:rPr>
        <w:t>é</w:t>
      </w:r>
      <w:r w:rsidR="00673117" w:rsidRPr="00673117">
        <w:rPr>
          <w:lang w:val="fr-FR"/>
        </w:rPr>
        <w:t>e</w:t>
      </w:r>
      <w:r w:rsidR="00934D9F">
        <w:rPr>
          <w:lang w:val="fr-FR"/>
        </w:rPr>
        <w:t>s</w:t>
      </w:r>
      <w:bookmarkEnd w:id="50"/>
      <w:bookmarkEnd w:id="51"/>
    </w:p>
    <w:p w14:paraId="5B6DF911" w14:textId="77777777" w:rsidR="002971AF" w:rsidRPr="00253130" w:rsidRDefault="002971AF" w:rsidP="00082BFC">
      <w:pPr>
        <w:rPr>
          <w:lang w:val="fr-FR"/>
        </w:rPr>
      </w:pPr>
    </w:p>
    <w:p w14:paraId="0F079214" w14:textId="52CE656C" w:rsidR="00ED7647" w:rsidRPr="00021586" w:rsidRDefault="00ED7647" w:rsidP="008E4426">
      <w:pPr>
        <w:rPr>
          <w:b/>
          <w:bCs/>
          <w:lang w:val="fr-FR"/>
        </w:rPr>
      </w:pPr>
      <w:r w:rsidRPr="001A23A1">
        <w:rPr>
          <w:lang w:val="fr-FR"/>
        </w:rPr>
        <w:t xml:space="preserve">La Directive ESE </w:t>
      </w:r>
      <w:r w:rsidR="00917933">
        <w:rPr>
          <w:lang w:val="fr-FR"/>
        </w:rPr>
        <w:t>requiert</w:t>
      </w:r>
      <w:r w:rsidR="00917933" w:rsidRPr="00917933">
        <w:rPr>
          <w:lang w:val="fr-FR"/>
        </w:rPr>
        <w:t xml:space="preserve"> l’analyse de l’état de l’environnement en l’absence du </w:t>
      </w:r>
      <w:r w:rsidR="005953CE">
        <w:rPr>
          <w:lang w:val="fr-FR"/>
        </w:rPr>
        <w:t>Programme</w:t>
      </w:r>
      <w:r w:rsidR="00917933" w:rsidRPr="00917933">
        <w:rPr>
          <w:lang w:val="fr-FR"/>
        </w:rPr>
        <w:t xml:space="preserve"> comme base pour une évaluation </w:t>
      </w:r>
      <w:r w:rsidR="00D029D0">
        <w:rPr>
          <w:lang w:val="fr-FR"/>
        </w:rPr>
        <w:t>ultérieure</w:t>
      </w:r>
      <w:r w:rsidR="00917933" w:rsidRPr="00917933">
        <w:rPr>
          <w:lang w:val="fr-FR"/>
        </w:rPr>
        <w:t xml:space="preserve"> des effets </w:t>
      </w:r>
      <w:r w:rsidR="00D029D0">
        <w:rPr>
          <w:lang w:val="fr-FR"/>
        </w:rPr>
        <w:t>environnementaux</w:t>
      </w:r>
      <w:r w:rsidR="00021586">
        <w:rPr>
          <w:lang w:val="fr-FR"/>
        </w:rPr>
        <w:t xml:space="preserve"> (scenario ‘business as usual’)</w:t>
      </w:r>
      <w:r w:rsidR="00917933" w:rsidRPr="00917933">
        <w:rPr>
          <w:lang w:val="fr-FR"/>
        </w:rPr>
        <w:t xml:space="preserve">. Dans ce chapitre, une brève présentation des principales questions environnementales liées au </w:t>
      </w:r>
      <w:r w:rsidR="00DB3EC8">
        <w:rPr>
          <w:lang w:val="fr-FR"/>
        </w:rPr>
        <w:t>P</w:t>
      </w:r>
      <w:r w:rsidR="00917933" w:rsidRPr="00917933">
        <w:rPr>
          <w:lang w:val="fr-FR"/>
        </w:rPr>
        <w:t xml:space="preserve">rogramme </w:t>
      </w:r>
      <w:r w:rsidR="00877209">
        <w:rPr>
          <w:lang w:val="fr-FR"/>
        </w:rPr>
        <w:t>Euro-MED</w:t>
      </w:r>
      <w:r w:rsidR="00917933" w:rsidRPr="00917933">
        <w:rPr>
          <w:lang w:val="fr-FR"/>
        </w:rPr>
        <w:t xml:space="preserve"> sera présentée et </w:t>
      </w:r>
      <w:r w:rsidR="00DB3EC8">
        <w:rPr>
          <w:lang w:val="fr-FR"/>
        </w:rPr>
        <w:t xml:space="preserve">les potentielles criticités environnementales seront soulignées. </w:t>
      </w:r>
      <w:r w:rsidR="00917933" w:rsidRPr="00917933">
        <w:rPr>
          <w:lang w:val="fr-FR"/>
        </w:rPr>
        <w:t>Un ensemble d’indicateurs – basés sur le modèle DPSIR (</w:t>
      </w:r>
      <w:r w:rsidR="00021586">
        <w:rPr>
          <w:lang w:val="fr-FR"/>
        </w:rPr>
        <w:t>‘</w:t>
      </w:r>
      <w:r w:rsidR="00917933" w:rsidRPr="00446C46">
        <w:rPr>
          <w:i/>
          <w:iCs/>
          <w:lang w:val="fr-FR"/>
        </w:rPr>
        <w:t>Determinant, Pressure, State, Impact, Response</w:t>
      </w:r>
      <w:r w:rsidR="00021586" w:rsidRPr="00446C46">
        <w:rPr>
          <w:i/>
          <w:iCs/>
          <w:lang w:val="fr-FR"/>
        </w:rPr>
        <w:t>’</w:t>
      </w:r>
      <w:r w:rsidR="00917933" w:rsidRPr="00917933">
        <w:rPr>
          <w:lang w:val="fr-FR"/>
        </w:rPr>
        <w:t>) - est utilisé ici pour décrire le contexte</w:t>
      </w:r>
      <w:r w:rsidR="00FA7AA8">
        <w:rPr>
          <w:lang w:val="fr-FR"/>
        </w:rPr>
        <w:t>.</w:t>
      </w:r>
      <w:r w:rsidR="00021586">
        <w:rPr>
          <w:lang w:val="fr-FR"/>
        </w:rPr>
        <w:t xml:space="preserve"> Les composantes environnementales</w:t>
      </w:r>
      <w:r w:rsidR="063BD422" w:rsidRPr="2C0311A6">
        <w:rPr>
          <w:lang w:val="fr-FR"/>
        </w:rPr>
        <w:t>,</w:t>
      </w:r>
      <w:r w:rsidR="00021586">
        <w:rPr>
          <w:lang w:val="fr-FR"/>
        </w:rPr>
        <w:t xml:space="preserve"> objet d’analyse dans ce chapitre sont : le changement climatique et les risques qui y ont associés, les émissions de GES, la qualité de l’eau et ses usages, la biodiversité (habitats et espèces), l’écosystème marin, la qualité du sol et ses usages, la qualité de l’air et la santé humaine, le paysage, ainsi que la gestion des déchets. </w:t>
      </w:r>
      <w:r w:rsidR="00021586" w:rsidRPr="00021586">
        <w:rPr>
          <w:b/>
          <w:bCs/>
          <w:lang w:val="fr-FR"/>
        </w:rPr>
        <w:t xml:space="preserve">A noter que l’analyse se concentrera essentiellement sur l’aire biogéographique ‘méditerranéenne’, où se localise l’essentiel des régions de l’espace de coopération. </w:t>
      </w:r>
    </w:p>
    <w:p w14:paraId="6A5D9660" w14:textId="449ECBF2" w:rsidR="008E4426" w:rsidRPr="008E4426" w:rsidRDefault="008E4426" w:rsidP="00643B4F">
      <w:pPr>
        <w:pStyle w:val="Titre2"/>
        <w:rPr>
          <w:lang w:val="fr-FR"/>
        </w:rPr>
      </w:pPr>
      <w:bookmarkStart w:id="52" w:name="_Toc66805681"/>
      <w:bookmarkStart w:id="53" w:name="_Toc64970354"/>
      <w:bookmarkStart w:id="54" w:name="_Toc66891389"/>
      <w:r w:rsidRPr="008E4426">
        <w:rPr>
          <w:lang w:val="fr-FR"/>
        </w:rPr>
        <w:t>Adaptation a</w:t>
      </w:r>
      <w:r>
        <w:rPr>
          <w:lang w:val="fr-FR"/>
        </w:rPr>
        <w:t>u changement climatique et risques associés</w:t>
      </w:r>
      <w:bookmarkEnd w:id="52"/>
      <w:bookmarkEnd w:id="54"/>
    </w:p>
    <w:bookmarkEnd w:id="53"/>
    <w:p w14:paraId="7AF700CE" w14:textId="104DA492" w:rsidR="00F97774" w:rsidRPr="00FF091F" w:rsidRDefault="00677DD1" w:rsidP="00643B4F">
      <w:pPr>
        <w:rPr>
          <w:lang w:val="fr-FR"/>
        </w:rPr>
      </w:pPr>
      <w:r>
        <w:rPr>
          <w:lang w:val="fr-FR"/>
        </w:rPr>
        <w:t xml:space="preserve">Le climat méditerranéen est reconnu pour ses étés secs et ses hivers mitigés. Les températures varient toutefois grandement dans la zone de coopération, où des niveaux plus contrastés sont enregistrés vers la partie Est (sous influence continentale). </w:t>
      </w:r>
      <w:r w:rsidR="008E4426" w:rsidRPr="008E4426">
        <w:rPr>
          <w:lang w:val="fr-FR"/>
        </w:rPr>
        <w:t xml:space="preserve">L’une </w:t>
      </w:r>
      <w:r w:rsidR="009E3412" w:rsidRPr="008E4426">
        <w:rPr>
          <w:lang w:val="fr-FR"/>
        </w:rPr>
        <w:t>des principales problématiques</w:t>
      </w:r>
      <w:r w:rsidR="008E4426" w:rsidRPr="008E4426">
        <w:rPr>
          <w:lang w:val="fr-FR"/>
        </w:rPr>
        <w:t xml:space="preserve"> a</w:t>
      </w:r>
      <w:r w:rsidR="008E4426">
        <w:rPr>
          <w:lang w:val="fr-FR"/>
        </w:rPr>
        <w:t xml:space="preserve">ffectant le bassin </w:t>
      </w:r>
      <w:r w:rsidR="00E14824">
        <w:rPr>
          <w:lang w:val="fr-FR"/>
        </w:rPr>
        <w:t>méditerranéen</w:t>
      </w:r>
      <w:r w:rsidR="008E4426">
        <w:rPr>
          <w:lang w:val="fr-FR"/>
        </w:rPr>
        <w:t xml:space="preserve"> concerne </w:t>
      </w:r>
      <w:r w:rsidR="008E4426">
        <w:rPr>
          <w:b/>
          <w:bCs/>
          <w:lang w:val="fr-FR"/>
        </w:rPr>
        <w:t>l’augmentation des températures</w:t>
      </w:r>
      <w:r w:rsidR="008E4426">
        <w:rPr>
          <w:lang w:val="fr-FR"/>
        </w:rPr>
        <w:t xml:space="preserve">. </w:t>
      </w:r>
      <w:r w:rsidR="00E14824" w:rsidRPr="00E14824">
        <w:rPr>
          <w:lang w:val="fr-FR"/>
        </w:rPr>
        <w:t>Les températures moyennes sont désormais 1</w:t>
      </w:r>
      <w:r>
        <w:rPr>
          <w:lang w:val="fr-FR"/>
        </w:rPr>
        <w:t>,</w:t>
      </w:r>
      <w:r w:rsidR="00E14824" w:rsidRPr="00E14824">
        <w:rPr>
          <w:lang w:val="fr-FR"/>
        </w:rPr>
        <w:t>54°C supérieures à</w:t>
      </w:r>
      <w:r>
        <w:rPr>
          <w:lang w:val="fr-FR"/>
        </w:rPr>
        <w:t xml:space="preserve"> celles observées durant </w:t>
      </w:r>
      <w:r w:rsidR="00E14824" w:rsidRPr="00E14824">
        <w:rPr>
          <w:lang w:val="fr-FR"/>
        </w:rPr>
        <w:t>l’</w:t>
      </w:r>
      <w:r w:rsidR="00E14824">
        <w:rPr>
          <w:lang w:val="fr-FR"/>
        </w:rPr>
        <w:t xml:space="preserve">ère </w:t>
      </w:r>
      <w:r>
        <w:rPr>
          <w:lang w:val="fr-FR"/>
        </w:rPr>
        <w:t>préindustrielle</w:t>
      </w:r>
      <w:r w:rsidR="00E14824">
        <w:rPr>
          <w:lang w:val="fr-FR"/>
        </w:rPr>
        <w:t xml:space="preserve">, </w:t>
      </w:r>
      <w:r>
        <w:rPr>
          <w:lang w:val="fr-FR"/>
        </w:rPr>
        <w:t xml:space="preserve">tant sur </w:t>
      </w:r>
      <w:r w:rsidR="009E3412">
        <w:rPr>
          <w:lang w:val="fr-FR"/>
        </w:rPr>
        <w:t xml:space="preserve">terre qu’en mer, qui est </w:t>
      </w:r>
      <w:r>
        <w:rPr>
          <w:lang w:val="fr-FR"/>
        </w:rPr>
        <w:t xml:space="preserve">de plus </w:t>
      </w:r>
      <w:r w:rsidR="009E3412">
        <w:rPr>
          <w:lang w:val="fr-FR"/>
        </w:rPr>
        <w:t>supérieur de 0</w:t>
      </w:r>
      <w:r>
        <w:rPr>
          <w:lang w:val="fr-FR"/>
        </w:rPr>
        <w:t>,</w:t>
      </w:r>
      <w:r w:rsidR="009E3412">
        <w:rPr>
          <w:lang w:val="fr-FR"/>
        </w:rPr>
        <w:t>4°C par rapport à la moyenne globale du changement</w:t>
      </w:r>
      <w:r>
        <w:rPr>
          <w:lang w:val="fr-FR"/>
        </w:rPr>
        <w:t xml:space="preserve"> observé à l’échelle planète</w:t>
      </w:r>
      <w:r>
        <w:rPr>
          <w:rStyle w:val="Appelnotedebasdep"/>
          <w:lang w:val="fr-FR"/>
        </w:rPr>
        <w:footnoteReference w:id="5"/>
      </w:r>
      <w:r>
        <w:rPr>
          <w:lang w:val="fr-FR"/>
        </w:rPr>
        <w:t>. L’augmentation, d’origine essentiellement anthropique, est de l’ordre de 0,03°C p</w:t>
      </w:r>
      <w:r w:rsidRPr="003F42F5">
        <w:rPr>
          <w:lang w:val="fr-FR"/>
        </w:rPr>
        <w:t>ar an</w:t>
      </w:r>
      <w:r w:rsidR="009E3412">
        <w:rPr>
          <w:rStyle w:val="Appelnotedebasdep"/>
          <w:lang w:val="fr-FR"/>
        </w:rPr>
        <w:footnoteReference w:id="6"/>
      </w:r>
      <w:r w:rsidR="004848B6">
        <w:rPr>
          <w:lang w:val="fr-FR"/>
        </w:rPr>
        <w:t xml:space="preserve">. </w:t>
      </w:r>
      <w:r w:rsidR="003F42F5" w:rsidRPr="003F42F5">
        <w:rPr>
          <w:lang w:val="fr-FR"/>
        </w:rPr>
        <w:t xml:space="preserve">La hausse des températures entraînera </w:t>
      </w:r>
      <w:r w:rsidR="004C27D5">
        <w:rPr>
          <w:lang w:val="fr-FR"/>
        </w:rPr>
        <w:t xml:space="preserve">sur le long terme </w:t>
      </w:r>
      <w:r w:rsidR="003F42F5" w:rsidRPr="003F42F5">
        <w:rPr>
          <w:lang w:val="fr-FR"/>
        </w:rPr>
        <w:t xml:space="preserve">des vagues de chaleur plus fréquentes et plus intenses. Parallèlement aux journées plus chaudes, les précipitations diminueront </w:t>
      </w:r>
      <w:r w:rsidR="00F97774">
        <w:rPr>
          <w:lang w:val="fr-FR"/>
        </w:rPr>
        <w:t>de</w:t>
      </w:r>
      <w:r w:rsidR="003F42F5" w:rsidRPr="003F42F5">
        <w:rPr>
          <w:lang w:val="fr-FR"/>
        </w:rPr>
        <w:t xml:space="preserve"> 4% pour chaque degré de réchauffement climatique</w:t>
      </w:r>
      <w:r w:rsidR="00F97774">
        <w:rPr>
          <w:lang w:val="fr-FR"/>
        </w:rPr>
        <w:t xml:space="preserve">, selon les prévisions. La baisse des précipitations entrainera également des </w:t>
      </w:r>
      <w:r w:rsidR="00EA0AD3">
        <w:rPr>
          <w:lang w:val="fr-FR"/>
        </w:rPr>
        <w:t>sécheresses, notamment</w:t>
      </w:r>
      <w:r w:rsidR="00F97774">
        <w:rPr>
          <w:lang w:val="fr-FR"/>
        </w:rPr>
        <w:t xml:space="preserve"> dans les régions plus au sud</w:t>
      </w:r>
      <w:r w:rsidR="00FF091F">
        <w:rPr>
          <w:lang w:val="fr-FR"/>
        </w:rPr>
        <w:t> ; en conséquence, d</w:t>
      </w:r>
      <w:r w:rsidR="00FF091F" w:rsidRPr="00837B13">
        <w:rPr>
          <w:lang w:val="fr-FR"/>
        </w:rPr>
        <w:t xml:space="preserve">e nombreux lacs et réservoirs </w:t>
      </w:r>
      <w:r w:rsidR="00FF091F">
        <w:rPr>
          <w:lang w:val="fr-FR"/>
        </w:rPr>
        <w:t>risquent de</w:t>
      </w:r>
      <w:r w:rsidR="00FF091F" w:rsidRPr="00837B13">
        <w:rPr>
          <w:lang w:val="fr-FR"/>
        </w:rPr>
        <w:t xml:space="preserve"> se dessécher</w:t>
      </w:r>
      <w:r w:rsidR="00FF091F">
        <w:rPr>
          <w:lang w:val="fr-FR"/>
        </w:rPr>
        <w:t xml:space="preserve">. </w:t>
      </w:r>
    </w:p>
    <w:p w14:paraId="15BACA7C" w14:textId="5FA280F0" w:rsidR="009E3412" w:rsidRPr="00F97774" w:rsidRDefault="009E3412" w:rsidP="00643B4F">
      <w:pPr>
        <w:rPr>
          <w:lang w:val="fr-FR"/>
        </w:rPr>
      </w:pPr>
    </w:p>
    <w:p w14:paraId="78394EDA" w14:textId="33BC12BA" w:rsidR="009E3412" w:rsidRPr="00F97774" w:rsidRDefault="009E3412" w:rsidP="00643B4F">
      <w:pPr>
        <w:rPr>
          <w:lang w:val="fr-FR"/>
        </w:rPr>
      </w:pPr>
    </w:p>
    <w:p w14:paraId="51274A9A" w14:textId="50C4A831" w:rsidR="009E3412" w:rsidRPr="00F97774" w:rsidRDefault="009E3412" w:rsidP="00643B4F">
      <w:pPr>
        <w:rPr>
          <w:lang w:val="fr-FR"/>
        </w:rPr>
      </w:pPr>
    </w:p>
    <w:p w14:paraId="237539B8" w14:textId="4BFE0134" w:rsidR="009E3412" w:rsidRDefault="009E3412" w:rsidP="00643B4F">
      <w:pPr>
        <w:rPr>
          <w:lang w:val="fr-FR"/>
        </w:rPr>
      </w:pPr>
    </w:p>
    <w:p w14:paraId="6A80FFB4" w14:textId="51FF6434" w:rsidR="00F97774" w:rsidRDefault="00E32CFB" w:rsidP="00643B4F">
      <w:pPr>
        <w:rPr>
          <w:lang w:val="fr-FR"/>
        </w:rPr>
      </w:pPr>
      <w:r>
        <w:rPr>
          <w:noProof/>
        </w:rPr>
        <mc:AlternateContent>
          <mc:Choice Requires="wps">
            <w:drawing>
              <wp:anchor distT="0" distB="0" distL="114300" distR="114300" simplePos="0" relativeHeight="251658276" behindDoc="0" locked="0" layoutInCell="1" allowOverlap="1" wp14:anchorId="2393B618" wp14:editId="3E752268">
                <wp:simplePos x="0" y="0"/>
                <wp:positionH relativeFrom="column">
                  <wp:posOffset>71120</wp:posOffset>
                </wp:positionH>
                <wp:positionV relativeFrom="paragraph">
                  <wp:posOffset>375285</wp:posOffset>
                </wp:positionV>
                <wp:extent cx="5010150" cy="184150"/>
                <wp:effectExtent l="0" t="0" r="0" b="6350"/>
                <wp:wrapNone/>
                <wp:docPr id="34" name="Casella di testo 34"/>
                <wp:cNvGraphicFramePr/>
                <a:graphic xmlns:a="http://schemas.openxmlformats.org/drawingml/2006/main">
                  <a:graphicData uri="http://schemas.microsoft.com/office/word/2010/wordprocessingShape">
                    <wps:wsp>
                      <wps:cNvSpPr txBox="1"/>
                      <wps:spPr>
                        <a:xfrm>
                          <a:off x="0" y="0"/>
                          <a:ext cx="5010150" cy="184150"/>
                        </a:xfrm>
                        <a:prstGeom prst="rect">
                          <a:avLst/>
                        </a:prstGeom>
                        <a:solidFill>
                          <a:prstClr val="white"/>
                        </a:solidFill>
                        <a:ln>
                          <a:noFill/>
                        </a:ln>
                      </wps:spPr>
                      <wps:txbx>
                        <w:txbxContent>
                          <w:p w14:paraId="49FC763C" w14:textId="1C3F528C" w:rsidR="00B6346D" w:rsidRPr="00F173E9" w:rsidRDefault="00B6346D" w:rsidP="00B85FC9">
                            <w:pPr>
                              <w:pStyle w:val="Lgende"/>
                              <w:rPr>
                                <w:rFonts w:asciiTheme="minorHAnsi" w:hAnsiTheme="minorHAnsi"/>
                                <w:b w:val="0"/>
                                <w:bCs w:val="0"/>
                                <w:noProof/>
                                <w:color w:val="4470B4"/>
                                <w:sz w:val="22"/>
                                <w:szCs w:val="22"/>
                                <w:lang w:val="fr-FR"/>
                              </w:rPr>
                            </w:pPr>
                            <w:bookmarkStart w:id="55" w:name="_Toc66805919"/>
                            <w:r w:rsidRPr="00F173E9">
                              <w:rPr>
                                <w:rFonts w:asciiTheme="minorHAnsi" w:hAnsiTheme="minorHAnsi"/>
                                <w:b w:val="0"/>
                                <w:bCs w:val="0"/>
                                <w:color w:val="4470B4"/>
                                <w:sz w:val="22"/>
                                <w:szCs w:val="22"/>
                                <w:lang w:val="fr-FR"/>
                              </w:rPr>
                              <w:t xml:space="preserve">Figure </w:t>
                            </w:r>
                            <w:r w:rsidRPr="00F173E9">
                              <w:rPr>
                                <w:rFonts w:asciiTheme="minorHAnsi" w:hAnsiTheme="minorHAnsi"/>
                                <w:b w:val="0"/>
                                <w:bCs w:val="0"/>
                                <w:color w:val="4470B4"/>
                                <w:sz w:val="22"/>
                                <w:szCs w:val="22"/>
                              </w:rPr>
                              <w:fldChar w:fldCharType="begin"/>
                            </w:r>
                            <w:r w:rsidRPr="00F173E9">
                              <w:rPr>
                                <w:rFonts w:asciiTheme="minorHAnsi" w:hAnsiTheme="minorHAnsi"/>
                                <w:b w:val="0"/>
                                <w:bCs w:val="0"/>
                                <w:color w:val="4470B4"/>
                                <w:sz w:val="22"/>
                                <w:szCs w:val="22"/>
                                <w:lang w:val="fr-FR"/>
                              </w:rPr>
                              <w:instrText xml:space="preserve"> SEQ Figure \* ARABIC </w:instrText>
                            </w:r>
                            <w:r w:rsidRPr="00F173E9">
                              <w:rPr>
                                <w:rFonts w:asciiTheme="minorHAnsi" w:hAnsiTheme="minorHAnsi"/>
                                <w:b w:val="0"/>
                                <w:bCs w:val="0"/>
                                <w:color w:val="4470B4"/>
                                <w:sz w:val="22"/>
                                <w:szCs w:val="22"/>
                              </w:rPr>
                              <w:fldChar w:fldCharType="separate"/>
                            </w:r>
                            <w:r w:rsidRPr="00F173E9">
                              <w:rPr>
                                <w:rFonts w:asciiTheme="minorHAnsi" w:hAnsiTheme="minorHAnsi"/>
                                <w:b w:val="0"/>
                                <w:bCs w:val="0"/>
                                <w:noProof/>
                                <w:color w:val="4470B4"/>
                                <w:sz w:val="22"/>
                                <w:szCs w:val="22"/>
                                <w:lang w:val="fr-FR"/>
                              </w:rPr>
                              <w:t>2</w:t>
                            </w:r>
                            <w:r w:rsidRPr="00F173E9">
                              <w:rPr>
                                <w:rFonts w:asciiTheme="minorHAnsi" w:hAnsiTheme="minorHAnsi"/>
                                <w:b w:val="0"/>
                                <w:bCs w:val="0"/>
                                <w:color w:val="4470B4"/>
                                <w:sz w:val="22"/>
                                <w:szCs w:val="22"/>
                              </w:rPr>
                              <w:fldChar w:fldCharType="end"/>
                            </w:r>
                            <w:r>
                              <w:rPr>
                                <w:rFonts w:asciiTheme="minorHAnsi" w:hAnsiTheme="minorHAnsi"/>
                                <w:b w:val="0"/>
                                <w:bCs w:val="0"/>
                                <w:color w:val="4470B4"/>
                                <w:sz w:val="22"/>
                                <w:szCs w:val="22"/>
                                <w:lang w:val="fr-FR"/>
                              </w:rPr>
                              <w:t xml:space="preserve"> : </w:t>
                            </w:r>
                            <w:r w:rsidRPr="00F173E9">
                              <w:rPr>
                                <w:rFonts w:asciiTheme="minorHAnsi" w:hAnsiTheme="minorHAnsi"/>
                                <w:b w:val="0"/>
                                <w:bCs w:val="0"/>
                                <w:color w:val="4470B4"/>
                                <w:sz w:val="22"/>
                                <w:szCs w:val="22"/>
                                <w:lang w:val="fr-FR"/>
                              </w:rPr>
                              <w:t>Températures moyennes annuelles en Méditerranée (Source : MEDECC -2020)</w:t>
                            </w:r>
                            <w:bookmarkEnd w:id="55"/>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393B618" id="Casella di testo 34" o:spid="_x0000_s1028" type="#_x0000_t202" style="position:absolute;left:0;text-align:left;margin-left:5.6pt;margin-top:29.55pt;width:394.5pt;height:14.5pt;z-index:2516582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xGgpNAIAAHEEAAAOAAAAZHJzL2Uyb0RvYy54bWysVMFu2zAMvQ/YPwi6L06ydiiMOEWWIsOA&#10;oC2QDj0rshwLkERNYmJ3Xz9KjtOt22nYRaZIitJ7j/TitreGnVSIGlzFZ5MpZ8pJqLU7VPzb0+bD&#10;DWcRhauFAacq/qIiv12+f7fofKnm0IKpVWBUxMWy8xVvEX1ZFFG2yoo4Aa8cBRsIViBtw6Gog+io&#10;ujXFfDr9VHQQah9AqhjJezcE+TLXbxol8aFpokJmKk5vw7yGvO7TWiwXojwE4Vstz88Q//AKK7Sj&#10;Sy+l7gQKdgz6j1JWywARGpxIsAU0jZYqYyA0s+kbNLtWeJWxEDnRX2iK/6+svD89Bqbrin+84swJ&#10;SxqtRVTGCFZrhioiMAoRT52PJaXvPB3A/jP0pPfoj+RM8Psm2PQlYIzixPjLhWXVI5PkvCags2sK&#10;SYrNbq6STeWL19M+RPyiwLJkVDyQiplccdpGHFLHlHRZBKPrjTYmbVJgbQI7CVK8azWqc/HfsoxL&#10;uQ7SqaFg8hQJ4gAlWdjv+0zNfIS5h/qF0AcY+ih6udF031ZEfBSBGodQ0TDgAy2Nga7icLY4ayH8&#10;+Js/5ZOeFOWso0asePx+FEFxZr46Ujp17WiE0diPhjvaNRDSGY2Zl9mkAwHNaDYB7DPNyCrdQiHh&#10;JN1VcRzNNQ7jQDMm1WqVk6g3vcCt23mZSo+8PvXPIvizKkh63sPYoqJ8I86QO7C8OiI0OiuXeB1Y&#10;PNNNfZ21P89gGpxf9znr9U+x/AkAAP//AwBQSwMEFAAGAAgAAAAhACQIVoPdAAAACAEAAA8AAABk&#10;cnMvZG93bnJldi54bWxMj0FPwzAMhe9I/IfISFwQS1uJqXRNJ9jgBoeNaWevydqKxqmSdO3+PeYE&#10;Nz+/p+fP5Xq2vbgYHzpHCtJFAsJQ7XRHjYLD1/tjDiJEJI29I6PgagKsq9ubEgvtJtqZyz42gkso&#10;FKigjXEopAx1ayyGhRsMsXd23mJk6RupPU5cbnuZJclSWuyIL7Q4mE1r6u/9aBUst36cdrR52B7e&#10;PvBzaLLj6/Wo1P3d/LICEc0c/8Lwi8/oUDHTyY2kg+hZpxknFTw9pyDYz5OEFyce8hRkVcr/D1Q/&#10;AAAA//8DAFBLAQItABQABgAIAAAAIQC2gziS/gAAAOEBAAATAAAAAAAAAAAAAAAAAAAAAABbQ29u&#10;dGVudF9UeXBlc10ueG1sUEsBAi0AFAAGAAgAAAAhADj9If/WAAAAlAEAAAsAAAAAAAAAAAAAAAAA&#10;LwEAAF9yZWxzLy5yZWxzUEsBAi0AFAAGAAgAAAAhACXEaCk0AgAAcQQAAA4AAAAAAAAAAAAAAAAA&#10;LgIAAGRycy9lMm9Eb2MueG1sUEsBAi0AFAAGAAgAAAAhACQIVoPdAAAACAEAAA8AAAAAAAAAAAAA&#10;AAAAjgQAAGRycy9kb3ducmV2LnhtbFBLBQYAAAAABAAEAPMAAACYBQAAAAA=&#10;" stroked="f">
                <v:textbox inset="0,0,0,0">
                  <w:txbxContent>
                    <w:p w14:paraId="49FC763C" w14:textId="1C3F528C" w:rsidR="00B6346D" w:rsidRPr="00F173E9" w:rsidRDefault="00B6346D" w:rsidP="00B85FC9">
                      <w:pPr>
                        <w:pStyle w:val="Lgende"/>
                        <w:rPr>
                          <w:rFonts w:asciiTheme="minorHAnsi" w:hAnsiTheme="minorHAnsi"/>
                          <w:b w:val="0"/>
                          <w:bCs w:val="0"/>
                          <w:noProof/>
                          <w:color w:val="4470B4"/>
                          <w:sz w:val="22"/>
                          <w:szCs w:val="22"/>
                          <w:lang w:val="fr-FR"/>
                        </w:rPr>
                      </w:pPr>
                      <w:bookmarkStart w:id="56" w:name="_Toc66805919"/>
                      <w:r w:rsidRPr="00F173E9">
                        <w:rPr>
                          <w:rFonts w:asciiTheme="minorHAnsi" w:hAnsiTheme="minorHAnsi"/>
                          <w:b w:val="0"/>
                          <w:bCs w:val="0"/>
                          <w:color w:val="4470B4"/>
                          <w:sz w:val="22"/>
                          <w:szCs w:val="22"/>
                          <w:lang w:val="fr-FR"/>
                        </w:rPr>
                        <w:t xml:space="preserve">Figure </w:t>
                      </w:r>
                      <w:r w:rsidRPr="00F173E9">
                        <w:rPr>
                          <w:rFonts w:asciiTheme="minorHAnsi" w:hAnsiTheme="minorHAnsi"/>
                          <w:b w:val="0"/>
                          <w:bCs w:val="0"/>
                          <w:color w:val="4470B4"/>
                          <w:sz w:val="22"/>
                          <w:szCs w:val="22"/>
                        </w:rPr>
                        <w:fldChar w:fldCharType="begin"/>
                      </w:r>
                      <w:r w:rsidRPr="00F173E9">
                        <w:rPr>
                          <w:rFonts w:asciiTheme="minorHAnsi" w:hAnsiTheme="minorHAnsi"/>
                          <w:b w:val="0"/>
                          <w:bCs w:val="0"/>
                          <w:color w:val="4470B4"/>
                          <w:sz w:val="22"/>
                          <w:szCs w:val="22"/>
                          <w:lang w:val="fr-FR"/>
                        </w:rPr>
                        <w:instrText xml:space="preserve"> SEQ Figure \* ARABIC </w:instrText>
                      </w:r>
                      <w:r w:rsidRPr="00F173E9">
                        <w:rPr>
                          <w:rFonts w:asciiTheme="minorHAnsi" w:hAnsiTheme="minorHAnsi"/>
                          <w:b w:val="0"/>
                          <w:bCs w:val="0"/>
                          <w:color w:val="4470B4"/>
                          <w:sz w:val="22"/>
                          <w:szCs w:val="22"/>
                        </w:rPr>
                        <w:fldChar w:fldCharType="separate"/>
                      </w:r>
                      <w:r w:rsidRPr="00F173E9">
                        <w:rPr>
                          <w:rFonts w:asciiTheme="minorHAnsi" w:hAnsiTheme="minorHAnsi"/>
                          <w:b w:val="0"/>
                          <w:bCs w:val="0"/>
                          <w:noProof/>
                          <w:color w:val="4470B4"/>
                          <w:sz w:val="22"/>
                          <w:szCs w:val="22"/>
                          <w:lang w:val="fr-FR"/>
                        </w:rPr>
                        <w:t>2</w:t>
                      </w:r>
                      <w:r w:rsidRPr="00F173E9">
                        <w:rPr>
                          <w:rFonts w:asciiTheme="minorHAnsi" w:hAnsiTheme="minorHAnsi"/>
                          <w:b w:val="0"/>
                          <w:bCs w:val="0"/>
                          <w:color w:val="4470B4"/>
                          <w:sz w:val="22"/>
                          <w:szCs w:val="22"/>
                        </w:rPr>
                        <w:fldChar w:fldCharType="end"/>
                      </w:r>
                      <w:r>
                        <w:rPr>
                          <w:rFonts w:asciiTheme="minorHAnsi" w:hAnsiTheme="minorHAnsi"/>
                          <w:b w:val="0"/>
                          <w:bCs w:val="0"/>
                          <w:color w:val="4470B4"/>
                          <w:sz w:val="22"/>
                          <w:szCs w:val="22"/>
                          <w:lang w:val="fr-FR"/>
                        </w:rPr>
                        <w:t xml:space="preserve"> : </w:t>
                      </w:r>
                      <w:r w:rsidRPr="00F173E9">
                        <w:rPr>
                          <w:rFonts w:asciiTheme="minorHAnsi" w:hAnsiTheme="minorHAnsi"/>
                          <w:b w:val="0"/>
                          <w:bCs w:val="0"/>
                          <w:color w:val="4470B4"/>
                          <w:sz w:val="22"/>
                          <w:szCs w:val="22"/>
                          <w:lang w:val="fr-FR"/>
                        </w:rPr>
                        <w:t>Températures moyennes annuelles en Méditerranée (Source : MEDECC -2020)</w:t>
                      </w:r>
                      <w:bookmarkEnd w:id="56"/>
                    </w:p>
                  </w:txbxContent>
                </v:textbox>
              </v:shape>
            </w:pict>
          </mc:Fallback>
        </mc:AlternateContent>
      </w: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344"/>
      </w:tblGrid>
      <w:tr w:rsidR="00B85FC9" w:rsidRPr="00A06F9F" w14:paraId="35EA4DA7" w14:textId="77777777" w:rsidTr="00B85FC9">
        <w:trPr>
          <w:trHeight w:val="1550"/>
        </w:trPr>
        <w:tc>
          <w:tcPr>
            <w:tcW w:w="9344" w:type="dxa"/>
          </w:tcPr>
          <w:p w14:paraId="7550C033" w14:textId="2ED239C7" w:rsidR="00B85FC9" w:rsidRDefault="00B85FC9" w:rsidP="00850173">
            <w:pPr>
              <w:rPr>
                <w:lang w:val="fr-FR"/>
              </w:rPr>
            </w:pPr>
            <w:r>
              <w:rPr>
                <w:noProof/>
              </w:rPr>
              <w:drawing>
                <wp:anchor distT="0" distB="0" distL="114300" distR="114300" simplePos="0" relativeHeight="251658277" behindDoc="0" locked="0" layoutInCell="1" allowOverlap="1" wp14:anchorId="430A36D7" wp14:editId="067F701E">
                  <wp:simplePos x="0" y="0"/>
                  <wp:positionH relativeFrom="page">
                    <wp:posOffset>65405</wp:posOffset>
                  </wp:positionH>
                  <wp:positionV relativeFrom="paragraph">
                    <wp:posOffset>294640</wp:posOffset>
                  </wp:positionV>
                  <wp:extent cx="4723130" cy="3225800"/>
                  <wp:effectExtent l="0" t="0" r="1270" b="0"/>
                  <wp:wrapNone/>
                  <wp:docPr id="86" name="Imag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5">
                            <a:extLst>
                              <a:ext uri="{28A0092B-C50C-407E-A947-70E740481C1C}">
                                <a14:useLocalDpi xmlns:a14="http://schemas.microsoft.com/office/drawing/2010/main" val="0"/>
                              </a:ext>
                            </a:extLst>
                          </a:blip>
                          <a:srcRect l="28972" t="21168" r="30511" b="40346"/>
                          <a:stretch/>
                        </pic:blipFill>
                        <pic:spPr bwMode="auto">
                          <a:xfrm>
                            <a:off x="0" y="0"/>
                            <a:ext cx="4723130" cy="32258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r w:rsidR="00B85FC9" w:rsidRPr="00A06F9F" w14:paraId="590C2C3E" w14:textId="77777777" w:rsidTr="00B85FC9">
        <w:trPr>
          <w:trHeight w:val="1550"/>
        </w:trPr>
        <w:tc>
          <w:tcPr>
            <w:tcW w:w="9344" w:type="dxa"/>
          </w:tcPr>
          <w:p w14:paraId="78B1D382" w14:textId="77777777" w:rsidR="00B85FC9" w:rsidRPr="00253130" w:rsidRDefault="00B85FC9" w:rsidP="00850173">
            <w:pPr>
              <w:rPr>
                <w:noProof/>
                <w:lang w:val="fr-FR"/>
              </w:rPr>
            </w:pPr>
            <w:r w:rsidRPr="00253130">
              <w:rPr>
                <w:noProof/>
                <w:lang w:val="fr-FR"/>
              </w:rPr>
              <w:t xml:space="preserve">    </w:t>
            </w:r>
          </w:p>
        </w:tc>
      </w:tr>
    </w:tbl>
    <w:p w14:paraId="59637FBE" w14:textId="77777777" w:rsidR="00F97774" w:rsidRPr="00F97774" w:rsidRDefault="00F97774" w:rsidP="00643B4F">
      <w:pPr>
        <w:rPr>
          <w:lang w:val="fr-FR"/>
        </w:rPr>
      </w:pPr>
    </w:p>
    <w:p w14:paraId="57AE0FE1" w14:textId="779856F6" w:rsidR="00643B4F" w:rsidRPr="00253130" w:rsidRDefault="00643B4F" w:rsidP="00F97774">
      <w:pPr>
        <w:pStyle w:val="DidascaliaCentrata"/>
        <w:outlineLvl w:val="9"/>
      </w:pPr>
    </w:p>
    <w:p w14:paraId="4BA40FE4" w14:textId="77777777" w:rsidR="00643B4F" w:rsidRPr="00253130" w:rsidRDefault="00643B4F" w:rsidP="00F97774">
      <w:pPr>
        <w:pStyle w:val="DidascaliaCentrata"/>
        <w:ind w:left="0"/>
        <w:outlineLvl w:val="9"/>
      </w:pPr>
    </w:p>
    <w:p w14:paraId="70027FE8" w14:textId="77777777" w:rsidR="00643B4F" w:rsidRPr="00253130" w:rsidRDefault="00643B4F" w:rsidP="00F97774">
      <w:pPr>
        <w:pStyle w:val="DidascaliaCentrata"/>
        <w:ind w:left="0"/>
        <w:outlineLvl w:val="9"/>
      </w:pPr>
    </w:p>
    <w:p w14:paraId="465B0554" w14:textId="77777777" w:rsidR="00B85FC9" w:rsidRPr="00253130" w:rsidRDefault="00B85FC9" w:rsidP="00F97774">
      <w:pPr>
        <w:pStyle w:val="DidascaliaCentrata"/>
        <w:ind w:left="0"/>
        <w:outlineLvl w:val="9"/>
      </w:pPr>
    </w:p>
    <w:p w14:paraId="67959568" w14:textId="77777777" w:rsidR="00B85FC9" w:rsidRPr="00253130" w:rsidRDefault="00B85FC9" w:rsidP="00F97774">
      <w:pPr>
        <w:pStyle w:val="DidascaliaCentrata"/>
        <w:ind w:left="0"/>
        <w:outlineLvl w:val="9"/>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344"/>
      </w:tblGrid>
      <w:tr w:rsidR="00B85FC9" w:rsidRPr="00A06F9F" w14:paraId="6DF6CF73" w14:textId="77777777" w:rsidTr="00B85FC9">
        <w:tc>
          <w:tcPr>
            <w:tcW w:w="9344" w:type="dxa"/>
          </w:tcPr>
          <w:p w14:paraId="2F9E7B8E" w14:textId="7894279C" w:rsidR="00B85FC9" w:rsidRPr="00F173E9" w:rsidRDefault="00B85FC9" w:rsidP="00F97774">
            <w:pPr>
              <w:pStyle w:val="DidascaliaCentrata"/>
              <w:ind w:left="0"/>
              <w:rPr>
                <w:b w:val="0"/>
                <w:bCs/>
              </w:rPr>
            </w:pPr>
            <w:bookmarkStart w:id="57" w:name="_Toc64970691"/>
            <w:r w:rsidRPr="00F173E9">
              <w:rPr>
                <w:rFonts w:ascii="Calibri Light" w:hAnsi="Calibri Light" w:cs="Calibri Light"/>
                <w:b w:val="0"/>
                <w:bCs/>
                <w:noProof/>
              </w:rPr>
              <w:drawing>
                <wp:anchor distT="0" distB="0" distL="114300" distR="114300" simplePos="0" relativeHeight="251658275" behindDoc="0" locked="0" layoutInCell="1" allowOverlap="1" wp14:anchorId="66C090AB" wp14:editId="640DE790">
                  <wp:simplePos x="0" y="0"/>
                  <wp:positionH relativeFrom="margin">
                    <wp:posOffset>0</wp:posOffset>
                  </wp:positionH>
                  <wp:positionV relativeFrom="paragraph">
                    <wp:posOffset>306705</wp:posOffset>
                  </wp:positionV>
                  <wp:extent cx="5310969" cy="3155950"/>
                  <wp:effectExtent l="0" t="0" r="4445" b="6350"/>
                  <wp:wrapTopAndBottom/>
                  <wp:docPr id="87" name="Image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6">
                            <a:extLst>
                              <a:ext uri="{28A0092B-C50C-407E-A947-70E740481C1C}">
                                <a14:useLocalDpi xmlns:a14="http://schemas.microsoft.com/office/drawing/2010/main" val="0"/>
                              </a:ext>
                            </a:extLst>
                          </a:blip>
                          <a:srcRect l="29292" t="43297" r="30404" b="20782"/>
                          <a:stretch/>
                        </pic:blipFill>
                        <pic:spPr bwMode="auto">
                          <a:xfrm>
                            <a:off x="0" y="0"/>
                            <a:ext cx="5310969" cy="31559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End w:id="57"/>
            <w:r w:rsidRPr="00F173E9">
              <w:rPr>
                <w:b w:val="0"/>
                <w:bCs/>
                <w:noProof/>
              </w:rPr>
              <mc:AlternateContent>
                <mc:Choice Requires="wps">
                  <w:drawing>
                    <wp:anchor distT="0" distB="0" distL="114300" distR="114300" simplePos="0" relativeHeight="251658274" behindDoc="0" locked="0" layoutInCell="1" allowOverlap="1" wp14:anchorId="551D264F" wp14:editId="7DD53D0D">
                      <wp:simplePos x="0" y="0"/>
                      <wp:positionH relativeFrom="column">
                        <wp:posOffset>0</wp:posOffset>
                      </wp:positionH>
                      <wp:positionV relativeFrom="paragraph">
                        <wp:posOffset>40640</wp:posOffset>
                      </wp:positionV>
                      <wp:extent cx="5310505" cy="184150"/>
                      <wp:effectExtent l="0" t="0" r="4445" b="6350"/>
                      <wp:wrapTopAndBottom/>
                      <wp:docPr id="36" name="Casella di testo 36"/>
                      <wp:cNvGraphicFramePr/>
                      <a:graphic xmlns:a="http://schemas.openxmlformats.org/drawingml/2006/main">
                        <a:graphicData uri="http://schemas.microsoft.com/office/word/2010/wordprocessingShape">
                          <wps:wsp>
                            <wps:cNvSpPr txBox="1"/>
                            <wps:spPr>
                              <a:xfrm>
                                <a:off x="0" y="0"/>
                                <a:ext cx="5310505" cy="184150"/>
                              </a:xfrm>
                              <a:prstGeom prst="rect">
                                <a:avLst/>
                              </a:prstGeom>
                              <a:solidFill>
                                <a:prstClr val="white"/>
                              </a:solidFill>
                              <a:ln>
                                <a:noFill/>
                              </a:ln>
                            </wps:spPr>
                            <wps:txbx>
                              <w:txbxContent>
                                <w:p w14:paraId="00FAB827" w14:textId="475A855F" w:rsidR="00B6346D" w:rsidRPr="00F173E9" w:rsidRDefault="00B6346D" w:rsidP="00B85FC9">
                                  <w:pPr>
                                    <w:pStyle w:val="Lgende"/>
                                    <w:rPr>
                                      <w:b w:val="0"/>
                                      <w:bCs w:val="0"/>
                                      <w:color w:val="4470B4"/>
                                      <w:sz w:val="22"/>
                                      <w:szCs w:val="22"/>
                                      <w:lang w:val="fr-FR"/>
                                    </w:rPr>
                                  </w:pPr>
                                  <w:bookmarkStart w:id="58" w:name="_Toc66805920"/>
                                  <w:r w:rsidRPr="00F173E9">
                                    <w:rPr>
                                      <w:b w:val="0"/>
                                      <w:bCs w:val="0"/>
                                      <w:color w:val="4470B4"/>
                                      <w:sz w:val="22"/>
                                      <w:szCs w:val="22"/>
                                      <w:lang w:val="fr-FR"/>
                                    </w:rPr>
                                    <w:t xml:space="preserve">Figure </w:t>
                                  </w:r>
                                  <w:r w:rsidRPr="00F173E9">
                                    <w:rPr>
                                      <w:b w:val="0"/>
                                      <w:bCs w:val="0"/>
                                      <w:color w:val="4470B4"/>
                                      <w:sz w:val="22"/>
                                      <w:szCs w:val="22"/>
                                      <w:lang w:val="fr-FR"/>
                                    </w:rPr>
                                    <w:fldChar w:fldCharType="begin"/>
                                  </w:r>
                                  <w:r w:rsidRPr="00F173E9">
                                    <w:rPr>
                                      <w:b w:val="0"/>
                                      <w:bCs w:val="0"/>
                                      <w:color w:val="4470B4"/>
                                      <w:sz w:val="22"/>
                                      <w:szCs w:val="22"/>
                                      <w:lang w:val="fr-FR"/>
                                    </w:rPr>
                                    <w:instrText xml:space="preserve"> SEQ Figure \* ARABIC </w:instrText>
                                  </w:r>
                                  <w:r w:rsidRPr="00F173E9">
                                    <w:rPr>
                                      <w:b w:val="0"/>
                                      <w:bCs w:val="0"/>
                                      <w:color w:val="4470B4"/>
                                      <w:sz w:val="22"/>
                                      <w:szCs w:val="22"/>
                                      <w:lang w:val="fr-FR"/>
                                    </w:rPr>
                                    <w:fldChar w:fldCharType="separate"/>
                                  </w:r>
                                  <w:r w:rsidRPr="00F173E9">
                                    <w:rPr>
                                      <w:b w:val="0"/>
                                      <w:bCs w:val="0"/>
                                      <w:color w:val="4470B4"/>
                                      <w:sz w:val="22"/>
                                      <w:szCs w:val="22"/>
                                      <w:lang w:val="fr-FR"/>
                                    </w:rPr>
                                    <w:t>3</w:t>
                                  </w:r>
                                  <w:r w:rsidRPr="00F173E9">
                                    <w:rPr>
                                      <w:b w:val="0"/>
                                      <w:bCs w:val="0"/>
                                      <w:color w:val="4470B4"/>
                                      <w:sz w:val="22"/>
                                      <w:szCs w:val="22"/>
                                      <w:lang w:val="fr-FR"/>
                                    </w:rPr>
                                    <w:fldChar w:fldCharType="end"/>
                                  </w:r>
                                  <w:r>
                                    <w:rPr>
                                      <w:b w:val="0"/>
                                      <w:bCs w:val="0"/>
                                      <w:color w:val="4470B4"/>
                                      <w:sz w:val="22"/>
                                      <w:szCs w:val="22"/>
                                      <w:lang w:val="fr-FR"/>
                                    </w:rPr>
                                    <w:t xml:space="preserve"> : </w:t>
                                  </w:r>
                                  <w:r w:rsidRPr="00F173E9">
                                    <w:rPr>
                                      <w:b w:val="0"/>
                                      <w:bCs w:val="0"/>
                                      <w:color w:val="4470B4"/>
                                      <w:sz w:val="22"/>
                                      <w:szCs w:val="22"/>
                                      <w:lang w:val="fr-FR"/>
                                    </w:rPr>
                                    <w:t>Précipitations annuelles en Méditerranée (SOURCE : MEDECC -2020)</w:t>
                                  </w:r>
                                  <w:bookmarkEnd w:id="58"/>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51D264F" id="Casella di testo 36" o:spid="_x0000_s1029" type="#_x0000_t202" style="position:absolute;margin-left:0;margin-top:3.2pt;width:418.15pt;height:14.5pt;z-index:25165827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8/E8OQIAAHEEAAAOAAAAZHJzL2Uyb0RvYy54bWysVMFu2zAMvQ/YPwi6L3bapSiMOEWWIsOA&#10;oC2QDj0rshwLkEVNYmJnXz9KjtOu22nYRaZIitJ7j/T8rm8NOyofNNiSTyc5Z8pKqLTdl/z78/rT&#10;LWcBha2EAatKflKB3y0+fph3rlBX0ICplGdUxIaicyVvEF2RZUE2qhVhAk5ZCtbgW4G09fus8qKj&#10;6q3JrvL8JuvAV86DVCGQ934I8kWqX9dK4mNdB4XMlJzehmn1ad3FNVvMRbH3wjVanp8h/uEVrdCW&#10;Lr2Uuhco2MHrP0q1WnoIUONEQptBXWupEgZCM83fodk2wqmEhcgJ7kJT+H9l5cPxyTNdlfz6hjMr&#10;WtJoJYIyRrBKM1QBgVGIeOpcKCh96+gA9l+gJ71HfyBnhN/Xvo1fAsYoToyfLiyrHpkk5+x6ms/y&#10;GWeSYtPbz9NZkiF7Pe18wK8KWhaNkntSMZErjpuA9BJKHVPiZQGMrtbamLiJgZXx7ChI8a7RqOIb&#10;6cRvWcbGXAvx1BCOnixCHKBEC/tdP1AzwtxBdSL0HoY+Ck6uNd23EQGfhKfGIcA0DPhIS22gKzmc&#10;Lc4a8D//5o/5pCdFOeuoEUsefhyEV5yZb5aUjl07Gn40dqNhD+0KCOmUxszJZNIBj2Y0aw/tC83I&#10;Mt5CIWEl3VVyHM0VDuNAMybVcpmSqDedwI3dOhlLj7w+9y/Cu7MqSHo+wNiiongnzpA7sLw8INQ6&#10;KRd5HVg80019neQ5z2AcnLf7lPX6p1j8AgAA//8DAFBLAwQUAAYACAAAACEA3sbLZtwAAAAFAQAA&#10;DwAAAGRycy9kb3ducmV2LnhtbEyPwU7DMBBE70j8g7VIXBB1aEpUhTgVtHArh5aq521skoh4HdlO&#10;k/492xMcVzN687ZYTbYTZ+ND60jB0ywBYahyuqVaweHr43EJIkQkjZ0jo+BiAqzK25sCc+1G2pnz&#10;PtaCIRRyVNDE2OdShqoxFsPM9YY4+3beYuTT11J7HBluOzlPkkxabIkXGuzNujHVz36wCrKNH8Yd&#10;rR82h/ctfvb1/Ph2OSp1fze9voCIZop/ZbjqszqU7HRyA+kgOgX8SGTSAgSHyzRLQZwUpM8LkGUh&#10;/9uXvwAAAP//AwBQSwECLQAUAAYACAAAACEAtoM4kv4AAADhAQAAEwAAAAAAAAAAAAAAAAAAAAAA&#10;W0NvbnRlbnRfVHlwZXNdLnhtbFBLAQItABQABgAIAAAAIQA4/SH/1gAAAJQBAAALAAAAAAAAAAAA&#10;AAAAAC8BAABfcmVscy8ucmVsc1BLAQItABQABgAIAAAAIQAT8/E8OQIAAHEEAAAOAAAAAAAAAAAA&#10;AAAAAC4CAABkcnMvZTJvRG9jLnhtbFBLAQItABQABgAIAAAAIQDexstm3AAAAAUBAAAPAAAAAAAA&#10;AAAAAAAAAJMEAABkcnMvZG93bnJldi54bWxQSwUGAAAAAAQABADzAAAAnAUAAAAA&#10;" stroked="f">
                      <v:textbox inset="0,0,0,0">
                        <w:txbxContent>
                          <w:p w14:paraId="00FAB827" w14:textId="475A855F" w:rsidR="00B6346D" w:rsidRPr="00F173E9" w:rsidRDefault="00B6346D" w:rsidP="00B85FC9">
                            <w:pPr>
                              <w:pStyle w:val="Lgende"/>
                              <w:rPr>
                                <w:b w:val="0"/>
                                <w:bCs w:val="0"/>
                                <w:color w:val="4470B4"/>
                                <w:sz w:val="22"/>
                                <w:szCs w:val="22"/>
                                <w:lang w:val="fr-FR"/>
                              </w:rPr>
                            </w:pPr>
                            <w:bookmarkStart w:id="59" w:name="_Toc66805920"/>
                            <w:r w:rsidRPr="00F173E9">
                              <w:rPr>
                                <w:b w:val="0"/>
                                <w:bCs w:val="0"/>
                                <w:color w:val="4470B4"/>
                                <w:sz w:val="22"/>
                                <w:szCs w:val="22"/>
                                <w:lang w:val="fr-FR"/>
                              </w:rPr>
                              <w:t xml:space="preserve">Figure </w:t>
                            </w:r>
                            <w:r w:rsidRPr="00F173E9">
                              <w:rPr>
                                <w:b w:val="0"/>
                                <w:bCs w:val="0"/>
                                <w:color w:val="4470B4"/>
                                <w:sz w:val="22"/>
                                <w:szCs w:val="22"/>
                                <w:lang w:val="fr-FR"/>
                              </w:rPr>
                              <w:fldChar w:fldCharType="begin"/>
                            </w:r>
                            <w:r w:rsidRPr="00F173E9">
                              <w:rPr>
                                <w:b w:val="0"/>
                                <w:bCs w:val="0"/>
                                <w:color w:val="4470B4"/>
                                <w:sz w:val="22"/>
                                <w:szCs w:val="22"/>
                                <w:lang w:val="fr-FR"/>
                              </w:rPr>
                              <w:instrText xml:space="preserve"> SEQ Figure \* ARABIC </w:instrText>
                            </w:r>
                            <w:r w:rsidRPr="00F173E9">
                              <w:rPr>
                                <w:b w:val="0"/>
                                <w:bCs w:val="0"/>
                                <w:color w:val="4470B4"/>
                                <w:sz w:val="22"/>
                                <w:szCs w:val="22"/>
                                <w:lang w:val="fr-FR"/>
                              </w:rPr>
                              <w:fldChar w:fldCharType="separate"/>
                            </w:r>
                            <w:r w:rsidRPr="00F173E9">
                              <w:rPr>
                                <w:b w:val="0"/>
                                <w:bCs w:val="0"/>
                                <w:color w:val="4470B4"/>
                                <w:sz w:val="22"/>
                                <w:szCs w:val="22"/>
                                <w:lang w:val="fr-FR"/>
                              </w:rPr>
                              <w:t>3</w:t>
                            </w:r>
                            <w:r w:rsidRPr="00F173E9">
                              <w:rPr>
                                <w:b w:val="0"/>
                                <w:bCs w:val="0"/>
                                <w:color w:val="4470B4"/>
                                <w:sz w:val="22"/>
                                <w:szCs w:val="22"/>
                                <w:lang w:val="fr-FR"/>
                              </w:rPr>
                              <w:fldChar w:fldCharType="end"/>
                            </w:r>
                            <w:r>
                              <w:rPr>
                                <w:b w:val="0"/>
                                <w:bCs w:val="0"/>
                                <w:color w:val="4470B4"/>
                                <w:sz w:val="22"/>
                                <w:szCs w:val="22"/>
                                <w:lang w:val="fr-FR"/>
                              </w:rPr>
                              <w:t xml:space="preserve"> : </w:t>
                            </w:r>
                            <w:r w:rsidRPr="00F173E9">
                              <w:rPr>
                                <w:b w:val="0"/>
                                <w:bCs w:val="0"/>
                                <w:color w:val="4470B4"/>
                                <w:sz w:val="22"/>
                                <w:szCs w:val="22"/>
                                <w:lang w:val="fr-FR"/>
                              </w:rPr>
                              <w:t>Précipitations annuelles en Méditerranée (SOURCE : MEDECC -2020)</w:t>
                            </w:r>
                            <w:bookmarkEnd w:id="59"/>
                          </w:p>
                        </w:txbxContent>
                      </v:textbox>
                      <w10:wrap type="topAndBottom"/>
                    </v:shape>
                  </w:pict>
                </mc:Fallback>
              </mc:AlternateContent>
            </w:r>
          </w:p>
        </w:tc>
      </w:tr>
    </w:tbl>
    <w:p w14:paraId="1E0F36C9" w14:textId="77777777" w:rsidR="00B85FC9" w:rsidRPr="00253130" w:rsidRDefault="00B85FC9" w:rsidP="00F97774">
      <w:pPr>
        <w:pStyle w:val="DidascaliaCentrata"/>
        <w:ind w:left="0"/>
        <w:outlineLvl w:val="9"/>
      </w:pPr>
    </w:p>
    <w:p w14:paraId="76B766A1" w14:textId="77777777" w:rsidR="00B85FC9" w:rsidRPr="00253130" w:rsidRDefault="00B85FC9" w:rsidP="00F97774">
      <w:pPr>
        <w:pStyle w:val="DidascaliaCentrata"/>
        <w:ind w:left="0"/>
        <w:outlineLvl w:val="9"/>
      </w:pPr>
    </w:p>
    <w:p w14:paraId="464E10F9" w14:textId="75A2C8B5" w:rsidR="00643B4F" w:rsidRPr="00253130" w:rsidRDefault="00643B4F" w:rsidP="00F97774">
      <w:pPr>
        <w:pStyle w:val="DidascaliaCentrata"/>
        <w:ind w:left="0"/>
        <w:outlineLvl w:val="9"/>
      </w:pPr>
    </w:p>
    <w:p w14:paraId="05480862" w14:textId="7C313119" w:rsidR="00253130" w:rsidRPr="00CB4179" w:rsidRDefault="00253130" w:rsidP="003A197A">
      <w:pPr>
        <w:rPr>
          <w:lang w:val="fr-FR"/>
        </w:rPr>
      </w:pPr>
      <w:r>
        <w:rPr>
          <w:lang w:val="fr-FR"/>
        </w:rPr>
        <w:t xml:space="preserve">Bien que les précipitations diminuent, </w:t>
      </w:r>
      <w:r w:rsidR="003A197A">
        <w:rPr>
          <w:lang w:val="fr-FR"/>
        </w:rPr>
        <w:t>l’</w:t>
      </w:r>
      <w:r w:rsidR="003A197A">
        <w:rPr>
          <w:b/>
          <w:bCs/>
          <w:lang w:val="fr-FR"/>
        </w:rPr>
        <w:t xml:space="preserve">augmentation des crues </w:t>
      </w:r>
      <w:r w:rsidR="0017205F">
        <w:rPr>
          <w:b/>
          <w:bCs/>
          <w:lang w:val="fr-FR"/>
        </w:rPr>
        <w:t>soudaines</w:t>
      </w:r>
      <w:r w:rsidR="003A197A">
        <w:rPr>
          <w:b/>
          <w:bCs/>
          <w:lang w:val="fr-FR"/>
        </w:rPr>
        <w:t xml:space="preserve"> </w:t>
      </w:r>
      <w:r w:rsidR="00E32CFB">
        <w:rPr>
          <w:lang w:val="fr-FR"/>
        </w:rPr>
        <w:t>sera probable d</w:t>
      </w:r>
      <w:r w:rsidR="00CF5F62">
        <w:rPr>
          <w:lang w:val="fr-FR"/>
        </w:rPr>
        <w:t>u</w:t>
      </w:r>
      <w:r w:rsidR="0011043C">
        <w:rPr>
          <w:lang w:val="fr-FR"/>
        </w:rPr>
        <w:t xml:space="preserve"> fait des pluies brèves</w:t>
      </w:r>
      <w:r w:rsidR="00943A84">
        <w:rPr>
          <w:lang w:val="fr-FR"/>
        </w:rPr>
        <w:t xml:space="preserve"> et intenses localisées </w:t>
      </w:r>
      <w:r w:rsidR="00832917">
        <w:rPr>
          <w:lang w:val="fr-FR"/>
        </w:rPr>
        <w:t xml:space="preserve">dans les petits bassins versants. </w:t>
      </w:r>
      <w:r w:rsidR="003A2835">
        <w:rPr>
          <w:lang w:val="fr-FR"/>
        </w:rPr>
        <w:t>L</w:t>
      </w:r>
      <w:r w:rsidR="00CF5F62">
        <w:rPr>
          <w:lang w:val="fr-FR"/>
        </w:rPr>
        <w:t>es inondations seront plus difficiles à contrôler</w:t>
      </w:r>
      <w:r w:rsidR="003A2835">
        <w:rPr>
          <w:lang w:val="fr-FR"/>
        </w:rPr>
        <w:t xml:space="preserve"> dans les zones urbanisées</w:t>
      </w:r>
      <w:r w:rsidR="00CF5F62">
        <w:rPr>
          <w:lang w:val="fr-FR"/>
        </w:rPr>
        <w:t>. Par exemple</w:t>
      </w:r>
      <w:r w:rsidR="00A277C8">
        <w:rPr>
          <w:lang w:val="fr-FR"/>
        </w:rPr>
        <w:t>, les inondations sont attendues jusqu’à 14 jours plu</w:t>
      </w:r>
      <w:r w:rsidR="00026408">
        <w:rPr>
          <w:lang w:val="fr-FR"/>
        </w:rPr>
        <w:t xml:space="preserve">s </w:t>
      </w:r>
      <w:r w:rsidR="00A277C8">
        <w:rPr>
          <w:lang w:val="fr-FR"/>
        </w:rPr>
        <w:t>tôt chaque décennie dans le nord de l’Italie, le sud de la France, l’est de la Grèce et l’est de l’Espagne</w:t>
      </w:r>
      <w:r w:rsidR="00A277C8">
        <w:rPr>
          <w:rStyle w:val="Appelnotedebasdep"/>
          <w:lang w:val="fr-FR"/>
        </w:rPr>
        <w:footnoteReference w:id="7"/>
      </w:r>
      <w:r w:rsidR="007F5277">
        <w:rPr>
          <w:lang w:val="fr-FR"/>
        </w:rPr>
        <w:t xml:space="preserve">. Entre 2000 et 2014, les inondations côtières et dans les terres ont </w:t>
      </w:r>
      <w:r w:rsidR="0081085C">
        <w:rPr>
          <w:lang w:val="fr-FR"/>
        </w:rPr>
        <w:t xml:space="preserve">tué plus de 2000 personnes et affecté 8,7 millions. </w:t>
      </w:r>
      <w:r w:rsidR="00E83001" w:rsidRPr="00CB4179">
        <w:rPr>
          <w:lang w:val="fr-FR"/>
        </w:rPr>
        <w:t xml:space="preserve">Dans un scenario d’émissions moyennes </w:t>
      </w:r>
      <w:r w:rsidR="00CB4179" w:rsidRPr="00CB4179">
        <w:rPr>
          <w:lang w:val="fr-FR"/>
        </w:rPr>
        <w:t>et en l’absence d’adaptation, l</w:t>
      </w:r>
      <w:r w:rsidR="00CB4179">
        <w:rPr>
          <w:lang w:val="fr-FR"/>
        </w:rPr>
        <w:t xml:space="preserve">es crues de rivières devraient affecter environ 300.000 personnes chaque année au sein de l’UE en 2050 et 390.000 d’ici 2080. De plus, </w:t>
      </w:r>
      <w:r w:rsidR="00F341E9">
        <w:rPr>
          <w:lang w:val="fr-FR"/>
        </w:rPr>
        <w:t>sans mesures</w:t>
      </w:r>
      <w:r w:rsidR="0006006C">
        <w:rPr>
          <w:lang w:val="fr-FR"/>
        </w:rPr>
        <w:t xml:space="preserve"> d’adaptation, </w:t>
      </w:r>
      <w:r w:rsidR="00C2297A">
        <w:rPr>
          <w:lang w:val="fr-FR"/>
        </w:rPr>
        <w:t>d’ici la fin du 21</w:t>
      </w:r>
      <w:r w:rsidR="00C2297A" w:rsidRPr="00C2297A">
        <w:rPr>
          <w:vertAlign w:val="superscript"/>
          <w:lang w:val="fr-FR"/>
        </w:rPr>
        <w:t>ème</w:t>
      </w:r>
      <w:r w:rsidR="00C2297A">
        <w:rPr>
          <w:lang w:val="fr-FR"/>
        </w:rPr>
        <w:t xml:space="preserve"> siècle, entre 775.000 et 5.5 millions de personnes pourraient être affectées par des inondations côtières annuelles</w:t>
      </w:r>
      <w:r w:rsidR="00C2297A">
        <w:rPr>
          <w:rStyle w:val="Appelnotedebasdep"/>
          <w:lang w:val="fr-FR"/>
        </w:rPr>
        <w:footnoteReference w:id="8"/>
      </w:r>
      <w:r w:rsidR="008B1D37">
        <w:rPr>
          <w:lang w:val="fr-FR"/>
        </w:rPr>
        <w:t>.</w:t>
      </w:r>
    </w:p>
    <w:p w14:paraId="6DF78F85" w14:textId="5B7AA745" w:rsidR="0099424A" w:rsidRPr="00185C4E" w:rsidRDefault="006113A6" w:rsidP="00F23F45">
      <w:pPr>
        <w:rPr>
          <w:lang w:val="fr-FR"/>
        </w:rPr>
      </w:pPr>
      <w:r>
        <w:rPr>
          <w:lang w:val="fr-FR"/>
        </w:rPr>
        <w:t xml:space="preserve">Le </w:t>
      </w:r>
      <w:r w:rsidRPr="003A2835">
        <w:rPr>
          <w:b/>
          <w:bCs/>
          <w:lang w:val="fr-FR"/>
        </w:rPr>
        <w:t>risque croissant de désertification</w:t>
      </w:r>
      <w:r>
        <w:rPr>
          <w:lang w:val="fr-FR"/>
        </w:rPr>
        <w:t xml:space="preserve"> est l’une </w:t>
      </w:r>
      <w:r w:rsidR="003C3427">
        <w:rPr>
          <w:lang w:val="fr-FR"/>
        </w:rPr>
        <w:t>des principales conséquences</w:t>
      </w:r>
      <w:r>
        <w:rPr>
          <w:lang w:val="fr-FR"/>
        </w:rPr>
        <w:t xml:space="preserve"> du changement climatique au sein de la région méditerranéenne. </w:t>
      </w:r>
      <w:r w:rsidR="003C3427" w:rsidRPr="003C3427">
        <w:rPr>
          <w:lang w:val="fr-FR"/>
        </w:rPr>
        <w:t xml:space="preserve">La désertification a clairement été définie dans la Convention sur la lutte contre la désertification </w:t>
      </w:r>
      <w:r w:rsidR="003C3427">
        <w:rPr>
          <w:lang w:val="fr-FR"/>
        </w:rPr>
        <w:t>en tant que</w:t>
      </w:r>
      <w:r w:rsidR="003C3427" w:rsidRPr="003C3427">
        <w:rPr>
          <w:lang w:val="fr-FR"/>
        </w:rPr>
        <w:t xml:space="preserve"> </w:t>
      </w:r>
      <w:r w:rsidR="003C3427">
        <w:rPr>
          <w:lang w:val="fr-FR"/>
        </w:rPr>
        <w:t>« </w:t>
      </w:r>
      <w:r w:rsidR="003C3427" w:rsidRPr="003C3427">
        <w:rPr>
          <w:i/>
          <w:iCs/>
          <w:lang w:val="fr-FR"/>
        </w:rPr>
        <w:t>dégradation des terres dans les régions arides, semi-arides et subhumides sèches résultant de divers facteurs, y compris les variations climatiques et les activités humaines</w:t>
      </w:r>
      <w:r w:rsidR="003C3427">
        <w:rPr>
          <w:lang w:val="fr-FR"/>
        </w:rPr>
        <w:t> »</w:t>
      </w:r>
      <w:r w:rsidR="003C3427" w:rsidRPr="003C3427">
        <w:rPr>
          <w:lang w:val="fr-FR"/>
        </w:rPr>
        <w:t xml:space="preserve">. L'indice de </w:t>
      </w:r>
      <w:r w:rsidR="003C3427">
        <w:rPr>
          <w:lang w:val="fr-FR"/>
        </w:rPr>
        <w:t>« </w:t>
      </w:r>
      <w:r w:rsidR="003C3427" w:rsidRPr="003C3427">
        <w:rPr>
          <w:lang w:val="fr-FR"/>
        </w:rPr>
        <w:t>sensibilité à la désertification</w:t>
      </w:r>
      <w:r w:rsidR="00ED0B5C">
        <w:rPr>
          <w:lang w:val="fr-FR"/>
        </w:rPr>
        <w:t xml:space="preserve"> » </w:t>
      </w:r>
      <w:r w:rsidR="003C3427" w:rsidRPr="003C3427">
        <w:rPr>
          <w:lang w:val="fr-FR"/>
        </w:rPr>
        <w:t>(IDS), basé sur la qualité des sols, les paramètres climatiques et végétaux et développé dans le cadre du projet DISMED (Système d'Information sur la Désertification pour la Méditerranée), montre des situations très diverses dans la zone euro-méditerranéenne</w:t>
      </w:r>
      <w:r w:rsidR="00ED0B5C">
        <w:rPr>
          <w:lang w:val="fr-FR"/>
        </w:rPr>
        <w:t xml:space="preserve"> </w:t>
      </w:r>
      <w:r w:rsidR="003C3427" w:rsidRPr="003C3427">
        <w:rPr>
          <w:lang w:val="fr-FR"/>
        </w:rPr>
        <w:t xml:space="preserve">: </w:t>
      </w:r>
      <w:r w:rsidR="00936916">
        <w:rPr>
          <w:lang w:val="fr-FR"/>
        </w:rPr>
        <w:t xml:space="preserve">allant de la faible, moyenne jusqu’à la </w:t>
      </w:r>
      <w:r w:rsidR="00F23F45">
        <w:rPr>
          <w:lang w:val="fr-FR"/>
        </w:rPr>
        <w:t>forte sensibilité (voir</w:t>
      </w:r>
      <w:r w:rsidR="003A2835">
        <w:rPr>
          <w:lang w:val="fr-FR"/>
        </w:rPr>
        <w:t xml:space="preserve"> carte ci-dessous)</w:t>
      </w:r>
      <w:r w:rsidR="00F23F45">
        <w:rPr>
          <w:lang w:val="fr-FR"/>
        </w:rPr>
        <w:t>. Les aires les</w:t>
      </w:r>
      <w:r w:rsidR="003C3427" w:rsidRPr="003C3427">
        <w:rPr>
          <w:lang w:val="fr-FR"/>
        </w:rPr>
        <w:t xml:space="preserve"> plus vulnérable</w:t>
      </w:r>
      <w:r w:rsidR="0062614C">
        <w:rPr>
          <w:lang w:val="fr-FR"/>
        </w:rPr>
        <w:t>s</w:t>
      </w:r>
      <w:r w:rsidR="003C3427" w:rsidRPr="003C3427">
        <w:rPr>
          <w:lang w:val="fr-FR"/>
        </w:rPr>
        <w:t xml:space="preserve"> </w:t>
      </w:r>
      <w:r w:rsidR="00F23F45">
        <w:rPr>
          <w:lang w:val="fr-FR"/>
        </w:rPr>
        <w:t>sont</w:t>
      </w:r>
      <w:r w:rsidR="003C3427" w:rsidRPr="003C3427">
        <w:rPr>
          <w:lang w:val="fr-FR"/>
        </w:rPr>
        <w:t xml:space="preserve"> la région centrale et méridionale de l'Espagne, le sud de l'Italie (Sicile) et les régions de Grèce et de Chypre.</w:t>
      </w:r>
    </w:p>
    <w:p w14:paraId="15C2B8FE" w14:textId="173B98E4" w:rsidR="00E70C92" w:rsidRDefault="00A90387" w:rsidP="00A90387">
      <w:pPr>
        <w:rPr>
          <w:lang w:val="fr-FR"/>
        </w:rPr>
      </w:pPr>
      <w:r w:rsidRPr="00A90387">
        <w:rPr>
          <w:lang w:val="fr-FR"/>
        </w:rPr>
        <w:t xml:space="preserve">L'humidité du sol a diminué dans la majeure partie de la région méditerranéenne, en particulier dans le sud-ouest/est de l'Europe, </w:t>
      </w:r>
      <w:r>
        <w:rPr>
          <w:lang w:val="fr-FR"/>
        </w:rPr>
        <w:t>il est également prévu que les conditions soient plus sèches au sein de ces régions.</w:t>
      </w:r>
      <w:r w:rsidR="00E70C92">
        <w:rPr>
          <w:lang w:val="fr-FR"/>
        </w:rPr>
        <w:t xml:space="preserve"> D’importants changements, relatifs à l’index d’humidité des sols, sont attendus pour les période</w:t>
      </w:r>
      <w:r w:rsidR="0062614C">
        <w:rPr>
          <w:lang w:val="fr-FR"/>
        </w:rPr>
        <w:t>s</w:t>
      </w:r>
      <w:r w:rsidR="00E70C92">
        <w:rPr>
          <w:lang w:val="fr-FR"/>
        </w:rPr>
        <w:t xml:space="preserve"> estivale</w:t>
      </w:r>
      <w:r w:rsidR="0062614C">
        <w:rPr>
          <w:lang w:val="fr-FR"/>
        </w:rPr>
        <w:t>s</w:t>
      </w:r>
      <w:r w:rsidR="00E70C92">
        <w:rPr>
          <w:lang w:val="fr-FR"/>
        </w:rPr>
        <w:t xml:space="preserve"> en </w:t>
      </w:r>
      <w:r w:rsidR="00EA0AD3">
        <w:rPr>
          <w:lang w:val="fr-FR"/>
        </w:rPr>
        <w:t>M</w:t>
      </w:r>
      <w:r w:rsidR="00E70C92">
        <w:rPr>
          <w:lang w:val="fr-FR"/>
        </w:rPr>
        <w:t>éditerranée entre 2021 et 2050, montrant une décroissance d</w:t>
      </w:r>
      <w:r w:rsidR="00A70DCE">
        <w:rPr>
          <w:lang w:val="fr-FR"/>
        </w:rPr>
        <w:t>e la teneur en humidité lors des périodes estivales</w:t>
      </w:r>
      <w:r w:rsidR="003A2835">
        <w:rPr>
          <w:lang w:val="fr-FR"/>
        </w:rPr>
        <w:t xml:space="preserve"> et donc un risque de sécheresses plus longues</w:t>
      </w:r>
      <w:r w:rsidR="00A70DCE">
        <w:rPr>
          <w:rStyle w:val="Appelnotedebasdep"/>
          <w:lang w:val="fr-FR"/>
        </w:rPr>
        <w:footnoteReference w:id="9"/>
      </w:r>
      <w:r w:rsidR="00A70DCE">
        <w:rPr>
          <w:lang w:val="fr-FR"/>
        </w:rPr>
        <w:t>.</w:t>
      </w:r>
    </w:p>
    <w:p w14:paraId="55266CDF" w14:textId="77777777" w:rsidR="004F733A" w:rsidRDefault="004F733A" w:rsidP="00F173E9">
      <w:pPr>
        <w:spacing w:line="240" w:lineRule="auto"/>
        <w:rPr>
          <w:rFonts w:asciiTheme="minorHAnsi" w:hAnsiTheme="minorHAnsi"/>
          <w:color w:val="4470B4"/>
          <w:lang w:val="fr-FR"/>
        </w:rPr>
      </w:pPr>
    </w:p>
    <w:p w14:paraId="24DB89CD" w14:textId="77777777" w:rsidR="004F733A" w:rsidRDefault="004F733A" w:rsidP="00F173E9">
      <w:pPr>
        <w:spacing w:line="240" w:lineRule="auto"/>
        <w:rPr>
          <w:rFonts w:asciiTheme="minorHAnsi" w:hAnsiTheme="minorHAnsi"/>
          <w:color w:val="4470B4"/>
          <w:lang w:val="fr-FR"/>
        </w:rPr>
      </w:pPr>
    </w:p>
    <w:p w14:paraId="2B8FBB95" w14:textId="77777777" w:rsidR="004F733A" w:rsidRDefault="004F733A" w:rsidP="00F173E9">
      <w:pPr>
        <w:spacing w:line="240" w:lineRule="auto"/>
        <w:rPr>
          <w:rFonts w:asciiTheme="minorHAnsi" w:hAnsiTheme="minorHAnsi"/>
          <w:color w:val="4470B4"/>
          <w:lang w:val="fr-FR"/>
        </w:rPr>
      </w:pPr>
    </w:p>
    <w:p w14:paraId="047C342F" w14:textId="77777777" w:rsidR="004F733A" w:rsidRDefault="004F733A" w:rsidP="00F173E9">
      <w:pPr>
        <w:spacing w:line="240" w:lineRule="auto"/>
        <w:rPr>
          <w:rFonts w:asciiTheme="minorHAnsi" w:hAnsiTheme="minorHAnsi"/>
          <w:color w:val="4470B4"/>
          <w:lang w:val="fr-FR"/>
        </w:rPr>
      </w:pPr>
    </w:p>
    <w:p w14:paraId="652578FA" w14:textId="77777777" w:rsidR="004F733A" w:rsidRDefault="004F733A" w:rsidP="00F173E9">
      <w:pPr>
        <w:spacing w:line="240" w:lineRule="auto"/>
        <w:rPr>
          <w:rFonts w:asciiTheme="minorHAnsi" w:hAnsiTheme="minorHAnsi"/>
          <w:color w:val="4470B4"/>
          <w:lang w:val="fr-FR"/>
        </w:rPr>
      </w:pPr>
    </w:p>
    <w:p w14:paraId="20FD2FF4" w14:textId="2BEAAE17" w:rsidR="00805A69" w:rsidRPr="00F173E9" w:rsidRDefault="00805A69" w:rsidP="00F173E9">
      <w:pPr>
        <w:spacing w:line="240" w:lineRule="auto"/>
        <w:rPr>
          <w:rFonts w:asciiTheme="minorHAnsi" w:hAnsiTheme="minorHAnsi"/>
          <w:color w:val="4470B4"/>
          <w:lang w:val="fr-FR"/>
        </w:rPr>
      </w:pPr>
      <w:bookmarkStart w:id="60" w:name="_Toc66805921"/>
      <w:r w:rsidRPr="00F173E9">
        <w:rPr>
          <w:rFonts w:asciiTheme="minorHAnsi" w:hAnsiTheme="minorHAnsi"/>
          <w:color w:val="4470B4"/>
          <w:lang w:val="fr-FR"/>
        </w:rPr>
        <w:lastRenderedPageBreak/>
        <w:t xml:space="preserve">Figure </w:t>
      </w:r>
      <w:r w:rsidRPr="00F173E9">
        <w:rPr>
          <w:rFonts w:asciiTheme="minorHAnsi" w:hAnsiTheme="minorHAnsi"/>
          <w:color w:val="4470B4"/>
          <w:lang w:val="fr-FR"/>
        </w:rPr>
        <w:fldChar w:fldCharType="begin"/>
      </w:r>
      <w:r w:rsidRPr="00F173E9">
        <w:rPr>
          <w:rFonts w:asciiTheme="minorHAnsi" w:hAnsiTheme="minorHAnsi"/>
          <w:color w:val="4470B4"/>
          <w:lang w:val="fr-FR"/>
        </w:rPr>
        <w:instrText xml:space="preserve"> SEQ Figure \* ARABIC </w:instrText>
      </w:r>
      <w:r w:rsidRPr="00F173E9">
        <w:rPr>
          <w:rFonts w:asciiTheme="minorHAnsi" w:hAnsiTheme="minorHAnsi"/>
          <w:color w:val="4470B4"/>
          <w:lang w:val="fr-FR"/>
        </w:rPr>
        <w:fldChar w:fldCharType="separate"/>
      </w:r>
      <w:r w:rsidR="00795E34" w:rsidRPr="00F173E9">
        <w:rPr>
          <w:rFonts w:asciiTheme="minorHAnsi" w:hAnsiTheme="minorHAnsi"/>
          <w:color w:val="4470B4"/>
          <w:lang w:val="fr-FR"/>
        </w:rPr>
        <w:t>4</w:t>
      </w:r>
      <w:r w:rsidRPr="00F173E9">
        <w:rPr>
          <w:rFonts w:asciiTheme="minorHAnsi" w:hAnsiTheme="minorHAnsi"/>
          <w:color w:val="4470B4"/>
          <w:lang w:val="fr-FR"/>
        </w:rPr>
        <w:fldChar w:fldCharType="end"/>
      </w:r>
      <w:r w:rsidR="004F733A">
        <w:rPr>
          <w:rFonts w:asciiTheme="minorHAnsi" w:hAnsiTheme="minorHAnsi"/>
          <w:color w:val="4470B4"/>
          <w:lang w:val="fr-FR"/>
        </w:rPr>
        <w:t xml:space="preserve"> : </w:t>
      </w:r>
      <w:r w:rsidRPr="00F173E9">
        <w:rPr>
          <w:rFonts w:asciiTheme="minorHAnsi" w:hAnsiTheme="minorHAnsi"/>
          <w:color w:val="4470B4"/>
          <w:lang w:val="fr-FR"/>
        </w:rPr>
        <w:t>Carte du niveau de vulnérabilité à la dégradation des terres basée sur l'indice SDI dans certains pays européens (Source: projet DISMED (2008)</w:t>
      </w:r>
      <w:r w:rsidR="00F35094" w:rsidRPr="00F173E9">
        <w:rPr>
          <w:rFonts w:asciiTheme="minorHAnsi" w:hAnsiTheme="minorHAnsi"/>
          <w:color w:val="4470B4"/>
          <w:lang w:val="fr-FR"/>
        </w:rPr>
        <w:t xml:space="preserve"> )</w:t>
      </w:r>
      <w:bookmarkEnd w:id="60"/>
    </w:p>
    <w:p w14:paraId="2B354E3D" w14:textId="77777777" w:rsidR="00643B4F" w:rsidRDefault="68BCE540" w:rsidP="00643B4F">
      <w:r>
        <w:rPr>
          <w:noProof/>
        </w:rPr>
        <w:drawing>
          <wp:inline distT="0" distB="0" distL="0" distR="0" wp14:anchorId="7B0B1305" wp14:editId="3AD43CDE">
            <wp:extent cx="6513829" cy="3019425"/>
            <wp:effectExtent l="0" t="0" r="1270" b="9525"/>
            <wp:docPr id="14" name="Immagin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4"/>
                    <pic:cNvPicPr/>
                  </pic:nvPicPr>
                  <pic:blipFill>
                    <a:blip r:embed="rId37">
                      <a:extLst>
                        <a:ext uri="{28A0092B-C50C-407E-A947-70E740481C1C}">
                          <a14:useLocalDpi xmlns:a14="http://schemas.microsoft.com/office/drawing/2010/main" val="0"/>
                        </a:ext>
                      </a:extLst>
                    </a:blip>
                    <a:stretch>
                      <a:fillRect/>
                    </a:stretch>
                  </pic:blipFill>
                  <pic:spPr>
                    <a:xfrm>
                      <a:off x="0" y="0"/>
                      <a:ext cx="6513829" cy="3019425"/>
                    </a:xfrm>
                    <a:prstGeom prst="rect">
                      <a:avLst/>
                    </a:prstGeom>
                  </pic:spPr>
                </pic:pic>
              </a:graphicData>
            </a:graphic>
          </wp:inline>
        </w:drawing>
      </w:r>
    </w:p>
    <w:p w14:paraId="46CCBC96" w14:textId="50B9B2E1" w:rsidR="00506BBC" w:rsidRDefault="00F35094" w:rsidP="00643B4F">
      <w:pPr>
        <w:rPr>
          <w:lang w:val="fr-FR"/>
        </w:rPr>
      </w:pPr>
      <w:r w:rsidRPr="00837B13">
        <w:rPr>
          <w:lang w:val="fr-FR"/>
        </w:rPr>
        <w:t xml:space="preserve">La mer Méditerranée devient plus chaude et plus salée, tandis que sa température de surface augmente également. </w:t>
      </w:r>
      <w:r w:rsidRPr="0099055B">
        <w:rPr>
          <w:lang w:val="fr-FR"/>
        </w:rPr>
        <w:t>Au cours du 21</w:t>
      </w:r>
      <w:r w:rsidR="00C1307A" w:rsidRPr="0099055B">
        <w:rPr>
          <w:lang w:val="fr-FR"/>
        </w:rPr>
        <w:t>ème</w:t>
      </w:r>
      <w:r w:rsidRPr="0099055B">
        <w:rPr>
          <w:lang w:val="fr-FR"/>
        </w:rPr>
        <w:t xml:space="preserve"> siècle, la température moyenne de la surface de la mer du bassin devrait se réchauffer de 2,7 à 3,8°C et de 1,1 à 2,1°C</w:t>
      </w:r>
      <w:r w:rsidR="0099055B">
        <w:rPr>
          <w:lang w:val="fr-FR"/>
        </w:rPr>
        <w:t xml:space="preserve">, respectivement </w:t>
      </w:r>
      <w:r w:rsidRPr="0099055B">
        <w:rPr>
          <w:lang w:val="fr-FR"/>
        </w:rPr>
        <w:t>dans les scénarios RCP8.5 et RCP4.</w:t>
      </w:r>
      <w:r w:rsidR="00D42900">
        <w:rPr>
          <w:lang w:val="fr-FR"/>
        </w:rPr>
        <w:t xml:space="preserve"> </w:t>
      </w:r>
      <w:r w:rsidRPr="00D42900">
        <w:rPr>
          <w:lang w:val="fr-FR"/>
        </w:rPr>
        <w:t xml:space="preserve">Les eaux se sont également acidifiées en raison de l'absorption de CO2. </w:t>
      </w:r>
      <w:r w:rsidRPr="00492941">
        <w:rPr>
          <w:lang w:val="fr-FR"/>
        </w:rPr>
        <w:t>Le pH de la surface de l'eau de mer a diminué de 0,08 unité depuis le début du 19</w:t>
      </w:r>
      <w:r w:rsidR="00492941" w:rsidRPr="00492941">
        <w:rPr>
          <w:vertAlign w:val="superscript"/>
          <w:lang w:val="fr-FR"/>
        </w:rPr>
        <w:t>ème</w:t>
      </w:r>
      <w:r w:rsidRPr="00492941">
        <w:rPr>
          <w:lang w:val="fr-FR"/>
        </w:rPr>
        <w:t xml:space="preserve"> siècle. </w:t>
      </w:r>
      <w:r w:rsidRPr="00D42900">
        <w:rPr>
          <w:lang w:val="fr-FR"/>
        </w:rPr>
        <w:t xml:space="preserve">L'élévation du niveau de la mer est également préoccupante car elle s'est maintenant accélérée à 2,8 mm </w:t>
      </w:r>
      <w:r w:rsidR="00506BBC">
        <w:rPr>
          <w:lang w:val="fr-FR"/>
        </w:rPr>
        <w:t>par an</w:t>
      </w:r>
      <w:r w:rsidRPr="00D42900">
        <w:rPr>
          <w:lang w:val="fr-FR"/>
        </w:rPr>
        <w:t xml:space="preserve">. </w:t>
      </w:r>
      <w:r w:rsidR="00506BBC">
        <w:rPr>
          <w:lang w:val="fr-FR"/>
        </w:rPr>
        <w:t>Selon les prévisions, le niveau de la mer s’élèvera tout au long du 21</w:t>
      </w:r>
      <w:r w:rsidR="00506BBC" w:rsidRPr="00506BBC">
        <w:rPr>
          <w:vertAlign w:val="superscript"/>
          <w:lang w:val="fr-FR"/>
        </w:rPr>
        <w:t>ème</w:t>
      </w:r>
      <w:r w:rsidR="00506BBC">
        <w:rPr>
          <w:lang w:val="fr-FR"/>
        </w:rPr>
        <w:t xml:space="preserve"> siècle et sera entre 0</w:t>
      </w:r>
      <w:r w:rsidR="003A2835">
        <w:rPr>
          <w:lang w:val="fr-FR"/>
        </w:rPr>
        <w:t>,</w:t>
      </w:r>
      <w:r w:rsidR="00506BBC">
        <w:rPr>
          <w:lang w:val="fr-FR"/>
        </w:rPr>
        <w:t>43 et 2,5 mètres plus élevé qu’au début du 20</w:t>
      </w:r>
      <w:r w:rsidR="00506BBC" w:rsidRPr="00506BBC">
        <w:rPr>
          <w:vertAlign w:val="superscript"/>
          <w:lang w:val="fr-FR"/>
        </w:rPr>
        <w:t>ème</w:t>
      </w:r>
      <w:r w:rsidR="00506BBC">
        <w:rPr>
          <w:lang w:val="fr-FR"/>
        </w:rPr>
        <w:t xml:space="preserve"> siècle</w:t>
      </w:r>
      <w:r w:rsidR="00F61D59">
        <w:rPr>
          <w:rStyle w:val="Appelnotedebasdep"/>
          <w:lang w:val="fr-FR"/>
        </w:rPr>
        <w:footnoteReference w:id="10"/>
      </w:r>
      <w:r w:rsidR="00506BBC">
        <w:rPr>
          <w:lang w:val="fr-FR"/>
        </w:rPr>
        <w:t xml:space="preserve">. Ce scénario engendre des inquiétudes sur les éventuels dommages </w:t>
      </w:r>
      <w:r w:rsidR="00732DB4">
        <w:rPr>
          <w:lang w:val="fr-FR"/>
        </w:rPr>
        <w:t>sur les côtes, notamment du fait de l’érosion</w:t>
      </w:r>
      <w:r w:rsidR="00732DB4" w:rsidRPr="00F61D59">
        <w:rPr>
          <w:b/>
          <w:bCs/>
          <w:lang w:val="fr-FR"/>
        </w:rPr>
        <w:t xml:space="preserve">. </w:t>
      </w:r>
      <w:r w:rsidR="00F61D59" w:rsidRPr="00F61D59">
        <w:rPr>
          <w:b/>
          <w:bCs/>
          <w:lang w:val="fr-FR"/>
        </w:rPr>
        <w:t>L’érosion côtière</w:t>
      </w:r>
      <w:r w:rsidR="00732DB4">
        <w:rPr>
          <w:lang w:val="fr-FR"/>
        </w:rPr>
        <w:t xml:space="preserve"> est une menace croissante </w:t>
      </w:r>
      <w:r w:rsidR="0026522E">
        <w:rPr>
          <w:lang w:val="fr-FR"/>
        </w:rPr>
        <w:t>au cours des dernières années dans l’aire du Programme, résultant à la fois du changement climatique (</w:t>
      </w:r>
      <w:r w:rsidR="0062614C">
        <w:rPr>
          <w:lang w:val="fr-FR"/>
        </w:rPr>
        <w:t>en particulier l’élévation du niveau de la mer</w:t>
      </w:r>
      <w:r w:rsidR="0026522E">
        <w:rPr>
          <w:lang w:val="fr-FR"/>
        </w:rPr>
        <w:t xml:space="preserve">) et de la pression anthropique. </w:t>
      </w:r>
      <w:r w:rsidR="004F733A">
        <w:rPr>
          <w:lang w:val="fr-FR"/>
        </w:rPr>
        <w:t xml:space="preserve">En particulier, </w:t>
      </w:r>
      <w:r w:rsidR="007E3234">
        <w:rPr>
          <w:lang w:val="fr-FR"/>
        </w:rPr>
        <w:t>l’endigage du Danube est à l’origine d’une diminution des apports d’eau douce dans la mer noir</w:t>
      </w:r>
      <w:r w:rsidR="003A7D56">
        <w:rPr>
          <w:lang w:val="fr-FR"/>
        </w:rPr>
        <w:t>e</w:t>
      </w:r>
      <w:r w:rsidR="007E3234">
        <w:rPr>
          <w:lang w:val="fr-FR"/>
        </w:rPr>
        <w:t xml:space="preserve"> (jusqu’à 20% de moins) ; ce qui provo</w:t>
      </w:r>
      <w:r w:rsidR="000F0720">
        <w:rPr>
          <w:lang w:val="fr-FR"/>
        </w:rPr>
        <w:t xml:space="preserve">que une érosion côtière accrue (ainsi qu’une salinisation des eaux). Certaines plages ont pu ainsi </w:t>
      </w:r>
      <w:r w:rsidR="003A7D56">
        <w:rPr>
          <w:lang w:val="fr-FR"/>
        </w:rPr>
        <w:t xml:space="preserve">rétrécir </w:t>
      </w:r>
      <w:r w:rsidR="000F0720">
        <w:rPr>
          <w:lang w:val="fr-FR"/>
        </w:rPr>
        <w:t>jusqu’à 12</w:t>
      </w:r>
      <w:r w:rsidR="003A7D56">
        <w:rPr>
          <w:lang w:val="fr-FR"/>
        </w:rPr>
        <w:t xml:space="preserve"> mètres par an. </w:t>
      </w:r>
    </w:p>
    <w:p w14:paraId="12DFCF95" w14:textId="77777777" w:rsidR="004F733A" w:rsidRDefault="004F733A" w:rsidP="007D5828">
      <w:pPr>
        <w:rPr>
          <w:rFonts w:asciiTheme="minorHAnsi" w:hAnsiTheme="minorHAnsi"/>
          <w:color w:val="4470B4"/>
          <w:sz w:val="22"/>
          <w:szCs w:val="22"/>
          <w:lang w:val="fr-FR"/>
        </w:rPr>
      </w:pPr>
    </w:p>
    <w:p w14:paraId="2B4E3D22" w14:textId="77777777" w:rsidR="004F733A" w:rsidRDefault="004F733A" w:rsidP="007D5828">
      <w:pPr>
        <w:rPr>
          <w:rFonts w:asciiTheme="minorHAnsi" w:hAnsiTheme="minorHAnsi"/>
          <w:color w:val="4470B4"/>
          <w:sz w:val="22"/>
          <w:szCs w:val="22"/>
          <w:lang w:val="fr-FR"/>
        </w:rPr>
      </w:pPr>
    </w:p>
    <w:p w14:paraId="5F470C21" w14:textId="77777777" w:rsidR="004F733A" w:rsidRDefault="004F733A" w:rsidP="007D5828">
      <w:pPr>
        <w:rPr>
          <w:rFonts w:asciiTheme="minorHAnsi" w:hAnsiTheme="minorHAnsi"/>
          <w:color w:val="4470B4"/>
          <w:sz w:val="22"/>
          <w:szCs w:val="22"/>
          <w:lang w:val="fr-FR"/>
        </w:rPr>
      </w:pPr>
    </w:p>
    <w:p w14:paraId="4D412C7A" w14:textId="77777777" w:rsidR="004F733A" w:rsidRDefault="004F733A" w:rsidP="007D5828">
      <w:pPr>
        <w:rPr>
          <w:rFonts w:asciiTheme="minorHAnsi" w:hAnsiTheme="minorHAnsi"/>
          <w:color w:val="4470B4"/>
          <w:sz w:val="22"/>
          <w:szCs w:val="22"/>
          <w:lang w:val="fr-FR"/>
        </w:rPr>
      </w:pPr>
    </w:p>
    <w:p w14:paraId="303803FF" w14:textId="77777777" w:rsidR="004F733A" w:rsidRDefault="004F733A" w:rsidP="007D5828">
      <w:pPr>
        <w:rPr>
          <w:rFonts w:asciiTheme="minorHAnsi" w:hAnsiTheme="minorHAnsi"/>
          <w:color w:val="4470B4"/>
          <w:sz w:val="22"/>
          <w:szCs w:val="22"/>
          <w:lang w:val="fr-FR"/>
        </w:rPr>
      </w:pPr>
    </w:p>
    <w:p w14:paraId="33BDF180" w14:textId="58542C65" w:rsidR="00341ACA" w:rsidRPr="00F173E9" w:rsidRDefault="00341ACA" w:rsidP="007D5828">
      <w:pPr>
        <w:rPr>
          <w:rFonts w:asciiTheme="minorHAnsi" w:hAnsiTheme="minorHAnsi"/>
          <w:color w:val="4470B4"/>
          <w:sz w:val="22"/>
          <w:szCs w:val="22"/>
          <w:lang w:val="fr-FR"/>
        </w:rPr>
      </w:pPr>
      <w:bookmarkStart w:id="61" w:name="_Toc66805922"/>
      <w:r w:rsidRPr="00F173E9">
        <w:rPr>
          <w:rFonts w:asciiTheme="minorHAnsi" w:hAnsiTheme="minorHAnsi"/>
          <w:color w:val="4470B4"/>
          <w:sz w:val="22"/>
          <w:szCs w:val="22"/>
          <w:lang w:val="fr-FR"/>
        </w:rPr>
        <w:t xml:space="preserve">Figure </w:t>
      </w:r>
      <w:r w:rsidRPr="00F173E9">
        <w:rPr>
          <w:rFonts w:asciiTheme="minorHAnsi" w:hAnsiTheme="minorHAnsi"/>
          <w:color w:val="4470B4"/>
          <w:sz w:val="22"/>
          <w:szCs w:val="22"/>
          <w:lang w:val="fr-FR"/>
        </w:rPr>
        <w:fldChar w:fldCharType="begin"/>
      </w:r>
      <w:r w:rsidRPr="00F173E9">
        <w:rPr>
          <w:rFonts w:asciiTheme="minorHAnsi" w:hAnsiTheme="minorHAnsi"/>
          <w:color w:val="4470B4"/>
          <w:sz w:val="22"/>
          <w:szCs w:val="22"/>
          <w:lang w:val="fr-FR"/>
        </w:rPr>
        <w:instrText xml:space="preserve"> SEQ Figure \* ARABIC </w:instrText>
      </w:r>
      <w:r w:rsidRPr="00F173E9">
        <w:rPr>
          <w:rFonts w:asciiTheme="minorHAnsi" w:hAnsiTheme="minorHAnsi"/>
          <w:color w:val="4470B4"/>
          <w:sz w:val="22"/>
          <w:szCs w:val="22"/>
          <w:lang w:val="fr-FR"/>
        </w:rPr>
        <w:fldChar w:fldCharType="separate"/>
      </w:r>
      <w:r w:rsidR="007D5828" w:rsidRPr="00F173E9">
        <w:rPr>
          <w:rFonts w:asciiTheme="minorHAnsi" w:hAnsiTheme="minorHAnsi"/>
          <w:noProof/>
          <w:color w:val="4470B4"/>
          <w:sz w:val="22"/>
          <w:szCs w:val="22"/>
          <w:lang w:val="fr-FR"/>
        </w:rPr>
        <w:t>5</w:t>
      </w:r>
      <w:r w:rsidRPr="00F173E9">
        <w:rPr>
          <w:rFonts w:asciiTheme="minorHAnsi" w:hAnsiTheme="minorHAnsi"/>
          <w:color w:val="4470B4"/>
          <w:sz w:val="22"/>
          <w:szCs w:val="22"/>
          <w:lang w:val="fr-FR"/>
        </w:rPr>
        <w:fldChar w:fldCharType="end"/>
      </w:r>
      <w:r w:rsidR="00B03EA9" w:rsidRPr="00F173E9">
        <w:rPr>
          <w:rFonts w:asciiTheme="minorHAnsi" w:hAnsiTheme="minorHAnsi"/>
          <w:color w:val="4470B4"/>
          <w:sz w:val="22"/>
          <w:szCs w:val="22"/>
          <w:lang w:val="fr-FR"/>
        </w:rPr>
        <w:t> :</w:t>
      </w:r>
      <w:r w:rsidRPr="00F173E9">
        <w:rPr>
          <w:rFonts w:asciiTheme="minorHAnsi" w:hAnsiTheme="minorHAnsi"/>
          <w:color w:val="4470B4"/>
          <w:sz w:val="22"/>
          <w:szCs w:val="22"/>
          <w:lang w:val="fr-FR"/>
        </w:rPr>
        <w:t xml:space="preserve"> Caractéristiques de l'érosion côtière</w:t>
      </w:r>
      <w:r w:rsidR="007D5828" w:rsidRPr="00F173E9">
        <w:rPr>
          <w:rFonts w:asciiTheme="minorHAnsi" w:hAnsiTheme="minorHAnsi"/>
          <w:color w:val="4470B4"/>
          <w:sz w:val="22"/>
          <w:szCs w:val="22"/>
          <w:lang w:val="fr-FR"/>
        </w:rPr>
        <w:t xml:space="preserve"> en Europe </w:t>
      </w:r>
      <w:r w:rsidRPr="00F173E9">
        <w:rPr>
          <w:rFonts w:asciiTheme="minorHAnsi" w:hAnsiTheme="minorHAnsi"/>
          <w:color w:val="4470B4"/>
          <w:sz w:val="22"/>
          <w:szCs w:val="22"/>
          <w:lang w:val="fr-FR"/>
        </w:rPr>
        <w:t xml:space="preserve">(Source : </w:t>
      </w:r>
      <w:r w:rsidR="00014956" w:rsidRPr="00F173E9">
        <w:rPr>
          <w:rFonts w:asciiTheme="minorHAnsi" w:hAnsiTheme="minorHAnsi"/>
          <w:color w:val="4470B4"/>
          <w:sz w:val="22"/>
          <w:szCs w:val="22"/>
          <w:lang w:val="fr-FR"/>
        </w:rPr>
        <w:t>AEE</w:t>
      </w:r>
      <w:r w:rsidR="007D5828" w:rsidRPr="00F173E9">
        <w:rPr>
          <w:rFonts w:asciiTheme="minorHAnsi" w:hAnsiTheme="minorHAnsi"/>
          <w:color w:val="4470B4"/>
          <w:sz w:val="22"/>
          <w:szCs w:val="22"/>
          <w:lang w:val="fr-FR"/>
        </w:rPr>
        <w:t xml:space="preserve"> - 2008</w:t>
      </w:r>
      <w:r w:rsidRPr="00F173E9">
        <w:rPr>
          <w:rFonts w:asciiTheme="minorHAnsi" w:hAnsiTheme="minorHAnsi"/>
          <w:color w:val="4470B4"/>
          <w:sz w:val="22"/>
          <w:szCs w:val="22"/>
          <w:lang w:val="fr-FR"/>
        </w:rPr>
        <w:t>)</w:t>
      </w:r>
      <w:bookmarkEnd w:id="61"/>
    </w:p>
    <w:p w14:paraId="3F9C3C49" w14:textId="77777777" w:rsidR="00643B4F" w:rsidRPr="000E1F89" w:rsidRDefault="68BCE540" w:rsidP="00643B4F">
      <w:r>
        <w:rPr>
          <w:noProof/>
        </w:rPr>
        <w:drawing>
          <wp:inline distT="0" distB="0" distL="0" distR="0" wp14:anchorId="6D795141" wp14:editId="62CA7FC3">
            <wp:extent cx="5939792" cy="4846956"/>
            <wp:effectExtent l="0" t="0" r="3810" b="0"/>
            <wp:docPr id="11" name="Immagin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1"/>
                    <pic:cNvPicPr/>
                  </pic:nvPicPr>
                  <pic:blipFill>
                    <a:blip r:embed="rId38">
                      <a:extLst>
                        <a:ext uri="{28A0092B-C50C-407E-A947-70E740481C1C}">
                          <a14:useLocalDpi xmlns:a14="http://schemas.microsoft.com/office/drawing/2010/main" val="0"/>
                        </a:ext>
                      </a:extLst>
                    </a:blip>
                    <a:stretch>
                      <a:fillRect/>
                    </a:stretch>
                  </pic:blipFill>
                  <pic:spPr>
                    <a:xfrm>
                      <a:off x="0" y="0"/>
                      <a:ext cx="5939792" cy="4846956"/>
                    </a:xfrm>
                    <a:prstGeom prst="rect">
                      <a:avLst/>
                    </a:prstGeom>
                  </pic:spPr>
                </pic:pic>
              </a:graphicData>
            </a:graphic>
          </wp:inline>
        </w:drawing>
      </w:r>
    </w:p>
    <w:p w14:paraId="67C1990E" w14:textId="77777777" w:rsidR="00643B4F" w:rsidRDefault="00643B4F" w:rsidP="00643B4F"/>
    <w:p w14:paraId="5DA75849" w14:textId="200A7FB3" w:rsidR="00014956" w:rsidRPr="00EB65D4" w:rsidRDefault="00EB65D4" w:rsidP="002865FD">
      <w:pPr>
        <w:rPr>
          <w:lang w:val="fr-FR"/>
        </w:rPr>
      </w:pPr>
      <w:r w:rsidRPr="00EB65D4">
        <w:rPr>
          <w:lang w:val="fr-FR"/>
        </w:rPr>
        <w:t xml:space="preserve">À terme, il convient de noter que les écosystèmes naturels tels que les forêts, les zones humides, les écosystèmes côtiers et marins seront grandement affectés par ces changements </w:t>
      </w:r>
      <w:r>
        <w:rPr>
          <w:lang w:val="fr-FR"/>
        </w:rPr>
        <w:t xml:space="preserve">en termes </w:t>
      </w:r>
      <w:r w:rsidRPr="00EB65D4">
        <w:rPr>
          <w:lang w:val="fr-FR"/>
        </w:rPr>
        <w:t>de température et de précipitations. Des journées plus chaudes et plus sèches menaceront la diversité et la survie de nombreuses espèces méditerranéennes.</w:t>
      </w:r>
      <w:r w:rsidR="009F1855">
        <w:rPr>
          <w:lang w:val="fr-FR"/>
        </w:rPr>
        <w:t xml:space="preserve"> Cela engendrera un risque d’incendie plus él</w:t>
      </w:r>
      <w:r w:rsidR="004E528D">
        <w:rPr>
          <w:lang w:val="fr-FR"/>
        </w:rPr>
        <w:t>evé</w:t>
      </w:r>
      <w:r w:rsidR="00DE3898">
        <w:rPr>
          <w:lang w:val="fr-FR"/>
        </w:rPr>
        <w:t xml:space="preserve">, plus fréquent, plus important, et plus grave. Ces </w:t>
      </w:r>
      <w:r w:rsidR="00EA0AD3">
        <w:rPr>
          <w:lang w:val="fr-FR"/>
        </w:rPr>
        <w:t>situations, auxquelles</w:t>
      </w:r>
      <w:r w:rsidR="00BF234C">
        <w:rPr>
          <w:lang w:val="fr-FR"/>
        </w:rPr>
        <w:t xml:space="preserve"> s’ajoutent notamment</w:t>
      </w:r>
      <w:r w:rsidR="00B97853">
        <w:rPr>
          <w:lang w:val="fr-FR"/>
        </w:rPr>
        <w:t xml:space="preserve"> le changement d’affectation des terres, </w:t>
      </w:r>
      <w:r w:rsidR="002865FD">
        <w:rPr>
          <w:lang w:val="fr-FR"/>
        </w:rPr>
        <w:t>les invasions biologiques, ainsi que la pollution</w:t>
      </w:r>
      <w:r w:rsidR="00BF234C">
        <w:rPr>
          <w:lang w:val="fr-FR"/>
        </w:rPr>
        <w:t>,</w:t>
      </w:r>
      <w:r w:rsidR="002865FD">
        <w:rPr>
          <w:lang w:val="fr-FR"/>
        </w:rPr>
        <w:t xml:space="preserve"> </w:t>
      </w:r>
      <w:r w:rsidR="007D5828">
        <w:rPr>
          <w:lang w:val="fr-FR"/>
        </w:rPr>
        <w:t xml:space="preserve">risque de </w:t>
      </w:r>
      <w:r w:rsidRPr="00EB65D4">
        <w:rPr>
          <w:lang w:val="fr-FR"/>
        </w:rPr>
        <w:t>modifier</w:t>
      </w:r>
      <w:r w:rsidR="007D5828">
        <w:rPr>
          <w:lang w:val="fr-FR"/>
        </w:rPr>
        <w:t xml:space="preserve"> durablement </w:t>
      </w:r>
      <w:r w:rsidRPr="00EB65D4">
        <w:rPr>
          <w:lang w:val="fr-FR"/>
        </w:rPr>
        <w:t xml:space="preserve">la fonction et la structure de l'écosystème, les rendant moins productives. Les changements dans la répartition géographique </w:t>
      </w:r>
      <w:r w:rsidR="007D5828">
        <w:rPr>
          <w:lang w:val="fr-FR"/>
        </w:rPr>
        <w:t xml:space="preserve">des espèces marines, </w:t>
      </w:r>
      <w:r w:rsidRPr="00EB65D4">
        <w:rPr>
          <w:lang w:val="fr-FR"/>
        </w:rPr>
        <w:t>permettront</w:t>
      </w:r>
      <w:r w:rsidR="007D5828">
        <w:rPr>
          <w:lang w:val="fr-FR"/>
        </w:rPr>
        <w:t xml:space="preserve"> de plus </w:t>
      </w:r>
      <w:r w:rsidRPr="00EB65D4">
        <w:rPr>
          <w:lang w:val="fr-FR"/>
        </w:rPr>
        <w:t>aux espèces des eaux chaudes de se déplacer vers le nord et de coloniser de nouvelles zones, augmentant ainsi le taux d'invasion.</w:t>
      </w:r>
    </w:p>
    <w:p w14:paraId="0082E684" w14:textId="77777777" w:rsidR="000513C2" w:rsidRDefault="000513C2" w:rsidP="004648AC">
      <w:pPr>
        <w:rPr>
          <w:lang w:val="fr-FR"/>
        </w:rPr>
      </w:pPr>
    </w:p>
    <w:p w14:paraId="4EFC52B2" w14:textId="2D6E6E1C" w:rsidR="00643B4F" w:rsidRPr="00A33172" w:rsidRDefault="00A33172" w:rsidP="00643B4F">
      <w:pPr>
        <w:pStyle w:val="Titre2"/>
        <w:rPr>
          <w:lang w:val="fr-FR"/>
        </w:rPr>
      </w:pPr>
      <w:bookmarkStart w:id="62" w:name="_Toc66805682"/>
      <w:bookmarkStart w:id="63" w:name="_Toc66891390"/>
      <w:r w:rsidRPr="00A33172">
        <w:rPr>
          <w:lang w:val="fr-FR"/>
        </w:rPr>
        <w:lastRenderedPageBreak/>
        <w:t>Emissions de GES</w:t>
      </w:r>
      <w:bookmarkEnd w:id="62"/>
      <w:bookmarkEnd w:id="63"/>
    </w:p>
    <w:p w14:paraId="46F61C2D" w14:textId="75AFAE8C" w:rsidR="009D5558" w:rsidRDefault="00A33172" w:rsidP="009D5558">
      <w:pPr>
        <w:rPr>
          <w:lang w:val="fr-FR"/>
        </w:rPr>
      </w:pPr>
      <w:r w:rsidRPr="00A33172">
        <w:rPr>
          <w:lang w:val="fr-FR"/>
        </w:rPr>
        <w:t>Les émissions de GES sont le moteur des changements climatiques observés dans le monde au cours des dernières décennies. Les émissions totales de CO2 de la zone de coopération ont culminé en 2007, suivies d'une tendance à la baisse en 2008 jusqu'en 2014. Depuis 2014, les émissions de GES ont une tendance à la hauss</w:t>
      </w:r>
      <w:r w:rsidR="00D849AC">
        <w:rPr>
          <w:lang w:val="fr-FR"/>
        </w:rPr>
        <w:t>e, bien que modérée (voir figure ci-dessous)</w:t>
      </w:r>
      <w:r w:rsidRPr="00A33172">
        <w:rPr>
          <w:lang w:val="fr-FR"/>
        </w:rPr>
        <w:t xml:space="preserve">. Les principaux secteurs responsables </w:t>
      </w:r>
      <w:r w:rsidR="009D5558">
        <w:rPr>
          <w:lang w:val="fr-FR"/>
        </w:rPr>
        <w:t>de ces dernières</w:t>
      </w:r>
      <w:r w:rsidRPr="00A33172">
        <w:rPr>
          <w:lang w:val="fr-FR"/>
        </w:rPr>
        <w:t xml:space="preserve"> sont l'énergie et les transports.</w:t>
      </w:r>
      <w:bookmarkStart w:id="64" w:name="_Toc64970694"/>
    </w:p>
    <w:p w14:paraId="6FC8212D" w14:textId="77777777" w:rsidR="00127311" w:rsidRDefault="00127311" w:rsidP="009D5558">
      <w:pPr>
        <w:rPr>
          <w:lang w:val="fr-FR"/>
        </w:rPr>
      </w:pPr>
    </w:p>
    <w:tbl>
      <w:tblPr>
        <w:tblStyle w:val="Grilledutableau"/>
        <w:tblW w:w="9496" w:type="dxa"/>
        <w:tblLook w:val="04A0" w:firstRow="1" w:lastRow="0" w:firstColumn="1" w:lastColumn="0" w:noHBand="0" w:noVBand="1"/>
      </w:tblPr>
      <w:tblGrid>
        <w:gridCol w:w="9496"/>
      </w:tblGrid>
      <w:tr w:rsidR="00127311" w:rsidRPr="00A06F9F" w14:paraId="2ECCBA89" w14:textId="77777777" w:rsidTr="0012499A">
        <w:trPr>
          <w:trHeight w:val="708"/>
        </w:trPr>
        <w:tc>
          <w:tcPr>
            <w:tcW w:w="9496" w:type="dxa"/>
          </w:tcPr>
          <w:p w14:paraId="3E250F67" w14:textId="77777777" w:rsidR="00127311" w:rsidRPr="00F173E9" w:rsidRDefault="00127311" w:rsidP="0012499A">
            <w:pPr>
              <w:pStyle w:val="Lgende"/>
              <w:rPr>
                <w:rFonts w:asciiTheme="minorHAnsi" w:hAnsiTheme="minorHAnsi"/>
                <w:noProof/>
                <w:color w:val="4470B4"/>
                <w:sz w:val="22"/>
                <w:szCs w:val="22"/>
                <w:lang w:val="fr-FR"/>
              </w:rPr>
            </w:pPr>
            <w:bookmarkStart w:id="65" w:name="_Toc66805923"/>
            <w:r w:rsidRPr="00F173E9">
              <w:rPr>
                <w:rFonts w:asciiTheme="minorHAnsi" w:hAnsiTheme="minorHAnsi"/>
                <w:b w:val="0"/>
                <w:bCs w:val="0"/>
                <w:color w:val="4470B4"/>
                <w:sz w:val="22"/>
                <w:szCs w:val="22"/>
                <w:lang w:val="fr-FR"/>
              </w:rPr>
              <w:t xml:space="preserve">Figure </w:t>
            </w:r>
            <w:r w:rsidRPr="00F173E9">
              <w:rPr>
                <w:rFonts w:asciiTheme="minorHAnsi" w:hAnsiTheme="minorHAnsi"/>
                <w:b w:val="0"/>
                <w:bCs w:val="0"/>
                <w:color w:val="4470B4"/>
                <w:sz w:val="22"/>
                <w:szCs w:val="22"/>
                <w:lang w:val="fr-FR"/>
              </w:rPr>
              <w:fldChar w:fldCharType="begin"/>
            </w:r>
            <w:r w:rsidRPr="00F173E9">
              <w:rPr>
                <w:rFonts w:asciiTheme="minorHAnsi" w:hAnsiTheme="minorHAnsi"/>
                <w:b w:val="0"/>
                <w:bCs w:val="0"/>
                <w:color w:val="4470B4"/>
                <w:sz w:val="22"/>
                <w:szCs w:val="22"/>
                <w:lang w:val="fr-FR"/>
              </w:rPr>
              <w:instrText xml:space="preserve"> SEQ Figure \* ARABIC </w:instrText>
            </w:r>
            <w:r w:rsidRPr="00F173E9">
              <w:rPr>
                <w:rFonts w:asciiTheme="minorHAnsi" w:hAnsiTheme="minorHAnsi"/>
                <w:b w:val="0"/>
                <w:bCs w:val="0"/>
                <w:color w:val="4470B4"/>
                <w:sz w:val="22"/>
                <w:szCs w:val="22"/>
                <w:lang w:val="fr-FR"/>
              </w:rPr>
              <w:fldChar w:fldCharType="separate"/>
            </w:r>
            <w:r w:rsidRPr="00F173E9">
              <w:rPr>
                <w:rFonts w:asciiTheme="minorHAnsi" w:hAnsiTheme="minorHAnsi"/>
                <w:b w:val="0"/>
                <w:bCs w:val="0"/>
                <w:noProof/>
                <w:color w:val="4470B4"/>
                <w:sz w:val="22"/>
                <w:szCs w:val="22"/>
                <w:lang w:val="fr-FR"/>
              </w:rPr>
              <w:t>6</w:t>
            </w:r>
            <w:r w:rsidRPr="00F173E9">
              <w:rPr>
                <w:rFonts w:asciiTheme="minorHAnsi" w:hAnsiTheme="minorHAnsi"/>
                <w:b w:val="0"/>
                <w:bCs w:val="0"/>
                <w:color w:val="4470B4"/>
                <w:sz w:val="22"/>
                <w:szCs w:val="22"/>
                <w:lang w:val="fr-FR"/>
              </w:rPr>
              <w:fldChar w:fldCharType="end"/>
            </w:r>
            <w:r w:rsidRPr="00F173E9">
              <w:rPr>
                <w:rFonts w:asciiTheme="minorHAnsi" w:hAnsiTheme="minorHAnsi"/>
                <w:b w:val="0"/>
                <w:bCs w:val="0"/>
                <w:color w:val="4470B4"/>
                <w:sz w:val="22"/>
                <w:szCs w:val="22"/>
                <w:lang w:val="fr-FR"/>
              </w:rPr>
              <w:t> : Émissions de GES en équivalent ktCO2, total pour Chypre, France, Grèce, Italie, Malte, Monaco, Slovénie et Espagne, 2007-2017 (Source : UNFCC-2018)</w:t>
            </w:r>
            <w:bookmarkEnd w:id="65"/>
          </w:p>
        </w:tc>
      </w:tr>
      <w:tr w:rsidR="00127311" w:rsidRPr="00A06F9F" w14:paraId="127B9336" w14:textId="77777777" w:rsidTr="0012499A">
        <w:trPr>
          <w:trHeight w:val="3388"/>
        </w:trPr>
        <w:tc>
          <w:tcPr>
            <w:tcW w:w="9496" w:type="dxa"/>
          </w:tcPr>
          <w:p w14:paraId="7F1CE49F" w14:textId="77777777" w:rsidR="00127311" w:rsidRPr="00837B13" w:rsidRDefault="00127311" w:rsidP="0012499A">
            <w:pPr>
              <w:rPr>
                <w:noProof/>
                <w:lang w:val="fr-FR"/>
              </w:rPr>
            </w:pPr>
            <w:r>
              <w:rPr>
                <w:noProof/>
              </w:rPr>
              <w:drawing>
                <wp:anchor distT="0" distB="0" distL="114300" distR="114300" simplePos="0" relativeHeight="251658289" behindDoc="1" locked="0" layoutInCell="1" allowOverlap="1" wp14:anchorId="29CB4461" wp14:editId="760AF4D5">
                  <wp:simplePos x="0" y="0"/>
                  <wp:positionH relativeFrom="margin">
                    <wp:posOffset>74002</wp:posOffset>
                  </wp:positionH>
                  <wp:positionV relativeFrom="line">
                    <wp:posOffset>-195140</wp:posOffset>
                  </wp:positionV>
                  <wp:extent cx="5323840" cy="2279650"/>
                  <wp:effectExtent l="0" t="0" r="0" b="6350"/>
                  <wp:wrapNone/>
                  <wp:docPr id="28"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9">
                            <a:extLst>
                              <a:ext uri="{28A0092B-C50C-407E-A947-70E740481C1C}">
                                <a14:useLocalDpi xmlns:a14="http://schemas.microsoft.com/office/drawing/2010/main" val="0"/>
                              </a:ext>
                            </a:extLst>
                          </a:blip>
                          <a:srcRect l="8980" t="51796" r="53817" b="24310"/>
                          <a:stretch/>
                        </pic:blipFill>
                        <pic:spPr bwMode="auto">
                          <a:xfrm>
                            <a:off x="0" y="0"/>
                            <a:ext cx="5323840" cy="22796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bl>
    <w:p w14:paraId="1D25C115" w14:textId="77777777" w:rsidR="00127311" w:rsidRDefault="00127311" w:rsidP="009D5558">
      <w:pPr>
        <w:rPr>
          <w:lang w:val="fr-FR"/>
        </w:rPr>
      </w:pPr>
    </w:p>
    <w:bookmarkEnd w:id="64"/>
    <w:p w14:paraId="0AC820B7" w14:textId="77777777" w:rsidR="00643B4F" w:rsidRPr="000E1F89" w:rsidRDefault="00643B4F" w:rsidP="00643B4F">
      <w:r w:rsidRPr="000E1F89">
        <w:rPr>
          <w:noProof/>
          <w:lang w:eastAsia="it-IT"/>
        </w:rPr>
        <w:lastRenderedPageBreak/>
        <mc:AlternateContent>
          <mc:Choice Requires="wps">
            <w:drawing>
              <wp:inline distT="0" distB="0" distL="0" distR="0" wp14:anchorId="654F0110" wp14:editId="7A2F24E0">
                <wp:extent cx="5874589" cy="5477774"/>
                <wp:effectExtent l="0" t="0" r="0" b="8890"/>
                <wp:docPr id="252" name="Text Box 2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74589" cy="5477774"/>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05E41EE" w14:textId="66FA4731" w:rsidR="00B6346D" w:rsidRPr="00DF2C53" w:rsidRDefault="00B6346D" w:rsidP="00DF2C53">
                            <w:pPr>
                              <w:pStyle w:val="DidascaliaCentrata"/>
                              <w:jc w:val="both"/>
                            </w:pPr>
                            <w:r w:rsidRPr="00DF2C53">
                              <w:t>Situation, tendances et menaces p</w:t>
                            </w:r>
                            <w:r>
                              <w:t>our l’aire de coopération dans un scénario « sans programme »</w:t>
                            </w:r>
                          </w:p>
                          <w:p w14:paraId="178906A1" w14:textId="0286F335" w:rsidR="00B6346D" w:rsidRPr="00EF6C82" w:rsidRDefault="00B6346D" w:rsidP="00356CCE">
                            <w:pPr>
                              <w:rPr>
                                <w:lang w:val="fr-FR"/>
                              </w:rPr>
                            </w:pPr>
                            <w:r>
                              <w:rPr>
                                <w:lang w:val="fr-FR"/>
                              </w:rPr>
                              <w:t>Au sein de l’aire</w:t>
                            </w:r>
                            <w:r w:rsidRPr="00D5568D">
                              <w:rPr>
                                <w:lang w:val="fr-FR"/>
                              </w:rPr>
                              <w:t xml:space="preserve"> de coopération</w:t>
                            </w:r>
                            <w:r>
                              <w:rPr>
                                <w:lang w:val="fr-FR"/>
                              </w:rPr>
                              <w:t>, les</w:t>
                            </w:r>
                            <w:r w:rsidRPr="00D5568D">
                              <w:rPr>
                                <w:lang w:val="fr-FR"/>
                              </w:rPr>
                              <w:t xml:space="preserve"> émissions </w:t>
                            </w:r>
                            <w:r>
                              <w:rPr>
                                <w:lang w:val="fr-FR"/>
                              </w:rPr>
                              <w:t>de GES ont tendance à diminuer</w:t>
                            </w:r>
                            <w:r w:rsidRPr="00D5568D">
                              <w:rPr>
                                <w:lang w:val="fr-FR"/>
                              </w:rPr>
                              <w:t xml:space="preserve"> depuis </w:t>
                            </w:r>
                            <w:r>
                              <w:rPr>
                                <w:lang w:val="fr-FR"/>
                              </w:rPr>
                              <w:t>2007 pour beaucoup d’Etats membres</w:t>
                            </w:r>
                            <w:r w:rsidRPr="00D5568D">
                              <w:rPr>
                                <w:lang w:val="fr-FR"/>
                              </w:rPr>
                              <w:t xml:space="preserve">, </w:t>
                            </w:r>
                            <w:r>
                              <w:rPr>
                                <w:lang w:val="fr-FR"/>
                              </w:rPr>
                              <w:t>à quelques exceptions près</w:t>
                            </w:r>
                            <w:r w:rsidRPr="00D5568D">
                              <w:rPr>
                                <w:lang w:val="fr-FR"/>
                              </w:rPr>
                              <w:t xml:space="preserve"> (par exemple Chypre</w:t>
                            </w:r>
                            <w:r>
                              <w:rPr>
                                <w:lang w:val="fr-FR"/>
                              </w:rPr>
                              <w:t xml:space="preserve"> et </w:t>
                            </w:r>
                            <w:r w:rsidRPr="00D5568D">
                              <w:rPr>
                                <w:lang w:val="fr-FR"/>
                              </w:rPr>
                              <w:t>Espagne). La température et le niveau de la mer augmentent partout (plus élevés que dans d'autres régions de l'UE), une diminution du niveau moyen des précipitations et une augmentation de la fréquence des événements météorologiques extrêmes tels que les vagues de chaleur, les tempêtes et les inondations sont également observées. Par conséquent, la désertification devient une menace pour certains territoires</w:t>
                            </w:r>
                            <w:r>
                              <w:rPr>
                                <w:lang w:val="fr-FR"/>
                              </w:rPr>
                              <w:t xml:space="preserve">. Les risques d’invasion d’espèces exotiques, de parasites et de maladies dues au changement climatique deviennent plus élevés, par exemple la dissémination d’espèces tropicales de méduses en mer Méditerranée ou bien l’expansion du moustique tigre asiatique, comme déjà observé dans les pays méditerranéens. Dans le cas d’un scénario « sans programme », </w:t>
                            </w:r>
                            <w:r w:rsidRPr="00D5568D">
                              <w:rPr>
                                <w:lang w:val="fr-FR"/>
                              </w:rPr>
                              <w:t xml:space="preserve">les principales tendances sont </w:t>
                            </w:r>
                            <w:r>
                              <w:rPr>
                                <w:lang w:val="fr-FR"/>
                              </w:rPr>
                              <w:t>résumées</w:t>
                            </w:r>
                            <w:r w:rsidRPr="00D5568D">
                              <w:rPr>
                                <w:lang w:val="fr-FR"/>
                              </w:rPr>
                              <w:t xml:space="preserve"> dans le tableau suivant</w:t>
                            </w:r>
                            <w:r>
                              <w:rPr>
                                <w:lang w:val="fr-FR"/>
                              </w:rPr>
                              <w:t xml:space="preserve"> (gardant toutefois en mémoire la forte</w:t>
                            </w:r>
                            <w:r w:rsidRPr="00D5568D">
                              <w:rPr>
                                <w:lang w:val="fr-FR"/>
                              </w:rPr>
                              <w:t xml:space="preserve"> variabilité géographique des menaces et des vulnérabilités</w:t>
                            </w:r>
                            <w:r>
                              <w:rPr>
                                <w:lang w:val="fr-FR"/>
                              </w:rPr>
                              <w:t>)</w:t>
                            </w:r>
                            <w:r w:rsidRPr="00D5568D">
                              <w:rPr>
                                <w:lang w:val="fr-FR"/>
                              </w:rPr>
                              <w:t>.</w:t>
                            </w:r>
                          </w:p>
                          <w:tbl>
                            <w:tblPr>
                              <w:tblW w:w="0" w:type="auto"/>
                              <w:tblInd w:w="23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540"/>
                              <w:gridCol w:w="1002"/>
                            </w:tblGrid>
                            <w:tr w:rsidR="00B6346D" w:rsidRPr="00985D63" w14:paraId="0DEC9C95" w14:textId="77777777" w:rsidTr="008D53FC">
                              <w:tc>
                                <w:tcPr>
                                  <w:tcW w:w="2835" w:type="dxa"/>
                                  <w:shd w:val="clear" w:color="auto" w:fill="C6D9F1"/>
                                </w:tcPr>
                                <w:p w14:paraId="7ED01F42" w14:textId="62FF0986" w:rsidR="00B6346D" w:rsidRPr="005A5777" w:rsidRDefault="00B6346D" w:rsidP="00A2680F">
                                  <w:pPr>
                                    <w:pStyle w:val="testobox"/>
                                    <w:rPr>
                                      <w:lang w:val="fr-FR"/>
                                    </w:rPr>
                                  </w:pPr>
                                  <w:bookmarkStart w:id="66" w:name="_Hlk64022052"/>
                                  <w:r w:rsidRPr="005A5777">
                                    <w:rPr>
                                      <w:lang w:val="fr-FR"/>
                                    </w:rPr>
                                    <w:t>Indicateurs</w:t>
                                  </w:r>
                                </w:p>
                              </w:tc>
                              <w:tc>
                                <w:tcPr>
                                  <w:tcW w:w="0" w:type="auto"/>
                                  <w:shd w:val="clear" w:color="auto" w:fill="C6D9F1"/>
                                  <w:vAlign w:val="center"/>
                                </w:tcPr>
                                <w:p w14:paraId="114C1FD7" w14:textId="093C298A" w:rsidR="00B6346D" w:rsidRPr="003F1DB2" w:rsidRDefault="00B6346D" w:rsidP="00A2680F">
                                  <w:pPr>
                                    <w:pStyle w:val="testobox"/>
                                    <w:rPr>
                                      <w:lang w:val="en-US"/>
                                    </w:rPr>
                                  </w:pPr>
                                  <w:r>
                                    <w:rPr>
                                      <w:lang w:val="en-US"/>
                                    </w:rPr>
                                    <w:t>État</w:t>
                                  </w:r>
                                </w:p>
                              </w:tc>
                              <w:tc>
                                <w:tcPr>
                                  <w:tcW w:w="0" w:type="auto"/>
                                  <w:shd w:val="clear" w:color="auto" w:fill="C6D9F1"/>
                                  <w:vAlign w:val="center"/>
                                </w:tcPr>
                                <w:p w14:paraId="306E2E22" w14:textId="2BFC52EF" w:rsidR="00B6346D" w:rsidRPr="003F1DB2" w:rsidRDefault="00B6346D" w:rsidP="00A2680F">
                                  <w:pPr>
                                    <w:pStyle w:val="testobox"/>
                                    <w:rPr>
                                      <w:lang w:val="en-US"/>
                                    </w:rPr>
                                  </w:pPr>
                                  <w:r>
                                    <w:rPr>
                                      <w:lang w:val="en-US"/>
                                    </w:rPr>
                                    <w:t>Tendance</w:t>
                                  </w:r>
                                </w:p>
                              </w:tc>
                            </w:tr>
                            <w:tr w:rsidR="00B6346D" w:rsidRPr="00985D63" w14:paraId="6972EF81" w14:textId="77777777" w:rsidTr="008D53FC">
                              <w:trPr>
                                <w:trHeight w:val="692"/>
                              </w:trPr>
                              <w:tc>
                                <w:tcPr>
                                  <w:tcW w:w="2835" w:type="dxa"/>
                                  <w:shd w:val="clear" w:color="auto" w:fill="DDD9C3" w:themeFill="background2" w:themeFillShade="E6"/>
                                  <w:vAlign w:val="center"/>
                                </w:tcPr>
                                <w:p w14:paraId="493FA585" w14:textId="5E9829A2" w:rsidR="00B6346D" w:rsidRPr="005A5777" w:rsidRDefault="00B6346D" w:rsidP="00A2680F">
                                  <w:pPr>
                                    <w:pStyle w:val="testobox"/>
                                    <w:rPr>
                                      <w:lang w:val="fr-FR"/>
                                    </w:rPr>
                                  </w:pPr>
                                  <w:r w:rsidRPr="005A5777">
                                    <w:rPr>
                                      <w:lang w:val="fr-FR"/>
                                    </w:rPr>
                                    <w:t>Émissions de GES</w:t>
                                  </w:r>
                                </w:p>
                              </w:tc>
                              <w:tc>
                                <w:tcPr>
                                  <w:tcW w:w="0" w:type="auto"/>
                                  <w:shd w:val="clear" w:color="auto" w:fill="FFC000"/>
                                  <w:vAlign w:val="center"/>
                                </w:tcPr>
                                <w:p w14:paraId="29BDAB4C" w14:textId="77777777" w:rsidR="00B6346D" w:rsidRPr="00985D63" w:rsidRDefault="00B6346D" w:rsidP="00A2680F">
                                  <w:pPr>
                                    <w:pStyle w:val="testobox"/>
                                    <w:rPr>
                                      <w:lang w:val="en-US" w:eastAsia="it-IT"/>
                                    </w:rPr>
                                  </w:pPr>
                                  <w:r>
                                    <w:rPr>
                                      <w:rFonts w:ascii="Wingdings" w:eastAsia="Wingdings" w:hAnsi="Wingdings" w:cs="Wingdings"/>
                                      <w:lang w:eastAsia="it-IT"/>
                                    </w:rPr>
                                    <w:t>K</w:t>
                                  </w:r>
                                </w:p>
                              </w:tc>
                              <w:tc>
                                <w:tcPr>
                                  <w:tcW w:w="0" w:type="auto"/>
                                  <w:shd w:val="clear" w:color="auto" w:fill="DDD9C3" w:themeFill="background2" w:themeFillShade="E6"/>
                                  <w:vAlign w:val="center"/>
                                </w:tcPr>
                                <w:p w14:paraId="6C613D20" w14:textId="77777777" w:rsidR="00B6346D" w:rsidRPr="00985D63" w:rsidRDefault="00B6346D" w:rsidP="00A2680F">
                                  <w:pPr>
                                    <w:pStyle w:val="testobox"/>
                                    <w:rPr>
                                      <w:rFonts w:eastAsia="Times New Roman"/>
                                      <w:lang w:eastAsia="it-IT"/>
                                    </w:rPr>
                                  </w:pPr>
                                  <w:r w:rsidRPr="0097780D">
                                    <w:rPr>
                                      <w:noProof/>
                                      <w:lang w:eastAsia="it-IT"/>
                                    </w:rPr>
                                    <w:drawing>
                                      <wp:inline distT="0" distB="0" distL="0" distR="0" wp14:anchorId="48A24ED9" wp14:editId="15B7A77D">
                                        <wp:extent cx="285750" cy="285750"/>
                                        <wp:effectExtent l="19050" t="19050" r="0" b="19050"/>
                                        <wp:docPr id="61"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7711067">
                                                  <a:off x="0" y="0"/>
                                                  <a:ext cx="285750" cy="285750"/>
                                                </a:xfrm>
                                                <a:prstGeom prst="rect">
                                                  <a:avLst/>
                                                </a:prstGeom>
                                                <a:noFill/>
                                                <a:ln>
                                                  <a:noFill/>
                                                </a:ln>
                                              </pic:spPr>
                                            </pic:pic>
                                          </a:graphicData>
                                        </a:graphic>
                                      </wp:inline>
                                    </w:drawing>
                                  </w:r>
                                </w:p>
                              </w:tc>
                            </w:tr>
                            <w:tr w:rsidR="00B6346D" w:rsidRPr="00985D63" w14:paraId="05998053" w14:textId="77777777" w:rsidTr="008D53FC">
                              <w:trPr>
                                <w:trHeight w:val="692"/>
                              </w:trPr>
                              <w:tc>
                                <w:tcPr>
                                  <w:tcW w:w="2835" w:type="dxa"/>
                                  <w:shd w:val="clear" w:color="auto" w:fill="DDD9C3" w:themeFill="background2" w:themeFillShade="E6"/>
                                  <w:vAlign w:val="center"/>
                                </w:tcPr>
                                <w:p w14:paraId="795B23DE" w14:textId="0A254C34" w:rsidR="00B6346D" w:rsidRPr="005A5777" w:rsidRDefault="00B6346D" w:rsidP="00A2680F">
                                  <w:pPr>
                                    <w:pStyle w:val="testobox"/>
                                    <w:rPr>
                                      <w:lang w:val="fr-FR"/>
                                    </w:rPr>
                                  </w:pPr>
                                  <w:r w:rsidRPr="005A5777">
                                    <w:rPr>
                                      <w:lang w:val="fr-FR"/>
                                    </w:rPr>
                                    <w:t>Risque de désertification</w:t>
                                  </w:r>
                                </w:p>
                              </w:tc>
                              <w:tc>
                                <w:tcPr>
                                  <w:tcW w:w="0" w:type="auto"/>
                                  <w:shd w:val="clear" w:color="auto" w:fill="FFC000"/>
                                  <w:vAlign w:val="center"/>
                                </w:tcPr>
                                <w:p w14:paraId="387BED17" w14:textId="77777777" w:rsidR="00B6346D" w:rsidRDefault="00B6346D" w:rsidP="00A2680F">
                                  <w:pPr>
                                    <w:pStyle w:val="testobox"/>
                                    <w:rPr>
                                      <w:lang w:eastAsia="it-IT"/>
                                    </w:rPr>
                                  </w:pPr>
                                  <w:r>
                                    <w:rPr>
                                      <w:rFonts w:ascii="Wingdings" w:eastAsia="Wingdings" w:hAnsi="Wingdings" w:cs="Wingdings"/>
                                      <w:lang w:eastAsia="it-IT"/>
                                    </w:rPr>
                                    <w:t>K</w:t>
                                  </w:r>
                                </w:p>
                              </w:tc>
                              <w:tc>
                                <w:tcPr>
                                  <w:tcW w:w="0" w:type="auto"/>
                                  <w:shd w:val="clear" w:color="auto" w:fill="DDD9C3" w:themeFill="background2" w:themeFillShade="E6"/>
                                  <w:vAlign w:val="center"/>
                                </w:tcPr>
                                <w:p w14:paraId="05436580" w14:textId="77777777" w:rsidR="00B6346D" w:rsidRPr="0042285D" w:rsidRDefault="00B6346D" w:rsidP="00A2680F">
                                  <w:pPr>
                                    <w:pStyle w:val="testobox"/>
                                    <w:rPr>
                                      <w:noProof/>
                                      <w:lang w:eastAsia="it-IT"/>
                                    </w:rPr>
                                  </w:pPr>
                                  <w:r w:rsidRPr="0042285D">
                                    <w:rPr>
                                      <w:noProof/>
                                      <w:lang w:eastAsia="it-IT"/>
                                    </w:rPr>
                                    <w:drawing>
                                      <wp:inline distT="0" distB="0" distL="0" distR="0" wp14:anchorId="41A112EB" wp14:editId="5B5F972A">
                                        <wp:extent cx="285750" cy="285750"/>
                                        <wp:effectExtent l="76200" t="50800" r="19050" b="0"/>
                                        <wp:docPr id="62"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r w:rsidR="00B6346D" w:rsidRPr="00985D63" w14:paraId="56A667EB" w14:textId="77777777" w:rsidTr="008D53FC">
                              <w:trPr>
                                <w:trHeight w:val="692"/>
                              </w:trPr>
                              <w:tc>
                                <w:tcPr>
                                  <w:tcW w:w="2835" w:type="dxa"/>
                                  <w:shd w:val="clear" w:color="auto" w:fill="DDD9C3" w:themeFill="background2" w:themeFillShade="E6"/>
                                  <w:vAlign w:val="center"/>
                                </w:tcPr>
                                <w:p w14:paraId="6CDC92B1" w14:textId="33177502" w:rsidR="00B6346D" w:rsidRPr="005A5777" w:rsidRDefault="00B6346D" w:rsidP="00A2680F">
                                  <w:pPr>
                                    <w:pStyle w:val="testobox"/>
                                    <w:rPr>
                                      <w:lang w:val="fr-FR"/>
                                    </w:rPr>
                                  </w:pPr>
                                  <w:r w:rsidRPr="005A5777">
                                    <w:rPr>
                                      <w:lang w:val="fr-FR"/>
                                    </w:rPr>
                                    <w:t>Inondations</w:t>
                                  </w:r>
                                </w:p>
                              </w:tc>
                              <w:tc>
                                <w:tcPr>
                                  <w:tcW w:w="0" w:type="auto"/>
                                  <w:shd w:val="clear" w:color="auto" w:fill="FF0000"/>
                                  <w:vAlign w:val="center"/>
                                </w:tcPr>
                                <w:p w14:paraId="64F48663" w14:textId="77777777" w:rsidR="00B6346D" w:rsidRPr="00985D63" w:rsidRDefault="00B6346D" w:rsidP="00A2680F">
                                  <w:pPr>
                                    <w:pStyle w:val="testobox"/>
                                    <w:rPr>
                                      <w:lang w:eastAsia="it-IT"/>
                                    </w:rPr>
                                  </w:pPr>
                                  <w:r w:rsidRPr="00985D63">
                                    <w:rPr>
                                      <w:rFonts w:ascii="Wingdings" w:eastAsia="Wingdings" w:hAnsi="Wingdings" w:cs="Wingdings"/>
                                      <w:lang w:eastAsia="it-IT"/>
                                    </w:rPr>
                                    <w:t>L</w:t>
                                  </w:r>
                                </w:p>
                              </w:tc>
                              <w:tc>
                                <w:tcPr>
                                  <w:tcW w:w="0" w:type="auto"/>
                                  <w:shd w:val="clear" w:color="auto" w:fill="DDD9C3" w:themeFill="background2" w:themeFillShade="E6"/>
                                  <w:vAlign w:val="center"/>
                                </w:tcPr>
                                <w:p w14:paraId="13D467FF" w14:textId="77777777" w:rsidR="00B6346D" w:rsidRPr="0042285D" w:rsidRDefault="00B6346D" w:rsidP="00A2680F">
                                  <w:pPr>
                                    <w:pStyle w:val="testobox"/>
                                    <w:rPr>
                                      <w:noProof/>
                                      <w:lang w:eastAsia="it-IT"/>
                                    </w:rPr>
                                  </w:pPr>
                                  <w:r w:rsidRPr="0042285D">
                                    <w:rPr>
                                      <w:noProof/>
                                      <w:lang w:eastAsia="it-IT"/>
                                    </w:rPr>
                                    <w:drawing>
                                      <wp:inline distT="0" distB="0" distL="0" distR="0" wp14:anchorId="7D36FF45" wp14:editId="41EBF22D">
                                        <wp:extent cx="285750" cy="285750"/>
                                        <wp:effectExtent l="76200" t="50800" r="19050" b="0"/>
                                        <wp:docPr id="63"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r w:rsidR="00B6346D" w:rsidRPr="00985D63" w14:paraId="34319FFE" w14:textId="77777777" w:rsidTr="008D53FC">
                              <w:trPr>
                                <w:trHeight w:val="692"/>
                              </w:trPr>
                              <w:tc>
                                <w:tcPr>
                                  <w:tcW w:w="2835" w:type="dxa"/>
                                  <w:shd w:val="clear" w:color="auto" w:fill="DDD9C3" w:themeFill="background2" w:themeFillShade="E6"/>
                                  <w:vAlign w:val="center"/>
                                </w:tcPr>
                                <w:p w14:paraId="48ED8ABF" w14:textId="77C09718" w:rsidR="00B6346D" w:rsidRPr="005A5777" w:rsidRDefault="00B6346D" w:rsidP="00A2680F">
                                  <w:pPr>
                                    <w:pStyle w:val="testobox"/>
                                    <w:rPr>
                                      <w:lang w:val="fr-FR"/>
                                    </w:rPr>
                                  </w:pPr>
                                  <w:r w:rsidRPr="005A5777">
                                    <w:rPr>
                                      <w:lang w:val="fr-FR"/>
                                    </w:rPr>
                                    <w:t>Érosion côtière</w:t>
                                  </w:r>
                                </w:p>
                              </w:tc>
                              <w:tc>
                                <w:tcPr>
                                  <w:tcW w:w="0" w:type="auto"/>
                                  <w:shd w:val="clear" w:color="auto" w:fill="FF0000"/>
                                  <w:vAlign w:val="center"/>
                                </w:tcPr>
                                <w:p w14:paraId="5BF09C33" w14:textId="77777777" w:rsidR="00B6346D" w:rsidRDefault="00B6346D" w:rsidP="00A2680F">
                                  <w:pPr>
                                    <w:pStyle w:val="testobox"/>
                                    <w:rPr>
                                      <w:lang w:eastAsia="it-IT"/>
                                    </w:rPr>
                                  </w:pPr>
                                  <w:r w:rsidRPr="00985D63">
                                    <w:rPr>
                                      <w:rFonts w:ascii="Wingdings" w:eastAsia="Wingdings" w:hAnsi="Wingdings" w:cs="Wingdings"/>
                                      <w:lang w:eastAsia="it-IT"/>
                                    </w:rPr>
                                    <w:t>L</w:t>
                                  </w:r>
                                </w:p>
                              </w:tc>
                              <w:tc>
                                <w:tcPr>
                                  <w:tcW w:w="0" w:type="auto"/>
                                  <w:shd w:val="clear" w:color="auto" w:fill="DDD9C3" w:themeFill="background2" w:themeFillShade="E6"/>
                                  <w:vAlign w:val="center"/>
                                </w:tcPr>
                                <w:p w14:paraId="38A53010" w14:textId="77777777" w:rsidR="00B6346D" w:rsidRPr="0042285D" w:rsidRDefault="00B6346D" w:rsidP="00A2680F">
                                  <w:pPr>
                                    <w:pStyle w:val="testobox"/>
                                    <w:rPr>
                                      <w:noProof/>
                                      <w:lang w:eastAsia="it-IT"/>
                                    </w:rPr>
                                  </w:pPr>
                                  <w:r w:rsidRPr="0042285D">
                                    <w:rPr>
                                      <w:noProof/>
                                      <w:lang w:eastAsia="it-IT"/>
                                    </w:rPr>
                                    <w:drawing>
                                      <wp:inline distT="0" distB="0" distL="0" distR="0" wp14:anchorId="13B688C9" wp14:editId="5CAA31BA">
                                        <wp:extent cx="285750" cy="285750"/>
                                        <wp:effectExtent l="76200" t="50800" r="19050" b="0"/>
                                        <wp:docPr id="64"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bookmarkEnd w:id="66"/>
                          </w:tbl>
                          <w:p w14:paraId="6ED3A65E" w14:textId="77777777" w:rsidR="00B6346D" w:rsidRDefault="00B6346D" w:rsidP="00643B4F"/>
                        </w:txbxContent>
                      </wps:txbx>
                      <wps:bodyPr rot="0" vert="horz" wrap="square" lIns="91440" tIns="45720" rIns="91440" bIns="45720" anchor="t" anchorCtr="0" upright="1">
                        <a:noAutofit/>
                      </wps:bodyPr>
                    </wps:wsp>
                  </a:graphicData>
                </a:graphic>
              </wp:inline>
            </w:drawing>
          </mc:Choice>
          <mc:Fallback>
            <w:pict>
              <v:shape w14:anchorId="654F0110" id="Text Box 233" o:spid="_x0000_s1030" type="#_x0000_t202" style="width:462.55pt;height:431.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u2vpJgIAADEEAAAOAAAAZHJzL2Uyb0RvYy54bWysU1Fv2yAQfp+0/4B4X5y4zppYcaouVadJ&#10;XTep3Q/AGNtomGNAYme/fgekaba9TeMBcXfw3d13H5ubaVDkIKyToCu6mM0pEZpDI3VX0W/P9+9W&#10;lDjPdMMUaFHRo3D0Zvv2zWY0pcihB9UISxBEu3I0Fe29N2WWOd6LgbkZGKEx2IIdmEfTdllj2Yjo&#10;g8ry+fx9NoJtjAUunEPvXQrSbcRvW8H9l7Z1whNVUazNx93GvQ57tt2wsrPM9JKfymD/UMXApMak&#10;Z6g75hnZW/kX1CC5BQetn3EYMmhbyUXsAbtZzP/o5qlnRsRekBxnzjS5/wfLHw9fLZFNRfNlTolm&#10;Aw7pWUyefICJ5FdXgaHRuBIvPhm86icM4KRjt848AP/uiIZdz3Qnbq2FsReswQoX4WV28TThuABS&#10;j5+hwURs7yECTa0dAn1ICEF0nNTxPJ1QDEfncnVdLFdrSjjGlsU1riLmYOXLc2Od/yhgIOFQUYvj&#10;j/Ds8OB8KIeVL1dCNgdKNvdSqWgEyYmdsuTAUCx1l8enaj9grcm3nuNKkkE3Ciu5owuho2gDQkz0&#10;G7jSIYWGkCzVETyRnUBIosZP9RRHEdsKzNXQHJEuC0m3+M/w0IP9ScmImq2o+7FnVlCiPmmkfL0o&#10;iiDyaBTL6xwNexmpLyNMc4SqqKckHXc+fYy9sbLrMVMasoZbHFMrI4GvVZ3KR13Gdk9/KAj/0o63&#10;Xn/69hcAAAD//wMAUEsDBBQABgAIAAAAIQAdWmKO3QAAAAUBAAAPAAAAZHJzL2Rvd25yZXYueG1s&#10;TI9BS8NAEIXvgv9hGcFLaTcNNNQ0m1LECF4K1nrfZMdsMDsbsts29tc7etHLwOM93vum2E6uF2cc&#10;Q+dJwXKRgEBqvOmoVXB8q+ZrECFqMrr3hAq+MMC2vL0pdG78hV7xfIit4BIKuVZgYxxyKUNj0emw&#10;8AMSex9+dDqyHFtpRn3hctfLNEky6XRHvGD1gI8Wm8/DySnYXatjfe2Sl2qa2ad6//68mu1Tpe7v&#10;pt0GRMQp/oXhB5/RoWSm2p/IBNEr4Efi72XvIV0tQdQK1lmagSwL+Z++/AYAAP//AwBQSwECLQAU&#10;AAYACAAAACEAtoM4kv4AAADhAQAAEwAAAAAAAAAAAAAAAAAAAAAAW0NvbnRlbnRfVHlwZXNdLnht&#10;bFBLAQItABQABgAIAAAAIQA4/SH/1gAAAJQBAAALAAAAAAAAAAAAAAAAAC8BAABfcmVscy8ucmVs&#10;c1BLAQItABQABgAIAAAAIQDtu2vpJgIAADEEAAAOAAAAAAAAAAAAAAAAAC4CAABkcnMvZTJvRG9j&#10;LnhtbFBLAQItABQABgAIAAAAIQAdWmKO3QAAAAUBAAAPAAAAAAAAAAAAAAAAAIAEAABkcnMvZG93&#10;bnJldi54bWxQSwUGAAAAAAQABADzAAAAigUAAAAA&#10;" fillcolor="#ddd8c2 [2894]" stroked="f">
                <v:textbox>
                  <w:txbxContent>
                    <w:p w14:paraId="105E41EE" w14:textId="66FA4731" w:rsidR="00B6346D" w:rsidRPr="00DF2C53" w:rsidRDefault="00B6346D" w:rsidP="00DF2C53">
                      <w:pPr>
                        <w:pStyle w:val="DidascaliaCentrata"/>
                        <w:jc w:val="both"/>
                      </w:pPr>
                      <w:r w:rsidRPr="00DF2C53">
                        <w:t>Situation, tendances et menaces p</w:t>
                      </w:r>
                      <w:r>
                        <w:t>our l’aire de coopération dans un scénario « sans programme »</w:t>
                      </w:r>
                    </w:p>
                    <w:p w14:paraId="178906A1" w14:textId="0286F335" w:rsidR="00B6346D" w:rsidRPr="00EF6C82" w:rsidRDefault="00B6346D" w:rsidP="00356CCE">
                      <w:pPr>
                        <w:rPr>
                          <w:lang w:val="fr-FR"/>
                        </w:rPr>
                      </w:pPr>
                      <w:r>
                        <w:rPr>
                          <w:lang w:val="fr-FR"/>
                        </w:rPr>
                        <w:t>Au sein de l’aire</w:t>
                      </w:r>
                      <w:r w:rsidRPr="00D5568D">
                        <w:rPr>
                          <w:lang w:val="fr-FR"/>
                        </w:rPr>
                        <w:t xml:space="preserve"> de coopération</w:t>
                      </w:r>
                      <w:r>
                        <w:rPr>
                          <w:lang w:val="fr-FR"/>
                        </w:rPr>
                        <w:t>, les</w:t>
                      </w:r>
                      <w:r w:rsidRPr="00D5568D">
                        <w:rPr>
                          <w:lang w:val="fr-FR"/>
                        </w:rPr>
                        <w:t xml:space="preserve"> émissions </w:t>
                      </w:r>
                      <w:r>
                        <w:rPr>
                          <w:lang w:val="fr-FR"/>
                        </w:rPr>
                        <w:t>de GES ont tendance à diminuer</w:t>
                      </w:r>
                      <w:r w:rsidRPr="00D5568D">
                        <w:rPr>
                          <w:lang w:val="fr-FR"/>
                        </w:rPr>
                        <w:t xml:space="preserve"> depuis </w:t>
                      </w:r>
                      <w:r>
                        <w:rPr>
                          <w:lang w:val="fr-FR"/>
                        </w:rPr>
                        <w:t>2007 pour beaucoup d’Etats membres</w:t>
                      </w:r>
                      <w:r w:rsidRPr="00D5568D">
                        <w:rPr>
                          <w:lang w:val="fr-FR"/>
                        </w:rPr>
                        <w:t xml:space="preserve">, </w:t>
                      </w:r>
                      <w:r>
                        <w:rPr>
                          <w:lang w:val="fr-FR"/>
                        </w:rPr>
                        <w:t>à quelques exceptions près</w:t>
                      </w:r>
                      <w:r w:rsidRPr="00D5568D">
                        <w:rPr>
                          <w:lang w:val="fr-FR"/>
                        </w:rPr>
                        <w:t xml:space="preserve"> (par exemple Chypre</w:t>
                      </w:r>
                      <w:r>
                        <w:rPr>
                          <w:lang w:val="fr-FR"/>
                        </w:rPr>
                        <w:t xml:space="preserve"> et </w:t>
                      </w:r>
                      <w:r w:rsidRPr="00D5568D">
                        <w:rPr>
                          <w:lang w:val="fr-FR"/>
                        </w:rPr>
                        <w:t>Espagne). La température et le niveau de la mer augmentent partout (plus élevés que dans d'autres régions de l'UE), une diminution du niveau moyen des précipitations et une augmentation de la fréquence des événements météorologiques extrêmes tels que les vagues de chaleur, les tempêtes et les inondations sont également observées. Par conséquent, la désertification devient une menace pour certains territoires</w:t>
                      </w:r>
                      <w:r>
                        <w:rPr>
                          <w:lang w:val="fr-FR"/>
                        </w:rPr>
                        <w:t xml:space="preserve">. Les risques d’invasion d’espèces exotiques, de parasites et de maladies dues au changement climatique deviennent plus élevés, par exemple la dissémination d’espèces tropicales de méduses en mer Méditerranée ou bien l’expansion du moustique tigre asiatique, comme déjà observé dans les pays méditerranéens. Dans le cas d’un scénario « sans programme », </w:t>
                      </w:r>
                      <w:r w:rsidRPr="00D5568D">
                        <w:rPr>
                          <w:lang w:val="fr-FR"/>
                        </w:rPr>
                        <w:t xml:space="preserve">les principales tendances sont </w:t>
                      </w:r>
                      <w:r>
                        <w:rPr>
                          <w:lang w:val="fr-FR"/>
                        </w:rPr>
                        <w:t>résumées</w:t>
                      </w:r>
                      <w:r w:rsidRPr="00D5568D">
                        <w:rPr>
                          <w:lang w:val="fr-FR"/>
                        </w:rPr>
                        <w:t xml:space="preserve"> dans le tableau suivant</w:t>
                      </w:r>
                      <w:r>
                        <w:rPr>
                          <w:lang w:val="fr-FR"/>
                        </w:rPr>
                        <w:t xml:space="preserve"> (gardant toutefois en mémoire la forte</w:t>
                      </w:r>
                      <w:r w:rsidRPr="00D5568D">
                        <w:rPr>
                          <w:lang w:val="fr-FR"/>
                        </w:rPr>
                        <w:t xml:space="preserve"> variabilité géographique des menaces et des vulnérabilités</w:t>
                      </w:r>
                      <w:r>
                        <w:rPr>
                          <w:lang w:val="fr-FR"/>
                        </w:rPr>
                        <w:t>)</w:t>
                      </w:r>
                      <w:r w:rsidRPr="00D5568D">
                        <w:rPr>
                          <w:lang w:val="fr-FR"/>
                        </w:rPr>
                        <w:t>.</w:t>
                      </w:r>
                    </w:p>
                    <w:tbl>
                      <w:tblPr>
                        <w:tblW w:w="0" w:type="auto"/>
                        <w:tblInd w:w="23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540"/>
                        <w:gridCol w:w="1002"/>
                      </w:tblGrid>
                      <w:tr w:rsidR="00B6346D" w:rsidRPr="00985D63" w14:paraId="0DEC9C95" w14:textId="77777777" w:rsidTr="008D53FC">
                        <w:tc>
                          <w:tcPr>
                            <w:tcW w:w="2835" w:type="dxa"/>
                            <w:shd w:val="clear" w:color="auto" w:fill="C6D9F1"/>
                          </w:tcPr>
                          <w:p w14:paraId="7ED01F42" w14:textId="62FF0986" w:rsidR="00B6346D" w:rsidRPr="005A5777" w:rsidRDefault="00B6346D" w:rsidP="00A2680F">
                            <w:pPr>
                              <w:pStyle w:val="testobox"/>
                              <w:rPr>
                                <w:lang w:val="fr-FR"/>
                              </w:rPr>
                            </w:pPr>
                            <w:bookmarkStart w:id="67" w:name="_Hlk64022052"/>
                            <w:r w:rsidRPr="005A5777">
                              <w:rPr>
                                <w:lang w:val="fr-FR"/>
                              </w:rPr>
                              <w:t>Indicateurs</w:t>
                            </w:r>
                          </w:p>
                        </w:tc>
                        <w:tc>
                          <w:tcPr>
                            <w:tcW w:w="0" w:type="auto"/>
                            <w:shd w:val="clear" w:color="auto" w:fill="C6D9F1"/>
                            <w:vAlign w:val="center"/>
                          </w:tcPr>
                          <w:p w14:paraId="114C1FD7" w14:textId="093C298A" w:rsidR="00B6346D" w:rsidRPr="003F1DB2" w:rsidRDefault="00B6346D" w:rsidP="00A2680F">
                            <w:pPr>
                              <w:pStyle w:val="testobox"/>
                              <w:rPr>
                                <w:lang w:val="en-US"/>
                              </w:rPr>
                            </w:pPr>
                            <w:r>
                              <w:rPr>
                                <w:lang w:val="en-US"/>
                              </w:rPr>
                              <w:t>État</w:t>
                            </w:r>
                          </w:p>
                        </w:tc>
                        <w:tc>
                          <w:tcPr>
                            <w:tcW w:w="0" w:type="auto"/>
                            <w:shd w:val="clear" w:color="auto" w:fill="C6D9F1"/>
                            <w:vAlign w:val="center"/>
                          </w:tcPr>
                          <w:p w14:paraId="306E2E22" w14:textId="2BFC52EF" w:rsidR="00B6346D" w:rsidRPr="003F1DB2" w:rsidRDefault="00B6346D" w:rsidP="00A2680F">
                            <w:pPr>
                              <w:pStyle w:val="testobox"/>
                              <w:rPr>
                                <w:lang w:val="en-US"/>
                              </w:rPr>
                            </w:pPr>
                            <w:r>
                              <w:rPr>
                                <w:lang w:val="en-US"/>
                              </w:rPr>
                              <w:t>Tendance</w:t>
                            </w:r>
                          </w:p>
                        </w:tc>
                      </w:tr>
                      <w:tr w:rsidR="00B6346D" w:rsidRPr="00985D63" w14:paraId="6972EF81" w14:textId="77777777" w:rsidTr="008D53FC">
                        <w:trPr>
                          <w:trHeight w:val="692"/>
                        </w:trPr>
                        <w:tc>
                          <w:tcPr>
                            <w:tcW w:w="2835" w:type="dxa"/>
                            <w:shd w:val="clear" w:color="auto" w:fill="DDD9C3" w:themeFill="background2" w:themeFillShade="E6"/>
                            <w:vAlign w:val="center"/>
                          </w:tcPr>
                          <w:p w14:paraId="493FA585" w14:textId="5E9829A2" w:rsidR="00B6346D" w:rsidRPr="005A5777" w:rsidRDefault="00B6346D" w:rsidP="00A2680F">
                            <w:pPr>
                              <w:pStyle w:val="testobox"/>
                              <w:rPr>
                                <w:lang w:val="fr-FR"/>
                              </w:rPr>
                            </w:pPr>
                            <w:r w:rsidRPr="005A5777">
                              <w:rPr>
                                <w:lang w:val="fr-FR"/>
                              </w:rPr>
                              <w:t>Émissions de GES</w:t>
                            </w:r>
                          </w:p>
                        </w:tc>
                        <w:tc>
                          <w:tcPr>
                            <w:tcW w:w="0" w:type="auto"/>
                            <w:shd w:val="clear" w:color="auto" w:fill="FFC000"/>
                            <w:vAlign w:val="center"/>
                          </w:tcPr>
                          <w:p w14:paraId="29BDAB4C" w14:textId="77777777" w:rsidR="00B6346D" w:rsidRPr="00985D63" w:rsidRDefault="00B6346D" w:rsidP="00A2680F">
                            <w:pPr>
                              <w:pStyle w:val="testobox"/>
                              <w:rPr>
                                <w:lang w:val="en-US" w:eastAsia="it-IT"/>
                              </w:rPr>
                            </w:pPr>
                            <w:r>
                              <w:rPr>
                                <w:rFonts w:ascii="Wingdings" w:eastAsia="Wingdings" w:hAnsi="Wingdings" w:cs="Wingdings"/>
                                <w:lang w:eastAsia="it-IT"/>
                              </w:rPr>
                              <w:t>K</w:t>
                            </w:r>
                          </w:p>
                        </w:tc>
                        <w:tc>
                          <w:tcPr>
                            <w:tcW w:w="0" w:type="auto"/>
                            <w:shd w:val="clear" w:color="auto" w:fill="DDD9C3" w:themeFill="background2" w:themeFillShade="E6"/>
                            <w:vAlign w:val="center"/>
                          </w:tcPr>
                          <w:p w14:paraId="6C613D20" w14:textId="77777777" w:rsidR="00B6346D" w:rsidRPr="00985D63" w:rsidRDefault="00B6346D" w:rsidP="00A2680F">
                            <w:pPr>
                              <w:pStyle w:val="testobox"/>
                              <w:rPr>
                                <w:rFonts w:eastAsia="Times New Roman"/>
                                <w:lang w:eastAsia="it-IT"/>
                              </w:rPr>
                            </w:pPr>
                            <w:r w:rsidRPr="0097780D">
                              <w:rPr>
                                <w:noProof/>
                                <w:lang w:eastAsia="it-IT"/>
                              </w:rPr>
                              <w:drawing>
                                <wp:inline distT="0" distB="0" distL="0" distR="0" wp14:anchorId="48A24ED9" wp14:editId="15B7A77D">
                                  <wp:extent cx="285750" cy="285750"/>
                                  <wp:effectExtent l="19050" t="19050" r="0" b="19050"/>
                                  <wp:docPr id="61"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7711067">
                                            <a:off x="0" y="0"/>
                                            <a:ext cx="285750" cy="285750"/>
                                          </a:xfrm>
                                          <a:prstGeom prst="rect">
                                            <a:avLst/>
                                          </a:prstGeom>
                                          <a:noFill/>
                                          <a:ln>
                                            <a:noFill/>
                                          </a:ln>
                                        </pic:spPr>
                                      </pic:pic>
                                    </a:graphicData>
                                  </a:graphic>
                                </wp:inline>
                              </w:drawing>
                            </w:r>
                          </w:p>
                        </w:tc>
                      </w:tr>
                      <w:tr w:rsidR="00B6346D" w:rsidRPr="00985D63" w14:paraId="05998053" w14:textId="77777777" w:rsidTr="008D53FC">
                        <w:trPr>
                          <w:trHeight w:val="692"/>
                        </w:trPr>
                        <w:tc>
                          <w:tcPr>
                            <w:tcW w:w="2835" w:type="dxa"/>
                            <w:shd w:val="clear" w:color="auto" w:fill="DDD9C3" w:themeFill="background2" w:themeFillShade="E6"/>
                            <w:vAlign w:val="center"/>
                          </w:tcPr>
                          <w:p w14:paraId="795B23DE" w14:textId="0A254C34" w:rsidR="00B6346D" w:rsidRPr="005A5777" w:rsidRDefault="00B6346D" w:rsidP="00A2680F">
                            <w:pPr>
                              <w:pStyle w:val="testobox"/>
                              <w:rPr>
                                <w:lang w:val="fr-FR"/>
                              </w:rPr>
                            </w:pPr>
                            <w:r w:rsidRPr="005A5777">
                              <w:rPr>
                                <w:lang w:val="fr-FR"/>
                              </w:rPr>
                              <w:t>Risque de désertification</w:t>
                            </w:r>
                          </w:p>
                        </w:tc>
                        <w:tc>
                          <w:tcPr>
                            <w:tcW w:w="0" w:type="auto"/>
                            <w:shd w:val="clear" w:color="auto" w:fill="FFC000"/>
                            <w:vAlign w:val="center"/>
                          </w:tcPr>
                          <w:p w14:paraId="387BED17" w14:textId="77777777" w:rsidR="00B6346D" w:rsidRDefault="00B6346D" w:rsidP="00A2680F">
                            <w:pPr>
                              <w:pStyle w:val="testobox"/>
                              <w:rPr>
                                <w:lang w:eastAsia="it-IT"/>
                              </w:rPr>
                            </w:pPr>
                            <w:r>
                              <w:rPr>
                                <w:rFonts w:ascii="Wingdings" w:eastAsia="Wingdings" w:hAnsi="Wingdings" w:cs="Wingdings"/>
                                <w:lang w:eastAsia="it-IT"/>
                              </w:rPr>
                              <w:t>K</w:t>
                            </w:r>
                          </w:p>
                        </w:tc>
                        <w:tc>
                          <w:tcPr>
                            <w:tcW w:w="0" w:type="auto"/>
                            <w:shd w:val="clear" w:color="auto" w:fill="DDD9C3" w:themeFill="background2" w:themeFillShade="E6"/>
                            <w:vAlign w:val="center"/>
                          </w:tcPr>
                          <w:p w14:paraId="05436580" w14:textId="77777777" w:rsidR="00B6346D" w:rsidRPr="0042285D" w:rsidRDefault="00B6346D" w:rsidP="00A2680F">
                            <w:pPr>
                              <w:pStyle w:val="testobox"/>
                              <w:rPr>
                                <w:noProof/>
                                <w:lang w:eastAsia="it-IT"/>
                              </w:rPr>
                            </w:pPr>
                            <w:r w:rsidRPr="0042285D">
                              <w:rPr>
                                <w:noProof/>
                                <w:lang w:eastAsia="it-IT"/>
                              </w:rPr>
                              <w:drawing>
                                <wp:inline distT="0" distB="0" distL="0" distR="0" wp14:anchorId="41A112EB" wp14:editId="5B5F972A">
                                  <wp:extent cx="285750" cy="285750"/>
                                  <wp:effectExtent l="76200" t="50800" r="19050" b="0"/>
                                  <wp:docPr id="62"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r w:rsidR="00B6346D" w:rsidRPr="00985D63" w14:paraId="56A667EB" w14:textId="77777777" w:rsidTr="008D53FC">
                        <w:trPr>
                          <w:trHeight w:val="692"/>
                        </w:trPr>
                        <w:tc>
                          <w:tcPr>
                            <w:tcW w:w="2835" w:type="dxa"/>
                            <w:shd w:val="clear" w:color="auto" w:fill="DDD9C3" w:themeFill="background2" w:themeFillShade="E6"/>
                            <w:vAlign w:val="center"/>
                          </w:tcPr>
                          <w:p w14:paraId="6CDC92B1" w14:textId="33177502" w:rsidR="00B6346D" w:rsidRPr="005A5777" w:rsidRDefault="00B6346D" w:rsidP="00A2680F">
                            <w:pPr>
                              <w:pStyle w:val="testobox"/>
                              <w:rPr>
                                <w:lang w:val="fr-FR"/>
                              </w:rPr>
                            </w:pPr>
                            <w:r w:rsidRPr="005A5777">
                              <w:rPr>
                                <w:lang w:val="fr-FR"/>
                              </w:rPr>
                              <w:t>Inondations</w:t>
                            </w:r>
                          </w:p>
                        </w:tc>
                        <w:tc>
                          <w:tcPr>
                            <w:tcW w:w="0" w:type="auto"/>
                            <w:shd w:val="clear" w:color="auto" w:fill="FF0000"/>
                            <w:vAlign w:val="center"/>
                          </w:tcPr>
                          <w:p w14:paraId="64F48663" w14:textId="77777777" w:rsidR="00B6346D" w:rsidRPr="00985D63" w:rsidRDefault="00B6346D" w:rsidP="00A2680F">
                            <w:pPr>
                              <w:pStyle w:val="testobox"/>
                              <w:rPr>
                                <w:lang w:eastAsia="it-IT"/>
                              </w:rPr>
                            </w:pPr>
                            <w:r w:rsidRPr="00985D63">
                              <w:rPr>
                                <w:rFonts w:ascii="Wingdings" w:eastAsia="Wingdings" w:hAnsi="Wingdings" w:cs="Wingdings"/>
                                <w:lang w:eastAsia="it-IT"/>
                              </w:rPr>
                              <w:t>L</w:t>
                            </w:r>
                          </w:p>
                        </w:tc>
                        <w:tc>
                          <w:tcPr>
                            <w:tcW w:w="0" w:type="auto"/>
                            <w:shd w:val="clear" w:color="auto" w:fill="DDD9C3" w:themeFill="background2" w:themeFillShade="E6"/>
                            <w:vAlign w:val="center"/>
                          </w:tcPr>
                          <w:p w14:paraId="13D467FF" w14:textId="77777777" w:rsidR="00B6346D" w:rsidRPr="0042285D" w:rsidRDefault="00B6346D" w:rsidP="00A2680F">
                            <w:pPr>
                              <w:pStyle w:val="testobox"/>
                              <w:rPr>
                                <w:noProof/>
                                <w:lang w:eastAsia="it-IT"/>
                              </w:rPr>
                            </w:pPr>
                            <w:r w:rsidRPr="0042285D">
                              <w:rPr>
                                <w:noProof/>
                                <w:lang w:eastAsia="it-IT"/>
                              </w:rPr>
                              <w:drawing>
                                <wp:inline distT="0" distB="0" distL="0" distR="0" wp14:anchorId="7D36FF45" wp14:editId="41EBF22D">
                                  <wp:extent cx="285750" cy="285750"/>
                                  <wp:effectExtent l="76200" t="50800" r="19050" b="0"/>
                                  <wp:docPr id="63"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r w:rsidR="00B6346D" w:rsidRPr="00985D63" w14:paraId="34319FFE" w14:textId="77777777" w:rsidTr="008D53FC">
                        <w:trPr>
                          <w:trHeight w:val="692"/>
                        </w:trPr>
                        <w:tc>
                          <w:tcPr>
                            <w:tcW w:w="2835" w:type="dxa"/>
                            <w:shd w:val="clear" w:color="auto" w:fill="DDD9C3" w:themeFill="background2" w:themeFillShade="E6"/>
                            <w:vAlign w:val="center"/>
                          </w:tcPr>
                          <w:p w14:paraId="48ED8ABF" w14:textId="77C09718" w:rsidR="00B6346D" w:rsidRPr="005A5777" w:rsidRDefault="00B6346D" w:rsidP="00A2680F">
                            <w:pPr>
                              <w:pStyle w:val="testobox"/>
                              <w:rPr>
                                <w:lang w:val="fr-FR"/>
                              </w:rPr>
                            </w:pPr>
                            <w:r w:rsidRPr="005A5777">
                              <w:rPr>
                                <w:lang w:val="fr-FR"/>
                              </w:rPr>
                              <w:t>Érosion côtière</w:t>
                            </w:r>
                          </w:p>
                        </w:tc>
                        <w:tc>
                          <w:tcPr>
                            <w:tcW w:w="0" w:type="auto"/>
                            <w:shd w:val="clear" w:color="auto" w:fill="FF0000"/>
                            <w:vAlign w:val="center"/>
                          </w:tcPr>
                          <w:p w14:paraId="5BF09C33" w14:textId="77777777" w:rsidR="00B6346D" w:rsidRDefault="00B6346D" w:rsidP="00A2680F">
                            <w:pPr>
                              <w:pStyle w:val="testobox"/>
                              <w:rPr>
                                <w:lang w:eastAsia="it-IT"/>
                              </w:rPr>
                            </w:pPr>
                            <w:r w:rsidRPr="00985D63">
                              <w:rPr>
                                <w:rFonts w:ascii="Wingdings" w:eastAsia="Wingdings" w:hAnsi="Wingdings" w:cs="Wingdings"/>
                                <w:lang w:eastAsia="it-IT"/>
                              </w:rPr>
                              <w:t>L</w:t>
                            </w:r>
                          </w:p>
                        </w:tc>
                        <w:tc>
                          <w:tcPr>
                            <w:tcW w:w="0" w:type="auto"/>
                            <w:shd w:val="clear" w:color="auto" w:fill="DDD9C3" w:themeFill="background2" w:themeFillShade="E6"/>
                            <w:vAlign w:val="center"/>
                          </w:tcPr>
                          <w:p w14:paraId="38A53010" w14:textId="77777777" w:rsidR="00B6346D" w:rsidRPr="0042285D" w:rsidRDefault="00B6346D" w:rsidP="00A2680F">
                            <w:pPr>
                              <w:pStyle w:val="testobox"/>
                              <w:rPr>
                                <w:noProof/>
                                <w:lang w:eastAsia="it-IT"/>
                              </w:rPr>
                            </w:pPr>
                            <w:r w:rsidRPr="0042285D">
                              <w:rPr>
                                <w:noProof/>
                                <w:lang w:eastAsia="it-IT"/>
                              </w:rPr>
                              <w:drawing>
                                <wp:inline distT="0" distB="0" distL="0" distR="0" wp14:anchorId="13B688C9" wp14:editId="5CAA31BA">
                                  <wp:extent cx="285750" cy="285750"/>
                                  <wp:effectExtent l="76200" t="50800" r="19050" b="0"/>
                                  <wp:docPr id="64"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bookmarkEnd w:id="67"/>
                    </w:tbl>
                    <w:p w14:paraId="6ED3A65E" w14:textId="77777777" w:rsidR="00B6346D" w:rsidRDefault="00B6346D" w:rsidP="00643B4F"/>
                  </w:txbxContent>
                </v:textbox>
                <w10:anchorlock/>
              </v:shape>
            </w:pict>
          </mc:Fallback>
        </mc:AlternateContent>
      </w:r>
    </w:p>
    <w:p w14:paraId="3A9BCECB" w14:textId="77777777" w:rsidR="00643B4F" w:rsidRDefault="00643B4F" w:rsidP="00643B4F"/>
    <w:p w14:paraId="06591213" w14:textId="02D33020" w:rsidR="00643B4F" w:rsidRPr="009E51DB" w:rsidRDefault="009E51DB" w:rsidP="00643B4F">
      <w:pPr>
        <w:pStyle w:val="Titre2"/>
        <w:rPr>
          <w:lang w:val="fr-FR"/>
        </w:rPr>
      </w:pPr>
      <w:bookmarkStart w:id="68" w:name="_Toc66805683"/>
      <w:bookmarkStart w:id="69" w:name="_Toc66891391"/>
      <w:r w:rsidRPr="009E51DB">
        <w:rPr>
          <w:lang w:val="fr-FR"/>
        </w:rPr>
        <w:t>Qualité des e</w:t>
      </w:r>
      <w:r>
        <w:rPr>
          <w:lang w:val="fr-FR"/>
        </w:rPr>
        <w:t xml:space="preserve">aux </w:t>
      </w:r>
      <w:r w:rsidR="007B145C">
        <w:rPr>
          <w:lang w:val="fr-FR"/>
        </w:rPr>
        <w:t>continentales</w:t>
      </w:r>
      <w:bookmarkEnd w:id="68"/>
      <w:bookmarkEnd w:id="69"/>
    </w:p>
    <w:p w14:paraId="609A25AB" w14:textId="311B3647" w:rsidR="00C850F4" w:rsidRPr="00C850F4" w:rsidRDefault="00C850F4" w:rsidP="00643B4F">
      <w:pPr>
        <w:rPr>
          <w:rFonts w:cs="Calibri Light"/>
          <w:lang w:val="fr-FR"/>
        </w:rPr>
      </w:pPr>
      <w:r w:rsidRPr="00C850F4">
        <w:rPr>
          <w:rFonts w:cs="Calibri Light"/>
          <w:lang w:val="fr-FR"/>
        </w:rPr>
        <w:t>Comme l’a déclaré Eurostat</w:t>
      </w:r>
      <w:r>
        <w:rPr>
          <w:rFonts w:cs="Calibri Light"/>
          <w:lang w:val="fr-FR"/>
        </w:rPr>
        <w:t> « </w:t>
      </w:r>
      <w:r w:rsidRPr="00C850F4">
        <w:rPr>
          <w:rFonts w:cs="Calibri Light"/>
          <w:i/>
          <w:iCs/>
          <w:lang w:val="fr-FR"/>
        </w:rPr>
        <w:t xml:space="preserve">l’eau est essentielle à la vie, c’est une ressource indispensable pour l’économie et joue également un rôle fondamental dans le cycle de régulation du climat. La gestion et la protection des ressources en eau, des écosystèmes d'eau douce et salée et de </w:t>
      </w:r>
      <w:r w:rsidR="007B145C" w:rsidRPr="00C850F4">
        <w:rPr>
          <w:rFonts w:cs="Calibri Light"/>
          <w:i/>
          <w:iCs/>
          <w:lang w:val="fr-FR"/>
        </w:rPr>
        <w:t>l’eau que</w:t>
      </w:r>
      <w:r w:rsidRPr="00C850F4">
        <w:rPr>
          <w:rFonts w:cs="Calibri Light"/>
          <w:i/>
          <w:iCs/>
          <w:lang w:val="fr-FR"/>
        </w:rPr>
        <w:t xml:space="preserve"> nous buvons et</w:t>
      </w:r>
      <w:r w:rsidR="00BF234C">
        <w:rPr>
          <w:rFonts w:cs="Calibri Light"/>
          <w:i/>
          <w:iCs/>
          <w:lang w:val="fr-FR"/>
        </w:rPr>
        <w:t xml:space="preserve"> dans laquelle nous</w:t>
      </w:r>
      <w:r w:rsidRPr="00C850F4">
        <w:rPr>
          <w:rFonts w:cs="Calibri Light"/>
          <w:i/>
          <w:iCs/>
          <w:lang w:val="fr-FR"/>
        </w:rPr>
        <w:t xml:space="preserve"> nous baignons est donc l'une des pierres angulaires de la protection de l'environnement</w:t>
      </w:r>
      <w:r>
        <w:rPr>
          <w:rFonts w:cs="Calibri Light"/>
          <w:lang w:val="fr-FR"/>
        </w:rPr>
        <w:t> »</w:t>
      </w:r>
      <w:r w:rsidRPr="00C850F4">
        <w:rPr>
          <w:rFonts w:cs="Calibri Light"/>
          <w:lang w:val="fr-FR"/>
        </w:rPr>
        <w:t xml:space="preserve">. La directive-cadre sur l'eau de l'UE (DCE) est la principale directive de l'UE pour les questions liées à l'eau. La DCE que les États membres doivent formuler des plans de gestion des bassins hydrographiques (PGDH), dans le but </w:t>
      </w:r>
      <w:r w:rsidR="007B145C">
        <w:rPr>
          <w:rFonts w:cs="Calibri Light"/>
          <w:lang w:val="fr-FR"/>
        </w:rPr>
        <w:t xml:space="preserve">de conduire </w:t>
      </w:r>
      <w:r w:rsidRPr="00C850F4">
        <w:rPr>
          <w:rFonts w:cs="Calibri Light"/>
          <w:lang w:val="fr-FR"/>
        </w:rPr>
        <w:t>l</w:t>
      </w:r>
      <w:r w:rsidR="007B145C">
        <w:rPr>
          <w:rFonts w:cs="Calibri Light"/>
          <w:lang w:val="fr-FR"/>
        </w:rPr>
        <w:t xml:space="preserve">a qualité des </w:t>
      </w:r>
      <w:r w:rsidRPr="00C850F4">
        <w:rPr>
          <w:rFonts w:cs="Calibri Light"/>
          <w:lang w:val="fr-FR"/>
        </w:rPr>
        <w:t xml:space="preserve">eaux européennes </w:t>
      </w:r>
      <w:r w:rsidR="007B145C">
        <w:rPr>
          <w:rFonts w:cs="Calibri Light"/>
          <w:lang w:val="fr-FR"/>
        </w:rPr>
        <w:t>vers un</w:t>
      </w:r>
      <w:r w:rsidRPr="00C850F4">
        <w:rPr>
          <w:rFonts w:cs="Calibri Light"/>
          <w:lang w:val="fr-FR"/>
        </w:rPr>
        <w:t xml:space="preserve"> bon état</w:t>
      </w:r>
      <w:r w:rsidR="008B1B83">
        <w:rPr>
          <w:rStyle w:val="Appelnotedebasdep"/>
          <w:rFonts w:cs="Calibri Light"/>
          <w:lang w:val="fr-FR"/>
        </w:rPr>
        <w:footnoteReference w:id="11"/>
      </w:r>
      <w:r w:rsidRPr="00C850F4">
        <w:rPr>
          <w:rFonts w:cs="Calibri Light"/>
          <w:lang w:val="fr-FR"/>
        </w:rPr>
        <w:t>.</w:t>
      </w:r>
    </w:p>
    <w:p w14:paraId="69246B88" w14:textId="2299C0A3" w:rsidR="00643B4F" w:rsidRDefault="00F53A33" w:rsidP="00643B4F">
      <w:pPr>
        <w:spacing w:before="0" w:line="300" w:lineRule="atLeast"/>
        <w:rPr>
          <w:rStyle w:val="Rfrenceintense"/>
          <w:b w:val="0"/>
          <w:lang w:val="fr-FR"/>
        </w:rPr>
      </w:pPr>
      <w:r w:rsidRPr="00F53A33">
        <w:rPr>
          <w:rStyle w:val="Rfrenceintense"/>
          <w:b w:val="0"/>
          <w:lang w:val="fr-FR"/>
        </w:rPr>
        <w:t xml:space="preserve">Systèmes d’approvisionnement en eaux et </w:t>
      </w:r>
      <w:r w:rsidR="005A5777">
        <w:rPr>
          <w:rStyle w:val="Rfrenceintense"/>
          <w:b w:val="0"/>
          <w:lang w:val="fr-FR"/>
        </w:rPr>
        <w:t>gestion des</w:t>
      </w:r>
      <w:r>
        <w:rPr>
          <w:rStyle w:val="Rfrenceintense"/>
          <w:b w:val="0"/>
          <w:lang w:val="fr-FR"/>
        </w:rPr>
        <w:t xml:space="preserve"> eaux usées</w:t>
      </w:r>
      <w:r w:rsidR="007B145C">
        <w:rPr>
          <w:rStyle w:val="Rfrenceintense"/>
          <w:b w:val="0"/>
          <w:lang w:val="fr-FR"/>
        </w:rPr>
        <w:t>.</w:t>
      </w:r>
    </w:p>
    <w:p w14:paraId="010D8D3D" w14:textId="2BC9D21F" w:rsidR="00CF4003" w:rsidRDefault="00D55EB8" w:rsidP="00643B4F">
      <w:pPr>
        <w:rPr>
          <w:rFonts w:cs="Calibri Light"/>
          <w:color w:val="000000" w:themeColor="text1"/>
          <w:lang w:val="fr-FR"/>
        </w:rPr>
      </w:pPr>
      <w:r>
        <w:rPr>
          <w:rFonts w:cs="Calibri Light"/>
          <w:color w:val="000000" w:themeColor="text1"/>
          <w:lang w:val="fr-FR"/>
        </w:rPr>
        <w:lastRenderedPageBreak/>
        <w:t xml:space="preserve">Les </w:t>
      </w:r>
      <w:r w:rsidRPr="00356CCE">
        <w:rPr>
          <w:rFonts w:cs="Calibri Light"/>
          <w:b/>
          <w:bCs/>
          <w:color w:val="000000" w:themeColor="text1"/>
          <w:lang w:val="fr-FR"/>
        </w:rPr>
        <w:t>prélèvements en eaux varient grandement selon les pays</w:t>
      </w:r>
      <w:r>
        <w:rPr>
          <w:rFonts w:cs="Calibri Light"/>
          <w:color w:val="000000" w:themeColor="text1"/>
          <w:lang w:val="fr-FR"/>
        </w:rPr>
        <w:t xml:space="preserve"> </w:t>
      </w:r>
      <w:r w:rsidR="00CF4003">
        <w:rPr>
          <w:rFonts w:cs="Calibri Light"/>
          <w:color w:val="000000" w:themeColor="text1"/>
          <w:lang w:val="fr-FR"/>
        </w:rPr>
        <w:t>présents dans la zone</w:t>
      </w:r>
      <w:r>
        <w:rPr>
          <w:rFonts w:cs="Calibri Light"/>
          <w:color w:val="000000" w:themeColor="text1"/>
          <w:lang w:val="fr-FR"/>
        </w:rPr>
        <w:t xml:space="preserve"> de coopération</w:t>
      </w:r>
      <w:r>
        <w:rPr>
          <w:rStyle w:val="Appelnotedebasdep"/>
          <w:rFonts w:cs="Calibri Light"/>
          <w:lang w:val="fr-FR"/>
        </w:rPr>
        <w:footnoteReference w:id="12"/>
      </w:r>
      <w:r>
        <w:rPr>
          <w:rFonts w:cs="Calibri Light"/>
          <w:color w:val="000000" w:themeColor="text1"/>
          <w:lang w:val="fr-FR"/>
        </w:rPr>
        <w:t>. Les prélèvements d’eaux douce pour la consommation humaine en 2018 étaient de 157m</w:t>
      </w:r>
      <w:r w:rsidRPr="00D55EB8">
        <w:rPr>
          <w:rFonts w:cs="Calibri Light"/>
          <w:color w:val="000000" w:themeColor="text1"/>
          <w:vertAlign w:val="superscript"/>
          <w:lang w:val="fr-FR"/>
        </w:rPr>
        <w:t>3</w:t>
      </w:r>
      <w:r>
        <w:rPr>
          <w:rFonts w:cs="Calibri Light"/>
          <w:color w:val="000000" w:themeColor="text1"/>
          <w:lang w:val="fr-FR"/>
        </w:rPr>
        <w:t xml:space="preserve"> par habitant pour la Grèce (le taux le plus élevé) et de 30</w:t>
      </w:r>
      <w:r w:rsidR="00CF4003" w:rsidRPr="00CF4003">
        <w:rPr>
          <w:rFonts w:cs="Calibri Light"/>
          <w:color w:val="000000" w:themeColor="text1"/>
          <w:lang w:val="fr-FR"/>
        </w:rPr>
        <w:t xml:space="preserve"> </w:t>
      </w:r>
      <w:r w:rsidR="00CF4003">
        <w:rPr>
          <w:rFonts w:cs="Calibri Light"/>
          <w:color w:val="000000" w:themeColor="text1"/>
          <w:lang w:val="fr-FR"/>
        </w:rPr>
        <w:t>m</w:t>
      </w:r>
      <w:r w:rsidR="00CF4003" w:rsidRPr="00D55EB8">
        <w:rPr>
          <w:rFonts w:cs="Calibri Light"/>
          <w:color w:val="000000" w:themeColor="text1"/>
          <w:vertAlign w:val="superscript"/>
          <w:lang w:val="fr-FR"/>
        </w:rPr>
        <w:t>3</w:t>
      </w:r>
      <w:r>
        <w:rPr>
          <w:rFonts w:cs="Calibri Light"/>
          <w:color w:val="000000" w:themeColor="text1"/>
          <w:lang w:val="fr-FR"/>
        </w:rPr>
        <w:t xml:space="preserve"> pour Malte (</w:t>
      </w:r>
      <w:r w:rsidR="00CF4003">
        <w:rPr>
          <w:rFonts w:cs="Calibri Light"/>
          <w:color w:val="000000" w:themeColor="text1"/>
          <w:lang w:val="fr-FR"/>
        </w:rPr>
        <w:t xml:space="preserve">le </w:t>
      </w:r>
      <w:r>
        <w:rPr>
          <w:rFonts w:cs="Calibri Light"/>
          <w:color w:val="000000" w:themeColor="text1"/>
          <w:lang w:val="fr-FR"/>
        </w:rPr>
        <w:t>taux le moins élevé)</w:t>
      </w:r>
      <w:r w:rsidR="00CF4003">
        <w:rPr>
          <w:rFonts w:cs="Calibri Light"/>
          <w:color w:val="000000" w:themeColor="text1"/>
          <w:lang w:val="fr-FR"/>
        </w:rPr>
        <w:t>. Pour le reste, l’Italie enregistrait une consommation de 155 m</w:t>
      </w:r>
      <w:r w:rsidR="00CF4003" w:rsidRPr="00D55EB8">
        <w:rPr>
          <w:rFonts w:cs="Calibri Light"/>
          <w:color w:val="000000" w:themeColor="text1"/>
          <w:vertAlign w:val="superscript"/>
          <w:lang w:val="fr-FR"/>
        </w:rPr>
        <w:t>3</w:t>
      </w:r>
      <w:r w:rsidR="00CF4003" w:rsidRPr="00CF4003">
        <w:rPr>
          <w:rFonts w:cs="Calibri Light"/>
          <w:color w:val="000000" w:themeColor="text1"/>
          <w:lang w:val="fr-FR"/>
        </w:rPr>
        <w:t xml:space="preserve"> par habitant, la Bulgarie 120 </w:t>
      </w:r>
      <w:r w:rsidR="00CF4003">
        <w:rPr>
          <w:rFonts w:cs="Calibri Light"/>
          <w:color w:val="000000" w:themeColor="text1"/>
          <w:lang w:val="fr-FR"/>
        </w:rPr>
        <w:t>m</w:t>
      </w:r>
      <w:r w:rsidR="00CF4003" w:rsidRPr="00D55EB8">
        <w:rPr>
          <w:rFonts w:cs="Calibri Light"/>
          <w:color w:val="000000" w:themeColor="text1"/>
          <w:vertAlign w:val="superscript"/>
          <w:lang w:val="fr-FR"/>
        </w:rPr>
        <w:t>3</w:t>
      </w:r>
      <w:r w:rsidR="00CF4003">
        <w:rPr>
          <w:rFonts w:cs="Calibri Light"/>
          <w:color w:val="000000" w:themeColor="text1"/>
          <w:lang w:val="fr-FR"/>
        </w:rPr>
        <w:t>, la</w:t>
      </w:r>
      <w:r w:rsidR="00CF4003" w:rsidRPr="00CF4003">
        <w:rPr>
          <w:rFonts w:cs="Calibri Light"/>
          <w:color w:val="000000" w:themeColor="text1"/>
          <w:lang w:val="fr-FR"/>
        </w:rPr>
        <w:t xml:space="preserve"> </w:t>
      </w:r>
      <w:r w:rsidR="00CF4003">
        <w:rPr>
          <w:rFonts w:cs="Calibri Light"/>
          <w:color w:val="000000" w:themeColor="text1"/>
          <w:lang w:val="fr-FR"/>
        </w:rPr>
        <w:t>C</w:t>
      </w:r>
      <w:r w:rsidR="00CF4003" w:rsidRPr="00CF4003">
        <w:rPr>
          <w:rFonts w:cs="Calibri Light"/>
          <w:color w:val="000000" w:themeColor="text1"/>
          <w:lang w:val="fr-FR"/>
        </w:rPr>
        <w:t xml:space="preserve">roatie 110 </w:t>
      </w:r>
      <w:r w:rsidR="00CF4003">
        <w:rPr>
          <w:rFonts w:cs="Calibri Light"/>
          <w:color w:val="000000" w:themeColor="text1"/>
          <w:lang w:val="fr-FR"/>
        </w:rPr>
        <w:t>m</w:t>
      </w:r>
      <w:r w:rsidR="00CF4003" w:rsidRPr="00D55EB8">
        <w:rPr>
          <w:rFonts w:cs="Calibri Light"/>
          <w:color w:val="000000" w:themeColor="text1"/>
          <w:vertAlign w:val="superscript"/>
          <w:lang w:val="fr-FR"/>
        </w:rPr>
        <w:t>3</w:t>
      </w:r>
      <w:r w:rsidR="00CF4003">
        <w:rPr>
          <w:rFonts w:cs="Calibri Light"/>
          <w:color w:val="000000" w:themeColor="text1"/>
          <w:lang w:val="fr-FR"/>
        </w:rPr>
        <w:t>, S</w:t>
      </w:r>
      <w:r w:rsidR="00CF4003" w:rsidRPr="00CF4003">
        <w:rPr>
          <w:rFonts w:cs="Calibri Light"/>
          <w:color w:val="000000" w:themeColor="text1"/>
          <w:lang w:val="fr-FR"/>
        </w:rPr>
        <w:t>lov</w:t>
      </w:r>
      <w:r w:rsidR="00CF4003">
        <w:rPr>
          <w:rFonts w:cs="Calibri Light"/>
          <w:color w:val="000000" w:themeColor="text1"/>
          <w:lang w:val="fr-FR"/>
        </w:rPr>
        <w:t>é</w:t>
      </w:r>
      <w:r w:rsidR="00CF4003" w:rsidRPr="00CF4003">
        <w:rPr>
          <w:rFonts w:cs="Calibri Light"/>
          <w:color w:val="000000" w:themeColor="text1"/>
          <w:lang w:val="fr-FR"/>
        </w:rPr>
        <w:t>ni</w:t>
      </w:r>
      <w:r w:rsidR="00CF4003">
        <w:rPr>
          <w:rFonts w:cs="Calibri Light"/>
          <w:color w:val="000000" w:themeColor="text1"/>
          <w:lang w:val="fr-FR"/>
        </w:rPr>
        <w:t>e</w:t>
      </w:r>
      <w:r w:rsidR="00CF4003" w:rsidRPr="00CF4003">
        <w:rPr>
          <w:rFonts w:cs="Calibri Light"/>
          <w:color w:val="000000" w:themeColor="text1"/>
          <w:lang w:val="fr-FR"/>
        </w:rPr>
        <w:t xml:space="preserve"> 82 m</w:t>
      </w:r>
      <w:r w:rsidR="00CF4003" w:rsidRPr="00CF4003">
        <w:rPr>
          <w:rFonts w:cs="Calibri Light"/>
          <w:color w:val="000000" w:themeColor="text1"/>
          <w:vertAlign w:val="superscript"/>
          <w:lang w:val="fr-FR"/>
        </w:rPr>
        <w:t>3</w:t>
      </w:r>
      <w:r w:rsidR="00CF4003" w:rsidRPr="00CF4003">
        <w:rPr>
          <w:rFonts w:cs="Calibri Light"/>
          <w:color w:val="000000" w:themeColor="text1"/>
          <w:lang w:val="fr-FR"/>
        </w:rPr>
        <w:t>, France 81 m</w:t>
      </w:r>
      <w:r w:rsidR="00CF4003" w:rsidRPr="00CF4003">
        <w:rPr>
          <w:rFonts w:cs="Calibri Light"/>
          <w:color w:val="000000" w:themeColor="text1"/>
          <w:vertAlign w:val="superscript"/>
          <w:lang w:val="fr-FR"/>
        </w:rPr>
        <w:t>3</w:t>
      </w:r>
      <w:r w:rsidR="00CF4003" w:rsidRPr="00CF4003">
        <w:rPr>
          <w:rFonts w:cs="Calibri Light"/>
          <w:color w:val="000000" w:themeColor="text1"/>
          <w:lang w:val="fr-FR"/>
        </w:rPr>
        <w:t>, C</w:t>
      </w:r>
      <w:r w:rsidR="00CF4003">
        <w:rPr>
          <w:rFonts w:cs="Calibri Light"/>
          <w:color w:val="000000" w:themeColor="text1"/>
          <w:lang w:val="fr-FR"/>
        </w:rPr>
        <w:t xml:space="preserve">hypre </w:t>
      </w:r>
      <w:r w:rsidR="00CF4003" w:rsidRPr="00CF4003">
        <w:rPr>
          <w:rFonts w:cs="Calibri Light"/>
          <w:color w:val="000000" w:themeColor="text1"/>
          <w:lang w:val="fr-FR"/>
        </w:rPr>
        <w:t>50 m</w:t>
      </w:r>
      <w:r w:rsidR="00CF4003" w:rsidRPr="00CF4003">
        <w:rPr>
          <w:rFonts w:cs="Calibri Light"/>
          <w:color w:val="000000" w:themeColor="text1"/>
          <w:vertAlign w:val="superscript"/>
          <w:lang w:val="fr-FR"/>
        </w:rPr>
        <w:t>3</w:t>
      </w:r>
      <w:r w:rsidR="00CF4003" w:rsidRPr="00CF4003">
        <w:rPr>
          <w:rFonts w:cs="Calibri Light"/>
          <w:color w:val="000000" w:themeColor="text1"/>
          <w:lang w:val="fr-FR"/>
        </w:rPr>
        <w:t xml:space="preserve">. </w:t>
      </w:r>
      <w:r w:rsidR="00CF4003">
        <w:rPr>
          <w:rFonts w:cs="Calibri Light"/>
          <w:color w:val="000000" w:themeColor="text1"/>
          <w:lang w:val="fr-FR"/>
        </w:rPr>
        <w:t xml:space="preserve">A noter que l’Espagne était à </w:t>
      </w:r>
      <w:r w:rsidR="00CF4003" w:rsidRPr="00CF4003">
        <w:rPr>
          <w:rFonts w:cs="Calibri Light"/>
          <w:color w:val="000000" w:themeColor="text1"/>
          <w:lang w:val="fr-FR"/>
        </w:rPr>
        <w:t>105 m</w:t>
      </w:r>
      <w:r w:rsidR="00CF4003" w:rsidRPr="00CF4003">
        <w:rPr>
          <w:rFonts w:cs="Calibri Light"/>
          <w:color w:val="000000" w:themeColor="text1"/>
          <w:vertAlign w:val="superscript"/>
          <w:lang w:val="fr-FR"/>
        </w:rPr>
        <w:t>3</w:t>
      </w:r>
      <w:r w:rsidR="00CF4003" w:rsidRPr="00CF4003">
        <w:rPr>
          <w:rFonts w:cs="Calibri Light"/>
          <w:color w:val="000000" w:themeColor="text1"/>
          <w:lang w:val="fr-FR"/>
        </w:rPr>
        <w:t xml:space="preserve"> </w:t>
      </w:r>
      <w:r w:rsidR="00CF4003">
        <w:rPr>
          <w:rFonts w:cs="Calibri Light"/>
          <w:color w:val="000000" w:themeColor="text1"/>
          <w:lang w:val="fr-FR"/>
        </w:rPr>
        <w:t>en</w:t>
      </w:r>
      <w:r w:rsidR="00CF4003" w:rsidRPr="00CF4003">
        <w:rPr>
          <w:rFonts w:cs="Calibri Light"/>
          <w:color w:val="000000" w:themeColor="text1"/>
          <w:lang w:val="fr-FR"/>
        </w:rPr>
        <w:t xml:space="preserve"> 2016</w:t>
      </w:r>
      <w:r w:rsidR="00CF4003">
        <w:rPr>
          <w:rFonts w:cs="Calibri Light"/>
          <w:color w:val="000000" w:themeColor="text1"/>
          <w:lang w:val="fr-FR"/>
        </w:rPr>
        <w:t xml:space="preserve"> et le </w:t>
      </w:r>
      <w:r w:rsidR="00CF4003" w:rsidRPr="00CF4003">
        <w:rPr>
          <w:rFonts w:cs="Calibri Light"/>
          <w:color w:val="000000" w:themeColor="text1"/>
          <w:lang w:val="fr-FR"/>
        </w:rPr>
        <w:t>Portugal 83 m</w:t>
      </w:r>
      <w:r w:rsidR="00CF4003" w:rsidRPr="00CF4003">
        <w:rPr>
          <w:rFonts w:cs="Calibri Light"/>
          <w:color w:val="000000" w:themeColor="text1"/>
          <w:vertAlign w:val="superscript"/>
          <w:lang w:val="fr-FR"/>
        </w:rPr>
        <w:t>3</w:t>
      </w:r>
      <w:r w:rsidR="00CF4003">
        <w:rPr>
          <w:rFonts w:cs="Calibri Light"/>
          <w:color w:val="000000" w:themeColor="text1"/>
          <w:vertAlign w:val="superscript"/>
          <w:lang w:val="fr-FR"/>
        </w:rPr>
        <w:t xml:space="preserve"> </w:t>
      </w:r>
      <w:r w:rsidR="00CF4003">
        <w:rPr>
          <w:rFonts w:cs="Calibri Light"/>
          <w:color w:val="000000" w:themeColor="text1"/>
          <w:lang w:val="fr-FR"/>
        </w:rPr>
        <w:t>e</w:t>
      </w:r>
      <w:r w:rsidR="00CF4003" w:rsidRPr="00CF4003">
        <w:rPr>
          <w:rFonts w:cs="Calibri Light"/>
          <w:color w:val="000000" w:themeColor="text1"/>
          <w:lang w:val="fr-FR"/>
        </w:rPr>
        <w:t>n 2017.</w:t>
      </w:r>
      <w:r w:rsidR="00CF4003">
        <w:rPr>
          <w:rFonts w:cs="Calibri Light"/>
          <w:color w:val="000000" w:themeColor="text1"/>
          <w:lang w:val="fr-FR"/>
        </w:rPr>
        <w:t xml:space="preserve"> Rapporté en consommation par habitant</w:t>
      </w:r>
      <w:r w:rsidR="086622B3">
        <w:rPr>
          <w:rFonts w:cs="Calibri Light"/>
          <w:color w:val="000000" w:themeColor="text1"/>
          <w:lang w:val="fr-FR"/>
        </w:rPr>
        <w:t>,</w:t>
      </w:r>
      <w:r w:rsidR="00CF4003">
        <w:rPr>
          <w:rFonts w:cs="Calibri Light"/>
          <w:color w:val="000000" w:themeColor="text1"/>
          <w:lang w:val="fr-FR"/>
        </w:rPr>
        <w:t xml:space="preserve"> les niveaux sont relativement stables sur la période 2008-2018, avec des accroissements toutefois pour la Grèce et Chypre. </w:t>
      </w:r>
    </w:p>
    <w:p w14:paraId="05E427F6" w14:textId="6E11182B" w:rsidR="00CF4003" w:rsidRPr="00F173E9" w:rsidRDefault="00CF4003" w:rsidP="00F173E9">
      <w:pPr>
        <w:spacing w:line="240" w:lineRule="auto"/>
        <w:rPr>
          <w:rFonts w:cs="Calibri Light"/>
          <w:color w:val="000000" w:themeColor="text1"/>
          <w:sz w:val="22"/>
          <w:szCs w:val="22"/>
          <w:lang w:val="fr-FR"/>
        </w:rPr>
      </w:pPr>
      <w:bookmarkStart w:id="70" w:name="_Toc66805924"/>
      <w:r w:rsidRPr="00F173E9">
        <w:rPr>
          <w:color w:val="4470B4"/>
          <w:sz w:val="22"/>
          <w:szCs w:val="22"/>
          <w:lang w:val="fr-FR"/>
        </w:rPr>
        <w:t xml:space="preserve">Figure </w:t>
      </w:r>
      <w:r w:rsidRPr="00F173E9">
        <w:rPr>
          <w:color w:val="4470B4"/>
          <w:sz w:val="22"/>
          <w:szCs w:val="22"/>
        </w:rPr>
        <w:fldChar w:fldCharType="begin"/>
      </w:r>
      <w:r w:rsidRPr="00F173E9">
        <w:rPr>
          <w:color w:val="4470B4"/>
          <w:sz w:val="22"/>
          <w:szCs w:val="22"/>
          <w:lang w:val="fr-FR"/>
        </w:rPr>
        <w:instrText xml:space="preserve"> SEQ Figure \* ARABIC </w:instrText>
      </w:r>
      <w:r w:rsidRPr="00F173E9">
        <w:rPr>
          <w:color w:val="4470B4"/>
          <w:sz w:val="22"/>
          <w:szCs w:val="22"/>
        </w:rPr>
        <w:fldChar w:fldCharType="separate"/>
      </w:r>
      <w:r w:rsidRPr="00F173E9">
        <w:rPr>
          <w:noProof/>
          <w:color w:val="4470B4"/>
          <w:sz w:val="22"/>
          <w:szCs w:val="22"/>
          <w:lang w:val="fr-FR"/>
        </w:rPr>
        <w:t>7</w:t>
      </w:r>
      <w:r w:rsidRPr="00F173E9">
        <w:rPr>
          <w:color w:val="4470B4"/>
          <w:sz w:val="22"/>
          <w:szCs w:val="22"/>
        </w:rPr>
        <w:fldChar w:fldCharType="end"/>
      </w:r>
      <w:r w:rsidRPr="00F173E9">
        <w:rPr>
          <w:color w:val="4470B4"/>
          <w:sz w:val="22"/>
          <w:szCs w:val="22"/>
          <w:lang w:val="fr-FR"/>
        </w:rPr>
        <w:t> : Prélèvements d’eau douce pour la consommation humaine, en m</w:t>
      </w:r>
      <w:r w:rsidRPr="00F173E9">
        <w:rPr>
          <w:color w:val="4470B4"/>
          <w:sz w:val="22"/>
          <w:szCs w:val="22"/>
          <w:vertAlign w:val="superscript"/>
          <w:lang w:val="fr-FR"/>
        </w:rPr>
        <w:t>3</w:t>
      </w:r>
      <w:r w:rsidRPr="00F173E9">
        <w:rPr>
          <w:color w:val="4470B4"/>
          <w:sz w:val="22"/>
          <w:szCs w:val="22"/>
          <w:lang w:val="fr-FR"/>
        </w:rPr>
        <w:t xml:space="preserve"> par habitant (Source : Eurostat-2017)</w:t>
      </w:r>
      <w:bookmarkEnd w:id="70"/>
    </w:p>
    <w:p w14:paraId="58257E33" w14:textId="31675CF2" w:rsidR="00CF4003" w:rsidRDefault="00CF4003" w:rsidP="00643B4F">
      <w:pPr>
        <w:rPr>
          <w:rFonts w:cs="Calibri Light"/>
          <w:color w:val="000000" w:themeColor="text1"/>
          <w:lang w:val="fr-FR"/>
        </w:rPr>
      </w:pPr>
      <w:r w:rsidRPr="00E52C5B">
        <w:rPr>
          <w:b/>
          <w:bCs/>
          <w:noProof/>
          <w:sz w:val="22"/>
          <w:szCs w:val="24"/>
        </w:rPr>
        <w:drawing>
          <wp:anchor distT="0" distB="0" distL="114300" distR="114300" simplePos="0" relativeHeight="251658281" behindDoc="0" locked="0" layoutInCell="1" allowOverlap="1" wp14:anchorId="65657166" wp14:editId="7FBC4CD0">
            <wp:simplePos x="0" y="0"/>
            <wp:positionH relativeFrom="margin">
              <wp:posOffset>0</wp:posOffset>
            </wp:positionH>
            <wp:positionV relativeFrom="line">
              <wp:posOffset>-635</wp:posOffset>
            </wp:positionV>
            <wp:extent cx="5939790" cy="3573710"/>
            <wp:effectExtent l="0" t="0" r="3810" b="8255"/>
            <wp:wrapNone/>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1">
                      <a:extLst>
                        <a:ext uri="{28A0092B-C50C-407E-A947-70E740481C1C}">
                          <a14:useLocalDpi xmlns:a14="http://schemas.microsoft.com/office/drawing/2010/main" val="0"/>
                        </a:ext>
                      </a:extLst>
                    </a:blip>
                    <a:srcRect b="869"/>
                    <a:stretch/>
                  </pic:blipFill>
                  <pic:spPr bwMode="auto">
                    <a:xfrm>
                      <a:off x="0" y="0"/>
                      <a:ext cx="5959514" cy="3585577"/>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6567559E" w14:textId="3F3A17B8" w:rsidR="00616778" w:rsidRDefault="00031DDB" w:rsidP="00643B4F">
      <w:pPr>
        <w:rPr>
          <w:rFonts w:cs="Calibri Light"/>
          <w:color w:val="000000" w:themeColor="text1"/>
          <w:lang w:val="fr-FR"/>
        </w:rPr>
      </w:pPr>
      <w:r>
        <w:rPr>
          <w:rFonts w:cs="Calibri Light"/>
          <w:color w:val="000000" w:themeColor="text1"/>
          <w:lang w:val="fr-FR"/>
        </w:rPr>
        <w:t>En</w:t>
      </w:r>
      <w:r w:rsidRPr="00616778">
        <w:rPr>
          <w:rFonts w:cs="Calibri Light"/>
          <w:color w:val="000000" w:themeColor="text1"/>
          <w:lang w:val="fr-FR"/>
        </w:rPr>
        <w:t xml:space="preserve"> </w:t>
      </w:r>
      <w:r w:rsidR="00616778" w:rsidRPr="00616778">
        <w:rPr>
          <w:rFonts w:cs="Calibri Light"/>
          <w:color w:val="000000" w:themeColor="text1"/>
          <w:lang w:val="fr-FR"/>
        </w:rPr>
        <w:t>20</w:t>
      </w:r>
      <w:r w:rsidR="006A3C18">
        <w:rPr>
          <w:rFonts w:cs="Calibri Light"/>
          <w:color w:val="000000" w:themeColor="text1"/>
          <w:lang w:val="fr-FR"/>
        </w:rPr>
        <w:t>17</w:t>
      </w:r>
      <w:r w:rsidR="00616778" w:rsidRPr="00616778">
        <w:rPr>
          <w:rFonts w:cs="Calibri Light"/>
          <w:color w:val="000000" w:themeColor="text1"/>
          <w:lang w:val="fr-FR"/>
        </w:rPr>
        <w:t xml:space="preserve">, 69% de la population </w:t>
      </w:r>
      <w:r w:rsidR="002D3894">
        <w:rPr>
          <w:rFonts w:cs="Calibri Light"/>
          <w:color w:val="000000" w:themeColor="text1"/>
          <w:lang w:val="fr-FR"/>
        </w:rPr>
        <w:t>résidente dans les pays de l’UE 27</w:t>
      </w:r>
      <w:r w:rsidR="002D3894">
        <w:rPr>
          <w:rStyle w:val="Appelnotedebasdep"/>
          <w:rFonts w:cs="Calibri Light"/>
          <w:color w:val="000000" w:themeColor="text1"/>
          <w:lang w:val="fr-FR"/>
        </w:rPr>
        <w:footnoteReference w:id="13"/>
      </w:r>
      <w:r w:rsidR="002D3894">
        <w:rPr>
          <w:rFonts w:cs="Calibri Light"/>
          <w:color w:val="000000" w:themeColor="text1"/>
          <w:lang w:val="fr-FR"/>
        </w:rPr>
        <w:t xml:space="preserve"> était</w:t>
      </w:r>
      <w:r>
        <w:rPr>
          <w:rFonts w:cs="Calibri Light"/>
          <w:color w:val="000000" w:themeColor="text1"/>
          <w:lang w:val="fr-FR"/>
        </w:rPr>
        <w:t xml:space="preserve"> raccordée</w:t>
      </w:r>
      <w:r w:rsidR="006A3C18">
        <w:rPr>
          <w:rFonts w:cs="Calibri Light"/>
          <w:color w:val="000000" w:themeColor="text1"/>
          <w:lang w:val="fr-FR"/>
        </w:rPr>
        <w:t xml:space="preserve"> </w:t>
      </w:r>
      <w:r w:rsidR="002D3894">
        <w:rPr>
          <w:rFonts w:cs="Calibri Light"/>
          <w:color w:val="000000" w:themeColor="text1"/>
          <w:lang w:val="fr-FR"/>
        </w:rPr>
        <w:t xml:space="preserve">au troisième niveau de traitement et 13% </w:t>
      </w:r>
      <w:r w:rsidR="005A5777">
        <w:rPr>
          <w:rFonts w:cs="Calibri Light"/>
          <w:color w:val="000000" w:themeColor="text1"/>
          <w:lang w:val="fr-FR"/>
        </w:rPr>
        <w:t>était resté</w:t>
      </w:r>
      <w:r w:rsidR="006A3C18">
        <w:rPr>
          <w:rFonts w:cs="Calibri Light"/>
          <w:color w:val="000000" w:themeColor="text1"/>
          <w:lang w:val="fr-FR"/>
        </w:rPr>
        <w:t>e</w:t>
      </w:r>
      <w:r w:rsidR="005A5777">
        <w:rPr>
          <w:rFonts w:cs="Calibri Light"/>
          <w:color w:val="000000" w:themeColor="text1"/>
          <w:lang w:val="fr-FR"/>
        </w:rPr>
        <w:t xml:space="preserve"> </w:t>
      </w:r>
      <w:r w:rsidR="006A3C18">
        <w:rPr>
          <w:rFonts w:cs="Calibri Light"/>
          <w:color w:val="000000" w:themeColor="text1"/>
          <w:lang w:val="fr-FR"/>
        </w:rPr>
        <w:t xml:space="preserve">à un </w:t>
      </w:r>
      <w:r w:rsidR="002D3894">
        <w:rPr>
          <w:rFonts w:cs="Calibri Light"/>
          <w:color w:val="000000" w:themeColor="text1"/>
          <w:lang w:val="fr-FR"/>
        </w:rPr>
        <w:t>second niveau de traitement</w:t>
      </w:r>
      <w:r w:rsidR="006A3C18">
        <w:rPr>
          <w:rFonts w:cs="Calibri Light"/>
          <w:color w:val="000000" w:themeColor="text1"/>
          <w:lang w:val="fr-FR"/>
        </w:rPr>
        <w:t xml:space="preserve"> seulement</w:t>
      </w:r>
      <w:r w:rsidR="002D3894">
        <w:rPr>
          <w:rFonts w:cs="Calibri Light"/>
          <w:color w:val="000000" w:themeColor="text1"/>
          <w:lang w:val="fr-FR"/>
        </w:rPr>
        <w:t>.</w:t>
      </w:r>
      <w:r w:rsidR="006A3C18">
        <w:rPr>
          <w:rFonts w:cs="Calibri Light"/>
          <w:color w:val="000000" w:themeColor="text1"/>
          <w:lang w:val="fr-FR"/>
        </w:rPr>
        <w:t xml:space="preserve"> La situation est moins bonne dans l’aire de coopération. L</w:t>
      </w:r>
      <w:r w:rsidR="006A3C18" w:rsidRPr="00245B70">
        <w:rPr>
          <w:rFonts w:cs="Calibri Light"/>
          <w:color w:val="000000" w:themeColor="text1"/>
          <w:lang w:val="fr-FR"/>
        </w:rPr>
        <w:t xml:space="preserve">'Albanie, la Bosnie-Herzégovine, la Croatie et la Slovénie </w:t>
      </w:r>
      <w:r w:rsidR="006A3C18">
        <w:rPr>
          <w:rFonts w:cs="Calibri Light"/>
          <w:color w:val="000000" w:themeColor="text1"/>
          <w:lang w:val="fr-FR"/>
        </w:rPr>
        <w:t xml:space="preserve">montre un taux de raccord </w:t>
      </w:r>
      <w:r w:rsidR="006A3C18" w:rsidRPr="00245B70">
        <w:rPr>
          <w:rFonts w:cs="Calibri Light"/>
          <w:color w:val="000000" w:themeColor="text1"/>
          <w:lang w:val="fr-FR"/>
        </w:rPr>
        <w:t xml:space="preserve">au traitement public des eaux usées urbaines </w:t>
      </w:r>
      <w:r w:rsidR="006A3C18">
        <w:rPr>
          <w:rFonts w:cs="Calibri Light"/>
          <w:color w:val="000000" w:themeColor="text1"/>
          <w:lang w:val="fr-FR"/>
        </w:rPr>
        <w:t xml:space="preserve">inférieur à </w:t>
      </w:r>
      <w:r w:rsidR="00245B70" w:rsidRPr="00245B70">
        <w:rPr>
          <w:rFonts w:cs="Calibri Light"/>
          <w:color w:val="000000" w:themeColor="text1"/>
          <w:lang w:val="fr-FR"/>
        </w:rPr>
        <w:t>80% de leur population</w:t>
      </w:r>
      <w:r w:rsidR="00245B70">
        <w:rPr>
          <w:rStyle w:val="Appelnotedebasdep"/>
          <w:rFonts w:cs="Calibri Light"/>
          <w:color w:val="000000" w:themeColor="text1"/>
          <w:lang w:val="fr-FR"/>
        </w:rPr>
        <w:footnoteReference w:id="14"/>
      </w:r>
      <w:r w:rsidR="00245B70" w:rsidRPr="00245B70">
        <w:rPr>
          <w:rFonts w:cs="Calibri Light"/>
          <w:color w:val="000000" w:themeColor="text1"/>
          <w:lang w:val="fr-FR"/>
        </w:rPr>
        <w:t>.</w:t>
      </w:r>
      <w:r w:rsidR="00BA3668">
        <w:rPr>
          <w:rFonts w:cs="Calibri Light"/>
          <w:color w:val="000000" w:themeColor="text1"/>
          <w:lang w:val="fr-FR"/>
        </w:rPr>
        <w:t xml:space="preserve"> </w:t>
      </w:r>
      <w:r w:rsidR="00BA3668" w:rsidRPr="00BA3668">
        <w:rPr>
          <w:rFonts w:cs="Calibri Light"/>
          <w:color w:val="000000" w:themeColor="text1"/>
          <w:lang w:val="fr-FR"/>
        </w:rPr>
        <w:t xml:space="preserve">L’Albanie et la Croatie </w:t>
      </w:r>
      <w:r>
        <w:rPr>
          <w:rFonts w:cs="Calibri Light"/>
          <w:color w:val="000000" w:themeColor="text1"/>
          <w:lang w:val="fr-FR"/>
        </w:rPr>
        <w:t xml:space="preserve">ont raccordé </w:t>
      </w:r>
      <w:r w:rsidR="00BA3668" w:rsidRPr="00BA3668">
        <w:rPr>
          <w:rFonts w:cs="Calibri Light"/>
          <w:color w:val="000000" w:themeColor="text1"/>
          <w:lang w:val="fr-FR"/>
        </w:rPr>
        <w:t>50-55% de leur population au</w:t>
      </w:r>
      <w:r>
        <w:rPr>
          <w:rFonts w:cs="Calibri Light"/>
          <w:color w:val="000000" w:themeColor="text1"/>
          <w:lang w:val="fr-FR"/>
        </w:rPr>
        <w:t xml:space="preserve"> réseau de</w:t>
      </w:r>
      <w:r w:rsidR="00BA3668" w:rsidRPr="00BA3668">
        <w:rPr>
          <w:rFonts w:cs="Calibri Light"/>
          <w:color w:val="000000" w:themeColor="text1"/>
          <w:lang w:val="fr-FR"/>
        </w:rPr>
        <w:t xml:space="preserve"> t</w:t>
      </w:r>
      <w:r w:rsidR="00BA3668">
        <w:rPr>
          <w:rFonts w:cs="Calibri Light"/>
          <w:color w:val="000000" w:themeColor="text1"/>
          <w:lang w:val="fr-FR"/>
        </w:rPr>
        <w:t>raitement</w:t>
      </w:r>
      <w:r>
        <w:rPr>
          <w:rFonts w:cs="Calibri Light"/>
          <w:color w:val="000000" w:themeColor="text1"/>
          <w:lang w:val="fr-FR"/>
        </w:rPr>
        <w:t xml:space="preserve"> urbain</w:t>
      </w:r>
      <w:r w:rsidR="00BA3668">
        <w:rPr>
          <w:rFonts w:cs="Calibri Light"/>
          <w:color w:val="000000" w:themeColor="text1"/>
          <w:lang w:val="fr-FR"/>
        </w:rPr>
        <w:t xml:space="preserve"> des eaux usées</w:t>
      </w:r>
      <w:r w:rsidR="006A3C18">
        <w:rPr>
          <w:rFonts w:cs="Calibri Light"/>
          <w:color w:val="000000" w:themeColor="text1"/>
          <w:lang w:val="fr-FR"/>
        </w:rPr>
        <w:t>, d’importants investissements sont en cours</w:t>
      </w:r>
      <w:r w:rsidR="00093049">
        <w:rPr>
          <w:rFonts w:cs="Calibri Light"/>
          <w:color w:val="000000" w:themeColor="text1"/>
          <w:lang w:val="fr-FR"/>
        </w:rPr>
        <w:t xml:space="preserve">. </w:t>
      </w:r>
      <w:r w:rsidR="00783265" w:rsidRPr="00783265">
        <w:rPr>
          <w:rFonts w:cs="Calibri Light"/>
          <w:color w:val="000000" w:themeColor="text1"/>
          <w:lang w:val="fr-FR"/>
        </w:rPr>
        <w:t>En Bosnie-Herzégovine et en Italie, 60 à 70% de l</w:t>
      </w:r>
      <w:r w:rsidR="00783265">
        <w:rPr>
          <w:rFonts w:cs="Calibri Light"/>
          <w:color w:val="000000" w:themeColor="text1"/>
          <w:lang w:val="fr-FR"/>
        </w:rPr>
        <w:t>a</w:t>
      </w:r>
      <w:r w:rsidR="00783265" w:rsidRPr="00783265">
        <w:rPr>
          <w:rFonts w:cs="Calibri Light"/>
          <w:color w:val="000000" w:themeColor="text1"/>
          <w:lang w:val="fr-FR"/>
        </w:rPr>
        <w:t xml:space="preserve"> population était </w:t>
      </w:r>
      <w:r w:rsidR="006A3C18" w:rsidRPr="00783265">
        <w:rPr>
          <w:rFonts w:cs="Calibri Light"/>
          <w:color w:val="000000" w:themeColor="text1"/>
          <w:lang w:val="fr-FR"/>
        </w:rPr>
        <w:t>connecté</w:t>
      </w:r>
      <w:r w:rsidR="006A3C18">
        <w:rPr>
          <w:rFonts w:cs="Calibri Light"/>
          <w:color w:val="000000" w:themeColor="text1"/>
          <w:lang w:val="fr-FR"/>
        </w:rPr>
        <w:t>e</w:t>
      </w:r>
      <w:r w:rsidR="00783265" w:rsidRPr="00783265">
        <w:rPr>
          <w:rFonts w:cs="Calibri Light"/>
          <w:color w:val="000000" w:themeColor="text1"/>
          <w:lang w:val="fr-FR"/>
        </w:rPr>
        <w:t xml:space="preserve">, tandis qu'en Slovénie, </w:t>
      </w:r>
      <w:r w:rsidR="006A3C18">
        <w:rPr>
          <w:rFonts w:cs="Calibri Light"/>
          <w:color w:val="000000" w:themeColor="text1"/>
          <w:lang w:val="fr-FR"/>
        </w:rPr>
        <w:t xml:space="preserve">ce taux monte à </w:t>
      </w:r>
      <w:r w:rsidR="00783265" w:rsidRPr="00783265">
        <w:rPr>
          <w:rFonts w:cs="Calibri Light"/>
          <w:color w:val="000000" w:themeColor="text1"/>
          <w:lang w:val="fr-FR"/>
        </w:rPr>
        <w:t xml:space="preserve">76%. L'Albanie, la Bosnie-Herzégovine, Malte et le Portugal comptaient plus de 40% de leur population </w:t>
      </w:r>
      <w:r w:rsidR="002035E4">
        <w:rPr>
          <w:rFonts w:cs="Calibri Light"/>
          <w:color w:val="000000" w:themeColor="text1"/>
          <w:lang w:val="fr-FR"/>
        </w:rPr>
        <w:t xml:space="preserve">avec un traitement </w:t>
      </w:r>
      <w:r w:rsidR="006A3C18">
        <w:rPr>
          <w:rFonts w:cs="Calibri Light"/>
          <w:color w:val="000000" w:themeColor="text1"/>
          <w:lang w:val="fr-FR"/>
        </w:rPr>
        <w:t>des eaux usées</w:t>
      </w:r>
      <w:r w:rsidR="00783265" w:rsidRPr="00783265">
        <w:rPr>
          <w:rFonts w:cs="Calibri Light"/>
          <w:color w:val="000000" w:themeColor="text1"/>
          <w:lang w:val="fr-FR"/>
        </w:rPr>
        <w:t xml:space="preserve"> en dessous du niveau tertiaire.</w:t>
      </w:r>
      <w:r w:rsidR="00093049">
        <w:rPr>
          <w:rFonts w:cs="Calibri Light"/>
          <w:color w:val="000000" w:themeColor="text1"/>
          <w:lang w:val="fr-FR"/>
        </w:rPr>
        <w:t xml:space="preserve"> </w:t>
      </w:r>
    </w:p>
    <w:p w14:paraId="630C2BC2" w14:textId="389BBDE6" w:rsidR="00B03EA9" w:rsidRPr="004D773D" w:rsidRDefault="00D55EB8" w:rsidP="00B03EA9">
      <w:pPr>
        <w:pStyle w:val="Lgende"/>
        <w:rPr>
          <w:rFonts w:ascii="Calibri" w:hAnsi="Calibri"/>
          <w:b w:val="0"/>
          <w:bCs w:val="0"/>
          <w:noProof/>
          <w:color w:val="4470B4"/>
          <w:sz w:val="22"/>
          <w:szCs w:val="22"/>
          <w:lang w:val="fr-FR"/>
        </w:rPr>
      </w:pPr>
      <w:bookmarkStart w:id="71" w:name="_Toc66805925"/>
      <w:r w:rsidRPr="004D773D">
        <w:rPr>
          <w:b w:val="0"/>
          <w:bCs w:val="0"/>
          <w:noProof/>
          <w:sz w:val="22"/>
          <w:szCs w:val="22"/>
        </w:rPr>
        <w:lastRenderedPageBreak/>
        <w:drawing>
          <wp:anchor distT="0" distB="0" distL="114300" distR="114300" simplePos="0" relativeHeight="251658245" behindDoc="0" locked="0" layoutInCell="1" allowOverlap="1" wp14:anchorId="5524126B" wp14:editId="72F8CA6E">
            <wp:simplePos x="0" y="0"/>
            <wp:positionH relativeFrom="column">
              <wp:posOffset>-56515</wp:posOffset>
            </wp:positionH>
            <wp:positionV relativeFrom="line">
              <wp:posOffset>407670</wp:posOffset>
            </wp:positionV>
            <wp:extent cx="6184900" cy="3228340"/>
            <wp:effectExtent l="0" t="0" r="6350" b="0"/>
            <wp:wrapTopAndBottom/>
            <wp:docPr id="15" name="Imag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cstate="print">
                      <a:extLst>
                        <a:ext uri="{28A0092B-C50C-407E-A947-70E740481C1C}">
                          <a14:useLocalDpi xmlns:a14="http://schemas.microsoft.com/office/drawing/2010/main" val="0"/>
                        </a:ext>
                      </a:extLst>
                    </a:blip>
                    <a:stretch>
                      <a:fillRect/>
                    </a:stretch>
                  </pic:blipFill>
                  <pic:spPr>
                    <a:xfrm>
                      <a:off x="0" y="0"/>
                      <a:ext cx="6184900" cy="3228340"/>
                    </a:xfrm>
                    <a:prstGeom prst="rect">
                      <a:avLst/>
                    </a:prstGeom>
                  </pic:spPr>
                </pic:pic>
              </a:graphicData>
            </a:graphic>
            <wp14:sizeRelH relativeFrom="page">
              <wp14:pctWidth>0</wp14:pctWidth>
            </wp14:sizeRelH>
            <wp14:sizeRelV relativeFrom="page">
              <wp14:pctHeight>0</wp14:pctHeight>
            </wp14:sizeRelV>
          </wp:anchor>
        </w:drawing>
      </w:r>
      <w:r w:rsidR="00B03EA9" w:rsidRPr="004D773D">
        <w:rPr>
          <w:b w:val="0"/>
          <w:bCs w:val="0"/>
          <w:color w:val="4470B4"/>
          <w:sz w:val="22"/>
          <w:szCs w:val="22"/>
          <w:lang w:val="fr-FR"/>
        </w:rPr>
        <w:t xml:space="preserve">Figure </w:t>
      </w:r>
      <w:r w:rsidR="00B03EA9" w:rsidRPr="004D773D">
        <w:rPr>
          <w:b w:val="0"/>
          <w:bCs w:val="0"/>
          <w:color w:val="4470B4"/>
          <w:sz w:val="22"/>
          <w:szCs w:val="22"/>
        </w:rPr>
        <w:fldChar w:fldCharType="begin"/>
      </w:r>
      <w:r w:rsidR="00B03EA9" w:rsidRPr="004D773D">
        <w:rPr>
          <w:b w:val="0"/>
          <w:bCs w:val="0"/>
          <w:color w:val="4470B4"/>
          <w:sz w:val="22"/>
          <w:szCs w:val="22"/>
          <w:lang w:val="fr-FR"/>
        </w:rPr>
        <w:instrText xml:space="preserve"> SEQ Figure \* ARABIC </w:instrText>
      </w:r>
      <w:r w:rsidR="00B03EA9" w:rsidRPr="004D773D">
        <w:rPr>
          <w:b w:val="0"/>
          <w:bCs w:val="0"/>
          <w:color w:val="4470B4"/>
          <w:sz w:val="22"/>
          <w:szCs w:val="22"/>
        </w:rPr>
        <w:fldChar w:fldCharType="separate"/>
      </w:r>
      <w:r w:rsidR="008B3BF3" w:rsidRPr="004D773D">
        <w:rPr>
          <w:b w:val="0"/>
          <w:bCs w:val="0"/>
          <w:noProof/>
          <w:color w:val="4470B4"/>
          <w:sz w:val="22"/>
          <w:szCs w:val="22"/>
          <w:lang w:val="fr-FR"/>
        </w:rPr>
        <w:t>8</w:t>
      </w:r>
      <w:r w:rsidR="00B03EA9" w:rsidRPr="004D773D">
        <w:rPr>
          <w:b w:val="0"/>
          <w:bCs w:val="0"/>
          <w:color w:val="4470B4"/>
          <w:sz w:val="22"/>
          <w:szCs w:val="22"/>
        </w:rPr>
        <w:fldChar w:fldCharType="end"/>
      </w:r>
      <w:r w:rsidR="00B03EA9" w:rsidRPr="004D773D">
        <w:rPr>
          <w:b w:val="0"/>
          <w:bCs w:val="0"/>
          <w:color w:val="4470B4"/>
          <w:sz w:val="22"/>
          <w:szCs w:val="22"/>
          <w:lang w:val="fr-FR"/>
        </w:rPr>
        <w:t> : Collecte et traitement des eaux usées urbaines en Europe en 2017 (Source : Eurostat-2017)</w:t>
      </w:r>
      <w:bookmarkEnd w:id="71"/>
    </w:p>
    <w:p w14:paraId="2D22564C" w14:textId="77AA8062" w:rsidR="00643B4F" w:rsidRPr="00E33122" w:rsidRDefault="00643B4F" w:rsidP="00E33122">
      <w:pPr>
        <w:pStyle w:val="DidascaliaCentrata"/>
        <w:ind w:left="0"/>
        <w:outlineLvl w:val="9"/>
        <w:rPr>
          <w:b w:val="0"/>
          <w:bCs/>
        </w:rPr>
      </w:pPr>
    </w:p>
    <w:p w14:paraId="7E934646" w14:textId="77777777" w:rsidR="00643B4F" w:rsidRPr="00E33122" w:rsidRDefault="00643B4F" w:rsidP="00643B4F">
      <w:pPr>
        <w:spacing w:before="0" w:line="300" w:lineRule="atLeast"/>
        <w:ind w:left="709"/>
        <w:rPr>
          <w:rStyle w:val="Rfrenceintense"/>
          <w:lang w:val="fr-FR"/>
        </w:rPr>
      </w:pPr>
    </w:p>
    <w:p w14:paraId="72FBF179" w14:textId="5923D450" w:rsidR="00643B4F" w:rsidRPr="00E33122" w:rsidRDefault="00E33122" w:rsidP="00643B4F">
      <w:pPr>
        <w:spacing w:before="0" w:line="300" w:lineRule="atLeast"/>
        <w:ind w:left="709"/>
        <w:rPr>
          <w:rStyle w:val="Rfrenceintense"/>
          <w:lang w:val="fr-FR"/>
        </w:rPr>
      </w:pPr>
      <w:r w:rsidRPr="00E33122">
        <w:rPr>
          <w:rStyle w:val="Rfrenceintense"/>
          <w:lang w:val="fr-FR"/>
        </w:rPr>
        <w:t xml:space="preserve">Qualité des eaux </w:t>
      </w:r>
      <w:r w:rsidR="00D55EB8">
        <w:rPr>
          <w:rStyle w:val="Rfrenceintense"/>
          <w:lang w:val="fr-FR"/>
        </w:rPr>
        <w:t>continentales</w:t>
      </w:r>
      <w:r w:rsidR="00643B4F">
        <w:rPr>
          <w:rStyle w:val="Appelnotedebasdep"/>
          <w:rFonts w:ascii="Calibri" w:hAnsi="Calibri"/>
          <w:b/>
          <w:color w:val="4470B4"/>
        </w:rPr>
        <w:footnoteReference w:id="15"/>
      </w:r>
    </w:p>
    <w:p w14:paraId="466BAD83" w14:textId="0D65FF9A" w:rsidR="00643B4F" w:rsidRPr="00601AAA" w:rsidRDefault="00601AAA" w:rsidP="00EC1E55">
      <w:pPr>
        <w:rPr>
          <w:lang w:val="fr-FR"/>
        </w:rPr>
      </w:pPr>
      <w:r w:rsidRPr="00601AAA">
        <w:rPr>
          <w:lang w:val="fr-FR"/>
        </w:rPr>
        <w:t xml:space="preserve">Les territoires de la zone de coopération </w:t>
      </w:r>
      <w:r w:rsidRPr="00356CCE">
        <w:rPr>
          <w:b/>
          <w:bCs/>
          <w:lang w:val="fr-FR"/>
        </w:rPr>
        <w:t xml:space="preserve">présentent des différences </w:t>
      </w:r>
      <w:r w:rsidR="00822220" w:rsidRPr="00356CCE">
        <w:rPr>
          <w:b/>
          <w:bCs/>
          <w:lang w:val="fr-FR"/>
        </w:rPr>
        <w:t xml:space="preserve">notables </w:t>
      </w:r>
      <w:r w:rsidRPr="00356CCE">
        <w:rPr>
          <w:b/>
          <w:bCs/>
          <w:lang w:val="fr-FR"/>
        </w:rPr>
        <w:t>en termes de qualité de</w:t>
      </w:r>
      <w:r w:rsidR="00822220" w:rsidRPr="00356CCE">
        <w:rPr>
          <w:b/>
          <w:bCs/>
          <w:lang w:val="fr-FR"/>
        </w:rPr>
        <w:t>s eaux</w:t>
      </w:r>
      <w:r w:rsidR="00822220">
        <w:rPr>
          <w:lang w:val="fr-FR"/>
        </w:rPr>
        <w:t xml:space="preserve"> de surface</w:t>
      </w:r>
      <w:r w:rsidRPr="00601AAA">
        <w:rPr>
          <w:lang w:val="fr-FR"/>
        </w:rPr>
        <w:t>. Au nord-ouest de la zone de coopération, le Portugal compte dix districts hydrographiques (</w:t>
      </w:r>
      <w:r w:rsidR="00822220">
        <w:rPr>
          <w:lang w:val="fr-FR"/>
        </w:rPr>
        <w:t xml:space="preserve">dont </w:t>
      </w:r>
      <w:r w:rsidRPr="00601AAA">
        <w:rPr>
          <w:lang w:val="fr-FR"/>
        </w:rPr>
        <w:t xml:space="preserve">huit </w:t>
      </w:r>
      <w:r w:rsidR="00822220">
        <w:rPr>
          <w:lang w:val="fr-FR"/>
        </w:rPr>
        <w:t>rattachés au</w:t>
      </w:r>
      <w:r w:rsidRPr="00601AAA">
        <w:rPr>
          <w:lang w:val="fr-FR"/>
        </w:rPr>
        <w:t xml:space="preserve"> Portugal continental</w:t>
      </w:r>
      <w:r w:rsidR="00822220">
        <w:rPr>
          <w:lang w:val="fr-FR"/>
        </w:rPr>
        <w:t>)</w:t>
      </w:r>
      <w:r w:rsidRPr="00601AAA">
        <w:rPr>
          <w:lang w:val="fr-FR"/>
        </w:rPr>
        <w:t xml:space="preserve">, quatre sont des cours d'eau internationaux </w:t>
      </w:r>
      <w:r w:rsidR="00253930">
        <w:rPr>
          <w:lang w:val="fr-FR"/>
        </w:rPr>
        <w:t xml:space="preserve">partagés </w:t>
      </w:r>
      <w:r w:rsidRPr="00601AAA">
        <w:rPr>
          <w:lang w:val="fr-FR"/>
        </w:rPr>
        <w:t xml:space="preserve">avec l'Espagne (Minho, Douro, Tejo e Guadiana), la plupart </w:t>
      </w:r>
      <w:r w:rsidR="00F03572">
        <w:rPr>
          <w:lang w:val="fr-FR"/>
        </w:rPr>
        <w:t xml:space="preserve">de ces derniers sont dans un état écologique </w:t>
      </w:r>
      <w:r w:rsidR="00822220">
        <w:rPr>
          <w:lang w:val="fr-FR"/>
        </w:rPr>
        <w:t xml:space="preserve">allant de </w:t>
      </w:r>
      <w:r w:rsidR="00F03572">
        <w:rPr>
          <w:lang w:val="fr-FR"/>
        </w:rPr>
        <w:t xml:space="preserve">bon à modéré, avec la présence de quelques points </w:t>
      </w:r>
      <w:r w:rsidR="00253930">
        <w:rPr>
          <w:lang w:val="fr-FR"/>
        </w:rPr>
        <w:t>chauds</w:t>
      </w:r>
      <w:r w:rsidR="00EC1E55">
        <w:rPr>
          <w:lang w:val="fr-FR"/>
        </w:rPr>
        <w:t xml:space="preserve"> en mauvais état</w:t>
      </w:r>
      <w:r w:rsidRPr="00601AAA">
        <w:rPr>
          <w:lang w:val="fr-FR"/>
        </w:rPr>
        <w:t>. L'Espagne compte</w:t>
      </w:r>
      <w:r w:rsidR="00EC1E55">
        <w:rPr>
          <w:lang w:val="fr-FR"/>
        </w:rPr>
        <w:t>, quant à elle,</w:t>
      </w:r>
      <w:r w:rsidRPr="00601AAA">
        <w:rPr>
          <w:lang w:val="fr-FR"/>
        </w:rPr>
        <w:t xml:space="preserve"> 25 districts hydrographiques, dont six sont des cours d'eau partagés avec la France </w:t>
      </w:r>
      <w:r w:rsidR="00E30075">
        <w:rPr>
          <w:lang w:val="fr-FR"/>
        </w:rPr>
        <w:t>(</w:t>
      </w:r>
      <w:r w:rsidRPr="00601AAA">
        <w:rPr>
          <w:lang w:val="fr-FR"/>
        </w:rPr>
        <w:t>au nord-est</w:t>
      </w:r>
      <w:r w:rsidR="00E30075">
        <w:rPr>
          <w:lang w:val="fr-FR"/>
        </w:rPr>
        <w:t>)</w:t>
      </w:r>
      <w:r w:rsidRPr="00601AAA">
        <w:rPr>
          <w:lang w:val="fr-FR"/>
        </w:rPr>
        <w:t xml:space="preserve"> et le Portugal </w:t>
      </w:r>
      <w:r w:rsidR="00E30075">
        <w:rPr>
          <w:lang w:val="fr-FR"/>
        </w:rPr>
        <w:t>(</w:t>
      </w:r>
      <w:r w:rsidRPr="00601AAA">
        <w:rPr>
          <w:lang w:val="fr-FR"/>
        </w:rPr>
        <w:t>à l'ouest</w:t>
      </w:r>
      <w:r w:rsidR="00E30075">
        <w:rPr>
          <w:lang w:val="fr-FR"/>
        </w:rPr>
        <w:t>)</w:t>
      </w:r>
      <w:r w:rsidRPr="00601AAA">
        <w:rPr>
          <w:lang w:val="fr-FR"/>
        </w:rPr>
        <w:t xml:space="preserve">. La plupart des plans d'eau </w:t>
      </w:r>
      <w:r w:rsidR="00E30075">
        <w:rPr>
          <w:lang w:val="fr-FR"/>
        </w:rPr>
        <w:t>espagnols</w:t>
      </w:r>
      <w:r w:rsidRPr="00601AAA">
        <w:rPr>
          <w:lang w:val="fr-FR"/>
        </w:rPr>
        <w:t xml:space="preserve"> sont dans un état écologique </w:t>
      </w:r>
      <w:r w:rsidR="00200D79">
        <w:rPr>
          <w:lang w:val="fr-FR"/>
        </w:rPr>
        <w:t>allant d’</w:t>
      </w:r>
      <w:r w:rsidRPr="00601AAA">
        <w:rPr>
          <w:lang w:val="fr-FR"/>
        </w:rPr>
        <w:t xml:space="preserve">élevé à modéré avec </w:t>
      </w:r>
      <w:r w:rsidR="00E30075">
        <w:rPr>
          <w:lang w:val="fr-FR"/>
        </w:rPr>
        <w:t>certains lieux spécifiques</w:t>
      </w:r>
      <w:r w:rsidRPr="00601AAA">
        <w:rPr>
          <w:lang w:val="fr-FR"/>
        </w:rPr>
        <w:t xml:space="preserve"> en mauvais état (voir cartes</w:t>
      </w:r>
      <w:r w:rsidR="00200D79">
        <w:rPr>
          <w:lang w:val="fr-FR"/>
        </w:rPr>
        <w:t xml:space="preserve"> ci-dessous</w:t>
      </w:r>
      <w:r w:rsidRPr="00601AAA">
        <w:rPr>
          <w:lang w:val="fr-FR"/>
        </w:rPr>
        <w:t>)</w:t>
      </w:r>
      <w:r w:rsidR="00643B4F" w:rsidRPr="00601AAA">
        <w:rPr>
          <w:lang w:val="fr-FR"/>
        </w:rPr>
        <w:t xml:space="preserve">. </w:t>
      </w:r>
    </w:p>
    <w:p w14:paraId="351C775A" w14:textId="2703F78D" w:rsidR="00E30075" w:rsidRPr="004D773D" w:rsidRDefault="00E30075" w:rsidP="006C486A">
      <w:pPr>
        <w:pStyle w:val="Lgende"/>
        <w:spacing w:before="120" w:after="120"/>
        <w:rPr>
          <w:b w:val="0"/>
          <w:bCs w:val="0"/>
          <w:color w:val="4470B4"/>
          <w:sz w:val="22"/>
          <w:szCs w:val="22"/>
          <w:lang w:val="fr-FR"/>
        </w:rPr>
      </w:pPr>
      <w:bookmarkStart w:id="72" w:name="_Toc66805926"/>
      <w:r w:rsidRPr="004D773D">
        <w:rPr>
          <w:b w:val="0"/>
          <w:bCs w:val="0"/>
          <w:color w:val="4470B4"/>
          <w:sz w:val="22"/>
          <w:szCs w:val="22"/>
          <w:lang w:val="fr-FR"/>
        </w:rPr>
        <w:lastRenderedPageBreak/>
        <w:t xml:space="preserve">Figure </w:t>
      </w:r>
      <w:r w:rsidRPr="004D773D">
        <w:rPr>
          <w:b w:val="0"/>
          <w:bCs w:val="0"/>
          <w:color w:val="4470B4"/>
          <w:sz w:val="22"/>
          <w:szCs w:val="22"/>
          <w:lang w:val="fr-FR"/>
        </w:rPr>
        <w:fldChar w:fldCharType="begin"/>
      </w:r>
      <w:r w:rsidRPr="004D773D">
        <w:rPr>
          <w:b w:val="0"/>
          <w:bCs w:val="0"/>
          <w:color w:val="4470B4"/>
          <w:sz w:val="22"/>
          <w:szCs w:val="22"/>
          <w:lang w:val="fr-FR"/>
        </w:rPr>
        <w:instrText xml:space="preserve"> SEQ Figure \* ARABIC </w:instrText>
      </w:r>
      <w:r w:rsidRPr="004D773D">
        <w:rPr>
          <w:b w:val="0"/>
          <w:bCs w:val="0"/>
          <w:color w:val="4470B4"/>
          <w:sz w:val="22"/>
          <w:szCs w:val="22"/>
          <w:lang w:val="fr-FR"/>
        </w:rPr>
        <w:fldChar w:fldCharType="separate"/>
      </w:r>
      <w:r w:rsidR="00200D79" w:rsidRPr="004D773D">
        <w:rPr>
          <w:b w:val="0"/>
          <w:bCs w:val="0"/>
          <w:color w:val="4470B4"/>
          <w:sz w:val="22"/>
          <w:szCs w:val="22"/>
          <w:lang w:val="fr-FR"/>
        </w:rPr>
        <w:t>9</w:t>
      </w:r>
      <w:r w:rsidRPr="004D773D">
        <w:rPr>
          <w:b w:val="0"/>
          <w:bCs w:val="0"/>
          <w:color w:val="4470B4"/>
          <w:sz w:val="22"/>
          <w:szCs w:val="22"/>
          <w:lang w:val="fr-FR"/>
        </w:rPr>
        <w:fldChar w:fldCharType="end"/>
      </w:r>
      <w:r w:rsidR="00C94F95">
        <w:rPr>
          <w:b w:val="0"/>
          <w:bCs w:val="0"/>
          <w:color w:val="4470B4"/>
          <w:sz w:val="22"/>
          <w:szCs w:val="22"/>
          <w:lang w:val="fr-FR"/>
        </w:rPr>
        <w:t xml:space="preserve"> </w:t>
      </w:r>
      <w:r w:rsidR="00200D79" w:rsidRPr="004D773D">
        <w:rPr>
          <w:b w:val="0"/>
          <w:bCs w:val="0"/>
          <w:color w:val="4470B4"/>
          <w:sz w:val="22"/>
          <w:szCs w:val="22"/>
          <w:lang w:val="fr-FR"/>
        </w:rPr>
        <w:t>: Statut écologique des e</w:t>
      </w:r>
      <w:r w:rsidR="00E00750" w:rsidRPr="004D773D">
        <w:rPr>
          <w:b w:val="0"/>
          <w:bCs w:val="0"/>
          <w:color w:val="4470B4"/>
          <w:sz w:val="22"/>
          <w:szCs w:val="22"/>
          <w:lang w:val="fr-FR"/>
        </w:rPr>
        <w:t>aux de surface</w:t>
      </w:r>
      <w:r w:rsidR="00200D79" w:rsidRPr="004D773D">
        <w:rPr>
          <w:b w:val="0"/>
          <w:bCs w:val="0"/>
          <w:color w:val="4470B4"/>
          <w:sz w:val="22"/>
          <w:szCs w:val="22"/>
          <w:lang w:val="fr-FR"/>
        </w:rPr>
        <w:t xml:space="preserve"> </w:t>
      </w:r>
      <w:r w:rsidR="00F5784B" w:rsidRPr="004D773D">
        <w:rPr>
          <w:b w:val="0"/>
          <w:bCs w:val="0"/>
          <w:color w:val="4470B4"/>
          <w:sz w:val="22"/>
          <w:szCs w:val="22"/>
          <w:lang w:val="fr-FR"/>
        </w:rPr>
        <w:t>espagnoles et portugaises</w:t>
      </w:r>
      <w:r w:rsidR="00200D79" w:rsidRPr="004D773D">
        <w:rPr>
          <w:b w:val="0"/>
          <w:bCs w:val="0"/>
          <w:color w:val="4470B4"/>
          <w:sz w:val="22"/>
          <w:szCs w:val="22"/>
          <w:lang w:val="fr-FR"/>
        </w:rPr>
        <w:t xml:space="preserve"> (</w:t>
      </w:r>
      <w:r w:rsidR="00E00750" w:rsidRPr="004D773D">
        <w:rPr>
          <w:b w:val="0"/>
          <w:bCs w:val="0"/>
          <w:color w:val="4470B4"/>
          <w:sz w:val="22"/>
          <w:szCs w:val="22"/>
          <w:lang w:val="fr-FR"/>
        </w:rPr>
        <w:t>Source: C</w:t>
      </w:r>
      <w:r w:rsidR="000F7E2B">
        <w:rPr>
          <w:b w:val="0"/>
          <w:bCs w:val="0"/>
          <w:color w:val="4470B4"/>
          <w:sz w:val="22"/>
          <w:szCs w:val="22"/>
          <w:lang w:val="fr-FR"/>
        </w:rPr>
        <w:t>E</w:t>
      </w:r>
      <w:r w:rsidR="00E00750" w:rsidRPr="004D773D">
        <w:rPr>
          <w:b w:val="0"/>
          <w:bCs w:val="0"/>
          <w:color w:val="4470B4"/>
          <w:sz w:val="22"/>
          <w:szCs w:val="22"/>
          <w:lang w:val="fr-FR"/>
        </w:rPr>
        <w:t xml:space="preserve"> - 2017).</w:t>
      </w:r>
      <w:bookmarkEnd w:id="72"/>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7"/>
        <w:gridCol w:w="4847"/>
      </w:tblGrid>
      <w:tr w:rsidR="00643B4F" w:rsidRPr="00AE782E" w14:paraId="34D19C42" w14:textId="77777777" w:rsidTr="00E30075">
        <w:trPr>
          <w:trHeight w:val="4534"/>
        </w:trPr>
        <w:tc>
          <w:tcPr>
            <w:tcW w:w="4507" w:type="dxa"/>
          </w:tcPr>
          <w:p w14:paraId="233F1F58" w14:textId="77777777" w:rsidR="00643B4F" w:rsidRPr="00E00750" w:rsidRDefault="00643B4F" w:rsidP="00850173">
            <w:pPr>
              <w:spacing w:before="0" w:after="0" w:line="240" w:lineRule="auto"/>
              <w:rPr>
                <w:rFonts w:ascii="Calibri" w:hAnsi="Calibri"/>
                <w:b/>
                <w:color w:val="4470B4"/>
                <w:sz w:val="22"/>
                <w:szCs w:val="24"/>
                <w:lang w:val="fr-FR"/>
              </w:rPr>
            </w:pPr>
            <w:r>
              <w:rPr>
                <w:noProof/>
              </w:rPr>
              <w:drawing>
                <wp:anchor distT="0" distB="0" distL="114300" distR="114300" simplePos="0" relativeHeight="251658252" behindDoc="0" locked="0" layoutInCell="1" allowOverlap="1" wp14:anchorId="29D0B122" wp14:editId="6262705B">
                  <wp:simplePos x="0" y="0"/>
                  <wp:positionH relativeFrom="column">
                    <wp:posOffset>-110259</wp:posOffset>
                  </wp:positionH>
                  <wp:positionV relativeFrom="paragraph">
                    <wp:posOffset>6350</wp:posOffset>
                  </wp:positionV>
                  <wp:extent cx="2723515" cy="2702154"/>
                  <wp:effectExtent l="0" t="0" r="635" b="3175"/>
                  <wp:wrapNone/>
                  <wp:docPr id="73" name="Imag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3" cstate="print">
                            <a:extLst>
                              <a:ext uri="{28A0092B-C50C-407E-A947-70E740481C1C}">
                                <a14:useLocalDpi xmlns:a14="http://schemas.microsoft.com/office/drawing/2010/main" val="0"/>
                              </a:ext>
                            </a:extLst>
                          </a:blip>
                          <a:srcRect l="38058" t="24536" r="34681" b="34893"/>
                          <a:stretch/>
                        </pic:blipFill>
                        <pic:spPr bwMode="auto">
                          <a:xfrm>
                            <a:off x="0" y="0"/>
                            <a:ext cx="2723515" cy="2702154"/>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4847" w:type="dxa"/>
          </w:tcPr>
          <w:p w14:paraId="47A234D5" w14:textId="77777777" w:rsidR="00643B4F" w:rsidRPr="00E00750" w:rsidRDefault="00643B4F" w:rsidP="00850173">
            <w:pPr>
              <w:spacing w:before="0" w:after="0" w:line="240" w:lineRule="auto"/>
              <w:rPr>
                <w:rFonts w:ascii="Calibri" w:hAnsi="Calibri"/>
                <w:b/>
                <w:color w:val="4470B4"/>
                <w:sz w:val="22"/>
                <w:szCs w:val="24"/>
                <w:lang w:val="fr-FR"/>
              </w:rPr>
            </w:pPr>
            <w:r>
              <w:rPr>
                <w:noProof/>
              </w:rPr>
              <w:drawing>
                <wp:anchor distT="0" distB="0" distL="114300" distR="114300" simplePos="0" relativeHeight="251658251" behindDoc="0" locked="0" layoutInCell="1" allowOverlap="1" wp14:anchorId="0C728180" wp14:editId="1FDEC02D">
                  <wp:simplePos x="0" y="0"/>
                  <wp:positionH relativeFrom="column">
                    <wp:posOffset>-14782</wp:posOffset>
                  </wp:positionH>
                  <wp:positionV relativeFrom="paragraph">
                    <wp:posOffset>196922</wp:posOffset>
                  </wp:positionV>
                  <wp:extent cx="2940709" cy="2424192"/>
                  <wp:effectExtent l="0" t="0" r="0" b="0"/>
                  <wp:wrapThrough wrapText="bothSides">
                    <wp:wrapPolygon edited="0">
                      <wp:start x="0" y="0"/>
                      <wp:lineTo x="0" y="21391"/>
                      <wp:lineTo x="21409" y="21391"/>
                      <wp:lineTo x="21409" y="0"/>
                      <wp:lineTo x="0" y="0"/>
                    </wp:wrapPolygon>
                  </wp:wrapThrough>
                  <wp:docPr id="19" name="Imag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4" cstate="print">
                            <a:extLst>
                              <a:ext uri="{28A0092B-C50C-407E-A947-70E740481C1C}">
                                <a14:useLocalDpi xmlns:a14="http://schemas.microsoft.com/office/drawing/2010/main" val="0"/>
                              </a:ext>
                            </a:extLst>
                          </a:blip>
                          <a:srcRect l="36562" t="39930" r="33184" b="14688"/>
                          <a:stretch/>
                        </pic:blipFill>
                        <pic:spPr bwMode="auto">
                          <a:xfrm>
                            <a:off x="0" y="0"/>
                            <a:ext cx="2940709" cy="242419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r w:rsidR="00643B4F" w:rsidRPr="00AE782E" w14:paraId="6B9332C1" w14:textId="77777777" w:rsidTr="00E30075">
        <w:tc>
          <w:tcPr>
            <w:tcW w:w="9354" w:type="dxa"/>
            <w:gridSpan w:val="2"/>
          </w:tcPr>
          <w:p w14:paraId="68645163" w14:textId="77777777" w:rsidR="00643B4F" w:rsidRPr="00E00750" w:rsidRDefault="00643B4F" w:rsidP="00850173">
            <w:pPr>
              <w:spacing w:before="0" w:after="0" w:line="240" w:lineRule="auto"/>
              <w:rPr>
                <w:rFonts w:ascii="Calibri" w:hAnsi="Calibri"/>
                <w:b/>
                <w:color w:val="4470B4"/>
                <w:sz w:val="22"/>
                <w:szCs w:val="24"/>
                <w:lang w:val="fr-FR"/>
              </w:rPr>
            </w:pPr>
            <w:r>
              <w:rPr>
                <w:noProof/>
              </w:rPr>
              <w:drawing>
                <wp:anchor distT="0" distB="0" distL="114300" distR="114300" simplePos="0" relativeHeight="251658250" behindDoc="0" locked="0" layoutInCell="1" allowOverlap="1" wp14:anchorId="3F7F4C6C" wp14:editId="11A3AF6B">
                  <wp:simplePos x="0" y="0"/>
                  <wp:positionH relativeFrom="margin">
                    <wp:posOffset>1848509</wp:posOffset>
                  </wp:positionH>
                  <wp:positionV relativeFrom="paragraph">
                    <wp:posOffset>127886</wp:posOffset>
                  </wp:positionV>
                  <wp:extent cx="2122098" cy="1206264"/>
                  <wp:effectExtent l="0" t="0" r="0" b="0"/>
                  <wp:wrapTopAndBottom/>
                  <wp:docPr id="20" name="Imag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5">
                            <a:extLst>
                              <a:ext uri="{28A0092B-C50C-407E-A947-70E740481C1C}">
                                <a14:useLocalDpi xmlns:a14="http://schemas.microsoft.com/office/drawing/2010/main" val="0"/>
                              </a:ext>
                            </a:extLst>
                          </a:blip>
                          <a:srcRect l="39235" t="49230" r="38422" b="33554"/>
                          <a:stretch/>
                        </pic:blipFill>
                        <pic:spPr bwMode="auto">
                          <a:xfrm>
                            <a:off x="0" y="0"/>
                            <a:ext cx="2122098" cy="1206264"/>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bl>
    <w:p w14:paraId="2D6D236E" w14:textId="301EA465" w:rsidR="00200D79" w:rsidRDefault="00F5784B" w:rsidP="006C486A">
      <w:pPr>
        <w:shd w:val="clear" w:color="auto" w:fill="FFFFFF"/>
        <w:spacing w:before="120"/>
        <w:rPr>
          <w:rFonts w:asciiTheme="minorHAnsi" w:hAnsiTheme="minorHAnsi"/>
          <w:color w:val="000000"/>
          <w:shd w:val="clear" w:color="auto" w:fill="FFFFFF"/>
          <w:lang w:val="fr-FR"/>
        </w:rPr>
      </w:pPr>
      <w:r w:rsidRPr="00F5784B">
        <w:rPr>
          <w:rFonts w:asciiTheme="minorHAnsi" w:hAnsiTheme="minorHAnsi"/>
          <w:color w:val="000000"/>
          <w:shd w:val="clear" w:color="auto" w:fill="FFFFFF"/>
          <w:lang w:val="fr-FR"/>
        </w:rPr>
        <w:t xml:space="preserve">La France a identifié 12 districts hydrographiques, dont 4 sont des territoires d'outre-mer. Les districts du Rhône et de la Garonne ont une frontière terrestre avec l'Italie et l'Espagne, tandis que le district de Corse </w:t>
      </w:r>
      <w:r w:rsidR="0011310E">
        <w:rPr>
          <w:rFonts w:asciiTheme="minorHAnsi" w:hAnsiTheme="minorHAnsi"/>
          <w:color w:val="000000"/>
          <w:shd w:val="clear" w:color="auto" w:fill="FFFFFF"/>
          <w:lang w:val="fr-FR"/>
        </w:rPr>
        <w:t>est localisé au sein de l’ile</w:t>
      </w:r>
      <w:r w:rsidR="0011310E" w:rsidRPr="00F5784B">
        <w:rPr>
          <w:rFonts w:asciiTheme="minorHAnsi" w:hAnsiTheme="minorHAnsi"/>
          <w:color w:val="000000"/>
          <w:shd w:val="clear" w:color="auto" w:fill="FFFFFF"/>
          <w:lang w:val="fr-FR"/>
        </w:rPr>
        <w:t xml:space="preserve"> ;</w:t>
      </w:r>
      <w:r w:rsidRPr="00F5784B">
        <w:rPr>
          <w:rFonts w:asciiTheme="minorHAnsi" w:hAnsiTheme="minorHAnsi"/>
          <w:color w:val="000000"/>
          <w:shd w:val="clear" w:color="auto" w:fill="FFFFFF"/>
          <w:lang w:val="fr-FR"/>
        </w:rPr>
        <w:t xml:space="preserve"> la plupart d'entre eux présentent un état écologique </w:t>
      </w:r>
      <w:r w:rsidR="00200D79">
        <w:rPr>
          <w:rFonts w:asciiTheme="minorHAnsi" w:hAnsiTheme="minorHAnsi"/>
          <w:color w:val="000000"/>
          <w:shd w:val="clear" w:color="auto" w:fill="FFFFFF"/>
          <w:lang w:val="fr-FR"/>
        </w:rPr>
        <w:t xml:space="preserve">allant de </w:t>
      </w:r>
      <w:r w:rsidRPr="00F5784B">
        <w:rPr>
          <w:rFonts w:asciiTheme="minorHAnsi" w:hAnsiTheme="minorHAnsi"/>
          <w:color w:val="000000"/>
          <w:shd w:val="clear" w:color="auto" w:fill="FFFFFF"/>
          <w:lang w:val="fr-FR"/>
        </w:rPr>
        <w:t xml:space="preserve">moyen à bon; avec </w:t>
      </w:r>
      <w:r w:rsidR="000A5A98" w:rsidRPr="00F5784B">
        <w:rPr>
          <w:rFonts w:asciiTheme="minorHAnsi" w:hAnsiTheme="minorHAnsi"/>
          <w:color w:val="000000"/>
          <w:shd w:val="clear" w:color="auto" w:fill="FFFFFF"/>
          <w:lang w:val="fr-FR"/>
        </w:rPr>
        <w:t xml:space="preserve">certains </w:t>
      </w:r>
      <w:r w:rsidR="000A5A98">
        <w:rPr>
          <w:rFonts w:asciiTheme="minorHAnsi" w:hAnsiTheme="minorHAnsi"/>
          <w:color w:val="000000"/>
          <w:shd w:val="clear" w:color="auto" w:fill="FFFFFF"/>
          <w:lang w:val="fr-FR"/>
        </w:rPr>
        <w:t>lieux particuliers</w:t>
      </w:r>
      <w:r w:rsidR="0011310E">
        <w:rPr>
          <w:rFonts w:asciiTheme="minorHAnsi" w:hAnsiTheme="minorHAnsi"/>
          <w:color w:val="000000"/>
          <w:shd w:val="clear" w:color="auto" w:fill="FFFFFF"/>
          <w:lang w:val="fr-FR"/>
        </w:rPr>
        <w:t xml:space="preserve"> </w:t>
      </w:r>
      <w:r w:rsidR="001147EB">
        <w:rPr>
          <w:rFonts w:asciiTheme="minorHAnsi" w:hAnsiTheme="minorHAnsi"/>
          <w:color w:val="000000"/>
          <w:shd w:val="clear" w:color="auto" w:fill="FFFFFF"/>
          <w:lang w:val="fr-FR"/>
        </w:rPr>
        <w:t>dans</w:t>
      </w:r>
      <w:r w:rsidR="0011310E">
        <w:rPr>
          <w:rFonts w:asciiTheme="minorHAnsi" w:hAnsiTheme="minorHAnsi"/>
          <w:color w:val="000000"/>
          <w:shd w:val="clear" w:color="auto" w:fill="FFFFFF"/>
          <w:lang w:val="fr-FR"/>
        </w:rPr>
        <w:t xml:space="preserve"> un m</w:t>
      </w:r>
      <w:r w:rsidRPr="00F5784B">
        <w:rPr>
          <w:rFonts w:asciiTheme="minorHAnsi" w:hAnsiTheme="minorHAnsi"/>
          <w:color w:val="000000"/>
          <w:shd w:val="clear" w:color="auto" w:fill="FFFFFF"/>
          <w:lang w:val="fr-FR"/>
        </w:rPr>
        <w:t xml:space="preserve">auvais état </w:t>
      </w:r>
      <w:r w:rsidR="000A5A98">
        <w:rPr>
          <w:rFonts w:asciiTheme="minorHAnsi" w:hAnsiTheme="minorHAnsi"/>
          <w:color w:val="000000"/>
          <w:shd w:val="clear" w:color="auto" w:fill="FFFFFF"/>
          <w:lang w:val="fr-FR"/>
        </w:rPr>
        <w:t xml:space="preserve">mais plutôt dans le nord du pays </w:t>
      </w:r>
      <w:r w:rsidRPr="00F5784B">
        <w:rPr>
          <w:rFonts w:asciiTheme="minorHAnsi" w:hAnsiTheme="minorHAnsi"/>
          <w:color w:val="000000"/>
          <w:shd w:val="clear" w:color="auto" w:fill="FFFFFF"/>
          <w:lang w:val="fr-FR"/>
        </w:rPr>
        <w:t>(</w:t>
      </w:r>
      <w:r w:rsidR="00200D79">
        <w:rPr>
          <w:rFonts w:asciiTheme="minorHAnsi" w:hAnsiTheme="minorHAnsi"/>
          <w:color w:val="000000"/>
          <w:shd w:val="clear" w:color="auto" w:fill="FFFFFF"/>
          <w:lang w:val="fr-FR"/>
        </w:rPr>
        <w:t>voir</w:t>
      </w:r>
      <w:r w:rsidR="000A5A98">
        <w:rPr>
          <w:rFonts w:asciiTheme="minorHAnsi" w:hAnsiTheme="minorHAnsi"/>
          <w:color w:val="000000"/>
          <w:shd w:val="clear" w:color="auto" w:fill="FFFFFF"/>
          <w:lang w:val="fr-FR"/>
        </w:rPr>
        <w:t xml:space="preserve"> car</w:t>
      </w:r>
      <w:r w:rsidR="00F664E5">
        <w:rPr>
          <w:rFonts w:asciiTheme="minorHAnsi" w:hAnsiTheme="minorHAnsi"/>
          <w:color w:val="000000"/>
          <w:shd w:val="clear" w:color="auto" w:fill="FFFFFF"/>
          <w:lang w:val="fr-FR"/>
        </w:rPr>
        <w:t xml:space="preserve">te </w:t>
      </w:r>
      <w:r w:rsidR="00200D79">
        <w:rPr>
          <w:rFonts w:asciiTheme="minorHAnsi" w:hAnsiTheme="minorHAnsi"/>
          <w:color w:val="000000"/>
          <w:shd w:val="clear" w:color="auto" w:fill="FFFFFF"/>
          <w:lang w:val="fr-FR"/>
        </w:rPr>
        <w:t>ci-dessous</w:t>
      </w:r>
      <w:r w:rsidRPr="00F5784B">
        <w:rPr>
          <w:rFonts w:asciiTheme="minorHAnsi" w:hAnsiTheme="minorHAnsi"/>
          <w:color w:val="000000"/>
          <w:shd w:val="clear" w:color="auto" w:fill="FFFFFF"/>
          <w:lang w:val="fr-FR"/>
        </w:rPr>
        <w:t>)</w:t>
      </w:r>
      <w:r w:rsidR="00200D79">
        <w:rPr>
          <w:rFonts w:asciiTheme="minorHAnsi" w:hAnsiTheme="minorHAnsi"/>
          <w:color w:val="000000"/>
          <w:shd w:val="clear" w:color="auto" w:fill="FFFFFF"/>
          <w:lang w:val="fr-FR"/>
        </w:rPr>
        <w:t>.</w:t>
      </w:r>
    </w:p>
    <w:p w14:paraId="32311176" w14:textId="01F8FAC4" w:rsidR="00200D79" w:rsidRPr="004D773D" w:rsidRDefault="00200D79" w:rsidP="00200D79">
      <w:pPr>
        <w:pStyle w:val="Lgende"/>
        <w:rPr>
          <w:rFonts w:cs="Calibri Light"/>
          <w:noProof/>
          <w:sz w:val="22"/>
          <w:szCs w:val="22"/>
          <w:lang w:val="fr-FR"/>
        </w:rPr>
      </w:pPr>
      <w:bookmarkStart w:id="73" w:name="_Toc66805927"/>
      <w:r w:rsidRPr="004D773D">
        <w:rPr>
          <w:b w:val="0"/>
          <w:bCs w:val="0"/>
          <w:color w:val="4470B4"/>
          <w:sz w:val="22"/>
          <w:szCs w:val="22"/>
          <w:lang w:val="fr-FR"/>
        </w:rPr>
        <w:t xml:space="preserve">Figure </w:t>
      </w:r>
      <w:r w:rsidRPr="004D773D">
        <w:rPr>
          <w:b w:val="0"/>
          <w:bCs w:val="0"/>
          <w:color w:val="4470B4"/>
          <w:sz w:val="22"/>
          <w:szCs w:val="22"/>
          <w:lang w:val="fr-FR"/>
        </w:rPr>
        <w:fldChar w:fldCharType="begin"/>
      </w:r>
      <w:r w:rsidRPr="004D773D">
        <w:rPr>
          <w:b w:val="0"/>
          <w:bCs w:val="0"/>
          <w:color w:val="4470B4"/>
          <w:sz w:val="22"/>
          <w:szCs w:val="22"/>
          <w:lang w:val="fr-FR"/>
        </w:rPr>
        <w:instrText xml:space="preserve"> SEQ Figure \* ARABIC </w:instrText>
      </w:r>
      <w:r w:rsidRPr="004D773D">
        <w:rPr>
          <w:b w:val="0"/>
          <w:bCs w:val="0"/>
          <w:color w:val="4470B4"/>
          <w:sz w:val="22"/>
          <w:szCs w:val="22"/>
          <w:lang w:val="fr-FR"/>
        </w:rPr>
        <w:fldChar w:fldCharType="separate"/>
      </w:r>
      <w:r w:rsidRPr="004D773D">
        <w:rPr>
          <w:b w:val="0"/>
          <w:bCs w:val="0"/>
          <w:noProof/>
          <w:color w:val="4470B4"/>
          <w:sz w:val="22"/>
          <w:szCs w:val="22"/>
          <w:lang w:val="fr-FR"/>
        </w:rPr>
        <w:t>10</w:t>
      </w:r>
      <w:r w:rsidRPr="004D773D">
        <w:rPr>
          <w:b w:val="0"/>
          <w:bCs w:val="0"/>
          <w:color w:val="4470B4"/>
          <w:sz w:val="22"/>
          <w:szCs w:val="22"/>
          <w:lang w:val="fr-FR"/>
        </w:rPr>
        <w:fldChar w:fldCharType="end"/>
      </w:r>
      <w:r w:rsidRPr="004D773D">
        <w:rPr>
          <w:b w:val="0"/>
          <w:bCs w:val="0"/>
          <w:color w:val="4470B4"/>
          <w:sz w:val="22"/>
          <w:szCs w:val="22"/>
          <w:lang w:val="fr-FR"/>
        </w:rPr>
        <w:t xml:space="preserve"> : </w:t>
      </w:r>
      <w:r w:rsidR="00E24A1A" w:rsidRPr="004D773D">
        <w:rPr>
          <w:b w:val="0"/>
          <w:bCs w:val="0"/>
          <w:color w:val="4470B4"/>
          <w:sz w:val="22"/>
          <w:szCs w:val="22"/>
          <w:lang w:val="fr-FR"/>
        </w:rPr>
        <w:t>Statut écologique des e</w:t>
      </w:r>
      <w:r w:rsidRPr="004D773D">
        <w:rPr>
          <w:b w:val="0"/>
          <w:bCs w:val="0"/>
          <w:color w:val="4470B4"/>
          <w:sz w:val="22"/>
          <w:szCs w:val="22"/>
          <w:lang w:val="fr-FR"/>
        </w:rPr>
        <w:t xml:space="preserve">aux de surface françaises (Source: </w:t>
      </w:r>
      <w:r w:rsidR="007011B8">
        <w:rPr>
          <w:b w:val="0"/>
          <w:bCs w:val="0"/>
          <w:color w:val="4470B4"/>
          <w:sz w:val="22"/>
          <w:szCs w:val="22"/>
          <w:lang w:val="fr-FR"/>
        </w:rPr>
        <w:t>CE</w:t>
      </w:r>
      <w:r w:rsidRPr="004D773D">
        <w:rPr>
          <w:b w:val="0"/>
          <w:bCs w:val="0"/>
          <w:color w:val="4470B4"/>
          <w:sz w:val="22"/>
          <w:szCs w:val="22"/>
          <w:lang w:val="fr-FR"/>
        </w:rPr>
        <w:t xml:space="preserve"> - 2017)</w:t>
      </w:r>
      <w:bookmarkEnd w:id="73"/>
    </w:p>
    <w:p w14:paraId="0AB266E9" w14:textId="614AC87D" w:rsidR="00643B4F" w:rsidRPr="00BC74E9" w:rsidRDefault="00643B4F" w:rsidP="00BC74E9">
      <w:pPr>
        <w:shd w:val="clear" w:color="auto" w:fill="FFFFFF"/>
        <w:spacing w:before="100" w:beforeAutospacing="1" w:after="100" w:afterAutospacing="1"/>
        <w:rPr>
          <w:rFonts w:asciiTheme="minorHAnsi" w:hAnsiTheme="minorHAnsi"/>
          <w:color w:val="000000"/>
          <w:shd w:val="clear" w:color="auto" w:fill="FFFFFF"/>
          <w:lang w:val="fr-FR"/>
        </w:rPr>
      </w:pPr>
      <w:bookmarkStart w:id="74" w:name="_Toc64970697"/>
      <w:r w:rsidRPr="00D92839">
        <w:rPr>
          <w:rFonts w:cs="Calibri Light"/>
          <w:bCs/>
          <w:noProof/>
        </w:rPr>
        <w:drawing>
          <wp:anchor distT="0" distB="0" distL="114300" distR="114300" simplePos="0" relativeHeight="251658253" behindDoc="0" locked="0" layoutInCell="1" allowOverlap="1" wp14:anchorId="4F8D49BA" wp14:editId="2AE16285">
            <wp:simplePos x="0" y="0"/>
            <wp:positionH relativeFrom="column">
              <wp:posOffset>1399540</wp:posOffset>
            </wp:positionH>
            <wp:positionV relativeFrom="paragraph">
              <wp:posOffset>0</wp:posOffset>
            </wp:positionV>
            <wp:extent cx="2819400" cy="2336165"/>
            <wp:effectExtent l="0" t="0" r="0" b="6985"/>
            <wp:wrapTopAndBottom/>
            <wp:docPr id="74" name="Imag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6" cstate="print">
                      <a:extLst>
                        <a:ext uri="{28A0092B-C50C-407E-A947-70E740481C1C}">
                          <a14:useLocalDpi xmlns:a14="http://schemas.microsoft.com/office/drawing/2010/main" val="0"/>
                        </a:ext>
                      </a:extLst>
                    </a:blip>
                    <a:srcRect l="36241" t="26780" r="33184" b="35215"/>
                    <a:stretch/>
                  </pic:blipFill>
                  <pic:spPr bwMode="auto">
                    <a:xfrm>
                      <a:off x="0" y="0"/>
                      <a:ext cx="2819400" cy="233616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End w:id="74"/>
    </w:p>
    <w:p w14:paraId="400FCB81" w14:textId="66F13235" w:rsidR="00643B4F" w:rsidRPr="00012BF7" w:rsidRDefault="00304585" w:rsidP="00643B4F">
      <w:pPr>
        <w:shd w:val="clear" w:color="auto" w:fill="FFFFFF"/>
        <w:spacing w:before="100" w:beforeAutospacing="1" w:after="100" w:afterAutospacing="1"/>
        <w:rPr>
          <w:rFonts w:asciiTheme="minorHAnsi" w:eastAsia="Times New Roman" w:hAnsiTheme="minorHAnsi" w:cstheme="minorHAnsi"/>
          <w:color w:val="4F81BD" w:themeColor="accent1"/>
          <w:sz w:val="22"/>
          <w:szCs w:val="22"/>
          <w:lang w:val="fr-FR"/>
        </w:rPr>
      </w:pPr>
      <w:r w:rsidRPr="00304585">
        <w:rPr>
          <w:rFonts w:asciiTheme="minorHAnsi" w:hAnsiTheme="minorHAnsi"/>
          <w:color w:val="000000"/>
          <w:shd w:val="clear" w:color="auto" w:fill="FFFFFF"/>
          <w:lang w:val="fr-FR"/>
        </w:rPr>
        <w:lastRenderedPageBreak/>
        <w:t xml:space="preserve">La Croatie compte deux districts hydrographiques, tous deux internationaux avec un schéma similaire d'état écologique, allant de bon à mauvais. La gouvernance de l'eau en Italie est structurée en hauts districts hydrographiques, dont deux sont des cours d'eau internationaux partageant avec la France à l'ouest, la Suisse et l'Autriche au nord et la Slovénie à </w:t>
      </w:r>
      <w:r w:rsidR="00EA0AD3" w:rsidRPr="00304585">
        <w:rPr>
          <w:rFonts w:asciiTheme="minorHAnsi" w:hAnsiTheme="minorHAnsi"/>
          <w:color w:val="000000"/>
          <w:shd w:val="clear" w:color="auto" w:fill="FFFFFF"/>
          <w:lang w:val="fr-FR"/>
        </w:rPr>
        <w:t>l’est ;</w:t>
      </w:r>
      <w:r w:rsidRPr="00304585">
        <w:rPr>
          <w:rFonts w:asciiTheme="minorHAnsi" w:hAnsiTheme="minorHAnsi"/>
          <w:color w:val="000000"/>
          <w:shd w:val="clear" w:color="auto" w:fill="FFFFFF"/>
          <w:lang w:val="fr-FR"/>
        </w:rPr>
        <w:t xml:space="preserve"> la plupart d'entre eux présentent un état écologique</w:t>
      </w:r>
      <w:r w:rsidR="00356CCE">
        <w:rPr>
          <w:rFonts w:asciiTheme="minorHAnsi" w:hAnsiTheme="minorHAnsi"/>
          <w:color w:val="000000"/>
          <w:shd w:val="clear" w:color="auto" w:fill="FFFFFF"/>
          <w:lang w:val="fr-FR"/>
        </w:rPr>
        <w:t xml:space="preserve"> allant de</w:t>
      </w:r>
      <w:r w:rsidRPr="00304585">
        <w:rPr>
          <w:rFonts w:asciiTheme="minorHAnsi" w:hAnsiTheme="minorHAnsi"/>
          <w:color w:val="000000"/>
          <w:shd w:val="clear" w:color="auto" w:fill="FFFFFF"/>
          <w:lang w:val="fr-FR"/>
        </w:rPr>
        <w:t xml:space="preserve"> bon à modéré (à l'exception de deux dans le sud de l'Italie, dont la part significative de </w:t>
      </w:r>
      <w:r>
        <w:rPr>
          <w:rFonts w:asciiTheme="minorHAnsi" w:hAnsiTheme="minorHAnsi"/>
          <w:color w:val="000000"/>
          <w:shd w:val="clear" w:color="auto" w:fill="FFFFFF"/>
          <w:lang w:val="fr-FR"/>
        </w:rPr>
        <w:t>l’</w:t>
      </w:r>
      <w:r w:rsidRPr="00304585">
        <w:rPr>
          <w:rFonts w:asciiTheme="minorHAnsi" w:hAnsiTheme="minorHAnsi"/>
          <w:color w:val="000000"/>
          <w:shd w:val="clear" w:color="auto" w:fill="FFFFFF"/>
          <w:lang w:val="fr-FR"/>
        </w:rPr>
        <w:t>état écologique est inconnue). La Slovénie compte deux districts hydrographiques, partageant des cours d'eau avec l'Autriche au nord et la Hongrie à l'est. Le</w:t>
      </w:r>
      <w:r w:rsidR="00356CCE">
        <w:rPr>
          <w:rFonts w:asciiTheme="minorHAnsi" w:hAnsiTheme="minorHAnsi"/>
          <w:color w:val="000000"/>
          <w:shd w:val="clear" w:color="auto" w:fill="FFFFFF"/>
          <w:lang w:val="fr-FR"/>
        </w:rPr>
        <w:t>s</w:t>
      </w:r>
      <w:r w:rsidRPr="00304585">
        <w:rPr>
          <w:rFonts w:asciiTheme="minorHAnsi" w:hAnsiTheme="minorHAnsi"/>
          <w:color w:val="000000"/>
          <w:shd w:val="clear" w:color="auto" w:fill="FFFFFF"/>
          <w:lang w:val="fr-FR"/>
        </w:rPr>
        <w:t xml:space="preserve"> bassin</w:t>
      </w:r>
      <w:r w:rsidR="00356CCE">
        <w:rPr>
          <w:rFonts w:asciiTheme="minorHAnsi" w:hAnsiTheme="minorHAnsi"/>
          <w:color w:val="000000"/>
          <w:shd w:val="clear" w:color="auto" w:fill="FFFFFF"/>
          <w:lang w:val="fr-FR"/>
        </w:rPr>
        <w:t>s</w:t>
      </w:r>
      <w:r w:rsidRPr="00304585">
        <w:rPr>
          <w:rFonts w:asciiTheme="minorHAnsi" w:hAnsiTheme="minorHAnsi"/>
          <w:color w:val="000000"/>
          <w:shd w:val="clear" w:color="auto" w:fill="FFFFFF"/>
          <w:lang w:val="fr-FR"/>
        </w:rPr>
        <w:t xml:space="preserve"> versant met</w:t>
      </w:r>
      <w:r w:rsidR="00356CCE">
        <w:rPr>
          <w:rFonts w:asciiTheme="minorHAnsi" w:hAnsiTheme="minorHAnsi"/>
          <w:color w:val="000000"/>
          <w:shd w:val="clear" w:color="auto" w:fill="FFFFFF"/>
          <w:lang w:val="fr-FR"/>
        </w:rPr>
        <w:t>tent</w:t>
      </w:r>
      <w:r w:rsidRPr="00304585">
        <w:rPr>
          <w:rFonts w:asciiTheme="minorHAnsi" w:hAnsiTheme="minorHAnsi"/>
          <w:color w:val="000000"/>
          <w:shd w:val="clear" w:color="auto" w:fill="FFFFFF"/>
          <w:lang w:val="fr-FR"/>
        </w:rPr>
        <w:t xml:space="preserve"> en évidence un bon état écologique</w:t>
      </w:r>
      <w:r w:rsidR="00356CCE">
        <w:rPr>
          <w:rFonts w:asciiTheme="minorHAnsi" w:hAnsiTheme="minorHAnsi"/>
          <w:color w:val="000000"/>
          <w:shd w:val="clear" w:color="auto" w:fill="FFFFFF"/>
          <w:lang w:val="fr-FR"/>
        </w:rPr>
        <w:t>. La Bulgarie a 4 districts hydrographiques</w:t>
      </w:r>
      <w:r w:rsidR="00012BF7">
        <w:rPr>
          <w:rFonts w:asciiTheme="minorHAnsi" w:hAnsiTheme="minorHAnsi"/>
          <w:color w:val="000000"/>
          <w:shd w:val="clear" w:color="auto" w:fill="FFFFFF"/>
          <w:lang w:val="fr-FR"/>
        </w:rPr>
        <w:t xml:space="preserve"> présentant des eaux de qualité variable</w:t>
      </w:r>
      <w:r w:rsidR="00356CCE">
        <w:rPr>
          <w:rFonts w:asciiTheme="minorHAnsi" w:hAnsiTheme="minorHAnsi"/>
          <w:color w:val="000000"/>
          <w:shd w:val="clear" w:color="auto" w:fill="FFFFFF"/>
          <w:lang w:val="fr-FR"/>
        </w:rPr>
        <w:t>, dont 3 sont internationaux</w:t>
      </w:r>
      <w:r w:rsidR="00A90ABA">
        <w:rPr>
          <w:rFonts w:asciiTheme="minorHAnsi" w:hAnsiTheme="minorHAnsi"/>
          <w:color w:val="000000"/>
          <w:shd w:val="clear" w:color="auto" w:fill="FFFFFF"/>
          <w:lang w:val="fr-FR"/>
        </w:rPr>
        <w:t xml:space="preserve"> : </w:t>
      </w:r>
      <w:r w:rsidR="00356CCE">
        <w:rPr>
          <w:rFonts w:asciiTheme="minorHAnsi" w:hAnsiTheme="minorHAnsi"/>
          <w:color w:val="000000"/>
          <w:shd w:val="clear" w:color="auto" w:fill="FFFFFF"/>
          <w:lang w:val="fr-FR"/>
        </w:rPr>
        <w:t xml:space="preserve">partagés </w:t>
      </w:r>
      <w:r w:rsidR="00012BF7">
        <w:rPr>
          <w:rFonts w:asciiTheme="minorHAnsi" w:hAnsiTheme="minorHAnsi"/>
          <w:color w:val="000000"/>
          <w:shd w:val="clear" w:color="auto" w:fill="FFFFFF"/>
          <w:lang w:val="fr-FR"/>
        </w:rPr>
        <w:t xml:space="preserve">au sud </w:t>
      </w:r>
      <w:r w:rsidR="00356CCE">
        <w:rPr>
          <w:rFonts w:asciiTheme="minorHAnsi" w:hAnsiTheme="minorHAnsi"/>
          <w:color w:val="000000"/>
          <w:shd w:val="clear" w:color="auto" w:fill="FFFFFF"/>
          <w:lang w:val="fr-FR"/>
        </w:rPr>
        <w:t>avec la Grèce</w:t>
      </w:r>
      <w:r w:rsidR="00012BF7">
        <w:rPr>
          <w:rFonts w:asciiTheme="minorHAnsi" w:hAnsiTheme="minorHAnsi"/>
          <w:color w:val="000000"/>
          <w:shd w:val="clear" w:color="auto" w:fill="FFFFFF"/>
          <w:lang w:val="fr-FR"/>
        </w:rPr>
        <w:t xml:space="preserve"> et</w:t>
      </w:r>
      <w:r w:rsidR="00356CCE">
        <w:rPr>
          <w:rFonts w:asciiTheme="minorHAnsi" w:hAnsiTheme="minorHAnsi"/>
          <w:color w:val="000000"/>
          <w:shd w:val="clear" w:color="auto" w:fill="FFFFFF"/>
          <w:lang w:val="fr-FR"/>
        </w:rPr>
        <w:t xml:space="preserve"> la Turquie, </w:t>
      </w:r>
      <w:r w:rsidR="004C42C5">
        <w:rPr>
          <w:rFonts w:asciiTheme="minorHAnsi" w:hAnsiTheme="minorHAnsi"/>
          <w:color w:val="000000"/>
          <w:shd w:val="clear" w:color="auto" w:fill="FFFFFF"/>
          <w:lang w:val="fr-FR"/>
        </w:rPr>
        <w:t xml:space="preserve">au nord avec </w:t>
      </w:r>
      <w:r w:rsidR="00356CCE">
        <w:rPr>
          <w:rFonts w:asciiTheme="minorHAnsi" w:hAnsiTheme="minorHAnsi"/>
          <w:color w:val="000000"/>
          <w:shd w:val="clear" w:color="auto" w:fill="FFFFFF"/>
          <w:lang w:val="fr-FR"/>
        </w:rPr>
        <w:t>la Roumanie</w:t>
      </w:r>
      <w:r w:rsidR="004C42C5">
        <w:rPr>
          <w:rFonts w:asciiTheme="minorHAnsi" w:hAnsiTheme="minorHAnsi"/>
          <w:color w:val="000000"/>
          <w:shd w:val="clear" w:color="auto" w:fill="FFFFFF"/>
          <w:lang w:val="fr-FR"/>
        </w:rPr>
        <w:t xml:space="preserve"> </w:t>
      </w:r>
      <w:r w:rsidR="00356CCE">
        <w:rPr>
          <w:rFonts w:asciiTheme="minorHAnsi" w:hAnsiTheme="minorHAnsi"/>
          <w:color w:val="000000"/>
          <w:shd w:val="clear" w:color="auto" w:fill="FFFFFF"/>
          <w:lang w:val="fr-FR"/>
        </w:rPr>
        <w:t>et</w:t>
      </w:r>
      <w:r w:rsidR="004C42C5">
        <w:rPr>
          <w:rFonts w:asciiTheme="minorHAnsi" w:hAnsiTheme="minorHAnsi"/>
          <w:color w:val="000000"/>
          <w:shd w:val="clear" w:color="auto" w:fill="FFFFFF"/>
          <w:lang w:val="fr-FR"/>
        </w:rPr>
        <w:t>,</w:t>
      </w:r>
      <w:r w:rsidR="00356CCE">
        <w:rPr>
          <w:rFonts w:asciiTheme="minorHAnsi" w:hAnsiTheme="minorHAnsi"/>
          <w:color w:val="000000"/>
          <w:shd w:val="clear" w:color="auto" w:fill="FFFFFF"/>
          <w:lang w:val="fr-FR"/>
        </w:rPr>
        <w:t xml:space="preserve"> à l’Ou</w:t>
      </w:r>
      <w:r w:rsidR="00012BF7">
        <w:rPr>
          <w:rFonts w:asciiTheme="minorHAnsi" w:hAnsiTheme="minorHAnsi"/>
          <w:color w:val="000000"/>
          <w:shd w:val="clear" w:color="auto" w:fill="FFFFFF"/>
          <w:lang w:val="fr-FR"/>
        </w:rPr>
        <w:t>es</w:t>
      </w:r>
      <w:r w:rsidR="00356CCE">
        <w:rPr>
          <w:rFonts w:asciiTheme="minorHAnsi" w:hAnsiTheme="minorHAnsi"/>
          <w:color w:val="000000"/>
          <w:shd w:val="clear" w:color="auto" w:fill="FFFFFF"/>
          <w:lang w:val="fr-FR"/>
        </w:rPr>
        <w:t>t</w:t>
      </w:r>
      <w:r w:rsidR="004C42C5">
        <w:rPr>
          <w:rFonts w:asciiTheme="minorHAnsi" w:hAnsiTheme="minorHAnsi"/>
          <w:color w:val="000000"/>
          <w:shd w:val="clear" w:color="auto" w:fill="FFFFFF"/>
          <w:lang w:val="fr-FR"/>
        </w:rPr>
        <w:t>,</w:t>
      </w:r>
      <w:r w:rsidR="00356CCE">
        <w:rPr>
          <w:rFonts w:asciiTheme="minorHAnsi" w:hAnsiTheme="minorHAnsi"/>
          <w:color w:val="000000"/>
          <w:shd w:val="clear" w:color="auto" w:fill="FFFFFF"/>
          <w:lang w:val="fr-FR"/>
        </w:rPr>
        <w:t xml:space="preserve"> avec la Serbie et la </w:t>
      </w:r>
      <w:r w:rsidR="00356CCE" w:rsidRPr="00012BF7">
        <w:rPr>
          <w:rFonts w:asciiTheme="minorHAnsi" w:hAnsiTheme="minorHAnsi"/>
          <w:color w:val="000000"/>
          <w:shd w:val="clear" w:color="auto" w:fill="FFFFFF"/>
          <w:lang w:val="fr-FR"/>
        </w:rPr>
        <w:t>Ré</w:t>
      </w:r>
      <w:r w:rsidR="00012BF7" w:rsidRPr="00012BF7">
        <w:rPr>
          <w:rFonts w:asciiTheme="minorHAnsi" w:hAnsiTheme="minorHAnsi"/>
          <w:color w:val="000000"/>
          <w:shd w:val="clear" w:color="auto" w:fill="FFFFFF"/>
          <w:lang w:val="fr-FR"/>
        </w:rPr>
        <w:t>p</w:t>
      </w:r>
      <w:r w:rsidR="00356CCE" w:rsidRPr="00012BF7">
        <w:rPr>
          <w:rFonts w:asciiTheme="minorHAnsi" w:hAnsiTheme="minorHAnsi"/>
          <w:color w:val="000000"/>
          <w:shd w:val="clear" w:color="auto" w:fill="FFFFFF"/>
          <w:lang w:val="fr-FR"/>
        </w:rPr>
        <w:t xml:space="preserve">ublique de </w:t>
      </w:r>
      <w:r w:rsidR="00012BF7" w:rsidRPr="00012BF7">
        <w:rPr>
          <w:rFonts w:asciiTheme="minorHAnsi" w:hAnsiTheme="minorHAnsi"/>
          <w:color w:val="000000"/>
          <w:shd w:val="clear" w:color="auto" w:fill="FFFFFF"/>
          <w:lang w:val="fr-FR"/>
        </w:rPr>
        <w:t>Macédoine</w:t>
      </w:r>
      <w:r w:rsidR="00356CCE" w:rsidRPr="00012BF7">
        <w:rPr>
          <w:rFonts w:asciiTheme="minorHAnsi" w:hAnsiTheme="minorHAnsi"/>
          <w:color w:val="000000"/>
          <w:shd w:val="clear" w:color="auto" w:fill="FFFFFF"/>
          <w:lang w:val="fr-FR"/>
        </w:rPr>
        <w:t xml:space="preserve"> du </w:t>
      </w:r>
      <w:r w:rsidR="00EA0AD3" w:rsidRPr="00012BF7">
        <w:rPr>
          <w:rFonts w:asciiTheme="minorHAnsi" w:hAnsiTheme="minorHAnsi"/>
          <w:color w:val="000000"/>
          <w:shd w:val="clear" w:color="auto" w:fill="FFFFFF"/>
          <w:lang w:val="fr-FR"/>
        </w:rPr>
        <w:t>Nord (</w:t>
      </w:r>
      <w:r w:rsidR="00012BF7">
        <w:rPr>
          <w:rFonts w:asciiTheme="minorHAnsi" w:hAnsiTheme="minorHAnsi"/>
          <w:color w:val="000000"/>
          <w:shd w:val="clear" w:color="auto" w:fill="FFFFFF"/>
          <w:lang w:val="fr-FR"/>
        </w:rPr>
        <w:t xml:space="preserve">cartes </w:t>
      </w:r>
      <w:r w:rsidR="00356CCE" w:rsidRPr="00012BF7">
        <w:rPr>
          <w:rFonts w:asciiTheme="minorHAnsi" w:hAnsiTheme="minorHAnsi"/>
          <w:color w:val="000000"/>
          <w:shd w:val="clear" w:color="auto" w:fill="FFFFFF"/>
          <w:lang w:val="fr-FR"/>
        </w:rPr>
        <w:t>ci-dessous</w:t>
      </w:r>
      <w:r w:rsidRPr="00012BF7">
        <w:rPr>
          <w:rFonts w:asciiTheme="minorHAnsi" w:hAnsiTheme="minorHAnsi"/>
          <w:color w:val="000000"/>
          <w:shd w:val="clear" w:color="auto" w:fill="FFFFFF"/>
          <w:lang w:val="fr-FR"/>
        </w:rPr>
        <w:t>)</w:t>
      </w:r>
      <w:r w:rsidR="00012BF7">
        <w:rPr>
          <w:rFonts w:asciiTheme="minorHAnsi" w:hAnsiTheme="minorHAnsi"/>
          <w:color w:val="000000"/>
          <w:shd w:val="clear" w:color="auto" w:fill="FFFFFF"/>
          <w:lang w:val="fr-FR"/>
        </w:rPr>
        <w:t>.</w:t>
      </w:r>
    </w:p>
    <w:p w14:paraId="1CC9859C" w14:textId="5EF5B530" w:rsidR="00E92581" w:rsidRPr="00A90ABA" w:rsidRDefault="00E92581" w:rsidP="00E92581">
      <w:pPr>
        <w:pStyle w:val="Lgende"/>
        <w:rPr>
          <w:b w:val="0"/>
          <w:bCs w:val="0"/>
          <w:color w:val="4470B4"/>
          <w:sz w:val="22"/>
          <w:szCs w:val="22"/>
          <w:lang w:val="fr-FR"/>
        </w:rPr>
      </w:pPr>
      <w:bookmarkStart w:id="75" w:name="_Toc66805928"/>
      <w:r w:rsidRPr="00A90ABA">
        <w:rPr>
          <w:b w:val="0"/>
          <w:bCs w:val="0"/>
          <w:color w:val="4470B4"/>
          <w:sz w:val="22"/>
          <w:szCs w:val="22"/>
          <w:lang w:val="fr-FR"/>
        </w:rPr>
        <w:t xml:space="preserve">Figure </w:t>
      </w:r>
      <w:r w:rsidRPr="00A90ABA">
        <w:rPr>
          <w:b w:val="0"/>
          <w:bCs w:val="0"/>
          <w:color w:val="4470B4"/>
          <w:sz w:val="22"/>
          <w:szCs w:val="22"/>
          <w:lang w:val="fr-FR"/>
        </w:rPr>
        <w:fldChar w:fldCharType="begin"/>
      </w:r>
      <w:r w:rsidRPr="00A90ABA">
        <w:rPr>
          <w:b w:val="0"/>
          <w:bCs w:val="0"/>
          <w:color w:val="4470B4"/>
          <w:sz w:val="22"/>
          <w:szCs w:val="22"/>
          <w:lang w:val="fr-FR"/>
        </w:rPr>
        <w:instrText xml:space="preserve"> SEQ Figure \* ARABIC </w:instrText>
      </w:r>
      <w:r w:rsidRPr="00A90ABA">
        <w:rPr>
          <w:b w:val="0"/>
          <w:bCs w:val="0"/>
          <w:color w:val="4470B4"/>
          <w:sz w:val="22"/>
          <w:szCs w:val="22"/>
          <w:lang w:val="fr-FR"/>
        </w:rPr>
        <w:fldChar w:fldCharType="separate"/>
      </w:r>
      <w:r w:rsidR="00A90ABA">
        <w:rPr>
          <w:b w:val="0"/>
          <w:bCs w:val="0"/>
          <w:noProof/>
          <w:color w:val="4470B4"/>
          <w:sz w:val="22"/>
          <w:szCs w:val="22"/>
          <w:lang w:val="fr-FR"/>
        </w:rPr>
        <w:t>11</w:t>
      </w:r>
      <w:r w:rsidRPr="00A90ABA">
        <w:rPr>
          <w:b w:val="0"/>
          <w:bCs w:val="0"/>
          <w:color w:val="4470B4"/>
          <w:sz w:val="22"/>
          <w:szCs w:val="22"/>
          <w:lang w:val="fr-FR"/>
        </w:rPr>
        <w:fldChar w:fldCharType="end"/>
      </w:r>
      <w:r w:rsidR="00C94F95">
        <w:rPr>
          <w:b w:val="0"/>
          <w:bCs w:val="0"/>
          <w:color w:val="4470B4"/>
          <w:sz w:val="22"/>
          <w:szCs w:val="22"/>
          <w:lang w:val="fr-FR"/>
        </w:rPr>
        <w:t> :</w:t>
      </w:r>
      <w:r w:rsidRPr="00A90ABA">
        <w:rPr>
          <w:b w:val="0"/>
          <w:bCs w:val="0"/>
          <w:color w:val="4470B4"/>
          <w:sz w:val="22"/>
          <w:szCs w:val="22"/>
          <w:lang w:val="fr-FR"/>
        </w:rPr>
        <w:t xml:space="preserve"> Statut écologique des bassins </w:t>
      </w:r>
      <w:r w:rsidR="004C4BCA" w:rsidRPr="00A90ABA">
        <w:rPr>
          <w:b w:val="0"/>
          <w:bCs w:val="0"/>
          <w:color w:val="4470B4"/>
          <w:sz w:val="22"/>
          <w:szCs w:val="22"/>
          <w:lang w:val="fr-FR"/>
        </w:rPr>
        <w:t>fluviaux</w:t>
      </w:r>
      <w:r w:rsidRPr="00A90ABA">
        <w:rPr>
          <w:b w:val="0"/>
          <w:bCs w:val="0"/>
          <w:color w:val="4470B4"/>
          <w:sz w:val="22"/>
          <w:szCs w:val="22"/>
          <w:lang w:val="fr-FR"/>
        </w:rPr>
        <w:t xml:space="preserve"> en Slovénie, Croatie, Italie </w:t>
      </w:r>
      <w:r w:rsidR="00A90ABA">
        <w:rPr>
          <w:b w:val="0"/>
          <w:bCs w:val="0"/>
          <w:color w:val="4470B4"/>
          <w:sz w:val="22"/>
          <w:szCs w:val="22"/>
          <w:lang w:val="fr-FR"/>
        </w:rPr>
        <w:t>et Croat</w:t>
      </w:r>
      <w:r w:rsidR="00682716">
        <w:rPr>
          <w:b w:val="0"/>
          <w:bCs w:val="0"/>
          <w:color w:val="4470B4"/>
          <w:sz w:val="22"/>
          <w:szCs w:val="22"/>
          <w:lang w:val="fr-FR"/>
        </w:rPr>
        <w:t>i</w:t>
      </w:r>
      <w:r w:rsidR="00A90ABA">
        <w:rPr>
          <w:b w:val="0"/>
          <w:bCs w:val="0"/>
          <w:color w:val="4470B4"/>
          <w:sz w:val="22"/>
          <w:szCs w:val="22"/>
          <w:lang w:val="fr-FR"/>
        </w:rPr>
        <w:t xml:space="preserve">e </w:t>
      </w:r>
      <w:r w:rsidRPr="00A90ABA">
        <w:rPr>
          <w:b w:val="0"/>
          <w:bCs w:val="0"/>
          <w:color w:val="4470B4"/>
          <w:sz w:val="22"/>
          <w:szCs w:val="22"/>
          <w:lang w:val="fr-FR"/>
        </w:rPr>
        <w:t xml:space="preserve">(Source </w:t>
      </w:r>
      <w:r w:rsidR="007011B8">
        <w:rPr>
          <w:b w:val="0"/>
          <w:bCs w:val="0"/>
          <w:color w:val="4470B4"/>
          <w:sz w:val="22"/>
          <w:szCs w:val="22"/>
          <w:lang w:val="fr-FR"/>
        </w:rPr>
        <w:t>CE</w:t>
      </w:r>
      <w:r w:rsidRPr="00A90ABA">
        <w:rPr>
          <w:b w:val="0"/>
          <w:bCs w:val="0"/>
          <w:color w:val="4470B4"/>
          <w:sz w:val="22"/>
          <w:szCs w:val="22"/>
          <w:lang w:val="fr-FR"/>
        </w:rPr>
        <w:t xml:space="preserve"> -2017)</w:t>
      </w:r>
      <w:bookmarkEnd w:id="75"/>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2"/>
        <w:gridCol w:w="4672"/>
      </w:tblGrid>
      <w:tr w:rsidR="00643B4F" w:rsidRPr="00A06F9F" w14:paraId="1908697C" w14:textId="77777777" w:rsidTr="00A90ABA">
        <w:trPr>
          <w:trHeight w:val="4606"/>
        </w:trPr>
        <w:tc>
          <w:tcPr>
            <w:tcW w:w="4672" w:type="dxa"/>
          </w:tcPr>
          <w:p w14:paraId="293C49AF" w14:textId="77777777" w:rsidR="00643B4F" w:rsidRPr="00E92581" w:rsidRDefault="00643B4F" w:rsidP="00850173">
            <w:pPr>
              <w:spacing w:before="0" w:after="0" w:line="240" w:lineRule="auto"/>
              <w:rPr>
                <w:rFonts w:ascii="Calibri" w:hAnsi="Calibri"/>
                <w:color w:val="4470B4"/>
                <w:szCs w:val="24"/>
                <w:lang w:val="fr-FR"/>
              </w:rPr>
            </w:pPr>
            <w:r>
              <w:rPr>
                <w:noProof/>
              </w:rPr>
              <w:drawing>
                <wp:anchor distT="0" distB="0" distL="114300" distR="114300" simplePos="0" relativeHeight="251658247" behindDoc="0" locked="0" layoutInCell="1" allowOverlap="1" wp14:anchorId="412288F4" wp14:editId="64ECD147">
                  <wp:simplePos x="0" y="0"/>
                  <wp:positionH relativeFrom="margin">
                    <wp:posOffset>122555</wp:posOffset>
                  </wp:positionH>
                  <wp:positionV relativeFrom="line">
                    <wp:posOffset>113523</wp:posOffset>
                  </wp:positionV>
                  <wp:extent cx="2603134" cy="2707259"/>
                  <wp:effectExtent l="0" t="0" r="6985" b="0"/>
                  <wp:wrapTopAndBottom/>
                  <wp:docPr id="68" name="Imag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7" cstate="print">
                            <a:extLst>
                              <a:ext uri="{28A0092B-C50C-407E-A947-70E740481C1C}">
                                <a14:useLocalDpi xmlns:a14="http://schemas.microsoft.com/office/drawing/2010/main" val="0"/>
                              </a:ext>
                            </a:extLst>
                          </a:blip>
                          <a:srcRect l="38914" t="20205" r="37032" b="42272"/>
                          <a:stretch/>
                        </pic:blipFill>
                        <pic:spPr bwMode="auto">
                          <a:xfrm>
                            <a:off x="0" y="0"/>
                            <a:ext cx="2603134" cy="2707259"/>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4672" w:type="dxa"/>
          </w:tcPr>
          <w:p w14:paraId="08E374E7" w14:textId="77777777" w:rsidR="00643B4F" w:rsidRPr="00E92581" w:rsidRDefault="00643B4F" w:rsidP="00850173">
            <w:pPr>
              <w:spacing w:before="0" w:after="0" w:line="240" w:lineRule="auto"/>
              <w:rPr>
                <w:rFonts w:ascii="Calibri" w:hAnsi="Calibri"/>
                <w:color w:val="4470B4"/>
                <w:szCs w:val="24"/>
                <w:lang w:val="fr-FR"/>
              </w:rPr>
            </w:pPr>
            <w:r>
              <w:rPr>
                <w:noProof/>
              </w:rPr>
              <w:drawing>
                <wp:anchor distT="0" distB="0" distL="114300" distR="114300" simplePos="0" relativeHeight="251658246" behindDoc="0" locked="0" layoutInCell="1" allowOverlap="1" wp14:anchorId="6C258C6C" wp14:editId="77890032">
                  <wp:simplePos x="0" y="0"/>
                  <wp:positionH relativeFrom="column">
                    <wp:posOffset>24166</wp:posOffset>
                  </wp:positionH>
                  <wp:positionV relativeFrom="line">
                    <wp:posOffset>122614</wp:posOffset>
                  </wp:positionV>
                  <wp:extent cx="2724150" cy="2698369"/>
                  <wp:effectExtent l="0" t="0" r="0" b="6985"/>
                  <wp:wrapTopAndBottom/>
                  <wp:docPr id="70" name="Imag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8" cstate="print">
                            <a:extLst>
                              <a:ext uri="{28A0092B-C50C-407E-A947-70E740481C1C}">
                                <a14:useLocalDpi xmlns:a14="http://schemas.microsoft.com/office/drawing/2010/main" val="0"/>
                              </a:ext>
                            </a:extLst>
                          </a:blip>
                          <a:srcRect l="34638" t="21809" r="31473" b="27838"/>
                          <a:stretch/>
                        </pic:blipFill>
                        <pic:spPr bwMode="auto">
                          <a:xfrm>
                            <a:off x="0" y="0"/>
                            <a:ext cx="2724150" cy="2698369"/>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r w:rsidR="00643B4F" w:rsidRPr="00A06F9F" w14:paraId="60E79E7B" w14:textId="77777777" w:rsidTr="00A90ABA">
        <w:trPr>
          <w:trHeight w:val="4534"/>
        </w:trPr>
        <w:tc>
          <w:tcPr>
            <w:tcW w:w="4672" w:type="dxa"/>
          </w:tcPr>
          <w:p w14:paraId="72C369EC" w14:textId="77777777" w:rsidR="00643B4F" w:rsidRPr="00E92581" w:rsidRDefault="00643B4F" w:rsidP="00850173">
            <w:pPr>
              <w:spacing w:before="0" w:after="0" w:line="240" w:lineRule="auto"/>
              <w:rPr>
                <w:noProof/>
                <w:lang w:val="fr-FR"/>
              </w:rPr>
            </w:pPr>
            <w:r>
              <w:rPr>
                <w:noProof/>
              </w:rPr>
              <w:drawing>
                <wp:anchor distT="0" distB="0" distL="114300" distR="114300" simplePos="0" relativeHeight="251658269" behindDoc="0" locked="0" layoutInCell="1" allowOverlap="1" wp14:anchorId="5DD96CD5" wp14:editId="79310C27">
                  <wp:simplePos x="0" y="0"/>
                  <wp:positionH relativeFrom="page">
                    <wp:posOffset>304165</wp:posOffset>
                  </wp:positionH>
                  <wp:positionV relativeFrom="paragraph">
                    <wp:posOffset>78740</wp:posOffset>
                  </wp:positionV>
                  <wp:extent cx="2389505" cy="2380615"/>
                  <wp:effectExtent l="0" t="0" r="0" b="635"/>
                  <wp:wrapTopAndBottom/>
                  <wp:docPr id="72" name="Imag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9" cstate="print">
                            <a:extLst>
                              <a:ext uri="{28A0092B-C50C-407E-A947-70E740481C1C}">
                                <a14:useLocalDpi xmlns:a14="http://schemas.microsoft.com/office/drawing/2010/main" val="0"/>
                              </a:ext>
                            </a:extLst>
                          </a:blip>
                          <a:srcRect l="29293" t="31430" r="42698" b="26716"/>
                          <a:stretch/>
                        </pic:blipFill>
                        <pic:spPr bwMode="auto">
                          <a:xfrm>
                            <a:off x="0" y="0"/>
                            <a:ext cx="2389505" cy="238061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4672" w:type="dxa"/>
          </w:tcPr>
          <w:p w14:paraId="4DC3858F" w14:textId="3B9A3599" w:rsidR="00643B4F" w:rsidRPr="00E92581" w:rsidRDefault="00682716" w:rsidP="00850173">
            <w:pPr>
              <w:spacing w:before="0" w:after="0" w:line="240" w:lineRule="auto"/>
              <w:rPr>
                <w:noProof/>
                <w:lang w:val="fr-FR"/>
              </w:rPr>
            </w:pPr>
            <w:r>
              <w:rPr>
                <w:noProof/>
              </w:rPr>
              <w:drawing>
                <wp:anchor distT="0" distB="0" distL="114300" distR="114300" simplePos="0" relativeHeight="251658283" behindDoc="0" locked="0" layoutInCell="1" allowOverlap="1" wp14:anchorId="2607098C" wp14:editId="1B47448C">
                  <wp:simplePos x="0" y="0"/>
                  <wp:positionH relativeFrom="column">
                    <wp:posOffset>489585</wp:posOffset>
                  </wp:positionH>
                  <wp:positionV relativeFrom="line">
                    <wp:posOffset>158115</wp:posOffset>
                  </wp:positionV>
                  <wp:extent cx="2343150" cy="2295525"/>
                  <wp:effectExtent l="0" t="0" r="0" b="9525"/>
                  <wp:wrapTopAndBottom/>
                  <wp:docPr id="48" name="Picture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0">
                            <a:extLst>
                              <a:ext uri="{28A0092B-C50C-407E-A947-70E740481C1C}">
                                <a14:useLocalDpi xmlns:a14="http://schemas.microsoft.com/office/drawing/2010/main" val="0"/>
                              </a:ext>
                            </a:extLst>
                          </a:blip>
                          <a:srcRect l="28972" t="32393" r="50075" b="36818"/>
                          <a:stretch/>
                        </pic:blipFill>
                        <pic:spPr bwMode="auto">
                          <a:xfrm>
                            <a:off x="0" y="0"/>
                            <a:ext cx="2343150" cy="22955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bl>
    <w:p w14:paraId="30B7C53A" w14:textId="4351FE6B" w:rsidR="00643B4F" w:rsidRPr="00E92581" w:rsidRDefault="00643B4F" w:rsidP="00643B4F">
      <w:pPr>
        <w:rPr>
          <w:rStyle w:val="Rfrenceintense"/>
          <w:rFonts w:asciiTheme="minorHAnsi" w:hAnsiTheme="minorHAnsi"/>
          <w:b w:val="0"/>
          <w:bCs/>
          <w:color w:val="000000" w:themeColor="text1"/>
          <w:sz w:val="22"/>
          <w:szCs w:val="22"/>
          <w:lang w:val="fr-FR"/>
        </w:rPr>
      </w:pPr>
    </w:p>
    <w:p w14:paraId="1516152B" w14:textId="07AF677D" w:rsidR="00643B4F" w:rsidRPr="00AE7890" w:rsidRDefault="00AE7890" w:rsidP="00643B4F">
      <w:pPr>
        <w:rPr>
          <w:rStyle w:val="Rfrenceintense"/>
          <w:rFonts w:ascii="Calibri Light" w:hAnsi="Calibri Light"/>
          <w:b w:val="0"/>
          <w:bCs/>
          <w:color w:val="000000" w:themeColor="text1"/>
          <w:lang w:val="fr-FR"/>
        </w:rPr>
      </w:pPr>
      <w:r w:rsidRPr="00AE7890">
        <w:rPr>
          <w:rStyle w:val="Rfrenceintense"/>
          <w:rFonts w:ascii="Calibri Light" w:hAnsi="Calibri Light"/>
          <w:b w:val="0"/>
          <w:bCs/>
          <w:color w:val="000000" w:themeColor="text1"/>
          <w:lang w:val="fr-FR"/>
        </w:rPr>
        <w:lastRenderedPageBreak/>
        <w:t xml:space="preserve">Il existe 14 districts fluviaux en Grèce, </w:t>
      </w:r>
      <w:r w:rsidR="004C4BCA">
        <w:rPr>
          <w:rStyle w:val="Rfrenceintense"/>
          <w:rFonts w:ascii="Calibri Light" w:hAnsi="Calibri Light"/>
          <w:b w:val="0"/>
          <w:bCs/>
          <w:color w:val="000000" w:themeColor="text1"/>
          <w:lang w:val="fr-FR"/>
        </w:rPr>
        <w:t>cinq d’entre eux</w:t>
      </w:r>
      <w:r w:rsidRPr="00AE7890">
        <w:rPr>
          <w:rStyle w:val="Rfrenceintense"/>
          <w:rFonts w:ascii="Calibri Light" w:hAnsi="Calibri Light"/>
          <w:b w:val="0"/>
          <w:bCs/>
          <w:color w:val="000000" w:themeColor="text1"/>
          <w:lang w:val="fr-FR"/>
        </w:rPr>
        <w:t xml:space="preserve"> sont </w:t>
      </w:r>
      <w:r w:rsidR="004C4BCA">
        <w:rPr>
          <w:rStyle w:val="Rfrenceintense"/>
          <w:rFonts w:ascii="Calibri Light" w:hAnsi="Calibri Light"/>
          <w:b w:val="0"/>
          <w:bCs/>
          <w:color w:val="000000" w:themeColor="text1"/>
          <w:lang w:val="fr-FR"/>
        </w:rPr>
        <w:t xml:space="preserve">en partage </w:t>
      </w:r>
      <w:r w:rsidRPr="00AE7890">
        <w:rPr>
          <w:rStyle w:val="Rfrenceintense"/>
          <w:rFonts w:ascii="Calibri Light" w:hAnsi="Calibri Light"/>
          <w:b w:val="0"/>
          <w:bCs/>
          <w:color w:val="000000" w:themeColor="text1"/>
          <w:lang w:val="fr-FR"/>
        </w:rPr>
        <w:t>avec l'Albanie</w:t>
      </w:r>
      <w:r w:rsidR="000A5A98">
        <w:rPr>
          <w:rStyle w:val="Rfrenceintense"/>
          <w:rFonts w:ascii="Calibri Light" w:hAnsi="Calibri Light"/>
          <w:b w:val="0"/>
          <w:bCs/>
          <w:color w:val="000000" w:themeColor="text1"/>
          <w:lang w:val="fr-FR"/>
        </w:rPr>
        <w:t> ; leur état se détériore au fur et à mesure que l’on se déplace vers le nord-est</w:t>
      </w:r>
      <w:r w:rsidRPr="00AE7890">
        <w:rPr>
          <w:rStyle w:val="Rfrenceintense"/>
          <w:rFonts w:ascii="Calibri Light" w:hAnsi="Calibri Light"/>
          <w:b w:val="0"/>
          <w:bCs/>
          <w:color w:val="000000" w:themeColor="text1"/>
          <w:lang w:val="fr-FR"/>
        </w:rPr>
        <w:t>. Chypre a un district hydrographique</w:t>
      </w:r>
      <w:r w:rsidR="000A5A98">
        <w:rPr>
          <w:rStyle w:val="Rfrenceintense"/>
          <w:rFonts w:ascii="Calibri Light" w:hAnsi="Calibri Light"/>
          <w:b w:val="0"/>
          <w:bCs/>
          <w:color w:val="000000" w:themeColor="text1"/>
          <w:lang w:val="fr-FR"/>
        </w:rPr>
        <w:t xml:space="preserve"> seulement</w:t>
      </w:r>
      <w:r w:rsidRPr="00AE7890">
        <w:rPr>
          <w:rStyle w:val="Rfrenceintense"/>
          <w:rFonts w:ascii="Calibri Light" w:hAnsi="Calibri Light"/>
          <w:b w:val="0"/>
          <w:bCs/>
          <w:color w:val="000000" w:themeColor="text1"/>
          <w:lang w:val="fr-FR"/>
        </w:rPr>
        <w:t xml:space="preserve">, avec un état écologique allant de bon à modéré, tandis qu'une part </w:t>
      </w:r>
      <w:r w:rsidR="004C4BCA">
        <w:rPr>
          <w:rStyle w:val="Rfrenceintense"/>
          <w:rFonts w:ascii="Calibri Light" w:hAnsi="Calibri Light"/>
          <w:b w:val="0"/>
          <w:bCs/>
          <w:color w:val="000000" w:themeColor="text1"/>
          <w:lang w:val="fr-FR"/>
        </w:rPr>
        <w:t xml:space="preserve">non négligeable </w:t>
      </w:r>
      <w:r w:rsidRPr="00AE7890">
        <w:rPr>
          <w:rStyle w:val="Rfrenceintense"/>
          <w:rFonts w:ascii="Calibri Light" w:hAnsi="Calibri Light"/>
          <w:b w:val="0"/>
          <w:bCs/>
          <w:color w:val="000000" w:themeColor="text1"/>
          <w:lang w:val="fr-FR"/>
        </w:rPr>
        <w:t xml:space="preserve">de l'état du bassin hydrographique </w:t>
      </w:r>
      <w:r w:rsidR="004C4BCA">
        <w:rPr>
          <w:rStyle w:val="Rfrenceintense"/>
          <w:rFonts w:ascii="Calibri Light" w:hAnsi="Calibri Light"/>
          <w:b w:val="0"/>
          <w:bCs/>
          <w:color w:val="000000" w:themeColor="text1"/>
          <w:lang w:val="fr-FR"/>
        </w:rPr>
        <w:t>maltais</w:t>
      </w:r>
      <w:r w:rsidRPr="00AE7890">
        <w:rPr>
          <w:rStyle w:val="Rfrenceintense"/>
          <w:rFonts w:ascii="Calibri Light" w:hAnsi="Calibri Light"/>
          <w:b w:val="0"/>
          <w:bCs/>
          <w:color w:val="000000" w:themeColor="text1"/>
          <w:lang w:val="fr-FR"/>
        </w:rPr>
        <w:t xml:space="preserve"> (Malte et îles Gozo) est inconnu (</w:t>
      </w:r>
      <w:r w:rsidR="000A5A98">
        <w:rPr>
          <w:rStyle w:val="Rfrenceintense"/>
          <w:rFonts w:ascii="Calibri Light" w:hAnsi="Calibri Light"/>
          <w:b w:val="0"/>
          <w:bCs/>
          <w:color w:val="000000" w:themeColor="text1"/>
          <w:lang w:val="fr-FR"/>
        </w:rPr>
        <w:t>voir cartes ci-dessous</w:t>
      </w:r>
      <w:r w:rsidRPr="00AE7890">
        <w:rPr>
          <w:rStyle w:val="Rfrenceintense"/>
          <w:rFonts w:ascii="Calibri Light" w:hAnsi="Calibri Light"/>
          <w:b w:val="0"/>
          <w:bCs/>
          <w:color w:val="000000" w:themeColor="text1"/>
          <w:lang w:val="fr-FR"/>
        </w:rPr>
        <w:t>)</w:t>
      </w:r>
    </w:p>
    <w:p w14:paraId="78C47D9E" w14:textId="428DB784" w:rsidR="004C4BCA" w:rsidRPr="004C4BCA" w:rsidRDefault="004C4BCA" w:rsidP="004C4BCA">
      <w:pPr>
        <w:pStyle w:val="Lgende"/>
        <w:rPr>
          <w:lang w:val="fr-FR"/>
        </w:rPr>
      </w:pPr>
      <w:bookmarkStart w:id="76" w:name="_Toc66805929"/>
      <w:r w:rsidRPr="00682716">
        <w:rPr>
          <w:b w:val="0"/>
          <w:bCs w:val="0"/>
          <w:color w:val="4470B4"/>
          <w:sz w:val="22"/>
          <w:szCs w:val="22"/>
          <w:lang w:val="fr-FR"/>
        </w:rPr>
        <w:t xml:space="preserve">Figure </w:t>
      </w:r>
      <w:r w:rsidRPr="00682716">
        <w:rPr>
          <w:b w:val="0"/>
          <w:bCs w:val="0"/>
          <w:color w:val="4470B4"/>
          <w:sz w:val="22"/>
          <w:szCs w:val="22"/>
          <w:lang w:val="fr-FR"/>
        </w:rPr>
        <w:fldChar w:fldCharType="begin"/>
      </w:r>
      <w:r w:rsidRPr="00682716">
        <w:rPr>
          <w:b w:val="0"/>
          <w:bCs w:val="0"/>
          <w:color w:val="4470B4"/>
          <w:sz w:val="22"/>
          <w:szCs w:val="22"/>
          <w:lang w:val="fr-FR"/>
        </w:rPr>
        <w:instrText xml:space="preserve"> SEQ Figure \* ARABIC </w:instrText>
      </w:r>
      <w:r w:rsidRPr="00682716">
        <w:rPr>
          <w:b w:val="0"/>
          <w:bCs w:val="0"/>
          <w:color w:val="4470B4"/>
          <w:sz w:val="22"/>
          <w:szCs w:val="22"/>
          <w:lang w:val="fr-FR"/>
        </w:rPr>
        <w:fldChar w:fldCharType="separate"/>
      </w:r>
      <w:r w:rsidR="00C94F95">
        <w:rPr>
          <w:b w:val="0"/>
          <w:bCs w:val="0"/>
          <w:noProof/>
          <w:color w:val="4470B4"/>
          <w:sz w:val="22"/>
          <w:szCs w:val="22"/>
          <w:lang w:val="fr-FR"/>
        </w:rPr>
        <w:t>12</w:t>
      </w:r>
      <w:r w:rsidRPr="00682716">
        <w:rPr>
          <w:b w:val="0"/>
          <w:bCs w:val="0"/>
          <w:color w:val="4470B4"/>
          <w:sz w:val="22"/>
          <w:szCs w:val="22"/>
          <w:lang w:val="fr-FR"/>
        </w:rPr>
        <w:fldChar w:fldCharType="end"/>
      </w:r>
      <w:r w:rsidR="00C94F95">
        <w:rPr>
          <w:b w:val="0"/>
          <w:bCs w:val="0"/>
          <w:color w:val="4470B4"/>
          <w:sz w:val="22"/>
          <w:szCs w:val="22"/>
          <w:lang w:val="fr-FR"/>
        </w:rPr>
        <w:t> :</w:t>
      </w:r>
      <w:r w:rsidRPr="00682716">
        <w:rPr>
          <w:b w:val="0"/>
          <w:bCs w:val="0"/>
          <w:color w:val="4470B4"/>
          <w:sz w:val="22"/>
          <w:szCs w:val="22"/>
          <w:lang w:val="fr-FR"/>
        </w:rPr>
        <w:t xml:space="preserve"> Statut écologique des bassins fluviaux </w:t>
      </w:r>
      <w:r w:rsidR="00682716" w:rsidRPr="00682716">
        <w:rPr>
          <w:b w:val="0"/>
          <w:bCs w:val="0"/>
          <w:color w:val="4470B4"/>
          <w:sz w:val="22"/>
          <w:szCs w:val="22"/>
          <w:lang w:val="fr-FR"/>
        </w:rPr>
        <w:t xml:space="preserve">en </w:t>
      </w:r>
      <w:r w:rsidR="00682716" w:rsidRPr="00A90ABA">
        <w:rPr>
          <w:b w:val="0"/>
          <w:bCs w:val="0"/>
          <w:color w:val="4470B4"/>
          <w:sz w:val="22"/>
          <w:szCs w:val="22"/>
          <w:lang w:val="fr-FR"/>
        </w:rPr>
        <w:t>Grèce</w:t>
      </w:r>
      <w:r w:rsidR="00682716">
        <w:rPr>
          <w:b w:val="0"/>
          <w:bCs w:val="0"/>
          <w:color w:val="4470B4"/>
          <w:sz w:val="22"/>
          <w:szCs w:val="22"/>
          <w:lang w:val="fr-FR"/>
        </w:rPr>
        <w:t>, à</w:t>
      </w:r>
      <w:r w:rsidRPr="00682716">
        <w:rPr>
          <w:b w:val="0"/>
          <w:bCs w:val="0"/>
          <w:color w:val="4470B4"/>
          <w:sz w:val="22"/>
          <w:szCs w:val="22"/>
          <w:lang w:val="fr-FR"/>
        </w:rPr>
        <w:t xml:space="preserve"> Chypre et à Malte (Source: </w:t>
      </w:r>
      <w:r w:rsidR="007011B8">
        <w:rPr>
          <w:b w:val="0"/>
          <w:bCs w:val="0"/>
          <w:color w:val="4470B4"/>
          <w:sz w:val="22"/>
          <w:szCs w:val="22"/>
          <w:lang w:val="fr-FR"/>
        </w:rPr>
        <w:t>CE</w:t>
      </w:r>
      <w:r w:rsidRPr="00682716">
        <w:rPr>
          <w:b w:val="0"/>
          <w:bCs w:val="0"/>
          <w:color w:val="4470B4"/>
          <w:sz w:val="22"/>
          <w:szCs w:val="22"/>
          <w:lang w:val="fr-FR"/>
        </w:rPr>
        <w:t xml:space="preserve"> -2017)</w:t>
      </w:r>
      <w:bookmarkEnd w:id="76"/>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49"/>
        <w:gridCol w:w="4649"/>
      </w:tblGrid>
      <w:tr w:rsidR="00682716" w:rsidRPr="00AE782E" w14:paraId="73484083" w14:textId="77777777" w:rsidTr="00682716">
        <w:trPr>
          <w:trHeight w:val="3905"/>
        </w:trPr>
        <w:tc>
          <w:tcPr>
            <w:tcW w:w="9298" w:type="dxa"/>
            <w:gridSpan w:val="2"/>
          </w:tcPr>
          <w:p w14:paraId="4F866E74" w14:textId="4408C1E2" w:rsidR="00682716" w:rsidRPr="00682716" w:rsidRDefault="00682716" w:rsidP="00850173">
            <w:pPr>
              <w:rPr>
                <w:noProof/>
                <w:lang w:val="fr-FR"/>
              </w:rPr>
            </w:pPr>
            <w:r w:rsidRPr="00771DB9">
              <w:rPr>
                <w:noProof/>
                <w:highlight w:val="lightGray"/>
              </w:rPr>
              <w:drawing>
                <wp:anchor distT="0" distB="0" distL="114300" distR="114300" simplePos="0" relativeHeight="251658282" behindDoc="0" locked="0" layoutInCell="1" allowOverlap="1" wp14:anchorId="1F02DD56" wp14:editId="61A896A6">
                  <wp:simplePos x="0" y="0"/>
                  <wp:positionH relativeFrom="margin">
                    <wp:posOffset>1612900</wp:posOffset>
                  </wp:positionH>
                  <wp:positionV relativeFrom="line">
                    <wp:posOffset>-126173</wp:posOffset>
                  </wp:positionV>
                  <wp:extent cx="3019425" cy="2524125"/>
                  <wp:effectExtent l="0" t="0" r="9525" b="9525"/>
                  <wp:wrapNone/>
                  <wp:docPr id="12" name="Imag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1" cstate="print">
                            <a:extLst>
                              <a:ext uri="{28A0092B-C50C-407E-A947-70E740481C1C}">
                                <a14:useLocalDpi xmlns:a14="http://schemas.microsoft.com/office/drawing/2010/main" val="0"/>
                              </a:ext>
                            </a:extLst>
                          </a:blip>
                          <a:srcRect l="29079" t="28864" r="43874" b="34873"/>
                          <a:stretch/>
                        </pic:blipFill>
                        <pic:spPr bwMode="auto">
                          <a:xfrm>
                            <a:off x="0" y="0"/>
                            <a:ext cx="3019425" cy="25241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r w:rsidR="00643B4F" w:rsidRPr="00AE782E" w14:paraId="31B01FB6" w14:textId="77777777" w:rsidTr="00682716">
        <w:trPr>
          <w:trHeight w:val="2835"/>
        </w:trPr>
        <w:tc>
          <w:tcPr>
            <w:tcW w:w="4649" w:type="dxa"/>
          </w:tcPr>
          <w:p w14:paraId="51E141A8" w14:textId="77777777" w:rsidR="00643B4F" w:rsidRPr="004C4BCA" w:rsidRDefault="00643B4F" w:rsidP="00850173">
            <w:pPr>
              <w:rPr>
                <w:rFonts w:ascii="Calibri" w:hAnsi="Calibri"/>
                <w:b/>
                <w:color w:val="4470B4"/>
                <w:sz w:val="22"/>
                <w:szCs w:val="24"/>
                <w:lang w:val="fr-FR"/>
              </w:rPr>
            </w:pPr>
            <w:r>
              <w:rPr>
                <w:noProof/>
              </w:rPr>
              <w:drawing>
                <wp:anchor distT="0" distB="0" distL="114300" distR="114300" simplePos="0" relativeHeight="251658248" behindDoc="0" locked="0" layoutInCell="1" allowOverlap="1" wp14:anchorId="7FC3BF4B" wp14:editId="138EA94B">
                  <wp:simplePos x="0" y="0"/>
                  <wp:positionH relativeFrom="column">
                    <wp:posOffset>192381</wp:posOffset>
                  </wp:positionH>
                  <wp:positionV relativeFrom="paragraph">
                    <wp:posOffset>7620</wp:posOffset>
                  </wp:positionV>
                  <wp:extent cx="2630170" cy="2389517"/>
                  <wp:effectExtent l="0" t="0" r="0" b="0"/>
                  <wp:wrapNone/>
                  <wp:docPr id="67" name="Image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2">
                            <a:extLst>
                              <a:ext uri="{28A0092B-C50C-407E-A947-70E740481C1C}">
                                <a14:useLocalDpi xmlns:a14="http://schemas.microsoft.com/office/drawing/2010/main" val="0"/>
                              </a:ext>
                            </a:extLst>
                          </a:blip>
                          <a:srcRect l="39877" t="31041" r="40562" b="39704"/>
                          <a:stretch/>
                        </pic:blipFill>
                        <pic:spPr bwMode="auto">
                          <a:xfrm>
                            <a:off x="0" y="0"/>
                            <a:ext cx="2659713" cy="2416357"/>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4649" w:type="dxa"/>
          </w:tcPr>
          <w:p w14:paraId="49A09CE7" w14:textId="77777777" w:rsidR="00643B4F" w:rsidRPr="004C4BCA" w:rsidRDefault="00643B4F" w:rsidP="00850173">
            <w:pPr>
              <w:rPr>
                <w:rFonts w:ascii="Calibri" w:hAnsi="Calibri"/>
                <w:b/>
                <w:color w:val="4470B4"/>
                <w:sz w:val="22"/>
                <w:szCs w:val="24"/>
                <w:lang w:val="fr-FR"/>
              </w:rPr>
            </w:pPr>
            <w:r>
              <w:rPr>
                <w:noProof/>
              </w:rPr>
              <w:drawing>
                <wp:anchor distT="0" distB="0" distL="114300" distR="114300" simplePos="0" relativeHeight="251658249" behindDoc="0" locked="0" layoutInCell="1" allowOverlap="1" wp14:anchorId="63015E43" wp14:editId="468A1D23">
                  <wp:simplePos x="0" y="0"/>
                  <wp:positionH relativeFrom="margin">
                    <wp:posOffset>-4733</wp:posOffset>
                  </wp:positionH>
                  <wp:positionV relativeFrom="paragraph">
                    <wp:posOffset>6685</wp:posOffset>
                  </wp:positionV>
                  <wp:extent cx="2844453" cy="2389505"/>
                  <wp:effectExtent l="0" t="0" r="0" b="0"/>
                  <wp:wrapNone/>
                  <wp:docPr id="69" name="Image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3">
                            <a:extLst>
                              <a:ext uri="{28A0092B-C50C-407E-A947-70E740481C1C}">
                                <a14:useLocalDpi xmlns:a14="http://schemas.microsoft.com/office/drawing/2010/main" val="0"/>
                              </a:ext>
                            </a:extLst>
                          </a:blip>
                          <a:srcRect l="38058" t="25658" r="38529" b="38582"/>
                          <a:stretch/>
                        </pic:blipFill>
                        <pic:spPr bwMode="auto">
                          <a:xfrm>
                            <a:off x="0" y="0"/>
                            <a:ext cx="2850500" cy="23945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r>
    </w:tbl>
    <w:p w14:paraId="4CBD6222" w14:textId="77777777" w:rsidR="00643B4F" w:rsidRPr="004C4BCA" w:rsidRDefault="00643B4F" w:rsidP="00643B4F">
      <w:pPr>
        <w:rPr>
          <w:lang w:val="fr-FR"/>
        </w:rPr>
      </w:pPr>
    </w:p>
    <w:p w14:paraId="186A841A" w14:textId="77777777" w:rsidR="00643B4F" w:rsidRPr="004C4BCA" w:rsidRDefault="00643B4F" w:rsidP="00643B4F">
      <w:pPr>
        <w:rPr>
          <w:lang w:val="fr-FR"/>
        </w:rPr>
      </w:pPr>
    </w:p>
    <w:p w14:paraId="495A9371" w14:textId="77777777" w:rsidR="00643B4F" w:rsidRPr="004C4BCA" w:rsidRDefault="00643B4F" w:rsidP="00643B4F">
      <w:pPr>
        <w:rPr>
          <w:lang w:val="fr-FR"/>
        </w:rPr>
      </w:pPr>
    </w:p>
    <w:tbl>
      <w:tblPr>
        <w:tblStyle w:val="Grilledutableau"/>
        <w:tblpPr w:leftFromText="141" w:rightFromText="141" w:vertAnchor="text" w:horzAnchor="margin" w:tblpY="23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DDD9C3" w:themeFill="background2" w:themeFillShade="E6"/>
        <w:tblLook w:val="04A0" w:firstRow="1" w:lastRow="0" w:firstColumn="1" w:lastColumn="0" w:noHBand="0" w:noVBand="1"/>
      </w:tblPr>
      <w:tblGrid>
        <w:gridCol w:w="9354"/>
      </w:tblGrid>
      <w:tr w:rsidR="00643B4F" w:rsidRPr="000E1F89" w14:paraId="697240BD" w14:textId="77777777" w:rsidTr="00850173">
        <w:trPr>
          <w:trHeight w:val="5960"/>
        </w:trPr>
        <w:tc>
          <w:tcPr>
            <w:tcW w:w="9494" w:type="dxa"/>
            <w:shd w:val="clear" w:color="auto" w:fill="DDD9C3" w:themeFill="background2" w:themeFillShade="E6"/>
          </w:tcPr>
          <w:p w14:paraId="32D72028" w14:textId="787B0E91" w:rsidR="00643B4F" w:rsidRPr="00E14BB1" w:rsidRDefault="00E14BB1" w:rsidP="00446C46">
            <w:pPr>
              <w:pStyle w:val="DidascaliaCentrata"/>
              <w:ind w:left="0"/>
              <w:jc w:val="both"/>
            </w:pPr>
            <w:r w:rsidRPr="00E14BB1">
              <w:lastRenderedPageBreak/>
              <w:t>Situation, tendance et menaces pour la zone de coopération dans un scénario «</w:t>
            </w:r>
            <w:r w:rsidR="00A97100">
              <w:t xml:space="preserve"> </w:t>
            </w:r>
            <w:r w:rsidRPr="00E14BB1">
              <w:t xml:space="preserve">sans </w:t>
            </w:r>
            <w:r w:rsidR="005953CE">
              <w:t>Programme</w:t>
            </w:r>
            <w:r w:rsidR="00A97100">
              <w:t xml:space="preserve"> </w:t>
            </w:r>
            <w:r w:rsidRPr="00E14BB1">
              <w:t>»</w:t>
            </w:r>
          </w:p>
          <w:p w14:paraId="587D9DD9" w14:textId="018EA085" w:rsidR="00643B4F" w:rsidRPr="003B411F" w:rsidRDefault="00EF6C82" w:rsidP="00850173">
            <w:pPr>
              <w:rPr>
                <w:rStyle w:val="Rfrenceintense"/>
                <w:rFonts w:ascii="Calibri Light" w:hAnsi="Calibri Light"/>
                <w:b w:val="0"/>
                <w:bCs/>
                <w:color w:val="000000" w:themeColor="text1"/>
                <w:lang w:val="fr-FR"/>
              </w:rPr>
            </w:pPr>
            <w:r w:rsidRPr="00EF6C82">
              <w:rPr>
                <w:rStyle w:val="Rfrenceintense"/>
                <w:rFonts w:ascii="Calibri Light" w:hAnsi="Calibri Light"/>
                <w:b w:val="0"/>
                <w:bCs/>
                <w:color w:val="000000" w:themeColor="text1"/>
                <w:lang w:val="fr-FR"/>
              </w:rPr>
              <w:t>L</w:t>
            </w:r>
            <w:r>
              <w:rPr>
                <w:rStyle w:val="Rfrenceintense"/>
                <w:rFonts w:ascii="Calibri Light" w:hAnsi="Calibri Light"/>
                <w:b w:val="0"/>
                <w:bCs/>
                <w:color w:val="000000" w:themeColor="text1"/>
                <w:lang w:val="fr-FR"/>
              </w:rPr>
              <w:t xml:space="preserve">e taux de </w:t>
            </w:r>
            <w:r w:rsidRPr="00EF6C82">
              <w:rPr>
                <w:rStyle w:val="Rfrenceintense"/>
                <w:rFonts w:ascii="Calibri Light" w:hAnsi="Calibri Light"/>
                <w:b w:val="0"/>
                <w:bCs/>
                <w:color w:val="000000" w:themeColor="text1"/>
                <w:lang w:val="fr-FR"/>
              </w:rPr>
              <w:t>connexion de la population à un système de traitement des eaux usées est variable</w:t>
            </w:r>
            <w:r>
              <w:rPr>
                <w:rStyle w:val="Rfrenceintense"/>
                <w:rFonts w:ascii="Calibri Light" w:hAnsi="Calibri Light"/>
                <w:b w:val="0"/>
                <w:bCs/>
                <w:color w:val="000000" w:themeColor="text1"/>
                <w:lang w:val="fr-FR"/>
              </w:rPr>
              <w:t xml:space="preserve">, mais souvent </w:t>
            </w:r>
            <w:r w:rsidRPr="00EF6C82">
              <w:rPr>
                <w:rStyle w:val="Rfrenceintense"/>
                <w:rFonts w:ascii="Calibri Light" w:hAnsi="Calibri Light"/>
                <w:b w:val="0"/>
                <w:bCs/>
                <w:color w:val="000000" w:themeColor="text1"/>
                <w:lang w:val="fr-FR"/>
              </w:rPr>
              <w:t>inférieure au reste de l’Europe du nord-ouest</w:t>
            </w:r>
            <w:r>
              <w:rPr>
                <w:rStyle w:val="Rfrenceintense"/>
                <w:rFonts w:ascii="Calibri Light" w:hAnsi="Calibri Light"/>
                <w:b w:val="0"/>
                <w:bCs/>
                <w:color w:val="000000" w:themeColor="text1"/>
                <w:lang w:val="fr-FR"/>
              </w:rPr>
              <w:t xml:space="preserve"> Par exemple</w:t>
            </w:r>
            <w:r w:rsidR="00A97100" w:rsidRPr="00A97100">
              <w:rPr>
                <w:rStyle w:val="Rfrenceintense"/>
                <w:rFonts w:ascii="Calibri Light" w:hAnsi="Calibri Light"/>
                <w:b w:val="0"/>
                <w:bCs/>
                <w:color w:val="000000" w:themeColor="text1"/>
                <w:lang w:val="fr-FR"/>
              </w:rPr>
              <w:t>, l'Albanie, la Bosnie-Herzégovine, la Croatie et la Slovénie comptent moins de 80% de la population connectée, ce qui entraîne des pollutions locales.</w:t>
            </w:r>
            <w:r>
              <w:rPr>
                <w:rStyle w:val="Rfrenceintense"/>
                <w:rFonts w:ascii="Calibri Light" w:hAnsi="Calibri Light"/>
                <w:b w:val="0"/>
                <w:bCs/>
                <w:color w:val="000000" w:themeColor="text1"/>
                <w:lang w:val="fr-FR"/>
              </w:rPr>
              <w:t xml:space="preserve"> La pression reste forte en générale en termes de prélèvement et consommation d’eau.</w:t>
            </w:r>
            <w:r w:rsidR="00A97100" w:rsidRPr="00A97100">
              <w:rPr>
                <w:rStyle w:val="Rfrenceintense"/>
                <w:rFonts w:ascii="Calibri Light" w:hAnsi="Calibri Light"/>
                <w:b w:val="0"/>
                <w:bCs/>
                <w:color w:val="000000" w:themeColor="text1"/>
                <w:lang w:val="fr-FR"/>
              </w:rPr>
              <w:t xml:space="preserve"> De nombreux districts hydrographiques </w:t>
            </w:r>
            <w:r>
              <w:rPr>
                <w:rStyle w:val="Rfrenceintense"/>
                <w:rFonts w:ascii="Calibri Light" w:hAnsi="Calibri Light"/>
                <w:b w:val="0"/>
                <w:bCs/>
                <w:color w:val="000000" w:themeColor="text1"/>
                <w:lang w:val="fr-FR"/>
              </w:rPr>
              <w:t xml:space="preserve">présentent </w:t>
            </w:r>
            <w:r w:rsidR="00A97100" w:rsidRPr="00A97100">
              <w:rPr>
                <w:rStyle w:val="Rfrenceintense"/>
                <w:rFonts w:ascii="Calibri Light" w:hAnsi="Calibri Light"/>
                <w:b w:val="0"/>
                <w:bCs/>
                <w:color w:val="000000" w:themeColor="text1"/>
                <w:lang w:val="fr-FR"/>
              </w:rPr>
              <w:t xml:space="preserve">un état écologique </w:t>
            </w:r>
            <w:r>
              <w:rPr>
                <w:rStyle w:val="Rfrenceintense"/>
                <w:rFonts w:ascii="Calibri Light" w:hAnsi="Calibri Light"/>
                <w:b w:val="0"/>
                <w:bCs/>
                <w:color w:val="000000" w:themeColor="text1"/>
                <w:lang w:val="fr-FR"/>
              </w:rPr>
              <w:t xml:space="preserve">allant de </w:t>
            </w:r>
            <w:r w:rsidR="00A97100" w:rsidRPr="00A97100">
              <w:rPr>
                <w:rStyle w:val="Rfrenceintense"/>
                <w:rFonts w:ascii="Calibri Light" w:hAnsi="Calibri Light"/>
                <w:b w:val="0"/>
                <w:bCs/>
                <w:color w:val="000000" w:themeColor="text1"/>
                <w:lang w:val="fr-FR"/>
              </w:rPr>
              <w:t xml:space="preserve">moyen à bon, certains </w:t>
            </w:r>
            <w:r w:rsidR="00967721">
              <w:rPr>
                <w:rStyle w:val="Rfrenceintense"/>
                <w:rFonts w:ascii="Calibri Light" w:hAnsi="Calibri Light"/>
                <w:b w:val="0"/>
                <w:bCs/>
                <w:color w:val="000000" w:themeColor="text1"/>
                <w:lang w:val="fr-FR"/>
              </w:rPr>
              <w:t>lieux particuliers sont toutef</w:t>
            </w:r>
            <w:r w:rsidR="00967721" w:rsidRPr="00EF6C82">
              <w:rPr>
                <w:rStyle w:val="Rfrenceintense"/>
                <w:rFonts w:ascii="Calibri Light" w:hAnsi="Calibri Light"/>
                <w:b w:val="0"/>
                <w:bCs/>
                <w:color w:val="000000" w:themeColor="text1"/>
                <w:lang w:val="fr-FR"/>
              </w:rPr>
              <w:t>ois</w:t>
            </w:r>
            <w:r w:rsidR="00A97100" w:rsidRPr="00EF6C82">
              <w:rPr>
                <w:rStyle w:val="Rfrenceintense"/>
                <w:rFonts w:ascii="Calibri Light" w:hAnsi="Calibri Light"/>
                <w:b w:val="0"/>
                <w:bCs/>
                <w:color w:val="000000" w:themeColor="text1"/>
                <w:lang w:val="fr-FR"/>
              </w:rPr>
              <w:t xml:space="preserve"> </w:t>
            </w:r>
            <w:r w:rsidR="001147EB" w:rsidRPr="00EF6C82">
              <w:rPr>
                <w:rStyle w:val="Rfrenceintense"/>
                <w:rFonts w:ascii="Calibri Light" w:hAnsi="Calibri Light"/>
                <w:b w:val="0"/>
                <w:bCs/>
                <w:color w:val="000000" w:themeColor="text1"/>
                <w:lang w:val="fr-FR"/>
              </w:rPr>
              <w:t>en</w:t>
            </w:r>
            <w:r w:rsidR="00A97100" w:rsidRPr="00EF6C82">
              <w:rPr>
                <w:rStyle w:val="Rfrenceintense"/>
                <w:rFonts w:ascii="Calibri Light" w:hAnsi="Calibri Light"/>
                <w:b w:val="0"/>
                <w:bCs/>
                <w:color w:val="000000" w:themeColor="text1"/>
                <w:lang w:val="fr-FR"/>
              </w:rPr>
              <w:t xml:space="preserve"> mauvais</w:t>
            </w:r>
            <w:r w:rsidR="00A97100" w:rsidRPr="00A97100">
              <w:rPr>
                <w:rStyle w:val="Rfrenceintense"/>
                <w:rFonts w:ascii="Calibri Light" w:hAnsi="Calibri Light"/>
                <w:b w:val="0"/>
                <w:bCs/>
                <w:color w:val="000000" w:themeColor="text1"/>
                <w:lang w:val="fr-FR"/>
              </w:rPr>
              <w:t xml:space="preserve"> état, par ex. en Croatie. </w:t>
            </w:r>
            <w:r>
              <w:rPr>
                <w:lang w:val="fr-FR"/>
              </w:rPr>
              <w:t xml:space="preserve"> Dans le cas d’un scénario « sans programme », </w:t>
            </w:r>
            <w:r w:rsidRPr="00D5568D">
              <w:rPr>
                <w:lang w:val="fr-FR"/>
              </w:rPr>
              <w:t xml:space="preserve">les principales tendances sont </w:t>
            </w:r>
            <w:r>
              <w:rPr>
                <w:lang w:val="fr-FR"/>
              </w:rPr>
              <w:t>résumées</w:t>
            </w:r>
            <w:r w:rsidRPr="00D5568D">
              <w:rPr>
                <w:lang w:val="fr-FR"/>
              </w:rPr>
              <w:t xml:space="preserve"> dans le tableau suivant</w:t>
            </w:r>
            <w:r>
              <w:rPr>
                <w:lang w:val="fr-FR"/>
              </w:rPr>
              <w:t xml:space="preserve"> (gardant toutefois en mémoire la forte</w:t>
            </w:r>
            <w:r w:rsidRPr="00D5568D">
              <w:rPr>
                <w:lang w:val="fr-FR"/>
              </w:rPr>
              <w:t xml:space="preserve"> variabilité géographique des menaces et des vulnérabilités</w:t>
            </w:r>
            <w:r>
              <w:rPr>
                <w:lang w:val="fr-FR"/>
              </w:rPr>
              <w:t>)</w:t>
            </w:r>
            <w:r w:rsidRPr="00D5568D">
              <w:rPr>
                <w:lang w:val="fr-FR"/>
              </w:rPr>
              <w:t>.</w:t>
            </w:r>
          </w:p>
          <w:tbl>
            <w:tblPr>
              <w:tblpPr w:leftFromText="141" w:rightFromText="141" w:vertAnchor="text" w:horzAnchor="margin" w:tblpXSpec="center" w:tblpY="164"/>
              <w:tblOverlap w:val="neve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84"/>
              <w:gridCol w:w="540"/>
              <w:gridCol w:w="1002"/>
            </w:tblGrid>
            <w:tr w:rsidR="00643B4F" w:rsidRPr="004D773D" w14:paraId="529F5182" w14:textId="77777777" w:rsidTr="0E112D6E">
              <w:trPr>
                <w:trHeight w:val="20"/>
              </w:trPr>
              <w:tc>
                <w:tcPr>
                  <w:tcW w:w="4284" w:type="dxa"/>
                  <w:shd w:val="clear" w:color="auto" w:fill="C6D9F1" w:themeFill="text2" w:themeFillTint="33"/>
                </w:tcPr>
                <w:p w14:paraId="661D8079" w14:textId="1E92E3B5" w:rsidR="00643B4F" w:rsidRPr="004D773D" w:rsidRDefault="003B411F" w:rsidP="0088307A">
                  <w:pPr>
                    <w:pStyle w:val="testobox"/>
                    <w:framePr w:hSpace="0" w:wrap="auto" w:vAnchor="margin" w:hAnchor="text" w:yAlign="inline"/>
                    <w:rPr>
                      <w:lang w:val="fr-FR"/>
                    </w:rPr>
                  </w:pPr>
                  <w:bookmarkStart w:id="77" w:name="_Hlk64022072"/>
                  <w:r w:rsidRPr="004D773D">
                    <w:rPr>
                      <w:lang w:val="fr-FR"/>
                    </w:rPr>
                    <w:t>Indicateur</w:t>
                  </w:r>
                </w:p>
              </w:tc>
              <w:tc>
                <w:tcPr>
                  <w:tcW w:w="0" w:type="auto"/>
                  <w:shd w:val="clear" w:color="auto" w:fill="C6D9F1" w:themeFill="text2" w:themeFillTint="33"/>
                </w:tcPr>
                <w:p w14:paraId="14D68F5B" w14:textId="66CFC811" w:rsidR="00643B4F" w:rsidRPr="004D773D" w:rsidRDefault="003B411F" w:rsidP="0088307A">
                  <w:pPr>
                    <w:pStyle w:val="testobox"/>
                    <w:framePr w:hSpace="0" w:wrap="auto" w:vAnchor="margin" w:hAnchor="text" w:yAlign="inline"/>
                    <w:rPr>
                      <w:lang w:val="fr-FR"/>
                    </w:rPr>
                  </w:pPr>
                  <w:r w:rsidRPr="004D773D">
                    <w:rPr>
                      <w:lang w:val="fr-FR"/>
                    </w:rPr>
                    <w:t>État</w:t>
                  </w:r>
                </w:p>
              </w:tc>
              <w:tc>
                <w:tcPr>
                  <w:tcW w:w="0" w:type="auto"/>
                  <w:shd w:val="clear" w:color="auto" w:fill="C6D9F1" w:themeFill="text2" w:themeFillTint="33"/>
                </w:tcPr>
                <w:p w14:paraId="06465108" w14:textId="2664B3E3" w:rsidR="00643B4F" w:rsidRPr="004D773D" w:rsidRDefault="003B411F" w:rsidP="0088307A">
                  <w:pPr>
                    <w:pStyle w:val="testobox"/>
                    <w:framePr w:hSpace="0" w:wrap="auto" w:vAnchor="margin" w:hAnchor="text" w:yAlign="inline"/>
                    <w:rPr>
                      <w:lang w:val="fr-FR"/>
                    </w:rPr>
                  </w:pPr>
                  <w:r w:rsidRPr="004D773D">
                    <w:rPr>
                      <w:lang w:val="fr-FR"/>
                    </w:rPr>
                    <w:t>Tendance</w:t>
                  </w:r>
                </w:p>
              </w:tc>
            </w:tr>
            <w:tr w:rsidR="00643B4F" w:rsidRPr="004D773D" w14:paraId="53311484" w14:textId="77777777" w:rsidTr="00850173">
              <w:trPr>
                <w:trHeight w:val="567"/>
              </w:trPr>
              <w:tc>
                <w:tcPr>
                  <w:tcW w:w="4284" w:type="dxa"/>
                  <w:shd w:val="clear" w:color="auto" w:fill="auto"/>
                  <w:vAlign w:val="center"/>
                </w:tcPr>
                <w:p w14:paraId="58B79638" w14:textId="0C367442" w:rsidR="00643B4F" w:rsidRPr="004D773D" w:rsidRDefault="00E94D47" w:rsidP="0088307A">
                  <w:pPr>
                    <w:pStyle w:val="testobox"/>
                    <w:framePr w:hSpace="0" w:wrap="auto" w:vAnchor="margin" w:hAnchor="text" w:yAlign="inline"/>
                    <w:rPr>
                      <w:lang w:val="fr-FR"/>
                    </w:rPr>
                  </w:pPr>
                  <w:r w:rsidRPr="004D773D">
                    <w:rPr>
                      <w:lang w:val="fr-FR"/>
                    </w:rPr>
                    <w:t>Population connectée au réseau public des eaux usées</w:t>
                  </w:r>
                </w:p>
              </w:tc>
              <w:tc>
                <w:tcPr>
                  <w:tcW w:w="0" w:type="auto"/>
                  <w:shd w:val="clear" w:color="auto" w:fill="FFC000"/>
                  <w:vAlign w:val="center"/>
                </w:tcPr>
                <w:p w14:paraId="160AC8B3" w14:textId="77777777" w:rsidR="00643B4F" w:rsidRPr="004D773D" w:rsidRDefault="00643B4F" w:rsidP="0088307A">
                  <w:pPr>
                    <w:pStyle w:val="testobox"/>
                    <w:framePr w:hSpace="0" w:wrap="auto" w:vAnchor="margin" w:hAnchor="text" w:yAlign="inline"/>
                    <w:rPr>
                      <w:lang w:val="fr-FR"/>
                    </w:rPr>
                  </w:pPr>
                  <w:r w:rsidRPr="004D773D">
                    <w:rPr>
                      <w:rFonts w:ascii="Wingdings" w:eastAsia="Wingdings" w:hAnsi="Wingdings" w:cs="Wingdings"/>
                      <w:lang w:val="fr-FR" w:eastAsia="it-IT"/>
                    </w:rPr>
                    <w:t>K</w:t>
                  </w:r>
                </w:p>
              </w:tc>
              <w:tc>
                <w:tcPr>
                  <w:tcW w:w="0" w:type="auto"/>
                  <w:shd w:val="clear" w:color="auto" w:fill="auto"/>
                  <w:vAlign w:val="center"/>
                </w:tcPr>
                <w:p w14:paraId="36C23326" w14:textId="77777777" w:rsidR="00643B4F" w:rsidRPr="004D773D" w:rsidRDefault="00643B4F" w:rsidP="0088307A">
                  <w:pPr>
                    <w:pStyle w:val="testobox"/>
                    <w:framePr w:hSpace="0" w:wrap="auto" w:vAnchor="margin" w:hAnchor="text" w:yAlign="inline"/>
                    <w:rPr>
                      <w:lang w:val="fr-FR"/>
                    </w:rPr>
                  </w:pPr>
                  <w:r w:rsidRPr="004D773D">
                    <w:rPr>
                      <w:noProof/>
                      <w:lang w:val="fr-FR" w:eastAsia="it-IT"/>
                    </w:rPr>
                    <w:drawing>
                      <wp:inline distT="0" distB="0" distL="0" distR="0" wp14:anchorId="5D28A1CC" wp14:editId="7AD3F89B">
                        <wp:extent cx="285750" cy="285750"/>
                        <wp:effectExtent l="76200" t="25400" r="0" b="19050"/>
                        <wp:docPr id="23"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rot="3924655">
                                  <a:off x="0" y="0"/>
                                  <a:ext cx="285750" cy="285750"/>
                                </a:xfrm>
                                <a:prstGeom prst="rect">
                                  <a:avLst/>
                                </a:prstGeom>
                                <a:noFill/>
                                <a:ln>
                                  <a:noFill/>
                                </a:ln>
                              </pic:spPr>
                            </pic:pic>
                          </a:graphicData>
                        </a:graphic>
                      </wp:inline>
                    </w:drawing>
                  </w:r>
                </w:p>
              </w:tc>
            </w:tr>
            <w:tr w:rsidR="00643B4F" w:rsidRPr="004D773D" w14:paraId="0EB9F2A2" w14:textId="77777777" w:rsidTr="00850173">
              <w:trPr>
                <w:trHeight w:val="567"/>
              </w:trPr>
              <w:tc>
                <w:tcPr>
                  <w:tcW w:w="4284" w:type="dxa"/>
                  <w:shd w:val="clear" w:color="auto" w:fill="auto"/>
                  <w:vAlign w:val="center"/>
                </w:tcPr>
                <w:p w14:paraId="1CECF262" w14:textId="6332861F" w:rsidR="00643B4F" w:rsidRPr="004D773D" w:rsidRDefault="00E94D47" w:rsidP="0088307A">
                  <w:pPr>
                    <w:pStyle w:val="testobox"/>
                    <w:framePr w:hSpace="0" w:wrap="auto" w:vAnchor="margin" w:hAnchor="text" w:yAlign="inline"/>
                    <w:rPr>
                      <w:lang w:val="fr-FR"/>
                    </w:rPr>
                  </w:pPr>
                  <w:r w:rsidRPr="004D773D">
                    <w:rPr>
                      <w:lang w:val="fr-FR"/>
                    </w:rPr>
                    <w:t>Qualité des eaux intérieures</w:t>
                  </w:r>
                </w:p>
              </w:tc>
              <w:tc>
                <w:tcPr>
                  <w:tcW w:w="0" w:type="auto"/>
                  <w:shd w:val="clear" w:color="auto" w:fill="FFC000"/>
                  <w:vAlign w:val="center"/>
                </w:tcPr>
                <w:p w14:paraId="491B58B1" w14:textId="77777777" w:rsidR="00643B4F" w:rsidRPr="004D773D" w:rsidRDefault="00643B4F" w:rsidP="0088307A">
                  <w:pPr>
                    <w:pStyle w:val="testobox"/>
                    <w:framePr w:hSpace="0" w:wrap="auto" w:vAnchor="margin" w:hAnchor="text" w:yAlign="inline"/>
                    <w:rPr>
                      <w:color w:val="FF0000"/>
                      <w:lang w:val="fr-FR"/>
                    </w:rPr>
                  </w:pPr>
                  <w:r w:rsidRPr="004D773D">
                    <w:rPr>
                      <w:rFonts w:ascii="Wingdings" w:eastAsia="Wingdings" w:hAnsi="Wingdings" w:cs="Wingdings"/>
                      <w:lang w:val="fr-FR" w:eastAsia="it-IT"/>
                    </w:rPr>
                    <w:t>K</w:t>
                  </w:r>
                </w:p>
              </w:tc>
              <w:tc>
                <w:tcPr>
                  <w:tcW w:w="0" w:type="auto"/>
                  <w:shd w:val="clear" w:color="auto" w:fill="auto"/>
                  <w:vAlign w:val="center"/>
                </w:tcPr>
                <w:p w14:paraId="392655E5" w14:textId="77777777" w:rsidR="00643B4F" w:rsidRPr="004D773D" w:rsidRDefault="00643B4F" w:rsidP="0088307A">
                  <w:pPr>
                    <w:pStyle w:val="testobox"/>
                    <w:framePr w:hSpace="0" w:wrap="auto" w:vAnchor="margin" w:hAnchor="text" w:yAlign="inline"/>
                    <w:rPr>
                      <w:lang w:val="fr-FR"/>
                    </w:rPr>
                  </w:pPr>
                  <w:r w:rsidRPr="004D773D">
                    <w:rPr>
                      <w:noProof/>
                      <w:lang w:val="fr-FR" w:eastAsia="it-IT"/>
                    </w:rPr>
                    <w:drawing>
                      <wp:inline distT="0" distB="0" distL="0" distR="0" wp14:anchorId="30F548EC" wp14:editId="2FFE3199">
                        <wp:extent cx="285750" cy="285750"/>
                        <wp:effectExtent l="0" t="0" r="0" b="0"/>
                        <wp:docPr id="26"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cstate="print">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ic:blipFill>
                              <pic:spPr bwMode="auto">
                                <a:xfrm rot="5400000">
                                  <a:off x="0" y="0"/>
                                  <a:ext cx="285750" cy="285750"/>
                                </a:xfrm>
                                <a:prstGeom prst="rect">
                                  <a:avLst/>
                                </a:prstGeom>
                                <a:noFill/>
                                <a:ln>
                                  <a:noFill/>
                                </a:ln>
                              </pic:spPr>
                            </pic:pic>
                          </a:graphicData>
                        </a:graphic>
                      </wp:inline>
                    </w:drawing>
                  </w:r>
                </w:p>
              </w:tc>
            </w:tr>
            <w:bookmarkEnd w:id="77"/>
          </w:tbl>
          <w:p w14:paraId="0E9DEC6C" w14:textId="77777777" w:rsidR="00643B4F" w:rsidRDefault="00643B4F" w:rsidP="00850173">
            <w:pPr>
              <w:pStyle w:val="testobox"/>
              <w:framePr w:hSpace="0" w:wrap="auto" w:vAnchor="margin" w:hAnchor="text" w:yAlign="inline"/>
            </w:pPr>
          </w:p>
          <w:p w14:paraId="5B83AE38" w14:textId="77777777" w:rsidR="00643B4F" w:rsidRDefault="00643B4F" w:rsidP="00850173">
            <w:pPr>
              <w:pStyle w:val="testobox"/>
              <w:framePr w:hSpace="0" w:wrap="auto" w:vAnchor="margin" w:hAnchor="text" w:yAlign="inline"/>
            </w:pPr>
          </w:p>
          <w:p w14:paraId="65BF8304" w14:textId="77777777" w:rsidR="00643B4F" w:rsidRDefault="00643B4F" w:rsidP="00850173">
            <w:pPr>
              <w:pStyle w:val="testobox"/>
              <w:framePr w:hSpace="0" w:wrap="auto" w:vAnchor="margin" w:hAnchor="text" w:yAlign="inline"/>
            </w:pPr>
          </w:p>
          <w:p w14:paraId="7F122723" w14:textId="77777777" w:rsidR="00643B4F" w:rsidRPr="000E1F89" w:rsidRDefault="00643B4F" w:rsidP="00850173">
            <w:pPr>
              <w:pStyle w:val="testobox"/>
              <w:framePr w:hSpace="0" w:wrap="auto" w:vAnchor="margin" w:hAnchor="text" w:yAlign="inline"/>
            </w:pPr>
          </w:p>
          <w:p w14:paraId="76745F20" w14:textId="77777777" w:rsidR="00643B4F" w:rsidRPr="000E1F89" w:rsidRDefault="00643B4F" w:rsidP="00850173"/>
        </w:tc>
      </w:tr>
    </w:tbl>
    <w:p w14:paraId="5F2A8513" w14:textId="77777777" w:rsidR="00643B4F" w:rsidRDefault="00643B4F" w:rsidP="00643B4F"/>
    <w:p w14:paraId="1DF5E984" w14:textId="2D75B9C3" w:rsidR="00643B4F" w:rsidRPr="00504EBD" w:rsidRDefault="00504EBD" w:rsidP="00643B4F">
      <w:pPr>
        <w:pStyle w:val="Titre2"/>
        <w:rPr>
          <w:lang w:val="fr-FR"/>
        </w:rPr>
      </w:pPr>
      <w:bookmarkStart w:id="78" w:name="_Toc66805684"/>
      <w:bookmarkStart w:id="79" w:name="_Toc66891392"/>
      <w:r w:rsidRPr="00504EBD">
        <w:rPr>
          <w:lang w:val="fr-FR"/>
        </w:rPr>
        <w:t>Biodiversité et écosystèmes internes</w:t>
      </w:r>
      <w:bookmarkEnd w:id="78"/>
      <w:bookmarkEnd w:id="79"/>
    </w:p>
    <w:p w14:paraId="23D14BB8" w14:textId="55D4C269" w:rsidR="00504EBD" w:rsidRPr="00504EBD" w:rsidRDefault="00504EBD" w:rsidP="00643B4F">
      <w:pPr>
        <w:rPr>
          <w:i/>
          <w:iCs/>
          <w:lang w:val="fr-FR"/>
        </w:rPr>
      </w:pPr>
      <w:r w:rsidRPr="00504EBD">
        <w:rPr>
          <w:i/>
          <w:iCs/>
          <w:lang w:val="fr-FR"/>
        </w:rPr>
        <w:t>La biodiversité et la nature soutiennent la vie sur Terre, fournissant de nombreux services écosystémiques essentiels. Ils sont un élément vital de notre patrimoine culturel et précieux pour leurs valeurs récréatives, spirituelles et esthétiques. En conséquence, la perte de biodiversité a des conséquences fondamentales pour notre société, notre économie et pour la santé et le bien-être humains (</w:t>
      </w:r>
      <w:r>
        <w:rPr>
          <w:i/>
          <w:iCs/>
          <w:lang w:val="fr-FR"/>
        </w:rPr>
        <w:t>AEE</w:t>
      </w:r>
      <w:r w:rsidRPr="00504EBD">
        <w:rPr>
          <w:i/>
          <w:iCs/>
          <w:lang w:val="fr-FR"/>
        </w:rPr>
        <w:t>, SOER, 2020).</w:t>
      </w:r>
    </w:p>
    <w:p w14:paraId="52AFC997" w14:textId="77777777" w:rsidR="00E7761F" w:rsidRPr="00837B13" w:rsidRDefault="00E7761F" w:rsidP="00E7761F">
      <w:pPr>
        <w:spacing w:before="0" w:line="300" w:lineRule="atLeast"/>
        <w:rPr>
          <w:i/>
          <w:iCs/>
          <w:lang w:val="fr-FR"/>
        </w:rPr>
      </w:pPr>
    </w:p>
    <w:p w14:paraId="31B5341A" w14:textId="63196474" w:rsidR="00643B4F" w:rsidRPr="00E7761F" w:rsidRDefault="00E7761F" w:rsidP="00643B4F">
      <w:pPr>
        <w:spacing w:before="0" w:line="300" w:lineRule="atLeast"/>
        <w:ind w:left="709"/>
        <w:rPr>
          <w:rStyle w:val="Rfrenceintense"/>
          <w:lang w:val="fr-FR"/>
        </w:rPr>
      </w:pPr>
      <w:r w:rsidRPr="00E7761F">
        <w:rPr>
          <w:rStyle w:val="Rfrenceintense"/>
          <w:lang w:val="fr-FR"/>
        </w:rPr>
        <w:t>Écosystème naturel et semi-natu</w:t>
      </w:r>
      <w:r>
        <w:rPr>
          <w:rStyle w:val="Rfrenceintense"/>
          <w:lang w:val="fr-FR"/>
        </w:rPr>
        <w:t xml:space="preserve">rel </w:t>
      </w:r>
    </w:p>
    <w:p w14:paraId="15EF8378" w14:textId="1987D6F2" w:rsidR="00341AC7" w:rsidRDefault="00341AC7" w:rsidP="00643B4F">
      <w:pPr>
        <w:rPr>
          <w:lang w:val="fr-FR"/>
        </w:rPr>
      </w:pPr>
      <w:r w:rsidRPr="00341AC7">
        <w:rPr>
          <w:lang w:val="fr-FR"/>
        </w:rPr>
        <w:t xml:space="preserve">Il existe neuf régions biogéographiques </w:t>
      </w:r>
      <w:r w:rsidR="00C94F95">
        <w:rPr>
          <w:lang w:val="fr-FR"/>
        </w:rPr>
        <w:t xml:space="preserve">terrestres </w:t>
      </w:r>
      <w:r w:rsidRPr="00341AC7">
        <w:rPr>
          <w:lang w:val="fr-FR"/>
        </w:rPr>
        <w:t>reconnues dans l'UE</w:t>
      </w:r>
      <w:r w:rsidR="00C94F95">
        <w:rPr>
          <w:lang w:val="fr-FR"/>
        </w:rPr>
        <w:t xml:space="preserve"> et cinq espaces maritimes</w:t>
      </w:r>
      <w:r w:rsidRPr="00341AC7">
        <w:rPr>
          <w:lang w:val="fr-FR"/>
        </w:rPr>
        <w:t>. Chacun</w:t>
      </w:r>
      <w:r>
        <w:rPr>
          <w:lang w:val="fr-FR"/>
        </w:rPr>
        <w:t>e</w:t>
      </w:r>
      <w:r w:rsidRPr="00341AC7">
        <w:rPr>
          <w:lang w:val="fr-FR"/>
        </w:rPr>
        <w:t xml:space="preserve"> est caractérisé</w:t>
      </w:r>
      <w:r>
        <w:rPr>
          <w:lang w:val="fr-FR"/>
        </w:rPr>
        <w:t>e</w:t>
      </w:r>
      <w:r w:rsidRPr="00341AC7">
        <w:rPr>
          <w:lang w:val="fr-FR"/>
        </w:rPr>
        <w:t xml:space="preserve"> par sa végétation, son climat et sa géologie, qui sont tous des facteurs </w:t>
      </w:r>
      <w:r w:rsidR="008E54E6">
        <w:rPr>
          <w:lang w:val="fr-FR"/>
        </w:rPr>
        <w:t xml:space="preserve">de </w:t>
      </w:r>
      <w:r w:rsidRPr="00341AC7">
        <w:rPr>
          <w:lang w:val="fr-FR"/>
        </w:rPr>
        <w:t xml:space="preserve">biodiversité. Les régions de la zone de coopération </w:t>
      </w:r>
      <w:r w:rsidR="00877209">
        <w:rPr>
          <w:lang w:val="fr-FR"/>
        </w:rPr>
        <w:t>Euro-MED</w:t>
      </w:r>
      <w:r w:rsidR="008E54E6">
        <w:rPr>
          <w:lang w:val="fr-FR"/>
        </w:rPr>
        <w:t xml:space="preserve"> </w:t>
      </w:r>
      <w:r w:rsidRPr="00341AC7">
        <w:rPr>
          <w:lang w:val="fr-FR"/>
        </w:rPr>
        <w:t>appartiennent aux régions biogéographiques alpines, continentales</w:t>
      </w:r>
      <w:r w:rsidR="00507F23">
        <w:rPr>
          <w:lang w:val="fr-FR"/>
        </w:rPr>
        <w:t xml:space="preserve">, </w:t>
      </w:r>
      <w:r w:rsidRPr="00341AC7">
        <w:rPr>
          <w:lang w:val="fr-FR"/>
        </w:rPr>
        <w:t>méditerranéennes</w:t>
      </w:r>
      <w:r w:rsidR="00507F23">
        <w:rPr>
          <w:lang w:val="fr-FR"/>
        </w:rPr>
        <w:t xml:space="preserve"> et relative à la mer noire</w:t>
      </w:r>
      <w:r w:rsidRPr="00341AC7">
        <w:rPr>
          <w:lang w:val="fr-FR"/>
        </w:rPr>
        <w:t xml:space="preserve">. </w:t>
      </w:r>
      <w:r w:rsidR="008E54E6">
        <w:rPr>
          <w:lang w:val="fr-FR"/>
        </w:rPr>
        <w:t xml:space="preserve">Une grande partie de la zone de coopération est toutefois incluse dans la </w:t>
      </w:r>
      <w:r w:rsidRPr="00341AC7">
        <w:rPr>
          <w:lang w:val="fr-FR"/>
        </w:rPr>
        <w:t>région biogéographique méditerranéenne</w:t>
      </w:r>
      <w:r w:rsidR="00C94F95">
        <w:rPr>
          <w:lang w:val="fr-FR"/>
        </w:rPr>
        <w:t xml:space="preserve"> (et son espace maritime associé)</w:t>
      </w:r>
      <w:r w:rsidR="008E54E6">
        <w:rPr>
          <w:lang w:val="fr-FR"/>
        </w:rPr>
        <w:t xml:space="preserve">, </w:t>
      </w:r>
      <w:r w:rsidRPr="00341AC7">
        <w:rPr>
          <w:lang w:val="fr-FR"/>
        </w:rPr>
        <w:t xml:space="preserve">qui </w:t>
      </w:r>
      <w:r w:rsidR="008E54E6">
        <w:rPr>
          <w:lang w:val="fr-FR"/>
        </w:rPr>
        <w:t xml:space="preserve">couvre </w:t>
      </w:r>
      <w:r w:rsidRPr="00341AC7">
        <w:rPr>
          <w:lang w:val="fr-FR"/>
        </w:rPr>
        <w:t>environ 20% de</w:t>
      </w:r>
      <w:r w:rsidR="008E54E6">
        <w:rPr>
          <w:lang w:val="fr-FR"/>
        </w:rPr>
        <w:t xml:space="preserve"> l’espace européen</w:t>
      </w:r>
      <w:r w:rsidRPr="00341AC7">
        <w:rPr>
          <w:lang w:val="fr-FR"/>
        </w:rPr>
        <w:t>.</w:t>
      </w:r>
      <w:r w:rsidR="00507F23">
        <w:rPr>
          <w:lang w:val="fr-FR"/>
        </w:rPr>
        <w:t xml:space="preserve"> La mer noire intéresse la Bulgarie seulement.</w:t>
      </w:r>
    </w:p>
    <w:p w14:paraId="0EDB21D9" w14:textId="7BFE1DA7" w:rsidR="00474614" w:rsidRPr="00341AC7" w:rsidRDefault="00474614" w:rsidP="00530831">
      <w:pPr>
        <w:rPr>
          <w:lang w:val="fr-FR"/>
        </w:rPr>
      </w:pPr>
      <w:r w:rsidRPr="00474614">
        <w:rPr>
          <w:lang w:val="fr-FR"/>
        </w:rPr>
        <w:t xml:space="preserve">Plus de la moitié des types d'habitats répertoriés dans la </w:t>
      </w:r>
      <w:r>
        <w:rPr>
          <w:lang w:val="fr-FR"/>
        </w:rPr>
        <w:t>Di</w:t>
      </w:r>
      <w:r w:rsidRPr="00474614">
        <w:rPr>
          <w:lang w:val="fr-FR"/>
        </w:rPr>
        <w:t xml:space="preserve">rective Habitats sont </w:t>
      </w:r>
      <w:r w:rsidR="00507F23">
        <w:rPr>
          <w:lang w:val="fr-FR"/>
        </w:rPr>
        <w:t>inféodés à</w:t>
      </w:r>
      <w:r w:rsidRPr="00474614">
        <w:rPr>
          <w:lang w:val="fr-FR"/>
        </w:rPr>
        <w:t xml:space="preserve"> la </w:t>
      </w:r>
      <w:r w:rsidRPr="00474614">
        <w:rPr>
          <w:b/>
          <w:bCs/>
          <w:lang w:val="fr-FR"/>
        </w:rPr>
        <w:t>région méditerranéenne</w:t>
      </w:r>
      <w:r w:rsidRPr="00474614">
        <w:rPr>
          <w:lang w:val="fr-FR"/>
        </w:rPr>
        <w:t xml:space="preserve">, en raison de sa géologie et de sa topographie </w:t>
      </w:r>
      <w:r w:rsidR="00507F23">
        <w:rPr>
          <w:lang w:val="fr-FR"/>
        </w:rPr>
        <w:t>très variées</w:t>
      </w:r>
      <w:r w:rsidRPr="00474614">
        <w:rPr>
          <w:lang w:val="fr-FR"/>
        </w:rPr>
        <w:t xml:space="preserve">. </w:t>
      </w:r>
      <w:r w:rsidR="00FD4D3C">
        <w:rPr>
          <w:lang w:val="fr-FR"/>
        </w:rPr>
        <w:t>Son climat chaud et sec</w:t>
      </w:r>
      <w:r w:rsidRPr="00474614">
        <w:rPr>
          <w:lang w:val="fr-FR"/>
        </w:rPr>
        <w:t xml:space="preserve"> </w:t>
      </w:r>
      <w:r w:rsidR="00FD4D3C" w:rsidRPr="001D49CF">
        <w:rPr>
          <w:lang w:val="fr-FR"/>
        </w:rPr>
        <w:t>permet</w:t>
      </w:r>
      <w:r w:rsidRPr="001D49CF">
        <w:rPr>
          <w:lang w:val="fr-FR"/>
        </w:rPr>
        <w:t xml:space="preserve"> aux forêts, aux arbustes, aux buissons et aux broussailles</w:t>
      </w:r>
      <w:r w:rsidRPr="00474614">
        <w:rPr>
          <w:lang w:val="fr-FR"/>
        </w:rPr>
        <w:t xml:space="preserve"> de couvrir plus de la moitié des terres. Cela abrite également une large gamme de fleurs. Les forêts ont une composition très diversifiée</w:t>
      </w:r>
      <w:r w:rsidR="00F65E9F">
        <w:rPr>
          <w:lang w:val="fr-FR"/>
        </w:rPr>
        <w:t xml:space="preserve">, avec </w:t>
      </w:r>
      <w:r w:rsidRPr="00474614">
        <w:rPr>
          <w:lang w:val="fr-FR"/>
        </w:rPr>
        <w:t xml:space="preserve">plus de 100 espèces d'arbres (principalement feuillus). </w:t>
      </w:r>
      <w:r w:rsidRPr="00474614">
        <w:rPr>
          <w:lang w:val="fr-FR"/>
        </w:rPr>
        <w:lastRenderedPageBreak/>
        <w:t xml:space="preserve">Bien que les forêts </w:t>
      </w:r>
      <w:r w:rsidR="00F90B85">
        <w:rPr>
          <w:lang w:val="fr-FR"/>
        </w:rPr>
        <w:t xml:space="preserve">soient observables dans l’intégralité de la </w:t>
      </w:r>
      <w:r w:rsidR="00530831">
        <w:rPr>
          <w:lang w:val="fr-FR"/>
        </w:rPr>
        <w:t>région, certaines</w:t>
      </w:r>
      <w:r w:rsidR="00F90B85">
        <w:rPr>
          <w:lang w:val="fr-FR"/>
        </w:rPr>
        <w:t xml:space="preserve"> zones sont trop sèches pour accueillir une végétation dense, lai</w:t>
      </w:r>
      <w:r w:rsidR="00530831">
        <w:rPr>
          <w:lang w:val="fr-FR"/>
        </w:rPr>
        <w:t xml:space="preserve">ssant place </w:t>
      </w:r>
      <w:r w:rsidR="00507F23">
        <w:rPr>
          <w:lang w:val="fr-FR"/>
        </w:rPr>
        <w:t xml:space="preserve">aux </w:t>
      </w:r>
      <w:r w:rsidR="00530831">
        <w:rPr>
          <w:lang w:val="fr-FR"/>
        </w:rPr>
        <w:t xml:space="preserve">prairies. </w:t>
      </w:r>
      <w:r w:rsidRPr="00474614">
        <w:rPr>
          <w:lang w:val="fr-FR"/>
        </w:rPr>
        <w:t xml:space="preserve">Quant aux terres agricoles et aux prairies, elles occupent 40% de la région et peuvent varier </w:t>
      </w:r>
      <w:r w:rsidR="00507F23">
        <w:rPr>
          <w:lang w:val="fr-FR"/>
        </w:rPr>
        <w:t>dans leurs utilisations. L</w:t>
      </w:r>
      <w:r w:rsidRPr="00474614">
        <w:rPr>
          <w:lang w:val="fr-FR"/>
        </w:rPr>
        <w:t>es prairies permanentes, bien que présentes dans toute la région, ne couvrent que 6% de la superficie totale. Les principales espèces végétales présentes dans la production agricole méditerranéenne sont ligneuses, comme la vigne et les oliviers. Des zones humides sont également observées dans la région, principalement le long d</w:t>
      </w:r>
      <w:r w:rsidR="00507F23">
        <w:rPr>
          <w:lang w:val="fr-FR"/>
        </w:rPr>
        <w:t xml:space="preserve">es </w:t>
      </w:r>
      <w:r w:rsidRPr="00474614">
        <w:rPr>
          <w:lang w:val="fr-FR"/>
        </w:rPr>
        <w:t>côte</w:t>
      </w:r>
      <w:r w:rsidR="00507F23">
        <w:rPr>
          <w:lang w:val="fr-FR"/>
        </w:rPr>
        <w:t>s</w:t>
      </w:r>
      <w:r w:rsidRPr="00474614">
        <w:rPr>
          <w:lang w:val="fr-FR"/>
        </w:rPr>
        <w:t>.</w:t>
      </w:r>
      <w:r w:rsidR="00507F23">
        <w:rPr>
          <w:lang w:val="fr-FR"/>
        </w:rPr>
        <w:t xml:space="preserve"> De</w:t>
      </w:r>
      <w:r w:rsidRPr="00474614">
        <w:rPr>
          <w:lang w:val="fr-FR"/>
        </w:rPr>
        <w:t>s criques rocheuses aux plages de sable blanc, ainsi qu'une variété de dunes (</w:t>
      </w:r>
      <w:r w:rsidR="002A1E63">
        <w:rPr>
          <w:lang w:val="fr-FR"/>
        </w:rPr>
        <w:t xml:space="preserve">qui abritent une flore riche, dont un tiers </w:t>
      </w:r>
      <w:r w:rsidRPr="00474614">
        <w:rPr>
          <w:lang w:val="fr-FR"/>
        </w:rPr>
        <w:t xml:space="preserve">est endémique </w:t>
      </w:r>
      <w:r w:rsidR="001147EB">
        <w:rPr>
          <w:lang w:val="fr-FR"/>
        </w:rPr>
        <w:t>à</w:t>
      </w:r>
      <w:r w:rsidRPr="00474614">
        <w:rPr>
          <w:lang w:val="fr-FR"/>
        </w:rPr>
        <w:t xml:space="preserve"> la Méditerranée)</w:t>
      </w:r>
      <w:r w:rsidR="002A1E63">
        <w:rPr>
          <w:lang w:val="fr-FR"/>
        </w:rPr>
        <w:t>,</w:t>
      </w:r>
      <w:r w:rsidR="00507F23">
        <w:rPr>
          <w:lang w:val="fr-FR"/>
        </w:rPr>
        <w:t xml:space="preserve"> sont </w:t>
      </w:r>
      <w:r w:rsidR="002A1E63">
        <w:rPr>
          <w:lang w:val="fr-FR"/>
        </w:rPr>
        <w:t xml:space="preserve">également </w:t>
      </w:r>
      <w:r w:rsidR="00507F23">
        <w:rPr>
          <w:lang w:val="fr-FR"/>
        </w:rPr>
        <w:t>présentes sur le littoral</w:t>
      </w:r>
      <w:r w:rsidRPr="00474614">
        <w:rPr>
          <w:lang w:val="fr-FR"/>
        </w:rPr>
        <w:t>.</w:t>
      </w:r>
    </w:p>
    <w:p w14:paraId="3FBA3874" w14:textId="13CE7584" w:rsidR="00B11639" w:rsidRPr="00C94F95" w:rsidRDefault="00C94F95" w:rsidP="00B11639">
      <w:pPr>
        <w:pStyle w:val="Lgende"/>
        <w:rPr>
          <w:b w:val="0"/>
          <w:bCs w:val="0"/>
          <w:color w:val="4470B4"/>
          <w:sz w:val="22"/>
          <w:szCs w:val="22"/>
          <w:lang w:val="fr-FR"/>
        </w:rPr>
      </w:pPr>
      <w:bookmarkStart w:id="80" w:name="_Toc66805930"/>
      <w:r w:rsidRPr="00682716">
        <w:rPr>
          <w:b w:val="0"/>
          <w:bCs w:val="0"/>
          <w:color w:val="4470B4"/>
          <w:sz w:val="22"/>
          <w:szCs w:val="22"/>
          <w:lang w:val="fr-FR"/>
        </w:rPr>
        <w:t xml:space="preserve">Figure </w:t>
      </w:r>
      <w:r w:rsidRPr="00682716">
        <w:rPr>
          <w:b w:val="0"/>
          <w:bCs w:val="0"/>
          <w:color w:val="4470B4"/>
          <w:sz w:val="22"/>
          <w:szCs w:val="22"/>
          <w:lang w:val="fr-FR"/>
        </w:rPr>
        <w:fldChar w:fldCharType="begin"/>
      </w:r>
      <w:r w:rsidRPr="00682716">
        <w:rPr>
          <w:b w:val="0"/>
          <w:bCs w:val="0"/>
          <w:color w:val="4470B4"/>
          <w:sz w:val="22"/>
          <w:szCs w:val="22"/>
          <w:lang w:val="fr-FR"/>
        </w:rPr>
        <w:instrText xml:space="preserve"> SEQ Figure \* ARABIC </w:instrText>
      </w:r>
      <w:r w:rsidRPr="00682716">
        <w:rPr>
          <w:b w:val="0"/>
          <w:bCs w:val="0"/>
          <w:color w:val="4470B4"/>
          <w:sz w:val="22"/>
          <w:szCs w:val="22"/>
          <w:lang w:val="fr-FR"/>
        </w:rPr>
        <w:fldChar w:fldCharType="separate"/>
      </w:r>
      <w:r w:rsidR="00F23CE8">
        <w:rPr>
          <w:b w:val="0"/>
          <w:bCs w:val="0"/>
          <w:noProof/>
          <w:color w:val="4470B4"/>
          <w:sz w:val="22"/>
          <w:szCs w:val="22"/>
          <w:lang w:val="fr-FR"/>
        </w:rPr>
        <w:t>13</w:t>
      </w:r>
      <w:r w:rsidRPr="00682716">
        <w:rPr>
          <w:b w:val="0"/>
          <w:bCs w:val="0"/>
          <w:color w:val="4470B4"/>
          <w:sz w:val="22"/>
          <w:szCs w:val="22"/>
          <w:lang w:val="fr-FR"/>
        </w:rPr>
        <w:fldChar w:fldCharType="end"/>
      </w:r>
      <w:r>
        <w:rPr>
          <w:b w:val="0"/>
          <w:bCs w:val="0"/>
          <w:color w:val="4470B4"/>
          <w:sz w:val="22"/>
          <w:szCs w:val="22"/>
          <w:lang w:val="fr-FR"/>
        </w:rPr>
        <w:t> :</w:t>
      </w:r>
      <w:r w:rsidRPr="00682716">
        <w:rPr>
          <w:b w:val="0"/>
          <w:bCs w:val="0"/>
          <w:color w:val="4470B4"/>
          <w:sz w:val="22"/>
          <w:szCs w:val="22"/>
          <w:lang w:val="fr-FR"/>
        </w:rPr>
        <w:t xml:space="preserve"> </w:t>
      </w:r>
      <w:r w:rsidR="00B11639" w:rsidRPr="00B11639">
        <w:rPr>
          <w:lang w:val="fr-FR"/>
        </w:rPr>
        <w:t xml:space="preserve"> </w:t>
      </w:r>
      <w:r w:rsidR="00B11639" w:rsidRPr="00C94F95">
        <w:rPr>
          <w:b w:val="0"/>
          <w:bCs w:val="0"/>
          <w:color w:val="4470B4"/>
          <w:sz w:val="22"/>
          <w:szCs w:val="22"/>
          <w:lang w:val="fr-FR"/>
        </w:rPr>
        <w:t xml:space="preserve">Régions </w:t>
      </w:r>
      <w:r w:rsidR="00837B13" w:rsidRPr="00C94F95">
        <w:rPr>
          <w:b w:val="0"/>
          <w:bCs w:val="0"/>
          <w:color w:val="4470B4"/>
          <w:sz w:val="22"/>
          <w:szCs w:val="22"/>
          <w:lang w:val="fr-FR"/>
        </w:rPr>
        <w:t>biogéographiques</w:t>
      </w:r>
      <w:r w:rsidR="00B11639" w:rsidRPr="00C94F95">
        <w:rPr>
          <w:b w:val="0"/>
          <w:bCs w:val="0"/>
          <w:color w:val="4470B4"/>
          <w:sz w:val="22"/>
          <w:szCs w:val="22"/>
          <w:lang w:val="fr-FR"/>
        </w:rPr>
        <w:t xml:space="preserve"> et marines d</w:t>
      </w:r>
      <w:r w:rsidR="008B70AE">
        <w:rPr>
          <w:b w:val="0"/>
          <w:bCs w:val="0"/>
          <w:color w:val="4470B4"/>
          <w:sz w:val="22"/>
          <w:szCs w:val="22"/>
          <w:lang w:val="fr-FR"/>
        </w:rPr>
        <w:t>e</w:t>
      </w:r>
      <w:r w:rsidR="00B11639" w:rsidRPr="00C94F95">
        <w:rPr>
          <w:b w:val="0"/>
          <w:bCs w:val="0"/>
          <w:color w:val="4470B4"/>
          <w:sz w:val="22"/>
          <w:szCs w:val="22"/>
          <w:lang w:val="fr-FR"/>
        </w:rPr>
        <w:t xml:space="preserve"> l'Union Européenne (Source : AEE - 2015)</w:t>
      </w:r>
      <w:bookmarkEnd w:id="80"/>
    </w:p>
    <w:p w14:paraId="4B31B185" w14:textId="77777777" w:rsidR="00643B4F" w:rsidRDefault="68BCE540" w:rsidP="00643B4F">
      <w:r>
        <w:rPr>
          <w:noProof/>
        </w:rPr>
        <w:drawing>
          <wp:inline distT="0" distB="0" distL="0" distR="0" wp14:anchorId="5FE7FA98" wp14:editId="03C47CE2">
            <wp:extent cx="5977446" cy="4486275"/>
            <wp:effectExtent l="0" t="0" r="4445" b="0"/>
            <wp:docPr id="6" name="Immagin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6"/>
                    <pic:cNvPicPr/>
                  </pic:nvPicPr>
                  <pic:blipFill>
                    <a:blip r:embed="rId54">
                      <a:extLst>
                        <a:ext uri="{28A0092B-C50C-407E-A947-70E740481C1C}">
                          <a14:useLocalDpi xmlns:a14="http://schemas.microsoft.com/office/drawing/2010/main" val="0"/>
                        </a:ext>
                      </a:extLst>
                    </a:blip>
                    <a:stretch>
                      <a:fillRect/>
                    </a:stretch>
                  </pic:blipFill>
                  <pic:spPr>
                    <a:xfrm>
                      <a:off x="0" y="0"/>
                      <a:ext cx="5977446" cy="4486275"/>
                    </a:xfrm>
                    <a:prstGeom prst="rect">
                      <a:avLst/>
                    </a:prstGeom>
                  </pic:spPr>
                </pic:pic>
              </a:graphicData>
            </a:graphic>
          </wp:inline>
        </w:drawing>
      </w:r>
    </w:p>
    <w:p w14:paraId="52BE4282" w14:textId="6EA4F859" w:rsidR="007702D5" w:rsidRDefault="00C94F95" w:rsidP="212FB827">
      <w:pPr>
        <w:pStyle w:val="DidascaliaCentrata"/>
        <w:spacing w:line="360" w:lineRule="auto"/>
        <w:ind w:left="0"/>
        <w:jc w:val="both"/>
        <w:rPr>
          <w:rFonts w:asciiTheme="minorHAnsi" w:hAnsiTheme="minorHAnsi" w:cstheme="minorBidi"/>
          <w:b w:val="0"/>
          <w:color w:val="000000" w:themeColor="text1"/>
          <w:sz w:val="20"/>
          <w:szCs w:val="20"/>
        </w:rPr>
      </w:pPr>
      <w:r w:rsidRPr="212FB827">
        <w:rPr>
          <w:rFonts w:asciiTheme="minorHAnsi" w:hAnsiTheme="minorHAnsi" w:cstheme="minorBidi"/>
          <w:b w:val="0"/>
          <w:color w:val="000000" w:themeColor="text1"/>
          <w:sz w:val="20"/>
          <w:szCs w:val="20"/>
        </w:rPr>
        <w:t>23</w:t>
      </w:r>
      <w:r w:rsidR="00D53F6B" w:rsidRPr="212FB827">
        <w:rPr>
          <w:rFonts w:asciiTheme="minorHAnsi" w:hAnsiTheme="minorHAnsi" w:cstheme="minorBidi"/>
          <w:b w:val="0"/>
          <w:color w:val="000000" w:themeColor="text1"/>
          <w:sz w:val="20"/>
          <w:szCs w:val="20"/>
        </w:rPr>
        <w:t xml:space="preserve">% des habitats en </w:t>
      </w:r>
      <w:r w:rsidR="00AB5B29" w:rsidRPr="212FB827">
        <w:rPr>
          <w:rFonts w:asciiTheme="minorHAnsi" w:hAnsiTheme="minorHAnsi" w:cstheme="minorBidi"/>
          <w:b w:val="0"/>
          <w:color w:val="000000" w:themeColor="text1"/>
          <w:sz w:val="20"/>
          <w:szCs w:val="20"/>
        </w:rPr>
        <w:t>méditerranée</w:t>
      </w:r>
      <w:r w:rsidR="00D53F6B" w:rsidRPr="212FB827">
        <w:rPr>
          <w:rFonts w:asciiTheme="minorHAnsi" w:hAnsiTheme="minorHAnsi" w:cstheme="minorBidi"/>
          <w:b w:val="0"/>
          <w:color w:val="000000" w:themeColor="text1"/>
          <w:sz w:val="20"/>
          <w:szCs w:val="20"/>
        </w:rPr>
        <w:t xml:space="preserve"> ont un bon état de conservation (vert), tandis que 4</w:t>
      </w:r>
      <w:r w:rsidRPr="212FB827">
        <w:rPr>
          <w:rFonts w:asciiTheme="minorHAnsi" w:hAnsiTheme="minorHAnsi" w:cstheme="minorBidi"/>
          <w:b w:val="0"/>
          <w:color w:val="000000" w:themeColor="text1"/>
          <w:sz w:val="20"/>
          <w:szCs w:val="20"/>
        </w:rPr>
        <w:t>1</w:t>
      </w:r>
      <w:r w:rsidR="00D53F6B" w:rsidRPr="212FB827">
        <w:rPr>
          <w:rFonts w:asciiTheme="minorHAnsi" w:hAnsiTheme="minorHAnsi" w:cstheme="minorBidi"/>
          <w:b w:val="0"/>
          <w:color w:val="000000" w:themeColor="text1"/>
          <w:sz w:val="20"/>
          <w:szCs w:val="20"/>
        </w:rPr>
        <w:t xml:space="preserve">% </w:t>
      </w:r>
      <w:r w:rsidRPr="212FB827">
        <w:rPr>
          <w:rFonts w:asciiTheme="minorHAnsi" w:hAnsiTheme="minorHAnsi" w:cstheme="minorBidi"/>
          <w:b w:val="0"/>
          <w:color w:val="000000" w:themeColor="text1"/>
          <w:sz w:val="20"/>
          <w:szCs w:val="20"/>
        </w:rPr>
        <w:t xml:space="preserve">sont en déclin (jaune) </w:t>
      </w:r>
      <w:r w:rsidR="00D53F6B" w:rsidRPr="212FB827">
        <w:rPr>
          <w:rFonts w:asciiTheme="minorHAnsi" w:hAnsiTheme="minorHAnsi" w:cstheme="minorBidi"/>
          <w:b w:val="0"/>
          <w:color w:val="000000" w:themeColor="text1"/>
          <w:sz w:val="20"/>
          <w:szCs w:val="20"/>
        </w:rPr>
        <w:t>et 3</w:t>
      </w:r>
      <w:r w:rsidRPr="212FB827">
        <w:rPr>
          <w:rFonts w:asciiTheme="minorHAnsi" w:hAnsiTheme="minorHAnsi" w:cstheme="minorBidi"/>
          <w:b w:val="0"/>
          <w:color w:val="000000" w:themeColor="text1"/>
          <w:sz w:val="20"/>
          <w:szCs w:val="20"/>
        </w:rPr>
        <w:t>0</w:t>
      </w:r>
      <w:r w:rsidR="00D53F6B" w:rsidRPr="212FB827">
        <w:rPr>
          <w:rFonts w:asciiTheme="minorHAnsi" w:hAnsiTheme="minorHAnsi" w:cstheme="minorBidi"/>
          <w:b w:val="0"/>
          <w:color w:val="000000" w:themeColor="text1"/>
          <w:sz w:val="20"/>
          <w:szCs w:val="20"/>
        </w:rPr>
        <w:t xml:space="preserve">% (rouge) sont </w:t>
      </w:r>
      <w:r w:rsidRPr="212FB827">
        <w:rPr>
          <w:rFonts w:asciiTheme="minorHAnsi" w:hAnsiTheme="minorHAnsi" w:cstheme="minorBidi"/>
          <w:b w:val="0"/>
          <w:color w:val="000000" w:themeColor="text1"/>
          <w:sz w:val="20"/>
          <w:szCs w:val="20"/>
        </w:rPr>
        <w:t xml:space="preserve">en </w:t>
      </w:r>
      <w:r w:rsidR="00C72CAE" w:rsidRPr="212FB827">
        <w:rPr>
          <w:rFonts w:asciiTheme="minorHAnsi" w:hAnsiTheme="minorHAnsi" w:cstheme="minorBidi"/>
          <w:b w:val="0"/>
          <w:color w:val="000000" w:themeColor="text1"/>
          <w:sz w:val="20"/>
          <w:szCs w:val="20"/>
        </w:rPr>
        <w:t xml:space="preserve">mauvais état. </w:t>
      </w:r>
      <w:r w:rsidR="007702D5" w:rsidRPr="212FB827">
        <w:rPr>
          <w:rFonts w:asciiTheme="minorHAnsi" w:hAnsiTheme="minorHAnsi" w:cstheme="minorBidi"/>
          <w:b w:val="0"/>
          <w:color w:val="000000" w:themeColor="text1"/>
          <w:sz w:val="20"/>
          <w:szCs w:val="20"/>
        </w:rPr>
        <w:t>S’agissant de la région alpine, les habitats en bon état représentent 2</w:t>
      </w:r>
      <w:r w:rsidRPr="212FB827">
        <w:rPr>
          <w:rFonts w:asciiTheme="minorHAnsi" w:hAnsiTheme="minorHAnsi" w:cstheme="minorBidi"/>
          <w:b w:val="0"/>
          <w:color w:val="000000" w:themeColor="text1"/>
          <w:sz w:val="20"/>
          <w:szCs w:val="20"/>
        </w:rPr>
        <w:t>6</w:t>
      </w:r>
      <w:r w:rsidR="007702D5" w:rsidRPr="212FB827">
        <w:rPr>
          <w:rFonts w:asciiTheme="minorHAnsi" w:hAnsiTheme="minorHAnsi" w:cstheme="minorBidi"/>
          <w:b w:val="0"/>
          <w:color w:val="000000" w:themeColor="text1"/>
          <w:sz w:val="20"/>
          <w:szCs w:val="20"/>
        </w:rPr>
        <w:t xml:space="preserve">% de l’ensemble de ces derniers, tandis que ceux en </w:t>
      </w:r>
      <w:r w:rsidRPr="212FB827">
        <w:rPr>
          <w:rFonts w:asciiTheme="minorHAnsi" w:hAnsiTheme="minorHAnsi" w:cstheme="minorBidi"/>
          <w:b w:val="0"/>
          <w:color w:val="000000" w:themeColor="text1"/>
          <w:sz w:val="20"/>
          <w:szCs w:val="20"/>
        </w:rPr>
        <w:t>déclin et en</w:t>
      </w:r>
      <w:r w:rsidR="007702D5" w:rsidRPr="212FB827">
        <w:rPr>
          <w:rFonts w:asciiTheme="minorHAnsi" w:hAnsiTheme="minorHAnsi" w:cstheme="minorBidi"/>
          <w:b w:val="0"/>
          <w:color w:val="000000" w:themeColor="text1"/>
          <w:sz w:val="20"/>
          <w:szCs w:val="20"/>
        </w:rPr>
        <w:t xml:space="preserve"> mauvais état représentent respectivement </w:t>
      </w:r>
      <w:r w:rsidRPr="212FB827">
        <w:rPr>
          <w:rFonts w:asciiTheme="minorHAnsi" w:hAnsiTheme="minorHAnsi" w:cstheme="minorBidi"/>
          <w:b w:val="0"/>
          <w:color w:val="000000" w:themeColor="text1"/>
          <w:sz w:val="20"/>
          <w:szCs w:val="20"/>
        </w:rPr>
        <w:t>45</w:t>
      </w:r>
      <w:r w:rsidR="007702D5" w:rsidRPr="212FB827">
        <w:rPr>
          <w:rFonts w:asciiTheme="minorHAnsi" w:hAnsiTheme="minorHAnsi" w:cstheme="minorBidi"/>
          <w:b w:val="0"/>
          <w:color w:val="000000" w:themeColor="text1"/>
          <w:sz w:val="20"/>
          <w:szCs w:val="20"/>
        </w:rPr>
        <w:t xml:space="preserve">% et </w:t>
      </w:r>
      <w:r w:rsidRPr="212FB827">
        <w:rPr>
          <w:rFonts w:asciiTheme="minorHAnsi" w:hAnsiTheme="minorHAnsi" w:cstheme="minorBidi"/>
          <w:b w:val="0"/>
          <w:color w:val="000000" w:themeColor="text1"/>
          <w:sz w:val="20"/>
          <w:szCs w:val="20"/>
        </w:rPr>
        <w:t>19</w:t>
      </w:r>
      <w:r w:rsidR="007702D5" w:rsidRPr="212FB827">
        <w:rPr>
          <w:rFonts w:asciiTheme="minorHAnsi" w:hAnsiTheme="minorHAnsi" w:cstheme="minorBidi"/>
          <w:b w:val="0"/>
          <w:color w:val="000000" w:themeColor="text1"/>
          <w:sz w:val="20"/>
          <w:szCs w:val="20"/>
        </w:rPr>
        <w:t>% de l’ensemble.</w:t>
      </w:r>
      <w:r w:rsidR="00A21F30" w:rsidRPr="212FB827">
        <w:rPr>
          <w:rFonts w:asciiTheme="minorHAnsi" w:hAnsiTheme="minorHAnsi" w:cstheme="minorBidi"/>
          <w:b w:val="0"/>
          <w:color w:val="000000" w:themeColor="text1"/>
          <w:sz w:val="20"/>
          <w:szCs w:val="20"/>
        </w:rPr>
        <w:t xml:space="preserve"> Enfin, pour la région continentale, le bon état est </w:t>
      </w:r>
      <w:r w:rsidR="007702D5" w:rsidRPr="212FB827">
        <w:rPr>
          <w:rFonts w:asciiTheme="minorHAnsi" w:hAnsiTheme="minorHAnsi" w:cstheme="minorBidi"/>
          <w:b w:val="0"/>
          <w:color w:val="000000" w:themeColor="text1"/>
          <w:sz w:val="20"/>
          <w:szCs w:val="20"/>
        </w:rPr>
        <w:t>de</w:t>
      </w:r>
      <w:r w:rsidR="00A21F30" w:rsidRPr="212FB827">
        <w:rPr>
          <w:rFonts w:asciiTheme="minorHAnsi" w:hAnsiTheme="minorHAnsi" w:cstheme="minorBidi"/>
          <w:b w:val="0"/>
          <w:color w:val="000000" w:themeColor="text1"/>
          <w:sz w:val="20"/>
          <w:szCs w:val="20"/>
        </w:rPr>
        <w:t xml:space="preserve"> 1</w:t>
      </w:r>
      <w:r w:rsidRPr="212FB827">
        <w:rPr>
          <w:rFonts w:asciiTheme="minorHAnsi" w:hAnsiTheme="minorHAnsi" w:cstheme="minorBidi"/>
          <w:b w:val="0"/>
          <w:color w:val="000000" w:themeColor="text1"/>
          <w:sz w:val="20"/>
          <w:szCs w:val="20"/>
        </w:rPr>
        <w:t>6</w:t>
      </w:r>
      <w:r w:rsidR="00A21F30" w:rsidRPr="212FB827">
        <w:rPr>
          <w:rFonts w:asciiTheme="minorHAnsi" w:hAnsiTheme="minorHAnsi" w:cstheme="minorBidi"/>
          <w:b w:val="0"/>
          <w:color w:val="000000" w:themeColor="text1"/>
          <w:sz w:val="20"/>
          <w:szCs w:val="20"/>
        </w:rPr>
        <w:t xml:space="preserve">%, tandis que </w:t>
      </w:r>
      <w:r w:rsidRPr="212FB827">
        <w:rPr>
          <w:rFonts w:asciiTheme="minorHAnsi" w:hAnsiTheme="minorHAnsi" w:cstheme="minorBidi"/>
          <w:b w:val="0"/>
          <w:color w:val="000000" w:themeColor="text1"/>
          <w:sz w:val="20"/>
          <w:szCs w:val="20"/>
        </w:rPr>
        <w:t>46% sont en déclin et 33%</w:t>
      </w:r>
      <w:r w:rsidR="00A21F30" w:rsidRPr="212FB827">
        <w:rPr>
          <w:rFonts w:asciiTheme="minorHAnsi" w:hAnsiTheme="minorHAnsi" w:cstheme="minorBidi"/>
          <w:b w:val="0"/>
          <w:color w:val="000000" w:themeColor="text1"/>
          <w:sz w:val="20"/>
          <w:szCs w:val="20"/>
        </w:rPr>
        <w:t xml:space="preserve"> sont </w:t>
      </w:r>
      <w:r w:rsidRPr="212FB827">
        <w:rPr>
          <w:rFonts w:asciiTheme="minorHAnsi" w:hAnsiTheme="minorHAnsi" w:cstheme="minorBidi"/>
          <w:b w:val="0"/>
          <w:color w:val="000000" w:themeColor="text1"/>
          <w:sz w:val="20"/>
          <w:szCs w:val="20"/>
        </w:rPr>
        <w:lastRenderedPageBreak/>
        <w:t>en mauvais état</w:t>
      </w:r>
      <w:r w:rsidR="00F72472" w:rsidRPr="212FB827">
        <w:rPr>
          <w:rFonts w:asciiTheme="minorHAnsi" w:hAnsiTheme="minorHAnsi" w:cstheme="minorBidi"/>
          <w:b w:val="0"/>
          <w:color w:val="000000" w:themeColor="text1"/>
          <w:sz w:val="20"/>
          <w:szCs w:val="20"/>
        </w:rPr>
        <w:t xml:space="preserve">. Dans région de la mer noire, enfin, 10% des habitats sont en bon état de conservation, tandis que près de 80% sont en mauvais </w:t>
      </w:r>
      <w:r w:rsidR="001E20C1" w:rsidRPr="212FB827">
        <w:rPr>
          <w:rFonts w:asciiTheme="minorHAnsi" w:hAnsiTheme="minorHAnsi" w:cstheme="minorBidi"/>
          <w:b w:val="0"/>
          <w:color w:val="000000" w:themeColor="text1"/>
          <w:sz w:val="20"/>
          <w:szCs w:val="20"/>
        </w:rPr>
        <w:t xml:space="preserve">(déclin) </w:t>
      </w:r>
      <w:r w:rsidR="00F72472" w:rsidRPr="212FB827">
        <w:rPr>
          <w:rFonts w:asciiTheme="minorHAnsi" w:hAnsiTheme="minorHAnsi" w:cstheme="minorBidi"/>
          <w:b w:val="0"/>
          <w:color w:val="000000" w:themeColor="text1"/>
          <w:sz w:val="20"/>
          <w:szCs w:val="20"/>
        </w:rPr>
        <w:t>ou, pour 7% d’entre eux, en très mauvais état</w:t>
      </w:r>
      <w:r w:rsidR="00A21F30" w:rsidRPr="212FB827">
        <w:rPr>
          <w:rStyle w:val="Appelnotedebasdep"/>
          <w:rFonts w:asciiTheme="minorHAnsi" w:hAnsiTheme="minorHAnsi" w:cstheme="minorBidi"/>
          <w:b w:val="0"/>
          <w:color w:val="000000" w:themeColor="text1"/>
          <w:sz w:val="20"/>
          <w:szCs w:val="20"/>
          <w:lang w:val="en-GB"/>
        </w:rPr>
        <w:footnoteReference w:id="16"/>
      </w:r>
      <w:r w:rsidR="00A21F30" w:rsidRPr="212FB827">
        <w:rPr>
          <w:rFonts w:asciiTheme="minorHAnsi" w:hAnsiTheme="minorHAnsi" w:cstheme="minorBidi"/>
          <w:b w:val="0"/>
          <w:color w:val="000000" w:themeColor="text1"/>
          <w:sz w:val="20"/>
          <w:szCs w:val="20"/>
        </w:rPr>
        <w:t>.</w:t>
      </w:r>
      <w:bookmarkStart w:id="81" w:name="_Toc64970700"/>
    </w:p>
    <w:p w14:paraId="77A72B47" w14:textId="77777777" w:rsidR="001E20C1" w:rsidRDefault="001E20C1" w:rsidP="007702D5">
      <w:pPr>
        <w:pStyle w:val="DidascaliaCentrata"/>
        <w:spacing w:line="360" w:lineRule="auto"/>
        <w:ind w:left="0"/>
        <w:jc w:val="both"/>
        <w:outlineLvl w:val="9"/>
        <w:rPr>
          <w:rFonts w:asciiTheme="minorHAnsi" w:hAnsiTheme="minorHAnsi" w:cstheme="minorHAnsi"/>
          <w:b w:val="0"/>
          <w:bCs/>
          <w:color w:val="000000" w:themeColor="text1"/>
          <w:sz w:val="20"/>
          <w:szCs w:val="20"/>
        </w:rPr>
      </w:pPr>
    </w:p>
    <w:p w14:paraId="6FAE0941" w14:textId="26E62E3A" w:rsidR="00C94F95" w:rsidRPr="007702D5" w:rsidRDefault="00DD5DEE" w:rsidP="00C94F95">
      <w:pPr>
        <w:pStyle w:val="Lgende"/>
        <w:rPr>
          <w:rFonts w:cs="Calibri Light"/>
          <w:noProof/>
          <w:color w:val="4470B4"/>
          <w:szCs w:val="24"/>
          <w:lang w:val="fr-FR"/>
        </w:rPr>
      </w:pPr>
      <w:bookmarkStart w:id="82" w:name="_Toc66805931"/>
      <w:r>
        <w:rPr>
          <w:noProof/>
        </w:rPr>
        <w:drawing>
          <wp:anchor distT="0" distB="0" distL="114300" distR="114300" simplePos="0" relativeHeight="251658287" behindDoc="0" locked="0" layoutInCell="1" allowOverlap="1" wp14:anchorId="09578A98" wp14:editId="27E960C0">
            <wp:simplePos x="0" y="0"/>
            <wp:positionH relativeFrom="column">
              <wp:posOffset>4445</wp:posOffset>
            </wp:positionH>
            <wp:positionV relativeFrom="line">
              <wp:posOffset>325755</wp:posOffset>
            </wp:positionV>
            <wp:extent cx="6143625" cy="2019935"/>
            <wp:effectExtent l="0" t="0" r="9525" b="0"/>
            <wp:wrapTopAndBottom/>
            <wp:docPr id="8" name="Im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6143625" cy="2019935"/>
                    </a:xfrm>
                    <a:prstGeom prst="rect">
                      <a:avLst/>
                    </a:prstGeom>
                    <a:noFill/>
                  </pic:spPr>
                </pic:pic>
              </a:graphicData>
            </a:graphic>
            <wp14:sizeRelH relativeFrom="page">
              <wp14:pctWidth>0</wp14:pctWidth>
            </wp14:sizeRelH>
            <wp14:sizeRelV relativeFrom="page">
              <wp14:pctHeight>0</wp14:pctHeight>
            </wp14:sizeRelV>
          </wp:anchor>
        </w:drawing>
      </w:r>
      <w:r w:rsidR="00C94F95" w:rsidRPr="00682716">
        <w:rPr>
          <w:b w:val="0"/>
          <w:bCs w:val="0"/>
          <w:color w:val="4470B4"/>
          <w:sz w:val="22"/>
          <w:szCs w:val="22"/>
          <w:lang w:val="fr-FR"/>
        </w:rPr>
        <w:t xml:space="preserve">Figure </w:t>
      </w:r>
      <w:r w:rsidR="00C94F95" w:rsidRPr="00682716">
        <w:rPr>
          <w:b w:val="0"/>
          <w:bCs w:val="0"/>
          <w:color w:val="4470B4"/>
          <w:sz w:val="22"/>
          <w:szCs w:val="22"/>
          <w:lang w:val="fr-FR"/>
        </w:rPr>
        <w:fldChar w:fldCharType="begin"/>
      </w:r>
      <w:r w:rsidR="00C94F95" w:rsidRPr="00682716">
        <w:rPr>
          <w:b w:val="0"/>
          <w:bCs w:val="0"/>
          <w:color w:val="4470B4"/>
          <w:sz w:val="22"/>
          <w:szCs w:val="22"/>
          <w:lang w:val="fr-FR"/>
        </w:rPr>
        <w:instrText xml:space="preserve"> SEQ Figure \* ARABIC </w:instrText>
      </w:r>
      <w:r w:rsidR="00C94F95" w:rsidRPr="00682716">
        <w:rPr>
          <w:b w:val="0"/>
          <w:bCs w:val="0"/>
          <w:color w:val="4470B4"/>
          <w:sz w:val="22"/>
          <w:szCs w:val="22"/>
          <w:lang w:val="fr-FR"/>
        </w:rPr>
        <w:fldChar w:fldCharType="separate"/>
      </w:r>
      <w:r w:rsidR="00F23CE8">
        <w:rPr>
          <w:b w:val="0"/>
          <w:bCs w:val="0"/>
          <w:noProof/>
          <w:color w:val="4470B4"/>
          <w:sz w:val="22"/>
          <w:szCs w:val="22"/>
          <w:lang w:val="fr-FR"/>
        </w:rPr>
        <w:t>14</w:t>
      </w:r>
      <w:r w:rsidR="00C94F95" w:rsidRPr="00682716">
        <w:rPr>
          <w:b w:val="0"/>
          <w:bCs w:val="0"/>
          <w:color w:val="4470B4"/>
          <w:sz w:val="22"/>
          <w:szCs w:val="22"/>
          <w:lang w:val="fr-FR"/>
        </w:rPr>
        <w:fldChar w:fldCharType="end"/>
      </w:r>
      <w:r w:rsidR="00C94F95">
        <w:rPr>
          <w:b w:val="0"/>
          <w:bCs w:val="0"/>
          <w:color w:val="4470B4"/>
          <w:sz w:val="22"/>
          <w:szCs w:val="22"/>
          <w:lang w:val="fr-FR"/>
        </w:rPr>
        <w:t> :</w:t>
      </w:r>
      <w:r w:rsidR="00C94F95" w:rsidRPr="00682716">
        <w:rPr>
          <w:b w:val="0"/>
          <w:bCs w:val="0"/>
          <w:color w:val="4470B4"/>
          <w:sz w:val="22"/>
          <w:szCs w:val="22"/>
          <w:lang w:val="fr-FR"/>
        </w:rPr>
        <w:t xml:space="preserve"> </w:t>
      </w:r>
      <w:r w:rsidR="00C94F95" w:rsidRPr="00C94F95">
        <w:rPr>
          <w:b w:val="0"/>
          <w:bCs w:val="0"/>
          <w:color w:val="4470B4"/>
          <w:sz w:val="22"/>
          <w:szCs w:val="22"/>
          <w:lang w:val="fr-FR"/>
        </w:rPr>
        <w:t xml:space="preserve">  État de conservation de l'habitat par région biogéographique et marine (Source : AEE</w:t>
      </w:r>
      <w:r w:rsidR="00C94F95">
        <w:rPr>
          <w:b w:val="0"/>
          <w:bCs w:val="0"/>
          <w:color w:val="4470B4"/>
          <w:sz w:val="22"/>
          <w:szCs w:val="22"/>
          <w:lang w:val="fr-FR"/>
        </w:rPr>
        <w:t>-2018</w:t>
      </w:r>
      <w:r w:rsidR="00C94F95" w:rsidRPr="00C94F95">
        <w:rPr>
          <w:b w:val="0"/>
          <w:bCs w:val="0"/>
          <w:color w:val="4470B4"/>
          <w:sz w:val="22"/>
          <w:szCs w:val="22"/>
          <w:lang w:val="fr-FR"/>
        </w:rPr>
        <w:t>)</w:t>
      </w:r>
      <w:bookmarkEnd w:id="82"/>
    </w:p>
    <w:bookmarkEnd w:id="81"/>
    <w:p w14:paraId="452117B6" w14:textId="26F52DAE" w:rsidR="00643B4F" w:rsidRDefault="00DD5DEE" w:rsidP="00C94F95">
      <w:pPr>
        <w:pStyle w:val="DidascaliaCentrata"/>
        <w:spacing w:line="360" w:lineRule="auto"/>
        <w:ind w:left="0"/>
        <w:jc w:val="both"/>
        <w:outlineLvl w:val="9"/>
      </w:pPr>
      <w:r>
        <w:rPr>
          <w:noProof/>
        </w:rPr>
        <w:drawing>
          <wp:anchor distT="0" distB="0" distL="114300" distR="114300" simplePos="0" relativeHeight="251658284" behindDoc="0" locked="0" layoutInCell="1" allowOverlap="1" wp14:anchorId="53E91CEF" wp14:editId="1F948EC3">
            <wp:simplePos x="0" y="0"/>
            <wp:positionH relativeFrom="margin">
              <wp:posOffset>144145</wp:posOffset>
            </wp:positionH>
            <wp:positionV relativeFrom="line">
              <wp:posOffset>337820</wp:posOffset>
            </wp:positionV>
            <wp:extent cx="1670050" cy="1542415"/>
            <wp:effectExtent l="0" t="0" r="6350" b="635"/>
            <wp:wrapTopAndBottom/>
            <wp:docPr id="24"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6">
                      <a:extLst>
                        <a:ext uri="{28A0092B-C50C-407E-A947-70E740481C1C}">
                          <a14:useLocalDpi xmlns:a14="http://schemas.microsoft.com/office/drawing/2010/main" val="0"/>
                        </a:ext>
                      </a:extLst>
                    </a:blip>
                    <a:srcRect l="5345" t="45221" r="82040" b="37299"/>
                    <a:stretch/>
                  </pic:blipFill>
                  <pic:spPr bwMode="auto">
                    <a:xfrm>
                      <a:off x="0" y="0"/>
                      <a:ext cx="1670050" cy="154241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6AB61173" w14:textId="72C22909" w:rsidR="00CB1EE7" w:rsidRDefault="00CB1EE7" w:rsidP="00643B4F">
      <w:pPr>
        <w:spacing w:before="0" w:line="300" w:lineRule="atLeast"/>
        <w:ind w:left="709"/>
        <w:rPr>
          <w:rStyle w:val="Rfrenceintense"/>
          <w:lang w:val="fr-FR"/>
        </w:rPr>
      </w:pPr>
    </w:p>
    <w:p w14:paraId="23D117AD" w14:textId="2323DCB1" w:rsidR="00643B4F" w:rsidRPr="00CB1EE7" w:rsidRDefault="00BD509D" w:rsidP="00643B4F">
      <w:pPr>
        <w:spacing w:before="0" w:line="300" w:lineRule="atLeast"/>
        <w:ind w:left="709"/>
        <w:rPr>
          <w:rStyle w:val="Rfrenceintense"/>
          <w:lang w:val="fr-FR"/>
        </w:rPr>
      </w:pPr>
      <w:r w:rsidRPr="00CB1EE7">
        <w:rPr>
          <w:rStyle w:val="Rfrenceintense"/>
          <w:lang w:val="fr-FR"/>
        </w:rPr>
        <w:t xml:space="preserve">Aires protégées à l’échelle nationale </w:t>
      </w:r>
    </w:p>
    <w:p w14:paraId="22D8D1B0" w14:textId="655A932A" w:rsidR="00BD509D" w:rsidRPr="00BD509D" w:rsidRDefault="00BD509D" w:rsidP="00267C50">
      <w:pPr>
        <w:rPr>
          <w:lang w:val="fr-FR"/>
        </w:rPr>
      </w:pPr>
      <w:r w:rsidRPr="00BD509D">
        <w:rPr>
          <w:lang w:val="fr-FR"/>
        </w:rPr>
        <w:t>Les aires protégées</w:t>
      </w:r>
      <w:r w:rsidR="00B656C3">
        <w:rPr>
          <w:lang w:val="fr-FR"/>
        </w:rPr>
        <w:t xml:space="preserve"> peuvent</w:t>
      </w:r>
      <w:r w:rsidRPr="00BD509D">
        <w:rPr>
          <w:lang w:val="fr-FR"/>
        </w:rPr>
        <w:t xml:space="preserve"> englob</w:t>
      </w:r>
      <w:r w:rsidR="00517708">
        <w:rPr>
          <w:lang w:val="fr-FR"/>
        </w:rPr>
        <w:t>er</w:t>
      </w:r>
      <w:r w:rsidR="00CB1EE7">
        <w:rPr>
          <w:lang w:val="fr-FR"/>
        </w:rPr>
        <w:t xml:space="preserve"> </w:t>
      </w:r>
      <w:r w:rsidR="00517708">
        <w:rPr>
          <w:lang w:val="fr-FR"/>
        </w:rPr>
        <w:t>différents</w:t>
      </w:r>
      <w:r w:rsidR="00CB1EE7">
        <w:rPr>
          <w:lang w:val="fr-FR"/>
        </w:rPr>
        <w:t xml:space="preserve"> </w:t>
      </w:r>
      <w:r w:rsidR="7FF47259" w:rsidRPr="64FB7388">
        <w:rPr>
          <w:lang w:val="fr-FR"/>
        </w:rPr>
        <w:t xml:space="preserve">milieux </w:t>
      </w:r>
      <w:r w:rsidR="00CB1EE7">
        <w:rPr>
          <w:lang w:val="fr-FR"/>
        </w:rPr>
        <w:t>terrestres et</w:t>
      </w:r>
      <w:r w:rsidRPr="00BD509D">
        <w:rPr>
          <w:lang w:val="fr-FR"/>
        </w:rPr>
        <w:t xml:space="preserve"> plans d'eau, </w:t>
      </w:r>
      <w:r w:rsidR="00CB1EE7">
        <w:rPr>
          <w:lang w:val="fr-FR"/>
        </w:rPr>
        <w:t xml:space="preserve">et sont régies par </w:t>
      </w:r>
      <w:r w:rsidRPr="00BD509D">
        <w:rPr>
          <w:lang w:val="fr-FR"/>
        </w:rPr>
        <w:t xml:space="preserve">différents régimes de </w:t>
      </w:r>
      <w:r w:rsidR="00CB1EE7">
        <w:rPr>
          <w:lang w:val="fr-FR"/>
        </w:rPr>
        <w:t>protection :</w:t>
      </w:r>
      <w:r w:rsidRPr="00BD509D">
        <w:rPr>
          <w:lang w:val="fr-FR"/>
        </w:rPr>
        <w:t xml:space="preserve"> parcs nationaux, parcs régionaux, parcs naturels, réserves naturelles </w:t>
      </w:r>
      <w:r w:rsidR="00CB1EE7">
        <w:rPr>
          <w:lang w:val="fr-FR"/>
        </w:rPr>
        <w:t>avec des</w:t>
      </w:r>
      <w:r w:rsidRPr="00BD509D">
        <w:rPr>
          <w:lang w:val="fr-FR"/>
        </w:rPr>
        <w:t xml:space="preserve"> restrictions d'entrée strictes </w:t>
      </w:r>
      <w:r w:rsidR="00CB1EE7">
        <w:rPr>
          <w:lang w:val="fr-FR"/>
        </w:rPr>
        <w:t xml:space="preserve">et/ou des zones </w:t>
      </w:r>
      <w:r w:rsidRPr="00BD509D">
        <w:rPr>
          <w:lang w:val="fr-FR"/>
        </w:rPr>
        <w:t xml:space="preserve">où les visiteurs sont les bienvenus. </w:t>
      </w:r>
      <w:r w:rsidR="00267C50">
        <w:rPr>
          <w:lang w:val="fr-FR"/>
        </w:rPr>
        <w:t>La part de ces aires protégées représente une proportion relativement élevée de la superficie totale des pays euro-méditerranéens </w:t>
      </w:r>
      <w:r w:rsidRPr="00BD509D">
        <w:rPr>
          <w:lang w:val="fr-FR"/>
        </w:rPr>
        <w:t xml:space="preserve">: entre 40% </w:t>
      </w:r>
      <w:r w:rsidR="00267C50">
        <w:rPr>
          <w:lang w:val="fr-FR"/>
        </w:rPr>
        <w:t xml:space="preserve">et </w:t>
      </w:r>
      <w:r w:rsidRPr="00BD509D">
        <w:rPr>
          <w:lang w:val="fr-FR"/>
        </w:rPr>
        <w:t xml:space="preserve">35% pour la Slovénie, la Croatie, Chypre et la Grèce et entre 20% </w:t>
      </w:r>
      <w:r w:rsidR="00267C50">
        <w:rPr>
          <w:lang w:val="fr-FR"/>
        </w:rPr>
        <w:t xml:space="preserve">et </w:t>
      </w:r>
      <w:r w:rsidRPr="00BD509D">
        <w:rPr>
          <w:lang w:val="fr-FR"/>
        </w:rPr>
        <w:t>30% pour l'Espagne, le Portugal et la France et l'Italie</w:t>
      </w:r>
      <w:r>
        <w:rPr>
          <w:rStyle w:val="Appelnotedebasdep"/>
          <w:lang w:val="fr-FR"/>
        </w:rPr>
        <w:footnoteReference w:id="17"/>
      </w:r>
      <w:r w:rsidRPr="00BD509D">
        <w:rPr>
          <w:lang w:val="fr-FR"/>
        </w:rPr>
        <w:t>.</w:t>
      </w:r>
    </w:p>
    <w:p w14:paraId="5CA0DFD1" w14:textId="13B2587A" w:rsidR="00267C50" w:rsidRPr="001610FF" w:rsidRDefault="00267C50" w:rsidP="00267C50">
      <w:pPr>
        <w:pStyle w:val="Lgende"/>
        <w:rPr>
          <w:b w:val="0"/>
          <w:bCs w:val="0"/>
          <w:color w:val="4470B4"/>
          <w:sz w:val="22"/>
          <w:szCs w:val="22"/>
          <w:lang w:val="fr-FR"/>
        </w:rPr>
      </w:pPr>
      <w:bookmarkStart w:id="83" w:name="_Toc66805932"/>
      <w:r w:rsidRPr="001610FF">
        <w:rPr>
          <w:b w:val="0"/>
          <w:bCs w:val="0"/>
          <w:color w:val="4470B4"/>
          <w:sz w:val="22"/>
          <w:szCs w:val="22"/>
          <w:lang w:val="fr-FR"/>
        </w:rPr>
        <w:lastRenderedPageBreak/>
        <w:t xml:space="preserve">Figure </w:t>
      </w:r>
      <w:r w:rsidRPr="001610FF">
        <w:rPr>
          <w:b w:val="0"/>
          <w:bCs w:val="0"/>
          <w:color w:val="4470B4"/>
          <w:sz w:val="22"/>
          <w:szCs w:val="22"/>
          <w:lang w:val="fr-FR"/>
        </w:rPr>
        <w:fldChar w:fldCharType="begin"/>
      </w:r>
      <w:r w:rsidRPr="001610FF">
        <w:rPr>
          <w:b w:val="0"/>
          <w:bCs w:val="0"/>
          <w:color w:val="4470B4"/>
          <w:sz w:val="22"/>
          <w:szCs w:val="22"/>
          <w:lang w:val="fr-FR"/>
        </w:rPr>
        <w:instrText xml:space="preserve"> SEQ Figure \* ARABIC </w:instrText>
      </w:r>
      <w:r w:rsidRPr="001610FF">
        <w:rPr>
          <w:b w:val="0"/>
          <w:bCs w:val="0"/>
          <w:color w:val="4470B4"/>
          <w:sz w:val="22"/>
          <w:szCs w:val="22"/>
          <w:lang w:val="fr-FR"/>
        </w:rPr>
        <w:fldChar w:fldCharType="separate"/>
      </w:r>
      <w:r w:rsidR="001610FF">
        <w:rPr>
          <w:b w:val="0"/>
          <w:bCs w:val="0"/>
          <w:noProof/>
          <w:color w:val="4470B4"/>
          <w:sz w:val="22"/>
          <w:szCs w:val="22"/>
          <w:lang w:val="fr-FR"/>
        </w:rPr>
        <w:t>15</w:t>
      </w:r>
      <w:r w:rsidRPr="001610FF">
        <w:rPr>
          <w:b w:val="0"/>
          <w:bCs w:val="0"/>
          <w:color w:val="4470B4"/>
          <w:sz w:val="22"/>
          <w:szCs w:val="22"/>
          <w:lang w:val="fr-FR"/>
        </w:rPr>
        <w:fldChar w:fldCharType="end"/>
      </w:r>
      <w:r w:rsidR="001610FF">
        <w:rPr>
          <w:b w:val="0"/>
          <w:bCs w:val="0"/>
          <w:color w:val="4470B4"/>
          <w:sz w:val="22"/>
          <w:szCs w:val="22"/>
          <w:lang w:val="fr-FR"/>
        </w:rPr>
        <w:t> :</w:t>
      </w:r>
      <w:r w:rsidRPr="001610FF">
        <w:rPr>
          <w:b w:val="0"/>
          <w:bCs w:val="0"/>
          <w:color w:val="4470B4"/>
          <w:sz w:val="22"/>
          <w:szCs w:val="22"/>
          <w:lang w:val="fr-FR"/>
        </w:rPr>
        <w:t xml:space="preserve"> </w:t>
      </w:r>
      <w:r w:rsidR="008F772C" w:rsidRPr="001610FF">
        <w:rPr>
          <w:b w:val="0"/>
          <w:bCs w:val="0"/>
          <w:color w:val="4470B4"/>
          <w:sz w:val="22"/>
          <w:szCs w:val="22"/>
          <w:lang w:val="fr-FR"/>
        </w:rPr>
        <w:t>Part du pays désigné en tant qu’aire protégée terrestre et chevauchement entre les sites Natura 2000 ou Emeraude et les désignations nationales (Source</w:t>
      </w:r>
      <w:r w:rsidR="00837B13" w:rsidRPr="001610FF">
        <w:rPr>
          <w:b w:val="0"/>
          <w:bCs w:val="0"/>
          <w:color w:val="4470B4"/>
          <w:sz w:val="22"/>
          <w:szCs w:val="22"/>
          <w:lang w:val="fr-FR"/>
        </w:rPr>
        <w:t xml:space="preserve"> </w:t>
      </w:r>
      <w:r w:rsidR="008F772C" w:rsidRPr="001610FF">
        <w:rPr>
          <w:b w:val="0"/>
          <w:bCs w:val="0"/>
          <w:color w:val="4470B4"/>
          <w:sz w:val="22"/>
          <w:szCs w:val="22"/>
          <w:lang w:val="fr-FR"/>
        </w:rPr>
        <w:t>: AEE)</w:t>
      </w:r>
      <w:bookmarkEnd w:id="83"/>
    </w:p>
    <w:p w14:paraId="13C71D90" w14:textId="77777777" w:rsidR="005D3EC4" w:rsidRPr="005D3EC4" w:rsidRDefault="68BCE540" w:rsidP="005D3EC4">
      <w:r>
        <w:rPr>
          <w:noProof/>
        </w:rPr>
        <w:drawing>
          <wp:inline distT="0" distB="0" distL="0" distR="0" wp14:anchorId="46E7B62D" wp14:editId="59AEC5B9">
            <wp:extent cx="5937885" cy="3523615"/>
            <wp:effectExtent l="0" t="0" r="5715" b="635"/>
            <wp:docPr id="16" name="Immagin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6"/>
                    <pic:cNvPicPr/>
                  </pic:nvPicPr>
                  <pic:blipFill>
                    <a:blip r:embed="rId57">
                      <a:extLst>
                        <a:ext uri="{28A0092B-C50C-407E-A947-70E740481C1C}">
                          <a14:useLocalDpi xmlns:a14="http://schemas.microsoft.com/office/drawing/2010/main" val="0"/>
                        </a:ext>
                      </a:extLst>
                    </a:blip>
                    <a:stretch>
                      <a:fillRect/>
                    </a:stretch>
                  </pic:blipFill>
                  <pic:spPr>
                    <a:xfrm>
                      <a:off x="0" y="0"/>
                      <a:ext cx="5937885" cy="3523615"/>
                    </a:xfrm>
                    <a:prstGeom prst="rect">
                      <a:avLst/>
                    </a:prstGeom>
                  </pic:spPr>
                </pic:pic>
              </a:graphicData>
            </a:graphic>
          </wp:inline>
        </w:drawing>
      </w:r>
    </w:p>
    <w:p w14:paraId="5F8297D6" w14:textId="03E47B75" w:rsidR="00A931D8" w:rsidRPr="00A931D8" w:rsidRDefault="00772AAA" w:rsidP="00643B4F">
      <w:pPr>
        <w:rPr>
          <w:lang w:val="fr-FR"/>
        </w:rPr>
      </w:pPr>
      <w:r w:rsidRPr="00772AAA">
        <w:rPr>
          <w:lang w:val="fr-FR"/>
        </w:rPr>
        <w:t xml:space="preserve">On constate que la plupart des sites désignés au niveau national </w:t>
      </w:r>
      <w:r w:rsidR="00795EBD" w:rsidRPr="00772AAA">
        <w:rPr>
          <w:lang w:val="fr-FR"/>
        </w:rPr>
        <w:t xml:space="preserve">(65%) </w:t>
      </w:r>
      <w:r w:rsidRPr="00772AAA">
        <w:rPr>
          <w:lang w:val="fr-FR"/>
        </w:rPr>
        <w:t xml:space="preserve">sont de petite taille, entre 1 et 100 ha. </w:t>
      </w:r>
      <w:r w:rsidR="001A165A">
        <w:rPr>
          <w:lang w:val="fr-FR"/>
        </w:rPr>
        <w:t>Toutefois</w:t>
      </w:r>
      <w:r w:rsidRPr="00772AAA">
        <w:rPr>
          <w:lang w:val="fr-FR"/>
        </w:rPr>
        <w:t xml:space="preserve">, 94% des aires protégées grecques </w:t>
      </w:r>
      <w:r w:rsidR="00795EBD">
        <w:rPr>
          <w:lang w:val="fr-FR"/>
        </w:rPr>
        <w:t xml:space="preserve">ont une superficie supérieure à </w:t>
      </w:r>
      <w:r w:rsidRPr="00772AAA">
        <w:rPr>
          <w:lang w:val="fr-FR"/>
        </w:rPr>
        <w:t xml:space="preserve">100 ha et 7% </w:t>
      </w:r>
      <w:r w:rsidR="00795EBD">
        <w:rPr>
          <w:lang w:val="fr-FR"/>
        </w:rPr>
        <w:t>supérieures à</w:t>
      </w:r>
      <w:r w:rsidRPr="00772AAA">
        <w:rPr>
          <w:lang w:val="fr-FR"/>
        </w:rPr>
        <w:t xml:space="preserve"> 10</w:t>
      </w:r>
      <w:r w:rsidR="001A165A">
        <w:rPr>
          <w:lang w:val="fr-FR"/>
        </w:rPr>
        <w:t>.</w:t>
      </w:r>
      <w:r w:rsidRPr="00772AAA">
        <w:rPr>
          <w:lang w:val="fr-FR"/>
        </w:rPr>
        <w:t>000 ha, tandis que l'Italie a la plupart de ses zones désignées entre 1</w:t>
      </w:r>
      <w:r w:rsidR="001A165A">
        <w:rPr>
          <w:lang w:val="fr-FR"/>
        </w:rPr>
        <w:t>.</w:t>
      </w:r>
      <w:r w:rsidRPr="00772AAA">
        <w:rPr>
          <w:lang w:val="fr-FR"/>
        </w:rPr>
        <w:t>100 ha et 100-1</w:t>
      </w:r>
      <w:r w:rsidR="001A165A">
        <w:rPr>
          <w:lang w:val="fr-FR"/>
        </w:rPr>
        <w:t>.</w:t>
      </w:r>
      <w:r w:rsidRPr="00772AAA">
        <w:rPr>
          <w:lang w:val="fr-FR"/>
        </w:rPr>
        <w:t>000 ha</w:t>
      </w:r>
      <w:r w:rsidR="001610FF">
        <w:rPr>
          <w:rStyle w:val="Appelnotedebasdep"/>
          <w:lang w:val="fr-FR"/>
        </w:rPr>
        <w:footnoteReference w:id="18"/>
      </w:r>
      <w:r w:rsidRPr="00772AAA">
        <w:rPr>
          <w:lang w:val="fr-FR"/>
        </w:rPr>
        <w:t>.</w:t>
      </w:r>
      <w:r w:rsidR="001A165A">
        <w:rPr>
          <w:lang w:val="fr-FR"/>
        </w:rPr>
        <w:t xml:space="preserve">  </w:t>
      </w:r>
      <w:r w:rsidR="00A931D8" w:rsidRPr="00A931D8">
        <w:rPr>
          <w:lang w:val="fr-FR"/>
        </w:rPr>
        <w:t xml:space="preserve">De plus, </w:t>
      </w:r>
      <w:r w:rsidR="001A165A">
        <w:rPr>
          <w:lang w:val="fr-FR"/>
        </w:rPr>
        <w:t>selon les sept</w:t>
      </w:r>
      <w:r w:rsidR="00303356">
        <w:rPr>
          <w:lang w:val="fr-FR"/>
        </w:rPr>
        <w:t xml:space="preserve"> </w:t>
      </w:r>
      <w:r w:rsidR="001A165A">
        <w:rPr>
          <w:lang w:val="fr-FR"/>
        </w:rPr>
        <w:lastRenderedPageBreak/>
        <w:t xml:space="preserve">catégories définies par </w:t>
      </w:r>
      <w:r w:rsidR="00A931D8" w:rsidRPr="00A931D8">
        <w:rPr>
          <w:lang w:val="fr-FR"/>
        </w:rPr>
        <w:t>l'Union internationale pour la conservation de la nature (UICN)</w:t>
      </w:r>
      <w:r w:rsidR="001A165A">
        <w:rPr>
          <w:lang w:val="fr-FR"/>
        </w:rPr>
        <w:t xml:space="preserve"> sur la base de critères de gestion,</w:t>
      </w:r>
      <w:r w:rsidR="00A931D8" w:rsidRPr="00A931D8">
        <w:rPr>
          <w:lang w:val="fr-FR"/>
        </w:rPr>
        <w:t xml:space="preserve"> </w:t>
      </w:r>
      <w:r w:rsidR="001A165A">
        <w:rPr>
          <w:lang w:val="fr-FR"/>
        </w:rPr>
        <w:t>l</w:t>
      </w:r>
      <w:r w:rsidR="00A931D8" w:rsidRPr="00A931D8">
        <w:rPr>
          <w:lang w:val="fr-FR"/>
        </w:rPr>
        <w:t xml:space="preserve">a plupart États membres </w:t>
      </w:r>
      <w:r w:rsidR="001A165A">
        <w:rPr>
          <w:lang w:val="fr-FR"/>
        </w:rPr>
        <w:t>du</w:t>
      </w:r>
      <w:r w:rsidR="00A931D8" w:rsidRPr="00A931D8">
        <w:rPr>
          <w:lang w:val="fr-FR"/>
        </w:rPr>
        <w:t xml:space="preserve"> </w:t>
      </w:r>
      <w:r w:rsidR="00FB7BA3">
        <w:rPr>
          <w:lang w:val="fr-FR"/>
        </w:rPr>
        <w:t>P</w:t>
      </w:r>
      <w:r w:rsidR="00A931D8" w:rsidRPr="00A931D8">
        <w:rPr>
          <w:lang w:val="fr-FR"/>
        </w:rPr>
        <w:t xml:space="preserve">rogramme </w:t>
      </w:r>
      <w:r w:rsidR="00FB7BA3" w:rsidRPr="00A931D8">
        <w:rPr>
          <w:lang w:val="fr-FR"/>
        </w:rPr>
        <w:t xml:space="preserve">Interreg </w:t>
      </w:r>
      <w:r w:rsidR="00877209">
        <w:rPr>
          <w:lang w:val="fr-FR"/>
        </w:rPr>
        <w:t>Euro-MED</w:t>
      </w:r>
      <w:r w:rsidR="00FB7BA3" w:rsidRPr="00D92839">
        <w:rPr>
          <w:rFonts w:cs="Calibri Light"/>
          <w:bCs/>
          <w:noProof/>
        </w:rPr>
        <w:drawing>
          <wp:anchor distT="0" distB="0" distL="114300" distR="114300" simplePos="0" relativeHeight="251658254" behindDoc="0" locked="0" layoutInCell="1" allowOverlap="1" wp14:anchorId="5F19F79C" wp14:editId="24DDF67A">
            <wp:simplePos x="0" y="0"/>
            <wp:positionH relativeFrom="column">
              <wp:posOffset>194945</wp:posOffset>
            </wp:positionH>
            <wp:positionV relativeFrom="line">
              <wp:posOffset>732443</wp:posOffset>
            </wp:positionV>
            <wp:extent cx="5603240" cy="4286885"/>
            <wp:effectExtent l="0" t="0" r="0" b="0"/>
            <wp:wrapTopAndBottom/>
            <wp:docPr id="21" name="Imag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8">
                      <a:extLst>
                        <a:ext uri="{28A0092B-C50C-407E-A947-70E740481C1C}">
                          <a14:useLocalDpi xmlns:a14="http://schemas.microsoft.com/office/drawing/2010/main" val="0"/>
                        </a:ext>
                      </a:extLst>
                    </a:blip>
                    <a:srcRect l="3100" t="25818" r="52747" b="23509"/>
                    <a:stretch/>
                  </pic:blipFill>
                  <pic:spPr bwMode="auto">
                    <a:xfrm>
                      <a:off x="0" y="0"/>
                      <a:ext cx="5603240" cy="42868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C65A2D">
        <w:rPr>
          <w:lang w:val="fr-FR"/>
        </w:rPr>
        <w:t>.</w:t>
      </w:r>
    </w:p>
    <w:p w14:paraId="00119D14" w14:textId="6732B323" w:rsidR="001A165A" w:rsidRPr="001A165A" w:rsidRDefault="00FB7BA3" w:rsidP="001A165A">
      <w:pPr>
        <w:pStyle w:val="Lgende"/>
        <w:rPr>
          <w:b w:val="0"/>
          <w:bCs w:val="0"/>
          <w:color w:val="4470B4"/>
          <w:sz w:val="22"/>
          <w:szCs w:val="22"/>
          <w:lang w:val="fr-FR"/>
        </w:rPr>
      </w:pPr>
      <w:r w:rsidRPr="00FB7BA3">
        <w:rPr>
          <w:rFonts w:cs="Calibri Light"/>
          <w:bCs w:val="0"/>
          <w:lang w:val="fr-FR"/>
        </w:rPr>
        <w:lastRenderedPageBreak/>
        <w:t xml:space="preserve"> </w:t>
      </w:r>
      <w:bookmarkStart w:id="84" w:name="_Toc66805933"/>
      <w:r w:rsidR="001A165A" w:rsidRPr="001A165A">
        <w:rPr>
          <w:b w:val="0"/>
          <w:bCs w:val="0"/>
          <w:color w:val="4470B4"/>
          <w:sz w:val="22"/>
          <w:szCs w:val="22"/>
          <w:lang w:val="fr-FR"/>
        </w:rPr>
        <w:t xml:space="preserve">Figure </w:t>
      </w:r>
      <w:r w:rsidR="001A165A" w:rsidRPr="001A165A">
        <w:rPr>
          <w:b w:val="0"/>
          <w:bCs w:val="0"/>
          <w:color w:val="4470B4"/>
          <w:sz w:val="22"/>
          <w:szCs w:val="22"/>
          <w:lang w:val="fr-FR"/>
        </w:rPr>
        <w:fldChar w:fldCharType="begin"/>
      </w:r>
      <w:r w:rsidR="001A165A" w:rsidRPr="001A165A">
        <w:rPr>
          <w:b w:val="0"/>
          <w:bCs w:val="0"/>
          <w:color w:val="4470B4"/>
          <w:sz w:val="22"/>
          <w:szCs w:val="22"/>
          <w:lang w:val="fr-FR"/>
        </w:rPr>
        <w:instrText xml:space="preserve"> SEQ Figure \* ARABIC </w:instrText>
      </w:r>
      <w:r w:rsidR="001A165A" w:rsidRPr="001A165A">
        <w:rPr>
          <w:b w:val="0"/>
          <w:bCs w:val="0"/>
          <w:color w:val="4470B4"/>
          <w:sz w:val="22"/>
          <w:szCs w:val="22"/>
          <w:lang w:val="fr-FR"/>
        </w:rPr>
        <w:fldChar w:fldCharType="separate"/>
      </w:r>
      <w:r w:rsidR="001A165A">
        <w:rPr>
          <w:b w:val="0"/>
          <w:bCs w:val="0"/>
          <w:noProof/>
          <w:color w:val="4470B4"/>
          <w:sz w:val="22"/>
          <w:szCs w:val="22"/>
          <w:lang w:val="fr-FR"/>
        </w:rPr>
        <w:t>16</w:t>
      </w:r>
      <w:r w:rsidR="001A165A" w:rsidRPr="001A165A">
        <w:rPr>
          <w:b w:val="0"/>
          <w:bCs w:val="0"/>
          <w:color w:val="4470B4"/>
          <w:sz w:val="22"/>
          <w:szCs w:val="22"/>
          <w:lang w:val="fr-FR"/>
        </w:rPr>
        <w:fldChar w:fldCharType="end"/>
      </w:r>
      <w:r w:rsidR="001A165A">
        <w:rPr>
          <w:b w:val="0"/>
          <w:bCs w:val="0"/>
          <w:color w:val="4470B4"/>
          <w:sz w:val="22"/>
          <w:szCs w:val="22"/>
          <w:lang w:val="fr-FR"/>
        </w:rPr>
        <w:t> :</w:t>
      </w:r>
      <w:r w:rsidR="001A165A" w:rsidRPr="001A165A">
        <w:rPr>
          <w:b w:val="0"/>
          <w:bCs w:val="0"/>
          <w:color w:val="4470B4"/>
          <w:sz w:val="22"/>
          <w:szCs w:val="22"/>
          <w:lang w:val="fr-FR"/>
        </w:rPr>
        <w:t xml:space="preserve"> Aires nationales protégées selon la classification UICN (Source : IUCN</w:t>
      </w:r>
      <w:r w:rsidR="001A165A">
        <w:rPr>
          <w:b w:val="0"/>
          <w:bCs w:val="0"/>
          <w:color w:val="4470B4"/>
          <w:sz w:val="22"/>
          <w:szCs w:val="22"/>
          <w:lang w:val="fr-FR"/>
        </w:rPr>
        <w:t xml:space="preserve"> - 2012</w:t>
      </w:r>
      <w:r w:rsidR="001A165A" w:rsidRPr="001A165A">
        <w:rPr>
          <w:b w:val="0"/>
          <w:bCs w:val="0"/>
          <w:color w:val="4470B4"/>
          <w:sz w:val="22"/>
          <w:szCs w:val="22"/>
          <w:lang w:val="fr-FR"/>
        </w:rPr>
        <w:t>)</w:t>
      </w:r>
      <w:bookmarkEnd w:id="84"/>
    </w:p>
    <w:p w14:paraId="56C14C02" w14:textId="3EC3BBBE" w:rsidR="00643B4F" w:rsidRPr="00FB7BA3" w:rsidRDefault="371E2829" w:rsidP="00643B4F">
      <w:pPr>
        <w:rPr>
          <w:lang w:val="fr-FR"/>
        </w:rPr>
      </w:pPr>
      <w:r>
        <w:rPr>
          <w:noProof/>
        </w:rPr>
        <w:drawing>
          <wp:inline distT="0" distB="0" distL="0" distR="0" wp14:anchorId="0FCB9700" wp14:editId="35BC5E32">
            <wp:extent cx="5603242" cy="4286885"/>
            <wp:effectExtent l="0" t="0" r="0" b="0"/>
            <wp:docPr id="1003337970" name="Imag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30"/>
                    <pic:cNvPicPr/>
                  </pic:nvPicPr>
                  <pic:blipFill>
                    <a:blip r:embed="rId58">
                      <a:extLst>
                        <a:ext uri="{28A0092B-C50C-407E-A947-70E740481C1C}">
                          <a14:useLocalDpi xmlns:a14="http://schemas.microsoft.com/office/drawing/2010/main" val="0"/>
                        </a:ext>
                      </a:extLst>
                    </a:blip>
                    <a:srcRect l="3100" t="25818" r="52747" b="23509"/>
                    <a:stretch>
                      <a:fillRect/>
                    </a:stretch>
                  </pic:blipFill>
                  <pic:spPr bwMode="auto">
                    <a:xfrm>
                      <a:off x="0" y="0"/>
                      <a:ext cx="5603242" cy="4286885"/>
                    </a:xfrm>
                    <a:prstGeom prst="rect">
                      <a:avLst/>
                    </a:prstGeom>
                    <a:ln>
                      <a:noFill/>
                    </a:ln>
                    <a:extLst>
                      <a:ext uri="{53640926-AAD7-44D8-BBD7-CCE9431645EC}">
                        <a14:shadowObscured xmlns:a14="http://schemas.microsoft.com/office/drawing/2010/main"/>
                      </a:ext>
                    </a:extLst>
                  </pic:spPr>
                </pic:pic>
              </a:graphicData>
            </a:graphic>
          </wp:inline>
        </w:drawing>
      </w:r>
    </w:p>
    <w:p w14:paraId="6A7F1A0F" w14:textId="0DFF3A06" w:rsidR="00643B4F" w:rsidRPr="00DB46AE" w:rsidRDefault="00FB7BA3" w:rsidP="00643B4F">
      <w:pPr>
        <w:spacing w:before="0" w:line="300" w:lineRule="atLeast"/>
        <w:ind w:left="709"/>
        <w:rPr>
          <w:rStyle w:val="Rfrenceintense"/>
          <w:lang w:val="fr-FR"/>
        </w:rPr>
      </w:pPr>
      <w:r w:rsidRPr="00DB46AE">
        <w:rPr>
          <w:rStyle w:val="Rfrenceintense"/>
          <w:lang w:val="fr-FR"/>
        </w:rPr>
        <w:t>Réseau Natura 2000</w:t>
      </w:r>
    </w:p>
    <w:p w14:paraId="077B98AC" w14:textId="64A1833A" w:rsidR="00837B13" w:rsidRPr="002345F3" w:rsidRDefault="00AD079E" w:rsidP="00643B4F">
      <w:pPr>
        <w:rPr>
          <w:vertAlign w:val="superscript"/>
          <w:lang w:val="fr-FR"/>
        </w:rPr>
      </w:pPr>
      <w:r w:rsidRPr="00AD079E">
        <w:rPr>
          <w:lang w:val="fr-FR"/>
        </w:rPr>
        <w:t>Le r</w:t>
      </w:r>
      <w:r>
        <w:rPr>
          <w:lang w:val="fr-FR"/>
        </w:rPr>
        <w:t>é</w:t>
      </w:r>
      <w:r w:rsidRPr="00AD079E">
        <w:rPr>
          <w:lang w:val="fr-FR"/>
        </w:rPr>
        <w:t>seau Natura 2000 est u</w:t>
      </w:r>
      <w:r>
        <w:rPr>
          <w:lang w:val="fr-FR"/>
        </w:rPr>
        <w:t>n instrument important pour la protection de la biodiversité, basé sur l</w:t>
      </w:r>
      <w:r w:rsidR="00EF1B04">
        <w:rPr>
          <w:lang w:val="fr-FR"/>
        </w:rPr>
        <w:t xml:space="preserve">es Directives Habitats et Oiseaux </w:t>
      </w:r>
      <w:r w:rsidR="001A165A">
        <w:rPr>
          <w:lang w:val="fr-FR"/>
        </w:rPr>
        <w:t xml:space="preserve">visant à </w:t>
      </w:r>
      <w:r w:rsidR="00EF1B04">
        <w:rPr>
          <w:lang w:val="fr-FR"/>
        </w:rPr>
        <w:t xml:space="preserve">protéger les habitats et les espèces de </w:t>
      </w:r>
      <w:r w:rsidR="001A165A">
        <w:rPr>
          <w:lang w:val="fr-FR"/>
        </w:rPr>
        <w:t xml:space="preserve">particulière </w:t>
      </w:r>
      <w:r w:rsidR="00EF1B04">
        <w:rPr>
          <w:lang w:val="fr-FR"/>
        </w:rPr>
        <w:t xml:space="preserve">importance. </w:t>
      </w:r>
      <w:r w:rsidR="00EF1B04" w:rsidRPr="00A648F1">
        <w:rPr>
          <w:lang w:val="fr-FR"/>
        </w:rPr>
        <w:t xml:space="preserve">L’objectif de ce réseau est d’assurer </w:t>
      </w:r>
      <w:r w:rsidR="00A648F1" w:rsidRPr="00A648F1">
        <w:rPr>
          <w:lang w:val="fr-FR"/>
        </w:rPr>
        <w:t>la survie sur l</w:t>
      </w:r>
      <w:r w:rsidR="00A648F1">
        <w:rPr>
          <w:lang w:val="fr-FR"/>
        </w:rPr>
        <w:t xml:space="preserve">e long terme des espèces et des habitats les plus </w:t>
      </w:r>
      <w:r w:rsidR="00C36005">
        <w:rPr>
          <w:lang w:val="fr-FR"/>
        </w:rPr>
        <w:t>important</w:t>
      </w:r>
      <w:r w:rsidR="001A165A">
        <w:rPr>
          <w:lang w:val="fr-FR"/>
        </w:rPr>
        <w:t>s</w:t>
      </w:r>
      <w:r w:rsidR="00C36005">
        <w:rPr>
          <w:lang w:val="fr-FR"/>
        </w:rPr>
        <w:t xml:space="preserve"> et les plus menacés</w:t>
      </w:r>
      <w:r w:rsidR="001A165A">
        <w:rPr>
          <w:lang w:val="fr-FR"/>
        </w:rPr>
        <w:t xml:space="preserve"> (prioritaires)</w:t>
      </w:r>
      <w:r w:rsidR="00C36005">
        <w:rPr>
          <w:lang w:val="fr-FR"/>
        </w:rPr>
        <w:t xml:space="preserve">. </w:t>
      </w:r>
      <w:r w:rsidR="001A165A">
        <w:rPr>
          <w:lang w:val="fr-FR"/>
        </w:rPr>
        <w:t xml:space="preserve">A noter que </w:t>
      </w:r>
      <w:r w:rsidR="0043068A">
        <w:rPr>
          <w:lang w:val="fr-FR"/>
        </w:rPr>
        <w:t>l</w:t>
      </w:r>
      <w:r w:rsidR="001A165A">
        <w:rPr>
          <w:lang w:val="fr-FR"/>
        </w:rPr>
        <w:t>e réseau Natura 2000 travaille pour la gestion durable (tant écologique qu’économique) des écosystèmes</w:t>
      </w:r>
      <w:r w:rsidR="0043068A">
        <w:rPr>
          <w:lang w:val="fr-FR"/>
        </w:rPr>
        <w:t>,</w:t>
      </w:r>
      <w:r w:rsidR="00FD3DDA">
        <w:rPr>
          <w:lang w:val="fr-FR"/>
        </w:rPr>
        <w:t xml:space="preserve"> et n</w:t>
      </w:r>
      <w:r w:rsidR="0043068A">
        <w:rPr>
          <w:lang w:val="fr-FR"/>
        </w:rPr>
        <w:t xml:space="preserve">e recouvre pas </w:t>
      </w:r>
      <w:r w:rsidR="00FD3DDA">
        <w:rPr>
          <w:lang w:val="fr-FR"/>
        </w:rPr>
        <w:t xml:space="preserve">de réserve </w:t>
      </w:r>
      <w:r w:rsidR="0043068A">
        <w:rPr>
          <w:lang w:val="fr-FR"/>
        </w:rPr>
        <w:t>à proprement parler</w:t>
      </w:r>
      <w:r w:rsidR="004979DB">
        <w:rPr>
          <w:lang w:val="fr-FR"/>
        </w:rPr>
        <w:t xml:space="preserve">. </w:t>
      </w:r>
      <w:r w:rsidR="004979DB" w:rsidRPr="00D5728E">
        <w:rPr>
          <w:lang w:val="fr-FR"/>
        </w:rPr>
        <w:t xml:space="preserve">Le réseau inclue des </w:t>
      </w:r>
      <w:r w:rsidR="00D5728E" w:rsidRPr="00D5728E">
        <w:rPr>
          <w:lang w:val="fr-FR"/>
        </w:rPr>
        <w:t>Zones Spéciales de Conservation (Z</w:t>
      </w:r>
      <w:r w:rsidR="00D5728E">
        <w:rPr>
          <w:lang w:val="fr-FR"/>
        </w:rPr>
        <w:t xml:space="preserve">SC) désignées par les États Membres dans le cadre de la Directive Habitat, et </w:t>
      </w:r>
      <w:r w:rsidR="0043068A">
        <w:rPr>
          <w:lang w:val="fr-FR"/>
        </w:rPr>
        <w:t>des</w:t>
      </w:r>
      <w:r w:rsidR="00D5728E">
        <w:rPr>
          <w:lang w:val="fr-FR"/>
        </w:rPr>
        <w:t xml:space="preserve"> </w:t>
      </w:r>
      <w:r w:rsidR="0023322D">
        <w:rPr>
          <w:lang w:val="fr-FR"/>
        </w:rPr>
        <w:t xml:space="preserve">Zones de Protection Spéciales (ZPS) désignées dans le cadre de la Directive Oiseau de 1979. </w:t>
      </w:r>
      <w:r w:rsidR="0023322D" w:rsidRPr="0023322D">
        <w:rPr>
          <w:lang w:val="fr-FR"/>
        </w:rPr>
        <w:t xml:space="preserve">Avec 28.000 </w:t>
      </w:r>
      <w:r w:rsidR="0043068A">
        <w:rPr>
          <w:lang w:val="fr-FR"/>
        </w:rPr>
        <w:t>sites</w:t>
      </w:r>
      <w:r w:rsidR="0023322D" w:rsidRPr="0023322D">
        <w:rPr>
          <w:lang w:val="fr-FR"/>
        </w:rPr>
        <w:t>, le réseau couvre un cinquième des terres e</w:t>
      </w:r>
      <w:r w:rsidR="0023322D">
        <w:rPr>
          <w:lang w:val="fr-FR"/>
        </w:rPr>
        <w:t>uropéennes (18%</w:t>
      </w:r>
      <w:r w:rsidR="0043068A">
        <w:rPr>
          <w:lang w:val="fr-FR"/>
        </w:rPr>
        <w:t xml:space="preserve"> soit </w:t>
      </w:r>
      <w:r w:rsidR="00D2521D">
        <w:rPr>
          <w:lang w:val="fr-FR"/>
        </w:rPr>
        <w:t>1,35 million de km</w:t>
      </w:r>
      <w:r w:rsidR="00D2521D" w:rsidRPr="00D2521D">
        <w:rPr>
          <w:vertAlign w:val="superscript"/>
          <w:lang w:val="fr-FR"/>
        </w:rPr>
        <w:t>2</w:t>
      </w:r>
      <w:r w:rsidR="00D2521D">
        <w:rPr>
          <w:lang w:val="fr-FR"/>
        </w:rPr>
        <w:t xml:space="preserve">). </w:t>
      </w:r>
      <w:r w:rsidR="00D2521D" w:rsidRPr="007C6E9C">
        <w:rPr>
          <w:lang w:val="fr-FR"/>
        </w:rPr>
        <w:t xml:space="preserve">Les sites Natura 2000 </w:t>
      </w:r>
      <w:r w:rsidR="007F63C2" w:rsidRPr="007C6E9C">
        <w:rPr>
          <w:lang w:val="fr-FR"/>
        </w:rPr>
        <w:t>appartenant</w:t>
      </w:r>
      <w:r w:rsidR="002345F3" w:rsidRPr="007C6E9C">
        <w:rPr>
          <w:lang w:val="fr-FR"/>
        </w:rPr>
        <w:t xml:space="preserve"> </w:t>
      </w:r>
      <w:r w:rsidR="0043068A" w:rsidRPr="007C6E9C">
        <w:rPr>
          <w:lang w:val="fr-FR"/>
        </w:rPr>
        <w:t xml:space="preserve">à la zone de coopération </w:t>
      </w:r>
      <w:r w:rsidR="002345F3" w:rsidRPr="007C6E9C">
        <w:rPr>
          <w:lang w:val="fr-FR"/>
        </w:rPr>
        <w:t xml:space="preserve">représentent </w:t>
      </w:r>
      <w:r w:rsidR="007F63C2" w:rsidRPr="007C6E9C">
        <w:rPr>
          <w:lang w:val="fr-FR"/>
        </w:rPr>
        <w:t xml:space="preserve">environ 20% </w:t>
      </w:r>
      <w:r w:rsidR="0043068A" w:rsidRPr="007C6E9C">
        <w:rPr>
          <w:lang w:val="fr-FR"/>
        </w:rPr>
        <w:t>de l’ensemble des surfaces couvertes par le réseau à l’échelle européenne</w:t>
      </w:r>
      <w:r w:rsidR="007F63C2" w:rsidRPr="007C6E9C">
        <w:rPr>
          <w:lang w:val="fr-FR"/>
        </w:rPr>
        <w:t>.</w:t>
      </w:r>
    </w:p>
    <w:p w14:paraId="05A120D3" w14:textId="7DF40105" w:rsidR="00643B4F" w:rsidRPr="005769CE" w:rsidRDefault="005769CE" w:rsidP="00643B4F">
      <w:pPr>
        <w:spacing w:before="0" w:line="300" w:lineRule="atLeast"/>
        <w:ind w:left="709"/>
        <w:rPr>
          <w:rStyle w:val="Rfrenceintense"/>
          <w:lang w:val="fr-FR"/>
        </w:rPr>
      </w:pPr>
      <w:r w:rsidRPr="005769CE">
        <w:rPr>
          <w:rStyle w:val="Rfrenceintense"/>
          <w:lang w:val="fr-FR"/>
        </w:rPr>
        <w:t>Protection des espèces</w:t>
      </w:r>
    </w:p>
    <w:p w14:paraId="4AF9AAE6" w14:textId="78F4FF36" w:rsidR="00290DCA" w:rsidRDefault="005769CE" w:rsidP="007366BD">
      <w:pPr>
        <w:rPr>
          <w:lang w:val="fr-FR"/>
        </w:rPr>
      </w:pPr>
      <w:r w:rsidRPr="005769CE">
        <w:rPr>
          <w:lang w:val="fr-FR"/>
        </w:rPr>
        <w:t>La Directive Oiseau protège t</w:t>
      </w:r>
      <w:r>
        <w:rPr>
          <w:lang w:val="fr-FR"/>
        </w:rPr>
        <w:t xml:space="preserve">outes les </w:t>
      </w:r>
      <w:r w:rsidR="00372679">
        <w:rPr>
          <w:lang w:val="fr-FR"/>
        </w:rPr>
        <w:t xml:space="preserve">espèces d’oiseaux sauvages naturellement présentes dans l’UE. </w:t>
      </w:r>
      <w:r w:rsidR="00290DCA" w:rsidRPr="00290DCA">
        <w:rPr>
          <w:lang w:val="fr-FR"/>
        </w:rPr>
        <w:t xml:space="preserve">Selon l’évaluation </w:t>
      </w:r>
      <w:r w:rsidR="00290DCA">
        <w:rPr>
          <w:lang w:val="fr-FR"/>
        </w:rPr>
        <w:t>à l’échelle</w:t>
      </w:r>
      <w:r w:rsidR="00290DCA" w:rsidRPr="00290DCA">
        <w:rPr>
          <w:lang w:val="fr-FR"/>
        </w:rPr>
        <w:t xml:space="preserve"> de l’UE, 47% </w:t>
      </w:r>
      <w:r w:rsidR="00290DCA">
        <w:rPr>
          <w:lang w:val="fr-FR"/>
        </w:rPr>
        <w:t>de l’ensemble d</w:t>
      </w:r>
      <w:r w:rsidR="00290DCA" w:rsidRPr="00290DCA">
        <w:rPr>
          <w:lang w:val="fr-FR"/>
        </w:rPr>
        <w:t xml:space="preserve">es espèces d’oiseaux </w:t>
      </w:r>
      <w:r w:rsidR="007366BD">
        <w:rPr>
          <w:lang w:val="fr-FR"/>
        </w:rPr>
        <w:t>sont en</w:t>
      </w:r>
      <w:r w:rsidR="00290DCA" w:rsidRPr="00290DCA">
        <w:rPr>
          <w:lang w:val="fr-FR"/>
        </w:rPr>
        <w:t xml:space="preserve"> « bon</w:t>
      </w:r>
      <w:r w:rsidR="00290DCA">
        <w:rPr>
          <w:lang w:val="fr-FR"/>
        </w:rPr>
        <w:t xml:space="preserve"> </w:t>
      </w:r>
      <w:r w:rsidR="00290DCA" w:rsidRPr="00290DCA">
        <w:rPr>
          <w:lang w:val="fr-FR"/>
        </w:rPr>
        <w:t>» éta</w:t>
      </w:r>
      <w:r w:rsidR="007366BD">
        <w:rPr>
          <w:lang w:val="fr-FR"/>
        </w:rPr>
        <w:t>t</w:t>
      </w:r>
      <w:r w:rsidR="00290DCA" w:rsidRPr="00290DCA">
        <w:rPr>
          <w:lang w:val="fr-FR"/>
        </w:rPr>
        <w:t xml:space="preserve">, tandis que </w:t>
      </w:r>
      <w:r w:rsidR="007366BD" w:rsidRPr="00290DCA">
        <w:rPr>
          <w:lang w:val="fr-FR"/>
        </w:rPr>
        <w:t xml:space="preserve">les espèces </w:t>
      </w:r>
      <w:r w:rsidR="007366BD">
        <w:rPr>
          <w:lang w:val="fr-FR"/>
        </w:rPr>
        <w:t xml:space="preserve">classifiées en mauvais ou très mauvais état ont augmentées de 7% (32% à 39%). </w:t>
      </w:r>
      <w:r w:rsidR="00290DCA" w:rsidRPr="007366BD">
        <w:rPr>
          <w:lang w:val="fr-FR"/>
        </w:rPr>
        <w:t>L'annexe 1 de la directive Oiseaux a identifié 121 espèces reproductrices dans la région méditerranéenne.</w:t>
      </w:r>
    </w:p>
    <w:p w14:paraId="4D669BEF" w14:textId="465B4F9F" w:rsidR="000A7B24" w:rsidRPr="000F0429" w:rsidRDefault="000E4DA0" w:rsidP="000F0429">
      <w:pPr>
        <w:rPr>
          <w:b/>
          <w:lang w:val="fr-FR"/>
        </w:rPr>
      </w:pPr>
      <w:r>
        <w:rPr>
          <w:lang w:val="fr-FR"/>
        </w:rPr>
        <w:lastRenderedPageBreak/>
        <w:t>De manière générale,</w:t>
      </w:r>
      <w:r w:rsidR="009D29D2">
        <w:rPr>
          <w:lang w:val="fr-FR"/>
        </w:rPr>
        <w:t xml:space="preserve"> il est reporté </w:t>
      </w:r>
      <w:r w:rsidR="00E909D9" w:rsidRPr="00E909D9">
        <w:rPr>
          <w:lang w:val="fr-FR"/>
        </w:rPr>
        <w:t xml:space="preserve">que la moitié des plantes et des animaux considérés dans la directive Habitats sont localisés dans la région méditerranéenne. La Méditerranée contient à elle seule plus d'espèces végétales que </w:t>
      </w:r>
      <w:r w:rsidR="001E7F7E">
        <w:rPr>
          <w:lang w:val="fr-FR"/>
        </w:rPr>
        <w:t>celles présentes dans le reste des régions biogéographique</w:t>
      </w:r>
      <w:r w:rsidR="001455C9">
        <w:rPr>
          <w:lang w:val="fr-FR"/>
        </w:rPr>
        <w:t>s</w:t>
      </w:r>
      <w:r w:rsidR="001E7F7E">
        <w:rPr>
          <w:lang w:val="fr-FR"/>
        </w:rPr>
        <w:t xml:space="preserve">. </w:t>
      </w:r>
      <w:r w:rsidR="00844015" w:rsidRPr="00844015">
        <w:rPr>
          <w:lang w:val="fr-FR"/>
        </w:rPr>
        <w:t>Environ 25 000 plantes à fleurs y sont identifiées à ce jour (10% de toutes les plantes connues sur terre), et la moitié d'entre elles ne se produisent (endémiques) qu'en Méditerranée</w:t>
      </w:r>
      <w:r w:rsidR="000F0429">
        <w:rPr>
          <w:lang w:val="fr-FR"/>
        </w:rPr>
        <w:t xml:space="preserve">. De manière générale </w:t>
      </w:r>
      <w:r w:rsidR="00844015" w:rsidRPr="00844015">
        <w:rPr>
          <w:lang w:val="fr-FR"/>
        </w:rPr>
        <w:t>80% des espèces végétales européennes sont endémiques à la Méditerranée</w:t>
      </w:r>
      <w:r w:rsidR="00844015">
        <w:rPr>
          <w:lang w:val="fr-FR"/>
        </w:rPr>
        <w:t xml:space="preserve">. </w:t>
      </w:r>
      <w:r w:rsidR="000F0429">
        <w:rPr>
          <w:lang w:val="fr-FR"/>
        </w:rPr>
        <w:t>En particulier</w:t>
      </w:r>
      <w:r w:rsidR="00E909D9" w:rsidRPr="00E909D9">
        <w:rPr>
          <w:lang w:val="fr-FR"/>
        </w:rPr>
        <w:t xml:space="preserve">, les deux tiers des espèces d'arbres et de flore herbacée européennes se trouvent en Méditerranée. </w:t>
      </w:r>
      <w:r w:rsidR="00CB0A0E">
        <w:rPr>
          <w:lang w:val="fr-FR"/>
        </w:rPr>
        <w:t>Un nombre plus important de plantes signifie également la présence d’une plus grande diversité d’insectes et d’autres invertébrés ayant développé</w:t>
      </w:r>
      <w:r w:rsidR="00A132FB">
        <w:rPr>
          <w:lang w:val="fr-FR"/>
        </w:rPr>
        <w:t xml:space="preserve"> des synergies et une dépendance avec des plantes spécifiques. De </w:t>
      </w:r>
      <w:r w:rsidR="00844015">
        <w:rPr>
          <w:lang w:val="fr-FR"/>
        </w:rPr>
        <w:t>fait</w:t>
      </w:r>
      <w:r w:rsidR="00A132FB">
        <w:rPr>
          <w:lang w:val="fr-FR"/>
        </w:rPr>
        <w:t xml:space="preserve">, la majorité des reptiles de l’aire de coopération se situent dans cette zone, de même pour les oiseaux migrateurs </w:t>
      </w:r>
      <w:r w:rsidR="00DF3D99">
        <w:rPr>
          <w:lang w:val="fr-FR"/>
        </w:rPr>
        <w:t xml:space="preserve">considérant qu’environ deux milliards d’oiseaux trouvent refuge (ou traversent) cette </w:t>
      </w:r>
      <w:r w:rsidR="001455C9">
        <w:rPr>
          <w:lang w:val="fr-FR"/>
        </w:rPr>
        <w:t xml:space="preserve">zone </w:t>
      </w:r>
      <w:r w:rsidR="00DF3D99">
        <w:rPr>
          <w:lang w:val="fr-FR"/>
        </w:rPr>
        <w:t>en raison de la douceur de son hiver</w:t>
      </w:r>
      <w:r w:rsidR="00032F3E">
        <w:rPr>
          <w:lang w:val="fr-FR"/>
        </w:rPr>
        <w:t>.</w:t>
      </w:r>
      <w:r w:rsidR="00E909D9" w:rsidRPr="00E909D9">
        <w:rPr>
          <w:lang w:val="fr-FR"/>
        </w:rPr>
        <w:t xml:space="preserve"> </w:t>
      </w:r>
      <w:r w:rsidR="00733D54">
        <w:rPr>
          <w:lang w:val="fr-FR"/>
        </w:rPr>
        <w:t xml:space="preserve">La </w:t>
      </w:r>
      <w:r w:rsidR="000F0429" w:rsidRPr="00E909D9">
        <w:rPr>
          <w:lang w:val="fr-FR"/>
        </w:rPr>
        <w:t xml:space="preserve">région méditerranéenne abrite également le plus grand nombre d'invertébrés, plus précisément 75% de la faune </w:t>
      </w:r>
      <w:r w:rsidR="000F0429">
        <w:rPr>
          <w:lang w:val="fr-FR"/>
        </w:rPr>
        <w:t xml:space="preserve">totale </w:t>
      </w:r>
      <w:r w:rsidR="000F0429" w:rsidRPr="00E909D9">
        <w:rPr>
          <w:lang w:val="fr-FR"/>
        </w:rPr>
        <w:t xml:space="preserve">d'insectes </w:t>
      </w:r>
      <w:r w:rsidR="000F0429">
        <w:rPr>
          <w:lang w:val="fr-FR"/>
        </w:rPr>
        <w:t>européens</w:t>
      </w:r>
      <w:r w:rsidR="000F0429" w:rsidRPr="00E909D9">
        <w:rPr>
          <w:lang w:val="fr-FR"/>
        </w:rPr>
        <w:t xml:space="preserve"> s'y trouve</w:t>
      </w:r>
      <w:r w:rsidR="000F0429">
        <w:rPr>
          <w:lang w:val="fr-FR"/>
        </w:rPr>
        <w:t xml:space="preserve">nt ; dans certains cas </w:t>
      </w:r>
      <w:r w:rsidR="000F0429" w:rsidRPr="00E909D9">
        <w:rPr>
          <w:lang w:val="fr-FR"/>
        </w:rPr>
        <w:t>l'endémisme pourrait être de 90%</w:t>
      </w:r>
      <w:r w:rsidR="000F0429">
        <w:rPr>
          <w:rStyle w:val="Appelnotedebasdep"/>
          <w:lang w:val="fr-FR"/>
        </w:rPr>
        <w:footnoteReference w:id="19"/>
      </w:r>
      <w:r w:rsidR="000F0429" w:rsidRPr="00E909D9">
        <w:rPr>
          <w:lang w:val="fr-FR"/>
        </w:rPr>
        <w:t>.</w:t>
      </w:r>
      <w:r w:rsidR="000F0429">
        <w:rPr>
          <w:lang w:val="fr-FR"/>
        </w:rPr>
        <w:t xml:space="preserve"> La richesse en espèces de mammifères y est aussi particulièrement élevée. </w:t>
      </w:r>
      <w:r w:rsidR="00032F3E">
        <w:rPr>
          <w:lang w:val="fr-FR"/>
        </w:rPr>
        <w:t xml:space="preserve">Une grande quantité de poissons d’eau douce est également observable </w:t>
      </w:r>
      <w:r w:rsidR="00E909D9" w:rsidRPr="00E909D9">
        <w:rPr>
          <w:lang w:val="fr-FR"/>
        </w:rPr>
        <w:t xml:space="preserve">compte tenu de </w:t>
      </w:r>
      <w:r w:rsidR="00DF6F1B">
        <w:rPr>
          <w:lang w:val="fr-FR"/>
        </w:rPr>
        <w:t>l</w:t>
      </w:r>
      <w:r w:rsidR="00E909D9" w:rsidRPr="00E909D9">
        <w:rPr>
          <w:lang w:val="fr-FR"/>
        </w:rPr>
        <w:t>a disposition géographique favorable</w:t>
      </w:r>
      <w:r w:rsidR="00DF6F1B">
        <w:rPr>
          <w:lang w:val="fr-FR"/>
        </w:rPr>
        <w:t xml:space="preserve"> de l’aire</w:t>
      </w:r>
      <w:r w:rsidR="00E909D9" w:rsidRPr="00E909D9">
        <w:rPr>
          <w:lang w:val="fr-FR"/>
        </w:rPr>
        <w:t xml:space="preserve">, </w:t>
      </w:r>
      <w:r w:rsidR="00DF6F1B">
        <w:rPr>
          <w:lang w:val="fr-FR"/>
        </w:rPr>
        <w:t>cela</w:t>
      </w:r>
      <w:r w:rsidR="00E909D9" w:rsidRPr="00E909D9">
        <w:rPr>
          <w:lang w:val="fr-FR"/>
        </w:rPr>
        <w:t xml:space="preserve"> entraîne également des niveaux élevés d'endémisme. Sur 300 espèces, 131 (40</w:t>
      </w:r>
      <w:r w:rsidR="00E909D9" w:rsidRPr="000F0429">
        <w:rPr>
          <w:lang w:val="fr-FR"/>
        </w:rPr>
        <w:t xml:space="preserve">%) sont </w:t>
      </w:r>
      <w:r w:rsidR="00DF6F1B" w:rsidRPr="000F0429">
        <w:rPr>
          <w:lang w:val="fr-FR"/>
        </w:rPr>
        <w:t>endémiques à la région ou locale</w:t>
      </w:r>
      <w:r w:rsidR="001455C9" w:rsidRPr="000F0429">
        <w:rPr>
          <w:lang w:val="fr-FR"/>
        </w:rPr>
        <w:t>s</w:t>
      </w:r>
      <w:r w:rsidR="00E909D9" w:rsidRPr="000F0429">
        <w:rPr>
          <w:lang w:val="fr-FR"/>
        </w:rPr>
        <w:t>.</w:t>
      </w:r>
      <w:r w:rsidR="000A7B24" w:rsidRPr="000F0429">
        <w:rPr>
          <w:lang w:val="fr-FR"/>
        </w:rPr>
        <w:t xml:space="preserve"> </w:t>
      </w:r>
      <w:r w:rsidR="000F0429">
        <w:rPr>
          <w:lang w:val="fr-FR"/>
        </w:rPr>
        <w:t>Enfin, l</w:t>
      </w:r>
      <w:r w:rsidR="000A7B24" w:rsidRPr="000F0429">
        <w:rPr>
          <w:lang w:val="fr-FR"/>
        </w:rPr>
        <w:t>a mer Méditerranée contient 8 à 9% des espèces marines du monde</w:t>
      </w:r>
      <w:r w:rsidR="000F0429">
        <w:rPr>
          <w:lang w:val="fr-FR"/>
        </w:rPr>
        <w:t>.</w:t>
      </w:r>
    </w:p>
    <w:p w14:paraId="6D3DE1BC" w14:textId="405B30DF" w:rsidR="00F26D73" w:rsidRDefault="00B6113D" w:rsidP="17215EAC">
      <w:pPr>
        <w:pStyle w:val="DidascaliaCentrata"/>
        <w:spacing w:line="360" w:lineRule="auto"/>
        <w:ind w:left="0"/>
        <w:jc w:val="both"/>
        <w:rPr>
          <w:rFonts w:ascii="Calibri Light" w:hAnsi="Calibri Light" w:cs="Calibri Light"/>
          <w:b w:val="0"/>
          <w:color w:val="000000" w:themeColor="text1"/>
          <w:sz w:val="20"/>
          <w:szCs w:val="20"/>
        </w:rPr>
      </w:pPr>
      <w:r w:rsidRPr="00B6113D">
        <w:rPr>
          <w:rFonts w:ascii="Calibri Light" w:hAnsi="Calibri Light" w:cs="Calibri Light"/>
          <w:b w:val="0"/>
          <w:color w:val="000000" w:themeColor="text1"/>
          <w:sz w:val="20"/>
          <w:szCs w:val="20"/>
        </w:rPr>
        <w:t xml:space="preserve">L'état de conservation des espèces dans les régions biogéographiques et marines </w:t>
      </w:r>
      <w:r w:rsidR="000F0429">
        <w:rPr>
          <w:rFonts w:ascii="Calibri Light" w:hAnsi="Calibri Light" w:cs="Calibri Light"/>
          <w:b w:val="0"/>
          <w:color w:val="000000" w:themeColor="text1"/>
          <w:sz w:val="20"/>
          <w:szCs w:val="20"/>
        </w:rPr>
        <w:t xml:space="preserve">est reporté ci-dessous. </w:t>
      </w:r>
      <w:r w:rsidRPr="00FA7AA8">
        <w:rPr>
          <w:rFonts w:ascii="Calibri Light" w:hAnsi="Calibri Light" w:cs="Calibri Light"/>
          <w:b w:val="0"/>
          <w:color w:val="000000" w:themeColor="text1"/>
          <w:sz w:val="20"/>
          <w:szCs w:val="20"/>
        </w:rPr>
        <w:t>Les</w:t>
      </w:r>
      <w:r w:rsidRPr="00B6113D">
        <w:rPr>
          <w:rFonts w:ascii="Calibri Light" w:hAnsi="Calibri Light" w:cs="Calibri Light"/>
          <w:b w:val="0"/>
          <w:color w:val="000000" w:themeColor="text1"/>
          <w:sz w:val="20"/>
          <w:szCs w:val="20"/>
        </w:rPr>
        <w:t xml:space="preserve"> espèces méditerranéennes avec un bon état de conservation (vert) représentent 30% de l'ensemble des espèces, </w:t>
      </w:r>
      <w:r w:rsidR="00975BC9">
        <w:rPr>
          <w:rFonts w:ascii="Calibri Light" w:hAnsi="Calibri Light" w:cs="Calibri Light"/>
          <w:b w:val="0"/>
          <w:color w:val="000000" w:themeColor="text1"/>
          <w:sz w:val="20"/>
          <w:szCs w:val="20"/>
        </w:rPr>
        <w:t xml:space="preserve">tandis que celle en </w:t>
      </w:r>
      <w:r w:rsidR="000F0429">
        <w:rPr>
          <w:rFonts w:ascii="Calibri Light" w:hAnsi="Calibri Light" w:cs="Calibri Light"/>
          <w:b w:val="0"/>
          <w:color w:val="000000" w:themeColor="text1"/>
          <w:sz w:val="20"/>
          <w:szCs w:val="20"/>
        </w:rPr>
        <w:t>déclin</w:t>
      </w:r>
      <w:r w:rsidR="00975BC9">
        <w:rPr>
          <w:rFonts w:ascii="Calibri Light" w:hAnsi="Calibri Light" w:cs="Calibri Light"/>
          <w:b w:val="0"/>
          <w:color w:val="000000" w:themeColor="text1"/>
          <w:sz w:val="20"/>
          <w:szCs w:val="20"/>
        </w:rPr>
        <w:t xml:space="preserve"> (jaune) ou mauvais </w:t>
      </w:r>
      <w:r w:rsidR="00C470A8">
        <w:rPr>
          <w:rFonts w:ascii="Calibri Light" w:hAnsi="Calibri Light" w:cs="Calibri Light"/>
          <w:b w:val="0"/>
          <w:color w:val="000000" w:themeColor="text1"/>
          <w:sz w:val="20"/>
          <w:szCs w:val="20"/>
        </w:rPr>
        <w:t xml:space="preserve">état </w:t>
      </w:r>
      <w:r w:rsidR="00975BC9">
        <w:rPr>
          <w:rFonts w:ascii="Calibri Light" w:hAnsi="Calibri Light" w:cs="Calibri Light"/>
          <w:b w:val="0"/>
          <w:color w:val="000000" w:themeColor="text1"/>
          <w:sz w:val="20"/>
          <w:szCs w:val="20"/>
        </w:rPr>
        <w:t xml:space="preserve">(rouge) représentent respectivement </w:t>
      </w:r>
      <w:r w:rsidR="000F0429">
        <w:rPr>
          <w:rFonts w:ascii="Calibri Light" w:hAnsi="Calibri Light" w:cs="Calibri Light"/>
          <w:b w:val="0"/>
          <w:color w:val="000000" w:themeColor="text1"/>
          <w:sz w:val="20"/>
          <w:szCs w:val="20"/>
        </w:rPr>
        <w:t>38</w:t>
      </w:r>
      <w:r w:rsidR="00975BC9">
        <w:rPr>
          <w:rFonts w:ascii="Calibri Light" w:hAnsi="Calibri Light" w:cs="Calibri Light"/>
          <w:b w:val="0"/>
          <w:color w:val="000000" w:themeColor="text1"/>
          <w:sz w:val="20"/>
          <w:szCs w:val="20"/>
        </w:rPr>
        <w:t>% et 1</w:t>
      </w:r>
      <w:r w:rsidR="000F0429">
        <w:rPr>
          <w:rFonts w:ascii="Calibri Light" w:hAnsi="Calibri Light" w:cs="Calibri Light"/>
          <w:b w:val="0"/>
          <w:color w:val="000000" w:themeColor="text1"/>
          <w:sz w:val="20"/>
          <w:szCs w:val="20"/>
        </w:rPr>
        <w:t>6</w:t>
      </w:r>
      <w:r w:rsidR="00975BC9">
        <w:rPr>
          <w:rFonts w:ascii="Calibri Light" w:hAnsi="Calibri Light" w:cs="Calibri Light"/>
          <w:b w:val="0"/>
          <w:color w:val="000000" w:themeColor="text1"/>
          <w:sz w:val="20"/>
          <w:szCs w:val="20"/>
        </w:rPr>
        <w:t>%</w:t>
      </w:r>
      <w:r w:rsidRPr="00B6113D">
        <w:rPr>
          <w:rFonts w:ascii="Calibri Light" w:hAnsi="Calibri Light" w:cs="Calibri Light"/>
          <w:b w:val="0"/>
          <w:color w:val="000000" w:themeColor="text1"/>
          <w:sz w:val="20"/>
          <w:szCs w:val="20"/>
        </w:rPr>
        <w:t xml:space="preserve">. Dans la région alpine, les espèces en bon état </w:t>
      </w:r>
      <w:r w:rsidR="00975BC9">
        <w:rPr>
          <w:rFonts w:ascii="Calibri Light" w:hAnsi="Calibri Light" w:cs="Calibri Light"/>
          <w:b w:val="0"/>
          <w:color w:val="000000" w:themeColor="text1"/>
          <w:sz w:val="20"/>
          <w:szCs w:val="20"/>
        </w:rPr>
        <w:t>représentent 3</w:t>
      </w:r>
      <w:r w:rsidR="00C470A8">
        <w:rPr>
          <w:rFonts w:ascii="Calibri Light" w:hAnsi="Calibri Light" w:cs="Calibri Light"/>
          <w:b w:val="0"/>
          <w:color w:val="000000" w:themeColor="text1"/>
          <w:sz w:val="20"/>
          <w:szCs w:val="20"/>
        </w:rPr>
        <w:t>3</w:t>
      </w:r>
      <w:r w:rsidR="00975BC9">
        <w:rPr>
          <w:rFonts w:ascii="Calibri Light" w:hAnsi="Calibri Light" w:cs="Calibri Light"/>
          <w:b w:val="0"/>
          <w:color w:val="000000" w:themeColor="text1"/>
          <w:sz w:val="20"/>
          <w:szCs w:val="20"/>
        </w:rPr>
        <w:t xml:space="preserve">% de l’ensemble de la population, contre </w:t>
      </w:r>
      <w:r w:rsidR="00C470A8">
        <w:rPr>
          <w:rFonts w:ascii="Calibri Light" w:hAnsi="Calibri Light" w:cs="Calibri Light"/>
          <w:b w:val="0"/>
          <w:color w:val="000000" w:themeColor="text1"/>
          <w:sz w:val="20"/>
          <w:szCs w:val="20"/>
        </w:rPr>
        <w:t>34</w:t>
      </w:r>
      <w:r w:rsidR="00975BC9">
        <w:rPr>
          <w:rFonts w:ascii="Calibri Light" w:hAnsi="Calibri Light" w:cs="Calibri Light"/>
          <w:b w:val="0"/>
          <w:color w:val="000000" w:themeColor="text1"/>
          <w:sz w:val="20"/>
          <w:szCs w:val="20"/>
        </w:rPr>
        <w:t xml:space="preserve">% en </w:t>
      </w:r>
      <w:r w:rsidR="00C470A8">
        <w:rPr>
          <w:rFonts w:ascii="Calibri Light" w:hAnsi="Calibri Light" w:cs="Calibri Light"/>
          <w:b w:val="0"/>
          <w:color w:val="000000" w:themeColor="text1"/>
          <w:sz w:val="20"/>
          <w:szCs w:val="20"/>
        </w:rPr>
        <w:t xml:space="preserve">déclin </w:t>
      </w:r>
      <w:r w:rsidR="00975BC9">
        <w:rPr>
          <w:rFonts w:ascii="Calibri Light" w:hAnsi="Calibri Light" w:cs="Calibri Light"/>
          <w:b w:val="0"/>
          <w:color w:val="000000" w:themeColor="text1"/>
          <w:sz w:val="20"/>
          <w:szCs w:val="20"/>
        </w:rPr>
        <w:t xml:space="preserve">et </w:t>
      </w:r>
      <w:r w:rsidR="00C470A8">
        <w:rPr>
          <w:rFonts w:ascii="Calibri Light" w:hAnsi="Calibri Light" w:cs="Calibri Light"/>
          <w:b w:val="0"/>
          <w:color w:val="000000" w:themeColor="text1"/>
          <w:sz w:val="20"/>
          <w:szCs w:val="20"/>
        </w:rPr>
        <w:t>13</w:t>
      </w:r>
      <w:r w:rsidR="00975BC9">
        <w:rPr>
          <w:rFonts w:ascii="Calibri Light" w:hAnsi="Calibri Light" w:cs="Calibri Light"/>
          <w:b w:val="0"/>
          <w:color w:val="000000" w:themeColor="text1"/>
          <w:sz w:val="20"/>
          <w:szCs w:val="20"/>
        </w:rPr>
        <w:t>% en mauvais état</w:t>
      </w:r>
      <w:r w:rsidR="00C470A8">
        <w:rPr>
          <w:rFonts w:ascii="Calibri Light" w:hAnsi="Calibri Light" w:cs="Calibri Light"/>
          <w:b w:val="0"/>
          <w:color w:val="000000" w:themeColor="text1"/>
          <w:sz w:val="20"/>
          <w:szCs w:val="20"/>
        </w:rPr>
        <w:t xml:space="preserve"> de conservation</w:t>
      </w:r>
      <w:r w:rsidR="00975BC9">
        <w:rPr>
          <w:rFonts w:ascii="Calibri Light" w:hAnsi="Calibri Light" w:cs="Calibri Light"/>
          <w:b w:val="0"/>
          <w:color w:val="000000" w:themeColor="text1"/>
          <w:sz w:val="20"/>
          <w:szCs w:val="20"/>
        </w:rPr>
        <w:t>. En ce qui concerne la région continentale, les espèces en bon état représente 2</w:t>
      </w:r>
      <w:r w:rsidR="00C470A8">
        <w:rPr>
          <w:rFonts w:ascii="Calibri Light" w:hAnsi="Calibri Light" w:cs="Calibri Light"/>
          <w:b w:val="0"/>
          <w:color w:val="000000" w:themeColor="text1"/>
          <w:sz w:val="20"/>
          <w:szCs w:val="20"/>
        </w:rPr>
        <w:t>8</w:t>
      </w:r>
      <w:r w:rsidR="00975BC9">
        <w:rPr>
          <w:rFonts w:ascii="Calibri Light" w:hAnsi="Calibri Light" w:cs="Calibri Light"/>
          <w:b w:val="0"/>
          <w:color w:val="000000" w:themeColor="text1"/>
          <w:sz w:val="20"/>
          <w:szCs w:val="20"/>
        </w:rPr>
        <w:t xml:space="preserve">%, celles en </w:t>
      </w:r>
      <w:r w:rsidR="00C470A8">
        <w:rPr>
          <w:rFonts w:ascii="Calibri Light" w:hAnsi="Calibri Light" w:cs="Calibri Light"/>
          <w:b w:val="0"/>
          <w:color w:val="000000" w:themeColor="text1"/>
          <w:sz w:val="20"/>
          <w:szCs w:val="20"/>
        </w:rPr>
        <w:t>déclin</w:t>
      </w:r>
      <w:r w:rsidR="00975BC9">
        <w:rPr>
          <w:rFonts w:ascii="Calibri Light" w:hAnsi="Calibri Light" w:cs="Calibri Light"/>
          <w:b w:val="0"/>
          <w:color w:val="000000" w:themeColor="text1"/>
          <w:sz w:val="20"/>
          <w:szCs w:val="20"/>
        </w:rPr>
        <w:t xml:space="preserve"> 45%</w:t>
      </w:r>
      <w:r w:rsidR="00572CA7">
        <w:rPr>
          <w:rFonts w:ascii="Calibri Light" w:hAnsi="Calibri Light" w:cs="Calibri Light"/>
          <w:b w:val="0"/>
          <w:color w:val="000000" w:themeColor="text1"/>
          <w:sz w:val="20"/>
          <w:szCs w:val="20"/>
        </w:rPr>
        <w:t>,</w:t>
      </w:r>
      <w:r w:rsidR="00975BC9">
        <w:rPr>
          <w:rFonts w:ascii="Calibri Light" w:hAnsi="Calibri Light" w:cs="Calibri Light"/>
          <w:b w:val="0"/>
          <w:color w:val="000000" w:themeColor="text1"/>
          <w:sz w:val="20"/>
          <w:szCs w:val="20"/>
        </w:rPr>
        <w:t xml:space="preserve"> et celles en mauvais état </w:t>
      </w:r>
      <w:r w:rsidR="00C470A8">
        <w:rPr>
          <w:rFonts w:ascii="Calibri Light" w:hAnsi="Calibri Light" w:cs="Calibri Light"/>
          <w:b w:val="0"/>
          <w:color w:val="000000" w:themeColor="text1"/>
          <w:sz w:val="20"/>
          <w:szCs w:val="20"/>
        </w:rPr>
        <w:t>20</w:t>
      </w:r>
      <w:r w:rsidR="00975BC9">
        <w:rPr>
          <w:rFonts w:ascii="Calibri Light" w:hAnsi="Calibri Light" w:cs="Calibri Light"/>
          <w:b w:val="0"/>
          <w:color w:val="000000" w:themeColor="text1"/>
          <w:sz w:val="20"/>
          <w:szCs w:val="20"/>
        </w:rPr>
        <w:t>%.</w:t>
      </w:r>
      <w:r w:rsidR="00997684">
        <w:rPr>
          <w:rFonts w:ascii="Calibri Light" w:hAnsi="Calibri Light" w:cs="Calibri Light"/>
          <w:b w:val="0"/>
          <w:color w:val="000000" w:themeColor="text1"/>
          <w:sz w:val="20"/>
          <w:szCs w:val="20"/>
        </w:rPr>
        <w:t xml:space="preserve"> Enfin, en ce qui concerne la mer noire, 36% des espèce sont en état favorable, 33% en déclin et 3% environ en très mauvais état. </w:t>
      </w:r>
      <w:r w:rsidRPr="00B6113D">
        <w:rPr>
          <w:rFonts w:ascii="Calibri Light" w:hAnsi="Calibri Light" w:cs="Calibri Light"/>
          <w:b w:val="0"/>
          <w:color w:val="000000" w:themeColor="text1"/>
          <w:sz w:val="20"/>
          <w:szCs w:val="20"/>
        </w:rPr>
        <w:t xml:space="preserve">Au moins 168 (14%) des espèces côtières évaluées à l'UICN sont menacées d'extinction au niveau mondial </w:t>
      </w:r>
      <w:r w:rsidR="00C470A8" w:rsidRPr="00B6113D">
        <w:rPr>
          <w:rFonts w:ascii="Calibri Light" w:hAnsi="Calibri Light" w:cs="Calibri Light"/>
          <w:b w:val="0"/>
          <w:color w:val="000000" w:themeColor="text1"/>
          <w:sz w:val="20"/>
          <w:szCs w:val="20"/>
        </w:rPr>
        <w:t xml:space="preserve">(101 d'entre elles sont endémiques) </w:t>
      </w:r>
      <w:r w:rsidRPr="00B6113D">
        <w:rPr>
          <w:rFonts w:ascii="Calibri Light" w:hAnsi="Calibri Light" w:cs="Calibri Light"/>
          <w:b w:val="0"/>
          <w:color w:val="000000" w:themeColor="text1"/>
          <w:sz w:val="20"/>
          <w:szCs w:val="20"/>
        </w:rPr>
        <w:t xml:space="preserve">ou régional dans la région méditerranéenne. Les oiseaux et les insectes </w:t>
      </w:r>
      <w:r w:rsidR="001276BC">
        <w:rPr>
          <w:rFonts w:ascii="Calibri Light" w:hAnsi="Calibri Light" w:cs="Calibri Light"/>
          <w:b w:val="0"/>
          <w:color w:val="000000" w:themeColor="text1"/>
          <w:sz w:val="20"/>
          <w:szCs w:val="20"/>
        </w:rPr>
        <w:t>représentent l</w:t>
      </w:r>
      <w:r w:rsidR="004233D8">
        <w:rPr>
          <w:rFonts w:ascii="Calibri Light" w:hAnsi="Calibri Light" w:cs="Calibri Light"/>
          <w:b w:val="0"/>
          <w:color w:val="000000" w:themeColor="text1"/>
          <w:sz w:val="20"/>
          <w:szCs w:val="20"/>
        </w:rPr>
        <w:t>es populations les plus fortement menacées</w:t>
      </w:r>
      <w:r w:rsidRPr="00B6113D">
        <w:rPr>
          <w:rFonts w:ascii="Calibri Light" w:hAnsi="Calibri Light" w:cs="Calibri Light"/>
          <w:b w:val="0"/>
          <w:color w:val="000000" w:themeColor="text1"/>
          <w:sz w:val="20"/>
          <w:szCs w:val="20"/>
        </w:rPr>
        <w:t>. En ordre décroissant, l'Espagne, la France et l'Italie comptent le plus grand nombre d'espèces menacées vivant dans les habitats côtiers. La plupart des oiseaux, invertébrés et plantes côtiers menacés se trouvent en France et en Espagne, et le plus grand nombre d'amphibiens et de reptiles menacés se trouve en Espagne et en Italie</w:t>
      </w:r>
      <w:r>
        <w:rPr>
          <w:rStyle w:val="Appelnotedebasdep"/>
          <w:rFonts w:ascii="Calibri Light" w:hAnsi="Calibri Light" w:cs="Calibri Light"/>
          <w:b w:val="0"/>
          <w:color w:val="000000" w:themeColor="text1"/>
          <w:sz w:val="20"/>
          <w:szCs w:val="20"/>
        </w:rPr>
        <w:footnoteReference w:id="20"/>
      </w:r>
      <w:r w:rsidRPr="00B6113D">
        <w:rPr>
          <w:rFonts w:ascii="Calibri Light" w:hAnsi="Calibri Light" w:cs="Calibri Light"/>
          <w:b w:val="0"/>
          <w:color w:val="000000" w:themeColor="text1"/>
          <w:sz w:val="20"/>
          <w:szCs w:val="20"/>
        </w:rPr>
        <w:t>.</w:t>
      </w:r>
      <w:bookmarkStart w:id="85" w:name="_Toc64970704"/>
    </w:p>
    <w:p w14:paraId="0F9F1EB3" w14:textId="58C3E7F1" w:rsidR="008259EC" w:rsidRPr="008259EC" w:rsidRDefault="008259EC" w:rsidP="008259EC">
      <w:pPr>
        <w:pStyle w:val="Lgende"/>
        <w:rPr>
          <w:b w:val="0"/>
          <w:bCs w:val="0"/>
          <w:noProof/>
          <w:color w:val="4470B4"/>
          <w:sz w:val="22"/>
          <w:szCs w:val="22"/>
          <w:lang w:val="fr-FR"/>
        </w:rPr>
      </w:pPr>
      <w:bookmarkStart w:id="86" w:name="_Toc66805934"/>
      <w:r w:rsidRPr="008259EC">
        <w:rPr>
          <w:b w:val="0"/>
          <w:bCs w:val="0"/>
          <w:noProof/>
          <w:color w:val="4470B4"/>
          <w:sz w:val="22"/>
          <w:szCs w:val="22"/>
          <w:lang w:val="fr-FR"/>
        </w:rPr>
        <w:lastRenderedPageBreak/>
        <w:t xml:space="preserve">Figure </w:t>
      </w:r>
      <w:r w:rsidRPr="008259EC">
        <w:rPr>
          <w:b w:val="0"/>
          <w:bCs w:val="0"/>
          <w:noProof/>
          <w:color w:val="4470B4"/>
          <w:sz w:val="22"/>
          <w:szCs w:val="22"/>
          <w:lang w:val="fr-FR"/>
        </w:rPr>
        <w:fldChar w:fldCharType="begin"/>
      </w:r>
      <w:r w:rsidRPr="008259EC">
        <w:rPr>
          <w:b w:val="0"/>
          <w:bCs w:val="0"/>
          <w:noProof/>
          <w:color w:val="4470B4"/>
          <w:sz w:val="22"/>
          <w:szCs w:val="22"/>
          <w:lang w:val="fr-FR"/>
        </w:rPr>
        <w:instrText xml:space="preserve"> SEQ Figure \* ARABIC </w:instrText>
      </w:r>
      <w:r w:rsidRPr="008259EC">
        <w:rPr>
          <w:b w:val="0"/>
          <w:bCs w:val="0"/>
          <w:noProof/>
          <w:color w:val="4470B4"/>
          <w:sz w:val="22"/>
          <w:szCs w:val="22"/>
          <w:lang w:val="fr-FR"/>
        </w:rPr>
        <w:fldChar w:fldCharType="separate"/>
      </w:r>
      <w:r w:rsidRPr="008259EC">
        <w:rPr>
          <w:b w:val="0"/>
          <w:bCs w:val="0"/>
          <w:noProof/>
          <w:color w:val="4470B4"/>
          <w:sz w:val="22"/>
          <w:szCs w:val="22"/>
          <w:lang w:val="fr-FR"/>
        </w:rPr>
        <w:t>17</w:t>
      </w:r>
      <w:r w:rsidRPr="008259EC">
        <w:rPr>
          <w:b w:val="0"/>
          <w:bCs w:val="0"/>
          <w:noProof/>
          <w:color w:val="4470B4"/>
          <w:sz w:val="22"/>
          <w:szCs w:val="22"/>
          <w:lang w:val="fr-FR"/>
        </w:rPr>
        <w:fldChar w:fldCharType="end"/>
      </w:r>
      <w:r>
        <w:rPr>
          <w:b w:val="0"/>
          <w:bCs w:val="0"/>
          <w:noProof/>
          <w:color w:val="4470B4"/>
          <w:sz w:val="22"/>
          <w:szCs w:val="22"/>
          <w:lang w:val="fr-FR"/>
        </w:rPr>
        <w:t xml:space="preserve"> : </w:t>
      </w:r>
      <w:r w:rsidRPr="008259EC">
        <w:rPr>
          <w:b w:val="0"/>
          <w:bCs w:val="0"/>
          <w:noProof/>
          <w:color w:val="4470B4"/>
          <w:sz w:val="22"/>
          <w:szCs w:val="22"/>
          <w:lang w:val="fr-FR"/>
        </w:rPr>
        <w:t xml:space="preserve">État de conservation des espèces dans les régions biogéographiques et marines (Source : </w:t>
      </w:r>
      <w:r>
        <w:rPr>
          <w:b w:val="0"/>
          <w:bCs w:val="0"/>
          <w:noProof/>
          <w:color w:val="4470B4"/>
          <w:sz w:val="22"/>
          <w:szCs w:val="22"/>
          <w:lang w:val="fr-FR"/>
        </w:rPr>
        <w:t xml:space="preserve">EEA – </w:t>
      </w:r>
      <w:r w:rsidR="00B87643" w:rsidRPr="00511278">
        <w:rPr>
          <w:b w:val="0"/>
          <w:bCs w:val="0"/>
          <w:noProof/>
        </w:rPr>
        <w:drawing>
          <wp:anchor distT="0" distB="0" distL="114300" distR="114300" simplePos="0" relativeHeight="251658285" behindDoc="0" locked="0" layoutInCell="1" allowOverlap="1" wp14:anchorId="215BEBF8" wp14:editId="38AF07C1">
            <wp:simplePos x="0" y="0"/>
            <wp:positionH relativeFrom="margin">
              <wp:posOffset>219075</wp:posOffset>
            </wp:positionH>
            <wp:positionV relativeFrom="line">
              <wp:posOffset>2672080</wp:posOffset>
            </wp:positionV>
            <wp:extent cx="1670050" cy="1542415"/>
            <wp:effectExtent l="0" t="0" r="6350" b="635"/>
            <wp:wrapTopAndBottom/>
            <wp:docPr id="51" name="Picture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6">
                      <a:extLst>
                        <a:ext uri="{28A0092B-C50C-407E-A947-70E740481C1C}">
                          <a14:useLocalDpi xmlns:a14="http://schemas.microsoft.com/office/drawing/2010/main" val="0"/>
                        </a:ext>
                      </a:extLst>
                    </a:blip>
                    <a:srcRect l="5345" t="45221" r="82040" b="37299"/>
                    <a:stretch/>
                  </pic:blipFill>
                  <pic:spPr bwMode="auto">
                    <a:xfrm>
                      <a:off x="0" y="0"/>
                      <a:ext cx="1670050" cy="154241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B87643">
        <w:rPr>
          <w:noProof/>
          <w:lang w:val="fr-FR"/>
        </w:rPr>
        <w:drawing>
          <wp:anchor distT="0" distB="0" distL="114300" distR="114300" simplePos="0" relativeHeight="251658288" behindDoc="0" locked="0" layoutInCell="1" allowOverlap="1" wp14:anchorId="25D64B55" wp14:editId="6E96E3EC">
            <wp:simplePos x="0" y="0"/>
            <wp:positionH relativeFrom="column">
              <wp:posOffset>4445</wp:posOffset>
            </wp:positionH>
            <wp:positionV relativeFrom="line">
              <wp:posOffset>414655</wp:posOffset>
            </wp:positionV>
            <wp:extent cx="5938520" cy="2162175"/>
            <wp:effectExtent l="0" t="0" r="5080" b="9525"/>
            <wp:wrapTopAndBottom/>
            <wp:docPr id="10" name="Immagin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5938520" cy="2162175"/>
                    </a:xfrm>
                    <a:prstGeom prst="rect">
                      <a:avLst/>
                    </a:prstGeom>
                    <a:noFill/>
                  </pic:spPr>
                </pic:pic>
              </a:graphicData>
            </a:graphic>
            <wp14:sizeRelH relativeFrom="page">
              <wp14:pctWidth>0</wp14:pctWidth>
            </wp14:sizeRelH>
            <wp14:sizeRelV relativeFrom="page">
              <wp14:pctHeight>0</wp14:pctHeight>
            </wp14:sizeRelV>
          </wp:anchor>
        </w:drawing>
      </w:r>
      <w:r>
        <w:rPr>
          <w:b w:val="0"/>
          <w:bCs w:val="0"/>
          <w:noProof/>
          <w:color w:val="4470B4"/>
          <w:sz w:val="22"/>
          <w:szCs w:val="22"/>
          <w:lang w:val="fr-FR"/>
        </w:rPr>
        <w:t>2018)</w:t>
      </w:r>
      <w:bookmarkEnd w:id="86"/>
      <w:r w:rsidR="00B87643" w:rsidRPr="00B87643">
        <w:rPr>
          <w:noProof/>
          <w:lang w:val="fr-FR"/>
        </w:rPr>
        <w:t xml:space="preserve"> </w:t>
      </w:r>
    </w:p>
    <w:p w14:paraId="38BAF431" w14:textId="1171980C" w:rsidR="008259EC" w:rsidRDefault="008259EC" w:rsidP="008259EC">
      <w:pPr>
        <w:pStyle w:val="Lgende"/>
        <w:rPr>
          <w:lang w:val="fr-FR"/>
        </w:rPr>
      </w:pPr>
    </w:p>
    <w:p w14:paraId="0CDA0FD3" w14:textId="77777777" w:rsidR="008259EC" w:rsidRDefault="008259EC" w:rsidP="008259EC">
      <w:pPr>
        <w:pStyle w:val="Lgende"/>
        <w:rPr>
          <w:lang w:val="fr-FR"/>
        </w:rPr>
      </w:pPr>
    </w:p>
    <w:p w14:paraId="6F48E75D" w14:textId="2172928D" w:rsidR="008259EC" w:rsidRPr="008259EC" w:rsidRDefault="008259EC" w:rsidP="008259EC">
      <w:pPr>
        <w:pStyle w:val="Lgende"/>
        <w:rPr>
          <w:b w:val="0"/>
          <w:bCs w:val="0"/>
          <w:noProof/>
          <w:color w:val="4470B4"/>
          <w:sz w:val="22"/>
          <w:szCs w:val="22"/>
          <w:lang w:val="fr-FR"/>
        </w:rPr>
      </w:pPr>
      <w:bookmarkStart w:id="87" w:name="_Toc66805935"/>
      <w:r w:rsidRPr="0089384D">
        <w:rPr>
          <w:rFonts w:cs="Calibri Light"/>
          <w:b w:val="0"/>
          <w:bCs w:val="0"/>
          <w:noProof/>
          <w:highlight w:val="lightGray"/>
        </w:rPr>
        <w:drawing>
          <wp:anchor distT="0" distB="0" distL="114300" distR="114300" simplePos="0" relativeHeight="251658270" behindDoc="0" locked="0" layoutInCell="1" allowOverlap="1" wp14:anchorId="7B8BC741" wp14:editId="6201FB18">
            <wp:simplePos x="0" y="0"/>
            <wp:positionH relativeFrom="margin">
              <wp:posOffset>220167</wp:posOffset>
            </wp:positionH>
            <wp:positionV relativeFrom="paragraph">
              <wp:posOffset>399643</wp:posOffset>
            </wp:positionV>
            <wp:extent cx="5419725" cy="3609340"/>
            <wp:effectExtent l="0" t="0" r="9525" b="0"/>
            <wp:wrapTopAndBottom/>
            <wp:docPr id="76" name="Image 36" descr="Distribution of mammal species in Euro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istribution of mammal species in Europe"/>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5419725" cy="3609340"/>
                    </a:xfrm>
                    <a:prstGeom prst="rect">
                      <a:avLst/>
                    </a:prstGeom>
                    <a:noFill/>
                    <a:ln>
                      <a:noFill/>
                    </a:ln>
                  </pic:spPr>
                </pic:pic>
              </a:graphicData>
            </a:graphic>
            <wp14:sizeRelH relativeFrom="page">
              <wp14:pctWidth>0</wp14:pctWidth>
            </wp14:sizeRelH>
            <wp14:sizeRelV relativeFrom="page">
              <wp14:pctHeight>0</wp14:pctHeight>
            </wp14:sizeRelV>
          </wp:anchor>
        </w:drawing>
      </w:r>
      <w:r w:rsidRPr="008259EC">
        <w:rPr>
          <w:b w:val="0"/>
          <w:bCs w:val="0"/>
          <w:noProof/>
          <w:color w:val="4470B4"/>
          <w:sz w:val="22"/>
          <w:szCs w:val="22"/>
          <w:lang w:val="fr-FR"/>
        </w:rPr>
        <w:t xml:space="preserve">Figure </w:t>
      </w:r>
      <w:r w:rsidRPr="008259EC">
        <w:rPr>
          <w:b w:val="0"/>
          <w:bCs w:val="0"/>
          <w:noProof/>
          <w:color w:val="4470B4"/>
          <w:sz w:val="22"/>
          <w:szCs w:val="22"/>
          <w:lang w:val="fr-FR"/>
        </w:rPr>
        <w:fldChar w:fldCharType="begin"/>
      </w:r>
      <w:r w:rsidRPr="008259EC">
        <w:rPr>
          <w:b w:val="0"/>
          <w:bCs w:val="0"/>
          <w:noProof/>
          <w:color w:val="4470B4"/>
          <w:sz w:val="22"/>
          <w:szCs w:val="22"/>
          <w:lang w:val="fr-FR"/>
        </w:rPr>
        <w:instrText xml:space="preserve"> SEQ Figure \* ARABIC </w:instrText>
      </w:r>
      <w:r w:rsidRPr="008259EC">
        <w:rPr>
          <w:b w:val="0"/>
          <w:bCs w:val="0"/>
          <w:noProof/>
          <w:color w:val="4470B4"/>
          <w:sz w:val="22"/>
          <w:szCs w:val="22"/>
          <w:lang w:val="fr-FR"/>
        </w:rPr>
        <w:fldChar w:fldCharType="separate"/>
      </w:r>
      <w:r>
        <w:rPr>
          <w:b w:val="0"/>
          <w:bCs w:val="0"/>
          <w:noProof/>
          <w:color w:val="4470B4"/>
          <w:sz w:val="22"/>
          <w:szCs w:val="22"/>
          <w:lang w:val="fr-FR"/>
        </w:rPr>
        <w:t>18</w:t>
      </w:r>
      <w:r w:rsidRPr="008259EC">
        <w:rPr>
          <w:b w:val="0"/>
          <w:bCs w:val="0"/>
          <w:noProof/>
          <w:color w:val="4470B4"/>
          <w:sz w:val="22"/>
          <w:szCs w:val="22"/>
          <w:lang w:val="fr-FR"/>
        </w:rPr>
        <w:fldChar w:fldCharType="end"/>
      </w:r>
      <w:r>
        <w:rPr>
          <w:b w:val="0"/>
          <w:bCs w:val="0"/>
          <w:noProof/>
          <w:color w:val="4470B4"/>
          <w:sz w:val="22"/>
          <w:szCs w:val="22"/>
          <w:lang w:val="fr-FR"/>
        </w:rPr>
        <w:t> :</w:t>
      </w:r>
      <w:r w:rsidRPr="008259EC">
        <w:rPr>
          <w:b w:val="0"/>
          <w:bCs w:val="0"/>
          <w:noProof/>
          <w:color w:val="4470B4"/>
          <w:sz w:val="22"/>
          <w:szCs w:val="22"/>
          <w:lang w:val="fr-FR"/>
        </w:rPr>
        <w:t xml:space="preserve"> Richesse d’espèces mammifères (Source : Liste rouge IUCN - 2009)</w:t>
      </w:r>
      <w:bookmarkEnd w:id="87"/>
    </w:p>
    <w:bookmarkEnd w:id="85"/>
    <w:p w14:paraId="428BE850" w14:textId="2F491335" w:rsidR="00643B4F" w:rsidRPr="00DB46AE" w:rsidRDefault="00643B4F" w:rsidP="00DB46AE">
      <w:pPr>
        <w:pStyle w:val="DidascaliaCentrata"/>
        <w:spacing w:line="360" w:lineRule="auto"/>
        <w:ind w:left="0"/>
        <w:jc w:val="both"/>
        <w:outlineLvl w:val="9"/>
        <w:rPr>
          <w:b w:val="0"/>
          <w:bCs/>
        </w:rPr>
      </w:pPr>
    </w:p>
    <w:p w14:paraId="30241B1C" w14:textId="77777777" w:rsidR="00643B4F" w:rsidRPr="000E1F89" w:rsidRDefault="00643B4F" w:rsidP="00643B4F">
      <w:r w:rsidRPr="000E1F89">
        <w:rPr>
          <w:noProof/>
          <w:lang w:eastAsia="it-IT"/>
        </w:rPr>
        <mc:AlternateContent>
          <mc:Choice Requires="wps">
            <w:drawing>
              <wp:inline distT="0" distB="0" distL="0" distR="0" wp14:anchorId="6DF1E99A" wp14:editId="4510D7E3">
                <wp:extent cx="6288657" cy="5622472"/>
                <wp:effectExtent l="0" t="0" r="3810" b="0"/>
                <wp:docPr id="245" name="Text Box 2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88657" cy="5622472"/>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ABF3D5A" w14:textId="77777777" w:rsidR="00B6346D" w:rsidRPr="007471D5" w:rsidRDefault="00B6346D" w:rsidP="00643B4F">
                            <w:pPr>
                              <w:pStyle w:val="DidascaliaCentrata"/>
                              <w:spacing w:line="360" w:lineRule="auto"/>
                              <w:ind w:left="0"/>
                              <w:jc w:val="both"/>
                            </w:pPr>
                            <w:r w:rsidRPr="007471D5">
                              <w:t>Situation, tendance et menaces pour la zone de coopération dans un scénario «sans programme»</w:t>
                            </w:r>
                          </w:p>
                          <w:p w14:paraId="1BD99083" w14:textId="1A805E77" w:rsidR="00B6346D" w:rsidRPr="00330C5A" w:rsidRDefault="00B6346D" w:rsidP="00643B4F">
                            <w:pPr>
                              <w:pStyle w:val="DidascaliaCentrata"/>
                              <w:spacing w:line="360" w:lineRule="auto"/>
                              <w:ind w:left="0"/>
                              <w:jc w:val="both"/>
                              <w:rPr>
                                <w:rFonts w:asciiTheme="minorHAnsi" w:hAnsiTheme="minorHAnsi" w:cstheme="minorHAnsi"/>
                                <w:b w:val="0"/>
                                <w:bCs/>
                                <w:color w:val="000000" w:themeColor="text1"/>
                                <w:sz w:val="20"/>
                                <w:szCs w:val="20"/>
                              </w:rPr>
                            </w:pPr>
                            <w:r w:rsidRPr="007471D5">
                              <w:rPr>
                                <w:rFonts w:asciiTheme="minorHAnsi" w:hAnsiTheme="minorHAnsi" w:cstheme="minorHAnsi"/>
                                <w:b w:val="0"/>
                                <w:bCs/>
                                <w:color w:val="000000" w:themeColor="text1"/>
                                <w:sz w:val="20"/>
                                <w:szCs w:val="20"/>
                              </w:rPr>
                              <w:t xml:space="preserve">La zone couverte par le programme Interreg est principalement incluse dans la région biogéographique méditerranéenne. La région méditerranéenne a un niveau élevé de biodiversité </w:t>
                            </w:r>
                            <w:r>
                              <w:rPr>
                                <w:rFonts w:asciiTheme="minorHAnsi" w:hAnsiTheme="minorHAnsi" w:cstheme="minorHAnsi"/>
                                <w:b w:val="0"/>
                                <w:bCs/>
                                <w:color w:val="000000" w:themeColor="text1"/>
                                <w:sz w:val="20"/>
                                <w:szCs w:val="20"/>
                              </w:rPr>
                              <w:t xml:space="preserve">et d’endémisme </w:t>
                            </w:r>
                            <w:r w:rsidRPr="007471D5">
                              <w:rPr>
                                <w:rFonts w:asciiTheme="minorHAnsi" w:hAnsiTheme="minorHAnsi" w:cstheme="minorHAnsi"/>
                                <w:b w:val="0"/>
                                <w:bCs/>
                                <w:color w:val="000000" w:themeColor="text1"/>
                                <w:sz w:val="20"/>
                                <w:szCs w:val="20"/>
                              </w:rPr>
                              <w:t>en raison de son climat et de ses caractéristiques géographiques. Les aires protégées nationales désignées couvrent un pourcentage élevé de</w:t>
                            </w:r>
                            <w:r>
                              <w:rPr>
                                <w:rFonts w:asciiTheme="minorHAnsi" w:hAnsiTheme="minorHAnsi" w:cstheme="minorHAnsi"/>
                                <w:b w:val="0"/>
                                <w:bCs/>
                                <w:color w:val="000000" w:themeColor="text1"/>
                                <w:sz w:val="20"/>
                                <w:szCs w:val="20"/>
                              </w:rPr>
                              <w:t xml:space="preserve"> la superficie des pays</w:t>
                            </w:r>
                            <w:r w:rsidRPr="007471D5">
                              <w:rPr>
                                <w:rFonts w:asciiTheme="minorHAnsi" w:hAnsiTheme="minorHAnsi" w:cstheme="minorHAnsi"/>
                                <w:b w:val="0"/>
                                <w:bCs/>
                                <w:color w:val="000000" w:themeColor="text1"/>
                                <w:sz w:val="20"/>
                                <w:szCs w:val="20"/>
                              </w:rPr>
                              <w:t>. Cependant, selon l'état de conservation des habitats et des espèces, les trois régions biogéographiques signalent un faible pourcentage de «</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bon</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 état et un pourcentage élevé de «</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mauvais</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w:t>
                            </w:r>
                            <w:r>
                              <w:rPr>
                                <w:rFonts w:asciiTheme="minorHAnsi" w:hAnsiTheme="minorHAnsi" w:cstheme="minorHAnsi"/>
                                <w:b w:val="0"/>
                                <w:bCs/>
                                <w:color w:val="000000" w:themeColor="text1"/>
                                <w:sz w:val="20"/>
                                <w:szCs w:val="20"/>
                              </w:rPr>
                              <w:t xml:space="preserve"> état (ou en déclin)</w:t>
                            </w:r>
                            <w:r w:rsidRPr="007471D5">
                              <w:rPr>
                                <w:rFonts w:asciiTheme="minorHAnsi" w:hAnsiTheme="minorHAnsi" w:cstheme="minorHAnsi"/>
                                <w:b w:val="0"/>
                                <w:bCs/>
                                <w:color w:val="000000" w:themeColor="text1"/>
                                <w:sz w:val="20"/>
                                <w:szCs w:val="20"/>
                              </w:rPr>
                              <w:t>.</w:t>
                            </w:r>
                            <w:r>
                              <w:rPr>
                                <w:rFonts w:asciiTheme="minorHAnsi" w:hAnsiTheme="minorHAnsi" w:cstheme="minorHAnsi"/>
                                <w:b w:val="0"/>
                                <w:bCs/>
                                <w:color w:val="000000" w:themeColor="text1"/>
                                <w:sz w:val="20"/>
                                <w:szCs w:val="20"/>
                              </w:rPr>
                              <w:t xml:space="preserve"> </w:t>
                            </w:r>
                            <w:r w:rsidRPr="00330C5A">
                              <w:rPr>
                                <w:rFonts w:asciiTheme="minorHAnsi" w:hAnsiTheme="minorHAnsi" w:cstheme="minorHAnsi"/>
                                <w:b w:val="0"/>
                                <w:bCs/>
                                <w:color w:val="000000" w:themeColor="text1"/>
                                <w:sz w:val="20"/>
                                <w:szCs w:val="20"/>
                              </w:rPr>
                              <w:t>Les habitats et les espèces son</w:t>
                            </w:r>
                            <w:r>
                              <w:rPr>
                                <w:rFonts w:asciiTheme="minorHAnsi" w:hAnsiTheme="minorHAnsi" w:cstheme="minorHAnsi"/>
                                <w:b w:val="0"/>
                                <w:bCs/>
                                <w:color w:val="000000" w:themeColor="text1"/>
                                <w:sz w:val="20"/>
                                <w:szCs w:val="20"/>
                              </w:rPr>
                              <w:t xml:space="preserve">t en particulier </w:t>
                            </w:r>
                            <w:r w:rsidRPr="00330C5A">
                              <w:rPr>
                                <w:rFonts w:asciiTheme="minorHAnsi" w:hAnsiTheme="minorHAnsi" w:cstheme="minorHAnsi"/>
                                <w:b w:val="0"/>
                                <w:bCs/>
                                <w:color w:val="000000" w:themeColor="text1"/>
                                <w:sz w:val="20"/>
                                <w:szCs w:val="20"/>
                              </w:rPr>
                              <w:t xml:space="preserve">menacés en raison du niveau d'endémisme dans les régions (avec des populations couvrant un petit territoire). </w:t>
                            </w:r>
                            <w:r>
                              <w:rPr>
                                <w:rFonts w:asciiTheme="minorHAnsi" w:hAnsiTheme="minorHAnsi" w:cstheme="minorHAnsi"/>
                                <w:b w:val="0"/>
                                <w:bCs/>
                                <w:color w:val="000000" w:themeColor="text1"/>
                                <w:sz w:val="20"/>
                                <w:szCs w:val="20"/>
                              </w:rPr>
                              <w:t xml:space="preserve">Les écosystèmes sont soumis à </w:t>
                            </w:r>
                            <w:r w:rsidRPr="00330C5A">
                              <w:rPr>
                                <w:rFonts w:asciiTheme="minorHAnsi" w:hAnsiTheme="minorHAnsi" w:cstheme="minorHAnsi"/>
                                <w:b w:val="0"/>
                                <w:bCs/>
                                <w:color w:val="000000" w:themeColor="text1"/>
                                <w:sz w:val="20"/>
                                <w:szCs w:val="20"/>
                              </w:rPr>
                              <w:t xml:space="preserve">une forte sensibilité aux changements climatiques et aux pressions </w:t>
                            </w:r>
                            <w:r>
                              <w:rPr>
                                <w:rFonts w:asciiTheme="minorHAnsi" w:hAnsiTheme="minorHAnsi" w:cstheme="minorHAnsi"/>
                                <w:b w:val="0"/>
                                <w:bCs/>
                                <w:color w:val="000000" w:themeColor="text1"/>
                                <w:sz w:val="20"/>
                                <w:szCs w:val="20"/>
                              </w:rPr>
                              <w:t>anthropiques</w:t>
                            </w:r>
                            <w:r w:rsidRPr="00330C5A">
                              <w:rPr>
                                <w:rFonts w:asciiTheme="minorHAnsi" w:hAnsiTheme="minorHAnsi" w:cstheme="minorHAnsi"/>
                                <w:b w:val="0"/>
                                <w:bCs/>
                                <w:color w:val="000000" w:themeColor="text1"/>
                                <w:sz w:val="20"/>
                                <w:szCs w:val="20"/>
                              </w:rPr>
                              <w:t xml:space="preserve"> locales, contribuant à une diminution de</w:t>
                            </w:r>
                            <w:r>
                              <w:rPr>
                                <w:rFonts w:asciiTheme="minorHAnsi" w:hAnsiTheme="minorHAnsi" w:cstheme="minorHAnsi"/>
                                <w:b w:val="0"/>
                                <w:bCs/>
                                <w:color w:val="000000" w:themeColor="text1"/>
                                <w:sz w:val="20"/>
                                <w:szCs w:val="20"/>
                              </w:rPr>
                              <w:t xml:space="preserve"> leur </w:t>
                            </w:r>
                            <w:r w:rsidRPr="00330C5A">
                              <w:rPr>
                                <w:rFonts w:asciiTheme="minorHAnsi" w:hAnsiTheme="minorHAnsi" w:cstheme="minorHAnsi"/>
                                <w:b w:val="0"/>
                                <w:bCs/>
                                <w:color w:val="000000" w:themeColor="text1"/>
                                <w:sz w:val="20"/>
                                <w:szCs w:val="20"/>
                              </w:rPr>
                              <w:t>état de conservation à moyen et long terme. Dans un scénario sans programme, les principales tendances mondiales sont présentées dans le tableau suivant</w:t>
                            </w:r>
                            <w:r>
                              <w:rPr>
                                <w:rFonts w:asciiTheme="minorHAnsi" w:hAnsiTheme="minorHAnsi" w:cstheme="minorHAnsi"/>
                                <w:b w:val="0"/>
                                <w:bCs/>
                                <w:color w:val="000000" w:themeColor="text1"/>
                                <w:sz w:val="20"/>
                                <w:szCs w:val="20"/>
                              </w:rPr>
                              <w:t xml:space="preserve"> (</w:t>
                            </w:r>
                            <w:r w:rsidRPr="005A1A03">
                              <w:rPr>
                                <w:rFonts w:asciiTheme="minorHAnsi" w:hAnsiTheme="minorHAnsi" w:cstheme="minorHAnsi"/>
                                <w:b w:val="0"/>
                                <w:bCs/>
                                <w:color w:val="000000" w:themeColor="text1"/>
                                <w:sz w:val="20"/>
                                <w:szCs w:val="20"/>
                              </w:rPr>
                              <w:t>gardant toutefois en mémoire la forte variabilité géographique des menaces et des vulnérabilités</w:t>
                            </w:r>
                            <w:r>
                              <w:rPr>
                                <w:rFonts w:asciiTheme="minorHAnsi" w:hAnsiTheme="minorHAnsi" w:cstheme="minorHAnsi"/>
                                <w:b w:val="0"/>
                                <w:bCs/>
                                <w:color w:val="000000" w:themeColor="text1"/>
                                <w:sz w:val="20"/>
                                <w:szCs w:val="20"/>
                              </w:rPr>
                              <w:t>)</w:t>
                            </w:r>
                            <w:r w:rsidRPr="00330C5A">
                              <w:rPr>
                                <w:rFonts w:asciiTheme="minorHAnsi" w:hAnsiTheme="minorHAnsi" w:cstheme="minorHAnsi"/>
                                <w:b w:val="0"/>
                                <w:bCs/>
                                <w:color w:val="000000" w:themeColor="text1"/>
                                <w:sz w:val="20"/>
                                <w:szCs w:val="20"/>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555"/>
                              <w:gridCol w:w="540"/>
                              <w:gridCol w:w="1002"/>
                            </w:tblGrid>
                            <w:tr w:rsidR="00B6346D" w:rsidRPr="00985D63" w14:paraId="47967306" w14:textId="77777777" w:rsidTr="006F214F">
                              <w:trPr>
                                <w:jc w:val="center"/>
                              </w:trPr>
                              <w:tc>
                                <w:tcPr>
                                  <w:tcW w:w="0" w:type="auto"/>
                                  <w:shd w:val="clear" w:color="auto" w:fill="C6D9F1"/>
                                </w:tcPr>
                                <w:p w14:paraId="34B4BB49" w14:textId="631DE09D" w:rsidR="00B6346D" w:rsidRPr="003F1DB2" w:rsidRDefault="00B6346D" w:rsidP="00A2680F">
                                  <w:pPr>
                                    <w:pStyle w:val="testobox"/>
                                    <w:rPr>
                                      <w:lang w:val="en-US"/>
                                    </w:rPr>
                                  </w:pPr>
                                  <w:r>
                                    <w:rPr>
                                      <w:lang w:val="en-US"/>
                                    </w:rPr>
                                    <w:t>Indicateur</w:t>
                                  </w:r>
                                </w:p>
                              </w:tc>
                              <w:tc>
                                <w:tcPr>
                                  <w:tcW w:w="0" w:type="auto"/>
                                  <w:shd w:val="clear" w:color="auto" w:fill="C6D9F1"/>
                                </w:tcPr>
                                <w:p w14:paraId="1481AC66" w14:textId="6DCEA9FB" w:rsidR="00B6346D" w:rsidRPr="003F1DB2" w:rsidRDefault="00B6346D" w:rsidP="00A2680F">
                                  <w:pPr>
                                    <w:pStyle w:val="testobox"/>
                                    <w:rPr>
                                      <w:lang w:val="en-US"/>
                                    </w:rPr>
                                  </w:pPr>
                                  <w:r>
                                    <w:rPr>
                                      <w:lang w:val="en-US"/>
                                    </w:rPr>
                                    <w:t>État</w:t>
                                  </w:r>
                                </w:p>
                              </w:tc>
                              <w:tc>
                                <w:tcPr>
                                  <w:tcW w:w="0" w:type="auto"/>
                                  <w:shd w:val="clear" w:color="auto" w:fill="C6D9F1"/>
                                </w:tcPr>
                                <w:p w14:paraId="4DBF8677" w14:textId="75C0ED34" w:rsidR="00B6346D" w:rsidRPr="003F1DB2" w:rsidRDefault="00B6346D" w:rsidP="00A2680F">
                                  <w:pPr>
                                    <w:pStyle w:val="testobox"/>
                                    <w:rPr>
                                      <w:lang w:val="en-US"/>
                                    </w:rPr>
                                  </w:pPr>
                                  <w:r>
                                    <w:rPr>
                                      <w:lang w:val="en-US"/>
                                    </w:rPr>
                                    <w:t>Tendance</w:t>
                                  </w:r>
                                </w:p>
                              </w:tc>
                            </w:tr>
                            <w:tr w:rsidR="00B6346D" w:rsidRPr="00985D63" w14:paraId="02E4C741" w14:textId="77777777" w:rsidTr="006F214F">
                              <w:trPr>
                                <w:trHeight w:val="692"/>
                                <w:jc w:val="center"/>
                              </w:trPr>
                              <w:tc>
                                <w:tcPr>
                                  <w:tcW w:w="0" w:type="auto"/>
                                  <w:shd w:val="clear" w:color="auto" w:fill="auto"/>
                                  <w:vAlign w:val="center"/>
                                </w:tcPr>
                                <w:p w14:paraId="71C78751" w14:textId="6D73483D" w:rsidR="00B6346D" w:rsidRPr="00082037" w:rsidRDefault="00B6346D" w:rsidP="00A2680F">
                                  <w:pPr>
                                    <w:pStyle w:val="testobox"/>
                                    <w:rPr>
                                      <w:lang w:val="fr-FR"/>
                                    </w:rPr>
                                  </w:pPr>
                                  <w:r w:rsidRPr="00082037">
                                    <w:rPr>
                                      <w:lang w:val="fr-FR"/>
                                    </w:rPr>
                                    <w:t xml:space="preserve">Aires protégées </w:t>
                                  </w:r>
                                  <w:r>
                                    <w:rPr>
                                      <w:lang w:val="fr-FR"/>
                                    </w:rPr>
                                    <w:t>bénéficiant d’une désignation à l’échelle nationale</w:t>
                                  </w:r>
                                </w:p>
                              </w:tc>
                              <w:tc>
                                <w:tcPr>
                                  <w:tcW w:w="0" w:type="auto"/>
                                  <w:shd w:val="clear" w:color="auto" w:fill="2DFF41"/>
                                  <w:vAlign w:val="center"/>
                                </w:tcPr>
                                <w:p w14:paraId="0E9F1BF9" w14:textId="77777777" w:rsidR="00B6346D" w:rsidRPr="00985D63" w:rsidRDefault="00B6346D" w:rsidP="00A2680F">
                                  <w:pPr>
                                    <w:pStyle w:val="testobox"/>
                                    <w:rPr>
                                      <w:lang w:val="en-US" w:eastAsia="it-IT"/>
                                    </w:rPr>
                                  </w:pPr>
                                  <w:r w:rsidRPr="00985D63">
                                    <w:rPr>
                                      <w:rFonts w:ascii="Wingdings" w:eastAsia="Wingdings" w:hAnsi="Wingdings" w:cs="Wingdings"/>
                                      <w:lang w:eastAsia="it-IT"/>
                                    </w:rPr>
                                    <w:t>J</w:t>
                                  </w:r>
                                </w:p>
                              </w:tc>
                              <w:tc>
                                <w:tcPr>
                                  <w:tcW w:w="0" w:type="auto"/>
                                  <w:shd w:val="clear" w:color="auto" w:fill="auto"/>
                                  <w:vAlign w:val="center"/>
                                </w:tcPr>
                                <w:p w14:paraId="0900E884" w14:textId="3175B8D6" w:rsidR="00B6346D" w:rsidRPr="00985D63" w:rsidRDefault="00B6346D" w:rsidP="00A2680F">
                                  <w:pPr>
                                    <w:pStyle w:val="testobox"/>
                                    <w:rPr>
                                      <w:rFonts w:eastAsia="Times New Roman"/>
                                      <w:lang w:eastAsia="it-IT"/>
                                    </w:rPr>
                                  </w:pPr>
                                  <w:r>
                                    <w:rPr>
                                      <w:noProof/>
                                      <w:lang w:eastAsia="it-IT"/>
                                    </w:rPr>
                                    <w:t>n.c.</w:t>
                                  </w:r>
                                </w:p>
                              </w:tc>
                            </w:tr>
                            <w:tr w:rsidR="00B6346D" w:rsidRPr="00985D63" w14:paraId="51F67DC4" w14:textId="77777777" w:rsidTr="006F214F">
                              <w:trPr>
                                <w:trHeight w:val="692"/>
                                <w:jc w:val="center"/>
                              </w:trPr>
                              <w:tc>
                                <w:tcPr>
                                  <w:tcW w:w="0" w:type="auto"/>
                                  <w:shd w:val="clear" w:color="auto" w:fill="auto"/>
                                  <w:vAlign w:val="center"/>
                                </w:tcPr>
                                <w:p w14:paraId="1DBCBE0A" w14:textId="429AFB57" w:rsidR="00B6346D" w:rsidRPr="00046DD5" w:rsidRDefault="00B6346D" w:rsidP="00A2680F">
                                  <w:pPr>
                                    <w:pStyle w:val="testobox"/>
                                  </w:pPr>
                                  <w:r>
                                    <w:t>Réseau Natura 2000</w:t>
                                  </w:r>
                                </w:p>
                              </w:tc>
                              <w:tc>
                                <w:tcPr>
                                  <w:tcW w:w="0" w:type="auto"/>
                                  <w:shd w:val="clear" w:color="auto" w:fill="2DFF41"/>
                                  <w:vAlign w:val="center"/>
                                </w:tcPr>
                                <w:p w14:paraId="6CD34CAA" w14:textId="77777777" w:rsidR="00B6346D" w:rsidRDefault="00B6346D" w:rsidP="00A2680F">
                                  <w:pPr>
                                    <w:pStyle w:val="testobox"/>
                                    <w:rPr>
                                      <w:lang w:eastAsia="it-IT"/>
                                    </w:rPr>
                                  </w:pPr>
                                  <w:r w:rsidRPr="00985D63">
                                    <w:rPr>
                                      <w:rFonts w:ascii="Wingdings" w:eastAsia="Wingdings" w:hAnsi="Wingdings" w:cs="Wingdings"/>
                                      <w:lang w:eastAsia="it-IT"/>
                                    </w:rPr>
                                    <w:t>J</w:t>
                                  </w:r>
                                </w:p>
                              </w:tc>
                              <w:tc>
                                <w:tcPr>
                                  <w:tcW w:w="0" w:type="auto"/>
                                  <w:shd w:val="clear" w:color="auto" w:fill="auto"/>
                                  <w:vAlign w:val="center"/>
                                </w:tcPr>
                                <w:p w14:paraId="01310E19" w14:textId="77777777" w:rsidR="00B6346D" w:rsidRPr="0097780D" w:rsidRDefault="00B6346D" w:rsidP="00A2680F">
                                  <w:pPr>
                                    <w:pStyle w:val="testobox"/>
                                    <w:rPr>
                                      <w:noProof/>
                                      <w:lang w:eastAsia="it-IT"/>
                                    </w:rPr>
                                  </w:pPr>
                                  <w:r w:rsidRPr="0097780D">
                                    <w:rPr>
                                      <w:noProof/>
                                      <w:lang w:eastAsia="it-IT"/>
                                    </w:rPr>
                                    <w:drawing>
                                      <wp:inline distT="0" distB="0" distL="0" distR="0" wp14:anchorId="75D83054" wp14:editId="4EEF27B5">
                                        <wp:extent cx="285750" cy="285750"/>
                                        <wp:effectExtent l="0" t="0" r="0" b="0"/>
                                        <wp:docPr id="82"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5400000">
                                                  <a:off x="0" y="0"/>
                                                  <a:ext cx="285750" cy="285750"/>
                                                </a:xfrm>
                                                <a:prstGeom prst="rect">
                                                  <a:avLst/>
                                                </a:prstGeom>
                                                <a:noFill/>
                                                <a:ln>
                                                  <a:noFill/>
                                                </a:ln>
                                              </pic:spPr>
                                            </pic:pic>
                                          </a:graphicData>
                                        </a:graphic>
                                      </wp:inline>
                                    </w:drawing>
                                  </w:r>
                                </w:p>
                              </w:tc>
                            </w:tr>
                            <w:tr w:rsidR="00B6346D" w:rsidRPr="00985D63" w14:paraId="2A8D3853" w14:textId="77777777" w:rsidTr="005A1A03">
                              <w:trPr>
                                <w:trHeight w:val="564"/>
                                <w:jc w:val="center"/>
                              </w:trPr>
                              <w:tc>
                                <w:tcPr>
                                  <w:tcW w:w="0" w:type="auto"/>
                                  <w:shd w:val="clear" w:color="auto" w:fill="auto"/>
                                  <w:vAlign w:val="center"/>
                                </w:tcPr>
                                <w:p w14:paraId="7843BA3E" w14:textId="6D0700BB" w:rsidR="00B6346D" w:rsidRPr="00046DD5" w:rsidRDefault="00B6346D" w:rsidP="00A2680F">
                                  <w:pPr>
                                    <w:pStyle w:val="testobox"/>
                                  </w:pPr>
                                  <w:r>
                                    <w:t>Conservation des espèces</w:t>
                                  </w:r>
                                </w:p>
                              </w:tc>
                              <w:tc>
                                <w:tcPr>
                                  <w:tcW w:w="0" w:type="auto"/>
                                  <w:shd w:val="clear" w:color="auto" w:fill="FF0000"/>
                                  <w:vAlign w:val="center"/>
                                </w:tcPr>
                                <w:p w14:paraId="594CD35C" w14:textId="77777777" w:rsidR="00B6346D" w:rsidRPr="00985D63" w:rsidRDefault="00B6346D" w:rsidP="00A2680F">
                                  <w:pPr>
                                    <w:pStyle w:val="testobox"/>
                                    <w:rPr>
                                      <w:lang w:eastAsia="it-IT"/>
                                    </w:rPr>
                                  </w:pPr>
                                  <w:r w:rsidRPr="00CD704D">
                                    <w:rPr>
                                      <w:rFonts w:ascii="Wingdings" w:eastAsia="Wingdings" w:hAnsi="Wingdings" w:cs="Wingdings"/>
                                    </w:rPr>
                                    <w:t>K</w:t>
                                  </w:r>
                                </w:p>
                              </w:tc>
                              <w:tc>
                                <w:tcPr>
                                  <w:tcW w:w="0" w:type="auto"/>
                                  <w:shd w:val="clear" w:color="auto" w:fill="auto"/>
                                  <w:vAlign w:val="center"/>
                                </w:tcPr>
                                <w:p w14:paraId="73554D8E" w14:textId="77777777" w:rsidR="00B6346D" w:rsidRPr="0042285D" w:rsidRDefault="00B6346D" w:rsidP="00A2680F">
                                  <w:pPr>
                                    <w:pStyle w:val="testobox"/>
                                    <w:rPr>
                                      <w:noProof/>
                                      <w:lang w:eastAsia="it-IT"/>
                                    </w:rPr>
                                  </w:pPr>
                                  <w:r w:rsidRPr="0042285D">
                                    <w:rPr>
                                      <w:noProof/>
                                      <w:lang w:eastAsia="it-IT"/>
                                    </w:rPr>
                                    <w:drawing>
                                      <wp:inline distT="0" distB="0" distL="0" distR="0" wp14:anchorId="30E2DE3B" wp14:editId="0A74510F">
                                        <wp:extent cx="285750" cy="285750"/>
                                        <wp:effectExtent l="38100" t="0" r="0" b="19050"/>
                                        <wp:docPr id="83"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825712">
                                                  <a:off x="0" y="0"/>
                                                  <a:ext cx="285750" cy="285750"/>
                                                </a:xfrm>
                                                <a:prstGeom prst="rect">
                                                  <a:avLst/>
                                                </a:prstGeom>
                                                <a:noFill/>
                                                <a:ln>
                                                  <a:noFill/>
                                                </a:ln>
                                              </pic:spPr>
                                            </pic:pic>
                                          </a:graphicData>
                                        </a:graphic>
                                      </wp:inline>
                                    </w:drawing>
                                  </w:r>
                                </w:p>
                              </w:tc>
                            </w:tr>
                            <w:tr w:rsidR="00B6346D" w:rsidRPr="00985D63" w14:paraId="3A910952" w14:textId="77777777" w:rsidTr="006F214F">
                              <w:trPr>
                                <w:trHeight w:val="797"/>
                                <w:jc w:val="center"/>
                              </w:trPr>
                              <w:tc>
                                <w:tcPr>
                                  <w:tcW w:w="0" w:type="auto"/>
                                  <w:shd w:val="clear" w:color="auto" w:fill="auto"/>
                                  <w:vAlign w:val="center"/>
                                </w:tcPr>
                                <w:p w14:paraId="06B685D2" w14:textId="0633A319" w:rsidR="00B6346D" w:rsidRPr="00613965" w:rsidRDefault="00B6346D" w:rsidP="00A2680F">
                                  <w:pPr>
                                    <w:pStyle w:val="testobox"/>
                                  </w:pPr>
                                  <w:r>
                                    <w:t>Conservation des habitats</w:t>
                                  </w:r>
                                </w:p>
                              </w:tc>
                              <w:tc>
                                <w:tcPr>
                                  <w:tcW w:w="0" w:type="auto"/>
                                  <w:shd w:val="clear" w:color="auto" w:fill="FF0000"/>
                                  <w:vAlign w:val="center"/>
                                </w:tcPr>
                                <w:p w14:paraId="23388F93" w14:textId="77777777" w:rsidR="00B6346D" w:rsidRDefault="00B6346D" w:rsidP="00A2680F">
                                  <w:pPr>
                                    <w:pStyle w:val="testobox"/>
                                    <w:rPr>
                                      <w:lang w:eastAsia="it-IT"/>
                                    </w:rPr>
                                  </w:pPr>
                                  <w:r w:rsidRPr="00985D63">
                                    <w:rPr>
                                      <w:rFonts w:ascii="Wingdings" w:eastAsia="Wingdings" w:hAnsi="Wingdings" w:cs="Wingdings"/>
                                      <w:lang w:eastAsia="it-IT"/>
                                    </w:rPr>
                                    <w:t>L</w:t>
                                  </w:r>
                                </w:p>
                              </w:tc>
                              <w:tc>
                                <w:tcPr>
                                  <w:tcW w:w="0" w:type="auto"/>
                                  <w:shd w:val="clear" w:color="auto" w:fill="auto"/>
                                  <w:vAlign w:val="center"/>
                                </w:tcPr>
                                <w:p w14:paraId="4BE8BC6A" w14:textId="77777777" w:rsidR="00B6346D" w:rsidRPr="0042285D" w:rsidRDefault="00B6346D" w:rsidP="00A2680F">
                                  <w:pPr>
                                    <w:pStyle w:val="testobox"/>
                                    <w:rPr>
                                      <w:noProof/>
                                      <w:lang w:eastAsia="it-IT"/>
                                    </w:rPr>
                                  </w:pPr>
                                  <w:r w:rsidRPr="0042285D">
                                    <w:rPr>
                                      <w:noProof/>
                                      <w:lang w:eastAsia="it-IT"/>
                                    </w:rPr>
                                    <w:drawing>
                                      <wp:inline distT="0" distB="0" distL="0" distR="0" wp14:anchorId="2B566BD7" wp14:editId="2D73E435">
                                        <wp:extent cx="285750" cy="285750"/>
                                        <wp:effectExtent l="76200" t="50800" r="19050" b="0"/>
                                        <wp:docPr id="84"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bl>
                          <w:p w14:paraId="691F6E52" w14:textId="77777777" w:rsidR="00B6346D" w:rsidRDefault="00B6346D" w:rsidP="00643B4F"/>
                        </w:txbxContent>
                      </wps:txbx>
                      <wps:bodyPr rot="0" vert="horz" wrap="none" lIns="91440" tIns="45720" rIns="91440" bIns="45720" anchor="t" anchorCtr="0" upright="1">
                        <a:noAutofit/>
                      </wps:bodyPr>
                    </wps:wsp>
                  </a:graphicData>
                </a:graphic>
              </wp:inline>
            </w:drawing>
          </mc:Choice>
          <mc:Fallback>
            <w:pict>
              <v:shape w14:anchorId="6DF1E99A" id="Text Box 232" o:spid="_x0000_s1031" type="#_x0000_t202" style="width:495.15pt;height:442.7pt;visibility:visible;mso-wrap-style:non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VHl2JgIAAC8EAAAOAAAAZHJzL2Uyb0RvYy54bWysU9tu2zAMfR+wfxD0vjjxcqsRp+hSdBjQ&#10;dQPafYAsy7YwWRQkJXb29aOkJMvWt2J+EExSOjw8JDe3Y6/IQVgnQZd0NplSIjSHWuq2pD9eHj6s&#10;KXGe6Zop0KKkR+Ho7fb9u81gCpFDB6oWliCIdsVgStp5b4osc7wTPXMTMEJjsAHbM4+mbbPasgHR&#10;e5Xl0+kyG8DWxgIXzqH3PgXpNuI3jeD+W9M44YkqKXLz8bTxrMKZbTesaC0zneQnGuwNLHomNSa9&#10;QN0zz8jeyldQveQWHDR+wqHPoGkkF7EGrGY2/aea544ZEWtBcZy5yOT+Hyx/Ony3RNYlzecLSjTr&#10;sUkvYvTkE4wk/5gHhQbjCrz4bPCqHzGAnY7VOvMI/KcjGnYd0624sxaGTrAaGc7Cy+zqacJxAaQa&#10;vkKNidjeQwQaG9sH+VAQgujYqeOlO4EMR+cyX6+XixUlHGOLZZ7PV5Fdxorzc2Od/yygJ+GnpBbb&#10;H+HZ4dH5QIcV5yshmwMl6wepVDTCyImdsuTAcFiqNo9P1b5Hrsl3M8UvjQy6cbCSO7oQOg5tQIiJ&#10;/gJXOqTQEJIlHsET1QmCJGn8WI2xFYuz6BXUR5TLQppb3DP86cD+omTAmS2pxqWiRH3RKPjNbD4P&#10;Ix6N+WKVo2GvI9V1hGmOQCX1lKTfnU9rsTdWth3mSS3WcIdNamSUL3QzcTqRx6mMxZ42KIz9tR1v&#10;/dnz7W8AAAD//wMAUEsDBBQABgAIAAAAIQAKG1+D3gAAAAUBAAAPAAAAZHJzL2Rvd25yZXYueG1s&#10;TI/NTsMwEITvSLyDtUjcqA0USEKcClUgUC+I8iPl5sZLEhGvrXjbpm+P4QKXlUYzmvm2XExuEDsc&#10;Y+9Jw/lMgUBqvO2p1fD2+nCWgYhsyJrBE2o4YIRFdXxUmsL6Pb3gbs2tSCUUC6OhYw6FlLHp0Jk4&#10;8wEpeZ9+dIaTHFtpR7NP5W6QF0pdS2d6SgudCbjssPlab50Gf7gPq+d8eqzf5081B7Wsbz56rU9P&#10;prtbEIwT/4XhBz+hQ5WYNn5LNopBQ3qEf2/y8lxdgthoyLKrOciqlP/pq28AAAD//wMAUEsBAi0A&#10;FAAGAAgAAAAhALaDOJL+AAAA4QEAABMAAAAAAAAAAAAAAAAAAAAAAFtDb250ZW50X1R5cGVzXS54&#10;bWxQSwECLQAUAAYACAAAACEAOP0h/9YAAACUAQAACwAAAAAAAAAAAAAAAAAvAQAAX3JlbHMvLnJl&#10;bHNQSwECLQAUAAYACAAAACEAkFR5diYCAAAvBAAADgAAAAAAAAAAAAAAAAAuAgAAZHJzL2Uyb0Rv&#10;Yy54bWxQSwECLQAUAAYACAAAACEAChtfg94AAAAFAQAADwAAAAAAAAAAAAAAAACABAAAZHJzL2Rv&#10;d25yZXYueG1sUEsFBgAAAAAEAAQA8wAAAIsFAAAAAA==&#10;" fillcolor="#ddd8c2 [2894]" stroked="f">
                <v:textbox>
                  <w:txbxContent>
                    <w:p w14:paraId="2ABF3D5A" w14:textId="77777777" w:rsidR="00B6346D" w:rsidRPr="007471D5" w:rsidRDefault="00B6346D" w:rsidP="00643B4F">
                      <w:pPr>
                        <w:pStyle w:val="DidascaliaCentrata"/>
                        <w:spacing w:line="360" w:lineRule="auto"/>
                        <w:ind w:left="0"/>
                        <w:jc w:val="both"/>
                      </w:pPr>
                      <w:r w:rsidRPr="007471D5">
                        <w:t>Situation, tendance et menaces pour la zone de coopération dans un scénario «sans programme»</w:t>
                      </w:r>
                    </w:p>
                    <w:p w14:paraId="1BD99083" w14:textId="1A805E77" w:rsidR="00B6346D" w:rsidRPr="00330C5A" w:rsidRDefault="00B6346D" w:rsidP="00643B4F">
                      <w:pPr>
                        <w:pStyle w:val="DidascaliaCentrata"/>
                        <w:spacing w:line="360" w:lineRule="auto"/>
                        <w:ind w:left="0"/>
                        <w:jc w:val="both"/>
                        <w:rPr>
                          <w:rFonts w:asciiTheme="minorHAnsi" w:hAnsiTheme="minorHAnsi" w:cstheme="minorHAnsi"/>
                          <w:b w:val="0"/>
                          <w:bCs/>
                          <w:color w:val="000000" w:themeColor="text1"/>
                          <w:sz w:val="20"/>
                          <w:szCs w:val="20"/>
                        </w:rPr>
                      </w:pPr>
                      <w:r w:rsidRPr="007471D5">
                        <w:rPr>
                          <w:rFonts w:asciiTheme="minorHAnsi" w:hAnsiTheme="minorHAnsi" w:cstheme="minorHAnsi"/>
                          <w:b w:val="0"/>
                          <w:bCs/>
                          <w:color w:val="000000" w:themeColor="text1"/>
                          <w:sz w:val="20"/>
                          <w:szCs w:val="20"/>
                        </w:rPr>
                        <w:t xml:space="preserve">La zone couverte par le programme Interreg est principalement incluse dans la région biogéographique méditerranéenne. La région méditerranéenne a un niveau élevé de biodiversité </w:t>
                      </w:r>
                      <w:r>
                        <w:rPr>
                          <w:rFonts w:asciiTheme="minorHAnsi" w:hAnsiTheme="minorHAnsi" w:cstheme="minorHAnsi"/>
                          <w:b w:val="0"/>
                          <w:bCs/>
                          <w:color w:val="000000" w:themeColor="text1"/>
                          <w:sz w:val="20"/>
                          <w:szCs w:val="20"/>
                        </w:rPr>
                        <w:t xml:space="preserve">et d’endémisme </w:t>
                      </w:r>
                      <w:r w:rsidRPr="007471D5">
                        <w:rPr>
                          <w:rFonts w:asciiTheme="minorHAnsi" w:hAnsiTheme="minorHAnsi" w:cstheme="minorHAnsi"/>
                          <w:b w:val="0"/>
                          <w:bCs/>
                          <w:color w:val="000000" w:themeColor="text1"/>
                          <w:sz w:val="20"/>
                          <w:szCs w:val="20"/>
                        </w:rPr>
                        <w:t>en raison de son climat et de ses caractéristiques géographiques. Les aires protégées nationales désignées couvrent un pourcentage élevé de</w:t>
                      </w:r>
                      <w:r>
                        <w:rPr>
                          <w:rFonts w:asciiTheme="minorHAnsi" w:hAnsiTheme="minorHAnsi" w:cstheme="minorHAnsi"/>
                          <w:b w:val="0"/>
                          <w:bCs/>
                          <w:color w:val="000000" w:themeColor="text1"/>
                          <w:sz w:val="20"/>
                          <w:szCs w:val="20"/>
                        </w:rPr>
                        <w:t xml:space="preserve"> la superficie des pays</w:t>
                      </w:r>
                      <w:r w:rsidRPr="007471D5">
                        <w:rPr>
                          <w:rFonts w:asciiTheme="minorHAnsi" w:hAnsiTheme="minorHAnsi" w:cstheme="minorHAnsi"/>
                          <w:b w:val="0"/>
                          <w:bCs/>
                          <w:color w:val="000000" w:themeColor="text1"/>
                          <w:sz w:val="20"/>
                          <w:szCs w:val="20"/>
                        </w:rPr>
                        <w:t>. Cependant, selon l'état de conservation des habitats et des espèces, les trois régions biogéographiques signalent un faible pourcentage de «</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bon</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 état et un pourcentage élevé de «</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mauvais</w:t>
                      </w:r>
                      <w:r>
                        <w:rPr>
                          <w:rFonts w:asciiTheme="minorHAnsi" w:hAnsiTheme="minorHAnsi" w:cstheme="minorHAnsi"/>
                          <w:b w:val="0"/>
                          <w:bCs/>
                          <w:color w:val="000000" w:themeColor="text1"/>
                          <w:sz w:val="20"/>
                          <w:szCs w:val="20"/>
                        </w:rPr>
                        <w:t xml:space="preserve"> </w:t>
                      </w:r>
                      <w:r w:rsidRPr="007471D5">
                        <w:rPr>
                          <w:rFonts w:asciiTheme="minorHAnsi" w:hAnsiTheme="minorHAnsi" w:cstheme="minorHAnsi"/>
                          <w:b w:val="0"/>
                          <w:bCs/>
                          <w:color w:val="000000" w:themeColor="text1"/>
                          <w:sz w:val="20"/>
                          <w:szCs w:val="20"/>
                        </w:rPr>
                        <w:t>»</w:t>
                      </w:r>
                      <w:r>
                        <w:rPr>
                          <w:rFonts w:asciiTheme="minorHAnsi" w:hAnsiTheme="minorHAnsi" w:cstheme="minorHAnsi"/>
                          <w:b w:val="0"/>
                          <w:bCs/>
                          <w:color w:val="000000" w:themeColor="text1"/>
                          <w:sz w:val="20"/>
                          <w:szCs w:val="20"/>
                        </w:rPr>
                        <w:t xml:space="preserve"> état (ou en déclin)</w:t>
                      </w:r>
                      <w:r w:rsidRPr="007471D5">
                        <w:rPr>
                          <w:rFonts w:asciiTheme="minorHAnsi" w:hAnsiTheme="minorHAnsi" w:cstheme="minorHAnsi"/>
                          <w:b w:val="0"/>
                          <w:bCs/>
                          <w:color w:val="000000" w:themeColor="text1"/>
                          <w:sz w:val="20"/>
                          <w:szCs w:val="20"/>
                        </w:rPr>
                        <w:t>.</w:t>
                      </w:r>
                      <w:r>
                        <w:rPr>
                          <w:rFonts w:asciiTheme="minorHAnsi" w:hAnsiTheme="minorHAnsi" w:cstheme="minorHAnsi"/>
                          <w:b w:val="0"/>
                          <w:bCs/>
                          <w:color w:val="000000" w:themeColor="text1"/>
                          <w:sz w:val="20"/>
                          <w:szCs w:val="20"/>
                        </w:rPr>
                        <w:t xml:space="preserve"> </w:t>
                      </w:r>
                      <w:r w:rsidRPr="00330C5A">
                        <w:rPr>
                          <w:rFonts w:asciiTheme="minorHAnsi" w:hAnsiTheme="minorHAnsi" w:cstheme="minorHAnsi"/>
                          <w:b w:val="0"/>
                          <w:bCs/>
                          <w:color w:val="000000" w:themeColor="text1"/>
                          <w:sz w:val="20"/>
                          <w:szCs w:val="20"/>
                        </w:rPr>
                        <w:t>Les habitats et les espèces son</w:t>
                      </w:r>
                      <w:r>
                        <w:rPr>
                          <w:rFonts w:asciiTheme="minorHAnsi" w:hAnsiTheme="minorHAnsi" w:cstheme="minorHAnsi"/>
                          <w:b w:val="0"/>
                          <w:bCs/>
                          <w:color w:val="000000" w:themeColor="text1"/>
                          <w:sz w:val="20"/>
                          <w:szCs w:val="20"/>
                        </w:rPr>
                        <w:t xml:space="preserve">t en particulier </w:t>
                      </w:r>
                      <w:r w:rsidRPr="00330C5A">
                        <w:rPr>
                          <w:rFonts w:asciiTheme="minorHAnsi" w:hAnsiTheme="minorHAnsi" w:cstheme="minorHAnsi"/>
                          <w:b w:val="0"/>
                          <w:bCs/>
                          <w:color w:val="000000" w:themeColor="text1"/>
                          <w:sz w:val="20"/>
                          <w:szCs w:val="20"/>
                        </w:rPr>
                        <w:t xml:space="preserve">menacés en raison du niveau d'endémisme dans les régions (avec des populations couvrant un petit territoire). </w:t>
                      </w:r>
                      <w:r>
                        <w:rPr>
                          <w:rFonts w:asciiTheme="minorHAnsi" w:hAnsiTheme="minorHAnsi" w:cstheme="minorHAnsi"/>
                          <w:b w:val="0"/>
                          <w:bCs/>
                          <w:color w:val="000000" w:themeColor="text1"/>
                          <w:sz w:val="20"/>
                          <w:szCs w:val="20"/>
                        </w:rPr>
                        <w:t xml:space="preserve">Les écosystèmes sont soumis à </w:t>
                      </w:r>
                      <w:r w:rsidRPr="00330C5A">
                        <w:rPr>
                          <w:rFonts w:asciiTheme="minorHAnsi" w:hAnsiTheme="minorHAnsi" w:cstheme="minorHAnsi"/>
                          <w:b w:val="0"/>
                          <w:bCs/>
                          <w:color w:val="000000" w:themeColor="text1"/>
                          <w:sz w:val="20"/>
                          <w:szCs w:val="20"/>
                        </w:rPr>
                        <w:t xml:space="preserve">une forte sensibilité aux changements climatiques et aux pressions </w:t>
                      </w:r>
                      <w:r>
                        <w:rPr>
                          <w:rFonts w:asciiTheme="minorHAnsi" w:hAnsiTheme="minorHAnsi" w:cstheme="minorHAnsi"/>
                          <w:b w:val="0"/>
                          <w:bCs/>
                          <w:color w:val="000000" w:themeColor="text1"/>
                          <w:sz w:val="20"/>
                          <w:szCs w:val="20"/>
                        </w:rPr>
                        <w:t>anthropiques</w:t>
                      </w:r>
                      <w:r w:rsidRPr="00330C5A">
                        <w:rPr>
                          <w:rFonts w:asciiTheme="minorHAnsi" w:hAnsiTheme="minorHAnsi" w:cstheme="minorHAnsi"/>
                          <w:b w:val="0"/>
                          <w:bCs/>
                          <w:color w:val="000000" w:themeColor="text1"/>
                          <w:sz w:val="20"/>
                          <w:szCs w:val="20"/>
                        </w:rPr>
                        <w:t xml:space="preserve"> locales, contribuant à une diminution de</w:t>
                      </w:r>
                      <w:r>
                        <w:rPr>
                          <w:rFonts w:asciiTheme="minorHAnsi" w:hAnsiTheme="minorHAnsi" w:cstheme="minorHAnsi"/>
                          <w:b w:val="0"/>
                          <w:bCs/>
                          <w:color w:val="000000" w:themeColor="text1"/>
                          <w:sz w:val="20"/>
                          <w:szCs w:val="20"/>
                        </w:rPr>
                        <w:t xml:space="preserve"> leur </w:t>
                      </w:r>
                      <w:r w:rsidRPr="00330C5A">
                        <w:rPr>
                          <w:rFonts w:asciiTheme="minorHAnsi" w:hAnsiTheme="minorHAnsi" w:cstheme="minorHAnsi"/>
                          <w:b w:val="0"/>
                          <w:bCs/>
                          <w:color w:val="000000" w:themeColor="text1"/>
                          <w:sz w:val="20"/>
                          <w:szCs w:val="20"/>
                        </w:rPr>
                        <w:t>état de conservation à moyen et long terme. Dans un scénario sans programme, les principales tendances mondiales sont présentées dans le tableau suivant</w:t>
                      </w:r>
                      <w:r>
                        <w:rPr>
                          <w:rFonts w:asciiTheme="minorHAnsi" w:hAnsiTheme="minorHAnsi" w:cstheme="minorHAnsi"/>
                          <w:b w:val="0"/>
                          <w:bCs/>
                          <w:color w:val="000000" w:themeColor="text1"/>
                          <w:sz w:val="20"/>
                          <w:szCs w:val="20"/>
                        </w:rPr>
                        <w:t xml:space="preserve"> (</w:t>
                      </w:r>
                      <w:r w:rsidRPr="005A1A03">
                        <w:rPr>
                          <w:rFonts w:asciiTheme="minorHAnsi" w:hAnsiTheme="minorHAnsi" w:cstheme="minorHAnsi"/>
                          <w:b w:val="0"/>
                          <w:bCs/>
                          <w:color w:val="000000" w:themeColor="text1"/>
                          <w:sz w:val="20"/>
                          <w:szCs w:val="20"/>
                        </w:rPr>
                        <w:t>gardant toutefois en mémoire la forte variabilité géographique des menaces et des vulnérabilités</w:t>
                      </w:r>
                      <w:r>
                        <w:rPr>
                          <w:rFonts w:asciiTheme="minorHAnsi" w:hAnsiTheme="minorHAnsi" w:cstheme="minorHAnsi"/>
                          <w:b w:val="0"/>
                          <w:bCs/>
                          <w:color w:val="000000" w:themeColor="text1"/>
                          <w:sz w:val="20"/>
                          <w:szCs w:val="20"/>
                        </w:rPr>
                        <w:t>)</w:t>
                      </w:r>
                      <w:r w:rsidRPr="00330C5A">
                        <w:rPr>
                          <w:rFonts w:asciiTheme="minorHAnsi" w:hAnsiTheme="minorHAnsi" w:cstheme="minorHAnsi"/>
                          <w:b w:val="0"/>
                          <w:bCs/>
                          <w:color w:val="000000" w:themeColor="text1"/>
                          <w:sz w:val="20"/>
                          <w:szCs w:val="20"/>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555"/>
                        <w:gridCol w:w="540"/>
                        <w:gridCol w:w="1002"/>
                      </w:tblGrid>
                      <w:tr w:rsidR="00B6346D" w:rsidRPr="00985D63" w14:paraId="47967306" w14:textId="77777777" w:rsidTr="006F214F">
                        <w:trPr>
                          <w:jc w:val="center"/>
                        </w:trPr>
                        <w:tc>
                          <w:tcPr>
                            <w:tcW w:w="0" w:type="auto"/>
                            <w:shd w:val="clear" w:color="auto" w:fill="C6D9F1"/>
                          </w:tcPr>
                          <w:p w14:paraId="34B4BB49" w14:textId="631DE09D" w:rsidR="00B6346D" w:rsidRPr="003F1DB2" w:rsidRDefault="00B6346D" w:rsidP="00A2680F">
                            <w:pPr>
                              <w:pStyle w:val="testobox"/>
                              <w:rPr>
                                <w:lang w:val="en-US"/>
                              </w:rPr>
                            </w:pPr>
                            <w:r>
                              <w:rPr>
                                <w:lang w:val="en-US"/>
                              </w:rPr>
                              <w:t>Indicateur</w:t>
                            </w:r>
                          </w:p>
                        </w:tc>
                        <w:tc>
                          <w:tcPr>
                            <w:tcW w:w="0" w:type="auto"/>
                            <w:shd w:val="clear" w:color="auto" w:fill="C6D9F1"/>
                          </w:tcPr>
                          <w:p w14:paraId="1481AC66" w14:textId="6DCEA9FB" w:rsidR="00B6346D" w:rsidRPr="003F1DB2" w:rsidRDefault="00B6346D" w:rsidP="00A2680F">
                            <w:pPr>
                              <w:pStyle w:val="testobox"/>
                              <w:rPr>
                                <w:lang w:val="en-US"/>
                              </w:rPr>
                            </w:pPr>
                            <w:r>
                              <w:rPr>
                                <w:lang w:val="en-US"/>
                              </w:rPr>
                              <w:t>État</w:t>
                            </w:r>
                          </w:p>
                        </w:tc>
                        <w:tc>
                          <w:tcPr>
                            <w:tcW w:w="0" w:type="auto"/>
                            <w:shd w:val="clear" w:color="auto" w:fill="C6D9F1"/>
                          </w:tcPr>
                          <w:p w14:paraId="4DBF8677" w14:textId="75C0ED34" w:rsidR="00B6346D" w:rsidRPr="003F1DB2" w:rsidRDefault="00B6346D" w:rsidP="00A2680F">
                            <w:pPr>
                              <w:pStyle w:val="testobox"/>
                              <w:rPr>
                                <w:lang w:val="en-US"/>
                              </w:rPr>
                            </w:pPr>
                            <w:r>
                              <w:rPr>
                                <w:lang w:val="en-US"/>
                              </w:rPr>
                              <w:t>Tendance</w:t>
                            </w:r>
                          </w:p>
                        </w:tc>
                      </w:tr>
                      <w:tr w:rsidR="00B6346D" w:rsidRPr="00985D63" w14:paraId="02E4C741" w14:textId="77777777" w:rsidTr="006F214F">
                        <w:trPr>
                          <w:trHeight w:val="692"/>
                          <w:jc w:val="center"/>
                        </w:trPr>
                        <w:tc>
                          <w:tcPr>
                            <w:tcW w:w="0" w:type="auto"/>
                            <w:shd w:val="clear" w:color="auto" w:fill="auto"/>
                            <w:vAlign w:val="center"/>
                          </w:tcPr>
                          <w:p w14:paraId="71C78751" w14:textId="6D73483D" w:rsidR="00B6346D" w:rsidRPr="00082037" w:rsidRDefault="00B6346D" w:rsidP="00A2680F">
                            <w:pPr>
                              <w:pStyle w:val="testobox"/>
                              <w:rPr>
                                <w:lang w:val="fr-FR"/>
                              </w:rPr>
                            </w:pPr>
                            <w:r w:rsidRPr="00082037">
                              <w:rPr>
                                <w:lang w:val="fr-FR"/>
                              </w:rPr>
                              <w:t xml:space="preserve">Aires protégées </w:t>
                            </w:r>
                            <w:r>
                              <w:rPr>
                                <w:lang w:val="fr-FR"/>
                              </w:rPr>
                              <w:t>bénéficiant d’une désignation à l’échelle nationale</w:t>
                            </w:r>
                          </w:p>
                        </w:tc>
                        <w:tc>
                          <w:tcPr>
                            <w:tcW w:w="0" w:type="auto"/>
                            <w:shd w:val="clear" w:color="auto" w:fill="2DFF41"/>
                            <w:vAlign w:val="center"/>
                          </w:tcPr>
                          <w:p w14:paraId="0E9F1BF9" w14:textId="77777777" w:rsidR="00B6346D" w:rsidRPr="00985D63" w:rsidRDefault="00B6346D" w:rsidP="00A2680F">
                            <w:pPr>
                              <w:pStyle w:val="testobox"/>
                              <w:rPr>
                                <w:lang w:val="en-US" w:eastAsia="it-IT"/>
                              </w:rPr>
                            </w:pPr>
                            <w:r w:rsidRPr="00985D63">
                              <w:rPr>
                                <w:rFonts w:ascii="Wingdings" w:eastAsia="Wingdings" w:hAnsi="Wingdings" w:cs="Wingdings"/>
                                <w:lang w:eastAsia="it-IT"/>
                              </w:rPr>
                              <w:t>J</w:t>
                            </w:r>
                          </w:p>
                        </w:tc>
                        <w:tc>
                          <w:tcPr>
                            <w:tcW w:w="0" w:type="auto"/>
                            <w:shd w:val="clear" w:color="auto" w:fill="auto"/>
                            <w:vAlign w:val="center"/>
                          </w:tcPr>
                          <w:p w14:paraId="0900E884" w14:textId="3175B8D6" w:rsidR="00B6346D" w:rsidRPr="00985D63" w:rsidRDefault="00B6346D" w:rsidP="00A2680F">
                            <w:pPr>
                              <w:pStyle w:val="testobox"/>
                              <w:rPr>
                                <w:rFonts w:eastAsia="Times New Roman"/>
                                <w:lang w:eastAsia="it-IT"/>
                              </w:rPr>
                            </w:pPr>
                            <w:r>
                              <w:rPr>
                                <w:noProof/>
                                <w:lang w:eastAsia="it-IT"/>
                              </w:rPr>
                              <w:t>n.c.</w:t>
                            </w:r>
                          </w:p>
                        </w:tc>
                      </w:tr>
                      <w:tr w:rsidR="00B6346D" w:rsidRPr="00985D63" w14:paraId="51F67DC4" w14:textId="77777777" w:rsidTr="006F214F">
                        <w:trPr>
                          <w:trHeight w:val="692"/>
                          <w:jc w:val="center"/>
                        </w:trPr>
                        <w:tc>
                          <w:tcPr>
                            <w:tcW w:w="0" w:type="auto"/>
                            <w:shd w:val="clear" w:color="auto" w:fill="auto"/>
                            <w:vAlign w:val="center"/>
                          </w:tcPr>
                          <w:p w14:paraId="1DBCBE0A" w14:textId="429AFB57" w:rsidR="00B6346D" w:rsidRPr="00046DD5" w:rsidRDefault="00B6346D" w:rsidP="00A2680F">
                            <w:pPr>
                              <w:pStyle w:val="testobox"/>
                            </w:pPr>
                            <w:r>
                              <w:t>Réseau Natura 2000</w:t>
                            </w:r>
                          </w:p>
                        </w:tc>
                        <w:tc>
                          <w:tcPr>
                            <w:tcW w:w="0" w:type="auto"/>
                            <w:shd w:val="clear" w:color="auto" w:fill="2DFF41"/>
                            <w:vAlign w:val="center"/>
                          </w:tcPr>
                          <w:p w14:paraId="6CD34CAA" w14:textId="77777777" w:rsidR="00B6346D" w:rsidRDefault="00B6346D" w:rsidP="00A2680F">
                            <w:pPr>
                              <w:pStyle w:val="testobox"/>
                              <w:rPr>
                                <w:lang w:eastAsia="it-IT"/>
                              </w:rPr>
                            </w:pPr>
                            <w:r w:rsidRPr="00985D63">
                              <w:rPr>
                                <w:rFonts w:ascii="Wingdings" w:eastAsia="Wingdings" w:hAnsi="Wingdings" w:cs="Wingdings"/>
                                <w:lang w:eastAsia="it-IT"/>
                              </w:rPr>
                              <w:t>J</w:t>
                            </w:r>
                          </w:p>
                        </w:tc>
                        <w:tc>
                          <w:tcPr>
                            <w:tcW w:w="0" w:type="auto"/>
                            <w:shd w:val="clear" w:color="auto" w:fill="auto"/>
                            <w:vAlign w:val="center"/>
                          </w:tcPr>
                          <w:p w14:paraId="01310E19" w14:textId="77777777" w:rsidR="00B6346D" w:rsidRPr="0097780D" w:rsidRDefault="00B6346D" w:rsidP="00A2680F">
                            <w:pPr>
                              <w:pStyle w:val="testobox"/>
                              <w:rPr>
                                <w:noProof/>
                                <w:lang w:eastAsia="it-IT"/>
                              </w:rPr>
                            </w:pPr>
                            <w:r w:rsidRPr="0097780D">
                              <w:rPr>
                                <w:noProof/>
                                <w:lang w:eastAsia="it-IT"/>
                              </w:rPr>
                              <w:drawing>
                                <wp:inline distT="0" distB="0" distL="0" distR="0" wp14:anchorId="75D83054" wp14:editId="4EEF27B5">
                                  <wp:extent cx="285750" cy="285750"/>
                                  <wp:effectExtent l="0" t="0" r="0" b="0"/>
                                  <wp:docPr id="82"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5400000">
                                            <a:off x="0" y="0"/>
                                            <a:ext cx="285750" cy="285750"/>
                                          </a:xfrm>
                                          <a:prstGeom prst="rect">
                                            <a:avLst/>
                                          </a:prstGeom>
                                          <a:noFill/>
                                          <a:ln>
                                            <a:noFill/>
                                          </a:ln>
                                        </pic:spPr>
                                      </pic:pic>
                                    </a:graphicData>
                                  </a:graphic>
                                </wp:inline>
                              </w:drawing>
                            </w:r>
                          </w:p>
                        </w:tc>
                      </w:tr>
                      <w:tr w:rsidR="00B6346D" w:rsidRPr="00985D63" w14:paraId="2A8D3853" w14:textId="77777777" w:rsidTr="005A1A03">
                        <w:trPr>
                          <w:trHeight w:val="564"/>
                          <w:jc w:val="center"/>
                        </w:trPr>
                        <w:tc>
                          <w:tcPr>
                            <w:tcW w:w="0" w:type="auto"/>
                            <w:shd w:val="clear" w:color="auto" w:fill="auto"/>
                            <w:vAlign w:val="center"/>
                          </w:tcPr>
                          <w:p w14:paraId="7843BA3E" w14:textId="6D0700BB" w:rsidR="00B6346D" w:rsidRPr="00046DD5" w:rsidRDefault="00B6346D" w:rsidP="00A2680F">
                            <w:pPr>
                              <w:pStyle w:val="testobox"/>
                            </w:pPr>
                            <w:r>
                              <w:t>Conservation des espèces</w:t>
                            </w:r>
                          </w:p>
                        </w:tc>
                        <w:tc>
                          <w:tcPr>
                            <w:tcW w:w="0" w:type="auto"/>
                            <w:shd w:val="clear" w:color="auto" w:fill="FF0000"/>
                            <w:vAlign w:val="center"/>
                          </w:tcPr>
                          <w:p w14:paraId="594CD35C" w14:textId="77777777" w:rsidR="00B6346D" w:rsidRPr="00985D63" w:rsidRDefault="00B6346D" w:rsidP="00A2680F">
                            <w:pPr>
                              <w:pStyle w:val="testobox"/>
                              <w:rPr>
                                <w:lang w:eastAsia="it-IT"/>
                              </w:rPr>
                            </w:pPr>
                            <w:r w:rsidRPr="00CD704D">
                              <w:rPr>
                                <w:rFonts w:ascii="Wingdings" w:eastAsia="Wingdings" w:hAnsi="Wingdings" w:cs="Wingdings"/>
                              </w:rPr>
                              <w:t>K</w:t>
                            </w:r>
                          </w:p>
                        </w:tc>
                        <w:tc>
                          <w:tcPr>
                            <w:tcW w:w="0" w:type="auto"/>
                            <w:shd w:val="clear" w:color="auto" w:fill="auto"/>
                            <w:vAlign w:val="center"/>
                          </w:tcPr>
                          <w:p w14:paraId="73554D8E" w14:textId="77777777" w:rsidR="00B6346D" w:rsidRPr="0042285D" w:rsidRDefault="00B6346D" w:rsidP="00A2680F">
                            <w:pPr>
                              <w:pStyle w:val="testobox"/>
                              <w:rPr>
                                <w:noProof/>
                                <w:lang w:eastAsia="it-IT"/>
                              </w:rPr>
                            </w:pPr>
                            <w:r w:rsidRPr="0042285D">
                              <w:rPr>
                                <w:noProof/>
                                <w:lang w:eastAsia="it-IT"/>
                              </w:rPr>
                              <w:drawing>
                                <wp:inline distT="0" distB="0" distL="0" distR="0" wp14:anchorId="30E2DE3B" wp14:editId="0A74510F">
                                  <wp:extent cx="285750" cy="285750"/>
                                  <wp:effectExtent l="38100" t="0" r="0" b="19050"/>
                                  <wp:docPr id="83"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825712">
                                            <a:off x="0" y="0"/>
                                            <a:ext cx="285750" cy="285750"/>
                                          </a:xfrm>
                                          <a:prstGeom prst="rect">
                                            <a:avLst/>
                                          </a:prstGeom>
                                          <a:noFill/>
                                          <a:ln>
                                            <a:noFill/>
                                          </a:ln>
                                        </pic:spPr>
                                      </pic:pic>
                                    </a:graphicData>
                                  </a:graphic>
                                </wp:inline>
                              </w:drawing>
                            </w:r>
                          </w:p>
                        </w:tc>
                      </w:tr>
                      <w:tr w:rsidR="00B6346D" w:rsidRPr="00985D63" w14:paraId="3A910952" w14:textId="77777777" w:rsidTr="006F214F">
                        <w:trPr>
                          <w:trHeight w:val="797"/>
                          <w:jc w:val="center"/>
                        </w:trPr>
                        <w:tc>
                          <w:tcPr>
                            <w:tcW w:w="0" w:type="auto"/>
                            <w:shd w:val="clear" w:color="auto" w:fill="auto"/>
                            <w:vAlign w:val="center"/>
                          </w:tcPr>
                          <w:p w14:paraId="06B685D2" w14:textId="0633A319" w:rsidR="00B6346D" w:rsidRPr="00613965" w:rsidRDefault="00B6346D" w:rsidP="00A2680F">
                            <w:pPr>
                              <w:pStyle w:val="testobox"/>
                            </w:pPr>
                            <w:r>
                              <w:t>Conservation des habitats</w:t>
                            </w:r>
                          </w:p>
                        </w:tc>
                        <w:tc>
                          <w:tcPr>
                            <w:tcW w:w="0" w:type="auto"/>
                            <w:shd w:val="clear" w:color="auto" w:fill="FF0000"/>
                            <w:vAlign w:val="center"/>
                          </w:tcPr>
                          <w:p w14:paraId="23388F93" w14:textId="77777777" w:rsidR="00B6346D" w:rsidRDefault="00B6346D" w:rsidP="00A2680F">
                            <w:pPr>
                              <w:pStyle w:val="testobox"/>
                              <w:rPr>
                                <w:lang w:eastAsia="it-IT"/>
                              </w:rPr>
                            </w:pPr>
                            <w:r w:rsidRPr="00985D63">
                              <w:rPr>
                                <w:rFonts w:ascii="Wingdings" w:eastAsia="Wingdings" w:hAnsi="Wingdings" w:cs="Wingdings"/>
                                <w:lang w:eastAsia="it-IT"/>
                              </w:rPr>
                              <w:t>L</w:t>
                            </w:r>
                          </w:p>
                        </w:tc>
                        <w:tc>
                          <w:tcPr>
                            <w:tcW w:w="0" w:type="auto"/>
                            <w:shd w:val="clear" w:color="auto" w:fill="auto"/>
                            <w:vAlign w:val="center"/>
                          </w:tcPr>
                          <w:p w14:paraId="4BE8BC6A" w14:textId="77777777" w:rsidR="00B6346D" w:rsidRPr="0042285D" w:rsidRDefault="00B6346D" w:rsidP="00A2680F">
                            <w:pPr>
                              <w:pStyle w:val="testobox"/>
                              <w:rPr>
                                <w:noProof/>
                                <w:lang w:eastAsia="it-IT"/>
                              </w:rPr>
                            </w:pPr>
                            <w:r w:rsidRPr="0042285D">
                              <w:rPr>
                                <w:noProof/>
                                <w:lang w:eastAsia="it-IT"/>
                              </w:rPr>
                              <w:drawing>
                                <wp:inline distT="0" distB="0" distL="0" distR="0" wp14:anchorId="2B566BD7" wp14:editId="2D73E435">
                                  <wp:extent cx="285750" cy="285750"/>
                                  <wp:effectExtent l="76200" t="50800" r="19050" b="0"/>
                                  <wp:docPr id="84"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bl>
                    <w:p w14:paraId="691F6E52" w14:textId="77777777" w:rsidR="00B6346D" w:rsidRDefault="00B6346D" w:rsidP="00643B4F"/>
                  </w:txbxContent>
                </v:textbox>
                <w10:anchorlock/>
              </v:shape>
            </w:pict>
          </mc:Fallback>
        </mc:AlternateContent>
      </w:r>
    </w:p>
    <w:p w14:paraId="7430C80D" w14:textId="77777777" w:rsidR="00643B4F" w:rsidRDefault="00643B4F" w:rsidP="00DB46AE">
      <w:bookmarkStart w:id="88" w:name="_Ref298590657"/>
    </w:p>
    <w:p w14:paraId="7CF218B8" w14:textId="373AA891" w:rsidR="00082037" w:rsidRPr="00DB46AE" w:rsidRDefault="00082037" w:rsidP="00643B4F">
      <w:pPr>
        <w:pStyle w:val="Titre2"/>
        <w:rPr>
          <w:lang w:val="fr-FR"/>
        </w:rPr>
      </w:pPr>
      <w:bookmarkStart w:id="89" w:name="_Toc66805685"/>
      <w:bookmarkStart w:id="90" w:name="_Toc64970358"/>
      <w:bookmarkStart w:id="91" w:name="_Toc66891393"/>
      <w:r w:rsidRPr="00DB46AE">
        <w:rPr>
          <w:lang w:val="fr-FR"/>
        </w:rPr>
        <w:t>Écosystème</w:t>
      </w:r>
      <w:r w:rsidR="00A858CF" w:rsidRPr="00DB46AE">
        <w:rPr>
          <w:lang w:val="fr-FR"/>
        </w:rPr>
        <w:t xml:space="preserve"> </w:t>
      </w:r>
      <w:r w:rsidR="00C5068D">
        <w:rPr>
          <w:lang w:val="fr-FR"/>
        </w:rPr>
        <w:t xml:space="preserve">et </w:t>
      </w:r>
      <w:r w:rsidR="00C5068D" w:rsidRPr="00DB46AE">
        <w:rPr>
          <w:lang w:val="fr-FR"/>
        </w:rPr>
        <w:t xml:space="preserve">ressources </w:t>
      </w:r>
      <w:r w:rsidR="00A858CF" w:rsidRPr="00DB46AE">
        <w:rPr>
          <w:lang w:val="fr-FR"/>
        </w:rPr>
        <w:t>marin</w:t>
      </w:r>
      <w:r w:rsidR="005A5704">
        <w:rPr>
          <w:lang w:val="fr-FR"/>
        </w:rPr>
        <w:t>e</w:t>
      </w:r>
      <w:r w:rsidR="00C5068D">
        <w:rPr>
          <w:lang w:val="fr-FR"/>
        </w:rPr>
        <w:t>s</w:t>
      </w:r>
      <w:bookmarkEnd w:id="89"/>
      <w:bookmarkEnd w:id="91"/>
      <w:r w:rsidR="00C5068D">
        <w:rPr>
          <w:lang w:val="fr-FR"/>
        </w:rPr>
        <w:t xml:space="preserve"> </w:t>
      </w:r>
    </w:p>
    <w:bookmarkEnd w:id="88"/>
    <w:bookmarkEnd w:id="90"/>
    <w:p w14:paraId="06B22379" w14:textId="136B0E9C" w:rsidR="00A31D78" w:rsidRPr="00E1560A" w:rsidRDefault="00A31D78" w:rsidP="00643B4F">
      <w:pPr>
        <w:rPr>
          <w:rStyle w:val="hps"/>
          <w:color w:val="000000" w:themeColor="text1"/>
          <w:lang w:val="fr-FR"/>
        </w:rPr>
      </w:pPr>
      <w:r w:rsidRPr="004D1822">
        <w:rPr>
          <w:rStyle w:val="hps"/>
          <w:lang w:val="fr-FR"/>
        </w:rPr>
        <w:t>Pour mieux affronter les questions maritimes et améliorer la qualité des écosystèmes marins et côtiers, la Commission s'est dotée d'un cadre d'intervention</w:t>
      </w:r>
      <w:r w:rsidR="00C5068D">
        <w:rPr>
          <w:rStyle w:val="hps"/>
          <w:lang w:val="fr-FR"/>
        </w:rPr>
        <w:t xml:space="preserve"> définie par </w:t>
      </w:r>
      <w:r w:rsidRPr="004D1822">
        <w:rPr>
          <w:rStyle w:val="hps"/>
          <w:lang w:val="fr-FR"/>
        </w:rPr>
        <w:t>la Directive cadre Stratégie pour le milieu marin (</w:t>
      </w:r>
      <w:r w:rsidRPr="004D1822">
        <w:rPr>
          <w:rStyle w:val="hps"/>
          <w:bCs/>
          <w:lang w:val="fr-FR"/>
        </w:rPr>
        <w:t>2008/56/CE)</w:t>
      </w:r>
      <w:r>
        <w:rPr>
          <w:rStyle w:val="Appelnotedebasdep"/>
          <w:bCs/>
          <w:lang w:val="fr-FR"/>
        </w:rPr>
        <w:footnoteReference w:id="21"/>
      </w:r>
      <w:r w:rsidRPr="004D1822">
        <w:rPr>
          <w:rStyle w:val="hps"/>
          <w:lang w:val="fr-FR"/>
        </w:rPr>
        <w:t xml:space="preserve">, avec l'objectif de préserver les ressources naturelles maritimes dont dépendent de nombreuses activités humaines.  </w:t>
      </w:r>
      <w:r w:rsidR="00E1560A" w:rsidRPr="00E1560A">
        <w:rPr>
          <w:rStyle w:val="hps"/>
          <w:lang w:val="fr-FR"/>
        </w:rPr>
        <w:t xml:space="preserve">La </w:t>
      </w:r>
      <w:r w:rsidR="00E1560A" w:rsidRPr="00E1560A">
        <w:rPr>
          <w:rStyle w:val="hps"/>
          <w:lang w:val="fr-FR"/>
        </w:rPr>
        <w:lastRenderedPageBreak/>
        <w:t xml:space="preserve">Directive souhaite </w:t>
      </w:r>
      <w:r w:rsidR="00C5068D">
        <w:rPr>
          <w:rStyle w:val="hps"/>
          <w:lang w:val="fr-FR"/>
        </w:rPr>
        <w:t xml:space="preserve">en particulier </w:t>
      </w:r>
      <w:r w:rsidR="00E1560A" w:rsidRPr="00E1560A">
        <w:rPr>
          <w:rStyle w:val="hps"/>
          <w:lang w:val="fr-FR"/>
        </w:rPr>
        <w:t xml:space="preserve">atteindre un “Bon état environnemental” pour les </w:t>
      </w:r>
      <w:r w:rsidR="00E1560A">
        <w:rPr>
          <w:rStyle w:val="hps"/>
          <w:lang w:val="fr-FR"/>
        </w:rPr>
        <w:t>eaux marines, définies par les paramètres suivants</w:t>
      </w:r>
      <w:r w:rsidR="00E1560A">
        <w:rPr>
          <w:rStyle w:val="Appelnotedebasdep"/>
          <w:lang w:val="fr-FR"/>
        </w:rPr>
        <w:footnoteReference w:id="22"/>
      </w:r>
      <w:r w:rsidR="00D07A55">
        <w:rPr>
          <w:rStyle w:val="hps"/>
          <w:lang w:val="fr-FR"/>
        </w:rPr>
        <w:t> :</w:t>
      </w:r>
    </w:p>
    <w:p w14:paraId="2AED392C" w14:textId="65327A8C" w:rsidR="003E7965" w:rsidRDefault="003E7965" w:rsidP="002A0855">
      <w:pPr>
        <w:pStyle w:val="Paragraphedeliste"/>
        <w:numPr>
          <w:ilvl w:val="0"/>
          <w:numId w:val="53"/>
        </w:numPr>
        <w:rPr>
          <w:rStyle w:val="hps"/>
          <w:bCs/>
          <w:color w:val="000000" w:themeColor="text1"/>
          <w:lang w:val="fr-FR"/>
        </w:rPr>
      </w:pPr>
      <w:r w:rsidRPr="003E7965">
        <w:rPr>
          <w:rStyle w:val="hps"/>
          <w:bCs/>
          <w:color w:val="000000" w:themeColor="text1"/>
          <w:lang w:val="fr-FR"/>
        </w:rPr>
        <w:t>Les écosystèmes, y compris leurs conditions hydromorphologiques (c'est-à-dire la structure et l'évolution des ressources en eau), physiques et chimiques, fonctionnent pleinement et résistent aux changements environnementaux induits par l'homme</w:t>
      </w:r>
      <w:r>
        <w:rPr>
          <w:rStyle w:val="hps"/>
          <w:bCs/>
          <w:color w:val="000000" w:themeColor="text1"/>
          <w:lang w:val="fr-FR"/>
        </w:rPr>
        <w:t xml:space="preserve"> </w:t>
      </w:r>
      <w:r w:rsidRPr="003E7965">
        <w:rPr>
          <w:rStyle w:val="hps"/>
          <w:bCs/>
          <w:color w:val="000000" w:themeColor="text1"/>
          <w:lang w:val="fr-FR"/>
        </w:rPr>
        <w:t>;</w:t>
      </w:r>
    </w:p>
    <w:p w14:paraId="012E384C" w14:textId="5C943CE0" w:rsidR="003E7965" w:rsidRDefault="003E7965" w:rsidP="002A0855">
      <w:pPr>
        <w:pStyle w:val="Paragraphedeliste"/>
        <w:numPr>
          <w:ilvl w:val="0"/>
          <w:numId w:val="53"/>
        </w:numPr>
        <w:rPr>
          <w:rStyle w:val="hps"/>
          <w:bCs/>
          <w:color w:val="000000" w:themeColor="text1"/>
          <w:lang w:val="fr-FR"/>
        </w:rPr>
      </w:pPr>
      <w:r w:rsidRPr="003E7965">
        <w:rPr>
          <w:rStyle w:val="hps"/>
          <w:bCs/>
          <w:color w:val="000000" w:themeColor="text1"/>
          <w:lang w:val="fr-FR"/>
        </w:rPr>
        <w:t>Le déclin de la biodiversité causé par les activités humaines est évité et la biodiversité est protégée</w:t>
      </w:r>
      <w:r>
        <w:rPr>
          <w:rStyle w:val="hps"/>
          <w:bCs/>
          <w:color w:val="000000" w:themeColor="text1"/>
          <w:lang w:val="fr-FR"/>
        </w:rPr>
        <w:t xml:space="preserve"> </w:t>
      </w:r>
      <w:r w:rsidRPr="003E7965">
        <w:rPr>
          <w:rStyle w:val="hps"/>
          <w:bCs/>
          <w:color w:val="000000" w:themeColor="text1"/>
          <w:lang w:val="fr-FR"/>
        </w:rPr>
        <w:t>;</w:t>
      </w:r>
    </w:p>
    <w:p w14:paraId="7C8EF675" w14:textId="295A1D99" w:rsidR="003E7965" w:rsidRPr="003E7965" w:rsidRDefault="003E7965" w:rsidP="002A0855">
      <w:pPr>
        <w:pStyle w:val="Paragraphedeliste"/>
        <w:numPr>
          <w:ilvl w:val="0"/>
          <w:numId w:val="53"/>
        </w:numPr>
        <w:rPr>
          <w:rStyle w:val="hps"/>
          <w:bCs/>
          <w:color w:val="000000" w:themeColor="text1"/>
          <w:lang w:val="fr-FR"/>
        </w:rPr>
      </w:pPr>
      <w:r w:rsidRPr="003E7965">
        <w:rPr>
          <w:rStyle w:val="hps"/>
          <w:bCs/>
          <w:color w:val="000000" w:themeColor="text1"/>
          <w:lang w:val="fr-FR"/>
        </w:rPr>
        <w:t xml:space="preserve">Les activités humaines introduisant des substances et de l'énergie dans le milieu marin ne provoquent pas d'effets de pollution. </w:t>
      </w:r>
      <w:r w:rsidRPr="00DB46AE">
        <w:rPr>
          <w:rStyle w:val="hps"/>
          <w:bCs/>
          <w:color w:val="000000" w:themeColor="text1"/>
          <w:lang w:val="fr-FR"/>
        </w:rPr>
        <w:t>Le bruit des activités humaines est compatible avec le milieu marin et ses écosystèmes.</w:t>
      </w:r>
    </w:p>
    <w:p w14:paraId="75F142BD" w14:textId="18AEF931" w:rsidR="00AA6689" w:rsidRDefault="00AA6689" w:rsidP="00C5068D">
      <w:pPr>
        <w:spacing w:before="120"/>
        <w:rPr>
          <w:rStyle w:val="hps"/>
          <w:lang w:val="fr-FR"/>
        </w:rPr>
      </w:pPr>
      <w:r w:rsidRPr="00AA6689">
        <w:rPr>
          <w:rStyle w:val="hps"/>
          <w:lang w:val="fr-FR"/>
        </w:rPr>
        <w:t xml:space="preserve">Il existe deux cadres </w:t>
      </w:r>
      <w:r>
        <w:rPr>
          <w:rStyle w:val="hps"/>
          <w:lang w:val="fr-FR"/>
        </w:rPr>
        <w:t>contribuant</w:t>
      </w:r>
      <w:r w:rsidRPr="00AA6689">
        <w:rPr>
          <w:rStyle w:val="hps"/>
          <w:lang w:val="fr-FR"/>
        </w:rPr>
        <w:t xml:space="preserve"> spécifiquement à la protection de l'écosystème marin méditerranéen</w:t>
      </w:r>
      <w:r w:rsidR="00AE398B">
        <w:rPr>
          <w:rStyle w:val="hps"/>
          <w:lang w:val="fr-FR"/>
        </w:rPr>
        <w:t xml:space="preserve"> </w:t>
      </w:r>
      <w:r w:rsidRPr="00AA6689">
        <w:rPr>
          <w:rStyle w:val="hps"/>
          <w:lang w:val="fr-FR"/>
        </w:rPr>
        <w:t xml:space="preserve">: </w:t>
      </w:r>
      <w:r w:rsidR="00C5068D">
        <w:rPr>
          <w:rStyle w:val="hps"/>
          <w:lang w:val="fr-FR"/>
        </w:rPr>
        <w:t xml:space="preserve">la Convention pour la protection du milieu marin et </w:t>
      </w:r>
      <w:r w:rsidRPr="00AA6689">
        <w:rPr>
          <w:rStyle w:val="hps"/>
          <w:lang w:val="fr-FR"/>
        </w:rPr>
        <w:t xml:space="preserve">la Convention pour la protection du milieu marin et du littoral de la Méditerranée </w:t>
      </w:r>
      <w:r w:rsidR="00C5068D">
        <w:rPr>
          <w:rStyle w:val="hps"/>
          <w:lang w:val="fr-FR"/>
        </w:rPr>
        <w:t>(</w:t>
      </w:r>
      <w:r w:rsidRPr="00AA6689">
        <w:rPr>
          <w:rStyle w:val="hps"/>
          <w:lang w:val="fr-FR"/>
        </w:rPr>
        <w:t xml:space="preserve">Convention de Barcelone). Tous deux établissent un protocole pour les aires spécialement protégées et la diversité biologique en Méditerranée (protocole </w:t>
      </w:r>
      <w:r w:rsidR="004C50A9">
        <w:rPr>
          <w:rStyle w:val="hps"/>
          <w:lang w:val="fr-FR"/>
        </w:rPr>
        <w:t>ASP/DB</w:t>
      </w:r>
      <w:r w:rsidRPr="00AA6689">
        <w:rPr>
          <w:rStyle w:val="hps"/>
          <w:lang w:val="fr-FR"/>
        </w:rPr>
        <w:t>) - qui aide les pays à créer des aires marines protégées (AMP)</w:t>
      </w:r>
      <w:r w:rsidR="00C5068D">
        <w:rPr>
          <w:rStyle w:val="Appelnotedebasdep"/>
          <w:lang w:val="fr-FR"/>
        </w:rPr>
        <w:footnoteReference w:id="23"/>
      </w:r>
      <w:r w:rsidRPr="00AA6689">
        <w:rPr>
          <w:rStyle w:val="hps"/>
          <w:lang w:val="fr-FR"/>
        </w:rPr>
        <w:t xml:space="preserve">. </w:t>
      </w:r>
    </w:p>
    <w:p w14:paraId="0BF06F04" w14:textId="1BD59BAD" w:rsidR="00643B4F" w:rsidRPr="00AA6689" w:rsidRDefault="004C50A9" w:rsidP="00AA6689">
      <w:pPr>
        <w:spacing w:before="0" w:line="300" w:lineRule="atLeast"/>
        <w:rPr>
          <w:rStyle w:val="Rfrenceintense"/>
          <w:lang w:val="fr-FR"/>
        </w:rPr>
      </w:pPr>
      <w:r>
        <w:rPr>
          <w:rStyle w:val="Rfrenceintense"/>
          <w:lang w:val="fr-FR"/>
        </w:rPr>
        <w:t>Aires Marines Protégées (AMP)</w:t>
      </w:r>
    </w:p>
    <w:p w14:paraId="21DFAE9E" w14:textId="4554C072" w:rsidR="00643B4F" w:rsidRDefault="00DE1E5D" w:rsidP="00643B4F">
      <w:pPr>
        <w:rPr>
          <w:rStyle w:val="hps"/>
          <w:lang w:val="fr-FR"/>
        </w:rPr>
      </w:pPr>
      <w:r w:rsidRPr="00DE1E5D">
        <w:rPr>
          <w:rStyle w:val="hps"/>
          <w:lang w:val="fr-FR"/>
        </w:rPr>
        <w:t>Les AMP sont des zones géographiquement distinctes qui ont été définies dans le but de fixer des objectifs de conservation, à la fois économiques et écologiques. La région méditerranéenne comprend une superficie maritime régionale de 2</w:t>
      </w:r>
      <w:r w:rsidR="009C225E">
        <w:rPr>
          <w:rStyle w:val="hps"/>
          <w:lang w:val="fr-FR"/>
        </w:rPr>
        <w:t>.</w:t>
      </w:r>
      <w:r w:rsidRPr="00DE1E5D">
        <w:rPr>
          <w:rStyle w:val="hps"/>
          <w:lang w:val="fr-FR"/>
        </w:rPr>
        <w:t>517</w:t>
      </w:r>
      <w:r w:rsidR="00D03E23">
        <w:rPr>
          <w:rStyle w:val="hps"/>
          <w:lang w:val="fr-FR"/>
        </w:rPr>
        <w:t>.</w:t>
      </w:r>
      <w:r w:rsidRPr="00DE1E5D">
        <w:rPr>
          <w:rStyle w:val="hps"/>
          <w:lang w:val="fr-FR"/>
        </w:rPr>
        <w:t xml:space="preserve">000 km2, où la superficie </w:t>
      </w:r>
      <w:r w:rsidR="00D03E23">
        <w:rPr>
          <w:rStyle w:val="hps"/>
          <w:lang w:val="fr-FR"/>
        </w:rPr>
        <w:t xml:space="preserve">des eaux de l’UE </w:t>
      </w:r>
      <w:r w:rsidRPr="00DE1E5D">
        <w:rPr>
          <w:rStyle w:val="hps"/>
          <w:lang w:val="fr-FR"/>
        </w:rPr>
        <w:t xml:space="preserve">couverte par les AMP </w:t>
      </w:r>
      <w:r w:rsidR="00D03E23">
        <w:rPr>
          <w:rStyle w:val="hps"/>
          <w:lang w:val="fr-FR"/>
        </w:rPr>
        <w:t>s’élève à</w:t>
      </w:r>
      <w:r w:rsidRPr="00DE1E5D">
        <w:rPr>
          <w:rStyle w:val="hps"/>
          <w:lang w:val="fr-FR"/>
        </w:rPr>
        <w:t xml:space="preserve"> 114</w:t>
      </w:r>
      <w:r w:rsidR="00D03E23">
        <w:rPr>
          <w:rStyle w:val="hps"/>
          <w:lang w:val="fr-FR"/>
        </w:rPr>
        <w:t>.</w:t>
      </w:r>
      <w:r w:rsidRPr="00DE1E5D">
        <w:rPr>
          <w:rStyle w:val="hps"/>
          <w:lang w:val="fr-FR"/>
        </w:rPr>
        <w:t>461 km</w:t>
      </w:r>
      <w:r w:rsidRPr="00D03E23">
        <w:rPr>
          <w:rStyle w:val="hps"/>
          <w:vertAlign w:val="superscript"/>
          <w:lang w:val="fr-FR"/>
        </w:rPr>
        <w:t>2</w:t>
      </w:r>
      <w:r w:rsidRPr="00DE1E5D">
        <w:rPr>
          <w:rStyle w:val="hps"/>
          <w:lang w:val="fr-FR"/>
        </w:rPr>
        <w:t xml:space="preserve"> (environ 9% des eaux de l'UE) </w:t>
      </w:r>
      <w:r w:rsidR="00D03E23">
        <w:rPr>
          <w:rStyle w:val="hps"/>
          <w:lang w:val="fr-FR"/>
        </w:rPr>
        <w:t>répartis en</w:t>
      </w:r>
      <w:r w:rsidRPr="00DE1E5D">
        <w:rPr>
          <w:rStyle w:val="hps"/>
          <w:lang w:val="fr-FR"/>
        </w:rPr>
        <w:t xml:space="preserve"> 1</w:t>
      </w:r>
      <w:r w:rsidR="009C225E">
        <w:rPr>
          <w:rStyle w:val="hps"/>
          <w:lang w:val="fr-FR"/>
        </w:rPr>
        <w:t>.</w:t>
      </w:r>
      <w:r w:rsidRPr="00DE1E5D">
        <w:rPr>
          <w:rStyle w:val="hps"/>
          <w:lang w:val="fr-FR"/>
        </w:rPr>
        <w:t>410 sites. La superficie couverte par Natura 2000 est de 109</w:t>
      </w:r>
      <w:r w:rsidR="00D03E23">
        <w:rPr>
          <w:rStyle w:val="hps"/>
          <w:lang w:val="fr-FR"/>
        </w:rPr>
        <w:t>.</w:t>
      </w:r>
      <w:r w:rsidRPr="00DE1E5D">
        <w:rPr>
          <w:rStyle w:val="hps"/>
          <w:lang w:val="fr-FR"/>
        </w:rPr>
        <w:t>301 km</w:t>
      </w:r>
      <w:r w:rsidRPr="00D03E23">
        <w:rPr>
          <w:rStyle w:val="hps"/>
          <w:vertAlign w:val="superscript"/>
          <w:lang w:val="fr-FR"/>
        </w:rPr>
        <w:t>2</w:t>
      </w:r>
      <w:r w:rsidRPr="00DE1E5D">
        <w:rPr>
          <w:rStyle w:val="hps"/>
          <w:lang w:val="fr-FR"/>
        </w:rPr>
        <w:t xml:space="preserve"> </w:t>
      </w:r>
      <w:r w:rsidR="00D03E23">
        <w:rPr>
          <w:rStyle w:val="hps"/>
          <w:lang w:val="fr-FR"/>
        </w:rPr>
        <w:t>pour</w:t>
      </w:r>
      <w:r w:rsidRPr="00DE1E5D">
        <w:rPr>
          <w:rStyle w:val="hps"/>
          <w:lang w:val="fr-FR"/>
        </w:rPr>
        <w:t xml:space="preserve"> un total de 1</w:t>
      </w:r>
      <w:r w:rsidR="00D03E23">
        <w:rPr>
          <w:rStyle w:val="hps"/>
          <w:lang w:val="fr-FR"/>
        </w:rPr>
        <w:t>.</w:t>
      </w:r>
      <w:r w:rsidRPr="00DE1E5D">
        <w:rPr>
          <w:rStyle w:val="hps"/>
          <w:lang w:val="fr-FR"/>
        </w:rPr>
        <w:t>225 sites</w:t>
      </w:r>
      <w:r w:rsidR="00643B4F" w:rsidRPr="006F214F">
        <w:rPr>
          <w:rStyle w:val="Appelnotedebasdep"/>
          <w:rFonts w:cs="Calibri Light"/>
          <w:bCs/>
          <w:color w:val="000000" w:themeColor="text1"/>
        </w:rPr>
        <w:footnoteReference w:id="24"/>
      </w:r>
      <w:r w:rsidR="00643B4F" w:rsidRPr="00DE1E5D">
        <w:rPr>
          <w:rStyle w:val="hps"/>
          <w:lang w:val="fr-FR"/>
        </w:rPr>
        <w:t xml:space="preserve">. </w:t>
      </w:r>
    </w:p>
    <w:p w14:paraId="2F905855" w14:textId="605531E7" w:rsidR="00784959" w:rsidRPr="00784959" w:rsidRDefault="00784959" w:rsidP="00784959">
      <w:pPr>
        <w:pStyle w:val="Lgende"/>
        <w:rPr>
          <w:b w:val="0"/>
          <w:bCs w:val="0"/>
          <w:noProof/>
          <w:color w:val="4470B4"/>
          <w:sz w:val="22"/>
          <w:szCs w:val="22"/>
          <w:lang w:val="fr-FR"/>
        </w:rPr>
      </w:pPr>
      <w:bookmarkStart w:id="92" w:name="_Toc66805900"/>
      <w:r w:rsidRPr="00784959">
        <w:rPr>
          <w:b w:val="0"/>
          <w:bCs w:val="0"/>
          <w:noProof/>
          <w:color w:val="4470B4"/>
          <w:sz w:val="22"/>
          <w:szCs w:val="22"/>
          <w:lang w:val="fr-FR"/>
        </w:rPr>
        <w:t xml:space="preserve">Tableau </w:t>
      </w:r>
      <w:r w:rsidRPr="00784959">
        <w:rPr>
          <w:b w:val="0"/>
          <w:bCs w:val="0"/>
          <w:noProof/>
          <w:color w:val="4470B4"/>
          <w:sz w:val="22"/>
          <w:szCs w:val="22"/>
          <w:lang w:val="fr-FR"/>
        </w:rPr>
        <w:fldChar w:fldCharType="begin"/>
      </w:r>
      <w:r w:rsidRPr="00784959">
        <w:rPr>
          <w:b w:val="0"/>
          <w:bCs w:val="0"/>
          <w:noProof/>
          <w:color w:val="4470B4"/>
          <w:sz w:val="22"/>
          <w:szCs w:val="22"/>
          <w:lang w:val="fr-FR"/>
        </w:rPr>
        <w:instrText xml:space="preserve"> SEQ Tableau \* ARABIC </w:instrText>
      </w:r>
      <w:r w:rsidRPr="00784959">
        <w:rPr>
          <w:b w:val="0"/>
          <w:bCs w:val="0"/>
          <w:noProof/>
          <w:color w:val="4470B4"/>
          <w:sz w:val="22"/>
          <w:szCs w:val="22"/>
          <w:lang w:val="fr-FR"/>
        </w:rPr>
        <w:fldChar w:fldCharType="separate"/>
      </w:r>
      <w:r w:rsidR="00BA1AC1">
        <w:rPr>
          <w:b w:val="0"/>
          <w:bCs w:val="0"/>
          <w:noProof/>
          <w:color w:val="4470B4"/>
          <w:sz w:val="22"/>
          <w:szCs w:val="22"/>
          <w:lang w:val="fr-FR"/>
        </w:rPr>
        <w:t>5</w:t>
      </w:r>
      <w:r w:rsidRPr="00784959">
        <w:rPr>
          <w:b w:val="0"/>
          <w:bCs w:val="0"/>
          <w:noProof/>
          <w:color w:val="4470B4"/>
          <w:sz w:val="22"/>
          <w:szCs w:val="22"/>
          <w:lang w:val="fr-FR"/>
        </w:rPr>
        <w:fldChar w:fldCharType="end"/>
      </w:r>
      <w:r>
        <w:rPr>
          <w:b w:val="0"/>
          <w:bCs w:val="0"/>
          <w:noProof/>
          <w:color w:val="4470B4"/>
          <w:sz w:val="22"/>
          <w:szCs w:val="22"/>
          <w:lang w:val="fr-FR"/>
        </w:rPr>
        <w:t> :</w:t>
      </w:r>
      <w:r w:rsidRPr="00784959">
        <w:rPr>
          <w:b w:val="0"/>
          <w:bCs w:val="0"/>
          <w:noProof/>
          <w:color w:val="4470B4"/>
          <w:sz w:val="22"/>
          <w:szCs w:val="22"/>
          <w:lang w:val="fr-FR"/>
        </w:rPr>
        <w:t xml:space="preserve"> Aires Marines protégées (Source : Eurostat - 2015)</w:t>
      </w:r>
      <w:bookmarkEnd w:id="92"/>
    </w:p>
    <w:tbl>
      <w:tblPr>
        <w:tblStyle w:val="TabellaT33Tabella1112"/>
        <w:tblW w:w="0" w:type="auto"/>
        <w:tblLook w:val="04A0" w:firstRow="1" w:lastRow="0" w:firstColumn="1" w:lastColumn="0" w:noHBand="0" w:noVBand="1"/>
      </w:tblPr>
      <w:tblGrid>
        <w:gridCol w:w="2597"/>
        <w:gridCol w:w="1043"/>
        <w:gridCol w:w="1081"/>
        <w:gridCol w:w="1178"/>
        <w:gridCol w:w="1178"/>
        <w:gridCol w:w="1102"/>
      </w:tblGrid>
      <w:tr w:rsidR="009C225E" w:rsidRPr="009C225E" w14:paraId="310429A7" w14:textId="77777777" w:rsidTr="008578D0">
        <w:trPr>
          <w:cnfStyle w:val="100000000000" w:firstRow="1" w:lastRow="0" w:firstColumn="0" w:lastColumn="0" w:oddVBand="0" w:evenVBand="0" w:oddHBand="0" w:evenHBand="0" w:firstRowFirstColumn="0" w:firstRowLastColumn="0" w:lastRowFirstColumn="0" w:lastRowLastColumn="0"/>
          <w:trHeight w:val="1494"/>
        </w:trPr>
        <w:tc>
          <w:tcPr>
            <w:tcW w:w="2597" w:type="dxa"/>
            <w:tcBorders>
              <w:top w:val="none" w:sz="0" w:space="0" w:color="auto"/>
              <w:left w:val="none" w:sz="0" w:space="0" w:color="auto"/>
              <w:bottom w:val="none" w:sz="0" w:space="0" w:color="auto"/>
              <w:right w:val="none" w:sz="0" w:space="0" w:color="auto"/>
            </w:tcBorders>
            <w:shd w:val="clear" w:color="auto" w:fill="B8CCE4" w:themeFill="accent1" w:themeFillTint="66"/>
            <w:vAlign w:val="center"/>
          </w:tcPr>
          <w:p w14:paraId="008DE3F8" w14:textId="76048966" w:rsidR="009C225E" w:rsidRPr="009C225E" w:rsidRDefault="009C225E" w:rsidP="006065B6">
            <w:pPr>
              <w:pStyle w:val="DidascaliaCentrata"/>
              <w:ind w:left="0"/>
              <w:jc w:val="center"/>
              <w:rPr>
                <w:rStyle w:val="hps"/>
                <w:rFonts w:asciiTheme="minorHAnsi" w:hAnsiTheme="minorHAnsi" w:cstheme="minorHAnsi"/>
                <w:b/>
                <w:bCs/>
                <w:i w:val="0"/>
                <w:iCs/>
                <w:color w:val="auto"/>
                <w:sz w:val="20"/>
                <w:szCs w:val="20"/>
              </w:rPr>
            </w:pPr>
            <w:r w:rsidRPr="009C225E">
              <w:rPr>
                <w:rStyle w:val="hps"/>
                <w:rFonts w:asciiTheme="minorHAnsi" w:hAnsiTheme="minorHAnsi" w:cstheme="minorHAnsi"/>
                <w:b/>
                <w:bCs/>
                <w:i w:val="0"/>
                <w:iCs/>
                <w:color w:val="auto"/>
                <w:sz w:val="20"/>
                <w:szCs w:val="20"/>
              </w:rPr>
              <w:t>Mers régionales</w:t>
            </w:r>
          </w:p>
        </w:tc>
        <w:tc>
          <w:tcPr>
            <w:tcW w:w="1043" w:type="dxa"/>
            <w:tcBorders>
              <w:top w:val="none" w:sz="0" w:space="0" w:color="auto"/>
              <w:left w:val="none" w:sz="0" w:space="0" w:color="auto"/>
              <w:bottom w:val="none" w:sz="0" w:space="0" w:color="auto"/>
              <w:right w:val="none" w:sz="0" w:space="0" w:color="auto"/>
            </w:tcBorders>
            <w:shd w:val="clear" w:color="auto" w:fill="B8CCE4" w:themeFill="accent1" w:themeFillTint="66"/>
            <w:vAlign w:val="center"/>
          </w:tcPr>
          <w:p w14:paraId="5E6F4894" w14:textId="1733878D" w:rsidR="009C225E" w:rsidRPr="009C225E" w:rsidRDefault="009C225E" w:rsidP="006065B6">
            <w:pPr>
              <w:pStyle w:val="DidascaliaCentrata"/>
              <w:ind w:left="0"/>
              <w:jc w:val="center"/>
              <w:rPr>
                <w:rStyle w:val="hps"/>
                <w:rFonts w:asciiTheme="minorHAnsi" w:hAnsiTheme="minorHAnsi" w:cstheme="minorHAnsi"/>
                <w:b/>
                <w:bCs/>
                <w:i w:val="0"/>
                <w:iCs/>
                <w:color w:val="auto"/>
                <w:sz w:val="20"/>
                <w:szCs w:val="20"/>
              </w:rPr>
            </w:pPr>
            <w:r w:rsidRPr="009C225E">
              <w:rPr>
                <w:rStyle w:val="hps"/>
                <w:rFonts w:asciiTheme="minorHAnsi" w:hAnsiTheme="minorHAnsi" w:cstheme="minorHAnsi"/>
                <w:b/>
                <w:bCs/>
                <w:i w:val="0"/>
                <w:iCs/>
                <w:color w:val="auto"/>
                <w:sz w:val="20"/>
                <w:szCs w:val="20"/>
              </w:rPr>
              <w:t>Superficie totale (km</w:t>
            </w:r>
            <w:r w:rsidRPr="009C225E">
              <w:rPr>
                <w:rStyle w:val="hps"/>
                <w:rFonts w:asciiTheme="minorHAnsi" w:hAnsiTheme="minorHAnsi" w:cstheme="minorHAnsi"/>
                <w:b/>
                <w:bCs/>
                <w:i w:val="0"/>
                <w:iCs/>
                <w:color w:val="auto"/>
                <w:sz w:val="20"/>
                <w:szCs w:val="20"/>
                <w:vertAlign w:val="superscript"/>
              </w:rPr>
              <w:t>2</w:t>
            </w:r>
            <w:r w:rsidRPr="009C225E">
              <w:rPr>
                <w:rStyle w:val="hps"/>
                <w:rFonts w:asciiTheme="minorHAnsi" w:hAnsiTheme="minorHAnsi" w:cstheme="minorHAnsi"/>
                <w:b/>
                <w:bCs/>
                <w:i w:val="0"/>
                <w:iCs/>
                <w:color w:val="auto"/>
                <w:sz w:val="20"/>
                <w:szCs w:val="20"/>
              </w:rPr>
              <w:t>)</w:t>
            </w:r>
          </w:p>
        </w:tc>
        <w:tc>
          <w:tcPr>
            <w:tcW w:w="1081" w:type="dxa"/>
            <w:tcBorders>
              <w:top w:val="none" w:sz="0" w:space="0" w:color="auto"/>
              <w:left w:val="none" w:sz="0" w:space="0" w:color="auto"/>
              <w:bottom w:val="none" w:sz="0" w:space="0" w:color="auto"/>
              <w:right w:val="none" w:sz="0" w:space="0" w:color="auto"/>
            </w:tcBorders>
            <w:shd w:val="clear" w:color="auto" w:fill="B8CCE4" w:themeFill="accent1" w:themeFillTint="66"/>
            <w:vAlign w:val="center"/>
          </w:tcPr>
          <w:p w14:paraId="33999A77" w14:textId="0D924FA9" w:rsidR="009C225E" w:rsidRPr="009C225E" w:rsidRDefault="009C225E" w:rsidP="009C225E">
            <w:pPr>
              <w:pStyle w:val="DidascaliaCentrata"/>
              <w:ind w:left="0"/>
              <w:jc w:val="center"/>
              <w:rPr>
                <w:rStyle w:val="hps"/>
                <w:rFonts w:asciiTheme="minorHAnsi" w:hAnsiTheme="minorHAnsi" w:cstheme="minorHAnsi"/>
                <w:b/>
                <w:bCs/>
                <w:i w:val="0"/>
                <w:iCs/>
                <w:color w:val="auto"/>
                <w:sz w:val="20"/>
                <w:szCs w:val="20"/>
              </w:rPr>
            </w:pPr>
            <w:r w:rsidRPr="009C225E">
              <w:rPr>
                <w:rStyle w:val="hps"/>
                <w:rFonts w:asciiTheme="minorHAnsi" w:hAnsiTheme="minorHAnsi" w:cstheme="minorHAnsi"/>
                <w:b/>
                <w:bCs/>
                <w:i w:val="0"/>
                <w:iCs/>
                <w:color w:val="auto"/>
                <w:sz w:val="20"/>
                <w:szCs w:val="20"/>
              </w:rPr>
              <w:t>Superficie UE (% du total)</w:t>
            </w:r>
          </w:p>
        </w:tc>
        <w:tc>
          <w:tcPr>
            <w:tcW w:w="1178" w:type="dxa"/>
            <w:tcBorders>
              <w:top w:val="none" w:sz="0" w:space="0" w:color="auto"/>
              <w:left w:val="none" w:sz="0" w:space="0" w:color="auto"/>
              <w:bottom w:val="none" w:sz="0" w:space="0" w:color="auto"/>
              <w:right w:val="none" w:sz="0" w:space="0" w:color="auto"/>
            </w:tcBorders>
            <w:shd w:val="clear" w:color="auto" w:fill="B8CCE4" w:themeFill="accent1" w:themeFillTint="66"/>
            <w:vAlign w:val="center"/>
          </w:tcPr>
          <w:p w14:paraId="26C79E60" w14:textId="28CFD6F6" w:rsidR="009C225E" w:rsidRPr="009C225E" w:rsidRDefault="009C225E" w:rsidP="009C225E">
            <w:pPr>
              <w:pStyle w:val="DidascaliaCentrata"/>
              <w:ind w:left="0"/>
              <w:jc w:val="center"/>
              <w:rPr>
                <w:rFonts w:asciiTheme="minorHAnsi" w:hAnsiTheme="minorHAnsi" w:cstheme="minorHAnsi"/>
                <w:b/>
                <w:bCs/>
                <w:i w:val="0"/>
                <w:iCs/>
                <w:color w:val="auto"/>
                <w:sz w:val="20"/>
                <w:szCs w:val="20"/>
              </w:rPr>
            </w:pPr>
            <w:r w:rsidRPr="009C225E">
              <w:rPr>
                <w:rStyle w:val="hps"/>
                <w:rFonts w:asciiTheme="minorHAnsi" w:hAnsiTheme="minorHAnsi" w:cstheme="minorHAnsi"/>
                <w:b/>
                <w:bCs/>
                <w:i w:val="0"/>
                <w:iCs/>
                <w:color w:val="auto"/>
                <w:sz w:val="20"/>
                <w:szCs w:val="20"/>
              </w:rPr>
              <w:t>Superficie AMP dans les eaux UE dans les 200mn (km</w:t>
            </w:r>
            <w:r w:rsidRPr="009C225E">
              <w:rPr>
                <w:rStyle w:val="hps"/>
                <w:rFonts w:asciiTheme="minorHAnsi" w:hAnsiTheme="minorHAnsi" w:cstheme="minorHAnsi"/>
                <w:b/>
                <w:bCs/>
                <w:i w:val="0"/>
                <w:iCs/>
                <w:color w:val="auto"/>
                <w:sz w:val="20"/>
                <w:szCs w:val="20"/>
                <w:vertAlign w:val="superscript"/>
              </w:rPr>
              <w:t>2</w:t>
            </w:r>
            <w:r w:rsidRPr="009C225E">
              <w:rPr>
                <w:rStyle w:val="hps"/>
                <w:rFonts w:asciiTheme="minorHAnsi" w:hAnsiTheme="minorHAnsi" w:cstheme="minorHAnsi"/>
                <w:b/>
                <w:bCs/>
                <w:i w:val="0"/>
                <w:iCs/>
                <w:color w:val="auto"/>
                <w:sz w:val="20"/>
                <w:szCs w:val="20"/>
              </w:rPr>
              <w:t>)</w:t>
            </w:r>
          </w:p>
        </w:tc>
        <w:tc>
          <w:tcPr>
            <w:tcW w:w="1178" w:type="dxa"/>
            <w:tcBorders>
              <w:top w:val="none" w:sz="0" w:space="0" w:color="auto"/>
              <w:left w:val="none" w:sz="0" w:space="0" w:color="auto"/>
              <w:bottom w:val="none" w:sz="0" w:space="0" w:color="auto"/>
              <w:right w:val="none" w:sz="0" w:space="0" w:color="auto"/>
            </w:tcBorders>
            <w:shd w:val="clear" w:color="auto" w:fill="B8CCE4" w:themeFill="accent1" w:themeFillTint="66"/>
            <w:vAlign w:val="center"/>
          </w:tcPr>
          <w:p w14:paraId="531385DE" w14:textId="62E9264C" w:rsidR="009C225E" w:rsidRPr="009C225E" w:rsidRDefault="009C225E" w:rsidP="009C225E">
            <w:pPr>
              <w:pStyle w:val="DidascaliaCentrata"/>
              <w:ind w:left="0"/>
              <w:jc w:val="center"/>
              <w:rPr>
                <w:rFonts w:asciiTheme="minorHAnsi" w:hAnsiTheme="minorHAnsi" w:cstheme="minorHAnsi"/>
                <w:b/>
                <w:bCs/>
                <w:i w:val="0"/>
                <w:iCs/>
                <w:color w:val="auto"/>
                <w:sz w:val="20"/>
                <w:szCs w:val="20"/>
              </w:rPr>
            </w:pPr>
            <w:r w:rsidRPr="009C225E">
              <w:rPr>
                <w:rStyle w:val="hps"/>
                <w:rFonts w:asciiTheme="minorHAnsi" w:hAnsiTheme="minorHAnsi" w:cstheme="minorHAnsi"/>
                <w:b/>
                <w:bCs/>
                <w:i w:val="0"/>
                <w:iCs/>
                <w:color w:val="auto"/>
                <w:sz w:val="20"/>
                <w:szCs w:val="20"/>
              </w:rPr>
              <w:t>Superficie AMP dans les eaux UE dans les 200mn (%)</w:t>
            </w:r>
          </w:p>
        </w:tc>
        <w:tc>
          <w:tcPr>
            <w:tcW w:w="1102" w:type="dxa"/>
            <w:tcBorders>
              <w:top w:val="none" w:sz="0" w:space="0" w:color="auto"/>
              <w:left w:val="none" w:sz="0" w:space="0" w:color="auto"/>
              <w:bottom w:val="none" w:sz="0" w:space="0" w:color="auto"/>
              <w:right w:val="none" w:sz="0" w:space="0" w:color="auto"/>
            </w:tcBorders>
            <w:shd w:val="clear" w:color="auto" w:fill="B8CCE4" w:themeFill="accent1" w:themeFillTint="66"/>
            <w:vAlign w:val="center"/>
          </w:tcPr>
          <w:p w14:paraId="2F0369F2" w14:textId="3EF5A338" w:rsidR="009C225E" w:rsidRPr="009C225E" w:rsidRDefault="009C225E" w:rsidP="009C225E">
            <w:pPr>
              <w:pStyle w:val="DidascaliaCentrata"/>
              <w:ind w:left="0"/>
              <w:jc w:val="center"/>
              <w:rPr>
                <w:rFonts w:asciiTheme="minorHAnsi" w:hAnsiTheme="minorHAnsi" w:cstheme="minorHAnsi"/>
                <w:b/>
                <w:bCs/>
                <w:i w:val="0"/>
                <w:iCs/>
                <w:color w:val="auto"/>
                <w:sz w:val="20"/>
                <w:szCs w:val="20"/>
              </w:rPr>
            </w:pPr>
            <w:r>
              <w:rPr>
                <w:rFonts w:asciiTheme="minorHAnsi" w:hAnsiTheme="minorHAnsi" w:cstheme="minorHAnsi"/>
                <w:b/>
                <w:bCs/>
                <w:i w:val="0"/>
                <w:iCs/>
                <w:color w:val="auto"/>
                <w:sz w:val="20"/>
                <w:szCs w:val="20"/>
              </w:rPr>
              <w:t xml:space="preserve">Nombre </w:t>
            </w:r>
            <w:r w:rsidRPr="009C225E">
              <w:rPr>
                <w:rFonts w:asciiTheme="minorHAnsi" w:hAnsiTheme="minorHAnsi" w:cstheme="minorHAnsi"/>
                <w:b/>
                <w:bCs/>
                <w:i w:val="0"/>
                <w:iCs/>
                <w:color w:val="auto"/>
                <w:sz w:val="20"/>
                <w:szCs w:val="20"/>
              </w:rPr>
              <w:t>de site</w:t>
            </w:r>
            <w:r>
              <w:rPr>
                <w:rFonts w:asciiTheme="minorHAnsi" w:hAnsiTheme="minorHAnsi" w:cstheme="minorHAnsi"/>
                <w:b/>
                <w:bCs/>
                <w:i w:val="0"/>
                <w:iCs/>
                <w:color w:val="auto"/>
                <w:sz w:val="20"/>
                <w:szCs w:val="20"/>
              </w:rPr>
              <w:t>s AMP</w:t>
            </w:r>
          </w:p>
        </w:tc>
      </w:tr>
      <w:tr w:rsidR="009C225E" w:rsidRPr="0051260F" w14:paraId="7ADA626C" w14:textId="77777777" w:rsidTr="008578D0">
        <w:tc>
          <w:tcPr>
            <w:tcW w:w="2597" w:type="dxa"/>
            <w:vAlign w:val="center"/>
          </w:tcPr>
          <w:p w14:paraId="07BEC31D" w14:textId="64D03ECB" w:rsidR="009C225E" w:rsidRPr="00643329" w:rsidRDefault="009C225E" w:rsidP="00784959">
            <w:pPr>
              <w:pStyle w:val="DidascaliaCentrata"/>
              <w:spacing w:before="120" w:after="120"/>
              <w:ind w:left="0"/>
              <w:jc w:val="center"/>
              <w:rPr>
                <w:rStyle w:val="hps"/>
                <w:rFonts w:asciiTheme="minorHAnsi" w:hAnsiTheme="minorHAnsi" w:cstheme="minorHAnsi"/>
                <w:bCs/>
                <w:i w:val="0"/>
                <w:iCs/>
                <w:color w:val="auto"/>
                <w:sz w:val="20"/>
                <w:szCs w:val="20"/>
              </w:rPr>
            </w:pPr>
            <w:r w:rsidRPr="00643329">
              <w:rPr>
                <w:rStyle w:val="hps"/>
                <w:rFonts w:asciiTheme="minorHAnsi" w:hAnsiTheme="minorHAnsi" w:cstheme="minorHAnsi"/>
                <w:bCs/>
                <w:i w:val="0"/>
                <w:iCs/>
                <w:color w:val="auto"/>
                <w:sz w:val="20"/>
                <w:szCs w:val="20"/>
              </w:rPr>
              <w:t>Mer Méditerranéenne</w:t>
            </w:r>
          </w:p>
        </w:tc>
        <w:tc>
          <w:tcPr>
            <w:tcW w:w="1043" w:type="dxa"/>
            <w:vAlign w:val="center"/>
          </w:tcPr>
          <w:p w14:paraId="3C4FE20A" w14:textId="3EFB5471" w:rsidR="009C225E" w:rsidRPr="00643329" w:rsidRDefault="009C225E" w:rsidP="00784959">
            <w:pPr>
              <w:pStyle w:val="DidascaliaCentrata"/>
              <w:spacing w:before="120" w:after="120"/>
              <w:ind w:left="0"/>
              <w:jc w:val="center"/>
              <w:rPr>
                <w:rStyle w:val="hps"/>
                <w:rFonts w:asciiTheme="minorHAnsi" w:hAnsiTheme="minorHAnsi" w:cstheme="minorHAnsi"/>
                <w:bCs/>
                <w:i w:val="0"/>
                <w:iCs/>
                <w:color w:val="auto"/>
                <w:sz w:val="20"/>
                <w:szCs w:val="20"/>
              </w:rPr>
            </w:pPr>
            <w:r w:rsidRPr="00643329">
              <w:rPr>
                <w:rStyle w:val="hps"/>
                <w:rFonts w:asciiTheme="minorHAnsi" w:hAnsiTheme="minorHAnsi" w:cstheme="minorHAnsi"/>
                <w:bCs/>
                <w:i w:val="0"/>
                <w:iCs/>
                <w:color w:val="auto"/>
                <w:sz w:val="20"/>
                <w:szCs w:val="20"/>
              </w:rPr>
              <w:t>2.517.000</w:t>
            </w:r>
          </w:p>
        </w:tc>
        <w:tc>
          <w:tcPr>
            <w:tcW w:w="1081" w:type="dxa"/>
            <w:vAlign w:val="center"/>
          </w:tcPr>
          <w:p w14:paraId="7FD0A0A6" w14:textId="54DBB9F5" w:rsidR="009C225E" w:rsidRPr="00643329" w:rsidRDefault="009C225E" w:rsidP="00784959">
            <w:pPr>
              <w:pStyle w:val="DidascaliaCentrata"/>
              <w:spacing w:before="120" w:after="120"/>
              <w:ind w:left="0"/>
              <w:jc w:val="center"/>
              <w:rPr>
                <w:rStyle w:val="hps"/>
                <w:rFonts w:asciiTheme="minorHAnsi" w:hAnsiTheme="minorHAnsi" w:cstheme="minorHAnsi"/>
                <w:bCs/>
                <w:i w:val="0"/>
                <w:iCs/>
                <w:color w:val="auto"/>
                <w:sz w:val="20"/>
                <w:szCs w:val="20"/>
              </w:rPr>
            </w:pPr>
            <w:r w:rsidRPr="00643329">
              <w:rPr>
                <w:rStyle w:val="hps"/>
                <w:rFonts w:asciiTheme="minorHAnsi" w:hAnsiTheme="minorHAnsi" w:cstheme="minorHAnsi"/>
                <w:bCs/>
                <w:i w:val="0"/>
                <w:iCs/>
                <w:color w:val="auto"/>
                <w:sz w:val="20"/>
                <w:szCs w:val="20"/>
              </w:rPr>
              <w:t>48,1</w:t>
            </w:r>
          </w:p>
        </w:tc>
        <w:tc>
          <w:tcPr>
            <w:tcW w:w="1178" w:type="dxa"/>
            <w:vAlign w:val="center"/>
          </w:tcPr>
          <w:p w14:paraId="01AFF007" w14:textId="706370E3"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1</w:t>
            </w:r>
            <w:r w:rsidRPr="00643329">
              <w:rPr>
                <w:bCs/>
                <w:i w:val="0"/>
                <w:iCs/>
                <w:color w:val="auto"/>
              </w:rPr>
              <w:t>14.461</w:t>
            </w:r>
          </w:p>
        </w:tc>
        <w:tc>
          <w:tcPr>
            <w:tcW w:w="1178" w:type="dxa"/>
            <w:vAlign w:val="center"/>
          </w:tcPr>
          <w:p w14:paraId="5597E96D" w14:textId="29E8A6AE"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9</w:t>
            </w:r>
            <w:r w:rsidRPr="00643329">
              <w:rPr>
                <w:bCs/>
                <w:i w:val="0"/>
                <w:iCs/>
                <w:color w:val="auto"/>
              </w:rPr>
              <w:t>,5</w:t>
            </w:r>
          </w:p>
        </w:tc>
        <w:tc>
          <w:tcPr>
            <w:tcW w:w="1102" w:type="dxa"/>
            <w:vAlign w:val="center"/>
          </w:tcPr>
          <w:p w14:paraId="3FE2CCDF" w14:textId="3D133D58"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1</w:t>
            </w:r>
            <w:r w:rsidRPr="00643329">
              <w:rPr>
                <w:bCs/>
                <w:i w:val="0"/>
                <w:iCs/>
                <w:color w:val="auto"/>
              </w:rPr>
              <w:t>.410</w:t>
            </w:r>
          </w:p>
        </w:tc>
      </w:tr>
      <w:tr w:rsidR="009C225E" w:rsidRPr="0051260F" w14:paraId="7F97376E" w14:textId="77777777" w:rsidTr="008578D0">
        <w:tc>
          <w:tcPr>
            <w:tcW w:w="2597" w:type="dxa"/>
            <w:vAlign w:val="center"/>
          </w:tcPr>
          <w:p w14:paraId="26FEBA27" w14:textId="127070D7"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Mer Méditerranéenne occidentale</w:t>
            </w:r>
          </w:p>
        </w:tc>
        <w:tc>
          <w:tcPr>
            <w:tcW w:w="1043" w:type="dxa"/>
            <w:vAlign w:val="center"/>
          </w:tcPr>
          <w:p w14:paraId="153839D2" w14:textId="30A147BF"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846.000</w:t>
            </w:r>
          </w:p>
        </w:tc>
        <w:tc>
          <w:tcPr>
            <w:tcW w:w="1081" w:type="dxa"/>
            <w:vAlign w:val="center"/>
          </w:tcPr>
          <w:p w14:paraId="3B4D2B51" w14:textId="70114DC8"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78</w:t>
            </w:r>
          </w:p>
        </w:tc>
        <w:tc>
          <w:tcPr>
            <w:tcW w:w="1178" w:type="dxa"/>
            <w:vAlign w:val="center"/>
          </w:tcPr>
          <w:p w14:paraId="1A838411" w14:textId="009FED81"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1</w:t>
            </w:r>
            <w:r w:rsidRPr="00643329">
              <w:rPr>
                <w:b w:val="0"/>
                <w:i w:val="0"/>
                <w:iCs/>
                <w:color w:val="auto"/>
              </w:rPr>
              <w:t>03.196</w:t>
            </w:r>
          </w:p>
        </w:tc>
        <w:tc>
          <w:tcPr>
            <w:tcW w:w="1178" w:type="dxa"/>
            <w:vAlign w:val="center"/>
          </w:tcPr>
          <w:p w14:paraId="426E3826" w14:textId="5DF39108"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1</w:t>
            </w:r>
            <w:r w:rsidRPr="00643329">
              <w:rPr>
                <w:b w:val="0"/>
                <w:i w:val="0"/>
                <w:iCs/>
                <w:color w:val="auto"/>
              </w:rPr>
              <w:t>5,6</w:t>
            </w:r>
          </w:p>
        </w:tc>
        <w:tc>
          <w:tcPr>
            <w:tcW w:w="1102" w:type="dxa"/>
            <w:vAlign w:val="center"/>
          </w:tcPr>
          <w:p w14:paraId="196CD795" w14:textId="5E731B75"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724</w:t>
            </w:r>
          </w:p>
        </w:tc>
      </w:tr>
      <w:tr w:rsidR="009C225E" w:rsidRPr="0051260F" w14:paraId="7311BB92" w14:textId="77777777" w:rsidTr="008578D0">
        <w:tc>
          <w:tcPr>
            <w:tcW w:w="2597" w:type="dxa"/>
            <w:vAlign w:val="center"/>
          </w:tcPr>
          <w:p w14:paraId="67368207" w14:textId="356AB0FA"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Mer Ionienne et Mer Méditerranéenne Centrale</w:t>
            </w:r>
          </w:p>
        </w:tc>
        <w:tc>
          <w:tcPr>
            <w:tcW w:w="1043" w:type="dxa"/>
            <w:vAlign w:val="center"/>
          </w:tcPr>
          <w:p w14:paraId="3127252E" w14:textId="73499D17"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7</w:t>
            </w:r>
            <w:r w:rsidRPr="00643329">
              <w:rPr>
                <w:rStyle w:val="hps"/>
                <w:b w:val="0"/>
                <w:i w:val="0"/>
                <w:iCs/>
                <w:color w:val="auto"/>
              </w:rPr>
              <w:t>73.000</w:t>
            </w:r>
          </w:p>
        </w:tc>
        <w:tc>
          <w:tcPr>
            <w:tcW w:w="1081" w:type="dxa"/>
            <w:vAlign w:val="center"/>
          </w:tcPr>
          <w:p w14:paraId="752DCCD2" w14:textId="75471635"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31</w:t>
            </w:r>
          </w:p>
        </w:tc>
        <w:tc>
          <w:tcPr>
            <w:tcW w:w="1178" w:type="dxa"/>
            <w:vAlign w:val="center"/>
          </w:tcPr>
          <w:p w14:paraId="79177A7D" w14:textId="19A56F17"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3</w:t>
            </w:r>
            <w:r w:rsidRPr="00643329">
              <w:rPr>
                <w:rFonts w:asciiTheme="minorHAnsi" w:hAnsiTheme="minorHAnsi" w:cstheme="minorHAnsi"/>
                <w:b w:val="0"/>
                <w:i w:val="0"/>
                <w:iCs/>
                <w:color w:val="auto"/>
              </w:rPr>
              <w:t>.875</w:t>
            </w:r>
          </w:p>
        </w:tc>
        <w:tc>
          <w:tcPr>
            <w:tcW w:w="1178" w:type="dxa"/>
            <w:vAlign w:val="center"/>
          </w:tcPr>
          <w:p w14:paraId="14C30453" w14:textId="7351C0D1"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1</w:t>
            </w:r>
            <w:r w:rsidRPr="00643329">
              <w:rPr>
                <w:rFonts w:asciiTheme="minorHAnsi" w:hAnsiTheme="minorHAnsi" w:cstheme="minorHAnsi"/>
                <w:b w:val="0"/>
                <w:i w:val="0"/>
                <w:iCs/>
                <w:color w:val="auto"/>
                <w:szCs w:val="20"/>
              </w:rPr>
              <w:t>,6</w:t>
            </w:r>
          </w:p>
        </w:tc>
        <w:tc>
          <w:tcPr>
            <w:tcW w:w="1102" w:type="dxa"/>
            <w:vAlign w:val="center"/>
          </w:tcPr>
          <w:p w14:paraId="1889A1D2" w14:textId="24D9945C"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274</w:t>
            </w:r>
          </w:p>
        </w:tc>
      </w:tr>
      <w:tr w:rsidR="009C225E" w:rsidRPr="0051260F" w14:paraId="55662AE1" w14:textId="77777777" w:rsidTr="008578D0">
        <w:tc>
          <w:tcPr>
            <w:tcW w:w="2597" w:type="dxa"/>
            <w:vAlign w:val="center"/>
          </w:tcPr>
          <w:p w14:paraId="0A55B86B" w14:textId="79C9B34E"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lastRenderedPageBreak/>
              <w:t>Mer Adriatique</w:t>
            </w:r>
          </w:p>
        </w:tc>
        <w:tc>
          <w:tcPr>
            <w:tcW w:w="1043" w:type="dxa"/>
            <w:vAlign w:val="center"/>
          </w:tcPr>
          <w:p w14:paraId="15909566" w14:textId="06BBEC1F"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1</w:t>
            </w:r>
            <w:r w:rsidRPr="00643329">
              <w:rPr>
                <w:rStyle w:val="hps"/>
                <w:b w:val="0"/>
                <w:i w:val="0"/>
                <w:iCs/>
                <w:color w:val="auto"/>
                <w:sz w:val="20"/>
                <w:szCs w:val="20"/>
              </w:rPr>
              <w:t>40.000</w:t>
            </w:r>
          </w:p>
        </w:tc>
        <w:tc>
          <w:tcPr>
            <w:tcW w:w="1081" w:type="dxa"/>
            <w:vAlign w:val="center"/>
          </w:tcPr>
          <w:p w14:paraId="751F8638" w14:textId="05F184B4" w:rsidR="009C225E" w:rsidRPr="00643329" w:rsidRDefault="009C225E" w:rsidP="00784959">
            <w:pPr>
              <w:pStyle w:val="DidascaliaCentrata"/>
              <w:spacing w:before="120" w:after="120"/>
              <w:ind w:left="0"/>
              <w:jc w:val="center"/>
              <w:rPr>
                <w:rStyle w:val="hps"/>
                <w:rFonts w:asciiTheme="minorHAnsi" w:hAnsiTheme="minorHAnsi" w:cstheme="minorHAnsi"/>
                <w:b w:val="0"/>
                <w:i w:val="0"/>
                <w:iCs/>
                <w:color w:val="auto"/>
                <w:sz w:val="20"/>
                <w:szCs w:val="20"/>
              </w:rPr>
            </w:pPr>
            <w:r w:rsidRPr="00643329">
              <w:rPr>
                <w:rStyle w:val="hps"/>
                <w:rFonts w:asciiTheme="minorHAnsi" w:hAnsiTheme="minorHAnsi" w:cstheme="minorHAnsi"/>
                <w:b w:val="0"/>
                <w:i w:val="0"/>
                <w:iCs/>
                <w:color w:val="auto"/>
                <w:sz w:val="20"/>
                <w:szCs w:val="20"/>
              </w:rPr>
              <w:t>8</w:t>
            </w:r>
            <w:r w:rsidRPr="00643329">
              <w:rPr>
                <w:rStyle w:val="hps"/>
                <w:b w:val="0"/>
                <w:i w:val="0"/>
                <w:iCs/>
                <w:color w:val="auto"/>
                <w:sz w:val="20"/>
                <w:szCs w:val="20"/>
              </w:rPr>
              <w:t>7,7</w:t>
            </w:r>
          </w:p>
        </w:tc>
        <w:tc>
          <w:tcPr>
            <w:tcW w:w="1178" w:type="dxa"/>
            <w:vAlign w:val="center"/>
          </w:tcPr>
          <w:p w14:paraId="556D0C2D" w14:textId="18099877"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2.441</w:t>
            </w:r>
          </w:p>
        </w:tc>
        <w:tc>
          <w:tcPr>
            <w:tcW w:w="1178" w:type="dxa"/>
            <w:vAlign w:val="center"/>
          </w:tcPr>
          <w:p w14:paraId="537901AC" w14:textId="0B8F2DEE"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2</w:t>
            </w:r>
          </w:p>
        </w:tc>
        <w:tc>
          <w:tcPr>
            <w:tcW w:w="1102" w:type="dxa"/>
            <w:vAlign w:val="center"/>
          </w:tcPr>
          <w:p w14:paraId="64420FD4" w14:textId="5A769BDE"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199</w:t>
            </w:r>
          </w:p>
        </w:tc>
      </w:tr>
      <w:tr w:rsidR="009C225E" w:rsidRPr="0051260F" w14:paraId="45A397A1" w14:textId="77777777" w:rsidTr="008578D0">
        <w:tc>
          <w:tcPr>
            <w:tcW w:w="2597" w:type="dxa"/>
            <w:vAlign w:val="center"/>
          </w:tcPr>
          <w:p w14:paraId="4B87E509" w14:textId="6A70206E" w:rsidR="009C225E" w:rsidRPr="00643329" w:rsidRDefault="009C225E" w:rsidP="00784959">
            <w:pPr>
              <w:pStyle w:val="DidascaliaCentrata"/>
              <w:spacing w:before="120" w:after="120"/>
              <w:ind w:left="0"/>
              <w:jc w:val="center"/>
              <w:rPr>
                <w:rStyle w:val="hps"/>
                <w:i w:val="0"/>
                <w:iCs/>
                <w:color w:val="auto"/>
              </w:rPr>
            </w:pPr>
            <w:r w:rsidRPr="00643329">
              <w:rPr>
                <w:rStyle w:val="hps"/>
                <w:rFonts w:asciiTheme="minorHAnsi" w:hAnsiTheme="minorHAnsi" w:cstheme="minorHAnsi"/>
                <w:b w:val="0"/>
                <w:i w:val="0"/>
                <w:iCs/>
                <w:color w:val="auto"/>
                <w:sz w:val="20"/>
                <w:szCs w:val="20"/>
              </w:rPr>
              <w:t>Mer Aeeagan-Levantine</w:t>
            </w:r>
          </w:p>
        </w:tc>
        <w:tc>
          <w:tcPr>
            <w:tcW w:w="1043" w:type="dxa"/>
            <w:vAlign w:val="center"/>
          </w:tcPr>
          <w:p w14:paraId="376A684E" w14:textId="57887C8E"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758.000</w:t>
            </w:r>
          </w:p>
        </w:tc>
        <w:tc>
          <w:tcPr>
            <w:tcW w:w="1081" w:type="dxa"/>
            <w:vAlign w:val="center"/>
          </w:tcPr>
          <w:p w14:paraId="4090FCBC" w14:textId="20EB7626"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25,1</w:t>
            </w:r>
          </w:p>
        </w:tc>
        <w:tc>
          <w:tcPr>
            <w:tcW w:w="1178" w:type="dxa"/>
            <w:vAlign w:val="center"/>
          </w:tcPr>
          <w:p w14:paraId="153C9B81" w14:textId="5B815163"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4.949</w:t>
            </w:r>
          </w:p>
        </w:tc>
        <w:tc>
          <w:tcPr>
            <w:tcW w:w="1178" w:type="dxa"/>
            <w:vAlign w:val="center"/>
          </w:tcPr>
          <w:p w14:paraId="51266A38" w14:textId="647D4550"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2,6</w:t>
            </w:r>
          </w:p>
        </w:tc>
        <w:tc>
          <w:tcPr>
            <w:tcW w:w="1102" w:type="dxa"/>
            <w:vAlign w:val="center"/>
          </w:tcPr>
          <w:p w14:paraId="49C5D5B0" w14:textId="38CAD3CF" w:rsidR="009C225E" w:rsidRPr="00643329" w:rsidRDefault="009C225E" w:rsidP="00784959">
            <w:pPr>
              <w:pStyle w:val="DidascaliaCentrata"/>
              <w:spacing w:before="120" w:after="120"/>
              <w:ind w:left="0"/>
              <w:jc w:val="center"/>
              <w:rPr>
                <w:rFonts w:asciiTheme="minorHAnsi" w:hAnsiTheme="minorHAnsi" w:cstheme="minorHAnsi"/>
                <w:b w:val="0"/>
                <w:i w:val="0"/>
                <w:iCs/>
                <w:color w:val="auto"/>
                <w:sz w:val="20"/>
                <w:szCs w:val="20"/>
              </w:rPr>
            </w:pPr>
            <w:r w:rsidRPr="00643329">
              <w:rPr>
                <w:rFonts w:asciiTheme="minorHAnsi" w:hAnsiTheme="minorHAnsi" w:cstheme="minorHAnsi"/>
                <w:b w:val="0"/>
                <w:i w:val="0"/>
                <w:iCs/>
                <w:color w:val="auto"/>
                <w:sz w:val="20"/>
                <w:szCs w:val="20"/>
              </w:rPr>
              <w:t>221</w:t>
            </w:r>
          </w:p>
        </w:tc>
      </w:tr>
      <w:tr w:rsidR="009C225E" w:rsidRPr="0051260F" w14:paraId="2D785012" w14:textId="77777777" w:rsidTr="008578D0">
        <w:tc>
          <w:tcPr>
            <w:tcW w:w="2597" w:type="dxa"/>
            <w:vAlign w:val="center"/>
          </w:tcPr>
          <w:p w14:paraId="2FFCDB66" w14:textId="042CF5CD"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Mer noire</w:t>
            </w:r>
          </w:p>
        </w:tc>
        <w:tc>
          <w:tcPr>
            <w:tcW w:w="1043" w:type="dxa"/>
            <w:vAlign w:val="center"/>
          </w:tcPr>
          <w:p w14:paraId="12799EB7" w14:textId="634D824C"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474.000</w:t>
            </w:r>
          </w:p>
        </w:tc>
        <w:tc>
          <w:tcPr>
            <w:tcW w:w="1081" w:type="dxa"/>
            <w:vAlign w:val="center"/>
          </w:tcPr>
          <w:p w14:paraId="1C2866AB" w14:textId="1CB066B3"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13,5</w:t>
            </w:r>
          </w:p>
        </w:tc>
        <w:tc>
          <w:tcPr>
            <w:tcW w:w="1178" w:type="dxa"/>
            <w:vAlign w:val="center"/>
          </w:tcPr>
          <w:p w14:paraId="54F7692A" w14:textId="3E0EF1E2"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2.883</w:t>
            </w:r>
          </w:p>
        </w:tc>
        <w:tc>
          <w:tcPr>
            <w:tcW w:w="1178" w:type="dxa"/>
            <w:vAlign w:val="center"/>
          </w:tcPr>
          <w:p w14:paraId="328A4F31" w14:textId="7745874C"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4,5</w:t>
            </w:r>
          </w:p>
        </w:tc>
        <w:tc>
          <w:tcPr>
            <w:tcW w:w="1102" w:type="dxa"/>
            <w:vAlign w:val="center"/>
          </w:tcPr>
          <w:p w14:paraId="7F0CE9F5" w14:textId="463DE4D3" w:rsidR="009C225E" w:rsidRPr="00643329" w:rsidRDefault="009C225E" w:rsidP="00784959">
            <w:pPr>
              <w:pStyle w:val="DidascaliaCentrata"/>
              <w:spacing w:before="120" w:after="120"/>
              <w:ind w:left="0"/>
              <w:jc w:val="center"/>
              <w:rPr>
                <w:rFonts w:asciiTheme="minorHAnsi" w:hAnsiTheme="minorHAnsi" w:cstheme="minorHAnsi"/>
                <w:bCs/>
                <w:i w:val="0"/>
                <w:iCs/>
                <w:color w:val="auto"/>
                <w:sz w:val="20"/>
                <w:szCs w:val="20"/>
              </w:rPr>
            </w:pPr>
            <w:r w:rsidRPr="00643329">
              <w:rPr>
                <w:rFonts w:asciiTheme="minorHAnsi" w:hAnsiTheme="minorHAnsi" w:cstheme="minorHAnsi"/>
                <w:bCs/>
                <w:i w:val="0"/>
                <w:iCs/>
                <w:color w:val="auto"/>
                <w:sz w:val="20"/>
                <w:szCs w:val="20"/>
              </w:rPr>
              <w:t>62</w:t>
            </w:r>
          </w:p>
        </w:tc>
      </w:tr>
    </w:tbl>
    <w:p w14:paraId="6DF6E74F" w14:textId="637ED377" w:rsidR="00643B4F" w:rsidRPr="0051260F" w:rsidRDefault="00643B4F" w:rsidP="00D03E23">
      <w:pPr>
        <w:pStyle w:val="DidascaliaCentrata"/>
        <w:ind w:left="0"/>
        <w:outlineLvl w:val="9"/>
        <w:rPr>
          <w:rFonts w:asciiTheme="minorHAnsi" w:hAnsiTheme="minorHAnsi" w:cstheme="minorHAnsi"/>
          <w:b w:val="0"/>
          <w:bCs/>
          <w:sz w:val="20"/>
          <w:szCs w:val="20"/>
        </w:rPr>
      </w:pPr>
    </w:p>
    <w:p w14:paraId="1AE45268" w14:textId="78627BF1" w:rsidR="000822D2" w:rsidRPr="000822D2" w:rsidRDefault="00643B4F" w:rsidP="000822D2">
      <w:pPr>
        <w:pStyle w:val="Lgende"/>
        <w:rPr>
          <w:b w:val="0"/>
          <w:bCs w:val="0"/>
          <w:noProof/>
          <w:color w:val="4470B4"/>
          <w:sz w:val="22"/>
          <w:szCs w:val="22"/>
          <w:lang w:val="fr-FR"/>
        </w:rPr>
      </w:pPr>
      <w:bookmarkStart w:id="93" w:name="_Toc64970706"/>
      <w:bookmarkStart w:id="94" w:name="_Toc66805936"/>
      <w:r w:rsidRPr="007D384E">
        <w:rPr>
          <w:rFonts w:ascii="Calibri" w:hAnsi="Calibri"/>
          <w:bCs w:val="0"/>
          <w:noProof/>
          <w:color w:val="4470B4"/>
          <w:sz w:val="22"/>
          <w:szCs w:val="24"/>
        </w:rPr>
        <w:drawing>
          <wp:anchor distT="0" distB="0" distL="114300" distR="114300" simplePos="0" relativeHeight="251658255" behindDoc="0" locked="0" layoutInCell="1" allowOverlap="1" wp14:anchorId="4D26A9F1" wp14:editId="79B7CC1D">
            <wp:simplePos x="0" y="0"/>
            <wp:positionH relativeFrom="margin">
              <wp:posOffset>4445</wp:posOffset>
            </wp:positionH>
            <wp:positionV relativeFrom="line">
              <wp:posOffset>490855</wp:posOffset>
            </wp:positionV>
            <wp:extent cx="6172200" cy="3366135"/>
            <wp:effectExtent l="0" t="0" r="0" b="5715"/>
            <wp:wrapTopAndBottom/>
            <wp:docPr id="55" name="Imag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1">
                      <a:extLst>
                        <a:ext uri="{28A0092B-C50C-407E-A947-70E740481C1C}">
                          <a14:useLocalDpi xmlns:a14="http://schemas.microsoft.com/office/drawing/2010/main" val="0"/>
                        </a:ext>
                      </a:extLst>
                    </a:blip>
                    <a:srcRect l="5987" t="38487" r="54779" b="30083"/>
                    <a:stretch/>
                  </pic:blipFill>
                  <pic:spPr bwMode="auto">
                    <a:xfrm>
                      <a:off x="0" y="0"/>
                      <a:ext cx="6172200" cy="336613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End w:id="93"/>
      <w:r w:rsidR="000822D2" w:rsidRPr="000822D2">
        <w:rPr>
          <w:b w:val="0"/>
          <w:bCs w:val="0"/>
          <w:noProof/>
          <w:color w:val="4470B4"/>
          <w:sz w:val="22"/>
          <w:szCs w:val="22"/>
          <w:lang w:val="fr-FR"/>
        </w:rPr>
        <w:t xml:space="preserve">Figure </w:t>
      </w:r>
      <w:r w:rsidR="000822D2" w:rsidRPr="000822D2">
        <w:rPr>
          <w:b w:val="0"/>
          <w:bCs w:val="0"/>
          <w:noProof/>
          <w:color w:val="4470B4"/>
          <w:sz w:val="22"/>
          <w:szCs w:val="22"/>
          <w:lang w:val="fr-FR"/>
        </w:rPr>
        <w:fldChar w:fldCharType="begin"/>
      </w:r>
      <w:r w:rsidR="000822D2" w:rsidRPr="000822D2">
        <w:rPr>
          <w:b w:val="0"/>
          <w:bCs w:val="0"/>
          <w:noProof/>
          <w:color w:val="4470B4"/>
          <w:sz w:val="22"/>
          <w:szCs w:val="22"/>
          <w:lang w:val="fr-FR"/>
        </w:rPr>
        <w:instrText xml:space="preserve"> SEQ Figure \* ARABIC </w:instrText>
      </w:r>
      <w:r w:rsidR="000822D2" w:rsidRPr="000822D2">
        <w:rPr>
          <w:b w:val="0"/>
          <w:bCs w:val="0"/>
          <w:noProof/>
          <w:color w:val="4470B4"/>
          <w:sz w:val="22"/>
          <w:szCs w:val="22"/>
          <w:lang w:val="fr-FR"/>
        </w:rPr>
        <w:fldChar w:fldCharType="separate"/>
      </w:r>
      <w:r w:rsidR="000822D2" w:rsidRPr="000822D2">
        <w:rPr>
          <w:b w:val="0"/>
          <w:bCs w:val="0"/>
          <w:noProof/>
          <w:color w:val="4470B4"/>
          <w:sz w:val="22"/>
          <w:szCs w:val="22"/>
          <w:lang w:val="fr-FR"/>
        </w:rPr>
        <w:t>19</w:t>
      </w:r>
      <w:r w:rsidR="000822D2" w:rsidRPr="000822D2">
        <w:rPr>
          <w:b w:val="0"/>
          <w:bCs w:val="0"/>
          <w:noProof/>
          <w:color w:val="4470B4"/>
          <w:sz w:val="22"/>
          <w:szCs w:val="22"/>
          <w:lang w:val="fr-FR"/>
        </w:rPr>
        <w:fldChar w:fldCharType="end"/>
      </w:r>
      <w:r w:rsidR="0010270F">
        <w:rPr>
          <w:b w:val="0"/>
          <w:bCs w:val="0"/>
          <w:noProof/>
          <w:color w:val="4470B4"/>
          <w:sz w:val="22"/>
          <w:szCs w:val="22"/>
          <w:lang w:val="fr-FR"/>
        </w:rPr>
        <w:t xml:space="preserve"> : </w:t>
      </w:r>
      <w:r w:rsidR="000822D2" w:rsidRPr="000822D2">
        <w:rPr>
          <w:b w:val="0"/>
          <w:bCs w:val="0"/>
          <w:noProof/>
          <w:color w:val="4470B4"/>
          <w:sz w:val="22"/>
          <w:szCs w:val="22"/>
          <w:lang w:val="fr-FR"/>
        </w:rPr>
        <w:t>Localisation des AMP bénéficiant d’une désignation nationale, Sites Natura 2000 et ASPIM en Méditerranéen</w:t>
      </w:r>
      <w:bookmarkEnd w:id="94"/>
    </w:p>
    <w:p w14:paraId="02E50602" w14:textId="443A1C06" w:rsidR="00643B4F" w:rsidRPr="000822D2" w:rsidRDefault="00643B4F" w:rsidP="00643B4F">
      <w:pPr>
        <w:rPr>
          <w:rFonts w:ascii="Calibri" w:hAnsi="Calibri"/>
          <w:bCs/>
          <w:noProof/>
          <w:color w:val="4470B4"/>
          <w:sz w:val="22"/>
          <w:szCs w:val="24"/>
          <w:lang w:val="fr-FR"/>
        </w:rPr>
      </w:pPr>
    </w:p>
    <w:p w14:paraId="30A322DC" w14:textId="4EE05C07" w:rsidR="00643B4F" w:rsidRDefault="001975D1" w:rsidP="00643B4F">
      <w:pPr>
        <w:rPr>
          <w:rStyle w:val="hps"/>
          <w:lang w:val="fr-FR"/>
        </w:rPr>
      </w:pPr>
      <w:r w:rsidRPr="001975D1">
        <w:rPr>
          <w:rStyle w:val="hps"/>
          <w:lang w:val="fr-FR"/>
        </w:rPr>
        <w:t xml:space="preserve">Entre 2012 et 2016, les aires protégées ont augmenté dans les régions maritimes couvertes par </w:t>
      </w:r>
      <w:r w:rsidR="00877209">
        <w:rPr>
          <w:rStyle w:val="hps"/>
          <w:lang w:val="fr-FR"/>
        </w:rPr>
        <w:t>Euro-MED</w:t>
      </w:r>
      <w:r w:rsidRPr="001975D1">
        <w:rPr>
          <w:rStyle w:val="hps"/>
          <w:lang w:val="fr-FR"/>
        </w:rPr>
        <w:t>, principalement en mer Noire et en Méditerranée occidentale. Au moins, 251</w:t>
      </w:r>
      <w:r w:rsidR="002A3068">
        <w:rPr>
          <w:rStyle w:val="hps"/>
          <w:lang w:val="fr-FR"/>
        </w:rPr>
        <w:t>.</w:t>
      </w:r>
      <w:r w:rsidRPr="001975D1">
        <w:rPr>
          <w:rStyle w:val="hps"/>
          <w:lang w:val="fr-FR"/>
        </w:rPr>
        <w:t>690 km² de la mer Méditerranée devraient être couverts par des AMP ou des OECM (autres mesures efficaces de conservation par zone) d'ici 2020 pour atteindre l'objectif 11 d'Aichi et l'</w:t>
      </w:r>
      <w:r w:rsidR="0010270F">
        <w:rPr>
          <w:rStyle w:val="hps"/>
          <w:lang w:val="fr-FR"/>
        </w:rPr>
        <w:t>Objectif de développement durable (O</w:t>
      </w:r>
      <w:r w:rsidRPr="001975D1">
        <w:rPr>
          <w:rStyle w:val="hps"/>
          <w:lang w:val="fr-FR"/>
        </w:rPr>
        <w:t>DD</w:t>
      </w:r>
      <w:r w:rsidR="0010270F">
        <w:rPr>
          <w:rStyle w:val="hps"/>
          <w:lang w:val="fr-FR"/>
        </w:rPr>
        <w:t>)</w:t>
      </w:r>
      <w:r w:rsidRPr="001975D1">
        <w:rPr>
          <w:rStyle w:val="hps"/>
          <w:lang w:val="fr-FR"/>
        </w:rPr>
        <w:t xml:space="preserve"> 14</w:t>
      </w:r>
      <w:r w:rsidR="00643B4F" w:rsidRPr="004D5666">
        <w:rPr>
          <w:rStyle w:val="Appelnotedebasdep"/>
          <w:highlight w:val="lightGray"/>
        </w:rPr>
        <w:footnoteReference w:id="25"/>
      </w:r>
      <w:r w:rsidR="00643B4F" w:rsidRPr="00456419">
        <w:rPr>
          <w:rStyle w:val="hps"/>
          <w:lang w:val="fr-FR"/>
        </w:rPr>
        <w:t>.</w:t>
      </w:r>
    </w:p>
    <w:p w14:paraId="7956E421" w14:textId="74DB0F85" w:rsidR="00DE1631" w:rsidRDefault="00DE1631" w:rsidP="00643B4F">
      <w:pPr>
        <w:rPr>
          <w:rStyle w:val="hps"/>
          <w:lang w:val="fr-FR"/>
        </w:rPr>
      </w:pPr>
    </w:p>
    <w:p w14:paraId="12EF4726" w14:textId="287B8725" w:rsidR="00DE1631" w:rsidRDefault="00DE1631" w:rsidP="00643B4F">
      <w:pPr>
        <w:rPr>
          <w:rStyle w:val="hps"/>
          <w:lang w:val="fr-FR"/>
        </w:rPr>
      </w:pPr>
    </w:p>
    <w:p w14:paraId="25FC6C80" w14:textId="52DFE548" w:rsidR="00DE1631" w:rsidRDefault="00DE1631" w:rsidP="00643B4F">
      <w:pPr>
        <w:rPr>
          <w:rStyle w:val="hps"/>
          <w:lang w:val="fr-FR"/>
        </w:rPr>
      </w:pPr>
    </w:p>
    <w:p w14:paraId="726BC9D4" w14:textId="0718DBCC" w:rsidR="00DE1631" w:rsidRDefault="00DE1631" w:rsidP="00643B4F">
      <w:pPr>
        <w:rPr>
          <w:rStyle w:val="hps"/>
          <w:lang w:val="fr-FR"/>
        </w:rPr>
      </w:pPr>
    </w:p>
    <w:p w14:paraId="2DF0AC2E" w14:textId="77777777" w:rsidR="00DE1631" w:rsidRPr="00456419" w:rsidRDefault="00DE1631" w:rsidP="00643B4F">
      <w:pPr>
        <w:rPr>
          <w:rStyle w:val="hps"/>
          <w:lang w:val="fr-FR"/>
        </w:rPr>
      </w:pPr>
    </w:p>
    <w:p w14:paraId="2A663532" w14:textId="004F25CD" w:rsidR="008578D0" w:rsidRPr="008578D0" w:rsidRDefault="008578D0" w:rsidP="008578D0">
      <w:pPr>
        <w:pStyle w:val="Lgende"/>
        <w:rPr>
          <w:b w:val="0"/>
          <w:bCs w:val="0"/>
          <w:noProof/>
          <w:color w:val="4470B4"/>
          <w:sz w:val="22"/>
          <w:szCs w:val="22"/>
          <w:lang w:val="fr-FR"/>
        </w:rPr>
      </w:pPr>
      <w:bookmarkStart w:id="95" w:name="_Toc66805937"/>
      <w:r w:rsidRPr="008578D0">
        <w:rPr>
          <w:b w:val="0"/>
          <w:bCs w:val="0"/>
          <w:noProof/>
          <w:color w:val="4470B4"/>
          <w:sz w:val="22"/>
          <w:szCs w:val="22"/>
          <w:lang w:val="fr-FR"/>
        </w:rPr>
        <w:t xml:space="preserve">Figure </w:t>
      </w:r>
      <w:r w:rsidRPr="008578D0">
        <w:rPr>
          <w:b w:val="0"/>
          <w:bCs w:val="0"/>
          <w:noProof/>
          <w:color w:val="4470B4"/>
          <w:sz w:val="22"/>
          <w:szCs w:val="22"/>
          <w:lang w:val="fr-FR"/>
        </w:rPr>
        <w:fldChar w:fldCharType="begin"/>
      </w:r>
      <w:r w:rsidRPr="008578D0">
        <w:rPr>
          <w:b w:val="0"/>
          <w:bCs w:val="0"/>
          <w:noProof/>
          <w:color w:val="4470B4"/>
          <w:sz w:val="22"/>
          <w:szCs w:val="22"/>
          <w:lang w:val="fr-FR"/>
        </w:rPr>
        <w:instrText xml:space="preserve"> SEQ Figure \* ARABIC </w:instrText>
      </w:r>
      <w:r w:rsidRPr="008578D0">
        <w:rPr>
          <w:b w:val="0"/>
          <w:bCs w:val="0"/>
          <w:noProof/>
          <w:color w:val="4470B4"/>
          <w:sz w:val="22"/>
          <w:szCs w:val="22"/>
          <w:lang w:val="fr-FR"/>
        </w:rPr>
        <w:fldChar w:fldCharType="separate"/>
      </w:r>
      <w:r>
        <w:rPr>
          <w:b w:val="0"/>
          <w:bCs w:val="0"/>
          <w:noProof/>
          <w:color w:val="4470B4"/>
          <w:sz w:val="22"/>
          <w:szCs w:val="22"/>
          <w:lang w:val="fr-FR"/>
        </w:rPr>
        <w:t>20</w:t>
      </w:r>
      <w:r w:rsidRPr="008578D0">
        <w:rPr>
          <w:b w:val="0"/>
          <w:bCs w:val="0"/>
          <w:noProof/>
          <w:color w:val="4470B4"/>
          <w:sz w:val="22"/>
          <w:szCs w:val="22"/>
          <w:lang w:val="fr-FR"/>
        </w:rPr>
        <w:fldChar w:fldCharType="end"/>
      </w:r>
      <w:r>
        <w:rPr>
          <w:b w:val="0"/>
          <w:bCs w:val="0"/>
          <w:noProof/>
          <w:color w:val="4470B4"/>
          <w:sz w:val="22"/>
          <w:szCs w:val="22"/>
          <w:lang w:val="fr-FR"/>
        </w:rPr>
        <w:t> :</w:t>
      </w:r>
      <w:r w:rsidRPr="008578D0">
        <w:rPr>
          <w:b w:val="0"/>
          <w:bCs w:val="0"/>
          <w:noProof/>
          <w:color w:val="4470B4"/>
          <w:sz w:val="22"/>
          <w:szCs w:val="22"/>
          <w:lang w:val="fr-FR"/>
        </w:rPr>
        <w:t xml:space="preserve"> Aires protégées entre 2012 et 2016 (en % de la superficie marine) (Source : Eurostat</w:t>
      </w:r>
      <w:r w:rsidR="00AD224C">
        <w:rPr>
          <w:b w:val="0"/>
          <w:bCs w:val="0"/>
          <w:noProof/>
          <w:color w:val="4470B4"/>
          <w:sz w:val="22"/>
          <w:szCs w:val="22"/>
          <w:lang w:val="fr-FR"/>
        </w:rPr>
        <w:t>-2017</w:t>
      </w:r>
      <w:r w:rsidRPr="008578D0">
        <w:rPr>
          <w:b w:val="0"/>
          <w:bCs w:val="0"/>
          <w:noProof/>
          <w:color w:val="4470B4"/>
          <w:sz w:val="22"/>
          <w:szCs w:val="22"/>
          <w:lang w:val="fr-FR"/>
        </w:rPr>
        <w:t>)</w:t>
      </w:r>
      <w:bookmarkEnd w:id="95"/>
    </w:p>
    <w:p w14:paraId="5F3BEF2A" w14:textId="54132E18" w:rsidR="00643B4F" w:rsidRPr="008C04FA" w:rsidRDefault="00643B4F" w:rsidP="008578D0">
      <w:pPr>
        <w:pStyle w:val="Lgende"/>
        <w:rPr>
          <w:rStyle w:val="Rfrenceintense"/>
          <w:lang w:val="fr-FR"/>
        </w:rPr>
      </w:pPr>
      <w:r>
        <w:rPr>
          <w:noProof/>
        </w:rPr>
        <w:drawing>
          <wp:anchor distT="0" distB="0" distL="114300" distR="114300" simplePos="0" relativeHeight="251658271" behindDoc="0" locked="0" layoutInCell="1" allowOverlap="1" wp14:anchorId="7610F59A" wp14:editId="3FA4A54C">
            <wp:simplePos x="0" y="0"/>
            <wp:positionH relativeFrom="margin">
              <wp:posOffset>814070</wp:posOffset>
            </wp:positionH>
            <wp:positionV relativeFrom="paragraph">
              <wp:posOffset>401955</wp:posOffset>
            </wp:positionV>
            <wp:extent cx="4275455" cy="2348865"/>
            <wp:effectExtent l="0" t="0" r="0" b="0"/>
            <wp:wrapTopAndBottom/>
            <wp:docPr id="121" name="Image 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2">
                      <a:extLst>
                        <a:ext uri="{28A0092B-C50C-407E-A947-70E740481C1C}">
                          <a14:useLocalDpi xmlns:a14="http://schemas.microsoft.com/office/drawing/2010/main" val="0"/>
                        </a:ext>
                      </a:extLst>
                    </a:blip>
                    <a:srcRect l="33996" t="71200" r="46547" b="12764"/>
                    <a:stretch/>
                  </pic:blipFill>
                  <pic:spPr bwMode="auto">
                    <a:xfrm>
                      <a:off x="0" y="0"/>
                      <a:ext cx="4275455" cy="234886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9530B0E" w14:textId="77777777" w:rsidR="00643B4F" w:rsidRPr="008C04FA" w:rsidRDefault="00643B4F" w:rsidP="00643B4F">
      <w:pPr>
        <w:spacing w:before="0" w:line="300" w:lineRule="atLeast"/>
        <w:ind w:left="709"/>
        <w:rPr>
          <w:rStyle w:val="Rfrenceintense"/>
          <w:lang w:val="fr-FR"/>
        </w:rPr>
      </w:pPr>
    </w:p>
    <w:p w14:paraId="56AE8910" w14:textId="169CFACD" w:rsidR="009012E3" w:rsidRPr="009012E3" w:rsidRDefault="009012E3" w:rsidP="00643B4F">
      <w:pPr>
        <w:spacing w:before="0" w:line="300" w:lineRule="atLeast"/>
        <w:ind w:left="709"/>
        <w:rPr>
          <w:rStyle w:val="Rfrenceintense"/>
          <w:lang w:val="fr-FR"/>
        </w:rPr>
      </w:pPr>
      <w:r w:rsidRPr="009012E3">
        <w:rPr>
          <w:rStyle w:val="Rfrenceintense"/>
          <w:lang w:val="fr-FR"/>
        </w:rPr>
        <w:t>Pression sur les syst</w:t>
      </w:r>
      <w:r>
        <w:rPr>
          <w:rStyle w:val="Rfrenceintense"/>
          <w:lang w:val="fr-FR"/>
        </w:rPr>
        <w:t>èmes provenant des activités humaines et des problématiques de pollution</w:t>
      </w:r>
    </w:p>
    <w:p w14:paraId="635C46EE" w14:textId="77777777" w:rsidR="009012E3" w:rsidRPr="008C04FA" w:rsidRDefault="009012E3" w:rsidP="00643B4F">
      <w:pPr>
        <w:spacing w:before="0" w:after="0"/>
        <w:rPr>
          <w:rStyle w:val="Rfrenceintense"/>
          <w:lang w:val="fr-FR"/>
        </w:rPr>
      </w:pPr>
    </w:p>
    <w:p w14:paraId="05A491E8" w14:textId="3994C0AD" w:rsidR="00224ED2" w:rsidRDefault="00F472FE" w:rsidP="00643B4F">
      <w:pPr>
        <w:spacing w:before="0" w:after="0"/>
        <w:rPr>
          <w:lang w:val="fr-FR"/>
        </w:rPr>
      </w:pPr>
      <w:r w:rsidRPr="00F472FE">
        <w:rPr>
          <w:lang w:val="fr-FR"/>
        </w:rPr>
        <w:t xml:space="preserve">Les pressions exercées par les activités humaines sont variées à travers la mer Méditerranée. Le développement et </w:t>
      </w:r>
      <w:r w:rsidR="00773F84">
        <w:rPr>
          <w:lang w:val="fr-FR"/>
        </w:rPr>
        <w:t>l’extension côtière</w:t>
      </w:r>
      <w:r w:rsidRPr="00F472FE">
        <w:rPr>
          <w:lang w:val="fr-FR"/>
        </w:rPr>
        <w:t xml:space="preserve"> entraînent la fragmentation / la perte / la dégradation de l'habitat, tandis que l'augmentation </w:t>
      </w:r>
      <w:r w:rsidR="00773F84">
        <w:rPr>
          <w:lang w:val="fr-FR"/>
        </w:rPr>
        <w:t>de l’artificialisation</w:t>
      </w:r>
      <w:r w:rsidRPr="00F472FE">
        <w:rPr>
          <w:lang w:val="fr-FR"/>
        </w:rPr>
        <w:t xml:space="preserve"> du littoral affecte la stabilité et conduit à un déficit du niveau de sédiments. De plus, la destruction des couches superficielles du sol </w:t>
      </w:r>
      <w:r w:rsidR="00F30897">
        <w:rPr>
          <w:lang w:val="fr-FR"/>
        </w:rPr>
        <w:t>engendre</w:t>
      </w:r>
      <w:r w:rsidRPr="00F472FE">
        <w:rPr>
          <w:lang w:val="fr-FR"/>
        </w:rPr>
        <w:t xml:space="preserve"> de l'érosion, ce qui facilite l'entrée de la pollution des eaux souterraines dans le système. La dégradation des dunes due à l'érosion favorise la désertification et une réduction de la biodiversité. Environ 80% de la pollution marine </w:t>
      </w:r>
      <w:r w:rsidR="00F30897">
        <w:rPr>
          <w:lang w:val="fr-FR"/>
        </w:rPr>
        <w:t>est d’origine</w:t>
      </w:r>
      <w:r w:rsidRPr="00F472FE">
        <w:rPr>
          <w:lang w:val="fr-FR"/>
        </w:rPr>
        <w:t xml:space="preserve"> terrestre, principalement de l'agriculture, de l'industrie et des déchets </w:t>
      </w:r>
      <w:r w:rsidR="002F4AA5">
        <w:rPr>
          <w:lang w:val="fr-FR"/>
        </w:rPr>
        <w:t>ménagers</w:t>
      </w:r>
      <w:r w:rsidR="00643B4F">
        <w:rPr>
          <w:rStyle w:val="Appelnotedebasdep"/>
        </w:rPr>
        <w:footnoteReference w:id="26"/>
      </w:r>
      <w:r w:rsidR="00643B4F" w:rsidRPr="00F472FE">
        <w:rPr>
          <w:lang w:val="fr-FR"/>
        </w:rPr>
        <w:t>.</w:t>
      </w:r>
      <w:r w:rsidR="00224ED2">
        <w:rPr>
          <w:lang w:val="fr-FR"/>
        </w:rPr>
        <w:t xml:space="preserve"> </w:t>
      </w:r>
      <w:r w:rsidR="00B06965" w:rsidRPr="00B06965">
        <w:rPr>
          <w:lang w:val="fr-FR"/>
        </w:rPr>
        <w:t>Les polluants sont une source majeure d'impacts</w:t>
      </w:r>
      <w:r w:rsidR="00DC0E8B">
        <w:rPr>
          <w:lang w:val="fr-FR"/>
        </w:rPr>
        <w:t xml:space="preserve"> </w:t>
      </w:r>
      <w:r w:rsidR="00B06965" w:rsidRPr="00B06965">
        <w:rPr>
          <w:lang w:val="fr-FR"/>
        </w:rPr>
        <w:t xml:space="preserve">; ils peuvent être classés en différentes catégories, telles </w:t>
      </w:r>
      <w:r w:rsidR="00665997" w:rsidRPr="00B06965">
        <w:rPr>
          <w:lang w:val="fr-FR"/>
        </w:rPr>
        <w:t>que :</w:t>
      </w:r>
      <w:r w:rsidR="00B06965" w:rsidRPr="00B06965">
        <w:rPr>
          <w:lang w:val="fr-FR"/>
        </w:rPr>
        <w:t xml:space="preserve"> la </w:t>
      </w:r>
      <w:r w:rsidR="00224ED2">
        <w:rPr>
          <w:lang w:val="fr-FR"/>
        </w:rPr>
        <w:t xml:space="preserve">charge organique </w:t>
      </w:r>
      <w:r w:rsidR="00B06965" w:rsidRPr="00B06965">
        <w:rPr>
          <w:lang w:val="fr-FR"/>
        </w:rPr>
        <w:t>des eaux usées, les métaux lourds, les polluants organiques persistants (POP), les hydrocarbures, les micro-organismes et les nutriments</w:t>
      </w:r>
      <w:r w:rsidR="00643B4F" w:rsidRPr="00B06965">
        <w:rPr>
          <w:lang w:val="fr-FR"/>
        </w:rPr>
        <w:t>.</w:t>
      </w:r>
      <w:r w:rsidR="00224ED2">
        <w:rPr>
          <w:lang w:val="fr-FR"/>
        </w:rPr>
        <w:t xml:space="preserve"> </w:t>
      </w:r>
      <w:r w:rsidR="00DC0E8B" w:rsidRPr="00DC0E8B">
        <w:rPr>
          <w:lang w:val="fr-FR"/>
        </w:rPr>
        <w:t xml:space="preserve">Les sources peuvent provenir des points de rejet, des dépôts atmosphériques, des activités marines (pêche, navigation, exploitation minière), des décharges ou des écoulements fluviaux de surface. </w:t>
      </w:r>
    </w:p>
    <w:p w14:paraId="25C4BC16" w14:textId="77777777" w:rsidR="00224ED2" w:rsidRDefault="00224ED2" w:rsidP="00643B4F">
      <w:pPr>
        <w:spacing w:before="0" w:after="0"/>
        <w:rPr>
          <w:lang w:val="fr-FR"/>
        </w:rPr>
      </w:pPr>
    </w:p>
    <w:p w14:paraId="030079C5" w14:textId="1F997A36" w:rsidR="00643B4F" w:rsidRPr="00DC0E8B" w:rsidRDefault="00DC0E8B" w:rsidP="00643B4F">
      <w:pPr>
        <w:spacing w:before="0" w:after="0"/>
        <w:rPr>
          <w:lang w:val="fr-FR"/>
        </w:rPr>
      </w:pPr>
      <w:r w:rsidRPr="00DC0E8B">
        <w:rPr>
          <w:lang w:val="fr-FR"/>
        </w:rPr>
        <w:t xml:space="preserve">En raison d'un manque d'installations de traitement des eaux usées (ou d'installations inadéquates), </w:t>
      </w:r>
      <w:r w:rsidRPr="00224ED2">
        <w:rPr>
          <w:b/>
          <w:bCs/>
          <w:lang w:val="fr-FR"/>
        </w:rPr>
        <w:t xml:space="preserve">les matières organiques des eaux usées </w:t>
      </w:r>
      <w:r w:rsidRPr="00DC0E8B">
        <w:rPr>
          <w:lang w:val="fr-FR"/>
        </w:rPr>
        <w:t xml:space="preserve">pénètrent facilement dans le système marin. Comme il y a une augmentation de la concentration de particules, cela réduit la pénétration de la lumière dans l'eau, réduisant les niveaux de photosynthèse. De plus, à mesure que la matière se décompose, elle utilise de l'oxygène, créant des zones anoxiques qui peuvent être mortelles pour les organismes. Normalement, ce sont les communautés benthiques qui sont les </w:t>
      </w:r>
      <w:r w:rsidRPr="00DC0E8B">
        <w:rPr>
          <w:lang w:val="fr-FR"/>
        </w:rPr>
        <w:lastRenderedPageBreak/>
        <w:t>premières touchées, ce qui affecte ensuite le flux de nutriments tout au long de la chaîne alimentaire. Les sources de polluants organiques sont dispersées le long de la ligne côtière</w:t>
      </w:r>
      <w:r w:rsidR="00F81B53">
        <w:rPr>
          <w:lang w:val="fr-FR"/>
        </w:rPr>
        <w:t xml:space="preserve"> </w:t>
      </w:r>
      <w:r w:rsidRPr="00DC0E8B">
        <w:rPr>
          <w:lang w:val="fr-FR"/>
        </w:rPr>
        <w:t xml:space="preserve">; le raffinage du pétrole est le plus important, représentant plus de la moitié des sources, suivi des industries alimentaires (un tiers des sources ponctuelles). A noter </w:t>
      </w:r>
      <w:r w:rsidR="00AC7AD6">
        <w:rPr>
          <w:lang w:val="fr-FR"/>
        </w:rPr>
        <w:t>u</w:t>
      </w:r>
      <w:r w:rsidRPr="00DC0E8B">
        <w:rPr>
          <w:lang w:val="fr-FR"/>
        </w:rPr>
        <w:t>ne concentration de sources ponctuelles le long de la côte croate</w:t>
      </w:r>
      <w:r w:rsidR="00643B4F" w:rsidRPr="00DC0E8B">
        <w:rPr>
          <w:lang w:val="fr-FR"/>
        </w:rPr>
        <w:t>.</w:t>
      </w:r>
    </w:p>
    <w:p w14:paraId="5DF22A6E" w14:textId="060FB742" w:rsidR="00224ED2" w:rsidRPr="00224ED2" w:rsidRDefault="00224ED2" w:rsidP="00224ED2">
      <w:pPr>
        <w:pStyle w:val="Lgende"/>
        <w:rPr>
          <w:b w:val="0"/>
          <w:bCs w:val="0"/>
          <w:noProof/>
          <w:color w:val="4470B4"/>
          <w:sz w:val="22"/>
          <w:szCs w:val="22"/>
          <w:lang w:val="fr-FR"/>
        </w:rPr>
      </w:pPr>
      <w:bookmarkStart w:id="96" w:name="_Toc66805938"/>
      <w:r w:rsidRPr="00224ED2">
        <w:rPr>
          <w:b w:val="0"/>
          <w:bCs w:val="0"/>
          <w:noProof/>
          <w:color w:val="4470B4"/>
          <w:sz w:val="22"/>
          <w:szCs w:val="22"/>
          <w:lang w:val="fr-FR"/>
        </w:rPr>
        <w:t xml:space="preserve">Figure </w:t>
      </w:r>
      <w:r w:rsidRPr="00224ED2">
        <w:rPr>
          <w:b w:val="0"/>
          <w:bCs w:val="0"/>
          <w:noProof/>
          <w:color w:val="4470B4"/>
          <w:sz w:val="22"/>
          <w:szCs w:val="22"/>
          <w:lang w:val="fr-FR"/>
        </w:rPr>
        <w:fldChar w:fldCharType="begin"/>
      </w:r>
      <w:r w:rsidRPr="00224ED2">
        <w:rPr>
          <w:b w:val="0"/>
          <w:bCs w:val="0"/>
          <w:noProof/>
          <w:color w:val="4470B4"/>
          <w:sz w:val="22"/>
          <w:szCs w:val="22"/>
          <w:lang w:val="fr-FR"/>
        </w:rPr>
        <w:instrText xml:space="preserve"> SEQ Figure \* ARABIC </w:instrText>
      </w:r>
      <w:r w:rsidRPr="00224ED2">
        <w:rPr>
          <w:b w:val="0"/>
          <w:bCs w:val="0"/>
          <w:noProof/>
          <w:color w:val="4470B4"/>
          <w:sz w:val="22"/>
          <w:szCs w:val="22"/>
          <w:lang w:val="fr-FR"/>
        </w:rPr>
        <w:fldChar w:fldCharType="separate"/>
      </w:r>
      <w:r>
        <w:rPr>
          <w:b w:val="0"/>
          <w:bCs w:val="0"/>
          <w:noProof/>
          <w:color w:val="4470B4"/>
          <w:sz w:val="22"/>
          <w:szCs w:val="22"/>
          <w:lang w:val="fr-FR"/>
        </w:rPr>
        <w:t>21</w:t>
      </w:r>
      <w:r w:rsidRPr="00224ED2">
        <w:rPr>
          <w:b w:val="0"/>
          <w:bCs w:val="0"/>
          <w:noProof/>
          <w:color w:val="4470B4"/>
          <w:sz w:val="22"/>
          <w:szCs w:val="22"/>
          <w:lang w:val="fr-FR"/>
        </w:rPr>
        <w:fldChar w:fldCharType="end"/>
      </w:r>
      <w:r w:rsidR="007C6771">
        <w:rPr>
          <w:b w:val="0"/>
          <w:bCs w:val="0"/>
          <w:noProof/>
          <w:color w:val="4470B4"/>
          <w:sz w:val="22"/>
          <w:szCs w:val="22"/>
          <w:lang w:val="fr-FR"/>
        </w:rPr>
        <w:t> :</w:t>
      </w:r>
      <w:r w:rsidRPr="00224ED2">
        <w:rPr>
          <w:b w:val="0"/>
          <w:bCs w:val="0"/>
          <w:noProof/>
          <w:color w:val="4470B4"/>
          <w:sz w:val="22"/>
          <w:szCs w:val="22"/>
          <w:lang w:val="fr-FR"/>
        </w:rPr>
        <w:t xml:space="preserve"> Principales sources, et localisation des polluants organiques aquatiques en Mer Méditerranée (Source PNUE -2012)</w:t>
      </w:r>
      <w:bookmarkEnd w:id="96"/>
    </w:p>
    <w:p w14:paraId="380DFF00" w14:textId="5366F1C3" w:rsidR="00643B4F" w:rsidRPr="006D4B2A" w:rsidRDefault="00224ED2" w:rsidP="00643B4F">
      <w:pPr>
        <w:rPr>
          <w:lang w:val="fr-FR"/>
        </w:rPr>
      </w:pPr>
      <w:r w:rsidRPr="00CD704D">
        <w:rPr>
          <w:rFonts w:asciiTheme="minorHAnsi" w:hAnsiTheme="minorHAnsi" w:cstheme="minorHAnsi"/>
          <w:noProof/>
          <w:sz w:val="22"/>
          <w:szCs w:val="22"/>
        </w:rPr>
        <w:drawing>
          <wp:anchor distT="0" distB="0" distL="114300" distR="114300" simplePos="0" relativeHeight="251658258" behindDoc="0" locked="0" layoutInCell="1" allowOverlap="1" wp14:anchorId="5185D086" wp14:editId="422599EA">
            <wp:simplePos x="0" y="0"/>
            <wp:positionH relativeFrom="column">
              <wp:posOffset>528454</wp:posOffset>
            </wp:positionH>
            <wp:positionV relativeFrom="line">
              <wp:posOffset>467589</wp:posOffset>
            </wp:positionV>
            <wp:extent cx="4982210" cy="3265893"/>
            <wp:effectExtent l="0" t="0" r="8890" b="0"/>
            <wp:wrapTopAndBottom/>
            <wp:docPr id="107" name="Imag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3">
                      <a:extLst>
                        <a:ext uri="{28A0092B-C50C-407E-A947-70E740481C1C}">
                          <a14:useLocalDpi xmlns:a14="http://schemas.microsoft.com/office/drawing/2010/main" val="0"/>
                        </a:ext>
                      </a:extLst>
                    </a:blip>
                    <a:srcRect l="7163" t="40250" r="57772" b="25273"/>
                    <a:stretch/>
                  </pic:blipFill>
                  <pic:spPr bwMode="auto">
                    <a:xfrm>
                      <a:off x="0" y="0"/>
                      <a:ext cx="4982210" cy="326589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5AD1D92" w14:textId="77777777" w:rsidR="00224ED2" w:rsidRDefault="00224ED2" w:rsidP="00643B4F">
      <w:pPr>
        <w:rPr>
          <w:lang w:val="fr-FR"/>
        </w:rPr>
      </w:pPr>
    </w:p>
    <w:p w14:paraId="0BFC7C2B" w14:textId="14A1C6DE" w:rsidR="00643B4F" w:rsidRPr="006D4B2A" w:rsidRDefault="00075A29" w:rsidP="00643B4F">
      <w:pPr>
        <w:rPr>
          <w:lang w:val="fr-FR"/>
        </w:rPr>
      </w:pPr>
      <w:r w:rsidRPr="00075A29">
        <w:rPr>
          <w:lang w:val="fr-FR"/>
        </w:rPr>
        <w:t xml:space="preserve">Les principales sources de </w:t>
      </w:r>
      <w:r w:rsidRPr="00075A29">
        <w:rPr>
          <w:b/>
          <w:bCs/>
          <w:lang w:val="fr-FR"/>
        </w:rPr>
        <w:t>métaux lourds</w:t>
      </w:r>
      <w:r w:rsidRPr="00075A29">
        <w:rPr>
          <w:lang w:val="fr-FR"/>
        </w:rPr>
        <w:t xml:space="preserve"> proviennent des eaux usées industrielles, des dépôts atmosphériques et du ruissellement </w:t>
      </w:r>
      <w:r w:rsidR="007C6771">
        <w:rPr>
          <w:lang w:val="fr-FR"/>
        </w:rPr>
        <w:t xml:space="preserve">provenant </w:t>
      </w:r>
      <w:r w:rsidRPr="00075A29">
        <w:rPr>
          <w:lang w:val="fr-FR"/>
        </w:rPr>
        <w:t>des sites contaminés par des métaux. Les dépôts atmosphériques permettent aux métaux lourds de pénétrer dans les zones d'eau libre, ce qui, par l'échange air-mer, entraîne une accumulation dans les sédiments sur le fond marin et à travers le réseau trophique, affectant les organismes marins</w:t>
      </w:r>
      <w:r w:rsidR="004E49E2">
        <w:rPr>
          <w:rStyle w:val="Appelnotedebasdep"/>
          <w:lang w:val="fr-FR"/>
        </w:rPr>
        <w:footnoteReference w:id="27"/>
      </w:r>
      <w:r w:rsidRPr="00075A29">
        <w:rPr>
          <w:lang w:val="fr-FR"/>
        </w:rPr>
        <w:t xml:space="preserve">. </w:t>
      </w:r>
      <w:r w:rsidR="006E6BD4">
        <w:rPr>
          <w:lang w:val="fr-FR"/>
        </w:rPr>
        <w:t>Considérant que la</w:t>
      </w:r>
      <w:r w:rsidRPr="00075A29">
        <w:rPr>
          <w:lang w:val="fr-FR"/>
        </w:rPr>
        <w:t xml:space="preserve"> plupart des métaux lourds sont des éléments toxiques, </w:t>
      </w:r>
      <w:r w:rsidR="006E6BD4">
        <w:rPr>
          <w:lang w:val="fr-FR"/>
        </w:rPr>
        <w:t>ces derniers</w:t>
      </w:r>
      <w:r w:rsidRPr="00075A29">
        <w:rPr>
          <w:lang w:val="fr-FR"/>
        </w:rPr>
        <w:t xml:space="preserve"> peuvent exacerber les réactions biochimiques, provoquant un stress. Parmi les principaux secteurs industriels émettant des métaux lourds dans la région méditerranéenne, la production d'énergie </w:t>
      </w:r>
      <w:r w:rsidR="007C207A">
        <w:rPr>
          <w:lang w:val="fr-FR"/>
        </w:rPr>
        <w:t xml:space="preserve">contribue fortement au </w:t>
      </w:r>
      <w:r w:rsidR="00205D41">
        <w:rPr>
          <w:lang w:val="fr-FR"/>
        </w:rPr>
        <w:t>taux de</w:t>
      </w:r>
      <w:r w:rsidRPr="00075A29">
        <w:rPr>
          <w:lang w:val="fr-FR"/>
        </w:rPr>
        <w:t xml:space="preserve"> nickel (gaz), </w:t>
      </w:r>
      <w:r w:rsidR="007C207A">
        <w:rPr>
          <w:lang w:val="fr-FR"/>
        </w:rPr>
        <w:t>d</w:t>
      </w:r>
      <w:r w:rsidRPr="00075A29">
        <w:rPr>
          <w:lang w:val="fr-FR"/>
        </w:rPr>
        <w:t xml:space="preserve">e cadmium (gaz) et </w:t>
      </w:r>
      <w:r w:rsidR="007C207A">
        <w:rPr>
          <w:lang w:val="fr-FR"/>
        </w:rPr>
        <w:t>d</w:t>
      </w:r>
      <w:r w:rsidRPr="00075A29">
        <w:rPr>
          <w:lang w:val="fr-FR"/>
        </w:rPr>
        <w:t xml:space="preserve">'arsenic (gaz), la fabrication de ciment contribue </w:t>
      </w:r>
      <w:r w:rsidR="007C207A">
        <w:rPr>
          <w:lang w:val="fr-FR"/>
        </w:rPr>
        <w:t>au taux de</w:t>
      </w:r>
      <w:r w:rsidRPr="00075A29">
        <w:rPr>
          <w:lang w:val="fr-FR"/>
        </w:rPr>
        <w:t xml:space="preserve"> cuivre (gaz) et </w:t>
      </w:r>
      <w:r w:rsidR="007C207A">
        <w:rPr>
          <w:lang w:val="fr-FR"/>
        </w:rPr>
        <w:t>de</w:t>
      </w:r>
      <w:r w:rsidRPr="00075A29">
        <w:rPr>
          <w:lang w:val="fr-FR"/>
        </w:rPr>
        <w:t xml:space="preserve"> mercure (gaz), tandis que le chrome (liquide) est largement fourni par le raffinage du pétrole.</w:t>
      </w:r>
    </w:p>
    <w:p w14:paraId="2C963EDF" w14:textId="43AC41B8" w:rsidR="007C6771" w:rsidRPr="007C6771" w:rsidRDefault="007C6771" w:rsidP="007C6771">
      <w:pPr>
        <w:pStyle w:val="Lgende"/>
        <w:rPr>
          <w:b w:val="0"/>
          <w:bCs w:val="0"/>
          <w:noProof/>
          <w:color w:val="4470B4"/>
          <w:sz w:val="22"/>
          <w:szCs w:val="22"/>
          <w:lang w:val="fr-FR"/>
        </w:rPr>
      </w:pPr>
      <w:bookmarkStart w:id="97" w:name="_Toc66805939"/>
      <w:bookmarkStart w:id="98" w:name="_Toc64970709"/>
      <w:r w:rsidRPr="007C6771">
        <w:rPr>
          <w:b w:val="0"/>
          <w:bCs w:val="0"/>
          <w:noProof/>
          <w:color w:val="4470B4"/>
          <w:sz w:val="22"/>
          <w:szCs w:val="22"/>
          <w:lang w:val="fr-FR"/>
        </w:rPr>
        <w:lastRenderedPageBreak/>
        <w:t xml:space="preserve">Figure </w:t>
      </w:r>
      <w:r w:rsidRPr="007C6771">
        <w:rPr>
          <w:b w:val="0"/>
          <w:bCs w:val="0"/>
          <w:noProof/>
          <w:color w:val="4470B4"/>
          <w:sz w:val="22"/>
          <w:szCs w:val="22"/>
          <w:lang w:val="fr-FR"/>
        </w:rPr>
        <w:fldChar w:fldCharType="begin"/>
      </w:r>
      <w:r w:rsidRPr="007C6771">
        <w:rPr>
          <w:b w:val="0"/>
          <w:bCs w:val="0"/>
          <w:noProof/>
          <w:color w:val="4470B4"/>
          <w:sz w:val="22"/>
          <w:szCs w:val="22"/>
          <w:lang w:val="fr-FR"/>
        </w:rPr>
        <w:instrText xml:space="preserve"> SEQ Figure \* ARABIC </w:instrText>
      </w:r>
      <w:r w:rsidRPr="007C6771">
        <w:rPr>
          <w:b w:val="0"/>
          <w:bCs w:val="0"/>
          <w:noProof/>
          <w:color w:val="4470B4"/>
          <w:sz w:val="22"/>
          <w:szCs w:val="22"/>
          <w:lang w:val="fr-FR"/>
        </w:rPr>
        <w:fldChar w:fldCharType="separate"/>
      </w:r>
      <w:r w:rsidRPr="007C6771">
        <w:rPr>
          <w:b w:val="0"/>
          <w:bCs w:val="0"/>
          <w:noProof/>
          <w:color w:val="4470B4"/>
          <w:sz w:val="22"/>
          <w:szCs w:val="22"/>
          <w:lang w:val="fr-FR"/>
        </w:rPr>
        <w:t>22</w:t>
      </w:r>
      <w:r w:rsidRPr="007C6771">
        <w:rPr>
          <w:b w:val="0"/>
          <w:bCs w:val="0"/>
          <w:noProof/>
          <w:color w:val="4470B4"/>
          <w:sz w:val="22"/>
          <w:szCs w:val="22"/>
          <w:lang w:val="fr-FR"/>
        </w:rPr>
        <w:fldChar w:fldCharType="end"/>
      </w:r>
      <w:r>
        <w:rPr>
          <w:b w:val="0"/>
          <w:bCs w:val="0"/>
          <w:noProof/>
          <w:color w:val="4470B4"/>
          <w:sz w:val="22"/>
          <w:szCs w:val="22"/>
          <w:lang w:val="fr-FR"/>
        </w:rPr>
        <w:t xml:space="preserve"> : </w:t>
      </w:r>
      <w:r w:rsidRPr="007C6771">
        <w:rPr>
          <w:b w:val="0"/>
          <w:bCs w:val="0"/>
          <w:noProof/>
          <w:color w:val="4470B4"/>
          <w:sz w:val="22"/>
          <w:szCs w:val="22"/>
          <w:lang w:val="fr-FR"/>
        </w:rPr>
        <w:t>Principaux secteurs émettant du métal dans la région méditerranéenne (Source : PNUE -2012)</w:t>
      </w:r>
      <w:bookmarkEnd w:id="97"/>
    </w:p>
    <w:p w14:paraId="1E2C93AB" w14:textId="3E43C5AF" w:rsidR="00643B4F" w:rsidRPr="008C04FA" w:rsidRDefault="00643B4F" w:rsidP="007A20EF">
      <w:pPr>
        <w:pStyle w:val="DidascaliaCentrata"/>
        <w:outlineLvl w:val="9"/>
        <w:rPr>
          <w:rFonts w:ascii="Calibri Light" w:hAnsi="Calibri Light"/>
          <w:b w:val="0"/>
          <w:bCs/>
        </w:rPr>
      </w:pPr>
      <w:r w:rsidRPr="0017445B">
        <w:rPr>
          <w:rFonts w:ascii="Calibri Light" w:hAnsi="Calibri Light"/>
          <w:b w:val="0"/>
          <w:bCs/>
          <w:noProof/>
          <w:lang w:val="en-GB"/>
        </w:rPr>
        <w:drawing>
          <wp:anchor distT="0" distB="0" distL="114300" distR="114300" simplePos="0" relativeHeight="251658259" behindDoc="0" locked="0" layoutInCell="1" allowOverlap="1" wp14:anchorId="54483A4B" wp14:editId="4903A9CF">
            <wp:simplePos x="0" y="0"/>
            <wp:positionH relativeFrom="page">
              <wp:posOffset>2257425</wp:posOffset>
            </wp:positionH>
            <wp:positionV relativeFrom="paragraph">
              <wp:posOffset>387985</wp:posOffset>
            </wp:positionV>
            <wp:extent cx="3168650" cy="3452495"/>
            <wp:effectExtent l="0" t="0" r="0" b="0"/>
            <wp:wrapTopAndBottom/>
            <wp:docPr id="108" name="Image 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extLst>
                        <a:ext uri="{28A0092B-C50C-407E-A947-70E740481C1C}">
                          <a14:useLocalDpi xmlns:a14="http://schemas.microsoft.com/office/drawing/2010/main" val="0"/>
                        </a:ext>
                      </a:extLst>
                    </a:blip>
                    <a:srcRect l="25657" t="41694" r="57665" b="31046"/>
                    <a:stretch/>
                  </pic:blipFill>
                  <pic:spPr bwMode="auto">
                    <a:xfrm>
                      <a:off x="0" y="0"/>
                      <a:ext cx="3168650" cy="34524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8C04FA">
        <w:rPr>
          <w:rFonts w:ascii="Calibri Light" w:hAnsi="Calibri Light"/>
          <w:b w:val="0"/>
          <w:bCs/>
        </w:rPr>
        <w:t xml:space="preserve"> </w:t>
      </w:r>
      <w:bookmarkEnd w:id="98"/>
    </w:p>
    <w:p w14:paraId="6B6BC375" w14:textId="797CF96F" w:rsidR="007A20EF" w:rsidRDefault="007A20EF" w:rsidP="00643B4F">
      <w:pPr>
        <w:rPr>
          <w:rFonts w:cs="Calibri Light"/>
          <w:b/>
          <w:color w:val="000000" w:themeColor="text1"/>
          <w:lang w:val="fr-FR"/>
        </w:rPr>
      </w:pPr>
      <w:r w:rsidRPr="007A20EF">
        <w:rPr>
          <w:rFonts w:cs="Calibri Light"/>
          <w:b/>
          <w:color w:val="000000" w:themeColor="text1"/>
          <w:lang w:val="fr-FR"/>
        </w:rPr>
        <w:t>Les polluants organiques persistants (POP</w:t>
      </w:r>
      <w:r w:rsidR="007C6771">
        <w:rPr>
          <w:rFonts w:cs="Calibri Light"/>
          <w:b/>
          <w:color w:val="000000" w:themeColor="text1"/>
          <w:lang w:val="fr-FR"/>
        </w:rPr>
        <w:t>s</w:t>
      </w:r>
      <w:r w:rsidRPr="007A20EF">
        <w:rPr>
          <w:rFonts w:cs="Calibri Light"/>
          <w:b/>
          <w:color w:val="000000" w:themeColor="text1"/>
          <w:lang w:val="fr-FR"/>
        </w:rPr>
        <w:t xml:space="preserve">) </w:t>
      </w:r>
      <w:r w:rsidRPr="007A20EF">
        <w:rPr>
          <w:rFonts w:cs="Calibri Light"/>
          <w:bCs/>
          <w:color w:val="000000" w:themeColor="text1"/>
          <w:lang w:val="fr-FR"/>
        </w:rPr>
        <w:t xml:space="preserve">sont des composés organiques qui résistent à la dégradation </w:t>
      </w:r>
      <w:r w:rsidR="002633B1">
        <w:rPr>
          <w:rFonts w:cs="Calibri Light"/>
          <w:bCs/>
          <w:color w:val="000000" w:themeColor="text1"/>
          <w:lang w:val="fr-FR"/>
        </w:rPr>
        <w:t>naturelle</w:t>
      </w:r>
      <w:r w:rsidRPr="007A20EF">
        <w:rPr>
          <w:rFonts w:cs="Calibri Light"/>
          <w:bCs/>
          <w:color w:val="000000" w:themeColor="text1"/>
          <w:lang w:val="fr-FR"/>
        </w:rPr>
        <w:t xml:space="preserve">, </w:t>
      </w:r>
      <w:r w:rsidR="002633B1">
        <w:rPr>
          <w:rFonts w:cs="Calibri Light"/>
          <w:bCs/>
          <w:color w:val="000000" w:themeColor="text1"/>
          <w:lang w:val="fr-FR"/>
        </w:rPr>
        <w:t>et se préservant durant de longues périodes, provoquant</w:t>
      </w:r>
      <w:r w:rsidRPr="007A20EF">
        <w:rPr>
          <w:rFonts w:cs="Calibri Light"/>
          <w:bCs/>
          <w:color w:val="000000" w:themeColor="text1"/>
          <w:lang w:val="fr-FR"/>
        </w:rPr>
        <w:t xml:space="preserve"> une bioaccumulation dans les tissus animaux et une bioamplification dans les chaînes alimentaires qui, en fin de compte, </w:t>
      </w:r>
      <w:r w:rsidR="002633B1">
        <w:rPr>
          <w:rFonts w:cs="Calibri Light"/>
          <w:bCs/>
          <w:color w:val="000000" w:themeColor="text1"/>
          <w:lang w:val="fr-FR"/>
        </w:rPr>
        <w:t>produit</w:t>
      </w:r>
      <w:r w:rsidRPr="007A20EF">
        <w:rPr>
          <w:rFonts w:cs="Calibri Light"/>
          <w:bCs/>
          <w:color w:val="000000" w:themeColor="text1"/>
          <w:lang w:val="fr-FR"/>
        </w:rPr>
        <w:t xml:space="preserve"> des effets sur la santé humaine lorsqu'ils sont consommés. La santé des organismes marins est également affectée car il a été démontré que </w:t>
      </w:r>
      <w:r w:rsidR="007C6771" w:rsidRPr="007A20EF">
        <w:rPr>
          <w:rFonts w:cs="Calibri Light"/>
          <w:bCs/>
          <w:color w:val="000000" w:themeColor="text1"/>
          <w:lang w:val="fr-FR"/>
        </w:rPr>
        <w:t>les POP</w:t>
      </w:r>
      <w:r w:rsidR="007C6771">
        <w:rPr>
          <w:rFonts w:cs="Calibri Light"/>
          <w:bCs/>
          <w:color w:val="000000" w:themeColor="text1"/>
          <w:lang w:val="fr-FR"/>
        </w:rPr>
        <w:t>s</w:t>
      </w:r>
      <w:r w:rsidRPr="007A20EF">
        <w:rPr>
          <w:rFonts w:cs="Calibri Light"/>
          <w:bCs/>
          <w:color w:val="000000" w:themeColor="text1"/>
          <w:lang w:val="fr-FR"/>
        </w:rPr>
        <w:t xml:space="preserve"> altèrent les systèmes de reproduction</w:t>
      </w:r>
      <w:r w:rsidR="002633B1">
        <w:rPr>
          <w:rFonts w:cs="Calibri Light"/>
          <w:bCs/>
          <w:color w:val="000000" w:themeColor="text1"/>
          <w:lang w:val="fr-FR"/>
        </w:rPr>
        <w:t xml:space="preserve">, ce processus pourrait même </w:t>
      </w:r>
      <w:r w:rsidRPr="007A20EF">
        <w:rPr>
          <w:rFonts w:cs="Calibri Light"/>
          <w:bCs/>
          <w:color w:val="000000" w:themeColor="text1"/>
          <w:lang w:val="fr-FR"/>
        </w:rPr>
        <w:t xml:space="preserve">influencer </w:t>
      </w:r>
      <w:r w:rsidR="002633B1">
        <w:rPr>
          <w:rFonts w:cs="Calibri Light"/>
          <w:bCs/>
          <w:color w:val="000000" w:themeColor="text1"/>
          <w:lang w:val="fr-FR"/>
        </w:rPr>
        <w:t>la</w:t>
      </w:r>
      <w:r w:rsidRPr="007A20EF">
        <w:rPr>
          <w:rFonts w:cs="Calibri Light"/>
          <w:bCs/>
          <w:color w:val="000000" w:themeColor="text1"/>
          <w:lang w:val="fr-FR"/>
        </w:rPr>
        <w:t xml:space="preserve"> survie</w:t>
      </w:r>
      <w:r w:rsidR="002633B1">
        <w:rPr>
          <w:rFonts w:cs="Calibri Light"/>
          <w:bCs/>
          <w:color w:val="000000" w:themeColor="text1"/>
          <w:lang w:val="fr-FR"/>
        </w:rPr>
        <w:t xml:space="preserve"> des espèces</w:t>
      </w:r>
      <w:r w:rsidRPr="007A20EF">
        <w:rPr>
          <w:rFonts w:cs="Calibri Light"/>
          <w:bCs/>
          <w:color w:val="000000" w:themeColor="text1"/>
          <w:lang w:val="fr-FR"/>
        </w:rPr>
        <w:t xml:space="preserve">. </w:t>
      </w:r>
      <w:r w:rsidR="007C6771" w:rsidRPr="007A20EF">
        <w:rPr>
          <w:rFonts w:cs="Calibri Light"/>
          <w:bCs/>
          <w:color w:val="000000" w:themeColor="text1"/>
          <w:lang w:val="fr-FR"/>
        </w:rPr>
        <w:t>Les POP</w:t>
      </w:r>
      <w:r w:rsidR="007C6771">
        <w:rPr>
          <w:rFonts w:cs="Calibri Light"/>
          <w:bCs/>
          <w:color w:val="000000" w:themeColor="text1"/>
          <w:lang w:val="fr-FR"/>
        </w:rPr>
        <w:t>s</w:t>
      </w:r>
      <w:r w:rsidRPr="007A20EF">
        <w:rPr>
          <w:rFonts w:cs="Calibri Light"/>
          <w:bCs/>
          <w:color w:val="000000" w:themeColor="text1"/>
          <w:lang w:val="fr-FR"/>
        </w:rPr>
        <w:t xml:space="preserve"> tels que l'hexachlorobenzène (HCB) et les PCB sont souvent libérés par des sous-produits indésirables dans l'industrie du ciment et du métal</w:t>
      </w:r>
      <w:r w:rsidRPr="007A20EF">
        <w:rPr>
          <w:rFonts w:cs="Calibri Light"/>
          <w:b/>
          <w:color w:val="000000" w:themeColor="text1"/>
          <w:lang w:val="fr-FR"/>
        </w:rPr>
        <w:t>.</w:t>
      </w:r>
    </w:p>
    <w:p w14:paraId="7BE444EE" w14:textId="24E2B498" w:rsidR="00FB22A8" w:rsidRDefault="007E7E4E" w:rsidP="00FD0DE4">
      <w:pPr>
        <w:rPr>
          <w:rFonts w:cs="Calibri Light"/>
          <w:bCs/>
          <w:color w:val="000000" w:themeColor="text1"/>
          <w:lang w:val="fr-FR"/>
        </w:rPr>
      </w:pPr>
      <w:r w:rsidRPr="00FB22A8">
        <w:rPr>
          <w:rFonts w:cs="Calibri Light"/>
          <w:bCs/>
          <w:color w:val="000000" w:themeColor="text1"/>
          <w:lang w:val="fr-FR"/>
        </w:rPr>
        <w:t>Le transport maritime</w:t>
      </w:r>
      <w:r w:rsidR="00FB22A8" w:rsidRPr="00FB22A8">
        <w:rPr>
          <w:rFonts w:cs="Calibri Light"/>
          <w:bCs/>
          <w:color w:val="000000" w:themeColor="text1"/>
          <w:lang w:val="fr-FR"/>
        </w:rPr>
        <w:t xml:space="preserve"> </w:t>
      </w:r>
      <w:r w:rsidR="007C6771">
        <w:rPr>
          <w:rFonts w:cs="Calibri Light"/>
          <w:bCs/>
          <w:color w:val="000000" w:themeColor="text1"/>
          <w:lang w:val="fr-FR"/>
        </w:rPr>
        <w:t>est</w:t>
      </w:r>
      <w:r w:rsidR="00FB22A8" w:rsidRPr="00FB22A8">
        <w:rPr>
          <w:rFonts w:cs="Calibri Light"/>
          <w:bCs/>
          <w:color w:val="000000" w:themeColor="text1"/>
          <w:lang w:val="fr-FR"/>
        </w:rPr>
        <w:t xml:space="preserve"> une source importante </w:t>
      </w:r>
      <w:r w:rsidR="00FB22A8" w:rsidRPr="00FB22A8">
        <w:rPr>
          <w:rFonts w:cs="Calibri Light"/>
          <w:b/>
          <w:color w:val="000000" w:themeColor="text1"/>
          <w:lang w:val="fr-FR"/>
        </w:rPr>
        <w:t>de pollution pétrolière et d'hydrocarbures aromatiques polycycliques (HAP)</w:t>
      </w:r>
      <w:r w:rsidR="00FB22A8">
        <w:rPr>
          <w:rFonts w:cs="Calibri Light"/>
          <w:b/>
          <w:color w:val="000000" w:themeColor="text1"/>
          <w:lang w:val="fr-FR"/>
        </w:rPr>
        <w:t xml:space="preserve">. </w:t>
      </w:r>
      <w:r w:rsidR="007C6771" w:rsidRPr="00AC7AD6">
        <w:rPr>
          <w:lang w:val="fr-FR"/>
        </w:rPr>
        <w:t>En raison des opérations de lavage des citernes, une partie du pétrole brut est délibérément déversée, et d'autres opérations telles que le chargement/déchargement et le mazoutage peuvent entraîner le rejet de déchets huileux</w:t>
      </w:r>
      <w:r w:rsidR="00FB22A8" w:rsidRPr="00FB22A8">
        <w:rPr>
          <w:rFonts w:cs="Calibri Light"/>
          <w:bCs/>
          <w:color w:val="000000" w:themeColor="text1"/>
          <w:lang w:val="fr-FR"/>
        </w:rPr>
        <w:t>. Il a été mesuré que 0,3 et 1 000 tonnes de HAP pénètrent dans la mer Méditerranée, provenant également d'activités aquacoles, de la combustion incomplète de la biomasse, des déchets solides et des particules atmosphériques provenant de la combustion de combustibles fossiles</w:t>
      </w:r>
      <w:r w:rsidR="00192279">
        <w:rPr>
          <w:rFonts w:cs="Calibri Light"/>
          <w:bCs/>
          <w:color w:val="000000" w:themeColor="text1"/>
          <w:lang w:val="fr-FR"/>
        </w:rPr>
        <w:t>.</w:t>
      </w:r>
    </w:p>
    <w:p w14:paraId="05462560" w14:textId="056EB1C8" w:rsidR="004D471F" w:rsidRDefault="004D471F" w:rsidP="00FD0DE4">
      <w:pPr>
        <w:rPr>
          <w:rFonts w:cs="Calibri Light"/>
          <w:bCs/>
          <w:color w:val="000000" w:themeColor="text1"/>
          <w:lang w:val="fr-FR"/>
        </w:rPr>
      </w:pPr>
      <w:r>
        <w:rPr>
          <w:rFonts w:cs="Calibri Light"/>
          <w:b/>
          <w:color w:val="000000" w:themeColor="text1"/>
          <w:lang w:val="fr-FR"/>
        </w:rPr>
        <w:t xml:space="preserve">Une </w:t>
      </w:r>
      <w:r w:rsidRPr="00192279">
        <w:rPr>
          <w:rFonts w:cs="Calibri Light"/>
          <w:b/>
          <w:color w:val="000000" w:themeColor="text1"/>
          <w:lang w:val="fr-FR"/>
        </w:rPr>
        <w:t>augmentation des nutriments</w:t>
      </w:r>
      <w:r w:rsidRPr="00192279">
        <w:rPr>
          <w:rFonts w:cs="Calibri Light"/>
          <w:bCs/>
          <w:color w:val="000000" w:themeColor="text1"/>
          <w:lang w:val="fr-FR"/>
        </w:rPr>
        <w:t xml:space="preserve"> - azote et phosphore dissous - conduit à une plus grande eutrophisation. Le surenrichissement en nutriments provient principalement du rejet des eaux usées municipales</w:t>
      </w:r>
      <w:r w:rsidR="5F3B1B34" w:rsidRPr="021AB9CE">
        <w:rPr>
          <w:rFonts w:cs="Calibri Light"/>
          <w:color w:val="000000" w:themeColor="text1"/>
          <w:lang w:val="fr-FR"/>
        </w:rPr>
        <w:t xml:space="preserve"> et</w:t>
      </w:r>
      <w:r w:rsidRPr="00192279">
        <w:rPr>
          <w:rFonts w:cs="Calibri Light"/>
          <w:bCs/>
          <w:color w:val="000000" w:themeColor="text1"/>
          <w:lang w:val="fr-FR"/>
        </w:rPr>
        <w:t xml:space="preserve"> du ruissellement d'engrais </w:t>
      </w:r>
      <w:r w:rsidR="00AC7AD6">
        <w:rPr>
          <w:rFonts w:cs="Calibri Light"/>
          <w:bCs/>
          <w:color w:val="000000" w:themeColor="text1"/>
          <w:lang w:val="fr-FR"/>
        </w:rPr>
        <w:t xml:space="preserve">provenant </w:t>
      </w:r>
      <w:r w:rsidRPr="00192279">
        <w:rPr>
          <w:rFonts w:cs="Calibri Light"/>
          <w:bCs/>
          <w:color w:val="000000" w:themeColor="text1"/>
          <w:lang w:val="fr-FR"/>
        </w:rPr>
        <w:t xml:space="preserve">des zones agricoles et des </w:t>
      </w:r>
      <w:r w:rsidR="00AC7AD6">
        <w:rPr>
          <w:rFonts w:cs="Calibri Light"/>
          <w:bCs/>
          <w:color w:val="000000" w:themeColor="text1"/>
          <w:lang w:val="fr-FR"/>
        </w:rPr>
        <w:t>pelouses</w:t>
      </w:r>
      <w:r w:rsidRPr="00192279">
        <w:rPr>
          <w:rFonts w:cs="Calibri Light"/>
          <w:bCs/>
          <w:color w:val="000000" w:themeColor="text1"/>
          <w:lang w:val="fr-FR"/>
        </w:rPr>
        <w:t xml:space="preserve"> / terrains de golf.</w:t>
      </w:r>
    </w:p>
    <w:p w14:paraId="7942CA5E" w14:textId="0C5DCB5A" w:rsidR="007E7E4E" w:rsidRPr="007E7E4E" w:rsidRDefault="007E7E4E" w:rsidP="007E7E4E">
      <w:pPr>
        <w:pStyle w:val="Lgende"/>
        <w:rPr>
          <w:b w:val="0"/>
          <w:bCs w:val="0"/>
          <w:noProof/>
          <w:color w:val="4470B4"/>
          <w:sz w:val="22"/>
          <w:szCs w:val="22"/>
          <w:lang w:val="fr-FR"/>
        </w:rPr>
      </w:pPr>
      <w:bookmarkStart w:id="99" w:name="_Toc66805940"/>
      <w:bookmarkStart w:id="100" w:name="_Toc64970710"/>
      <w:r w:rsidRPr="0017445B">
        <w:rPr>
          <w:rFonts w:cstheme="minorHAnsi"/>
          <w:b w:val="0"/>
          <w:bCs w:val="0"/>
          <w:noProof/>
          <w:szCs w:val="22"/>
        </w:rPr>
        <w:lastRenderedPageBreak/>
        <w:drawing>
          <wp:anchor distT="0" distB="0" distL="114300" distR="114300" simplePos="0" relativeHeight="251658256" behindDoc="0" locked="0" layoutInCell="1" allowOverlap="1" wp14:anchorId="4AEA6C5D" wp14:editId="42BE1FB0">
            <wp:simplePos x="0" y="0"/>
            <wp:positionH relativeFrom="margin">
              <wp:posOffset>1105611</wp:posOffset>
            </wp:positionH>
            <wp:positionV relativeFrom="paragraph">
              <wp:posOffset>357251</wp:posOffset>
            </wp:positionV>
            <wp:extent cx="3498703" cy="3746500"/>
            <wp:effectExtent l="0" t="0" r="6985" b="6350"/>
            <wp:wrapTopAndBottom/>
            <wp:docPr id="109" name="Imag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5">
                      <a:extLst>
                        <a:ext uri="{28A0092B-C50C-407E-A947-70E740481C1C}">
                          <a14:useLocalDpi xmlns:a14="http://schemas.microsoft.com/office/drawing/2010/main" val="0"/>
                        </a:ext>
                      </a:extLst>
                    </a:blip>
                    <a:srcRect l="24588" t="40410" r="58093" b="29121"/>
                    <a:stretch/>
                  </pic:blipFill>
                  <pic:spPr bwMode="auto">
                    <a:xfrm>
                      <a:off x="0" y="0"/>
                      <a:ext cx="3498703" cy="37465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7E7E4E">
        <w:rPr>
          <w:b w:val="0"/>
          <w:bCs w:val="0"/>
          <w:noProof/>
          <w:color w:val="4470B4"/>
          <w:sz w:val="22"/>
          <w:szCs w:val="22"/>
          <w:lang w:val="fr-FR"/>
        </w:rPr>
        <w:t xml:space="preserve">Figure </w:t>
      </w:r>
      <w:r w:rsidRPr="007E7E4E">
        <w:rPr>
          <w:b w:val="0"/>
          <w:bCs w:val="0"/>
          <w:noProof/>
          <w:color w:val="4470B4"/>
          <w:sz w:val="22"/>
          <w:szCs w:val="22"/>
          <w:lang w:val="fr-FR"/>
        </w:rPr>
        <w:fldChar w:fldCharType="begin"/>
      </w:r>
      <w:r w:rsidRPr="007E7E4E">
        <w:rPr>
          <w:b w:val="0"/>
          <w:bCs w:val="0"/>
          <w:noProof/>
          <w:color w:val="4470B4"/>
          <w:sz w:val="22"/>
          <w:szCs w:val="22"/>
          <w:lang w:val="fr-FR"/>
        </w:rPr>
        <w:instrText xml:space="preserve"> SEQ Figure \* ARABIC </w:instrText>
      </w:r>
      <w:r w:rsidRPr="007E7E4E">
        <w:rPr>
          <w:b w:val="0"/>
          <w:bCs w:val="0"/>
          <w:noProof/>
          <w:color w:val="4470B4"/>
          <w:sz w:val="22"/>
          <w:szCs w:val="22"/>
          <w:lang w:val="fr-FR"/>
        </w:rPr>
        <w:fldChar w:fldCharType="separate"/>
      </w:r>
      <w:r w:rsidRPr="007E7E4E">
        <w:rPr>
          <w:b w:val="0"/>
          <w:bCs w:val="0"/>
          <w:noProof/>
          <w:color w:val="4470B4"/>
          <w:sz w:val="22"/>
          <w:szCs w:val="22"/>
          <w:lang w:val="fr-FR"/>
        </w:rPr>
        <w:t>23</w:t>
      </w:r>
      <w:r w:rsidRPr="007E7E4E">
        <w:rPr>
          <w:b w:val="0"/>
          <w:bCs w:val="0"/>
          <w:noProof/>
          <w:color w:val="4470B4"/>
          <w:sz w:val="22"/>
          <w:szCs w:val="22"/>
          <w:lang w:val="fr-FR"/>
        </w:rPr>
        <w:fldChar w:fldCharType="end"/>
      </w:r>
      <w:r>
        <w:rPr>
          <w:b w:val="0"/>
          <w:bCs w:val="0"/>
          <w:noProof/>
          <w:color w:val="4470B4"/>
          <w:sz w:val="22"/>
          <w:szCs w:val="22"/>
          <w:lang w:val="fr-FR"/>
        </w:rPr>
        <w:t xml:space="preserve"> : </w:t>
      </w:r>
      <w:r w:rsidRPr="007E7E4E">
        <w:rPr>
          <w:b w:val="0"/>
          <w:bCs w:val="0"/>
          <w:noProof/>
          <w:color w:val="4470B4"/>
          <w:sz w:val="22"/>
          <w:szCs w:val="22"/>
          <w:lang w:val="fr-FR"/>
        </w:rPr>
        <w:t>Provenance des émissions de nutriments dans la région méditerranéenne (Source : PNUE -2012)</w:t>
      </w:r>
      <w:bookmarkEnd w:id="99"/>
    </w:p>
    <w:bookmarkEnd w:id="100"/>
    <w:p w14:paraId="77228F9A" w14:textId="35527045" w:rsidR="00643B4F" w:rsidRPr="004D471F" w:rsidRDefault="00643B4F" w:rsidP="00643B4F">
      <w:pPr>
        <w:rPr>
          <w:lang w:val="fr-FR"/>
        </w:rPr>
      </w:pPr>
    </w:p>
    <w:p w14:paraId="109611A9" w14:textId="3D000739" w:rsidR="00643B4F" w:rsidRPr="004D471F" w:rsidRDefault="004D471F" w:rsidP="00643B4F">
      <w:pPr>
        <w:rPr>
          <w:lang w:val="fr-FR"/>
        </w:rPr>
      </w:pPr>
      <w:r w:rsidRPr="004D471F">
        <w:rPr>
          <w:lang w:val="fr-FR"/>
        </w:rPr>
        <w:t xml:space="preserve">L'eutrophisation entraîne une forte augmentation des proliférations d'algues qui produisent des biotoxines, affectant </w:t>
      </w:r>
      <w:r w:rsidR="007E7E4E">
        <w:rPr>
          <w:lang w:val="fr-FR"/>
        </w:rPr>
        <w:t xml:space="preserve">la santé </w:t>
      </w:r>
      <w:r w:rsidRPr="004D471F">
        <w:rPr>
          <w:lang w:val="fr-FR"/>
        </w:rPr>
        <w:t>humaine</w:t>
      </w:r>
      <w:r w:rsidR="007E7E4E">
        <w:rPr>
          <w:lang w:val="fr-FR"/>
        </w:rPr>
        <w:t xml:space="preserve"> et</w:t>
      </w:r>
      <w:r w:rsidRPr="004D471F">
        <w:rPr>
          <w:lang w:val="fr-FR"/>
        </w:rPr>
        <w:t xml:space="preserve"> </w:t>
      </w:r>
      <w:r w:rsidR="007E7E4E" w:rsidRPr="004D471F">
        <w:rPr>
          <w:lang w:val="fr-FR"/>
        </w:rPr>
        <w:t xml:space="preserve">la mortalité par maladie </w:t>
      </w:r>
      <w:r w:rsidRPr="004D471F">
        <w:rPr>
          <w:lang w:val="fr-FR"/>
        </w:rPr>
        <w:t xml:space="preserve">des oiseaux et des mammifères. Elle conduit également à des zones hypoxiques et anoxiques, rendant </w:t>
      </w:r>
      <w:r>
        <w:rPr>
          <w:lang w:val="fr-FR"/>
        </w:rPr>
        <w:t xml:space="preserve">difficiles </w:t>
      </w:r>
      <w:r w:rsidRPr="004D471F">
        <w:rPr>
          <w:lang w:val="fr-FR"/>
        </w:rPr>
        <w:t>les conditions de vie pour les organismes marins.</w:t>
      </w:r>
    </w:p>
    <w:p w14:paraId="7B6D1EBD" w14:textId="3C46EE8F" w:rsidR="007E7E4E" w:rsidRPr="007E7E4E" w:rsidRDefault="007E7E4E" w:rsidP="007E7E4E">
      <w:pPr>
        <w:pStyle w:val="Lgende"/>
        <w:rPr>
          <w:b w:val="0"/>
          <w:bCs w:val="0"/>
          <w:noProof/>
          <w:color w:val="4470B4"/>
          <w:sz w:val="22"/>
          <w:szCs w:val="22"/>
          <w:lang w:val="fr-FR"/>
        </w:rPr>
      </w:pPr>
      <w:bookmarkStart w:id="101" w:name="_Toc66805941"/>
      <w:r w:rsidRPr="007E7E4E">
        <w:rPr>
          <w:b w:val="0"/>
          <w:bCs w:val="0"/>
          <w:noProof/>
          <w:color w:val="4470B4"/>
          <w:sz w:val="22"/>
          <w:szCs w:val="22"/>
          <w:lang w:val="fr-FR"/>
        </w:rPr>
        <w:t xml:space="preserve">Figure </w:t>
      </w:r>
      <w:r w:rsidRPr="007E7E4E">
        <w:rPr>
          <w:b w:val="0"/>
          <w:bCs w:val="0"/>
          <w:noProof/>
          <w:color w:val="4470B4"/>
          <w:sz w:val="22"/>
          <w:szCs w:val="22"/>
          <w:lang w:val="fr-FR"/>
        </w:rPr>
        <w:fldChar w:fldCharType="begin"/>
      </w:r>
      <w:r w:rsidRPr="007E7E4E">
        <w:rPr>
          <w:b w:val="0"/>
          <w:bCs w:val="0"/>
          <w:noProof/>
          <w:color w:val="4470B4"/>
          <w:sz w:val="22"/>
          <w:szCs w:val="22"/>
          <w:lang w:val="fr-FR"/>
        </w:rPr>
        <w:instrText xml:space="preserve"> SEQ Figure \* ARABIC </w:instrText>
      </w:r>
      <w:r w:rsidRPr="007E7E4E">
        <w:rPr>
          <w:b w:val="0"/>
          <w:bCs w:val="0"/>
          <w:noProof/>
          <w:color w:val="4470B4"/>
          <w:sz w:val="22"/>
          <w:szCs w:val="22"/>
          <w:lang w:val="fr-FR"/>
        </w:rPr>
        <w:fldChar w:fldCharType="separate"/>
      </w:r>
      <w:r w:rsidRPr="007E7E4E">
        <w:rPr>
          <w:b w:val="0"/>
          <w:bCs w:val="0"/>
          <w:noProof/>
          <w:color w:val="4470B4"/>
          <w:sz w:val="22"/>
          <w:szCs w:val="22"/>
          <w:lang w:val="fr-FR"/>
        </w:rPr>
        <w:t>24</w:t>
      </w:r>
      <w:r w:rsidRPr="007E7E4E">
        <w:rPr>
          <w:b w:val="0"/>
          <w:bCs w:val="0"/>
          <w:noProof/>
          <w:color w:val="4470B4"/>
          <w:sz w:val="22"/>
          <w:szCs w:val="22"/>
          <w:lang w:val="fr-FR"/>
        </w:rPr>
        <w:fldChar w:fldCharType="end"/>
      </w:r>
      <w:r>
        <w:rPr>
          <w:b w:val="0"/>
          <w:bCs w:val="0"/>
          <w:noProof/>
          <w:color w:val="4470B4"/>
          <w:sz w:val="22"/>
          <w:szCs w:val="22"/>
          <w:lang w:val="fr-FR"/>
        </w:rPr>
        <w:t xml:space="preserve"> : </w:t>
      </w:r>
      <w:r w:rsidRPr="007E7E4E">
        <w:rPr>
          <w:b w:val="0"/>
          <w:bCs w:val="0"/>
          <w:noProof/>
          <w:color w:val="4470B4"/>
          <w:sz w:val="22"/>
          <w:szCs w:val="22"/>
          <w:lang w:val="fr-FR"/>
        </w:rPr>
        <w:t>Productivité moyenne de surface et points chauds eutrophes et hypoxiques en Méditerranée (Source : PNUE – 2012)</w:t>
      </w:r>
      <w:bookmarkEnd w:id="101"/>
    </w:p>
    <w:p w14:paraId="68302A34" w14:textId="4521DDB7" w:rsidR="00643B4F" w:rsidRPr="004D471F" w:rsidRDefault="007E7E4E" w:rsidP="00643B4F">
      <w:pPr>
        <w:rPr>
          <w:lang w:val="fr-FR"/>
        </w:rPr>
      </w:pPr>
      <w:bookmarkStart w:id="102" w:name="_Toc64970711"/>
      <w:r w:rsidRPr="00F70315">
        <w:rPr>
          <w:rFonts w:cstheme="minorHAnsi"/>
          <w:b/>
          <w:bCs/>
          <w:noProof/>
          <w:szCs w:val="22"/>
        </w:rPr>
        <w:drawing>
          <wp:anchor distT="0" distB="0" distL="114300" distR="114300" simplePos="0" relativeHeight="251658286" behindDoc="0" locked="0" layoutInCell="1" allowOverlap="1" wp14:anchorId="2BBBF1C2" wp14:editId="492C7FAE">
            <wp:simplePos x="0" y="0"/>
            <wp:positionH relativeFrom="margin">
              <wp:posOffset>65837</wp:posOffset>
            </wp:positionH>
            <wp:positionV relativeFrom="paragraph">
              <wp:posOffset>211963</wp:posOffset>
            </wp:positionV>
            <wp:extent cx="6040120" cy="2910840"/>
            <wp:effectExtent l="0" t="0" r="0" b="3810"/>
            <wp:wrapTopAndBottom/>
            <wp:docPr id="110" name="Image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6">
                      <a:extLst>
                        <a:ext uri="{28A0092B-C50C-407E-A947-70E740481C1C}">
                          <a14:useLocalDpi xmlns:a14="http://schemas.microsoft.com/office/drawing/2010/main" val="0"/>
                        </a:ext>
                      </a:extLst>
                    </a:blip>
                    <a:srcRect l="6673" t="31196" r="58484" b="43614"/>
                    <a:stretch/>
                  </pic:blipFill>
                  <pic:spPr bwMode="auto">
                    <a:xfrm>
                      <a:off x="0" y="0"/>
                      <a:ext cx="6040120" cy="291084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End w:id="102"/>
    </w:p>
    <w:p w14:paraId="1ACFF45F" w14:textId="61CA7521" w:rsidR="00643B4F" w:rsidRPr="004D471F" w:rsidRDefault="00643B4F" w:rsidP="00643B4F">
      <w:pPr>
        <w:rPr>
          <w:lang w:val="fr-FR"/>
        </w:rPr>
      </w:pPr>
    </w:p>
    <w:p w14:paraId="10E0DA29" w14:textId="75FE9757" w:rsidR="00643B4F" w:rsidRPr="008C04FA" w:rsidRDefault="00643B4F" w:rsidP="00A974D8">
      <w:pPr>
        <w:pStyle w:val="DidascaliaCentrata"/>
        <w:ind w:left="0"/>
        <w:outlineLvl w:val="9"/>
        <w:rPr>
          <w:rFonts w:ascii="Calibri Light" w:hAnsi="Calibri Light"/>
          <w:b w:val="0"/>
          <w:bCs/>
        </w:rPr>
      </w:pPr>
    </w:p>
    <w:p w14:paraId="1D1E0787" w14:textId="4F31B655" w:rsidR="00643B4F" w:rsidRDefault="003F2544" w:rsidP="00643B4F">
      <w:pPr>
        <w:rPr>
          <w:lang w:val="fr-FR"/>
        </w:rPr>
      </w:pPr>
      <w:r w:rsidRPr="003F2544">
        <w:rPr>
          <w:lang w:val="fr-FR"/>
        </w:rPr>
        <w:t>Les déchets marins</w:t>
      </w:r>
      <w:r w:rsidR="00434F1B">
        <w:rPr>
          <w:lang w:val="fr-FR"/>
        </w:rPr>
        <w:t>,</w:t>
      </w:r>
      <w:r w:rsidRPr="003F2544">
        <w:rPr>
          <w:lang w:val="fr-FR"/>
        </w:rPr>
        <w:t xml:space="preserve"> provenant principalement de l'élimination des déchets ménagers</w:t>
      </w:r>
      <w:r w:rsidR="00434F1B">
        <w:rPr>
          <w:lang w:val="fr-FR"/>
        </w:rPr>
        <w:t>,</w:t>
      </w:r>
      <w:r w:rsidRPr="003F2544">
        <w:rPr>
          <w:lang w:val="fr-FR"/>
        </w:rPr>
        <w:t xml:space="preserve"> ont augmenté le long des côtes </w:t>
      </w:r>
      <w:r>
        <w:rPr>
          <w:lang w:val="fr-FR"/>
        </w:rPr>
        <w:t xml:space="preserve">lors </w:t>
      </w:r>
      <w:r w:rsidRPr="003F2544">
        <w:rPr>
          <w:lang w:val="fr-FR"/>
        </w:rPr>
        <w:t>des dernières décennies, d</w:t>
      </w:r>
      <w:r w:rsidR="00434F1B">
        <w:rPr>
          <w:lang w:val="fr-FR"/>
        </w:rPr>
        <w:t>ans</w:t>
      </w:r>
      <w:r w:rsidRPr="003F2544">
        <w:rPr>
          <w:lang w:val="fr-FR"/>
        </w:rPr>
        <w:t xml:space="preserve"> la colonne d'eau et d</w:t>
      </w:r>
      <w:r w:rsidR="00434F1B">
        <w:rPr>
          <w:lang w:val="fr-FR"/>
        </w:rPr>
        <w:t>ans les</w:t>
      </w:r>
      <w:r w:rsidRPr="003F2544">
        <w:rPr>
          <w:lang w:val="fr-FR"/>
        </w:rPr>
        <w:t xml:space="preserve"> fond</w:t>
      </w:r>
      <w:r w:rsidR="00434F1B">
        <w:rPr>
          <w:lang w:val="fr-FR"/>
        </w:rPr>
        <w:t>s</w:t>
      </w:r>
      <w:r w:rsidRPr="003F2544">
        <w:rPr>
          <w:lang w:val="fr-FR"/>
        </w:rPr>
        <w:t xml:space="preserve"> marin</w:t>
      </w:r>
      <w:r w:rsidR="00434F1B">
        <w:rPr>
          <w:lang w:val="fr-FR"/>
        </w:rPr>
        <w:t>s</w:t>
      </w:r>
      <w:r w:rsidRPr="003F2544">
        <w:rPr>
          <w:lang w:val="fr-FR"/>
        </w:rPr>
        <w:t xml:space="preserve"> de la mer Méditerranée. Les déchets tels que le plastique affectent les animaux marins par enchevêtrement et ingestion</w:t>
      </w:r>
      <w:r w:rsidR="00434F1B">
        <w:rPr>
          <w:lang w:val="fr-FR"/>
        </w:rPr>
        <w:t>.</w:t>
      </w:r>
    </w:p>
    <w:p w14:paraId="5AEA528C" w14:textId="2F14FAAF" w:rsidR="00E76649" w:rsidRPr="00E76649" w:rsidRDefault="00E76649" w:rsidP="00E76649">
      <w:pPr>
        <w:pStyle w:val="Lgende"/>
        <w:rPr>
          <w:b w:val="0"/>
          <w:bCs w:val="0"/>
          <w:noProof/>
          <w:color w:val="4470B4"/>
          <w:sz w:val="22"/>
          <w:szCs w:val="22"/>
          <w:lang w:val="fr-FR"/>
        </w:rPr>
      </w:pPr>
      <w:bookmarkStart w:id="103" w:name="_Toc66805942"/>
      <w:r w:rsidRPr="00CD704D">
        <w:rPr>
          <w:rFonts w:asciiTheme="minorHAnsi" w:hAnsiTheme="minorHAnsi" w:cstheme="minorHAnsi"/>
          <w:noProof/>
          <w:sz w:val="22"/>
          <w:szCs w:val="22"/>
        </w:rPr>
        <w:drawing>
          <wp:anchor distT="0" distB="0" distL="114300" distR="114300" simplePos="0" relativeHeight="251658257" behindDoc="0" locked="0" layoutInCell="1" allowOverlap="1" wp14:anchorId="4415DC97" wp14:editId="2FD40250">
            <wp:simplePos x="0" y="0"/>
            <wp:positionH relativeFrom="page">
              <wp:posOffset>1691868</wp:posOffset>
            </wp:positionH>
            <wp:positionV relativeFrom="paragraph">
              <wp:posOffset>447091</wp:posOffset>
            </wp:positionV>
            <wp:extent cx="4470400" cy="2877185"/>
            <wp:effectExtent l="0" t="0" r="6350" b="0"/>
            <wp:wrapTopAndBottom/>
            <wp:docPr id="111" name="Image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7">
                      <a:extLst>
                        <a:ext uri="{28A0092B-C50C-407E-A947-70E740481C1C}">
                          <a14:useLocalDpi xmlns:a14="http://schemas.microsoft.com/office/drawing/2010/main" val="0"/>
                        </a:ext>
                      </a:extLst>
                    </a:blip>
                    <a:srcRect l="31858" t="42319" r="51037" b="41162"/>
                    <a:stretch/>
                  </pic:blipFill>
                  <pic:spPr bwMode="auto">
                    <a:xfrm>
                      <a:off x="0" y="0"/>
                      <a:ext cx="4470400" cy="28771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E76649">
        <w:rPr>
          <w:b w:val="0"/>
          <w:bCs w:val="0"/>
          <w:noProof/>
          <w:color w:val="4470B4"/>
          <w:sz w:val="22"/>
          <w:szCs w:val="22"/>
          <w:lang w:val="fr-FR"/>
        </w:rPr>
        <w:t xml:space="preserve">Figure </w:t>
      </w:r>
      <w:r w:rsidRPr="00E76649">
        <w:rPr>
          <w:b w:val="0"/>
          <w:bCs w:val="0"/>
          <w:noProof/>
          <w:color w:val="4470B4"/>
          <w:sz w:val="22"/>
          <w:szCs w:val="22"/>
          <w:lang w:val="fr-FR"/>
        </w:rPr>
        <w:fldChar w:fldCharType="begin"/>
      </w:r>
      <w:r w:rsidRPr="00E76649">
        <w:rPr>
          <w:b w:val="0"/>
          <w:bCs w:val="0"/>
          <w:noProof/>
          <w:color w:val="4470B4"/>
          <w:sz w:val="22"/>
          <w:szCs w:val="22"/>
          <w:lang w:val="fr-FR"/>
        </w:rPr>
        <w:instrText xml:space="preserve"> SEQ Figure \* ARABIC </w:instrText>
      </w:r>
      <w:r w:rsidRPr="00E76649">
        <w:rPr>
          <w:b w:val="0"/>
          <w:bCs w:val="0"/>
          <w:noProof/>
          <w:color w:val="4470B4"/>
          <w:sz w:val="22"/>
          <w:szCs w:val="22"/>
          <w:lang w:val="fr-FR"/>
        </w:rPr>
        <w:fldChar w:fldCharType="separate"/>
      </w:r>
      <w:r w:rsidRPr="00E76649">
        <w:rPr>
          <w:b w:val="0"/>
          <w:bCs w:val="0"/>
          <w:noProof/>
          <w:color w:val="4470B4"/>
          <w:sz w:val="22"/>
          <w:szCs w:val="22"/>
          <w:lang w:val="fr-FR"/>
        </w:rPr>
        <w:t>25</w:t>
      </w:r>
      <w:r w:rsidRPr="00E76649">
        <w:rPr>
          <w:b w:val="0"/>
          <w:bCs w:val="0"/>
          <w:noProof/>
          <w:color w:val="4470B4"/>
          <w:sz w:val="22"/>
          <w:szCs w:val="22"/>
          <w:lang w:val="fr-FR"/>
        </w:rPr>
        <w:fldChar w:fldCharType="end"/>
      </w:r>
      <w:r>
        <w:rPr>
          <w:b w:val="0"/>
          <w:bCs w:val="0"/>
          <w:noProof/>
          <w:color w:val="4470B4"/>
          <w:sz w:val="22"/>
          <w:szCs w:val="22"/>
          <w:lang w:val="fr-FR"/>
        </w:rPr>
        <w:t> :</w:t>
      </w:r>
      <w:r w:rsidRPr="00E76649">
        <w:rPr>
          <w:b w:val="0"/>
          <w:bCs w:val="0"/>
          <w:noProof/>
          <w:color w:val="4470B4"/>
          <w:sz w:val="22"/>
          <w:szCs w:val="22"/>
          <w:lang w:val="fr-FR"/>
        </w:rPr>
        <w:t xml:space="preserve"> Source des déchets plastiques dans la Méditerranée (Source : PNUE -2012)</w:t>
      </w:r>
      <w:bookmarkEnd w:id="103"/>
    </w:p>
    <w:p w14:paraId="4F751D1A" w14:textId="3C279FB6" w:rsidR="00E76649" w:rsidRPr="003F2544" w:rsidRDefault="00E76649" w:rsidP="00643B4F">
      <w:pPr>
        <w:rPr>
          <w:lang w:val="fr-FR"/>
        </w:rPr>
      </w:pPr>
    </w:p>
    <w:p w14:paraId="4E2D6482" w14:textId="10E4B54D" w:rsidR="00643B4F" w:rsidRPr="001224D1" w:rsidRDefault="001224D1" w:rsidP="00643B4F">
      <w:pPr>
        <w:spacing w:before="0" w:line="300" w:lineRule="atLeast"/>
        <w:ind w:left="709"/>
        <w:rPr>
          <w:rStyle w:val="Rfrenceintense"/>
          <w:lang w:val="fr-FR"/>
        </w:rPr>
      </w:pPr>
      <w:r w:rsidRPr="001224D1">
        <w:rPr>
          <w:rStyle w:val="Rfrenceintense"/>
          <w:lang w:val="fr-FR"/>
        </w:rPr>
        <w:t xml:space="preserve">Qualité des eaux de baignade </w:t>
      </w:r>
    </w:p>
    <w:p w14:paraId="22661EEE" w14:textId="77777777" w:rsidR="0069157A" w:rsidRDefault="001224D1" w:rsidP="00643B4F">
      <w:pPr>
        <w:rPr>
          <w:rFonts w:asciiTheme="minorHAnsi" w:hAnsiTheme="minorHAnsi" w:cstheme="minorHAnsi"/>
          <w:color w:val="000000" w:themeColor="text1"/>
          <w:lang w:val="fr-FR"/>
        </w:rPr>
      </w:pPr>
      <w:r w:rsidRPr="001224D1">
        <w:rPr>
          <w:rFonts w:asciiTheme="minorHAnsi" w:hAnsiTheme="minorHAnsi" w:cstheme="minorHAnsi"/>
          <w:color w:val="000000" w:themeColor="text1"/>
          <w:lang w:val="fr-FR"/>
        </w:rPr>
        <w:t>La Directive sur les e</w:t>
      </w:r>
      <w:r>
        <w:rPr>
          <w:rFonts w:asciiTheme="minorHAnsi" w:hAnsiTheme="minorHAnsi" w:cstheme="minorHAnsi"/>
          <w:color w:val="000000" w:themeColor="text1"/>
          <w:lang w:val="fr-FR"/>
        </w:rPr>
        <w:t>aux de baignades introduites en 2006</w:t>
      </w:r>
      <w:r w:rsidR="009A5969">
        <w:rPr>
          <w:rFonts w:asciiTheme="minorHAnsi" w:hAnsiTheme="minorHAnsi" w:cstheme="minorHAnsi"/>
          <w:color w:val="000000" w:themeColor="text1"/>
          <w:lang w:val="fr-FR"/>
        </w:rPr>
        <w:t>, fourni</w:t>
      </w:r>
      <w:r w:rsidR="00434F1B">
        <w:rPr>
          <w:rFonts w:asciiTheme="minorHAnsi" w:hAnsiTheme="minorHAnsi" w:cstheme="minorHAnsi"/>
          <w:color w:val="000000" w:themeColor="text1"/>
          <w:lang w:val="fr-FR"/>
        </w:rPr>
        <w:t>t</w:t>
      </w:r>
      <w:r w:rsidR="009A5969">
        <w:rPr>
          <w:rFonts w:asciiTheme="minorHAnsi" w:hAnsiTheme="minorHAnsi" w:cstheme="minorHAnsi"/>
          <w:color w:val="000000" w:themeColor="text1"/>
          <w:lang w:val="fr-FR"/>
        </w:rPr>
        <w:t xml:space="preserve"> un cadre de suivi et de gestion pour l’amélioration des eaux de baignades. </w:t>
      </w:r>
      <w:r w:rsidR="004E2AF3" w:rsidRPr="004E2AF3">
        <w:rPr>
          <w:rFonts w:asciiTheme="minorHAnsi" w:hAnsiTheme="minorHAnsi" w:cstheme="minorHAnsi"/>
          <w:color w:val="000000" w:themeColor="text1"/>
          <w:lang w:val="fr-FR"/>
        </w:rPr>
        <w:t>En investissant dans les stations d'épuration des eaux urbaines et les réseaux d'eaux usées, les polluants qui auraient pu ne pas être traités ont diminué</w:t>
      </w:r>
      <w:r w:rsidR="004E2AF3">
        <w:rPr>
          <w:rStyle w:val="Appelnotedebasdep"/>
          <w:rFonts w:asciiTheme="minorHAnsi" w:hAnsiTheme="minorHAnsi" w:cstheme="minorHAnsi"/>
          <w:color w:val="000000" w:themeColor="text1"/>
          <w:lang w:val="fr-FR"/>
        </w:rPr>
        <w:footnoteReference w:id="28"/>
      </w:r>
      <w:r w:rsidR="004E2AF3" w:rsidRPr="004E2AF3">
        <w:rPr>
          <w:rFonts w:asciiTheme="minorHAnsi" w:hAnsiTheme="minorHAnsi" w:cstheme="minorHAnsi"/>
          <w:color w:val="000000" w:themeColor="text1"/>
          <w:lang w:val="fr-FR"/>
        </w:rPr>
        <w:t xml:space="preserve">. </w:t>
      </w:r>
      <w:r w:rsidR="009D7480">
        <w:rPr>
          <w:rFonts w:asciiTheme="minorHAnsi" w:hAnsiTheme="minorHAnsi" w:cstheme="minorHAnsi"/>
          <w:color w:val="000000" w:themeColor="text1"/>
          <w:lang w:val="fr-FR"/>
        </w:rPr>
        <w:t>La Directive souhaitait rendre la qualité de l’ensemble des eaux de baignades « suffisantes » d’ici 2015</w:t>
      </w:r>
      <w:r w:rsidR="004E2AF3" w:rsidRPr="004E2AF3">
        <w:rPr>
          <w:rFonts w:asciiTheme="minorHAnsi" w:hAnsiTheme="minorHAnsi" w:cstheme="minorHAnsi"/>
          <w:color w:val="000000" w:themeColor="text1"/>
          <w:lang w:val="fr-FR"/>
        </w:rPr>
        <w:t xml:space="preserve">. </w:t>
      </w:r>
    </w:p>
    <w:p w14:paraId="44C6AD1F" w14:textId="2F567227" w:rsidR="00643B4F" w:rsidRPr="00084900" w:rsidRDefault="004E2AF3" w:rsidP="00643B4F">
      <w:pPr>
        <w:rPr>
          <w:rFonts w:asciiTheme="minorHAnsi" w:hAnsiTheme="minorHAnsi" w:cstheme="minorHAnsi"/>
          <w:color w:val="000000" w:themeColor="text1"/>
          <w:lang w:val="fr-FR"/>
        </w:rPr>
      </w:pPr>
      <w:r w:rsidRPr="004E2AF3">
        <w:rPr>
          <w:rFonts w:asciiTheme="minorHAnsi" w:hAnsiTheme="minorHAnsi" w:cstheme="minorHAnsi"/>
          <w:color w:val="000000" w:themeColor="text1"/>
          <w:lang w:val="fr-FR"/>
        </w:rPr>
        <w:t xml:space="preserve">En 2019, 95% de tous les sites de baignade de l'UE répondaient à cette exigence. </w:t>
      </w:r>
      <w:r w:rsidRPr="0069157A">
        <w:rPr>
          <w:rFonts w:asciiTheme="minorHAnsi" w:hAnsiTheme="minorHAnsi" w:cstheme="minorHAnsi"/>
          <w:b/>
          <w:bCs/>
          <w:color w:val="000000" w:themeColor="text1"/>
          <w:lang w:val="fr-FR"/>
        </w:rPr>
        <w:t>La plupart des États membres de la zone de coopération ont une excellente qualité des eaux de baignade</w:t>
      </w:r>
      <w:r w:rsidR="00084900">
        <w:rPr>
          <w:rFonts w:asciiTheme="minorHAnsi" w:hAnsiTheme="minorHAnsi" w:cstheme="minorHAnsi"/>
          <w:color w:val="000000" w:themeColor="text1"/>
          <w:lang w:val="fr-FR"/>
        </w:rPr>
        <w:t xml:space="preserve"> </w:t>
      </w:r>
      <w:r w:rsidRPr="004E2AF3">
        <w:rPr>
          <w:rFonts w:asciiTheme="minorHAnsi" w:hAnsiTheme="minorHAnsi" w:cstheme="minorHAnsi"/>
          <w:color w:val="000000" w:themeColor="text1"/>
          <w:lang w:val="fr-FR"/>
        </w:rPr>
        <w:t>: Chypre a la meilleure qualité avec 99,1% de sites</w:t>
      </w:r>
      <w:r w:rsidR="0073297F">
        <w:rPr>
          <w:rFonts w:asciiTheme="minorHAnsi" w:hAnsiTheme="minorHAnsi" w:cstheme="minorHAnsi"/>
          <w:color w:val="000000" w:themeColor="text1"/>
          <w:lang w:val="fr-FR"/>
        </w:rPr>
        <w:t xml:space="preserve"> de bonne qualité</w:t>
      </w:r>
      <w:r w:rsidRPr="004E2AF3">
        <w:rPr>
          <w:rFonts w:asciiTheme="minorHAnsi" w:hAnsiTheme="minorHAnsi" w:cstheme="minorHAnsi"/>
          <w:color w:val="000000" w:themeColor="text1"/>
          <w:lang w:val="fr-FR"/>
        </w:rPr>
        <w:t xml:space="preserve">, </w:t>
      </w:r>
      <w:r w:rsidR="00084900">
        <w:rPr>
          <w:rFonts w:asciiTheme="minorHAnsi" w:hAnsiTheme="minorHAnsi" w:cstheme="minorHAnsi"/>
          <w:color w:val="000000" w:themeColor="text1"/>
          <w:lang w:val="fr-FR"/>
        </w:rPr>
        <w:t>ainsi que</w:t>
      </w:r>
      <w:r w:rsidRPr="004E2AF3">
        <w:rPr>
          <w:rFonts w:asciiTheme="minorHAnsi" w:hAnsiTheme="minorHAnsi" w:cstheme="minorHAnsi"/>
          <w:color w:val="000000" w:themeColor="text1"/>
          <w:lang w:val="fr-FR"/>
        </w:rPr>
        <w:t xml:space="preserve"> Malte (97,7% de sites), la Grèce (85,7% de sites) et la Croatie (95,6% de sites). En 2019, 38 sites de baignade en Espagne, 36 en Italie, 8 en Espagne, 2 en France et 1 au Portugal étaient de mauvaise qualité.</w:t>
      </w:r>
      <w:bookmarkStart w:id="104" w:name="_Toc64970713"/>
      <w:r w:rsidR="00643B4F" w:rsidRPr="00084900">
        <w:rPr>
          <w:bCs/>
          <w:color w:val="4470B4"/>
          <w:sz w:val="22"/>
          <w:szCs w:val="24"/>
          <w:lang w:val="fr-FR"/>
        </w:rPr>
        <w:t xml:space="preserve"> </w:t>
      </w:r>
      <w:bookmarkEnd w:id="104"/>
    </w:p>
    <w:p w14:paraId="14EC55DB" w14:textId="1DC0C5D9" w:rsidR="00643B4F" w:rsidRDefault="00643B4F" w:rsidP="00643B4F">
      <w:pPr>
        <w:rPr>
          <w:lang w:val="fr-FR"/>
        </w:rPr>
      </w:pPr>
    </w:p>
    <w:p w14:paraId="0534FD26" w14:textId="79714591" w:rsidR="004717A8" w:rsidRPr="00964B4C" w:rsidRDefault="00964B4C" w:rsidP="00643B4F">
      <w:pPr>
        <w:rPr>
          <w:lang w:val="fr-FR"/>
        </w:rPr>
      </w:pPr>
      <w:bookmarkStart w:id="105" w:name="_Toc66805943"/>
      <w:r w:rsidRPr="00964B4C">
        <w:rPr>
          <w:noProof/>
          <w:color w:val="4470B4"/>
          <w:sz w:val="22"/>
          <w:szCs w:val="22"/>
          <w:lang w:val="fr-FR"/>
        </w:rPr>
        <w:lastRenderedPageBreak/>
        <w:t xml:space="preserve">Figure </w:t>
      </w:r>
      <w:r w:rsidRPr="00964B4C">
        <w:rPr>
          <w:noProof/>
          <w:color w:val="4470B4"/>
          <w:sz w:val="22"/>
          <w:szCs w:val="22"/>
          <w:lang w:val="fr-FR"/>
        </w:rPr>
        <w:fldChar w:fldCharType="begin"/>
      </w:r>
      <w:r w:rsidRPr="00964B4C">
        <w:rPr>
          <w:noProof/>
          <w:color w:val="4470B4"/>
          <w:sz w:val="22"/>
          <w:szCs w:val="22"/>
          <w:lang w:val="fr-FR"/>
        </w:rPr>
        <w:instrText xml:space="preserve"> SEQ Figure \* ARABIC </w:instrText>
      </w:r>
      <w:r w:rsidRPr="00964B4C">
        <w:rPr>
          <w:noProof/>
          <w:color w:val="4470B4"/>
          <w:sz w:val="22"/>
          <w:szCs w:val="22"/>
          <w:lang w:val="fr-FR"/>
        </w:rPr>
        <w:fldChar w:fldCharType="separate"/>
      </w:r>
      <w:r w:rsidRPr="00964B4C">
        <w:rPr>
          <w:noProof/>
          <w:color w:val="4470B4"/>
          <w:sz w:val="22"/>
          <w:szCs w:val="22"/>
          <w:lang w:val="fr-FR"/>
        </w:rPr>
        <w:t>26</w:t>
      </w:r>
      <w:r w:rsidRPr="00964B4C">
        <w:rPr>
          <w:noProof/>
          <w:color w:val="4470B4"/>
          <w:sz w:val="22"/>
          <w:szCs w:val="22"/>
          <w:lang w:val="fr-FR"/>
        </w:rPr>
        <w:fldChar w:fldCharType="end"/>
      </w:r>
      <w:r w:rsidRPr="00964B4C">
        <w:rPr>
          <w:noProof/>
          <w:color w:val="4470B4"/>
          <w:sz w:val="22"/>
          <w:szCs w:val="22"/>
          <w:lang w:val="fr-FR"/>
        </w:rPr>
        <w:t xml:space="preserve"> : </w:t>
      </w:r>
      <w:r w:rsidRPr="00964B4C">
        <w:rPr>
          <w:rFonts w:cstheme="minorHAnsi"/>
          <w:noProof/>
          <w:sz w:val="22"/>
          <w:szCs w:val="22"/>
        </w:rPr>
        <w:drawing>
          <wp:anchor distT="0" distB="0" distL="114300" distR="114300" simplePos="0" relativeHeight="251658278" behindDoc="1" locked="0" layoutInCell="1" allowOverlap="1" wp14:anchorId="34EDEAC9" wp14:editId="0380993B">
            <wp:simplePos x="0" y="0"/>
            <wp:positionH relativeFrom="margin">
              <wp:posOffset>41910</wp:posOffset>
            </wp:positionH>
            <wp:positionV relativeFrom="paragraph">
              <wp:posOffset>269697</wp:posOffset>
            </wp:positionV>
            <wp:extent cx="5613400" cy="3237230"/>
            <wp:effectExtent l="0" t="0" r="6350" b="1270"/>
            <wp:wrapTopAndBottom/>
            <wp:docPr id="114" name="Image 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8">
                      <a:extLst>
                        <a:ext uri="{28A0092B-C50C-407E-A947-70E740481C1C}">
                          <a14:useLocalDpi xmlns:a14="http://schemas.microsoft.com/office/drawing/2010/main" val="0"/>
                        </a:ext>
                      </a:extLst>
                    </a:blip>
                    <a:srcRect l="1175" t="49873" r="52427" b="12122"/>
                    <a:stretch/>
                  </pic:blipFill>
                  <pic:spPr bwMode="auto">
                    <a:xfrm>
                      <a:off x="0" y="0"/>
                      <a:ext cx="5613400" cy="32372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964B4C">
        <w:rPr>
          <w:noProof/>
          <w:color w:val="4470B4"/>
          <w:sz w:val="22"/>
          <w:szCs w:val="22"/>
          <w:lang w:val="fr-FR"/>
        </w:rPr>
        <w:t>Qualité des eaux de baignade par pays</w:t>
      </w:r>
      <w:r>
        <w:rPr>
          <w:noProof/>
          <w:color w:val="4470B4"/>
          <w:sz w:val="22"/>
          <w:szCs w:val="22"/>
          <w:lang w:val="fr-FR"/>
        </w:rPr>
        <w:t xml:space="preserve"> (Source : AEE-2019)</w:t>
      </w:r>
      <w:bookmarkEnd w:id="105"/>
    </w:p>
    <w:p w14:paraId="42693760" w14:textId="77777777" w:rsidR="00964B4C" w:rsidRDefault="00964B4C" w:rsidP="00643B4F">
      <w:pPr>
        <w:spacing w:before="0" w:line="300" w:lineRule="atLeast"/>
        <w:ind w:left="709"/>
        <w:rPr>
          <w:rStyle w:val="Rfrenceintense"/>
          <w:lang w:val="fr-FR"/>
        </w:rPr>
      </w:pPr>
    </w:p>
    <w:p w14:paraId="49A672FF" w14:textId="0C9F9084" w:rsidR="00643B4F" w:rsidRPr="00482C3D" w:rsidRDefault="00AD70E9" w:rsidP="00643B4F">
      <w:pPr>
        <w:spacing w:before="0" w:line="300" w:lineRule="atLeast"/>
        <w:ind w:left="709"/>
        <w:rPr>
          <w:rStyle w:val="Rfrenceintense"/>
          <w:rFonts w:ascii="Arial" w:hAnsi="Arial"/>
          <w:lang w:val="fr-FR"/>
        </w:rPr>
      </w:pPr>
      <w:r w:rsidRPr="00482C3D">
        <w:rPr>
          <w:rStyle w:val="Rfrenceintense"/>
          <w:lang w:val="fr-FR"/>
        </w:rPr>
        <w:t>Surpêche</w:t>
      </w:r>
      <w:r w:rsidR="00A40052">
        <w:rPr>
          <w:rStyle w:val="Rfrenceintense"/>
          <w:lang w:val="fr-FR"/>
        </w:rPr>
        <w:t xml:space="preserve"> et déclin des stocks de poissons</w:t>
      </w:r>
    </w:p>
    <w:p w14:paraId="11968292" w14:textId="25B285E0" w:rsidR="00643B4F" w:rsidRPr="00482C3D" w:rsidRDefault="00643B4F" w:rsidP="00643B4F">
      <w:pPr>
        <w:spacing w:before="0" w:line="300" w:lineRule="atLeast"/>
        <w:ind w:left="709"/>
        <w:rPr>
          <w:rStyle w:val="Rfrenceintense"/>
          <w:lang w:val="fr-FR"/>
        </w:rPr>
      </w:pPr>
    </w:p>
    <w:p w14:paraId="30CAB046" w14:textId="469CB656" w:rsidR="00C932BB" w:rsidRDefault="008B4C60" w:rsidP="00643B4F">
      <w:pPr>
        <w:rPr>
          <w:rFonts w:cs="Calibri Light"/>
          <w:color w:val="000000" w:themeColor="text1"/>
          <w:lang w:val="fr-FR"/>
        </w:rPr>
      </w:pPr>
      <w:r w:rsidRPr="0069157A">
        <w:rPr>
          <w:rFonts w:cs="Calibri Light"/>
          <w:b/>
          <w:bCs/>
          <w:color w:val="000000" w:themeColor="text1"/>
          <w:lang w:val="fr-FR"/>
        </w:rPr>
        <w:t>Depuis les années 70, près de 90% des populations de poissons sont surpêchées</w:t>
      </w:r>
      <w:r w:rsidR="0069157A">
        <w:rPr>
          <w:rFonts w:cs="Calibri Light"/>
          <w:b/>
          <w:bCs/>
          <w:color w:val="000000" w:themeColor="text1"/>
          <w:lang w:val="fr-FR"/>
        </w:rPr>
        <w:t xml:space="preserve"> en méditerranée</w:t>
      </w:r>
      <w:r>
        <w:rPr>
          <w:rFonts w:cs="Calibri Light"/>
          <w:color w:val="000000" w:themeColor="text1"/>
          <w:lang w:val="fr-FR"/>
        </w:rPr>
        <w:t xml:space="preserve">. Par exemple, la morue et le mulet rouge sont dix fois plus exploités que ne le permettent leurs stocks. Des techniques de pêche, telle que le chalutage de fond, impliquent la capture de grandes quantités d’organismes marins, réduisant de fait les populations et endommageant les habitats de manière irréversible. La capture </w:t>
      </w:r>
      <w:r w:rsidR="00C932BB">
        <w:rPr>
          <w:rFonts w:cs="Calibri Light"/>
          <w:color w:val="000000" w:themeColor="text1"/>
          <w:lang w:val="fr-FR"/>
        </w:rPr>
        <w:t xml:space="preserve">non voulue </w:t>
      </w:r>
      <w:r>
        <w:rPr>
          <w:rFonts w:cs="Calibri Light"/>
          <w:color w:val="000000" w:themeColor="text1"/>
          <w:lang w:val="fr-FR"/>
        </w:rPr>
        <w:t>de juvéniles</w:t>
      </w:r>
      <w:r w:rsidR="00C932BB">
        <w:rPr>
          <w:rFonts w:cs="Calibri Light"/>
          <w:color w:val="000000" w:themeColor="text1"/>
          <w:lang w:val="fr-FR"/>
        </w:rPr>
        <w:t xml:space="preserve">, qui sont par la suite </w:t>
      </w:r>
      <w:r w:rsidR="005123E5">
        <w:rPr>
          <w:rFonts w:cs="Calibri Light"/>
          <w:color w:val="000000" w:themeColor="text1"/>
          <w:lang w:val="fr-FR"/>
        </w:rPr>
        <w:t>rejetés, augmente</w:t>
      </w:r>
      <w:r>
        <w:rPr>
          <w:rFonts w:cs="Calibri Light"/>
          <w:color w:val="000000" w:themeColor="text1"/>
          <w:lang w:val="fr-FR"/>
        </w:rPr>
        <w:t xml:space="preserve"> également la quantité de déchets organiques et empêche la reproduction correcte des populations, contribuant de fait à leur déclin</w:t>
      </w:r>
      <w:r w:rsidR="00BC4A34">
        <w:rPr>
          <w:rStyle w:val="Appelnotedebasdep"/>
          <w:rFonts w:cs="Calibri Light"/>
          <w:color w:val="000000" w:themeColor="text1"/>
          <w:lang w:val="fr-FR"/>
        </w:rPr>
        <w:footnoteReference w:id="29"/>
      </w:r>
      <w:r>
        <w:rPr>
          <w:rFonts w:cs="Calibri Light"/>
          <w:color w:val="000000" w:themeColor="text1"/>
          <w:lang w:val="fr-FR"/>
        </w:rPr>
        <w:t xml:space="preserve">.  </w:t>
      </w:r>
    </w:p>
    <w:p w14:paraId="561BDE06" w14:textId="2B47C86E" w:rsidR="00643B4F" w:rsidRPr="00482C3D" w:rsidRDefault="00C932BB" w:rsidP="00643B4F">
      <w:pPr>
        <w:rPr>
          <w:rFonts w:cs="Calibri Light"/>
          <w:color w:val="000000" w:themeColor="text1"/>
          <w:lang w:val="fr-FR"/>
        </w:rPr>
      </w:pPr>
      <w:r>
        <w:rPr>
          <w:rFonts w:cs="Calibri Light"/>
          <w:color w:val="000000" w:themeColor="text1"/>
          <w:lang w:val="fr-FR"/>
        </w:rPr>
        <w:t>Enfin, l</w:t>
      </w:r>
      <w:r w:rsidR="00482C3D" w:rsidRPr="00482C3D">
        <w:rPr>
          <w:rFonts w:cs="Calibri Light"/>
          <w:color w:val="000000" w:themeColor="text1"/>
          <w:lang w:val="fr-FR"/>
        </w:rPr>
        <w:t xml:space="preserve">es espèces </w:t>
      </w:r>
      <w:r w:rsidR="00482C3D">
        <w:rPr>
          <w:rFonts w:cs="Calibri Light"/>
          <w:color w:val="000000" w:themeColor="text1"/>
          <w:lang w:val="fr-FR"/>
        </w:rPr>
        <w:t>exotiques</w:t>
      </w:r>
      <w:r w:rsidR="00482C3D" w:rsidRPr="00482C3D">
        <w:rPr>
          <w:rFonts w:cs="Calibri Light"/>
          <w:color w:val="000000" w:themeColor="text1"/>
          <w:lang w:val="fr-FR"/>
        </w:rPr>
        <w:t xml:space="preserve"> envahissantes </w:t>
      </w:r>
      <w:r w:rsidR="00482C3D">
        <w:rPr>
          <w:rFonts w:cs="Calibri Light"/>
          <w:color w:val="000000" w:themeColor="text1"/>
          <w:lang w:val="fr-FR"/>
        </w:rPr>
        <w:t>ayant</w:t>
      </w:r>
      <w:r w:rsidR="00482C3D" w:rsidRPr="00482C3D">
        <w:rPr>
          <w:rFonts w:cs="Calibri Light"/>
          <w:color w:val="000000" w:themeColor="text1"/>
          <w:lang w:val="fr-FR"/>
        </w:rPr>
        <w:t xml:space="preserve"> été introduites par les humains sont un problème croissant qui est lié à la surexploitation des stocks de poissons commerciaux. De l'invasion naturelle par les voies navigables, du transport par bateau et de l'introduction intentionnelle / non intentionnelle d'activités aquacoles, ces éléments ont un impact sur la diversité biologique ainsi que sur la santé publique, le tourisme et l'industrie de la pêche</w:t>
      </w:r>
      <w:r w:rsidR="00643B4F" w:rsidRPr="00482C3D">
        <w:rPr>
          <w:rFonts w:cs="Calibri Light"/>
          <w:color w:val="000000" w:themeColor="text1"/>
          <w:lang w:val="fr-FR"/>
        </w:rPr>
        <w:t>.</w:t>
      </w:r>
    </w:p>
    <w:p w14:paraId="062174DC" w14:textId="77777777" w:rsidR="00643B4F" w:rsidRPr="00482C3D" w:rsidRDefault="00643B4F" w:rsidP="00643B4F">
      <w:pPr>
        <w:spacing w:before="0" w:line="300" w:lineRule="atLeast"/>
        <w:ind w:left="709"/>
        <w:rPr>
          <w:rStyle w:val="Rfrenceintense"/>
          <w:lang w:val="fr-FR"/>
        </w:rPr>
      </w:pPr>
    </w:p>
    <w:p w14:paraId="4C8CC5E2" w14:textId="77777777" w:rsidR="00643B4F" w:rsidRPr="000E1F89" w:rsidRDefault="00643B4F" w:rsidP="00643B4F">
      <w:r w:rsidRPr="000E1F89">
        <w:rPr>
          <w:noProof/>
          <w:lang w:eastAsia="it-IT"/>
        </w:rPr>
        <w:lastRenderedPageBreak/>
        <mc:AlternateContent>
          <mc:Choice Requires="wps">
            <w:drawing>
              <wp:inline distT="0" distB="0" distL="0" distR="0" wp14:anchorId="456139C3" wp14:editId="764DCD01">
                <wp:extent cx="6019800" cy="5476875"/>
                <wp:effectExtent l="0" t="0" r="3810" b="9525"/>
                <wp:docPr id="244" name="Text Box 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9800" cy="5476875"/>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28B1378" w14:textId="7A691EF7" w:rsidR="00B6346D" w:rsidRPr="00587B44" w:rsidRDefault="00B6346D" w:rsidP="00643B4F">
                            <w:pPr>
                              <w:pStyle w:val="testobox"/>
                              <w:rPr>
                                <w:lang w:val="fr-FR"/>
                              </w:rPr>
                            </w:pPr>
                            <w:r w:rsidRPr="00587B44">
                              <w:rPr>
                                <w:rFonts w:ascii="Calibri" w:hAnsi="Calibri"/>
                                <w:b/>
                                <w:color w:val="4470B4"/>
                                <w:sz w:val="22"/>
                                <w:szCs w:val="24"/>
                                <w:lang w:val="fr-FR"/>
                              </w:rPr>
                              <w:t>Situation, tendance et menaces pour la zone de coopération dans un scénario «</w:t>
                            </w:r>
                            <w:r>
                              <w:rPr>
                                <w:rFonts w:ascii="Calibri" w:hAnsi="Calibri"/>
                                <w:b/>
                                <w:color w:val="4470B4"/>
                                <w:sz w:val="22"/>
                                <w:szCs w:val="24"/>
                                <w:lang w:val="fr-FR"/>
                              </w:rPr>
                              <w:t xml:space="preserve"> </w:t>
                            </w:r>
                            <w:r w:rsidRPr="00587B44">
                              <w:rPr>
                                <w:rFonts w:ascii="Calibri" w:hAnsi="Calibri"/>
                                <w:b/>
                                <w:color w:val="4470B4"/>
                                <w:sz w:val="22"/>
                                <w:szCs w:val="24"/>
                                <w:lang w:val="fr-FR"/>
                              </w:rPr>
                              <w:t>sans programme</w:t>
                            </w:r>
                            <w:r>
                              <w:rPr>
                                <w:rFonts w:ascii="Calibri" w:hAnsi="Calibri"/>
                                <w:b/>
                                <w:color w:val="4470B4"/>
                                <w:sz w:val="22"/>
                                <w:szCs w:val="24"/>
                                <w:lang w:val="fr-FR"/>
                              </w:rPr>
                              <w:t xml:space="preserve"> </w:t>
                            </w:r>
                            <w:r w:rsidRPr="00587B44">
                              <w:rPr>
                                <w:rFonts w:ascii="Calibri" w:hAnsi="Calibri"/>
                                <w:b/>
                                <w:color w:val="4470B4"/>
                                <w:sz w:val="22"/>
                                <w:szCs w:val="24"/>
                                <w:lang w:val="fr-FR"/>
                              </w:rPr>
                              <w:t>»</w:t>
                            </w:r>
                          </w:p>
                          <w:p w14:paraId="0C76BDDC" w14:textId="68F5FDF9" w:rsidR="00B6346D" w:rsidRPr="00587B44" w:rsidRDefault="00B6346D" w:rsidP="00643B4F">
                            <w:pPr>
                              <w:pStyle w:val="DidascaliaCentrata"/>
                              <w:spacing w:line="360" w:lineRule="auto"/>
                              <w:jc w:val="both"/>
                              <w:rPr>
                                <w:rFonts w:ascii="Calibri Light" w:hAnsi="Calibri Light" w:cs="Calibri Light"/>
                                <w:b w:val="0"/>
                                <w:bCs/>
                                <w:color w:val="000000" w:themeColor="text1"/>
                                <w:sz w:val="20"/>
                                <w:szCs w:val="20"/>
                              </w:rPr>
                            </w:pPr>
                            <w:r w:rsidRPr="00587B44">
                              <w:rPr>
                                <w:rFonts w:ascii="Calibri Light" w:hAnsi="Calibri Light" w:cs="Calibri Light"/>
                                <w:b w:val="0"/>
                                <w:bCs/>
                                <w:color w:val="000000" w:themeColor="text1"/>
                                <w:sz w:val="20"/>
                                <w:szCs w:val="20"/>
                              </w:rPr>
                              <w:t xml:space="preserve">La région méditerranéenne </w:t>
                            </w:r>
                            <w:r>
                              <w:rPr>
                                <w:rFonts w:ascii="Calibri Light" w:hAnsi="Calibri Light" w:cs="Calibri Light"/>
                                <w:b w:val="0"/>
                                <w:bCs/>
                                <w:color w:val="000000" w:themeColor="text1"/>
                                <w:sz w:val="20"/>
                                <w:szCs w:val="20"/>
                              </w:rPr>
                              <w:t>couvre</w:t>
                            </w:r>
                            <w:r w:rsidRPr="00587B44">
                              <w:rPr>
                                <w:rFonts w:ascii="Calibri Light" w:hAnsi="Calibri Light" w:cs="Calibri Light"/>
                                <w:b w:val="0"/>
                                <w:bCs/>
                                <w:color w:val="000000" w:themeColor="text1"/>
                                <w:sz w:val="20"/>
                                <w:szCs w:val="20"/>
                              </w:rPr>
                              <w:t xml:space="preserve"> une superficie de 114 461 km</w:t>
                            </w:r>
                            <w:r w:rsidRPr="00EE43A2">
                              <w:rPr>
                                <w:rFonts w:ascii="Calibri Light" w:hAnsi="Calibri Light" w:cs="Calibri Light"/>
                                <w:b w:val="0"/>
                                <w:bCs/>
                                <w:color w:val="000000" w:themeColor="text1"/>
                                <w:sz w:val="20"/>
                                <w:szCs w:val="20"/>
                                <w:vertAlign w:val="superscript"/>
                              </w:rPr>
                              <w:t>2</w:t>
                            </w:r>
                            <w:r w:rsidRPr="00587B44">
                              <w:rPr>
                                <w:rFonts w:ascii="Calibri Light" w:hAnsi="Calibri Light" w:cs="Calibri Light"/>
                                <w:b w:val="0"/>
                                <w:bCs/>
                                <w:color w:val="000000" w:themeColor="text1"/>
                                <w:sz w:val="20"/>
                                <w:szCs w:val="20"/>
                              </w:rPr>
                              <w:t xml:space="preserve"> d'aires marines protégées, dont 190 AMP désignées au niveau national et 1</w:t>
                            </w:r>
                            <w:r>
                              <w:rPr>
                                <w:rFonts w:ascii="Calibri Light" w:hAnsi="Calibri Light" w:cs="Calibri Light"/>
                                <w:b w:val="0"/>
                                <w:bCs/>
                                <w:color w:val="000000" w:themeColor="text1"/>
                                <w:sz w:val="20"/>
                                <w:szCs w:val="20"/>
                              </w:rPr>
                              <w:t>.</w:t>
                            </w:r>
                            <w:r w:rsidRPr="00587B44">
                              <w:rPr>
                                <w:rFonts w:ascii="Calibri Light" w:hAnsi="Calibri Light" w:cs="Calibri Light"/>
                                <w:b w:val="0"/>
                                <w:bCs/>
                                <w:color w:val="000000" w:themeColor="text1"/>
                                <w:sz w:val="20"/>
                                <w:szCs w:val="20"/>
                              </w:rPr>
                              <w:t>225 sites Natura 2000. Le nombre et la superficie des aires protégées augmentent</w:t>
                            </w:r>
                            <w:r>
                              <w:rPr>
                                <w:rFonts w:ascii="Calibri Light" w:hAnsi="Calibri Light" w:cs="Calibri Light"/>
                                <w:b w:val="0"/>
                                <w:bCs/>
                                <w:color w:val="000000" w:themeColor="text1"/>
                                <w:sz w:val="20"/>
                                <w:szCs w:val="20"/>
                              </w:rPr>
                              <w:t xml:space="preserve"> ces dernières années</w:t>
                            </w:r>
                            <w:r w:rsidRPr="00587B44">
                              <w:rPr>
                                <w:rFonts w:ascii="Calibri Light" w:hAnsi="Calibri Light" w:cs="Calibri Light"/>
                                <w:b w:val="0"/>
                                <w:bCs/>
                                <w:color w:val="000000" w:themeColor="text1"/>
                                <w:sz w:val="20"/>
                                <w:szCs w:val="20"/>
                              </w:rPr>
                              <w:t>. Bien que la qualité de la plupart des sites de baignade dans la région soit en général excellente, la pollution due aux activités humaines reste un problème critique. Les polluants appartiennent à diverses catégories</w:t>
                            </w:r>
                            <w:r>
                              <w:rPr>
                                <w:rFonts w:ascii="Calibri Light" w:hAnsi="Calibri Light" w:cs="Calibri Light"/>
                                <w:b w:val="0"/>
                                <w:bCs/>
                                <w:color w:val="000000" w:themeColor="text1"/>
                                <w:sz w:val="20"/>
                                <w:szCs w:val="20"/>
                              </w:rPr>
                              <w:t xml:space="preserve"> </w:t>
                            </w:r>
                            <w:r w:rsidRPr="00587B44">
                              <w:rPr>
                                <w:rFonts w:ascii="Calibri Light" w:hAnsi="Calibri Light" w:cs="Calibri Light"/>
                                <w:b w:val="0"/>
                                <w:bCs/>
                                <w:color w:val="000000" w:themeColor="text1"/>
                                <w:sz w:val="20"/>
                                <w:szCs w:val="20"/>
                              </w:rPr>
                              <w:t>: matières organiques des eaux usées, métaux lourds, polluants organiques persistants, pollution par les hydrocarbures et hydrocarbures aromatiques polycycliques. Les déchets maritimes sont également un problème. Tous ces éléments menacent l'écosystème marin, augmentant les éléments toxiques dans le système, créant plus d'eutrophisation et de zones anoxiques, et affectant les organismes humains et marins. Les stocks de poissons sont</w:t>
                            </w:r>
                            <w:r>
                              <w:rPr>
                                <w:rFonts w:ascii="Calibri Light" w:hAnsi="Calibri Light" w:cs="Calibri Light"/>
                                <w:b w:val="0"/>
                                <w:bCs/>
                                <w:color w:val="000000" w:themeColor="text1"/>
                                <w:sz w:val="20"/>
                                <w:szCs w:val="20"/>
                              </w:rPr>
                              <w:t xml:space="preserve"> en danger</w:t>
                            </w:r>
                            <w:r w:rsidRPr="00587B44">
                              <w:rPr>
                                <w:rFonts w:ascii="Calibri Light" w:hAnsi="Calibri Light" w:cs="Calibri Light"/>
                                <w:b w:val="0"/>
                                <w:bCs/>
                                <w:color w:val="000000" w:themeColor="text1"/>
                                <w:sz w:val="20"/>
                                <w:szCs w:val="20"/>
                              </w:rPr>
                              <w:t xml:space="preserve">, menacés par la surpêche et les espèces non indigènes envahissantes. </w:t>
                            </w:r>
                            <w:r w:rsidRPr="008578D0">
                              <w:rPr>
                                <w:rFonts w:ascii="Calibri Light" w:hAnsi="Calibri Light" w:cs="Calibri Light"/>
                                <w:b w:val="0"/>
                                <w:bCs/>
                                <w:color w:val="000000" w:themeColor="text1"/>
                                <w:sz w:val="20"/>
                                <w:szCs w:val="20"/>
                              </w:rPr>
                              <w:t>Dans un scénario sans programme, les principales tendances sont présentées dans le tableau suivant</w:t>
                            </w:r>
                            <w:r>
                              <w:rPr>
                                <w:rFonts w:ascii="Calibri Light" w:hAnsi="Calibri Light" w:cs="Calibri Light"/>
                                <w:b w:val="0"/>
                                <w:bCs/>
                                <w:color w:val="000000" w:themeColor="text1"/>
                                <w:sz w:val="20"/>
                                <w:szCs w:val="20"/>
                              </w:rPr>
                              <w:t xml:space="preserve"> (</w:t>
                            </w:r>
                            <w:r w:rsidRPr="00CF3022">
                              <w:rPr>
                                <w:rFonts w:ascii="Calibri Light" w:hAnsi="Calibri Light" w:cs="Calibri Light"/>
                                <w:b w:val="0"/>
                                <w:bCs/>
                                <w:color w:val="000000" w:themeColor="text1"/>
                                <w:sz w:val="20"/>
                                <w:szCs w:val="20"/>
                              </w:rPr>
                              <w:t>gardant toutefois en mémoire la forte variabilité géographique des menaces et des vulnérabilités)</w:t>
                            </w:r>
                            <w:r w:rsidRPr="008578D0">
                              <w:rPr>
                                <w:rFonts w:ascii="Calibri Light" w:hAnsi="Calibri Light" w:cs="Calibri Light"/>
                                <w:b w:val="0"/>
                                <w:bCs/>
                                <w:color w:val="000000" w:themeColor="text1"/>
                                <w:sz w:val="20"/>
                                <w:szCs w:val="20"/>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540"/>
                              <w:gridCol w:w="1002"/>
                            </w:tblGrid>
                            <w:tr w:rsidR="00B6346D" w:rsidRPr="00985D63" w14:paraId="3BB2E2FD" w14:textId="77777777">
                              <w:trPr>
                                <w:jc w:val="center"/>
                              </w:trPr>
                              <w:tc>
                                <w:tcPr>
                                  <w:tcW w:w="2835" w:type="dxa"/>
                                  <w:shd w:val="clear" w:color="auto" w:fill="C6D9F1"/>
                                </w:tcPr>
                                <w:p w14:paraId="39374EF3" w14:textId="719C4B44" w:rsidR="00B6346D" w:rsidRPr="003F1DB2" w:rsidRDefault="00B6346D" w:rsidP="00A2680F">
                                  <w:pPr>
                                    <w:pStyle w:val="testobox"/>
                                    <w:rPr>
                                      <w:lang w:val="en-US"/>
                                    </w:rPr>
                                  </w:pPr>
                                  <w:r w:rsidRPr="00CF3022">
                                    <w:rPr>
                                      <w:lang w:val="fr-FR"/>
                                    </w:rPr>
                                    <w:t>Indicateur</w:t>
                                  </w:r>
                                </w:p>
                              </w:tc>
                              <w:tc>
                                <w:tcPr>
                                  <w:tcW w:w="0" w:type="auto"/>
                                  <w:shd w:val="clear" w:color="auto" w:fill="C6D9F1"/>
                                </w:tcPr>
                                <w:p w14:paraId="19DC95A0" w14:textId="18449664" w:rsidR="00B6346D" w:rsidRPr="003F1DB2" w:rsidRDefault="00B6346D" w:rsidP="00A2680F">
                                  <w:pPr>
                                    <w:pStyle w:val="testobox"/>
                                    <w:rPr>
                                      <w:lang w:val="en-US"/>
                                    </w:rPr>
                                  </w:pPr>
                                  <w:r>
                                    <w:rPr>
                                      <w:lang w:val="en-US"/>
                                    </w:rPr>
                                    <w:t>État</w:t>
                                  </w:r>
                                </w:p>
                              </w:tc>
                              <w:tc>
                                <w:tcPr>
                                  <w:tcW w:w="0" w:type="auto"/>
                                  <w:shd w:val="clear" w:color="auto" w:fill="C6D9F1"/>
                                </w:tcPr>
                                <w:p w14:paraId="3E64CA55" w14:textId="05F400D8" w:rsidR="00B6346D" w:rsidRPr="003F1DB2" w:rsidRDefault="00B6346D" w:rsidP="00A2680F">
                                  <w:pPr>
                                    <w:pStyle w:val="testobox"/>
                                    <w:rPr>
                                      <w:lang w:val="en-US"/>
                                    </w:rPr>
                                  </w:pPr>
                                  <w:r>
                                    <w:rPr>
                                      <w:lang w:val="en-US"/>
                                    </w:rPr>
                                    <w:t>Tendance</w:t>
                                  </w:r>
                                </w:p>
                              </w:tc>
                            </w:tr>
                            <w:tr w:rsidR="00B6346D" w:rsidRPr="00985D63" w14:paraId="104F6BE9" w14:textId="77777777">
                              <w:trPr>
                                <w:trHeight w:val="692"/>
                                <w:jc w:val="center"/>
                              </w:trPr>
                              <w:tc>
                                <w:tcPr>
                                  <w:tcW w:w="2835" w:type="dxa"/>
                                  <w:shd w:val="clear" w:color="auto" w:fill="auto"/>
                                  <w:vAlign w:val="center"/>
                                </w:tcPr>
                                <w:p w14:paraId="58BAE205" w14:textId="7E60C658" w:rsidR="00B6346D" w:rsidRPr="00613965" w:rsidRDefault="00B6346D" w:rsidP="00A2680F">
                                  <w:pPr>
                                    <w:pStyle w:val="testobox"/>
                                  </w:pPr>
                                  <w:r>
                                    <w:t>Aires marines protégées</w:t>
                                  </w:r>
                                  <w:r w:rsidRPr="00613965">
                                    <w:t xml:space="preserve"> </w:t>
                                  </w:r>
                                </w:p>
                              </w:tc>
                              <w:tc>
                                <w:tcPr>
                                  <w:tcW w:w="0" w:type="auto"/>
                                  <w:shd w:val="clear" w:color="auto" w:fill="2DFF41"/>
                                  <w:vAlign w:val="center"/>
                                </w:tcPr>
                                <w:p w14:paraId="147DB90E" w14:textId="77777777" w:rsidR="00B6346D" w:rsidRPr="00985D63" w:rsidRDefault="00B6346D" w:rsidP="00A2680F">
                                  <w:pPr>
                                    <w:pStyle w:val="testobox"/>
                                    <w:rPr>
                                      <w:lang w:val="en-US" w:eastAsia="it-IT"/>
                                    </w:rPr>
                                  </w:pPr>
                                  <w:r w:rsidRPr="00985D63">
                                    <w:rPr>
                                      <w:rFonts w:ascii="Wingdings" w:eastAsia="Wingdings" w:hAnsi="Wingdings" w:cs="Wingdings"/>
                                      <w:lang w:eastAsia="it-IT"/>
                                    </w:rPr>
                                    <w:t>J</w:t>
                                  </w:r>
                                </w:p>
                              </w:tc>
                              <w:tc>
                                <w:tcPr>
                                  <w:tcW w:w="0" w:type="auto"/>
                                  <w:shd w:val="clear" w:color="auto" w:fill="auto"/>
                                  <w:vAlign w:val="center"/>
                                </w:tcPr>
                                <w:p w14:paraId="3630FC64" w14:textId="77777777" w:rsidR="00B6346D" w:rsidRPr="00985D63" w:rsidRDefault="00B6346D" w:rsidP="00A2680F">
                                  <w:pPr>
                                    <w:pStyle w:val="testobox"/>
                                    <w:rPr>
                                      <w:rFonts w:eastAsia="Times New Roman"/>
                                      <w:lang w:eastAsia="it-IT"/>
                                    </w:rPr>
                                  </w:pPr>
                                  <w:r w:rsidRPr="0097780D">
                                    <w:rPr>
                                      <w:noProof/>
                                      <w:lang w:eastAsia="it-IT"/>
                                    </w:rPr>
                                    <w:drawing>
                                      <wp:inline distT="0" distB="0" distL="0" distR="0" wp14:anchorId="552B0AB4" wp14:editId="6F46760D">
                                        <wp:extent cx="285750" cy="285750"/>
                                        <wp:effectExtent l="76200" t="25400" r="0" b="19050"/>
                                        <wp:docPr id="85"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3924655">
                                                  <a:off x="0" y="0"/>
                                                  <a:ext cx="285750" cy="285750"/>
                                                </a:xfrm>
                                                <a:prstGeom prst="rect">
                                                  <a:avLst/>
                                                </a:prstGeom>
                                                <a:noFill/>
                                                <a:ln>
                                                  <a:noFill/>
                                                </a:ln>
                                              </pic:spPr>
                                            </pic:pic>
                                          </a:graphicData>
                                        </a:graphic>
                                      </wp:inline>
                                    </w:drawing>
                                  </w:r>
                                </w:p>
                              </w:tc>
                            </w:tr>
                            <w:tr w:rsidR="00B6346D" w:rsidRPr="00985D63" w14:paraId="22301EC6" w14:textId="77777777">
                              <w:trPr>
                                <w:trHeight w:val="692"/>
                                <w:jc w:val="center"/>
                              </w:trPr>
                              <w:tc>
                                <w:tcPr>
                                  <w:tcW w:w="2835" w:type="dxa"/>
                                  <w:shd w:val="clear" w:color="auto" w:fill="auto"/>
                                  <w:vAlign w:val="center"/>
                                </w:tcPr>
                                <w:p w14:paraId="51EB8C7B" w14:textId="1AE87C54" w:rsidR="00B6346D" w:rsidRDefault="00B6346D" w:rsidP="00A2680F">
                                  <w:pPr>
                                    <w:pStyle w:val="testobox"/>
                                  </w:pPr>
                                  <w:r>
                                    <w:t>Sources de pollution</w:t>
                                  </w:r>
                                </w:p>
                              </w:tc>
                              <w:tc>
                                <w:tcPr>
                                  <w:tcW w:w="0" w:type="auto"/>
                                  <w:shd w:val="clear" w:color="auto" w:fill="FFC000"/>
                                  <w:vAlign w:val="center"/>
                                </w:tcPr>
                                <w:p w14:paraId="5479256C" w14:textId="77777777" w:rsidR="00B6346D" w:rsidRPr="00985D63" w:rsidRDefault="00B6346D" w:rsidP="00A2680F">
                                  <w:pPr>
                                    <w:pStyle w:val="testobox"/>
                                    <w:rPr>
                                      <w:lang w:eastAsia="it-IT"/>
                                    </w:rPr>
                                  </w:pPr>
                                  <w:r>
                                    <w:rPr>
                                      <w:rFonts w:ascii="Wingdings" w:eastAsia="Wingdings" w:hAnsi="Wingdings" w:cs="Wingdings"/>
                                      <w:lang w:eastAsia="it-IT"/>
                                    </w:rPr>
                                    <w:t>K</w:t>
                                  </w:r>
                                </w:p>
                              </w:tc>
                              <w:tc>
                                <w:tcPr>
                                  <w:tcW w:w="0" w:type="auto"/>
                                  <w:shd w:val="clear" w:color="auto" w:fill="auto"/>
                                  <w:vAlign w:val="center"/>
                                </w:tcPr>
                                <w:p w14:paraId="469D78CD" w14:textId="77777777" w:rsidR="00B6346D" w:rsidRPr="0097780D" w:rsidRDefault="00B6346D" w:rsidP="00A2680F">
                                  <w:pPr>
                                    <w:pStyle w:val="testobox"/>
                                    <w:rPr>
                                      <w:noProof/>
                                      <w:lang w:eastAsia="en-GB"/>
                                    </w:rPr>
                                  </w:pPr>
                                  <w:r>
                                    <w:rPr>
                                      <w:noProof/>
                                      <w:lang w:eastAsia="it-IT"/>
                                    </w:rPr>
                                    <w:drawing>
                                      <wp:inline distT="0" distB="0" distL="0" distR="0" wp14:anchorId="7D2BC8AE" wp14:editId="13BEB413">
                                        <wp:extent cx="287394" cy="300471"/>
                                        <wp:effectExtent l="0" t="0" r="0" b="0"/>
                                        <wp:docPr id="88"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985D63" w14:paraId="5FEB7B2F" w14:textId="77777777">
                              <w:trPr>
                                <w:trHeight w:val="692"/>
                                <w:jc w:val="center"/>
                              </w:trPr>
                              <w:tc>
                                <w:tcPr>
                                  <w:tcW w:w="2835" w:type="dxa"/>
                                  <w:shd w:val="clear" w:color="auto" w:fill="auto"/>
                                  <w:vAlign w:val="center"/>
                                </w:tcPr>
                                <w:p w14:paraId="2B1964A7" w14:textId="0DE9B893" w:rsidR="00B6346D" w:rsidRPr="00580D1E" w:rsidRDefault="00B6346D" w:rsidP="00A2680F">
                                  <w:pPr>
                                    <w:pStyle w:val="testobox"/>
                                    <w:rPr>
                                      <w:lang w:val="fr-FR"/>
                                    </w:rPr>
                                  </w:pPr>
                                  <w:r w:rsidRPr="00580D1E">
                                    <w:rPr>
                                      <w:lang w:val="fr-FR"/>
                                    </w:rPr>
                                    <w:t>Qualité des eaux de b</w:t>
                                  </w:r>
                                  <w:r>
                                    <w:rPr>
                                      <w:lang w:val="fr-FR"/>
                                    </w:rPr>
                                    <w:t>aignades</w:t>
                                  </w:r>
                                </w:p>
                              </w:tc>
                              <w:tc>
                                <w:tcPr>
                                  <w:tcW w:w="0" w:type="auto"/>
                                  <w:shd w:val="clear" w:color="auto" w:fill="2DFF41"/>
                                  <w:vAlign w:val="center"/>
                                </w:tcPr>
                                <w:p w14:paraId="08372287" w14:textId="77777777" w:rsidR="00B6346D" w:rsidRDefault="00B6346D" w:rsidP="00A2680F">
                                  <w:pPr>
                                    <w:pStyle w:val="testobox"/>
                                    <w:rPr>
                                      <w:lang w:eastAsia="it-IT"/>
                                    </w:rPr>
                                  </w:pPr>
                                  <w:r w:rsidRPr="00985D63">
                                    <w:rPr>
                                      <w:rFonts w:ascii="Wingdings" w:eastAsia="Wingdings" w:hAnsi="Wingdings" w:cs="Wingdings"/>
                                      <w:lang w:eastAsia="it-IT"/>
                                    </w:rPr>
                                    <w:t>J</w:t>
                                  </w:r>
                                </w:p>
                              </w:tc>
                              <w:tc>
                                <w:tcPr>
                                  <w:tcW w:w="0" w:type="auto"/>
                                  <w:shd w:val="clear" w:color="auto" w:fill="auto"/>
                                  <w:vAlign w:val="center"/>
                                </w:tcPr>
                                <w:p w14:paraId="46344FF0" w14:textId="77777777" w:rsidR="00B6346D" w:rsidRPr="0097780D" w:rsidRDefault="00B6346D" w:rsidP="00A2680F">
                                  <w:pPr>
                                    <w:pStyle w:val="testobox"/>
                                    <w:rPr>
                                      <w:noProof/>
                                      <w:lang w:eastAsia="it-IT"/>
                                    </w:rPr>
                                  </w:pPr>
                                  <w:r w:rsidRPr="0097780D">
                                    <w:rPr>
                                      <w:noProof/>
                                      <w:lang w:eastAsia="it-IT"/>
                                    </w:rPr>
                                    <w:drawing>
                                      <wp:inline distT="0" distB="0" distL="0" distR="0" wp14:anchorId="160EEFEE" wp14:editId="56174BAF">
                                        <wp:extent cx="285750" cy="285750"/>
                                        <wp:effectExtent l="76200" t="25400" r="0" b="19050"/>
                                        <wp:docPr id="90"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3924655">
                                                  <a:off x="0" y="0"/>
                                                  <a:ext cx="285750" cy="285750"/>
                                                </a:xfrm>
                                                <a:prstGeom prst="rect">
                                                  <a:avLst/>
                                                </a:prstGeom>
                                                <a:noFill/>
                                                <a:ln>
                                                  <a:noFill/>
                                                </a:ln>
                                              </pic:spPr>
                                            </pic:pic>
                                          </a:graphicData>
                                        </a:graphic>
                                      </wp:inline>
                                    </w:drawing>
                                  </w:r>
                                </w:p>
                              </w:tc>
                            </w:tr>
                            <w:tr w:rsidR="00B6346D" w:rsidRPr="00985D63" w14:paraId="4FF6A3DF" w14:textId="77777777">
                              <w:trPr>
                                <w:trHeight w:val="692"/>
                                <w:jc w:val="center"/>
                              </w:trPr>
                              <w:tc>
                                <w:tcPr>
                                  <w:tcW w:w="2835" w:type="dxa"/>
                                  <w:shd w:val="clear" w:color="auto" w:fill="auto"/>
                                  <w:vAlign w:val="center"/>
                                </w:tcPr>
                                <w:p w14:paraId="67E1A179" w14:textId="39A51628" w:rsidR="00B6346D" w:rsidRDefault="00B6346D" w:rsidP="00A2680F">
                                  <w:pPr>
                                    <w:pStyle w:val="testobox"/>
                                  </w:pPr>
                                  <w:r>
                                    <w:t xml:space="preserve">Stock de </w:t>
                                  </w:r>
                                  <w:r w:rsidRPr="00CF3022">
                                    <w:rPr>
                                      <w:lang w:val="fr-FR"/>
                                    </w:rPr>
                                    <w:t>poissons</w:t>
                                  </w:r>
                                </w:p>
                              </w:tc>
                              <w:tc>
                                <w:tcPr>
                                  <w:tcW w:w="0" w:type="auto"/>
                                  <w:shd w:val="clear" w:color="auto" w:fill="FF0000"/>
                                  <w:vAlign w:val="center"/>
                                </w:tcPr>
                                <w:p w14:paraId="55FC9245" w14:textId="77777777" w:rsidR="00B6346D" w:rsidRPr="00985D63" w:rsidRDefault="00B6346D" w:rsidP="00A2680F">
                                  <w:pPr>
                                    <w:pStyle w:val="testobox"/>
                                    <w:rPr>
                                      <w:lang w:eastAsia="it-IT"/>
                                    </w:rPr>
                                  </w:pPr>
                                  <w:r w:rsidRPr="0062768E">
                                    <w:rPr>
                                      <w:rFonts w:ascii="Wingdings" w:eastAsia="Wingdings" w:hAnsi="Wingdings" w:cs="Wingdings"/>
                                      <w:lang w:val="fr-FR" w:eastAsia="it-IT"/>
                                    </w:rPr>
                                    <w:t>L</w:t>
                                  </w:r>
                                </w:p>
                              </w:tc>
                              <w:tc>
                                <w:tcPr>
                                  <w:tcW w:w="0" w:type="auto"/>
                                  <w:shd w:val="clear" w:color="auto" w:fill="auto"/>
                                  <w:vAlign w:val="center"/>
                                </w:tcPr>
                                <w:p w14:paraId="55844FCF" w14:textId="77777777" w:rsidR="00B6346D" w:rsidRPr="0097780D" w:rsidRDefault="00B6346D" w:rsidP="00A2680F">
                                  <w:pPr>
                                    <w:pStyle w:val="testobox"/>
                                    <w:rPr>
                                      <w:noProof/>
                                      <w:lang w:eastAsia="it-IT"/>
                                    </w:rPr>
                                  </w:pPr>
                                  <w:r w:rsidRPr="00FC086B">
                                    <w:rPr>
                                      <w:noProof/>
                                      <w:lang w:eastAsia="it-IT"/>
                                    </w:rPr>
                                    <w:drawing>
                                      <wp:inline distT="0" distB="0" distL="0" distR="0" wp14:anchorId="56BF6AB0" wp14:editId="2F875F7B">
                                        <wp:extent cx="287394" cy="300471"/>
                                        <wp:effectExtent l="31432" t="6668" r="0" b="11112"/>
                                        <wp:docPr id="94"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749847">
                                                  <a:off x="0" y="0"/>
                                                  <a:ext cx="297954" cy="311512"/>
                                                </a:xfrm>
                                                <a:prstGeom prst="rect">
                                                  <a:avLst/>
                                                </a:prstGeom>
                                                <a:noFill/>
                                                <a:ln>
                                                  <a:noFill/>
                                                </a:ln>
                                              </pic:spPr>
                                            </pic:pic>
                                          </a:graphicData>
                                        </a:graphic>
                                      </wp:inline>
                                    </w:drawing>
                                  </w:r>
                                </w:p>
                              </w:tc>
                            </w:tr>
                          </w:tbl>
                          <w:p w14:paraId="43F97C86" w14:textId="77777777" w:rsidR="00B6346D" w:rsidRDefault="00B6346D" w:rsidP="003D2EA9"/>
                        </w:txbxContent>
                      </wps:txbx>
                      <wps:bodyPr rot="0" vert="horz" wrap="none" lIns="91440" tIns="45720" rIns="91440" bIns="45720" anchor="t" anchorCtr="0" upright="1">
                        <a:noAutofit/>
                      </wps:bodyPr>
                    </wps:wsp>
                  </a:graphicData>
                </a:graphic>
              </wp:inline>
            </w:drawing>
          </mc:Choice>
          <mc:Fallback>
            <w:pict>
              <v:shape w14:anchorId="456139C3" id="Text Box 91" o:spid="_x0000_s1032" type="#_x0000_t202" style="width:474pt;height:431.25pt;visibility:visible;mso-wrap-style:non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4FjmIgIAAC4EAAAOAAAAZHJzL2Uyb0RvYy54bWysU9uO2yAQfa/Uf0C8N3YiJ9lYcVbbrLaq&#10;tL1Iu/0AjLGNihkEJHb69R0gSdP2raofkOfCmTNnhu39NChyFNZJ0BWdz3JKhObQSN1V9Nvr07s7&#10;SpxnumEKtKjoSTh6v3v7ZjuaUiygB9UISxBEu3I0Fe29N2WWOd6LgbkZGKEx2IIdmEfTdllj2Yjo&#10;g8oWeb7KRrCNscCFc+h9TEG6i/htK7j/0rZOeKIqitx8PG0863Bmuy0rO8tML/mZBvsHFgOTGote&#10;oR6ZZ+Rg5V9Qg+QWHLR+xmHIoG0lF7EH7Gae/9HNS8+MiL2gOM5cZXL/D5Z/Pn61RDYVXRQFJZoN&#10;OKRXMXnyHiaymQeBRuNKzHsxmOkn9OOgY7POPAP/7oiGfc90Jx6shbEXrEGC8WZ2czXhuABSj5+g&#10;wTrs4CECTa0dgnqoB0F0HNTpOpzAhaNzlc83dzmGOMaWxXp1t14GdhkrL9eNdf6DgIGEn4panH6E&#10;Z8dn51PqJSVUc6Bk8ySVikbYOLFXlhwZ7krdLeJVdRiQa/JtcvzSxqAb9yq5owtZxJ0NCJHTb+BK&#10;hxIaQrHEI3iiOkGQJI2f6ilOYnURvYbmhHJZSGuLzwx/erA/KBlxZSuq8U1Roj5qFHwzL4qw4dEo&#10;lusFGvY2Ut9GmOYIVFFPSfrd+/QqDsbKrsc6acQaHnBIrYzyhWkmTmfyuJSx2fMDClt/a8esX898&#10;9xMAAP//AwBQSwMEFAAGAAgAAAAhAN2CoT/dAAAABQEAAA8AAABkcnMvZG93bnJldi54bWxMj0FL&#10;w0AQhe+C/2EZwZvdWGqbxmxKKRXFi1htIbdtdkyC2dklu23Tf+/oxV4ePN7w3jf5YrCdOGIfWkcK&#10;7kcJCKTKmZZqBZ8fT3cpiBA1Gd05QgVnDLAorq9ynRl3onc8bmItuIRCphU0MfpMylA1aHUYOY/E&#10;2ZfrrY5s+1qaXp+43HZynCRTaXVLvNBoj6sGq+/NwSpw57V/fZsPz+V28lJGn6zK2a5V6vZmWD6C&#10;iDjE/2P4xWd0KJhp7w5kgugU8CPxTzmbT1K2ewXpdPwAssjlJX3xAwAA//8DAFBLAQItABQABgAI&#10;AAAAIQC2gziS/gAAAOEBAAATAAAAAAAAAAAAAAAAAAAAAABbQ29udGVudF9UeXBlc10ueG1sUEsB&#10;Ai0AFAAGAAgAAAAhADj9If/WAAAAlAEAAAsAAAAAAAAAAAAAAAAALwEAAF9yZWxzLy5yZWxzUEsB&#10;Ai0AFAAGAAgAAAAhAIzgWOYiAgAALgQAAA4AAAAAAAAAAAAAAAAALgIAAGRycy9lMm9Eb2MueG1s&#10;UEsBAi0AFAAGAAgAAAAhAN2CoT/dAAAABQEAAA8AAAAAAAAAAAAAAAAAfAQAAGRycy9kb3ducmV2&#10;LnhtbFBLBQYAAAAABAAEAPMAAACGBQAAAAA=&#10;" fillcolor="#ddd8c2 [2894]" stroked="f">
                <v:textbox>
                  <w:txbxContent>
                    <w:p w14:paraId="628B1378" w14:textId="7A691EF7" w:rsidR="00B6346D" w:rsidRPr="00587B44" w:rsidRDefault="00B6346D" w:rsidP="00643B4F">
                      <w:pPr>
                        <w:pStyle w:val="testobox"/>
                        <w:rPr>
                          <w:lang w:val="fr-FR"/>
                        </w:rPr>
                      </w:pPr>
                      <w:r w:rsidRPr="00587B44">
                        <w:rPr>
                          <w:rFonts w:ascii="Calibri" w:hAnsi="Calibri"/>
                          <w:b/>
                          <w:color w:val="4470B4"/>
                          <w:sz w:val="22"/>
                          <w:szCs w:val="24"/>
                          <w:lang w:val="fr-FR"/>
                        </w:rPr>
                        <w:t>Situation, tendance et menaces pour la zone de coopération dans un scénario «</w:t>
                      </w:r>
                      <w:r>
                        <w:rPr>
                          <w:rFonts w:ascii="Calibri" w:hAnsi="Calibri"/>
                          <w:b/>
                          <w:color w:val="4470B4"/>
                          <w:sz w:val="22"/>
                          <w:szCs w:val="24"/>
                          <w:lang w:val="fr-FR"/>
                        </w:rPr>
                        <w:t xml:space="preserve"> </w:t>
                      </w:r>
                      <w:r w:rsidRPr="00587B44">
                        <w:rPr>
                          <w:rFonts w:ascii="Calibri" w:hAnsi="Calibri"/>
                          <w:b/>
                          <w:color w:val="4470B4"/>
                          <w:sz w:val="22"/>
                          <w:szCs w:val="24"/>
                          <w:lang w:val="fr-FR"/>
                        </w:rPr>
                        <w:t>sans programme</w:t>
                      </w:r>
                      <w:r>
                        <w:rPr>
                          <w:rFonts w:ascii="Calibri" w:hAnsi="Calibri"/>
                          <w:b/>
                          <w:color w:val="4470B4"/>
                          <w:sz w:val="22"/>
                          <w:szCs w:val="24"/>
                          <w:lang w:val="fr-FR"/>
                        </w:rPr>
                        <w:t xml:space="preserve"> </w:t>
                      </w:r>
                      <w:r w:rsidRPr="00587B44">
                        <w:rPr>
                          <w:rFonts w:ascii="Calibri" w:hAnsi="Calibri"/>
                          <w:b/>
                          <w:color w:val="4470B4"/>
                          <w:sz w:val="22"/>
                          <w:szCs w:val="24"/>
                          <w:lang w:val="fr-FR"/>
                        </w:rPr>
                        <w:t>»</w:t>
                      </w:r>
                    </w:p>
                    <w:p w14:paraId="0C76BDDC" w14:textId="68F5FDF9" w:rsidR="00B6346D" w:rsidRPr="00587B44" w:rsidRDefault="00B6346D" w:rsidP="00643B4F">
                      <w:pPr>
                        <w:pStyle w:val="DidascaliaCentrata"/>
                        <w:spacing w:line="360" w:lineRule="auto"/>
                        <w:jc w:val="both"/>
                        <w:rPr>
                          <w:rFonts w:ascii="Calibri Light" w:hAnsi="Calibri Light" w:cs="Calibri Light"/>
                          <w:b w:val="0"/>
                          <w:bCs/>
                          <w:color w:val="000000" w:themeColor="text1"/>
                          <w:sz w:val="20"/>
                          <w:szCs w:val="20"/>
                        </w:rPr>
                      </w:pPr>
                      <w:r w:rsidRPr="00587B44">
                        <w:rPr>
                          <w:rFonts w:ascii="Calibri Light" w:hAnsi="Calibri Light" w:cs="Calibri Light"/>
                          <w:b w:val="0"/>
                          <w:bCs/>
                          <w:color w:val="000000" w:themeColor="text1"/>
                          <w:sz w:val="20"/>
                          <w:szCs w:val="20"/>
                        </w:rPr>
                        <w:t xml:space="preserve">La région méditerranéenne </w:t>
                      </w:r>
                      <w:r>
                        <w:rPr>
                          <w:rFonts w:ascii="Calibri Light" w:hAnsi="Calibri Light" w:cs="Calibri Light"/>
                          <w:b w:val="0"/>
                          <w:bCs/>
                          <w:color w:val="000000" w:themeColor="text1"/>
                          <w:sz w:val="20"/>
                          <w:szCs w:val="20"/>
                        </w:rPr>
                        <w:t>couvre</w:t>
                      </w:r>
                      <w:r w:rsidRPr="00587B44">
                        <w:rPr>
                          <w:rFonts w:ascii="Calibri Light" w:hAnsi="Calibri Light" w:cs="Calibri Light"/>
                          <w:b w:val="0"/>
                          <w:bCs/>
                          <w:color w:val="000000" w:themeColor="text1"/>
                          <w:sz w:val="20"/>
                          <w:szCs w:val="20"/>
                        </w:rPr>
                        <w:t xml:space="preserve"> une superficie de 114 461 km</w:t>
                      </w:r>
                      <w:r w:rsidRPr="00EE43A2">
                        <w:rPr>
                          <w:rFonts w:ascii="Calibri Light" w:hAnsi="Calibri Light" w:cs="Calibri Light"/>
                          <w:b w:val="0"/>
                          <w:bCs/>
                          <w:color w:val="000000" w:themeColor="text1"/>
                          <w:sz w:val="20"/>
                          <w:szCs w:val="20"/>
                          <w:vertAlign w:val="superscript"/>
                        </w:rPr>
                        <w:t>2</w:t>
                      </w:r>
                      <w:r w:rsidRPr="00587B44">
                        <w:rPr>
                          <w:rFonts w:ascii="Calibri Light" w:hAnsi="Calibri Light" w:cs="Calibri Light"/>
                          <w:b w:val="0"/>
                          <w:bCs/>
                          <w:color w:val="000000" w:themeColor="text1"/>
                          <w:sz w:val="20"/>
                          <w:szCs w:val="20"/>
                        </w:rPr>
                        <w:t xml:space="preserve"> d'aires marines protégées, dont 190 AMP désignées au niveau national et 1</w:t>
                      </w:r>
                      <w:r>
                        <w:rPr>
                          <w:rFonts w:ascii="Calibri Light" w:hAnsi="Calibri Light" w:cs="Calibri Light"/>
                          <w:b w:val="0"/>
                          <w:bCs/>
                          <w:color w:val="000000" w:themeColor="text1"/>
                          <w:sz w:val="20"/>
                          <w:szCs w:val="20"/>
                        </w:rPr>
                        <w:t>.</w:t>
                      </w:r>
                      <w:r w:rsidRPr="00587B44">
                        <w:rPr>
                          <w:rFonts w:ascii="Calibri Light" w:hAnsi="Calibri Light" w:cs="Calibri Light"/>
                          <w:b w:val="0"/>
                          <w:bCs/>
                          <w:color w:val="000000" w:themeColor="text1"/>
                          <w:sz w:val="20"/>
                          <w:szCs w:val="20"/>
                        </w:rPr>
                        <w:t>225 sites Natura 2000. Le nombre et la superficie des aires protégées augmentent</w:t>
                      </w:r>
                      <w:r>
                        <w:rPr>
                          <w:rFonts w:ascii="Calibri Light" w:hAnsi="Calibri Light" w:cs="Calibri Light"/>
                          <w:b w:val="0"/>
                          <w:bCs/>
                          <w:color w:val="000000" w:themeColor="text1"/>
                          <w:sz w:val="20"/>
                          <w:szCs w:val="20"/>
                        </w:rPr>
                        <w:t xml:space="preserve"> ces dernières années</w:t>
                      </w:r>
                      <w:r w:rsidRPr="00587B44">
                        <w:rPr>
                          <w:rFonts w:ascii="Calibri Light" w:hAnsi="Calibri Light" w:cs="Calibri Light"/>
                          <w:b w:val="0"/>
                          <w:bCs/>
                          <w:color w:val="000000" w:themeColor="text1"/>
                          <w:sz w:val="20"/>
                          <w:szCs w:val="20"/>
                        </w:rPr>
                        <w:t>. Bien que la qualité de la plupart des sites de baignade dans la région soit en général excellente, la pollution due aux activités humaines reste un problème critique. Les polluants appartiennent à diverses catégories</w:t>
                      </w:r>
                      <w:r>
                        <w:rPr>
                          <w:rFonts w:ascii="Calibri Light" w:hAnsi="Calibri Light" w:cs="Calibri Light"/>
                          <w:b w:val="0"/>
                          <w:bCs/>
                          <w:color w:val="000000" w:themeColor="text1"/>
                          <w:sz w:val="20"/>
                          <w:szCs w:val="20"/>
                        </w:rPr>
                        <w:t xml:space="preserve"> </w:t>
                      </w:r>
                      <w:r w:rsidRPr="00587B44">
                        <w:rPr>
                          <w:rFonts w:ascii="Calibri Light" w:hAnsi="Calibri Light" w:cs="Calibri Light"/>
                          <w:b w:val="0"/>
                          <w:bCs/>
                          <w:color w:val="000000" w:themeColor="text1"/>
                          <w:sz w:val="20"/>
                          <w:szCs w:val="20"/>
                        </w:rPr>
                        <w:t>: matières organiques des eaux usées, métaux lourds, polluants organiques persistants, pollution par les hydrocarbures et hydrocarbures aromatiques polycycliques. Les déchets maritimes sont également un problème. Tous ces éléments menacent l'écosystème marin, augmentant les éléments toxiques dans le système, créant plus d'eutrophisation et de zones anoxiques, et affectant les organismes humains et marins. Les stocks de poissons sont</w:t>
                      </w:r>
                      <w:r>
                        <w:rPr>
                          <w:rFonts w:ascii="Calibri Light" w:hAnsi="Calibri Light" w:cs="Calibri Light"/>
                          <w:b w:val="0"/>
                          <w:bCs/>
                          <w:color w:val="000000" w:themeColor="text1"/>
                          <w:sz w:val="20"/>
                          <w:szCs w:val="20"/>
                        </w:rPr>
                        <w:t xml:space="preserve"> en danger</w:t>
                      </w:r>
                      <w:r w:rsidRPr="00587B44">
                        <w:rPr>
                          <w:rFonts w:ascii="Calibri Light" w:hAnsi="Calibri Light" w:cs="Calibri Light"/>
                          <w:b w:val="0"/>
                          <w:bCs/>
                          <w:color w:val="000000" w:themeColor="text1"/>
                          <w:sz w:val="20"/>
                          <w:szCs w:val="20"/>
                        </w:rPr>
                        <w:t xml:space="preserve">, menacés par la surpêche et les espèces non indigènes envahissantes. </w:t>
                      </w:r>
                      <w:r w:rsidRPr="008578D0">
                        <w:rPr>
                          <w:rFonts w:ascii="Calibri Light" w:hAnsi="Calibri Light" w:cs="Calibri Light"/>
                          <w:b w:val="0"/>
                          <w:bCs/>
                          <w:color w:val="000000" w:themeColor="text1"/>
                          <w:sz w:val="20"/>
                          <w:szCs w:val="20"/>
                        </w:rPr>
                        <w:t>Dans un scénario sans programme, les principales tendances sont présentées dans le tableau suivant</w:t>
                      </w:r>
                      <w:r>
                        <w:rPr>
                          <w:rFonts w:ascii="Calibri Light" w:hAnsi="Calibri Light" w:cs="Calibri Light"/>
                          <w:b w:val="0"/>
                          <w:bCs/>
                          <w:color w:val="000000" w:themeColor="text1"/>
                          <w:sz w:val="20"/>
                          <w:szCs w:val="20"/>
                        </w:rPr>
                        <w:t xml:space="preserve"> (</w:t>
                      </w:r>
                      <w:r w:rsidRPr="00CF3022">
                        <w:rPr>
                          <w:rFonts w:ascii="Calibri Light" w:hAnsi="Calibri Light" w:cs="Calibri Light"/>
                          <w:b w:val="0"/>
                          <w:bCs/>
                          <w:color w:val="000000" w:themeColor="text1"/>
                          <w:sz w:val="20"/>
                          <w:szCs w:val="20"/>
                        </w:rPr>
                        <w:t>gardant toutefois en mémoire la forte variabilité géographique des menaces et des vulnérabilités)</w:t>
                      </w:r>
                      <w:r w:rsidRPr="008578D0">
                        <w:rPr>
                          <w:rFonts w:ascii="Calibri Light" w:hAnsi="Calibri Light" w:cs="Calibri Light"/>
                          <w:b w:val="0"/>
                          <w:bCs/>
                          <w:color w:val="000000" w:themeColor="text1"/>
                          <w:sz w:val="20"/>
                          <w:szCs w:val="20"/>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540"/>
                        <w:gridCol w:w="1002"/>
                      </w:tblGrid>
                      <w:tr w:rsidR="00B6346D" w:rsidRPr="00985D63" w14:paraId="3BB2E2FD" w14:textId="77777777">
                        <w:trPr>
                          <w:jc w:val="center"/>
                        </w:trPr>
                        <w:tc>
                          <w:tcPr>
                            <w:tcW w:w="2835" w:type="dxa"/>
                            <w:shd w:val="clear" w:color="auto" w:fill="C6D9F1"/>
                          </w:tcPr>
                          <w:p w14:paraId="39374EF3" w14:textId="719C4B44" w:rsidR="00B6346D" w:rsidRPr="003F1DB2" w:rsidRDefault="00B6346D" w:rsidP="00A2680F">
                            <w:pPr>
                              <w:pStyle w:val="testobox"/>
                              <w:rPr>
                                <w:lang w:val="en-US"/>
                              </w:rPr>
                            </w:pPr>
                            <w:r w:rsidRPr="00CF3022">
                              <w:rPr>
                                <w:lang w:val="fr-FR"/>
                              </w:rPr>
                              <w:t>Indicateur</w:t>
                            </w:r>
                          </w:p>
                        </w:tc>
                        <w:tc>
                          <w:tcPr>
                            <w:tcW w:w="0" w:type="auto"/>
                            <w:shd w:val="clear" w:color="auto" w:fill="C6D9F1"/>
                          </w:tcPr>
                          <w:p w14:paraId="19DC95A0" w14:textId="18449664" w:rsidR="00B6346D" w:rsidRPr="003F1DB2" w:rsidRDefault="00B6346D" w:rsidP="00A2680F">
                            <w:pPr>
                              <w:pStyle w:val="testobox"/>
                              <w:rPr>
                                <w:lang w:val="en-US"/>
                              </w:rPr>
                            </w:pPr>
                            <w:r>
                              <w:rPr>
                                <w:lang w:val="en-US"/>
                              </w:rPr>
                              <w:t>État</w:t>
                            </w:r>
                          </w:p>
                        </w:tc>
                        <w:tc>
                          <w:tcPr>
                            <w:tcW w:w="0" w:type="auto"/>
                            <w:shd w:val="clear" w:color="auto" w:fill="C6D9F1"/>
                          </w:tcPr>
                          <w:p w14:paraId="3E64CA55" w14:textId="05F400D8" w:rsidR="00B6346D" w:rsidRPr="003F1DB2" w:rsidRDefault="00B6346D" w:rsidP="00A2680F">
                            <w:pPr>
                              <w:pStyle w:val="testobox"/>
                              <w:rPr>
                                <w:lang w:val="en-US"/>
                              </w:rPr>
                            </w:pPr>
                            <w:r>
                              <w:rPr>
                                <w:lang w:val="en-US"/>
                              </w:rPr>
                              <w:t>Tendance</w:t>
                            </w:r>
                          </w:p>
                        </w:tc>
                      </w:tr>
                      <w:tr w:rsidR="00B6346D" w:rsidRPr="00985D63" w14:paraId="104F6BE9" w14:textId="77777777">
                        <w:trPr>
                          <w:trHeight w:val="692"/>
                          <w:jc w:val="center"/>
                        </w:trPr>
                        <w:tc>
                          <w:tcPr>
                            <w:tcW w:w="2835" w:type="dxa"/>
                            <w:shd w:val="clear" w:color="auto" w:fill="auto"/>
                            <w:vAlign w:val="center"/>
                          </w:tcPr>
                          <w:p w14:paraId="58BAE205" w14:textId="7E60C658" w:rsidR="00B6346D" w:rsidRPr="00613965" w:rsidRDefault="00B6346D" w:rsidP="00A2680F">
                            <w:pPr>
                              <w:pStyle w:val="testobox"/>
                            </w:pPr>
                            <w:r>
                              <w:t>Aires marines protégées</w:t>
                            </w:r>
                            <w:r w:rsidRPr="00613965">
                              <w:t xml:space="preserve"> </w:t>
                            </w:r>
                          </w:p>
                        </w:tc>
                        <w:tc>
                          <w:tcPr>
                            <w:tcW w:w="0" w:type="auto"/>
                            <w:shd w:val="clear" w:color="auto" w:fill="2DFF41"/>
                            <w:vAlign w:val="center"/>
                          </w:tcPr>
                          <w:p w14:paraId="147DB90E" w14:textId="77777777" w:rsidR="00B6346D" w:rsidRPr="00985D63" w:rsidRDefault="00B6346D" w:rsidP="00A2680F">
                            <w:pPr>
                              <w:pStyle w:val="testobox"/>
                              <w:rPr>
                                <w:lang w:val="en-US" w:eastAsia="it-IT"/>
                              </w:rPr>
                            </w:pPr>
                            <w:r w:rsidRPr="00985D63">
                              <w:rPr>
                                <w:rFonts w:ascii="Wingdings" w:eastAsia="Wingdings" w:hAnsi="Wingdings" w:cs="Wingdings"/>
                                <w:lang w:eastAsia="it-IT"/>
                              </w:rPr>
                              <w:t>J</w:t>
                            </w:r>
                          </w:p>
                        </w:tc>
                        <w:tc>
                          <w:tcPr>
                            <w:tcW w:w="0" w:type="auto"/>
                            <w:shd w:val="clear" w:color="auto" w:fill="auto"/>
                            <w:vAlign w:val="center"/>
                          </w:tcPr>
                          <w:p w14:paraId="3630FC64" w14:textId="77777777" w:rsidR="00B6346D" w:rsidRPr="00985D63" w:rsidRDefault="00B6346D" w:rsidP="00A2680F">
                            <w:pPr>
                              <w:pStyle w:val="testobox"/>
                              <w:rPr>
                                <w:rFonts w:eastAsia="Times New Roman"/>
                                <w:lang w:eastAsia="it-IT"/>
                              </w:rPr>
                            </w:pPr>
                            <w:r w:rsidRPr="0097780D">
                              <w:rPr>
                                <w:noProof/>
                                <w:lang w:eastAsia="it-IT"/>
                              </w:rPr>
                              <w:drawing>
                                <wp:inline distT="0" distB="0" distL="0" distR="0" wp14:anchorId="552B0AB4" wp14:editId="6F46760D">
                                  <wp:extent cx="285750" cy="285750"/>
                                  <wp:effectExtent l="76200" t="25400" r="0" b="19050"/>
                                  <wp:docPr id="85"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3924655">
                                            <a:off x="0" y="0"/>
                                            <a:ext cx="285750" cy="285750"/>
                                          </a:xfrm>
                                          <a:prstGeom prst="rect">
                                            <a:avLst/>
                                          </a:prstGeom>
                                          <a:noFill/>
                                          <a:ln>
                                            <a:noFill/>
                                          </a:ln>
                                        </pic:spPr>
                                      </pic:pic>
                                    </a:graphicData>
                                  </a:graphic>
                                </wp:inline>
                              </w:drawing>
                            </w:r>
                          </w:p>
                        </w:tc>
                      </w:tr>
                      <w:tr w:rsidR="00B6346D" w:rsidRPr="00985D63" w14:paraId="22301EC6" w14:textId="77777777">
                        <w:trPr>
                          <w:trHeight w:val="692"/>
                          <w:jc w:val="center"/>
                        </w:trPr>
                        <w:tc>
                          <w:tcPr>
                            <w:tcW w:w="2835" w:type="dxa"/>
                            <w:shd w:val="clear" w:color="auto" w:fill="auto"/>
                            <w:vAlign w:val="center"/>
                          </w:tcPr>
                          <w:p w14:paraId="51EB8C7B" w14:textId="1AE87C54" w:rsidR="00B6346D" w:rsidRDefault="00B6346D" w:rsidP="00A2680F">
                            <w:pPr>
                              <w:pStyle w:val="testobox"/>
                            </w:pPr>
                            <w:r>
                              <w:t>Sources de pollution</w:t>
                            </w:r>
                          </w:p>
                        </w:tc>
                        <w:tc>
                          <w:tcPr>
                            <w:tcW w:w="0" w:type="auto"/>
                            <w:shd w:val="clear" w:color="auto" w:fill="FFC000"/>
                            <w:vAlign w:val="center"/>
                          </w:tcPr>
                          <w:p w14:paraId="5479256C" w14:textId="77777777" w:rsidR="00B6346D" w:rsidRPr="00985D63" w:rsidRDefault="00B6346D" w:rsidP="00A2680F">
                            <w:pPr>
                              <w:pStyle w:val="testobox"/>
                              <w:rPr>
                                <w:lang w:eastAsia="it-IT"/>
                              </w:rPr>
                            </w:pPr>
                            <w:r>
                              <w:rPr>
                                <w:rFonts w:ascii="Wingdings" w:eastAsia="Wingdings" w:hAnsi="Wingdings" w:cs="Wingdings"/>
                                <w:lang w:eastAsia="it-IT"/>
                              </w:rPr>
                              <w:t>K</w:t>
                            </w:r>
                          </w:p>
                        </w:tc>
                        <w:tc>
                          <w:tcPr>
                            <w:tcW w:w="0" w:type="auto"/>
                            <w:shd w:val="clear" w:color="auto" w:fill="auto"/>
                            <w:vAlign w:val="center"/>
                          </w:tcPr>
                          <w:p w14:paraId="469D78CD" w14:textId="77777777" w:rsidR="00B6346D" w:rsidRPr="0097780D" w:rsidRDefault="00B6346D" w:rsidP="00A2680F">
                            <w:pPr>
                              <w:pStyle w:val="testobox"/>
                              <w:rPr>
                                <w:noProof/>
                                <w:lang w:eastAsia="en-GB"/>
                              </w:rPr>
                            </w:pPr>
                            <w:r>
                              <w:rPr>
                                <w:noProof/>
                                <w:lang w:eastAsia="it-IT"/>
                              </w:rPr>
                              <w:drawing>
                                <wp:inline distT="0" distB="0" distL="0" distR="0" wp14:anchorId="7D2BC8AE" wp14:editId="13BEB413">
                                  <wp:extent cx="287394" cy="300471"/>
                                  <wp:effectExtent l="0" t="0" r="0" b="0"/>
                                  <wp:docPr id="88"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985D63" w14:paraId="5FEB7B2F" w14:textId="77777777">
                        <w:trPr>
                          <w:trHeight w:val="692"/>
                          <w:jc w:val="center"/>
                        </w:trPr>
                        <w:tc>
                          <w:tcPr>
                            <w:tcW w:w="2835" w:type="dxa"/>
                            <w:shd w:val="clear" w:color="auto" w:fill="auto"/>
                            <w:vAlign w:val="center"/>
                          </w:tcPr>
                          <w:p w14:paraId="2B1964A7" w14:textId="0DE9B893" w:rsidR="00B6346D" w:rsidRPr="00580D1E" w:rsidRDefault="00B6346D" w:rsidP="00A2680F">
                            <w:pPr>
                              <w:pStyle w:val="testobox"/>
                              <w:rPr>
                                <w:lang w:val="fr-FR"/>
                              </w:rPr>
                            </w:pPr>
                            <w:r w:rsidRPr="00580D1E">
                              <w:rPr>
                                <w:lang w:val="fr-FR"/>
                              </w:rPr>
                              <w:t>Qualité des eaux de b</w:t>
                            </w:r>
                            <w:r>
                              <w:rPr>
                                <w:lang w:val="fr-FR"/>
                              </w:rPr>
                              <w:t>aignades</w:t>
                            </w:r>
                          </w:p>
                        </w:tc>
                        <w:tc>
                          <w:tcPr>
                            <w:tcW w:w="0" w:type="auto"/>
                            <w:shd w:val="clear" w:color="auto" w:fill="2DFF41"/>
                            <w:vAlign w:val="center"/>
                          </w:tcPr>
                          <w:p w14:paraId="08372287" w14:textId="77777777" w:rsidR="00B6346D" w:rsidRDefault="00B6346D" w:rsidP="00A2680F">
                            <w:pPr>
                              <w:pStyle w:val="testobox"/>
                              <w:rPr>
                                <w:lang w:eastAsia="it-IT"/>
                              </w:rPr>
                            </w:pPr>
                            <w:r w:rsidRPr="00985D63">
                              <w:rPr>
                                <w:rFonts w:ascii="Wingdings" w:eastAsia="Wingdings" w:hAnsi="Wingdings" w:cs="Wingdings"/>
                                <w:lang w:eastAsia="it-IT"/>
                              </w:rPr>
                              <w:t>J</w:t>
                            </w:r>
                          </w:p>
                        </w:tc>
                        <w:tc>
                          <w:tcPr>
                            <w:tcW w:w="0" w:type="auto"/>
                            <w:shd w:val="clear" w:color="auto" w:fill="auto"/>
                            <w:vAlign w:val="center"/>
                          </w:tcPr>
                          <w:p w14:paraId="46344FF0" w14:textId="77777777" w:rsidR="00B6346D" w:rsidRPr="0097780D" w:rsidRDefault="00B6346D" w:rsidP="00A2680F">
                            <w:pPr>
                              <w:pStyle w:val="testobox"/>
                              <w:rPr>
                                <w:noProof/>
                                <w:lang w:eastAsia="it-IT"/>
                              </w:rPr>
                            </w:pPr>
                            <w:r w:rsidRPr="0097780D">
                              <w:rPr>
                                <w:noProof/>
                                <w:lang w:eastAsia="it-IT"/>
                              </w:rPr>
                              <w:drawing>
                                <wp:inline distT="0" distB="0" distL="0" distR="0" wp14:anchorId="160EEFEE" wp14:editId="56174BAF">
                                  <wp:extent cx="285750" cy="285750"/>
                                  <wp:effectExtent l="76200" t="25400" r="0" b="19050"/>
                                  <wp:docPr id="90"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3924655">
                                            <a:off x="0" y="0"/>
                                            <a:ext cx="285750" cy="285750"/>
                                          </a:xfrm>
                                          <a:prstGeom prst="rect">
                                            <a:avLst/>
                                          </a:prstGeom>
                                          <a:noFill/>
                                          <a:ln>
                                            <a:noFill/>
                                          </a:ln>
                                        </pic:spPr>
                                      </pic:pic>
                                    </a:graphicData>
                                  </a:graphic>
                                </wp:inline>
                              </w:drawing>
                            </w:r>
                          </w:p>
                        </w:tc>
                      </w:tr>
                      <w:tr w:rsidR="00B6346D" w:rsidRPr="00985D63" w14:paraId="4FF6A3DF" w14:textId="77777777">
                        <w:trPr>
                          <w:trHeight w:val="692"/>
                          <w:jc w:val="center"/>
                        </w:trPr>
                        <w:tc>
                          <w:tcPr>
                            <w:tcW w:w="2835" w:type="dxa"/>
                            <w:shd w:val="clear" w:color="auto" w:fill="auto"/>
                            <w:vAlign w:val="center"/>
                          </w:tcPr>
                          <w:p w14:paraId="67E1A179" w14:textId="39A51628" w:rsidR="00B6346D" w:rsidRDefault="00B6346D" w:rsidP="00A2680F">
                            <w:pPr>
                              <w:pStyle w:val="testobox"/>
                            </w:pPr>
                            <w:r>
                              <w:t xml:space="preserve">Stock de </w:t>
                            </w:r>
                            <w:r w:rsidRPr="00CF3022">
                              <w:rPr>
                                <w:lang w:val="fr-FR"/>
                              </w:rPr>
                              <w:t>poissons</w:t>
                            </w:r>
                          </w:p>
                        </w:tc>
                        <w:tc>
                          <w:tcPr>
                            <w:tcW w:w="0" w:type="auto"/>
                            <w:shd w:val="clear" w:color="auto" w:fill="FF0000"/>
                            <w:vAlign w:val="center"/>
                          </w:tcPr>
                          <w:p w14:paraId="55FC9245" w14:textId="77777777" w:rsidR="00B6346D" w:rsidRPr="00985D63" w:rsidRDefault="00B6346D" w:rsidP="00A2680F">
                            <w:pPr>
                              <w:pStyle w:val="testobox"/>
                              <w:rPr>
                                <w:lang w:eastAsia="it-IT"/>
                              </w:rPr>
                            </w:pPr>
                            <w:r w:rsidRPr="0062768E">
                              <w:rPr>
                                <w:rFonts w:ascii="Wingdings" w:eastAsia="Wingdings" w:hAnsi="Wingdings" w:cs="Wingdings"/>
                                <w:lang w:val="fr-FR" w:eastAsia="it-IT"/>
                              </w:rPr>
                              <w:t>L</w:t>
                            </w:r>
                          </w:p>
                        </w:tc>
                        <w:tc>
                          <w:tcPr>
                            <w:tcW w:w="0" w:type="auto"/>
                            <w:shd w:val="clear" w:color="auto" w:fill="auto"/>
                            <w:vAlign w:val="center"/>
                          </w:tcPr>
                          <w:p w14:paraId="55844FCF" w14:textId="77777777" w:rsidR="00B6346D" w:rsidRPr="0097780D" w:rsidRDefault="00B6346D" w:rsidP="00A2680F">
                            <w:pPr>
                              <w:pStyle w:val="testobox"/>
                              <w:rPr>
                                <w:noProof/>
                                <w:lang w:eastAsia="it-IT"/>
                              </w:rPr>
                            </w:pPr>
                            <w:r w:rsidRPr="00FC086B">
                              <w:rPr>
                                <w:noProof/>
                                <w:lang w:eastAsia="it-IT"/>
                              </w:rPr>
                              <w:drawing>
                                <wp:inline distT="0" distB="0" distL="0" distR="0" wp14:anchorId="56BF6AB0" wp14:editId="2F875F7B">
                                  <wp:extent cx="287394" cy="300471"/>
                                  <wp:effectExtent l="31432" t="6668" r="0" b="11112"/>
                                  <wp:docPr id="94"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749847">
                                            <a:off x="0" y="0"/>
                                            <a:ext cx="297954" cy="311512"/>
                                          </a:xfrm>
                                          <a:prstGeom prst="rect">
                                            <a:avLst/>
                                          </a:prstGeom>
                                          <a:noFill/>
                                          <a:ln>
                                            <a:noFill/>
                                          </a:ln>
                                        </pic:spPr>
                                      </pic:pic>
                                    </a:graphicData>
                                  </a:graphic>
                                </wp:inline>
                              </w:drawing>
                            </w:r>
                          </w:p>
                        </w:tc>
                      </w:tr>
                    </w:tbl>
                    <w:p w14:paraId="43F97C86" w14:textId="77777777" w:rsidR="00B6346D" w:rsidRDefault="00B6346D" w:rsidP="003D2EA9"/>
                  </w:txbxContent>
                </v:textbox>
                <w10:anchorlock/>
              </v:shape>
            </w:pict>
          </mc:Fallback>
        </mc:AlternateContent>
      </w:r>
    </w:p>
    <w:p w14:paraId="367B311F" w14:textId="77777777" w:rsidR="005A1A03" w:rsidRDefault="005A1A03" w:rsidP="002624F9"/>
    <w:p w14:paraId="43B3ECD8" w14:textId="3E7AD825" w:rsidR="002624F9" w:rsidRPr="002624F9" w:rsidRDefault="002624F9" w:rsidP="00643B4F">
      <w:pPr>
        <w:pStyle w:val="Titre2"/>
        <w:rPr>
          <w:lang w:val="fr-FR"/>
        </w:rPr>
      </w:pPr>
      <w:bookmarkStart w:id="106" w:name="_Toc66805686"/>
      <w:bookmarkStart w:id="107" w:name="_Toc64970359"/>
      <w:bookmarkStart w:id="108" w:name="_Toc66891394"/>
      <w:r w:rsidRPr="002624F9">
        <w:rPr>
          <w:lang w:val="fr-FR"/>
        </w:rPr>
        <w:t>Qualité des sols et u</w:t>
      </w:r>
      <w:r>
        <w:rPr>
          <w:lang w:val="fr-FR"/>
        </w:rPr>
        <w:t>tilisation des terres</w:t>
      </w:r>
      <w:bookmarkEnd w:id="106"/>
      <w:bookmarkEnd w:id="108"/>
    </w:p>
    <w:bookmarkEnd w:id="107"/>
    <w:p w14:paraId="0F7886B6" w14:textId="6364BB6E" w:rsidR="002624F9" w:rsidRPr="00893BED" w:rsidRDefault="008075A4" w:rsidP="00643B4F">
      <w:pPr>
        <w:rPr>
          <w:lang w:val="fr-FR"/>
        </w:rPr>
      </w:pPr>
      <w:r w:rsidRPr="008075A4">
        <w:rPr>
          <w:rFonts w:asciiTheme="minorHAnsi" w:hAnsiTheme="minorHAnsi" w:cstheme="minorHAnsi"/>
          <w:color w:val="000000" w:themeColor="text1"/>
          <w:lang w:val="fr-FR"/>
        </w:rPr>
        <w:t xml:space="preserve">La terre correspond à la </w:t>
      </w:r>
      <w:r>
        <w:rPr>
          <w:rFonts w:asciiTheme="minorHAnsi" w:hAnsiTheme="minorHAnsi" w:cstheme="minorHAnsi"/>
          <w:color w:val="000000" w:themeColor="text1"/>
          <w:lang w:val="fr-FR"/>
        </w:rPr>
        <w:t xml:space="preserve">surface de la planète non couverte par l’eau, tandis que les sols sont </w:t>
      </w:r>
      <w:r w:rsidR="00711677">
        <w:rPr>
          <w:rFonts w:asciiTheme="minorHAnsi" w:hAnsiTheme="minorHAnsi" w:cstheme="minorHAnsi"/>
          <w:color w:val="000000" w:themeColor="text1"/>
          <w:lang w:val="fr-FR"/>
        </w:rPr>
        <w:t>les couches supérieures, composé</w:t>
      </w:r>
      <w:r w:rsidR="00BC4A34">
        <w:rPr>
          <w:rFonts w:asciiTheme="minorHAnsi" w:hAnsiTheme="minorHAnsi" w:cstheme="minorHAnsi"/>
          <w:color w:val="000000" w:themeColor="text1"/>
          <w:lang w:val="fr-FR"/>
        </w:rPr>
        <w:t>es</w:t>
      </w:r>
      <w:r w:rsidR="00711677">
        <w:rPr>
          <w:rFonts w:asciiTheme="minorHAnsi" w:hAnsiTheme="minorHAnsi" w:cstheme="minorHAnsi"/>
          <w:color w:val="000000" w:themeColor="text1"/>
          <w:lang w:val="fr-FR"/>
        </w:rPr>
        <w:t xml:space="preserve"> de matières organiques, eaux, minéraux et d’organismes vivants</w:t>
      </w:r>
      <w:r w:rsidR="00467BB2">
        <w:rPr>
          <w:rFonts w:asciiTheme="minorHAnsi" w:hAnsiTheme="minorHAnsi" w:cstheme="minorHAnsi"/>
          <w:color w:val="000000" w:themeColor="text1"/>
          <w:lang w:val="fr-FR"/>
        </w:rPr>
        <w:t xml:space="preserve">. </w:t>
      </w:r>
      <w:r w:rsidR="00467BB2" w:rsidRPr="00893BED">
        <w:rPr>
          <w:lang w:val="fr-FR"/>
        </w:rPr>
        <w:t xml:space="preserve">La </w:t>
      </w:r>
      <w:r w:rsidR="00CB43EA" w:rsidRPr="00893BED">
        <w:rPr>
          <w:lang w:val="fr-FR"/>
        </w:rPr>
        <w:t>Stratégie sur la thématique des sols</w:t>
      </w:r>
      <w:r w:rsidR="00CB43EA">
        <w:rPr>
          <w:rStyle w:val="Appelnotedebasdep"/>
        </w:rPr>
        <w:footnoteReference w:id="30"/>
      </w:r>
      <w:r w:rsidR="00CB43EA" w:rsidRPr="00893BED">
        <w:rPr>
          <w:lang w:val="fr-FR"/>
        </w:rPr>
        <w:t xml:space="preserve"> </w:t>
      </w:r>
      <w:r w:rsidR="00893BED" w:rsidRPr="00893BED">
        <w:rPr>
          <w:lang w:val="fr-FR"/>
        </w:rPr>
        <w:t>pose les bas</w:t>
      </w:r>
      <w:r w:rsidR="00893BED">
        <w:rPr>
          <w:lang w:val="fr-FR"/>
        </w:rPr>
        <w:t>es pour un cadre de Directive et une évaluation d’impact sur ces</w:t>
      </w:r>
      <w:r w:rsidR="007C5DBD">
        <w:rPr>
          <w:lang w:val="fr-FR"/>
        </w:rPr>
        <w:t xml:space="preserve"> problématiques à l’échelle de l’UE. </w:t>
      </w:r>
      <w:r w:rsidR="00BC4A34" w:rsidRPr="00467BB2">
        <w:rPr>
          <w:lang w:val="fr-FR"/>
        </w:rPr>
        <w:t>Le sol est une ressource non-renouvelable</w:t>
      </w:r>
      <w:r w:rsidR="00BC4A34">
        <w:rPr>
          <w:lang w:val="fr-FR"/>
        </w:rPr>
        <w:t xml:space="preserve"> ayant </w:t>
      </w:r>
      <w:r w:rsidR="00BC4A34" w:rsidRPr="00467BB2">
        <w:rPr>
          <w:lang w:val="fr-FR"/>
        </w:rPr>
        <w:t>de n</w:t>
      </w:r>
      <w:r w:rsidR="00BC4A34">
        <w:rPr>
          <w:lang w:val="fr-FR"/>
        </w:rPr>
        <w:t xml:space="preserve">ombreuses fonctions. </w:t>
      </w:r>
      <w:r w:rsidR="00915CB9" w:rsidRPr="00915CB9">
        <w:rPr>
          <w:lang w:val="fr-FR"/>
        </w:rPr>
        <w:t xml:space="preserve">Les sols fournissent un </w:t>
      </w:r>
      <w:r w:rsidR="00BC4A34">
        <w:rPr>
          <w:lang w:val="fr-FR"/>
        </w:rPr>
        <w:t xml:space="preserve">support </w:t>
      </w:r>
      <w:r w:rsidR="00915CB9" w:rsidRPr="00915CB9">
        <w:rPr>
          <w:lang w:val="fr-FR"/>
        </w:rPr>
        <w:t>physique aux activités économiques, en particulier pour les bâtiments et les infrastructures urbaines. Le sol fournit également de nombreux services écologiques</w:t>
      </w:r>
      <w:r w:rsidR="00915CB9">
        <w:rPr>
          <w:lang w:val="fr-FR"/>
        </w:rPr>
        <w:t xml:space="preserve"> </w:t>
      </w:r>
      <w:r w:rsidR="00915CB9" w:rsidRPr="00915CB9">
        <w:rPr>
          <w:lang w:val="fr-FR"/>
        </w:rPr>
        <w:t xml:space="preserve">: il régule les cycles de l'eau, de l'azote et du carbone, il représente un puits de carbone </w:t>
      </w:r>
      <w:r w:rsidR="00915CB9" w:rsidRPr="00915CB9">
        <w:rPr>
          <w:lang w:val="fr-FR"/>
        </w:rPr>
        <w:lastRenderedPageBreak/>
        <w:t xml:space="preserve">et </w:t>
      </w:r>
      <w:r w:rsidR="006B0E2E">
        <w:rPr>
          <w:lang w:val="fr-FR"/>
        </w:rPr>
        <w:t xml:space="preserve">représente </w:t>
      </w:r>
      <w:r w:rsidR="00915CB9" w:rsidRPr="00915CB9">
        <w:rPr>
          <w:lang w:val="fr-FR"/>
        </w:rPr>
        <w:t xml:space="preserve">un </w:t>
      </w:r>
      <w:r w:rsidR="00BC4A34">
        <w:rPr>
          <w:lang w:val="fr-FR"/>
        </w:rPr>
        <w:t xml:space="preserve">support de </w:t>
      </w:r>
      <w:r w:rsidR="00915CB9" w:rsidRPr="00915CB9">
        <w:rPr>
          <w:lang w:val="fr-FR"/>
        </w:rPr>
        <w:t xml:space="preserve">vie pour de nombreuses espèces </w:t>
      </w:r>
      <w:r w:rsidR="006B0E2E">
        <w:rPr>
          <w:lang w:val="fr-FR"/>
        </w:rPr>
        <w:t>animales et végétales</w:t>
      </w:r>
      <w:r w:rsidR="00915CB9" w:rsidRPr="00915CB9">
        <w:rPr>
          <w:lang w:val="fr-FR"/>
        </w:rPr>
        <w:t xml:space="preserve">. Depuis des années, </w:t>
      </w:r>
      <w:r w:rsidR="00BC4A34" w:rsidRPr="00915CB9">
        <w:rPr>
          <w:lang w:val="fr-FR"/>
        </w:rPr>
        <w:t xml:space="preserve">dans la zone de coopération </w:t>
      </w:r>
      <w:r w:rsidR="00915CB9" w:rsidRPr="00915CB9">
        <w:rPr>
          <w:lang w:val="fr-FR"/>
        </w:rPr>
        <w:t>le sol est sous pression humaine</w:t>
      </w:r>
      <w:r w:rsidR="00BC4A34">
        <w:rPr>
          <w:lang w:val="fr-FR"/>
        </w:rPr>
        <w:t xml:space="preserve"> croissante. </w:t>
      </w:r>
      <w:r w:rsidR="00915CB9" w:rsidRPr="00915CB9">
        <w:rPr>
          <w:lang w:val="fr-FR"/>
        </w:rPr>
        <w:t xml:space="preserve"> </w:t>
      </w:r>
    </w:p>
    <w:p w14:paraId="4C675DAF" w14:textId="1FB7544C" w:rsidR="006B0E2E" w:rsidRPr="00F27841" w:rsidRDefault="006B0E2E" w:rsidP="00F27841">
      <w:pPr>
        <w:spacing w:before="0" w:line="300" w:lineRule="atLeast"/>
        <w:ind w:left="709"/>
        <w:rPr>
          <w:rStyle w:val="Rfrenceintense"/>
          <w:lang w:val="fr-FR"/>
        </w:rPr>
      </w:pPr>
      <w:r w:rsidRPr="006B0E2E">
        <w:rPr>
          <w:rStyle w:val="Rfrenceintense"/>
          <w:lang w:val="fr-FR"/>
        </w:rPr>
        <w:t>Dégradation du sol et a</w:t>
      </w:r>
      <w:r>
        <w:rPr>
          <w:rStyle w:val="Rfrenceintense"/>
          <w:lang w:val="fr-FR"/>
        </w:rPr>
        <w:t>rtificialisation des sols et surfaces</w:t>
      </w:r>
    </w:p>
    <w:p w14:paraId="16A28D44" w14:textId="27C6F920" w:rsidR="00643B4F" w:rsidRPr="002F4AA5" w:rsidRDefault="003D30D7" w:rsidP="00643B4F">
      <w:pPr>
        <w:rPr>
          <w:lang w:val="fr-FR"/>
        </w:rPr>
      </w:pPr>
      <w:r w:rsidRPr="002F4AA5">
        <w:rPr>
          <w:lang w:val="fr-FR"/>
        </w:rPr>
        <w:t xml:space="preserve">La dégradation des sols est principalement due à l'augmentation des sols artificiels, y compris les bâtiments et les routes (voies ferrées et canaux). Les sols artificiels influencent les performances de stockage de l'eau, la régulation du climat et la fourniture d'habitats et autres. Entre 2006 et 2015, le pourcentage d'imperméabilisation des sols dans la zone de coopération a augmenté, à l'exception du </w:t>
      </w:r>
      <w:r w:rsidR="00F27841" w:rsidRPr="002F4AA5">
        <w:rPr>
          <w:lang w:val="fr-FR"/>
        </w:rPr>
        <w:t>Monténégro.</w:t>
      </w:r>
      <w:r w:rsidR="00643B4F" w:rsidRPr="002F4AA5">
        <w:rPr>
          <w:lang w:val="fr-FR"/>
        </w:rPr>
        <w:t xml:space="preserve"> </w:t>
      </w:r>
      <w:r w:rsidR="00D90EA7">
        <w:rPr>
          <w:lang w:val="fr-FR"/>
        </w:rPr>
        <w:t>Malte est un cas à part</w:t>
      </w:r>
      <w:r w:rsidR="000C64A8">
        <w:rPr>
          <w:lang w:val="fr-FR"/>
        </w:rPr>
        <w:t xml:space="preserve"> avec plus de 15% de sols artificialisés.</w:t>
      </w:r>
    </w:p>
    <w:p w14:paraId="039AEBC3" w14:textId="31ED5EC9" w:rsidR="00F27841" w:rsidRDefault="000C64A8" w:rsidP="00CB73DF">
      <w:pPr>
        <w:rPr>
          <w:noProof/>
          <w:color w:val="4470B4"/>
          <w:sz w:val="22"/>
          <w:szCs w:val="22"/>
          <w:lang w:val="fr-FR"/>
        </w:rPr>
      </w:pPr>
      <w:bookmarkStart w:id="109" w:name="_Toc66805944"/>
      <w:r w:rsidRPr="00964B4C">
        <w:rPr>
          <w:noProof/>
          <w:color w:val="4470B4"/>
          <w:sz w:val="22"/>
          <w:szCs w:val="22"/>
          <w:lang w:val="fr-FR"/>
        </w:rPr>
        <w:t xml:space="preserve">Figure </w:t>
      </w:r>
      <w:r w:rsidRPr="00964B4C">
        <w:rPr>
          <w:noProof/>
          <w:color w:val="4470B4"/>
          <w:sz w:val="22"/>
          <w:szCs w:val="22"/>
          <w:lang w:val="fr-FR"/>
        </w:rPr>
        <w:fldChar w:fldCharType="begin"/>
      </w:r>
      <w:r w:rsidRPr="00964B4C">
        <w:rPr>
          <w:noProof/>
          <w:color w:val="4470B4"/>
          <w:sz w:val="22"/>
          <w:szCs w:val="22"/>
          <w:lang w:val="fr-FR"/>
        </w:rPr>
        <w:instrText xml:space="preserve"> SEQ Figure \* ARABIC </w:instrText>
      </w:r>
      <w:r w:rsidRPr="00964B4C">
        <w:rPr>
          <w:noProof/>
          <w:color w:val="4470B4"/>
          <w:sz w:val="22"/>
          <w:szCs w:val="22"/>
          <w:lang w:val="fr-FR"/>
        </w:rPr>
        <w:fldChar w:fldCharType="separate"/>
      </w:r>
      <w:r>
        <w:rPr>
          <w:noProof/>
          <w:color w:val="4470B4"/>
          <w:sz w:val="22"/>
          <w:szCs w:val="22"/>
          <w:lang w:val="fr-FR"/>
        </w:rPr>
        <w:t>27</w:t>
      </w:r>
      <w:r w:rsidRPr="00964B4C">
        <w:rPr>
          <w:noProof/>
          <w:color w:val="4470B4"/>
          <w:sz w:val="22"/>
          <w:szCs w:val="22"/>
          <w:lang w:val="fr-FR"/>
        </w:rPr>
        <w:fldChar w:fldCharType="end"/>
      </w:r>
      <w:r w:rsidRPr="00964B4C">
        <w:rPr>
          <w:noProof/>
          <w:color w:val="4470B4"/>
          <w:sz w:val="22"/>
          <w:szCs w:val="22"/>
          <w:lang w:val="fr-FR"/>
        </w:rPr>
        <w:t> </w:t>
      </w:r>
      <w:r w:rsidR="00CB73DF">
        <w:rPr>
          <w:noProof/>
          <w:color w:val="4470B4"/>
          <w:sz w:val="22"/>
          <w:szCs w:val="22"/>
          <w:lang w:val="fr-FR"/>
        </w:rPr>
        <w:t xml:space="preserve"> : </w:t>
      </w:r>
      <w:r w:rsidR="00F27841" w:rsidRPr="00CB73DF">
        <w:rPr>
          <w:noProof/>
          <w:color w:val="4470B4"/>
          <w:sz w:val="22"/>
          <w:szCs w:val="22"/>
          <w:lang w:val="fr-FR"/>
        </w:rPr>
        <w:t>Pourcentage de sol imperméab</w:t>
      </w:r>
      <w:r w:rsidR="00CB73DF">
        <w:rPr>
          <w:noProof/>
          <w:color w:val="4470B4"/>
          <w:sz w:val="22"/>
          <w:szCs w:val="22"/>
          <w:lang w:val="fr-FR"/>
        </w:rPr>
        <w:t xml:space="preserve">ilisés </w:t>
      </w:r>
      <w:r w:rsidR="00F27841" w:rsidRPr="00CB73DF">
        <w:rPr>
          <w:noProof/>
          <w:color w:val="4470B4"/>
          <w:sz w:val="22"/>
          <w:szCs w:val="22"/>
          <w:lang w:val="fr-FR"/>
        </w:rPr>
        <w:t>par pays (Source</w:t>
      </w:r>
      <w:r>
        <w:rPr>
          <w:noProof/>
          <w:color w:val="4470B4"/>
          <w:sz w:val="22"/>
          <w:szCs w:val="22"/>
          <w:lang w:val="fr-FR"/>
        </w:rPr>
        <w:t> :</w:t>
      </w:r>
      <w:r w:rsidR="00F27841" w:rsidRPr="00CB73DF">
        <w:rPr>
          <w:noProof/>
          <w:color w:val="4470B4"/>
          <w:sz w:val="22"/>
          <w:szCs w:val="22"/>
          <w:lang w:val="fr-FR"/>
        </w:rPr>
        <w:t xml:space="preserve"> AEE</w:t>
      </w:r>
      <w:r w:rsidR="00CB73DF">
        <w:rPr>
          <w:noProof/>
          <w:color w:val="4470B4"/>
          <w:sz w:val="22"/>
          <w:szCs w:val="22"/>
          <w:lang w:val="fr-FR"/>
        </w:rPr>
        <w:t xml:space="preserve"> -2020</w:t>
      </w:r>
      <w:r w:rsidR="00F27841" w:rsidRPr="00CB73DF">
        <w:rPr>
          <w:noProof/>
          <w:color w:val="4470B4"/>
          <w:sz w:val="22"/>
          <w:szCs w:val="22"/>
          <w:lang w:val="fr-FR"/>
        </w:rPr>
        <w:t xml:space="preserve"> )</w:t>
      </w:r>
      <w:bookmarkEnd w:id="109"/>
    </w:p>
    <w:p w14:paraId="3880ABA4" w14:textId="327BE789" w:rsidR="00D90EA7" w:rsidRPr="00CB73DF" w:rsidRDefault="00D90EA7" w:rsidP="00CB73DF">
      <w:pPr>
        <w:rPr>
          <w:noProof/>
          <w:color w:val="4470B4"/>
          <w:sz w:val="22"/>
          <w:szCs w:val="22"/>
          <w:lang w:val="fr-FR"/>
        </w:rPr>
      </w:pPr>
      <w:r>
        <w:rPr>
          <w:noProof/>
        </w:rPr>
        <w:drawing>
          <wp:inline distT="0" distB="0" distL="0" distR="0" wp14:anchorId="566E34C8" wp14:editId="5CD2F6F3">
            <wp:extent cx="5661813" cy="4864608"/>
            <wp:effectExtent l="0" t="0" r="15240" b="12700"/>
            <wp:docPr id="1" name="Grafico 1">
              <a:extLst xmlns:a="http://schemas.openxmlformats.org/drawingml/2006/main">
                <a:ext uri="{FF2B5EF4-FFF2-40B4-BE49-F238E27FC236}">
                  <a16:creationId xmlns:a16="http://schemas.microsoft.com/office/drawing/2014/main" id="{B7BF4FF3-6AF8-4265-A8CF-9704FE02A66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15468539" w14:textId="77777777" w:rsidR="00643B4F" w:rsidRDefault="00643B4F" w:rsidP="00643B4F"/>
    <w:p w14:paraId="4D7185D1" w14:textId="77777777" w:rsidR="00643B4F" w:rsidRPr="000E1F89" w:rsidRDefault="00643B4F" w:rsidP="00643B4F"/>
    <w:p w14:paraId="17277FEA" w14:textId="77777777" w:rsidR="00643B4F" w:rsidRPr="000E1F89" w:rsidRDefault="00643B4F" w:rsidP="00643B4F"/>
    <w:p w14:paraId="6162F771" w14:textId="3FE6EEF6" w:rsidR="00643B4F" w:rsidRPr="00B80CB3" w:rsidRDefault="000C64A8" w:rsidP="00643B4F">
      <w:pPr>
        <w:spacing w:before="0" w:line="300" w:lineRule="atLeast"/>
        <w:ind w:left="709"/>
        <w:rPr>
          <w:rStyle w:val="Rfrenceintense"/>
          <w:lang w:val="fr-FR"/>
        </w:rPr>
      </w:pPr>
      <w:r w:rsidRPr="00B80CB3">
        <w:rPr>
          <w:rStyle w:val="Rfrenceintense"/>
          <w:lang w:val="fr-FR"/>
        </w:rPr>
        <w:lastRenderedPageBreak/>
        <w:t>Sites</w:t>
      </w:r>
      <w:r w:rsidR="000C6E8A" w:rsidRPr="00B80CB3">
        <w:rPr>
          <w:rStyle w:val="Rfrenceintense"/>
          <w:lang w:val="fr-FR"/>
        </w:rPr>
        <w:t xml:space="preserve"> contaminés</w:t>
      </w:r>
    </w:p>
    <w:p w14:paraId="3DA8207A" w14:textId="0F4E56EC" w:rsidR="0011751A" w:rsidRPr="0011751A" w:rsidRDefault="0011751A" w:rsidP="00583BF8">
      <w:pPr>
        <w:rPr>
          <w:rFonts w:asciiTheme="minorHAnsi" w:hAnsiTheme="minorHAnsi" w:cstheme="minorBidi"/>
          <w:lang w:val="fr-FR"/>
        </w:rPr>
      </w:pPr>
      <w:bookmarkStart w:id="110" w:name="_Toc64970714"/>
      <w:r w:rsidRPr="002F4AA5">
        <w:rPr>
          <w:lang w:val="fr-FR"/>
        </w:rPr>
        <w:t xml:space="preserve">Diverses activités humaines contaminent les sols avec des substances dangereuses pour l'environnement, telles que des métaux lourds, des matières organiques et des pesticides. Dans la zone de coopération, les principales activités à l'origine de la contamination des sols sont le traitement et l'élimination des déchets </w:t>
      </w:r>
      <w:r w:rsidR="00B0770D">
        <w:rPr>
          <w:lang w:val="fr-FR"/>
        </w:rPr>
        <w:t>ménagers</w:t>
      </w:r>
      <w:r w:rsidRPr="002F4AA5">
        <w:rPr>
          <w:lang w:val="fr-FR"/>
        </w:rPr>
        <w:t xml:space="preserve">, le traitement et l'élimination des déchets industriels, ainsi que les activités industrielles et commerciales. Par exemple, le traitement et l'élimination des déchets industriels englobent 100% des activités causant la contamination des sols en Croatie, tandis qu'au Monténégro, </w:t>
      </w:r>
      <w:r w:rsidR="00583BF8" w:rsidRPr="002F4AA5">
        <w:rPr>
          <w:lang w:val="fr-FR"/>
        </w:rPr>
        <w:t xml:space="preserve">la part de contamination provenant de cette activité est faible, </w:t>
      </w:r>
      <w:r w:rsidRPr="002F4AA5">
        <w:rPr>
          <w:lang w:val="fr-FR"/>
        </w:rPr>
        <w:t xml:space="preserve">bien qu'elle provienne du traitement et de l'élimination des déchets </w:t>
      </w:r>
      <w:r w:rsidR="00B0770D">
        <w:rPr>
          <w:lang w:val="fr-FR"/>
        </w:rPr>
        <w:t>ménagers</w:t>
      </w:r>
      <w:r w:rsidRPr="002F4AA5">
        <w:rPr>
          <w:lang w:val="fr-FR"/>
        </w:rPr>
        <w:t xml:space="preserve"> et des activités industrielles et commerciales</w:t>
      </w:r>
      <w:r w:rsidR="00B80CB3">
        <w:rPr>
          <w:lang w:val="fr-FR"/>
        </w:rPr>
        <w:t xml:space="preserve"> (comme en Italie ou en France)</w:t>
      </w:r>
      <w:r w:rsidRPr="002F4AA5">
        <w:rPr>
          <w:lang w:val="fr-FR"/>
        </w:rPr>
        <w:t xml:space="preserve">. Chypre </w:t>
      </w:r>
      <w:r w:rsidR="102A2788" w:rsidRPr="19FF1CB4">
        <w:rPr>
          <w:lang w:val="fr-FR"/>
        </w:rPr>
        <w:t>comporte</w:t>
      </w:r>
      <w:r w:rsidRPr="19FF1CB4">
        <w:rPr>
          <w:lang w:val="fr-FR"/>
        </w:rPr>
        <w:t>a</w:t>
      </w:r>
      <w:r w:rsidRPr="002F4AA5">
        <w:rPr>
          <w:lang w:val="fr-FR"/>
        </w:rPr>
        <w:t xml:space="preserve"> un pourcentage élevé de contamination des sols provenant du traitement et de l’élimination des eaux </w:t>
      </w:r>
      <w:r w:rsidR="00D10D42" w:rsidRPr="002F4AA5">
        <w:rPr>
          <w:lang w:val="fr-FR"/>
        </w:rPr>
        <w:t>urbaines</w:t>
      </w:r>
      <w:r w:rsidRPr="002F4AA5">
        <w:rPr>
          <w:lang w:val="fr-FR"/>
        </w:rPr>
        <w:t>, et la contamination des sols de Malte a des pourcentages similaires entre le traitement et l’élimination des déchets industriels, le traitement et l’élimination et le stockage des déchets municipaux</w:t>
      </w:r>
      <w:r w:rsidRPr="19FF1CB4">
        <w:rPr>
          <w:rFonts w:asciiTheme="minorHAnsi" w:hAnsiTheme="minorHAnsi" w:cstheme="minorBidi"/>
          <w:lang w:val="fr-FR"/>
        </w:rPr>
        <w:t>.</w:t>
      </w:r>
    </w:p>
    <w:p w14:paraId="412B4B81" w14:textId="6B56B4D3" w:rsidR="00B80CB3" w:rsidRPr="00B80CB3" w:rsidRDefault="00B80CB3" w:rsidP="00B80CB3">
      <w:pPr>
        <w:rPr>
          <w:noProof/>
          <w:color w:val="4470B4"/>
          <w:sz w:val="22"/>
          <w:szCs w:val="22"/>
          <w:lang w:val="fr-FR"/>
        </w:rPr>
      </w:pPr>
      <w:bookmarkStart w:id="111" w:name="_Toc66805945"/>
      <w:r w:rsidRPr="00CD704D">
        <w:rPr>
          <w:rFonts w:asciiTheme="minorHAnsi" w:hAnsiTheme="minorHAnsi" w:cstheme="minorHAnsi"/>
          <w:noProof/>
          <w:sz w:val="22"/>
          <w:szCs w:val="22"/>
        </w:rPr>
        <w:drawing>
          <wp:anchor distT="0" distB="0" distL="114300" distR="114300" simplePos="0" relativeHeight="251658260" behindDoc="0" locked="0" layoutInCell="1" allowOverlap="1" wp14:anchorId="7D55A919" wp14:editId="13B6987A">
            <wp:simplePos x="0" y="0"/>
            <wp:positionH relativeFrom="margin">
              <wp:posOffset>50165</wp:posOffset>
            </wp:positionH>
            <wp:positionV relativeFrom="line">
              <wp:posOffset>581660</wp:posOffset>
            </wp:positionV>
            <wp:extent cx="6106160" cy="3415665"/>
            <wp:effectExtent l="0" t="0" r="8890" b="0"/>
            <wp:wrapTopAndBottom/>
            <wp:docPr id="32" name="Imag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1">
                      <a:extLst>
                        <a:ext uri="{28A0092B-C50C-407E-A947-70E740481C1C}">
                          <a14:useLocalDpi xmlns:a14="http://schemas.microsoft.com/office/drawing/2010/main" val="0"/>
                        </a:ext>
                      </a:extLst>
                    </a:blip>
                    <a:srcRect l="17853" t="27702" r="17362" b="23188"/>
                    <a:stretch/>
                  </pic:blipFill>
                  <pic:spPr bwMode="auto">
                    <a:xfrm>
                      <a:off x="0" y="0"/>
                      <a:ext cx="6106160" cy="341566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B80CB3">
        <w:rPr>
          <w:noProof/>
          <w:color w:val="4470B4"/>
          <w:sz w:val="22"/>
          <w:szCs w:val="22"/>
          <w:lang w:val="fr-FR"/>
        </w:rPr>
        <w:t xml:space="preserve">Figure </w:t>
      </w:r>
      <w:r w:rsidRPr="00B80CB3">
        <w:rPr>
          <w:noProof/>
          <w:color w:val="4470B4"/>
          <w:sz w:val="22"/>
          <w:szCs w:val="22"/>
          <w:lang w:val="fr-FR"/>
        </w:rPr>
        <w:fldChar w:fldCharType="begin"/>
      </w:r>
      <w:r w:rsidRPr="00B80CB3">
        <w:rPr>
          <w:noProof/>
          <w:color w:val="4470B4"/>
          <w:sz w:val="22"/>
          <w:szCs w:val="22"/>
          <w:lang w:val="fr-FR"/>
        </w:rPr>
        <w:instrText xml:space="preserve"> SEQ Figure \* ARABIC </w:instrText>
      </w:r>
      <w:r w:rsidRPr="00B80CB3">
        <w:rPr>
          <w:noProof/>
          <w:color w:val="4470B4"/>
          <w:sz w:val="22"/>
          <w:szCs w:val="22"/>
          <w:lang w:val="fr-FR"/>
        </w:rPr>
        <w:fldChar w:fldCharType="separate"/>
      </w:r>
      <w:r>
        <w:rPr>
          <w:noProof/>
          <w:color w:val="4470B4"/>
          <w:sz w:val="22"/>
          <w:szCs w:val="22"/>
          <w:lang w:val="fr-FR"/>
        </w:rPr>
        <w:t>28</w:t>
      </w:r>
      <w:r w:rsidRPr="00B80CB3">
        <w:rPr>
          <w:noProof/>
          <w:color w:val="4470B4"/>
          <w:sz w:val="22"/>
          <w:szCs w:val="22"/>
          <w:lang w:val="fr-FR"/>
        </w:rPr>
        <w:fldChar w:fldCharType="end"/>
      </w:r>
      <w:r>
        <w:rPr>
          <w:noProof/>
          <w:color w:val="4470B4"/>
          <w:sz w:val="22"/>
          <w:szCs w:val="22"/>
          <w:lang w:val="fr-FR"/>
        </w:rPr>
        <w:t> :</w:t>
      </w:r>
      <w:r w:rsidRPr="00B80CB3">
        <w:rPr>
          <w:noProof/>
          <w:color w:val="4470B4"/>
          <w:sz w:val="22"/>
          <w:szCs w:val="22"/>
          <w:lang w:val="fr-FR"/>
        </w:rPr>
        <w:t xml:space="preserve"> Lieux contaminés </w:t>
      </w:r>
      <w:r>
        <w:rPr>
          <w:noProof/>
          <w:color w:val="4470B4"/>
          <w:sz w:val="22"/>
          <w:szCs w:val="22"/>
          <w:lang w:val="fr-FR"/>
        </w:rPr>
        <w:t>par Etats membres</w:t>
      </w:r>
      <w:r w:rsidRPr="00B80CB3">
        <w:rPr>
          <w:noProof/>
          <w:color w:val="4470B4"/>
          <w:sz w:val="22"/>
          <w:szCs w:val="22"/>
          <w:lang w:val="fr-FR"/>
        </w:rPr>
        <w:t xml:space="preserve"> selon l'origine de la contamination (Source : </w:t>
      </w:r>
      <w:r>
        <w:rPr>
          <w:noProof/>
          <w:color w:val="4470B4"/>
          <w:sz w:val="22"/>
          <w:szCs w:val="22"/>
          <w:lang w:val="fr-FR"/>
        </w:rPr>
        <w:t>EEA-2019</w:t>
      </w:r>
      <w:r w:rsidRPr="00B80CB3">
        <w:rPr>
          <w:noProof/>
          <w:color w:val="4470B4"/>
          <w:sz w:val="22"/>
          <w:szCs w:val="22"/>
          <w:lang w:val="fr-FR"/>
        </w:rPr>
        <w:t>)</w:t>
      </w:r>
      <w:bookmarkEnd w:id="111"/>
    </w:p>
    <w:bookmarkEnd w:id="110"/>
    <w:p w14:paraId="3E896087" w14:textId="4CCC8D32" w:rsidR="00643B4F" w:rsidRPr="008C04FA" w:rsidRDefault="00643B4F" w:rsidP="00643B4F">
      <w:pPr>
        <w:rPr>
          <w:rFonts w:asciiTheme="minorHAnsi" w:hAnsiTheme="minorHAnsi" w:cstheme="minorHAnsi"/>
          <w:lang w:val="fr-FR"/>
        </w:rPr>
      </w:pPr>
    </w:p>
    <w:p w14:paraId="3748FDE0" w14:textId="77777777" w:rsidR="00643B4F" w:rsidRPr="008C04FA" w:rsidRDefault="00643B4F" w:rsidP="00643B4F">
      <w:pPr>
        <w:rPr>
          <w:lang w:val="fr-FR"/>
        </w:rPr>
      </w:pPr>
      <w:r w:rsidRPr="000E1F89">
        <w:rPr>
          <w:noProof/>
          <w:lang w:eastAsia="it-IT"/>
        </w:rPr>
        <w:lastRenderedPageBreak/>
        <mc:AlternateContent>
          <mc:Choice Requires="wps">
            <w:drawing>
              <wp:anchor distT="0" distB="0" distL="114300" distR="114300" simplePos="0" relativeHeight="251658244" behindDoc="0" locked="0" layoutInCell="1" allowOverlap="1" wp14:anchorId="292EFA9C" wp14:editId="0A51088B">
                <wp:simplePos x="0" y="0"/>
                <wp:positionH relativeFrom="column">
                  <wp:posOffset>-62865</wp:posOffset>
                </wp:positionH>
                <wp:positionV relativeFrom="paragraph">
                  <wp:posOffset>349250</wp:posOffset>
                </wp:positionV>
                <wp:extent cx="6010275" cy="3990975"/>
                <wp:effectExtent l="0" t="0" r="9525" b="9525"/>
                <wp:wrapTopAndBottom/>
                <wp:docPr id="65" name="Zone de texte 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0275" cy="3990975"/>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738EE53" w14:textId="747F5D99" w:rsidR="00B6346D" w:rsidRPr="00B244FF" w:rsidRDefault="00B6346D" w:rsidP="00B244FF">
                            <w:pPr>
                              <w:pStyle w:val="testobox"/>
                              <w:rPr>
                                <w:lang w:val="fr-FR"/>
                              </w:rPr>
                            </w:pPr>
                            <w:r w:rsidRPr="00B244FF">
                              <w:rPr>
                                <w:rFonts w:ascii="Calibri" w:hAnsi="Calibri"/>
                                <w:b/>
                                <w:color w:val="4470B4"/>
                                <w:sz w:val="22"/>
                                <w:szCs w:val="24"/>
                                <w:lang w:val="fr-FR"/>
                              </w:rPr>
                              <w:t>Situation, tendance et menaces pour la zone de coopération dans un scénario «</w:t>
                            </w:r>
                            <w:r>
                              <w:rPr>
                                <w:rFonts w:ascii="Calibri" w:hAnsi="Calibri"/>
                                <w:b/>
                                <w:color w:val="4470B4"/>
                                <w:sz w:val="22"/>
                                <w:szCs w:val="24"/>
                                <w:lang w:val="fr-FR"/>
                              </w:rPr>
                              <w:t xml:space="preserve"> </w:t>
                            </w:r>
                            <w:r w:rsidRPr="00B244FF">
                              <w:rPr>
                                <w:rFonts w:ascii="Calibri" w:hAnsi="Calibri"/>
                                <w:b/>
                                <w:color w:val="4470B4"/>
                                <w:sz w:val="22"/>
                                <w:szCs w:val="24"/>
                                <w:lang w:val="fr-FR"/>
                              </w:rPr>
                              <w:t>sans programme</w:t>
                            </w:r>
                            <w:r>
                              <w:rPr>
                                <w:rFonts w:ascii="Calibri" w:hAnsi="Calibri"/>
                                <w:b/>
                                <w:color w:val="4470B4"/>
                                <w:sz w:val="22"/>
                                <w:szCs w:val="24"/>
                                <w:lang w:val="fr-FR"/>
                              </w:rPr>
                              <w:t xml:space="preserve"> </w:t>
                            </w:r>
                            <w:r w:rsidRPr="00B244FF">
                              <w:rPr>
                                <w:rFonts w:ascii="Calibri" w:hAnsi="Calibri"/>
                                <w:b/>
                                <w:color w:val="4470B4"/>
                                <w:sz w:val="22"/>
                                <w:szCs w:val="24"/>
                                <w:lang w:val="fr-FR"/>
                              </w:rPr>
                              <w:t>»</w:t>
                            </w:r>
                          </w:p>
                          <w:p w14:paraId="3C79C6D3" w14:textId="17CFD457" w:rsidR="00B6346D" w:rsidRPr="005079B4" w:rsidRDefault="00B6346D" w:rsidP="00643B4F">
                            <w:pPr>
                              <w:pStyle w:val="testobox"/>
                              <w:rPr>
                                <w:lang w:val="fr-FR"/>
                              </w:rPr>
                            </w:pPr>
                            <w:r w:rsidRPr="00B244FF">
                              <w:rPr>
                                <w:lang w:val="fr-FR"/>
                              </w:rPr>
                              <w:t xml:space="preserve">Au fil des années, la surface des sols artificiels a augmenté dans </w:t>
                            </w:r>
                            <w:r>
                              <w:rPr>
                                <w:lang w:val="fr-FR"/>
                              </w:rPr>
                              <w:t>l’aire</w:t>
                            </w:r>
                            <w:r w:rsidRPr="00B244FF">
                              <w:rPr>
                                <w:lang w:val="fr-FR"/>
                              </w:rPr>
                              <w:t xml:space="preserve"> de coopération, parallèlement à la diminution des pâturages et des terres cultivées, ainsi qu'à la fragmentation du paysage. La région méditerranéenne est également affectée par une diminution de l'humidité des sols (désertification), la salinisation (élévation du niveau de la mer), l'érosion et la contamination des sols. Les principales sources de contamination proviennent du traitement et de l'élimination des déchets </w:t>
                            </w:r>
                            <w:r>
                              <w:rPr>
                                <w:lang w:val="fr-FR"/>
                              </w:rPr>
                              <w:t>ménagers et des</w:t>
                            </w:r>
                            <w:r w:rsidRPr="00B244FF">
                              <w:rPr>
                                <w:lang w:val="fr-FR"/>
                              </w:rPr>
                              <w:t xml:space="preserve"> déchets industriels, bien que cela varie d'un État membre à l'autre</w:t>
                            </w:r>
                            <w:r>
                              <w:rPr>
                                <w:lang w:val="fr-FR"/>
                              </w:rPr>
                              <w:t>.</w:t>
                            </w:r>
                            <w:r w:rsidRPr="00B244FF">
                              <w:rPr>
                                <w:lang w:val="fr-FR"/>
                              </w:rPr>
                              <w:t xml:space="preserve"> </w:t>
                            </w:r>
                            <w:r>
                              <w:rPr>
                                <w:lang w:val="fr-FR"/>
                              </w:rPr>
                              <w:t>P</w:t>
                            </w:r>
                            <w:r w:rsidRPr="00B244FF">
                              <w:rPr>
                                <w:lang w:val="fr-FR"/>
                              </w:rPr>
                              <w:t>ar ex</w:t>
                            </w:r>
                            <w:r>
                              <w:rPr>
                                <w:lang w:val="fr-FR"/>
                              </w:rPr>
                              <w:t>emple, l’ensemble</w:t>
                            </w:r>
                            <w:r w:rsidRPr="00B244FF">
                              <w:rPr>
                                <w:lang w:val="fr-FR"/>
                              </w:rPr>
                              <w:t xml:space="preserve"> de la contamination des sols </w:t>
                            </w:r>
                            <w:r>
                              <w:rPr>
                                <w:lang w:val="fr-FR"/>
                              </w:rPr>
                              <w:t>croates</w:t>
                            </w:r>
                            <w:r w:rsidRPr="00B244FF">
                              <w:rPr>
                                <w:lang w:val="fr-FR"/>
                              </w:rPr>
                              <w:t xml:space="preserve"> provient du traitement et de l'élimination des déchets industriels, </w:t>
                            </w:r>
                            <w:r>
                              <w:rPr>
                                <w:lang w:val="fr-FR"/>
                              </w:rPr>
                              <w:t>tandis que</w:t>
                            </w:r>
                            <w:r w:rsidRPr="00B244FF">
                              <w:rPr>
                                <w:lang w:val="fr-FR"/>
                              </w:rPr>
                              <w:t xml:space="preserve"> peu de contamination provient de cette activité pour le Monténégro</w:t>
                            </w:r>
                            <w:r>
                              <w:rPr>
                                <w:lang w:val="fr-FR"/>
                              </w:rPr>
                              <w:t>.</w:t>
                            </w:r>
                            <w:r w:rsidRPr="005079B4">
                              <w:rPr>
                                <w:rFonts w:cs="Calibri Light"/>
                                <w:b/>
                                <w:bCs/>
                                <w:color w:val="000000" w:themeColor="text1"/>
                                <w:lang w:val="fr-FR"/>
                              </w:rPr>
                              <w:t xml:space="preserve"> </w:t>
                            </w:r>
                            <w:r w:rsidRPr="005079B4">
                              <w:rPr>
                                <w:rFonts w:cs="Calibri Light"/>
                                <w:color w:val="000000" w:themeColor="text1"/>
                                <w:lang w:val="fr-FR"/>
                              </w:rPr>
                              <w:t>Dans un scénario sans programme, les principales tendances sont présentées dans le tableau suivant (gardant toutefois en mémoire la forte variabilité géographique des menaces et des vulnérabilités).</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935"/>
                              <w:gridCol w:w="540"/>
                              <w:gridCol w:w="1002"/>
                            </w:tblGrid>
                            <w:tr w:rsidR="00B6346D" w:rsidRPr="005079B4" w14:paraId="78B54C77" w14:textId="77777777" w:rsidTr="005079B4">
                              <w:trPr>
                                <w:trHeight w:val="540"/>
                                <w:jc w:val="center"/>
                              </w:trPr>
                              <w:tc>
                                <w:tcPr>
                                  <w:tcW w:w="3935" w:type="dxa"/>
                                  <w:shd w:val="clear" w:color="auto" w:fill="C6D9F1"/>
                                  <w:vAlign w:val="center"/>
                                </w:tcPr>
                                <w:p w14:paraId="26CD66A5" w14:textId="25550248" w:rsidR="00B6346D" w:rsidRPr="005079B4" w:rsidRDefault="00B6346D" w:rsidP="00A2680F">
                                  <w:pPr>
                                    <w:pStyle w:val="testobox"/>
                                    <w:rPr>
                                      <w:lang w:val="fr-FR"/>
                                    </w:rPr>
                                  </w:pPr>
                                  <w:r w:rsidRPr="005079B4">
                                    <w:rPr>
                                      <w:lang w:val="fr-FR"/>
                                    </w:rPr>
                                    <w:t>Indicateur</w:t>
                                  </w:r>
                                </w:p>
                              </w:tc>
                              <w:tc>
                                <w:tcPr>
                                  <w:tcW w:w="0" w:type="auto"/>
                                  <w:shd w:val="clear" w:color="auto" w:fill="C6D9F1"/>
                                  <w:vAlign w:val="center"/>
                                </w:tcPr>
                                <w:p w14:paraId="30E78130" w14:textId="465C290B" w:rsidR="00B6346D" w:rsidRPr="005079B4" w:rsidRDefault="00B6346D" w:rsidP="00A2680F">
                                  <w:pPr>
                                    <w:pStyle w:val="testobox"/>
                                    <w:rPr>
                                      <w:lang w:val="fr-FR"/>
                                    </w:rPr>
                                  </w:pPr>
                                  <w:r w:rsidRPr="005079B4">
                                    <w:rPr>
                                      <w:lang w:val="fr-FR"/>
                                    </w:rPr>
                                    <w:t>État</w:t>
                                  </w:r>
                                </w:p>
                              </w:tc>
                              <w:tc>
                                <w:tcPr>
                                  <w:tcW w:w="0" w:type="auto"/>
                                  <w:shd w:val="clear" w:color="auto" w:fill="C6D9F1"/>
                                  <w:vAlign w:val="center"/>
                                </w:tcPr>
                                <w:p w14:paraId="3C53DF96" w14:textId="5424720C" w:rsidR="00B6346D" w:rsidRPr="005079B4" w:rsidRDefault="00B6346D" w:rsidP="00A2680F">
                                  <w:pPr>
                                    <w:pStyle w:val="testobox"/>
                                    <w:rPr>
                                      <w:lang w:val="fr-FR"/>
                                    </w:rPr>
                                  </w:pPr>
                                  <w:r w:rsidRPr="005079B4">
                                    <w:rPr>
                                      <w:lang w:val="fr-FR"/>
                                    </w:rPr>
                                    <w:t>Tendance</w:t>
                                  </w:r>
                                </w:p>
                              </w:tc>
                            </w:tr>
                            <w:tr w:rsidR="00B6346D" w:rsidRPr="005079B4" w14:paraId="5CD03B7A" w14:textId="77777777">
                              <w:trPr>
                                <w:trHeight w:val="310"/>
                                <w:jc w:val="center"/>
                              </w:trPr>
                              <w:tc>
                                <w:tcPr>
                                  <w:tcW w:w="3935" w:type="dxa"/>
                                  <w:shd w:val="clear" w:color="auto" w:fill="auto"/>
                                  <w:vAlign w:val="center"/>
                                </w:tcPr>
                                <w:p w14:paraId="5E435C4D" w14:textId="15C09641" w:rsidR="00B6346D" w:rsidRPr="005079B4" w:rsidRDefault="00B6346D" w:rsidP="00A2680F">
                                  <w:pPr>
                                    <w:pStyle w:val="testobox"/>
                                    <w:rPr>
                                      <w:lang w:val="fr-FR"/>
                                    </w:rPr>
                                  </w:pPr>
                                  <w:r w:rsidRPr="005079B4">
                                    <w:rPr>
                                      <w:lang w:val="fr-FR"/>
                                    </w:rPr>
                                    <w:t>Sols et surfaces artificialisés</w:t>
                                  </w:r>
                                </w:p>
                              </w:tc>
                              <w:tc>
                                <w:tcPr>
                                  <w:tcW w:w="0" w:type="auto"/>
                                  <w:shd w:val="clear" w:color="auto" w:fill="FFC000"/>
                                  <w:vAlign w:val="center"/>
                                </w:tcPr>
                                <w:p w14:paraId="5938E58A" w14:textId="77777777" w:rsidR="00B6346D" w:rsidRPr="005079B4" w:rsidRDefault="00B6346D" w:rsidP="00A2680F">
                                  <w:pPr>
                                    <w:pStyle w:val="testobox"/>
                                    <w:rPr>
                                      <w:color w:val="FF0000"/>
                                      <w:lang w:val="fr-FR"/>
                                    </w:rPr>
                                  </w:pPr>
                                  <w:r w:rsidRPr="005079B4">
                                    <w:rPr>
                                      <w:rFonts w:ascii="Wingdings" w:eastAsia="Wingdings" w:hAnsi="Wingdings" w:cs="Wingdings"/>
                                      <w:lang w:val="fr-FR" w:eastAsia="it-IT"/>
                                    </w:rPr>
                                    <w:t>K</w:t>
                                  </w:r>
                                </w:p>
                              </w:tc>
                              <w:tc>
                                <w:tcPr>
                                  <w:tcW w:w="0" w:type="auto"/>
                                  <w:shd w:val="clear" w:color="auto" w:fill="auto"/>
                                  <w:vAlign w:val="center"/>
                                </w:tcPr>
                                <w:p w14:paraId="76CACABA" w14:textId="77777777" w:rsidR="00B6346D" w:rsidRPr="005079B4" w:rsidRDefault="00B6346D" w:rsidP="00A2680F">
                                  <w:pPr>
                                    <w:pStyle w:val="testobox"/>
                                    <w:rPr>
                                      <w:lang w:val="fr-FR"/>
                                    </w:rPr>
                                  </w:pPr>
                                  <w:r w:rsidRPr="005079B4">
                                    <w:rPr>
                                      <w:noProof/>
                                      <w:lang w:val="fr-FR" w:eastAsia="it-IT"/>
                                    </w:rPr>
                                    <w:drawing>
                                      <wp:inline distT="0" distB="0" distL="0" distR="0" wp14:anchorId="4B0F8A83" wp14:editId="2E41AF6A">
                                        <wp:extent cx="285750" cy="285750"/>
                                        <wp:effectExtent l="76200" t="50800" r="19050" b="0"/>
                                        <wp:docPr id="95"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r w:rsidR="00B6346D" w:rsidRPr="005079B4" w14:paraId="3316508E" w14:textId="77777777">
                              <w:trPr>
                                <w:trHeight w:val="567"/>
                                <w:jc w:val="center"/>
                              </w:trPr>
                              <w:tc>
                                <w:tcPr>
                                  <w:tcW w:w="3935" w:type="dxa"/>
                                  <w:shd w:val="clear" w:color="auto" w:fill="auto"/>
                                  <w:vAlign w:val="center"/>
                                </w:tcPr>
                                <w:p w14:paraId="3B86A58A" w14:textId="77B67D05" w:rsidR="00B6346D" w:rsidRPr="005079B4" w:rsidRDefault="00B6346D" w:rsidP="00A2680F">
                                  <w:pPr>
                                    <w:pStyle w:val="testobox"/>
                                    <w:rPr>
                                      <w:lang w:val="fr-FR"/>
                                    </w:rPr>
                                  </w:pPr>
                                  <w:r w:rsidRPr="005079B4">
                                    <w:rPr>
                                      <w:lang w:val="fr-FR"/>
                                    </w:rPr>
                                    <w:t>Lieux contaminés</w:t>
                                  </w:r>
                                </w:p>
                              </w:tc>
                              <w:tc>
                                <w:tcPr>
                                  <w:tcW w:w="0" w:type="auto"/>
                                  <w:shd w:val="clear" w:color="auto" w:fill="FFC000"/>
                                  <w:vAlign w:val="center"/>
                                </w:tcPr>
                                <w:p w14:paraId="37898064" w14:textId="77777777" w:rsidR="00B6346D" w:rsidRPr="005079B4" w:rsidRDefault="00B6346D" w:rsidP="00A2680F">
                                  <w:pPr>
                                    <w:pStyle w:val="testobox"/>
                                    <w:rPr>
                                      <w:lang w:val="fr-FR" w:eastAsia="it-IT"/>
                                    </w:rPr>
                                  </w:pPr>
                                  <w:r w:rsidRPr="005079B4">
                                    <w:rPr>
                                      <w:rFonts w:ascii="Wingdings" w:eastAsia="Wingdings" w:hAnsi="Wingdings" w:cs="Wingdings"/>
                                      <w:lang w:val="fr-FR" w:eastAsia="it-IT"/>
                                    </w:rPr>
                                    <w:t>K</w:t>
                                  </w:r>
                                </w:p>
                              </w:tc>
                              <w:tc>
                                <w:tcPr>
                                  <w:tcW w:w="0" w:type="auto"/>
                                  <w:shd w:val="clear" w:color="auto" w:fill="auto"/>
                                  <w:vAlign w:val="center"/>
                                </w:tcPr>
                                <w:p w14:paraId="310F4D54" w14:textId="77777777" w:rsidR="00B6346D" w:rsidRPr="005079B4" w:rsidRDefault="00B6346D" w:rsidP="00A2680F">
                                  <w:pPr>
                                    <w:pStyle w:val="testobox"/>
                                    <w:rPr>
                                      <w:noProof/>
                                      <w:lang w:val="fr-FR" w:eastAsia="en-GB"/>
                                    </w:rPr>
                                  </w:pPr>
                                  <w:r w:rsidRPr="005079B4">
                                    <w:rPr>
                                      <w:noProof/>
                                      <w:lang w:val="fr-FR" w:eastAsia="it-IT"/>
                                    </w:rPr>
                                    <w:drawing>
                                      <wp:inline distT="0" distB="0" distL="0" distR="0" wp14:anchorId="28F33799" wp14:editId="15A8A401">
                                        <wp:extent cx="287394" cy="300471"/>
                                        <wp:effectExtent l="0" t="0" r="0" b="0"/>
                                        <wp:docPr id="97"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bl>
                          <w:p w14:paraId="7A1D2489" w14:textId="77777777" w:rsidR="00B6346D" w:rsidRPr="00176813" w:rsidRDefault="00B6346D" w:rsidP="00643B4F"/>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92EFA9C" id="Zone de texte 54" o:spid="_x0000_s1033" type="#_x0000_t202" style="position:absolute;left:0;text-align:left;margin-left:-4.95pt;margin-top:27.5pt;width:473.25pt;height:314.2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hNSEKAIAADQEAAAOAAAAZHJzL2Uyb0RvYy54bWysU02P2yAQvVfqf0DcGztpPhorzmqb1VaV&#10;th/Sbi+9YYxtVMxQILHTX78DJGm6vVX1AXkGePPmzWNzM/aKHIR1EnRJp5OcEqE51FK3Jf32dP/m&#10;HSXOM10zBVqU9Cgcvdm+frUZTCFm0IGqhSUIol0xmJJ23psiyxzvRM/cBIzQuNmA7ZnH0LZZbdmA&#10;6L3KZnm+zAawtbHAhXOYvUubdBvxm0Zw/6VpnPBElRS5+bjauFZhzbYbVrSWmU7yEw32Dyx6JjUW&#10;vUDdMc/I3sq/oHrJLTho/IRDn0HTSC5iD9jNNH/RzWPHjIi9oDjOXGRy/w+Wfz58tUTWJV0uKNGs&#10;xxl9x0mRWhAvRi/IYh5EGowr8OyjwdN+fA8jDjs27MwD8B+OaNh1TLfi1loYOsFqJDkNN7OrqwnH&#10;BZBq+AQ1FmN7DxFobGwfFERNCKLjsI6XASERwjG5RI1mKyTKce/tep2vMQg1WHG+bqzzHwT0JPyU&#10;1KIDIjw7PDifjp6PhGoOlKzvpVIxCK4TO2XJgaFfqnYWr6p9j1xTbp3jl1yDafRWSscUsoi+DQiR&#10;0x/gSocSGkKxxCNkojpBkCSNH6sxTmN1Fr2C+ohyWUjWxaeGPx3YX5QMaNuSup97ZgUl6qNGydfT&#10;+Tz4PAbzxWqGgb3eqa53mOYIVVJPSfrd+fQ29sbKtsNKacgabnFMjYwChnkmVif6aM3Y7ukZBe9f&#10;x/HU78e+fQYAAP//AwBQSwMEFAAGAAgAAAAhAH/w3nzhAAAACQEAAA8AAABkcnMvZG93bnJldi54&#10;bWxMj0FLw0AUhO+C/2F5gpfSbmxJaNK8lCJG8FKw1vsmec0Gs7shu21jf73Pkx6HGWa+ybeT6cWF&#10;Rt85i/C0iECQrV3T2Rbh+FHO1yB8ULZRvbOE8E0etsX9Xa6yxl3tO10OoRVcYn2mEHQIQyalrzUZ&#10;5RduIMveyY1GBZZjK5tRXbnc9HIZRYk0qrO8oNVAz5rqr8PZIOxu5bG6ddFbOc30S7X/fI1n+yXi&#10;48O024AINIW/MPziMzoUzFS5s2286BHmacpJhDjmS+ynqyQBUSEk61UMssjl/wfFDwAAAP//AwBQ&#10;SwECLQAUAAYACAAAACEAtoM4kv4AAADhAQAAEwAAAAAAAAAAAAAAAAAAAAAAW0NvbnRlbnRfVHlw&#10;ZXNdLnhtbFBLAQItABQABgAIAAAAIQA4/SH/1gAAAJQBAAALAAAAAAAAAAAAAAAAAC8BAABfcmVs&#10;cy8ucmVsc1BLAQItABQABgAIAAAAIQBshNSEKAIAADQEAAAOAAAAAAAAAAAAAAAAAC4CAABkcnMv&#10;ZTJvRG9jLnhtbFBLAQItABQABgAIAAAAIQB/8N584QAAAAkBAAAPAAAAAAAAAAAAAAAAAIIEAABk&#10;cnMvZG93bnJldi54bWxQSwUGAAAAAAQABADzAAAAkAUAAAAA&#10;" fillcolor="#ddd8c2 [2894]" stroked="f">
                <v:textbox>
                  <w:txbxContent>
                    <w:p w14:paraId="4738EE53" w14:textId="747F5D99" w:rsidR="00B6346D" w:rsidRPr="00B244FF" w:rsidRDefault="00B6346D" w:rsidP="00B244FF">
                      <w:pPr>
                        <w:pStyle w:val="testobox"/>
                        <w:rPr>
                          <w:lang w:val="fr-FR"/>
                        </w:rPr>
                      </w:pPr>
                      <w:r w:rsidRPr="00B244FF">
                        <w:rPr>
                          <w:rFonts w:ascii="Calibri" w:hAnsi="Calibri"/>
                          <w:b/>
                          <w:color w:val="4470B4"/>
                          <w:sz w:val="22"/>
                          <w:szCs w:val="24"/>
                          <w:lang w:val="fr-FR"/>
                        </w:rPr>
                        <w:t>Situation, tendance et menaces pour la zone de coopération dans un scénario «</w:t>
                      </w:r>
                      <w:r>
                        <w:rPr>
                          <w:rFonts w:ascii="Calibri" w:hAnsi="Calibri"/>
                          <w:b/>
                          <w:color w:val="4470B4"/>
                          <w:sz w:val="22"/>
                          <w:szCs w:val="24"/>
                          <w:lang w:val="fr-FR"/>
                        </w:rPr>
                        <w:t xml:space="preserve"> </w:t>
                      </w:r>
                      <w:r w:rsidRPr="00B244FF">
                        <w:rPr>
                          <w:rFonts w:ascii="Calibri" w:hAnsi="Calibri"/>
                          <w:b/>
                          <w:color w:val="4470B4"/>
                          <w:sz w:val="22"/>
                          <w:szCs w:val="24"/>
                          <w:lang w:val="fr-FR"/>
                        </w:rPr>
                        <w:t>sans programme</w:t>
                      </w:r>
                      <w:r>
                        <w:rPr>
                          <w:rFonts w:ascii="Calibri" w:hAnsi="Calibri"/>
                          <w:b/>
                          <w:color w:val="4470B4"/>
                          <w:sz w:val="22"/>
                          <w:szCs w:val="24"/>
                          <w:lang w:val="fr-FR"/>
                        </w:rPr>
                        <w:t xml:space="preserve"> </w:t>
                      </w:r>
                      <w:r w:rsidRPr="00B244FF">
                        <w:rPr>
                          <w:rFonts w:ascii="Calibri" w:hAnsi="Calibri"/>
                          <w:b/>
                          <w:color w:val="4470B4"/>
                          <w:sz w:val="22"/>
                          <w:szCs w:val="24"/>
                          <w:lang w:val="fr-FR"/>
                        </w:rPr>
                        <w:t>»</w:t>
                      </w:r>
                    </w:p>
                    <w:p w14:paraId="3C79C6D3" w14:textId="17CFD457" w:rsidR="00B6346D" w:rsidRPr="005079B4" w:rsidRDefault="00B6346D" w:rsidP="00643B4F">
                      <w:pPr>
                        <w:pStyle w:val="testobox"/>
                        <w:rPr>
                          <w:lang w:val="fr-FR"/>
                        </w:rPr>
                      </w:pPr>
                      <w:r w:rsidRPr="00B244FF">
                        <w:rPr>
                          <w:lang w:val="fr-FR"/>
                        </w:rPr>
                        <w:t xml:space="preserve">Au fil des années, la surface des sols artificiels a augmenté dans </w:t>
                      </w:r>
                      <w:r>
                        <w:rPr>
                          <w:lang w:val="fr-FR"/>
                        </w:rPr>
                        <w:t>l’aire</w:t>
                      </w:r>
                      <w:r w:rsidRPr="00B244FF">
                        <w:rPr>
                          <w:lang w:val="fr-FR"/>
                        </w:rPr>
                        <w:t xml:space="preserve"> de coopération, parallèlement à la diminution des pâturages et des terres cultivées, ainsi qu'à la fragmentation du paysage. La région méditerranéenne est également affectée par une diminution de l'humidité des sols (désertification), la salinisation (élévation du niveau de la mer), l'érosion et la contamination des sols. Les principales sources de contamination proviennent du traitement et de l'élimination des déchets </w:t>
                      </w:r>
                      <w:r>
                        <w:rPr>
                          <w:lang w:val="fr-FR"/>
                        </w:rPr>
                        <w:t>ménagers et des</w:t>
                      </w:r>
                      <w:r w:rsidRPr="00B244FF">
                        <w:rPr>
                          <w:lang w:val="fr-FR"/>
                        </w:rPr>
                        <w:t xml:space="preserve"> déchets industriels, bien que cela varie d'un État membre à l'autre</w:t>
                      </w:r>
                      <w:r>
                        <w:rPr>
                          <w:lang w:val="fr-FR"/>
                        </w:rPr>
                        <w:t>.</w:t>
                      </w:r>
                      <w:r w:rsidRPr="00B244FF">
                        <w:rPr>
                          <w:lang w:val="fr-FR"/>
                        </w:rPr>
                        <w:t xml:space="preserve"> </w:t>
                      </w:r>
                      <w:r>
                        <w:rPr>
                          <w:lang w:val="fr-FR"/>
                        </w:rPr>
                        <w:t>P</w:t>
                      </w:r>
                      <w:r w:rsidRPr="00B244FF">
                        <w:rPr>
                          <w:lang w:val="fr-FR"/>
                        </w:rPr>
                        <w:t>ar ex</w:t>
                      </w:r>
                      <w:r>
                        <w:rPr>
                          <w:lang w:val="fr-FR"/>
                        </w:rPr>
                        <w:t>emple, l’ensemble</w:t>
                      </w:r>
                      <w:r w:rsidRPr="00B244FF">
                        <w:rPr>
                          <w:lang w:val="fr-FR"/>
                        </w:rPr>
                        <w:t xml:space="preserve"> de la contamination des sols </w:t>
                      </w:r>
                      <w:r>
                        <w:rPr>
                          <w:lang w:val="fr-FR"/>
                        </w:rPr>
                        <w:t>croates</w:t>
                      </w:r>
                      <w:r w:rsidRPr="00B244FF">
                        <w:rPr>
                          <w:lang w:val="fr-FR"/>
                        </w:rPr>
                        <w:t xml:space="preserve"> provient du traitement et de l'élimination des déchets industriels, </w:t>
                      </w:r>
                      <w:r>
                        <w:rPr>
                          <w:lang w:val="fr-FR"/>
                        </w:rPr>
                        <w:t>tandis que</w:t>
                      </w:r>
                      <w:r w:rsidRPr="00B244FF">
                        <w:rPr>
                          <w:lang w:val="fr-FR"/>
                        </w:rPr>
                        <w:t xml:space="preserve"> peu de contamination provient de cette activité pour le Monténégro</w:t>
                      </w:r>
                      <w:r>
                        <w:rPr>
                          <w:lang w:val="fr-FR"/>
                        </w:rPr>
                        <w:t>.</w:t>
                      </w:r>
                      <w:r w:rsidRPr="005079B4">
                        <w:rPr>
                          <w:rFonts w:cs="Calibri Light"/>
                          <w:b/>
                          <w:bCs/>
                          <w:color w:val="000000" w:themeColor="text1"/>
                          <w:lang w:val="fr-FR"/>
                        </w:rPr>
                        <w:t xml:space="preserve"> </w:t>
                      </w:r>
                      <w:r w:rsidRPr="005079B4">
                        <w:rPr>
                          <w:rFonts w:cs="Calibri Light"/>
                          <w:color w:val="000000" w:themeColor="text1"/>
                          <w:lang w:val="fr-FR"/>
                        </w:rPr>
                        <w:t>Dans un scénario sans programme, les principales tendances sont présentées dans le tableau suivant (gardant toutefois en mémoire la forte variabilité géographique des menaces et des vulnérabilités).</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935"/>
                        <w:gridCol w:w="540"/>
                        <w:gridCol w:w="1002"/>
                      </w:tblGrid>
                      <w:tr w:rsidR="00B6346D" w:rsidRPr="005079B4" w14:paraId="78B54C77" w14:textId="77777777" w:rsidTr="005079B4">
                        <w:trPr>
                          <w:trHeight w:val="540"/>
                          <w:jc w:val="center"/>
                        </w:trPr>
                        <w:tc>
                          <w:tcPr>
                            <w:tcW w:w="3935" w:type="dxa"/>
                            <w:shd w:val="clear" w:color="auto" w:fill="C6D9F1"/>
                            <w:vAlign w:val="center"/>
                          </w:tcPr>
                          <w:p w14:paraId="26CD66A5" w14:textId="25550248" w:rsidR="00B6346D" w:rsidRPr="005079B4" w:rsidRDefault="00B6346D" w:rsidP="00A2680F">
                            <w:pPr>
                              <w:pStyle w:val="testobox"/>
                              <w:rPr>
                                <w:lang w:val="fr-FR"/>
                              </w:rPr>
                            </w:pPr>
                            <w:r w:rsidRPr="005079B4">
                              <w:rPr>
                                <w:lang w:val="fr-FR"/>
                              </w:rPr>
                              <w:t>Indicateur</w:t>
                            </w:r>
                          </w:p>
                        </w:tc>
                        <w:tc>
                          <w:tcPr>
                            <w:tcW w:w="0" w:type="auto"/>
                            <w:shd w:val="clear" w:color="auto" w:fill="C6D9F1"/>
                            <w:vAlign w:val="center"/>
                          </w:tcPr>
                          <w:p w14:paraId="30E78130" w14:textId="465C290B" w:rsidR="00B6346D" w:rsidRPr="005079B4" w:rsidRDefault="00B6346D" w:rsidP="00A2680F">
                            <w:pPr>
                              <w:pStyle w:val="testobox"/>
                              <w:rPr>
                                <w:lang w:val="fr-FR"/>
                              </w:rPr>
                            </w:pPr>
                            <w:r w:rsidRPr="005079B4">
                              <w:rPr>
                                <w:lang w:val="fr-FR"/>
                              </w:rPr>
                              <w:t>État</w:t>
                            </w:r>
                          </w:p>
                        </w:tc>
                        <w:tc>
                          <w:tcPr>
                            <w:tcW w:w="0" w:type="auto"/>
                            <w:shd w:val="clear" w:color="auto" w:fill="C6D9F1"/>
                            <w:vAlign w:val="center"/>
                          </w:tcPr>
                          <w:p w14:paraId="3C53DF96" w14:textId="5424720C" w:rsidR="00B6346D" w:rsidRPr="005079B4" w:rsidRDefault="00B6346D" w:rsidP="00A2680F">
                            <w:pPr>
                              <w:pStyle w:val="testobox"/>
                              <w:rPr>
                                <w:lang w:val="fr-FR"/>
                              </w:rPr>
                            </w:pPr>
                            <w:r w:rsidRPr="005079B4">
                              <w:rPr>
                                <w:lang w:val="fr-FR"/>
                              </w:rPr>
                              <w:t>Tendance</w:t>
                            </w:r>
                          </w:p>
                        </w:tc>
                      </w:tr>
                      <w:tr w:rsidR="00B6346D" w:rsidRPr="005079B4" w14:paraId="5CD03B7A" w14:textId="77777777">
                        <w:trPr>
                          <w:trHeight w:val="310"/>
                          <w:jc w:val="center"/>
                        </w:trPr>
                        <w:tc>
                          <w:tcPr>
                            <w:tcW w:w="3935" w:type="dxa"/>
                            <w:shd w:val="clear" w:color="auto" w:fill="auto"/>
                            <w:vAlign w:val="center"/>
                          </w:tcPr>
                          <w:p w14:paraId="5E435C4D" w14:textId="15C09641" w:rsidR="00B6346D" w:rsidRPr="005079B4" w:rsidRDefault="00B6346D" w:rsidP="00A2680F">
                            <w:pPr>
                              <w:pStyle w:val="testobox"/>
                              <w:rPr>
                                <w:lang w:val="fr-FR"/>
                              </w:rPr>
                            </w:pPr>
                            <w:r w:rsidRPr="005079B4">
                              <w:rPr>
                                <w:lang w:val="fr-FR"/>
                              </w:rPr>
                              <w:t>Sols et surfaces artificialisés</w:t>
                            </w:r>
                          </w:p>
                        </w:tc>
                        <w:tc>
                          <w:tcPr>
                            <w:tcW w:w="0" w:type="auto"/>
                            <w:shd w:val="clear" w:color="auto" w:fill="FFC000"/>
                            <w:vAlign w:val="center"/>
                          </w:tcPr>
                          <w:p w14:paraId="5938E58A" w14:textId="77777777" w:rsidR="00B6346D" w:rsidRPr="005079B4" w:rsidRDefault="00B6346D" w:rsidP="00A2680F">
                            <w:pPr>
                              <w:pStyle w:val="testobox"/>
                              <w:rPr>
                                <w:color w:val="FF0000"/>
                                <w:lang w:val="fr-FR"/>
                              </w:rPr>
                            </w:pPr>
                            <w:r w:rsidRPr="005079B4">
                              <w:rPr>
                                <w:rFonts w:ascii="Wingdings" w:eastAsia="Wingdings" w:hAnsi="Wingdings" w:cs="Wingdings"/>
                                <w:lang w:val="fr-FR" w:eastAsia="it-IT"/>
                              </w:rPr>
                              <w:t>K</w:t>
                            </w:r>
                          </w:p>
                        </w:tc>
                        <w:tc>
                          <w:tcPr>
                            <w:tcW w:w="0" w:type="auto"/>
                            <w:shd w:val="clear" w:color="auto" w:fill="auto"/>
                            <w:vAlign w:val="center"/>
                          </w:tcPr>
                          <w:p w14:paraId="76CACABA" w14:textId="77777777" w:rsidR="00B6346D" w:rsidRPr="005079B4" w:rsidRDefault="00B6346D" w:rsidP="00A2680F">
                            <w:pPr>
                              <w:pStyle w:val="testobox"/>
                              <w:rPr>
                                <w:lang w:val="fr-FR"/>
                              </w:rPr>
                            </w:pPr>
                            <w:r w:rsidRPr="005079B4">
                              <w:rPr>
                                <w:noProof/>
                                <w:lang w:val="fr-FR" w:eastAsia="it-IT"/>
                              </w:rPr>
                              <w:drawing>
                                <wp:inline distT="0" distB="0" distL="0" distR="0" wp14:anchorId="4B0F8A83" wp14:editId="2E41AF6A">
                                  <wp:extent cx="285750" cy="285750"/>
                                  <wp:effectExtent l="76200" t="50800" r="19050" b="0"/>
                                  <wp:docPr id="95"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
                                          <pic:cNvPicPr>
                                            <a:picLocks noChangeAspect="1" noChangeArrowheads="1"/>
                                          </pic:cNvPicPr>
                                        </pic:nvPicPr>
                                        <pic:blipFill>
                                          <a:blip r:embed="rId40">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6977280">
                                            <a:off x="0" y="0"/>
                                            <a:ext cx="285750" cy="285750"/>
                                          </a:xfrm>
                                          <a:prstGeom prst="rect">
                                            <a:avLst/>
                                          </a:prstGeom>
                                          <a:noFill/>
                                          <a:ln>
                                            <a:noFill/>
                                          </a:ln>
                                        </pic:spPr>
                                      </pic:pic>
                                    </a:graphicData>
                                  </a:graphic>
                                </wp:inline>
                              </w:drawing>
                            </w:r>
                          </w:p>
                        </w:tc>
                      </w:tr>
                      <w:tr w:rsidR="00B6346D" w:rsidRPr="005079B4" w14:paraId="3316508E" w14:textId="77777777">
                        <w:trPr>
                          <w:trHeight w:val="567"/>
                          <w:jc w:val="center"/>
                        </w:trPr>
                        <w:tc>
                          <w:tcPr>
                            <w:tcW w:w="3935" w:type="dxa"/>
                            <w:shd w:val="clear" w:color="auto" w:fill="auto"/>
                            <w:vAlign w:val="center"/>
                          </w:tcPr>
                          <w:p w14:paraId="3B86A58A" w14:textId="77B67D05" w:rsidR="00B6346D" w:rsidRPr="005079B4" w:rsidRDefault="00B6346D" w:rsidP="00A2680F">
                            <w:pPr>
                              <w:pStyle w:val="testobox"/>
                              <w:rPr>
                                <w:lang w:val="fr-FR"/>
                              </w:rPr>
                            </w:pPr>
                            <w:r w:rsidRPr="005079B4">
                              <w:rPr>
                                <w:lang w:val="fr-FR"/>
                              </w:rPr>
                              <w:t>Lieux contaminés</w:t>
                            </w:r>
                          </w:p>
                        </w:tc>
                        <w:tc>
                          <w:tcPr>
                            <w:tcW w:w="0" w:type="auto"/>
                            <w:shd w:val="clear" w:color="auto" w:fill="FFC000"/>
                            <w:vAlign w:val="center"/>
                          </w:tcPr>
                          <w:p w14:paraId="37898064" w14:textId="77777777" w:rsidR="00B6346D" w:rsidRPr="005079B4" w:rsidRDefault="00B6346D" w:rsidP="00A2680F">
                            <w:pPr>
                              <w:pStyle w:val="testobox"/>
                              <w:rPr>
                                <w:lang w:val="fr-FR" w:eastAsia="it-IT"/>
                              </w:rPr>
                            </w:pPr>
                            <w:r w:rsidRPr="005079B4">
                              <w:rPr>
                                <w:rFonts w:ascii="Wingdings" w:eastAsia="Wingdings" w:hAnsi="Wingdings" w:cs="Wingdings"/>
                                <w:lang w:val="fr-FR" w:eastAsia="it-IT"/>
                              </w:rPr>
                              <w:t>K</w:t>
                            </w:r>
                          </w:p>
                        </w:tc>
                        <w:tc>
                          <w:tcPr>
                            <w:tcW w:w="0" w:type="auto"/>
                            <w:shd w:val="clear" w:color="auto" w:fill="auto"/>
                            <w:vAlign w:val="center"/>
                          </w:tcPr>
                          <w:p w14:paraId="310F4D54" w14:textId="77777777" w:rsidR="00B6346D" w:rsidRPr="005079B4" w:rsidRDefault="00B6346D" w:rsidP="00A2680F">
                            <w:pPr>
                              <w:pStyle w:val="testobox"/>
                              <w:rPr>
                                <w:noProof/>
                                <w:lang w:val="fr-FR" w:eastAsia="en-GB"/>
                              </w:rPr>
                            </w:pPr>
                            <w:r w:rsidRPr="005079B4">
                              <w:rPr>
                                <w:noProof/>
                                <w:lang w:val="fr-FR" w:eastAsia="it-IT"/>
                              </w:rPr>
                              <w:drawing>
                                <wp:inline distT="0" distB="0" distL="0" distR="0" wp14:anchorId="28F33799" wp14:editId="15A8A401">
                                  <wp:extent cx="287394" cy="300471"/>
                                  <wp:effectExtent l="0" t="0" r="0" b="0"/>
                                  <wp:docPr id="97"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bl>
                    <w:p w14:paraId="7A1D2489" w14:textId="77777777" w:rsidR="00B6346D" w:rsidRPr="00176813" w:rsidRDefault="00B6346D" w:rsidP="00643B4F"/>
                  </w:txbxContent>
                </v:textbox>
                <w10:wrap type="topAndBottom"/>
              </v:shape>
            </w:pict>
          </mc:Fallback>
        </mc:AlternateContent>
      </w:r>
    </w:p>
    <w:p w14:paraId="6A874F32" w14:textId="77777777" w:rsidR="00643B4F" w:rsidRPr="008C04FA" w:rsidRDefault="00643B4F" w:rsidP="00A974D8">
      <w:pPr>
        <w:rPr>
          <w:lang w:val="fr-FR"/>
        </w:rPr>
      </w:pPr>
    </w:p>
    <w:p w14:paraId="63F62C58" w14:textId="59653A60" w:rsidR="00643B4F" w:rsidRPr="008C04FA" w:rsidRDefault="00A974D8" w:rsidP="00643B4F">
      <w:pPr>
        <w:pStyle w:val="Titre2"/>
        <w:rPr>
          <w:lang w:val="fr-FR"/>
        </w:rPr>
      </w:pPr>
      <w:bookmarkStart w:id="112" w:name="_Toc66805687"/>
      <w:bookmarkStart w:id="113" w:name="_Toc66891395"/>
      <w:r w:rsidRPr="008C04FA">
        <w:rPr>
          <w:lang w:val="fr-FR"/>
        </w:rPr>
        <w:t>Risque</w:t>
      </w:r>
      <w:r w:rsidR="005A5704">
        <w:rPr>
          <w:lang w:val="fr-FR"/>
        </w:rPr>
        <w:t>s</w:t>
      </w:r>
      <w:r w:rsidRPr="008C04FA">
        <w:rPr>
          <w:lang w:val="fr-FR"/>
        </w:rPr>
        <w:t xml:space="preserve"> technologique</w:t>
      </w:r>
      <w:r w:rsidR="005A5704">
        <w:rPr>
          <w:lang w:val="fr-FR"/>
        </w:rPr>
        <w:t>s</w:t>
      </w:r>
      <w:bookmarkEnd w:id="112"/>
      <w:bookmarkEnd w:id="113"/>
      <w:r w:rsidRPr="008C04FA">
        <w:rPr>
          <w:lang w:val="fr-FR"/>
        </w:rPr>
        <w:t xml:space="preserve"> </w:t>
      </w:r>
    </w:p>
    <w:p w14:paraId="38DCD076" w14:textId="51C8BD0C" w:rsidR="00643B4F" w:rsidRDefault="00BB3867" w:rsidP="00643B4F">
      <w:pPr>
        <w:rPr>
          <w:lang w:val="fr-FR"/>
        </w:rPr>
      </w:pPr>
      <w:r w:rsidRPr="003D2EA9">
        <w:rPr>
          <w:b/>
          <w:bCs/>
          <w:lang w:val="fr-FR"/>
        </w:rPr>
        <w:t>Les décharges accidentelles, en termes de risques technologiques, sont une des pressions principales affectant le milieu marin</w:t>
      </w:r>
      <w:r>
        <w:rPr>
          <w:lang w:val="fr-FR"/>
        </w:rPr>
        <w:t xml:space="preserve">. Ces décharges proviennent </w:t>
      </w:r>
      <w:r w:rsidR="003F4C9F">
        <w:rPr>
          <w:lang w:val="fr-FR"/>
        </w:rPr>
        <w:t>principalement</w:t>
      </w:r>
      <w:r>
        <w:rPr>
          <w:lang w:val="fr-FR"/>
        </w:rPr>
        <w:t xml:space="preserve"> du transport de pétrole et des activités de production d’énergie. </w:t>
      </w:r>
      <w:r w:rsidR="004133D7">
        <w:rPr>
          <w:lang w:val="fr-FR"/>
        </w:rPr>
        <w:t>Il est à noter à ce titre que 44% de l’espace marin est désigné comme zone d’extraction et de prospection. Sur la période 1970-2009, l’Italie a enregistré le plus d’accidents (16), suivi de la Grèce et de l’Espagne (3)</w:t>
      </w:r>
      <w:r w:rsidR="00CA5510">
        <w:rPr>
          <w:rStyle w:val="Appelnotedebasdep"/>
          <w:lang w:val="fr-FR"/>
        </w:rPr>
        <w:footnoteReference w:id="31"/>
      </w:r>
      <w:r w:rsidR="004133D7">
        <w:rPr>
          <w:lang w:val="fr-FR"/>
        </w:rPr>
        <w:t xml:space="preserve">. </w:t>
      </w:r>
      <w:r>
        <w:rPr>
          <w:lang w:val="fr-FR"/>
        </w:rPr>
        <w:t xml:space="preserve"> </w:t>
      </w:r>
      <w:r w:rsidR="004133D7">
        <w:rPr>
          <w:lang w:val="fr-FR"/>
        </w:rPr>
        <w:t xml:space="preserve">Le déversement de pétrole et de substances chimique </w:t>
      </w:r>
      <w:r w:rsidR="00CA5510">
        <w:rPr>
          <w:lang w:val="fr-FR"/>
        </w:rPr>
        <w:t>est</w:t>
      </w:r>
      <w:r w:rsidR="004133D7">
        <w:rPr>
          <w:lang w:val="fr-FR"/>
        </w:rPr>
        <w:t xml:space="preserve"> un des facteurs importants de pollution, conduisant à la réduction du plancton et de la faune et flore marine. </w:t>
      </w:r>
    </w:p>
    <w:p w14:paraId="77D0EC21" w14:textId="77777777" w:rsidR="00CA5510" w:rsidRDefault="00CA5510" w:rsidP="00681672">
      <w:pPr>
        <w:pStyle w:val="Titre2"/>
        <w:rPr>
          <w:lang w:val="fr-FR"/>
        </w:rPr>
      </w:pPr>
    </w:p>
    <w:p w14:paraId="54FA907B" w14:textId="04276EC3" w:rsidR="00643B4F" w:rsidRPr="00681672" w:rsidRDefault="00681672" w:rsidP="00681672">
      <w:pPr>
        <w:pStyle w:val="Titre2"/>
        <w:rPr>
          <w:lang w:val="fr-FR"/>
        </w:rPr>
      </w:pPr>
      <w:bookmarkStart w:id="114" w:name="_Toc66805688"/>
      <w:bookmarkStart w:id="115" w:name="_Toc66891396"/>
      <w:r w:rsidRPr="00681672">
        <w:rPr>
          <w:lang w:val="fr-FR"/>
        </w:rPr>
        <w:t xml:space="preserve">Qualité de l’air et </w:t>
      </w:r>
      <w:r>
        <w:rPr>
          <w:lang w:val="fr-FR"/>
        </w:rPr>
        <w:t>santé</w:t>
      </w:r>
      <w:bookmarkEnd w:id="114"/>
      <w:bookmarkEnd w:id="115"/>
    </w:p>
    <w:p w14:paraId="13818398" w14:textId="364640EE" w:rsidR="006601D5" w:rsidRPr="006601D5" w:rsidRDefault="006601D5" w:rsidP="00643B4F">
      <w:pPr>
        <w:rPr>
          <w:lang w:val="fr-FR"/>
        </w:rPr>
      </w:pPr>
      <w:r w:rsidRPr="006601D5">
        <w:rPr>
          <w:lang w:val="fr-FR"/>
        </w:rPr>
        <w:t xml:space="preserve">La législation et les normes relatives à la qualité de l'air sont principalement couvertes par la directive 2008/50 /CE </w:t>
      </w:r>
      <w:r>
        <w:rPr>
          <w:lang w:val="fr-FR"/>
        </w:rPr>
        <w:t xml:space="preserve">relative à </w:t>
      </w:r>
      <w:r w:rsidRPr="006601D5">
        <w:rPr>
          <w:lang w:val="fr-FR"/>
        </w:rPr>
        <w:t xml:space="preserve">la qualité de l'air ambiant, </w:t>
      </w:r>
      <w:r w:rsidR="00CA5510">
        <w:rPr>
          <w:lang w:val="fr-FR"/>
        </w:rPr>
        <w:t>qui inclue des normes de pollution</w:t>
      </w:r>
      <w:r w:rsidRPr="006601D5">
        <w:rPr>
          <w:lang w:val="fr-FR"/>
        </w:rPr>
        <w:t>, le contrôle des concentrations ambiantes de pollution atmosphérique provenant de sources mobiles, l'amélioration de la qualité d</w:t>
      </w:r>
      <w:r w:rsidR="00CA5510">
        <w:rPr>
          <w:lang w:val="fr-FR"/>
        </w:rPr>
        <w:t>es</w:t>
      </w:r>
      <w:r w:rsidRPr="006601D5">
        <w:rPr>
          <w:lang w:val="fr-FR"/>
        </w:rPr>
        <w:t xml:space="preserve"> carburant</w:t>
      </w:r>
      <w:r w:rsidR="00CA5510">
        <w:rPr>
          <w:lang w:val="fr-FR"/>
        </w:rPr>
        <w:t>s</w:t>
      </w:r>
      <w:r w:rsidRPr="006601D5">
        <w:rPr>
          <w:lang w:val="fr-FR"/>
        </w:rPr>
        <w:t xml:space="preserve"> et l'intégration </w:t>
      </w:r>
      <w:r w:rsidRPr="006601D5">
        <w:rPr>
          <w:lang w:val="fr-FR"/>
        </w:rPr>
        <w:lastRenderedPageBreak/>
        <w:t xml:space="preserve">des exigences de protection dans le secteur des transports et de l'énergie. Également pertinente pour le </w:t>
      </w:r>
      <w:r w:rsidR="005953CE">
        <w:rPr>
          <w:lang w:val="fr-FR"/>
        </w:rPr>
        <w:t>Programme</w:t>
      </w:r>
      <w:r w:rsidRPr="006601D5">
        <w:rPr>
          <w:lang w:val="fr-FR"/>
        </w:rPr>
        <w:t xml:space="preserve"> </w:t>
      </w:r>
      <w:r w:rsidR="00877209">
        <w:rPr>
          <w:lang w:val="fr-FR"/>
        </w:rPr>
        <w:t>Euro-MED</w:t>
      </w:r>
      <w:r w:rsidRPr="006601D5">
        <w:rPr>
          <w:lang w:val="fr-FR"/>
        </w:rPr>
        <w:t>, la directive 2012/33 /UE relative aux émissions de soufre et de particules provenant du transport maritime.</w:t>
      </w:r>
    </w:p>
    <w:p w14:paraId="41B181E6" w14:textId="46FBF8D2" w:rsidR="00643B4F" w:rsidRPr="008C04FA" w:rsidRDefault="00ED7CD9" w:rsidP="00643B4F">
      <w:pPr>
        <w:spacing w:before="0" w:line="300" w:lineRule="atLeast"/>
        <w:ind w:left="709"/>
        <w:rPr>
          <w:rStyle w:val="Rfrenceintense"/>
          <w:lang w:val="fr-FR"/>
        </w:rPr>
      </w:pPr>
      <w:r w:rsidRPr="008C04FA">
        <w:rPr>
          <w:rStyle w:val="Rfrenceintense"/>
          <w:lang w:val="fr-FR"/>
        </w:rPr>
        <w:t>Pollution de l’air</w:t>
      </w:r>
    </w:p>
    <w:p w14:paraId="7EBCD346" w14:textId="663F31CB" w:rsidR="00643B4F" w:rsidRDefault="00BA15E9" w:rsidP="00643B4F">
      <w:pPr>
        <w:rPr>
          <w:lang w:val="fr-FR"/>
        </w:rPr>
      </w:pPr>
      <w:bookmarkStart w:id="116" w:name="_Toc64970715"/>
      <w:r w:rsidRPr="00CD704D">
        <w:rPr>
          <w:rFonts w:asciiTheme="minorHAnsi" w:hAnsiTheme="minorHAnsi" w:cstheme="minorHAnsi"/>
          <w:noProof/>
          <w:sz w:val="22"/>
          <w:szCs w:val="22"/>
        </w:rPr>
        <w:drawing>
          <wp:anchor distT="0" distB="0" distL="114300" distR="114300" simplePos="0" relativeHeight="251658261" behindDoc="0" locked="0" layoutInCell="1" allowOverlap="1" wp14:anchorId="20B5376A" wp14:editId="21663474">
            <wp:simplePos x="0" y="0"/>
            <wp:positionH relativeFrom="margin">
              <wp:posOffset>80645</wp:posOffset>
            </wp:positionH>
            <wp:positionV relativeFrom="paragraph">
              <wp:posOffset>2131695</wp:posOffset>
            </wp:positionV>
            <wp:extent cx="5353050" cy="3029787"/>
            <wp:effectExtent l="0" t="0" r="0" b="0"/>
            <wp:wrapTopAndBottom/>
            <wp:docPr id="58" name="Imag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2">
                      <a:extLst>
                        <a:ext uri="{28A0092B-C50C-407E-A947-70E740481C1C}">
                          <a14:useLocalDpi xmlns:a14="http://schemas.microsoft.com/office/drawing/2010/main" val="0"/>
                        </a:ext>
                      </a:extLst>
                    </a:blip>
                    <a:srcRect l="25978" t="28696" r="27518" b="35535"/>
                    <a:stretch/>
                  </pic:blipFill>
                  <pic:spPr bwMode="auto">
                    <a:xfrm>
                      <a:off x="0" y="0"/>
                      <a:ext cx="5353050" cy="3029787"/>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CA0948" w:rsidRPr="00CA0948">
        <w:rPr>
          <w:lang w:val="fr-FR"/>
        </w:rPr>
        <w:t xml:space="preserve">L'exposition à des particules peut entraîner une augmentation des décès prématurés </w:t>
      </w:r>
      <w:r w:rsidR="00CA0948">
        <w:rPr>
          <w:lang w:val="fr-FR"/>
        </w:rPr>
        <w:t>résultant de</w:t>
      </w:r>
      <w:r w:rsidR="00CA0948" w:rsidRPr="00CA0948">
        <w:rPr>
          <w:lang w:val="fr-FR"/>
        </w:rPr>
        <w:t xml:space="preserve"> maladies cardiaques, </w:t>
      </w:r>
      <w:r w:rsidR="00CA0948">
        <w:rPr>
          <w:lang w:val="fr-FR"/>
        </w:rPr>
        <w:t>d’</w:t>
      </w:r>
      <w:r w:rsidR="00CA0948" w:rsidRPr="00CA0948">
        <w:rPr>
          <w:lang w:val="fr-FR"/>
        </w:rPr>
        <w:t xml:space="preserve">accidents vasculaires cérébraux, </w:t>
      </w:r>
      <w:r w:rsidR="00CA0948">
        <w:rPr>
          <w:lang w:val="fr-FR"/>
        </w:rPr>
        <w:t xml:space="preserve">de </w:t>
      </w:r>
      <w:r w:rsidR="00CA0948" w:rsidRPr="00CA0948">
        <w:rPr>
          <w:lang w:val="fr-FR"/>
        </w:rPr>
        <w:t xml:space="preserve">maladies pulmonaires et </w:t>
      </w:r>
      <w:r w:rsidR="00CA0948">
        <w:rPr>
          <w:lang w:val="fr-FR"/>
        </w:rPr>
        <w:t>de</w:t>
      </w:r>
      <w:r w:rsidR="00CA0948" w:rsidRPr="00CA0948">
        <w:rPr>
          <w:lang w:val="fr-FR"/>
        </w:rPr>
        <w:t xml:space="preserve"> cancer du poumon. </w:t>
      </w:r>
      <w:r w:rsidR="00CA0948">
        <w:rPr>
          <w:lang w:val="fr-FR"/>
        </w:rPr>
        <w:t>Il</w:t>
      </w:r>
      <w:r w:rsidR="00CA0948" w:rsidRPr="00CA0948">
        <w:rPr>
          <w:lang w:val="fr-FR"/>
        </w:rPr>
        <w:t xml:space="preserve"> a également </w:t>
      </w:r>
      <w:r w:rsidR="00CA0948">
        <w:rPr>
          <w:lang w:val="fr-FR"/>
        </w:rPr>
        <w:t xml:space="preserve">été </w:t>
      </w:r>
      <w:r w:rsidR="00CA0948" w:rsidRPr="00CA0948">
        <w:rPr>
          <w:lang w:val="fr-FR"/>
        </w:rPr>
        <w:t xml:space="preserve">constaté que l'exposition à la pollution atmosphérique réduisait la fonction pulmonaire, </w:t>
      </w:r>
      <w:r w:rsidR="00467AD6">
        <w:rPr>
          <w:lang w:val="fr-FR"/>
        </w:rPr>
        <w:t>et</w:t>
      </w:r>
      <w:r w:rsidR="00CA0948" w:rsidRPr="00CA0948">
        <w:rPr>
          <w:lang w:val="fr-FR"/>
        </w:rPr>
        <w:t xml:space="preserve"> </w:t>
      </w:r>
      <w:r w:rsidR="00467AD6">
        <w:rPr>
          <w:lang w:val="fr-FR"/>
        </w:rPr>
        <w:t>aggrave</w:t>
      </w:r>
      <w:r w:rsidR="00CA0948" w:rsidRPr="00CA0948">
        <w:rPr>
          <w:lang w:val="fr-FR"/>
        </w:rPr>
        <w:t xml:space="preserve"> l'asthme. Les polluants primaires tels que les </w:t>
      </w:r>
      <w:r>
        <w:rPr>
          <w:lang w:val="fr-FR"/>
        </w:rPr>
        <w:t>particules fines</w:t>
      </w:r>
      <w:r w:rsidR="00CA0948" w:rsidRPr="00CA0948">
        <w:rPr>
          <w:lang w:val="fr-FR"/>
        </w:rPr>
        <w:t xml:space="preserve">, le noir de carbone, les oxydes d'azote et autres sont ceux qui sont directement émis dans l'atmosphère. Les polluants secondaires tels que l'ozone et les composés organiques volatils </w:t>
      </w:r>
      <w:r w:rsidRPr="00CA0948">
        <w:rPr>
          <w:lang w:val="fr-FR"/>
        </w:rPr>
        <w:t>sont ceux qui se forment dans l'atmosphère à partir des précurseurs de polluants.</w:t>
      </w:r>
      <w:bookmarkEnd w:id="116"/>
    </w:p>
    <w:p w14:paraId="68F71BB5" w14:textId="3642F0B6" w:rsidR="009504A7" w:rsidRPr="00BA15E9" w:rsidRDefault="009504A7" w:rsidP="009504A7">
      <w:pPr>
        <w:pStyle w:val="Lgende"/>
        <w:rPr>
          <w:rFonts w:cstheme="minorHAnsi"/>
          <w:noProof/>
          <w:lang w:val="fr-FR"/>
        </w:rPr>
      </w:pPr>
      <w:bookmarkStart w:id="117" w:name="_Toc66805946"/>
      <w:r w:rsidRPr="00B80CB3">
        <w:rPr>
          <w:noProof/>
          <w:color w:val="4470B4"/>
          <w:sz w:val="22"/>
          <w:szCs w:val="22"/>
          <w:lang w:val="fr-FR"/>
        </w:rPr>
        <w:t xml:space="preserve">Figure </w:t>
      </w:r>
      <w:r w:rsidRPr="00B80CB3">
        <w:rPr>
          <w:noProof/>
          <w:color w:val="4470B4"/>
          <w:sz w:val="22"/>
          <w:szCs w:val="22"/>
          <w:lang w:val="fr-FR"/>
        </w:rPr>
        <w:fldChar w:fldCharType="begin"/>
      </w:r>
      <w:r w:rsidRPr="00B80CB3">
        <w:rPr>
          <w:noProof/>
          <w:color w:val="4470B4"/>
          <w:sz w:val="22"/>
          <w:szCs w:val="22"/>
          <w:lang w:val="fr-FR"/>
        </w:rPr>
        <w:instrText xml:space="preserve"> SEQ Figure \* ARABIC </w:instrText>
      </w:r>
      <w:r w:rsidRPr="00B80CB3">
        <w:rPr>
          <w:noProof/>
          <w:color w:val="4470B4"/>
          <w:sz w:val="22"/>
          <w:szCs w:val="22"/>
          <w:lang w:val="fr-FR"/>
        </w:rPr>
        <w:fldChar w:fldCharType="separate"/>
      </w:r>
      <w:r w:rsidR="003E75B5">
        <w:rPr>
          <w:noProof/>
          <w:color w:val="4470B4"/>
          <w:sz w:val="22"/>
          <w:szCs w:val="22"/>
          <w:lang w:val="fr-FR"/>
        </w:rPr>
        <w:t>29</w:t>
      </w:r>
      <w:r w:rsidRPr="00B80CB3">
        <w:rPr>
          <w:noProof/>
          <w:color w:val="4470B4"/>
          <w:sz w:val="22"/>
          <w:szCs w:val="22"/>
          <w:lang w:val="fr-FR"/>
        </w:rPr>
        <w:fldChar w:fldCharType="end"/>
      </w:r>
      <w:r>
        <w:rPr>
          <w:noProof/>
          <w:color w:val="4470B4"/>
          <w:sz w:val="22"/>
          <w:szCs w:val="22"/>
          <w:lang w:val="fr-FR"/>
        </w:rPr>
        <w:t> :</w:t>
      </w:r>
      <w:r w:rsidRPr="00CA5510">
        <w:rPr>
          <w:noProof/>
          <w:color w:val="4470B4"/>
          <w:sz w:val="22"/>
          <w:szCs w:val="22"/>
          <w:lang w:val="fr-FR"/>
        </w:rPr>
        <w:t xml:space="preserve"> Principaux contaminants </w:t>
      </w:r>
      <w:r>
        <w:rPr>
          <w:noProof/>
          <w:color w:val="4470B4"/>
          <w:sz w:val="22"/>
          <w:szCs w:val="22"/>
          <w:lang w:val="fr-FR"/>
        </w:rPr>
        <w:t xml:space="preserve">de l’air par secteur d’origine </w:t>
      </w:r>
      <w:r w:rsidRPr="00CA5510">
        <w:rPr>
          <w:noProof/>
          <w:color w:val="4470B4"/>
          <w:sz w:val="22"/>
          <w:szCs w:val="22"/>
          <w:lang w:val="fr-FR"/>
        </w:rPr>
        <w:t>(Source</w:t>
      </w:r>
      <w:r>
        <w:rPr>
          <w:noProof/>
          <w:color w:val="4470B4"/>
          <w:sz w:val="22"/>
          <w:szCs w:val="22"/>
          <w:lang w:val="fr-FR"/>
        </w:rPr>
        <w:t> : AEE - 2019</w:t>
      </w:r>
      <w:r w:rsidRPr="00CA5510">
        <w:rPr>
          <w:noProof/>
          <w:color w:val="4470B4"/>
          <w:sz w:val="22"/>
          <w:szCs w:val="22"/>
          <w:lang w:val="fr-FR"/>
        </w:rPr>
        <w:t>)</w:t>
      </w:r>
      <w:bookmarkEnd w:id="117"/>
    </w:p>
    <w:p w14:paraId="71F93454" w14:textId="77777777" w:rsidR="009504A7" w:rsidRPr="00BA15E9" w:rsidRDefault="009504A7" w:rsidP="00643B4F">
      <w:pPr>
        <w:rPr>
          <w:lang w:val="fr-FR"/>
        </w:rPr>
      </w:pPr>
    </w:p>
    <w:p w14:paraId="101CFDAE" w14:textId="40E57266" w:rsidR="00BE1BF4" w:rsidRDefault="00BE1BF4" w:rsidP="00643B4F">
      <w:pPr>
        <w:rPr>
          <w:lang w:val="fr-FR"/>
        </w:rPr>
      </w:pPr>
      <w:bookmarkStart w:id="118" w:name="_Toc64970716"/>
      <w:r w:rsidRPr="00BE1BF4">
        <w:rPr>
          <w:lang w:val="fr-FR"/>
        </w:rPr>
        <w:t>En ce qui concerne les particules</w:t>
      </w:r>
      <w:r w:rsidR="009504A7">
        <w:rPr>
          <w:lang w:val="fr-FR"/>
        </w:rPr>
        <w:t xml:space="preserve"> fines</w:t>
      </w:r>
      <w:r w:rsidRPr="00BE1BF4">
        <w:rPr>
          <w:lang w:val="fr-FR"/>
        </w:rPr>
        <w:t xml:space="preserve">, la concentration de PM2,5 dans la </w:t>
      </w:r>
      <w:r w:rsidR="00DA5040">
        <w:rPr>
          <w:lang w:val="fr-FR"/>
        </w:rPr>
        <w:t xml:space="preserve">zone de </w:t>
      </w:r>
      <w:r w:rsidRPr="00BE1BF4">
        <w:rPr>
          <w:lang w:val="fr-FR"/>
        </w:rPr>
        <w:t xml:space="preserve">coopération est </w:t>
      </w:r>
      <w:r w:rsidR="00CA5510">
        <w:rPr>
          <w:lang w:val="fr-FR"/>
        </w:rPr>
        <w:t xml:space="preserve">variables </w:t>
      </w:r>
      <w:r w:rsidRPr="00BE1BF4">
        <w:rPr>
          <w:lang w:val="fr-FR"/>
        </w:rPr>
        <w:t>selon les pays. La plupart des régions ont tendance à avoir une moyenne annuelle de PM2,5 comprise entre 5-10 et 10-15 (µg</w:t>
      </w:r>
      <w:r w:rsidR="009504A7">
        <w:rPr>
          <w:lang w:val="fr-FR"/>
        </w:rPr>
        <w:t>/</w:t>
      </w:r>
      <w:r w:rsidRPr="00BE1BF4">
        <w:rPr>
          <w:lang w:val="fr-FR"/>
        </w:rPr>
        <w:t>m</w:t>
      </w:r>
      <w:r w:rsidRPr="009504A7">
        <w:rPr>
          <w:vertAlign w:val="superscript"/>
          <w:lang w:val="fr-FR"/>
        </w:rPr>
        <w:t>3</w:t>
      </w:r>
      <w:r w:rsidRPr="00BE1BF4">
        <w:rPr>
          <w:lang w:val="fr-FR"/>
        </w:rPr>
        <w:t xml:space="preserve">). Dans la région alpine et à l'est de l'Espagne, la moyenne annuelle des PM2,5 est </w:t>
      </w:r>
      <w:r w:rsidR="00C32481">
        <w:rPr>
          <w:lang w:val="fr-FR"/>
        </w:rPr>
        <w:t>globalement inférieure à</w:t>
      </w:r>
      <w:r w:rsidRPr="00BE1BF4">
        <w:rPr>
          <w:lang w:val="fr-FR"/>
        </w:rPr>
        <w:t xml:space="preserve"> 5</w:t>
      </w:r>
      <w:r>
        <w:rPr>
          <w:lang w:val="fr-FR"/>
        </w:rPr>
        <w:t xml:space="preserve"> </w:t>
      </w:r>
      <w:r w:rsidRPr="00BE1BF4">
        <w:rPr>
          <w:lang w:val="fr-FR"/>
        </w:rPr>
        <w:t xml:space="preserve">; tandis que les concentrations sont plus élevées dans le nord de l'Italie, de l'ordre de 20 à 25 </w:t>
      </w:r>
      <w:r w:rsidR="009504A7">
        <w:rPr>
          <w:lang w:val="fr-FR"/>
        </w:rPr>
        <w:t>ou</w:t>
      </w:r>
      <w:r w:rsidRPr="00BE1BF4">
        <w:rPr>
          <w:lang w:val="fr-FR"/>
        </w:rPr>
        <w:t xml:space="preserve"> supérieures à 25 µg/m</w:t>
      </w:r>
      <w:r w:rsidRPr="009504A7">
        <w:rPr>
          <w:vertAlign w:val="superscript"/>
          <w:lang w:val="fr-FR"/>
        </w:rPr>
        <w:t>3</w:t>
      </w:r>
      <w:r w:rsidRPr="00BE1BF4">
        <w:rPr>
          <w:lang w:val="fr-FR"/>
        </w:rPr>
        <w:t>.</w:t>
      </w:r>
    </w:p>
    <w:p w14:paraId="0C09EF25" w14:textId="77777777" w:rsidR="00BE1BF4" w:rsidRDefault="00BE1BF4" w:rsidP="00643B4F">
      <w:pPr>
        <w:rPr>
          <w:lang w:val="fr-FR"/>
        </w:rPr>
      </w:pPr>
    </w:p>
    <w:bookmarkEnd w:id="118"/>
    <w:p w14:paraId="60756538" w14:textId="48187C2C" w:rsidR="00643B4F" w:rsidRPr="008C04FA" w:rsidRDefault="003E75B5" w:rsidP="00643B4F">
      <w:pPr>
        <w:rPr>
          <w:lang w:val="fr-FR"/>
        </w:rPr>
      </w:pPr>
      <w:r w:rsidRPr="00CD704D">
        <w:rPr>
          <w:rFonts w:asciiTheme="minorHAnsi" w:hAnsiTheme="minorHAnsi" w:cstheme="minorHAnsi"/>
          <w:noProof/>
          <w:sz w:val="22"/>
          <w:szCs w:val="22"/>
        </w:rPr>
        <w:lastRenderedPageBreak/>
        <w:drawing>
          <wp:anchor distT="0" distB="0" distL="114300" distR="114300" simplePos="0" relativeHeight="251658262" behindDoc="0" locked="0" layoutInCell="1" allowOverlap="1" wp14:anchorId="3672E43E" wp14:editId="45A364F1">
            <wp:simplePos x="0" y="0"/>
            <wp:positionH relativeFrom="column">
              <wp:posOffset>313690</wp:posOffset>
            </wp:positionH>
            <wp:positionV relativeFrom="paragraph">
              <wp:posOffset>335280</wp:posOffset>
            </wp:positionV>
            <wp:extent cx="5504815" cy="4439920"/>
            <wp:effectExtent l="0" t="0" r="635" b="0"/>
            <wp:wrapTopAndBottom/>
            <wp:docPr id="59" name="Imag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3">
                      <a:extLst>
                        <a:ext uri="{28A0092B-C50C-407E-A947-70E740481C1C}">
                          <a14:useLocalDpi xmlns:a14="http://schemas.microsoft.com/office/drawing/2010/main" val="0"/>
                        </a:ext>
                      </a:extLst>
                    </a:blip>
                    <a:srcRect l="27367" t="31270" r="29443" b="13406"/>
                    <a:stretch/>
                  </pic:blipFill>
                  <pic:spPr bwMode="auto">
                    <a:xfrm>
                      <a:off x="0" y="0"/>
                      <a:ext cx="5504815" cy="44399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C32481">
        <w:rPr>
          <w:noProof/>
        </w:rPr>
        <mc:AlternateContent>
          <mc:Choice Requires="wps">
            <w:drawing>
              <wp:anchor distT="0" distB="0" distL="114300" distR="114300" simplePos="0" relativeHeight="251658279" behindDoc="0" locked="0" layoutInCell="1" allowOverlap="1" wp14:anchorId="114F3131" wp14:editId="55067DCF">
                <wp:simplePos x="0" y="0"/>
                <wp:positionH relativeFrom="column">
                  <wp:posOffset>61595</wp:posOffset>
                </wp:positionH>
                <wp:positionV relativeFrom="paragraph">
                  <wp:posOffset>-332105</wp:posOffset>
                </wp:positionV>
                <wp:extent cx="5895975" cy="457200"/>
                <wp:effectExtent l="0" t="0" r="9525" b="0"/>
                <wp:wrapTopAndBottom/>
                <wp:docPr id="33" name="Casella di testo 33"/>
                <wp:cNvGraphicFramePr/>
                <a:graphic xmlns:a="http://schemas.openxmlformats.org/drawingml/2006/main">
                  <a:graphicData uri="http://schemas.microsoft.com/office/word/2010/wordprocessingShape">
                    <wps:wsp>
                      <wps:cNvSpPr txBox="1"/>
                      <wps:spPr>
                        <a:xfrm>
                          <a:off x="0" y="0"/>
                          <a:ext cx="5895975" cy="457200"/>
                        </a:xfrm>
                        <a:prstGeom prst="rect">
                          <a:avLst/>
                        </a:prstGeom>
                        <a:solidFill>
                          <a:prstClr val="white"/>
                        </a:solidFill>
                        <a:ln>
                          <a:noFill/>
                        </a:ln>
                      </wps:spPr>
                      <wps:txbx>
                        <w:txbxContent>
                          <w:p w14:paraId="5FF81616" w14:textId="56866DB5" w:rsidR="00B6346D" w:rsidRPr="00AD3A5B" w:rsidRDefault="00B6346D" w:rsidP="00C32481">
                            <w:pPr>
                              <w:pStyle w:val="Lgende"/>
                              <w:rPr>
                                <w:b w:val="0"/>
                                <w:bCs w:val="0"/>
                                <w:noProof/>
                                <w:color w:val="4470B4"/>
                                <w:sz w:val="22"/>
                                <w:szCs w:val="22"/>
                                <w:lang w:val="fr-FR"/>
                              </w:rPr>
                            </w:pPr>
                            <w:bookmarkStart w:id="119" w:name="_Toc66805947"/>
                            <w:r w:rsidRPr="00AD3A5B">
                              <w:rPr>
                                <w:b w:val="0"/>
                                <w:bCs w:val="0"/>
                                <w:noProof/>
                                <w:color w:val="4470B4"/>
                                <w:sz w:val="22"/>
                                <w:szCs w:val="22"/>
                                <w:lang w:val="fr-FR"/>
                              </w:rPr>
                              <w:t xml:space="preserve">Figure </w:t>
                            </w:r>
                            <w:r w:rsidRPr="00AD3A5B">
                              <w:rPr>
                                <w:b w:val="0"/>
                                <w:bCs w:val="0"/>
                                <w:noProof/>
                                <w:color w:val="4470B4"/>
                                <w:sz w:val="22"/>
                                <w:szCs w:val="22"/>
                                <w:lang w:val="fr-FR"/>
                              </w:rPr>
                              <w:fldChar w:fldCharType="begin"/>
                            </w:r>
                            <w:r w:rsidRPr="00AD3A5B">
                              <w:rPr>
                                <w:b w:val="0"/>
                                <w:bCs w:val="0"/>
                                <w:noProof/>
                                <w:color w:val="4470B4"/>
                                <w:sz w:val="22"/>
                                <w:szCs w:val="22"/>
                                <w:lang w:val="fr-FR"/>
                              </w:rPr>
                              <w:instrText xml:space="preserve"> SEQ Figure \* ARABIC </w:instrText>
                            </w:r>
                            <w:r w:rsidRPr="00AD3A5B">
                              <w:rPr>
                                <w:b w:val="0"/>
                                <w:bCs w:val="0"/>
                                <w:noProof/>
                                <w:color w:val="4470B4"/>
                                <w:sz w:val="22"/>
                                <w:szCs w:val="22"/>
                                <w:lang w:val="fr-FR"/>
                              </w:rPr>
                              <w:fldChar w:fldCharType="separate"/>
                            </w:r>
                            <w:r w:rsidRPr="00AD3A5B">
                              <w:rPr>
                                <w:b w:val="0"/>
                                <w:bCs w:val="0"/>
                                <w:noProof/>
                                <w:color w:val="4470B4"/>
                                <w:sz w:val="22"/>
                                <w:szCs w:val="22"/>
                                <w:lang w:val="fr-FR"/>
                              </w:rPr>
                              <w:t>30</w:t>
                            </w:r>
                            <w:r w:rsidRPr="00AD3A5B">
                              <w:rPr>
                                <w:b w:val="0"/>
                                <w:bCs w:val="0"/>
                                <w:noProof/>
                                <w:color w:val="4470B4"/>
                                <w:sz w:val="22"/>
                                <w:szCs w:val="22"/>
                                <w:lang w:val="fr-FR"/>
                              </w:rPr>
                              <w:fldChar w:fldCharType="end"/>
                            </w:r>
                            <w:r w:rsidRPr="00AD3A5B">
                              <w:rPr>
                                <w:b w:val="0"/>
                                <w:bCs w:val="0"/>
                                <w:noProof/>
                                <w:color w:val="4470B4"/>
                                <w:sz w:val="22"/>
                                <w:szCs w:val="22"/>
                                <w:lang w:val="fr-FR"/>
                              </w:rPr>
                              <w:t> : Concentration de PM 2,5 en 2018 en Europe (Source : AEE-2019)</w:t>
                            </w:r>
                            <w:bookmarkEnd w:id="119"/>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anchor>
            </w:drawing>
          </mc:Choice>
          <mc:Fallback>
            <w:pict>
              <v:shape w14:anchorId="114F3131" id="Casella di testo 33" o:spid="_x0000_s1034" type="#_x0000_t202" style="position:absolute;left:0;text-align:left;margin-left:4.85pt;margin-top:-26.15pt;width:464.25pt;height:36pt;z-index:251658279;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5/Y0OAIAAHEEAAAOAAAAZHJzL2Uyb0RvYy54bWysVMFu2zAMvQ/YPwi6L07aZU2NOEWWIsOA&#10;oC2QDj0rshwLkEVNYmJnXz9KjtOt22nYRaZIitJ7j/T8rmsMOyofNNiCT0ZjzpSVUGq7L/i35/WH&#10;GWcBhS2FAasKflKB3y3ev5u3LldXUIMplWdUxIa8dQWvEV2eZUHWqhFhBE5ZClbgG4G09fus9KKl&#10;6o3JrsbjT1kLvnQepAqBvPd9kC9S/apSEh+rKihkpuD0NkyrT+surtliLvK9F67W8vwM8Q+vaIS2&#10;dOml1L1AwQ5e/1Gq0dJDgApHEpoMqkpLlTAQmsn4DZptLZxKWIic4C40hf9XVj4cnzzTZcGvrzmz&#10;oiGNViIoYwQrNUMVEBiFiKfWhZzSt44OYPcZOtJ78AdyRvhd5Zv4JWCM4sT46cKy6pBJck5nt9Pb&#10;mylnkmIfpzckYyyTvZ52PuAXBQ2LRsE9qZjIFcdNwD51SImXBTC6XGtj4iYGVsazoyDF21qjOhf/&#10;LcvYmGshnuoLRk8WIfZQooXdrkvUzAaYOyhPhN5D30fBybWm+zYi4JPw1DgEmIYBH2mpDLQFh7PF&#10;WQ3+x9/8MZ/0pChnLTViwcP3g/CKM/PVktKxawfDD8ZuMOyhWQEhndCYOZlMOuDRDGbloXmhGVnG&#10;WygkrKS7Co6DucJ+HGjGpFouUxL1phO4sVsnY+mB1+fuRXh3VgVJzwcYWlTkb8Tpc3uWlweESifl&#10;Iq89i2e6qa+T9ucZjIPz6z5lvf4pFj8BAAD//wMAUEsDBBQABgAIAAAAIQCnjqbI3gAAAAgBAAAP&#10;AAAAZHJzL2Rvd25yZXYueG1sTI/LTsMwEEX3SPyDNUhsUOuQitKmcSpoYQeLPtS1Gw9JRDyObKdJ&#10;/55hBcvRubr3TL4ebSsu6EPjSMHjNAGBVDrTUKXgeHifLECEqMno1hEquGKAdXF7k+vMuIF2eNnH&#10;SnAJhUwrqGPsMilDWaPVYeo6JGZfzlsd+fSVNF4PXG5bmSbJXFrdEC/UusNNjeX3vrcK5lvfDzva&#10;PGyPbx/6s6vS0+v1pNT93fiyAhFxjH9h+NVndSjY6ex6MkG0CpbPHFQweUpnIJgvZ4sUxJmDTGSR&#10;y/8PFD8AAAD//wMAUEsBAi0AFAAGAAgAAAAhALaDOJL+AAAA4QEAABMAAAAAAAAAAAAAAAAAAAAA&#10;AFtDb250ZW50X1R5cGVzXS54bWxQSwECLQAUAAYACAAAACEAOP0h/9YAAACUAQAACwAAAAAAAAAA&#10;AAAAAAAvAQAAX3JlbHMvLnJlbHNQSwECLQAUAAYACAAAACEACef2NDgCAABxBAAADgAAAAAAAAAA&#10;AAAAAAAuAgAAZHJzL2Uyb0RvYy54bWxQSwECLQAUAAYACAAAACEAp46myN4AAAAIAQAADwAAAAAA&#10;AAAAAAAAAACSBAAAZHJzL2Rvd25yZXYueG1sUEsFBgAAAAAEAAQA8wAAAJ0FAAAAAA==&#10;" stroked="f">
                <v:textbox inset="0,0,0,0">
                  <w:txbxContent>
                    <w:p w14:paraId="5FF81616" w14:textId="56866DB5" w:rsidR="00B6346D" w:rsidRPr="00AD3A5B" w:rsidRDefault="00B6346D" w:rsidP="00C32481">
                      <w:pPr>
                        <w:pStyle w:val="Lgende"/>
                        <w:rPr>
                          <w:b w:val="0"/>
                          <w:bCs w:val="0"/>
                          <w:noProof/>
                          <w:color w:val="4470B4"/>
                          <w:sz w:val="22"/>
                          <w:szCs w:val="22"/>
                          <w:lang w:val="fr-FR"/>
                        </w:rPr>
                      </w:pPr>
                      <w:bookmarkStart w:id="120" w:name="_Toc66805947"/>
                      <w:r w:rsidRPr="00AD3A5B">
                        <w:rPr>
                          <w:b w:val="0"/>
                          <w:bCs w:val="0"/>
                          <w:noProof/>
                          <w:color w:val="4470B4"/>
                          <w:sz w:val="22"/>
                          <w:szCs w:val="22"/>
                          <w:lang w:val="fr-FR"/>
                        </w:rPr>
                        <w:t xml:space="preserve">Figure </w:t>
                      </w:r>
                      <w:r w:rsidRPr="00AD3A5B">
                        <w:rPr>
                          <w:b w:val="0"/>
                          <w:bCs w:val="0"/>
                          <w:noProof/>
                          <w:color w:val="4470B4"/>
                          <w:sz w:val="22"/>
                          <w:szCs w:val="22"/>
                          <w:lang w:val="fr-FR"/>
                        </w:rPr>
                        <w:fldChar w:fldCharType="begin"/>
                      </w:r>
                      <w:r w:rsidRPr="00AD3A5B">
                        <w:rPr>
                          <w:b w:val="0"/>
                          <w:bCs w:val="0"/>
                          <w:noProof/>
                          <w:color w:val="4470B4"/>
                          <w:sz w:val="22"/>
                          <w:szCs w:val="22"/>
                          <w:lang w:val="fr-FR"/>
                        </w:rPr>
                        <w:instrText xml:space="preserve"> SEQ Figure \* ARABIC </w:instrText>
                      </w:r>
                      <w:r w:rsidRPr="00AD3A5B">
                        <w:rPr>
                          <w:b w:val="0"/>
                          <w:bCs w:val="0"/>
                          <w:noProof/>
                          <w:color w:val="4470B4"/>
                          <w:sz w:val="22"/>
                          <w:szCs w:val="22"/>
                          <w:lang w:val="fr-FR"/>
                        </w:rPr>
                        <w:fldChar w:fldCharType="separate"/>
                      </w:r>
                      <w:r w:rsidRPr="00AD3A5B">
                        <w:rPr>
                          <w:b w:val="0"/>
                          <w:bCs w:val="0"/>
                          <w:noProof/>
                          <w:color w:val="4470B4"/>
                          <w:sz w:val="22"/>
                          <w:szCs w:val="22"/>
                          <w:lang w:val="fr-FR"/>
                        </w:rPr>
                        <w:t>30</w:t>
                      </w:r>
                      <w:r w:rsidRPr="00AD3A5B">
                        <w:rPr>
                          <w:b w:val="0"/>
                          <w:bCs w:val="0"/>
                          <w:noProof/>
                          <w:color w:val="4470B4"/>
                          <w:sz w:val="22"/>
                          <w:szCs w:val="22"/>
                          <w:lang w:val="fr-FR"/>
                        </w:rPr>
                        <w:fldChar w:fldCharType="end"/>
                      </w:r>
                      <w:r w:rsidRPr="00AD3A5B">
                        <w:rPr>
                          <w:b w:val="0"/>
                          <w:bCs w:val="0"/>
                          <w:noProof/>
                          <w:color w:val="4470B4"/>
                          <w:sz w:val="22"/>
                          <w:szCs w:val="22"/>
                          <w:lang w:val="fr-FR"/>
                        </w:rPr>
                        <w:t> : Concentration de PM 2,5 en 2018 en Europe (Source : AEE-2019)</w:t>
                      </w:r>
                      <w:bookmarkEnd w:id="120"/>
                    </w:p>
                  </w:txbxContent>
                </v:textbox>
                <w10:wrap type="topAndBottom"/>
              </v:shape>
            </w:pict>
          </mc:Fallback>
        </mc:AlternateContent>
      </w:r>
    </w:p>
    <w:p w14:paraId="60A7B71A" w14:textId="77777777" w:rsidR="00643B4F" w:rsidRPr="008C04FA" w:rsidRDefault="00643B4F" w:rsidP="00643B4F">
      <w:pPr>
        <w:rPr>
          <w:lang w:val="fr-FR"/>
        </w:rPr>
      </w:pPr>
    </w:p>
    <w:p w14:paraId="1D2837E4" w14:textId="77777777" w:rsidR="00643B4F" w:rsidRPr="008C04FA" w:rsidRDefault="00643B4F" w:rsidP="00643B4F">
      <w:pPr>
        <w:rPr>
          <w:lang w:val="fr-FR"/>
        </w:rPr>
      </w:pPr>
    </w:p>
    <w:p w14:paraId="2AF4D855" w14:textId="77777777" w:rsidR="00643B4F" w:rsidRPr="000E1F89" w:rsidRDefault="00643B4F" w:rsidP="00643B4F">
      <w:r w:rsidRPr="000E1F89">
        <w:rPr>
          <w:noProof/>
          <w:lang w:eastAsia="it-IT"/>
        </w:rPr>
        <w:lastRenderedPageBreak/>
        <mc:AlternateContent>
          <mc:Choice Requires="wps">
            <w:drawing>
              <wp:inline distT="0" distB="0" distL="0" distR="0" wp14:anchorId="67B3D43A" wp14:editId="1FD993E9">
                <wp:extent cx="6371539" cy="4562475"/>
                <wp:effectExtent l="0" t="0" r="3810" b="9525"/>
                <wp:docPr id="242" name="Text Box 2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71539" cy="4562475"/>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34F0F2B" w14:textId="11C79F8D" w:rsidR="00B6346D" w:rsidRPr="00287F24" w:rsidRDefault="00B6346D" w:rsidP="003E75B5">
                            <w:pPr>
                              <w:pStyle w:val="DidascaliaCentrata"/>
                              <w:ind w:left="0"/>
                              <w:jc w:val="both"/>
                            </w:pPr>
                            <w:r w:rsidRPr="00287F24">
                              <w:t>Situation, tendance et menaces pour la zone de coopération dans un scénario «</w:t>
                            </w:r>
                            <w:r>
                              <w:t xml:space="preserve"> </w:t>
                            </w:r>
                            <w:r w:rsidRPr="00287F24">
                              <w:t>sans programme</w:t>
                            </w:r>
                            <w:r>
                              <w:t xml:space="preserve"> </w:t>
                            </w:r>
                            <w:r w:rsidRPr="00287F24">
                              <w:t xml:space="preserve">» </w:t>
                            </w:r>
                          </w:p>
                          <w:p w14:paraId="26741D28" w14:textId="6FA73AA7" w:rsidR="00B6346D" w:rsidRPr="00287F24" w:rsidRDefault="00B6346D" w:rsidP="003E75B5">
                            <w:pPr>
                              <w:pStyle w:val="DidascaliaCentrata"/>
                              <w:spacing w:line="360" w:lineRule="auto"/>
                              <w:ind w:left="0"/>
                              <w:jc w:val="both"/>
                              <w:rPr>
                                <w:rFonts w:ascii="Calibri Light" w:hAnsi="Calibri Light" w:cs="Calibri Light"/>
                                <w:b w:val="0"/>
                                <w:bCs/>
                                <w:color w:val="000000" w:themeColor="text1"/>
                                <w:sz w:val="20"/>
                                <w:szCs w:val="20"/>
                              </w:rPr>
                            </w:pPr>
                            <w:r w:rsidRPr="00287F24">
                              <w:rPr>
                                <w:rFonts w:ascii="Calibri Light" w:hAnsi="Calibri Light" w:cs="Calibri Light"/>
                                <w:b w:val="0"/>
                                <w:bCs/>
                                <w:color w:val="000000" w:themeColor="text1"/>
                                <w:sz w:val="20"/>
                                <w:szCs w:val="20"/>
                              </w:rPr>
                              <w:t>Les polluants atmosphériques sont variés et proviennent de diverses sources. La qualité de l'air est très liée aux conditions locales et varie beaucoup selon les États membres et les régions. L'exposition est</w:t>
                            </w:r>
                            <w:r>
                              <w:rPr>
                                <w:rFonts w:ascii="Calibri Light" w:hAnsi="Calibri Light" w:cs="Calibri Light"/>
                                <w:b w:val="0"/>
                                <w:bCs/>
                                <w:color w:val="000000" w:themeColor="text1"/>
                                <w:sz w:val="20"/>
                                <w:szCs w:val="20"/>
                              </w:rPr>
                              <w:t xml:space="preserve"> généralement </w:t>
                            </w:r>
                            <w:r w:rsidRPr="00287F24">
                              <w:rPr>
                                <w:rFonts w:ascii="Calibri Light" w:hAnsi="Calibri Light" w:cs="Calibri Light"/>
                                <w:b w:val="0"/>
                                <w:bCs/>
                                <w:color w:val="000000" w:themeColor="text1"/>
                                <w:sz w:val="20"/>
                                <w:szCs w:val="20"/>
                              </w:rPr>
                              <w:t>plus élevée dans les zones urbaines. En général, de 2000 à 2018, la concentration de polluants a diminué</w:t>
                            </w:r>
                            <w:r>
                              <w:rPr>
                                <w:rFonts w:ascii="Calibri Light" w:hAnsi="Calibri Light" w:cs="Calibri Light"/>
                                <w:b w:val="0"/>
                                <w:bCs/>
                                <w:color w:val="000000" w:themeColor="text1"/>
                                <w:sz w:val="20"/>
                                <w:szCs w:val="20"/>
                              </w:rPr>
                              <w:t>. L</w:t>
                            </w:r>
                            <w:r w:rsidRPr="00287F24">
                              <w:rPr>
                                <w:rFonts w:ascii="Calibri Light" w:hAnsi="Calibri Light" w:cs="Calibri Light"/>
                                <w:b w:val="0"/>
                                <w:bCs/>
                                <w:color w:val="000000" w:themeColor="text1"/>
                                <w:sz w:val="20"/>
                                <w:szCs w:val="20"/>
                              </w:rPr>
                              <w:t xml:space="preserve">a zone de coopération euro-méditerranéenne est caractérisée par une faible concentration de PM2,5, à quelques exceptions près (par exemple au nord-est de l'Italie). </w:t>
                            </w:r>
                            <w:r w:rsidRPr="008578D0">
                              <w:rPr>
                                <w:rFonts w:ascii="Calibri Light" w:hAnsi="Calibri Light" w:cs="Calibri Light"/>
                                <w:b w:val="0"/>
                                <w:bCs/>
                                <w:color w:val="000000" w:themeColor="text1"/>
                                <w:sz w:val="20"/>
                                <w:szCs w:val="20"/>
                              </w:rPr>
                              <w:t>Dans un scénario sans programme, les principales tendances sont présentées dans le tableau suivant</w:t>
                            </w:r>
                            <w:r>
                              <w:rPr>
                                <w:rFonts w:ascii="Calibri Light" w:hAnsi="Calibri Light" w:cs="Calibri Light"/>
                                <w:b w:val="0"/>
                                <w:bCs/>
                                <w:color w:val="000000" w:themeColor="text1"/>
                                <w:sz w:val="20"/>
                                <w:szCs w:val="20"/>
                              </w:rPr>
                              <w:t xml:space="preserve"> (</w:t>
                            </w:r>
                            <w:r w:rsidRPr="00CF3022">
                              <w:rPr>
                                <w:rFonts w:ascii="Calibri Light" w:hAnsi="Calibri Light" w:cs="Calibri Light"/>
                                <w:b w:val="0"/>
                                <w:bCs/>
                                <w:color w:val="000000" w:themeColor="text1"/>
                                <w:sz w:val="20"/>
                                <w:szCs w:val="20"/>
                              </w:rPr>
                              <w:t>gardant toutefois en mémoire la forte variabilité géographique des menaces et des vulnérabilités)</w:t>
                            </w:r>
                            <w:r w:rsidRPr="008578D0">
                              <w:rPr>
                                <w:rFonts w:ascii="Calibri Light" w:hAnsi="Calibri Light" w:cs="Calibri Light"/>
                                <w:b w:val="0"/>
                                <w:bCs/>
                                <w:color w:val="000000" w:themeColor="text1"/>
                                <w:sz w:val="20"/>
                                <w:szCs w:val="20"/>
                              </w:rPr>
                              <w:t>.</w:t>
                            </w:r>
                          </w:p>
                          <w:p w14:paraId="4F8F3CF4" w14:textId="77777777" w:rsidR="00B6346D" w:rsidRPr="00287F24" w:rsidRDefault="00B6346D" w:rsidP="00643B4F">
                            <w:pPr>
                              <w:pStyle w:val="testobox"/>
                              <w:rPr>
                                <w:lang w:val="fr-F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99"/>
                              <w:gridCol w:w="791"/>
                              <w:gridCol w:w="1093"/>
                            </w:tblGrid>
                            <w:tr w:rsidR="00B6346D" w:rsidRPr="003E75B5" w14:paraId="729728EC" w14:textId="77777777">
                              <w:trPr>
                                <w:trHeight w:val="20"/>
                                <w:jc w:val="center"/>
                              </w:trPr>
                              <w:tc>
                                <w:tcPr>
                                  <w:tcW w:w="3899" w:type="dxa"/>
                                  <w:shd w:val="clear" w:color="auto" w:fill="C6D9F1"/>
                                </w:tcPr>
                                <w:p w14:paraId="45224A09" w14:textId="715EFEA5" w:rsidR="00B6346D" w:rsidRPr="003E75B5" w:rsidRDefault="00B6346D" w:rsidP="00A2680F">
                                  <w:pPr>
                                    <w:pStyle w:val="testobox"/>
                                    <w:rPr>
                                      <w:lang w:val="fr-FR"/>
                                    </w:rPr>
                                  </w:pPr>
                                  <w:r w:rsidRPr="003E75B5">
                                    <w:rPr>
                                      <w:lang w:val="fr-FR"/>
                                    </w:rPr>
                                    <w:t>Indicateur</w:t>
                                  </w:r>
                                </w:p>
                              </w:tc>
                              <w:tc>
                                <w:tcPr>
                                  <w:tcW w:w="791" w:type="dxa"/>
                                  <w:shd w:val="clear" w:color="auto" w:fill="C6D9F1"/>
                                </w:tcPr>
                                <w:p w14:paraId="4F7F1C9A" w14:textId="7D44FD16" w:rsidR="00B6346D" w:rsidRPr="003E75B5" w:rsidRDefault="00B6346D" w:rsidP="00A2680F">
                                  <w:pPr>
                                    <w:pStyle w:val="testobox"/>
                                    <w:rPr>
                                      <w:lang w:val="fr-FR"/>
                                    </w:rPr>
                                  </w:pPr>
                                  <w:r w:rsidRPr="003E75B5">
                                    <w:rPr>
                                      <w:lang w:val="fr-FR"/>
                                    </w:rPr>
                                    <w:t>État</w:t>
                                  </w:r>
                                </w:p>
                              </w:tc>
                              <w:tc>
                                <w:tcPr>
                                  <w:tcW w:w="1093" w:type="dxa"/>
                                  <w:shd w:val="clear" w:color="auto" w:fill="C6D9F1"/>
                                </w:tcPr>
                                <w:p w14:paraId="5A7917E9" w14:textId="1BFA9D9C" w:rsidR="00B6346D" w:rsidRPr="003E75B5" w:rsidRDefault="00B6346D" w:rsidP="00A2680F">
                                  <w:pPr>
                                    <w:pStyle w:val="testobox"/>
                                    <w:rPr>
                                      <w:lang w:val="fr-FR"/>
                                    </w:rPr>
                                  </w:pPr>
                                  <w:r w:rsidRPr="003E75B5">
                                    <w:rPr>
                                      <w:lang w:val="fr-FR"/>
                                    </w:rPr>
                                    <w:t>Tendance</w:t>
                                  </w:r>
                                </w:p>
                              </w:tc>
                            </w:tr>
                            <w:tr w:rsidR="00B6346D" w:rsidRPr="003E75B5" w14:paraId="0C09E76E" w14:textId="77777777" w:rsidTr="00F05D85">
                              <w:trPr>
                                <w:trHeight w:val="20"/>
                                <w:jc w:val="center"/>
                              </w:trPr>
                              <w:tc>
                                <w:tcPr>
                                  <w:tcW w:w="3899" w:type="dxa"/>
                                  <w:shd w:val="clear" w:color="auto" w:fill="auto"/>
                                  <w:vAlign w:val="center"/>
                                </w:tcPr>
                                <w:p w14:paraId="2C09D96D" w14:textId="0E3A3B86" w:rsidR="00B6346D" w:rsidRPr="003E75B5" w:rsidRDefault="00B6346D" w:rsidP="00A2680F">
                                  <w:pPr>
                                    <w:pStyle w:val="testobox"/>
                                    <w:rPr>
                                      <w:lang w:val="fr-FR"/>
                                    </w:rPr>
                                  </w:pPr>
                                  <w:r w:rsidRPr="003E75B5">
                                    <w:rPr>
                                      <w:lang w:val="fr-FR"/>
                                    </w:rPr>
                                    <w:t>Émissions de particules fines</w:t>
                                  </w:r>
                                </w:p>
                              </w:tc>
                              <w:tc>
                                <w:tcPr>
                                  <w:tcW w:w="791" w:type="dxa"/>
                                  <w:shd w:val="clear" w:color="auto" w:fill="FFC000"/>
                                  <w:vAlign w:val="center"/>
                                </w:tcPr>
                                <w:p w14:paraId="10E6EF76" w14:textId="77777777" w:rsidR="00B6346D" w:rsidRPr="003E75B5" w:rsidRDefault="00B6346D" w:rsidP="00A2680F">
                                  <w:pPr>
                                    <w:pStyle w:val="testobox"/>
                                    <w:rPr>
                                      <w:color w:val="FF0000"/>
                                      <w:lang w:val="fr-FR"/>
                                    </w:rPr>
                                  </w:pPr>
                                  <w:r w:rsidRPr="003E75B5">
                                    <w:rPr>
                                      <w:rFonts w:ascii="Wingdings" w:eastAsia="Wingdings" w:hAnsi="Wingdings" w:cs="Wingdings"/>
                                      <w:lang w:val="fr-FR" w:eastAsia="it-IT"/>
                                    </w:rPr>
                                    <w:t>L</w:t>
                                  </w:r>
                                </w:p>
                              </w:tc>
                              <w:tc>
                                <w:tcPr>
                                  <w:tcW w:w="1093" w:type="dxa"/>
                                  <w:shd w:val="clear" w:color="auto" w:fill="auto"/>
                                  <w:vAlign w:val="center"/>
                                </w:tcPr>
                                <w:p w14:paraId="067D3293" w14:textId="77777777" w:rsidR="00B6346D" w:rsidRPr="003E75B5" w:rsidRDefault="00B6346D" w:rsidP="00A2680F">
                                  <w:pPr>
                                    <w:pStyle w:val="testobox"/>
                                    <w:rPr>
                                      <w:lang w:val="fr-FR"/>
                                    </w:rPr>
                                  </w:pPr>
                                  <w:r w:rsidRPr="003E75B5">
                                    <w:rPr>
                                      <w:noProof/>
                                      <w:lang w:val="fr-FR" w:eastAsia="it-IT"/>
                                    </w:rPr>
                                    <w:drawing>
                                      <wp:inline distT="0" distB="0" distL="0" distR="0" wp14:anchorId="61676E37" wp14:editId="57FC2113">
                                        <wp:extent cx="287394" cy="300471"/>
                                        <wp:effectExtent l="0" t="0" r="0" b="0"/>
                                        <wp:docPr id="99"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3E75B5" w14:paraId="757E2BCE" w14:textId="77777777">
                              <w:trPr>
                                <w:trHeight w:val="20"/>
                                <w:jc w:val="center"/>
                              </w:trPr>
                              <w:tc>
                                <w:tcPr>
                                  <w:tcW w:w="3899" w:type="dxa"/>
                                  <w:shd w:val="clear" w:color="auto" w:fill="auto"/>
                                  <w:vAlign w:val="center"/>
                                </w:tcPr>
                                <w:p w14:paraId="73001903" w14:textId="1B74414D" w:rsidR="00B6346D" w:rsidRPr="003E75B5" w:rsidRDefault="00B6346D" w:rsidP="00A2680F">
                                  <w:pPr>
                                    <w:pStyle w:val="testobox"/>
                                    <w:rPr>
                                      <w:lang w:val="fr-FR"/>
                                    </w:rPr>
                                  </w:pPr>
                                  <w:r w:rsidRPr="003E75B5">
                                    <w:rPr>
                                      <w:lang w:val="fr-FR"/>
                                    </w:rPr>
                                    <w:t>Autres émissions de polluants dans l’air</w:t>
                                  </w:r>
                                </w:p>
                              </w:tc>
                              <w:tc>
                                <w:tcPr>
                                  <w:tcW w:w="791" w:type="dxa"/>
                                  <w:shd w:val="clear" w:color="auto" w:fill="FFC000"/>
                                  <w:vAlign w:val="center"/>
                                </w:tcPr>
                                <w:p w14:paraId="65CC6ED1" w14:textId="77777777" w:rsidR="00B6346D" w:rsidRPr="003E75B5" w:rsidRDefault="00B6346D" w:rsidP="00A2680F">
                                  <w:pPr>
                                    <w:pStyle w:val="testobox"/>
                                    <w:rPr>
                                      <w:lang w:val="fr-FR" w:eastAsia="it-IT"/>
                                    </w:rPr>
                                  </w:pPr>
                                  <w:r w:rsidRPr="003E75B5">
                                    <w:rPr>
                                      <w:rFonts w:ascii="Wingdings" w:eastAsia="Wingdings" w:hAnsi="Wingdings" w:cs="Wingdings"/>
                                      <w:lang w:val="fr-FR" w:eastAsia="it-IT"/>
                                    </w:rPr>
                                    <w:t>K</w:t>
                                  </w:r>
                                </w:p>
                              </w:tc>
                              <w:tc>
                                <w:tcPr>
                                  <w:tcW w:w="1093" w:type="dxa"/>
                                  <w:shd w:val="clear" w:color="auto" w:fill="auto"/>
                                  <w:vAlign w:val="center"/>
                                </w:tcPr>
                                <w:p w14:paraId="6EC422F6" w14:textId="77777777" w:rsidR="00B6346D" w:rsidRPr="003E75B5" w:rsidRDefault="00B6346D" w:rsidP="00A2680F">
                                  <w:pPr>
                                    <w:pStyle w:val="testobox"/>
                                    <w:rPr>
                                      <w:noProof/>
                                      <w:lang w:val="fr-FR" w:eastAsia="en-GB"/>
                                    </w:rPr>
                                  </w:pPr>
                                  <w:r w:rsidRPr="003E75B5">
                                    <w:rPr>
                                      <w:noProof/>
                                      <w:lang w:val="fr-FR" w:eastAsia="it-IT"/>
                                    </w:rPr>
                                    <w:drawing>
                                      <wp:inline distT="0" distB="0" distL="0" distR="0" wp14:anchorId="7E8DC1B8" wp14:editId="1F4DBEA9">
                                        <wp:extent cx="285750" cy="285750"/>
                                        <wp:effectExtent l="19050" t="19050" r="0" b="0"/>
                                        <wp:docPr id="100" name="Imag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8044005">
                                                  <a:off x="0" y="0"/>
                                                  <a:ext cx="285750" cy="285750"/>
                                                </a:xfrm>
                                                <a:prstGeom prst="rect">
                                                  <a:avLst/>
                                                </a:prstGeom>
                                                <a:noFill/>
                                                <a:ln>
                                                  <a:noFill/>
                                                </a:ln>
                                              </pic:spPr>
                                            </pic:pic>
                                          </a:graphicData>
                                        </a:graphic>
                                      </wp:inline>
                                    </w:drawing>
                                  </w:r>
                                </w:p>
                              </w:tc>
                            </w:tr>
                            <w:tr w:rsidR="00B6346D" w:rsidRPr="003E75B5" w14:paraId="24366069" w14:textId="77777777">
                              <w:trPr>
                                <w:trHeight w:val="20"/>
                                <w:jc w:val="center"/>
                              </w:trPr>
                              <w:tc>
                                <w:tcPr>
                                  <w:tcW w:w="3899" w:type="dxa"/>
                                  <w:shd w:val="clear" w:color="auto" w:fill="auto"/>
                                  <w:vAlign w:val="center"/>
                                </w:tcPr>
                                <w:p w14:paraId="0463622B" w14:textId="4A82927A" w:rsidR="00B6346D" w:rsidRPr="003E75B5" w:rsidRDefault="00B6346D" w:rsidP="00A2680F">
                                  <w:pPr>
                                    <w:pStyle w:val="testobox"/>
                                    <w:rPr>
                                      <w:lang w:val="fr-FR"/>
                                    </w:rPr>
                                  </w:pPr>
                                  <w:r w:rsidRPr="003E75B5">
                                    <w:rPr>
                                      <w:lang w:val="fr-FR"/>
                                    </w:rPr>
                                    <w:t>Exposition aux polluants en zone urbaine</w:t>
                                  </w:r>
                                </w:p>
                              </w:tc>
                              <w:tc>
                                <w:tcPr>
                                  <w:tcW w:w="791" w:type="dxa"/>
                                  <w:shd w:val="clear" w:color="auto" w:fill="FF0000"/>
                                  <w:vAlign w:val="center"/>
                                </w:tcPr>
                                <w:p w14:paraId="73B9C77C" w14:textId="77777777" w:rsidR="00B6346D" w:rsidRPr="003E75B5" w:rsidRDefault="00B6346D" w:rsidP="00A2680F">
                                  <w:pPr>
                                    <w:pStyle w:val="testobox"/>
                                    <w:rPr>
                                      <w:lang w:val="fr-FR"/>
                                    </w:rPr>
                                  </w:pPr>
                                  <w:r w:rsidRPr="003E75B5">
                                    <w:rPr>
                                      <w:rFonts w:ascii="Wingdings" w:eastAsia="Wingdings" w:hAnsi="Wingdings" w:cs="Wingdings"/>
                                      <w:lang w:val="fr-FR" w:eastAsia="it-IT"/>
                                    </w:rPr>
                                    <w:t>L</w:t>
                                  </w:r>
                                </w:p>
                              </w:tc>
                              <w:tc>
                                <w:tcPr>
                                  <w:tcW w:w="1093" w:type="dxa"/>
                                  <w:shd w:val="clear" w:color="auto" w:fill="auto"/>
                                  <w:vAlign w:val="center"/>
                                </w:tcPr>
                                <w:p w14:paraId="3926E545" w14:textId="77777777" w:rsidR="00B6346D" w:rsidRPr="003E75B5" w:rsidRDefault="00B6346D" w:rsidP="00A2680F">
                                  <w:pPr>
                                    <w:pStyle w:val="testobox"/>
                                    <w:rPr>
                                      <w:lang w:val="fr-FR"/>
                                    </w:rPr>
                                  </w:pPr>
                                  <w:r w:rsidRPr="003E75B5">
                                    <w:rPr>
                                      <w:noProof/>
                                      <w:lang w:val="fr-FR" w:eastAsia="it-IT"/>
                                    </w:rPr>
                                    <w:drawing>
                                      <wp:inline distT="0" distB="0" distL="0" distR="0" wp14:anchorId="049814F7" wp14:editId="3F8FF72E">
                                        <wp:extent cx="287394" cy="300471"/>
                                        <wp:effectExtent l="0" t="6668" r="0" b="0"/>
                                        <wp:docPr id="101"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bl>
                          <w:p w14:paraId="551D558A" w14:textId="77777777" w:rsidR="00B6346D" w:rsidRDefault="00B6346D" w:rsidP="00643B4F"/>
                        </w:txbxContent>
                      </wps:txbx>
                      <wps:bodyPr rot="0" vert="horz" wrap="none" lIns="91440" tIns="45720" rIns="91440" bIns="45720" anchor="t" anchorCtr="0" upright="1">
                        <a:noAutofit/>
                      </wps:bodyPr>
                    </wps:wsp>
                  </a:graphicData>
                </a:graphic>
              </wp:inline>
            </w:drawing>
          </mc:Choice>
          <mc:Fallback>
            <w:pict>
              <v:shape w14:anchorId="67B3D43A" id="Text Box 229" o:spid="_x0000_s1035" type="#_x0000_t202" style="width:501.7pt;height:359.25pt;visibility:visible;mso-wrap-style:non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XyeSJQIAAC8EAAAOAAAAZHJzL2Uyb0RvYy54bWysU8Fu2zAMvQ/YPwi6L05cJ1mMOEWXosOA&#10;rhvQ7gNkWbaFyaIgKbGzrx8lpVm23Yb5IJik9Eg+Pm5vp0GRo7BOgq7oYjanRGgOjdRdRb+9PLx7&#10;T4nzTDdMgRYVPQlHb3dv32xHU4ocelCNsARBtCtHU9Hee1NmmeO9GJibgREagy3YgXk0bZc1lo2I&#10;Pqgsn89X2Qi2MRa4cA699ylIdxG/bQX3X9rWCU9URbE2H08bzzqc2W7Lys4y00t+LoP9QxUDkxqT&#10;XqDumWfkYOVfUIPkFhy0fsZhyKBtJRexB+xmMf+jm+eeGRF7QXKcudDk/h8sfzp+tUQ2Fc2LnBLN&#10;BhzSi5g8+QATyfNNYGg0rsSLzwav+gkDOOnYrTOPwL87omHfM92JO2th7AVrsMJFeJldPU04LoDU&#10;42doMBE7eIhAU2uHQB8SQhAdJ3W6TCcUw9G5ulkvljcbSjjGiuUqL9bLmIOVr8+Ndf6jgIGEn4pa&#10;HH+EZ8dH50M5rHy9ErI5ULJ5kEpFI0hO7JUlR4Ziqbs8PlWHAWtNvs0cvyQZdKOwkju6EDqKNiDE&#10;RL+BKx1SaAjJUh3BE9kJhCRq/FRPcRQX0mtoTkiXhaRb3DP86cH+oGREzVZU41JRoj5pJHyzKIog&#10;8WgUy3WOhr2O1NcRpjkCVdRTkn73Pq3FwVjZ9ZgnjVjDHQ6plZG+MM1U07l4VGVs9rxBQfbXdrz1&#10;a893PwEAAP//AwBQSwMEFAAGAAgAAAAhAI8GMyLeAAAABgEAAA8AAABkcnMvZG93bnJldi54bWxM&#10;j8FOwzAQRO9I/IO1SNyoXSi0hDgVqkCgXlBbQMrNjZckIl5b8bZN/x6XC1xWGs1o5m0+H1wn9tjH&#10;1pOG8UiBQKq8banW8L55vpqBiGzIms4TajhihHlxfpabzPoDrXC/5lqkEoqZ0dAwh0zKWDXoTBz5&#10;gJS8L987w0n2tbS9OaRy18lrpe6kMy2lhcYEXDRYfa93ToM/PoXl2/3wUn5MXksOalFOP1utLy+G&#10;xwcQjAP/heGEn9ChSExbvyMbRachPcK/9+QpdTMBsdUwHc9uQRa5/I9f/AAAAP//AwBQSwECLQAU&#10;AAYACAAAACEAtoM4kv4AAADhAQAAEwAAAAAAAAAAAAAAAAAAAAAAW0NvbnRlbnRfVHlwZXNdLnht&#10;bFBLAQItABQABgAIAAAAIQA4/SH/1gAAAJQBAAALAAAAAAAAAAAAAAAAAC8BAABfcmVscy8ucmVs&#10;c1BLAQItABQABgAIAAAAIQDXXyeSJQIAAC8EAAAOAAAAAAAAAAAAAAAAAC4CAABkcnMvZTJvRG9j&#10;LnhtbFBLAQItABQABgAIAAAAIQCPBjMi3gAAAAYBAAAPAAAAAAAAAAAAAAAAAH8EAABkcnMvZG93&#10;bnJldi54bWxQSwUGAAAAAAQABADzAAAAigUAAAAA&#10;" fillcolor="#ddd8c2 [2894]" stroked="f">
                <v:textbox>
                  <w:txbxContent>
                    <w:p w14:paraId="434F0F2B" w14:textId="11C79F8D" w:rsidR="00B6346D" w:rsidRPr="00287F24" w:rsidRDefault="00B6346D" w:rsidP="003E75B5">
                      <w:pPr>
                        <w:pStyle w:val="DidascaliaCentrata"/>
                        <w:ind w:left="0"/>
                        <w:jc w:val="both"/>
                      </w:pPr>
                      <w:r w:rsidRPr="00287F24">
                        <w:t>Situation, tendance et menaces pour la zone de coopération dans un scénario «</w:t>
                      </w:r>
                      <w:r>
                        <w:t xml:space="preserve"> </w:t>
                      </w:r>
                      <w:r w:rsidRPr="00287F24">
                        <w:t>sans programme</w:t>
                      </w:r>
                      <w:r>
                        <w:t xml:space="preserve"> </w:t>
                      </w:r>
                      <w:r w:rsidRPr="00287F24">
                        <w:t xml:space="preserve">» </w:t>
                      </w:r>
                    </w:p>
                    <w:p w14:paraId="26741D28" w14:textId="6FA73AA7" w:rsidR="00B6346D" w:rsidRPr="00287F24" w:rsidRDefault="00B6346D" w:rsidP="003E75B5">
                      <w:pPr>
                        <w:pStyle w:val="DidascaliaCentrata"/>
                        <w:spacing w:line="360" w:lineRule="auto"/>
                        <w:ind w:left="0"/>
                        <w:jc w:val="both"/>
                        <w:rPr>
                          <w:rFonts w:ascii="Calibri Light" w:hAnsi="Calibri Light" w:cs="Calibri Light"/>
                          <w:b w:val="0"/>
                          <w:bCs/>
                          <w:color w:val="000000" w:themeColor="text1"/>
                          <w:sz w:val="20"/>
                          <w:szCs w:val="20"/>
                        </w:rPr>
                      </w:pPr>
                      <w:r w:rsidRPr="00287F24">
                        <w:rPr>
                          <w:rFonts w:ascii="Calibri Light" w:hAnsi="Calibri Light" w:cs="Calibri Light"/>
                          <w:b w:val="0"/>
                          <w:bCs/>
                          <w:color w:val="000000" w:themeColor="text1"/>
                          <w:sz w:val="20"/>
                          <w:szCs w:val="20"/>
                        </w:rPr>
                        <w:t>Les polluants atmosphériques sont variés et proviennent de diverses sources. La qualité de l'air est très liée aux conditions locales et varie beaucoup selon les États membres et les régions. L'exposition est</w:t>
                      </w:r>
                      <w:r>
                        <w:rPr>
                          <w:rFonts w:ascii="Calibri Light" w:hAnsi="Calibri Light" w:cs="Calibri Light"/>
                          <w:b w:val="0"/>
                          <w:bCs/>
                          <w:color w:val="000000" w:themeColor="text1"/>
                          <w:sz w:val="20"/>
                          <w:szCs w:val="20"/>
                        </w:rPr>
                        <w:t xml:space="preserve"> généralement </w:t>
                      </w:r>
                      <w:r w:rsidRPr="00287F24">
                        <w:rPr>
                          <w:rFonts w:ascii="Calibri Light" w:hAnsi="Calibri Light" w:cs="Calibri Light"/>
                          <w:b w:val="0"/>
                          <w:bCs/>
                          <w:color w:val="000000" w:themeColor="text1"/>
                          <w:sz w:val="20"/>
                          <w:szCs w:val="20"/>
                        </w:rPr>
                        <w:t>plus élevée dans les zones urbaines. En général, de 2000 à 2018, la concentration de polluants a diminué</w:t>
                      </w:r>
                      <w:r>
                        <w:rPr>
                          <w:rFonts w:ascii="Calibri Light" w:hAnsi="Calibri Light" w:cs="Calibri Light"/>
                          <w:b w:val="0"/>
                          <w:bCs/>
                          <w:color w:val="000000" w:themeColor="text1"/>
                          <w:sz w:val="20"/>
                          <w:szCs w:val="20"/>
                        </w:rPr>
                        <w:t>. L</w:t>
                      </w:r>
                      <w:r w:rsidRPr="00287F24">
                        <w:rPr>
                          <w:rFonts w:ascii="Calibri Light" w:hAnsi="Calibri Light" w:cs="Calibri Light"/>
                          <w:b w:val="0"/>
                          <w:bCs/>
                          <w:color w:val="000000" w:themeColor="text1"/>
                          <w:sz w:val="20"/>
                          <w:szCs w:val="20"/>
                        </w:rPr>
                        <w:t xml:space="preserve">a zone de coopération euro-méditerranéenne est caractérisée par une faible concentration de PM2,5, à quelques exceptions près (par exemple au nord-est de l'Italie). </w:t>
                      </w:r>
                      <w:r w:rsidRPr="008578D0">
                        <w:rPr>
                          <w:rFonts w:ascii="Calibri Light" w:hAnsi="Calibri Light" w:cs="Calibri Light"/>
                          <w:b w:val="0"/>
                          <w:bCs/>
                          <w:color w:val="000000" w:themeColor="text1"/>
                          <w:sz w:val="20"/>
                          <w:szCs w:val="20"/>
                        </w:rPr>
                        <w:t>Dans un scénario sans programme, les principales tendances sont présentées dans le tableau suivant</w:t>
                      </w:r>
                      <w:r>
                        <w:rPr>
                          <w:rFonts w:ascii="Calibri Light" w:hAnsi="Calibri Light" w:cs="Calibri Light"/>
                          <w:b w:val="0"/>
                          <w:bCs/>
                          <w:color w:val="000000" w:themeColor="text1"/>
                          <w:sz w:val="20"/>
                          <w:szCs w:val="20"/>
                        </w:rPr>
                        <w:t xml:space="preserve"> (</w:t>
                      </w:r>
                      <w:r w:rsidRPr="00CF3022">
                        <w:rPr>
                          <w:rFonts w:ascii="Calibri Light" w:hAnsi="Calibri Light" w:cs="Calibri Light"/>
                          <w:b w:val="0"/>
                          <w:bCs/>
                          <w:color w:val="000000" w:themeColor="text1"/>
                          <w:sz w:val="20"/>
                          <w:szCs w:val="20"/>
                        </w:rPr>
                        <w:t>gardant toutefois en mémoire la forte variabilité géographique des menaces et des vulnérabilités)</w:t>
                      </w:r>
                      <w:r w:rsidRPr="008578D0">
                        <w:rPr>
                          <w:rFonts w:ascii="Calibri Light" w:hAnsi="Calibri Light" w:cs="Calibri Light"/>
                          <w:b w:val="0"/>
                          <w:bCs/>
                          <w:color w:val="000000" w:themeColor="text1"/>
                          <w:sz w:val="20"/>
                          <w:szCs w:val="20"/>
                        </w:rPr>
                        <w:t>.</w:t>
                      </w:r>
                    </w:p>
                    <w:p w14:paraId="4F8F3CF4" w14:textId="77777777" w:rsidR="00B6346D" w:rsidRPr="00287F24" w:rsidRDefault="00B6346D" w:rsidP="00643B4F">
                      <w:pPr>
                        <w:pStyle w:val="testobox"/>
                        <w:rPr>
                          <w:lang w:val="fr-F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99"/>
                        <w:gridCol w:w="791"/>
                        <w:gridCol w:w="1093"/>
                      </w:tblGrid>
                      <w:tr w:rsidR="00B6346D" w:rsidRPr="003E75B5" w14:paraId="729728EC" w14:textId="77777777">
                        <w:trPr>
                          <w:trHeight w:val="20"/>
                          <w:jc w:val="center"/>
                        </w:trPr>
                        <w:tc>
                          <w:tcPr>
                            <w:tcW w:w="3899" w:type="dxa"/>
                            <w:shd w:val="clear" w:color="auto" w:fill="C6D9F1"/>
                          </w:tcPr>
                          <w:p w14:paraId="45224A09" w14:textId="715EFEA5" w:rsidR="00B6346D" w:rsidRPr="003E75B5" w:rsidRDefault="00B6346D" w:rsidP="00A2680F">
                            <w:pPr>
                              <w:pStyle w:val="testobox"/>
                              <w:rPr>
                                <w:lang w:val="fr-FR"/>
                              </w:rPr>
                            </w:pPr>
                            <w:r w:rsidRPr="003E75B5">
                              <w:rPr>
                                <w:lang w:val="fr-FR"/>
                              </w:rPr>
                              <w:t>Indicateur</w:t>
                            </w:r>
                          </w:p>
                        </w:tc>
                        <w:tc>
                          <w:tcPr>
                            <w:tcW w:w="791" w:type="dxa"/>
                            <w:shd w:val="clear" w:color="auto" w:fill="C6D9F1"/>
                          </w:tcPr>
                          <w:p w14:paraId="4F7F1C9A" w14:textId="7D44FD16" w:rsidR="00B6346D" w:rsidRPr="003E75B5" w:rsidRDefault="00B6346D" w:rsidP="00A2680F">
                            <w:pPr>
                              <w:pStyle w:val="testobox"/>
                              <w:rPr>
                                <w:lang w:val="fr-FR"/>
                              </w:rPr>
                            </w:pPr>
                            <w:r w:rsidRPr="003E75B5">
                              <w:rPr>
                                <w:lang w:val="fr-FR"/>
                              </w:rPr>
                              <w:t>État</w:t>
                            </w:r>
                          </w:p>
                        </w:tc>
                        <w:tc>
                          <w:tcPr>
                            <w:tcW w:w="1093" w:type="dxa"/>
                            <w:shd w:val="clear" w:color="auto" w:fill="C6D9F1"/>
                          </w:tcPr>
                          <w:p w14:paraId="5A7917E9" w14:textId="1BFA9D9C" w:rsidR="00B6346D" w:rsidRPr="003E75B5" w:rsidRDefault="00B6346D" w:rsidP="00A2680F">
                            <w:pPr>
                              <w:pStyle w:val="testobox"/>
                              <w:rPr>
                                <w:lang w:val="fr-FR"/>
                              </w:rPr>
                            </w:pPr>
                            <w:r w:rsidRPr="003E75B5">
                              <w:rPr>
                                <w:lang w:val="fr-FR"/>
                              </w:rPr>
                              <w:t>Tendance</w:t>
                            </w:r>
                          </w:p>
                        </w:tc>
                      </w:tr>
                      <w:tr w:rsidR="00B6346D" w:rsidRPr="003E75B5" w14:paraId="0C09E76E" w14:textId="77777777" w:rsidTr="00F05D85">
                        <w:trPr>
                          <w:trHeight w:val="20"/>
                          <w:jc w:val="center"/>
                        </w:trPr>
                        <w:tc>
                          <w:tcPr>
                            <w:tcW w:w="3899" w:type="dxa"/>
                            <w:shd w:val="clear" w:color="auto" w:fill="auto"/>
                            <w:vAlign w:val="center"/>
                          </w:tcPr>
                          <w:p w14:paraId="2C09D96D" w14:textId="0E3A3B86" w:rsidR="00B6346D" w:rsidRPr="003E75B5" w:rsidRDefault="00B6346D" w:rsidP="00A2680F">
                            <w:pPr>
                              <w:pStyle w:val="testobox"/>
                              <w:rPr>
                                <w:lang w:val="fr-FR"/>
                              </w:rPr>
                            </w:pPr>
                            <w:r w:rsidRPr="003E75B5">
                              <w:rPr>
                                <w:lang w:val="fr-FR"/>
                              </w:rPr>
                              <w:t>Émissions de particules fines</w:t>
                            </w:r>
                          </w:p>
                        </w:tc>
                        <w:tc>
                          <w:tcPr>
                            <w:tcW w:w="791" w:type="dxa"/>
                            <w:shd w:val="clear" w:color="auto" w:fill="FFC000"/>
                            <w:vAlign w:val="center"/>
                          </w:tcPr>
                          <w:p w14:paraId="10E6EF76" w14:textId="77777777" w:rsidR="00B6346D" w:rsidRPr="003E75B5" w:rsidRDefault="00B6346D" w:rsidP="00A2680F">
                            <w:pPr>
                              <w:pStyle w:val="testobox"/>
                              <w:rPr>
                                <w:color w:val="FF0000"/>
                                <w:lang w:val="fr-FR"/>
                              </w:rPr>
                            </w:pPr>
                            <w:r w:rsidRPr="003E75B5">
                              <w:rPr>
                                <w:rFonts w:ascii="Wingdings" w:eastAsia="Wingdings" w:hAnsi="Wingdings" w:cs="Wingdings"/>
                                <w:lang w:val="fr-FR" w:eastAsia="it-IT"/>
                              </w:rPr>
                              <w:t>L</w:t>
                            </w:r>
                          </w:p>
                        </w:tc>
                        <w:tc>
                          <w:tcPr>
                            <w:tcW w:w="1093" w:type="dxa"/>
                            <w:shd w:val="clear" w:color="auto" w:fill="auto"/>
                            <w:vAlign w:val="center"/>
                          </w:tcPr>
                          <w:p w14:paraId="067D3293" w14:textId="77777777" w:rsidR="00B6346D" w:rsidRPr="003E75B5" w:rsidRDefault="00B6346D" w:rsidP="00A2680F">
                            <w:pPr>
                              <w:pStyle w:val="testobox"/>
                              <w:rPr>
                                <w:lang w:val="fr-FR"/>
                              </w:rPr>
                            </w:pPr>
                            <w:r w:rsidRPr="003E75B5">
                              <w:rPr>
                                <w:noProof/>
                                <w:lang w:val="fr-FR" w:eastAsia="it-IT"/>
                              </w:rPr>
                              <w:drawing>
                                <wp:inline distT="0" distB="0" distL="0" distR="0" wp14:anchorId="61676E37" wp14:editId="57FC2113">
                                  <wp:extent cx="287394" cy="300471"/>
                                  <wp:effectExtent l="0" t="0" r="0" b="0"/>
                                  <wp:docPr id="99"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3E75B5" w14:paraId="757E2BCE" w14:textId="77777777">
                        <w:trPr>
                          <w:trHeight w:val="20"/>
                          <w:jc w:val="center"/>
                        </w:trPr>
                        <w:tc>
                          <w:tcPr>
                            <w:tcW w:w="3899" w:type="dxa"/>
                            <w:shd w:val="clear" w:color="auto" w:fill="auto"/>
                            <w:vAlign w:val="center"/>
                          </w:tcPr>
                          <w:p w14:paraId="73001903" w14:textId="1B74414D" w:rsidR="00B6346D" w:rsidRPr="003E75B5" w:rsidRDefault="00B6346D" w:rsidP="00A2680F">
                            <w:pPr>
                              <w:pStyle w:val="testobox"/>
                              <w:rPr>
                                <w:lang w:val="fr-FR"/>
                              </w:rPr>
                            </w:pPr>
                            <w:r w:rsidRPr="003E75B5">
                              <w:rPr>
                                <w:lang w:val="fr-FR"/>
                              </w:rPr>
                              <w:t>Autres émissions de polluants dans l’air</w:t>
                            </w:r>
                          </w:p>
                        </w:tc>
                        <w:tc>
                          <w:tcPr>
                            <w:tcW w:w="791" w:type="dxa"/>
                            <w:shd w:val="clear" w:color="auto" w:fill="FFC000"/>
                            <w:vAlign w:val="center"/>
                          </w:tcPr>
                          <w:p w14:paraId="65CC6ED1" w14:textId="77777777" w:rsidR="00B6346D" w:rsidRPr="003E75B5" w:rsidRDefault="00B6346D" w:rsidP="00A2680F">
                            <w:pPr>
                              <w:pStyle w:val="testobox"/>
                              <w:rPr>
                                <w:lang w:val="fr-FR" w:eastAsia="it-IT"/>
                              </w:rPr>
                            </w:pPr>
                            <w:r w:rsidRPr="003E75B5">
                              <w:rPr>
                                <w:rFonts w:ascii="Wingdings" w:eastAsia="Wingdings" w:hAnsi="Wingdings" w:cs="Wingdings"/>
                                <w:lang w:val="fr-FR" w:eastAsia="it-IT"/>
                              </w:rPr>
                              <w:t>K</w:t>
                            </w:r>
                          </w:p>
                        </w:tc>
                        <w:tc>
                          <w:tcPr>
                            <w:tcW w:w="1093" w:type="dxa"/>
                            <w:shd w:val="clear" w:color="auto" w:fill="auto"/>
                            <w:vAlign w:val="center"/>
                          </w:tcPr>
                          <w:p w14:paraId="6EC422F6" w14:textId="77777777" w:rsidR="00B6346D" w:rsidRPr="003E75B5" w:rsidRDefault="00B6346D" w:rsidP="00A2680F">
                            <w:pPr>
                              <w:pStyle w:val="testobox"/>
                              <w:rPr>
                                <w:noProof/>
                                <w:lang w:val="fr-FR" w:eastAsia="en-GB"/>
                              </w:rPr>
                            </w:pPr>
                            <w:r w:rsidRPr="003E75B5">
                              <w:rPr>
                                <w:noProof/>
                                <w:lang w:val="fr-FR" w:eastAsia="it-IT"/>
                              </w:rPr>
                              <w:drawing>
                                <wp:inline distT="0" distB="0" distL="0" distR="0" wp14:anchorId="7E8DC1B8" wp14:editId="1F4DBEA9">
                                  <wp:extent cx="285750" cy="285750"/>
                                  <wp:effectExtent l="19050" t="19050" r="0" b="0"/>
                                  <wp:docPr id="100" name="Imag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8044005">
                                            <a:off x="0" y="0"/>
                                            <a:ext cx="285750" cy="285750"/>
                                          </a:xfrm>
                                          <a:prstGeom prst="rect">
                                            <a:avLst/>
                                          </a:prstGeom>
                                          <a:noFill/>
                                          <a:ln>
                                            <a:noFill/>
                                          </a:ln>
                                        </pic:spPr>
                                      </pic:pic>
                                    </a:graphicData>
                                  </a:graphic>
                                </wp:inline>
                              </w:drawing>
                            </w:r>
                          </w:p>
                        </w:tc>
                      </w:tr>
                      <w:tr w:rsidR="00B6346D" w:rsidRPr="003E75B5" w14:paraId="24366069" w14:textId="77777777">
                        <w:trPr>
                          <w:trHeight w:val="20"/>
                          <w:jc w:val="center"/>
                        </w:trPr>
                        <w:tc>
                          <w:tcPr>
                            <w:tcW w:w="3899" w:type="dxa"/>
                            <w:shd w:val="clear" w:color="auto" w:fill="auto"/>
                            <w:vAlign w:val="center"/>
                          </w:tcPr>
                          <w:p w14:paraId="0463622B" w14:textId="4A82927A" w:rsidR="00B6346D" w:rsidRPr="003E75B5" w:rsidRDefault="00B6346D" w:rsidP="00A2680F">
                            <w:pPr>
                              <w:pStyle w:val="testobox"/>
                              <w:rPr>
                                <w:lang w:val="fr-FR"/>
                              </w:rPr>
                            </w:pPr>
                            <w:r w:rsidRPr="003E75B5">
                              <w:rPr>
                                <w:lang w:val="fr-FR"/>
                              </w:rPr>
                              <w:t>Exposition aux polluants en zone urbaine</w:t>
                            </w:r>
                          </w:p>
                        </w:tc>
                        <w:tc>
                          <w:tcPr>
                            <w:tcW w:w="791" w:type="dxa"/>
                            <w:shd w:val="clear" w:color="auto" w:fill="FF0000"/>
                            <w:vAlign w:val="center"/>
                          </w:tcPr>
                          <w:p w14:paraId="73B9C77C" w14:textId="77777777" w:rsidR="00B6346D" w:rsidRPr="003E75B5" w:rsidRDefault="00B6346D" w:rsidP="00A2680F">
                            <w:pPr>
                              <w:pStyle w:val="testobox"/>
                              <w:rPr>
                                <w:lang w:val="fr-FR"/>
                              </w:rPr>
                            </w:pPr>
                            <w:r w:rsidRPr="003E75B5">
                              <w:rPr>
                                <w:rFonts w:ascii="Wingdings" w:eastAsia="Wingdings" w:hAnsi="Wingdings" w:cs="Wingdings"/>
                                <w:lang w:val="fr-FR" w:eastAsia="it-IT"/>
                              </w:rPr>
                              <w:t>L</w:t>
                            </w:r>
                          </w:p>
                        </w:tc>
                        <w:tc>
                          <w:tcPr>
                            <w:tcW w:w="1093" w:type="dxa"/>
                            <w:shd w:val="clear" w:color="auto" w:fill="auto"/>
                            <w:vAlign w:val="center"/>
                          </w:tcPr>
                          <w:p w14:paraId="3926E545" w14:textId="77777777" w:rsidR="00B6346D" w:rsidRPr="003E75B5" w:rsidRDefault="00B6346D" w:rsidP="00A2680F">
                            <w:pPr>
                              <w:pStyle w:val="testobox"/>
                              <w:rPr>
                                <w:lang w:val="fr-FR"/>
                              </w:rPr>
                            </w:pPr>
                            <w:r w:rsidRPr="003E75B5">
                              <w:rPr>
                                <w:noProof/>
                                <w:lang w:val="fr-FR" w:eastAsia="it-IT"/>
                              </w:rPr>
                              <w:drawing>
                                <wp:inline distT="0" distB="0" distL="0" distR="0" wp14:anchorId="049814F7" wp14:editId="3F8FF72E">
                                  <wp:extent cx="287394" cy="300471"/>
                                  <wp:effectExtent l="0" t="6668" r="0" b="0"/>
                                  <wp:docPr id="101"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bl>
                    <w:p w14:paraId="551D558A" w14:textId="77777777" w:rsidR="00B6346D" w:rsidRDefault="00B6346D" w:rsidP="00643B4F"/>
                  </w:txbxContent>
                </v:textbox>
                <w10:anchorlock/>
              </v:shape>
            </w:pict>
          </mc:Fallback>
        </mc:AlternateContent>
      </w:r>
    </w:p>
    <w:p w14:paraId="0E1BF8B1" w14:textId="77777777" w:rsidR="00643B4F" w:rsidRPr="000E1F89" w:rsidRDefault="00643B4F" w:rsidP="00643B4F"/>
    <w:p w14:paraId="2C098FDB" w14:textId="77777777" w:rsidR="008E176B" w:rsidRPr="008C04FA" w:rsidRDefault="008E176B" w:rsidP="00643B4F">
      <w:pPr>
        <w:rPr>
          <w:caps/>
          <w:color w:val="4470B4"/>
          <w:sz w:val="22"/>
          <w:szCs w:val="24"/>
          <w:lang w:val="fr-FR"/>
        </w:rPr>
      </w:pPr>
      <w:r w:rsidRPr="008C04FA">
        <w:rPr>
          <w:caps/>
          <w:color w:val="4470B4"/>
          <w:sz w:val="22"/>
          <w:szCs w:val="24"/>
          <w:lang w:val="fr-FR"/>
        </w:rPr>
        <w:t>PAYSAGE ET PATRIMOINE CULTUREL (Y COMPRIS LE PATRIMOINE ARCHITECTURAL ET ARCHÉOLOGIQUE)</w:t>
      </w:r>
    </w:p>
    <w:p w14:paraId="0F24577E" w14:textId="6C102F81" w:rsidR="00643B4F" w:rsidRPr="008E176B" w:rsidRDefault="008E176B" w:rsidP="00643B4F">
      <w:pPr>
        <w:rPr>
          <w:lang w:val="fr-FR"/>
        </w:rPr>
      </w:pPr>
      <w:r w:rsidRPr="008E176B">
        <w:rPr>
          <w:lang w:val="fr-FR"/>
        </w:rPr>
        <w:t xml:space="preserve">La Convention européenne du paysage (CEL) est le premier traité international en Europe qui se concentre sur la protection, la gestion et l'aménagement des paysages. Ce traité couvre les paysages terrestres, aquatiques (intérieurs et marins), naturels, ruraux, urbains et périurbains. Considérant à la fois les paysages culturels et artificiels, </w:t>
      </w:r>
      <w:r w:rsidR="004F5732">
        <w:rPr>
          <w:lang w:val="fr-FR"/>
        </w:rPr>
        <w:t xml:space="preserve">la CEL </w:t>
      </w:r>
      <w:r w:rsidRPr="008E176B">
        <w:rPr>
          <w:lang w:val="fr-FR"/>
        </w:rPr>
        <w:t xml:space="preserve">s'assure que chaque paysage </w:t>
      </w:r>
      <w:r w:rsidR="00EA4AD4">
        <w:rPr>
          <w:lang w:val="fr-FR"/>
        </w:rPr>
        <w:t xml:space="preserve">soit </w:t>
      </w:r>
      <w:r w:rsidRPr="008E176B">
        <w:rPr>
          <w:lang w:val="fr-FR"/>
        </w:rPr>
        <w:t xml:space="preserve">protégé </w:t>
      </w:r>
      <w:r w:rsidR="000B41FC">
        <w:rPr>
          <w:lang w:val="fr-FR"/>
        </w:rPr>
        <w:t>afin d’en améliorer la</w:t>
      </w:r>
      <w:r w:rsidR="0054744A">
        <w:rPr>
          <w:lang w:val="fr-FR"/>
        </w:rPr>
        <w:t xml:space="preserve"> </w:t>
      </w:r>
      <w:r w:rsidRPr="008E176B">
        <w:rPr>
          <w:lang w:val="fr-FR"/>
        </w:rPr>
        <w:t xml:space="preserve">qualité. Étant donné que chaque </w:t>
      </w:r>
      <w:r w:rsidR="00EA4AD4">
        <w:rPr>
          <w:lang w:val="fr-FR"/>
        </w:rPr>
        <w:t>paysage possède des</w:t>
      </w:r>
      <w:r w:rsidRPr="008E176B">
        <w:rPr>
          <w:lang w:val="fr-FR"/>
        </w:rPr>
        <w:t xml:space="preserve"> caractéristiques uniques, il existe différentes mesures et politiques pour chacun</w:t>
      </w:r>
      <w:r w:rsidR="00643B4F" w:rsidRPr="008E176B">
        <w:rPr>
          <w:lang w:val="fr-FR"/>
        </w:rPr>
        <w:t xml:space="preserve">. </w:t>
      </w:r>
    </w:p>
    <w:p w14:paraId="003D2996" w14:textId="798DD7EB" w:rsidR="00643B4F" w:rsidRPr="00B229E1" w:rsidRDefault="00EA4AD4" w:rsidP="00643B4F">
      <w:pPr>
        <w:spacing w:before="0" w:line="300" w:lineRule="atLeast"/>
        <w:ind w:left="709"/>
        <w:rPr>
          <w:rStyle w:val="Rfrenceintense"/>
          <w:lang w:val="fr-FR"/>
        </w:rPr>
      </w:pPr>
      <w:r w:rsidRPr="00B229E1">
        <w:rPr>
          <w:rStyle w:val="Rfrenceintense"/>
          <w:lang w:val="fr-FR"/>
        </w:rPr>
        <w:t>Paysage</w:t>
      </w:r>
    </w:p>
    <w:p w14:paraId="16AC5C2A" w14:textId="7D79A352" w:rsidR="00B229E1" w:rsidRDefault="00B229E1" w:rsidP="00B229E1">
      <w:pPr>
        <w:rPr>
          <w:lang w:val="fr-FR"/>
        </w:rPr>
      </w:pPr>
      <w:r w:rsidRPr="00B229E1">
        <w:rPr>
          <w:lang w:val="fr-FR"/>
        </w:rPr>
        <w:t>Les paysages de la zone de coopération relèvent principalement de la catégorie «</w:t>
      </w:r>
      <w:r>
        <w:rPr>
          <w:lang w:val="fr-FR"/>
        </w:rPr>
        <w:t xml:space="preserve"> </w:t>
      </w:r>
      <w:r w:rsidRPr="00B229E1">
        <w:rPr>
          <w:lang w:val="fr-FR"/>
        </w:rPr>
        <w:t>bocages ou paysages fermés</w:t>
      </w:r>
      <w:r>
        <w:rPr>
          <w:lang w:val="fr-FR"/>
        </w:rPr>
        <w:t xml:space="preserve"> </w:t>
      </w:r>
      <w:r w:rsidRPr="00B229E1">
        <w:rPr>
          <w:lang w:val="fr-FR"/>
        </w:rPr>
        <w:t>»</w:t>
      </w:r>
      <w:r>
        <w:rPr>
          <w:lang w:val="fr-FR"/>
        </w:rPr>
        <w:t xml:space="preserve">, et plus précisément de la </w:t>
      </w:r>
      <w:r w:rsidRPr="00B229E1">
        <w:rPr>
          <w:lang w:val="fr-FR"/>
        </w:rPr>
        <w:t>sous-section «</w:t>
      </w:r>
      <w:r>
        <w:rPr>
          <w:lang w:val="fr-FR"/>
        </w:rPr>
        <w:t xml:space="preserve"> </w:t>
      </w:r>
      <w:r w:rsidRPr="00B229E1">
        <w:rPr>
          <w:lang w:val="fr-FR"/>
        </w:rPr>
        <w:t>semi-bocage méditerranéen</w:t>
      </w:r>
      <w:r>
        <w:rPr>
          <w:lang w:val="fr-FR"/>
        </w:rPr>
        <w:t xml:space="preserve"> </w:t>
      </w:r>
      <w:r w:rsidRPr="00B229E1">
        <w:rPr>
          <w:lang w:val="fr-FR"/>
        </w:rPr>
        <w:t xml:space="preserve">», comme indiqué pour la Croatie et la Bosnie-Herzégovine. En Italie, il existe </w:t>
      </w:r>
      <w:r w:rsidR="00AD3A5B">
        <w:rPr>
          <w:lang w:val="fr-FR"/>
        </w:rPr>
        <w:t xml:space="preserve">aussi </w:t>
      </w:r>
      <w:r w:rsidRPr="00B229E1">
        <w:rPr>
          <w:lang w:val="fr-FR"/>
        </w:rPr>
        <w:t xml:space="preserve">une large gamme </w:t>
      </w:r>
      <w:r w:rsidR="0054744A">
        <w:rPr>
          <w:lang w:val="fr-FR"/>
        </w:rPr>
        <w:t xml:space="preserve">de paysages </w:t>
      </w:r>
      <w:r w:rsidR="00AD3A5B">
        <w:rPr>
          <w:lang w:val="fr-FR"/>
        </w:rPr>
        <w:t>ouverts</w:t>
      </w:r>
      <w:r w:rsidR="0054744A">
        <w:rPr>
          <w:lang w:val="fr-FR"/>
        </w:rPr>
        <w:t>,</w:t>
      </w:r>
      <w:r w:rsidRPr="00B229E1">
        <w:rPr>
          <w:lang w:val="fr-FR"/>
        </w:rPr>
        <w:t xml:space="preserve"> observés également dans l'Est de l'Espagne, en Albanie et en Grèce. Dans la région alpine, les paysages sont classés dans la catégorie «</w:t>
      </w:r>
      <w:r>
        <w:rPr>
          <w:lang w:val="fr-FR"/>
        </w:rPr>
        <w:t xml:space="preserve"> </w:t>
      </w:r>
      <w:r w:rsidRPr="00B229E1">
        <w:rPr>
          <w:lang w:val="fr-FR"/>
        </w:rPr>
        <w:t>montagnes</w:t>
      </w:r>
      <w:r>
        <w:rPr>
          <w:lang w:val="fr-FR"/>
        </w:rPr>
        <w:t xml:space="preserve"> </w:t>
      </w:r>
      <w:r w:rsidRPr="00B229E1">
        <w:rPr>
          <w:lang w:val="fr-FR"/>
        </w:rPr>
        <w:t>». Des paysages artificiels sont également signalés dans certaines parties de la Grèce, de l'Italie et de l'Est de l'Espagne sous le nom de «</w:t>
      </w:r>
      <w:r>
        <w:rPr>
          <w:lang w:val="fr-FR"/>
        </w:rPr>
        <w:t xml:space="preserve"> </w:t>
      </w:r>
      <w:r w:rsidRPr="00B229E1">
        <w:rPr>
          <w:lang w:val="fr-FR"/>
        </w:rPr>
        <w:t>huerta</w:t>
      </w:r>
      <w:r>
        <w:rPr>
          <w:lang w:val="fr-FR"/>
        </w:rPr>
        <w:t> ».</w:t>
      </w:r>
      <w:bookmarkStart w:id="121" w:name="_Ref412651946"/>
      <w:bookmarkStart w:id="122" w:name="_Toc426461508"/>
      <w:bookmarkStart w:id="123" w:name="_Toc64970717"/>
    </w:p>
    <w:p w14:paraId="44495931" w14:textId="5C812EA5" w:rsidR="00643B4F" w:rsidRPr="00B229E1" w:rsidRDefault="00B229E1" w:rsidP="00643B4F">
      <w:pPr>
        <w:rPr>
          <w:rStyle w:val="Accentuation"/>
          <w:i w:val="0"/>
          <w:iCs w:val="0"/>
          <w:lang w:val="fr-FR"/>
        </w:rPr>
      </w:pPr>
      <w:r>
        <w:rPr>
          <w:noProof/>
        </w:rPr>
        <w:lastRenderedPageBreak/>
        <mc:AlternateContent>
          <mc:Choice Requires="wps">
            <w:drawing>
              <wp:anchor distT="0" distB="0" distL="114300" distR="114300" simplePos="0" relativeHeight="251658280" behindDoc="0" locked="0" layoutInCell="1" allowOverlap="1" wp14:anchorId="720804E9" wp14:editId="547E9C7A">
                <wp:simplePos x="0" y="0"/>
                <wp:positionH relativeFrom="column">
                  <wp:posOffset>251460</wp:posOffset>
                </wp:positionH>
                <wp:positionV relativeFrom="paragraph">
                  <wp:posOffset>0</wp:posOffset>
                </wp:positionV>
                <wp:extent cx="6102350" cy="457200"/>
                <wp:effectExtent l="0" t="0" r="0" b="0"/>
                <wp:wrapTopAndBottom/>
                <wp:docPr id="37" name="Casella di testo 37"/>
                <wp:cNvGraphicFramePr/>
                <a:graphic xmlns:a="http://schemas.openxmlformats.org/drawingml/2006/main">
                  <a:graphicData uri="http://schemas.microsoft.com/office/word/2010/wordprocessingShape">
                    <wps:wsp>
                      <wps:cNvSpPr txBox="1"/>
                      <wps:spPr>
                        <a:xfrm>
                          <a:off x="0" y="0"/>
                          <a:ext cx="6102350" cy="457200"/>
                        </a:xfrm>
                        <a:prstGeom prst="rect">
                          <a:avLst/>
                        </a:prstGeom>
                        <a:solidFill>
                          <a:prstClr val="white"/>
                        </a:solidFill>
                        <a:ln>
                          <a:noFill/>
                        </a:ln>
                      </wps:spPr>
                      <wps:txbx>
                        <w:txbxContent>
                          <w:p w14:paraId="6A52CDC0" w14:textId="717775DF" w:rsidR="00B6346D" w:rsidRPr="00AD3A5B" w:rsidRDefault="00B6346D" w:rsidP="00B229E1">
                            <w:pPr>
                              <w:pStyle w:val="Lgende"/>
                              <w:rPr>
                                <w:b w:val="0"/>
                                <w:bCs w:val="0"/>
                                <w:noProof/>
                                <w:color w:val="4470B4"/>
                                <w:sz w:val="22"/>
                                <w:szCs w:val="22"/>
                                <w:lang w:val="fr-FR"/>
                              </w:rPr>
                            </w:pPr>
                            <w:bookmarkStart w:id="124" w:name="_Toc66805948"/>
                            <w:r w:rsidRPr="00AD3A5B">
                              <w:rPr>
                                <w:b w:val="0"/>
                                <w:bCs w:val="0"/>
                                <w:noProof/>
                                <w:color w:val="4470B4"/>
                                <w:sz w:val="22"/>
                                <w:szCs w:val="22"/>
                                <w:lang w:val="fr-FR"/>
                              </w:rPr>
                              <w:t xml:space="preserve">Figure </w:t>
                            </w:r>
                            <w:r w:rsidRPr="00AD3A5B">
                              <w:rPr>
                                <w:b w:val="0"/>
                                <w:bCs w:val="0"/>
                                <w:noProof/>
                                <w:color w:val="4470B4"/>
                                <w:sz w:val="22"/>
                                <w:szCs w:val="22"/>
                                <w:lang w:val="fr-FR"/>
                              </w:rPr>
                              <w:fldChar w:fldCharType="begin"/>
                            </w:r>
                            <w:r w:rsidRPr="00AD3A5B">
                              <w:rPr>
                                <w:b w:val="0"/>
                                <w:bCs w:val="0"/>
                                <w:noProof/>
                                <w:color w:val="4470B4"/>
                                <w:sz w:val="22"/>
                                <w:szCs w:val="22"/>
                                <w:lang w:val="fr-FR"/>
                              </w:rPr>
                              <w:instrText xml:space="preserve"> SEQ Figure \* ARABIC </w:instrText>
                            </w:r>
                            <w:r w:rsidRPr="00AD3A5B">
                              <w:rPr>
                                <w:b w:val="0"/>
                                <w:bCs w:val="0"/>
                                <w:noProof/>
                                <w:color w:val="4470B4"/>
                                <w:sz w:val="22"/>
                                <w:szCs w:val="22"/>
                                <w:lang w:val="fr-FR"/>
                              </w:rPr>
                              <w:fldChar w:fldCharType="separate"/>
                            </w:r>
                            <w:r w:rsidRPr="00AD3A5B">
                              <w:rPr>
                                <w:b w:val="0"/>
                                <w:bCs w:val="0"/>
                                <w:noProof/>
                                <w:color w:val="4470B4"/>
                                <w:sz w:val="22"/>
                                <w:szCs w:val="22"/>
                                <w:lang w:val="fr-FR"/>
                              </w:rPr>
                              <w:t>31</w:t>
                            </w:r>
                            <w:r w:rsidRPr="00AD3A5B">
                              <w:rPr>
                                <w:b w:val="0"/>
                                <w:bCs w:val="0"/>
                                <w:noProof/>
                                <w:color w:val="4470B4"/>
                                <w:sz w:val="22"/>
                                <w:szCs w:val="22"/>
                                <w:lang w:val="fr-FR"/>
                              </w:rPr>
                              <w:fldChar w:fldCharType="end"/>
                            </w:r>
                            <w:r>
                              <w:rPr>
                                <w:b w:val="0"/>
                                <w:bCs w:val="0"/>
                                <w:noProof/>
                                <w:color w:val="4470B4"/>
                                <w:sz w:val="22"/>
                                <w:szCs w:val="22"/>
                                <w:lang w:val="fr-FR"/>
                              </w:rPr>
                              <w:t xml:space="preserve"> : </w:t>
                            </w:r>
                            <w:r w:rsidRPr="00AD3A5B">
                              <w:rPr>
                                <w:b w:val="0"/>
                                <w:bCs w:val="0"/>
                                <w:noProof/>
                                <w:color w:val="4470B4"/>
                                <w:sz w:val="22"/>
                                <w:szCs w:val="22"/>
                                <w:lang w:val="fr-FR"/>
                              </w:rPr>
                              <w:t>Répartition des paysages en Europe (Source : AEE-2020)</w:t>
                            </w:r>
                            <w:bookmarkEnd w:id="124"/>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anchor>
            </w:drawing>
          </mc:Choice>
          <mc:Fallback>
            <w:pict>
              <v:shape w14:anchorId="720804E9" id="Casella di testo 37" o:spid="_x0000_s1036" type="#_x0000_t202" style="position:absolute;left:0;text-align:left;margin-left:19.8pt;margin-top:0;width:480.5pt;height:36pt;z-index:25165828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i43nNgIAAHIEAAAOAAAAZHJzL2Uyb0RvYy54bWysVMFu2zAMvQ/YPwi6L07StR2MOEWWIsOA&#10;oi2QDj0rshwLkEVNYmJnXz9KtpOt22nYRaZIitJ7j/TirmsMOyofNNiCzyZTzpSVUGq7L/i3l82H&#10;T5wFFLYUBqwq+EkFfrd8/27RulzNoQZTKs+oiA156wpeI7o8y4KsVSPCBJyyFKzANwJp6/dZ6UVL&#10;1RuTzafTm6wFXzoPUoVA3vs+yJepflUpiU9VFRQyU3B6G6bVp3UX12y5EPneC1drOTxD/MMrGqEt&#10;XXoudS9QsIPXf5RqtPQQoMKJhCaDqtJSJQyEZjZ9g2ZbC6cSFiInuDNN4f+VlY/HZ890WfCrW86s&#10;aEijtQjKGMFKzVAFBEYh4ql1Iaf0raMD2H2GjvQe/YGcEX5X+SZ+CRijODF+OrOsOmSSnDez6fzq&#10;mkKSYh+vb0nGWCa7nHY+4BcFDYtGwT2pmMgVx4eAfeqYEi8LYHS50cbETQysjWdHQYq3tUY1FP8t&#10;y9iYayGe6gtGTxYh9lCihd2uS9TM0gOjawflieB76BspOLnRdOGDCPgsPHUOwaJpwCdaKgNtwWGw&#10;OKvB//ibP+aToBTlrKVOLHj4fhBecWa+WpI6tu1o+NHYjYY9NGsgqDOaMyeTSQc8mtGsPDSvNCSr&#10;eAuFhJV0V8FxNNfYzwMNmVSrVUqi5nQCH+zWyVh6JPalexXeDbIgCfoIY4+K/I06fW5P8+qAUOkk&#10;3YXFgW9q7CT+MIRxcn7dp6zLr2L5EwAA//8DAFBLAwQUAAYACAAAACEAPl3GR9sAAAAHAQAADwAA&#10;AGRycy9kb3ducmV2LnhtbEyPwU7DMBBE70j8g7VIXBC1CVKAEKeCFm5waKl63sZLEhGvI9tp0r/H&#10;PcFxNKOZN+Vytr04kg+dYw13CwWCuHam40bD7uv99hFEiMgGe8ek4UQBltXlRYmFcRNv6LiNjUgl&#10;HArU0MY4FFKGuiWLYeEG4uR9O28xJukbaTxOqdz2MlMqlxY7TgstDrRqqf7ZjlZDvvbjtOHVzXr3&#10;9oGfQ5PtX097ra+v5pdnEJHm+BeGM35ChyoxHdzIJohew/1TnpIa0qGzq9IYiIOGh0yBrEr5n7/6&#10;BQAA//8DAFBLAQItABQABgAIAAAAIQC2gziS/gAAAOEBAAATAAAAAAAAAAAAAAAAAAAAAABbQ29u&#10;dGVudF9UeXBlc10ueG1sUEsBAi0AFAAGAAgAAAAhADj9If/WAAAAlAEAAAsAAAAAAAAAAAAAAAAA&#10;LwEAAF9yZWxzLy5yZWxzUEsBAi0AFAAGAAgAAAAhAGuLjec2AgAAcgQAAA4AAAAAAAAAAAAAAAAA&#10;LgIAAGRycy9lMm9Eb2MueG1sUEsBAi0AFAAGAAgAAAAhAD5dxkfbAAAABwEAAA8AAAAAAAAAAAAA&#10;AAAAkAQAAGRycy9kb3ducmV2LnhtbFBLBQYAAAAABAAEAPMAAACYBQAAAAA=&#10;" stroked="f">
                <v:textbox inset="0,0,0,0">
                  <w:txbxContent>
                    <w:p w14:paraId="6A52CDC0" w14:textId="717775DF" w:rsidR="00B6346D" w:rsidRPr="00AD3A5B" w:rsidRDefault="00B6346D" w:rsidP="00B229E1">
                      <w:pPr>
                        <w:pStyle w:val="Lgende"/>
                        <w:rPr>
                          <w:b w:val="0"/>
                          <w:bCs w:val="0"/>
                          <w:noProof/>
                          <w:color w:val="4470B4"/>
                          <w:sz w:val="22"/>
                          <w:szCs w:val="22"/>
                          <w:lang w:val="fr-FR"/>
                        </w:rPr>
                      </w:pPr>
                      <w:bookmarkStart w:id="125" w:name="_Toc66805948"/>
                      <w:r w:rsidRPr="00AD3A5B">
                        <w:rPr>
                          <w:b w:val="0"/>
                          <w:bCs w:val="0"/>
                          <w:noProof/>
                          <w:color w:val="4470B4"/>
                          <w:sz w:val="22"/>
                          <w:szCs w:val="22"/>
                          <w:lang w:val="fr-FR"/>
                        </w:rPr>
                        <w:t xml:space="preserve">Figure </w:t>
                      </w:r>
                      <w:r w:rsidRPr="00AD3A5B">
                        <w:rPr>
                          <w:b w:val="0"/>
                          <w:bCs w:val="0"/>
                          <w:noProof/>
                          <w:color w:val="4470B4"/>
                          <w:sz w:val="22"/>
                          <w:szCs w:val="22"/>
                          <w:lang w:val="fr-FR"/>
                        </w:rPr>
                        <w:fldChar w:fldCharType="begin"/>
                      </w:r>
                      <w:r w:rsidRPr="00AD3A5B">
                        <w:rPr>
                          <w:b w:val="0"/>
                          <w:bCs w:val="0"/>
                          <w:noProof/>
                          <w:color w:val="4470B4"/>
                          <w:sz w:val="22"/>
                          <w:szCs w:val="22"/>
                          <w:lang w:val="fr-FR"/>
                        </w:rPr>
                        <w:instrText xml:space="preserve"> SEQ Figure \* ARABIC </w:instrText>
                      </w:r>
                      <w:r w:rsidRPr="00AD3A5B">
                        <w:rPr>
                          <w:b w:val="0"/>
                          <w:bCs w:val="0"/>
                          <w:noProof/>
                          <w:color w:val="4470B4"/>
                          <w:sz w:val="22"/>
                          <w:szCs w:val="22"/>
                          <w:lang w:val="fr-FR"/>
                        </w:rPr>
                        <w:fldChar w:fldCharType="separate"/>
                      </w:r>
                      <w:r w:rsidRPr="00AD3A5B">
                        <w:rPr>
                          <w:b w:val="0"/>
                          <w:bCs w:val="0"/>
                          <w:noProof/>
                          <w:color w:val="4470B4"/>
                          <w:sz w:val="22"/>
                          <w:szCs w:val="22"/>
                          <w:lang w:val="fr-FR"/>
                        </w:rPr>
                        <w:t>31</w:t>
                      </w:r>
                      <w:r w:rsidRPr="00AD3A5B">
                        <w:rPr>
                          <w:b w:val="0"/>
                          <w:bCs w:val="0"/>
                          <w:noProof/>
                          <w:color w:val="4470B4"/>
                          <w:sz w:val="22"/>
                          <w:szCs w:val="22"/>
                          <w:lang w:val="fr-FR"/>
                        </w:rPr>
                        <w:fldChar w:fldCharType="end"/>
                      </w:r>
                      <w:r>
                        <w:rPr>
                          <w:b w:val="0"/>
                          <w:bCs w:val="0"/>
                          <w:noProof/>
                          <w:color w:val="4470B4"/>
                          <w:sz w:val="22"/>
                          <w:szCs w:val="22"/>
                          <w:lang w:val="fr-FR"/>
                        </w:rPr>
                        <w:t xml:space="preserve"> : </w:t>
                      </w:r>
                      <w:r w:rsidRPr="00AD3A5B">
                        <w:rPr>
                          <w:b w:val="0"/>
                          <w:bCs w:val="0"/>
                          <w:noProof/>
                          <w:color w:val="4470B4"/>
                          <w:sz w:val="22"/>
                          <w:szCs w:val="22"/>
                          <w:lang w:val="fr-FR"/>
                        </w:rPr>
                        <w:t>Répartition des paysages en Europe (Source : AEE-2020)</w:t>
                      </w:r>
                      <w:bookmarkEnd w:id="125"/>
                    </w:p>
                  </w:txbxContent>
                </v:textbox>
                <w10:wrap type="topAndBottom"/>
              </v:shape>
            </w:pict>
          </mc:Fallback>
        </mc:AlternateContent>
      </w:r>
      <w:r w:rsidR="00643B4F" w:rsidRPr="007F5AF8">
        <w:rPr>
          <w:b/>
          <w:bCs/>
          <w:noProof/>
        </w:rPr>
        <w:drawing>
          <wp:anchor distT="0" distB="0" distL="114300" distR="114300" simplePos="0" relativeHeight="251658263" behindDoc="0" locked="0" layoutInCell="1" allowOverlap="1" wp14:anchorId="0181C352" wp14:editId="6A2EC248">
            <wp:simplePos x="0" y="0"/>
            <wp:positionH relativeFrom="column">
              <wp:posOffset>251460</wp:posOffset>
            </wp:positionH>
            <wp:positionV relativeFrom="paragraph">
              <wp:posOffset>185420</wp:posOffset>
            </wp:positionV>
            <wp:extent cx="6102350" cy="5857875"/>
            <wp:effectExtent l="0" t="0" r="0" b="9525"/>
            <wp:wrapTopAndBottom/>
            <wp:docPr id="35" name="Imag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4">
                      <a:extLst>
                        <a:ext uri="{28A0092B-C50C-407E-A947-70E740481C1C}">
                          <a14:useLocalDpi xmlns:a14="http://schemas.microsoft.com/office/drawing/2010/main" val="0"/>
                        </a:ext>
                      </a:extLst>
                    </a:blip>
                    <a:srcRect l="17640" t="12348" r="31687" b="14689"/>
                    <a:stretch/>
                  </pic:blipFill>
                  <pic:spPr bwMode="auto">
                    <a:xfrm>
                      <a:off x="0" y="0"/>
                      <a:ext cx="6102350" cy="58578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End w:id="121"/>
      <w:bookmarkEnd w:id="122"/>
      <w:bookmarkEnd w:id="123"/>
    </w:p>
    <w:p w14:paraId="79265D32" w14:textId="77777777" w:rsidR="00161599" w:rsidRDefault="00161599" w:rsidP="00161599">
      <w:pPr>
        <w:rPr>
          <w:rStyle w:val="Accentuation"/>
          <w:i w:val="0"/>
          <w:iCs w:val="0"/>
          <w:lang w:val="fr-FR"/>
        </w:rPr>
      </w:pPr>
      <w:r w:rsidRPr="00161599">
        <w:rPr>
          <w:rStyle w:val="Accentuation"/>
          <w:i w:val="0"/>
          <w:iCs w:val="0"/>
          <w:lang w:val="fr-FR"/>
        </w:rPr>
        <w:t xml:space="preserve">La fragmentation du paysage, exprimée en pourcentage de la superficie du pays, est élevée à Malte et en </w:t>
      </w:r>
      <w:r>
        <w:rPr>
          <w:rStyle w:val="Accentuation"/>
          <w:i w:val="0"/>
          <w:iCs w:val="0"/>
          <w:lang w:val="fr-FR"/>
        </w:rPr>
        <w:t xml:space="preserve">France </w:t>
      </w:r>
      <w:r w:rsidRPr="00161599">
        <w:rPr>
          <w:rStyle w:val="Accentuation"/>
          <w:i w:val="0"/>
          <w:iCs w:val="0"/>
          <w:lang w:val="fr-FR"/>
        </w:rPr>
        <w:t xml:space="preserve">; </w:t>
      </w:r>
      <w:r>
        <w:rPr>
          <w:rStyle w:val="Accentuation"/>
          <w:i w:val="0"/>
          <w:iCs w:val="0"/>
          <w:lang w:val="fr-FR"/>
        </w:rPr>
        <w:t xml:space="preserve">moyenne </w:t>
      </w:r>
      <w:r w:rsidRPr="00161599">
        <w:rPr>
          <w:rStyle w:val="Accentuation"/>
          <w:i w:val="0"/>
          <w:iCs w:val="0"/>
          <w:lang w:val="fr-FR"/>
        </w:rPr>
        <w:t xml:space="preserve">en Slovénie et en Italie et présente de faibles pourcentages en Croatie, en Espagne et en Grèce, avec de fortes différences entre les régions. En général, la situation reste quasiment inchangée </w:t>
      </w:r>
      <w:r>
        <w:rPr>
          <w:rStyle w:val="Accentuation"/>
          <w:i w:val="0"/>
          <w:iCs w:val="0"/>
          <w:lang w:val="fr-FR"/>
        </w:rPr>
        <w:t>dans</w:t>
      </w:r>
      <w:r w:rsidRPr="00161599">
        <w:rPr>
          <w:rStyle w:val="Accentuation"/>
          <w:i w:val="0"/>
          <w:iCs w:val="0"/>
          <w:lang w:val="fr-FR"/>
        </w:rPr>
        <w:t xml:space="preserve"> les pays </w:t>
      </w:r>
      <w:r>
        <w:rPr>
          <w:rStyle w:val="Accentuation"/>
          <w:i w:val="0"/>
          <w:iCs w:val="0"/>
          <w:lang w:val="fr-FR"/>
        </w:rPr>
        <w:t xml:space="preserve">concernés </w:t>
      </w:r>
      <w:r w:rsidRPr="00161599">
        <w:rPr>
          <w:rStyle w:val="Accentuation"/>
          <w:i w:val="0"/>
          <w:iCs w:val="0"/>
          <w:lang w:val="fr-FR"/>
        </w:rPr>
        <w:t>entre 2009 et 2015.</w:t>
      </w:r>
      <w:bookmarkStart w:id="126" w:name="_Toc64970718"/>
    </w:p>
    <w:bookmarkEnd w:id="126"/>
    <w:p w14:paraId="04A95971" w14:textId="1CA68F12" w:rsidR="00AD3A5B" w:rsidRPr="00161599" w:rsidRDefault="00AD3A5B" w:rsidP="003A779C">
      <w:pPr>
        <w:pStyle w:val="Lgende"/>
        <w:spacing w:after="0"/>
        <w:rPr>
          <w:color w:val="4470B4"/>
          <w:lang w:val="fr-FR"/>
        </w:rPr>
      </w:pPr>
      <w:r w:rsidRPr="00AD3A5B">
        <w:rPr>
          <w:lang w:val="fr-FR"/>
        </w:rPr>
        <w:lastRenderedPageBreak/>
        <w:t xml:space="preserve"> </w:t>
      </w:r>
      <w:bookmarkStart w:id="127" w:name="_Toc66805949"/>
      <w:r w:rsidRPr="00AD3A5B">
        <w:rPr>
          <w:b w:val="0"/>
          <w:bCs w:val="0"/>
          <w:noProof/>
          <w:color w:val="4470B4"/>
          <w:sz w:val="22"/>
          <w:szCs w:val="22"/>
          <w:lang w:val="fr-FR"/>
        </w:rPr>
        <w:t xml:space="preserve">Figure </w:t>
      </w:r>
      <w:r w:rsidRPr="00AD3A5B">
        <w:rPr>
          <w:b w:val="0"/>
          <w:bCs w:val="0"/>
          <w:noProof/>
          <w:color w:val="4470B4"/>
          <w:sz w:val="22"/>
          <w:szCs w:val="22"/>
          <w:lang w:val="fr-FR"/>
        </w:rPr>
        <w:fldChar w:fldCharType="begin"/>
      </w:r>
      <w:r w:rsidRPr="00AD3A5B">
        <w:rPr>
          <w:b w:val="0"/>
          <w:bCs w:val="0"/>
          <w:noProof/>
          <w:color w:val="4470B4"/>
          <w:sz w:val="22"/>
          <w:szCs w:val="22"/>
          <w:lang w:val="fr-FR"/>
        </w:rPr>
        <w:instrText xml:space="preserve"> SEQ Figure \* ARABIC </w:instrText>
      </w:r>
      <w:r w:rsidRPr="00AD3A5B">
        <w:rPr>
          <w:b w:val="0"/>
          <w:bCs w:val="0"/>
          <w:noProof/>
          <w:color w:val="4470B4"/>
          <w:sz w:val="22"/>
          <w:szCs w:val="22"/>
          <w:lang w:val="fr-FR"/>
        </w:rPr>
        <w:fldChar w:fldCharType="separate"/>
      </w:r>
      <w:r w:rsidR="003A779C">
        <w:rPr>
          <w:b w:val="0"/>
          <w:bCs w:val="0"/>
          <w:noProof/>
          <w:color w:val="4470B4"/>
          <w:sz w:val="22"/>
          <w:szCs w:val="22"/>
          <w:lang w:val="fr-FR"/>
        </w:rPr>
        <w:t>32</w:t>
      </w:r>
      <w:r w:rsidRPr="00AD3A5B">
        <w:rPr>
          <w:b w:val="0"/>
          <w:bCs w:val="0"/>
          <w:noProof/>
          <w:color w:val="4470B4"/>
          <w:sz w:val="22"/>
          <w:szCs w:val="22"/>
          <w:lang w:val="fr-FR"/>
        </w:rPr>
        <w:fldChar w:fldCharType="end"/>
      </w:r>
      <w:r>
        <w:rPr>
          <w:b w:val="0"/>
          <w:bCs w:val="0"/>
          <w:noProof/>
          <w:color w:val="4470B4"/>
          <w:sz w:val="22"/>
          <w:szCs w:val="22"/>
          <w:lang w:val="fr-FR"/>
        </w:rPr>
        <w:t xml:space="preserve"> : Proportion de </w:t>
      </w:r>
      <w:r w:rsidRPr="00AD3A5B">
        <w:rPr>
          <w:b w:val="0"/>
          <w:bCs w:val="0"/>
          <w:noProof/>
          <w:color w:val="4470B4"/>
          <w:sz w:val="22"/>
          <w:szCs w:val="22"/>
          <w:lang w:val="fr-FR"/>
        </w:rPr>
        <w:t>paysage fortement fragmentés en % de la superficie du pays</w:t>
      </w:r>
      <w:r>
        <w:rPr>
          <w:b w:val="0"/>
          <w:bCs w:val="0"/>
          <w:noProof/>
          <w:color w:val="4470B4"/>
          <w:sz w:val="22"/>
          <w:szCs w:val="22"/>
          <w:lang w:val="fr-FR"/>
        </w:rPr>
        <w:t xml:space="preserve">, années </w:t>
      </w:r>
      <w:r w:rsidRPr="00AD3A5B">
        <w:rPr>
          <w:b w:val="0"/>
          <w:bCs w:val="0"/>
          <w:noProof/>
          <w:color w:val="4470B4"/>
          <w:sz w:val="22"/>
          <w:szCs w:val="22"/>
          <w:lang w:val="fr-FR"/>
        </w:rPr>
        <w:t>2009, 2012, 2015 (Source</w:t>
      </w:r>
      <w:r>
        <w:rPr>
          <w:b w:val="0"/>
          <w:bCs w:val="0"/>
          <w:noProof/>
          <w:color w:val="4470B4"/>
          <w:sz w:val="22"/>
          <w:szCs w:val="22"/>
          <w:lang w:val="fr-FR"/>
        </w:rPr>
        <w:t xml:space="preserve"> : </w:t>
      </w:r>
      <w:r w:rsidRPr="008D1579">
        <w:rPr>
          <w:b w:val="0"/>
          <w:bCs w:val="0"/>
          <w:noProof/>
          <w:color w:val="1F497D" w:themeColor="text2"/>
          <w:highlight w:val="lightGray"/>
        </w:rPr>
        <w:drawing>
          <wp:anchor distT="0" distB="0" distL="114300" distR="114300" simplePos="0" relativeHeight="251658272" behindDoc="0" locked="0" layoutInCell="1" allowOverlap="1" wp14:anchorId="1EE0256B" wp14:editId="2D2041C1">
            <wp:simplePos x="0" y="0"/>
            <wp:positionH relativeFrom="column">
              <wp:posOffset>13970</wp:posOffset>
            </wp:positionH>
            <wp:positionV relativeFrom="line">
              <wp:posOffset>428854</wp:posOffset>
            </wp:positionV>
            <wp:extent cx="6228080" cy="3319145"/>
            <wp:effectExtent l="0" t="0" r="1270" b="0"/>
            <wp:wrapTopAndBottom/>
            <wp:docPr id="43" name="Imag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5">
                      <a:extLst>
                        <a:ext uri="{28A0092B-C50C-407E-A947-70E740481C1C}">
                          <a14:useLocalDpi xmlns:a14="http://schemas.microsoft.com/office/drawing/2010/main" val="0"/>
                        </a:ext>
                      </a:extLst>
                    </a:blip>
                    <a:stretch>
                      <a:fillRect/>
                    </a:stretch>
                  </pic:blipFill>
                  <pic:spPr>
                    <a:xfrm>
                      <a:off x="0" y="0"/>
                      <a:ext cx="6228080" cy="3319145"/>
                    </a:xfrm>
                    <a:prstGeom prst="rect">
                      <a:avLst/>
                    </a:prstGeom>
                  </pic:spPr>
                </pic:pic>
              </a:graphicData>
            </a:graphic>
            <wp14:sizeRelH relativeFrom="page">
              <wp14:pctWidth>0</wp14:pctWidth>
            </wp14:sizeRelH>
            <wp14:sizeRelV relativeFrom="page">
              <wp14:pctHeight>0</wp14:pctHeight>
            </wp14:sizeRelV>
          </wp:anchor>
        </w:drawing>
      </w:r>
      <w:r>
        <w:rPr>
          <w:b w:val="0"/>
          <w:bCs w:val="0"/>
          <w:noProof/>
          <w:color w:val="4470B4"/>
          <w:sz w:val="22"/>
          <w:szCs w:val="22"/>
          <w:lang w:val="fr-FR"/>
        </w:rPr>
        <w:t>AEE-2019</w:t>
      </w:r>
      <w:r w:rsidRPr="00AD3A5B">
        <w:rPr>
          <w:b w:val="0"/>
          <w:bCs w:val="0"/>
          <w:noProof/>
          <w:color w:val="4470B4"/>
          <w:sz w:val="22"/>
          <w:szCs w:val="22"/>
          <w:lang w:val="fr-FR"/>
        </w:rPr>
        <w:t>)</w:t>
      </w:r>
      <w:bookmarkEnd w:id="127"/>
    </w:p>
    <w:p w14:paraId="00A6A314" w14:textId="568F7368" w:rsidR="00643B4F" w:rsidRPr="009815FF" w:rsidRDefault="00161599" w:rsidP="003A779C">
      <w:pPr>
        <w:spacing w:before="0" w:after="0" w:line="300" w:lineRule="atLeast"/>
        <w:ind w:left="709"/>
        <w:rPr>
          <w:rStyle w:val="Rfrenceintense"/>
          <w:lang w:val="fr-FR"/>
        </w:rPr>
      </w:pPr>
      <w:r w:rsidRPr="009815FF">
        <w:rPr>
          <w:rStyle w:val="Rfrenceintense"/>
          <w:lang w:val="fr-FR"/>
        </w:rPr>
        <w:t>Sites protégés</w:t>
      </w:r>
    </w:p>
    <w:p w14:paraId="74882107" w14:textId="79574157" w:rsidR="00643B4F" w:rsidRPr="009815FF" w:rsidRDefault="009815FF" w:rsidP="003A779C">
      <w:pPr>
        <w:spacing w:before="0" w:after="0"/>
        <w:rPr>
          <w:lang w:val="fr-FR"/>
        </w:rPr>
      </w:pPr>
      <w:r w:rsidRPr="009815FF">
        <w:rPr>
          <w:rFonts w:cs="Calibri Light"/>
          <w:lang w:val="fr-FR"/>
        </w:rPr>
        <w:t xml:space="preserve">La catégorie V du système d'aires protégées de l'UICN se concentre sur les paysages </w:t>
      </w:r>
      <w:r w:rsidR="000A236B">
        <w:rPr>
          <w:rFonts w:cs="Calibri Light"/>
          <w:lang w:val="fr-FR"/>
        </w:rPr>
        <w:t xml:space="preserve">terrestres et marins protégés. Les </w:t>
      </w:r>
      <w:r w:rsidR="00C81683">
        <w:rPr>
          <w:rFonts w:cs="Calibri Light"/>
          <w:lang w:val="fr-FR"/>
        </w:rPr>
        <w:t xml:space="preserve">paysages protégés comprennent également des zones où les gens vivent, </w:t>
      </w:r>
      <w:r w:rsidR="00C81683" w:rsidRPr="00C81683">
        <w:rPr>
          <w:rFonts w:cs="Calibri Light"/>
          <w:lang w:val="fr-FR"/>
        </w:rPr>
        <w:t xml:space="preserve">travaillent, exploitent des fermes, des forêts en activité, de petites </w:t>
      </w:r>
      <w:r w:rsidR="00AD3A5B">
        <w:rPr>
          <w:rFonts w:cs="Calibri Light"/>
          <w:lang w:val="fr-FR"/>
        </w:rPr>
        <w:t>communautés</w:t>
      </w:r>
      <w:r w:rsidR="00C81683" w:rsidRPr="00C81683">
        <w:rPr>
          <w:rFonts w:cs="Calibri Light"/>
          <w:lang w:val="fr-FR"/>
        </w:rPr>
        <w:t xml:space="preserve"> et des paysages naturels. Par rapport aux autres États membres de l'UE, les pays méditerranéens de la zone de coopération font état d'un plus petit pourcentage </w:t>
      </w:r>
      <w:r w:rsidR="00F85672">
        <w:rPr>
          <w:rFonts w:cs="Calibri Light"/>
          <w:lang w:val="fr-FR"/>
        </w:rPr>
        <w:t>de zones protégées</w:t>
      </w:r>
      <w:r w:rsidR="00AD3A5B">
        <w:rPr>
          <w:rFonts w:cs="Calibri Light"/>
          <w:lang w:val="fr-FR"/>
        </w:rPr>
        <w:t>.</w:t>
      </w:r>
    </w:p>
    <w:p w14:paraId="771A9086" w14:textId="1F89439D" w:rsidR="00AD3A5B" w:rsidRPr="00AD3A5B" w:rsidRDefault="00AD3A5B" w:rsidP="003A779C">
      <w:pPr>
        <w:pStyle w:val="Lgende"/>
        <w:spacing w:after="0"/>
        <w:rPr>
          <w:b w:val="0"/>
          <w:bCs w:val="0"/>
          <w:noProof/>
          <w:color w:val="4470B4"/>
          <w:sz w:val="22"/>
          <w:szCs w:val="22"/>
          <w:lang w:val="fr-FR"/>
        </w:rPr>
      </w:pPr>
      <w:bookmarkStart w:id="128" w:name="_Toc66805950"/>
      <w:r w:rsidRPr="00AD3A5B">
        <w:rPr>
          <w:b w:val="0"/>
          <w:bCs w:val="0"/>
          <w:noProof/>
          <w:color w:val="4470B4"/>
          <w:sz w:val="22"/>
          <w:szCs w:val="22"/>
          <w:lang w:val="fr-FR"/>
        </w:rPr>
        <w:lastRenderedPageBreak/>
        <w:t xml:space="preserve">Figure </w:t>
      </w:r>
      <w:r w:rsidRPr="00AD3A5B">
        <w:rPr>
          <w:b w:val="0"/>
          <w:bCs w:val="0"/>
          <w:noProof/>
          <w:color w:val="4470B4"/>
          <w:sz w:val="22"/>
          <w:szCs w:val="22"/>
          <w:lang w:val="fr-FR"/>
        </w:rPr>
        <w:fldChar w:fldCharType="begin"/>
      </w:r>
      <w:r w:rsidRPr="00AD3A5B">
        <w:rPr>
          <w:b w:val="0"/>
          <w:bCs w:val="0"/>
          <w:noProof/>
          <w:color w:val="4470B4"/>
          <w:sz w:val="22"/>
          <w:szCs w:val="22"/>
          <w:lang w:val="fr-FR"/>
        </w:rPr>
        <w:instrText xml:space="preserve"> SEQ Figure \* ARABIC </w:instrText>
      </w:r>
      <w:r w:rsidRPr="00AD3A5B">
        <w:rPr>
          <w:b w:val="0"/>
          <w:bCs w:val="0"/>
          <w:noProof/>
          <w:color w:val="4470B4"/>
          <w:sz w:val="22"/>
          <w:szCs w:val="22"/>
          <w:lang w:val="fr-FR"/>
        </w:rPr>
        <w:fldChar w:fldCharType="separate"/>
      </w:r>
      <w:r w:rsidR="003A779C">
        <w:rPr>
          <w:b w:val="0"/>
          <w:bCs w:val="0"/>
          <w:noProof/>
          <w:color w:val="4470B4"/>
          <w:sz w:val="22"/>
          <w:szCs w:val="22"/>
          <w:lang w:val="fr-FR"/>
        </w:rPr>
        <w:t>33</w:t>
      </w:r>
      <w:r w:rsidRPr="00AD3A5B">
        <w:rPr>
          <w:b w:val="0"/>
          <w:bCs w:val="0"/>
          <w:noProof/>
          <w:color w:val="4470B4"/>
          <w:sz w:val="22"/>
          <w:szCs w:val="22"/>
          <w:lang w:val="fr-FR"/>
        </w:rPr>
        <w:fldChar w:fldCharType="end"/>
      </w:r>
      <w:r>
        <w:rPr>
          <w:b w:val="0"/>
          <w:bCs w:val="0"/>
          <w:noProof/>
          <w:color w:val="4470B4"/>
          <w:sz w:val="22"/>
          <w:szCs w:val="22"/>
          <w:lang w:val="fr-FR"/>
        </w:rPr>
        <w:t xml:space="preserve"> : </w:t>
      </w:r>
      <w:r w:rsidRPr="00AD3A5B">
        <w:rPr>
          <w:b w:val="0"/>
          <w:bCs w:val="0"/>
          <w:noProof/>
          <w:color w:val="4470B4"/>
          <w:sz w:val="22"/>
          <w:szCs w:val="22"/>
          <w:lang w:val="fr-FR"/>
        </w:rPr>
        <w:t xml:space="preserve">Pourcentage de paysage </w:t>
      </w:r>
      <w:r>
        <w:rPr>
          <w:b w:val="0"/>
          <w:bCs w:val="0"/>
          <w:noProof/>
          <w:color w:val="4470B4"/>
          <w:sz w:val="22"/>
          <w:szCs w:val="22"/>
          <w:lang w:val="fr-FR"/>
        </w:rPr>
        <w:t>protégé au niveau</w:t>
      </w:r>
      <w:r w:rsidRPr="00AD3A5B">
        <w:rPr>
          <w:b w:val="0"/>
          <w:bCs w:val="0"/>
          <w:noProof/>
          <w:color w:val="4470B4"/>
          <w:sz w:val="22"/>
          <w:szCs w:val="22"/>
          <w:lang w:val="fr-FR"/>
        </w:rPr>
        <w:t xml:space="preserve"> européen</w:t>
      </w:r>
      <w:r>
        <w:rPr>
          <w:b w:val="0"/>
          <w:bCs w:val="0"/>
          <w:noProof/>
          <w:color w:val="4470B4"/>
          <w:sz w:val="22"/>
          <w:szCs w:val="22"/>
          <w:lang w:val="fr-FR"/>
        </w:rPr>
        <w:t xml:space="preserve"> (Source : AEE – 2020)</w:t>
      </w:r>
      <w:bookmarkEnd w:id="128"/>
    </w:p>
    <w:p w14:paraId="7DF79877" w14:textId="1F7A215F" w:rsidR="00643B4F" w:rsidRPr="008C04FA" w:rsidRDefault="00643B4F" w:rsidP="00643B4F">
      <w:pPr>
        <w:rPr>
          <w:lang w:val="fr-FR"/>
        </w:rPr>
      </w:pPr>
      <w:r>
        <w:rPr>
          <w:noProof/>
        </w:rPr>
        <w:drawing>
          <wp:anchor distT="0" distB="0" distL="114300" distR="114300" simplePos="0" relativeHeight="251658264" behindDoc="0" locked="0" layoutInCell="1" allowOverlap="1" wp14:anchorId="0D251C7B" wp14:editId="123023CA">
            <wp:simplePos x="0" y="0"/>
            <wp:positionH relativeFrom="margin">
              <wp:posOffset>233045</wp:posOffset>
            </wp:positionH>
            <wp:positionV relativeFrom="paragraph">
              <wp:posOffset>3810</wp:posOffset>
            </wp:positionV>
            <wp:extent cx="5372100" cy="3590925"/>
            <wp:effectExtent l="0" t="0" r="0" b="9525"/>
            <wp:wrapTopAndBottom/>
            <wp:docPr id="50" name="Imag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6">
                      <a:extLst>
                        <a:ext uri="{28A0092B-C50C-407E-A947-70E740481C1C}">
                          <a14:useLocalDpi xmlns:a14="http://schemas.microsoft.com/office/drawing/2010/main" val="0"/>
                        </a:ext>
                      </a:extLst>
                    </a:blip>
                    <a:srcRect l="28437" t="28865" r="42378" b="30725"/>
                    <a:stretch/>
                  </pic:blipFill>
                  <pic:spPr bwMode="auto">
                    <a:xfrm>
                      <a:off x="0" y="0"/>
                      <a:ext cx="5372100" cy="35909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EA0FFA6" w14:textId="77777777" w:rsidR="00643B4F" w:rsidRPr="000E1F89" w:rsidRDefault="00643B4F" w:rsidP="00643B4F">
      <w:r w:rsidRPr="000E1F89">
        <w:rPr>
          <w:noProof/>
          <w:lang w:eastAsia="it-IT"/>
        </w:rPr>
        <mc:AlternateContent>
          <mc:Choice Requires="wps">
            <w:drawing>
              <wp:inline distT="0" distB="0" distL="0" distR="0" wp14:anchorId="318D9D70" wp14:editId="20DD9546">
                <wp:extent cx="5939790" cy="4391025"/>
                <wp:effectExtent l="0" t="0" r="3810" b="9525"/>
                <wp:docPr id="241" name="Text Box 1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9790" cy="4391025"/>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A7824D5" w14:textId="77777777" w:rsidR="00B6346D" w:rsidRPr="008C04FA" w:rsidRDefault="00B6346D" w:rsidP="00643B4F">
                            <w:pPr>
                              <w:pStyle w:val="DidascaliaCentrata"/>
                              <w:spacing w:line="360" w:lineRule="auto"/>
                              <w:jc w:val="both"/>
                            </w:pPr>
                            <w:r w:rsidRPr="008C04FA">
                              <w:t>Situation, tendance et menaces pour la zone de coopération dans un scénario «sans programme»</w:t>
                            </w:r>
                          </w:p>
                          <w:p w14:paraId="4CDF659C" w14:textId="6F019007" w:rsidR="00B6346D" w:rsidRPr="0069157A" w:rsidRDefault="00B6346D" w:rsidP="00643B4F">
                            <w:pPr>
                              <w:pStyle w:val="testobox"/>
                              <w:rPr>
                                <w:lang w:val="fr-FR"/>
                              </w:rPr>
                            </w:pPr>
                            <w:r w:rsidRPr="00427573">
                              <w:rPr>
                                <w:rFonts w:cs="Calibri Light"/>
                                <w:bCs/>
                                <w:color w:val="000000" w:themeColor="text1"/>
                                <w:lang w:val="fr-FR"/>
                              </w:rPr>
                              <w:t>La plupart des paysages observés dans la zone de coopération sont classés dans les catégories «</w:t>
                            </w:r>
                            <w:r>
                              <w:rPr>
                                <w:rFonts w:cs="Calibri Light"/>
                                <w:bCs/>
                                <w:color w:val="000000" w:themeColor="text1"/>
                                <w:lang w:val="fr-FR"/>
                              </w:rPr>
                              <w:t xml:space="preserve"> </w:t>
                            </w:r>
                            <w:r w:rsidRPr="00427573">
                              <w:rPr>
                                <w:rFonts w:cs="Calibri Light"/>
                                <w:bCs/>
                                <w:color w:val="000000" w:themeColor="text1"/>
                                <w:lang w:val="fr-FR"/>
                              </w:rPr>
                              <w:t>bocages ou paysage clos</w:t>
                            </w:r>
                            <w:r>
                              <w:rPr>
                                <w:rFonts w:cs="Calibri Light"/>
                                <w:bCs/>
                                <w:color w:val="000000" w:themeColor="text1"/>
                                <w:lang w:val="fr-FR"/>
                              </w:rPr>
                              <w:t xml:space="preserve"> </w:t>
                            </w:r>
                            <w:r w:rsidRPr="00427573">
                              <w:rPr>
                                <w:rFonts w:cs="Calibri Light"/>
                                <w:bCs/>
                                <w:color w:val="000000" w:themeColor="text1"/>
                                <w:lang w:val="fr-FR"/>
                              </w:rPr>
                              <w:t>», «</w:t>
                            </w:r>
                            <w:r>
                              <w:rPr>
                                <w:rFonts w:cs="Calibri Light"/>
                                <w:bCs/>
                                <w:color w:val="000000" w:themeColor="text1"/>
                                <w:lang w:val="fr-FR"/>
                              </w:rPr>
                              <w:t xml:space="preserve"> c</w:t>
                            </w:r>
                            <w:r w:rsidRPr="00427573">
                              <w:rPr>
                                <w:rFonts w:cs="Calibri Light"/>
                                <w:bCs/>
                                <w:color w:val="000000" w:themeColor="text1"/>
                                <w:lang w:val="fr-FR"/>
                              </w:rPr>
                              <w:t>hamps ouverts</w:t>
                            </w:r>
                            <w:r>
                              <w:rPr>
                                <w:rFonts w:cs="Calibri Light"/>
                                <w:bCs/>
                                <w:color w:val="000000" w:themeColor="text1"/>
                                <w:lang w:val="fr-FR"/>
                              </w:rPr>
                              <w:t xml:space="preserve"> </w:t>
                            </w:r>
                            <w:r w:rsidRPr="00427573">
                              <w:rPr>
                                <w:rFonts w:cs="Calibri Light"/>
                                <w:bCs/>
                                <w:color w:val="000000" w:themeColor="text1"/>
                                <w:lang w:val="fr-FR"/>
                              </w:rPr>
                              <w:t>» et dans une moindre mesure «</w:t>
                            </w:r>
                            <w:r>
                              <w:rPr>
                                <w:rFonts w:cs="Calibri Light"/>
                                <w:bCs/>
                                <w:color w:val="000000" w:themeColor="text1"/>
                                <w:lang w:val="fr-FR"/>
                              </w:rPr>
                              <w:t xml:space="preserve"> </w:t>
                            </w:r>
                            <w:r w:rsidRPr="00427573">
                              <w:rPr>
                                <w:rFonts w:cs="Calibri Light"/>
                                <w:bCs/>
                                <w:color w:val="000000" w:themeColor="text1"/>
                                <w:lang w:val="fr-FR"/>
                              </w:rPr>
                              <w:t>paysages artificiels</w:t>
                            </w:r>
                            <w:r>
                              <w:rPr>
                                <w:rFonts w:cs="Calibri Light"/>
                                <w:bCs/>
                                <w:color w:val="000000" w:themeColor="text1"/>
                                <w:lang w:val="fr-FR"/>
                              </w:rPr>
                              <w:t xml:space="preserve"> </w:t>
                            </w:r>
                            <w:r w:rsidRPr="00427573">
                              <w:rPr>
                                <w:rFonts w:cs="Calibri Light"/>
                                <w:bCs/>
                                <w:color w:val="000000" w:themeColor="text1"/>
                                <w:lang w:val="fr-FR"/>
                              </w:rPr>
                              <w:t>» et «</w:t>
                            </w:r>
                            <w:r>
                              <w:rPr>
                                <w:rFonts w:cs="Calibri Light"/>
                                <w:bCs/>
                                <w:color w:val="000000" w:themeColor="text1"/>
                                <w:lang w:val="fr-FR"/>
                              </w:rPr>
                              <w:t xml:space="preserve"> </w:t>
                            </w:r>
                            <w:r w:rsidRPr="00427573">
                              <w:rPr>
                                <w:rFonts w:cs="Calibri Light"/>
                                <w:bCs/>
                                <w:color w:val="000000" w:themeColor="text1"/>
                                <w:lang w:val="fr-FR"/>
                              </w:rPr>
                              <w:t>montagnes</w:t>
                            </w:r>
                            <w:r>
                              <w:rPr>
                                <w:rFonts w:cs="Calibri Light"/>
                                <w:bCs/>
                                <w:color w:val="000000" w:themeColor="text1"/>
                                <w:lang w:val="fr-FR"/>
                              </w:rPr>
                              <w:t xml:space="preserve"> </w:t>
                            </w:r>
                            <w:r w:rsidRPr="00427573">
                              <w:rPr>
                                <w:rFonts w:cs="Calibri Light"/>
                                <w:bCs/>
                                <w:color w:val="000000" w:themeColor="text1"/>
                                <w:lang w:val="fr-FR"/>
                              </w:rPr>
                              <w:t xml:space="preserve">». En général, les régions méditerranéennes rapportent un faible pourcentage de sites paysagers protégés par rapport aux pays nordiques. Malte rapporte les paysages les plus fragmentés, </w:t>
                            </w:r>
                            <w:r>
                              <w:rPr>
                                <w:rFonts w:cs="Calibri Light"/>
                                <w:bCs/>
                                <w:color w:val="000000" w:themeColor="text1"/>
                                <w:lang w:val="fr-FR"/>
                              </w:rPr>
                              <w:t>de même pour</w:t>
                            </w:r>
                            <w:r w:rsidRPr="00427573">
                              <w:rPr>
                                <w:rFonts w:cs="Calibri Light"/>
                                <w:bCs/>
                                <w:color w:val="000000" w:themeColor="text1"/>
                                <w:lang w:val="fr-FR"/>
                              </w:rPr>
                              <w:t xml:space="preserve"> la France avec environ 70% de fragmentation ; tandis que d'autres pays affichent un taux de fragmentation </w:t>
                            </w:r>
                            <w:r>
                              <w:rPr>
                                <w:rFonts w:cs="Calibri Light"/>
                                <w:bCs/>
                                <w:color w:val="000000" w:themeColor="text1"/>
                                <w:lang w:val="fr-FR"/>
                              </w:rPr>
                              <w:t xml:space="preserve">faible </w:t>
                            </w:r>
                            <w:r w:rsidRPr="00427573">
                              <w:rPr>
                                <w:rFonts w:cs="Calibri Light"/>
                                <w:bCs/>
                                <w:color w:val="000000" w:themeColor="text1"/>
                                <w:lang w:val="fr-FR"/>
                              </w:rPr>
                              <w:t xml:space="preserve">par rapport à la moyenne de l'UE. La tendance est stable entre 2009 et 2015. </w:t>
                            </w:r>
                            <w:r w:rsidRPr="0069157A">
                              <w:rPr>
                                <w:rFonts w:cs="Calibri Light"/>
                                <w:color w:val="000000" w:themeColor="text1"/>
                                <w:lang w:val="fr-FR"/>
                              </w:rPr>
                              <w:t>Dans un scénario sans programme, les principales tendances sont présentées dans le tableau suivant (gardant toutefois en mémoire la forte variabilité géographique des menaces et des vulnérabilités)</w:t>
                            </w:r>
                            <w:r>
                              <w:rPr>
                                <w:rFonts w:cs="Calibri Light"/>
                                <w:color w:val="000000" w:themeColor="text1"/>
                                <w:lang w:val="fr-FR"/>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540"/>
                              <w:gridCol w:w="1002"/>
                            </w:tblGrid>
                            <w:tr w:rsidR="00B6346D" w:rsidRPr="00AD3A5B" w14:paraId="5E3EF6D6" w14:textId="77777777">
                              <w:trPr>
                                <w:jc w:val="center"/>
                              </w:trPr>
                              <w:tc>
                                <w:tcPr>
                                  <w:tcW w:w="2835" w:type="dxa"/>
                                  <w:shd w:val="clear" w:color="auto" w:fill="C6D9F1"/>
                                </w:tcPr>
                                <w:p w14:paraId="3149DD5A" w14:textId="675EF6F5" w:rsidR="00B6346D" w:rsidRPr="00AD3A5B" w:rsidRDefault="00B6346D" w:rsidP="00A2680F">
                                  <w:pPr>
                                    <w:pStyle w:val="testobox"/>
                                    <w:rPr>
                                      <w:lang w:val="fr-FR"/>
                                    </w:rPr>
                                  </w:pPr>
                                  <w:r w:rsidRPr="00AD3A5B">
                                    <w:rPr>
                                      <w:lang w:val="fr-FR"/>
                                    </w:rPr>
                                    <w:t>Indicateur</w:t>
                                  </w:r>
                                </w:p>
                              </w:tc>
                              <w:tc>
                                <w:tcPr>
                                  <w:tcW w:w="0" w:type="auto"/>
                                  <w:shd w:val="clear" w:color="auto" w:fill="C6D9F1"/>
                                </w:tcPr>
                                <w:p w14:paraId="79BD8AB3" w14:textId="23825E48" w:rsidR="00B6346D" w:rsidRPr="00AD3A5B" w:rsidRDefault="00B6346D" w:rsidP="00A2680F">
                                  <w:pPr>
                                    <w:pStyle w:val="testobox"/>
                                    <w:rPr>
                                      <w:lang w:val="fr-FR"/>
                                    </w:rPr>
                                  </w:pPr>
                                  <w:r w:rsidRPr="00AD3A5B">
                                    <w:rPr>
                                      <w:lang w:val="fr-FR"/>
                                    </w:rPr>
                                    <w:t xml:space="preserve">État </w:t>
                                  </w:r>
                                </w:p>
                              </w:tc>
                              <w:tc>
                                <w:tcPr>
                                  <w:tcW w:w="0" w:type="auto"/>
                                  <w:shd w:val="clear" w:color="auto" w:fill="C6D9F1"/>
                                </w:tcPr>
                                <w:p w14:paraId="777F0064" w14:textId="769C8796" w:rsidR="00B6346D" w:rsidRPr="00AD3A5B" w:rsidRDefault="00B6346D" w:rsidP="00A2680F">
                                  <w:pPr>
                                    <w:pStyle w:val="testobox"/>
                                    <w:rPr>
                                      <w:lang w:val="fr-FR"/>
                                    </w:rPr>
                                  </w:pPr>
                                  <w:r w:rsidRPr="00AD3A5B">
                                    <w:rPr>
                                      <w:lang w:val="fr-FR"/>
                                    </w:rPr>
                                    <w:t>Tendance</w:t>
                                  </w:r>
                                </w:p>
                              </w:tc>
                            </w:tr>
                            <w:tr w:rsidR="00B6346D" w:rsidRPr="00AD3A5B" w14:paraId="09E791E4" w14:textId="77777777" w:rsidTr="00921C15">
                              <w:trPr>
                                <w:trHeight w:val="692"/>
                                <w:jc w:val="center"/>
                              </w:trPr>
                              <w:tc>
                                <w:tcPr>
                                  <w:tcW w:w="2835" w:type="dxa"/>
                                  <w:shd w:val="clear" w:color="auto" w:fill="auto"/>
                                  <w:vAlign w:val="center"/>
                                </w:tcPr>
                                <w:p w14:paraId="309048FC" w14:textId="23C3339B" w:rsidR="00B6346D" w:rsidRPr="00AD3A5B" w:rsidRDefault="00B6346D" w:rsidP="00A2680F">
                                  <w:pPr>
                                    <w:pStyle w:val="testobox"/>
                                    <w:rPr>
                                      <w:lang w:val="fr-FR"/>
                                    </w:rPr>
                                  </w:pPr>
                                  <w:r w:rsidRPr="00AD3A5B">
                                    <w:rPr>
                                      <w:lang w:val="fr-FR"/>
                                    </w:rPr>
                                    <w:t>Paysage</w:t>
                                  </w:r>
                                </w:p>
                              </w:tc>
                              <w:tc>
                                <w:tcPr>
                                  <w:tcW w:w="0" w:type="auto"/>
                                  <w:shd w:val="clear" w:color="auto" w:fill="9BBB59" w:themeFill="accent3"/>
                                  <w:vAlign w:val="center"/>
                                </w:tcPr>
                                <w:p w14:paraId="2A4CABD6" w14:textId="77777777" w:rsidR="00B6346D" w:rsidRPr="00AD3A5B" w:rsidRDefault="00B6346D" w:rsidP="00A2680F">
                                  <w:pPr>
                                    <w:pStyle w:val="testobox"/>
                                    <w:rPr>
                                      <w:lang w:val="fr-FR" w:eastAsia="it-IT"/>
                                    </w:rPr>
                                  </w:pPr>
                                  <w:r w:rsidRPr="00AD3A5B">
                                    <w:rPr>
                                      <w:rFonts w:ascii="Wingdings" w:eastAsia="Wingdings" w:hAnsi="Wingdings" w:cs="Wingdings"/>
                                      <w:lang w:val="fr-FR" w:eastAsia="it-IT"/>
                                    </w:rPr>
                                    <w:t>K</w:t>
                                  </w:r>
                                </w:p>
                              </w:tc>
                              <w:tc>
                                <w:tcPr>
                                  <w:tcW w:w="0" w:type="auto"/>
                                  <w:shd w:val="clear" w:color="auto" w:fill="auto"/>
                                  <w:vAlign w:val="center"/>
                                </w:tcPr>
                                <w:p w14:paraId="5A6904BC" w14:textId="77777777" w:rsidR="00B6346D" w:rsidRPr="00AD3A5B" w:rsidRDefault="00B6346D" w:rsidP="00A2680F">
                                  <w:pPr>
                                    <w:pStyle w:val="testobox"/>
                                    <w:rPr>
                                      <w:rFonts w:eastAsia="Times New Roman"/>
                                      <w:lang w:val="fr-FR" w:eastAsia="it-IT"/>
                                    </w:rPr>
                                  </w:pPr>
                                  <w:r w:rsidRPr="00AD3A5B">
                                    <w:rPr>
                                      <w:noProof/>
                                      <w:lang w:val="fr-FR" w:eastAsia="it-IT"/>
                                    </w:rPr>
                                    <w:drawing>
                                      <wp:inline distT="0" distB="0" distL="0" distR="0" wp14:anchorId="28273D08" wp14:editId="2A9C515A">
                                        <wp:extent cx="287394" cy="300471"/>
                                        <wp:effectExtent l="0" t="6668" r="0" b="0"/>
                                        <wp:docPr id="102"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AD3A5B" w14:paraId="2B7DCA3F" w14:textId="77777777" w:rsidTr="00162398">
                              <w:trPr>
                                <w:trHeight w:val="692"/>
                                <w:jc w:val="center"/>
                              </w:trPr>
                              <w:tc>
                                <w:tcPr>
                                  <w:tcW w:w="2835" w:type="dxa"/>
                                  <w:shd w:val="clear" w:color="auto" w:fill="auto"/>
                                  <w:vAlign w:val="center"/>
                                </w:tcPr>
                                <w:p w14:paraId="13D49965" w14:textId="113F7771" w:rsidR="00B6346D" w:rsidRPr="00AD3A5B" w:rsidRDefault="00B6346D" w:rsidP="00A2680F">
                                  <w:pPr>
                                    <w:pStyle w:val="testobox"/>
                                    <w:rPr>
                                      <w:lang w:val="fr-FR"/>
                                    </w:rPr>
                                  </w:pPr>
                                  <w:r w:rsidRPr="00AD3A5B">
                                    <w:rPr>
                                      <w:lang w:val="fr-FR"/>
                                    </w:rPr>
                                    <w:t>Sites protégés</w:t>
                                  </w:r>
                                </w:p>
                              </w:tc>
                              <w:tc>
                                <w:tcPr>
                                  <w:tcW w:w="0" w:type="auto"/>
                                  <w:shd w:val="clear" w:color="auto" w:fill="FFC000"/>
                                  <w:vAlign w:val="center"/>
                                </w:tcPr>
                                <w:p w14:paraId="5E0D68B1" w14:textId="77777777" w:rsidR="00B6346D" w:rsidRPr="00AD3A5B" w:rsidRDefault="00B6346D" w:rsidP="00A2680F">
                                  <w:pPr>
                                    <w:pStyle w:val="testobox"/>
                                    <w:rPr>
                                      <w:lang w:val="fr-FR" w:eastAsia="it-IT"/>
                                    </w:rPr>
                                  </w:pPr>
                                  <w:r w:rsidRPr="00AD3A5B">
                                    <w:rPr>
                                      <w:rFonts w:ascii="Wingdings" w:eastAsia="Wingdings" w:hAnsi="Wingdings" w:cs="Wingdings"/>
                                      <w:lang w:val="fr-FR" w:eastAsia="it-IT"/>
                                    </w:rPr>
                                    <w:t>J</w:t>
                                  </w:r>
                                </w:p>
                              </w:tc>
                              <w:tc>
                                <w:tcPr>
                                  <w:tcW w:w="0" w:type="auto"/>
                                  <w:shd w:val="clear" w:color="auto" w:fill="auto"/>
                                  <w:vAlign w:val="center"/>
                                </w:tcPr>
                                <w:p w14:paraId="43764690" w14:textId="50AF4735" w:rsidR="00B6346D" w:rsidRPr="00AD3A5B" w:rsidRDefault="00B6346D" w:rsidP="00A2680F">
                                  <w:pPr>
                                    <w:pStyle w:val="testobox"/>
                                    <w:rPr>
                                      <w:noProof/>
                                      <w:lang w:val="fr-FR" w:eastAsia="fr-FR"/>
                                    </w:rPr>
                                  </w:pPr>
                                  <w:r w:rsidRPr="00AD3A5B">
                                    <w:rPr>
                                      <w:noProof/>
                                      <w:lang w:val="fr-FR" w:eastAsia="it-IT"/>
                                    </w:rPr>
                                    <w:t>n.</w:t>
                                  </w:r>
                                  <w:r>
                                    <w:rPr>
                                      <w:noProof/>
                                      <w:lang w:val="fr-FR" w:eastAsia="it-IT"/>
                                    </w:rPr>
                                    <w:t>c.</w:t>
                                  </w:r>
                                </w:p>
                              </w:tc>
                            </w:tr>
                            <w:tr w:rsidR="00B6346D" w:rsidRPr="00AD3A5B" w14:paraId="55DFAA6C" w14:textId="77777777" w:rsidTr="00A64479">
                              <w:trPr>
                                <w:trHeight w:val="692"/>
                                <w:jc w:val="center"/>
                              </w:trPr>
                              <w:tc>
                                <w:tcPr>
                                  <w:tcW w:w="2835" w:type="dxa"/>
                                  <w:shd w:val="clear" w:color="auto" w:fill="auto"/>
                                  <w:vAlign w:val="center"/>
                                </w:tcPr>
                                <w:p w14:paraId="13C494C0" w14:textId="0CFEAA03" w:rsidR="00B6346D" w:rsidRPr="00AD3A5B" w:rsidRDefault="00B6346D" w:rsidP="00A2680F">
                                  <w:pPr>
                                    <w:pStyle w:val="testobox"/>
                                    <w:rPr>
                                      <w:lang w:val="fr-FR"/>
                                    </w:rPr>
                                  </w:pPr>
                                  <w:r w:rsidRPr="00AD3A5B">
                                    <w:rPr>
                                      <w:lang w:val="fr-FR"/>
                                    </w:rPr>
                                    <w:t>Fragmentation</w:t>
                                  </w:r>
                                </w:p>
                              </w:tc>
                              <w:tc>
                                <w:tcPr>
                                  <w:tcW w:w="0" w:type="auto"/>
                                  <w:shd w:val="clear" w:color="auto" w:fill="FF0000"/>
                                  <w:vAlign w:val="center"/>
                                </w:tcPr>
                                <w:p w14:paraId="778B56A0" w14:textId="77777777" w:rsidR="00B6346D" w:rsidRPr="00AD3A5B" w:rsidRDefault="00B6346D" w:rsidP="00A2680F">
                                  <w:pPr>
                                    <w:pStyle w:val="testobox"/>
                                    <w:rPr>
                                      <w:lang w:val="fr-FR" w:eastAsia="it-IT"/>
                                    </w:rPr>
                                  </w:pPr>
                                  <w:r w:rsidRPr="00AD3A5B">
                                    <w:rPr>
                                      <w:rFonts w:ascii="Wingdings" w:eastAsia="Wingdings" w:hAnsi="Wingdings" w:cs="Wingdings"/>
                                      <w:lang w:val="fr-FR" w:eastAsia="it-IT"/>
                                    </w:rPr>
                                    <w:t>K</w:t>
                                  </w:r>
                                </w:p>
                              </w:tc>
                              <w:tc>
                                <w:tcPr>
                                  <w:tcW w:w="0" w:type="auto"/>
                                  <w:shd w:val="clear" w:color="auto" w:fill="auto"/>
                                  <w:vAlign w:val="center"/>
                                </w:tcPr>
                                <w:p w14:paraId="37871FE7" w14:textId="77777777" w:rsidR="00B6346D" w:rsidRPr="00AD3A5B" w:rsidRDefault="00B6346D" w:rsidP="00A2680F">
                                  <w:pPr>
                                    <w:pStyle w:val="testobox"/>
                                    <w:rPr>
                                      <w:noProof/>
                                      <w:lang w:val="fr-FR" w:eastAsia="it-IT"/>
                                    </w:rPr>
                                  </w:pPr>
                                  <w:r w:rsidRPr="00AD3A5B">
                                    <w:rPr>
                                      <w:noProof/>
                                      <w:lang w:val="fr-FR" w:eastAsia="it-IT"/>
                                    </w:rPr>
                                    <w:drawing>
                                      <wp:inline distT="0" distB="0" distL="0" distR="0" wp14:anchorId="04687A25" wp14:editId="7CD1458E">
                                        <wp:extent cx="287394" cy="300471"/>
                                        <wp:effectExtent l="0" t="6668" r="0" b="0"/>
                                        <wp:docPr id="103"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bl>
                          <w:p w14:paraId="0099D258" w14:textId="77777777" w:rsidR="00B6346D" w:rsidRDefault="00B6346D" w:rsidP="00643B4F"/>
                        </w:txbxContent>
                      </wps:txbx>
                      <wps:bodyPr rot="0" vert="horz" wrap="none" lIns="91440" tIns="45720" rIns="91440" bIns="45720" anchor="t" anchorCtr="0" upright="1">
                        <a:noAutofit/>
                      </wps:bodyPr>
                    </wps:wsp>
                  </a:graphicData>
                </a:graphic>
              </wp:inline>
            </w:drawing>
          </mc:Choice>
          <mc:Fallback>
            <w:pict>
              <v:shape w14:anchorId="318D9D70" id="Text Box 142" o:spid="_x0000_s1037" type="#_x0000_t202" style="width:467.7pt;height:345.75pt;visibility:visible;mso-wrap-style:non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h4rGJQIAADAEAAAOAAAAZHJzL2Uyb0RvYy54bWysU9tu2zAMfR+wfxD0vvhSZ52NOEWXosOA&#10;rhvQ7gNkWbaFyaIgKbGzrx8lp2m2vQ3zg2CS0iF5eLi5mUdFDsI6Cbqm2SqlRGgOrdR9Tb8/37/7&#10;QInzTLdMgRY1PQpHb7Zv32wmU4kcBlCtsARBtKsmU9PBe1MlieODGJlbgREagx3YkXk0bZ+0lk2I&#10;PqokT9P3yQS2NRa4cA69d0uQbiN+1wnuv3adE56ommJtPp42nk04k+2GVb1lZpD8VAb7hypGJjUm&#10;PUPdMc/I3sq/oEbJLTjo/IrDmEDXSS5iD9hNlv7RzdPAjIi9IDnOnGly/w+WPx6+WSLbmuZFRolm&#10;Iw7pWcyefISZZEUeGJqMq/Dik8GrfsYATjp268wD8B+OaNgNTPfi1lqYBsFarDALL5OLpwuOCyDN&#10;9AVaTMT2HiLQ3Nkx0IeEEETHSR3P0wnFcHSuy6vyusQQx1hxVWZpvo45WPXy3FjnPwkYSfipqcXx&#10;R3h2eHA+lMOqlyshmwMl23upVDSC5MROWXJgKJamz+NTtR+x1sVXpvgtkkE3CmtxRxdCR9EGhJjo&#10;N3ClQwoNIdlSR/BEdgIhCzV+buY4iixyF6hroD0iXxYW4eKi4c8A9iclE4q2phq3ihL1WSPjZVYU&#10;QePRKNbXORr2MtJcRpjmCFRTT8nyu/PLXuyNlf2AeZYZa7jFKXUy8vda06l6lGXs9rRCQfeXdrz1&#10;uujbXwAAAP//AwBQSwMEFAAGAAgAAAAhAKIf7z7eAAAABQEAAA8AAABkcnMvZG93bnJldi54bWxM&#10;j0FLw0AQhe+C/2EZwZvdVNtq0myKFEXpRay2kNs2O02C2dklu23Tf+/oRS8Dj/d475t8MdhOHLEP&#10;rSMF41ECAqlypqVawefH880DiBA1Gd05QgVnDLAoLi9ynRl3onc8rmMtuIRCphU0MfpMylA1aHUY&#10;OY/E3t71VkeWfS1Nr09cbjt5myQzaXVLvNBoj8sGq6/1wSpw5ye/ekuHl3IzeS2jT5bl/bZV6vpq&#10;eJyDiDjEvzD84DM6FMy0cwcyQXQK+JH4e9lL76YTEDsFs3Q8BVnk8j998Q0AAP//AwBQSwECLQAU&#10;AAYACAAAACEAtoM4kv4AAADhAQAAEwAAAAAAAAAAAAAAAAAAAAAAW0NvbnRlbnRfVHlwZXNdLnht&#10;bFBLAQItABQABgAIAAAAIQA4/SH/1gAAAJQBAAALAAAAAAAAAAAAAAAAAC8BAABfcmVscy8ucmVs&#10;c1BLAQItABQABgAIAAAAIQDGh4rGJQIAADAEAAAOAAAAAAAAAAAAAAAAAC4CAABkcnMvZTJvRG9j&#10;LnhtbFBLAQItABQABgAIAAAAIQCiH+8+3gAAAAUBAAAPAAAAAAAAAAAAAAAAAH8EAABkcnMvZG93&#10;bnJldi54bWxQSwUGAAAAAAQABADzAAAAigUAAAAA&#10;" fillcolor="#ddd8c2 [2894]" stroked="f">
                <v:textbox>
                  <w:txbxContent>
                    <w:p w14:paraId="5A7824D5" w14:textId="77777777" w:rsidR="00B6346D" w:rsidRPr="008C04FA" w:rsidRDefault="00B6346D" w:rsidP="00643B4F">
                      <w:pPr>
                        <w:pStyle w:val="DidascaliaCentrata"/>
                        <w:spacing w:line="360" w:lineRule="auto"/>
                        <w:jc w:val="both"/>
                      </w:pPr>
                      <w:r w:rsidRPr="008C04FA">
                        <w:t>Situation, tendance et menaces pour la zone de coopération dans un scénario «sans programme»</w:t>
                      </w:r>
                    </w:p>
                    <w:p w14:paraId="4CDF659C" w14:textId="6F019007" w:rsidR="00B6346D" w:rsidRPr="0069157A" w:rsidRDefault="00B6346D" w:rsidP="00643B4F">
                      <w:pPr>
                        <w:pStyle w:val="testobox"/>
                        <w:rPr>
                          <w:lang w:val="fr-FR"/>
                        </w:rPr>
                      </w:pPr>
                      <w:r w:rsidRPr="00427573">
                        <w:rPr>
                          <w:rFonts w:cs="Calibri Light"/>
                          <w:bCs/>
                          <w:color w:val="000000" w:themeColor="text1"/>
                          <w:lang w:val="fr-FR"/>
                        </w:rPr>
                        <w:t>La plupart des paysages observés dans la zone de coopération sont classés dans les catégories «</w:t>
                      </w:r>
                      <w:r>
                        <w:rPr>
                          <w:rFonts w:cs="Calibri Light"/>
                          <w:bCs/>
                          <w:color w:val="000000" w:themeColor="text1"/>
                          <w:lang w:val="fr-FR"/>
                        </w:rPr>
                        <w:t xml:space="preserve"> </w:t>
                      </w:r>
                      <w:r w:rsidRPr="00427573">
                        <w:rPr>
                          <w:rFonts w:cs="Calibri Light"/>
                          <w:bCs/>
                          <w:color w:val="000000" w:themeColor="text1"/>
                          <w:lang w:val="fr-FR"/>
                        </w:rPr>
                        <w:t>bocages ou paysage clos</w:t>
                      </w:r>
                      <w:r>
                        <w:rPr>
                          <w:rFonts w:cs="Calibri Light"/>
                          <w:bCs/>
                          <w:color w:val="000000" w:themeColor="text1"/>
                          <w:lang w:val="fr-FR"/>
                        </w:rPr>
                        <w:t xml:space="preserve"> </w:t>
                      </w:r>
                      <w:r w:rsidRPr="00427573">
                        <w:rPr>
                          <w:rFonts w:cs="Calibri Light"/>
                          <w:bCs/>
                          <w:color w:val="000000" w:themeColor="text1"/>
                          <w:lang w:val="fr-FR"/>
                        </w:rPr>
                        <w:t>», «</w:t>
                      </w:r>
                      <w:r>
                        <w:rPr>
                          <w:rFonts w:cs="Calibri Light"/>
                          <w:bCs/>
                          <w:color w:val="000000" w:themeColor="text1"/>
                          <w:lang w:val="fr-FR"/>
                        </w:rPr>
                        <w:t xml:space="preserve"> c</w:t>
                      </w:r>
                      <w:r w:rsidRPr="00427573">
                        <w:rPr>
                          <w:rFonts w:cs="Calibri Light"/>
                          <w:bCs/>
                          <w:color w:val="000000" w:themeColor="text1"/>
                          <w:lang w:val="fr-FR"/>
                        </w:rPr>
                        <w:t>hamps ouverts</w:t>
                      </w:r>
                      <w:r>
                        <w:rPr>
                          <w:rFonts w:cs="Calibri Light"/>
                          <w:bCs/>
                          <w:color w:val="000000" w:themeColor="text1"/>
                          <w:lang w:val="fr-FR"/>
                        </w:rPr>
                        <w:t xml:space="preserve"> </w:t>
                      </w:r>
                      <w:r w:rsidRPr="00427573">
                        <w:rPr>
                          <w:rFonts w:cs="Calibri Light"/>
                          <w:bCs/>
                          <w:color w:val="000000" w:themeColor="text1"/>
                          <w:lang w:val="fr-FR"/>
                        </w:rPr>
                        <w:t>» et dans une moindre mesure «</w:t>
                      </w:r>
                      <w:r>
                        <w:rPr>
                          <w:rFonts w:cs="Calibri Light"/>
                          <w:bCs/>
                          <w:color w:val="000000" w:themeColor="text1"/>
                          <w:lang w:val="fr-FR"/>
                        </w:rPr>
                        <w:t xml:space="preserve"> </w:t>
                      </w:r>
                      <w:r w:rsidRPr="00427573">
                        <w:rPr>
                          <w:rFonts w:cs="Calibri Light"/>
                          <w:bCs/>
                          <w:color w:val="000000" w:themeColor="text1"/>
                          <w:lang w:val="fr-FR"/>
                        </w:rPr>
                        <w:t>paysages artificiels</w:t>
                      </w:r>
                      <w:r>
                        <w:rPr>
                          <w:rFonts w:cs="Calibri Light"/>
                          <w:bCs/>
                          <w:color w:val="000000" w:themeColor="text1"/>
                          <w:lang w:val="fr-FR"/>
                        </w:rPr>
                        <w:t xml:space="preserve"> </w:t>
                      </w:r>
                      <w:r w:rsidRPr="00427573">
                        <w:rPr>
                          <w:rFonts w:cs="Calibri Light"/>
                          <w:bCs/>
                          <w:color w:val="000000" w:themeColor="text1"/>
                          <w:lang w:val="fr-FR"/>
                        </w:rPr>
                        <w:t>» et «</w:t>
                      </w:r>
                      <w:r>
                        <w:rPr>
                          <w:rFonts w:cs="Calibri Light"/>
                          <w:bCs/>
                          <w:color w:val="000000" w:themeColor="text1"/>
                          <w:lang w:val="fr-FR"/>
                        </w:rPr>
                        <w:t xml:space="preserve"> </w:t>
                      </w:r>
                      <w:r w:rsidRPr="00427573">
                        <w:rPr>
                          <w:rFonts w:cs="Calibri Light"/>
                          <w:bCs/>
                          <w:color w:val="000000" w:themeColor="text1"/>
                          <w:lang w:val="fr-FR"/>
                        </w:rPr>
                        <w:t>montagnes</w:t>
                      </w:r>
                      <w:r>
                        <w:rPr>
                          <w:rFonts w:cs="Calibri Light"/>
                          <w:bCs/>
                          <w:color w:val="000000" w:themeColor="text1"/>
                          <w:lang w:val="fr-FR"/>
                        </w:rPr>
                        <w:t xml:space="preserve"> </w:t>
                      </w:r>
                      <w:r w:rsidRPr="00427573">
                        <w:rPr>
                          <w:rFonts w:cs="Calibri Light"/>
                          <w:bCs/>
                          <w:color w:val="000000" w:themeColor="text1"/>
                          <w:lang w:val="fr-FR"/>
                        </w:rPr>
                        <w:t xml:space="preserve">». En général, les régions méditerranéennes rapportent un faible pourcentage de sites paysagers protégés par rapport aux pays nordiques. Malte rapporte les paysages les plus fragmentés, </w:t>
                      </w:r>
                      <w:r>
                        <w:rPr>
                          <w:rFonts w:cs="Calibri Light"/>
                          <w:bCs/>
                          <w:color w:val="000000" w:themeColor="text1"/>
                          <w:lang w:val="fr-FR"/>
                        </w:rPr>
                        <w:t>de même pour</w:t>
                      </w:r>
                      <w:r w:rsidRPr="00427573">
                        <w:rPr>
                          <w:rFonts w:cs="Calibri Light"/>
                          <w:bCs/>
                          <w:color w:val="000000" w:themeColor="text1"/>
                          <w:lang w:val="fr-FR"/>
                        </w:rPr>
                        <w:t xml:space="preserve"> la France avec environ 70% de fragmentation ; tandis que d'autres pays affichent un taux de fragmentation </w:t>
                      </w:r>
                      <w:r>
                        <w:rPr>
                          <w:rFonts w:cs="Calibri Light"/>
                          <w:bCs/>
                          <w:color w:val="000000" w:themeColor="text1"/>
                          <w:lang w:val="fr-FR"/>
                        </w:rPr>
                        <w:t xml:space="preserve">faible </w:t>
                      </w:r>
                      <w:r w:rsidRPr="00427573">
                        <w:rPr>
                          <w:rFonts w:cs="Calibri Light"/>
                          <w:bCs/>
                          <w:color w:val="000000" w:themeColor="text1"/>
                          <w:lang w:val="fr-FR"/>
                        </w:rPr>
                        <w:t xml:space="preserve">par rapport à la moyenne de l'UE. La tendance est stable entre 2009 et 2015. </w:t>
                      </w:r>
                      <w:r w:rsidRPr="0069157A">
                        <w:rPr>
                          <w:rFonts w:cs="Calibri Light"/>
                          <w:color w:val="000000" w:themeColor="text1"/>
                          <w:lang w:val="fr-FR"/>
                        </w:rPr>
                        <w:t>Dans un scénario sans programme, les principales tendances sont présentées dans le tableau suivant (gardant toutefois en mémoire la forte variabilité géographique des menaces et des vulnérabilités)</w:t>
                      </w:r>
                      <w:r>
                        <w:rPr>
                          <w:rFonts w:cs="Calibri Light"/>
                          <w:color w:val="000000" w:themeColor="text1"/>
                          <w:lang w:val="fr-FR"/>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540"/>
                        <w:gridCol w:w="1002"/>
                      </w:tblGrid>
                      <w:tr w:rsidR="00B6346D" w:rsidRPr="00AD3A5B" w14:paraId="5E3EF6D6" w14:textId="77777777">
                        <w:trPr>
                          <w:jc w:val="center"/>
                        </w:trPr>
                        <w:tc>
                          <w:tcPr>
                            <w:tcW w:w="2835" w:type="dxa"/>
                            <w:shd w:val="clear" w:color="auto" w:fill="C6D9F1"/>
                          </w:tcPr>
                          <w:p w14:paraId="3149DD5A" w14:textId="675EF6F5" w:rsidR="00B6346D" w:rsidRPr="00AD3A5B" w:rsidRDefault="00B6346D" w:rsidP="00A2680F">
                            <w:pPr>
                              <w:pStyle w:val="testobox"/>
                              <w:rPr>
                                <w:lang w:val="fr-FR"/>
                              </w:rPr>
                            </w:pPr>
                            <w:r w:rsidRPr="00AD3A5B">
                              <w:rPr>
                                <w:lang w:val="fr-FR"/>
                              </w:rPr>
                              <w:t>Indicateur</w:t>
                            </w:r>
                          </w:p>
                        </w:tc>
                        <w:tc>
                          <w:tcPr>
                            <w:tcW w:w="0" w:type="auto"/>
                            <w:shd w:val="clear" w:color="auto" w:fill="C6D9F1"/>
                          </w:tcPr>
                          <w:p w14:paraId="79BD8AB3" w14:textId="23825E48" w:rsidR="00B6346D" w:rsidRPr="00AD3A5B" w:rsidRDefault="00B6346D" w:rsidP="00A2680F">
                            <w:pPr>
                              <w:pStyle w:val="testobox"/>
                              <w:rPr>
                                <w:lang w:val="fr-FR"/>
                              </w:rPr>
                            </w:pPr>
                            <w:r w:rsidRPr="00AD3A5B">
                              <w:rPr>
                                <w:lang w:val="fr-FR"/>
                              </w:rPr>
                              <w:t xml:space="preserve">État </w:t>
                            </w:r>
                          </w:p>
                        </w:tc>
                        <w:tc>
                          <w:tcPr>
                            <w:tcW w:w="0" w:type="auto"/>
                            <w:shd w:val="clear" w:color="auto" w:fill="C6D9F1"/>
                          </w:tcPr>
                          <w:p w14:paraId="777F0064" w14:textId="769C8796" w:rsidR="00B6346D" w:rsidRPr="00AD3A5B" w:rsidRDefault="00B6346D" w:rsidP="00A2680F">
                            <w:pPr>
                              <w:pStyle w:val="testobox"/>
                              <w:rPr>
                                <w:lang w:val="fr-FR"/>
                              </w:rPr>
                            </w:pPr>
                            <w:r w:rsidRPr="00AD3A5B">
                              <w:rPr>
                                <w:lang w:val="fr-FR"/>
                              </w:rPr>
                              <w:t>Tendance</w:t>
                            </w:r>
                          </w:p>
                        </w:tc>
                      </w:tr>
                      <w:tr w:rsidR="00B6346D" w:rsidRPr="00AD3A5B" w14:paraId="09E791E4" w14:textId="77777777" w:rsidTr="00921C15">
                        <w:trPr>
                          <w:trHeight w:val="692"/>
                          <w:jc w:val="center"/>
                        </w:trPr>
                        <w:tc>
                          <w:tcPr>
                            <w:tcW w:w="2835" w:type="dxa"/>
                            <w:shd w:val="clear" w:color="auto" w:fill="auto"/>
                            <w:vAlign w:val="center"/>
                          </w:tcPr>
                          <w:p w14:paraId="309048FC" w14:textId="23C3339B" w:rsidR="00B6346D" w:rsidRPr="00AD3A5B" w:rsidRDefault="00B6346D" w:rsidP="00A2680F">
                            <w:pPr>
                              <w:pStyle w:val="testobox"/>
                              <w:rPr>
                                <w:lang w:val="fr-FR"/>
                              </w:rPr>
                            </w:pPr>
                            <w:r w:rsidRPr="00AD3A5B">
                              <w:rPr>
                                <w:lang w:val="fr-FR"/>
                              </w:rPr>
                              <w:t>Paysage</w:t>
                            </w:r>
                          </w:p>
                        </w:tc>
                        <w:tc>
                          <w:tcPr>
                            <w:tcW w:w="0" w:type="auto"/>
                            <w:shd w:val="clear" w:color="auto" w:fill="9BBB59" w:themeFill="accent3"/>
                            <w:vAlign w:val="center"/>
                          </w:tcPr>
                          <w:p w14:paraId="2A4CABD6" w14:textId="77777777" w:rsidR="00B6346D" w:rsidRPr="00AD3A5B" w:rsidRDefault="00B6346D" w:rsidP="00A2680F">
                            <w:pPr>
                              <w:pStyle w:val="testobox"/>
                              <w:rPr>
                                <w:lang w:val="fr-FR" w:eastAsia="it-IT"/>
                              </w:rPr>
                            </w:pPr>
                            <w:r w:rsidRPr="00AD3A5B">
                              <w:rPr>
                                <w:rFonts w:ascii="Wingdings" w:eastAsia="Wingdings" w:hAnsi="Wingdings" w:cs="Wingdings"/>
                                <w:lang w:val="fr-FR" w:eastAsia="it-IT"/>
                              </w:rPr>
                              <w:t>K</w:t>
                            </w:r>
                          </w:p>
                        </w:tc>
                        <w:tc>
                          <w:tcPr>
                            <w:tcW w:w="0" w:type="auto"/>
                            <w:shd w:val="clear" w:color="auto" w:fill="auto"/>
                            <w:vAlign w:val="center"/>
                          </w:tcPr>
                          <w:p w14:paraId="5A6904BC" w14:textId="77777777" w:rsidR="00B6346D" w:rsidRPr="00AD3A5B" w:rsidRDefault="00B6346D" w:rsidP="00A2680F">
                            <w:pPr>
                              <w:pStyle w:val="testobox"/>
                              <w:rPr>
                                <w:rFonts w:eastAsia="Times New Roman"/>
                                <w:lang w:val="fr-FR" w:eastAsia="it-IT"/>
                              </w:rPr>
                            </w:pPr>
                            <w:r w:rsidRPr="00AD3A5B">
                              <w:rPr>
                                <w:noProof/>
                                <w:lang w:val="fr-FR" w:eastAsia="it-IT"/>
                              </w:rPr>
                              <w:drawing>
                                <wp:inline distT="0" distB="0" distL="0" distR="0" wp14:anchorId="28273D08" wp14:editId="2A9C515A">
                                  <wp:extent cx="287394" cy="300471"/>
                                  <wp:effectExtent l="0" t="6668" r="0" b="0"/>
                                  <wp:docPr id="102"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AD3A5B" w14:paraId="2B7DCA3F" w14:textId="77777777" w:rsidTr="00162398">
                        <w:trPr>
                          <w:trHeight w:val="692"/>
                          <w:jc w:val="center"/>
                        </w:trPr>
                        <w:tc>
                          <w:tcPr>
                            <w:tcW w:w="2835" w:type="dxa"/>
                            <w:shd w:val="clear" w:color="auto" w:fill="auto"/>
                            <w:vAlign w:val="center"/>
                          </w:tcPr>
                          <w:p w14:paraId="13D49965" w14:textId="113F7771" w:rsidR="00B6346D" w:rsidRPr="00AD3A5B" w:rsidRDefault="00B6346D" w:rsidP="00A2680F">
                            <w:pPr>
                              <w:pStyle w:val="testobox"/>
                              <w:rPr>
                                <w:lang w:val="fr-FR"/>
                              </w:rPr>
                            </w:pPr>
                            <w:r w:rsidRPr="00AD3A5B">
                              <w:rPr>
                                <w:lang w:val="fr-FR"/>
                              </w:rPr>
                              <w:t>Sites protégés</w:t>
                            </w:r>
                          </w:p>
                        </w:tc>
                        <w:tc>
                          <w:tcPr>
                            <w:tcW w:w="0" w:type="auto"/>
                            <w:shd w:val="clear" w:color="auto" w:fill="FFC000"/>
                            <w:vAlign w:val="center"/>
                          </w:tcPr>
                          <w:p w14:paraId="5E0D68B1" w14:textId="77777777" w:rsidR="00B6346D" w:rsidRPr="00AD3A5B" w:rsidRDefault="00B6346D" w:rsidP="00A2680F">
                            <w:pPr>
                              <w:pStyle w:val="testobox"/>
                              <w:rPr>
                                <w:lang w:val="fr-FR" w:eastAsia="it-IT"/>
                              </w:rPr>
                            </w:pPr>
                            <w:r w:rsidRPr="00AD3A5B">
                              <w:rPr>
                                <w:rFonts w:ascii="Wingdings" w:eastAsia="Wingdings" w:hAnsi="Wingdings" w:cs="Wingdings"/>
                                <w:lang w:val="fr-FR" w:eastAsia="it-IT"/>
                              </w:rPr>
                              <w:t>J</w:t>
                            </w:r>
                          </w:p>
                        </w:tc>
                        <w:tc>
                          <w:tcPr>
                            <w:tcW w:w="0" w:type="auto"/>
                            <w:shd w:val="clear" w:color="auto" w:fill="auto"/>
                            <w:vAlign w:val="center"/>
                          </w:tcPr>
                          <w:p w14:paraId="43764690" w14:textId="50AF4735" w:rsidR="00B6346D" w:rsidRPr="00AD3A5B" w:rsidRDefault="00B6346D" w:rsidP="00A2680F">
                            <w:pPr>
                              <w:pStyle w:val="testobox"/>
                              <w:rPr>
                                <w:noProof/>
                                <w:lang w:val="fr-FR" w:eastAsia="fr-FR"/>
                              </w:rPr>
                            </w:pPr>
                            <w:r w:rsidRPr="00AD3A5B">
                              <w:rPr>
                                <w:noProof/>
                                <w:lang w:val="fr-FR" w:eastAsia="it-IT"/>
                              </w:rPr>
                              <w:t>n.</w:t>
                            </w:r>
                            <w:r>
                              <w:rPr>
                                <w:noProof/>
                                <w:lang w:val="fr-FR" w:eastAsia="it-IT"/>
                              </w:rPr>
                              <w:t>c.</w:t>
                            </w:r>
                          </w:p>
                        </w:tc>
                      </w:tr>
                      <w:tr w:rsidR="00B6346D" w:rsidRPr="00AD3A5B" w14:paraId="55DFAA6C" w14:textId="77777777" w:rsidTr="00A64479">
                        <w:trPr>
                          <w:trHeight w:val="692"/>
                          <w:jc w:val="center"/>
                        </w:trPr>
                        <w:tc>
                          <w:tcPr>
                            <w:tcW w:w="2835" w:type="dxa"/>
                            <w:shd w:val="clear" w:color="auto" w:fill="auto"/>
                            <w:vAlign w:val="center"/>
                          </w:tcPr>
                          <w:p w14:paraId="13C494C0" w14:textId="0CFEAA03" w:rsidR="00B6346D" w:rsidRPr="00AD3A5B" w:rsidRDefault="00B6346D" w:rsidP="00A2680F">
                            <w:pPr>
                              <w:pStyle w:val="testobox"/>
                              <w:rPr>
                                <w:lang w:val="fr-FR"/>
                              </w:rPr>
                            </w:pPr>
                            <w:r w:rsidRPr="00AD3A5B">
                              <w:rPr>
                                <w:lang w:val="fr-FR"/>
                              </w:rPr>
                              <w:t>Fragmentation</w:t>
                            </w:r>
                          </w:p>
                        </w:tc>
                        <w:tc>
                          <w:tcPr>
                            <w:tcW w:w="0" w:type="auto"/>
                            <w:shd w:val="clear" w:color="auto" w:fill="FF0000"/>
                            <w:vAlign w:val="center"/>
                          </w:tcPr>
                          <w:p w14:paraId="778B56A0" w14:textId="77777777" w:rsidR="00B6346D" w:rsidRPr="00AD3A5B" w:rsidRDefault="00B6346D" w:rsidP="00A2680F">
                            <w:pPr>
                              <w:pStyle w:val="testobox"/>
                              <w:rPr>
                                <w:lang w:val="fr-FR" w:eastAsia="it-IT"/>
                              </w:rPr>
                            </w:pPr>
                            <w:r w:rsidRPr="00AD3A5B">
                              <w:rPr>
                                <w:rFonts w:ascii="Wingdings" w:eastAsia="Wingdings" w:hAnsi="Wingdings" w:cs="Wingdings"/>
                                <w:lang w:val="fr-FR" w:eastAsia="it-IT"/>
                              </w:rPr>
                              <w:t>K</w:t>
                            </w:r>
                          </w:p>
                        </w:tc>
                        <w:tc>
                          <w:tcPr>
                            <w:tcW w:w="0" w:type="auto"/>
                            <w:shd w:val="clear" w:color="auto" w:fill="auto"/>
                            <w:vAlign w:val="center"/>
                          </w:tcPr>
                          <w:p w14:paraId="37871FE7" w14:textId="77777777" w:rsidR="00B6346D" w:rsidRPr="00AD3A5B" w:rsidRDefault="00B6346D" w:rsidP="00A2680F">
                            <w:pPr>
                              <w:pStyle w:val="testobox"/>
                              <w:rPr>
                                <w:noProof/>
                                <w:lang w:val="fr-FR" w:eastAsia="it-IT"/>
                              </w:rPr>
                            </w:pPr>
                            <w:r w:rsidRPr="00AD3A5B">
                              <w:rPr>
                                <w:noProof/>
                                <w:lang w:val="fr-FR" w:eastAsia="it-IT"/>
                              </w:rPr>
                              <w:drawing>
                                <wp:inline distT="0" distB="0" distL="0" distR="0" wp14:anchorId="04687A25" wp14:editId="7CD1458E">
                                  <wp:extent cx="287394" cy="300471"/>
                                  <wp:effectExtent l="0" t="6668" r="0" b="0"/>
                                  <wp:docPr id="103"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bl>
                    <w:p w14:paraId="0099D258" w14:textId="77777777" w:rsidR="00B6346D" w:rsidRDefault="00B6346D" w:rsidP="00643B4F"/>
                  </w:txbxContent>
                </v:textbox>
                <w10:anchorlock/>
              </v:shape>
            </w:pict>
          </mc:Fallback>
        </mc:AlternateContent>
      </w:r>
    </w:p>
    <w:p w14:paraId="376AD004" w14:textId="4C37C915" w:rsidR="00643B4F" w:rsidRPr="003771FF" w:rsidRDefault="003771FF" w:rsidP="00643B4F">
      <w:pPr>
        <w:pStyle w:val="Titre2"/>
        <w:rPr>
          <w:lang w:val="fr-FR"/>
        </w:rPr>
      </w:pPr>
      <w:bookmarkStart w:id="129" w:name="_Toc66805689"/>
      <w:bookmarkStart w:id="130" w:name="_Toc66891397"/>
      <w:r w:rsidRPr="003771FF">
        <w:rPr>
          <w:lang w:val="fr-FR"/>
        </w:rPr>
        <w:lastRenderedPageBreak/>
        <w:t>Énergie</w:t>
      </w:r>
      <w:bookmarkEnd w:id="129"/>
      <w:bookmarkEnd w:id="130"/>
    </w:p>
    <w:p w14:paraId="7B4973A0" w14:textId="26B019D4" w:rsidR="00643B4F" w:rsidRDefault="004654F2" w:rsidP="00643B4F">
      <w:pPr>
        <w:rPr>
          <w:lang w:val="fr-FR"/>
        </w:rPr>
      </w:pPr>
      <w:r>
        <w:rPr>
          <w:lang w:val="fr-FR"/>
        </w:rPr>
        <w:t>Dans la zone de coopération, u</w:t>
      </w:r>
      <w:r w:rsidR="003771FF" w:rsidRPr="003771FF">
        <w:rPr>
          <w:lang w:val="fr-FR"/>
        </w:rPr>
        <w:t xml:space="preserve">ne part importante de l'énergie est importée et la dépendance aux combustibles fossiles reste élevée. La réduction de la consommation de combustibles fossiles est au cœur de la stratégie de prévention du changement climatique et d'augmentation de l'efficacité de la consommation des ressources. En outre, le développement des technologies des énergies renouvelables est un facteur clé pour accroître la compétitivité des entreprises européennes sur les marchés émergents. Pour réduire la dépendance aux énergies fossiles en Europe et promouvoir le développement de sources d'énergie alternatives d'ici 2020, les institutions européennes ont élaboré le </w:t>
      </w:r>
      <w:r w:rsidR="001555FC">
        <w:rPr>
          <w:lang w:val="fr-FR"/>
        </w:rPr>
        <w:t>« </w:t>
      </w:r>
      <w:r w:rsidR="003771FF" w:rsidRPr="003771FF">
        <w:rPr>
          <w:lang w:val="fr-FR"/>
        </w:rPr>
        <w:t>paquet énergie</w:t>
      </w:r>
      <w:r w:rsidR="001555FC">
        <w:rPr>
          <w:lang w:val="fr-FR"/>
        </w:rPr>
        <w:t> »</w:t>
      </w:r>
      <w:r w:rsidR="003771FF" w:rsidRPr="003771FF">
        <w:rPr>
          <w:lang w:val="fr-FR"/>
        </w:rPr>
        <w:t>, des engagements législatifs traitant des questions climatiques et énergétiques dans l'UE</w:t>
      </w:r>
      <w:r w:rsidR="003771FF">
        <w:rPr>
          <w:rStyle w:val="Appelnotedebasdep"/>
          <w:lang w:val="fr-FR"/>
        </w:rPr>
        <w:footnoteReference w:id="32"/>
      </w:r>
      <w:r w:rsidR="003771FF" w:rsidRPr="003771FF">
        <w:rPr>
          <w:lang w:val="fr-FR"/>
        </w:rPr>
        <w:t>, avec des objectifs ambitieux d'augmentation de la production d'énergie renouvelable en 32,5% et une augmentation de 32% de l'efficacité énergétique. Les objectifs ont été ventilés par État membre pour tenir compte des caractéristiques nationales, des coûts et des différents potentiels d'amélioration de l'efficacité énergétique.</w:t>
      </w:r>
    </w:p>
    <w:p w14:paraId="3829DE73" w14:textId="77777777" w:rsidR="001555FC" w:rsidRPr="001555FC" w:rsidRDefault="001555FC" w:rsidP="00643B4F">
      <w:pPr>
        <w:rPr>
          <w:lang w:val="fr-FR"/>
        </w:rPr>
      </w:pPr>
    </w:p>
    <w:p w14:paraId="449EAEA6" w14:textId="0432E511" w:rsidR="00643B4F" w:rsidRPr="001555FC" w:rsidRDefault="001555FC" w:rsidP="001555FC">
      <w:pPr>
        <w:spacing w:before="0" w:line="300" w:lineRule="atLeast"/>
        <w:ind w:left="709"/>
        <w:rPr>
          <w:rFonts w:ascii="Calibri" w:hAnsi="Calibri"/>
          <w:b/>
          <w:color w:val="4470B4"/>
          <w:lang w:val="fr-FR"/>
        </w:rPr>
      </w:pPr>
      <w:r w:rsidRPr="001555FC">
        <w:rPr>
          <w:rStyle w:val="Rfrenceintense"/>
          <w:lang w:val="fr-FR"/>
        </w:rPr>
        <w:t>Consommation d’énergie et effici</w:t>
      </w:r>
      <w:r>
        <w:rPr>
          <w:rStyle w:val="Rfrenceintense"/>
          <w:lang w:val="fr-FR"/>
        </w:rPr>
        <w:t xml:space="preserve">ence </w:t>
      </w:r>
    </w:p>
    <w:p w14:paraId="3823E298" w14:textId="150A9566" w:rsidR="004654F2" w:rsidRDefault="0034535D" w:rsidP="001B4EA7">
      <w:pPr>
        <w:rPr>
          <w:lang w:val="fr-FR"/>
        </w:rPr>
      </w:pPr>
      <w:r w:rsidRPr="0034535D">
        <w:rPr>
          <w:lang w:val="fr-FR"/>
        </w:rPr>
        <w:t xml:space="preserve">En 2018, 75% des gaz à effet de serre émis dans l'UE provenaient de l'approvisionnement et de l'utilisation de l'énergie. La consommation d’énergie la plus élevée a été signalée dans </w:t>
      </w:r>
      <w:r w:rsidR="00674451">
        <w:rPr>
          <w:lang w:val="fr-FR"/>
        </w:rPr>
        <w:t>le secteur des</w:t>
      </w:r>
      <w:r w:rsidRPr="0034535D">
        <w:rPr>
          <w:lang w:val="fr-FR"/>
        </w:rPr>
        <w:t xml:space="preserve"> transports (représentant 34% de la consommation finale d’énergie), suivi de l’industrie et </w:t>
      </w:r>
      <w:r w:rsidR="00674451">
        <w:rPr>
          <w:lang w:val="fr-FR"/>
        </w:rPr>
        <w:t>de l’habitat résidentiel</w:t>
      </w:r>
      <w:r w:rsidRPr="0034535D">
        <w:rPr>
          <w:lang w:val="fr-FR"/>
        </w:rPr>
        <w:t xml:space="preserve"> (25% </w:t>
      </w:r>
      <w:r w:rsidR="00674451">
        <w:rPr>
          <w:lang w:val="fr-FR"/>
        </w:rPr>
        <w:t>respectivement</w:t>
      </w:r>
      <w:r w:rsidRPr="0034535D">
        <w:rPr>
          <w:lang w:val="fr-FR"/>
        </w:rPr>
        <w:t>) et des services (13%)</w:t>
      </w:r>
      <w:r w:rsidR="003E1190">
        <w:rPr>
          <w:rStyle w:val="Appelnotedebasdep"/>
          <w:lang w:val="fr-FR"/>
        </w:rPr>
        <w:footnoteReference w:id="33"/>
      </w:r>
      <w:r w:rsidRPr="0034535D">
        <w:rPr>
          <w:lang w:val="fr-FR"/>
        </w:rPr>
        <w:t xml:space="preserve">. </w:t>
      </w:r>
    </w:p>
    <w:p w14:paraId="50C7A5B2" w14:textId="4B8A6DDC" w:rsidR="004654F2" w:rsidRPr="004654F2" w:rsidRDefault="004654F2" w:rsidP="004654F2">
      <w:pPr>
        <w:pStyle w:val="Lgende"/>
        <w:rPr>
          <w:b w:val="0"/>
          <w:bCs w:val="0"/>
          <w:noProof/>
          <w:color w:val="4470B4"/>
          <w:sz w:val="22"/>
          <w:szCs w:val="22"/>
          <w:lang w:val="fr-FR"/>
        </w:rPr>
      </w:pPr>
      <w:bookmarkStart w:id="131" w:name="_Toc66805951"/>
      <w:bookmarkStart w:id="132" w:name="_Toc64970720"/>
      <w:r w:rsidRPr="004654F2">
        <w:rPr>
          <w:b w:val="0"/>
          <w:bCs w:val="0"/>
          <w:noProof/>
          <w:color w:val="4470B4"/>
          <w:sz w:val="22"/>
          <w:szCs w:val="22"/>
          <w:lang w:val="fr-FR"/>
        </w:rPr>
        <w:lastRenderedPageBreak/>
        <w:drawing>
          <wp:anchor distT="0" distB="0" distL="114300" distR="114300" simplePos="0" relativeHeight="251658265" behindDoc="0" locked="0" layoutInCell="1" allowOverlap="1" wp14:anchorId="6FB4721F" wp14:editId="75D45E81">
            <wp:simplePos x="0" y="0"/>
            <wp:positionH relativeFrom="margin">
              <wp:posOffset>-66040</wp:posOffset>
            </wp:positionH>
            <wp:positionV relativeFrom="paragraph">
              <wp:posOffset>510591</wp:posOffset>
            </wp:positionV>
            <wp:extent cx="6183630" cy="2532380"/>
            <wp:effectExtent l="0" t="0" r="7620" b="1270"/>
            <wp:wrapTopAndBottom/>
            <wp:docPr id="89" name="Image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7">
                      <a:extLst>
                        <a:ext uri="{28A0092B-C50C-407E-A947-70E740481C1C}">
                          <a14:useLocalDpi xmlns:a14="http://schemas.microsoft.com/office/drawing/2010/main" val="0"/>
                        </a:ext>
                      </a:extLst>
                    </a:blip>
                    <a:srcRect l="2566" t="39288" r="53067" b="33451"/>
                    <a:stretch/>
                  </pic:blipFill>
                  <pic:spPr bwMode="auto">
                    <a:xfrm>
                      <a:off x="0" y="0"/>
                      <a:ext cx="6183630" cy="25323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4654F2">
        <w:rPr>
          <w:b w:val="0"/>
          <w:bCs w:val="0"/>
          <w:noProof/>
          <w:color w:val="4470B4"/>
          <w:sz w:val="22"/>
          <w:szCs w:val="22"/>
          <w:lang w:val="fr-FR"/>
        </w:rPr>
        <w:t xml:space="preserve">Figure </w:t>
      </w:r>
      <w:r w:rsidRPr="004654F2">
        <w:rPr>
          <w:b w:val="0"/>
          <w:bCs w:val="0"/>
          <w:noProof/>
          <w:color w:val="4470B4"/>
          <w:sz w:val="22"/>
          <w:szCs w:val="22"/>
          <w:lang w:val="fr-FR"/>
        </w:rPr>
        <w:fldChar w:fldCharType="begin"/>
      </w:r>
      <w:r w:rsidRPr="004654F2">
        <w:rPr>
          <w:b w:val="0"/>
          <w:bCs w:val="0"/>
          <w:noProof/>
          <w:color w:val="4470B4"/>
          <w:sz w:val="22"/>
          <w:szCs w:val="22"/>
          <w:lang w:val="fr-FR"/>
        </w:rPr>
        <w:instrText xml:space="preserve"> SEQ Figure \* ARABIC </w:instrText>
      </w:r>
      <w:r w:rsidRPr="004654F2">
        <w:rPr>
          <w:b w:val="0"/>
          <w:bCs w:val="0"/>
          <w:noProof/>
          <w:color w:val="4470B4"/>
          <w:sz w:val="22"/>
          <w:szCs w:val="22"/>
          <w:lang w:val="fr-FR"/>
        </w:rPr>
        <w:fldChar w:fldCharType="separate"/>
      </w:r>
      <w:r w:rsidR="000F480A">
        <w:rPr>
          <w:b w:val="0"/>
          <w:bCs w:val="0"/>
          <w:noProof/>
          <w:color w:val="4470B4"/>
          <w:sz w:val="22"/>
          <w:szCs w:val="22"/>
          <w:lang w:val="fr-FR"/>
        </w:rPr>
        <w:t>34</w:t>
      </w:r>
      <w:r w:rsidRPr="004654F2">
        <w:rPr>
          <w:b w:val="0"/>
          <w:bCs w:val="0"/>
          <w:noProof/>
          <w:color w:val="4470B4"/>
          <w:sz w:val="22"/>
          <w:szCs w:val="22"/>
          <w:lang w:val="fr-FR"/>
        </w:rPr>
        <w:fldChar w:fldCharType="end"/>
      </w:r>
      <w:r>
        <w:rPr>
          <w:b w:val="0"/>
          <w:bCs w:val="0"/>
          <w:noProof/>
          <w:color w:val="4470B4"/>
          <w:sz w:val="22"/>
          <w:szCs w:val="22"/>
          <w:lang w:val="fr-FR"/>
        </w:rPr>
        <w:t xml:space="preserve"> : </w:t>
      </w:r>
      <w:r w:rsidRPr="004654F2">
        <w:rPr>
          <w:b w:val="0"/>
          <w:bCs w:val="0"/>
          <w:noProof/>
          <w:color w:val="4470B4"/>
          <w:sz w:val="22"/>
          <w:szCs w:val="22"/>
          <w:lang w:val="fr-FR"/>
        </w:rPr>
        <w:t>Changement dans la consommation d'énergie primaire, intensité de l'énergie primaire et PIB entre 2015 et 2018 (Source</w:t>
      </w:r>
      <w:r>
        <w:rPr>
          <w:b w:val="0"/>
          <w:bCs w:val="0"/>
          <w:noProof/>
          <w:color w:val="4470B4"/>
          <w:sz w:val="22"/>
          <w:szCs w:val="22"/>
          <w:lang w:val="fr-FR"/>
        </w:rPr>
        <w:t> : Eurostat - 2020</w:t>
      </w:r>
      <w:r w:rsidRPr="004654F2">
        <w:rPr>
          <w:b w:val="0"/>
          <w:bCs w:val="0"/>
          <w:noProof/>
          <w:color w:val="4470B4"/>
          <w:sz w:val="22"/>
          <w:szCs w:val="22"/>
          <w:lang w:val="fr-FR"/>
        </w:rPr>
        <w:t>)</w:t>
      </w:r>
      <w:bookmarkEnd w:id="131"/>
    </w:p>
    <w:bookmarkEnd w:id="132"/>
    <w:p w14:paraId="6EA29A80" w14:textId="60A52A0C" w:rsidR="004654F2" w:rsidRDefault="004654F2" w:rsidP="001B4EA7">
      <w:pPr>
        <w:rPr>
          <w:lang w:val="fr-FR"/>
        </w:rPr>
      </w:pPr>
    </w:p>
    <w:p w14:paraId="67D1CB3E" w14:textId="15516309" w:rsidR="00643B4F" w:rsidRPr="001B4EA7" w:rsidRDefault="0034535D" w:rsidP="001B4EA7">
      <w:pPr>
        <w:rPr>
          <w:lang w:val="fr-FR"/>
        </w:rPr>
      </w:pPr>
      <w:r w:rsidRPr="0034535D">
        <w:rPr>
          <w:lang w:val="fr-FR"/>
        </w:rPr>
        <w:t xml:space="preserve">Entre 2005 et 2018, la consommation </w:t>
      </w:r>
      <w:r w:rsidR="00674451">
        <w:rPr>
          <w:lang w:val="fr-FR"/>
        </w:rPr>
        <w:t>générale</w:t>
      </w:r>
      <w:r w:rsidRPr="0034535D">
        <w:rPr>
          <w:lang w:val="fr-FR"/>
        </w:rPr>
        <w:t xml:space="preserve"> d'énergie dans l'UE-28 a diminué de 5,8</w:t>
      </w:r>
      <w:r w:rsidR="0033359A">
        <w:rPr>
          <w:lang w:val="fr-FR"/>
        </w:rPr>
        <w:t>%</w:t>
      </w:r>
      <w:r w:rsidRPr="0034535D">
        <w:rPr>
          <w:lang w:val="fr-FR"/>
        </w:rPr>
        <w:t xml:space="preserve">. Les situations dans la zone de coopération ne sont </w:t>
      </w:r>
      <w:r w:rsidR="00F85672">
        <w:rPr>
          <w:lang w:val="fr-FR"/>
        </w:rPr>
        <w:t>pas homo</w:t>
      </w:r>
      <w:r w:rsidR="00AC25EC">
        <w:rPr>
          <w:lang w:val="fr-FR"/>
        </w:rPr>
        <w:t>gènes</w:t>
      </w:r>
      <w:r w:rsidRPr="0034535D">
        <w:rPr>
          <w:lang w:val="fr-FR"/>
        </w:rPr>
        <w:t xml:space="preserve">. Au cours de la période, la consommation </w:t>
      </w:r>
      <w:r w:rsidR="00AC25EC">
        <w:rPr>
          <w:lang w:val="fr-FR"/>
        </w:rPr>
        <w:t>générale</w:t>
      </w:r>
      <w:r w:rsidRPr="0034535D">
        <w:rPr>
          <w:lang w:val="fr-FR"/>
        </w:rPr>
        <w:t xml:space="preserve"> d'énergie a augmenté à Chypre, à Malte et en Slovénie, tandis qu'une forte réduction a été observée en Grèce, avec -4,8% de la consommation </w:t>
      </w:r>
      <w:r w:rsidR="001B4EA7">
        <w:rPr>
          <w:lang w:val="fr-FR"/>
        </w:rPr>
        <w:t>générale</w:t>
      </w:r>
      <w:r w:rsidRPr="0034535D">
        <w:rPr>
          <w:lang w:val="fr-FR"/>
        </w:rPr>
        <w:t xml:space="preserve"> d'énergie et -25,7% de la consommation d'énergie primaire</w:t>
      </w:r>
      <w:r w:rsidR="00AC25EC">
        <w:rPr>
          <w:lang w:val="fr-FR"/>
        </w:rPr>
        <w:t xml:space="preserve"> </w:t>
      </w:r>
      <w:r w:rsidRPr="0034535D">
        <w:rPr>
          <w:lang w:val="fr-FR"/>
        </w:rPr>
        <w:t>; la situation est similaire en France, en Espagne, en Italie, en Croatie et au Portugal où les deux tendances sont à la baisse.</w:t>
      </w:r>
    </w:p>
    <w:p w14:paraId="1CEED515" w14:textId="34D4CB83" w:rsidR="00643B4F" w:rsidRPr="00B425CE" w:rsidRDefault="00B33635" w:rsidP="00643B4F">
      <w:pPr>
        <w:spacing w:before="0" w:line="300" w:lineRule="atLeast"/>
        <w:ind w:left="709"/>
        <w:rPr>
          <w:rStyle w:val="Rfrenceintense"/>
          <w:lang w:val="fr-FR"/>
        </w:rPr>
      </w:pPr>
      <w:r w:rsidRPr="00B425CE">
        <w:rPr>
          <w:rStyle w:val="Rfrenceintense"/>
          <w:lang w:val="fr-FR"/>
        </w:rPr>
        <w:t>Énergie renouvelable</w:t>
      </w:r>
    </w:p>
    <w:p w14:paraId="6AE3C874" w14:textId="7B894023" w:rsidR="00B425CE" w:rsidRPr="00B425CE" w:rsidRDefault="00B425CE" w:rsidP="00643B4F">
      <w:pPr>
        <w:rPr>
          <w:rFonts w:cs="Calibri Light"/>
          <w:color w:val="333333"/>
          <w:lang w:val="fr-FR"/>
        </w:rPr>
      </w:pPr>
      <w:r w:rsidRPr="00B425CE">
        <w:rPr>
          <w:rFonts w:cs="Calibri Light"/>
          <w:color w:val="333333"/>
          <w:lang w:val="fr-FR"/>
        </w:rPr>
        <w:t>En termes de progrès vers les objectifs nationaux d'utilisation des énergies renouvelables, tous les États membres (à l'exception de la France) ont atteint ou dépassé leurs objectifs</w:t>
      </w:r>
      <w:r w:rsidR="0004559B">
        <w:rPr>
          <w:rFonts w:cs="Calibri Light"/>
          <w:color w:val="333333"/>
          <w:lang w:val="fr-FR"/>
        </w:rPr>
        <w:t xml:space="preserve"> intermédiaires </w:t>
      </w:r>
      <w:r w:rsidR="0033359A">
        <w:rPr>
          <w:rFonts w:cs="Calibri Light"/>
          <w:color w:val="333333"/>
          <w:lang w:val="fr-FR"/>
        </w:rPr>
        <w:t xml:space="preserve">fixés en </w:t>
      </w:r>
      <w:r w:rsidR="0004559B">
        <w:rPr>
          <w:rFonts w:cs="Calibri Light"/>
          <w:color w:val="333333"/>
          <w:lang w:val="fr-FR"/>
        </w:rPr>
        <w:t xml:space="preserve">2018, </w:t>
      </w:r>
      <w:r w:rsidRPr="00B425CE">
        <w:rPr>
          <w:rFonts w:cs="Calibri Light"/>
          <w:color w:val="333333"/>
          <w:lang w:val="fr-FR"/>
        </w:rPr>
        <w:t>tandis que la Croatie et l'Italie ont réussi à atteindre leurs objectifs contraignants en matière de part des énergies renouvelables pour 2020. En 2005 et 2017, l'une des plus fortes augmentations de la part des énergies renouvelables dans la consommation finale brute d'énergie a été observée en Italie (+10,7 points de pourcentage). Les énergies renouvelables représentaient 30,7% de la consommation finale brute d'électricité, 19,5% de la consommation d'énergie pour le chauffage et le refroidissement et 7,6% de la consommation de carburant pour les transports dans l'ensemble de l'UE</w:t>
      </w:r>
      <w:r>
        <w:rPr>
          <w:rStyle w:val="Appelnotedebasdep"/>
          <w:rFonts w:cs="Calibri Light"/>
          <w:color w:val="333333"/>
          <w:lang w:val="fr-FR"/>
        </w:rPr>
        <w:footnoteReference w:id="34"/>
      </w:r>
      <w:r w:rsidRPr="00B425CE">
        <w:rPr>
          <w:rFonts w:cs="Calibri Light"/>
          <w:color w:val="333333"/>
          <w:lang w:val="fr-FR"/>
        </w:rPr>
        <w:t>.</w:t>
      </w:r>
    </w:p>
    <w:p w14:paraId="3FF16DEE" w14:textId="0193B759" w:rsidR="00643B4F" w:rsidRPr="00903A40" w:rsidRDefault="00643B4F" w:rsidP="00643B4F">
      <w:pPr>
        <w:spacing w:before="120" w:line="240" w:lineRule="auto"/>
        <w:rPr>
          <w:rFonts w:cs="Calibri Light"/>
          <w:color w:val="4F81BD" w:themeColor="accent1"/>
          <w:sz w:val="22"/>
          <w:szCs w:val="22"/>
          <w:lang w:val="fr-FR"/>
        </w:rPr>
      </w:pPr>
    </w:p>
    <w:p w14:paraId="0FE7F9E0" w14:textId="77777777" w:rsidR="003E1190" w:rsidRDefault="003E1190" w:rsidP="003E1190">
      <w:pPr>
        <w:pStyle w:val="Lgende"/>
        <w:rPr>
          <w:b w:val="0"/>
          <w:bCs w:val="0"/>
          <w:noProof/>
          <w:color w:val="4470B4"/>
          <w:sz w:val="22"/>
          <w:szCs w:val="22"/>
          <w:lang w:val="fr-FR"/>
        </w:rPr>
      </w:pPr>
      <w:bookmarkStart w:id="133" w:name="_Toc64970721"/>
    </w:p>
    <w:p w14:paraId="77151F83" w14:textId="461C66EE" w:rsidR="003E1190" w:rsidRPr="003E1190" w:rsidRDefault="003E1190" w:rsidP="003E1190">
      <w:pPr>
        <w:pStyle w:val="Lgende"/>
        <w:rPr>
          <w:b w:val="0"/>
          <w:bCs w:val="0"/>
          <w:noProof/>
          <w:color w:val="4470B4"/>
          <w:sz w:val="22"/>
          <w:szCs w:val="22"/>
          <w:lang w:val="fr-FR"/>
        </w:rPr>
      </w:pPr>
      <w:bookmarkStart w:id="134" w:name="_Toc66805952"/>
      <w:r w:rsidRPr="003E1190">
        <w:rPr>
          <w:b w:val="0"/>
          <w:bCs w:val="0"/>
          <w:noProof/>
          <w:color w:val="4470B4"/>
          <w:sz w:val="22"/>
          <w:szCs w:val="22"/>
          <w:lang w:val="fr-FR"/>
        </w:rPr>
        <w:t xml:space="preserve">Figure </w:t>
      </w:r>
      <w:r w:rsidRPr="003E1190">
        <w:rPr>
          <w:b w:val="0"/>
          <w:bCs w:val="0"/>
          <w:noProof/>
          <w:color w:val="4470B4"/>
          <w:sz w:val="22"/>
          <w:szCs w:val="22"/>
          <w:lang w:val="fr-FR"/>
        </w:rPr>
        <w:fldChar w:fldCharType="begin"/>
      </w:r>
      <w:r w:rsidRPr="003E1190">
        <w:rPr>
          <w:b w:val="0"/>
          <w:bCs w:val="0"/>
          <w:noProof/>
          <w:color w:val="4470B4"/>
          <w:sz w:val="22"/>
          <w:szCs w:val="22"/>
          <w:lang w:val="fr-FR"/>
        </w:rPr>
        <w:instrText xml:space="preserve"> SEQ Figure \* ARABIC </w:instrText>
      </w:r>
      <w:r w:rsidRPr="003E1190">
        <w:rPr>
          <w:b w:val="0"/>
          <w:bCs w:val="0"/>
          <w:noProof/>
          <w:color w:val="4470B4"/>
          <w:sz w:val="22"/>
          <w:szCs w:val="22"/>
          <w:lang w:val="fr-FR"/>
        </w:rPr>
        <w:fldChar w:fldCharType="separate"/>
      </w:r>
      <w:r w:rsidR="00151292">
        <w:rPr>
          <w:b w:val="0"/>
          <w:bCs w:val="0"/>
          <w:noProof/>
          <w:color w:val="4470B4"/>
          <w:sz w:val="22"/>
          <w:szCs w:val="22"/>
          <w:lang w:val="fr-FR"/>
        </w:rPr>
        <w:t>35</w:t>
      </w:r>
      <w:r w:rsidRPr="003E1190">
        <w:rPr>
          <w:b w:val="0"/>
          <w:bCs w:val="0"/>
          <w:noProof/>
          <w:color w:val="4470B4"/>
          <w:sz w:val="22"/>
          <w:szCs w:val="22"/>
          <w:lang w:val="fr-FR"/>
        </w:rPr>
        <w:fldChar w:fldCharType="end"/>
      </w:r>
      <w:r>
        <w:rPr>
          <w:b w:val="0"/>
          <w:bCs w:val="0"/>
          <w:noProof/>
          <w:color w:val="4470B4"/>
          <w:sz w:val="22"/>
          <w:szCs w:val="22"/>
          <w:lang w:val="fr-FR"/>
        </w:rPr>
        <w:t xml:space="preserve"> : </w:t>
      </w:r>
      <w:r w:rsidRPr="003E1190">
        <w:rPr>
          <w:b w:val="0"/>
          <w:bCs w:val="0"/>
          <w:noProof/>
          <w:color w:val="4470B4"/>
          <w:sz w:val="22"/>
          <w:szCs w:val="22"/>
          <w:lang w:val="fr-FR"/>
        </w:rPr>
        <w:t>Progrès vers les sources d'énergies renouvelables par pays (Source : AEE</w:t>
      </w:r>
      <w:r>
        <w:rPr>
          <w:b w:val="0"/>
          <w:bCs w:val="0"/>
          <w:noProof/>
          <w:color w:val="4470B4"/>
          <w:sz w:val="22"/>
          <w:szCs w:val="22"/>
          <w:lang w:val="fr-FR"/>
        </w:rPr>
        <w:t>-2018</w:t>
      </w:r>
      <w:r w:rsidRPr="003E1190">
        <w:rPr>
          <w:b w:val="0"/>
          <w:bCs w:val="0"/>
          <w:noProof/>
          <w:color w:val="4470B4"/>
          <w:sz w:val="22"/>
          <w:szCs w:val="22"/>
          <w:lang w:val="fr-FR"/>
        </w:rPr>
        <w:t>)</w:t>
      </w:r>
      <w:bookmarkEnd w:id="134"/>
    </w:p>
    <w:bookmarkEnd w:id="133"/>
    <w:p w14:paraId="2C1311C3" w14:textId="2B3EDB85" w:rsidR="00643B4F" w:rsidRPr="00903A40" w:rsidRDefault="003E1190" w:rsidP="00643B4F">
      <w:pPr>
        <w:rPr>
          <w:lang w:val="fr-FR"/>
        </w:rPr>
      </w:pPr>
      <w:r w:rsidRPr="00A10167">
        <w:rPr>
          <w:noProof/>
          <w:highlight w:val="lightGray"/>
        </w:rPr>
        <w:drawing>
          <wp:anchor distT="0" distB="0" distL="114300" distR="114300" simplePos="0" relativeHeight="251658273" behindDoc="0" locked="0" layoutInCell="1" allowOverlap="1" wp14:anchorId="093F0105" wp14:editId="76B1F231">
            <wp:simplePos x="0" y="0"/>
            <wp:positionH relativeFrom="margin">
              <wp:posOffset>-219075</wp:posOffset>
            </wp:positionH>
            <wp:positionV relativeFrom="line">
              <wp:posOffset>340462</wp:posOffset>
            </wp:positionV>
            <wp:extent cx="6531051" cy="3404330"/>
            <wp:effectExtent l="0" t="0" r="3175" b="5715"/>
            <wp:wrapTopAndBottom/>
            <wp:docPr id="80" name="Imag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8" cstate="print">
                      <a:extLst>
                        <a:ext uri="{28A0092B-C50C-407E-A947-70E740481C1C}">
                          <a14:useLocalDpi xmlns:a14="http://schemas.microsoft.com/office/drawing/2010/main" val="0"/>
                        </a:ext>
                      </a:extLst>
                    </a:blip>
                    <a:stretch>
                      <a:fillRect/>
                    </a:stretch>
                  </pic:blipFill>
                  <pic:spPr>
                    <a:xfrm>
                      <a:off x="0" y="0"/>
                      <a:ext cx="6531051" cy="3404330"/>
                    </a:xfrm>
                    <a:prstGeom prst="rect">
                      <a:avLst/>
                    </a:prstGeom>
                  </pic:spPr>
                </pic:pic>
              </a:graphicData>
            </a:graphic>
            <wp14:sizeRelH relativeFrom="page">
              <wp14:pctWidth>0</wp14:pctWidth>
            </wp14:sizeRelH>
            <wp14:sizeRelV relativeFrom="page">
              <wp14:pctHeight>0</wp14:pctHeight>
            </wp14:sizeRelV>
          </wp:anchor>
        </w:drawing>
      </w:r>
    </w:p>
    <w:p w14:paraId="148FB42C" w14:textId="335CFC2D" w:rsidR="00643B4F" w:rsidRPr="00903A40" w:rsidRDefault="00643B4F" w:rsidP="00643B4F">
      <w:pPr>
        <w:rPr>
          <w:lang w:val="fr-FR"/>
        </w:rPr>
      </w:pPr>
    </w:p>
    <w:p w14:paraId="67FFB6F3" w14:textId="77777777" w:rsidR="00643B4F" w:rsidRPr="000E1F89" w:rsidRDefault="00643B4F" w:rsidP="00643B4F">
      <w:r w:rsidRPr="000E1F89">
        <w:rPr>
          <w:noProof/>
          <w:lang w:eastAsia="it-IT"/>
        </w:rPr>
        <mc:AlternateContent>
          <mc:Choice Requires="wps">
            <w:drawing>
              <wp:inline distT="0" distB="0" distL="0" distR="0" wp14:anchorId="72AC25A4" wp14:editId="512CF472">
                <wp:extent cx="5915025" cy="3600450"/>
                <wp:effectExtent l="0" t="0" r="9525" b="0"/>
                <wp:docPr id="240" name="Zone de texte 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15025" cy="3600450"/>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1D5333F" w14:textId="3789647D" w:rsidR="00B6346D" w:rsidRPr="00562242" w:rsidRDefault="00B6346D" w:rsidP="00643B4F">
                            <w:pPr>
                              <w:pStyle w:val="testobox"/>
                              <w:rPr>
                                <w:lang w:val="fr-FR"/>
                              </w:rPr>
                            </w:pPr>
                            <w:r w:rsidRPr="00562242">
                              <w:rPr>
                                <w:rFonts w:ascii="Calibri" w:hAnsi="Calibri"/>
                                <w:b/>
                                <w:color w:val="4470B4"/>
                                <w:sz w:val="22"/>
                                <w:szCs w:val="24"/>
                                <w:lang w:val="fr-FR"/>
                              </w:rPr>
                              <w:t>Situation, tendance et menaces pour la zone de coopération dans un scénario «</w:t>
                            </w:r>
                            <w:r>
                              <w:rPr>
                                <w:rFonts w:ascii="Calibri" w:hAnsi="Calibri"/>
                                <w:b/>
                                <w:color w:val="4470B4"/>
                                <w:sz w:val="22"/>
                                <w:szCs w:val="24"/>
                                <w:lang w:val="fr-FR"/>
                              </w:rPr>
                              <w:t xml:space="preserve"> </w:t>
                            </w:r>
                            <w:r w:rsidRPr="00562242">
                              <w:rPr>
                                <w:rFonts w:ascii="Calibri" w:hAnsi="Calibri"/>
                                <w:b/>
                                <w:color w:val="4470B4"/>
                                <w:sz w:val="22"/>
                                <w:szCs w:val="24"/>
                                <w:lang w:val="fr-FR"/>
                              </w:rPr>
                              <w:t>sans programme</w:t>
                            </w:r>
                            <w:r>
                              <w:rPr>
                                <w:rFonts w:ascii="Calibri" w:hAnsi="Calibri"/>
                                <w:b/>
                                <w:color w:val="4470B4"/>
                                <w:sz w:val="22"/>
                                <w:szCs w:val="24"/>
                                <w:lang w:val="fr-FR"/>
                              </w:rPr>
                              <w:t xml:space="preserve"> </w:t>
                            </w:r>
                            <w:r w:rsidRPr="00562242">
                              <w:rPr>
                                <w:rFonts w:ascii="Calibri" w:hAnsi="Calibri"/>
                                <w:b/>
                                <w:color w:val="4470B4"/>
                                <w:sz w:val="22"/>
                                <w:szCs w:val="24"/>
                                <w:lang w:val="fr-FR"/>
                              </w:rPr>
                              <w:t>»</w:t>
                            </w:r>
                          </w:p>
                          <w:p w14:paraId="261D40AA" w14:textId="6C20AE32" w:rsidR="00B6346D" w:rsidRPr="0069157A" w:rsidRDefault="00B6346D" w:rsidP="0033359A">
                            <w:pPr>
                              <w:pStyle w:val="testobox"/>
                              <w:rPr>
                                <w:lang w:val="fr-FR"/>
                              </w:rPr>
                            </w:pPr>
                            <w:r w:rsidRPr="00562242">
                              <w:rPr>
                                <w:lang w:val="fr-FR"/>
                              </w:rPr>
                              <w:t xml:space="preserve">En général, la consommation d'énergie a diminué entre 2005 et 2018 dans la zone de coopération, avec quelques différences selon les secteurs (par exemple, la consommation d'énergie des transports a augmenté) et les pays (la consommation d'énergie de Malte a augmenté). La production et la consommation d'énergie renouvelable ont augmenté au fil des années, notamment en ce qui concerne l'énergie solaire thermique. </w:t>
                            </w:r>
                            <w:r w:rsidRPr="0033359A">
                              <w:rPr>
                                <w:lang w:val="fr-FR"/>
                              </w:rPr>
                              <w:t>Dans un scénario sans programme, les principales tendances sont rapportées dans le tableau suivant (gardant toutefois en mémoire la forte variabilité géographique des menaces et des vulnérabilités).</w:t>
                            </w:r>
                          </w:p>
                          <w:p w14:paraId="545DE8D9" w14:textId="4B4689C9" w:rsidR="00B6346D" w:rsidRPr="00562242" w:rsidRDefault="00B6346D" w:rsidP="00643B4F">
                            <w:pPr>
                              <w:pStyle w:val="testobox"/>
                              <w:rPr>
                                <w:lang w:val="fr-FR"/>
                              </w:rPr>
                            </w:pPr>
                          </w:p>
                          <w:p w14:paraId="31BA9EE1" w14:textId="77777777" w:rsidR="00B6346D" w:rsidRPr="00562242" w:rsidRDefault="00B6346D" w:rsidP="00643B4F">
                            <w:pPr>
                              <w:pStyle w:val="testobox"/>
                              <w:rPr>
                                <w:lang w:val="fr-F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992"/>
                              <w:gridCol w:w="1239"/>
                            </w:tblGrid>
                            <w:tr w:rsidR="00B6346D" w:rsidRPr="0033359A" w14:paraId="6CEE16BE" w14:textId="77777777" w:rsidTr="00E62F51">
                              <w:trPr>
                                <w:jc w:val="center"/>
                              </w:trPr>
                              <w:tc>
                                <w:tcPr>
                                  <w:tcW w:w="2835" w:type="dxa"/>
                                  <w:shd w:val="clear" w:color="auto" w:fill="C6D9F1"/>
                                </w:tcPr>
                                <w:p w14:paraId="5F6DF39B" w14:textId="5511ADC2" w:rsidR="00B6346D" w:rsidRPr="0033359A" w:rsidRDefault="00B6346D" w:rsidP="00A2680F">
                                  <w:pPr>
                                    <w:pStyle w:val="testobox"/>
                                    <w:rPr>
                                      <w:lang w:val="fr-FR"/>
                                    </w:rPr>
                                  </w:pPr>
                                  <w:r w:rsidRPr="0033359A">
                                    <w:rPr>
                                      <w:lang w:val="fr-FR"/>
                                    </w:rPr>
                                    <w:t>Indicateur</w:t>
                                  </w:r>
                                </w:p>
                              </w:tc>
                              <w:tc>
                                <w:tcPr>
                                  <w:tcW w:w="992" w:type="dxa"/>
                                  <w:shd w:val="clear" w:color="auto" w:fill="C6D9F1"/>
                                </w:tcPr>
                                <w:p w14:paraId="1827614B" w14:textId="0510B3EE" w:rsidR="00B6346D" w:rsidRPr="0033359A" w:rsidRDefault="00B6346D" w:rsidP="00A2680F">
                                  <w:pPr>
                                    <w:pStyle w:val="testobox"/>
                                    <w:rPr>
                                      <w:lang w:val="fr-FR"/>
                                    </w:rPr>
                                  </w:pPr>
                                  <w:r w:rsidRPr="0033359A">
                                    <w:rPr>
                                      <w:lang w:val="fr-FR"/>
                                    </w:rPr>
                                    <w:t xml:space="preserve">État </w:t>
                                  </w:r>
                                </w:p>
                              </w:tc>
                              <w:tc>
                                <w:tcPr>
                                  <w:tcW w:w="1239" w:type="dxa"/>
                                  <w:shd w:val="clear" w:color="auto" w:fill="C6D9F1"/>
                                </w:tcPr>
                                <w:p w14:paraId="39CC47DF" w14:textId="14B5056C" w:rsidR="00B6346D" w:rsidRPr="0033359A" w:rsidRDefault="00B6346D" w:rsidP="00A2680F">
                                  <w:pPr>
                                    <w:pStyle w:val="testobox"/>
                                    <w:rPr>
                                      <w:lang w:val="fr-FR"/>
                                    </w:rPr>
                                  </w:pPr>
                                  <w:r w:rsidRPr="0033359A">
                                    <w:rPr>
                                      <w:lang w:val="fr-FR"/>
                                    </w:rPr>
                                    <w:t>Tendance</w:t>
                                  </w:r>
                                </w:p>
                              </w:tc>
                            </w:tr>
                            <w:tr w:rsidR="00B6346D" w:rsidRPr="0033359A" w14:paraId="6DAA2F67" w14:textId="77777777" w:rsidTr="00E62F51">
                              <w:trPr>
                                <w:trHeight w:val="654"/>
                                <w:jc w:val="center"/>
                              </w:trPr>
                              <w:tc>
                                <w:tcPr>
                                  <w:tcW w:w="2835" w:type="dxa"/>
                                  <w:shd w:val="clear" w:color="auto" w:fill="auto"/>
                                  <w:vAlign w:val="center"/>
                                </w:tcPr>
                                <w:p w14:paraId="04EB63F9" w14:textId="33840F7C" w:rsidR="00B6346D" w:rsidRPr="0033359A" w:rsidRDefault="00B6346D" w:rsidP="00A2680F">
                                  <w:pPr>
                                    <w:pStyle w:val="testobox"/>
                                    <w:rPr>
                                      <w:lang w:val="fr-FR"/>
                                    </w:rPr>
                                  </w:pPr>
                                  <w:r w:rsidRPr="0033359A">
                                    <w:rPr>
                                      <w:lang w:val="fr-FR"/>
                                    </w:rPr>
                                    <w:t>Consommation d’énergie</w:t>
                                  </w:r>
                                </w:p>
                              </w:tc>
                              <w:tc>
                                <w:tcPr>
                                  <w:tcW w:w="992" w:type="dxa"/>
                                  <w:shd w:val="clear" w:color="auto" w:fill="FFC000"/>
                                  <w:vAlign w:val="center"/>
                                </w:tcPr>
                                <w:p w14:paraId="5566FF21" w14:textId="77777777" w:rsidR="00B6346D" w:rsidRPr="0033359A" w:rsidRDefault="00B6346D" w:rsidP="00A2680F">
                                  <w:pPr>
                                    <w:pStyle w:val="testobox"/>
                                    <w:rPr>
                                      <w:color w:val="FF0000"/>
                                      <w:lang w:val="fr-FR"/>
                                    </w:rPr>
                                  </w:pPr>
                                  <w:r w:rsidRPr="0033359A">
                                    <w:rPr>
                                      <w:rFonts w:ascii="Wingdings" w:eastAsia="Wingdings" w:hAnsi="Wingdings" w:cs="Wingdings"/>
                                      <w:lang w:val="fr-FR" w:eastAsia="it-IT"/>
                                    </w:rPr>
                                    <w:t>L</w:t>
                                  </w:r>
                                </w:p>
                              </w:tc>
                              <w:tc>
                                <w:tcPr>
                                  <w:tcW w:w="1236" w:type="dxa"/>
                                  <w:shd w:val="clear" w:color="auto" w:fill="auto"/>
                                  <w:vAlign w:val="center"/>
                                </w:tcPr>
                                <w:p w14:paraId="6B566D40" w14:textId="77777777" w:rsidR="00B6346D" w:rsidRPr="0033359A" w:rsidRDefault="00B6346D" w:rsidP="00A2680F">
                                  <w:pPr>
                                    <w:pStyle w:val="testobox"/>
                                    <w:rPr>
                                      <w:noProof/>
                                      <w:lang w:val="fr-FR" w:eastAsia="it-IT"/>
                                    </w:rPr>
                                  </w:pPr>
                                  <w:r w:rsidRPr="0033359A">
                                    <w:rPr>
                                      <w:noProof/>
                                      <w:lang w:val="fr-FR" w:eastAsia="it-IT"/>
                                    </w:rPr>
                                    <w:drawing>
                                      <wp:inline distT="0" distB="0" distL="0" distR="0" wp14:anchorId="58F89BAF" wp14:editId="5479810F">
                                        <wp:extent cx="285750" cy="285750"/>
                                        <wp:effectExtent l="19050" t="19050" r="0" b="19050"/>
                                        <wp:docPr id="104" name="Imag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7600080">
                                                  <a:off x="0" y="0"/>
                                                  <a:ext cx="285750" cy="285750"/>
                                                </a:xfrm>
                                                <a:prstGeom prst="rect">
                                                  <a:avLst/>
                                                </a:prstGeom>
                                                <a:noFill/>
                                                <a:ln>
                                                  <a:noFill/>
                                                </a:ln>
                                              </pic:spPr>
                                            </pic:pic>
                                          </a:graphicData>
                                        </a:graphic>
                                      </wp:inline>
                                    </w:drawing>
                                  </w:r>
                                </w:p>
                              </w:tc>
                            </w:tr>
                            <w:tr w:rsidR="00B6346D" w:rsidRPr="0033359A" w14:paraId="5F0B7C54" w14:textId="77777777" w:rsidTr="00E62F51">
                              <w:trPr>
                                <w:trHeight w:val="654"/>
                                <w:jc w:val="center"/>
                              </w:trPr>
                              <w:tc>
                                <w:tcPr>
                                  <w:tcW w:w="2835" w:type="dxa"/>
                                  <w:shd w:val="clear" w:color="auto" w:fill="auto"/>
                                  <w:vAlign w:val="center"/>
                                </w:tcPr>
                                <w:p w14:paraId="34E965B3" w14:textId="47FEA485" w:rsidR="00B6346D" w:rsidRPr="0033359A" w:rsidRDefault="00B6346D" w:rsidP="00A2680F">
                                  <w:pPr>
                                    <w:pStyle w:val="testobox"/>
                                    <w:rPr>
                                      <w:lang w:val="fr-FR"/>
                                    </w:rPr>
                                  </w:pPr>
                                  <w:r w:rsidRPr="0033359A">
                                    <w:rPr>
                                      <w:lang w:val="fr-FR"/>
                                    </w:rPr>
                                    <w:t>Énergie renouvelable</w:t>
                                  </w:r>
                                </w:p>
                              </w:tc>
                              <w:tc>
                                <w:tcPr>
                                  <w:tcW w:w="992" w:type="dxa"/>
                                  <w:shd w:val="clear" w:color="auto" w:fill="71FF65"/>
                                  <w:vAlign w:val="center"/>
                                </w:tcPr>
                                <w:p w14:paraId="78EF516D" w14:textId="77777777" w:rsidR="00B6346D" w:rsidRPr="0033359A" w:rsidRDefault="00B6346D" w:rsidP="00A2680F">
                                  <w:pPr>
                                    <w:pStyle w:val="testobox"/>
                                    <w:rPr>
                                      <w:lang w:val="fr-FR"/>
                                    </w:rPr>
                                  </w:pPr>
                                  <w:r w:rsidRPr="0033359A">
                                    <w:rPr>
                                      <w:rFonts w:ascii="Wingdings" w:eastAsia="Wingdings" w:hAnsi="Wingdings" w:cs="Wingdings"/>
                                      <w:lang w:val="fr-FR" w:eastAsia="it-IT"/>
                                    </w:rPr>
                                    <w:t>J</w:t>
                                  </w:r>
                                </w:p>
                              </w:tc>
                              <w:tc>
                                <w:tcPr>
                                  <w:tcW w:w="1239" w:type="dxa"/>
                                  <w:shd w:val="clear" w:color="auto" w:fill="auto"/>
                                  <w:vAlign w:val="center"/>
                                </w:tcPr>
                                <w:p w14:paraId="1013B4CB" w14:textId="77777777" w:rsidR="00B6346D" w:rsidRPr="0033359A" w:rsidRDefault="00B6346D" w:rsidP="00A2680F">
                                  <w:pPr>
                                    <w:pStyle w:val="testobox"/>
                                    <w:rPr>
                                      <w:lang w:val="fr-FR"/>
                                    </w:rPr>
                                  </w:pPr>
                                  <w:r w:rsidRPr="0033359A">
                                    <w:rPr>
                                      <w:noProof/>
                                      <w:lang w:val="fr-FR" w:eastAsia="it-IT"/>
                                    </w:rPr>
                                    <w:drawing>
                                      <wp:inline distT="0" distB="0" distL="0" distR="0" wp14:anchorId="5458F949" wp14:editId="74604161">
                                        <wp:extent cx="285750" cy="285750"/>
                                        <wp:effectExtent l="38100" t="38100" r="0" b="19050"/>
                                        <wp:docPr id="105" name="Imag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3185499">
                                                  <a:off x="0" y="0"/>
                                                  <a:ext cx="285750" cy="285750"/>
                                                </a:xfrm>
                                                <a:prstGeom prst="rect">
                                                  <a:avLst/>
                                                </a:prstGeom>
                                                <a:noFill/>
                                                <a:ln>
                                                  <a:noFill/>
                                                </a:ln>
                                              </pic:spPr>
                                            </pic:pic>
                                          </a:graphicData>
                                        </a:graphic>
                                      </wp:inline>
                                    </w:drawing>
                                  </w:r>
                                </w:p>
                              </w:tc>
                            </w:tr>
                          </w:tbl>
                          <w:p w14:paraId="56AD7F47" w14:textId="77777777" w:rsidR="00B6346D" w:rsidRPr="00577556" w:rsidRDefault="00B6346D" w:rsidP="00643B4F">
                            <w:pPr>
                              <w:rPr>
                                <w:lang w:val="en-US"/>
                              </w:rPr>
                            </w:pPr>
                          </w:p>
                        </w:txbxContent>
                      </wps:txbx>
                      <wps:bodyPr rot="0" vert="horz" wrap="square" lIns="91440" tIns="45720" rIns="91440" bIns="45720" anchor="t" anchorCtr="0" upright="1">
                        <a:noAutofit/>
                      </wps:bodyPr>
                    </wps:wsp>
                  </a:graphicData>
                </a:graphic>
              </wp:inline>
            </w:drawing>
          </mc:Choice>
          <mc:Fallback>
            <w:pict>
              <v:shape w14:anchorId="72AC25A4" id="Zone de texte 58" o:spid="_x0000_s1038" type="#_x0000_t202" style="width:465.75pt;height:28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nYITKwIAADYEAAAOAAAAZHJzL2Uyb0RvYy54bWysU02P0zAQvSPxHyzfaT5ol23UdLV0tQhp&#10;+ZAWLtwcx0ksHI+x3SbLr9+x3ZYCN0QOVjxjv3nz3nhzM4+KHIR1EnRNi0VOidAcWqn7mn79cv/q&#10;mhLnmW6ZAi1q+iQcvdm+fLGZTCVKGEC1whIE0a6aTE0H702VZY4PYmRuAUZoTHZgR+Zxa/ustWxC&#10;9FFlZZ5fZRPY1ljgwjmM3qUk3Ub8rhPcf+o6JzxRNUVuPq42rk1Ys+2GVb1lZpD8SIP9A4uRSY1F&#10;z1B3zDOyt/IvqFFyCw46v+AwZtB1kovYA3ZT5H908zgwI2IvKI4zZ5nc/4PlHw+fLZFtTcsl6qPZ&#10;iCZ9Q6tIK4gXsxdkdR1Umoyr8PCjweN+fgszuh07duYB+HdHNOwGpntxay1Mg2AtsizCzeziasJx&#10;AaSZPkCLxdjeQwSaOzsGCVEUgujI5unsEBIhHIOrdbHKyxUlHHOvr/J8uYoeZqw6XTfW+XcCRhJ+&#10;ampxBCI8Ozw4H+iw6nQkVHOgZHsvlYqbMHZipyw5MByYpi/jVbUfkWuKrXP80thgGIcrhU8s4uAG&#10;hFjoN3ClQwkNoVjiESJRnSBIksbPzRztKMqT6g20T6iXhTS8+NjwZwD7k5IJB7em7seeWUGJeq9R&#10;83WxDE76uFmu3pS4sZeZ5jLDNEeomnpK0u/Op9exN1b2A1ZKLmu4RZ86GRUMhiZWR/44nLHf40MK&#10;03+5j6d+PfftMwAAAP//AwBQSwMEFAAGAAgAAAAhAHwlJ6feAAAABQEAAA8AAABkcnMvZG93bnJl&#10;di54bWxMj1FrwjAUhd8H/odwB3sRTXTUbbWpiKyDvQhz+p4216asuSlN1M5fv8yX7eXC4RzO+W62&#10;GmzLztj7xpGE2VQAQ6qcbqiWsP8sJs/AfFCkVesIJXyjh1U+ustUqt2FPvC8CzWLJeRTJcGE0KWc&#10;+8qgVX7qOqToHV1vVYiyr7nu1SWW25bPhVhwqxqKC0Z1uDFYfe1OVsL6WuzLayPei2FsXsvt4S0Z&#10;b+dSPtwP6yWwgEP4C8MvfkSHPDKV7kTas1ZCfCTcbvReHmcJsFJCsngSwPOM/6fPfwAAAP//AwBQ&#10;SwECLQAUAAYACAAAACEAtoM4kv4AAADhAQAAEwAAAAAAAAAAAAAAAAAAAAAAW0NvbnRlbnRfVHlw&#10;ZXNdLnhtbFBLAQItABQABgAIAAAAIQA4/SH/1gAAAJQBAAALAAAAAAAAAAAAAAAAAC8BAABfcmVs&#10;cy8ucmVsc1BLAQItABQABgAIAAAAIQBynYITKwIAADYEAAAOAAAAAAAAAAAAAAAAAC4CAABkcnMv&#10;ZTJvRG9jLnhtbFBLAQItABQABgAIAAAAIQB8JSen3gAAAAUBAAAPAAAAAAAAAAAAAAAAAIUEAABk&#10;cnMvZG93bnJldi54bWxQSwUGAAAAAAQABADzAAAAkAUAAAAA&#10;" fillcolor="#ddd8c2 [2894]" stroked="f">
                <v:textbox>
                  <w:txbxContent>
                    <w:p w14:paraId="31D5333F" w14:textId="3789647D" w:rsidR="00B6346D" w:rsidRPr="00562242" w:rsidRDefault="00B6346D" w:rsidP="00643B4F">
                      <w:pPr>
                        <w:pStyle w:val="testobox"/>
                        <w:rPr>
                          <w:lang w:val="fr-FR"/>
                        </w:rPr>
                      </w:pPr>
                      <w:r w:rsidRPr="00562242">
                        <w:rPr>
                          <w:rFonts w:ascii="Calibri" w:hAnsi="Calibri"/>
                          <w:b/>
                          <w:color w:val="4470B4"/>
                          <w:sz w:val="22"/>
                          <w:szCs w:val="24"/>
                          <w:lang w:val="fr-FR"/>
                        </w:rPr>
                        <w:t>Situation, tendance et menaces pour la zone de coopération dans un scénario «</w:t>
                      </w:r>
                      <w:r>
                        <w:rPr>
                          <w:rFonts w:ascii="Calibri" w:hAnsi="Calibri"/>
                          <w:b/>
                          <w:color w:val="4470B4"/>
                          <w:sz w:val="22"/>
                          <w:szCs w:val="24"/>
                          <w:lang w:val="fr-FR"/>
                        </w:rPr>
                        <w:t xml:space="preserve"> </w:t>
                      </w:r>
                      <w:r w:rsidRPr="00562242">
                        <w:rPr>
                          <w:rFonts w:ascii="Calibri" w:hAnsi="Calibri"/>
                          <w:b/>
                          <w:color w:val="4470B4"/>
                          <w:sz w:val="22"/>
                          <w:szCs w:val="24"/>
                          <w:lang w:val="fr-FR"/>
                        </w:rPr>
                        <w:t>sans programme</w:t>
                      </w:r>
                      <w:r>
                        <w:rPr>
                          <w:rFonts w:ascii="Calibri" w:hAnsi="Calibri"/>
                          <w:b/>
                          <w:color w:val="4470B4"/>
                          <w:sz w:val="22"/>
                          <w:szCs w:val="24"/>
                          <w:lang w:val="fr-FR"/>
                        </w:rPr>
                        <w:t xml:space="preserve"> </w:t>
                      </w:r>
                      <w:r w:rsidRPr="00562242">
                        <w:rPr>
                          <w:rFonts w:ascii="Calibri" w:hAnsi="Calibri"/>
                          <w:b/>
                          <w:color w:val="4470B4"/>
                          <w:sz w:val="22"/>
                          <w:szCs w:val="24"/>
                          <w:lang w:val="fr-FR"/>
                        </w:rPr>
                        <w:t>»</w:t>
                      </w:r>
                    </w:p>
                    <w:p w14:paraId="261D40AA" w14:textId="6C20AE32" w:rsidR="00B6346D" w:rsidRPr="0069157A" w:rsidRDefault="00B6346D" w:rsidP="0033359A">
                      <w:pPr>
                        <w:pStyle w:val="testobox"/>
                        <w:rPr>
                          <w:lang w:val="fr-FR"/>
                        </w:rPr>
                      </w:pPr>
                      <w:r w:rsidRPr="00562242">
                        <w:rPr>
                          <w:lang w:val="fr-FR"/>
                        </w:rPr>
                        <w:t xml:space="preserve">En général, la consommation d'énergie a diminué entre 2005 et 2018 dans la zone de coopération, avec quelques différences selon les secteurs (par exemple, la consommation d'énergie des transports a augmenté) et les pays (la consommation d'énergie de Malte a augmenté). La production et la consommation d'énergie renouvelable ont augmenté au fil des années, notamment en ce qui concerne l'énergie solaire thermique. </w:t>
                      </w:r>
                      <w:r w:rsidRPr="0033359A">
                        <w:rPr>
                          <w:lang w:val="fr-FR"/>
                        </w:rPr>
                        <w:t>Dans un scénario sans programme, les principales tendances sont rapportées dans le tableau suivant (gardant toutefois en mémoire la forte variabilité géographique des menaces et des vulnérabilités).</w:t>
                      </w:r>
                    </w:p>
                    <w:p w14:paraId="545DE8D9" w14:textId="4B4689C9" w:rsidR="00B6346D" w:rsidRPr="00562242" w:rsidRDefault="00B6346D" w:rsidP="00643B4F">
                      <w:pPr>
                        <w:pStyle w:val="testobox"/>
                        <w:rPr>
                          <w:lang w:val="fr-FR"/>
                        </w:rPr>
                      </w:pPr>
                    </w:p>
                    <w:p w14:paraId="31BA9EE1" w14:textId="77777777" w:rsidR="00B6346D" w:rsidRPr="00562242" w:rsidRDefault="00B6346D" w:rsidP="00643B4F">
                      <w:pPr>
                        <w:pStyle w:val="testobox"/>
                        <w:rPr>
                          <w:lang w:val="fr-F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5"/>
                        <w:gridCol w:w="992"/>
                        <w:gridCol w:w="1239"/>
                      </w:tblGrid>
                      <w:tr w:rsidR="00B6346D" w:rsidRPr="0033359A" w14:paraId="6CEE16BE" w14:textId="77777777" w:rsidTr="00E62F51">
                        <w:trPr>
                          <w:jc w:val="center"/>
                        </w:trPr>
                        <w:tc>
                          <w:tcPr>
                            <w:tcW w:w="2835" w:type="dxa"/>
                            <w:shd w:val="clear" w:color="auto" w:fill="C6D9F1"/>
                          </w:tcPr>
                          <w:p w14:paraId="5F6DF39B" w14:textId="5511ADC2" w:rsidR="00B6346D" w:rsidRPr="0033359A" w:rsidRDefault="00B6346D" w:rsidP="00A2680F">
                            <w:pPr>
                              <w:pStyle w:val="testobox"/>
                              <w:rPr>
                                <w:lang w:val="fr-FR"/>
                              </w:rPr>
                            </w:pPr>
                            <w:r w:rsidRPr="0033359A">
                              <w:rPr>
                                <w:lang w:val="fr-FR"/>
                              </w:rPr>
                              <w:t>Indicateur</w:t>
                            </w:r>
                          </w:p>
                        </w:tc>
                        <w:tc>
                          <w:tcPr>
                            <w:tcW w:w="992" w:type="dxa"/>
                            <w:shd w:val="clear" w:color="auto" w:fill="C6D9F1"/>
                          </w:tcPr>
                          <w:p w14:paraId="1827614B" w14:textId="0510B3EE" w:rsidR="00B6346D" w:rsidRPr="0033359A" w:rsidRDefault="00B6346D" w:rsidP="00A2680F">
                            <w:pPr>
                              <w:pStyle w:val="testobox"/>
                              <w:rPr>
                                <w:lang w:val="fr-FR"/>
                              </w:rPr>
                            </w:pPr>
                            <w:r w:rsidRPr="0033359A">
                              <w:rPr>
                                <w:lang w:val="fr-FR"/>
                              </w:rPr>
                              <w:t xml:space="preserve">État </w:t>
                            </w:r>
                          </w:p>
                        </w:tc>
                        <w:tc>
                          <w:tcPr>
                            <w:tcW w:w="1239" w:type="dxa"/>
                            <w:shd w:val="clear" w:color="auto" w:fill="C6D9F1"/>
                          </w:tcPr>
                          <w:p w14:paraId="39CC47DF" w14:textId="14B5056C" w:rsidR="00B6346D" w:rsidRPr="0033359A" w:rsidRDefault="00B6346D" w:rsidP="00A2680F">
                            <w:pPr>
                              <w:pStyle w:val="testobox"/>
                              <w:rPr>
                                <w:lang w:val="fr-FR"/>
                              </w:rPr>
                            </w:pPr>
                            <w:r w:rsidRPr="0033359A">
                              <w:rPr>
                                <w:lang w:val="fr-FR"/>
                              </w:rPr>
                              <w:t>Tendance</w:t>
                            </w:r>
                          </w:p>
                        </w:tc>
                      </w:tr>
                      <w:tr w:rsidR="00B6346D" w:rsidRPr="0033359A" w14:paraId="6DAA2F67" w14:textId="77777777" w:rsidTr="00E62F51">
                        <w:trPr>
                          <w:trHeight w:val="654"/>
                          <w:jc w:val="center"/>
                        </w:trPr>
                        <w:tc>
                          <w:tcPr>
                            <w:tcW w:w="2835" w:type="dxa"/>
                            <w:shd w:val="clear" w:color="auto" w:fill="auto"/>
                            <w:vAlign w:val="center"/>
                          </w:tcPr>
                          <w:p w14:paraId="04EB63F9" w14:textId="33840F7C" w:rsidR="00B6346D" w:rsidRPr="0033359A" w:rsidRDefault="00B6346D" w:rsidP="00A2680F">
                            <w:pPr>
                              <w:pStyle w:val="testobox"/>
                              <w:rPr>
                                <w:lang w:val="fr-FR"/>
                              </w:rPr>
                            </w:pPr>
                            <w:r w:rsidRPr="0033359A">
                              <w:rPr>
                                <w:lang w:val="fr-FR"/>
                              </w:rPr>
                              <w:t>Consommation d’énergie</w:t>
                            </w:r>
                          </w:p>
                        </w:tc>
                        <w:tc>
                          <w:tcPr>
                            <w:tcW w:w="992" w:type="dxa"/>
                            <w:shd w:val="clear" w:color="auto" w:fill="FFC000"/>
                            <w:vAlign w:val="center"/>
                          </w:tcPr>
                          <w:p w14:paraId="5566FF21" w14:textId="77777777" w:rsidR="00B6346D" w:rsidRPr="0033359A" w:rsidRDefault="00B6346D" w:rsidP="00A2680F">
                            <w:pPr>
                              <w:pStyle w:val="testobox"/>
                              <w:rPr>
                                <w:color w:val="FF0000"/>
                                <w:lang w:val="fr-FR"/>
                              </w:rPr>
                            </w:pPr>
                            <w:r w:rsidRPr="0033359A">
                              <w:rPr>
                                <w:rFonts w:ascii="Wingdings" w:eastAsia="Wingdings" w:hAnsi="Wingdings" w:cs="Wingdings"/>
                                <w:lang w:val="fr-FR" w:eastAsia="it-IT"/>
                              </w:rPr>
                              <w:t>L</w:t>
                            </w:r>
                          </w:p>
                        </w:tc>
                        <w:tc>
                          <w:tcPr>
                            <w:tcW w:w="1236" w:type="dxa"/>
                            <w:shd w:val="clear" w:color="auto" w:fill="auto"/>
                            <w:vAlign w:val="center"/>
                          </w:tcPr>
                          <w:p w14:paraId="6B566D40" w14:textId="77777777" w:rsidR="00B6346D" w:rsidRPr="0033359A" w:rsidRDefault="00B6346D" w:rsidP="00A2680F">
                            <w:pPr>
                              <w:pStyle w:val="testobox"/>
                              <w:rPr>
                                <w:noProof/>
                                <w:lang w:val="fr-FR" w:eastAsia="it-IT"/>
                              </w:rPr>
                            </w:pPr>
                            <w:r w:rsidRPr="0033359A">
                              <w:rPr>
                                <w:noProof/>
                                <w:lang w:val="fr-FR" w:eastAsia="it-IT"/>
                              </w:rPr>
                              <w:drawing>
                                <wp:inline distT="0" distB="0" distL="0" distR="0" wp14:anchorId="58F89BAF" wp14:editId="5479810F">
                                  <wp:extent cx="285750" cy="285750"/>
                                  <wp:effectExtent l="19050" t="19050" r="0" b="19050"/>
                                  <wp:docPr id="104" name="Imag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7600080">
                                            <a:off x="0" y="0"/>
                                            <a:ext cx="285750" cy="285750"/>
                                          </a:xfrm>
                                          <a:prstGeom prst="rect">
                                            <a:avLst/>
                                          </a:prstGeom>
                                          <a:noFill/>
                                          <a:ln>
                                            <a:noFill/>
                                          </a:ln>
                                        </pic:spPr>
                                      </pic:pic>
                                    </a:graphicData>
                                  </a:graphic>
                                </wp:inline>
                              </w:drawing>
                            </w:r>
                          </w:p>
                        </w:tc>
                      </w:tr>
                      <w:tr w:rsidR="00B6346D" w:rsidRPr="0033359A" w14:paraId="5F0B7C54" w14:textId="77777777" w:rsidTr="00E62F51">
                        <w:trPr>
                          <w:trHeight w:val="654"/>
                          <w:jc w:val="center"/>
                        </w:trPr>
                        <w:tc>
                          <w:tcPr>
                            <w:tcW w:w="2835" w:type="dxa"/>
                            <w:shd w:val="clear" w:color="auto" w:fill="auto"/>
                            <w:vAlign w:val="center"/>
                          </w:tcPr>
                          <w:p w14:paraId="34E965B3" w14:textId="47FEA485" w:rsidR="00B6346D" w:rsidRPr="0033359A" w:rsidRDefault="00B6346D" w:rsidP="00A2680F">
                            <w:pPr>
                              <w:pStyle w:val="testobox"/>
                              <w:rPr>
                                <w:lang w:val="fr-FR"/>
                              </w:rPr>
                            </w:pPr>
                            <w:r w:rsidRPr="0033359A">
                              <w:rPr>
                                <w:lang w:val="fr-FR"/>
                              </w:rPr>
                              <w:t>Énergie renouvelable</w:t>
                            </w:r>
                          </w:p>
                        </w:tc>
                        <w:tc>
                          <w:tcPr>
                            <w:tcW w:w="992" w:type="dxa"/>
                            <w:shd w:val="clear" w:color="auto" w:fill="71FF65"/>
                            <w:vAlign w:val="center"/>
                          </w:tcPr>
                          <w:p w14:paraId="78EF516D" w14:textId="77777777" w:rsidR="00B6346D" w:rsidRPr="0033359A" w:rsidRDefault="00B6346D" w:rsidP="00A2680F">
                            <w:pPr>
                              <w:pStyle w:val="testobox"/>
                              <w:rPr>
                                <w:lang w:val="fr-FR"/>
                              </w:rPr>
                            </w:pPr>
                            <w:r w:rsidRPr="0033359A">
                              <w:rPr>
                                <w:rFonts w:ascii="Wingdings" w:eastAsia="Wingdings" w:hAnsi="Wingdings" w:cs="Wingdings"/>
                                <w:lang w:val="fr-FR" w:eastAsia="it-IT"/>
                              </w:rPr>
                              <w:t>J</w:t>
                            </w:r>
                          </w:p>
                        </w:tc>
                        <w:tc>
                          <w:tcPr>
                            <w:tcW w:w="1239" w:type="dxa"/>
                            <w:shd w:val="clear" w:color="auto" w:fill="auto"/>
                            <w:vAlign w:val="center"/>
                          </w:tcPr>
                          <w:p w14:paraId="1013B4CB" w14:textId="77777777" w:rsidR="00B6346D" w:rsidRPr="0033359A" w:rsidRDefault="00B6346D" w:rsidP="00A2680F">
                            <w:pPr>
                              <w:pStyle w:val="testobox"/>
                              <w:rPr>
                                <w:lang w:val="fr-FR"/>
                              </w:rPr>
                            </w:pPr>
                            <w:r w:rsidRPr="0033359A">
                              <w:rPr>
                                <w:noProof/>
                                <w:lang w:val="fr-FR" w:eastAsia="it-IT"/>
                              </w:rPr>
                              <w:drawing>
                                <wp:inline distT="0" distB="0" distL="0" distR="0" wp14:anchorId="5458F949" wp14:editId="74604161">
                                  <wp:extent cx="285750" cy="285750"/>
                                  <wp:effectExtent l="38100" t="38100" r="0" b="19050"/>
                                  <wp:docPr id="105" name="Imag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3185499">
                                            <a:off x="0" y="0"/>
                                            <a:ext cx="285750" cy="285750"/>
                                          </a:xfrm>
                                          <a:prstGeom prst="rect">
                                            <a:avLst/>
                                          </a:prstGeom>
                                          <a:noFill/>
                                          <a:ln>
                                            <a:noFill/>
                                          </a:ln>
                                        </pic:spPr>
                                      </pic:pic>
                                    </a:graphicData>
                                  </a:graphic>
                                </wp:inline>
                              </w:drawing>
                            </w:r>
                          </w:p>
                        </w:tc>
                      </w:tr>
                    </w:tbl>
                    <w:p w14:paraId="56AD7F47" w14:textId="77777777" w:rsidR="00B6346D" w:rsidRPr="00577556" w:rsidRDefault="00B6346D" w:rsidP="00643B4F">
                      <w:pPr>
                        <w:rPr>
                          <w:lang w:val="en-US"/>
                        </w:rPr>
                      </w:pPr>
                    </w:p>
                  </w:txbxContent>
                </v:textbox>
                <w10:anchorlock/>
              </v:shape>
            </w:pict>
          </mc:Fallback>
        </mc:AlternateContent>
      </w:r>
    </w:p>
    <w:p w14:paraId="581A869B" w14:textId="77777777" w:rsidR="00643B4F" w:rsidRDefault="00643B4F" w:rsidP="005D66A0"/>
    <w:p w14:paraId="0CAACB98" w14:textId="5864B093" w:rsidR="00643B4F" w:rsidRPr="00FD7717" w:rsidRDefault="005D66A0" w:rsidP="00643B4F">
      <w:pPr>
        <w:pStyle w:val="Titre2"/>
        <w:rPr>
          <w:lang w:val="fr-FR"/>
        </w:rPr>
      </w:pPr>
      <w:bookmarkStart w:id="135" w:name="_Toc66805690"/>
      <w:bookmarkStart w:id="136" w:name="_Toc66891398"/>
      <w:r w:rsidRPr="00FD7717">
        <w:rPr>
          <w:lang w:val="fr-FR"/>
        </w:rPr>
        <w:lastRenderedPageBreak/>
        <w:t>Gestion des déchets</w:t>
      </w:r>
      <w:bookmarkEnd w:id="135"/>
      <w:bookmarkEnd w:id="136"/>
    </w:p>
    <w:p w14:paraId="4B119867" w14:textId="6416F108" w:rsidR="00FD7717" w:rsidRDefault="00FD7717" w:rsidP="00643B4F">
      <w:pPr>
        <w:rPr>
          <w:lang w:val="fr-FR"/>
        </w:rPr>
      </w:pPr>
      <w:r w:rsidRPr="00FD7717">
        <w:rPr>
          <w:lang w:val="fr-FR"/>
        </w:rPr>
        <w:t xml:space="preserve">La production de déchets est une source majeure de pression sur l'environnement. Elle contribue à la surconsommation des ressources naturelles et </w:t>
      </w:r>
      <w:r>
        <w:rPr>
          <w:lang w:val="fr-FR"/>
        </w:rPr>
        <w:t>constitue</w:t>
      </w:r>
      <w:r w:rsidRPr="00FD7717">
        <w:rPr>
          <w:lang w:val="fr-FR"/>
        </w:rPr>
        <w:t xml:space="preserve"> une source de pollution des sols et de l'eau. Une meilleure gestion </w:t>
      </w:r>
      <w:r w:rsidR="00626403">
        <w:rPr>
          <w:lang w:val="fr-FR"/>
        </w:rPr>
        <w:t>de ces derniers, via le</w:t>
      </w:r>
      <w:r w:rsidRPr="00FD7717">
        <w:rPr>
          <w:lang w:val="fr-FR"/>
        </w:rPr>
        <w:t xml:space="preserve"> recyclage</w:t>
      </w:r>
      <w:r w:rsidR="00626403">
        <w:rPr>
          <w:lang w:val="fr-FR"/>
        </w:rPr>
        <w:t xml:space="preserve"> par exemple</w:t>
      </w:r>
      <w:r w:rsidRPr="00FD7717">
        <w:rPr>
          <w:lang w:val="fr-FR"/>
        </w:rPr>
        <w:t>, réduit le coût de l'élimination des déchets et contribue à réduire l'impact de l'activité économique sur les écosystèmes.</w:t>
      </w:r>
    </w:p>
    <w:p w14:paraId="3D97BF80" w14:textId="358BC1BD" w:rsidR="00626403" w:rsidRDefault="00626403" w:rsidP="00643B4F">
      <w:pPr>
        <w:rPr>
          <w:lang w:val="fr-FR"/>
        </w:rPr>
      </w:pPr>
      <w:r w:rsidRPr="00626403">
        <w:rPr>
          <w:lang w:val="fr-FR"/>
        </w:rPr>
        <w:t>Trois documents principaux guidant la gestion des déchets ont été adoptés au niveau de l'UE. La directive-cadre sur les déchets définit les concepts et définitions de base liés à la gestion des déchets et établit certains principes de base de la gestion des déchets. La décision 94/3/CE de la Commission établit une liste de déchets, tandis que la directive 1999/31/CE</w:t>
      </w:r>
      <w:r w:rsidR="00AE62DE">
        <w:rPr>
          <w:lang w:val="fr-FR"/>
        </w:rPr>
        <w:t xml:space="preserve"> </w:t>
      </w:r>
      <w:r w:rsidRPr="00626403">
        <w:rPr>
          <w:lang w:val="fr-FR"/>
        </w:rPr>
        <w:t>du Conseil encadre la mise en décharge des déchets</w:t>
      </w:r>
      <w:r w:rsidR="00AE62DE">
        <w:rPr>
          <w:rStyle w:val="Appelnotedebasdep"/>
          <w:lang w:val="fr-FR"/>
        </w:rPr>
        <w:footnoteReference w:id="35"/>
      </w:r>
      <w:r w:rsidRPr="00626403">
        <w:rPr>
          <w:lang w:val="fr-FR"/>
        </w:rPr>
        <w:t>.</w:t>
      </w:r>
    </w:p>
    <w:p w14:paraId="082DF7C3" w14:textId="67A3292F" w:rsidR="00082980" w:rsidRPr="00082980" w:rsidRDefault="00082980" w:rsidP="00643B4F">
      <w:pPr>
        <w:rPr>
          <w:rStyle w:val="Rfrenceintense"/>
          <w:lang w:val="fr-FR"/>
        </w:rPr>
      </w:pPr>
      <w:r w:rsidRPr="00082980">
        <w:rPr>
          <w:rStyle w:val="Rfrenceintense"/>
          <w:lang w:val="fr-FR"/>
        </w:rPr>
        <w:t xml:space="preserve">Production de déchets et </w:t>
      </w:r>
      <w:r w:rsidR="00AE62DE">
        <w:rPr>
          <w:rStyle w:val="Rfrenceintense"/>
          <w:lang w:val="fr-FR"/>
        </w:rPr>
        <w:t>mise</w:t>
      </w:r>
      <w:r w:rsidRPr="00082980">
        <w:rPr>
          <w:rStyle w:val="Rfrenceintense"/>
          <w:lang w:val="fr-FR"/>
        </w:rPr>
        <w:t xml:space="preserve"> en décharge</w:t>
      </w:r>
    </w:p>
    <w:p w14:paraId="562FAEBF" w14:textId="7D2C55A9" w:rsidR="002F21F3" w:rsidRDefault="002F21F3" w:rsidP="00643B4F">
      <w:pPr>
        <w:rPr>
          <w:lang w:val="fr-FR"/>
        </w:rPr>
      </w:pPr>
      <w:bookmarkStart w:id="137" w:name="_Toc64970722"/>
      <w:r w:rsidRPr="002F21F3">
        <w:rPr>
          <w:lang w:val="fr-FR"/>
        </w:rPr>
        <w:t xml:space="preserve">Les pays de la zone de coopération font généralement état d'un faible taux de production de déchets par rapport aux autres pays de l'UE. La Croatie et le Monténégro sont au rang le plus bas en termes de production de déchets, tandis que la Slovénie, l'Espagne, l'Italie et la France se situent dans la moyenne. De légères augmentations ont été observées dans certains territoires entre 2010 et 2016, par ex. </w:t>
      </w:r>
      <w:r w:rsidR="004E350C">
        <w:rPr>
          <w:lang w:val="fr-FR"/>
        </w:rPr>
        <w:t xml:space="preserve">à </w:t>
      </w:r>
      <w:r w:rsidRPr="002F21F3">
        <w:rPr>
          <w:lang w:val="fr-FR"/>
        </w:rPr>
        <w:t>Malte, mais la situation n'est pas homogène puisque la Grèce a signalé une baisse au cours de la même période, ainsi que la France.</w:t>
      </w:r>
    </w:p>
    <w:p w14:paraId="6033716B" w14:textId="2C70D4C0" w:rsidR="00643B4F" w:rsidRPr="004E350C" w:rsidRDefault="00AE62DE" w:rsidP="00151292">
      <w:pPr>
        <w:pStyle w:val="Lgende"/>
        <w:rPr>
          <w:sz w:val="22"/>
          <w:szCs w:val="22"/>
          <w:lang w:val="fr-FR"/>
        </w:rPr>
      </w:pPr>
      <w:bookmarkStart w:id="138" w:name="_Toc66805953"/>
      <w:bookmarkEnd w:id="137"/>
      <w:r w:rsidRPr="00AE62DE">
        <w:rPr>
          <w:b w:val="0"/>
          <w:bCs w:val="0"/>
          <w:noProof/>
          <w:color w:val="4470B4"/>
          <w:sz w:val="22"/>
          <w:szCs w:val="22"/>
          <w:lang w:val="fr-FR"/>
        </w:rPr>
        <w:lastRenderedPageBreak/>
        <w:t xml:space="preserve">Figure </w:t>
      </w:r>
      <w:r w:rsidRPr="00AE62DE">
        <w:rPr>
          <w:b w:val="0"/>
          <w:bCs w:val="0"/>
          <w:noProof/>
          <w:color w:val="4470B4"/>
          <w:sz w:val="22"/>
          <w:szCs w:val="22"/>
          <w:lang w:val="fr-FR"/>
        </w:rPr>
        <w:fldChar w:fldCharType="begin"/>
      </w:r>
      <w:r w:rsidRPr="00AE62DE">
        <w:rPr>
          <w:b w:val="0"/>
          <w:bCs w:val="0"/>
          <w:noProof/>
          <w:color w:val="4470B4"/>
          <w:sz w:val="22"/>
          <w:szCs w:val="22"/>
          <w:lang w:val="fr-FR"/>
        </w:rPr>
        <w:instrText xml:space="preserve"> SEQ Figure \* ARABIC </w:instrText>
      </w:r>
      <w:r w:rsidRPr="00AE62DE">
        <w:rPr>
          <w:b w:val="0"/>
          <w:bCs w:val="0"/>
          <w:noProof/>
          <w:color w:val="4470B4"/>
          <w:sz w:val="22"/>
          <w:szCs w:val="22"/>
          <w:lang w:val="fr-FR"/>
        </w:rPr>
        <w:fldChar w:fldCharType="separate"/>
      </w:r>
      <w:r w:rsidR="00151292">
        <w:rPr>
          <w:b w:val="0"/>
          <w:bCs w:val="0"/>
          <w:noProof/>
          <w:color w:val="4470B4"/>
          <w:sz w:val="22"/>
          <w:szCs w:val="22"/>
          <w:lang w:val="fr-FR"/>
        </w:rPr>
        <w:t>36</w:t>
      </w:r>
      <w:r w:rsidRPr="00AE62DE">
        <w:rPr>
          <w:b w:val="0"/>
          <w:bCs w:val="0"/>
          <w:noProof/>
          <w:color w:val="4470B4"/>
          <w:sz w:val="22"/>
          <w:szCs w:val="22"/>
          <w:lang w:val="fr-FR"/>
        </w:rPr>
        <w:fldChar w:fldCharType="end"/>
      </w:r>
      <w:r w:rsidR="00A768CD">
        <w:rPr>
          <w:b w:val="0"/>
          <w:bCs w:val="0"/>
          <w:noProof/>
          <w:color w:val="4470B4"/>
          <w:sz w:val="22"/>
          <w:szCs w:val="22"/>
          <w:lang w:val="fr-FR"/>
        </w:rPr>
        <w:t xml:space="preserve"> : </w:t>
      </w:r>
      <w:r w:rsidRPr="00AE62DE">
        <w:rPr>
          <w:b w:val="0"/>
          <w:bCs w:val="0"/>
          <w:noProof/>
          <w:color w:val="4470B4"/>
          <w:sz w:val="22"/>
          <w:szCs w:val="22"/>
          <w:lang w:val="fr-FR"/>
        </w:rPr>
        <w:t>Production de déchets par habitants dans les pays européens entre 2010 et 2016 (Source</w:t>
      </w:r>
      <w:r>
        <w:rPr>
          <w:b w:val="0"/>
          <w:bCs w:val="0"/>
          <w:noProof/>
          <w:color w:val="4470B4"/>
          <w:sz w:val="22"/>
          <w:szCs w:val="22"/>
          <w:lang w:val="fr-FR"/>
        </w:rPr>
        <w:t> : AEE - 2019</w:t>
      </w:r>
      <w:r w:rsidRPr="00AE62DE">
        <w:rPr>
          <w:b w:val="0"/>
          <w:bCs w:val="0"/>
          <w:noProof/>
          <w:color w:val="4470B4"/>
          <w:sz w:val="22"/>
          <w:szCs w:val="22"/>
          <w:lang w:val="fr-FR"/>
        </w:rPr>
        <w:t>)</w:t>
      </w:r>
      <w:bookmarkEnd w:id="138"/>
    </w:p>
    <w:p w14:paraId="3092F0D6" w14:textId="0D2C9B01" w:rsidR="00643B4F" w:rsidRPr="004E350C" w:rsidRDefault="00DF2F42" w:rsidP="00643B4F">
      <w:pPr>
        <w:rPr>
          <w:sz w:val="22"/>
          <w:szCs w:val="22"/>
          <w:lang w:val="fr-FR"/>
        </w:rPr>
      </w:pPr>
      <w:r w:rsidRPr="007F5AF8">
        <w:rPr>
          <w:bCs/>
          <w:noProof/>
          <w:color w:val="4470B4"/>
          <w:sz w:val="22"/>
          <w:szCs w:val="22"/>
        </w:rPr>
        <w:drawing>
          <wp:anchor distT="0" distB="0" distL="114300" distR="114300" simplePos="0" relativeHeight="251658266" behindDoc="0" locked="0" layoutInCell="1" allowOverlap="1" wp14:anchorId="44AA9A99" wp14:editId="7E3FCFB6">
            <wp:simplePos x="0" y="0"/>
            <wp:positionH relativeFrom="margin">
              <wp:posOffset>-249555</wp:posOffset>
            </wp:positionH>
            <wp:positionV relativeFrom="paragraph">
              <wp:posOffset>0</wp:posOffset>
            </wp:positionV>
            <wp:extent cx="6598920" cy="3737610"/>
            <wp:effectExtent l="0" t="0" r="0" b="0"/>
            <wp:wrapTopAndBottom/>
            <wp:docPr id="91" name="Image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9" cstate="print">
                      <a:extLst>
                        <a:ext uri="{28A0092B-C50C-407E-A947-70E740481C1C}">
                          <a14:useLocalDpi xmlns:a14="http://schemas.microsoft.com/office/drawing/2010/main" val="0"/>
                        </a:ext>
                      </a:extLst>
                    </a:blip>
                    <a:srcRect l="16784" t="16036" r="8809" b="4427"/>
                    <a:stretch/>
                  </pic:blipFill>
                  <pic:spPr bwMode="auto">
                    <a:xfrm>
                      <a:off x="0" y="0"/>
                      <a:ext cx="6598920" cy="373761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D64A29D" w14:textId="20EA61C5" w:rsidR="00740ABB" w:rsidRDefault="004E350C" w:rsidP="00643B4F">
      <w:pPr>
        <w:rPr>
          <w:lang w:val="fr-FR"/>
        </w:rPr>
      </w:pPr>
      <w:bookmarkStart w:id="139" w:name="_Toc64970723"/>
      <w:r>
        <w:rPr>
          <w:lang w:val="fr-FR"/>
        </w:rPr>
        <w:t>La</w:t>
      </w:r>
      <w:r w:rsidRPr="004E350C">
        <w:rPr>
          <w:lang w:val="fr-FR"/>
        </w:rPr>
        <w:t xml:space="preserve"> décharge </w:t>
      </w:r>
      <w:r>
        <w:rPr>
          <w:lang w:val="fr-FR"/>
        </w:rPr>
        <w:t xml:space="preserve">représente </w:t>
      </w:r>
      <w:r w:rsidRPr="004E350C">
        <w:rPr>
          <w:lang w:val="fr-FR"/>
        </w:rPr>
        <w:t xml:space="preserve">l'une des options les plus nocives pour l'élimination des déchets. Entre 2010 et 2016, le total des déchets mis en décharge est passé de 29% à 25% (212 millions de tonnes à 188 millions de tonnes) dans l'UE. La mise en décharge varie considérablement </w:t>
      </w:r>
      <w:r w:rsidR="00DF2F42">
        <w:rPr>
          <w:lang w:val="fr-FR"/>
        </w:rPr>
        <w:t>dans la zone de coopération</w:t>
      </w:r>
      <w:r w:rsidR="00740ABB">
        <w:rPr>
          <w:lang w:val="fr-FR"/>
        </w:rPr>
        <w:t xml:space="preserve">. Cette pratique est </w:t>
      </w:r>
      <w:r w:rsidR="00DF2F42">
        <w:rPr>
          <w:lang w:val="fr-FR"/>
        </w:rPr>
        <w:t xml:space="preserve">réduite </w:t>
      </w:r>
      <w:r w:rsidR="00740ABB">
        <w:rPr>
          <w:lang w:val="fr-FR"/>
        </w:rPr>
        <w:t>dans certains pays</w:t>
      </w:r>
      <w:r w:rsidR="00DF2F42">
        <w:rPr>
          <w:lang w:val="fr-FR"/>
        </w:rPr>
        <w:t xml:space="preserve"> (France et Italie par exemple)</w:t>
      </w:r>
      <w:r w:rsidR="00740ABB">
        <w:rPr>
          <w:lang w:val="fr-FR"/>
        </w:rPr>
        <w:t xml:space="preserve">, mais de nombreux pays mettent toujours en décharge </w:t>
      </w:r>
      <w:r w:rsidR="00DF2F42">
        <w:rPr>
          <w:lang w:val="fr-FR"/>
        </w:rPr>
        <w:t xml:space="preserve">une proportion élevée de </w:t>
      </w:r>
      <w:r w:rsidR="001E2B93">
        <w:rPr>
          <w:lang w:val="fr-FR"/>
        </w:rPr>
        <w:t xml:space="preserve">leurs déchets </w:t>
      </w:r>
      <w:r w:rsidR="00B0770D">
        <w:rPr>
          <w:lang w:val="fr-FR"/>
        </w:rPr>
        <w:t>ménagers</w:t>
      </w:r>
      <w:r w:rsidR="001E2B93">
        <w:rPr>
          <w:lang w:val="fr-FR"/>
        </w:rPr>
        <w:t xml:space="preserve">. </w:t>
      </w:r>
      <w:r w:rsidR="00A768CD">
        <w:rPr>
          <w:lang w:val="fr-FR"/>
        </w:rPr>
        <w:t xml:space="preserve">Notons en particulier </w:t>
      </w:r>
      <w:r w:rsidR="001E2B93">
        <w:rPr>
          <w:lang w:val="fr-FR"/>
        </w:rPr>
        <w:t xml:space="preserve">que la Bosnie-Herzégovine dépose 99% de ses déchets </w:t>
      </w:r>
      <w:r w:rsidR="00B0770D">
        <w:rPr>
          <w:lang w:val="fr-FR"/>
        </w:rPr>
        <w:t>ménager</w:t>
      </w:r>
      <w:r w:rsidR="001E2B93">
        <w:rPr>
          <w:lang w:val="fr-FR"/>
        </w:rPr>
        <w:t xml:space="preserve">s </w:t>
      </w:r>
      <w:r w:rsidR="00A768CD">
        <w:rPr>
          <w:lang w:val="fr-FR"/>
        </w:rPr>
        <w:t xml:space="preserve">en </w:t>
      </w:r>
      <w:r w:rsidR="001E2B93">
        <w:rPr>
          <w:lang w:val="fr-FR"/>
        </w:rPr>
        <w:t>décharges, Malte 93%, tandis que Chypre et la Grèce en dépose 80%</w:t>
      </w:r>
      <w:r w:rsidR="000663EB">
        <w:rPr>
          <w:lang w:val="fr-FR"/>
        </w:rPr>
        <w:t xml:space="preserve">. </w:t>
      </w:r>
      <w:r w:rsidR="00A768CD">
        <w:rPr>
          <w:lang w:val="fr-FR"/>
        </w:rPr>
        <w:t>Les taux sont plus réduits pour</w:t>
      </w:r>
      <w:r w:rsidR="000663EB">
        <w:rPr>
          <w:lang w:val="fr-FR"/>
        </w:rPr>
        <w:t xml:space="preserve"> la Croatie</w:t>
      </w:r>
      <w:r w:rsidR="00A768CD">
        <w:rPr>
          <w:lang w:val="fr-FR"/>
        </w:rPr>
        <w:t xml:space="preserve">, </w:t>
      </w:r>
      <w:r w:rsidR="000663EB">
        <w:rPr>
          <w:lang w:val="fr-FR"/>
        </w:rPr>
        <w:t>60%</w:t>
      </w:r>
      <w:r w:rsidR="00A768CD">
        <w:rPr>
          <w:lang w:val="fr-FR"/>
        </w:rPr>
        <w:t xml:space="preserve">, ainsi que </w:t>
      </w:r>
      <w:r w:rsidR="000663EB">
        <w:rPr>
          <w:lang w:val="fr-FR"/>
        </w:rPr>
        <w:t xml:space="preserve">l’Espagne et le Portugal </w:t>
      </w:r>
      <w:r w:rsidR="00A768CD">
        <w:rPr>
          <w:lang w:val="fr-FR"/>
        </w:rPr>
        <w:t xml:space="preserve">avec </w:t>
      </w:r>
      <w:r w:rsidR="001F5EF3">
        <w:rPr>
          <w:lang w:val="fr-FR"/>
        </w:rPr>
        <w:t>50%</w:t>
      </w:r>
      <w:r w:rsidR="00A768CD">
        <w:rPr>
          <w:lang w:val="fr-FR"/>
        </w:rPr>
        <w:t xml:space="preserve"> de mise en décharges</w:t>
      </w:r>
      <w:r w:rsidR="000663EB">
        <w:rPr>
          <w:lang w:val="fr-FR"/>
        </w:rPr>
        <w:t xml:space="preserve">. </w:t>
      </w:r>
    </w:p>
    <w:p w14:paraId="7EAF4C32" w14:textId="3ED26723" w:rsidR="00A768CD" w:rsidRPr="00A768CD" w:rsidRDefault="00A768CD" w:rsidP="00A768CD">
      <w:pPr>
        <w:pStyle w:val="Lgende"/>
        <w:rPr>
          <w:b w:val="0"/>
          <w:bCs w:val="0"/>
          <w:noProof/>
          <w:color w:val="4470B4"/>
          <w:sz w:val="22"/>
          <w:szCs w:val="22"/>
          <w:lang w:val="fr-FR"/>
        </w:rPr>
      </w:pPr>
      <w:bookmarkStart w:id="140" w:name="_Toc66805954"/>
      <w:r w:rsidRPr="00A768CD">
        <w:rPr>
          <w:b w:val="0"/>
          <w:bCs w:val="0"/>
          <w:noProof/>
          <w:color w:val="4470B4"/>
          <w:sz w:val="22"/>
          <w:szCs w:val="22"/>
          <w:lang w:val="fr-FR"/>
        </w:rPr>
        <w:lastRenderedPageBreak/>
        <w:t xml:space="preserve">Figure </w:t>
      </w:r>
      <w:r w:rsidRPr="00A768CD">
        <w:rPr>
          <w:b w:val="0"/>
          <w:bCs w:val="0"/>
          <w:noProof/>
          <w:color w:val="4470B4"/>
          <w:sz w:val="22"/>
          <w:szCs w:val="22"/>
          <w:lang w:val="fr-FR"/>
        </w:rPr>
        <w:fldChar w:fldCharType="begin"/>
      </w:r>
      <w:r w:rsidRPr="00A768CD">
        <w:rPr>
          <w:b w:val="0"/>
          <w:bCs w:val="0"/>
          <w:noProof/>
          <w:color w:val="4470B4"/>
          <w:sz w:val="22"/>
          <w:szCs w:val="22"/>
          <w:lang w:val="fr-FR"/>
        </w:rPr>
        <w:instrText xml:space="preserve"> SEQ Figure \* ARABIC </w:instrText>
      </w:r>
      <w:r w:rsidRPr="00A768CD">
        <w:rPr>
          <w:b w:val="0"/>
          <w:bCs w:val="0"/>
          <w:noProof/>
          <w:color w:val="4470B4"/>
          <w:sz w:val="22"/>
          <w:szCs w:val="22"/>
          <w:lang w:val="fr-FR"/>
        </w:rPr>
        <w:fldChar w:fldCharType="separate"/>
      </w:r>
      <w:r w:rsidR="00151292">
        <w:rPr>
          <w:b w:val="0"/>
          <w:bCs w:val="0"/>
          <w:noProof/>
          <w:color w:val="4470B4"/>
          <w:sz w:val="22"/>
          <w:szCs w:val="22"/>
          <w:lang w:val="fr-FR"/>
        </w:rPr>
        <w:t>37</w:t>
      </w:r>
      <w:r w:rsidRPr="00A768CD">
        <w:rPr>
          <w:b w:val="0"/>
          <w:bCs w:val="0"/>
          <w:noProof/>
          <w:color w:val="4470B4"/>
          <w:sz w:val="22"/>
          <w:szCs w:val="22"/>
          <w:lang w:val="fr-FR"/>
        </w:rPr>
        <w:fldChar w:fldCharType="end"/>
      </w:r>
      <w:r>
        <w:rPr>
          <w:b w:val="0"/>
          <w:bCs w:val="0"/>
          <w:noProof/>
          <w:color w:val="4470B4"/>
          <w:sz w:val="22"/>
          <w:szCs w:val="22"/>
          <w:lang w:val="fr-FR"/>
        </w:rPr>
        <w:t xml:space="preserve"> : </w:t>
      </w:r>
      <w:r w:rsidRPr="00A768CD">
        <w:rPr>
          <w:b w:val="0"/>
          <w:bCs w:val="0"/>
          <w:noProof/>
          <w:color w:val="4470B4"/>
          <w:sz w:val="22"/>
          <w:szCs w:val="22"/>
          <w:lang w:val="fr-FR"/>
        </w:rPr>
        <w:t xml:space="preserve">Taux de </w:t>
      </w:r>
      <w:r>
        <w:rPr>
          <w:b w:val="0"/>
          <w:bCs w:val="0"/>
          <w:noProof/>
          <w:color w:val="4470B4"/>
          <w:sz w:val="22"/>
          <w:szCs w:val="22"/>
          <w:lang w:val="fr-FR"/>
        </w:rPr>
        <w:t xml:space="preserve">mise en décharge des </w:t>
      </w:r>
      <w:r w:rsidRPr="00A768CD">
        <w:rPr>
          <w:b w:val="0"/>
          <w:bCs w:val="0"/>
          <w:noProof/>
          <w:color w:val="4470B4"/>
          <w:sz w:val="22"/>
          <w:szCs w:val="22"/>
          <w:lang w:val="fr-FR"/>
        </w:rPr>
        <w:t>déchets ménagers par pays, entre 2006 et 2017 (Source : AEE - 2019)</w:t>
      </w:r>
      <w:bookmarkEnd w:id="140"/>
    </w:p>
    <w:p w14:paraId="60CCCD32" w14:textId="6E08786E" w:rsidR="00643B4F" w:rsidRPr="000663EB" w:rsidRDefault="00643B4F" w:rsidP="00643B4F">
      <w:pPr>
        <w:rPr>
          <w:lang w:val="fr-FR"/>
        </w:rPr>
      </w:pPr>
      <w:r w:rsidRPr="007F5AF8">
        <w:rPr>
          <w:bCs/>
          <w:noProof/>
          <w:color w:val="4470B4"/>
          <w:sz w:val="22"/>
          <w:szCs w:val="22"/>
        </w:rPr>
        <w:drawing>
          <wp:anchor distT="0" distB="0" distL="114300" distR="114300" simplePos="0" relativeHeight="251658267" behindDoc="0" locked="0" layoutInCell="1" allowOverlap="1" wp14:anchorId="07ECB133" wp14:editId="5600FB23">
            <wp:simplePos x="0" y="0"/>
            <wp:positionH relativeFrom="margin">
              <wp:posOffset>4445</wp:posOffset>
            </wp:positionH>
            <wp:positionV relativeFrom="paragraph">
              <wp:posOffset>419735</wp:posOffset>
            </wp:positionV>
            <wp:extent cx="6489700" cy="3721100"/>
            <wp:effectExtent l="0" t="0" r="6350" b="0"/>
            <wp:wrapTopAndBottom/>
            <wp:docPr id="92" name="Imag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0">
                      <a:extLst>
                        <a:ext uri="{28A0092B-C50C-407E-A947-70E740481C1C}">
                          <a14:useLocalDpi xmlns:a14="http://schemas.microsoft.com/office/drawing/2010/main" val="0"/>
                        </a:ext>
                      </a:extLst>
                    </a:blip>
                    <a:srcRect l="10584" t="38807" r="12764" b="8274"/>
                    <a:stretch/>
                  </pic:blipFill>
                  <pic:spPr bwMode="auto">
                    <a:xfrm>
                      <a:off x="0" y="0"/>
                      <a:ext cx="6489700" cy="37211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End w:id="139"/>
    </w:p>
    <w:p w14:paraId="2BE8DAD2" w14:textId="33B9F8F2" w:rsidR="00643B4F" w:rsidRPr="0033706F" w:rsidRDefault="000663EB" w:rsidP="00643B4F">
      <w:pPr>
        <w:spacing w:before="0" w:line="300" w:lineRule="atLeast"/>
        <w:ind w:left="709"/>
        <w:rPr>
          <w:rStyle w:val="Rfrenceintense"/>
          <w:lang w:val="fr-FR"/>
        </w:rPr>
      </w:pPr>
      <w:r w:rsidRPr="0033706F">
        <w:rPr>
          <w:rStyle w:val="Rfrenceintense"/>
          <w:lang w:val="fr-FR"/>
        </w:rPr>
        <w:t>Recyclage</w:t>
      </w:r>
    </w:p>
    <w:p w14:paraId="1F1F7419" w14:textId="77777777" w:rsidR="00643B4F" w:rsidRPr="0033706F" w:rsidRDefault="00643B4F" w:rsidP="00643B4F">
      <w:pPr>
        <w:rPr>
          <w:bCs/>
          <w:lang w:val="fr-FR"/>
        </w:rPr>
      </w:pPr>
    </w:p>
    <w:p w14:paraId="5BB94998" w14:textId="0A1E6BAD" w:rsidR="0033706F" w:rsidRPr="0033706F" w:rsidRDefault="0033706F" w:rsidP="00643B4F">
      <w:pPr>
        <w:spacing w:before="0"/>
        <w:rPr>
          <w:lang w:val="fr-FR"/>
        </w:rPr>
      </w:pPr>
      <w:r w:rsidRPr="0033706F">
        <w:rPr>
          <w:lang w:val="fr-FR"/>
        </w:rPr>
        <w:t xml:space="preserve">46% de tous les déchets </w:t>
      </w:r>
      <w:r w:rsidR="00B0770D">
        <w:rPr>
          <w:lang w:val="fr-FR"/>
        </w:rPr>
        <w:t>ménagers</w:t>
      </w:r>
      <w:r>
        <w:rPr>
          <w:lang w:val="fr-FR"/>
        </w:rPr>
        <w:t xml:space="preserve"> d</w:t>
      </w:r>
      <w:r w:rsidRPr="0033706F">
        <w:rPr>
          <w:lang w:val="fr-FR"/>
        </w:rPr>
        <w:t>e l'UE ont été recyclés ou compostés en 2017</w:t>
      </w:r>
      <w:r w:rsidRPr="001517E4">
        <w:rPr>
          <w:vertAlign w:val="superscript"/>
        </w:rPr>
        <w:footnoteReference w:id="36"/>
      </w:r>
      <w:r w:rsidRPr="001517E4">
        <w:rPr>
          <w:vertAlign w:val="superscript"/>
          <w:lang w:val="fr-FR"/>
        </w:rPr>
        <w:t xml:space="preserve"> </w:t>
      </w:r>
      <w:r w:rsidRPr="0033706F">
        <w:rPr>
          <w:lang w:val="fr-FR"/>
        </w:rPr>
        <w:t xml:space="preserve">(avec pour objectif de réutiliser et recycler </w:t>
      </w:r>
      <w:r w:rsidR="001517E4">
        <w:rPr>
          <w:lang w:val="fr-FR"/>
        </w:rPr>
        <w:t>cette typologie de déchet</w:t>
      </w:r>
      <w:r w:rsidRPr="0033706F">
        <w:rPr>
          <w:lang w:val="fr-FR"/>
        </w:rPr>
        <w:t xml:space="preserve"> </w:t>
      </w:r>
      <w:r w:rsidR="001517E4">
        <w:rPr>
          <w:lang w:val="fr-FR"/>
        </w:rPr>
        <w:t>à hauteur de</w:t>
      </w:r>
      <w:r w:rsidRPr="0033706F">
        <w:rPr>
          <w:lang w:val="fr-FR"/>
        </w:rPr>
        <w:t xml:space="preserve"> 55% d'ici 2025). En général, les taux de recyclage des déchets </w:t>
      </w:r>
      <w:r w:rsidR="00B0770D">
        <w:rPr>
          <w:lang w:val="fr-FR"/>
        </w:rPr>
        <w:t>ménagers</w:t>
      </w:r>
      <w:r w:rsidRPr="0033706F">
        <w:rPr>
          <w:lang w:val="fr-FR"/>
        </w:rPr>
        <w:t xml:space="preserve"> et des déchets d'emballage ont considérablement augmenté. Entre 2004 et 2017, le recyclage des déchets </w:t>
      </w:r>
      <w:r w:rsidR="00B0770D">
        <w:rPr>
          <w:lang w:val="fr-FR"/>
        </w:rPr>
        <w:t>ménagers</w:t>
      </w:r>
      <w:r w:rsidRPr="0033706F">
        <w:rPr>
          <w:lang w:val="fr-FR"/>
        </w:rPr>
        <w:t xml:space="preserve"> a augmenté de 16% et le recyclage des déchets d'emballage a augmenté de 13%, entre 2005 et 2016.</w:t>
      </w:r>
    </w:p>
    <w:p w14:paraId="426C8CDA" w14:textId="65BB762D" w:rsidR="00643B4F" w:rsidRPr="00981440" w:rsidRDefault="00981440" w:rsidP="00643B4F">
      <w:pPr>
        <w:spacing w:before="0"/>
        <w:rPr>
          <w:rStyle w:val="Rfrenceintense"/>
          <w:rFonts w:asciiTheme="minorHAnsi" w:hAnsiTheme="minorHAnsi"/>
          <w:b w:val="0"/>
          <w:bCs/>
          <w:color w:val="000000" w:themeColor="text1"/>
          <w:lang w:val="fr-FR"/>
        </w:rPr>
      </w:pPr>
      <w:r w:rsidRPr="00981440">
        <w:rPr>
          <w:lang w:val="fr-FR"/>
        </w:rPr>
        <w:t xml:space="preserve">Bien qu'une grande quantité de déchets </w:t>
      </w:r>
      <w:r w:rsidR="00B0770D">
        <w:rPr>
          <w:lang w:val="fr-FR"/>
        </w:rPr>
        <w:t>ménagers</w:t>
      </w:r>
      <w:r>
        <w:rPr>
          <w:lang w:val="fr-FR"/>
        </w:rPr>
        <w:t xml:space="preserve"> </w:t>
      </w:r>
      <w:r w:rsidRPr="00981440">
        <w:rPr>
          <w:lang w:val="fr-FR"/>
        </w:rPr>
        <w:t xml:space="preserve">soit recyclée, il existe encore une grande différence de taux entre les États membres qui recyclent et ceux qui ne le recyclent pas. Malte rapporte l'un des plus faibles pourcentages de déchets </w:t>
      </w:r>
      <w:r w:rsidR="00FA46CD">
        <w:rPr>
          <w:lang w:val="fr-FR"/>
        </w:rPr>
        <w:t>ménagers</w:t>
      </w:r>
      <w:r w:rsidRPr="00981440">
        <w:rPr>
          <w:lang w:val="fr-FR"/>
        </w:rPr>
        <w:t xml:space="preserve"> recyclés et compostés, </w:t>
      </w:r>
      <w:r w:rsidR="0055583B">
        <w:rPr>
          <w:lang w:val="fr-FR"/>
        </w:rPr>
        <w:t xml:space="preserve">une situation </w:t>
      </w:r>
      <w:r w:rsidRPr="00981440">
        <w:rPr>
          <w:lang w:val="fr-FR"/>
        </w:rPr>
        <w:t xml:space="preserve">presque inchangée entre 2004 et 2017. Chypre, la Grèce, le Portugal, la Croatie et l'Espagne sont également dans la tranche inférieure du recyclage. La Slovénie et l'Italie ont progressé </w:t>
      </w:r>
      <w:r w:rsidR="0055583B">
        <w:rPr>
          <w:lang w:val="fr-FR"/>
        </w:rPr>
        <w:t xml:space="preserve">sur la période, enregistrant </w:t>
      </w:r>
      <w:r w:rsidRPr="00981440">
        <w:rPr>
          <w:lang w:val="fr-FR"/>
        </w:rPr>
        <w:t>une augmentation de 30% du recyclage.</w:t>
      </w:r>
    </w:p>
    <w:p w14:paraId="7C839593" w14:textId="01D504D0" w:rsidR="00643B4F" w:rsidRPr="008C04FA" w:rsidRDefault="00643B4F" w:rsidP="00643B4F">
      <w:pPr>
        <w:rPr>
          <w:bCs/>
          <w:color w:val="FF0000"/>
          <w:lang w:val="fr-FR"/>
        </w:rPr>
      </w:pPr>
    </w:p>
    <w:p w14:paraId="20332CBA" w14:textId="3C6CB1DC" w:rsidR="00971202" w:rsidRPr="00971202" w:rsidRDefault="00971202" w:rsidP="00971202">
      <w:pPr>
        <w:pStyle w:val="Lgende"/>
        <w:rPr>
          <w:b w:val="0"/>
          <w:bCs w:val="0"/>
          <w:noProof/>
          <w:color w:val="4470B4"/>
          <w:sz w:val="22"/>
          <w:szCs w:val="22"/>
          <w:lang w:val="fr-FR"/>
        </w:rPr>
      </w:pPr>
      <w:bookmarkStart w:id="141" w:name="_Toc66805955"/>
      <w:r w:rsidRPr="00971202">
        <w:rPr>
          <w:b w:val="0"/>
          <w:bCs w:val="0"/>
          <w:noProof/>
          <w:color w:val="4470B4"/>
          <w:sz w:val="22"/>
          <w:szCs w:val="22"/>
          <w:lang w:val="fr-FR"/>
        </w:rPr>
        <w:lastRenderedPageBreak/>
        <w:t xml:space="preserve">Figure </w:t>
      </w:r>
      <w:r w:rsidRPr="00971202">
        <w:rPr>
          <w:b w:val="0"/>
          <w:bCs w:val="0"/>
          <w:noProof/>
          <w:color w:val="4470B4"/>
          <w:sz w:val="22"/>
          <w:szCs w:val="22"/>
          <w:lang w:val="fr-FR"/>
        </w:rPr>
        <w:fldChar w:fldCharType="begin"/>
      </w:r>
      <w:r w:rsidRPr="00971202">
        <w:rPr>
          <w:b w:val="0"/>
          <w:bCs w:val="0"/>
          <w:noProof/>
          <w:color w:val="4470B4"/>
          <w:sz w:val="22"/>
          <w:szCs w:val="22"/>
          <w:lang w:val="fr-FR"/>
        </w:rPr>
        <w:instrText xml:space="preserve"> SEQ Figure \* ARABIC </w:instrText>
      </w:r>
      <w:r w:rsidRPr="00971202">
        <w:rPr>
          <w:b w:val="0"/>
          <w:bCs w:val="0"/>
          <w:noProof/>
          <w:color w:val="4470B4"/>
          <w:sz w:val="22"/>
          <w:szCs w:val="22"/>
          <w:lang w:val="fr-FR"/>
        </w:rPr>
        <w:fldChar w:fldCharType="separate"/>
      </w:r>
      <w:r w:rsidR="00883E7F">
        <w:rPr>
          <w:b w:val="0"/>
          <w:bCs w:val="0"/>
          <w:noProof/>
          <w:color w:val="4470B4"/>
          <w:sz w:val="22"/>
          <w:szCs w:val="22"/>
          <w:lang w:val="fr-FR"/>
        </w:rPr>
        <w:t>38</w:t>
      </w:r>
      <w:r w:rsidRPr="00971202">
        <w:rPr>
          <w:b w:val="0"/>
          <w:bCs w:val="0"/>
          <w:noProof/>
          <w:color w:val="4470B4"/>
          <w:sz w:val="22"/>
          <w:szCs w:val="22"/>
          <w:lang w:val="fr-FR"/>
        </w:rPr>
        <w:fldChar w:fldCharType="end"/>
      </w:r>
      <w:r>
        <w:rPr>
          <w:b w:val="0"/>
          <w:bCs w:val="0"/>
          <w:noProof/>
          <w:color w:val="4470B4"/>
          <w:sz w:val="22"/>
          <w:szCs w:val="22"/>
          <w:lang w:val="fr-FR"/>
        </w:rPr>
        <w:t xml:space="preserve"> : </w:t>
      </w:r>
      <w:r w:rsidRPr="00971202">
        <w:rPr>
          <w:b w:val="0"/>
          <w:bCs w:val="0"/>
          <w:noProof/>
          <w:color w:val="4470B4"/>
          <w:sz w:val="22"/>
          <w:szCs w:val="22"/>
          <w:lang w:val="fr-FR"/>
        </w:rPr>
        <w:t>Déchets ménagers recyclés et compostés en Europe entre 2004 et 2017 (Source : AEE - 2019)</w:t>
      </w:r>
      <w:bookmarkEnd w:id="141"/>
    </w:p>
    <w:p w14:paraId="5F0E1E6A" w14:textId="5EBFDB6F" w:rsidR="00643B4F" w:rsidRPr="008C04FA" w:rsidRDefault="00643B4F" w:rsidP="00971202">
      <w:pPr>
        <w:pStyle w:val="Lgende"/>
        <w:rPr>
          <w:noProof/>
          <w:lang w:val="fr-FR"/>
        </w:rPr>
      </w:pPr>
      <w:r>
        <w:rPr>
          <w:noProof/>
        </w:rPr>
        <w:drawing>
          <wp:anchor distT="0" distB="0" distL="114300" distR="114300" simplePos="0" relativeHeight="251658268" behindDoc="0" locked="0" layoutInCell="1" allowOverlap="1" wp14:anchorId="7B081FEC" wp14:editId="2052B695">
            <wp:simplePos x="0" y="0"/>
            <wp:positionH relativeFrom="margin">
              <wp:posOffset>346811</wp:posOffset>
            </wp:positionH>
            <wp:positionV relativeFrom="line">
              <wp:posOffset>373862</wp:posOffset>
            </wp:positionV>
            <wp:extent cx="4997144" cy="3618230"/>
            <wp:effectExtent l="0" t="0" r="0" b="1270"/>
            <wp:wrapTopAndBottom/>
            <wp:docPr id="93" name="Image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1">
                      <a:extLst>
                        <a:ext uri="{28A0092B-C50C-407E-A947-70E740481C1C}">
                          <a14:useLocalDpi xmlns:a14="http://schemas.microsoft.com/office/drawing/2010/main" val="0"/>
                        </a:ext>
                      </a:extLst>
                    </a:blip>
                    <a:srcRect l="2780" t="25342" r="53816" b="27517"/>
                    <a:stretch/>
                  </pic:blipFill>
                  <pic:spPr bwMode="auto">
                    <a:xfrm>
                      <a:off x="0" y="0"/>
                      <a:ext cx="4997144" cy="36182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92C7C51" w14:textId="1BB4AA07" w:rsidR="00643B4F" w:rsidRPr="008C04FA" w:rsidRDefault="00971202" w:rsidP="00643B4F">
      <w:pPr>
        <w:rPr>
          <w:lang w:val="fr-FR"/>
        </w:rPr>
      </w:pPr>
      <w:r>
        <w:rPr>
          <w:lang w:val="fr-FR"/>
        </w:rPr>
        <w:t>En ce qui concerne l</w:t>
      </w:r>
      <w:r w:rsidR="00B55017" w:rsidRPr="00B55017">
        <w:rPr>
          <w:lang w:val="fr-FR"/>
        </w:rPr>
        <w:t>es déchets d'emballage</w:t>
      </w:r>
      <w:r>
        <w:rPr>
          <w:lang w:val="fr-FR"/>
        </w:rPr>
        <w:t>, les</w:t>
      </w:r>
      <w:r w:rsidR="00B55017" w:rsidRPr="00B55017">
        <w:rPr>
          <w:lang w:val="fr-FR"/>
        </w:rPr>
        <w:t xml:space="preserve"> tendances </w:t>
      </w:r>
      <w:r>
        <w:rPr>
          <w:lang w:val="fr-FR"/>
        </w:rPr>
        <w:t xml:space="preserve">sont </w:t>
      </w:r>
      <w:r w:rsidR="00B55017" w:rsidRPr="00B55017">
        <w:rPr>
          <w:lang w:val="fr-FR"/>
        </w:rPr>
        <w:t>similaires</w:t>
      </w:r>
      <w:r>
        <w:rPr>
          <w:lang w:val="fr-FR"/>
        </w:rPr>
        <w:t> :</w:t>
      </w:r>
      <w:r w:rsidR="00B55017" w:rsidRPr="00B55017">
        <w:rPr>
          <w:lang w:val="fr-FR"/>
        </w:rPr>
        <w:t xml:space="preserve"> le </w:t>
      </w:r>
      <w:r>
        <w:rPr>
          <w:lang w:val="fr-FR"/>
        </w:rPr>
        <w:t xml:space="preserve">taux de </w:t>
      </w:r>
      <w:r w:rsidR="00B55017" w:rsidRPr="00B55017">
        <w:rPr>
          <w:lang w:val="fr-FR"/>
        </w:rPr>
        <w:t xml:space="preserve">recyclage est passé de 54% (2005) à 67% (2016). </w:t>
      </w:r>
      <w:r>
        <w:rPr>
          <w:lang w:val="fr-FR"/>
        </w:rPr>
        <w:t xml:space="preserve">La </w:t>
      </w:r>
      <w:r w:rsidR="00B55017" w:rsidRPr="00B55017">
        <w:rPr>
          <w:lang w:val="fr-FR"/>
        </w:rPr>
        <w:t xml:space="preserve">différence entre les États membres dans les taux de recyclage s'est réduite depuis 2005. Chypre, a enregistré la plus forte augmentation depuis 2005, </w:t>
      </w:r>
      <w:r w:rsidR="000463FF">
        <w:rPr>
          <w:lang w:val="fr-FR"/>
        </w:rPr>
        <w:t>atteignant</w:t>
      </w:r>
      <w:r w:rsidR="00B55017" w:rsidRPr="00B55017">
        <w:rPr>
          <w:lang w:val="fr-FR"/>
        </w:rPr>
        <w:t xml:space="preserve"> plus de 49% de ses déchets d'emballages recyclés. En 2016, la plupart des pays avaient atteint l'objectif de recyclage de 55%, à l'exception de Malte. La Croatie, le Portugal, la Grèce, l'Italie, la France et l'Espagne recyclent tous plus de 55% de leurs déchets d'emballages</w:t>
      </w:r>
    </w:p>
    <w:p w14:paraId="08197924" w14:textId="77777777" w:rsidR="00643B4F" w:rsidRPr="000E1F89" w:rsidRDefault="00643B4F" w:rsidP="00643B4F">
      <w:r w:rsidRPr="000E1F89">
        <w:rPr>
          <w:noProof/>
          <w:lang w:eastAsia="it-IT"/>
        </w:rPr>
        <w:lastRenderedPageBreak/>
        <mc:AlternateContent>
          <mc:Choice Requires="wps">
            <w:drawing>
              <wp:inline distT="0" distB="0" distL="0" distR="0" wp14:anchorId="62D6C8BA" wp14:editId="68CD90CD">
                <wp:extent cx="6158865" cy="5049520"/>
                <wp:effectExtent l="0" t="0" r="3810" b="0"/>
                <wp:docPr id="239" name="Zone de texte 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58865" cy="5049520"/>
                        </a:xfrm>
                        <a:prstGeom prst="rect">
                          <a:avLst/>
                        </a:prstGeom>
                        <a:solidFill>
                          <a:schemeClr val="bg2">
                            <a:lumMod val="9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AE2B834" w14:textId="77777777" w:rsidR="00B6346D" w:rsidRPr="008C04FA" w:rsidRDefault="00B6346D" w:rsidP="00643B4F">
                            <w:pPr>
                              <w:pStyle w:val="testobox"/>
                              <w:rPr>
                                <w:rFonts w:ascii="Calibri" w:hAnsi="Calibri"/>
                                <w:b/>
                                <w:color w:val="4470B4"/>
                                <w:sz w:val="22"/>
                                <w:szCs w:val="24"/>
                                <w:lang w:val="fr-FR"/>
                              </w:rPr>
                            </w:pPr>
                            <w:r w:rsidRPr="008C04FA">
                              <w:rPr>
                                <w:rFonts w:ascii="Calibri" w:hAnsi="Calibri"/>
                                <w:b/>
                                <w:color w:val="4470B4"/>
                                <w:sz w:val="22"/>
                                <w:szCs w:val="24"/>
                                <w:lang w:val="fr-FR"/>
                              </w:rPr>
                              <w:t>Situation, tendance et menaces pour la zone de coopération dans un scénario «sans programme»</w:t>
                            </w:r>
                          </w:p>
                          <w:p w14:paraId="4672C3DD" w14:textId="5F65EAE6" w:rsidR="00B6346D" w:rsidRPr="0069157A" w:rsidRDefault="00B6346D" w:rsidP="00971202">
                            <w:pPr>
                              <w:pStyle w:val="testobox"/>
                              <w:rPr>
                                <w:lang w:val="fr-FR"/>
                              </w:rPr>
                            </w:pPr>
                            <w:r w:rsidRPr="00EF71AF">
                              <w:rPr>
                                <w:lang w:val="fr-FR"/>
                              </w:rPr>
                              <w:t>La production de déchets continue d'augmenter dans l'UE (augmentation de 3% entre 2010 et 2016)</w:t>
                            </w:r>
                            <w:r>
                              <w:rPr>
                                <w:lang w:val="fr-FR"/>
                              </w:rPr>
                              <w:t>, en particulier en provenance des ménages et du secteur manufacturier</w:t>
                            </w:r>
                            <w:r w:rsidRPr="00EF71AF">
                              <w:rPr>
                                <w:lang w:val="fr-FR"/>
                              </w:rPr>
                              <w:t xml:space="preserve">. </w:t>
                            </w:r>
                            <w:r>
                              <w:rPr>
                                <w:lang w:val="fr-FR"/>
                              </w:rPr>
                              <w:t xml:space="preserve">La situation est variable dans la zone de coopération où </w:t>
                            </w:r>
                            <w:r w:rsidRPr="00EF71AF">
                              <w:rPr>
                                <w:lang w:val="fr-FR"/>
                              </w:rPr>
                              <w:t xml:space="preserve">Malte fait état d'une forte augmentation de la production de déchets, tandis que la Grèce a enregistré la plus forte baisse. </w:t>
                            </w:r>
                            <w:r>
                              <w:rPr>
                                <w:lang w:val="fr-FR"/>
                              </w:rPr>
                              <w:t>L</w:t>
                            </w:r>
                            <w:r w:rsidRPr="00EF71AF">
                              <w:rPr>
                                <w:lang w:val="fr-FR"/>
                              </w:rPr>
                              <w:t>es pays de la zone de coopération, tels que Malte, la Bosnie-Herzégovine, Chypre et la Grèce, mettent toujours en décharge plus de 80% de leurs déchets municipaux</w:t>
                            </w:r>
                            <w:r>
                              <w:rPr>
                                <w:lang w:val="fr-FR"/>
                              </w:rPr>
                              <w:t xml:space="preserve"> (en contre tendance par rapport à la situation EU)</w:t>
                            </w:r>
                            <w:r w:rsidRPr="00EF71AF">
                              <w:rPr>
                                <w:lang w:val="fr-FR"/>
                              </w:rPr>
                              <w:t xml:space="preserve">. </w:t>
                            </w:r>
                            <w:r>
                              <w:rPr>
                                <w:lang w:val="fr-FR"/>
                              </w:rPr>
                              <w:t xml:space="preserve">Dans un contexte européen de forte amélioration de la situation, Malte, </w:t>
                            </w:r>
                            <w:r w:rsidRPr="00EF71AF">
                              <w:rPr>
                                <w:lang w:val="fr-FR"/>
                              </w:rPr>
                              <w:t>Chypre, la Grèce et</w:t>
                            </w:r>
                            <w:r>
                              <w:rPr>
                                <w:lang w:val="fr-FR"/>
                              </w:rPr>
                              <w:t xml:space="preserve"> </w:t>
                            </w:r>
                            <w:r w:rsidRPr="00EF71AF">
                              <w:rPr>
                                <w:lang w:val="fr-FR"/>
                              </w:rPr>
                              <w:t>la Croatie</w:t>
                            </w:r>
                            <w:r>
                              <w:rPr>
                                <w:lang w:val="fr-FR"/>
                              </w:rPr>
                              <w:t xml:space="preserve"> présentent encore de </w:t>
                            </w:r>
                            <w:r w:rsidRPr="00EF71AF">
                              <w:rPr>
                                <w:lang w:val="fr-FR"/>
                              </w:rPr>
                              <w:t>faible</w:t>
                            </w:r>
                            <w:r>
                              <w:rPr>
                                <w:lang w:val="fr-FR"/>
                              </w:rPr>
                              <w:t xml:space="preserve">s </w:t>
                            </w:r>
                            <w:r w:rsidRPr="00EF71AF">
                              <w:rPr>
                                <w:lang w:val="fr-FR"/>
                              </w:rPr>
                              <w:t xml:space="preserve">pourcentages </w:t>
                            </w:r>
                            <w:r>
                              <w:rPr>
                                <w:lang w:val="fr-FR"/>
                              </w:rPr>
                              <w:t>dans le recyclage et le compostage des déchets municipaux</w:t>
                            </w:r>
                            <w:r w:rsidRPr="00EF71AF">
                              <w:rPr>
                                <w:lang w:val="fr-FR"/>
                              </w:rPr>
                              <w:t xml:space="preserve">. </w:t>
                            </w:r>
                            <w:r w:rsidRPr="00971202">
                              <w:rPr>
                                <w:lang w:val="fr-FR"/>
                              </w:rPr>
                              <w:t>Dans un scénario sans programme, les principales tendances sont présentées dans le tableau suivant</w:t>
                            </w:r>
                            <w:r w:rsidRPr="0033359A">
                              <w:rPr>
                                <w:lang w:val="fr-FR"/>
                              </w:rPr>
                              <w:t>.</w:t>
                            </w:r>
                          </w:p>
                          <w:p w14:paraId="5B9B8BDA" w14:textId="77777777" w:rsidR="00B6346D" w:rsidRPr="008C04FA" w:rsidRDefault="00B6346D" w:rsidP="00643B4F">
                            <w:pPr>
                              <w:pStyle w:val="testobox"/>
                              <w:rPr>
                                <w:lang w:val="fr-FR"/>
                              </w:rPr>
                            </w:pPr>
                          </w:p>
                          <w:tbl>
                            <w:tblPr>
                              <w:tblW w:w="455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23"/>
                              <w:gridCol w:w="1754"/>
                              <w:gridCol w:w="2130"/>
                            </w:tblGrid>
                            <w:tr w:rsidR="00B6346D" w:rsidRPr="00C44BEC" w14:paraId="73EE225B" w14:textId="77777777" w:rsidTr="00C44BEC">
                              <w:trPr>
                                <w:jc w:val="center"/>
                              </w:trPr>
                              <w:tc>
                                <w:tcPr>
                                  <w:tcW w:w="2717" w:type="pct"/>
                                  <w:shd w:val="clear" w:color="auto" w:fill="C6D9F1"/>
                                </w:tcPr>
                                <w:p w14:paraId="795113C4" w14:textId="46807FDF" w:rsidR="00B6346D" w:rsidRPr="00C44BEC" w:rsidRDefault="00B6346D" w:rsidP="00A2680F">
                                  <w:pPr>
                                    <w:pStyle w:val="testobox"/>
                                    <w:rPr>
                                      <w:lang w:val="fr-FR"/>
                                    </w:rPr>
                                  </w:pPr>
                                  <w:r w:rsidRPr="00C44BEC">
                                    <w:rPr>
                                      <w:lang w:val="fr-FR"/>
                                    </w:rPr>
                                    <w:t>Indicateur</w:t>
                                  </w:r>
                                </w:p>
                              </w:tc>
                              <w:tc>
                                <w:tcPr>
                                  <w:tcW w:w="1031" w:type="pct"/>
                                  <w:shd w:val="clear" w:color="auto" w:fill="C6D9F1"/>
                                </w:tcPr>
                                <w:p w14:paraId="367043C9" w14:textId="2BB37CE8" w:rsidR="00B6346D" w:rsidRPr="00C44BEC" w:rsidRDefault="00B6346D" w:rsidP="00A2680F">
                                  <w:pPr>
                                    <w:pStyle w:val="testobox"/>
                                    <w:rPr>
                                      <w:lang w:val="fr-FR"/>
                                    </w:rPr>
                                  </w:pPr>
                                  <w:r w:rsidRPr="00C44BEC">
                                    <w:rPr>
                                      <w:lang w:val="fr-FR"/>
                                    </w:rPr>
                                    <w:t>État</w:t>
                                  </w:r>
                                </w:p>
                              </w:tc>
                              <w:tc>
                                <w:tcPr>
                                  <w:tcW w:w="1252" w:type="pct"/>
                                  <w:shd w:val="clear" w:color="auto" w:fill="C6D9F1"/>
                                </w:tcPr>
                                <w:p w14:paraId="0BE539FC" w14:textId="25D808B8" w:rsidR="00B6346D" w:rsidRPr="00C44BEC" w:rsidRDefault="00B6346D" w:rsidP="00A2680F">
                                  <w:pPr>
                                    <w:pStyle w:val="testobox"/>
                                    <w:rPr>
                                      <w:lang w:val="fr-FR"/>
                                    </w:rPr>
                                  </w:pPr>
                                  <w:r w:rsidRPr="00C44BEC">
                                    <w:rPr>
                                      <w:lang w:val="fr-FR"/>
                                    </w:rPr>
                                    <w:t>Tendance</w:t>
                                  </w:r>
                                </w:p>
                              </w:tc>
                            </w:tr>
                            <w:tr w:rsidR="00B6346D" w:rsidRPr="00C44BEC" w14:paraId="44768CE3" w14:textId="77777777" w:rsidTr="00C44BEC">
                              <w:trPr>
                                <w:trHeight w:val="594"/>
                                <w:jc w:val="center"/>
                              </w:trPr>
                              <w:tc>
                                <w:tcPr>
                                  <w:tcW w:w="2717" w:type="pct"/>
                                  <w:shd w:val="clear" w:color="auto" w:fill="auto"/>
                                  <w:vAlign w:val="center"/>
                                </w:tcPr>
                                <w:p w14:paraId="11A8E48A" w14:textId="3BE2D927" w:rsidR="00B6346D" w:rsidRPr="00C44BEC" w:rsidRDefault="00B6346D" w:rsidP="00A2680F">
                                  <w:pPr>
                                    <w:pStyle w:val="testobox"/>
                                    <w:rPr>
                                      <w:lang w:val="fr-FR"/>
                                    </w:rPr>
                                  </w:pPr>
                                  <w:r w:rsidRPr="00C44BEC">
                                    <w:rPr>
                                      <w:lang w:val="fr-FR"/>
                                    </w:rPr>
                                    <w:t>Production de déchets</w:t>
                                  </w:r>
                                </w:p>
                              </w:tc>
                              <w:tc>
                                <w:tcPr>
                                  <w:tcW w:w="1031" w:type="pct"/>
                                  <w:shd w:val="clear" w:color="auto" w:fill="FFC000"/>
                                  <w:vAlign w:val="center"/>
                                </w:tcPr>
                                <w:p w14:paraId="17542FC4" w14:textId="77777777" w:rsidR="00B6346D" w:rsidRPr="00C44BEC" w:rsidRDefault="00B6346D" w:rsidP="009B79A6">
                                  <w:pPr>
                                    <w:pStyle w:val="testobox"/>
                                    <w:jc w:val="center"/>
                                    <w:rPr>
                                      <w:lang w:val="fr-FR" w:eastAsia="it-IT"/>
                                    </w:rPr>
                                  </w:pPr>
                                  <w:r w:rsidRPr="00C44BEC">
                                    <w:rPr>
                                      <w:rFonts w:ascii="Wingdings" w:eastAsia="Wingdings" w:hAnsi="Wingdings" w:cs="Wingdings"/>
                                      <w:lang w:val="fr-FR" w:eastAsia="it-IT"/>
                                    </w:rPr>
                                    <w:t>K</w:t>
                                  </w:r>
                                </w:p>
                              </w:tc>
                              <w:tc>
                                <w:tcPr>
                                  <w:tcW w:w="1252" w:type="pct"/>
                                  <w:shd w:val="clear" w:color="auto" w:fill="auto"/>
                                  <w:vAlign w:val="center"/>
                                </w:tcPr>
                                <w:p w14:paraId="13B93D6F" w14:textId="77777777" w:rsidR="00B6346D" w:rsidRPr="00C44BEC" w:rsidRDefault="00B6346D" w:rsidP="00A2680F">
                                  <w:pPr>
                                    <w:pStyle w:val="testobox"/>
                                    <w:rPr>
                                      <w:rFonts w:eastAsia="Times New Roman"/>
                                      <w:sz w:val="32"/>
                                      <w:lang w:val="fr-FR" w:eastAsia="it-IT"/>
                                    </w:rPr>
                                  </w:pPr>
                                  <w:r w:rsidRPr="00C44BEC">
                                    <w:rPr>
                                      <w:noProof/>
                                      <w:lang w:val="fr-FR" w:eastAsia="it-IT"/>
                                    </w:rPr>
                                    <w:drawing>
                                      <wp:inline distT="0" distB="0" distL="0" distR="0" wp14:anchorId="0A074114" wp14:editId="06751B07">
                                        <wp:extent cx="287394" cy="300471"/>
                                        <wp:effectExtent l="31432" t="44768" r="0" b="11112"/>
                                        <wp:docPr id="106"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3302389">
                                                  <a:off x="0" y="0"/>
                                                  <a:ext cx="297954" cy="311512"/>
                                                </a:xfrm>
                                                <a:prstGeom prst="rect">
                                                  <a:avLst/>
                                                </a:prstGeom>
                                                <a:noFill/>
                                                <a:ln>
                                                  <a:noFill/>
                                                </a:ln>
                                              </pic:spPr>
                                            </pic:pic>
                                          </a:graphicData>
                                        </a:graphic>
                                      </wp:inline>
                                    </w:drawing>
                                  </w:r>
                                </w:p>
                              </w:tc>
                            </w:tr>
                            <w:tr w:rsidR="00B6346D" w:rsidRPr="00C44BEC" w14:paraId="08547870" w14:textId="77777777" w:rsidTr="00C44BEC">
                              <w:trPr>
                                <w:trHeight w:val="594"/>
                                <w:jc w:val="center"/>
                              </w:trPr>
                              <w:tc>
                                <w:tcPr>
                                  <w:tcW w:w="2717" w:type="pct"/>
                                  <w:shd w:val="clear" w:color="auto" w:fill="auto"/>
                                  <w:vAlign w:val="center"/>
                                </w:tcPr>
                                <w:p w14:paraId="1307B7D6" w14:textId="3ABB3B68" w:rsidR="00B6346D" w:rsidRPr="00C44BEC" w:rsidRDefault="00B6346D" w:rsidP="00A2680F">
                                  <w:pPr>
                                    <w:pStyle w:val="testobox"/>
                                    <w:rPr>
                                      <w:lang w:val="fr-FR"/>
                                    </w:rPr>
                                  </w:pPr>
                                  <w:r w:rsidRPr="00C44BEC">
                                    <w:rPr>
                                      <w:lang w:val="fr-FR"/>
                                    </w:rPr>
                                    <w:t>Mise en décharges</w:t>
                                  </w:r>
                                </w:p>
                              </w:tc>
                              <w:tc>
                                <w:tcPr>
                                  <w:tcW w:w="1031" w:type="pct"/>
                                  <w:shd w:val="clear" w:color="auto" w:fill="FF0000"/>
                                  <w:vAlign w:val="center"/>
                                </w:tcPr>
                                <w:p w14:paraId="2A243847" w14:textId="77777777" w:rsidR="00B6346D" w:rsidRPr="00C44BEC" w:rsidRDefault="00B6346D" w:rsidP="009B79A6">
                                  <w:pPr>
                                    <w:pStyle w:val="testobox"/>
                                    <w:jc w:val="center"/>
                                    <w:rPr>
                                      <w:lang w:val="fr-FR" w:eastAsia="it-IT"/>
                                    </w:rPr>
                                  </w:pPr>
                                  <w:r w:rsidRPr="00C44BEC">
                                    <w:rPr>
                                      <w:rFonts w:ascii="Wingdings" w:eastAsia="Wingdings" w:hAnsi="Wingdings" w:cs="Wingdings"/>
                                      <w:lang w:val="fr-FR" w:eastAsia="it-IT"/>
                                    </w:rPr>
                                    <w:t>L</w:t>
                                  </w:r>
                                </w:p>
                              </w:tc>
                              <w:tc>
                                <w:tcPr>
                                  <w:tcW w:w="1252" w:type="pct"/>
                                  <w:shd w:val="clear" w:color="auto" w:fill="auto"/>
                                  <w:vAlign w:val="center"/>
                                </w:tcPr>
                                <w:p w14:paraId="4A8FC3B9" w14:textId="77777777" w:rsidR="00B6346D" w:rsidRPr="00C44BEC" w:rsidRDefault="00B6346D" w:rsidP="00A2680F">
                                  <w:pPr>
                                    <w:pStyle w:val="testobox"/>
                                    <w:rPr>
                                      <w:rFonts w:eastAsia="Times New Roman"/>
                                      <w:sz w:val="32"/>
                                      <w:lang w:val="fr-FR" w:eastAsia="it-IT"/>
                                    </w:rPr>
                                  </w:pPr>
                                  <w:r w:rsidRPr="00C44BEC">
                                    <w:rPr>
                                      <w:noProof/>
                                      <w:lang w:val="fr-FR" w:eastAsia="it-IT"/>
                                    </w:rPr>
                                    <w:drawing>
                                      <wp:inline distT="0" distB="0" distL="0" distR="0" wp14:anchorId="7C76CF06" wp14:editId="74F101B4">
                                        <wp:extent cx="287394" cy="300471"/>
                                        <wp:effectExtent l="0" t="0" r="0" b="0"/>
                                        <wp:docPr id="112"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C44BEC" w14:paraId="440B3D58" w14:textId="77777777" w:rsidTr="00C44BEC">
                              <w:trPr>
                                <w:trHeight w:val="594"/>
                                <w:jc w:val="center"/>
                              </w:trPr>
                              <w:tc>
                                <w:tcPr>
                                  <w:tcW w:w="2717" w:type="pct"/>
                                  <w:shd w:val="clear" w:color="auto" w:fill="auto"/>
                                  <w:vAlign w:val="center"/>
                                </w:tcPr>
                                <w:p w14:paraId="2B9D0734" w14:textId="41B24769" w:rsidR="00B6346D" w:rsidRPr="00C44BEC" w:rsidRDefault="00B6346D" w:rsidP="00A2680F">
                                  <w:pPr>
                                    <w:pStyle w:val="testobox"/>
                                    <w:rPr>
                                      <w:lang w:val="fr-FR"/>
                                    </w:rPr>
                                  </w:pPr>
                                  <w:r w:rsidRPr="00C44BEC">
                                    <w:rPr>
                                      <w:lang w:val="fr-FR"/>
                                    </w:rPr>
                                    <w:t>Recyclage</w:t>
                                  </w:r>
                                </w:p>
                              </w:tc>
                              <w:tc>
                                <w:tcPr>
                                  <w:tcW w:w="1031" w:type="pct"/>
                                  <w:shd w:val="clear" w:color="auto" w:fill="FF0000"/>
                                  <w:vAlign w:val="center"/>
                                </w:tcPr>
                                <w:p w14:paraId="422A174E" w14:textId="77777777" w:rsidR="00B6346D" w:rsidRPr="00C44BEC" w:rsidRDefault="00B6346D" w:rsidP="009B79A6">
                                  <w:pPr>
                                    <w:pStyle w:val="testobox"/>
                                    <w:jc w:val="center"/>
                                    <w:rPr>
                                      <w:lang w:val="fr-FR" w:eastAsia="it-IT"/>
                                    </w:rPr>
                                  </w:pPr>
                                  <w:r w:rsidRPr="00C44BEC">
                                    <w:rPr>
                                      <w:rFonts w:ascii="Wingdings" w:eastAsia="Wingdings" w:hAnsi="Wingdings" w:cs="Wingdings"/>
                                      <w:lang w:val="fr-FR" w:eastAsia="it-IT"/>
                                    </w:rPr>
                                    <w:t>L</w:t>
                                  </w:r>
                                </w:p>
                              </w:tc>
                              <w:tc>
                                <w:tcPr>
                                  <w:tcW w:w="1252" w:type="pct"/>
                                  <w:shd w:val="clear" w:color="auto" w:fill="auto"/>
                                  <w:vAlign w:val="center"/>
                                </w:tcPr>
                                <w:p w14:paraId="63CCD4C4" w14:textId="77777777" w:rsidR="00B6346D" w:rsidRPr="00C44BEC" w:rsidRDefault="00B6346D" w:rsidP="00A2680F">
                                  <w:pPr>
                                    <w:pStyle w:val="testobox"/>
                                    <w:rPr>
                                      <w:rFonts w:eastAsia="Times New Roman"/>
                                      <w:sz w:val="32"/>
                                      <w:lang w:val="fr-FR" w:eastAsia="it-IT"/>
                                    </w:rPr>
                                  </w:pPr>
                                  <w:r w:rsidRPr="00C44BEC">
                                    <w:rPr>
                                      <w:noProof/>
                                      <w:lang w:val="fr-FR" w:eastAsia="it-IT"/>
                                    </w:rPr>
                                    <w:drawing>
                                      <wp:inline distT="0" distB="0" distL="0" distR="0" wp14:anchorId="5CDB3F37" wp14:editId="6214FF50">
                                        <wp:extent cx="285750" cy="285750"/>
                                        <wp:effectExtent l="19050" t="38100" r="0" b="0"/>
                                        <wp:docPr id="113" name="Imag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2340579">
                                                  <a:off x="0" y="0"/>
                                                  <a:ext cx="285750" cy="285750"/>
                                                </a:xfrm>
                                                <a:prstGeom prst="rect">
                                                  <a:avLst/>
                                                </a:prstGeom>
                                                <a:noFill/>
                                                <a:ln>
                                                  <a:noFill/>
                                                </a:ln>
                                              </pic:spPr>
                                            </pic:pic>
                                          </a:graphicData>
                                        </a:graphic>
                                      </wp:inline>
                                    </w:drawing>
                                  </w:r>
                                </w:p>
                              </w:tc>
                            </w:tr>
                          </w:tbl>
                          <w:p w14:paraId="7E3D2026" w14:textId="77777777" w:rsidR="00B6346D" w:rsidRPr="00C115EB" w:rsidRDefault="00B6346D" w:rsidP="00643B4F"/>
                        </w:txbxContent>
                      </wps:txbx>
                      <wps:bodyPr rot="0" vert="horz" wrap="none" lIns="91440" tIns="45720" rIns="91440" bIns="45720" anchor="t" anchorCtr="0" upright="1">
                        <a:noAutofit/>
                      </wps:bodyPr>
                    </wps:wsp>
                  </a:graphicData>
                </a:graphic>
              </wp:inline>
            </w:drawing>
          </mc:Choice>
          <mc:Fallback>
            <w:pict>
              <v:shape w14:anchorId="62D6C8BA" id="Zone de texte 52" o:spid="_x0000_s1039" type="#_x0000_t202" style="width:484.95pt;height:397.6pt;visibility:visible;mso-wrap-style:non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w0QFKgIAADQEAAAOAAAAZHJzL2Uyb0RvYy54bWysU02P0zAQvSPxHyzfaT62KW3UdLV0tQhp&#10;WZAWLtwcx0ksEo9lu02WX8/YbkuBGyIHK56x37x5b7y9nceBHIWxElRFs0VKiVAcGqm6in798vBm&#10;TYl1TDVsACUq+iIsvd29frWddCly6GFohCEIomw56Yr2zukySSzvxcjsArRQmGzBjMzh1nRJY9iE&#10;6OOQ5Gm6SiYwjTbAhbUYvY9Jugv4bSu4+9S2VjgyVBS5ubCasNZ+TXZbVnaG6V7yEw32DyxGJhUW&#10;vUDdM8fIwci/oEbJDVho3YLDmEDbSi5CD9hNlv7RzXPPtAi9oDhWX2Sy/w+WPx0/GyKbiuY3G0oU&#10;G9Gkb2gVaQRxYnaCFLlXadK2xMPPGo+7+R3M6Hbo2OpH4N8tUbDvmerEnTEw9YI1yDLzN5OrqxHH&#10;epB6+ggNFmMHBwFobs3oJURRCKKjWy8Xh5AI4RhcZcV6vSoo4Zgr0uWmyIOHCSvP17Wx7r2Akfif&#10;ihocgQDPjo/WeTqsPB/x1SwMsnmQwxA2fuzEfjDkyHBg6i4PV4fDiFxjbJPiF8cGwzhcMXxmEQbX&#10;I4RCv4EPypdQ4ItFHj4S1PGCRGncXM/BjuzmrHoNzQvqZSAOLz42/OnB/KBkwsGtqEK7KBk+KFR8&#10;ky2Xfs7DZlm8RXmIuc7U1xmmOAJV1FESf/cuvo2DNrLrsU70WMEdutTKoJ+3M3I6scfRDN2enpGf&#10;/et9OPXrse9+AgAA//8DAFBLAwQUAAYACAAAACEAqjKIE90AAAAFAQAADwAAAGRycy9kb3ducmV2&#10;LnhtbEyPQUvDQBCF74L/YRnBm91YtO3GbIoURfFSrFXIbZodk2B2dslu2/Tfu3rRy8DjPd77pliO&#10;thcHGkLnWMP1JANBXDvTcaNh+/Z4tQARIrLB3jFpOFGAZXl+VmBu3JFf6bCJjUglHHLU0MbocylD&#10;3ZLFMHGeOHmfbrAYkxwaaQY8pnLby2mWzaTFjtNCi55WLdVfm73V4E4P/mWtxqfq/ea5ij5bVfOP&#10;TuvLi/H+DkSkMf6F4Qc/oUOZmHZuzyaIXkN6JP7e5KmZUiB2GubqdgqyLOR/+vIbAAD//wMAUEsB&#10;Ai0AFAAGAAgAAAAhALaDOJL+AAAA4QEAABMAAAAAAAAAAAAAAAAAAAAAAFtDb250ZW50X1R5cGVz&#10;XS54bWxQSwECLQAUAAYACAAAACEAOP0h/9YAAACUAQAACwAAAAAAAAAAAAAAAAAvAQAAX3JlbHMv&#10;LnJlbHNQSwECLQAUAAYACAAAACEAkcNEBSoCAAA0BAAADgAAAAAAAAAAAAAAAAAuAgAAZHJzL2Uy&#10;b0RvYy54bWxQSwECLQAUAAYACAAAACEAqjKIE90AAAAFAQAADwAAAAAAAAAAAAAAAACEBAAAZHJz&#10;L2Rvd25yZXYueG1sUEsFBgAAAAAEAAQA8wAAAI4FAAAAAA==&#10;" fillcolor="#ddd8c2 [2894]" stroked="f">
                <v:textbox>
                  <w:txbxContent>
                    <w:p w14:paraId="4AE2B834" w14:textId="77777777" w:rsidR="00B6346D" w:rsidRPr="008C04FA" w:rsidRDefault="00B6346D" w:rsidP="00643B4F">
                      <w:pPr>
                        <w:pStyle w:val="testobox"/>
                        <w:rPr>
                          <w:rFonts w:ascii="Calibri" w:hAnsi="Calibri"/>
                          <w:b/>
                          <w:color w:val="4470B4"/>
                          <w:sz w:val="22"/>
                          <w:szCs w:val="24"/>
                          <w:lang w:val="fr-FR"/>
                        </w:rPr>
                      </w:pPr>
                      <w:r w:rsidRPr="008C04FA">
                        <w:rPr>
                          <w:rFonts w:ascii="Calibri" w:hAnsi="Calibri"/>
                          <w:b/>
                          <w:color w:val="4470B4"/>
                          <w:sz w:val="22"/>
                          <w:szCs w:val="24"/>
                          <w:lang w:val="fr-FR"/>
                        </w:rPr>
                        <w:t>Situation, tendance et menaces pour la zone de coopération dans un scénario «sans programme»</w:t>
                      </w:r>
                    </w:p>
                    <w:p w14:paraId="4672C3DD" w14:textId="5F65EAE6" w:rsidR="00B6346D" w:rsidRPr="0069157A" w:rsidRDefault="00B6346D" w:rsidP="00971202">
                      <w:pPr>
                        <w:pStyle w:val="testobox"/>
                        <w:rPr>
                          <w:lang w:val="fr-FR"/>
                        </w:rPr>
                      </w:pPr>
                      <w:r w:rsidRPr="00EF71AF">
                        <w:rPr>
                          <w:lang w:val="fr-FR"/>
                        </w:rPr>
                        <w:t>La production de déchets continue d'augmenter dans l'UE (augmentation de 3% entre 2010 et 2016)</w:t>
                      </w:r>
                      <w:r>
                        <w:rPr>
                          <w:lang w:val="fr-FR"/>
                        </w:rPr>
                        <w:t>, en particulier en provenance des ménages et du secteur manufacturier</w:t>
                      </w:r>
                      <w:r w:rsidRPr="00EF71AF">
                        <w:rPr>
                          <w:lang w:val="fr-FR"/>
                        </w:rPr>
                        <w:t xml:space="preserve">. </w:t>
                      </w:r>
                      <w:r>
                        <w:rPr>
                          <w:lang w:val="fr-FR"/>
                        </w:rPr>
                        <w:t xml:space="preserve">La situation est variable dans la zone de coopération où </w:t>
                      </w:r>
                      <w:r w:rsidRPr="00EF71AF">
                        <w:rPr>
                          <w:lang w:val="fr-FR"/>
                        </w:rPr>
                        <w:t xml:space="preserve">Malte fait état d'une forte augmentation de la production de déchets, tandis que la Grèce a enregistré la plus forte baisse. </w:t>
                      </w:r>
                      <w:r>
                        <w:rPr>
                          <w:lang w:val="fr-FR"/>
                        </w:rPr>
                        <w:t>L</w:t>
                      </w:r>
                      <w:r w:rsidRPr="00EF71AF">
                        <w:rPr>
                          <w:lang w:val="fr-FR"/>
                        </w:rPr>
                        <w:t>es pays de la zone de coopération, tels que Malte, la Bosnie-Herzégovine, Chypre et la Grèce, mettent toujours en décharge plus de 80% de leurs déchets municipaux</w:t>
                      </w:r>
                      <w:r>
                        <w:rPr>
                          <w:lang w:val="fr-FR"/>
                        </w:rPr>
                        <w:t xml:space="preserve"> (en contre tendance par rapport à la situation EU)</w:t>
                      </w:r>
                      <w:r w:rsidRPr="00EF71AF">
                        <w:rPr>
                          <w:lang w:val="fr-FR"/>
                        </w:rPr>
                        <w:t xml:space="preserve">. </w:t>
                      </w:r>
                      <w:r>
                        <w:rPr>
                          <w:lang w:val="fr-FR"/>
                        </w:rPr>
                        <w:t xml:space="preserve">Dans un contexte européen de forte amélioration de la situation, Malte, </w:t>
                      </w:r>
                      <w:r w:rsidRPr="00EF71AF">
                        <w:rPr>
                          <w:lang w:val="fr-FR"/>
                        </w:rPr>
                        <w:t>Chypre, la Grèce et</w:t>
                      </w:r>
                      <w:r>
                        <w:rPr>
                          <w:lang w:val="fr-FR"/>
                        </w:rPr>
                        <w:t xml:space="preserve"> </w:t>
                      </w:r>
                      <w:r w:rsidRPr="00EF71AF">
                        <w:rPr>
                          <w:lang w:val="fr-FR"/>
                        </w:rPr>
                        <w:t>la Croatie</w:t>
                      </w:r>
                      <w:r>
                        <w:rPr>
                          <w:lang w:val="fr-FR"/>
                        </w:rPr>
                        <w:t xml:space="preserve"> présentent encore de </w:t>
                      </w:r>
                      <w:r w:rsidRPr="00EF71AF">
                        <w:rPr>
                          <w:lang w:val="fr-FR"/>
                        </w:rPr>
                        <w:t>faible</w:t>
                      </w:r>
                      <w:r>
                        <w:rPr>
                          <w:lang w:val="fr-FR"/>
                        </w:rPr>
                        <w:t xml:space="preserve">s </w:t>
                      </w:r>
                      <w:r w:rsidRPr="00EF71AF">
                        <w:rPr>
                          <w:lang w:val="fr-FR"/>
                        </w:rPr>
                        <w:t xml:space="preserve">pourcentages </w:t>
                      </w:r>
                      <w:r>
                        <w:rPr>
                          <w:lang w:val="fr-FR"/>
                        </w:rPr>
                        <w:t>dans le recyclage et le compostage des déchets municipaux</w:t>
                      </w:r>
                      <w:r w:rsidRPr="00EF71AF">
                        <w:rPr>
                          <w:lang w:val="fr-FR"/>
                        </w:rPr>
                        <w:t xml:space="preserve">. </w:t>
                      </w:r>
                      <w:r w:rsidRPr="00971202">
                        <w:rPr>
                          <w:lang w:val="fr-FR"/>
                        </w:rPr>
                        <w:t>Dans un scénario sans programme, les principales tendances sont présentées dans le tableau suivant</w:t>
                      </w:r>
                      <w:r w:rsidRPr="0033359A">
                        <w:rPr>
                          <w:lang w:val="fr-FR"/>
                        </w:rPr>
                        <w:t>.</w:t>
                      </w:r>
                    </w:p>
                    <w:p w14:paraId="5B9B8BDA" w14:textId="77777777" w:rsidR="00B6346D" w:rsidRPr="008C04FA" w:rsidRDefault="00B6346D" w:rsidP="00643B4F">
                      <w:pPr>
                        <w:pStyle w:val="testobox"/>
                        <w:rPr>
                          <w:lang w:val="fr-FR"/>
                        </w:rPr>
                      </w:pPr>
                    </w:p>
                    <w:tbl>
                      <w:tblPr>
                        <w:tblW w:w="455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23"/>
                        <w:gridCol w:w="1754"/>
                        <w:gridCol w:w="2130"/>
                      </w:tblGrid>
                      <w:tr w:rsidR="00B6346D" w:rsidRPr="00C44BEC" w14:paraId="73EE225B" w14:textId="77777777" w:rsidTr="00C44BEC">
                        <w:trPr>
                          <w:jc w:val="center"/>
                        </w:trPr>
                        <w:tc>
                          <w:tcPr>
                            <w:tcW w:w="2717" w:type="pct"/>
                            <w:shd w:val="clear" w:color="auto" w:fill="C6D9F1"/>
                          </w:tcPr>
                          <w:p w14:paraId="795113C4" w14:textId="46807FDF" w:rsidR="00B6346D" w:rsidRPr="00C44BEC" w:rsidRDefault="00B6346D" w:rsidP="00A2680F">
                            <w:pPr>
                              <w:pStyle w:val="testobox"/>
                              <w:rPr>
                                <w:lang w:val="fr-FR"/>
                              </w:rPr>
                            </w:pPr>
                            <w:r w:rsidRPr="00C44BEC">
                              <w:rPr>
                                <w:lang w:val="fr-FR"/>
                              </w:rPr>
                              <w:t>Indicateur</w:t>
                            </w:r>
                          </w:p>
                        </w:tc>
                        <w:tc>
                          <w:tcPr>
                            <w:tcW w:w="1031" w:type="pct"/>
                            <w:shd w:val="clear" w:color="auto" w:fill="C6D9F1"/>
                          </w:tcPr>
                          <w:p w14:paraId="367043C9" w14:textId="2BB37CE8" w:rsidR="00B6346D" w:rsidRPr="00C44BEC" w:rsidRDefault="00B6346D" w:rsidP="00A2680F">
                            <w:pPr>
                              <w:pStyle w:val="testobox"/>
                              <w:rPr>
                                <w:lang w:val="fr-FR"/>
                              </w:rPr>
                            </w:pPr>
                            <w:r w:rsidRPr="00C44BEC">
                              <w:rPr>
                                <w:lang w:val="fr-FR"/>
                              </w:rPr>
                              <w:t>État</w:t>
                            </w:r>
                          </w:p>
                        </w:tc>
                        <w:tc>
                          <w:tcPr>
                            <w:tcW w:w="1252" w:type="pct"/>
                            <w:shd w:val="clear" w:color="auto" w:fill="C6D9F1"/>
                          </w:tcPr>
                          <w:p w14:paraId="0BE539FC" w14:textId="25D808B8" w:rsidR="00B6346D" w:rsidRPr="00C44BEC" w:rsidRDefault="00B6346D" w:rsidP="00A2680F">
                            <w:pPr>
                              <w:pStyle w:val="testobox"/>
                              <w:rPr>
                                <w:lang w:val="fr-FR"/>
                              </w:rPr>
                            </w:pPr>
                            <w:r w:rsidRPr="00C44BEC">
                              <w:rPr>
                                <w:lang w:val="fr-FR"/>
                              </w:rPr>
                              <w:t>Tendance</w:t>
                            </w:r>
                          </w:p>
                        </w:tc>
                      </w:tr>
                      <w:tr w:rsidR="00B6346D" w:rsidRPr="00C44BEC" w14:paraId="44768CE3" w14:textId="77777777" w:rsidTr="00C44BEC">
                        <w:trPr>
                          <w:trHeight w:val="594"/>
                          <w:jc w:val="center"/>
                        </w:trPr>
                        <w:tc>
                          <w:tcPr>
                            <w:tcW w:w="2717" w:type="pct"/>
                            <w:shd w:val="clear" w:color="auto" w:fill="auto"/>
                            <w:vAlign w:val="center"/>
                          </w:tcPr>
                          <w:p w14:paraId="11A8E48A" w14:textId="3BE2D927" w:rsidR="00B6346D" w:rsidRPr="00C44BEC" w:rsidRDefault="00B6346D" w:rsidP="00A2680F">
                            <w:pPr>
                              <w:pStyle w:val="testobox"/>
                              <w:rPr>
                                <w:lang w:val="fr-FR"/>
                              </w:rPr>
                            </w:pPr>
                            <w:r w:rsidRPr="00C44BEC">
                              <w:rPr>
                                <w:lang w:val="fr-FR"/>
                              </w:rPr>
                              <w:t>Production de déchets</w:t>
                            </w:r>
                          </w:p>
                        </w:tc>
                        <w:tc>
                          <w:tcPr>
                            <w:tcW w:w="1031" w:type="pct"/>
                            <w:shd w:val="clear" w:color="auto" w:fill="FFC000"/>
                            <w:vAlign w:val="center"/>
                          </w:tcPr>
                          <w:p w14:paraId="17542FC4" w14:textId="77777777" w:rsidR="00B6346D" w:rsidRPr="00C44BEC" w:rsidRDefault="00B6346D" w:rsidP="009B79A6">
                            <w:pPr>
                              <w:pStyle w:val="testobox"/>
                              <w:jc w:val="center"/>
                              <w:rPr>
                                <w:lang w:val="fr-FR" w:eastAsia="it-IT"/>
                              </w:rPr>
                            </w:pPr>
                            <w:r w:rsidRPr="00C44BEC">
                              <w:rPr>
                                <w:rFonts w:ascii="Wingdings" w:eastAsia="Wingdings" w:hAnsi="Wingdings" w:cs="Wingdings"/>
                                <w:lang w:val="fr-FR" w:eastAsia="it-IT"/>
                              </w:rPr>
                              <w:t>K</w:t>
                            </w:r>
                          </w:p>
                        </w:tc>
                        <w:tc>
                          <w:tcPr>
                            <w:tcW w:w="1252" w:type="pct"/>
                            <w:shd w:val="clear" w:color="auto" w:fill="auto"/>
                            <w:vAlign w:val="center"/>
                          </w:tcPr>
                          <w:p w14:paraId="13B93D6F" w14:textId="77777777" w:rsidR="00B6346D" w:rsidRPr="00C44BEC" w:rsidRDefault="00B6346D" w:rsidP="00A2680F">
                            <w:pPr>
                              <w:pStyle w:val="testobox"/>
                              <w:rPr>
                                <w:rFonts w:eastAsia="Times New Roman"/>
                                <w:sz w:val="32"/>
                                <w:lang w:val="fr-FR" w:eastAsia="it-IT"/>
                              </w:rPr>
                            </w:pPr>
                            <w:r w:rsidRPr="00C44BEC">
                              <w:rPr>
                                <w:noProof/>
                                <w:lang w:val="fr-FR" w:eastAsia="it-IT"/>
                              </w:rPr>
                              <w:drawing>
                                <wp:inline distT="0" distB="0" distL="0" distR="0" wp14:anchorId="0A074114" wp14:editId="06751B07">
                                  <wp:extent cx="287394" cy="300471"/>
                                  <wp:effectExtent l="31432" t="44768" r="0" b="11112"/>
                                  <wp:docPr id="106"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ic:blipFill>
                                        <pic:spPr bwMode="auto">
                                          <a:xfrm rot="3302389">
                                            <a:off x="0" y="0"/>
                                            <a:ext cx="297954" cy="311512"/>
                                          </a:xfrm>
                                          <a:prstGeom prst="rect">
                                            <a:avLst/>
                                          </a:prstGeom>
                                          <a:noFill/>
                                          <a:ln>
                                            <a:noFill/>
                                          </a:ln>
                                        </pic:spPr>
                                      </pic:pic>
                                    </a:graphicData>
                                  </a:graphic>
                                </wp:inline>
                              </w:drawing>
                            </w:r>
                          </w:p>
                        </w:tc>
                      </w:tr>
                      <w:tr w:rsidR="00B6346D" w:rsidRPr="00C44BEC" w14:paraId="08547870" w14:textId="77777777" w:rsidTr="00C44BEC">
                        <w:trPr>
                          <w:trHeight w:val="594"/>
                          <w:jc w:val="center"/>
                        </w:trPr>
                        <w:tc>
                          <w:tcPr>
                            <w:tcW w:w="2717" w:type="pct"/>
                            <w:shd w:val="clear" w:color="auto" w:fill="auto"/>
                            <w:vAlign w:val="center"/>
                          </w:tcPr>
                          <w:p w14:paraId="1307B7D6" w14:textId="3ABB3B68" w:rsidR="00B6346D" w:rsidRPr="00C44BEC" w:rsidRDefault="00B6346D" w:rsidP="00A2680F">
                            <w:pPr>
                              <w:pStyle w:val="testobox"/>
                              <w:rPr>
                                <w:lang w:val="fr-FR"/>
                              </w:rPr>
                            </w:pPr>
                            <w:r w:rsidRPr="00C44BEC">
                              <w:rPr>
                                <w:lang w:val="fr-FR"/>
                              </w:rPr>
                              <w:t>Mise en décharges</w:t>
                            </w:r>
                          </w:p>
                        </w:tc>
                        <w:tc>
                          <w:tcPr>
                            <w:tcW w:w="1031" w:type="pct"/>
                            <w:shd w:val="clear" w:color="auto" w:fill="FF0000"/>
                            <w:vAlign w:val="center"/>
                          </w:tcPr>
                          <w:p w14:paraId="2A243847" w14:textId="77777777" w:rsidR="00B6346D" w:rsidRPr="00C44BEC" w:rsidRDefault="00B6346D" w:rsidP="009B79A6">
                            <w:pPr>
                              <w:pStyle w:val="testobox"/>
                              <w:jc w:val="center"/>
                              <w:rPr>
                                <w:lang w:val="fr-FR" w:eastAsia="it-IT"/>
                              </w:rPr>
                            </w:pPr>
                            <w:r w:rsidRPr="00C44BEC">
                              <w:rPr>
                                <w:rFonts w:ascii="Wingdings" w:eastAsia="Wingdings" w:hAnsi="Wingdings" w:cs="Wingdings"/>
                                <w:lang w:val="fr-FR" w:eastAsia="it-IT"/>
                              </w:rPr>
                              <w:t>L</w:t>
                            </w:r>
                          </w:p>
                        </w:tc>
                        <w:tc>
                          <w:tcPr>
                            <w:tcW w:w="1252" w:type="pct"/>
                            <w:shd w:val="clear" w:color="auto" w:fill="auto"/>
                            <w:vAlign w:val="center"/>
                          </w:tcPr>
                          <w:p w14:paraId="4A8FC3B9" w14:textId="77777777" w:rsidR="00B6346D" w:rsidRPr="00C44BEC" w:rsidRDefault="00B6346D" w:rsidP="00A2680F">
                            <w:pPr>
                              <w:pStyle w:val="testobox"/>
                              <w:rPr>
                                <w:rFonts w:eastAsia="Times New Roman"/>
                                <w:sz w:val="32"/>
                                <w:lang w:val="fr-FR" w:eastAsia="it-IT"/>
                              </w:rPr>
                            </w:pPr>
                            <w:r w:rsidRPr="00C44BEC">
                              <w:rPr>
                                <w:noProof/>
                                <w:lang w:val="fr-FR" w:eastAsia="it-IT"/>
                              </w:rPr>
                              <w:drawing>
                                <wp:inline distT="0" distB="0" distL="0" distR="0" wp14:anchorId="7C76CF06" wp14:editId="74F101B4">
                                  <wp:extent cx="287394" cy="300471"/>
                                  <wp:effectExtent l="0" t="0" r="0" b="0"/>
                                  <wp:docPr id="112" name="Imag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rot="5400000">
                                            <a:off x="0" y="0"/>
                                            <a:ext cx="297954" cy="311512"/>
                                          </a:xfrm>
                                          <a:prstGeom prst="rect">
                                            <a:avLst/>
                                          </a:prstGeom>
                                          <a:noFill/>
                                          <a:ln>
                                            <a:noFill/>
                                          </a:ln>
                                        </pic:spPr>
                                      </pic:pic>
                                    </a:graphicData>
                                  </a:graphic>
                                </wp:inline>
                              </w:drawing>
                            </w:r>
                          </w:p>
                        </w:tc>
                      </w:tr>
                      <w:tr w:rsidR="00B6346D" w:rsidRPr="00C44BEC" w14:paraId="440B3D58" w14:textId="77777777" w:rsidTr="00C44BEC">
                        <w:trPr>
                          <w:trHeight w:val="594"/>
                          <w:jc w:val="center"/>
                        </w:trPr>
                        <w:tc>
                          <w:tcPr>
                            <w:tcW w:w="2717" w:type="pct"/>
                            <w:shd w:val="clear" w:color="auto" w:fill="auto"/>
                            <w:vAlign w:val="center"/>
                          </w:tcPr>
                          <w:p w14:paraId="2B9D0734" w14:textId="41B24769" w:rsidR="00B6346D" w:rsidRPr="00C44BEC" w:rsidRDefault="00B6346D" w:rsidP="00A2680F">
                            <w:pPr>
                              <w:pStyle w:val="testobox"/>
                              <w:rPr>
                                <w:lang w:val="fr-FR"/>
                              </w:rPr>
                            </w:pPr>
                            <w:r w:rsidRPr="00C44BEC">
                              <w:rPr>
                                <w:lang w:val="fr-FR"/>
                              </w:rPr>
                              <w:t>Recyclage</w:t>
                            </w:r>
                          </w:p>
                        </w:tc>
                        <w:tc>
                          <w:tcPr>
                            <w:tcW w:w="1031" w:type="pct"/>
                            <w:shd w:val="clear" w:color="auto" w:fill="FF0000"/>
                            <w:vAlign w:val="center"/>
                          </w:tcPr>
                          <w:p w14:paraId="422A174E" w14:textId="77777777" w:rsidR="00B6346D" w:rsidRPr="00C44BEC" w:rsidRDefault="00B6346D" w:rsidP="009B79A6">
                            <w:pPr>
                              <w:pStyle w:val="testobox"/>
                              <w:jc w:val="center"/>
                              <w:rPr>
                                <w:lang w:val="fr-FR" w:eastAsia="it-IT"/>
                              </w:rPr>
                            </w:pPr>
                            <w:r w:rsidRPr="00C44BEC">
                              <w:rPr>
                                <w:rFonts w:ascii="Wingdings" w:eastAsia="Wingdings" w:hAnsi="Wingdings" w:cs="Wingdings"/>
                                <w:lang w:val="fr-FR" w:eastAsia="it-IT"/>
                              </w:rPr>
                              <w:t>L</w:t>
                            </w:r>
                          </w:p>
                        </w:tc>
                        <w:tc>
                          <w:tcPr>
                            <w:tcW w:w="1252" w:type="pct"/>
                            <w:shd w:val="clear" w:color="auto" w:fill="auto"/>
                            <w:vAlign w:val="center"/>
                          </w:tcPr>
                          <w:p w14:paraId="63CCD4C4" w14:textId="77777777" w:rsidR="00B6346D" w:rsidRPr="00C44BEC" w:rsidRDefault="00B6346D" w:rsidP="00A2680F">
                            <w:pPr>
                              <w:pStyle w:val="testobox"/>
                              <w:rPr>
                                <w:rFonts w:eastAsia="Times New Roman"/>
                                <w:sz w:val="32"/>
                                <w:lang w:val="fr-FR" w:eastAsia="it-IT"/>
                              </w:rPr>
                            </w:pPr>
                            <w:r w:rsidRPr="00C44BEC">
                              <w:rPr>
                                <w:noProof/>
                                <w:lang w:val="fr-FR" w:eastAsia="it-IT"/>
                              </w:rPr>
                              <w:drawing>
                                <wp:inline distT="0" distB="0" distL="0" distR="0" wp14:anchorId="5CDB3F37" wp14:editId="6214FF50">
                                  <wp:extent cx="285750" cy="285750"/>
                                  <wp:effectExtent l="19050" t="38100" r="0" b="0"/>
                                  <wp:docPr id="113" name="Imag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rot="2340579">
                                            <a:off x="0" y="0"/>
                                            <a:ext cx="285750" cy="285750"/>
                                          </a:xfrm>
                                          <a:prstGeom prst="rect">
                                            <a:avLst/>
                                          </a:prstGeom>
                                          <a:noFill/>
                                          <a:ln>
                                            <a:noFill/>
                                          </a:ln>
                                        </pic:spPr>
                                      </pic:pic>
                                    </a:graphicData>
                                  </a:graphic>
                                </wp:inline>
                              </w:drawing>
                            </w:r>
                          </w:p>
                        </w:tc>
                      </w:tr>
                    </w:tbl>
                    <w:p w14:paraId="7E3D2026" w14:textId="77777777" w:rsidR="00B6346D" w:rsidRPr="00C115EB" w:rsidRDefault="00B6346D" w:rsidP="00643B4F"/>
                  </w:txbxContent>
                </v:textbox>
                <w10:anchorlock/>
              </v:shape>
            </w:pict>
          </mc:Fallback>
        </mc:AlternateContent>
      </w:r>
    </w:p>
    <w:p w14:paraId="54490217" w14:textId="77777777" w:rsidR="00643B4F" w:rsidRPr="000E1F89" w:rsidRDefault="00643B4F" w:rsidP="00643B4F"/>
    <w:p w14:paraId="0FE2060C" w14:textId="77777777" w:rsidR="00643B4F" w:rsidRPr="000E1F89" w:rsidRDefault="00643B4F" w:rsidP="00545C6E"/>
    <w:p w14:paraId="6D0EBE18" w14:textId="77777777" w:rsidR="00643B4F" w:rsidRDefault="00643B4F" w:rsidP="00643B4F">
      <w:r>
        <w:br w:type="page"/>
      </w:r>
    </w:p>
    <w:p w14:paraId="72515D29" w14:textId="77777777" w:rsidR="00643D83" w:rsidRPr="000E1F89" w:rsidRDefault="00643D83" w:rsidP="00082BFC"/>
    <w:p w14:paraId="174D15DA" w14:textId="5048B996" w:rsidR="0030283B" w:rsidRPr="00972D5A" w:rsidRDefault="00972D5A" w:rsidP="00972D5A">
      <w:pPr>
        <w:pStyle w:val="Titre1"/>
        <w:rPr>
          <w:lang w:val="fr-FR"/>
        </w:rPr>
      </w:pPr>
      <w:bookmarkStart w:id="142" w:name="_Toc66805691"/>
      <w:bookmarkStart w:id="143" w:name="_Toc66891399"/>
      <w:r w:rsidRPr="00972D5A">
        <w:rPr>
          <w:lang w:val="fr-FR"/>
        </w:rPr>
        <w:t xml:space="preserve">Chapitre 3 – Intégration avec d’autres </w:t>
      </w:r>
      <w:r w:rsidR="002B7B81" w:rsidRPr="00972D5A">
        <w:rPr>
          <w:lang w:val="fr-FR"/>
        </w:rPr>
        <w:t>p</w:t>
      </w:r>
      <w:r w:rsidR="002B7B81">
        <w:rPr>
          <w:lang w:val="fr-FR"/>
        </w:rPr>
        <w:t>olitiques environnementales</w:t>
      </w:r>
      <w:r>
        <w:rPr>
          <w:lang w:val="fr-FR"/>
        </w:rPr>
        <w:t xml:space="preserve"> et de développement durable</w:t>
      </w:r>
      <w:bookmarkEnd w:id="142"/>
      <w:bookmarkEnd w:id="143"/>
      <w:r>
        <w:rPr>
          <w:lang w:val="fr-FR"/>
        </w:rPr>
        <w:t xml:space="preserve"> </w:t>
      </w:r>
    </w:p>
    <w:p w14:paraId="518F7127" w14:textId="1A34BDAE" w:rsidR="002B7B81" w:rsidRDefault="00972D5A" w:rsidP="00082BFC">
      <w:pPr>
        <w:rPr>
          <w:lang w:val="fr-FR"/>
        </w:rPr>
      </w:pPr>
      <w:r w:rsidRPr="00972D5A">
        <w:rPr>
          <w:lang w:val="fr-FR"/>
        </w:rPr>
        <w:t>Selon l’Annexe I(e) de la Direc</w:t>
      </w:r>
      <w:r>
        <w:rPr>
          <w:lang w:val="fr-FR"/>
        </w:rPr>
        <w:t>tive ESE</w:t>
      </w:r>
      <w:r w:rsidR="00E81F69">
        <w:rPr>
          <w:lang w:val="fr-FR"/>
        </w:rPr>
        <w:t xml:space="preserve"> </w:t>
      </w:r>
      <w:r w:rsidR="002B7B81">
        <w:rPr>
          <w:lang w:val="fr-FR"/>
        </w:rPr>
        <w:t>une analyse de</w:t>
      </w:r>
      <w:r w:rsidR="00101D93">
        <w:rPr>
          <w:lang w:val="fr-FR"/>
        </w:rPr>
        <w:t xml:space="preserve">s synergies et complémentarités entre </w:t>
      </w:r>
      <w:r w:rsidR="002B7B81">
        <w:rPr>
          <w:lang w:val="fr-FR"/>
        </w:rPr>
        <w:t xml:space="preserve">le Programme </w:t>
      </w:r>
      <w:r w:rsidR="00877209">
        <w:rPr>
          <w:lang w:val="fr-FR"/>
        </w:rPr>
        <w:t>Euro-MED</w:t>
      </w:r>
      <w:r w:rsidR="002B7B81">
        <w:rPr>
          <w:lang w:val="fr-FR"/>
        </w:rPr>
        <w:t xml:space="preserve"> </w:t>
      </w:r>
      <w:r w:rsidR="00101D93">
        <w:rPr>
          <w:lang w:val="fr-FR"/>
        </w:rPr>
        <w:t>et</w:t>
      </w:r>
      <w:r w:rsidR="002B7B81">
        <w:rPr>
          <w:lang w:val="fr-FR"/>
        </w:rPr>
        <w:t xml:space="preserve"> d’autres plans ou stratégies clés pour l</w:t>
      </w:r>
      <w:r w:rsidR="00101D93">
        <w:rPr>
          <w:lang w:val="fr-FR"/>
        </w:rPr>
        <w:t xml:space="preserve">a zone </w:t>
      </w:r>
      <w:r w:rsidR="002B7B81">
        <w:rPr>
          <w:lang w:val="fr-FR"/>
        </w:rPr>
        <w:t>de coopération et traitant des problématiques environnementales couvertes par la stratégie du Programme</w:t>
      </w:r>
      <w:r w:rsidR="00E81F69">
        <w:rPr>
          <w:rStyle w:val="Appelnotedebasdep"/>
          <w:lang w:val="fr-FR"/>
        </w:rPr>
        <w:footnoteReference w:id="37"/>
      </w:r>
      <w:r w:rsidR="002B7B81">
        <w:rPr>
          <w:lang w:val="fr-FR"/>
        </w:rPr>
        <w:t xml:space="preserve">. </w:t>
      </w:r>
      <w:r w:rsidR="002B7B81" w:rsidRPr="002B7B81">
        <w:rPr>
          <w:lang w:val="fr-FR"/>
        </w:rPr>
        <w:t>La coh</w:t>
      </w:r>
      <w:r w:rsidR="002B7B81">
        <w:rPr>
          <w:lang w:val="fr-FR"/>
        </w:rPr>
        <w:t xml:space="preserve">érence a été analysée au niveau des « Objectifs Spécifiques » </w:t>
      </w:r>
      <w:r w:rsidR="00877209">
        <w:rPr>
          <w:lang w:val="fr-FR"/>
        </w:rPr>
        <w:t>Euro-MED</w:t>
      </w:r>
      <w:r w:rsidR="002B7B81">
        <w:rPr>
          <w:lang w:val="fr-FR"/>
        </w:rPr>
        <w:t xml:space="preserve"> via l’utilisation d’une matrice spécifique d’évaluation. </w:t>
      </w:r>
      <w:r w:rsidR="00C01A5D">
        <w:rPr>
          <w:lang w:val="fr-FR"/>
        </w:rPr>
        <w:t>L’analyse</w:t>
      </w:r>
      <w:r w:rsidR="002B7B81">
        <w:rPr>
          <w:lang w:val="fr-FR"/>
        </w:rPr>
        <w:t xml:space="preserve"> de cohérence externe a été développée </w:t>
      </w:r>
      <w:r w:rsidR="006A71DE">
        <w:rPr>
          <w:lang w:val="fr-FR"/>
        </w:rPr>
        <w:t>à partir de la liste</w:t>
      </w:r>
      <w:r w:rsidR="00664E90">
        <w:rPr>
          <w:lang w:val="fr-FR"/>
        </w:rPr>
        <w:t xml:space="preserve"> de documents pertinents, établi</w:t>
      </w:r>
      <w:r w:rsidR="006A71DE">
        <w:rPr>
          <w:lang w:val="fr-FR"/>
        </w:rPr>
        <w:t>e</w:t>
      </w:r>
      <w:r w:rsidR="00664E90">
        <w:rPr>
          <w:lang w:val="fr-FR"/>
        </w:rPr>
        <w:t xml:space="preserve"> par les experts ESE et</w:t>
      </w:r>
      <w:r w:rsidR="001F5EF3">
        <w:rPr>
          <w:lang w:val="fr-FR"/>
        </w:rPr>
        <w:t xml:space="preserve"> en</w:t>
      </w:r>
      <w:r w:rsidR="00664E90">
        <w:rPr>
          <w:lang w:val="fr-FR"/>
        </w:rPr>
        <w:t xml:space="preserve"> </w:t>
      </w:r>
      <w:r w:rsidR="006A71DE">
        <w:rPr>
          <w:lang w:val="fr-FR"/>
        </w:rPr>
        <w:t>tenant compte de leur couverture transnationale</w:t>
      </w:r>
      <w:r w:rsidR="00292419">
        <w:rPr>
          <w:lang w:val="fr-FR"/>
        </w:rPr>
        <w:t xml:space="preserve"> (voir liste tableau suivant)</w:t>
      </w:r>
      <w:r w:rsidR="006A71DE">
        <w:rPr>
          <w:lang w:val="fr-FR"/>
        </w:rPr>
        <w:t xml:space="preserve">. </w:t>
      </w:r>
    </w:p>
    <w:p w14:paraId="5B81EFE3" w14:textId="7E19B917" w:rsidR="00292419" w:rsidRPr="00E81F69" w:rsidRDefault="00292419" w:rsidP="00292419">
      <w:pPr>
        <w:pStyle w:val="Lgende"/>
        <w:rPr>
          <w:b w:val="0"/>
          <w:bCs w:val="0"/>
          <w:color w:val="4F81BD" w:themeColor="accent1"/>
          <w:lang w:val="fr-FR"/>
        </w:rPr>
      </w:pPr>
      <w:bookmarkStart w:id="144" w:name="_Toc66805901"/>
      <w:r w:rsidRPr="00E81F69">
        <w:rPr>
          <w:b w:val="0"/>
          <w:bCs w:val="0"/>
          <w:color w:val="4F81BD" w:themeColor="accent1"/>
          <w:lang w:val="fr-FR"/>
        </w:rPr>
        <w:t>T</w:t>
      </w:r>
      <w:r w:rsidRPr="00E81F69">
        <w:rPr>
          <w:b w:val="0"/>
          <w:bCs w:val="0"/>
          <w:color w:val="4F81BD" w:themeColor="accent1"/>
          <w:sz w:val="22"/>
          <w:szCs w:val="22"/>
          <w:lang w:val="fr-FR"/>
        </w:rPr>
        <w:t xml:space="preserve">ableau </w:t>
      </w:r>
      <w:r w:rsidRPr="00E81F69">
        <w:rPr>
          <w:b w:val="0"/>
          <w:bCs w:val="0"/>
          <w:color w:val="4F81BD" w:themeColor="accent1"/>
          <w:sz w:val="22"/>
          <w:szCs w:val="22"/>
        </w:rPr>
        <w:fldChar w:fldCharType="begin"/>
      </w:r>
      <w:r w:rsidRPr="00E81F69">
        <w:rPr>
          <w:b w:val="0"/>
          <w:bCs w:val="0"/>
          <w:color w:val="4F81BD" w:themeColor="accent1"/>
          <w:sz w:val="22"/>
          <w:szCs w:val="22"/>
          <w:lang w:val="fr-FR"/>
        </w:rPr>
        <w:instrText xml:space="preserve"> SEQ Tableau \* ARABIC </w:instrText>
      </w:r>
      <w:r w:rsidRPr="00E81F69">
        <w:rPr>
          <w:b w:val="0"/>
          <w:bCs w:val="0"/>
          <w:color w:val="4F81BD" w:themeColor="accent1"/>
          <w:sz w:val="22"/>
          <w:szCs w:val="22"/>
        </w:rPr>
        <w:fldChar w:fldCharType="separate"/>
      </w:r>
      <w:r w:rsidR="00731153">
        <w:rPr>
          <w:b w:val="0"/>
          <w:bCs w:val="0"/>
          <w:noProof/>
          <w:color w:val="4F81BD" w:themeColor="accent1"/>
          <w:sz w:val="22"/>
          <w:szCs w:val="22"/>
          <w:lang w:val="fr-FR"/>
        </w:rPr>
        <w:t>6</w:t>
      </w:r>
      <w:r w:rsidRPr="00E81F69">
        <w:rPr>
          <w:b w:val="0"/>
          <w:bCs w:val="0"/>
          <w:color w:val="4F81BD" w:themeColor="accent1"/>
          <w:sz w:val="22"/>
          <w:szCs w:val="22"/>
        </w:rPr>
        <w:fldChar w:fldCharType="end"/>
      </w:r>
      <w:r w:rsidR="00E81F69">
        <w:rPr>
          <w:b w:val="0"/>
          <w:bCs w:val="0"/>
          <w:color w:val="4F81BD" w:themeColor="accent1"/>
          <w:sz w:val="22"/>
          <w:szCs w:val="22"/>
          <w:lang w:val="fr-FR"/>
        </w:rPr>
        <w:t> :</w:t>
      </w:r>
      <w:r w:rsidRPr="00E81F69">
        <w:rPr>
          <w:b w:val="0"/>
          <w:bCs w:val="0"/>
          <w:color w:val="4F81BD" w:themeColor="accent1"/>
          <w:sz w:val="22"/>
          <w:szCs w:val="22"/>
          <w:lang w:val="fr-FR"/>
        </w:rPr>
        <w:t xml:space="preserve"> Politiques UE et Stratégies</w:t>
      </w:r>
      <w:r w:rsidRPr="00E81F69">
        <w:rPr>
          <w:b w:val="0"/>
          <w:bCs w:val="0"/>
          <w:noProof/>
          <w:color w:val="4F81BD" w:themeColor="accent1"/>
          <w:sz w:val="22"/>
          <w:szCs w:val="22"/>
          <w:lang w:val="fr-FR"/>
        </w:rPr>
        <w:t xml:space="preserve"> </w:t>
      </w:r>
      <w:r w:rsidR="005A69EF">
        <w:rPr>
          <w:b w:val="0"/>
          <w:bCs w:val="0"/>
          <w:noProof/>
          <w:color w:val="4F81BD" w:themeColor="accent1"/>
          <w:sz w:val="22"/>
          <w:szCs w:val="22"/>
          <w:lang w:val="fr-FR"/>
        </w:rPr>
        <w:t xml:space="preserve">transnationales </w:t>
      </w:r>
      <w:r w:rsidRPr="00E81F69">
        <w:rPr>
          <w:b w:val="0"/>
          <w:bCs w:val="0"/>
          <w:noProof/>
          <w:color w:val="4F81BD" w:themeColor="accent1"/>
          <w:sz w:val="22"/>
          <w:szCs w:val="22"/>
          <w:lang w:val="fr-FR"/>
        </w:rPr>
        <w:t>pertinentes pour l'aire du Programme</w:t>
      </w:r>
      <w:bookmarkEnd w:id="144"/>
    </w:p>
    <w:tbl>
      <w:tblPr>
        <w:tblStyle w:val="Grilledutableau"/>
        <w:tblW w:w="9918" w:type="dxa"/>
        <w:tblLook w:val="04A0" w:firstRow="1" w:lastRow="0" w:firstColumn="1" w:lastColumn="0" w:noHBand="0" w:noVBand="1"/>
      </w:tblPr>
      <w:tblGrid>
        <w:gridCol w:w="3375"/>
        <w:gridCol w:w="3287"/>
        <w:gridCol w:w="3256"/>
      </w:tblGrid>
      <w:tr w:rsidR="00292419" w:rsidRPr="00AE782E" w14:paraId="0B22A5A1" w14:textId="77777777" w:rsidTr="00376BD2">
        <w:tc>
          <w:tcPr>
            <w:tcW w:w="9918" w:type="dxa"/>
            <w:gridSpan w:val="3"/>
            <w:shd w:val="clear" w:color="auto" w:fill="8DB3E2" w:themeFill="text2" w:themeFillTint="66"/>
          </w:tcPr>
          <w:p w14:paraId="22DCC948" w14:textId="77777777" w:rsidR="00292419" w:rsidRPr="00E81F69" w:rsidRDefault="00292419" w:rsidP="00376BD2">
            <w:pPr>
              <w:jc w:val="center"/>
              <w:rPr>
                <w:rFonts w:cs="Calibri Light"/>
                <w:b/>
                <w:bCs/>
                <w:lang w:val="fr-FR"/>
              </w:rPr>
            </w:pPr>
            <w:r w:rsidRPr="00E81F69">
              <w:rPr>
                <w:rFonts w:cs="Calibri Light"/>
                <w:b/>
                <w:bCs/>
                <w:lang w:val="fr-FR"/>
              </w:rPr>
              <w:t>Politiques et stratégies européennes pertinentes</w:t>
            </w:r>
          </w:p>
        </w:tc>
      </w:tr>
      <w:tr w:rsidR="00292419" w:rsidRPr="00AE782E" w14:paraId="06B90448" w14:textId="77777777" w:rsidTr="00376BD2">
        <w:tc>
          <w:tcPr>
            <w:tcW w:w="3375" w:type="dxa"/>
          </w:tcPr>
          <w:p w14:paraId="4B38B621" w14:textId="77777777" w:rsidR="00292419" w:rsidRPr="00E81F69" w:rsidRDefault="00292419" w:rsidP="00376BD2">
            <w:pPr>
              <w:jc w:val="center"/>
              <w:rPr>
                <w:rFonts w:cs="Calibri Light"/>
                <w:i/>
                <w:iCs/>
                <w:lang w:val="fr-FR"/>
              </w:rPr>
            </w:pPr>
            <w:r w:rsidRPr="00E81F69">
              <w:rPr>
                <w:rFonts w:cs="Calibri Light"/>
                <w:b/>
                <w:bCs/>
                <w:i/>
                <w:iCs/>
                <w:lang w:val="fr-FR"/>
              </w:rPr>
              <w:t>Titre/nom</w:t>
            </w:r>
          </w:p>
        </w:tc>
        <w:tc>
          <w:tcPr>
            <w:tcW w:w="3287" w:type="dxa"/>
          </w:tcPr>
          <w:p w14:paraId="59AFE302" w14:textId="77777777" w:rsidR="00292419" w:rsidRPr="00E81F69" w:rsidRDefault="00292419" w:rsidP="00376BD2">
            <w:pPr>
              <w:jc w:val="center"/>
              <w:rPr>
                <w:rFonts w:cs="Calibri Light"/>
                <w:b/>
                <w:bCs/>
                <w:i/>
                <w:iCs/>
                <w:lang w:val="fr-FR"/>
              </w:rPr>
            </w:pPr>
            <w:r w:rsidRPr="00E81F69">
              <w:rPr>
                <w:rFonts w:cs="Calibri Light"/>
                <w:b/>
                <w:bCs/>
                <w:i/>
                <w:iCs/>
                <w:lang w:val="fr-FR"/>
              </w:rPr>
              <w:t>Pertinence avec l’aire de coopération</w:t>
            </w:r>
          </w:p>
        </w:tc>
        <w:tc>
          <w:tcPr>
            <w:tcW w:w="3256" w:type="dxa"/>
          </w:tcPr>
          <w:p w14:paraId="4BA4A775" w14:textId="77777777" w:rsidR="00292419" w:rsidRPr="00E81F69" w:rsidRDefault="00292419" w:rsidP="00376BD2">
            <w:pPr>
              <w:jc w:val="center"/>
              <w:rPr>
                <w:rFonts w:cs="Calibri Light"/>
                <w:b/>
                <w:bCs/>
                <w:i/>
                <w:iCs/>
                <w:lang w:val="fr-FR"/>
              </w:rPr>
            </w:pPr>
            <w:r w:rsidRPr="00E81F69">
              <w:rPr>
                <w:rFonts w:cs="Calibri Light"/>
                <w:b/>
                <w:bCs/>
                <w:i/>
                <w:iCs/>
                <w:lang w:val="fr-FR"/>
              </w:rPr>
              <w:t>Pertinence avec les objectifs du Programme</w:t>
            </w:r>
          </w:p>
        </w:tc>
      </w:tr>
      <w:tr w:rsidR="00292419" w:rsidRPr="00AE782E" w14:paraId="06C0E6E6" w14:textId="77777777" w:rsidTr="00376BD2">
        <w:trPr>
          <w:trHeight w:val="528"/>
        </w:trPr>
        <w:tc>
          <w:tcPr>
            <w:tcW w:w="3375" w:type="dxa"/>
          </w:tcPr>
          <w:p w14:paraId="02E5EA4B" w14:textId="77777777" w:rsidR="00292419" w:rsidRPr="00E81F69" w:rsidRDefault="00292419" w:rsidP="00376BD2">
            <w:pPr>
              <w:rPr>
                <w:rFonts w:cs="Calibri Light"/>
                <w:lang w:val="fr-FR"/>
              </w:rPr>
            </w:pPr>
            <w:r w:rsidRPr="00E81F69">
              <w:rPr>
                <w:rFonts w:cs="Calibri Light"/>
                <w:lang w:val="fr-FR"/>
              </w:rPr>
              <w:t>Pacte vert (objectifs climatiques)</w:t>
            </w:r>
          </w:p>
        </w:tc>
        <w:tc>
          <w:tcPr>
            <w:tcW w:w="3287" w:type="dxa"/>
          </w:tcPr>
          <w:p w14:paraId="4959F232" w14:textId="4D7C2EC0" w:rsidR="00292419" w:rsidRPr="00E81F69" w:rsidRDefault="00292419" w:rsidP="00376BD2">
            <w:pPr>
              <w:rPr>
                <w:rFonts w:cs="Calibri Light"/>
                <w:lang w:val="fr-FR"/>
              </w:rPr>
            </w:pPr>
            <w:r w:rsidRPr="00E81F69">
              <w:rPr>
                <w:rFonts w:cs="Calibri Light"/>
                <w:lang w:val="fr-FR"/>
              </w:rPr>
              <w:t>Tou</w:t>
            </w:r>
            <w:r w:rsidR="00E81F69" w:rsidRPr="00E81F69">
              <w:rPr>
                <w:rFonts w:cs="Calibri Light"/>
                <w:lang w:val="fr-FR"/>
              </w:rPr>
              <w:t>s</w:t>
            </w:r>
            <w:r w:rsidRPr="00E81F69">
              <w:rPr>
                <w:rFonts w:cs="Calibri Light"/>
                <w:lang w:val="fr-FR"/>
              </w:rPr>
              <w:t xml:space="preserve"> les États Membres </w:t>
            </w:r>
          </w:p>
        </w:tc>
        <w:tc>
          <w:tcPr>
            <w:tcW w:w="3256" w:type="dxa"/>
          </w:tcPr>
          <w:p w14:paraId="1AAD55CA" w14:textId="77777777" w:rsidR="00292419" w:rsidRPr="00E81F69" w:rsidRDefault="00292419" w:rsidP="00376BD2">
            <w:pPr>
              <w:rPr>
                <w:rFonts w:cs="Calibri Light"/>
                <w:lang w:val="fr-FR"/>
              </w:rPr>
            </w:pPr>
            <w:r w:rsidRPr="00E81F69">
              <w:rPr>
                <w:rFonts w:cs="Calibri Light"/>
                <w:lang w:val="fr-FR"/>
              </w:rPr>
              <w:t>Mitigation et adaptation au changement climatique</w:t>
            </w:r>
          </w:p>
        </w:tc>
      </w:tr>
      <w:tr w:rsidR="00292419" w:rsidRPr="00AE782E" w14:paraId="06401184" w14:textId="77777777" w:rsidTr="00376BD2">
        <w:trPr>
          <w:trHeight w:val="528"/>
        </w:trPr>
        <w:tc>
          <w:tcPr>
            <w:tcW w:w="3375" w:type="dxa"/>
          </w:tcPr>
          <w:p w14:paraId="3166C818" w14:textId="77777777" w:rsidR="00292419" w:rsidRPr="00E81F69" w:rsidRDefault="00292419" w:rsidP="00376BD2">
            <w:pPr>
              <w:rPr>
                <w:rFonts w:cs="Calibri Light"/>
                <w:lang w:val="fr-FR"/>
              </w:rPr>
            </w:pPr>
            <w:r w:rsidRPr="00E81F69">
              <w:rPr>
                <w:rFonts w:cs="Calibri Light"/>
                <w:lang w:val="fr-FR"/>
              </w:rPr>
              <w:t>Stratégie UE pour la biodiversité pour 2030</w:t>
            </w:r>
          </w:p>
        </w:tc>
        <w:tc>
          <w:tcPr>
            <w:tcW w:w="3287" w:type="dxa"/>
          </w:tcPr>
          <w:p w14:paraId="4F16FF95" w14:textId="7B7AE8BC" w:rsidR="00292419" w:rsidRPr="00E81F69" w:rsidRDefault="00292419" w:rsidP="00376BD2">
            <w:pPr>
              <w:rPr>
                <w:rFonts w:cs="Calibri Light"/>
                <w:lang w:val="fr-FR"/>
              </w:rPr>
            </w:pPr>
            <w:r w:rsidRPr="00E81F69">
              <w:rPr>
                <w:rFonts w:cs="Calibri Light"/>
                <w:lang w:val="fr-FR"/>
              </w:rPr>
              <w:t>Tou</w:t>
            </w:r>
            <w:r w:rsidR="00E81F69" w:rsidRPr="00E81F69">
              <w:rPr>
                <w:rFonts w:cs="Calibri Light"/>
                <w:lang w:val="fr-FR"/>
              </w:rPr>
              <w:t>s</w:t>
            </w:r>
            <w:r w:rsidRPr="00E81F69">
              <w:rPr>
                <w:rFonts w:cs="Calibri Light"/>
                <w:lang w:val="fr-FR"/>
              </w:rPr>
              <w:t xml:space="preserve"> les États Membres</w:t>
            </w:r>
          </w:p>
        </w:tc>
        <w:tc>
          <w:tcPr>
            <w:tcW w:w="3256" w:type="dxa"/>
          </w:tcPr>
          <w:p w14:paraId="4057E02E" w14:textId="77777777" w:rsidR="00292419" w:rsidRPr="00E81F69" w:rsidRDefault="00292419" w:rsidP="00376BD2">
            <w:pPr>
              <w:rPr>
                <w:rFonts w:cs="Calibri Light"/>
                <w:lang w:val="fr-FR"/>
              </w:rPr>
            </w:pPr>
            <w:r w:rsidRPr="00E81F69">
              <w:rPr>
                <w:rFonts w:cs="Calibri Light"/>
                <w:lang w:val="fr-FR"/>
              </w:rPr>
              <w:t>Affronter les problématiques liées à la biodiversité à l’échelle de l’UE</w:t>
            </w:r>
          </w:p>
        </w:tc>
      </w:tr>
      <w:tr w:rsidR="00292419" w:rsidRPr="00AE782E" w14:paraId="55C5989B" w14:textId="77777777" w:rsidTr="00376BD2">
        <w:trPr>
          <w:trHeight w:val="528"/>
        </w:trPr>
        <w:tc>
          <w:tcPr>
            <w:tcW w:w="3375" w:type="dxa"/>
          </w:tcPr>
          <w:p w14:paraId="62ECAF65" w14:textId="77777777" w:rsidR="00292419" w:rsidRPr="00E81F69" w:rsidRDefault="00292419" w:rsidP="00376BD2">
            <w:pPr>
              <w:rPr>
                <w:rFonts w:cs="Calibri Light"/>
                <w:lang w:val="fr-FR"/>
              </w:rPr>
            </w:pPr>
            <w:r w:rsidRPr="00E81F69">
              <w:rPr>
                <w:rFonts w:cs="Calibri Light"/>
                <w:lang w:val="fr-FR"/>
              </w:rPr>
              <w:t>Plans d’action pour l’économie circulaire</w:t>
            </w:r>
          </w:p>
        </w:tc>
        <w:tc>
          <w:tcPr>
            <w:tcW w:w="3287" w:type="dxa"/>
          </w:tcPr>
          <w:p w14:paraId="2D11A99B" w14:textId="5C207E5F" w:rsidR="00292419" w:rsidRPr="00E81F69" w:rsidRDefault="00292419" w:rsidP="00376BD2">
            <w:pPr>
              <w:rPr>
                <w:rFonts w:cs="Calibri Light"/>
                <w:lang w:val="fr-FR"/>
              </w:rPr>
            </w:pPr>
            <w:r w:rsidRPr="00E81F69">
              <w:rPr>
                <w:rFonts w:cs="Calibri Light"/>
                <w:lang w:val="fr-FR"/>
              </w:rPr>
              <w:t>Tou</w:t>
            </w:r>
            <w:r w:rsidR="00E81F69" w:rsidRPr="00E81F69">
              <w:rPr>
                <w:rFonts w:cs="Calibri Light"/>
                <w:lang w:val="fr-FR"/>
              </w:rPr>
              <w:t>s</w:t>
            </w:r>
            <w:r w:rsidRPr="00E81F69">
              <w:rPr>
                <w:rFonts w:cs="Calibri Light"/>
                <w:lang w:val="fr-FR"/>
              </w:rPr>
              <w:t xml:space="preserve"> les États Membres</w:t>
            </w:r>
          </w:p>
        </w:tc>
        <w:tc>
          <w:tcPr>
            <w:tcW w:w="3256" w:type="dxa"/>
          </w:tcPr>
          <w:p w14:paraId="19A47913" w14:textId="77777777" w:rsidR="00292419" w:rsidRPr="00E81F69" w:rsidRDefault="00292419" w:rsidP="00376BD2">
            <w:pPr>
              <w:rPr>
                <w:rFonts w:cs="Calibri Light"/>
                <w:lang w:val="fr-FR"/>
              </w:rPr>
            </w:pPr>
            <w:r w:rsidRPr="00E81F69">
              <w:rPr>
                <w:rFonts w:cs="Calibri Light"/>
                <w:lang w:val="fr-FR"/>
              </w:rPr>
              <w:t>Utilisation plus efficace des ressources naturelles et moins de pollution</w:t>
            </w:r>
          </w:p>
        </w:tc>
      </w:tr>
      <w:tr w:rsidR="00292419" w:rsidRPr="00AE782E" w14:paraId="1905C26E" w14:textId="77777777" w:rsidTr="00376BD2">
        <w:trPr>
          <w:trHeight w:val="528"/>
        </w:trPr>
        <w:tc>
          <w:tcPr>
            <w:tcW w:w="3375" w:type="dxa"/>
          </w:tcPr>
          <w:p w14:paraId="187C4FD2" w14:textId="2F539FC0" w:rsidR="00292419" w:rsidRPr="00E81F69" w:rsidRDefault="00292419" w:rsidP="00376BD2">
            <w:pPr>
              <w:rPr>
                <w:rFonts w:cs="Calibri Light"/>
                <w:lang w:val="fr-FR"/>
              </w:rPr>
            </w:pPr>
            <w:r w:rsidRPr="00E81F69">
              <w:rPr>
                <w:rFonts w:cs="Calibri Light"/>
                <w:lang w:val="fr-FR"/>
              </w:rPr>
              <w:t>Pa</w:t>
            </w:r>
            <w:r w:rsidR="000F2137">
              <w:rPr>
                <w:rFonts w:cs="Calibri Light"/>
                <w:lang w:val="fr-FR"/>
              </w:rPr>
              <w:t>quet</w:t>
            </w:r>
            <w:r w:rsidRPr="00E81F69">
              <w:rPr>
                <w:rFonts w:cs="Calibri Light"/>
                <w:lang w:val="fr-FR"/>
              </w:rPr>
              <w:t xml:space="preserve"> énergie propre</w:t>
            </w:r>
          </w:p>
        </w:tc>
        <w:tc>
          <w:tcPr>
            <w:tcW w:w="3287" w:type="dxa"/>
          </w:tcPr>
          <w:p w14:paraId="740EF923" w14:textId="4CFDA308" w:rsidR="00292419" w:rsidRPr="00E81F69" w:rsidRDefault="00292419" w:rsidP="00376BD2">
            <w:pPr>
              <w:rPr>
                <w:rFonts w:cs="Calibri Light"/>
                <w:lang w:val="fr-FR"/>
              </w:rPr>
            </w:pPr>
            <w:r w:rsidRPr="00E81F69">
              <w:rPr>
                <w:rFonts w:cs="Calibri Light"/>
                <w:lang w:val="fr-FR"/>
              </w:rPr>
              <w:t>Tou</w:t>
            </w:r>
            <w:r w:rsidR="00E81F69" w:rsidRPr="00E81F69">
              <w:rPr>
                <w:rFonts w:cs="Calibri Light"/>
                <w:lang w:val="fr-FR"/>
              </w:rPr>
              <w:t>s</w:t>
            </w:r>
            <w:r w:rsidRPr="00E81F69">
              <w:rPr>
                <w:rFonts w:cs="Calibri Light"/>
                <w:lang w:val="fr-FR"/>
              </w:rPr>
              <w:t xml:space="preserve"> les États </w:t>
            </w:r>
          </w:p>
        </w:tc>
        <w:tc>
          <w:tcPr>
            <w:tcW w:w="3256" w:type="dxa"/>
          </w:tcPr>
          <w:p w14:paraId="7D78A959" w14:textId="77777777" w:rsidR="00292419" w:rsidRPr="00E81F69" w:rsidRDefault="00292419" w:rsidP="00376BD2">
            <w:pPr>
              <w:rPr>
                <w:rFonts w:cs="Calibri Light"/>
                <w:lang w:val="fr-FR"/>
              </w:rPr>
            </w:pPr>
            <w:r w:rsidRPr="00E81F69">
              <w:rPr>
                <w:rFonts w:cs="Calibri Light"/>
                <w:lang w:val="fr-FR"/>
              </w:rPr>
              <w:t>Sécurité énergétique, énergie renouvelable, efficience énergétique</w:t>
            </w:r>
          </w:p>
        </w:tc>
      </w:tr>
      <w:tr w:rsidR="00292419" w:rsidRPr="00AE782E" w14:paraId="4F303EC5" w14:textId="77777777" w:rsidTr="00376BD2">
        <w:trPr>
          <w:trHeight w:val="528"/>
        </w:trPr>
        <w:tc>
          <w:tcPr>
            <w:tcW w:w="3375" w:type="dxa"/>
          </w:tcPr>
          <w:p w14:paraId="0D00BC9F" w14:textId="57B8D252" w:rsidR="00292419" w:rsidRPr="00E81F69" w:rsidRDefault="00292419" w:rsidP="00376BD2">
            <w:pPr>
              <w:rPr>
                <w:rFonts w:cs="Calibri Light"/>
                <w:lang w:val="fr-FR"/>
              </w:rPr>
            </w:pPr>
            <w:r w:rsidRPr="00E81F69">
              <w:rPr>
                <w:rFonts w:cs="Calibri Light"/>
                <w:lang w:val="fr-FR"/>
              </w:rPr>
              <w:t>Pa</w:t>
            </w:r>
            <w:r w:rsidR="000F2137">
              <w:rPr>
                <w:rFonts w:cs="Calibri Light"/>
                <w:lang w:val="fr-FR"/>
              </w:rPr>
              <w:t>quet</w:t>
            </w:r>
            <w:r w:rsidRPr="00E81F69">
              <w:rPr>
                <w:rFonts w:cs="Calibri Light"/>
                <w:lang w:val="fr-FR"/>
              </w:rPr>
              <w:t xml:space="preserve"> air propre</w:t>
            </w:r>
          </w:p>
        </w:tc>
        <w:tc>
          <w:tcPr>
            <w:tcW w:w="3287" w:type="dxa"/>
          </w:tcPr>
          <w:p w14:paraId="7050DE40" w14:textId="5798DBC6" w:rsidR="00292419" w:rsidRPr="00E81F69" w:rsidRDefault="00292419" w:rsidP="00376BD2">
            <w:pPr>
              <w:rPr>
                <w:rFonts w:cs="Calibri Light"/>
                <w:lang w:val="fr-FR"/>
              </w:rPr>
            </w:pPr>
            <w:r w:rsidRPr="00E81F69">
              <w:rPr>
                <w:rFonts w:cs="Calibri Light"/>
                <w:lang w:val="fr-FR"/>
              </w:rPr>
              <w:t>Tou</w:t>
            </w:r>
            <w:r w:rsidR="00E81F69" w:rsidRPr="00E81F69">
              <w:rPr>
                <w:rFonts w:cs="Calibri Light"/>
                <w:lang w:val="fr-FR"/>
              </w:rPr>
              <w:t>s</w:t>
            </w:r>
            <w:r w:rsidRPr="00E81F69">
              <w:rPr>
                <w:rFonts w:cs="Calibri Light"/>
                <w:lang w:val="fr-FR"/>
              </w:rPr>
              <w:t xml:space="preserve"> les États Membres</w:t>
            </w:r>
          </w:p>
        </w:tc>
        <w:tc>
          <w:tcPr>
            <w:tcW w:w="3256" w:type="dxa"/>
          </w:tcPr>
          <w:p w14:paraId="696B29D2" w14:textId="77777777" w:rsidR="00292419" w:rsidRPr="00E81F69" w:rsidRDefault="00292419" w:rsidP="00376BD2">
            <w:pPr>
              <w:rPr>
                <w:rFonts w:cs="Calibri Light"/>
                <w:lang w:val="fr-FR"/>
              </w:rPr>
            </w:pPr>
            <w:r w:rsidRPr="00E81F69">
              <w:rPr>
                <w:rFonts w:cs="Calibri Light"/>
                <w:lang w:val="fr-FR"/>
              </w:rPr>
              <w:t>Qualité de l’aire et santé publique</w:t>
            </w:r>
          </w:p>
        </w:tc>
      </w:tr>
      <w:tr w:rsidR="00292419" w:rsidRPr="00AE782E" w14:paraId="5D956746" w14:textId="77777777" w:rsidTr="00376BD2">
        <w:trPr>
          <w:trHeight w:val="528"/>
        </w:trPr>
        <w:tc>
          <w:tcPr>
            <w:tcW w:w="3375" w:type="dxa"/>
          </w:tcPr>
          <w:p w14:paraId="08E4F179" w14:textId="77777777" w:rsidR="00292419" w:rsidRPr="00E81F69" w:rsidRDefault="00292419" w:rsidP="00376BD2">
            <w:pPr>
              <w:rPr>
                <w:rFonts w:cs="Calibri Light"/>
                <w:lang w:val="fr-FR"/>
              </w:rPr>
            </w:pPr>
            <w:r w:rsidRPr="00E81F69">
              <w:rPr>
                <w:rFonts w:cs="Calibri Light"/>
                <w:lang w:val="fr-FR"/>
              </w:rPr>
              <w:lastRenderedPageBreak/>
              <w:t>Stratégie de sureté maritime de l’UE</w:t>
            </w:r>
          </w:p>
        </w:tc>
        <w:tc>
          <w:tcPr>
            <w:tcW w:w="3287" w:type="dxa"/>
          </w:tcPr>
          <w:p w14:paraId="521063A1" w14:textId="4DCE8998" w:rsidR="00292419" w:rsidRPr="00E81F69" w:rsidRDefault="00292419" w:rsidP="00376BD2">
            <w:pPr>
              <w:rPr>
                <w:rFonts w:cs="Calibri Light"/>
                <w:lang w:val="fr-FR"/>
              </w:rPr>
            </w:pPr>
            <w:r w:rsidRPr="00E81F69">
              <w:rPr>
                <w:rFonts w:cs="Calibri Light"/>
                <w:lang w:val="fr-FR"/>
              </w:rPr>
              <w:t>Tou</w:t>
            </w:r>
            <w:r w:rsidR="00E81F69">
              <w:rPr>
                <w:rFonts w:cs="Calibri Light"/>
                <w:lang w:val="fr-FR"/>
              </w:rPr>
              <w:t>s</w:t>
            </w:r>
            <w:r w:rsidRPr="00E81F69">
              <w:rPr>
                <w:rFonts w:cs="Calibri Light"/>
                <w:lang w:val="fr-FR"/>
              </w:rPr>
              <w:t xml:space="preserve"> les États Membres</w:t>
            </w:r>
          </w:p>
        </w:tc>
        <w:tc>
          <w:tcPr>
            <w:tcW w:w="3256" w:type="dxa"/>
          </w:tcPr>
          <w:p w14:paraId="59CB0BED" w14:textId="77777777" w:rsidR="00292419" w:rsidRPr="00E81F69" w:rsidRDefault="00292419" w:rsidP="00376BD2">
            <w:pPr>
              <w:rPr>
                <w:rFonts w:cs="Calibri Light"/>
                <w:lang w:val="fr-FR"/>
              </w:rPr>
            </w:pPr>
            <w:r w:rsidRPr="00E81F69">
              <w:rPr>
                <w:rFonts w:cs="Calibri Light"/>
                <w:lang w:val="fr-FR"/>
              </w:rPr>
              <w:t>Gestion des risques environnementaux et maritimes</w:t>
            </w:r>
          </w:p>
        </w:tc>
      </w:tr>
      <w:tr w:rsidR="00292419" w:rsidRPr="00AE782E" w14:paraId="485DD78E" w14:textId="77777777" w:rsidTr="00376BD2">
        <w:trPr>
          <w:trHeight w:val="528"/>
        </w:trPr>
        <w:tc>
          <w:tcPr>
            <w:tcW w:w="3375" w:type="dxa"/>
          </w:tcPr>
          <w:p w14:paraId="47A7E303" w14:textId="77777777" w:rsidR="00292419" w:rsidRPr="00E81F69" w:rsidRDefault="00292419" w:rsidP="00376BD2">
            <w:pPr>
              <w:rPr>
                <w:rFonts w:cs="Calibri Light"/>
                <w:lang w:val="fr-FR"/>
              </w:rPr>
            </w:pPr>
            <w:r w:rsidRPr="00E81F69">
              <w:rPr>
                <w:rFonts w:cs="Calibri Light"/>
                <w:lang w:val="fr-FR"/>
              </w:rPr>
              <w:t>Agenda 2030 – Stratégie Méditerranéenne pour le Développement durable 2016-2025</w:t>
            </w:r>
          </w:p>
        </w:tc>
        <w:tc>
          <w:tcPr>
            <w:tcW w:w="3287" w:type="dxa"/>
          </w:tcPr>
          <w:p w14:paraId="0EBCCA3A" w14:textId="09B3C4F2" w:rsidR="00292419" w:rsidRPr="00E81F69" w:rsidRDefault="00292419" w:rsidP="00376BD2">
            <w:pPr>
              <w:rPr>
                <w:rFonts w:cs="Calibri Light"/>
                <w:lang w:val="fr-FR"/>
              </w:rPr>
            </w:pPr>
            <w:r w:rsidRPr="00E81F69">
              <w:rPr>
                <w:rFonts w:cs="Calibri Light"/>
                <w:lang w:val="fr-FR"/>
              </w:rPr>
              <w:t>Tou</w:t>
            </w:r>
            <w:r w:rsidR="00E81F69">
              <w:rPr>
                <w:rFonts w:cs="Calibri Light"/>
                <w:lang w:val="fr-FR"/>
              </w:rPr>
              <w:t>s</w:t>
            </w:r>
            <w:r w:rsidRPr="00E81F69">
              <w:rPr>
                <w:rFonts w:cs="Calibri Light"/>
                <w:lang w:val="fr-FR"/>
              </w:rPr>
              <w:t xml:space="preserve"> les États</w:t>
            </w:r>
          </w:p>
        </w:tc>
        <w:tc>
          <w:tcPr>
            <w:tcW w:w="3256" w:type="dxa"/>
          </w:tcPr>
          <w:p w14:paraId="7BA6C844" w14:textId="77777777" w:rsidR="00292419" w:rsidRPr="00E81F69" w:rsidRDefault="00292419" w:rsidP="00376BD2">
            <w:pPr>
              <w:rPr>
                <w:rFonts w:cs="Calibri Light"/>
                <w:lang w:val="fr-FR"/>
              </w:rPr>
            </w:pPr>
            <w:r w:rsidRPr="00E81F69">
              <w:rPr>
                <w:rFonts w:cs="Calibri Light"/>
                <w:lang w:val="fr-FR"/>
              </w:rPr>
              <w:t xml:space="preserve">12 objectifs de développement durable et de cibles identifiées pour la région méditerranéenne </w:t>
            </w:r>
          </w:p>
        </w:tc>
      </w:tr>
      <w:tr w:rsidR="00292419" w:rsidRPr="00AE782E" w14:paraId="0CCE90DF" w14:textId="77777777" w:rsidTr="00376BD2">
        <w:tc>
          <w:tcPr>
            <w:tcW w:w="9918" w:type="dxa"/>
            <w:gridSpan w:val="3"/>
            <w:shd w:val="clear" w:color="auto" w:fill="8DB3E2" w:themeFill="text2" w:themeFillTint="66"/>
          </w:tcPr>
          <w:p w14:paraId="5323505B" w14:textId="77777777" w:rsidR="00292419" w:rsidRPr="00E81F69" w:rsidRDefault="00292419" w:rsidP="00376BD2">
            <w:pPr>
              <w:jc w:val="center"/>
              <w:rPr>
                <w:rFonts w:cs="Calibri Light"/>
                <w:b/>
                <w:bCs/>
                <w:lang w:val="fr-FR"/>
              </w:rPr>
            </w:pPr>
            <w:r w:rsidRPr="00E81F69">
              <w:rPr>
                <w:rFonts w:cs="Calibri Light"/>
                <w:b/>
                <w:bCs/>
                <w:lang w:val="fr-FR"/>
              </w:rPr>
              <w:t>Politiques et stratégies transnationales pertinentes pour l’aire</w:t>
            </w:r>
          </w:p>
        </w:tc>
      </w:tr>
      <w:tr w:rsidR="00292419" w:rsidRPr="00AE782E" w14:paraId="2EB836C5" w14:textId="77777777" w:rsidTr="00376BD2">
        <w:tc>
          <w:tcPr>
            <w:tcW w:w="3375" w:type="dxa"/>
          </w:tcPr>
          <w:p w14:paraId="6B987E5F" w14:textId="77777777" w:rsidR="00292419" w:rsidRPr="00E81F69" w:rsidRDefault="00292419" w:rsidP="00376BD2">
            <w:pPr>
              <w:jc w:val="center"/>
              <w:rPr>
                <w:rFonts w:cs="Calibri Light"/>
                <w:i/>
                <w:iCs/>
                <w:lang w:val="fr-FR"/>
              </w:rPr>
            </w:pPr>
            <w:r w:rsidRPr="00E81F69">
              <w:rPr>
                <w:rFonts w:cs="Calibri Light"/>
                <w:b/>
                <w:bCs/>
                <w:i/>
                <w:iCs/>
                <w:lang w:val="fr-FR"/>
              </w:rPr>
              <w:t>Titre/nom</w:t>
            </w:r>
          </w:p>
        </w:tc>
        <w:tc>
          <w:tcPr>
            <w:tcW w:w="3287" w:type="dxa"/>
          </w:tcPr>
          <w:p w14:paraId="5434E7AA" w14:textId="77777777" w:rsidR="00292419" w:rsidRPr="00E81F69" w:rsidRDefault="00292419" w:rsidP="00376BD2">
            <w:pPr>
              <w:jc w:val="center"/>
              <w:rPr>
                <w:rFonts w:cs="Calibri Light"/>
                <w:i/>
                <w:iCs/>
                <w:lang w:val="fr-FR"/>
              </w:rPr>
            </w:pPr>
            <w:r w:rsidRPr="00E81F69">
              <w:rPr>
                <w:rFonts w:cs="Calibri Light"/>
                <w:b/>
                <w:bCs/>
                <w:i/>
                <w:iCs/>
                <w:lang w:val="fr-FR"/>
              </w:rPr>
              <w:t>Pertinence avec l’aire de coopération</w:t>
            </w:r>
          </w:p>
        </w:tc>
        <w:tc>
          <w:tcPr>
            <w:tcW w:w="3256" w:type="dxa"/>
          </w:tcPr>
          <w:p w14:paraId="0CA846FE" w14:textId="77777777" w:rsidR="00292419" w:rsidRPr="00E81F69" w:rsidRDefault="00292419" w:rsidP="00376BD2">
            <w:pPr>
              <w:jc w:val="center"/>
              <w:rPr>
                <w:rFonts w:cs="Calibri Light"/>
                <w:b/>
                <w:bCs/>
                <w:i/>
                <w:iCs/>
                <w:lang w:val="fr-FR"/>
              </w:rPr>
            </w:pPr>
            <w:r w:rsidRPr="00E81F69">
              <w:rPr>
                <w:rFonts w:cs="Calibri Light"/>
                <w:b/>
                <w:bCs/>
                <w:i/>
                <w:iCs/>
                <w:lang w:val="fr-FR"/>
              </w:rPr>
              <w:t>Pertinence avec les objectifs du Programme</w:t>
            </w:r>
          </w:p>
        </w:tc>
      </w:tr>
      <w:tr w:rsidR="00E81F69" w:rsidRPr="00AE782E" w14:paraId="2C19111B" w14:textId="77777777" w:rsidTr="00376BD2">
        <w:tc>
          <w:tcPr>
            <w:tcW w:w="3375" w:type="dxa"/>
          </w:tcPr>
          <w:p w14:paraId="5F2AD5B6" w14:textId="6CD34D17" w:rsidR="00E81F69" w:rsidRPr="00E81F69" w:rsidRDefault="00E81F69" w:rsidP="00376BD2">
            <w:pPr>
              <w:rPr>
                <w:rFonts w:cs="Calibri Light"/>
                <w:lang w:val="fr-FR"/>
              </w:rPr>
            </w:pPr>
            <w:r>
              <w:rPr>
                <w:rFonts w:cs="Calibri Light"/>
                <w:lang w:val="fr-FR"/>
              </w:rPr>
              <w:t xml:space="preserve">Programme stratégique pour les forêts méditerranéennes  </w:t>
            </w:r>
          </w:p>
        </w:tc>
        <w:tc>
          <w:tcPr>
            <w:tcW w:w="3287" w:type="dxa"/>
          </w:tcPr>
          <w:p w14:paraId="09558E13" w14:textId="77F987A9" w:rsidR="00E81F69" w:rsidRPr="00E81F69" w:rsidRDefault="00E81F69" w:rsidP="00376BD2">
            <w:pPr>
              <w:rPr>
                <w:rFonts w:cs="Calibri Light"/>
                <w:lang w:val="fr-FR"/>
              </w:rPr>
            </w:pPr>
            <w:r w:rsidRPr="00E81F69">
              <w:rPr>
                <w:rFonts w:cs="Calibri Light"/>
                <w:lang w:val="fr-FR"/>
              </w:rPr>
              <w:t>Tou</w:t>
            </w:r>
            <w:r>
              <w:rPr>
                <w:rFonts w:cs="Calibri Light"/>
                <w:lang w:val="fr-FR"/>
              </w:rPr>
              <w:t>s</w:t>
            </w:r>
            <w:r w:rsidRPr="00E81F69">
              <w:rPr>
                <w:rFonts w:cs="Calibri Light"/>
                <w:lang w:val="fr-FR"/>
              </w:rPr>
              <w:t xml:space="preserve"> les États Membres</w:t>
            </w:r>
          </w:p>
        </w:tc>
        <w:tc>
          <w:tcPr>
            <w:tcW w:w="3256" w:type="dxa"/>
          </w:tcPr>
          <w:p w14:paraId="3238120B" w14:textId="3181E73B" w:rsidR="00E81F69" w:rsidRPr="00E81F69" w:rsidRDefault="00E81F69" w:rsidP="00376BD2">
            <w:pPr>
              <w:rPr>
                <w:rFonts w:cs="Calibri Light"/>
                <w:lang w:val="fr-FR"/>
              </w:rPr>
            </w:pPr>
            <w:r>
              <w:rPr>
                <w:rFonts w:cs="Calibri Light"/>
                <w:lang w:val="fr-FR"/>
              </w:rPr>
              <w:t xml:space="preserve">Gestion des forêts, risques naturels et biodiversité </w:t>
            </w:r>
          </w:p>
        </w:tc>
      </w:tr>
      <w:tr w:rsidR="00292419" w:rsidRPr="00AE782E" w14:paraId="34D18A2C" w14:textId="77777777" w:rsidTr="00376BD2">
        <w:tc>
          <w:tcPr>
            <w:tcW w:w="3375" w:type="dxa"/>
          </w:tcPr>
          <w:p w14:paraId="6C19FBC1" w14:textId="77777777" w:rsidR="00292419" w:rsidRPr="00E81F69" w:rsidRDefault="00292419" w:rsidP="00376BD2">
            <w:pPr>
              <w:rPr>
                <w:rFonts w:cs="Calibri Light"/>
                <w:lang w:val="fr-FR"/>
              </w:rPr>
            </w:pPr>
            <w:r w:rsidRPr="00E81F69">
              <w:rPr>
                <w:rFonts w:cs="Calibri Light"/>
                <w:lang w:val="fr-FR"/>
              </w:rPr>
              <w:t>Stratégie de l’Union européenne pour la région de l’Adriatique et de la mer ionienne (EUSAIR)</w:t>
            </w:r>
          </w:p>
        </w:tc>
        <w:tc>
          <w:tcPr>
            <w:tcW w:w="3287" w:type="dxa"/>
          </w:tcPr>
          <w:p w14:paraId="3BDC134D" w14:textId="77777777" w:rsidR="00292419" w:rsidRPr="00E81F69" w:rsidRDefault="00292419" w:rsidP="00376BD2">
            <w:pPr>
              <w:rPr>
                <w:rFonts w:cs="Calibri Light"/>
                <w:lang w:val="fr-FR"/>
              </w:rPr>
            </w:pPr>
            <w:r w:rsidRPr="00E81F69">
              <w:rPr>
                <w:rFonts w:cs="Calibri Light"/>
                <w:lang w:val="fr-FR"/>
              </w:rPr>
              <w:t xml:space="preserve">Impliquant : Italie, Croatie, Grèce, Albanie (IPA), Monténégro (IPA) et Bosnie-Herzégovine (IPA) </w:t>
            </w:r>
          </w:p>
        </w:tc>
        <w:tc>
          <w:tcPr>
            <w:tcW w:w="3256" w:type="dxa"/>
          </w:tcPr>
          <w:p w14:paraId="04DD31F0" w14:textId="77777777" w:rsidR="00292419" w:rsidRPr="00E81F69" w:rsidRDefault="00292419" w:rsidP="00376BD2">
            <w:pPr>
              <w:rPr>
                <w:rFonts w:cs="Calibri Light"/>
                <w:lang w:val="fr-FR"/>
              </w:rPr>
            </w:pPr>
            <w:r w:rsidRPr="00E81F69">
              <w:rPr>
                <w:rFonts w:cs="Calibri Light"/>
                <w:lang w:val="fr-FR"/>
              </w:rPr>
              <w:t>Économie bleue, transport, environnement et tourisme durable.</w:t>
            </w:r>
          </w:p>
        </w:tc>
      </w:tr>
      <w:tr w:rsidR="00292419" w:rsidRPr="00A06F9F" w14:paraId="25EC32B5" w14:textId="77777777" w:rsidTr="00376BD2">
        <w:tc>
          <w:tcPr>
            <w:tcW w:w="3375" w:type="dxa"/>
          </w:tcPr>
          <w:p w14:paraId="65AE867C" w14:textId="77777777" w:rsidR="00292419" w:rsidRPr="00E81F69" w:rsidRDefault="00292419" w:rsidP="00376BD2">
            <w:pPr>
              <w:rPr>
                <w:rFonts w:cs="Calibri Light"/>
                <w:lang w:val="fr-FR"/>
              </w:rPr>
            </w:pPr>
            <w:r w:rsidRPr="00E81F69">
              <w:rPr>
                <w:rFonts w:cs="Calibri Light"/>
                <w:lang w:val="fr-FR"/>
              </w:rPr>
              <w:t xml:space="preserve">Stratégie de l’Union Européenne pour les Alpes (SUERA) </w:t>
            </w:r>
          </w:p>
        </w:tc>
        <w:tc>
          <w:tcPr>
            <w:tcW w:w="3287" w:type="dxa"/>
          </w:tcPr>
          <w:p w14:paraId="736A2E57" w14:textId="77777777" w:rsidR="00292419" w:rsidRPr="00E81F69" w:rsidRDefault="00292419" w:rsidP="00376BD2">
            <w:pPr>
              <w:rPr>
                <w:rFonts w:cs="Calibri Light"/>
                <w:lang w:val="fr-FR"/>
              </w:rPr>
            </w:pPr>
            <w:r w:rsidRPr="00E81F69">
              <w:rPr>
                <w:rFonts w:cs="Calibri Light"/>
                <w:lang w:val="fr-FR"/>
              </w:rPr>
              <w:t xml:space="preserve">Impliquant : Italie, France et Slovénie </w:t>
            </w:r>
          </w:p>
        </w:tc>
        <w:tc>
          <w:tcPr>
            <w:tcW w:w="3256" w:type="dxa"/>
          </w:tcPr>
          <w:p w14:paraId="4B80C401" w14:textId="77777777" w:rsidR="00292419" w:rsidRPr="00E81F69" w:rsidRDefault="00292419" w:rsidP="00376BD2">
            <w:pPr>
              <w:rPr>
                <w:rFonts w:cs="Calibri Light"/>
                <w:lang w:val="fr-FR"/>
              </w:rPr>
            </w:pPr>
            <w:r w:rsidRPr="00E81F69">
              <w:rPr>
                <w:rFonts w:cs="Calibri Light"/>
                <w:lang w:val="fr-FR"/>
              </w:rPr>
              <w:t>Gestion durable de l’énergie, et des ressources naturelles et culturelles</w:t>
            </w:r>
          </w:p>
        </w:tc>
      </w:tr>
      <w:tr w:rsidR="00292419" w:rsidRPr="00A06F9F" w14:paraId="1B1DE5A5" w14:textId="77777777" w:rsidTr="00376BD2">
        <w:tc>
          <w:tcPr>
            <w:tcW w:w="3375" w:type="dxa"/>
          </w:tcPr>
          <w:p w14:paraId="71620325" w14:textId="77777777" w:rsidR="00292419" w:rsidRPr="00E81F69" w:rsidRDefault="00292419" w:rsidP="00376BD2">
            <w:pPr>
              <w:rPr>
                <w:rFonts w:cs="Calibri Light"/>
                <w:lang w:val="fr-FR"/>
              </w:rPr>
            </w:pPr>
            <w:r w:rsidRPr="00E81F69">
              <w:rPr>
                <w:rFonts w:cs="Calibri Light"/>
                <w:lang w:val="fr-FR"/>
              </w:rPr>
              <w:t>Stratégie de l’Union Européenne pour le Danube (EUSDR)</w:t>
            </w:r>
          </w:p>
        </w:tc>
        <w:tc>
          <w:tcPr>
            <w:tcW w:w="3287" w:type="dxa"/>
          </w:tcPr>
          <w:p w14:paraId="581FA7E3" w14:textId="77777777" w:rsidR="00292419" w:rsidRPr="00E81F69" w:rsidRDefault="00292419" w:rsidP="00376BD2">
            <w:pPr>
              <w:rPr>
                <w:rFonts w:cs="Calibri Light"/>
                <w:b/>
                <w:bCs/>
                <w:lang w:val="fr-FR"/>
              </w:rPr>
            </w:pPr>
            <w:r w:rsidRPr="00E81F69">
              <w:rPr>
                <w:rFonts w:cs="Calibri Light"/>
                <w:lang w:val="fr-FR"/>
              </w:rPr>
              <w:t xml:space="preserve">Impliquant : Croatie, Slovénie, Bosnie-Herzégovine (IPA), Bulgarie </w:t>
            </w:r>
          </w:p>
        </w:tc>
        <w:tc>
          <w:tcPr>
            <w:tcW w:w="3256" w:type="dxa"/>
          </w:tcPr>
          <w:p w14:paraId="51789CA2" w14:textId="77777777" w:rsidR="00292419" w:rsidRPr="00E81F69" w:rsidRDefault="00292419" w:rsidP="00376BD2">
            <w:pPr>
              <w:rPr>
                <w:rFonts w:cs="Calibri Light"/>
                <w:lang w:val="fr-FR"/>
              </w:rPr>
            </w:pPr>
            <w:r w:rsidRPr="00E81F69">
              <w:rPr>
                <w:rFonts w:cs="Calibri Light"/>
                <w:lang w:val="fr-FR"/>
              </w:rPr>
              <w:t>Menaces environnementales, transport et problématiques énergétiques</w:t>
            </w:r>
          </w:p>
        </w:tc>
      </w:tr>
      <w:tr w:rsidR="00292419" w:rsidRPr="00A06F9F" w14:paraId="66DBC813" w14:textId="77777777" w:rsidTr="00376BD2">
        <w:tc>
          <w:tcPr>
            <w:tcW w:w="3375" w:type="dxa"/>
          </w:tcPr>
          <w:p w14:paraId="64FFA8E8" w14:textId="77777777" w:rsidR="00292419" w:rsidRPr="00E81F69" w:rsidRDefault="00292419" w:rsidP="00376BD2">
            <w:pPr>
              <w:rPr>
                <w:rFonts w:cs="Calibri Light"/>
                <w:lang w:val="fr-FR"/>
              </w:rPr>
            </w:pPr>
            <w:r w:rsidRPr="00E81F69">
              <w:rPr>
                <w:rFonts w:cs="Calibri Light"/>
                <w:lang w:val="fr-FR"/>
              </w:rPr>
              <w:t>Initiative WestMed</w:t>
            </w:r>
          </w:p>
        </w:tc>
        <w:tc>
          <w:tcPr>
            <w:tcW w:w="3287" w:type="dxa"/>
          </w:tcPr>
          <w:p w14:paraId="3EFFAE70" w14:textId="77777777" w:rsidR="00292419" w:rsidRPr="00E81F69" w:rsidRDefault="00292419" w:rsidP="00376BD2">
            <w:pPr>
              <w:rPr>
                <w:rFonts w:cs="Calibri Light"/>
                <w:lang w:val="fr-FR"/>
              </w:rPr>
            </w:pPr>
            <w:r w:rsidRPr="00E81F69">
              <w:rPr>
                <w:rFonts w:cs="Calibri Light"/>
                <w:lang w:val="fr-FR"/>
              </w:rPr>
              <w:t>Impliquant : France, Espagne, Italie et Portugal</w:t>
            </w:r>
          </w:p>
        </w:tc>
        <w:tc>
          <w:tcPr>
            <w:tcW w:w="3256" w:type="dxa"/>
          </w:tcPr>
          <w:p w14:paraId="71D3D693" w14:textId="77777777" w:rsidR="00292419" w:rsidRPr="00E81F69" w:rsidRDefault="00292419" w:rsidP="00376BD2">
            <w:pPr>
              <w:rPr>
                <w:rFonts w:cs="Calibri Light"/>
                <w:lang w:val="fr-FR"/>
              </w:rPr>
            </w:pPr>
            <w:r w:rsidRPr="00E81F69">
              <w:rPr>
                <w:rFonts w:cs="Calibri Light"/>
                <w:lang w:val="fr-FR"/>
              </w:rPr>
              <w:t>Économie bleu, sécurité maritime et gestion des risques</w:t>
            </w:r>
          </w:p>
        </w:tc>
      </w:tr>
      <w:tr w:rsidR="00292419" w:rsidRPr="00A06F9F" w14:paraId="69DDC26A" w14:textId="77777777" w:rsidTr="00376BD2">
        <w:tc>
          <w:tcPr>
            <w:tcW w:w="3375" w:type="dxa"/>
          </w:tcPr>
          <w:p w14:paraId="189778B7" w14:textId="77777777" w:rsidR="00292419" w:rsidRPr="00E81F69" w:rsidRDefault="00292419" w:rsidP="00376BD2">
            <w:pPr>
              <w:rPr>
                <w:rFonts w:cs="Calibri Light"/>
                <w:lang w:val="fr-FR"/>
              </w:rPr>
            </w:pPr>
            <w:r w:rsidRPr="00E81F69">
              <w:rPr>
                <w:rFonts w:cs="Calibri Light"/>
                <w:lang w:val="fr-FR"/>
              </w:rPr>
              <w:t>Agenda maritime pour la Mer Noir (en cours)</w:t>
            </w:r>
          </w:p>
        </w:tc>
        <w:tc>
          <w:tcPr>
            <w:tcW w:w="3287" w:type="dxa"/>
            <w:vAlign w:val="center"/>
          </w:tcPr>
          <w:p w14:paraId="05FEC8F8" w14:textId="77777777" w:rsidR="00292419" w:rsidRPr="00E81F69" w:rsidRDefault="00292419" w:rsidP="00376BD2">
            <w:pPr>
              <w:jc w:val="left"/>
              <w:rPr>
                <w:rFonts w:cs="Calibri Light"/>
                <w:lang w:val="fr-FR"/>
              </w:rPr>
            </w:pPr>
            <w:r w:rsidRPr="00E81F69">
              <w:rPr>
                <w:rFonts w:cs="Calibri Light"/>
                <w:lang w:val="fr-FR"/>
              </w:rPr>
              <w:t xml:space="preserve">Impliquant la Bulgarie </w:t>
            </w:r>
          </w:p>
        </w:tc>
        <w:tc>
          <w:tcPr>
            <w:tcW w:w="3256" w:type="dxa"/>
          </w:tcPr>
          <w:p w14:paraId="1A708652" w14:textId="77777777" w:rsidR="00292419" w:rsidRPr="00E81F69" w:rsidRDefault="00292419" w:rsidP="00376BD2">
            <w:pPr>
              <w:rPr>
                <w:rFonts w:cs="Calibri Light"/>
                <w:lang w:val="fr-FR"/>
              </w:rPr>
            </w:pPr>
            <w:r w:rsidRPr="00E81F69">
              <w:rPr>
                <w:rFonts w:cs="Calibri Light"/>
                <w:lang w:val="fr-FR"/>
              </w:rPr>
              <w:t>Gestion de la biodiversité, gestion de la pollution et des déchets, transports</w:t>
            </w:r>
          </w:p>
        </w:tc>
      </w:tr>
      <w:tr w:rsidR="00292419" w:rsidRPr="00A06F9F" w14:paraId="28DF31FA" w14:textId="77777777" w:rsidTr="00376BD2">
        <w:tc>
          <w:tcPr>
            <w:tcW w:w="3375" w:type="dxa"/>
          </w:tcPr>
          <w:p w14:paraId="7B785969" w14:textId="77777777" w:rsidR="00292419" w:rsidRPr="00E81F69" w:rsidRDefault="00292419" w:rsidP="00376BD2">
            <w:pPr>
              <w:rPr>
                <w:rFonts w:cs="Calibri Light"/>
                <w:lang w:val="fr-FR"/>
              </w:rPr>
            </w:pPr>
            <w:r w:rsidRPr="00E81F69">
              <w:rPr>
                <w:rFonts w:cs="Calibri Light"/>
                <w:lang w:val="fr-FR"/>
              </w:rPr>
              <w:t xml:space="preserve">ENI CBC MED, ENI Italie-Tunisie, et ENI CBC Mer Noir </w:t>
            </w:r>
          </w:p>
        </w:tc>
        <w:tc>
          <w:tcPr>
            <w:tcW w:w="3287" w:type="dxa"/>
          </w:tcPr>
          <w:p w14:paraId="530B097B" w14:textId="77777777" w:rsidR="00292419" w:rsidRPr="00E81F69" w:rsidRDefault="00292419" w:rsidP="00376BD2">
            <w:pPr>
              <w:rPr>
                <w:rFonts w:cs="Calibri Light"/>
                <w:lang w:val="fr-FR"/>
              </w:rPr>
            </w:pPr>
            <w:r w:rsidRPr="00E81F69">
              <w:rPr>
                <w:rFonts w:cs="Calibri Light"/>
                <w:lang w:val="fr-FR"/>
              </w:rPr>
              <w:t>Impliquant : Portugal, Espagne, France, Italie, Grèce, Malte, Chypre</w:t>
            </w:r>
          </w:p>
        </w:tc>
        <w:tc>
          <w:tcPr>
            <w:tcW w:w="3256" w:type="dxa"/>
          </w:tcPr>
          <w:p w14:paraId="697782BB" w14:textId="77777777" w:rsidR="00292419" w:rsidRPr="00E81F69" w:rsidRDefault="00292419" w:rsidP="00376BD2">
            <w:pPr>
              <w:rPr>
                <w:rFonts w:cs="Calibri Light"/>
                <w:lang w:val="fr-FR"/>
              </w:rPr>
            </w:pPr>
            <w:r w:rsidRPr="00E81F69">
              <w:rPr>
                <w:rFonts w:cs="Calibri Light"/>
                <w:lang w:val="fr-FR"/>
              </w:rPr>
              <w:t>Développement rural, action climatique et résilience aux catastrophes, problématiques de l’énergie et des transports.</w:t>
            </w:r>
          </w:p>
        </w:tc>
      </w:tr>
    </w:tbl>
    <w:p w14:paraId="4179D50A" w14:textId="32F47D23" w:rsidR="00664E90" w:rsidRPr="00664E90" w:rsidRDefault="00664E90" w:rsidP="00082BFC">
      <w:pPr>
        <w:rPr>
          <w:lang w:val="fr-FR"/>
        </w:rPr>
      </w:pPr>
      <w:r w:rsidRPr="00664E90">
        <w:rPr>
          <w:lang w:val="fr-FR"/>
        </w:rPr>
        <w:lastRenderedPageBreak/>
        <w:t>Les niveaux de cohérence r</w:t>
      </w:r>
      <w:r>
        <w:rPr>
          <w:lang w:val="fr-FR"/>
        </w:rPr>
        <w:t>eportés ci-après ont été établis via l’utilisation d’une</w:t>
      </w:r>
      <w:r w:rsidR="00101D93">
        <w:rPr>
          <w:lang w:val="fr-FR"/>
        </w:rPr>
        <w:t xml:space="preserve"> méthodologie utilisant les critères suivants</w:t>
      </w:r>
      <w:r w:rsidR="003039FD">
        <w:rPr>
          <w:lang w:val="fr-FR"/>
        </w:rPr>
        <w:t> :</w:t>
      </w:r>
      <w:r>
        <w:rPr>
          <w:lang w:val="fr-FR"/>
        </w:rPr>
        <w:t xml:space="preserve"> </w:t>
      </w:r>
    </w:p>
    <w:p w14:paraId="648CFD3F" w14:textId="4410AD1C" w:rsidR="00664E90" w:rsidRPr="00664E90" w:rsidRDefault="0030283B" w:rsidP="002A0855">
      <w:pPr>
        <w:pStyle w:val="Paragraphedeliste"/>
        <w:numPr>
          <w:ilvl w:val="0"/>
          <w:numId w:val="54"/>
        </w:numPr>
        <w:rPr>
          <w:lang w:val="fr-FR"/>
        </w:rPr>
      </w:pPr>
      <w:r w:rsidRPr="00664E90">
        <w:rPr>
          <w:lang w:val="fr-FR"/>
        </w:rPr>
        <w:t>CONTRAST</w:t>
      </w:r>
      <w:r w:rsidR="00664E90">
        <w:rPr>
          <w:lang w:val="fr-FR"/>
        </w:rPr>
        <w:t>É</w:t>
      </w:r>
      <w:r w:rsidRPr="00664E90">
        <w:rPr>
          <w:lang w:val="fr-FR"/>
        </w:rPr>
        <w:t xml:space="preserve"> (C)</w:t>
      </w:r>
      <w:r w:rsidR="00664E90">
        <w:rPr>
          <w:lang w:val="fr-FR"/>
        </w:rPr>
        <w:t xml:space="preserve"> </w:t>
      </w:r>
      <w:r w:rsidRPr="00664E90">
        <w:rPr>
          <w:lang w:val="fr-FR"/>
        </w:rPr>
        <w:t xml:space="preserve">: </w:t>
      </w:r>
      <w:r w:rsidR="00664E90" w:rsidRPr="00664E90">
        <w:rPr>
          <w:lang w:val="fr-FR"/>
        </w:rPr>
        <w:t>lorsque la s</w:t>
      </w:r>
      <w:r w:rsidR="00664E90">
        <w:rPr>
          <w:lang w:val="fr-FR"/>
        </w:rPr>
        <w:t>tratégie du Programme pourrait potentiellement entrer en opposition avec des porteurs d’intérêts locaux ou lorsque le Programme s’éloigne d</w:t>
      </w:r>
      <w:r w:rsidR="00101D93">
        <w:rPr>
          <w:lang w:val="fr-FR"/>
        </w:rPr>
        <w:t>e</w:t>
      </w:r>
      <w:r w:rsidR="00664E90">
        <w:rPr>
          <w:lang w:val="fr-FR"/>
        </w:rPr>
        <w:t>s objectifs stratégiques </w:t>
      </w:r>
      <w:r w:rsidR="00101D93">
        <w:rPr>
          <w:lang w:val="fr-FR"/>
        </w:rPr>
        <w:t xml:space="preserve">spécifiés dans le plan ou programme </w:t>
      </w:r>
      <w:r w:rsidR="00826F63">
        <w:rPr>
          <w:lang w:val="fr-FR"/>
        </w:rPr>
        <w:t>analysé ;</w:t>
      </w:r>
    </w:p>
    <w:p w14:paraId="13119397" w14:textId="64C10542" w:rsidR="00664E90" w:rsidRPr="00603DC9" w:rsidRDefault="0030283B" w:rsidP="002A0855">
      <w:pPr>
        <w:pStyle w:val="Paragraphedeliste"/>
        <w:numPr>
          <w:ilvl w:val="0"/>
          <w:numId w:val="54"/>
        </w:numPr>
        <w:spacing w:before="100" w:beforeAutospacing="1" w:after="100" w:afterAutospacing="1"/>
        <w:rPr>
          <w:lang w:val="fr-FR"/>
        </w:rPr>
      </w:pPr>
      <w:r w:rsidRPr="00664E90">
        <w:rPr>
          <w:lang w:val="fr-FR"/>
        </w:rPr>
        <w:t>NE</w:t>
      </w:r>
      <w:r w:rsidR="00664E90" w:rsidRPr="00664E90">
        <w:rPr>
          <w:lang w:val="fr-FR"/>
        </w:rPr>
        <w:t>UTRE</w:t>
      </w:r>
      <w:r w:rsidRPr="00664E90">
        <w:rPr>
          <w:lang w:val="fr-FR"/>
        </w:rPr>
        <w:t xml:space="preserve"> (N)</w:t>
      </w:r>
      <w:r w:rsidR="00664E90" w:rsidRPr="00664E90">
        <w:rPr>
          <w:lang w:val="fr-FR"/>
        </w:rPr>
        <w:t xml:space="preserve"> </w:t>
      </w:r>
      <w:r w:rsidRPr="00664E90">
        <w:rPr>
          <w:lang w:val="fr-FR"/>
        </w:rPr>
        <w:t xml:space="preserve">: </w:t>
      </w:r>
      <w:r w:rsidR="00603DC9" w:rsidRPr="004D1822">
        <w:rPr>
          <w:lang w:val="fr-FR"/>
        </w:rPr>
        <w:t xml:space="preserve">lorsque la stratégie du Programme et les textes analysés n'ont pas de champ commun d'interaction, ni au niveau des groupes cibles ni au niveau des </w:t>
      </w:r>
      <w:r w:rsidR="00826F63" w:rsidRPr="004D1822">
        <w:rPr>
          <w:lang w:val="fr-FR"/>
        </w:rPr>
        <w:t>objectifs ;</w:t>
      </w:r>
    </w:p>
    <w:p w14:paraId="61ECD0F7" w14:textId="77777777" w:rsidR="00BC5965" w:rsidRPr="004D1822" w:rsidRDefault="00664E90" w:rsidP="002A0855">
      <w:pPr>
        <w:pStyle w:val="Paragraphedeliste"/>
        <w:numPr>
          <w:ilvl w:val="0"/>
          <w:numId w:val="54"/>
        </w:numPr>
        <w:spacing w:before="100" w:beforeAutospacing="1" w:after="100" w:afterAutospacing="1"/>
        <w:rPr>
          <w:lang w:val="fr-FR"/>
        </w:rPr>
      </w:pPr>
      <w:r w:rsidRPr="00664E90">
        <w:rPr>
          <w:lang w:val="fr-FR"/>
        </w:rPr>
        <w:t xml:space="preserve">COHÉRENT (S/O) : </w:t>
      </w:r>
      <w:r w:rsidR="00BC5965" w:rsidRPr="004D1822">
        <w:rPr>
          <w:rStyle w:val="hps"/>
          <w:lang w:val="fr-FR"/>
        </w:rPr>
        <w:t>lorsque la</w:t>
      </w:r>
      <w:r w:rsidR="00BC5965" w:rsidRPr="004D1822">
        <w:rPr>
          <w:lang w:val="fr-FR"/>
        </w:rPr>
        <w:t xml:space="preserve"> </w:t>
      </w:r>
      <w:r w:rsidR="00BC5965" w:rsidRPr="004D1822">
        <w:rPr>
          <w:rStyle w:val="hps"/>
          <w:lang w:val="fr-FR"/>
        </w:rPr>
        <w:t>stratégie du Programme</w:t>
      </w:r>
      <w:r w:rsidR="00BC5965" w:rsidRPr="004D1822">
        <w:rPr>
          <w:lang w:val="fr-FR"/>
        </w:rPr>
        <w:t xml:space="preserve"> </w:t>
      </w:r>
      <w:r w:rsidR="00BC5965" w:rsidRPr="004D1822">
        <w:rPr>
          <w:rStyle w:val="hps"/>
          <w:lang w:val="fr-FR"/>
        </w:rPr>
        <w:t>et</w:t>
      </w:r>
      <w:r w:rsidR="00BC5965" w:rsidRPr="004D1822">
        <w:rPr>
          <w:lang w:val="fr-FR"/>
        </w:rPr>
        <w:t xml:space="preserve"> </w:t>
      </w:r>
      <w:r w:rsidR="00BC5965" w:rsidRPr="004D1822">
        <w:rPr>
          <w:rStyle w:val="hps"/>
          <w:lang w:val="fr-FR"/>
        </w:rPr>
        <w:t>les</w:t>
      </w:r>
      <w:r w:rsidR="00BC5965" w:rsidRPr="004D1822">
        <w:rPr>
          <w:lang w:val="fr-FR"/>
        </w:rPr>
        <w:t xml:space="preserve"> </w:t>
      </w:r>
      <w:r w:rsidR="00BC5965" w:rsidRPr="004D1822">
        <w:rPr>
          <w:rStyle w:val="hps"/>
          <w:lang w:val="fr-FR"/>
        </w:rPr>
        <w:t>textes analysés</w:t>
      </w:r>
      <w:r w:rsidR="00BC5965" w:rsidRPr="004D1822">
        <w:rPr>
          <w:lang w:val="fr-FR"/>
        </w:rPr>
        <w:t xml:space="preserve"> </w:t>
      </w:r>
      <w:r w:rsidR="00BC5965" w:rsidRPr="004D1822">
        <w:rPr>
          <w:rStyle w:val="hps"/>
          <w:lang w:val="fr-FR"/>
        </w:rPr>
        <w:t>présentent</w:t>
      </w:r>
      <w:r w:rsidR="00BC5965" w:rsidRPr="004D1822">
        <w:rPr>
          <w:lang w:val="fr-FR"/>
        </w:rPr>
        <w:t xml:space="preserve"> </w:t>
      </w:r>
      <w:r w:rsidR="00BC5965" w:rsidRPr="004D1822">
        <w:rPr>
          <w:rStyle w:val="hps"/>
          <w:lang w:val="fr-FR"/>
        </w:rPr>
        <w:t>des objectifs stratégiques</w:t>
      </w:r>
      <w:r w:rsidR="00BC5965" w:rsidRPr="004D1822">
        <w:rPr>
          <w:lang w:val="fr-FR"/>
        </w:rPr>
        <w:t xml:space="preserve">, des actions </w:t>
      </w:r>
      <w:r w:rsidR="00BC5965" w:rsidRPr="004D1822">
        <w:rPr>
          <w:rStyle w:val="hps"/>
          <w:lang w:val="fr-FR"/>
        </w:rPr>
        <w:t>et des groupes cible semblables</w:t>
      </w:r>
      <w:r w:rsidR="00BC5965" w:rsidRPr="004D1822">
        <w:rPr>
          <w:lang w:val="fr-FR"/>
        </w:rPr>
        <w:t>.</w:t>
      </w:r>
    </w:p>
    <w:p w14:paraId="46FE097A" w14:textId="0A182F4E" w:rsidR="00664E90" w:rsidRPr="00664E90" w:rsidRDefault="00664E90" w:rsidP="00BC5965">
      <w:pPr>
        <w:pStyle w:val="Paragraphedeliste"/>
        <w:ind w:left="720"/>
        <w:rPr>
          <w:lang w:val="fr-FR"/>
        </w:rPr>
      </w:pPr>
    </w:p>
    <w:p w14:paraId="073B92F5" w14:textId="710CC85C" w:rsidR="00A22D70" w:rsidRDefault="00664E90" w:rsidP="00082BFC">
      <w:pPr>
        <w:rPr>
          <w:lang w:val="fr-FR"/>
        </w:rPr>
      </w:pPr>
      <w:r w:rsidRPr="00664E90">
        <w:rPr>
          <w:lang w:val="fr-FR"/>
        </w:rPr>
        <w:t>Au sein de cette s</w:t>
      </w:r>
      <w:r>
        <w:rPr>
          <w:lang w:val="fr-FR"/>
        </w:rPr>
        <w:t xml:space="preserve">ection, le cadre politique et stratégique au niveau européen est présenté pour toutes les problématiques environnementales, et la cohérence avec le Programme y est décrite. Un tableau final synthétise l’analyse de cohérence pour toutes les problématiques. </w:t>
      </w:r>
    </w:p>
    <w:p w14:paraId="54DA81BD" w14:textId="77777777" w:rsidR="00A22D70" w:rsidRPr="00664E90" w:rsidRDefault="00A22D70" w:rsidP="00082BFC">
      <w:pPr>
        <w:rPr>
          <w:lang w:val="fr-FR"/>
        </w:rPr>
      </w:pPr>
    </w:p>
    <w:p w14:paraId="64571E25" w14:textId="5A11B184" w:rsidR="002C5CCE" w:rsidRDefault="00FE6415" w:rsidP="00082BFC">
      <w:pPr>
        <w:pStyle w:val="Titre2"/>
        <w:rPr>
          <w:lang w:val="fr-FR"/>
        </w:rPr>
      </w:pPr>
      <w:bookmarkStart w:id="145" w:name="_Toc66805692"/>
      <w:bookmarkStart w:id="146" w:name="_Toc396221990"/>
      <w:bookmarkStart w:id="147" w:name="_Toc373154022"/>
      <w:bookmarkStart w:id="148" w:name="_Toc66891400"/>
      <w:r>
        <w:rPr>
          <w:lang w:val="fr-FR"/>
        </w:rPr>
        <w:t xml:space="preserve">Cohérence avec </w:t>
      </w:r>
      <w:r w:rsidR="002E2A48">
        <w:rPr>
          <w:lang w:val="fr-FR"/>
        </w:rPr>
        <w:t xml:space="preserve">les </w:t>
      </w:r>
      <w:r w:rsidR="00186BA2">
        <w:rPr>
          <w:lang w:val="fr-FR"/>
        </w:rPr>
        <w:t>politiques européennes</w:t>
      </w:r>
      <w:bookmarkEnd w:id="145"/>
      <w:bookmarkEnd w:id="148"/>
    </w:p>
    <w:bookmarkEnd w:id="146"/>
    <w:bookmarkEnd w:id="147"/>
    <w:p w14:paraId="7110F825" w14:textId="77777777" w:rsidR="005A3999" w:rsidRPr="00935A19" w:rsidRDefault="005A3999" w:rsidP="005A3999">
      <w:pPr>
        <w:spacing w:before="0" w:line="300" w:lineRule="atLeast"/>
        <w:ind w:left="709"/>
        <w:rPr>
          <w:rStyle w:val="Rfrenceintense"/>
          <w:lang w:val="fr-FR"/>
        </w:rPr>
      </w:pPr>
    </w:p>
    <w:p w14:paraId="144A6606" w14:textId="6617F9EB" w:rsidR="002E2A48" w:rsidRPr="00C35E54" w:rsidRDefault="00C35E54" w:rsidP="005A3999">
      <w:pPr>
        <w:spacing w:before="0" w:line="300" w:lineRule="atLeast"/>
        <w:ind w:left="709"/>
        <w:rPr>
          <w:rStyle w:val="Rfrenceintense"/>
          <w:lang w:val="fr-FR"/>
        </w:rPr>
      </w:pPr>
      <w:r w:rsidRPr="00C35E54">
        <w:rPr>
          <w:rStyle w:val="Rfrenceintense"/>
          <w:lang w:val="fr-FR"/>
        </w:rPr>
        <w:t>Cadre politique pour la b</w:t>
      </w:r>
      <w:r w:rsidR="002E2A48" w:rsidRPr="00C35E54">
        <w:rPr>
          <w:rStyle w:val="Rfrenceintense"/>
          <w:lang w:val="fr-FR"/>
        </w:rPr>
        <w:t xml:space="preserve">iodiversité, </w:t>
      </w:r>
      <w:r w:rsidRPr="00C35E54">
        <w:rPr>
          <w:rStyle w:val="Rfrenceintense"/>
          <w:lang w:val="fr-FR"/>
        </w:rPr>
        <w:t xml:space="preserve">le </w:t>
      </w:r>
      <w:r w:rsidR="002E2A48" w:rsidRPr="00C35E54">
        <w:rPr>
          <w:rStyle w:val="Rfrenceintense"/>
          <w:lang w:val="fr-FR"/>
        </w:rPr>
        <w:t xml:space="preserve">paysages et </w:t>
      </w:r>
      <w:r w:rsidRPr="00C35E54">
        <w:rPr>
          <w:rStyle w:val="Rfrenceintense"/>
          <w:lang w:val="fr-FR"/>
        </w:rPr>
        <w:t>le patrimoine culturel</w:t>
      </w:r>
    </w:p>
    <w:p w14:paraId="68367495" w14:textId="77777777" w:rsidR="00186BA2" w:rsidRDefault="00186BA2" w:rsidP="002B0391">
      <w:pPr>
        <w:rPr>
          <w:lang w:val="fr-FR"/>
        </w:rPr>
      </w:pPr>
    </w:p>
    <w:p w14:paraId="7E45E574" w14:textId="5CDB6820" w:rsidR="00C35E54" w:rsidRPr="002D6364" w:rsidRDefault="009C7F5C" w:rsidP="002B0391">
      <w:pPr>
        <w:rPr>
          <w:lang w:val="fr-FR"/>
        </w:rPr>
      </w:pPr>
      <w:r w:rsidRPr="009C7F5C">
        <w:rPr>
          <w:lang w:val="fr-FR"/>
        </w:rPr>
        <w:t>Le cadre européen sur la protection de la nature e</w:t>
      </w:r>
      <w:r>
        <w:rPr>
          <w:lang w:val="fr-FR"/>
        </w:rPr>
        <w:t xml:space="preserve">st établi par la </w:t>
      </w:r>
      <w:r w:rsidRPr="0059146C">
        <w:rPr>
          <w:u w:val="single"/>
          <w:lang w:val="fr-FR"/>
        </w:rPr>
        <w:t xml:space="preserve">Stratégie </w:t>
      </w:r>
      <w:r w:rsidR="0059146C" w:rsidRPr="0059146C">
        <w:rPr>
          <w:u w:val="single"/>
          <w:lang w:val="fr-FR"/>
        </w:rPr>
        <w:t xml:space="preserve">de l’UE </w:t>
      </w:r>
      <w:r w:rsidR="00455690">
        <w:rPr>
          <w:u w:val="single"/>
          <w:lang w:val="fr-FR"/>
        </w:rPr>
        <w:t>en faveur de la biodiversité à l’horizon</w:t>
      </w:r>
      <w:r w:rsidR="0059146C" w:rsidRPr="0059146C">
        <w:rPr>
          <w:u w:val="single"/>
          <w:lang w:val="fr-FR"/>
        </w:rPr>
        <w:t xml:space="preserve"> 2030 (COM(2020)380)</w:t>
      </w:r>
      <w:r w:rsidR="0059146C">
        <w:rPr>
          <w:lang w:val="fr-FR"/>
        </w:rPr>
        <w:t xml:space="preserve">,  </w:t>
      </w:r>
      <w:r w:rsidR="002C5989">
        <w:rPr>
          <w:lang w:val="fr-FR"/>
        </w:rPr>
        <w:t>laquelle a pour principal objectif de « </w:t>
      </w:r>
      <w:r w:rsidR="002C5989" w:rsidRPr="002C5989">
        <w:rPr>
          <w:lang w:val="fr-FR"/>
        </w:rPr>
        <w:t>mettre la biodiversité européenne sur la voie du rétablissement d'ici 2030 et inverser la dégradation des écosystèmes au profit des personnes, du climat et de la planète</w:t>
      </w:r>
      <w:r w:rsidR="00AF300D">
        <w:rPr>
          <w:lang w:val="fr-FR"/>
        </w:rPr>
        <w:t xml:space="preserve">, tout </w:t>
      </w:r>
      <w:r w:rsidR="002C5989" w:rsidRPr="002C5989">
        <w:rPr>
          <w:lang w:val="fr-FR"/>
        </w:rPr>
        <w:t>en renforçant la résilience de nos sociétés face aux menaces futures telles que le changement climatique, les incendies de forêt, la sécurité alimentaire et les épidémies</w:t>
      </w:r>
      <w:r w:rsidR="00AF300D">
        <w:rPr>
          <w:lang w:val="fr-FR"/>
        </w:rPr>
        <w:t xml:space="preserve"> ». </w:t>
      </w:r>
      <w:r w:rsidR="00AF300D" w:rsidRPr="002D6364">
        <w:rPr>
          <w:lang w:val="fr-FR"/>
        </w:rPr>
        <w:t xml:space="preserve">La Stratégie a donc établi une liste d’objectifs incluant </w:t>
      </w:r>
      <w:r w:rsidR="002D6364" w:rsidRPr="002D6364">
        <w:rPr>
          <w:lang w:val="fr-FR"/>
        </w:rPr>
        <w:t>pl</w:t>
      </w:r>
      <w:r w:rsidR="002D6364">
        <w:rPr>
          <w:lang w:val="fr-FR"/>
        </w:rPr>
        <w:t xml:space="preserve">usieurs écosystèmes : </w:t>
      </w:r>
    </w:p>
    <w:p w14:paraId="56E7F11A" w14:textId="4FB08783" w:rsidR="002D6364" w:rsidRPr="008864F0" w:rsidRDefault="0083132B" w:rsidP="000E1D46">
      <w:pPr>
        <w:pStyle w:val="Paragraphedeliste"/>
        <w:numPr>
          <w:ilvl w:val="0"/>
          <w:numId w:val="9"/>
        </w:numPr>
        <w:rPr>
          <w:lang w:val="fr-FR"/>
        </w:rPr>
      </w:pPr>
      <w:r w:rsidRPr="008864F0">
        <w:rPr>
          <w:lang w:val="fr-FR"/>
        </w:rPr>
        <w:t>Terres agricoles (</w:t>
      </w:r>
      <w:r w:rsidR="008864F0">
        <w:rPr>
          <w:lang w:val="fr-FR"/>
        </w:rPr>
        <w:t>« </w:t>
      </w:r>
      <w:r w:rsidR="008864F0" w:rsidRPr="008864F0">
        <w:rPr>
          <w:lang w:val="fr-FR"/>
        </w:rPr>
        <w:t>Accroître l'agriculture biologique et les caractéristiques des paysages riches en biodiversité sur les terres agricoles et réduire l'utilisation et le risque des pesticides de 50% d'ici 2030</w:t>
      </w:r>
      <w:r w:rsidR="008864F0">
        <w:rPr>
          <w:lang w:val="fr-FR"/>
        </w:rPr>
        <w:t> ») ;</w:t>
      </w:r>
    </w:p>
    <w:p w14:paraId="07A4AB4F" w14:textId="178D0730" w:rsidR="008864F0" w:rsidRPr="00F2508D" w:rsidRDefault="008864F0" w:rsidP="000E1D46">
      <w:pPr>
        <w:pStyle w:val="Paragraphedeliste"/>
        <w:numPr>
          <w:ilvl w:val="0"/>
          <w:numId w:val="9"/>
        </w:numPr>
        <w:rPr>
          <w:lang w:val="fr-FR"/>
        </w:rPr>
      </w:pPr>
      <w:r w:rsidRPr="00F2508D">
        <w:rPr>
          <w:lang w:val="fr-FR"/>
        </w:rPr>
        <w:t>Forêt (</w:t>
      </w:r>
      <w:r w:rsidR="00252902">
        <w:rPr>
          <w:lang w:val="fr-FR"/>
        </w:rPr>
        <w:t>« </w:t>
      </w:r>
      <w:r w:rsidR="00F2508D" w:rsidRPr="00F2508D">
        <w:rPr>
          <w:lang w:val="fr-FR"/>
        </w:rPr>
        <w:t>Accroitre la quantité d</w:t>
      </w:r>
      <w:r w:rsidR="00F2508D">
        <w:rPr>
          <w:lang w:val="fr-FR"/>
        </w:rPr>
        <w:t xml:space="preserve">e forêts, par </w:t>
      </w:r>
      <w:r w:rsidR="000D1808" w:rsidRPr="000D1808">
        <w:rPr>
          <w:lang w:val="fr-FR"/>
        </w:rPr>
        <w:t>plantation d’au moins 3 milliards d’arbres supplémentaires dans l’Union d’ici à 2030</w:t>
      </w:r>
      <w:r w:rsidR="000D1808">
        <w:rPr>
          <w:lang w:val="fr-FR"/>
        </w:rPr>
        <w:t xml:space="preserve">, </w:t>
      </w:r>
      <w:r w:rsidR="00252902" w:rsidRPr="00252902">
        <w:rPr>
          <w:lang w:val="fr-FR"/>
        </w:rPr>
        <w:t>et en améliorant leur santé et leur résilience, grâce à une protection plus stricte des forêts primaires et anciennes restantes de l'UE</w:t>
      </w:r>
      <w:r w:rsidR="00252902">
        <w:rPr>
          <w:lang w:val="fr-FR"/>
        </w:rPr>
        <w:t> ») ;</w:t>
      </w:r>
    </w:p>
    <w:p w14:paraId="36B35AB4" w14:textId="5476713D" w:rsidR="00475E8F" w:rsidRPr="00475E8F" w:rsidRDefault="00475E8F" w:rsidP="000E1D46">
      <w:pPr>
        <w:pStyle w:val="Paragraphedeliste"/>
        <w:numPr>
          <w:ilvl w:val="0"/>
          <w:numId w:val="9"/>
        </w:numPr>
        <w:rPr>
          <w:lang w:val="fr-FR"/>
        </w:rPr>
      </w:pPr>
      <w:r w:rsidRPr="00475E8F">
        <w:rPr>
          <w:lang w:val="fr-FR"/>
        </w:rPr>
        <w:t xml:space="preserve">Écosystème d’eau douce </w:t>
      </w:r>
      <w:r w:rsidR="002B0391" w:rsidRPr="00475E8F">
        <w:rPr>
          <w:lang w:val="fr-FR"/>
        </w:rPr>
        <w:t>(</w:t>
      </w:r>
      <w:r w:rsidRPr="00475E8F">
        <w:rPr>
          <w:lang w:val="fr-FR"/>
        </w:rPr>
        <w:t>“ Restaurer a</w:t>
      </w:r>
      <w:r>
        <w:rPr>
          <w:lang w:val="fr-FR"/>
        </w:rPr>
        <w:t xml:space="preserve">u moins 25.000 km des </w:t>
      </w:r>
      <w:r w:rsidR="007864AB">
        <w:rPr>
          <w:lang w:val="fr-FR"/>
        </w:rPr>
        <w:t>cours d’eau</w:t>
      </w:r>
      <w:r>
        <w:rPr>
          <w:lang w:val="fr-FR"/>
        </w:rPr>
        <w:t xml:space="preserve"> de l’UE</w:t>
      </w:r>
      <w:r w:rsidR="007864AB">
        <w:rPr>
          <w:lang w:val="fr-FR"/>
        </w:rPr>
        <w:t> ») ;</w:t>
      </w:r>
    </w:p>
    <w:p w14:paraId="46850CA6" w14:textId="7CC2D22A" w:rsidR="002B0391" w:rsidRPr="00963087" w:rsidRDefault="007864AB" w:rsidP="000E1D46">
      <w:pPr>
        <w:pStyle w:val="Paragraphedeliste"/>
        <w:numPr>
          <w:ilvl w:val="0"/>
          <w:numId w:val="9"/>
        </w:numPr>
        <w:rPr>
          <w:lang w:val="fr-FR"/>
        </w:rPr>
      </w:pPr>
      <w:r w:rsidRPr="00963087">
        <w:rPr>
          <w:lang w:val="fr-FR"/>
        </w:rPr>
        <w:t>Mer</w:t>
      </w:r>
      <w:r w:rsidR="002B0391" w:rsidRPr="00963087">
        <w:rPr>
          <w:lang w:val="fr-FR"/>
        </w:rPr>
        <w:t xml:space="preserve"> (“</w:t>
      </w:r>
      <w:r w:rsidR="00963087" w:rsidRPr="00963087">
        <w:rPr>
          <w:lang w:val="fr-FR"/>
        </w:rPr>
        <w:t>Protéger au moins 30% de la mer de l’UE et maintenir ou réduire la mortalité des ressources marines</w:t>
      </w:r>
      <w:r w:rsidR="000256A4">
        <w:rPr>
          <w:lang w:val="fr-FR"/>
        </w:rPr>
        <w:t xml:space="preserve"> pêchées</w:t>
      </w:r>
      <w:r w:rsidR="00963087" w:rsidRPr="00963087">
        <w:rPr>
          <w:lang w:val="fr-FR"/>
        </w:rPr>
        <w:t xml:space="preserve"> au niveau ou en </w:t>
      </w:r>
      <w:r w:rsidR="000256A4">
        <w:rPr>
          <w:lang w:val="fr-FR"/>
        </w:rPr>
        <w:t xml:space="preserve">deçà </w:t>
      </w:r>
      <w:r w:rsidR="00963087" w:rsidRPr="00963087">
        <w:rPr>
          <w:lang w:val="fr-FR"/>
        </w:rPr>
        <w:t>des niveaux maximaux de rendement durable</w:t>
      </w:r>
      <w:r w:rsidR="002B0391" w:rsidRPr="00963087">
        <w:rPr>
          <w:lang w:val="fr-FR"/>
        </w:rPr>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2779"/>
        <w:gridCol w:w="3354"/>
        <w:gridCol w:w="1175"/>
      </w:tblGrid>
      <w:tr w:rsidR="002B0391" w:rsidRPr="00DE7AC8" w14:paraId="7D319A6A" w14:textId="77777777" w:rsidTr="00DE7AC8">
        <w:trPr>
          <w:cantSplit/>
          <w:trHeight w:val="927"/>
          <w:tblHeader/>
        </w:trPr>
        <w:tc>
          <w:tcPr>
            <w:tcW w:w="1089" w:type="pct"/>
            <w:shd w:val="clear" w:color="auto" w:fill="8DB3E2" w:themeFill="text2" w:themeFillTint="66"/>
            <w:vAlign w:val="center"/>
          </w:tcPr>
          <w:p w14:paraId="79430668" w14:textId="19A80ECF" w:rsidR="002B0391" w:rsidRPr="00DE7AC8" w:rsidRDefault="00F60B17" w:rsidP="00DE7AC8">
            <w:pPr>
              <w:jc w:val="center"/>
              <w:rPr>
                <w:rFonts w:cs="Calibri Light"/>
                <w:b/>
                <w:bCs/>
                <w:sz w:val="18"/>
                <w:szCs w:val="18"/>
                <w:lang w:val="fr-FR"/>
              </w:rPr>
            </w:pPr>
            <w:r w:rsidRPr="00DE7AC8">
              <w:rPr>
                <w:rFonts w:cs="Calibri Light"/>
                <w:b/>
                <w:bCs/>
                <w:sz w:val="18"/>
                <w:szCs w:val="18"/>
                <w:lang w:val="fr-FR"/>
              </w:rPr>
              <w:lastRenderedPageBreak/>
              <w:t>Axe prioritaire</w:t>
            </w:r>
            <w:r w:rsidR="00DE7AC8" w:rsidRPr="00DE7AC8">
              <w:rPr>
                <w:rFonts w:cs="Calibri Light"/>
                <w:b/>
                <w:bCs/>
                <w:sz w:val="18"/>
                <w:szCs w:val="18"/>
                <w:lang w:val="fr-FR"/>
              </w:rPr>
              <w:t xml:space="preserve"> du Programme</w:t>
            </w:r>
          </w:p>
        </w:tc>
        <w:tc>
          <w:tcPr>
            <w:tcW w:w="1487" w:type="pct"/>
            <w:shd w:val="clear" w:color="auto" w:fill="8DB3E2" w:themeFill="text2" w:themeFillTint="66"/>
            <w:vAlign w:val="center"/>
          </w:tcPr>
          <w:p w14:paraId="1B59B646" w14:textId="1C9F6353" w:rsidR="002B0391" w:rsidRPr="00DE7AC8" w:rsidRDefault="00F60B17" w:rsidP="00DE7AC8">
            <w:pPr>
              <w:jc w:val="center"/>
              <w:rPr>
                <w:rFonts w:cs="Calibri Light"/>
                <w:b/>
                <w:bCs/>
                <w:sz w:val="18"/>
                <w:szCs w:val="18"/>
                <w:lang w:val="fr-FR"/>
              </w:rPr>
            </w:pPr>
            <w:r w:rsidRPr="00DE7AC8">
              <w:rPr>
                <w:rFonts w:cs="Calibri Light"/>
                <w:b/>
                <w:bCs/>
                <w:sz w:val="18"/>
                <w:szCs w:val="18"/>
                <w:lang w:val="fr-FR"/>
              </w:rPr>
              <w:t>Objectif Spécifique</w:t>
            </w:r>
            <w:r w:rsidR="00DE7AC8" w:rsidRPr="00DE7AC8">
              <w:rPr>
                <w:rFonts w:cs="Calibri Light"/>
                <w:b/>
                <w:bCs/>
                <w:sz w:val="18"/>
                <w:szCs w:val="18"/>
                <w:lang w:val="fr-FR"/>
              </w:rPr>
              <w:t xml:space="preserve"> du Programme</w:t>
            </w:r>
          </w:p>
        </w:tc>
        <w:tc>
          <w:tcPr>
            <w:tcW w:w="1795" w:type="pct"/>
            <w:shd w:val="clear" w:color="auto" w:fill="8DB3E2" w:themeFill="text2" w:themeFillTint="66"/>
            <w:vAlign w:val="center"/>
          </w:tcPr>
          <w:p w14:paraId="5BB263E2" w14:textId="2F85000B" w:rsidR="002B0391" w:rsidRPr="00DE7AC8" w:rsidRDefault="00F60B17" w:rsidP="00DE7AC8">
            <w:pPr>
              <w:jc w:val="center"/>
              <w:rPr>
                <w:rFonts w:cs="Calibri Light"/>
                <w:b/>
                <w:bCs/>
                <w:sz w:val="18"/>
                <w:szCs w:val="18"/>
                <w:lang w:val="fr-FR"/>
              </w:rPr>
            </w:pPr>
            <w:r w:rsidRPr="00DE7AC8">
              <w:rPr>
                <w:rFonts w:cs="Calibri Light"/>
                <w:b/>
                <w:bCs/>
                <w:sz w:val="18"/>
                <w:szCs w:val="18"/>
                <w:lang w:val="fr-FR"/>
              </w:rPr>
              <w:t xml:space="preserve">Interaction </w:t>
            </w:r>
            <w:r w:rsidR="00DE7AC8" w:rsidRPr="00DE7AC8">
              <w:rPr>
                <w:rFonts w:cs="Calibri Light"/>
                <w:b/>
                <w:bCs/>
                <w:sz w:val="18"/>
                <w:szCs w:val="18"/>
                <w:lang w:val="fr-FR"/>
              </w:rPr>
              <w:t>spécifique</w:t>
            </w:r>
          </w:p>
        </w:tc>
        <w:tc>
          <w:tcPr>
            <w:tcW w:w="629" w:type="pct"/>
            <w:shd w:val="clear" w:color="auto" w:fill="8DB3E2" w:themeFill="text2" w:themeFillTint="66"/>
            <w:vAlign w:val="center"/>
          </w:tcPr>
          <w:p w14:paraId="65AEC7BD" w14:textId="789FB229" w:rsidR="002B0391" w:rsidRPr="00DE7AC8" w:rsidRDefault="00CA4FA0" w:rsidP="00DE7AC8">
            <w:pPr>
              <w:jc w:val="center"/>
              <w:rPr>
                <w:rFonts w:cs="Calibri Light"/>
                <w:b/>
                <w:bCs/>
                <w:sz w:val="18"/>
                <w:szCs w:val="18"/>
                <w:lang w:val="fr-FR"/>
              </w:rPr>
            </w:pPr>
            <w:r w:rsidRPr="00DE7AC8">
              <w:rPr>
                <w:rFonts w:cs="Calibri Light"/>
                <w:b/>
                <w:bCs/>
                <w:sz w:val="18"/>
                <w:szCs w:val="18"/>
                <w:lang w:val="fr-FR"/>
              </w:rPr>
              <w:t>Cohérence des résultats</w:t>
            </w:r>
          </w:p>
        </w:tc>
      </w:tr>
      <w:tr w:rsidR="002B0391" w:rsidRPr="00DE7AC8" w14:paraId="3B578BBE" w14:textId="77777777" w:rsidTr="00DE7AC8">
        <w:trPr>
          <w:trHeight w:val="966"/>
          <w:tblHeader/>
        </w:trPr>
        <w:tc>
          <w:tcPr>
            <w:tcW w:w="1089" w:type="pct"/>
            <w:shd w:val="clear" w:color="auto" w:fill="auto"/>
            <w:vAlign w:val="center"/>
          </w:tcPr>
          <w:p w14:paraId="72FDBEE7" w14:textId="1A7D1C9C" w:rsidR="002B0391" w:rsidRPr="00DE7AC8" w:rsidRDefault="00CA4FA0" w:rsidP="002B0391">
            <w:pPr>
              <w:widowControl w:val="0"/>
              <w:autoSpaceDE w:val="0"/>
              <w:autoSpaceDN w:val="0"/>
              <w:adjustRightInd w:val="0"/>
              <w:spacing w:before="0" w:after="0"/>
              <w:jc w:val="left"/>
              <w:rPr>
                <w:rFonts w:cs="Calibri Light"/>
                <w:b/>
                <w:bCs/>
                <w:color w:val="000000"/>
                <w:sz w:val="18"/>
                <w:szCs w:val="18"/>
                <w:lang w:val="fr-FR" w:eastAsia="it-IT"/>
              </w:rPr>
            </w:pPr>
            <w:r w:rsidRPr="00DE7AC8">
              <w:rPr>
                <w:rFonts w:cs="Calibri Light"/>
                <w:b/>
                <w:bCs/>
                <w:color w:val="000000"/>
                <w:sz w:val="18"/>
                <w:szCs w:val="18"/>
                <w:lang w:val="fr-FR" w:eastAsia="it-IT"/>
              </w:rPr>
              <w:t>Axe prioritaire 1</w:t>
            </w:r>
            <w:r w:rsidR="0066428B" w:rsidRPr="00DE7AC8">
              <w:rPr>
                <w:rFonts w:cs="Calibri Light"/>
                <w:b/>
                <w:bCs/>
                <w:color w:val="000000"/>
                <w:sz w:val="18"/>
                <w:szCs w:val="18"/>
                <w:lang w:val="fr-FR" w:eastAsia="it-IT"/>
              </w:rPr>
              <w:t xml:space="preserve"> </w:t>
            </w:r>
            <w:r w:rsidR="002B0391" w:rsidRPr="00DE7AC8">
              <w:rPr>
                <w:rFonts w:cs="Calibri Light"/>
                <w:b/>
                <w:bCs/>
                <w:color w:val="000000"/>
                <w:sz w:val="18"/>
                <w:szCs w:val="18"/>
                <w:lang w:val="fr-FR" w:eastAsia="it-IT"/>
              </w:rPr>
              <w:t>:</w:t>
            </w:r>
          </w:p>
          <w:p w14:paraId="0B91A16D" w14:textId="37A044D3" w:rsidR="002B0391" w:rsidRPr="00DE7AC8" w:rsidRDefault="0066428B" w:rsidP="00E8083C">
            <w:pPr>
              <w:widowControl w:val="0"/>
              <w:autoSpaceDE w:val="0"/>
              <w:autoSpaceDN w:val="0"/>
              <w:adjustRightInd w:val="0"/>
              <w:spacing w:before="0" w:after="0"/>
              <w:rPr>
                <w:rFonts w:cs="Calibri Light"/>
                <w:b/>
                <w:bCs/>
                <w:color w:val="000000"/>
                <w:sz w:val="18"/>
                <w:szCs w:val="18"/>
                <w:lang w:val="fr-FR" w:eastAsia="it-IT"/>
              </w:rPr>
            </w:pPr>
            <w:r w:rsidRPr="00DE7AC8">
              <w:rPr>
                <w:rFonts w:cs="Calibri Light"/>
                <w:b/>
                <w:bCs/>
                <w:color w:val="000000"/>
                <w:sz w:val="18"/>
                <w:szCs w:val="18"/>
                <w:lang w:val="fr-FR" w:eastAsia="it-IT"/>
              </w:rPr>
              <w:t>Un espace MED plus intelligent</w:t>
            </w:r>
          </w:p>
        </w:tc>
        <w:tc>
          <w:tcPr>
            <w:tcW w:w="1487" w:type="pct"/>
            <w:shd w:val="clear" w:color="auto" w:fill="auto"/>
            <w:vAlign w:val="center"/>
          </w:tcPr>
          <w:p w14:paraId="6CEA8FA9" w14:textId="2FBDD108" w:rsidR="002B0391" w:rsidRPr="00DE7AC8" w:rsidRDefault="00C57C99" w:rsidP="002B0391">
            <w:pPr>
              <w:rPr>
                <w:rFonts w:cs="Calibri Light"/>
                <w:b/>
                <w:bCs/>
                <w:sz w:val="18"/>
                <w:szCs w:val="18"/>
                <w:lang w:val="fr-FR"/>
              </w:rPr>
            </w:pPr>
            <w:r w:rsidRPr="00DE7AC8">
              <w:rPr>
                <w:rFonts w:cs="Calibri Light"/>
                <w:b/>
                <w:bCs/>
                <w:sz w:val="18"/>
                <w:szCs w:val="18"/>
                <w:lang w:val="fr-FR"/>
              </w:rPr>
              <w:t>OS</w:t>
            </w:r>
            <w:r w:rsidR="00DE7AC8" w:rsidRPr="00DE7AC8">
              <w:rPr>
                <w:rFonts w:cs="Calibri Light"/>
                <w:b/>
                <w:bCs/>
                <w:sz w:val="18"/>
                <w:szCs w:val="18"/>
                <w:lang w:val="fr-FR"/>
              </w:rPr>
              <w:t xml:space="preserve"> (i)</w:t>
            </w:r>
            <w:r w:rsidRPr="00DE7AC8">
              <w:rPr>
                <w:rFonts w:cs="Calibri Light"/>
                <w:b/>
                <w:bCs/>
                <w:sz w:val="18"/>
                <w:szCs w:val="18"/>
                <w:lang w:val="fr-FR"/>
              </w:rPr>
              <w:t xml:space="preserve"> </w:t>
            </w:r>
            <w:r w:rsidR="002B0391" w:rsidRPr="00DE7AC8">
              <w:rPr>
                <w:rFonts w:cs="Calibri Light"/>
                <w:b/>
                <w:bCs/>
                <w:sz w:val="18"/>
                <w:szCs w:val="18"/>
                <w:lang w:val="fr-FR"/>
              </w:rPr>
              <w:t xml:space="preserve">: </w:t>
            </w:r>
            <w:r w:rsidR="00821AA3" w:rsidRPr="00821AA3">
              <w:rPr>
                <w:rFonts w:cs="Calibri Light"/>
                <w:sz w:val="18"/>
                <w:szCs w:val="18"/>
                <w:lang w:val="fr-FR"/>
              </w:rPr>
              <w:t>Améliorer les capacités de recherche et d’innovation ainsi que l’utilisation des technologies de pointe</w:t>
            </w:r>
          </w:p>
        </w:tc>
        <w:tc>
          <w:tcPr>
            <w:tcW w:w="1795" w:type="pct"/>
          </w:tcPr>
          <w:p w14:paraId="7D964804" w14:textId="4122270D" w:rsidR="002B0391" w:rsidRPr="00DE7AC8" w:rsidRDefault="00E8083C" w:rsidP="002B0391">
            <w:pPr>
              <w:rPr>
                <w:rFonts w:cs="Calibri Light"/>
                <w:sz w:val="18"/>
                <w:szCs w:val="18"/>
                <w:lang w:val="fr-FR"/>
              </w:rPr>
            </w:pPr>
            <w:r w:rsidRPr="00DE7AC8">
              <w:rPr>
                <w:rFonts w:cs="Calibri Light"/>
                <w:sz w:val="18"/>
                <w:szCs w:val="18"/>
                <w:lang w:val="fr-FR"/>
              </w:rPr>
              <w:t>Pas d’interaction trouvée</w:t>
            </w:r>
          </w:p>
        </w:tc>
        <w:tc>
          <w:tcPr>
            <w:tcW w:w="629" w:type="pct"/>
            <w:shd w:val="clear" w:color="auto" w:fill="D9D9D9" w:themeFill="background1" w:themeFillShade="D9"/>
            <w:vAlign w:val="center"/>
          </w:tcPr>
          <w:p w14:paraId="0955CAF3" w14:textId="77777777" w:rsidR="002B0391" w:rsidRPr="00DE7AC8" w:rsidRDefault="002B0391" w:rsidP="002B0391">
            <w:pPr>
              <w:jc w:val="center"/>
              <w:rPr>
                <w:rFonts w:cs="Calibri Light"/>
                <w:sz w:val="18"/>
                <w:szCs w:val="18"/>
                <w:lang w:val="fr-FR"/>
              </w:rPr>
            </w:pPr>
            <w:r w:rsidRPr="00DE7AC8">
              <w:rPr>
                <w:rFonts w:cs="Calibri Light"/>
                <w:sz w:val="18"/>
                <w:szCs w:val="18"/>
                <w:lang w:val="fr-FR"/>
              </w:rPr>
              <w:t>N</w:t>
            </w:r>
          </w:p>
        </w:tc>
      </w:tr>
      <w:tr w:rsidR="002B0391" w:rsidRPr="00DE7AC8" w14:paraId="27686ACF" w14:textId="77777777" w:rsidTr="00DE7AC8">
        <w:trPr>
          <w:trHeight w:val="966"/>
          <w:tblHeader/>
        </w:trPr>
        <w:tc>
          <w:tcPr>
            <w:tcW w:w="1089" w:type="pct"/>
            <w:vMerge w:val="restart"/>
            <w:shd w:val="clear" w:color="auto" w:fill="auto"/>
            <w:vAlign w:val="center"/>
          </w:tcPr>
          <w:p w14:paraId="2898CC18" w14:textId="273A3B91" w:rsidR="002B0391" w:rsidRPr="00DE7AC8" w:rsidRDefault="00C57C99" w:rsidP="002B0391">
            <w:pPr>
              <w:widowControl w:val="0"/>
              <w:autoSpaceDE w:val="0"/>
              <w:autoSpaceDN w:val="0"/>
              <w:adjustRightInd w:val="0"/>
              <w:spacing w:before="0" w:after="0"/>
              <w:jc w:val="left"/>
              <w:rPr>
                <w:rFonts w:cs="Calibri Light"/>
                <w:b/>
                <w:bCs/>
                <w:color w:val="000000"/>
                <w:sz w:val="18"/>
                <w:szCs w:val="18"/>
                <w:lang w:val="fr-FR" w:eastAsia="it-IT"/>
              </w:rPr>
            </w:pPr>
            <w:r w:rsidRPr="00DE7AC8">
              <w:rPr>
                <w:rFonts w:cs="Calibri Light"/>
                <w:b/>
                <w:bCs/>
                <w:color w:val="000000"/>
                <w:sz w:val="18"/>
                <w:szCs w:val="18"/>
                <w:lang w:val="fr-FR" w:eastAsia="it-IT"/>
              </w:rPr>
              <w:t xml:space="preserve">Axe prioritaire </w:t>
            </w:r>
            <w:r w:rsidR="002B0391" w:rsidRPr="00DE7AC8">
              <w:rPr>
                <w:rFonts w:cs="Calibri Light"/>
                <w:b/>
                <w:bCs/>
                <w:color w:val="000000"/>
                <w:sz w:val="18"/>
                <w:szCs w:val="18"/>
                <w:lang w:val="fr-FR" w:eastAsia="it-IT"/>
              </w:rPr>
              <w:t>2</w:t>
            </w:r>
            <w:r w:rsidRPr="00DE7AC8">
              <w:rPr>
                <w:rFonts w:cs="Calibri Light"/>
                <w:b/>
                <w:bCs/>
                <w:color w:val="000000"/>
                <w:sz w:val="18"/>
                <w:szCs w:val="18"/>
                <w:lang w:val="fr-FR" w:eastAsia="it-IT"/>
              </w:rPr>
              <w:t xml:space="preserve"> </w:t>
            </w:r>
            <w:r w:rsidR="002B0391" w:rsidRPr="00DE7AC8">
              <w:rPr>
                <w:rFonts w:cs="Calibri Light"/>
                <w:b/>
                <w:bCs/>
                <w:color w:val="000000"/>
                <w:sz w:val="18"/>
                <w:szCs w:val="18"/>
                <w:lang w:val="fr-FR" w:eastAsia="it-IT"/>
              </w:rPr>
              <w:t>:</w:t>
            </w:r>
          </w:p>
          <w:p w14:paraId="08DA86EB" w14:textId="79A21B32" w:rsidR="002B0391" w:rsidRPr="00DE7AC8" w:rsidRDefault="00E8083C" w:rsidP="002B0391">
            <w:pPr>
              <w:widowControl w:val="0"/>
              <w:autoSpaceDE w:val="0"/>
              <w:autoSpaceDN w:val="0"/>
              <w:adjustRightInd w:val="0"/>
              <w:spacing w:before="0" w:after="0"/>
              <w:jc w:val="left"/>
              <w:rPr>
                <w:rFonts w:cs="Calibri Light"/>
                <w:b/>
                <w:bCs/>
                <w:color w:val="000000"/>
                <w:sz w:val="18"/>
                <w:szCs w:val="18"/>
                <w:lang w:val="fr-FR" w:eastAsia="it-IT"/>
              </w:rPr>
            </w:pPr>
            <w:r w:rsidRPr="00DE7AC8">
              <w:rPr>
                <w:rFonts w:cs="Calibri Light"/>
                <w:b/>
                <w:bCs/>
                <w:color w:val="000000"/>
                <w:sz w:val="18"/>
                <w:szCs w:val="18"/>
                <w:lang w:val="fr-FR" w:eastAsia="it-IT"/>
              </w:rPr>
              <w:t>Un espace MED plus vert</w:t>
            </w:r>
          </w:p>
        </w:tc>
        <w:tc>
          <w:tcPr>
            <w:tcW w:w="1487" w:type="pct"/>
            <w:shd w:val="clear" w:color="auto" w:fill="auto"/>
            <w:vAlign w:val="center"/>
          </w:tcPr>
          <w:p w14:paraId="4276A2D0" w14:textId="2B165E3D" w:rsidR="002B0391" w:rsidRPr="00DE7AC8" w:rsidRDefault="00DE7AC8" w:rsidP="002B0391">
            <w:pPr>
              <w:rPr>
                <w:rFonts w:cs="Calibri Light"/>
                <w:sz w:val="18"/>
                <w:szCs w:val="18"/>
                <w:lang w:val="fr-FR"/>
              </w:rPr>
            </w:pPr>
            <w:r w:rsidRPr="00DE7AC8">
              <w:rPr>
                <w:rFonts w:cs="Calibri Light"/>
                <w:b/>
                <w:bCs/>
                <w:sz w:val="18"/>
                <w:szCs w:val="18"/>
                <w:lang w:val="fr-FR"/>
              </w:rPr>
              <w:t>OS (vi)</w:t>
            </w:r>
            <w:r w:rsidR="002B0391" w:rsidRPr="00DE7AC8">
              <w:rPr>
                <w:rFonts w:cs="Calibri Light"/>
                <w:b/>
                <w:bCs/>
                <w:sz w:val="18"/>
                <w:szCs w:val="18"/>
                <w:lang w:val="fr-FR"/>
              </w:rPr>
              <w:t>:</w:t>
            </w:r>
            <w:r w:rsidR="002B0391" w:rsidRPr="00DE7AC8">
              <w:rPr>
                <w:rFonts w:cs="Calibri Light"/>
                <w:sz w:val="18"/>
                <w:szCs w:val="18"/>
                <w:lang w:val="fr-FR"/>
              </w:rPr>
              <w:t xml:space="preserve"> </w:t>
            </w:r>
            <w:r w:rsidR="00821AA3" w:rsidRPr="00821AA3">
              <w:rPr>
                <w:rFonts w:eastAsia="Times New Roman" w:cstheme="minorHAnsi"/>
                <w:noProof/>
                <w:lang w:val="fr-FR" w:eastAsia="en-GB"/>
              </w:rPr>
              <w:t>Favoriser la transition vers une économie circulaire</w:t>
            </w:r>
          </w:p>
        </w:tc>
        <w:tc>
          <w:tcPr>
            <w:tcW w:w="1795" w:type="pct"/>
            <w:vAlign w:val="center"/>
          </w:tcPr>
          <w:p w14:paraId="5C50DD4D" w14:textId="7807348D" w:rsidR="002B0391" w:rsidRPr="00DE7AC8" w:rsidRDefault="004D5155" w:rsidP="002B0391">
            <w:pPr>
              <w:rPr>
                <w:rFonts w:cs="Calibri Light"/>
                <w:sz w:val="18"/>
                <w:szCs w:val="18"/>
                <w:lang w:val="fr-FR"/>
              </w:rPr>
            </w:pPr>
            <w:r w:rsidRPr="00DE7AC8">
              <w:rPr>
                <w:rFonts w:cs="Calibri Light"/>
                <w:sz w:val="18"/>
                <w:szCs w:val="18"/>
                <w:lang w:val="fr-FR"/>
              </w:rPr>
              <w:t>Pas d’interaction trouvée</w:t>
            </w:r>
          </w:p>
        </w:tc>
        <w:tc>
          <w:tcPr>
            <w:tcW w:w="629" w:type="pct"/>
            <w:shd w:val="clear" w:color="auto" w:fill="D9D9D9" w:themeFill="background1" w:themeFillShade="D9"/>
            <w:vAlign w:val="center"/>
          </w:tcPr>
          <w:p w14:paraId="2546C7B6" w14:textId="77777777" w:rsidR="002B0391" w:rsidRPr="00DE7AC8" w:rsidRDefault="002B0391" w:rsidP="002B0391">
            <w:pPr>
              <w:jc w:val="center"/>
              <w:rPr>
                <w:rFonts w:cs="Calibri Light"/>
                <w:b/>
                <w:bCs/>
                <w:sz w:val="18"/>
                <w:szCs w:val="18"/>
                <w:lang w:val="fr-FR"/>
              </w:rPr>
            </w:pPr>
            <w:r w:rsidRPr="00DE7AC8">
              <w:rPr>
                <w:rFonts w:cs="Calibri Light"/>
                <w:color w:val="000000" w:themeColor="text1"/>
                <w:sz w:val="18"/>
                <w:szCs w:val="18"/>
                <w:lang w:val="fr-FR"/>
              </w:rPr>
              <w:t>N</w:t>
            </w:r>
          </w:p>
        </w:tc>
      </w:tr>
      <w:tr w:rsidR="002B0391" w:rsidRPr="00DE7AC8" w14:paraId="4C92C9E6" w14:textId="77777777" w:rsidTr="00DE7AC8">
        <w:trPr>
          <w:trHeight w:val="966"/>
          <w:tblHeader/>
        </w:trPr>
        <w:tc>
          <w:tcPr>
            <w:tcW w:w="1089" w:type="pct"/>
            <w:vMerge/>
            <w:shd w:val="clear" w:color="auto" w:fill="auto"/>
            <w:vAlign w:val="center"/>
          </w:tcPr>
          <w:p w14:paraId="6BD64AEF" w14:textId="77777777" w:rsidR="002B0391" w:rsidRPr="00DE7AC8" w:rsidRDefault="002B0391" w:rsidP="002B0391">
            <w:pPr>
              <w:widowControl w:val="0"/>
              <w:autoSpaceDE w:val="0"/>
              <w:autoSpaceDN w:val="0"/>
              <w:adjustRightInd w:val="0"/>
              <w:spacing w:before="0" w:after="0"/>
              <w:jc w:val="left"/>
              <w:rPr>
                <w:rFonts w:cs="Calibri Light"/>
                <w:b/>
                <w:bCs/>
                <w:color w:val="000000"/>
                <w:sz w:val="18"/>
                <w:szCs w:val="18"/>
                <w:lang w:val="fr-FR" w:eastAsia="it-IT"/>
              </w:rPr>
            </w:pPr>
          </w:p>
        </w:tc>
        <w:tc>
          <w:tcPr>
            <w:tcW w:w="1487" w:type="pct"/>
            <w:shd w:val="clear" w:color="auto" w:fill="auto"/>
            <w:vAlign w:val="center"/>
          </w:tcPr>
          <w:p w14:paraId="17059475" w14:textId="50D5602B" w:rsidR="002B0391" w:rsidRPr="00DE7AC8" w:rsidRDefault="006E7372" w:rsidP="002B0391">
            <w:pPr>
              <w:rPr>
                <w:rFonts w:cs="Calibri Light"/>
                <w:b/>
                <w:bCs/>
                <w:sz w:val="18"/>
                <w:szCs w:val="18"/>
                <w:lang w:val="fr-FR"/>
              </w:rPr>
            </w:pPr>
            <w:r w:rsidRPr="00DE7AC8">
              <w:rPr>
                <w:rFonts w:cs="Calibri Light"/>
                <w:b/>
                <w:bCs/>
                <w:sz w:val="18"/>
                <w:szCs w:val="18"/>
                <w:lang w:val="fr-FR"/>
              </w:rPr>
              <w:t xml:space="preserve">OS </w:t>
            </w:r>
            <w:r w:rsidR="00DE7AC8" w:rsidRPr="00DE7AC8">
              <w:rPr>
                <w:rFonts w:cs="Calibri Light"/>
                <w:b/>
                <w:bCs/>
                <w:sz w:val="18"/>
                <w:szCs w:val="18"/>
                <w:lang w:val="fr-FR"/>
              </w:rPr>
              <w:t>(iv)</w:t>
            </w:r>
            <w:r w:rsidR="002B0391" w:rsidRPr="00DE7AC8">
              <w:rPr>
                <w:rFonts w:cs="Calibri Light"/>
                <w:b/>
                <w:bCs/>
                <w:sz w:val="18"/>
                <w:szCs w:val="18"/>
                <w:lang w:val="fr-FR"/>
              </w:rPr>
              <w:t xml:space="preserve">: </w:t>
            </w:r>
            <w:r w:rsidR="00821AA3" w:rsidRPr="00821AA3">
              <w:rPr>
                <w:rFonts w:cs="Calibri Light"/>
                <w:sz w:val="18"/>
                <w:szCs w:val="18"/>
                <w:lang w:val="fr-FR"/>
              </w:rPr>
              <w:t>Favoriser l’adaptation au changement climatique, la prévention des risques et la résilience face aux catastrophes;</w:t>
            </w:r>
          </w:p>
        </w:tc>
        <w:tc>
          <w:tcPr>
            <w:tcW w:w="1795" w:type="pct"/>
          </w:tcPr>
          <w:p w14:paraId="4C1D1A0E" w14:textId="41A1DA6D" w:rsidR="002B0391" w:rsidRPr="00DE7AC8" w:rsidRDefault="006E7372" w:rsidP="002B0391">
            <w:pPr>
              <w:rPr>
                <w:rFonts w:cs="Calibri Light"/>
                <w:sz w:val="18"/>
                <w:szCs w:val="18"/>
                <w:lang w:val="fr-FR"/>
              </w:rPr>
            </w:pPr>
            <w:r w:rsidRPr="00DE7AC8">
              <w:rPr>
                <w:rFonts w:cs="Calibri Light"/>
                <w:sz w:val="18"/>
                <w:szCs w:val="18"/>
                <w:lang w:val="fr-FR"/>
              </w:rPr>
              <w:t xml:space="preserve">Le renforcement de la biodiversité européenne pourrait aider à </w:t>
            </w:r>
            <w:r w:rsidR="00F373F0" w:rsidRPr="00DE7AC8">
              <w:rPr>
                <w:rFonts w:cs="Calibri Light"/>
                <w:sz w:val="18"/>
                <w:szCs w:val="18"/>
                <w:lang w:val="fr-FR"/>
              </w:rPr>
              <w:t>construire la résilience face aux futures menaces telles que le changement climatique (Stratégie UE pour la biodiversité à l’horizon 2030)</w:t>
            </w:r>
          </w:p>
        </w:tc>
        <w:tc>
          <w:tcPr>
            <w:tcW w:w="629" w:type="pct"/>
            <w:shd w:val="clear" w:color="auto" w:fill="4F81BD" w:themeFill="accent1"/>
            <w:vAlign w:val="center"/>
          </w:tcPr>
          <w:p w14:paraId="137D64DA" w14:textId="77777777" w:rsidR="002B0391" w:rsidRPr="00DE7AC8" w:rsidRDefault="002B0391" w:rsidP="002B0391">
            <w:pPr>
              <w:jc w:val="center"/>
              <w:rPr>
                <w:rFonts w:cs="Calibri Light"/>
                <w:sz w:val="18"/>
                <w:szCs w:val="18"/>
                <w:lang w:val="fr-FR"/>
              </w:rPr>
            </w:pPr>
            <w:r w:rsidRPr="00DE7AC8">
              <w:rPr>
                <w:rFonts w:cs="Calibri Light"/>
                <w:color w:val="000000" w:themeColor="text1"/>
                <w:sz w:val="18"/>
                <w:szCs w:val="18"/>
                <w:lang w:val="fr-FR"/>
              </w:rPr>
              <w:t>S/O</w:t>
            </w:r>
          </w:p>
        </w:tc>
      </w:tr>
      <w:tr w:rsidR="002B0391" w:rsidRPr="00DE7AC8" w14:paraId="452472FA" w14:textId="77777777" w:rsidTr="00DE7AC8">
        <w:trPr>
          <w:trHeight w:val="966"/>
          <w:tblHeader/>
        </w:trPr>
        <w:tc>
          <w:tcPr>
            <w:tcW w:w="1089" w:type="pct"/>
            <w:vMerge/>
            <w:shd w:val="clear" w:color="auto" w:fill="auto"/>
            <w:vAlign w:val="center"/>
          </w:tcPr>
          <w:p w14:paraId="36585A11" w14:textId="77777777" w:rsidR="002B0391" w:rsidRPr="00DE7AC8" w:rsidRDefault="002B0391" w:rsidP="002B0391">
            <w:pPr>
              <w:widowControl w:val="0"/>
              <w:autoSpaceDE w:val="0"/>
              <w:autoSpaceDN w:val="0"/>
              <w:adjustRightInd w:val="0"/>
              <w:spacing w:before="0" w:after="0"/>
              <w:jc w:val="left"/>
              <w:rPr>
                <w:rFonts w:cs="Calibri Light"/>
                <w:b/>
                <w:bCs/>
                <w:color w:val="000000"/>
                <w:sz w:val="18"/>
                <w:szCs w:val="18"/>
                <w:lang w:val="fr-FR" w:eastAsia="it-IT"/>
              </w:rPr>
            </w:pPr>
          </w:p>
        </w:tc>
        <w:tc>
          <w:tcPr>
            <w:tcW w:w="1487" w:type="pct"/>
            <w:shd w:val="clear" w:color="auto" w:fill="auto"/>
            <w:vAlign w:val="center"/>
          </w:tcPr>
          <w:p w14:paraId="76840C06" w14:textId="4E1FC74F" w:rsidR="002B0391" w:rsidRPr="00DE7AC8" w:rsidRDefault="006E7372" w:rsidP="002B0391">
            <w:pPr>
              <w:rPr>
                <w:rFonts w:cs="Calibri Light"/>
                <w:sz w:val="18"/>
                <w:szCs w:val="18"/>
                <w:lang w:val="fr-FR"/>
              </w:rPr>
            </w:pPr>
            <w:r w:rsidRPr="00DE7AC8">
              <w:rPr>
                <w:rFonts w:cs="Calibri Light"/>
                <w:b/>
                <w:bCs/>
                <w:sz w:val="18"/>
                <w:szCs w:val="18"/>
                <w:lang w:val="fr-FR"/>
              </w:rPr>
              <w:t xml:space="preserve">OS </w:t>
            </w:r>
            <w:r w:rsidR="00DE7AC8" w:rsidRPr="00DE7AC8">
              <w:rPr>
                <w:rFonts w:cs="Calibri Light"/>
                <w:b/>
                <w:bCs/>
                <w:sz w:val="18"/>
                <w:szCs w:val="18"/>
                <w:lang w:val="fr-FR"/>
              </w:rPr>
              <w:t>(vii)</w:t>
            </w:r>
            <w:r w:rsidR="002B0391" w:rsidRPr="00DE7AC8">
              <w:rPr>
                <w:rFonts w:cs="Calibri Light"/>
                <w:b/>
                <w:bCs/>
                <w:sz w:val="18"/>
                <w:szCs w:val="18"/>
                <w:lang w:val="fr-FR"/>
              </w:rPr>
              <w:t xml:space="preserve">: </w:t>
            </w:r>
            <w:r w:rsidR="00821AA3" w:rsidRPr="00821AA3">
              <w:rPr>
                <w:rFonts w:cs="Calibri Light"/>
                <w:sz w:val="18"/>
                <w:szCs w:val="18"/>
                <w:lang w:val="fr-FR"/>
              </w:rPr>
              <w:t>Améliorer la biodiversité, renforcer les infrastructures vertes en milieu urbain et réduire la pollution</w:t>
            </w:r>
          </w:p>
        </w:tc>
        <w:tc>
          <w:tcPr>
            <w:tcW w:w="1795" w:type="pct"/>
          </w:tcPr>
          <w:p w14:paraId="42CE37D1" w14:textId="388299EB" w:rsidR="002B0391" w:rsidRPr="00DE7AC8" w:rsidRDefault="00F373F0" w:rsidP="002B0391">
            <w:pPr>
              <w:rPr>
                <w:rFonts w:cs="Calibri Light"/>
                <w:sz w:val="18"/>
                <w:szCs w:val="18"/>
                <w:lang w:val="fr-FR"/>
              </w:rPr>
            </w:pPr>
            <w:r w:rsidRPr="00DE7AC8">
              <w:rPr>
                <w:rFonts w:cs="Calibri Light"/>
                <w:sz w:val="18"/>
                <w:szCs w:val="18"/>
                <w:lang w:val="fr-FR"/>
              </w:rPr>
              <w:t xml:space="preserve">Cet OS </w:t>
            </w:r>
            <w:r w:rsidR="00631399" w:rsidRPr="00DE7AC8">
              <w:rPr>
                <w:rFonts w:cs="Calibri Light"/>
                <w:sz w:val="18"/>
                <w:szCs w:val="18"/>
                <w:lang w:val="fr-FR"/>
              </w:rPr>
              <w:t>contribue au</w:t>
            </w:r>
            <w:r w:rsidR="00331361" w:rsidRPr="00DE7AC8">
              <w:rPr>
                <w:rFonts w:cs="Calibri Light"/>
                <w:sz w:val="18"/>
                <w:szCs w:val="18"/>
                <w:lang w:val="fr-FR"/>
              </w:rPr>
              <w:t xml:space="preserve"> cadre des directives délimitées par la Stratégie UE pour la biodiversité à l’horizon 2030</w:t>
            </w:r>
          </w:p>
        </w:tc>
        <w:tc>
          <w:tcPr>
            <w:tcW w:w="629" w:type="pct"/>
            <w:shd w:val="clear" w:color="auto" w:fill="4F81BD" w:themeFill="accent1"/>
            <w:vAlign w:val="center"/>
          </w:tcPr>
          <w:p w14:paraId="7C402DA8" w14:textId="77777777" w:rsidR="002B0391" w:rsidRPr="00DE7AC8" w:rsidRDefault="002B0391" w:rsidP="002B0391">
            <w:pPr>
              <w:jc w:val="center"/>
              <w:rPr>
                <w:rFonts w:cs="Calibri Light"/>
                <w:color w:val="000000" w:themeColor="text1"/>
                <w:sz w:val="18"/>
                <w:szCs w:val="18"/>
                <w:lang w:val="fr-FR"/>
              </w:rPr>
            </w:pPr>
            <w:r w:rsidRPr="00DE7AC8">
              <w:rPr>
                <w:rFonts w:cs="Calibri Light"/>
                <w:color w:val="000000" w:themeColor="text1"/>
                <w:sz w:val="18"/>
                <w:szCs w:val="18"/>
                <w:lang w:val="fr-FR"/>
              </w:rPr>
              <w:t>S/O</w:t>
            </w:r>
          </w:p>
        </w:tc>
      </w:tr>
      <w:tr w:rsidR="002B0391" w:rsidRPr="00DE7AC8" w14:paraId="20C89B67" w14:textId="77777777" w:rsidTr="00821AA3">
        <w:trPr>
          <w:trHeight w:val="647"/>
          <w:tblHeader/>
        </w:trPr>
        <w:tc>
          <w:tcPr>
            <w:tcW w:w="1089" w:type="pct"/>
            <w:shd w:val="clear" w:color="auto" w:fill="auto"/>
            <w:vAlign w:val="center"/>
          </w:tcPr>
          <w:p w14:paraId="34B5AFD3" w14:textId="11AFF55D" w:rsidR="002B0391" w:rsidRPr="00DE7AC8" w:rsidRDefault="00331361" w:rsidP="002B0391">
            <w:pPr>
              <w:widowControl w:val="0"/>
              <w:autoSpaceDE w:val="0"/>
              <w:autoSpaceDN w:val="0"/>
              <w:adjustRightInd w:val="0"/>
              <w:spacing w:before="0" w:after="0"/>
              <w:jc w:val="left"/>
              <w:rPr>
                <w:rFonts w:cs="Calibri Light"/>
                <w:b/>
                <w:bCs/>
                <w:color w:val="000000"/>
                <w:sz w:val="18"/>
                <w:szCs w:val="18"/>
                <w:lang w:val="fr-FR" w:eastAsia="it-IT"/>
              </w:rPr>
            </w:pPr>
            <w:r w:rsidRPr="00DE7AC8">
              <w:rPr>
                <w:rFonts w:cs="Calibri Light"/>
                <w:b/>
                <w:bCs/>
                <w:color w:val="000000"/>
                <w:sz w:val="18"/>
                <w:szCs w:val="18"/>
                <w:lang w:val="fr-FR" w:eastAsia="it-IT"/>
              </w:rPr>
              <w:t xml:space="preserve">Axe prioritaire 3 : </w:t>
            </w:r>
          </w:p>
          <w:p w14:paraId="39270A71" w14:textId="0EEB78ED" w:rsidR="002B0391" w:rsidRPr="00DE7AC8" w:rsidRDefault="00331361" w:rsidP="002B0391">
            <w:pPr>
              <w:widowControl w:val="0"/>
              <w:autoSpaceDE w:val="0"/>
              <w:autoSpaceDN w:val="0"/>
              <w:adjustRightInd w:val="0"/>
              <w:spacing w:before="0" w:after="0"/>
              <w:jc w:val="left"/>
              <w:rPr>
                <w:rFonts w:cs="Calibri Light"/>
                <w:b/>
                <w:bCs/>
                <w:color w:val="000000"/>
                <w:sz w:val="18"/>
                <w:szCs w:val="18"/>
                <w:lang w:val="fr-FR" w:eastAsia="it-IT"/>
              </w:rPr>
            </w:pPr>
            <w:r w:rsidRPr="00DE7AC8">
              <w:rPr>
                <w:rFonts w:cs="Calibri Light"/>
                <w:b/>
                <w:bCs/>
                <w:color w:val="000000"/>
                <w:sz w:val="18"/>
                <w:szCs w:val="18"/>
                <w:lang w:val="fr-FR" w:eastAsia="it-IT"/>
              </w:rPr>
              <w:t>Gouvernance MED</w:t>
            </w:r>
          </w:p>
        </w:tc>
        <w:tc>
          <w:tcPr>
            <w:tcW w:w="1487" w:type="pct"/>
            <w:shd w:val="clear" w:color="auto" w:fill="auto"/>
            <w:vAlign w:val="center"/>
          </w:tcPr>
          <w:p w14:paraId="29C87442" w14:textId="09FE95B9" w:rsidR="002B0391" w:rsidRPr="00DE7AC8" w:rsidRDefault="00DE7AC8" w:rsidP="002B0391">
            <w:pPr>
              <w:rPr>
                <w:rFonts w:cs="Calibri Light"/>
                <w:sz w:val="18"/>
                <w:szCs w:val="18"/>
                <w:lang w:val="fr-FR"/>
              </w:rPr>
            </w:pPr>
            <w:r w:rsidRPr="00DE7AC8">
              <w:rPr>
                <w:rFonts w:cs="Calibri Light"/>
                <w:b/>
                <w:bCs/>
                <w:sz w:val="18"/>
                <w:szCs w:val="18"/>
                <w:lang w:val="fr-FR"/>
              </w:rPr>
              <w:t>I</w:t>
            </w:r>
            <w:r w:rsidR="004D5155" w:rsidRPr="00DE7AC8">
              <w:rPr>
                <w:rFonts w:cs="Calibri Light"/>
                <w:b/>
                <w:bCs/>
                <w:sz w:val="18"/>
                <w:szCs w:val="18"/>
                <w:lang w:val="fr-FR"/>
              </w:rPr>
              <w:t xml:space="preserve">OS </w:t>
            </w:r>
            <w:r w:rsidRPr="00DE7AC8">
              <w:rPr>
                <w:rFonts w:cs="Calibri Light"/>
                <w:b/>
                <w:bCs/>
                <w:sz w:val="18"/>
                <w:szCs w:val="18"/>
                <w:lang w:val="fr-FR"/>
              </w:rPr>
              <w:t>(vi)</w:t>
            </w:r>
            <w:r w:rsidR="002B0391" w:rsidRPr="00DE7AC8">
              <w:rPr>
                <w:rFonts w:cs="Calibri Light"/>
                <w:b/>
                <w:bCs/>
                <w:sz w:val="18"/>
                <w:szCs w:val="18"/>
                <w:lang w:val="fr-FR"/>
              </w:rPr>
              <w:t>:</w:t>
            </w:r>
            <w:r w:rsidR="002B0391" w:rsidRPr="00DE7AC8">
              <w:rPr>
                <w:rFonts w:cs="Calibri Light"/>
                <w:sz w:val="18"/>
                <w:szCs w:val="18"/>
                <w:lang w:val="fr-FR"/>
              </w:rPr>
              <w:t xml:space="preserve"> </w:t>
            </w:r>
            <w:r w:rsidR="00821AA3">
              <w:rPr>
                <w:rFonts w:cs="Calibri Light"/>
                <w:sz w:val="18"/>
                <w:szCs w:val="18"/>
                <w:lang w:val="fr-FR"/>
              </w:rPr>
              <w:t>A</w:t>
            </w:r>
            <w:r w:rsidR="00821AA3" w:rsidRPr="00821AA3">
              <w:rPr>
                <w:rFonts w:cs="Calibri Light"/>
                <w:sz w:val="18"/>
                <w:szCs w:val="18"/>
                <w:lang w:val="fr-FR"/>
              </w:rPr>
              <w:t>utres actions pour soutenir</w:t>
            </w:r>
            <w:r w:rsidR="00821AA3">
              <w:rPr>
                <w:rFonts w:cs="Calibri Light"/>
                <w:sz w:val="18"/>
                <w:szCs w:val="18"/>
                <w:lang w:val="fr-FR"/>
              </w:rPr>
              <w:t xml:space="preserve"> </w:t>
            </w:r>
            <w:r w:rsidR="00821AA3" w:rsidRPr="00821AA3">
              <w:rPr>
                <w:rFonts w:cs="Calibri Light"/>
                <w:sz w:val="18"/>
                <w:szCs w:val="18"/>
                <w:lang w:val="fr-FR"/>
              </w:rPr>
              <w:t>une meilleure gouvernance de coopération</w:t>
            </w:r>
          </w:p>
        </w:tc>
        <w:tc>
          <w:tcPr>
            <w:tcW w:w="1795" w:type="pct"/>
            <w:vAlign w:val="center"/>
          </w:tcPr>
          <w:p w14:paraId="0A20CE56" w14:textId="627D9808" w:rsidR="002B0391" w:rsidRPr="00DE7AC8" w:rsidRDefault="004D5155" w:rsidP="00821AA3">
            <w:pPr>
              <w:jc w:val="center"/>
              <w:rPr>
                <w:rFonts w:cs="Calibri Light"/>
                <w:sz w:val="18"/>
                <w:szCs w:val="18"/>
                <w:lang w:val="fr-FR"/>
              </w:rPr>
            </w:pPr>
            <w:r w:rsidRPr="00DE7AC8">
              <w:rPr>
                <w:rFonts w:cs="Calibri Light"/>
                <w:sz w:val="18"/>
                <w:szCs w:val="18"/>
                <w:lang w:val="fr-FR"/>
              </w:rPr>
              <w:t>Pas d’interaction trouvée</w:t>
            </w:r>
          </w:p>
        </w:tc>
        <w:tc>
          <w:tcPr>
            <w:tcW w:w="629" w:type="pct"/>
            <w:shd w:val="clear" w:color="auto" w:fill="D9D9D9" w:themeFill="background1" w:themeFillShade="D9"/>
            <w:vAlign w:val="center"/>
          </w:tcPr>
          <w:p w14:paraId="27988239" w14:textId="77777777" w:rsidR="002B0391" w:rsidRPr="00DE7AC8" w:rsidRDefault="002B0391" w:rsidP="002B0391">
            <w:pPr>
              <w:jc w:val="center"/>
              <w:rPr>
                <w:rFonts w:cs="Calibri Light"/>
                <w:sz w:val="18"/>
                <w:szCs w:val="18"/>
                <w:lang w:val="fr-FR"/>
              </w:rPr>
            </w:pPr>
            <w:r w:rsidRPr="00DE7AC8">
              <w:rPr>
                <w:rFonts w:cs="Calibri Light"/>
                <w:sz w:val="18"/>
                <w:szCs w:val="18"/>
                <w:lang w:val="fr-FR"/>
              </w:rPr>
              <w:t>N</w:t>
            </w:r>
          </w:p>
        </w:tc>
      </w:tr>
    </w:tbl>
    <w:p w14:paraId="4DF42214" w14:textId="375DECBE" w:rsidR="0006569B" w:rsidRPr="0006569B" w:rsidRDefault="0006569B" w:rsidP="0006569B">
      <w:pPr>
        <w:ind w:left="360"/>
        <w:rPr>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48494E22" w14:textId="1DA11B63" w:rsidR="002B0391" w:rsidRPr="0006569B" w:rsidRDefault="002B0391" w:rsidP="002B0391">
      <w:pPr>
        <w:rPr>
          <w:bCs/>
          <w:lang w:val="pt-PT"/>
        </w:rPr>
      </w:pPr>
    </w:p>
    <w:p w14:paraId="4230F694" w14:textId="63A1859B" w:rsidR="005A3999" w:rsidRPr="004D5155" w:rsidRDefault="004D5155" w:rsidP="004D5155">
      <w:pPr>
        <w:spacing w:before="0" w:line="300" w:lineRule="atLeast"/>
        <w:ind w:left="709"/>
        <w:rPr>
          <w:rFonts w:ascii="Calibri" w:hAnsi="Calibri"/>
          <w:b/>
          <w:color w:val="4470B4"/>
          <w:lang w:val="fr-FR"/>
        </w:rPr>
      </w:pPr>
      <w:r w:rsidRPr="004D5155">
        <w:rPr>
          <w:rStyle w:val="Rfrenceintense"/>
          <w:lang w:val="fr-FR"/>
        </w:rPr>
        <w:t>Qualité de l’air et c</w:t>
      </w:r>
      <w:r>
        <w:rPr>
          <w:rStyle w:val="Rfrenceintense"/>
          <w:lang w:val="fr-FR"/>
        </w:rPr>
        <w:t>hangement climatique</w:t>
      </w:r>
    </w:p>
    <w:p w14:paraId="30740483" w14:textId="19AD45F9" w:rsidR="00C219FF" w:rsidRPr="000F2137" w:rsidRDefault="00C219FF" w:rsidP="002B0391">
      <w:pPr>
        <w:rPr>
          <w:rFonts w:cs="Calibri Light"/>
          <w:lang w:val="fr-FR"/>
        </w:rPr>
      </w:pPr>
      <w:r w:rsidRPr="00C219FF">
        <w:rPr>
          <w:rFonts w:cs="Calibri Light"/>
          <w:lang w:val="fr-FR"/>
        </w:rPr>
        <w:t>Le 11 décembre</w:t>
      </w:r>
      <w:r w:rsidR="00935A19">
        <w:rPr>
          <w:rFonts w:cs="Calibri Light"/>
          <w:lang w:val="fr-FR"/>
        </w:rPr>
        <w:t xml:space="preserve"> </w:t>
      </w:r>
      <w:r w:rsidRPr="00C219FF">
        <w:rPr>
          <w:rFonts w:cs="Calibri Light"/>
          <w:lang w:val="fr-FR"/>
        </w:rPr>
        <w:t>2019, la Commission a</w:t>
      </w:r>
      <w:r>
        <w:rPr>
          <w:rFonts w:cs="Calibri Light"/>
          <w:lang w:val="fr-FR"/>
        </w:rPr>
        <w:t xml:space="preserve"> adopté </w:t>
      </w:r>
      <w:r>
        <w:rPr>
          <w:rFonts w:cs="Calibri Light"/>
          <w:u w:val="single"/>
          <w:lang w:val="fr-FR"/>
        </w:rPr>
        <w:t>Le pacte vert pour l’Europe (COM(2019)640)</w:t>
      </w:r>
      <w:r>
        <w:rPr>
          <w:rFonts w:cs="Calibri Light"/>
          <w:lang w:val="fr-FR"/>
        </w:rPr>
        <w:t xml:space="preserve"> ayant pour objectif de transformer l</w:t>
      </w:r>
      <w:r w:rsidR="004B1F46">
        <w:rPr>
          <w:rFonts w:cs="Calibri Light"/>
          <w:lang w:val="fr-FR"/>
        </w:rPr>
        <w:t xml:space="preserve">’UE en une société juste et prospère, avec </w:t>
      </w:r>
      <w:r w:rsidR="00292120">
        <w:rPr>
          <w:rFonts w:cs="Calibri Light"/>
          <w:lang w:val="fr-FR"/>
        </w:rPr>
        <w:t>une économie moderne, économe en ressources et compétitive où il n’y aurait pas d’émission</w:t>
      </w:r>
      <w:r w:rsidR="000F2137">
        <w:rPr>
          <w:rFonts w:cs="Calibri Light"/>
          <w:lang w:val="fr-FR"/>
        </w:rPr>
        <w:t xml:space="preserve"> nette</w:t>
      </w:r>
      <w:r w:rsidR="00292120">
        <w:rPr>
          <w:rFonts w:cs="Calibri Light"/>
          <w:lang w:val="fr-FR"/>
        </w:rPr>
        <w:t xml:space="preserve"> de gaz à effets de serre </w:t>
      </w:r>
      <w:r w:rsidR="009A14F7">
        <w:rPr>
          <w:rFonts w:cs="Calibri Light"/>
          <w:lang w:val="fr-FR"/>
        </w:rPr>
        <w:t>en 2050 et où la croissance économique serait découplé</w:t>
      </w:r>
      <w:r w:rsidR="004F539D">
        <w:rPr>
          <w:rFonts w:cs="Calibri Light"/>
          <w:lang w:val="fr-FR"/>
        </w:rPr>
        <w:t>e</w:t>
      </w:r>
      <w:r w:rsidR="00292120">
        <w:rPr>
          <w:rFonts w:cs="Calibri Light"/>
          <w:lang w:val="fr-FR"/>
        </w:rPr>
        <w:t xml:space="preserve"> </w:t>
      </w:r>
      <w:r w:rsidR="00FC72AD">
        <w:rPr>
          <w:rFonts w:cs="Calibri Light"/>
          <w:lang w:val="fr-FR"/>
        </w:rPr>
        <w:t xml:space="preserve">des ressources utilisées. </w:t>
      </w:r>
      <w:r w:rsidR="00FC72AD" w:rsidRPr="000F2137">
        <w:rPr>
          <w:rFonts w:cs="Calibri Light"/>
          <w:lang w:val="fr-FR"/>
        </w:rPr>
        <w:t>Les principales cibles conce</w:t>
      </w:r>
      <w:r w:rsidR="00CB0FC8" w:rsidRPr="000F2137">
        <w:rPr>
          <w:rFonts w:cs="Calibri Light"/>
          <w:lang w:val="fr-FR"/>
        </w:rPr>
        <w:t xml:space="preserve">rnent : </w:t>
      </w:r>
    </w:p>
    <w:p w14:paraId="6913FDF2" w14:textId="5DF3DE1B" w:rsidR="002053A3" w:rsidRDefault="00031B51" w:rsidP="000E1D46">
      <w:pPr>
        <w:pStyle w:val="Paragraphedeliste"/>
        <w:numPr>
          <w:ilvl w:val="0"/>
          <w:numId w:val="10"/>
        </w:numPr>
        <w:rPr>
          <w:rFonts w:cs="Calibri Light"/>
          <w:lang w:val="fr-FR"/>
        </w:rPr>
      </w:pPr>
      <w:r w:rsidRPr="002053A3">
        <w:rPr>
          <w:rFonts w:cs="Calibri Light"/>
          <w:lang w:val="fr-FR"/>
        </w:rPr>
        <w:t>Réduction des émissions de gaz à effets de serre (</w:t>
      </w:r>
      <w:r w:rsidR="008B0DFD" w:rsidRPr="002053A3">
        <w:rPr>
          <w:rFonts w:cs="Calibri Light"/>
          <w:lang w:val="fr-FR"/>
        </w:rPr>
        <w:t>réduire d’au moins 40% par rapport au niveau de 199</w:t>
      </w:r>
      <w:r w:rsidR="000F2137">
        <w:rPr>
          <w:rFonts w:cs="Calibri Light"/>
          <w:lang w:val="fr-FR"/>
        </w:rPr>
        <w:t>0</w:t>
      </w:r>
      <w:r w:rsidR="008B0DFD" w:rsidRPr="002053A3">
        <w:rPr>
          <w:rFonts w:cs="Calibri Light"/>
          <w:lang w:val="fr-FR"/>
        </w:rPr>
        <w:t xml:space="preserve">), par la mise en œuvre </w:t>
      </w:r>
      <w:r w:rsidR="000D1DBD" w:rsidRPr="002053A3">
        <w:rPr>
          <w:rFonts w:cs="Calibri Light"/>
          <w:lang w:val="fr-FR"/>
        </w:rPr>
        <w:t>du système UE d’échange de quotas d’émission</w:t>
      </w:r>
      <w:r w:rsidR="005A6D07" w:rsidRPr="002053A3">
        <w:rPr>
          <w:rFonts w:cs="Calibri Light"/>
          <w:lang w:val="fr-FR"/>
        </w:rPr>
        <w:t xml:space="preserve">, </w:t>
      </w:r>
      <w:r w:rsidR="002053A3" w:rsidRPr="002053A3">
        <w:rPr>
          <w:rFonts w:cs="Calibri Light"/>
          <w:lang w:val="fr-FR"/>
        </w:rPr>
        <w:t>le règlement sur l</w:t>
      </w:r>
      <w:r w:rsidR="004F539D">
        <w:rPr>
          <w:rFonts w:cs="Calibri Light"/>
          <w:lang w:val="fr-FR"/>
        </w:rPr>
        <w:t xml:space="preserve">a </w:t>
      </w:r>
      <w:r w:rsidR="002B68BD">
        <w:rPr>
          <w:rFonts w:cs="Calibri Light"/>
          <w:lang w:val="fr-FR"/>
        </w:rPr>
        <w:t xml:space="preserve">répartition </w:t>
      </w:r>
      <w:r w:rsidR="002B68BD" w:rsidRPr="002053A3">
        <w:rPr>
          <w:rFonts w:cs="Calibri Light"/>
          <w:lang w:val="fr-FR"/>
        </w:rPr>
        <w:t>de</w:t>
      </w:r>
      <w:r w:rsidR="002053A3" w:rsidRPr="002053A3">
        <w:rPr>
          <w:rFonts w:cs="Calibri Light"/>
          <w:lang w:val="fr-FR"/>
        </w:rPr>
        <w:t xml:space="preserve"> l'effort avec les objectifs de réduction des émissions des États membres et le règlement sur l'utilisation des terres, le changement d'affectation des terres et la foresterie</w:t>
      </w:r>
      <w:r w:rsidR="002053A3">
        <w:rPr>
          <w:rFonts w:cs="Calibri Light"/>
          <w:lang w:val="fr-FR"/>
        </w:rPr>
        <w:t> ;</w:t>
      </w:r>
    </w:p>
    <w:p w14:paraId="5680E4C6" w14:textId="2916DD18" w:rsidR="002053A3" w:rsidRPr="002053A3" w:rsidRDefault="009E4FB3" w:rsidP="000E1D46">
      <w:pPr>
        <w:pStyle w:val="Paragraphedeliste"/>
        <w:numPr>
          <w:ilvl w:val="0"/>
          <w:numId w:val="10"/>
        </w:numPr>
        <w:rPr>
          <w:rFonts w:cs="Calibri Light"/>
          <w:lang w:val="fr-FR"/>
        </w:rPr>
      </w:pPr>
      <w:r w:rsidRPr="002053A3">
        <w:rPr>
          <w:rFonts w:cs="Calibri Light"/>
          <w:lang w:val="fr-FR"/>
        </w:rPr>
        <w:lastRenderedPageBreak/>
        <w:t>Augmentation</w:t>
      </w:r>
      <w:r w:rsidR="002053A3" w:rsidRPr="002053A3">
        <w:rPr>
          <w:rFonts w:cs="Calibri Light"/>
          <w:lang w:val="fr-FR"/>
        </w:rPr>
        <w:t xml:space="preserve"> de l’adaptation au c</w:t>
      </w:r>
      <w:r w:rsidR="002053A3">
        <w:rPr>
          <w:rFonts w:cs="Calibri Light"/>
          <w:lang w:val="fr-FR"/>
        </w:rPr>
        <w:t xml:space="preserve">hangement climatique, par le renforcement des efforts </w:t>
      </w:r>
      <w:r w:rsidR="0009228B">
        <w:rPr>
          <w:rFonts w:cs="Calibri Light"/>
          <w:lang w:val="fr-FR"/>
        </w:rPr>
        <w:t xml:space="preserve">sur la résilience au climat, résilience des édifices, prévention </w:t>
      </w:r>
      <w:r>
        <w:rPr>
          <w:rFonts w:cs="Calibri Light"/>
          <w:lang w:val="fr-FR"/>
        </w:rPr>
        <w:t xml:space="preserve">et anticipation ; </w:t>
      </w:r>
    </w:p>
    <w:p w14:paraId="65A32B75" w14:textId="0F1CD068" w:rsidR="009E4FB3" w:rsidRPr="009E4FB3" w:rsidRDefault="003D692F" w:rsidP="000E1D46">
      <w:pPr>
        <w:pStyle w:val="Paragraphedeliste"/>
        <w:numPr>
          <w:ilvl w:val="0"/>
          <w:numId w:val="10"/>
        </w:numPr>
        <w:rPr>
          <w:rFonts w:cs="Calibri Light"/>
          <w:lang w:val="fr-FR"/>
        </w:rPr>
      </w:pPr>
      <w:r w:rsidRPr="009E4FB3">
        <w:rPr>
          <w:rFonts w:cs="Calibri Light"/>
          <w:lang w:val="fr-FR"/>
        </w:rPr>
        <w:t>Investir</w:t>
      </w:r>
      <w:r w:rsidR="009E4FB3" w:rsidRPr="009E4FB3">
        <w:rPr>
          <w:rFonts w:cs="Calibri Light"/>
          <w:lang w:val="fr-FR"/>
        </w:rPr>
        <w:t xml:space="preserve"> sur les énergies r</w:t>
      </w:r>
      <w:r w:rsidR="009E4FB3">
        <w:rPr>
          <w:rFonts w:cs="Calibri Light"/>
          <w:lang w:val="fr-FR"/>
        </w:rPr>
        <w:t>enouvelables (atteindre au moins 32% d’énergie renouvelable</w:t>
      </w:r>
      <w:r>
        <w:rPr>
          <w:rFonts w:cs="Calibri Light"/>
          <w:lang w:val="fr-FR"/>
        </w:rPr>
        <w:t>) ;</w:t>
      </w:r>
    </w:p>
    <w:p w14:paraId="3E1B7DA5" w14:textId="291B1EA7" w:rsidR="002B0391" w:rsidRPr="003D692F" w:rsidRDefault="003D692F" w:rsidP="000E1D46">
      <w:pPr>
        <w:pStyle w:val="Paragraphedeliste"/>
        <w:numPr>
          <w:ilvl w:val="0"/>
          <w:numId w:val="10"/>
        </w:numPr>
        <w:rPr>
          <w:rFonts w:cs="Calibri Light"/>
          <w:lang w:val="fr-FR"/>
        </w:rPr>
      </w:pPr>
      <w:r w:rsidRPr="003D692F">
        <w:rPr>
          <w:rFonts w:cs="Calibri Light"/>
          <w:lang w:val="fr-FR"/>
        </w:rPr>
        <w:t>Renforcer l’efficience énergétique (renforcer d</w:t>
      </w:r>
      <w:r>
        <w:rPr>
          <w:rFonts w:cs="Calibri Light"/>
          <w:lang w:val="fr-FR"/>
        </w:rPr>
        <w:t>’au moins 32.5% en efficience énergétique)</w:t>
      </w:r>
    </w:p>
    <w:p w14:paraId="08DE8273" w14:textId="6F9C94DC" w:rsidR="00935A19" w:rsidRPr="000F2137" w:rsidRDefault="00935A19" w:rsidP="002B0391">
      <w:pPr>
        <w:rPr>
          <w:rFonts w:cs="Calibri Light"/>
          <w:lang w:val="fr-FR"/>
        </w:rPr>
      </w:pPr>
      <w:r w:rsidRPr="00935A19">
        <w:rPr>
          <w:rFonts w:cs="Calibri Light"/>
          <w:lang w:val="fr-FR"/>
        </w:rPr>
        <w:t>Le 04 mars 2020, la Commission a</w:t>
      </w:r>
      <w:r>
        <w:rPr>
          <w:rFonts w:cs="Calibri Light"/>
          <w:lang w:val="fr-FR"/>
        </w:rPr>
        <w:t xml:space="preserve"> adopté </w:t>
      </w:r>
      <w:r w:rsidR="00391701">
        <w:rPr>
          <w:rFonts w:cs="Calibri Light"/>
          <w:lang w:val="fr-FR"/>
        </w:rPr>
        <w:t xml:space="preserve">la </w:t>
      </w:r>
      <w:r w:rsidR="00391701" w:rsidRPr="00391701">
        <w:rPr>
          <w:rFonts w:cs="Calibri Light"/>
          <w:u w:val="single"/>
          <w:lang w:val="fr-FR"/>
        </w:rPr>
        <w:t>Loi européenne sur le climat (COM(2020)80)</w:t>
      </w:r>
      <w:r w:rsidR="00391701">
        <w:rPr>
          <w:rFonts w:cs="Calibri Light"/>
          <w:lang w:val="fr-FR"/>
        </w:rPr>
        <w:t>,</w:t>
      </w:r>
      <w:r w:rsidR="00AC3FCB">
        <w:rPr>
          <w:rFonts w:cs="Calibri Light"/>
          <w:lang w:val="fr-FR"/>
        </w:rPr>
        <w:t xml:space="preserve"> avec l’objectif d’atteindre </w:t>
      </w:r>
      <w:r w:rsidR="000F2137">
        <w:rPr>
          <w:rFonts w:cs="Calibri Light"/>
          <w:lang w:val="fr-FR"/>
        </w:rPr>
        <w:t>la</w:t>
      </w:r>
      <w:r w:rsidR="00AC3FCB">
        <w:rPr>
          <w:rFonts w:cs="Calibri Light"/>
          <w:lang w:val="fr-FR"/>
        </w:rPr>
        <w:t xml:space="preserve"> neutralité carbone pour 2050. </w:t>
      </w:r>
      <w:r w:rsidR="004A17D1" w:rsidRPr="000F2137">
        <w:rPr>
          <w:rFonts w:cs="Calibri Light"/>
          <w:lang w:val="fr-FR"/>
        </w:rPr>
        <w:t xml:space="preserve">Les principales cibles sont notamment : </w:t>
      </w:r>
    </w:p>
    <w:p w14:paraId="18DA5E96" w14:textId="15494AAF" w:rsidR="001F3392" w:rsidRDefault="001F3392" w:rsidP="000E1D46">
      <w:pPr>
        <w:pStyle w:val="Paragraphedeliste"/>
        <w:numPr>
          <w:ilvl w:val="0"/>
          <w:numId w:val="11"/>
        </w:numPr>
        <w:rPr>
          <w:rFonts w:cs="Calibri Light"/>
          <w:lang w:val="fr-FR"/>
        </w:rPr>
      </w:pPr>
      <w:r w:rsidRPr="001F3392">
        <w:rPr>
          <w:rFonts w:cs="Calibri Light"/>
          <w:lang w:val="fr-FR"/>
        </w:rPr>
        <w:t>Définir l'orientation à long terme des déplacements pour atteindre l'objectif de neutralité climatique 2050 à travers toutes les politiques, d'une manière socialement équitable et rentable, en veillant à ce que la transition vers la neutralité climatique soit irréversible ;</w:t>
      </w:r>
    </w:p>
    <w:p w14:paraId="182691EC" w14:textId="77777777" w:rsidR="007A2E22" w:rsidRPr="007A2E22" w:rsidRDefault="007A2E22" w:rsidP="000E1D46">
      <w:pPr>
        <w:pStyle w:val="Paragraphedeliste"/>
        <w:numPr>
          <w:ilvl w:val="0"/>
          <w:numId w:val="11"/>
        </w:numPr>
        <w:rPr>
          <w:rFonts w:cs="Calibri Light"/>
          <w:lang w:val="fr-FR"/>
        </w:rPr>
      </w:pPr>
      <w:r w:rsidRPr="007A2E22">
        <w:rPr>
          <w:rFonts w:cs="Calibri Light"/>
          <w:lang w:val="fr-FR"/>
        </w:rPr>
        <w:t>Offrir une prévisibilité aux investisseurs et autres acteurs économiques, en créant un environnement commercial pour l'industrie et les investisseurs, avec un rythme de réduction des émissions cartographié de 2030 à 2050;</w:t>
      </w:r>
    </w:p>
    <w:p w14:paraId="2E65628F" w14:textId="45D63D7C" w:rsidR="002B0391" w:rsidRPr="007A2E22" w:rsidRDefault="007A2E22" w:rsidP="000E1D46">
      <w:pPr>
        <w:pStyle w:val="Paragraphedeliste"/>
        <w:numPr>
          <w:ilvl w:val="0"/>
          <w:numId w:val="11"/>
        </w:numPr>
        <w:rPr>
          <w:rFonts w:cs="Calibri Light"/>
          <w:lang w:val="fr-FR"/>
        </w:rPr>
      </w:pPr>
      <w:r w:rsidRPr="007A2E22">
        <w:rPr>
          <w:rFonts w:cs="Calibri Light"/>
          <w:lang w:val="fr-FR"/>
        </w:rPr>
        <w:t>Mettre en place des stratégies et des plans d'adaptation comprenant des cadres complets de gestion des risques, fondés sur des données de référence solides sur le climat et la vulnérabilité et des évaluations des progrès</w:t>
      </w:r>
      <w:r w:rsidR="002B0391" w:rsidRPr="007A2E22">
        <w:rPr>
          <w:rFonts w:cs="Calibri Light"/>
          <w:lang w:val="fr-FR"/>
        </w:rPr>
        <w:t xml:space="preserve">. </w:t>
      </w:r>
    </w:p>
    <w:p w14:paraId="271FA04F" w14:textId="4F6BECC9" w:rsidR="0065729D" w:rsidRPr="007C326E" w:rsidRDefault="0065729D" w:rsidP="002B0391">
      <w:pPr>
        <w:rPr>
          <w:lang w:val="fr-FR"/>
        </w:rPr>
      </w:pPr>
      <w:r w:rsidRPr="0065729D">
        <w:rPr>
          <w:lang w:val="fr-FR"/>
        </w:rPr>
        <w:t>Le 18 décembre 2013, la Commission Eu</w:t>
      </w:r>
      <w:r>
        <w:rPr>
          <w:lang w:val="fr-FR"/>
        </w:rPr>
        <w:t xml:space="preserve">ropéenne a adopté le </w:t>
      </w:r>
      <w:r w:rsidR="000161CA">
        <w:rPr>
          <w:u w:val="single"/>
          <w:lang w:val="fr-FR"/>
        </w:rPr>
        <w:t>Clean Air Policy Package (COM(2013)918),</w:t>
      </w:r>
      <w:r w:rsidR="000161CA">
        <w:rPr>
          <w:lang w:val="fr-FR"/>
        </w:rPr>
        <w:t xml:space="preserve"> lequel propose </w:t>
      </w:r>
      <w:r w:rsidR="00A62C69">
        <w:rPr>
          <w:lang w:val="fr-FR"/>
        </w:rPr>
        <w:t xml:space="preserve">une législation pour réduire l’impact des émissions sur le long terme et, simultanément, cela promouvra les mesures </w:t>
      </w:r>
      <w:r w:rsidR="004A2539">
        <w:rPr>
          <w:lang w:val="fr-FR"/>
        </w:rPr>
        <w:t xml:space="preserve">permettant de mitiger le réchauffement atmosphérique et le </w:t>
      </w:r>
      <w:r w:rsidR="004A2539" w:rsidRPr="007C326E">
        <w:rPr>
          <w:lang w:val="fr-FR"/>
        </w:rPr>
        <w:t xml:space="preserve">changement climatique. Ce </w:t>
      </w:r>
      <w:r w:rsidR="00821AA3">
        <w:rPr>
          <w:lang w:val="fr-FR"/>
        </w:rPr>
        <w:t>paquet</w:t>
      </w:r>
      <w:r w:rsidR="004A2539" w:rsidRPr="007C326E">
        <w:rPr>
          <w:lang w:val="fr-FR"/>
        </w:rPr>
        <w:t xml:space="preserve"> inclue notamment : </w:t>
      </w:r>
    </w:p>
    <w:p w14:paraId="6554FB8B" w14:textId="6E4CC946" w:rsidR="007C326E" w:rsidRDefault="00821AA3" w:rsidP="000E1D46">
      <w:pPr>
        <w:pStyle w:val="Paragraphedeliste"/>
        <w:numPr>
          <w:ilvl w:val="0"/>
          <w:numId w:val="12"/>
        </w:numPr>
        <w:rPr>
          <w:lang w:val="fr-FR"/>
        </w:rPr>
      </w:pPr>
      <w:r>
        <w:rPr>
          <w:lang w:val="fr-FR"/>
        </w:rPr>
        <w:t>Le n</w:t>
      </w:r>
      <w:r w:rsidR="007C326E" w:rsidRPr="007C326E">
        <w:rPr>
          <w:lang w:val="fr-FR"/>
        </w:rPr>
        <w:t>ouveau Programme “Air Pur” p</w:t>
      </w:r>
      <w:r w:rsidR="007C326E">
        <w:rPr>
          <w:lang w:val="fr-FR"/>
        </w:rPr>
        <w:t xml:space="preserve">our l’Europe avec des mesures assurant que les cibles existantes soient atteintes dans le court terme </w:t>
      </w:r>
      <w:r>
        <w:rPr>
          <w:lang w:val="fr-FR"/>
        </w:rPr>
        <w:t>ainsi que</w:t>
      </w:r>
      <w:r w:rsidR="007C326E">
        <w:rPr>
          <w:lang w:val="fr-FR"/>
        </w:rPr>
        <w:t xml:space="preserve"> les nouveaux objectifs de qualité de l’air pour la période s’étendant jusqu’en 2030. </w:t>
      </w:r>
      <w:r>
        <w:rPr>
          <w:lang w:val="fr-FR"/>
        </w:rPr>
        <w:t>Le paquet</w:t>
      </w:r>
      <w:r w:rsidR="007C326E">
        <w:rPr>
          <w:lang w:val="fr-FR"/>
        </w:rPr>
        <w:t xml:space="preserve"> inclue des mesures de soutien, lesquelles visent à réduire la pollution de l’air, renforçant la qualité de l’air dans les villes, soutenant la recherche et l’innovation ainsi que la coopération internationale ; </w:t>
      </w:r>
    </w:p>
    <w:p w14:paraId="4B049E52" w14:textId="4F0372A2" w:rsidR="007C326E" w:rsidRPr="007C326E" w:rsidRDefault="007C326E" w:rsidP="000E1D46">
      <w:pPr>
        <w:pStyle w:val="Paragraphedeliste"/>
        <w:numPr>
          <w:ilvl w:val="0"/>
          <w:numId w:val="12"/>
        </w:numPr>
        <w:rPr>
          <w:lang w:val="fr-FR"/>
        </w:rPr>
      </w:pPr>
      <w:r w:rsidRPr="007C326E">
        <w:rPr>
          <w:lang w:val="fr-FR"/>
        </w:rPr>
        <w:t>Une directive révisée sur les plafonds d'émission nationaux</w:t>
      </w:r>
      <w:r>
        <w:rPr>
          <w:lang w:val="fr-FR"/>
        </w:rPr>
        <w:t>, renforçant le</w:t>
      </w:r>
      <w:r w:rsidRPr="007C326E">
        <w:rPr>
          <w:lang w:val="fr-FR"/>
        </w:rPr>
        <w:t>s limites nationales d'émission pour six principaux polluants ;</w:t>
      </w:r>
    </w:p>
    <w:p w14:paraId="346E8EEB" w14:textId="5AD52276" w:rsidR="007C326E" w:rsidRPr="007C326E" w:rsidRDefault="007C326E" w:rsidP="000E1D46">
      <w:pPr>
        <w:pStyle w:val="Paragraphedeliste"/>
        <w:numPr>
          <w:ilvl w:val="0"/>
          <w:numId w:val="12"/>
        </w:numPr>
        <w:rPr>
          <w:lang w:val="fr-FR"/>
        </w:rPr>
      </w:pPr>
      <w:r w:rsidRPr="007C326E">
        <w:rPr>
          <w:lang w:val="fr-FR"/>
        </w:rPr>
        <w:t xml:space="preserve">Une proposition de nouvelle directive pour réduire la pollution provenant des installations de combustion de taille moyenne, telles que les installations énergétiques pour les </w:t>
      </w:r>
      <w:r>
        <w:rPr>
          <w:lang w:val="fr-FR"/>
        </w:rPr>
        <w:t>quartiers</w:t>
      </w:r>
      <w:r w:rsidRPr="007C326E">
        <w:rPr>
          <w:lang w:val="fr-FR"/>
        </w:rPr>
        <w:t xml:space="preserve"> ou les grands bâtiments, et les petites installations industrielles.</w:t>
      </w:r>
    </w:p>
    <w:p w14:paraId="07D8404F" w14:textId="47289DEE" w:rsidR="007C326E" w:rsidRPr="007C326E" w:rsidRDefault="007C326E" w:rsidP="002B0391">
      <w:pPr>
        <w:rPr>
          <w:lang w:val="fr-FR"/>
        </w:rPr>
      </w:pPr>
      <w:r w:rsidRPr="007C326E">
        <w:rPr>
          <w:lang w:val="fr-FR"/>
        </w:rPr>
        <w:t>En outre, la Commission a</w:t>
      </w:r>
      <w:r>
        <w:rPr>
          <w:lang w:val="fr-FR"/>
        </w:rPr>
        <w:t xml:space="preserve"> adopté, le 09 décembre 2020, la </w:t>
      </w:r>
      <w:r>
        <w:rPr>
          <w:u w:val="single"/>
          <w:lang w:val="fr-FR"/>
        </w:rPr>
        <w:t>Stratégie de mobilité durable et Intelligente (COM(2020)789)</w:t>
      </w:r>
      <w:r>
        <w:rPr>
          <w:lang w:val="fr-FR"/>
        </w:rPr>
        <w:t xml:space="preserve">, visant les objectifs suivants : </w:t>
      </w:r>
    </w:p>
    <w:p w14:paraId="3CA5CB19" w14:textId="5AB02DE3" w:rsidR="007C326E" w:rsidRPr="007C326E" w:rsidRDefault="007C326E" w:rsidP="000E1D46">
      <w:pPr>
        <w:pStyle w:val="Paragraphedeliste"/>
        <w:numPr>
          <w:ilvl w:val="0"/>
          <w:numId w:val="13"/>
        </w:numPr>
        <w:rPr>
          <w:lang w:val="fr-FR"/>
        </w:rPr>
      </w:pPr>
      <w:r w:rsidRPr="007C326E">
        <w:rPr>
          <w:lang w:val="fr-FR"/>
        </w:rPr>
        <w:lastRenderedPageBreak/>
        <w:t>Atteindre une mobilité durable e</w:t>
      </w:r>
      <w:r>
        <w:rPr>
          <w:lang w:val="fr-FR"/>
        </w:rPr>
        <w:t xml:space="preserve">t plus verte, via le développement d’un système de transport multimodal efficient et interconnecté, pour les passagers et le fret avec des infrastructures pour des véhicules sans émission ; </w:t>
      </w:r>
    </w:p>
    <w:p w14:paraId="10F9D6C1" w14:textId="5D874A51" w:rsidR="002B0391" w:rsidRPr="007C326E" w:rsidRDefault="007C326E" w:rsidP="000E1D46">
      <w:pPr>
        <w:pStyle w:val="Paragraphedeliste"/>
        <w:numPr>
          <w:ilvl w:val="0"/>
          <w:numId w:val="13"/>
        </w:numPr>
        <w:rPr>
          <w:lang w:val="fr-FR"/>
        </w:rPr>
      </w:pPr>
      <w:r w:rsidRPr="007C326E">
        <w:rPr>
          <w:rFonts w:cs="Calibri Light"/>
          <w:lang w:val="fr-FR"/>
        </w:rPr>
        <w:t>Renforcer la digitalisation et l</w:t>
      </w:r>
      <w:r>
        <w:rPr>
          <w:rFonts w:cs="Calibri Light"/>
          <w:lang w:val="fr-FR"/>
        </w:rPr>
        <w:t>’automatisation pour renforcer le développement des niveaux de sûreté, sécurité, fiabilité et confort, tout en maintenant le leadership de l’UE dans la fabrication d’équipements et de services de transports ;</w:t>
      </w:r>
    </w:p>
    <w:p w14:paraId="5BB073FE" w14:textId="7F783E39" w:rsidR="002B0391" w:rsidRPr="007C326E" w:rsidRDefault="007C326E" w:rsidP="000E1D46">
      <w:pPr>
        <w:pStyle w:val="Paragraphedeliste"/>
        <w:numPr>
          <w:ilvl w:val="0"/>
          <w:numId w:val="13"/>
        </w:numPr>
        <w:rPr>
          <w:lang w:val="fr-FR"/>
        </w:rPr>
      </w:pPr>
      <w:r w:rsidRPr="007C326E">
        <w:rPr>
          <w:lang w:val="fr-FR"/>
        </w:rPr>
        <w:t>Assurer que la mobilité soit accessible pour tous et que le secteur offre de</w:t>
      </w:r>
      <w:r>
        <w:rPr>
          <w:lang w:val="fr-FR"/>
        </w:rPr>
        <w:t xml:space="preserve"> bonnes conditions sociales</w:t>
      </w:r>
      <w:r w:rsidR="004F539D">
        <w:rPr>
          <w:lang w:val="fr-FR"/>
        </w:rPr>
        <w:t>,</w:t>
      </w:r>
      <w:r>
        <w:rPr>
          <w:lang w:val="fr-FR"/>
        </w:rPr>
        <w:t xml:space="preserve"> opportunités de requalification, et fournisse des emplois attractifs. </w:t>
      </w:r>
    </w:p>
    <w:p w14:paraId="1B5EB4DD" w14:textId="1C73E4EF" w:rsidR="002B0391" w:rsidRPr="007B3B5F" w:rsidRDefault="002B0391" w:rsidP="007C326E">
      <w:pPr>
        <w:pStyle w:val="Paragraphedeliste"/>
        <w:ind w:left="720"/>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4186"/>
        <w:gridCol w:w="1947"/>
        <w:gridCol w:w="1175"/>
      </w:tblGrid>
      <w:tr w:rsidR="007C326E" w:rsidRPr="001766FD" w14:paraId="20CC09EB" w14:textId="77777777" w:rsidTr="001766FD">
        <w:trPr>
          <w:cantSplit/>
          <w:trHeight w:val="927"/>
          <w:tblHeader/>
        </w:trPr>
        <w:tc>
          <w:tcPr>
            <w:tcW w:w="1089" w:type="pct"/>
            <w:shd w:val="clear" w:color="auto" w:fill="8DB3E2" w:themeFill="text2" w:themeFillTint="66"/>
            <w:vAlign w:val="center"/>
          </w:tcPr>
          <w:p w14:paraId="1B4D30BE" w14:textId="472E37C7" w:rsidR="007C326E" w:rsidRPr="001766FD" w:rsidRDefault="007C326E" w:rsidP="007C326E">
            <w:pPr>
              <w:jc w:val="center"/>
              <w:rPr>
                <w:rFonts w:cs="Calibri Light"/>
                <w:b/>
                <w:bCs/>
                <w:sz w:val="18"/>
                <w:szCs w:val="18"/>
                <w:lang w:val="fr-FR"/>
              </w:rPr>
            </w:pPr>
            <w:r w:rsidRPr="001766FD">
              <w:rPr>
                <w:rFonts w:cs="Calibri Light"/>
                <w:b/>
                <w:bCs/>
                <w:sz w:val="18"/>
                <w:szCs w:val="18"/>
                <w:lang w:val="fr-FR"/>
              </w:rPr>
              <w:t>Axe prioritaire</w:t>
            </w:r>
          </w:p>
        </w:tc>
        <w:tc>
          <w:tcPr>
            <w:tcW w:w="2240" w:type="pct"/>
            <w:shd w:val="clear" w:color="auto" w:fill="8DB3E2" w:themeFill="text2" w:themeFillTint="66"/>
            <w:vAlign w:val="center"/>
          </w:tcPr>
          <w:p w14:paraId="7B53B42C" w14:textId="59CDB738" w:rsidR="007C326E" w:rsidRPr="001766FD" w:rsidRDefault="007C326E" w:rsidP="007C326E">
            <w:pPr>
              <w:jc w:val="center"/>
              <w:rPr>
                <w:rFonts w:cs="Calibri Light"/>
                <w:b/>
                <w:bCs/>
                <w:sz w:val="18"/>
                <w:szCs w:val="18"/>
                <w:lang w:val="fr-FR"/>
              </w:rPr>
            </w:pPr>
            <w:r w:rsidRPr="001766FD">
              <w:rPr>
                <w:rFonts w:cs="Calibri Light"/>
                <w:b/>
                <w:bCs/>
                <w:sz w:val="18"/>
                <w:szCs w:val="18"/>
                <w:lang w:val="fr-FR"/>
              </w:rPr>
              <w:t>Objectif Spécifique</w:t>
            </w:r>
          </w:p>
        </w:tc>
        <w:tc>
          <w:tcPr>
            <w:tcW w:w="1042" w:type="pct"/>
            <w:shd w:val="clear" w:color="auto" w:fill="8DB3E2" w:themeFill="text2" w:themeFillTint="66"/>
            <w:vAlign w:val="center"/>
          </w:tcPr>
          <w:p w14:paraId="5534034E" w14:textId="5F7C43CC" w:rsidR="007C326E" w:rsidRPr="001766FD" w:rsidRDefault="007C326E" w:rsidP="007C326E">
            <w:pPr>
              <w:jc w:val="center"/>
              <w:rPr>
                <w:rFonts w:cs="Calibri Light"/>
                <w:b/>
                <w:bCs/>
                <w:sz w:val="18"/>
                <w:szCs w:val="18"/>
                <w:lang w:val="fr-FR"/>
              </w:rPr>
            </w:pPr>
            <w:r w:rsidRPr="001766FD">
              <w:rPr>
                <w:rFonts w:cs="Calibri Light"/>
                <w:b/>
                <w:bCs/>
                <w:sz w:val="18"/>
                <w:szCs w:val="18"/>
                <w:lang w:val="fr-FR"/>
              </w:rPr>
              <w:t>Interaction avec les politiques</w:t>
            </w:r>
          </w:p>
        </w:tc>
        <w:tc>
          <w:tcPr>
            <w:tcW w:w="629" w:type="pct"/>
            <w:shd w:val="clear" w:color="auto" w:fill="8DB3E2" w:themeFill="text2" w:themeFillTint="66"/>
            <w:vAlign w:val="center"/>
          </w:tcPr>
          <w:p w14:paraId="476FA2F9" w14:textId="6C63CBDC" w:rsidR="007C326E" w:rsidRPr="001766FD" w:rsidRDefault="00631399" w:rsidP="007C326E">
            <w:pPr>
              <w:jc w:val="center"/>
              <w:rPr>
                <w:rFonts w:cs="Calibri Light"/>
                <w:b/>
                <w:bCs/>
                <w:sz w:val="18"/>
                <w:szCs w:val="18"/>
                <w:lang w:val="fr-FR"/>
              </w:rPr>
            </w:pPr>
            <w:r w:rsidRPr="001766FD">
              <w:rPr>
                <w:rFonts w:cs="Calibri Light"/>
                <w:b/>
                <w:bCs/>
                <w:sz w:val="18"/>
                <w:szCs w:val="18"/>
                <w:lang w:val="fr-FR"/>
              </w:rPr>
              <w:t>Résultats de cohérence</w:t>
            </w:r>
          </w:p>
        </w:tc>
      </w:tr>
      <w:tr w:rsidR="00821AA3" w:rsidRPr="001766FD" w14:paraId="7DD33EFD" w14:textId="77777777" w:rsidTr="002B0391">
        <w:trPr>
          <w:trHeight w:val="966"/>
          <w:tblHeader/>
        </w:trPr>
        <w:tc>
          <w:tcPr>
            <w:tcW w:w="1089" w:type="pct"/>
            <w:shd w:val="clear" w:color="auto" w:fill="auto"/>
            <w:vAlign w:val="center"/>
          </w:tcPr>
          <w:p w14:paraId="094DBBD2" w14:textId="77777777"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1766FD">
              <w:rPr>
                <w:rFonts w:cs="Calibri Light"/>
                <w:b/>
                <w:bCs/>
                <w:color w:val="000000"/>
                <w:sz w:val="18"/>
                <w:szCs w:val="18"/>
                <w:lang w:val="fr-FR" w:eastAsia="it-IT"/>
              </w:rPr>
              <w:t>Axe prioritaire 1 :</w:t>
            </w:r>
          </w:p>
          <w:p w14:paraId="34850E59" w14:textId="062B2230"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1766FD">
              <w:rPr>
                <w:rFonts w:cs="Calibri Light"/>
                <w:b/>
                <w:bCs/>
                <w:color w:val="000000"/>
                <w:sz w:val="18"/>
                <w:szCs w:val="18"/>
                <w:lang w:val="fr-FR" w:eastAsia="it-IT"/>
              </w:rPr>
              <w:t>Un espace MED plus intelligent</w:t>
            </w:r>
          </w:p>
        </w:tc>
        <w:tc>
          <w:tcPr>
            <w:tcW w:w="2240" w:type="pct"/>
            <w:shd w:val="clear" w:color="auto" w:fill="auto"/>
            <w:vAlign w:val="center"/>
          </w:tcPr>
          <w:p w14:paraId="6F84304A" w14:textId="0E7A850E" w:rsidR="00821AA3" w:rsidRPr="001766FD" w:rsidRDefault="00821AA3" w:rsidP="00821AA3">
            <w:pPr>
              <w:rPr>
                <w:rFonts w:cs="Calibri Light"/>
                <w:b/>
                <w:bCs/>
                <w:sz w:val="18"/>
                <w:szCs w:val="18"/>
                <w:lang w:val="fr-FR"/>
              </w:rPr>
            </w:pPr>
            <w:r w:rsidRPr="001766FD">
              <w:rPr>
                <w:rFonts w:cs="Calibri Light"/>
                <w:b/>
                <w:bCs/>
                <w:sz w:val="18"/>
                <w:szCs w:val="18"/>
                <w:lang w:val="fr-FR"/>
              </w:rPr>
              <w:t xml:space="preserve">OS (i) : </w:t>
            </w:r>
            <w:r w:rsidRPr="001766FD">
              <w:rPr>
                <w:rFonts w:cs="Calibri Light"/>
                <w:sz w:val="18"/>
                <w:szCs w:val="18"/>
                <w:lang w:val="fr-FR"/>
              </w:rPr>
              <w:t>Améliorer les capacités de recherche et d’innovation ainsi que l’utilisation des technologies de pointe</w:t>
            </w:r>
          </w:p>
        </w:tc>
        <w:tc>
          <w:tcPr>
            <w:tcW w:w="1042" w:type="pct"/>
          </w:tcPr>
          <w:p w14:paraId="3D3D7D6B" w14:textId="0F2E7D6E" w:rsidR="00821AA3" w:rsidRPr="001766FD" w:rsidRDefault="00821AA3" w:rsidP="00821AA3">
            <w:pPr>
              <w:rPr>
                <w:rFonts w:cs="Calibri Light"/>
                <w:sz w:val="18"/>
                <w:szCs w:val="18"/>
                <w:lang w:val="fr-FR"/>
              </w:rPr>
            </w:pPr>
            <w:r w:rsidRPr="001766FD">
              <w:rPr>
                <w:rFonts w:cs="Calibri Light"/>
                <w:sz w:val="18"/>
                <w:szCs w:val="18"/>
                <w:lang w:val="fr-FR"/>
              </w:rPr>
              <w:t>Cet OS contribue à la stratégie de mobilité durable et intelligente</w:t>
            </w:r>
          </w:p>
        </w:tc>
        <w:tc>
          <w:tcPr>
            <w:tcW w:w="629" w:type="pct"/>
            <w:shd w:val="clear" w:color="auto" w:fill="4F81BD" w:themeFill="accent1"/>
            <w:vAlign w:val="center"/>
          </w:tcPr>
          <w:p w14:paraId="7B01597E" w14:textId="77777777" w:rsidR="00821AA3" w:rsidRPr="001766FD" w:rsidRDefault="00821AA3" w:rsidP="00821AA3">
            <w:pPr>
              <w:jc w:val="center"/>
              <w:rPr>
                <w:rFonts w:cs="Calibri Light"/>
                <w:sz w:val="18"/>
                <w:szCs w:val="18"/>
                <w:lang w:val="fr-FR"/>
              </w:rPr>
            </w:pPr>
            <w:r w:rsidRPr="001766FD">
              <w:rPr>
                <w:rFonts w:cs="Calibri Light"/>
                <w:color w:val="000000" w:themeColor="text1"/>
                <w:sz w:val="18"/>
                <w:szCs w:val="18"/>
                <w:lang w:val="fr-FR"/>
              </w:rPr>
              <w:t>S/O</w:t>
            </w:r>
          </w:p>
        </w:tc>
      </w:tr>
      <w:tr w:rsidR="00821AA3" w:rsidRPr="001766FD" w14:paraId="631A345E" w14:textId="77777777" w:rsidTr="002B0391">
        <w:trPr>
          <w:trHeight w:val="966"/>
          <w:tblHeader/>
        </w:trPr>
        <w:tc>
          <w:tcPr>
            <w:tcW w:w="1089" w:type="pct"/>
            <w:vMerge w:val="restart"/>
            <w:shd w:val="clear" w:color="auto" w:fill="auto"/>
            <w:vAlign w:val="center"/>
          </w:tcPr>
          <w:p w14:paraId="2BFD4E52" w14:textId="77777777"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1766FD">
              <w:rPr>
                <w:rFonts w:cs="Calibri Light"/>
                <w:b/>
                <w:bCs/>
                <w:color w:val="000000"/>
                <w:sz w:val="18"/>
                <w:szCs w:val="18"/>
                <w:lang w:val="fr-FR" w:eastAsia="it-IT"/>
              </w:rPr>
              <w:t>Axe prioritaire 2 :</w:t>
            </w:r>
          </w:p>
          <w:p w14:paraId="0E3B4B49" w14:textId="2FB26C11"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1766FD">
              <w:rPr>
                <w:rFonts w:cs="Calibri Light"/>
                <w:b/>
                <w:bCs/>
                <w:color w:val="000000"/>
                <w:sz w:val="18"/>
                <w:szCs w:val="18"/>
                <w:lang w:val="fr-FR" w:eastAsia="it-IT"/>
              </w:rPr>
              <w:t>Un espace MED plus vert</w:t>
            </w:r>
          </w:p>
        </w:tc>
        <w:tc>
          <w:tcPr>
            <w:tcW w:w="2240" w:type="pct"/>
            <w:shd w:val="clear" w:color="auto" w:fill="auto"/>
            <w:vAlign w:val="center"/>
          </w:tcPr>
          <w:p w14:paraId="13C3D7D5" w14:textId="313077D6" w:rsidR="00821AA3" w:rsidRPr="001766FD" w:rsidRDefault="00821AA3" w:rsidP="00821AA3">
            <w:pPr>
              <w:rPr>
                <w:rFonts w:cs="Calibri Light"/>
                <w:sz w:val="18"/>
                <w:szCs w:val="18"/>
                <w:lang w:val="fr-FR"/>
              </w:rPr>
            </w:pPr>
            <w:r w:rsidRPr="001766FD">
              <w:rPr>
                <w:rFonts w:cs="Calibri Light"/>
                <w:b/>
                <w:bCs/>
                <w:sz w:val="18"/>
                <w:szCs w:val="18"/>
                <w:lang w:val="fr-FR"/>
              </w:rPr>
              <w:t>OS (vi):</w:t>
            </w:r>
            <w:r w:rsidRPr="001766FD">
              <w:rPr>
                <w:rFonts w:cs="Calibri Light"/>
                <w:sz w:val="18"/>
                <w:szCs w:val="18"/>
                <w:lang w:val="fr-FR"/>
              </w:rPr>
              <w:t xml:space="preserve"> </w:t>
            </w:r>
            <w:r w:rsidRPr="001766FD">
              <w:rPr>
                <w:rFonts w:eastAsia="Times New Roman" w:cstheme="minorHAnsi"/>
                <w:noProof/>
                <w:lang w:val="fr-FR" w:eastAsia="en-GB"/>
              </w:rPr>
              <w:t>Favoriser la transition vers une économie circulaire</w:t>
            </w:r>
          </w:p>
        </w:tc>
        <w:tc>
          <w:tcPr>
            <w:tcW w:w="1042" w:type="pct"/>
            <w:vAlign w:val="center"/>
          </w:tcPr>
          <w:p w14:paraId="5B3BD594" w14:textId="62AAF411" w:rsidR="00821AA3" w:rsidRPr="001766FD" w:rsidRDefault="00821AA3" w:rsidP="00821AA3">
            <w:pPr>
              <w:rPr>
                <w:rFonts w:cs="Calibri Light"/>
                <w:sz w:val="18"/>
                <w:szCs w:val="18"/>
                <w:lang w:val="fr-FR"/>
              </w:rPr>
            </w:pPr>
            <w:r w:rsidRPr="001766FD">
              <w:rPr>
                <w:rFonts w:cs="Calibri Light"/>
                <w:sz w:val="18"/>
                <w:szCs w:val="18"/>
                <w:lang w:val="fr-FR"/>
              </w:rPr>
              <w:t>Pas d’interaction trouvée</w:t>
            </w:r>
          </w:p>
        </w:tc>
        <w:tc>
          <w:tcPr>
            <w:tcW w:w="629" w:type="pct"/>
            <w:shd w:val="clear" w:color="auto" w:fill="D9D9D9" w:themeFill="background1" w:themeFillShade="D9"/>
            <w:vAlign w:val="center"/>
          </w:tcPr>
          <w:p w14:paraId="217D6862" w14:textId="77777777" w:rsidR="00821AA3" w:rsidRPr="001766FD" w:rsidRDefault="00821AA3" w:rsidP="00821AA3">
            <w:pPr>
              <w:jc w:val="center"/>
              <w:rPr>
                <w:rFonts w:cs="Calibri Light"/>
                <w:b/>
                <w:bCs/>
                <w:sz w:val="18"/>
                <w:szCs w:val="18"/>
                <w:lang w:val="fr-FR"/>
              </w:rPr>
            </w:pPr>
            <w:r w:rsidRPr="001766FD">
              <w:rPr>
                <w:rFonts w:cs="Calibri Light"/>
                <w:color w:val="000000" w:themeColor="text1"/>
                <w:sz w:val="18"/>
                <w:szCs w:val="18"/>
                <w:lang w:val="fr-FR"/>
              </w:rPr>
              <w:t>N</w:t>
            </w:r>
          </w:p>
        </w:tc>
      </w:tr>
      <w:tr w:rsidR="00821AA3" w:rsidRPr="001766FD" w14:paraId="2F9F58D0" w14:textId="77777777" w:rsidTr="002B0391">
        <w:trPr>
          <w:trHeight w:val="966"/>
          <w:tblHeader/>
        </w:trPr>
        <w:tc>
          <w:tcPr>
            <w:tcW w:w="1089" w:type="pct"/>
            <w:vMerge/>
            <w:shd w:val="clear" w:color="auto" w:fill="auto"/>
            <w:vAlign w:val="center"/>
          </w:tcPr>
          <w:p w14:paraId="7F57DFE6" w14:textId="77777777"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p>
        </w:tc>
        <w:tc>
          <w:tcPr>
            <w:tcW w:w="2240" w:type="pct"/>
            <w:shd w:val="clear" w:color="auto" w:fill="auto"/>
            <w:vAlign w:val="center"/>
          </w:tcPr>
          <w:p w14:paraId="69356E04" w14:textId="53DD63B5" w:rsidR="00821AA3" w:rsidRPr="001766FD" w:rsidRDefault="00821AA3" w:rsidP="00821AA3">
            <w:pPr>
              <w:rPr>
                <w:rFonts w:cs="Calibri Light"/>
                <w:b/>
                <w:bCs/>
                <w:sz w:val="18"/>
                <w:szCs w:val="18"/>
                <w:lang w:val="fr-FR"/>
              </w:rPr>
            </w:pPr>
            <w:r w:rsidRPr="001766FD">
              <w:rPr>
                <w:rFonts w:cs="Calibri Light"/>
                <w:b/>
                <w:bCs/>
                <w:sz w:val="18"/>
                <w:szCs w:val="18"/>
                <w:lang w:val="fr-FR"/>
              </w:rPr>
              <w:t xml:space="preserve">OS (iv): </w:t>
            </w:r>
            <w:r w:rsidRPr="001766FD">
              <w:rPr>
                <w:rFonts w:cs="Calibri Light"/>
                <w:sz w:val="18"/>
                <w:szCs w:val="18"/>
                <w:lang w:val="fr-FR"/>
              </w:rPr>
              <w:t>Favoriser l’adaptation au changement climatique, la prévention des risques et la résilience face aux catastrophes;</w:t>
            </w:r>
          </w:p>
        </w:tc>
        <w:tc>
          <w:tcPr>
            <w:tcW w:w="1042" w:type="pct"/>
          </w:tcPr>
          <w:p w14:paraId="41CA8C35" w14:textId="3064E424" w:rsidR="00821AA3" w:rsidRPr="001766FD" w:rsidRDefault="00821AA3" w:rsidP="00821AA3">
            <w:pPr>
              <w:rPr>
                <w:rFonts w:cs="Calibri Light"/>
                <w:sz w:val="18"/>
                <w:szCs w:val="18"/>
                <w:lang w:val="fr-FR"/>
              </w:rPr>
            </w:pPr>
            <w:r w:rsidRPr="001766FD">
              <w:rPr>
                <w:rFonts w:cs="Calibri Light"/>
                <w:sz w:val="18"/>
                <w:szCs w:val="18"/>
                <w:lang w:val="fr-FR"/>
              </w:rPr>
              <w:t>Cet OS agit dans le sens délimité par la Loi européenne sur le climat et la stratégie politique de l’air pur</w:t>
            </w:r>
          </w:p>
        </w:tc>
        <w:tc>
          <w:tcPr>
            <w:tcW w:w="629" w:type="pct"/>
            <w:shd w:val="clear" w:color="auto" w:fill="4F81BD" w:themeFill="accent1"/>
            <w:vAlign w:val="center"/>
          </w:tcPr>
          <w:p w14:paraId="1271B7A8" w14:textId="77777777" w:rsidR="00821AA3" w:rsidRPr="001766FD" w:rsidRDefault="00821AA3" w:rsidP="00821AA3">
            <w:pPr>
              <w:jc w:val="center"/>
              <w:rPr>
                <w:rFonts w:cs="Calibri Light"/>
                <w:sz w:val="18"/>
                <w:szCs w:val="18"/>
                <w:lang w:val="fr-FR"/>
              </w:rPr>
            </w:pPr>
            <w:r w:rsidRPr="001766FD">
              <w:rPr>
                <w:rFonts w:cs="Calibri Light"/>
                <w:color w:val="000000" w:themeColor="text1"/>
                <w:sz w:val="18"/>
                <w:szCs w:val="18"/>
                <w:lang w:val="fr-FR"/>
              </w:rPr>
              <w:t>S/O</w:t>
            </w:r>
          </w:p>
        </w:tc>
      </w:tr>
      <w:tr w:rsidR="00821AA3" w:rsidRPr="001766FD" w14:paraId="0111BBBA" w14:textId="77777777" w:rsidTr="002B0391">
        <w:trPr>
          <w:trHeight w:val="966"/>
          <w:tblHeader/>
        </w:trPr>
        <w:tc>
          <w:tcPr>
            <w:tcW w:w="1089" w:type="pct"/>
            <w:vMerge/>
            <w:shd w:val="clear" w:color="auto" w:fill="auto"/>
            <w:vAlign w:val="center"/>
          </w:tcPr>
          <w:p w14:paraId="0F1EE08F" w14:textId="77777777"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p>
        </w:tc>
        <w:tc>
          <w:tcPr>
            <w:tcW w:w="2240" w:type="pct"/>
            <w:shd w:val="clear" w:color="auto" w:fill="auto"/>
            <w:vAlign w:val="center"/>
          </w:tcPr>
          <w:p w14:paraId="2E997BE2" w14:textId="10B0DB93" w:rsidR="00821AA3" w:rsidRPr="001766FD" w:rsidRDefault="00821AA3" w:rsidP="00821AA3">
            <w:pPr>
              <w:rPr>
                <w:rFonts w:cs="Calibri Light"/>
                <w:sz w:val="18"/>
                <w:szCs w:val="18"/>
                <w:lang w:val="fr-FR"/>
              </w:rPr>
            </w:pPr>
            <w:r w:rsidRPr="001766FD">
              <w:rPr>
                <w:rFonts w:cs="Calibri Light"/>
                <w:b/>
                <w:bCs/>
                <w:sz w:val="18"/>
                <w:szCs w:val="18"/>
                <w:lang w:val="fr-FR"/>
              </w:rPr>
              <w:t xml:space="preserve">OS (vii): </w:t>
            </w:r>
            <w:r w:rsidRPr="001766FD">
              <w:rPr>
                <w:rFonts w:cs="Calibri Light"/>
                <w:sz w:val="18"/>
                <w:szCs w:val="18"/>
                <w:lang w:val="fr-FR"/>
              </w:rPr>
              <w:t>Améliorer la biodiversité, renforcer les infrastructures vertes en milieu urbain et réduire la pollution</w:t>
            </w:r>
          </w:p>
        </w:tc>
        <w:tc>
          <w:tcPr>
            <w:tcW w:w="1042" w:type="pct"/>
          </w:tcPr>
          <w:p w14:paraId="51324DD7" w14:textId="46A6EB0D" w:rsidR="00821AA3" w:rsidRPr="001766FD" w:rsidRDefault="00821AA3" w:rsidP="00821AA3">
            <w:pPr>
              <w:rPr>
                <w:rFonts w:cs="Calibri Light"/>
                <w:sz w:val="18"/>
                <w:szCs w:val="18"/>
                <w:lang w:val="fr-FR"/>
              </w:rPr>
            </w:pPr>
            <w:r w:rsidRPr="001766FD">
              <w:rPr>
                <w:rFonts w:cs="Calibri Light"/>
                <w:sz w:val="18"/>
                <w:szCs w:val="18"/>
                <w:lang w:val="fr-FR"/>
              </w:rPr>
              <w:t>Cet OS agit dans le sens délimité par la Stratégie de mobilité durable et Intelligente ainsi que le paquet de politiques sur l’air pur</w:t>
            </w:r>
          </w:p>
        </w:tc>
        <w:tc>
          <w:tcPr>
            <w:tcW w:w="629" w:type="pct"/>
            <w:shd w:val="clear" w:color="auto" w:fill="4F81BD" w:themeFill="accent1"/>
            <w:vAlign w:val="center"/>
          </w:tcPr>
          <w:p w14:paraId="11E1088D" w14:textId="77777777" w:rsidR="00821AA3" w:rsidRPr="001766FD" w:rsidRDefault="00821AA3" w:rsidP="00821AA3">
            <w:pPr>
              <w:jc w:val="center"/>
              <w:rPr>
                <w:rFonts w:cs="Calibri Light"/>
                <w:color w:val="000000" w:themeColor="text1"/>
                <w:sz w:val="18"/>
                <w:szCs w:val="18"/>
                <w:lang w:val="fr-FR"/>
              </w:rPr>
            </w:pPr>
            <w:r w:rsidRPr="001766FD">
              <w:rPr>
                <w:rFonts w:cs="Calibri Light"/>
                <w:color w:val="000000" w:themeColor="text1"/>
                <w:sz w:val="18"/>
                <w:szCs w:val="18"/>
                <w:lang w:val="fr-FR"/>
              </w:rPr>
              <w:t>S/O</w:t>
            </w:r>
          </w:p>
        </w:tc>
      </w:tr>
      <w:tr w:rsidR="00821AA3" w:rsidRPr="001766FD" w14:paraId="4AFE226D" w14:textId="77777777" w:rsidTr="002B0391">
        <w:trPr>
          <w:trHeight w:val="647"/>
          <w:tblHeader/>
        </w:trPr>
        <w:tc>
          <w:tcPr>
            <w:tcW w:w="1089" w:type="pct"/>
            <w:shd w:val="clear" w:color="auto" w:fill="auto"/>
            <w:vAlign w:val="center"/>
          </w:tcPr>
          <w:p w14:paraId="186B6B0A" w14:textId="45243BFD"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1766FD">
              <w:rPr>
                <w:rFonts w:cs="Calibri Light"/>
                <w:b/>
                <w:bCs/>
                <w:color w:val="000000"/>
                <w:sz w:val="18"/>
                <w:szCs w:val="18"/>
                <w:lang w:val="fr-FR" w:eastAsia="it-IT"/>
              </w:rPr>
              <w:t xml:space="preserve">Axe prioritaire 3 : </w:t>
            </w:r>
          </w:p>
          <w:p w14:paraId="779ABBF5" w14:textId="6BF6231D" w:rsidR="00821AA3" w:rsidRPr="001766F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1766FD">
              <w:rPr>
                <w:rFonts w:cs="Calibri Light"/>
                <w:b/>
                <w:bCs/>
                <w:color w:val="000000"/>
                <w:sz w:val="18"/>
                <w:szCs w:val="18"/>
                <w:lang w:val="fr-FR" w:eastAsia="it-IT"/>
              </w:rPr>
              <w:t>Gouvernance MED</w:t>
            </w:r>
          </w:p>
        </w:tc>
        <w:tc>
          <w:tcPr>
            <w:tcW w:w="2240" w:type="pct"/>
            <w:shd w:val="clear" w:color="auto" w:fill="auto"/>
            <w:vAlign w:val="center"/>
          </w:tcPr>
          <w:p w14:paraId="0629AE4D" w14:textId="2F85D353" w:rsidR="00821AA3" w:rsidRPr="001766FD" w:rsidRDefault="00821AA3" w:rsidP="00821AA3">
            <w:pPr>
              <w:rPr>
                <w:rFonts w:cs="Calibri Light"/>
                <w:sz w:val="18"/>
                <w:szCs w:val="18"/>
                <w:lang w:val="fr-FR"/>
              </w:rPr>
            </w:pPr>
            <w:r w:rsidRPr="001766FD">
              <w:rPr>
                <w:rFonts w:cs="Calibri Light"/>
                <w:b/>
                <w:bCs/>
                <w:sz w:val="18"/>
                <w:szCs w:val="18"/>
                <w:lang w:val="fr-FR"/>
              </w:rPr>
              <w:t>IOS (vi):</w:t>
            </w:r>
            <w:r w:rsidRPr="001766FD">
              <w:rPr>
                <w:rFonts w:cs="Calibri Light"/>
                <w:sz w:val="18"/>
                <w:szCs w:val="18"/>
                <w:lang w:val="fr-FR"/>
              </w:rPr>
              <w:t xml:space="preserve"> Autres actions pour soutenir une meilleure gouvernance de coopération</w:t>
            </w:r>
          </w:p>
        </w:tc>
        <w:tc>
          <w:tcPr>
            <w:tcW w:w="1042" w:type="pct"/>
          </w:tcPr>
          <w:p w14:paraId="0810830A" w14:textId="0765A726" w:rsidR="00821AA3" w:rsidRPr="001766FD" w:rsidRDefault="00821AA3" w:rsidP="00821AA3">
            <w:pPr>
              <w:rPr>
                <w:rFonts w:cs="Calibri Light"/>
                <w:sz w:val="18"/>
                <w:szCs w:val="18"/>
                <w:lang w:val="fr-FR"/>
              </w:rPr>
            </w:pPr>
            <w:r w:rsidRPr="001766FD">
              <w:rPr>
                <w:rFonts w:cs="Calibri Light"/>
                <w:sz w:val="18"/>
                <w:szCs w:val="18"/>
                <w:lang w:val="fr-FR"/>
              </w:rPr>
              <w:t>Pas d’interaction trouvée</w:t>
            </w:r>
          </w:p>
        </w:tc>
        <w:tc>
          <w:tcPr>
            <w:tcW w:w="629" w:type="pct"/>
            <w:shd w:val="clear" w:color="auto" w:fill="D9D9D9" w:themeFill="background1" w:themeFillShade="D9"/>
            <w:vAlign w:val="center"/>
          </w:tcPr>
          <w:p w14:paraId="7C7FB98C" w14:textId="77777777" w:rsidR="00821AA3" w:rsidRPr="001766FD" w:rsidRDefault="00821AA3" w:rsidP="00821AA3">
            <w:pPr>
              <w:jc w:val="center"/>
              <w:rPr>
                <w:rFonts w:cs="Calibri Light"/>
                <w:sz w:val="18"/>
                <w:szCs w:val="18"/>
                <w:lang w:val="fr-FR"/>
              </w:rPr>
            </w:pPr>
            <w:r w:rsidRPr="001766FD">
              <w:rPr>
                <w:rFonts w:cs="Calibri Light"/>
                <w:sz w:val="18"/>
                <w:szCs w:val="18"/>
                <w:lang w:val="fr-FR"/>
              </w:rPr>
              <w:t>N</w:t>
            </w:r>
          </w:p>
        </w:tc>
      </w:tr>
    </w:tbl>
    <w:p w14:paraId="5C034E59" w14:textId="77777777" w:rsidR="00C14F13" w:rsidRPr="0006569B" w:rsidRDefault="00C14F13" w:rsidP="00C14F13">
      <w:pPr>
        <w:ind w:left="360"/>
        <w:rPr>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367696FE" w14:textId="546CC0AE" w:rsidR="002B0391" w:rsidRPr="00C14F13" w:rsidRDefault="002B0391" w:rsidP="002B0391">
      <w:pPr>
        <w:spacing w:before="0" w:line="300" w:lineRule="atLeast"/>
        <w:rPr>
          <w:bCs/>
          <w:lang w:val="pt-PT"/>
        </w:rPr>
      </w:pPr>
    </w:p>
    <w:p w14:paraId="6B28AD92" w14:textId="1297BC7E" w:rsidR="000F2137" w:rsidRPr="00C14F13" w:rsidRDefault="000F2137" w:rsidP="002B0391">
      <w:pPr>
        <w:spacing w:before="0" w:line="300" w:lineRule="atLeast"/>
        <w:rPr>
          <w:bCs/>
          <w:lang w:val="pt-PT"/>
        </w:rPr>
      </w:pPr>
    </w:p>
    <w:p w14:paraId="33D34499" w14:textId="2A155583" w:rsidR="007D3D33" w:rsidRPr="002D1EF6" w:rsidRDefault="00631399" w:rsidP="007D3D33">
      <w:pPr>
        <w:spacing w:before="0" w:line="300" w:lineRule="atLeast"/>
        <w:ind w:left="709"/>
        <w:rPr>
          <w:rStyle w:val="Rfrenceintense"/>
          <w:lang w:val="fr-FR"/>
        </w:rPr>
      </w:pPr>
      <w:r w:rsidRPr="002D1EF6">
        <w:rPr>
          <w:rStyle w:val="Rfrenceintense"/>
          <w:lang w:val="fr-FR"/>
        </w:rPr>
        <w:lastRenderedPageBreak/>
        <w:t>Paquet énergie propre</w:t>
      </w:r>
    </w:p>
    <w:p w14:paraId="7A31A1B8" w14:textId="77777777" w:rsidR="00631399" w:rsidRPr="002D1EF6" w:rsidRDefault="00631399" w:rsidP="002B0391">
      <w:pPr>
        <w:rPr>
          <w:rFonts w:cs="Calibri Light"/>
          <w:sz w:val="22"/>
          <w:szCs w:val="22"/>
          <w:lang w:val="fr-FR"/>
        </w:rPr>
      </w:pPr>
    </w:p>
    <w:p w14:paraId="341BDAF8" w14:textId="47CEC8E8" w:rsidR="00631399" w:rsidRPr="001766FD" w:rsidRDefault="003A6129" w:rsidP="002B0391">
      <w:pPr>
        <w:rPr>
          <w:rFonts w:cs="Calibri Light"/>
          <w:lang w:val="fr-FR"/>
        </w:rPr>
      </w:pPr>
      <w:r w:rsidRPr="001766FD">
        <w:rPr>
          <w:rFonts w:cs="Calibri Light"/>
          <w:lang w:val="fr-FR"/>
        </w:rPr>
        <w:t xml:space="preserve">Le 25 février 2015, la Commission a adopté le </w:t>
      </w:r>
      <w:r w:rsidRPr="001766FD">
        <w:rPr>
          <w:rFonts w:cs="Calibri Light"/>
          <w:u w:val="single"/>
          <w:lang w:val="fr-FR"/>
        </w:rPr>
        <w:t xml:space="preserve">Paquet « Union de l’Énergie » (COM(2015)80) </w:t>
      </w:r>
      <w:r w:rsidRPr="001766FD">
        <w:rPr>
          <w:rFonts w:cs="Calibri Light"/>
          <w:lang w:val="fr-FR"/>
        </w:rPr>
        <w:t>visant à développer une énergie sûre, durable, compétitive et abordable pour les consommateurs de l’UE. La stratégie se focalise sur les dimensions suivantes : sécurité et efficience énergétique, décarbonisation et création d’un marché européen de l’énergie et de la recherche, innovation et compétitivité. Depuis son lancement en 2015, la Commission Européenne a publié différe</w:t>
      </w:r>
      <w:r w:rsidR="00E00601">
        <w:rPr>
          <w:rFonts w:cs="Calibri Light"/>
          <w:lang w:val="fr-FR"/>
        </w:rPr>
        <w:t>nts</w:t>
      </w:r>
      <w:r w:rsidRPr="001766FD">
        <w:rPr>
          <w:rFonts w:cs="Calibri Light"/>
          <w:lang w:val="fr-FR"/>
        </w:rPr>
        <w:t xml:space="preserve"> paquet</w:t>
      </w:r>
      <w:r w:rsidR="001766FD">
        <w:rPr>
          <w:rFonts w:cs="Calibri Light"/>
          <w:lang w:val="fr-FR"/>
        </w:rPr>
        <w:t>s</w:t>
      </w:r>
      <w:r w:rsidRPr="001766FD">
        <w:rPr>
          <w:rFonts w:cs="Calibri Light"/>
          <w:lang w:val="fr-FR"/>
        </w:rPr>
        <w:t xml:space="preserve"> de mesures et des rapports d’avancement réguliers sur la mise en œuvre des principales priorités. </w:t>
      </w:r>
    </w:p>
    <w:p w14:paraId="6F872ED6" w14:textId="2F992F34" w:rsidR="003A6129" w:rsidRPr="001766FD" w:rsidRDefault="003A6129" w:rsidP="002B0391">
      <w:pPr>
        <w:rPr>
          <w:rFonts w:cs="Calibri Light"/>
          <w:lang w:val="fr-FR"/>
        </w:rPr>
      </w:pPr>
      <w:r w:rsidRPr="001766FD">
        <w:rPr>
          <w:rFonts w:cs="Calibri Light"/>
          <w:lang w:val="fr-FR"/>
        </w:rPr>
        <w:t xml:space="preserve">Le 11 décembre 2018, la Commission a adopté le </w:t>
      </w:r>
      <w:r w:rsidRPr="001766FD">
        <w:rPr>
          <w:rFonts w:cs="Calibri Light"/>
          <w:u w:val="single"/>
          <w:lang w:val="fr-FR"/>
        </w:rPr>
        <w:t>Règlement (UE) 2018/1999 sur la gouvernance de l’Union de l’énergie et de l’action climatique</w:t>
      </w:r>
      <w:r w:rsidRPr="001766FD">
        <w:rPr>
          <w:rFonts w:cs="Calibri Light"/>
          <w:lang w:val="fr-FR"/>
        </w:rPr>
        <w:t xml:space="preserve">, en tant que partie du paquet pour une énergie propre pour les européens. Le </w:t>
      </w:r>
      <w:r w:rsidR="001766FD" w:rsidRPr="001766FD">
        <w:rPr>
          <w:rFonts w:cs="Calibri Light"/>
          <w:lang w:val="fr-FR"/>
        </w:rPr>
        <w:t>règlement</w:t>
      </w:r>
      <w:r w:rsidRPr="001766FD">
        <w:rPr>
          <w:rFonts w:cs="Calibri Light"/>
          <w:lang w:val="fr-FR"/>
        </w:rPr>
        <w:t xml:space="preserve"> défini</w:t>
      </w:r>
      <w:r w:rsidR="00E00601" w:rsidRPr="001766FD">
        <w:rPr>
          <w:rFonts w:cs="Calibri Light"/>
          <w:lang w:val="fr-FR"/>
        </w:rPr>
        <w:t>t</w:t>
      </w:r>
      <w:r w:rsidRPr="001766FD">
        <w:rPr>
          <w:rFonts w:cs="Calibri Light"/>
          <w:lang w:val="fr-FR"/>
        </w:rPr>
        <w:t xml:space="preserve"> une liste d’objectifs incluant différents sujets : </w:t>
      </w:r>
    </w:p>
    <w:p w14:paraId="38C4EF4E" w14:textId="11A758D3" w:rsidR="003A6129" w:rsidRPr="001766FD" w:rsidRDefault="00E00601" w:rsidP="000E1D46">
      <w:pPr>
        <w:pStyle w:val="Paragraphedeliste"/>
        <w:numPr>
          <w:ilvl w:val="0"/>
          <w:numId w:val="14"/>
        </w:numPr>
        <w:rPr>
          <w:rFonts w:cs="Calibri Light"/>
          <w:lang w:val="fr-FR"/>
        </w:rPr>
      </w:pPr>
      <w:r>
        <w:rPr>
          <w:rFonts w:cs="Calibri Light"/>
          <w:lang w:val="fr-FR"/>
        </w:rPr>
        <w:t>En matière d’efficacité</w:t>
      </w:r>
      <w:r w:rsidR="003A6129" w:rsidRPr="001766FD">
        <w:rPr>
          <w:rFonts w:cs="Calibri Light"/>
          <w:lang w:val="fr-FR"/>
        </w:rPr>
        <w:t xml:space="preserve"> énergétique, le règlement fixe </w:t>
      </w:r>
      <w:r>
        <w:rPr>
          <w:rFonts w:cs="Calibri Light"/>
          <w:lang w:val="fr-FR"/>
        </w:rPr>
        <w:t>un objectif révisé de 32.5% pour la consommation d’énergie en 2030,</w:t>
      </w:r>
      <w:r w:rsidR="5A6389E3" w:rsidRPr="56F0976E">
        <w:rPr>
          <w:rFonts w:cs="Calibri Light"/>
          <w:lang w:val="fr-FR"/>
        </w:rPr>
        <w:t xml:space="preserve"> </w:t>
      </w:r>
      <w:r w:rsidR="003A6129" w:rsidRPr="001766FD">
        <w:rPr>
          <w:rFonts w:cs="Calibri Light"/>
          <w:lang w:val="fr-FR"/>
        </w:rPr>
        <w:t xml:space="preserve">et une feuille de route pour la rénovation du </w:t>
      </w:r>
      <w:r>
        <w:rPr>
          <w:rFonts w:cs="Calibri Light"/>
          <w:lang w:val="fr-FR"/>
        </w:rPr>
        <w:t>parc</w:t>
      </w:r>
      <w:r w:rsidR="003A6129" w:rsidRPr="001766FD">
        <w:rPr>
          <w:rFonts w:cs="Calibri Light"/>
          <w:lang w:val="fr-FR"/>
        </w:rPr>
        <w:t xml:space="preserve"> national d’édifices résidentiels et non-résidentiels, tant publics que privés ;</w:t>
      </w:r>
    </w:p>
    <w:p w14:paraId="5725C85E" w14:textId="56A5EAA2" w:rsidR="002B0391" w:rsidRPr="001766FD" w:rsidRDefault="00E00601" w:rsidP="000E1D46">
      <w:pPr>
        <w:pStyle w:val="Paragraphedeliste"/>
        <w:numPr>
          <w:ilvl w:val="0"/>
          <w:numId w:val="14"/>
        </w:numPr>
        <w:rPr>
          <w:rFonts w:cs="Calibri Light"/>
          <w:lang w:val="fr-FR"/>
        </w:rPr>
      </w:pPr>
      <w:r>
        <w:rPr>
          <w:rFonts w:cs="Calibri Light"/>
          <w:lang w:val="fr-FR"/>
        </w:rPr>
        <w:t>En matière d</w:t>
      </w:r>
      <w:r w:rsidR="003A6129" w:rsidRPr="001766FD">
        <w:rPr>
          <w:rFonts w:cs="Calibri Light"/>
          <w:lang w:val="fr-FR"/>
        </w:rPr>
        <w:t xml:space="preserve">’énergie renouvelable, le règlement fixe de nouveaux objectifs ambitieux d’au moins 32% d’énergie renouvelable d’ici 2030, avec une </w:t>
      </w:r>
      <w:r w:rsidR="009A6F1F" w:rsidRPr="001766FD">
        <w:rPr>
          <w:rFonts w:cs="Calibri Light"/>
          <w:lang w:val="fr-FR"/>
        </w:rPr>
        <w:t xml:space="preserve">mesure spécifique pour renforcer les investissements publics et privés ; </w:t>
      </w:r>
    </w:p>
    <w:p w14:paraId="5F849E5B" w14:textId="39466658" w:rsidR="002B0391" w:rsidRPr="001766FD" w:rsidRDefault="009A6F1F" w:rsidP="000E1D46">
      <w:pPr>
        <w:pStyle w:val="Paragraphedeliste"/>
        <w:numPr>
          <w:ilvl w:val="0"/>
          <w:numId w:val="14"/>
        </w:numPr>
        <w:rPr>
          <w:rFonts w:cs="Calibri Light"/>
          <w:lang w:val="fr-FR"/>
        </w:rPr>
      </w:pPr>
      <w:r w:rsidRPr="001766FD">
        <w:rPr>
          <w:rFonts w:cs="Calibri Light"/>
          <w:lang w:val="fr-FR"/>
        </w:rPr>
        <w:t>Sur le Plan Énergie et Climat National (PECN), le règlement fixe un nouveau manuel de l’énergie et des recommandations spécifiques pour chaque État afin d’atteindre les objectifs sur l’efficience énergétique et les énergies renouvelables en 2030</w:t>
      </w:r>
      <w:r w:rsidR="00E00601">
        <w:rPr>
          <w:rFonts w:cs="Calibri Light"/>
          <w:lang w:val="fr-FR"/>
        </w:rPr>
        <w:t> ;</w:t>
      </w:r>
    </w:p>
    <w:p w14:paraId="66AFA2F3" w14:textId="2288FE7A" w:rsidR="009A6F1F" w:rsidRPr="001766FD" w:rsidRDefault="00E00601" w:rsidP="000E1D46">
      <w:pPr>
        <w:pStyle w:val="Paragraphedeliste"/>
        <w:numPr>
          <w:ilvl w:val="0"/>
          <w:numId w:val="14"/>
        </w:numPr>
        <w:rPr>
          <w:rFonts w:cs="Calibri Light"/>
          <w:lang w:val="fr-FR"/>
        </w:rPr>
      </w:pPr>
      <w:r>
        <w:rPr>
          <w:rFonts w:cs="Calibri Light"/>
          <w:lang w:val="fr-FR"/>
        </w:rPr>
        <w:t>En ce qui concerne les</w:t>
      </w:r>
      <w:r w:rsidR="009A6F1F" w:rsidRPr="001766FD">
        <w:rPr>
          <w:rFonts w:cs="Calibri Light"/>
          <w:lang w:val="fr-FR"/>
        </w:rPr>
        <w:t xml:space="preserve"> consommateurs, le règlement vise à renforcer les droits des consommateurs et fixe de nouvelles règles pour les </w:t>
      </w:r>
      <w:r w:rsidR="001766FD">
        <w:rPr>
          <w:rFonts w:cs="Calibri Light"/>
          <w:lang w:val="fr-FR"/>
        </w:rPr>
        <w:t xml:space="preserve">particuliers </w:t>
      </w:r>
      <w:r w:rsidR="001766FD" w:rsidRPr="001766FD">
        <w:rPr>
          <w:rFonts w:cs="Calibri Light"/>
          <w:lang w:val="fr-FR"/>
        </w:rPr>
        <w:t>afin</w:t>
      </w:r>
      <w:r>
        <w:rPr>
          <w:rFonts w:cs="Calibri Light"/>
          <w:lang w:val="fr-FR"/>
        </w:rPr>
        <w:t xml:space="preserve"> qu’ils puissent</w:t>
      </w:r>
      <w:r w:rsidR="009A6F1F" w:rsidRPr="001766FD">
        <w:rPr>
          <w:rFonts w:cs="Calibri Light"/>
          <w:lang w:val="fr-FR"/>
        </w:rPr>
        <w:t xml:space="preserve"> produire, stocker et vendre aisément leur propre énergie ; </w:t>
      </w:r>
    </w:p>
    <w:p w14:paraId="2D49D43A" w14:textId="63F1AF46" w:rsidR="002B0391" w:rsidRPr="001766FD" w:rsidRDefault="00E00601" w:rsidP="000E1D46">
      <w:pPr>
        <w:pStyle w:val="Paragraphedeliste"/>
        <w:numPr>
          <w:ilvl w:val="0"/>
          <w:numId w:val="14"/>
        </w:numPr>
        <w:rPr>
          <w:rFonts w:cs="Calibri Light"/>
          <w:lang w:val="fr-FR"/>
        </w:rPr>
      </w:pPr>
      <w:r>
        <w:rPr>
          <w:rFonts w:cs="Calibri Light"/>
          <w:lang w:val="fr-FR"/>
        </w:rPr>
        <w:t>En ce qui concerne le</w:t>
      </w:r>
      <w:r w:rsidR="00ED23EB" w:rsidRPr="001766FD">
        <w:rPr>
          <w:rFonts w:cs="Calibri Light"/>
          <w:lang w:val="fr-FR"/>
        </w:rPr>
        <w:t xml:space="preserve"> </w:t>
      </w:r>
      <w:r>
        <w:rPr>
          <w:rFonts w:cs="Calibri Light"/>
          <w:lang w:val="fr-FR"/>
        </w:rPr>
        <w:t>m</w:t>
      </w:r>
      <w:r w:rsidR="00ED23EB" w:rsidRPr="001766FD">
        <w:rPr>
          <w:rFonts w:cs="Calibri Light"/>
          <w:lang w:val="fr-FR"/>
        </w:rPr>
        <w:t>arché Intérieur de l’Énergie, la règlement fixe de nouvelles règles qui renforceront le niveau d’interconnexion électrique</w:t>
      </w:r>
      <w:r>
        <w:rPr>
          <w:rFonts w:cs="Calibri Light"/>
          <w:lang w:val="fr-FR"/>
        </w:rPr>
        <w:t> ;</w:t>
      </w:r>
      <w:r w:rsidR="00ED23EB" w:rsidRPr="001766FD">
        <w:rPr>
          <w:rFonts w:cs="Calibri Light"/>
          <w:lang w:val="fr-FR"/>
        </w:rPr>
        <w:t xml:space="preserve"> </w:t>
      </w:r>
    </w:p>
    <w:p w14:paraId="045F7CEE" w14:textId="7EB916E0" w:rsidR="002B0391" w:rsidRPr="007B3B5F" w:rsidRDefault="002B0391" w:rsidP="00ED23EB">
      <w:pPr>
        <w:rPr>
          <w:rFonts w:cs="Calibri Light"/>
          <w:sz w:val="22"/>
          <w:szCs w:val="22"/>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4186"/>
        <w:gridCol w:w="1947"/>
        <w:gridCol w:w="1175"/>
      </w:tblGrid>
      <w:tr w:rsidR="00ED23EB" w:rsidRPr="001766FD" w14:paraId="0245A52C" w14:textId="77777777" w:rsidTr="001766FD">
        <w:trPr>
          <w:cantSplit/>
          <w:trHeight w:val="927"/>
          <w:tblHeader/>
        </w:trPr>
        <w:tc>
          <w:tcPr>
            <w:tcW w:w="1089" w:type="pct"/>
            <w:shd w:val="clear" w:color="auto" w:fill="8DB3E2" w:themeFill="text2" w:themeFillTint="66"/>
            <w:vAlign w:val="center"/>
          </w:tcPr>
          <w:p w14:paraId="5E48715A" w14:textId="21B96001" w:rsidR="00ED23EB" w:rsidRPr="001766FD" w:rsidRDefault="00ED23EB" w:rsidP="00ED23EB">
            <w:pPr>
              <w:rPr>
                <w:rFonts w:cs="Calibri Light"/>
                <w:sz w:val="18"/>
                <w:szCs w:val="18"/>
                <w:lang w:val="fr-FR"/>
              </w:rPr>
            </w:pPr>
            <w:r w:rsidRPr="001766FD">
              <w:rPr>
                <w:rFonts w:cs="Calibri Light"/>
                <w:b/>
                <w:bCs/>
                <w:sz w:val="18"/>
                <w:szCs w:val="18"/>
                <w:lang w:val="fr-FR"/>
              </w:rPr>
              <w:lastRenderedPageBreak/>
              <w:t>Axe prioritaire</w:t>
            </w:r>
          </w:p>
        </w:tc>
        <w:tc>
          <w:tcPr>
            <w:tcW w:w="2240" w:type="pct"/>
            <w:shd w:val="clear" w:color="auto" w:fill="8DB3E2" w:themeFill="text2" w:themeFillTint="66"/>
            <w:vAlign w:val="center"/>
          </w:tcPr>
          <w:p w14:paraId="1C31810F" w14:textId="4FFE21CF" w:rsidR="00ED23EB" w:rsidRPr="001766FD" w:rsidRDefault="00ED23EB" w:rsidP="00ED23EB">
            <w:pPr>
              <w:rPr>
                <w:rFonts w:cs="Calibri Light"/>
                <w:sz w:val="18"/>
                <w:szCs w:val="18"/>
                <w:lang w:val="fr-FR"/>
              </w:rPr>
            </w:pPr>
            <w:r w:rsidRPr="001766FD">
              <w:rPr>
                <w:rFonts w:cs="Calibri Light"/>
                <w:b/>
                <w:bCs/>
                <w:sz w:val="18"/>
                <w:szCs w:val="18"/>
                <w:lang w:val="fr-FR"/>
              </w:rPr>
              <w:t>Objectif Spécifique</w:t>
            </w:r>
          </w:p>
        </w:tc>
        <w:tc>
          <w:tcPr>
            <w:tcW w:w="1042" w:type="pct"/>
            <w:shd w:val="clear" w:color="auto" w:fill="8DB3E2" w:themeFill="text2" w:themeFillTint="66"/>
            <w:vAlign w:val="center"/>
          </w:tcPr>
          <w:p w14:paraId="3230DD7D" w14:textId="2332A31D" w:rsidR="00ED23EB" w:rsidRPr="001766FD" w:rsidRDefault="00ED23EB" w:rsidP="00ED23EB">
            <w:pPr>
              <w:rPr>
                <w:rFonts w:cs="Calibri Light"/>
                <w:sz w:val="18"/>
                <w:szCs w:val="18"/>
                <w:lang w:val="fr-FR"/>
              </w:rPr>
            </w:pPr>
            <w:r w:rsidRPr="001766FD">
              <w:rPr>
                <w:rFonts w:cs="Calibri Light"/>
                <w:b/>
                <w:bCs/>
                <w:sz w:val="18"/>
                <w:szCs w:val="18"/>
                <w:lang w:val="fr-FR"/>
              </w:rPr>
              <w:t>Interaction avec les politiques</w:t>
            </w:r>
          </w:p>
        </w:tc>
        <w:tc>
          <w:tcPr>
            <w:tcW w:w="629" w:type="pct"/>
            <w:shd w:val="clear" w:color="auto" w:fill="8DB3E2" w:themeFill="text2" w:themeFillTint="66"/>
            <w:vAlign w:val="center"/>
          </w:tcPr>
          <w:p w14:paraId="17ADD15D" w14:textId="1E6C8A3B" w:rsidR="00ED23EB" w:rsidRPr="001766FD" w:rsidRDefault="00ED23EB" w:rsidP="00ED23EB">
            <w:pPr>
              <w:rPr>
                <w:rFonts w:cs="Calibri Light"/>
                <w:sz w:val="18"/>
                <w:szCs w:val="18"/>
                <w:lang w:val="fr-FR"/>
              </w:rPr>
            </w:pPr>
            <w:r w:rsidRPr="001766FD">
              <w:rPr>
                <w:rFonts w:cs="Calibri Light"/>
                <w:b/>
                <w:bCs/>
                <w:sz w:val="18"/>
                <w:szCs w:val="18"/>
                <w:lang w:val="fr-FR"/>
              </w:rPr>
              <w:t>Résultats de cohérence</w:t>
            </w:r>
          </w:p>
        </w:tc>
      </w:tr>
      <w:tr w:rsidR="00821AA3" w:rsidRPr="002B0391" w14:paraId="58C52821" w14:textId="77777777" w:rsidTr="002B0391">
        <w:trPr>
          <w:trHeight w:val="966"/>
          <w:tblHeader/>
        </w:trPr>
        <w:tc>
          <w:tcPr>
            <w:tcW w:w="1089" w:type="pct"/>
            <w:shd w:val="clear" w:color="auto" w:fill="auto"/>
            <w:vAlign w:val="center"/>
          </w:tcPr>
          <w:p w14:paraId="08900239"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19AEAFFB" w14:textId="17B1FAE2" w:rsidR="00821AA3" w:rsidRPr="00ED23E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2240" w:type="pct"/>
            <w:shd w:val="clear" w:color="auto" w:fill="auto"/>
            <w:vAlign w:val="center"/>
          </w:tcPr>
          <w:p w14:paraId="5DA1E47B" w14:textId="16013466" w:rsidR="00821AA3" w:rsidRPr="00ED23EB"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042" w:type="pct"/>
          </w:tcPr>
          <w:p w14:paraId="26C73AA5" w14:textId="4F3994A8" w:rsidR="00821AA3" w:rsidRPr="00ED23EB" w:rsidRDefault="00821AA3" w:rsidP="00821AA3">
            <w:pPr>
              <w:rPr>
                <w:rFonts w:cs="Calibri Light"/>
                <w:sz w:val="18"/>
                <w:szCs w:val="18"/>
                <w:lang w:val="fr-FR"/>
              </w:rPr>
            </w:pPr>
            <w:r w:rsidRPr="00ED23EB">
              <w:rPr>
                <w:rFonts w:cs="Calibri Light"/>
                <w:sz w:val="18"/>
                <w:szCs w:val="18"/>
                <w:lang w:val="fr-FR"/>
              </w:rPr>
              <w:t xml:space="preserve">Cet OS </w:t>
            </w:r>
            <w:r>
              <w:rPr>
                <w:rFonts w:cs="Calibri Light"/>
                <w:sz w:val="18"/>
                <w:szCs w:val="18"/>
                <w:lang w:val="fr-FR"/>
              </w:rPr>
              <w:t>agit dans le sens défini par la Stratégie de l’Union Européenne pour l’Énergie</w:t>
            </w:r>
          </w:p>
        </w:tc>
        <w:tc>
          <w:tcPr>
            <w:tcW w:w="629" w:type="pct"/>
            <w:shd w:val="clear" w:color="auto" w:fill="4F81BD" w:themeFill="accent1"/>
            <w:vAlign w:val="center"/>
          </w:tcPr>
          <w:p w14:paraId="44219E5D" w14:textId="77777777" w:rsidR="00821AA3" w:rsidRPr="002B0391" w:rsidRDefault="00821AA3" w:rsidP="00821AA3">
            <w:pPr>
              <w:jc w:val="center"/>
              <w:rPr>
                <w:rFonts w:cs="Calibri Light"/>
                <w:sz w:val="18"/>
                <w:szCs w:val="18"/>
              </w:rPr>
            </w:pPr>
            <w:r w:rsidRPr="002B0391">
              <w:rPr>
                <w:rFonts w:cs="Calibri Light"/>
                <w:color w:val="000000" w:themeColor="text1"/>
                <w:sz w:val="18"/>
                <w:szCs w:val="18"/>
              </w:rPr>
              <w:t>S/O</w:t>
            </w:r>
          </w:p>
        </w:tc>
      </w:tr>
      <w:tr w:rsidR="00821AA3" w:rsidRPr="002B0391" w14:paraId="37CB9F6D" w14:textId="77777777" w:rsidTr="002B0391">
        <w:trPr>
          <w:trHeight w:val="966"/>
          <w:tblHeader/>
        </w:trPr>
        <w:tc>
          <w:tcPr>
            <w:tcW w:w="1089" w:type="pct"/>
            <w:vMerge w:val="restart"/>
            <w:shd w:val="clear" w:color="auto" w:fill="auto"/>
            <w:vAlign w:val="center"/>
          </w:tcPr>
          <w:p w14:paraId="07791F5B"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31AEB46F" w14:textId="4CB4A526" w:rsidR="00821AA3" w:rsidRPr="00ED23E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2240" w:type="pct"/>
            <w:shd w:val="clear" w:color="auto" w:fill="auto"/>
            <w:vAlign w:val="center"/>
          </w:tcPr>
          <w:p w14:paraId="164CD574" w14:textId="140C1BEF" w:rsidR="00821AA3" w:rsidRPr="00ED23EB"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042" w:type="pct"/>
            <w:vAlign w:val="center"/>
          </w:tcPr>
          <w:p w14:paraId="1CA56F6D" w14:textId="26DD0596" w:rsidR="00821AA3" w:rsidRPr="00ED23EB" w:rsidRDefault="00821AA3" w:rsidP="00821AA3">
            <w:pPr>
              <w:rPr>
                <w:rFonts w:cs="Calibri Light"/>
                <w:sz w:val="18"/>
                <w:szCs w:val="18"/>
                <w:lang w:val="fr-FR"/>
              </w:rPr>
            </w:pPr>
            <w:r w:rsidRPr="00ED23EB">
              <w:rPr>
                <w:rFonts w:cs="Calibri Light"/>
                <w:sz w:val="18"/>
                <w:szCs w:val="18"/>
                <w:lang w:val="fr-FR"/>
              </w:rPr>
              <w:t>Pas d ’interaction trouvée</w:t>
            </w:r>
          </w:p>
        </w:tc>
        <w:tc>
          <w:tcPr>
            <w:tcW w:w="629" w:type="pct"/>
            <w:shd w:val="clear" w:color="auto" w:fill="D9D9D9" w:themeFill="background1" w:themeFillShade="D9"/>
            <w:vAlign w:val="center"/>
          </w:tcPr>
          <w:p w14:paraId="11B0697D" w14:textId="77777777" w:rsidR="00821AA3" w:rsidRPr="002B0391" w:rsidRDefault="00821AA3" w:rsidP="00821AA3">
            <w:pPr>
              <w:jc w:val="center"/>
              <w:rPr>
                <w:rFonts w:cs="Calibri Light"/>
                <w:b/>
                <w:bCs/>
                <w:sz w:val="18"/>
                <w:szCs w:val="18"/>
              </w:rPr>
            </w:pPr>
            <w:r w:rsidRPr="002B0391">
              <w:rPr>
                <w:rFonts w:cs="Calibri Light"/>
                <w:color w:val="000000" w:themeColor="text1"/>
                <w:sz w:val="18"/>
                <w:szCs w:val="18"/>
              </w:rPr>
              <w:t>N</w:t>
            </w:r>
          </w:p>
        </w:tc>
      </w:tr>
      <w:tr w:rsidR="00821AA3" w:rsidRPr="002B0391" w14:paraId="3A3CD1D3" w14:textId="77777777" w:rsidTr="002B0391">
        <w:trPr>
          <w:trHeight w:val="966"/>
          <w:tblHeader/>
        </w:trPr>
        <w:tc>
          <w:tcPr>
            <w:tcW w:w="1089" w:type="pct"/>
            <w:vMerge/>
            <w:shd w:val="clear" w:color="auto" w:fill="auto"/>
            <w:vAlign w:val="center"/>
          </w:tcPr>
          <w:p w14:paraId="19AFE939"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2240" w:type="pct"/>
            <w:shd w:val="clear" w:color="auto" w:fill="auto"/>
            <w:vAlign w:val="center"/>
          </w:tcPr>
          <w:p w14:paraId="0C92F445" w14:textId="005EF28E" w:rsidR="00821AA3" w:rsidRPr="00ED23EB"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042" w:type="pct"/>
          </w:tcPr>
          <w:p w14:paraId="7CB1B642" w14:textId="19945F23" w:rsidR="00821AA3" w:rsidRPr="00ED23EB" w:rsidRDefault="00821AA3" w:rsidP="00821AA3">
            <w:pPr>
              <w:rPr>
                <w:rFonts w:cs="Calibri Light"/>
                <w:sz w:val="18"/>
                <w:szCs w:val="18"/>
                <w:lang w:val="fr-FR"/>
              </w:rPr>
            </w:pPr>
            <w:r w:rsidRPr="00ED23EB">
              <w:rPr>
                <w:rFonts w:cs="Calibri Light"/>
                <w:sz w:val="18"/>
                <w:szCs w:val="18"/>
                <w:lang w:val="fr-FR"/>
              </w:rPr>
              <w:t>Cette OS agit dans le sens défini par le règlement (UE) 2018/1999 sur la gouvernance de l'union de l'énergie et l'action pour le climat</w:t>
            </w:r>
          </w:p>
        </w:tc>
        <w:tc>
          <w:tcPr>
            <w:tcW w:w="629" w:type="pct"/>
            <w:shd w:val="clear" w:color="auto" w:fill="4F81BD" w:themeFill="accent1"/>
            <w:vAlign w:val="center"/>
          </w:tcPr>
          <w:p w14:paraId="48A9EED9" w14:textId="77777777" w:rsidR="00821AA3" w:rsidRPr="002B0391" w:rsidRDefault="00821AA3" w:rsidP="00821AA3">
            <w:pPr>
              <w:jc w:val="center"/>
              <w:rPr>
                <w:rFonts w:cs="Calibri Light"/>
                <w:sz w:val="18"/>
                <w:szCs w:val="18"/>
              </w:rPr>
            </w:pPr>
            <w:r w:rsidRPr="002B0391">
              <w:rPr>
                <w:rFonts w:cs="Calibri Light"/>
                <w:color w:val="000000" w:themeColor="text1"/>
                <w:sz w:val="18"/>
                <w:szCs w:val="18"/>
              </w:rPr>
              <w:t>S/O</w:t>
            </w:r>
          </w:p>
        </w:tc>
      </w:tr>
      <w:tr w:rsidR="00821AA3" w:rsidRPr="002B0391" w14:paraId="6D9539CB" w14:textId="77777777" w:rsidTr="002B0391">
        <w:trPr>
          <w:trHeight w:val="966"/>
          <w:tblHeader/>
        </w:trPr>
        <w:tc>
          <w:tcPr>
            <w:tcW w:w="1089" w:type="pct"/>
            <w:vMerge/>
            <w:shd w:val="clear" w:color="auto" w:fill="auto"/>
            <w:vAlign w:val="center"/>
          </w:tcPr>
          <w:p w14:paraId="4A4A6112"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2240" w:type="pct"/>
            <w:shd w:val="clear" w:color="auto" w:fill="auto"/>
            <w:vAlign w:val="center"/>
          </w:tcPr>
          <w:p w14:paraId="227ACC14" w14:textId="74077B2A" w:rsidR="00821AA3" w:rsidRPr="00ED23EB"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042" w:type="pct"/>
          </w:tcPr>
          <w:p w14:paraId="5BF3DB41" w14:textId="264A889F" w:rsidR="00821AA3" w:rsidRPr="001766FD" w:rsidRDefault="001766FD" w:rsidP="00821AA3">
            <w:pPr>
              <w:rPr>
                <w:rFonts w:cs="Calibri Light"/>
                <w:sz w:val="18"/>
                <w:szCs w:val="18"/>
                <w:lang w:val="fr-FR"/>
              </w:rPr>
            </w:pPr>
            <w:r w:rsidRPr="00ED23EB">
              <w:rPr>
                <w:rFonts w:cs="Calibri Light"/>
                <w:sz w:val="18"/>
                <w:szCs w:val="18"/>
                <w:lang w:val="fr-FR"/>
              </w:rPr>
              <w:t>Cette OS agit dans le sens défini par le règlement (UE) 2018/1999 sur la gouvernance de l'union de l'énergie et l'action pour le climat</w:t>
            </w:r>
          </w:p>
        </w:tc>
        <w:tc>
          <w:tcPr>
            <w:tcW w:w="629" w:type="pct"/>
            <w:shd w:val="clear" w:color="auto" w:fill="4F81BD" w:themeFill="accent1"/>
            <w:vAlign w:val="center"/>
          </w:tcPr>
          <w:p w14:paraId="352F2B19" w14:textId="77777777" w:rsidR="00821AA3" w:rsidRPr="002B0391" w:rsidRDefault="00821AA3" w:rsidP="00821AA3">
            <w:pPr>
              <w:jc w:val="center"/>
              <w:rPr>
                <w:rFonts w:cs="Calibri Light"/>
                <w:color w:val="000000" w:themeColor="text1"/>
                <w:sz w:val="18"/>
                <w:szCs w:val="18"/>
              </w:rPr>
            </w:pPr>
            <w:r w:rsidRPr="002B0391">
              <w:rPr>
                <w:rFonts w:cs="Calibri Light"/>
                <w:color w:val="000000" w:themeColor="text1"/>
                <w:sz w:val="18"/>
                <w:szCs w:val="18"/>
              </w:rPr>
              <w:t>S/O</w:t>
            </w:r>
          </w:p>
        </w:tc>
      </w:tr>
      <w:tr w:rsidR="00821AA3" w:rsidRPr="002B0391" w14:paraId="425DBDC0" w14:textId="77777777" w:rsidTr="002B0391">
        <w:trPr>
          <w:trHeight w:val="647"/>
          <w:tblHeader/>
        </w:trPr>
        <w:tc>
          <w:tcPr>
            <w:tcW w:w="1089" w:type="pct"/>
            <w:shd w:val="clear" w:color="auto" w:fill="auto"/>
            <w:vAlign w:val="center"/>
          </w:tcPr>
          <w:p w14:paraId="450B0E3F"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07C26827" w14:textId="542E7242"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2240" w:type="pct"/>
            <w:shd w:val="clear" w:color="auto" w:fill="auto"/>
            <w:vAlign w:val="center"/>
          </w:tcPr>
          <w:p w14:paraId="48225C7C" w14:textId="2EE960F8" w:rsidR="00821AA3" w:rsidRPr="00ED23EB"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042" w:type="pct"/>
          </w:tcPr>
          <w:p w14:paraId="6942E35A" w14:textId="1E8A72F7" w:rsidR="00821AA3" w:rsidRPr="002B0391" w:rsidRDefault="00821AA3" w:rsidP="00821AA3">
            <w:pPr>
              <w:rPr>
                <w:rFonts w:cs="Calibri Light"/>
                <w:sz w:val="18"/>
                <w:szCs w:val="18"/>
              </w:rPr>
            </w:pPr>
            <w:r w:rsidRPr="00ED23EB">
              <w:rPr>
                <w:rFonts w:cs="Calibri Light"/>
                <w:sz w:val="18"/>
                <w:szCs w:val="18"/>
                <w:lang w:val="fr-FR"/>
              </w:rPr>
              <w:t>Pas d’interaction trouvée</w:t>
            </w:r>
            <w:r>
              <w:rPr>
                <w:rFonts w:cs="Calibri Light"/>
                <w:sz w:val="18"/>
                <w:szCs w:val="18"/>
                <w:lang w:val="fr-FR"/>
              </w:rPr>
              <w:t xml:space="preserve"> </w:t>
            </w:r>
          </w:p>
        </w:tc>
        <w:tc>
          <w:tcPr>
            <w:tcW w:w="629" w:type="pct"/>
            <w:shd w:val="clear" w:color="auto" w:fill="D9D9D9" w:themeFill="background1" w:themeFillShade="D9"/>
            <w:vAlign w:val="center"/>
          </w:tcPr>
          <w:p w14:paraId="4618D986" w14:textId="77777777" w:rsidR="00821AA3" w:rsidRPr="002B0391" w:rsidRDefault="00821AA3" w:rsidP="00821AA3">
            <w:pPr>
              <w:jc w:val="center"/>
              <w:rPr>
                <w:rFonts w:cs="Calibri Light"/>
                <w:sz w:val="18"/>
                <w:szCs w:val="18"/>
              </w:rPr>
            </w:pPr>
            <w:r w:rsidRPr="002B0391">
              <w:rPr>
                <w:rFonts w:cs="Calibri Light"/>
                <w:sz w:val="18"/>
                <w:szCs w:val="18"/>
              </w:rPr>
              <w:t>N</w:t>
            </w:r>
          </w:p>
        </w:tc>
      </w:tr>
    </w:tbl>
    <w:p w14:paraId="77517D24" w14:textId="77777777" w:rsidR="001766FD" w:rsidRPr="0006569B" w:rsidRDefault="001766FD" w:rsidP="001766FD">
      <w:pPr>
        <w:ind w:left="360"/>
        <w:rPr>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25AE893A" w14:textId="406927CD" w:rsidR="007D3D33" w:rsidRDefault="007D3D33" w:rsidP="008C7384">
      <w:pPr>
        <w:rPr>
          <w:bCs/>
          <w:lang w:val="pt-PT"/>
        </w:rPr>
      </w:pPr>
    </w:p>
    <w:p w14:paraId="1D28B48C" w14:textId="3DA326DE" w:rsidR="001766FD" w:rsidRDefault="001766FD" w:rsidP="008C7384">
      <w:pPr>
        <w:rPr>
          <w:bCs/>
          <w:lang w:val="pt-PT"/>
        </w:rPr>
      </w:pPr>
    </w:p>
    <w:p w14:paraId="3716DB7B" w14:textId="02EEC671" w:rsidR="001766FD" w:rsidRDefault="001766FD" w:rsidP="008C7384">
      <w:pPr>
        <w:rPr>
          <w:bCs/>
          <w:lang w:val="pt-PT"/>
        </w:rPr>
      </w:pPr>
    </w:p>
    <w:p w14:paraId="1D3F9ED7" w14:textId="2CBD6404" w:rsidR="001766FD" w:rsidRDefault="001766FD" w:rsidP="008C7384">
      <w:pPr>
        <w:rPr>
          <w:bCs/>
          <w:lang w:val="pt-PT"/>
        </w:rPr>
      </w:pPr>
    </w:p>
    <w:p w14:paraId="78B2C9FD" w14:textId="77777777" w:rsidR="001766FD" w:rsidRPr="001766FD" w:rsidRDefault="001766FD" w:rsidP="008C7384">
      <w:pPr>
        <w:rPr>
          <w:bCs/>
          <w:lang w:val="pt-PT"/>
        </w:rPr>
      </w:pPr>
    </w:p>
    <w:p w14:paraId="5768FB12" w14:textId="70CEC67F" w:rsidR="008C7384" w:rsidRPr="001766FD" w:rsidRDefault="00ED23EB" w:rsidP="008C7384">
      <w:pPr>
        <w:spacing w:before="0" w:line="300" w:lineRule="atLeast"/>
        <w:ind w:left="709"/>
        <w:rPr>
          <w:rStyle w:val="Rfrenceintense"/>
          <w:lang w:val="fr-FR"/>
        </w:rPr>
      </w:pPr>
      <w:r w:rsidRPr="001766FD">
        <w:rPr>
          <w:rStyle w:val="Rfrenceintense"/>
          <w:lang w:val="fr-FR"/>
        </w:rPr>
        <w:lastRenderedPageBreak/>
        <w:t>Économie circulaire</w:t>
      </w:r>
    </w:p>
    <w:p w14:paraId="00A1B9FE" w14:textId="197F0AD4" w:rsidR="008C7384" w:rsidRPr="002D1EF6" w:rsidRDefault="008C7384" w:rsidP="008C7384">
      <w:pPr>
        <w:rPr>
          <w:bCs/>
          <w:sz w:val="22"/>
          <w:szCs w:val="22"/>
          <w:lang w:val="fr-FR"/>
        </w:rPr>
      </w:pPr>
    </w:p>
    <w:p w14:paraId="00D65169" w14:textId="4FA6385E" w:rsidR="00CA02E6" w:rsidRPr="001766FD" w:rsidRDefault="00CA02E6" w:rsidP="002B0391">
      <w:pPr>
        <w:rPr>
          <w:lang w:val="fr-FR"/>
        </w:rPr>
      </w:pPr>
      <w:r w:rsidRPr="001766FD">
        <w:rPr>
          <w:lang w:val="fr-FR"/>
        </w:rPr>
        <w:t xml:space="preserve">Le </w:t>
      </w:r>
      <w:r w:rsidRPr="001766FD">
        <w:rPr>
          <w:u w:val="single"/>
          <w:lang w:val="fr-FR"/>
        </w:rPr>
        <w:t>N</w:t>
      </w:r>
      <w:r w:rsidR="00ED23EB" w:rsidRPr="001766FD">
        <w:rPr>
          <w:u w:val="single"/>
          <w:lang w:val="fr-FR"/>
        </w:rPr>
        <w:t xml:space="preserve">ouveau plan d'action pour une économie circulaire </w:t>
      </w:r>
      <w:r w:rsidR="002B0391" w:rsidRPr="001766FD">
        <w:rPr>
          <w:u w:val="single"/>
          <w:lang w:val="fr-FR"/>
        </w:rPr>
        <w:t>(COM (2020) 98)</w:t>
      </w:r>
      <w:r w:rsidR="002B0391" w:rsidRPr="001766FD">
        <w:rPr>
          <w:lang w:val="fr-FR"/>
        </w:rPr>
        <w:t xml:space="preserve"> </w:t>
      </w:r>
      <w:r w:rsidRPr="001766FD">
        <w:rPr>
          <w:lang w:val="fr-FR"/>
        </w:rPr>
        <w:t xml:space="preserve">contribue à la restauration du capital naturel et de biodiversité en Europe, par la promotion de l’économie circulaire. Le plan d’actions vise à assurer la durabilité des matériaux renouvelables biosourcés et développer un Plan de gestion intégré des aliments nutritifs, prévoyant de stimuler les marchés des éléments nutritifs récupérés.  Les principales priorités de Plan concernent : </w:t>
      </w:r>
    </w:p>
    <w:p w14:paraId="238C1C08" w14:textId="4C78FE9F" w:rsidR="00CA02E6" w:rsidRPr="00CA02E6" w:rsidRDefault="00CA02E6" w:rsidP="000E1D46">
      <w:pPr>
        <w:pStyle w:val="Paragraphedeliste"/>
        <w:numPr>
          <w:ilvl w:val="0"/>
          <w:numId w:val="15"/>
        </w:numPr>
        <w:rPr>
          <w:lang w:val="fr-FR"/>
        </w:rPr>
      </w:pPr>
      <w:r w:rsidRPr="00CA02E6">
        <w:rPr>
          <w:lang w:val="fr-FR"/>
        </w:rPr>
        <w:t xml:space="preserve">Concevoir des produits durables, </w:t>
      </w:r>
      <w:r>
        <w:rPr>
          <w:lang w:val="fr-FR"/>
        </w:rPr>
        <w:t>concernant la présence de produits chimiques dangereux dans les produits, et d’augmenter leur</w:t>
      </w:r>
      <w:r w:rsidR="002A0E27">
        <w:rPr>
          <w:lang w:val="fr-FR"/>
        </w:rPr>
        <w:t xml:space="preserve"> </w:t>
      </w:r>
      <w:r>
        <w:rPr>
          <w:lang w:val="fr-FR"/>
        </w:rPr>
        <w:t xml:space="preserve">efficience énergétique, et réduisant le (sur)emballage et le déchet d’emballage, incluant la mise en place d’objectifs et d’autres mesures de prévention des déchets ; </w:t>
      </w:r>
    </w:p>
    <w:p w14:paraId="01E88971" w14:textId="2453E334" w:rsidR="00EE3D95" w:rsidRDefault="00CA02E6" w:rsidP="000E1D46">
      <w:pPr>
        <w:pStyle w:val="Paragraphedeliste"/>
        <w:numPr>
          <w:ilvl w:val="0"/>
          <w:numId w:val="15"/>
        </w:numPr>
        <w:rPr>
          <w:lang w:val="fr-FR"/>
        </w:rPr>
      </w:pPr>
      <w:r w:rsidRPr="00CA02E6">
        <w:rPr>
          <w:lang w:val="fr-FR"/>
        </w:rPr>
        <w:t>Combattre les crimes environnementaux n</w:t>
      </w:r>
      <w:r>
        <w:rPr>
          <w:lang w:val="fr-FR"/>
        </w:rPr>
        <w:t>otamment dans les aires d’</w:t>
      </w:r>
      <w:r w:rsidR="00EE3D95">
        <w:rPr>
          <w:lang w:val="fr-FR"/>
        </w:rPr>
        <w:t>export illégales ou de trafics illicites, renforçant les contrôles de transferts de déchet</w:t>
      </w:r>
      <w:r w:rsidR="002A0E27">
        <w:rPr>
          <w:lang w:val="fr-FR"/>
        </w:rPr>
        <w:t>s</w:t>
      </w:r>
      <w:r w:rsidR="00EE3D95">
        <w:rPr>
          <w:lang w:val="fr-FR"/>
        </w:rPr>
        <w:t>, et renforcer la gestion durable des déchets</w:t>
      </w:r>
      <w:r w:rsidR="00C50350">
        <w:rPr>
          <w:lang w:val="fr-FR"/>
        </w:rPr>
        <w:t xml:space="preserve"> en provenance </w:t>
      </w:r>
      <w:r w:rsidR="00EE3D95">
        <w:rPr>
          <w:lang w:val="fr-FR"/>
        </w:rPr>
        <w:t>des pays tiers ;</w:t>
      </w:r>
    </w:p>
    <w:p w14:paraId="10AAF199" w14:textId="41E57981" w:rsidR="002B0391" w:rsidRDefault="00EE3D95" w:rsidP="000E1D46">
      <w:pPr>
        <w:pStyle w:val="Paragraphedeliste"/>
        <w:numPr>
          <w:ilvl w:val="0"/>
          <w:numId w:val="15"/>
        </w:numPr>
        <w:rPr>
          <w:lang w:val="fr-FR"/>
        </w:rPr>
      </w:pPr>
      <w:r>
        <w:rPr>
          <w:lang w:val="fr-FR"/>
        </w:rPr>
        <w:t xml:space="preserve">Réduire l’empreinte carbone et environnementale, par le développement d’instruments de modélisation permettant de saisir les bénéfices de l’économie circulaire relatifs à la réduction de l’émission de gaz à effets de serre à l’échelle de l’UE et nationale ; </w:t>
      </w:r>
    </w:p>
    <w:p w14:paraId="2A679107" w14:textId="50444B55" w:rsidR="00EE3D95" w:rsidRPr="00CA02E6" w:rsidRDefault="00384081" w:rsidP="000E1D46">
      <w:pPr>
        <w:pStyle w:val="Paragraphedeliste"/>
        <w:numPr>
          <w:ilvl w:val="0"/>
          <w:numId w:val="15"/>
        </w:numPr>
        <w:rPr>
          <w:lang w:val="fr-FR"/>
        </w:rPr>
      </w:pPr>
      <w:r>
        <w:rPr>
          <w:lang w:val="fr-FR"/>
        </w:rPr>
        <w:t xml:space="preserve">Responsabiliser </w:t>
      </w:r>
      <w:r w:rsidR="00EE3D95">
        <w:rPr>
          <w:lang w:val="fr-FR"/>
        </w:rPr>
        <w:t xml:space="preserve">les consommateurs et acheteurs publics, </w:t>
      </w:r>
      <w:r w:rsidR="00F078AD">
        <w:rPr>
          <w:lang w:val="fr-FR"/>
        </w:rPr>
        <w:t>e</w:t>
      </w:r>
      <w:r w:rsidR="00F078AD" w:rsidRPr="00F078AD">
        <w:rPr>
          <w:lang w:val="fr-FR"/>
        </w:rPr>
        <w:t>ncourager les produits en tant que service ou d'autres modèles dans lesquels les producteurs restent propriétaires du produit ou responsables de ses performances tout au long de son cycle de vie</w:t>
      </w:r>
      <w:r w:rsidR="00EE3D95">
        <w:rPr>
          <w:lang w:val="fr-FR"/>
        </w:rPr>
        <w:t xml:space="preserve">; </w:t>
      </w:r>
    </w:p>
    <w:p w14:paraId="5493D1DB" w14:textId="5A00C275" w:rsidR="00EE3D95" w:rsidRPr="00EE3D95" w:rsidRDefault="00EE3D95" w:rsidP="000E1D46">
      <w:pPr>
        <w:pStyle w:val="Paragraphedeliste"/>
        <w:numPr>
          <w:ilvl w:val="0"/>
          <w:numId w:val="15"/>
        </w:numPr>
        <w:rPr>
          <w:lang w:val="fr-FR"/>
        </w:rPr>
      </w:pPr>
      <w:r w:rsidRPr="00EE3D95">
        <w:rPr>
          <w:lang w:val="fr-FR"/>
        </w:rPr>
        <w:t>Mobiliser le potentiel de d</w:t>
      </w:r>
      <w:r>
        <w:rPr>
          <w:lang w:val="fr-FR"/>
        </w:rPr>
        <w:t xml:space="preserve">igitalisation des informations </w:t>
      </w:r>
      <w:r w:rsidR="00F078AD">
        <w:rPr>
          <w:lang w:val="fr-FR"/>
        </w:rPr>
        <w:t>sur les</w:t>
      </w:r>
      <w:r>
        <w:rPr>
          <w:lang w:val="fr-FR"/>
        </w:rPr>
        <w:t xml:space="preserve"> produit</w:t>
      </w:r>
      <w:r w:rsidR="00F078AD">
        <w:rPr>
          <w:lang w:val="fr-FR"/>
        </w:rPr>
        <w:t>s</w:t>
      </w:r>
      <w:r>
        <w:rPr>
          <w:lang w:val="fr-FR"/>
        </w:rPr>
        <w:t xml:space="preserve">, incluant des solutions telles que le passeport digital, le marquage et le </w:t>
      </w:r>
      <w:r w:rsidR="00C50350">
        <w:rPr>
          <w:lang w:val="fr-FR"/>
        </w:rPr>
        <w:t>filigrane</w:t>
      </w:r>
      <w:r>
        <w:rPr>
          <w:lang w:val="fr-FR"/>
        </w:rPr>
        <w:t xml:space="preserve"> numérique.</w:t>
      </w:r>
    </w:p>
    <w:p w14:paraId="781D26D9" w14:textId="0B50D1D0" w:rsidR="002B0391" w:rsidRPr="007B3B5F" w:rsidRDefault="002B0391" w:rsidP="00EE3D95">
      <w:pPr>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4186"/>
        <w:gridCol w:w="1947"/>
        <w:gridCol w:w="1175"/>
      </w:tblGrid>
      <w:tr w:rsidR="00EE3D95" w:rsidRPr="002B0391" w14:paraId="389A1477" w14:textId="77777777" w:rsidTr="00864A1F">
        <w:trPr>
          <w:cantSplit/>
          <w:trHeight w:val="927"/>
          <w:tblHeader/>
        </w:trPr>
        <w:tc>
          <w:tcPr>
            <w:tcW w:w="1089" w:type="pct"/>
            <w:shd w:val="clear" w:color="auto" w:fill="8DB3E2" w:themeFill="text2" w:themeFillTint="66"/>
            <w:vAlign w:val="center"/>
          </w:tcPr>
          <w:p w14:paraId="1168537D" w14:textId="07C20680" w:rsidR="00EE3D95" w:rsidRPr="002B0391" w:rsidRDefault="00EE3D95" w:rsidP="00EE3D95">
            <w:pPr>
              <w:rPr>
                <w:rFonts w:cs="Calibri Light"/>
                <w:sz w:val="18"/>
                <w:szCs w:val="18"/>
              </w:rPr>
            </w:pPr>
            <w:r w:rsidRPr="007C326E">
              <w:rPr>
                <w:rFonts w:cs="Calibri Light"/>
                <w:b/>
                <w:bCs/>
                <w:sz w:val="18"/>
                <w:szCs w:val="18"/>
              </w:rPr>
              <w:lastRenderedPageBreak/>
              <w:t>Axe prioritaire</w:t>
            </w:r>
          </w:p>
        </w:tc>
        <w:tc>
          <w:tcPr>
            <w:tcW w:w="2240" w:type="pct"/>
            <w:shd w:val="clear" w:color="auto" w:fill="8DB3E2" w:themeFill="text2" w:themeFillTint="66"/>
            <w:vAlign w:val="center"/>
          </w:tcPr>
          <w:p w14:paraId="6A57913D" w14:textId="02AC6794" w:rsidR="00EE3D95" w:rsidRPr="002B0391" w:rsidRDefault="00EE3D95" w:rsidP="00EE3D95">
            <w:pPr>
              <w:rPr>
                <w:rFonts w:cs="Calibri Light"/>
                <w:sz w:val="18"/>
                <w:szCs w:val="18"/>
              </w:rPr>
            </w:pPr>
            <w:r w:rsidRPr="007C326E">
              <w:rPr>
                <w:rFonts w:cs="Calibri Light"/>
                <w:b/>
                <w:bCs/>
                <w:sz w:val="18"/>
                <w:szCs w:val="18"/>
              </w:rPr>
              <w:t>Objectif Spécifique</w:t>
            </w:r>
          </w:p>
        </w:tc>
        <w:tc>
          <w:tcPr>
            <w:tcW w:w="1042" w:type="pct"/>
            <w:shd w:val="clear" w:color="auto" w:fill="8DB3E2" w:themeFill="text2" w:themeFillTint="66"/>
            <w:vAlign w:val="center"/>
          </w:tcPr>
          <w:p w14:paraId="3C6BBF28" w14:textId="67FC1837" w:rsidR="00EE3D95" w:rsidRPr="002B0391" w:rsidRDefault="00EE3D95" w:rsidP="00EE3D95">
            <w:pPr>
              <w:rPr>
                <w:rFonts w:cs="Calibri Light"/>
                <w:sz w:val="18"/>
                <w:szCs w:val="18"/>
              </w:rPr>
            </w:pPr>
            <w:r>
              <w:rPr>
                <w:rFonts w:cs="Calibri Light"/>
                <w:b/>
                <w:bCs/>
                <w:sz w:val="18"/>
                <w:szCs w:val="18"/>
              </w:rPr>
              <w:t>Interaction avec les politiques</w:t>
            </w:r>
          </w:p>
        </w:tc>
        <w:tc>
          <w:tcPr>
            <w:tcW w:w="629" w:type="pct"/>
            <w:shd w:val="clear" w:color="auto" w:fill="8DB3E2" w:themeFill="text2" w:themeFillTint="66"/>
            <w:vAlign w:val="center"/>
          </w:tcPr>
          <w:p w14:paraId="0C912DE3" w14:textId="3F8FE9D2" w:rsidR="00EE3D95" w:rsidRPr="002B0391" w:rsidRDefault="00EE3D95" w:rsidP="00EE3D95">
            <w:pPr>
              <w:rPr>
                <w:rFonts w:cs="Calibri Light"/>
                <w:sz w:val="18"/>
                <w:szCs w:val="18"/>
              </w:rPr>
            </w:pPr>
            <w:r>
              <w:rPr>
                <w:rFonts w:cs="Calibri Light"/>
                <w:b/>
                <w:bCs/>
                <w:sz w:val="18"/>
                <w:szCs w:val="18"/>
              </w:rPr>
              <w:t>Résultats de cohérence</w:t>
            </w:r>
          </w:p>
        </w:tc>
      </w:tr>
      <w:tr w:rsidR="00821AA3" w:rsidRPr="002B0391" w14:paraId="52A6C70A" w14:textId="77777777" w:rsidTr="002B0391">
        <w:trPr>
          <w:trHeight w:val="966"/>
          <w:tblHeader/>
        </w:trPr>
        <w:tc>
          <w:tcPr>
            <w:tcW w:w="1089" w:type="pct"/>
            <w:shd w:val="clear" w:color="auto" w:fill="auto"/>
            <w:vAlign w:val="center"/>
          </w:tcPr>
          <w:p w14:paraId="611F1AB6"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1D0A37F6" w14:textId="015095A2" w:rsidR="00821AA3" w:rsidRPr="00EE3D95"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2240" w:type="pct"/>
            <w:shd w:val="clear" w:color="auto" w:fill="auto"/>
            <w:vAlign w:val="center"/>
          </w:tcPr>
          <w:p w14:paraId="2C1191D7" w14:textId="3553A7BE" w:rsidR="00821AA3" w:rsidRPr="00EE3D95"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042" w:type="pct"/>
          </w:tcPr>
          <w:p w14:paraId="3914A4CC" w14:textId="57A3FA25" w:rsidR="00821AA3" w:rsidRPr="00EE3D95" w:rsidRDefault="00821AA3" w:rsidP="00821AA3">
            <w:pPr>
              <w:rPr>
                <w:rFonts w:cs="Calibri Light"/>
                <w:sz w:val="18"/>
                <w:szCs w:val="18"/>
                <w:lang w:val="fr-FR"/>
              </w:rPr>
            </w:pPr>
            <w:r w:rsidRPr="00EE3D95">
              <w:rPr>
                <w:rFonts w:cs="Calibri Light"/>
                <w:sz w:val="18"/>
                <w:szCs w:val="18"/>
                <w:lang w:val="fr-FR"/>
              </w:rPr>
              <w:t>Cet OS agit dans le sens défini par le plan d'action pour l'économie circulaire</w:t>
            </w:r>
          </w:p>
        </w:tc>
        <w:tc>
          <w:tcPr>
            <w:tcW w:w="629" w:type="pct"/>
            <w:shd w:val="clear" w:color="auto" w:fill="4F81BD" w:themeFill="accent1"/>
            <w:vAlign w:val="center"/>
          </w:tcPr>
          <w:p w14:paraId="6802E8B8" w14:textId="77777777" w:rsidR="00821AA3" w:rsidRPr="002B0391" w:rsidRDefault="00821AA3" w:rsidP="00821AA3">
            <w:pPr>
              <w:jc w:val="center"/>
              <w:rPr>
                <w:rFonts w:cs="Calibri Light"/>
                <w:sz w:val="18"/>
                <w:szCs w:val="18"/>
              </w:rPr>
            </w:pPr>
            <w:r w:rsidRPr="002B0391">
              <w:rPr>
                <w:rFonts w:cs="Calibri Light"/>
                <w:color w:val="000000" w:themeColor="text1"/>
                <w:sz w:val="18"/>
                <w:szCs w:val="18"/>
              </w:rPr>
              <w:t>S/O</w:t>
            </w:r>
          </w:p>
        </w:tc>
      </w:tr>
      <w:tr w:rsidR="00821AA3" w:rsidRPr="002B0391" w14:paraId="4EAFC32D" w14:textId="77777777" w:rsidTr="002B0391">
        <w:trPr>
          <w:trHeight w:val="966"/>
          <w:tblHeader/>
        </w:trPr>
        <w:tc>
          <w:tcPr>
            <w:tcW w:w="1089" w:type="pct"/>
            <w:vMerge w:val="restart"/>
            <w:shd w:val="clear" w:color="auto" w:fill="auto"/>
            <w:vAlign w:val="center"/>
          </w:tcPr>
          <w:p w14:paraId="15777FF3"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1111F47E" w14:textId="24744D6B" w:rsidR="00821AA3" w:rsidRPr="00EE3D95"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2240" w:type="pct"/>
            <w:shd w:val="clear" w:color="auto" w:fill="auto"/>
            <w:vAlign w:val="center"/>
          </w:tcPr>
          <w:p w14:paraId="78DD3CB1" w14:textId="530E5336" w:rsidR="00821AA3" w:rsidRPr="00EE3D95"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042" w:type="pct"/>
            <w:vAlign w:val="center"/>
          </w:tcPr>
          <w:p w14:paraId="5A6E57F9" w14:textId="21D6CD4C" w:rsidR="00821AA3" w:rsidRPr="00EE3D95" w:rsidRDefault="00821AA3" w:rsidP="00821AA3">
            <w:pPr>
              <w:rPr>
                <w:rFonts w:cs="Calibri Light"/>
                <w:sz w:val="18"/>
                <w:szCs w:val="18"/>
                <w:lang w:val="fr-FR"/>
              </w:rPr>
            </w:pPr>
            <w:r w:rsidRPr="00EE3D95">
              <w:rPr>
                <w:rFonts w:cs="Calibri Light"/>
                <w:sz w:val="18"/>
                <w:szCs w:val="18"/>
                <w:lang w:val="fr-FR"/>
              </w:rPr>
              <w:t>Cet OS agit dans le sens défini par le plan d'action pour l'économie circulaire</w:t>
            </w:r>
          </w:p>
        </w:tc>
        <w:tc>
          <w:tcPr>
            <w:tcW w:w="629" w:type="pct"/>
            <w:shd w:val="clear" w:color="auto" w:fill="4F81BD" w:themeFill="accent1"/>
            <w:vAlign w:val="center"/>
          </w:tcPr>
          <w:p w14:paraId="5631C718" w14:textId="77777777" w:rsidR="00821AA3" w:rsidRPr="002B0391" w:rsidRDefault="00821AA3" w:rsidP="00821AA3">
            <w:pPr>
              <w:jc w:val="center"/>
              <w:rPr>
                <w:rFonts w:cs="Calibri Light"/>
                <w:b/>
                <w:bCs/>
                <w:sz w:val="18"/>
                <w:szCs w:val="18"/>
              </w:rPr>
            </w:pPr>
            <w:r w:rsidRPr="002B0391">
              <w:rPr>
                <w:rFonts w:cs="Calibri Light"/>
                <w:color w:val="000000" w:themeColor="text1"/>
                <w:sz w:val="18"/>
                <w:szCs w:val="18"/>
              </w:rPr>
              <w:t>S/O</w:t>
            </w:r>
          </w:p>
        </w:tc>
      </w:tr>
      <w:tr w:rsidR="00821AA3" w:rsidRPr="002B0391" w14:paraId="216B1060" w14:textId="77777777" w:rsidTr="002B0391">
        <w:trPr>
          <w:trHeight w:val="966"/>
          <w:tblHeader/>
        </w:trPr>
        <w:tc>
          <w:tcPr>
            <w:tcW w:w="1089" w:type="pct"/>
            <w:vMerge/>
            <w:shd w:val="clear" w:color="auto" w:fill="auto"/>
            <w:vAlign w:val="center"/>
          </w:tcPr>
          <w:p w14:paraId="47DF7EEC"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2240" w:type="pct"/>
            <w:shd w:val="clear" w:color="auto" w:fill="auto"/>
            <w:vAlign w:val="center"/>
          </w:tcPr>
          <w:p w14:paraId="6414FAF3" w14:textId="42D83FC1" w:rsidR="00821AA3" w:rsidRPr="00EE3D95"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042" w:type="pct"/>
            <w:vAlign w:val="center"/>
          </w:tcPr>
          <w:p w14:paraId="13EC269B" w14:textId="2042A5A3" w:rsidR="00821AA3" w:rsidRPr="00EE3D95" w:rsidRDefault="00821AA3" w:rsidP="00821AA3">
            <w:pPr>
              <w:rPr>
                <w:rFonts w:cs="Calibri Light"/>
                <w:sz w:val="18"/>
                <w:szCs w:val="18"/>
                <w:lang w:val="fr-FR"/>
              </w:rPr>
            </w:pPr>
            <w:r w:rsidRPr="00EE3D95">
              <w:rPr>
                <w:rFonts w:cs="Calibri Light"/>
                <w:sz w:val="18"/>
                <w:szCs w:val="18"/>
                <w:lang w:val="fr-FR"/>
              </w:rPr>
              <w:t>Cet OS agit dans le sens défini par le plan d'action pour l'économie circulaire</w:t>
            </w:r>
          </w:p>
        </w:tc>
        <w:tc>
          <w:tcPr>
            <w:tcW w:w="629" w:type="pct"/>
            <w:shd w:val="clear" w:color="auto" w:fill="4F81BD" w:themeFill="accent1"/>
            <w:vAlign w:val="center"/>
          </w:tcPr>
          <w:p w14:paraId="6591B21E" w14:textId="77777777" w:rsidR="00821AA3" w:rsidRPr="002B0391" w:rsidRDefault="00821AA3" w:rsidP="00821AA3">
            <w:pPr>
              <w:jc w:val="center"/>
              <w:rPr>
                <w:rFonts w:cs="Calibri Light"/>
                <w:sz w:val="18"/>
                <w:szCs w:val="18"/>
              </w:rPr>
            </w:pPr>
            <w:r w:rsidRPr="002B0391">
              <w:rPr>
                <w:rFonts w:cs="Calibri Light"/>
                <w:color w:val="000000" w:themeColor="text1"/>
                <w:sz w:val="18"/>
                <w:szCs w:val="18"/>
              </w:rPr>
              <w:t>S/O</w:t>
            </w:r>
          </w:p>
        </w:tc>
      </w:tr>
      <w:tr w:rsidR="00821AA3" w:rsidRPr="002B0391" w14:paraId="3599DAF3" w14:textId="77777777" w:rsidTr="002B0391">
        <w:trPr>
          <w:trHeight w:val="966"/>
          <w:tblHeader/>
        </w:trPr>
        <w:tc>
          <w:tcPr>
            <w:tcW w:w="1089" w:type="pct"/>
            <w:vMerge/>
            <w:shd w:val="clear" w:color="auto" w:fill="auto"/>
            <w:vAlign w:val="center"/>
          </w:tcPr>
          <w:p w14:paraId="236006CC"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2240" w:type="pct"/>
            <w:shd w:val="clear" w:color="auto" w:fill="auto"/>
            <w:vAlign w:val="center"/>
          </w:tcPr>
          <w:p w14:paraId="35F1845F" w14:textId="51723898" w:rsidR="00821AA3" w:rsidRPr="00EE3D95"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042" w:type="pct"/>
          </w:tcPr>
          <w:p w14:paraId="0D6FF633" w14:textId="00C5B493" w:rsidR="00821AA3" w:rsidRPr="00EE3D95" w:rsidRDefault="00821AA3" w:rsidP="00821AA3">
            <w:pPr>
              <w:rPr>
                <w:rFonts w:cs="Calibri Light"/>
                <w:sz w:val="18"/>
                <w:szCs w:val="18"/>
                <w:lang w:val="fr-FR"/>
              </w:rPr>
            </w:pPr>
            <w:r w:rsidRPr="00EE3D95">
              <w:rPr>
                <w:rFonts w:cs="Calibri Light"/>
                <w:sz w:val="18"/>
                <w:szCs w:val="18"/>
                <w:lang w:val="fr-FR"/>
              </w:rPr>
              <w:t>La promotion de la biodiversité de l'économie circulaire peut contribuer à restaurer la biodiversité et le capital naturel (Plan d'action pour l'économie circulaire)</w:t>
            </w:r>
          </w:p>
        </w:tc>
        <w:tc>
          <w:tcPr>
            <w:tcW w:w="629" w:type="pct"/>
            <w:shd w:val="clear" w:color="auto" w:fill="4F81BD" w:themeFill="accent1"/>
            <w:vAlign w:val="center"/>
          </w:tcPr>
          <w:p w14:paraId="1B44B329" w14:textId="77777777" w:rsidR="00821AA3" w:rsidRPr="002B0391" w:rsidRDefault="00821AA3" w:rsidP="00821AA3">
            <w:pPr>
              <w:jc w:val="center"/>
              <w:rPr>
                <w:rFonts w:cs="Calibri Light"/>
                <w:color w:val="000000" w:themeColor="text1"/>
                <w:sz w:val="18"/>
                <w:szCs w:val="18"/>
              </w:rPr>
            </w:pPr>
            <w:r w:rsidRPr="002B0391">
              <w:rPr>
                <w:rFonts w:cs="Calibri Light"/>
                <w:color w:val="000000" w:themeColor="text1"/>
                <w:sz w:val="18"/>
                <w:szCs w:val="18"/>
              </w:rPr>
              <w:t>S/O</w:t>
            </w:r>
          </w:p>
        </w:tc>
      </w:tr>
      <w:tr w:rsidR="00821AA3" w:rsidRPr="002B0391" w14:paraId="5560F6BC" w14:textId="77777777" w:rsidTr="002B0391">
        <w:trPr>
          <w:trHeight w:val="647"/>
          <w:tblHeader/>
        </w:trPr>
        <w:tc>
          <w:tcPr>
            <w:tcW w:w="1089" w:type="pct"/>
            <w:shd w:val="clear" w:color="auto" w:fill="auto"/>
            <w:vAlign w:val="center"/>
          </w:tcPr>
          <w:p w14:paraId="693709A2"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6567547E" w14:textId="7F798741"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2240" w:type="pct"/>
            <w:shd w:val="clear" w:color="auto" w:fill="auto"/>
            <w:vAlign w:val="center"/>
          </w:tcPr>
          <w:p w14:paraId="4821417C" w14:textId="507EF404" w:rsidR="00821AA3" w:rsidRPr="00EE3D95"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042" w:type="pct"/>
          </w:tcPr>
          <w:p w14:paraId="3EDA1879" w14:textId="29849152" w:rsidR="00821AA3" w:rsidRPr="002B0391"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4FE9BF69" w14:textId="77777777" w:rsidR="00821AA3" w:rsidRPr="002B0391" w:rsidRDefault="00821AA3" w:rsidP="00821AA3">
            <w:pPr>
              <w:jc w:val="center"/>
              <w:rPr>
                <w:rFonts w:cs="Calibri Light"/>
                <w:sz w:val="18"/>
                <w:szCs w:val="18"/>
              </w:rPr>
            </w:pPr>
            <w:r w:rsidRPr="002B0391">
              <w:rPr>
                <w:rFonts w:cs="Calibri Light"/>
                <w:sz w:val="18"/>
                <w:szCs w:val="18"/>
              </w:rPr>
              <w:t>N</w:t>
            </w:r>
          </w:p>
        </w:tc>
      </w:tr>
    </w:tbl>
    <w:p w14:paraId="49255D43" w14:textId="77777777" w:rsidR="00C50350" w:rsidRPr="0006569B" w:rsidRDefault="00C50350" w:rsidP="00C50350">
      <w:pPr>
        <w:ind w:left="360"/>
        <w:rPr>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39CF34F1" w14:textId="48A45777" w:rsidR="002B0391" w:rsidRPr="00C50350" w:rsidRDefault="002B0391" w:rsidP="008C7384">
      <w:pPr>
        <w:rPr>
          <w:bCs/>
          <w:lang w:val="pt-PT"/>
        </w:rPr>
      </w:pPr>
    </w:p>
    <w:p w14:paraId="54A03F13" w14:textId="73FA6B0F" w:rsidR="0030283B" w:rsidRPr="00C50350" w:rsidRDefault="00EE3D95" w:rsidP="008C7384">
      <w:pPr>
        <w:spacing w:before="0" w:line="300" w:lineRule="atLeast"/>
        <w:ind w:left="709"/>
        <w:rPr>
          <w:rStyle w:val="Rfrenceintense"/>
          <w:lang w:val="fr-FR"/>
        </w:rPr>
      </w:pPr>
      <w:r w:rsidRPr="00C50350">
        <w:rPr>
          <w:rStyle w:val="Rfrenceintense"/>
          <w:lang w:val="fr-FR"/>
        </w:rPr>
        <w:t xml:space="preserve">Sol et désertification </w:t>
      </w:r>
    </w:p>
    <w:p w14:paraId="3B51039D" w14:textId="77777777" w:rsidR="00C50350" w:rsidRDefault="00EE3D95" w:rsidP="00BD37C8">
      <w:pPr>
        <w:rPr>
          <w:lang w:val="fr-FR"/>
        </w:rPr>
      </w:pPr>
      <w:r w:rsidRPr="00EE3D95">
        <w:rPr>
          <w:lang w:val="fr-FR"/>
        </w:rPr>
        <w:t xml:space="preserve">La </w:t>
      </w:r>
      <w:r w:rsidRPr="00EE3D95">
        <w:rPr>
          <w:u w:val="single"/>
          <w:lang w:val="fr-FR"/>
        </w:rPr>
        <w:t>Convention des Nations unies sur la lutte contre la désertification</w:t>
      </w:r>
      <w:r>
        <w:rPr>
          <w:u w:val="single"/>
          <w:lang w:val="fr-FR"/>
        </w:rPr>
        <w:t xml:space="preserve"> (CLD) </w:t>
      </w:r>
      <w:r>
        <w:rPr>
          <w:lang w:val="fr-FR"/>
        </w:rPr>
        <w:t>a été adoptée le 17 juin 1994 par le Comité de négociation intergouvernemental et ambitionne de combattr</w:t>
      </w:r>
      <w:r w:rsidR="009B65DC">
        <w:rPr>
          <w:lang w:val="fr-FR"/>
        </w:rPr>
        <w:t>e</w:t>
      </w:r>
      <w:r>
        <w:rPr>
          <w:lang w:val="fr-FR"/>
        </w:rPr>
        <w:t xml:space="preserve"> la désertification, à travers la coopération </w:t>
      </w:r>
      <w:r w:rsidR="00A838E8">
        <w:rPr>
          <w:lang w:val="fr-FR"/>
        </w:rPr>
        <w:t xml:space="preserve">et des partenariats </w:t>
      </w:r>
      <w:r>
        <w:rPr>
          <w:lang w:val="fr-FR"/>
        </w:rPr>
        <w:t>internationa</w:t>
      </w:r>
      <w:r w:rsidR="00A838E8">
        <w:rPr>
          <w:lang w:val="fr-FR"/>
        </w:rPr>
        <w:t xml:space="preserve">ux, </w:t>
      </w:r>
      <w:r w:rsidR="009B65DC">
        <w:rPr>
          <w:lang w:val="fr-FR"/>
        </w:rPr>
        <w:t>en vue de parvenir à un</w:t>
      </w:r>
      <w:r w:rsidR="00A838E8">
        <w:rPr>
          <w:lang w:val="fr-FR"/>
        </w:rPr>
        <w:t xml:space="preserve"> développement durable ;</w:t>
      </w:r>
      <w:r w:rsidR="009B65DC">
        <w:rPr>
          <w:lang w:val="fr-FR"/>
        </w:rPr>
        <w:t>à</w:t>
      </w:r>
      <w:r w:rsidR="00A838E8">
        <w:rPr>
          <w:lang w:val="fr-FR"/>
        </w:rPr>
        <w:t xml:space="preserve"> mettre en œuvre des stratégies intégrées sur le long terme focalisé</w:t>
      </w:r>
      <w:r w:rsidR="009B65DC">
        <w:rPr>
          <w:lang w:val="fr-FR"/>
        </w:rPr>
        <w:t>e</w:t>
      </w:r>
      <w:r w:rsidR="00A838E8">
        <w:rPr>
          <w:lang w:val="fr-FR"/>
        </w:rPr>
        <w:t>s simultanément sur le renforcement de la productivité des terres</w:t>
      </w:r>
      <w:r w:rsidR="009B65DC">
        <w:rPr>
          <w:lang w:val="fr-FR"/>
        </w:rPr>
        <w:t xml:space="preserve"> et sur</w:t>
      </w:r>
      <w:r w:rsidR="00A838E8">
        <w:rPr>
          <w:lang w:val="fr-FR"/>
        </w:rPr>
        <w:t xml:space="preserve"> l</w:t>
      </w:r>
      <w:r w:rsidR="009B65DC">
        <w:rPr>
          <w:lang w:val="fr-FR"/>
        </w:rPr>
        <w:t>a</w:t>
      </w:r>
      <w:r w:rsidR="00A838E8">
        <w:rPr>
          <w:lang w:val="fr-FR"/>
        </w:rPr>
        <w:t xml:space="preserve"> </w:t>
      </w:r>
      <w:r w:rsidR="00A838E8">
        <w:rPr>
          <w:lang w:val="fr-FR"/>
        </w:rPr>
        <w:lastRenderedPageBreak/>
        <w:t xml:space="preserve">réhabilitation, </w:t>
      </w:r>
      <w:r w:rsidR="009B65DC">
        <w:rPr>
          <w:lang w:val="fr-FR"/>
        </w:rPr>
        <w:t xml:space="preserve">la </w:t>
      </w:r>
      <w:r w:rsidR="00A838E8">
        <w:rPr>
          <w:lang w:val="fr-FR"/>
        </w:rPr>
        <w:t xml:space="preserve">conservation et </w:t>
      </w:r>
      <w:r w:rsidR="009B65DC">
        <w:rPr>
          <w:lang w:val="fr-FR"/>
        </w:rPr>
        <w:t xml:space="preserve">la </w:t>
      </w:r>
      <w:r w:rsidR="00A838E8">
        <w:rPr>
          <w:lang w:val="fr-FR"/>
        </w:rPr>
        <w:t xml:space="preserve">gestion durable des terres et des ressources </w:t>
      </w:r>
      <w:r w:rsidR="009B65DC">
        <w:rPr>
          <w:lang w:val="fr-FR"/>
        </w:rPr>
        <w:t xml:space="preserve">en eau, </w:t>
      </w:r>
      <w:r w:rsidR="00C50350">
        <w:rPr>
          <w:lang w:val="fr-FR"/>
        </w:rPr>
        <w:t>afin d’améliorer</w:t>
      </w:r>
      <w:r w:rsidR="009B65DC">
        <w:rPr>
          <w:lang w:val="fr-FR"/>
        </w:rPr>
        <w:t xml:space="preserve"> les</w:t>
      </w:r>
      <w:r w:rsidR="00A838E8">
        <w:rPr>
          <w:lang w:val="fr-FR"/>
        </w:rPr>
        <w:t xml:space="preserve"> conditions de vie ; </w:t>
      </w:r>
      <w:r w:rsidR="009B65DC">
        <w:rPr>
          <w:lang w:val="fr-FR"/>
        </w:rPr>
        <w:t xml:space="preserve">à </w:t>
      </w:r>
      <w:r w:rsidR="00A838E8">
        <w:rPr>
          <w:lang w:val="fr-FR"/>
        </w:rPr>
        <w:t>encourager l’utilisation de mécanismes financiers existants.</w:t>
      </w:r>
    </w:p>
    <w:p w14:paraId="76C0F458" w14:textId="59938F67" w:rsidR="00EE3D95" w:rsidRPr="00A838E8" w:rsidRDefault="00A838E8" w:rsidP="00BD37C8">
      <w:pPr>
        <w:rPr>
          <w:lang w:val="fr-FR"/>
        </w:rPr>
      </w:pPr>
      <w:r>
        <w:rPr>
          <w:lang w:val="fr-FR"/>
        </w:rPr>
        <w:t xml:space="preserve">En octobre 2015, dans le cadre de la Convention des Nations Unies sur la lutte contre la désertification (CLD), les parties ont approuvé l’objectif ODD 15.3, lequel </w:t>
      </w:r>
      <w:r w:rsidR="007C17A0">
        <w:rPr>
          <w:lang w:val="fr-FR"/>
        </w:rPr>
        <w:t>inclu</w:t>
      </w:r>
      <w:r w:rsidR="007C17A0" w:rsidRPr="7A6258FB">
        <w:rPr>
          <w:lang w:val="fr-FR"/>
        </w:rPr>
        <w:t>t</w:t>
      </w:r>
      <w:r w:rsidR="007C17A0">
        <w:rPr>
          <w:lang w:val="fr-FR"/>
        </w:rPr>
        <w:t xml:space="preserve"> le</w:t>
      </w:r>
      <w:r>
        <w:rPr>
          <w:lang w:val="fr-FR"/>
        </w:rPr>
        <w:t xml:space="preserve"> concept de neutralité en matière de dégradation des sols (NDL</w:t>
      </w:r>
      <w:r w:rsidRPr="7A6258FB">
        <w:rPr>
          <w:lang w:val="fr-FR"/>
        </w:rPr>
        <w:t>)</w:t>
      </w:r>
      <w:r w:rsidR="4AA3B839" w:rsidRPr="7A6258FB">
        <w:rPr>
          <w:lang w:val="fr-FR"/>
        </w:rPr>
        <w:t>. Cet objectif</w:t>
      </w:r>
      <w:r>
        <w:rPr>
          <w:lang w:val="fr-FR"/>
        </w:rPr>
        <w:t xml:space="preserve"> peut être atteint lorsque la quantité et la qualité des ressources en terres, nécessaires pour soutenir les fonctions</w:t>
      </w:r>
      <w:r w:rsidR="00254562">
        <w:rPr>
          <w:lang w:val="fr-FR"/>
        </w:rPr>
        <w:t xml:space="preserve"> et services</w:t>
      </w:r>
      <w:r>
        <w:rPr>
          <w:lang w:val="fr-FR"/>
        </w:rPr>
        <w:t xml:space="preserve"> d’un écosystème et </w:t>
      </w:r>
      <w:r w:rsidR="00C50350">
        <w:rPr>
          <w:lang w:val="fr-FR"/>
        </w:rPr>
        <w:t>renforcer la</w:t>
      </w:r>
      <w:r>
        <w:rPr>
          <w:lang w:val="fr-FR"/>
        </w:rPr>
        <w:t xml:space="preserve"> sécurité alimentaire, demeurent stables ou augment</w:t>
      </w:r>
      <w:r w:rsidR="00C50350">
        <w:rPr>
          <w:lang w:val="fr-FR"/>
        </w:rPr>
        <w:t>ent</w:t>
      </w:r>
      <w:r>
        <w:rPr>
          <w:lang w:val="fr-FR"/>
        </w:rPr>
        <w:t xml:space="preserve">. </w:t>
      </w:r>
      <w:r w:rsidRPr="00A838E8">
        <w:rPr>
          <w:lang w:val="fr-FR"/>
        </w:rPr>
        <w:t xml:space="preserve">Le nouveau </w:t>
      </w:r>
      <w:r w:rsidRPr="00A838E8">
        <w:rPr>
          <w:u w:val="single"/>
          <w:lang w:val="fr-FR"/>
        </w:rPr>
        <w:t>Cadre Stratégique CLD 2018-2030</w:t>
      </w:r>
      <w:r w:rsidRPr="00A838E8">
        <w:rPr>
          <w:lang w:val="fr-FR"/>
        </w:rPr>
        <w:t xml:space="preserve"> représente l’engagement global le plu</w:t>
      </w:r>
      <w:r>
        <w:rPr>
          <w:lang w:val="fr-FR"/>
        </w:rPr>
        <w:t xml:space="preserve">s complet pour achever la neutralité en matière de dégradation des sols. </w:t>
      </w:r>
      <w:r w:rsidRPr="00A838E8">
        <w:rPr>
          <w:lang w:val="fr-FR"/>
        </w:rPr>
        <w:t>Le cadre a également fixé une liste d’objectifs stratégiques v</w:t>
      </w:r>
      <w:r>
        <w:rPr>
          <w:lang w:val="fr-FR"/>
        </w:rPr>
        <w:t>isant à restaurer la dégradation des terres, en contribuant à l</w:t>
      </w:r>
      <w:r w:rsidR="00DF30B8">
        <w:rPr>
          <w:lang w:val="fr-FR"/>
        </w:rPr>
        <w:t xml:space="preserve">a neutralité en matière de dégradation des sols, renforçant les conditions de vie des populations affectées et renforce la résilience des populations vulnérables et des écosystèmes contre les effets de la sécheresse, générant des bénéfices environnementaux globaux via une mise en œuvre effective de la CLD et développer des partenariats effectifs à l’échelle globale et nationale. </w:t>
      </w:r>
    </w:p>
    <w:p w14:paraId="3D31F969" w14:textId="1F47F51A" w:rsidR="00DF30B8" w:rsidRPr="005A7ACE" w:rsidRDefault="00DF30B8" w:rsidP="00BD37C8">
      <w:pPr>
        <w:rPr>
          <w:lang w:val="fr-FR"/>
        </w:rPr>
      </w:pPr>
      <w:r w:rsidRPr="005A7ACE">
        <w:rPr>
          <w:lang w:val="fr-FR"/>
        </w:rPr>
        <w:t xml:space="preserve">La </w:t>
      </w:r>
      <w:r w:rsidRPr="005A7ACE">
        <w:rPr>
          <w:u w:val="single"/>
          <w:lang w:val="fr-FR"/>
        </w:rPr>
        <w:t xml:space="preserve">Stratégie </w:t>
      </w:r>
      <w:r w:rsidR="005A7ACE" w:rsidRPr="005A7ACE">
        <w:rPr>
          <w:u w:val="single"/>
          <w:lang w:val="fr-FR"/>
        </w:rPr>
        <w:t>thématique en f</w:t>
      </w:r>
      <w:r w:rsidR="005A7ACE">
        <w:rPr>
          <w:u w:val="single"/>
          <w:lang w:val="fr-FR"/>
        </w:rPr>
        <w:t>aveur de la protection des sols</w:t>
      </w:r>
      <w:r w:rsidR="005A7ACE">
        <w:rPr>
          <w:lang w:val="fr-FR"/>
        </w:rPr>
        <w:t xml:space="preserve"> a été adoptée par la Commission Européenne en 2006 (COM(2006)231), en ayant pour objectif de protéger les sols tout en les exploitants durablement, via la prévention </w:t>
      </w:r>
      <w:r w:rsidR="00254562">
        <w:rPr>
          <w:lang w:val="fr-FR"/>
        </w:rPr>
        <w:t xml:space="preserve">de leur </w:t>
      </w:r>
      <w:r w:rsidR="005A7ACE">
        <w:rPr>
          <w:lang w:val="fr-FR"/>
        </w:rPr>
        <w:t>dégradation, la préservation de</w:t>
      </w:r>
      <w:r w:rsidR="00254562">
        <w:rPr>
          <w:lang w:val="fr-FR"/>
        </w:rPr>
        <w:t xml:space="preserve"> leur</w:t>
      </w:r>
      <w:r w:rsidR="005A7ACE">
        <w:rPr>
          <w:lang w:val="fr-FR"/>
        </w:rPr>
        <w:t xml:space="preserve">s fonctions et la restauration des sols dégradés. </w:t>
      </w:r>
      <w:r w:rsidR="005A7ACE" w:rsidRPr="005A7ACE">
        <w:rPr>
          <w:lang w:val="fr-FR"/>
        </w:rPr>
        <w:t>La stratégie est basée sur quatre principaux piliers, respectivement</w:t>
      </w:r>
      <w:r w:rsidR="00C50350">
        <w:rPr>
          <w:lang w:val="fr-FR"/>
        </w:rPr>
        <w:t> :</w:t>
      </w:r>
      <w:r w:rsidR="005A7ACE" w:rsidRPr="005A7ACE">
        <w:rPr>
          <w:lang w:val="fr-FR"/>
        </w:rPr>
        <w:t xml:space="preserve"> l</w:t>
      </w:r>
      <w:r w:rsidR="005A7ACE">
        <w:rPr>
          <w:lang w:val="fr-FR"/>
        </w:rPr>
        <w:t xml:space="preserve">e renforcement de la sensibilisation, la recherche, </w:t>
      </w:r>
      <w:r w:rsidR="0021090B">
        <w:rPr>
          <w:lang w:val="fr-FR"/>
        </w:rPr>
        <w:t>l’intégration et</w:t>
      </w:r>
      <w:r w:rsidR="005A7ACE">
        <w:rPr>
          <w:lang w:val="fr-FR"/>
        </w:rPr>
        <w:t xml:space="preserve"> la législation. </w:t>
      </w:r>
      <w:r w:rsidR="00C50350">
        <w:rPr>
          <w:lang w:val="fr-FR"/>
        </w:rPr>
        <w:t>Plus r</w:t>
      </w:r>
      <w:r w:rsidR="005A7ACE">
        <w:rPr>
          <w:lang w:val="fr-FR"/>
        </w:rPr>
        <w:t>écemment, la Commission Européenne a élaboré un rap</w:t>
      </w:r>
      <w:r w:rsidR="00254562">
        <w:rPr>
          <w:lang w:val="fr-FR"/>
        </w:rPr>
        <w:t>p</w:t>
      </w:r>
      <w:r w:rsidR="005A7ACE">
        <w:rPr>
          <w:lang w:val="fr-FR"/>
        </w:rPr>
        <w:t>ort sur la mise en œuvre de la stratégie (COM(2012)46), lequel fourn</w:t>
      </w:r>
      <w:r w:rsidR="0021090B">
        <w:rPr>
          <w:lang w:val="fr-FR"/>
        </w:rPr>
        <w:t>i</w:t>
      </w:r>
      <w:r w:rsidR="00254562">
        <w:rPr>
          <w:lang w:val="fr-FR"/>
        </w:rPr>
        <w:t>t</w:t>
      </w:r>
      <w:r w:rsidR="0021090B">
        <w:rPr>
          <w:lang w:val="fr-FR"/>
        </w:rPr>
        <w:t xml:space="preserve"> un panora</w:t>
      </w:r>
      <w:r w:rsidR="00254562">
        <w:rPr>
          <w:lang w:val="fr-FR"/>
        </w:rPr>
        <w:t>ma</w:t>
      </w:r>
      <w:r w:rsidR="0021090B">
        <w:rPr>
          <w:lang w:val="fr-FR"/>
        </w:rPr>
        <w:t xml:space="preserve"> des actions </w:t>
      </w:r>
      <w:r w:rsidR="00254562">
        <w:rPr>
          <w:lang w:val="fr-FR"/>
        </w:rPr>
        <w:t xml:space="preserve">menées </w:t>
      </w:r>
      <w:r w:rsidR="0021090B">
        <w:rPr>
          <w:lang w:val="fr-FR"/>
        </w:rPr>
        <w:t xml:space="preserve">en Europe pour mettre en œuvre les quatre piliers de la Stratégie. </w:t>
      </w:r>
      <w:r w:rsidR="0021090B" w:rsidRPr="0021090B">
        <w:rPr>
          <w:lang w:val="fr-FR"/>
        </w:rPr>
        <w:t xml:space="preserve">Il </w:t>
      </w:r>
      <w:r w:rsidR="0021090B">
        <w:rPr>
          <w:lang w:val="fr-FR"/>
        </w:rPr>
        <w:t xml:space="preserve">rappelle également que le </w:t>
      </w:r>
      <w:r w:rsidR="0021090B" w:rsidRPr="0021090B">
        <w:rPr>
          <w:lang w:val="fr-FR"/>
        </w:rPr>
        <w:t>Conseil Environnement de mars 2010</w:t>
      </w:r>
      <w:r w:rsidR="0021090B">
        <w:rPr>
          <w:lang w:val="fr-FR"/>
        </w:rPr>
        <w:t xml:space="preserve"> avait présenté</w:t>
      </w:r>
      <w:r w:rsidR="0021090B" w:rsidRPr="0021090B">
        <w:rPr>
          <w:lang w:val="fr-FR"/>
        </w:rPr>
        <w:t xml:space="preserve"> les tendances actuelles de la dégradation des sols en Europe et dans le monde, ainsi que les défis futurs pour assurer la protection. La Commission mettra à jour la stratégie thématique de l'UE sur les sols en 2021 afin de contribuer à remplir les engagements de l'UE et internationaux en matière de neutralité en matière de dégradation des terres.</w:t>
      </w:r>
    </w:p>
    <w:p w14:paraId="3556C572" w14:textId="076D0A30" w:rsidR="0021090B" w:rsidRPr="0021090B" w:rsidRDefault="0021090B" w:rsidP="00BD37C8">
      <w:pPr>
        <w:rPr>
          <w:lang w:val="fr-FR"/>
        </w:rPr>
      </w:pPr>
      <w:r w:rsidRPr="0021090B">
        <w:rPr>
          <w:lang w:val="fr-FR"/>
        </w:rPr>
        <w:t>Qui plus est, la C</w:t>
      </w:r>
      <w:r>
        <w:rPr>
          <w:lang w:val="fr-FR"/>
        </w:rPr>
        <w:t xml:space="preserve">ommission a adopté en mai 2020 la nouvel </w:t>
      </w:r>
      <w:r w:rsidRPr="0021090B">
        <w:rPr>
          <w:u w:val="single"/>
          <w:lang w:val="fr-FR"/>
        </w:rPr>
        <w:t>Stratégie de l’UE en faveur de la biodiversité à l’horizon 2030</w:t>
      </w:r>
      <w:r>
        <w:rPr>
          <w:u w:val="single"/>
          <w:lang w:val="fr-FR"/>
        </w:rPr>
        <w:t>,</w:t>
      </w:r>
      <w:r>
        <w:rPr>
          <w:lang w:val="fr-FR"/>
        </w:rPr>
        <w:t xml:space="preserve"> </w:t>
      </w:r>
      <w:r w:rsidR="00886C9D">
        <w:rPr>
          <w:lang w:val="fr-FR"/>
        </w:rPr>
        <w:t xml:space="preserve">qui </w:t>
      </w:r>
      <w:r w:rsidR="00254562">
        <w:rPr>
          <w:lang w:val="fr-FR"/>
        </w:rPr>
        <w:t xml:space="preserve">traite </w:t>
      </w:r>
      <w:r>
        <w:rPr>
          <w:lang w:val="fr-FR"/>
        </w:rPr>
        <w:t>également</w:t>
      </w:r>
      <w:r w:rsidR="00254562">
        <w:rPr>
          <w:lang w:val="fr-FR"/>
        </w:rPr>
        <w:t xml:space="preserve"> de</w:t>
      </w:r>
      <w:r>
        <w:rPr>
          <w:lang w:val="fr-FR"/>
        </w:rPr>
        <w:t xml:space="preserve"> la dégradation des terres et des sols</w:t>
      </w:r>
      <w:r w:rsidR="00886C9D">
        <w:rPr>
          <w:lang w:val="fr-FR"/>
        </w:rPr>
        <w:t xml:space="preserve"> et</w:t>
      </w:r>
      <w:r>
        <w:rPr>
          <w:lang w:val="fr-FR"/>
        </w:rPr>
        <w:t xml:space="preserve"> vise à : </w:t>
      </w:r>
    </w:p>
    <w:p w14:paraId="7377A3E5" w14:textId="68EED54A" w:rsidR="0021090B" w:rsidRPr="0021090B" w:rsidRDefault="0021090B" w:rsidP="000E1D46">
      <w:pPr>
        <w:pStyle w:val="Paragraphedeliste"/>
        <w:numPr>
          <w:ilvl w:val="0"/>
          <w:numId w:val="16"/>
        </w:numPr>
        <w:rPr>
          <w:lang w:val="fr-FR"/>
        </w:rPr>
      </w:pPr>
      <w:r w:rsidRPr="0021090B">
        <w:rPr>
          <w:lang w:val="fr-FR"/>
        </w:rPr>
        <w:t>Renfo</w:t>
      </w:r>
      <w:r>
        <w:rPr>
          <w:lang w:val="fr-FR"/>
        </w:rPr>
        <w:t>r</w:t>
      </w:r>
      <w:r w:rsidRPr="0021090B">
        <w:rPr>
          <w:lang w:val="fr-FR"/>
        </w:rPr>
        <w:t>cer les efforts de p</w:t>
      </w:r>
      <w:r>
        <w:rPr>
          <w:lang w:val="fr-FR"/>
        </w:rPr>
        <w:t>rotection de la fertilité et de la santé des sols, via la réduction de l’érosion des sols et l’utilisation intensive d’engrais, tout en renforçant le niveau de matières organiques, à travers l’adoption de pratiques de gestion durable des sols, telles que les fermes organiques ;</w:t>
      </w:r>
    </w:p>
    <w:p w14:paraId="365E83CE" w14:textId="6A340764" w:rsidR="00BD37C8" w:rsidRPr="00355E8F" w:rsidRDefault="0021090B" w:rsidP="000E1D46">
      <w:pPr>
        <w:pStyle w:val="Paragraphedeliste"/>
        <w:numPr>
          <w:ilvl w:val="0"/>
          <w:numId w:val="16"/>
        </w:numPr>
        <w:rPr>
          <w:lang w:val="fr-FR"/>
        </w:rPr>
      </w:pPr>
      <w:r w:rsidRPr="00355E8F">
        <w:rPr>
          <w:lang w:val="fr-FR"/>
        </w:rPr>
        <w:t>Identifier les lieux ayant des sols contaminés, restaur</w:t>
      </w:r>
      <w:r w:rsidR="00886C9D">
        <w:rPr>
          <w:lang w:val="fr-FR"/>
        </w:rPr>
        <w:t>er</w:t>
      </w:r>
      <w:r w:rsidRPr="00355E8F">
        <w:rPr>
          <w:lang w:val="fr-FR"/>
        </w:rPr>
        <w:t xml:space="preserve"> les sols dégradés, définir les conditions de leur bon statut écologique, introduire des objectifs de restauration, et renforcer le suivi de la qualité des sols. </w:t>
      </w:r>
      <w:r w:rsidR="00355E8F" w:rsidRPr="00355E8F">
        <w:rPr>
          <w:lang w:val="fr-FR"/>
        </w:rPr>
        <w:t>En outre, la stratégie promouvra également l'objectif d</w:t>
      </w:r>
      <w:r w:rsidR="00886C9D">
        <w:rPr>
          <w:lang w:val="fr-FR"/>
        </w:rPr>
        <w:t>’une</w:t>
      </w:r>
      <w:r w:rsidR="00355E8F" w:rsidRPr="00355E8F">
        <w:rPr>
          <w:lang w:val="fr-FR"/>
        </w:rPr>
        <w:t xml:space="preserve"> pollution </w:t>
      </w:r>
      <w:r w:rsidR="00C50350">
        <w:rPr>
          <w:lang w:val="fr-FR"/>
        </w:rPr>
        <w:t xml:space="preserve">zéro </w:t>
      </w:r>
      <w:r w:rsidR="00886C9D">
        <w:rPr>
          <w:lang w:val="fr-FR"/>
        </w:rPr>
        <w:t>par les</w:t>
      </w:r>
      <w:r w:rsidR="00355E8F" w:rsidRPr="00355E8F">
        <w:rPr>
          <w:lang w:val="fr-FR"/>
        </w:rPr>
        <w:t xml:space="preserve"> flux d'azote et de phosphore provenant des engrais en réduisant les pertes de nutriments d'au moins 50%,</w:t>
      </w:r>
      <w:r w:rsidR="00355E8F">
        <w:rPr>
          <w:lang w:val="fr-FR"/>
        </w:rPr>
        <w:t xml:space="preserve"> tout en </w:t>
      </w:r>
      <w:r w:rsidR="00886C9D">
        <w:rPr>
          <w:lang w:val="fr-FR"/>
        </w:rPr>
        <w:t xml:space="preserve">veillant à ce qu’il n’y ait </w:t>
      </w:r>
      <w:r w:rsidR="00355E8F">
        <w:rPr>
          <w:lang w:val="fr-FR"/>
        </w:rPr>
        <w:t xml:space="preserve">pas </w:t>
      </w:r>
      <w:r w:rsidR="00886C9D">
        <w:rPr>
          <w:lang w:val="fr-FR"/>
        </w:rPr>
        <w:t>de</w:t>
      </w:r>
      <w:r w:rsidR="00355E8F">
        <w:rPr>
          <w:lang w:val="fr-FR"/>
        </w:rPr>
        <w:t xml:space="preserve"> détérioration de la fertilité du sol.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355E8F" w:rsidRPr="00BD37C8" w14:paraId="0C2F4FAC" w14:textId="77777777" w:rsidTr="00864A1F">
        <w:trPr>
          <w:cantSplit/>
          <w:trHeight w:val="927"/>
          <w:tblHeader/>
        </w:trPr>
        <w:tc>
          <w:tcPr>
            <w:tcW w:w="1089" w:type="pct"/>
            <w:shd w:val="clear" w:color="auto" w:fill="8DB3E2" w:themeFill="text2" w:themeFillTint="66"/>
            <w:vAlign w:val="center"/>
          </w:tcPr>
          <w:p w14:paraId="62F3561E" w14:textId="404E55D7" w:rsidR="00355E8F" w:rsidRPr="00BD37C8" w:rsidRDefault="00355E8F" w:rsidP="00355E8F">
            <w:pPr>
              <w:rPr>
                <w:rFonts w:cs="Calibri Light"/>
                <w:sz w:val="18"/>
                <w:szCs w:val="18"/>
              </w:rPr>
            </w:pPr>
            <w:r w:rsidRPr="007C326E">
              <w:rPr>
                <w:rFonts w:cs="Calibri Light"/>
                <w:b/>
                <w:bCs/>
                <w:sz w:val="18"/>
                <w:szCs w:val="18"/>
              </w:rPr>
              <w:lastRenderedPageBreak/>
              <w:t>Axe prioritaire</w:t>
            </w:r>
          </w:p>
        </w:tc>
        <w:tc>
          <w:tcPr>
            <w:tcW w:w="1942" w:type="pct"/>
            <w:shd w:val="clear" w:color="auto" w:fill="8DB3E2" w:themeFill="text2" w:themeFillTint="66"/>
            <w:vAlign w:val="center"/>
          </w:tcPr>
          <w:p w14:paraId="2C3BA666" w14:textId="6746EBDF" w:rsidR="00355E8F" w:rsidRPr="00BD37C8" w:rsidRDefault="00355E8F" w:rsidP="00355E8F">
            <w:pPr>
              <w:rPr>
                <w:rFonts w:cs="Calibri Light"/>
                <w:sz w:val="18"/>
                <w:szCs w:val="18"/>
              </w:rPr>
            </w:pPr>
            <w:r w:rsidRPr="007C326E">
              <w:rPr>
                <w:rFonts w:cs="Calibri Light"/>
                <w:b/>
                <w:bCs/>
                <w:sz w:val="18"/>
                <w:szCs w:val="18"/>
              </w:rPr>
              <w:t>Objectif Spécifique</w:t>
            </w:r>
          </w:p>
        </w:tc>
        <w:tc>
          <w:tcPr>
            <w:tcW w:w="1340" w:type="pct"/>
            <w:shd w:val="clear" w:color="auto" w:fill="8DB3E2" w:themeFill="text2" w:themeFillTint="66"/>
            <w:vAlign w:val="center"/>
          </w:tcPr>
          <w:p w14:paraId="076B674F" w14:textId="2099D3A8" w:rsidR="00355E8F" w:rsidRPr="00BD37C8" w:rsidRDefault="00355E8F" w:rsidP="00355E8F">
            <w:pPr>
              <w:rPr>
                <w:rFonts w:cs="Calibri Light"/>
                <w:sz w:val="18"/>
                <w:szCs w:val="18"/>
              </w:rPr>
            </w:pPr>
            <w:r>
              <w:rPr>
                <w:rFonts w:cs="Calibri Light"/>
                <w:b/>
                <w:bCs/>
                <w:sz w:val="18"/>
                <w:szCs w:val="18"/>
              </w:rPr>
              <w:t>Interaction avec les politiques</w:t>
            </w:r>
          </w:p>
        </w:tc>
        <w:tc>
          <w:tcPr>
            <w:tcW w:w="629" w:type="pct"/>
            <w:shd w:val="clear" w:color="auto" w:fill="8DB3E2" w:themeFill="text2" w:themeFillTint="66"/>
            <w:vAlign w:val="center"/>
          </w:tcPr>
          <w:p w14:paraId="3E66E36B" w14:textId="32CF1CED" w:rsidR="00355E8F" w:rsidRPr="00BD37C8" w:rsidRDefault="00355E8F" w:rsidP="00355E8F">
            <w:pPr>
              <w:rPr>
                <w:rFonts w:cs="Calibri Light"/>
                <w:sz w:val="18"/>
                <w:szCs w:val="18"/>
              </w:rPr>
            </w:pPr>
            <w:r>
              <w:rPr>
                <w:rFonts w:cs="Calibri Light"/>
                <w:b/>
                <w:bCs/>
                <w:sz w:val="18"/>
                <w:szCs w:val="18"/>
              </w:rPr>
              <w:t>Résultats de cohérence</w:t>
            </w:r>
          </w:p>
        </w:tc>
      </w:tr>
      <w:tr w:rsidR="00821AA3" w:rsidRPr="00BD37C8" w14:paraId="0C081653" w14:textId="77777777" w:rsidTr="00BD37C8">
        <w:trPr>
          <w:trHeight w:val="966"/>
          <w:tblHeader/>
        </w:trPr>
        <w:tc>
          <w:tcPr>
            <w:tcW w:w="1089" w:type="pct"/>
            <w:shd w:val="clear" w:color="auto" w:fill="auto"/>
            <w:vAlign w:val="center"/>
          </w:tcPr>
          <w:p w14:paraId="215E4711"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202BED6D" w14:textId="38D91837" w:rsidR="00821AA3" w:rsidRPr="00355E8F"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504030FC" w14:textId="0CD56E8D" w:rsidR="00821AA3" w:rsidRPr="00355E8F"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49A40AD7" w14:textId="7FD91CAB" w:rsidR="00821AA3" w:rsidRPr="0098058C" w:rsidRDefault="00821AA3" w:rsidP="00821AA3">
            <w:pPr>
              <w:rPr>
                <w:rFonts w:cs="Calibri Light"/>
                <w:sz w:val="18"/>
                <w:szCs w:val="18"/>
                <w:lang w:val="fr-FR"/>
              </w:rPr>
            </w:pPr>
            <w:r w:rsidRPr="0098058C">
              <w:rPr>
                <w:rFonts w:cs="Calibri Light"/>
                <w:sz w:val="18"/>
                <w:szCs w:val="18"/>
                <w:lang w:val="fr-FR"/>
              </w:rPr>
              <w:t>Cet OS agit dans le sens défini par la stratégie thématique des sols</w:t>
            </w:r>
          </w:p>
        </w:tc>
        <w:tc>
          <w:tcPr>
            <w:tcW w:w="629" w:type="pct"/>
            <w:shd w:val="clear" w:color="auto" w:fill="4F81BD" w:themeFill="accent1"/>
            <w:vAlign w:val="center"/>
          </w:tcPr>
          <w:p w14:paraId="3540A509" w14:textId="77777777" w:rsidR="00821AA3" w:rsidRPr="00BD37C8" w:rsidRDefault="00821AA3" w:rsidP="00821AA3">
            <w:pPr>
              <w:jc w:val="center"/>
              <w:rPr>
                <w:rFonts w:cs="Calibri Light"/>
                <w:sz w:val="18"/>
                <w:szCs w:val="18"/>
              </w:rPr>
            </w:pPr>
            <w:r w:rsidRPr="00BD37C8">
              <w:rPr>
                <w:rFonts w:cs="Calibri Light"/>
                <w:color w:val="000000" w:themeColor="text1"/>
                <w:sz w:val="18"/>
                <w:szCs w:val="18"/>
              </w:rPr>
              <w:t>S/O</w:t>
            </w:r>
          </w:p>
        </w:tc>
      </w:tr>
      <w:tr w:rsidR="00821AA3" w:rsidRPr="00BD37C8" w14:paraId="11973290" w14:textId="77777777" w:rsidTr="00BD37C8">
        <w:trPr>
          <w:trHeight w:val="966"/>
          <w:tblHeader/>
        </w:trPr>
        <w:tc>
          <w:tcPr>
            <w:tcW w:w="1089" w:type="pct"/>
            <w:vMerge w:val="restart"/>
            <w:shd w:val="clear" w:color="auto" w:fill="auto"/>
            <w:vAlign w:val="center"/>
          </w:tcPr>
          <w:p w14:paraId="5CED3791"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052976FB" w14:textId="1379979C" w:rsidR="00821AA3" w:rsidRPr="00355E8F"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22C62AD7" w14:textId="34CCBA07" w:rsidR="00821AA3" w:rsidRPr="00355E8F"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276641AA" w14:textId="415B6AFE" w:rsidR="00821AA3" w:rsidRPr="00BD37C8"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18F1DC25" w14:textId="77777777" w:rsidR="00821AA3" w:rsidRPr="00BD37C8" w:rsidRDefault="00821AA3" w:rsidP="00821AA3">
            <w:pPr>
              <w:jc w:val="center"/>
              <w:rPr>
                <w:rFonts w:cs="Calibri Light"/>
                <w:sz w:val="18"/>
                <w:szCs w:val="18"/>
              </w:rPr>
            </w:pPr>
            <w:r w:rsidRPr="00BD37C8">
              <w:rPr>
                <w:rFonts w:cs="Calibri Light"/>
                <w:sz w:val="18"/>
                <w:szCs w:val="18"/>
              </w:rPr>
              <w:t>N</w:t>
            </w:r>
          </w:p>
        </w:tc>
      </w:tr>
      <w:tr w:rsidR="00821AA3" w:rsidRPr="00BD37C8" w14:paraId="47925710" w14:textId="77777777" w:rsidTr="00BD37C8">
        <w:trPr>
          <w:trHeight w:val="966"/>
          <w:tblHeader/>
        </w:trPr>
        <w:tc>
          <w:tcPr>
            <w:tcW w:w="1089" w:type="pct"/>
            <w:vMerge/>
            <w:shd w:val="clear" w:color="auto" w:fill="auto"/>
            <w:vAlign w:val="center"/>
          </w:tcPr>
          <w:p w14:paraId="707B7DD9" w14:textId="77777777" w:rsidR="00821AA3" w:rsidRPr="00BD37C8"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4C97EF3C" w14:textId="5C42BCF7" w:rsidR="00821AA3" w:rsidRPr="00355E8F"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7BC19EF2" w14:textId="181F8387" w:rsidR="00821AA3" w:rsidRPr="00BD37C8"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4DFB9510" w14:textId="77777777" w:rsidR="00821AA3" w:rsidRPr="00BD37C8" w:rsidRDefault="00821AA3" w:rsidP="00821AA3">
            <w:pPr>
              <w:jc w:val="center"/>
              <w:rPr>
                <w:rFonts w:cs="Calibri Light"/>
                <w:sz w:val="18"/>
                <w:szCs w:val="18"/>
              </w:rPr>
            </w:pPr>
            <w:r w:rsidRPr="00BD37C8">
              <w:rPr>
                <w:rFonts w:cs="Calibri Light"/>
                <w:sz w:val="18"/>
                <w:szCs w:val="18"/>
              </w:rPr>
              <w:t>N</w:t>
            </w:r>
          </w:p>
        </w:tc>
      </w:tr>
      <w:tr w:rsidR="00821AA3" w:rsidRPr="00BD37C8" w14:paraId="043A9FAA" w14:textId="77777777" w:rsidTr="00BD37C8">
        <w:trPr>
          <w:trHeight w:val="966"/>
          <w:tblHeader/>
        </w:trPr>
        <w:tc>
          <w:tcPr>
            <w:tcW w:w="1089" w:type="pct"/>
            <w:vMerge/>
            <w:shd w:val="clear" w:color="auto" w:fill="auto"/>
            <w:vAlign w:val="center"/>
          </w:tcPr>
          <w:p w14:paraId="5422C8E5" w14:textId="77777777" w:rsidR="00821AA3" w:rsidRPr="00BD37C8"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5581C8FD" w14:textId="5FE8AD8D" w:rsidR="00821AA3" w:rsidRPr="00355E8F"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tcPr>
          <w:p w14:paraId="6F087CE8" w14:textId="49F73B77" w:rsidR="00821AA3" w:rsidRPr="00BD37C8"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33ACB8CF" w14:textId="77777777" w:rsidR="00821AA3" w:rsidRPr="00BD37C8" w:rsidRDefault="00821AA3" w:rsidP="00821AA3">
            <w:pPr>
              <w:jc w:val="center"/>
              <w:rPr>
                <w:rFonts w:cs="Calibri Light"/>
                <w:color w:val="000000" w:themeColor="text1"/>
                <w:sz w:val="18"/>
                <w:szCs w:val="18"/>
              </w:rPr>
            </w:pPr>
            <w:r w:rsidRPr="00BD37C8">
              <w:rPr>
                <w:rFonts w:cs="Calibri Light"/>
                <w:color w:val="000000" w:themeColor="text1"/>
                <w:sz w:val="18"/>
                <w:szCs w:val="18"/>
              </w:rPr>
              <w:t>N</w:t>
            </w:r>
          </w:p>
        </w:tc>
      </w:tr>
      <w:tr w:rsidR="00821AA3" w:rsidRPr="00BD37C8" w14:paraId="752846F5" w14:textId="77777777" w:rsidTr="00BD37C8">
        <w:trPr>
          <w:trHeight w:val="647"/>
          <w:tblHeader/>
        </w:trPr>
        <w:tc>
          <w:tcPr>
            <w:tcW w:w="1089" w:type="pct"/>
            <w:shd w:val="clear" w:color="auto" w:fill="auto"/>
            <w:vAlign w:val="center"/>
          </w:tcPr>
          <w:p w14:paraId="66AA589A"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1A8EDF89" w14:textId="30160B79" w:rsidR="00821AA3" w:rsidRPr="00BD37C8"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762248BB" w14:textId="29E43D8E" w:rsidR="00821AA3" w:rsidRPr="00355E8F"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1C4D3675" w14:textId="5A25556A" w:rsidR="00821AA3" w:rsidRPr="0098058C" w:rsidRDefault="00821AA3" w:rsidP="00821AA3">
            <w:pPr>
              <w:rPr>
                <w:rFonts w:cs="Calibri Light"/>
                <w:sz w:val="18"/>
                <w:szCs w:val="18"/>
                <w:lang w:val="fr-FR"/>
              </w:rPr>
            </w:pPr>
            <w:r w:rsidRPr="0098058C">
              <w:rPr>
                <w:rFonts w:cs="Calibri Light"/>
                <w:sz w:val="18"/>
                <w:szCs w:val="18"/>
                <w:lang w:val="fr-FR"/>
              </w:rPr>
              <w:t>Cet OS agit dans le sens défini par la stratégie thématique sur les sols et la convention des Nations unies sur la lutte contre la désertification</w:t>
            </w:r>
          </w:p>
        </w:tc>
        <w:tc>
          <w:tcPr>
            <w:tcW w:w="629" w:type="pct"/>
            <w:shd w:val="clear" w:color="auto" w:fill="4F81BD" w:themeFill="accent1"/>
            <w:vAlign w:val="center"/>
          </w:tcPr>
          <w:p w14:paraId="592ED82E" w14:textId="77777777" w:rsidR="00821AA3" w:rsidRPr="00BD37C8" w:rsidRDefault="00821AA3" w:rsidP="00821AA3">
            <w:pPr>
              <w:jc w:val="center"/>
              <w:rPr>
                <w:rFonts w:cs="Calibri Light"/>
                <w:sz w:val="18"/>
                <w:szCs w:val="18"/>
              </w:rPr>
            </w:pPr>
            <w:r w:rsidRPr="00BD37C8">
              <w:rPr>
                <w:rFonts w:cs="Calibri Light"/>
                <w:color w:val="000000" w:themeColor="text1"/>
                <w:sz w:val="18"/>
                <w:szCs w:val="18"/>
              </w:rPr>
              <w:t>S/O</w:t>
            </w:r>
          </w:p>
        </w:tc>
      </w:tr>
    </w:tbl>
    <w:p w14:paraId="61642421" w14:textId="77777777" w:rsidR="00AE7100" w:rsidRPr="0006569B" w:rsidRDefault="00AE7100" w:rsidP="00AE7100">
      <w:pPr>
        <w:ind w:left="360"/>
        <w:rPr>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743AAB80" w14:textId="2AB474A9" w:rsidR="008C7384" w:rsidRPr="0098058C" w:rsidRDefault="0098058C" w:rsidP="0098058C">
      <w:pPr>
        <w:ind w:firstLine="709"/>
        <w:rPr>
          <w:highlight w:val="yellow"/>
          <w:lang w:val="fr-FR"/>
        </w:rPr>
      </w:pPr>
      <w:r w:rsidRPr="0098058C">
        <w:rPr>
          <w:rStyle w:val="Rfrenceintense"/>
          <w:lang w:val="fr-FR"/>
        </w:rPr>
        <w:t>Écosystème aquatique et marin</w:t>
      </w:r>
    </w:p>
    <w:p w14:paraId="1E892927" w14:textId="63938553" w:rsidR="0098058C" w:rsidRPr="009A2B6D" w:rsidRDefault="0098058C" w:rsidP="00950E73">
      <w:pPr>
        <w:rPr>
          <w:lang w:val="fr-FR"/>
        </w:rPr>
      </w:pPr>
      <w:r w:rsidRPr="0098058C">
        <w:rPr>
          <w:lang w:val="fr-FR"/>
        </w:rPr>
        <w:t xml:space="preserve">La directive établissant </w:t>
      </w:r>
      <w:r w:rsidRPr="00EE410B">
        <w:rPr>
          <w:u w:val="single"/>
          <w:lang w:val="fr-FR"/>
        </w:rPr>
        <w:t>un cadre pour une politique communautaire dans le domaine de l'eau</w:t>
      </w:r>
      <w:r w:rsidR="00EE410B">
        <w:rPr>
          <w:lang w:val="fr-FR"/>
        </w:rPr>
        <w:t xml:space="preserve"> (2000/60</w:t>
      </w:r>
      <w:r w:rsidR="005922A8">
        <w:rPr>
          <w:lang w:val="fr-FR"/>
        </w:rPr>
        <w:t>/CE) représente le socle de la législation</w:t>
      </w:r>
      <w:r w:rsidR="004D7920">
        <w:rPr>
          <w:lang w:val="fr-FR"/>
        </w:rPr>
        <w:t xml:space="preserve"> de l’UE en termes de gestion de l’eau. </w:t>
      </w:r>
      <w:r w:rsidR="004D7920" w:rsidRPr="004D7920">
        <w:rPr>
          <w:lang w:val="fr-FR"/>
        </w:rPr>
        <w:t>L’objectif de cette Directive est d’établir un cadre pour l</w:t>
      </w:r>
      <w:r w:rsidR="004D7920">
        <w:rPr>
          <w:lang w:val="fr-FR"/>
        </w:rPr>
        <w:t xml:space="preserve">a protection des eaux de surfaces et des eaux souterraines. </w:t>
      </w:r>
      <w:r w:rsidR="004D7920" w:rsidRPr="009A2B6D">
        <w:rPr>
          <w:lang w:val="fr-FR"/>
        </w:rPr>
        <w:t xml:space="preserve">Elle fixe un nombre d’objectifs permettant d’atteindre </w:t>
      </w:r>
      <w:r w:rsidR="009A2B6D" w:rsidRPr="009A2B6D">
        <w:rPr>
          <w:lang w:val="fr-FR"/>
        </w:rPr>
        <w:t>un “b</w:t>
      </w:r>
      <w:r w:rsidR="009A2B6D">
        <w:rPr>
          <w:lang w:val="fr-FR"/>
        </w:rPr>
        <w:t xml:space="preserve">on statut » pour toutes les eaux d’ici 2015. La Directive demande également aux États Membres d’établir des </w:t>
      </w:r>
      <w:r w:rsidR="00CA779B">
        <w:rPr>
          <w:lang w:val="fr-FR"/>
        </w:rPr>
        <w:t xml:space="preserve">agences </w:t>
      </w:r>
      <w:r w:rsidR="009A2B6D">
        <w:rPr>
          <w:lang w:val="fr-FR"/>
        </w:rPr>
        <w:t xml:space="preserve">de gestion des rivières. Développé en tant que réponse </w:t>
      </w:r>
      <w:r w:rsidR="007A2ED0">
        <w:rPr>
          <w:lang w:val="fr-FR"/>
        </w:rPr>
        <w:t>aux exigences de l’Article 17 du cadre pour une politique communautaire dans le domaine de l’eau, la Di</w:t>
      </w:r>
      <w:r w:rsidR="008B7B3E">
        <w:rPr>
          <w:lang w:val="fr-FR"/>
        </w:rPr>
        <w:t xml:space="preserve">rective sur la protection des eaux souterraines (2006/118/CE) </w:t>
      </w:r>
      <w:r w:rsidR="0075638D">
        <w:rPr>
          <w:lang w:val="fr-FR"/>
        </w:rPr>
        <w:t xml:space="preserve">a spécifiquement été élaborée pour prévenir et lutter contre la pollution des eaux souterraines. D’autres réglementations européennes ont un impact indirect sur </w:t>
      </w:r>
      <w:r w:rsidR="00952BE0">
        <w:rPr>
          <w:lang w:val="fr-FR"/>
        </w:rPr>
        <w:t xml:space="preserve">les cours d’eaux, telles que la Directive Nitrates (91/676/CEE), laquelle </w:t>
      </w:r>
      <w:r w:rsidR="00152836">
        <w:rPr>
          <w:lang w:val="fr-FR"/>
        </w:rPr>
        <w:t xml:space="preserve">a pour objectif de réduire la pollution aux nitrates et aux matières organiques provenant des terres agricoles, mais également </w:t>
      </w:r>
      <w:r w:rsidR="002A3D2E">
        <w:rPr>
          <w:lang w:val="fr-FR"/>
        </w:rPr>
        <w:t>la Directive relative au traitement des eaux urbaines résiduaires (91/271/CEE)</w:t>
      </w:r>
      <w:r w:rsidR="00500C3A">
        <w:rPr>
          <w:lang w:val="fr-FR"/>
        </w:rPr>
        <w:t xml:space="preserve"> visant à réduire la pollution provenant du traitement des eaux usées et de certaines industries, </w:t>
      </w:r>
      <w:r w:rsidR="00B56894">
        <w:rPr>
          <w:lang w:val="fr-FR"/>
        </w:rPr>
        <w:t xml:space="preserve">la Directive relative à la </w:t>
      </w:r>
      <w:r w:rsidR="00B56894">
        <w:rPr>
          <w:lang w:val="fr-FR"/>
        </w:rPr>
        <w:lastRenderedPageBreak/>
        <w:t xml:space="preserve">prévention et à la réduction intégrées de la pollution (96/61/CEE) visant à </w:t>
      </w:r>
      <w:r w:rsidR="00B67727">
        <w:rPr>
          <w:lang w:val="fr-FR"/>
        </w:rPr>
        <w:t>contrôler</w:t>
      </w:r>
      <w:r w:rsidR="00B56894">
        <w:rPr>
          <w:lang w:val="fr-FR"/>
        </w:rPr>
        <w:t xml:space="preserve"> et prévenir la pollution des eaux par les industries, et enfin la Directive sur l’Eau Potable (98/83/CE).</w:t>
      </w:r>
    </w:p>
    <w:p w14:paraId="3CF5B947" w14:textId="00AC75E7" w:rsidR="00B67727" w:rsidRPr="005838BC" w:rsidRDefault="001B5814" w:rsidP="00950E73">
      <w:pPr>
        <w:rPr>
          <w:lang w:val="fr-FR"/>
        </w:rPr>
      </w:pPr>
      <w:r w:rsidRPr="001B5814">
        <w:rPr>
          <w:lang w:val="fr-FR"/>
        </w:rPr>
        <w:t xml:space="preserve">La </w:t>
      </w:r>
      <w:r>
        <w:rPr>
          <w:lang w:val="fr-FR"/>
        </w:rPr>
        <w:t xml:space="preserve">Directive </w:t>
      </w:r>
      <w:r w:rsidRPr="001B5814">
        <w:rPr>
          <w:u w:val="single"/>
          <w:lang w:val="fr-FR"/>
        </w:rPr>
        <w:t>Stratégie pour le m</w:t>
      </w:r>
      <w:r>
        <w:rPr>
          <w:u w:val="single"/>
          <w:lang w:val="fr-FR"/>
        </w:rPr>
        <w:t>ilieu marin</w:t>
      </w:r>
      <w:r w:rsidRPr="001B5814">
        <w:rPr>
          <w:lang w:val="fr-FR"/>
        </w:rPr>
        <w:t>(2008/56/EC) appli</w:t>
      </w:r>
      <w:r>
        <w:rPr>
          <w:lang w:val="fr-FR"/>
        </w:rPr>
        <w:t xml:space="preserve">quées aux eaux maritimes. </w:t>
      </w:r>
      <w:r w:rsidR="00B67727">
        <w:rPr>
          <w:lang w:val="fr-FR"/>
        </w:rPr>
        <w:t xml:space="preserve">Cette dernière </w:t>
      </w:r>
      <w:r w:rsidR="00B67727" w:rsidRPr="00B67727">
        <w:rPr>
          <w:lang w:val="fr-FR"/>
        </w:rPr>
        <w:t>fournit un cadre commun pour une gouvernance conjointe du milieu marin et fixe l’objectif d’atteindre un «</w:t>
      </w:r>
      <w:r w:rsidR="009B7A16">
        <w:rPr>
          <w:lang w:val="fr-FR"/>
        </w:rPr>
        <w:t xml:space="preserve"> </w:t>
      </w:r>
      <w:r w:rsidR="00B67727" w:rsidRPr="00B67727">
        <w:rPr>
          <w:lang w:val="fr-FR"/>
        </w:rPr>
        <w:t>bon état écologique</w:t>
      </w:r>
      <w:r w:rsidR="009B7A16">
        <w:rPr>
          <w:lang w:val="fr-FR"/>
        </w:rPr>
        <w:t xml:space="preserve"> </w:t>
      </w:r>
      <w:r w:rsidR="00B67727" w:rsidRPr="00B67727">
        <w:rPr>
          <w:lang w:val="fr-FR"/>
        </w:rPr>
        <w:t xml:space="preserve">» (BEE) d’ici 2020 </w:t>
      </w:r>
      <w:r w:rsidR="005838BC">
        <w:rPr>
          <w:lang w:val="fr-FR"/>
        </w:rPr>
        <w:t>d</w:t>
      </w:r>
      <w:r w:rsidR="009E3777">
        <w:rPr>
          <w:lang w:val="fr-FR"/>
        </w:rPr>
        <w:t>u</w:t>
      </w:r>
      <w:r w:rsidR="005838BC">
        <w:rPr>
          <w:lang w:val="fr-FR"/>
        </w:rPr>
        <w:t xml:space="preserve"> milieu maritime européen. Ég</w:t>
      </w:r>
      <w:r w:rsidR="008F0674">
        <w:rPr>
          <w:lang w:val="fr-FR"/>
        </w:rPr>
        <w:t xml:space="preserve">alement dans ce cadre, les États Membres doivent établir un programme de suivi afin d’évaluer sur des bases régulières, </w:t>
      </w:r>
      <w:r w:rsidR="00493168">
        <w:rPr>
          <w:lang w:val="fr-FR"/>
        </w:rPr>
        <w:t>le statut</w:t>
      </w:r>
      <w:r w:rsidR="008F0674">
        <w:rPr>
          <w:lang w:val="fr-FR"/>
        </w:rPr>
        <w:t xml:space="preserve"> de leurs eaux marines. Lié à la Directive </w:t>
      </w:r>
      <w:r w:rsidR="00493168">
        <w:rPr>
          <w:lang w:val="fr-FR"/>
        </w:rPr>
        <w:t>sur</w:t>
      </w:r>
      <w:r w:rsidR="00A21268">
        <w:rPr>
          <w:lang w:val="fr-FR"/>
        </w:rPr>
        <w:t xml:space="preserve"> la « Nouvelle Directive des Eaux de Baignades »</w:t>
      </w:r>
      <w:r w:rsidR="00493168">
        <w:rPr>
          <w:lang w:val="fr-FR"/>
        </w:rPr>
        <w:t xml:space="preserve"> (2006/7/</w:t>
      </w:r>
      <w:r w:rsidR="00A21268">
        <w:rPr>
          <w:lang w:val="fr-FR"/>
        </w:rPr>
        <w:t>CE) rela</w:t>
      </w:r>
      <w:r w:rsidR="009B7A16">
        <w:rPr>
          <w:lang w:val="fr-FR"/>
        </w:rPr>
        <w:t>tive à</w:t>
      </w:r>
      <w:r w:rsidR="00A21268">
        <w:rPr>
          <w:lang w:val="fr-FR"/>
        </w:rPr>
        <w:t xml:space="preserve"> la gestion de la qualité des eaux de baignade</w:t>
      </w:r>
      <w:r w:rsidR="009B7A16">
        <w:rPr>
          <w:lang w:val="fr-FR"/>
        </w:rPr>
        <w:t xml:space="preserve"> fournit une approche plus proactive informant le public sur la qualit</w:t>
      </w:r>
      <w:r w:rsidR="00CE2AEA">
        <w:rPr>
          <w:lang w:val="fr-FR"/>
        </w:rPr>
        <w:t>é de l’eau via le recours à diverses catégories pour les eaux de baignades allant de « mauvaise » à « excellente ».</w:t>
      </w:r>
    </w:p>
    <w:p w14:paraId="17E08DAC" w14:textId="48BBA74D" w:rsidR="00CE2AEA" w:rsidRPr="00273474" w:rsidRDefault="00BE5664" w:rsidP="00950E73">
      <w:pPr>
        <w:rPr>
          <w:lang w:val="fr-FR"/>
        </w:rPr>
      </w:pPr>
      <w:r w:rsidRPr="00295957">
        <w:rPr>
          <w:lang w:val="fr-FR"/>
        </w:rPr>
        <w:t xml:space="preserve">La </w:t>
      </w:r>
      <w:r w:rsidRPr="00295957">
        <w:rPr>
          <w:u w:val="single"/>
          <w:lang w:val="fr-FR"/>
        </w:rPr>
        <w:t xml:space="preserve">Stratégie </w:t>
      </w:r>
      <w:r w:rsidR="007B484C">
        <w:rPr>
          <w:u w:val="single"/>
          <w:lang w:val="fr-FR"/>
        </w:rPr>
        <w:t>de Sûreté Maritime de l’Union Européenne (SSMUE)</w:t>
      </w:r>
      <w:r w:rsidR="007B484C">
        <w:rPr>
          <w:lang w:val="fr-FR"/>
        </w:rPr>
        <w:t xml:space="preserve"> </w:t>
      </w:r>
      <w:r w:rsidR="00017D4E">
        <w:rPr>
          <w:lang w:val="fr-FR"/>
        </w:rPr>
        <w:t xml:space="preserve">aborde les défis de la sûreté maritime et vise à renforcer </w:t>
      </w:r>
      <w:r w:rsidR="00F97A30">
        <w:rPr>
          <w:lang w:val="fr-FR"/>
        </w:rPr>
        <w:t>le soutien mutuel</w:t>
      </w:r>
      <w:r w:rsidR="00017D4E">
        <w:rPr>
          <w:lang w:val="fr-FR"/>
        </w:rPr>
        <w:t xml:space="preserve"> entre les États Membres et </w:t>
      </w:r>
      <w:r w:rsidR="001523A3">
        <w:rPr>
          <w:lang w:val="fr-FR"/>
        </w:rPr>
        <w:t xml:space="preserve">permet une planification conjointe des urgences en matière de sécurité, gestion des risques, </w:t>
      </w:r>
      <w:r w:rsidR="00F97A30">
        <w:rPr>
          <w:lang w:val="fr-FR"/>
        </w:rPr>
        <w:t xml:space="preserve">prévention des conflits, ainsi que la réponse et la gestion de crise. </w:t>
      </w:r>
      <w:r w:rsidR="00017D4E">
        <w:rPr>
          <w:lang w:val="fr-FR"/>
        </w:rPr>
        <w:t xml:space="preserve"> </w:t>
      </w:r>
      <w:r w:rsidR="00F97A30" w:rsidRPr="00F97A30">
        <w:rPr>
          <w:lang w:val="fr-FR"/>
        </w:rPr>
        <w:t>Le cadre a ainsi fixé une liste d’objectifs stratégiques v</w:t>
      </w:r>
      <w:r w:rsidR="00F97A30">
        <w:rPr>
          <w:lang w:val="fr-FR"/>
        </w:rPr>
        <w:t>isant à renforcer la capacité de prévention des conflits et des réponses de crise, une prévention</w:t>
      </w:r>
      <w:r w:rsidR="00D0573B">
        <w:rPr>
          <w:lang w:val="fr-FR"/>
        </w:rPr>
        <w:t xml:space="preserve"> </w:t>
      </w:r>
      <w:r w:rsidR="00F97A30">
        <w:rPr>
          <w:lang w:val="fr-FR"/>
        </w:rPr>
        <w:t>des conflits et incidents armé</w:t>
      </w:r>
      <w:r w:rsidR="00C479AC">
        <w:rPr>
          <w:lang w:val="fr-FR"/>
        </w:rPr>
        <w:t>s, une mitigation des risques, une protection du statut environnemental maritime de l’UE</w:t>
      </w:r>
      <w:r w:rsidR="00D0573B">
        <w:rPr>
          <w:lang w:val="fr-FR"/>
        </w:rPr>
        <w:t>, la sécurité des frontières extérieures de l’Union, ainsi que de ces infrastructures maritimes cruciales.</w:t>
      </w:r>
      <w:r w:rsidR="00041E6E">
        <w:rPr>
          <w:lang w:val="fr-FR"/>
        </w:rPr>
        <w:t xml:space="preserve"> </w:t>
      </w:r>
    </w:p>
    <w:p w14:paraId="1FBEB2F9" w14:textId="3581A6CE" w:rsidR="00041E6E" w:rsidRPr="00677253" w:rsidRDefault="00041E6E" w:rsidP="00950E73">
      <w:pPr>
        <w:rPr>
          <w:lang w:val="fr-FR"/>
        </w:rPr>
      </w:pPr>
      <w:r w:rsidRPr="00C734D4">
        <w:rPr>
          <w:lang w:val="fr-FR"/>
        </w:rPr>
        <w:t>L</w:t>
      </w:r>
      <w:r w:rsidR="00C734D4" w:rsidRPr="00C734D4">
        <w:rPr>
          <w:lang w:val="fr-FR"/>
        </w:rPr>
        <w:t xml:space="preserve">e </w:t>
      </w:r>
      <w:r w:rsidR="00C734D4" w:rsidRPr="00C734D4">
        <w:rPr>
          <w:u w:val="single"/>
          <w:lang w:val="fr-FR"/>
        </w:rPr>
        <w:t xml:space="preserve">Plan d’Action </w:t>
      </w:r>
      <w:r w:rsidR="007F74CF">
        <w:rPr>
          <w:u w:val="single"/>
          <w:lang w:val="fr-FR"/>
        </w:rPr>
        <w:t>de la Stratégie pour la sûreté maritime de l’UE</w:t>
      </w:r>
      <w:r w:rsidR="007F74CF">
        <w:rPr>
          <w:lang w:val="fr-FR"/>
        </w:rPr>
        <w:t xml:space="preserve"> a mis </w:t>
      </w:r>
      <w:r w:rsidR="009E3777">
        <w:rPr>
          <w:lang w:val="fr-FR"/>
        </w:rPr>
        <w:t xml:space="preserve">en œuvre </w:t>
      </w:r>
      <w:r w:rsidR="007F74CF">
        <w:rPr>
          <w:lang w:val="fr-FR"/>
        </w:rPr>
        <w:t xml:space="preserve">la </w:t>
      </w:r>
      <w:r w:rsidR="007F74CF" w:rsidRPr="007F74CF">
        <w:rPr>
          <w:lang w:val="fr-FR"/>
        </w:rPr>
        <w:t>Stratégie de Sûreté Maritime de l’Union Européenne (SSMUE</w:t>
      </w:r>
      <w:r w:rsidR="00677253">
        <w:rPr>
          <w:lang w:val="fr-FR"/>
        </w:rPr>
        <w:t xml:space="preserve"> en date du 24 juin 2014</w:t>
      </w:r>
      <w:r w:rsidR="007F74CF" w:rsidRPr="007F74CF">
        <w:rPr>
          <w:lang w:val="fr-FR"/>
        </w:rPr>
        <w:t>)</w:t>
      </w:r>
      <w:r w:rsidR="00677253">
        <w:rPr>
          <w:lang w:val="fr-FR"/>
        </w:rPr>
        <w:t xml:space="preserve">. </w:t>
      </w:r>
      <w:r w:rsidR="00677253" w:rsidRPr="00677253">
        <w:rPr>
          <w:lang w:val="fr-FR"/>
        </w:rPr>
        <w:t>Le plan se concentre sur les actions suivantes : renforcer e</w:t>
      </w:r>
      <w:r w:rsidR="00677253">
        <w:rPr>
          <w:lang w:val="fr-FR"/>
        </w:rPr>
        <w:t xml:space="preserve">t soutenir les réponses de l’UE dans le domaine maritime global, développer et coordonner </w:t>
      </w:r>
      <w:r w:rsidR="00555B9E">
        <w:rPr>
          <w:lang w:val="fr-FR"/>
        </w:rPr>
        <w:t>les approches relatives</w:t>
      </w:r>
      <w:r w:rsidR="00F709A2">
        <w:rPr>
          <w:lang w:val="fr-FR"/>
        </w:rPr>
        <w:t xml:space="preserve"> aux problématiques de sûreté maritime dans un contexte international et avec des pays tiers, mettre en œuvre l</w:t>
      </w:r>
      <w:r w:rsidR="00362D06">
        <w:rPr>
          <w:lang w:val="fr-FR"/>
        </w:rPr>
        <w:t>’</w:t>
      </w:r>
      <w:r w:rsidR="002C07C2">
        <w:rPr>
          <w:lang w:val="fr-FR"/>
        </w:rPr>
        <w:t>Environnement</w:t>
      </w:r>
      <w:r w:rsidR="00362D06">
        <w:rPr>
          <w:lang w:val="fr-FR"/>
        </w:rPr>
        <w:t xml:space="preserve"> </w:t>
      </w:r>
      <w:r w:rsidR="002C07C2">
        <w:rPr>
          <w:lang w:val="fr-FR"/>
        </w:rPr>
        <w:t>commun de partage de l’information (CISE)</w:t>
      </w:r>
      <w:r w:rsidR="00001668">
        <w:rPr>
          <w:lang w:val="fr-FR"/>
        </w:rPr>
        <w:t xml:space="preserve"> et renforcer la recherche sur la sûreté maritime, l’éducation et la formation, </w:t>
      </w:r>
      <w:r w:rsidR="00FE0A98">
        <w:rPr>
          <w:lang w:val="fr-FR"/>
        </w:rPr>
        <w:t xml:space="preserve">le développement des capacités, la gestion des risques et la protection des infrastructures maritimes à risque. </w:t>
      </w:r>
    </w:p>
    <w:p w14:paraId="7D616AF5" w14:textId="66CD9774" w:rsidR="00950E73" w:rsidRPr="002A6AD9" w:rsidRDefault="00950E73" w:rsidP="00950E73">
      <w:pPr>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FE0A98" w:rsidRPr="00950E73" w14:paraId="32CA9DB3" w14:textId="77777777" w:rsidTr="00864A1F">
        <w:trPr>
          <w:cantSplit/>
          <w:trHeight w:val="927"/>
          <w:tblHeader/>
        </w:trPr>
        <w:tc>
          <w:tcPr>
            <w:tcW w:w="1089" w:type="pct"/>
            <w:shd w:val="clear" w:color="auto" w:fill="8DB3E2" w:themeFill="text2" w:themeFillTint="66"/>
            <w:vAlign w:val="center"/>
          </w:tcPr>
          <w:p w14:paraId="1D51329D" w14:textId="3685E511" w:rsidR="00FE0A98" w:rsidRPr="00950E73" w:rsidRDefault="00FE0A98" w:rsidP="00FE0A98">
            <w:pPr>
              <w:rPr>
                <w:rFonts w:cs="Calibri Light"/>
                <w:sz w:val="18"/>
                <w:szCs w:val="18"/>
              </w:rPr>
            </w:pPr>
            <w:r w:rsidRPr="007C326E">
              <w:rPr>
                <w:rFonts w:cs="Calibri Light"/>
                <w:b/>
                <w:bCs/>
                <w:sz w:val="18"/>
                <w:szCs w:val="18"/>
              </w:rPr>
              <w:lastRenderedPageBreak/>
              <w:t>Axe prioritaire</w:t>
            </w:r>
          </w:p>
        </w:tc>
        <w:tc>
          <w:tcPr>
            <w:tcW w:w="1942" w:type="pct"/>
            <w:shd w:val="clear" w:color="auto" w:fill="8DB3E2" w:themeFill="text2" w:themeFillTint="66"/>
            <w:vAlign w:val="center"/>
          </w:tcPr>
          <w:p w14:paraId="4F0F8361" w14:textId="3CF86641" w:rsidR="00FE0A98" w:rsidRPr="00950E73" w:rsidRDefault="00FE0A98" w:rsidP="00FE0A98">
            <w:pPr>
              <w:rPr>
                <w:rFonts w:cs="Calibri Light"/>
                <w:sz w:val="18"/>
                <w:szCs w:val="18"/>
              </w:rPr>
            </w:pPr>
            <w:r w:rsidRPr="007C326E">
              <w:rPr>
                <w:rFonts w:cs="Calibri Light"/>
                <w:b/>
                <w:bCs/>
                <w:sz w:val="18"/>
                <w:szCs w:val="18"/>
              </w:rPr>
              <w:t>Objectif Spécifique</w:t>
            </w:r>
          </w:p>
        </w:tc>
        <w:tc>
          <w:tcPr>
            <w:tcW w:w="1340" w:type="pct"/>
            <w:shd w:val="clear" w:color="auto" w:fill="8DB3E2" w:themeFill="text2" w:themeFillTint="66"/>
            <w:vAlign w:val="center"/>
          </w:tcPr>
          <w:p w14:paraId="213011FB" w14:textId="299FFE7A" w:rsidR="00FE0A98" w:rsidRPr="00950E73" w:rsidRDefault="00FE0A98" w:rsidP="00FE0A98">
            <w:pPr>
              <w:rPr>
                <w:rFonts w:cs="Calibri Light"/>
                <w:sz w:val="18"/>
                <w:szCs w:val="18"/>
              </w:rPr>
            </w:pPr>
            <w:r>
              <w:rPr>
                <w:rFonts w:cs="Calibri Light"/>
                <w:b/>
                <w:bCs/>
                <w:sz w:val="18"/>
                <w:szCs w:val="18"/>
              </w:rPr>
              <w:t>Interaction avec les politiques</w:t>
            </w:r>
          </w:p>
        </w:tc>
        <w:tc>
          <w:tcPr>
            <w:tcW w:w="629" w:type="pct"/>
            <w:shd w:val="clear" w:color="auto" w:fill="8DB3E2" w:themeFill="text2" w:themeFillTint="66"/>
            <w:vAlign w:val="center"/>
          </w:tcPr>
          <w:p w14:paraId="4C2E99AF" w14:textId="61FD70CD" w:rsidR="00FE0A98" w:rsidRPr="00950E73" w:rsidRDefault="00FE0A98" w:rsidP="00FE0A98">
            <w:pPr>
              <w:rPr>
                <w:rFonts w:cs="Calibri Light"/>
                <w:sz w:val="18"/>
                <w:szCs w:val="18"/>
              </w:rPr>
            </w:pPr>
            <w:r>
              <w:rPr>
                <w:rFonts w:cs="Calibri Light"/>
                <w:b/>
                <w:bCs/>
                <w:sz w:val="18"/>
                <w:szCs w:val="18"/>
              </w:rPr>
              <w:t>Résultats de cohérence</w:t>
            </w:r>
          </w:p>
        </w:tc>
      </w:tr>
      <w:tr w:rsidR="00821AA3" w:rsidRPr="00950E73" w14:paraId="6F34AE66" w14:textId="77777777" w:rsidTr="00950E73">
        <w:trPr>
          <w:trHeight w:val="966"/>
          <w:tblHeader/>
        </w:trPr>
        <w:tc>
          <w:tcPr>
            <w:tcW w:w="1089" w:type="pct"/>
            <w:shd w:val="clear" w:color="auto" w:fill="auto"/>
            <w:vAlign w:val="center"/>
          </w:tcPr>
          <w:p w14:paraId="7558013A"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7509E3BC" w14:textId="4C33FBB1" w:rsidR="00821AA3" w:rsidRPr="00FE0A98"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177288AD" w14:textId="4A983C43" w:rsidR="00821AA3" w:rsidRPr="00FE0A98"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1FF2258C" w14:textId="361694C1" w:rsidR="00821AA3" w:rsidRPr="00C509E6" w:rsidRDefault="00821AA3" w:rsidP="00821AA3">
            <w:pPr>
              <w:rPr>
                <w:rFonts w:cs="Calibri Light"/>
                <w:sz w:val="18"/>
                <w:szCs w:val="18"/>
                <w:lang w:val="fr-FR"/>
              </w:rPr>
            </w:pPr>
            <w:r w:rsidRPr="00FE0A98">
              <w:rPr>
                <w:rFonts w:cs="Calibri Light"/>
                <w:sz w:val="18"/>
                <w:szCs w:val="18"/>
                <w:lang w:val="fr-FR"/>
              </w:rPr>
              <w:t>Cet OS œuvre dans l</w:t>
            </w:r>
            <w:r>
              <w:rPr>
                <w:rFonts w:cs="Calibri Light"/>
                <w:sz w:val="18"/>
                <w:szCs w:val="18"/>
                <w:lang w:val="fr-FR"/>
              </w:rPr>
              <w:t xml:space="preserve">e sens des directions établies par le </w:t>
            </w:r>
            <w:r w:rsidRPr="00C509E6">
              <w:rPr>
                <w:rFonts w:cs="Calibri Light"/>
                <w:sz w:val="18"/>
                <w:szCs w:val="18"/>
                <w:lang w:val="fr-FR"/>
              </w:rPr>
              <w:t>Plan d’Action de la Stratégie pour la sûreté maritime de l’UE</w:t>
            </w:r>
          </w:p>
        </w:tc>
        <w:tc>
          <w:tcPr>
            <w:tcW w:w="629" w:type="pct"/>
            <w:shd w:val="clear" w:color="auto" w:fill="4F81BD" w:themeFill="accent1"/>
            <w:vAlign w:val="center"/>
          </w:tcPr>
          <w:p w14:paraId="27973764" w14:textId="77777777" w:rsidR="00821AA3" w:rsidRPr="00950E73" w:rsidRDefault="00821AA3" w:rsidP="00821AA3">
            <w:pPr>
              <w:jc w:val="center"/>
              <w:rPr>
                <w:rFonts w:cs="Calibri Light"/>
                <w:sz w:val="18"/>
                <w:szCs w:val="18"/>
              </w:rPr>
            </w:pPr>
            <w:r w:rsidRPr="00950E73">
              <w:rPr>
                <w:rFonts w:cs="Calibri Light"/>
                <w:color w:val="000000" w:themeColor="text1"/>
                <w:sz w:val="18"/>
                <w:szCs w:val="18"/>
              </w:rPr>
              <w:t>S/O</w:t>
            </w:r>
          </w:p>
        </w:tc>
      </w:tr>
      <w:tr w:rsidR="00821AA3" w:rsidRPr="00950E73" w14:paraId="58EACC83" w14:textId="77777777" w:rsidTr="00950E73">
        <w:trPr>
          <w:trHeight w:val="966"/>
          <w:tblHeader/>
        </w:trPr>
        <w:tc>
          <w:tcPr>
            <w:tcW w:w="1089" w:type="pct"/>
            <w:vMerge w:val="restart"/>
            <w:shd w:val="clear" w:color="auto" w:fill="auto"/>
            <w:vAlign w:val="center"/>
          </w:tcPr>
          <w:p w14:paraId="5BCDD800"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2B2E9985" w14:textId="02E46699" w:rsidR="00821AA3" w:rsidRPr="00FE0A98"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35C44B19" w14:textId="130F7AE0" w:rsidR="00821AA3" w:rsidRPr="00731153" w:rsidRDefault="00821AA3" w:rsidP="00821AA3">
            <w:pPr>
              <w:rPr>
                <w:rFonts w:cs="Calibri Light"/>
                <w:sz w:val="18"/>
                <w:szCs w:val="18"/>
                <w:lang w:val="fr-FR"/>
              </w:rPr>
            </w:pPr>
            <w:r w:rsidRPr="00731153">
              <w:rPr>
                <w:rFonts w:cs="Calibri Light"/>
                <w:b/>
                <w:bCs/>
                <w:sz w:val="18"/>
                <w:szCs w:val="18"/>
                <w:lang w:val="fr-FR"/>
              </w:rPr>
              <w:t>OS (vi):</w:t>
            </w:r>
            <w:r w:rsidRPr="00731153">
              <w:rPr>
                <w:rFonts w:cs="Calibri Light"/>
                <w:sz w:val="18"/>
                <w:szCs w:val="18"/>
                <w:lang w:val="fr-FR"/>
              </w:rPr>
              <w:t xml:space="preserve"> </w:t>
            </w:r>
            <w:r w:rsidRPr="00731153">
              <w:rPr>
                <w:rFonts w:eastAsia="Times New Roman" w:cstheme="minorHAnsi"/>
                <w:noProof/>
                <w:lang w:val="fr-FR" w:eastAsia="en-GB"/>
              </w:rPr>
              <w:t>Favoriser la transition vers une économie circulaire</w:t>
            </w:r>
          </w:p>
        </w:tc>
        <w:tc>
          <w:tcPr>
            <w:tcW w:w="1340" w:type="pct"/>
            <w:vAlign w:val="center"/>
          </w:tcPr>
          <w:p w14:paraId="4681D85F" w14:textId="3C1599F8" w:rsidR="00821AA3" w:rsidRPr="00731153" w:rsidRDefault="00821AA3" w:rsidP="00821AA3">
            <w:pPr>
              <w:rPr>
                <w:rFonts w:cs="Calibri Light"/>
                <w:sz w:val="18"/>
                <w:szCs w:val="18"/>
                <w:lang w:val="fr-FR"/>
              </w:rPr>
            </w:pPr>
            <w:r w:rsidRPr="00731153">
              <w:rPr>
                <w:rFonts w:cs="Calibri Light"/>
                <w:sz w:val="18"/>
                <w:szCs w:val="18"/>
                <w:lang w:val="fr-FR"/>
              </w:rPr>
              <w:t>Pas d’interaction trouvée</w:t>
            </w:r>
          </w:p>
        </w:tc>
        <w:tc>
          <w:tcPr>
            <w:tcW w:w="629" w:type="pct"/>
            <w:shd w:val="clear" w:color="auto" w:fill="D9D9D9" w:themeFill="background1" w:themeFillShade="D9"/>
            <w:vAlign w:val="center"/>
          </w:tcPr>
          <w:p w14:paraId="7E5689A0" w14:textId="77777777" w:rsidR="00821AA3" w:rsidRPr="00950E73" w:rsidRDefault="00821AA3" w:rsidP="00821AA3">
            <w:pPr>
              <w:jc w:val="center"/>
              <w:rPr>
                <w:rFonts w:cs="Calibri Light"/>
                <w:sz w:val="18"/>
                <w:szCs w:val="18"/>
              </w:rPr>
            </w:pPr>
            <w:r w:rsidRPr="00950E73">
              <w:rPr>
                <w:rFonts w:cs="Calibri Light"/>
                <w:sz w:val="18"/>
                <w:szCs w:val="18"/>
              </w:rPr>
              <w:t>N</w:t>
            </w:r>
          </w:p>
        </w:tc>
      </w:tr>
      <w:tr w:rsidR="00821AA3" w:rsidRPr="00950E73" w14:paraId="3F379CAC" w14:textId="77777777" w:rsidTr="00950E73">
        <w:trPr>
          <w:trHeight w:val="966"/>
          <w:tblHeader/>
        </w:trPr>
        <w:tc>
          <w:tcPr>
            <w:tcW w:w="1089" w:type="pct"/>
            <w:vMerge/>
            <w:shd w:val="clear" w:color="auto" w:fill="auto"/>
            <w:vAlign w:val="center"/>
          </w:tcPr>
          <w:p w14:paraId="42B4B480" w14:textId="77777777" w:rsidR="00821AA3" w:rsidRPr="00950E73"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297D7675" w14:textId="45C27E8B" w:rsidR="00821AA3" w:rsidRPr="00FE0A98"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4D3625D1" w14:textId="5609F2B4" w:rsidR="00821AA3" w:rsidRPr="00EC618A" w:rsidRDefault="00821AA3" w:rsidP="00821AA3">
            <w:pPr>
              <w:rPr>
                <w:rFonts w:cs="Calibri Light"/>
                <w:sz w:val="18"/>
                <w:szCs w:val="18"/>
                <w:lang w:val="fr-FR"/>
              </w:rPr>
            </w:pPr>
            <w:r w:rsidRPr="00C509E6">
              <w:rPr>
                <w:rFonts w:cs="Calibri Light"/>
                <w:sz w:val="18"/>
                <w:szCs w:val="18"/>
                <w:lang w:val="fr-FR"/>
              </w:rPr>
              <w:t>Le renforcement des infrastructures d</w:t>
            </w:r>
            <w:r>
              <w:rPr>
                <w:rFonts w:cs="Calibri Light"/>
                <w:sz w:val="18"/>
                <w:szCs w:val="18"/>
                <w:lang w:val="fr-FR"/>
              </w:rPr>
              <w:t>e transport maritime pourrait aider à l’adoption d’actions d’adaptation appropriées et au partage de bonnes pratiques afin de mitiger les catastrophes naturelles et humaines, incluant le changement climatique (</w:t>
            </w:r>
            <w:r w:rsidRPr="00EC618A">
              <w:rPr>
                <w:rFonts w:cs="Calibri Light"/>
                <w:sz w:val="18"/>
                <w:szCs w:val="18"/>
                <w:lang w:val="fr-FR"/>
              </w:rPr>
              <w:t>Stratégie de Sûreté Maritime de l’Union Européenne</w:t>
            </w:r>
            <w:r>
              <w:rPr>
                <w:rFonts w:cs="Calibri Light"/>
                <w:sz w:val="18"/>
                <w:szCs w:val="18"/>
                <w:lang w:val="fr-FR"/>
              </w:rPr>
              <w:t>)</w:t>
            </w:r>
          </w:p>
        </w:tc>
        <w:tc>
          <w:tcPr>
            <w:tcW w:w="629" w:type="pct"/>
            <w:shd w:val="clear" w:color="auto" w:fill="4F81BD" w:themeFill="accent1"/>
            <w:vAlign w:val="center"/>
          </w:tcPr>
          <w:p w14:paraId="3155AF6C" w14:textId="77777777" w:rsidR="00821AA3" w:rsidRPr="00950E73" w:rsidRDefault="00821AA3" w:rsidP="00821AA3">
            <w:pPr>
              <w:jc w:val="center"/>
              <w:rPr>
                <w:rFonts w:cs="Calibri Light"/>
                <w:sz w:val="18"/>
                <w:szCs w:val="18"/>
              </w:rPr>
            </w:pPr>
            <w:r w:rsidRPr="00950E73">
              <w:rPr>
                <w:rFonts w:cs="Calibri Light"/>
                <w:color w:val="000000" w:themeColor="text1"/>
                <w:sz w:val="18"/>
                <w:szCs w:val="18"/>
              </w:rPr>
              <w:t>S/O</w:t>
            </w:r>
          </w:p>
        </w:tc>
      </w:tr>
      <w:tr w:rsidR="00821AA3" w:rsidRPr="00950E73" w14:paraId="65917DD8" w14:textId="77777777" w:rsidTr="00950E73">
        <w:trPr>
          <w:trHeight w:val="966"/>
          <w:tblHeader/>
        </w:trPr>
        <w:tc>
          <w:tcPr>
            <w:tcW w:w="1089" w:type="pct"/>
            <w:vMerge/>
            <w:shd w:val="clear" w:color="auto" w:fill="auto"/>
            <w:vAlign w:val="center"/>
          </w:tcPr>
          <w:p w14:paraId="5382558A" w14:textId="77777777" w:rsidR="00821AA3" w:rsidRPr="00950E73"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4A186DEB" w14:textId="578E1A43" w:rsidR="00821AA3" w:rsidRPr="00FE0A98"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tcPr>
          <w:p w14:paraId="263DA198" w14:textId="74C41AE3" w:rsidR="00821AA3" w:rsidRPr="00BE1073" w:rsidRDefault="00821AA3" w:rsidP="00821AA3">
            <w:pPr>
              <w:rPr>
                <w:rFonts w:cs="Calibri Light"/>
                <w:sz w:val="18"/>
                <w:szCs w:val="18"/>
                <w:lang w:val="fr-FR"/>
              </w:rPr>
            </w:pPr>
            <w:r w:rsidRPr="00FE0A98">
              <w:rPr>
                <w:rFonts w:cs="Calibri Light"/>
                <w:sz w:val="18"/>
                <w:szCs w:val="18"/>
                <w:lang w:val="fr-FR"/>
              </w:rPr>
              <w:t>Cet OS œuvre dans l</w:t>
            </w:r>
            <w:r>
              <w:rPr>
                <w:rFonts w:cs="Calibri Light"/>
                <w:sz w:val="18"/>
                <w:szCs w:val="18"/>
                <w:lang w:val="fr-FR"/>
              </w:rPr>
              <w:t>e sens des directions</w:t>
            </w:r>
            <w:r w:rsidRPr="00EC618A">
              <w:rPr>
                <w:rFonts w:cs="Calibri Light"/>
                <w:sz w:val="18"/>
                <w:szCs w:val="18"/>
                <w:lang w:val="fr-FR"/>
              </w:rPr>
              <w:t xml:space="preserve"> </w:t>
            </w:r>
            <w:r w:rsidR="00731153">
              <w:rPr>
                <w:rFonts w:cs="Calibri Light"/>
                <w:sz w:val="18"/>
                <w:szCs w:val="18"/>
                <w:lang w:val="fr-FR"/>
              </w:rPr>
              <w:t xml:space="preserve">définies </w:t>
            </w:r>
            <w:r w:rsidRPr="00EC618A">
              <w:rPr>
                <w:rFonts w:cs="Calibri Light"/>
                <w:sz w:val="18"/>
                <w:szCs w:val="18"/>
                <w:lang w:val="fr-FR"/>
              </w:rPr>
              <w:t>p</w:t>
            </w:r>
            <w:r>
              <w:rPr>
                <w:rFonts w:cs="Calibri Light"/>
                <w:sz w:val="18"/>
                <w:szCs w:val="18"/>
                <w:lang w:val="fr-FR"/>
              </w:rPr>
              <w:t>ar</w:t>
            </w:r>
            <w:r w:rsidR="00731153">
              <w:rPr>
                <w:rFonts w:cs="Calibri Light"/>
                <w:sz w:val="18"/>
                <w:szCs w:val="18"/>
                <w:lang w:val="fr-FR"/>
              </w:rPr>
              <w:t xml:space="preserve"> la</w:t>
            </w:r>
            <w:r>
              <w:rPr>
                <w:rFonts w:cs="Calibri Light"/>
                <w:sz w:val="18"/>
                <w:szCs w:val="18"/>
                <w:lang w:val="fr-FR"/>
              </w:rPr>
              <w:t xml:space="preserve"> </w:t>
            </w:r>
            <w:r w:rsidRPr="00BE1073">
              <w:rPr>
                <w:rFonts w:cs="Calibri Light"/>
                <w:sz w:val="18"/>
                <w:szCs w:val="18"/>
                <w:lang w:val="fr-FR"/>
              </w:rPr>
              <w:t>Directive-cadre de l'UE sur l'eau et directive-cadre sur la stratégie marine</w:t>
            </w:r>
          </w:p>
        </w:tc>
        <w:tc>
          <w:tcPr>
            <w:tcW w:w="629" w:type="pct"/>
            <w:shd w:val="clear" w:color="auto" w:fill="4F81BD" w:themeFill="accent1"/>
            <w:vAlign w:val="center"/>
          </w:tcPr>
          <w:p w14:paraId="256D1A2A" w14:textId="77777777" w:rsidR="00821AA3" w:rsidRPr="00950E73" w:rsidRDefault="00821AA3" w:rsidP="00821AA3">
            <w:pPr>
              <w:jc w:val="center"/>
              <w:rPr>
                <w:rFonts w:cs="Calibri Light"/>
                <w:color w:val="000000" w:themeColor="text1"/>
                <w:sz w:val="18"/>
                <w:szCs w:val="18"/>
              </w:rPr>
            </w:pPr>
            <w:r w:rsidRPr="00950E73">
              <w:rPr>
                <w:rFonts w:cs="Calibri Light"/>
                <w:color w:val="000000" w:themeColor="text1"/>
                <w:sz w:val="18"/>
                <w:szCs w:val="18"/>
              </w:rPr>
              <w:t>S/O</w:t>
            </w:r>
          </w:p>
        </w:tc>
      </w:tr>
      <w:tr w:rsidR="00821AA3" w:rsidRPr="00950E73" w14:paraId="36EC7A27" w14:textId="77777777" w:rsidTr="00950E73">
        <w:trPr>
          <w:trHeight w:val="647"/>
          <w:tblHeader/>
        </w:trPr>
        <w:tc>
          <w:tcPr>
            <w:tcW w:w="1089" w:type="pct"/>
            <w:shd w:val="clear" w:color="auto" w:fill="auto"/>
            <w:vAlign w:val="center"/>
          </w:tcPr>
          <w:p w14:paraId="10959DFF"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6E3622C1" w14:textId="56DAF9EE" w:rsidR="00821AA3" w:rsidRPr="00950E73"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2DE035C2" w14:textId="690BF155" w:rsidR="00821AA3" w:rsidRPr="00FE0A98"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0D7B1FD5" w14:textId="1420C716" w:rsidR="00821AA3" w:rsidRPr="00BE1073" w:rsidRDefault="00821AA3" w:rsidP="00821AA3">
            <w:pPr>
              <w:rPr>
                <w:rFonts w:cs="Calibri Light"/>
                <w:sz w:val="18"/>
                <w:szCs w:val="18"/>
                <w:lang w:val="fr-FR"/>
              </w:rPr>
            </w:pPr>
            <w:r w:rsidRPr="00FE0A98">
              <w:rPr>
                <w:rFonts w:cs="Calibri Light"/>
                <w:sz w:val="18"/>
                <w:szCs w:val="18"/>
                <w:lang w:val="fr-FR"/>
              </w:rPr>
              <w:t>Cet OS œuvre dans l</w:t>
            </w:r>
            <w:r>
              <w:rPr>
                <w:rFonts w:cs="Calibri Light"/>
                <w:sz w:val="18"/>
                <w:szCs w:val="18"/>
                <w:lang w:val="fr-FR"/>
              </w:rPr>
              <w:t xml:space="preserve">e sens des directions établies par le </w:t>
            </w:r>
            <w:r w:rsidRPr="00C509E6">
              <w:rPr>
                <w:rFonts w:cs="Calibri Light"/>
                <w:sz w:val="18"/>
                <w:szCs w:val="18"/>
                <w:lang w:val="fr-FR"/>
              </w:rPr>
              <w:t>Plan d’Action de la Stratégie pour la sûreté maritime de l’UE</w:t>
            </w:r>
          </w:p>
        </w:tc>
        <w:tc>
          <w:tcPr>
            <w:tcW w:w="629" w:type="pct"/>
            <w:shd w:val="clear" w:color="auto" w:fill="4F81BD" w:themeFill="accent1"/>
            <w:vAlign w:val="center"/>
          </w:tcPr>
          <w:p w14:paraId="4780E560" w14:textId="77777777" w:rsidR="00821AA3" w:rsidRPr="00950E73" w:rsidRDefault="00821AA3" w:rsidP="00821AA3">
            <w:pPr>
              <w:jc w:val="center"/>
              <w:rPr>
                <w:rFonts w:cs="Calibri Light"/>
                <w:sz w:val="18"/>
                <w:szCs w:val="18"/>
              </w:rPr>
            </w:pPr>
            <w:r w:rsidRPr="00950E73">
              <w:rPr>
                <w:rFonts w:cs="Calibri Light"/>
                <w:color w:val="000000" w:themeColor="text1"/>
                <w:sz w:val="18"/>
                <w:szCs w:val="18"/>
              </w:rPr>
              <w:t>S/O</w:t>
            </w:r>
          </w:p>
        </w:tc>
      </w:tr>
    </w:tbl>
    <w:p w14:paraId="38E5B019" w14:textId="4E4B6EE8" w:rsidR="00950E73" w:rsidRPr="00731153" w:rsidRDefault="00731153" w:rsidP="00082BFC">
      <w:pPr>
        <w:rPr>
          <w:highlight w:val="yellow"/>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1F65F1D4" w14:textId="6877DDD7" w:rsidR="000D50DB" w:rsidRPr="00731153" w:rsidRDefault="000D50DB" w:rsidP="000D50DB">
      <w:pPr>
        <w:spacing w:before="0" w:line="300" w:lineRule="atLeast"/>
        <w:ind w:left="709"/>
        <w:rPr>
          <w:rStyle w:val="Rfrenceintense"/>
          <w:lang w:val="fr-FR"/>
        </w:rPr>
      </w:pPr>
      <w:r w:rsidRPr="00731153">
        <w:rPr>
          <w:rStyle w:val="Rfrenceintense"/>
          <w:lang w:val="fr-FR"/>
        </w:rPr>
        <w:t>Agenda 2030 (</w:t>
      </w:r>
      <w:r w:rsidR="005774E7" w:rsidRPr="00731153">
        <w:rPr>
          <w:rStyle w:val="Rfrenceintense"/>
          <w:lang w:val="fr-FR"/>
        </w:rPr>
        <w:t>SMDD</w:t>
      </w:r>
      <w:r w:rsidRPr="00731153">
        <w:rPr>
          <w:rStyle w:val="Rfrenceintense"/>
          <w:lang w:val="fr-FR"/>
        </w:rPr>
        <w:t>)</w:t>
      </w:r>
    </w:p>
    <w:p w14:paraId="37F04679" w14:textId="1D473387" w:rsidR="001C0B2F" w:rsidRPr="005774E7" w:rsidRDefault="005774E7" w:rsidP="00950E73">
      <w:pPr>
        <w:rPr>
          <w:lang w:val="fr-FR"/>
        </w:rPr>
      </w:pPr>
      <w:r w:rsidRPr="005774E7">
        <w:rPr>
          <w:u w:val="single"/>
          <w:lang w:val="fr-FR"/>
        </w:rPr>
        <w:t>La Stratégie méditerranéenne de d</w:t>
      </w:r>
      <w:r>
        <w:rPr>
          <w:u w:val="single"/>
          <w:lang w:val="fr-FR"/>
        </w:rPr>
        <w:t>éveloppement durable (SMDD) 2016-2025,</w:t>
      </w:r>
      <w:r w:rsidRPr="27E9D97F">
        <w:rPr>
          <w:lang w:val="fr-FR"/>
        </w:rPr>
        <w:t xml:space="preserve"> </w:t>
      </w:r>
      <w:r>
        <w:rPr>
          <w:lang w:val="fr-FR"/>
        </w:rPr>
        <w:t>adopté par l’ensemble des pa</w:t>
      </w:r>
      <w:r w:rsidR="00886C9D">
        <w:rPr>
          <w:lang w:val="fr-FR"/>
        </w:rPr>
        <w:t>y</w:t>
      </w:r>
      <w:r>
        <w:rPr>
          <w:lang w:val="fr-FR"/>
        </w:rPr>
        <w:t>s lors du 19</w:t>
      </w:r>
      <w:r w:rsidR="00886C9D">
        <w:rPr>
          <w:lang w:val="fr-FR"/>
        </w:rPr>
        <w:t>e</w:t>
      </w:r>
      <w:r>
        <w:rPr>
          <w:lang w:val="fr-FR"/>
        </w:rPr>
        <w:t xml:space="preserve"> Sommet</w:t>
      </w:r>
      <w:r w:rsidR="00BA38F4">
        <w:rPr>
          <w:lang w:val="fr-FR"/>
        </w:rPr>
        <w:t xml:space="preserve"> des Parties Prenantes à la Convention de Barcelone (COP19) (Athènes, Grèce, 9-12 février 2016) </w:t>
      </w:r>
      <w:r w:rsidR="00BA38F4">
        <w:rPr>
          <w:lang w:val="fr-FR"/>
        </w:rPr>
        <w:lastRenderedPageBreak/>
        <w:t xml:space="preserve">(Décision IG.22/2), fournit </w:t>
      </w:r>
      <w:r w:rsidR="00816F35">
        <w:rPr>
          <w:lang w:val="fr-FR"/>
        </w:rPr>
        <w:t xml:space="preserve">un cadre politique d’intégration pour transposer l’Agenda pour le Développement durable </w:t>
      </w:r>
      <w:r w:rsidR="0036276C">
        <w:rPr>
          <w:lang w:val="fr-FR"/>
        </w:rPr>
        <w:t>2030 et les Objectifs de Développement Durable (ODD) à l’échelle régionale, sous-</w:t>
      </w:r>
      <w:r w:rsidR="00B43AA1">
        <w:rPr>
          <w:lang w:val="fr-FR"/>
        </w:rPr>
        <w:t xml:space="preserve">régionale, nationale et locale dans la région méditerranéenne. Les objectifs stratégiques de la Stratégie sont : </w:t>
      </w:r>
    </w:p>
    <w:p w14:paraId="09950A80" w14:textId="0DC1B2F1" w:rsidR="00B43AA1" w:rsidRPr="00B37EF2" w:rsidRDefault="00950E73" w:rsidP="00950E73">
      <w:pPr>
        <w:spacing w:before="0" w:after="0"/>
        <w:ind w:left="700"/>
        <w:rPr>
          <w:lang w:val="fr-FR"/>
        </w:rPr>
      </w:pPr>
      <w:r w:rsidRPr="00B37EF2">
        <w:rPr>
          <w:lang w:val="fr-FR"/>
        </w:rPr>
        <w:t xml:space="preserve">1. </w:t>
      </w:r>
      <w:r w:rsidR="00B37EF2" w:rsidRPr="00B37EF2">
        <w:rPr>
          <w:lang w:val="fr-FR"/>
        </w:rPr>
        <w:t xml:space="preserve">Renforcer le développement durable des </w:t>
      </w:r>
      <w:r w:rsidR="00B37EF2">
        <w:rPr>
          <w:lang w:val="fr-FR"/>
        </w:rPr>
        <w:t xml:space="preserve">aires marines et côtière </w:t>
      </w:r>
      <w:r w:rsidR="007D45A8">
        <w:rPr>
          <w:lang w:val="fr-FR"/>
        </w:rPr>
        <w:t xml:space="preserve">via la leur protection de l’exploitation non durable des ressources </w:t>
      </w:r>
      <w:r w:rsidR="00E77316">
        <w:rPr>
          <w:lang w:val="fr-FR"/>
        </w:rPr>
        <w:t xml:space="preserve">marines ; </w:t>
      </w:r>
    </w:p>
    <w:p w14:paraId="2E476D5B" w14:textId="45A2F320" w:rsidR="00E77316" w:rsidRPr="00E77316" w:rsidRDefault="00950E73" w:rsidP="00950E73">
      <w:pPr>
        <w:spacing w:before="0" w:after="0"/>
        <w:ind w:left="709"/>
        <w:rPr>
          <w:lang w:val="fr-FR"/>
        </w:rPr>
      </w:pPr>
      <w:r w:rsidRPr="00E77316">
        <w:rPr>
          <w:lang w:val="fr-FR"/>
        </w:rPr>
        <w:t xml:space="preserve">2. </w:t>
      </w:r>
      <w:r w:rsidR="00E77316" w:rsidRPr="00E77316">
        <w:rPr>
          <w:lang w:val="fr-FR"/>
        </w:rPr>
        <w:t>Promouvoir la gestion des ressou</w:t>
      </w:r>
      <w:r w:rsidR="00E77316">
        <w:rPr>
          <w:lang w:val="fr-FR"/>
        </w:rPr>
        <w:t>rces, production de nourriture et sécurité alimentaire via une forme durable de</w:t>
      </w:r>
      <w:r w:rsidR="0074649D">
        <w:rPr>
          <w:lang w:val="fr-FR"/>
        </w:rPr>
        <w:t xml:space="preserve"> développement rural et de son utilisation durable, gestion et conservation des ressources et écosystèmes naturels ; </w:t>
      </w:r>
    </w:p>
    <w:p w14:paraId="44B1AFE6" w14:textId="7281050C" w:rsidR="0074649D" w:rsidRPr="00FD3C6D" w:rsidRDefault="00950E73" w:rsidP="00950E73">
      <w:pPr>
        <w:spacing w:before="0" w:after="0"/>
        <w:ind w:left="709"/>
        <w:rPr>
          <w:lang w:val="fr-FR"/>
        </w:rPr>
      </w:pPr>
      <w:r w:rsidRPr="00FD3C6D">
        <w:rPr>
          <w:lang w:val="fr-FR"/>
        </w:rPr>
        <w:t xml:space="preserve">3. </w:t>
      </w:r>
      <w:r w:rsidR="0074649D" w:rsidRPr="00FD3C6D">
        <w:rPr>
          <w:lang w:val="fr-FR"/>
        </w:rPr>
        <w:t>Plan</w:t>
      </w:r>
      <w:r w:rsidR="00FD3C6D" w:rsidRPr="00FD3C6D">
        <w:rPr>
          <w:lang w:val="fr-FR"/>
        </w:rPr>
        <w:t>ifier et gérer durablement l</w:t>
      </w:r>
      <w:r w:rsidR="00FD3C6D">
        <w:rPr>
          <w:lang w:val="fr-FR"/>
        </w:rPr>
        <w:t xml:space="preserve">es villes </w:t>
      </w:r>
      <w:r w:rsidR="001C6515">
        <w:rPr>
          <w:lang w:val="fr-FR"/>
        </w:rPr>
        <w:t>Méditerranéennes</w:t>
      </w:r>
      <w:r w:rsidR="00FD3C6D">
        <w:rPr>
          <w:lang w:val="fr-FR"/>
        </w:rPr>
        <w:t xml:space="preserve"> via le renforcement de la résilience urbaine afin de réduire la vulnérabilité face aux risques naturels et </w:t>
      </w:r>
      <w:r w:rsidR="00473323">
        <w:rPr>
          <w:lang w:val="fr-FR"/>
        </w:rPr>
        <w:t xml:space="preserve">des catastrophes humaines, incluant les changements climatiques ;  </w:t>
      </w:r>
    </w:p>
    <w:p w14:paraId="26AB7467" w14:textId="3B81F300" w:rsidR="00473323" w:rsidRPr="00473323" w:rsidRDefault="00950E73" w:rsidP="00950E73">
      <w:pPr>
        <w:spacing w:before="0" w:after="0"/>
        <w:ind w:left="709"/>
        <w:rPr>
          <w:lang w:val="fr-FR"/>
        </w:rPr>
      </w:pPr>
      <w:r w:rsidRPr="00473323">
        <w:rPr>
          <w:lang w:val="fr-FR"/>
        </w:rPr>
        <w:t xml:space="preserve">4. </w:t>
      </w:r>
      <w:r w:rsidR="00473323" w:rsidRPr="00473323">
        <w:rPr>
          <w:lang w:val="fr-FR"/>
        </w:rPr>
        <w:t xml:space="preserve">Affronter le changement climatique en </w:t>
      </w:r>
      <w:r w:rsidR="00473323">
        <w:rPr>
          <w:lang w:val="fr-FR"/>
        </w:rPr>
        <w:t xml:space="preserve">tant que priorité via l’augmentation des connaissances scientifiques, le renforcement de la sensibilisation, et le développement de capacités techniques ; </w:t>
      </w:r>
    </w:p>
    <w:p w14:paraId="05EFC3CD" w14:textId="4773838B" w:rsidR="00473323" w:rsidRPr="00473323" w:rsidRDefault="00950E73" w:rsidP="00950E73">
      <w:pPr>
        <w:spacing w:before="0" w:after="0"/>
        <w:ind w:left="709"/>
        <w:rPr>
          <w:lang w:val="fr-FR"/>
        </w:rPr>
      </w:pPr>
      <w:r w:rsidRPr="00473323">
        <w:rPr>
          <w:lang w:val="fr-FR"/>
        </w:rPr>
        <w:t xml:space="preserve">5. </w:t>
      </w:r>
      <w:r w:rsidR="00473323" w:rsidRPr="00473323">
        <w:rPr>
          <w:lang w:val="fr-FR"/>
        </w:rPr>
        <w:t>Renforcer la transition vers u</w:t>
      </w:r>
      <w:r w:rsidR="00473323">
        <w:rPr>
          <w:lang w:val="fr-FR"/>
        </w:rPr>
        <w:t xml:space="preserve">ne économie bleue et verte par </w:t>
      </w:r>
      <w:r w:rsidR="00B0722B">
        <w:rPr>
          <w:lang w:val="fr-FR"/>
        </w:rPr>
        <w:t xml:space="preserve">l’encouragement d’innovation eco-friendly et sociales. </w:t>
      </w:r>
    </w:p>
    <w:p w14:paraId="2EE49F6D" w14:textId="78686D1A" w:rsidR="00B0722B" w:rsidRPr="00B0722B" w:rsidRDefault="00950E73" w:rsidP="00950E73">
      <w:pPr>
        <w:spacing w:before="0" w:after="0"/>
        <w:ind w:left="709"/>
        <w:rPr>
          <w:lang w:val="fr-FR"/>
        </w:rPr>
      </w:pPr>
      <w:r w:rsidRPr="00B0722B">
        <w:rPr>
          <w:lang w:val="fr-FR"/>
        </w:rPr>
        <w:t xml:space="preserve">6. </w:t>
      </w:r>
      <w:r w:rsidR="00B0722B" w:rsidRPr="00B0722B">
        <w:rPr>
          <w:lang w:val="fr-FR"/>
        </w:rPr>
        <w:t>Renforcer la gouvernance en s</w:t>
      </w:r>
      <w:r w:rsidR="00B0722B">
        <w:rPr>
          <w:lang w:val="fr-FR"/>
        </w:rPr>
        <w:t>outenant le développement durable, par el renforcement</w:t>
      </w:r>
      <w:r w:rsidR="00FD29F8">
        <w:rPr>
          <w:lang w:val="fr-FR"/>
        </w:rPr>
        <w:t xml:space="preserve"> de dialogues régionaux, subrégionaux et transfrontaliers ainsi que la coopération, et promouvant l’implication des porteurs d’intérêt (société civile, scientifiques, communautés locales) au sein des processus de gouvernance à tous les niveaux. </w:t>
      </w:r>
    </w:p>
    <w:p w14:paraId="30E313E8" w14:textId="18DC01E0" w:rsidR="00950E73" w:rsidRDefault="00950E73" w:rsidP="00731153">
      <w:pPr>
        <w:spacing w:before="0" w:after="0"/>
        <w:rPr>
          <w:lang w:val="fr-FR"/>
        </w:rPr>
      </w:pPr>
    </w:p>
    <w:p w14:paraId="4B40A2F9" w14:textId="0B87CAE2" w:rsidR="00731153" w:rsidRPr="002A6AD9" w:rsidRDefault="00731153" w:rsidP="00731153">
      <w:pPr>
        <w:spacing w:before="0" w:after="0"/>
        <w:rPr>
          <w:lang w:val="fr-FR"/>
        </w:rPr>
      </w:pPr>
      <w:r>
        <w:rPr>
          <w:lang w:val="fr-FR"/>
        </w:rPr>
        <w:t xml:space="preserve">Une analyse spécifique de cohérence avec les 17 objectifs de développement durable est fournie dans le tableau ci-dessous.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FD29F8" w:rsidRPr="00950E73" w14:paraId="06C688B9" w14:textId="77777777" w:rsidTr="00864A1F">
        <w:trPr>
          <w:cantSplit/>
          <w:trHeight w:val="927"/>
          <w:tblHeader/>
        </w:trPr>
        <w:tc>
          <w:tcPr>
            <w:tcW w:w="1089" w:type="pct"/>
            <w:shd w:val="clear" w:color="auto" w:fill="8DB3E2" w:themeFill="text2" w:themeFillTint="66"/>
            <w:vAlign w:val="center"/>
          </w:tcPr>
          <w:p w14:paraId="127F6667" w14:textId="09FF512A" w:rsidR="00FD29F8" w:rsidRPr="00950E73" w:rsidRDefault="00FD29F8" w:rsidP="00FD29F8">
            <w:pPr>
              <w:rPr>
                <w:rFonts w:cs="Calibri Light"/>
                <w:sz w:val="18"/>
                <w:szCs w:val="18"/>
              </w:rPr>
            </w:pPr>
            <w:r w:rsidRPr="007C326E">
              <w:rPr>
                <w:rFonts w:cs="Calibri Light"/>
                <w:b/>
                <w:bCs/>
                <w:sz w:val="18"/>
                <w:szCs w:val="18"/>
              </w:rPr>
              <w:lastRenderedPageBreak/>
              <w:t>Axe prioritaire</w:t>
            </w:r>
          </w:p>
        </w:tc>
        <w:tc>
          <w:tcPr>
            <w:tcW w:w="1942" w:type="pct"/>
            <w:shd w:val="clear" w:color="auto" w:fill="8DB3E2" w:themeFill="text2" w:themeFillTint="66"/>
            <w:vAlign w:val="center"/>
          </w:tcPr>
          <w:p w14:paraId="3C883CF5" w14:textId="080CF3BC" w:rsidR="00FD29F8" w:rsidRPr="00950E73" w:rsidRDefault="00FD29F8" w:rsidP="00FD29F8">
            <w:pPr>
              <w:rPr>
                <w:rFonts w:cs="Calibri Light"/>
                <w:sz w:val="18"/>
                <w:szCs w:val="18"/>
              </w:rPr>
            </w:pPr>
            <w:r w:rsidRPr="007C326E">
              <w:rPr>
                <w:rFonts w:cs="Calibri Light"/>
                <w:b/>
                <w:bCs/>
                <w:sz w:val="18"/>
                <w:szCs w:val="18"/>
              </w:rPr>
              <w:t>Objectif Spécifique</w:t>
            </w:r>
          </w:p>
        </w:tc>
        <w:tc>
          <w:tcPr>
            <w:tcW w:w="1340" w:type="pct"/>
            <w:shd w:val="clear" w:color="auto" w:fill="8DB3E2" w:themeFill="text2" w:themeFillTint="66"/>
            <w:vAlign w:val="center"/>
          </w:tcPr>
          <w:p w14:paraId="51975E0B" w14:textId="38141296" w:rsidR="00FD29F8" w:rsidRPr="00950E73" w:rsidRDefault="00FD29F8" w:rsidP="00FD29F8">
            <w:pPr>
              <w:rPr>
                <w:rFonts w:cs="Calibri Light"/>
                <w:sz w:val="18"/>
                <w:szCs w:val="18"/>
              </w:rPr>
            </w:pPr>
            <w:r>
              <w:rPr>
                <w:rFonts w:cs="Calibri Light"/>
                <w:b/>
                <w:bCs/>
                <w:sz w:val="18"/>
                <w:szCs w:val="18"/>
              </w:rPr>
              <w:t>Interaction avec les politiques</w:t>
            </w:r>
          </w:p>
        </w:tc>
        <w:tc>
          <w:tcPr>
            <w:tcW w:w="629" w:type="pct"/>
            <w:shd w:val="clear" w:color="auto" w:fill="8DB3E2" w:themeFill="text2" w:themeFillTint="66"/>
            <w:vAlign w:val="center"/>
          </w:tcPr>
          <w:p w14:paraId="36FF9A12" w14:textId="7B3CC284" w:rsidR="00FD29F8" w:rsidRPr="00950E73" w:rsidRDefault="00FD29F8" w:rsidP="00FD29F8">
            <w:pPr>
              <w:rPr>
                <w:rFonts w:cs="Calibri Light"/>
                <w:sz w:val="18"/>
                <w:szCs w:val="18"/>
              </w:rPr>
            </w:pPr>
            <w:r>
              <w:rPr>
                <w:rFonts w:cs="Calibri Light"/>
                <w:b/>
                <w:bCs/>
                <w:sz w:val="18"/>
                <w:szCs w:val="18"/>
              </w:rPr>
              <w:t>Résultats de cohérence</w:t>
            </w:r>
          </w:p>
        </w:tc>
      </w:tr>
      <w:tr w:rsidR="00821AA3" w:rsidRPr="00950E73" w14:paraId="6978C508" w14:textId="77777777" w:rsidTr="00950E73">
        <w:trPr>
          <w:trHeight w:val="966"/>
          <w:tblHeader/>
        </w:trPr>
        <w:tc>
          <w:tcPr>
            <w:tcW w:w="1089" w:type="pct"/>
            <w:shd w:val="clear" w:color="auto" w:fill="auto"/>
            <w:vAlign w:val="center"/>
          </w:tcPr>
          <w:p w14:paraId="7A19CEC0"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544F78F2" w14:textId="4B1DA697" w:rsidR="00821AA3" w:rsidRPr="00FD29F8"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07DFB77B" w14:textId="4D52D21D" w:rsidR="00821AA3" w:rsidRPr="00FD29F8"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2C8E9BD0" w14:textId="3DF87110" w:rsidR="00821AA3" w:rsidRPr="00156201"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 la stratégie méditerranéenne de développement durable</w:t>
            </w:r>
          </w:p>
        </w:tc>
        <w:tc>
          <w:tcPr>
            <w:tcW w:w="629" w:type="pct"/>
            <w:shd w:val="clear" w:color="auto" w:fill="4F81BD" w:themeFill="accent1"/>
            <w:vAlign w:val="center"/>
          </w:tcPr>
          <w:p w14:paraId="75FC41E4" w14:textId="77777777" w:rsidR="00821AA3" w:rsidRPr="00950E73" w:rsidRDefault="00821AA3" w:rsidP="00821AA3">
            <w:pPr>
              <w:jc w:val="center"/>
              <w:rPr>
                <w:rFonts w:cs="Calibri Light"/>
                <w:sz w:val="18"/>
                <w:szCs w:val="18"/>
              </w:rPr>
            </w:pPr>
            <w:r w:rsidRPr="00950E73">
              <w:rPr>
                <w:rFonts w:cs="Calibri Light"/>
                <w:color w:val="000000" w:themeColor="text1"/>
                <w:sz w:val="18"/>
                <w:szCs w:val="18"/>
              </w:rPr>
              <w:t>S/O</w:t>
            </w:r>
          </w:p>
        </w:tc>
      </w:tr>
      <w:tr w:rsidR="00821AA3" w:rsidRPr="00950E73" w14:paraId="62BBB7A5" w14:textId="77777777" w:rsidTr="00950E73">
        <w:trPr>
          <w:trHeight w:val="966"/>
          <w:tblHeader/>
        </w:trPr>
        <w:tc>
          <w:tcPr>
            <w:tcW w:w="1089" w:type="pct"/>
            <w:vMerge w:val="restart"/>
            <w:shd w:val="clear" w:color="auto" w:fill="auto"/>
            <w:vAlign w:val="center"/>
          </w:tcPr>
          <w:p w14:paraId="66439393"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7C51D765" w14:textId="498159D9" w:rsidR="00821AA3" w:rsidRPr="00FD29F8"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6AC14589" w14:textId="08A8EB9A" w:rsidR="00821AA3" w:rsidRPr="00FD29F8"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13957EC0" w14:textId="1DB40165" w:rsidR="00821AA3" w:rsidRPr="00950E73"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692C4764" w14:textId="77777777" w:rsidR="00821AA3" w:rsidRPr="00950E73" w:rsidRDefault="00821AA3" w:rsidP="00821AA3">
            <w:pPr>
              <w:jc w:val="center"/>
              <w:rPr>
                <w:rFonts w:cs="Calibri Light"/>
                <w:sz w:val="18"/>
                <w:szCs w:val="18"/>
              </w:rPr>
            </w:pPr>
            <w:r w:rsidRPr="00950E73">
              <w:rPr>
                <w:rFonts w:cs="Calibri Light"/>
                <w:sz w:val="18"/>
                <w:szCs w:val="18"/>
              </w:rPr>
              <w:t>N</w:t>
            </w:r>
          </w:p>
        </w:tc>
      </w:tr>
      <w:tr w:rsidR="00821AA3" w:rsidRPr="00950E73" w14:paraId="5D7C25BE" w14:textId="77777777" w:rsidTr="00950E73">
        <w:trPr>
          <w:trHeight w:val="966"/>
          <w:tblHeader/>
        </w:trPr>
        <w:tc>
          <w:tcPr>
            <w:tcW w:w="1089" w:type="pct"/>
            <w:vMerge/>
            <w:shd w:val="clear" w:color="auto" w:fill="auto"/>
            <w:vAlign w:val="center"/>
          </w:tcPr>
          <w:p w14:paraId="5681197E" w14:textId="77777777" w:rsidR="00821AA3" w:rsidRPr="00950E73"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31BBEDD6" w14:textId="1B646A53" w:rsidR="00821AA3" w:rsidRPr="00FD29F8"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119FF646" w14:textId="4092C5E0" w:rsidR="00821AA3" w:rsidRPr="00570547" w:rsidRDefault="00821AA3" w:rsidP="00821AA3">
            <w:pPr>
              <w:rPr>
                <w:rFonts w:cs="Calibri Light"/>
                <w:sz w:val="18"/>
                <w:szCs w:val="18"/>
                <w:lang w:val="fr-FR"/>
              </w:rPr>
            </w:pPr>
            <w:r w:rsidRPr="00156201">
              <w:rPr>
                <w:rFonts w:cs="Calibri Light"/>
                <w:sz w:val="18"/>
                <w:szCs w:val="18"/>
                <w:lang w:val="fr-FR"/>
              </w:rPr>
              <w:t>Le renforcement de la r</w:t>
            </w:r>
            <w:r>
              <w:rPr>
                <w:rFonts w:cs="Calibri Light"/>
                <w:sz w:val="18"/>
                <w:szCs w:val="18"/>
                <w:lang w:val="fr-FR"/>
              </w:rPr>
              <w:t>ésilience des écosystèmes pourrait aider à réduire la vulnérabilité des risques d’origine naturelle ou des catastrophes d’origine humaines, incluant le changement climatique (</w:t>
            </w:r>
            <w:r w:rsidRPr="00570547">
              <w:rPr>
                <w:rFonts w:cs="Calibri Light"/>
                <w:sz w:val="18"/>
                <w:szCs w:val="18"/>
                <w:lang w:val="fr-FR"/>
              </w:rPr>
              <w:t>Stratégie méditerranéenne de développement durable</w:t>
            </w:r>
            <w:r>
              <w:rPr>
                <w:rFonts w:cs="Calibri Light"/>
                <w:sz w:val="18"/>
                <w:szCs w:val="18"/>
                <w:lang w:val="fr-FR"/>
              </w:rPr>
              <w:t>)</w:t>
            </w:r>
          </w:p>
        </w:tc>
        <w:tc>
          <w:tcPr>
            <w:tcW w:w="629" w:type="pct"/>
            <w:shd w:val="clear" w:color="auto" w:fill="4F81BD" w:themeFill="accent1"/>
            <w:vAlign w:val="center"/>
          </w:tcPr>
          <w:p w14:paraId="40B79281" w14:textId="77777777" w:rsidR="00821AA3" w:rsidRPr="00950E73" w:rsidRDefault="00821AA3" w:rsidP="00821AA3">
            <w:pPr>
              <w:jc w:val="center"/>
              <w:rPr>
                <w:rFonts w:cs="Calibri Light"/>
                <w:sz w:val="18"/>
                <w:szCs w:val="18"/>
              </w:rPr>
            </w:pPr>
            <w:r w:rsidRPr="00950E73">
              <w:rPr>
                <w:rFonts w:cs="Calibri Light"/>
                <w:color w:val="000000" w:themeColor="text1"/>
                <w:sz w:val="18"/>
                <w:szCs w:val="18"/>
              </w:rPr>
              <w:t>S/O</w:t>
            </w:r>
          </w:p>
        </w:tc>
      </w:tr>
      <w:tr w:rsidR="00821AA3" w:rsidRPr="00950E73" w14:paraId="54488451" w14:textId="77777777" w:rsidTr="00950E73">
        <w:trPr>
          <w:trHeight w:val="966"/>
          <w:tblHeader/>
        </w:trPr>
        <w:tc>
          <w:tcPr>
            <w:tcW w:w="1089" w:type="pct"/>
            <w:vMerge/>
            <w:shd w:val="clear" w:color="auto" w:fill="auto"/>
            <w:vAlign w:val="center"/>
          </w:tcPr>
          <w:p w14:paraId="7EC0E3C7" w14:textId="77777777" w:rsidR="00821AA3" w:rsidRPr="00950E73"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48EF4FDD" w14:textId="6CF2F0B8" w:rsidR="00821AA3" w:rsidRPr="00FD29F8"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tcPr>
          <w:p w14:paraId="1FD7B3D1" w14:textId="68C58FA9" w:rsidR="00821AA3" w:rsidRPr="00570547"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 la stratégie méditerranéenne de développement durable</w:t>
            </w:r>
          </w:p>
        </w:tc>
        <w:tc>
          <w:tcPr>
            <w:tcW w:w="629" w:type="pct"/>
            <w:shd w:val="clear" w:color="auto" w:fill="4F81BD" w:themeFill="accent1"/>
            <w:vAlign w:val="center"/>
          </w:tcPr>
          <w:p w14:paraId="311A2D4C" w14:textId="77777777" w:rsidR="00821AA3" w:rsidRPr="00950E73" w:rsidRDefault="00821AA3" w:rsidP="00821AA3">
            <w:pPr>
              <w:jc w:val="center"/>
              <w:rPr>
                <w:rFonts w:cs="Calibri Light"/>
                <w:color w:val="000000" w:themeColor="text1"/>
                <w:sz w:val="18"/>
                <w:szCs w:val="18"/>
              </w:rPr>
            </w:pPr>
            <w:r w:rsidRPr="00950E73">
              <w:rPr>
                <w:rFonts w:cs="Calibri Light"/>
                <w:color w:val="000000" w:themeColor="text1"/>
                <w:sz w:val="18"/>
                <w:szCs w:val="18"/>
              </w:rPr>
              <w:t>S/O</w:t>
            </w:r>
          </w:p>
        </w:tc>
      </w:tr>
      <w:tr w:rsidR="00821AA3" w:rsidRPr="00950E73" w14:paraId="3D2E3599" w14:textId="77777777" w:rsidTr="00950E73">
        <w:trPr>
          <w:trHeight w:val="647"/>
          <w:tblHeader/>
        </w:trPr>
        <w:tc>
          <w:tcPr>
            <w:tcW w:w="1089" w:type="pct"/>
            <w:shd w:val="clear" w:color="auto" w:fill="auto"/>
            <w:vAlign w:val="center"/>
          </w:tcPr>
          <w:p w14:paraId="2D04BC30"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77C732D9" w14:textId="29B45AF3" w:rsidR="00821AA3" w:rsidRPr="00950E73"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2FF6B029" w14:textId="75166EE5" w:rsidR="00821AA3" w:rsidRPr="00FD29F8"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25D0DC27" w14:textId="71D98963" w:rsidR="00821AA3" w:rsidRPr="00570547" w:rsidRDefault="00821AA3" w:rsidP="00821AA3">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 la stratégie méditerranéenne de développement durable</w:t>
            </w:r>
          </w:p>
        </w:tc>
        <w:tc>
          <w:tcPr>
            <w:tcW w:w="629" w:type="pct"/>
            <w:shd w:val="clear" w:color="auto" w:fill="4F81BD" w:themeFill="accent1"/>
            <w:vAlign w:val="center"/>
          </w:tcPr>
          <w:p w14:paraId="589A940A" w14:textId="77777777" w:rsidR="00821AA3" w:rsidRPr="00950E73" w:rsidRDefault="00821AA3" w:rsidP="00821AA3">
            <w:pPr>
              <w:jc w:val="center"/>
              <w:rPr>
                <w:rFonts w:cs="Calibri Light"/>
                <w:sz w:val="18"/>
                <w:szCs w:val="18"/>
              </w:rPr>
            </w:pPr>
            <w:r w:rsidRPr="00950E73">
              <w:rPr>
                <w:rFonts w:cs="Calibri Light"/>
                <w:color w:val="000000" w:themeColor="text1"/>
                <w:sz w:val="18"/>
                <w:szCs w:val="18"/>
              </w:rPr>
              <w:t>S/O</w:t>
            </w:r>
          </w:p>
        </w:tc>
      </w:tr>
    </w:tbl>
    <w:p w14:paraId="3C76F171" w14:textId="77777777" w:rsidR="00455B66" w:rsidRDefault="00731153" w:rsidP="00950E73">
      <w:pPr>
        <w:spacing w:before="0" w:line="300" w:lineRule="atLeast"/>
        <w:rPr>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76745ADB" w14:textId="77777777" w:rsidR="00731153" w:rsidRDefault="00731153" w:rsidP="00950E73">
      <w:pPr>
        <w:spacing w:before="0" w:line="300" w:lineRule="atLeast"/>
        <w:rPr>
          <w:lang w:val="pt-PT"/>
        </w:rPr>
      </w:pPr>
    </w:p>
    <w:p w14:paraId="5206EB2D" w14:textId="77777777" w:rsidR="00731153" w:rsidRDefault="00731153" w:rsidP="00950E73">
      <w:pPr>
        <w:spacing w:before="0" w:line="300" w:lineRule="atLeast"/>
        <w:rPr>
          <w:lang w:val="pt-PT"/>
        </w:rPr>
      </w:pPr>
    </w:p>
    <w:p w14:paraId="56DE278F" w14:textId="68CE6BB5" w:rsidR="00731153" w:rsidRPr="002D1EF6" w:rsidRDefault="00731153" w:rsidP="00950E73">
      <w:pPr>
        <w:spacing w:before="0" w:line="300" w:lineRule="atLeast"/>
        <w:rPr>
          <w:lang w:val="pt-PT"/>
        </w:rPr>
        <w:sectPr w:rsidR="00731153" w:rsidRPr="002D1EF6">
          <w:pgSz w:w="11906" w:h="16838"/>
          <w:pgMar w:top="1418" w:right="1134" w:bottom="1418" w:left="1418" w:header="113" w:footer="709" w:gutter="0"/>
          <w:cols w:space="720"/>
          <w:titlePg/>
          <w:docGrid w:linePitch="326"/>
        </w:sectPr>
      </w:pPr>
    </w:p>
    <w:p w14:paraId="2933D6A9" w14:textId="7D3AE7FD" w:rsidR="004138CE" w:rsidRPr="004138CE" w:rsidRDefault="00731153" w:rsidP="004138CE">
      <w:pPr>
        <w:spacing w:before="0" w:line="300" w:lineRule="atLeast"/>
        <w:rPr>
          <w:lang w:val="fr-FR"/>
        </w:rPr>
      </w:pPr>
      <w:bookmarkStart w:id="149" w:name="_Toc66805902"/>
      <w:r w:rsidRPr="004138CE">
        <w:rPr>
          <w:color w:val="4F81BD" w:themeColor="accent1"/>
          <w:sz w:val="22"/>
          <w:szCs w:val="22"/>
          <w:lang w:val="fr-FR"/>
        </w:rPr>
        <w:lastRenderedPageBreak/>
        <w:t xml:space="preserve">Tableau </w:t>
      </w:r>
      <w:r w:rsidRPr="004138CE">
        <w:rPr>
          <w:color w:val="4F81BD" w:themeColor="accent1"/>
          <w:sz w:val="22"/>
          <w:szCs w:val="22"/>
        </w:rPr>
        <w:fldChar w:fldCharType="begin"/>
      </w:r>
      <w:r w:rsidRPr="004138CE">
        <w:rPr>
          <w:color w:val="4F81BD" w:themeColor="accent1"/>
          <w:sz w:val="22"/>
          <w:szCs w:val="22"/>
          <w:lang w:val="fr-FR"/>
        </w:rPr>
        <w:instrText xml:space="preserve"> SEQ Tableau \* ARABIC </w:instrText>
      </w:r>
      <w:r w:rsidRPr="004138CE">
        <w:rPr>
          <w:color w:val="4F81BD" w:themeColor="accent1"/>
          <w:sz w:val="22"/>
          <w:szCs w:val="22"/>
        </w:rPr>
        <w:fldChar w:fldCharType="separate"/>
      </w:r>
      <w:r w:rsidRPr="004138CE">
        <w:rPr>
          <w:noProof/>
          <w:color w:val="4F81BD" w:themeColor="accent1"/>
          <w:sz w:val="22"/>
          <w:szCs w:val="22"/>
          <w:lang w:val="fr-FR"/>
        </w:rPr>
        <w:t>7</w:t>
      </w:r>
      <w:r w:rsidRPr="004138CE">
        <w:rPr>
          <w:color w:val="4F81BD" w:themeColor="accent1"/>
          <w:sz w:val="22"/>
          <w:szCs w:val="22"/>
        </w:rPr>
        <w:fldChar w:fldCharType="end"/>
      </w:r>
      <w:r w:rsidRPr="004138CE">
        <w:rPr>
          <w:color w:val="4F81BD" w:themeColor="accent1"/>
          <w:sz w:val="22"/>
          <w:szCs w:val="22"/>
          <w:lang w:val="fr-FR"/>
        </w:rPr>
        <w:t xml:space="preserve"> : Cohérence du </w:t>
      </w:r>
      <w:r w:rsidR="005953CE">
        <w:rPr>
          <w:color w:val="4F81BD" w:themeColor="accent1"/>
          <w:sz w:val="22"/>
          <w:szCs w:val="22"/>
          <w:lang w:val="fr-FR"/>
        </w:rPr>
        <w:t>Programme</w:t>
      </w:r>
      <w:r w:rsidRPr="004138CE">
        <w:rPr>
          <w:color w:val="4F81BD" w:themeColor="accent1"/>
          <w:sz w:val="22"/>
          <w:szCs w:val="22"/>
          <w:lang w:val="fr-FR"/>
        </w:rPr>
        <w:t xml:space="preserve"> avec les ODD définis dans le cadre de l’Agenda 2030</w:t>
      </w:r>
      <w:bookmarkEnd w:id="149"/>
      <w:r w:rsidR="004138CE" w:rsidRPr="004138CE">
        <w:rPr>
          <w:color w:val="4F81BD" w:themeColor="accent1"/>
          <w:sz w:val="22"/>
          <w:szCs w:val="22"/>
          <w:lang w:val="fr-FR"/>
        </w:rPr>
        <w:t xml:space="preserve"> </w:t>
      </w:r>
    </w:p>
    <w:p w14:paraId="78DF0721" w14:textId="6A2A1B5D" w:rsidR="00731153" w:rsidRPr="004138CE" w:rsidRDefault="004138CE" w:rsidP="00731153">
      <w:pPr>
        <w:pStyle w:val="Lgende"/>
        <w:rPr>
          <w:b w:val="0"/>
          <w:bCs w:val="0"/>
          <w:lang w:val="pt-PT"/>
        </w:rPr>
      </w:pPr>
      <w:r w:rsidRPr="004138CE">
        <w:rPr>
          <w:b w:val="0"/>
          <w:bCs w:val="0"/>
          <w:lang w:val="pt-PT"/>
        </w:rPr>
        <w:t xml:space="preserve">Légende :  </w:t>
      </w:r>
      <w:r w:rsidRPr="004138CE">
        <w:rPr>
          <w:rFonts w:cs="Calibri"/>
          <w:b w:val="0"/>
          <w:bCs w:val="0"/>
          <w:color w:val="000000"/>
          <w:lang w:val="pt-PT"/>
        </w:rPr>
        <w:t>S/O</w:t>
      </w:r>
      <w:r w:rsidRPr="004138CE">
        <w:rPr>
          <w:b w:val="0"/>
          <w:bCs w:val="0"/>
          <w:lang w:val="pt-PT"/>
        </w:rPr>
        <w:t xml:space="preserve"> = Cohérent; N = Neutre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651"/>
        <w:gridCol w:w="2002"/>
        <w:gridCol w:w="1511"/>
        <w:gridCol w:w="1640"/>
        <w:gridCol w:w="1422"/>
        <w:gridCol w:w="1293"/>
        <w:gridCol w:w="4473"/>
      </w:tblGrid>
      <w:tr w:rsidR="00731153" w:rsidRPr="00455B66" w14:paraId="01143990" w14:textId="77777777" w:rsidTr="00864A1F">
        <w:trPr>
          <w:trHeight w:val="927"/>
          <w:tblHeader/>
        </w:trPr>
        <w:tc>
          <w:tcPr>
            <w:tcW w:w="600" w:type="pct"/>
            <w:shd w:val="clear" w:color="auto" w:fill="8DB3E2" w:themeFill="text2" w:themeFillTint="66"/>
            <w:vAlign w:val="center"/>
          </w:tcPr>
          <w:p w14:paraId="1F216391" w14:textId="77777777" w:rsidR="00731153" w:rsidRPr="00570547" w:rsidRDefault="00731153" w:rsidP="00864A1F">
            <w:pPr>
              <w:spacing w:before="120" w:line="240" w:lineRule="auto"/>
              <w:jc w:val="center"/>
              <w:rPr>
                <w:b/>
                <w:bCs/>
                <w:lang w:val="fr-FR"/>
              </w:rPr>
            </w:pPr>
            <w:r w:rsidRPr="00570547">
              <w:rPr>
                <w:b/>
                <w:bCs/>
                <w:lang w:val="fr-FR"/>
              </w:rPr>
              <w:t>Objectifs de Dé</w:t>
            </w:r>
            <w:r>
              <w:rPr>
                <w:b/>
                <w:bCs/>
                <w:lang w:val="fr-FR"/>
              </w:rPr>
              <w:t>veloppements Durables ONU</w:t>
            </w:r>
          </w:p>
        </w:tc>
        <w:tc>
          <w:tcPr>
            <w:tcW w:w="672" w:type="pct"/>
            <w:shd w:val="clear" w:color="auto" w:fill="8DB3E2" w:themeFill="text2" w:themeFillTint="66"/>
            <w:vAlign w:val="center"/>
          </w:tcPr>
          <w:p w14:paraId="5EF57EC7" w14:textId="77777777" w:rsidR="00731153" w:rsidRPr="00455B66" w:rsidRDefault="00731153" w:rsidP="00864A1F">
            <w:pPr>
              <w:spacing w:before="120" w:line="240" w:lineRule="auto"/>
              <w:jc w:val="center"/>
            </w:pPr>
            <w:r>
              <w:rPr>
                <w:b/>
                <w:bCs/>
              </w:rPr>
              <w:t>OS (i) Recherche/Innovation</w:t>
            </w:r>
          </w:p>
        </w:tc>
        <w:tc>
          <w:tcPr>
            <w:tcW w:w="550" w:type="pct"/>
            <w:shd w:val="clear" w:color="auto" w:fill="8DB3E2" w:themeFill="text2" w:themeFillTint="66"/>
            <w:vAlign w:val="center"/>
          </w:tcPr>
          <w:p w14:paraId="0B0D6E9D" w14:textId="77777777" w:rsidR="00731153" w:rsidRPr="00455B66" w:rsidRDefault="00731153" w:rsidP="00864A1F">
            <w:pPr>
              <w:spacing w:before="120" w:line="240" w:lineRule="auto"/>
              <w:jc w:val="center"/>
              <w:rPr>
                <w:b/>
                <w:bCs/>
              </w:rPr>
            </w:pPr>
            <w:r>
              <w:rPr>
                <w:b/>
                <w:bCs/>
              </w:rPr>
              <w:t>OS (iv) Économie Circulaire</w:t>
            </w:r>
          </w:p>
        </w:tc>
        <w:tc>
          <w:tcPr>
            <w:tcW w:w="596" w:type="pct"/>
            <w:shd w:val="clear" w:color="auto" w:fill="8DB3E2" w:themeFill="text2" w:themeFillTint="66"/>
            <w:vAlign w:val="center"/>
          </w:tcPr>
          <w:p w14:paraId="1D593A1B" w14:textId="77777777" w:rsidR="00731153" w:rsidRPr="00455B66" w:rsidRDefault="00731153" w:rsidP="00864A1F">
            <w:pPr>
              <w:spacing w:before="120" w:line="240" w:lineRule="auto"/>
              <w:jc w:val="center"/>
              <w:rPr>
                <w:b/>
                <w:bCs/>
              </w:rPr>
            </w:pPr>
            <w:r>
              <w:rPr>
                <w:b/>
                <w:bCs/>
              </w:rPr>
              <w:t>OS (vi)</w:t>
            </w:r>
          </w:p>
          <w:p w14:paraId="0316D2B6" w14:textId="77777777" w:rsidR="00731153" w:rsidRPr="00455B66" w:rsidRDefault="00731153" w:rsidP="00864A1F">
            <w:pPr>
              <w:spacing w:before="120" w:line="240" w:lineRule="auto"/>
              <w:jc w:val="center"/>
            </w:pPr>
            <w:r>
              <w:rPr>
                <w:b/>
                <w:bCs/>
              </w:rPr>
              <w:t>Changement climatique</w:t>
            </w:r>
          </w:p>
        </w:tc>
        <w:tc>
          <w:tcPr>
            <w:tcW w:w="518" w:type="pct"/>
            <w:shd w:val="clear" w:color="auto" w:fill="8DB3E2" w:themeFill="text2" w:themeFillTint="66"/>
            <w:vAlign w:val="center"/>
          </w:tcPr>
          <w:p w14:paraId="1D9E4CBD" w14:textId="77777777" w:rsidR="00731153" w:rsidRPr="00455B66" w:rsidRDefault="00731153" w:rsidP="00864A1F">
            <w:pPr>
              <w:spacing w:before="120" w:line="240" w:lineRule="auto"/>
              <w:jc w:val="center"/>
              <w:rPr>
                <w:b/>
                <w:bCs/>
              </w:rPr>
            </w:pPr>
            <w:r>
              <w:rPr>
                <w:b/>
                <w:bCs/>
              </w:rPr>
              <w:t>OS (vii)</w:t>
            </w:r>
          </w:p>
          <w:p w14:paraId="5CF2A01D" w14:textId="77777777" w:rsidR="00731153" w:rsidRPr="00455B66" w:rsidRDefault="00731153" w:rsidP="00864A1F">
            <w:pPr>
              <w:spacing w:before="120" w:line="240" w:lineRule="auto"/>
              <w:jc w:val="center"/>
            </w:pPr>
            <w:r>
              <w:rPr>
                <w:b/>
                <w:bCs/>
              </w:rPr>
              <w:t>Biodiversité</w:t>
            </w:r>
          </w:p>
        </w:tc>
        <w:tc>
          <w:tcPr>
            <w:tcW w:w="456" w:type="pct"/>
            <w:shd w:val="clear" w:color="auto" w:fill="8DB3E2" w:themeFill="text2" w:themeFillTint="66"/>
            <w:vAlign w:val="center"/>
          </w:tcPr>
          <w:p w14:paraId="62F564E1" w14:textId="77777777" w:rsidR="00731153" w:rsidRPr="00455B66" w:rsidRDefault="00731153" w:rsidP="00864A1F">
            <w:pPr>
              <w:spacing w:before="120" w:line="240" w:lineRule="auto"/>
              <w:jc w:val="center"/>
              <w:rPr>
                <w:b/>
                <w:bCs/>
              </w:rPr>
            </w:pPr>
            <w:r>
              <w:rPr>
                <w:b/>
                <w:bCs/>
              </w:rPr>
              <w:t>I</w:t>
            </w:r>
            <w:r w:rsidRPr="00455B66">
              <w:rPr>
                <w:b/>
                <w:bCs/>
              </w:rPr>
              <w:t>SO</w:t>
            </w:r>
            <w:r>
              <w:rPr>
                <w:b/>
                <w:bCs/>
              </w:rPr>
              <w:t xml:space="preserve"> (vi)</w:t>
            </w:r>
          </w:p>
          <w:p w14:paraId="7B2BFE9A" w14:textId="77777777" w:rsidR="00731153" w:rsidRPr="00455B66" w:rsidRDefault="00731153" w:rsidP="00864A1F">
            <w:pPr>
              <w:spacing w:before="120" w:line="240" w:lineRule="auto"/>
              <w:jc w:val="center"/>
            </w:pPr>
            <w:r w:rsidRPr="00455B66">
              <w:rPr>
                <w:b/>
                <w:bCs/>
              </w:rPr>
              <w:t>G</w:t>
            </w:r>
            <w:r>
              <w:rPr>
                <w:b/>
                <w:bCs/>
              </w:rPr>
              <w:t>ouvernance</w:t>
            </w:r>
          </w:p>
        </w:tc>
        <w:tc>
          <w:tcPr>
            <w:tcW w:w="1608" w:type="pct"/>
            <w:shd w:val="clear" w:color="auto" w:fill="8DB3E2" w:themeFill="text2" w:themeFillTint="66"/>
            <w:vAlign w:val="center"/>
          </w:tcPr>
          <w:p w14:paraId="61D3453E" w14:textId="77777777" w:rsidR="00731153" w:rsidRPr="00455B66" w:rsidRDefault="00731153" w:rsidP="00864A1F">
            <w:pPr>
              <w:spacing w:before="120" w:line="240" w:lineRule="auto"/>
              <w:jc w:val="center"/>
              <w:rPr>
                <w:b/>
                <w:bCs/>
              </w:rPr>
            </w:pPr>
            <w:r>
              <w:rPr>
                <w:b/>
                <w:bCs/>
              </w:rPr>
              <w:t>Commentaire sur la section</w:t>
            </w:r>
          </w:p>
        </w:tc>
      </w:tr>
      <w:tr w:rsidR="00731153" w:rsidRPr="00A06F9F" w14:paraId="2358932B" w14:textId="77777777" w:rsidTr="00721671">
        <w:trPr>
          <w:trHeight w:val="966"/>
        </w:trPr>
        <w:tc>
          <w:tcPr>
            <w:tcW w:w="600" w:type="pct"/>
            <w:vAlign w:val="center"/>
          </w:tcPr>
          <w:p w14:paraId="7FF0FB36" w14:textId="466A891E" w:rsidR="00731153" w:rsidRPr="00721671" w:rsidRDefault="00731153" w:rsidP="00864A1F">
            <w:pPr>
              <w:spacing w:before="120" w:line="240" w:lineRule="auto"/>
              <w:jc w:val="left"/>
              <w:rPr>
                <w:b/>
                <w:bCs/>
                <w:lang w:val="fr-FR"/>
              </w:rPr>
            </w:pPr>
            <w:r w:rsidRPr="00721671">
              <w:rPr>
                <w:lang w:val="fr-FR"/>
              </w:rPr>
              <w:t xml:space="preserve">Objectif </w:t>
            </w:r>
            <w:r w:rsidR="00F064C1" w:rsidRPr="00721671">
              <w:rPr>
                <w:lang w:val="fr-FR"/>
              </w:rPr>
              <w:t>1 :</w:t>
            </w:r>
            <w:r w:rsidRPr="00721671">
              <w:rPr>
                <w:lang w:val="fr-FR"/>
              </w:rPr>
              <w:t xml:space="preserve"> Pas de pauvreté</w:t>
            </w:r>
          </w:p>
        </w:tc>
        <w:tc>
          <w:tcPr>
            <w:tcW w:w="672" w:type="pct"/>
            <w:shd w:val="clear" w:color="auto" w:fill="auto"/>
            <w:vAlign w:val="center"/>
          </w:tcPr>
          <w:p w14:paraId="5AE245C5" w14:textId="77777777" w:rsidR="00731153" w:rsidRPr="00721671" w:rsidRDefault="00731153" w:rsidP="00864A1F">
            <w:pPr>
              <w:spacing w:before="120" w:line="240" w:lineRule="auto"/>
              <w:jc w:val="center"/>
              <w:rPr>
                <w:lang w:val="fr-FR"/>
              </w:rPr>
            </w:pPr>
            <w:r w:rsidRPr="00721671">
              <w:rPr>
                <w:lang w:val="fr-FR"/>
              </w:rPr>
              <w:t>N</w:t>
            </w:r>
          </w:p>
        </w:tc>
        <w:tc>
          <w:tcPr>
            <w:tcW w:w="550" w:type="pct"/>
            <w:shd w:val="clear" w:color="auto" w:fill="auto"/>
            <w:vAlign w:val="center"/>
          </w:tcPr>
          <w:p w14:paraId="359B8563" w14:textId="77777777" w:rsidR="00731153" w:rsidRPr="00721671" w:rsidRDefault="00731153" w:rsidP="00864A1F">
            <w:pPr>
              <w:spacing w:before="120" w:line="240" w:lineRule="auto"/>
              <w:jc w:val="center"/>
              <w:rPr>
                <w:lang w:val="fr-FR"/>
              </w:rPr>
            </w:pPr>
            <w:r w:rsidRPr="00721671">
              <w:rPr>
                <w:lang w:val="fr-FR"/>
              </w:rPr>
              <w:t>N</w:t>
            </w:r>
          </w:p>
        </w:tc>
        <w:tc>
          <w:tcPr>
            <w:tcW w:w="596" w:type="pct"/>
            <w:shd w:val="clear" w:color="auto" w:fill="auto"/>
            <w:vAlign w:val="center"/>
          </w:tcPr>
          <w:p w14:paraId="2A58F33E" w14:textId="77777777" w:rsidR="00731153" w:rsidRPr="00721671" w:rsidRDefault="00731153" w:rsidP="00864A1F">
            <w:pPr>
              <w:spacing w:before="120" w:line="240" w:lineRule="auto"/>
              <w:jc w:val="center"/>
              <w:rPr>
                <w:lang w:val="fr-FR"/>
              </w:rPr>
            </w:pPr>
            <w:r w:rsidRPr="00721671">
              <w:rPr>
                <w:lang w:val="fr-FR"/>
              </w:rPr>
              <w:t>N</w:t>
            </w:r>
          </w:p>
        </w:tc>
        <w:tc>
          <w:tcPr>
            <w:tcW w:w="518" w:type="pct"/>
            <w:shd w:val="clear" w:color="auto" w:fill="auto"/>
            <w:vAlign w:val="center"/>
          </w:tcPr>
          <w:p w14:paraId="317867EB" w14:textId="77777777" w:rsidR="00731153" w:rsidRPr="00721671" w:rsidRDefault="00731153" w:rsidP="00864A1F">
            <w:pPr>
              <w:spacing w:before="120" w:line="240" w:lineRule="auto"/>
              <w:jc w:val="center"/>
              <w:rPr>
                <w:lang w:val="fr-FR"/>
              </w:rPr>
            </w:pPr>
            <w:r w:rsidRPr="00721671">
              <w:rPr>
                <w:lang w:val="fr-FR"/>
              </w:rPr>
              <w:t>N</w:t>
            </w:r>
          </w:p>
        </w:tc>
        <w:tc>
          <w:tcPr>
            <w:tcW w:w="456" w:type="pct"/>
            <w:shd w:val="clear" w:color="auto" w:fill="auto"/>
            <w:vAlign w:val="center"/>
          </w:tcPr>
          <w:p w14:paraId="73376667"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2F607AED" w14:textId="77777777" w:rsidR="00731153" w:rsidRPr="00721671" w:rsidRDefault="00731153" w:rsidP="00864A1F">
            <w:pPr>
              <w:spacing w:before="120" w:line="240" w:lineRule="auto"/>
              <w:rPr>
                <w:lang w:val="fr-FR"/>
              </w:rPr>
            </w:pPr>
            <w:r w:rsidRPr="00721671">
              <w:rPr>
                <w:lang w:val="fr-FR"/>
              </w:rPr>
              <w:t>Bien qu’aucune interaction n’ait été trouvée, une meilleure gouvernance de coopération peut aider à affronter certaines priorités, telles que la pauvreté</w:t>
            </w:r>
          </w:p>
        </w:tc>
      </w:tr>
      <w:tr w:rsidR="00731153" w:rsidRPr="00A06F9F" w14:paraId="2C5B37FF" w14:textId="77777777" w:rsidTr="00721671">
        <w:trPr>
          <w:trHeight w:val="966"/>
        </w:trPr>
        <w:tc>
          <w:tcPr>
            <w:tcW w:w="600" w:type="pct"/>
            <w:vAlign w:val="center"/>
          </w:tcPr>
          <w:p w14:paraId="18128D86" w14:textId="0C16FAE6" w:rsidR="00731153" w:rsidRPr="00721671" w:rsidRDefault="00731153" w:rsidP="00864A1F">
            <w:pPr>
              <w:spacing w:before="120" w:line="240" w:lineRule="auto"/>
              <w:jc w:val="left"/>
              <w:rPr>
                <w:b/>
                <w:bCs/>
                <w:lang w:val="fr-FR"/>
              </w:rPr>
            </w:pPr>
            <w:r w:rsidRPr="00721671">
              <w:rPr>
                <w:lang w:val="fr-FR"/>
              </w:rPr>
              <w:t xml:space="preserve">Objectif </w:t>
            </w:r>
            <w:r w:rsidR="00F064C1" w:rsidRPr="00721671">
              <w:rPr>
                <w:lang w:val="fr-FR"/>
              </w:rPr>
              <w:t>2 :</w:t>
            </w:r>
            <w:r w:rsidRPr="00721671">
              <w:rPr>
                <w:lang w:val="fr-FR"/>
              </w:rPr>
              <w:t xml:space="preserve"> Faim “Zero”</w:t>
            </w:r>
          </w:p>
        </w:tc>
        <w:tc>
          <w:tcPr>
            <w:tcW w:w="672" w:type="pct"/>
            <w:shd w:val="clear" w:color="auto" w:fill="auto"/>
            <w:vAlign w:val="center"/>
          </w:tcPr>
          <w:p w14:paraId="1ACC0A4D" w14:textId="77777777" w:rsidR="00731153" w:rsidRPr="00721671" w:rsidRDefault="00731153" w:rsidP="00864A1F">
            <w:pPr>
              <w:spacing w:before="120" w:line="240" w:lineRule="auto"/>
              <w:jc w:val="center"/>
              <w:rPr>
                <w:lang w:val="fr-FR"/>
              </w:rPr>
            </w:pPr>
            <w:r w:rsidRPr="00721671">
              <w:rPr>
                <w:lang w:val="fr-FR"/>
              </w:rPr>
              <w:t>N</w:t>
            </w:r>
          </w:p>
        </w:tc>
        <w:tc>
          <w:tcPr>
            <w:tcW w:w="550" w:type="pct"/>
            <w:shd w:val="clear" w:color="auto" w:fill="auto"/>
            <w:vAlign w:val="center"/>
          </w:tcPr>
          <w:p w14:paraId="20B3DD6D" w14:textId="77777777" w:rsidR="00731153" w:rsidRPr="00721671" w:rsidRDefault="00731153" w:rsidP="00864A1F">
            <w:pPr>
              <w:spacing w:before="120" w:line="240" w:lineRule="auto"/>
              <w:jc w:val="center"/>
              <w:rPr>
                <w:lang w:val="fr-FR"/>
              </w:rPr>
            </w:pPr>
            <w:r w:rsidRPr="00721671">
              <w:rPr>
                <w:lang w:val="fr-FR"/>
              </w:rPr>
              <w:t>N</w:t>
            </w:r>
          </w:p>
        </w:tc>
        <w:tc>
          <w:tcPr>
            <w:tcW w:w="596" w:type="pct"/>
            <w:shd w:val="clear" w:color="auto" w:fill="auto"/>
            <w:vAlign w:val="center"/>
          </w:tcPr>
          <w:p w14:paraId="2F4273F1" w14:textId="77777777" w:rsidR="00731153" w:rsidRPr="00721671" w:rsidRDefault="00731153" w:rsidP="00864A1F">
            <w:pPr>
              <w:spacing w:before="120" w:line="240" w:lineRule="auto"/>
              <w:jc w:val="center"/>
              <w:rPr>
                <w:b/>
                <w:bCs/>
                <w:lang w:val="fr-FR"/>
              </w:rPr>
            </w:pPr>
            <w:r w:rsidRPr="00721671">
              <w:rPr>
                <w:lang w:val="fr-FR"/>
              </w:rPr>
              <w:t>N</w:t>
            </w:r>
          </w:p>
        </w:tc>
        <w:tc>
          <w:tcPr>
            <w:tcW w:w="518" w:type="pct"/>
            <w:shd w:val="clear" w:color="auto" w:fill="auto"/>
            <w:vAlign w:val="center"/>
          </w:tcPr>
          <w:p w14:paraId="2366BA1F" w14:textId="77777777" w:rsidR="00731153" w:rsidRPr="00721671" w:rsidRDefault="00731153" w:rsidP="00864A1F">
            <w:pPr>
              <w:spacing w:before="120" w:line="240" w:lineRule="auto"/>
              <w:jc w:val="center"/>
              <w:rPr>
                <w:b/>
                <w:bCs/>
                <w:lang w:val="fr-FR"/>
              </w:rPr>
            </w:pPr>
            <w:r w:rsidRPr="00721671">
              <w:rPr>
                <w:lang w:val="fr-FR"/>
              </w:rPr>
              <w:t>N</w:t>
            </w:r>
          </w:p>
        </w:tc>
        <w:tc>
          <w:tcPr>
            <w:tcW w:w="456" w:type="pct"/>
            <w:shd w:val="clear" w:color="auto" w:fill="auto"/>
            <w:vAlign w:val="center"/>
          </w:tcPr>
          <w:p w14:paraId="36FEFB5F" w14:textId="77777777" w:rsidR="00731153" w:rsidRPr="00721671" w:rsidRDefault="00731153" w:rsidP="00864A1F">
            <w:pPr>
              <w:spacing w:before="120" w:line="240" w:lineRule="auto"/>
              <w:jc w:val="center"/>
              <w:rPr>
                <w:b/>
                <w:bCs/>
                <w:lang w:val="fr-FR"/>
              </w:rPr>
            </w:pPr>
            <w:r w:rsidRPr="00721671">
              <w:rPr>
                <w:lang w:val="fr-FR"/>
              </w:rPr>
              <w:t>N</w:t>
            </w:r>
          </w:p>
        </w:tc>
        <w:tc>
          <w:tcPr>
            <w:tcW w:w="1608" w:type="pct"/>
          </w:tcPr>
          <w:p w14:paraId="6EFE499E" w14:textId="6C31AEA5" w:rsidR="00731153" w:rsidRPr="00721671" w:rsidRDefault="00731153" w:rsidP="00864A1F">
            <w:pPr>
              <w:spacing w:before="120" w:line="240" w:lineRule="auto"/>
              <w:rPr>
                <w:lang w:val="fr-FR"/>
              </w:rPr>
            </w:pPr>
            <w:r w:rsidRPr="00721671">
              <w:rPr>
                <w:lang w:val="fr-FR"/>
              </w:rPr>
              <w:t xml:space="preserve">Bien qu’aucune interaction n’ait été trouvée, un meilleur système de gestion des déchets représente un rôle crucial dans modèle de l’économie circulaire, considérant qu’il est strictement interconnecté avec les modèles de productions et de consommations. </w:t>
            </w:r>
          </w:p>
        </w:tc>
      </w:tr>
      <w:tr w:rsidR="00731153" w:rsidRPr="00A06F9F" w14:paraId="17183F8A" w14:textId="77777777" w:rsidTr="00721671">
        <w:trPr>
          <w:trHeight w:val="966"/>
        </w:trPr>
        <w:tc>
          <w:tcPr>
            <w:tcW w:w="600" w:type="pct"/>
            <w:vAlign w:val="center"/>
          </w:tcPr>
          <w:p w14:paraId="42800661" w14:textId="188D283F" w:rsidR="00731153" w:rsidRPr="00721671" w:rsidRDefault="00731153" w:rsidP="00864A1F">
            <w:pPr>
              <w:spacing w:before="120" w:line="240" w:lineRule="auto"/>
              <w:jc w:val="left"/>
              <w:rPr>
                <w:b/>
                <w:bCs/>
                <w:lang w:val="fr-FR"/>
              </w:rPr>
            </w:pPr>
            <w:r w:rsidRPr="00721671">
              <w:rPr>
                <w:lang w:val="fr-FR"/>
              </w:rPr>
              <w:t xml:space="preserve">Objectif </w:t>
            </w:r>
            <w:r w:rsidR="00F064C1" w:rsidRPr="00721671">
              <w:rPr>
                <w:lang w:val="fr-FR"/>
              </w:rPr>
              <w:t>3 :</w:t>
            </w:r>
            <w:r w:rsidRPr="00721671">
              <w:rPr>
                <w:lang w:val="fr-FR"/>
              </w:rPr>
              <w:t xml:space="preserve"> Bonne santé et bien être</w:t>
            </w:r>
          </w:p>
        </w:tc>
        <w:tc>
          <w:tcPr>
            <w:tcW w:w="672" w:type="pct"/>
            <w:shd w:val="clear" w:color="auto" w:fill="4F81BD" w:themeFill="accent1"/>
            <w:vAlign w:val="center"/>
          </w:tcPr>
          <w:p w14:paraId="4481A1C9" w14:textId="77777777" w:rsidR="00731153" w:rsidRPr="00721671" w:rsidRDefault="00731153" w:rsidP="00864A1F">
            <w:pPr>
              <w:spacing w:before="120" w:line="240" w:lineRule="auto"/>
              <w:jc w:val="center"/>
              <w:rPr>
                <w:lang w:val="fr-FR"/>
              </w:rPr>
            </w:pPr>
            <w:r w:rsidRPr="00721671">
              <w:rPr>
                <w:lang w:val="fr-FR"/>
              </w:rPr>
              <w:t>S/O</w:t>
            </w:r>
          </w:p>
        </w:tc>
        <w:tc>
          <w:tcPr>
            <w:tcW w:w="550" w:type="pct"/>
            <w:shd w:val="clear" w:color="auto" w:fill="auto"/>
            <w:vAlign w:val="center"/>
          </w:tcPr>
          <w:p w14:paraId="3C288119" w14:textId="77777777" w:rsidR="00731153" w:rsidRPr="00721671" w:rsidRDefault="00731153" w:rsidP="00864A1F">
            <w:pPr>
              <w:spacing w:before="120" w:line="240" w:lineRule="auto"/>
              <w:jc w:val="center"/>
              <w:rPr>
                <w:b/>
                <w:bCs/>
                <w:lang w:val="fr-FR"/>
              </w:rPr>
            </w:pPr>
            <w:r w:rsidRPr="00721671">
              <w:rPr>
                <w:lang w:val="fr-FR"/>
              </w:rPr>
              <w:t>N</w:t>
            </w:r>
          </w:p>
        </w:tc>
        <w:tc>
          <w:tcPr>
            <w:tcW w:w="596" w:type="pct"/>
            <w:shd w:val="clear" w:color="auto" w:fill="4F81BD" w:themeFill="accent1"/>
            <w:vAlign w:val="center"/>
          </w:tcPr>
          <w:p w14:paraId="78ED7731" w14:textId="77777777" w:rsidR="00731153" w:rsidRPr="00721671" w:rsidRDefault="00731153" w:rsidP="00864A1F">
            <w:pPr>
              <w:spacing w:before="120" w:line="240" w:lineRule="auto"/>
              <w:jc w:val="center"/>
              <w:rPr>
                <w:lang w:val="fr-FR"/>
              </w:rPr>
            </w:pPr>
            <w:r w:rsidRPr="00721671">
              <w:rPr>
                <w:lang w:val="fr-FR"/>
              </w:rPr>
              <w:t>S/O</w:t>
            </w:r>
          </w:p>
        </w:tc>
        <w:tc>
          <w:tcPr>
            <w:tcW w:w="518" w:type="pct"/>
            <w:shd w:val="clear" w:color="auto" w:fill="4F81BD" w:themeFill="accent1"/>
            <w:vAlign w:val="center"/>
          </w:tcPr>
          <w:p w14:paraId="49028E35" w14:textId="77777777" w:rsidR="00731153" w:rsidRPr="00721671" w:rsidRDefault="00731153" w:rsidP="00864A1F">
            <w:pPr>
              <w:spacing w:before="120" w:line="240" w:lineRule="auto"/>
              <w:jc w:val="center"/>
              <w:rPr>
                <w:b/>
                <w:bCs/>
                <w:lang w:val="fr-FR"/>
              </w:rPr>
            </w:pPr>
            <w:r w:rsidRPr="00721671">
              <w:rPr>
                <w:lang w:val="fr-FR"/>
              </w:rPr>
              <w:t>S</w:t>
            </w:r>
            <w:r w:rsidRPr="00721671">
              <w:rPr>
                <w:shd w:val="clear" w:color="auto" w:fill="4F81BD" w:themeFill="accent1"/>
                <w:lang w:val="fr-FR"/>
              </w:rPr>
              <w:t>/O</w:t>
            </w:r>
          </w:p>
        </w:tc>
        <w:tc>
          <w:tcPr>
            <w:tcW w:w="456" w:type="pct"/>
            <w:shd w:val="clear" w:color="auto" w:fill="auto"/>
            <w:vAlign w:val="center"/>
          </w:tcPr>
          <w:p w14:paraId="02166764" w14:textId="77777777" w:rsidR="00731153" w:rsidRPr="00721671" w:rsidRDefault="00731153" w:rsidP="00864A1F">
            <w:pPr>
              <w:spacing w:before="120" w:line="240" w:lineRule="auto"/>
              <w:jc w:val="center"/>
              <w:rPr>
                <w:b/>
                <w:bCs/>
                <w:lang w:val="fr-FR"/>
              </w:rPr>
            </w:pPr>
            <w:r w:rsidRPr="00721671">
              <w:rPr>
                <w:lang w:val="fr-FR"/>
              </w:rPr>
              <w:t>N</w:t>
            </w:r>
          </w:p>
        </w:tc>
        <w:tc>
          <w:tcPr>
            <w:tcW w:w="1608" w:type="pct"/>
          </w:tcPr>
          <w:p w14:paraId="30891C87" w14:textId="77777777" w:rsidR="00731153" w:rsidRPr="00721671" w:rsidRDefault="00731153" w:rsidP="00864A1F">
            <w:pPr>
              <w:spacing w:before="120" w:line="240" w:lineRule="auto"/>
              <w:rPr>
                <w:lang w:val="fr-FR"/>
              </w:rPr>
            </w:pPr>
            <w:r w:rsidRPr="00721671">
              <w:rPr>
                <w:rFonts w:eastAsia="Times New Roman"/>
                <w:lang w:val="fr-FR" w:eastAsia="en-GB"/>
              </w:rPr>
              <w:t>L'accélération de l'innovation et du transfert de technologie peut contribuer à améliorer la santé et promouvoir la prévention signifie une meilleure gestion des risques à l'avenir et assurer une bonne santé et une bonne qualité de vie des êtres humains</w:t>
            </w:r>
          </w:p>
        </w:tc>
      </w:tr>
      <w:tr w:rsidR="00731153" w:rsidRPr="00A06F9F" w14:paraId="2B8150F6" w14:textId="77777777" w:rsidTr="00721671">
        <w:trPr>
          <w:trHeight w:val="966"/>
        </w:trPr>
        <w:tc>
          <w:tcPr>
            <w:tcW w:w="600" w:type="pct"/>
            <w:vAlign w:val="center"/>
          </w:tcPr>
          <w:p w14:paraId="184A491B" w14:textId="11A7DA2C" w:rsidR="00731153" w:rsidRPr="00721671" w:rsidRDefault="00731153" w:rsidP="00864A1F">
            <w:pPr>
              <w:spacing w:before="120" w:line="240" w:lineRule="auto"/>
              <w:jc w:val="left"/>
              <w:rPr>
                <w:b/>
                <w:bCs/>
                <w:lang w:val="fr-FR"/>
              </w:rPr>
            </w:pPr>
            <w:r w:rsidRPr="00721671">
              <w:rPr>
                <w:lang w:val="fr-FR"/>
              </w:rPr>
              <w:t xml:space="preserve">Objectif </w:t>
            </w:r>
            <w:r w:rsidR="00F064C1" w:rsidRPr="00721671">
              <w:rPr>
                <w:lang w:val="fr-FR"/>
              </w:rPr>
              <w:t>4 :</w:t>
            </w:r>
            <w:r w:rsidRPr="00721671">
              <w:rPr>
                <w:lang w:val="fr-FR"/>
              </w:rPr>
              <w:t xml:space="preserve"> Éducation de qualité</w:t>
            </w:r>
          </w:p>
        </w:tc>
        <w:tc>
          <w:tcPr>
            <w:tcW w:w="672" w:type="pct"/>
            <w:shd w:val="clear" w:color="auto" w:fill="auto"/>
            <w:vAlign w:val="center"/>
          </w:tcPr>
          <w:p w14:paraId="74E35E95" w14:textId="77777777" w:rsidR="00731153" w:rsidRPr="00721671" w:rsidRDefault="00731153" w:rsidP="00864A1F">
            <w:pPr>
              <w:spacing w:before="120" w:line="240" w:lineRule="auto"/>
              <w:jc w:val="center"/>
              <w:rPr>
                <w:lang w:val="fr-FR"/>
              </w:rPr>
            </w:pPr>
            <w:r w:rsidRPr="00721671">
              <w:rPr>
                <w:lang w:val="fr-FR"/>
              </w:rPr>
              <w:t>N</w:t>
            </w:r>
          </w:p>
        </w:tc>
        <w:tc>
          <w:tcPr>
            <w:tcW w:w="550" w:type="pct"/>
            <w:shd w:val="clear" w:color="auto" w:fill="auto"/>
            <w:vAlign w:val="center"/>
          </w:tcPr>
          <w:p w14:paraId="51B068CC" w14:textId="77777777" w:rsidR="00731153" w:rsidRPr="00721671" w:rsidRDefault="00731153" w:rsidP="00864A1F">
            <w:pPr>
              <w:spacing w:before="120" w:line="240" w:lineRule="auto"/>
              <w:jc w:val="center"/>
              <w:rPr>
                <w:b/>
                <w:bCs/>
                <w:lang w:val="fr-FR"/>
              </w:rPr>
            </w:pPr>
            <w:r w:rsidRPr="00721671">
              <w:rPr>
                <w:lang w:val="fr-FR"/>
              </w:rPr>
              <w:t>N</w:t>
            </w:r>
          </w:p>
        </w:tc>
        <w:tc>
          <w:tcPr>
            <w:tcW w:w="596" w:type="pct"/>
            <w:shd w:val="clear" w:color="auto" w:fill="auto"/>
            <w:vAlign w:val="center"/>
          </w:tcPr>
          <w:p w14:paraId="77B13EE3" w14:textId="77777777" w:rsidR="00731153" w:rsidRPr="00721671" w:rsidRDefault="00731153" w:rsidP="00864A1F">
            <w:pPr>
              <w:spacing w:before="120" w:line="240" w:lineRule="auto"/>
              <w:jc w:val="center"/>
              <w:rPr>
                <w:b/>
                <w:bCs/>
                <w:lang w:val="fr-FR"/>
              </w:rPr>
            </w:pPr>
            <w:r w:rsidRPr="00721671">
              <w:rPr>
                <w:lang w:val="fr-FR"/>
              </w:rPr>
              <w:t>N</w:t>
            </w:r>
          </w:p>
        </w:tc>
        <w:tc>
          <w:tcPr>
            <w:tcW w:w="518" w:type="pct"/>
            <w:shd w:val="clear" w:color="auto" w:fill="auto"/>
            <w:vAlign w:val="center"/>
          </w:tcPr>
          <w:p w14:paraId="65C67011" w14:textId="77777777" w:rsidR="00731153" w:rsidRPr="00721671" w:rsidRDefault="00731153" w:rsidP="00864A1F">
            <w:pPr>
              <w:spacing w:before="120" w:line="240" w:lineRule="auto"/>
              <w:jc w:val="center"/>
              <w:rPr>
                <w:b/>
                <w:bCs/>
                <w:lang w:val="fr-FR"/>
              </w:rPr>
            </w:pPr>
            <w:r w:rsidRPr="00721671">
              <w:rPr>
                <w:lang w:val="fr-FR"/>
              </w:rPr>
              <w:t>N</w:t>
            </w:r>
          </w:p>
        </w:tc>
        <w:tc>
          <w:tcPr>
            <w:tcW w:w="456" w:type="pct"/>
            <w:shd w:val="clear" w:color="auto" w:fill="auto"/>
            <w:vAlign w:val="center"/>
          </w:tcPr>
          <w:p w14:paraId="08C621B5" w14:textId="77777777" w:rsidR="00731153" w:rsidRPr="00721671" w:rsidRDefault="00731153" w:rsidP="00864A1F">
            <w:pPr>
              <w:spacing w:before="120" w:line="240" w:lineRule="auto"/>
              <w:jc w:val="center"/>
              <w:rPr>
                <w:b/>
                <w:bCs/>
                <w:lang w:val="fr-FR"/>
              </w:rPr>
            </w:pPr>
            <w:r w:rsidRPr="00721671">
              <w:rPr>
                <w:lang w:val="fr-FR"/>
              </w:rPr>
              <w:t>N</w:t>
            </w:r>
          </w:p>
        </w:tc>
        <w:tc>
          <w:tcPr>
            <w:tcW w:w="1608" w:type="pct"/>
          </w:tcPr>
          <w:p w14:paraId="3407D4F4" w14:textId="77777777" w:rsidR="00731153" w:rsidRPr="00721671" w:rsidRDefault="00731153" w:rsidP="00864A1F">
            <w:pPr>
              <w:spacing w:before="120" w:line="240" w:lineRule="auto"/>
              <w:rPr>
                <w:b/>
                <w:bCs/>
                <w:lang w:val="fr-FR"/>
              </w:rPr>
            </w:pPr>
            <w:r w:rsidRPr="00721671">
              <w:rPr>
                <w:lang w:val="fr-FR"/>
              </w:rPr>
              <w:t>Bien qu’aucune interaction n'ait été trouvée, un meilleur système de gouvernance de coopération pourrait aider à répondre à plusieurs priorités, telles qu'une éducation de qualité</w:t>
            </w:r>
          </w:p>
        </w:tc>
      </w:tr>
      <w:tr w:rsidR="00731153" w:rsidRPr="00A06F9F" w14:paraId="4E725B6F" w14:textId="77777777" w:rsidTr="00721671">
        <w:trPr>
          <w:trHeight w:val="647"/>
        </w:trPr>
        <w:tc>
          <w:tcPr>
            <w:tcW w:w="600" w:type="pct"/>
            <w:vAlign w:val="center"/>
          </w:tcPr>
          <w:p w14:paraId="1B0BA950" w14:textId="77777777" w:rsidR="00731153" w:rsidRPr="00721671" w:rsidRDefault="00731153" w:rsidP="00864A1F">
            <w:pPr>
              <w:spacing w:before="120" w:line="240" w:lineRule="auto"/>
              <w:jc w:val="left"/>
              <w:rPr>
                <w:b/>
                <w:bCs/>
                <w:lang w:val="fr-FR"/>
              </w:rPr>
            </w:pPr>
            <w:r w:rsidRPr="00721671">
              <w:rPr>
                <w:lang w:val="fr-FR"/>
              </w:rPr>
              <w:t>Objectif 5 : Égalité entre les sexes</w:t>
            </w:r>
          </w:p>
        </w:tc>
        <w:tc>
          <w:tcPr>
            <w:tcW w:w="672" w:type="pct"/>
            <w:vAlign w:val="center"/>
          </w:tcPr>
          <w:p w14:paraId="296B2187" w14:textId="77777777" w:rsidR="00731153" w:rsidRPr="00721671" w:rsidRDefault="00731153" w:rsidP="00864A1F">
            <w:pPr>
              <w:spacing w:before="120" w:line="240" w:lineRule="auto"/>
              <w:jc w:val="center"/>
              <w:rPr>
                <w:lang w:val="fr-FR"/>
              </w:rPr>
            </w:pPr>
            <w:r w:rsidRPr="00721671">
              <w:rPr>
                <w:lang w:val="fr-FR"/>
              </w:rPr>
              <w:t>N</w:t>
            </w:r>
          </w:p>
        </w:tc>
        <w:tc>
          <w:tcPr>
            <w:tcW w:w="550" w:type="pct"/>
            <w:vAlign w:val="center"/>
          </w:tcPr>
          <w:p w14:paraId="0DF20C1E" w14:textId="77777777" w:rsidR="00731153" w:rsidRPr="00721671" w:rsidRDefault="00731153" w:rsidP="00864A1F">
            <w:pPr>
              <w:spacing w:before="120" w:line="240" w:lineRule="auto"/>
              <w:jc w:val="center"/>
              <w:rPr>
                <w:b/>
                <w:bCs/>
                <w:lang w:val="fr-FR"/>
              </w:rPr>
            </w:pPr>
            <w:r w:rsidRPr="00721671">
              <w:rPr>
                <w:lang w:val="fr-FR"/>
              </w:rPr>
              <w:t>N</w:t>
            </w:r>
          </w:p>
        </w:tc>
        <w:tc>
          <w:tcPr>
            <w:tcW w:w="596" w:type="pct"/>
            <w:vAlign w:val="center"/>
          </w:tcPr>
          <w:p w14:paraId="19C786BC" w14:textId="77777777" w:rsidR="00731153" w:rsidRPr="00721671" w:rsidRDefault="00731153" w:rsidP="00864A1F">
            <w:pPr>
              <w:spacing w:before="120" w:line="240" w:lineRule="auto"/>
              <w:jc w:val="center"/>
              <w:rPr>
                <w:b/>
                <w:bCs/>
                <w:lang w:val="fr-FR"/>
              </w:rPr>
            </w:pPr>
            <w:r w:rsidRPr="00721671">
              <w:rPr>
                <w:lang w:val="fr-FR"/>
              </w:rPr>
              <w:t>N</w:t>
            </w:r>
          </w:p>
        </w:tc>
        <w:tc>
          <w:tcPr>
            <w:tcW w:w="518" w:type="pct"/>
            <w:vAlign w:val="center"/>
          </w:tcPr>
          <w:p w14:paraId="168897BE" w14:textId="77777777" w:rsidR="00731153" w:rsidRPr="00721671" w:rsidRDefault="00731153" w:rsidP="00864A1F">
            <w:pPr>
              <w:spacing w:before="120" w:line="240" w:lineRule="auto"/>
              <w:jc w:val="center"/>
              <w:rPr>
                <w:b/>
                <w:bCs/>
                <w:lang w:val="fr-FR"/>
              </w:rPr>
            </w:pPr>
            <w:r w:rsidRPr="00721671">
              <w:rPr>
                <w:lang w:val="fr-FR"/>
              </w:rPr>
              <w:t>N</w:t>
            </w:r>
          </w:p>
        </w:tc>
        <w:tc>
          <w:tcPr>
            <w:tcW w:w="456" w:type="pct"/>
            <w:vAlign w:val="center"/>
          </w:tcPr>
          <w:p w14:paraId="11320568" w14:textId="77777777" w:rsidR="00731153" w:rsidRPr="00721671" w:rsidRDefault="00731153" w:rsidP="00864A1F">
            <w:pPr>
              <w:spacing w:before="120" w:line="240" w:lineRule="auto"/>
              <w:jc w:val="center"/>
              <w:rPr>
                <w:b/>
                <w:bCs/>
                <w:lang w:val="fr-FR"/>
              </w:rPr>
            </w:pPr>
            <w:r w:rsidRPr="00721671">
              <w:rPr>
                <w:lang w:val="fr-FR"/>
              </w:rPr>
              <w:t>N</w:t>
            </w:r>
          </w:p>
        </w:tc>
        <w:tc>
          <w:tcPr>
            <w:tcW w:w="1608" w:type="pct"/>
          </w:tcPr>
          <w:p w14:paraId="47060ECB" w14:textId="77777777" w:rsidR="00731153" w:rsidRPr="00721671" w:rsidRDefault="00731153" w:rsidP="00864A1F">
            <w:pPr>
              <w:spacing w:before="120" w:line="240" w:lineRule="auto"/>
              <w:rPr>
                <w:b/>
                <w:bCs/>
                <w:lang w:val="fr-FR"/>
              </w:rPr>
            </w:pPr>
            <w:r w:rsidRPr="00721671">
              <w:rPr>
                <w:lang w:val="fr-FR"/>
              </w:rPr>
              <w:t>Bien qu’aucune interaction n'ait été trouvée, un meilleur système de gouvernance de coopération pourrait aider à répondre à plusieurs priorités, telles que l'égalité des sexes.</w:t>
            </w:r>
          </w:p>
        </w:tc>
      </w:tr>
      <w:tr w:rsidR="00731153" w:rsidRPr="00A06F9F" w14:paraId="11A9222B" w14:textId="77777777" w:rsidTr="00721671">
        <w:trPr>
          <w:trHeight w:val="647"/>
        </w:trPr>
        <w:tc>
          <w:tcPr>
            <w:tcW w:w="600" w:type="pct"/>
            <w:vAlign w:val="center"/>
          </w:tcPr>
          <w:p w14:paraId="142A9B6D" w14:textId="77777777" w:rsidR="00731153" w:rsidRPr="00721671" w:rsidRDefault="00731153" w:rsidP="00864A1F">
            <w:pPr>
              <w:spacing w:before="120" w:line="240" w:lineRule="auto"/>
              <w:jc w:val="left"/>
              <w:rPr>
                <w:b/>
                <w:bCs/>
                <w:lang w:val="fr-FR"/>
              </w:rPr>
            </w:pPr>
            <w:r w:rsidRPr="00721671">
              <w:rPr>
                <w:lang w:val="fr-FR"/>
              </w:rPr>
              <w:lastRenderedPageBreak/>
              <w:t>Objectif 6 : Eau propre et assainissement</w:t>
            </w:r>
          </w:p>
        </w:tc>
        <w:tc>
          <w:tcPr>
            <w:tcW w:w="672" w:type="pct"/>
            <w:vAlign w:val="center"/>
          </w:tcPr>
          <w:p w14:paraId="41995FDE" w14:textId="77777777" w:rsidR="00731153" w:rsidRPr="00721671" w:rsidRDefault="00731153" w:rsidP="00864A1F">
            <w:pPr>
              <w:spacing w:before="120" w:line="240" w:lineRule="auto"/>
              <w:jc w:val="center"/>
              <w:rPr>
                <w:lang w:val="fr-FR"/>
              </w:rPr>
            </w:pPr>
            <w:r w:rsidRPr="00721671">
              <w:rPr>
                <w:lang w:val="fr-FR"/>
              </w:rPr>
              <w:t>N</w:t>
            </w:r>
          </w:p>
        </w:tc>
        <w:tc>
          <w:tcPr>
            <w:tcW w:w="550" w:type="pct"/>
            <w:vAlign w:val="center"/>
          </w:tcPr>
          <w:p w14:paraId="33FF9520" w14:textId="77777777" w:rsidR="00731153" w:rsidRPr="00721671" w:rsidRDefault="00731153" w:rsidP="00864A1F">
            <w:pPr>
              <w:spacing w:before="120" w:line="240" w:lineRule="auto"/>
              <w:jc w:val="center"/>
              <w:rPr>
                <w:lang w:val="fr-FR"/>
              </w:rPr>
            </w:pPr>
            <w:r w:rsidRPr="00721671">
              <w:rPr>
                <w:lang w:val="fr-FR"/>
              </w:rPr>
              <w:t>N</w:t>
            </w:r>
          </w:p>
        </w:tc>
        <w:tc>
          <w:tcPr>
            <w:tcW w:w="596" w:type="pct"/>
            <w:shd w:val="clear" w:color="auto" w:fill="4F81BD" w:themeFill="accent1"/>
            <w:vAlign w:val="center"/>
          </w:tcPr>
          <w:p w14:paraId="6F08BF6B" w14:textId="77777777" w:rsidR="00731153" w:rsidRPr="00721671" w:rsidRDefault="00731153" w:rsidP="00864A1F">
            <w:pPr>
              <w:spacing w:before="120" w:line="240" w:lineRule="auto"/>
              <w:jc w:val="center"/>
              <w:rPr>
                <w:lang w:val="fr-FR"/>
              </w:rPr>
            </w:pPr>
            <w:r w:rsidRPr="00721671">
              <w:rPr>
                <w:lang w:val="fr-FR"/>
              </w:rPr>
              <w:t>S/O</w:t>
            </w:r>
          </w:p>
        </w:tc>
        <w:tc>
          <w:tcPr>
            <w:tcW w:w="518" w:type="pct"/>
            <w:shd w:val="clear" w:color="auto" w:fill="4F81BD" w:themeFill="accent1"/>
            <w:vAlign w:val="center"/>
          </w:tcPr>
          <w:p w14:paraId="3DA4610F" w14:textId="77777777" w:rsidR="00731153" w:rsidRPr="00721671" w:rsidRDefault="00731153" w:rsidP="00864A1F">
            <w:pPr>
              <w:spacing w:before="120" w:line="240" w:lineRule="auto"/>
              <w:jc w:val="center"/>
              <w:rPr>
                <w:lang w:val="fr-FR"/>
              </w:rPr>
            </w:pPr>
            <w:r w:rsidRPr="00721671">
              <w:rPr>
                <w:lang w:val="fr-FR"/>
              </w:rPr>
              <w:t>S/O</w:t>
            </w:r>
          </w:p>
        </w:tc>
        <w:tc>
          <w:tcPr>
            <w:tcW w:w="456" w:type="pct"/>
            <w:vAlign w:val="center"/>
          </w:tcPr>
          <w:p w14:paraId="662C5995"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4E75A0DD" w14:textId="77777777" w:rsidR="00731153" w:rsidRPr="00721671" w:rsidRDefault="00731153" w:rsidP="00864A1F">
            <w:pPr>
              <w:spacing w:before="120" w:line="240" w:lineRule="auto"/>
              <w:rPr>
                <w:lang w:val="fr-FR"/>
              </w:rPr>
            </w:pPr>
            <w:r w:rsidRPr="00721671">
              <w:rPr>
                <w:lang w:val="fr-FR"/>
              </w:rPr>
              <w:t>La promotion de la restauration de l'environnement aquatique pollué peut aider à conserver les fonctions naturelles des eaux souterraines et de surface et à protéger l'approvisionnement en eau potable</w:t>
            </w:r>
          </w:p>
        </w:tc>
      </w:tr>
      <w:tr w:rsidR="00731153" w:rsidRPr="00A06F9F" w14:paraId="397E3976" w14:textId="77777777" w:rsidTr="00721671">
        <w:trPr>
          <w:trHeight w:val="647"/>
        </w:trPr>
        <w:tc>
          <w:tcPr>
            <w:tcW w:w="600" w:type="pct"/>
            <w:vAlign w:val="center"/>
          </w:tcPr>
          <w:p w14:paraId="209083F8" w14:textId="77777777" w:rsidR="00731153" w:rsidRPr="00721671" w:rsidRDefault="00731153" w:rsidP="00864A1F">
            <w:pPr>
              <w:spacing w:before="120" w:line="240" w:lineRule="auto"/>
              <w:jc w:val="left"/>
              <w:rPr>
                <w:b/>
                <w:bCs/>
                <w:lang w:val="fr-FR"/>
              </w:rPr>
            </w:pPr>
            <w:r w:rsidRPr="00721671">
              <w:rPr>
                <w:lang w:val="fr-FR"/>
              </w:rPr>
              <w:t>Objectif 7 : Énergie propre et d’un coût abordable</w:t>
            </w:r>
          </w:p>
        </w:tc>
        <w:tc>
          <w:tcPr>
            <w:tcW w:w="672" w:type="pct"/>
            <w:shd w:val="clear" w:color="auto" w:fill="4F81BD" w:themeFill="accent1"/>
            <w:vAlign w:val="center"/>
          </w:tcPr>
          <w:p w14:paraId="63238B59" w14:textId="77777777" w:rsidR="00731153" w:rsidRPr="00721671" w:rsidRDefault="00731153" w:rsidP="00864A1F">
            <w:pPr>
              <w:spacing w:before="120" w:line="240" w:lineRule="auto"/>
              <w:jc w:val="center"/>
              <w:rPr>
                <w:lang w:val="fr-FR"/>
              </w:rPr>
            </w:pPr>
            <w:r w:rsidRPr="00721671">
              <w:rPr>
                <w:lang w:val="fr-FR"/>
              </w:rPr>
              <w:t>S/O</w:t>
            </w:r>
          </w:p>
        </w:tc>
        <w:tc>
          <w:tcPr>
            <w:tcW w:w="550" w:type="pct"/>
            <w:vAlign w:val="center"/>
          </w:tcPr>
          <w:p w14:paraId="65A5AF65" w14:textId="77777777" w:rsidR="00731153" w:rsidRPr="00721671" w:rsidRDefault="00731153" w:rsidP="00864A1F">
            <w:pPr>
              <w:spacing w:before="120" w:line="240" w:lineRule="auto"/>
              <w:jc w:val="center"/>
              <w:rPr>
                <w:lang w:val="fr-FR"/>
              </w:rPr>
            </w:pPr>
            <w:r w:rsidRPr="00721671">
              <w:rPr>
                <w:lang w:val="fr-FR"/>
              </w:rPr>
              <w:t>N</w:t>
            </w:r>
          </w:p>
        </w:tc>
        <w:tc>
          <w:tcPr>
            <w:tcW w:w="596" w:type="pct"/>
            <w:shd w:val="clear" w:color="auto" w:fill="4F81BD" w:themeFill="accent1"/>
            <w:vAlign w:val="center"/>
          </w:tcPr>
          <w:p w14:paraId="20469C45" w14:textId="77777777" w:rsidR="00731153" w:rsidRPr="00721671" w:rsidRDefault="00731153" w:rsidP="00864A1F">
            <w:pPr>
              <w:spacing w:before="120" w:line="240" w:lineRule="auto"/>
              <w:jc w:val="center"/>
              <w:rPr>
                <w:lang w:val="fr-FR"/>
              </w:rPr>
            </w:pPr>
            <w:r w:rsidRPr="00721671">
              <w:rPr>
                <w:lang w:val="fr-FR"/>
              </w:rPr>
              <w:t>S/O</w:t>
            </w:r>
          </w:p>
        </w:tc>
        <w:tc>
          <w:tcPr>
            <w:tcW w:w="518" w:type="pct"/>
            <w:shd w:val="clear" w:color="auto" w:fill="auto"/>
            <w:vAlign w:val="center"/>
          </w:tcPr>
          <w:p w14:paraId="4FE5D018" w14:textId="77777777" w:rsidR="00731153" w:rsidRPr="00721671" w:rsidRDefault="00731153" w:rsidP="00864A1F">
            <w:pPr>
              <w:spacing w:before="120" w:line="240" w:lineRule="auto"/>
              <w:jc w:val="center"/>
              <w:rPr>
                <w:lang w:val="fr-FR"/>
              </w:rPr>
            </w:pPr>
            <w:r w:rsidRPr="00721671">
              <w:rPr>
                <w:lang w:val="fr-FR"/>
              </w:rPr>
              <w:t>N</w:t>
            </w:r>
          </w:p>
        </w:tc>
        <w:tc>
          <w:tcPr>
            <w:tcW w:w="456" w:type="pct"/>
            <w:shd w:val="clear" w:color="auto" w:fill="auto"/>
            <w:vAlign w:val="center"/>
          </w:tcPr>
          <w:p w14:paraId="3E6CF811"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75758BB9" w14:textId="77777777" w:rsidR="00731153" w:rsidRPr="00721671" w:rsidRDefault="00731153" w:rsidP="00864A1F">
            <w:pPr>
              <w:spacing w:before="120" w:line="240" w:lineRule="auto"/>
              <w:rPr>
                <w:lang w:val="fr-FR"/>
              </w:rPr>
            </w:pPr>
            <w:r w:rsidRPr="00721671">
              <w:rPr>
                <w:lang w:val="fr-FR"/>
              </w:rPr>
              <w:t>La promotion du potentiel d'innovation et de développement peut contribuer à accroître les domaines d'intervention clés liés à l'économie bleue et verte, en tant qu'énergie propre. De plus, l'importance de la transition énergétique peut aider à faire face au changement climatique</w:t>
            </w:r>
          </w:p>
        </w:tc>
      </w:tr>
      <w:tr w:rsidR="00731153" w:rsidRPr="00A06F9F" w14:paraId="09AA148E" w14:textId="77777777" w:rsidTr="00721671">
        <w:trPr>
          <w:trHeight w:val="647"/>
        </w:trPr>
        <w:tc>
          <w:tcPr>
            <w:tcW w:w="600" w:type="pct"/>
            <w:vAlign w:val="center"/>
          </w:tcPr>
          <w:p w14:paraId="3A6F2415" w14:textId="77777777" w:rsidR="00731153" w:rsidRPr="00721671" w:rsidRDefault="00731153" w:rsidP="00864A1F">
            <w:pPr>
              <w:spacing w:before="120" w:line="240" w:lineRule="auto"/>
              <w:jc w:val="left"/>
              <w:rPr>
                <w:b/>
                <w:bCs/>
                <w:lang w:val="fr-FR"/>
              </w:rPr>
            </w:pPr>
            <w:r w:rsidRPr="00721671">
              <w:rPr>
                <w:lang w:val="fr-FR"/>
              </w:rPr>
              <w:t>Objectif 8 : Travail décent et croissance économique</w:t>
            </w:r>
          </w:p>
        </w:tc>
        <w:tc>
          <w:tcPr>
            <w:tcW w:w="672" w:type="pct"/>
            <w:vAlign w:val="center"/>
          </w:tcPr>
          <w:p w14:paraId="54C806A7" w14:textId="77777777" w:rsidR="00731153" w:rsidRPr="00721671" w:rsidRDefault="00731153" w:rsidP="00864A1F">
            <w:pPr>
              <w:spacing w:before="120" w:line="240" w:lineRule="auto"/>
              <w:jc w:val="center"/>
              <w:rPr>
                <w:lang w:val="fr-FR"/>
              </w:rPr>
            </w:pPr>
            <w:r w:rsidRPr="00721671">
              <w:rPr>
                <w:lang w:val="fr-FR"/>
              </w:rPr>
              <w:t>N</w:t>
            </w:r>
          </w:p>
        </w:tc>
        <w:tc>
          <w:tcPr>
            <w:tcW w:w="550" w:type="pct"/>
            <w:vAlign w:val="center"/>
          </w:tcPr>
          <w:p w14:paraId="18B42A62" w14:textId="77777777" w:rsidR="00731153" w:rsidRPr="00721671" w:rsidRDefault="00731153" w:rsidP="00864A1F">
            <w:pPr>
              <w:spacing w:before="120" w:line="240" w:lineRule="auto"/>
              <w:jc w:val="center"/>
              <w:rPr>
                <w:lang w:val="fr-FR"/>
              </w:rPr>
            </w:pPr>
            <w:r w:rsidRPr="00721671">
              <w:rPr>
                <w:lang w:val="fr-FR"/>
              </w:rPr>
              <w:t>N</w:t>
            </w:r>
          </w:p>
        </w:tc>
        <w:tc>
          <w:tcPr>
            <w:tcW w:w="596" w:type="pct"/>
            <w:vAlign w:val="center"/>
          </w:tcPr>
          <w:p w14:paraId="52CAB2CA" w14:textId="77777777" w:rsidR="00731153" w:rsidRPr="00721671" w:rsidRDefault="00731153" w:rsidP="00864A1F">
            <w:pPr>
              <w:spacing w:before="120" w:line="240" w:lineRule="auto"/>
              <w:jc w:val="center"/>
              <w:rPr>
                <w:lang w:val="fr-FR"/>
              </w:rPr>
            </w:pPr>
            <w:r w:rsidRPr="00721671">
              <w:rPr>
                <w:lang w:val="fr-FR"/>
              </w:rPr>
              <w:t>N</w:t>
            </w:r>
          </w:p>
        </w:tc>
        <w:tc>
          <w:tcPr>
            <w:tcW w:w="518" w:type="pct"/>
            <w:vAlign w:val="center"/>
          </w:tcPr>
          <w:p w14:paraId="4539CA45" w14:textId="77777777" w:rsidR="00731153" w:rsidRPr="00721671" w:rsidRDefault="00731153" w:rsidP="00864A1F">
            <w:pPr>
              <w:spacing w:before="120" w:line="240" w:lineRule="auto"/>
              <w:jc w:val="center"/>
              <w:rPr>
                <w:lang w:val="fr-FR"/>
              </w:rPr>
            </w:pPr>
            <w:r w:rsidRPr="00721671">
              <w:rPr>
                <w:lang w:val="fr-FR"/>
              </w:rPr>
              <w:t>N</w:t>
            </w:r>
          </w:p>
        </w:tc>
        <w:tc>
          <w:tcPr>
            <w:tcW w:w="456" w:type="pct"/>
            <w:vAlign w:val="center"/>
          </w:tcPr>
          <w:p w14:paraId="55119F91"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20236A19" w14:textId="77777777" w:rsidR="00731153" w:rsidRPr="00721671" w:rsidRDefault="00731153" w:rsidP="00864A1F">
            <w:pPr>
              <w:spacing w:before="120" w:line="240" w:lineRule="auto"/>
              <w:rPr>
                <w:lang w:val="fr-FR"/>
              </w:rPr>
            </w:pPr>
            <w:r w:rsidRPr="00721671">
              <w:rPr>
                <w:lang w:val="fr-FR"/>
              </w:rPr>
              <w:t>Bien qu’aucune interaction n'ait été trouvée, la recherche et l'innovation peuvent contribuer à promouvoir la croissance économique</w:t>
            </w:r>
          </w:p>
        </w:tc>
      </w:tr>
      <w:tr w:rsidR="00731153" w:rsidRPr="00A06F9F" w14:paraId="61F08608" w14:textId="77777777" w:rsidTr="00721671">
        <w:trPr>
          <w:trHeight w:val="647"/>
        </w:trPr>
        <w:tc>
          <w:tcPr>
            <w:tcW w:w="600" w:type="pct"/>
            <w:vAlign w:val="center"/>
          </w:tcPr>
          <w:p w14:paraId="5CE34C66" w14:textId="77777777" w:rsidR="00731153" w:rsidRPr="00721671" w:rsidRDefault="00731153" w:rsidP="00864A1F">
            <w:pPr>
              <w:spacing w:before="120" w:line="240" w:lineRule="auto"/>
              <w:jc w:val="left"/>
              <w:rPr>
                <w:b/>
                <w:bCs/>
                <w:lang w:val="fr-FR"/>
              </w:rPr>
            </w:pPr>
            <w:r w:rsidRPr="00721671">
              <w:rPr>
                <w:lang w:val="fr-FR"/>
              </w:rPr>
              <w:t>Objectif 9 : Industrie, Innovation et Infrastructures</w:t>
            </w:r>
          </w:p>
        </w:tc>
        <w:tc>
          <w:tcPr>
            <w:tcW w:w="672" w:type="pct"/>
            <w:shd w:val="clear" w:color="auto" w:fill="4F81BD" w:themeFill="accent1"/>
            <w:vAlign w:val="center"/>
          </w:tcPr>
          <w:p w14:paraId="16F6C378" w14:textId="77777777" w:rsidR="00731153" w:rsidRPr="00721671" w:rsidRDefault="00731153" w:rsidP="00864A1F">
            <w:pPr>
              <w:spacing w:before="120" w:line="240" w:lineRule="auto"/>
              <w:jc w:val="center"/>
              <w:rPr>
                <w:lang w:val="fr-FR"/>
              </w:rPr>
            </w:pPr>
            <w:r w:rsidRPr="00721671">
              <w:rPr>
                <w:lang w:val="fr-FR"/>
              </w:rPr>
              <w:t>S/O</w:t>
            </w:r>
          </w:p>
        </w:tc>
        <w:tc>
          <w:tcPr>
            <w:tcW w:w="550" w:type="pct"/>
            <w:shd w:val="clear" w:color="auto" w:fill="4F81BD" w:themeFill="accent1"/>
            <w:vAlign w:val="center"/>
          </w:tcPr>
          <w:p w14:paraId="13B580FA" w14:textId="77777777" w:rsidR="00731153" w:rsidRPr="00721671" w:rsidRDefault="00731153" w:rsidP="00864A1F">
            <w:pPr>
              <w:spacing w:before="120" w:line="240" w:lineRule="auto"/>
              <w:jc w:val="center"/>
              <w:rPr>
                <w:lang w:val="fr-FR"/>
              </w:rPr>
            </w:pPr>
            <w:r w:rsidRPr="00721671">
              <w:rPr>
                <w:lang w:val="fr-FR"/>
              </w:rPr>
              <w:t>S/O</w:t>
            </w:r>
          </w:p>
        </w:tc>
        <w:tc>
          <w:tcPr>
            <w:tcW w:w="596" w:type="pct"/>
            <w:vAlign w:val="center"/>
          </w:tcPr>
          <w:p w14:paraId="3521BB02" w14:textId="77777777" w:rsidR="00731153" w:rsidRPr="00721671" w:rsidRDefault="00731153" w:rsidP="00864A1F">
            <w:pPr>
              <w:spacing w:before="120" w:line="240" w:lineRule="auto"/>
              <w:jc w:val="center"/>
              <w:rPr>
                <w:lang w:val="fr-FR"/>
              </w:rPr>
            </w:pPr>
            <w:r w:rsidRPr="00721671">
              <w:rPr>
                <w:lang w:val="fr-FR"/>
              </w:rPr>
              <w:t>N</w:t>
            </w:r>
          </w:p>
        </w:tc>
        <w:tc>
          <w:tcPr>
            <w:tcW w:w="518" w:type="pct"/>
            <w:shd w:val="clear" w:color="auto" w:fill="4F81BD" w:themeFill="accent1"/>
            <w:vAlign w:val="center"/>
          </w:tcPr>
          <w:p w14:paraId="6A0FFA70" w14:textId="77777777" w:rsidR="00731153" w:rsidRPr="00721671" w:rsidRDefault="00731153" w:rsidP="00864A1F">
            <w:pPr>
              <w:spacing w:before="120" w:line="240" w:lineRule="auto"/>
              <w:jc w:val="center"/>
              <w:rPr>
                <w:lang w:val="fr-FR"/>
              </w:rPr>
            </w:pPr>
            <w:r w:rsidRPr="00721671">
              <w:rPr>
                <w:lang w:val="fr-FR"/>
              </w:rPr>
              <w:t>S/O</w:t>
            </w:r>
          </w:p>
        </w:tc>
        <w:tc>
          <w:tcPr>
            <w:tcW w:w="456" w:type="pct"/>
            <w:vAlign w:val="center"/>
          </w:tcPr>
          <w:p w14:paraId="02079C2B"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78FECC4C" w14:textId="77777777" w:rsidR="00731153" w:rsidRPr="00721671" w:rsidRDefault="00731153" w:rsidP="00864A1F">
            <w:pPr>
              <w:spacing w:before="120" w:line="240" w:lineRule="auto"/>
              <w:rPr>
                <w:lang w:val="fr-FR"/>
              </w:rPr>
            </w:pPr>
            <w:r w:rsidRPr="00721671">
              <w:rPr>
                <w:lang w:val="fr-FR"/>
              </w:rPr>
              <w:t>Promouvoir l'innovation sociale et les industries créative, tout en finançant la transition énergétique, en particulier les infrastructures et les bâtiments résilients au climat et économes en énergie</w:t>
            </w:r>
          </w:p>
        </w:tc>
      </w:tr>
      <w:tr w:rsidR="00731153" w:rsidRPr="00A06F9F" w14:paraId="505A5B58" w14:textId="77777777" w:rsidTr="00721671">
        <w:trPr>
          <w:trHeight w:val="647"/>
        </w:trPr>
        <w:tc>
          <w:tcPr>
            <w:tcW w:w="600" w:type="pct"/>
            <w:vAlign w:val="center"/>
          </w:tcPr>
          <w:p w14:paraId="6352CC94" w14:textId="73DF7B67" w:rsidR="00731153" w:rsidRPr="00721671" w:rsidRDefault="00731153" w:rsidP="00864A1F">
            <w:pPr>
              <w:spacing w:before="120" w:line="240" w:lineRule="auto"/>
              <w:jc w:val="left"/>
              <w:rPr>
                <w:b/>
                <w:bCs/>
                <w:lang w:val="fr-FR"/>
              </w:rPr>
            </w:pPr>
            <w:r w:rsidRPr="00721671">
              <w:rPr>
                <w:lang w:val="fr-FR"/>
              </w:rPr>
              <w:t xml:space="preserve">Objectif </w:t>
            </w:r>
            <w:r w:rsidR="00F064C1" w:rsidRPr="00721671">
              <w:rPr>
                <w:lang w:val="fr-FR"/>
              </w:rPr>
              <w:t>10 :</w:t>
            </w:r>
            <w:r w:rsidRPr="00721671">
              <w:rPr>
                <w:lang w:val="fr-FR"/>
              </w:rPr>
              <w:t xml:space="preserve"> Inégalités réduites</w:t>
            </w:r>
          </w:p>
        </w:tc>
        <w:tc>
          <w:tcPr>
            <w:tcW w:w="672" w:type="pct"/>
            <w:vAlign w:val="center"/>
          </w:tcPr>
          <w:p w14:paraId="7A7F2447" w14:textId="77777777" w:rsidR="00731153" w:rsidRPr="00721671" w:rsidRDefault="00731153" w:rsidP="00864A1F">
            <w:pPr>
              <w:spacing w:before="120" w:line="240" w:lineRule="auto"/>
              <w:jc w:val="center"/>
              <w:rPr>
                <w:lang w:val="fr-FR"/>
              </w:rPr>
            </w:pPr>
            <w:r w:rsidRPr="00721671">
              <w:rPr>
                <w:lang w:val="fr-FR"/>
              </w:rPr>
              <w:t>N</w:t>
            </w:r>
          </w:p>
        </w:tc>
        <w:tc>
          <w:tcPr>
            <w:tcW w:w="550" w:type="pct"/>
            <w:vAlign w:val="center"/>
          </w:tcPr>
          <w:p w14:paraId="7A9FA1D0" w14:textId="77777777" w:rsidR="00731153" w:rsidRPr="00721671" w:rsidRDefault="00731153" w:rsidP="00864A1F">
            <w:pPr>
              <w:spacing w:before="120" w:line="240" w:lineRule="auto"/>
              <w:jc w:val="center"/>
              <w:rPr>
                <w:lang w:val="fr-FR"/>
              </w:rPr>
            </w:pPr>
            <w:r w:rsidRPr="00721671">
              <w:rPr>
                <w:lang w:val="fr-FR"/>
              </w:rPr>
              <w:t>N</w:t>
            </w:r>
          </w:p>
        </w:tc>
        <w:tc>
          <w:tcPr>
            <w:tcW w:w="596" w:type="pct"/>
            <w:vAlign w:val="center"/>
          </w:tcPr>
          <w:p w14:paraId="590FA9AA" w14:textId="77777777" w:rsidR="00731153" w:rsidRPr="00721671" w:rsidRDefault="00731153" w:rsidP="00864A1F">
            <w:pPr>
              <w:spacing w:before="120" w:line="240" w:lineRule="auto"/>
              <w:jc w:val="center"/>
              <w:rPr>
                <w:lang w:val="fr-FR"/>
              </w:rPr>
            </w:pPr>
            <w:r w:rsidRPr="00721671">
              <w:rPr>
                <w:lang w:val="fr-FR"/>
              </w:rPr>
              <w:t>N</w:t>
            </w:r>
          </w:p>
        </w:tc>
        <w:tc>
          <w:tcPr>
            <w:tcW w:w="518" w:type="pct"/>
            <w:vAlign w:val="center"/>
          </w:tcPr>
          <w:p w14:paraId="48ECB766" w14:textId="77777777" w:rsidR="00731153" w:rsidRPr="00721671" w:rsidRDefault="00731153" w:rsidP="00864A1F">
            <w:pPr>
              <w:spacing w:before="120" w:line="240" w:lineRule="auto"/>
              <w:jc w:val="center"/>
              <w:rPr>
                <w:lang w:val="fr-FR"/>
              </w:rPr>
            </w:pPr>
            <w:r w:rsidRPr="00721671">
              <w:rPr>
                <w:lang w:val="fr-FR"/>
              </w:rPr>
              <w:t>N</w:t>
            </w:r>
          </w:p>
        </w:tc>
        <w:tc>
          <w:tcPr>
            <w:tcW w:w="456" w:type="pct"/>
            <w:vAlign w:val="center"/>
          </w:tcPr>
          <w:p w14:paraId="3C449953"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2EBAD3C1" w14:textId="77777777" w:rsidR="00731153" w:rsidRPr="00721671" w:rsidRDefault="00731153" w:rsidP="00864A1F">
            <w:pPr>
              <w:spacing w:before="120" w:line="240" w:lineRule="auto"/>
              <w:rPr>
                <w:lang w:val="fr-FR"/>
              </w:rPr>
            </w:pPr>
            <w:r w:rsidRPr="00721671">
              <w:rPr>
                <w:lang w:val="fr-FR"/>
              </w:rPr>
              <w:t>Bien qu’aucune interaction n'ait été trouvée, un meilleur système de gouvernance de la coopération pourrait aider à répondre à plusieurs priorités, telles que la réduction des inégalités</w:t>
            </w:r>
          </w:p>
        </w:tc>
      </w:tr>
      <w:tr w:rsidR="00731153" w:rsidRPr="00A06F9F" w14:paraId="2375396C" w14:textId="77777777" w:rsidTr="00721671">
        <w:trPr>
          <w:trHeight w:val="647"/>
        </w:trPr>
        <w:tc>
          <w:tcPr>
            <w:tcW w:w="600" w:type="pct"/>
            <w:vAlign w:val="center"/>
          </w:tcPr>
          <w:p w14:paraId="356F1CB4" w14:textId="77777777" w:rsidR="00731153" w:rsidRPr="00721671" w:rsidRDefault="00731153" w:rsidP="00864A1F">
            <w:pPr>
              <w:spacing w:before="120" w:line="240" w:lineRule="auto"/>
              <w:jc w:val="left"/>
              <w:rPr>
                <w:b/>
                <w:bCs/>
                <w:lang w:val="fr-FR"/>
              </w:rPr>
            </w:pPr>
            <w:r w:rsidRPr="00721671">
              <w:rPr>
                <w:lang w:val="fr-FR"/>
              </w:rPr>
              <w:t>Objectif 11 : Villes et Communautés durables</w:t>
            </w:r>
          </w:p>
        </w:tc>
        <w:tc>
          <w:tcPr>
            <w:tcW w:w="672" w:type="pct"/>
            <w:shd w:val="clear" w:color="auto" w:fill="4F81BD" w:themeFill="accent1"/>
            <w:vAlign w:val="center"/>
          </w:tcPr>
          <w:p w14:paraId="02AD0826" w14:textId="77777777" w:rsidR="00731153" w:rsidRPr="00721671" w:rsidRDefault="00731153" w:rsidP="00864A1F">
            <w:pPr>
              <w:spacing w:before="120" w:line="240" w:lineRule="auto"/>
              <w:jc w:val="center"/>
              <w:rPr>
                <w:lang w:val="fr-FR"/>
              </w:rPr>
            </w:pPr>
            <w:r w:rsidRPr="00721671">
              <w:rPr>
                <w:lang w:val="fr-FR"/>
              </w:rPr>
              <w:t>S/O</w:t>
            </w:r>
          </w:p>
        </w:tc>
        <w:tc>
          <w:tcPr>
            <w:tcW w:w="550" w:type="pct"/>
            <w:shd w:val="clear" w:color="auto" w:fill="4F81BD" w:themeFill="accent1"/>
            <w:vAlign w:val="center"/>
          </w:tcPr>
          <w:p w14:paraId="431E5CB7" w14:textId="77777777" w:rsidR="00731153" w:rsidRPr="00721671" w:rsidRDefault="00731153" w:rsidP="00864A1F">
            <w:pPr>
              <w:spacing w:before="120" w:line="240" w:lineRule="auto"/>
              <w:jc w:val="center"/>
              <w:rPr>
                <w:lang w:val="fr-FR"/>
              </w:rPr>
            </w:pPr>
            <w:r w:rsidRPr="00721671">
              <w:rPr>
                <w:lang w:val="fr-FR"/>
              </w:rPr>
              <w:t>S/O</w:t>
            </w:r>
          </w:p>
        </w:tc>
        <w:tc>
          <w:tcPr>
            <w:tcW w:w="596" w:type="pct"/>
            <w:shd w:val="clear" w:color="auto" w:fill="4F81BD" w:themeFill="accent1"/>
            <w:vAlign w:val="center"/>
          </w:tcPr>
          <w:p w14:paraId="7ED7BA30" w14:textId="77777777" w:rsidR="00731153" w:rsidRPr="00721671" w:rsidRDefault="00731153" w:rsidP="00864A1F">
            <w:pPr>
              <w:spacing w:before="120" w:line="240" w:lineRule="auto"/>
              <w:jc w:val="center"/>
              <w:rPr>
                <w:lang w:val="fr-FR"/>
              </w:rPr>
            </w:pPr>
            <w:r w:rsidRPr="00721671">
              <w:rPr>
                <w:lang w:val="fr-FR"/>
              </w:rPr>
              <w:t>S/O</w:t>
            </w:r>
          </w:p>
        </w:tc>
        <w:tc>
          <w:tcPr>
            <w:tcW w:w="518" w:type="pct"/>
            <w:shd w:val="clear" w:color="auto" w:fill="4F81BD" w:themeFill="accent1"/>
            <w:vAlign w:val="center"/>
          </w:tcPr>
          <w:p w14:paraId="350EAEE3" w14:textId="77777777" w:rsidR="00731153" w:rsidRPr="00721671" w:rsidRDefault="00731153" w:rsidP="00864A1F">
            <w:pPr>
              <w:spacing w:before="120" w:line="240" w:lineRule="auto"/>
              <w:jc w:val="center"/>
              <w:rPr>
                <w:lang w:val="fr-FR"/>
              </w:rPr>
            </w:pPr>
            <w:r w:rsidRPr="00721671">
              <w:rPr>
                <w:lang w:val="fr-FR"/>
              </w:rPr>
              <w:t>S/O</w:t>
            </w:r>
          </w:p>
        </w:tc>
        <w:tc>
          <w:tcPr>
            <w:tcW w:w="456" w:type="pct"/>
            <w:vAlign w:val="center"/>
          </w:tcPr>
          <w:p w14:paraId="0F58003A"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3E0D68AB" w14:textId="77777777" w:rsidR="00731153" w:rsidRPr="00721671" w:rsidRDefault="00731153" w:rsidP="00864A1F">
            <w:pPr>
              <w:spacing w:before="120" w:line="240" w:lineRule="auto"/>
              <w:rPr>
                <w:lang w:val="fr-FR"/>
              </w:rPr>
            </w:pPr>
            <w:r w:rsidRPr="00721671">
              <w:rPr>
                <w:lang w:val="fr-FR"/>
              </w:rPr>
              <w:t>La promotion de la transition vers une économie circulaire, plus verte et résiliente peut aider à créer des sociétés et des communautés durables</w:t>
            </w:r>
          </w:p>
        </w:tc>
      </w:tr>
      <w:tr w:rsidR="00731153" w:rsidRPr="00A06F9F" w14:paraId="09987B30" w14:textId="77777777" w:rsidTr="00721671">
        <w:trPr>
          <w:trHeight w:val="647"/>
        </w:trPr>
        <w:tc>
          <w:tcPr>
            <w:tcW w:w="600" w:type="pct"/>
            <w:vAlign w:val="center"/>
          </w:tcPr>
          <w:p w14:paraId="63289AC8" w14:textId="1896CF08" w:rsidR="00731153" w:rsidRPr="00721671" w:rsidRDefault="00F064C1" w:rsidP="00864A1F">
            <w:pPr>
              <w:spacing w:before="120" w:line="240" w:lineRule="auto"/>
              <w:jc w:val="left"/>
              <w:rPr>
                <w:b/>
                <w:bCs/>
                <w:lang w:val="fr-FR"/>
              </w:rPr>
            </w:pPr>
            <w:r w:rsidRPr="00721671">
              <w:rPr>
                <w:lang w:val="fr-FR"/>
              </w:rPr>
              <w:lastRenderedPageBreak/>
              <w:t>Objectif</w:t>
            </w:r>
            <w:r w:rsidR="00731153" w:rsidRPr="00721671">
              <w:rPr>
                <w:lang w:val="fr-FR"/>
              </w:rPr>
              <w:t xml:space="preserve"> 12 : Consommation et production responsables</w:t>
            </w:r>
          </w:p>
        </w:tc>
        <w:tc>
          <w:tcPr>
            <w:tcW w:w="672" w:type="pct"/>
            <w:shd w:val="clear" w:color="auto" w:fill="4F81BD" w:themeFill="accent1"/>
            <w:vAlign w:val="center"/>
          </w:tcPr>
          <w:p w14:paraId="27C6CD7D" w14:textId="77777777" w:rsidR="00731153" w:rsidRPr="00721671" w:rsidRDefault="00731153" w:rsidP="00864A1F">
            <w:pPr>
              <w:spacing w:before="120" w:line="240" w:lineRule="auto"/>
              <w:jc w:val="center"/>
              <w:rPr>
                <w:lang w:val="fr-FR"/>
              </w:rPr>
            </w:pPr>
            <w:r w:rsidRPr="00721671">
              <w:rPr>
                <w:lang w:val="fr-FR"/>
              </w:rPr>
              <w:t>S/O</w:t>
            </w:r>
          </w:p>
        </w:tc>
        <w:tc>
          <w:tcPr>
            <w:tcW w:w="550" w:type="pct"/>
            <w:shd w:val="clear" w:color="auto" w:fill="4F81BD" w:themeFill="accent1"/>
            <w:vAlign w:val="center"/>
          </w:tcPr>
          <w:p w14:paraId="10C5FE4B" w14:textId="77777777" w:rsidR="00731153" w:rsidRPr="00721671" w:rsidRDefault="00731153" w:rsidP="00864A1F">
            <w:pPr>
              <w:spacing w:before="120" w:line="240" w:lineRule="auto"/>
              <w:jc w:val="center"/>
              <w:rPr>
                <w:lang w:val="fr-FR"/>
              </w:rPr>
            </w:pPr>
            <w:r w:rsidRPr="00721671">
              <w:rPr>
                <w:lang w:val="fr-FR"/>
              </w:rPr>
              <w:t>S/O</w:t>
            </w:r>
          </w:p>
        </w:tc>
        <w:tc>
          <w:tcPr>
            <w:tcW w:w="596" w:type="pct"/>
            <w:vAlign w:val="center"/>
          </w:tcPr>
          <w:p w14:paraId="16B93A79" w14:textId="77777777" w:rsidR="00731153" w:rsidRPr="00721671" w:rsidRDefault="00731153" w:rsidP="00864A1F">
            <w:pPr>
              <w:spacing w:before="120" w:line="240" w:lineRule="auto"/>
              <w:jc w:val="center"/>
              <w:rPr>
                <w:lang w:val="fr-FR"/>
              </w:rPr>
            </w:pPr>
            <w:r w:rsidRPr="00721671">
              <w:rPr>
                <w:lang w:val="fr-FR"/>
              </w:rPr>
              <w:t>N</w:t>
            </w:r>
          </w:p>
        </w:tc>
        <w:tc>
          <w:tcPr>
            <w:tcW w:w="518" w:type="pct"/>
            <w:vAlign w:val="center"/>
          </w:tcPr>
          <w:p w14:paraId="5B04E269" w14:textId="77777777" w:rsidR="00731153" w:rsidRPr="00721671" w:rsidRDefault="00731153" w:rsidP="00864A1F">
            <w:pPr>
              <w:spacing w:before="120" w:line="240" w:lineRule="auto"/>
              <w:jc w:val="center"/>
              <w:rPr>
                <w:lang w:val="fr-FR"/>
              </w:rPr>
            </w:pPr>
            <w:r w:rsidRPr="00721671">
              <w:rPr>
                <w:lang w:val="fr-FR"/>
              </w:rPr>
              <w:t>N</w:t>
            </w:r>
          </w:p>
        </w:tc>
        <w:tc>
          <w:tcPr>
            <w:tcW w:w="456" w:type="pct"/>
            <w:vAlign w:val="center"/>
          </w:tcPr>
          <w:p w14:paraId="656EC7A9"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65EE7F5A" w14:textId="77777777" w:rsidR="00731153" w:rsidRPr="00721671" w:rsidRDefault="00731153" w:rsidP="00864A1F">
            <w:pPr>
              <w:spacing w:before="120" w:line="240" w:lineRule="auto"/>
              <w:rPr>
                <w:lang w:val="fr-FR"/>
              </w:rPr>
            </w:pPr>
            <w:r w:rsidRPr="00721671">
              <w:rPr>
                <w:lang w:val="fr-FR"/>
              </w:rPr>
              <w:t>Stimuler l'écosystème d'innovation compétitif dans plusieurs secteurs économiques pour des activités de consommation et de production durables</w:t>
            </w:r>
          </w:p>
        </w:tc>
      </w:tr>
      <w:tr w:rsidR="00731153" w:rsidRPr="00A06F9F" w14:paraId="0D178B24" w14:textId="77777777" w:rsidTr="004138CE">
        <w:trPr>
          <w:trHeight w:val="647"/>
        </w:trPr>
        <w:tc>
          <w:tcPr>
            <w:tcW w:w="600" w:type="pct"/>
            <w:vAlign w:val="center"/>
          </w:tcPr>
          <w:p w14:paraId="39BA8B99" w14:textId="173E6653" w:rsidR="00731153" w:rsidRPr="00721671" w:rsidRDefault="00731153" w:rsidP="00864A1F">
            <w:pPr>
              <w:spacing w:before="120" w:line="240" w:lineRule="auto"/>
              <w:jc w:val="left"/>
              <w:rPr>
                <w:b/>
                <w:bCs/>
                <w:lang w:val="fr-FR"/>
              </w:rPr>
            </w:pPr>
            <w:r w:rsidRPr="00721671">
              <w:rPr>
                <w:lang w:val="fr-FR"/>
              </w:rPr>
              <w:t xml:space="preserve">Objectif </w:t>
            </w:r>
            <w:r w:rsidR="00F064C1" w:rsidRPr="00721671">
              <w:rPr>
                <w:lang w:val="fr-FR"/>
              </w:rPr>
              <w:t>13 :</w:t>
            </w:r>
            <w:r w:rsidRPr="00721671">
              <w:rPr>
                <w:lang w:val="fr-FR"/>
              </w:rPr>
              <w:t xml:space="preserve"> Mesures relatives à la lutte contre le changement climatique</w:t>
            </w:r>
          </w:p>
        </w:tc>
        <w:tc>
          <w:tcPr>
            <w:tcW w:w="672" w:type="pct"/>
            <w:shd w:val="clear" w:color="auto" w:fill="4F81BD" w:themeFill="accent1"/>
            <w:vAlign w:val="center"/>
          </w:tcPr>
          <w:p w14:paraId="448A3809" w14:textId="77777777" w:rsidR="00731153" w:rsidRPr="00721671" w:rsidRDefault="00731153" w:rsidP="00864A1F">
            <w:pPr>
              <w:spacing w:before="120" w:line="240" w:lineRule="auto"/>
              <w:jc w:val="center"/>
              <w:rPr>
                <w:lang w:val="fr-FR"/>
              </w:rPr>
            </w:pPr>
            <w:r w:rsidRPr="00721671">
              <w:rPr>
                <w:lang w:val="fr-FR"/>
              </w:rPr>
              <w:t>S/O</w:t>
            </w:r>
          </w:p>
        </w:tc>
        <w:tc>
          <w:tcPr>
            <w:tcW w:w="550" w:type="pct"/>
            <w:vAlign w:val="center"/>
          </w:tcPr>
          <w:p w14:paraId="059487BE" w14:textId="77777777" w:rsidR="00731153" w:rsidRPr="00721671" w:rsidRDefault="00731153" w:rsidP="00864A1F">
            <w:pPr>
              <w:spacing w:before="120" w:line="240" w:lineRule="auto"/>
              <w:jc w:val="center"/>
              <w:rPr>
                <w:lang w:val="fr-FR"/>
              </w:rPr>
            </w:pPr>
            <w:r w:rsidRPr="00721671">
              <w:rPr>
                <w:lang w:val="fr-FR"/>
              </w:rPr>
              <w:t>N</w:t>
            </w:r>
          </w:p>
        </w:tc>
        <w:tc>
          <w:tcPr>
            <w:tcW w:w="596" w:type="pct"/>
            <w:shd w:val="clear" w:color="auto" w:fill="4F81BD"/>
            <w:vAlign w:val="center"/>
          </w:tcPr>
          <w:p w14:paraId="2E2828AA" w14:textId="77777777" w:rsidR="00731153" w:rsidRPr="00721671" w:rsidRDefault="00731153" w:rsidP="00864A1F">
            <w:pPr>
              <w:spacing w:before="120" w:line="240" w:lineRule="auto"/>
              <w:jc w:val="center"/>
              <w:rPr>
                <w:lang w:val="fr-FR"/>
              </w:rPr>
            </w:pPr>
            <w:r w:rsidRPr="00721671">
              <w:rPr>
                <w:lang w:val="fr-FR"/>
              </w:rPr>
              <w:t>S/O</w:t>
            </w:r>
          </w:p>
        </w:tc>
        <w:tc>
          <w:tcPr>
            <w:tcW w:w="518" w:type="pct"/>
            <w:shd w:val="clear" w:color="auto" w:fill="4F81BD" w:themeFill="accent1"/>
            <w:vAlign w:val="center"/>
          </w:tcPr>
          <w:p w14:paraId="55ACD4C7" w14:textId="77777777" w:rsidR="00731153" w:rsidRPr="00721671" w:rsidRDefault="00731153" w:rsidP="00864A1F">
            <w:pPr>
              <w:spacing w:before="120" w:line="240" w:lineRule="auto"/>
              <w:jc w:val="center"/>
              <w:rPr>
                <w:lang w:val="fr-FR"/>
              </w:rPr>
            </w:pPr>
            <w:r w:rsidRPr="00721671">
              <w:rPr>
                <w:lang w:val="fr-FR"/>
              </w:rPr>
              <w:t>S/O</w:t>
            </w:r>
          </w:p>
        </w:tc>
        <w:tc>
          <w:tcPr>
            <w:tcW w:w="456" w:type="pct"/>
            <w:vAlign w:val="center"/>
          </w:tcPr>
          <w:p w14:paraId="626BBA05"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59CC48F3" w14:textId="77777777" w:rsidR="00731153" w:rsidRPr="00721671" w:rsidRDefault="00731153" w:rsidP="00864A1F">
            <w:pPr>
              <w:spacing w:before="120" w:line="240" w:lineRule="auto"/>
              <w:rPr>
                <w:lang w:val="fr-FR"/>
              </w:rPr>
            </w:pPr>
            <w:r w:rsidRPr="00721671">
              <w:rPr>
                <w:lang w:val="fr-FR"/>
              </w:rPr>
              <w:t>Promouvoir les innovations respectueuses de l’environnement, l'entrepreneuriat social et l'entrepreneuriat dans les nouveaux secteurs, ainsi que ceux en transition et répondre à la question centrale du changement climatique pour l'avenir des régions méditerranéennes (accélération du réchauffement)</w:t>
            </w:r>
          </w:p>
        </w:tc>
      </w:tr>
      <w:tr w:rsidR="00731153" w:rsidRPr="00A06F9F" w14:paraId="18EA6255" w14:textId="77777777" w:rsidTr="004138CE">
        <w:trPr>
          <w:trHeight w:val="647"/>
        </w:trPr>
        <w:tc>
          <w:tcPr>
            <w:tcW w:w="600" w:type="pct"/>
            <w:vAlign w:val="center"/>
          </w:tcPr>
          <w:p w14:paraId="5B419707" w14:textId="6C1D7181" w:rsidR="00731153" w:rsidRPr="00721671" w:rsidRDefault="00731153" w:rsidP="00864A1F">
            <w:pPr>
              <w:spacing w:before="120" w:line="240" w:lineRule="auto"/>
              <w:jc w:val="left"/>
              <w:rPr>
                <w:b/>
                <w:bCs/>
                <w:lang w:val="fr-FR"/>
              </w:rPr>
            </w:pPr>
            <w:r w:rsidRPr="00721671">
              <w:rPr>
                <w:lang w:val="fr-FR"/>
              </w:rPr>
              <w:t xml:space="preserve">Objectif </w:t>
            </w:r>
            <w:r w:rsidR="00F064C1" w:rsidRPr="00721671">
              <w:rPr>
                <w:lang w:val="fr-FR"/>
              </w:rPr>
              <w:t>14 :</w:t>
            </w:r>
            <w:r w:rsidRPr="00721671">
              <w:rPr>
                <w:lang w:val="fr-FR"/>
              </w:rPr>
              <w:t xml:space="preserve"> Vie </w:t>
            </w:r>
            <w:r w:rsidR="00F064C1" w:rsidRPr="00721671">
              <w:rPr>
                <w:lang w:val="fr-FR"/>
              </w:rPr>
              <w:t>aquatique</w:t>
            </w:r>
          </w:p>
        </w:tc>
        <w:tc>
          <w:tcPr>
            <w:tcW w:w="672" w:type="pct"/>
            <w:shd w:val="clear" w:color="auto" w:fill="auto"/>
            <w:vAlign w:val="center"/>
          </w:tcPr>
          <w:p w14:paraId="7E4BD529" w14:textId="4B843A98" w:rsidR="00731153" w:rsidRPr="00721671" w:rsidRDefault="004138CE" w:rsidP="00864A1F">
            <w:pPr>
              <w:spacing w:before="120" w:line="240" w:lineRule="auto"/>
              <w:jc w:val="center"/>
              <w:rPr>
                <w:lang w:val="fr-FR"/>
              </w:rPr>
            </w:pPr>
            <w:r>
              <w:rPr>
                <w:lang w:val="fr-FR"/>
              </w:rPr>
              <w:t>N</w:t>
            </w:r>
          </w:p>
        </w:tc>
        <w:tc>
          <w:tcPr>
            <w:tcW w:w="550" w:type="pct"/>
            <w:vAlign w:val="center"/>
          </w:tcPr>
          <w:p w14:paraId="3E3D7C22" w14:textId="77777777" w:rsidR="00731153" w:rsidRPr="00721671" w:rsidRDefault="00731153" w:rsidP="00864A1F">
            <w:pPr>
              <w:spacing w:before="120" w:line="240" w:lineRule="auto"/>
              <w:jc w:val="center"/>
              <w:rPr>
                <w:lang w:val="fr-FR"/>
              </w:rPr>
            </w:pPr>
            <w:r w:rsidRPr="00721671">
              <w:rPr>
                <w:lang w:val="fr-FR"/>
              </w:rPr>
              <w:t>N</w:t>
            </w:r>
          </w:p>
        </w:tc>
        <w:tc>
          <w:tcPr>
            <w:tcW w:w="596" w:type="pct"/>
            <w:vAlign w:val="center"/>
          </w:tcPr>
          <w:p w14:paraId="57CFF01A" w14:textId="77777777" w:rsidR="00731153" w:rsidRPr="00721671" w:rsidRDefault="00731153" w:rsidP="00864A1F">
            <w:pPr>
              <w:spacing w:before="120" w:line="240" w:lineRule="auto"/>
              <w:jc w:val="center"/>
              <w:rPr>
                <w:lang w:val="fr-FR"/>
              </w:rPr>
            </w:pPr>
            <w:r w:rsidRPr="00721671">
              <w:rPr>
                <w:lang w:val="fr-FR"/>
              </w:rPr>
              <w:t>N</w:t>
            </w:r>
          </w:p>
        </w:tc>
        <w:tc>
          <w:tcPr>
            <w:tcW w:w="518" w:type="pct"/>
            <w:shd w:val="clear" w:color="auto" w:fill="4F81BD" w:themeFill="accent1"/>
            <w:vAlign w:val="center"/>
          </w:tcPr>
          <w:p w14:paraId="5F3B07C9" w14:textId="77777777" w:rsidR="00731153" w:rsidRPr="00721671" w:rsidRDefault="00731153" w:rsidP="00864A1F">
            <w:pPr>
              <w:spacing w:before="120" w:line="240" w:lineRule="auto"/>
              <w:jc w:val="center"/>
              <w:rPr>
                <w:lang w:val="fr-FR"/>
              </w:rPr>
            </w:pPr>
            <w:r w:rsidRPr="00721671">
              <w:rPr>
                <w:lang w:val="fr-FR"/>
              </w:rPr>
              <w:t>S/O</w:t>
            </w:r>
          </w:p>
        </w:tc>
        <w:tc>
          <w:tcPr>
            <w:tcW w:w="456" w:type="pct"/>
            <w:vAlign w:val="center"/>
          </w:tcPr>
          <w:p w14:paraId="76A68AE6"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6E2B946F" w14:textId="77777777" w:rsidR="00731153" w:rsidRPr="00721671" w:rsidRDefault="00731153" w:rsidP="00864A1F">
            <w:pPr>
              <w:spacing w:before="120" w:line="240" w:lineRule="auto"/>
              <w:rPr>
                <w:lang w:val="fr-FR"/>
              </w:rPr>
            </w:pPr>
            <w:r w:rsidRPr="00721671">
              <w:rPr>
                <w:lang w:val="fr-FR"/>
              </w:rPr>
              <w:t xml:space="preserve">Promouvoir la préservation de la biodiversité marine et la restauration de l’environnement marin dégradé. </w:t>
            </w:r>
          </w:p>
        </w:tc>
      </w:tr>
      <w:tr w:rsidR="00731153" w:rsidRPr="00A06F9F" w14:paraId="6F5D3CF4" w14:textId="77777777" w:rsidTr="004138CE">
        <w:trPr>
          <w:trHeight w:val="647"/>
        </w:trPr>
        <w:tc>
          <w:tcPr>
            <w:tcW w:w="600" w:type="pct"/>
            <w:vAlign w:val="center"/>
          </w:tcPr>
          <w:p w14:paraId="72CB2207" w14:textId="77777777" w:rsidR="00731153" w:rsidRPr="00721671" w:rsidRDefault="00731153" w:rsidP="00864A1F">
            <w:pPr>
              <w:spacing w:before="120" w:line="240" w:lineRule="auto"/>
              <w:jc w:val="left"/>
              <w:rPr>
                <w:b/>
                <w:bCs/>
                <w:lang w:val="fr-FR"/>
              </w:rPr>
            </w:pPr>
            <w:r w:rsidRPr="00721671">
              <w:rPr>
                <w:lang w:val="fr-FR"/>
              </w:rPr>
              <w:t>Objectif 15 : Vie Terrestre</w:t>
            </w:r>
          </w:p>
        </w:tc>
        <w:tc>
          <w:tcPr>
            <w:tcW w:w="672" w:type="pct"/>
            <w:shd w:val="clear" w:color="auto" w:fill="auto"/>
            <w:vAlign w:val="center"/>
          </w:tcPr>
          <w:p w14:paraId="75E56DDC" w14:textId="7391FE46" w:rsidR="00731153" w:rsidRPr="00721671" w:rsidRDefault="004138CE" w:rsidP="00864A1F">
            <w:pPr>
              <w:spacing w:before="120" w:line="240" w:lineRule="auto"/>
              <w:jc w:val="center"/>
              <w:rPr>
                <w:lang w:val="fr-FR"/>
              </w:rPr>
            </w:pPr>
            <w:r>
              <w:rPr>
                <w:lang w:val="fr-FR"/>
              </w:rPr>
              <w:t>N</w:t>
            </w:r>
          </w:p>
        </w:tc>
        <w:tc>
          <w:tcPr>
            <w:tcW w:w="550" w:type="pct"/>
            <w:vAlign w:val="center"/>
          </w:tcPr>
          <w:p w14:paraId="7DB492EB" w14:textId="77777777" w:rsidR="00731153" w:rsidRPr="00721671" w:rsidRDefault="00731153" w:rsidP="00864A1F">
            <w:pPr>
              <w:spacing w:before="120" w:line="240" w:lineRule="auto"/>
              <w:jc w:val="center"/>
              <w:rPr>
                <w:lang w:val="fr-FR"/>
              </w:rPr>
            </w:pPr>
            <w:r w:rsidRPr="00721671">
              <w:rPr>
                <w:lang w:val="fr-FR"/>
              </w:rPr>
              <w:t>N</w:t>
            </w:r>
          </w:p>
        </w:tc>
        <w:tc>
          <w:tcPr>
            <w:tcW w:w="596" w:type="pct"/>
            <w:shd w:val="clear" w:color="auto" w:fill="4F81BD"/>
            <w:vAlign w:val="center"/>
          </w:tcPr>
          <w:p w14:paraId="13754745" w14:textId="6894C0CC" w:rsidR="00731153" w:rsidRPr="00721671" w:rsidRDefault="004138CE" w:rsidP="00864A1F">
            <w:pPr>
              <w:spacing w:before="120" w:line="240" w:lineRule="auto"/>
              <w:jc w:val="center"/>
              <w:rPr>
                <w:lang w:val="fr-FR"/>
              </w:rPr>
            </w:pPr>
            <w:r>
              <w:rPr>
                <w:lang w:val="fr-FR"/>
              </w:rPr>
              <w:t>S/O</w:t>
            </w:r>
          </w:p>
        </w:tc>
        <w:tc>
          <w:tcPr>
            <w:tcW w:w="518" w:type="pct"/>
            <w:shd w:val="clear" w:color="auto" w:fill="4F81BD"/>
            <w:vAlign w:val="center"/>
          </w:tcPr>
          <w:p w14:paraId="153BEC53" w14:textId="77777777" w:rsidR="00731153" w:rsidRPr="00721671" w:rsidRDefault="00731153" w:rsidP="00864A1F">
            <w:pPr>
              <w:spacing w:before="120" w:line="240" w:lineRule="auto"/>
              <w:jc w:val="center"/>
              <w:rPr>
                <w:lang w:val="fr-FR"/>
              </w:rPr>
            </w:pPr>
            <w:r w:rsidRPr="00721671">
              <w:rPr>
                <w:lang w:val="fr-FR"/>
              </w:rPr>
              <w:t>S/O</w:t>
            </w:r>
          </w:p>
        </w:tc>
        <w:tc>
          <w:tcPr>
            <w:tcW w:w="456" w:type="pct"/>
            <w:vAlign w:val="center"/>
          </w:tcPr>
          <w:p w14:paraId="36E5DFDB"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2BC994C6" w14:textId="77777777" w:rsidR="00731153" w:rsidRPr="00721671" w:rsidRDefault="00731153" w:rsidP="00864A1F">
            <w:pPr>
              <w:spacing w:before="120" w:line="240" w:lineRule="auto"/>
              <w:rPr>
                <w:lang w:val="fr-FR"/>
              </w:rPr>
            </w:pPr>
            <w:r w:rsidRPr="00721671">
              <w:rPr>
                <w:lang w:val="fr-FR"/>
              </w:rPr>
              <w:t>Promouvoir la restauration des eaux douces et des terres dégradées, l'utilisation durable des terres et la protection des sols et les actions qui soutiennent la connectivité écologique des infrastructures bleues et vertes, ainsi que le soutien à la connexion entre les aires protégées, y compris les sites Natura 2000</w:t>
            </w:r>
          </w:p>
        </w:tc>
      </w:tr>
      <w:tr w:rsidR="00731153" w:rsidRPr="00A06F9F" w14:paraId="6378A231" w14:textId="77777777" w:rsidTr="00721671">
        <w:trPr>
          <w:trHeight w:val="647"/>
        </w:trPr>
        <w:tc>
          <w:tcPr>
            <w:tcW w:w="600" w:type="pct"/>
            <w:vAlign w:val="center"/>
          </w:tcPr>
          <w:p w14:paraId="66F8525A" w14:textId="77777777" w:rsidR="00731153" w:rsidRPr="00721671" w:rsidRDefault="00731153" w:rsidP="00864A1F">
            <w:pPr>
              <w:spacing w:before="120" w:line="240" w:lineRule="auto"/>
              <w:jc w:val="left"/>
              <w:rPr>
                <w:b/>
                <w:bCs/>
                <w:lang w:val="fr-FR"/>
              </w:rPr>
            </w:pPr>
            <w:r w:rsidRPr="00721671">
              <w:rPr>
                <w:lang w:val="fr-FR"/>
              </w:rPr>
              <w:t>Objectif 16 : Paix, Justice et Institutions efficaces</w:t>
            </w:r>
          </w:p>
        </w:tc>
        <w:tc>
          <w:tcPr>
            <w:tcW w:w="672" w:type="pct"/>
            <w:vAlign w:val="center"/>
          </w:tcPr>
          <w:p w14:paraId="5F7C2E52" w14:textId="77777777" w:rsidR="00731153" w:rsidRPr="00721671" w:rsidRDefault="00731153" w:rsidP="00864A1F">
            <w:pPr>
              <w:spacing w:before="120" w:line="240" w:lineRule="auto"/>
              <w:jc w:val="center"/>
              <w:rPr>
                <w:lang w:val="fr-FR"/>
              </w:rPr>
            </w:pPr>
            <w:r w:rsidRPr="00721671">
              <w:rPr>
                <w:lang w:val="fr-FR"/>
              </w:rPr>
              <w:t>N</w:t>
            </w:r>
          </w:p>
        </w:tc>
        <w:tc>
          <w:tcPr>
            <w:tcW w:w="550" w:type="pct"/>
            <w:vAlign w:val="center"/>
          </w:tcPr>
          <w:p w14:paraId="3A09E1A5" w14:textId="77777777" w:rsidR="00731153" w:rsidRPr="00721671" w:rsidRDefault="00731153" w:rsidP="00864A1F">
            <w:pPr>
              <w:spacing w:before="120" w:line="240" w:lineRule="auto"/>
              <w:jc w:val="center"/>
              <w:rPr>
                <w:lang w:val="fr-FR"/>
              </w:rPr>
            </w:pPr>
            <w:r w:rsidRPr="00721671">
              <w:rPr>
                <w:lang w:val="fr-FR"/>
              </w:rPr>
              <w:t>N</w:t>
            </w:r>
          </w:p>
        </w:tc>
        <w:tc>
          <w:tcPr>
            <w:tcW w:w="596" w:type="pct"/>
            <w:vAlign w:val="center"/>
          </w:tcPr>
          <w:p w14:paraId="28225953" w14:textId="77777777" w:rsidR="00731153" w:rsidRPr="00721671" w:rsidRDefault="00731153" w:rsidP="00864A1F">
            <w:pPr>
              <w:spacing w:before="120" w:line="240" w:lineRule="auto"/>
              <w:jc w:val="center"/>
              <w:rPr>
                <w:lang w:val="fr-FR"/>
              </w:rPr>
            </w:pPr>
            <w:r w:rsidRPr="00721671">
              <w:rPr>
                <w:lang w:val="fr-FR"/>
              </w:rPr>
              <w:t>N</w:t>
            </w:r>
          </w:p>
        </w:tc>
        <w:tc>
          <w:tcPr>
            <w:tcW w:w="518" w:type="pct"/>
            <w:vAlign w:val="center"/>
          </w:tcPr>
          <w:p w14:paraId="48C98B96" w14:textId="77777777" w:rsidR="00731153" w:rsidRPr="00721671" w:rsidRDefault="00731153" w:rsidP="00864A1F">
            <w:pPr>
              <w:spacing w:before="120" w:line="240" w:lineRule="auto"/>
              <w:jc w:val="center"/>
              <w:rPr>
                <w:lang w:val="fr-FR"/>
              </w:rPr>
            </w:pPr>
            <w:r w:rsidRPr="00721671">
              <w:rPr>
                <w:lang w:val="fr-FR"/>
              </w:rPr>
              <w:t>N</w:t>
            </w:r>
          </w:p>
        </w:tc>
        <w:tc>
          <w:tcPr>
            <w:tcW w:w="456" w:type="pct"/>
            <w:vAlign w:val="center"/>
          </w:tcPr>
          <w:p w14:paraId="76FCC970" w14:textId="77777777" w:rsidR="00731153" w:rsidRPr="00721671" w:rsidRDefault="00731153" w:rsidP="00864A1F">
            <w:pPr>
              <w:spacing w:before="120" w:line="240" w:lineRule="auto"/>
              <w:jc w:val="center"/>
              <w:rPr>
                <w:lang w:val="fr-FR"/>
              </w:rPr>
            </w:pPr>
            <w:r w:rsidRPr="00721671">
              <w:rPr>
                <w:lang w:val="fr-FR"/>
              </w:rPr>
              <w:t>N</w:t>
            </w:r>
          </w:p>
        </w:tc>
        <w:tc>
          <w:tcPr>
            <w:tcW w:w="1608" w:type="pct"/>
          </w:tcPr>
          <w:p w14:paraId="5AC8C69F" w14:textId="77777777" w:rsidR="00731153" w:rsidRPr="00721671" w:rsidRDefault="00731153" w:rsidP="00864A1F">
            <w:pPr>
              <w:spacing w:before="120" w:line="240" w:lineRule="auto"/>
              <w:rPr>
                <w:lang w:val="fr-FR"/>
              </w:rPr>
            </w:pPr>
            <w:r w:rsidRPr="00721671">
              <w:rPr>
                <w:lang w:val="fr-FR"/>
              </w:rPr>
              <w:t>Bien qu’aucune interaction n'ait été trouvée, un meilleur système de gouvernance de coopération pourrait aider à répondre à plusieurs priorités, telles que la paix et la justice et des institutions solides</w:t>
            </w:r>
          </w:p>
        </w:tc>
      </w:tr>
      <w:tr w:rsidR="00731153" w:rsidRPr="00A06F9F" w14:paraId="5EA78E7C" w14:textId="77777777" w:rsidTr="00721671">
        <w:trPr>
          <w:trHeight w:val="647"/>
        </w:trPr>
        <w:tc>
          <w:tcPr>
            <w:tcW w:w="600" w:type="pct"/>
          </w:tcPr>
          <w:p w14:paraId="25F3293D" w14:textId="77777777" w:rsidR="00731153" w:rsidRPr="00721671" w:rsidRDefault="00731153" w:rsidP="00864A1F">
            <w:pPr>
              <w:spacing w:before="120" w:line="240" w:lineRule="auto"/>
              <w:rPr>
                <w:lang w:val="fr-FR"/>
              </w:rPr>
            </w:pPr>
            <w:r w:rsidRPr="00721671">
              <w:rPr>
                <w:lang w:val="fr-FR"/>
              </w:rPr>
              <w:t>Objectifs 17 : Partenariats pour la réalisation des objectifs</w:t>
            </w:r>
          </w:p>
        </w:tc>
        <w:tc>
          <w:tcPr>
            <w:tcW w:w="672" w:type="pct"/>
            <w:vAlign w:val="center"/>
          </w:tcPr>
          <w:p w14:paraId="7C81D12A" w14:textId="77777777" w:rsidR="00731153" w:rsidRPr="00721671" w:rsidRDefault="00731153" w:rsidP="00864A1F">
            <w:pPr>
              <w:spacing w:before="120" w:line="240" w:lineRule="auto"/>
              <w:jc w:val="center"/>
              <w:rPr>
                <w:lang w:val="fr-FR"/>
              </w:rPr>
            </w:pPr>
            <w:r w:rsidRPr="00721671">
              <w:rPr>
                <w:lang w:val="fr-FR"/>
              </w:rPr>
              <w:t>N</w:t>
            </w:r>
          </w:p>
        </w:tc>
        <w:tc>
          <w:tcPr>
            <w:tcW w:w="550" w:type="pct"/>
            <w:vAlign w:val="center"/>
          </w:tcPr>
          <w:p w14:paraId="1B422774" w14:textId="77777777" w:rsidR="00731153" w:rsidRPr="00721671" w:rsidRDefault="00731153" w:rsidP="00864A1F">
            <w:pPr>
              <w:spacing w:before="120" w:line="240" w:lineRule="auto"/>
              <w:jc w:val="center"/>
              <w:rPr>
                <w:lang w:val="fr-FR"/>
              </w:rPr>
            </w:pPr>
            <w:r w:rsidRPr="00721671">
              <w:rPr>
                <w:lang w:val="fr-FR"/>
              </w:rPr>
              <w:t>N</w:t>
            </w:r>
          </w:p>
        </w:tc>
        <w:tc>
          <w:tcPr>
            <w:tcW w:w="596" w:type="pct"/>
            <w:vAlign w:val="center"/>
          </w:tcPr>
          <w:p w14:paraId="53F055E5" w14:textId="77777777" w:rsidR="00731153" w:rsidRPr="00721671" w:rsidRDefault="00731153" w:rsidP="00864A1F">
            <w:pPr>
              <w:spacing w:before="120" w:line="240" w:lineRule="auto"/>
              <w:jc w:val="center"/>
              <w:rPr>
                <w:lang w:val="fr-FR"/>
              </w:rPr>
            </w:pPr>
            <w:r w:rsidRPr="00721671">
              <w:rPr>
                <w:lang w:val="fr-FR"/>
              </w:rPr>
              <w:t>N</w:t>
            </w:r>
          </w:p>
        </w:tc>
        <w:tc>
          <w:tcPr>
            <w:tcW w:w="518" w:type="pct"/>
            <w:vAlign w:val="center"/>
          </w:tcPr>
          <w:p w14:paraId="461C1A57" w14:textId="77777777" w:rsidR="00731153" w:rsidRPr="00721671" w:rsidRDefault="00731153" w:rsidP="00864A1F">
            <w:pPr>
              <w:spacing w:before="120" w:line="240" w:lineRule="auto"/>
              <w:jc w:val="center"/>
              <w:rPr>
                <w:lang w:val="fr-FR"/>
              </w:rPr>
            </w:pPr>
            <w:r w:rsidRPr="00721671">
              <w:rPr>
                <w:lang w:val="fr-FR"/>
              </w:rPr>
              <w:t>N</w:t>
            </w:r>
          </w:p>
        </w:tc>
        <w:tc>
          <w:tcPr>
            <w:tcW w:w="456" w:type="pct"/>
            <w:shd w:val="clear" w:color="auto" w:fill="4F81BD" w:themeFill="accent1"/>
            <w:vAlign w:val="center"/>
          </w:tcPr>
          <w:p w14:paraId="3F2B67E1" w14:textId="77777777" w:rsidR="00731153" w:rsidRPr="00721671" w:rsidRDefault="00731153" w:rsidP="00864A1F">
            <w:pPr>
              <w:spacing w:before="120" w:line="240" w:lineRule="auto"/>
              <w:jc w:val="center"/>
              <w:rPr>
                <w:lang w:val="fr-FR"/>
              </w:rPr>
            </w:pPr>
            <w:r w:rsidRPr="00721671">
              <w:rPr>
                <w:lang w:val="fr-FR"/>
              </w:rPr>
              <w:t>S/O</w:t>
            </w:r>
          </w:p>
        </w:tc>
        <w:tc>
          <w:tcPr>
            <w:tcW w:w="1608" w:type="pct"/>
          </w:tcPr>
          <w:p w14:paraId="7F3CE845" w14:textId="77777777" w:rsidR="00731153" w:rsidRPr="00721671" w:rsidRDefault="00731153" w:rsidP="00864A1F">
            <w:pPr>
              <w:spacing w:before="120" w:line="240" w:lineRule="auto"/>
              <w:rPr>
                <w:lang w:val="fr-FR"/>
              </w:rPr>
            </w:pPr>
            <w:r w:rsidRPr="00721671">
              <w:rPr>
                <w:lang w:val="fr-FR"/>
              </w:rPr>
              <w:t xml:space="preserve">Mettre en œuvre des stratégies d'intégration dans les politiques locales, régionales, nationales et européennes en partenariat avec des projets de coordination institutionnelle dans le but de </w:t>
            </w:r>
            <w:r w:rsidRPr="00721671">
              <w:rPr>
                <w:lang w:val="fr-FR"/>
              </w:rPr>
              <w:lastRenderedPageBreak/>
              <w:t>contribuer à une meilleure coordination des politiques spécifiques au niveau transnational</w:t>
            </w:r>
          </w:p>
        </w:tc>
      </w:tr>
    </w:tbl>
    <w:p w14:paraId="121E3AFD" w14:textId="59FDCE45" w:rsidR="00731153" w:rsidRPr="00D50DAB" w:rsidRDefault="00731153" w:rsidP="00950E73">
      <w:pPr>
        <w:spacing w:before="0" w:line="300" w:lineRule="atLeast"/>
        <w:rPr>
          <w:lang w:val="fr-FR"/>
        </w:rPr>
        <w:sectPr w:rsidR="00731153" w:rsidRPr="00D50DAB" w:rsidSect="00455B66">
          <w:pgSz w:w="16838" w:h="11906" w:orient="landscape"/>
          <w:pgMar w:top="1418" w:right="1418" w:bottom="1134" w:left="1418" w:header="113" w:footer="709" w:gutter="0"/>
          <w:cols w:space="720"/>
          <w:titlePg/>
          <w:docGrid w:linePitch="326"/>
        </w:sectPr>
      </w:pPr>
    </w:p>
    <w:p w14:paraId="2592CB89" w14:textId="77777777" w:rsidR="00455B66" w:rsidRPr="00D50DAB" w:rsidRDefault="00455B66" w:rsidP="00950E73">
      <w:pPr>
        <w:spacing w:before="0" w:line="300" w:lineRule="atLeast"/>
        <w:rPr>
          <w:lang w:val="fr-FR"/>
        </w:rPr>
      </w:pPr>
    </w:p>
    <w:p w14:paraId="62DDAFDA" w14:textId="563EABAB" w:rsidR="007C392B" w:rsidRPr="0040461D" w:rsidRDefault="00E151F4" w:rsidP="0040461D">
      <w:pPr>
        <w:spacing w:before="0" w:line="300" w:lineRule="atLeast"/>
        <w:ind w:left="709"/>
        <w:rPr>
          <w:rFonts w:ascii="Calibri" w:hAnsi="Calibri"/>
          <w:b/>
          <w:color w:val="4470B4"/>
          <w:lang w:val="fr-FR"/>
        </w:rPr>
      </w:pPr>
      <w:r w:rsidRPr="00E151F4">
        <w:rPr>
          <w:rStyle w:val="Rfrenceintense"/>
          <w:lang w:val="fr-FR"/>
        </w:rPr>
        <w:t xml:space="preserve">Synthèse de la </w:t>
      </w:r>
      <w:r w:rsidR="0040461D" w:rsidRPr="00E151F4">
        <w:rPr>
          <w:rStyle w:val="Rfrenceintense"/>
          <w:lang w:val="fr-FR"/>
        </w:rPr>
        <w:t>cohérence</w:t>
      </w:r>
      <w:r w:rsidRPr="00E151F4">
        <w:rPr>
          <w:rStyle w:val="Rfrenceintense"/>
          <w:lang w:val="fr-FR"/>
        </w:rPr>
        <w:t xml:space="preserve"> d</w:t>
      </w:r>
      <w:r>
        <w:rPr>
          <w:rStyle w:val="Rfrenceintense"/>
          <w:lang w:val="fr-FR"/>
        </w:rPr>
        <w:t xml:space="preserve">u Programme avec </w:t>
      </w:r>
      <w:r w:rsidR="0040461D">
        <w:rPr>
          <w:rStyle w:val="Rfrenceintense"/>
          <w:lang w:val="fr-FR"/>
        </w:rPr>
        <w:t>les politiques à l’échelle européenne</w:t>
      </w:r>
    </w:p>
    <w:p w14:paraId="42749A6C" w14:textId="17C5932A" w:rsidR="0040461D" w:rsidRPr="0040461D" w:rsidRDefault="0040461D" w:rsidP="006C351A">
      <w:pPr>
        <w:rPr>
          <w:shd w:val="clear" w:color="auto" w:fill="FFFFFF"/>
          <w:lang w:val="fr-FR"/>
        </w:rPr>
      </w:pPr>
      <w:r w:rsidRPr="0040461D">
        <w:rPr>
          <w:shd w:val="clear" w:color="auto" w:fill="FFFFFF"/>
          <w:lang w:val="fr-FR"/>
        </w:rPr>
        <w:t xml:space="preserve">L’analyse ci-avant a </w:t>
      </w:r>
      <w:r>
        <w:rPr>
          <w:shd w:val="clear" w:color="auto" w:fill="FFFFFF"/>
          <w:lang w:val="fr-FR"/>
        </w:rPr>
        <w:t xml:space="preserve">démontré que les Axes Prioritaires (AP), les Objectifs Stratégiques (OS) et les actions y étant associées </w:t>
      </w:r>
      <w:r w:rsidR="00856B8B">
        <w:rPr>
          <w:shd w:val="clear" w:color="auto" w:fill="FFFFFF"/>
          <w:lang w:val="fr-FR"/>
        </w:rPr>
        <w:t>permettent de répondre à de nombreuses problématiques environnementales</w:t>
      </w:r>
      <w:r w:rsidR="004F250D">
        <w:rPr>
          <w:shd w:val="clear" w:color="auto" w:fill="FFFFFF"/>
          <w:lang w:val="fr-FR"/>
        </w:rPr>
        <w:t xml:space="preserve"> définies dans le cadre des politiques communautaires</w:t>
      </w:r>
      <w:r w:rsidR="00856B8B">
        <w:rPr>
          <w:shd w:val="clear" w:color="auto" w:fill="FFFFFF"/>
          <w:lang w:val="fr-FR"/>
        </w:rPr>
        <w:t xml:space="preserve">, ainsi qu’aux </w:t>
      </w:r>
      <w:r w:rsidR="004138CE">
        <w:rPr>
          <w:shd w:val="clear" w:color="auto" w:fill="FFFFFF"/>
          <w:lang w:val="fr-FR"/>
        </w:rPr>
        <w:t xml:space="preserve">Objectifs de Développement Durable </w:t>
      </w:r>
      <w:r w:rsidR="004F250D">
        <w:rPr>
          <w:shd w:val="clear" w:color="auto" w:fill="FFFFFF"/>
          <w:lang w:val="fr-FR"/>
        </w:rPr>
        <w:t>(ODD) de l</w:t>
      </w:r>
      <w:r w:rsidR="004138CE">
        <w:rPr>
          <w:shd w:val="clear" w:color="auto" w:fill="FFFFFF"/>
          <w:lang w:val="fr-FR"/>
        </w:rPr>
        <w:t>’Agenda 2030</w:t>
      </w:r>
      <w:r w:rsidR="00856B8B">
        <w:rPr>
          <w:shd w:val="clear" w:color="auto" w:fill="FFFFFF"/>
          <w:lang w:val="fr-FR"/>
        </w:rPr>
        <w:t>. Ces derniers incluent le suivi et l’adaptation au changement climatique, la sauvega</w:t>
      </w:r>
      <w:r w:rsidR="0009397E">
        <w:rPr>
          <w:shd w:val="clear" w:color="auto" w:fill="FFFFFF"/>
          <w:lang w:val="fr-FR"/>
        </w:rPr>
        <w:t xml:space="preserve">rde de catastrophes naturelles ou d’origine humaine, la protection de la biodiversité, la qualité des eaux marines, et l’éco-innovation. </w:t>
      </w:r>
    </w:p>
    <w:p w14:paraId="398EAFE9" w14:textId="31C945DF" w:rsidR="006C351A" w:rsidRPr="00731153" w:rsidRDefault="00E55CEA" w:rsidP="006C351A">
      <w:pPr>
        <w:rPr>
          <w:b/>
          <w:bCs/>
          <w:shd w:val="clear" w:color="auto" w:fill="FFFFFF"/>
          <w:lang w:val="fr-FR"/>
        </w:rPr>
      </w:pPr>
      <w:r w:rsidRPr="00731153">
        <w:rPr>
          <w:b/>
          <w:bCs/>
          <w:shd w:val="clear" w:color="auto" w:fill="FFFFFF"/>
          <w:lang w:val="fr-FR"/>
        </w:rPr>
        <w:t xml:space="preserve">Le cadre défini par le </w:t>
      </w:r>
      <w:r w:rsidR="005953CE">
        <w:rPr>
          <w:b/>
          <w:bCs/>
          <w:shd w:val="clear" w:color="auto" w:fill="FFFFFF"/>
          <w:lang w:val="fr-FR"/>
        </w:rPr>
        <w:t>Programme</w:t>
      </w:r>
      <w:r w:rsidRPr="00731153">
        <w:rPr>
          <w:b/>
          <w:bCs/>
          <w:shd w:val="clear" w:color="auto" w:fill="FFFFFF"/>
          <w:lang w:val="fr-FR"/>
        </w:rPr>
        <w:t xml:space="preserve"> correspond bien aux politiques et stratégies élaborées aux niveaux européen et international sur les questions d'environnement et de durabilité.</w:t>
      </w:r>
    </w:p>
    <w:p w14:paraId="46453002" w14:textId="77777777" w:rsidR="00016222" w:rsidRPr="00E55CEA" w:rsidRDefault="00016222" w:rsidP="007B3B5F">
      <w:pPr>
        <w:rPr>
          <w:lang w:val="fr-FR"/>
        </w:rPr>
      </w:pPr>
    </w:p>
    <w:p w14:paraId="1920E876" w14:textId="7F60BBAD" w:rsidR="002A6AD9" w:rsidRDefault="00736180" w:rsidP="00082BFC">
      <w:pPr>
        <w:pStyle w:val="Titre2"/>
        <w:rPr>
          <w:lang w:val="fr-FR"/>
        </w:rPr>
      </w:pPr>
      <w:bookmarkStart w:id="150" w:name="_Toc66805693"/>
      <w:bookmarkStart w:id="151" w:name="_Toc66891401"/>
      <w:r>
        <w:rPr>
          <w:caps w:val="0"/>
          <w:lang w:val="fr-FR"/>
        </w:rPr>
        <w:t xml:space="preserve">Cohérence avec les </w:t>
      </w:r>
      <w:r w:rsidR="00481805">
        <w:rPr>
          <w:caps w:val="0"/>
          <w:lang w:val="fr-FR"/>
        </w:rPr>
        <w:t>stratég</w:t>
      </w:r>
      <w:r w:rsidR="00D92E90">
        <w:rPr>
          <w:caps w:val="0"/>
          <w:lang w:val="fr-FR"/>
        </w:rPr>
        <w:t>i</w:t>
      </w:r>
      <w:r w:rsidR="00481805">
        <w:rPr>
          <w:caps w:val="0"/>
          <w:lang w:val="fr-FR"/>
        </w:rPr>
        <w:t>es</w:t>
      </w:r>
      <w:r>
        <w:rPr>
          <w:caps w:val="0"/>
          <w:lang w:val="fr-FR"/>
        </w:rPr>
        <w:t xml:space="preserve"> pertinentes pour la zone de </w:t>
      </w:r>
      <w:r w:rsidR="00481805">
        <w:rPr>
          <w:caps w:val="0"/>
          <w:lang w:val="fr-FR"/>
        </w:rPr>
        <w:t>coopération</w:t>
      </w:r>
      <w:bookmarkEnd w:id="150"/>
      <w:bookmarkEnd w:id="151"/>
    </w:p>
    <w:p w14:paraId="2BE72B0D" w14:textId="77777777" w:rsidR="004621FC" w:rsidRPr="00E55CEA" w:rsidRDefault="004621FC" w:rsidP="00082BFC">
      <w:pPr>
        <w:rPr>
          <w:lang w:val="fr-FR"/>
        </w:rPr>
      </w:pPr>
    </w:p>
    <w:p w14:paraId="3EC027D9" w14:textId="7A900CEF" w:rsidR="0030283B" w:rsidRPr="00F2012B" w:rsidRDefault="00F2012B" w:rsidP="005E2B7E">
      <w:pPr>
        <w:spacing w:before="0" w:line="300" w:lineRule="atLeast"/>
        <w:ind w:left="709"/>
        <w:rPr>
          <w:rStyle w:val="Rfrenceintense"/>
          <w:lang w:val="fr-FR"/>
        </w:rPr>
      </w:pPr>
      <w:r w:rsidRPr="00F2012B">
        <w:rPr>
          <w:rStyle w:val="Rfrenceintense"/>
          <w:lang w:val="fr-FR"/>
        </w:rPr>
        <w:t xml:space="preserve">Stratégie de l'Union européenne pour la région de l'Adriatique et de la mer Ionienne </w:t>
      </w:r>
      <w:r w:rsidR="0030283B" w:rsidRPr="00F2012B">
        <w:rPr>
          <w:rStyle w:val="Rfrenceintense"/>
          <w:lang w:val="fr-FR"/>
        </w:rPr>
        <w:t xml:space="preserve">(EUSAIR) </w:t>
      </w:r>
    </w:p>
    <w:p w14:paraId="521933A0" w14:textId="1167CC6B" w:rsidR="00812F1F" w:rsidRPr="00EA49F7" w:rsidRDefault="00F2012B" w:rsidP="003C531F">
      <w:pPr>
        <w:rPr>
          <w:shd w:val="clear" w:color="auto" w:fill="FFFFFF"/>
          <w:lang w:val="fr-FR"/>
        </w:rPr>
      </w:pPr>
      <w:r w:rsidRPr="00F2012B">
        <w:rPr>
          <w:shd w:val="clear" w:color="auto" w:fill="FFFFFF"/>
          <w:lang w:val="fr-FR"/>
        </w:rPr>
        <w:t>La stratégie EUSAIR est focalisé</w:t>
      </w:r>
      <w:r w:rsidR="00481805">
        <w:rPr>
          <w:shd w:val="clear" w:color="auto" w:fill="FFFFFF"/>
          <w:lang w:val="fr-FR"/>
        </w:rPr>
        <w:t>e</w:t>
      </w:r>
      <w:r w:rsidRPr="00F2012B">
        <w:rPr>
          <w:shd w:val="clear" w:color="auto" w:fill="FFFFFF"/>
          <w:lang w:val="fr-FR"/>
        </w:rPr>
        <w:t xml:space="preserve"> </w:t>
      </w:r>
      <w:r>
        <w:rPr>
          <w:shd w:val="clear" w:color="auto" w:fill="FFFFFF"/>
          <w:lang w:val="fr-FR"/>
        </w:rPr>
        <w:t xml:space="preserve">sur le Région Adriatique et la mer ionienne et couvre huit pays : </w:t>
      </w:r>
      <w:r w:rsidR="008A36D9">
        <w:rPr>
          <w:shd w:val="clear" w:color="auto" w:fill="FFFFFF"/>
          <w:lang w:val="fr-FR"/>
        </w:rPr>
        <w:t>quatre États</w:t>
      </w:r>
      <w:r>
        <w:rPr>
          <w:shd w:val="clear" w:color="auto" w:fill="FFFFFF"/>
          <w:lang w:val="fr-FR"/>
        </w:rPr>
        <w:t xml:space="preserve"> Membres de l’UE (Croatie, Grèce, Italie, Slovénie) et </w:t>
      </w:r>
      <w:r w:rsidR="00857705">
        <w:rPr>
          <w:shd w:val="clear" w:color="auto" w:fill="FFFFFF"/>
          <w:lang w:val="fr-FR"/>
        </w:rPr>
        <w:t xml:space="preserve">quatre États non-membre (Albanie, Bosnie-Herzégovine, </w:t>
      </w:r>
      <w:r w:rsidR="00334D65">
        <w:rPr>
          <w:shd w:val="clear" w:color="auto" w:fill="FFFFFF"/>
          <w:lang w:val="fr-FR"/>
        </w:rPr>
        <w:t>Monténégro</w:t>
      </w:r>
      <w:r w:rsidR="00857705">
        <w:rPr>
          <w:shd w:val="clear" w:color="auto" w:fill="FFFFFF"/>
          <w:lang w:val="fr-FR"/>
        </w:rPr>
        <w:t xml:space="preserve">, Serbie). </w:t>
      </w:r>
      <w:r w:rsidR="00857705" w:rsidRPr="00F35007">
        <w:rPr>
          <w:shd w:val="clear" w:color="auto" w:fill="FFFFFF"/>
          <w:lang w:val="fr-FR"/>
        </w:rPr>
        <w:t>La Communication et l</w:t>
      </w:r>
      <w:r w:rsidR="00481805">
        <w:rPr>
          <w:shd w:val="clear" w:color="auto" w:fill="FFFFFF"/>
          <w:lang w:val="fr-FR"/>
        </w:rPr>
        <w:t>e</w:t>
      </w:r>
      <w:r w:rsidR="00857705" w:rsidRPr="00F35007">
        <w:rPr>
          <w:shd w:val="clear" w:color="auto" w:fill="FFFFFF"/>
          <w:lang w:val="fr-FR"/>
        </w:rPr>
        <w:t xml:space="preserve"> Plan d’action ont été </w:t>
      </w:r>
      <w:r w:rsidR="002A0855">
        <w:rPr>
          <w:shd w:val="clear" w:color="auto" w:fill="FFFFFF"/>
          <w:lang w:val="fr-FR"/>
        </w:rPr>
        <w:t>adoptés en</w:t>
      </w:r>
      <w:r w:rsidR="00334D65">
        <w:rPr>
          <w:shd w:val="clear" w:color="auto" w:fill="FFFFFF"/>
          <w:lang w:val="fr-FR"/>
        </w:rPr>
        <w:t xml:space="preserve"> 2014 </w:t>
      </w:r>
      <w:r w:rsidR="00812F1F" w:rsidRPr="00812F1F">
        <w:rPr>
          <w:shd w:val="clear" w:color="auto" w:fill="FFFFFF"/>
          <w:lang w:val="fr-FR"/>
        </w:rPr>
        <w:t>par le Conseil</w:t>
      </w:r>
      <w:r w:rsidR="002A0855">
        <w:rPr>
          <w:shd w:val="clear" w:color="auto" w:fill="FFFFFF"/>
          <w:lang w:val="fr-FR"/>
        </w:rPr>
        <w:t xml:space="preserve"> Européen.</w:t>
      </w:r>
      <w:r w:rsidR="00812F1F">
        <w:rPr>
          <w:shd w:val="clear" w:color="auto" w:fill="FFFFFF"/>
          <w:lang w:val="fr-FR"/>
        </w:rPr>
        <w:t xml:space="preserve"> </w:t>
      </w:r>
      <w:r w:rsidR="007D7022" w:rsidRPr="001A5CB6">
        <w:rPr>
          <w:shd w:val="clear" w:color="auto" w:fill="FFFFFF"/>
          <w:lang w:val="fr-FR"/>
        </w:rPr>
        <w:t xml:space="preserve">La stratégie inclue </w:t>
      </w:r>
      <w:r w:rsidR="0038407F" w:rsidRPr="001A5CB6">
        <w:rPr>
          <w:shd w:val="clear" w:color="auto" w:fill="FFFFFF"/>
          <w:lang w:val="fr-FR"/>
        </w:rPr>
        <w:t xml:space="preserve">la </w:t>
      </w:r>
      <w:r w:rsidR="0038407F" w:rsidRPr="001A5CB6">
        <w:rPr>
          <w:u w:val="single"/>
          <w:shd w:val="clear" w:color="auto" w:fill="FFFFFF"/>
          <w:lang w:val="fr-FR"/>
        </w:rPr>
        <w:t xml:space="preserve">Stratégie </w:t>
      </w:r>
      <w:r w:rsidR="001A5CB6" w:rsidRPr="001A5CB6">
        <w:rPr>
          <w:u w:val="single"/>
          <w:shd w:val="clear" w:color="auto" w:fill="FFFFFF"/>
          <w:lang w:val="fr-FR"/>
        </w:rPr>
        <w:t>Maritime pour la mer A</w:t>
      </w:r>
      <w:r w:rsidR="001A5CB6">
        <w:rPr>
          <w:u w:val="single"/>
          <w:shd w:val="clear" w:color="auto" w:fill="FFFFFF"/>
          <w:lang w:val="fr-FR"/>
        </w:rPr>
        <w:t>driatique et la mer Ionienne</w:t>
      </w:r>
      <w:r w:rsidR="002A0855">
        <w:rPr>
          <w:u w:val="single"/>
          <w:shd w:val="clear" w:color="auto" w:fill="FFFFFF"/>
          <w:lang w:val="fr-FR"/>
        </w:rPr>
        <w:t xml:space="preserve"> </w:t>
      </w:r>
      <w:r w:rsidR="00890D35">
        <w:rPr>
          <w:shd w:val="clear" w:color="auto" w:fill="FFFFFF"/>
          <w:lang w:val="fr-FR"/>
        </w:rPr>
        <w:t>adopté</w:t>
      </w:r>
      <w:r w:rsidR="00481805">
        <w:rPr>
          <w:shd w:val="clear" w:color="auto" w:fill="FFFFFF"/>
          <w:lang w:val="fr-FR"/>
        </w:rPr>
        <w:t>e</w:t>
      </w:r>
      <w:r w:rsidR="00890D35">
        <w:rPr>
          <w:shd w:val="clear" w:color="auto" w:fill="FFFFFF"/>
          <w:lang w:val="fr-FR"/>
        </w:rPr>
        <w:t xml:space="preserve"> par la Commission le 30 novembre 2012. </w:t>
      </w:r>
      <w:r w:rsidR="00C16394">
        <w:rPr>
          <w:shd w:val="clear" w:color="auto" w:fill="FFFFFF"/>
          <w:lang w:val="fr-FR"/>
        </w:rPr>
        <w:t>L’objectif général de la nouvelle stratégie est de promouvoir la prospérité économique et sociale, et la croissan</w:t>
      </w:r>
      <w:r w:rsidR="00481805">
        <w:rPr>
          <w:shd w:val="clear" w:color="auto" w:fill="FFFFFF"/>
          <w:lang w:val="fr-FR"/>
        </w:rPr>
        <w:t>c</w:t>
      </w:r>
      <w:r w:rsidR="00C16394">
        <w:rPr>
          <w:shd w:val="clear" w:color="auto" w:fill="FFFFFF"/>
          <w:lang w:val="fr-FR"/>
        </w:rPr>
        <w:t xml:space="preserve">e dans la région via </w:t>
      </w:r>
      <w:r w:rsidR="00A92EBD">
        <w:rPr>
          <w:shd w:val="clear" w:color="auto" w:fill="FFFFFF"/>
          <w:lang w:val="fr-FR"/>
        </w:rPr>
        <w:t xml:space="preserve">l’accroissement de l’attractivité, la compétitivité et la connectivité. </w:t>
      </w:r>
      <w:r w:rsidR="00E457B3" w:rsidRPr="00E457B3">
        <w:rPr>
          <w:shd w:val="clear" w:color="auto" w:fill="FFFFFF"/>
          <w:lang w:val="fr-FR"/>
        </w:rPr>
        <w:t xml:space="preserve">Elle devrait également jouer un </w:t>
      </w:r>
      <w:r w:rsidR="001D4C45" w:rsidRPr="00E457B3">
        <w:rPr>
          <w:shd w:val="clear" w:color="auto" w:fill="FFFFFF"/>
          <w:lang w:val="fr-FR"/>
        </w:rPr>
        <w:t>rôle</w:t>
      </w:r>
      <w:r w:rsidR="00E457B3" w:rsidRPr="00E457B3">
        <w:rPr>
          <w:shd w:val="clear" w:color="auto" w:fill="FFFFFF"/>
          <w:lang w:val="fr-FR"/>
        </w:rPr>
        <w:t xml:space="preserve"> important dans la p</w:t>
      </w:r>
      <w:r w:rsidR="00E457B3">
        <w:rPr>
          <w:shd w:val="clear" w:color="auto" w:fill="FFFFFF"/>
          <w:lang w:val="fr-FR"/>
        </w:rPr>
        <w:t xml:space="preserve">romotion de l’intégration </w:t>
      </w:r>
      <w:r w:rsidR="00154DB2">
        <w:rPr>
          <w:shd w:val="clear" w:color="auto" w:fill="FFFFFF"/>
          <w:lang w:val="fr-FR"/>
        </w:rPr>
        <w:t>de l’UE</w:t>
      </w:r>
      <w:r w:rsidR="00E457B3">
        <w:rPr>
          <w:shd w:val="clear" w:color="auto" w:fill="FFFFFF"/>
          <w:lang w:val="fr-FR"/>
        </w:rPr>
        <w:t xml:space="preserve"> dans les </w:t>
      </w:r>
      <w:r w:rsidR="002A0855">
        <w:rPr>
          <w:shd w:val="clear" w:color="auto" w:fill="FFFFFF"/>
          <w:lang w:val="fr-FR"/>
        </w:rPr>
        <w:t>Balkans</w:t>
      </w:r>
      <w:r w:rsidR="00E457B3">
        <w:rPr>
          <w:shd w:val="clear" w:color="auto" w:fill="FFFFFF"/>
          <w:lang w:val="fr-FR"/>
        </w:rPr>
        <w:t xml:space="preserve"> occidentaux</w:t>
      </w:r>
      <w:r w:rsidR="001D4C45">
        <w:rPr>
          <w:shd w:val="clear" w:color="auto" w:fill="FFFFFF"/>
          <w:lang w:val="fr-FR"/>
        </w:rPr>
        <w:t>.</w:t>
      </w:r>
      <w:r w:rsidR="00154DB2">
        <w:rPr>
          <w:shd w:val="clear" w:color="auto" w:fill="FFFFFF"/>
          <w:lang w:val="fr-FR"/>
        </w:rPr>
        <w:t xml:space="preserve"> </w:t>
      </w:r>
      <w:r w:rsidR="00154DB2" w:rsidRPr="00EA49F7">
        <w:rPr>
          <w:shd w:val="clear" w:color="auto" w:fill="FFFFFF"/>
          <w:lang w:val="fr-FR"/>
        </w:rPr>
        <w:t xml:space="preserve">Le Plan d’Action </w:t>
      </w:r>
      <w:r w:rsidR="002A0855">
        <w:rPr>
          <w:shd w:val="clear" w:color="auto" w:fill="FFFFFF"/>
          <w:lang w:val="fr-FR"/>
        </w:rPr>
        <w:t>définit</w:t>
      </w:r>
      <w:r w:rsidR="00154DB2" w:rsidRPr="00EA49F7">
        <w:rPr>
          <w:shd w:val="clear" w:color="auto" w:fill="FFFFFF"/>
          <w:lang w:val="fr-FR"/>
        </w:rPr>
        <w:t xml:space="preserve"> </w:t>
      </w:r>
      <w:r w:rsidR="00EA49F7" w:rsidRPr="00EA49F7">
        <w:rPr>
          <w:shd w:val="clear" w:color="auto" w:fill="FFFFFF"/>
          <w:lang w:val="fr-FR"/>
        </w:rPr>
        <w:t>les quatre piliers de la s</w:t>
      </w:r>
      <w:r w:rsidR="00EA49F7">
        <w:rPr>
          <w:shd w:val="clear" w:color="auto" w:fill="FFFFFF"/>
          <w:lang w:val="fr-FR"/>
        </w:rPr>
        <w:t xml:space="preserve">tratégie, chacun avec ses propres objectifs spécifiques : </w:t>
      </w:r>
    </w:p>
    <w:p w14:paraId="34C95752" w14:textId="4AA98660" w:rsidR="00EA49F7" w:rsidRPr="002A0855" w:rsidRDefault="00EA49F7" w:rsidP="000E1D46">
      <w:pPr>
        <w:pStyle w:val="Paragraphedeliste"/>
        <w:numPr>
          <w:ilvl w:val="0"/>
          <w:numId w:val="33"/>
        </w:numPr>
        <w:spacing w:before="0" w:after="0"/>
        <w:rPr>
          <w:shd w:val="clear" w:color="auto" w:fill="FFFFFF"/>
          <w:lang w:val="fr-FR"/>
        </w:rPr>
      </w:pPr>
      <w:r w:rsidRPr="002A0855">
        <w:rPr>
          <w:shd w:val="clear" w:color="auto" w:fill="FFFFFF"/>
          <w:lang w:val="fr-FR"/>
        </w:rPr>
        <w:t>Croissance bleu</w:t>
      </w:r>
      <w:r w:rsidR="00481805" w:rsidRPr="002A0855">
        <w:rPr>
          <w:shd w:val="clear" w:color="auto" w:fill="FFFFFF"/>
          <w:lang w:val="fr-FR"/>
        </w:rPr>
        <w:t>e</w:t>
      </w:r>
      <w:r w:rsidRPr="002A0855">
        <w:rPr>
          <w:shd w:val="clear" w:color="auto" w:fill="FFFFFF"/>
          <w:lang w:val="fr-FR"/>
        </w:rPr>
        <w:t xml:space="preserve"> : </w:t>
      </w:r>
    </w:p>
    <w:p w14:paraId="6E921507" w14:textId="703DC634" w:rsidR="00EA49F7" w:rsidRPr="002A0855" w:rsidRDefault="00EA49F7" w:rsidP="002A0855">
      <w:pPr>
        <w:pStyle w:val="Paragraphedeliste"/>
        <w:numPr>
          <w:ilvl w:val="0"/>
          <w:numId w:val="55"/>
        </w:numPr>
        <w:spacing w:before="0" w:after="0"/>
        <w:rPr>
          <w:color w:val="000000"/>
          <w:shd w:val="clear" w:color="auto" w:fill="FFFFFF"/>
          <w:lang w:val="fr-FR"/>
        </w:rPr>
      </w:pPr>
      <w:r w:rsidRPr="002A0855">
        <w:rPr>
          <w:color w:val="000000"/>
          <w:shd w:val="clear" w:color="auto" w:fill="FFFFFF"/>
          <w:lang w:val="fr-FR"/>
        </w:rPr>
        <w:t>Promo</w:t>
      </w:r>
      <w:r w:rsidR="00CF3168" w:rsidRPr="002A0855">
        <w:rPr>
          <w:color w:val="000000"/>
          <w:shd w:val="clear" w:color="auto" w:fill="FFFFFF"/>
          <w:lang w:val="fr-FR"/>
        </w:rPr>
        <w:t>uvoir la recherche, l’innovation et les opportunités professionnelle dans le secteur de l’économie bleue ;</w:t>
      </w:r>
    </w:p>
    <w:p w14:paraId="2A752ED6" w14:textId="793C040D" w:rsidR="003C531F" w:rsidRPr="002A0855" w:rsidRDefault="00CF3168" w:rsidP="002A0855">
      <w:pPr>
        <w:pStyle w:val="Paragraphedeliste"/>
        <w:numPr>
          <w:ilvl w:val="0"/>
          <w:numId w:val="55"/>
        </w:numPr>
        <w:spacing w:before="0" w:after="0"/>
        <w:rPr>
          <w:color w:val="000000"/>
          <w:shd w:val="clear" w:color="auto" w:fill="FFFFFF"/>
          <w:lang w:val="fr-FR"/>
        </w:rPr>
      </w:pPr>
      <w:r w:rsidRPr="002A0855">
        <w:rPr>
          <w:color w:val="000000"/>
          <w:shd w:val="clear" w:color="auto" w:fill="FFFFFF"/>
          <w:lang w:val="fr-FR"/>
        </w:rPr>
        <w:t xml:space="preserve">Adaptation à la production et la consommation de </w:t>
      </w:r>
      <w:r w:rsidR="00CE6D27" w:rsidRPr="002A0855">
        <w:rPr>
          <w:color w:val="000000"/>
          <w:shd w:val="clear" w:color="auto" w:fill="FFFFFF"/>
          <w:lang w:val="fr-FR"/>
        </w:rPr>
        <w:t>fruits de mer durable ;</w:t>
      </w:r>
    </w:p>
    <w:p w14:paraId="6C9294FE" w14:textId="4320865F" w:rsidR="003C531F" w:rsidRPr="002A0855" w:rsidRDefault="00CE6D27" w:rsidP="002A0855">
      <w:pPr>
        <w:pStyle w:val="Paragraphedeliste"/>
        <w:numPr>
          <w:ilvl w:val="0"/>
          <w:numId w:val="55"/>
        </w:numPr>
        <w:spacing w:before="0" w:after="0"/>
        <w:rPr>
          <w:color w:val="000000"/>
          <w:shd w:val="clear" w:color="auto" w:fill="FFFFFF"/>
          <w:lang w:val="fr-FR"/>
        </w:rPr>
      </w:pPr>
      <w:r w:rsidRPr="002A0855">
        <w:rPr>
          <w:color w:val="000000"/>
          <w:shd w:val="clear" w:color="auto" w:fill="FFFFFF"/>
          <w:lang w:val="fr-FR"/>
        </w:rPr>
        <w:t xml:space="preserve">Amélioration de la gouvernance du bassin maritime </w:t>
      </w:r>
    </w:p>
    <w:p w14:paraId="0306E931" w14:textId="6BA63051" w:rsidR="003C531F" w:rsidRPr="002A0855" w:rsidRDefault="00CE6D27" w:rsidP="000E1D46">
      <w:pPr>
        <w:pStyle w:val="Paragraphedeliste"/>
        <w:numPr>
          <w:ilvl w:val="0"/>
          <w:numId w:val="33"/>
        </w:numPr>
        <w:spacing w:before="0" w:after="0"/>
        <w:rPr>
          <w:color w:val="000000"/>
          <w:shd w:val="clear" w:color="auto" w:fill="FFFFFF"/>
          <w:lang w:val="fr-FR" w:eastAsia="en-US"/>
        </w:rPr>
      </w:pPr>
      <w:r w:rsidRPr="002A0855">
        <w:rPr>
          <w:bCs/>
          <w:shd w:val="clear" w:color="auto" w:fill="FFFFFF"/>
          <w:lang w:val="fr-FR"/>
        </w:rPr>
        <w:t xml:space="preserve">Connecter la </w:t>
      </w:r>
      <w:r w:rsidR="00481805" w:rsidRPr="002A0855">
        <w:rPr>
          <w:bCs/>
          <w:shd w:val="clear" w:color="auto" w:fill="FFFFFF"/>
          <w:lang w:val="fr-FR"/>
        </w:rPr>
        <w:t>région</w:t>
      </w:r>
      <w:r w:rsidRPr="002A0855">
        <w:rPr>
          <w:bCs/>
          <w:shd w:val="clear" w:color="auto" w:fill="FFFFFF"/>
          <w:lang w:val="fr-FR"/>
        </w:rPr>
        <w:t xml:space="preserve"> </w:t>
      </w:r>
      <w:r w:rsidR="003C531F" w:rsidRPr="002A0855">
        <w:rPr>
          <w:bCs/>
          <w:shd w:val="clear" w:color="auto" w:fill="FFFFFF"/>
          <w:lang w:val="fr-FR"/>
        </w:rPr>
        <w:t>:</w:t>
      </w:r>
    </w:p>
    <w:p w14:paraId="21891719" w14:textId="28DBBE8D" w:rsidR="00CE6D27" w:rsidRPr="002A0855" w:rsidRDefault="00CE6D27" w:rsidP="002A0855">
      <w:pPr>
        <w:pStyle w:val="Paragraphedeliste"/>
        <w:numPr>
          <w:ilvl w:val="0"/>
          <w:numId w:val="56"/>
        </w:numPr>
        <w:spacing w:before="0" w:after="0"/>
        <w:rPr>
          <w:color w:val="000000"/>
          <w:shd w:val="clear" w:color="auto" w:fill="FFFFFF"/>
          <w:lang w:val="fr-FR"/>
        </w:rPr>
      </w:pPr>
      <w:r w:rsidRPr="002A0855">
        <w:rPr>
          <w:color w:val="000000"/>
          <w:shd w:val="clear" w:color="auto" w:fill="FFFFFF"/>
          <w:lang w:val="fr-FR"/>
        </w:rPr>
        <w:t>Renforcer la sûreté maritime et le développement d</w:t>
      </w:r>
      <w:r w:rsidR="00507371" w:rsidRPr="002A0855">
        <w:rPr>
          <w:color w:val="000000"/>
          <w:shd w:val="clear" w:color="auto" w:fill="FFFFFF"/>
          <w:lang w:val="fr-FR"/>
        </w:rPr>
        <w:t>’un système portuaire régional intermodal compétitif ;</w:t>
      </w:r>
    </w:p>
    <w:p w14:paraId="0D53B6E2" w14:textId="04E8EA3E" w:rsidR="008D0C23" w:rsidRPr="002A0855" w:rsidRDefault="008D0C23" w:rsidP="002A0855">
      <w:pPr>
        <w:pStyle w:val="Paragraphedeliste"/>
        <w:numPr>
          <w:ilvl w:val="0"/>
          <w:numId w:val="56"/>
        </w:numPr>
        <w:spacing w:before="0" w:after="0"/>
        <w:rPr>
          <w:color w:val="000000"/>
          <w:shd w:val="clear" w:color="auto" w:fill="FFFFFF"/>
          <w:lang w:val="fr-FR"/>
        </w:rPr>
      </w:pPr>
      <w:r w:rsidRPr="002A0855">
        <w:rPr>
          <w:shd w:val="clear" w:color="auto" w:fill="FFFFFF"/>
          <w:lang w:val="fr-FR"/>
        </w:rPr>
        <w:t>Développement de réseaux de transport fiables et de connexions intermodales, tant pour le fret que pour les passagers ;</w:t>
      </w:r>
    </w:p>
    <w:p w14:paraId="1A2C3F83" w14:textId="2B2DDC8D" w:rsidR="008D0C23" w:rsidRPr="002A0855" w:rsidRDefault="008D0C23" w:rsidP="002A0855">
      <w:pPr>
        <w:pStyle w:val="Paragraphedeliste"/>
        <w:numPr>
          <w:ilvl w:val="0"/>
          <w:numId w:val="56"/>
        </w:numPr>
        <w:spacing w:before="0" w:after="0"/>
        <w:rPr>
          <w:color w:val="000000"/>
          <w:shd w:val="clear" w:color="auto" w:fill="FFFFFF"/>
          <w:lang w:val="fr-FR"/>
        </w:rPr>
      </w:pPr>
      <w:r w:rsidRPr="002A0855">
        <w:rPr>
          <w:color w:val="000000"/>
          <w:shd w:val="clear" w:color="auto" w:fill="FFFFFF"/>
          <w:lang w:val="fr-FR"/>
        </w:rPr>
        <w:t>Réalisation d'un marché intérieur de l'énergie interconnecté et fonctionnel.</w:t>
      </w:r>
    </w:p>
    <w:p w14:paraId="3F236D9A" w14:textId="398875EB" w:rsidR="008D0C23" w:rsidRPr="002A0855" w:rsidRDefault="008D0C23" w:rsidP="000E1D46">
      <w:pPr>
        <w:pStyle w:val="Paragraphedeliste"/>
        <w:numPr>
          <w:ilvl w:val="0"/>
          <w:numId w:val="33"/>
        </w:numPr>
        <w:spacing w:before="0" w:after="0"/>
        <w:rPr>
          <w:color w:val="000000"/>
          <w:shd w:val="clear" w:color="auto" w:fill="FFFFFF"/>
          <w:lang w:val="fr-FR"/>
        </w:rPr>
      </w:pPr>
      <w:r w:rsidRPr="002A0855">
        <w:rPr>
          <w:color w:val="000000"/>
          <w:shd w:val="clear" w:color="auto" w:fill="FFFFFF"/>
          <w:lang w:val="fr-FR"/>
        </w:rPr>
        <w:t xml:space="preserve">Qualité de l’Environnement : </w:t>
      </w:r>
    </w:p>
    <w:p w14:paraId="20FF95EE" w14:textId="666EEAA6" w:rsidR="008D0C23" w:rsidRPr="00746559" w:rsidRDefault="004A7FF7" w:rsidP="002A0855">
      <w:pPr>
        <w:pStyle w:val="Paragraphedeliste"/>
        <w:numPr>
          <w:ilvl w:val="0"/>
          <w:numId w:val="57"/>
        </w:numPr>
        <w:spacing w:before="0" w:after="0"/>
        <w:rPr>
          <w:lang w:val="fr-FR"/>
        </w:rPr>
      </w:pPr>
      <w:r w:rsidRPr="00746559">
        <w:rPr>
          <w:lang w:val="fr-FR"/>
        </w:rPr>
        <w:t>Assurer un bon statut environnemental et écologique du milieu marin et côtier d'ici 2020</w:t>
      </w:r>
      <w:r w:rsidR="00746559">
        <w:rPr>
          <w:lang w:val="fr-FR"/>
        </w:rPr>
        <w:t xml:space="preserve"> </w:t>
      </w:r>
      <w:r w:rsidRPr="00746559">
        <w:rPr>
          <w:lang w:val="fr-FR"/>
        </w:rPr>
        <w:t>;</w:t>
      </w:r>
    </w:p>
    <w:p w14:paraId="77865229" w14:textId="11AE1944" w:rsidR="004A7FF7" w:rsidRPr="00746559" w:rsidRDefault="004A7FF7" w:rsidP="002A0855">
      <w:pPr>
        <w:pStyle w:val="Paragraphedeliste"/>
        <w:numPr>
          <w:ilvl w:val="0"/>
          <w:numId w:val="57"/>
        </w:numPr>
        <w:spacing w:before="0" w:after="0"/>
        <w:rPr>
          <w:lang w:val="fr-FR"/>
        </w:rPr>
      </w:pPr>
      <w:r w:rsidRPr="00746559">
        <w:rPr>
          <w:lang w:val="fr-FR"/>
        </w:rPr>
        <w:t xml:space="preserve">Contribution à l’objectif de la Stratégie de l’UE pour la biodiversité pour arrêter la perte de biodiversité ; </w:t>
      </w:r>
    </w:p>
    <w:p w14:paraId="087ADD48" w14:textId="6FC1F0DD" w:rsidR="003C531F" w:rsidRPr="00746559" w:rsidRDefault="004A7FF7" w:rsidP="002A0855">
      <w:pPr>
        <w:pStyle w:val="Paragraphedeliste"/>
        <w:numPr>
          <w:ilvl w:val="0"/>
          <w:numId w:val="57"/>
        </w:numPr>
        <w:spacing w:before="0" w:after="0"/>
        <w:rPr>
          <w:lang w:val="fr-FR"/>
        </w:rPr>
      </w:pPr>
      <w:r w:rsidRPr="00746559">
        <w:rPr>
          <w:lang w:val="fr-FR"/>
        </w:rPr>
        <w:lastRenderedPageBreak/>
        <w:t>Amélioration de la gestion des déchets.</w:t>
      </w:r>
    </w:p>
    <w:p w14:paraId="768836F3" w14:textId="10372DCD" w:rsidR="003C531F" w:rsidRPr="00746559" w:rsidRDefault="004A7FF7" w:rsidP="000E1D46">
      <w:pPr>
        <w:pStyle w:val="Paragraphedeliste"/>
        <w:numPr>
          <w:ilvl w:val="0"/>
          <w:numId w:val="33"/>
        </w:numPr>
        <w:spacing w:before="0" w:after="0"/>
        <w:rPr>
          <w:lang w:val="fr-FR"/>
        </w:rPr>
      </w:pPr>
      <w:r w:rsidRPr="00746559">
        <w:rPr>
          <w:lang w:val="fr-FR"/>
        </w:rPr>
        <w:t>Tourisme durable :</w:t>
      </w:r>
    </w:p>
    <w:p w14:paraId="7991EB59" w14:textId="2B1A79C5" w:rsidR="004A7FF7" w:rsidRPr="00746559" w:rsidRDefault="004A7FF7" w:rsidP="002A0855">
      <w:pPr>
        <w:pStyle w:val="Paragraphedeliste"/>
        <w:numPr>
          <w:ilvl w:val="0"/>
          <w:numId w:val="58"/>
        </w:numPr>
        <w:spacing w:before="0" w:after="0"/>
        <w:rPr>
          <w:lang w:val="fr-FR"/>
        </w:rPr>
      </w:pPr>
      <w:r w:rsidRPr="00746559">
        <w:rPr>
          <w:lang w:val="fr-FR"/>
        </w:rPr>
        <w:t>Diversification de l’offre touristique (produits et services) ;</w:t>
      </w:r>
    </w:p>
    <w:p w14:paraId="31BE4D24" w14:textId="351575C3" w:rsidR="004A7FF7" w:rsidRPr="00746559" w:rsidRDefault="009420B0" w:rsidP="002A0855">
      <w:pPr>
        <w:pStyle w:val="Paragraphedeliste"/>
        <w:numPr>
          <w:ilvl w:val="0"/>
          <w:numId w:val="58"/>
        </w:numPr>
        <w:spacing w:before="0" w:after="0"/>
        <w:rPr>
          <w:lang w:val="fr-FR"/>
        </w:rPr>
      </w:pPr>
      <w:r w:rsidRPr="00746559">
        <w:rPr>
          <w:lang w:val="fr-FR"/>
        </w:rPr>
        <w:t>Gestion durable et responsable du tourisme (innovation et qualité).</w:t>
      </w:r>
    </w:p>
    <w:p w14:paraId="6A44F6F1" w14:textId="77777777" w:rsidR="003C531F" w:rsidRPr="00746559" w:rsidRDefault="003C531F" w:rsidP="003C531F">
      <w:pPr>
        <w:pStyle w:val="elencopuntatosimboli"/>
        <w:numPr>
          <w:ilvl w:val="0"/>
          <w:numId w:val="0"/>
        </w:numPr>
        <w:ind w:left="2160"/>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835602" w:rsidRPr="00F4754A" w14:paraId="30EED34A" w14:textId="77777777" w:rsidTr="00F4754A">
        <w:trPr>
          <w:cantSplit/>
          <w:trHeight w:val="927"/>
          <w:tblHeader/>
        </w:trPr>
        <w:tc>
          <w:tcPr>
            <w:tcW w:w="1089" w:type="pct"/>
            <w:shd w:val="clear" w:color="auto" w:fill="8DB3E2" w:themeFill="text2" w:themeFillTint="66"/>
            <w:vAlign w:val="center"/>
          </w:tcPr>
          <w:p w14:paraId="43D5C76A" w14:textId="77777777" w:rsidR="00835602" w:rsidRPr="00F4754A" w:rsidRDefault="00835602" w:rsidP="00F4754A">
            <w:pPr>
              <w:jc w:val="center"/>
              <w:rPr>
                <w:rFonts w:cs="Calibri Light"/>
                <w:b/>
                <w:bCs/>
                <w:sz w:val="18"/>
                <w:szCs w:val="18"/>
              </w:rPr>
            </w:pPr>
            <w:r w:rsidRPr="00F4754A">
              <w:rPr>
                <w:rFonts w:cs="Calibri Light"/>
                <w:b/>
                <w:bCs/>
                <w:sz w:val="18"/>
                <w:szCs w:val="18"/>
              </w:rPr>
              <w:t>Axe prioritaire</w:t>
            </w:r>
          </w:p>
        </w:tc>
        <w:tc>
          <w:tcPr>
            <w:tcW w:w="1942" w:type="pct"/>
            <w:shd w:val="clear" w:color="auto" w:fill="8DB3E2" w:themeFill="text2" w:themeFillTint="66"/>
            <w:vAlign w:val="center"/>
          </w:tcPr>
          <w:p w14:paraId="7B500B64" w14:textId="77777777" w:rsidR="00835602" w:rsidRPr="00F4754A" w:rsidRDefault="00835602" w:rsidP="00F4754A">
            <w:pPr>
              <w:jc w:val="center"/>
              <w:rPr>
                <w:rFonts w:cs="Calibri Light"/>
                <w:b/>
                <w:bCs/>
                <w:sz w:val="18"/>
                <w:szCs w:val="18"/>
              </w:rPr>
            </w:pPr>
            <w:r w:rsidRPr="00F4754A">
              <w:rPr>
                <w:rFonts w:cs="Calibri Light"/>
                <w:b/>
                <w:bCs/>
                <w:sz w:val="18"/>
                <w:szCs w:val="18"/>
              </w:rPr>
              <w:t>Objectif Spécifique</w:t>
            </w:r>
          </w:p>
        </w:tc>
        <w:tc>
          <w:tcPr>
            <w:tcW w:w="1340" w:type="pct"/>
            <w:shd w:val="clear" w:color="auto" w:fill="8DB3E2" w:themeFill="text2" w:themeFillTint="66"/>
            <w:vAlign w:val="center"/>
          </w:tcPr>
          <w:p w14:paraId="48D1EC05" w14:textId="77777777" w:rsidR="00835602" w:rsidRPr="00F4754A" w:rsidRDefault="00835602" w:rsidP="00F4754A">
            <w:pPr>
              <w:jc w:val="center"/>
              <w:rPr>
                <w:rFonts w:cs="Calibri Light"/>
                <w:b/>
                <w:bCs/>
                <w:sz w:val="18"/>
                <w:szCs w:val="18"/>
              </w:rPr>
            </w:pPr>
            <w:r w:rsidRPr="00F4754A">
              <w:rPr>
                <w:rFonts w:cs="Calibri Light"/>
                <w:b/>
                <w:bCs/>
                <w:sz w:val="18"/>
                <w:szCs w:val="18"/>
              </w:rPr>
              <w:t>Interaction avec les politiques</w:t>
            </w:r>
          </w:p>
        </w:tc>
        <w:tc>
          <w:tcPr>
            <w:tcW w:w="629" w:type="pct"/>
            <w:shd w:val="clear" w:color="auto" w:fill="8DB3E2" w:themeFill="text2" w:themeFillTint="66"/>
            <w:vAlign w:val="center"/>
          </w:tcPr>
          <w:p w14:paraId="38585CD9" w14:textId="77777777" w:rsidR="00835602" w:rsidRPr="00F4754A" w:rsidRDefault="00835602" w:rsidP="00F4754A">
            <w:pPr>
              <w:jc w:val="center"/>
              <w:rPr>
                <w:rFonts w:cs="Calibri Light"/>
                <w:b/>
                <w:bCs/>
                <w:sz w:val="18"/>
                <w:szCs w:val="18"/>
              </w:rPr>
            </w:pPr>
            <w:r w:rsidRPr="00F4754A">
              <w:rPr>
                <w:rFonts w:cs="Calibri Light"/>
                <w:b/>
                <w:bCs/>
                <w:sz w:val="18"/>
                <w:szCs w:val="18"/>
              </w:rPr>
              <w:t>Résultats de cohérence</w:t>
            </w:r>
          </w:p>
        </w:tc>
      </w:tr>
      <w:tr w:rsidR="00835602" w:rsidRPr="003C531F" w14:paraId="1D84A4A0" w14:textId="77777777" w:rsidTr="00347BC6">
        <w:trPr>
          <w:trHeight w:val="966"/>
          <w:tblHeader/>
        </w:trPr>
        <w:tc>
          <w:tcPr>
            <w:tcW w:w="1089" w:type="pct"/>
            <w:shd w:val="clear" w:color="auto" w:fill="auto"/>
            <w:vAlign w:val="center"/>
          </w:tcPr>
          <w:p w14:paraId="552C8B48" w14:textId="77777777" w:rsidR="00835602" w:rsidRPr="0066428B" w:rsidRDefault="00835602" w:rsidP="00347BC6">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28E83B59" w14:textId="77777777" w:rsidR="00835602" w:rsidRPr="009420B0" w:rsidRDefault="00835602" w:rsidP="00347BC6">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70399846" w14:textId="77777777" w:rsidR="00835602" w:rsidRPr="009420B0" w:rsidRDefault="00835602" w:rsidP="00347BC6">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6C93B88D" w14:textId="77777777" w:rsidR="00835602" w:rsidRPr="008E0BBC" w:rsidRDefault="00835602" w:rsidP="00347BC6">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w:t>
            </w:r>
            <w:r>
              <w:rPr>
                <w:rFonts w:cs="Calibri Light"/>
                <w:sz w:val="18"/>
                <w:szCs w:val="18"/>
                <w:lang w:val="fr-FR"/>
              </w:rPr>
              <w:t xml:space="preserve"> la Stratégie de l’UE pour l’Adriatique et la mer Ionienne </w:t>
            </w:r>
          </w:p>
        </w:tc>
        <w:tc>
          <w:tcPr>
            <w:tcW w:w="629" w:type="pct"/>
            <w:shd w:val="clear" w:color="auto" w:fill="4F81BD" w:themeFill="accent1"/>
            <w:vAlign w:val="center"/>
          </w:tcPr>
          <w:p w14:paraId="7A1BF4A0" w14:textId="77777777" w:rsidR="00835602" w:rsidRPr="003C531F" w:rsidRDefault="00835602" w:rsidP="00347BC6">
            <w:pPr>
              <w:jc w:val="center"/>
              <w:rPr>
                <w:rFonts w:cs="Calibri Light"/>
                <w:sz w:val="18"/>
                <w:szCs w:val="18"/>
              </w:rPr>
            </w:pPr>
            <w:r w:rsidRPr="003C531F">
              <w:rPr>
                <w:rFonts w:cs="Calibri Light"/>
                <w:color w:val="000000" w:themeColor="text1"/>
                <w:sz w:val="18"/>
                <w:szCs w:val="18"/>
              </w:rPr>
              <w:t>S/O</w:t>
            </w:r>
          </w:p>
        </w:tc>
      </w:tr>
      <w:tr w:rsidR="00835602" w:rsidRPr="003C531F" w14:paraId="2B440E55" w14:textId="77777777" w:rsidTr="002A0855">
        <w:trPr>
          <w:trHeight w:val="966"/>
          <w:tblHeader/>
        </w:trPr>
        <w:tc>
          <w:tcPr>
            <w:tcW w:w="1089" w:type="pct"/>
            <w:vMerge w:val="restart"/>
            <w:shd w:val="clear" w:color="auto" w:fill="auto"/>
            <w:vAlign w:val="center"/>
          </w:tcPr>
          <w:p w14:paraId="04AC4367" w14:textId="77777777" w:rsidR="00835602" w:rsidRPr="00E8083C" w:rsidRDefault="00835602" w:rsidP="00347BC6">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5FA27F83" w14:textId="77777777" w:rsidR="00835602" w:rsidRPr="009420B0" w:rsidRDefault="00835602" w:rsidP="00347BC6">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7802AE29" w14:textId="77777777" w:rsidR="00835602" w:rsidRPr="009420B0" w:rsidRDefault="00835602" w:rsidP="00347BC6">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19E0587A" w14:textId="1EACE906" w:rsidR="00835602" w:rsidRPr="002A0855" w:rsidRDefault="002A0855" w:rsidP="00347BC6">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w:t>
            </w:r>
            <w:r>
              <w:rPr>
                <w:rFonts w:cs="Calibri Light"/>
                <w:sz w:val="18"/>
                <w:szCs w:val="18"/>
                <w:lang w:val="fr-FR"/>
              </w:rPr>
              <w:t xml:space="preserve"> la Stratégie de l’UE pour l’Adriatique et la mer Ionienne</w:t>
            </w:r>
          </w:p>
        </w:tc>
        <w:tc>
          <w:tcPr>
            <w:tcW w:w="629" w:type="pct"/>
            <w:shd w:val="clear" w:color="auto" w:fill="4F81BD"/>
            <w:vAlign w:val="center"/>
          </w:tcPr>
          <w:p w14:paraId="4EAF0448" w14:textId="321D0B53" w:rsidR="00835602" w:rsidRPr="003C531F" w:rsidRDefault="002A0855" w:rsidP="00347BC6">
            <w:pPr>
              <w:jc w:val="center"/>
              <w:rPr>
                <w:rFonts w:cs="Calibri Light"/>
                <w:sz w:val="18"/>
                <w:szCs w:val="18"/>
              </w:rPr>
            </w:pPr>
            <w:r w:rsidRPr="003C531F">
              <w:rPr>
                <w:rFonts w:cs="Calibri Light"/>
                <w:color w:val="000000" w:themeColor="text1"/>
                <w:sz w:val="18"/>
                <w:szCs w:val="18"/>
              </w:rPr>
              <w:t>S/O</w:t>
            </w:r>
          </w:p>
        </w:tc>
      </w:tr>
      <w:tr w:rsidR="00835602" w:rsidRPr="003C531F" w14:paraId="7FCFB94B" w14:textId="77777777" w:rsidTr="00347BC6">
        <w:trPr>
          <w:trHeight w:val="966"/>
          <w:tblHeader/>
        </w:trPr>
        <w:tc>
          <w:tcPr>
            <w:tcW w:w="1089" w:type="pct"/>
            <w:vMerge/>
            <w:shd w:val="clear" w:color="auto" w:fill="auto"/>
            <w:vAlign w:val="center"/>
          </w:tcPr>
          <w:p w14:paraId="6CE693FD" w14:textId="77777777" w:rsidR="00835602" w:rsidRPr="003C531F" w:rsidRDefault="00835602" w:rsidP="00347BC6">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64C84B31" w14:textId="77777777" w:rsidR="00835602" w:rsidRPr="009420B0" w:rsidRDefault="00835602" w:rsidP="00347BC6">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72F9816C" w14:textId="77777777" w:rsidR="00835602" w:rsidRPr="008E0BBC" w:rsidRDefault="00835602" w:rsidP="00347BC6">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w:t>
            </w:r>
            <w:r>
              <w:rPr>
                <w:rFonts w:cs="Calibri Light"/>
                <w:sz w:val="18"/>
                <w:szCs w:val="18"/>
                <w:lang w:val="fr-FR"/>
              </w:rPr>
              <w:t xml:space="preserve"> la Stratégie de l’UE pour l’Adriatique et la mer Ionienne</w:t>
            </w:r>
          </w:p>
        </w:tc>
        <w:tc>
          <w:tcPr>
            <w:tcW w:w="629" w:type="pct"/>
            <w:shd w:val="clear" w:color="auto" w:fill="4F81BD" w:themeFill="accent1"/>
            <w:vAlign w:val="center"/>
          </w:tcPr>
          <w:p w14:paraId="68E6F847" w14:textId="77777777" w:rsidR="00835602" w:rsidRPr="003C531F" w:rsidRDefault="00835602" w:rsidP="00347BC6">
            <w:pPr>
              <w:jc w:val="center"/>
              <w:rPr>
                <w:rFonts w:cs="Calibri Light"/>
                <w:sz w:val="18"/>
                <w:szCs w:val="18"/>
              </w:rPr>
            </w:pPr>
            <w:r w:rsidRPr="003C531F">
              <w:rPr>
                <w:rFonts w:cs="Calibri Light"/>
                <w:color w:val="000000" w:themeColor="text1"/>
                <w:sz w:val="18"/>
                <w:szCs w:val="18"/>
              </w:rPr>
              <w:t>S/O</w:t>
            </w:r>
          </w:p>
        </w:tc>
      </w:tr>
      <w:tr w:rsidR="00835602" w:rsidRPr="003C531F" w14:paraId="1D457BDB" w14:textId="77777777" w:rsidTr="00347BC6">
        <w:trPr>
          <w:trHeight w:val="966"/>
          <w:tblHeader/>
        </w:trPr>
        <w:tc>
          <w:tcPr>
            <w:tcW w:w="1089" w:type="pct"/>
            <w:vMerge/>
            <w:shd w:val="clear" w:color="auto" w:fill="auto"/>
            <w:vAlign w:val="center"/>
          </w:tcPr>
          <w:p w14:paraId="5F047BF6" w14:textId="77777777" w:rsidR="00835602" w:rsidRPr="003C531F" w:rsidRDefault="00835602" w:rsidP="00347BC6">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4A14872D" w14:textId="77777777" w:rsidR="00835602" w:rsidRPr="009420B0" w:rsidRDefault="00835602" w:rsidP="00347BC6">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tcPr>
          <w:p w14:paraId="10929807" w14:textId="77777777" w:rsidR="00835602" w:rsidRPr="008E0BBC" w:rsidRDefault="00835602" w:rsidP="00347BC6">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w:t>
            </w:r>
            <w:r>
              <w:rPr>
                <w:rFonts w:cs="Calibri Light"/>
                <w:sz w:val="18"/>
                <w:szCs w:val="18"/>
                <w:lang w:val="fr-FR"/>
              </w:rPr>
              <w:t xml:space="preserve"> la Stratégie de l’UE pour l’Adriatique et la mer Ionienne</w:t>
            </w:r>
          </w:p>
        </w:tc>
        <w:tc>
          <w:tcPr>
            <w:tcW w:w="629" w:type="pct"/>
            <w:shd w:val="clear" w:color="auto" w:fill="4F81BD" w:themeFill="accent1"/>
            <w:vAlign w:val="center"/>
          </w:tcPr>
          <w:p w14:paraId="62DEED61" w14:textId="77777777" w:rsidR="00835602" w:rsidRPr="003C531F" w:rsidRDefault="00835602" w:rsidP="00347BC6">
            <w:pPr>
              <w:jc w:val="center"/>
              <w:rPr>
                <w:rFonts w:cs="Calibri Light"/>
                <w:color w:val="000000" w:themeColor="text1"/>
                <w:sz w:val="18"/>
                <w:szCs w:val="18"/>
              </w:rPr>
            </w:pPr>
            <w:r w:rsidRPr="003C531F">
              <w:rPr>
                <w:rFonts w:cs="Calibri Light"/>
                <w:color w:val="000000" w:themeColor="text1"/>
                <w:sz w:val="18"/>
                <w:szCs w:val="18"/>
              </w:rPr>
              <w:t>S/O</w:t>
            </w:r>
          </w:p>
        </w:tc>
      </w:tr>
      <w:tr w:rsidR="00835602" w:rsidRPr="003C531F" w14:paraId="719225BC" w14:textId="77777777" w:rsidTr="00347BC6">
        <w:trPr>
          <w:trHeight w:val="647"/>
          <w:tblHeader/>
        </w:trPr>
        <w:tc>
          <w:tcPr>
            <w:tcW w:w="1089" w:type="pct"/>
            <w:shd w:val="clear" w:color="auto" w:fill="auto"/>
            <w:vAlign w:val="center"/>
          </w:tcPr>
          <w:p w14:paraId="0DAD3D54" w14:textId="77777777" w:rsidR="00835602" w:rsidRPr="002B0391" w:rsidRDefault="00835602" w:rsidP="00347BC6">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4A167EE8" w14:textId="77777777" w:rsidR="00835602" w:rsidRPr="003C531F" w:rsidRDefault="00835602" w:rsidP="00347BC6">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5C0F5762" w14:textId="77777777" w:rsidR="00835602" w:rsidRPr="009420B0" w:rsidRDefault="00835602" w:rsidP="00347BC6">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539820EB" w14:textId="77777777" w:rsidR="00835602" w:rsidRPr="008E0BBC" w:rsidRDefault="00835602" w:rsidP="00347BC6">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par</w:t>
            </w:r>
            <w:r>
              <w:rPr>
                <w:rFonts w:cs="Calibri Light"/>
                <w:sz w:val="18"/>
                <w:szCs w:val="18"/>
                <w:lang w:val="fr-FR"/>
              </w:rPr>
              <w:t xml:space="preserve"> la Stratégie de l’UE pour l’Adriatique et la mer Ionienne</w:t>
            </w:r>
          </w:p>
        </w:tc>
        <w:tc>
          <w:tcPr>
            <w:tcW w:w="629" w:type="pct"/>
            <w:shd w:val="clear" w:color="auto" w:fill="4F81BD" w:themeFill="accent1"/>
            <w:vAlign w:val="center"/>
          </w:tcPr>
          <w:p w14:paraId="0E33BACE" w14:textId="77777777" w:rsidR="00835602" w:rsidRPr="003C531F" w:rsidRDefault="00835602" w:rsidP="00347BC6">
            <w:pPr>
              <w:jc w:val="center"/>
              <w:rPr>
                <w:rFonts w:cs="Calibri Light"/>
                <w:sz w:val="18"/>
                <w:szCs w:val="18"/>
              </w:rPr>
            </w:pPr>
            <w:r w:rsidRPr="003C531F">
              <w:rPr>
                <w:rFonts w:cs="Calibri Light"/>
                <w:color w:val="000000" w:themeColor="text1"/>
                <w:sz w:val="18"/>
                <w:szCs w:val="18"/>
              </w:rPr>
              <w:t>S/O</w:t>
            </w:r>
          </w:p>
        </w:tc>
      </w:tr>
    </w:tbl>
    <w:p w14:paraId="4285839F" w14:textId="3D4BFBAF" w:rsidR="003C531F" w:rsidRPr="00835602" w:rsidRDefault="00835602" w:rsidP="00BD6CE2">
      <w:pPr>
        <w:spacing w:before="0" w:line="300" w:lineRule="atLeast"/>
        <w:ind w:left="709"/>
        <w:rPr>
          <w:rStyle w:val="Rfrenceintense"/>
          <w:lang w:val="pt-P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584AACD8" w14:textId="77777777" w:rsidR="00835602" w:rsidRPr="00835602" w:rsidRDefault="00835602" w:rsidP="00BD6CE2">
      <w:pPr>
        <w:spacing w:before="0" w:line="300" w:lineRule="atLeast"/>
        <w:ind w:left="709"/>
        <w:rPr>
          <w:rStyle w:val="Rfrenceintense"/>
          <w:lang w:val="pt-PT"/>
        </w:rPr>
      </w:pPr>
    </w:p>
    <w:p w14:paraId="543B3C53" w14:textId="5AAB1E6A" w:rsidR="00BD6CE2" w:rsidRPr="002A0855" w:rsidRDefault="008E0BBC" w:rsidP="00BD6CE2">
      <w:pPr>
        <w:spacing w:before="0" w:line="300" w:lineRule="atLeast"/>
        <w:ind w:left="709"/>
        <w:rPr>
          <w:rStyle w:val="Rfrenceintense"/>
          <w:lang w:val="fr-FR"/>
        </w:rPr>
      </w:pPr>
      <w:r w:rsidRPr="002A0855">
        <w:rPr>
          <w:rStyle w:val="Rfrenceintense"/>
          <w:lang w:val="fr-FR"/>
        </w:rPr>
        <w:t xml:space="preserve">Initiative </w:t>
      </w:r>
      <w:r w:rsidR="008218F9" w:rsidRPr="002A0855">
        <w:rPr>
          <w:rStyle w:val="Rfrenceintense"/>
          <w:lang w:val="fr-FR"/>
        </w:rPr>
        <w:t>West</w:t>
      </w:r>
      <w:r w:rsidR="00DA086B" w:rsidRPr="002A0855">
        <w:rPr>
          <w:rStyle w:val="Rfrenceintense"/>
          <w:lang w:val="fr-FR"/>
        </w:rPr>
        <w:t>Med</w:t>
      </w:r>
      <w:r w:rsidR="00BD6CE2" w:rsidRPr="002A0855">
        <w:rPr>
          <w:rStyle w:val="Rfrenceintense"/>
          <w:lang w:val="fr-FR"/>
        </w:rPr>
        <w:t xml:space="preserve"> </w:t>
      </w:r>
    </w:p>
    <w:p w14:paraId="219C6EDE" w14:textId="6DBE173D" w:rsidR="008218F9" w:rsidRPr="00004EAA" w:rsidRDefault="008218F9" w:rsidP="003C531F">
      <w:pPr>
        <w:rPr>
          <w:bCs/>
          <w:lang w:val="fr-FR" w:eastAsia="it-IT"/>
        </w:rPr>
      </w:pPr>
      <w:r w:rsidRPr="008218F9">
        <w:rPr>
          <w:bCs/>
          <w:lang w:val="fr-FR" w:eastAsia="it-IT"/>
        </w:rPr>
        <w:t>L’</w:t>
      </w:r>
      <w:r w:rsidRPr="008218F9">
        <w:rPr>
          <w:bCs/>
          <w:u w:val="single"/>
          <w:lang w:val="fr-FR" w:eastAsia="it-IT"/>
        </w:rPr>
        <w:t>Initiative WestMed</w:t>
      </w:r>
      <w:r w:rsidRPr="008218F9">
        <w:rPr>
          <w:bCs/>
          <w:lang w:val="fr-FR" w:eastAsia="it-IT"/>
        </w:rPr>
        <w:t xml:space="preserve"> es</w:t>
      </w:r>
      <w:r>
        <w:rPr>
          <w:bCs/>
          <w:lang w:val="fr-FR" w:eastAsia="it-IT"/>
        </w:rPr>
        <w:t xml:space="preserve">t </w:t>
      </w:r>
      <w:r w:rsidRPr="008218F9">
        <w:rPr>
          <w:bCs/>
          <w:lang w:val="fr-FR" w:eastAsia="it-IT"/>
        </w:rPr>
        <w:t>une stratégie couvr</w:t>
      </w:r>
      <w:r>
        <w:rPr>
          <w:bCs/>
          <w:lang w:val="fr-FR" w:eastAsia="it-IT"/>
        </w:rPr>
        <w:t>ant 10 pays : cinq États Membres (France, Italie, Portugal, Espagne, Malte) et cinq pays non-Membre (Algérie, L</w:t>
      </w:r>
      <w:r w:rsidR="002A0855">
        <w:rPr>
          <w:bCs/>
          <w:lang w:val="fr-FR" w:eastAsia="it-IT"/>
        </w:rPr>
        <w:t>y</w:t>
      </w:r>
      <w:r>
        <w:rPr>
          <w:bCs/>
          <w:lang w:val="fr-FR" w:eastAsia="it-IT"/>
        </w:rPr>
        <w:t xml:space="preserve">bie, Mauritanie, Maroc et </w:t>
      </w:r>
      <w:r w:rsidR="002A0855">
        <w:rPr>
          <w:bCs/>
          <w:lang w:val="fr-FR" w:eastAsia="it-IT"/>
        </w:rPr>
        <w:t>Tunisie</w:t>
      </w:r>
      <w:r>
        <w:rPr>
          <w:bCs/>
          <w:lang w:val="fr-FR" w:eastAsia="it-IT"/>
        </w:rPr>
        <w:t xml:space="preserve">) et vise à aider les institutions publiques, académiques, les communautés locales, les petites et moyennes entreprises et les entrepreneurs </w:t>
      </w:r>
      <w:r w:rsidR="00845FC1">
        <w:rPr>
          <w:bCs/>
          <w:lang w:val="fr-FR" w:eastAsia="it-IT"/>
        </w:rPr>
        <w:t xml:space="preserve">dans le </w:t>
      </w:r>
      <w:r w:rsidR="00845FC1">
        <w:rPr>
          <w:bCs/>
          <w:lang w:val="fr-FR" w:eastAsia="it-IT"/>
        </w:rPr>
        <w:lastRenderedPageBreak/>
        <w:t xml:space="preserve">développement conjoint de projets maritimes locaux et régionaux. Le </w:t>
      </w:r>
      <w:r w:rsidR="00004EAA">
        <w:rPr>
          <w:bCs/>
          <w:u w:val="single"/>
          <w:lang w:val="fr-FR" w:eastAsia="it-IT"/>
        </w:rPr>
        <w:t>Cadre d’Action (SWD(2017)130)</w:t>
      </w:r>
      <w:r w:rsidR="00004EAA">
        <w:rPr>
          <w:bCs/>
          <w:lang w:val="fr-FR" w:eastAsia="it-IT"/>
        </w:rPr>
        <w:t xml:space="preserve"> a été élaboré par la Commission en avril 2017</w:t>
      </w:r>
      <w:r w:rsidR="00156BA2">
        <w:rPr>
          <w:bCs/>
          <w:lang w:val="fr-FR" w:eastAsia="it-IT"/>
        </w:rPr>
        <w:t xml:space="preserve">, les principaux objectifs </w:t>
      </w:r>
      <w:r w:rsidR="00481805">
        <w:rPr>
          <w:bCs/>
          <w:lang w:val="fr-FR" w:eastAsia="it-IT"/>
        </w:rPr>
        <w:t xml:space="preserve">en </w:t>
      </w:r>
      <w:r w:rsidR="00156BA2">
        <w:rPr>
          <w:bCs/>
          <w:lang w:val="fr-FR" w:eastAsia="it-IT"/>
        </w:rPr>
        <w:t xml:space="preserve">sont : </w:t>
      </w:r>
    </w:p>
    <w:p w14:paraId="01DB2D4B" w14:textId="6886C7FA" w:rsidR="00156BA2" w:rsidRPr="00156BA2" w:rsidRDefault="00156BA2" w:rsidP="000E1D46">
      <w:pPr>
        <w:pStyle w:val="Paragraphedeliste"/>
        <w:numPr>
          <w:ilvl w:val="0"/>
          <w:numId w:val="32"/>
        </w:numPr>
        <w:spacing w:before="0" w:after="0"/>
        <w:ind w:left="714" w:hanging="357"/>
        <w:rPr>
          <w:bCs/>
          <w:lang w:val="fr-FR"/>
        </w:rPr>
      </w:pPr>
      <w:r w:rsidRPr="00156BA2">
        <w:rPr>
          <w:bCs/>
          <w:lang w:val="fr-FR"/>
        </w:rPr>
        <w:t>Un espace maritime plus s</w:t>
      </w:r>
      <w:r>
        <w:rPr>
          <w:bCs/>
          <w:lang w:val="fr-FR"/>
        </w:rPr>
        <w:t>ûr et plus sécurisé</w:t>
      </w:r>
    </w:p>
    <w:p w14:paraId="091E0DED" w14:textId="49DDF881" w:rsidR="00156BA2" w:rsidRPr="00156BA2" w:rsidRDefault="00156BA2" w:rsidP="002A0855">
      <w:pPr>
        <w:pStyle w:val="Paragraphedeliste"/>
        <w:numPr>
          <w:ilvl w:val="0"/>
          <w:numId w:val="59"/>
        </w:numPr>
        <w:spacing w:before="0" w:after="0"/>
        <w:rPr>
          <w:lang w:val="fr-FR"/>
        </w:rPr>
      </w:pPr>
      <w:r w:rsidRPr="00156BA2">
        <w:rPr>
          <w:lang w:val="fr-FR"/>
        </w:rPr>
        <w:t>Renforcer la coopération entre l</w:t>
      </w:r>
      <w:r>
        <w:rPr>
          <w:lang w:val="fr-FR"/>
        </w:rPr>
        <w:t xml:space="preserve">es gardes côtes, via la formation et l’échange de personnel ; </w:t>
      </w:r>
    </w:p>
    <w:p w14:paraId="02F5DBF1" w14:textId="078CB60A" w:rsidR="00156BA2" w:rsidRDefault="00980EA0" w:rsidP="002A0855">
      <w:pPr>
        <w:pStyle w:val="Paragraphedeliste"/>
        <w:numPr>
          <w:ilvl w:val="0"/>
          <w:numId w:val="59"/>
        </w:numPr>
        <w:spacing w:before="0" w:after="0"/>
        <w:rPr>
          <w:bCs/>
          <w:lang w:val="fr-FR"/>
        </w:rPr>
      </w:pPr>
      <w:r w:rsidRPr="00980EA0">
        <w:rPr>
          <w:bCs/>
          <w:lang w:val="fr-FR"/>
        </w:rPr>
        <w:t>Sûreté maritime et réponse à</w:t>
      </w:r>
      <w:r>
        <w:rPr>
          <w:bCs/>
          <w:lang w:val="fr-FR"/>
        </w:rPr>
        <w:t xml:space="preserve"> la pollution marine, laquelle inclue également le re</w:t>
      </w:r>
      <w:r w:rsidR="00481805">
        <w:rPr>
          <w:bCs/>
          <w:lang w:val="fr-FR"/>
        </w:rPr>
        <w:t>n</w:t>
      </w:r>
      <w:r>
        <w:rPr>
          <w:bCs/>
          <w:lang w:val="fr-FR"/>
        </w:rPr>
        <w:t xml:space="preserve">forcement de l’échange de donnée sur le trafic maritime dans les États du sud. </w:t>
      </w:r>
    </w:p>
    <w:p w14:paraId="31B05C19" w14:textId="42B774D7" w:rsidR="00980EA0" w:rsidRPr="008D68B9" w:rsidRDefault="008D68B9" w:rsidP="000E1D46">
      <w:pPr>
        <w:pStyle w:val="Paragraphedeliste"/>
        <w:numPr>
          <w:ilvl w:val="0"/>
          <w:numId w:val="32"/>
        </w:numPr>
        <w:spacing w:before="0" w:after="0"/>
        <w:ind w:left="714" w:hanging="357"/>
        <w:rPr>
          <w:lang w:val="fr-FR"/>
        </w:rPr>
      </w:pPr>
      <w:r w:rsidRPr="008D68B9">
        <w:rPr>
          <w:lang w:val="fr-FR"/>
        </w:rPr>
        <w:t>Une économie bleue intelligente e</w:t>
      </w:r>
      <w:r>
        <w:rPr>
          <w:lang w:val="fr-FR"/>
        </w:rPr>
        <w:t>t résilien</w:t>
      </w:r>
      <w:r w:rsidR="00481805">
        <w:rPr>
          <w:lang w:val="fr-FR"/>
        </w:rPr>
        <w:t>t</w:t>
      </w:r>
      <w:r>
        <w:rPr>
          <w:lang w:val="fr-FR"/>
        </w:rPr>
        <w:t>e</w:t>
      </w:r>
    </w:p>
    <w:p w14:paraId="104ECF6A" w14:textId="297457D2" w:rsidR="008D68B9" w:rsidRPr="008D68B9" w:rsidRDefault="008D68B9" w:rsidP="002A0855">
      <w:pPr>
        <w:pStyle w:val="Paragraphedeliste"/>
        <w:numPr>
          <w:ilvl w:val="0"/>
          <w:numId w:val="60"/>
        </w:numPr>
        <w:spacing w:before="0" w:after="0"/>
        <w:rPr>
          <w:lang w:val="fr-FR"/>
        </w:rPr>
      </w:pPr>
      <w:r w:rsidRPr="008D68B9">
        <w:rPr>
          <w:lang w:val="fr-FR"/>
        </w:rPr>
        <w:t>Promo</w:t>
      </w:r>
      <w:r>
        <w:rPr>
          <w:lang w:val="fr-FR"/>
        </w:rPr>
        <w:t>tion</w:t>
      </w:r>
      <w:r w:rsidRPr="008D68B9">
        <w:rPr>
          <w:lang w:val="fr-FR"/>
        </w:rPr>
        <w:t xml:space="preserve"> de la recherche e</w:t>
      </w:r>
      <w:r>
        <w:rPr>
          <w:lang w:val="fr-FR"/>
        </w:rPr>
        <w:t xml:space="preserve">t de l’innovation stratégique ; </w:t>
      </w:r>
    </w:p>
    <w:p w14:paraId="1FF15200" w14:textId="1D96099C" w:rsidR="003C531F" w:rsidRPr="0084681F" w:rsidRDefault="008D68B9" w:rsidP="002A0855">
      <w:pPr>
        <w:pStyle w:val="Paragraphedeliste"/>
        <w:numPr>
          <w:ilvl w:val="0"/>
          <w:numId w:val="60"/>
        </w:numPr>
        <w:spacing w:before="0" w:after="0"/>
        <w:rPr>
          <w:lang w:val="fr-FR"/>
        </w:rPr>
      </w:pPr>
      <w:r w:rsidRPr="0084681F">
        <w:rPr>
          <w:lang w:val="fr-FR"/>
        </w:rPr>
        <w:t xml:space="preserve">Développement </w:t>
      </w:r>
      <w:r w:rsidR="0084681F" w:rsidRPr="0084681F">
        <w:rPr>
          <w:lang w:val="fr-FR"/>
        </w:rPr>
        <w:t>d’un r</w:t>
      </w:r>
      <w:r w:rsidR="0084681F">
        <w:rPr>
          <w:lang w:val="fr-FR"/>
        </w:rPr>
        <w:t>é</w:t>
      </w:r>
      <w:r w:rsidR="0084681F" w:rsidRPr="0084681F">
        <w:rPr>
          <w:lang w:val="fr-FR"/>
        </w:rPr>
        <w:t>seau de c</w:t>
      </w:r>
      <w:r w:rsidR="0084681F">
        <w:rPr>
          <w:lang w:val="fr-FR"/>
        </w:rPr>
        <w:t xml:space="preserve">lusters maritimes ; </w:t>
      </w:r>
    </w:p>
    <w:p w14:paraId="47DA5259" w14:textId="6BD6D8D5" w:rsidR="0084681F" w:rsidRPr="0084681F" w:rsidRDefault="0084681F" w:rsidP="002A0855">
      <w:pPr>
        <w:pStyle w:val="Paragraphedeliste"/>
        <w:numPr>
          <w:ilvl w:val="0"/>
          <w:numId w:val="60"/>
        </w:numPr>
        <w:spacing w:before="0" w:after="0"/>
        <w:rPr>
          <w:lang w:val="fr-FR"/>
        </w:rPr>
      </w:pPr>
      <w:r>
        <w:rPr>
          <w:lang w:val="fr-FR"/>
        </w:rPr>
        <w:t xml:space="preserve">Développement de capacités, à travers des formations </w:t>
      </w:r>
      <w:r>
        <w:rPr>
          <w:i/>
          <w:iCs/>
          <w:lang w:val="fr-FR"/>
        </w:rPr>
        <w:t xml:space="preserve">ad hoc </w:t>
      </w:r>
      <w:r>
        <w:rPr>
          <w:lang w:val="fr-FR"/>
        </w:rPr>
        <w:t>sur l</w:t>
      </w:r>
      <w:r w:rsidR="00D633A2">
        <w:rPr>
          <w:lang w:val="fr-FR"/>
        </w:rPr>
        <w:t>a croissance bleue durable ;</w:t>
      </w:r>
    </w:p>
    <w:p w14:paraId="597CD539" w14:textId="65FEE28D" w:rsidR="00D633A2" w:rsidRPr="00D633A2" w:rsidRDefault="00D633A2" w:rsidP="002A0855">
      <w:pPr>
        <w:pStyle w:val="Paragraphedeliste"/>
        <w:numPr>
          <w:ilvl w:val="0"/>
          <w:numId w:val="60"/>
        </w:numPr>
        <w:spacing w:before="0" w:after="0"/>
        <w:rPr>
          <w:lang w:val="fr-FR"/>
        </w:rPr>
      </w:pPr>
      <w:r w:rsidRPr="00D633A2">
        <w:rPr>
          <w:lang w:val="fr-FR"/>
        </w:rPr>
        <w:t>Consommation et production durable, d</w:t>
      </w:r>
      <w:r>
        <w:rPr>
          <w:lang w:val="fr-FR"/>
        </w:rPr>
        <w:t>ans le cadre du transport maritime</w:t>
      </w:r>
      <w:r w:rsidR="002457A8">
        <w:rPr>
          <w:lang w:val="fr-FR"/>
        </w:rPr>
        <w:t xml:space="preserve">, ports, tourisme maritime et balnéaire, aquaculture marine, promouvoir l’efficience énergétique et l’adaptation au changement climatique. </w:t>
      </w:r>
    </w:p>
    <w:p w14:paraId="6AA7CD9F" w14:textId="71B60E1A" w:rsidR="002457A8" w:rsidRPr="002457A8" w:rsidRDefault="002457A8" w:rsidP="005A5E07">
      <w:pPr>
        <w:pStyle w:val="elencopuntatolettere"/>
        <w:numPr>
          <w:ilvl w:val="0"/>
          <w:numId w:val="32"/>
        </w:numPr>
        <w:rPr>
          <w:lang w:eastAsia="it-IT"/>
        </w:rPr>
      </w:pPr>
      <w:r>
        <w:rPr>
          <w:lang w:eastAsia="it-IT"/>
        </w:rPr>
        <w:t>Renforcer la gouvernance maritime</w:t>
      </w:r>
    </w:p>
    <w:p w14:paraId="70662942" w14:textId="130A33D9" w:rsidR="002457A8" w:rsidRPr="00465016" w:rsidRDefault="002457A8" w:rsidP="002A0855">
      <w:pPr>
        <w:pStyle w:val="Paragraphedeliste"/>
        <w:numPr>
          <w:ilvl w:val="0"/>
          <w:numId w:val="61"/>
        </w:numPr>
        <w:spacing w:before="0" w:after="0"/>
        <w:rPr>
          <w:lang w:val="fr-FR"/>
        </w:rPr>
      </w:pPr>
      <w:r w:rsidRPr="00465016">
        <w:rPr>
          <w:lang w:val="fr-FR"/>
        </w:rPr>
        <w:t xml:space="preserve">Renforcer la gestion </w:t>
      </w:r>
      <w:r w:rsidR="00465016" w:rsidRPr="00465016">
        <w:rPr>
          <w:lang w:val="fr-FR"/>
        </w:rPr>
        <w:t>des a</w:t>
      </w:r>
      <w:r w:rsidR="00465016">
        <w:rPr>
          <w:lang w:val="fr-FR"/>
        </w:rPr>
        <w:t>ires maritimes, marines et côtières via des solutions d’ingénierie éco-responsable</w:t>
      </w:r>
      <w:r w:rsidR="00481805">
        <w:rPr>
          <w:lang w:val="fr-FR"/>
        </w:rPr>
        <w:t>s</w:t>
      </w:r>
      <w:r w:rsidR="00465016">
        <w:rPr>
          <w:lang w:val="fr-FR"/>
        </w:rPr>
        <w:t xml:space="preserve"> ; </w:t>
      </w:r>
    </w:p>
    <w:p w14:paraId="4033E5C0" w14:textId="28A1F3B2" w:rsidR="003C531F" w:rsidRPr="00465016" w:rsidRDefault="00465016" w:rsidP="002A0855">
      <w:pPr>
        <w:pStyle w:val="Paragraphedeliste"/>
        <w:numPr>
          <w:ilvl w:val="0"/>
          <w:numId w:val="61"/>
        </w:numPr>
        <w:spacing w:before="0" w:after="0"/>
        <w:rPr>
          <w:lang w:val="fr-FR"/>
        </w:rPr>
      </w:pPr>
      <w:r w:rsidRPr="00465016">
        <w:rPr>
          <w:lang w:val="fr-FR"/>
        </w:rPr>
        <w:t>Promotion de la collecte d</w:t>
      </w:r>
      <w:r>
        <w:rPr>
          <w:lang w:val="fr-FR"/>
        </w:rPr>
        <w:t xml:space="preserve">e donnée, maintenance et </w:t>
      </w:r>
      <w:r w:rsidR="00150E72">
        <w:rPr>
          <w:lang w:val="fr-FR"/>
        </w:rPr>
        <w:t xml:space="preserve">stockage des connaissance marines et maritimes ; </w:t>
      </w:r>
    </w:p>
    <w:p w14:paraId="2201C847" w14:textId="444034CD" w:rsidR="003C531F" w:rsidRPr="00150E72" w:rsidRDefault="00150E72" w:rsidP="002A0855">
      <w:pPr>
        <w:pStyle w:val="Paragraphedeliste"/>
        <w:numPr>
          <w:ilvl w:val="0"/>
          <w:numId w:val="61"/>
        </w:numPr>
        <w:spacing w:before="0" w:after="0"/>
        <w:rPr>
          <w:lang w:val="fr-FR"/>
        </w:rPr>
      </w:pPr>
      <w:r w:rsidRPr="00150E72">
        <w:rPr>
          <w:lang w:val="fr-FR"/>
        </w:rPr>
        <w:t>Supporter la biodiversité et l</w:t>
      </w:r>
      <w:r>
        <w:rPr>
          <w:lang w:val="fr-FR"/>
        </w:rPr>
        <w:t xml:space="preserve">a conservation de l’habitat marin ; </w:t>
      </w:r>
    </w:p>
    <w:p w14:paraId="4BE967AD" w14:textId="3D56A795" w:rsidR="003C531F" w:rsidRPr="002A6AD9" w:rsidRDefault="0047146D" w:rsidP="002A0855">
      <w:pPr>
        <w:pStyle w:val="Paragraphedeliste"/>
        <w:numPr>
          <w:ilvl w:val="0"/>
          <w:numId w:val="61"/>
        </w:numPr>
        <w:spacing w:before="0" w:after="0"/>
        <w:rPr>
          <w:lang w:val="fr-FR"/>
        </w:rPr>
      </w:pPr>
      <w:r w:rsidRPr="002A0855">
        <w:rPr>
          <w:lang w:val="fr-FR"/>
        </w:rPr>
        <w:t>Promouvoir</w:t>
      </w:r>
      <w:r w:rsidRPr="0047146D">
        <w:rPr>
          <w:bCs/>
          <w:lang w:val="fr-FR"/>
        </w:rPr>
        <w:t xml:space="preserve"> le développement durable de la pêche artisanale et des communautés côtières. </w:t>
      </w:r>
    </w:p>
    <w:p w14:paraId="4067C842" w14:textId="77777777" w:rsidR="0047146D" w:rsidRPr="002A6AD9" w:rsidRDefault="0047146D" w:rsidP="00E430B6">
      <w:pPr>
        <w:pStyle w:val="Paragraphedeliste"/>
        <w:spacing w:before="0" w:after="0"/>
        <w:ind w:left="720"/>
        <w:rPr>
          <w:bCs/>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47146D" w:rsidRPr="00F4754A" w14:paraId="62276910" w14:textId="77777777" w:rsidTr="00F4754A">
        <w:trPr>
          <w:cantSplit/>
          <w:trHeight w:val="927"/>
          <w:tblHeader/>
        </w:trPr>
        <w:tc>
          <w:tcPr>
            <w:tcW w:w="1089" w:type="pct"/>
            <w:shd w:val="clear" w:color="auto" w:fill="8DB3E2" w:themeFill="text2" w:themeFillTint="66"/>
            <w:vAlign w:val="center"/>
          </w:tcPr>
          <w:p w14:paraId="3E9B1FF3" w14:textId="51198D03" w:rsidR="0047146D" w:rsidRPr="00F4754A" w:rsidRDefault="0047146D" w:rsidP="0047146D">
            <w:pPr>
              <w:rPr>
                <w:rFonts w:cs="Calibri Light"/>
                <w:b/>
                <w:bCs/>
                <w:sz w:val="18"/>
                <w:szCs w:val="18"/>
              </w:rPr>
            </w:pPr>
            <w:r w:rsidRPr="00F4754A">
              <w:rPr>
                <w:rFonts w:cs="Calibri Light"/>
                <w:b/>
                <w:bCs/>
                <w:sz w:val="18"/>
                <w:szCs w:val="18"/>
              </w:rPr>
              <w:lastRenderedPageBreak/>
              <w:t>Axe prioritaire</w:t>
            </w:r>
          </w:p>
        </w:tc>
        <w:tc>
          <w:tcPr>
            <w:tcW w:w="1942" w:type="pct"/>
            <w:shd w:val="clear" w:color="auto" w:fill="8DB3E2" w:themeFill="text2" w:themeFillTint="66"/>
            <w:vAlign w:val="center"/>
          </w:tcPr>
          <w:p w14:paraId="60257907" w14:textId="2758B768" w:rsidR="0047146D" w:rsidRPr="00F4754A" w:rsidRDefault="0047146D" w:rsidP="0047146D">
            <w:pPr>
              <w:rPr>
                <w:rFonts w:cs="Calibri Light"/>
                <w:b/>
                <w:bCs/>
                <w:sz w:val="18"/>
                <w:szCs w:val="18"/>
              </w:rPr>
            </w:pPr>
            <w:r w:rsidRPr="00F4754A">
              <w:rPr>
                <w:rFonts w:cs="Calibri Light"/>
                <w:b/>
                <w:bCs/>
                <w:sz w:val="18"/>
                <w:szCs w:val="18"/>
              </w:rPr>
              <w:t>Objectif Spécifique</w:t>
            </w:r>
          </w:p>
        </w:tc>
        <w:tc>
          <w:tcPr>
            <w:tcW w:w="1340" w:type="pct"/>
            <w:shd w:val="clear" w:color="auto" w:fill="8DB3E2" w:themeFill="text2" w:themeFillTint="66"/>
            <w:vAlign w:val="center"/>
          </w:tcPr>
          <w:p w14:paraId="18A0F3E3" w14:textId="195F6B51" w:rsidR="0047146D" w:rsidRPr="00F4754A" w:rsidRDefault="0047146D" w:rsidP="0047146D">
            <w:pPr>
              <w:rPr>
                <w:rFonts w:cs="Calibri Light"/>
                <w:b/>
                <w:bCs/>
                <w:sz w:val="18"/>
                <w:szCs w:val="18"/>
              </w:rPr>
            </w:pPr>
            <w:r w:rsidRPr="00F4754A">
              <w:rPr>
                <w:rFonts w:cs="Calibri Light"/>
                <w:b/>
                <w:bCs/>
                <w:sz w:val="18"/>
                <w:szCs w:val="18"/>
              </w:rPr>
              <w:t>Interaction avec les politiques</w:t>
            </w:r>
          </w:p>
        </w:tc>
        <w:tc>
          <w:tcPr>
            <w:tcW w:w="629" w:type="pct"/>
            <w:shd w:val="clear" w:color="auto" w:fill="8DB3E2" w:themeFill="text2" w:themeFillTint="66"/>
            <w:vAlign w:val="center"/>
          </w:tcPr>
          <w:p w14:paraId="71B905FB" w14:textId="5719A29F" w:rsidR="0047146D" w:rsidRPr="00F4754A" w:rsidRDefault="0047146D" w:rsidP="0047146D">
            <w:pPr>
              <w:rPr>
                <w:rFonts w:cs="Calibri Light"/>
                <w:b/>
                <w:bCs/>
                <w:sz w:val="18"/>
                <w:szCs w:val="18"/>
              </w:rPr>
            </w:pPr>
            <w:r w:rsidRPr="00F4754A">
              <w:rPr>
                <w:rFonts w:cs="Calibri Light"/>
                <w:b/>
                <w:bCs/>
                <w:sz w:val="18"/>
                <w:szCs w:val="18"/>
              </w:rPr>
              <w:t>Résultats de cohérence</w:t>
            </w:r>
          </w:p>
        </w:tc>
      </w:tr>
      <w:tr w:rsidR="00821AA3" w:rsidRPr="003C531F" w14:paraId="660AF4F2" w14:textId="77777777" w:rsidTr="003C531F">
        <w:trPr>
          <w:trHeight w:val="865"/>
          <w:tblHeader/>
        </w:trPr>
        <w:tc>
          <w:tcPr>
            <w:tcW w:w="1089" w:type="pct"/>
            <w:shd w:val="clear" w:color="auto" w:fill="auto"/>
            <w:vAlign w:val="center"/>
          </w:tcPr>
          <w:p w14:paraId="0E6B2A3E"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389EF15E" w14:textId="40403702" w:rsidR="00821AA3" w:rsidRPr="0047146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449E7D23" w14:textId="44FB6E23" w:rsidR="00821AA3" w:rsidRPr="0047146D"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0F338754" w14:textId="008D1D0B" w:rsidR="00821AA3" w:rsidRPr="0047146D"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r l’Initiative WestMed</w:t>
            </w:r>
          </w:p>
        </w:tc>
        <w:tc>
          <w:tcPr>
            <w:tcW w:w="629" w:type="pct"/>
            <w:shd w:val="clear" w:color="auto" w:fill="4F81BD" w:themeFill="accent1"/>
            <w:vAlign w:val="center"/>
          </w:tcPr>
          <w:p w14:paraId="46DB4C4D" w14:textId="77777777" w:rsidR="00821AA3" w:rsidRPr="003C531F" w:rsidRDefault="00821AA3" w:rsidP="00821AA3">
            <w:pPr>
              <w:jc w:val="center"/>
              <w:rPr>
                <w:rFonts w:cs="Calibri Light"/>
                <w:sz w:val="18"/>
                <w:szCs w:val="18"/>
              </w:rPr>
            </w:pPr>
            <w:r w:rsidRPr="003C531F">
              <w:rPr>
                <w:rFonts w:cs="Calibri Light"/>
                <w:color w:val="000000" w:themeColor="text1"/>
                <w:sz w:val="18"/>
                <w:szCs w:val="18"/>
              </w:rPr>
              <w:t>S/O</w:t>
            </w:r>
          </w:p>
        </w:tc>
      </w:tr>
      <w:tr w:rsidR="00821AA3" w:rsidRPr="003C531F" w14:paraId="030E2D3E" w14:textId="77777777" w:rsidTr="003C531F">
        <w:trPr>
          <w:trHeight w:val="966"/>
          <w:tblHeader/>
        </w:trPr>
        <w:tc>
          <w:tcPr>
            <w:tcW w:w="1089" w:type="pct"/>
            <w:vMerge w:val="restart"/>
            <w:shd w:val="clear" w:color="auto" w:fill="auto"/>
            <w:vAlign w:val="center"/>
          </w:tcPr>
          <w:p w14:paraId="53267A4A"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09A1FD0B" w14:textId="062E4220" w:rsidR="00821AA3" w:rsidRPr="0047146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26754D43" w14:textId="7AD8DB48" w:rsidR="00821AA3" w:rsidRPr="0047146D"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7D21DB01" w14:textId="2BAD204D" w:rsidR="00821AA3" w:rsidRPr="003C531F"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16DBA323" w14:textId="77777777" w:rsidR="00821AA3" w:rsidRPr="003C531F" w:rsidRDefault="00821AA3" w:rsidP="00821AA3">
            <w:pPr>
              <w:jc w:val="center"/>
              <w:rPr>
                <w:rFonts w:cs="Calibri Light"/>
                <w:sz w:val="18"/>
                <w:szCs w:val="18"/>
              </w:rPr>
            </w:pPr>
            <w:r w:rsidRPr="003C531F">
              <w:rPr>
                <w:rFonts w:cs="Calibri Light"/>
                <w:sz w:val="18"/>
                <w:szCs w:val="18"/>
              </w:rPr>
              <w:t>N</w:t>
            </w:r>
          </w:p>
        </w:tc>
      </w:tr>
      <w:tr w:rsidR="00821AA3" w:rsidRPr="003C531F" w14:paraId="0C092CC1" w14:textId="77777777" w:rsidTr="003C531F">
        <w:trPr>
          <w:trHeight w:val="2403"/>
          <w:tblHeader/>
        </w:trPr>
        <w:tc>
          <w:tcPr>
            <w:tcW w:w="1089" w:type="pct"/>
            <w:vMerge/>
            <w:shd w:val="clear" w:color="auto" w:fill="auto"/>
            <w:vAlign w:val="center"/>
          </w:tcPr>
          <w:p w14:paraId="51EA477D" w14:textId="77777777" w:rsidR="00821AA3" w:rsidRPr="003C531F"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23C56772" w14:textId="6D913176" w:rsidR="00821AA3" w:rsidRPr="0047146D"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671E5382" w14:textId="14E5E416" w:rsidR="00821AA3" w:rsidRPr="005854EB" w:rsidRDefault="00821AA3" w:rsidP="00821AA3">
            <w:pPr>
              <w:rPr>
                <w:rFonts w:cs="Calibri Light"/>
                <w:sz w:val="18"/>
                <w:szCs w:val="18"/>
                <w:lang w:val="fr-FR"/>
              </w:rPr>
            </w:pPr>
            <w:r w:rsidRPr="005854EB">
              <w:rPr>
                <w:rFonts w:cs="Calibri Light"/>
                <w:sz w:val="18"/>
                <w:szCs w:val="18"/>
                <w:lang w:val="fr-FR"/>
              </w:rPr>
              <w:t>Le renforcement du transport maritime, des ports et du tourisme côtier peut favoriser l'adaptation au changement climatique dans les villes côtières (initiative West-Med)</w:t>
            </w:r>
          </w:p>
        </w:tc>
        <w:tc>
          <w:tcPr>
            <w:tcW w:w="629" w:type="pct"/>
            <w:shd w:val="clear" w:color="auto" w:fill="4F81BD" w:themeFill="accent1"/>
            <w:vAlign w:val="center"/>
          </w:tcPr>
          <w:p w14:paraId="11768CED" w14:textId="77777777" w:rsidR="00821AA3" w:rsidRPr="003C531F" w:rsidRDefault="00821AA3" w:rsidP="00821AA3">
            <w:pPr>
              <w:jc w:val="center"/>
              <w:rPr>
                <w:rFonts w:cs="Calibri Light"/>
                <w:sz w:val="18"/>
                <w:szCs w:val="18"/>
              </w:rPr>
            </w:pPr>
            <w:r w:rsidRPr="003C531F">
              <w:rPr>
                <w:rFonts w:cs="Calibri Light"/>
                <w:color w:val="000000" w:themeColor="text1"/>
                <w:sz w:val="18"/>
                <w:szCs w:val="18"/>
              </w:rPr>
              <w:t>S/O</w:t>
            </w:r>
          </w:p>
        </w:tc>
      </w:tr>
      <w:tr w:rsidR="00821AA3" w:rsidRPr="003C531F" w14:paraId="5344D8A8" w14:textId="77777777" w:rsidTr="008852A3">
        <w:trPr>
          <w:trHeight w:val="603"/>
          <w:tblHeader/>
        </w:trPr>
        <w:tc>
          <w:tcPr>
            <w:tcW w:w="1089" w:type="pct"/>
            <w:vMerge/>
            <w:shd w:val="clear" w:color="auto" w:fill="auto"/>
            <w:vAlign w:val="center"/>
          </w:tcPr>
          <w:p w14:paraId="5706949F" w14:textId="77777777" w:rsidR="00821AA3" w:rsidRPr="003C531F"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32806D8E" w14:textId="46060235" w:rsidR="00821AA3" w:rsidRPr="0047146D"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vAlign w:val="center"/>
          </w:tcPr>
          <w:p w14:paraId="03F7B99B" w14:textId="316A60DF" w:rsidR="00821AA3" w:rsidRPr="002A0855" w:rsidRDefault="002A0855"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r l’Initiative WestMed en ce qui concerne la conservation des habitats</w:t>
            </w:r>
          </w:p>
        </w:tc>
        <w:tc>
          <w:tcPr>
            <w:tcW w:w="629" w:type="pct"/>
            <w:shd w:val="clear" w:color="auto" w:fill="4F81BD"/>
            <w:vAlign w:val="center"/>
          </w:tcPr>
          <w:p w14:paraId="51981AB1" w14:textId="4A4F8D86" w:rsidR="00821AA3" w:rsidRPr="003C531F" w:rsidRDefault="008852A3" w:rsidP="00821AA3">
            <w:pPr>
              <w:jc w:val="center"/>
              <w:rPr>
                <w:rFonts w:cs="Calibri Light"/>
                <w:color w:val="000000" w:themeColor="text1"/>
                <w:sz w:val="18"/>
                <w:szCs w:val="18"/>
              </w:rPr>
            </w:pPr>
            <w:r w:rsidRPr="003C531F">
              <w:rPr>
                <w:rFonts w:cs="Calibri Light"/>
                <w:color w:val="000000" w:themeColor="text1"/>
                <w:sz w:val="18"/>
                <w:szCs w:val="18"/>
              </w:rPr>
              <w:t>S/O</w:t>
            </w:r>
          </w:p>
        </w:tc>
      </w:tr>
      <w:tr w:rsidR="00821AA3" w:rsidRPr="003C531F" w14:paraId="470E9ADF" w14:textId="77777777" w:rsidTr="003C531F">
        <w:trPr>
          <w:trHeight w:val="647"/>
          <w:tblHeader/>
        </w:trPr>
        <w:tc>
          <w:tcPr>
            <w:tcW w:w="1089" w:type="pct"/>
            <w:shd w:val="clear" w:color="auto" w:fill="auto"/>
            <w:vAlign w:val="center"/>
          </w:tcPr>
          <w:p w14:paraId="2FD8A464"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3D4CB7F2" w14:textId="25275D35" w:rsidR="00821AA3" w:rsidRPr="003C531F"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43398B44" w14:textId="6DDB1371" w:rsidR="00821AA3" w:rsidRPr="0047146D"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11A08D11" w14:textId="7EE50AAF" w:rsidR="00821AA3" w:rsidRPr="005854EB" w:rsidRDefault="00821AA3" w:rsidP="00821AA3">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r l’Initiative WestMed</w:t>
            </w:r>
          </w:p>
        </w:tc>
        <w:tc>
          <w:tcPr>
            <w:tcW w:w="629" w:type="pct"/>
            <w:shd w:val="clear" w:color="auto" w:fill="4F81BD" w:themeFill="accent1"/>
            <w:vAlign w:val="center"/>
          </w:tcPr>
          <w:p w14:paraId="57508517" w14:textId="77777777" w:rsidR="00821AA3" w:rsidRPr="003C531F" w:rsidRDefault="00821AA3" w:rsidP="00821AA3">
            <w:pPr>
              <w:jc w:val="center"/>
              <w:rPr>
                <w:rFonts w:cs="Calibri Light"/>
                <w:sz w:val="18"/>
                <w:szCs w:val="18"/>
              </w:rPr>
            </w:pPr>
            <w:r w:rsidRPr="003C531F">
              <w:rPr>
                <w:rFonts w:cs="Calibri Light"/>
                <w:color w:val="000000" w:themeColor="text1"/>
                <w:sz w:val="18"/>
                <w:szCs w:val="18"/>
              </w:rPr>
              <w:t>S/O</w:t>
            </w:r>
          </w:p>
        </w:tc>
      </w:tr>
    </w:tbl>
    <w:p w14:paraId="4F2D753D" w14:textId="270344E3" w:rsidR="00BD6CE2" w:rsidRPr="00835602" w:rsidRDefault="00835602" w:rsidP="00BD6CE2">
      <w:pPr>
        <w:rPr>
          <w:bCs/>
          <w:lang w:val="pt-PT" w:eastAsia="it-IT"/>
        </w:rPr>
      </w:pPr>
      <w:r w:rsidRPr="0006569B">
        <w:rPr>
          <w:lang w:val="pt-PT"/>
        </w:rPr>
        <w:t xml:space="preserve">Légende :  </w:t>
      </w:r>
      <w:r w:rsidRPr="0006569B">
        <w:rPr>
          <w:rFonts w:cs="Calibri"/>
          <w:color w:val="000000"/>
          <w:lang w:val="pt-PT"/>
        </w:rPr>
        <w:t>S/O</w:t>
      </w:r>
      <w:r w:rsidRPr="0006569B">
        <w:rPr>
          <w:lang w:val="pt-PT"/>
        </w:rPr>
        <w:t xml:space="preserve"> = Cohérent</w:t>
      </w:r>
      <w:r>
        <w:rPr>
          <w:lang w:val="pt-PT"/>
        </w:rPr>
        <w:t xml:space="preserve">; </w:t>
      </w:r>
      <w:r w:rsidRPr="0006569B">
        <w:rPr>
          <w:lang w:val="pt-PT"/>
        </w:rPr>
        <w:t>N = Neutr</w:t>
      </w:r>
      <w:r>
        <w:rPr>
          <w:lang w:val="pt-PT"/>
        </w:rPr>
        <w:t>e</w:t>
      </w:r>
    </w:p>
    <w:p w14:paraId="55C1CA2E" w14:textId="0FC154F8" w:rsidR="00012C9C" w:rsidRPr="005A5E07" w:rsidRDefault="00012C9C" w:rsidP="00012C9C">
      <w:pPr>
        <w:spacing w:before="0" w:line="300" w:lineRule="atLeast"/>
        <w:ind w:left="709"/>
        <w:rPr>
          <w:rStyle w:val="Rfrenceintense"/>
          <w:lang w:val="fr-FR"/>
        </w:rPr>
      </w:pPr>
      <w:r w:rsidRPr="005A5E07">
        <w:rPr>
          <w:rStyle w:val="Rfrenceintense"/>
          <w:lang w:val="fr-FR"/>
        </w:rPr>
        <w:t>ENI CBC MED</w:t>
      </w:r>
    </w:p>
    <w:p w14:paraId="18EC175F" w14:textId="26B7E85F" w:rsidR="00F048F0" w:rsidRDefault="003C531F" w:rsidP="003C531F">
      <w:pPr>
        <w:rPr>
          <w:rFonts w:cs="Calibri Light"/>
          <w:lang w:val="fr-FR"/>
        </w:rPr>
      </w:pPr>
      <w:r w:rsidRPr="005854EB">
        <w:rPr>
          <w:rFonts w:cs="Calibri Light"/>
          <w:lang w:val="fr-FR"/>
        </w:rPr>
        <w:t xml:space="preserve">ENI CBC MED </w:t>
      </w:r>
      <w:r w:rsidR="005854EB" w:rsidRPr="005854EB">
        <w:rPr>
          <w:rFonts w:cs="Calibri Light"/>
          <w:lang w:val="fr-FR"/>
        </w:rPr>
        <w:t>est u</w:t>
      </w:r>
      <w:r w:rsidR="005854EB">
        <w:rPr>
          <w:rFonts w:cs="Calibri Light"/>
          <w:lang w:val="fr-FR"/>
        </w:rPr>
        <w:t>ne</w:t>
      </w:r>
      <w:r w:rsidR="002E5E6C">
        <w:rPr>
          <w:rFonts w:cs="Calibri Light"/>
          <w:lang w:val="fr-FR"/>
        </w:rPr>
        <w:t xml:space="preserve"> initiative </w:t>
      </w:r>
      <w:r w:rsidR="00E41AF9">
        <w:rPr>
          <w:rFonts w:cs="Calibri Light"/>
          <w:lang w:val="fr-FR"/>
        </w:rPr>
        <w:t>de coopération</w:t>
      </w:r>
      <w:r w:rsidR="005854EB">
        <w:rPr>
          <w:rFonts w:cs="Calibri Light"/>
          <w:lang w:val="fr-FR"/>
        </w:rPr>
        <w:t xml:space="preserve"> transfrontalière </w:t>
      </w:r>
      <w:r w:rsidR="002E5E6C">
        <w:rPr>
          <w:rFonts w:cs="Calibri Light"/>
          <w:lang w:val="fr-FR"/>
        </w:rPr>
        <w:t>(CBC)</w:t>
      </w:r>
      <w:r w:rsidR="00FD2B11">
        <w:rPr>
          <w:rFonts w:cs="Calibri Light"/>
          <w:lang w:val="fr-FR"/>
        </w:rPr>
        <w:t xml:space="preserve"> mise en œuvre par l’UE dans l</w:t>
      </w:r>
      <w:r w:rsidR="00B911B2">
        <w:rPr>
          <w:rFonts w:cs="Calibri Light"/>
          <w:lang w:val="fr-FR"/>
        </w:rPr>
        <w:t>’Instrument Européen de Voisinage (IEV)</w:t>
      </w:r>
      <w:r w:rsidR="00C92E6A">
        <w:rPr>
          <w:rFonts w:cs="Calibri Light"/>
          <w:lang w:val="fr-FR"/>
        </w:rPr>
        <w:t xml:space="preserve">. </w:t>
      </w:r>
      <w:r w:rsidR="00C92E6A" w:rsidRPr="00505744">
        <w:rPr>
          <w:rFonts w:cs="Calibri Light"/>
          <w:lang w:val="fr-FR"/>
        </w:rPr>
        <w:t>Le Programme rassemble les territoires côtiers de 14</w:t>
      </w:r>
      <w:r w:rsidR="00505744" w:rsidRPr="00505744">
        <w:rPr>
          <w:rFonts w:cs="Calibri Light"/>
          <w:lang w:val="fr-FR"/>
        </w:rPr>
        <w:t xml:space="preserve"> pays de l</w:t>
      </w:r>
      <w:r w:rsidR="00505744">
        <w:rPr>
          <w:rFonts w:cs="Calibri Light"/>
          <w:lang w:val="fr-FR"/>
        </w:rPr>
        <w:t xml:space="preserve">’UE ou partenaires afin de renforcer un développement </w:t>
      </w:r>
      <w:r w:rsidR="00FA619C">
        <w:rPr>
          <w:rFonts w:cs="Calibri Light"/>
          <w:lang w:val="fr-FR"/>
        </w:rPr>
        <w:t xml:space="preserve">juste, équitable et durable </w:t>
      </w:r>
      <w:r w:rsidR="00DC2C72">
        <w:rPr>
          <w:rFonts w:cs="Calibri Light"/>
          <w:lang w:val="fr-FR"/>
        </w:rPr>
        <w:t>de part et d’autre des</w:t>
      </w:r>
      <w:r w:rsidR="00F048F0">
        <w:rPr>
          <w:rFonts w:cs="Calibri Light"/>
          <w:lang w:val="fr-FR"/>
        </w:rPr>
        <w:t xml:space="preserve"> frontières extérieurs</w:t>
      </w:r>
      <w:r w:rsidR="00FA619C">
        <w:rPr>
          <w:rFonts w:cs="Calibri Light"/>
          <w:lang w:val="fr-FR"/>
        </w:rPr>
        <w:t xml:space="preserve"> de l’UE. </w:t>
      </w:r>
      <w:r w:rsidR="00FA619C" w:rsidRPr="008E4E05">
        <w:rPr>
          <w:rFonts w:cs="Calibri Light"/>
          <w:lang w:val="fr-FR"/>
        </w:rPr>
        <w:t xml:space="preserve">Le cadre stratégique </w:t>
      </w:r>
      <w:r w:rsidR="008E4E05" w:rsidRPr="008E4E05">
        <w:rPr>
          <w:rFonts w:cs="Calibri Light"/>
          <w:lang w:val="fr-FR"/>
        </w:rPr>
        <w:t>du Programme est bas</w:t>
      </w:r>
      <w:r w:rsidR="00DC2C72">
        <w:rPr>
          <w:rFonts w:cs="Calibri Light"/>
          <w:lang w:val="fr-FR"/>
        </w:rPr>
        <w:t>é</w:t>
      </w:r>
      <w:r w:rsidR="008E4E05" w:rsidRPr="008E4E05">
        <w:rPr>
          <w:rFonts w:cs="Calibri Light"/>
          <w:lang w:val="fr-FR"/>
        </w:rPr>
        <w:t xml:space="preserve"> sur 4 Objectifs T</w:t>
      </w:r>
      <w:r w:rsidR="008E4E05">
        <w:rPr>
          <w:rFonts w:cs="Calibri Light"/>
          <w:lang w:val="fr-FR"/>
        </w:rPr>
        <w:t xml:space="preserve">hématiques et 11 Priorités </w:t>
      </w:r>
      <w:r w:rsidR="00F048F0" w:rsidRPr="00F048F0">
        <w:rPr>
          <w:rFonts w:cs="Calibri Light"/>
          <w:lang w:val="fr-FR"/>
        </w:rPr>
        <w:t xml:space="preserve">comme contribution aux principaux défis socio-économiques et environnementaux de la région méditerranéenne, </w:t>
      </w:r>
      <w:r w:rsidR="00F048F0">
        <w:rPr>
          <w:rFonts w:cs="Calibri Light"/>
          <w:lang w:val="fr-FR"/>
        </w:rPr>
        <w:t xml:space="preserve">c’est-à-dire : </w:t>
      </w:r>
    </w:p>
    <w:p w14:paraId="048D18C7" w14:textId="6E0169BB" w:rsidR="00014354" w:rsidRPr="00014354" w:rsidRDefault="00014354" w:rsidP="005A5E07">
      <w:pPr>
        <w:pStyle w:val="elencopuntatolettere"/>
        <w:numPr>
          <w:ilvl w:val="0"/>
          <w:numId w:val="30"/>
        </w:numPr>
        <w:rPr>
          <w:lang w:eastAsia="it-IT"/>
        </w:rPr>
      </w:pPr>
      <w:r w:rsidRPr="00014354">
        <w:rPr>
          <w:lang w:eastAsia="it-IT"/>
        </w:rPr>
        <w:t>Développement de PME et d</w:t>
      </w:r>
      <w:r>
        <w:rPr>
          <w:lang w:eastAsia="it-IT"/>
        </w:rPr>
        <w:t>’entreprises</w:t>
      </w:r>
      <w:r w:rsidR="002B6D4C">
        <w:rPr>
          <w:lang w:eastAsia="it-IT"/>
        </w:rPr>
        <w:t> :</w:t>
      </w:r>
    </w:p>
    <w:p w14:paraId="3EAC1B5C" w14:textId="02C93011" w:rsidR="00014354" w:rsidRPr="00014354" w:rsidRDefault="00014354" w:rsidP="008852A3">
      <w:pPr>
        <w:pStyle w:val="Paragraphedeliste"/>
        <w:numPr>
          <w:ilvl w:val="0"/>
          <w:numId w:val="62"/>
        </w:numPr>
        <w:spacing w:before="0" w:after="0"/>
        <w:rPr>
          <w:lang w:val="fr-FR"/>
        </w:rPr>
      </w:pPr>
      <w:r w:rsidRPr="00014354">
        <w:rPr>
          <w:lang w:val="fr-FR"/>
        </w:rPr>
        <w:t>Soutenir les start-ups inn</w:t>
      </w:r>
      <w:r>
        <w:rPr>
          <w:lang w:val="fr-FR"/>
        </w:rPr>
        <w:t xml:space="preserve">ovantes, avec un </w:t>
      </w:r>
      <w:r w:rsidR="004F61E7">
        <w:rPr>
          <w:lang w:val="fr-FR"/>
        </w:rPr>
        <w:t xml:space="preserve">focus particulier sur l’entreprenariat jeune et féminin ; </w:t>
      </w:r>
    </w:p>
    <w:p w14:paraId="551279F7" w14:textId="458F9FBC" w:rsidR="003C531F" w:rsidRPr="004F61E7" w:rsidRDefault="004F61E7" w:rsidP="008852A3">
      <w:pPr>
        <w:pStyle w:val="Paragraphedeliste"/>
        <w:numPr>
          <w:ilvl w:val="0"/>
          <w:numId w:val="62"/>
        </w:numPr>
        <w:spacing w:before="0" w:after="0"/>
        <w:rPr>
          <w:lang w:val="fr-FR"/>
        </w:rPr>
      </w:pPr>
      <w:r w:rsidRPr="004F61E7">
        <w:rPr>
          <w:lang w:val="fr-FR"/>
        </w:rPr>
        <w:t>Renforcer et soutenir le r</w:t>
      </w:r>
      <w:r>
        <w:rPr>
          <w:lang w:val="fr-FR"/>
        </w:rPr>
        <w:t>éseaux, clusters, consortium euro-</w:t>
      </w:r>
      <w:r w:rsidR="001C2CB4">
        <w:rPr>
          <w:lang w:val="fr-FR"/>
        </w:rPr>
        <w:t>Méditerranéen</w:t>
      </w:r>
      <w:r>
        <w:rPr>
          <w:lang w:val="fr-FR"/>
        </w:rPr>
        <w:t xml:space="preserve"> et les chaines de valeurs ; </w:t>
      </w:r>
    </w:p>
    <w:p w14:paraId="40DDDDA9" w14:textId="3839F68C" w:rsidR="003C531F" w:rsidRPr="001C2CB4" w:rsidRDefault="001C2CB4" w:rsidP="008852A3">
      <w:pPr>
        <w:pStyle w:val="Paragraphedeliste"/>
        <w:numPr>
          <w:ilvl w:val="0"/>
          <w:numId w:val="62"/>
        </w:numPr>
        <w:spacing w:before="0" w:after="0"/>
        <w:rPr>
          <w:lang w:val="fr-FR"/>
        </w:rPr>
      </w:pPr>
      <w:r w:rsidRPr="001C2CB4">
        <w:rPr>
          <w:lang w:val="fr-FR"/>
        </w:rPr>
        <w:t>Encourager les initiatives et l</w:t>
      </w:r>
      <w:r>
        <w:rPr>
          <w:lang w:val="fr-FR"/>
        </w:rPr>
        <w:t xml:space="preserve">es actions de tourisme durable. </w:t>
      </w:r>
    </w:p>
    <w:p w14:paraId="51434EBD" w14:textId="77777777" w:rsidR="001C2CB4" w:rsidRPr="002A6AD9" w:rsidRDefault="001C2CB4" w:rsidP="005A5E07">
      <w:pPr>
        <w:pStyle w:val="elencopuntatolettere"/>
        <w:numPr>
          <w:ilvl w:val="0"/>
          <w:numId w:val="0"/>
        </w:numPr>
        <w:ind w:left="720"/>
        <w:rPr>
          <w:lang w:eastAsia="it-IT"/>
        </w:rPr>
      </w:pPr>
    </w:p>
    <w:p w14:paraId="54C24F61" w14:textId="4FF69577" w:rsidR="001C2CB4" w:rsidRPr="001C2CB4" w:rsidRDefault="001C2CB4" w:rsidP="005A5E07">
      <w:pPr>
        <w:pStyle w:val="elencopuntatolettere"/>
        <w:numPr>
          <w:ilvl w:val="0"/>
          <w:numId w:val="30"/>
        </w:numPr>
        <w:rPr>
          <w:lang w:eastAsia="it-IT"/>
        </w:rPr>
      </w:pPr>
      <w:r w:rsidRPr="001C2CB4">
        <w:rPr>
          <w:lang w:eastAsia="it-IT"/>
        </w:rPr>
        <w:lastRenderedPageBreak/>
        <w:t>Transfer</w:t>
      </w:r>
      <w:r w:rsidR="00DC2C72">
        <w:rPr>
          <w:lang w:eastAsia="it-IT"/>
        </w:rPr>
        <w:t>t</w:t>
      </w:r>
      <w:r w:rsidRPr="001C2CB4">
        <w:rPr>
          <w:lang w:eastAsia="it-IT"/>
        </w:rPr>
        <w:t xml:space="preserve"> de technologie et i</w:t>
      </w:r>
      <w:r>
        <w:rPr>
          <w:lang w:eastAsia="it-IT"/>
        </w:rPr>
        <w:t>nnovation</w:t>
      </w:r>
      <w:r w:rsidR="002B6D4C">
        <w:rPr>
          <w:lang w:eastAsia="it-IT"/>
        </w:rPr>
        <w:t> :</w:t>
      </w:r>
    </w:p>
    <w:p w14:paraId="2F598460" w14:textId="29A696C4" w:rsidR="001C2CB4" w:rsidRPr="00C42797" w:rsidRDefault="00C42797" w:rsidP="002B6D4C">
      <w:pPr>
        <w:pStyle w:val="Paragraphedeliste"/>
        <w:numPr>
          <w:ilvl w:val="0"/>
          <w:numId w:val="63"/>
        </w:numPr>
        <w:spacing w:before="0" w:after="0"/>
        <w:rPr>
          <w:lang w:val="fr-FR"/>
        </w:rPr>
      </w:pPr>
      <w:r w:rsidRPr="00C42797">
        <w:rPr>
          <w:lang w:val="fr-FR"/>
        </w:rPr>
        <w:t>Soutenir le transfert technologique e</w:t>
      </w:r>
      <w:r>
        <w:rPr>
          <w:lang w:val="fr-FR"/>
        </w:rPr>
        <w:t xml:space="preserve">t la commercialisation des résultats des recherches, renforcer les liens entre recherche, industrie et d’autres acteurs du secteur privé ; </w:t>
      </w:r>
    </w:p>
    <w:p w14:paraId="3578C676" w14:textId="785A41A6" w:rsidR="003C531F" w:rsidRDefault="00C42797" w:rsidP="002B6D4C">
      <w:pPr>
        <w:pStyle w:val="Paragraphedeliste"/>
        <w:numPr>
          <w:ilvl w:val="0"/>
          <w:numId w:val="63"/>
        </w:numPr>
        <w:spacing w:before="0" w:after="0"/>
        <w:rPr>
          <w:lang w:val="fr-FR"/>
        </w:rPr>
      </w:pPr>
      <w:r w:rsidRPr="00C42797">
        <w:rPr>
          <w:lang w:val="fr-FR"/>
        </w:rPr>
        <w:t xml:space="preserve">Soutien aux PME </w:t>
      </w:r>
      <w:r w:rsidR="00DC2C72">
        <w:rPr>
          <w:lang w:val="fr-FR"/>
        </w:rPr>
        <w:t xml:space="preserve">pour l’accès </w:t>
      </w:r>
      <w:r w:rsidRPr="00C42797">
        <w:rPr>
          <w:lang w:val="fr-FR"/>
        </w:rPr>
        <w:t>à</w:t>
      </w:r>
      <w:r>
        <w:rPr>
          <w:lang w:val="fr-FR"/>
        </w:rPr>
        <w:t xml:space="preserve"> la recherche et l’innovation.</w:t>
      </w:r>
    </w:p>
    <w:p w14:paraId="5DB5CC52" w14:textId="0301B1C2" w:rsidR="003C531F" w:rsidRPr="00C42797" w:rsidRDefault="00C42797" w:rsidP="005A5E07">
      <w:pPr>
        <w:pStyle w:val="elencopuntatolettere"/>
        <w:numPr>
          <w:ilvl w:val="0"/>
          <w:numId w:val="30"/>
        </w:numPr>
        <w:rPr>
          <w:lang w:eastAsia="it-IT"/>
        </w:rPr>
      </w:pPr>
      <w:r w:rsidRPr="00C42797">
        <w:rPr>
          <w:lang w:eastAsia="it-IT"/>
        </w:rPr>
        <w:t>Inclusion sociale et lu</w:t>
      </w:r>
      <w:r>
        <w:rPr>
          <w:lang w:eastAsia="it-IT"/>
        </w:rPr>
        <w:t>tte contre le changement climatique</w:t>
      </w:r>
      <w:r w:rsidR="002B6D4C">
        <w:rPr>
          <w:lang w:eastAsia="it-IT"/>
        </w:rPr>
        <w:t> :</w:t>
      </w:r>
    </w:p>
    <w:p w14:paraId="7B7AB516" w14:textId="78BEBFD4" w:rsidR="002E2578" w:rsidRPr="00BA7E85" w:rsidRDefault="00BA7E85" w:rsidP="002B6D4C">
      <w:pPr>
        <w:pStyle w:val="Paragraphedeliste"/>
        <w:numPr>
          <w:ilvl w:val="0"/>
          <w:numId w:val="64"/>
        </w:numPr>
        <w:spacing w:before="0" w:after="0"/>
        <w:rPr>
          <w:lang w:val="fr-FR"/>
        </w:rPr>
      </w:pPr>
      <w:r w:rsidRPr="00BA7E85">
        <w:rPr>
          <w:lang w:val="fr-FR"/>
        </w:rPr>
        <w:t xml:space="preserve">Fournir aux jeunes et aux femmes des compétences </w:t>
      </w:r>
      <w:r>
        <w:rPr>
          <w:lang w:val="fr-FR"/>
        </w:rPr>
        <w:t>utiles au marché du travail ;</w:t>
      </w:r>
    </w:p>
    <w:p w14:paraId="4FA42006" w14:textId="4B5DAF71" w:rsidR="00C43001" w:rsidRDefault="00C43001" w:rsidP="002B6D4C">
      <w:pPr>
        <w:pStyle w:val="Paragraphedeliste"/>
        <w:numPr>
          <w:ilvl w:val="0"/>
          <w:numId w:val="64"/>
        </w:numPr>
        <w:spacing w:before="0" w:after="0"/>
        <w:rPr>
          <w:lang w:val="fr-FR"/>
        </w:rPr>
      </w:pPr>
      <w:r>
        <w:rPr>
          <w:lang w:val="fr-FR"/>
        </w:rPr>
        <w:t>S</w:t>
      </w:r>
      <w:r w:rsidRPr="00C43001">
        <w:rPr>
          <w:lang w:val="fr-FR"/>
        </w:rPr>
        <w:t xml:space="preserve">outenir les acteurs économiques sociaux et solidaires, également en termes d'amélioration des capacités et de coopération avec les administrations publiques pour la </w:t>
      </w:r>
      <w:r w:rsidR="003267F4">
        <w:rPr>
          <w:lang w:val="fr-FR"/>
        </w:rPr>
        <w:t>production</w:t>
      </w:r>
      <w:r w:rsidRPr="00C43001">
        <w:rPr>
          <w:lang w:val="fr-FR"/>
        </w:rPr>
        <w:t xml:space="preserve"> de services.</w:t>
      </w:r>
    </w:p>
    <w:p w14:paraId="383B101B" w14:textId="47F6242F" w:rsidR="003C531F" w:rsidRPr="00C81EF1" w:rsidRDefault="00BA375B" w:rsidP="005A5E07">
      <w:pPr>
        <w:pStyle w:val="elencopuntatolettere"/>
        <w:numPr>
          <w:ilvl w:val="0"/>
          <w:numId w:val="30"/>
        </w:numPr>
        <w:rPr>
          <w:bCs/>
          <w:lang w:eastAsia="it-IT"/>
        </w:rPr>
      </w:pPr>
      <w:r>
        <w:rPr>
          <w:lang w:eastAsia="it-IT"/>
        </w:rPr>
        <w:t>Environnement et changement climatique</w:t>
      </w:r>
      <w:r w:rsidR="002B6D4C">
        <w:rPr>
          <w:lang w:eastAsia="it-IT"/>
        </w:rPr>
        <w:t> :</w:t>
      </w:r>
    </w:p>
    <w:p w14:paraId="4704EA3D" w14:textId="6F8636BF" w:rsidR="00BA375B" w:rsidRPr="00BA375B" w:rsidRDefault="00BA375B" w:rsidP="002B6D4C">
      <w:pPr>
        <w:pStyle w:val="Paragraphedeliste"/>
        <w:numPr>
          <w:ilvl w:val="0"/>
          <w:numId w:val="65"/>
        </w:numPr>
        <w:spacing w:before="0" w:after="0"/>
        <w:rPr>
          <w:lang w:val="fr-FR"/>
        </w:rPr>
      </w:pPr>
      <w:r w:rsidRPr="00BA375B">
        <w:rPr>
          <w:lang w:val="fr-FR"/>
        </w:rPr>
        <w:t>Soutenir les initiatives durables v</w:t>
      </w:r>
      <w:r>
        <w:rPr>
          <w:lang w:val="fr-FR"/>
        </w:rPr>
        <w:t xml:space="preserve">isant les </w:t>
      </w:r>
      <w:r w:rsidR="00E749D6">
        <w:rPr>
          <w:lang w:val="fr-FR"/>
        </w:rPr>
        <w:t xml:space="preserve">solutions innovantes et technologiques pour augmenter l’efficience énergétique et encourager l’usage </w:t>
      </w:r>
      <w:r w:rsidR="0067722D">
        <w:rPr>
          <w:lang w:val="fr-FR"/>
        </w:rPr>
        <w:t xml:space="preserve">d’approvisionnement en eau non-conventionnel ; </w:t>
      </w:r>
    </w:p>
    <w:p w14:paraId="0A6F545A" w14:textId="56DBB4C6" w:rsidR="00321278" w:rsidRPr="00321278" w:rsidRDefault="00321278" w:rsidP="002B6D4C">
      <w:pPr>
        <w:pStyle w:val="Paragraphedeliste"/>
        <w:numPr>
          <w:ilvl w:val="0"/>
          <w:numId w:val="65"/>
        </w:numPr>
        <w:spacing w:before="0" w:after="0"/>
        <w:rPr>
          <w:lang w:val="fr-FR"/>
        </w:rPr>
      </w:pPr>
      <w:r w:rsidRPr="00321278">
        <w:rPr>
          <w:lang w:val="fr-FR"/>
        </w:rPr>
        <w:t>Réduire la production de d</w:t>
      </w:r>
      <w:r>
        <w:rPr>
          <w:lang w:val="fr-FR"/>
        </w:rPr>
        <w:t xml:space="preserve">échets </w:t>
      </w:r>
      <w:r w:rsidR="002F4AA5">
        <w:rPr>
          <w:lang w:val="fr-FR"/>
        </w:rPr>
        <w:t>ménager</w:t>
      </w:r>
      <w:r>
        <w:rPr>
          <w:lang w:val="fr-FR"/>
        </w:rPr>
        <w:t xml:space="preserve">s ; </w:t>
      </w:r>
    </w:p>
    <w:p w14:paraId="5B821163" w14:textId="77777777" w:rsidR="000D68DF" w:rsidRDefault="000D68DF" w:rsidP="002B6D4C">
      <w:pPr>
        <w:pStyle w:val="Paragraphedeliste"/>
        <w:numPr>
          <w:ilvl w:val="0"/>
          <w:numId w:val="65"/>
        </w:numPr>
        <w:spacing w:before="0" w:after="0"/>
        <w:rPr>
          <w:lang w:val="fr-FR"/>
        </w:rPr>
      </w:pPr>
      <w:r w:rsidRPr="000D68DF">
        <w:rPr>
          <w:lang w:val="fr-FR"/>
        </w:rPr>
        <w:t xml:space="preserve">Soutenir des rénovations énergétiques rentables et innovantes adaptées aux types de bâtiments et aux zones climatiques, en mettant l'accent sur les bâtiments publics </w:t>
      </w:r>
    </w:p>
    <w:p w14:paraId="751FC6FE" w14:textId="41BABAAD" w:rsidR="000D68DF" w:rsidRPr="0039247B" w:rsidRDefault="000D68DF" w:rsidP="002B6D4C">
      <w:pPr>
        <w:pStyle w:val="Paragraphedeliste"/>
        <w:numPr>
          <w:ilvl w:val="0"/>
          <w:numId w:val="65"/>
        </w:numPr>
        <w:spacing w:before="0" w:after="0"/>
        <w:rPr>
          <w:lang w:val="fr-FR"/>
        </w:rPr>
      </w:pPr>
      <w:r w:rsidRPr="0039247B">
        <w:rPr>
          <w:lang w:val="fr-FR"/>
        </w:rPr>
        <w:t xml:space="preserve">Inclure </w:t>
      </w:r>
      <w:r w:rsidR="0039247B" w:rsidRPr="0039247B">
        <w:rPr>
          <w:lang w:val="fr-FR"/>
        </w:rPr>
        <w:t>l’approche de gestion é</w:t>
      </w:r>
      <w:r w:rsidR="0039247B">
        <w:rPr>
          <w:lang w:val="fr-FR"/>
        </w:rPr>
        <w:t xml:space="preserve">cosystémique ò la Gestion intégrée des aires côtière </w:t>
      </w:r>
      <w:r w:rsidR="001C674B">
        <w:rPr>
          <w:lang w:val="fr-FR"/>
        </w:rPr>
        <w:t xml:space="preserve">au sein de plans de développement locaux. </w:t>
      </w:r>
    </w:p>
    <w:p w14:paraId="185CA60C" w14:textId="54C10895" w:rsidR="001C674B" w:rsidRPr="002B28B1" w:rsidRDefault="001C674B" w:rsidP="003C531F">
      <w:pPr>
        <w:rPr>
          <w:rFonts w:cs="Calibri Light"/>
          <w:lang w:val="fr-FR"/>
        </w:rPr>
      </w:pPr>
      <w:r w:rsidRPr="001C674B">
        <w:rPr>
          <w:rFonts w:cs="Calibri Light"/>
          <w:lang w:val="fr-FR"/>
        </w:rPr>
        <w:t>L’aire de coopération du P</w:t>
      </w:r>
      <w:r>
        <w:rPr>
          <w:rFonts w:cs="Calibri Light"/>
          <w:lang w:val="fr-FR"/>
        </w:rPr>
        <w:t xml:space="preserve">rogramme </w:t>
      </w:r>
      <w:r w:rsidR="00DB044F">
        <w:rPr>
          <w:rFonts w:cs="Calibri Light"/>
          <w:lang w:val="fr-FR"/>
        </w:rPr>
        <w:t>ENI</w:t>
      </w:r>
      <w:r>
        <w:rPr>
          <w:rFonts w:cs="Calibri Light"/>
          <w:lang w:val="fr-FR"/>
        </w:rPr>
        <w:t xml:space="preserve"> CBC Italie-Tunisie 2014-2020 </w:t>
      </w:r>
      <w:r w:rsidR="006820F5">
        <w:rPr>
          <w:rFonts w:cs="Calibri Light"/>
          <w:lang w:val="fr-FR"/>
        </w:rPr>
        <w:t xml:space="preserve">couvre les régions des deux versants de la route maritime entre la Sicile et la Tunisie. </w:t>
      </w:r>
      <w:r w:rsidR="006820F5" w:rsidRPr="00155BFF">
        <w:rPr>
          <w:rFonts w:cs="Calibri Light"/>
          <w:lang w:val="fr-FR"/>
        </w:rPr>
        <w:t xml:space="preserve">Le Programme vise à renforcer </w:t>
      </w:r>
      <w:r w:rsidR="00155BFF" w:rsidRPr="00155BFF">
        <w:rPr>
          <w:rFonts w:cs="Calibri Light"/>
          <w:lang w:val="fr-FR"/>
        </w:rPr>
        <w:t>le secteur de l’entreprenariat, d</w:t>
      </w:r>
      <w:r w:rsidR="00155BFF">
        <w:rPr>
          <w:rFonts w:cs="Calibri Light"/>
          <w:lang w:val="fr-FR"/>
        </w:rPr>
        <w:t xml:space="preserve">e l’éducation et de la recherche, de la technologie et de l’environnement dans les régions concernées. </w:t>
      </w:r>
      <w:r w:rsidR="00155BFF" w:rsidRPr="002B28B1">
        <w:rPr>
          <w:rFonts w:cs="Calibri Light"/>
          <w:lang w:val="fr-FR"/>
        </w:rPr>
        <w:t>Le Programme se focalis</w:t>
      </w:r>
      <w:r w:rsidR="00911CAA">
        <w:rPr>
          <w:rFonts w:cs="Calibri Light"/>
          <w:lang w:val="fr-FR"/>
        </w:rPr>
        <w:t>e</w:t>
      </w:r>
      <w:r w:rsidR="00155BFF" w:rsidRPr="002B28B1">
        <w:rPr>
          <w:rFonts w:cs="Calibri Light"/>
          <w:lang w:val="fr-FR"/>
        </w:rPr>
        <w:t xml:space="preserve"> sur les thématiques </w:t>
      </w:r>
      <w:r w:rsidR="00155CEB" w:rsidRPr="002B28B1">
        <w:rPr>
          <w:rFonts w:cs="Calibri Light"/>
          <w:lang w:val="fr-FR"/>
        </w:rPr>
        <w:t>suivantes :</w:t>
      </w:r>
      <w:r w:rsidR="00155BFF" w:rsidRPr="002B28B1">
        <w:rPr>
          <w:rFonts w:cs="Calibri Light"/>
          <w:lang w:val="fr-FR"/>
        </w:rPr>
        <w:t xml:space="preserve"> </w:t>
      </w:r>
      <w:r w:rsidR="002B28B1" w:rsidRPr="002B28B1">
        <w:rPr>
          <w:rFonts w:cs="Calibri Light"/>
          <w:lang w:val="fr-FR"/>
        </w:rPr>
        <w:t>développeme</w:t>
      </w:r>
      <w:r w:rsidR="002B28B1">
        <w:rPr>
          <w:rFonts w:cs="Calibri Light"/>
          <w:lang w:val="fr-FR"/>
        </w:rPr>
        <w:t xml:space="preserve">nt de PME et d’entreprises, soutien à l’éducation, recherche, développement et innovation technologique, et protection environnementale, </w:t>
      </w:r>
      <w:r w:rsidR="00155CEB">
        <w:rPr>
          <w:rFonts w:cs="Calibri Light"/>
          <w:lang w:val="fr-FR"/>
        </w:rPr>
        <w:t xml:space="preserve">mitigation et adaptation au changement climatique. </w:t>
      </w:r>
    </w:p>
    <w:p w14:paraId="34B5EDD2" w14:textId="18F0A7C6" w:rsidR="003C531F" w:rsidRPr="001C25DF" w:rsidRDefault="00155CEB" w:rsidP="002478FB">
      <w:pPr>
        <w:spacing w:before="120"/>
        <w:rPr>
          <w:rFonts w:cs="Calibri Light"/>
          <w:lang w:val="fr-FR"/>
        </w:rPr>
      </w:pPr>
      <w:r w:rsidRPr="00401DF8">
        <w:rPr>
          <w:rFonts w:cs="Calibri Light"/>
          <w:lang w:val="fr-FR"/>
        </w:rPr>
        <w:t>L</w:t>
      </w:r>
      <w:r w:rsidR="005953CE">
        <w:rPr>
          <w:rFonts w:cs="Calibri Light"/>
          <w:lang w:val="fr-FR"/>
        </w:rPr>
        <w:t xml:space="preserve">e </w:t>
      </w:r>
      <w:r w:rsidRPr="00401DF8">
        <w:rPr>
          <w:rFonts w:cs="Calibri Light"/>
          <w:lang w:val="fr-FR"/>
        </w:rPr>
        <w:t xml:space="preserve">Programme </w:t>
      </w:r>
      <w:r w:rsidR="00401DF8" w:rsidRPr="00401DF8">
        <w:rPr>
          <w:rFonts w:cs="Calibri Light"/>
          <w:lang w:val="fr-FR"/>
        </w:rPr>
        <w:t>ENI CBC Mer</w:t>
      </w:r>
      <w:r w:rsidR="00401DF8">
        <w:rPr>
          <w:rFonts w:cs="Calibri Light"/>
          <w:lang w:val="fr-FR"/>
        </w:rPr>
        <w:t xml:space="preserve"> Noir</w:t>
      </w:r>
      <w:r w:rsidR="00DC2C72">
        <w:rPr>
          <w:rFonts w:cs="Calibri Light"/>
          <w:lang w:val="fr-FR"/>
        </w:rPr>
        <w:t>e</w:t>
      </w:r>
      <w:r w:rsidR="00401DF8">
        <w:rPr>
          <w:rFonts w:cs="Calibri Light"/>
          <w:lang w:val="fr-FR"/>
        </w:rPr>
        <w:t xml:space="preserve"> vise à renforcer le bien</w:t>
      </w:r>
      <w:r w:rsidR="00DC2C72">
        <w:rPr>
          <w:rFonts w:cs="Calibri Light"/>
          <w:lang w:val="fr-FR"/>
        </w:rPr>
        <w:t>-</w:t>
      </w:r>
      <w:r w:rsidR="00401DF8">
        <w:rPr>
          <w:rFonts w:cs="Calibri Light"/>
          <w:lang w:val="fr-FR"/>
        </w:rPr>
        <w:t xml:space="preserve">être </w:t>
      </w:r>
      <w:r w:rsidR="002B6D4C">
        <w:rPr>
          <w:rFonts w:cs="Calibri Light"/>
          <w:lang w:val="fr-FR"/>
        </w:rPr>
        <w:t>des populations</w:t>
      </w:r>
      <w:r w:rsidR="00401DF8">
        <w:rPr>
          <w:rFonts w:cs="Calibri Light"/>
          <w:lang w:val="fr-FR"/>
        </w:rPr>
        <w:t xml:space="preserve"> dans la région du bassin de la Mer Noire à travers la croissance durable et une protection environnementale conjointe. </w:t>
      </w:r>
      <w:r w:rsidR="00401DF8" w:rsidRPr="00401DF8">
        <w:rPr>
          <w:rFonts w:cs="Calibri Light"/>
          <w:lang w:val="fr-FR"/>
        </w:rPr>
        <w:t>En particulier, cela promeut le développement social et économique d</w:t>
      </w:r>
      <w:r w:rsidR="00401DF8">
        <w:rPr>
          <w:rFonts w:cs="Calibri Light"/>
          <w:lang w:val="fr-FR"/>
        </w:rPr>
        <w:t xml:space="preserve">ans les régions sur les deux versants de la frontière commune dans l’aire du bassin de la Mer Noire, faisant face aux défis </w:t>
      </w:r>
      <w:r w:rsidR="00FA4C81">
        <w:rPr>
          <w:rFonts w:cs="Calibri Light"/>
          <w:lang w:val="fr-FR"/>
        </w:rPr>
        <w:t xml:space="preserve">communs relatifs à l’environnement, la santé publique, la sécurité et la sûreté. </w:t>
      </w:r>
      <w:r w:rsidR="00FA4C81" w:rsidRPr="00FA4C81">
        <w:rPr>
          <w:rFonts w:cs="Calibri Light"/>
          <w:lang w:val="fr-FR"/>
        </w:rPr>
        <w:t xml:space="preserve">Le but du Programme sera </w:t>
      </w:r>
      <w:r w:rsidR="00484FB2" w:rsidRPr="00FA4C81">
        <w:rPr>
          <w:rFonts w:cs="Calibri Light"/>
          <w:lang w:val="fr-FR"/>
        </w:rPr>
        <w:t>atteint</w:t>
      </w:r>
      <w:r w:rsidR="00FA4C81" w:rsidRPr="00FA4C81">
        <w:rPr>
          <w:rFonts w:cs="Calibri Light"/>
          <w:lang w:val="fr-FR"/>
        </w:rPr>
        <w:t xml:space="preserve"> par un focus s</w:t>
      </w:r>
      <w:r w:rsidR="00FA4C81">
        <w:rPr>
          <w:rFonts w:cs="Calibri Light"/>
          <w:lang w:val="fr-FR"/>
        </w:rPr>
        <w:t>ur deux thèmes : le</w:t>
      </w:r>
      <w:r w:rsidR="00D56842">
        <w:rPr>
          <w:rFonts w:cs="Calibri Light"/>
          <w:lang w:val="fr-FR"/>
        </w:rPr>
        <w:t xml:space="preserve"> développement des entreprises et des PME ainsi que la protection environnementale et la mitigation et l’</w:t>
      </w:r>
      <w:r w:rsidR="00484FB2">
        <w:rPr>
          <w:rFonts w:cs="Calibri Light"/>
          <w:lang w:val="fr-FR"/>
        </w:rPr>
        <w:t>adaptation</w:t>
      </w:r>
      <w:r w:rsidR="00D56842">
        <w:rPr>
          <w:rFonts w:cs="Calibri Light"/>
          <w:lang w:val="fr-FR"/>
        </w:rPr>
        <w:t xml:space="preserve"> au changement climatique. L’approche utilisée concerne la </w:t>
      </w:r>
      <w:r w:rsidR="00484FB2">
        <w:rPr>
          <w:rFonts w:cs="Calibri Light"/>
          <w:lang w:val="fr-FR"/>
        </w:rPr>
        <w:t xml:space="preserve">coopération entre les personnes, </w:t>
      </w:r>
      <w:r w:rsidR="00DC2C72">
        <w:rPr>
          <w:rFonts w:cs="Calibri Light"/>
          <w:lang w:val="fr-FR"/>
        </w:rPr>
        <w:t xml:space="preserve">la </w:t>
      </w:r>
      <w:r w:rsidR="001C25DF">
        <w:rPr>
          <w:rFonts w:cs="Calibri Light"/>
          <w:lang w:val="fr-FR"/>
        </w:rPr>
        <w:t xml:space="preserve">promotion d’une bonne gouvernance locale et régionale, </w:t>
      </w:r>
      <w:r w:rsidR="00DC2C72">
        <w:rPr>
          <w:rFonts w:cs="Calibri Light"/>
          <w:lang w:val="fr-FR"/>
        </w:rPr>
        <w:t xml:space="preserve">le </w:t>
      </w:r>
      <w:r w:rsidR="001C25DF">
        <w:rPr>
          <w:rFonts w:cs="Calibri Light"/>
          <w:lang w:val="fr-FR"/>
        </w:rPr>
        <w:t>développement des technologies de communication et</w:t>
      </w:r>
      <w:r w:rsidR="00DC2C72">
        <w:rPr>
          <w:rFonts w:cs="Calibri Light"/>
          <w:lang w:val="fr-FR"/>
        </w:rPr>
        <w:t xml:space="preserve"> la</w:t>
      </w:r>
      <w:r w:rsidR="001C25DF">
        <w:rPr>
          <w:rFonts w:cs="Calibri Light"/>
          <w:lang w:val="fr-FR"/>
        </w:rPr>
        <w:t xml:space="preserve"> promotion de l’égalité entre les sexes ainsi que des opportunités pour les jeunes.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1C25DF" w:rsidRPr="003C531F" w14:paraId="3DF8FE31" w14:textId="77777777" w:rsidTr="00F4754A">
        <w:trPr>
          <w:cantSplit/>
          <w:trHeight w:val="927"/>
          <w:tblHeader/>
        </w:trPr>
        <w:tc>
          <w:tcPr>
            <w:tcW w:w="1089" w:type="pct"/>
            <w:shd w:val="clear" w:color="auto" w:fill="8DB3E2" w:themeFill="text2" w:themeFillTint="66"/>
            <w:vAlign w:val="center"/>
          </w:tcPr>
          <w:p w14:paraId="42715314" w14:textId="32680CAB" w:rsidR="001C25DF" w:rsidRPr="00F4754A" w:rsidRDefault="001C25DF" w:rsidP="00F4754A">
            <w:pPr>
              <w:jc w:val="center"/>
              <w:rPr>
                <w:rFonts w:cs="Calibri Light"/>
                <w:b/>
                <w:bCs/>
                <w:sz w:val="18"/>
                <w:szCs w:val="18"/>
              </w:rPr>
            </w:pPr>
            <w:r w:rsidRPr="00F4754A">
              <w:rPr>
                <w:rFonts w:cs="Calibri Light"/>
                <w:b/>
                <w:bCs/>
                <w:sz w:val="18"/>
                <w:szCs w:val="18"/>
              </w:rPr>
              <w:lastRenderedPageBreak/>
              <w:t>Axe prioritaire</w:t>
            </w:r>
          </w:p>
        </w:tc>
        <w:tc>
          <w:tcPr>
            <w:tcW w:w="1942" w:type="pct"/>
            <w:shd w:val="clear" w:color="auto" w:fill="8DB3E2" w:themeFill="text2" w:themeFillTint="66"/>
            <w:vAlign w:val="center"/>
          </w:tcPr>
          <w:p w14:paraId="108CEC2D" w14:textId="05D779BE" w:rsidR="001C25DF" w:rsidRPr="00F4754A" w:rsidRDefault="001C25DF" w:rsidP="00F4754A">
            <w:pPr>
              <w:jc w:val="center"/>
              <w:rPr>
                <w:rFonts w:cs="Calibri Light"/>
                <w:b/>
                <w:bCs/>
                <w:sz w:val="18"/>
                <w:szCs w:val="18"/>
              </w:rPr>
            </w:pPr>
            <w:r w:rsidRPr="00F4754A">
              <w:rPr>
                <w:rFonts w:cs="Calibri Light"/>
                <w:b/>
                <w:bCs/>
                <w:sz w:val="18"/>
                <w:szCs w:val="18"/>
              </w:rPr>
              <w:t>Objectif Spécifique</w:t>
            </w:r>
          </w:p>
        </w:tc>
        <w:tc>
          <w:tcPr>
            <w:tcW w:w="1340" w:type="pct"/>
            <w:shd w:val="clear" w:color="auto" w:fill="8DB3E2" w:themeFill="text2" w:themeFillTint="66"/>
            <w:vAlign w:val="center"/>
          </w:tcPr>
          <w:p w14:paraId="094D3FE3" w14:textId="07621A33" w:rsidR="001C25DF" w:rsidRPr="00F4754A" w:rsidRDefault="001C25DF" w:rsidP="00F4754A">
            <w:pPr>
              <w:jc w:val="center"/>
              <w:rPr>
                <w:rFonts w:cs="Calibri Light"/>
                <w:b/>
                <w:bCs/>
                <w:sz w:val="18"/>
                <w:szCs w:val="18"/>
              </w:rPr>
            </w:pPr>
            <w:r w:rsidRPr="00F4754A">
              <w:rPr>
                <w:rFonts w:cs="Calibri Light"/>
                <w:b/>
                <w:bCs/>
                <w:sz w:val="18"/>
                <w:szCs w:val="18"/>
              </w:rPr>
              <w:t>Interaction avec les politiques</w:t>
            </w:r>
          </w:p>
        </w:tc>
        <w:tc>
          <w:tcPr>
            <w:tcW w:w="629" w:type="pct"/>
            <w:shd w:val="clear" w:color="auto" w:fill="8DB3E2" w:themeFill="text2" w:themeFillTint="66"/>
            <w:vAlign w:val="center"/>
          </w:tcPr>
          <w:p w14:paraId="73988A27" w14:textId="18B317C4" w:rsidR="001C25DF" w:rsidRPr="00F4754A" w:rsidRDefault="001C25DF" w:rsidP="00F4754A">
            <w:pPr>
              <w:jc w:val="center"/>
              <w:rPr>
                <w:rFonts w:cs="Calibri Light"/>
                <w:b/>
                <w:bCs/>
                <w:sz w:val="18"/>
                <w:szCs w:val="18"/>
              </w:rPr>
            </w:pPr>
            <w:r w:rsidRPr="00F4754A">
              <w:rPr>
                <w:rFonts w:cs="Calibri Light"/>
                <w:b/>
                <w:bCs/>
                <w:sz w:val="18"/>
                <w:szCs w:val="18"/>
              </w:rPr>
              <w:t>Résultats de cohérence</w:t>
            </w:r>
          </w:p>
        </w:tc>
      </w:tr>
      <w:tr w:rsidR="00821AA3" w:rsidRPr="003C531F" w14:paraId="5020E31A" w14:textId="77777777" w:rsidTr="003C531F">
        <w:trPr>
          <w:trHeight w:val="865"/>
          <w:tblHeader/>
        </w:trPr>
        <w:tc>
          <w:tcPr>
            <w:tcW w:w="1089" w:type="pct"/>
            <w:shd w:val="clear" w:color="auto" w:fill="auto"/>
            <w:vAlign w:val="center"/>
          </w:tcPr>
          <w:p w14:paraId="305A0540"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6F171CA0" w14:textId="088830EF" w:rsidR="00821AA3" w:rsidRPr="001C25DF"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64B22593" w14:textId="1AF745CF" w:rsidR="00821AA3" w:rsidRPr="001C25DF"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2158778F" w14:textId="66A52364" w:rsidR="00821AA3" w:rsidRPr="001C25DF"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le Programme </w:t>
            </w:r>
            <w:r w:rsidRPr="001C25DF">
              <w:rPr>
                <w:rFonts w:cs="Calibri Light"/>
                <w:sz w:val="18"/>
                <w:szCs w:val="18"/>
                <w:lang w:val="fr-FR"/>
              </w:rPr>
              <w:t>ENI CBC MED</w:t>
            </w:r>
            <w:r w:rsidR="002B6D4C">
              <w:rPr>
                <w:rFonts w:cs="Calibri Light"/>
                <w:sz w:val="18"/>
                <w:szCs w:val="18"/>
                <w:lang w:val="fr-FR"/>
              </w:rPr>
              <w:t>. Également aligné sur les objectifs de ENI CBC Mer noire et ENI CBC Italie-Tunisie</w:t>
            </w:r>
          </w:p>
        </w:tc>
        <w:tc>
          <w:tcPr>
            <w:tcW w:w="629" w:type="pct"/>
            <w:shd w:val="clear" w:color="auto" w:fill="4F81BD" w:themeFill="accent1"/>
            <w:vAlign w:val="center"/>
          </w:tcPr>
          <w:p w14:paraId="59EF65CA" w14:textId="77777777" w:rsidR="00821AA3" w:rsidRPr="003C531F" w:rsidRDefault="00821AA3" w:rsidP="00821AA3">
            <w:pPr>
              <w:jc w:val="center"/>
              <w:rPr>
                <w:rFonts w:cs="Calibri Light"/>
                <w:sz w:val="18"/>
                <w:szCs w:val="18"/>
              </w:rPr>
            </w:pPr>
            <w:r w:rsidRPr="003C531F">
              <w:rPr>
                <w:rFonts w:cs="Calibri Light"/>
                <w:color w:val="000000" w:themeColor="text1"/>
                <w:sz w:val="18"/>
                <w:szCs w:val="18"/>
              </w:rPr>
              <w:t>S/O</w:t>
            </w:r>
          </w:p>
        </w:tc>
      </w:tr>
      <w:tr w:rsidR="002B6D4C" w:rsidRPr="003C531F" w14:paraId="6A3FD4BC" w14:textId="77777777" w:rsidTr="002B6D4C">
        <w:trPr>
          <w:trHeight w:val="966"/>
          <w:tblHeader/>
        </w:trPr>
        <w:tc>
          <w:tcPr>
            <w:tcW w:w="1089" w:type="pct"/>
            <w:vMerge w:val="restart"/>
            <w:shd w:val="clear" w:color="auto" w:fill="auto"/>
            <w:vAlign w:val="center"/>
          </w:tcPr>
          <w:p w14:paraId="72A8DCF9" w14:textId="77777777" w:rsidR="002B6D4C" w:rsidRPr="00E8083C" w:rsidRDefault="002B6D4C" w:rsidP="002B6D4C">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7E295B12" w14:textId="53322EB9" w:rsidR="002B6D4C" w:rsidRPr="001C25DF" w:rsidRDefault="002B6D4C" w:rsidP="002B6D4C">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1397C7D0" w14:textId="2E268FBC" w:rsidR="002B6D4C" w:rsidRPr="001C25DF" w:rsidRDefault="002B6D4C" w:rsidP="002B6D4C">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40D93D38" w14:textId="0FE658C8" w:rsidR="002B6D4C" w:rsidRPr="002B6D4C" w:rsidRDefault="002B6D4C" w:rsidP="002B6D4C">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le Programme </w:t>
            </w:r>
            <w:r w:rsidRPr="001C25DF">
              <w:rPr>
                <w:rFonts w:cs="Calibri Light"/>
                <w:sz w:val="18"/>
                <w:szCs w:val="18"/>
                <w:lang w:val="fr-FR"/>
              </w:rPr>
              <w:t>ENI CBC MED</w:t>
            </w:r>
          </w:p>
        </w:tc>
        <w:tc>
          <w:tcPr>
            <w:tcW w:w="629" w:type="pct"/>
            <w:shd w:val="clear" w:color="auto" w:fill="4F81BD"/>
            <w:vAlign w:val="center"/>
          </w:tcPr>
          <w:p w14:paraId="690E7232" w14:textId="740FCE9C" w:rsidR="002B6D4C" w:rsidRPr="003C531F" w:rsidRDefault="002B6D4C" w:rsidP="002B6D4C">
            <w:pPr>
              <w:jc w:val="center"/>
              <w:rPr>
                <w:rFonts w:cs="Calibri Light"/>
                <w:sz w:val="18"/>
                <w:szCs w:val="18"/>
              </w:rPr>
            </w:pPr>
            <w:r w:rsidRPr="003C531F">
              <w:rPr>
                <w:rFonts w:cs="Calibri Light"/>
                <w:color w:val="000000" w:themeColor="text1"/>
                <w:sz w:val="18"/>
                <w:szCs w:val="18"/>
              </w:rPr>
              <w:t>S/O</w:t>
            </w:r>
          </w:p>
        </w:tc>
      </w:tr>
      <w:tr w:rsidR="00821AA3" w:rsidRPr="003C531F" w14:paraId="5E66A28A" w14:textId="77777777" w:rsidTr="003C531F">
        <w:trPr>
          <w:trHeight w:val="2403"/>
          <w:tblHeader/>
        </w:trPr>
        <w:tc>
          <w:tcPr>
            <w:tcW w:w="1089" w:type="pct"/>
            <w:vMerge/>
            <w:shd w:val="clear" w:color="auto" w:fill="auto"/>
            <w:vAlign w:val="center"/>
          </w:tcPr>
          <w:p w14:paraId="2DD111B5" w14:textId="77777777" w:rsidR="00821AA3" w:rsidRPr="003C531F"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48A10553" w14:textId="72244300" w:rsidR="00821AA3" w:rsidRPr="001C25DF"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6456204F" w14:textId="4DC2659E" w:rsidR="00821AA3" w:rsidRPr="008C2E9B" w:rsidRDefault="00821AA3" w:rsidP="00821AA3">
            <w:pPr>
              <w:rPr>
                <w:rFonts w:cs="Calibri Light"/>
                <w:sz w:val="18"/>
                <w:szCs w:val="18"/>
                <w:lang w:val="fr-FR"/>
              </w:rPr>
            </w:pPr>
            <w:r w:rsidRPr="001C25DF">
              <w:rPr>
                <w:rFonts w:cs="Calibri Light"/>
                <w:sz w:val="18"/>
                <w:szCs w:val="18"/>
                <w:lang w:val="fr-FR"/>
              </w:rPr>
              <w:t>La réduction de l’émission d</w:t>
            </w:r>
            <w:r>
              <w:rPr>
                <w:rFonts w:cs="Calibri Light"/>
                <w:sz w:val="18"/>
                <w:szCs w:val="18"/>
                <w:lang w:val="fr-FR"/>
              </w:rPr>
              <w:t>e gaz à effet de serre, et la promotion des énergies renouvelables et de l’efficacité énergétique peuvent aider à anticiper et mitiger les divers effets du changement climatique (l’ENI CBC MED)</w:t>
            </w:r>
            <w:r w:rsidR="002B6D4C">
              <w:rPr>
                <w:rFonts w:cs="Calibri Light"/>
                <w:sz w:val="18"/>
                <w:szCs w:val="18"/>
                <w:lang w:val="fr-FR"/>
              </w:rPr>
              <w:t>. Également aligné sur les objectifs de ENI CBC Mer noire et ENI CBC Italie-Tunisie</w:t>
            </w:r>
          </w:p>
        </w:tc>
        <w:tc>
          <w:tcPr>
            <w:tcW w:w="629" w:type="pct"/>
            <w:shd w:val="clear" w:color="auto" w:fill="4F81BD" w:themeFill="accent1"/>
            <w:vAlign w:val="center"/>
          </w:tcPr>
          <w:p w14:paraId="57226AC3" w14:textId="77777777" w:rsidR="00821AA3" w:rsidRPr="003C531F" w:rsidRDefault="00821AA3" w:rsidP="00821AA3">
            <w:pPr>
              <w:jc w:val="center"/>
              <w:rPr>
                <w:rFonts w:cs="Calibri Light"/>
                <w:sz w:val="18"/>
                <w:szCs w:val="18"/>
              </w:rPr>
            </w:pPr>
            <w:r w:rsidRPr="003C531F">
              <w:rPr>
                <w:rFonts w:cs="Calibri Light"/>
                <w:color w:val="000000" w:themeColor="text1"/>
                <w:sz w:val="18"/>
                <w:szCs w:val="18"/>
              </w:rPr>
              <w:t>S/O</w:t>
            </w:r>
          </w:p>
        </w:tc>
      </w:tr>
      <w:tr w:rsidR="00821AA3" w:rsidRPr="003C531F" w14:paraId="25ADBBC9" w14:textId="77777777" w:rsidTr="003C531F">
        <w:trPr>
          <w:trHeight w:val="603"/>
          <w:tblHeader/>
        </w:trPr>
        <w:tc>
          <w:tcPr>
            <w:tcW w:w="1089" w:type="pct"/>
            <w:vMerge/>
            <w:shd w:val="clear" w:color="auto" w:fill="auto"/>
            <w:vAlign w:val="center"/>
          </w:tcPr>
          <w:p w14:paraId="227670F6" w14:textId="77777777" w:rsidR="00821AA3" w:rsidRPr="003C531F"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34D84544" w14:textId="3B5EB2DA" w:rsidR="00821AA3" w:rsidRPr="001C25DF"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vAlign w:val="center"/>
          </w:tcPr>
          <w:p w14:paraId="67E60882" w14:textId="60DE41AD" w:rsidR="00821AA3" w:rsidRPr="008C2E9B"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le Programme </w:t>
            </w:r>
            <w:r w:rsidRPr="001C25DF">
              <w:rPr>
                <w:rFonts w:cs="Calibri Light"/>
                <w:sz w:val="18"/>
                <w:szCs w:val="18"/>
                <w:lang w:val="fr-FR"/>
              </w:rPr>
              <w:t>ENI CBC MED</w:t>
            </w:r>
            <w:r w:rsidR="002B6D4C">
              <w:rPr>
                <w:rFonts w:cs="Calibri Light"/>
                <w:sz w:val="18"/>
                <w:szCs w:val="18"/>
                <w:lang w:val="fr-FR"/>
              </w:rPr>
              <w:t>. Également aligné sur les objectifs de ENI CBC Mer noire et ENI CBC Italie-Tunisie</w:t>
            </w:r>
          </w:p>
        </w:tc>
        <w:tc>
          <w:tcPr>
            <w:tcW w:w="629" w:type="pct"/>
            <w:shd w:val="clear" w:color="auto" w:fill="4F81BD" w:themeFill="accent1"/>
            <w:vAlign w:val="center"/>
          </w:tcPr>
          <w:p w14:paraId="7EE15603" w14:textId="77777777" w:rsidR="00821AA3" w:rsidRPr="003C531F" w:rsidRDefault="00821AA3" w:rsidP="00821AA3">
            <w:pPr>
              <w:jc w:val="center"/>
              <w:rPr>
                <w:rFonts w:cs="Calibri Light"/>
                <w:color w:val="000000" w:themeColor="text1"/>
                <w:sz w:val="18"/>
                <w:szCs w:val="18"/>
              </w:rPr>
            </w:pPr>
            <w:r w:rsidRPr="003C531F">
              <w:rPr>
                <w:rFonts w:cs="Calibri Light"/>
                <w:color w:val="000000" w:themeColor="text1"/>
                <w:sz w:val="18"/>
                <w:szCs w:val="18"/>
              </w:rPr>
              <w:t>S/O</w:t>
            </w:r>
          </w:p>
        </w:tc>
      </w:tr>
      <w:tr w:rsidR="00821AA3" w:rsidRPr="003C531F" w14:paraId="3B0D2F19" w14:textId="77777777" w:rsidTr="003C531F">
        <w:trPr>
          <w:trHeight w:val="647"/>
          <w:tblHeader/>
        </w:trPr>
        <w:tc>
          <w:tcPr>
            <w:tcW w:w="1089" w:type="pct"/>
            <w:shd w:val="clear" w:color="auto" w:fill="auto"/>
            <w:vAlign w:val="center"/>
          </w:tcPr>
          <w:p w14:paraId="4923393C"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25E79058" w14:textId="6757A091" w:rsidR="00821AA3" w:rsidRPr="003C531F"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3F9951CA" w14:textId="0F1F54B5" w:rsidR="00821AA3" w:rsidRPr="001C25DF"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77E399B5" w14:textId="7F90A908" w:rsidR="00821AA3" w:rsidRPr="008C2E9B" w:rsidRDefault="00821AA3" w:rsidP="00821AA3">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le Programme </w:t>
            </w:r>
            <w:r w:rsidRPr="001C25DF">
              <w:rPr>
                <w:rFonts w:cs="Calibri Light"/>
                <w:sz w:val="18"/>
                <w:szCs w:val="18"/>
                <w:lang w:val="fr-FR"/>
              </w:rPr>
              <w:t>ENI CBC MED</w:t>
            </w:r>
            <w:r w:rsidR="002B6D4C">
              <w:rPr>
                <w:rFonts w:cs="Calibri Light"/>
                <w:sz w:val="18"/>
                <w:szCs w:val="18"/>
                <w:lang w:val="fr-FR"/>
              </w:rPr>
              <w:t>. Également aligné sur les objectifs de ENI CBC Mer noire.</w:t>
            </w:r>
          </w:p>
        </w:tc>
        <w:tc>
          <w:tcPr>
            <w:tcW w:w="629" w:type="pct"/>
            <w:shd w:val="clear" w:color="auto" w:fill="4F81BD" w:themeFill="accent1"/>
            <w:vAlign w:val="center"/>
          </w:tcPr>
          <w:p w14:paraId="718CA119" w14:textId="77777777" w:rsidR="00821AA3" w:rsidRPr="003C531F" w:rsidRDefault="00821AA3" w:rsidP="00821AA3">
            <w:pPr>
              <w:jc w:val="center"/>
              <w:rPr>
                <w:rFonts w:cs="Calibri Light"/>
                <w:sz w:val="18"/>
                <w:szCs w:val="18"/>
              </w:rPr>
            </w:pPr>
            <w:r w:rsidRPr="003C531F">
              <w:rPr>
                <w:rFonts w:cs="Calibri Light"/>
                <w:color w:val="000000" w:themeColor="text1"/>
                <w:sz w:val="18"/>
                <w:szCs w:val="18"/>
              </w:rPr>
              <w:t>S/O</w:t>
            </w:r>
          </w:p>
        </w:tc>
      </w:tr>
    </w:tbl>
    <w:p w14:paraId="34D47FD7" w14:textId="437689E9" w:rsidR="008C2E9B" w:rsidRPr="00835602" w:rsidRDefault="00835602" w:rsidP="00835602">
      <w:pPr>
        <w:rPr>
          <w:lang w:val="pt-PT"/>
        </w:rPr>
      </w:pPr>
      <w:r w:rsidRPr="0006569B">
        <w:rPr>
          <w:lang w:val="pt-PT"/>
        </w:rPr>
        <w:t xml:space="preserve">Légende :  </w:t>
      </w:r>
      <w:r w:rsidRPr="00835602">
        <w:rPr>
          <w:lang w:val="pt-PT"/>
        </w:rPr>
        <w:t>S/O</w:t>
      </w:r>
      <w:r w:rsidRPr="0006569B">
        <w:rPr>
          <w:lang w:val="pt-PT"/>
        </w:rPr>
        <w:t xml:space="preserve"> = Cohérent</w:t>
      </w:r>
      <w:r>
        <w:rPr>
          <w:lang w:val="pt-PT"/>
        </w:rPr>
        <w:t xml:space="preserve">; </w:t>
      </w:r>
      <w:r w:rsidRPr="0006569B">
        <w:rPr>
          <w:lang w:val="pt-PT"/>
        </w:rPr>
        <w:t>N = Neutr</w:t>
      </w:r>
      <w:r>
        <w:rPr>
          <w:lang w:val="pt-PT"/>
        </w:rPr>
        <w:t>e</w:t>
      </w:r>
    </w:p>
    <w:p w14:paraId="0886069F" w14:textId="1A18241E" w:rsidR="00835602" w:rsidRDefault="00835602" w:rsidP="002A6AD9">
      <w:pPr>
        <w:pStyle w:val="Titre2"/>
        <w:rPr>
          <w:lang w:val="pt-PT"/>
        </w:rPr>
      </w:pPr>
    </w:p>
    <w:p w14:paraId="2B2E5211" w14:textId="77777777" w:rsidR="00F4754A" w:rsidRPr="00F4754A" w:rsidRDefault="00F4754A" w:rsidP="00F4754A">
      <w:pPr>
        <w:rPr>
          <w:lang w:val="pt-PT"/>
        </w:rPr>
      </w:pPr>
    </w:p>
    <w:p w14:paraId="7E732B59" w14:textId="0D24BDB6" w:rsidR="00F05764" w:rsidRPr="00502063" w:rsidRDefault="00502063" w:rsidP="00F05764">
      <w:pPr>
        <w:spacing w:before="0" w:line="300" w:lineRule="atLeast"/>
        <w:ind w:left="709"/>
        <w:rPr>
          <w:rStyle w:val="Rfrenceintense"/>
          <w:lang w:val="fr-FR"/>
        </w:rPr>
      </w:pPr>
      <w:r w:rsidRPr="00502063">
        <w:rPr>
          <w:rStyle w:val="Rfrenceintense"/>
          <w:lang w:val="fr-FR"/>
        </w:rPr>
        <w:lastRenderedPageBreak/>
        <w:t xml:space="preserve">Programme stratégique pour les forêts </w:t>
      </w:r>
      <w:r w:rsidR="009001FA" w:rsidRPr="00502063">
        <w:rPr>
          <w:rStyle w:val="Rfrenceintense"/>
          <w:lang w:val="fr-FR"/>
        </w:rPr>
        <w:t>méditerranéennes (</w:t>
      </w:r>
      <w:r>
        <w:rPr>
          <w:rStyle w:val="Rfrenceintense"/>
          <w:lang w:val="fr-FR"/>
        </w:rPr>
        <w:t>CSFM</w:t>
      </w:r>
      <w:r w:rsidR="00F05764" w:rsidRPr="00502063">
        <w:rPr>
          <w:rStyle w:val="Rfrenceintense"/>
          <w:lang w:val="fr-FR"/>
        </w:rPr>
        <w:t>)</w:t>
      </w:r>
    </w:p>
    <w:p w14:paraId="18C38E81" w14:textId="4A630AF0" w:rsidR="00607744" w:rsidRPr="00607744" w:rsidRDefault="00607744" w:rsidP="00313879">
      <w:pPr>
        <w:rPr>
          <w:lang w:val="fr-FR" w:eastAsia="it-IT"/>
        </w:rPr>
      </w:pPr>
      <w:r w:rsidRPr="00607744">
        <w:rPr>
          <w:lang w:val="fr-FR" w:eastAsia="it-IT"/>
        </w:rPr>
        <w:t>Ce Programme a été a</w:t>
      </w:r>
      <w:r>
        <w:rPr>
          <w:lang w:val="fr-FR" w:eastAsia="it-IT"/>
        </w:rPr>
        <w:t>pprouvé en 2013 et inclu</w:t>
      </w:r>
      <w:r w:rsidR="005C49E8">
        <w:rPr>
          <w:lang w:val="fr-FR" w:eastAsia="it-IT"/>
        </w:rPr>
        <w:t>t</w:t>
      </w:r>
      <w:r>
        <w:rPr>
          <w:lang w:val="fr-FR" w:eastAsia="it-IT"/>
        </w:rPr>
        <w:t xml:space="preserve"> neuf lignes stratégiques : </w:t>
      </w:r>
    </w:p>
    <w:p w14:paraId="421249F6" w14:textId="1885893C" w:rsidR="00313879" w:rsidRPr="00F4754A" w:rsidRDefault="00D17DA7" w:rsidP="00F4754A">
      <w:pPr>
        <w:pStyle w:val="Paragraphedeliste"/>
        <w:numPr>
          <w:ilvl w:val="0"/>
          <w:numId w:val="66"/>
        </w:numPr>
        <w:spacing w:before="0" w:after="0"/>
        <w:rPr>
          <w:lang w:val="fr-FR"/>
        </w:rPr>
      </w:pPr>
      <w:r w:rsidRPr="00F4754A">
        <w:rPr>
          <w:lang w:val="fr-FR"/>
        </w:rPr>
        <w:t xml:space="preserve">Améliorer durablement la production des biens et des services fournis par les forêts </w:t>
      </w:r>
      <w:r w:rsidR="00E103F0" w:rsidRPr="00F4754A">
        <w:rPr>
          <w:lang w:val="fr-FR"/>
        </w:rPr>
        <w:t>méditerranéennes</w:t>
      </w:r>
      <w:r w:rsidRPr="00F4754A">
        <w:rPr>
          <w:lang w:val="fr-FR"/>
        </w:rPr>
        <w:t> ;</w:t>
      </w:r>
    </w:p>
    <w:p w14:paraId="52AC4C51" w14:textId="7BA73530" w:rsidR="00313879" w:rsidRPr="00F4754A" w:rsidRDefault="00E103F0" w:rsidP="00F4754A">
      <w:pPr>
        <w:pStyle w:val="Paragraphedeliste"/>
        <w:numPr>
          <w:ilvl w:val="0"/>
          <w:numId w:val="66"/>
        </w:numPr>
        <w:spacing w:before="0" w:after="0"/>
        <w:rPr>
          <w:lang w:val="fr-FR"/>
        </w:rPr>
      </w:pPr>
      <w:r w:rsidRPr="00F4754A">
        <w:rPr>
          <w:lang w:val="fr-FR"/>
        </w:rPr>
        <w:t xml:space="preserve">Renforcer le </w:t>
      </w:r>
      <w:r w:rsidR="00561976" w:rsidRPr="00F4754A">
        <w:rPr>
          <w:lang w:val="fr-FR"/>
        </w:rPr>
        <w:t>rôle</w:t>
      </w:r>
      <w:r w:rsidRPr="00F4754A">
        <w:rPr>
          <w:lang w:val="fr-FR"/>
        </w:rPr>
        <w:t xml:space="preserve"> des forêts méditerranéennes dans le développement rural</w:t>
      </w:r>
      <w:r w:rsidR="00F4754A">
        <w:rPr>
          <w:lang w:val="fr-FR"/>
        </w:rPr>
        <w:t> ;</w:t>
      </w:r>
    </w:p>
    <w:p w14:paraId="36F8931F" w14:textId="056FA0A4" w:rsidR="00313879" w:rsidRPr="00F4754A" w:rsidRDefault="00561976" w:rsidP="00F4754A">
      <w:pPr>
        <w:pStyle w:val="Paragraphedeliste"/>
        <w:numPr>
          <w:ilvl w:val="0"/>
          <w:numId w:val="66"/>
        </w:numPr>
        <w:spacing w:before="0" w:after="0"/>
        <w:rPr>
          <w:lang w:val="fr-FR"/>
        </w:rPr>
      </w:pPr>
      <w:r w:rsidRPr="00F4754A">
        <w:rPr>
          <w:lang w:val="fr-FR"/>
        </w:rPr>
        <w:t>Promouvoir la gouvernance des forêts et les réformes foncières à l’échelle des territoires</w:t>
      </w:r>
      <w:r w:rsidR="00F4754A">
        <w:rPr>
          <w:lang w:val="fr-FR"/>
        </w:rPr>
        <w:t> ;</w:t>
      </w:r>
    </w:p>
    <w:p w14:paraId="7930E1FA" w14:textId="0D0AFFB8" w:rsidR="00313879" w:rsidRPr="00F4754A" w:rsidRDefault="00561976" w:rsidP="00F4754A">
      <w:pPr>
        <w:pStyle w:val="Paragraphedeliste"/>
        <w:numPr>
          <w:ilvl w:val="0"/>
          <w:numId w:val="66"/>
        </w:numPr>
        <w:spacing w:before="0" w:after="0"/>
        <w:rPr>
          <w:lang w:val="fr-FR"/>
        </w:rPr>
      </w:pPr>
      <w:r w:rsidRPr="00F4754A">
        <w:rPr>
          <w:lang w:val="fr-FR"/>
        </w:rPr>
        <w:t>Promouvoir la prévention des feux de forêts dans le contexte des changements globaux</w:t>
      </w:r>
      <w:r w:rsidR="00F4754A">
        <w:rPr>
          <w:lang w:val="fr-FR"/>
        </w:rPr>
        <w:t> ;</w:t>
      </w:r>
    </w:p>
    <w:p w14:paraId="64B9D20E" w14:textId="11820F44" w:rsidR="00561976" w:rsidRPr="00F4754A" w:rsidRDefault="00561976" w:rsidP="00F4754A">
      <w:pPr>
        <w:pStyle w:val="Paragraphedeliste"/>
        <w:numPr>
          <w:ilvl w:val="0"/>
          <w:numId w:val="66"/>
        </w:numPr>
        <w:spacing w:before="0" w:after="0"/>
        <w:rPr>
          <w:lang w:val="fr-FR"/>
        </w:rPr>
      </w:pPr>
      <w:r w:rsidRPr="00F4754A">
        <w:rPr>
          <w:lang w:val="fr-FR"/>
        </w:rPr>
        <w:t>Gérer les ressources génétiques forestières et la biodiversité pour renforcer l’adaptation des forêts méditerranéennes au changement climatique</w:t>
      </w:r>
      <w:r w:rsidR="00F4754A">
        <w:rPr>
          <w:lang w:val="fr-FR"/>
        </w:rPr>
        <w:t> ;</w:t>
      </w:r>
    </w:p>
    <w:p w14:paraId="28EEA7AF" w14:textId="4BB8650A" w:rsidR="00561976" w:rsidRPr="00F4754A" w:rsidRDefault="00561976" w:rsidP="00F4754A">
      <w:pPr>
        <w:pStyle w:val="Paragraphedeliste"/>
        <w:numPr>
          <w:ilvl w:val="0"/>
          <w:numId w:val="66"/>
        </w:numPr>
        <w:spacing w:before="0" w:after="0"/>
        <w:rPr>
          <w:lang w:val="fr-FR"/>
        </w:rPr>
      </w:pPr>
      <w:r w:rsidRPr="00F4754A">
        <w:rPr>
          <w:lang w:val="fr-FR"/>
        </w:rPr>
        <w:t>Restaurer les paysages forestiers méditerranéens dégradés</w:t>
      </w:r>
      <w:r w:rsidR="00F4754A">
        <w:rPr>
          <w:lang w:val="fr-FR"/>
        </w:rPr>
        <w:t> ;</w:t>
      </w:r>
    </w:p>
    <w:p w14:paraId="6EC47638" w14:textId="368EB8D0" w:rsidR="00561976" w:rsidRPr="00F4754A" w:rsidRDefault="00561976" w:rsidP="00F4754A">
      <w:pPr>
        <w:pStyle w:val="Paragraphedeliste"/>
        <w:numPr>
          <w:ilvl w:val="0"/>
          <w:numId w:val="66"/>
        </w:numPr>
        <w:spacing w:before="0" w:after="0"/>
        <w:rPr>
          <w:lang w:val="fr-FR"/>
        </w:rPr>
      </w:pPr>
      <w:r w:rsidRPr="00F4754A">
        <w:rPr>
          <w:lang w:val="fr-FR"/>
        </w:rPr>
        <w:t>Développer les connaissances, la formation et la communication sur les forêts méditerranéennes</w:t>
      </w:r>
      <w:r w:rsidR="00F4754A">
        <w:rPr>
          <w:lang w:val="fr-FR"/>
        </w:rPr>
        <w:t> ;</w:t>
      </w:r>
    </w:p>
    <w:p w14:paraId="7FCCC484" w14:textId="03B540AF" w:rsidR="00313879" w:rsidRPr="00F4754A" w:rsidRDefault="009F1E22" w:rsidP="00F4754A">
      <w:pPr>
        <w:pStyle w:val="Paragraphedeliste"/>
        <w:numPr>
          <w:ilvl w:val="0"/>
          <w:numId w:val="66"/>
        </w:numPr>
        <w:spacing w:before="0" w:after="0"/>
        <w:rPr>
          <w:lang w:val="fr-FR"/>
        </w:rPr>
      </w:pPr>
      <w:r w:rsidRPr="00F4754A">
        <w:rPr>
          <w:lang w:val="fr-FR"/>
        </w:rPr>
        <w:t>Renforcer la coopération internationale</w:t>
      </w:r>
      <w:r w:rsidR="00F4754A">
        <w:rPr>
          <w:lang w:val="fr-FR"/>
        </w:rPr>
        <w:t> ;</w:t>
      </w:r>
    </w:p>
    <w:p w14:paraId="7AF87031" w14:textId="0208AD48" w:rsidR="009F1E22" w:rsidRPr="00F4754A" w:rsidRDefault="009F1E22" w:rsidP="00F4754A">
      <w:pPr>
        <w:pStyle w:val="Paragraphedeliste"/>
        <w:numPr>
          <w:ilvl w:val="0"/>
          <w:numId w:val="66"/>
        </w:numPr>
        <w:spacing w:before="0" w:after="0"/>
        <w:rPr>
          <w:lang w:val="fr-FR"/>
        </w:rPr>
      </w:pPr>
      <w:r w:rsidRPr="00F4754A">
        <w:rPr>
          <w:lang w:val="fr-FR"/>
        </w:rPr>
        <w:t>Adapter les mécanismes financiers existants et créer des mécanismes de financement innovants pour appuyer la mise en œuvre des politiques et programmes</w:t>
      </w:r>
      <w:r w:rsidR="00F4754A">
        <w:rPr>
          <w:lang w:val="fr-FR"/>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9001FA" w:rsidRPr="002478FB" w14:paraId="76401590" w14:textId="77777777" w:rsidTr="002478FB">
        <w:trPr>
          <w:cantSplit/>
          <w:trHeight w:val="927"/>
          <w:tblHeader/>
        </w:trPr>
        <w:tc>
          <w:tcPr>
            <w:tcW w:w="1089" w:type="pct"/>
            <w:shd w:val="clear" w:color="auto" w:fill="8DB3E2" w:themeFill="text2" w:themeFillTint="66"/>
            <w:vAlign w:val="center"/>
          </w:tcPr>
          <w:p w14:paraId="06AF6908" w14:textId="7DCEB0BC" w:rsidR="009001FA" w:rsidRPr="002478FB" w:rsidRDefault="009001FA" w:rsidP="002478FB">
            <w:pPr>
              <w:jc w:val="center"/>
              <w:rPr>
                <w:rFonts w:cs="Calibri Light"/>
                <w:b/>
                <w:bCs/>
                <w:sz w:val="18"/>
                <w:szCs w:val="18"/>
              </w:rPr>
            </w:pPr>
            <w:r w:rsidRPr="002478FB">
              <w:rPr>
                <w:rFonts w:cs="Calibri Light"/>
                <w:b/>
                <w:bCs/>
                <w:sz w:val="18"/>
                <w:szCs w:val="18"/>
              </w:rPr>
              <w:lastRenderedPageBreak/>
              <w:t>Axe prioritaire</w:t>
            </w:r>
          </w:p>
        </w:tc>
        <w:tc>
          <w:tcPr>
            <w:tcW w:w="1942" w:type="pct"/>
            <w:shd w:val="clear" w:color="auto" w:fill="8DB3E2" w:themeFill="text2" w:themeFillTint="66"/>
            <w:vAlign w:val="center"/>
          </w:tcPr>
          <w:p w14:paraId="125D1799" w14:textId="43F4F656" w:rsidR="009001FA" w:rsidRPr="002478FB" w:rsidRDefault="009001FA" w:rsidP="002478FB">
            <w:pPr>
              <w:jc w:val="center"/>
              <w:rPr>
                <w:rFonts w:cs="Calibri Light"/>
                <w:b/>
                <w:bCs/>
                <w:sz w:val="18"/>
                <w:szCs w:val="18"/>
              </w:rPr>
            </w:pPr>
            <w:r w:rsidRPr="002478FB">
              <w:rPr>
                <w:rFonts w:cs="Calibri Light"/>
                <w:b/>
                <w:bCs/>
                <w:sz w:val="18"/>
                <w:szCs w:val="18"/>
              </w:rPr>
              <w:t>Objectif Spécifique</w:t>
            </w:r>
          </w:p>
        </w:tc>
        <w:tc>
          <w:tcPr>
            <w:tcW w:w="1340" w:type="pct"/>
            <w:shd w:val="clear" w:color="auto" w:fill="8DB3E2" w:themeFill="text2" w:themeFillTint="66"/>
            <w:vAlign w:val="center"/>
          </w:tcPr>
          <w:p w14:paraId="185F0B32" w14:textId="01D5A40D" w:rsidR="009001FA" w:rsidRPr="002478FB" w:rsidRDefault="009001FA" w:rsidP="002478FB">
            <w:pPr>
              <w:jc w:val="center"/>
              <w:rPr>
                <w:rFonts w:cs="Calibri Light"/>
                <w:b/>
                <w:bCs/>
                <w:sz w:val="18"/>
                <w:szCs w:val="18"/>
              </w:rPr>
            </w:pPr>
            <w:r w:rsidRPr="002478FB">
              <w:rPr>
                <w:rFonts w:cs="Calibri Light"/>
                <w:b/>
                <w:bCs/>
                <w:sz w:val="18"/>
                <w:szCs w:val="18"/>
              </w:rPr>
              <w:t>Interaction avec les politiques</w:t>
            </w:r>
          </w:p>
        </w:tc>
        <w:tc>
          <w:tcPr>
            <w:tcW w:w="629" w:type="pct"/>
            <w:shd w:val="clear" w:color="auto" w:fill="8DB3E2" w:themeFill="text2" w:themeFillTint="66"/>
            <w:vAlign w:val="center"/>
          </w:tcPr>
          <w:p w14:paraId="113D4300" w14:textId="211C1C61" w:rsidR="009001FA" w:rsidRPr="002478FB" w:rsidRDefault="009001FA" w:rsidP="002478FB">
            <w:pPr>
              <w:jc w:val="center"/>
              <w:rPr>
                <w:rFonts w:cs="Calibri Light"/>
                <w:b/>
                <w:bCs/>
                <w:sz w:val="18"/>
                <w:szCs w:val="18"/>
              </w:rPr>
            </w:pPr>
            <w:r w:rsidRPr="002478FB">
              <w:rPr>
                <w:rFonts w:cs="Calibri Light"/>
                <w:b/>
                <w:bCs/>
                <w:sz w:val="18"/>
                <w:szCs w:val="18"/>
              </w:rPr>
              <w:t>Résultats de cohérence</w:t>
            </w:r>
          </w:p>
        </w:tc>
      </w:tr>
      <w:tr w:rsidR="00821AA3" w:rsidRPr="00313879" w14:paraId="1F3CD3A1" w14:textId="77777777" w:rsidTr="00313879">
        <w:trPr>
          <w:trHeight w:val="865"/>
          <w:tblHeader/>
        </w:trPr>
        <w:tc>
          <w:tcPr>
            <w:tcW w:w="1089" w:type="pct"/>
            <w:shd w:val="clear" w:color="auto" w:fill="auto"/>
            <w:vAlign w:val="center"/>
          </w:tcPr>
          <w:p w14:paraId="5491CE6F"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699410A1" w14:textId="78A96C9C" w:rsidR="00821AA3" w:rsidRPr="009001FA"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704EDDBB" w14:textId="07FA3FF3" w:rsidR="00821AA3" w:rsidRPr="009001FA"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1C9D48B2" w14:textId="543BA2A3" w:rsidR="00821AA3" w:rsidRPr="009001FA"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le </w:t>
            </w:r>
            <w:r w:rsidRPr="009001FA">
              <w:rPr>
                <w:rFonts w:cs="Calibri Light"/>
                <w:sz w:val="18"/>
                <w:szCs w:val="18"/>
                <w:lang w:val="fr-FR"/>
              </w:rPr>
              <w:t xml:space="preserve">Programme stratégique pour les forêts méditerranéennes </w:t>
            </w:r>
          </w:p>
        </w:tc>
        <w:tc>
          <w:tcPr>
            <w:tcW w:w="629" w:type="pct"/>
            <w:shd w:val="clear" w:color="auto" w:fill="4F81BD" w:themeFill="accent1"/>
            <w:vAlign w:val="center"/>
          </w:tcPr>
          <w:p w14:paraId="58FA8E95"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0A5D2C28" w14:textId="77777777" w:rsidTr="00313879">
        <w:trPr>
          <w:trHeight w:val="966"/>
          <w:tblHeader/>
        </w:trPr>
        <w:tc>
          <w:tcPr>
            <w:tcW w:w="1089" w:type="pct"/>
            <w:vMerge w:val="restart"/>
            <w:shd w:val="clear" w:color="auto" w:fill="auto"/>
            <w:vAlign w:val="center"/>
          </w:tcPr>
          <w:p w14:paraId="1EEEAC23"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4EBCF5BE" w14:textId="454E7010" w:rsidR="00821AA3" w:rsidRPr="009001FA"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422C49F9" w14:textId="4C535204" w:rsidR="00821AA3" w:rsidRPr="009001FA"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381EA807" w14:textId="0D6B740B" w:rsidR="00821AA3" w:rsidRPr="00313879" w:rsidRDefault="00821AA3" w:rsidP="00821AA3">
            <w:pPr>
              <w:rPr>
                <w:rFonts w:cs="Calibri Light"/>
                <w:sz w:val="18"/>
                <w:szCs w:val="18"/>
              </w:rPr>
            </w:pPr>
            <w:r>
              <w:rPr>
                <w:rFonts w:cs="Calibri Light"/>
                <w:sz w:val="18"/>
                <w:szCs w:val="18"/>
              </w:rPr>
              <w:t>Pas d’interactions trouvées</w:t>
            </w:r>
          </w:p>
        </w:tc>
        <w:tc>
          <w:tcPr>
            <w:tcW w:w="629" w:type="pct"/>
            <w:shd w:val="clear" w:color="auto" w:fill="D9D9D9" w:themeFill="background1" w:themeFillShade="D9"/>
            <w:vAlign w:val="center"/>
          </w:tcPr>
          <w:p w14:paraId="0B20F4D4" w14:textId="77777777" w:rsidR="00821AA3" w:rsidRPr="00313879" w:rsidRDefault="00821AA3" w:rsidP="00821AA3">
            <w:pPr>
              <w:jc w:val="center"/>
              <w:rPr>
                <w:rFonts w:cs="Calibri Light"/>
                <w:sz w:val="18"/>
                <w:szCs w:val="18"/>
              </w:rPr>
            </w:pPr>
            <w:r w:rsidRPr="00313879">
              <w:rPr>
                <w:rFonts w:cs="Calibri Light"/>
                <w:sz w:val="18"/>
                <w:szCs w:val="18"/>
              </w:rPr>
              <w:t>N</w:t>
            </w:r>
          </w:p>
        </w:tc>
      </w:tr>
      <w:tr w:rsidR="00821AA3" w:rsidRPr="00313879" w14:paraId="4D9F5CF8" w14:textId="77777777" w:rsidTr="00313879">
        <w:trPr>
          <w:trHeight w:val="2403"/>
          <w:tblHeader/>
        </w:trPr>
        <w:tc>
          <w:tcPr>
            <w:tcW w:w="1089" w:type="pct"/>
            <w:vMerge/>
            <w:shd w:val="clear" w:color="auto" w:fill="auto"/>
            <w:vAlign w:val="center"/>
          </w:tcPr>
          <w:p w14:paraId="3373A46B"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767764F3" w14:textId="0E3B89D3" w:rsidR="00821AA3" w:rsidRPr="009001FA"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5D68B470" w14:textId="0E03329D" w:rsidR="00821AA3" w:rsidRPr="00071408" w:rsidRDefault="00821AA3" w:rsidP="00821AA3">
            <w:pPr>
              <w:rPr>
                <w:rFonts w:cs="Calibri Light"/>
                <w:sz w:val="18"/>
                <w:szCs w:val="18"/>
                <w:lang w:val="fr-FR"/>
              </w:rPr>
            </w:pPr>
            <w:r w:rsidRPr="00071408">
              <w:rPr>
                <w:rFonts w:cs="Calibri Light"/>
                <w:sz w:val="18"/>
                <w:szCs w:val="18"/>
                <w:lang w:val="fr-FR"/>
              </w:rPr>
              <w:t>La promotion de la résilience des écosystèmes forestiers et d'autres terres boisées de la Méditerranée peut aider à faire face au changement climatique (</w:t>
            </w:r>
            <w:r w:rsidRPr="009001FA">
              <w:rPr>
                <w:rFonts w:cs="Calibri Light"/>
                <w:sz w:val="18"/>
                <w:szCs w:val="18"/>
                <w:lang w:val="fr-FR"/>
              </w:rPr>
              <w:t>Programme stratégique pour les forêts méditerranéennes</w:t>
            </w:r>
            <w:r w:rsidRPr="00071408">
              <w:rPr>
                <w:rFonts w:cs="Calibri Light"/>
                <w:sz w:val="18"/>
                <w:szCs w:val="18"/>
                <w:lang w:val="fr-FR"/>
              </w:rPr>
              <w:t>)</w:t>
            </w:r>
          </w:p>
        </w:tc>
        <w:tc>
          <w:tcPr>
            <w:tcW w:w="629" w:type="pct"/>
            <w:shd w:val="clear" w:color="auto" w:fill="4F81BD" w:themeFill="accent1"/>
            <w:vAlign w:val="center"/>
          </w:tcPr>
          <w:p w14:paraId="14DF17C3"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543CD2BC" w14:textId="77777777" w:rsidTr="00313879">
        <w:trPr>
          <w:trHeight w:val="603"/>
          <w:tblHeader/>
        </w:trPr>
        <w:tc>
          <w:tcPr>
            <w:tcW w:w="1089" w:type="pct"/>
            <w:vMerge/>
            <w:shd w:val="clear" w:color="auto" w:fill="auto"/>
            <w:vAlign w:val="center"/>
          </w:tcPr>
          <w:p w14:paraId="75BE7AB8"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2776E2E0" w14:textId="67D62C2A" w:rsidR="00821AA3" w:rsidRPr="009001FA"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vAlign w:val="center"/>
          </w:tcPr>
          <w:p w14:paraId="16EA72EF" w14:textId="0114711D" w:rsidR="00821AA3" w:rsidRPr="00071408"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le </w:t>
            </w:r>
            <w:r w:rsidRPr="009001FA">
              <w:rPr>
                <w:rFonts w:cs="Calibri Light"/>
                <w:sz w:val="18"/>
                <w:szCs w:val="18"/>
                <w:lang w:val="fr-FR"/>
              </w:rPr>
              <w:t>Programme stratégique pour les forêts méditerranéennes</w:t>
            </w:r>
          </w:p>
        </w:tc>
        <w:tc>
          <w:tcPr>
            <w:tcW w:w="629" w:type="pct"/>
            <w:shd w:val="clear" w:color="auto" w:fill="4F81BD" w:themeFill="accent1"/>
            <w:vAlign w:val="center"/>
          </w:tcPr>
          <w:p w14:paraId="3B480035" w14:textId="77777777" w:rsidR="00821AA3" w:rsidRPr="00313879" w:rsidRDefault="00821AA3" w:rsidP="00821AA3">
            <w:pPr>
              <w:jc w:val="center"/>
              <w:rPr>
                <w:rFonts w:cs="Calibri Light"/>
                <w:color w:val="000000" w:themeColor="text1"/>
                <w:sz w:val="18"/>
                <w:szCs w:val="18"/>
              </w:rPr>
            </w:pPr>
            <w:r w:rsidRPr="00313879">
              <w:rPr>
                <w:rFonts w:cs="Calibri Light"/>
                <w:color w:val="000000" w:themeColor="text1"/>
                <w:sz w:val="18"/>
                <w:szCs w:val="18"/>
              </w:rPr>
              <w:t>S/O</w:t>
            </w:r>
          </w:p>
        </w:tc>
      </w:tr>
      <w:tr w:rsidR="00821AA3" w:rsidRPr="00313879" w14:paraId="51D8249B" w14:textId="77777777" w:rsidTr="00313879">
        <w:trPr>
          <w:trHeight w:val="647"/>
          <w:tblHeader/>
        </w:trPr>
        <w:tc>
          <w:tcPr>
            <w:tcW w:w="1089" w:type="pct"/>
            <w:shd w:val="clear" w:color="auto" w:fill="auto"/>
            <w:vAlign w:val="center"/>
          </w:tcPr>
          <w:p w14:paraId="613F6000"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4F37E7C0" w14:textId="5752BE4C"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2EC294EE" w14:textId="45C2443E" w:rsidR="00821AA3" w:rsidRPr="009001FA"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79D842AD" w14:textId="7F025AE9" w:rsidR="00821AA3" w:rsidRPr="00071408" w:rsidRDefault="00821AA3" w:rsidP="00821AA3">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le </w:t>
            </w:r>
            <w:r w:rsidRPr="009001FA">
              <w:rPr>
                <w:rFonts w:cs="Calibri Light"/>
                <w:sz w:val="18"/>
                <w:szCs w:val="18"/>
                <w:lang w:val="fr-FR"/>
              </w:rPr>
              <w:t>Programme stratégique pour les forêts méditerranéennes</w:t>
            </w:r>
          </w:p>
        </w:tc>
        <w:tc>
          <w:tcPr>
            <w:tcW w:w="629" w:type="pct"/>
            <w:shd w:val="clear" w:color="auto" w:fill="4F81BD" w:themeFill="accent1"/>
            <w:vAlign w:val="center"/>
          </w:tcPr>
          <w:p w14:paraId="7882ED57"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bl>
    <w:p w14:paraId="667B26B5" w14:textId="77D969B1" w:rsidR="003C531F" w:rsidRPr="00835602" w:rsidRDefault="00835602" w:rsidP="003E7E77">
      <w:pPr>
        <w:spacing w:before="0" w:line="300" w:lineRule="atLeast"/>
        <w:ind w:left="709"/>
        <w:rPr>
          <w:rStyle w:val="Rfrenceintense"/>
          <w:lang w:val="pt-PT"/>
        </w:rPr>
      </w:pPr>
      <w:r w:rsidRPr="0006569B">
        <w:rPr>
          <w:lang w:val="pt-PT"/>
        </w:rPr>
        <w:t xml:space="preserve">Légende :  </w:t>
      </w:r>
      <w:r w:rsidRPr="00835602">
        <w:rPr>
          <w:lang w:val="pt-PT"/>
        </w:rPr>
        <w:t>S/O</w:t>
      </w:r>
      <w:r w:rsidRPr="0006569B">
        <w:rPr>
          <w:lang w:val="pt-PT"/>
        </w:rPr>
        <w:t xml:space="preserve"> = Cohérent</w:t>
      </w:r>
      <w:r>
        <w:rPr>
          <w:lang w:val="pt-PT"/>
        </w:rPr>
        <w:t xml:space="preserve">; </w:t>
      </w:r>
      <w:r w:rsidRPr="0006569B">
        <w:rPr>
          <w:lang w:val="pt-PT"/>
        </w:rPr>
        <w:t>N = Neutr</w:t>
      </w:r>
      <w:r>
        <w:rPr>
          <w:lang w:val="pt-PT"/>
        </w:rPr>
        <w:t>e</w:t>
      </w:r>
    </w:p>
    <w:p w14:paraId="47F4987E" w14:textId="77777777" w:rsidR="00835602" w:rsidRPr="005A5E07" w:rsidRDefault="00835602" w:rsidP="003E7E77">
      <w:pPr>
        <w:spacing w:before="0" w:line="300" w:lineRule="atLeast"/>
        <w:ind w:left="709"/>
        <w:rPr>
          <w:rStyle w:val="Rfrenceintense"/>
          <w:lang w:val="pt-PT"/>
        </w:rPr>
      </w:pPr>
    </w:p>
    <w:p w14:paraId="4A8BA003" w14:textId="6AB8A090" w:rsidR="00ED314B" w:rsidRPr="00071408" w:rsidRDefault="00071408" w:rsidP="003E7E77">
      <w:pPr>
        <w:spacing w:before="0" w:line="300" w:lineRule="atLeast"/>
        <w:ind w:left="709"/>
        <w:rPr>
          <w:lang w:val="fr-FR"/>
        </w:rPr>
      </w:pPr>
      <w:r w:rsidRPr="00071408">
        <w:rPr>
          <w:rStyle w:val="Rfrenceintense"/>
          <w:lang w:val="fr-FR"/>
        </w:rPr>
        <w:t>Stratégie de l’UE pour l</w:t>
      </w:r>
      <w:r w:rsidR="00584200">
        <w:rPr>
          <w:rStyle w:val="Rfrenceintense"/>
          <w:lang w:val="fr-FR"/>
        </w:rPr>
        <w:t>a</w:t>
      </w:r>
      <w:r>
        <w:rPr>
          <w:rStyle w:val="Rfrenceintense"/>
          <w:lang w:val="fr-FR"/>
        </w:rPr>
        <w:t xml:space="preserve"> Région Alpine (SUERA)</w:t>
      </w:r>
    </w:p>
    <w:p w14:paraId="5A531D8B" w14:textId="254C84DB" w:rsidR="00071408" w:rsidRPr="00751093" w:rsidRDefault="00071408" w:rsidP="002478FB">
      <w:pPr>
        <w:spacing w:before="120"/>
        <w:rPr>
          <w:lang w:val="fr-FR"/>
        </w:rPr>
      </w:pPr>
      <w:r w:rsidRPr="00751093">
        <w:rPr>
          <w:lang w:val="fr-FR"/>
        </w:rPr>
        <w:t>La Stratégie de l’</w:t>
      </w:r>
      <w:r w:rsidR="00751093" w:rsidRPr="00751093">
        <w:rPr>
          <w:lang w:val="fr-FR"/>
        </w:rPr>
        <w:t>UE p</w:t>
      </w:r>
      <w:r w:rsidR="00751093">
        <w:rPr>
          <w:lang w:val="fr-FR"/>
        </w:rPr>
        <w:t>our l</w:t>
      </w:r>
      <w:r w:rsidR="005539DA">
        <w:rPr>
          <w:lang w:val="fr-FR"/>
        </w:rPr>
        <w:t>a</w:t>
      </w:r>
      <w:r w:rsidR="00751093">
        <w:rPr>
          <w:lang w:val="fr-FR"/>
        </w:rPr>
        <w:t xml:space="preserve"> Région Alpine implique 7 pays parmi lesquels</w:t>
      </w:r>
      <w:r w:rsidR="00DC2C72">
        <w:rPr>
          <w:lang w:val="fr-FR"/>
        </w:rPr>
        <w:t xml:space="preserve"> figurent</w:t>
      </w:r>
      <w:r w:rsidR="00751093">
        <w:rPr>
          <w:lang w:val="fr-FR"/>
        </w:rPr>
        <w:t xml:space="preserve"> cinq États Membres (Autriche, France, Allemagne, Italie, Slovénie) et </w:t>
      </w:r>
      <w:r w:rsidR="00DC2C72">
        <w:rPr>
          <w:lang w:val="fr-FR"/>
        </w:rPr>
        <w:t xml:space="preserve">deux Etats </w:t>
      </w:r>
      <w:r w:rsidR="00751093">
        <w:rPr>
          <w:lang w:val="fr-FR"/>
        </w:rPr>
        <w:t>non</w:t>
      </w:r>
      <w:r w:rsidR="00584200">
        <w:rPr>
          <w:lang w:val="fr-FR"/>
        </w:rPr>
        <w:t>-membre</w:t>
      </w:r>
      <w:r w:rsidR="00DC2C72">
        <w:rPr>
          <w:lang w:val="fr-FR"/>
        </w:rPr>
        <w:t>s</w:t>
      </w:r>
      <w:r w:rsidR="00584200">
        <w:rPr>
          <w:lang w:val="fr-FR"/>
        </w:rPr>
        <w:t xml:space="preserve"> de l’UE (Lichtenstein et Suisse). La Commission a adopté un Communiqué (COM(2015)366) et un Plan d’Action (SWD(2015)147) sur la Stratégie UE pour la Région Alpine le 28 juillet 2015. La stratégie a trois objectifs spécifiques, </w:t>
      </w:r>
      <w:r w:rsidR="003C200C">
        <w:rPr>
          <w:lang w:val="fr-FR"/>
        </w:rPr>
        <w:t xml:space="preserve">déclinés en actions spécifiques, </w:t>
      </w:r>
      <w:r w:rsidR="00DC2C72">
        <w:rPr>
          <w:lang w:val="fr-FR"/>
        </w:rPr>
        <w:t>tel que</w:t>
      </w:r>
      <w:r w:rsidR="003C200C">
        <w:rPr>
          <w:lang w:val="fr-FR"/>
        </w:rPr>
        <w:t xml:space="preserve"> reporté dans le plan d’action : </w:t>
      </w:r>
    </w:p>
    <w:p w14:paraId="758045D8" w14:textId="03919E8A" w:rsidR="00313879" w:rsidRPr="0008034A" w:rsidRDefault="00DC2C72" w:rsidP="005A5E07">
      <w:pPr>
        <w:pStyle w:val="elencopuntatolettere"/>
        <w:numPr>
          <w:ilvl w:val="0"/>
          <w:numId w:val="0"/>
        </w:numPr>
      </w:pPr>
      <w:r>
        <w:t xml:space="preserve">1. </w:t>
      </w:r>
      <w:r w:rsidR="00D05B7F" w:rsidRPr="0008034A">
        <w:t xml:space="preserve">Accès </w:t>
      </w:r>
      <w:r w:rsidRPr="0008034A">
        <w:t>équitable</w:t>
      </w:r>
      <w:r w:rsidR="00D05B7F" w:rsidRPr="0008034A">
        <w:t xml:space="preserve"> à l’emploi</w:t>
      </w:r>
      <w:r w:rsidR="00B90388">
        <w:t xml:space="preserve"> : </w:t>
      </w:r>
    </w:p>
    <w:p w14:paraId="22429662" w14:textId="3A0A2A92" w:rsidR="00B90388" w:rsidRDefault="00B90388" w:rsidP="005A5E07">
      <w:pPr>
        <w:pStyle w:val="elencopuntatolettere"/>
        <w:numPr>
          <w:ilvl w:val="0"/>
          <w:numId w:val="67"/>
        </w:numPr>
      </w:pPr>
      <w:r w:rsidRPr="00B90388">
        <w:t>Développement d’un système de r</w:t>
      </w:r>
      <w:r>
        <w:t xml:space="preserve">echerche et d’innovation ; </w:t>
      </w:r>
    </w:p>
    <w:p w14:paraId="330FEC3F" w14:textId="1A6703A9" w:rsidR="00B90388" w:rsidRPr="00B90388" w:rsidRDefault="00B90388" w:rsidP="005A5E07">
      <w:pPr>
        <w:pStyle w:val="elencopuntatolettere"/>
        <w:numPr>
          <w:ilvl w:val="0"/>
          <w:numId w:val="67"/>
        </w:numPr>
      </w:pPr>
      <w:r>
        <w:lastRenderedPageBreak/>
        <w:t xml:space="preserve">Soutenir les PME et les e-services ; </w:t>
      </w:r>
    </w:p>
    <w:p w14:paraId="6C4861A8" w14:textId="71DEB0D7" w:rsidR="00B90388" w:rsidRDefault="00B90388" w:rsidP="005A5E07">
      <w:pPr>
        <w:pStyle w:val="elencopuntatolettere"/>
        <w:numPr>
          <w:ilvl w:val="0"/>
          <w:numId w:val="67"/>
        </w:numPr>
      </w:pPr>
      <w:r w:rsidRPr="00495896">
        <w:t xml:space="preserve">Promouvoir les </w:t>
      </w:r>
      <w:r w:rsidR="00495896" w:rsidRPr="00495896">
        <w:t>activités macro-r</w:t>
      </w:r>
      <w:r w:rsidR="00495896">
        <w:t>égionales conjointes pour renforcer le taux d’occupation</w:t>
      </w:r>
      <w:r w:rsidR="005A5E07">
        <w:t>.</w:t>
      </w:r>
    </w:p>
    <w:p w14:paraId="15E9DA19" w14:textId="77777777" w:rsidR="00495896" w:rsidRPr="00495896" w:rsidRDefault="00495896" w:rsidP="005A5E07">
      <w:pPr>
        <w:pStyle w:val="elencopuntatolettere"/>
        <w:numPr>
          <w:ilvl w:val="0"/>
          <w:numId w:val="0"/>
        </w:numPr>
        <w:ind w:left="720"/>
      </w:pPr>
    </w:p>
    <w:p w14:paraId="3868F7DF" w14:textId="283A0906" w:rsidR="00313879" w:rsidRPr="00495896" w:rsidRDefault="00DC2C72" w:rsidP="005A5E07">
      <w:pPr>
        <w:pStyle w:val="elencopuntatolettere"/>
        <w:numPr>
          <w:ilvl w:val="0"/>
          <w:numId w:val="0"/>
        </w:numPr>
        <w:ind w:left="720"/>
      </w:pPr>
      <w:r>
        <w:t>2.</w:t>
      </w:r>
      <w:r w:rsidR="007D5B62">
        <w:t xml:space="preserve"> </w:t>
      </w:r>
      <w:r w:rsidR="00495896" w:rsidRPr="00495896">
        <w:t>Promouvoir la mobilité et l</w:t>
      </w:r>
      <w:r w:rsidR="00495896">
        <w:t>a connectivité</w:t>
      </w:r>
    </w:p>
    <w:p w14:paraId="2DF9E567" w14:textId="6CE711E7" w:rsidR="00313879" w:rsidRDefault="00495896" w:rsidP="005A5E07">
      <w:pPr>
        <w:pStyle w:val="elencopuntatolettere"/>
        <w:numPr>
          <w:ilvl w:val="0"/>
          <w:numId w:val="68"/>
        </w:numPr>
      </w:pPr>
      <w:r w:rsidRPr="00495896">
        <w:t>Promouvoir l’intermodalité et l’interopérabilité d</w:t>
      </w:r>
      <w:r>
        <w:t>u transport de passagers et de marchandises ;</w:t>
      </w:r>
    </w:p>
    <w:p w14:paraId="77A6C38D" w14:textId="29101C4C" w:rsidR="00495896" w:rsidRPr="00495896" w:rsidRDefault="00B24AF6" w:rsidP="005A5E07">
      <w:pPr>
        <w:pStyle w:val="elencopuntatolettere"/>
        <w:numPr>
          <w:ilvl w:val="0"/>
          <w:numId w:val="68"/>
        </w:numPr>
      </w:pPr>
      <w:r>
        <w:t xml:space="preserve">Renforcer les nouvelles technologies de connectivité et promouvoir l’accessibilité pour les populations. </w:t>
      </w:r>
    </w:p>
    <w:p w14:paraId="17905DA3" w14:textId="7290632F" w:rsidR="00313879" w:rsidRPr="00F15BF9" w:rsidRDefault="007D5B62" w:rsidP="005A5E07">
      <w:pPr>
        <w:pStyle w:val="elencopuntatolettere"/>
        <w:numPr>
          <w:ilvl w:val="0"/>
          <w:numId w:val="0"/>
        </w:numPr>
      </w:pPr>
      <w:r>
        <w:t xml:space="preserve">3. </w:t>
      </w:r>
      <w:r w:rsidR="0071083E" w:rsidRPr="0071083E">
        <w:t>Gérer les problématiques environnementales e</w:t>
      </w:r>
      <w:r w:rsidR="0071083E">
        <w:t>t promouvoir les solutions d’énergies renouvelables et fiables</w:t>
      </w:r>
    </w:p>
    <w:p w14:paraId="61A962C0" w14:textId="1728C9CB" w:rsidR="00F15BF9" w:rsidRPr="00F15BF9" w:rsidRDefault="00F15BF9" w:rsidP="005A5E07">
      <w:pPr>
        <w:pStyle w:val="elencopuntatolettere"/>
        <w:numPr>
          <w:ilvl w:val="0"/>
          <w:numId w:val="69"/>
        </w:numPr>
      </w:pPr>
      <w:r w:rsidRPr="00F15BF9">
        <w:t>Promouvoir une utilisation durable d</w:t>
      </w:r>
      <w:r>
        <w:t>es ressources</w:t>
      </w:r>
      <w:r w:rsidR="00CE2F8C">
        <w:t>, y compris la protection des ressources aquatiques et de l’héritage culturel</w:t>
      </w:r>
    </w:p>
    <w:p w14:paraId="409BEE30" w14:textId="7C0BDF7F" w:rsidR="00CE2F8C" w:rsidRPr="00CE2F8C" w:rsidRDefault="00CE2F8C" w:rsidP="005A5E07">
      <w:pPr>
        <w:pStyle w:val="elencopuntatolettere"/>
        <w:numPr>
          <w:ilvl w:val="0"/>
          <w:numId w:val="69"/>
        </w:numPr>
      </w:pPr>
      <w:r w:rsidRPr="00CE2F8C">
        <w:t>Développer les conne</w:t>
      </w:r>
      <w:r w:rsidR="0092632C">
        <w:t>x</w:t>
      </w:r>
      <w:r w:rsidRPr="00CE2F8C">
        <w:t>ions écologiques, à</w:t>
      </w:r>
      <w:r>
        <w:t xml:space="preserve"> travers des corridors écologiques et des infrastructures vertes ; </w:t>
      </w:r>
    </w:p>
    <w:p w14:paraId="73D5EC6B" w14:textId="429106F4" w:rsidR="00313879" w:rsidRPr="00CE2F8C" w:rsidRDefault="00CE2F8C" w:rsidP="005A5E07">
      <w:pPr>
        <w:pStyle w:val="elencopuntatolettere"/>
        <w:numPr>
          <w:ilvl w:val="0"/>
          <w:numId w:val="69"/>
        </w:numPr>
      </w:pPr>
      <w:r w:rsidRPr="00CE2F8C">
        <w:t xml:space="preserve">Renforcer la </w:t>
      </w:r>
      <w:r w:rsidR="0092632C" w:rsidRPr="00CE2F8C">
        <w:t>résilience</w:t>
      </w:r>
      <w:r w:rsidRPr="00CE2F8C">
        <w:t xml:space="preserve"> au c</w:t>
      </w:r>
      <w:r>
        <w:t xml:space="preserve">hangement climatique, et particulièrement la prévention des risques ; </w:t>
      </w:r>
    </w:p>
    <w:p w14:paraId="70DBA7D9" w14:textId="0001E5B9" w:rsidR="00313879" w:rsidRPr="00CE2F8C" w:rsidRDefault="00CE2F8C" w:rsidP="005A5E07">
      <w:pPr>
        <w:pStyle w:val="elencopuntatolettere"/>
        <w:numPr>
          <w:ilvl w:val="0"/>
          <w:numId w:val="69"/>
        </w:numPr>
      </w:pPr>
      <w:r w:rsidRPr="00CE2F8C">
        <w:t>Promouvoir l’efficience énergétique et l</w:t>
      </w:r>
      <w:r>
        <w:t>a production et l’utilisation des énergies renouvelables.</w:t>
      </w:r>
    </w:p>
    <w:p w14:paraId="0A549F6F" w14:textId="77777777" w:rsidR="00CE2F8C" w:rsidRPr="00E430B6" w:rsidRDefault="00CE2F8C" w:rsidP="00313879">
      <w:pPr>
        <w:spacing w:before="0" w:after="0" w:line="240" w:lineRule="auto"/>
        <w:rPr>
          <w:lang w:val="fr-FR"/>
        </w:rPr>
      </w:pPr>
    </w:p>
    <w:p w14:paraId="2170B47A" w14:textId="4231520A" w:rsidR="0092632C" w:rsidRPr="003A277E" w:rsidRDefault="0092632C" w:rsidP="005A5E07">
      <w:pPr>
        <w:spacing w:before="0" w:after="0"/>
        <w:rPr>
          <w:lang w:val="fr-FR"/>
        </w:rPr>
      </w:pPr>
      <w:r w:rsidRPr="003A277E">
        <w:rPr>
          <w:lang w:val="fr-FR"/>
        </w:rPr>
        <w:t>En</w:t>
      </w:r>
      <w:r w:rsidR="003A277E" w:rsidRPr="003A277E">
        <w:rPr>
          <w:lang w:val="fr-FR"/>
        </w:rPr>
        <w:t xml:space="preserve"> tant qu’objectif transversal, l</w:t>
      </w:r>
      <w:r w:rsidR="003A277E">
        <w:rPr>
          <w:lang w:val="fr-FR"/>
        </w:rPr>
        <w:t xml:space="preserve">a stratégie vise à améliorer la gouvernance, et notamment la coordination entre les différents niveaux décisionnels. </w:t>
      </w:r>
    </w:p>
    <w:p w14:paraId="771F07A7" w14:textId="77777777" w:rsidR="00313879" w:rsidRPr="00E430B6" w:rsidRDefault="00313879" w:rsidP="00313879">
      <w:pPr>
        <w:spacing w:before="0" w:after="0" w:line="240" w:lineRule="auto"/>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3A277E" w:rsidRPr="002478FB" w14:paraId="4155CF64" w14:textId="77777777" w:rsidTr="002478FB">
        <w:trPr>
          <w:cantSplit/>
          <w:trHeight w:val="927"/>
          <w:tblHeader/>
        </w:trPr>
        <w:tc>
          <w:tcPr>
            <w:tcW w:w="1089" w:type="pct"/>
            <w:shd w:val="clear" w:color="auto" w:fill="8DB3E2" w:themeFill="text2" w:themeFillTint="66"/>
            <w:vAlign w:val="center"/>
          </w:tcPr>
          <w:p w14:paraId="7C757864" w14:textId="4C63EC9B" w:rsidR="003A277E" w:rsidRPr="002478FB" w:rsidRDefault="003A277E" w:rsidP="002478FB">
            <w:pPr>
              <w:jc w:val="center"/>
              <w:rPr>
                <w:rFonts w:cs="Calibri Light"/>
                <w:b/>
                <w:bCs/>
                <w:sz w:val="18"/>
                <w:szCs w:val="18"/>
              </w:rPr>
            </w:pPr>
            <w:r w:rsidRPr="002478FB">
              <w:rPr>
                <w:rFonts w:cs="Calibri Light"/>
                <w:b/>
                <w:bCs/>
                <w:sz w:val="18"/>
                <w:szCs w:val="18"/>
              </w:rPr>
              <w:t>Axe prioritaire</w:t>
            </w:r>
          </w:p>
        </w:tc>
        <w:tc>
          <w:tcPr>
            <w:tcW w:w="1942" w:type="pct"/>
            <w:shd w:val="clear" w:color="auto" w:fill="8DB3E2" w:themeFill="text2" w:themeFillTint="66"/>
            <w:vAlign w:val="center"/>
          </w:tcPr>
          <w:p w14:paraId="419895BB" w14:textId="2551D96D" w:rsidR="003A277E" w:rsidRPr="002478FB" w:rsidRDefault="003A277E" w:rsidP="002478FB">
            <w:pPr>
              <w:jc w:val="center"/>
              <w:rPr>
                <w:rFonts w:cs="Calibri Light"/>
                <w:b/>
                <w:bCs/>
                <w:sz w:val="18"/>
                <w:szCs w:val="18"/>
              </w:rPr>
            </w:pPr>
            <w:r w:rsidRPr="002478FB">
              <w:rPr>
                <w:rFonts w:cs="Calibri Light"/>
                <w:b/>
                <w:bCs/>
                <w:sz w:val="18"/>
                <w:szCs w:val="18"/>
              </w:rPr>
              <w:t>Objectif Spécifique</w:t>
            </w:r>
          </w:p>
        </w:tc>
        <w:tc>
          <w:tcPr>
            <w:tcW w:w="1340" w:type="pct"/>
            <w:shd w:val="clear" w:color="auto" w:fill="8DB3E2" w:themeFill="text2" w:themeFillTint="66"/>
            <w:vAlign w:val="center"/>
          </w:tcPr>
          <w:p w14:paraId="15B4F516" w14:textId="6AC29303" w:rsidR="003A277E" w:rsidRPr="002478FB" w:rsidRDefault="003A277E" w:rsidP="002478FB">
            <w:pPr>
              <w:jc w:val="center"/>
              <w:rPr>
                <w:rFonts w:cs="Calibri Light"/>
                <w:b/>
                <w:bCs/>
                <w:sz w:val="18"/>
                <w:szCs w:val="18"/>
              </w:rPr>
            </w:pPr>
            <w:r w:rsidRPr="002478FB">
              <w:rPr>
                <w:rFonts w:cs="Calibri Light"/>
                <w:b/>
                <w:bCs/>
                <w:sz w:val="18"/>
                <w:szCs w:val="18"/>
              </w:rPr>
              <w:t>Interaction avec les politiques</w:t>
            </w:r>
          </w:p>
        </w:tc>
        <w:tc>
          <w:tcPr>
            <w:tcW w:w="629" w:type="pct"/>
            <w:shd w:val="clear" w:color="auto" w:fill="8DB3E2" w:themeFill="text2" w:themeFillTint="66"/>
            <w:vAlign w:val="center"/>
          </w:tcPr>
          <w:p w14:paraId="5A2B11C6" w14:textId="13848A7E" w:rsidR="003A277E" w:rsidRPr="002478FB" w:rsidRDefault="003A277E" w:rsidP="002478FB">
            <w:pPr>
              <w:jc w:val="center"/>
              <w:rPr>
                <w:rFonts w:cs="Calibri Light"/>
                <w:b/>
                <w:bCs/>
                <w:sz w:val="18"/>
                <w:szCs w:val="18"/>
              </w:rPr>
            </w:pPr>
            <w:r w:rsidRPr="002478FB">
              <w:rPr>
                <w:rFonts w:cs="Calibri Light"/>
                <w:b/>
                <w:bCs/>
                <w:sz w:val="18"/>
                <w:szCs w:val="18"/>
              </w:rPr>
              <w:t>Résultats de cohérence</w:t>
            </w:r>
          </w:p>
        </w:tc>
      </w:tr>
      <w:tr w:rsidR="00821AA3" w:rsidRPr="00313879" w14:paraId="33C1487D" w14:textId="77777777" w:rsidTr="00313879">
        <w:trPr>
          <w:trHeight w:val="865"/>
          <w:tblHeader/>
        </w:trPr>
        <w:tc>
          <w:tcPr>
            <w:tcW w:w="1089" w:type="pct"/>
            <w:shd w:val="clear" w:color="auto" w:fill="auto"/>
            <w:vAlign w:val="center"/>
          </w:tcPr>
          <w:p w14:paraId="3405B4E0"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2E265CC9" w14:textId="59F8CD44" w:rsidR="00821AA3" w:rsidRPr="003A277E"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10C24EE8" w14:textId="50E0E8E3" w:rsidR="00821AA3" w:rsidRPr="003A277E"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0959E37D" w14:textId="685FC0E5" w:rsidR="00821AA3" w:rsidRPr="003A277E"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la </w:t>
            </w:r>
            <w:r w:rsidRPr="005539DA">
              <w:rPr>
                <w:rFonts w:cs="Calibri Light"/>
                <w:sz w:val="18"/>
                <w:szCs w:val="18"/>
                <w:lang w:val="fr-FR"/>
              </w:rPr>
              <w:t>Stratégie de l’UE pour la Région Alpine</w:t>
            </w:r>
          </w:p>
        </w:tc>
        <w:tc>
          <w:tcPr>
            <w:tcW w:w="629" w:type="pct"/>
            <w:shd w:val="clear" w:color="auto" w:fill="4F81BD" w:themeFill="accent1"/>
            <w:vAlign w:val="center"/>
          </w:tcPr>
          <w:p w14:paraId="5878F7A5"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34CF2CF4" w14:textId="77777777" w:rsidTr="00313879">
        <w:trPr>
          <w:trHeight w:val="966"/>
          <w:tblHeader/>
        </w:trPr>
        <w:tc>
          <w:tcPr>
            <w:tcW w:w="1089" w:type="pct"/>
            <w:vMerge w:val="restart"/>
            <w:shd w:val="clear" w:color="auto" w:fill="auto"/>
            <w:vAlign w:val="center"/>
          </w:tcPr>
          <w:p w14:paraId="2DDEBC02"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2FE25117" w14:textId="54DF635B" w:rsidR="00821AA3" w:rsidRPr="003A277E"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184DB47A" w14:textId="15CB9AAC" w:rsidR="00821AA3" w:rsidRPr="003A277E"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78116CFB" w14:textId="17DCA391" w:rsidR="00821AA3" w:rsidRPr="00313879" w:rsidRDefault="00821AA3" w:rsidP="00821AA3">
            <w:pPr>
              <w:rPr>
                <w:rFonts w:cs="Calibri Light"/>
                <w:sz w:val="18"/>
                <w:szCs w:val="18"/>
              </w:rPr>
            </w:pPr>
            <w:r>
              <w:rPr>
                <w:rFonts w:cs="Calibri Light"/>
                <w:sz w:val="18"/>
                <w:szCs w:val="18"/>
              </w:rPr>
              <w:t>Pas d’interactions trouvées</w:t>
            </w:r>
          </w:p>
        </w:tc>
        <w:tc>
          <w:tcPr>
            <w:tcW w:w="629" w:type="pct"/>
            <w:shd w:val="clear" w:color="auto" w:fill="D9D9D9" w:themeFill="background1" w:themeFillShade="D9"/>
            <w:vAlign w:val="center"/>
          </w:tcPr>
          <w:p w14:paraId="4F8ED005" w14:textId="77777777" w:rsidR="00821AA3" w:rsidRPr="00313879" w:rsidRDefault="00821AA3" w:rsidP="00821AA3">
            <w:pPr>
              <w:jc w:val="center"/>
              <w:rPr>
                <w:rFonts w:cs="Calibri Light"/>
                <w:sz w:val="18"/>
                <w:szCs w:val="18"/>
              </w:rPr>
            </w:pPr>
            <w:r w:rsidRPr="00313879">
              <w:rPr>
                <w:rFonts w:cs="Calibri Light"/>
                <w:sz w:val="18"/>
                <w:szCs w:val="18"/>
              </w:rPr>
              <w:t>N</w:t>
            </w:r>
          </w:p>
        </w:tc>
      </w:tr>
      <w:tr w:rsidR="00821AA3" w:rsidRPr="00313879" w14:paraId="4D80657E" w14:textId="77777777" w:rsidTr="00313879">
        <w:trPr>
          <w:trHeight w:val="1615"/>
          <w:tblHeader/>
        </w:trPr>
        <w:tc>
          <w:tcPr>
            <w:tcW w:w="1089" w:type="pct"/>
            <w:vMerge/>
            <w:shd w:val="clear" w:color="auto" w:fill="auto"/>
            <w:vAlign w:val="center"/>
          </w:tcPr>
          <w:p w14:paraId="0AFC5E04"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0EAF7CF9" w14:textId="03339C96" w:rsidR="00821AA3" w:rsidRPr="003A277E"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7D5A14CD" w14:textId="1AB75EF6" w:rsidR="00821AA3" w:rsidRPr="005539DA"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la </w:t>
            </w:r>
            <w:r w:rsidRPr="005539DA">
              <w:rPr>
                <w:rFonts w:cs="Calibri Light"/>
                <w:sz w:val="18"/>
                <w:szCs w:val="18"/>
                <w:lang w:val="fr-FR"/>
              </w:rPr>
              <w:t>Stratégie de l’UE pour la Région Alpine</w:t>
            </w:r>
          </w:p>
        </w:tc>
        <w:tc>
          <w:tcPr>
            <w:tcW w:w="629" w:type="pct"/>
            <w:shd w:val="clear" w:color="auto" w:fill="4F81BD" w:themeFill="accent1"/>
            <w:vAlign w:val="center"/>
          </w:tcPr>
          <w:p w14:paraId="03DCED18"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031F6800" w14:textId="77777777" w:rsidTr="00313879">
        <w:trPr>
          <w:trHeight w:val="603"/>
          <w:tblHeader/>
        </w:trPr>
        <w:tc>
          <w:tcPr>
            <w:tcW w:w="1089" w:type="pct"/>
            <w:vMerge/>
            <w:shd w:val="clear" w:color="auto" w:fill="auto"/>
            <w:vAlign w:val="center"/>
          </w:tcPr>
          <w:p w14:paraId="51C28051"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2DC192B2" w14:textId="2E64D2C8" w:rsidR="00821AA3" w:rsidRPr="003A277E"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vAlign w:val="center"/>
          </w:tcPr>
          <w:p w14:paraId="76258663" w14:textId="577F6504" w:rsidR="00821AA3" w:rsidRPr="005539DA"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la </w:t>
            </w:r>
            <w:r w:rsidRPr="005539DA">
              <w:rPr>
                <w:rFonts w:cs="Calibri Light"/>
                <w:sz w:val="18"/>
                <w:szCs w:val="18"/>
                <w:lang w:val="fr-FR"/>
              </w:rPr>
              <w:t>Stratégie de l’UE pour la Région Alpine</w:t>
            </w:r>
          </w:p>
        </w:tc>
        <w:tc>
          <w:tcPr>
            <w:tcW w:w="629" w:type="pct"/>
            <w:shd w:val="clear" w:color="auto" w:fill="4F81BD" w:themeFill="accent1"/>
            <w:vAlign w:val="center"/>
          </w:tcPr>
          <w:p w14:paraId="18A167FF" w14:textId="77777777" w:rsidR="00821AA3" w:rsidRPr="00313879" w:rsidRDefault="00821AA3" w:rsidP="00821AA3">
            <w:pPr>
              <w:jc w:val="center"/>
              <w:rPr>
                <w:rFonts w:cs="Calibri Light"/>
                <w:color w:val="000000" w:themeColor="text1"/>
                <w:sz w:val="18"/>
                <w:szCs w:val="18"/>
              </w:rPr>
            </w:pPr>
            <w:r w:rsidRPr="00313879">
              <w:rPr>
                <w:rFonts w:cs="Calibri Light"/>
                <w:color w:val="000000" w:themeColor="text1"/>
                <w:sz w:val="18"/>
                <w:szCs w:val="18"/>
              </w:rPr>
              <w:t>S/O</w:t>
            </w:r>
          </w:p>
        </w:tc>
      </w:tr>
      <w:tr w:rsidR="00821AA3" w:rsidRPr="00313879" w14:paraId="50969AB0" w14:textId="77777777" w:rsidTr="00313879">
        <w:trPr>
          <w:trHeight w:val="647"/>
          <w:tblHeader/>
        </w:trPr>
        <w:tc>
          <w:tcPr>
            <w:tcW w:w="1089" w:type="pct"/>
            <w:shd w:val="clear" w:color="auto" w:fill="auto"/>
            <w:vAlign w:val="center"/>
          </w:tcPr>
          <w:p w14:paraId="6CC7500C"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224E9745" w14:textId="3556CCE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3C0DEFA8" w14:textId="5E215069" w:rsidR="00821AA3" w:rsidRPr="003A277E"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7DAFE5B5" w14:textId="08A72E4D" w:rsidR="00821AA3" w:rsidRPr="005539DA" w:rsidRDefault="00821AA3" w:rsidP="00821AA3">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la </w:t>
            </w:r>
            <w:r w:rsidRPr="005539DA">
              <w:rPr>
                <w:rFonts w:cs="Calibri Light"/>
                <w:sz w:val="18"/>
                <w:szCs w:val="18"/>
                <w:lang w:val="fr-FR"/>
              </w:rPr>
              <w:t>Stratégie de l’UE pour la Région Alpine</w:t>
            </w:r>
          </w:p>
        </w:tc>
        <w:tc>
          <w:tcPr>
            <w:tcW w:w="629" w:type="pct"/>
            <w:shd w:val="clear" w:color="auto" w:fill="4F81BD" w:themeFill="accent1"/>
            <w:vAlign w:val="center"/>
          </w:tcPr>
          <w:p w14:paraId="600C3D40"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bl>
    <w:p w14:paraId="5B0D82AD" w14:textId="124AB659" w:rsidR="002C459E" w:rsidRPr="00835602" w:rsidRDefault="00835602" w:rsidP="00F05764">
      <w:pPr>
        <w:rPr>
          <w:lang w:val="pt-PT"/>
        </w:rPr>
      </w:pPr>
      <w:r w:rsidRPr="0006569B">
        <w:rPr>
          <w:lang w:val="pt-PT"/>
        </w:rPr>
        <w:t xml:space="preserve">Légende :  </w:t>
      </w:r>
      <w:r w:rsidRPr="00835602">
        <w:rPr>
          <w:lang w:val="pt-PT"/>
        </w:rPr>
        <w:t>S/O</w:t>
      </w:r>
      <w:r w:rsidRPr="0006569B">
        <w:rPr>
          <w:lang w:val="pt-PT"/>
        </w:rPr>
        <w:t xml:space="preserve"> = Cohérent</w:t>
      </w:r>
      <w:r>
        <w:rPr>
          <w:lang w:val="pt-PT"/>
        </w:rPr>
        <w:t xml:space="preserve">; </w:t>
      </w:r>
      <w:r w:rsidRPr="0006569B">
        <w:rPr>
          <w:lang w:val="pt-PT"/>
        </w:rPr>
        <w:t>N = Neutr</w:t>
      </w:r>
      <w:r>
        <w:rPr>
          <w:lang w:val="pt-PT"/>
        </w:rPr>
        <w:t>e</w:t>
      </w:r>
    </w:p>
    <w:p w14:paraId="4CC45488" w14:textId="7DB38761" w:rsidR="003E7E77" w:rsidRPr="00CC676D" w:rsidRDefault="00DE5F30" w:rsidP="003E7E77">
      <w:pPr>
        <w:spacing w:before="0" w:line="300" w:lineRule="atLeast"/>
        <w:ind w:left="709"/>
        <w:rPr>
          <w:lang w:val="fr-FR"/>
        </w:rPr>
      </w:pPr>
      <w:r w:rsidRPr="00CC676D">
        <w:rPr>
          <w:rStyle w:val="Rfrenceintense"/>
          <w:lang w:val="fr-FR"/>
        </w:rPr>
        <w:lastRenderedPageBreak/>
        <w:t xml:space="preserve">Stratégie </w:t>
      </w:r>
      <w:r w:rsidR="00CC676D" w:rsidRPr="00CC676D">
        <w:rPr>
          <w:rStyle w:val="Rfrenceintense"/>
          <w:lang w:val="fr-FR"/>
        </w:rPr>
        <w:t>pour la Région du Danube</w:t>
      </w:r>
      <w:r w:rsidR="003E7E77" w:rsidRPr="00CC676D">
        <w:rPr>
          <w:rStyle w:val="Rfrenceintense"/>
          <w:lang w:val="fr-FR"/>
        </w:rPr>
        <w:t xml:space="preserve"> (EUSDR)</w:t>
      </w:r>
    </w:p>
    <w:p w14:paraId="22EBCC23" w14:textId="77777777" w:rsidR="003E7E77" w:rsidRPr="00CC676D" w:rsidRDefault="003E7E77" w:rsidP="003E7E77">
      <w:pPr>
        <w:rPr>
          <w:lang w:val="fr-FR"/>
        </w:rPr>
      </w:pPr>
    </w:p>
    <w:p w14:paraId="54673DF4" w14:textId="0E1D4BFE" w:rsidR="00313879" w:rsidRPr="00490776" w:rsidRDefault="00CC676D" w:rsidP="00313879">
      <w:pPr>
        <w:spacing w:before="0" w:after="0"/>
        <w:rPr>
          <w:lang w:val="fr-FR"/>
        </w:rPr>
      </w:pPr>
      <w:r w:rsidRPr="00CC676D">
        <w:rPr>
          <w:lang w:val="fr-FR"/>
        </w:rPr>
        <w:t>C’est la stratégie régionale l</w:t>
      </w:r>
      <w:r>
        <w:rPr>
          <w:lang w:val="fr-FR"/>
        </w:rPr>
        <w:t>a plus étendue et la plus diverse, incluant 14 pays : neufs États Membres (Autriche, Bulgarie, Croatie, République Tchèque</w:t>
      </w:r>
      <w:r w:rsidR="00742105">
        <w:rPr>
          <w:lang w:val="fr-FR"/>
        </w:rPr>
        <w:t xml:space="preserve">, une partie de l’Allemagne, Hongrie, Roumanie, Slovaquie, Slovénie), trois pays en Pré-Accession (Bosnie-Herzégovine, Monténégro, Servie) et deux </w:t>
      </w:r>
      <w:r w:rsidR="009C2B95">
        <w:rPr>
          <w:lang w:val="fr-FR"/>
        </w:rPr>
        <w:t xml:space="preserve">Pays Voisins (Moldavie, partie de l’Ukraine). La Stratégie du Danube a été adoptée le 8 décembre 2010 (COM(2010)715), déclinée par le Plan d’Action (COM(2010)715). </w:t>
      </w:r>
      <w:r w:rsidR="009C2B95" w:rsidRPr="009C2B95">
        <w:rPr>
          <w:lang w:val="fr-FR"/>
        </w:rPr>
        <w:t>Le Plan d’Action a été complètement révisé et publié l</w:t>
      </w:r>
      <w:r w:rsidR="009C2B95">
        <w:rPr>
          <w:lang w:val="fr-FR"/>
        </w:rPr>
        <w:t xml:space="preserve">e 6 avril 2020 (SWD (2020)59). </w:t>
      </w:r>
      <w:r w:rsidR="009C2B95" w:rsidRPr="00C81C98">
        <w:rPr>
          <w:lang w:val="fr-FR"/>
        </w:rPr>
        <w:t>La stratégie souhaite</w:t>
      </w:r>
      <w:r w:rsidR="00C81C98" w:rsidRPr="00C81C98">
        <w:rPr>
          <w:lang w:val="fr-FR"/>
        </w:rPr>
        <w:t xml:space="preserve"> développer des politiques et actions coordonnées, renforçant</w:t>
      </w:r>
      <w:r w:rsidR="00C81C98">
        <w:rPr>
          <w:lang w:val="fr-FR"/>
        </w:rPr>
        <w:t xml:space="preserve"> l’implication </w:t>
      </w:r>
      <w:r w:rsidR="00A72C6F">
        <w:rPr>
          <w:lang w:val="fr-FR"/>
        </w:rPr>
        <w:t xml:space="preserve">de la Stratégie Europe 2020 </w:t>
      </w:r>
      <w:r w:rsidR="00490776">
        <w:rPr>
          <w:lang w:val="fr-FR"/>
        </w:rPr>
        <w:t xml:space="preserve">vers une croissance durable et inclusive, basée sur quatre piliers : </w:t>
      </w:r>
    </w:p>
    <w:p w14:paraId="00EB9CC4" w14:textId="3EBBAD04" w:rsidR="00313879" w:rsidRPr="00E430B6" w:rsidRDefault="00490776" w:rsidP="005A5E07">
      <w:pPr>
        <w:pStyle w:val="elencopuntatolettere"/>
      </w:pPr>
      <w:r w:rsidRPr="00E430B6">
        <w:t>Connecter la région</w:t>
      </w:r>
    </w:p>
    <w:p w14:paraId="52EC963A" w14:textId="15B91779" w:rsidR="00490776" w:rsidRPr="00490776" w:rsidRDefault="00490776" w:rsidP="005A5E07">
      <w:pPr>
        <w:pStyle w:val="elencopuntatolettere"/>
        <w:numPr>
          <w:ilvl w:val="0"/>
          <w:numId w:val="70"/>
        </w:numPr>
      </w:pPr>
      <w:r w:rsidRPr="00490776">
        <w:t>Énergie durable (promouvoir l’efficience é</w:t>
      </w:r>
      <w:r>
        <w:t xml:space="preserve">nergétique et l’énergie renouvelable) ; </w:t>
      </w:r>
    </w:p>
    <w:p w14:paraId="69E9BAEE" w14:textId="2D9C7716" w:rsidR="00313879" w:rsidRPr="000129C1" w:rsidRDefault="00490776" w:rsidP="005A5E07">
      <w:pPr>
        <w:pStyle w:val="elencopuntatolettere"/>
        <w:numPr>
          <w:ilvl w:val="0"/>
          <w:numId w:val="70"/>
        </w:numPr>
      </w:pPr>
      <w:r w:rsidRPr="000129C1">
        <w:t>Augmenter la mobilité (</w:t>
      </w:r>
      <w:r w:rsidR="000129C1" w:rsidRPr="000129C1">
        <w:t>Rail-R</w:t>
      </w:r>
      <w:r w:rsidR="000129C1">
        <w:t xml:space="preserve">oute-Air et </w:t>
      </w:r>
      <w:r w:rsidR="009E1F3B">
        <w:t>navigable</w:t>
      </w:r>
      <w:r w:rsidR="000129C1">
        <w:t>) ;</w:t>
      </w:r>
    </w:p>
    <w:p w14:paraId="46B5315A" w14:textId="0C9A16A2" w:rsidR="00313879" w:rsidRPr="009E1F3B" w:rsidRDefault="000129C1" w:rsidP="005A5E07">
      <w:pPr>
        <w:pStyle w:val="elencopuntatolettere"/>
        <w:numPr>
          <w:ilvl w:val="0"/>
          <w:numId w:val="70"/>
        </w:numPr>
      </w:pPr>
      <w:r w:rsidRPr="009E1F3B">
        <w:t>Promouvoir un tourisme durabl</w:t>
      </w:r>
      <w:r w:rsidR="009E1F3B" w:rsidRPr="009E1F3B">
        <w:t>e e</w:t>
      </w:r>
      <w:r w:rsidR="009E1F3B">
        <w:t xml:space="preserve">t protéger l’héritage culturel du Danube. </w:t>
      </w:r>
    </w:p>
    <w:p w14:paraId="3184048C" w14:textId="77777777" w:rsidR="007822AC" w:rsidRPr="00FE3106" w:rsidRDefault="007822AC" w:rsidP="005A5E07">
      <w:pPr>
        <w:pStyle w:val="elencopuntatolettere"/>
        <w:numPr>
          <w:ilvl w:val="0"/>
          <w:numId w:val="0"/>
        </w:numPr>
        <w:ind w:left="720"/>
      </w:pPr>
    </w:p>
    <w:p w14:paraId="32F00713" w14:textId="6D794F48" w:rsidR="00313879" w:rsidRPr="00E430B6" w:rsidRDefault="007822AC" w:rsidP="005A5E07">
      <w:pPr>
        <w:pStyle w:val="elencopuntatolettere"/>
      </w:pPr>
      <w:r w:rsidRPr="00E430B6">
        <w:t>Protéger l’environnement</w:t>
      </w:r>
      <w:r w:rsidR="00E430B6">
        <w:t> :</w:t>
      </w:r>
    </w:p>
    <w:p w14:paraId="68AAC535" w14:textId="265E0B86" w:rsidR="00002D40" w:rsidRPr="00AB5B1F" w:rsidRDefault="00002D40" w:rsidP="005A5E07">
      <w:pPr>
        <w:pStyle w:val="elencopuntatolettere"/>
        <w:numPr>
          <w:ilvl w:val="0"/>
          <w:numId w:val="71"/>
        </w:numPr>
      </w:pPr>
      <w:r w:rsidRPr="00AB5B1F">
        <w:t>Au</w:t>
      </w:r>
      <w:r w:rsidR="00AB5B1F" w:rsidRPr="00AB5B1F">
        <w:t>gmenter la qualité de l</w:t>
      </w:r>
      <w:r w:rsidR="00AB5B1F">
        <w:t xml:space="preserve">’eau ; </w:t>
      </w:r>
    </w:p>
    <w:p w14:paraId="3D4C3593" w14:textId="1B4B57B9" w:rsidR="00313879" w:rsidRPr="00313879" w:rsidRDefault="00AB5B1F" w:rsidP="005A5E07">
      <w:pPr>
        <w:pStyle w:val="elencopuntatolettere"/>
        <w:numPr>
          <w:ilvl w:val="0"/>
          <w:numId w:val="71"/>
        </w:numPr>
      </w:pPr>
      <w:r>
        <w:t>Réduire le risque environnemental</w:t>
      </w:r>
      <w:r w:rsidR="00E430B6">
        <w:t xml:space="preserve"> </w:t>
      </w:r>
      <w:r>
        <w:t xml:space="preserve">; </w:t>
      </w:r>
    </w:p>
    <w:p w14:paraId="2FB021CB" w14:textId="2DE42E1D" w:rsidR="00313879" w:rsidRDefault="00AB5B1F" w:rsidP="005A5E07">
      <w:pPr>
        <w:pStyle w:val="elencopuntatolettere"/>
        <w:numPr>
          <w:ilvl w:val="0"/>
          <w:numId w:val="71"/>
        </w:numPr>
      </w:pPr>
      <w:r w:rsidRPr="00AB5B1F">
        <w:t>Protéger la biodiversité et l</w:t>
      </w:r>
      <w:r>
        <w:t xml:space="preserve">es </w:t>
      </w:r>
      <w:r w:rsidR="00E430B6">
        <w:t>paysages</w:t>
      </w:r>
      <w:r>
        <w:t xml:space="preserve">, et </w:t>
      </w:r>
      <w:r w:rsidR="00DD1995">
        <w:t xml:space="preserve">améliorer la qualité de l’air et des sols. </w:t>
      </w:r>
    </w:p>
    <w:p w14:paraId="343D1831" w14:textId="77777777" w:rsidR="00DD1995" w:rsidRPr="00AB5B1F" w:rsidRDefault="00DD1995" w:rsidP="005A5E07">
      <w:pPr>
        <w:pStyle w:val="elencopuntatolettere"/>
        <w:numPr>
          <w:ilvl w:val="0"/>
          <w:numId w:val="0"/>
        </w:numPr>
        <w:ind w:left="720"/>
      </w:pPr>
    </w:p>
    <w:p w14:paraId="7D02BA35" w14:textId="3624D843" w:rsidR="00313879" w:rsidRPr="00E430B6" w:rsidRDefault="00DD1995" w:rsidP="005A5E07">
      <w:pPr>
        <w:pStyle w:val="elencopuntatolettere"/>
      </w:pPr>
      <w:r w:rsidRPr="00E430B6">
        <w:t xml:space="preserve">Construire la </w:t>
      </w:r>
      <w:r w:rsidR="00E430B6" w:rsidRPr="00E430B6">
        <w:t>prospérité</w:t>
      </w:r>
      <w:r w:rsidR="00E430B6">
        <w:t> :</w:t>
      </w:r>
    </w:p>
    <w:p w14:paraId="0E004FA8" w14:textId="621A0BBC" w:rsidR="00DD1995" w:rsidRPr="00DD1995" w:rsidRDefault="00DD1995" w:rsidP="005A5E07">
      <w:pPr>
        <w:pStyle w:val="elencopuntatolettere"/>
        <w:numPr>
          <w:ilvl w:val="0"/>
          <w:numId w:val="72"/>
        </w:numPr>
      </w:pPr>
      <w:r w:rsidRPr="00DD1995">
        <w:t>Soutenir l’échange d’information et p</w:t>
      </w:r>
      <w:r>
        <w:t>romouvoir la coopération pour stimuler l’excellence dans la R&amp;I ;</w:t>
      </w:r>
    </w:p>
    <w:p w14:paraId="6CAE7598" w14:textId="56C02B75" w:rsidR="00313879" w:rsidRPr="00B260C6" w:rsidRDefault="00B260C6" w:rsidP="005A5E07">
      <w:pPr>
        <w:pStyle w:val="elencopuntatolettere"/>
        <w:numPr>
          <w:ilvl w:val="0"/>
          <w:numId w:val="72"/>
        </w:numPr>
      </w:pPr>
      <w:r w:rsidRPr="00B260C6">
        <w:t>Accroitre la compétitivité des e</w:t>
      </w:r>
      <w:r>
        <w:t>ntreprises ;</w:t>
      </w:r>
    </w:p>
    <w:p w14:paraId="7BE2293F" w14:textId="20759213" w:rsidR="00313879" w:rsidRDefault="00B260C6" w:rsidP="005A5E07">
      <w:pPr>
        <w:pStyle w:val="elencopuntatolettere"/>
        <w:numPr>
          <w:ilvl w:val="0"/>
          <w:numId w:val="72"/>
        </w:numPr>
      </w:pPr>
      <w:r w:rsidRPr="00B260C6">
        <w:t>Promouvoir la connaissance, les c</w:t>
      </w:r>
      <w:r>
        <w:t>apacités, et les compétences</w:t>
      </w:r>
      <w:r w:rsidR="005A5E07">
        <w:t>.</w:t>
      </w:r>
    </w:p>
    <w:p w14:paraId="62353EF4" w14:textId="77777777" w:rsidR="00B260C6" w:rsidRPr="00B260C6" w:rsidRDefault="00B260C6" w:rsidP="005A5E07">
      <w:pPr>
        <w:pStyle w:val="elencopuntatolettere"/>
        <w:numPr>
          <w:ilvl w:val="0"/>
          <w:numId w:val="0"/>
        </w:numPr>
        <w:ind w:left="720"/>
      </w:pPr>
    </w:p>
    <w:p w14:paraId="1C21F31A" w14:textId="75A49812" w:rsidR="00313879" w:rsidRPr="00E430B6" w:rsidRDefault="00B260C6" w:rsidP="005A5E07">
      <w:pPr>
        <w:pStyle w:val="elencopuntatolettere"/>
      </w:pPr>
      <w:r w:rsidRPr="00E430B6">
        <w:t>Renforcer la région</w:t>
      </w:r>
      <w:r w:rsidR="00E430B6">
        <w:t> :</w:t>
      </w:r>
    </w:p>
    <w:p w14:paraId="70884C00" w14:textId="20F7743F" w:rsidR="00B260C6" w:rsidRDefault="00B260C6" w:rsidP="005A5E07">
      <w:pPr>
        <w:pStyle w:val="elencopuntatolettere"/>
        <w:numPr>
          <w:ilvl w:val="0"/>
          <w:numId w:val="72"/>
        </w:numPr>
      </w:pPr>
      <w:r>
        <w:t xml:space="preserve">Renforcer les capacités </w:t>
      </w:r>
      <w:r w:rsidR="00E430B6">
        <w:t>institutionnelles ;</w:t>
      </w:r>
    </w:p>
    <w:p w14:paraId="5EE9A376" w14:textId="20204E4F" w:rsidR="00313879" w:rsidRPr="005A5E07" w:rsidRDefault="001424C8" w:rsidP="005A5E07">
      <w:pPr>
        <w:pStyle w:val="elencopuntatolettere"/>
        <w:numPr>
          <w:ilvl w:val="0"/>
          <w:numId w:val="72"/>
        </w:numPr>
      </w:pPr>
      <w:r w:rsidRPr="001424C8">
        <w:t>Promouvoir l'application de la loi et la sécurité</w:t>
      </w:r>
      <w:r w:rsidR="005A5E07">
        <w:t>.</w:t>
      </w:r>
      <w:r w:rsidRPr="005A5E07">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A24E2D" w:rsidRPr="005A5E07" w14:paraId="1E801E5D" w14:textId="77777777" w:rsidTr="005A5E07">
        <w:trPr>
          <w:cantSplit/>
          <w:trHeight w:val="927"/>
          <w:tblHeader/>
        </w:trPr>
        <w:tc>
          <w:tcPr>
            <w:tcW w:w="1089" w:type="pct"/>
            <w:shd w:val="clear" w:color="auto" w:fill="8DB3E2" w:themeFill="text2" w:themeFillTint="66"/>
            <w:vAlign w:val="center"/>
          </w:tcPr>
          <w:p w14:paraId="4430BF7B" w14:textId="39F5748F" w:rsidR="00A24E2D" w:rsidRPr="005A5E07" w:rsidRDefault="00A24E2D" w:rsidP="005A5E07">
            <w:pPr>
              <w:jc w:val="center"/>
              <w:rPr>
                <w:rFonts w:cs="Calibri Light"/>
                <w:b/>
                <w:bCs/>
                <w:sz w:val="18"/>
                <w:szCs w:val="18"/>
              </w:rPr>
            </w:pPr>
            <w:r w:rsidRPr="005A5E07">
              <w:rPr>
                <w:rFonts w:cs="Calibri Light"/>
                <w:b/>
                <w:bCs/>
                <w:sz w:val="18"/>
                <w:szCs w:val="18"/>
              </w:rPr>
              <w:lastRenderedPageBreak/>
              <w:t>Axe prioritaire</w:t>
            </w:r>
          </w:p>
        </w:tc>
        <w:tc>
          <w:tcPr>
            <w:tcW w:w="1942" w:type="pct"/>
            <w:shd w:val="clear" w:color="auto" w:fill="8DB3E2" w:themeFill="text2" w:themeFillTint="66"/>
            <w:vAlign w:val="center"/>
          </w:tcPr>
          <w:p w14:paraId="1D2EB4D1" w14:textId="4F34D0B2" w:rsidR="00A24E2D" w:rsidRPr="005A5E07" w:rsidRDefault="00A24E2D" w:rsidP="005A5E07">
            <w:pPr>
              <w:jc w:val="center"/>
              <w:rPr>
                <w:rFonts w:cs="Calibri Light"/>
                <w:b/>
                <w:bCs/>
                <w:sz w:val="18"/>
                <w:szCs w:val="18"/>
              </w:rPr>
            </w:pPr>
            <w:r w:rsidRPr="005A5E07">
              <w:rPr>
                <w:rFonts w:cs="Calibri Light"/>
                <w:b/>
                <w:bCs/>
                <w:sz w:val="18"/>
                <w:szCs w:val="18"/>
              </w:rPr>
              <w:t>Objectif Spécifique</w:t>
            </w:r>
          </w:p>
        </w:tc>
        <w:tc>
          <w:tcPr>
            <w:tcW w:w="1340" w:type="pct"/>
            <w:shd w:val="clear" w:color="auto" w:fill="8DB3E2" w:themeFill="text2" w:themeFillTint="66"/>
            <w:vAlign w:val="center"/>
          </w:tcPr>
          <w:p w14:paraId="23DB7551" w14:textId="35139CC7" w:rsidR="00A24E2D" w:rsidRPr="005A5E07" w:rsidRDefault="00A24E2D" w:rsidP="005A5E07">
            <w:pPr>
              <w:jc w:val="center"/>
              <w:rPr>
                <w:rFonts w:cs="Calibri Light"/>
                <w:b/>
                <w:bCs/>
                <w:sz w:val="18"/>
                <w:szCs w:val="18"/>
              </w:rPr>
            </w:pPr>
            <w:r w:rsidRPr="005A5E07">
              <w:rPr>
                <w:rFonts w:cs="Calibri Light"/>
                <w:b/>
                <w:bCs/>
                <w:sz w:val="18"/>
                <w:szCs w:val="18"/>
              </w:rPr>
              <w:t>Interaction avec les politiques</w:t>
            </w:r>
          </w:p>
        </w:tc>
        <w:tc>
          <w:tcPr>
            <w:tcW w:w="629" w:type="pct"/>
            <w:shd w:val="clear" w:color="auto" w:fill="8DB3E2" w:themeFill="text2" w:themeFillTint="66"/>
            <w:vAlign w:val="center"/>
          </w:tcPr>
          <w:p w14:paraId="35307187" w14:textId="570B4049" w:rsidR="00A24E2D" w:rsidRPr="005A5E07" w:rsidRDefault="00A24E2D" w:rsidP="005A5E07">
            <w:pPr>
              <w:jc w:val="center"/>
              <w:rPr>
                <w:rFonts w:cs="Calibri Light"/>
                <w:b/>
                <w:bCs/>
                <w:sz w:val="18"/>
                <w:szCs w:val="18"/>
              </w:rPr>
            </w:pPr>
            <w:r w:rsidRPr="005A5E07">
              <w:rPr>
                <w:rFonts w:cs="Calibri Light"/>
                <w:b/>
                <w:bCs/>
                <w:sz w:val="18"/>
                <w:szCs w:val="18"/>
              </w:rPr>
              <w:t>Résultats de cohérence</w:t>
            </w:r>
          </w:p>
        </w:tc>
      </w:tr>
      <w:tr w:rsidR="00821AA3" w:rsidRPr="00313879" w14:paraId="5B78B00E" w14:textId="77777777" w:rsidTr="00313879">
        <w:trPr>
          <w:trHeight w:val="865"/>
          <w:tblHeader/>
        </w:trPr>
        <w:tc>
          <w:tcPr>
            <w:tcW w:w="1089" w:type="pct"/>
            <w:shd w:val="clear" w:color="auto" w:fill="auto"/>
            <w:vAlign w:val="center"/>
          </w:tcPr>
          <w:p w14:paraId="42C15D19"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54239075" w14:textId="0F1D6346" w:rsidR="00821AA3" w:rsidRPr="00A24E2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7369BB7B" w14:textId="3E2C1922" w:rsidR="00821AA3" w:rsidRPr="00A24E2D"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3A4A5BDD" w14:textId="6BEFB3A1" w:rsidR="00821AA3" w:rsidRPr="00C811FC"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w:t>
            </w:r>
            <w:r w:rsidRPr="00A24E2D">
              <w:rPr>
                <w:rFonts w:cs="Calibri Light"/>
                <w:sz w:val="18"/>
                <w:szCs w:val="18"/>
                <w:lang w:val="fr-FR"/>
              </w:rPr>
              <w:t>Stratégie pour la Région du Danube</w:t>
            </w:r>
          </w:p>
        </w:tc>
        <w:tc>
          <w:tcPr>
            <w:tcW w:w="629" w:type="pct"/>
            <w:shd w:val="clear" w:color="auto" w:fill="4F81BD" w:themeFill="accent1"/>
            <w:vAlign w:val="center"/>
          </w:tcPr>
          <w:p w14:paraId="51B302A1"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65261BB8" w14:textId="77777777" w:rsidTr="00313879">
        <w:trPr>
          <w:trHeight w:val="966"/>
          <w:tblHeader/>
        </w:trPr>
        <w:tc>
          <w:tcPr>
            <w:tcW w:w="1089" w:type="pct"/>
            <w:vMerge w:val="restart"/>
            <w:shd w:val="clear" w:color="auto" w:fill="auto"/>
            <w:vAlign w:val="center"/>
          </w:tcPr>
          <w:p w14:paraId="148938E3"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65BA930F" w14:textId="6F580AB1" w:rsidR="00821AA3" w:rsidRPr="00A24E2D"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41A885AF" w14:textId="21770A84" w:rsidR="00821AA3" w:rsidRPr="00A24E2D"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791D5F3D" w14:textId="77347496" w:rsidR="00821AA3" w:rsidRPr="00313879"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76DBB11A" w14:textId="77777777" w:rsidR="00821AA3" w:rsidRPr="00313879" w:rsidRDefault="00821AA3" w:rsidP="00821AA3">
            <w:pPr>
              <w:jc w:val="center"/>
              <w:rPr>
                <w:rFonts w:cs="Calibri Light"/>
                <w:sz w:val="18"/>
                <w:szCs w:val="18"/>
              </w:rPr>
            </w:pPr>
            <w:r w:rsidRPr="00313879">
              <w:rPr>
                <w:rFonts w:cs="Calibri Light"/>
                <w:sz w:val="18"/>
                <w:szCs w:val="18"/>
              </w:rPr>
              <w:t>N</w:t>
            </w:r>
          </w:p>
        </w:tc>
      </w:tr>
      <w:tr w:rsidR="00821AA3" w:rsidRPr="00313879" w14:paraId="219616FB" w14:textId="77777777" w:rsidTr="00313879">
        <w:trPr>
          <w:trHeight w:val="1615"/>
          <w:tblHeader/>
        </w:trPr>
        <w:tc>
          <w:tcPr>
            <w:tcW w:w="1089" w:type="pct"/>
            <w:vMerge/>
            <w:shd w:val="clear" w:color="auto" w:fill="auto"/>
            <w:vAlign w:val="center"/>
          </w:tcPr>
          <w:p w14:paraId="020243A1"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2BE92C8A" w14:textId="6B23C72B" w:rsidR="00821AA3" w:rsidRPr="00A24E2D"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2B5E74B1" w14:textId="46F93D20" w:rsidR="00821AA3" w:rsidRPr="00C811FC"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w:t>
            </w:r>
            <w:r w:rsidRPr="00A24E2D">
              <w:rPr>
                <w:rFonts w:cs="Calibri Light"/>
                <w:sz w:val="18"/>
                <w:szCs w:val="18"/>
                <w:lang w:val="fr-FR"/>
              </w:rPr>
              <w:t>Stratégie pour la Région du Danube</w:t>
            </w:r>
          </w:p>
        </w:tc>
        <w:tc>
          <w:tcPr>
            <w:tcW w:w="629" w:type="pct"/>
            <w:shd w:val="clear" w:color="auto" w:fill="4F81BD" w:themeFill="accent1"/>
            <w:vAlign w:val="center"/>
          </w:tcPr>
          <w:p w14:paraId="61AF6A83"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3A4F7AF0" w14:textId="77777777" w:rsidTr="00313879">
        <w:trPr>
          <w:trHeight w:val="603"/>
          <w:tblHeader/>
        </w:trPr>
        <w:tc>
          <w:tcPr>
            <w:tcW w:w="1089" w:type="pct"/>
            <w:vMerge/>
            <w:shd w:val="clear" w:color="auto" w:fill="auto"/>
            <w:vAlign w:val="center"/>
          </w:tcPr>
          <w:p w14:paraId="15FC6A89"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0F8FCAF6" w14:textId="5386991C" w:rsidR="00821AA3" w:rsidRPr="00A24E2D"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vAlign w:val="center"/>
          </w:tcPr>
          <w:p w14:paraId="1A69F3E5" w14:textId="4C246F65" w:rsidR="00821AA3" w:rsidRPr="00C811FC"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w:t>
            </w:r>
            <w:r w:rsidRPr="00A24E2D">
              <w:rPr>
                <w:rFonts w:cs="Calibri Light"/>
                <w:sz w:val="18"/>
                <w:szCs w:val="18"/>
                <w:lang w:val="fr-FR"/>
              </w:rPr>
              <w:t>Stratégie pour la Région du Danube</w:t>
            </w:r>
          </w:p>
        </w:tc>
        <w:tc>
          <w:tcPr>
            <w:tcW w:w="629" w:type="pct"/>
            <w:shd w:val="clear" w:color="auto" w:fill="4F81BD" w:themeFill="accent1"/>
            <w:vAlign w:val="center"/>
          </w:tcPr>
          <w:p w14:paraId="6DBE5854" w14:textId="77777777" w:rsidR="00821AA3" w:rsidRPr="00313879" w:rsidRDefault="00821AA3" w:rsidP="00821AA3">
            <w:pPr>
              <w:jc w:val="center"/>
              <w:rPr>
                <w:rFonts w:cs="Calibri Light"/>
                <w:color w:val="000000" w:themeColor="text1"/>
                <w:sz w:val="18"/>
                <w:szCs w:val="18"/>
              </w:rPr>
            </w:pPr>
            <w:r w:rsidRPr="00313879">
              <w:rPr>
                <w:rFonts w:cs="Calibri Light"/>
                <w:color w:val="000000" w:themeColor="text1"/>
                <w:sz w:val="18"/>
                <w:szCs w:val="18"/>
              </w:rPr>
              <w:t>S/O</w:t>
            </w:r>
          </w:p>
        </w:tc>
      </w:tr>
      <w:tr w:rsidR="00821AA3" w:rsidRPr="00313879" w14:paraId="166C16F5" w14:textId="77777777" w:rsidTr="00313879">
        <w:trPr>
          <w:trHeight w:val="647"/>
          <w:tblHeader/>
        </w:trPr>
        <w:tc>
          <w:tcPr>
            <w:tcW w:w="1089" w:type="pct"/>
            <w:shd w:val="clear" w:color="auto" w:fill="auto"/>
            <w:vAlign w:val="center"/>
          </w:tcPr>
          <w:p w14:paraId="52424D24"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6A76798D" w14:textId="54964C12"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5E2211B4" w14:textId="12C3A09A" w:rsidR="00821AA3" w:rsidRPr="00A24E2D"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5C0E0D6A" w14:textId="1D446EEE" w:rsidR="00821AA3" w:rsidRPr="00C811FC" w:rsidRDefault="00821AA3" w:rsidP="00821AA3">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 xml:space="preserve">r </w:t>
            </w:r>
            <w:r w:rsidRPr="00A24E2D">
              <w:rPr>
                <w:rFonts w:cs="Calibri Light"/>
                <w:sz w:val="18"/>
                <w:szCs w:val="18"/>
                <w:lang w:val="fr-FR"/>
              </w:rPr>
              <w:t>Stratégie pour la Région du Danube</w:t>
            </w:r>
          </w:p>
        </w:tc>
        <w:tc>
          <w:tcPr>
            <w:tcW w:w="629" w:type="pct"/>
            <w:shd w:val="clear" w:color="auto" w:fill="4F81BD" w:themeFill="accent1"/>
            <w:vAlign w:val="center"/>
          </w:tcPr>
          <w:p w14:paraId="22259259"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bl>
    <w:p w14:paraId="4B1DAEB6" w14:textId="57422675" w:rsidR="00313879" w:rsidRPr="00835602" w:rsidRDefault="00835602" w:rsidP="003E7E77">
      <w:pPr>
        <w:rPr>
          <w:lang w:val="pt-PT"/>
        </w:rPr>
      </w:pPr>
      <w:r w:rsidRPr="0006569B">
        <w:rPr>
          <w:lang w:val="pt-PT"/>
        </w:rPr>
        <w:t xml:space="preserve">Légende :  </w:t>
      </w:r>
      <w:r w:rsidRPr="00835602">
        <w:rPr>
          <w:lang w:val="pt-PT"/>
        </w:rPr>
        <w:t>S/O</w:t>
      </w:r>
      <w:r w:rsidRPr="0006569B">
        <w:rPr>
          <w:lang w:val="pt-PT"/>
        </w:rPr>
        <w:t xml:space="preserve"> = Cohérent</w:t>
      </w:r>
      <w:r>
        <w:rPr>
          <w:lang w:val="pt-PT"/>
        </w:rPr>
        <w:t xml:space="preserve">; </w:t>
      </w:r>
      <w:r w:rsidRPr="0006569B">
        <w:rPr>
          <w:lang w:val="pt-PT"/>
        </w:rPr>
        <w:t>N = Neutr</w:t>
      </w:r>
      <w:r>
        <w:rPr>
          <w:lang w:val="pt-PT"/>
        </w:rPr>
        <w:t>e</w:t>
      </w:r>
    </w:p>
    <w:p w14:paraId="645179F5" w14:textId="650945C2" w:rsidR="003E7E77" w:rsidRPr="00C811FC" w:rsidRDefault="00C811FC" w:rsidP="003E7E77">
      <w:pPr>
        <w:spacing w:before="0" w:line="300" w:lineRule="atLeast"/>
        <w:ind w:left="709"/>
        <w:rPr>
          <w:lang w:val="fr-FR"/>
        </w:rPr>
      </w:pPr>
      <w:r w:rsidRPr="00C811FC">
        <w:rPr>
          <w:rStyle w:val="Rfrenceintense"/>
          <w:lang w:val="fr-FR"/>
        </w:rPr>
        <w:t>Agenda Maritime pour la M</w:t>
      </w:r>
      <w:r>
        <w:rPr>
          <w:rStyle w:val="Rfrenceintense"/>
          <w:lang w:val="fr-FR"/>
        </w:rPr>
        <w:t>er Noire</w:t>
      </w:r>
      <w:r w:rsidR="00B02A56">
        <w:rPr>
          <w:rStyle w:val="Rfrenceintense"/>
          <w:lang w:val="fr-FR"/>
        </w:rPr>
        <w:t xml:space="preserve"> </w:t>
      </w:r>
    </w:p>
    <w:p w14:paraId="5D53F2E7" w14:textId="0F210140" w:rsidR="00B02A56" w:rsidRPr="007418AF" w:rsidRDefault="00B02A56" w:rsidP="00313879">
      <w:pPr>
        <w:rPr>
          <w:lang w:val="fr-FR"/>
        </w:rPr>
      </w:pPr>
      <w:r w:rsidRPr="00B02A56">
        <w:rPr>
          <w:lang w:val="fr-FR"/>
        </w:rPr>
        <w:t>L’Agenda Commun pour la M</w:t>
      </w:r>
      <w:r>
        <w:rPr>
          <w:lang w:val="fr-FR"/>
        </w:rPr>
        <w:t>er Noire (CMA) est une initiative d</w:t>
      </w:r>
      <w:r w:rsidR="00D935CF">
        <w:rPr>
          <w:lang w:val="fr-FR"/>
        </w:rPr>
        <w:t xml:space="preserve">e bassin maritime, incluant sept pays : deux États Membres </w:t>
      </w:r>
      <w:r w:rsidR="00C37ADC">
        <w:rPr>
          <w:lang w:val="fr-FR"/>
        </w:rPr>
        <w:t xml:space="preserve">de l’UE (Bulgarie et Roumanie) et cinq États non-membre (Géorgie, République de Moldavie, Fédération de Russie, République de Turquie et Ukraine). </w:t>
      </w:r>
      <w:r w:rsidR="00C37ADC" w:rsidRPr="006363F2">
        <w:rPr>
          <w:lang w:val="fr-FR"/>
        </w:rPr>
        <w:t>L’initiative vise à s</w:t>
      </w:r>
      <w:r w:rsidR="00576159">
        <w:rPr>
          <w:lang w:val="fr-FR"/>
        </w:rPr>
        <w:t xml:space="preserve">outenir </w:t>
      </w:r>
      <w:r w:rsidR="00C37ADC" w:rsidRPr="006363F2">
        <w:rPr>
          <w:lang w:val="fr-FR"/>
        </w:rPr>
        <w:t xml:space="preserve">la coopération régionale pour </w:t>
      </w:r>
      <w:r w:rsidR="006363F2" w:rsidRPr="006363F2">
        <w:rPr>
          <w:lang w:val="fr-FR"/>
        </w:rPr>
        <w:t>une é</w:t>
      </w:r>
      <w:r w:rsidR="006363F2">
        <w:rPr>
          <w:lang w:val="fr-FR"/>
        </w:rPr>
        <w:t>conomie bleu</w:t>
      </w:r>
      <w:r w:rsidR="003A177E">
        <w:rPr>
          <w:lang w:val="fr-FR"/>
        </w:rPr>
        <w:t>e</w:t>
      </w:r>
      <w:r w:rsidR="006363F2">
        <w:rPr>
          <w:lang w:val="fr-FR"/>
        </w:rPr>
        <w:t xml:space="preserve"> plus durable dans la Mer Noire et est </w:t>
      </w:r>
      <w:r w:rsidR="007418AF">
        <w:rPr>
          <w:lang w:val="fr-FR"/>
        </w:rPr>
        <w:t>développée</w:t>
      </w:r>
      <w:r w:rsidR="006363F2">
        <w:rPr>
          <w:lang w:val="fr-FR"/>
        </w:rPr>
        <w:t xml:space="preserve"> dans le cadre plus ample de la Stratégie pour la Mer Noire. Le principal objectif concerne : la protection des écosystèmes marins, la promotion de l’économie bleue et les investissement</w:t>
      </w:r>
      <w:r w:rsidR="007418AF">
        <w:rPr>
          <w:lang w:val="fr-FR"/>
        </w:rPr>
        <w:t>s</w:t>
      </w:r>
      <w:r w:rsidR="006363F2">
        <w:rPr>
          <w:lang w:val="fr-FR"/>
        </w:rPr>
        <w:t xml:space="preserve"> dans l’économie bleu</w:t>
      </w:r>
      <w:r w:rsidR="00AC503E">
        <w:rPr>
          <w:lang w:val="fr-FR"/>
        </w:rPr>
        <w:t>e</w:t>
      </w:r>
      <w:r w:rsidR="006363F2">
        <w:rPr>
          <w:lang w:val="fr-FR"/>
        </w:rPr>
        <w:t xml:space="preserve"> de la Mer Noire. </w:t>
      </w:r>
      <w:r w:rsidR="006363F2" w:rsidRPr="007418AF">
        <w:rPr>
          <w:lang w:val="fr-FR"/>
        </w:rPr>
        <w:t>Chaque objectif est structur</w:t>
      </w:r>
      <w:r w:rsidR="00AC503E">
        <w:rPr>
          <w:lang w:val="fr-FR"/>
        </w:rPr>
        <w:t>é</w:t>
      </w:r>
      <w:r w:rsidR="006363F2" w:rsidRPr="007418AF">
        <w:rPr>
          <w:lang w:val="fr-FR"/>
        </w:rPr>
        <w:t xml:space="preserve"> en </w:t>
      </w:r>
      <w:r w:rsidR="005F4757" w:rsidRPr="007418AF">
        <w:rPr>
          <w:lang w:val="fr-FR"/>
        </w:rPr>
        <w:t>priorités :</w:t>
      </w:r>
      <w:r w:rsidR="007418AF" w:rsidRPr="007418AF">
        <w:rPr>
          <w:lang w:val="fr-FR"/>
        </w:rPr>
        <w:t xml:space="preserve"> </w:t>
      </w:r>
    </w:p>
    <w:p w14:paraId="18636205" w14:textId="5310B007" w:rsidR="007418AF" w:rsidRDefault="007418AF" w:rsidP="00835602">
      <w:pPr>
        <w:pStyle w:val="Paragraphedeliste"/>
        <w:numPr>
          <w:ilvl w:val="0"/>
          <w:numId w:val="18"/>
        </w:numPr>
        <w:spacing w:before="0" w:after="0" w:line="240" w:lineRule="auto"/>
        <w:ind w:left="714" w:hanging="357"/>
        <w:rPr>
          <w:lang w:val="fr-FR"/>
        </w:rPr>
      </w:pPr>
      <w:r w:rsidRPr="00835602">
        <w:rPr>
          <w:u w:val="single"/>
          <w:lang w:val="fr-FR"/>
        </w:rPr>
        <w:t xml:space="preserve">Objectif </w:t>
      </w:r>
      <w:r w:rsidR="00C64761" w:rsidRPr="00835602">
        <w:rPr>
          <w:u w:val="single"/>
          <w:lang w:val="fr-FR"/>
        </w:rPr>
        <w:t>I</w:t>
      </w:r>
      <w:r w:rsidR="00E430B6">
        <w:rPr>
          <w:lang w:val="fr-FR"/>
        </w:rPr>
        <w:t xml:space="preserve"> </w:t>
      </w:r>
      <w:r w:rsidRPr="007418AF">
        <w:rPr>
          <w:lang w:val="fr-FR"/>
        </w:rPr>
        <w:t>: Assurer des écosystèmes m</w:t>
      </w:r>
      <w:r>
        <w:rPr>
          <w:lang w:val="fr-FR"/>
        </w:rPr>
        <w:t xml:space="preserve">aritimes et côtiers sains : </w:t>
      </w:r>
    </w:p>
    <w:p w14:paraId="423DED16" w14:textId="77777777" w:rsidR="00835602" w:rsidRPr="007418AF" w:rsidRDefault="00835602" w:rsidP="00835602">
      <w:pPr>
        <w:pStyle w:val="Paragraphedeliste"/>
        <w:spacing w:before="0" w:after="0" w:line="240" w:lineRule="auto"/>
        <w:ind w:left="714"/>
        <w:rPr>
          <w:lang w:val="fr-FR"/>
        </w:rPr>
      </w:pPr>
    </w:p>
    <w:p w14:paraId="6E32E3E4" w14:textId="7923F2D8" w:rsidR="007418AF" w:rsidRPr="007418AF" w:rsidRDefault="007418AF" w:rsidP="005A5E07">
      <w:pPr>
        <w:pStyle w:val="elencopuntatolettere"/>
        <w:numPr>
          <w:ilvl w:val="0"/>
          <w:numId w:val="75"/>
        </w:numPr>
        <w:rPr>
          <w:b/>
        </w:rPr>
      </w:pPr>
      <w:r w:rsidRPr="007418AF">
        <w:t>Assurer la protection des é</w:t>
      </w:r>
      <w:r>
        <w:t>cosystèmes marins, par la restauration de l’écosystème de la mer noir et promouvant un programme de suivi partagé ;</w:t>
      </w:r>
    </w:p>
    <w:p w14:paraId="37198C9C" w14:textId="77777777" w:rsidR="00AB20F1" w:rsidRPr="00AB20F1" w:rsidRDefault="00AB20F1" w:rsidP="005A5E07">
      <w:pPr>
        <w:pStyle w:val="elencopuntatolettere"/>
        <w:numPr>
          <w:ilvl w:val="0"/>
          <w:numId w:val="75"/>
        </w:numPr>
        <w:rPr>
          <w:b/>
          <w:bCs/>
        </w:rPr>
      </w:pPr>
      <w:r w:rsidRPr="00AB20F1">
        <w:t xml:space="preserve">Lutter contre la pollution marine et les déchets plastiques </w:t>
      </w:r>
      <w:r w:rsidRPr="00AB20F1">
        <w:rPr>
          <w:bCs/>
        </w:rPr>
        <w:t>;</w:t>
      </w:r>
      <w:r>
        <w:rPr>
          <w:bCs/>
        </w:rPr>
        <w:t xml:space="preserve"> </w:t>
      </w:r>
    </w:p>
    <w:p w14:paraId="0849E07A" w14:textId="5CD733F7" w:rsidR="00AB20F1" w:rsidRPr="00AB20F1" w:rsidRDefault="00AB20F1" w:rsidP="005A5E07">
      <w:pPr>
        <w:pStyle w:val="elencopuntatolettere"/>
        <w:numPr>
          <w:ilvl w:val="0"/>
          <w:numId w:val="75"/>
        </w:numPr>
      </w:pPr>
      <w:r w:rsidRPr="00AB20F1">
        <w:t>Soutenir la pêche et l’aquaculture durables en mer Noire</w:t>
      </w:r>
      <w:r w:rsidR="00835602">
        <w:t> ;</w:t>
      </w:r>
    </w:p>
    <w:p w14:paraId="0AE91757" w14:textId="76EFB169" w:rsidR="00AB20F1" w:rsidRPr="00835602" w:rsidRDefault="00AB20F1" w:rsidP="005A5E07">
      <w:pPr>
        <w:pStyle w:val="elencopuntatolettere"/>
        <w:numPr>
          <w:ilvl w:val="0"/>
          <w:numId w:val="75"/>
        </w:numPr>
        <w:rPr>
          <w:b/>
        </w:rPr>
      </w:pPr>
      <w:r>
        <w:t>Promouvoir les infrastructures de recherche marine dans la Mer Noire</w:t>
      </w:r>
      <w:r w:rsidR="002C4733">
        <w:t>.</w:t>
      </w:r>
    </w:p>
    <w:p w14:paraId="6475FF3B" w14:textId="77777777" w:rsidR="00835602" w:rsidRPr="00AB20F1" w:rsidRDefault="00835602" w:rsidP="005A5E07">
      <w:pPr>
        <w:pStyle w:val="elencopuntatolettere"/>
        <w:numPr>
          <w:ilvl w:val="0"/>
          <w:numId w:val="0"/>
        </w:numPr>
        <w:ind w:left="720"/>
      </w:pPr>
    </w:p>
    <w:p w14:paraId="599DCCB9" w14:textId="2C417AF3" w:rsidR="00313879" w:rsidRPr="00835602" w:rsidRDefault="005F4757" w:rsidP="00835602">
      <w:pPr>
        <w:pStyle w:val="Paragraphedeliste"/>
        <w:numPr>
          <w:ilvl w:val="0"/>
          <w:numId w:val="18"/>
        </w:numPr>
        <w:spacing w:before="0" w:after="0"/>
        <w:ind w:left="714" w:hanging="357"/>
        <w:rPr>
          <w:lang w:val="fr-FR"/>
        </w:rPr>
      </w:pPr>
      <w:r w:rsidRPr="00835602">
        <w:rPr>
          <w:u w:val="single"/>
          <w:lang w:val="fr-FR"/>
        </w:rPr>
        <w:lastRenderedPageBreak/>
        <w:t>Objectif II</w:t>
      </w:r>
      <w:r w:rsidR="00835602">
        <w:rPr>
          <w:lang w:val="fr-FR"/>
        </w:rPr>
        <w:t> :</w:t>
      </w:r>
      <w:r w:rsidR="00313879" w:rsidRPr="00835602">
        <w:rPr>
          <w:lang w:val="fr-FR"/>
        </w:rPr>
        <w:t xml:space="preserve"> </w:t>
      </w:r>
      <w:r w:rsidR="002C4733" w:rsidRPr="00835602">
        <w:rPr>
          <w:lang w:val="fr-FR"/>
        </w:rPr>
        <w:t xml:space="preserve">Promouvoir l’économie bleue </w:t>
      </w:r>
      <w:r w:rsidR="00313879" w:rsidRPr="00835602">
        <w:rPr>
          <w:lang w:val="fr-FR"/>
        </w:rPr>
        <w:t>:</w:t>
      </w:r>
    </w:p>
    <w:p w14:paraId="663B540A" w14:textId="210FC6B8" w:rsidR="002C4733" w:rsidRPr="00AB4F95" w:rsidRDefault="002C4733" w:rsidP="005A5E07">
      <w:pPr>
        <w:pStyle w:val="Paragraphedeliste"/>
        <w:numPr>
          <w:ilvl w:val="0"/>
          <w:numId w:val="76"/>
        </w:numPr>
        <w:spacing w:before="0" w:after="0"/>
        <w:rPr>
          <w:lang w:val="fr-FR"/>
        </w:rPr>
      </w:pPr>
      <w:r w:rsidRPr="00AB4F95">
        <w:rPr>
          <w:lang w:val="fr-FR"/>
        </w:rPr>
        <w:t xml:space="preserve">Favoriser les modèles d’entreprises, </w:t>
      </w:r>
      <w:r w:rsidR="00AB4F95" w:rsidRPr="00AB4F95">
        <w:rPr>
          <w:lang w:val="fr-FR"/>
        </w:rPr>
        <w:t>st</w:t>
      </w:r>
      <w:r w:rsidR="00AB4F95">
        <w:rPr>
          <w:lang w:val="fr-FR"/>
        </w:rPr>
        <w:t xml:space="preserve">imuler la recherche et l’innovation marine et maritime ; </w:t>
      </w:r>
    </w:p>
    <w:p w14:paraId="15C3B844" w14:textId="0687BBF3" w:rsidR="00313879" w:rsidRPr="00AB4F95" w:rsidRDefault="00AB4F95" w:rsidP="005A5E07">
      <w:pPr>
        <w:pStyle w:val="Paragraphedeliste"/>
        <w:numPr>
          <w:ilvl w:val="0"/>
          <w:numId w:val="76"/>
        </w:numPr>
        <w:spacing w:before="0" w:after="0"/>
        <w:rPr>
          <w:lang w:val="fr-FR"/>
        </w:rPr>
      </w:pPr>
      <w:r w:rsidRPr="00AB4F95">
        <w:rPr>
          <w:lang w:val="fr-FR"/>
        </w:rPr>
        <w:t>Promouvoir le transport et l</w:t>
      </w:r>
      <w:r>
        <w:rPr>
          <w:lang w:val="fr-FR"/>
        </w:rPr>
        <w:t xml:space="preserve">a connectivité digitale dans la Mer Noire ; </w:t>
      </w:r>
    </w:p>
    <w:p w14:paraId="1080C121" w14:textId="5821EF07" w:rsidR="00313879" w:rsidRPr="002E2C32" w:rsidRDefault="00AB4F95" w:rsidP="005A5E07">
      <w:pPr>
        <w:pStyle w:val="Paragraphedeliste"/>
        <w:numPr>
          <w:ilvl w:val="0"/>
          <w:numId w:val="76"/>
        </w:numPr>
        <w:spacing w:before="0" w:after="0"/>
        <w:rPr>
          <w:lang w:val="fr-FR"/>
        </w:rPr>
      </w:pPr>
      <w:r w:rsidRPr="002E2C32">
        <w:rPr>
          <w:lang w:val="fr-FR"/>
        </w:rPr>
        <w:t xml:space="preserve">Promouvoir les </w:t>
      </w:r>
      <w:r w:rsidR="00D85E49">
        <w:rPr>
          <w:lang w:val="fr-FR"/>
        </w:rPr>
        <w:t>compétences</w:t>
      </w:r>
      <w:r w:rsidR="002E2C32" w:rsidRPr="002E2C32">
        <w:rPr>
          <w:lang w:val="fr-FR"/>
        </w:rPr>
        <w:t xml:space="preserve"> e</w:t>
      </w:r>
      <w:r w:rsidR="002E2C32">
        <w:rPr>
          <w:lang w:val="fr-FR"/>
        </w:rPr>
        <w:t xml:space="preserve">t les carrières bleues. </w:t>
      </w:r>
    </w:p>
    <w:p w14:paraId="168744E3" w14:textId="77777777" w:rsidR="002E2C32" w:rsidRPr="00E430B6" w:rsidRDefault="002E2C32" w:rsidP="002E2C32">
      <w:pPr>
        <w:pStyle w:val="Paragraphedeliste"/>
        <w:spacing w:before="0" w:after="0"/>
        <w:ind w:left="720"/>
        <w:rPr>
          <w:lang w:val="fr-FR"/>
        </w:rPr>
      </w:pPr>
    </w:p>
    <w:p w14:paraId="37D4FF05" w14:textId="6775D7D6" w:rsidR="002E2C32" w:rsidRPr="002E2C32" w:rsidRDefault="002E2C32" w:rsidP="000E1D46">
      <w:pPr>
        <w:pStyle w:val="Paragraphedeliste"/>
        <w:numPr>
          <w:ilvl w:val="0"/>
          <w:numId w:val="18"/>
        </w:numPr>
        <w:spacing w:before="0" w:after="0"/>
        <w:rPr>
          <w:lang w:val="fr-FR"/>
        </w:rPr>
      </w:pPr>
      <w:r w:rsidRPr="00835602">
        <w:rPr>
          <w:u w:val="single"/>
          <w:lang w:val="fr-FR"/>
        </w:rPr>
        <w:t>Objectif III</w:t>
      </w:r>
      <w:r w:rsidRPr="002E2C32">
        <w:rPr>
          <w:lang w:val="fr-FR"/>
        </w:rPr>
        <w:t xml:space="preserve"> : Favoriser les i</w:t>
      </w:r>
      <w:r>
        <w:rPr>
          <w:lang w:val="fr-FR"/>
        </w:rPr>
        <w:t>nvestissements dans l’économie bleue dans la Mer noire :</w:t>
      </w:r>
    </w:p>
    <w:p w14:paraId="4C6033BA" w14:textId="38D83A21" w:rsidR="002E2C32" w:rsidRPr="006F590A" w:rsidRDefault="006F590A" w:rsidP="005A5E07">
      <w:pPr>
        <w:pStyle w:val="Paragraphedeliste"/>
        <w:numPr>
          <w:ilvl w:val="0"/>
          <w:numId w:val="77"/>
        </w:numPr>
        <w:spacing w:before="0" w:after="0"/>
        <w:rPr>
          <w:lang w:val="fr-FR"/>
        </w:rPr>
      </w:pPr>
      <w:r w:rsidRPr="006F590A">
        <w:rPr>
          <w:lang w:val="fr-FR"/>
        </w:rPr>
        <w:t>Améliorer l'accès aux ressources financières et promouvoir des investissements durables dans l'économie bleue ;</w:t>
      </w:r>
    </w:p>
    <w:p w14:paraId="70524A9E" w14:textId="582BB5BA" w:rsidR="006F590A" w:rsidRPr="006F590A" w:rsidRDefault="006F590A" w:rsidP="005A5E07">
      <w:pPr>
        <w:pStyle w:val="Paragraphedeliste"/>
        <w:numPr>
          <w:ilvl w:val="0"/>
          <w:numId w:val="77"/>
        </w:numPr>
        <w:spacing w:before="0" w:after="0"/>
        <w:rPr>
          <w:lang w:val="fr-FR"/>
        </w:rPr>
      </w:pPr>
      <w:r w:rsidRPr="006F590A">
        <w:rPr>
          <w:lang w:val="fr-FR"/>
        </w:rPr>
        <w:t>Promouvoir l’entreprenariat et les c</w:t>
      </w:r>
      <w:r>
        <w:rPr>
          <w:lang w:val="fr-FR"/>
        </w:rPr>
        <w:t>lusters maritimes.</w:t>
      </w:r>
    </w:p>
    <w:p w14:paraId="6E5D336A" w14:textId="77777777" w:rsidR="00313879" w:rsidRPr="00E430B6" w:rsidRDefault="00313879" w:rsidP="00313879">
      <w:pPr>
        <w:pStyle w:val="Paragraphedeliste"/>
        <w:spacing w:before="0" w:after="0" w:line="240" w:lineRule="auto"/>
        <w:ind w:left="714"/>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036"/>
        <w:gridCol w:w="3629"/>
        <w:gridCol w:w="2504"/>
        <w:gridCol w:w="1175"/>
      </w:tblGrid>
      <w:tr w:rsidR="006F590A" w:rsidRPr="007E2B59" w14:paraId="0FE96651" w14:textId="77777777" w:rsidTr="007E2B59">
        <w:trPr>
          <w:cantSplit/>
          <w:trHeight w:val="927"/>
          <w:tblHeader/>
        </w:trPr>
        <w:tc>
          <w:tcPr>
            <w:tcW w:w="1089" w:type="pct"/>
            <w:shd w:val="clear" w:color="auto" w:fill="8DB3E2" w:themeFill="text2" w:themeFillTint="66"/>
            <w:vAlign w:val="center"/>
          </w:tcPr>
          <w:p w14:paraId="088A52F0" w14:textId="26338766" w:rsidR="006F590A" w:rsidRPr="007E2B59" w:rsidRDefault="006F590A" w:rsidP="007E2B59">
            <w:pPr>
              <w:jc w:val="center"/>
              <w:rPr>
                <w:rFonts w:cs="Calibri Light"/>
                <w:b/>
                <w:bCs/>
                <w:sz w:val="18"/>
                <w:szCs w:val="18"/>
              </w:rPr>
            </w:pPr>
            <w:r w:rsidRPr="007E2B59">
              <w:rPr>
                <w:rFonts w:cs="Calibri Light"/>
                <w:b/>
                <w:bCs/>
                <w:sz w:val="18"/>
                <w:szCs w:val="18"/>
              </w:rPr>
              <w:t>Axe prioritaire</w:t>
            </w:r>
          </w:p>
        </w:tc>
        <w:tc>
          <w:tcPr>
            <w:tcW w:w="1942" w:type="pct"/>
            <w:shd w:val="clear" w:color="auto" w:fill="8DB3E2" w:themeFill="text2" w:themeFillTint="66"/>
            <w:vAlign w:val="center"/>
          </w:tcPr>
          <w:p w14:paraId="3D9C642E" w14:textId="611DF82F" w:rsidR="006F590A" w:rsidRPr="007E2B59" w:rsidRDefault="006F590A" w:rsidP="007E2B59">
            <w:pPr>
              <w:jc w:val="center"/>
              <w:rPr>
                <w:rFonts w:cs="Calibri Light"/>
                <w:b/>
                <w:bCs/>
                <w:sz w:val="18"/>
                <w:szCs w:val="18"/>
              </w:rPr>
            </w:pPr>
            <w:r w:rsidRPr="007E2B59">
              <w:rPr>
                <w:rFonts w:cs="Calibri Light"/>
                <w:b/>
                <w:bCs/>
                <w:sz w:val="18"/>
                <w:szCs w:val="18"/>
              </w:rPr>
              <w:t>Objectif Spécifique</w:t>
            </w:r>
          </w:p>
        </w:tc>
        <w:tc>
          <w:tcPr>
            <w:tcW w:w="1340" w:type="pct"/>
            <w:shd w:val="clear" w:color="auto" w:fill="8DB3E2" w:themeFill="text2" w:themeFillTint="66"/>
            <w:vAlign w:val="center"/>
          </w:tcPr>
          <w:p w14:paraId="33BC0BE2" w14:textId="50D56CAB" w:rsidR="006F590A" w:rsidRPr="007E2B59" w:rsidRDefault="006F590A" w:rsidP="007E2B59">
            <w:pPr>
              <w:jc w:val="center"/>
              <w:rPr>
                <w:rFonts w:cs="Calibri Light"/>
                <w:b/>
                <w:bCs/>
                <w:sz w:val="18"/>
                <w:szCs w:val="18"/>
              </w:rPr>
            </w:pPr>
            <w:r w:rsidRPr="007E2B59">
              <w:rPr>
                <w:rFonts w:cs="Calibri Light"/>
                <w:b/>
                <w:bCs/>
                <w:sz w:val="18"/>
                <w:szCs w:val="18"/>
              </w:rPr>
              <w:t>Interaction avec les politiques</w:t>
            </w:r>
          </w:p>
        </w:tc>
        <w:tc>
          <w:tcPr>
            <w:tcW w:w="629" w:type="pct"/>
            <w:shd w:val="clear" w:color="auto" w:fill="8DB3E2" w:themeFill="text2" w:themeFillTint="66"/>
            <w:vAlign w:val="center"/>
          </w:tcPr>
          <w:p w14:paraId="5020A867" w14:textId="48EB617F" w:rsidR="006F590A" w:rsidRPr="007E2B59" w:rsidRDefault="006F590A" w:rsidP="007E2B59">
            <w:pPr>
              <w:jc w:val="center"/>
              <w:rPr>
                <w:rFonts w:cs="Calibri Light"/>
                <w:b/>
                <w:bCs/>
                <w:sz w:val="18"/>
                <w:szCs w:val="18"/>
              </w:rPr>
            </w:pPr>
            <w:r w:rsidRPr="007E2B59">
              <w:rPr>
                <w:rFonts w:cs="Calibri Light"/>
                <w:b/>
                <w:bCs/>
                <w:sz w:val="18"/>
                <w:szCs w:val="18"/>
              </w:rPr>
              <w:t>Résultats de cohérence</w:t>
            </w:r>
          </w:p>
        </w:tc>
      </w:tr>
      <w:tr w:rsidR="00821AA3" w:rsidRPr="00313879" w14:paraId="34B28318" w14:textId="77777777" w:rsidTr="00313879">
        <w:trPr>
          <w:trHeight w:val="865"/>
          <w:tblHeader/>
        </w:trPr>
        <w:tc>
          <w:tcPr>
            <w:tcW w:w="1089" w:type="pct"/>
            <w:shd w:val="clear" w:color="auto" w:fill="auto"/>
            <w:vAlign w:val="center"/>
          </w:tcPr>
          <w:p w14:paraId="33BFA460" w14:textId="77777777" w:rsidR="00821AA3" w:rsidRPr="0066428B"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Axe prioritaire 1</w:t>
            </w:r>
            <w:r>
              <w:rPr>
                <w:rFonts w:cs="Calibri Light"/>
                <w:b/>
                <w:bCs/>
                <w:color w:val="000000"/>
                <w:sz w:val="18"/>
                <w:szCs w:val="18"/>
                <w:lang w:val="fr-FR" w:eastAsia="it-IT"/>
              </w:rPr>
              <w:t xml:space="preserve"> </w:t>
            </w:r>
            <w:r w:rsidRPr="0066428B">
              <w:rPr>
                <w:rFonts w:cs="Calibri Light"/>
                <w:b/>
                <w:bCs/>
                <w:color w:val="000000"/>
                <w:sz w:val="18"/>
                <w:szCs w:val="18"/>
                <w:lang w:val="fr-FR" w:eastAsia="it-IT"/>
              </w:rPr>
              <w:t>:</w:t>
            </w:r>
          </w:p>
          <w:p w14:paraId="0A8B4EF9" w14:textId="5A11BB22" w:rsidR="00821AA3" w:rsidRPr="006F590A"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Un espace M</w:t>
            </w:r>
            <w:r>
              <w:rPr>
                <w:rFonts w:cs="Calibri Light"/>
                <w:b/>
                <w:bCs/>
                <w:color w:val="000000"/>
                <w:sz w:val="18"/>
                <w:szCs w:val="18"/>
                <w:lang w:val="fr-FR" w:eastAsia="it-IT"/>
              </w:rPr>
              <w:t>ED plus intelligent</w:t>
            </w:r>
          </w:p>
        </w:tc>
        <w:tc>
          <w:tcPr>
            <w:tcW w:w="1942" w:type="pct"/>
            <w:shd w:val="clear" w:color="auto" w:fill="auto"/>
            <w:vAlign w:val="center"/>
          </w:tcPr>
          <w:p w14:paraId="1D616ADE" w14:textId="3C785729" w:rsidR="00821AA3" w:rsidRPr="006F590A" w:rsidRDefault="00821AA3" w:rsidP="00821AA3">
            <w:pPr>
              <w:rPr>
                <w:rFonts w:cs="Calibri Light"/>
                <w:b/>
                <w:bCs/>
                <w:sz w:val="18"/>
                <w:szCs w:val="18"/>
                <w:lang w:val="fr-FR"/>
              </w:rPr>
            </w:pPr>
            <w:r w:rsidRPr="00DE7AC8">
              <w:rPr>
                <w:rFonts w:cs="Calibri Light"/>
                <w:b/>
                <w:bCs/>
                <w:sz w:val="18"/>
                <w:szCs w:val="18"/>
                <w:lang w:val="fr-FR"/>
              </w:rPr>
              <w:t xml:space="preserve">OS (i) : </w:t>
            </w:r>
            <w:r w:rsidRPr="00821AA3">
              <w:rPr>
                <w:rFonts w:cs="Calibri Light"/>
                <w:sz w:val="18"/>
                <w:szCs w:val="18"/>
                <w:lang w:val="fr-FR"/>
              </w:rPr>
              <w:t>Améliorer les capacités de recherche et d’innovation ainsi que l’utilisation des technologies de pointe</w:t>
            </w:r>
          </w:p>
        </w:tc>
        <w:tc>
          <w:tcPr>
            <w:tcW w:w="1340" w:type="pct"/>
          </w:tcPr>
          <w:p w14:paraId="3D4D9A45" w14:textId="183236E4" w:rsidR="00821AA3" w:rsidRPr="006F590A"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r l’Agenda</w:t>
            </w:r>
            <w:r w:rsidRPr="006F590A">
              <w:rPr>
                <w:rFonts w:cs="Calibri Light"/>
                <w:sz w:val="18"/>
                <w:szCs w:val="18"/>
                <w:lang w:val="fr-FR"/>
              </w:rPr>
              <w:t xml:space="preserve"> Commun pour la Mer Noire</w:t>
            </w:r>
          </w:p>
        </w:tc>
        <w:tc>
          <w:tcPr>
            <w:tcW w:w="629" w:type="pct"/>
            <w:shd w:val="clear" w:color="auto" w:fill="4F81BD" w:themeFill="accent1"/>
            <w:vAlign w:val="center"/>
          </w:tcPr>
          <w:p w14:paraId="652417D0"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03A26990" w14:textId="77777777" w:rsidTr="00313879">
        <w:trPr>
          <w:trHeight w:val="966"/>
          <w:tblHeader/>
        </w:trPr>
        <w:tc>
          <w:tcPr>
            <w:tcW w:w="1089" w:type="pct"/>
            <w:vMerge w:val="restart"/>
            <w:shd w:val="clear" w:color="auto" w:fill="auto"/>
            <w:vAlign w:val="center"/>
          </w:tcPr>
          <w:p w14:paraId="7949EAC6" w14:textId="77777777" w:rsidR="00821AA3" w:rsidRPr="00E8083C"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66428B">
              <w:rPr>
                <w:rFonts w:cs="Calibri Light"/>
                <w:b/>
                <w:bCs/>
                <w:color w:val="000000"/>
                <w:sz w:val="18"/>
                <w:szCs w:val="18"/>
                <w:lang w:val="fr-FR" w:eastAsia="it-IT"/>
              </w:rPr>
              <w:t xml:space="preserve">Axe prioritaire </w:t>
            </w:r>
            <w:r w:rsidRPr="00E8083C">
              <w:rPr>
                <w:rFonts w:cs="Calibri Light"/>
                <w:b/>
                <w:bCs/>
                <w:color w:val="000000"/>
                <w:sz w:val="18"/>
                <w:szCs w:val="18"/>
                <w:lang w:val="fr-FR" w:eastAsia="it-IT"/>
              </w:rPr>
              <w:t>2</w:t>
            </w:r>
            <w:r>
              <w:rPr>
                <w:rFonts w:cs="Calibri Light"/>
                <w:b/>
                <w:bCs/>
                <w:color w:val="000000"/>
                <w:sz w:val="18"/>
                <w:szCs w:val="18"/>
                <w:lang w:val="fr-FR" w:eastAsia="it-IT"/>
              </w:rPr>
              <w:t xml:space="preserve"> </w:t>
            </w:r>
            <w:r w:rsidRPr="00E8083C">
              <w:rPr>
                <w:rFonts w:cs="Calibri Light"/>
                <w:b/>
                <w:bCs/>
                <w:color w:val="000000"/>
                <w:sz w:val="18"/>
                <w:szCs w:val="18"/>
                <w:lang w:val="fr-FR" w:eastAsia="it-IT"/>
              </w:rPr>
              <w:t>:</w:t>
            </w:r>
          </w:p>
          <w:p w14:paraId="4840CC1F" w14:textId="23C09722" w:rsidR="00821AA3" w:rsidRPr="006F590A" w:rsidRDefault="00821AA3" w:rsidP="00821AA3">
            <w:pPr>
              <w:widowControl w:val="0"/>
              <w:autoSpaceDE w:val="0"/>
              <w:autoSpaceDN w:val="0"/>
              <w:adjustRightInd w:val="0"/>
              <w:spacing w:before="0" w:after="0"/>
              <w:jc w:val="left"/>
              <w:rPr>
                <w:rFonts w:cs="Calibri Light"/>
                <w:b/>
                <w:bCs/>
                <w:color w:val="000000"/>
                <w:sz w:val="18"/>
                <w:szCs w:val="18"/>
                <w:lang w:val="fr-FR" w:eastAsia="it-IT"/>
              </w:rPr>
            </w:pPr>
            <w:r w:rsidRPr="00E8083C">
              <w:rPr>
                <w:rFonts w:cs="Calibri Light"/>
                <w:b/>
                <w:bCs/>
                <w:color w:val="000000"/>
                <w:sz w:val="18"/>
                <w:szCs w:val="18"/>
                <w:lang w:val="fr-FR" w:eastAsia="it-IT"/>
              </w:rPr>
              <w:t>Un espace MED plus</w:t>
            </w:r>
            <w:r>
              <w:rPr>
                <w:rFonts w:cs="Calibri Light"/>
                <w:b/>
                <w:bCs/>
                <w:color w:val="000000"/>
                <w:sz w:val="18"/>
                <w:szCs w:val="18"/>
                <w:lang w:val="fr-FR" w:eastAsia="it-IT"/>
              </w:rPr>
              <w:t xml:space="preserve"> vert</w:t>
            </w:r>
          </w:p>
        </w:tc>
        <w:tc>
          <w:tcPr>
            <w:tcW w:w="1942" w:type="pct"/>
            <w:shd w:val="clear" w:color="auto" w:fill="auto"/>
            <w:vAlign w:val="center"/>
          </w:tcPr>
          <w:p w14:paraId="78E3A37D" w14:textId="7D3001D6" w:rsidR="00821AA3" w:rsidRPr="006F590A" w:rsidRDefault="00821AA3" w:rsidP="00821AA3">
            <w:pPr>
              <w:rPr>
                <w:rFonts w:cs="Calibri Light"/>
                <w:sz w:val="18"/>
                <w:szCs w:val="18"/>
                <w:lang w:val="fr-FR"/>
              </w:rPr>
            </w:pPr>
            <w:r w:rsidRPr="00DE7AC8">
              <w:rPr>
                <w:rFonts w:cs="Calibri Light"/>
                <w:b/>
                <w:bCs/>
                <w:sz w:val="18"/>
                <w:szCs w:val="18"/>
                <w:lang w:val="fr-FR"/>
              </w:rPr>
              <w:t>OS (vi):</w:t>
            </w:r>
            <w:r w:rsidRPr="00DE7AC8">
              <w:rPr>
                <w:rFonts w:cs="Calibri Light"/>
                <w:sz w:val="18"/>
                <w:szCs w:val="18"/>
                <w:lang w:val="fr-FR"/>
              </w:rPr>
              <w:t xml:space="preserve"> </w:t>
            </w:r>
            <w:r w:rsidRPr="00821AA3">
              <w:rPr>
                <w:rFonts w:eastAsia="Times New Roman" w:cstheme="minorHAnsi"/>
                <w:noProof/>
                <w:lang w:val="fr-FR" w:eastAsia="en-GB"/>
              </w:rPr>
              <w:t>Favoriser la transition vers une économie circulaire</w:t>
            </w:r>
          </w:p>
        </w:tc>
        <w:tc>
          <w:tcPr>
            <w:tcW w:w="1340" w:type="pct"/>
            <w:vAlign w:val="center"/>
          </w:tcPr>
          <w:p w14:paraId="5003F7A2" w14:textId="20B02D2F" w:rsidR="00821AA3" w:rsidRPr="00313879" w:rsidRDefault="00821AA3" w:rsidP="00821AA3">
            <w:pPr>
              <w:rPr>
                <w:rFonts w:cs="Calibri Light"/>
                <w:sz w:val="18"/>
                <w:szCs w:val="18"/>
              </w:rPr>
            </w:pPr>
            <w:r>
              <w:rPr>
                <w:rFonts w:cs="Calibri Light"/>
                <w:sz w:val="18"/>
                <w:szCs w:val="18"/>
              </w:rPr>
              <w:t>Pas d’interaction trouvée</w:t>
            </w:r>
          </w:p>
        </w:tc>
        <w:tc>
          <w:tcPr>
            <w:tcW w:w="629" w:type="pct"/>
            <w:shd w:val="clear" w:color="auto" w:fill="D9D9D9" w:themeFill="background1" w:themeFillShade="D9"/>
            <w:vAlign w:val="center"/>
          </w:tcPr>
          <w:p w14:paraId="433FDA31" w14:textId="77777777" w:rsidR="00821AA3" w:rsidRPr="00313879" w:rsidRDefault="00821AA3" w:rsidP="00821AA3">
            <w:pPr>
              <w:jc w:val="center"/>
              <w:rPr>
                <w:rFonts w:cs="Calibri Light"/>
                <w:sz w:val="18"/>
                <w:szCs w:val="18"/>
              </w:rPr>
            </w:pPr>
            <w:r w:rsidRPr="00313879">
              <w:rPr>
                <w:rFonts w:cs="Calibri Light"/>
                <w:sz w:val="18"/>
                <w:szCs w:val="18"/>
              </w:rPr>
              <w:t>N</w:t>
            </w:r>
          </w:p>
        </w:tc>
      </w:tr>
      <w:tr w:rsidR="00821AA3" w:rsidRPr="00313879" w14:paraId="30E54971" w14:textId="77777777" w:rsidTr="00313879">
        <w:trPr>
          <w:trHeight w:val="1615"/>
          <w:tblHeader/>
        </w:trPr>
        <w:tc>
          <w:tcPr>
            <w:tcW w:w="1089" w:type="pct"/>
            <w:vMerge/>
            <w:shd w:val="clear" w:color="auto" w:fill="auto"/>
            <w:vAlign w:val="center"/>
          </w:tcPr>
          <w:p w14:paraId="08B87209"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26FB8A01" w14:textId="277DF4E7" w:rsidR="00821AA3" w:rsidRPr="006F590A" w:rsidRDefault="00821AA3" w:rsidP="00821AA3">
            <w:pPr>
              <w:rPr>
                <w:rFonts w:cs="Calibri Light"/>
                <w:b/>
                <w:bCs/>
                <w:sz w:val="18"/>
                <w:szCs w:val="18"/>
                <w:lang w:val="fr-FR"/>
              </w:rPr>
            </w:pPr>
            <w:r w:rsidRPr="00DE7AC8">
              <w:rPr>
                <w:rFonts w:cs="Calibri Light"/>
                <w:b/>
                <w:bCs/>
                <w:sz w:val="18"/>
                <w:szCs w:val="18"/>
                <w:lang w:val="fr-FR"/>
              </w:rPr>
              <w:t xml:space="preserve">OS (iv): </w:t>
            </w:r>
            <w:r w:rsidRPr="00821AA3">
              <w:rPr>
                <w:rFonts w:cs="Calibri Light"/>
                <w:sz w:val="18"/>
                <w:szCs w:val="18"/>
                <w:lang w:val="fr-FR"/>
              </w:rPr>
              <w:t>Favoriser l’adaptation au changement climatique, la prévention des risques et la résilience face aux catastrophes;</w:t>
            </w:r>
          </w:p>
        </w:tc>
        <w:tc>
          <w:tcPr>
            <w:tcW w:w="1340" w:type="pct"/>
          </w:tcPr>
          <w:p w14:paraId="1AEA0DD3" w14:textId="667F3D05" w:rsidR="00821AA3" w:rsidRPr="006F590A"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r l’Agenda</w:t>
            </w:r>
            <w:r w:rsidRPr="006F590A">
              <w:rPr>
                <w:rFonts w:cs="Calibri Light"/>
                <w:sz w:val="18"/>
                <w:szCs w:val="18"/>
                <w:lang w:val="fr-FR"/>
              </w:rPr>
              <w:t xml:space="preserve"> Commun pour la Mer Noire</w:t>
            </w:r>
          </w:p>
        </w:tc>
        <w:tc>
          <w:tcPr>
            <w:tcW w:w="629" w:type="pct"/>
            <w:shd w:val="clear" w:color="auto" w:fill="4F81BD" w:themeFill="accent1"/>
            <w:vAlign w:val="center"/>
          </w:tcPr>
          <w:p w14:paraId="202119BE"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r w:rsidR="00821AA3" w:rsidRPr="00313879" w14:paraId="7D0B6396" w14:textId="77777777" w:rsidTr="00313879">
        <w:trPr>
          <w:trHeight w:val="603"/>
          <w:tblHeader/>
        </w:trPr>
        <w:tc>
          <w:tcPr>
            <w:tcW w:w="1089" w:type="pct"/>
            <w:vMerge/>
            <w:shd w:val="clear" w:color="auto" w:fill="auto"/>
            <w:vAlign w:val="center"/>
          </w:tcPr>
          <w:p w14:paraId="673F4F76" w14:textId="77777777"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p>
        </w:tc>
        <w:tc>
          <w:tcPr>
            <w:tcW w:w="1942" w:type="pct"/>
            <w:shd w:val="clear" w:color="auto" w:fill="auto"/>
            <w:vAlign w:val="center"/>
          </w:tcPr>
          <w:p w14:paraId="02D852CA" w14:textId="0DDF03E8" w:rsidR="00821AA3" w:rsidRPr="006F590A" w:rsidRDefault="00821AA3" w:rsidP="00821AA3">
            <w:pPr>
              <w:rPr>
                <w:rFonts w:cs="Calibri Light"/>
                <w:sz w:val="18"/>
                <w:szCs w:val="18"/>
                <w:lang w:val="fr-FR"/>
              </w:rPr>
            </w:pPr>
            <w:r w:rsidRPr="00DE7AC8">
              <w:rPr>
                <w:rFonts w:cs="Calibri Light"/>
                <w:b/>
                <w:bCs/>
                <w:sz w:val="18"/>
                <w:szCs w:val="18"/>
                <w:lang w:val="fr-FR"/>
              </w:rPr>
              <w:t xml:space="preserve">OS (vii): </w:t>
            </w:r>
            <w:r w:rsidRPr="00821AA3">
              <w:rPr>
                <w:rFonts w:cs="Calibri Light"/>
                <w:sz w:val="18"/>
                <w:szCs w:val="18"/>
                <w:lang w:val="fr-FR"/>
              </w:rPr>
              <w:t>Améliorer la biodiversité, renforcer les infrastructures vertes en milieu urbain et réduire la pollution</w:t>
            </w:r>
          </w:p>
        </w:tc>
        <w:tc>
          <w:tcPr>
            <w:tcW w:w="1340" w:type="pct"/>
            <w:vAlign w:val="center"/>
          </w:tcPr>
          <w:p w14:paraId="3FECB898" w14:textId="64ECA876" w:rsidR="00821AA3" w:rsidRPr="006F590A" w:rsidRDefault="00821AA3" w:rsidP="00821AA3">
            <w:pPr>
              <w:rPr>
                <w:rFonts w:cs="Calibri Light"/>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r l’Agenda</w:t>
            </w:r>
            <w:r w:rsidRPr="006F590A">
              <w:rPr>
                <w:rFonts w:cs="Calibri Light"/>
                <w:sz w:val="18"/>
                <w:szCs w:val="18"/>
                <w:lang w:val="fr-FR"/>
              </w:rPr>
              <w:t xml:space="preserve"> Commun pour la Mer Noire</w:t>
            </w:r>
          </w:p>
        </w:tc>
        <w:tc>
          <w:tcPr>
            <w:tcW w:w="629" w:type="pct"/>
            <w:shd w:val="clear" w:color="auto" w:fill="4F81BD" w:themeFill="accent1"/>
            <w:vAlign w:val="center"/>
          </w:tcPr>
          <w:p w14:paraId="77727550" w14:textId="77777777" w:rsidR="00821AA3" w:rsidRPr="00313879" w:rsidRDefault="00821AA3" w:rsidP="00821AA3">
            <w:pPr>
              <w:jc w:val="center"/>
              <w:rPr>
                <w:rFonts w:cs="Calibri Light"/>
                <w:color w:val="000000" w:themeColor="text1"/>
                <w:sz w:val="18"/>
                <w:szCs w:val="18"/>
              </w:rPr>
            </w:pPr>
            <w:r w:rsidRPr="00313879">
              <w:rPr>
                <w:rFonts w:cs="Calibri Light"/>
                <w:color w:val="000000" w:themeColor="text1"/>
                <w:sz w:val="18"/>
                <w:szCs w:val="18"/>
              </w:rPr>
              <w:t>S/O</w:t>
            </w:r>
          </w:p>
        </w:tc>
      </w:tr>
      <w:tr w:rsidR="00821AA3" w:rsidRPr="00313879" w14:paraId="0F870F6C" w14:textId="77777777" w:rsidTr="00313879">
        <w:trPr>
          <w:trHeight w:val="647"/>
          <w:tblHeader/>
        </w:trPr>
        <w:tc>
          <w:tcPr>
            <w:tcW w:w="1089" w:type="pct"/>
            <w:shd w:val="clear" w:color="auto" w:fill="auto"/>
            <w:vAlign w:val="center"/>
          </w:tcPr>
          <w:p w14:paraId="74303B3D" w14:textId="77777777" w:rsidR="00821AA3" w:rsidRPr="002B0391"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 xml:space="preserve">Axe prioritaire 3 : </w:t>
            </w:r>
          </w:p>
          <w:p w14:paraId="5C419481" w14:textId="795D983B" w:rsidR="00821AA3" w:rsidRPr="00313879" w:rsidRDefault="00821AA3" w:rsidP="00821AA3">
            <w:pPr>
              <w:widowControl w:val="0"/>
              <w:autoSpaceDE w:val="0"/>
              <w:autoSpaceDN w:val="0"/>
              <w:adjustRightInd w:val="0"/>
              <w:spacing w:before="0" w:after="0"/>
              <w:jc w:val="left"/>
              <w:rPr>
                <w:rFonts w:cs="Calibri Light"/>
                <w:b/>
                <w:bCs/>
                <w:color w:val="000000"/>
                <w:sz w:val="18"/>
                <w:szCs w:val="18"/>
                <w:lang w:eastAsia="it-IT"/>
              </w:rPr>
            </w:pPr>
            <w:r>
              <w:rPr>
                <w:rFonts w:cs="Calibri Light"/>
                <w:b/>
                <w:bCs/>
                <w:color w:val="000000"/>
                <w:sz w:val="18"/>
                <w:szCs w:val="18"/>
                <w:lang w:eastAsia="it-IT"/>
              </w:rPr>
              <w:t>Gouvernance MED</w:t>
            </w:r>
          </w:p>
        </w:tc>
        <w:tc>
          <w:tcPr>
            <w:tcW w:w="1942" w:type="pct"/>
            <w:shd w:val="clear" w:color="auto" w:fill="auto"/>
            <w:vAlign w:val="center"/>
          </w:tcPr>
          <w:p w14:paraId="5AEAFAF1" w14:textId="502E39F2" w:rsidR="00821AA3" w:rsidRPr="006F590A" w:rsidRDefault="00821AA3" w:rsidP="00821AA3">
            <w:pPr>
              <w:rPr>
                <w:rFonts w:cs="Calibri Light"/>
                <w:sz w:val="18"/>
                <w:szCs w:val="18"/>
                <w:lang w:val="fr-FR"/>
              </w:rPr>
            </w:pPr>
            <w:r w:rsidRPr="00DE7AC8">
              <w:rPr>
                <w:rFonts w:cs="Calibri Light"/>
                <w:b/>
                <w:bCs/>
                <w:sz w:val="18"/>
                <w:szCs w:val="18"/>
                <w:lang w:val="fr-FR"/>
              </w:rPr>
              <w:t>IOS (vi):</w:t>
            </w:r>
            <w:r w:rsidRPr="00DE7AC8">
              <w:rPr>
                <w:rFonts w:cs="Calibri Light"/>
                <w:sz w:val="18"/>
                <w:szCs w:val="18"/>
                <w:lang w:val="fr-FR"/>
              </w:rPr>
              <w:t xml:space="preserve"> </w:t>
            </w:r>
            <w:r>
              <w:rPr>
                <w:rFonts w:cs="Calibri Light"/>
                <w:sz w:val="18"/>
                <w:szCs w:val="18"/>
                <w:lang w:val="fr-FR"/>
              </w:rPr>
              <w:t>A</w:t>
            </w:r>
            <w:r w:rsidRPr="00821AA3">
              <w:rPr>
                <w:rFonts w:cs="Calibri Light"/>
                <w:sz w:val="18"/>
                <w:szCs w:val="18"/>
                <w:lang w:val="fr-FR"/>
              </w:rPr>
              <w:t>utres actions pour soutenir</w:t>
            </w:r>
            <w:r>
              <w:rPr>
                <w:rFonts w:cs="Calibri Light"/>
                <w:sz w:val="18"/>
                <w:szCs w:val="18"/>
                <w:lang w:val="fr-FR"/>
              </w:rPr>
              <w:t xml:space="preserve"> </w:t>
            </w:r>
            <w:r w:rsidRPr="00821AA3">
              <w:rPr>
                <w:rFonts w:cs="Calibri Light"/>
                <w:sz w:val="18"/>
                <w:szCs w:val="18"/>
                <w:lang w:val="fr-FR"/>
              </w:rPr>
              <w:t>une meilleure gouvernance de coopération</w:t>
            </w:r>
          </w:p>
        </w:tc>
        <w:tc>
          <w:tcPr>
            <w:tcW w:w="1340" w:type="pct"/>
          </w:tcPr>
          <w:p w14:paraId="03A9E6D7" w14:textId="50912483" w:rsidR="00821AA3" w:rsidRPr="006F590A" w:rsidRDefault="00821AA3" w:rsidP="00821AA3">
            <w:pPr>
              <w:rPr>
                <w:rFonts w:cs="Calibri Light"/>
                <w:b/>
                <w:bCs/>
                <w:sz w:val="18"/>
                <w:szCs w:val="18"/>
                <w:lang w:val="fr-FR"/>
              </w:rPr>
            </w:pPr>
            <w:r w:rsidRPr="00156201">
              <w:rPr>
                <w:rFonts w:cs="Calibri Light"/>
                <w:sz w:val="18"/>
                <w:szCs w:val="18"/>
                <w:lang w:val="fr-FR"/>
              </w:rPr>
              <w:t>Cet OS agit dans l</w:t>
            </w:r>
            <w:r>
              <w:rPr>
                <w:rFonts w:cs="Calibri Light"/>
                <w:sz w:val="18"/>
                <w:szCs w:val="18"/>
                <w:lang w:val="fr-FR"/>
              </w:rPr>
              <w:t xml:space="preserve">a direction indiquée </w:t>
            </w:r>
            <w:r w:rsidRPr="00156201">
              <w:rPr>
                <w:rFonts w:cs="Calibri Light"/>
                <w:sz w:val="18"/>
                <w:szCs w:val="18"/>
                <w:lang w:val="fr-FR"/>
              </w:rPr>
              <w:t>pa</w:t>
            </w:r>
            <w:r>
              <w:rPr>
                <w:rFonts w:cs="Calibri Light"/>
                <w:sz w:val="18"/>
                <w:szCs w:val="18"/>
                <w:lang w:val="fr-FR"/>
              </w:rPr>
              <w:t>r l’Agenda</w:t>
            </w:r>
            <w:r w:rsidRPr="006F590A">
              <w:rPr>
                <w:rFonts w:cs="Calibri Light"/>
                <w:sz w:val="18"/>
                <w:szCs w:val="18"/>
                <w:lang w:val="fr-FR"/>
              </w:rPr>
              <w:t xml:space="preserve"> Commun pour la Mer Noire</w:t>
            </w:r>
          </w:p>
        </w:tc>
        <w:tc>
          <w:tcPr>
            <w:tcW w:w="629" w:type="pct"/>
            <w:shd w:val="clear" w:color="auto" w:fill="4F81BD" w:themeFill="accent1"/>
            <w:vAlign w:val="center"/>
          </w:tcPr>
          <w:p w14:paraId="2809802D" w14:textId="77777777" w:rsidR="00821AA3" w:rsidRPr="00313879" w:rsidRDefault="00821AA3" w:rsidP="00821AA3">
            <w:pPr>
              <w:jc w:val="center"/>
              <w:rPr>
                <w:rFonts w:cs="Calibri Light"/>
                <w:sz w:val="18"/>
                <w:szCs w:val="18"/>
              </w:rPr>
            </w:pPr>
            <w:r w:rsidRPr="00313879">
              <w:rPr>
                <w:rFonts w:cs="Calibri Light"/>
                <w:color w:val="000000" w:themeColor="text1"/>
                <w:sz w:val="18"/>
                <w:szCs w:val="18"/>
              </w:rPr>
              <w:t>S/O</w:t>
            </w:r>
          </w:p>
        </w:tc>
      </w:tr>
    </w:tbl>
    <w:p w14:paraId="34F1F4E3" w14:textId="1FCA4434" w:rsidR="003E7E77" w:rsidRPr="00835602" w:rsidRDefault="00835602" w:rsidP="003E7E77">
      <w:pPr>
        <w:rPr>
          <w:lang w:val="pt-PT"/>
        </w:rPr>
      </w:pPr>
      <w:r w:rsidRPr="0006569B">
        <w:rPr>
          <w:lang w:val="pt-PT"/>
        </w:rPr>
        <w:t xml:space="preserve">Légende :  </w:t>
      </w:r>
      <w:r w:rsidRPr="00835602">
        <w:rPr>
          <w:lang w:val="pt-PT"/>
        </w:rPr>
        <w:t>S/O</w:t>
      </w:r>
      <w:r w:rsidRPr="0006569B">
        <w:rPr>
          <w:lang w:val="pt-PT"/>
        </w:rPr>
        <w:t xml:space="preserve"> = Cohérent</w:t>
      </w:r>
      <w:r>
        <w:rPr>
          <w:lang w:val="pt-PT"/>
        </w:rPr>
        <w:t xml:space="preserve">; </w:t>
      </w:r>
      <w:r w:rsidRPr="0006569B">
        <w:rPr>
          <w:lang w:val="pt-PT"/>
        </w:rPr>
        <w:t>N = Neutr</w:t>
      </w:r>
      <w:r>
        <w:rPr>
          <w:lang w:val="pt-PT"/>
        </w:rPr>
        <w:t>e</w:t>
      </w:r>
    </w:p>
    <w:p w14:paraId="3FFD16F1" w14:textId="29566B42" w:rsidR="00D042DC" w:rsidRPr="00F2554A" w:rsidRDefault="00F2554A" w:rsidP="00D042DC">
      <w:pPr>
        <w:spacing w:before="0" w:line="300" w:lineRule="atLeast"/>
        <w:ind w:left="709"/>
        <w:rPr>
          <w:rStyle w:val="Rfrenceintense"/>
          <w:lang w:val="fr-FR"/>
        </w:rPr>
      </w:pPr>
      <w:r w:rsidRPr="00F2554A">
        <w:rPr>
          <w:rStyle w:val="Rfrenceintense"/>
          <w:lang w:val="fr-FR"/>
        </w:rPr>
        <w:t>Résultat de l'analyse de cohérence au niveau de la coopération</w:t>
      </w:r>
    </w:p>
    <w:p w14:paraId="727C6F15" w14:textId="3D8CE424" w:rsidR="00535416" w:rsidRDefault="00746559" w:rsidP="002973CA">
      <w:pPr>
        <w:spacing w:before="0" w:after="0"/>
        <w:rPr>
          <w:lang w:val="fr-FR" w:eastAsia="it-IT"/>
        </w:rPr>
      </w:pPr>
      <w:r w:rsidRPr="00746559">
        <w:rPr>
          <w:lang w:val="fr-FR" w:eastAsia="it-IT"/>
        </w:rPr>
        <w:t>Le tableau suivant présente l</w:t>
      </w:r>
      <w:r>
        <w:rPr>
          <w:lang w:val="fr-FR" w:eastAsia="it-IT"/>
        </w:rPr>
        <w:t xml:space="preserve">a synthèse des analyses individuelles précédentes. </w:t>
      </w:r>
      <w:r w:rsidRPr="00746559">
        <w:rPr>
          <w:lang w:val="fr-FR" w:eastAsia="it-IT"/>
        </w:rPr>
        <w:t>Ce dernier décrit la relation entre les strat</w:t>
      </w:r>
      <w:r w:rsidR="00117DBC">
        <w:rPr>
          <w:lang w:val="fr-FR" w:eastAsia="it-IT"/>
        </w:rPr>
        <w:t>é</w:t>
      </w:r>
      <w:r w:rsidRPr="00746559">
        <w:rPr>
          <w:lang w:val="fr-FR" w:eastAsia="it-IT"/>
        </w:rPr>
        <w:t>gies spécifiques o</w:t>
      </w:r>
      <w:r>
        <w:rPr>
          <w:lang w:val="fr-FR" w:eastAsia="it-IT"/>
        </w:rPr>
        <w:t xml:space="preserve">u les plans affrontant </w:t>
      </w:r>
      <w:r w:rsidR="00E75CC5">
        <w:rPr>
          <w:lang w:val="fr-FR" w:eastAsia="it-IT"/>
        </w:rPr>
        <w:t>les principales problématiques environnementales</w:t>
      </w:r>
      <w:r>
        <w:rPr>
          <w:lang w:val="fr-FR" w:eastAsia="it-IT"/>
        </w:rPr>
        <w:t xml:space="preserve"> à différentes échelles et </w:t>
      </w:r>
      <w:r w:rsidR="00A832E9">
        <w:rPr>
          <w:lang w:val="fr-FR" w:eastAsia="it-IT"/>
        </w:rPr>
        <w:t xml:space="preserve">des axes prioritaires du Programme. </w:t>
      </w:r>
      <w:r w:rsidR="00535416" w:rsidRPr="00535416">
        <w:rPr>
          <w:lang w:val="fr-FR" w:eastAsia="it-IT"/>
        </w:rPr>
        <w:t xml:space="preserve">Par conséquent, ces stratégies / plans pourraient être en synergie avec les </w:t>
      </w:r>
      <w:r w:rsidR="00535416" w:rsidRPr="00535416">
        <w:rPr>
          <w:lang w:val="fr-FR" w:eastAsia="it-IT"/>
        </w:rPr>
        <w:lastRenderedPageBreak/>
        <w:t xml:space="preserve">axes prioritaires </w:t>
      </w:r>
      <w:r w:rsidR="00535416" w:rsidRPr="3689D52C">
        <w:rPr>
          <w:lang w:val="fr-FR" w:eastAsia="it-IT"/>
        </w:rPr>
        <w:t>o</w:t>
      </w:r>
      <w:r w:rsidR="00535416" w:rsidRPr="00535416">
        <w:rPr>
          <w:lang w:val="fr-FR" w:eastAsia="it-IT"/>
        </w:rPr>
        <w:t xml:space="preserve"> il pourrait y avoir une relation neutre puisqu'ils ne traitent explicitement aucun des objectifs des axes prioritaires du </w:t>
      </w:r>
      <w:r w:rsidR="00877209">
        <w:rPr>
          <w:lang w:val="fr-FR" w:eastAsia="it-IT"/>
        </w:rPr>
        <w:t>Programme</w:t>
      </w:r>
      <w:r w:rsidR="00535416" w:rsidRPr="00535416">
        <w:rPr>
          <w:lang w:val="fr-FR" w:eastAsia="it-IT"/>
        </w:rPr>
        <w:t>.</w:t>
      </w:r>
    </w:p>
    <w:p w14:paraId="484D5A8B" w14:textId="5661D621" w:rsidR="00E75CC5" w:rsidRPr="005A5E07" w:rsidRDefault="00E75CC5" w:rsidP="002973CA">
      <w:pPr>
        <w:spacing w:before="0" w:after="0"/>
        <w:rPr>
          <w:b/>
          <w:bCs/>
          <w:lang w:val="fr-FR"/>
        </w:rPr>
      </w:pPr>
      <w:r w:rsidRPr="005A5E07">
        <w:rPr>
          <w:b/>
          <w:bCs/>
          <w:lang w:val="fr-FR"/>
        </w:rPr>
        <w:t>L'analyse de coh</w:t>
      </w:r>
      <w:r w:rsidR="00C32706" w:rsidRPr="005A5E07">
        <w:rPr>
          <w:b/>
          <w:bCs/>
          <w:lang w:val="fr-FR"/>
        </w:rPr>
        <w:t>é</w:t>
      </w:r>
      <w:r w:rsidRPr="005A5E07">
        <w:rPr>
          <w:b/>
          <w:bCs/>
          <w:lang w:val="fr-FR"/>
        </w:rPr>
        <w:t xml:space="preserve">rence externe </w:t>
      </w:r>
      <w:r w:rsidR="00995D56" w:rsidRPr="005A5E07">
        <w:rPr>
          <w:b/>
          <w:bCs/>
          <w:lang w:val="fr-FR"/>
        </w:rPr>
        <w:t xml:space="preserve">démontre que le Programme est très cohérent avec d’autres stratégies mises en œuvre à l’échelle européenne et internationale au sein de la zone de coopération. </w:t>
      </w:r>
    </w:p>
    <w:p w14:paraId="75EF5CD4" w14:textId="1D5B88AE" w:rsidR="00C76FC6" w:rsidRPr="002D1EF6" w:rsidRDefault="00C76FC6" w:rsidP="00082BFC">
      <w:pPr>
        <w:rPr>
          <w:lang w:val="fr-FR" w:eastAsia="it-IT"/>
        </w:rPr>
        <w:sectPr w:rsidR="00C76FC6" w:rsidRPr="002D1EF6" w:rsidSect="00455B66">
          <w:pgSz w:w="11906" w:h="16838"/>
          <w:pgMar w:top="1418" w:right="1418" w:bottom="1418" w:left="1134" w:header="113" w:footer="709" w:gutter="0"/>
          <w:cols w:space="720"/>
          <w:titlePg/>
          <w:docGrid w:linePitch="326"/>
        </w:sectPr>
      </w:pPr>
    </w:p>
    <w:p w14:paraId="716547BD" w14:textId="7192AC73" w:rsidR="00F0107C" w:rsidRPr="007E2B59" w:rsidRDefault="007E2B59" w:rsidP="007E2B59">
      <w:pPr>
        <w:spacing w:before="0" w:line="300" w:lineRule="atLeast"/>
        <w:rPr>
          <w:lang w:val="fr-FR"/>
        </w:rPr>
      </w:pPr>
      <w:bookmarkStart w:id="152" w:name="_Toc66805903"/>
      <w:r w:rsidRPr="004138CE">
        <w:rPr>
          <w:color w:val="4F81BD" w:themeColor="accent1"/>
          <w:sz w:val="22"/>
          <w:szCs w:val="22"/>
          <w:lang w:val="fr-FR"/>
        </w:rPr>
        <w:lastRenderedPageBreak/>
        <w:t xml:space="preserve">Tableau </w:t>
      </w:r>
      <w:r w:rsidRPr="004138CE">
        <w:rPr>
          <w:color w:val="4F81BD" w:themeColor="accent1"/>
          <w:sz w:val="22"/>
          <w:szCs w:val="22"/>
        </w:rPr>
        <w:fldChar w:fldCharType="begin"/>
      </w:r>
      <w:r w:rsidRPr="004138CE">
        <w:rPr>
          <w:color w:val="4F81BD" w:themeColor="accent1"/>
          <w:sz w:val="22"/>
          <w:szCs w:val="22"/>
          <w:lang w:val="fr-FR"/>
        </w:rPr>
        <w:instrText xml:space="preserve"> SEQ Tableau \* ARABIC </w:instrText>
      </w:r>
      <w:r w:rsidRPr="004138CE">
        <w:rPr>
          <w:color w:val="4F81BD" w:themeColor="accent1"/>
          <w:sz w:val="22"/>
          <w:szCs w:val="22"/>
        </w:rPr>
        <w:fldChar w:fldCharType="separate"/>
      </w:r>
      <w:r>
        <w:rPr>
          <w:noProof/>
          <w:color w:val="4F81BD" w:themeColor="accent1"/>
          <w:sz w:val="22"/>
          <w:szCs w:val="22"/>
          <w:lang w:val="fr-FR"/>
        </w:rPr>
        <w:t>8</w:t>
      </w:r>
      <w:r w:rsidRPr="004138CE">
        <w:rPr>
          <w:color w:val="4F81BD" w:themeColor="accent1"/>
          <w:sz w:val="22"/>
          <w:szCs w:val="22"/>
        </w:rPr>
        <w:fldChar w:fldCharType="end"/>
      </w:r>
      <w:r w:rsidRPr="004138CE">
        <w:rPr>
          <w:color w:val="4F81BD" w:themeColor="accent1"/>
          <w:sz w:val="22"/>
          <w:szCs w:val="22"/>
          <w:lang w:val="fr-FR"/>
        </w:rPr>
        <w:t xml:space="preserve"> : </w:t>
      </w:r>
      <w:r w:rsidR="00FB0C73">
        <w:rPr>
          <w:color w:val="4F81BD" w:themeColor="accent1"/>
          <w:sz w:val="22"/>
          <w:szCs w:val="22"/>
          <w:lang w:val="fr-FR"/>
        </w:rPr>
        <w:t>A</w:t>
      </w:r>
      <w:r>
        <w:rPr>
          <w:color w:val="4F81BD" w:themeColor="accent1"/>
          <w:sz w:val="22"/>
          <w:szCs w:val="22"/>
          <w:lang w:val="fr-FR"/>
        </w:rPr>
        <w:t>nalyse de c</w:t>
      </w:r>
      <w:r w:rsidRPr="004138CE">
        <w:rPr>
          <w:color w:val="4F81BD" w:themeColor="accent1"/>
          <w:sz w:val="22"/>
          <w:szCs w:val="22"/>
          <w:lang w:val="fr-FR"/>
        </w:rPr>
        <w:t xml:space="preserve">ohérence du </w:t>
      </w:r>
      <w:r>
        <w:rPr>
          <w:color w:val="4F81BD" w:themeColor="accent1"/>
          <w:sz w:val="22"/>
          <w:szCs w:val="22"/>
          <w:lang w:val="fr-FR"/>
        </w:rPr>
        <w:t>P</w:t>
      </w:r>
      <w:r w:rsidRPr="004138CE">
        <w:rPr>
          <w:color w:val="4F81BD" w:themeColor="accent1"/>
          <w:sz w:val="22"/>
          <w:szCs w:val="22"/>
          <w:lang w:val="fr-FR"/>
        </w:rPr>
        <w:t xml:space="preserve">rogramme avec </w:t>
      </w:r>
      <w:r>
        <w:rPr>
          <w:color w:val="4F81BD" w:themeColor="accent1"/>
          <w:sz w:val="22"/>
          <w:szCs w:val="22"/>
          <w:lang w:val="fr-FR"/>
        </w:rPr>
        <w:t xml:space="preserve">les stratégies transnationales </w:t>
      </w:r>
      <w:r w:rsidR="0040217C">
        <w:rPr>
          <w:color w:val="4F81BD" w:themeColor="accent1"/>
          <w:sz w:val="22"/>
          <w:szCs w:val="22"/>
          <w:lang w:val="fr-FR"/>
        </w:rPr>
        <w:t>Westmed et Eusair.</w:t>
      </w:r>
      <w:bookmarkEnd w:id="152"/>
    </w:p>
    <w:tbl>
      <w:tblPr>
        <w:tblW w:w="540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left w:w="30" w:type="dxa"/>
          <w:bottom w:w="28" w:type="dxa"/>
          <w:right w:w="30" w:type="dxa"/>
        </w:tblCellMar>
        <w:tblLook w:val="0000" w:firstRow="0" w:lastRow="0" w:firstColumn="0" w:lastColumn="0" w:noHBand="0" w:noVBand="0"/>
      </w:tblPr>
      <w:tblGrid>
        <w:gridCol w:w="1129"/>
        <w:gridCol w:w="1559"/>
        <w:gridCol w:w="1619"/>
        <w:gridCol w:w="1344"/>
        <w:gridCol w:w="1344"/>
        <w:gridCol w:w="1647"/>
        <w:gridCol w:w="6492"/>
      </w:tblGrid>
      <w:tr w:rsidR="00C76FC6" w:rsidRPr="00A06F9F" w14:paraId="423C40A3" w14:textId="77777777" w:rsidTr="002C2D92">
        <w:trPr>
          <w:trHeight w:val="20"/>
        </w:trPr>
        <w:tc>
          <w:tcPr>
            <w:tcW w:w="373" w:type="pct"/>
            <w:shd w:val="clear" w:color="auto" w:fill="8DB3E2" w:themeFill="text2" w:themeFillTint="66"/>
            <w:vAlign w:val="center"/>
          </w:tcPr>
          <w:p w14:paraId="5DE24935" w14:textId="46FCFB07" w:rsidR="00C76FC6" w:rsidRPr="00520CC0" w:rsidRDefault="00995D56" w:rsidP="00A2368E">
            <w:pPr>
              <w:spacing w:before="120" w:line="240" w:lineRule="auto"/>
              <w:jc w:val="center"/>
              <w:rPr>
                <w:b/>
                <w:bCs/>
                <w:lang w:val="fr-FR" w:eastAsia="it-IT"/>
              </w:rPr>
            </w:pPr>
            <w:r w:rsidRPr="00520CC0">
              <w:rPr>
                <w:b/>
                <w:bCs/>
                <w:lang w:val="fr-FR" w:eastAsia="it-IT"/>
              </w:rPr>
              <w:t>S</w:t>
            </w:r>
            <w:r w:rsidR="00520CC0" w:rsidRPr="00520CC0">
              <w:rPr>
                <w:b/>
                <w:bCs/>
                <w:lang w:val="fr-FR" w:eastAsia="it-IT"/>
              </w:rPr>
              <w:t>ujet environnemental</w:t>
            </w:r>
          </w:p>
        </w:tc>
        <w:tc>
          <w:tcPr>
            <w:tcW w:w="515" w:type="pct"/>
            <w:shd w:val="clear" w:color="auto" w:fill="8DB3E2" w:themeFill="text2" w:themeFillTint="66"/>
            <w:vAlign w:val="center"/>
          </w:tcPr>
          <w:p w14:paraId="4D1F67B2" w14:textId="7A35A87C" w:rsidR="00C76FC6" w:rsidRPr="00520CC0" w:rsidRDefault="00520CC0" w:rsidP="00A2368E">
            <w:pPr>
              <w:spacing w:before="120" w:line="240" w:lineRule="auto"/>
              <w:jc w:val="center"/>
              <w:rPr>
                <w:b/>
                <w:bCs/>
                <w:lang w:val="fr-FR"/>
              </w:rPr>
            </w:pPr>
            <w:r w:rsidRPr="00520CC0">
              <w:rPr>
                <w:b/>
                <w:bCs/>
                <w:lang w:val="fr-FR"/>
              </w:rPr>
              <w:t>Échelle</w:t>
            </w:r>
          </w:p>
        </w:tc>
        <w:tc>
          <w:tcPr>
            <w:tcW w:w="535" w:type="pct"/>
            <w:shd w:val="clear" w:color="auto" w:fill="8DB3E2" w:themeFill="text2" w:themeFillTint="66"/>
            <w:vAlign w:val="center"/>
          </w:tcPr>
          <w:p w14:paraId="48D9F1A7" w14:textId="77777777" w:rsidR="00C76FC6" w:rsidRPr="00520CC0" w:rsidRDefault="00C76FC6" w:rsidP="00A2368E">
            <w:pPr>
              <w:spacing w:before="120" w:line="240" w:lineRule="auto"/>
              <w:jc w:val="center"/>
              <w:rPr>
                <w:b/>
                <w:bCs/>
                <w:lang w:val="fr-FR"/>
              </w:rPr>
            </w:pPr>
            <w:r w:rsidRPr="00520CC0">
              <w:rPr>
                <w:b/>
                <w:bCs/>
                <w:lang w:val="fr-FR"/>
              </w:rPr>
              <w:t>DOCUMENT</w:t>
            </w:r>
          </w:p>
        </w:tc>
        <w:tc>
          <w:tcPr>
            <w:tcW w:w="444" w:type="pct"/>
            <w:shd w:val="clear" w:color="auto" w:fill="8DB3E2" w:themeFill="text2" w:themeFillTint="66"/>
            <w:vAlign w:val="center"/>
          </w:tcPr>
          <w:p w14:paraId="6C187346" w14:textId="6418A538" w:rsidR="00C76FC6" w:rsidRPr="00520CC0" w:rsidRDefault="00C76FC6" w:rsidP="00A2368E">
            <w:pPr>
              <w:spacing w:before="120" w:line="240" w:lineRule="auto"/>
              <w:jc w:val="center"/>
              <w:rPr>
                <w:b/>
                <w:bCs/>
                <w:lang w:val="fr-FR"/>
              </w:rPr>
            </w:pPr>
            <w:r w:rsidRPr="00520CC0">
              <w:rPr>
                <w:b/>
                <w:bCs/>
                <w:lang w:val="fr-FR"/>
              </w:rPr>
              <w:t xml:space="preserve">P1 – </w:t>
            </w:r>
            <w:r w:rsidR="00520CC0" w:rsidRPr="00520CC0">
              <w:rPr>
                <w:b/>
                <w:bCs/>
                <w:lang w:val="fr-FR"/>
              </w:rPr>
              <w:t>Un Espace MED plus intelligent</w:t>
            </w:r>
          </w:p>
        </w:tc>
        <w:tc>
          <w:tcPr>
            <w:tcW w:w="444" w:type="pct"/>
            <w:shd w:val="clear" w:color="auto" w:fill="8DB3E2" w:themeFill="text2" w:themeFillTint="66"/>
            <w:vAlign w:val="center"/>
          </w:tcPr>
          <w:p w14:paraId="010B3BF2" w14:textId="08A0C134" w:rsidR="00C76FC6" w:rsidRPr="00520CC0" w:rsidRDefault="00C76FC6" w:rsidP="00A2368E">
            <w:pPr>
              <w:spacing w:before="120" w:line="240" w:lineRule="auto"/>
              <w:jc w:val="center"/>
              <w:rPr>
                <w:b/>
                <w:bCs/>
                <w:lang w:val="fr-FR" w:eastAsia="it-IT"/>
              </w:rPr>
            </w:pPr>
            <w:r w:rsidRPr="00520CC0">
              <w:rPr>
                <w:b/>
                <w:bCs/>
                <w:lang w:val="fr-FR" w:eastAsia="it-IT"/>
              </w:rPr>
              <w:t xml:space="preserve">P2 – </w:t>
            </w:r>
            <w:r w:rsidR="00520CC0" w:rsidRPr="00520CC0">
              <w:rPr>
                <w:b/>
                <w:bCs/>
                <w:lang w:val="fr-FR" w:eastAsia="it-IT"/>
              </w:rPr>
              <w:t>Un Espace MED plus vert</w:t>
            </w:r>
          </w:p>
        </w:tc>
        <w:tc>
          <w:tcPr>
            <w:tcW w:w="544" w:type="pct"/>
            <w:shd w:val="clear" w:color="auto" w:fill="8DB3E2" w:themeFill="text2" w:themeFillTint="66"/>
            <w:vAlign w:val="center"/>
          </w:tcPr>
          <w:p w14:paraId="27075B9A" w14:textId="7BD099AB" w:rsidR="00C76FC6" w:rsidRPr="00520CC0" w:rsidRDefault="00C76FC6" w:rsidP="00A2368E">
            <w:pPr>
              <w:spacing w:before="120" w:line="240" w:lineRule="auto"/>
              <w:jc w:val="center"/>
              <w:rPr>
                <w:b/>
                <w:bCs/>
                <w:lang w:val="fr-FR" w:eastAsia="it-IT"/>
              </w:rPr>
            </w:pPr>
            <w:r w:rsidRPr="00520CC0">
              <w:rPr>
                <w:b/>
                <w:bCs/>
                <w:lang w:val="fr-FR" w:eastAsia="it-IT"/>
              </w:rPr>
              <w:t xml:space="preserve">P3 – </w:t>
            </w:r>
            <w:r w:rsidR="00520CC0" w:rsidRPr="00520CC0">
              <w:rPr>
                <w:b/>
                <w:bCs/>
                <w:lang w:val="fr-FR" w:eastAsia="it-IT"/>
              </w:rPr>
              <w:t>Gouvernance MED</w:t>
            </w:r>
          </w:p>
        </w:tc>
        <w:tc>
          <w:tcPr>
            <w:tcW w:w="2145" w:type="pct"/>
            <w:shd w:val="clear" w:color="auto" w:fill="8DB3E2" w:themeFill="text2" w:themeFillTint="66"/>
            <w:vAlign w:val="center"/>
          </w:tcPr>
          <w:p w14:paraId="6051EE9F" w14:textId="32EBB5EA" w:rsidR="00C76FC6" w:rsidRPr="00520CC0" w:rsidRDefault="00520CC0" w:rsidP="00A2368E">
            <w:pPr>
              <w:spacing w:before="120" w:line="240" w:lineRule="auto"/>
              <w:jc w:val="center"/>
              <w:rPr>
                <w:b/>
                <w:bCs/>
                <w:lang w:val="fr-FR" w:eastAsia="it-IT"/>
              </w:rPr>
            </w:pPr>
            <w:r w:rsidRPr="00520CC0">
              <w:rPr>
                <w:b/>
                <w:bCs/>
                <w:lang w:val="fr-FR" w:eastAsia="it-IT"/>
              </w:rPr>
              <w:t>Priorité environnementales stratégiques pour l’aire du Programme</w:t>
            </w:r>
          </w:p>
        </w:tc>
      </w:tr>
      <w:tr w:rsidR="00C76FC6" w:rsidRPr="00A06F9F" w14:paraId="7EB0331D" w14:textId="77777777" w:rsidTr="00A2368E">
        <w:trPr>
          <w:trHeight w:val="365"/>
        </w:trPr>
        <w:tc>
          <w:tcPr>
            <w:tcW w:w="373" w:type="pct"/>
            <w:vMerge w:val="restart"/>
            <w:shd w:val="clear" w:color="auto" w:fill="auto"/>
            <w:vAlign w:val="center"/>
          </w:tcPr>
          <w:p w14:paraId="1C887A8B" w14:textId="329CBB74" w:rsidR="00C76FC6" w:rsidRPr="00520CC0" w:rsidRDefault="00520CC0" w:rsidP="00A2368E">
            <w:pPr>
              <w:spacing w:before="120" w:line="240" w:lineRule="auto"/>
              <w:rPr>
                <w:lang w:val="fr-FR" w:eastAsia="it-IT"/>
              </w:rPr>
            </w:pPr>
            <w:r w:rsidRPr="00520CC0">
              <w:rPr>
                <w:lang w:val="fr-FR" w:eastAsia="it-IT"/>
              </w:rPr>
              <w:t>Changement climatique</w:t>
            </w:r>
          </w:p>
        </w:tc>
        <w:tc>
          <w:tcPr>
            <w:tcW w:w="515" w:type="pct"/>
            <w:shd w:val="clear" w:color="auto" w:fill="auto"/>
            <w:vAlign w:val="center"/>
          </w:tcPr>
          <w:p w14:paraId="3AD1EB5B" w14:textId="0E238A21" w:rsidR="00C76FC6" w:rsidRPr="00520CC0" w:rsidRDefault="00520CC0" w:rsidP="00A2368E">
            <w:pPr>
              <w:spacing w:before="120" w:line="240" w:lineRule="auto"/>
              <w:rPr>
                <w:lang w:val="fr-FR"/>
              </w:rPr>
            </w:pPr>
            <w:r w:rsidRPr="00520CC0">
              <w:rPr>
                <w:lang w:val="fr-FR"/>
              </w:rPr>
              <w:t xml:space="preserve">Méditerranée </w:t>
            </w:r>
          </w:p>
        </w:tc>
        <w:tc>
          <w:tcPr>
            <w:tcW w:w="535" w:type="pct"/>
            <w:shd w:val="clear" w:color="auto" w:fill="auto"/>
            <w:vAlign w:val="center"/>
          </w:tcPr>
          <w:p w14:paraId="223ED921" w14:textId="77777777" w:rsidR="00C76FC6" w:rsidRPr="00520CC0" w:rsidRDefault="00C76FC6" w:rsidP="00A2368E">
            <w:pPr>
              <w:spacing w:before="120" w:line="240" w:lineRule="auto"/>
              <w:rPr>
                <w:lang w:val="fr-FR"/>
              </w:rPr>
            </w:pPr>
            <w:r w:rsidRPr="00520CC0">
              <w:rPr>
                <w:lang w:val="fr-FR"/>
              </w:rPr>
              <w:t>WestMed</w:t>
            </w:r>
          </w:p>
        </w:tc>
        <w:tc>
          <w:tcPr>
            <w:tcW w:w="444" w:type="pct"/>
            <w:shd w:val="clear" w:color="auto" w:fill="FFFFFF" w:themeFill="background1"/>
            <w:vAlign w:val="center"/>
          </w:tcPr>
          <w:p w14:paraId="601C7D03" w14:textId="77777777" w:rsidR="00C76FC6" w:rsidRPr="00520CC0" w:rsidRDefault="00C76FC6" w:rsidP="00A2368E">
            <w:pPr>
              <w:spacing w:before="120" w:line="240" w:lineRule="auto"/>
              <w:jc w:val="center"/>
              <w:rPr>
                <w:lang w:val="fr-FR"/>
              </w:rPr>
            </w:pPr>
            <w:r w:rsidRPr="00520CC0">
              <w:rPr>
                <w:rFonts w:ascii="Times New Roman" w:hAnsi="Times New Roman"/>
                <w:color w:val="000000" w:themeColor="text1"/>
                <w:lang w:val="fr-FR"/>
              </w:rPr>
              <w:t>N</w:t>
            </w:r>
          </w:p>
        </w:tc>
        <w:tc>
          <w:tcPr>
            <w:tcW w:w="444" w:type="pct"/>
            <w:shd w:val="clear" w:color="auto" w:fill="4F81BD" w:themeFill="accent1"/>
            <w:vAlign w:val="center"/>
          </w:tcPr>
          <w:p w14:paraId="3FF4B481" w14:textId="77777777" w:rsidR="00C76FC6" w:rsidRPr="00520CC0" w:rsidRDefault="00C76FC6"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544" w:type="pct"/>
            <w:shd w:val="clear" w:color="auto" w:fill="4F81BD" w:themeFill="accent1"/>
            <w:vAlign w:val="center"/>
          </w:tcPr>
          <w:p w14:paraId="29BD9F97" w14:textId="77777777" w:rsidR="00C76FC6" w:rsidRPr="00520CC0" w:rsidRDefault="00C76FC6"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2145" w:type="pct"/>
            <w:vMerge w:val="restart"/>
            <w:shd w:val="clear" w:color="auto" w:fill="auto"/>
            <w:vAlign w:val="center"/>
          </w:tcPr>
          <w:p w14:paraId="7589AEC2" w14:textId="68088770" w:rsidR="008279E6" w:rsidRDefault="008279E6" w:rsidP="00A2368E">
            <w:pPr>
              <w:pStyle w:val="Paragraphedeliste"/>
              <w:numPr>
                <w:ilvl w:val="0"/>
                <w:numId w:val="17"/>
              </w:numPr>
              <w:spacing w:before="120" w:after="120" w:line="240" w:lineRule="auto"/>
              <w:jc w:val="left"/>
              <w:rPr>
                <w:lang w:val="fr-FR"/>
              </w:rPr>
            </w:pPr>
            <w:r>
              <w:rPr>
                <w:lang w:val="fr-FR"/>
              </w:rPr>
              <w:t xml:space="preserve">Mitigation et adaptation aux changements climatiques attendus ; </w:t>
            </w:r>
          </w:p>
          <w:p w14:paraId="2A40C67B" w14:textId="507A3A09" w:rsidR="008279E6" w:rsidRDefault="008279E6" w:rsidP="00A2368E">
            <w:pPr>
              <w:pStyle w:val="Paragraphedeliste"/>
              <w:numPr>
                <w:ilvl w:val="0"/>
                <w:numId w:val="17"/>
              </w:numPr>
              <w:spacing w:before="120" w:after="120" w:line="240" w:lineRule="auto"/>
              <w:jc w:val="left"/>
              <w:rPr>
                <w:lang w:val="fr-FR"/>
              </w:rPr>
            </w:pPr>
            <w:r>
              <w:rPr>
                <w:lang w:val="fr-FR"/>
              </w:rPr>
              <w:t xml:space="preserve">Promotion </w:t>
            </w:r>
            <w:r w:rsidR="00170658">
              <w:rPr>
                <w:lang w:val="fr-FR"/>
              </w:rPr>
              <w:t xml:space="preserve">de solution basées sur la nature pour répondre aux défis du changement climatique ; </w:t>
            </w:r>
          </w:p>
          <w:p w14:paraId="531F9BFE" w14:textId="44D4FC55" w:rsidR="00C76FC6" w:rsidRPr="002327F4" w:rsidRDefault="008B5F01" w:rsidP="00A2368E">
            <w:pPr>
              <w:pStyle w:val="Paragraphedeliste"/>
              <w:numPr>
                <w:ilvl w:val="0"/>
                <w:numId w:val="17"/>
              </w:numPr>
              <w:spacing w:before="120" w:after="120" w:line="240" w:lineRule="auto"/>
              <w:jc w:val="left"/>
              <w:rPr>
                <w:lang w:val="fr-FR"/>
              </w:rPr>
            </w:pPr>
            <w:r w:rsidRPr="008B5F01">
              <w:rPr>
                <w:lang w:val="fr-FR"/>
              </w:rPr>
              <w:t xml:space="preserve">Promouvoir l'adaptation dans les secteurs vulnérables clés </w:t>
            </w:r>
          </w:p>
        </w:tc>
      </w:tr>
      <w:tr w:rsidR="00C76FC6" w:rsidRPr="00520CC0" w14:paraId="0245D826" w14:textId="77777777" w:rsidTr="00A2368E">
        <w:trPr>
          <w:trHeight w:val="20"/>
        </w:trPr>
        <w:tc>
          <w:tcPr>
            <w:tcW w:w="373" w:type="pct"/>
            <w:vMerge/>
            <w:shd w:val="clear" w:color="auto" w:fill="auto"/>
            <w:vAlign w:val="center"/>
          </w:tcPr>
          <w:p w14:paraId="48A5E98E" w14:textId="77777777" w:rsidR="00C76FC6" w:rsidRPr="00520CC0" w:rsidRDefault="00C76FC6" w:rsidP="00A2368E">
            <w:pPr>
              <w:spacing w:before="120" w:line="240" w:lineRule="auto"/>
              <w:rPr>
                <w:lang w:val="fr-FR" w:eastAsia="it-IT"/>
              </w:rPr>
            </w:pPr>
          </w:p>
        </w:tc>
        <w:tc>
          <w:tcPr>
            <w:tcW w:w="515" w:type="pct"/>
            <w:shd w:val="clear" w:color="auto" w:fill="auto"/>
            <w:vAlign w:val="center"/>
          </w:tcPr>
          <w:p w14:paraId="1FFDB68B" w14:textId="2C59B4C5" w:rsidR="00C76FC6" w:rsidRPr="00520CC0" w:rsidRDefault="00520CC0" w:rsidP="00A2368E">
            <w:pPr>
              <w:spacing w:before="120" w:line="240" w:lineRule="auto"/>
              <w:rPr>
                <w:lang w:val="fr-FR"/>
              </w:rPr>
            </w:pPr>
            <w:r w:rsidRPr="00520CC0">
              <w:rPr>
                <w:lang w:val="fr-FR"/>
              </w:rPr>
              <w:t>Région Adriatique et Mer Ionienne</w:t>
            </w:r>
          </w:p>
        </w:tc>
        <w:tc>
          <w:tcPr>
            <w:tcW w:w="535" w:type="pct"/>
            <w:shd w:val="clear" w:color="auto" w:fill="auto"/>
            <w:vAlign w:val="center"/>
          </w:tcPr>
          <w:p w14:paraId="6350B0AF" w14:textId="77777777" w:rsidR="00C76FC6" w:rsidRPr="00520CC0" w:rsidRDefault="00C76FC6" w:rsidP="00A2368E">
            <w:pPr>
              <w:spacing w:before="120" w:line="240" w:lineRule="auto"/>
              <w:rPr>
                <w:lang w:val="fr-FR"/>
              </w:rPr>
            </w:pPr>
            <w:r w:rsidRPr="00520CC0">
              <w:rPr>
                <w:lang w:val="fr-FR"/>
              </w:rPr>
              <w:t>EUSAIR</w:t>
            </w:r>
          </w:p>
        </w:tc>
        <w:tc>
          <w:tcPr>
            <w:tcW w:w="444" w:type="pct"/>
            <w:shd w:val="clear" w:color="auto" w:fill="FFFFFF" w:themeFill="background1"/>
            <w:vAlign w:val="center"/>
          </w:tcPr>
          <w:p w14:paraId="299720A3" w14:textId="77777777" w:rsidR="00C76FC6" w:rsidRPr="00520CC0" w:rsidRDefault="00C76FC6" w:rsidP="00A2368E">
            <w:pPr>
              <w:spacing w:before="120" w:line="240" w:lineRule="auto"/>
              <w:jc w:val="center"/>
              <w:rPr>
                <w:lang w:val="fr-FR"/>
              </w:rPr>
            </w:pPr>
            <w:r w:rsidRPr="00520CC0">
              <w:rPr>
                <w:rFonts w:ascii="Times New Roman" w:hAnsi="Times New Roman"/>
                <w:color w:val="000000" w:themeColor="text1"/>
                <w:lang w:val="fr-FR"/>
              </w:rPr>
              <w:t>N</w:t>
            </w:r>
          </w:p>
        </w:tc>
        <w:tc>
          <w:tcPr>
            <w:tcW w:w="444" w:type="pct"/>
            <w:shd w:val="clear" w:color="auto" w:fill="4F81BD" w:themeFill="accent1"/>
            <w:vAlign w:val="center"/>
          </w:tcPr>
          <w:p w14:paraId="25CBD8BF" w14:textId="77777777" w:rsidR="00C76FC6" w:rsidRPr="00520CC0" w:rsidRDefault="00C76FC6"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544" w:type="pct"/>
            <w:shd w:val="clear" w:color="auto" w:fill="4F81BD" w:themeFill="accent1"/>
            <w:vAlign w:val="center"/>
          </w:tcPr>
          <w:p w14:paraId="1846CE76" w14:textId="77777777" w:rsidR="00C76FC6" w:rsidRPr="00520CC0" w:rsidRDefault="00C76FC6"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2145" w:type="pct"/>
            <w:vMerge/>
            <w:shd w:val="clear" w:color="auto" w:fill="auto"/>
            <w:vAlign w:val="center"/>
          </w:tcPr>
          <w:p w14:paraId="6F6B4BBF" w14:textId="77777777" w:rsidR="00C76FC6" w:rsidRPr="00520CC0" w:rsidRDefault="00C76FC6" w:rsidP="00A2368E">
            <w:pPr>
              <w:pStyle w:val="Paragraphedeliste"/>
              <w:numPr>
                <w:ilvl w:val="0"/>
                <w:numId w:val="17"/>
              </w:numPr>
              <w:spacing w:before="120" w:after="120" w:line="240" w:lineRule="auto"/>
              <w:jc w:val="left"/>
              <w:rPr>
                <w:lang w:val="fr-FR"/>
              </w:rPr>
            </w:pPr>
          </w:p>
        </w:tc>
      </w:tr>
      <w:tr w:rsidR="00520CC0" w:rsidRPr="00A06F9F" w14:paraId="52ECADFE" w14:textId="77777777" w:rsidTr="00A2368E">
        <w:trPr>
          <w:trHeight w:val="20"/>
        </w:trPr>
        <w:tc>
          <w:tcPr>
            <w:tcW w:w="373" w:type="pct"/>
            <w:vMerge w:val="restart"/>
            <w:shd w:val="clear" w:color="auto" w:fill="auto"/>
            <w:vAlign w:val="center"/>
          </w:tcPr>
          <w:p w14:paraId="4C81E3B9" w14:textId="1381A497" w:rsidR="00520CC0" w:rsidRPr="00520CC0" w:rsidRDefault="008279E6" w:rsidP="00A2368E">
            <w:pPr>
              <w:spacing w:before="120" w:line="240" w:lineRule="auto"/>
              <w:rPr>
                <w:lang w:val="fr-FR" w:eastAsia="it-IT"/>
              </w:rPr>
            </w:pPr>
            <w:r>
              <w:rPr>
                <w:lang w:val="fr-FR" w:eastAsia="it-IT"/>
              </w:rPr>
              <w:t>Écosystème interne</w:t>
            </w:r>
          </w:p>
        </w:tc>
        <w:tc>
          <w:tcPr>
            <w:tcW w:w="515" w:type="pct"/>
            <w:shd w:val="clear" w:color="auto" w:fill="auto"/>
            <w:vAlign w:val="center"/>
          </w:tcPr>
          <w:p w14:paraId="2E0A19B6" w14:textId="39419F7F" w:rsidR="00520CC0" w:rsidRPr="00520CC0" w:rsidRDefault="00520CC0" w:rsidP="00A2368E">
            <w:pPr>
              <w:spacing w:before="120" w:line="240" w:lineRule="auto"/>
              <w:rPr>
                <w:b/>
                <w:bCs/>
                <w:lang w:val="fr-FR"/>
              </w:rPr>
            </w:pPr>
            <w:r w:rsidRPr="00520CC0">
              <w:rPr>
                <w:lang w:val="fr-FR"/>
              </w:rPr>
              <w:t xml:space="preserve">Méditerranée </w:t>
            </w:r>
          </w:p>
        </w:tc>
        <w:tc>
          <w:tcPr>
            <w:tcW w:w="535" w:type="pct"/>
            <w:shd w:val="clear" w:color="auto" w:fill="auto"/>
            <w:vAlign w:val="center"/>
          </w:tcPr>
          <w:p w14:paraId="54891C01" w14:textId="77777777" w:rsidR="00520CC0" w:rsidRPr="00520CC0" w:rsidRDefault="00520CC0" w:rsidP="00A2368E">
            <w:pPr>
              <w:spacing w:before="120" w:line="240" w:lineRule="auto"/>
              <w:rPr>
                <w:lang w:val="fr-FR"/>
              </w:rPr>
            </w:pPr>
            <w:r w:rsidRPr="00520CC0">
              <w:rPr>
                <w:lang w:val="fr-FR"/>
              </w:rPr>
              <w:t>WestMed</w:t>
            </w:r>
          </w:p>
        </w:tc>
        <w:tc>
          <w:tcPr>
            <w:tcW w:w="444" w:type="pct"/>
            <w:shd w:val="clear" w:color="auto" w:fill="auto"/>
            <w:vAlign w:val="center"/>
          </w:tcPr>
          <w:p w14:paraId="2B0437BE" w14:textId="77777777" w:rsidR="00520CC0" w:rsidRPr="00520CC0" w:rsidRDefault="00520CC0" w:rsidP="00A2368E">
            <w:pPr>
              <w:spacing w:before="120" w:line="240" w:lineRule="auto"/>
              <w:jc w:val="center"/>
              <w:rPr>
                <w:lang w:val="fr-FR"/>
              </w:rPr>
            </w:pPr>
            <w:r w:rsidRPr="00520CC0">
              <w:rPr>
                <w:lang w:val="fr-FR"/>
              </w:rPr>
              <w:t>N</w:t>
            </w:r>
          </w:p>
        </w:tc>
        <w:tc>
          <w:tcPr>
            <w:tcW w:w="444" w:type="pct"/>
            <w:shd w:val="clear" w:color="auto" w:fill="4F81BD" w:themeFill="accent1"/>
            <w:vAlign w:val="center"/>
          </w:tcPr>
          <w:p w14:paraId="5BDB44A5" w14:textId="77777777" w:rsidR="00520CC0" w:rsidRPr="00520CC0" w:rsidRDefault="00520CC0" w:rsidP="00A2368E">
            <w:pPr>
              <w:spacing w:before="120" w:line="240" w:lineRule="auto"/>
              <w:jc w:val="center"/>
              <w:rPr>
                <w:b/>
                <w:bCs/>
                <w:lang w:val="fr-FR" w:eastAsia="it-IT"/>
              </w:rPr>
            </w:pPr>
            <w:r w:rsidRPr="00520CC0">
              <w:rPr>
                <w:rFonts w:ascii="Times New Roman" w:hAnsi="Times New Roman"/>
                <w:color w:val="000000" w:themeColor="text1"/>
                <w:lang w:val="fr-FR"/>
              </w:rPr>
              <w:t>S/O</w:t>
            </w:r>
          </w:p>
        </w:tc>
        <w:tc>
          <w:tcPr>
            <w:tcW w:w="544" w:type="pct"/>
            <w:shd w:val="clear" w:color="auto" w:fill="auto"/>
            <w:vAlign w:val="center"/>
          </w:tcPr>
          <w:p w14:paraId="05E558DE" w14:textId="77777777" w:rsidR="00520CC0" w:rsidRPr="00520CC0" w:rsidRDefault="00520CC0" w:rsidP="00A2368E">
            <w:pPr>
              <w:spacing w:before="120" w:line="240" w:lineRule="auto"/>
              <w:jc w:val="center"/>
              <w:rPr>
                <w:b/>
                <w:bCs/>
                <w:lang w:val="fr-FR" w:eastAsia="it-IT"/>
              </w:rPr>
            </w:pPr>
            <w:r w:rsidRPr="00520CC0">
              <w:rPr>
                <w:lang w:val="fr-FR" w:eastAsia="it-IT"/>
              </w:rPr>
              <w:t>N</w:t>
            </w:r>
          </w:p>
        </w:tc>
        <w:tc>
          <w:tcPr>
            <w:tcW w:w="2145" w:type="pct"/>
            <w:vMerge w:val="restart"/>
            <w:shd w:val="clear" w:color="auto" w:fill="auto"/>
            <w:vAlign w:val="center"/>
          </w:tcPr>
          <w:p w14:paraId="0F03273E" w14:textId="4B3A65C7" w:rsidR="002327F4" w:rsidRDefault="002327F4" w:rsidP="00A2368E">
            <w:pPr>
              <w:pStyle w:val="Paragraphedeliste"/>
              <w:numPr>
                <w:ilvl w:val="0"/>
                <w:numId w:val="17"/>
              </w:numPr>
              <w:spacing w:before="120" w:after="120" w:line="240" w:lineRule="auto"/>
              <w:jc w:val="left"/>
              <w:rPr>
                <w:lang w:val="fr-FR"/>
              </w:rPr>
            </w:pPr>
            <w:r>
              <w:rPr>
                <w:lang w:val="fr-FR"/>
              </w:rPr>
              <w:t xml:space="preserve">Contribution à l’objectif de la Stratégie UE pour la biodiversité pour </w:t>
            </w:r>
            <w:r w:rsidR="00BE5EDF">
              <w:rPr>
                <w:lang w:val="fr-FR"/>
              </w:rPr>
              <w:t>arrêter la perte de biodiversité ;</w:t>
            </w:r>
          </w:p>
          <w:p w14:paraId="4A8EF7D7" w14:textId="35299520" w:rsidR="00520CC0" w:rsidRPr="00BE5EDF" w:rsidRDefault="00BE5EDF" w:rsidP="00A2368E">
            <w:pPr>
              <w:pStyle w:val="Paragraphedeliste"/>
              <w:numPr>
                <w:ilvl w:val="0"/>
                <w:numId w:val="17"/>
              </w:numPr>
              <w:spacing w:before="120" w:after="120" w:line="240" w:lineRule="auto"/>
              <w:jc w:val="left"/>
              <w:rPr>
                <w:lang w:val="fr-FR"/>
              </w:rPr>
            </w:pPr>
            <w:r w:rsidRPr="00BE5EDF">
              <w:rPr>
                <w:lang w:val="fr-FR"/>
              </w:rPr>
              <w:t>Restaurer les écosystèmes d</w:t>
            </w:r>
            <w:r>
              <w:rPr>
                <w:lang w:val="fr-FR"/>
              </w:rPr>
              <w:t>é</w:t>
            </w:r>
            <w:r w:rsidRPr="00BE5EDF">
              <w:rPr>
                <w:lang w:val="fr-FR"/>
              </w:rPr>
              <w:t>grad</w:t>
            </w:r>
            <w:r>
              <w:rPr>
                <w:lang w:val="fr-FR"/>
              </w:rPr>
              <w:t>é</w:t>
            </w:r>
            <w:r w:rsidRPr="00BE5EDF">
              <w:rPr>
                <w:lang w:val="fr-FR"/>
              </w:rPr>
              <w:t>s e</w:t>
            </w:r>
            <w:r>
              <w:rPr>
                <w:lang w:val="fr-FR"/>
              </w:rPr>
              <w:t xml:space="preserve">t les services y étant associés ; </w:t>
            </w:r>
          </w:p>
          <w:p w14:paraId="4059DFD4" w14:textId="4F1D39EA" w:rsidR="00520CC0" w:rsidRPr="00BE5EDF" w:rsidRDefault="00BE5EDF" w:rsidP="00A2368E">
            <w:pPr>
              <w:pStyle w:val="Paragraphedeliste"/>
              <w:numPr>
                <w:ilvl w:val="0"/>
                <w:numId w:val="17"/>
              </w:numPr>
              <w:spacing w:before="120" w:after="120" w:line="240" w:lineRule="auto"/>
              <w:jc w:val="left"/>
              <w:rPr>
                <w:lang w:val="fr-FR"/>
              </w:rPr>
            </w:pPr>
            <w:r w:rsidRPr="00BE5EDF">
              <w:rPr>
                <w:lang w:val="fr-FR"/>
              </w:rPr>
              <w:t>Protéger et pr</w:t>
            </w:r>
            <w:r>
              <w:rPr>
                <w:lang w:val="fr-FR"/>
              </w:rPr>
              <w:t>é</w:t>
            </w:r>
            <w:r w:rsidRPr="00BE5EDF">
              <w:rPr>
                <w:lang w:val="fr-FR"/>
              </w:rPr>
              <w:t>server la d</w:t>
            </w:r>
            <w:r>
              <w:rPr>
                <w:lang w:val="fr-FR"/>
              </w:rPr>
              <w:t xml:space="preserve">iversité des espèces. </w:t>
            </w:r>
          </w:p>
        </w:tc>
      </w:tr>
      <w:tr w:rsidR="00520CC0" w:rsidRPr="00520CC0" w14:paraId="5C2844EC" w14:textId="77777777" w:rsidTr="00A2368E">
        <w:trPr>
          <w:trHeight w:val="20"/>
        </w:trPr>
        <w:tc>
          <w:tcPr>
            <w:tcW w:w="373" w:type="pct"/>
            <w:vMerge/>
            <w:shd w:val="clear" w:color="auto" w:fill="auto"/>
            <w:vAlign w:val="center"/>
          </w:tcPr>
          <w:p w14:paraId="5CDBCB47" w14:textId="77777777" w:rsidR="00520CC0" w:rsidRPr="00520CC0" w:rsidRDefault="00520CC0" w:rsidP="00A2368E">
            <w:pPr>
              <w:spacing w:before="120" w:line="240" w:lineRule="auto"/>
              <w:rPr>
                <w:lang w:val="fr-FR" w:eastAsia="it-IT"/>
              </w:rPr>
            </w:pPr>
          </w:p>
        </w:tc>
        <w:tc>
          <w:tcPr>
            <w:tcW w:w="515" w:type="pct"/>
            <w:shd w:val="clear" w:color="auto" w:fill="auto"/>
            <w:vAlign w:val="center"/>
          </w:tcPr>
          <w:p w14:paraId="7712531C" w14:textId="3915DC7E" w:rsidR="00520CC0" w:rsidRPr="00520CC0" w:rsidRDefault="00520CC0" w:rsidP="00A2368E">
            <w:pPr>
              <w:spacing w:before="120" w:line="240" w:lineRule="auto"/>
              <w:rPr>
                <w:b/>
                <w:bCs/>
                <w:lang w:val="fr-FR"/>
              </w:rPr>
            </w:pPr>
            <w:r w:rsidRPr="00520CC0">
              <w:rPr>
                <w:lang w:val="fr-FR"/>
              </w:rPr>
              <w:t>Région Adriatique et Mer Ionienne</w:t>
            </w:r>
          </w:p>
        </w:tc>
        <w:tc>
          <w:tcPr>
            <w:tcW w:w="535" w:type="pct"/>
            <w:shd w:val="clear" w:color="auto" w:fill="auto"/>
            <w:vAlign w:val="center"/>
          </w:tcPr>
          <w:p w14:paraId="150B3DBB" w14:textId="77777777" w:rsidR="00520CC0" w:rsidRPr="00520CC0" w:rsidRDefault="00520CC0" w:rsidP="00A2368E">
            <w:pPr>
              <w:spacing w:before="120" w:line="240" w:lineRule="auto"/>
              <w:rPr>
                <w:lang w:val="fr-FR"/>
              </w:rPr>
            </w:pPr>
            <w:r w:rsidRPr="00520CC0">
              <w:rPr>
                <w:lang w:val="fr-FR"/>
              </w:rPr>
              <w:t>EUSAIR</w:t>
            </w:r>
          </w:p>
        </w:tc>
        <w:tc>
          <w:tcPr>
            <w:tcW w:w="444" w:type="pct"/>
            <w:shd w:val="clear" w:color="auto" w:fill="auto"/>
            <w:vAlign w:val="center"/>
          </w:tcPr>
          <w:p w14:paraId="6B4BD96A" w14:textId="77777777" w:rsidR="00520CC0" w:rsidRPr="00520CC0" w:rsidRDefault="00520CC0" w:rsidP="00A2368E">
            <w:pPr>
              <w:spacing w:before="120" w:line="240" w:lineRule="auto"/>
              <w:jc w:val="center"/>
              <w:rPr>
                <w:lang w:val="fr-FR"/>
              </w:rPr>
            </w:pPr>
            <w:r w:rsidRPr="00520CC0">
              <w:rPr>
                <w:lang w:val="fr-FR"/>
              </w:rPr>
              <w:t>N</w:t>
            </w:r>
          </w:p>
        </w:tc>
        <w:tc>
          <w:tcPr>
            <w:tcW w:w="444" w:type="pct"/>
            <w:shd w:val="clear" w:color="auto" w:fill="4F81BD" w:themeFill="accent1"/>
            <w:vAlign w:val="center"/>
          </w:tcPr>
          <w:p w14:paraId="57E0B756" w14:textId="77777777" w:rsidR="00520CC0" w:rsidRPr="00520CC0" w:rsidRDefault="00520CC0" w:rsidP="00A2368E">
            <w:pPr>
              <w:spacing w:before="120" w:line="240" w:lineRule="auto"/>
              <w:jc w:val="center"/>
              <w:rPr>
                <w:b/>
                <w:bCs/>
                <w:lang w:val="fr-FR" w:eastAsia="it-IT"/>
              </w:rPr>
            </w:pPr>
            <w:r w:rsidRPr="00520CC0">
              <w:rPr>
                <w:rFonts w:ascii="Times New Roman" w:hAnsi="Times New Roman"/>
                <w:color w:val="000000" w:themeColor="text1"/>
                <w:lang w:val="fr-FR"/>
              </w:rPr>
              <w:t>S/O</w:t>
            </w:r>
          </w:p>
        </w:tc>
        <w:tc>
          <w:tcPr>
            <w:tcW w:w="544" w:type="pct"/>
            <w:shd w:val="clear" w:color="auto" w:fill="FFFFFF" w:themeFill="background1"/>
            <w:vAlign w:val="center"/>
          </w:tcPr>
          <w:p w14:paraId="62E63395" w14:textId="77777777" w:rsidR="00520CC0" w:rsidRPr="00520CC0" w:rsidRDefault="00520CC0" w:rsidP="00A2368E">
            <w:pPr>
              <w:spacing w:before="120" w:line="240" w:lineRule="auto"/>
              <w:jc w:val="center"/>
              <w:rPr>
                <w:lang w:val="fr-FR" w:eastAsia="it-IT"/>
              </w:rPr>
            </w:pPr>
            <w:r w:rsidRPr="00520CC0">
              <w:rPr>
                <w:rFonts w:ascii="Times New Roman" w:hAnsi="Times New Roman"/>
                <w:color w:val="000000" w:themeColor="text1"/>
                <w:lang w:val="fr-FR"/>
              </w:rPr>
              <w:t>N</w:t>
            </w:r>
          </w:p>
        </w:tc>
        <w:tc>
          <w:tcPr>
            <w:tcW w:w="2145" w:type="pct"/>
            <w:vMerge/>
            <w:shd w:val="clear" w:color="auto" w:fill="auto"/>
            <w:vAlign w:val="center"/>
          </w:tcPr>
          <w:p w14:paraId="3455D710" w14:textId="77777777" w:rsidR="00520CC0" w:rsidRPr="00520CC0" w:rsidRDefault="00520CC0" w:rsidP="00A2368E">
            <w:pPr>
              <w:spacing w:before="120" w:line="240" w:lineRule="auto"/>
              <w:jc w:val="left"/>
              <w:rPr>
                <w:lang w:val="fr-FR"/>
              </w:rPr>
            </w:pPr>
          </w:p>
        </w:tc>
      </w:tr>
      <w:tr w:rsidR="00520CC0" w:rsidRPr="00A06F9F" w14:paraId="01C9EDC5" w14:textId="77777777" w:rsidTr="00A2368E">
        <w:trPr>
          <w:trHeight w:val="20"/>
        </w:trPr>
        <w:tc>
          <w:tcPr>
            <w:tcW w:w="373" w:type="pct"/>
            <w:vMerge w:val="restart"/>
            <w:shd w:val="clear" w:color="auto" w:fill="auto"/>
            <w:vAlign w:val="center"/>
          </w:tcPr>
          <w:p w14:paraId="0FE8EFD9" w14:textId="5E130BCF" w:rsidR="00520CC0" w:rsidRPr="00520CC0" w:rsidRDefault="008279E6" w:rsidP="00A2368E">
            <w:pPr>
              <w:spacing w:before="120" w:line="240" w:lineRule="auto"/>
              <w:rPr>
                <w:lang w:val="fr-FR" w:eastAsia="it-IT"/>
              </w:rPr>
            </w:pPr>
            <w:r>
              <w:rPr>
                <w:lang w:val="fr-FR" w:eastAsia="it-IT"/>
              </w:rPr>
              <w:t>Écosystème Marin</w:t>
            </w:r>
          </w:p>
        </w:tc>
        <w:tc>
          <w:tcPr>
            <w:tcW w:w="515" w:type="pct"/>
            <w:shd w:val="clear" w:color="auto" w:fill="auto"/>
            <w:vAlign w:val="center"/>
          </w:tcPr>
          <w:p w14:paraId="764610B3" w14:textId="1C4AC939" w:rsidR="00520CC0" w:rsidRPr="00520CC0" w:rsidRDefault="00520CC0" w:rsidP="00A2368E">
            <w:pPr>
              <w:spacing w:before="120" w:line="240" w:lineRule="auto"/>
              <w:rPr>
                <w:lang w:val="fr-FR"/>
              </w:rPr>
            </w:pPr>
            <w:r w:rsidRPr="00520CC0">
              <w:rPr>
                <w:lang w:val="fr-FR"/>
              </w:rPr>
              <w:t xml:space="preserve">Méditerranée </w:t>
            </w:r>
          </w:p>
        </w:tc>
        <w:tc>
          <w:tcPr>
            <w:tcW w:w="535" w:type="pct"/>
            <w:shd w:val="clear" w:color="auto" w:fill="auto"/>
            <w:vAlign w:val="center"/>
          </w:tcPr>
          <w:p w14:paraId="78FB9E0E" w14:textId="77777777" w:rsidR="00520CC0" w:rsidRPr="00520CC0" w:rsidRDefault="00520CC0" w:rsidP="00A2368E">
            <w:pPr>
              <w:spacing w:before="120" w:line="240" w:lineRule="auto"/>
              <w:rPr>
                <w:lang w:val="fr-FR"/>
              </w:rPr>
            </w:pPr>
            <w:r w:rsidRPr="00520CC0">
              <w:rPr>
                <w:lang w:val="fr-FR"/>
              </w:rPr>
              <w:t>WestMed</w:t>
            </w:r>
          </w:p>
        </w:tc>
        <w:tc>
          <w:tcPr>
            <w:tcW w:w="444" w:type="pct"/>
            <w:shd w:val="clear" w:color="auto" w:fill="4F81BD" w:themeFill="accent1"/>
            <w:vAlign w:val="center"/>
          </w:tcPr>
          <w:p w14:paraId="67EB892D" w14:textId="77777777" w:rsidR="00520CC0" w:rsidRPr="00520CC0" w:rsidRDefault="00520CC0" w:rsidP="00A2368E">
            <w:pPr>
              <w:spacing w:before="120" w:line="240" w:lineRule="auto"/>
              <w:jc w:val="center"/>
              <w:rPr>
                <w:lang w:val="fr-FR"/>
              </w:rPr>
            </w:pPr>
            <w:r w:rsidRPr="00520CC0">
              <w:rPr>
                <w:rFonts w:ascii="Times New Roman" w:hAnsi="Times New Roman"/>
                <w:color w:val="000000" w:themeColor="text1"/>
                <w:lang w:val="fr-FR"/>
              </w:rPr>
              <w:t>S/O</w:t>
            </w:r>
          </w:p>
        </w:tc>
        <w:tc>
          <w:tcPr>
            <w:tcW w:w="444" w:type="pct"/>
            <w:shd w:val="clear" w:color="auto" w:fill="4F81BD" w:themeFill="accent1"/>
            <w:vAlign w:val="center"/>
          </w:tcPr>
          <w:p w14:paraId="51FA7A8F" w14:textId="77777777" w:rsidR="00520CC0" w:rsidRPr="00520CC0" w:rsidRDefault="00520CC0"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544" w:type="pct"/>
            <w:shd w:val="clear" w:color="auto" w:fill="4F81BD" w:themeFill="accent1"/>
            <w:vAlign w:val="center"/>
          </w:tcPr>
          <w:p w14:paraId="113C996B" w14:textId="77777777" w:rsidR="00520CC0" w:rsidRPr="00520CC0" w:rsidRDefault="00520CC0"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2145" w:type="pct"/>
            <w:vMerge w:val="restart"/>
            <w:shd w:val="clear" w:color="auto" w:fill="auto"/>
            <w:vAlign w:val="center"/>
          </w:tcPr>
          <w:p w14:paraId="29E91DB3" w14:textId="77EB5D0B" w:rsidR="00BE5EDF" w:rsidRDefault="00BE5EDF" w:rsidP="00A2368E">
            <w:pPr>
              <w:pStyle w:val="Paragraphedeliste"/>
              <w:numPr>
                <w:ilvl w:val="0"/>
                <w:numId w:val="17"/>
              </w:numPr>
              <w:spacing w:before="120" w:after="120" w:line="240" w:lineRule="auto"/>
              <w:jc w:val="left"/>
              <w:rPr>
                <w:lang w:val="fr-FR"/>
              </w:rPr>
            </w:pPr>
            <w:r>
              <w:rPr>
                <w:lang w:val="fr-FR"/>
              </w:rPr>
              <w:t xml:space="preserve">Assurer </w:t>
            </w:r>
            <w:r w:rsidR="003E3B5E">
              <w:rPr>
                <w:lang w:val="fr-FR"/>
              </w:rPr>
              <w:t>un bon statut environnemental et écologique à l’environnement marin et côtier ;</w:t>
            </w:r>
          </w:p>
          <w:p w14:paraId="1B5D7858" w14:textId="02F54DE6" w:rsidR="003E3B5E" w:rsidRDefault="00B31943" w:rsidP="00A2368E">
            <w:pPr>
              <w:pStyle w:val="Paragraphedeliste"/>
              <w:numPr>
                <w:ilvl w:val="0"/>
                <w:numId w:val="17"/>
              </w:numPr>
              <w:spacing w:before="120" w:after="120" w:line="240" w:lineRule="auto"/>
              <w:jc w:val="left"/>
              <w:rPr>
                <w:lang w:val="fr-FR"/>
              </w:rPr>
            </w:pPr>
            <w:r>
              <w:rPr>
                <w:lang w:val="fr-FR"/>
              </w:rPr>
              <w:t xml:space="preserve">Favoriser les modèles d’entreprise, stimuler la recherche et l’innovation marine et maritime ; </w:t>
            </w:r>
          </w:p>
          <w:p w14:paraId="2D827B88" w14:textId="18C9C37F" w:rsidR="00520CC0" w:rsidRPr="0075101A" w:rsidRDefault="0075101A" w:rsidP="00A2368E">
            <w:pPr>
              <w:pStyle w:val="Paragraphedeliste"/>
              <w:numPr>
                <w:ilvl w:val="0"/>
                <w:numId w:val="17"/>
              </w:numPr>
              <w:spacing w:before="120" w:after="120" w:line="240" w:lineRule="auto"/>
              <w:jc w:val="left"/>
              <w:rPr>
                <w:lang w:val="fr-FR"/>
              </w:rPr>
            </w:pPr>
            <w:r w:rsidRPr="0075101A">
              <w:rPr>
                <w:lang w:val="fr-FR"/>
              </w:rPr>
              <w:t>Empêcher toute détérioration supplémentaire, protéger et améliorer l'état des côtes et des écosystèmes terrestres et humides qui dépendent directement des écosystèmes aquatiques</w:t>
            </w:r>
            <w:r w:rsidR="00520CC0" w:rsidRPr="0075101A">
              <w:rPr>
                <w:lang w:val="fr-FR"/>
              </w:rPr>
              <w:t xml:space="preserve"> </w:t>
            </w:r>
          </w:p>
        </w:tc>
      </w:tr>
      <w:tr w:rsidR="00520CC0" w:rsidRPr="00520CC0" w14:paraId="4843AAD2" w14:textId="77777777" w:rsidTr="00A2368E">
        <w:trPr>
          <w:trHeight w:val="20"/>
        </w:trPr>
        <w:tc>
          <w:tcPr>
            <w:tcW w:w="373" w:type="pct"/>
            <w:vMerge/>
            <w:shd w:val="clear" w:color="auto" w:fill="auto"/>
            <w:vAlign w:val="center"/>
          </w:tcPr>
          <w:p w14:paraId="3AB35E7B" w14:textId="77777777" w:rsidR="00520CC0" w:rsidRPr="00520CC0" w:rsidRDefault="00520CC0" w:rsidP="00A2368E">
            <w:pPr>
              <w:spacing w:before="120" w:line="240" w:lineRule="auto"/>
              <w:rPr>
                <w:lang w:val="fr-FR" w:eastAsia="it-IT"/>
              </w:rPr>
            </w:pPr>
          </w:p>
        </w:tc>
        <w:tc>
          <w:tcPr>
            <w:tcW w:w="515" w:type="pct"/>
            <w:shd w:val="clear" w:color="auto" w:fill="auto"/>
            <w:vAlign w:val="center"/>
          </w:tcPr>
          <w:p w14:paraId="0E3C6C35" w14:textId="0013119C" w:rsidR="00520CC0" w:rsidRPr="00520CC0" w:rsidRDefault="00520CC0" w:rsidP="00A2368E">
            <w:pPr>
              <w:spacing w:before="120" w:line="240" w:lineRule="auto"/>
              <w:rPr>
                <w:lang w:val="fr-FR"/>
              </w:rPr>
            </w:pPr>
            <w:r w:rsidRPr="00520CC0">
              <w:rPr>
                <w:lang w:val="fr-FR"/>
              </w:rPr>
              <w:t>Région Adriatique et Mer Ionienne</w:t>
            </w:r>
          </w:p>
        </w:tc>
        <w:tc>
          <w:tcPr>
            <w:tcW w:w="535" w:type="pct"/>
            <w:shd w:val="clear" w:color="auto" w:fill="auto"/>
            <w:vAlign w:val="center"/>
          </w:tcPr>
          <w:p w14:paraId="3F0FD75D" w14:textId="77777777" w:rsidR="00520CC0" w:rsidRPr="00520CC0" w:rsidRDefault="00520CC0" w:rsidP="00A2368E">
            <w:pPr>
              <w:spacing w:before="120" w:line="240" w:lineRule="auto"/>
              <w:rPr>
                <w:lang w:val="fr-FR"/>
              </w:rPr>
            </w:pPr>
            <w:r w:rsidRPr="00520CC0">
              <w:rPr>
                <w:lang w:val="fr-FR"/>
              </w:rPr>
              <w:t>EUSAIR</w:t>
            </w:r>
          </w:p>
        </w:tc>
        <w:tc>
          <w:tcPr>
            <w:tcW w:w="444" w:type="pct"/>
            <w:shd w:val="clear" w:color="auto" w:fill="4F81BD" w:themeFill="accent1"/>
            <w:vAlign w:val="center"/>
          </w:tcPr>
          <w:p w14:paraId="5DC5E7C5" w14:textId="77777777" w:rsidR="00520CC0" w:rsidRPr="00520CC0" w:rsidRDefault="00520CC0" w:rsidP="00A2368E">
            <w:pPr>
              <w:spacing w:before="120" w:line="240" w:lineRule="auto"/>
              <w:jc w:val="center"/>
              <w:rPr>
                <w:lang w:val="fr-FR"/>
              </w:rPr>
            </w:pPr>
            <w:r w:rsidRPr="00520CC0">
              <w:rPr>
                <w:rFonts w:ascii="Times New Roman" w:hAnsi="Times New Roman"/>
                <w:color w:val="000000" w:themeColor="text1"/>
                <w:lang w:val="fr-FR"/>
              </w:rPr>
              <w:t>S/O</w:t>
            </w:r>
          </w:p>
        </w:tc>
        <w:tc>
          <w:tcPr>
            <w:tcW w:w="444" w:type="pct"/>
            <w:shd w:val="clear" w:color="auto" w:fill="4F81BD" w:themeFill="accent1"/>
            <w:vAlign w:val="center"/>
          </w:tcPr>
          <w:p w14:paraId="0C595A5E" w14:textId="77777777" w:rsidR="00520CC0" w:rsidRPr="00520CC0" w:rsidRDefault="00520CC0"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544" w:type="pct"/>
            <w:shd w:val="clear" w:color="auto" w:fill="4F81BD" w:themeFill="accent1"/>
            <w:vAlign w:val="center"/>
          </w:tcPr>
          <w:p w14:paraId="5AEC8DE8" w14:textId="77777777" w:rsidR="00520CC0" w:rsidRPr="00520CC0" w:rsidRDefault="00520CC0"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2145" w:type="pct"/>
            <w:vMerge/>
            <w:shd w:val="clear" w:color="auto" w:fill="auto"/>
            <w:vAlign w:val="center"/>
          </w:tcPr>
          <w:p w14:paraId="400CDB3E" w14:textId="77777777" w:rsidR="00520CC0" w:rsidRPr="00520CC0" w:rsidRDefault="00520CC0" w:rsidP="00A2368E">
            <w:pPr>
              <w:spacing w:before="120" w:line="240" w:lineRule="auto"/>
              <w:jc w:val="left"/>
              <w:rPr>
                <w:lang w:val="fr-FR" w:eastAsia="it-IT"/>
              </w:rPr>
            </w:pPr>
          </w:p>
        </w:tc>
      </w:tr>
      <w:tr w:rsidR="00520CC0" w:rsidRPr="00AE782E" w14:paraId="49038048" w14:textId="77777777" w:rsidTr="00A2368E">
        <w:trPr>
          <w:trHeight w:val="20"/>
        </w:trPr>
        <w:tc>
          <w:tcPr>
            <w:tcW w:w="373" w:type="pct"/>
            <w:vMerge w:val="restart"/>
            <w:shd w:val="clear" w:color="auto" w:fill="auto"/>
            <w:vAlign w:val="center"/>
          </w:tcPr>
          <w:p w14:paraId="66FD1733" w14:textId="669D8448" w:rsidR="00520CC0" w:rsidRPr="00520CC0" w:rsidRDefault="008279E6" w:rsidP="00A2368E">
            <w:pPr>
              <w:spacing w:before="120" w:line="240" w:lineRule="auto"/>
              <w:rPr>
                <w:lang w:val="fr-FR" w:eastAsia="it-IT"/>
              </w:rPr>
            </w:pPr>
            <w:r>
              <w:rPr>
                <w:lang w:val="fr-FR" w:eastAsia="it-IT"/>
              </w:rPr>
              <w:t>Qualité et approvisionnement en eau</w:t>
            </w:r>
          </w:p>
        </w:tc>
        <w:tc>
          <w:tcPr>
            <w:tcW w:w="515" w:type="pct"/>
            <w:shd w:val="clear" w:color="auto" w:fill="auto"/>
            <w:vAlign w:val="center"/>
          </w:tcPr>
          <w:p w14:paraId="166FE25C" w14:textId="68801882" w:rsidR="00520CC0" w:rsidRPr="00520CC0" w:rsidRDefault="00520CC0" w:rsidP="00A2368E">
            <w:pPr>
              <w:spacing w:before="120" w:line="240" w:lineRule="auto"/>
              <w:rPr>
                <w:lang w:val="fr-FR"/>
              </w:rPr>
            </w:pPr>
            <w:r w:rsidRPr="00520CC0">
              <w:rPr>
                <w:lang w:val="fr-FR"/>
              </w:rPr>
              <w:t xml:space="preserve">Méditerranée </w:t>
            </w:r>
          </w:p>
        </w:tc>
        <w:tc>
          <w:tcPr>
            <w:tcW w:w="535" w:type="pct"/>
            <w:shd w:val="clear" w:color="auto" w:fill="auto"/>
            <w:vAlign w:val="center"/>
          </w:tcPr>
          <w:p w14:paraId="5D4BAD4D" w14:textId="77777777" w:rsidR="00520CC0" w:rsidRPr="00520CC0" w:rsidRDefault="00520CC0" w:rsidP="00A2368E">
            <w:pPr>
              <w:spacing w:before="120" w:line="240" w:lineRule="auto"/>
              <w:rPr>
                <w:lang w:val="fr-FR"/>
              </w:rPr>
            </w:pPr>
            <w:r w:rsidRPr="00520CC0">
              <w:rPr>
                <w:lang w:val="fr-FR"/>
              </w:rPr>
              <w:t>WestMed</w:t>
            </w:r>
          </w:p>
        </w:tc>
        <w:tc>
          <w:tcPr>
            <w:tcW w:w="444" w:type="pct"/>
            <w:shd w:val="clear" w:color="auto" w:fill="auto"/>
            <w:vAlign w:val="center"/>
          </w:tcPr>
          <w:p w14:paraId="3B44408F" w14:textId="77777777" w:rsidR="00520CC0" w:rsidRPr="00520CC0" w:rsidRDefault="00520CC0" w:rsidP="00A2368E">
            <w:pPr>
              <w:spacing w:before="120" w:line="240" w:lineRule="auto"/>
              <w:jc w:val="center"/>
              <w:rPr>
                <w:lang w:val="fr-FR" w:eastAsia="it-IT"/>
              </w:rPr>
            </w:pPr>
            <w:r w:rsidRPr="00520CC0">
              <w:rPr>
                <w:lang w:val="fr-FR" w:eastAsia="it-IT"/>
              </w:rPr>
              <w:t>N</w:t>
            </w:r>
          </w:p>
        </w:tc>
        <w:tc>
          <w:tcPr>
            <w:tcW w:w="444" w:type="pct"/>
            <w:shd w:val="clear" w:color="auto" w:fill="4F81BD" w:themeFill="accent1"/>
            <w:vAlign w:val="center"/>
          </w:tcPr>
          <w:p w14:paraId="446D82C5" w14:textId="77777777" w:rsidR="00520CC0" w:rsidRPr="00520CC0" w:rsidRDefault="00520CC0" w:rsidP="00A2368E">
            <w:pPr>
              <w:spacing w:before="120" w:line="240" w:lineRule="auto"/>
              <w:jc w:val="center"/>
              <w:rPr>
                <w:rFonts w:ascii="Times New Roman" w:hAnsi="Times New Roman"/>
                <w:color w:val="000000" w:themeColor="text1"/>
                <w:lang w:val="fr-FR"/>
              </w:rPr>
            </w:pPr>
            <w:r w:rsidRPr="00520CC0">
              <w:rPr>
                <w:rFonts w:ascii="Times New Roman" w:hAnsi="Times New Roman"/>
                <w:color w:val="000000" w:themeColor="text1"/>
                <w:lang w:val="fr-FR"/>
              </w:rPr>
              <w:t>S/O</w:t>
            </w:r>
          </w:p>
        </w:tc>
        <w:tc>
          <w:tcPr>
            <w:tcW w:w="544" w:type="pct"/>
            <w:shd w:val="clear" w:color="auto" w:fill="auto"/>
            <w:vAlign w:val="center"/>
          </w:tcPr>
          <w:p w14:paraId="383E8AB8" w14:textId="77777777" w:rsidR="00520CC0" w:rsidRPr="00520CC0" w:rsidRDefault="00520CC0" w:rsidP="00A2368E">
            <w:pPr>
              <w:spacing w:before="120" w:line="240" w:lineRule="auto"/>
              <w:jc w:val="center"/>
              <w:rPr>
                <w:lang w:val="fr-FR" w:eastAsia="it-IT"/>
              </w:rPr>
            </w:pPr>
            <w:r w:rsidRPr="00520CC0">
              <w:rPr>
                <w:lang w:val="fr-FR" w:eastAsia="it-IT"/>
              </w:rPr>
              <w:t>N</w:t>
            </w:r>
          </w:p>
        </w:tc>
        <w:tc>
          <w:tcPr>
            <w:tcW w:w="2145" w:type="pct"/>
            <w:vMerge w:val="restart"/>
            <w:shd w:val="clear" w:color="auto" w:fill="auto"/>
            <w:vAlign w:val="center"/>
          </w:tcPr>
          <w:p w14:paraId="1560D09B" w14:textId="3B9C0DCD" w:rsidR="0075101A" w:rsidRDefault="0075101A" w:rsidP="00A2368E">
            <w:pPr>
              <w:pStyle w:val="Paragraphedeliste"/>
              <w:numPr>
                <w:ilvl w:val="0"/>
                <w:numId w:val="17"/>
              </w:numPr>
              <w:spacing w:before="120" w:after="120" w:line="240" w:lineRule="auto"/>
              <w:jc w:val="left"/>
              <w:rPr>
                <w:lang w:val="fr-FR"/>
              </w:rPr>
            </w:pPr>
            <w:r>
              <w:rPr>
                <w:lang w:val="fr-FR"/>
              </w:rPr>
              <w:t>Suivi des ressources hydriques ;</w:t>
            </w:r>
          </w:p>
          <w:p w14:paraId="218A12E4" w14:textId="7C7D5BF7" w:rsidR="00520CC0" w:rsidRPr="0075101A" w:rsidRDefault="0075101A" w:rsidP="00A2368E">
            <w:pPr>
              <w:pStyle w:val="Paragraphedeliste"/>
              <w:numPr>
                <w:ilvl w:val="0"/>
                <w:numId w:val="17"/>
              </w:numPr>
              <w:spacing w:before="120" w:after="120" w:line="240" w:lineRule="auto"/>
              <w:jc w:val="left"/>
              <w:rPr>
                <w:lang w:val="fr-FR"/>
              </w:rPr>
            </w:pPr>
            <w:r>
              <w:rPr>
                <w:lang w:val="fr-FR"/>
              </w:rPr>
              <w:t xml:space="preserve">Minimiser la pollution et les catastrophes </w:t>
            </w:r>
            <w:r w:rsidR="00E430B6">
              <w:rPr>
                <w:lang w:val="fr-FR"/>
              </w:rPr>
              <w:t>aquatiques</w:t>
            </w:r>
            <w:r w:rsidR="00520CC0" w:rsidRPr="00520CC0">
              <w:rPr>
                <w:lang w:val="fr-FR"/>
              </w:rPr>
              <w:t>;</w:t>
            </w:r>
          </w:p>
        </w:tc>
      </w:tr>
      <w:tr w:rsidR="00520CC0" w:rsidRPr="00520CC0" w14:paraId="626E6CC8" w14:textId="77777777" w:rsidTr="00A2368E">
        <w:trPr>
          <w:trHeight w:val="20"/>
        </w:trPr>
        <w:tc>
          <w:tcPr>
            <w:tcW w:w="373" w:type="pct"/>
            <w:vMerge/>
            <w:shd w:val="clear" w:color="auto" w:fill="auto"/>
            <w:vAlign w:val="center"/>
          </w:tcPr>
          <w:p w14:paraId="265D20A0" w14:textId="77777777" w:rsidR="00520CC0" w:rsidRPr="00520CC0" w:rsidRDefault="00520CC0" w:rsidP="00A2368E">
            <w:pPr>
              <w:spacing w:before="120" w:line="240" w:lineRule="auto"/>
              <w:rPr>
                <w:lang w:val="fr-FR" w:eastAsia="it-IT"/>
              </w:rPr>
            </w:pPr>
          </w:p>
        </w:tc>
        <w:tc>
          <w:tcPr>
            <w:tcW w:w="515" w:type="pct"/>
            <w:shd w:val="clear" w:color="auto" w:fill="auto"/>
            <w:vAlign w:val="center"/>
          </w:tcPr>
          <w:p w14:paraId="5DB96520" w14:textId="4A57E418" w:rsidR="00520CC0" w:rsidRPr="00520CC0" w:rsidRDefault="00520CC0" w:rsidP="00A2368E">
            <w:pPr>
              <w:spacing w:before="120" w:line="240" w:lineRule="auto"/>
              <w:rPr>
                <w:lang w:val="fr-FR"/>
              </w:rPr>
            </w:pPr>
            <w:r w:rsidRPr="00520CC0">
              <w:rPr>
                <w:lang w:val="fr-FR"/>
              </w:rPr>
              <w:t>Région Adriatique et Mer Ionienne</w:t>
            </w:r>
          </w:p>
        </w:tc>
        <w:tc>
          <w:tcPr>
            <w:tcW w:w="535" w:type="pct"/>
            <w:shd w:val="clear" w:color="auto" w:fill="auto"/>
            <w:vAlign w:val="center"/>
          </w:tcPr>
          <w:p w14:paraId="2C697603" w14:textId="77777777" w:rsidR="00520CC0" w:rsidRPr="00520CC0" w:rsidRDefault="00520CC0" w:rsidP="00A2368E">
            <w:pPr>
              <w:spacing w:before="120" w:line="240" w:lineRule="auto"/>
              <w:rPr>
                <w:lang w:val="fr-FR"/>
              </w:rPr>
            </w:pPr>
            <w:r w:rsidRPr="00520CC0">
              <w:rPr>
                <w:lang w:val="fr-FR"/>
              </w:rPr>
              <w:t>EUSAIR</w:t>
            </w:r>
          </w:p>
        </w:tc>
        <w:tc>
          <w:tcPr>
            <w:tcW w:w="444" w:type="pct"/>
            <w:shd w:val="clear" w:color="auto" w:fill="FFFFFF" w:themeFill="background1"/>
            <w:vAlign w:val="center"/>
          </w:tcPr>
          <w:p w14:paraId="64E10E74" w14:textId="77777777" w:rsidR="00520CC0" w:rsidRPr="00520CC0" w:rsidRDefault="00520CC0" w:rsidP="00A2368E">
            <w:pPr>
              <w:spacing w:before="120" w:line="240" w:lineRule="auto"/>
              <w:jc w:val="center"/>
              <w:rPr>
                <w:lang w:val="fr-FR" w:eastAsia="it-IT"/>
              </w:rPr>
            </w:pPr>
            <w:r w:rsidRPr="00520CC0">
              <w:rPr>
                <w:lang w:val="fr-FR" w:eastAsia="it-IT"/>
              </w:rPr>
              <w:t>N</w:t>
            </w:r>
          </w:p>
        </w:tc>
        <w:tc>
          <w:tcPr>
            <w:tcW w:w="444" w:type="pct"/>
            <w:shd w:val="clear" w:color="auto" w:fill="4F81BD" w:themeFill="accent1"/>
            <w:vAlign w:val="center"/>
          </w:tcPr>
          <w:p w14:paraId="28F46F47" w14:textId="77777777" w:rsidR="00520CC0" w:rsidRPr="00520CC0" w:rsidRDefault="00520CC0" w:rsidP="00A2368E">
            <w:pPr>
              <w:spacing w:before="120" w:line="240" w:lineRule="auto"/>
              <w:jc w:val="center"/>
              <w:rPr>
                <w:rFonts w:ascii="Times New Roman" w:hAnsi="Times New Roman"/>
                <w:color w:val="000000" w:themeColor="text1"/>
                <w:lang w:val="fr-FR"/>
              </w:rPr>
            </w:pPr>
            <w:r w:rsidRPr="00520CC0">
              <w:rPr>
                <w:rFonts w:ascii="Times New Roman" w:hAnsi="Times New Roman"/>
                <w:color w:val="000000" w:themeColor="text1"/>
                <w:lang w:val="fr-FR"/>
              </w:rPr>
              <w:t>S/O</w:t>
            </w:r>
          </w:p>
        </w:tc>
        <w:tc>
          <w:tcPr>
            <w:tcW w:w="544" w:type="pct"/>
            <w:shd w:val="clear" w:color="auto" w:fill="FFFFFF" w:themeFill="background1"/>
            <w:vAlign w:val="center"/>
          </w:tcPr>
          <w:p w14:paraId="445DC94A" w14:textId="77777777" w:rsidR="00520CC0" w:rsidRPr="00520CC0" w:rsidRDefault="00520CC0" w:rsidP="00A2368E">
            <w:pPr>
              <w:spacing w:before="120" w:line="240" w:lineRule="auto"/>
              <w:jc w:val="center"/>
              <w:rPr>
                <w:lang w:val="fr-FR" w:eastAsia="it-IT"/>
              </w:rPr>
            </w:pPr>
            <w:r w:rsidRPr="00520CC0">
              <w:rPr>
                <w:lang w:val="fr-FR" w:eastAsia="it-IT"/>
              </w:rPr>
              <w:t>N</w:t>
            </w:r>
          </w:p>
        </w:tc>
        <w:tc>
          <w:tcPr>
            <w:tcW w:w="2145" w:type="pct"/>
            <w:vMerge/>
            <w:shd w:val="clear" w:color="auto" w:fill="auto"/>
            <w:vAlign w:val="center"/>
          </w:tcPr>
          <w:p w14:paraId="5CFFF532" w14:textId="77777777" w:rsidR="00520CC0" w:rsidRPr="00520CC0" w:rsidRDefault="00520CC0" w:rsidP="00A2368E">
            <w:pPr>
              <w:pStyle w:val="Paragraphedeliste"/>
              <w:numPr>
                <w:ilvl w:val="0"/>
                <w:numId w:val="17"/>
              </w:numPr>
              <w:spacing w:before="120" w:after="120" w:line="240" w:lineRule="auto"/>
              <w:jc w:val="left"/>
              <w:rPr>
                <w:lang w:val="fr-FR"/>
              </w:rPr>
            </w:pPr>
          </w:p>
        </w:tc>
      </w:tr>
      <w:tr w:rsidR="00520CC0" w:rsidRPr="00A06F9F" w14:paraId="077B87E3" w14:textId="77777777" w:rsidTr="00A2368E">
        <w:trPr>
          <w:trHeight w:val="20"/>
        </w:trPr>
        <w:tc>
          <w:tcPr>
            <w:tcW w:w="373" w:type="pct"/>
            <w:vMerge w:val="restart"/>
            <w:shd w:val="clear" w:color="auto" w:fill="auto"/>
            <w:vAlign w:val="center"/>
          </w:tcPr>
          <w:p w14:paraId="41502AE5" w14:textId="4C12C79E" w:rsidR="00520CC0" w:rsidRPr="00520CC0" w:rsidRDefault="008279E6" w:rsidP="00A2368E">
            <w:pPr>
              <w:spacing w:before="120" w:line="240" w:lineRule="auto"/>
              <w:rPr>
                <w:lang w:val="fr-FR" w:eastAsia="it-IT"/>
              </w:rPr>
            </w:pPr>
            <w:r>
              <w:rPr>
                <w:lang w:val="fr-FR" w:eastAsia="it-IT"/>
              </w:rPr>
              <w:t>Qualité de l’air</w:t>
            </w:r>
          </w:p>
        </w:tc>
        <w:tc>
          <w:tcPr>
            <w:tcW w:w="515" w:type="pct"/>
            <w:shd w:val="clear" w:color="auto" w:fill="auto"/>
            <w:vAlign w:val="center"/>
          </w:tcPr>
          <w:p w14:paraId="3B8A5ECB" w14:textId="7112F93B" w:rsidR="00520CC0" w:rsidRPr="00520CC0" w:rsidRDefault="00520CC0" w:rsidP="00A2368E">
            <w:pPr>
              <w:spacing w:before="120" w:line="240" w:lineRule="auto"/>
              <w:rPr>
                <w:lang w:val="fr-FR"/>
              </w:rPr>
            </w:pPr>
            <w:r w:rsidRPr="00520CC0">
              <w:rPr>
                <w:lang w:val="fr-FR"/>
              </w:rPr>
              <w:t xml:space="preserve">Méditerranée </w:t>
            </w:r>
          </w:p>
        </w:tc>
        <w:tc>
          <w:tcPr>
            <w:tcW w:w="535" w:type="pct"/>
            <w:shd w:val="clear" w:color="auto" w:fill="auto"/>
            <w:vAlign w:val="center"/>
          </w:tcPr>
          <w:p w14:paraId="46637626" w14:textId="77777777" w:rsidR="00520CC0" w:rsidRPr="00520CC0" w:rsidRDefault="00520CC0" w:rsidP="00A2368E">
            <w:pPr>
              <w:spacing w:before="120" w:line="240" w:lineRule="auto"/>
              <w:rPr>
                <w:lang w:val="fr-FR"/>
              </w:rPr>
            </w:pPr>
            <w:r w:rsidRPr="00520CC0">
              <w:rPr>
                <w:lang w:val="fr-FR"/>
              </w:rPr>
              <w:t>WestMed</w:t>
            </w:r>
          </w:p>
        </w:tc>
        <w:tc>
          <w:tcPr>
            <w:tcW w:w="444" w:type="pct"/>
            <w:shd w:val="clear" w:color="auto" w:fill="auto"/>
            <w:vAlign w:val="center"/>
          </w:tcPr>
          <w:p w14:paraId="70B878ED" w14:textId="77777777" w:rsidR="00520CC0" w:rsidRPr="00520CC0" w:rsidRDefault="00520CC0" w:rsidP="00A2368E">
            <w:pPr>
              <w:spacing w:before="120" w:line="240" w:lineRule="auto"/>
              <w:jc w:val="center"/>
              <w:rPr>
                <w:lang w:val="fr-FR"/>
              </w:rPr>
            </w:pPr>
            <w:r w:rsidRPr="00520CC0">
              <w:rPr>
                <w:lang w:val="fr-FR" w:eastAsia="it-IT"/>
              </w:rPr>
              <w:t>N</w:t>
            </w:r>
          </w:p>
        </w:tc>
        <w:tc>
          <w:tcPr>
            <w:tcW w:w="444" w:type="pct"/>
            <w:shd w:val="clear" w:color="auto" w:fill="4F81BD" w:themeFill="accent1"/>
            <w:vAlign w:val="center"/>
          </w:tcPr>
          <w:p w14:paraId="7004163A" w14:textId="77777777" w:rsidR="00520CC0" w:rsidRPr="00520CC0" w:rsidRDefault="00520CC0"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544" w:type="pct"/>
            <w:shd w:val="clear" w:color="auto" w:fill="auto"/>
            <w:vAlign w:val="center"/>
          </w:tcPr>
          <w:p w14:paraId="67D5B245" w14:textId="77777777" w:rsidR="00520CC0" w:rsidRPr="00520CC0" w:rsidRDefault="00520CC0" w:rsidP="00A2368E">
            <w:pPr>
              <w:spacing w:before="120" w:line="240" w:lineRule="auto"/>
              <w:jc w:val="center"/>
              <w:rPr>
                <w:lang w:val="fr-FR" w:eastAsia="it-IT"/>
              </w:rPr>
            </w:pPr>
            <w:r w:rsidRPr="00520CC0">
              <w:rPr>
                <w:lang w:val="fr-FR" w:eastAsia="it-IT"/>
              </w:rPr>
              <w:t>N</w:t>
            </w:r>
          </w:p>
        </w:tc>
        <w:tc>
          <w:tcPr>
            <w:tcW w:w="2145" w:type="pct"/>
            <w:vMerge w:val="restart"/>
            <w:shd w:val="clear" w:color="auto" w:fill="auto"/>
            <w:vAlign w:val="center"/>
          </w:tcPr>
          <w:p w14:paraId="48E20AA6" w14:textId="65C88494" w:rsidR="0075101A" w:rsidRDefault="0075101A" w:rsidP="00A2368E">
            <w:pPr>
              <w:pStyle w:val="Paragraphedeliste"/>
              <w:numPr>
                <w:ilvl w:val="0"/>
                <w:numId w:val="17"/>
              </w:numPr>
              <w:spacing w:before="120" w:after="120" w:line="240" w:lineRule="auto"/>
              <w:jc w:val="left"/>
              <w:rPr>
                <w:lang w:val="fr-FR"/>
              </w:rPr>
            </w:pPr>
            <w:r>
              <w:rPr>
                <w:lang w:val="fr-FR"/>
              </w:rPr>
              <w:t xml:space="preserve">Réduire les émissions dans l’atmosphère ; </w:t>
            </w:r>
          </w:p>
          <w:p w14:paraId="07B22556" w14:textId="07302644" w:rsidR="0075101A" w:rsidRPr="0075101A" w:rsidRDefault="00AB7EF9" w:rsidP="00A2368E">
            <w:pPr>
              <w:pStyle w:val="Paragraphedeliste"/>
              <w:numPr>
                <w:ilvl w:val="0"/>
                <w:numId w:val="17"/>
              </w:numPr>
              <w:spacing w:before="120" w:after="120" w:line="240" w:lineRule="auto"/>
              <w:jc w:val="left"/>
              <w:rPr>
                <w:lang w:val="fr-FR"/>
              </w:rPr>
            </w:pPr>
            <w:r w:rsidRPr="00AB7EF9">
              <w:rPr>
                <w:lang w:val="fr-FR"/>
              </w:rPr>
              <w:t>Assurer l'amélioration continue de la qualité de l'air pour éviter d'endommager le patrimoine, les écosystèmes naturels</w:t>
            </w:r>
          </w:p>
          <w:p w14:paraId="7F2D49F7" w14:textId="3DA15BDF" w:rsidR="00520CC0" w:rsidRPr="00AB7EF9" w:rsidRDefault="00AB7EF9" w:rsidP="00A2368E">
            <w:pPr>
              <w:pStyle w:val="Paragraphedeliste"/>
              <w:numPr>
                <w:ilvl w:val="0"/>
                <w:numId w:val="17"/>
              </w:numPr>
              <w:spacing w:before="120" w:after="120" w:line="240" w:lineRule="auto"/>
              <w:jc w:val="left"/>
              <w:rPr>
                <w:lang w:val="fr-FR"/>
              </w:rPr>
            </w:pPr>
            <w:r w:rsidRPr="00AB7EF9">
              <w:rPr>
                <w:lang w:val="fr-FR"/>
              </w:rPr>
              <w:t>Obtenir des niveaux de qualité de l'air qui n'entraînent pas d'impacts négatifs significatifs et réduisent les risques pour la santé humaine et l'environnement.</w:t>
            </w:r>
          </w:p>
        </w:tc>
      </w:tr>
      <w:tr w:rsidR="00520CC0" w:rsidRPr="00520CC0" w14:paraId="6057A68F" w14:textId="77777777" w:rsidTr="00C76FC6">
        <w:trPr>
          <w:trHeight w:val="20"/>
        </w:trPr>
        <w:tc>
          <w:tcPr>
            <w:tcW w:w="373" w:type="pct"/>
            <w:vMerge/>
            <w:shd w:val="clear" w:color="auto" w:fill="auto"/>
            <w:vAlign w:val="center"/>
          </w:tcPr>
          <w:p w14:paraId="2918CC62" w14:textId="77777777" w:rsidR="00520CC0" w:rsidRPr="00E430B6" w:rsidRDefault="00520CC0" w:rsidP="00A2368E">
            <w:pPr>
              <w:spacing w:before="120" w:line="240" w:lineRule="auto"/>
              <w:rPr>
                <w:lang w:val="fr-FR" w:eastAsia="it-IT"/>
              </w:rPr>
            </w:pPr>
          </w:p>
        </w:tc>
        <w:tc>
          <w:tcPr>
            <w:tcW w:w="515" w:type="pct"/>
            <w:shd w:val="clear" w:color="auto" w:fill="auto"/>
            <w:vAlign w:val="center"/>
          </w:tcPr>
          <w:p w14:paraId="376598EE" w14:textId="3DFB7A85" w:rsidR="00520CC0" w:rsidRPr="00520CC0" w:rsidRDefault="00520CC0" w:rsidP="00A2368E">
            <w:pPr>
              <w:spacing w:before="120" w:line="240" w:lineRule="auto"/>
              <w:rPr>
                <w:lang w:val="fr-FR"/>
              </w:rPr>
            </w:pPr>
            <w:r w:rsidRPr="00520CC0">
              <w:rPr>
                <w:lang w:val="fr-FR"/>
              </w:rPr>
              <w:t>Région Adriatique et Mer Ionienne</w:t>
            </w:r>
          </w:p>
        </w:tc>
        <w:tc>
          <w:tcPr>
            <w:tcW w:w="535" w:type="pct"/>
            <w:shd w:val="clear" w:color="auto" w:fill="auto"/>
            <w:vAlign w:val="center"/>
          </w:tcPr>
          <w:p w14:paraId="4FA8A752" w14:textId="77777777" w:rsidR="00520CC0" w:rsidRPr="00520CC0" w:rsidRDefault="00520CC0" w:rsidP="00A2368E">
            <w:pPr>
              <w:spacing w:before="120" w:line="240" w:lineRule="auto"/>
              <w:rPr>
                <w:lang w:val="fr-FR"/>
              </w:rPr>
            </w:pPr>
            <w:r w:rsidRPr="00520CC0">
              <w:rPr>
                <w:lang w:val="fr-FR"/>
              </w:rPr>
              <w:t>EUSAIR</w:t>
            </w:r>
          </w:p>
        </w:tc>
        <w:tc>
          <w:tcPr>
            <w:tcW w:w="444" w:type="pct"/>
            <w:shd w:val="clear" w:color="auto" w:fill="4F81BD" w:themeFill="accent1"/>
            <w:vAlign w:val="center"/>
          </w:tcPr>
          <w:p w14:paraId="1427CBDC" w14:textId="77777777" w:rsidR="00520CC0" w:rsidRPr="00520CC0" w:rsidRDefault="00520CC0" w:rsidP="00A2368E">
            <w:pPr>
              <w:spacing w:before="120" w:line="240" w:lineRule="auto"/>
              <w:jc w:val="center"/>
              <w:rPr>
                <w:lang w:val="fr-FR"/>
              </w:rPr>
            </w:pPr>
            <w:r w:rsidRPr="00520CC0">
              <w:rPr>
                <w:rFonts w:ascii="Times New Roman" w:hAnsi="Times New Roman"/>
                <w:color w:val="000000" w:themeColor="text1"/>
                <w:lang w:val="fr-FR"/>
              </w:rPr>
              <w:t>S/O</w:t>
            </w:r>
          </w:p>
        </w:tc>
        <w:tc>
          <w:tcPr>
            <w:tcW w:w="444" w:type="pct"/>
            <w:shd w:val="clear" w:color="auto" w:fill="4F81BD" w:themeFill="accent1"/>
            <w:vAlign w:val="center"/>
          </w:tcPr>
          <w:p w14:paraId="55C46CF2" w14:textId="77777777" w:rsidR="00520CC0" w:rsidRPr="00520CC0" w:rsidRDefault="00520CC0" w:rsidP="00A2368E">
            <w:pPr>
              <w:spacing w:before="120" w:line="240" w:lineRule="auto"/>
              <w:jc w:val="center"/>
              <w:rPr>
                <w:lang w:val="fr-FR" w:eastAsia="it-IT"/>
              </w:rPr>
            </w:pPr>
            <w:r w:rsidRPr="00520CC0">
              <w:rPr>
                <w:rFonts w:ascii="Times New Roman" w:hAnsi="Times New Roman"/>
                <w:color w:val="000000" w:themeColor="text1"/>
                <w:lang w:val="fr-FR"/>
              </w:rPr>
              <w:t>S/O</w:t>
            </w:r>
          </w:p>
        </w:tc>
        <w:tc>
          <w:tcPr>
            <w:tcW w:w="544" w:type="pct"/>
            <w:shd w:val="clear" w:color="auto" w:fill="auto"/>
            <w:vAlign w:val="center"/>
          </w:tcPr>
          <w:p w14:paraId="6B945854" w14:textId="77777777" w:rsidR="00520CC0" w:rsidRPr="00520CC0" w:rsidRDefault="00520CC0" w:rsidP="00A2368E">
            <w:pPr>
              <w:spacing w:before="120" w:line="240" w:lineRule="auto"/>
              <w:jc w:val="center"/>
              <w:rPr>
                <w:lang w:val="fr-FR" w:eastAsia="it-IT"/>
              </w:rPr>
            </w:pPr>
            <w:r w:rsidRPr="00520CC0">
              <w:rPr>
                <w:lang w:val="fr-FR" w:eastAsia="it-IT"/>
              </w:rPr>
              <w:t>N</w:t>
            </w:r>
          </w:p>
        </w:tc>
        <w:tc>
          <w:tcPr>
            <w:tcW w:w="2145" w:type="pct"/>
            <w:vMerge/>
            <w:shd w:val="clear" w:color="auto" w:fill="auto"/>
          </w:tcPr>
          <w:p w14:paraId="350D753E" w14:textId="77777777" w:rsidR="00520CC0" w:rsidRPr="00520CC0" w:rsidRDefault="00520CC0" w:rsidP="00A2368E">
            <w:pPr>
              <w:pStyle w:val="Paragraphedeliste"/>
              <w:numPr>
                <w:ilvl w:val="0"/>
                <w:numId w:val="17"/>
              </w:numPr>
              <w:spacing w:before="120" w:after="120" w:line="240" w:lineRule="auto"/>
              <w:jc w:val="left"/>
              <w:rPr>
                <w:lang w:val="fr-FR"/>
              </w:rPr>
            </w:pPr>
          </w:p>
        </w:tc>
      </w:tr>
    </w:tbl>
    <w:p w14:paraId="7335C627" w14:textId="5D0D9150" w:rsidR="00482A91" w:rsidRPr="007E2B59" w:rsidRDefault="00482A91" w:rsidP="00482A91">
      <w:pPr>
        <w:spacing w:before="0" w:line="300" w:lineRule="atLeast"/>
        <w:rPr>
          <w:lang w:val="fr-FR"/>
        </w:rPr>
      </w:pPr>
      <w:bookmarkStart w:id="153" w:name="_Toc66805904"/>
      <w:r w:rsidRPr="004138CE">
        <w:rPr>
          <w:color w:val="4F81BD" w:themeColor="accent1"/>
          <w:sz w:val="22"/>
          <w:szCs w:val="22"/>
          <w:lang w:val="fr-FR"/>
        </w:rPr>
        <w:lastRenderedPageBreak/>
        <w:t xml:space="preserve">Tableau </w:t>
      </w:r>
      <w:r w:rsidRPr="004138CE">
        <w:rPr>
          <w:color w:val="4F81BD" w:themeColor="accent1"/>
          <w:sz w:val="22"/>
          <w:szCs w:val="22"/>
        </w:rPr>
        <w:fldChar w:fldCharType="begin"/>
      </w:r>
      <w:r w:rsidRPr="004138CE">
        <w:rPr>
          <w:color w:val="4F81BD" w:themeColor="accent1"/>
          <w:sz w:val="22"/>
          <w:szCs w:val="22"/>
          <w:lang w:val="fr-FR"/>
        </w:rPr>
        <w:instrText xml:space="preserve"> SEQ Tableau \* ARABIC </w:instrText>
      </w:r>
      <w:r w:rsidRPr="004138CE">
        <w:rPr>
          <w:color w:val="4F81BD" w:themeColor="accent1"/>
          <w:sz w:val="22"/>
          <w:szCs w:val="22"/>
        </w:rPr>
        <w:fldChar w:fldCharType="separate"/>
      </w:r>
      <w:r>
        <w:rPr>
          <w:noProof/>
          <w:color w:val="4F81BD" w:themeColor="accent1"/>
          <w:sz w:val="22"/>
          <w:szCs w:val="22"/>
          <w:lang w:val="fr-FR"/>
        </w:rPr>
        <w:t>9</w:t>
      </w:r>
      <w:r w:rsidRPr="004138CE">
        <w:rPr>
          <w:color w:val="4F81BD" w:themeColor="accent1"/>
          <w:sz w:val="22"/>
          <w:szCs w:val="22"/>
        </w:rPr>
        <w:fldChar w:fldCharType="end"/>
      </w:r>
      <w:r w:rsidRPr="004138CE">
        <w:rPr>
          <w:color w:val="4F81BD" w:themeColor="accent1"/>
          <w:sz w:val="22"/>
          <w:szCs w:val="22"/>
          <w:lang w:val="fr-FR"/>
        </w:rPr>
        <w:t xml:space="preserve"> : </w:t>
      </w:r>
      <w:r w:rsidR="00FB0C73">
        <w:rPr>
          <w:color w:val="4F81BD" w:themeColor="accent1"/>
          <w:sz w:val="22"/>
          <w:szCs w:val="22"/>
          <w:lang w:val="fr-FR"/>
        </w:rPr>
        <w:t>A</w:t>
      </w:r>
      <w:r>
        <w:rPr>
          <w:color w:val="4F81BD" w:themeColor="accent1"/>
          <w:sz w:val="22"/>
          <w:szCs w:val="22"/>
          <w:lang w:val="fr-FR"/>
        </w:rPr>
        <w:t>nalyse de c</w:t>
      </w:r>
      <w:r w:rsidRPr="004138CE">
        <w:rPr>
          <w:color w:val="4F81BD" w:themeColor="accent1"/>
          <w:sz w:val="22"/>
          <w:szCs w:val="22"/>
          <w:lang w:val="fr-FR"/>
        </w:rPr>
        <w:t xml:space="preserve">ohérence du </w:t>
      </w:r>
      <w:r>
        <w:rPr>
          <w:color w:val="4F81BD" w:themeColor="accent1"/>
          <w:sz w:val="22"/>
          <w:szCs w:val="22"/>
          <w:lang w:val="fr-FR"/>
        </w:rPr>
        <w:t>P</w:t>
      </w:r>
      <w:r w:rsidRPr="004138CE">
        <w:rPr>
          <w:color w:val="4F81BD" w:themeColor="accent1"/>
          <w:sz w:val="22"/>
          <w:szCs w:val="22"/>
          <w:lang w:val="fr-FR"/>
        </w:rPr>
        <w:t xml:space="preserve">rogramme avec </w:t>
      </w:r>
      <w:r>
        <w:rPr>
          <w:color w:val="4F81BD" w:themeColor="accent1"/>
          <w:sz w:val="22"/>
          <w:szCs w:val="22"/>
          <w:lang w:val="fr-FR"/>
        </w:rPr>
        <w:t>les stratégies : Espace Alpin, Région Danube et Mer noire.</w:t>
      </w:r>
      <w:bookmarkEnd w:id="153"/>
    </w:p>
    <w:tbl>
      <w:tblPr>
        <w:tblW w:w="540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28" w:type="dxa"/>
          <w:left w:w="30" w:type="dxa"/>
          <w:bottom w:w="28" w:type="dxa"/>
          <w:right w:w="30" w:type="dxa"/>
        </w:tblCellMar>
        <w:tblLook w:val="0000" w:firstRow="0" w:lastRow="0" w:firstColumn="0" w:lastColumn="0" w:noHBand="0" w:noVBand="0"/>
      </w:tblPr>
      <w:tblGrid>
        <w:gridCol w:w="1129"/>
        <w:gridCol w:w="1126"/>
        <w:gridCol w:w="2052"/>
        <w:gridCol w:w="1344"/>
        <w:gridCol w:w="1344"/>
        <w:gridCol w:w="1647"/>
        <w:gridCol w:w="6492"/>
      </w:tblGrid>
      <w:tr w:rsidR="001D1AA0" w:rsidRPr="00A06F9F" w14:paraId="43EDCB9C" w14:textId="77777777" w:rsidTr="002C2D92">
        <w:trPr>
          <w:trHeight w:val="20"/>
          <w:tblHeader/>
        </w:trPr>
        <w:tc>
          <w:tcPr>
            <w:tcW w:w="373" w:type="pct"/>
            <w:shd w:val="clear" w:color="auto" w:fill="8DB3E2" w:themeFill="text2" w:themeFillTint="66"/>
            <w:vAlign w:val="center"/>
          </w:tcPr>
          <w:p w14:paraId="4AA06129" w14:textId="2BBB2AAC" w:rsidR="001D1AA0" w:rsidRPr="002C2D92" w:rsidRDefault="001D1AA0" w:rsidP="00A2368E">
            <w:pPr>
              <w:spacing w:before="120" w:line="240" w:lineRule="auto"/>
              <w:jc w:val="center"/>
              <w:rPr>
                <w:rFonts w:cs="Calibri Light"/>
                <w:b/>
                <w:bCs/>
                <w:sz w:val="18"/>
                <w:szCs w:val="18"/>
                <w:lang w:val="fr-FR" w:eastAsia="it-IT"/>
              </w:rPr>
            </w:pPr>
            <w:r w:rsidRPr="002C2D92">
              <w:rPr>
                <w:b/>
                <w:bCs/>
                <w:lang w:val="fr-FR" w:eastAsia="it-IT"/>
              </w:rPr>
              <w:t>Sujet environnemental</w:t>
            </w:r>
          </w:p>
        </w:tc>
        <w:tc>
          <w:tcPr>
            <w:tcW w:w="372" w:type="pct"/>
            <w:shd w:val="clear" w:color="auto" w:fill="8DB3E2" w:themeFill="text2" w:themeFillTint="66"/>
            <w:vAlign w:val="center"/>
          </w:tcPr>
          <w:p w14:paraId="05BC32F9" w14:textId="0A39C579" w:rsidR="001D1AA0" w:rsidRPr="002C2D92" w:rsidRDefault="001D1AA0" w:rsidP="00A2368E">
            <w:pPr>
              <w:spacing w:before="120" w:line="240" w:lineRule="auto"/>
              <w:jc w:val="center"/>
              <w:rPr>
                <w:rFonts w:cs="Calibri Light"/>
                <w:b/>
                <w:bCs/>
                <w:sz w:val="18"/>
                <w:szCs w:val="18"/>
                <w:lang w:val="fr-FR"/>
              </w:rPr>
            </w:pPr>
            <w:r w:rsidRPr="002C2D92">
              <w:rPr>
                <w:b/>
                <w:bCs/>
                <w:lang w:val="fr-FR"/>
              </w:rPr>
              <w:t>Échelle</w:t>
            </w:r>
          </w:p>
        </w:tc>
        <w:tc>
          <w:tcPr>
            <w:tcW w:w="678" w:type="pct"/>
            <w:shd w:val="clear" w:color="auto" w:fill="8DB3E2" w:themeFill="text2" w:themeFillTint="66"/>
            <w:vAlign w:val="center"/>
          </w:tcPr>
          <w:p w14:paraId="1FFC1C1A" w14:textId="2F4E9DEF" w:rsidR="001D1AA0" w:rsidRPr="002C2D92" w:rsidRDefault="001D1AA0" w:rsidP="00A2368E">
            <w:pPr>
              <w:spacing w:before="120" w:line="240" w:lineRule="auto"/>
              <w:jc w:val="center"/>
              <w:rPr>
                <w:rFonts w:cs="Calibri Light"/>
                <w:b/>
                <w:bCs/>
                <w:sz w:val="18"/>
                <w:szCs w:val="18"/>
                <w:lang w:val="fr-FR"/>
              </w:rPr>
            </w:pPr>
            <w:r w:rsidRPr="002C2D92">
              <w:rPr>
                <w:b/>
                <w:bCs/>
                <w:lang w:val="fr-FR"/>
              </w:rPr>
              <w:t>DOCUMENT</w:t>
            </w:r>
          </w:p>
        </w:tc>
        <w:tc>
          <w:tcPr>
            <w:tcW w:w="444" w:type="pct"/>
            <w:shd w:val="clear" w:color="auto" w:fill="8DB3E2" w:themeFill="text2" w:themeFillTint="66"/>
            <w:vAlign w:val="center"/>
          </w:tcPr>
          <w:p w14:paraId="25CEDA47" w14:textId="020C47FA" w:rsidR="001D1AA0" w:rsidRPr="002C2D92" w:rsidRDefault="001D1AA0" w:rsidP="00A2368E">
            <w:pPr>
              <w:spacing w:before="120" w:line="240" w:lineRule="auto"/>
              <w:jc w:val="center"/>
              <w:rPr>
                <w:rFonts w:cs="Calibri Light"/>
                <w:b/>
                <w:bCs/>
                <w:sz w:val="18"/>
                <w:szCs w:val="18"/>
                <w:lang w:val="fr-FR"/>
              </w:rPr>
            </w:pPr>
            <w:r w:rsidRPr="002C2D92">
              <w:rPr>
                <w:b/>
                <w:bCs/>
                <w:lang w:val="fr-FR"/>
              </w:rPr>
              <w:t>P1 – Un Espace MED plus intelligent</w:t>
            </w:r>
          </w:p>
        </w:tc>
        <w:tc>
          <w:tcPr>
            <w:tcW w:w="444" w:type="pct"/>
            <w:shd w:val="clear" w:color="auto" w:fill="8DB3E2" w:themeFill="text2" w:themeFillTint="66"/>
            <w:vAlign w:val="center"/>
          </w:tcPr>
          <w:p w14:paraId="0B989E8D" w14:textId="1082D9FB" w:rsidR="001D1AA0" w:rsidRPr="002C2D92" w:rsidRDefault="001D1AA0" w:rsidP="00A2368E">
            <w:pPr>
              <w:spacing w:before="120" w:line="240" w:lineRule="auto"/>
              <w:jc w:val="center"/>
              <w:rPr>
                <w:rFonts w:cs="Calibri Light"/>
                <w:b/>
                <w:bCs/>
                <w:sz w:val="18"/>
                <w:szCs w:val="18"/>
                <w:lang w:val="fr-FR" w:eastAsia="it-IT"/>
              </w:rPr>
            </w:pPr>
            <w:r w:rsidRPr="002C2D92">
              <w:rPr>
                <w:b/>
                <w:bCs/>
                <w:lang w:val="fr-FR" w:eastAsia="it-IT"/>
              </w:rPr>
              <w:t>P2 – Un Espace MED plus vert</w:t>
            </w:r>
          </w:p>
        </w:tc>
        <w:tc>
          <w:tcPr>
            <w:tcW w:w="544" w:type="pct"/>
            <w:shd w:val="clear" w:color="auto" w:fill="8DB3E2" w:themeFill="text2" w:themeFillTint="66"/>
            <w:vAlign w:val="center"/>
          </w:tcPr>
          <w:p w14:paraId="79074902" w14:textId="6D9A666A" w:rsidR="001D1AA0" w:rsidRPr="002C2D92" w:rsidRDefault="001D1AA0" w:rsidP="00A2368E">
            <w:pPr>
              <w:spacing w:before="120" w:line="240" w:lineRule="auto"/>
              <w:jc w:val="center"/>
              <w:rPr>
                <w:rFonts w:cs="Calibri Light"/>
                <w:b/>
                <w:bCs/>
                <w:sz w:val="18"/>
                <w:szCs w:val="18"/>
                <w:lang w:val="fr-FR" w:eastAsia="it-IT"/>
              </w:rPr>
            </w:pPr>
            <w:r w:rsidRPr="002C2D92">
              <w:rPr>
                <w:b/>
                <w:bCs/>
                <w:lang w:val="fr-FR" w:eastAsia="it-IT"/>
              </w:rPr>
              <w:t>P3 – Gouvernance MED</w:t>
            </w:r>
          </w:p>
        </w:tc>
        <w:tc>
          <w:tcPr>
            <w:tcW w:w="2145" w:type="pct"/>
            <w:shd w:val="clear" w:color="auto" w:fill="8DB3E2" w:themeFill="text2" w:themeFillTint="66"/>
            <w:vAlign w:val="center"/>
          </w:tcPr>
          <w:p w14:paraId="2788BE00" w14:textId="63ABE895" w:rsidR="001D1AA0" w:rsidRPr="002C2D92" w:rsidRDefault="001D1AA0" w:rsidP="00A2368E">
            <w:pPr>
              <w:spacing w:before="120" w:line="240" w:lineRule="auto"/>
              <w:jc w:val="center"/>
              <w:rPr>
                <w:rFonts w:cs="Calibri Light"/>
                <w:b/>
                <w:bCs/>
                <w:sz w:val="18"/>
                <w:szCs w:val="18"/>
                <w:lang w:val="fr-FR" w:eastAsia="it-IT"/>
              </w:rPr>
            </w:pPr>
            <w:r w:rsidRPr="002C2D92">
              <w:rPr>
                <w:b/>
                <w:bCs/>
                <w:lang w:val="fr-FR" w:eastAsia="it-IT"/>
              </w:rPr>
              <w:t>Priorité environnementales stratégiques pour l’aire du Programme</w:t>
            </w:r>
          </w:p>
        </w:tc>
      </w:tr>
      <w:tr w:rsidR="001D1AA0" w:rsidRPr="00A06F9F" w14:paraId="764A6EC2" w14:textId="77777777" w:rsidTr="00A2368E">
        <w:trPr>
          <w:trHeight w:val="365"/>
        </w:trPr>
        <w:tc>
          <w:tcPr>
            <w:tcW w:w="373" w:type="pct"/>
            <w:vMerge w:val="restart"/>
            <w:shd w:val="clear" w:color="auto" w:fill="auto"/>
            <w:vAlign w:val="center"/>
          </w:tcPr>
          <w:p w14:paraId="14A8EFB3" w14:textId="3C448F69" w:rsidR="001D1AA0" w:rsidRPr="002C2D92" w:rsidRDefault="001D1AA0" w:rsidP="00A2368E">
            <w:pPr>
              <w:spacing w:before="120" w:line="240" w:lineRule="auto"/>
              <w:rPr>
                <w:rFonts w:cs="Calibri Light"/>
                <w:sz w:val="18"/>
                <w:szCs w:val="18"/>
                <w:lang w:val="fr-FR" w:eastAsia="it-IT"/>
              </w:rPr>
            </w:pPr>
            <w:r w:rsidRPr="002C2D92">
              <w:rPr>
                <w:lang w:val="fr-FR" w:eastAsia="it-IT"/>
              </w:rPr>
              <w:t>Changement climatique</w:t>
            </w:r>
          </w:p>
        </w:tc>
        <w:tc>
          <w:tcPr>
            <w:tcW w:w="372" w:type="pct"/>
            <w:shd w:val="clear" w:color="auto" w:fill="auto"/>
            <w:vAlign w:val="center"/>
          </w:tcPr>
          <w:p w14:paraId="30005934" w14:textId="77777777"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Alpine region</w:t>
            </w:r>
          </w:p>
        </w:tc>
        <w:tc>
          <w:tcPr>
            <w:tcW w:w="678" w:type="pct"/>
            <w:shd w:val="clear" w:color="auto" w:fill="auto"/>
            <w:vAlign w:val="center"/>
          </w:tcPr>
          <w:p w14:paraId="186AFC0E" w14:textId="4EED5E61"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Stratégie UE pour la Région Alpine</w:t>
            </w:r>
          </w:p>
        </w:tc>
        <w:tc>
          <w:tcPr>
            <w:tcW w:w="444" w:type="pct"/>
            <w:shd w:val="clear" w:color="auto" w:fill="auto"/>
            <w:vAlign w:val="center"/>
          </w:tcPr>
          <w:p w14:paraId="5B546898"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N</w:t>
            </w:r>
          </w:p>
        </w:tc>
        <w:tc>
          <w:tcPr>
            <w:tcW w:w="444" w:type="pct"/>
            <w:shd w:val="clear" w:color="auto" w:fill="4F81BD" w:themeFill="accent1"/>
            <w:vAlign w:val="center"/>
          </w:tcPr>
          <w:p w14:paraId="503D824F"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4F81BD" w:themeFill="accent1"/>
            <w:vAlign w:val="center"/>
          </w:tcPr>
          <w:p w14:paraId="62BCEA89"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2145" w:type="pct"/>
            <w:vMerge w:val="restart"/>
            <w:shd w:val="clear" w:color="auto" w:fill="auto"/>
            <w:vAlign w:val="center"/>
          </w:tcPr>
          <w:p w14:paraId="72DAF266" w14:textId="478B8BB1" w:rsidR="006370A8" w:rsidRPr="002C2D92" w:rsidRDefault="006370A8"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Accélérer la transition vers une économie bas carbone ; </w:t>
            </w:r>
          </w:p>
          <w:p w14:paraId="4F7AD83F" w14:textId="3B9BB798" w:rsidR="006370A8" w:rsidRPr="002C2D92" w:rsidRDefault="006370A8"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Promouvoir l’adaptation au changement climatique, la prévention des risques et la résilience aux catastrophes ; </w:t>
            </w:r>
          </w:p>
          <w:p w14:paraId="452D4F5D" w14:textId="1E95314E" w:rsidR="001D1AA0" w:rsidRPr="002C2D92" w:rsidRDefault="006370A8"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Soutenir des schémas intégrés d’organisation et de financement pour l’adaptation au changement climatique et la résilience, incluant le renforcement de la coopération entre autorités locales, régionales et nationales. </w:t>
            </w:r>
          </w:p>
        </w:tc>
      </w:tr>
      <w:tr w:rsidR="001D1AA0" w:rsidRPr="002C2D92" w14:paraId="3F9CD49B" w14:textId="77777777" w:rsidTr="00A2368E">
        <w:trPr>
          <w:trHeight w:val="20"/>
        </w:trPr>
        <w:tc>
          <w:tcPr>
            <w:tcW w:w="373" w:type="pct"/>
            <w:vMerge/>
            <w:shd w:val="clear" w:color="auto" w:fill="auto"/>
            <w:vAlign w:val="center"/>
          </w:tcPr>
          <w:p w14:paraId="20880FB9" w14:textId="77777777" w:rsidR="001D1AA0" w:rsidRPr="002C2D92" w:rsidRDefault="001D1AA0" w:rsidP="00A2368E">
            <w:pPr>
              <w:spacing w:before="120" w:line="240" w:lineRule="auto"/>
              <w:rPr>
                <w:rFonts w:cs="Calibri Light"/>
                <w:sz w:val="18"/>
                <w:szCs w:val="18"/>
                <w:lang w:val="fr-FR" w:eastAsia="it-IT"/>
              </w:rPr>
            </w:pPr>
          </w:p>
        </w:tc>
        <w:tc>
          <w:tcPr>
            <w:tcW w:w="372" w:type="pct"/>
            <w:shd w:val="clear" w:color="auto" w:fill="auto"/>
            <w:vAlign w:val="center"/>
          </w:tcPr>
          <w:p w14:paraId="1ED000CE" w14:textId="77777777"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Danube region</w:t>
            </w:r>
          </w:p>
        </w:tc>
        <w:tc>
          <w:tcPr>
            <w:tcW w:w="678" w:type="pct"/>
            <w:shd w:val="clear" w:color="auto" w:fill="auto"/>
            <w:vAlign w:val="center"/>
          </w:tcPr>
          <w:p w14:paraId="2CBB9516" w14:textId="6F6533EF"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Stratégie de l’UE pour la Région Danube</w:t>
            </w:r>
          </w:p>
        </w:tc>
        <w:tc>
          <w:tcPr>
            <w:tcW w:w="444" w:type="pct"/>
            <w:shd w:val="clear" w:color="auto" w:fill="auto"/>
            <w:vAlign w:val="center"/>
          </w:tcPr>
          <w:p w14:paraId="335333F3"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N</w:t>
            </w:r>
          </w:p>
        </w:tc>
        <w:tc>
          <w:tcPr>
            <w:tcW w:w="444" w:type="pct"/>
            <w:shd w:val="clear" w:color="auto" w:fill="4F81BD" w:themeFill="accent1"/>
            <w:vAlign w:val="center"/>
          </w:tcPr>
          <w:p w14:paraId="19FCCBA5"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4F81BD" w:themeFill="accent1"/>
            <w:vAlign w:val="center"/>
          </w:tcPr>
          <w:p w14:paraId="121D2EAB"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2145" w:type="pct"/>
            <w:vMerge/>
            <w:shd w:val="clear" w:color="auto" w:fill="auto"/>
            <w:vAlign w:val="center"/>
          </w:tcPr>
          <w:p w14:paraId="049412AB" w14:textId="77777777" w:rsidR="001D1AA0" w:rsidRPr="002C2D92" w:rsidRDefault="001D1AA0" w:rsidP="00A2368E">
            <w:pPr>
              <w:pStyle w:val="Paragraphedeliste"/>
              <w:numPr>
                <w:ilvl w:val="0"/>
                <w:numId w:val="17"/>
              </w:numPr>
              <w:spacing w:before="120" w:after="120" w:line="240" w:lineRule="auto"/>
              <w:jc w:val="left"/>
              <w:rPr>
                <w:rFonts w:cs="Calibri Light"/>
                <w:sz w:val="18"/>
                <w:szCs w:val="18"/>
                <w:lang w:val="fr-FR"/>
              </w:rPr>
            </w:pPr>
          </w:p>
        </w:tc>
      </w:tr>
      <w:tr w:rsidR="001D1AA0" w:rsidRPr="002C2D92" w14:paraId="38B6C4D1" w14:textId="77777777" w:rsidTr="00A2368E">
        <w:trPr>
          <w:trHeight w:val="20"/>
        </w:trPr>
        <w:tc>
          <w:tcPr>
            <w:tcW w:w="373" w:type="pct"/>
            <w:vMerge/>
            <w:shd w:val="clear" w:color="auto" w:fill="auto"/>
            <w:vAlign w:val="center"/>
          </w:tcPr>
          <w:p w14:paraId="7E9517C5" w14:textId="77777777" w:rsidR="001D1AA0" w:rsidRPr="002C2D92" w:rsidRDefault="001D1AA0" w:rsidP="00A2368E">
            <w:pPr>
              <w:spacing w:before="120" w:line="240" w:lineRule="auto"/>
              <w:rPr>
                <w:rFonts w:cs="Calibri Light"/>
                <w:sz w:val="18"/>
                <w:szCs w:val="18"/>
                <w:lang w:val="fr-FR" w:eastAsia="it-IT"/>
              </w:rPr>
            </w:pPr>
          </w:p>
        </w:tc>
        <w:tc>
          <w:tcPr>
            <w:tcW w:w="372" w:type="pct"/>
            <w:vMerge w:val="restart"/>
            <w:shd w:val="clear" w:color="auto" w:fill="auto"/>
            <w:vAlign w:val="center"/>
          </w:tcPr>
          <w:p w14:paraId="38BDDC20" w14:textId="77777777"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Black Sea</w:t>
            </w:r>
          </w:p>
        </w:tc>
        <w:tc>
          <w:tcPr>
            <w:tcW w:w="678" w:type="pct"/>
            <w:shd w:val="clear" w:color="auto" w:fill="auto"/>
            <w:vAlign w:val="center"/>
          </w:tcPr>
          <w:p w14:paraId="66B27F54" w14:textId="4027753C"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 xml:space="preserve">Agenda </w:t>
            </w:r>
            <w:r w:rsidR="0047534A" w:rsidRPr="002C2D92">
              <w:rPr>
                <w:rFonts w:cs="Calibri Light"/>
                <w:sz w:val="18"/>
                <w:szCs w:val="18"/>
                <w:lang w:val="fr-FR"/>
              </w:rPr>
              <w:t>Maritime</w:t>
            </w:r>
            <w:r w:rsidRPr="002C2D92">
              <w:rPr>
                <w:rFonts w:cs="Calibri Light"/>
                <w:sz w:val="18"/>
                <w:szCs w:val="18"/>
                <w:lang w:val="fr-FR"/>
              </w:rPr>
              <w:t xml:space="preserve"> Commun pour la Mer Noire</w:t>
            </w:r>
          </w:p>
        </w:tc>
        <w:tc>
          <w:tcPr>
            <w:tcW w:w="444" w:type="pct"/>
            <w:shd w:val="clear" w:color="auto" w:fill="4F81BD" w:themeFill="accent1"/>
            <w:vAlign w:val="center"/>
          </w:tcPr>
          <w:p w14:paraId="68CBB332"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69A684C4"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344039DB"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1EF85A8E" w14:textId="77777777" w:rsidR="001D1AA0" w:rsidRPr="002C2D92" w:rsidRDefault="001D1AA0" w:rsidP="00A2368E">
            <w:pPr>
              <w:pStyle w:val="Paragraphedeliste"/>
              <w:numPr>
                <w:ilvl w:val="0"/>
                <w:numId w:val="17"/>
              </w:numPr>
              <w:spacing w:before="120" w:after="120" w:line="240" w:lineRule="auto"/>
              <w:jc w:val="left"/>
              <w:rPr>
                <w:rFonts w:cs="Calibri Light"/>
                <w:sz w:val="18"/>
                <w:szCs w:val="18"/>
                <w:lang w:val="fr-FR"/>
              </w:rPr>
            </w:pPr>
          </w:p>
        </w:tc>
      </w:tr>
      <w:tr w:rsidR="001D1AA0" w:rsidRPr="002C2D92" w14:paraId="008BA967" w14:textId="77777777" w:rsidTr="00A2368E">
        <w:trPr>
          <w:trHeight w:val="20"/>
        </w:trPr>
        <w:tc>
          <w:tcPr>
            <w:tcW w:w="373" w:type="pct"/>
            <w:vMerge/>
            <w:shd w:val="clear" w:color="auto" w:fill="auto"/>
            <w:vAlign w:val="center"/>
          </w:tcPr>
          <w:p w14:paraId="56A9477D" w14:textId="77777777" w:rsidR="001D1AA0" w:rsidRPr="002C2D92" w:rsidRDefault="001D1AA0" w:rsidP="00A2368E">
            <w:pPr>
              <w:spacing w:before="120" w:line="240" w:lineRule="auto"/>
              <w:rPr>
                <w:rFonts w:cs="Calibri Light"/>
                <w:sz w:val="18"/>
                <w:szCs w:val="18"/>
                <w:lang w:val="fr-FR" w:eastAsia="it-IT"/>
              </w:rPr>
            </w:pPr>
          </w:p>
        </w:tc>
        <w:tc>
          <w:tcPr>
            <w:tcW w:w="372" w:type="pct"/>
            <w:vMerge/>
            <w:shd w:val="clear" w:color="auto" w:fill="auto"/>
            <w:vAlign w:val="center"/>
          </w:tcPr>
          <w:p w14:paraId="37285DC7" w14:textId="77777777" w:rsidR="001D1AA0" w:rsidRPr="002C2D92" w:rsidRDefault="001D1AA0" w:rsidP="00A2368E">
            <w:pPr>
              <w:spacing w:before="120" w:line="240" w:lineRule="auto"/>
              <w:rPr>
                <w:rFonts w:cs="Calibri Light"/>
                <w:sz w:val="18"/>
                <w:szCs w:val="18"/>
                <w:lang w:val="fr-FR"/>
              </w:rPr>
            </w:pPr>
          </w:p>
        </w:tc>
        <w:tc>
          <w:tcPr>
            <w:tcW w:w="678" w:type="pct"/>
            <w:shd w:val="clear" w:color="auto" w:fill="auto"/>
            <w:vAlign w:val="center"/>
          </w:tcPr>
          <w:p w14:paraId="22A26D31" w14:textId="59C162B9"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ENI Mer Noire</w:t>
            </w:r>
          </w:p>
        </w:tc>
        <w:tc>
          <w:tcPr>
            <w:tcW w:w="444" w:type="pct"/>
            <w:shd w:val="clear" w:color="auto" w:fill="4F81BD" w:themeFill="accent1"/>
            <w:vAlign w:val="center"/>
          </w:tcPr>
          <w:p w14:paraId="4C43B8BB" w14:textId="77777777" w:rsidR="001D1AA0" w:rsidRPr="002C2D92" w:rsidRDefault="001D1AA0" w:rsidP="00A2368E">
            <w:pPr>
              <w:spacing w:before="120" w:line="240" w:lineRule="auto"/>
              <w:jc w:val="center"/>
              <w:rPr>
                <w:rFonts w:cs="Calibri Light"/>
                <w:color w:val="000000" w:themeColor="text1"/>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5D12C628" w14:textId="77777777" w:rsidR="001D1AA0" w:rsidRPr="002C2D92" w:rsidRDefault="001D1AA0" w:rsidP="00A2368E">
            <w:pPr>
              <w:spacing w:before="120" w:line="240" w:lineRule="auto"/>
              <w:jc w:val="center"/>
              <w:rPr>
                <w:rFonts w:cs="Calibri Light"/>
                <w:color w:val="000000" w:themeColor="text1"/>
                <w:sz w:val="18"/>
                <w:szCs w:val="18"/>
                <w:lang w:val="fr-FR"/>
              </w:rPr>
            </w:pPr>
            <w:r w:rsidRPr="002C2D92">
              <w:rPr>
                <w:rFonts w:cs="Calibri Light"/>
                <w:color w:val="000000" w:themeColor="text1"/>
                <w:sz w:val="18"/>
                <w:szCs w:val="18"/>
                <w:lang w:val="fr-FR"/>
              </w:rPr>
              <w:t>S/O</w:t>
            </w:r>
          </w:p>
        </w:tc>
        <w:tc>
          <w:tcPr>
            <w:tcW w:w="544" w:type="pct"/>
            <w:shd w:val="clear" w:color="auto" w:fill="auto"/>
            <w:vAlign w:val="center"/>
          </w:tcPr>
          <w:p w14:paraId="3448DFC6" w14:textId="77777777" w:rsidR="001D1AA0" w:rsidRPr="002C2D92" w:rsidRDefault="001D1AA0" w:rsidP="00A2368E">
            <w:pPr>
              <w:spacing w:before="120" w:line="240" w:lineRule="auto"/>
              <w:jc w:val="center"/>
              <w:rPr>
                <w:rFonts w:cs="Calibri Light"/>
                <w:b/>
                <w:bCs/>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6ABD7057" w14:textId="77777777" w:rsidR="001D1AA0" w:rsidRPr="002C2D92" w:rsidRDefault="001D1AA0" w:rsidP="00A2368E">
            <w:pPr>
              <w:pStyle w:val="Paragraphedeliste"/>
              <w:numPr>
                <w:ilvl w:val="0"/>
                <w:numId w:val="17"/>
              </w:numPr>
              <w:spacing w:before="120" w:after="120" w:line="240" w:lineRule="auto"/>
              <w:jc w:val="left"/>
              <w:rPr>
                <w:rFonts w:cs="Calibri Light"/>
                <w:sz w:val="18"/>
                <w:szCs w:val="18"/>
                <w:lang w:val="fr-FR"/>
              </w:rPr>
            </w:pPr>
          </w:p>
        </w:tc>
      </w:tr>
      <w:tr w:rsidR="001D1AA0" w:rsidRPr="00A06F9F" w14:paraId="72786B36" w14:textId="77777777" w:rsidTr="00A2368E">
        <w:trPr>
          <w:trHeight w:val="20"/>
        </w:trPr>
        <w:tc>
          <w:tcPr>
            <w:tcW w:w="373" w:type="pct"/>
            <w:vMerge w:val="restart"/>
            <w:shd w:val="clear" w:color="auto" w:fill="auto"/>
            <w:vAlign w:val="center"/>
          </w:tcPr>
          <w:p w14:paraId="08EE8832" w14:textId="69990AEA" w:rsidR="001D1AA0" w:rsidRPr="002C2D92" w:rsidRDefault="001D1AA0" w:rsidP="00A2368E">
            <w:pPr>
              <w:spacing w:before="120" w:line="240" w:lineRule="auto"/>
              <w:rPr>
                <w:rFonts w:cs="Calibri Light"/>
                <w:sz w:val="18"/>
                <w:szCs w:val="18"/>
                <w:lang w:val="fr-FR" w:eastAsia="it-IT"/>
              </w:rPr>
            </w:pPr>
            <w:r w:rsidRPr="002C2D92">
              <w:rPr>
                <w:lang w:val="fr-FR" w:eastAsia="it-IT"/>
              </w:rPr>
              <w:t>Écosystème interne</w:t>
            </w:r>
          </w:p>
        </w:tc>
        <w:tc>
          <w:tcPr>
            <w:tcW w:w="372" w:type="pct"/>
            <w:shd w:val="clear" w:color="auto" w:fill="auto"/>
            <w:vAlign w:val="center"/>
          </w:tcPr>
          <w:p w14:paraId="41EBAD59" w14:textId="66D11971" w:rsidR="001D1AA0" w:rsidRPr="002C2D92" w:rsidRDefault="001D1AA0" w:rsidP="00A2368E">
            <w:pPr>
              <w:spacing w:before="120" w:line="240" w:lineRule="auto"/>
              <w:rPr>
                <w:rFonts w:cs="Calibri Light"/>
                <w:b/>
                <w:bCs/>
                <w:sz w:val="18"/>
                <w:szCs w:val="18"/>
                <w:lang w:val="fr-FR"/>
              </w:rPr>
            </w:pPr>
            <w:r w:rsidRPr="002C2D92">
              <w:rPr>
                <w:rFonts w:cs="Calibri Light"/>
                <w:sz w:val="18"/>
                <w:szCs w:val="18"/>
                <w:lang w:val="fr-FR"/>
              </w:rPr>
              <w:t>Région Alpine</w:t>
            </w:r>
          </w:p>
        </w:tc>
        <w:tc>
          <w:tcPr>
            <w:tcW w:w="678" w:type="pct"/>
            <w:shd w:val="clear" w:color="auto" w:fill="auto"/>
            <w:vAlign w:val="center"/>
          </w:tcPr>
          <w:p w14:paraId="096603BE" w14:textId="2E08C949"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Stratégie de l’UE pour la Biodiversité à l’horizon 2030</w:t>
            </w:r>
          </w:p>
        </w:tc>
        <w:tc>
          <w:tcPr>
            <w:tcW w:w="444" w:type="pct"/>
            <w:shd w:val="clear" w:color="auto" w:fill="auto"/>
            <w:vAlign w:val="center"/>
          </w:tcPr>
          <w:p w14:paraId="29AA4812"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4F81BD" w:themeFill="accent1"/>
            <w:vAlign w:val="center"/>
          </w:tcPr>
          <w:p w14:paraId="049BAF49" w14:textId="77777777" w:rsidR="001D1AA0" w:rsidRPr="002C2D92" w:rsidRDefault="001D1AA0" w:rsidP="00A2368E">
            <w:pPr>
              <w:spacing w:before="120" w:line="240" w:lineRule="auto"/>
              <w:jc w:val="center"/>
              <w:rPr>
                <w:rFonts w:cs="Calibri Light"/>
                <w:b/>
                <w:bCs/>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63A047B4" w14:textId="77777777" w:rsidR="001D1AA0" w:rsidRPr="002C2D92" w:rsidRDefault="001D1AA0" w:rsidP="00A2368E">
            <w:pPr>
              <w:spacing w:before="120" w:line="240" w:lineRule="auto"/>
              <w:jc w:val="center"/>
              <w:rPr>
                <w:rFonts w:cs="Calibri Light"/>
                <w:b/>
                <w:bCs/>
                <w:sz w:val="18"/>
                <w:szCs w:val="18"/>
                <w:lang w:val="fr-FR" w:eastAsia="it-IT"/>
              </w:rPr>
            </w:pPr>
            <w:r w:rsidRPr="002C2D92">
              <w:rPr>
                <w:rFonts w:cs="Calibri Light"/>
                <w:sz w:val="18"/>
                <w:szCs w:val="18"/>
                <w:lang w:val="fr-FR" w:eastAsia="it-IT"/>
              </w:rPr>
              <w:t>N</w:t>
            </w:r>
          </w:p>
        </w:tc>
        <w:tc>
          <w:tcPr>
            <w:tcW w:w="2145" w:type="pct"/>
            <w:vMerge w:val="restart"/>
            <w:shd w:val="clear" w:color="auto" w:fill="auto"/>
            <w:vAlign w:val="center"/>
          </w:tcPr>
          <w:p w14:paraId="4CA523B8" w14:textId="28C90107" w:rsidR="006370A8" w:rsidRPr="002C2D92" w:rsidRDefault="006370A8"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Développement des connectivités écologiques, via des corridors écologiques ou des infrastructures vertes ; </w:t>
            </w:r>
          </w:p>
          <w:p w14:paraId="16EBA979" w14:textId="27AAD921" w:rsidR="001D1AA0" w:rsidRPr="002C2D92" w:rsidRDefault="006370A8"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Préservation et restauration des écosystèmes et de la biodiversité ; </w:t>
            </w:r>
          </w:p>
          <w:p w14:paraId="69D13BB4" w14:textId="624AB829" w:rsidR="001D1AA0" w:rsidRPr="002C2D92" w:rsidRDefault="006370A8"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Promouvoir les services fournis par les forêts pour la protection de la biodiversité et encourager la recherche et la valorisation de la biodiversité ;</w:t>
            </w:r>
          </w:p>
          <w:p w14:paraId="79BD692A" w14:textId="663962EF" w:rsidR="001D1AA0" w:rsidRPr="002C2D92" w:rsidRDefault="006370A8"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Mise en œuvre de plans de gestion afin de préserver les systèmes écosystémiques.</w:t>
            </w:r>
          </w:p>
        </w:tc>
      </w:tr>
      <w:tr w:rsidR="001D1AA0" w:rsidRPr="002C2D92" w14:paraId="0DC2B5D0" w14:textId="77777777" w:rsidTr="00A2368E">
        <w:trPr>
          <w:trHeight w:val="20"/>
        </w:trPr>
        <w:tc>
          <w:tcPr>
            <w:tcW w:w="373" w:type="pct"/>
            <w:vMerge/>
            <w:shd w:val="clear" w:color="auto" w:fill="auto"/>
            <w:vAlign w:val="center"/>
          </w:tcPr>
          <w:p w14:paraId="10B5F9AC" w14:textId="77777777" w:rsidR="001D1AA0" w:rsidRPr="002C2D92" w:rsidRDefault="001D1AA0" w:rsidP="00A2368E">
            <w:pPr>
              <w:spacing w:before="120" w:line="240" w:lineRule="auto"/>
              <w:rPr>
                <w:rFonts w:cs="Calibri Light"/>
                <w:sz w:val="18"/>
                <w:szCs w:val="18"/>
                <w:lang w:val="fr-FR" w:eastAsia="it-IT"/>
              </w:rPr>
            </w:pPr>
          </w:p>
        </w:tc>
        <w:tc>
          <w:tcPr>
            <w:tcW w:w="372" w:type="pct"/>
            <w:shd w:val="clear" w:color="auto" w:fill="auto"/>
            <w:vAlign w:val="center"/>
          </w:tcPr>
          <w:p w14:paraId="3037E31F" w14:textId="7246664B" w:rsidR="001D1AA0" w:rsidRPr="002C2D92" w:rsidRDefault="001D1AA0" w:rsidP="00A2368E">
            <w:pPr>
              <w:spacing w:before="120" w:line="240" w:lineRule="auto"/>
              <w:rPr>
                <w:rFonts w:cs="Calibri Light"/>
                <w:b/>
                <w:bCs/>
                <w:sz w:val="18"/>
                <w:szCs w:val="18"/>
                <w:lang w:val="fr-FR"/>
              </w:rPr>
            </w:pPr>
            <w:r w:rsidRPr="002C2D92">
              <w:rPr>
                <w:rFonts w:cs="Calibri Light"/>
                <w:sz w:val="18"/>
                <w:szCs w:val="18"/>
                <w:lang w:val="fr-FR"/>
              </w:rPr>
              <w:t>Région Danube</w:t>
            </w:r>
          </w:p>
        </w:tc>
        <w:tc>
          <w:tcPr>
            <w:tcW w:w="678" w:type="pct"/>
            <w:shd w:val="clear" w:color="auto" w:fill="auto"/>
            <w:vAlign w:val="center"/>
          </w:tcPr>
          <w:p w14:paraId="6B10F978" w14:textId="20BEE35D"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Stratégie de l’UE pour la Région Danube</w:t>
            </w:r>
          </w:p>
        </w:tc>
        <w:tc>
          <w:tcPr>
            <w:tcW w:w="444" w:type="pct"/>
            <w:shd w:val="clear" w:color="auto" w:fill="auto"/>
            <w:vAlign w:val="center"/>
          </w:tcPr>
          <w:p w14:paraId="053F6F4D"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4F81BD" w:themeFill="accent1"/>
            <w:vAlign w:val="center"/>
          </w:tcPr>
          <w:p w14:paraId="6D9D9671" w14:textId="77777777" w:rsidR="001D1AA0" w:rsidRPr="002C2D92" w:rsidRDefault="001D1AA0" w:rsidP="00A2368E">
            <w:pPr>
              <w:spacing w:before="120" w:line="240" w:lineRule="auto"/>
              <w:jc w:val="center"/>
              <w:rPr>
                <w:rFonts w:cs="Calibri Light"/>
                <w:b/>
                <w:bCs/>
                <w:sz w:val="18"/>
                <w:szCs w:val="18"/>
                <w:lang w:val="fr-FR" w:eastAsia="it-IT"/>
              </w:rPr>
            </w:pPr>
            <w:r w:rsidRPr="002C2D92">
              <w:rPr>
                <w:rFonts w:cs="Calibri Light"/>
                <w:color w:val="000000" w:themeColor="text1"/>
                <w:sz w:val="18"/>
                <w:szCs w:val="18"/>
                <w:lang w:val="fr-FR"/>
              </w:rPr>
              <w:t>S/O</w:t>
            </w:r>
          </w:p>
        </w:tc>
        <w:tc>
          <w:tcPr>
            <w:tcW w:w="544" w:type="pct"/>
            <w:shd w:val="clear" w:color="auto" w:fill="4F81BD" w:themeFill="accent1"/>
            <w:vAlign w:val="center"/>
          </w:tcPr>
          <w:p w14:paraId="51A1531A"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2145" w:type="pct"/>
            <w:vMerge/>
            <w:shd w:val="clear" w:color="auto" w:fill="auto"/>
            <w:vAlign w:val="center"/>
          </w:tcPr>
          <w:p w14:paraId="34FDF592" w14:textId="77777777" w:rsidR="001D1AA0" w:rsidRPr="002C2D92" w:rsidRDefault="001D1AA0" w:rsidP="00A2368E">
            <w:pPr>
              <w:spacing w:before="120" w:line="240" w:lineRule="auto"/>
              <w:jc w:val="left"/>
              <w:rPr>
                <w:rFonts w:cs="Calibri Light"/>
                <w:sz w:val="18"/>
                <w:szCs w:val="18"/>
                <w:lang w:val="fr-FR"/>
              </w:rPr>
            </w:pPr>
          </w:p>
        </w:tc>
      </w:tr>
      <w:tr w:rsidR="001D1AA0" w:rsidRPr="002C2D92" w14:paraId="31BF55BD" w14:textId="77777777" w:rsidTr="00A2368E">
        <w:trPr>
          <w:trHeight w:val="20"/>
        </w:trPr>
        <w:tc>
          <w:tcPr>
            <w:tcW w:w="373" w:type="pct"/>
            <w:vMerge/>
            <w:shd w:val="clear" w:color="auto" w:fill="auto"/>
            <w:vAlign w:val="center"/>
          </w:tcPr>
          <w:p w14:paraId="01C5A2E4" w14:textId="77777777" w:rsidR="001D1AA0" w:rsidRPr="002C2D92" w:rsidRDefault="001D1AA0" w:rsidP="00A2368E">
            <w:pPr>
              <w:spacing w:before="120" w:line="240" w:lineRule="auto"/>
              <w:rPr>
                <w:rFonts w:cs="Calibri Light"/>
                <w:sz w:val="18"/>
                <w:szCs w:val="18"/>
                <w:lang w:val="fr-FR" w:eastAsia="it-IT"/>
              </w:rPr>
            </w:pPr>
          </w:p>
        </w:tc>
        <w:tc>
          <w:tcPr>
            <w:tcW w:w="372" w:type="pct"/>
            <w:shd w:val="clear" w:color="auto" w:fill="auto"/>
            <w:vAlign w:val="center"/>
          </w:tcPr>
          <w:p w14:paraId="1606AC65" w14:textId="2A0FFF90" w:rsidR="001D1AA0" w:rsidRPr="002C2D92" w:rsidRDefault="001D1AA0" w:rsidP="00A2368E">
            <w:pPr>
              <w:spacing w:before="120" w:line="240" w:lineRule="auto"/>
              <w:rPr>
                <w:rFonts w:cs="Calibri Light"/>
                <w:b/>
                <w:bCs/>
                <w:sz w:val="18"/>
                <w:szCs w:val="18"/>
                <w:lang w:val="fr-FR"/>
              </w:rPr>
            </w:pPr>
            <w:r w:rsidRPr="002C2D92">
              <w:rPr>
                <w:rFonts w:cs="Calibri Light"/>
                <w:sz w:val="18"/>
                <w:szCs w:val="18"/>
                <w:lang w:val="fr-FR"/>
              </w:rPr>
              <w:t>Mer Noire</w:t>
            </w:r>
          </w:p>
        </w:tc>
        <w:tc>
          <w:tcPr>
            <w:tcW w:w="678" w:type="pct"/>
            <w:shd w:val="clear" w:color="auto" w:fill="auto"/>
            <w:vAlign w:val="center"/>
          </w:tcPr>
          <w:p w14:paraId="19104E93" w14:textId="7C70AA37" w:rsidR="001D1AA0" w:rsidRPr="002C2D92" w:rsidRDefault="001D1AA0"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4F81BD" w:themeFill="accent1"/>
            <w:vAlign w:val="center"/>
          </w:tcPr>
          <w:p w14:paraId="21A32A81"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0BA26D2F"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71436123"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40F27D57" w14:textId="77777777" w:rsidR="001D1AA0" w:rsidRPr="002C2D92" w:rsidRDefault="001D1AA0" w:rsidP="00A2368E">
            <w:pPr>
              <w:spacing w:before="120" w:line="240" w:lineRule="auto"/>
              <w:jc w:val="left"/>
              <w:rPr>
                <w:rFonts w:cs="Calibri Light"/>
                <w:sz w:val="18"/>
                <w:szCs w:val="18"/>
                <w:lang w:val="fr-FR" w:eastAsia="it-IT"/>
              </w:rPr>
            </w:pPr>
          </w:p>
        </w:tc>
      </w:tr>
      <w:tr w:rsidR="002B60B3" w:rsidRPr="00A06F9F" w14:paraId="7C9C993D" w14:textId="77777777" w:rsidTr="00A2368E">
        <w:trPr>
          <w:trHeight w:val="20"/>
        </w:trPr>
        <w:tc>
          <w:tcPr>
            <w:tcW w:w="373" w:type="pct"/>
            <w:vMerge w:val="restart"/>
            <w:shd w:val="clear" w:color="auto" w:fill="auto"/>
            <w:vAlign w:val="center"/>
          </w:tcPr>
          <w:p w14:paraId="1448F30D" w14:textId="67668F61" w:rsidR="002B60B3" w:rsidRPr="002C2D92" w:rsidRDefault="002B60B3" w:rsidP="00A2368E">
            <w:pPr>
              <w:spacing w:before="120" w:line="240" w:lineRule="auto"/>
              <w:rPr>
                <w:rFonts w:cs="Calibri Light"/>
                <w:sz w:val="18"/>
                <w:szCs w:val="18"/>
                <w:lang w:val="fr-FR" w:eastAsia="it-IT"/>
              </w:rPr>
            </w:pPr>
            <w:r w:rsidRPr="002C2D92">
              <w:rPr>
                <w:lang w:val="fr-FR" w:eastAsia="it-IT"/>
              </w:rPr>
              <w:t>Écosystème Marin</w:t>
            </w:r>
          </w:p>
        </w:tc>
        <w:tc>
          <w:tcPr>
            <w:tcW w:w="372" w:type="pct"/>
            <w:shd w:val="clear" w:color="auto" w:fill="auto"/>
            <w:vAlign w:val="center"/>
          </w:tcPr>
          <w:p w14:paraId="4DA106D3" w14:textId="07E54B75"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Alpine</w:t>
            </w:r>
          </w:p>
        </w:tc>
        <w:tc>
          <w:tcPr>
            <w:tcW w:w="678" w:type="pct"/>
            <w:shd w:val="clear" w:color="auto" w:fill="auto"/>
            <w:vAlign w:val="center"/>
          </w:tcPr>
          <w:p w14:paraId="358FA2F8" w14:textId="5AF86927"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Stratégie de l’UE pour la Biodiversité à l’horizon 2030</w:t>
            </w:r>
          </w:p>
        </w:tc>
        <w:tc>
          <w:tcPr>
            <w:tcW w:w="444" w:type="pct"/>
            <w:shd w:val="clear" w:color="auto" w:fill="auto"/>
            <w:vAlign w:val="center"/>
          </w:tcPr>
          <w:p w14:paraId="626BE786" w14:textId="77777777" w:rsidR="002B60B3" w:rsidRPr="002C2D92" w:rsidRDefault="002B60B3"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auto"/>
            <w:vAlign w:val="center"/>
          </w:tcPr>
          <w:p w14:paraId="609DDAF1"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544" w:type="pct"/>
            <w:shd w:val="clear" w:color="auto" w:fill="auto"/>
            <w:vAlign w:val="center"/>
          </w:tcPr>
          <w:p w14:paraId="22E53288"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val="restart"/>
            <w:shd w:val="clear" w:color="auto" w:fill="auto"/>
            <w:vAlign w:val="center"/>
          </w:tcPr>
          <w:p w14:paraId="26542643" w14:textId="6E1634DE"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Assurer la protection des écosystèmes marins, via la restauration des écosystèmes marins et promotion d’un programme conjoint de suivi ; </w:t>
            </w:r>
          </w:p>
          <w:p w14:paraId="64F72A7F" w14:textId="0A385262"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Affronter la pollution marine et les déchets plastiques ;</w:t>
            </w:r>
          </w:p>
          <w:p w14:paraId="2DBD201E" w14:textId="38AA520D"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Promouvoir une maintenance adéquate de la biodiversité marine et côtière dans la Région Méditerranéenne ; </w:t>
            </w:r>
          </w:p>
          <w:p w14:paraId="3838F85B" w14:textId="0D4101BD"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Favoriser des modèles commerciaux, stimuler la recherche et l’innovation marine et maritime </w:t>
            </w:r>
          </w:p>
        </w:tc>
      </w:tr>
      <w:tr w:rsidR="002B60B3" w:rsidRPr="002C2D92" w14:paraId="0D28895A" w14:textId="77777777" w:rsidTr="00A2368E">
        <w:trPr>
          <w:trHeight w:val="20"/>
        </w:trPr>
        <w:tc>
          <w:tcPr>
            <w:tcW w:w="373" w:type="pct"/>
            <w:vMerge/>
            <w:shd w:val="clear" w:color="auto" w:fill="auto"/>
            <w:vAlign w:val="center"/>
          </w:tcPr>
          <w:p w14:paraId="1EAFC5BA" w14:textId="77777777" w:rsidR="002B60B3" w:rsidRPr="002C2D92" w:rsidRDefault="002B60B3" w:rsidP="00A2368E">
            <w:pPr>
              <w:spacing w:before="120" w:line="240" w:lineRule="auto"/>
              <w:rPr>
                <w:rFonts w:cs="Calibri Light"/>
                <w:sz w:val="18"/>
                <w:szCs w:val="18"/>
                <w:lang w:val="fr-FR" w:eastAsia="it-IT"/>
              </w:rPr>
            </w:pPr>
          </w:p>
        </w:tc>
        <w:tc>
          <w:tcPr>
            <w:tcW w:w="372" w:type="pct"/>
            <w:shd w:val="clear" w:color="auto" w:fill="auto"/>
            <w:vAlign w:val="center"/>
          </w:tcPr>
          <w:p w14:paraId="5841411E" w14:textId="63BB30D1"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Danube</w:t>
            </w:r>
          </w:p>
        </w:tc>
        <w:tc>
          <w:tcPr>
            <w:tcW w:w="678" w:type="pct"/>
            <w:shd w:val="clear" w:color="auto" w:fill="auto"/>
            <w:vAlign w:val="center"/>
          </w:tcPr>
          <w:p w14:paraId="5A6BFFDA" w14:textId="6581E378"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Stratégie de l’UE pour la Région Danube</w:t>
            </w:r>
          </w:p>
        </w:tc>
        <w:tc>
          <w:tcPr>
            <w:tcW w:w="444" w:type="pct"/>
            <w:shd w:val="clear" w:color="auto" w:fill="auto"/>
            <w:vAlign w:val="center"/>
          </w:tcPr>
          <w:p w14:paraId="7C4333DF" w14:textId="77777777" w:rsidR="002B60B3" w:rsidRPr="002C2D92" w:rsidRDefault="002B60B3"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auto"/>
            <w:vAlign w:val="center"/>
          </w:tcPr>
          <w:p w14:paraId="3929DE82"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544" w:type="pct"/>
            <w:shd w:val="clear" w:color="auto" w:fill="auto"/>
            <w:vAlign w:val="center"/>
          </w:tcPr>
          <w:p w14:paraId="1649FBAB"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2F488BD0" w14:textId="77777777" w:rsidR="002B60B3" w:rsidRPr="002C2D92" w:rsidRDefault="002B60B3" w:rsidP="00A2368E">
            <w:pPr>
              <w:spacing w:before="120" w:line="240" w:lineRule="auto"/>
              <w:jc w:val="left"/>
              <w:rPr>
                <w:rFonts w:cs="Calibri Light"/>
                <w:sz w:val="18"/>
                <w:szCs w:val="18"/>
                <w:lang w:val="fr-FR" w:eastAsia="it-IT"/>
              </w:rPr>
            </w:pPr>
          </w:p>
        </w:tc>
      </w:tr>
      <w:tr w:rsidR="002B60B3" w:rsidRPr="002C2D92" w14:paraId="2CFF3002" w14:textId="77777777" w:rsidTr="00A2368E">
        <w:trPr>
          <w:trHeight w:val="20"/>
        </w:trPr>
        <w:tc>
          <w:tcPr>
            <w:tcW w:w="373" w:type="pct"/>
            <w:vMerge/>
            <w:shd w:val="clear" w:color="auto" w:fill="auto"/>
            <w:vAlign w:val="center"/>
          </w:tcPr>
          <w:p w14:paraId="6729EC8D" w14:textId="77777777" w:rsidR="002B60B3" w:rsidRPr="002C2D92" w:rsidRDefault="002B60B3" w:rsidP="00A2368E">
            <w:pPr>
              <w:spacing w:before="120" w:line="240" w:lineRule="auto"/>
              <w:rPr>
                <w:rFonts w:cs="Calibri Light"/>
                <w:sz w:val="18"/>
                <w:szCs w:val="18"/>
                <w:lang w:val="fr-FR" w:eastAsia="it-IT"/>
              </w:rPr>
            </w:pPr>
          </w:p>
        </w:tc>
        <w:tc>
          <w:tcPr>
            <w:tcW w:w="372" w:type="pct"/>
            <w:vMerge w:val="restart"/>
            <w:shd w:val="clear" w:color="auto" w:fill="auto"/>
            <w:vAlign w:val="center"/>
          </w:tcPr>
          <w:p w14:paraId="4E64D987" w14:textId="5CD7AAA6"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Mer Noire</w:t>
            </w:r>
          </w:p>
        </w:tc>
        <w:tc>
          <w:tcPr>
            <w:tcW w:w="678" w:type="pct"/>
            <w:shd w:val="clear" w:color="auto" w:fill="auto"/>
            <w:vAlign w:val="center"/>
          </w:tcPr>
          <w:p w14:paraId="0DF9F6FF" w14:textId="093EF03A"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4F81BD" w:themeFill="accent1"/>
            <w:vAlign w:val="center"/>
          </w:tcPr>
          <w:p w14:paraId="49855E24" w14:textId="77777777" w:rsidR="002B60B3" w:rsidRPr="002C2D92" w:rsidRDefault="002B60B3"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1C796C30"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7938307F"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7BA967C7" w14:textId="77777777" w:rsidR="002B60B3" w:rsidRPr="002C2D92" w:rsidRDefault="002B60B3" w:rsidP="00A2368E">
            <w:pPr>
              <w:spacing w:before="120" w:line="240" w:lineRule="auto"/>
              <w:jc w:val="left"/>
              <w:rPr>
                <w:rFonts w:cs="Calibri Light"/>
                <w:sz w:val="18"/>
                <w:szCs w:val="18"/>
                <w:lang w:val="fr-FR" w:eastAsia="it-IT"/>
              </w:rPr>
            </w:pPr>
          </w:p>
        </w:tc>
      </w:tr>
      <w:tr w:rsidR="001D1AA0" w:rsidRPr="002C2D92" w14:paraId="08F989FB" w14:textId="77777777" w:rsidTr="00A2368E">
        <w:trPr>
          <w:trHeight w:val="20"/>
        </w:trPr>
        <w:tc>
          <w:tcPr>
            <w:tcW w:w="373" w:type="pct"/>
            <w:vMerge/>
            <w:shd w:val="clear" w:color="auto" w:fill="auto"/>
            <w:vAlign w:val="center"/>
          </w:tcPr>
          <w:p w14:paraId="54E19A29" w14:textId="77777777" w:rsidR="001D1AA0" w:rsidRPr="002C2D92" w:rsidRDefault="001D1AA0" w:rsidP="00A2368E">
            <w:pPr>
              <w:spacing w:before="120" w:line="240" w:lineRule="auto"/>
              <w:rPr>
                <w:rFonts w:cs="Calibri Light"/>
                <w:sz w:val="18"/>
                <w:szCs w:val="18"/>
                <w:lang w:val="fr-FR" w:eastAsia="it-IT"/>
              </w:rPr>
            </w:pPr>
          </w:p>
        </w:tc>
        <w:tc>
          <w:tcPr>
            <w:tcW w:w="372" w:type="pct"/>
            <w:vMerge/>
            <w:shd w:val="clear" w:color="auto" w:fill="auto"/>
            <w:vAlign w:val="center"/>
          </w:tcPr>
          <w:p w14:paraId="6DE40423" w14:textId="77777777" w:rsidR="001D1AA0" w:rsidRPr="002C2D92" w:rsidRDefault="001D1AA0" w:rsidP="00A2368E">
            <w:pPr>
              <w:spacing w:before="120" w:line="240" w:lineRule="auto"/>
              <w:rPr>
                <w:rFonts w:cs="Calibri Light"/>
                <w:sz w:val="18"/>
                <w:szCs w:val="18"/>
                <w:lang w:val="fr-FR"/>
              </w:rPr>
            </w:pPr>
          </w:p>
        </w:tc>
        <w:tc>
          <w:tcPr>
            <w:tcW w:w="678" w:type="pct"/>
            <w:shd w:val="clear" w:color="auto" w:fill="auto"/>
            <w:vAlign w:val="center"/>
          </w:tcPr>
          <w:p w14:paraId="5F7FAC79" w14:textId="4FD9396C" w:rsidR="001D1AA0" w:rsidRPr="002C2D92" w:rsidRDefault="002B60B3" w:rsidP="00A2368E">
            <w:pPr>
              <w:spacing w:before="120" w:line="240" w:lineRule="auto"/>
              <w:rPr>
                <w:rFonts w:cs="Calibri Light"/>
                <w:sz w:val="18"/>
                <w:szCs w:val="18"/>
                <w:lang w:val="fr-FR"/>
              </w:rPr>
            </w:pPr>
            <w:r w:rsidRPr="002C2D92">
              <w:rPr>
                <w:rFonts w:cs="Calibri Light"/>
                <w:sz w:val="18"/>
                <w:szCs w:val="18"/>
                <w:lang w:val="fr-FR"/>
              </w:rPr>
              <w:t>Stratégie de l’Union Européenne pour la sûreté maritime</w:t>
            </w:r>
          </w:p>
        </w:tc>
        <w:tc>
          <w:tcPr>
            <w:tcW w:w="444" w:type="pct"/>
            <w:shd w:val="clear" w:color="auto" w:fill="auto"/>
            <w:vAlign w:val="center"/>
          </w:tcPr>
          <w:p w14:paraId="40087E3D"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sz w:val="18"/>
                <w:szCs w:val="18"/>
                <w:lang w:val="fr-FR" w:eastAsia="it-IT"/>
              </w:rPr>
              <w:t>N</w:t>
            </w:r>
          </w:p>
        </w:tc>
        <w:tc>
          <w:tcPr>
            <w:tcW w:w="444" w:type="pct"/>
            <w:shd w:val="clear" w:color="auto" w:fill="auto"/>
            <w:vAlign w:val="center"/>
          </w:tcPr>
          <w:p w14:paraId="20DFD3A9"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544" w:type="pct"/>
            <w:shd w:val="clear" w:color="auto" w:fill="4F81BD" w:themeFill="accent1"/>
            <w:vAlign w:val="center"/>
          </w:tcPr>
          <w:p w14:paraId="45C7CAA5"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2145" w:type="pct"/>
            <w:vMerge/>
            <w:shd w:val="clear" w:color="auto" w:fill="auto"/>
            <w:vAlign w:val="center"/>
          </w:tcPr>
          <w:p w14:paraId="1CB5E406" w14:textId="77777777" w:rsidR="001D1AA0" w:rsidRPr="002C2D92" w:rsidRDefault="001D1AA0" w:rsidP="00A2368E">
            <w:pPr>
              <w:spacing w:before="120" w:line="240" w:lineRule="auto"/>
              <w:jc w:val="left"/>
              <w:rPr>
                <w:rFonts w:cs="Calibri Light"/>
                <w:sz w:val="18"/>
                <w:szCs w:val="18"/>
                <w:lang w:val="fr-FR" w:eastAsia="it-IT"/>
              </w:rPr>
            </w:pPr>
          </w:p>
        </w:tc>
      </w:tr>
      <w:tr w:rsidR="002B60B3" w:rsidRPr="00A06F9F" w14:paraId="5DBDD407" w14:textId="77777777" w:rsidTr="00A2368E">
        <w:trPr>
          <w:trHeight w:val="20"/>
        </w:trPr>
        <w:tc>
          <w:tcPr>
            <w:tcW w:w="373" w:type="pct"/>
            <w:vMerge w:val="restart"/>
            <w:shd w:val="clear" w:color="auto" w:fill="auto"/>
            <w:vAlign w:val="center"/>
          </w:tcPr>
          <w:p w14:paraId="682F26D1" w14:textId="7C9B8AD1" w:rsidR="002B60B3" w:rsidRPr="002C2D92" w:rsidRDefault="002B60B3" w:rsidP="00A2368E">
            <w:pPr>
              <w:spacing w:before="120" w:line="240" w:lineRule="auto"/>
              <w:rPr>
                <w:rFonts w:cs="Calibri Light"/>
                <w:sz w:val="18"/>
                <w:szCs w:val="18"/>
                <w:lang w:val="fr-FR" w:eastAsia="it-IT"/>
              </w:rPr>
            </w:pPr>
            <w:r w:rsidRPr="002C2D92">
              <w:rPr>
                <w:lang w:val="fr-FR" w:eastAsia="it-IT"/>
              </w:rPr>
              <w:t>Qualité et approvisionnement en eau</w:t>
            </w:r>
          </w:p>
        </w:tc>
        <w:tc>
          <w:tcPr>
            <w:tcW w:w="372" w:type="pct"/>
            <w:shd w:val="clear" w:color="auto" w:fill="auto"/>
            <w:vAlign w:val="center"/>
          </w:tcPr>
          <w:p w14:paraId="73F10873" w14:textId="361DE39B"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Alpine</w:t>
            </w:r>
          </w:p>
        </w:tc>
        <w:tc>
          <w:tcPr>
            <w:tcW w:w="678" w:type="pct"/>
            <w:shd w:val="clear" w:color="auto" w:fill="auto"/>
            <w:vAlign w:val="center"/>
          </w:tcPr>
          <w:p w14:paraId="00DE0C88" w14:textId="3F0CCC71"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Stratégie de l’UE pour la Région Alpine</w:t>
            </w:r>
          </w:p>
        </w:tc>
        <w:tc>
          <w:tcPr>
            <w:tcW w:w="444" w:type="pct"/>
            <w:shd w:val="clear" w:color="auto" w:fill="auto"/>
            <w:vAlign w:val="center"/>
          </w:tcPr>
          <w:p w14:paraId="61936E7C" w14:textId="77777777" w:rsidR="002B60B3" w:rsidRPr="002C2D92" w:rsidRDefault="002B60B3"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4F81BD" w:themeFill="accent1"/>
            <w:vAlign w:val="center"/>
          </w:tcPr>
          <w:p w14:paraId="700263E9"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26BFD749"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val="restart"/>
            <w:shd w:val="clear" w:color="auto" w:fill="auto"/>
            <w:vAlign w:val="center"/>
          </w:tcPr>
          <w:p w14:paraId="329BBECC" w14:textId="2D23B979"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Renforcer et/ou maintenir la qualité des sols et renforcer et/ou maintenir les services écosystémiques des sols ; </w:t>
            </w:r>
          </w:p>
          <w:p w14:paraId="6D5E8268" w14:textId="7066A580"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Renforcer la protection des sols et l’usage durable des sols. </w:t>
            </w:r>
          </w:p>
        </w:tc>
      </w:tr>
      <w:tr w:rsidR="002B60B3" w:rsidRPr="002C2D92" w14:paraId="51CC2F48" w14:textId="77777777" w:rsidTr="00A2368E">
        <w:trPr>
          <w:trHeight w:val="20"/>
        </w:trPr>
        <w:tc>
          <w:tcPr>
            <w:tcW w:w="373" w:type="pct"/>
            <w:vMerge/>
            <w:shd w:val="clear" w:color="auto" w:fill="auto"/>
            <w:vAlign w:val="center"/>
          </w:tcPr>
          <w:p w14:paraId="567C014F" w14:textId="77777777" w:rsidR="002B60B3" w:rsidRPr="002C2D92" w:rsidRDefault="002B60B3" w:rsidP="00A2368E">
            <w:pPr>
              <w:spacing w:before="120" w:line="240" w:lineRule="auto"/>
              <w:rPr>
                <w:rFonts w:cs="Calibri Light"/>
                <w:sz w:val="18"/>
                <w:szCs w:val="18"/>
                <w:lang w:val="fr-FR" w:eastAsia="it-IT"/>
              </w:rPr>
            </w:pPr>
          </w:p>
        </w:tc>
        <w:tc>
          <w:tcPr>
            <w:tcW w:w="372" w:type="pct"/>
            <w:vMerge w:val="restart"/>
            <w:shd w:val="clear" w:color="auto" w:fill="auto"/>
            <w:vAlign w:val="center"/>
          </w:tcPr>
          <w:p w14:paraId="6E4B1BB2" w14:textId="3A7981E7"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Danube</w:t>
            </w:r>
          </w:p>
        </w:tc>
        <w:tc>
          <w:tcPr>
            <w:tcW w:w="678" w:type="pct"/>
            <w:shd w:val="clear" w:color="auto" w:fill="auto"/>
            <w:vAlign w:val="center"/>
          </w:tcPr>
          <w:p w14:paraId="5272805C" w14:textId="7A46434C" w:rsidR="002B60B3" w:rsidRPr="002C2D92" w:rsidRDefault="002B60B3" w:rsidP="00A2368E">
            <w:pPr>
              <w:spacing w:before="120" w:line="240" w:lineRule="auto"/>
              <w:rPr>
                <w:rFonts w:cs="Calibri Light"/>
                <w:sz w:val="18"/>
                <w:szCs w:val="18"/>
                <w:lang w:val="fr-FR"/>
              </w:rPr>
            </w:pPr>
            <w:r w:rsidRPr="002C2D92">
              <w:rPr>
                <w:rFonts w:cs="Calibri Light"/>
                <w:sz w:val="18"/>
                <w:szCs w:val="18"/>
                <w:lang w:val="fr-FR"/>
              </w:rPr>
              <w:t xml:space="preserve">Stratégie de l’UE pour le </w:t>
            </w:r>
            <w:r w:rsidR="0047534A" w:rsidRPr="002C2D92">
              <w:rPr>
                <w:rFonts w:cs="Calibri Light"/>
                <w:sz w:val="18"/>
                <w:szCs w:val="18"/>
                <w:lang w:val="fr-FR"/>
              </w:rPr>
              <w:t>Danube</w:t>
            </w:r>
          </w:p>
        </w:tc>
        <w:tc>
          <w:tcPr>
            <w:tcW w:w="444" w:type="pct"/>
            <w:shd w:val="clear" w:color="auto" w:fill="auto"/>
            <w:vAlign w:val="center"/>
          </w:tcPr>
          <w:p w14:paraId="0DB33DA4" w14:textId="77777777" w:rsidR="002B60B3" w:rsidRPr="002C2D92" w:rsidRDefault="002B60B3"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4F81BD" w:themeFill="accent1"/>
            <w:vAlign w:val="center"/>
          </w:tcPr>
          <w:p w14:paraId="3050657E"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17524CFF" w14:textId="77777777" w:rsidR="002B60B3" w:rsidRPr="002C2D92" w:rsidRDefault="002B60B3"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4B608B48" w14:textId="77777777" w:rsidR="002B60B3" w:rsidRPr="002C2D92" w:rsidRDefault="002B60B3" w:rsidP="00A2368E">
            <w:pPr>
              <w:spacing w:before="120" w:line="240" w:lineRule="auto"/>
              <w:jc w:val="left"/>
              <w:rPr>
                <w:rFonts w:cs="Calibri Light"/>
                <w:sz w:val="18"/>
                <w:szCs w:val="18"/>
                <w:lang w:val="fr-FR"/>
              </w:rPr>
            </w:pPr>
          </w:p>
        </w:tc>
      </w:tr>
      <w:tr w:rsidR="001D1AA0" w:rsidRPr="002C2D92" w14:paraId="3CBFD468" w14:textId="77777777" w:rsidTr="00A2368E">
        <w:trPr>
          <w:trHeight w:val="20"/>
        </w:trPr>
        <w:tc>
          <w:tcPr>
            <w:tcW w:w="373" w:type="pct"/>
            <w:vMerge/>
            <w:shd w:val="clear" w:color="auto" w:fill="auto"/>
            <w:vAlign w:val="center"/>
          </w:tcPr>
          <w:p w14:paraId="213ECD1A" w14:textId="77777777" w:rsidR="001D1AA0" w:rsidRPr="002C2D92" w:rsidRDefault="001D1AA0" w:rsidP="00A2368E">
            <w:pPr>
              <w:spacing w:before="120" w:line="240" w:lineRule="auto"/>
              <w:rPr>
                <w:rFonts w:cs="Calibri Light"/>
                <w:sz w:val="18"/>
                <w:szCs w:val="18"/>
                <w:lang w:val="fr-FR" w:eastAsia="it-IT"/>
              </w:rPr>
            </w:pPr>
          </w:p>
        </w:tc>
        <w:tc>
          <w:tcPr>
            <w:tcW w:w="372" w:type="pct"/>
            <w:vMerge/>
            <w:shd w:val="clear" w:color="auto" w:fill="auto"/>
            <w:vAlign w:val="center"/>
          </w:tcPr>
          <w:p w14:paraId="014F2029" w14:textId="77777777" w:rsidR="001D1AA0" w:rsidRPr="002C2D92" w:rsidRDefault="001D1AA0" w:rsidP="00A2368E">
            <w:pPr>
              <w:spacing w:before="120" w:line="240" w:lineRule="auto"/>
              <w:rPr>
                <w:rFonts w:cs="Calibri Light"/>
                <w:sz w:val="18"/>
                <w:szCs w:val="18"/>
                <w:lang w:val="fr-FR"/>
              </w:rPr>
            </w:pPr>
          </w:p>
        </w:tc>
        <w:tc>
          <w:tcPr>
            <w:tcW w:w="678" w:type="pct"/>
            <w:shd w:val="clear" w:color="auto" w:fill="auto"/>
            <w:vAlign w:val="center"/>
          </w:tcPr>
          <w:p w14:paraId="539183D5" w14:textId="6DFB8F8F" w:rsidR="001D1AA0" w:rsidRPr="002C2D92" w:rsidRDefault="002B60B3" w:rsidP="00A2368E">
            <w:pPr>
              <w:spacing w:before="120" w:line="240" w:lineRule="auto"/>
              <w:rPr>
                <w:rFonts w:cs="Calibri Light"/>
                <w:sz w:val="18"/>
                <w:szCs w:val="18"/>
                <w:lang w:val="fr-FR"/>
              </w:rPr>
            </w:pPr>
            <w:r w:rsidRPr="002C2D92">
              <w:rPr>
                <w:rFonts w:cs="Calibri Light"/>
                <w:sz w:val="18"/>
                <w:szCs w:val="18"/>
                <w:lang w:val="fr-FR"/>
              </w:rPr>
              <w:t>Cadre Stratégique UNCCD</w:t>
            </w:r>
          </w:p>
        </w:tc>
        <w:tc>
          <w:tcPr>
            <w:tcW w:w="444" w:type="pct"/>
            <w:shd w:val="clear" w:color="auto" w:fill="auto"/>
            <w:vAlign w:val="center"/>
          </w:tcPr>
          <w:p w14:paraId="107B7267"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4F81BD" w:themeFill="accent1"/>
            <w:vAlign w:val="center"/>
          </w:tcPr>
          <w:p w14:paraId="6AE08732"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4F81BD" w:themeFill="accent1"/>
            <w:vAlign w:val="center"/>
          </w:tcPr>
          <w:p w14:paraId="42AF88B1"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2145" w:type="pct"/>
            <w:vMerge/>
            <w:shd w:val="clear" w:color="auto" w:fill="auto"/>
            <w:vAlign w:val="center"/>
          </w:tcPr>
          <w:p w14:paraId="631BCE22" w14:textId="77777777" w:rsidR="001D1AA0" w:rsidRPr="002C2D92" w:rsidRDefault="001D1AA0" w:rsidP="00A2368E">
            <w:pPr>
              <w:spacing w:before="120" w:line="240" w:lineRule="auto"/>
              <w:jc w:val="left"/>
              <w:rPr>
                <w:rFonts w:cs="Calibri Light"/>
                <w:sz w:val="18"/>
                <w:szCs w:val="18"/>
                <w:lang w:val="fr-FR"/>
              </w:rPr>
            </w:pPr>
          </w:p>
        </w:tc>
      </w:tr>
      <w:tr w:rsidR="001D1AA0" w:rsidRPr="002C2D92" w14:paraId="7EC05449" w14:textId="77777777" w:rsidTr="00A2368E">
        <w:trPr>
          <w:trHeight w:val="20"/>
        </w:trPr>
        <w:tc>
          <w:tcPr>
            <w:tcW w:w="373" w:type="pct"/>
            <w:vMerge/>
            <w:shd w:val="clear" w:color="auto" w:fill="auto"/>
            <w:vAlign w:val="center"/>
          </w:tcPr>
          <w:p w14:paraId="26445C65" w14:textId="77777777" w:rsidR="001D1AA0" w:rsidRPr="002C2D92" w:rsidRDefault="001D1AA0" w:rsidP="00A2368E">
            <w:pPr>
              <w:spacing w:before="120" w:line="240" w:lineRule="auto"/>
              <w:rPr>
                <w:rFonts w:cs="Calibri Light"/>
                <w:sz w:val="18"/>
                <w:szCs w:val="18"/>
                <w:lang w:val="fr-FR" w:eastAsia="it-IT"/>
              </w:rPr>
            </w:pPr>
          </w:p>
        </w:tc>
        <w:tc>
          <w:tcPr>
            <w:tcW w:w="372" w:type="pct"/>
            <w:shd w:val="clear" w:color="auto" w:fill="auto"/>
            <w:vAlign w:val="center"/>
          </w:tcPr>
          <w:p w14:paraId="27995487" w14:textId="0362EE02" w:rsidR="001D1AA0" w:rsidRPr="002C2D92" w:rsidRDefault="002B60B3" w:rsidP="00A2368E">
            <w:pPr>
              <w:spacing w:before="120" w:line="240" w:lineRule="auto"/>
              <w:rPr>
                <w:rFonts w:cs="Calibri Light"/>
                <w:sz w:val="18"/>
                <w:szCs w:val="18"/>
                <w:lang w:val="fr-FR"/>
              </w:rPr>
            </w:pPr>
            <w:r w:rsidRPr="002C2D92">
              <w:rPr>
                <w:rFonts w:cs="Calibri Light"/>
                <w:sz w:val="18"/>
                <w:szCs w:val="18"/>
                <w:lang w:val="fr-FR"/>
              </w:rPr>
              <w:t>Mer noire</w:t>
            </w:r>
          </w:p>
        </w:tc>
        <w:tc>
          <w:tcPr>
            <w:tcW w:w="678" w:type="pct"/>
            <w:shd w:val="clear" w:color="auto" w:fill="auto"/>
            <w:vAlign w:val="center"/>
          </w:tcPr>
          <w:p w14:paraId="404C7D9C" w14:textId="6C9F2C90" w:rsidR="001D1AA0" w:rsidRPr="002C2D92" w:rsidRDefault="002B60B3"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auto"/>
            <w:vAlign w:val="center"/>
          </w:tcPr>
          <w:p w14:paraId="517B96D9"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auto"/>
            <w:vAlign w:val="center"/>
          </w:tcPr>
          <w:p w14:paraId="0D56E01F"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544" w:type="pct"/>
            <w:shd w:val="clear" w:color="auto" w:fill="auto"/>
            <w:vAlign w:val="center"/>
          </w:tcPr>
          <w:p w14:paraId="58E0BE35"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40EDD2E4" w14:textId="77777777" w:rsidR="001D1AA0" w:rsidRPr="002C2D92" w:rsidRDefault="001D1AA0" w:rsidP="00A2368E">
            <w:pPr>
              <w:spacing w:before="120" w:line="240" w:lineRule="auto"/>
              <w:jc w:val="left"/>
              <w:rPr>
                <w:rFonts w:cs="Calibri Light"/>
                <w:sz w:val="18"/>
                <w:szCs w:val="18"/>
                <w:lang w:val="fr-FR"/>
              </w:rPr>
            </w:pPr>
          </w:p>
        </w:tc>
      </w:tr>
      <w:tr w:rsidR="001D1AA0" w:rsidRPr="00A06F9F" w14:paraId="3FDD9257" w14:textId="77777777" w:rsidTr="00A2368E">
        <w:trPr>
          <w:trHeight w:val="20"/>
        </w:trPr>
        <w:tc>
          <w:tcPr>
            <w:tcW w:w="373" w:type="pct"/>
            <w:vMerge w:val="restart"/>
            <w:shd w:val="clear" w:color="auto" w:fill="auto"/>
            <w:vAlign w:val="center"/>
          </w:tcPr>
          <w:p w14:paraId="336E5E18" w14:textId="077A87E0" w:rsidR="001D1AA0" w:rsidRPr="002C2D92" w:rsidRDefault="001D1AA0" w:rsidP="00A2368E">
            <w:pPr>
              <w:spacing w:before="120" w:line="240" w:lineRule="auto"/>
              <w:rPr>
                <w:rFonts w:cs="Calibri Light"/>
                <w:sz w:val="18"/>
                <w:szCs w:val="18"/>
                <w:lang w:val="fr-FR" w:eastAsia="it-IT"/>
              </w:rPr>
            </w:pPr>
            <w:r w:rsidRPr="002C2D92">
              <w:rPr>
                <w:rFonts w:cs="Calibri Light"/>
                <w:sz w:val="18"/>
                <w:szCs w:val="18"/>
                <w:lang w:val="fr-FR" w:eastAsia="it-IT"/>
              </w:rPr>
              <w:t>Qualité de l’air</w:t>
            </w:r>
          </w:p>
        </w:tc>
        <w:tc>
          <w:tcPr>
            <w:tcW w:w="372" w:type="pct"/>
            <w:shd w:val="clear" w:color="auto" w:fill="auto"/>
            <w:vAlign w:val="center"/>
          </w:tcPr>
          <w:p w14:paraId="2C1C9603" w14:textId="781015D3" w:rsidR="001D1AA0"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Alpine</w:t>
            </w:r>
          </w:p>
        </w:tc>
        <w:tc>
          <w:tcPr>
            <w:tcW w:w="678" w:type="pct"/>
            <w:shd w:val="clear" w:color="auto" w:fill="auto"/>
            <w:vAlign w:val="center"/>
          </w:tcPr>
          <w:p w14:paraId="5FB3BC04" w14:textId="1222D719" w:rsidR="001D1AA0" w:rsidRPr="002C2D92" w:rsidRDefault="002B60B3" w:rsidP="00A2368E">
            <w:pPr>
              <w:spacing w:before="120" w:line="240" w:lineRule="auto"/>
              <w:rPr>
                <w:rFonts w:cs="Calibri Light"/>
                <w:sz w:val="18"/>
                <w:szCs w:val="18"/>
                <w:lang w:val="fr-FR"/>
              </w:rPr>
            </w:pPr>
            <w:r w:rsidRPr="002C2D92">
              <w:rPr>
                <w:rFonts w:cs="Calibri Light"/>
                <w:sz w:val="18"/>
                <w:szCs w:val="18"/>
                <w:lang w:val="fr-FR"/>
              </w:rPr>
              <w:t>Stratégie de l’UE pour la Région Alpine</w:t>
            </w:r>
          </w:p>
        </w:tc>
        <w:tc>
          <w:tcPr>
            <w:tcW w:w="444" w:type="pct"/>
            <w:shd w:val="clear" w:color="auto" w:fill="auto"/>
            <w:vAlign w:val="center"/>
          </w:tcPr>
          <w:p w14:paraId="0D40D7DF" w14:textId="77777777" w:rsidR="001D1AA0" w:rsidRPr="002C2D92" w:rsidRDefault="001D1AA0"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4F81BD" w:themeFill="accent1"/>
            <w:vAlign w:val="center"/>
          </w:tcPr>
          <w:p w14:paraId="0BA64781"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0511C9E7" w14:textId="77777777" w:rsidR="001D1AA0" w:rsidRPr="002C2D92" w:rsidRDefault="001D1AA0" w:rsidP="00A2368E">
            <w:pPr>
              <w:spacing w:before="120" w:line="240" w:lineRule="auto"/>
              <w:jc w:val="center"/>
              <w:rPr>
                <w:rFonts w:cs="Calibri Light"/>
                <w:sz w:val="18"/>
                <w:szCs w:val="18"/>
                <w:lang w:val="fr-FR" w:eastAsia="it-IT"/>
              </w:rPr>
            </w:pPr>
            <w:r w:rsidRPr="002C2D92">
              <w:rPr>
                <w:rFonts w:cs="Calibri Light"/>
                <w:sz w:val="18"/>
                <w:szCs w:val="18"/>
                <w:lang w:val="fr-FR"/>
              </w:rPr>
              <w:t>N</w:t>
            </w:r>
          </w:p>
        </w:tc>
        <w:tc>
          <w:tcPr>
            <w:tcW w:w="2145" w:type="pct"/>
            <w:vMerge w:val="restart"/>
            <w:shd w:val="clear" w:color="auto" w:fill="auto"/>
            <w:vAlign w:val="center"/>
          </w:tcPr>
          <w:p w14:paraId="5E5D41FF" w14:textId="171F27B8"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Réduire les émissions dans l’atmosphère ;</w:t>
            </w:r>
          </w:p>
          <w:p w14:paraId="6FA1FB85" w14:textId="77777777" w:rsidR="002B60B3" w:rsidRPr="002C2D92" w:rsidRDefault="002B60B3" w:rsidP="00A2368E">
            <w:pPr>
              <w:pStyle w:val="Paragraphedeliste"/>
              <w:spacing w:before="120" w:after="120" w:line="240" w:lineRule="auto"/>
              <w:ind w:left="720"/>
              <w:jc w:val="left"/>
              <w:rPr>
                <w:rFonts w:cs="Calibri Light"/>
                <w:sz w:val="18"/>
                <w:szCs w:val="18"/>
                <w:lang w:val="fr-FR"/>
              </w:rPr>
            </w:pPr>
          </w:p>
          <w:p w14:paraId="4111ADF4" w14:textId="27028C49"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Promouvoir la décarbonisation et la réduction des polluants atmosphériques dans le secteur du transport ; </w:t>
            </w:r>
          </w:p>
          <w:p w14:paraId="27CC84F1" w14:textId="57326260" w:rsidR="002B60B3" w:rsidRPr="002C2D92" w:rsidRDefault="002B60B3"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Adopter des mesures pour réduire graduellement la pollution de l’aire, en un minimum d’étapes afin de respecter la valeur limite des polluants.</w:t>
            </w:r>
          </w:p>
          <w:p w14:paraId="6B1FD93B" w14:textId="77777777" w:rsidR="001D1AA0" w:rsidRPr="002C2D92" w:rsidRDefault="001D1AA0" w:rsidP="00A2368E">
            <w:pPr>
              <w:spacing w:before="120" w:line="240" w:lineRule="auto"/>
              <w:jc w:val="left"/>
              <w:rPr>
                <w:rFonts w:cs="Calibri Light"/>
                <w:sz w:val="18"/>
                <w:szCs w:val="18"/>
                <w:lang w:val="fr-FR"/>
              </w:rPr>
            </w:pPr>
          </w:p>
        </w:tc>
      </w:tr>
      <w:tr w:rsidR="00C76FC6" w:rsidRPr="002C2D92" w14:paraId="51E6AF95" w14:textId="77777777" w:rsidTr="000544B7">
        <w:trPr>
          <w:trHeight w:val="2311"/>
        </w:trPr>
        <w:tc>
          <w:tcPr>
            <w:tcW w:w="373" w:type="pct"/>
            <w:vMerge/>
            <w:shd w:val="clear" w:color="auto" w:fill="auto"/>
            <w:vAlign w:val="center"/>
          </w:tcPr>
          <w:p w14:paraId="3243DF5C"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70DC9866" w14:textId="0DABADA1" w:rsidR="00C76FC6"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Danube</w:t>
            </w:r>
          </w:p>
        </w:tc>
        <w:tc>
          <w:tcPr>
            <w:tcW w:w="678" w:type="pct"/>
            <w:shd w:val="clear" w:color="auto" w:fill="auto"/>
            <w:vAlign w:val="center"/>
          </w:tcPr>
          <w:p w14:paraId="59CF61F0" w14:textId="27D4E07A" w:rsidR="00C76FC6" w:rsidRPr="002C2D92" w:rsidRDefault="002B60B3" w:rsidP="00A2368E">
            <w:pPr>
              <w:spacing w:before="120" w:line="240" w:lineRule="auto"/>
              <w:rPr>
                <w:rFonts w:cs="Calibri Light"/>
                <w:sz w:val="18"/>
                <w:szCs w:val="18"/>
                <w:lang w:val="fr-FR"/>
              </w:rPr>
            </w:pPr>
            <w:r w:rsidRPr="002C2D92">
              <w:rPr>
                <w:rFonts w:cs="Calibri Light"/>
                <w:sz w:val="18"/>
                <w:szCs w:val="18"/>
                <w:lang w:val="fr-FR"/>
              </w:rPr>
              <w:t>Stratégie de l’UE pour la Région Danube</w:t>
            </w:r>
          </w:p>
        </w:tc>
        <w:tc>
          <w:tcPr>
            <w:tcW w:w="444" w:type="pct"/>
            <w:shd w:val="clear" w:color="auto" w:fill="4F81BD" w:themeFill="accent1"/>
            <w:vAlign w:val="center"/>
          </w:tcPr>
          <w:p w14:paraId="03ED08C9"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3776BD45"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6147C706"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19AB0B8C" w14:textId="77777777" w:rsidR="00C76FC6" w:rsidRPr="002C2D92" w:rsidRDefault="00C76FC6" w:rsidP="00A2368E">
            <w:pPr>
              <w:spacing w:before="120" w:line="240" w:lineRule="auto"/>
              <w:rPr>
                <w:rFonts w:cs="Calibri Light"/>
                <w:sz w:val="18"/>
                <w:szCs w:val="18"/>
                <w:lang w:val="fr-FR" w:eastAsia="it-IT"/>
              </w:rPr>
            </w:pPr>
          </w:p>
        </w:tc>
      </w:tr>
      <w:tr w:rsidR="00C76FC6" w:rsidRPr="002C2D92" w14:paraId="0BB9FF8B" w14:textId="77777777" w:rsidTr="000544B7">
        <w:trPr>
          <w:trHeight w:val="20"/>
        </w:trPr>
        <w:tc>
          <w:tcPr>
            <w:tcW w:w="373" w:type="pct"/>
            <w:vMerge/>
            <w:shd w:val="clear" w:color="auto" w:fill="auto"/>
            <w:vAlign w:val="center"/>
          </w:tcPr>
          <w:p w14:paraId="19EACA09"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5F558C1E" w14:textId="5F7A29BB" w:rsidR="00C76FC6" w:rsidRPr="002C2D92" w:rsidRDefault="002B60B3" w:rsidP="00A2368E">
            <w:pPr>
              <w:spacing w:before="120" w:line="240" w:lineRule="auto"/>
              <w:rPr>
                <w:rFonts w:cs="Calibri Light"/>
                <w:sz w:val="18"/>
                <w:szCs w:val="18"/>
                <w:lang w:val="fr-FR"/>
              </w:rPr>
            </w:pPr>
            <w:r w:rsidRPr="002C2D92">
              <w:rPr>
                <w:rFonts w:cs="Calibri Light"/>
                <w:sz w:val="18"/>
                <w:szCs w:val="18"/>
                <w:lang w:val="fr-FR"/>
              </w:rPr>
              <w:t>Mer noire</w:t>
            </w:r>
          </w:p>
        </w:tc>
        <w:tc>
          <w:tcPr>
            <w:tcW w:w="678" w:type="pct"/>
            <w:shd w:val="clear" w:color="auto" w:fill="auto"/>
            <w:vAlign w:val="center"/>
          </w:tcPr>
          <w:p w14:paraId="6FED345C" w14:textId="4E929871" w:rsidR="00C76FC6" w:rsidRPr="002C2D92" w:rsidRDefault="002B60B3"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auto"/>
            <w:vAlign w:val="center"/>
          </w:tcPr>
          <w:p w14:paraId="79FEA8FA"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sz w:val="18"/>
                <w:szCs w:val="18"/>
                <w:lang w:val="fr-FR"/>
              </w:rPr>
              <w:t>N</w:t>
            </w:r>
          </w:p>
        </w:tc>
        <w:tc>
          <w:tcPr>
            <w:tcW w:w="444" w:type="pct"/>
            <w:shd w:val="clear" w:color="auto" w:fill="auto"/>
            <w:vAlign w:val="center"/>
          </w:tcPr>
          <w:p w14:paraId="39A56CE4"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544" w:type="pct"/>
            <w:shd w:val="clear" w:color="auto" w:fill="auto"/>
            <w:vAlign w:val="center"/>
          </w:tcPr>
          <w:p w14:paraId="1A4F3A3A"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6C797CEA" w14:textId="77777777" w:rsidR="00C76FC6" w:rsidRPr="002C2D92" w:rsidRDefault="00C76FC6" w:rsidP="00A2368E">
            <w:pPr>
              <w:spacing w:before="120" w:line="240" w:lineRule="auto"/>
              <w:rPr>
                <w:rFonts w:cs="Calibri Light"/>
                <w:sz w:val="18"/>
                <w:szCs w:val="18"/>
                <w:lang w:val="fr-FR" w:eastAsia="it-IT"/>
              </w:rPr>
            </w:pPr>
          </w:p>
        </w:tc>
      </w:tr>
      <w:tr w:rsidR="00C76FC6" w:rsidRPr="00A06F9F" w14:paraId="4101DCE7" w14:textId="77777777" w:rsidTr="00A2368E">
        <w:trPr>
          <w:trHeight w:val="20"/>
        </w:trPr>
        <w:tc>
          <w:tcPr>
            <w:tcW w:w="373" w:type="pct"/>
            <w:vMerge w:val="restart"/>
            <w:shd w:val="clear" w:color="auto" w:fill="auto"/>
            <w:vAlign w:val="center"/>
          </w:tcPr>
          <w:p w14:paraId="798D2593" w14:textId="0B312D72" w:rsidR="00C76FC6" w:rsidRPr="002C2D92" w:rsidRDefault="002B60B3" w:rsidP="00A2368E">
            <w:pPr>
              <w:spacing w:before="120" w:line="240" w:lineRule="auto"/>
              <w:rPr>
                <w:rFonts w:cs="Calibri Light"/>
                <w:sz w:val="18"/>
                <w:szCs w:val="18"/>
                <w:lang w:val="fr-FR" w:eastAsia="it-IT"/>
              </w:rPr>
            </w:pPr>
            <w:r w:rsidRPr="002C2D92">
              <w:rPr>
                <w:rFonts w:cs="Calibri Light"/>
                <w:sz w:val="18"/>
                <w:szCs w:val="18"/>
                <w:lang w:val="fr-FR" w:eastAsia="it-IT"/>
              </w:rPr>
              <w:lastRenderedPageBreak/>
              <w:t>Qualité de l’eau</w:t>
            </w:r>
          </w:p>
        </w:tc>
        <w:tc>
          <w:tcPr>
            <w:tcW w:w="372" w:type="pct"/>
            <w:shd w:val="clear" w:color="auto" w:fill="auto"/>
            <w:vAlign w:val="center"/>
          </w:tcPr>
          <w:p w14:paraId="36E76D71" w14:textId="37FE52A7" w:rsidR="00C76FC6"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Alpine</w:t>
            </w:r>
          </w:p>
        </w:tc>
        <w:tc>
          <w:tcPr>
            <w:tcW w:w="678" w:type="pct"/>
            <w:shd w:val="clear" w:color="auto" w:fill="auto"/>
            <w:vAlign w:val="center"/>
          </w:tcPr>
          <w:p w14:paraId="675E5766" w14:textId="24D0D550"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Méditerranéenne pour le Développement Durable</w:t>
            </w:r>
          </w:p>
        </w:tc>
        <w:tc>
          <w:tcPr>
            <w:tcW w:w="444" w:type="pct"/>
            <w:shd w:val="clear" w:color="auto" w:fill="auto"/>
            <w:vAlign w:val="center"/>
          </w:tcPr>
          <w:p w14:paraId="294BCB9B"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444" w:type="pct"/>
            <w:shd w:val="clear" w:color="auto" w:fill="4F81BD" w:themeFill="accent1"/>
            <w:vAlign w:val="center"/>
          </w:tcPr>
          <w:p w14:paraId="5BCED432" w14:textId="77777777" w:rsidR="00C76FC6" w:rsidRPr="002C2D92" w:rsidRDefault="00C76FC6" w:rsidP="00A2368E">
            <w:pPr>
              <w:spacing w:before="120" w:line="240" w:lineRule="auto"/>
              <w:jc w:val="center"/>
              <w:rPr>
                <w:rFonts w:cs="Calibri Light"/>
                <w:color w:val="000000" w:themeColor="text1"/>
                <w:sz w:val="18"/>
                <w:szCs w:val="18"/>
                <w:lang w:val="fr-FR"/>
              </w:rPr>
            </w:pPr>
            <w:r w:rsidRPr="002C2D92">
              <w:rPr>
                <w:rFonts w:cs="Calibri Light"/>
                <w:color w:val="000000" w:themeColor="text1"/>
                <w:sz w:val="18"/>
                <w:szCs w:val="18"/>
                <w:lang w:val="fr-FR"/>
              </w:rPr>
              <w:t>S/O</w:t>
            </w:r>
          </w:p>
        </w:tc>
        <w:tc>
          <w:tcPr>
            <w:tcW w:w="544" w:type="pct"/>
            <w:shd w:val="clear" w:color="auto" w:fill="auto"/>
            <w:vAlign w:val="center"/>
          </w:tcPr>
          <w:p w14:paraId="28AF68AB"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val="restart"/>
            <w:shd w:val="clear" w:color="auto" w:fill="auto"/>
            <w:vAlign w:val="center"/>
          </w:tcPr>
          <w:p w14:paraId="17C91992" w14:textId="2C7055A3"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Promouvoir l’utilisation efficiente de l’eau et assurer l’usage intelligent de l’eau ;</w:t>
            </w:r>
          </w:p>
          <w:p w14:paraId="6C922AE6" w14:textId="1C7205AA"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Promouvoir le suivi, la prévention et la réduction de la pollution de l’eau dérivant des catastrophes et des substances émergentes ; </w:t>
            </w:r>
          </w:p>
          <w:p w14:paraId="7204BECA" w14:textId="77777777"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Renforcer la coopération, accroître et échanger les connaissances et garantir le financement des mesures de qualité de l'eau </w:t>
            </w:r>
          </w:p>
          <w:p w14:paraId="5E56BF9D" w14:textId="37A709D2" w:rsidR="00C76FC6"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Renforcer le traitement des eaux usées et promouvoir des pratiques de meilleure gestion.</w:t>
            </w:r>
          </w:p>
        </w:tc>
      </w:tr>
      <w:tr w:rsidR="00C76FC6" w:rsidRPr="002C2D92" w14:paraId="062C7193" w14:textId="77777777" w:rsidTr="00A2368E">
        <w:trPr>
          <w:trHeight w:val="20"/>
        </w:trPr>
        <w:tc>
          <w:tcPr>
            <w:tcW w:w="373" w:type="pct"/>
            <w:vMerge/>
            <w:shd w:val="clear" w:color="auto" w:fill="auto"/>
            <w:vAlign w:val="center"/>
          </w:tcPr>
          <w:p w14:paraId="7F844ED9"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11D1DF3C" w14:textId="74036666" w:rsidR="00C76FC6" w:rsidRPr="002C2D92" w:rsidRDefault="002B60B3" w:rsidP="00A2368E">
            <w:pPr>
              <w:spacing w:before="120" w:line="240" w:lineRule="auto"/>
              <w:rPr>
                <w:rFonts w:cs="Calibri Light"/>
                <w:sz w:val="18"/>
                <w:szCs w:val="18"/>
                <w:lang w:val="fr-FR"/>
              </w:rPr>
            </w:pPr>
            <w:r w:rsidRPr="002C2D92">
              <w:rPr>
                <w:rFonts w:cs="Calibri Light"/>
                <w:sz w:val="18"/>
                <w:szCs w:val="18"/>
                <w:lang w:val="fr-FR"/>
              </w:rPr>
              <w:t>Région Danube</w:t>
            </w:r>
          </w:p>
        </w:tc>
        <w:tc>
          <w:tcPr>
            <w:tcW w:w="678" w:type="pct"/>
            <w:shd w:val="clear" w:color="auto" w:fill="auto"/>
            <w:vAlign w:val="center"/>
          </w:tcPr>
          <w:p w14:paraId="3B6DB2C6" w14:textId="7FFEA023"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la Région Danube</w:t>
            </w:r>
          </w:p>
        </w:tc>
        <w:tc>
          <w:tcPr>
            <w:tcW w:w="444" w:type="pct"/>
            <w:shd w:val="clear" w:color="auto" w:fill="4F81BD" w:themeFill="accent1"/>
            <w:vAlign w:val="center"/>
          </w:tcPr>
          <w:p w14:paraId="7A7035AF"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3DC88006" w14:textId="77777777" w:rsidR="00C76FC6" w:rsidRPr="002C2D92" w:rsidRDefault="00C76FC6" w:rsidP="00A2368E">
            <w:pPr>
              <w:spacing w:before="120" w:line="240" w:lineRule="auto"/>
              <w:jc w:val="center"/>
              <w:rPr>
                <w:rFonts w:cs="Calibri Light"/>
                <w:color w:val="000000" w:themeColor="text1"/>
                <w:sz w:val="18"/>
                <w:szCs w:val="18"/>
                <w:lang w:val="fr-FR"/>
              </w:rPr>
            </w:pPr>
            <w:r w:rsidRPr="002C2D92">
              <w:rPr>
                <w:rFonts w:cs="Calibri Light"/>
                <w:color w:val="000000" w:themeColor="text1"/>
                <w:sz w:val="18"/>
                <w:szCs w:val="18"/>
                <w:lang w:val="fr-FR"/>
              </w:rPr>
              <w:t>S/O</w:t>
            </w:r>
          </w:p>
        </w:tc>
        <w:tc>
          <w:tcPr>
            <w:tcW w:w="544" w:type="pct"/>
            <w:shd w:val="clear" w:color="auto" w:fill="4F81BD" w:themeFill="accent1"/>
            <w:vAlign w:val="center"/>
          </w:tcPr>
          <w:p w14:paraId="4FE42CFC"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2145" w:type="pct"/>
            <w:vMerge/>
            <w:shd w:val="clear" w:color="auto" w:fill="auto"/>
            <w:vAlign w:val="center"/>
          </w:tcPr>
          <w:p w14:paraId="7F9EB255" w14:textId="77777777" w:rsidR="00C76FC6" w:rsidRPr="002C2D92" w:rsidRDefault="00C76FC6" w:rsidP="00A2368E">
            <w:pPr>
              <w:pStyle w:val="Paragraphedeliste"/>
              <w:numPr>
                <w:ilvl w:val="0"/>
                <w:numId w:val="17"/>
              </w:numPr>
              <w:spacing w:before="120" w:after="120" w:line="240" w:lineRule="auto"/>
              <w:jc w:val="left"/>
              <w:rPr>
                <w:rFonts w:cs="Calibri Light"/>
                <w:sz w:val="18"/>
                <w:szCs w:val="18"/>
                <w:lang w:val="fr-FR"/>
              </w:rPr>
            </w:pPr>
          </w:p>
        </w:tc>
      </w:tr>
      <w:tr w:rsidR="00C76FC6" w:rsidRPr="002C2D92" w14:paraId="56E82F10" w14:textId="77777777" w:rsidTr="00A2368E">
        <w:trPr>
          <w:trHeight w:val="20"/>
        </w:trPr>
        <w:tc>
          <w:tcPr>
            <w:tcW w:w="373" w:type="pct"/>
            <w:vMerge/>
            <w:shd w:val="clear" w:color="auto" w:fill="auto"/>
            <w:vAlign w:val="center"/>
          </w:tcPr>
          <w:p w14:paraId="720DD044"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16FBC5EE" w14:textId="0A06EE6A" w:rsidR="00C76FC6" w:rsidRPr="002C2D92" w:rsidRDefault="002B60B3" w:rsidP="00A2368E">
            <w:pPr>
              <w:spacing w:before="120" w:line="240" w:lineRule="auto"/>
              <w:rPr>
                <w:rFonts w:cs="Calibri Light"/>
                <w:sz w:val="18"/>
                <w:szCs w:val="18"/>
                <w:lang w:val="fr-FR"/>
              </w:rPr>
            </w:pPr>
            <w:r w:rsidRPr="002C2D92">
              <w:rPr>
                <w:rFonts w:cs="Calibri Light"/>
                <w:sz w:val="18"/>
                <w:szCs w:val="18"/>
                <w:lang w:val="fr-FR"/>
              </w:rPr>
              <w:t>Mer Noire</w:t>
            </w:r>
          </w:p>
        </w:tc>
        <w:tc>
          <w:tcPr>
            <w:tcW w:w="678" w:type="pct"/>
            <w:shd w:val="clear" w:color="auto" w:fill="auto"/>
            <w:vAlign w:val="center"/>
          </w:tcPr>
          <w:p w14:paraId="53E4ED70" w14:textId="68EF09CE"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auto"/>
            <w:vAlign w:val="center"/>
          </w:tcPr>
          <w:p w14:paraId="1075C173"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rPr>
              <w:t>N</w:t>
            </w:r>
          </w:p>
        </w:tc>
        <w:tc>
          <w:tcPr>
            <w:tcW w:w="444" w:type="pct"/>
            <w:shd w:val="clear" w:color="auto" w:fill="4F81BD" w:themeFill="accent1"/>
            <w:vAlign w:val="center"/>
          </w:tcPr>
          <w:p w14:paraId="108B1180" w14:textId="77777777" w:rsidR="00C76FC6" w:rsidRPr="002C2D92" w:rsidRDefault="00C76FC6" w:rsidP="00A2368E">
            <w:pPr>
              <w:spacing w:before="120" w:line="240" w:lineRule="auto"/>
              <w:jc w:val="center"/>
              <w:rPr>
                <w:rFonts w:cs="Calibri Light"/>
                <w:color w:val="000000" w:themeColor="text1"/>
                <w:sz w:val="18"/>
                <w:szCs w:val="18"/>
                <w:lang w:val="fr-FR"/>
              </w:rPr>
            </w:pPr>
            <w:r w:rsidRPr="002C2D92">
              <w:rPr>
                <w:rFonts w:cs="Calibri Light"/>
                <w:color w:val="000000" w:themeColor="text1"/>
                <w:sz w:val="18"/>
                <w:szCs w:val="18"/>
                <w:lang w:val="fr-FR"/>
              </w:rPr>
              <w:t>S/O</w:t>
            </w:r>
          </w:p>
        </w:tc>
        <w:tc>
          <w:tcPr>
            <w:tcW w:w="544" w:type="pct"/>
            <w:shd w:val="clear" w:color="auto" w:fill="auto"/>
            <w:vAlign w:val="center"/>
          </w:tcPr>
          <w:p w14:paraId="422B223C"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rPr>
              <w:t>N</w:t>
            </w:r>
          </w:p>
        </w:tc>
        <w:tc>
          <w:tcPr>
            <w:tcW w:w="2145" w:type="pct"/>
            <w:vMerge/>
            <w:shd w:val="clear" w:color="auto" w:fill="auto"/>
            <w:vAlign w:val="center"/>
          </w:tcPr>
          <w:p w14:paraId="0BCD1D42" w14:textId="77777777" w:rsidR="00C76FC6" w:rsidRPr="002C2D92" w:rsidRDefault="00C76FC6" w:rsidP="00A2368E">
            <w:pPr>
              <w:pStyle w:val="Paragraphedeliste"/>
              <w:numPr>
                <w:ilvl w:val="0"/>
                <w:numId w:val="17"/>
              </w:numPr>
              <w:spacing w:before="120" w:after="120" w:line="240" w:lineRule="auto"/>
              <w:jc w:val="left"/>
              <w:rPr>
                <w:rFonts w:cs="Calibri Light"/>
                <w:sz w:val="18"/>
                <w:szCs w:val="18"/>
                <w:lang w:val="fr-FR"/>
              </w:rPr>
            </w:pPr>
          </w:p>
        </w:tc>
      </w:tr>
      <w:tr w:rsidR="00C76FC6" w:rsidRPr="00A06F9F" w14:paraId="1E871547" w14:textId="77777777" w:rsidTr="00A2368E">
        <w:trPr>
          <w:trHeight w:val="20"/>
        </w:trPr>
        <w:tc>
          <w:tcPr>
            <w:tcW w:w="373" w:type="pct"/>
            <w:vMerge w:val="restart"/>
            <w:shd w:val="clear" w:color="auto" w:fill="auto"/>
            <w:vAlign w:val="center"/>
          </w:tcPr>
          <w:p w14:paraId="24625A99" w14:textId="76FC58AC" w:rsidR="00C76FC6" w:rsidRPr="002C2D92" w:rsidRDefault="0007793C" w:rsidP="00A2368E">
            <w:pPr>
              <w:spacing w:before="120" w:line="240" w:lineRule="auto"/>
              <w:rPr>
                <w:rFonts w:cs="Calibri Light"/>
                <w:sz w:val="18"/>
                <w:szCs w:val="18"/>
                <w:lang w:val="fr-FR" w:eastAsia="it-IT"/>
              </w:rPr>
            </w:pPr>
            <w:r w:rsidRPr="002C2D92">
              <w:rPr>
                <w:rFonts w:cs="Calibri Light"/>
                <w:sz w:val="18"/>
                <w:szCs w:val="18"/>
                <w:lang w:val="fr-FR" w:eastAsia="it-IT"/>
              </w:rPr>
              <w:t>Paysage et patrimoine culturel</w:t>
            </w:r>
          </w:p>
        </w:tc>
        <w:tc>
          <w:tcPr>
            <w:tcW w:w="372" w:type="pct"/>
            <w:shd w:val="clear" w:color="auto" w:fill="auto"/>
            <w:vAlign w:val="center"/>
          </w:tcPr>
          <w:p w14:paraId="6C3A54A1" w14:textId="256E5344"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Région Alpine</w:t>
            </w:r>
          </w:p>
        </w:tc>
        <w:tc>
          <w:tcPr>
            <w:tcW w:w="678" w:type="pct"/>
            <w:shd w:val="clear" w:color="auto" w:fill="auto"/>
            <w:vAlign w:val="center"/>
          </w:tcPr>
          <w:p w14:paraId="14CD9568" w14:textId="35580D1C"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la Région Alpin</w:t>
            </w:r>
            <w:r w:rsidR="00AC0099" w:rsidRPr="002C2D92">
              <w:rPr>
                <w:rFonts w:cs="Calibri Light"/>
                <w:sz w:val="18"/>
                <w:szCs w:val="18"/>
                <w:lang w:val="fr-FR"/>
              </w:rPr>
              <w:t>e</w:t>
            </w:r>
          </w:p>
        </w:tc>
        <w:tc>
          <w:tcPr>
            <w:tcW w:w="444" w:type="pct"/>
            <w:shd w:val="clear" w:color="auto" w:fill="auto"/>
            <w:vAlign w:val="center"/>
          </w:tcPr>
          <w:p w14:paraId="2DE9866E"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sz w:val="18"/>
                <w:szCs w:val="18"/>
                <w:lang w:val="fr-FR" w:eastAsia="it-IT"/>
              </w:rPr>
              <w:t>N</w:t>
            </w:r>
          </w:p>
        </w:tc>
        <w:tc>
          <w:tcPr>
            <w:tcW w:w="444" w:type="pct"/>
            <w:shd w:val="clear" w:color="auto" w:fill="4F81BD" w:themeFill="accent1"/>
            <w:vAlign w:val="center"/>
          </w:tcPr>
          <w:p w14:paraId="72D70705"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3E353B95"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val="restart"/>
            <w:shd w:val="clear" w:color="auto" w:fill="auto"/>
            <w:vAlign w:val="center"/>
          </w:tcPr>
          <w:p w14:paraId="463D0007" w14:textId="23C99BD2"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Soutenir et promouvoir le tourisme culturel ; </w:t>
            </w:r>
          </w:p>
          <w:p w14:paraId="1ED5BCEE" w14:textId="52EBBAC7"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Promouvoir et encourager le développement d’activités culturelles et du secteur créatif ; </w:t>
            </w:r>
          </w:p>
          <w:p w14:paraId="5B23CF31" w14:textId="2D370670" w:rsidR="00C76FC6"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Soutenir la mise en œuvre d’un système de suivi harmonisé dédié au tourisme durable et au patrimoine naturel/culturel</w:t>
            </w:r>
          </w:p>
          <w:p w14:paraId="640492F8" w14:textId="34E8E69E" w:rsidR="00C76FC6"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Investissements dans la valorisation de l’héritage culturel et naturel.</w:t>
            </w:r>
          </w:p>
        </w:tc>
      </w:tr>
      <w:tr w:rsidR="00C76FC6" w:rsidRPr="002C2D92" w14:paraId="316327EC" w14:textId="77777777" w:rsidTr="00A2368E">
        <w:trPr>
          <w:trHeight w:val="20"/>
        </w:trPr>
        <w:tc>
          <w:tcPr>
            <w:tcW w:w="373" w:type="pct"/>
            <w:vMerge/>
            <w:shd w:val="clear" w:color="auto" w:fill="auto"/>
            <w:vAlign w:val="center"/>
          </w:tcPr>
          <w:p w14:paraId="3F480ED3"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4A6D79D0" w14:textId="7802A97E"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Région Danube</w:t>
            </w:r>
          </w:p>
        </w:tc>
        <w:tc>
          <w:tcPr>
            <w:tcW w:w="678" w:type="pct"/>
            <w:shd w:val="clear" w:color="auto" w:fill="auto"/>
            <w:vAlign w:val="center"/>
          </w:tcPr>
          <w:p w14:paraId="64E6ED23" w14:textId="0DFBCCE2"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la Région Danube</w:t>
            </w:r>
          </w:p>
        </w:tc>
        <w:tc>
          <w:tcPr>
            <w:tcW w:w="444" w:type="pct"/>
            <w:shd w:val="clear" w:color="auto" w:fill="4F81BD" w:themeFill="accent1"/>
            <w:vAlign w:val="center"/>
          </w:tcPr>
          <w:p w14:paraId="0A2449FC"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2D36FC19"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317223B9"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02D1457B" w14:textId="77777777" w:rsidR="00C76FC6" w:rsidRPr="002C2D92" w:rsidRDefault="00C76FC6" w:rsidP="00A2368E">
            <w:pPr>
              <w:pStyle w:val="Paragraphedeliste"/>
              <w:numPr>
                <w:ilvl w:val="0"/>
                <w:numId w:val="17"/>
              </w:numPr>
              <w:spacing w:before="120" w:after="120" w:line="240" w:lineRule="auto"/>
              <w:jc w:val="left"/>
              <w:rPr>
                <w:rFonts w:cs="Calibri Light"/>
                <w:sz w:val="18"/>
                <w:szCs w:val="18"/>
                <w:lang w:val="fr-FR"/>
              </w:rPr>
            </w:pPr>
          </w:p>
        </w:tc>
      </w:tr>
      <w:tr w:rsidR="0007793C" w:rsidRPr="002C2D92" w14:paraId="444D52F4" w14:textId="77777777" w:rsidTr="00A2368E">
        <w:trPr>
          <w:trHeight w:val="20"/>
        </w:trPr>
        <w:tc>
          <w:tcPr>
            <w:tcW w:w="373" w:type="pct"/>
            <w:vMerge/>
            <w:shd w:val="clear" w:color="auto" w:fill="auto"/>
            <w:vAlign w:val="center"/>
          </w:tcPr>
          <w:p w14:paraId="43FF50F8" w14:textId="77777777" w:rsidR="0007793C" w:rsidRPr="002C2D92" w:rsidRDefault="0007793C" w:rsidP="00A2368E">
            <w:pPr>
              <w:spacing w:before="120" w:line="240" w:lineRule="auto"/>
              <w:rPr>
                <w:rFonts w:cs="Calibri Light"/>
                <w:sz w:val="18"/>
                <w:szCs w:val="18"/>
                <w:lang w:val="fr-FR" w:eastAsia="it-IT"/>
              </w:rPr>
            </w:pPr>
          </w:p>
        </w:tc>
        <w:tc>
          <w:tcPr>
            <w:tcW w:w="372" w:type="pct"/>
            <w:shd w:val="clear" w:color="auto" w:fill="auto"/>
            <w:vAlign w:val="center"/>
          </w:tcPr>
          <w:p w14:paraId="34D20878" w14:textId="3C7E75B7" w:rsidR="0007793C" w:rsidRPr="002C2D92" w:rsidRDefault="0007793C" w:rsidP="00A2368E">
            <w:pPr>
              <w:spacing w:before="120" w:line="240" w:lineRule="auto"/>
              <w:rPr>
                <w:rFonts w:cs="Calibri Light"/>
                <w:sz w:val="18"/>
                <w:szCs w:val="18"/>
                <w:lang w:val="fr-FR"/>
              </w:rPr>
            </w:pPr>
            <w:r w:rsidRPr="002C2D92">
              <w:rPr>
                <w:rFonts w:cs="Calibri Light"/>
                <w:sz w:val="18"/>
                <w:szCs w:val="18"/>
                <w:lang w:val="fr-FR"/>
              </w:rPr>
              <w:t>Mer Noire</w:t>
            </w:r>
          </w:p>
        </w:tc>
        <w:tc>
          <w:tcPr>
            <w:tcW w:w="678" w:type="pct"/>
            <w:shd w:val="clear" w:color="auto" w:fill="auto"/>
            <w:vAlign w:val="center"/>
          </w:tcPr>
          <w:p w14:paraId="789BBD48" w14:textId="0FEFA830" w:rsidR="0007793C" w:rsidRPr="002C2D92" w:rsidRDefault="0007793C"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auto"/>
            <w:vAlign w:val="center"/>
          </w:tcPr>
          <w:p w14:paraId="09B95D42" w14:textId="77777777" w:rsidR="0007793C" w:rsidRPr="002C2D92" w:rsidRDefault="0007793C" w:rsidP="00A2368E">
            <w:pPr>
              <w:spacing w:before="120" w:line="240" w:lineRule="auto"/>
              <w:jc w:val="center"/>
              <w:rPr>
                <w:rFonts w:cs="Calibri Light"/>
                <w:sz w:val="18"/>
                <w:szCs w:val="18"/>
                <w:lang w:val="fr-FR"/>
              </w:rPr>
            </w:pPr>
            <w:r w:rsidRPr="002C2D92">
              <w:rPr>
                <w:rFonts w:cs="Calibri Light"/>
                <w:sz w:val="18"/>
                <w:szCs w:val="18"/>
                <w:lang w:val="fr-FR" w:eastAsia="it-IT"/>
              </w:rPr>
              <w:t>N</w:t>
            </w:r>
          </w:p>
        </w:tc>
        <w:tc>
          <w:tcPr>
            <w:tcW w:w="444" w:type="pct"/>
            <w:shd w:val="clear" w:color="auto" w:fill="4F81BD" w:themeFill="accent1"/>
            <w:vAlign w:val="center"/>
          </w:tcPr>
          <w:p w14:paraId="273B683F" w14:textId="77777777" w:rsidR="0007793C" w:rsidRPr="002C2D92" w:rsidRDefault="0007793C"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2D1B065D" w14:textId="77777777" w:rsidR="0007793C" w:rsidRPr="002C2D92" w:rsidRDefault="0007793C"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00CFF096" w14:textId="77777777"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p>
        </w:tc>
      </w:tr>
      <w:tr w:rsidR="00C76FC6" w:rsidRPr="00A06F9F" w14:paraId="5300686B" w14:textId="77777777" w:rsidTr="00A2368E">
        <w:trPr>
          <w:trHeight w:val="1156"/>
        </w:trPr>
        <w:tc>
          <w:tcPr>
            <w:tcW w:w="373" w:type="pct"/>
            <w:vMerge w:val="restart"/>
            <w:shd w:val="clear" w:color="auto" w:fill="auto"/>
            <w:vAlign w:val="center"/>
          </w:tcPr>
          <w:p w14:paraId="657437C7" w14:textId="49193661" w:rsidR="00C76FC6" w:rsidRPr="002C2D92" w:rsidRDefault="0007793C" w:rsidP="00A2368E">
            <w:pPr>
              <w:spacing w:before="120" w:line="240" w:lineRule="auto"/>
              <w:rPr>
                <w:rFonts w:cs="Calibri Light"/>
                <w:sz w:val="18"/>
                <w:szCs w:val="18"/>
                <w:lang w:val="fr-FR" w:eastAsia="it-IT"/>
              </w:rPr>
            </w:pPr>
            <w:r w:rsidRPr="002C2D92">
              <w:rPr>
                <w:rFonts w:cs="Calibri Light"/>
                <w:sz w:val="18"/>
                <w:szCs w:val="18"/>
                <w:lang w:val="fr-FR" w:eastAsia="it-IT"/>
              </w:rPr>
              <w:t>Énergie</w:t>
            </w:r>
          </w:p>
        </w:tc>
        <w:tc>
          <w:tcPr>
            <w:tcW w:w="372" w:type="pct"/>
            <w:vMerge w:val="restart"/>
            <w:shd w:val="clear" w:color="auto" w:fill="auto"/>
            <w:vAlign w:val="center"/>
          </w:tcPr>
          <w:p w14:paraId="368CAA21" w14:textId="71163B64"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 xml:space="preserve">Région </w:t>
            </w:r>
            <w:r w:rsidR="0047534A" w:rsidRPr="002C2D92">
              <w:rPr>
                <w:rFonts w:cs="Calibri Light"/>
                <w:sz w:val="18"/>
                <w:szCs w:val="18"/>
                <w:lang w:val="fr-FR"/>
              </w:rPr>
              <w:t>Alpine</w:t>
            </w:r>
          </w:p>
        </w:tc>
        <w:tc>
          <w:tcPr>
            <w:tcW w:w="678" w:type="pct"/>
            <w:shd w:val="clear" w:color="auto" w:fill="auto"/>
            <w:vAlign w:val="center"/>
          </w:tcPr>
          <w:p w14:paraId="4D678FDA" w14:textId="57BABD72"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l’Adriatique et la Mer Ionienne</w:t>
            </w:r>
          </w:p>
        </w:tc>
        <w:tc>
          <w:tcPr>
            <w:tcW w:w="444" w:type="pct"/>
            <w:shd w:val="clear" w:color="auto" w:fill="auto"/>
            <w:vAlign w:val="center"/>
          </w:tcPr>
          <w:p w14:paraId="19066C33"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sz w:val="18"/>
                <w:szCs w:val="18"/>
                <w:lang w:val="fr-FR" w:eastAsia="it-IT"/>
              </w:rPr>
              <w:t>N</w:t>
            </w:r>
          </w:p>
        </w:tc>
        <w:tc>
          <w:tcPr>
            <w:tcW w:w="444" w:type="pct"/>
            <w:shd w:val="clear" w:color="auto" w:fill="4F81BD" w:themeFill="accent1"/>
            <w:vAlign w:val="center"/>
          </w:tcPr>
          <w:p w14:paraId="26719760"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6EC91637"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val="restart"/>
            <w:shd w:val="clear" w:color="auto" w:fill="auto"/>
            <w:vAlign w:val="center"/>
          </w:tcPr>
          <w:p w14:paraId="0C7BBA54" w14:textId="21F6F6B2"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Appliquer la production potentielle d'énergie renouvelable propre (c'est-à-dire avec peu ou pas d'émissions);</w:t>
            </w:r>
          </w:p>
          <w:p w14:paraId="5A309C39" w14:textId="0A19DA47"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Augmenter l’indépendance énergétique; </w:t>
            </w:r>
          </w:p>
          <w:p w14:paraId="1CD79D0D" w14:textId="1D9C5DA8"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Promouvoir l’efficience énergétique et l’utilisation d’énergies renouvelable : </w:t>
            </w:r>
          </w:p>
          <w:p w14:paraId="12C1AD1B" w14:textId="753E1324"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Augmenter l’efficience énergétique, la rentabilité et les technologies d’innovations bas-carbone, incluant les solutions intelligentes ;</w:t>
            </w:r>
          </w:p>
          <w:p w14:paraId="364C88BC" w14:textId="3C452EAB" w:rsidR="0007793C" w:rsidRPr="002C2D92" w:rsidRDefault="0007793C"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 xml:space="preserve">Recherche dans le cadre des énergies marine renouvelables et alternatives. </w:t>
            </w:r>
          </w:p>
          <w:p w14:paraId="0EF47385" w14:textId="451C3342" w:rsidR="00C76FC6" w:rsidRPr="002C2D92" w:rsidRDefault="00C76FC6" w:rsidP="00A2368E">
            <w:pPr>
              <w:spacing w:before="120" w:line="240" w:lineRule="auto"/>
              <w:jc w:val="left"/>
              <w:rPr>
                <w:rFonts w:cs="Calibri Light"/>
                <w:sz w:val="18"/>
                <w:szCs w:val="18"/>
                <w:lang w:val="fr-FR"/>
              </w:rPr>
            </w:pPr>
          </w:p>
        </w:tc>
      </w:tr>
      <w:tr w:rsidR="00C76FC6" w:rsidRPr="002C2D92" w14:paraId="71C0E0FE" w14:textId="77777777" w:rsidTr="00A2368E">
        <w:trPr>
          <w:trHeight w:val="20"/>
        </w:trPr>
        <w:tc>
          <w:tcPr>
            <w:tcW w:w="373" w:type="pct"/>
            <w:vMerge/>
            <w:shd w:val="clear" w:color="auto" w:fill="auto"/>
            <w:vAlign w:val="center"/>
          </w:tcPr>
          <w:p w14:paraId="51B2A610" w14:textId="77777777" w:rsidR="00C76FC6" w:rsidRPr="002C2D92" w:rsidRDefault="00C76FC6" w:rsidP="00A2368E">
            <w:pPr>
              <w:spacing w:before="120" w:line="240" w:lineRule="auto"/>
              <w:rPr>
                <w:rFonts w:cs="Calibri Light"/>
                <w:sz w:val="18"/>
                <w:szCs w:val="18"/>
                <w:lang w:val="fr-FR" w:eastAsia="it-IT"/>
              </w:rPr>
            </w:pPr>
          </w:p>
        </w:tc>
        <w:tc>
          <w:tcPr>
            <w:tcW w:w="372" w:type="pct"/>
            <w:vMerge/>
            <w:shd w:val="clear" w:color="auto" w:fill="auto"/>
            <w:vAlign w:val="center"/>
          </w:tcPr>
          <w:p w14:paraId="4D99A1CF" w14:textId="77777777" w:rsidR="00C76FC6" w:rsidRPr="002C2D92" w:rsidRDefault="00C76FC6" w:rsidP="00A2368E">
            <w:pPr>
              <w:spacing w:before="120" w:line="240" w:lineRule="auto"/>
              <w:rPr>
                <w:rFonts w:cs="Calibri Light"/>
                <w:sz w:val="18"/>
                <w:szCs w:val="18"/>
                <w:lang w:val="fr-FR"/>
              </w:rPr>
            </w:pPr>
          </w:p>
        </w:tc>
        <w:tc>
          <w:tcPr>
            <w:tcW w:w="678" w:type="pct"/>
            <w:shd w:val="clear" w:color="auto" w:fill="auto"/>
            <w:vAlign w:val="center"/>
          </w:tcPr>
          <w:p w14:paraId="19E14E8E" w14:textId="5AEDD70E"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la Région Alpine</w:t>
            </w:r>
          </w:p>
        </w:tc>
        <w:tc>
          <w:tcPr>
            <w:tcW w:w="444" w:type="pct"/>
            <w:shd w:val="clear" w:color="auto" w:fill="4F81BD" w:themeFill="accent1"/>
            <w:vAlign w:val="center"/>
          </w:tcPr>
          <w:p w14:paraId="738F5495"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5CACBE68" w14:textId="77777777" w:rsidR="00C76FC6" w:rsidRPr="002C2D92" w:rsidRDefault="00C76FC6" w:rsidP="00A2368E">
            <w:pPr>
              <w:spacing w:before="120" w:line="240" w:lineRule="auto"/>
              <w:jc w:val="center"/>
              <w:rPr>
                <w:rFonts w:cs="Calibri Light"/>
                <w:b/>
                <w:bCs/>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6A11735F" w14:textId="77777777" w:rsidR="00C76FC6" w:rsidRPr="002C2D92" w:rsidRDefault="00C76FC6" w:rsidP="00A2368E">
            <w:pPr>
              <w:spacing w:before="120" w:line="240" w:lineRule="auto"/>
              <w:jc w:val="center"/>
              <w:rPr>
                <w:rFonts w:cs="Calibri Light"/>
                <w:b/>
                <w:bCs/>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3A83EA50" w14:textId="77777777" w:rsidR="00C76FC6" w:rsidRPr="002C2D92" w:rsidRDefault="00C76FC6" w:rsidP="00A2368E">
            <w:pPr>
              <w:spacing w:before="120" w:line="240" w:lineRule="auto"/>
              <w:jc w:val="left"/>
              <w:rPr>
                <w:rFonts w:cs="Calibri Light"/>
                <w:sz w:val="18"/>
                <w:szCs w:val="18"/>
                <w:lang w:val="fr-FR" w:eastAsia="it-IT"/>
              </w:rPr>
            </w:pPr>
          </w:p>
        </w:tc>
      </w:tr>
      <w:tr w:rsidR="00C76FC6" w:rsidRPr="002C2D92" w14:paraId="4E02680C" w14:textId="77777777" w:rsidTr="00A2368E">
        <w:trPr>
          <w:trHeight w:val="20"/>
        </w:trPr>
        <w:tc>
          <w:tcPr>
            <w:tcW w:w="373" w:type="pct"/>
            <w:vMerge/>
            <w:shd w:val="clear" w:color="auto" w:fill="auto"/>
            <w:vAlign w:val="center"/>
          </w:tcPr>
          <w:p w14:paraId="0F8459A0"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636F1196" w14:textId="63F64C96"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Région Danube</w:t>
            </w:r>
          </w:p>
        </w:tc>
        <w:tc>
          <w:tcPr>
            <w:tcW w:w="678" w:type="pct"/>
            <w:shd w:val="clear" w:color="auto" w:fill="auto"/>
            <w:vAlign w:val="center"/>
          </w:tcPr>
          <w:p w14:paraId="370285C1" w14:textId="0306F2DB"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le Danube</w:t>
            </w:r>
          </w:p>
        </w:tc>
        <w:tc>
          <w:tcPr>
            <w:tcW w:w="444" w:type="pct"/>
            <w:shd w:val="clear" w:color="auto" w:fill="4F81BD" w:themeFill="accent1"/>
            <w:vAlign w:val="center"/>
          </w:tcPr>
          <w:p w14:paraId="76D203EB"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71ED4129"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35E9A639" w14:textId="77777777" w:rsidR="00C76FC6" w:rsidRPr="002C2D92" w:rsidRDefault="00C76FC6" w:rsidP="00A2368E">
            <w:pPr>
              <w:spacing w:before="120" w:line="240" w:lineRule="auto"/>
              <w:jc w:val="center"/>
              <w:rPr>
                <w:rFonts w:cs="Calibri Light"/>
                <w:b/>
                <w:bCs/>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5F9ABAF0" w14:textId="77777777" w:rsidR="00C76FC6" w:rsidRPr="002C2D92" w:rsidRDefault="00C76FC6" w:rsidP="00A2368E">
            <w:pPr>
              <w:spacing w:before="120" w:line="240" w:lineRule="auto"/>
              <w:jc w:val="left"/>
              <w:rPr>
                <w:rFonts w:cs="Calibri Light"/>
                <w:sz w:val="18"/>
                <w:szCs w:val="18"/>
                <w:lang w:val="fr-FR" w:eastAsia="it-IT"/>
              </w:rPr>
            </w:pPr>
          </w:p>
        </w:tc>
      </w:tr>
      <w:tr w:rsidR="00C76FC6" w:rsidRPr="002C2D92" w14:paraId="27D8185C" w14:textId="77777777" w:rsidTr="00A2368E">
        <w:trPr>
          <w:trHeight w:val="20"/>
        </w:trPr>
        <w:tc>
          <w:tcPr>
            <w:tcW w:w="373" w:type="pct"/>
            <w:vMerge/>
            <w:shd w:val="clear" w:color="auto" w:fill="auto"/>
            <w:vAlign w:val="center"/>
          </w:tcPr>
          <w:p w14:paraId="4D5E6C8D"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3A772F0C" w14:textId="329249D5"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Mer noire</w:t>
            </w:r>
          </w:p>
        </w:tc>
        <w:tc>
          <w:tcPr>
            <w:tcW w:w="678" w:type="pct"/>
            <w:shd w:val="clear" w:color="auto" w:fill="auto"/>
            <w:vAlign w:val="center"/>
          </w:tcPr>
          <w:p w14:paraId="0954A053" w14:textId="7813E1BF"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4F81BD" w:themeFill="accent1"/>
            <w:vAlign w:val="center"/>
          </w:tcPr>
          <w:p w14:paraId="0E975624"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5ED04937"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7795AE46"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444BB7D4" w14:textId="77777777" w:rsidR="00C76FC6" w:rsidRPr="002C2D92" w:rsidRDefault="00C76FC6" w:rsidP="00A2368E">
            <w:pPr>
              <w:spacing w:before="120" w:line="240" w:lineRule="auto"/>
              <w:jc w:val="left"/>
              <w:rPr>
                <w:rFonts w:cs="Calibri Light"/>
                <w:sz w:val="18"/>
                <w:szCs w:val="18"/>
                <w:lang w:val="fr-FR" w:eastAsia="it-IT"/>
              </w:rPr>
            </w:pPr>
          </w:p>
        </w:tc>
      </w:tr>
      <w:tr w:rsidR="00C76FC6" w:rsidRPr="00A06F9F" w14:paraId="1D6B6C94" w14:textId="77777777" w:rsidTr="00A2368E">
        <w:trPr>
          <w:trHeight w:val="20"/>
        </w:trPr>
        <w:tc>
          <w:tcPr>
            <w:tcW w:w="373" w:type="pct"/>
            <w:vMerge w:val="restart"/>
            <w:shd w:val="clear" w:color="auto" w:fill="auto"/>
            <w:vAlign w:val="center"/>
          </w:tcPr>
          <w:p w14:paraId="282B3AD2" w14:textId="26464BDE" w:rsidR="00C76FC6" w:rsidRPr="002C2D92" w:rsidRDefault="0007793C" w:rsidP="00A2368E">
            <w:pPr>
              <w:spacing w:before="120" w:line="240" w:lineRule="auto"/>
              <w:rPr>
                <w:rFonts w:cs="Calibri Light"/>
                <w:sz w:val="18"/>
                <w:szCs w:val="18"/>
                <w:lang w:val="fr-FR" w:eastAsia="it-IT"/>
              </w:rPr>
            </w:pPr>
            <w:r w:rsidRPr="002C2D92">
              <w:rPr>
                <w:rFonts w:cs="Calibri Light"/>
                <w:sz w:val="18"/>
                <w:szCs w:val="18"/>
                <w:lang w:val="fr-FR" w:eastAsia="it-IT"/>
              </w:rPr>
              <w:lastRenderedPageBreak/>
              <w:t>Gestion des déchets</w:t>
            </w:r>
            <w:r w:rsidR="00C76FC6" w:rsidRPr="002C2D92">
              <w:rPr>
                <w:rFonts w:cs="Calibri Light"/>
                <w:sz w:val="18"/>
                <w:szCs w:val="18"/>
                <w:lang w:val="fr-FR" w:eastAsia="it-IT"/>
              </w:rPr>
              <w:t xml:space="preserve"> </w:t>
            </w:r>
          </w:p>
        </w:tc>
        <w:tc>
          <w:tcPr>
            <w:tcW w:w="372" w:type="pct"/>
            <w:shd w:val="clear" w:color="auto" w:fill="auto"/>
            <w:vAlign w:val="center"/>
          </w:tcPr>
          <w:p w14:paraId="1D7C4303" w14:textId="64B951C2"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Région Alpine</w:t>
            </w:r>
          </w:p>
        </w:tc>
        <w:tc>
          <w:tcPr>
            <w:tcW w:w="678" w:type="pct"/>
            <w:shd w:val="clear" w:color="auto" w:fill="auto"/>
            <w:vAlign w:val="center"/>
          </w:tcPr>
          <w:p w14:paraId="432390D3" w14:textId="02AC9D55"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la Région Alpine</w:t>
            </w:r>
          </w:p>
        </w:tc>
        <w:tc>
          <w:tcPr>
            <w:tcW w:w="444" w:type="pct"/>
            <w:shd w:val="clear" w:color="auto" w:fill="auto"/>
            <w:vAlign w:val="center"/>
          </w:tcPr>
          <w:p w14:paraId="4677B41C"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79457E9E"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7A177B8A"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val="restart"/>
            <w:shd w:val="clear" w:color="auto" w:fill="auto"/>
            <w:vAlign w:val="center"/>
          </w:tcPr>
          <w:p w14:paraId="31CF12CB" w14:textId="5D8A1AA7" w:rsidR="007E5C6B" w:rsidRPr="002C2D92" w:rsidRDefault="007E5C6B"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Améliorer le financement, le fonctionnement et la technologie des infrastructures et services de traitement des eaux usées ;</w:t>
            </w:r>
          </w:p>
          <w:p w14:paraId="71EB5EFB" w14:textId="1DEBA0EC" w:rsidR="00C76FC6" w:rsidRPr="002C2D92" w:rsidRDefault="007E5C6B"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Promouvoir les pratiques de réduction des déchets dans le production et l’approvisionnement alimentaire</w:t>
            </w:r>
          </w:p>
          <w:p w14:paraId="56C34CF0" w14:textId="768A3BB2" w:rsidR="00C76FC6" w:rsidRPr="002C2D92" w:rsidRDefault="007E5C6B" w:rsidP="00A2368E">
            <w:pPr>
              <w:pStyle w:val="Paragraphedeliste"/>
              <w:numPr>
                <w:ilvl w:val="0"/>
                <w:numId w:val="17"/>
              </w:numPr>
              <w:spacing w:before="120" w:after="120" w:line="240" w:lineRule="auto"/>
              <w:jc w:val="left"/>
              <w:rPr>
                <w:rFonts w:cs="Calibri Light"/>
                <w:sz w:val="18"/>
                <w:szCs w:val="18"/>
                <w:lang w:val="fr-FR"/>
              </w:rPr>
            </w:pPr>
            <w:r w:rsidRPr="002C2D92">
              <w:rPr>
                <w:rFonts w:cs="Calibri Light"/>
                <w:sz w:val="18"/>
                <w:szCs w:val="18"/>
                <w:lang w:val="fr-FR"/>
              </w:rPr>
              <w:t>Renforcement de la conscience de la réduction des déchets.</w:t>
            </w:r>
          </w:p>
        </w:tc>
      </w:tr>
      <w:tr w:rsidR="00C76FC6" w:rsidRPr="002C2D92" w14:paraId="4798A38A" w14:textId="77777777" w:rsidTr="000544B7">
        <w:trPr>
          <w:trHeight w:val="20"/>
        </w:trPr>
        <w:tc>
          <w:tcPr>
            <w:tcW w:w="373" w:type="pct"/>
            <w:vMerge/>
            <w:shd w:val="clear" w:color="auto" w:fill="auto"/>
            <w:vAlign w:val="center"/>
          </w:tcPr>
          <w:p w14:paraId="3D3137FE"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243DD707" w14:textId="3256E139"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Région Danube</w:t>
            </w:r>
          </w:p>
        </w:tc>
        <w:tc>
          <w:tcPr>
            <w:tcW w:w="678" w:type="pct"/>
            <w:shd w:val="clear" w:color="auto" w:fill="auto"/>
            <w:vAlign w:val="center"/>
          </w:tcPr>
          <w:p w14:paraId="736EF384" w14:textId="1CCF0E28"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Stratégie de l’UE pour la Région Danube</w:t>
            </w:r>
          </w:p>
        </w:tc>
        <w:tc>
          <w:tcPr>
            <w:tcW w:w="444" w:type="pct"/>
            <w:shd w:val="clear" w:color="auto" w:fill="4F81BD" w:themeFill="accent1"/>
            <w:vAlign w:val="center"/>
          </w:tcPr>
          <w:p w14:paraId="02811634"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2D3D771F"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2A0FBCE1"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38CDBB56" w14:textId="77777777" w:rsidR="00C76FC6" w:rsidRPr="002C2D92" w:rsidRDefault="00C76FC6" w:rsidP="00A2368E">
            <w:pPr>
              <w:spacing w:before="120" w:line="240" w:lineRule="auto"/>
              <w:rPr>
                <w:rFonts w:cs="Calibri Light"/>
                <w:sz w:val="18"/>
                <w:szCs w:val="18"/>
                <w:lang w:val="fr-FR" w:eastAsia="it-IT"/>
              </w:rPr>
            </w:pPr>
          </w:p>
        </w:tc>
      </w:tr>
      <w:tr w:rsidR="00C76FC6" w:rsidRPr="002C2D92" w14:paraId="58710F6A" w14:textId="77777777" w:rsidTr="000544B7">
        <w:trPr>
          <w:trHeight w:val="20"/>
        </w:trPr>
        <w:tc>
          <w:tcPr>
            <w:tcW w:w="373" w:type="pct"/>
            <w:vMerge/>
            <w:shd w:val="clear" w:color="auto" w:fill="auto"/>
            <w:vAlign w:val="center"/>
          </w:tcPr>
          <w:p w14:paraId="45C6C20B" w14:textId="77777777" w:rsidR="00C76FC6" w:rsidRPr="002C2D92" w:rsidRDefault="00C76FC6" w:rsidP="00A2368E">
            <w:pPr>
              <w:spacing w:before="120" w:line="240" w:lineRule="auto"/>
              <w:rPr>
                <w:rFonts w:cs="Calibri Light"/>
                <w:sz w:val="18"/>
                <w:szCs w:val="18"/>
                <w:lang w:val="fr-FR" w:eastAsia="it-IT"/>
              </w:rPr>
            </w:pPr>
          </w:p>
        </w:tc>
        <w:tc>
          <w:tcPr>
            <w:tcW w:w="372" w:type="pct"/>
            <w:shd w:val="clear" w:color="auto" w:fill="auto"/>
            <w:vAlign w:val="center"/>
          </w:tcPr>
          <w:p w14:paraId="750F02D3" w14:textId="43920DF6"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Mer Noire</w:t>
            </w:r>
          </w:p>
        </w:tc>
        <w:tc>
          <w:tcPr>
            <w:tcW w:w="678" w:type="pct"/>
            <w:shd w:val="clear" w:color="auto" w:fill="auto"/>
            <w:vAlign w:val="center"/>
          </w:tcPr>
          <w:p w14:paraId="5BEC48E5" w14:textId="2DC851F3" w:rsidR="00C76FC6" w:rsidRPr="002C2D92" w:rsidRDefault="0007793C" w:rsidP="00A2368E">
            <w:pPr>
              <w:spacing w:before="120" w:line="240" w:lineRule="auto"/>
              <w:rPr>
                <w:rFonts w:cs="Calibri Light"/>
                <w:sz w:val="18"/>
                <w:szCs w:val="18"/>
                <w:lang w:val="fr-FR"/>
              </w:rPr>
            </w:pPr>
            <w:r w:rsidRPr="002C2D92">
              <w:rPr>
                <w:rFonts w:cs="Calibri Light"/>
                <w:sz w:val="18"/>
                <w:szCs w:val="18"/>
                <w:lang w:val="fr-FR"/>
              </w:rPr>
              <w:t>Agenda Maritime commun pour la Mer Noire</w:t>
            </w:r>
          </w:p>
        </w:tc>
        <w:tc>
          <w:tcPr>
            <w:tcW w:w="444" w:type="pct"/>
            <w:shd w:val="clear" w:color="auto" w:fill="auto"/>
            <w:vAlign w:val="center"/>
          </w:tcPr>
          <w:p w14:paraId="12B556EE" w14:textId="77777777" w:rsidR="00C76FC6" w:rsidRPr="002C2D92" w:rsidRDefault="00C76FC6" w:rsidP="00A2368E">
            <w:pPr>
              <w:spacing w:before="120" w:line="240" w:lineRule="auto"/>
              <w:jc w:val="center"/>
              <w:rPr>
                <w:rFonts w:cs="Calibri Light"/>
                <w:sz w:val="18"/>
                <w:szCs w:val="18"/>
                <w:lang w:val="fr-FR"/>
              </w:rPr>
            </w:pPr>
            <w:r w:rsidRPr="002C2D92">
              <w:rPr>
                <w:rFonts w:cs="Calibri Light"/>
                <w:color w:val="000000" w:themeColor="text1"/>
                <w:sz w:val="18"/>
                <w:szCs w:val="18"/>
                <w:lang w:val="fr-FR"/>
              </w:rPr>
              <w:t>S/O</w:t>
            </w:r>
          </w:p>
        </w:tc>
        <w:tc>
          <w:tcPr>
            <w:tcW w:w="444" w:type="pct"/>
            <w:shd w:val="clear" w:color="auto" w:fill="4F81BD" w:themeFill="accent1"/>
            <w:vAlign w:val="center"/>
          </w:tcPr>
          <w:p w14:paraId="51D4A4DA" w14:textId="77777777" w:rsidR="00C76FC6" w:rsidRPr="002C2D92" w:rsidRDefault="00C76FC6" w:rsidP="00A2368E">
            <w:pPr>
              <w:spacing w:before="120" w:line="240" w:lineRule="auto"/>
              <w:jc w:val="center"/>
              <w:rPr>
                <w:rFonts w:cs="Calibri Light"/>
                <w:sz w:val="18"/>
                <w:szCs w:val="18"/>
                <w:lang w:val="fr-FR" w:eastAsia="it-IT"/>
              </w:rPr>
            </w:pPr>
            <w:r w:rsidRPr="002C2D92">
              <w:rPr>
                <w:rFonts w:cs="Calibri Light"/>
                <w:color w:val="000000" w:themeColor="text1"/>
                <w:sz w:val="18"/>
                <w:szCs w:val="18"/>
                <w:lang w:val="fr-FR"/>
              </w:rPr>
              <w:t>S/O</w:t>
            </w:r>
          </w:p>
        </w:tc>
        <w:tc>
          <w:tcPr>
            <w:tcW w:w="544" w:type="pct"/>
            <w:shd w:val="clear" w:color="auto" w:fill="auto"/>
            <w:vAlign w:val="center"/>
          </w:tcPr>
          <w:p w14:paraId="65C52878" w14:textId="77777777" w:rsidR="00C76FC6" w:rsidRPr="002C2D92" w:rsidRDefault="00C76FC6" w:rsidP="00A2368E">
            <w:pPr>
              <w:spacing w:before="120" w:line="240" w:lineRule="auto"/>
              <w:jc w:val="center"/>
              <w:rPr>
                <w:rFonts w:cs="Calibri Light"/>
                <w:b/>
                <w:bCs/>
                <w:sz w:val="18"/>
                <w:szCs w:val="18"/>
                <w:lang w:val="fr-FR" w:eastAsia="it-IT"/>
              </w:rPr>
            </w:pPr>
            <w:r w:rsidRPr="002C2D92">
              <w:rPr>
                <w:rFonts w:cs="Calibri Light"/>
                <w:sz w:val="18"/>
                <w:szCs w:val="18"/>
                <w:lang w:val="fr-FR" w:eastAsia="it-IT"/>
              </w:rPr>
              <w:t>N</w:t>
            </w:r>
          </w:p>
        </w:tc>
        <w:tc>
          <w:tcPr>
            <w:tcW w:w="2145" w:type="pct"/>
            <w:vMerge/>
            <w:shd w:val="clear" w:color="auto" w:fill="auto"/>
            <w:vAlign w:val="center"/>
          </w:tcPr>
          <w:p w14:paraId="57AE654D" w14:textId="77777777" w:rsidR="00C76FC6" w:rsidRPr="002C2D92" w:rsidRDefault="00C76FC6" w:rsidP="00A2368E">
            <w:pPr>
              <w:spacing w:before="120" w:line="240" w:lineRule="auto"/>
              <w:rPr>
                <w:rFonts w:cs="Calibri Light"/>
                <w:sz w:val="18"/>
                <w:szCs w:val="18"/>
                <w:lang w:val="fr-FR" w:eastAsia="it-IT"/>
              </w:rPr>
            </w:pPr>
          </w:p>
        </w:tc>
      </w:tr>
    </w:tbl>
    <w:p w14:paraId="0B785380" w14:textId="7ECD61E8" w:rsidR="00A62669" w:rsidRPr="00835602" w:rsidRDefault="00835602" w:rsidP="00082BFC">
      <w:pPr>
        <w:rPr>
          <w:lang w:val="pt-PT"/>
        </w:rPr>
      </w:pPr>
      <w:r w:rsidRPr="0006569B">
        <w:rPr>
          <w:lang w:val="pt-PT"/>
        </w:rPr>
        <w:t xml:space="preserve">Légende :  </w:t>
      </w:r>
      <w:r w:rsidRPr="00835602">
        <w:rPr>
          <w:lang w:val="pt-PT"/>
        </w:rPr>
        <w:t>S/O</w:t>
      </w:r>
      <w:r w:rsidRPr="0006569B">
        <w:rPr>
          <w:lang w:val="pt-PT"/>
        </w:rPr>
        <w:t xml:space="preserve"> = Cohérent</w:t>
      </w:r>
      <w:r>
        <w:rPr>
          <w:lang w:val="pt-PT"/>
        </w:rPr>
        <w:t xml:space="preserve">; </w:t>
      </w:r>
      <w:r w:rsidRPr="0006569B">
        <w:rPr>
          <w:lang w:val="pt-PT"/>
        </w:rPr>
        <w:t>N = Neutr</w:t>
      </w:r>
      <w:r>
        <w:rPr>
          <w:lang w:val="pt-PT"/>
        </w:rPr>
        <w:t>e</w:t>
      </w:r>
    </w:p>
    <w:p w14:paraId="222807EE" w14:textId="77777777" w:rsidR="00BD1724" w:rsidRPr="00835602" w:rsidRDefault="00BD1724" w:rsidP="00082BFC">
      <w:pPr>
        <w:rPr>
          <w:lang w:val="pt-PT"/>
        </w:rPr>
        <w:sectPr w:rsidR="00BD1724" w:rsidRPr="00835602">
          <w:pgSz w:w="16838" w:h="11906" w:orient="landscape"/>
          <w:pgMar w:top="1134" w:right="1418" w:bottom="1418" w:left="1418" w:header="113" w:footer="709" w:gutter="0"/>
          <w:cols w:space="720"/>
          <w:titlePg/>
          <w:docGrid w:linePitch="326"/>
        </w:sectPr>
      </w:pPr>
    </w:p>
    <w:p w14:paraId="7DC74CF7" w14:textId="21C44919" w:rsidR="007E5C6B" w:rsidRPr="007E5C6B" w:rsidRDefault="007E5C6B" w:rsidP="00082BFC">
      <w:pPr>
        <w:pStyle w:val="Titre1"/>
        <w:rPr>
          <w:lang w:val="fr-FR"/>
        </w:rPr>
      </w:pPr>
      <w:bookmarkStart w:id="154" w:name="_Toc66805694"/>
      <w:bookmarkStart w:id="155" w:name="_Ref298590624"/>
      <w:bookmarkStart w:id="156" w:name="_Toc66891402"/>
      <w:r w:rsidRPr="007E5C6B">
        <w:rPr>
          <w:lang w:val="fr-FR"/>
        </w:rPr>
        <w:lastRenderedPageBreak/>
        <w:t>Chapitre 4 : Objectifs de protection environnementale</w:t>
      </w:r>
      <w:bookmarkEnd w:id="154"/>
      <w:bookmarkEnd w:id="156"/>
    </w:p>
    <w:bookmarkEnd w:id="155"/>
    <w:p w14:paraId="51E33AB4" w14:textId="7F7CDBC7" w:rsidR="007E5C6B" w:rsidRPr="007E5C6B" w:rsidRDefault="0076379F" w:rsidP="00082BFC">
      <w:pPr>
        <w:rPr>
          <w:lang w:val="fr-FR"/>
        </w:rPr>
      </w:pPr>
      <w:r>
        <w:rPr>
          <w:lang w:val="fr-FR"/>
        </w:rPr>
        <w:t>Conformément à</w:t>
      </w:r>
      <w:r w:rsidRPr="007E5C6B">
        <w:rPr>
          <w:lang w:val="fr-FR"/>
        </w:rPr>
        <w:t xml:space="preserve"> </w:t>
      </w:r>
      <w:r w:rsidR="007E5C6B" w:rsidRPr="007E5C6B">
        <w:rPr>
          <w:lang w:val="fr-FR"/>
        </w:rPr>
        <w:t>la Directive ESE, l</w:t>
      </w:r>
      <w:r w:rsidR="007E5C6B">
        <w:rPr>
          <w:lang w:val="fr-FR"/>
        </w:rPr>
        <w:t xml:space="preserve">e Rapport Environnemental </w:t>
      </w:r>
      <w:r w:rsidR="0093086A">
        <w:rPr>
          <w:lang w:val="fr-FR"/>
        </w:rPr>
        <w:t xml:space="preserve">se base sur </w:t>
      </w:r>
      <w:r w:rsidR="007E5C6B">
        <w:rPr>
          <w:lang w:val="fr-FR"/>
        </w:rPr>
        <w:t>« les objectifs de protection environnemental</w:t>
      </w:r>
      <w:r w:rsidR="00F475A5">
        <w:rPr>
          <w:lang w:val="fr-FR"/>
        </w:rPr>
        <w:t>e</w:t>
      </w:r>
      <w:r w:rsidR="007E5C6B">
        <w:rPr>
          <w:lang w:val="fr-FR"/>
        </w:rPr>
        <w:t>, établis à l’échelle internationale, communautaire ou des États Membres,</w:t>
      </w:r>
      <w:r w:rsidR="0093086A">
        <w:rPr>
          <w:lang w:val="fr-FR"/>
        </w:rPr>
        <w:t xml:space="preserve"> </w:t>
      </w:r>
      <w:r w:rsidR="007E5C6B">
        <w:rPr>
          <w:lang w:val="fr-FR"/>
        </w:rPr>
        <w:t>pertinents pour le plan ou le Programme ainsi que la manière dont ces objectifs et leurs éventuelles considérations environnementales ont été prise en comptes lors de la préparation »</w:t>
      </w:r>
      <w:r w:rsidR="00B146A3">
        <w:rPr>
          <w:lang w:val="fr-FR"/>
        </w:rPr>
        <w:t xml:space="preserve">. </w:t>
      </w:r>
      <w:r w:rsidR="007E5C6B" w:rsidRPr="007E5C6B">
        <w:rPr>
          <w:lang w:val="fr-FR"/>
        </w:rPr>
        <w:t>La s</w:t>
      </w:r>
      <w:r w:rsidR="005507DE">
        <w:rPr>
          <w:lang w:val="fr-FR"/>
        </w:rPr>
        <w:t>é</w:t>
      </w:r>
      <w:r w:rsidR="007E5C6B" w:rsidRPr="007E5C6B">
        <w:rPr>
          <w:lang w:val="fr-FR"/>
        </w:rPr>
        <w:t>lection des objectifs environnement</w:t>
      </w:r>
      <w:r w:rsidR="007E5C6B">
        <w:rPr>
          <w:lang w:val="fr-FR"/>
        </w:rPr>
        <w:t xml:space="preserve">aux pertinents pour le Programme de </w:t>
      </w:r>
      <w:r w:rsidR="00B146A3">
        <w:rPr>
          <w:lang w:val="fr-FR"/>
        </w:rPr>
        <w:t xml:space="preserve">Coopération </w:t>
      </w:r>
      <w:r w:rsidR="0093086A">
        <w:rPr>
          <w:lang w:val="fr-FR"/>
        </w:rPr>
        <w:t>tient compte des</w:t>
      </w:r>
      <w:r w:rsidR="007E5C6B">
        <w:rPr>
          <w:lang w:val="fr-FR"/>
        </w:rPr>
        <w:t xml:space="preserve"> caractéristiques de l’aire de coopération, le cadre législatif globale à l’échelle de l’UE et l’analyse de cohérence réalisée au sein du </w:t>
      </w:r>
      <w:r w:rsidR="0093086A">
        <w:rPr>
          <w:lang w:val="fr-FR"/>
        </w:rPr>
        <w:t>C</w:t>
      </w:r>
      <w:r w:rsidR="007E5C6B">
        <w:rPr>
          <w:lang w:val="fr-FR"/>
        </w:rPr>
        <w:t xml:space="preserve">hapitre 3. </w:t>
      </w:r>
      <w:r w:rsidR="007E5C6B" w:rsidRPr="007E5C6B">
        <w:rPr>
          <w:lang w:val="fr-FR"/>
        </w:rPr>
        <w:t>Les objectifs environnementaux sélectionnés</w:t>
      </w:r>
      <w:r w:rsidR="00837258">
        <w:rPr>
          <w:lang w:val="fr-FR"/>
        </w:rPr>
        <w:t xml:space="preserve"> </w:t>
      </w:r>
      <w:r w:rsidR="007E5C6B" w:rsidRPr="007E5C6B">
        <w:rPr>
          <w:lang w:val="fr-FR"/>
        </w:rPr>
        <w:t xml:space="preserve">ont été agrégés par </w:t>
      </w:r>
      <w:r w:rsidR="00837258" w:rsidRPr="007E5C6B">
        <w:rPr>
          <w:lang w:val="fr-FR"/>
        </w:rPr>
        <w:t>thèmes</w:t>
      </w:r>
      <w:r w:rsidR="007E5C6B" w:rsidRPr="007E5C6B">
        <w:rPr>
          <w:lang w:val="fr-FR"/>
        </w:rPr>
        <w:t xml:space="preserve"> environnementaux. </w:t>
      </w:r>
    </w:p>
    <w:p w14:paraId="74C3725B" w14:textId="61C5F875" w:rsidR="00252764" w:rsidRPr="00837258" w:rsidRDefault="007E5C6B" w:rsidP="00082BFC">
      <w:pPr>
        <w:rPr>
          <w:lang w:val="fr-FR"/>
        </w:rPr>
      </w:pPr>
      <w:r w:rsidRPr="007E5C6B">
        <w:rPr>
          <w:lang w:val="fr-FR"/>
        </w:rPr>
        <w:t>Les objectifs environnementaux constitue</w:t>
      </w:r>
      <w:r w:rsidR="0093086A">
        <w:rPr>
          <w:lang w:val="fr-FR"/>
        </w:rPr>
        <w:t xml:space="preserve">nt la pierre angulaire </w:t>
      </w:r>
      <w:r>
        <w:rPr>
          <w:lang w:val="fr-FR"/>
        </w:rPr>
        <w:t xml:space="preserve">de l’évaluation des </w:t>
      </w:r>
      <w:r w:rsidR="0093086A">
        <w:rPr>
          <w:lang w:val="fr-FR"/>
        </w:rPr>
        <w:t>effets sur l’environnement</w:t>
      </w:r>
      <w:r>
        <w:rPr>
          <w:lang w:val="fr-FR"/>
        </w:rPr>
        <w:t xml:space="preserve">. </w:t>
      </w:r>
      <w:r w:rsidR="0093086A">
        <w:rPr>
          <w:lang w:val="fr-FR"/>
        </w:rPr>
        <w:t xml:space="preserve">D’après </w:t>
      </w:r>
      <w:r>
        <w:rPr>
          <w:lang w:val="fr-FR"/>
        </w:rPr>
        <w:t xml:space="preserve">l’analyse de contexte (Chapitre 2) et l’analyse de cohérence (Chapitre 3), certains objectifs représentent </w:t>
      </w:r>
      <w:r w:rsidR="0093086A">
        <w:rPr>
          <w:lang w:val="fr-FR"/>
        </w:rPr>
        <w:t xml:space="preserve">toutefois des </w:t>
      </w:r>
      <w:r>
        <w:rPr>
          <w:lang w:val="fr-FR"/>
        </w:rPr>
        <w:t>priorité</w:t>
      </w:r>
      <w:r w:rsidR="0093086A">
        <w:rPr>
          <w:lang w:val="fr-FR"/>
        </w:rPr>
        <w:t>s</w:t>
      </w:r>
      <w:r>
        <w:rPr>
          <w:lang w:val="fr-FR"/>
        </w:rPr>
        <w:t xml:space="preserve"> pour l’aire de coopération</w:t>
      </w:r>
      <w:r w:rsidR="0093086A">
        <w:rPr>
          <w:lang w:val="fr-FR"/>
        </w:rPr>
        <w:t>, c’est-à-dire renvoyant</w:t>
      </w:r>
      <w:r w:rsidR="002D1EF6">
        <w:rPr>
          <w:lang w:val="fr-FR"/>
        </w:rPr>
        <w:t xml:space="preserve"> à la fois</w:t>
      </w:r>
      <w:r w:rsidR="0093086A">
        <w:rPr>
          <w:lang w:val="fr-FR"/>
        </w:rPr>
        <w:t xml:space="preserve"> à des </w:t>
      </w:r>
      <w:r w:rsidR="00837258">
        <w:rPr>
          <w:lang w:val="fr-FR"/>
        </w:rPr>
        <w:t>menaces communes</w:t>
      </w:r>
      <w:r>
        <w:rPr>
          <w:lang w:val="fr-FR"/>
        </w:rPr>
        <w:t xml:space="preserve"> à l’ensemble des pays</w:t>
      </w:r>
      <w:r w:rsidR="002D1EF6">
        <w:rPr>
          <w:lang w:val="fr-FR"/>
        </w:rPr>
        <w:t xml:space="preserve"> coopérants</w:t>
      </w:r>
      <w:r>
        <w:rPr>
          <w:lang w:val="fr-FR"/>
        </w:rPr>
        <w:t xml:space="preserve">, </w:t>
      </w:r>
      <w:r w:rsidR="0093086A">
        <w:rPr>
          <w:lang w:val="fr-FR"/>
        </w:rPr>
        <w:t xml:space="preserve">couvrant une large portion d’espace géographique, s’inscrivant dans le temps et étant l’objet de priorité politique au </w:t>
      </w:r>
      <w:r w:rsidR="002D1EF6">
        <w:rPr>
          <w:lang w:val="fr-FR"/>
        </w:rPr>
        <w:t>sein</w:t>
      </w:r>
      <w:r w:rsidR="0093086A">
        <w:rPr>
          <w:lang w:val="fr-FR"/>
        </w:rPr>
        <w:t xml:space="preserve"> de l’U</w:t>
      </w:r>
      <w:r w:rsidR="002D1EF6">
        <w:rPr>
          <w:lang w:val="fr-FR"/>
        </w:rPr>
        <w:t>nion Européenne</w:t>
      </w:r>
      <w:r>
        <w:rPr>
          <w:lang w:val="fr-FR"/>
        </w:rPr>
        <w:t>.</w:t>
      </w:r>
      <w:r w:rsidR="0093086A">
        <w:rPr>
          <w:lang w:val="fr-FR"/>
        </w:rPr>
        <w:t xml:space="preserve"> Ces priorités seront l’objet d’une pondération particulière dans le cadre de l’analyse des effets.</w:t>
      </w:r>
      <w:r>
        <w:rPr>
          <w:lang w:val="fr-FR"/>
        </w:rPr>
        <w:t xml:space="preserve"> </w:t>
      </w:r>
    </w:p>
    <w:p w14:paraId="09070B64" w14:textId="77777777" w:rsidR="00116EB3" w:rsidRPr="00FE3106" w:rsidRDefault="00116EB3" w:rsidP="00082BFC">
      <w:pPr>
        <w:rPr>
          <w:lang w:val="fr-FR"/>
        </w:rPr>
        <w:sectPr w:rsidR="00116EB3" w:rsidRPr="00FE3106">
          <w:pgSz w:w="11906" w:h="16838"/>
          <w:pgMar w:top="1418" w:right="1134" w:bottom="1418" w:left="1418" w:header="113" w:footer="709" w:gutter="0"/>
          <w:cols w:space="720"/>
          <w:titlePg/>
          <w:docGrid w:linePitch="326"/>
        </w:sectPr>
      </w:pPr>
    </w:p>
    <w:p w14:paraId="0766CFF2" w14:textId="3CCE3737" w:rsidR="00837258" w:rsidRPr="00D836E9" w:rsidRDefault="00837258" w:rsidP="00D836E9">
      <w:pPr>
        <w:spacing w:before="0" w:line="300" w:lineRule="atLeast"/>
        <w:rPr>
          <w:color w:val="4F81BD" w:themeColor="accent1"/>
          <w:sz w:val="22"/>
          <w:szCs w:val="22"/>
          <w:lang w:val="fr-FR"/>
        </w:rPr>
      </w:pPr>
      <w:bookmarkStart w:id="157" w:name="_Toc66805905"/>
      <w:r w:rsidRPr="00D836E9">
        <w:rPr>
          <w:color w:val="4F81BD" w:themeColor="accent1"/>
          <w:sz w:val="22"/>
          <w:szCs w:val="22"/>
          <w:lang w:val="fr-FR"/>
        </w:rPr>
        <w:lastRenderedPageBreak/>
        <w:t xml:space="preserve">Tableau </w:t>
      </w:r>
      <w:r w:rsidRPr="00D836E9">
        <w:rPr>
          <w:color w:val="4F81BD" w:themeColor="accent1"/>
          <w:sz w:val="22"/>
          <w:szCs w:val="22"/>
          <w:lang w:val="fr-FR"/>
        </w:rPr>
        <w:fldChar w:fldCharType="begin"/>
      </w:r>
      <w:r w:rsidRPr="00D836E9">
        <w:rPr>
          <w:color w:val="4F81BD" w:themeColor="accent1"/>
          <w:sz w:val="22"/>
          <w:szCs w:val="22"/>
          <w:lang w:val="fr-FR"/>
        </w:rPr>
        <w:instrText xml:space="preserve"> SEQ Tableau \* ARABIC </w:instrText>
      </w:r>
      <w:r w:rsidRPr="00D836E9">
        <w:rPr>
          <w:color w:val="4F81BD" w:themeColor="accent1"/>
          <w:sz w:val="22"/>
          <w:szCs w:val="22"/>
          <w:lang w:val="fr-FR"/>
        </w:rPr>
        <w:fldChar w:fldCharType="separate"/>
      </w:r>
      <w:r w:rsidR="00F5706A" w:rsidRPr="00D836E9">
        <w:rPr>
          <w:color w:val="4F81BD" w:themeColor="accent1"/>
          <w:sz w:val="22"/>
          <w:szCs w:val="22"/>
          <w:lang w:val="fr-FR"/>
        </w:rPr>
        <w:t>10</w:t>
      </w:r>
      <w:r w:rsidRPr="00D836E9">
        <w:rPr>
          <w:color w:val="4F81BD" w:themeColor="accent1"/>
          <w:sz w:val="22"/>
          <w:szCs w:val="22"/>
          <w:lang w:val="fr-FR"/>
        </w:rPr>
        <w:fldChar w:fldCharType="end"/>
      </w:r>
      <w:r w:rsidR="00D836E9">
        <w:rPr>
          <w:color w:val="4F81BD" w:themeColor="accent1"/>
          <w:sz w:val="22"/>
          <w:szCs w:val="22"/>
          <w:lang w:val="fr-FR"/>
        </w:rPr>
        <w:t> :</w:t>
      </w:r>
      <w:r w:rsidRPr="00D836E9">
        <w:rPr>
          <w:color w:val="4F81BD" w:themeColor="accent1"/>
          <w:sz w:val="22"/>
          <w:szCs w:val="22"/>
          <w:lang w:val="fr-FR"/>
        </w:rPr>
        <w:t xml:space="preserve"> Objectifs </w:t>
      </w:r>
      <w:r w:rsidRPr="00216D49">
        <w:rPr>
          <w:color w:val="4F81BD" w:themeColor="accent1"/>
          <w:sz w:val="22"/>
          <w:szCs w:val="22"/>
          <w:lang w:val="fr-FR"/>
        </w:rPr>
        <w:t>environnementaux</w:t>
      </w:r>
      <w:bookmarkEnd w:id="157"/>
    </w:p>
    <w:tbl>
      <w:tblPr>
        <w:tblW w:w="4817" w:type="pct"/>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70" w:type="dxa"/>
          <w:right w:w="70" w:type="dxa"/>
        </w:tblCellMar>
        <w:tblLook w:val="04A0" w:firstRow="1" w:lastRow="0" w:firstColumn="1" w:lastColumn="0" w:noHBand="0" w:noVBand="1"/>
      </w:tblPr>
      <w:tblGrid>
        <w:gridCol w:w="2716"/>
        <w:gridCol w:w="1393"/>
        <w:gridCol w:w="1255"/>
        <w:gridCol w:w="3624"/>
      </w:tblGrid>
      <w:tr w:rsidR="000B335D" w:rsidRPr="00020B0E" w14:paraId="22772626" w14:textId="77777777" w:rsidTr="00055026">
        <w:trPr>
          <w:trHeight w:val="434"/>
          <w:tblHeader/>
        </w:trPr>
        <w:tc>
          <w:tcPr>
            <w:tcW w:w="1511" w:type="pct"/>
            <w:tcBorders>
              <w:bottom w:val="single" w:sz="8" w:space="0" w:color="auto"/>
            </w:tcBorders>
            <w:shd w:val="clear" w:color="auto" w:fill="8DB3E2" w:themeFill="text2" w:themeFillTint="66"/>
            <w:noWrap/>
            <w:vAlign w:val="center"/>
          </w:tcPr>
          <w:p w14:paraId="104AD5F5" w14:textId="53760DCA" w:rsidR="000B335D" w:rsidRPr="00020B0E" w:rsidRDefault="00837258" w:rsidP="00055026">
            <w:pPr>
              <w:jc w:val="center"/>
              <w:rPr>
                <w:b/>
                <w:bCs/>
                <w:lang w:val="fr-FR" w:eastAsia="it-IT"/>
              </w:rPr>
            </w:pPr>
            <w:r w:rsidRPr="00020B0E">
              <w:rPr>
                <w:b/>
                <w:bCs/>
                <w:lang w:val="fr-FR" w:eastAsia="it-IT"/>
              </w:rPr>
              <w:t>Problématiques environnementales</w:t>
            </w:r>
          </w:p>
        </w:tc>
        <w:tc>
          <w:tcPr>
            <w:tcW w:w="775" w:type="pct"/>
            <w:tcBorders>
              <w:bottom w:val="single" w:sz="8" w:space="0" w:color="auto"/>
            </w:tcBorders>
            <w:shd w:val="clear" w:color="auto" w:fill="8DB3E2" w:themeFill="text2" w:themeFillTint="66"/>
            <w:vAlign w:val="center"/>
          </w:tcPr>
          <w:p w14:paraId="21FED4C6" w14:textId="57205F5A" w:rsidR="000B335D" w:rsidRPr="00020B0E" w:rsidRDefault="00837258" w:rsidP="00055026">
            <w:pPr>
              <w:jc w:val="center"/>
              <w:rPr>
                <w:b/>
                <w:bCs/>
                <w:lang w:val="fr-FR" w:eastAsia="it-IT"/>
              </w:rPr>
            </w:pPr>
            <w:r w:rsidRPr="00020B0E">
              <w:rPr>
                <w:b/>
                <w:bCs/>
                <w:lang w:val="fr-FR" w:eastAsia="it-IT"/>
              </w:rPr>
              <w:t>Priorité</w:t>
            </w:r>
          </w:p>
        </w:tc>
        <w:tc>
          <w:tcPr>
            <w:tcW w:w="698" w:type="pct"/>
            <w:tcBorders>
              <w:bottom w:val="single" w:sz="8" w:space="0" w:color="auto"/>
            </w:tcBorders>
            <w:shd w:val="clear" w:color="auto" w:fill="8DB3E2" w:themeFill="text2" w:themeFillTint="66"/>
            <w:vAlign w:val="center"/>
          </w:tcPr>
          <w:p w14:paraId="48356F52" w14:textId="537AED80" w:rsidR="000B335D" w:rsidRPr="00020B0E" w:rsidRDefault="00D836E9" w:rsidP="00055026">
            <w:pPr>
              <w:jc w:val="center"/>
              <w:rPr>
                <w:b/>
                <w:bCs/>
                <w:lang w:val="fr-FR" w:eastAsia="it-IT"/>
              </w:rPr>
            </w:pPr>
            <w:r w:rsidRPr="00020B0E">
              <w:rPr>
                <w:b/>
                <w:bCs/>
                <w:lang w:val="fr-FR" w:eastAsia="it-IT"/>
              </w:rPr>
              <w:t>Thème</w:t>
            </w:r>
          </w:p>
        </w:tc>
        <w:tc>
          <w:tcPr>
            <w:tcW w:w="2016" w:type="pct"/>
            <w:tcBorders>
              <w:bottom w:val="single" w:sz="8" w:space="0" w:color="auto"/>
            </w:tcBorders>
            <w:shd w:val="clear" w:color="auto" w:fill="8DB3E2" w:themeFill="text2" w:themeFillTint="66"/>
            <w:vAlign w:val="center"/>
          </w:tcPr>
          <w:p w14:paraId="44FC69E4" w14:textId="44D82DF5" w:rsidR="000B335D" w:rsidRPr="00020B0E" w:rsidRDefault="00837258" w:rsidP="00055026">
            <w:pPr>
              <w:jc w:val="center"/>
              <w:rPr>
                <w:b/>
                <w:bCs/>
                <w:lang w:val="fr-FR" w:eastAsia="it-IT"/>
              </w:rPr>
            </w:pPr>
            <w:r w:rsidRPr="00020B0E">
              <w:rPr>
                <w:b/>
                <w:bCs/>
                <w:lang w:val="fr-FR" w:eastAsia="it-IT"/>
              </w:rPr>
              <w:t>Objectif environnemental</w:t>
            </w:r>
          </w:p>
        </w:tc>
      </w:tr>
      <w:tr w:rsidR="00020B0E" w:rsidRPr="00A06F9F" w14:paraId="3ABAD3B6" w14:textId="77777777">
        <w:trPr>
          <w:trHeight w:val="375"/>
        </w:trPr>
        <w:tc>
          <w:tcPr>
            <w:tcW w:w="1511" w:type="pct"/>
            <w:vMerge w:val="restart"/>
            <w:shd w:val="clear" w:color="auto" w:fill="auto"/>
            <w:vAlign w:val="center"/>
          </w:tcPr>
          <w:p w14:paraId="4FFF3CDF" w14:textId="2DCB5698" w:rsidR="00020B0E" w:rsidRPr="00020B0E" w:rsidRDefault="00020B0E" w:rsidP="00082BFC">
            <w:pPr>
              <w:rPr>
                <w:lang w:val="fr-FR" w:eastAsia="it-IT"/>
              </w:rPr>
            </w:pPr>
            <w:r w:rsidRPr="00020B0E">
              <w:rPr>
                <w:lang w:val="fr-FR" w:eastAsia="it-IT"/>
              </w:rPr>
              <w:t>Changement climatique et risques associés</w:t>
            </w:r>
          </w:p>
        </w:tc>
        <w:tc>
          <w:tcPr>
            <w:tcW w:w="775" w:type="pct"/>
            <w:vMerge w:val="restart"/>
            <w:vAlign w:val="center"/>
          </w:tcPr>
          <w:p w14:paraId="0DCF1247" w14:textId="75FAD42B" w:rsidR="00020B0E" w:rsidRPr="00E62773" w:rsidRDefault="00020B0E" w:rsidP="00020B0E">
            <w:pPr>
              <w:jc w:val="center"/>
              <w:rPr>
                <w:b/>
                <w:bCs/>
                <w:lang w:val="fr-FR" w:eastAsia="it-IT"/>
              </w:rPr>
            </w:pPr>
            <w:r w:rsidRPr="00E62773">
              <w:rPr>
                <w:b/>
                <w:bCs/>
                <w:lang w:val="fr-FR" w:eastAsia="it-IT"/>
              </w:rPr>
              <w:t>X</w:t>
            </w:r>
          </w:p>
        </w:tc>
        <w:tc>
          <w:tcPr>
            <w:tcW w:w="698" w:type="pct"/>
            <w:vAlign w:val="center"/>
          </w:tcPr>
          <w:p w14:paraId="5BFCEA69" w14:textId="62B4D5CC" w:rsidR="00020B0E" w:rsidRPr="00020B0E" w:rsidRDefault="00020B0E" w:rsidP="00082BFC">
            <w:pPr>
              <w:rPr>
                <w:lang w:val="fr-FR" w:eastAsia="it-IT"/>
              </w:rPr>
            </w:pPr>
            <w:r w:rsidRPr="00020B0E">
              <w:rPr>
                <w:lang w:val="fr-FR" w:eastAsia="it-IT"/>
              </w:rPr>
              <w:t>Émission de GES</w:t>
            </w:r>
          </w:p>
        </w:tc>
        <w:tc>
          <w:tcPr>
            <w:tcW w:w="2016" w:type="pct"/>
            <w:vAlign w:val="center"/>
          </w:tcPr>
          <w:p w14:paraId="10B995F7" w14:textId="2B96D148" w:rsidR="00020B0E" w:rsidRPr="00020B0E" w:rsidRDefault="00020B0E" w:rsidP="00082BFC">
            <w:pPr>
              <w:rPr>
                <w:lang w:val="fr-FR" w:eastAsia="it-IT"/>
              </w:rPr>
            </w:pPr>
            <w:r w:rsidRPr="00020B0E">
              <w:rPr>
                <w:lang w:val="fr-FR" w:eastAsia="it-IT"/>
              </w:rPr>
              <w:t>Réduire les émissions de GES</w:t>
            </w:r>
          </w:p>
        </w:tc>
      </w:tr>
      <w:tr w:rsidR="00020B0E" w:rsidRPr="00020B0E" w14:paraId="642B5BAF" w14:textId="77777777">
        <w:trPr>
          <w:trHeight w:val="375"/>
        </w:trPr>
        <w:tc>
          <w:tcPr>
            <w:tcW w:w="1511" w:type="pct"/>
            <w:vMerge/>
            <w:shd w:val="clear" w:color="auto" w:fill="auto"/>
            <w:vAlign w:val="center"/>
          </w:tcPr>
          <w:p w14:paraId="2C58C2B0" w14:textId="77777777" w:rsidR="00020B0E" w:rsidRPr="00020B0E" w:rsidRDefault="00020B0E" w:rsidP="00082BFC">
            <w:pPr>
              <w:rPr>
                <w:lang w:val="fr-FR" w:eastAsia="it-IT"/>
              </w:rPr>
            </w:pPr>
          </w:p>
        </w:tc>
        <w:tc>
          <w:tcPr>
            <w:tcW w:w="775" w:type="pct"/>
            <w:vMerge/>
            <w:vAlign w:val="center"/>
          </w:tcPr>
          <w:p w14:paraId="64319E0C" w14:textId="5B3EA1CC" w:rsidR="00020B0E" w:rsidRPr="00020B0E" w:rsidRDefault="00020B0E" w:rsidP="00055026">
            <w:pPr>
              <w:jc w:val="center"/>
              <w:rPr>
                <w:lang w:val="fr-FR" w:eastAsia="it-IT"/>
              </w:rPr>
            </w:pPr>
          </w:p>
        </w:tc>
        <w:tc>
          <w:tcPr>
            <w:tcW w:w="698" w:type="pct"/>
            <w:vMerge w:val="restart"/>
            <w:vAlign w:val="center"/>
          </w:tcPr>
          <w:p w14:paraId="5E891078" w14:textId="6455FFEA" w:rsidR="00020B0E" w:rsidRPr="00020B0E" w:rsidRDefault="00020B0E" w:rsidP="00082BFC">
            <w:pPr>
              <w:rPr>
                <w:lang w:val="fr-FR" w:eastAsia="it-IT"/>
              </w:rPr>
            </w:pPr>
            <w:r w:rsidRPr="00020B0E">
              <w:rPr>
                <w:lang w:val="fr-FR" w:eastAsia="it-IT"/>
              </w:rPr>
              <w:t>Adaptation</w:t>
            </w:r>
          </w:p>
        </w:tc>
        <w:tc>
          <w:tcPr>
            <w:tcW w:w="2016" w:type="pct"/>
            <w:vAlign w:val="center"/>
          </w:tcPr>
          <w:p w14:paraId="4B49AAD4" w14:textId="0832EC2A" w:rsidR="00020B0E" w:rsidRPr="00020B0E" w:rsidRDefault="00020B0E" w:rsidP="00082BFC">
            <w:pPr>
              <w:rPr>
                <w:lang w:val="fr-FR" w:eastAsia="it-IT"/>
              </w:rPr>
            </w:pPr>
            <w:r w:rsidRPr="00020B0E">
              <w:rPr>
                <w:lang w:val="fr-FR" w:eastAsia="it-IT"/>
              </w:rPr>
              <w:t>Réduire le risque d’</w:t>
            </w:r>
            <w:r w:rsidR="009430CA" w:rsidRPr="00020B0E">
              <w:rPr>
                <w:lang w:val="fr-FR" w:eastAsia="it-IT"/>
              </w:rPr>
              <w:t>inondation</w:t>
            </w:r>
            <w:r w:rsidRPr="00020B0E">
              <w:rPr>
                <w:lang w:val="fr-FR" w:eastAsia="it-IT"/>
              </w:rPr>
              <w:t xml:space="preserve"> </w:t>
            </w:r>
          </w:p>
        </w:tc>
      </w:tr>
      <w:tr w:rsidR="00020B0E" w:rsidRPr="00A06F9F" w14:paraId="60EF6B34" w14:textId="77777777">
        <w:trPr>
          <w:trHeight w:val="375"/>
        </w:trPr>
        <w:tc>
          <w:tcPr>
            <w:tcW w:w="1511" w:type="pct"/>
            <w:vMerge/>
            <w:shd w:val="clear" w:color="auto" w:fill="auto"/>
            <w:vAlign w:val="center"/>
          </w:tcPr>
          <w:p w14:paraId="6E692C27" w14:textId="77777777" w:rsidR="00020B0E" w:rsidRPr="00020B0E" w:rsidRDefault="00020B0E" w:rsidP="00082BFC">
            <w:pPr>
              <w:rPr>
                <w:lang w:val="fr-FR" w:eastAsia="it-IT"/>
              </w:rPr>
            </w:pPr>
          </w:p>
        </w:tc>
        <w:tc>
          <w:tcPr>
            <w:tcW w:w="775" w:type="pct"/>
            <w:vMerge/>
            <w:vAlign w:val="center"/>
          </w:tcPr>
          <w:p w14:paraId="53CFBD5E" w14:textId="1EB4AE00" w:rsidR="00020B0E" w:rsidRPr="00020B0E" w:rsidRDefault="00020B0E" w:rsidP="00055026">
            <w:pPr>
              <w:jc w:val="center"/>
              <w:rPr>
                <w:lang w:val="fr-FR" w:eastAsia="it-IT"/>
              </w:rPr>
            </w:pPr>
          </w:p>
        </w:tc>
        <w:tc>
          <w:tcPr>
            <w:tcW w:w="698" w:type="pct"/>
            <w:vMerge/>
            <w:vAlign w:val="center"/>
          </w:tcPr>
          <w:p w14:paraId="63A099E2" w14:textId="77777777" w:rsidR="00020B0E" w:rsidRPr="00020B0E" w:rsidRDefault="00020B0E" w:rsidP="00082BFC">
            <w:pPr>
              <w:rPr>
                <w:lang w:val="fr-FR" w:eastAsia="it-IT"/>
              </w:rPr>
            </w:pPr>
          </w:p>
        </w:tc>
        <w:tc>
          <w:tcPr>
            <w:tcW w:w="2016" w:type="pct"/>
            <w:vAlign w:val="center"/>
          </w:tcPr>
          <w:p w14:paraId="233C7208" w14:textId="05DE98FC" w:rsidR="00020B0E" w:rsidRPr="00020B0E" w:rsidRDefault="00020B0E" w:rsidP="00082BFC">
            <w:pPr>
              <w:rPr>
                <w:lang w:val="fr-FR" w:eastAsia="it-IT"/>
              </w:rPr>
            </w:pPr>
            <w:r w:rsidRPr="00020B0E">
              <w:rPr>
                <w:lang w:val="fr-FR" w:eastAsia="it-IT"/>
              </w:rPr>
              <w:t>Réduire le risque lié à l’érosion côtière</w:t>
            </w:r>
          </w:p>
        </w:tc>
      </w:tr>
      <w:tr w:rsidR="00020B0E" w:rsidRPr="00A06F9F" w14:paraId="1D8EE83D" w14:textId="77777777">
        <w:trPr>
          <w:trHeight w:val="375"/>
        </w:trPr>
        <w:tc>
          <w:tcPr>
            <w:tcW w:w="1511" w:type="pct"/>
            <w:vMerge/>
            <w:shd w:val="clear" w:color="auto" w:fill="auto"/>
            <w:vAlign w:val="center"/>
          </w:tcPr>
          <w:p w14:paraId="5BF0A2F9" w14:textId="77777777" w:rsidR="00020B0E" w:rsidRPr="00020B0E" w:rsidRDefault="00020B0E" w:rsidP="00082BFC">
            <w:pPr>
              <w:rPr>
                <w:lang w:val="fr-FR" w:eastAsia="it-IT"/>
              </w:rPr>
            </w:pPr>
          </w:p>
        </w:tc>
        <w:tc>
          <w:tcPr>
            <w:tcW w:w="775" w:type="pct"/>
            <w:vMerge/>
            <w:vAlign w:val="center"/>
          </w:tcPr>
          <w:p w14:paraId="39A918AD" w14:textId="7905EBCE" w:rsidR="00020B0E" w:rsidRPr="00020B0E" w:rsidRDefault="00020B0E" w:rsidP="00055026">
            <w:pPr>
              <w:jc w:val="center"/>
              <w:rPr>
                <w:lang w:val="fr-FR" w:eastAsia="it-IT"/>
              </w:rPr>
            </w:pPr>
          </w:p>
        </w:tc>
        <w:tc>
          <w:tcPr>
            <w:tcW w:w="698" w:type="pct"/>
            <w:vMerge/>
            <w:vAlign w:val="center"/>
          </w:tcPr>
          <w:p w14:paraId="2724861B" w14:textId="77777777" w:rsidR="00020B0E" w:rsidRPr="00020B0E" w:rsidRDefault="00020B0E" w:rsidP="00082BFC">
            <w:pPr>
              <w:rPr>
                <w:lang w:val="fr-FR" w:eastAsia="it-IT"/>
              </w:rPr>
            </w:pPr>
          </w:p>
        </w:tc>
        <w:tc>
          <w:tcPr>
            <w:tcW w:w="2016" w:type="pct"/>
            <w:vAlign w:val="center"/>
          </w:tcPr>
          <w:p w14:paraId="3F398ACE" w14:textId="11C04FEE" w:rsidR="00020B0E" w:rsidRPr="00020B0E" w:rsidRDefault="00020B0E" w:rsidP="00082BFC">
            <w:pPr>
              <w:rPr>
                <w:lang w:val="fr-FR" w:eastAsia="it-IT"/>
              </w:rPr>
            </w:pPr>
            <w:r w:rsidRPr="00020B0E">
              <w:rPr>
                <w:lang w:val="fr-FR" w:eastAsia="it-IT"/>
              </w:rPr>
              <w:t>Réduire le risqué de désertification</w:t>
            </w:r>
          </w:p>
        </w:tc>
      </w:tr>
      <w:tr w:rsidR="000B335D" w:rsidRPr="00A06F9F" w14:paraId="6216D83B" w14:textId="77777777">
        <w:trPr>
          <w:trHeight w:val="454"/>
        </w:trPr>
        <w:tc>
          <w:tcPr>
            <w:tcW w:w="1511" w:type="pct"/>
            <w:shd w:val="clear" w:color="auto" w:fill="auto"/>
            <w:vAlign w:val="center"/>
          </w:tcPr>
          <w:p w14:paraId="0E70391D" w14:textId="47643721" w:rsidR="000B335D" w:rsidRPr="00020B0E" w:rsidRDefault="00C1645F" w:rsidP="00082BFC">
            <w:pPr>
              <w:rPr>
                <w:lang w:val="fr-FR" w:eastAsia="it-IT"/>
              </w:rPr>
            </w:pPr>
            <w:r w:rsidRPr="00020B0E">
              <w:rPr>
                <w:lang w:val="fr-FR" w:eastAsia="it-IT"/>
              </w:rPr>
              <w:t>Qualité de l’air</w:t>
            </w:r>
          </w:p>
        </w:tc>
        <w:tc>
          <w:tcPr>
            <w:tcW w:w="775" w:type="pct"/>
            <w:vAlign w:val="center"/>
          </w:tcPr>
          <w:p w14:paraId="024BD5EC" w14:textId="77777777" w:rsidR="000B335D" w:rsidRPr="00020B0E" w:rsidRDefault="000B335D" w:rsidP="00055026">
            <w:pPr>
              <w:jc w:val="center"/>
              <w:rPr>
                <w:lang w:val="fr-FR" w:eastAsia="it-IT"/>
              </w:rPr>
            </w:pPr>
          </w:p>
        </w:tc>
        <w:tc>
          <w:tcPr>
            <w:tcW w:w="698" w:type="pct"/>
            <w:vAlign w:val="center"/>
          </w:tcPr>
          <w:p w14:paraId="325A5DAE" w14:textId="3467DDC8" w:rsidR="000B335D" w:rsidRPr="00020B0E" w:rsidRDefault="00C1645F" w:rsidP="00082BFC">
            <w:pPr>
              <w:rPr>
                <w:b/>
                <w:bCs/>
                <w:lang w:val="fr-FR" w:eastAsia="it-IT"/>
              </w:rPr>
            </w:pPr>
            <w:r w:rsidRPr="00020B0E">
              <w:rPr>
                <w:lang w:val="fr-FR" w:eastAsia="it-IT"/>
              </w:rPr>
              <w:t>Pollution de l’air</w:t>
            </w:r>
          </w:p>
        </w:tc>
        <w:tc>
          <w:tcPr>
            <w:tcW w:w="2016" w:type="pct"/>
            <w:vAlign w:val="center"/>
          </w:tcPr>
          <w:p w14:paraId="4FC8B6BA" w14:textId="7FE72E8E" w:rsidR="000B335D" w:rsidRPr="00020B0E" w:rsidRDefault="00C1645F" w:rsidP="00082BFC">
            <w:pPr>
              <w:rPr>
                <w:lang w:val="fr-FR" w:eastAsia="it-IT"/>
              </w:rPr>
            </w:pPr>
            <w:r w:rsidRPr="00020B0E">
              <w:rPr>
                <w:lang w:val="fr-FR" w:eastAsia="it-IT"/>
              </w:rPr>
              <w:t>Améliorer la qualité de l’aire</w:t>
            </w:r>
          </w:p>
        </w:tc>
      </w:tr>
      <w:tr w:rsidR="00456170" w:rsidRPr="00A06F9F" w14:paraId="21755D2F" w14:textId="77777777">
        <w:trPr>
          <w:trHeight w:val="454"/>
        </w:trPr>
        <w:tc>
          <w:tcPr>
            <w:tcW w:w="1511" w:type="pct"/>
            <w:vMerge w:val="restart"/>
            <w:shd w:val="clear" w:color="auto" w:fill="auto"/>
            <w:noWrap/>
            <w:vAlign w:val="center"/>
          </w:tcPr>
          <w:p w14:paraId="21724765" w14:textId="5D528190" w:rsidR="00456170" w:rsidRPr="00020B0E" w:rsidRDefault="00C1645F" w:rsidP="00082BFC">
            <w:pPr>
              <w:rPr>
                <w:lang w:val="fr-FR"/>
              </w:rPr>
            </w:pPr>
            <w:r w:rsidRPr="00020B0E">
              <w:rPr>
                <w:lang w:val="fr-FR" w:eastAsia="it-IT"/>
              </w:rPr>
              <w:t>Qualité et approvisionnement en eau</w:t>
            </w:r>
          </w:p>
        </w:tc>
        <w:tc>
          <w:tcPr>
            <w:tcW w:w="775" w:type="pct"/>
            <w:vMerge w:val="restart"/>
            <w:vAlign w:val="center"/>
          </w:tcPr>
          <w:p w14:paraId="3829C01D" w14:textId="77777777" w:rsidR="00456170" w:rsidRPr="00020B0E" w:rsidRDefault="00456170" w:rsidP="00055026">
            <w:pPr>
              <w:jc w:val="center"/>
              <w:rPr>
                <w:lang w:val="fr-FR" w:eastAsia="it-IT"/>
              </w:rPr>
            </w:pPr>
          </w:p>
        </w:tc>
        <w:tc>
          <w:tcPr>
            <w:tcW w:w="698" w:type="pct"/>
            <w:vAlign w:val="center"/>
          </w:tcPr>
          <w:p w14:paraId="34BBEAE2" w14:textId="5EF5E4F7" w:rsidR="00456170" w:rsidRPr="00020B0E" w:rsidRDefault="00C1645F" w:rsidP="00082BFC">
            <w:pPr>
              <w:rPr>
                <w:lang w:val="fr-FR" w:eastAsia="it-IT"/>
              </w:rPr>
            </w:pPr>
            <w:r w:rsidRPr="00020B0E">
              <w:rPr>
                <w:lang w:val="fr-FR" w:eastAsia="it-IT"/>
              </w:rPr>
              <w:t>Qualité de l’eau</w:t>
            </w:r>
          </w:p>
        </w:tc>
        <w:tc>
          <w:tcPr>
            <w:tcW w:w="2016" w:type="pct"/>
            <w:vAlign w:val="center"/>
          </w:tcPr>
          <w:p w14:paraId="282EAB7B" w14:textId="76F0113F" w:rsidR="00456170" w:rsidRPr="00020B0E" w:rsidRDefault="00C1645F" w:rsidP="00082BFC">
            <w:pPr>
              <w:rPr>
                <w:lang w:val="fr-FR" w:eastAsia="it-IT"/>
              </w:rPr>
            </w:pPr>
            <w:r w:rsidRPr="00020B0E">
              <w:rPr>
                <w:lang w:val="fr-FR" w:eastAsia="it-IT"/>
              </w:rPr>
              <w:t>Augmenter ou maintenir la qualité des eaux souterraines, de surface et de baignade</w:t>
            </w:r>
          </w:p>
        </w:tc>
      </w:tr>
      <w:tr w:rsidR="00456170" w:rsidRPr="00A06F9F" w14:paraId="6B0722F8" w14:textId="77777777">
        <w:trPr>
          <w:trHeight w:val="454"/>
        </w:trPr>
        <w:tc>
          <w:tcPr>
            <w:tcW w:w="1511" w:type="pct"/>
            <w:vMerge/>
            <w:vAlign w:val="center"/>
          </w:tcPr>
          <w:p w14:paraId="2E84A333" w14:textId="77777777" w:rsidR="00456170" w:rsidRPr="00020B0E" w:rsidRDefault="00456170" w:rsidP="00082BFC">
            <w:pPr>
              <w:rPr>
                <w:lang w:val="fr-FR" w:eastAsia="it-IT"/>
              </w:rPr>
            </w:pPr>
          </w:p>
        </w:tc>
        <w:tc>
          <w:tcPr>
            <w:tcW w:w="775" w:type="pct"/>
            <w:vMerge/>
            <w:vAlign w:val="center"/>
          </w:tcPr>
          <w:p w14:paraId="3175AE2D" w14:textId="77777777" w:rsidR="00456170" w:rsidRPr="00020B0E" w:rsidRDefault="00456170" w:rsidP="00055026">
            <w:pPr>
              <w:jc w:val="center"/>
              <w:rPr>
                <w:lang w:val="fr-FR" w:eastAsia="it-IT"/>
              </w:rPr>
            </w:pPr>
          </w:p>
        </w:tc>
        <w:tc>
          <w:tcPr>
            <w:tcW w:w="698" w:type="pct"/>
            <w:vAlign w:val="center"/>
          </w:tcPr>
          <w:p w14:paraId="0AA7B53D" w14:textId="44374240" w:rsidR="00456170" w:rsidRPr="00020B0E" w:rsidRDefault="00C1645F" w:rsidP="00082BFC">
            <w:pPr>
              <w:rPr>
                <w:lang w:val="fr-FR" w:eastAsia="it-IT"/>
              </w:rPr>
            </w:pPr>
            <w:r w:rsidRPr="00020B0E">
              <w:rPr>
                <w:lang w:val="fr-FR" w:eastAsia="it-IT"/>
              </w:rPr>
              <w:t>Utilisation de l’eau</w:t>
            </w:r>
          </w:p>
        </w:tc>
        <w:tc>
          <w:tcPr>
            <w:tcW w:w="2016" w:type="pct"/>
            <w:vAlign w:val="center"/>
          </w:tcPr>
          <w:p w14:paraId="5EE0A42C" w14:textId="05EBA465" w:rsidR="00456170" w:rsidRPr="00020B0E" w:rsidRDefault="00C1645F" w:rsidP="00082BFC">
            <w:pPr>
              <w:rPr>
                <w:lang w:val="fr-FR" w:eastAsia="it-IT"/>
              </w:rPr>
            </w:pPr>
            <w:r w:rsidRPr="00020B0E">
              <w:rPr>
                <w:lang w:val="fr-FR" w:eastAsia="it-IT"/>
              </w:rPr>
              <w:t>Réduire la pression sur l’eau potable</w:t>
            </w:r>
          </w:p>
        </w:tc>
      </w:tr>
      <w:tr w:rsidR="00020B0E" w:rsidRPr="00A06F9F" w14:paraId="2A3D4828" w14:textId="77777777">
        <w:trPr>
          <w:trHeight w:val="454"/>
        </w:trPr>
        <w:tc>
          <w:tcPr>
            <w:tcW w:w="1511" w:type="pct"/>
            <w:vMerge w:val="restart"/>
            <w:vAlign w:val="center"/>
          </w:tcPr>
          <w:p w14:paraId="0BD56F05" w14:textId="23ACBA25" w:rsidR="00020B0E" w:rsidRPr="00020B0E" w:rsidRDefault="00020B0E" w:rsidP="00082BFC">
            <w:pPr>
              <w:rPr>
                <w:lang w:val="fr-FR" w:eastAsia="it-IT"/>
              </w:rPr>
            </w:pPr>
            <w:r w:rsidRPr="00020B0E">
              <w:rPr>
                <w:lang w:val="fr-FR" w:eastAsia="it-IT"/>
              </w:rPr>
              <w:t>Écosystème</w:t>
            </w:r>
            <w:r>
              <w:rPr>
                <w:lang w:val="fr-FR" w:eastAsia="it-IT"/>
              </w:rPr>
              <w:t xml:space="preserve"> terrestre</w:t>
            </w:r>
          </w:p>
        </w:tc>
        <w:tc>
          <w:tcPr>
            <w:tcW w:w="775" w:type="pct"/>
            <w:vMerge w:val="restart"/>
            <w:vAlign w:val="center"/>
          </w:tcPr>
          <w:p w14:paraId="1610CE16" w14:textId="54678A28" w:rsidR="00020B0E" w:rsidRPr="00E62773" w:rsidRDefault="00020B0E" w:rsidP="00020B0E">
            <w:pPr>
              <w:jc w:val="center"/>
              <w:rPr>
                <w:b/>
                <w:bCs/>
                <w:lang w:val="fr-FR" w:eastAsia="it-IT"/>
              </w:rPr>
            </w:pPr>
            <w:r w:rsidRPr="00E62773">
              <w:rPr>
                <w:b/>
                <w:bCs/>
                <w:lang w:val="fr-FR" w:eastAsia="it-IT"/>
              </w:rPr>
              <w:t>X</w:t>
            </w:r>
          </w:p>
        </w:tc>
        <w:tc>
          <w:tcPr>
            <w:tcW w:w="698" w:type="pct"/>
            <w:vAlign w:val="center"/>
          </w:tcPr>
          <w:p w14:paraId="1DBEEF78" w14:textId="6B4E4058" w:rsidR="00020B0E" w:rsidRPr="00020B0E" w:rsidRDefault="00020B0E" w:rsidP="00082BFC">
            <w:pPr>
              <w:rPr>
                <w:lang w:val="fr-FR" w:eastAsia="it-IT"/>
              </w:rPr>
            </w:pPr>
            <w:r w:rsidRPr="00020B0E">
              <w:rPr>
                <w:lang w:val="fr-FR" w:eastAsia="it-IT"/>
              </w:rPr>
              <w:t>Biodiversité interne</w:t>
            </w:r>
          </w:p>
        </w:tc>
        <w:tc>
          <w:tcPr>
            <w:tcW w:w="2016" w:type="pct"/>
            <w:vAlign w:val="center"/>
          </w:tcPr>
          <w:p w14:paraId="40F5A164" w14:textId="482F6821" w:rsidR="00020B0E" w:rsidRPr="00020B0E" w:rsidRDefault="00020B0E" w:rsidP="00082BFC">
            <w:pPr>
              <w:rPr>
                <w:lang w:val="fr-FR" w:eastAsia="it-IT"/>
              </w:rPr>
            </w:pPr>
            <w:r w:rsidRPr="00020B0E">
              <w:rPr>
                <w:lang w:val="fr-FR" w:eastAsia="it-IT"/>
              </w:rPr>
              <w:t>Protéger et préserver la diversité des espèces</w:t>
            </w:r>
          </w:p>
        </w:tc>
      </w:tr>
      <w:tr w:rsidR="00020B0E" w:rsidRPr="00A06F9F" w14:paraId="60B71C91" w14:textId="77777777">
        <w:trPr>
          <w:trHeight w:val="454"/>
        </w:trPr>
        <w:tc>
          <w:tcPr>
            <w:tcW w:w="1511" w:type="pct"/>
            <w:vMerge/>
            <w:vAlign w:val="center"/>
          </w:tcPr>
          <w:p w14:paraId="0C05DD4F" w14:textId="77777777" w:rsidR="00020B0E" w:rsidRPr="00020B0E" w:rsidRDefault="00020B0E" w:rsidP="00082BFC">
            <w:pPr>
              <w:rPr>
                <w:lang w:val="fr-FR" w:eastAsia="it-IT"/>
              </w:rPr>
            </w:pPr>
          </w:p>
        </w:tc>
        <w:tc>
          <w:tcPr>
            <w:tcW w:w="775" w:type="pct"/>
            <w:vMerge/>
            <w:vAlign w:val="center"/>
          </w:tcPr>
          <w:p w14:paraId="5807CAB5" w14:textId="5FC234DB" w:rsidR="00020B0E" w:rsidRPr="00E62773" w:rsidRDefault="00020B0E" w:rsidP="00055026">
            <w:pPr>
              <w:jc w:val="center"/>
              <w:rPr>
                <w:b/>
                <w:bCs/>
                <w:lang w:val="fr-FR" w:eastAsia="it-IT"/>
              </w:rPr>
            </w:pPr>
          </w:p>
        </w:tc>
        <w:tc>
          <w:tcPr>
            <w:tcW w:w="698" w:type="pct"/>
            <w:vAlign w:val="center"/>
          </w:tcPr>
          <w:p w14:paraId="3DF865A2" w14:textId="3F1DF0D1" w:rsidR="00020B0E" w:rsidRPr="00020B0E" w:rsidRDefault="00020B0E" w:rsidP="00082BFC">
            <w:pPr>
              <w:rPr>
                <w:lang w:val="fr-FR" w:eastAsia="it-IT"/>
              </w:rPr>
            </w:pPr>
            <w:r w:rsidRPr="00020B0E">
              <w:rPr>
                <w:lang w:val="fr-FR" w:eastAsia="it-IT"/>
              </w:rPr>
              <w:t>Ressources naturelles internes</w:t>
            </w:r>
          </w:p>
        </w:tc>
        <w:tc>
          <w:tcPr>
            <w:tcW w:w="2016" w:type="pct"/>
            <w:vAlign w:val="center"/>
          </w:tcPr>
          <w:p w14:paraId="7D5FD68F" w14:textId="5DBAA223" w:rsidR="00020B0E" w:rsidRPr="00020B0E" w:rsidRDefault="00020B0E" w:rsidP="00082BFC">
            <w:pPr>
              <w:rPr>
                <w:lang w:val="fr-FR" w:eastAsia="it-IT"/>
              </w:rPr>
            </w:pPr>
            <w:r w:rsidRPr="00020B0E">
              <w:rPr>
                <w:lang w:val="fr-FR" w:eastAsia="it-IT"/>
              </w:rPr>
              <w:t xml:space="preserve">Restaurer les écosystèmes dégradés et leurs services associés. </w:t>
            </w:r>
          </w:p>
        </w:tc>
      </w:tr>
      <w:tr w:rsidR="00020B0E" w:rsidRPr="00A06F9F" w14:paraId="64F5C7B8" w14:textId="77777777">
        <w:trPr>
          <w:trHeight w:val="454"/>
        </w:trPr>
        <w:tc>
          <w:tcPr>
            <w:tcW w:w="1511" w:type="pct"/>
            <w:vMerge w:val="restart"/>
            <w:vAlign w:val="center"/>
          </w:tcPr>
          <w:p w14:paraId="6BCFC0D0" w14:textId="10CA3563" w:rsidR="00020B0E" w:rsidRPr="00020B0E" w:rsidRDefault="00020B0E" w:rsidP="00082BFC">
            <w:pPr>
              <w:rPr>
                <w:lang w:val="fr-FR" w:eastAsia="it-IT"/>
              </w:rPr>
            </w:pPr>
            <w:r w:rsidRPr="00020B0E">
              <w:rPr>
                <w:lang w:val="fr-FR" w:eastAsia="it-IT"/>
              </w:rPr>
              <w:t>Écosystème mari</w:t>
            </w:r>
            <w:r>
              <w:rPr>
                <w:lang w:val="fr-FR" w:eastAsia="it-IT"/>
              </w:rPr>
              <w:t>n</w:t>
            </w:r>
          </w:p>
        </w:tc>
        <w:tc>
          <w:tcPr>
            <w:tcW w:w="775" w:type="pct"/>
            <w:vMerge w:val="restart"/>
            <w:vAlign w:val="center"/>
          </w:tcPr>
          <w:p w14:paraId="1C24D91C" w14:textId="54424330" w:rsidR="00020B0E" w:rsidRPr="00E62773" w:rsidRDefault="00020B0E" w:rsidP="00020B0E">
            <w:pPr>
              <w:jc w:val="center"/>
              <w:rPr>
                <w:b/>
                <w:bCs/>
                <w:lang w:val="fr-FR" w:eastAsia="it-IT"/>
              </w:rPr>
            </w:pPr>
            <w:r w:rsidRPr="00E62773">
              <w:rPr>
                <w:b/>
                <w:bCs/>
                <w:lang w:val="fr-FR" w:eastAsia="it-IT"/>
              </w:rPr>
              <w:t>X</w:t>
            </w:r>
          </w:p>
        </w:tc>
        <w:tc>
          <w:tcPr>
            <w:tcW w:w="698" w:type="pct"/>
            <w:vAlign w:val="center"/>
          </w:tcPr>
          <w:p w14:paraId="4CA9D03A" w14:textId="223438BA" w:rsidR="00020B0E" w:rsidRPr="00020B0E" w:rsidRDefault="00020B0E" w:rsidP="00082BFC">
            <w:pPr>
              <w:rPr>
                <w:lang w:val="fr-FR" w:eastAsia="it-IT"/>
              </w:rPr>
            </w:pPr>
            <w:r w:rsidRPr="00020B0E">
              <w:rPr>
                <w:lang w:val="fr-FR" w:eastAsia="it-IT"/>
              </w:rPr>
              <w:t>Biodiversité marine</w:t>
            </w:r>
          </w:p>
        </w:tc>
        <w:tc>
          <w:tcPr>
            <w:tcW w:w="2016" w:type="pct"/>
            <w:vAlign w:val="center"/>
          </w:tcPr>
          <w:p w14:paraId="29A61EBB" w14:textId="5BEB04FC" w:rsidR="00020B0E" w:rsidRPr="00020B0E" w:rsidRDefault="00020B0E" w:rsidP="00082BFC">
            <w:pPr>
              <w:rPr>
                <w:lang w:val="fr-FR" w:eastAsia="it-IT"/>
              </w:rPr>
            </w:pPr>
            <w:r w:rsidRPr="00020B0E">
              <w:rPr>
                <w:lang w:val="fr-FR" w:eastAsia="it-IT"/>
              </w:rPr>
              <w:t>Protéger et préserver la diversité des espèces</w:t>
            </w:r>
          </w:p>
        </w:tc>
      </w:tr>
      <w:tr w:rsidR="00020B0E" w:rsidRPr="00A06F9F" w14:paraId="5F1840F3" w14:textId="77777777" w:rsidTr="000D4917">
        <w:trPr>
          <w:trHeight w:val="454"/>
        </w:trPr>
        <w:tc>
          <w:tcPr>
            <w:tcW w:w="1511" w:type="pct"/>
            <w:vMerge/>
            <w:vAlign w:val="center"/>
          </w:tcPr>
          <w:p w14:paraId="43FBCB3D" w14:textId="77777777" w:rsidR="00020B0E" w:rsidRPr="00020B0E" w:rsidRDefault="00020B0E" w:rsidP="00082BFC">
            <w:pPr>
              <w:rPr>
                <w:lang w:val="fr-FR" w:eastAsia="it-IT"/>
              </w:rPr>
            </w:pPr>
          </w:p>
        </w:tc>
        <w:tc>
          <w:tcPr>
            <w:tcW w:w="775" w:type="pct"/>
            <w:vMerge/>
            <w:vAlign w:val="center"/>
          </w:tcPr>
          <w:p w14:paraId="2DB0C47E" w14:textId="33708C15" w:rsidR="00020B0E" w:rsidRPr="00020B0E" w:rsidRDefault="00020B0E" w:rsidP="00055026">
            <w:pPr>
              <w:jc w:val="center"/>
              <w:rPr>
                <w:lang w:val="fr-FR" w:eastAsia="it-IT"/>
              </w:rPr>
            </w:pPr>
          </w:p>
        </w:tc>
        <w:tc>
          <w:tcPr>
            <w:tcW w:w="698" w:type="pct"/>
            <w:vMerge w:val="restart"/>
            <w:vAlign w:val="center"/>
          </w:tcPr>
          <w:p w14:paraId="716EEDBD" w14:textId="7827FD46" w:rsidR="00020B0E" w:rsidRPr="00020B0E" w:rsidRDefault="00020B0E" w:rsidP="000D4917">
            <w:pPr>
              <w:jc w:val="left"/>
              <w:rPr>
                <w:lang w:val="fr-FR" w:eastAsia="it-IT"/>
              </w:rPr>
            </w:pPr>
            <w:r w:rsidRPr="00020B0E">
              <w:rPr>
                <w:lang w:val="fr-FR" w:eastAsia="it-IT"/>
              </w:rPr>
              <w:t>Ressources naturelles marines</w:t>
            </w:r>
          </w:p>
        </w:tc>
        <w:tc>
          <w:tcPr>
            <w:tcW w:w="2016" w:type="pct"/>
            <w:vAlign w:val="center"/>
          </w:tcPr>
          <w:p w14:paraId="47A34EF1" w14:textId="4F3BD881" w:rsidR="00020B0E" w:rsidRPr="00020B0E" w:rsidRDefault="00020B0E" w:rsidP="00082BFC">
            <w:pPr>
              <w:rPr>
                <w:lang w:val="fr-FR" w:eastAsia="it-IT"/>
              </w:rPr>
            </w:pPr>
            <w:r w:rsidRPr="00020B0E">
              <w:rPr>
                <w:lang w:val="fr-FR" w:eastAsia="it-IT"/>
              </w:rPr>
              <w:t>Augmenter ou maintenir la qualité des eaux côtières</w:t>
            </w:r>
          </w:p>
        </w:tc>
      </w:tr>
      <w:tr w:rsidR="000B335D" w:rsidRPr="00A06F9F" w14:paraId="4B59A81D" w14:textId="77777777">
        <w:trPr>
          <w:trHeight w:val="454"/>
        </w:trPr>
        <w:tc>
          <w:tcPr>
            <w:tcW w:w="1511" w:type="pct"/>
            <w:vMerge/>
            <w:vAlign w:val="center"/>
          </w:tcPr>
          <w:p w14:paraId="40809C78" w14:textId="77777777" w:rsidR="000B335D" w:rsidRPr="00020B0E" w:rsidRDefault="000B335D" w:rsidP="00082BFC">
            <w:pPr>
              <w:rPr>
                <w:lang w:val="fr-FR" w:eastAsia="it-IT"/>
              </w:rPr>
            </w:pPr>
          </w:p>
        </w:tc>
        <w:tc>
          <w:tcPr>
            <w:tcW w:w="775" w:type="pct"/>
            <w:vAlign w:val="center"/>
          </w:tcPr>
          <w:p w14:paraId="20FF7A8B" w14:textId="77777777" w:rsidR="000B335D" w:rsidRPr="00E62773" w:rsidRDefault="00C71F97" w:rsidP="00055026">
            <w:pPr>
              <w:jc w:val="center"/>
              <w:rPr>
                <w:b/>
                <w:bCs/>
                <w:lang w:val="fr-FR" w:eastAsia="it-IT"/>
              </w:rPr>
            </w:pPr>
            <w:r w:rsidRPr="00E62773">
              <w:rPr>
                <w:b/>
                <w:bCs/>
                <w:lang w:val="fr-FR" w:eastAsia="it-IT"/>
              </w:rPr>
              <w:t>X</w:t>
            </w:r>
          </w:p>
        </w:tc>
        <w:tc>
          <w:tcPr>
            <w:tcW w:w="698" w:type="pct"/>
            <w:vMerge/>
            <w:vAlign w:val="center"/>
          </w:tcPr>
          <w:p w14:paraId="040CDCE6" w14:textId="77777777" w:rsidR="000B335D" w:rsidRPr="00020B0E" w:rsidRDefault="000B335D" w:rsidP="00082BFC">
            <w:pPr>
              <w:rPr>
                <w:lang w:val="fr-FR" w:eastAsia="it-IT"/>
              </w:rPr>
            </w:pPr>
          </w:p>
        </w:tc>
        <w:tc>
          <w:tcPr>
            <w:tcW w:w="2016" w:type="pct"/>
            <w:vAlign w:val="center"/>
          </w:tcPr>
          <w:p w14:paraId="7C831215" w14:textId="1E6C170B" w:rsidR="000B335D" w:rsidRPr="00020B0E" w:rsidRDefault="00C221FD" w:rsidP="00082BFC">
            <w:pPr>
              <w:rPr>
                <w:lang w:val="fr-FR" w:eastAsia="it-IT"/>
              </w:rPr>
            </w:pPr>
            <w:r w:rsidRPr="00020B0E">
              <w:rPr>
                <w:lang w:val="fr-FR" w:eastAsia="it-IT"/>
              </w:rPr>
              <w:t>Réduire la pression sur les ressources naturelles</w:t>
            </w:r>
          </w:p>
        </w:tc>
      </w:tr>
      <w:tr w:rsidR="00020B0E" w:rsidRPr="00A06F9F" w14:paraId="73253DD4" w14:textId="77777777">
        <w:trPr>
          <w:trHeight w:val="454"/>
        </w:trPr>
        <w:tc>
          <w:tcPr>
            <w:tcW w:w="1511" w:type="pct"/>
            <w:vMerge w:val="restart"/>
            <w:shd w:val="clear" w:color="auto" w:fill="auto"/>
            <w:noWrap/>
            <w:vAlign w:val="center"/>
          </w:tcPr>
          <w:p w14:paraId="49933D5F" w14:textId="071B7112" w:rsidR="00020B0E" w:rsidRPr="00020B0E" w:rsidRDefault="00020B0E" w:rsidP="00082BFC">
            <w:pPr>
              <w:rPr>
                <w:lang w:val="fr-FR" w:eastAsia="it-IT"/>
              </w:rPr>
            </w:pPr>
            <w:r w:rsidRPr="00020B0E">
              <w:rPr>
                <w:lang w:val="fr-FR" w:eastAsia="it-IT"/>
              </w:rPr>
              <w:t xml:space="preserve">Qualité et </w:t>
            </w:r>
            <w:r>
              <w:rPr>
                <w:lang w:val="fr-FR" w:eastAsia="it-IT"/>
              </w:rPr>
              <w:t>usage</w:t>
            </w:r>
            <w:r w:rsidRPr="00020B0E">
              <w:rPr>
                <w:lang w:val="fr-FR" w:eastAsia="it-IT"/>
              </w:rPr>
              <w:t xml:space="preserve"> des sols</w:t>
            </w:r>
          </w:p>
        </w:tc>
        <w:tc>
          <w:tcPr>
            <w:tcW w:w="775" w:type="pct"/>
            <w:vMerge w:val="restart"/>
            <w:vAlign w:val="center"/>
          </w:tcPr>
          <w:p w14:paraId="30A64160" w14:textId="77777777" w:rsidR="00020B0E" w:rsidRPr="00020B0E" w:rsidRDefault="00020B0E" w:rsidP="00055026">
            <w:pPr>
              <w:jc w:val="center"/>
              <w:rPr>
                <w:lang w:val="fr-FR" w:eastAsia="it-IT"/>
              </w:rPr>
            </w:pPr>
          </w:p>
        </w:tc>
        <w:tc>
          <w:tcPr>
            <w:tcW w:w="698" w:type="pct"/>
            <w:vAlign w:val="center"/>
          </w:tcPr>
          <w:p w14:paraId="7526CDDF" w14:textId="6699F6B8" w:rsidR="00020B0E" w:rsidRPr="00020B0E" w:rsidRDefault="00020B0E" w:rsidP="00082BFC">
            <w:pPr>
              <w:rPr>
                <w:lang w:val="fr-FR" w:eastAsia="it-IT"/>
              </w:rPr>
            </w:pPr>
            <w:r w:rsidRPr="00020B0E">
              <w:rPr>
                <w:lang w:val="fr-FR" w:eastAsia="it-IT"/>
              </w:rPr>
              <w:t>Qualité des sols</w:t>
            </w:r>
          </w:p>
        </w:tc>
        <w:tc>
          <w:tcPr>
            <w:tcW w:w="2016" w:type="pct"/>
            <w:vAlign w:val="center"/>
          </w:tcPr>
          <w:p w14:paraId="6CB4E795" w14:textId="2BE0B64D" w:rsidR="00020B0E" w:rsidRPr="00020B0E" w:rsidRDefault="00020B0E" w:rsidP="00082BFC">
            <w:pPr>
              <w:rPr>
                <w:lang w:val="fr-FR" w:eastAsia="it-IT"/>
              </w:rPr>
            </w:pPr>
            <w:r w:rsidRPr="00020B0E">
              <w:rPr>
                <w:lang w:val="fr-FR" w:eastAsia="it-IT"/>
              </w:rPr>
              <w:t>Remédier aux sols et terres contaminées</w:t>
            </w:r>
          </w:p>
        </w:tc>
      </w:tr>
      <w:tr w:rsidR="00020B0E" w:rsidRPr="00A06F9F" w14:paraId="42565A08" w14:textId="77777777">
        <w:trPr>
          <w:trHeight w:val="454"/>
        </w:trPr>
        <w:tc>
          <w:tcPr>
            <w:tcW w:w="1511" w:type="pct"/>
            <w:vMerge/>
            <w:vAlign w:val="center"/>
          </w:tcPr>
          <w:p w14:paraId="76C1F436" w14:textId="77777777" w:rsidR="00020B0E" w:rsidRPr="00020B0E" w:rsidRDefault="00020B0E" w:rsidP="00082BFC">
            <w:pPr>
              <w:rPr>
                <w:lang w:val="fr-FR" w:eastAsia="it-IT"/>
              </w:rPr>
            </w:pPr>
          </w:p>
        </w:tc>
        <w:tc>
          <w:tcPr>
            <w:tcW w:w="775" w:type="pct"/>
            <w:vMerge/>
            <w:vAlign w:val="center"/>
          </w:tcPr>
          <w:p w14:paraId="09C2A1C0" w14:textId="77777777" w:rsidR="00020B0E" w:rsidRPr="00020B0E" w:rsidRDefault="00020B0E" w:rsidP="00055026">
            <w:pPr>
              <w:jc w:val="center"/>
              <w:rPr>
                <w:lang w:val="fr-FR" w:eastAsia="it-IT"/>
              </w:rPr>
            </w:pPr>
          </w:p>
        </w:tc>
        <w:tc>
          <w:tcPr>
            <w:tcW w:w="698" w:type="pct"/>
            <w:vAlign w:val="center"/>
          </w:tcPr>
          <w:p w14:paraId="0AC3E60B" w14:textId="06772114" w:rsidR="00020B0E" w:rsidRPr="00020B0E" w:rsidRDefault="00020B0E" w:rsidP="00082BFC">
            <w:pPr>
              <w:rPr>
                <w:lang w:val="fr-FR" w:eastAsia="it-IT"/>
              </w:rPr>
            </w:pPr>
            <w:r w:rsidRPr="00020B0E">
              <w:rPr>
                <w:lang w:val="fr-FR" w:eastAsia="it-IT"/>
              </w:rPr>
              <w:t>Gestion des sols</w:t>
            </w:r>
          </w:p>
        </w:tc>
        <w:tc>
          <w:tcPr>
            <w:tcW w:w="2016" w:type="pct"/>
            <w:vAlign w:val="center"/>
          </w:tcPr>
          <w:p w14:paraId="185CFCAE" w14:textId="3580C758" w:rsidR="00020B0E" w:rsidRPr="00020B0E" w:rsidRDefault="00020B0E" w:rsidP="00082BFC">
            <w:pPr>
              <w:rPr>
                <w:lang w:val="fr-FR" w:eastAsia="it-IT"/>
              </w:rPr>
            </w:pPr>
            <w:r w:rsidRPr="00020B0E">
              <w:rPr>
                <w:lang w:val="fr-FR" w:eastAsia="it-IT"/>
              </w:rPr>
              <w:t>Accroitre l’efficience de la gestion des sols et des terres</w:t>
            </w:r>
          </w:p>
        </w:tc>
      </w:tr>
      <w:tr w:rsidR="000B335D" w:rsidRPr="00020B0E" w14:paraId="46CB1E84" w14:textId="77777777">
        <w:trPr>
          <w:trHeight w:val="454"/>
        </w:trPr>
        <w:tc>
          <w:tcPr>
            <w:tcW w:w="1511" w:type="pct"/>
            <w:shd w:val="clear" w:color="auto" w:fill="auto"/>
            <w:noWrap/>
            <w:vAlign w:val="center"/>
          </w:tcPr>
          <w:p w14:paraId="05C8AEF0" w14:textId="579211F6" w:rsidR="000B335D" w:rsidRPr="00020B0E" w:rsidRDefault="00C221FD" w:rsidP="00082BFC">
            <w:pPr>
              <w:rPr>
                <w:lang w:val="fr-FR" w:eastAsia="it-IT"/>
              </w:rPr>
            </w:pPr>
            <w:r w:rsidRPr="00020B0E">
              <w:rPr>
                <w:lang w:val="fr-FR" w:eastAsia="it-IT"/>
              </w:rPr>
              <w:t>Risques technologiques</w:t>
            </w:r>
          </w:p>
        </w:tc>
        <w:tc>
          <w:tcPr>
            <w:tcW w:w="775" w:type="pct"/>
            <w:vAlign w:val="center"/>
          </w:tcPr>
          <w:p w14:paraId="7EEBF258" w14:textId="77777777" w:rsidR="000B335D" w:rsidRPr="00020B0E" w:rsidRDefault="000B335D" w:rsidP="00055026">
            <w:pPr>
              <w:jc w:val="center"/>
              <w:rPr>
                <w:lang w:val="fr-FR" w:eastAsia="it-IT"/>
              </w:rPr>
            </w:pPr>
          </w:p>
        </w:tc>
        <w:tc>
          <w:tcPr>
            <w:tcW w:w="698" w:type="pct"/>
            <w:vAlign w:val="center"/>
          </w:tcPr>
          <w:p w14:paraId="3CBD0CE9" w14:textId="5DC24952" w:rsidR="000B335D" w:rsidRPr="00020B0E" w:rsidRDefault="00C221FD" w:rsidP="00082BFC">
            <w:pPr>
              <w:rPr>
                <w:lang w:val="fr-FR" w:eastAsia="it-IT"/>
              </w:rPr>
            </w:pPr>
            <w:r w:rsidRPr="00020B0E">
              <w:rPr>
                <w:lang w:val="fr-FR" w:eastAsia="it-IT"/>
              </w:rPr>
              <w:t>Prévention des risques</w:t>
            </w:r>
          </w:p>
        </w:tc>
        <w:tc>
          <w:tcPr>
            <w:tcW w:w="2016" w:type="pct"/>
            <w:vAlign w:val="center"/>
          </w:tcPr>
          <w:p w14:paraId="3BA512B3" w14:textId="17DF4F2E" w:rsidR="000B335D" w:rsidRPr="00020B0E" w:rsidRDefault="00C221FD" w:rsidP="00082BFC">
            <w:pPr>
              <w:rPr>
                <w:lang w:val="fr-FR" w:eastAsia="it-IT"/>
              </w:rPr>
            </w:pPr>
            <w:r w:rsidRPr="00020B0E">
              <w:rPr>
                <w:lang w:val="fr-FR" w:eastAsia="it-IT"/>
              </w:rPr>
              <w:t>Prévenir les risques technologiques</w:t>
            </w:r>
          </w:p>
        </w:tc>
      </w:tr>
      <w:tr w:rsidR="00055026" w:rsidRPr="00A06F9F" w14:paraId="62D9D815" w14:textId="77777777" w:rsidTr="005B24A8">
        <w:trPr>
          <w:trHeight w:val="397"/>
        </w:trPr>
        <w:tc>
          <w:tcPr>
            <w:tcW w:w="1511" w:type="pct"/>
            <w:vMerge w:val="restart"/>
            <w:tcBorders>
              <w:bottom w:val="single" w:sz="8" w:space="0" w:color="auto"/>
            </w:tcBorders>
            <w:shd w:val="clear" w:color="auto" w:fill="auto"/>
            <w:noWrap/>
            <w:vAlign w:val="center"/>
          </w:tcPr>
          <w:p w14:paraId="795E7E59" w14:textId="3F0BC008" w:rsidR="00055026" w:rsidRPr="00020B0E" w:rsidRDefault="00C221FD" w:rsidP="00082BFC">
            <w:pPr>
              <w:rPr>
                <w:lang w:val="fr-FR" w:eastAsia="it-IT"/>
              </w:rPr>
            </w:pPr>
            <w:r w:rsidRPr="00020B0E">
              <w:rPr>
                <w:lang w:val="fr-FR" w:eastAsia="it-IT"/>
              </w:rPr>
              <w:t>Santé et risques sanitaires et nuisances</w:t>
            </w:r>
          </w:p>
        </w:tc>
        <w:tc>
          <w:tcPr>
            <w:tcW w:w="775" w:type="pct"/>
            <w:vMerge w:val="restart"/>
            <w:vAlign w:val="center"/>
          </w:tcPr>
          <w:p w14:paraId="392218B7" w14:textId="77777777" w:rsidR="00055026" w:rsidRPr="00020B0E" w:rsidRDefault="00055026" w:rsidP="00055026">
            <w:pPr>
              <w:jc w:val="center"/>
              <w:rPr>
                <w:lang w:val="fr-FR" w:eastAsia="it-IT"/>
              </w:rPr>
            </w:pPr>
          </w:p>
        </w:tc>
        <w:tc>
          <w:tcPr>
            <w:tcW w:w="698" w:type="pct"/>
            <w:vMerge w:val="restart"/>
            <w:tcBorders>
              <w:bottom w:val="single" w:sz="8" w:space="0" w:color="auto"/>
            </w:tcBorders>
            <w:vAlign w:val="center"/>
          </w:tcPr>
          <w:p w14:paraId="6C1AEC09" w14:textId="76632C85" w:rsidR="00055026" w:rsidRPr="00020B0E" w:rsidRDefault="00C221FD" w:rsidP="00082BFC">
            <w:pPr>
              <w:rPr>
                <w:lang w:val="fr-FR" w:eastAsia="it-IT"/>
              </w:rPr>
            </w:pPr>
            <w:r w:rsidRPr="00020B0E">
              <w:rPr>
                <w:lang w:val="fr-FR" w:eastAsia="it-IT"/>
              </w:rPr>
              <w:t>Protection de la santé humaine</w:t>
            </w:r>
          </w:p>
        </w:tc>
        <w:tc>
          <w:tcPr>
            <w:tcW w:w="2016" w:type="pct"/>
            <w:tcBorders>
              <w:bottom w:val="single" w:sz="8" w:space="0" w:color="auto"/>
            </w:tcBorders>
            <w:vAlign w:val="center"/>
          </w:tcPr>
          <w:p w14:paraId="5FDE0104" w14:textId="6E8D692C" w:rsidR="00055026" w:rsidRPr="00020B0E" w:rsidRDefault="00055026" w:rsidP="00082BFC">
            <w:pPr>
              <w:rPr>
                <w:lang w:val="fr-FR" w:eastAsia="it-IT"/>
              </w:rPr>
            </w:pPr>
            <w:r w:rsidRPr="00020B0E">
              <w:rPr>
                <w:lang w:val="fr-FR" w:eastAsia="it-IT"/>
              </w:rPr>
              <w:t>R</w:t>
            </w:r>
            <w:r w:rsidR="00C221FD" w:rsidRPr="00020B0E">
              <w:rPr>
                <w:lang w:val="fr-FR" w:eastAsia="it-IT"/>
              </w:rPr>
              <w:t>éduire la pollution chimique et ses effets sur la santé</w:t>
            </w:r>
          </w:p>
        </w:tc>
      </w:tr>
      <w:tr w:rsidR="00055026" w:rsidRPr="00020B0E" w14:paraId="5D7E0CC8" w14:textId="77777777" w:rsidTr="005B24A8">
        <w:trPr>
          <w:trHeight w:val="465"/>
        </w:trPr>
        <w:tc>
          <w:tcPr>
            <w:tcW w:w="1511" w:type="pct"/>
            <w:vMerge/>
            <w:tcBorders>
              <w:bottom w:val="single" w:sz="8" w:space="0" w:color="auto"/>
            </w:tcBorders>
            <w:vAlign w:val="center"/>
          </w:tcPr>
          <w:p w14:paraId="5A439177" w14:textId="77777777" w:rsidR="00055026" w:rsidRPr="00020B0E" w:rsidRDefault="00055026" w:rsidP="00082BFC">
            <w:pPr>
              <w:rPr>
                <w:lang w:val="fr-FR" w:eastAsia="it-IT"/>
              </w:rPr>
            </w:pPr>
          </w:p>
        </w:tc>
        <w:tc>
          <w:tcPr>
            <w:tcW w:w="775" w:type="pct"/>
            <w:vMerge/>
            <w:vAlign w:val="center"/>
          </w:tcPr>
          <w:p w14:paraId="6D307B63" w14:textId="77777777" w:rsidR="00055026" w:rsidRPr="00020B0E" w:rsidRDefault="00055026" w:rsidP="00055026">
            <w:pPr>
              <w:jc w:val="center"/>
              <w:rPr>
                <w:lang w:val="fr-FR" w:eastAsia="it-IT"/>
              </w:rPr>
            </w:pPr>
          </w:p>
        </w:tc>
        <w:tc>
          <w:tcPr>
            <w:tcW w:w="698" w:type="pct"/>
            <w:vMerge/>
            <w:tcBorders>
              <w:bottom w:val="single" w:sz="8" w:space="0" w:color="auto"/>
            </w:tcBorders>
          </w:tcPr>
          <w:p w14:paraId="77FA7A26" w14:textId="77777777" w:rsidR="00055026" w:rsidRPr="00020B0E" w:rsidRDefault="00055026" w:rsidP="00082BFC">
            <w:pPr>
              <w:rPr>
                <w:lang w:val="fr-FR" w:eastAsia="it-IT"/>
              </w:rPr>
            </w:pPr>
          </w:p>
        </w:tc>
        <w:tc>
          <w:tcPr>
            <w:tcW w:w="2016" w:type="pct"/>
            <w:tcBorders>
              <w:bottom w:val="single" w:sz="8" w:space="0" w:color="auto"/>
            </w:tcBorders>
            <w:vAlign w:val="center"/>
          </w:tcPr>
          <w:p w14:paraId="5F2D074D" w14:textId="4CE276EA" w:rsidR="00055026" w:rsidRPr="00020B0E" w:rsidRDefault="00C221FD" w:rsidP="00082BFC">
            <w:pPr>
              <w:rPr>
                <w:lang w:val="fr-FR" w:eastAsia="it-IT"/>
              </w:rPr>
            </w:pPr>
            <w:r w:rsidRPr="00020B0E">
              <w:rPr>
                <w:lang w:val="fr-FR" w:eastAsia="it-IT"/>
              </w:rPr>
              <w:t>Diminuer la pollution sonore</w:t>
            </w:r>
          </w:p>
        </w:tc>
      </w:tr>
      <w:tr w:rsidR="00055026" w:rsidRPr="00A06F9F" w14:paraId="277B5625" w14:textId="77777777">
        <w:trPr>
          <w:trHeight w:val="454"/>
        </w:trPr>
        <w:tc>
          <w:tcPr>
            <w:tcW w:w="1511" w:type="pct"/>
            <w:vMerge/>
            <w:vAlign w:val="center"/>
          </w:tcPr>
          <w:p w14:paraId="47BD3F81" w14:textId="77777777" w:rsidR="00055026" w:rsidRPr="00020B0E" w:rsidRDefault="00055026" w:rsidP="00082BFC">
            <w:pPr>
              <w:rPr>
                <w:lang w:val="fr-FR" w:eastAsia="it-IT"/>
              </w:rPr>
            </w:pPr>
          </w:p>
        </w:tc>
        <w:tc>
          <w:tcPr>
            <w:tcW w:w="775" w:type="pct"/>
            <w:vMerge/>
            <w:vAlign w:val="center"/>
          </w:tcPr>
          <w:p w14:paraId="423A1274" w14:textId="77777777" w:rsidR="00055026" w:rsidRPr="00020B0E" w:rsidRDefault="00055026" w:rsidP="00055026">
            <w:pPr>
              <w:jc w:val="center"/>
              <w:rPr>
                <w:lang w:val="fr-FR" w:eastAsia="it-IT"/>
              </w:rPr>
            </w:pPr>
          </w:p>
        </w:tc>
        <w:tc>
          <w:tcPr>
            <w:tcW w:w="698" w:type="pct"/>
            <w:vMerge/>
          </w:tcPr>
          <w:p w14:paraId="48E2B6C5" w14:textId="77777777" w:rsidR="00055026" w:rsidRPr="00020B0E" w:rsidRDefault="00055026" w:rsidP="00082BFC">
            <w:pPr>
              <w:rPr>
                <w:lang w:val="fr-FR" w:eastAsia="it-IT"/>
              </w:rPr>
            </w:pPr>
          </w:p>
        </w:tc>
        <w:tc>
          <w:tcPr>
            <w:tcW w:w="2016" w:type="pct"/>
            <w:vAlign w:val="center"/>
          </w:tcPr>
          <w:p w14:paraId="3C8A7A1C" w14:textId="43823058" w:rsidR="00055026" w:rsidRPr="00020B0E" w:rsidRDefault="00C221FD" w:rsidP="00082BFC">
            <w:pPr>
              <w:rPr>
                <w:lang w:val="fr-FR" w:eastAsia="it-IT"/>
              </w:rPr>
            </w:pPr>
            <w:r w:rsidRPr="00020B0E">
              <w:rPr>
                <w:lang w:val="fr-FR" w:eastAsia="it-IT"/>
              </w:rPr>
              <w:t>Réduction de la pollution électromagnétique</w:t>
            </w:r>
          </w:p>
        </w:tc>
      </w:tr>
      <w:tr w:rsidR="000B335D" w:rsidRPr="00A06F9F" w14:paraId="5C23E3BA" w14:textId="77777777" w:rsidTr="001313A4">
        <w:trPr>
          <w:trHeight w:val="454"/>
        </w:trPr>
        <w:tc>
          <w:tcPr>
            <w:tcW w:w="1511" w:type="pct"/>
            <w:vAlign w:val="center"/>
          </w:tcPr>
          <w:p w14:paraId="41A49857" w14:textId="5027DEB2" w:rsidR="000B335D" w:rsidRPr="00020B0E" w:rsidRDefault="00C221FD" w:rsidP="00082BFC">
            <w:pPr>
              <w:rPr>
                <w:lang w:val="fr-FR" w:eastAsia="it-IT"/>
              </w:rPr>
            </w:pPr>
            <w:r w:rsidRPr="00020B0E">
              <w:rPr>
                <w:lang w:val="fr-FR" w:eastAsia="it-IT"/>
              </w:rPr>
              <w:t>Patrimoine naturel</w:t>
            </w:r>
            <w:r w:rsidR="00020B0E">
              <w:rPr>
                <w:lang w:val="fr-FR" w:eastAsia="it-IT"/>
              </w:rPr>
              <w:t xml:space="preserve"> et </w:t>
            </w:r>
            <w:r w:rsidRPr="00020B0E">
              <w:rPr>
                <w:lang w:val="fr-FR" w:eastAsia="it-IT"/>
              </w:rPr>
              <w:t>culturel et paysage</w:t>
            </w:r>
          </w:p>
        </w:tc>
        <w:tc>
          <w:tcPr>
            <w:tcW w:w="775" w:type="pct"/>
            <w:vAlign w:val="center"/>
          </w:tcPr>
          <w:p w14:paraId="627525B5" w14:textId="47FCB399" w:rsidR="000B335D" w:rsidRPr="00020B0E" w:rsidRDefault="000B335D" w:rsidP="00055026">
            <w:pPr>
              <w:jc w:val="center"/>
              <w:rPr>
                <w:lang w:val="fr-FR" w:eastAsia="it-IT"/>
              </w:rPr>
            </w:pPr>
          </w:p>
        </w:tc>
        <w:tc>
          <w:tcPr>
            <w:tcW w:w="698" w:type="pct"/>
            <w:vAlign w:val="center"/>
          </w:tcPr>
          <w:p w14:paraId="7AB4C09A" w14:textId="71804C73" w:rsidR="000B335D" w:rsidRPr="00020B0E" w:rsidRDefault="00C221FD" w:rsidP="001313A4">
            <w:pPr>
              <w:jc w:val="left"/>
              <w:rPr>
                <w:lang w:val="fr-FR" w:eastAsia="it-IT"/>
              </w:rPr>
            </w:pPr>
            <w:r w:rsidRPr="00020B0E">
              <w:rPr>
                <w:lang w:val="fr-FR" w:eastAsia="it-IT"/>
              </w:rPr>
              <w:t xml:space="preserve">Paysage et </w:t>
            </w:r>
            <w:r w:rsidR="00020B0E">
              <w:rPr>
                <w:lang w:val="fr-FR" w:eastAsia="it-IT"/>
              </w:rPr>
              <w:t xml:space="preserve">patrimoine </w:t>
            </w:r>
            <w:r w:rsidRPr="00020B0E">
              <w:rPr>
                <w:lang w:val="fr-FR" w:eastAsia="it-IT"/>
              </w:rPr>
              <w:t>culturel</w:t>
            </w:r>
          </w:p>
        </w:tc>
        <w:tc>
          <w:tcPr>
            <w:tcW w:w="2016" w:type="pct"/>
            <w:vAlign w:val="center"/>
          </w:tcPr>
          <w:p w14:paraId="034DD653" w14:textId="69502DC3" w:rsidR="000B335D" w:rsidRPr="00020B0E" w:rsidRDefault="00C221FD" w:rsidP="001313A4">
            <w:pPr>
              <w:jc w:val="left"/>
              <w:rPr>
                <w:lang w:val="fr-FR" w:eastAsia="it-IT"/>
              </w:rPr>
            </w:pPr>
            <w:r w:rsidRPr="00020B0E">
              <w:rPr>
                <w:lang w:val="fr-FR" w:eastAsia="it-IT"/>
              </w:rPr>
              <w:t xml:space="preserve">Préserver le paysage et </w:t>
            </w:r>
            <w:r w:rsidR="00020B0E">
              <w:rPr>
                <w:lang w:val="fr-FR" w:eastAsia="it-IT"/>
              </w:rPr>
              <w:t>le patrimoine</w:t>
            </w:r>
            <w:r w:rsidRPr="00020B0E">
              <w:rPr>
                <w:lang w:val="fr-FR" w:eastAsia="it-IT"/>
              </w:rPr>
              <w:t xml:space="preserve"> cu</w:t>
            </w:r>
            <w:r w:rsidR="00020B0E">
              <w:rPr>
                <w:lang w:val="fr-FR" w:eastAsia="it-IT"/>
              </w:rPr>
              <w:t>l</w:t>
            </w:r>
            <w:r w:rsidRPr="00020B0E">
              <w:rPr>
                <w:lang w:val="fr-FR" w:eastAsia="it-IT"/>
              </w:rPr>
              <w:t>turel</w:t>
            </w:r>
          </w:p>
        </w:tc>
      </w:tr>
      <w:tr w:rsidR="00020B0E" w:rsidRPr="00020B0E" w14:paraId="206792B0" w14:textId="77777777">
        <w:trPr>
          <w:trHeight w:val="454"/>
        </w:trPr>
        <w:tc>
          <w:tcPr>
            <w:tcW w:w="1511" w:type="pct"/>
            <w:vMerge w:val="restart"/>
            <w:shd w:val="clear" w:color="auto" w:fill="auto"/>
            <w:noWrap/>
            <w:vAlign w:val="center"/>
          </w:tcPr>
          <w:p w14:paraId="67E42B8A" w14:textId="563B04F6" w:rsidR="00020B0E" w:rsidRPr="00020B0E" w:rsidRDefault="00020B0E" w:rsidP="00082BFC">
            <w:pPr>
              <w:rPr>
                <w:lang w:val="fr-FR" w:eastAsia="it-IT"/>
              </w:rPr>
            </w:pPr>
            <w:r w:rsidRPr="00020B0E">
              <w:rPr>
                <w:lang w:val="fr-FR" w:eastAsia="it-IT"/>
              </w:rPr>
              <w:t>Énergie</w:t>
            </w:r>
          </w:p>
        </w:tc>
        <w:tc>
          <w:tcPr>
            <w:tcW w:w="775" w:type="pct"/>
            <w:vMerge w:val="restart"/>
            <w:vAlign w:val="center"/>
          </w:tcPr>
          <w:p w14:paraId="37673D3A" w14:textId="4482BEE9" w:rsidR="00020B0E" w:rsidRPr="00020B0E" w:rsidRDefault="00020B0E" w:rsidP="00055026">
            <w:pPr>
              <w:jc w:val="center"/>
              <w:rPr>
                <w:lang w:val="fr-FR" w:eastAsia="it-IT"/>
              </w:rPr>
            </w:pPr>
          </w:p>
        </w:tc>
        <w:tc>
          <w:tcPr>
            <w:tcW w:w="698" w:type="pct"/>
            <w:vAlign w:val="center"/>
          </w:tcPr>
          <w:p w14:paraId="0EA4A9B9" w14:textId="0196EBD5" w:rsidR="00020B0E" w:rsidRPr="00020B0E" w:rsidRDefault="00020B0E" w:rsidP="00082BFC">
            <w:pPr>
              <w:rPr>
                <w:lang w:val="fr-FR" w:eastAsia="it-IT"/>
              </w:rPr>
            </w:pPr>
            <w:r w:rsidRPr="00020B0E">
              <w:rPr>
                <w:lang w:val="fr-FR" w:eastAsia="it-IT"/>
              </w:rPr>
              <w:t>Renouvelable</w:t>
            </w:r>
          </w:p>
        </w:tc>
        <w:tc>
          <w:tcPr>
            <w:tcW w:w="2016" w:type="pct"/>
            <w:vAlign w:val="center"/>
          </w:tcPr>
          <w:p w14:paraId="5E0FD4E7" w14:textId="75ADF3B1" w:rsidR="00020B0E" w:rsidRPr="00020B0E" w:rsidRDefault="00020B0E" w:rsidP="00082BFC">
            <w:pPr>
              <w:rPr>
                <w:lang w:val="fr-FR" w:eastAsia="it-IT"/>
              </w:rPr>
            </w:pPr>
            <w:r w:rsidRPr="00020B0E">
              <w:rPr>
                <w:lang w:val="fr-FR" w:eastAsia="it-IT"/>
              </w:rPr>
              <w:t>Promouvoir les énergies renouvelables</w:t>
            </w:r>
          </w:p>
        </w:tc>
      </w:tr>
      <w:tr w:rsidR="00020B0E" w:rsidRPr="00020B0E" w14:paraId="4623F8FA" w14:textId="77777777">
        <w:trPr>
          <w:trHeight w:val="454"/>
        </w:trPr>
        <w:tc>
          <w:tcPr>
            <w:tcW w:w="1511" w:type="pct"/>
            <w:vMerge/>
            <w:shd w:val="clear" w:color="auto" w:fill="auto"/>
            <w:noWrap/>
            <w:vAlign w:val="center"/>
          </w:tcPr>
          <w:p w14:paraId="40732B93" w14:textId="77777777" w:rsidR="00020B0E" w:rsidRPr="00020B0E" w:rsidRDefault="00020B0E" w:rsidP="00082BFC">
            <w:pPr>
              <w:rPr>
                <w:lang w:val="fr-FR" w:eastAsia="it-IT"/>
              </w:rPr>
            </w:pPr>
          </w:p>
        </w:tc>
        <w:tc>
          <w:tcPr>
            <w:tcW w:w="775" w:type="pct"/>
            <w:vMerge/>
            <w:vAlign w:val="center"/>
          </w:tcPr>
          <w:p w14:paraId="1D5B84BD" w14:textId="66E2D1AD" w:rsidR="00020B0E" w:rsidRPr="00020B0E" w:rsidRDefault="00020B0E" w:rsidP="00055026">
            <w:pPr>
              <w:jc w:val="center"/>
              <w:rPr>
                <w:lang w:val="fr-FR" w:eastAsia="it-IT"/>
              </w:rPr>
            </w:pPr>
          </w:p>
        </w:tc>
        <w:tc>
          <w:tcPr>
            <w:tcW w:w="698" w:type="pct"/>
            <w:vAlign w:val="center"/>
          </w:tcPr>
          <w:p w14:paraId="5B00146F" w14:textId="471C7C33" w:rsidR="00020B0E" w:rsidRPr="00020B0E" w:rsidRDefault="00020B0E" w:rsidP="00082BFC">
            <w:pPr>
              <w:rPr>
                <w:lang w:val="fr-FR" w:eastAsia="it-IT"/>
              </w:rPr>
            </w:pPr>
            <w:r w:rsidRPr="00020B0E">
              <w:rPr>
                <w:lang w:val="fr-FR" w:eastAsia="it-IT"/>
              </w:rPr>
              <w:t>Efficience</w:t>
            </w:r>
          </w:p>
        </w:tc>
        <w:tc>
          <w:tcPr>
            <w:tcW w:w="2016" w:type="pct"/>
            <w:vAlign w:val="center"/>
          </w:tcPr>
          <w:p w14:paraId="2D1CD4FF" w14:textId="0C007B27" w:rsidR="00020B0E" w:rsidRPr="00020B0E" w:rsidRDefault="00020B0E" w:rsidP="00082BFC">
            <w:pPr>
              <w:rPr>
                <w:lang w:val="fr-FR" w:eastAsia="it-IT"/>
              </w:rPr>
            </w:pPr>
            <w:r w:rsidRPr="00020B0E">
              <w:rPr>
                <w:lang w:val="fr-FR" w:eastAsia="it-IT"/>
              </w:rPr>
              <w:t>Renforcer l’efficience énergétique</w:t>
            </w:r>
          </w:p>
        </w:tc>
      </w:tr>
      <w:tr w:rsidR="00456170" w:rsidRPr="00A06F9F" w14:paraId="42AB6B11" w14:textId="77777777">
        <w:trPr>
          <w:trHeight w:val="454"/>
        </w:trPr>
        <w:tc>
          <w:tcPr>
            <w:tcW w:w="1511" w:type="pct"/>
            <w:vMerge w:val="restart"/>
            <w:shd w:val="clear" w:color="auto" w:fill="auto"/>
            <w:noWrap/>
            <w:vAlign w:val="center"/>
          </w:tcPr>
          <w:p w14:paraId="6D136D74" w14:textId="55236B47" w:rsidR="00456170" w:rsidRPr="00020B0E" w:rsidRDefault="00C221FD" w:rsidP="00082BFC">
            <w:pPr>
              <w:rPr>
                <w:lang w:val="fr-FR" w:eastAsia="it-IT"/>
              </w:rPr>
            </w:pPr>
            <w:r w:rsidRPr="00020B0E">
              <w:rPr>
                <w:lang w:val="fr-FR" w:eastAsia="it-IT"/>
              </w:rPr>
              <w:t>Gestion des déchets</w:t>
            </w:r>
          </w:p>
        </w:tc>
        <w:tc>
          <w:tcPr>
            <w:tcW w:w="775" w:type="pct"/>
            <w:vMerge w:val="restart"/>
            <w:vAlign w:val="center"/>
          </w:tcPr>
          <w:p w14:paraId="1D5AE4CB" w14:textId="77777777" w:rsidR="00456170" w:rsidRPr="00020B0E" w:rsidRDefault="00456170" w:rsidP="00055026">
            <w:pPr>
              <w:jc w:val="center"/>
              <w:rPr>
                <w:lang w:val="fr-FR" w:eastAsia="it-IT"/>
              </w:rPr>
            </w:pPr>
          </w:p>
        </w:tc>
        <w:tc>
          <w:tcPr>
            <w:tcW w:w="698" w:type="pct"/>
            <w:vAlign w:val="center"/>
          </w:tcPr>
          <w:p w14:paraId="4307F7B8" w14:textId="27342412" w:rsidR="00456170" w:rsidRPr="00020B0E" w:rsidRDefault="00C221FD" w:rsidP="00082BFC">
            <w:pPr>
              <w:rPr>
                <w:lang w:val="fr-FR" w:eastAsia="it-IT"/>
              </w:rPr>
            </w:pPr>
            <w:r w:rsidRPr="00020B0E">
              <w:rPr>
                <w:lang w:val="fr-FR" w:eastAsia="it-IT"/>
              </w:rPr>
              <w:t>Production</w:t>
            </w:r>
          </w:p>
        </w:tc>
        <w:tc>
          <w:tcPr>
            <w:tcW w:w="2016" w:type="pct"/>
            <w:vAlign w:val="center"/>
          </w:tcPr>
          <w:p w14:paraId="23B71B9F" w14:textId="137956ED" w:rsidR="00456170" w:rsidRPr="00020B0E" w:rsidRDefault="00C221FD" w:rsidP="00082BFC">
            <w:pPr>
              <w:rPr>
                <w:lang w:val="fr-FR" w:eastAsia="it-IT"/>
              </w:rPr>
            </w:pPr>
            <w:r w:rsidRPr="00020B0E">
              <w:rPr>
                <w:lang w:val="fr-FR" w:eastAsia="it-IT"/>
              </w:rPr>
              <w:t>Réduire la production de déchets</w:t>
            </w:r>
          </w:p>
        </w:tc>
      </w:tr>
      <w:tr w:rsidR="00456170" w:rsidRPr="00A06F9F" w14:paraId="22D7FF36" w14:textId="77777777">
        <w:trPr>
          <w:trHeight w:val="454"/>
        </w:trPr>
        <w:tc>
          <w:tcPr>
            <w:tcW w:w="1511" w:type="pct"/>
            <w:vMerge/>
            <w:shd w:val="clear" w:color="auto" w:fill="auto"/>
            <w:noWrap/>
            <w:vAlign w:val="center"/>
          </w:tcPr>
          <w:p w14:paraId="45374FE1" w14:textId="77777777" w:rsidR="00456170" w:rsidRPr="00020B0E" w:rsidRDefault="00456170" w:rsidP="00082BFC">
            <w:pPr>
              <w:rPr>
                <w:lang w:val="fr-FR" w:eastAsia="it-IT"/>
              </w:rPr>
            </w:pPr>
          </w:p>
        </w:tc>
        <w:tc>
          <w:tcPr>
            <w:tcW w:w="775" w:type="pct"/>
            <w:vMerge/>
            <w:vAlign w:val="center"/>
          </w:tcPr>
          <w:p w14:paraId="7600495F" w14:textId="77777777" w:rsidR="00456170" w:rsidRPr="00020B0E" w:rsidRDefault="00456170" w:rsidP="00055026">
            <w:pPr>
              <w:jc w:val="center"/>
              <w:rPr>
                <w:lang w:val="fr-FR"/>
              </w:rPr>
            </w:pPr>
          </w:p>
        </w:tc>
        <w:tc>
          <w:tcPr>
            <w:tcW w:w="698" w:type="pct"/>
            <w:vAlign w:val="center"/>
          </w:tcPr>
          <w:p w14:paraId="040BAB2A" w14:textId="7DCECF7C" w:rsidR="00456170" w:rsidRPr="00020B0E" w:rsidRDefault="00C221FD" w:rsidP="00082BFC">
            <w:pPr>
              <w:rPr>
                <w:lang w:val="fr-FR"/>
              </w:rPr>
            </w:pPr>
            <w:r w:rsidRPr="00020B0E">
              <w:rPr>
                <w:lang w:val="fr-FR"/>
              </w:rPr>
              <w:t>Recyclage</w:t>
            </w:r>
          </w:p>
        </w:tc>
        <w:tc>
          <w:tcPr>
            <w:tcW w:w="2016" w:type="pct"/>
            <w:vAlign w:val="center"/>
          </w:tcPr>
          <w:p w14:paraId="4EB2223B" w14:textId="5E9E541B" w:rsidR="00456170" w:rsidRPr="00020B0E" w:rsidRDefault="00C221FD" w:rsidP="00082BFC">
            <w:pPr>
              <w:rPr>
                <w:lang w:val="fr-FR"/>
              </w:rPr>
            </w:pPr>
            <w:r w:rsidRPr="00020B0E">
              <w:rPr>
                <w:lang w:val="fr-FR"/>
              </w:rPr>
              <w:t>Promouvoir le recyclage et la réutilisation</w:t>
            </w:r>
          </w:p>
        </w:tc>
      </w:tr>
    </w:tbl>
    <w:p w14:paraId="3CCB75EC" w14:textId="77777777" w:rsidR="00116EB3" w:rsidRPr="00C221FD" w:rsidRDefault="00116EB3" w:rsidP="00082BFC">
      <w:pPr>
        <w:rPr>
          <w:lang w:val="fr-FR"/>
        </w:rPr>
      </w:pPr>
    </w:p>
    <w:p w14:paraId="536682EC" w14:textId="7FA6CB20" w:rsidR="00F962D0" w:rsidRPr="00C221FD" w:rsidRDefault="00F962D0" w:rsidP="00082BFC">
      <w:pPr>
        <w:rPr>
          <w:lang w:val="fr-FR"/>
        </w:rPr>
        <w:sectPr w:rsidR="00F962D0" w:rsidRPr="00C221FD">
          <w:pgSz w:w="11901" w:h="16840"/>
          <w:pgMar w:top="1418" w:right="1418" w:bottom="1418" w:left="1134" w:header="113" w:footer="709" w:gutter="0"/>
          <w:cols w:space="720"/>
          <w:titlePg/>
          <w:docGrid w:linePitch="326"/>
        </w:sectPr>
      </w:pPr>
    </w:p>
    <w:p w14:paraId="6091A9D5" w14:textId="77777777" w:rsidR="00F962D0" w:rsidRPr="00C221FD" w:rsidRDefault="00F962D0" w:rsidP="00F2554A">
      <w:pPr>
        <w:rPr>
          <w:lang w:val="fr-FR"/>
        </w:rPr>
      </w:pPr>
    </w:p>
    <w:p w14:paraId="4C55DA14" w14:textId="5FD685CC" w:rsidR="00C221FD" w:rsidRPr="00C221FD" w:rsidRDefault="00C221FD" w:rsidP="00082BFC">
      <w:pPr>
        <w:pStyle w:val="Titre1"/>
        <w:rPr>
          <w:lang w:val="fr-FR"/>
        </w:rPr>
      </w:pPr>
      <w:bookmarkStart w:id="158" w:name="_Toc66805695"/>
      <w:bookmarkStart w:id="159" w:name="_Toc66891403"/>
      <w:r w:rsidRPr="00C221FD">
        <w:rPr>
          <w:lang w:val="fr-FR"/>
        </w:rPr>
        <w:t>Chapitre 5 : Analyse des effets en</w:t>
      </w:r>
      <w:r>
        <w:rPr>
          <w:lang w:val="fr-FR"/>
        </w:rPr>
        <w:t xml:space="preserve">vironnementaux </w:t>
      </w:r>
      <w:r w:rsidR="003C17E1">
        <w:rPr>
          <w:lang w:val="fr-FR"/>
        </w:rPr>
        <w:t>p</w:t>
      </w:r>
      <w:r>
        <w:rPr>
          <w:lang w:val="fr-FR"/>
        </w:rPr>
        <w:t>robables sur l’environnement</w:t>
      </w:r>
      <w:bookmarkEnd w:id="158"/>
      <w:bookmarkEnd w:id="159"/>
    </w:p>
    <w:p w14:paraId="62FB54A6" w14:textId="77777777" w:rsidR="00F962D0" w:rsidRPr="00C221FD" w:rsidRDefault="00F962D0" w:rsidP="00F962D0">
      <w:pPr>
        <w:rPr>
          <w:lang w:val="fr-FR"/>
        </w:rPr>
      </w:pPr>
    </w:p>
    <w:p w14:paraId="0604CE00" w14:textId="040261F1" w:rsidR="00800162" w:rsidRPr="004F38D8" w:rsidRDefault="00361082" w:rsidP="004F38D8">
      <w:pPr>
        <w:pStyle w:val="Titre2"/>
        <w:rPr>
          <w:lang w:val="fr-FR"/>
        </w:rPr>
      </w:pPr>
      <w:bookmarkStart w:id="160" w:name="_Toc66891404"/>
      <w:r w:rsidRPr="004F38D8">
        <w:rPr>
          <w:lang w:val="fr-FR"/>
        </w:rPr>
        <w:t>Méthodologie</w:t>
      </w:r>
      <w:r w:rsidR="00C221FD" w:rsidRPr="004F38D8">
        <w:rPr>
          <w:lang w:val="fr-FR"/>
        </w:rPr>
        <w:t xml:space="preserve"> d’évaluation</w:t>
      </w:r>
      <w:bookmarkEnd w:id="160"/>
      <w:r w:rsidR="00943511" w:rsidRPr="004F38D8">
        <w:rPr>
          <w:lang w:val="fr-FR"/>
        </w:rPr>
        <w:t xml:space="preserve"> </w:t>
      </w:r>
    </w:p>
    <w:p w14:paraId="7BF74B7B" w14:textId="749CCCA8" w:rsidR="00C221FD" w:rsidRDefault="00B95F08" w:rsidP="00082BFC">
      <w:pPr>
        <w:rPr>
          <w:lang w:val="fr-FR"/>
        </w:rPr>
      </w:pPr>
      <w:r w:rsidRPr="004D1822">
        <w:rPr>
          <w:lang w:val="fr-FR"/>
        </w:rPr>
        <w:t xml:space="preserve">La Directive 2001/42/CE exige que soient évaluées les incidences probables sur l'environnement du </w:t>
      </w:r>
      <w:r>
        <w:rPr>
          <w:lang w:val="fr-FR"/>
        </w:rPr>
        <w:t>Programme de coopération</w:t>
      </w:r>
      <w:r w:rsidRPr="004D1822">
        <w:rPr>
          <w:lang w:val="fr-FR"/>
        </w:rPr>
        <w:t>. D’après l’Annexe II(2), l'évaluation doit notamment prendre en compte les impacts directs et indirects, leur probabilité et leur ampleur, leur fréquence, leur durée et leur réversibilité, la nature cumulative de leurs effets et de leur dimension transfrontalière</w:t>
      </w:r>
      <w:r>
        <w:rPr>
          <w:lang w:val="fr-FR"/>
        </w:rPr>
        <w:t xml:space="preserve"> et</w:t>
      </w:r>
      <w:r w:rsidR="00C221FD">
        <w:rPr>
          <w:lang w:val="fr-FR"/>
        </w:rPr>
        <w:t xml:space="preserve"> leur dimension </w:t>
      </w:r>
      <w:r w:rsidR="004F0370">
        <w:rPr>
          <w:lang w:val="fr-FR"/>
        </w:rPr>
        <w:t>transnationale</w:t>
      </w:r>
      <w:r w:rsidR="00C221FD">
        <w:rPr>
          <w:lang w:val="fr-FR"/>
        </w:rPr>
        <w:t xml:space="preserve">. </w:t>
      </w:r>
    </w:p>
    <w:p w14:paraId="55590B65" w14:textId="4078DDBC" w:rsidR="00ED7E44" w:rsidRPr="00EC0846" w:rsidRDefault="00ED7E44" w:rsidP="00082BFC">
      <w:pPr>
        <w:rPr>
          <w:lang w:val="fr-FR"/>
        </w:rPr>
      </w:pPr>
      <w:r w:rsidRPr="00EC0846">
        <w:rPr>
          <w:lang w:val="fr-FR"/>
        </w:rPr>
        <w:t xml:space="preserve">L’analyse des effets </w:t>
      </w:r>
      <w:r w:rsidR="00EC0846" w:rsidRPr="00EC0846">
        <w:rPr>
          <w:lang w:val="fr-FR"/>
        </w:rPr>
        <w:t>se s</w:t>
      </w:r>
      <w:r w:rsidR="00EC0846">
        <w:rPr>
          <w:lang w:val="fr-FR"/>
        </w:rPr>
        <w:t>tructure en trois étapes</w:t>
      </w:r>
      <w:r w:rsidR="00F64BC0">
        <w:rPr>
          <w:lang w:val="fr-FR"/>
        </w:rPr>
        <w:t xml:space="preserve"> principales</w:t>
      </w:r>
      <w:r w:rsidR="00F64BC0">
        <w:rPr>
          <w:rStyle w:val="Appelnotedebasdep"/>
          <w:lang w:val="fr-FR"/>
        </w:rPr>
        <w:t xml:space="preserve"> </w:t>
      </w:r>
      <w:r w:rsidR="00EC0846">
        <w:rPr>
          <w:rStyle w:val="Appelnotedebasdep"/>
          <w:lang w:val="fr-FR"/>
        </w:rPr>
        <w:footnoteReference w:id="38"/>
      </w:r>
    </w:p>
    <w:p w14:paraId="786B5763" w14:textId="35346AC8" w:rsidR="00EC0846" w:rsidRPr="00EC0846" w:rsidRDefault="00EC0846" w:rsidP="000E1D46">
      <w:pPr>
        <w:pStyle w:val="Paragraphedeliste"/>
        <w:numPr>
          <w:ilvl w:val="0"/>
          <w:numId w:val="39"/>
        </w:numPr>
        <w:rPr>
          <w:lang w:val="fr-FR"/>
        </w:rPr>
      </w:pPr>
      <w:r w:rsidRPr="00EC0846">
        <w:rPr>
          <w:lang w:val="fr-FR"/>
        </w:rPr>
        <w:t>Dans un premier temps, l</w:t>
      </w:r>
      <w:r>
        <w:rPr>
          <w:lang w:val="fr-FR"/>
        </w:rPr>
        <w:t xml:space="preserve">es objectifs environnementaux identifiés </w:t>
      </w:r>
      <w:r w:rsidR="00A856E9">
        <w:rPr>
          <w:lang w:val="fr-FR"/>
        </w:rPr>
        <w:t xml:space="preserve">sont confrontés </w:t>
      </w:r>
      <w:r>
        <w:rPr>
          <w:lang w:val="fr-FR"/>
        </w:rPr>
        <w:t xml:space="preserve">aux actions proposées et aux activités éligibles planifiées par le </w:t>
      </w:r>
      <w:r w:rsidR="00EE7DF5">
        <w:rPr>
          <w:lang w:val="fr-FR"/>
        </w:rPr>
        <w:t>PC ;</w:t>
      </w:r>
      <w:r>
        <w:rPr>
          <w:lang w:val="fr-FR"/>
        </w:rPr>
        <w:t xml:space="preserve"> </w:t>
      </w:r>
    </w:p>
    <w:p w14:paraId="2F39E57D" w14:textId="7A7ADCBC" w:rsidR="000B18ED" w:rsidRPr="00FE3106" w:rsidRDefault="00EC0846" w:rsidP="000E1D46">
      <w:pPr>
        <w:pStyle w:val="Paragraphedeliste"/>
        <w:numPr>
          <w:ilvl w:val="0"/>
          <w:numId w:val="39"/>
        </w:numPr>
        <w:rPr>
          <w:lang w:val="fr-FR"/>
        </w:rPr>
      </w:pPr>
      <w:r w:rsidRPr="00FE3106">
        <w:rPr>
          <w:lang w:val="fr-FR"/>
        </w:rPr>
        <w:t>Dans un</w:t>
      </w:r>
      <w:r w:rsidR="00FE3106" w:rsidRPr="00FE3106">
        <w:rPr>
          <w:lang w:val="fr-FR"/>
        </w:rPr>
        <w:t xml:space="preserve"> </w:t>
      </w:r>
      <w:r w:rsidR="00A856E9">
        <w:rPr>
          <w:lang w:val="fr-FR"/>
        </w:rPr>
        <w:t xml:space="preserve">second </w:t>
      </w:r>
      <w:r w:rsidR="00FE3106" w:rsidRPr="00FE3106">
        <w:rPr>
          <w:lang w:val="fr-FR"/>
        </w:rPr>
        <w:t xml:space="preserve">temps, </w:t>
      </w:r>
      <w:r w:rsidR="00A856E9">
        <w:rPr>
          <w:lang w:val="fr-FR"/>
        </w:rPr>
        <w:t xml:space="preserve">ces informations sont complétées par </w:t>
      </w:r>
      <w:r w:rsidR="00FE3106">
        <w:rPr>
          <w:lang w:val="fr-FR"/>
        </w:rPr>
        <w:t>l</w:t>
      </w:r>
      <w:r w:rsidR="00AE7AEC">
        <w:rPr>
          <w:lang w:val="fr-FR"/>
        </w:rPr>
        <w:t>’</w:t>
      </w:r>
      <w:r w:rsidR="00FE3106">
        <w:rPr>
          <w:lang w:val="fr-FR"/>
        </w:rPr>
        <w:t xml:space="preserve">estimation des </w:t>
      </w:r>
      <w:r w:rsidR="000169C4">
        <w:rPr>
          <w:lang w:val="fr-FR"/>
        </w:rPr>
        <w:t>intensités des effets selon un système</w:t>
      </w:r>
      <w:r w:rsidR="00AE7AEC">
        <w:rPr>
          <w:lang w:val="fr-FR"/>
        </w:rPr>
        <w:t xml:space="preserve"> de pondérations</w:t>
      </w:r>
      <w:r w:rsidR="00AE7AEC">
        <w:rPr>
          <w:rStyle w:val="Appelnotedebasdep"/>
          <w:lang w:val="fr-FR"/>
        </w:rPr>
        <w:footnoteReference w:id="39"/>
      </w:r>
      <w:r w:rsidR="000169C4">
        <w:rPr>
          <w:lang w:val="fr-FR"/>
        </w:rPr>
        <w:t xml:space="preserve">. </w:t>
      </w:r>
      <w:r w:rsidR="004F4A5D">
        <w:rPr>
          <w:lang w:val="fr-FR"/>
        </w:rPr>
        <w:t xml:space="preserve">Cela donne une échelle d’intensité pour les effets positifs et négatifs comme illustré dans le tableau </w:t>
      </w:r>
      <w:r w:rsidR="00AE7AEC">
        <w:rPr>
          <w:lang w:val="fr-FR"/>
        </w:rPr>
        <w:t>ci-dessous</w:t>
      </w:r>
      <w:r w:rsidR="004F4A5D">
        <w:rPr>
          <w:lang w:val="fr-FR"/>
        </w:rPr>
        <w:t xml:space="preserve">. </w:t>
      </w:r>
    </w:p>
    <w:p w14:paraId="05DACD33" w14:textId="33544858" w:rsidR="004F4A5D" w:rsidRPr="00D84AE6" w:rsidRDefault="004F4A5D" w:rsidP="00AE7AEC">
      <w:pPr>
        <w:spacing w:before="0" w:line="300" w:lineRule="atLeast"/>
        <w:rPr>
          <w:color w:val="4F81BD" w:themeColor="accent1"/>
          <w:sz w:val="22"/>
          <w:szCs w:val="22"/>
          <w:lang w:val="fr-FR"/>
        </w:rPr>
      </w:pPr>
      <w:bookmarkStart w:id="161" w:name="_Toc66805906"/>
      <w:r w:rsidRPr="00AE7AEC">
        <w:rPr>
          <w:color w:val="4F81BD" w:themeColor="accent1"/>
          <w:sz w:val="22"/>
          <w:szCs w:val="22"/>
          <w:lang w:val="fr-FR"/>
        </w:rPr>
        <w:t xml:space="preserve">Tableau </w:t>
      </w:r>
      <w:r w:rsidRPr="00AE7AEC">
        <w:rPr>
          <w:color w:val="4F81BD" w:themeColor="accent1"/>
          <w:sz w:val="22"/>
          <w:szCs w:val="22"/>
          <w:lang w:val="fr-FR"/>
        </w:rPr>
        <w:fldChar w:fldCharType="begin"/>
      </w:r>
      <w:r w:rsidRPr="00AE7AEC">
        <w:rPr>
          <w:color w:val="4F81BD" w:themeColor="accent1"/>
          <w:sz w:val="22"/>
          <w:szCs w:val="22"/>
          <w:lang w:val="fr-FR"/>
        </w:rPr>
        <w:instrText xml:space="preserve"> SEQ Tableau \* ARABIC </w:instrText>
      </w:r>
      <w:r w:rsidRPr="00AE7AEC">
        <w:rPr>
          <w:color w:val="4F81BD" w:themeColor="accent1"/>
          <w:sz w:val="22"/>
          <w:szCs w:val="22"/>
          <w:lang w:val="fr-FR"/>
        </w:rPr>
        <w:fldChar w:fldCharType="separate"/>
      </w:r>
      <w:r w:rsidR="00AE7AEC" w:rsidRPr="00AE7AEC">
        <w:rPr>
          <w:color w:val="4F81BD" w:themeColor="accent1"/>
          <w:sz w:val="22"/>
          <w:szCs w:val="22"/>
          <w:lang w:val="fr-FR"/>
        </w:rPr>
        <w:t>11</w:t>
      </w:r>
      <w:r w:rsidRPr="00AE7AEC">
        <w:rPr>
          <w:color w:val="4F81BD" w:themeColor="accent1"/>
          <w:sz w:val="22"/>
          <w:szCs w:val="22"/>
          <w:lang w:val="fr-FR"/>
        </w:rPr>
        <w:fldChar w:fldCharType="end"/>
      </w:r>
      <w:r w:rsidR="00E62773">
        <w:rPr>
          <w:color w:val="4F81BD" w:themeColor="accent1"/>
          <w:sz w:val="22"/>
          <w:szCs w:val="22"/>
          <w:lang w:val="fr-FR"/>
        </w:rPr>
        <w:t xml:space="preserve"> : </w:t>
      </w:r>
      <w:r w:rsidRPr="00AE7AEC">
        <w:rPr>
          <w:color w:val="4F81BD" w:themeColor="accent1"/>
          <w:sz w:val="22"/>
          <w:szCs w:val="22"/>
          <w:lang w:val="fr-FR"/>
        </w:rPr>
        <w:t xml:space="preserve">Échelle </w:t>
      </w:r>
      <w:r w:rsidR="00E62773">
        <w:rPr>
          <w:color w:val="4F81BD" w:themeColor="accent1"/>
          <w:sz w:val="22"/>
          <w:szCs w:val="22"/>
          <w:lang w:val="fr-FR"/>
        </w:rPr>
        <w:t>de mesure d</w:t>
      </w:r>
      <w:r w:rsidRPr="00AE7AEC">
        <w:rPr>
          <w:color w:val="4F81BD" w:themeColor="accent1"/>
          <w:sz w:val="22"/>
          <w:szCs w:val="22"/>
          <w:lang w:val="fr-FR"/>
        </w:rPr>
        <w:t xml:space="preserve">es effets positifs et </w:t>
      </w:r>
      <w:r w:rsidRPr="00216D49">
        <w:rPr>
          <w:color w:val="4F81BD" w:themeColor="accent1"/>
          <w:sz w:val="22"/>
          <w:szCs w:val="22"/>
          <w:lang w:val="fr-FR"/>
        </w:rPr>
        <w:t>négatifs</w:t>
      </w:r>
      <w:r w:rsidR="00AE7AEC" w:rsidRPr="00216D49">
        <w:rPr>
          <w:rStyle w:val="Appelnotedebasdep"/>
          <w:color w:val="4F81BD" w:themeColor="accent1"/>
        </w:rPr>
        <w:footnoteReference w:id="40"/>
      </w:r>
      <w:bookmarkEnd w:id="161"/>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Look w:val="01E0" w:firstRow="1" w:lastRow="1" w:firstColumn="1" w:lastColumn="1" w:noHBand="0" w:noVBand="0"/>
      </w:tblPr>
      <w:tblGrid>
        <w:gridCol w:w="2381"/>
        <w:gridCol w:w="4929"/>
        <w:gridCol w:w="2313"/>
      </w:tblGrid>
      <w:tr w:rsidR="000B18ED" w:rsidRPr="00216D49" w14:paraId="02F5389F" w14:textId="77777777" w:rsidTr="001A1536">
        <w:trPr>
          <w:cantSplit/>
          <w:trHeight w:val="680"/>
          <w:jc w:val="center"/>
        </w:trPr>
        <w:tc>
          <w:tcPr>
            <w:tcW w:w="1237" w:type="pct"/>
            <w:shd w:val="clear" w:color="auto" w:fill="4F81BD"/>
            <w:vAlign w:val="center"/>
          </w:tcPr>
          <w:p w14:paraId="10C80CC4" w14:textId="2EF51502" w:rsidR="000B18ED" w:rsidRPr="00216D49" w:rsidRDefault="004F4A5D" w:rsidP="001A1536">
            <w:pPr>
              <w:jc w:val="center"/>
              <w:rPr>
                <w:lang w:val="fr-FR"/>
              </w:rPr>
            </w:pPr>
            <w:r w:rsidRPr="00216D49">
              <w:rPr>
                <w:lang w:val="fr-FR"/>
              </w:rPr>
              <w:t>Effets positifs</w:t>
            </w:r>
          </w:p>
        </w:tc>
        <w:tc>
          <w:tcPr>
            <w:tcW w:w="2561" w:type="pct"/>
            <w:shd w:val="clear" w:color="auto" w:fill="4F81BD"/>
            <w:vAlign w:val="center"/>
          </w:tcPr>
          <w:p w14:paraId="659E6F47" w14:textId="35383E16" w:rsidR="000B18ED" w:rsidRPr="00216D49" w:rsidRDefault="004F4A5D" w:rsidP="004F4A5D">
            <w:pPr>
              <w:jc w:val="center"/>
              <w:rPr>
                <w:lang w:val="fr-FR"/>
              </w:rPr>
            </w:pPr>
            <w:r w:rsidRPr="00216D49">
              <w:rPr>
                <w:lang w:val="fr-FR"/>
              </w:rPr>
              <w:t>Échelle de mesure de l’intensité des effets</w:t>
            </w:r>
          </w:p>
        </w:tc>
        <w:tc>
          <w:tcPr>
            <w:tcW w:w="1202" w:type="pct"/>
            <w:shd w:val="clear" w:color="auto" w:fill="4F81BD"/>
            <w:vAlign w:val="center"/>
          </w:tcPr>
          <w:p w14:paraId="0A1FD9DA" w14:textId="2209C302" w:rsidR="000B18ED" w:rsidRPr="00216D49" w:rsidRDefault="004F4A5D" w:rsidP="001A1536">
            <w:pPr>
              <w:jc w:val="center"/>
              <w:rPr>
                <w:lang w:val="fr-FR"/>
              </w:rPr>
            </w:pPr>
            <w:r w:rsidRPr="00216D49">
              <w:rPr>
                <w:lang w:val="fr-FR"/>
              </w:rPr>
              <w:t>Effets négatifs</w:t>
            </w:r>
          </w:p>
        </w:tc>
      </w:tr>
      <w:tr w:rsidR="000B18ED" w:rsidRPr="00216D49" w14:paraId="56B7B0C5" w14:textId="77777777" w:rsidTr="00C82EE6">
        <w:trPr>
          <w:cantSplit/>
          <w:jc w:val="center"/>
        </w:trPr>
        <w:tc>
          <w:tcPr>
            <w:tcW w:w="1237" w:type="pct"/>
            <w:shd w:val="clear" w:color="auto" w:fill="76923C" w:themeFill="accent3" w:themeFillShade="BF"/>
            <w:vAlign w:val="center"/>
          </w:tcPr>
          <w:p w14:paraId="1489D6A0" w14:textId="77777777" w:rsidR="000B18ED" w:rsidRPr="00216D49" w:rsidRDefault="000B18ED" w:rsidP="001A1536">
            <w:pPr>
              <w:jc w:val="center"/>
              <w:rPr>
                <w:lang w:val="fr-FR"/>
              </w:rPr>
            </w:pPr>
            <w:r w:rsidRPr="00216D49">
              <w:rPr>
                <w:lang w:val="fr-FR"/>
              </w:rPr>
              <w:t>++</w:t>
            </w:r>
          </w:p>
        </w:tc>
        <w:tc>
          <w:tcPr>
            <w:tcW w:w="2561" w:type="pct"/>
            <w:vAlign w:val="center"/>
          </w:tcPr>
          <w:p w14:paraId="06FB67B6" w14:textId="1DA1E7C2" w:rsidR="000B18ED" w:rsidRPr="00216D49" w:rsidRDefault="00FF5238" w:rsidP="001A1536">
            <w:pPr>
              <w:jc w:val="center"/>
              <w:rPr>
                <w:lang w:val="fr-FR"/>
              </w:rPr>
            </w:pPr>
            <w:r w:rsidRPr="00216D49">
              <w:rPr>
                <w:lang w:val="fr-FR"/>
              </w:rPr>
              <w:t>Effet très</w:t>
            </w:r>
            <w:r w:rsidR="00AE7AEC" w:rsidRPr="00216D49">
              <w:rPr>
                <w:lang w:val="fr-FR"/>
              </w:rPr>
              <w:t xml:space="preserve"> significatif</w:t>
            </w:r>
          </w:p>
        </w:tc>
        <w:tc>
          <w:tcPr>
            <w:tcW w:w="1202" w:type="pct"/>
            <w:shd w:val="clear" w:color="auto" w:fill="FF0000"/>
            <w:vAlign w:val="center"/>
          </w:tcPr>
          <w:p w14:paraId="75C66258" w14:textId="77777777" w:rsidR="000B18ED" w:rsidRPr="00216D49" w:rsidRDefault="000B18ED" w:rsidP="001A1536">
            <w:pPr>
              <w:jc w:val="center"/>
              <w:rPr>
                <w:lang w:val="fr-FR"/>
              </w:rPr>
            </w:pPr>
            <w:r w:rsidRPr="00216D49">
              <w:rPr>
                <w:lang w:val="fr-FR"/>
              </w:rPr>
              <w:t>--</w:t>
            </w:r>
          </w:p>
        </w:tc>
      </w:tr>
      <w:tr w:rsidR="000B18ED" w:rsidRPr="00216D49" w14:paraId="133ADE89" w14:textId="77777777" w:rsidTr="00C82EE6">
        <w:trPr>
          <w:cantSplit/>
          <w:jc w:val="center"/>
        </w:trPr>
        <w:tc>
          <w:tcPr>
            <w:tcW w:w="1237" w:type="pct"/>
            <w:shd w:val="clear" w:color="auto" w:fill="92D050"/>
            <w:vAlign w:val="center"/>
          </w:tcPr>
          <w:p w14:paraId="6005577F" w14:textId="77777777" w:rsidR="000B18ED" w:rsidRPr="00216D49" w:rsidRDefault="000B18ED" w:rsidP="001A1536">
            <w:pPr>
              <w:jc w:val="center"/>
              <w:rPr>
                <w:lang w:val="fr-FR"/>
              </w:rPr>
            </w:pPr>
            <w:r w:rsidRPr="00216D49">
              <w:rPr>
                <w:lang w:val="fr-FR"/>
              </w:rPr>
              <w:t>+</w:t>
            </w:r>
          </w:p>
        </w:tc>
        <w:tc>
          <w:tcPr>
            <w:tcW w:w="2561" w:type="pct"/>
            <w:vAlign w:val="center"/>
          </w:tcPr>
          <w:p w14:paraId="47FA8C7C" w14:textId="3497A2CD" w:rsidR="000B18ED" w:rsidRPr="00216D49" w:rsidRDefault="00FF5238" w:rsidP="001A1536">
            <w:pPr>
              <w:jc w:val="center"/>
              <w:rPr>
                <w:lang w:val="fr-FR"/>
              </w:rPr>
            </w:pPr>
            <w:r w:rsidRPr="00216D49">
              <w:rPr>
                <w:lang w:val="fr-FR"/>
              </w:rPr>
              <w:t xml:space="preserve">Effet </w:t>
            </w:r>
            <w:r w:rsidR="00AE7AEC" w:rsidRPr="00216D49">
              <w:rPr>
                <w:lang w:val="fr-FR"/>
              </w:rPr>
              <w:t>significatif</w:t>
            </w:r>
          </w:p>
        </w:tc>
        <w:tc>
          <w:tcPr>
            <w:tcW w:w="1202" w:type="pct"/>
            <w:shd w:val="clear" w:color="auto" w:fill="F6862A"/>
            <w:vAlign w:val="center"/>
          </w:tcPr>
          <w:p w14:paraId="71EC59B8" w14:textId="77777777" w:rsidR="000B18ED" w:rsidRPr="00216D49" w:rsidRDefault="000B18ED" w:rsidP="001A1536">
            <w:pPr>
              <w:jc w:val="center"/>
              <w:rPr>
                <w:lang w:val="fr-FR"/>
              </w:rPr>
            </w:pPr>
            <w:r w:rsidRPr="00216D49">
              <w:rPr>
                <w:lang w:val="fr-FR"/>
              </w:rPr>
              <w:t>-</w:t>
            </w:r>
          </w:p>
        </w:tc>
      </w:tr>
      <w:tr w:rsidR="000B18ED" w:rsidRPr="00216D49" w14:paraId="647DBCA1" w14:textId="77777777" w:rsidTr="003F1420">
        <w:trPr>
          <w:cantSplit/>
          <w:trHeight w:val="131"/>
          <w:jc w:val="center"/>
        </w:trPr>
        <w:tc>
          <w:tcPr>
            <w:tcW w:w="1237" w:type="pct"/>
            <w:shd w:val="clear" w:color="auto" w:fill="F2F2F2" w:themeFill="background1" w:themeFillShade="F2"/>
            <w:vAlign w:val="center"/>
          </w:tcPr>
          <w:p w14:paraId="5477D674" w14:textId="77777777" w:rsidR="000B18ED" w:rsidRPr="00216D49" w:rsidRDefault="000B18ED" w:rsidP="001A1536">
            <w:pPr>
              <w:jc w:val="center"/>
              <w:rPr>
                <w:lang w:val="fr-FR"/>
              </w:rPr>
            </w:pPr>
            <w:r w:rsidRPr="00216D49">
              <w:rPr>
                <w:lang w:val="fr-FR"/>
              </w:rPr>
              <w:t>?</w:t>
            </w:r>
          </w:p>
        </w:tc>
        <w:tc>
          <w:tcPr>
            <w:tcW w:w="2561" w:type="pct"/>
            <w:vAlign w:val="center"/>
          </w:tcPr>
          <w:p w14:paraId="146B122F" w14:textId="725C5057" w:rsidR="000B18ED" w:rsidRPr="00216D49" w:rsidRDefault="00FF5238" w:rsidP="001A1536">
            <w:pPr>
              <w:jc w:val="center"/>
              <w:rPr>
                <w:lang w:val="fr-FR"/>
              </w:rPr>
            </w:pPr>
            <w:r w:rsidRPr="00216D49">
              <w:rPr>
                <w:lang w:val="fr-FR"/>
              </w:rPr>
              <w:t>Effet i</w:t>
            </w:r>
            <w:r w:rsidR="00AE7AEC" w:rsidRPr="00216D49">
              <w:rPr>
                <w:lang w:val="fr-FR"/>
              </w:rPr>
              <w:t>ncertain</w:t>
            </w:r>
          </w:p>
        </w:tc>
        <w:tc>
          <w:tcPr>
            <w:tcW w:w="1202" w:type="pct"/>
            <w:shd w:val="clear" w:color="auto" w:fill="F2F2F2" w:themeFill="background1" w:themeFillShade="F2"/>
            <w:vAlign w:val="center"/>
          </w:tcPr>
          <w:p w14:paraId="6AA55A15" w14:textId="77777777" w:rsidR="000B18ED" w:rsidRPr="00216D49" w:rsidRDefault="000B18ED" w:rsidP="001A1536">
            <w:pPr>
              <w:jc w:val="center"/>
              <w:rPr>
                <w:lang w:val="fr-FR"/>
              </w:rPr>
            </w:pPr>
            <w:r w:rsidRPr="00216D49">
              <w:rPr>
                <w:lang w:val="fr-FR"/>
              </w:rPr>
              <w:t>?</w:t>
            </w:r>
          </w:p>
        </w:tc>
      </w:tr>
      <w:tr w:rsidR="000B18ED" w:rsidRPr="00216D49" w14:paraId="43F6D3B9" w14:textId="77777777" w:rsidTr="003F1420">
        <w:trPr>
          <w:cantSplit/>
          <w:trHeight w:val="131"/>
          <w:jc w:val="center"/>
        </w:trPr>
        <w:tc>
          <w:tcPr>
            <w:tcW w:w="1237" w:type="pct"/>
            <w:shd w:val="clear" w:color="auto" w:fill="EAF1DD" w:themeFill="accent3" w:themeFillTint="33"/>
            <w:vAlign w:val="center"/>
          </w:tcPr>
          <w:p w14:paraId="46BA66FF" w14:textId="77777777" w:rsidR="000B18ED" w:rsidRPr="00216D49" w:rsidRDefault="000B18ED" w:rsidP="001A1536">
            <w:pPr>
              <w:jc w:val="center"/>
              <w:rPr>
                <w:rStyle w:val="hps"/>
                <w:lang w:val="fr-FR"/>
              </w:rPr>
            </w:pPr>
            <w:r w:rsidRPr="00216D49">
              <w:rPr>
                <w:lang w:val="fr-FR"/>
              </w:rPr>
              <w:t>n.s.</w:t>
            </w:r>
          </w:p>
        </w:tc>
        <w:tc>
          <w:tcPr>
            <w:tcW w:w="2561" w:type="pct"/>
            <w:vAlign w:val="center"/>
          </w:tcPr>
          <w:p w14:paraId="780E1DCC" w14:textId="20BCAB32" w:rsidR="000B18ED" w:rsidRPr="00216D49" w:rsidRDefault="00216D49" w:rsidP="001A1536">
            <w:pPr>
              <w:jc w:val="center"/>
              <w:rPr>
                <w:lang w:val="fr-FR"/>
              </w:rPr>
            </w:pPr>
            <w:r w:rsidRPr="00216D49">
              <w:rPr>
                <w:lang w:val="fr-FR"/>
              </w:rPr>
              <w:t>E</w:t>
            </w:r>
            <w:r w:rsidR="00C030FA" w:rsidRPr="00216D49">
              <w:rPr>
                <w:lang w:val="fr-FR"/>
              </w:rPr>
              <w:t>ffet</w:t>
            </w:r>
            <w:r w:rsidRPr="00216D49">
              <w:rPr>
                <w:lang w:val="fr-FR"/>
              </w:rPr>
              <w:t xml:space="preserve"> non </w:t>
            </w:r>
            <w:r w:rsidR="00C030FA" w:rsidRPr="00216D49">
              <w:rPr>
                <w:lang w:val="fr-FR"/>
              </w:rPr>
              <w:t>significatif</w:t>
            </w:r>
          </w:p>
        </w:tc>
        <w:tc>
          <w:tcPr>
            <w:tcW w:w="1202" w:type="pct"/>
            <w:shd w:val="clear" w:color="auto" w:fill="F7FADC"/>
            <w:vAlign w:val="center"/>
          </w:tcPr>
          <w:p w14:paraId="509A2128" w14:textId="77777777" w:rsidR="000B18ED" w:rsidRPr="00216D49" w:rsidRDefault="000B18ED" w:rsidP="001A1536">
            <w:pPr>
              <w:jc w:val="center"/>
              <w:rPr>
                <w:lang w:val="fr-FR"/>
              </w:rPr>
            </w:pPr>
            <w:r w:rsidRPr="00216D49">
              <w:rPr>
                <w:lang w:val="fr-FR"/>
              </w:rPr>
              <w:t>n.s.</w:t>
            </w:r>
          </w:p>
        </w:tc>
      </w:tr>
    </w:tbl>
    <w:p w14:paraId="6F253207" w14:textId="68B9AD9D" w:rsidR="000B18ED" w:rsidRPr="00216D49" w:rsidRDefault="000B18ED" w:rsidP="00082BFC">
      <w:pPr>
        <w:rPr>
          <w:lang w:val="fr-FR"/>
        </w:rPr>
      </w:pPr>
      <w:r w:rsidRPr="00216D49">
        <w:rPr>
          <w:lang w:val="fr-FR"/>
        </w:rPr>
        <w:lastRenderedPageBreak/>
        <w:t>L</w:t>
      </w:r>
      <w:r w:rsidR="00216D49" w:rsidRPr="00216D49">
        <w:rPr>
          <w:lang w:val="fr-FR"/>
        </w:rPr>
        <w:t>é</w:t>
      </w:r>
      <w:r w:rsidRPr="00216D49">
        <w:rPr>
          <w:lang w:val="fr-FR"/>
        </w:rPr>
        <w:t>gend</w:t>
      </w:r>
      <w:r w:rsidR="00216D49" w:rsidRPr="00216D49">
        <w:rPr>
          <w:lang w:val="fr-FR"/>
        </w:rPr>
        <w:t>e</w:t>
      </w:r>
      <w:r w:rsidRPr="00216D49">
        <w:rPr>
          <w:lang w:val="fr-FR"/>
        </w:rPr>
        <w:t>:</w:t>
      </w:r>
    </w:p>
    <w:p w14:paraId="7C21E083" w14:textId="77777777" w:rsidR="00216D49" w:rsidRDefault="000B18ED" w:rsidP="00A05ED5">
      <w:pPr>
        <w:spacing w:before="120" w:line="240" w:lineRule="auto"/>
        <w:rPr>
          <w:rStyle w:val="hps"/>
          <w:i/>
          <w:lang w:val="fr-FR"/>
        </w:rPr>
      </w:pPr>
      <w:r w:rsidRPr="00216D49">
        <w:rPr>
          <w:rStyle w:val="hps"/>
          <w:i/>
          <w:lang w:val="fr-FR"/>
        </w:rPr>
        <w:t>++</w:t>
      </w:r>
      <w:r w:rsidR="00216D49">
        <w:rPr>
          <w:rStyle w:val="hps"/>
          <w:i/>
          <w:lang w:val="fr-FR"/>
        </w:rPr>
        <w:t>, +</w:t>
      </w:r>
      <w:r w:rsidRPr="00216D49">
        <w:rPr>
          <w:rStyle w:val="hps"/>
          <w:i/>
          <w:lang w:val="fr-FR"/>
        </w:rPr>
        <w:t xml:space="preserve"> =</w:t>
      </w:r>
      <w:r w:rsidR="00C030FA" w:rsidRPr="00216D49">
        <w:rPr>
          <w:rStyle w:val="hps"/>
          <w:i/>
          <w:lang w:val="fr-FR"/>
        </w:rPr>
        <w:t xml:space="preserve"> effet positif; --</w:t>
      </w:r>
      <w:r w:rsidR="00216D49">
        <w:rPr>
          <w:rStyle w:val="hps"/>
          <w:i/>
          <w:lang w:val="fr-FR"/>
        </w:rPr>
        <w:t>, -</w:t>
      </w:r>
      <w:r w:rsidR="00C030FA" w:rsidRPr="00216D49">
        <w:rPr>
          <w:rStyle w:val="hps"/>
          <w:i/>
          <w:lang w:val="fr-FR"/>
        </w:rPr>
        <w:t xml:space="preserve"> = effet négatif</w:t>
      </w:r>
      <w:r w:rsidR="00216D49">
        <w:rPr>
          <w:rStyle w:val="hps"/>
          <w:i/>
          <w:lang w:val="fr-FR"/>
        </w:rPr>
        <w:t xml:space="preserve"> </w:t>
      </w:r>
    </w:p>
    <w:p w14:paraId="6BE46E48" w14:textId="660BD91F" w:rsidR="00C030FA" w:rsidRPr="00216D49" w:rsidRDefault="000B18ED" w:rsidP="00A05ED5">
      <w:pPr>
        <w:spacing w:before="120" w:line="240" w:lineRule="auto"/>
        <w:rPr>
          <w:rStyle w:val="hps"/>
          <w:i/>
          <w:lang w:val="fr-FR"/>
        </w:rPr>
      </w:pPr>
      <w:r w:rsidRPr="00216D49">
        <w:rPr>
          <w:rStyle w:val="hps"/>
          <w:i/>
          <w:lang w:val="fr-FR"/>
        </w:rPr>
        <w:t>n</w:t>
      </w:r>
      <w:r w:rsidR="00216D49">
        <w:rPr>
          <w:rStyle w:val="hps"/>
          <w:i/>
          <w:lang w:val="fr-FR"/>
        </w:rPr>
        <w:t>.</w:t>
      </w:r>
      <w:r w:rsidRPr="00216D49">
        <w:rPr>
          <w:rStyle w:val="hps"/>
          <w:i/>
          <w:lang w:val="fr-FR"/>
        </w:rPr>
        <w:t xml:space="preserve">e = </w:t>
      </w:r>
      <w:r w:rsidR="00C030FA" w:rsidRPr="00216D49">
        <w:rPr>
          <w:rStyle w:val="hps"/>
          <w:i/>
          <w:lang w:val="fr-FR"/>
        </w:rPr>
        <w:t>pas d’effet; n.s =</w:t>
      </w:r>
      <w:r w:rsidR="00216D49">
        <w:rPr>
          <w:rStyle w:val="hps"/>
          <w:i/>
          <w:lang w:val="fr-FR"/>
        </w:rPr>
        <w:t xml:space="preserve"> un effet mais non</w:t>
      </w:r>
      <w:r w:rsidR="00C030FA" w:rsidRPr="00216D49">
        <w:rPr>
          <w:rStyle w:val="hps"/>
          <w:i/>
          <w:lang w:val="fr-FR"/>
        </w:rPr>
        <w:t xml:space="preserve"> significatif</w:t>
      </w:r>
      <w:r w:rsidR="00216D49">
        <w:rPr>
          <w:rStyle w:val="hps"/>
          <w:i/>
          <w:lang w:val="fr-FR"/>
        </w:rPr>
        <w:t xml:space="preserve"> à l’échelle du </w:t>
      </w:r>
      <w:r w:rsidR="00877209">
        <w:rPr>
          <w:rStyle w:val="hps"/>
          <w:i/>
          <w:lang w:val="fr-FR"/>
        </w:rPr>
        <w:t>Programme</w:t>
      </w:r>
      <w:r w:rsidR="00C030FA" w:rsidRPr="00216D49">
        <w:rPr>
          <w:rStyle w:val="hps"/>
          <w:i/>
          <w:lang w:val="fr-FR"/>
        </w:rPr>
        <w:t> ; ? = effets inconnus</w:t>
      </w:r>
    </w:p>
    <w:p w14:paraId="1678A1E3" w14:textId="77777777" w:rsidR="00C030FA" w:rsidRPr="00216D49" w:rsidRDefault="00C030FA" w:rsidP="004B0906">
      <w:pPr>
        <w:pStyle w:val="Paragraphedeliste"/>
        <w:ind w:left="720"/>
        <w:rPr>
          <w:rStyle w:val="hps"/>
          <w:lang w:val="fr-FR"/>
        </w:rPr>
      </w:pPr>
    </w:p>
    <w:p w14:paraId="51A827FE" w14:textId="52750AA4" w:rsidR="00674E91" w:rsidRPr="00674E91" w:rsidRDefault="00C030FA" w:rsidP="000E1D46">
      <w:pPr>
        <w:pStyle w:val="Paragraphedeliste"/>
        <w:numPr>
          <w:ilvl w:val="0"/>
          <w:numId w:val="40"/>
        </w:numPr>
        <w:rPr>
          <w:rStyle w:val="hps"/>
          <w:lang w:val="fr-FR"/>
        </w:rPr>
      </w:pPr>
      <w:r w:rsidRPr="00674E91">
        <w:rPr>
          <w:rStyle w:val="hps"/>
          <w:lang w:val="fr-FR"/>
        </w:rPr>
        <w:t xml:space="preserve">En troisième lieu, </w:t>
      </w:r>
      <w:r w:rsidR="00674E91" w:rsidRPr="00674E91">
        <w:rPr>
          <w:rStyle w:val="hps"/>
          <w:lang w:val="fr-FR"/>
        </w:rPr>
        <w:t>les informations s</w:t>
      </w:r>
      <w:r w:rsidR="004B0906">
        <w:rPr>
          <w:rStyle w:val="hps"/>
          <w:lang w:val="fr-FR"/>
        </w:rPr>
        <w:t>ont réo</w:t>
      </w:r>
      <w:r w:rsidR="004B0906" w:rsidRPr="00674E91">
        <w:rPr>
          <w:rStyle w:val="hps"/>
          <w:lang w:val="fr-FR"/>
        </w:rPr>
        <w:t>rganisées</w:t>
      </w:r>
      <w:r w:rsidR="00674E91" w:rsidRPr="00674E91">
        <w:rPr>
          <w:rStyle w:val="hps"/>
          <w:lang w:val="fr-FR"/>
        </w:rPr>
        <w:t xml:space="preserve"> </w:t>
      </w:r>
      <w:r w:rsidR="004B0906">
        <w:rPr>
          <w:rStyle w:val="hps"/>
          <w:lang w:val="fr-FR"/>
        </w:rPr>
        <w:t xml:space="preserve">de manière à évaluer </w:t>
      </w:r>
      <w:r w:rsidR="00674E91" w:rsidRPr="00674E91">
        <w:rPr>
          <w:rStyle w:val="hps"/>
          <w:lang w:val="fr-FR"/>
        </w:rPr>
        <w:t xml:space="preserve">les effets cumulatifs et de coopération </w:t>
      </w:r>
      <w:r w:rsidR="00674E91">
        <w:rPr>
          <w:rStyle w:val="hps"/>
          <w:lang w:val="fr-FR"/>
        </w:rPr>
        <w:t>transnational</w:t>
      </w:r>
      <w:r w:rsidR="004B0906">
        <w:rPr>
          <w:rStyle w:val="hps"/>
          <w:lang w:val="fr-FR"/>
        </w:rPr>
        <w:t>e</w:t>
      </w:r>
      <w:r w:rsidR="00674E91">
        <w:rPr>
          <w:rStyle w:val="hps"/>
          <w:lang w:val="fr-FR"/>
        </w:rPr>
        <w:t xml:space="preserve"> pour chaque action planifiée par le P</w:t>
      </w:r>
      <w:r w:rsidR="004B0906">
        <w:rPr>
          <w:rStyle w:val="hps"/>
          <w:lang w:val="fr-FR"/>
        </w:rPr>
        <w:t>C</w:t>
      </w:r>
      <w:r w:rsidR="00674E91">
        <w:rPr>
          <w:rStyle w:val="hps"/>
          <w:lang w:val="fr-FR"/>
        </w:rPr>
        <w:t>. Les impacts cumul</w:t>
      </w:r>
      <w:r w:rsidR="00F374BB">
        <w:rPr>
          <w:rStyle w:val="hps"/>
          <w:lang w:val="fr-FR"/>
        </w:rPr>
        <w:t>és</w:t>
      </w:r>
      <w:r w:rsidR="00674E91">
        <w:rPr>
          <w:rStyle w:val="hps"/>
          <w:lang w:val="fr-FR"/>
        </w:rPr>
        <w:t xml:space="preserve"> s</w:t>
      </w:r>
      <w:r w:rsidR="004B0906">
        <w:rPr>
          <w:rStyle w:val="hps"/>
          <w:lang w:val="fr-FR"/>
        </w:rPr>
        <w:t>ont</w:t>
      </w:r>
      <w:r w:rsidR="00674E91">
        <w:rPr>
          <w:rStyle w:val="hps"/>
          <w:lang w:val="fr-FR"/>
        </w:rPr>
        <w:t xml:space="preserve"> </w:t>
      </w:r>
      <w:r w:rsidR="00F374BB">
        <w:rPr>
          <w:rStyle w:val="hps"/>
          <w:lang w:val="fr-FR"/>
        </w:rPr>
        <w:t xml:space="preserve">classés </w:t>
      </w:r>
      <w:r w:rsidR="00674E91">
        <w:rPr>
          <w:rStyle w:val="hps"/>
          <w:lang w:val="fr-FR"/>
        </w:rPr>
        <w:t xml:space="preserve">par thèmes environnementaux et sont évalués </w:t>
      </w:r>
      <w:r w:rsidR="004B0906">
        <w:rPr>
          <w:rStyle w:val="hps"/>
          <w:lang w:val="fr-FR"/>
        </w:rPr>
        <w:t>en fonction des relations</w:t>
      </w:r>
      <w:r w:rsidR="00674E91">
        <w:rPr>
          <w:rStyle w:val="hps"/>
          <w:lang w:val="fr-FR"/>
        </w:rPr>
        <w:t xml:space="preserve"> causales </w:t>
      </w:r>
      <w:r w:rsidR="004B0906">
        <w:rPr>
          <w:rStyle w:val="hps"/>
          <w:lang w:val="fr-FR"/>
        </w:rPr>
        <w:t xml:space="preserve">identifiées </w:t>
      </w:r>
      <w:r w:rsidR="00F374BB">
        <w:rPr>
          <w:rStyle w:val="hps"/>
          <w:lang w:val="fr-FR"/>
        </w:rPr>
        <w:t xml:space="preserve">menant </w:t>
      </w:r>
      <w:r w:rsidR="00674E91">
        <w:rPr>
          <w:rStyle w:val="hps"/>
          <w:lang w:val="fr-FR"/>
        </w:rPr>
        <w:t>à un impact sur ce thème</w:t>
      </w:r>
      <w:r w:rsidR="004B0906">
        <w:rPr>
          <w:rStyle w:val="Appelnotedebasdep"/>
          <w:lang w:val="fr-FR"/>
        </w:rPr>
        <w:footnoteReference w:id="41"/>
      </w:r>
      <w:r w:rsidR="00674E91">
        <w:rPr>
          <w:rStyle w:val="hps"/>
          <w:lang w:val="fr-FR"/>
        </w:rPr>
        <w:t xml:space="preserve">. </w:t>
      </w:r>
    </w:p>
    <w:p w14:paraId="189C4B3F" w14:textId="54408FB8" w:rsidR="00611925" w:rsidRPr="00611925" w:rsidRDefault="00611925" w:rsidP="00082BFC">
      <w:pPr>
        <w:pStyle w:val="Titre2"/>
        <w:rPr>
          <w:lang w:val="fr-FR"/>
        </w:rPr>
      </w:pPr>
      <w:bookmarkStart w:id="162" w:name="_Toc66805696"/>
      <w:bookmarkStart w:id="163" w:name="_Ref274936121"/>
      <w:bookmarkStart w:id="164" w:name="_Toc404170957"/>
      <w:bookmarkStart w:id="165" w:name="_Toc66891405"/>
      <w:r w:rsidRPr="00611925">
        <w:rPr>
          <w:lang w:val="fr-FR"/>
        </w:rPr>
        <w:t>Interactions entre le Programme e</w:t>
      </w:r>
      <w:r>
        <w:rPr>
          <w:lang w:val="fr-FR"/>
        </w:rPr>
        <w:t>t les objectifs environnementaux</w:t>
      </w:r>
      <w:bookmarkEnd w:id="162"/>
      <w:bookmarkEnd w:id="165"/>
    </w:p>
    <w:bookmarkEnd w:id="163"/>
    <w:bookmarkEnd w:id="164"/>
    <w:p w14:paraId="2BEA50D6" w14:textId="38F7BEC7" w:rsidR="00F64BC0" w:rsidRPr="00AD7AC5" w:rsidRDefault="00F64BC0" w:rsidP="00082BFC">
      <w:pPr>
        <w:rPr>
          <w:rStyle w:val="Rfrenceintense"/>
          <w:lang w:val="fr-FR"/>
        </w:rPr>
      </w:pPr>
      <w:r w:rsidRPr="00AD7AC5">
        <w:rPr>
          <w:rStyle w:val="Rfrenceintense"/>
          <w:lang w:val="fr-FR"/>
        </w:rPr>
        <w:t>Aperçu d’ensemble</w:t>
      </w:r>
    </w:p>
    <w:p w14:paraId="2E497428" w14:textId="3FCE211D" w:rsidR="00F64BC0" w:rsidRDefault="00F50B56" w:rsidP="00F64BC0">
      <w:pPr>
        <w:rPr>
          <w:lang w:val="fr-FR"/>
        </w:rPr>
      </w:pPr>
      <w:r>
        <w:rPr>
          <w:lang w:val="fr-FR"/>
        </w:rPr>
        <w:t>L</w:t>
      </w:r>
      <w:r w:rsidR="00F64BC0" w:rsidRPr="00864DAC">
        <w:rPr>
          <w:lang w:val="fr-FR"/>
        </w:rPr>
        <w:t xml:space="preserve">es actions </w:t>
      </w:r>
      <w:r>
        <w:rPr>
          <w:lang w:val="fr-FR"/>
        </w:rPr>
        <w:t>Interreg de</w:t>
      </w:r>
      <w:r w:rsidR="00F64BC0" w:rsidRPr="00864DAC">
        <w:rPr>
          <w:lang w:val="fr-FR"/>
        </w:rPr>
        <w:t xml:space="preserve"> coopération t</w:t>
      </w:r>
      <w:r w:rsidR="00F64BC0">
        <w:rPr>
          <w:lang w:val="fr-FR"/>
        </w:rPr>
        <w:t xml:space="preserve">erritoriale sont </w:t>
      </w:r>
      <w:r w:rsidR="611127DF" w:rsidRPr="3826A836">
        <w:rPr>
          <w:lang w:val="fr-FR"/>
        </w:rPr>
        <w:t>davantage</w:t>
      </w:r>
      <w:r w:rsidR="00F64BC0">
        <w:rPr>
          <w:lang w:val="fr-FR"/>
        </w:rPr>
        <w:t xml:space="preserve"> liées au réseautage, à la planification et au partage d’informations qu’à des investissements infrastructurels ayant des effets significatifs physiques immédiats, et bien documentés sur l’environnement</w:t>
      </w:r>
      <w:r>
        <w:rPr>
          <w:lang w:val="fr-FR"/>
        </w:rPr>
        <w:t xml:space="preserve">. </w:t>
      </w:r>
      <w:r w:rsidR="00F64BC0">
        <w:rPr>
          <w:lang w:val="fr-FR"/>
        </w:rPr>
        <w:t>Dans</w:t>
      </w:r>
      <w:r>
        <w:rPr>
          <w:lang w:val="fr-FR"/>
        </w:rPr>
        <w:t xml:space="preserve"> le cadre de la stratégie adoptée par le </w:t>
      </w:r>
      <w:r w:rsidR="00E1518F">
        <w:rPr>
          <w:lang w:val="fr-FR"/>
        </w:rPr>
        <w:t>P</w:t>
      </w:r>
      <w:r>
        <w:rPr>
          <w:lang w:val="fr-FR"/>
        </w:rPr>
        <w:t>rogramme,</w:t>
      </w:r>
      <w:r w:rsidR="00F64BC0">
        <w:rPr>
          <w:lang w:val="fr-FR"/>
        </w:rPr>
        <w:t xml:space="preserve"> </w:t>
      </w:r>
      <w:r>
        <w:rPr>
          <w:lang w:val="fr-FR"/>
        </w:rPr>
        <w:t>peu d’</w:t>
      </w:r>
      <w:r w:rsidR="00F64BC0">
        <w:rPr>
          <w:lang w:val="fr-FR"/>
        </w:rPr>
        <w:t>intervention</w:t>
      </w:r>
      <w:r w:rsidR="00E1518F">
        <w:rPr>
          <w:lang w:val="fr-FR"/>
        </w:rPr>
        <w:t>s</w:t>
      </w:r>
      <w:r>
        <w:rPr>
          <w:lang w:val="fr-FR"/>
        </w:rPr>
        <w:t xml:space="preserve"> devraient</w:t>
      </w:r>
      <w:r w:rsidR="00F64BC0">
        <w:rPr>
          <w:lang w:val="fr-FR"/>
        </w:rPr>
        <w:t xml:space="preserve"> retombe</w:t>
      </w:r>
      <w:r>
        <w:rPr>
          <w:lang w:val="fr-FR"/>
        </w:rPr>
        <w:t>r</w:t>
      </w:r>
      <w:r w:rsidR="00F64BC0">
        <w:rPr>
          <w:lang w:val="fr-FR"/>
        </w:rPr>
        <w:t xml:space="preserve"> dans </w:t>
      </w:r>
      <w:r>
        <w:rPr>
          <w:lang w:val="fr-FR"/>
        </w:rPr>
        <w:t>la</w:t>
      </w:r>
      <w:r w:rsidR="00F64BC0">
        <w:rPr>
          <w:lang w:val="fr-FR"/>
        </w:rPr>
        <w:t xml:space="preserve"> catégorie d</w:t>
      </w:r>
      <w:r>
        <w:rPr>
          <w:lang w:val="fr-FR"/>
        </w:rPr>
        <w:t xml:space="preserve">es </w:t>
      </w:r>
      <w:r w:rsidR="00F64BC0">
        <w:rPr>
          <w:lang w:val="fr-FR"/>
        </w:rPr>
        <w:t>infrastructures et équipement</w:t>
      </w:r>
      <w:r w:rsidR="00E1518F">
        <w:rPr>
          <w:lang w:val="fr-FR"/>
        </w:rPr>
        <w:t>s</w:t>
      </w:r>
      <w:r w:rsidR="00F64BC0">
        <w:rPr>
          <w:lang w:val="fr-FR"/>
        </w:rPr>
        <w:t xml:space="preserve"> </w:t>
      </w:r>
      <w:r>
        <w:rPr>
          <w:lang w:val="fr-FR"/>
        </w:rPr>
        <w:t xml:space="preserve">tandis que la majorité d’entre-elles seront de nature « immatérielle » avec des </w:t>
      </w:r>
      <w:r w:rsidR="00F64BC0">
        <w:rPr>
          <w:lang w:val="fr-FR"/>
        </w:rPr>
        <w:t>effets indirects</w:t>
      </w:r>
      <w:r>
        <w:rPr>
          <w:lang w:val="fr-FR"/>
        </w:rPr>
        <w:t xml:space="preserve"> dépendant d’une chaine de décisions </w:t>
      </w:r>
      <w:r w:rsidR="00E1518F">
        <w:rPr>
          <w:lang w:val="fr-FR"/>
        </w:rPr>
        <w:t>prises</w:t>
      </w:r>
      <w:r>
        <w:rPr>
          <w:lang w:val="fr-FR"/>
        </w:rPr>
        <w:t xml:space="preserve"> dans ou </w:t>
      </w:r>
      <w:r w:rsidR="00F64BC0">
        <w:rPr>
          <w:lang w:val="fr-FR"/>
        </w:rPr>
        <w:t xml:space="preserve">en dehors de l’aire de coopération </w:t>
      </w:r>
      <w:r w:rsidR="00E1518F">
        <w:rPr>
          <w:lang w:val="fr-FR"/>
        </w:rPr>
        <w:t xml:space="preserve">et indéterminées à ce stade </w:t>
      </w:r>
      <w:r w:rsidR="00F64BC0">
        <w:rPr>
          <w:lang w:val="fr-FR"/>
        </w:rPr>
        <w:t>(</w:t>
      </w:r>
      <w:r w:rsidR="00F64BC0" w:rsidRPr="00864DAC">
        <w:rPr>
          <w:lang w:val="fr-FR"/>
        </w:rPr>
        <w:t>c'est le cas typique des stratégies ou plans d'actions dont la mise en œuvre dépend de nombreux facteurs</w:t>
      </w:r>
      <w:r>
        <w:rPr>
          <w:lang w:val="fr-FR"/>
        </w:rPr>
        <w:t xml:space="preserve"> externes</w:t>
      </w:r>
      <w:r w:rsidR="00F64BC0">
        <w:rPr>
          <w:lang w:val="fr-FR"/>
        </w:rPr>
        <w:t xml:space="preserve">). </w:t>
      </w:r>
    </w:p>
    <w:p w14:paraId="52F9DF4C" w14:textId="5E2AC6E8" w:rsidR="00F64BC0" w:rsidRPr="00E1518F" w:rsidRDefault="00F64BC0" w:rsidP="00E1518F">
      <w:pPr>
        <w:spacing w:before="0" w:line="300" w:lineRule="atLeast"/>
        <w:rPr>
          <w:color w:val="4F81BD" w:themeColor="accent1"/>
          <w:sz w:val="22"/>
          <w:szCs w:val="22"/>
          <w:lang w:val="fr-FR"/>
        </w:rPr>
      </w:pPr>
      <w:bookmarkStart w:id="166" w:name="_Toc66805907"/>
      <w:r w:rsidRPr="00E1518F">
        <w:rPr>
          <w:color w:val="4F81BD" w:themeColor="accent1"/>
          <w:sz w:val="22"/>
          <w:szCs w:val="22"/>
          <w:lang w:val="fr-FR"/>
        </w:rPr>
        <w:t xml:space="preserve">Tableau </w:t>
      </w:r>
      <w:r w:rsidRPr="00E1518F">
        <w:rPr>
          <w:color w:val="4F81BD" w:themeColor="accent1"/>
          <w:sz w:val="22"/>
          <w:szCs w:val="22"/>
          <w:lang w:val="fr-FR"/>
        </w:rPr>
        <w:fldChar w:fldCharType="begin"/>
      </w:r>
      <w:r w:rsidRPr="00E1518F">
        <w:rPr>
          <w:color w:val="4F81BD" w:themeColor="accent1"/>
          <w:sz w:val="22"/>
          <w:szCs w:val="22"/>
          <w:lang w:val="fr-FR"/>
        </w:rPr>
        <w:instrText xml:space="preserve"> SEQ Tableau \* ARABIC </w:instrText>
      </w:r>
      <w:r w:rsidRPr="00E1518F">
        <w:rPr>
          <w:color w:val="4F81BD" w:themeColor="accent1"/>
          <w:sz w:val="22"/>
          <w:szCs w:val="22"/>
          <w:lang w:val="fr-FR"/>
        </w:rPr>
        <w:fldChar w:fldCharType="separate"/>
      </w:r>
      <w:r w:rsidR="001731A0">
        <w:rPr>
          <w:noProof/>
          <w:color w:val="4F81BD" w:themeColor="accent1"/>
          <w:sz w:val="22"/>
          <w:szCs w:val="22"/>
          <w:lang w:val="fr-FR"/>
        </w:rPr>
        <w:t>12</w:t>
      </w:r>
      <w:r w:rsidRPr="00E1518F">
        <w:rPr>
          <w:color w:val="4F81BD" w:themeColor="accent1"/>
          <w:sz w:val="22"/>
          <w:szCs w:val="22"/>
          <w:lang w:val="fr-FR"/>
        </w:rPr>
        <w:fldChar w:fldCharType="end"/>
      </w:r>
      <w:r w:rsidRPr="00E1518F">
        <w:rPr>
          <w:color w:val="4F81BD" w:themeColor="accent1"/>
          <w:sz w:val="22"/>
          <w:szCs w:val="22"/>
          <w:lang w:val="fr-FR"/>
        </w:rPr>
        <w:t> : Typologie des effets potentiels sur l’environnement.</w:t>
      </w:r>
      <w:bookmarkEnd w:id="166"/>
      <w:r w:rsidRPr="00E1518F">
        <w:rPr>
          <w:color w:val="4F81BD" w:themeColor="accent1"/>
          <w:sz w:val="22"/>
          <w:szCs w:val="22"/>
          <w:lang w:val="fr-FR"/>
        </w:rPr>
        <w:t xml:space="preserve"> </w:t>
      </w:r>
    </w:p>
    <w:tbl>
      <w:tblPr>
        <w:tblW w:w="5000" w:type="pct"/>
        <w:tblLook w:val="0000" w:firstRow="0" w:lastRow="0" w:firstColumn="0" w:lastColumn="0" w:noHBand="0" w:noVBand="0"/>
      </w:tblPr>
      <w:tblGrid>
        <w:gridCol w:w="3397"/>
        <w:gridCol w:w="3260"/>
        <w:gridCol w:w="2966"/>
      </w:tblGrid>
      <w:tr w:rsidR="008672C9" w:rsidRPr="008672C9" w14:paraId="30B4F542" w14:textId="77777777" w:rsidTr="008672C9">
        <w:trPr>
          <w:trHeight w:val="369"/>
        </w:trPr>
        <w:tc>
          <w:tcPr>
            <w:tcW w:w="1765" w:type="pct"/>
            <w:tcBorders>
              <w:top w:val="single" w:sz="4" w:space="0" w:color="000000" w:themeColor="text1"/>
              <w:left w:val="single" w:sz="4" w:space="0" w:color="000000" w:themeColor="text1"/>
              <w:bottom w:val="single" w:sz="4" w:space="0" w:color="000000" w:themeColor="text1"/>
            </w:tcBorders>
            <w:shd w:val="clear" w:color="auto" w:fill="8DB3E2" w:themeFill="text2" w:themeFillTint="66"/>
            <w:vAlign w:val="center"/>
          </w:tcPr>
          <w:p w14:paraId="56F84C5C" w14:textId="77777777" w:rsidR="008672C9" w:rsidRPr="008672C9" w:rsidRDefault="008672C9" w:rsidP="008672C9">
            <w:pPr>
              <w:spacing w:before="120" w:line="240" w:lineRule="auto"/>
              <w:jc w:val="center"/>
              <w:rPr>
                <w:b/>
                <w:bCs/>
                <w:lang w:val="fr-FR"/>
              </w:rPr>
            </w:pPr>
            <w:r w:rsidRPr="008672C9">
              <w:rPr>
                <w:b/>
                <w:bCs/>
                <w:lang w:val="fr-FR"/>
              </w:rPr>
              <w:t>Type d’actions</w:t>
            </w:r>
          </w:p>
        </w:tc>
        <w:tc>
          <w:tcPr>
            <w:tcW w:w="1694" w:type="pct"/>
            <w:tcBorders>
              <w:top w:val="single" w:sz="4" w:space="0" w:color="000000" w:themeColor="text1"/>
              <w:left w:val="single" w:sz="4" w:space="0" w:color="000000" w:themeColor="text1"/>
              <w:bottom w:val="single" w:sz="4" w:space="0" w:color="000000" w:themeColor="text1"/>
            </w:tcBorders>
            <w:shd w:val="clear" w:color="auto" w:fill="8DB3E2" w:themeFill="text2" w:themeFillTint="66"/>
            <w:vAlign w:val="center"/>
          </w:tcPr>
          <w:p w14:paraId="0E9658E4" w14:textId="0EDFC579" w:rsidR="008672C9" w:rsidRPr="008672C9" w:rsidRDefault="008672C9" w:rsidP="008672C9">
            <w:pPr>
              <w:spacing w:before="120" w:line="240" w:lineRule="auto"/>
              <w:jc w:val="center"/>
              <w:rPr>
                <w:b/>
                <w:bCs/>
                <w:lang w:val="fr-FR"/>
              </w:rPr>
            </w:pPr>
            <w:r w:rsidRPr="008672C9">
              <w:rPr>
                <w:b/>
                <w:bCs/>
                <w:lang w:val="fr-FR"/>
              </w:rPr>
              <w:t>Effet environnemental</w:t>
            </w:r>
            <w:r>
              <w:rPr>
                <w:b/>
                <w:bCs/>
                <w:lang w:val="fr-FR"/>
              </w:rPr>
              <w:t xml:space="preserve"> et horizon temporel</w:t>
            </w:r>
          </w:p>
        </w:tc>
        <w:tc>
          <w:tcPr>
            <w:tcW w:w="154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8DB3E2" w:themeFill="text2" w:themeFillTint="66"/>
            <w:vAlign w:val="center"/>
          </w:tcPr>
          <w:p w14:paraId="0A8F2617" w14:textId="18CC374C" w:rsidR="008672C9" w:rsidRPr="008672C9" w:rsidRDefault="0089647D" w:rsidP="008672C9">
            <w:pPr>
              <w:spacing w:before="120" w:line="240" w:lineRule="auto"/>
              <w:jc w:val="center"/>
              <w:rPr>
                <w:b/>
                <w:bCs/>
                <w:lang w:val="fr-FR"/>
              </w:rPr>
            </w:pPr>
            <w:r>
              <w:rPr>
                <w:b/>
                <w:bCs/>
                <w:lang w:val="fr-FR"/>
              </w:rPr>
              <w:t xml:space="preserve">Interventions planifiées </w:t>
            </w:r>
            <w:r w:rsidR="00877209">
              <w:rPr>
                <w:b/>
                <w:bCs/>
                <w:lang w:val="fr-FR"/>
              </w:rPr>
              <w:t>Euro-MED</w:t>
            </w:r>
            <w:r>
              <w:rPr>
                <w:b/>
                <w:bCs/>
                <w:lang w:val="fr-FR"/>
              </w:rPr>
              <w:t xml:space="preserve"> </w:t>
            </w:r>
          </w:p>
        </w:tc>
      </w:tr>
      <w:tr w:rsidR="008672C9" w:rsidRPr="00AE782E" w14:paraId="0751F44B" w14:textId="77777777" w:rsidTr="008672C9">
        <w:tblPrEx>
          <w:tblCellMar>
            <w:top w:w="57" w:type="dxa"/>
            <w:bottom w:w="57" w:type="dxa"/>
          </w:tblCellMar>
        </w:tblPrEx>
        <w:trPr>
          <w:cantSplit/>
          <w:trHeight w:val="397"/>
        </w:trPr>
        <w:tc>
          <w:tcPr>
            <w:tcW w:w="1765"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2931A198" w14:textId="2D4AEF1F" w:rsidR="008672C9" w:rsidRPr="008672C9" w:rsidRDefault="008672C9" w:rsidP="008672C9">
            <w:pPr>
              <w:spacing w:before="120" w:line="240" w:lineRule="auto"/>
              <w:jc w:val="center"/>
              <w:rPr>
                <w:lang w:val="fr-FR"/>
              </w:rPr>
            </w:pPr>
            <w:r w:rsidRPr="008672C9">
              <w:rPr>
                <w:lang w:val="fr-FR"/>
              </w:rPr>
              <w:t>Investissement</w:t>
            </w:r>
            <w:r>
              <w:rPr>
                <w:lang w:val="fr-FR"/>
              </w:rPr>
              <w:t>s</w:t>
            </w:r>
            <w:r w:rsidRPr="008672C9">
              <w:rPr>
                <w:lang w:val="fr-FR"/>
              </w:rPr>
              <w:t xml:space="preserve"> en infrastructure et équipements</w:t>
            </w:r>
          </w:p>
        </w:tc>
        <w:tc>
          <w:tcPr>
            <w:tcW w:w="1694"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202F537C" w14:textId="77777777" w:rsidR="008672C9" w:rsidRDefault="008672C9" w:rsidP="008672C9">
            <w:pPr>
              <w:spacing w:before="120" w:line="240" w:lineRule="auto"/>
              <w:jc w:val="center"/>
              <w:rPr>
                <w:lang w:val="fr-FR"/>
              </w:rPr>
            </w:pPr>
            <w:r w:rsidRPr="008672C9">
              <w:rPr>
                <w:lang w:val="fr-FR"/>
              </w:rPr>
              <w:t>Direct, localisé et certain, non réversible</w:t>
            </w:r>
          </w:p>
          <w:p w14:paraId="70111C08" w14:textId="6CCB4E6F" w:rsidR="008672C9" w:rsidRPr="008672C9" w:rsidRDefault="008672C9" w:rsidP="008672C9">
            <w:pPr>
              <w:spacing w:before="120" w:line="240" w:lineRule="auto"/>
              <w:jc w:val="center"/>
              <w:rPr>
                <w:lang w:val="fr-FR"/>
              </w:rPr>
            </w:pPr>
            <w:r w:rsidRPr="008672C9">
              <w:rPr>
                <w:lang w:val="fr-FR"/>
              </w:rPr>
              <w:t>Court à long terme</w:t>
            </w:r>
            <w:r>
              <w:rPr>
                <w:lang w:val="fr-FR"/>
              </w:rPr>
              <w:t>s</w:t>
            </w:r>
          </w:p>
        </w:tc>
        <w:tc>
          <w:tcPr>
            <w:tcW w:w="1541"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0D3A0EAE" w14:textId="1A8D7560" w:rsidR="008672C9" w:rsidRPr="008672C9" w:rsidRDefault="008672C9" w:rsidP="008672C9">
            <w:pPr>
              <w:spacing w:before="120" w:line="240" w:lineRule="auto"/>
              <w:jc w:val="center"/>
              <w:rPr>
                <w:lang w:val="fr-FR"/>
              </w:rPr>
            </w:pPr>
            <w:r>
              <w:rPr>
                <w:lang w:val="fr-FR"/>
              </w:rPr>
              <w:t xml:space="preserve">Le </w:t>
            </w:r>
            <w:r w:rsidR="00877209">
              <w:rPr>
                <w:lang w:val="fr-FR"/>
              </w:rPr>
              <w:t>Programme</w:t>
            </w:r>
            <w:r>
              <w:rPr>
                <w:lang w:val="fr-FR"/>
              </w:rPr>
              <w:t xml:space="preserve"> exclut </w:t>
            </w:r>
            <w:r w:rsidR="002C485D">
              <w:rPr>
                <w:lang w:val="fr-FR"/>
              </w:rPr>
              <w:t xml:space="preserve">les </w:t>
            </w:r>
            <w:r w:rsidR="002C485D" w:rsidRPr="008672C9">
              <w:rPr>
                <w:lang w:val="fr-FR"/>
              </w:rPr>
              <w:t>infrastructures</w:t>
            </w:r>
            <w:r w:rsidRPr="008672C9">
              <w:rPr>
                <w:lang w:val="fr-FR"/>
              </w:rPr>
              <w:t xml:space="preserve"> </w:t>
            </w:r>
            <w:r>
              <w:rPr>
                <w:lang w:val="fr-FR"/>
              </w:rPr>
              <w:t>de grande dimension</w:t>
            </w:r>
            <w:r w:rsidRPr="008672C9">
              <w:rPr>
                <w:lang w:val="fr-FR"/>
              </w:rPr>
              <w:t xml:space="preserve">; </w:t>
            </w:r>
            <w:r>
              <w:rPr>
                <w:lang w:val="fr-FR"/>
              </w:rPr>
              <w:t xml:space="preserve">des </w:t>
            </w:r>
            <w:r w:rsidRPr="008672C9">
              <w:rPr>
                <w:lang w:val="fr-FR"/>
              </w:rPr>
              <w:t xml:space="preserve">investissements à petite échelle </w:t>
            </w:r>
            <w:r>
              <w:rPr>
                <w:lang w:val="fr-FR"/>
              </w:rPr>
              <w:t xml:space="preserve">ne sont toutefois pas </w:t>
            </w:r>
            <w:r w:rsidRPr="008672C9">
              <w:rPr>
                <w:lang w:val="fr-FR"/>
              </w:rPr>
              <w:t>non exclus</w:t>
            </w:r>
            <w:r>
              <w:rPr>
                <w:lang w:val="fr-FR"/>
              </w:rPr>
              <w:t>.</w:t>
            </w:r>
          </w:p>
        </w:tc>
      </w:tr>
      <w:tr w:rsidR="008672C9" w:rsidRPr="00A06F9F" w14:paraId="07AAD77A" w14:textId="77777777" w:rsidTr="008672C9">
        <w:tblPrEx>
          <w:tblCellMar>
            <w:top w:w="57" w:type="dxa"/>
            <w:bottom w:w="57" w:type="dxa"/>
          </w:tblCellMar>
        </w:tblPrEx>
        <w:trPr>
          <w:cantSplit/>
          <w:trHeight w:val="397"/>
        </w:trPr>
        <w:tc>
          <w:tcPr>
            <w:tcW w:w="1765"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6E1594DF" w14:textId="77777777" w:rsidR="008672C9" w:rsidRPr="008672C9" w:rsidRDefault="008672C9" w:rsidP="008672C9">
            <w:pPr>
              <w:spacing w:before="120" w:line="240" w:lineRule="auto"/>
              <w:jc w:val="center"/>
              <w:rPr>
                <w:lang w:val="fr-FR"/>
              </w:rPr>
            </w:pPr>
            <w:r w:rsidRPr="008672C9">
              <w:rPr>
                <w:lang w:val="fr-FR"/>
              </w:rPr>
              <w:t>Soutien aux projets d’innovation, pilotes</w:t>
            </w:r>
          </w:p>
        </w:tc>
        <w:tc>
          <w:tcPr>
            <w:tcW w:w="1694"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2D1D2D80" w14:textId="77777777" w:rsidR="008672C9" w:rsidRDefault="008672C9" w:rsidP="008672C9">
            <w:pPr>
              <w:spacing w:before="120" w:line="240" w:lineRule="auto"/>
              <w:jc w:val="center"/>
              <w:rPr>
                <w:lang w:val="fr-FR"/>
              </w:rPr>
            </w:pPr>
            <w:r w:rsidRPr="008672C9">
              <w:rPr>
                <w:lang w:val="fr-FR"/>
              </w:rPr>
              <w:t>Indirect, localisé, non-réversible</w:t>
            </w:r>
          </w:p>
          <w:p w14:paraId="4CFD0E9F" w14:textId="65865081" w:rsidR="008672C9" w:rsidRPr="008672C9" w:rsidRDefault="008672C9" w:rsidP="008672C9">
            <w:pPr>
              <w:spacing w:before="120" w:line="240" w:lineRule="auto"/>
              <w:jc w:val="center"/>
              <w:rPr>
                <w:lang w:val="fr-FR"/>
              </w:rPr>
            </w:pPr>
            <w:r w:rsidRPr="008672C9">
              <w:rPr>
                <w:lang w:val="fr-FR"/>
              </w:rPr>
              <w:t>Moyen, long terme</w:t>
            </w:r>
            <w:r>
              <w:rPr>
                <w:lang w:val="fr-FR"/>
              </w:rPr>
              <w:t>s</w:t>
            </w:r>
          </w:p>
        </w:tc>
        <w:tc>
          <w:tcPr>
            <w:tcW w:w="1541"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FDD4B9F" w14:textId="33630B0D" w:rsidR="008672C9" w:rsidRPr="008672C9" w:rsidRDefault="008672C9" w:rsidP="008672C9">
            <w:pPr>
              <w:spacing w:before="120" w:line="240" w:lineRule="auto"/>
              <w:jc w:val="center"/>
              <w:rPr>
                <w:lang w:val="fr-FR"/>
              </w:rPr>
            </w:pPr>
            <w:r w:rsidRPr="008672C9">
              <w:rPr>
                <w:lang w:val="fr-FR"/>
              </w:rPr>
              <w:t xml:space="preserve">Quelques projets pilotes </w:t>
            </w:r>
            <w:r>
              <w:rPr>
                <w:lang w:val="fr-FR"/>
              </w:rPr>
              <w:t xml:space="preserve">impliquant des investissements matériels (à petite échelle) </w:t>
            </w:r>
            <w:r w:rsidRPr="008672C9">
              <w:rPr>
                <w:lang w:val="fr-FR"/>
              </w:rPr>
              <w:t>ne sont pas exclus.</w:t>
            </w:r>
          </w:p>
        </w:tc>
      </w:tr>
      <w:tr w:rsidR="008672C9" w:rsidRPr="008672C9" w14:paraId="266063F6" w14:textId="77777777" w:rsidTr="008672C9">
        <w:tblPrEx>
          <w:tblCellMar>
            <w:top w:w="57" w:type="dxa"/>
            <w:bottom w:w="57" w:type="dxa"/>
          </w:tblCellMar>
        </w:tblPrEx>
        <w:trPr>
          <w:cantSplit/>
          <w:trHeight w:val="397"/>
        </w:trPr>
        <w:tc>
          <w:tcPr>
            <w:tcW w:w="1765"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40190616" w14:textId="77777777" w:rsidR="008672C9" w:rsidRPr="008672C9" w:rsidRDefault="008672C9" w:rsidP="008672C9">
            <w:pPr>
              <w:spacing w:before="120" w:line="240" w:lineRule="auto"/>
              <w:jc w:val="center"/>
              <w:rPr>
                <w:lang w:val="fr-FR"/>
              </w:rPr>
            </w:pPr>
            <w:r w:rsidRPr="008672C9">
              <w:rPr>
                <w:lang w:val="fr-FR"/>
              </w:rPr>
              <w:lastRenderedPageBreak/>
              <w:t>Recherche, formation, dissémination et communication</w:t>
            </w:r>
          </w:p>
        </w:tc>
        <w:tc>
          <w:tcPr>
            <w:tcW w:w="1694"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5DE350D5" w14:textId="77777777" w:rsidR="008672C9" w:rsidRDefault="008672C9" w:rsidP="008672C9">
            <w:pPr>
              <w:spacing w:before="120" w:line="240" w:lineRule="auto"/>
              <w:jc w:val="center"/>
              <w:rPr>
                <w:lang w:val="fr-FR"/>
              </w:rPr>
            </w:pPr>
            <w:r w:rsidRPr="008672C9">
              <w:rPr>
                <w:lang w:val="fr-FR"/>
              </w:rPr>
              <w:t>Indirect, intangible, non-localisé, réversible</w:t>
            </w:r>
          </w:p>
          <w:p w14:paraId="1B0B5EA0" w14:textId="449CD7D6" w:rsidR="008672C9" w:rsidRPr="008672C9" w:rsidRDefault="008672C9" w:rsidP="008672C9">
            <w:pPr>
              <w:spacing w:before="120" w:line="240" w:lineRule="auto"/>
              <w:jc w:val="center"/>
              <w:rPr>
                <w:lang w:val="fr-FR"/>
              </w:rPr>
            </w:pPr>
            <w:r w:rsidRPr="008672C9">
              <w:rPr>
                <w:lang w:val="fr-FR"/>
              </w:rPr>
              <w:t>Court, moyen</w:t>
            </w:r>
            <w:r>
              <w:rPr>
                <w:lang w:val="fr-FR"/>
              </w:rPr>
              <w:t xml:space="preserve"> termes</w:t>
            </w:r>
          </w:p>
        </w:tc>
        <w:tc>
          <w:tcPr>
            <w:tcW w:w="1541"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B24305F" w14:textId="79ABBCF3" w:rsidR="008672C9" w:rsidRPr="008672C9" w:rsidRDefault="008672C9" w:rsidP="008672C9">
            <w:pPr>
              <w:spacing w:before="120" w:line="240" w:lineRule="auto"/>
              <w:jc w:val="center"/>
              <w:rPr>
                <w:lang w:val="fr-FR"/>
              </w:rPr>
            </w:pPr>
            <w:r w:rsidRPr="008672C9">
              <w:rPr>
                <w:lang w:val="fr-FR"/>
              </w:rPr>
              <w:t>Nombreuses interventions planifiées</w:t>
            </w:r>
          </w:p>
        </w:tc>
      </w:tr>
      <w:tr w:rsidR="008672C9" w:rsidRPr="008672C9" w14:paraId="23348F44" w14:textId="77777777" w:rsidTr="008672C9">
        <w:tblPrEx>
          <w:tblCellMar>
            <w:top w:w="57" w:type="dxa"/>
            <w:bottom w:w="57" w:type="dxa"/>
          </w:tblCellMar>
        </w:tblPrEx>
        <w:trPr>
          <w:cantSplit/>
          <w:trHeight w:val="397"/>
        </w:trPr>
        <w:tc>
          <w:tcPr>
            <w:tcW w:w="1765"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5AE797BA" w14:textId="77777777" w:rsidR="008672C9" w:rsidRPr="008672C9" w:rsidRDefault="008672C9" w:rsidP="008672C9">
            <w:pPr>
              <w:spacing w:before="120" w:line="240" w:lineRule="auto"/>
              <w:jc w:val="center"/>
              <w:rPr>
                <w:lang w:val="fr-FR"/>
              </w:rPr>
            </w:pPr>
            <w:r w:rsidRPr="008672C9">
              <w:rPr>
                <w:lang w:val="fr-FR"/>
              </w:rPr>
              <w:t>Stratégie et plan d’action</w:t>
            </w:r>
          </w:p>
        </w:tc>
        <w:tc>
          <w:tcPr>
            <w:tcW w:w="1694"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060F5A7D" w14:textId="77777777" w:rsidR="008672C9" w:rsidRDefault="008672C9" w:rsidP="008672C9">
            <w:pPr>
              <w:spacing w:before="120" w:line="240" w:lineRule="auto"/>
              <w:jc w:val="center"/>
              <w:rPr>
                <w:lang w:val="fr-FR"/>
              </w:rPr>
            </w:pPr>
            <w:r w:rsidRPr="008672C9">
              <w:rPr>
                <w:lang w:val="fr-FR"/>
              </w:rPr>
              <w:t>Indirect, intangible, non-localisé, réversible</w:t>
            </w:r>
          </w:p>
          <w:p w14:paraId="01B49FBA" w14:textId="5C5C8C7C" w:rsidR="008672C9" w:rsidRPr="008672C9" w:rsidRDefault="008672C9" w:rsidP="008672C9">
            <w:pPr>
              <w:spacing w:before="120" w:line="240" w:lineRule="auto"/>
              <w:jc w:val="center"/>
              <w:rPr>
                <w:lang w:val="fr-FR"/>
              </w:rPr>
            </w:pPr>
            <w:r w:rsidRPr="008672C9">
              <w:rPr>
                <w:lang w:val="fr-FR"/>
              </w:rPr>
              <w:t>Moyen, long terme</w:t>
            </w:r>
            <w:r>
              <w:rPr>
                <w:lang w:val="fr-FR"/>
              </w:rPr>
              <w:t>s</w:t>
            </w:r>
          </w:p>
        </w:tc>
        <w:tc>
          <w:tcPr>
            <w:tcW w:w="1541"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10E0DCF" w14:textId="77777777" w:rsidR="008672C9" w:rsidRPr="008672C9" w:rsidRDefault="008672C9" w:rsidP="008672C9">
            <w:pPr>
              <w:spacing w:before="120" w:line="240" w:lineRule="auto"/>
              <w:jc w:val="center"/>
              <w:rPr>
                <w:lang w:val="fr-FR"/>
              </w:rPr>
            </w:pPr>
            <w:r w:rsidRPr="008672C9">
              <w:rPr>
                <w:lang w:val="fr-FR"/>
              </w:rPr>
              <w:t>Nombreuses interventions planifiées</w:t>
            </w:r>
          </w:p>
        </w:tc>
      </w:tr>
      <w:tr w:rsidR="008672C9" w:rsidRPr="008672C9" w14:paraId="133D40F5" w14:textId="77777777" w:rsidTr="008672C9">
        <w:tblPrEx>
          <w:tblCellMar>
            <w:top w:w="57" w:type="dxa"/>
            <w:bottom w:w="57" w:type="dxa"/>
          </w:tblCellMar>
        </w:tblPrEx>
        <w:trPr>
          <w:cantSplit/>
          <w:trHeight w:val="397"/>
        </w:trPr>
        <w:tc>
          <w:tcPr>
            <w:tcW w:w="1765"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3268DC6D" w14:textId="77777777" w:rsidR="008672C9" w:rsidRPr="008672C9" w:rsidRDefault="008672C9" w:rsidP="008672C9">
            <w:pPr>
              <w:spacing w:before="120" w:line="240" w:lineRule="auto"/>
              <w:jc w:val="center"/>
              <w:rPr>
                <w:lang w:val="fr-FR"/>
              </w:rPr>
            </w:pPr>
            <w:r w:rsidRPr="008672C9">
              <w:rPr>
                <w:lang w:val="fr-FR"/>
              </w:rPr>
              <w:t>Réseautage, coopération et échange d’expériences et bonnes pratiques</w:t>
            </w:r>
          </w:p>
        </w:tc>
        <w:tc>
          <w:tcPr>
            <w:tcW w:w="1694" w:type="pct"/>
            <w:tcBorders>
              <w:top w:val="single" w:sz="4" w:space="0" w:color="000000" w:themeColor="text1"/>
              <w:left w:val="single" w:sz="4" w:space="0" w:color="000000" w:themeColor="text1"/>
              <w:bottom w:val="single" w:sz="4" w:space="0" w:color="000000" w:themeColor="text1"/>
            </w:tcBorders>
            <w:shd w:val="clear" w:color="auto" w:fill="auto"/>
            <w:vAlign w:val="center"/>
          </w:tcPr>
          <w:p w14:paraId="0DCC1400" w14:textId="77777777" w:rsidR="008672C9" w:rsidRDefault="008672C9" w:rsidP="008672C9">
            <w:pPr>
              <w:spacing w:before="120" w:line="240" w:lineRule="auto"/>
              <w:jc w:val="center"/>
              <w:rPr>
                <w:lang w:val="fr-FR"/>
              </w:rPr>
            </w:pPr>
            <w:r w:rsidRPr="008672C9">
              <w:rPr>
                <w:lang w:val="fr-FR"/>
              </w:rPr>
              <w:t>Indirect, intangible, non localisé, réversible</w:t>
            </w:r>
          </w:p>
          <w:p w14:paraId="7BDD0854" w14:textId="4C7C9E34" w:rsidR="008672C9" w:rsidRPr="008672C9" w:rsidRDefault="008672C9" w:rsidP="008672C9">
            <w:pPr>
              <w:spacing w:before="120" w:line="240" w:lineRule="auto"/>
              <w:jc w:val="center"/>
              <w:rPr>
                <w:lang w:val="fr-FR"/>
              </w:rPr>
            </w:pPr>
            <w:r>
              <w:rPr>
                <w:lang w:val="fr-FR"/>
              </w:rPr>
              <w:t>Court,</w:t>
            </w:r>
            <w:r w:rsidRPr="008672C9">
              <w:rPr>
                <w:lang w:val="fr-FR"/>
              </w:rPr>
              <w:t xml:space="preserve"> moyen</w:t>
            </w:r>
            <w:r>
              <w:rPr>
                <w:lang w:val="fr-FR"/>
              </w:rPr>
              <w:t xml:space="preserve"> termes</w:t>
            </w:r>
          </w:p>
        </w:tc>
        <w:tc>
          <w:tcPr>
            <w:tcW w:w="1541"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41D4DC5" w14:textId="6E9C4704" w:rsidR="008672C9" w:rsidRPr="008672C9" w:rsidRDefault="008672C9" w:rsidP="008672C9">
            <w:pPr>
              <w:spacing w:before="120" w:line="240" w:lineRule="auto"/>
              <w:jc w:val="center"/>
              <w:rPr>
                <w:lang w:val="fr-FR"/>
              </w:rPr>
            </w:pPr>
            <w:r w:rsidRPr="008672C9">
              <w:rPr>
                <w:lang w:val="fr-FR"/>
              </w:rPr>
              <w:t>Nombreuses interventions planifiées</w:t>
            </w:r>
          </w:p>
        </w:tc>
      </w:tr>
    </w:tbl>
    <w:p w14:paraId="7C65BAA6" w14:textId="77777777" w:rsidR="00943511" w:rsidRPr="00FD4C29" w:rsidRDefault="00943511" w:rsidP="00082BFC">
      <w:pPr>
        <w:rPr>
          <w:lang w:val="fr-FR"/>
        </w:rPr>
      </w:pPr>
    </w:p>
    <w:p w14:paraId="7549F9F7" w14:textId="727532D0" w:rsidR="00520DC2" w:rsidRDefault="00B02DA3" w:rsidP="00C20431">
      <w:pPr>
        <w:pStyle w:val="Titre2"/>
        <w:rPr>
          <w:lang w:val="fr-FR"/>
        </w:rPr>
      </w:pPr>
      <w:r w:rsidRPr="00C20431">
        <w:rPr>
          <w:lang w:val="fr-FR"/>
        </w:rPr>
        <w:t xml:space="preserve"> </w:t>
      </w:r>
      <w:bookmarkStart w:id="167" w:name="_Ref299371833"/>
      <w:bookmarkStart w:id="168" w:name="_Toc66805697"/>
      <w:bookmarkStart w:id="169" w:name="_Toc66891406"/>
      <w:r w:rsidR="00C20431" w:rsidRPr="00C20431">
        <w:rPr>
          <w:lang w:val="fr-FR"/>
        </w:rPr>
        <w:t>Effet environnemental par axe p</w:t>
      </w:r>
      <w:r w:rsidR="00C20431">
        <w:rPr>
          <w:lang w:val="fr-FR"/>
        </w:rPr>
        <w:t>rioritaire</w:t>
      </w:r>
      <w:bookmarkEnd w:id="167"/>
      <w:bookmarkEnd w:id="168"/>
      <w:bookmarkEnd w:id="169"/>
    </w:p>
    <w:p w14:paraId="716604ED" w14:textId="77777777" w:rsidR="00DB7E76" w:rsidRDefault="00DB7E76" w:rsidP="00DB7E76">
      <w:pPr>
        <w:rPr>
          <w:lang w:val="fr-FR"/>
        </w:rPr>
      </w:pPr>
    </w:p>
    <w:p w14:paraId="47B6ECC2" w14:textId="60BDD7DB" w:rsidR="00DB7E76" w:rsidRPr="00623B47" w:rsidRDefault="00DB7E76" w:rsidP="00DB7E76">
      <w:pPr>
        <w:rPr>
          <w:lang w:val="fr-FR"/>
        </w:rPr>
      </w:pPr>
      <w:r w:rsidRPr="0092209B">
        <w:rPr>
          <w:b/>
          <w:bCs/>
          <w:lang w:val="fr-FR"/>
        </w:rPr>
        <w:t xml:space="preserve">Il ressort du tableau </w:t>
      </w:r>
      <w:r w:rsidR="0089647D">
        <w:rPr>
          <w:b/>
          <w:bCs/>
          <w:lang w:val="fr-FR"/>
        </w:rPr>
        <w:t xml:space="preserve">ci-dessous </w:t>
      </w:r>
      <w:r w:rsidRPr="0092209B">
        <w:rPr>
          <w:b/>
          <w:bCs/>
          <w:lang w:val="fr-FR"/>
        </w:rPr>
        <w:t>qu</w:t>
      </w:r>
      <w:r w:rsidR="0092209B" w:rsidRPr="0092209B">
        <w:rPr>
          <w:b/>
          <w:bCs/>
          <w:lang w:val="fr-FR"/>
        </w:rPr>
        <w:t xml:space="preserve">’un certain nombre de thèmes </w:t>
      </w:r>
      <w:r w:rsidRPr="0092209B">
        <w:rPr>
          <w:b/>
          <w:bCs/>
          <w:lang w:val="fr-FR"/>
        </w:rPr>
        <w:t>environnementa</w:t>
      </w:r>
      <w:r w:rsidR="0092209B" w:rsidRPr="0092209B">
        <w:rPr>
          <w:b/>
          <w:bCs/>
          <w:lang w:val="fr-FR"/>
        </w:rPr>
        <w:t>ux</w:t>
      </w:r>
      <w:r w:rsidRPr="0092209B">
        <w:rPr>
          <w:b/>
          <w:bCs/>
          <w:lang w:val="fr-FR"/>
        </w:rPr>
        <w:t xml:space="preserve"> s</w:t>
      </w:r>
      <w:r w:rsidR="00FF2111">
        <w:rPr>
          <w:b/>
          <w:bCs/>
          <w:lang w:val="fr-FR"/>
        </w:rPr>
        <w:t>er</w:t>
      </w:r>
      <w:r w:rsidRPr="0092209B">
        <w:rPr>
          <w:b/>
          <w:bCs/>
          <w:lang w:val="fr-FR"/>
        </w:rPr>
        <w:t>ont p</w:t>
      </w:r>
      <w:r w:rsidR="00FF2111">
        <w:rPr>
          <w:b/>
          <w:bCs/>
          <w:lang w:val="fr-FR"/>
        </w:rPr>
        <w:t>eu</w:t>
      </w:r>
      <w:r w:rsidRPr="0092209B">
        <w:rPr>
          <w:b/>
          <w:bCs/>
          <w:lang w:val="fr-FR"/>
        </w:rPr>
        <w:t xml:space="preserve"> </w:t>
      </w:r>
      <w:r w:rsidR="0092209B" w:rsidRPr="0092209B">
        <w:rPr>
          <w:b/>
          <w:bCs/>
          <w:lang w:val="fr-FR"/>
        </w:rPr>
        <w:t xml:space="preserve">affectés de manière significative </w:t>
      </w:r>
      <w:r w:rsidRPr="0092209B">
        <w:rPr>
          <w:b/>
          <w:bCs/>
          <w:lang w:val="fr-FR"/>
        </w:rPr>
        <w:t xml:space="preserve">par la réalisation du </w:t>
      </w:r>
      <w:r w:rsidR="0092209B" w:rsidRPr="0092209B">
        <w:rPr>
          <w:b/>
          <w:bCs/>
          <w:lang w:val="fr-FR"/>
        </w:rPr>
        <w:t>P</w:t>
      </w:r>
      <w:r w:rsidRPr="0092209B">
        <w:rPr>
          <w:b/>
          <w:bCs/>
          <w:lang w:val="fr-FR"/>
        </w:rPr>
        <w:t>rogramme</w:t>
      </w:r>
      <w:r w:rsidR="0092209B">
        <w:rPr>
          <w:b/>
          <w:bCs/>
          <w:lang w:val="fr-FR"/>
        </w:rPr>
        <w:t>. I</w:t>
      </w:r>
      <w:r w:rsidR="0092209B" w:rsidRPr="0092209B">
        <w:rPr>
          <w:b/>
          <w:bCs/>
          <w:lang w:val="fr-FR"/>
        </w:rPr>
        <w:t>l s’agit en particulier des thèmes relatifs à la pollution de l’air, au bruit ou encore à la qualité des sols. En revanche</w:t>
      </w:r>
      <w:r w:rsidR="0092209B">
        <w:rPr>
          <w:b/>
          <w:bCs/>
          <w:lang w:val="fr-FR"/>
        </w:rPr>
        <w:t>,</w:t>
      </w:r>
      <w:r w:rsidR="0092209B" w:rsidRPr="0092209B">
        <w:rPr>
          <w:b/>
          <w:bCs/>
          <w:lang w:val="fr-FR"/>
        </w:rPr>
        <w:t xml:space="preserve"> il est attendu que le Programme produise des effets en matière de changement climatique, biodiversité, ressources naturelles marine</w:t>
      </w:r>
      <w:r w:rsidR="0092209B">
        <w:rPr>
          <w:b/>
          <w:bCs/>
          <w:lang w:val="fr-FR"/>
        </w:rPr>
        <w:t>s</w:t>
      </w:r>
      <w:r w:rsidR="0092209B" w:rsidRPr="0092209B">
        <w:rPr>
          <w:b/>
          <w:bCs/>
          <w:lang w:val="fr-FR"/>
        </w:rPr>
        <w:t xml:space="preserve">, déchets et énergie.  Aucun effet négatif significatif n’a été identifié à ce stage. </w:t>
      </w:r>
    </w:p>
    <w:p w14:paraId="21374F4A" w14:textId="21ABC4A5" w:rsidR="006773A5" w:rsidRPr="00C20431" w:rsidRDefault="00C20431" w:rsidP="00082BFC">
      <w:pPr>
        <w:rPr>
          <w:rStyle w:val="Rfrenceintense"/>
          <w:lang w:val="fr-FR"/>
        </w:rPr>
      </w:pPr>
      <w:r w:rsidRPr="00C20431">
        <w:rPr>
          <w:rStyle w:val="Rfrenceintense"/>
          <w:lang w:val="fr-FR"/>
        </w:rPr>
        <w:t>Priorité</w:t>
      </w:r>
      <w:r w:rsidR="006773A5" w:rsidRPr="00C20431">
        <w:rPr>
          <w:rStyle w:val="Rfrenceintense"/>
          <w:lang w:val="fr-FR"/>
        </w:rPr>
        <w:t xml:space="preserve"> 1 </w:t>
      </w:r>
      <w:r w:rsidR="002A7F63" w:rsidRPr="00C20431">
        <w:rPr>
          <w:rStyle w:val="Rfrenceintense"/>
          <w:lang w:val="fr-FR"/>
        </w:rPr>
        <w:t>–</w:t>
      </w:r>
      <w:r w:rsidR="006773A5" w:rsidRPr="00C20431">
        <w:rPr>
          <w:rStyle w:val="Rfrenceintense"/>
          <w:lang w:val="fr-FR"/>
        </w:rPr>
        <w:t xml:space="preserve"> </w:t>
      </w:r>
      <w:r w:rsidRPr="00C20431">
        <w:rPr>
          <w:rStyle w:val="Rfrenceintense"/>
          <w:lang w:val="fr-FR"/>
        </w:rPr>
        <w:t>Un espace MED p</w:t>
      </w:r>
      <w:r>
        <w:rPr>
          <w:rStyle w:val="Rfrenceintense"/>
          <w:lang w:val="fr-FR"/>
        </w:rPr>
        <w:t>lus intelligent</w:t>
      </w:r>
    </w:p>
    <w:p w14:paraId="02ECE69B" w14:textId="31EBEB15" w:rsidR="00C20431" w:rsidRPr="00844C1B" w:rsidRDefault="00C20431" w:rsidP="00520DC2">
      <w:pPr>
        <w:rPr>
          <w:lang w:val="fr-FR"/>
        </w:rPr>
      </w:pPr>
      <w:r w:rsidRPr="00C20431">
        <w:rPr>
          <w:lang w:val="fr-FR"/>
        </w:rPr>
        <w:t>L’</w:t>
      </w:r>
      <w:r w:rsidRPr="00C20431">
        <w:rPr>
          <w:u w:val="single"/>
          <w:lang w:val="fr-FR"/>
        </w:rPr>
        <w:t>O</w:t>
      </w:r>
      <w:r w:rsidR="00575AE8">
        <w:rPr>
          <w:u w:val="single"/>
          <w:lang w:val="fr-FR"/>
        </w:rPr>
        <w:t xml:space="preserve">bjectif Spécifique </w:t>
      </w:r>
      <w:r w:rsidRPr="00C20431">
        <w:rPr>
          <w:u w:val="single"/>
          <w:lang w:val="fr-FR"/>
        </w:rPr>
        <w:t>(i)</w:t>
      </w:r>
      <w:r w:rsidRPr="00C20431">
        <w:rPr>
          <w:lang w:val="fr-FR"/>
        </w:rPr>
        <w:t xml:space="preserve"> est dédié a</w:t>
      </w:r>
      <w:r>
        <w:rPr>
          <w:lang w:val="fr-FR"/>
        </w:rPr>
        <w:t xml:space="preserve">u renforcement des capacités de recherche et d’innovation et </w:t>
      </w:r>
      <w:r w:rsidR="00425146">
        <w:rPr>
          <w:lang w:val="fr-FR"/>
        </w:rPr>
        <w:t xml:space="preserve">à l’adoption de technologies avancées au sein de l’aire de coopération. </w:t>
      </w:r>
      <w:r w:rsidR="00134EA6" w:rsidRPr="00134EA6">
        <w:rPr>
          <w:lang w:val="fr-FR"/>
        </w:rPr>
        <w:t>Les interventions prévues vont de la conception stratégique au développement de solutions innovantes et à la mise en réseau entre institutions publiques et privées</w:t>
      </w:r>
      <w:r w:rsidR="00134EA6">
        <w:rPr>
          <w:lang w:val="fr-FR"/>
        </w:rPr>
        <w:t xml:space="preserve">. </w:t>
      </w:r>
      <w:r w:rsidR="00134EA6" w:rsidRPr="00134EA6">
        <w:rPr>
          <w:lang w:val="fr-FR"/>
        </w:rPr>
        <w:t>La couverture sectorielle est ample et inclue l’économie bleue e</w:t>
      </w:r>
      <w:r w:rsidR="00134EA6">
        <w:rPr>
          <w:lang w:val="fr-FR"/>
        </w:rPr>
        <w:t>t verte</w:t>
      </w:r>
      <w:r w:rsidR="00511EA7">
        <w:rPr>
          <w:lang w:val="fr-FR"/>
        </w:rPr>
        <w:t xml:space="preserve">, </w:t>
      </w:r>
      <w:r w:rsidR="00511EA7" w:rsidRPr="00511EA7">
        <w:rPr>
          <w:lang w:val="fr-FR"/>
        </w:rPr>
        <w:t>fabrication, transport, tourisme, industrie culturelle et créative et autres</w:t>
      </w:r>
      <w:r w:rsidR="00511EA7">
        <w:rPr>
          <w:lang w:val="fr-FR"/>
        </w:rPr>
        <w:t xml:space="preserve">. </w:t>
      </w:r>
      <w:r w:rsidR="00511EA7" w:rsidRPr="00511EA7">
        <w:rPr>
          <w:lang w:val="fr-FR"/>
        </w:rPr>
        <w:t>Les group</w:t>
      </w:r>
      <w:r w:rsidR="005F6933">
        <w:rPr>
          <w:lang w:val="fr-FR"/>
        </w:rPr>
        <w:t>e</w:t>
      </w:r>
      <w:r w:rsidR="00511EA7" w:rsidRPr="00511EA7">
        <w:rPr>
          <w:lang w:val="fr-FR"/>
        </w:rPr>
        <w:t>s cibles impliqués sont les PME, les organisations p</w:t>
      </w:r>
      <w:r w:rsidR="00511EA7">
        <w:rPr>
          <w:lang w:val="fr-FR"/>
        </w:rPr>
        <w:t>rivées, les Universités ainsi</w:t>
      </w:r>
      <w:r w:rsidR="00300211">
        <w:rPr>
          <w:lang w:val="fr-FR"/>
        </w:rPr>
        <w:t xml:space="preserve"> que les ONG et les </w:t>
      </w:r>
      <w:r w:rsidR="005F6933">
        <w:rPr>
          <w:lang w:val="fr-FR"/>
        </w:rPr>
        <w:t xml:space="preserve">administrations locales et régionales. </w:t>
      </w:r>
      <w:r w:rsidR="00844C1B" w:rsidRPr="662B892A">
        <w:rPr>
          <w:lang w:val="fr-FR"/>
        </w:rPr>
        <w:t>La maj</w:t>
      </w:r>
      <w:r w:rsidR="70C0750F" w:rsidRPr="662B892A">
        <w:rPr>
          <w:lang w:val="fr-FR"/>
        </w:rPr>
        <w:t>eure</w:t>
      </w:r>
      <w:r w:rsidR="00844C1B" w:rsidRPr="00844C1B">
        <w:rPr>
          <w:lang w:val="fr-FR"/>
        </w:rPr>
        <w:t xml:space="preserve"> partie des interventions planifiées devraient retomber dans l</w:t>
      </w:r>
      <w:r w:rsidR="00844C1B">
        <w:rPr>
          <w:lang w:val="fr-FR"/>
        </w:rPr>
        <w:t>e cadre de la catégorie des réalisations « i</w:t>
      </w:r>
      <w:r w:rsidR="003E7D0F">
        <w:rPr>
          <w:lang w:val="fr-FR"/>
        </w:rPr>
        <w:t>mmatérielles</w:t>
      </w:r>
      <w:r w:rsidR="00844C1B">
        <w:rPr>
          <w:lang w:val="fr-FR"/>
        </w:rPr>
        <w:t xml:space="preserve">», avec des effets environnementaux « indirects » et « réversibles » ; cependant, de petits investissements ne sont pas exclus. Les </w:t>
      </w:r>
      <w:r w:rsidR="003E7D0F">
        <w:rPr>
          <w:lang w:val="fr-FR"/>
        </w:rPr>
        <w:t>retombées environnementales</w:t>
      </w:r>
      <w:r w:rsidR="00844C1B">
        <w:rPr>
          <w:lang w:val="fr-FR"/>
        </w:rPr>
        <w:t xml:space="preserve"> </w:t>
      </w:r>
      <w:r w:rsidR="003E7D0F">
        <w:rPr>
          <w:lang w:val="fr-FR"/>
        </w:rPr>
        <w:t xml:space="preserve">potentielles </w:t>
      </w:r>
      <w:r w:rsidR="00844C1B">
        <w:rPr>
          <w:lang w:val="fr-FR"/>
        </w:rPr>
        <w:t xml:space="preserve">des actions planifiées dans le cadre de la priorité 1 devraient inclure les impacts sur les émissions de GES, la qualité de l’air, la production de déchets, ainsi que la consommation hydrique et énergétique. </w:t>
      </w:r>
    </w:p>
    <w:p w14:paraId="3F2010F3" w14:textId="5EE7DB76" w:rsidR="000A6F97" w:rsidRDefault="003A50AF" w:rsidP="00082BFC">
      <w:pPr>
        <w:rPr>
          <w:lang w:val="fr-FR"/>
        </w:rPr>
      </w:pPr>
      <w:r>
        <w:rPr>
          <w:lang w:val="fr-FR"/>
        </w:rPr>
        <w:t>De manière générale, l’innovation pourrait impliquer une réduction d</w:t>
      </w:r>
      <w:r w:rsidR="00E6390E">
        <w:rPr>
          <w:lang w:val="fr-FR"/>
        </w:rPr>
        <w:t xml:space="preserve">es </w:t>
      </w:r>
      <w:r>
        <w:rPr>
          <w:lang w:val="fr-FR"/>
        </w:rPr>
        <w:t>pression</w:t>
      </w:r>
      <w:r w:rsidR="00E6390E">
        <w:rPr>
          <w:lang w:val="fr-FR"/>
        </w:rPr>
        <w:t>s</w:t>
      </w:r>
      <w:r>
        <w:rPr>
          <w:lang w:val="fr-FR"/>
        </w:rPr>
        <w:t xml:space="preserve"> sur les ressources, à travers l’accroissement de l’efficience énergétique dans les processus de production et de consommation</w:t>
      </w:r>
      <w:r w:rsidR="00E6390E">
        <w:rPr>
          <w:lang w:val="fr-FR"/>
        </w:rPr>
        <w:t> ;</w:t>
      </w:r>
      <w:r>
        <w:rPr>
          <w:lang w:val="fr-FR"/>
        </w:rPr>
        <w:t xml:space="preserve"> mais </w:t>
      </w:r>
      <w:r w:rsidR="006273C4">
        <w:rPr>
          <w:lang w:val="fr-FR"/>
        </w:rPr>
        <w:t xml:space="preserve">cela </w:t>
      </w:r>
      <w:r w:rsidR="00E6390E">
        <w:rPr>
          <w:lang w:val="fr-FR"/>
        </w:rPr>
        <w:t xml:space="preserve">devient probable </w:t>
      </w:r>
      <w:r w:rsidR="006273C4">
        <w:rPr>
          <w:lang w:val="fr-FR"/>
        </w:rPr>
        <w:t xml:space="preserve">uniquement </w:t>
      </w:r>
      <w:r w:rsidR="007F71C3">
        <w:rPr>
          <w:lang w:val="fr-FR"/>
        </w:rPr>
        <w:t>dans le cas d</w:t>
      </w:r>
      <w:r w:rsidR="00E6390E">
        <w:rPr>
          <w:lang w:val="fr-FR"/>
        </w:rPr>
        <w:t xml:space="preserve">u développement d’une </w:t>
      </w:r>
      <w:r w:rsidR="007F71C3">
        <w:rPr>
          <w:lang w:val="fr-FR"/>
        </w:rPr>
        <w:t xml:space="preserve">économie verte ou de </w:t>
      </w:r>
      <w:r w:rsidR="00E6390E">
        <w:rPr>
          <w:lang w:val="fr-FR"/>
        </w:rPr>
        <w:t xml:space="preserve">l’adoption de </w:t>
      </w:r>
      <w:r w:rsidR="007F71C3">
        <w:rPr>
          <w:lang w:val="fr-FR"/>
        </w:rPr>
        <w:t>solutions</w:t>
      </w:r>
      <w:r w:rsidR="00E6390E">
        <w:rPr>
          <w:lang w:val="fr-FR"/>
        </w:rPr>
        <w:t xml:space="preserve"> </w:t>
      </w:r>
      <w:r w:rsidR="007F71C3">
        <w:rPr>
          <w:lang w:val="fr-FR"/>
        </w:rPr>
        <w:t xml:space="preserve">explicitement durables. </w:t>
      </w:r>
      <w:r w:rsidR="007F71C3" w:rsidRPr="00DE1DAF">
        <w:rPr>
          <w:lang w:val="fr-FR"/>
        </w:rPr>
        <w:t xml:space="preserve">En ce sens, les actions </w:t>
      </w:r>
      <w:r w:rsidR="00DE1DAF" w:rsidRPr="00DE1DAF">
        <w:rPr>
          <w:lang w:val="fr-FR"/>
        </w:rPr>
        <w:t xml:space="preserve">promouvant les innovations </w:t>
      </w:r>
      <w:r w:rsidR="00E6390E">
        <w:rPr>
          <w:lang w:val="fr-FR"/>
        </w:rPr>
        <w:t>« </w:t>
      </w:r>
      <w:r w:rsidR="00DE1DAF" w:rsidRPr="00DE1DAF">
        <w:rPr>
          <w:lang w:val="fr-FR"/>
        </w:rPr>
        <w:t>climate f</w:t>
      </w:r>
      <w:r w:rsidR="00DE1DAF">
        <w:rPr>
          <w:lang w:val="fr-FR"/>
        </w:rPr>
        <w:t>riendly » devraient contribuer directement à l’objectif de rédu</w:t>
      </w:r>
      <w:r w:rsidR="000A6F97">
        <w:rPr>
          <w:lang w:val="fr-FR"/>
        </w:rPr>
        <w:t>ction</w:t>
      </w:r>
      <w:r w:rsidR="00DE1DAF">
        <w:rPr>
          <w:lang w:val="fr-FR"/>
        </w:rPr>
        <w:t xml:space="preserve"> </w:t>
      </w:r>
      <w:r w:rsidR="000A6F97">
        <w:rPr>
          <w:lang w:val="fr-FR"/>
        </w:rPr>
        <w:t>d</w:t>
      </w:r>
      <w:r w:rsidR="00DE1DAF">
        <w:rPr>
          <w:lang w:val="fr-FR"/>
        </w:rPr>
        <w:t xml:space="preserve">es émissions de GES, ainsi qu’à réduire les consommations </w:t>
      </w:r>
      <w:r w:rsidR="00E6390E">
        <w:rPr>
          <w:lang w:val="fr-FR"/>
        </w:rPr>
        <w:t xml:space="preserve">en </w:t>
      </w:r>
      <w:r w:rsidR="00DE1DAF">
        <w:rPr>
          <w:lang w:val="fr-FR"/>
        </w:rPr>
        <w:t xml:space="preserve">énergies fossiles ; </w:t>
      </w:r>
      <w:r w:rsidR="001E6DE5">
        <w:rPr>
          <w:lang w:val="fr-FR"/>
        </w:rPr>
        <w:t xml:space="preserve">tandis que les </w:t>
      </w:r>
      <w:r w:rsidR="001E6DE5">
        <w:rPr>
          <w:lang w:val="fr-FR"/>
        </w:rPr>
        <w:lastRenderedPageBreak/>
        <w:t xml:space="preserve">interventions </w:t>
      </w:r>
      <w:r w:rsidR="00E02FEA">
        <w:rPr>
          <w:lang w:val="fr-FR"/>
        </w:rPr>
        <w:t>traitant du « développement de la chaine de valeur »</w:t>
      </w:r>
      <w:r w:rsidR="00F25FDB">
        <w:rPr>
          <w:lang w:val="fr-FR"/>
        </w:rPr>
        <w:t xml:space="preserve">, ou les « transferts de technologies » </w:t>
      </w:r>
      <w:r w:rsidR="0082695C">
        <w:rPr>
          <w:lang w:val="fr-FR"/>
        </w:rPr>
        <w:t>ont des effets aux signes inconnus</w:t>
      </w:r>
      <w:r w:rsidR="000A6F97">
        <w:rPr>
          <w:lang w:val="fr-FR"/>
        </w:rPr>
        <w:t xml:space="preserve"> à ce stade.</w:t>
      </w:r>
    </w:p>
    <w:p w14:paraId="3F491303" w14:textId="56F97338" w:rsidR="00844C1B" w:rsidRPr="000A6F97" w:rsidRDefault="0082695C" w:rsidP="00082BFC">
      <w:pPr>
        <w:rPr>
          <w:lang w:val="fr-FR"/>
        </w:rPr>
      </w:pPr>
      <w:r w:rsidRPr="0082695C">
        <w:rPr>
          <w:lang w:val="fr-FR"/>
        </w:rPr>
        <w:t xml:space="preserve">C’est également le cas des actions liées aux </w:t>
      </w:r>
      <w:r w:rsidR="00E6390E">
        <w:rPr>
          <w:lang w:val="fr-FR"/>
        </w:rPr>
        <w:t>« </w:t>
      </w:r>
      <w:r w:rsidRPr="0082695C">
        <w:rPr>
          <w:lang w:val="fr-FR"/>
        </w:rPr>
        <w:t>changements d</w:t>
      </w:r>
      <w:r>
        <w:rPr>
          <w:lang w:val="fr-FR"/>
        </w:rPr>
        <w:t>es pratiques touristiques » et de promotion d’un « tourisme intelligent »</w:t>
      </w:r>
      <w:r w:rsidR="000A6F97">
        <w:rPr>
          <w:lang w:val="fr-FR"/>
        </w:rPr>
        <w:t xml:space="preserve"> promues par le Programme. S</w:t>
      </w:r>
      <w:r>
        <w:rPr>
          <w:lang w:val="fr-FR"/>
        </w:rPr>
        <w:t xml:space="preserve">i ces </w:t>
      </w:r>
      <w:r w:rsidR="000A6F97">
        <w:rPr>
          <w:lang w:val="fr-FR"/>
        </w:rPr>
        <w:t>interventions</w:t>
      </w:r>
      <w:r>
        <w:rPr>
          <w:lang w:val="fr-FR"/>
        </w:rPr>
        <w:t xml:space="preserve"> sont </w:t>
      </w:r>
      <w:r w:rsidR="000A6F97">
        <w:rPr>
          <w:lang w:val="fr-FR"/>
        </w:rPr>
        <w:t xml:space="preserve">réellement </w:t>
      </w:r>
      <w:r>
        <w:rPr>
          <w:lang w:val="fr-FR"/>
        </w:rPr>
        <w:t xml:space="preserve">finalisées à </w:t>
      </w:r>
      <w:r w:rsidR="000A6F97">
        <w:rPr>
          <w:lang w:val="fr-FR"/>
        </w:rPr>
        <w:t>promouvoir un</w:t>
      </w:r>
      <w:r w:rsidR="00FB0B06">
        <w:rPr>
          <w:lang w:val="fr-FR"/>
        </w:rPr>
        <w:t xml:space="preserve"> tourisme de qualité</w:t>
      </w:r>
      <w:r w:rsidR="00E6390E">
        <w:rPr>
          <w:lang w:val="fr-FR"/>
        </w:rPr>
        <w:t>, hors tourisme de masse,</w:t>
      </w:r>
      <w:r w:rsidR="00FB0B06">
        <w:rPr>
          <w:lang w:val="fr-FR"/>
        </w:rPr>
        <w:t xml:space="preserve"> </w:t>
      </w:r>
      <w:r w:rsidR="00541D46">
        <w:rPr>
          <w:lang w:val="fr-FR"/>
        </w:rPr>
        <w:t>elles pourr</w:t>
      </w:r>
      <w:r w:rsidR="00E6390E">
        <w:rPr>
          <w:lang w:val="fr-FR"/>
        </w:rPr>
        <w:t xml:space="preserve">ont </w:t>
      </w:r>
      <w:r w:rsidR="000A6F97">
        <w:rPr>
          <w:lang w:val="fr-FR"/>
        </w:rPr>
        <w:t xml:space="preserve">effectivement </w:t>
      </w:r>
      <w:r w:rsidR="00541D46">
        <w:rPr>
          <w:lang w:val="fr-FR"/>
        </w:rPr>
        <w:t>réduire les impacts existants</w:t>
      </w:r>
      <w:r w:rsidR="000A6F97">
        <w:rPr>
          <w:lang w:val="fr-FR"/>
        </w:rPr>
        <w:t> ; mais dans le cas contraire – cas où elles</w:t>
      </w:r>
      <w:r w:rsidR="003D72B2">
        <w:rPr>
          <w:lang w:val="fr-FR"/>
        </w:rPr>
        <w:t xml:space="preserve"> </w:t>
      </w:r>
      <w:r w:rsidR="4C6D1859" w:rsidRPr="1CD0E46F">
        <w:rPr>
          <w:lang w:val="fr-FR"/>
        </w:rPr>
        <w:t>comporte</w:t>
      </w:r>
      <w:r w:rsidR="000A6F97">
        <w:rPr>
          <w:lang w:val="fr-FR"/>
        </w:rPr>
        <w:t>raien</w:t>
      </w:r>
      <w:r w:rsidR="57D1A03F" w:rsidRPr="1CD0E46F">
        <w:rPr>
          <w:lang w:val="fr-FR"/>
        </w:rPr>
        <w:t>t</w:t>
      </w:r>
      <w:r w:rsidR="003D72B2">
        <w:rPr>
          <w:lang w:val="fr-FR"/>
        </w:rPr>
        <w:t xml:space="preserve"> une croissance d</w:t>
      </w:r>
      <w:r w:rsidR="000A6F97">
        <w:rPr>
          <w:lang w:val="fr-FR"/>
        </w:rPr>
        <w:t>ans les</w:t>
      </w:r>
      <w:r w:rsidR="003D72B2">
        <w:rPr>
          <w:lang w:val="fr-FR"/>
        </w:rPr>
        <w:t xml:space="preserve"> flux touristique</w:t>
      </w:r>
      <w:r w:rsidR="000A6F97">
        <w:rPr>
          <w:lang w:val="fr-FR"/>
        </w:rPr>
        <w:t>s -</w:t>
      </w:r>
      <w:r w:rsidR="003D72B2">
        <w:rPr>
          <w:lang w:val="fr-FR"/>
        </w:rPr>
        <w:t xml:space="preserve">, cela pourrait avoir des effets négatifs sur l’utilisation des ressources et des écosystèmes. </w:t>
      </w:r>
    </w:p>
    <w:p w14:paraId="353F2451" w14:textId="547FB0FF" w:rsidR="006773A5" w:rsidRPr="009A1699" w:rsidRDefault="009A1699" w:rsidP="00082BFC">
      <w:pPr>
        <w:rPr>
          <w:rStyle w:val="Rfrenceintense"/>
          <w:lang w:val="fr-FR"/>
        </w:rPr>
      </w:pPr>
      <w:r w:rsidRPr="009A1699">
        <w:rPr>
          <w:rStyle w:val="Rfrenceintense"/>
          <w:lang w:val="fr-FR"/>
        </w:rPr>
        <w:t>PRIORITÉ</w:t>
      </w:r>
      <w:r w:rsidR="006773A5" w:rsidRPr="009A1699">
        <w:rPr>
          <w:rStyle w:val="Rfrenceintense"/>
          <w:lang w:val="fr-FR"/>
        </w:rPr>
        <w:t xml:space="preserve"> 2 – </w:t>
      </w:r>
      <w:r w:rsidRPr="009A1699">
        <w:rPr>
          <w:rStyle w:val="Rfrenceintense"/>
          <w:lang w:val="fr-FR"/>
        </w:rPr>
        <w:t xml:space="preserve">Un </w:t>
      </w:r>
      <w:r w:rsidR="469EDB48" w:rsidRPr="74C7655D">
        <w:rPr>
          <w:rStyle w:val="Rfrenceintense"/>
          <w:lang w:val="fr-FR"/>
        </w:rPr>
        <w:t>espace</w:t>
      </w:r>
      <w:r w:rsidRPr="009A1699">
        <w:rPr>
          <w:rStyle w:val="Rfrenceintense"/>
          <w:lang w:val="fr-FR"/>
        </w:rPr>
        <w:t xml:space="preserve"> MED plu</w:t>
      </w:r>
      <w:r>
        <w:rPr>
          <w:rStyle w:val="Rfrenceintense"/>
          <w:lang w:val="fr-FR"/>
        </w:rPr>
        <w:t>s vert</w:t>
      </w:r>
    </w:p>
    <w:p w14:paraId="03CBFC15" w14:textId="195F5BA5" w:rsidR="009A1699" w:rsidRPr="00D21622" w:rsidRDefault="00CE688F" w:rsidP="00082BFC">
      <w:pPr>
        <w:rPr>
          <w:lang w:val="fr-FR"/>
        </w:rPr>
      </w:pPr>
      <w:r w:rsidRPr="00CE688F">
        <w:rPr>
          <w:lang w:val="fr-FR"/>
        </w:rPr>
        <w:t>Les trois objectifs spécifiques d</w:t>
      </w:r>
      <w:r>
        <w:rPr>
          <w:lang w:val="fr-FR"/>
        </w:rPr>
        <w:t xml:space="preserve">ans le cadre de la priorité 2 contribuent directement aux objectifs environnementaux de l’aire de coopération. </w:t>
      </w:r>
      <w:r w:rsidRPr="00CE688F">
        <w:rPr>
          <w:lang w:val="fr-FR"/>
        </w:rPr>
        <w:t xml:space="preserve">Les objectifs sont clairement en </w:t>
      </w:r>
      <w:r w:rsidR="00D21622" w:rsidRPr="00CE688F">
        <w:rPr>
          <w:lang w:val="fr-FR"/>
        </w:rPr>
        <w:t>adéquation</w:t>
      </w:r>
      <w:r w:rsidRPr="00CE688F">
        <w:rPr>
          <w:lang w:val="fr-FR"/>
        </w:rPr>
        <w:t xml:space="preserve"> avec ceux é</w:t>
      </w:r>
      <w:r>
        <w:rPr>
          <w:lang w:val="fr-FR"/>
        </w:rPr>
        <w:t xml:space="preserve">tablis </w:t>
      </w:r>
      <w:r w:rsidR="007B74CC">
        <w:rPr>
          <w:lang w:val="fr-FR"/>
        </w:rPr>
        <w:t>dans le cadre de</w:t>
      </w:r>
      <w:r>
        <w:rPr>
          <w:lang w:val="fr-FR"/>
        </w:rPr>
        <w:t xml:space="preserve"> la stratégie de l’UE « pacte vert », avec un</w:t>
      </w:r>
      <w:r w:rsidR="00E7617F">
        <w:rPr>
          <w:lang w:val="fr-FR"/>
        </w:rPr>
        <w:t xml:space="preserve"> focus spécifique sur l’économie circulaire (OS vi), </w:t>
      </w:r>
      <w:r w:rsidR="00D21622">
        <w:rPr>
          <w:lang w:val="fr-FR"/>
        </w:rPr>
        <w:t xml:space="preserve">et la gestion de la biodiversité (OS vii). </w:t>
      </w:r>
      <w:r w:rsidR="00D21622" w:rsidRPr="00B1450D">
        <w:rPr>
          <w:lang w:val="fr-FR"/>
        </w:rPr>
        <w:t>L’allocation</w:t>
      </w:r>
      <w:r w:rsidR="003B1ECD" w:rsidRPr="00B1450D">
        <w:rPr>
          <w:lang w:val="fr-FR"/>
        </w:rPr>
        <w:t xml:space="preserve"> budgétaire</w:t>
      </w:r>
      <w:r w:rsidR="00D21622" w:rsidRPr="00B1450D">
        <w:rPr>
          <w:lang w:val="fr-FR"/>
        </w:rPr>
        <w:t xml:space="preserve"> </w:t>
      </w:r>
      <w:r w:rsidR="00B1450D" w:rsidRPr="00B1450D">
        <w:rPr>
          <w:lang w:val="fr-FR"/>
        </w:rPr>
        <w:t>prévisionnel</w:t>
      </w:r>
      <w:r w:rsidR="00D21622" w:rsidRPr="00B1450D">
        <w:rPr>
          <w:lang w:val="fr-FR"/>
        </w:rPr>
        <w:t xml:space="preserve"> de la priorité 2 représente 70% de l’ensemble du budget.</w:t>
      </w:r>
      <w:r w:rsidR="00D21622">
        <w:rPr>
          <w:lang w:val="fr-FR"/>
        </w:rPr>
        <w:t xml:space="preserve"> </w:t>
      </w:r>
    </w:p>
    <w:p w14:paraId="466D7C98" w14:textId="23ED7395" w:rsidR="00065F20" w:rsidRPr="00332BC2" w:rsidRDefault="00065F20" w:rsidP="00082BFC">
      <w:pPr>
        <w:rPr>
          <w:lang w:val="fr-FR"/>
        </w:rPr>
      </w:pPr>
      <w:r w:rsidRPr="00065F20">
        <w:rPr>
          <w:lang w:val="fr-FR"/>
        </w:rPr>
        <w:t>L’</w:t>
      </w:r>
      <w:r w:rsidRPr="00065F20">
        <w:rPr>
          <w:u w:val="single"/>
          <w:lang w:val="fr-FR"/>
        </w:rPr>
        <w:t xml:space="preserve">objectif spécifique </w:t>
      </w:r>
      <w:r w:rsidR="00575AE8">
        <w:rPr>
          <w:u w:val="single"/>
          <w:lang w:val="fr-FR"/>
        </w:rPr>
        <w:t>(</w:t>
      </w:r>
      <w:r w:rsidRPr="00575AE8">
        <w:rPr>
          <w:u w:val="single"/>
          <w:lang w:val="fr-FR"/>
        </w:rPr>
        <w:t>vi</w:t>
      </w:r>
      <w:r w:rsidR="00575AE8">
        <w:rPr>
          <w:u w:val="single"/>
          <w:lang w:val="fr-FR"/>
        </w:rPr>
        <w:t>)</w:t>
      </w:r>
      <w:r w:rsidRPr="00065F20">
        <w:rPr>
          <w:i/>
          <w:iCs/>
          <w:lang w:val="fr-FR"/>
        </w:rPr>
        <w:t xml:space="preserve"> </w:t>
      </w:r>
      <w:r w:rsidRPr="00065F20">
        <w:rPr>
          <w:lang w:val="fr-FR"/>
        </w:rPr>
        <w:t>promeut l</w:t>
      </w:r>
      <w:r>
        <w:rPr>
          <w:lang w:val="fr-FR"/>
        </w:rPr>
        <w:t xml:space="preserve">’économie circulaire au sein de l’aire </w:t>
      </w:r>
      <w:r w:rsidR="00BA0840">
        <w:rPr>
          <w:lang w:val="fr-FR"/>
        </w:rPr>
        <w:t xml:space="preserve">de coopération. </w:t>
      </w:r>
      <w:r w:rsidR="00A507EE">
        <w:rPr>
          <w:lang w:val="fr-FR"/>
        </w:rPr>
        <w:t xml:space="preserve">Les actions sont destinées à améliorer la gestion des déchets et l’efficience des ressources incluant la réduction </w:t>
      </w:r>
      <w:r w:rsidR="00575AE8">
        <w:rPr>
          <w:lang w:val="fr-FR"/>
        </w:rPr>
        <w:t xml:space="preserve">amont </w:t>
      </w:r>
      <w:r w:rsidR="00A507EE">
        <w:rPr>
          <w:lang w:val="fr-FR"/>
        </w:rPr>
        <w:t xml:space="preserve">des déchets (par ex. le plastique), </w:t>
      </w:r>
      <w:r w:rsidR="00CF676D">
        <w:rPr>
          <w:lang w:val="fr-FR"/>
        </w:rPr>
        <w:t xml:space="preserve">l’approche éco-innovante et l’efficience </w:t>
      </w:r>
      <w:r w:rsidR="00B6086F">
        <w:rPr>
          <w:lang w:val="fr-FR"/>
        </w:rPr>
        <w:t>en termes de</w:t>
      </w:r>
      <w:r w:rsidR="00CF676D">
        <w:rPr>
          <w:lang w:val="fr-FR"/>
        </w:rPr>
        <w:t xml:space="preserve"> consommation hydrique. </w:t>
      </w:r>
      <w:r w:rsidR="00CF676D" w:rsidRPr="00492BDB">
        <w:rPr>
          <w:lang w:val="fr-FR"/>
        </w:rPr>
        <w:t>Les secteurs couverts sont notamment</w:t>
      </w:r>
      <w:r w:rsidR="00492BDB" w:rsidRPr="00492BDB">
        <w:rPr>
          <w:lang w:val="fr-FR"/>
        </w:rPr>
        <w:t xml:space="preserve"> l’agriculture,</w:t>
      </w:r>
      <w:r w:rsidR="00033A59">
        <w:rPr>
          <w:lang w:val="fr-FR"/>
        </w:rPr>
        <w:t xml:space="preserve"> </w:t>
      </w:r>
      <w:r w:rsidR="007A5C48">
        <w:rPr>
          <w:lang w:val="fr-FR"/>
        </w:rPr>
        <w:t xml:space="preserve">l’alimentation </w:t>
      </w:r>
      <w:r w:rsidR="0069203E">
        <w:rPr>
          <w:lang w:val="fr-FR"/>
        </w:rPr>
        <w:t>et</w:t>
      </w:r>
      <w:r w:rsidR="007A5C48">
        <w:rPr>
          <w:lang w:val="fr-FR"/>
        </w:rPr>
        <w:t xml:space="preserve"> la</w:t>
      </w:r>
      <w:r w:rsidR="0069203E">
        <w:rPr>
          <w:lang w:val="fr-FR"/>
        </w:rPr>
        <w:t xml:space="preserve"> pêche, la manufacture et le tourisme. </w:t>
      </w:r>
      <w:r w:rsidR="0069203E" w:rsidRPr="0069203E">
        <w:rPr>
          <w:lang w:val="fr-FR"/>
        </w:rPr>
        <w:t>Les impacts directs positifs potentiels sont attendus en termes d</w:t>
      </w:r>
      <w:r w:rsidR="0069203E">
        <w:rPr>
          <w:lang w:val="fr-FR"/>
        </w:rPr>
        <w:t xml:space="preserve">e réduction des déchets, </w:t>
      </w:r>
      <w:r w:rsidR="00F97861">
        <w:rPr>
          <w:lang w:val="fr-FR"/>
        </w:rPr>
        <w:t>d’</w:t>
      </w:r>
      <w:r w:rsidR="0069203E">
        <w:rPr>
          <w:lang w:val="fr-FR"/>
        </w:rPr>
        <w:t xml:space="preserve">augmentation du recyclage, </w:t>
      </w:r>
      <w:r w:rsidR="00F97861">
        <w:rPr>
          <w:lang w:val="fr-FR"/>
        </w:rPr>
        <w:t xml:space="preserve">de </w:t>
      </w:r>
      <w:r w:rsidR="0069203E">
        <w:rPr>
          <w:lang w:val="fr-FR"/>
        </w:rPr>
        <w:t xml:space="preserve">réduction </w:t>
      </w:r>
      <w:r w:rsidR="0046314D">
        <w:rPr>
          <w:lang w:val="fr-FR"/>
        </w:rPr>
        <w:t xml:space="preserve">de la pollution chimique (via la réutilisation et la récupération), </w:t>
      </w:r>
      <w:r w:rsidR="00F97861">
        <w:rPr>
          <w:lang w:val="fr-FR"/>
        </w:rPr>
        <w:t xml:space="preserve">de </w:t>
      </w:r>
      <w:r w:rsidR="0046314D">
        <w:rPr>
          <w:lang w:val="fr-FR"/>
        </w:rPr>
        <w:t>diminution de la pression sur l’eau potable et sur les ressources naturelles de manière générale, ainsi qu’en terme d’émissions de GES (</w:t>
      </w:r>
      <w:r w:rsidR="4E87C3EE" w:rsidRPr="7A466C1B">
        <w:rPr>
          <w:lang w:val="fr-FR"/>
        </w:rPr>
        <w:t>bien que</w:t>
      </w:r>
      <w:r w:rsidR="0046314D">
        <w:rPr>
          <w:lang w:val="fr-FR"/>
        </w:rPr>
        <w:t xml:space="preserve"> cela </w:t>
      </w:r>
      <w:r w:rsidR="0046314D" w:rsidRPr="7A466C1B">
        <w:rPr>
          <w:lang w:val="fr-FR"/>
        </w:rPr>
        <w:t>s</w:t>
      </w:r>
      <w:r w:rsidR="15C60302" w:rsidRPr="7A466C1B">
        <w:rPr>
          <w:lang w:val="fr-FR"/>
        </w:rPr>
        <w:t>oi</w:t>
      </w:r>
      <w:r w:rsidR="0046314D" w:rsidRPr="7A466C1B">
        <w:rPr>
          <w:lang w:val="fr-FR"/>
        </w:rPr>
        <w:t>t</w:t>
      </w:r>
      <w:r w:rsidR="0046314D">
        <w:rPr>
          <w:lang w:val="fr-FR"/>
        </w:rPr>
        <w:t xml:space="preserve"> </w:t>
      </w:r>
      <w:r w:rsidR="00332BC2">
        <w:rPr>
          <w:lang w:val="fr-FR"/>
        </w:rPr>
        <w:t>quelque peu</w:t>
      </w:r>
      <w:r w:rsidR="0046314D">
        <w:rPr>
          <w:lang w:val="fr-FR"/>
        </w:rPr>
        <w:t xml:space="preserve"> « indirect »). </w:t>
      </w:r>
      <w:r w:rsidR="00332BC2" w:rsidRPr="00332BC2">
        <w:rPr>
          <w:lang w:val="fr-FR"/>
        </w:rPr>
        <w:t xml:space="preserve">Des impacts positifs sont </w:t>
      </w:r>
      <w:r w:rsidR="00E71E45" w:rsidRPr="00332BC2">
        <w:rPr>
          <w:lang w:val="fr-FR"/>
        </w:rPr>
        <w:t>également</w:t>
      </w:r>
      <w:r w:rsidR="00332BC2" w:rsidRPr="00332BC2">
        <w:rPr>
          <w:lang w:val="fr-FR"/>
        </w:rPr>
        <w:t xml:space="preserve"> </w:t>
      </w:r>
      <w:r w:rsidR="00E71E45" w:rsidRPr="00332BC2">
        <w:rPr>
          <w:lang w:val="fr-FR"/>
        </w:rPr>
        <w:t>atten</w:t>
      </w:r>
      <w:r w:rsidR="00E71E45">
        <w:rPr>
          <w:lang w:val="fr-FR"/>
        </w:rPr>
        <w:t>d</w:t>
      </w:r>
      <w:r w:rsidR="00E71E45" w:rsidRPr="00332BC2">
        <w:rPr>
          <w:lang w:val="fr-FR"/>
        </w:rPr>
        <w:t>us</w:t>
      </w:r>
      <w:r w:rsidR="00332BC2" w:rsidRPr="00332BC2">
        <w:rPr>
          <w:lang w:val="fr-FR"/>
        </w:rPr>
        <w:t xml:space="preserve"> bien que</w:t>
      </w:r>
      <w:r w:rsidR="00332BC2">
        <w:rPr>
          <w:lang w:val="fr-FR"/>
        </w:rPr>
        <w:t xml:space="preserve"> de moins grande ampleur, relatifs à l’efficience énergétique et la qualité de l’air ; mais </w:t>
      </w:r>
      <w:r w:rsidR="00E71E45">
        <w:rPr>
          <w:lang w:val="fr-FR"/>
        </w:rPr>
        <w:t>ces derniers ne sont « pas certains » et dépendent du type de technologie développée.</w:t>
      </w:r>
    </w:p>
    <w:p w14:paraId="4592EBA5" w14:textId="50491870" w:rsidR="00E71E45" w:rsidRPr="007101CE" w:rsidRDefault="00E71E45" w:rsidP="00082BFC">
      <w:pPr>
        <w:rPr>
          <w:lang w:val="fr-FR"/>
        </w:rPr>
      </w:pPr>
      <w:r>
        <w:rPr>
          <w:lang w:val="fr-FR"/>
        </w:rPr>
        <w:t>L’</w:t>
      </w:r>
      <w:r>
        <w:rPr>
          <w:u w:val="single"/>
          <w:lang w:val="fr-FR"/>
        </w:rPr>
        <w:t>Objectif Spécifique (iv)</w:t>
      </w:r>
      <w:r>
        <w:rPr>
          <w:lang w:val="fr-FR"/>
        </w:rPr>
        <w:t xml:space="preserve"> </w:t>
      </w:r>
      <w:r w:rsidR="00D82380">
        <w:rPr>
          <w:lang w:val="fr-FR"/>
        </w:rPr>
        <w:t>promeut</w:t>
      </w:r>
      <w:r>
        <w:rPr>
          <w:lang w:val="fr-FR"/>
        </w:rPr>
        <w:t xml:space="preserve"> l’adaptation au changement climatique, la prévention des risques </w:t>
      </w:r>
      <w:r w:rsidR="00D42D0E">
        <w:rPr>
          <w:lang w:val="fr-FR"/>
        </w:rPr>
        <w:t xml:space="preserve">et la résilience aux catastrophes naturelles. </w:t>
      </w:r>
      <w:r w:rsidR="00016B41" w:rsidRPr="007660B0">
        <w:rPr>
          <w:lang w:val="fr-FR"/>
        </w:rPr>
        <w:t>Les champs d’intervention cou</w:t>
      </w:r>
      <w:r w:rsidR="00DB4BE4" w:rsidRPr="007660B0">
        <w:rPr>
          <w:lang w:val="fr-FR"/>
        </w:rPr>
        <w:t xml:space="preserve">verts par cet OS </w:t>
      </w:r>
      <w:r w:rsidR="007660B0" w:rsidRPr="007660B0">
        <w:rPr>
          <w:lang w:val="fr-FR"/>
        </w:rPr>
        <w:t>sont larges, i</w:t>
      </w:r>
      <w:r w:rsidR="007660B0">
        <w:rPr>
          <w:lang w:val="fr-FR"/>
        </w:rPr>
        <w:t>ncluant l’érosion côtière, la protection des forêts</w:t>
      </w:r>
      <w:r w:rsidR="00100999">
        <w:rPr>
          <w:lang w:val="fr-FR"/>
        </w:rPr>
        <w:t xml:space="preserve">, l’élévation du niveau des mers, </w:t>
      </w:r>
      <w:r w:rsidR="003B5C43">
        <w:rPr>
          <w:lang w:val="fr-FR"/>
        </w:rPr>
        <w:t>la désertification</w:t>
      </w:r>
      <w:r w:rsidR="00100999">
        <w:rPr>
          <w:lang w:val="fr-FR"/>
        </w:rPr>
        <w:t>, la transition énergétique et les énergies renouvelables, les éco</w:t>
      </w:r>
      <w:r w:rsidR="003B5C43">
        <w:rPr>
          <w:lang w:val="fr-FR"/>
        </w:rPr>
        <w:t xml:space="preserve">systèmes d’eau douce, ainsi que les systèmes de </w:t>
      </w:r>
      <w:r w:rsidR="00206D31">
        <w:rPr>
          <w:lang w:val="fr-FR"/>
        </w:rPr>
        <w:t xml:space="preserve">transports bas </w:t>
      </w:r>
      <w:r w:rsidR="007B74CC">
        <w:rPr>
          <w:lang w:val="fr-FR"/>
        </w:rPr>
        <w:t xml:space="preserve">contenu </w:t>
      </w:r>
      <w:r w:rsidR="00206D31">
        <w:rPr>
          <w:lang w:val="fr-FR"/>
        </w:rPr>
        <w:t>carbone</w:t>
      </w:r>
      <w:r w:rsidR="003B5C43">
        <w:rPr>
          <w:lang w:val="fr-FR"/>
        </w:rPr>
        <w:t xml:space="preserve">. </w:t>
      </w:r>
      <w:r w:rsidR="003B5C43" w:rsidRPr="003B5C43">
        <w:rPr>
          <w:lang w:val="fr-FR"/>
        </w:rPr>
        <w:t xml:space="preserve">Les actions sont destinées à la </w:t>
      </w:r>
      <w:r w:rsidR="003B5C43">
        <w:rPr>
          <w:lang w:val="fr-FR"/>
        </w:rPr>
        <w:t xml:space="preserve">planification, le suivi, </w:t>
      </w:r>
      <w:r w:rsidR="00575AE8">
        <w:rPr>
          <w:lang w:val="fr-FR"/>
        </w:rPr>
        <w:t>le renforcement des capacités</w:t>
      </w:r>
      <w:r w:rsidR="003B5C43">
        <w:rPr>
          <w:lang w:val="fr-FR"/>
        </w:rPr>
        <w:t xml:space="preserve">, les solutions TIC, le réseautage et d’autres activités de soutien impliquant des autorités/organisations environnementales et du secteur de l’énergie ainsi que des ONG, des PME et des centres de recherche. </w:t>
      </w:r>
      <w:r w:rsidR="003B5C43" w:rsidRPr="003B5C43">
        <w:rPr>
          <w:lang w:val="fr-FR"/>
        </w:rPr>
        <w:t>De</w:t>
      </w:r>
      <w:r w:rsidR="007B74CC">
        <w:rPr>
          <w:lang w:val="fr-FR"/>
        </w:rPr>
        <w:t xml:space="preserve">s </w:t>
      </w:r>
      <w:r w:rsidR="003B5C43" w:rsidRPr="003B5C43">
        <w:rPr>
          <w:lang w:val="fr-FR"/>
        </w:rPr>
        <w:t xml:space="preserve">impacts directs sont attendus sur le </w:t>
      </w:r>
      <w:r w:rsidR="00206D31" w:rsidRPr="003B5C43">
        <w:rPr>
          <w:lang w:val="fr-FR"/>
        </w:rPr>
        <w:t>développement</w:t>
      </w:r>
      <w:r w:rsidR="003B5C43" w:rsidRPr="003B5C43">
        <w:rPr>
          <w:lang w:val="fr-FR"/>
        </w:rPr>
        <w:t xml:space="preserve"> d</w:t>
      </w:r>
      <w:r w:rsidR="003B5C43">
        <w:rPr>
          <w:lang w:val="fr-FR"/>
        </w:rPr>
        <w:t xml:space="preserve">e capacité de gestion des risques, </w:t>
      </w:r>
      <w:r w:rsidR="007101CE">
        <w:rPr>
          <w:lang w:val="fr-FR"/>
        </w:rPr>
        <w:t>l’amélioration de la qualité des eaux et de l’efficience énergétique ainsi que de la promotion de</w:t>
      </w:r>
      <w:r w:rsidR="007B74CC">
        <w:rPr>
          <w:lang w:val="fr-FR"/>
        </w:rPr>
        <w:t xml:space="preserve">s </w:t>
      </w:r>
      <w:r w:rsidR="007101CE">
        <w:rPr>
          <w:lang w:val="fr-FR"/>
        </w:rPr>
        <w:t>énergie</w:t>
      </w:r>
      <w:r w:rsidR="007B74CC">
        <w:rPr>
          <w:lang w:val="fr-FR"/>
        </w:rPr>
        <w:t>s</w:t>
      </w:r>
      <w:r w:rsidR="007101CE">
        <w:rPr>
          <w:lang w:val="fr-FR"/>
        </w:rPr>
        <w:t xml:space="preserve"> renouvelables. </w:t>
      </w:r>
      <w:r w:rsidR="007101CE" w:rsidRPr="007101CE">
        <w:rPr>
          <w:lang w:val="fr-FR"/>
        </w:rPr>
        <w:t xml:space="preserve">Quelques effets sont également attendus, </w:t>
      </w:r>
      <w:r w:rsidR="007101CE">
        <w:rPr>
          <w:lang w:val="fr-FR"/>
        </w:rPr>
        <w:t xml:space="preserve">bien que dans une moindre mesure, en </w:t>
      </w:r>
      <w:r w:rsidR="00206D31">
        <w:rPr>
          <w:lang w:val="fr-FR"/>
        </w:rPr>
        <w:t>termes</w:t>
      </w:r>
      <w:r w:rsidR="007101CE">
        <w:rPr>
          <w:lang w:val="fr-FR"/>
        </w:rPr>
        <w:t xml:space="preserve"> </w:t>
      </w:r>
      <w:r w:rsidR="00206D31">
        <w:rPr>
          <w:lang w:val="fr-FR"/>
        </w:rPr>
        <w:t>de gestion</w:t>
      </w:r>
      <w:r w:rsidR="007101CE">
        <w:rPr>
          <w:lang w:val="fr-FR"/>
        </w:rPr>
        <w:t xml:space="preserve"> des sols et des terres (</w:t>
      </w:r>
      <w:r w:rsidR="00C05221">
        <w:rPr>
          <w:lang w:val="fr-FR"/>
        </w:rPr>
        <w:t>protection des forêts et restauration des sols via l’agriculture)</w:t>
      </w:r>
    </w:p>
    <w:p w14:paraId="6E88B2F5" w14:textId="251EFA29" w:rsidR="00C05221" w:rsidRPr="00206D31" w:rsidRDefault="00206D31" w:rsidP="00082BFC">
      <w:pPr>
        <w:rPr>
          <w:lang w:val="fr-FR"/>
        </w:rPr>
      </w:pPr>
      <w:r w:rsidRPr="00206D31">
        <w:rPr>
          <w:lang w:val="fr-FR"/>
        </w:rPr>
        <w:t>Les interventions prévues dans l</w:t>
      </w:r>
      <w:r>
        <w:rPr>
          <w:lang w:val="fr-FR"/>
        </w:rPr>
        <w:t xml:space="preserve">e cadre de </w:t>
      </w:r>
      <w:r>
        <w:rPr>
          <w:u w:val="single"/>
          <w:lang w:val="fr-FR"/>
        </w:rPr>
        <w:t>l’objectif spécifique (vii)</w:t>
      </w:r>
      <w:r>
        <w:rPr>
          <w:lang w:val="fr-FR"/>
        </w:rPr>
        <w:t xml:space="preserve"> sont dédiées à la conservation et la préservation de la biodiversit</w:t>
      </w:r>
      <w:r w:rsidR="0054580E">
        <w:rPr>
          <w:lang w:val="fr-FR"/>
        </w:rPr>
        <w:t xml:space="preserve">é, </w:t>
      </w:r>
      <w:r w:rsidR="00575AE8">
        <w:rPr>
          <w:lang w:val="fr-FR"/>
        </w:rPr>
        <w:t>assurant une meilleure connexion</w:t>
      </w:r>
      <w:r w:rsidR="0054580E">
        <w:rPr>
          <w:lang w:val="fr-FR"/>
        </w:rPr>
        <w:t xml:space="preserve"> </w:t>
      </w:r>
      <w:r w:rsidR="00575AE8">
        <w:rPr>
          <w:lang w:val="fr-FR"/>
        </w:rPr>
        <w:t>entre</w:t>
      </w:r>
      <w:r w:rsidR="0054580E">
        <w:rPr>
          <w:lang w:val="fr-FR"/>
        </w:rPr>
        <w:t xml:space="preserve"> écosystèmes et l’amélioration de la gestion des ressources naturelles. Les objectifs en termes de groupe cible incluent les autorités environnementales, les gestionnaires d’aires protégées, les autorités publiques et privées, les centres de recherche et universités, ainsi que les ONG, les citoyens et </w:t>
      </w:r>
      <w:r w:rsidR="0054580E">
        <w:rPr>
          <w:lang w:val="fr-FR"/>
        </w:rPr>
        <w:lastRenderedPageBreak/>
        <w:t xml:space="preserve">les PME. Des effets directs positifs sont </w:t>
      </w:r>
      <w:r w:rsidR="000147B0">
        <w:rPr>
          <w:lang w:val="fr-FR"/>
        </w:rPr>
        <w:t xml:space="preserve">principalement attendus </w:t>
      </w:r>
      <w:r w:rsidR="00575AE8">
        <w:rPr>
          <w:lang w:val="fr-FR"/>
        </w:rPr>
        <w:t>en termes de gestion des écosyst</w:t>
      </w:r>
      <w:r w:rsidR="003F7E4D">
        <w:rPr>
          <w:lang w:val="fr-FR"/>
        </w:rPr>
        <w:t xml:space="preserve">èmes terrestres et </w:t>
      </w:r>
      <w:r w:rsidR="000147B0">
        <w:rPr>
          <w:lang w:val="fr-FR"/>
        </w:rPr>
        <w:t xml:space="preserve">marins, ainsi que la préservation et la valorisation </w:t>
      </w:r>
      <w:r w:rsidR="007576E7">
        <w:rPr>
          <w:lang w:val="fr-FR"/>
        </w:rPr>
        <w:t>des paysages et du patrimoine naturel</w:t>
      </w:r>
      <w:r w:rsidR="003F7E4D">
        <w:rPr>
          <w:lang w:val="fr-FR"/>
        </w:rPr>
        <w:t xml:space="preserve"> en général</w:t>
      </w:r>
      <w:r w:rsidR="007576E7">
        <w:rPr>
          <w:lang w:val="fr-FR"/>
        </w:rPr>
        <w:t>. D’autres effets, d’une moins grande ampleur, sont également attendus en termes de</w:t>
      </w:r>
      <w:r w:rsidR="009F57AF">
        <w:rPr>
          <w:lang w:val="fr-FR"/>
        </w:rPr>
        <w:t xml:space="preserve"> meilleure gestion des sols et de qualité de l’air via des investissements</w:t>
      </w:r>
      <w:r w:rsidR="003F7E4D">
        <w:rPr>
          <w:lang w:val="fr-FR"/>
        </w:rPr>
        <w:t xml:space="preserve"> d’</w:t>
      </w:r>
      <w:r w:rsidR="009F57AF">
        <w:rPr>
          <w:lang w:val="fr-FR"/>
        </w:rPr>
        <w:t xml:space="preserve">infrastructures vertes dans les espaces urbains. </w:t>
      </w:r>
    </w:p>
    <w:p w14:paraId="11B0C685" w14:textId="06A4A3A0" w:rsidR="006773A5" w:rsidRPr="009F57AF" w:rsidRDefault="009F57AF" w:rsidP="00520DC2">
      <w:pPr>
        <w:rPr>
          <w:rFonts w:ascii="Calibri" w:hAnsi="Calibri"/>
          <w:b/>
          <w:color w:val="4470B4"/>
          <w:lang w:val="fr-FR"/>
        </w:rPr>
      </w:pPr>
      <w:r w:rsidRPr="009F57AF">
        <w:rPr>
          <w:rStyle w:val="Rfrenceintense"/>
          <w:lang w:val="fr-FR"/>
        </w:rPr>
        <w:t>PRIORITÉ</w:t>
      </w:r>
      <w:r w:rsidR="006773A5" w:rsidRPr="009F57AF">
        <w:rPr>
          <w:rStyle w:val="Rfrenceintense"/>
          <w:lang w:val="fr-FR"/>
        </w:rPr>
        <w:t xml:space="preserve"> </w:t>
      </w:r>
      <w:r w:rsidR="00877A5D" w:rsidRPr="009F57AF">
        <w:rPr>
          <w:rStyle w:val="Rfrenceintense"/>
          <w:lang w:val="fr-FR"/>
        </w:rPr>
        <w:t>3</w:t>
      </w:r>
      <w:r w:rsidR="00441896" w:rsidRPr="009F57AF">
        <w:rPr>
          <w:rStyle w:val="Rfrenceintense"/>
          <w:lang w:val="fr-FR"/>
        </w:rPr>
        <w:t xml:space="preserve"> </w:t>
      </w:r>
      <w:r w:rsidRPr="009F57AF">
        <w:rPr>
          <w:rStyle w:val="Rfrenceintense"/>
          <w:lang w:val="fr-FR"/>
        </w:rPr>
        <w:t>–</w:t>
      </w:r>
      <w:r w:rsidR="00441896" w:rsidRPr="009F57AF">
        <w:rPr>
          <w:rStyle w:val="Rfrenceintense"/>
          <w:lang w:val="fr-FR"/>
        </w:rPr>
        <w:t xml:space="preserve"> </w:t>
      </w:r>
      <w:r w:rsidRPr="009F57AF">
        <w:rPr>
          <w:rStyle w:val="Rfrenceintense"/>
          <w:lang w:val="fr-FR"/>
        </w:rPr>
        <w:t>Gouvernance MED</w:t>
      </w:r>
    </w:p>
    <w:p w14:paraId="4AB12EC1" w14:textId="0E5AF2AC" w:rsidR="009F57AF" w:rsidRPr="0089395C" w:rsidRDefault="00385E06" w:rsidP="00082BFC">
      <w:pPr>
        <w:rPr>
          <w:lang w:val="fr-FR"/>
        </w:rPr>
      </w:pPr>
      <w:r w:rsidRPr="009F57AF">
        <w:rPr>
          <w:lang w:val="fr-FR" w:eastAsia="fr-BE"/>
        </w:rPr>
        <w:t>Les i</w:t>
      </w:r>
      <w:r>
        <w:rPr>
          <w:lang w:val="fr-FR" w:eastAsia="fr-BE"/>
        </w:rPr>
        <w:t>nterventions planifiées</w:t>
      </w:r>
      <w:r w:rsidR="009F57AF">
        <w:rPr>
          <w:lang w:val="fr-FR" w:eastAsia="fr-BE"/>
        </w:rPr>
        <w:t xml:space="preserve"> dans le cadre de l’Objectifs spécifique ISO1 devrait</w:t>
      </w:r>
      <w:r w:rsidR="00C34E70">
        <w:rPr>
          <w:lang w:val="fr-FR" w:eastAsia="fr-BE"/>
        </w:rPr>
        <w:t xml:space="preserve">, de manière générale, </w:t>
      </w:r>
      <w:r w:rsidR="003F7E4D">
        <w:rPr>
          <w:lang w:val="fr-FR" w:eastAsia="fr-BE"/>
        </w:rPr>
        <w:t xml:space="preserve">soutenir </w:t>
      </w:r>
      <w:r w:rsidR="00C34E70">
        <w:rPr>
          <w:lang w:val="fr-FR" w:eastAsia="fr-BE"/>
        </w:rPr>
        <w:t xml:space="preserve">le processus de prise de décision, promouvoir le réseautage et la capitalisation, et améliorer </w:t>
      </w:r>
      <w:r w:rsidR="003F7E4D">
        <w:rPr>
          <w:lang w:val="fr-FR" w:eastAsia="fr-BE"/>
        </w:rPr>
        <w:t xml:space="preserve">les capacités </w:t>
      </w:r>
      <w:r>
        <w:rPr>
          <w:lang w:val="fr-FR"/>
        </w:rPr>
        <w:t xml:space="preserve">des organisations publiques et privées </w:t>
      </w:r>
      <w:r w:rsidR="0089395C">
        <w:rPr>
          <w:lang w:val="fr-FR"/>
        </w:rPr>
        <w:t xml:space="preserve">au sein de l’aire de coopération. </w:t>
      </w:r>
      <w:r w:rsidR="003F7E4D">
        <w:rPr>
          <w:lang w:val="fr-FR"/>
        </w:rPr>
        <w:t>U</w:t>
      </w:r>
      <w:r w:rsidR="003F7E4D" w:rsidRPr="5FC3F709">
        <w:rPr>
          <w:lang w:val="fr-FR"/>
        </w:rPr>
        <w:t xml:space="preserve">ne capacité décisionnelle accrue pourra faciliter le transfert et </w:t>
      </w:r>
      <w:r w:rsidR="003F7E4D">
        <w:rPr>
          <w:lang w:val="fr-FR"/>
        </w:rPr>
        <w:t xml:space="preserve">la </w:t>
      </w:r>
      <w:r w:rsidR="003F7E4D" w:rsidRPr="5FC3F709">
        <w:rPr>
          <w:lang w:val="fr-FR"/>
        </w:rPr>
        <w:t>mise en œuvre de méthodologies, plans d’action</w:t>
      </w:r>
      <w:r w:rsidR="003F7E4D" w:rsidRPr="180464B1">
        <w:rPr>
          <w:lang w:val="fr-FR"/>
        </w:rPr>
        <w:t xml:space="preserve">, solutions à des </w:t>
      </w:r>
      <w:r w:rsidR="003F7E4D" w:rsidRPr="5B1D6C30">
        <w:rPr>
          <w:lang w:val="fr-FR"/>
        </w:rPr>
        <w:t>problématiques identifiées d’un territoire à l’autre de la zone de coopération</w:t>
      </w:r>
      <w:r w:rsidR="003F7E4D">
        <w:rPr>
          <w:lang w:val="fr-FR"/>
        </w:rPr>
        <w:t>. Toutefois, b</w:t>
      </w:r>
      <w:r w:rsidR="0089395C" w:rsidRPr="0089395C">
        <w:rPr>
          <w:lang w:val="fr-FR"/>
        </w:rPr>
        <w:t xml:space="preserve">ien que le </w:t>
      </w:r>
      <w:r w:rsidR="003F7E4D">
        <w:rPr>
          <w:lang w:val="fr-FR"/>
        </w:rPr>
        <w:t xml:space="preserve">renforcement des capacités </w:t>
      </w:r>
      <w:r w:rsidR="0089395C" w:rsidRPr="0089395C">
        <w:rPr>
          <w:lang w:val="fr-FR"/>
        </w:rPr>
        <w:t>des institutions p</w:t>
      </w:r>
      <w:r w:rsidR="0089395C">
        <w:rPr>
          <w:lang w:val="fr-FR"/>
        </w:rPr>
        <w:t>ubliques soit une précondition pour la mise en œuvre de politique</w:t>
      </w:r>
      <w:r w:rsidR="003F7E4D">
        <w:rPr>
          <w:lang w:val="fr-FR"/>
        </w:rPr>
        <w:t xml:space="preserve">s de développement </w:t>
      </w:r>
      <w:r w:rsidR="0089395C">
        <w:rPr>
          <w:lang w:val="fr-FR"/>
        </w:rPr>
        <w:t>durable sur le long terme, les actions dans le cadre de la priorité 3 n’ont pas d’effet environnementa</w:t>
      </w:r>
      <w:r w:rsidR="003F7E4D">
        <w:rPr>
          <w:lang w:val="fr-FR"/>
        </w:rPr>
        <w:t xml:space="preserve">l </w:t>
      </w:r>
      <w:r w:rsidR="0089395C">
        <w:rPr>
          <w:lang w:val="fr-FR"/>
        </w:rPr>
        <w:t>clairement établi</w:t>
      </w:r>
      <w:r w:rsidR="003F7E4D">
        <w:rPr>
          <w:lang w:val="fr-FR"/>
        </w:rPr>
        <w:t xml:space="preserve"> </w:t>
      </w:r>
      <w:r w:rsidR="64A54003" w:rsidRPr="2A753EC3">
        <w:rPr>
          <w:lang w:val="fr-FR"/>
        </w:rPr>
        <w:t>a</w:t>
      </w:r>
      <w:r w:rsidR="003F7E4D">
        <w:rPr>
          <w:lang w:val="fr-FR"/>
        </w:rPr>
        <w:t xml:space="preserve"> priori</w:t>
      </w:r>
      <w:r w:rsidR="0089395C">
        <w:rPr>
          <w:lang w:val="fr-FR"/>
        </w:rPr>
        <w:t>.</w:t>
      </w:r>
    </w:p>
    <w:p w14:paraId="2B563E46" w14:textId="4E2AE0B5" w:rsidR="0089395C" w:rsidRPr="003F7E4D" w:rsidRDefault="0089395C" w:rsidP="003F7E4D">
      <w:pPr>
        <w:spacing w:before="0" w:line="300" w:lineRule="atLeast"/>
        <w:rPr>
          <w:color w:val="4F81BD" w:themeColor="accent1"/>
          <w:sz w:val="22"/>
          <w:szCs w:val="22"/>
          <w:lang w:val="fr-FR"/>
        </w:rPr>
      </w:pPr>
      <w:bookmarkStart w:id="170" w:name="_Toc66805908"/>
      <w:r w:rsidRPr="003F7E4D">
        <w:rPr>
          <w:color w:val="4F81BD" w:themeColor="accent1"/>
          <w:sz w:val="22"/>
          <w:szCs w:val="22"/>
          <w:lang w:val="fr-FR"/>
        </w:rPr>
        <w:t xml:space="preserve">Tableau </w:t>
      </w:r>
      <w:r w:rsidRPr="003F7E4D">
        <w:rPr>
          <w:color w:val="4F81BD" w:themeColor="accent1"/>
          <w:sz w:val="22"/>
          <w:szCs w:val="22"/>
          <w:lang w:val="fr-FR"/>
        </w:rPr>
        <w:fldChar w:fldCharType="begin"/>
      </w:r>
      <w:r w:rsidRPr="003F7E4D">
        <w:rPr>
          <w:color w:val="4F81BD" w:themeColor="accent1"/>
          <w:sz w:val="22"/>
          <w:szCs w:val="22"/>
          <w:lang w:val="fr-FR"/>
        </w:rPr>
        <w:instrText xml:space="preserve"> SEQ Tableau \* ARABIC </w:instrText>
      </w:r>
      <w:r w:rsidRPr="003F7E4D">
        <w:rPr>
          <w:color w:val="4F81BD" w:themeColor="accent1"/>
          <w:sz w:val="22"/>
          <w:szCs w:val="22"/>
          <w:lang w:val="fr-FR"/>
        </w:rPr>
        <w:fldChar w:fldCharType="separate"/>
      </w:r>
      <w:r w:rsidR="001731A0">
        <w:rPr>
          <w:noProof/>
          <w:color w:val="4F81BD" w:themeColor="accent1"/>
          <w:sz w:val="22"/>
          <w:szCs w:val="22"/>
          <w:lang w:val="fr-FR"/>
        </w:rPr>
        <w:t>13</w:t>
      </w:r>
      <w:r w:rsidRPr="003F7E4D">
        <w:rPr>
          <w:color w:val="4F81BD" w:themeColor="accent1"/>
          <w:sz w:val="22"/>
          <w:szCs w:val="22"/>
          <w:lang w:val="fr-FR"/>
        </w:rPr>
        <w:fldChar w:fldCharType="end"/>
      </w:r>
      <w:r w:rsidR="003F7E4D">
        <w:rPr>
          <w:color w:val="4F81BD" w:themeColor="accent1"/>
          <w:sz w:val="22"/>
          <w:szCs w:val="22"/>
          <w:lang w:val="fr-FR"/>
        </w:rPr>
        <w:t xml:space="preserve"> : </w:t>
      </w:r>
      <w:r w:rsidR="001003A4">
        <w:rPr>
          <w:color w:val="4F81BD" w:themeColor="accent1"/>
          <w:sz w:val="22"/>
          <w:szCs w:val="22"/>
          <w:lang w:val="fr-FR"/>
        </w:rPr>
        <w:t>E</w:t>
      </w:r>
      <w:r w:rsidRPr="003F7E4D">
        <w:rPr>
          <w:color w:val="4F81BD" w:themeColor="accent1"/>
          <w:sz w:val="22"/>
          <w:szCs w:val="22"/>
          <w:lang w:val="fr-FR"/>
        </w:rPr>
        <w:t xml:space="preserve">ffets </w:t>
      </w:r>
      <w:r w:rsidR="00850114" w:rsidRPr="003F7E4D">
        <w:rPr>
          <w:color w:val="4F81BD" w:themeColor="accent1"/>
          <w:sz w:val="22"/>
          <w:szCs w:val="22"/>
          <w:lang w:val="fr-FR"/>
        </w:rPr>
        <w:t>environnementaux</w:t>
      </w:r>
      <w:r w:rsidRPr="003F7E4D">
        <w:rPr>
          <w:color w:val="4F81BD" w:themeColor="accent1"/>
          <w:sz w:val="22"/>
          <w:szCs w:val="22"/>
          <w:lang w:val="fr-FR"/>
        </w:rPr>
        <w:t xml:space="preserve"> </w:t>
      </w:r>
      <w:r w:rsidR="001003A4">
        <w:rPr>
          <w:color w:val="4F81BD" w:themeColor="accent1"/>
          <w:sz w:val="22"/>
          <w:szCs w:val="22"/>
          <w:lang w:val="fr-FR"/>
        </w:rPr>
        <w:t xml:space="preserve">attendus </w:t>
      </w:r>
      <w:r w:rsidRPr="003F7E4D">
        <w:rPr>
          <w:color w:val="4F81BD" w:themeColor="accent1"/>
          <w:sz w:val="22"/>
          <w:szCs w:val="22"/>
          <w:lang w:val="fr-FR"/>
        </w:rPr>
        <w:t xml:space="preserve">du PC </w:t>
      </w:r>
      <w:r w:rsidR="00877209">
        <w:rPr>
          <w:color w:val="4F81BD" w:themeColor="accent1"/>
          <w:sz w:val="22"/>
          <w:szCs w:val="22"/>
          <w:lang w:val="fr-FR"/>
        </w:rPr>
        <w:t>Euro-MED</w:t>
      </w:r>
      <w:bookmarkEnd w:id="170"/>
    </w:p>
    <w:tbl>
      <w:tblPr>
        <w:tblW w:w="5000" w:type="pct"/>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left w:w="70" w:type="dxa"/>
          <w:right w:w="70" w:type="dxa"/>
        </w:tblCellMar>
        <w:tblLook w:val="04A0" w:firstRow="1" w:lastRow="0" w:firstColumn="1" w:lastColumn="0" w:noHBand="0" w:noVBand="1"/>
      </w:tblPr>
      <w:tblGrid>
        <w:gridCol w:w="3307"/>
        <w:gridCol w:w="3591"/>
        <w:gridCol w:w="524"/>
        <w:gridCol w:w="547"/>
        <w:gridCol w:w="548"/>
        <w:gridCol w:w="437"/>
        <w:gridCol w:w="659"/>
      </w:tblGrid>
      <w:tr w:rsidR="00520DC2" w:rsidRPr="003F7E4D" w14:paraId="7DBCC52D" w14:textId="77777777" w:rsidTr="003F7E4D">
        <w:trPr>
          <w:trHeight w:val="434"/>
          <w:tblHeader/>
        </w:trPr>
        <w:tc>
          <w:tcPr>
            <w:tcW w:w="1047" w:type="pct"/>
            <w:tcBorders>
              <w:bottom w:val="single" w:sz="8" w:space="0" w:color="auto"/>
            </w:tcBorders>
            <w:shd w:val="clear" w:color="auto" w:fill="B8CCE4" w:themeFill="accent1" w:themeFillTint="66"/>
            <w:noWrap/>
            <w:vAlign w:val="center"/>
          </w:tcPr>
          <w:p w14:paraId="57DDE080" w14:textId="1ED19374" w:rsidR="00520DC2" w:rsidRPr="003F7E4D" w:rsidRDefault="00A61C14" w:rsidP="00520DC2">
            <w:pPr>
              <w:rPr>
                <w:b/>
                <w:bCs/>
                <w:lang w:val="fr-FR" w:eastAsia="it-IT"/>
              </w:rPr>
            </w:pPr>
            <w:r w:rsidRPr="003F7E4D">
              <w:rPr>
                <w:b/>
                <w:bCs/>
                <w:lang w:val="fr-FR" w:eastAsia="it-IT"/>
              </w:rPr>
              <w:t>Enjeu environnemental</w:t>
            </w:r>
          </w:p>
        </w:tc>
        <w:tc>
          <w:tcPr>
            <w:tcW w:w="1980" w:type="pct"/>
            <w:tcBorders>
              <w:bottom w:val="single" w:sz="8" w:space="0" w:color="auto"/>
            </w:tcBorders>
            <w:shd w:val="clear" w:color="auto" w:fill="B8CCE4" w:themeFill="accent1" w:themeFillTint="66"/>
            <w:vAlign w:val="center"/>
          </w:tcPr>
          <w:p w14:paraId="75FA7F6A" w14:textId="6CEBB66E" w:rsidR="00520DC2" w:rsidRPr="003F7E4D" w:rsidRDefault="008C7CD3" w:rsidP="00520DC2">
            <w:pPr>
              <w:rPr>
                <w:b/>
                <w:bCs/>
                <w:lang w:val="fr-FR" w:eastAsia="it-IT"/>
              </w:rPr>
            </w:pPr>
            <w:r w:rsidRPr="003F7E4D">
              <w:rPr>
                <w:b/>
                <w:bCs/>
                <w:lang w:val="fr-FR" w:eastAsia="it-IT"/>
              </w:rPr>
              <w:t>Objectif environnemental</w:t>
            </w:r>
          </w:p>
        </w:tc>
        <w:tc>
          <w:tcPr>
            <w:tcW w:w="385" w:type="pct"/>
            <w:tcBorders>
              <w:bottom w:val="single" w:sz="8" w:space="0" w:color="auto"/>
            </w:tcBorders>
            <w:shd w:val="clear" w:color="auto" w:fill="B8CCE4" w:themeFill="accent1" w:themeFillTint="66"/>
            <w:vAlign w:val="center"/>
          </w:tcPr>
          <w:p w14:paraId="25F6FB72" w14:textId="5E6876C0" w:rsidR="00520DC2" w:rsidRPr="003F7E4D" w:rsidRDefault="008C7CD3" w:rsidP="00CD39F2">
            <w:pPr>
              <w:jc w:val="center"/>
              <w:rPr>
                <w:b/>
                <w:bCs/>
                <w:lang w:val="fr-FR" w:eastAsia="it-IT"/>
              </w:rPr>
            </w:pPr>
            <w:r w:rsidRPr="003F7E4D">
              <w:rPr>
                <w:b/>
                <w:bCs/>
                <w:lang w:val="fr-FR" w:eastAsia="it-IT"/>
              </w:rPr>
              <w:t>OS</w:t>
            </w:r>
            <w:r w:rsidR="00520DC2" w:rsidRPr="003F7E4D">
              <w:rPr>
                <w:b/>
                <w:bCs/>
                <w:lang w:val="fr-FR" w:eastAsia="it-IT"/>
              </w:rPr>
              <w:t xml:space="preserve"> (i)</w:t>
            </w:r>
          </w:p>
        </w:tc>
        <w:tc>
          <w:tcPr>
            <w:tcW w:w="397" w:type="pct"/>
            <w:tcBorders>
              <w:bottom w:val="single" w:sz="8" w:space="0" w:color="auto"/>
            </w:tcBorders>
            <w:shd w:val="clear" w:color="auto" w:fill="B8CCE4" w:themeFill="accent1" w:themeFillTint="66"/>
            <w:vAlign w:val="center"/>
          </w:tcPr>
          <w:p w14:paraId="0F191AA9" w14:textId="55B0B84A" w:rsidR="00520DC2" w:rsidRPr="003F7E4D" w:rsidRDefault="008C7CD3" w:rsidP="00CD39F2">
            <w:pPr>
              <w:jc w:val="center"/>
              <w:rPr>
                <w:b/>
                <w:bCs/>
                <w:highlight w:val="yellow"/>
                <w:lang w:val="fr-FR" w:eastAsia="it-IT"/>
              </w:rPr>
            </w:pPr>
            <w:r w:rsidRPr="003F7E4D">
              <w:rPr>
                <w:b/>
                <w:bCs/>
                <w:lang w:val="fr-FR" w:eastAsia="it-IT"/>
              </w:rPr>
              <w:t>OS</w:t>
            </w:r>
            <w:r w:rsidR="00520DC2" w:rsidRPr="003F7E4D">
              <w:rPr>
                <w:b/>
                <w:bCs/>
                <w:lang w:val="fr-FR" w:eastAsia="it-IT"/>
              </w:rPr>
              <w:t xml:space="preserve"> (iv)</w:t>
            </w:r>
          </w:p>
        </w:tc>
        <w:tc>
          <w:tcPr>
            <w:tcW w:w="397" w:type="pct"/>
            <w:tcBorders>
              <w:bottom w:val="single" w:sz="8" w:space="0" w:color="auto"/>
            </w:tcBorders>
            <w:shd w:val="clear" w:color="auto" w:fill="B8CCE4" w:themeFill="accent1" w:themeFillTint="66"/>
            <w:vAlign w:val="center"/>
          </w:tcPr>
          <w:p w14:paraId="51207B7E" w14:textId="77151857" w:rsidR="00520DC2" w:rsidRPr="003F7E4D" w:rsidRDefault="008C7CD3" w:rsidP="00CD39F2">
            <w:pPr>
              <w:jc w:val="center"/>
              <w:rPr>
                <w:b/>
                <w:bCs/>
                <w:highlight w:val="yellow"/>
                <w:lang w:val="fr-FR" w:eastAsia="it-IT"/>
              </w:rPr>
            </w:pPr>
            <w:r w:rsidRPr="003F7E4D">
              <w:rPr>
                <w:b/>
                <w:bCs/>
                <w:lang w:val="fr-FR" w:eastAsia="it-IT"/>
              </w:rPr>
              <w:t>OS</w:t>
            </w:r>
            <w:r w:rsidR="00520DC2" w:rsidRPr="003F7E4D">
              <w:rPr>
                <w:b/>
                <w:bCs/>
                <w:lang w:val="fr-FR" w:eastAsia="it-IT"/>
              </w:rPr>
              <w:t xml:space="preserve"> (vi)</w:t>
            </w:r>
          </w:p>
        </w:tc>
        <w:tc>
          <w:tcPr>
            <w:tcW w:w="332" w:type="pct"/>
            <w:tcBorders>
              <w:bottom w:val="single" w:sz="8" w:space="0" w:color="auto"/>
            </w:tcBorders>
            <w:shd w:val="clear" w:color="auto" w:fill="B8CCE4" w:themeFill="accent1" w:themeFillTint="66"/>
            <w:vAlign w:val="center"/>
          </w:tcPr>
          <w:p w14:paraId="662E7028" w14:textId="785E2723" w:rsidR="00520DC2" w:rsidRPr="003F7E4D" w:rsidRDefault="008C7CD3" w:rsidP="00CD39F2">
            <w:pPr>
              <w:jc w:val="center"/>
              <w:rPr>
                <w:b/>
                <w:bCs/>
                <w:highlight w:val="yellow"/>
                <w:lang w:val="fr-FR" w:eastAsia="it-IT"/>
              </w:rPr>
            </w:pPr>
            <w:r w:rsidRPr="003F7E4D">
              <w:rPr>
                <w:b/>
                <w:bCs/>
                <w:lang w:val="fr-FR" w:eastAsia="it-IT"/>
              </w:rPr>
              <w:t>OS</w:t>
            </w:r>
            <w:r w:rsidR="00520DC2" w:rsidRPr="003F7E4D">
              <w:rPr>
                <w:b/>
                <w:bCs/>
                <w:lang w:val="fr-FR" w:eastAsia="it-IT"/>
              </w:rPr>
              <w:t xml:space="preserve"> (vii)</w:t>
            </w:r>
          </w:p>
        </w:tc>
        <w:tc>
          <w:tcPr>
            <w:tcW w:w="462" w:type="pct"/>
            <w:tcBorders>
              <w:bottom w:val="single" w:sz="8" w:space="0" w:color="auto"/>
            </w:tcBorders>
            <w:shd w:val="clear" w:color="auto" w:fill="B8CCE4" w:themeFill="accent1" w:themeFillTint="66"/>
            <w:vAlign w:val="center"/>
          </w:tcPr>
          <w:p w14:paraId="1E919124" w14:textId="14531353" w:rsidR="00520DC2" w:rsidRPr="003F7E4D" w:rsidRDefault="00520DC2" w:rsidP="00CD39F2">
            <w:pPr>
              <w:jc w:val="center"/>
              <w:rPr>
                <w:b/>
                <w:bCs/>
                <w:highlight w:val="yellow"/>
                <w:lang w:val="fr-FR" w:eastAsia="it-IT"/>
              </w:rPr>
            </w:pPr>
            <w:r w:rsidRPr="003F7E4D">
              <w:rPr>
                <w:b/>
                <w:bCs/>
                <w:lang w:val="fr-FR" w:eastAsia="it-IT"/>
              </w:rPr>
              <w:t>ISO (vi)</w:t>
            </w:r>
          </w:p>
        </w:tc>
      </w:tr>
      <w:tr w:rsidR="00696F5B" w:rsidRPr="003F7E4D" w14:paraId="2A9F75A1" w14:textId="77777777" w:rsidTr="003F7E4D">
        <w:trPr>
          <w:trHeight w:val="474"/>
        </w:trPr>
        <w:tc>
          <w:tcPr>
            <w:tcW w:w="1047" w:type="pct"/>
            <w:vMerge w:val="restart"/>
            <w:shd w:val="clear" w:color="auto" w:fill="auto"/>
            <w:vAlign w:val="center"/>
          </w:tcPr>
          <w:p w14:paraId="4DE54B6E" w14:textId="43C2C01F" w:rsidR="00696F5B" w:rsidRPr="003F7E4D" w:rsidRDefault="00D55196" w:rsidP="00696F5B">
            <w:pPr>
              <w:rPr>
                <w:lang w:val="fr-FR" w:eastAsia="it-IT"/>
              </w:rPr>
            </w:pPr>
            <w:r w:rsidRPr="003F7E4D">
              <w:rPr>
                <w:lang w:val="fr-FR" w:eastAsia="it-IT"/>
              </w:rPr>
              <w:t>Changements climatiques et risques associés</w:t>
            </w:r>
          </w:p>
        </w:tc>
        <w:tc>
          <w:tcPr>
            <w:tcW w:w="1980" w:type="pct"/>
            <w:vAlign w:val="center"/>
          </w:tcPr>
          <w:p w14:paraId="708B8D01" w14:textId="50A0D088" w:rsidR="00696F5B" w:rsidRPr="003F7E4D" w:rsidRDefault="008C7CD3" w:rsidP="00696F5B">
            <w:pPr>
              <w:rPr>
                <w:lang w:val="fr-FR" w:eastAsia="it-IT"/>
              </w:rPr>
            </w:pPr>
            <w:r w:rsidRPr="003F7E4D">
              <w:rPr>
                <w:lang w:val="fr-FR" w:eastAsia="it-IT"/>
              </w:rPr>
              <w:t>Réduire les émissions de GES</w:t>
            </w:r>
          </w:p>
        </w:tc>
        <w:tc>
          <w:tcPr>
            <w:tcW w:w="385" w:type="pct"/>
            <w:shd w:val="clear" w:color="auto" w:fill="92D050"/>
            <w:vAlign w:val="center"/>
          </w:tcPr>
          <w:p w14:paraId="34AD5B98" w14:textId="77F7CDDA" w:rsidR="00696F5B" w:rsidRPr="003F7E4D" w:rsidRDefault="001E324C" w:rsidP="00696F5B">
            <w:pPr>
              <w:jc w:val="center"/>
              <w:rPr>
                <w:lang w:val="fr-FR" w:eastAsia="it-IT"/>
              </w:rPr>
            </w:pPr>
            <w:r w:rsidRPr="003F7E4D">
              <w:rPr>
                <w:lang w:val="fr-FR"/>
              </w:rPr>
              <w:t>+</w:t>
            </w:r>
          </w:p>
        </w:tc>
        <w:tc>
          <w:tcPr>
            <w:tcW w:w="397" w:type="pct"/>
            <w:shd w:val="clear" w:color="auto" w:fill="EAF1DD" w:themeFill="accent3" w:themeFillTint="33"/>
            <w:vAlign w:val="center"/>
          </w:tcPr>
          <w:p w14:paraId="799FB659" w14:textId="1A050068" w:rsidR="00696F5B" w:rsidRPr="003F7E4D" w:rsidRDefault="003F7E4D" w:rsidP="00696F5B">
            <w:pPr>
              <w:jc w:val="center"/>
              <w:rPr>
                <w:lang w:val="fr-FR" w:eastAsia="it-IT"/>
              </w:rPr>
            </w:pPr>
            <w:r>
              <w:rPr>
                <w:lang w:val="fr-FR" w:eastAsia="it-IT"/>
              </w:rPr>
              <w:t>n.s</w:t>
            </w:r>
          </w:p>
        </w:tc>
        <w:tc>
          <w:tcPr>
            <w:tcW w:w="397" w:type="pct"/>
            <w:shd w:val="clear" w:color="auto" w:fill="76923C" w:themeFill="accent3" w:themeFillShade="BF"/>
            <w:vAlign w:val="center"/>
          </w:tcPr>
          <w:p w14:paraId="7F237641" w14:textId="6C51CFFD" w:rsidR="00696F5B" w:rsidRPr="003F7E4D" w:rsidRDefault="00696F5B" w:rsidP="00696F5B">
            <w:pPr>
              <w:jc w:val="center"/>
              <w:rPr>
                <w:lang w:val="fr-FR" w:eastAsia="it-IT"/>
              </w:rPr>
            </w:pPr>
            <w:r w:rsidRPr="003F7E4D">
              <w:rPr>
                <w:lang w:val="fr-FR" w:eastAsia="it-IT"/>
              </w:rPr>
              <w:t>+</w:t>
            </w:r>
            <w:r w:rsidR="00D01B7D" w:rsidRPr="003F7E4D">
              <w:rPr>
                <w:lang w:val="fr-FR" w:eastAsia="it-IT"/>
              </w:rPr>
              <w:t>+</w:t>
            </w:r>
          </w:p>
        </w:tc>
        <w:tc>
          <w:tcPr>
            <w:tcW w:w="332" w:type="pct"/>
            <w:shd w:val="clear" w:color="auto" w:fill="auto"/>
          </w:tcPr>
          <w:p w14:paraId="0E7C9A9F" w14:textId="406405EC" w:rsidR="00696F5B" w:rsidRPr="003F7E4D" w:rsidRDefault="00696F5B" w:rsidP="00696F5B">
            <w:pPr>
              <w:jc w:val="center"/>
              <w:rPr>
                <w:lang w:val="fr-FR" w:eastAsia="it-IT"/>
              </w:rPr>
            </w:pPr>
            <w:r w:rsidRPr="003F7E4D">
              <w:rPr>
                <w:lang w:val="fr-FR" w:eastAsia="it-IT"/>
              </w:rPr>
              <w:t>n.e</w:t>
            </w:r>
          </w:p>
        </w:tc>
        <w:tc>
          <w:tcPr>
            <w:tcW w:w="462" w:type="pct"/>
            <w:shd w:val="clear" w:color="auto" w:fill="auto"/>
          </w:tcPr>
          <w:p w14:paraId="5D4474BE" w14:textId="25E38C6C" w:rsidR="00696F5B" w:rsidRPr="003F7E4D" w:rsidRDefault="00696F5B" w:rsidP="00696F5B">
            <w:pPr>
              <w:jc w:val="center"/>
              <w:rPr>
                <w:lang w:val="fr-FR" w:eastAsia="it-IT"/>
              </w:rPr>
            </w:pPr>
            <w:r w:rsidRPr="003F7E4D">
              <w:rPr>
                <w:lang w:val="fr-FR" w:eastAsia="it-IT"/>
              </w:rPr>
              <w:t>n.e</w:t>
            </w:r>
          </w:p>
        </w:tc>
      </w:tr>
      <w:tr w:rsidR="00696F5B" w:rsidRPr="003F7E4D" w14:paraId="412DBBAA" w14:textId="77777777" w:rsidTr="003F7E4D">
        <w:trPr>
          <w:trHeight w:val="375"/>
        </w:trPr>
        <w:tc>
          <w:tcPr>
            <w:tcW w:w="1047" w:type="pct"/>
            <w:vMerge/>
            <w:shd w:val="clear" w:color="auto" w:fill="auto"/>
            <w:vAlign w:val="center"/>
          </w:tcPr>
          <w:p w14:paraId="42705A5C" w14:textId="77777777" w:rsidR="00696F5B" w:rsidRPr="003F7E4D" w:rsidRDefault="00696F5B" w:rsidP="00696F5B">
            <w:pPr>
              <w:rPr>
                <w:lang w:val="fr-FR" w:eastAsia="it-IT"/>
              </w:rPr>
            </w:pPr>
          </w:p>
        </w:tc>
        <w:tc>
          <w:tcPr>
            <w:tcW w:w="1980" w:type="pct"/>
            <w:vAlign w:val="center"/>
          </w:tcPr>
          <w:p w14:paraId="6B475017" w14:textId="2F23447E" w:rsidR="00696F5B" w:rsidRPr="003F7E4D" w:rsidRDefault="008C7CD3" w:rsidP="00696F5B">
            <w:pPr>
              <w:rPr>
                <w:lang w:val="fr-FR" w:eastAsia="it-IT"/>
              </w:rPr>
            </w:pPr>
            <w:r w:rsidRPr="003F7E4D">
              <w:rPr>
                <w:lang w:val="fr-FR" w:eastAsia="it-IT"/>
              </w:rPr>
              <w:t>Réduire les risques d’</w:t>
            </w:r>
            <w:r w:rsidR="003F7E4D" w:rsidRPr="003F7E4D">
              <w:rPr>
                <w:lang w:val="fr-FR" w:eastAsia="it-IT"/>
              </w:rPr>
              <w:t>inondation</w:t>
            </w:r>
          </w:p>
        </w:tc>
        <w:tc>
          <w:tcPr>
            <w:tcW w:w="385" w:type="pct"/>
            <w:shd w:val="clear" w:color="auto" w:fill="auto"/>
            <w:vAlign w:val="center"/>
          </w:tcPr>
          <w:p w14:paraId="29D865F0" w14:textId="26AC222D"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6DCB6B19" w14:textId="27C16B18" w:rsidR="00696F5B" w:rsidRPr="003F7E4D" w:rsidRDefault="00696F5B" w:rsidP="00696F5B">
            <w:pPr>
              <w:jc w:val="center"/>
              <w:rPr>
                <w:lang w:val="fr-FR" w:eastAsia="it-IT"/>
              </w:rPr>
            </w:pPr>
            <w:r w:rsidRPr="003F7E4D">
              <w:rPr>
                <w:lang w:val="fr-FR" w:eastAsia="it-IT"/>
              </w:rPr>
              <w:t>n.e</w:t>
            </w:r>
          </w:p>
        </w:tc>
        <w:tc>
          <w:tcPr>
            <w:tcW w:w="397" w:type="pct"/>
            <w:shd w:val="clear" w:color="auto" w:fill="92D050"/>
            <w:vAlign w:val="center"/>
          </w:tcPr>
          <w:p w14:paraId="2FD87FCA" w14:textId="41000849" w:rsidR="00696F5B" w:rsidRPr="003F7E4D" w:rsidRDefault="00696F5B" w:rsidP="00696F5B">
            <w:pPr>
              <w:jc w:val="center"/>
              <w:rPr>
                <w:lang w:val="fr-FR" w:eastAsia="it-IT"/>
              </w:rPr>
            </w:pPr>
            <w:r w:rsidRPr="003F7E4D">
              <w:rPr>
                <w:lang w:val="fr-FR" w:eastAsia="it-IT"/>
              </w:rPr>
              <w:t>+</w:t>
            </w:r>
          </w:p>
        </w:tc>
        <w:tc>
          <w:tcPr>
            <w:tcW w:w="332" w:type="pct"/>
            <w:shd w:val="clear" w:color="auto" w:fill="EAF1DD" w:themeFill="accent3" w:themeFillTint="33"/>
          </w:tcPr>
          <w:p w14:paraId="1FAB3CD4" w14:textId="2C8A6DEA" w:rsidR="00696F5B" w:rsidRPr="003F7E4D" w:rsidRDefault="00696F5B" w:rsidP="00696F5B">
            <w:pPr>
              <w:jc w:val="center"/>
              <w:rPr>
                <w:lang w:val="fr-FR" w:eastAsia="it-IT"/>
              </w:rPr>
            </w:pPr>
            <w:r w:rsidRPr="003F7E4D">
              <w:rPr>
                <w:lang w:val="fr-FR" w:eastAsia="it-IT"/>
              </w:rPr>
              <w:t>n.s</w:t>
            </w:r>
          </w:p>
        </w:tc>
        <w:tc>
          <w:tcPr>
            <w:tcW w:w="462" w:type="pct"/>
            <w:shd w:val="clear" w:color="auto" w:fill="auto"/>
          </w:tcPr>
          <w:p w14:paraId="07495FB2" w14:textId="258EE334" w:rsidR="00696F5B" w:rsidRPr="003F7E4D" w:rsidRDefault="00696F5B" w:rsidP="00696F5B">
            <w:pPr>
              <w:jc w:val="center"/>
              <w:rPr>
                <w:lang w:val="fr-FR" w:eastAsia="it-IT"/>
              </w:rPr>
            </w:pPr>
            <w:r w:rsidRPr="003F7E4D">
              <w:rPr>
                <w:lang w:val="fr-FR" w:eastAsia="it-IT"/>
              </w:rPr>
              <w:t>n.e</w:t>
            </w:r>
          </w:p>
        </w:tc>
      </w:tr>
      <w:tr w:rsidR="00696F5B" w:rsidRPr="003F7E4D" w14:paraId="3F2B8558" w14:textId="77777777" w:rsidTr="003F7E4D">
        <w:trPr>
          <w:trHeight w:val="375"/>
        </w:trPr>
        <w:tc>
          <w:tcPr>
            <w:tcW w:w="1047" w:type="pct"/>
            <w:vMerge/>
            <w:shd w:val="clear" w:color="auto" w:fill="auto"/>
            <w:vAlign w:val="center"/>
          </w:tcPr>
          <w:p w14:paraId="12854E83" w14:textId="77777777" w:rsidR="00696F5B" w:rsidRPr="003F7E4D" w:rsidRDefault="00696F5B" w:rsidP="00696F5B">
            <w:pPr>
              <w:rPr>
                <w:lang w:val="fr-FR" w:eastAsia="it-IT"/>
              </w:rPr>
            </w:pPr>
          </w:p>
        </w:tc>
        <w:tc>
          <w:tcPr>
            <w:tcW w:w="1980" w:type="pct"/>
            <w:vAlign w:val="center"/>
          </w:tcPr>
          <w:p w14:paraId="1F21C4B2" w14:textId="2BD48DF5" w:rsidR="00696F5B" w:rsidRPr="003F7E4D" w:rsidRDefault="00696F5B" w:rsidP="00696F5B">
            <w:pPr>
              <w:rPr>
                <w:lang w:val="fr-FR" w:eastAsia="it-IT"/>
              </w:rPr>
            </w:pPr>
            <w:r w:rsidRPr="003F7E4D">
              <w:rPr>
                <w:lang w:val="fr-FR" w:eastAsia="it-IT"/>
              </w:rPr>
              <w:t>R</w:t>
            </w:r>
            <w:r w:rsidR="008C7CD3" w:rsidRPr="003F7E4D">
              <w:rPr>
                <w:lang w:val="fr-FR" w:eastAsia="it-IT"/>
              </w:rPr>
              <w:t>éduire les risques liés à l’érosion côtière</w:t>
            </w:r>
          </w:p>
        </w:tc>
        <w:tc>
          <w:tcPr>
            <w:tcW w:w="385" w:type="pct"/>
            <w:shd w:val="clear" w:color="auto" w:fill="auto"/>
            <w:vAlign w:val="center"/>
          </w:tcPr>
          <w:p w14:paraId="6D83909E" w14:textId="59732B96"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6B4FE0D3" w14:textId="42364AF7" w:rsidR="00696F5B" w:rsidRPr="003F7E4D" w:rsidRDefault="00696F5B" w:rsidP="00696F5B">
            <w:pPr>
              <w:jc w:val="center"/>
              <w:rPr>
                <w:lang w:val="fr-FR" w:eastAsia="it-IT"/>
              </w:rPr>
            </w:pPr>
            <w:r w:rsidRPr="003F7E4D">
              <w:rPr>
                <w:lang w:val="fr-FR" w:eastAsia="it-IT"/>
              </w:rPr>
              <w:t>n.e</w:t>
            </w:r>
          </w:p>
        </w:tc>
        <w:tc>
          <w:tcPr>
            <w:tcW w:w="397" w:type="pct"/>
            <w:shd w:val="clear" w:color="auto" w:fill="92D050"/>
            <w:vAlign w:val="center"/>
          </w:tcPr>
          <w:p w14:paraId="7271005A" w14:textId="394AB01D" w:rsidR="00696F5B" w:rsidRPr="003F7E4D" w:rsidRDefault="00696F5B" w:rsidP="00696F5B">
            <w:pPr>
              <w:jc w:val="center"/>
              <w:rPr>
                <w:lang w:val="fr-FR" w:eastAsia="it-IT"/>
              </w:rPr>
            </w:pPr>
            <w:r w:rsidRPr="003F7E4D">
              <w:rPr>
                <w:lang w:val="fr-FR" w:eastAsia="it-IT"/>
              </w:rPr>
              <w:t>+</w:t>
            </w:r>
          </w:p>
        </w:tc>
        <w:tc>
          <w:tcPr>
            <w:tcW w:w="332" w:type="pct"/>
            <w:shd w:val="clear" w:color="auto" w:fill="EAF1DD" w:themeFill="accent3" w:themeFillTint="33"/>
          </w:tcPr>
          <w:p w14:paraId="742766B7" w14:textId="41D3B015" w:rsidR="00696F5B" w:rsidRPr="003F7E4D" w:rsidRDefault="00696F5B" w:rsidP="00696F5B">
            <w:pPr>
              <w:jc w:val="center"/>
              <w:rPr>
                <w:lang w:val="fr-FR" w:eastAsia="it-IT"/>
              </w:rPr>
            </w:pPr>
            <w:r w:rsidRPr="003F7E4D">
              <w:rPr>
                <w:lang w:val="fr-FR" w:eastAsia="it-IT"/>
              </w:rPr>
              <w:t>n.s</w:t>
            </w:r>
          </w:p>
        </w:tc>
        <w:tc>
          <w:tcPr>
            <w:tcW w:w="462" w:type="pct"/>
            <w:shd w:val="clear" w:color="auto" w:fill="auto"/>
          </w:tcPr>
          <w:p w14:paraId="269C7B95" w14:textId="75AEFECE" w:rsidR="00696F5B" w:rsidRPr="003F7E4D" w:rsidRDefault="00696F5B" w:rsidP="00696F5B">
            <w:pPr>
              <w:jc w:val="center"/>
              <w:rPr>
                <w:lang w:val="fr-FR" w:eastAsia="it-IT"/>
              </w:rPr>
            </w:pPr>
            <w:r w:rsidRPr="003F7E4D">
              <w:rPr>
                <w:lang w:val="fr-FR" w:eastAsia="it-IT"/>
              </w:rPr>
              <w:t>n.e</w:t>
            </w:r>
          </w:p>
        </w:tc>
      </w:tr>
      <w:tr w:rsidR="00696F5B" w:rsidRPr="003F7E4D" w14:paraId="5FADB3F5" w14:textId="77777777" w:rsidTr="003F7E4D">
        <w:trPr>
          <w:trHeight w:val="375"/>
        </w:trPr>
        <w:tc>
          <w:tcPr>
            <w:tcW w:w="1047" w:type="pct"/>
            <w:vMerge/>
            <w:shd w:val="clear" w:color="auto" w:fill="auto"/>
            <w:vAlign w:val="center"/>
          </w:tcPr>
          <w:p w14:paraId="03A74934" w14:textId="77777777" w:rsidR="00696F5B" w:rsidRPr="003F7E4D" w:rsidRDefault="00696F5B" w:rsidP="00696F5B">
            <w:pPr>
              <w:rPr>
                <w:lang w:val="fr-FR" w:eastAsia="it-IT"/>
              </w:rPr>
            </w:pPr>
          </w:p>
        </w:tc>
        <w:tc>
          <w:tcPr>
            <w:tcW w:w="1980" w:type="pct"/>
            <w:vAlign w:val="center"/>
          </w:tcPr>
          <w:p w14:paraId="43B00743" w14:textId="3E00723B" w:rsidR="00696F5B" w:rsidRPr="003F7E4D" w:rsidRDefault="008C7CD3" w:rsidP="00696F5B">
            <w:pPr>
              <w:rPr>
                <w:lang w:val="fr-FR" w:eastAsia="it-IT"/>
              </w:rPr>
            </w:pPr>
            <w:r w:rsidRPr="003F7E4D">
              <w:rPr>
                <w:lang w:val="fr-FR" w:eastAsia="it-IT"/>
              </w:rPr>
              <w:t>Réduire les risques de désertification</w:t>
            </w:r>
          </w:p>
        </w:tc>
        <w:tc>
          <w:tcPr>
            <w:tcW w:w="385" w:type="pct"/>
            <w:shd w:val="clear" w:color="auto" w:fill="auto"/>
            <w:vAlign w:val="center"/>
          </w:tcPr>
          <w:p w14:paraId="53137818" w14:textId="09D0F1BA"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2CF319FF" w14:textId="37E6B801" w:rsidR="00696F5B" w:rsidRPr="003F7E4D" w:rsidRDefault="00696F5B" w:rsidP="00696F5B">
            <w:pPr>
              <w:jc w:val="center"/>
              <w:rPr>
                <w:lang w:val="fr-FR" w:eastAsia="it-IT"/>
              </w:rPr>
            </w:pPr>
            <w:r w:rsidRPr="003F7E4D">
              <w:rPr>
                <w:lang w:val="fr-FR" w:eastAsia="it-IT"/>
              </w:rPr>
              <w:t>n.e</w:t>
            </w:r>
          </w:p>
        </w:tc>
        <w:tc>
          <w:tcPr>
            <w:tcW w:w="397" w:type="pct"/>
            <w:shd w:val="clear" w:color="auto" w:fill="92D050"/>
            <w:vAlign w:val="center"/>
          </w:tcPr>
          <w:p w14:paraId="053906FC" w14:textId="015308FA" w:rsidR="00696F5B" w:rsidRPr="003F7E4D" w:rsidRDefault="00696F5B" w:rsidP="00696F5B">
            <w:pPr>
              <w:jc w:val="center"/>
              <w:rPr>
                <w:lang w:val="fr-FR" w:eastAsia="it-IT"/>
              </w:rPr>
            </w:pPr>
            <w:r w:rsidRPr="003F7E4D">
              <w:rPr>
                <w:lang w:val="fr-FR" w:eastAsia="it-IT"/>
              </w:rPr>
              <w:t>+</w:t>
            </w:r>
          </w:p>
        </w:tc>
        <w:tc>
          <w:tcPr>
            <w:tcW w:w="332" w:type="pct"/>
            <w:shd w:val="clear" w:color="auto" w:fill="EAF1DD" w:themeFill="accent3" w:themeFillTint="33"/>
          </w:tcPr>
          <w:p w14:paraId="77CD9FA0" w14:textId="70FB3955" w:rsidR="00696F5B" w:rsidRPr="003F7E4D" w:rsidRDefault="00696F5B" w:rsidP="00696F5B">
            <w:pPr>
              <w:jc w:val="center"/>
              <w:rPr>
                <w:lang w:val="fr-FR" w:eastAsia="it-IT"/>
              </w:rPr>
            </w:pPr>
            <w:r w:rsidRPr="003F7E4D">
              <w:rPr>
                <w:lang w:val="fr-FR" w:eastAsia="it-IT"/>
              </w:rPr>
              <w:t>n.s</w:t>
            </w:r>
          </w:p>
        </w:tc>
        <w:tc>
          <w:tcPr>
            <w:tcW w:w="462" w:type="pct"/>
            <w:shd w:val="clear" w:color="auto" w:fill="auto"/>
          </w:tcPr>
          <w:p w14:paraId="2671B22A" w14:textId="55721886" w:rsidR="00696F5B" w:rsidRPr="003F7E4D" w:rsidRDefault="00696F5B" w:rsidP="00696F5B">
            <w:pPr>
              <w:jc w:val="center"/>
              <w:rPr>
                <w:lang w:val="fr-FR" w:eastAsia="it-IT"/>
              </w:rPr>
            </w:pPr>
            <w:r w:rsidRPr="003F7E4D">
              <w:rPr>
                <w:lang w:val="fr-FR" w:eastAsia="it-IT"/>
              </w:rPr>
              <w:t>n.e</w:t>
            </w:r>
          </w:p>
        </w:tc>
      </w:tr>
      <w:tr w:rsidR="00696F5B" w:rsidRPr="003F7E4D" w14:paraId="778E4610" w14:textId="77777777" w:rsidTr="003F7E4D">
        <w:trPr>
          <w:trHeight w:val="535"/>
        </w:trPr>
        <w:tc>
          <w:tcPr>
            <w:tcW w:w="1047" w:type="pct"/>
            <w:shd w:val="clear" w:color="auto" w:fill="auto"/>
            <w:vAlign w:val="center"/>
          </w:tcPr>
          <w:p w14:paraId="25DDB272" w14:textId="3DD5FAE4" w:rsidR="00696F5B" w:rsidRPr="003F7E4D" w:rsidRDefault="008C7CD3" w:rsidP="003F7E4D">
            <w:pPr>
              <w:spacing w:before="120"/>
              <w:rPr>
                <w:lang w:val="fr-FR" w:eastAsia="it-IT"/>
              </w:rPr>
            </w:pPr>
            <w:r w:rsidRPr="003F7E4D">
              <w:rPr>
                <w:lang w:val="fr-FR" w:eastAsia="it-IT"/>
              </w:rPr>
              <w:t>Qualité de l’aire</w:t>
            </w:r>
          </w:p>
        </w:tc>
        <w:tc>
          <w:tcPr>
            <w:tcW w:w="1980" w:type="pct"/>
            <w:vAlign w:val="center"/>
          </w:tcPr>
          <w:p w14:paraId="45137D3B" w14:textId="4D9F7B34" w:rsidR="00696F5B" w:rsidRPr="003F7E4D" w:rsidRDefault="008C7CD3" w:rsidP="003F7E4D">
            <w:pPr>
              <w:spacing w:before="120"/>
              <w:rPr>
                <w:lang w:val="fr-FR" w:eastAsia="it-IT"/>
              </w:rPr>
            </w:pPr>
            <w:r w:rsidRPr="003F7E4D">
              <w:rPr>
                <w:lang w:val="fr-FR" w:eastAsia="it-IT"/>
              </w:rPr>
              <w:t>Améliorer la qualité de l’air</w:t>
            </w:r>
          </w:p>
        </w:tc>
        <w:tc>
          <w:tcPr>
            <w:tcW w:w="385" w:type="pct"/>
            <w:shd w:val="clear" w:color="auto" w:fill="F2F2F2" w:themeFill="background1" w:themeFillShade="F2"/>
            <w:vAlign w:val="center"/>
          </w:tcPr>
          <w:p w14:paraId="17B814A8" w14:textId="227A94EC" w:rsidR="00696F5B" w:rsidRPr="003F7E4D" w:rsidRDefault="00696F5B" w:rsidP="003F7E4D">
            <w:pPr>
              <w:spacing w:before="120"/>
              <w:jc w:val="center"/>
              <w:rPr>
                <w:lang w:val="fr-FR" w:eastAsia="it-IT"/>
              </w:rPr>
            </w:pPr>
            <w:r w:rsidRPr="003F7E4D">
              <w:rPr>
                <w:lang w:val="fr-FR" w:eastAsia="it-IT"/>
              </w:rPr>
              <w:t>?</w:t>
            </w:r>
          </w:p>
        </w:tc>
        <w:tc>
          <w:tcPr>
            <w:tcW w:w="397" w:type="pct"/>
            <w:shd w:val="clear" w:color="auto" w:fill="F2F2F2" w:themeFill="background1" w:themeFillShade="F2"/>
            <w:vAlign w:val="center"/>
          </w:tcPr>
          <w:p w14:paraId="0BFD2ACE" w14:textId="772014DD" w:rsidR="00696F5B" w:rsidRPr="003F7E4D" w:rsidRDefault="003F7E4D" w:rsidP="003F7E4D">
            <w:pPr>
              <w:spacing w:before="120"/>
              <w:jc w:val="center"/>
              <w:rPr>
                <w:lang w:val="fr-FR" w:eastAsia="it-IT"/>
              </w:rPr>
            </w:pPr>
            <w:r>
              <w:rPr>
                <w:lang w:val="fr-FR" w:eastAsia="it-IT"/>
              </w:rPr>
              <w:t>?</w:t>
            </w:r>
          </w:p>
        </w:tc>
        <w:tc>
          <w:tcPr>
            <w:tcW w:w="397" w:type="pct"/>
            <w:shd w:val="clear" w:color="auto" w:fill="auto"/>
            <w:vAlign w:val="center"/>
          </w:tcPr>
          <w:p w14:paraId="0A5FD60A" w14:textId="26889A4F" w:rsidR="00696F5B" w:rsidRPr="003F7E4D" w:rsidRDefault="00696F5B" w:rsidP="003F7E4D">
            <w:pPr>
              <w:spacing w:before="120"/>
              <w:jc w:val="center"/>
              <w:rPr>
                <w:lang w:val="fr-FR" w:eastAsia="it-IT"/>
              </w:rPr>
            </w:pPr>
            <w:r w:rsidRPr="003F7E4D">
              <w:rPr>
                <w:lang w:val="fr-FR" w:eastAsia="it-IT"/>
              </w:rPr>
              <w:t>n.e</w:t>
            </w:r>
          </w:p>
        </w:tc>
        <w:tc>
          <w:tcPr>
            <w:tcW w:w="332" w:type="pct"/>
            <w:shd w:val="clear" w:color="auto" w:fill="EAF1DD" w:themeFill="accent3" w:themeFillTint="33"/>
            <w:vAlign w:val="center"/>
          </w:tcPr>
          <w:p w14:paraId="19A2EFC3" w14:textId="20C9A7E1" w:rsidR="00696F5B" w:rsidRPr="003F7E4D" w:rsidRDefault="00D01B7D" w:rsidP="003F7E4D">
            <w:pPr>
              <w:spacing w:before="120"/>
              <w:jc w:val="center"/>
              <w:rPr>
                <w:lang w:val="fr-FR" w:eastAsia="it-IT"/>
              </w:rPr>
            </w:pPr>
            <w:r w:rsidRPr="003F7E4D">
              <w:rPr>
                <w:lang w:val="fr-FR" w:eastAsia="it-IT"/>
              </w:rPr>
              <w:t>n.s</w:t>
            </w:r>
          </w:p>
        </w:tc>
        <w:tc>
          <w:tcPr>
            <w:tcW w:w="462" w:type="pct"/>
            <w:shd w:val="clear" w:color="auto" w:fill="auto"/>
          </w:tcPr>
          <w:p w14:paraId="1AD4D32D" w14:textId="1523B7E8" w:rsidR="00696F5B" w:rsidRPr="003F7E4D" w:rsidRDefault="00696F5B" w:rsidP="003F7E4D">
            <w:pPr>
              <w:spacing w:before="120"/>
              <w:jc w:val="center"/>
              <w:rPr>
                <w:lang w:val="fr-FR" w:eastAsia="it-IT"/>
              </w:rPr>
            </w:pPr>
            <w:r w:rsidRPr="003F7E4D">
              <w:rPr>
                <w:lang w:val="fr-FR" w:eastAsia="it-IT"/>
              </w:rPr>
              <w:t>n.e</w:t>
            </w:r>
          </w:p>
        </w:tc>
      </w:tr>
      <w:tr w:rsidR="00696F5B" w:rsidRPr="003F7E4D" w14:paraId="50B33377" w14:textId="77777777" w:rsidTr="003F7E4D">
        <w:trPr>
          <w:trHeight w:val="489"/>
        </w:trPr>
        <w:tc>
          <w:tcPr>
            <w:tcW w:w="1047" w:type="pct"/>
            <w:vMerge w:val="restart"/>
            <w:shd w:val="clear" w:color="auto" w:fill="auto"/>
            <w:noWrap/>
            <w:vAlign w:val="center"/>
          </w:tcPr>
          <w:p w14:paraId="2822C76E" w14:textId="48B780EC" w:rsidR="00696F5B" w:rsidRPr="003F7E4D" w:rsidRDefault="008C7CD3" w:rsidP="00696F5B">
            <w:pPr>
              <w:spacing w:before="120"/>
              <w:rPr>
                <w:lang w:val="fr-FR"/>
              </w:rPr>
            </w:pPr>
            <w:r w:rsidRPr="003F7E4D">
              <w:rPr>
                <w:lang w:val="fr-FR" w:eastAsia="it-IT"/>
              </w:rPr>
              <w:t xml:space="preserve">Qualité et approvisionnement hydrique </w:t>
            </w:r>
          </w:p>
        </w:tc>
        <w:tc>
          <w:tcPr>
            <w:tcW w:w="1980" w:type="pct"/>
            <w:vAlign w:val="center"/>
          </w:tcPr>
          <w:p w14:paraId="594984ED" w14:textId="1E126837" w:rsidR="00696F5B" w:rsidRPr="003F7E4D" w:rsidRDefault="008C7CD3" w:rsidP="00696F5B">
            <w:pPr>
              <w:spacing w:before="120"/>
              <w:rPr>
                <w:lang w:val="fr-FR" w:eastAsia="it-IT"/>
              </w:rPr>
            </w:pPr>
            <w:r w:rsidRPr="003F7E4D">
              <w:rPr>
                <w:lang w:val="fr-FR" w:eastAsia="it-IT"/>
              </w:rPr>
              <w:t xml:space="preserve">Améliorer ou maintenir les eaux souterraines, </w:t>
            </w:r>
            <w:r w:rsidR="00927ED2" w:rsidRPr="003F7E4D">
              <w:rPr>
                <w:lang w:val="fr-FR" w:eastAsia="it-IT"/>
              </w:rPr>
              <w:t xml:space="preserve">de surface et </w:t>
            </w:r>
            <w:r w:rsidR="00347E51" w:rsidRPr="003F7E4D">
              <w:rPr>
                <w:lang w:val="fr-FR" w:eastAsia="it-IT"/>
              </w:rPr>
              <w:t>de baignade</w:t>
            </w:r>
            <w:r w:rsidR="00927ED2" w:rsidRPr="003F7E4D">
              <w:rPr>
                <w:lang w:val="fr-FR" w:eastAsia="it-IT"/>
              </w:rPr>
              <w:t>)</w:t>
            </w:r>
          </w:p>
        </w:tc>
        <w:tc>
          <w:tcPr>
            <w:tcW w:w="385" w:type="pct"/>
            <w:shd w:val="clear" w:color="auto" w:fill="auto"/>
            <w:vAlign w:val="center"/>
          </w:tcPr>
          <w:p w14:paraId="747D5A40" w14:textId="50DED8BC" w:rsidR="00696F5B" w:rsidRPr="003F7E4D" w:rsidRDefault="00696F5B" w:rsidP="00696F5B">
            <w:pPr>
              <w:spacing w:before="120"/>
              <w:jc w:val="center"/>
              <w:rPr>
                <w:lang w:val="fr-FR" w:eastAsia="it-IT"/>
              </w:rPr>
            </w:pPr>
            <w:r w:rsidRPr="003F7E4D">
              <w:rPr>
                <w:lang w:val="fr-FR" w:eastAsia="it-IT"/>
              </w:rPr>
              <w:t>n.e</w:t>
            </w:r>
          </w:p>
        </w:tc>
        <w:tc>
          <w:tcPr>
            <w:tcW w:w="397" w:type="pct"/>
            <w:shd w:val="clear" w:color="auto" w:fill="auto"/>
            <w:vAlign w:val="center"/>
          </w:tcPr>
          <w:p w14:paraId="07FC4782" w14:textId="1A95953A" w:rsidR="00696F5B" w:rsidRPr="003F7E4D" w:rsidRDefault="00696F5B" w:rsidP="00696F5B">
            <w:pPr>
              <w:spacing w:before="120"/>
              <w:jc w:val="center"/>
              <w:rPr>
                <w:lang w:val="fr-FR" w:eastAsia="it-IT"/>
              </w:rPr>
            </w:pPr>
            <w:r w:rsidRPr="003F7E4D">
              <w:rPr>
                <w:lang w:val="fr-FR" w:eastAsia="it-IT"/>
              </w:rPr>
              <w:t>n.e</w:t>
            </w:r>
          </w:p>
        </w:tc>
        <w:tc>
          <w:tcPr>
            <w:tcW w:w="397" w:type="pct"/>
            <w:shd w:val="clear" w:color="auto" w:fill="92D050"/>
            <w:vAlign w:val="center"/>
          </w:tcPr>
          <w:p w14:paraId="744FFC3F" w14:textId="0BAD29DA" w:rsidR="00696F5B" w:rsidRPr="003F7E4D" w:rsidRDefault="00F75B80" w:rsidP="00696F5B">
            <w:pPr>
              <w:spacing w:before="120"/>
              <w:jc w:val="center"/>
              <w:rPr>
                <w:lang w:val="fr-FR" w:eastAsia="it-IT"/>
              </w:rPr>
            </w:pPr>
            <w:r w:rsidRPr="003F7E4D">
              <w:rPr>
                <w:lang w:val="fr-FR" w:eastAsia="it-IT"/>
              </w:rPr>
              <w:t>+</w:t>
            </w:r>
          </w:p>
        </w:tc>
        <w:tc>
          <w:tcPr>
            <w:tcW w:w="332" w:type="pct"/>
            <w:shd w:val="clear" w:color="auto" w:fill="EAF1DD" w:themeFill="accent3" w:themeFillTint="33"/>
            <w:vAlign w:val="center"/>
          </w:tcPr>
          <w:p w14:paraId="3B8CFBAA" w14:textId="7F625686" w:rsidR="00696F5B" w:rsidRPr="003F7E4D" w:rsidRDefault="00696F5B" w:rsidP="00696F5B">
            <w:pPr>
              <w:spacing w:before="120"/>
              <w:jc w:val="center"/>
              <w:rPr>
                <w:lang w:val="fr-FR" w:eastAsia="it-IT"/>
              </w:rPr>
            </w:pPr>
            <w:r w:rsidRPr="003F7E4D">
              <w:rPr>
                <w:lang w:val="fr-FR" w:eastAsia="it-IT"/>
              </w:rPr>
              <w:t>n.s</w:t>
            </w:r>
          </w:p>
        </w:tc>
        <w:tc>
          <w:tcPr>
            <w:tcW w:w="462" w:type="pct"/>
            <w:shd w:val="clear" w:color="auto" w:fill="auto"/>
            <w:vAlign w:val="center"/>
          </w:tcPr>
          <w:p w14:paraId="2A9F8F7C" w14:textId="1652EFFD" w:rsidR="00696F5B" w:rsidRPr="003F7E4D" w:rsidRDefault="00696F5B" w:rsidP="00DF5308">
            <w:pPr>
              <w:spacing w:before="120"/>
              <w:jc w:val="center"/>
              <w:rPr>
                <w:lang w:val="fr-FR" w:eastAsia="it-IT"/>
              </w:rPr>
            </w:pPr>
            <w:r w:rsidRPr="003F7E4D">
              <w:rPr>
                <w:lang w:val="fr-FR" w:eastAsia="it-IT"/>
              </w:rPr>
              <w:t>n.e</w:t>
            </w:r>
          </w:p>
        </w:tc>
      </w:tr>
      <w:tr w:rsidR="00696F5B" w:rsidRPr="003F7E4D" w14:paraId="2DD1FAD3" w14:textId="77777777" w:rsidTr="003F7E4D">
        <w:trPr>
          <w:trHeight w:val="79"/>
        </w:trPr>
        <w:tc>
          <w:tcPr>
            <w:tcW w:w="1047" w:type="pct"/>
            <w:vMerge/>
            <w:vAlign w:val="center"/>
          </w:tcPr>
          <w:p w14:paraId="05CA3014" w14:textId="77777777" w:rsidR="00696F5B" w:rsidRPr="003F7E4D" w:rsidRDefault="00696F5B" w:rsidP="00696F5B">
            <w:pPr>
              <w:rPr>
                <w:lang w:val="fr-FR" w:eastAsia="it-IT"/>
              </w:rPr>
            </w:pPr>
          </w:p>
        </w:tc>
        <w:tc>
          <w:tcPr>
            <w:tcW w:w="1980" w:type="pct"/>
            <w:vAlign w:val="center"/>
          </w:tcPr>
          <w:p w14:paraId="38A32C8F" w14:textId="6DDDC4FF" w:rsidR="00696F5B" w:rsidRPr="003F7E4D" w:rsidRDefault="00347E51" w:rsidP="00696F5B">
            <w:pPr>
              <w:rPr>
                <w:lang w:val="fr-FR" w:eastAsia="it-IT"/>
              </w:rPr>
            </w:pPr>
            <w:r w:rsidRPr="003F7E4D">
              <w:rPr>
                <w:lang w:val="fr-FR" w:eastAsia="it-IT"/>
              </w:rPr>
              <w:t>Réduire la pression sur l</w:t>
            </w:r>
            <w:r w:rsidR="003F7E4D">
              <w:rPr>
                <w:lang w:val="fr-FR" w:eastAsia="it-IT"/>
              </w:rPr>
              <w:t>es eaux de surface</w:t>
            </w:r>
          </w:p>
        </w:tc>
        <w:tc>
          <w:tcPr>
            <w:tcW w:w="385" w:type="pct"/>
            <w:shd w:val="clear" w:color="auto" w:fill="F2F2F2" w:themeFill="background1" w:themeFillShade="F2"/>
            <w:vAlign w:val="center"/>
          </w:tcPr>
          <w:p w14:paraId="66F133C0" w14:textId="64466B19" w:rsidR="00696F5B" w:rsidRPr="003F7E4D" w:rsidRDefault="00696F5B" w:rsidP="00696F5B">
            <w:pPr>
              <w:jc w:val="center"/>
              <w:rPr>
                <w:lang w:val="fr-FR" w:eastAsia="it-IT"/>
              </w:rPr>
            </w:pPr>
            <w:r w:rsidRPr="003F7E4D">
              <w:rPr>
                <w:lang w:val="fr-FR" w:eastAsia="it-IT"/>
              </w:rPr>
              <w:t>?</w:t>
            </w:r>
          </w:p>
        </w:tc>
        <w:tc>
          <w:tcPr>
            <w:tcW w:w="397" w:type="pct"/>
            <w:shd w:val="clear" w:color="auto" w:fill="92D050"/>
            <w:vAlign w:val="center"/>
          </w:tcPr>
          <w:p w14:paraId="4E5B49BB" w14:textId="2083B2EA" w:rsidR="00696F5B" w:rsidRPr="003F7E4D" w:rsidRDefault="00696F5B" w:rsidP="00696F5B">
            <w:pPr>
              <w:jc w:val="center"/>
              <w:rPr>
                <w:lang w:val="fr-FR" w:eastAsia="it-IT"/>
              </w:rPr>
            </w:pPr>
            <w:r w:rsidRPr="003F7E4D">
              <w:rPr>
                <w:lang w:val="fr-FR" w:eastAsia="it-IT"/>
              </w:rPr>
              <w:t>+</w:t>
            </w:r>
          </w:p>
        </w:tc>
        <w:tc>
          <w:tcPr>
            <w:tcW w:w="397" w:type="pct"/>
            <w:shd w:val="clear" w:color="auto" w:fill="auto"/>
            <w:vAlign w:val="center"/>
          </w:tcPr>
          <w:p w14:paraId="1F2863E0" w14:textId="1DBC4A5A" w:rsidR="00696F5B" w:rsidRPr="003F7E4D" w:rsidRDefault="00696F5B" w:rsidP="00696F5B">
            <w:pPr>
              <w:jc w:val="center"/>
              <w:rPr>
                <w:lang w:val="fr-FR" w:eastAsia="it-IT"/>
              </w:rPr>
            </w:pPr>
            <w:r w:rsidRPr="003F7E4D">
              <w:rPr>
                <w:lang w:val="fr-FR" w:eastAsia="it-IT"/>
              </w:rPr>
              <w:t>n.e</w:t>
            </w:r>
          </w:p>
        </w:tc>
        <w:tc>
          <w:tcPr>
            <w:tcW w:w="332" w:type="pct"/>
            <w:shd w:val="clear" w:color="auto" w:fill="auto"/>
          </w:tcPr>
          <w:p w14:paraId="6B8C5327" w14:textId="127DF8CA" w:rsidR="00696F5B" w:rsidRPr="003F7E4D" w:rsidRDefault="00696F5B" w:rsidP="00696F5B">
            <w:pPr>
              <w:jc w:val="center"/>
              <w:rPr>
                <w:lang w:val="fr-FR" w:eastAsia="it-IT"/>
              </w:rPr>
            </w:pPr>
            <w:r w:rsidRPr="003F7E4D">
              <w:rPr>
                <w:lang w:val="fr-FR" w:eastAsia="it-IT"/>
              </w:rPr>
              <w:t>n.e</w:t>
            </w:r>
          </w:p>
        </w:tc>
        <w:tc>
          <w:tcPr>
            <w:tcW w:w="462" w:type="pct"/>
            <w:shd w:val="clear" w:color="auto" w:fill="auto"/>
          </w:tcPr>
          <w:p w14:paraId="015EE3A7" w14:textId="06CD72F0" w:rsidR="00696F5B" w:rsidRPr="003F7E4D" w:rsidRDefault="00696F5B" w:rsidP="00696F5B">
            <w:pPr>
              <w:jc w:val="center"/>
              <w:rPr>
                <w:lang w:val="fr-FR" w:eastAsia="it-IT"/>
              </w:rPr>
            </w:pPr>
            <w:r w:rsidRPr="003F7E4D">
              <w:rPr>
                <w:lang w:val="fr-FR" w:eastAsia="it-IT"/>
              </w:rPr>
              <w:t>n.e</w:t>
            </w:r>
          </w:p>
        </w:tc>
      </w:tr>
      <w:tr w:rsidR="00696F5B" w:rsidRPr="003F7E4D" w14:paraId="2B1622F9" w14:textId="77777777" w:rsidTr="003F7E4D">
        <w:trPr>
          <w:trHeight w:val="454"/>
        </w:trPr>
        <w:tc>
          <w:tcPr>
            <w:tcW w:w="1047" w:type="pct"/>
            <w:vMerge w:val="restart"/>
            <w:vAlign w:val="center"/>
          </w:tcPr>
          <w:p w14:paraId="6B904A14" w14:textId="4539F150" w:rsidR="00696F5B" w:rsidRPr="003F7E4D" w:rsidRDefault="00347E51" w:rsidP="00696F5B">
            <w:pPr>
              <w:rPr>
                <w:lang w:val="fr-FR" w:eastAsia="it-IT"/>
              </w:rPr>
            </w:pPr>
            <w:r w:rsidRPr="003F7E4D">
              <w:rPr>
                <w:lang w:val="fr-FR" w:eastAsia="it-IT"/>
              </w:rPr>
              <w:t>Écosystème dans les terres</w:t>
            </w:r>
          </w:p>
        </w:tc>
        <w:tc>
          <w:tcPr>
            <w:tcW w:w="1980" w:type="pct"/>
            <w:vAlign w:val="center"/>
          </w:tcPr>
          <w:p w14:paraId="1976C629" w14:textId="4E53FAA6" w:rsidR="00696F5B" w:rsidRPr="003F7E4D" w:rsidRDefault="00696F5B" w:rsidP="00696F5B">
            <w:pPr>
              <w:rPr>
                <w:lang w:val="fr-FR" w:eastAsia="it-IT"/>
              </w:rPr>
            </w:pPr>
            <w:r w:rsidRPr="003F7E4D">
              <w:rPr>
                <w:lang w:val="fr-FR" w:eastAsia="it-IT"/>
              </w:rPr>
              <w:t>R</w:t>
            </w:r>
            <w:r w:rsidR="00347E51" w:rsidRPr="003F7E4D">
              <w:rPr>
                <w:lang w:val="fr-FR" w:eastAsia="it-IT"/>
              </w:rPr>
              <w:t xml:space="preserve">estaurer les écosystèmes </w:t>
            </w:r>
            <w:r w:rsidR="003F7E4D" w:rsidRPr="003F7E4D">
              <w:rPr>
                <w:lang w:val="fr-FR" w:eastAsia="it-IT"/>
              </w:rPr>
              <w:t>dégradés</w:t>
            </w:r>
            <w:r w:rsidR="00347E51" w:rsidRPr="003F7E4D">
              <w:rPr>
                <w:lang w:val="fr-FR" w:eastAsia="it-IT"/>
              </w:rPr>
              <w:t xml:space="preserve"> et leurs services associés</w:t>
            </w:r>
          </w:p>
        </w:tc>
        <w:tc>
          <w:tcPr>
            <w:tcW w:w="385" w:type="pct"/>
            <w:shd w:val="clear" w:color="auto" w:fill="auto"/>
            <w:vAlign w:val="center"/>
          </w:tcPr>
          <w:p w14:paraId="7C9CC984" w14:textId="1B63560D"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25EBB6C1" w14:textId="5ABD573F"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5ECECFDF" w14:textId="5B7D27AD" w:rsidR="00696F5B" w:rsidRPr="003F7E4D" w:rsidRDefault="00696F5B" w:rsidP="00696F5B">
            <w:pPr>
              <w:jc w:val="center"/>
              <w:rPr>
                <w:lang w:val="fr-FR" w:eastAsia="it-IT"/>
              </w:rPr>
            </w:pPr>
            <w:r w:rsidRPr="003F7E4D">
              <w:rPr>
                <w:lang w:val="fr-FR" w:eastAsia="it-IT"/>
              </w:rPr>
              <w:t>n.e</w:t>
            </w:r>
          </w:p>
        </w:tc>
        <w:tc>
          <w:tcPr>
            <w:tcW w:w="332" w:type="pct"/>
            <w:shd w:val="clear" w:color="auto" w:fill="92D050"/>
            <w:vAlign w:val="center"/>
          </w:tcPr>
          <w:p w14:paraId="3F097BF9" w14:textId="58EB3231" w:rsidR="00696F5B" w:rsidRPr="003F7E4D" w:rsidRDefault="00696F5B" w:rsidP="003F7E4D">
            <w:pPr>
              <w:jc w:val="center"/>
              <w:rPr>
                <w:lang w:val="fr-FR" w:eastAsia="it-IT"/>
              </w:rPr>
            </w:pPr>
            <w:r w:rsidRPr="003F7E4D">
              <w:rPr>
                <w:lang w:val="fr-FR" w:eastAsia="it-IT"/>
              </w:rPr>
              <w:t>+</w:t>
            </w:r>
          </w:p>
        </w:tc>
        <w:tc>
          <w:tcPr>
            <w:tcW w:w="462" w:type="pct"/>
            <w:shd w:val="clear" w:color="auto" w:fill="auto"/>
            <w:vAlign w:val="center"/>
          </w:tcPr>
          <w:p w14:paraId="69E5D0C1" w14:textId="12BF133E" w:rsidR="00696F5B" w:rsidRPr="003F7E4D" w:rsidRDefault="00696F5B" w:rsidP="003F7E4D">
            <w:pPr>
              <w:jc w:val="center"/>
              <w:rPr>
                <w:lang w:val="fr-FR" w:eastAsia="it-IT"/>
              </w:rPr>
            </w:pPr>
            <w:r w:rsidRPr="003F7E4D">
              <w:rPr>
                <w:lang w:val="fr-FR" w:eastAsia="it-IT"/>
              </w:rPr>
              <w:t>n.e</w:t>
            </w:r>
          </w:p>
        </w:tc>
      </w:tr>
      <w:tr w:rsidR="00696F5B" w:rsidRPr="003F7E4D" w14:paraId="57C1CA4D" w14:textId="77777777" w:rsidTr="003F7E4D">
        <w:trPr>
          <w:trHeight w:val="454"/>
        </w:trPr>
        <w:tc>
          <w:tcPr>
            <w:tcW w:w="1047" w:type="pct"/>
            <w:vMerge/>
            <w:vAlign w:val="center"/>
          </w:tcPr>
          <w:p w14:paraId="0B4861AF" w14:textId="77777777" w:rsidR="00696F5B" w:rsidRPr="003F7E4D" w:rsidRDefault="00696F5B" w:rsidP="00696F5B">
            <w:pPr>
              <w:rPr>
                <w:lang w:val="fr-FR" w:eastAsia="it-IT"/>
              </w:rPr>
            </w:pPr>
          </w:p>
        </w:tc>
        <w:tc>
          <w:tcPr>
            <w:tcW w:w="1980" w:type="pct"/>
            <w:vAlign w:val="center"/>
          </w:tcPr>
          <w:p w14:paraId="72D82507" w14:textId="2F37EC68" w:rsidR="00696F5B" w:rsidRPr="003F7E4D" w:rsidRDefault="00347E51" w:rsidP="00696F5B">
            <w:pPr>
              <w:rPr>
                <w:lang w:val="fr-FR" w:eastAsia="it-IT"/>
              </w:rPr>
            </w:pPr>
            <w:r w:rsidRPr="003F7E4D">
              <w:rPr>
                <w:lang w:val="fr-FR" w:eastAsia="it-IT"/>
              </w:rPr>
              <w:t xml:space="preserve">Protéger et </w:t>
            </w:r>
            <w:r w:rsidR="00AA783F" w:rsidRPr="003F7E4D">
              <w:rPr>
                <w:lang w:val="fr-FR" w:eastAsia="it-IT"/>
              </w:rPr>
              <w:t>préserver</w:t>
            </w:r>
            <w:r w:rsidRPr="003F7E4D">
              <w:rPr>
                <w:lang w:val="fr-FR" w:eastAsia="it-IT"/>
              </w:rPr>
              <w:t xml:space="preserve"> </w:t>
            </w:r>
            <w:r w:rsidR="00850114" w:rsidRPr="003F7E4D">
              <w:rPr>
                <w:lang w:val="fr-FR" w:eastAsia="it-IT"/>
              </w:rPr>
              <w:t>la diversité</w:t>
            </w:r>
            <w:r w:rsidRPr="003F7E4D">
              <w:rPr>
                <w:lang w:val="fr-FR" w:eastAsia="it-IT"/>
              </w:rPr>
              <w:t xml:space="preserve"> des espèces</w:t>
            </w:r>
          </w:p>
        </w:tc>
        <w:tc>
          <w:tcPr>
            <w:tcW w:w="385" w:type="pct"/>
            <w:shd w:val="clear" w:color="auto" w:fill="auto"/>
            <w:vAlign w:val="center"/>
          </w:tcPr>
          <w:p w14:paraId="69116F0F" w14:textId="4CE8E6E5"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5CDE737B" w14:textId="2CC8FD8E"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5D011823" w14:textId="6B67EE8A" w:rsidR="00696F5B" w:rsidRPr="003F7E4D" w:rsidRDefault="00696F5B" w:rsidP="00696F5B">
            <w:pPr>
              <w:jc w:val="center"/>
              <w:rPr>
                <w:lang w:val="fr-FR" w:eastAsia="it-IT"/>
              </w:rPr>
            </w:pPr>
            <w:r w:rsidRPr="003F7E4D">
              <w:rPr>
                <w:lang w:val="fr-FR" w:eastAsia="it-IT"/>
              </w:rPr>
              <w:t>n.e</w:t>
            </w:r>
          </w:p>
        </w:tc>
        <w:tc>
          <w:tcPr>
            <w:tcW w:w="332" w:type="pct"/>
            <w:shd w:val="clear" w:color="auto" w:fill="92D050"/>
            <w:vAlign w:val="center"/>
          </w:tcPr>
          <w:p w14:paraId="0E07EA7C" w14:textId="51F1598B" w:rsidR="00696F5B" w:rsidRPr="003F7E4D" w:rsidRDefault="00696F5B" w:rsidP="003F7E4D">
            <w:pPr>
              <w:jc w:val="center"/>
              <w:rPr>
                <w:lang w:val="fr-FR" w:eastAsia="it-IT"/>
              </w:rPr>
            </w:pPr>
            <w:r w:rsidRPr="003F7E4D">
              <w:rPr>
                <w:lang w:val="fr-FR" w:eastAsia="it-IT"/>
              </w:rPr>
              <w:t>+</w:t>
            </w:r>
          </w:p>
        </w:tc>
        <w:tc>
          <w:tcPr>
            <w:tcW w:w="462" w:type="pct"/>
            <w:shd w:val="clear" w:color="auto" w:fill="auto"/>
            <w:vAlign w:val="center"/>
          </w:tcPr>
          <w:p w14:paraId="60BB3C82" w14:textId="4751F1E3" w:rsidR="00696F5B" w:rsidRPr="003F7E4D" w:rsidRDefault="00696F5B" w:rsidP="003F7E4D">
            <w:pPr>
              <w:jc w:val="center"/>
              <w:rPr>
                <w:lang w:val="fr-FR" w:eastAsia="it-IT"/>
              </w:rPr>
            </w:pPr>
            <w:r w:rsidRPr="003F7E4D">
              <w:rPr>
                <w:lang w:val="fr-FR" w:eastAsia="it-IT"/>
              </w:rPr>
              <w:t>n.e</w:t>
            </w:r>
          </w:p>
        </w:tc>
      </w:tr>
      <w:tr w:rsidR="00696F5B" w:rsidRPr="003F7E4D" w14:paraId="4E052645" w14:textId="77777777" w:rsidTr="00F37FAD">
        <w:trPr>
          <w:trHeight w:val="454"/>
        </w:trPr>
        <w:tc>
          <w:tcPr>
            <w:tcW w:w="1047" w:type="pct"/>
            <w:vMerge w:val="restart"/>
            <w:vAlign w:val="center"/>
          </w:tcPr>
          <w:p w14:paraId="407ABE18" w14:textId="1215BFB7" w:rsidR="00696F5B" w:rsidRPr="003F7E4D" w:rsidRDefault="00D23725" w:rsidP="00696F5B">
            <w:pPr>
              <w:rPr>
                <w:lang w:val="fr-FR" w:eastAsia="it-IT"/>
              </w:rPr>
            </w:pPr>
            <w:r w:rsidRPr="003F7E4D">
              <w:rPr>
                <w:lang w:val="fr-FR" w:eastAsia="it-IT"/>
              </w:rPr>
              <w:lastRenderedPageBreak/>
              <w:t>Écosystème marin</w:t>
            </w:r>
            <w:r w:rsidR="00696F5B" w:rsidRPr="003F7E4D">
              <w:rPr>
                <w:lang w:val="fr-FR" w:eastAsia="it-IT"/>
              </w:rPr>
              <w:t xml:space="preserve"> </w:t>
            </w:r>
          </w:p>
        </w:tc>
        <w:tc>
          <w:tcPr>
            <w:tcW w:w="1980" w:type="pct"/>
            <w:vAlign w:val="center"/>
          </w:tcPr>
          <w:p w14:paraId="3FDB7B8E" w14:textId="5127B791" w:rsidR="00696F5B" w:rsidRPr="003F7E4D" w:rsidRDefault="00D23725" w:rsidP="00696F5B">
            <w:pPr>
              <w:rPr>
                <w:lang w:val="fr-FR" w:eastAsia="it-IT"/>
              </w:rPr>
            </w:pPr>
            <w:r w:rsidRPr="003F7E4D">
              <w:rPr>
                <w:lang w:val="fr-FR" w:eastAsia="it-IT"/>
              </w:rPr>
              <w:t>Améliorer ou maintenir la qualité des eaux côtières</w:t>
            </w:r>
          </w:p>
        </w:tc>
        <w:tc>
          <w:tcPr>
            <w:tcW w:w="385" w:type="pct"/>
            <w:shd w:val="clear" w:color="auto" w:fill="F2F2F2" w:themeFill="background1" w:themeFillShade="F2"/>
            <w:vAlign w:val="center"/>
          </w:tcPr>
          <w:p w14:paraId="621FD272" w14:textId="4AF110B6" w:rsidR="00696F5B" w:rsidRPr="003F7E4D" w:rsidRDefault="00696F5B" w:rsidP="00696F5B">
            <w:pPr>
              <w:jc w:val="center"/>
              <w:rPr>
                <w:lang w:val="fr-FR" w:eastAsia="it-IT"/>
              </w:rPr>
            </w:pPr>
            <w:r w:rsidRPr="003F7E4D">
              <w:rPr>
                <w:lang w:val="fr-FR" w:eastAsia="it-IT"/>
              </w:rPr>
              <w:t>?</w:t>
            </w:r>
          </w:p>
        </w:tc>
        <w:tc>
          <w:tcPr>
            <w:tcW w:w="397" w:type="pct"/>
            <w:shd w:val="clear" w:color="auto" w:fill="auto"/>
            <w:vAlign w:val="center"/>
          </w:tcPr>
          <w:p w14:paraId="79D953C6" w14:textId="35B3F91E"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216FD682" w14:textId="0D37040B" w:rsidR="00696F5B" w:rsidRPr="003F7E4D" w:rsidRDefault="00696F5B" w:rsidP="00696F5B">
            <w:pPr>
              <w:jc w:val="center"/>
              <w:rPr>
                <w:lang w:val="fr-FR" w:eastAsia="it-IT"/>
              </w:rPr>
            </w:pPr>
            <w:r w:rsidRPr="003F7E4D">
              <w:rPr>
                <w:lang w:val="fr-FR" w:eastAsia="it-IT"/>
              </w:rPr>
              <w:t>n.e</w:t>
            </w:r>
          </w:p>
        </w:tc>
        <w:tc>
          <w:tcPr>
            <w:tcW w:w="332" w:type="pct"/>
            <w:shd w:val="clear" w:color="auto" w:fill="auto"/>
            <w:vAlign w:val="center"/>
          </w:tcPr>
          <w:p w14:paraId="5A84EB34" w14:textId="05BE2B9D" w:rsidR="00696F5B" w:rsidRPr="003F7E4D" w:rsidRDefault="00696F5B" w:rsidP="00F37FAD">
            <w:pPr>
              <w:jc w:val="center"/>
              <w:rPr>
                <w:lang w:val="fr-FR" w:eastAsia="it-IT"/>
              </w:rPr>
            </w:pPr>
            <w:r w:rsidRPr="003F7E4D">
              <w:rPr>
                <w:lang w:val="fr-FR" w:eastAsia="it-IT"/>
              </w:rPr>
              <w:t>n.e</w:t>
            </w:r>
          </w:p>
        </w:tc>
        <w:tc>
          <w:tcPr>
            <w:tcW w:w="462" w:type="pct"/>
            <w:shd w:val="clear" w:color="auto" w:fill="auto"/>
            <w:vAlign w:val="center"/>
          </w:tcPr>
          <w:p w14:paraId="384009A6" w14:textId="2DB96C6E" w:rsidR="00696F5B" w:rsidRPr="003F7E4D" w:rsidRDefault="00696F5B" w:rsidP="00F37FAD">
            <w:pPr>
              <w:jc w:val="center"/>
              <w:rPr>
                <w:lang w:val="fr-FR" w:eastAsia="it-IT"/>
              </w:rPr>
            </w:pPr>
            <w:r w:rsidRPr="003F7E4D">
              <w:rPr>
                <w:lang w:val="fr-FR" w:eastAsia="it-IT"/>
              </w:rPr>
              <w:t>n.e</w:t>
            </w:r>
          </w:p>
        </w:tc>
      </w:tr>
      <w:tr w:rsidR="00696F5B" w:rsidRPr="003F7E4D" w14:paraId="610E4CA9" w14:textId="77777777" w:rsidTr="00556F31">
        <w:trPr>
          <w:trHeight w:val="454"/>
        </w:trPr>
        <w:tc>
          <w:tcPr>
            <w:tcW w:w="1047" w:type="pct"/>
            <w:vMerge/>
            <w:vAlign w:val="center"/>
          </w:tcPr>
          <w:p w14:paraId="369A0D84" w14:textId="77777777" w:rsidR="00696F5B" w:rsidRPr="003F7E4D" w:rsidRDefault="00696F5B" w:rsidP="00696F5B">
            <w:pPr>
              <w:rPr>
                <w:lang w:val="fr-FR" w:eastAsia="it-IT"/>
              </w:rPr>
            </w:pPr>
          </w:p>
        </w:tc>
        <w:tc>
          <w:tcPr>
            <w:tcW w:w="1980" w:type="pct"/>
            <w:vAlign w:val="center"/>
          </w:tcPr>
          <w:p w14:paraId="4F0562BC" w14:textId="1D3913B2" w:rsidR="00696F5B" w:rsidRPr="003F7E4D" w:rsidRDefault="00D23725" w:rsidP="00696F5B">
            <w:pPr>
              <w:rPr>
                <w:lang w:val="fr-FR" w:eastAsia="it-IT"/>
              </w:rPr>
            </w:pPr>
            <w:r w:rsidRPr="003F7E4D">
              <w:rPr>
                <w:lang w:val="fr-FR" w:eastAsia="it-IT"/>
              </w:rPr>
              <w:t>Protéger et préserver la diversité des espèces</w:t>
            </w:r>
          </w:p>
        </w:tc>
        <w:tc>
          <w:tcPr>
            <w:tcW w:w="385" w:type="pct"/>
            <w:shd w:val="clear" w:color="auto" w:fill="auto"/>
            <w:vAlign w:val="center"/>
          </w:tcPr>
          <w:p w14:paraId="1CA9A1B6" w14:textId="53B4FF0D" w:rsidR="00696F5B" w:rsidRPr="003F7E4D" w:rsidRDefault="00696F5B" w:rsidP="00556F31">
            <w:pPr>
              <w:jc w:val="center"/>
              <w:rPr>
                <w:lang w:val="fr-FR" w:eastAsia="it-IT"/>
              </w:rPr>
            </w:pPr>
            <w:r w:rsidRPr="003F7E4D">
              <w:rPr>
                <w:lang w:val="fr-FR" w:eastAsia="it-IT"/>
              </w:rPr>
              <w:t>n.e</w:t>
            </w:r>
          </w:p>
        </w:tc>
        <w:tc>
          <w:tcPr>
            <w:tcW w:w="397" w:type="pct"/>
            <w:shd w:val="clear" w:color="auto" w:fill="auto"/>
            <w:vAlign w:val="center"/>
          </w:tcPr>
          <w:p w14:paraId="32AD8DAC" w14:textId="3B814887" w:rsidR="00696F5B" w:rsidRPr="003F7E4D" w:rsidRDefault="00696F5B" w:rsidP="00556F31">
            <w:pPr>
              <w:jc w:val="center"/>
              <w:rPr>
                <w:lang w:val="fr-FR" w:eastAsia="it-IT"/>
              </w:rPr>
            </w:pPr>
            <w:r w:rsidRPr="003F7E4D">
              <w:rPr>
                <w:lang w:val="fr-FR" w:eastAsia="it-IT"/>
              </w:rPr>
              <w:t>n.e</w:t>
            </w:r>
          </w:p>
        </w:tc>
        <w:tc>
          <w:tcPr>
            <w:tcW w:w="397" w:type="pct"/>
            <w:shd w:val="clear" w:color="auto" w:fill="auto"/>
            <w:vAlign w:val="center"/>
          </w:tcPr>
          <w:p w14:paraId="4720CF0F" w14:textId="16E134B6" w:rsidR="00696F5B" w:rsidRPr="003F7E4D" w:rsidRDefault="00696F5B" w:rsidP="00556F31">
            <w:pPr>
              <w:jc w:val="center"/>
              <w:rPr>
                <w:lang w:val="fr-FR" w:eastAsia="it-IT"/>
              </w:rPr>
            </w:pPr>
            <w:r w:rsidRPr="003F7E4D">
              <w:rPr>
                <w:lang w:val="fr-FR" w:eastAsia="it-IT"/>
              </w:rPr>
              <w:t>n.e</w:t>
            </w:r>
          </w:p>
        </w:tc>
        <w:tc>
          <w:tcPr>
            <w:tcW w:w="332" w:type="pct"/>
            <w:shd w:val="clear" w:color="auto" w:fill="92D050"/>
            <w:vAlign w:val="center"/>
          </w:tcPr>
          <w:p w14:paraId="50B4488B" w14:textId="30A98056" w:rsidR="00696F5B" w:rsidRPr="003F7E4D" w:rsidRDefault="00696F5B" w:rsidP="00556F31">
            <w:pPr>
              <w:jc w:val="center"/>
              <w:rPr>
                <w:lang w:val="fr-FR" w:eastAsia="it-IT"/>
              </w:rPr>
            </w:pPr>
            <w:r w:rsidRPr="003F7E4D">
              <w:rPr>
                <w:lang w:val="fr-FR" w:eastAsia="it-IT"/>
              </w:rPr>
              <w:t>+</w:t>
            </w:r>
          </w:p>
        </w:tc>
        <w:tc>
          <w:tcPr>
            <w:tcW w:w="462" w:type="pct"/>
            <w:shd w:val="clear" w:color="auto" w:fill="auto"/>
            <w:vAlign w:val="center"/>
          </w:tcPr>
          <w:p w14:paraId="2F4FCB06" w14:textId="3D817F12" w:rsidR="00696F5B" w:rsidRPr="003F7E4D" w:rsidRDefault="00696F5B" w:rsidP="00556F31">
            <w:pPr>
              <w:jc w:val="center"/>
              <w:rPr>
                <w:lang w:val="fr-FR" w:eastAsia="it-IT"/>
              </w:rPr>
            </w:pPr>
            <w:r w:rsidRPr="003F7E4D">
              <w:rPr>
                <w:lang w:val="fr-FR" w:eastAsia="it-IT"/>
              </w:rPr>
              <w:t>n.e</w:t>
            </w:r>
          </w:p>
        </w:tc>
      </w:tr>
      <w:tr w:rsidR="00696F5B" w:rsidRPr="003F7E4D" w14:paraId="588E819E" w14:textId="77777777" w:rsidTr="00F37FAD">
        <w:trPr>
          <w:trHeight w:val="454"/>
        </w:trPr>
        <w:tc>
          <w:tcPr>
            <w:tcW w:w="1047" w:type="pct"/>
            <w:vMerge/>
            <w:vAlign w:val="center"/>
          </w:tcPr>
          <w:p w14:paraId="7C9FDC43" w14:textId="77777777" w:rsidR="00696F5B" w:rsidRPr="003F7E4D" w:rsidRDefault="00696F5B" w:rsidP="00696F5B">
            <w:pPr>
              <w:rPr>
                <w:lang w:val="fr-FR" w:eastAsia="it-IT"/>
              </w:rPr>
            </w:pPr>
          </w:p>
        </w:tc>
        <w:tc>
          <w:tcPr>
            <w:tcW w:w="1980" w:type="pct"/>
            <w:vAlign w:val="center"/>
          </w:tcPr>
          <w:p w14:paraId="1BD1F39F" w14:textId="7BB21440" w:rsidR="00696F5B" w:rsidRPr="003F7E4D" w:rsidRDefault="00D23725" w:rsidP="00696F5B">
            <w:pPr>
              <w:rPr>
                <w:lang w:val="fr-FR" w:eastAsia="it-IT"/>
              </w:rPr>
            </w:pPr>
            <w:r w:rsidRPr="003F7E4D">
              <w:rPr>
                <w:lang w:val="fr-FR" w:eastAsia="it-IT"/>
              </w:rPr>
              <w:t>Réduire la pression sur les ressources naturelles</w:t>
            </w:r>
          </w:p>
        </w:tc>
        <w:tc>
          <w:tcPr>
            <w:tcW w:w="385" w:type="pct"/>
            <w:shd w:val="clear" w:color="auto" w:fill="EEECE1" w:themeFill="background2"/>
            <w:vAlign w:val="center"/>
          </w:tcPr>
          <w:p w14:paraId="607BE936" w14:textId="5BC4BB4B" w:rsidR="00696F5B" w:rsidRPr="003F7E4D" w:rsidRDefault="00556F31" w:rsidP="00556F31">
            <w:pPr>
              <w:jc w:val="center"/>
              <w:rPr>
                <w:lang w:val="fr-FR" w:eastAsia="it-IT"/>
              </w:rPr>
            </w:pPr>
            <w:r>
              <w:rPr>
                <w:lang w:val="fr-FR" w:eastAsia="it-IT"/>
              </w:rPr>
              <w:t>?</w:t>
            </w:r>
          </w:p>
        </w:tc>
        <w:tc>
          <w:tcPr>
            <w:tcW w:w="397" w:type="pct"/>
            <w:shd w:val="clear" w:color="auto" w:fill="EAF1DD" w:themeFill="accent3" w:themeFillTint="33"/>
            <w:vAlign w:val="center"/>
          </w:tcPr>
          <w:p w14:paraId="0CAE9D47" w14:textId="0818E2D5" w:rsidR="00696F5B" w:rsidRPr="003F7E4D" w:rsidRDefault="00556F31" w:rsidP="00556F31">
            <w:pPr>
              <w:jc w:val="center"/>
              <w:rPr>
                <w:lang w:val="fr-FR" w:eastAsia="it-IT"/>
              </w:rPr>
            </w:pPr>
            <w:r>
              <w:rPr>
                <w:lang w:val="fr-FR" w:eastAsia="it-IT"/>
              </w:rPr>
              <w:t>n.s</w:t>
            </w:r>
          </w:p>
        </w:tc>
        <w:tc>
          <w:tcPr>
            <w:tcW w:w="397" w:type="pct"/>
            <w:shd w:val="clear" w:color="auto" w:fill="92D050"/>
            <w:vAlign w:val="center"/>
          </w:tcPr>
          <w:p w14:paraId="21D46C69" w14:textId="0D06A8F2" w:rsidR="000C7FC1" w:rsidRPr="003F7E4D" w:rsidRDefault="000C7FC1" w:rsidP="00556F31">
            <w:pPr>
              <w:jc w:val="center"/>
              <w:rPr>
                <w:lang w:val="fr-FR" w:eastAsia="it-IT"/>
              </w:rPr>
            </w:pPr>
            <w:r w:rsidRPr="003F7E4D">
              <w:rPr>
                <w:lang w:val="fr-FR" w:eastAsia="it-IT"/>
              </w:rPr>
              <w:t>+</w:t>
            </w:r>
          </w:p>
        </w:tc>
        <w:tc>
          <w:tcPr>
            <w:tcW w:w="332" w:type="pct"/>
            <w:shd w:val="clear" w:color="auto" w:fill="92D050"/>
            <w:vAlign w:val="center"/>
          </w:tcPr>
          <w:p w14:paraId="6D4FB3C9" w14:textId="5C692B26" w:rsidR="00696F5B" w:rsidRPr="003F7E4D" w:rsidRDefault="00F37FAD" w:rsidP="00556F31">
            <w:pPr>
              <w:jc w:val="center"/>
              <w:rPr>
                <w:lang w:val="fr-FR" w:eastAsia="it-IT"/>
              </w:rPr>
            </w:pPr>
            <w:r>
              <w:rPr>
                <w:lang w:val="fr-FR" w:eastAsia="it-IT"/>
              </w:rPr>
              <w:t>+</w:t>
            </w:r>
          </w:p>
        </w:tc>
        <w:tc>
          <w:tcPr>
            <w:tcW w:w="462" w:type="pct"/>
            <w:shd w:val="clear" w:color="auto" w:fill="auto"/>
            <w:vAlign w:val="center"/>
          </w:tcPr>
          <w:p w14:paraId="25B11657" w14:textId="2BF4977A" w:rsidR="00696F5B" w:rsidRPr="003F7E4D" w:rsidRDefault="00696F5B" w:rsidP="00556F31">
            <w:pPr>
              <w:jc w:val="center"/>
              <w:rPr>
                <w:lang w:val="fr-FR" w:eastAsia="it-IT"/>
              </w:rPr>
            </w:pPr>
            <w:r w:rsidRPr="003F7E4D">
              <w:rPr>
                <w:lang w:val="fr-FR" w:eastAsia="it-IT"/>
              </w:rPr>
              <w:t>n.e</w:t>
            </w:r>
          </w:p>
        </w:tc>
      </w:tr>
      <w:tr w:rsidR="00696F5B" w:rsidRPr="003F7E4D" w14:paraId="68E30664" w14:textId="77777777" w:rsidTr="003F7E4D">
        <w:trPr>
          <w:trHeight w:val="454"/>
        </w:trPr>
        <w:tc>
          <w:tcPr>
            <w:tcW w:w="1047" w:type="pct"/>
            <w:vMerge w:val="restart"/>
            <w:shd w:val="clear" w:color="auto" w:fill="auto"/>
            <w:noWrap/>
            <w:vAlign w:val="center"/>
          </w:tcPr>
          <w:p w14:paraId="6E0F6835" w14:textId="617AF1C8" w:rsidR="00696F5B" w:rsidRPr="003F7E4D" w:rsidRDefault="00D23725" w:rsidP="00696F5B">
            <w:pPr>
              <w:rPr>
                <w:lang w:val="fr-FR" w:eastAsia="it-IT"/>
              </w:rPr>
            </w:pPr>
            <w:r w:rsidRPr="003F7E4D">
              <w:rPr>
                <w:lang w:val="fr-FR" w:eastAsia="it-IT"/>
              </w:rPr>
              <w:t>Utilisation et qualité des sols</w:t>
            </w:r>
          </w:p>
        </w:tc>
        <w:tc>
          <w:tcPr>
            <w:tcW w:w="1980" w:type="pct"/>
            <w:vAlign w:val="center"/>
          </w:tcPr>
          <w:p w14:paraId="601DA2FA" w14:textId="45B6A585" w:rsidR="00696F5B" w:rsidRPr="003F7E4D" w:rsidRDefault="00696F5B" w:rsidP="00696F5B">
            <w:pPr>
              <w:rPr>
                <w:lang w:val="fr-FR" w:eastAsia="it-IT"/>
              </w:rPr>
            </w:pPr>
            <w:r w:rsidRPr="003F7E4D">
              <w:rPr>
                <w:lang w:val="fr-FR" w:eastAsia="it-IT"/>
              </w:rPr>
              <w:t>R</w:t>
            </w:r>
            <w:r w:rsidR="00AA783F" w:rsidRPr="003F7E4D">
              <w:rPr>
                <w:lang w:val="fr-FR" w:eastAsia="it-IT"/>
              </w:rPr>
              <w:t>emédier aux sols et terres contamin</w:t>
            </w:r>
            <w:r w:rsidR="00850114" w:rsidRPr="003F7E4D">
              <w:rPr>
                <w:lang w:val="fr-FR" w:eastAsia="it-IT"/>
              </w:rPr>
              <w:t>és</w:t>
            </w:r>
          </w:p>
        </w:tc>
        <w:tc>
          <w:tcPr>
            <w:tcW w:w="385" w:type="pct"/>
            <w:shd w:val="clear" w:color="auto" w:fill="auto"/>
            <w:vAlign w:val="center"/>
          </w:tcPr>
          <w:p w14:paraId="6C02360C" w14:textId="5D247350"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2BE05369" w14:textId="05C3B834" w:rsidR="00696F5B" w:rsidRPr="003F7E4D" w:rsidRDefault="00696F5B" w:rsidP="00696F5B">
            <w:pPr>
              <w:jc w:val="center"/>
              <w:rPr>
                <w:lang w:val="fr-FR" w:eastAsia="it-IT"/>
              </w:rPr>
            </w:pPr>
            <w:r w:rsidRPr="003F7E4D">
              <w:rPr>
                <w:lang w:val="fr-FR" w:eastAsia="it-IT"/>
              </w:rPr>
              <w:t>n.e</w:t>
            </w:r>
          </w:p>
        </w:tc>
        <w:tc>
          <w:tcPr>
            <w:tcW w:w="397" w:type="pct"/>
            <w:shd w:val="clear" w:color="auto" w:fill="EAF1DD" w:themeFill="accent3" w:themeFillTint="33"/>
            <w:vAlign w:val="center"/>
          </w:tcPr>
          <w:p w14:paraId="57ECB018" w14:textId="2E2855E5" w:rsidR="00696F5B" w:rsidRPr="003F7E4D" w:rsidRDefault="000C7FC1" w:rsidP="00696F5B">
            <w:pPr>
              <w:jc w:val="center"/>
              <w:rPr>
                <w:lang w:val="fr-FR" w:eastAsia="it-IT"/>
              </w:rPr>
            </w:pPr>
            <w:r w:rsidRPr="003F7E4D">
              <w:rPr>
                <w:lang w:val="fr-FR" w:eastAsia="it-IT"/>
              </w:rPr>
              <w:t>n.s.</w:t>
            </w:r>
          </w:p>
        </w:tc>
        <w:tc>
          <w:tcPr>
            <w:tcW w:w="332" w:type="pct"/>
            <w:shd w:val="clear" w:color="auto" w:fill="auto"/>
          </w:tcPr>
          <w:p w14:paraId="2E2C7777" w14:textId="5DDB2466" w:rsidR="00696F5B" w:rsidRPr="003F7E4D" w:rsidRDefault="00696F5B" w:rsidP="00696F5B">
            <w:pPr>
              <w:jc w:val="center"/>
              <w:rPr>
                <w:lang w:val="fr-FR" w:eastAsia="it-IT"/>
              </w:rPr>
            </w:pPr>
            <w:r w:rsidRPr="003F7E4D">
              <w:rPr>
                <w:lang w:val="fr-FR" w:eastAsia="it-IT"/>
              </w:rPr>
              <w:t>n.e</w:t>
            </w:r>
          </w:p>
        </w:tc>
        <w:tc>
          <w:tcPr>
            <w:tcW w:w="462" w:type="pct"/>
            <w:shd w:val="clear" w:color="auto" w:fill="auto"/>
          </w:tcPr>
          <w:p w14:paraId="7AEFD589" w14:textId="6163F72A" w:rsidR="00696F5B" w:rsidRPr="003F7E4D" w:rsidRDefault="00696F5B" w:rsidP="00696F5B">
            <w:pPr>
              <w:jc w:val="center"/>
              <w:rPr>
                <w:lang w:val="fr-FR" w:eastAsia="it-IT"/>
              </w:rPr>
            </w:pPr>
            <w:r w:rsidRPr="003F7E4D">
              <w:rPr>
                <w:lang w:val="fr-FR" w:eastAsia="it-IT"/>
              </w:rPr>
              <w:t>n.e</w:t>
            </w:r>
          </w:p>
        </w:tc>
      </w:tr>
      <w:tr w:rsidR="00696F5B" w:rsidRPr="003F7E4D" w14:paraId="71ECFFA0" w14:textId="77777777" w:rsidTr="00F37FAD">
        <w:trPr>
          <w:trHeight w:val="454"/>
        </w:trPr>
        <w:tc>
          <w:tcPr>
            <w:tcW w:w="1047" w:type="pct"/>
            <w:vMerge/>
            <w:vAlign w:val="center"/>
          </w:tcPr>
          <w:p w14:paraId="68792270" w14:textId="77777777" w:rsidR="00696F5B" w:rsidRPr="003F7E4D" w:rsidRDefault="00696F5B" w:rsidP="00696F5B">
            <w:pPr>
              <w:rPr>
                <w:lang w:val="fr-FR" w:eastAsia="it-IT"/>
              </w:rPr>
            </w:pPr>
          </w:p>
        </w:tc>
        <w:tc>
          <w:tcPr>
            <w:tcW w:w="1980" w:type="pct"/>
            <w:vAlign w:val="center"/>
          </w:tcPr>
          <w:p w14:paraId="0A2B030D" w14:textId="3846FADE" w:rsidR="00696F5B" w:rsidRPr="003F7E4D" w:rsidRDefault="00850114" w:rsidP="00696F5B">
            <w:pPr>
              <w:rPr>
                <w:lang w:val="fr-FR" w:eastAsia="it-IT"/>
              </w:rPr>
            </w:pPr>
            <w:r w:rsidRPr="003F7E4D">
              <w:rPr>
                <w:lang w:val="fr-FR" w:eastAsia="it-IT"/>
              </w:rPr>
              <w:t>Améliorer l’efficience de la gestion des sols et des terres</w:t>
            </w:r>
          </w:p>
        </w:tc>
        <w:tc>
          <w:tcPr>
            <w:tcW w:w="385" w:type="pct"/>
            <w:shd w:val="clear" w:color="auto" w:fill="auto"/>
            <w:vAlign w:val="center"/>
          </w:tcPr>
          <w:p w14:paraId="2F20AD77" w14:textId="5A689F19"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13AB7A5C" w14:textId="407E5BC3" w:rsidR="00696F5B" w:rsidRPr="003F7E4D" w:rsidRDefault="00696F5B" w:rsidP="00F37FAD">
            <w:pPr>
              <w:jc w:val="center"/>
              <w:rPr>
                <w:lang w:val="fr-FR" w:eastAsia="it-IT"/>
              </w:rPr>
            </w:pPr>
            <w:r w:rsidRPr="003F7E4D">
              <w:rPr>
                <w:lang w:val="fr-FR" w:eastAsia="it-IT"/>
              </w:rPr>
              <w:t>n.e</w:t>
            </w:r>
          </w:p>
        </w:tc>
        <w:tc>
          <w:tcPr>
            <w:tcW w:w="397" w:type="pct"/>
            <w:shd w:val="clear" w:color="auto" w:fill="auto"/>
            <w:vAlign w:val="center"/>
          </w:tcPr>
          <w:p w14:paraId="3481E3E1" w14:textId="0C92C3A6" w:rsidR="00696F5B" w:rsidRPr="003F7E4D" w:rsidRDefault="00696F5B" w:rsidP="00F37FAD">
            <w:pPr>
              <w:jc w:val="center"/>
              <w:rPr>
                <w:lang w:val="fr-FR" w:eastAsia="it-IT"/>
              </w:rPr>
            </w:pPr>
            <w:r w:rsidRPr="003F7E4D">
              <w:rPr>
                <w:lang w:val="fr-FR" w:eastAsia="it-IT"/>
              </w:rPr>
              <w:t>n.e</w:t>
            </w:r>
          </w:p>
        </w:tc>
        <w:tc>
          <w:tcPr>
            <w:tcW w:w="332" w:type="pct"/>
            <w:shd w:val="clear" w:color="auto" w:fill="EAF1DD" w:themeFill="accent3" w:themeFillTint="33"/>
            <w:vAlign w:val="center"/>
          </w:tcPr>
          <w:p w14:paraId="760FFB03" w14:textId="267892C7" w:rsidR="00696F5B" w:rsidRPr="003F7E4D" w:rsidRDefault="00B33AED" w:rsidP="00F37FAD">
            <w:pPr>
              <w:jc w:val="center"/>
              <w:rPr>
                <w:lang w:val="fr-FR" w:eastAsia="it-IT"/>
              </w:rPr>
            </w:pPr>
            <w:r w:rsidRPr="003F7E4D">
              <w:rPr>
                <w:lang w:val="fr-FR" w:eastAsia="it-IT"/>
              </w:rPr>
              <w:t>n.s.</w:t>
            </w:r>
          </w:p>
        </w:tc>
        <w:tc>
          <w:tcPr>
            <w:tcW w:w="462" w:type="pct"/>
            <w:shd w:val="clear" w:color="auto" w:fill="auto"/>
            <w:vAlign w:val="center"/>
          </w:tcPr>
          <w:p w14:paraId="5E1D9ED8" w14:textId="530DE9E9" w:rsidR="00696F5B" w:rsidRPr="003F7E4D" w:rsidRDefault="00696F5B" w:rsidP="00F37FAD">
            <w:pPr>
              <w:jc w:val="center"/>
              <w:rPr>
                <w:lang w:val="fr-FR" w:eastAsia="it-IT"/>
              </w:rPr>
            </w:pPr>
            <w:r w:rsidRPr="003F7E4D">
              <w:rPr>
                <w:lang w:val="fr-FR" w:eastAsia="it-IT"/>
              </w:rPr>
              <w:t>n.e</w:t>
            </w:r>
          </w:p>
        </w:tc>
      </w:tr>
      <w:tr w:rsidR="00696F5B" w:rsidRPr="003F7E4D" w14:paraId="3727B57C" w14:textId="77777777" w:rsidTr="00F37FAD">
        <w:trPr>
          <w:trHeight w:val="454"/>
        </w:trPr>
        <w:tc>
          <w:tcPr>
            <w:tcW w:w="1047" w:type="pct"/>
            <w:shd w:val="clear" w:color="auto" w:fill="auto"/>
            <w:noWrap/>
            <w:vAlign w:val="center"/>
          </w:tcPr>
          <w:p w14:paraId="2C179829" w14:textId="1162DB6C" w:rsidR="00696F5B" w:rsidRPr="003F7E4D" w:rsidRDefault="00850114" w:rsidP="00696F5B">
            <w:pPr>
              <w:rPr>
                <w:lang w:val="fr-FR" w:eastAsia="it-IT"/>
              </w:rPr>
            </w:pPr>
            <w:r w:rsidRPr="003F7E4D">
              <w:rPr>
                <w:lang w:val="fr-FR" w:eastAsia="it-IT"/>
              </w:rPr>
              <w:t>Risques technologiques</w:t>
            </w:r>
          </w:p>
        </w:tc>
        <w:tc>
          <w:tcPr>
            <w:tcW w:w="1980" w:type="pct"/>
            <w:vAlign w:val="center"/>
          </w:tcPr>
          <w:p w14:paraId="20351A43" w14:textId="603C8EB6" w:rsidR="00696F5B" w:rsidRPr="003F7E4D" w:rsidRDefault="00850114" w:rsidP="00696F5B">
            <w:pPr>
              <w:rPr>
                <w:lang w:val="fr-FR" w:eastAsia="it-IT"/>
              </w:rPr>
            </w:pPr>
            <w:r w:rsidRPr="003F7E4D">
              <w:rPr>
                <w:lang w:val="fr-FR" w:eastAsia="it-IT"/>
              </w:rPr>
              <w:t>Prévention des risques technologiques</w:t>
            </w:r>
          </w:p>
        </w:tc>
        <w:tc>
          <w:tcPr>
            <w:tcW w:w="385" w:type="pct"/>
            <w:shd w:val="clear" w:color="auto" w:fill="auto"/>
            <w:vAlign w:val="center"/>
          </w:tcPr>
          <w:p w14:paraId="303D4D1D" w14:textId="7AAC7684"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3AC42408" w14:textId="4A931C82" w:rsidR="00696F5B" w:rsidRPr="003F7E4D" w:rsidRDefault="00696F5B" w:rsidP="00F37FAD">
            <w:pPr>
              <w:jc w:val="center"/>
              <w:rPr>
                <w:lang w:val="fr-FR" w:eastAsia="it-IT"/>
              </w:rPr>
            </w:pPr>
            <w:r w:rsidRPr="003F7E4D">
              <w:rPr>
                <w:lang w:val="fr-FR" w:eastAsia="it-IT"/>
              </w:rPr>
              <w:t>n.e</w:t>
            </w:r>
          </w:p>
        </w:tc>
        <w:tc>
          <w:tcPr>
            <w:tcW w:w="397" w:type="pct"/>
            <w:shd w:val="clear" w:color="auto" w:fill="auto"/>
            <w:vAlign w:val="center"/>
          </w:tcPr>
          <w:p w14:paraId="11A72039" w14:textId="75687E55" w:rsidR="00696F5B" w:rsidRPr="003F7E4D" w:rsidRDefault="00696F5B" w:rsidP="00F37FAD">
            <w:pPr>
              <w:jc w:val="center"/>
              <w:rPr>
                <w:lang w:val="fr-FR" w:eastAsia="it-IT"/>
              </w:rPr>
            </w:pPr>
            <w:r w:rsidRPr="003F7E4D">
              <w:rPr>
                <w:lang w:val="fr-FR" w:eastAsia="it-IT"/>
              </w:rPr>
              <w:t>n.e</w:t>
            </w:r>
          </w:p>
        </w:tc>
        <w:tc>
          <w:tcPr>
            <w:tcW w:w="332" w:type="pct"/>
            <w:shd w:val="clear" w:color="auto" w:fill="auto"/>
            <w:vAlign w:val="center"/>
          </w:tcPr>
          <w:p w14:paraId="538BF1F7" w14:textId="4DF2BE8A" w:rsidR="00696F5B" w:rsidRPr="003F7E4D" w:rsidRDefault="00696F5B" w:rsidP="00F37FAD">
            <w:pPr>
              <w:jc w:val="center"/>
              <w:rPr>
                <w:lang w:val="fr-FR" w:eastAsia="it-IT"/>
              </w:rPr>
            </w:pPr>
            <w:r w:rsidRPr="003F7E4D">
              <w:rPr>
                <w:lang w:val="fr-FR" w:eastAsia="it-IT"/>
              </w:rPr>
              <w:t>n.e</w:t>
            </w:r>
          </w:p>
        </w:tc>
        <w:tc>
          <w:tcPr>
            <w:tcW w:w="462" w:type="pct"/>
            <w:shd w:val="clear" w:color="auto" w:fill="auto"/>
            <w:vAlign w:val="center"/>
          </w:tcPr>
          <w:p w14:paraId="3ACE609B" w14:textId="57D37FD0" w:rsidR="00696F5B" w:rsidRPr="003F7E4D" w:rsidRDefault="00696F5B" w:rsidP="00F37FAD">
            <w:pPr>
              <w:jc w:val="center"/>
              <w:rPr>
                <w:lang w:val="fr-FR" w:eastAsia="it-IT"/>
              </w:rPr>
            </w:pPr>
            <w:r w:rsidRPr="003F7E4D">
              <w:rPr>
                <w:lang w:val="fr-FR" w:eastAsia="it-IT"/>
              </w:rPr>
              <w:t>n.e</w:t>
            </w:r>
          </w:p>
        </w:tc>
      </w:tr>
      <w:tr w:rsidR="00696F5B" w:rsidRPr="003F7E4D" w14:paraId="22B7987C" w14:textId="77777777" w:rsidTr="00F37FAD">
        <w:trPr>
          <w:trHeight w:val="770"/>
        </w:trPr>
        <w:tc>
          <w:tcPr>
            <w:tcW w:w="1047" w:type="pct"/>
            <w:vMerge w:val="restart"/>
            <w:tcBorders>
              <w:bottom w:val="single" w:sz="8" w:space="0" w:color="auto"/>
            </w:tcBorders>
            <w:shd w:val="clear" w:color="auto" w:fill="auto"/>
            <w:noWrap/>
            <w:vAlign w:val="center"/>
          </w:tcPr>
          <w:p w14:paraId="096A29E5" w14:textId="55335E56" w:rsidR="00696F5B" w:rsidRPr="003F7E4D" w:rsidRDefault="00850114" w:rsidP="00696F5B">
            <w:pPr>
              <w:rPr>
                <w:lang w:val="fr-FR" w:eastAsia="it-IT"/>
              </w:rPr>
            </w:pPr>
            <w:r w:rsidRPr="003F7E4D">
              <w:rPr>
                <w:lang w:val="fr-FR" w:eastAsia="it-IT"/>
              </w:rPr>
              <w:t>Santé et risques sanitaires et nuisances</w:t>
            </w:r>
          </w:p>
        </w:tc>
        <w:tc>
          <w:tcPr>
            <w:tcW w:w="1980" w:type="pct"/>
            <w:tcBorders>
              <w:bottom w:val="single" w:sz="8" w:space="0" w:color="auto"/>
            </w:tcBorders>
            <w:vAlign w:val="center"/>
          </w:tcPr>
          <w:p w14:paraId="48D5F37C" w14:textId="0DF3A901" w:rsidR="00696F5B" w:rsidRPr="003F7E4D" w:rsidRDefault="00850114" w:rsidP="00696F5B">
            <w:pPr>
              <w:rPr>
                <w:lang w:val="fr-FR" w:eastAsia="it-IT"/>
              </w:rPr>
            </w:pPr>
            <w:r w:rsidRPr="003F7E4D">
              <w:rPr>
                <w:lang w:val="fr-FR" w:eastAsia="it-IT"/>
              </w:rPr>
              <w:t>Réduire la pollution chimique et ses effets sur la santé</w:t>
            </w:r>
          </w:p>
        </w:tc>
        <w:tc>
          <w:tcPr>
            <w:tcW w:w="385" w:type="pct"/>
            <w:tcBorders>
              <w:bottom w:val="single" w:sz="8" w:space="0" w:color="auto"/>
            </w:tcBorders>
            <w:shd w:val="clear" w:color="auto" w:fill="auto"/>
            <w:vAlign w:val="center"/>
          </w:tcPr>
          <w:p w14:paraId="52EAA5DA" w14:textId="454BB07F" w:rsidR="00696F5B" w:rsidRPr="003F7E4D" w:rsidRDefault="00696F5B" w:rsidP="00696F5B">
            <w:pPr>
              <w:jc w:val="center"/>
              <w:rPr>
                <w:lang w:val="fr-FR" w:eastAsia="it-IT"/>
              </w:rPr>
            </w:pPr>
            <w:r w:rsidRPr="003F7E4D">
              <w:rPr>
                <w:lang w:val="fr-FR" w:eastAsia="it-IT"/>
              </w:rPr>
              <w:t>n.e</w:t>
            </w:r>
          </w:p>
        </w:tc>
        <w:tc>
          <w:tcPr>
            <w:tcW w:w="397" w:type="pct"/>
            <w:tcBorders>
              <w:bottom w:val="single" w:sz="8" w:space="0" w:color="auto"/>
            </w:tcBorders>
            <w:shd w:val="clear" w:color="auto" w:fill="92D050"/>
            <w:vAlign w:val="center"/>
          </w:tcPr>
          <w:p w14:paraId="0EE972D1" w14:textId="4749920C" w:rsidR="00696F5B" w:rsidRPr="003F7E4D" w:rsidRDefault="00696F5B" w:rsidP="00F37FAD">
            <w:pPr>
              <w:jc w:val="center"/>
              <w:rPr>
                <w:lang w:val="fr-FR" w:eastAsia="it-IT"/>
              </w:rPr>
            </w:pPr>
            <w:r w:rsidRPr="003F7E4D">
              <w:rPr>
                <w:lang w:val="fr-FR" w:eastAsia="it-IT"/>
              </w:rPr>
              <w:t>+</w:t>
            </w:r>
          </w:p>
        </w:tc>
        <w:tc>
          <w:tcPr>
            <w:tcW w:w="397" w:type="pct"/>
            <w:tcBorders>
              <w:bottom w:val="single" w:sz="8" w:space="0" w:color="auto"/>
            </w:tcBorders>
            <w:shd w:val="clear" w:color="auto" w:fill="auto"/>
            <w:vAlign w:val="center"/>
          </w:tcPr>
          <w:p w14:paraId="2CE66E81" w14:textId="44C38A93" w:rsidR="00696F5B" w:rsidRPr="003F7E4D" w:rsidRDefault="00696F5B" w:rsidP="00F37FAD">
            <w:pPr>
              <w:jc w:val="center"/>
              <w:rPr>
                <w:lang w:val="fr-FR" w:eastAsia="it-IT"/>
              </w:rPr>
            </w:pPr>
            <w:r w:rsidRPr="003F7E4D">
              <w:rPr>
                <w:lang w:val="fr-FR" w:eastAsia="it-IT"/>
              </w:rPr>
              <w:t>n.e</w:t>
            </w:r>
          </w:p>
        </w:tc>
        <w:tc>
          <w:tcPr>
            <w:tcW w:w="332" w:type="pct"/>
            <w:tcBorders>
              <w:bottom w:val="single" w:sz="8" w:space="0" w:color="auto"/>
            </w:tcBorders>
            <w:shd w:val="clear" w:color="auto" w:fill="auto"/>
            <w:vAlign w:val="center"/>
          </w:tcPr>
          <w:p w14:paraId="1F2A15A5" w14:textId="74849DF8" w:rsidR="00696F5B" w:rsidRPr="003F7E4D" w:rsidRDefault="00696F5B" w:rsidP="00F37FAD">
            <w:pPr>
              <w:jc w:val="center"/>
              <w:rPr>
                <w:lang w:val="fr-FR" w:eastAsia="it-IT"/>
              </w:rPr>
            </w:pPr>
            <w:r w:rsidRPr="003F7E4D">
              <w:rPr>
                <w:lang w:val="fr-FR" w:eastAsia="it-IT"/>
              </w:rPr>
              <w:t>n.e</w:t>
            </w:r>
          </w:p>
        </w:tc>
        <w:tc>
          <w:tcPr>
            <w:tcW w:w="462" w:type="pct"/>
            <w:tcBorders>
              <w:bottom w:val="single" w:sz="8" w:space="0" w:color="auto"/>
            </w:tcBorders>
            <w:shd w:val="clear" w:color="auto" w:fill="auto"/>
            <w:vAlign w:val="center"/>
          </w:tcPr>
          <w:p w14:paraId="2C8D190F" w14:textId="67DB252D" w:rsidR="00696F5B" w:rsidRPr="003F7E4D" w:rsidRDefault="00696F5B" w:rsidP="00F37FAD">
            <w:pPr>
              <w:jc w:val="center"/>
              <w:rPr>
                <w:lang w:val="fr-FR" w:eastAsia="it-IT"/>
              </w:rPr>
            </w:pPr>
            <w:r w:rsidRPr="003F7E4D">
              <w:rPr>
                <w:lang w:val="fr-FR" w:eastAsia="it-IT"/>
              </w:rPr>
              <w:t>n.e</w:t>
            </w:r>
          </w:p>
        </w:tc>
      </w:tr>
      <w:tr w:rsidR="00696F5B" w:rsidRPr="003F7E4D" w14:paraId="43236C45" w14:textId="77777777" w:rsidTr="00F37FAD">
        <w:trPr>
          <w:trHeight w:val="928"/>
        </w:trPr>
        <w:tc>
          <w:tcPr>
            <w:tcW w:w="1047" w:type="pct"/>
            <w:vMerge/>
            <w:tcBorders>
              <w:bottom w:val="single" w:sz="8" w:space="0" w:color="auto"/>
            </w:tcBorders>
            <w:vAlign w:val="center"/>
          </w:tcPr>
          <w:p w14:paraId="78619799" w14:textId="77777777" w:rsidR="00696F5B" w:rsidRPr="003F7E4D" w:rsidRDefault="00696F5B" w:rsidP="00696F5B">
            <w:pPr>
              <w:rPr>
                <w:lang w:val="fr-FR" w:eastAsia="it-IT"/>
              </w:rPr>
            </w:pPr>
          </w:p>
        </w:tc>
        <w:tc>
          <w:tcPr>
            <w:tcW w:w="1980" w:type="pct"/>
            <w:tcBorders>
              <w:bottom w:val="single" w:sz="8" w:space="0" w:color="auto"/>
            </w:tcBorders>
            <w:vAlign w:val="center"/>
          </w:tcPr>
          <w:p w14:paraId="5301BE85" w14:textId="18DE225B" w:rsidR="00696F5B" w:rsidRPr="003F7E4D" w:rsidRDefault="00850114" w:rsidP="00696F5B">
            <w:pPr>
              <w:rPr>
                <w:lang w:val="fr-FR" w:eastAsia="it-IT"/>
              </w:rPr>
            </w:pPr>
            <w:r w:rsidRPr="003F7E4D">
              <w:rPr>
                <w:lang w:val="fr-FR" w:eastAsia="it-IT"/>
              </w:rPr>
              <w:t xml:space="preserve">Réduire la pollution </w:t>
            </w:r>
            <w:r w:rsidR="003F7E4D" w:rsidRPr="003F7E4D">
              <w:rPr>
                <w:lang w:val="fr-FR" w:eastAsia="it-IT"/>
              </w:rPr>
              <w:t>acoustique</w:t>
            </w:r>
          </w:p>
        </w:tc>
        <w:tc>
          <w:tcPr>
            <w:tcW w:w="385" w:type="pct"/>
            <w:tcBorders>
              <w:bottom w:val="single" w:sz="8" w:space="0" w:color="auto"/>
            </w:tcBorders>
            <w:shd w:val="clear" w:color="auto" w:fill="auto"/>
            <w:vAlign w:val="center"/>
          </w:tcPr>
          <w:p w14:paraId="04F6CA90" w14:textId="03BECC6F" w:rsidR="00696F5B" w:rsidRPr="003F7E4D" w:rsidRDefault="00696F5B" w:rsidP="00696F5B">
            <w:pPr>
              <w:jc w:val="center"/>
              <w:rPr>
                <w:lang w:val="fr-FR" w:eastAsia="it-IT"/>
              </w:rPr>
            </w:pPr>
            <w:r w:rsidRPr="003F7E4D">
              <w:rPr>
                <w:lang w:val="fr-FR" w:eastAsia="it-IT"/>
              </w:rPr>
              <w:t>n.e</w:t>
            </w:r>
          </w:p>
        </w:tc>
        <w:tc>
          <w:tcPr>
            <w:tcW w:w="397" w:type="pct"/>
            <w:tcBorders>
              <w:bottom w:val="single" w:sz="8" w:space="0" w:color="auto"/>
            </w:tcBorders>
            <w:shd w:val="clear" w:color="auto" w:fill="auto"/>
            <w:vAlign w:val="center"/>
          </w:tcPr>
          <w:p w14:paraId="0AC5AC6A" w14:textId="0301E28D" w:rsidR="00696F5B" w:rsidRPr="003F7E4D" w:rsidRDefault="00696F5B" w:rsidP="00F37FAD">
            <w:pPr>
              <w:jc w:val="center"/>
              <w:rPr>
                <w:lang w:val="fr-FR" w:eastAsia="it-IT"/>
              </w:rPr>
            </w:pPr>
            <w:r w:rsidRPr="003F7E4D">
              <w:rPr>
                <w:lang w:val="fr-FR" w:eastAsia="it-IT"/>
              </w:rPr>
              <w:t>n.e</w:t>
            </w:r>
          </w:p>
        </w:tc>
        <w:tc>
          <w:tcPr>
            <w:tcW w:w="397" w:type="pct"/>
            <w:tcBorders>
              <w:bottom w:val="single" w:sz="8" w:space="0" w:color="auto"/>
            </w:tcBorders>
            <w:shd w:val="clear" w:color="auto" w:fill="auto"/>
            <w:vAlign w:val="center"/>
          </w:tcPr>
          <w:p w14:paraId="5C741787" w14:textId="1CA80172" w:rsidR="00696F5B" w:rsidRPr="003F7E4D" w:rsidRDefault="00696F5B" w:rsidP="00F37FAD">
            <w:pPr>
              <w:jc w:val="center"/>
              <w:rPr>
                <w:lang w:val="fr-FR" w:eastAsia="it-IT"/>
              </w:rPr>
            </w:pPr>
            <w:r w:rsidRPr="003F7E4D">
              <w:rPr>
                <w:lang w:val="fr-FR" w:eastAsia="it-IT"/>
              </w:rPr>
              <w:t>n.e</w:t>
            </w:r>
          </w:p>
        </w:tc>
        <w:tc>
          <w:tcPr>
            <w:tcW w:w="332" w:type="pct"/>
            <w:tcBorders>
              <w:bottom w:val="single" w:sz="8" w:space="0" w:color="auto"/>
            </w:tcBorders>
            <w:shd w:val="clear" w:color="auto" w:fill="auto"/>
            <w:vAlign w:val="center"/>
          </w:tcPr>
          <w:p w14:paraId="6CB778A5" w14:textId="1EAD267C" w:rsidR="00696F5B" w:rsidRPr="003F7E4D" w:rsidRDefault="00696F5B" w:rsidP="00F37FAD">
            <w:pPr>
              <w:jc w:val="center"/>
              <w:rPr>
                <w:lang w:val="fr-FR" w:eastAsia="it-IT"/>
              </w:rPr>
            </w:pPr>
            <w:r w:rsidRPr="003F7E4D">
              <w:rPr>
                <w:lang w:val="fr-FR" w:eastAsia="it-IT"/>
              </w:rPr>
              <w:t>n.e</w:t>
            </w:r>
          </w:p>
        </w:tc>
        <w:tc>
          <w:tcPr>
            <w:tcW w:w="462" w:type="pct"/>
            <w:tcBorders>
              <w:bottom w:val="single" w:sz="8" w:space="0" w:color="auto"/>
            </w:tcBorders>
            <w:shd w:val="clear" w:color="auto" w:fill="auto"/>
            <w:vAlign w:val="center"/>
          </w:tcPr>
          <w:p w14:paraId="559C53A4" w14:textId="5D2E2EA6" w:rsidR="00696F5B" w:rsidRPr="003F7E4D" w:rsidRDefault="00696F5B" w:rsidP="00F37FAD">
            <w:pPr>
              <w:jc w:val="center"/>
              <w:rPr>
                <w:lang w:val="fr-FR" w:eastAsia="it-IT"/>
              </w:rPr>
            </w:pPr>
            <w:r w:rsidRPr="003F7E4D">
              <w:rPr>
                <w:lang w:val="fr-FR" w:eastAsia="it-IT"/>
              </w:rPr>
              <w:t>n.e</w:t>
            </w:r>
          </w:p>
        </w:tc>
      </w:tr>
      <w:tr w:rsidR="00696F5B" w:rsidRPr="003F7E4D" w14:paraId="087E2EE5" w14:textId="77777777" w:rsidTr="00F37FAD">
        <w:trPr>
          <w:trHeight w:val="454"/>
        </w:trPr>
        <w:tc>
          <w:tcPr>
            <w:tcW w:w="1047" w:type="pct"/>
            <w:vMerge/>
            <w:vAlign w:val="center"/>
          </w:tcPr>
          <w:p w14:paraId="40FD657D" w14:textId="77777777" w:rsidR="00696F5B" w:rsidRPr="003F7E4D" w:rsidRDefault="00696F5B" w:rsidP="00696F5B">
            <w:pPr>
              <w:rPr>
                <w:lang w:val="fr-FR" w:eastAsia="it-IT"/>
              </w:rPr>
            </w:pPr>
          </w:p>
        </w:tc>
        <w:tc>
          <w:tcPr>
            <w:tcW w:w="1980" w:type="pct"/>
            <w:vAlign w:val="center"/>
          </w:tcPr>
          <w:p w14:paraId="542B3EC1" w14:textId="4DFA195D" w:rsidR="00696F5B" w:rsidRPr="003F7E4D" w:rsidRDefault="00850114" w:rsidP="00696F5B">
            <w:pPr>
              <w:rPr>
                <w:lang w:val="fr-FR" w:eastAsia="it-IT"/>
              </w:rPr>
            </w:pPr>
            <w:r w:rsidRPr="003F7E4D">
              <w:rPr>
                <w:lang w:val="fr-FR" w:eastAsia="it-IT"/>
              </w:rPr>
              <w:t>Réduire la pollution électromagnétique</w:t>
            </w:r>
          </w:p>
        </w:tc>
        <w:tc>
          <w:tcPr>
            <w:tcW w:w="385" w:type="pct"/>
            <w:shd w:val="clear" w:color="auto" w:fill="auto"/>
            <w:vAlign w:val="center"/>
          </w:tcPr>
          <w:p w14:paraId="1A1363DB" w14:textId="49B57F10"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74EA980E" w14:textId="7A5CE794" w:rsidR="00696F5B" w:rsidRPr="003F7E4D" w:rsidRDefault="00696F5B" w:rsidP="00F37FAD">
            <w:pPr>
              <w:jc w:val="center"/>
              <w:rPr>
                <w:lang w:val="fr-FR" w:eastAsia="it-IT"/>
              </w:rPr>
            </w:pPr>
            <w:r w:rsidRPr="003F7E4D">
              <w:rPr>
                <w:lang w:val="fr-FR" w:eastAsia="it-IT"/>
              </w:rPr>
              <w:t>n.e</w:t>
            </w:r>
          </w:p>
        </w:tc>
        <w:tc>
          <w:tcPr>
            <w:tcW w:w="397" w:type="pct"/>
            <w:shd w:val="clear" w:color="auto" w:fill="auto"/>
            <w:vAlign w:val="center"/>
          </w:tcPr>
          <w:p w14:paraId="66D84692" w14:textId="744C364C" w:rsidR="00696F5B" w:rsidRPr="003F7E4D" w:rsidRDefault="00696F5B" w:rsidP="00F37FAD">
            <w:pPr>
              <w:jc w:val="center"/>
              <w:rPr>
                <w:lang w:val="fr-FR" w:eastAsia="it-IT"/>
              </w:rPr>
            </w:pPr>
            <w:r w:rsidRPr="003F7E4D">
              <w:rPr>
                <w:lang w:val="fr-FR" w:eastAsia="it-IT"/>
              </w:rPr>
              <w:t>n.e</w:t>
            </w:r>
          </w:p>
        </w:tc>
        <w:tc>
          <w:tcPr>
            <w:tcW w:w="332" w:type="pct"/>
            <w:shd w:val="clear" w:color="auto" w:fill="auto"/>
            <w:vAlign w:val="center"/>
          </w:tcPr>
          <w:p w14:paraId="1218480D" w14:textId="73AA3265" w:rsidR="00696F5B" w:rsidRPr="003F7E4D" w:rsidRDefault="00696F5B" w:rsidP="00F37FAD">
            <w:pPr>
              <w:jc w:val="center"/>
              <w:rPr>
                <w:lang w:val="fr-FR" w:eastAsia="it-IT"/>
              </w:rPr>
            </w:pPr>
            <w:r w:rsidRPr="003F7E4D">
              <w:rPr>
                <w:lang w:val="fr-FR" w:eastAsia="it-IT"/>
              </w:rPr>
              <w:t>n.e</w:t>
            </w:r>
          </w:p>
        </w:tc>
        <w:tc>
          <w:tcPr>
            <w:tcW w:w="462" w:type="pct"/>
            <w:shd w:val="clear" w:color="auto" w:fill="auto"/>
            <w:vAlign w:val="center"/>
          </w:tcPr>
          <w:p w14:paraId="4890DB9C" w14:textId="4FC08772" w:rsidR="00696F5B" w:rsidRPr="003F7E4D" w:rsidRDefault="00696F5B" w:rsidP="00F37FAD">
            <w:pPr>
              <w:jc w:val="center"/>
              <w:rPr>
                <w:lang w:val="fr-FR" w:eastAsia="it-IT"/>
              </w:rPr>
            </w:pPr>
            <w:r w:rsidRPr="003F7E4D">
              <w:rPr>
                <w:lang w:val="fr-FR" w:eastAsia="it-IT"/>
              </w:rPr>
              <w:t>n.e</w:t>
            </w:r>
          </w:p>
        </w:tc>
      </w:tr>
      <w:tr w:rsidR="00696F5B" w:rsidRPr="003F7E4D" w14:paraId="6F5BF40F" w14:textId="77777777" w:rsidTr="00F37FAD">
        <w:trPr>
          <w:trHeight w:val="454"/>
        </w:trPr>
        <w:tc>
          <w:tcPr>
            <w:tcW w:w="1047" w:type="pct"/>
            <w:vAlign w:val="center"/>
          </w:tcPr>
          <w:p w14:paraId="6BD9C262" w14:textId="4ED0548A" w:rsidR="00696F5B" w:rsidRPr="003F7E4D" w:rsidRDefault="00A162BC" w:rsidP="00696F5B">
            <w:pPr>
              <w:spacing w:before="120" w:line="240" w:lineRule="auto"/>
              <w:jc w:val="center"/>
              <w:rPr>
                <w:lang w:val="fr-FR" w:eastAsia="it-IT"/>
              </w:rPr>
            </w:pPr>
            <w:r w:rsidRPr="003F7E4D">
              <w:rPr>
                <w:lang w:val="fr-FR" w:eastAsia="it-IT"/>
              </w:rPr>
              <w:t>Patrimoine naturel et culturel – paysage</w:t>
            </w:r>
          </w:p>
        </w:tc>
        <w:tc>
          <w:tcPr>
            <w:tcW w:w="1980" w:type="pct"/>
            <w:vAlign w:val="center"/>
          </w:tcPr>
          <w:p w14:paraId="1C03167A" w14:textId="08ACADAA" w:rsidR="00696F5B" w:rsidRPr="003F7E4D" w:rsidRDefault="00A162BC" w:rsidP="0022513C">
            <w:pPr>
              <w:spacing w:before="120" w:line="240" w:lineRule="auto"/>
              <w:jc w:val="left"/>
              <w:rPr>
                <w:lang w:val="fr-FR" w:eastAsia="it-IT"/>
              </w:rPr>
            </w:pPr>
            <w:r w:rsidRPr="003F7E4D">
              <w:rPr>
                <w:lang w:val="fr-FR" w:eastAsia="it-IT"/>
              </w:rPr>
              <w:t>Préserver les paysages et le patrimoine naturel</w:t>
            </w:r>
          </w:p>
        </w:tc>
        <w:tc>
          <w:tcPr>
            <w:tcW w:w="385" w:type="pct"/>
            <w:shd w:val="clear" w:color="auto" w:fill="auto"/>
            <w:vAlign w:val="center"/>
          </w:tcPr>
          <w:p w14:paraId="3D81F6F3" w14:textId="4EF31E3B" w:rsidR="00696F5B" w:rsidRPr="003F7E4D" w:rsidRDefault="00696F5B" w:rsidP="00696F5B">
            <w:pPr>
              <w:spacing w:before="120" w:line="240" w:lineRule="auto"/>
              <w:jc w:val="center"/>
              <w:rPr>
                <w:lang w:val="fr-FR" w:eastAsia="it-IT"/>
              </w:rPr>
            </w:pPr>
            <w:r w:rsidRPr="003F7E4D">
              <w:rPr>
                <w:lang w:val="fr-FR" w:eastAsia="it-IT"/>
              </w:rPr>
              <w:t>n.e</w:t>
            </w:r>
          </w:p>
        </w:tc>
        <w:tc>
          <w:tcPr>
            <w:tcW w:w="397" w:type="pct"/>
            <w:shd w:val="clear" w:color="auto" w:fill="auto"/>
            <w:vAlign w:val="center"/>
          </w:tcPr>
          <w:p w14:paraId="3DEB9DB2" w14:textId="592D06FC" w:rsidR="00696F5B" w:rsidRPr="003F7E4D" w:rsidRDefault="00696F5B" w:rsidP="00F37FAD">
            <w:pPr>
              <w:spacing w:before="120" w:line="240" w:lineRule="auto"/>
              <w:jc w:val="center"/>
              <w:rPr>
                <w:lang w:val="fr-FR" w:eastAsia="it-IT"/>
              </w:rPr>
            </w:pPr>
            <w:r w:rsidRPr="003F7E4D">
              <w:rPr>
                <w:lang w:val="fr-FR" w:eastAsia="it-IT"/>
              </w:rPr>
              <w:t>n.e</w:t>
            </w:r>
          </w:p>
        </w:tc>
        <w:tc>
          <w:tcPr>
            <w:tcW w:w="397" w:type="pct"/>
            <w:shd w:val="clear" w:color="auto" w:fill="auto"/>
            <w:vAlign w:val="center"/>
          </w:tcPr>
          <w:p w14:paraId="130D9234" w14:textId="2ACBF12E" w:rsidR="00696F5B" w:rsidRPr="003F7E4D" w:rsidRDefault="00696F5B" w:rsidP="00F37FAD">
            <w:pPr>
              <w:spacing w:before="120" w:line="240" w:lineRule="auto"/>
              <w:jc w:val="center"/>
              <w:rPr>
                <w:lang w:val="fr-FR" w:eastAsia="it-IT"/>
              </w:rPr>
            </w:pPr>
            <w:r w:rsidRPr="003F7E4D">
              <w:rPr>
                <w:lang w:val="fr-FR" w:eastAsia="it-IT"/>
              </w:rPr>
              <w:t>n.e</w:t>
            </w:r>
          </w:p>
        </w:tc>
        <w:tc>
          <w:tcPr>
            <w:tcW w:w="332" w:type="pct"/>
            <w:shd w:val="clear" w:color="auto" w:fill="92D050"/>
            <w:vAlign w:val="center"/>
          </w:tcPr>
          <w:p w14:paraId="0AAE94E2" w14:textId="4C04BA38" w:rsidR="00696F5B" w:rsidRPr="003F7E4D" w:rsidRDefault="00696F5B" w:rsidP="00F37FAD">
            <w:pPr>
              <w:spacing w:before="120" w:line="240" w:lineRule="auto"/>
              <w:jc w:val="center"/>
              <w:rPr>
                <w:lang w:val="fr-FR" w:eastAsia="it-IT"/>
              </w:rPr>
            </w:pPr>
            <w:r w:rsidRPr="003F7E4D">
              <w:rPr>
                <w:lang w:val="fr-FR" w:eastAsia="it-IT"/>
              </w:rPr>
              <w:t>+</w:t>
            </w:r>
          </w:p>
        </w:tc>
        <w:tc>
          <w:tcPr>
            <w:tcW w:w="462" w:type="pct"/>
            <w:shd w:val="clear" w:color="auto" w:fill="auto"/>
            <w:vAlign w:val="center"/>
          </w:tcPr>
          <w:p w14:paraId="66925A39" w14:textId="281904E5" w:rsidR="00696F5B" w:rsidRPr="003F7E4D" w:rsidRDefault="00696F5B" w:rsidP="00F37FAD">
            <w:pPr>
              <w:spacing w:before="120" w:line="240" w:lineRule="auto"/>
              <w:jc w:val="center"/>
              <w:rPr>
                <w:lang w:val="fr-FR" w:eastAsia="it-IT"/>
              </w:rPr>
            </w:pPr>
            <w:r w:rsidRPr="003F7E4D">
              <w:rPr>
                <w:lang w:val="fr-FR" w:eastAsia="it-IT"/>
              </w:rPr>
              <w:t>n.e</w:t>
            </w:r>
          </w:p>
        </w:tc>
      </w:tr>
      <w:tr w:rsidR="00696F5B" w:rsidRPr="003F7E4D" w14:paraId="5802E508" w14:textId="77777777" w:rsidTr="00F37FAD">
        <w:trPr>
          <w:trHeight w:val="454"/>
        </w:trPr>
        <w:tc>
          <w:tcPr>
            <w:tcW w:w="1047" w:type="pct"/>
            <w:vMerge w:val="restart"/>
            <w:shd w:val="clear" w:color="auto" w:fill="auto"/>
            <w:noWrap/>
            <w:vAlign w:val="center"/>
          </w:tcPr>
          <w:p w14:paraId="35AEE168" w14:textId="1F8C1730" w:rsidR="00696F5B" w:rsidRPr="003F7E4D" w:rsidRDefault="00A162BC" w:rsidP="00696F5B">
            <w:pPr>
              <w:rPr>
                <w:lang w:val="fr-FR" w:eastAsia="it-IT"/>
              </w:rPr>
            </w:pPr>
            <w:r w:rsidRPr="003F7E4D">
              <w:rPr>
                <w:lang w:val="fr-FR" w:eastAsia="it-IT"/>
              </w:rPr>
              <w:t>Énergie</w:t>
            </w:r>
          </w:p>
        </w:tc>
        <w:tc>
          <w:tcPr>
            <w:tcW w:w="1980" w:type="pct"/>
            <w:vAlign w:val="center"/>
          </w:tcPr>
          <w:p w14:paraId="110A134C" w14:textId="30D629D1" w:rsidR="00696F5B" w:rsidRPr="003F7E4D" w:rsidRDefault="00A162BC" w:rsidP="00696F5B">
            <w:pPr>
              <w:rPr>
                <w:lang w:val="fr-FR" w:eastAsia="it-IT"/>
              </w:rPr>
            </w:pPr>
            <w:r w:rsidRPr="003F7E4D">
              <w:rPr>
                <w:lang w:val="fr-FR" w:eastAsia="it-IT"/>
              </w:rPr>
              <w:t>Promouvoir les énergies renouvelables</w:t>
            </w:r>
          </w:p>
        </w:tc>
        <w:tc>
          <w:tcPr>
            <w:tcW w:w="385" w:type="pct"/>
            <w:shd w:val="clear" w:color="auto" w:fill="auto"/>
            <w:vAlign w:val="center"/>
          </w:tcPr>
          <w:p w14:paraId="4A930D25" w14:textId="0A4D1902" w:rsidR="00696F5B" w:rsidRPr="003F7E4D" w:rsidRDefault="00696F5B" w:rsidP="00696F5B">
            <w:pPr>
              <w:jc w:val="center"/>
              <w:rPr>
                <w:lang w:val="fr-FR" w:eastAsia="it-IT"/>
              </w:rPr>
            </w:pPr>
            <w:r w:rsidRPr="003F7E4D">
              <w:rPr>
                <w:lang w:val="fr-FR" w:eastAsia="it-IT"/>
              </w:rPr>
              <w:t>n.e</w:t>
            </w:r>
          </w:p>
        </w:tc>
        <w:tc>
          <w:tcPr>
            <w:tcW w:w="397" w:type="pct"/>
            <w:shd w:val="clear" w:color="auto" w:fill="auto"/>
            <w:vAlign w:val="center"/>
          </w:tcPr>
          <w:p w14:paraId="066C29AC" w14:textId="2F71E9CF" w:rsidR="00696F5B" w:rsidRPr="003F7E4D" w:rsidRDefault="00696F5B" w:rsidP="00F37FAD">
            <w:pPr>
              <w:jc w:val="center"/>
              <w:rPr>
                <w:lang w:val="fr-FR" w:eastAsia="it-IT"/>
              </w:rPr>
            </w:pPr>
            <w:r w:rsidRPr="003F7E4D">
              <w:rPr>
                <w:lang w:val="fr-FR" w:eastAsia="it-IT"/>
              </w:rPr>
              <w:t>n.e</w:t>
            </w:r>
          </w:p>
        </w:tc>
        <w:tc>
          <w:tcPr>
            <w:tcW w:w="397" w:type="pct"/>
            <w:shd w:val="clear" w:color="auto" w:fill="92D050"/>
            <w:vAlign w:val="center"/>
          </w:tcPr>
          <w:p w14:paraId="7E876E2B" w14:textId="714430A5" w:rsidR="00696F5B" w:rsidRPr="003F7E4D" w:rsidRDefault="00696F5B" w:rsidP="00F37FAD">
            <w:pPr>
              <w:jc w:val="center"/>
              <w:rPr>
                <w:lang w:val="fr-FR" w:eastAsia="it-IT"/>
              </w:rPr>
            </w:pPr>
            <w:r w:rsidRPr="003F7E4D">
              <w:rPr>
                <w:lang w:val="fr-FR" w:eastAsia="it-IT"/>
              </w:rPr>
              <w:t>+</w:t>
            </w:r>
          </w:p>
        </w:tc>
        <w:tc>
          <w:tcPr>
            <w:tcW w:w="332" w:type="pct"/>
            <w:shd w:val="clear" w:color="auto" w:fill="auto"/>
            <w:vAlign w:val="center"/>
          </w:tcPr>
          <w:p w14:paraId="2C9A5ACA" w14:textId="3753B99A" w:rsidR="00696F5B" w:rsidRPr="003F7E4D" w:rsidRDefault="00696F5B" w:rsidP="00F37FAD">
            <w:pPr>
              <w:jc w:val="center"/>
              <w:rPr>
                <w:lang w:val="fr-FR" w:eastAsia="it-IT"/>
              </w:rPr>
            </w:pPr>
            <w:r w:rsidRPr="003F7E4D">
              <w:rPr>
                <w:lang w:val="fr-FR" w:eastAsia="it-IT"/>
              </w:rPr>
              <w:t>n.e</w:t>
            </w:r>
          </w:p>
        </w:tc>
        <w:tc>
          <w:tcPr>
            <w:tcW w:w="462" w:type="pct"/>
            <w:shd w:val="clear" w:color="auto" w:fill="auto"/>
            <w:vAlign w:val="center"/>
          </w:tcPr>
          <w:p w14:paraId="3899B1E7" w14:textId="063C0820" w:rsidR="00696F5B" w:rsidRPr="003F7E4D" w:rsidRDefault="00696F5B" w:rsidP="00F37FAD">
            <w:pPr>
              <w:jc w:val="center"/>
              <w:rPr>
                <w:lang w:val="fr-FR" w:eastAsia="it-IT"/>
              </w:rPr>
            </w:pPr>
            <w:r w:rsidRPr="003F7E4D">
              <w:rPr>
                <w:lang w:val="fr-FR" w:eastAsia="it-IT"/>
              </w:rPr>
              <w:t>n.e</w:t>
            </w:r>
          </w:p>
        </w:tc>
      </w:tr>
      <w:tr w:rsidR="00696F5B" w:rsidRPr="003F7E4D" w14:paraId="3E2B5033" w14:textId="77777777" w:rsidTr="007D20BB">
        <w:trPr>
          <w:trHeight w:val="454"/>
        </w:trPr>
        <w:tc>
          <w:tcPr>
            <w:tcW w:w="1047" w:type="pct"/>
            <w:vMerge/>
            <w:shd w:val="clear" w:color="auto" w:fill="auto"/>
            <w:noWrap/>
            <w:vAlign w:val="center"/>
          </w:tcPr>
          <w:p w14:paraId="021944F1" w14:textId="77777777" w:rsidR="00696F5B" w:rsidRPr="003F7E4D" w:rsidRDefault="00696F5B" w:rsidP="00696F5B">
            <w:pPr>
              <w:rPr>
                <w:lang w:val="fr-FR" w:eastAsia="it-IT"/>
              </w:rPr>
            </w:pPr>
          </w:p>
        </w:tc>
        <w:tc>
          <w:tcPr>
            <w:tcW w:w="1980" w:type="pct"/>
            <w:vAlign w:val="center"/>
          </w:tcPr>
          <w:p w14:paraId="1E768DA5" w14:textId="23A017AB" w:rsidR="00696F5B" w:rsidRPr="003F7E4D" w:rsidRDefault="00A162BC" w:rsidP="00696F5B">
            <w:pPr>
              <w:rPr>
                <w:lang w:val="fr-FR" w:eastAsia="it-IT"/>
              </w:rPr>
            </w:pPr>
            <w:r w:rsidRPr="003F7E4D">
              <w:rPr>
                <w:lang w:val="fr-FR" w:eastAsia="it-IT"/>
              </w:rPr>
              <w:t>Réduire la consommation d’énergie et l’accroissement de l’efficience énergétique</w:t>
            </w:r>
          </w:p>
        </w:tc>
        <w:tc>
          <w:tcPr>
            <w:tcW w:w="385" w:type="pct"/>
            <w:shd w:val="clear" w:color="auto" w:fill="F2F2F2" w:themeFill="background1" w:themeFillShade="F2"/>
            <w:vAlign w:val="center"/>
          </w:tcPr>
          <w:p w14:paraId="4524C058" w14:textId="7F7C9F4A" w:rsidR="00696F5B" w:rsidRPr="003F7E4D" w:rsidRDefault="00696F5B" w:rsidP="00696F5B">
            <w:pPr>
              <w:jc w:val="center"/>
              <w:rPr>
                <w:lang w:val="fr-FR" w:eastAsia="it-IT"/>
              </w:rPr>
            </w:pPr>
            <w:r w:rsidRPr="003F7E4D">
              <w:rPr>
                <w:lang w:val="fr-FR" w:eastAsia="it-IT"/>
              </w:rPr>
              <w:t>?</w:t>
            </w:r>
          </w:p>
        </w:tc>
        <w:tc>
          <w:tcPr>
            <w:tcW w:w="397" w:type="pct"/>
            <w:shd w:val="clear" w:color="auto" w:fill="F2F2F2" w:themeFill="background1" w:themeFillShade="F2"/>
            <w:vAlign w:val="center"/>
          </w:tcPr>
          <w:p w14:paraId="2DF3D2CD" w14:textId="0A58FF91" w:rsidR="00696F5B" w:rsidRPr="003F7E4D" w:rsidRDefault="007D20BB" w:rsidP="00696F5B">
            <w:pPr>
              <w:jc w:val="center"/>
              <w:rPr>
                <w:lang w:val="fr-FR" w:eastAsia="it-IT"/>
              </w:rPr>
            </w:pPr>
            <w:r>
              <w:rPr>
                <w:lang w:val="fr-FR" w:eastAsia="it-IT"/>
              </w:rPr>
              <w:t>?</w:t>
            </w:r>
          </w:p>
        </w:tc>
        <w:tc>
          <w:tcPr>
            <w:tcW w:w="397" w:type="pct"/>
            <w:shd w:val="clear" w:color="auto" w:fill="92D050"/>
          </w:tcPr>
          <w:p w14:paraId="7DEACC59" w14:textId="1DF23E13" w:rsidR="00696F5B" w:rsidRPr="003F7E4D" w:rsidRDefault="00696F5B" w:rsidP="00696F5B">
            <w:pPr>
              <w:jc w:val="center"/>
              <w:rPr>
                <w:lang w:val="fr-FR" w:eastAsia="it-IT"/>
              </w:rPr>
            </w:pPr>
            <w:r w:rsidRPr="003F7E4D">
              <w:rPr>
                <w:lang w:val="fr-FR" w:eastAsia="it-IT"/>
              </w:rPr>
              <w:t>+</w:t>
            </w:r>
          </w:p>
        </w:tc>
        <w:tc>
          <w:tcPr>
            <w:tcW w:w="332" w:type="pct"/>
            <w:shd w:val="clear" w:color="auto" w:fill="auto"/>
          </w:tcPr>
          <w:p w14:paraId="33AE7648" w14:textId="22041A9F" w:rsidR="00696F5B" w:rsidRPr="003F7E4D" w:rsidRDefault="00696F5B" w:rsidP="00696F5B">
            <w:pPr>
              <w:jc w:val="center"/>
              <w:rPr>
                <w:lang w:val="fr-FR" w:eastAsia="it-IT"/>
              </w:rPr>
            </w:pPr>
            <w:r w:rsidRPr="003F7E4D">
              <w:rPr>
                <w:lang w:val="fr-FR" w:eastAsia="it-IT"/>
              </w:rPr>
              <w:t>n.e</w:t>
            </w:r>
          </w:p>
        </w:tc>
        <w:tc>
          <w:tcPr>
            <w:tcW w:w="462" w:type="pct"/>
            <w:shd w:val="clear" w:color="auto" w:fill="auto"/>
          </w:tcPr>
          <w:p w14:paraId="46FC7D0D" w14:textId="68C0C362" w:rsidR="00696F5B" w:rsidRPr="003F7E4D" w:rsidRDefault="00696F5B" w:rsidP="00696F5B">
            <w:pPr>
              <w:jc w:val="center"/>
              <w:rPr>
                <w:lang w:val="fr-FR" w:eastAsia="it-IT"/>
              </w:rPr>
            </w:pPr>
            <w:r w:rsidRPr="003F7E4D">
              <w:rPr>
                <w:lang w:val="fr-FR" w:eastAsia="it-IT"/>
              </w:rPr>
              <w:t>n.e</w:t>
            </w:r>
          </w:p>
        </w:tc>
      </w:tr>
      <w:tr w:rsidR="00696F5B" w:rsidRPr="003F7E4D" w14:paraId="2E1E85D1" w14:textId="77777777" w:rsidTr="003F7E4D">
        <w:trPr>
          <w:trHeight w:val="454"/>
        </w:trPr>
        <w:tc>
          <w:tcPr>
            <w:tcW w:w="1047" w:type="pct"/>
            <w:vMerge w:val="restart"/>
            <w:shd w:val="clear" w:color="auto" w:fill="auto"/>
            <w:noWrap/>
            <w:vAlign w:val="center"/>
          </w:tcPr>
          <w:p w14:paraId="1EB08288" w14:textId="59A91A60" w:rsidR="00696F5B" w:rsidRPr="003F7E4D" w:rsidRDefault="00A162BC" w:rsidP="00696F5B">
            <w:pPr>
              <w:rPr>
                <w:lang w:val="fr-FR" w:eastAsia="it-IT"/>
              </w:rPr>
            </w:pPr>
            <w:r w:rsidRPr="003F7E4D">
              <w:rPr>
                <w:lang w:val="fr-FR" w:eastAsia="it-IT"/>
              </w:rPr>
              <w:t>Gestion des déchets</w:t>
            </w:r>
          </w:p>
        </w:tc>
        <w:tc>
          <w:tcPr>
            <w:tcW w:w="1980" w:type="pct"/>
            <w:vAlign w:val="center"/>
          </w:tcPr>
          <w:p w14:paraId="748C5240" w14:textId="4D8DE3C8" w:rsidR="00696F5B" w:rsidRPr="003F7E4D" w:rsidRDefault="00A162BC" w:rsidP="00696F5B">
            <w:pPr>
              <w:rPr>
                <w:lang w:val="fr-FR" w:eastAsia="it-IT"/>
              </w:rPr>
            </w:pPr>
            <w:r w:rsidRPr="003F7E4D">
              <w:rPr>
                <w:lang w:val="fr-FR" w:eastAsia="it-IT"/>
              </w:rPr>
              <w:t>Réduire la production de déchets</w:t>
            </w:r>
          </w:p>
        </w:tc>
        <w:tc>
          <w:tcPr>
            <w:tcW w:w="385" w:type="pct"/>
            <w:shd w:val="clear" w:color="auto" w:fill="F2F2F2" w:themeFill="background1" w:themeFillShade="F2"/>
            <w:vAlign w:val="center"/>
          </w:tcPr>
          <w:p w14:paraId="463C5FF4" w14:textId="6AF7D86F" w:rsidR="00696F5B" w:rsidRPr="003F7E4D" w:rsidRDefault="00696F5B" w:rsidP="00696F5B">
            <w:pPr>
              <w:jc w:val="center"/>
              <w:rPr>
                <w:lang w:val="fr-FR" w:eastAsia="it-IT"/>
              </w:rPr>
            </w:pPr>
            <w:r w:rsidRPr="003F7E4D">
              <w:rPr>
                <w:lang w:val="fr-FR" w:eastAsia="it-IT"/>
              </w:rPr>
              <w:t>?</w:t>
            </w:r>
          </w:p>
        </w:tc>
        <w:tc>
          <w:tcPr>
            <w:tcW w:w="397" w:type="pct"/>
            <w:shd w:val="clear" w:color="auto" w:fill="92D050"/>
            <w:vAlign w:val="center"/>
          </w:tcPr>
          <w:p w14:paraId="1539F37A" w14:textId="7424B283" w:rsidR="00696F5B" w:rsidRPr="003F7E4D" w:rsidRDefault="00696F5B" w:rsidP="00696F5B">
            <w:pPr>
              <w:jc w:val="center"/>
              <w:rPr>
                <w:lang w:val="fr-FR" w:eastAsia="it-IT"/>
              </w:rPr>
            </w:pPr>
            <w:r w:rsidRPr="003F7E4D">
              <w:rPr>
                <w:lang w:val="fr-FR" w:eastAsia="it-IT"/>
              </w:rPr>
              <w:t>+</w:t>
            </w:r>
          </w:p>
        </w:tc>
        <w:tc>
          <w:tcPr>
            <w:tcW w:w="397" w:type="pct"/>
            <w:shd w:val="clear" w:color="auto" w:fill="auto"/>
          </w:tcPr>
          <w:p w14:paraId="6B3E4F02" w14:textId="744DBA8B" w:rsidR="00696F5B" w:rsidRPr="003F7E4D" w:rsidRDefault="00696F5B" w:rsidP="00696F5B">
            <w:pPr>
              <w:jc w:val="center"/>
              <w:rPr>
                <w:lang w:val="fr-FR" w:eastAsia="it-IT"/>
              </w:rPr>
            </w:pPr>
            <w:r w:rsidRPr="003F7E4D">
              <w:rPr>
                <w:lang w:val="fr-FR" w:eastAsia="it-IT"/>
              </w:rPr>
              <w:t>n.e</w:t>
            </w:r>
          </w:p>
        </w:tc>
        <w:tc>
          <w:tcPr>
            <w:tcW w:w="332" w:type="pct"/>
            <w:shd w:val="clear" w:color="auto" w:fill="auto"/>
          </w:tcPr>
          <w:p w14:paraId="5069E8B3" w14:textId="710143B6" w:rsidR="00696F5B" w:rsidRPr="003F7E4D" w:rsidRDefault="00696F5B" w:rsidP="00696F5B">
            <w:pPr>
              <w:jc w:val="center"/>
              <w:rPr>
                <w:lang w:val="fr-FR" w:eastAsia="it-IT"/>
              </w:rPr>
            </w:pPr>
            <w:r w:rsidRPr="003F7E4D">
              <w:rPr>
                <w:lang w:val="fr-FR" w:eastAsia="it-IT"/>
              </w:rPr>
              <w:t>n.e</w:t>
            </w:r>
          </w:p>
        </w:tc>
        <w:tc>
          <w:tcPr>
            <w:tcW w:w="462" w:type="pct"/>
            <w:shd w:val="clear" w:color="auto" w:fill="auto"/>
          </w:tcPr>
          <w:p w14:paraId="0A11074D" w14:textId="461463AA" w:rsidR="00696F5B" w:rsidRPr="003F7E4D" w:rsidRDefault="00696F5B" w:rsidP="00696F5B">
            <w:pPr>
              <w:jc w:val="center"/>
              <w:rPr>
                <w:lang w:val="fr-FR" w:eastAsia="it-IT"/>
              </w:rPr>
            </w:pPr>
            <w:r w:rsidRPr="003F7E4D">
              <w:rPr>
                <w:lang w:val="fr-FR" w:eastAsia="it-IT"/>
              </w:rPr>
              <w:t>n.e</w:t>
            </w:r>
          </w:p>
        </w:tc>
      </w:tr>
      <w:tr w:rsidR="00696F5B" w:rsidRPr="003F7E4D" w14:paraId="5A1CF138" w14:textId="77777777" w:rsidTr="003F7E4D">
        <w:trPr>
          <w:trHeight w:val="454"/>
        </w:trPr>
        <w:tc>
          <w:tcPr>
            <w:tcW w:w="1047" w:type="pct"/>
            <w:vMerge/>
            <w:shd w:val="clear" w:color="auto" w:fill="auto"/>
            <w:noWrap/>
            <w:vAlign w:val="center"/>
          </w:tcPr>
          <w:p w14:paraId="64007EB6" w14:textId="77777777" w:rsidR="00696F5B" w:rsidRPr="003F7E4D" w:rsidRDefault="00696F5B" w:rsidP="00696F5B">
            <w:pPr>
              <w:rPr>
                <w:lang w:val="fr-FR" w:eastAsia="it-IT"/>
              </w:rPr>
            </w:pPr>
          </w:p>
        </w:tc>
        <w:tc>
          <w:tcPr>
            <w:tcW w:w="1980" w:type="pct"/>
            <w:vAlign w:val="center"/>
          </w:tcPr>
          <w:p w14:paraId="0209F984" w14:textId="6FDFCE3C" w:rsidR="00696F5B" w:rsidRPr="003F7E4D" w:rsidRDefault="00A162BC" w:rsidP="00696F5B">
            <w:pPr>
              <w:rPr>
                <w:lang w:val="fr-FR"/>
              </w:rPr>
            </w:pPr>
            <w:r w:rsidRPr="003F7E4D">
              <w:rPr>
                <w:lang w:val="fr-FR"/>
              </w:rPr>
              <w:t>Promouvoir le recyclage et la réutilisation</w:t>
            </w:r>
            <w:r w:rsidR="003F7E4D">
              <w:rPr>
                <w:lang w:val="fr-FR"/>
              </w:rPr>
              <w:t xml:space="preserve"> des matériaux</w:t>
            </w:r>
          </w:p>
        </w:tc>
        <w:tc>
          <w:tcPr>
            <w:tcW w:w="385" w:type="pct"/>
            <w:shd w:val="clear" w:color="auto" w:fill="F2F2F2" w:themeFill="background1" w:themeFillShade="F2"/>
            <w:vAlign w:val="center"/>
          </w:tcPr>
          <w:p w14:paraId="53B5F7EC" w14:textId="41371296" w:rsidR="00696F5B" w:rsidRPr="003F7E4D" w:rsidRDefault="00696F5B" w:rsidP="00696F5B">
            <w:pPr>
              <w:jc w:val="center"/>
              <w:rPr>
                <w:lang w:val="fr-FR"/>
              </w:rPr>
            </w:pPr>
            <w:r w:rsidRPr="003F7E4D">
              <w:rPr>
                <w:lang w:val="fr-FR" w:eastAsia="it-IT"/>
              </w:rPr>
              <w:t>?</w:t>
            </w:r>
          </w:p>
        </w:tc>
        <w:tc>
          <w:tcPr>
            <w:tcW w:w="397" w:type="pct"/>
            <w:shd w:val="clear" w:color="auto" w:fill="92D050"/>
            <w:vAlign w:val="center"/>
          </w:tcPr>
          <w:p w14:paraId="06F4F0B5" w14:textId="3EE13FBB" w:rsidR="00696F5B" w:rsidRPr="003F7E4D" w:rsidRDefault="00696F5B" w:rsidP="00696F5B">
            <w:pPr>
              <w:jc w:val="center"/>
              <w:rPr>
                <w:lang w:val="fr-FR"/>
              </w:rPr>
            </w:pPr>
            <w:r w:rsidRPr="003F7E4D">
              <w:rPr>
                <w:lang w:val="fr-FR" w:eastAsia="it-IT"/>
              </w:rPr>
              <w:t>+</w:t>
            </w:r>
          </w:p>
        </w:tc>
        <w:tc>
          <w:tcPr>
            <w:tcW w:w="397" w:type="pct"/>
            <w:shd w:val="clear" w:color="auto" w:fill="auto"/>
          </w:tcPr>
          <w:p w14:paraId="7DC2FD4F" w14:textId="64FA4A4C" w:rsidR="00696F5B" w:rsidRPr="003F7E4D" w:rsidRDefault="00696F5B" w:rsidP="00696F5B">
            <w:pPr>
              <w:jc w:val="center"/>
              <w:rPr>
                <w:lang w:val="fr-FR"/>
              </w:rPr>
            </w:pPr>
            <w:r w:rsidRPr="003F7E4D">
              <w:rPr>
                <w:lang w:val="fr-FR" w:eastAsia="it-IT"/>
              </w:rPr>
              <w:t>n.e</w:t>
            </w:r>
          </w:p>
        </w:tc>
        <w:tc>
          <w:tcPr>
            <w:tcW w:w="332" w:type="pct"/>
            <w:shd w:val="clear" w:color="auto" w:fill="auto"/>
          </w:tcPr>
          <w:p w14:paraId="3C7CAA53" w14:textId="588F91DB" w:rsidR="00696F5B" w:rsidRPr="003F7E4D" w:rsidRDefault="00696F5B" w:rsidP="00696F5B">
            <w:pPr>
              <w:jc w:val="center"/>
              <w:rPr>
                <w:lang w:val="fr-FR"/>
              </w:rPr>
            </w:pPr>
            <w:r w:rsidRPr="003F7E4D">
              <w:rPr>
                <w:lang w:val="fr-FR" w:eastAsia="it-IT"/>
              </w:rPr>
              <w:t>n.e</w:t>
            </w:r>
          </w:p>
        </w:tc>
        <w:tc>
          <w:tcPr>
            <w:tcW w:w="462" w:type="pct"/>
            <w:shd w:val="clear" w:color="auto" w:fill="auto"/>
          </w:tcPr>
          <w:p w14:paraId="159EF7EA" w14:textId="17403B2A" w:rsidR="00696F5B" w:rsidRPr="003F7E4D" w:rsidRDefault="00696F5B" w:rsidP="00696F5B">
            <w:pPr>
              <w:jc w:val="center"/>
              <w:rPr>
                <w:lang w:val="fr-FR"/>
              </w:rPr>
            </w:pPr>
            <w:r w:rsidRPr="003F7E4D">
              <w:rPr>
                <w:lang w:val="fr-FR" w:eastAsia="it-IT"/>
              </w:rPr>
              <w:t>n.e</w:t>
            </w:r>
          </w:p>
        </w:tc>
      </w:tr>
    </w:tbl>
    <w:p w14:paraId="235ED42D" w14:textId="77777777" w:rsidR="006773A5" w:rsidRPr="005445AE" w:rsidRDefault="006773A5" w:rsidP="00082BFC">
      <w:pPr>
        <w:rPr>
          <w:lang w:val="fr-FR"/>
        </w:rPr>
        <w:sectPr w:rsidR="006773A5" w:rsidRPr="005445AE" w:rsidSect="00850114">
          <w:pgSz w:w="11901" w:h="16840"/>
          <w:pgMar w:top="1418" w:right="1134" w:bottom="1134" w:left="1134" w:header="709" w:footer="709" w:gutter="0"/>
          <w:cols w:space="708"/>
          <w:docGrid w:linePitch="272"/>
        </w:sectPr>
      </w:pPr>
    </w:p>
    <w:p w14:paraId="4DC56CC3" w14:textId="26C09817" w:rsidR="00A162BC" w:rsidRPr="00A162BC" w:rsidRDefault="00A162BC" w:rsidP="00082BFC">
      <w:pPr>
        <w:pStyle w:val="Titre2"/>
        <w:rPr>
          <w:lang w:val="fr-FR"/>
        </w:rPr>
      </w:pPr>
      <w:bookmarkStart w:id="171" w:name="_Toc66805698"/>
      <w:bookmarkStart w:id="172" w:name="_Toc66891407"/>
      <w:r w:rsidRPr="00A162BC">
        <w:rPr>
          <w:lang w:val="fr-FR"/>
        </w:rPr>
        <w:lastRenderedPageBreak/>
        <w:t>Effets environnementaux cumulatifs e</w:t>
      </w:r>
      <w:r>
        <w:rPr>
          <w:lang w:val="fr-FR"/>
        </w:rPr>
        <w:t>t</w:t>
      </w:r>
      <w:r w:rsidRPr="00A162BC">
        <w:rPr>
          <w:lang w:val="fr-FR"/>
        </w:rPr>
        <w:t xml:space="preserve"> </w:t>
      </w:r>
      <w:r>
        <w:rPr>
          <w:lang w:val="fr-FR"/>
        </w:rPr>
        <w:t>trans</w:t>
      </w:r>
      <w:r w:rsidR="00185550">
        <w:rPr>
          <w:lang w:val="fr-FR"/>
        </w:rPr>
        <w:t>nationaux</w:t>
      </w:r>
      <w:bookmarkEnd w:id="171"/>
      <w:bookmarkEnd w:id="172"/>
    </w:p>
    <w:p w14:paraId="4B566AA8" w14:textId="4E43D2B7" w:rsidR="005B19E1" w:rsidRPr="005A32C7" w:rsidRDefault="005445AE" w:rsidP="00082BFC">
      <w:pPr>
        <w:rPr>
          <w:sz w:val="22"/>
          <w:szCs w:val="22"/>
          <w:lang w:val="fr-FR"/>
        </w:rPr>
      </w:pPr>
      <w:r>
        <w:rPr>
          <w:sz w:val="22"/>
          <w:szCs w:val="22"/>
          <w:lang w:val="fr-FR"/>
        </w:rPr>
        <w:t>L</w:t>
      </w:r>
      <w:r w:rsidR="00A162BC" w:rsidRPr="00A162BC">
        <w:rPr>
          <w:sz w:val="22"/>
          <w:szCs w:val="22"/>
          <w:lang w:val="fr-FR"/>
        </w:rPr>
        <w:t>es e</w:t>
      </w:r>
      <w:r w:rsidR="00A162BC">
        <w:rPr>
          <w:sz w:val="22"/>
          <w:szCs w:val="22"/>
          <w:lang w:val="fr-FR"/>
        </w:rPr>
        <w:t>ffets cumulatifs ont été é</w:t>
      </w:r>
      <w:r w:rsidR="005A32C7">
        <w:rPr>
          <w:sz w:val="22"/>
          <w:szCs w:val="22"/>
          <w:lang w:val="fr-FR"/>
        </w:rPr>
        <w:t>valués</w:t>
      </w:r>
      <w:r>
        <w:rPr>
          <w:sz w:val="22"/>
          <w:szCs w:val="22"/>
          <w:lang w:val="fr-FR"/>
        </w:rPr>
        <w:t xml:space="preserve"> par grande composante environnementale selon la méthodologie définie ci-dessus.</w:t>
      </w:r>
    </w:p>
    <w:tbl>
      <w:tblPr>
        <w:tblW w:w="5000" w:type="pct"/>
        <w:tblLook w:val="0000" w:firstRow="0" w:lastRow="0" w:firstColumn="0" w:lastColumn="0" w:noHBand="0" w:noVBand="0"/>
      </w:tblPr>
      <w:tblGrid>
        <w:gridCol w:w="6716"/>
        <w:gridCol w:w="2906"/>
      </w:tblGrid>
      <w:tr w:rsidR="003575FC" w:rsidRPr="00A95A7D" w14:paraId="4F436808" w14:textId="77777777" w:rsidTr="00A95A7D">
        <w:trPr>
          <w:trHeight w:val="20"/>
        </w:trPr>
        <w:tc>
          <w:tcPr>
            <w:tcW w:w="3490" w:type="pct"/>
            <w:vMerge w:val="restart"/>
            <w:tcBorders>
              <w:top w:val="single" w:sz="4" w:space="0" w:color="auto"/>
              <w:left w:val="single" w:sz="4" w:space="0" w:color="auto"/>
              <w:bottom w:val="single" w:sz="4" w:space="0" w:color="auto"/>
              <w:right w:val="single" w:sz="4" w:space="0" w:color="auto"/>
            </w:tcBorders>
            <w:shd w:val="clear" w:color="auto" w:fill="C6D9F1" w:themeFill="text2" w:themeFillTint="33"/>
            <w:vAlign w:val="center"/>
          </w:tcPr>
          <w:p w14:paraId="3235F04A" w14:textId="1668CE47" w:rsidR="003575FC" w:rsidRPr="00A95A7D" w:rsidRDefault="005A32C7" w:rsidP="0083161C">
            <w:pPr>
              <w:jc w:val="center"/>
              <w:rPr>
                <w:b/>
                <w:bCs/>
                <w:lang w:val="fr-FR"/>
              </w:rPr>
            </w:pPr>
            <w:r w:rsidRPr="00A95A7D">
              <w:rPr>
                <w:b/>
                <w:bCs/>
                <w:lang w:val="fr-FR"/>
              </w:rPr>
              <w:t>Changement climatique et risques liés</w:t>
            </w:r>
          </w:p>
        </w:tc>
        <w:tc>
          <w:tcPr>
            <w:tcW w:w="1510" w:type="pct"/>
            <w:tcBorders>
              <w:top w:val="single" w:sz="4" w:space="0" w:color="auto"/>
              <w:left w:val="single" w:sz="4" w:space="0" w:color="auto"/>
              <w:bottom w:val="single" w:sz="4" w:space="0" w:color="auto"/>
              <w:right w:val="single" w:sz="4" w:space="0" w:color="auto"/>
            </w:tcBorders>
            <w:shd w:val="clear" w:color="auto" w:fill="C6D9F1" w:themeFill="text2" w:themeFillTint="33"/>
            <w:vAlign w:val="center"/>
          </w:tcPr>
          <w:p w14:paraId="5A50225E" w14:textId="4D132964" w:rsidR="003575FC" w:rsidRPr="00A95A7D" w:rsidRDefault="005A32C7" w:rsidP="00A95A7D">
            <w:pPr>
              <w:jc w:val="center"/>
              <w:rPr>
                <w:lang w:val="fr-FR"/>
              </w:rPr>
            </w:pPr>
            <w:r w:rsidRPr="00A95A7D">
              <w:rPr>
                <w:lang w:val="fr-FR"/>
              </w:rPr>
              <w:t>Effet cumulatif</w:t>
            </w:r>
          </w:p>
        </w:tc>
      </w:tr>
      <w:tr w:rsidR="003575FC" w:rsidRPr="00A95A7D" w14:paraId="765BF6D9" w14:textId="77777777" w:rsidTr="244858E5">
        <w:trPr>
          <w:trHeight w:val="397"/>
        </w:trPr>
        <w:tc>
          <w:tcPr>
            <w:tcW w:w="3490" w:type="pct"/>
            <w:vMerge/>
            <w:vAlign w:val="center"/>
          </w:tcPr>
          <w:p w14:paraId="67FAECB8" w14:textId="77777777" w:rsidR="003575FC" w:rsidRPr="00A95A7D" w:rsidRDefault="003575FC" w:rsidP="00082BFC">
            <w:pPr>
              <w:rPr>
                <w:lang w:val="fr-FR"/>
              </w:rPr>
            </w:pPr>
          </w:p>
        </w:tc>
        <w:tc>
          <w:tcPr>
            <w:tcW w:w="1510" w:type="pct"/>
            <w:tcBorders>
              <w:top w:val="single" w:sz="4" w:space="0" w:color="auto"/>
              <w:left w:val="single" w:sz="4" w:space="0" w:color="auto"/>
              <w:bottom w:val="single" w:sz="4" w:space="0" w:color="auto"/>
              <w:right w:val="single" w:sz="4" w:space="0" w:color="auto"/>
            </w:tcBorders>
            <w:shd w:val="clear" w:color="auto" w:fill="76923C" w:themeFill="accent3" w:themeFillShade="BF"/>
            <w:vAlign w:val="bottom"/>
          </w:tcPr>
          <w:p w14:paraId="20584BAD" w14:textId="52E7908B" w:rsidR="003575FC" w:rsidRPr="00A95A7D" w:rsidRDefault="003606D2" w:rsidP="003606D2">
            <w:pPr>
              <w:jc w:val="center"/>
              <w:rPr>
                <w:lang w:val="fr-FR"/>
              </w:rPr>
            </w:pPr>
            <w:r w:rsidRPr="00A95A7D">
              <w:rPr>
                <w:lang w:val="fr-FR"/>
              </w:rPr>
              <w:t>++</w:t>
            </w:r>
          </w:p>
        </w:tc>
      </w:tr>
      <w:tr w:rsidR="003575FC" w:rsidRPr="00A06F9F" w14:paraId="18220DB6" w14:textId="77777777" w:rsidTr="00A95A7D">
        <w:trPr>
          <w:trHeight w:val="567"/>
        </w:trPr>
        <w:tc>
          <w:tcPr>
            <w:tcW w:w="5000"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4119DC37" w14:textId="0339E8B1" w:rsidR="003575FC" w:rsidRPr="00A95A7D" w:rsidRDefault="005A32C7" w:rsidP="00082BFC">
            <w:pPr>
              <w:rPr>
                <w:highlight w:val="yellow"/>
                <w:u w:val="single"/>
                <w:lang w:val="fr-FR"/>
              </w:rPr>
            </w:pPr>
            <w:r w:rsidRPr="00A95A7D">
              <w:rPr>
                <w:u w:val="single"/>
                <w:lang w:val="fr-FR"/>
              </w:rPr>
              <w:t xml:space="preserve">Pertinence </w:t>
            </w:r>
            <w:r w:rsidR="00234A6E" w:rsidRPr="00A95A7D">
              <w:rPr>
                <w:u w:val="single"/>
                <w:lang w:val="fr-FR"/>
              </w:rPr>
              <w:t>pour</w:t>
            </w:r>
            <w:r w:rsidRPr="00A95A7D">
              <w:rPr>
                <w:u w:val="single"/>
                <w:lang w:val="fr-FR"/>
              </w:rPr>
              <w:t xml:space="preserve"> l’aire de coopération</w:t>
            </w:r>
          </w:p>
        </w:tc>
      </w:tr>
      <w:tr w:rsidR="003575FC" w:rsidRPr="00A06F9F" w14:paraId="35583053" w14:textId="77777777" w:rsidTr="00A95A7D">
        <w:trPr>
          <w:trHeight w:val="20"/>
        </w:trPr>
        <w:tc>
          <w:tcPr>
            <w:tcW w:w="5000" w:type="pct"/>
            <w:gridSpan w:val="2"/>
            <w:tcBorders>
              <w:top w:val="single" w:sz="4" w:space="0" w:color="auto"/>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6D74CFE3" w14:textId="700F08F8" w:rsidR="003575FC" w:rsidRPr="00A95A7D" w:rsidRDefault="005A32C7" w:rsidP="00082BFC">
            <w:pPr>
              <w:rPr>
                <w:lang w:val="fr-FR"/>
              </w:rPr>
            </w:pPr>
            <w:r w:rsidRPr="00A95A7D">
              <w:rPr>
                <w:lang w:val="fr-FR"/>
              </w:rPr>
              <w:t xml:space="preserve">Le changement climatique est </w:t>
            </w:r>
            <w:r w:rsidR="003E508F" w:rsidRPr="00A95A7D">
              <w:rPr>
                <w:lang w:val="fr-FR"/>
              </w:rPr>
              <w:t>d’une importance majeure</w:t>
            </w:r>
            <w:r w:rsidRPr="00A95A7D">
              <w:rPr>
                <w:lang w:val="fr-FR"/>
              </w:rPr>
              <w:t xml:space="preserve"> pour l’aire de coopération, principalement en ce qui concerne l’adaptation </w:t>
            </w:r>
            <w:r w:rsidR="003E508F" w:rsidRPr="00A95A7D">
              <w:rPr>
                <w:lang w:val="fr-FR"/>
              </w:rPr>
              <w:t xml:space="preserve">faces aux problématiques telles que les inondations ou la désertification ainsi que la montée du niveau des eaux. L’ensemble des territoires impliqués dans le Programme sont affectés par les conséquences du changement climatique et </w:t>
            </w:r>
            <w:r w:rsidR="00A95A7D" w:rsidRPr="00A95A7D">
              <w:rPr>
                <w:lang w:val="fr-FR"/>
              </w:rPr>
              <w:t>adapte</w:t>
            </w:r>
            <w:r w:rsidR="00A95A7D">
              <w:rPr>
                <w:lang w:val="fr-FR"/>
              </w:rPr>
              <w:t xml:space="preserve">ront </w:t>
            </w:r>
            <w:r w:rsidR="00A95A7D" w:rsidRPr="00A95A7D">
              <w:rPr>
                <w:lang w:val="fr-FR"/>
              </w:rPr>
              <w:t>leurs</w:t>
            </w:r>
            <w:r w:rsidR="003E508F" w:rsidRPr="00A95A7D">
              <w:rPr>
                <w:lang w:val="fr-FR"/>
              </w:rPr>
              <w:t xml:space="preserve"> politiques pour en minimiser les conséquences. </w:t>
            </w:r>
          </w:p>
        </w:tc>
      </w:tr>
      <w:tr w:rsidR="003575FC" w:rsidRPr="00A95A7D" w14:paraId="01D4D7BA" w14:textId="77777777" w:rsidTr="46401AE7">
        <w:trPr>
          <w:trHeight w:val="567"/>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342B98B" w14:textId="25CC6E07" w:rsidR="003575FC" w:rsidRPr="00A95A7D" w:rsidRDefault="003E508F" w:rsidP="00082BFC">
            <w:pPr>
              <w:rPr>
                <w:highlight w:val="yellow"/>
                <w:u w:val="single"/>
                <w:lang w:val="fr-FR"/>
              </w:rPr>
            </w:pPr>
            <w:r w:rsidRPr="00A95A7D">
              <w:rPr>
                <w:u w:val="single"/>
                <w:lang w:val="fr-FR"/>
              </w:rPr>
              <w:t>Effets cumulatifs</w:t>
            </w:r>
          </w:p>
        </w:tc>
      </w:tr>
      <w:tr w:rsidR="003575FC" w:rsidRPr="00A06F9F" w14:paraId="199E63DB" w14:textId="77777777" w:rsidTr="46401AE7">
        <w:trPr>
          <w:trHeight w:val="20"/>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6D290CA2" w14:textId="53F85471" w:rsidR="00CC738B" w:rsidRPr="00A95A7D" w:rsidRDefault="00CC738B" w:rsidP="00082BFC">
            <w:pPr>
              <w:rPr>
                <w:lang w:val="fr-FR"/>
              </w:rPr>
            </w:pPr>
            <w:r w:rsidRPr="00A95A7D">
              <w:rPr>
                <w:lang w:val="fr-FR"/>
              </w:rPr>
              <w:t>Les effets globaux du P</w:t>
            </w:r>
            <w:r w:rsidR="00A95A7D">
              <w:rPr>
                <w:lang w:val="fr-FR"/>
              </w:rPr>
              <w:t>C</w:t>
            </w:r>
            <w:r w:rsidRPr="00A95A7D">
              <w:rPr>
                <w:lang w:val="fr-FR"/>
              </w:rPr>
              <w:t xml:space="preserve"> sur le changement climatique prennent en compte les effets de premier ordre sur les objectifs </w:t>
            </w:r>
            <w:r w:rsidR="00A95A7D">
              <w:rPr>
                <w:lang w:val="fr-FR"/>
              </w:rPr>
              <w:t>d</w:t>
            </w:r>
            <w:r w:rsidRPr="00A95A7D">
              <w:rPr>
                <w:lang w:val="fr-FR"/>
              </w:rPr>
              <w:t>'adaptation au</w:t>
            </w:r>
            <w:r w:rsidR="00A95A7D">
              <w:rPr>
                <w:lang w:val="fr-FR"/>
              </w:rPr>
              <w:t>x</w:t>
            </w:r>
            <w:r w:rsidRPr="00A95A7D">
              <w:rPr>
                <w:lang w:val="fr-FR"/>
              </w:rPr>
              <w:t xml:space="preserve"> c</w:t>
            </w:r>
            <w:r w:rsidR="00A95A7D">
              <w:rPr>
                <w:lang w:val="fr-FR"/>
              </w:rPr>
              <w:t>hangements c</w:t>
            </w:r>
            <w:r w:rsidRPr="00A95A7D">
              <w:rPr>
                <w:lang w:val="fr-FR"/>
              </w:rPr>
              <w:t>limat</w:t>
            </w:r>
            <w:r w:rsidR="00A95A7D">
              <w:rPr>
                <w:lang w:val="fr-FR"/>
              </w:rPr>
              <w:t>iques</w:t>
            </w:r>
            <w:r w:rsidRPr="00A95A7D">
              <w:rPr>
                <w:lang w:val="fr-FR"/>
              </w:rPr>
              <w:t xml:space="preserve"> et </w:t>
            </w:r>
            <w:r w:rsidR="00A95A7D">
              <w:rPr>
                <w:lang w:val="fr-FR"/>
              </w:rPr>
              <w:t xml:space="preserve">de </w:t>
            </w:r>
            <w:r w:rsidRPr="00A95A7D">
              <w:rPr>
                <w:lang w:val="fr-FR"/>
              </w:rPr>
              <w:t>réduction des GES. Les effets sur l'efficacité énergétique et les énergies renouvelables (premier ordre) sont également pris en compte, la consommation d'énergie étant une cause majeure d'émission de GES. La biodiversité et les ressources naturelles (intérieures et marines), à travers les services écologiques, sont des outils importants pour l'adaptation au changement climatique (deuxième ordre). De même, la qualité de l'air peut contribuer au réchauffement climatique, par l'émission de certains polluants dans l'atmosphère (deuxième ordre). Étant donné que la qualité et la gestion de l'eau, l'utilisation des sols et la gestion des déchets peuvent contribuer à la défense de la biodiversité et à la conservation des écosystèmes, elles sont incluses dans l'effet cumulatif (troisième ordre).</w:t>
            </w:r>
          </w:p>
          <w:p w14:paraId="78596C58" w14:textId="3CA71637" w:rsidR="003575FC" w:rsidRPr="00A95A7D" w:rsidRDefault="00FD4C29" w:rsidP="00082BFC">
            <w:pPr>
              <w:rPr>
                <w:lang w:val="fr-FR"/>
              </w:rPr>
            </w:pPr>
            <w:r w:rsidRPr="00A95A7D">
              <w:rPr>
                <w:lang w:val="fr-FR"/>
              </w:rPr>
              <w:t>L'effet cumulatif qui en résulte est positivement très significatif</w:t>
            </w:r>
            <w:r w:rsidR="00A95A7D">
              <w:rPr>
                <w:lang w:val="fr-FR"/>
              </w:rPr>
              <w:t xml:space="preserve">, cumulant les effets </w:t>
            </w:r>
            <w:r w:rsidRPr="00A95A7D">
              <w:rPr>
                <w:lang w:val="fr-FR"/>
              </w:rPr>
              <w:t xml:space="preserve">directs liés </w:t>
            </w:r>
            <w:r w:rsidR="00A95A7D">
              <w:rPr>
                <w:lang w:val="fr-FR"/>
              </w:rPr>
              <w:t>à</w:t>
            </w:r>
            <w:r w:rsidRPr="00A95A7D">
              <w:rPr>
                <w:lang w:val="fr-FR"/>
              </w:rPr>
              <w:t xml:space="preserve"> l’OS </w:t>
            </w:r>
            <w:r w:rsidR="00A95A7D">
              <w:rPr>
                <w:lang w:val="fr-FR"/>
              </w:rPr>
              <w:t>(</w:t>
            </w:r>
            <w:r w:rsidRPr="00A95A7D">
              <w:rPr>
                <w:lang w:val="fr-FR"/>
              </w:rPr>
              <w:t>iv)</w:t>
            </w:r>
            <w:r w:rsidR="00A95A7D">
              <w:rPr>
                <w:lang w:val="fr-FR"/>
              </w:rPr>
              <w:t xml:space="preserve"> et ceux de l’OS (vii)</w:t>
            </w:r>
            <w:r w:rsidRPr="00A95A7D">
              <w:rPr>
                <w:lang w:val="fr-FR"/>
              </w:rPr>
              <w:t xml:space="preserve"> </w:t>
            </w:r>
            <w:r w:rsidR="00A95A7D">
              <w:rPr>
                <w:lang w:val="fr-FR"/>
              </w:rPr>
              <w:t>principalement de second et troisième ordre</w:t>
            </w:r>
            <w:r w:rsidRPr="00A95A7D">
              <w:rPr>
                <w:lang w:val="fr-FR"/>
              </w:rPr>
              <w:t xml:space="preserve">. </w:t>
            </w:r>
          </w:p>
        </w:tc>
      </w:tr>
      <w:tr w:rsidR="003575FC" w:rsidRPr="00A06F9F" w14:paraId="29600D8F" w14:textId="77777777" w:rsidTr="46401AE7">
        <w:trPr>
          <w:trHeight w:val="567"/>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C699402" w14:textId="764552FE" w:rsidR="003575FC" w:rsidRPr="00A95A7D" w:rsidRDefault="00FD4C29" w:rsidP="00082BFC">
            <w:pPr>
              <w:rPr>
                <w:highlight w:val="yellow"/>
                <w:u w:val="single"/>
                <w:lang w:val="fr-FR"/>
              </w:rPr>
            </w:pPr>
            <w:r w:rsidRPr="00A95A7D">
              <w:rPr>
                <w:u w:val="single"/>
                <w:lang w:val="fr-FR"/>
              </w:rPr>
              <w:t>Effets transnationaux et sur les bassins maritimes</w:t>
            </w:r>
            <w:r w:rsidR="00A916CC" w:rsidRPr="00A95A7D">
              <w:rPr>
                <w:u w:val="single"/>
                <w:lang w:val="fr-FR"/>
              </w:rPr>
              <w:t xml:space="preserve"> </w:t>
            </w:r>
          </w:p>
        </w:tc>
      </w:tr>
      <w:tr w:rsidR="003575FC" w:rsidRPr="00A06F9F" w14:paraId="23F8B068" w14:textId="77777777" w:rsidTr="46401AE7">
        <w:trPr>
          <w:trHeight w:val="20"/>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64F4F21A" w14:textId="40A4AF53" w:rsidR="009B50EE" w:rsidRPr="00A95A7D" w:rsidRDefault="00FD4C29" w:rsidP="00D95087">
            <w:pPr>
              <w:rPr>
                <w:lang w:val="fr-FR"/>
              </w:rPr>
            </w:pPr>
            <w:r w:rsidRPr="00A95A7D">
              <w:rPr>
                <w:lang w:val="fr-FR"/>
              </w:rPr>
              <w:t xml:space="preserve">Le changement climatique est un exemple classique de problématique transnationale. </w:t>
            </w:r>
            <w:r w:rsidR="14C1A2A7" w:rsidRPr="244858E5">
              <w:rPr>
                <w:lang w:val="fr-FR"/>
              </w:rPr>
              <w:t>Quelle</w:t>
            </w:r>
            <w:r w:rsidR="55707C0E" w:rsidRPr="244858E5">
              <w:rPr>
                <w:lang w:val="fr-FR"/>
              </w:rPr>
              <w:t>s</w:t>
            </w:r>
            <w:r w:rsidR="00DA1FB2" w:rsidRPr="00A95A7D">
              <w:rPr>
                <w:lang w:val="fr-FR"/>
              </w:rPr>
              <w:t xml:space="preserve"> que</w:t>
            </w:r>
            <w:r w:rsidRPr="00A95A7D">
              <w:rPr>
                <w:lang w:val="fr-FR"/>
              </w:rPr>
              <w:t xml:space="preserve"> </w:t>
            </w:r>
            <w:r w:rsidR="7C80B01D" w:rsidRPr="244858E5">
              <w:rPr>
                <w:lang w:val="fr-FR"/>
              </w:rPr>
              <w:t>soi</w:t>
            </w:r>
            <w:r w:rsidR="3A78763B" w:rsidRPr="244858E5">
              <w:rPr>
                <w:lang w:val="fr-FR"/>
              </w:rPr>
              <w:t>en</w:t>
            </w:r>
            <w:r w:rsidR="7C80B01D" w:rsidRPr="244858E5">
              <w:rPr>
                <w:lang w:val="fr-FR"/>
              </w:rPr>
              <w:t>t</w:t>
            </w:r>
            <w:r w:rsidRPr="00A95A7D">
              <w:rPr>
                <w:lang w:val="fr-FR"/>
              </w:rPr>
              <w:t xml:space="preserve"> l</w:t>
            </w:r>
            <w:r w:rsidR="00DA1FB2">
              <w:rPr>
                <w:lang w:val="fr-FR"/>
              </w:rPr>
              <w:t>es</w:t>
            </w:r>
            <w:r w:rsidRPr="00A95A7D">
              <w:rPr>
                <w:lang w:val="fr-FR"/>
              </w:rPr>
              <w:t xml:space="preserve"> source</w:t>
            </w:r>
            <w:r w:rsidR="00DA1FB2">
              <w:rPr>
                <w:lang w:val="fr-FR"/>
              </w:rPr>
              <w:t>s</w:t>
            </w:r>
            <w:r w:rsidRPr="00A95A7D">
              <w:rPr>
                <w:lang w:val="fr-FR"/>
              </w:rPr>
              <w:t xml:space="preserve"> de ces problématiques, leurs conséquences sont amplement distribuées au sein de l’aire de coopération et au-delà. </w:t>
            </w:r>
            <w:r w:rsidR="00234A6E" w:rsidRPr="00A95A7D">
              <w:rPr>
                <w:lang w:val="fr-FR"/>
              </w:rPr>
              <w:t>Les efforts de réduction des GES auront des effets globaux. Le</w:t>
            </w:r>
            <w:r w:rsidR="00DA1FB2">
              <w:rPr>
                <w:lang w:val="fr-FR"/>
              </w:rPr>
              <w:t xml:space="preserve">s risques </w:t>
            </w:r>
            <w:r w:rsidR="00234A6E" w:rsidRPr="00A95A7D">
              <w:rPr>
                <w:lang w:val="fr-FR"/>
              </w:rPr>
              <w:t>climatique</w:t>
            </w:r>
            <w:r w:rsidR="00DA1FB2">
              <w:rPr>
                <w:lang w:val="fr-FR"/>
              </w:rPr>
              <w:t>s</w:t>
            </w:r>
            <w:r w:rsidR="00234A6E" w:rsidRPr="00A95A7D">
              <w:rPr>
                <w:lang w:val="fr-FR"/>
              </w:rPr>
              <w:t xml:space="preserve"> </w:t>
            </w:r>
            <w:r w:rsidR="00DA1FB2" w:rsidRPr="00A95A7D">
              <w:rPr>
                <w:lang w:val="fr-FR"/>
              </w:rPr>
              <w:t>impact</w:t>
            </w:r>
            <w:r w:rsidR="00DA1FB2">
              <w:rPr>
                <w:lang w:val="fr-FR"/>
              </w:rPr>
              <w:t>ent</w:t>
            </w:r>
            <w:r w:rsidR="00234A6E" w:rsidRPr="00A95A7D">
              <w:rPr>
                <w:lang w:val="fr-FR"/>
              </w:rPr>
              <w:t xml:space="preserve"> tou</w:t>
            </w:r>
            <w:r w:rsidR="00DA1FB2">
              <w:rPr>
                <w:lang w:val="fr-FR"/>
              </w:rPr>
              <w:t>te</w:t>
            </w:r>
            <w:r w:rsidR="00234A6E" w:rsidRPr="00A95A7D">
              <w:rPr>
                <w:lang w:val="fr-FR"/>
              </w:rPr>
              <w:t xml:space="preserve">s les </w:t>
            </w:r>
            <w:r w:rsidR="00DA1FB2">
              <w:rPr>
                <w:lang w:val="fr-FR"/>
              </w:rPr>
              <w:t xml:space="preserve">composantes </w:t>
            </w:r>
            <w:r w:rsidR="00234A6E" w:rsidRPr="00A95A7D">
              <w:rPr>
                <w:lang w:val="fr-FR"/>
              </w:rPr>
              <w:t>environnement</w:t>
            </w:r>
            <w:r w:rsidR="00DA1FB2">
              <w:rPr>
                <w:lang w:val="fr-FR"/>
              </w:rPr>
              <w:t xml:space="preserve">ales et les territoires de coopération dans leur </w:t>
            </w:r>
            <w:r w:rsidR="008A308C">
              <w:rPr>
                <w:lang w:val="fr-FR"/>
              </w:rPr>
              <w:t>intégralité,</w:t>
            </w:r>
            <w:r w:rsidR="008A308C" w:rsidRPr="00A95A7D">
              <w:rPr>
                <w:lang w:val="fr-FR"/>
              </w:rPr>
              <w:t xml:space="preserve"> sans</w:t>
            </w:r>
            <w:r w:rsidR="00234A6E" w:rsidRPr="00A95A7D">
              <w:rPr>
                <w:lang w:val="fr-FR"/>
              </w:rPr>
              <w:t xml:space="preserve"> considération des frontières politiques. Par conséquent, il est crucial d’envisager les objectifs d’adaptation</w:t>
            </w:r>
            <w:r w:rsidR="00DA1FB2">
              <w:rPr>
                <w:lang w:val="fr-FR"/>
              </w:rPr>
              <w:t xml:space="preserve"> à grande échelle </w:t>
            </w:r>
            <w:r w:rsidR="00234A6E" w:rsidRPr="00A95A7D">
              <w:rPr>
                <w:lang w:val="fr-FR"/>
              </w:rPr>
              <w:t>via des instruments de coopération</w:t>
            </w:r>
            <w:r w:rsidR="00DA1FB2">
              <w:rPr>
                <w:lang w:val="fr-FR"/>
              </w:rPr>
              <w:t xml:space="preserve"> tels que ceux prévus par le Programme Interreg </w:t>
            </w:r>
            <w:r w:rsidR="00877209">
              <w:rPr>
                <w:lang w:val="fr-FR"/>
              </w:rPr>
              <w:t>Euro-MED</w:t>
            </w:r>
            <w:r w:rsidR="00DA1FB2">
              <w:rPr>
                <w:lang w:val="fr-FR"/>
              </w:rPr>
              <w:t>.</w:t>
            </w:r>
          </w:p>
        </w:tc>
      </w:tr>
      <w:tr w:rsidR="00D95087" w:rsidRPr="00A06F9F" w14:paraId="41B2A68B" w14:textId="77777777" w:rsidTr="46401AE7">
        <w:trPr>
          <w:trHeight w:val="20"/>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5BD2D142" w14:textId="3C14E80F" w:rsidR="00D95087" w:rsidRPr="00A95A7D" w:rsidRDefault="00234A6E" w:rsidP="00D95087">
            <w:pPr>
              <w:rPr>
                <w:u w:val="single"/>
                <w:lang w:val="fr-FR"/>
              </w:rPr>
            </w:pPr>
            <w:r w:rsidRPr="00A95A7D">
              <w:rPr>
                <w:u w:val="single"/>
                <w:lang w:val="fr-FR"/>
              </w:rPr>
              <w:lastRenderedPageBreak/>
              <w:t xml:space="preserve">Synergies, complémentarités avec d’autres </w:t>
            </w:r>
            <w:r w:rsidR="0025641E">
              <w:rPr>
                <w:u w:val="single"/>
                <w:lang w:val="fr-FR"/>
              </w:rPr>
              <w:t>p</w:t>
            </w:r>
            <w:r w:rsidRPr="00A95A7D">
              <w:rPr>
                <w:u w:val="single"/>
                <w:lang w:val="fr-FR"/>
              </w:rPr>
              <w:t>rogrammes et politiques</w:t>
            </w:r>
          </w:p>
        </w:tc>
      </w:tr>
      <w:tr w:rsidR="00D95087" w:rsidRPr="00A06F9F" w14:paraId="0E62FE21" w14:textId="77777777" w:rsidTr="46401AE7">
        <w:trPr>
          <w:trHeight w:val="20"/>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4C7A6434" w14:textId="71972217" w:rsidR="00D95087" w:rsidRPr="00A95A7D" w:rsidRDefault="00234A6E" w:rsidP="00234A6E">
            <w:pPr>
              <w:spacing w:before="0" w:line="300" w:lineRule="atLeast"/>
              <w:rPr>
                <w:lang w:val="fr-FR"/>
              </w:rPr>
            </w:pPr>
            <w:r w:rsidRPr="00A95A7D">
              <w:rPr>
                <w:lang w:val="fr-FR"/>
              </w:rPr>
              <w:t>Afin de renforcer les impacts positifs, la stratégie du Programme devrait développer des synergies avec d’autres stratégies ou instruments politiques </w:t>
            </w:r>
            <w:r w:rsidR="00DA1FB2">
              <w:rPr>
                <w:lang w:val="fr-FR"/>
              </w:rPr>
              <w:t xml:space="preserve">tels </w:t>
            </w:r>
            <w:r w:rsidR="008A308C">
              <w:rPr>
                <w:lang w:val="fr-FR"/>
              </w:rPr>
              <w:t>que</w:t>
            </w:r>
            <w:r w:rsidR="008A308C" w:rsidRPr="00A95A7D">
              <w:rPr>
                <w:lang w:val="fr-FR"/>
              </w:rPr>
              <w:t xml:space="preserve"> :</w:t>
            </w:r>
            <w:r w:rsidRPr="00A95A7D">
              <w:rPr>
                <w:lang w:val="fr-FR"/>
              </w:rPr>
              <w:t xml:space="preserve"> WESTMED, EUSAIR, le Programme</w:t>
            </w:r>
            <w:r w:rsidR="00C902BB" w:rsidRPr="00A95A7D">
              <w:rPr>
                <w:lang w:val="fr-FR"/>
              </w:rPr>
              <w:t xml:space="preserve"> stratégique pour les forêts méditerranéennes (CSFM)</w:t>
            </w:r>
            <w:r w:rsidRPr="00A95A7D">
              <w:rPr>
                <w:lang w:val="fr-FR"/>
              </w:rPr>
              <w:t xml:space="preserve">, EUSAR, MSDR, CMABS. </w:t>
            </w:r>
            <w:r w:rsidR="285E4FAE" w:rsidRPr="00A95A7D">
              <w:rPr>
                <w:lang w:val="fr-FR"/>
              </w:rPr>
              <w:t xml:space="preserve">La recherche de ces synergies est par ailleurs l’un des objectifs majeurs de la mise en œuvre de l’axe “gouvernance” </w:t>
            </w:r>
            <w:r w:rsidR="00073809" w:rsidRPr="00A95A7D">
              <w:rPr>
                <w:lang w:val="fr-FR"/>
              </w:rPr>
              <w:t xml:space="preserve">sous </w:t>
            </w:r>
            <w:r w:rsidR="00073809">
              <w:rPr>
                <w:lang w:val="fr-FR"/>
              </w:rPr>
              <w:t>l’</w:t>
            </w:r>
            <w:r w:rsidR="00073809" w:rsidRPr="00A95A7D">
              <w:rPr>
                <w:lang w:val="fr-FR"/>
              </w:rPr>
              <w:t>ISO</w:t>
            </w:r>
            <w:r w:rsidR="003B7870">
              <w:rPr>
                <w:lang w:val="fr-FR"/>
              </w:rPr>
              <w:t>1</w:t>
            </w:r>
            <w:r w:rsidR="00073809">
              <w:rPr>
                <w:lang w:val="fr-FR"/>
              </w:rPr>
              <w:t xml:space="preserve"> (iv).</w:t>
            </w:r>
          </w:p>
        </w:tc>
      </w:tr>
    </w:tbl>
    <w:p w14:paraId="16943AE9" w14:textId="77777777" w:rsidR="007E3855" w:rsidRPr="00C902BB" w:rsidRDefault="007E3855" w:rsidP="00082BFC">
      <w:pPr>
        <w:rPr>
          <w:highlight w:val="red"/>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716"/>
        <w:gridCol w:w="2906"/>
      </w:tblGrid>
      <w:tr w:rsidR="007E3855" w:rsidRPr="00DA1FB2" w14:paraId="25C2CE5A" w14:textId="77777777" w:rsidTr="00DA1FB2">
        <w:trPr>
          <w:trHeight w:val="283"/>
        </w:trPr>
        <w:tc>
          <w:tcPr>
            <w:tcW w:w="3490" w:type="pct"/>
            <w:vMerge w:val="restart"/>
            <w:shd w:val="clear" w:color="auto" w:fill="C6D9F1" w:themeFill="text2" w:themeFillTint="33"/>
            <w:vAlign w:val="center"/>
          </w:tcPr>
          <w:p w14:paraId="4FA4A7CD" w14:textId="74403C11" w:rsidR="007E3855" w:rsidRPr="00DA1FB2" w:rsidRDefault="00234A6E" w:rsidP="0083161C">
            <w:pPr>
              <w:jc w:val="center"/>
              <w:rPr>
                <w:b/>
                <w:bCs/>
                <w:lang w:val="fr-FR"/>
              </w:rPr>
            </w:pPr>
            <w:r w:rsidRPr="00DA1FB2">
              <w:rPr>
                <w:b/>
                <w:bCs/>
                <w:lang w:val="fr-FR"/>
              </w:rPr>
              <w:t>Écosystèmes internes et marins</w:t>
            </w:r>
          </w:p>
        </w:tc>
        <w:tc>
          <w:tcPr>
            <w:tcW w:w="1510" w:type="pct"/>
            <w:shd w:val="clear" w:color="auto" w:fill="C6D9F1" w:themeFill="text2" w:themeFillTint="33"/>
            <w:vAlign w:val="center"/>
          </w:tcPr>
          <w:p w14:paraId="7AC65549" w14:textId="720244BD" w:rsidR="007E3855" w:rsidRPr="00DA1FB2" w:rsidRDefault="00234A6E" w:rsidP="00DA1FB2">
            <w:pPr>
              <w:jc w:val="center"/>
              <w:rPr>
                <w:lang w:val="fr-FR"/>
              </w:rPr>
            </w:pPr>
            <w:r w:rsidRPr="00DA1FB2">
              <w:rPr>
                <w:lang w:val="fr-FR"/>
              </w:rPr>
              <w:t>Effet cumulatif</w:t>
            </w:r>
          </w:p>
        </w:tc>
      </w:tr>
      <w:tr w:rsidR="007E3855" w:rsidRPr="00DA1FB2" w14:paraId="167196E0" w14:textId="77777777" w:rsidTr="00DA1FB2">
        <w:trPr>
          <w:trHeight w:val="850"/>
        </w:trPr>
        <w:tc>
          <w:tcPr>
            <w:tcW w:w="3490" w:type="pct"/>
            <w:vMerge/>
            <w:vAlign w:val="center"/>
          </w:tcPr>
          <w:p w14:paraId="3D731DD9" w14:textId="77777777" w:rsidR="007E3855" w:rsidRPr="00DA1FB2" w:rsidRDefault="007E3855" w:rsidP="00082BFC">
            <w:pPr>
              <w:rPr>
                <w:lang w:val="fr-FR"/>
              </w:rPr>
            </w:pPr>
          </w:p>
        </w:tc>
        <w:tc>
          <w:tcPr>
            <w:tcW w:w="1510" w:type="pct"/>
            <w:shd w:val="clear" w:color="auto" w:fill="76923C" w:themeFill="accent3" w:themeFillShade="BF"/>
            <w:vAlign w:val="center"/>
          </w:tcPr>
          <w:p w14:paraId="044CEECB" w14:textId="302E5D1F" w:rsidR="002B6954" w:rsidRPr="00DA1FB2" w:rsidRDefault="002B6954" w:rsidP="002B6954">
            <w:pPr>
              <w:jc w:val="center"/>
              <w:rPr>
                <w:lang w:val="fr-FR"/>
              </w:rPr>
            </w:pPr>
            <w:r w:rsidRPr="00DA1FB2">
              <w:rPr>
                <w:lang w:val="fr-FR"/>
              </w:rPr>
              <w:t>++</w:t>
            </w:r>
          </w:p>
        </w:tc>
      </w:tr>
      <w:tr w:rsidR="00D95087" w:rsidRPr="00A06F9F" w14:paraId="2FF71A92" w14:textId="77777777" w:rsidTr="00DA1FB2">
        <w:trPr>
          <w:trHeight w:val="567"/>
        </w:trPr>
        <w:tc>
          <w:tcPr>
            <w:tcW w:w="5000" w:type="pct"/>
            <w:gridSpan w:val="2"/>
            <w:shd w:val="clear" w:color="auto" w:fill="auto"/>
            <w:vAlign w:val="center"/>
          </w:tcPr>
          <w:p w14:paraId="6ABEACC6" w14:textId="2E0D80F4" w:rsidR="00D95087" w:rsidRPr="00DA1FB2" w:rsidRDefault="00234A6E" w:rsidP="00D95A9C">
            <w:pPr>
              <w:rPr>
                <w:lang w:val="fr-FR"/>
              </w:rPr>
            </w:pPr>
            <w:r w:rsidRPr="00DA1FB2">
              <w:rPr>
                <w:u w:val="single"/>
                <w:lang w:val="fr-FR"/>
              </w:rPr>
              <w:t>Pertinence pour l’aire de coopération</w:t>
            </w:r>
          </w:p>
        </w:tc>
      </w:tr>
      <w:tr w:rsidR="007E3855" w:rsidRPr="00A06F9F" w14:paraId="3CC1E539" w14:textId="77777777" w:rsidTr="00DA1FB2">
        <w:trPr>
          <w:trHeight w:val="567"/>
        </w:trPr>
        <w:tc>
          <w:tcPr>
            <w:tcW w:w="5000" w:type="pct"/>
            <w:gridSpan w:val="2"/>
            <w:shd w:val="clear" w:color="auto" w:fill="auto"/>
            <w:vAlign w:val="center"/>
          </w:tcPr>
          <w:p w14:paraId="1EB5BA89" w14:textId="7B532A46" w:rsidR="007E3855" w:rsidRPr="00DA1FB2" w:rsidRDefault="00234A6E" w:rsidP="00D95A9C">
            <w:pPr>
              <w:rPr>
                <w:lang w:val="fr-FR"/>
              </w:rPr>
            </w:pPr>
            <w:r w:rsidRPr="00DA1FB2">
              <w:rPr>
                <w:lang w:val="fr-FR"/>
              </w:rPr>
              <w:t xml:space="preserve">L’aire de coopération est presque intégralement </w:t>
            </w:r>
            <w:r w:rsidR="0011544B" w:rsidRPr="00DA1FB2">
              <w:rPr>
                <w:lang w:val="fr-FR"/>
              </w:rPr>
              <w:t>incluse</w:t>
            </w:r>
            <w:r w:rsidRPr="00DA1FB2">
              <w:rPr>
                <w:lang w:val="fr-FR"/>
              </w:rPr>
              <w:t xml:space="preserve"> dans l’aire biogéographique méditerranéenne ; </w:t>
            </w:r>
            <w:r w:rsidR="00DA1FB2">
              <w:rPr>
                <w:lang w:val="fr-FR"/>
              </w:rPr>
              <w:t xml:space="preserve">et dans une moindre mesure une partie continentale, alpine et couvrant une portion de la mer noire. Elle est caractérisée par </w:t>
            </w:r>
            <w:r w:rsidRPr="00DA1FB2">
              <w:rPr>
                <w:lang w:val="fr-FR"/>
              </w:rPr>
              <w:t>une grande diversité de paysages et d’écosystèmes,</w:t>
            </w:r>
            <w:r w:rsidR="0011544B" w:rsidRPr="00DA1FB2">
              <w:rPr>
                <w:lang w:val="fr-FR"/>
              </w:rPr>
              <w:t xml:space="preserve"> tant </w:t>
            </w:r>
            <w:r w:rsidR="00DA1FB2" w:rsidRPr="00DA1FB2">
              <w:rPr>
                <w:lang w:val="fr-FR"/>
              </w:rPr>
              <w:t>intérieurs que</w:t>
            </w:r>
            <w:r w:rsidR="0011544B" w:rsidRPr="00DA1FB2">
              <w:rPr>
                <w:lang w:val="fr-FR"/>
              </w:rPr>
              <w:t xml:space="preserve"> maritimes. Cette aire contient un fort pourcentage de la biodiversité européenne en termes d’habitats et d’espèces. L’environnement naturel </w:t>
            </w:r>
            <w:r w:rsidR="00DA1FB2">
              <w:rPr>
                <w:lang w:val="fr-FR"/>
              </w:rPr>
              <w:t>y est</w:t>
            </w:r>
            <w:r w:rsidR="0011544B" w:rsidRPr="00DA1FB2">
              <w:rPr>
                <w:lang w:val="fr-FR"/>
              </w:rPr>
              <w:t xml:space="preserve"> </w:t>
            </w:r>
            <w:r w:rsidR="29B7F52C" w:rsidRPr="00DA1FB2">
              <w:rPr>
                <w:lang w:val="fr-FR"/>
              </w:rPr>
              <w:t>menacé</w:t>
            </w:r>
            <w:r w:rsidR="0011544B" w:rsidRPr="00DA1FB2">
              <w:rPr>
                <w:lang w:val="fr-FR"/>
              </w:rPr>
              <w:t xml:space="preserve"> par divers </w:t>
            </w:r>
            <w:r w:rsidR="3C5D68FD" w:rsidRPr="00DA1FB2">
              <w:rPr>
                <w:lang w:val="fr-FR"/>
              </w:rPr>
              <w:t>facteurs</w:t>
            </w:r>
            <w:r w:rsidR="0011544B" w:rsidRPr="00DA1FB2">
              <w:rPr>
                <w:lang w:val="fr-FR"/>
              </w:rPr>
              <w:t>, principalement dues aux pressions humaines (telles que le tourisme ou les installations côtières) et le changement climatique qui augmente le risque d’érosion côtière, d’</w:t>
            </w:r>
            <w:r w:rsidR="3D91A597" w:rsidRPr="00DA1FB2">
              <w:rPr>
                <w:lang w:val="fr-FR"/>
              </w:rPr>
              <w:t>inondation</w:t>
            </w:r>
            <w:r w:rsidR="0011544B" w:rsidRPr="00DA1FB2">
              <w:rPr>
                <w:lang w:val="fr-FR"/>
              </w:rPr>
              <w:t xml:space="preserve"> et de sécheresse. </w:t>
            </w:r>
            <w:r w:rsidR="00DD29EE" w:rsidRPr="00DA1FB2">
              <w:rPr>
                <w:lang w:val="fr-FR"/>
              </w:rPr>
              <w:t xml:space="preserve">Les outils </w:t>
            </w:r>
            <w:r w:rsidR="0011544B" w:rsidRPr="00DA1FB2">
              <w:rPr>
                <w:lang w:val="fr-FR"/>
              </w:rPr>
              <w:t xml:space="preserve">de coopération pour la gestion des ressources naturelles </w:t>
            </w:r>
            <w:r w:rsidR="001D601C" w:rsidRPr="00DA1FB2">
              <w:rPr>
                <w:lang w:val="fr-FR"/>
              </w:rPr>
              <w:t xml:space="preserve">doivent être </w:t>
            </w:r>
            <w:r w:rsidR="0011544B" w:rsidRPr="00DA1FB2">
              <w:rPr>
                <w:lang w:val="fr-FR"/>
              </w:rPr>
              <w:t>renforcé</w:t>
            </w:r>
            <w:r w:rsidR="001D601C" w:rsidRPr="00DA1FB2">
              <w:rPr>
                <w:lang w:val="fr-FR"/>
              </w:rPr>
              <w:t>s</w:t>
            </w:r>
            <w:r w:rsidR="0011544B" w:rsidRPr="00DA1FB2">
              <w:rPr>
                <w:lang w:val="fr-FR"/>
              </w:rPr>
              <w:t xml:space="preserve">. </w:t>
            </w:r>
          </w:p>
        </w:tc>
      </w:tr>
      <w:tr w:rsidR="007E3855" w:rsidRPr="00DA1FB2" w14:paraId="538B935A" w14:textId="77777777" w:rsidTr="00DA1FB2">
        <w:tc>
          <w:tcPr>
            <w:tcW w:w="5000" w:type="pct"/>
            <w:gridSpan w:val="2"/>
            <w:shd w:val="clear" w:color="auto" w:fill="FFFFFF" w:themeFill="background1"/>
            <w:vAlign w:val="center"/>
          </w:tcPr>
          <w:p w14:paraId="7583922C" w14:textId="71D5BBE4" w:rsidR="007E3855" w:rsidRPr="00DA1FB2" w:rsidRDefault="0011544B" w:rsidP="00082BFC">
            <w:pPr>
              <w:rPr>
                <w:u w:val="single"/>
                <w:lang w:val="fr-FR"/>
              </w:rPr>
            </w:pPr>
            <w:r w:rsidRPr="00DA1FB2">
              <w:rPr>
                <w:u w:val="single"/>
                <w:lang w:val="fr-FR"/>
              </w:rPr>
              <w:t>Effets cumulatifs</w:t>
            </w:r>
          </w:p>
        </w:tc>
      </w:tr>
      <w:tr w:rsidR="007E3855" w:rsidRPr="00A06F9F" w14:paraId="2C914E15" w14:textId="77777777" w:rsidTr="00DA1FB2">
        <w:trPr>
          <w:trHeight w:val="567"/>
        </w:trPr>
        <w:tc>
          <w:tcPr>
            <w:tcW w:w="5000" w:type="pct"/>
            <w:gridSpan w:val="2"/>
            <w:shd w:val="clear" w:color="auto" w:fill="auto"/>
            <w:vAlign w:val="center"/>
          </w:tcPr>
          <w:p w14:paraId="2CA0B6CB" w14:textId="015EBD59" w:rsidR="007E3855" w:rsidRPr="00DA1FB2" w:rsidRDefault="0011544B" w:rsidP="0011544B">
            <w:pPr>
              <w:rPr>
                <w:lang w:val="fr-FR"/>
              </w:rPr>
            </w:pPr>
            <w:r w:rsidRPr="00DA1FB2">
              <w:rPr>
                <w:lang w:val="fr-FR"/>
              </w:rPr>
              <w:t xml:space="preserve">L’effet positif très significatif sur les ressources naturelles résulte principalement de l’effet positif sur les écosystèmes marins et la biodiversité interne (OS </w:t>
            </w:r>
            <w:r w:rsidR="00A94CB0">
              <w:rPr>
                <w:lang w:val="fr-FR"/>
              </w:rPr>
              <w:t>(</w:t>
            </w:r>
            <w:r w:rsidRPr="00DA1FB2">
              <w:rPr>
                <w:lang w:val="fr-FR"/>
              </w:rPr>
              <w:t>vii)</w:t>
            </w:r>
            <w:r w:rsidR="00A94CB0">
              <w:rPr>
                <w:lang w:val="fr-FR"/>
              </w:rPr>
              <w:t>)</w:t>
            </w:r>
            <w:r w:rsidRPr="00DA1FB2">
              <w:rPr>
                <w:lang w:val="fr-FR"/>
              </w:rPr>
              <w:t xml:space="preserve"> sur lesquels le PC agit directement (premier ordre). Des effets de second ordre sont ceux </w:t>
            </w:r>
            <w:r w:rsidR="00A94CB0">
              <w:rPr>
                <w:lang w:val="fr-FR"/>
              </w:rPr>
              <w:t xml:space="preserve">sur </w:t>
            </w:r>
            <w:r w:rsidRPr="00DA1FB2">
              <w:rPr>
                <w:lang w:val="fr-FR"/>
              </w:rPr>
              <w:t>l’adaptation au</w:t>
            </w:r>
            <w:r w:rsidR="00A94CB0">
              <w:rPr>
                <w:lang w:val="fr-FR"/>
              </w:rPr>
              <w:t>x</w:t>
            </w:r>
            <w:r w:rsidRPr="00DA1FB2">
              <w:rPr>
                <w:lang w:val="fr-FR"/>
              </w:rPr>
              <w:t xml:space="preserve"> changement</w:t>
            </w:r>
            <w:r w:rsidR="00A94CB0">
              <w:rPr>
                <w:lang w:val="fr-FR"/>
              </w:rPr>
              <w:t>s</w:t>
            </w:r>
            <w:r w:rsidRPr="00DA1FB2">
              <w:rPr>
                <w:lang w:val="fr-FR"/>
              </w:rPr>
              <w:t xml:space="preserve"> climatique</w:t>
            </w:r>
            <w:r w:rsidR="00A94CB0">
              <w:rPr>
                <w:lang w:val="fr-FR"/>
              </w:rPr>
              <w:t>s</w:t>
            </w:r>
            <w:r w:rsidRPr="00DA1FB2">
              <w:rPr>
                <w:lang w:val="fr-FR"/>
              </w:rPr>
              <w:t xml:space="preserve"> (OS </w:t>
            </w:r>
            <w:r w:rsidR="00A94CB0">
              <w:rPr>
                <w:lang w:val="fr-FR"/>
              </w:rPr>
              <w:t>(</w:t>
            </w:r>
            <w:r w:rsidRPr="00DA1FB2">
              <w:rPr>
                <w:lang w:val="fr-FR"/>
              </w:rPr>
              <w:t>iv)</w:t>
            </w:r>
            <w:r w:rsidR="00A94CB0">
              <w:rPr>
                <w:lang w:val="fr-FR"/>
              </w:rPr>
              <w:t>)</w:t>
            </w:r>
            <w:r w:rsidRPr="00DA1FB2">
              <w:rPr>
                <w:lang w:val="fr-FR"/>
              </w:rPr>
              <w:t xml:space="preserve"> et, dans une moindre mesure, sur les sols et paysages qui contribue</w:t>
            </w:r>
            <w:r w:rsidR="00FA3F2E" w:rsidRPr="00DA1FB2">
              <w:rPr>
                <w:lang w:val="fr-FR"/>
              </w:rPr>
              <w:t>nt</w:t>
            </w:r>
            <w:r w:rsidRPr="00DA1FB2">
              <w:rPr>
                <w:lang w:val="fr-FR"/>
              </w:rPr>
              <w:t xml:space="preserve"> au </w:t>
            </w:r>
            <w:r w:rsidR="10B559C8" w:rsidRPr="00DA1FB2">
              <w:rPr>
                <w:lang w:val="fr-FR"/>
              </w:rPr>
              <w:t>maintien</w:t>
            </w:r>
            <w:r w:rsidRPr="00DA1FB2">
              <w:rPr>
                <w:lang w:val="fr-FR"/>
              </w:rPr>
              <w:t xml:space="preserve"> et à la récupération des écosystèmes naturels (tant </w:t>
            </w:r>
            <w:r w:rsidR="008F4D56" w:rsidRPr="00DA1FB2">
              <w:rPr>
                <w:lang w:val="fr-FR"/>
              </w:rPr>
              <w:t>terrestres</w:t>
            </w:r>
            <w:r w:rsidR="00A94CB0">
              <w:rPr>
                <w:lang w:val="fr-FR"/>
              </w:rPr>
              <w:t xml:space="preserve"> </w:t>
            </w:r>
            <w:r w:rsidRPr="00DA1FB2">
              <w:rPr>
                <w:lang w:val="fr-FR"/>
              </w:rPr>
              <w:t xml:space="preserve">que marins). Il convient de noter que les effets cumulatifs du tourisme sur les écosystèmes ne sont pas bien connus à ce stade de la programmation ; les effets négatifs ne sont pas totalement exclus ce qui pourrait atténuer les effets positifs attendus dans certains territoires spécifiques. </w:t>
            </w:r>
          </w:p>
        </w:tc>
      </w:tr>
      <w:tr w:rsidR="007E3855" w:rsidRPr="00DA1FB2" w14:paraId="447AC507" w14:textId="77777777" w:rsidTr="00DA1FB2">
        <w:tc>
          <w:tcPr>
            <w:tcW w:w="5000" w:type="pct"/>
            <w:gridSpan w:val="2"/>
            <w:shd w:val="clear" w:color="auto" w:fill="FFFFFF" w:themeFill="background1"/>
            <w:vAlign w:val="center"/>
          </w:tcPr>
          <w:p w14:paraId="5D6D4847" w14:textId="6B1B1622" w:rsidR="007E3855" w:rsidRPr="00DA1FB2" w:rsidRDefault="0011544B" w:rsidP="00082BFC">
            <w:pPr>
              <w:rPr>
                <w:u w:val="single"/>
                <w:lang w:val="fr-FR"/>
              </w:rPr>
            </w:pPr>
            <w:r w:rsidRPr="00DA1FB2">
              <w:rPr>
                <w:u w:val="single"/>
                <w:lang w:val="fr-FR"/>
              </w:rPr>
              <w:t>Effets transnationaux</w:t>
            </w:r>
            <w:r w:rsidR="00684B32" w:rsidRPr="00DA1FB2">
              <w:rPr>
                <w:u w:val="single"/>
                <w:lang w:val="fr-FR"/>
              </w:rPr>
              <w:t xml:space="preserve"> </w:t>
            </w:r>
          </w:p>
        </w:tc>
      </w:tr>
      <w:tr w:rsidR="00684B32" w:rsidRPr="00A06F9F" w14:paraId="4564241D" w14:textId="77777777" w:rsidTr="00DA1FB2">
        <w:tc>
          <w:tcPr>
            <w:tcW w:w="5000" w:type="pct"/>
            <w:gridSpan w:val="2"/>
            <w:shd w:val="clear" w:color="auto" w:fill="FFFFFF" w:themeFill="background1"/>
            <w:vAlign w:val="center"/>
          </w:tcPr>
          <w:p w14:paraId="0A0037AA" w14:textId="31CF558A" w:rsidR="00684B32" w:rsidRPr="00DA1FB2" w:rsidRDefault="0011544B" w:rsidP="00082BFC">
            <w:pPr>
              <w:rPr>
                <w:color w:val="000000" w:themeColor="text1"/>
                <w:lang w:val="fr-FR"/>
              </w:rPr>
            </w:pPr>
            <w:r w:rsidRPr="00DA1FB2">
              <w:rPr>
                <w:color w:val="000000" w:themeColor="text1"/>
                <w:lang w:val="fr-FR"/>
              </w:rPr>
              <w:t xml:space="preserve">L’écosystème marin est partagé par </w:t>
            </w:r>
            <w:r w:rsidR="00A94CB0">
              <w:rPr>
                <w:color w:val="000000" w:themeColor="text1"/>
                <w:lang w:val="fr-FR"/>
              </w:rPr>
              <w:t xml:space="preserve">de nombreux </w:t>
            </w:r>
            <w:r w:rsidRPr="00DA1FB2">
              <w:rPr>
                <w:color w:val="000000" w:themeColor="text1"/>
                <w:lang w:val="fr-FR"/>
              </w:rPr>
              <w:t xml:space="preserve">pays </w:t>
            </w:r>
            <w:r w:rsidR="00A94CB0">
              <w:rPr>
                <w:color w:val="000000" w:themeColor="text1"/>
                <w:lang w:val="fr-FR"/>
              </w:rPr>
              <w:t xml:space="preserve">et régions </w:t>
            </w:r>
            <w:r w:rsidRPr="00DA1FB2">
              <w:rPr>
                <w:color w:val="000000" w:themeColor="text1"/>
                <w:lang w:val="fr-FR"/>
              </w:rPr>
              <w:t>impliqués dans le PC et peut être considéré comme l’élément caractéristique de ce Programme de coopération</w:t>
            </w:r>
            <w:r w:rsidR="00A94CB0">
              <w:rPr>
                <w:color w:val="000000" w:themeColor="text1"/>
                <w:lang w:val="fr-FR"/>
              </w:rPr>
              <w:t xml:space="preserve"> (à l’exception de la Macédoine du Nord</w:t>
            </w:r>
            <w:r w:rsidR="002F6110">
              <w:rPr>
                <w:color w:val="000000" w:themeColor="text1"/>
                <w:lang w:val="fr-FR"/>
              </w:rPr>
              <w:t>).</w:t>
            </w:r>
            <w:r w:rsidRPr="00DA1FB2">
              <w:rPr>
                <w:color w:val="000000" w:themeColor="text1"/>
                <w:lang w:val="fr-FR"/>
              </w:rPr>
              <w:t xml:space="preserve"> D’autre part, la nature transnationale de l’écosystème interne est lié</w:t>
            </w:r>
            <w:r w:rsidR="6E6D7F1A" w:rsidRPr="00DA1FB2">
              <w:rPr>
                <w:color w:val="000000" w:themeColor="text1"/>
                <w:lang w:val="fr-FR"/>
              </w:rPr>
              <w:t>e</w:t>
            </w:r>
            <w:r w:rsidRPr="00DA1FB2">
              <w:rPr>
                <w:color w:val="000000" w:themeColor="text1"/>
                <w:lang w:val="fr-FR"/>
              </w:rPr>
              <w:t xml:space="preserve"> </w:t>
            </w:r>
            <w:r w:rsidR="00C902BB" w:rsidRPr="00DA1FB2">
              <w:rPr>
                <w:color w:val="000000" w:themeColor="text1"/>
                <w:lang w:val="fr-FR"/>
              </w:rPr>
              <w:t xml:space="preserve">aux services écologiques qu’il produit (par exemple </w:t>
            </w:r>
            <w:r w:rsidR="00A94CB0">
              <w:rPr>
                <w:color w:val="000000" w:themeColor="text1"/>
                <w:lang w:val="fr-FR"/>
              </w:rPr>
              <w:t xml:space="preserve">la séquestration de </w:t>
            </w:r>
            <w:r w:rsidR="00C902BB" w:rsidRPr="00DA1FB2">
              <w:rPr>
                <w:color w:val="000000" w:themeColor="text1"/>
                <w:lang w:val="fr-FR"/>
              </w:rPr>
              <w:t xml:space="preserve">carbone). De plus, plusieurs secteurs d’activités, tels que le </w:t>
            </w:r>
            <w:r w:rsidR="20892F66" w:rsidRPr="00DA1FB2">
              <w:rPr>
                <w:color w:val="000000" w:themeColor="text1"/>
                <w:lang w:val="fr-FR"/>
              </w:rPr>
              <w:t>tourisme</w:t>
            </w:r>
            <w:r w:rsidR="00C902BB" w:rsidRPr="00DA1FB2">
              <w:rPr>
                <w:color w:val="000000" w:themeColor="text1"/>
                <w:lang w:val="fr-FR"/>
              </w:rPr>
              <w:t xml:space="preserve">, affectant la biodiversité et les </w:t>
            </w:r>
            <w:r w:rsidR="00C902BB" w:rsidRPr="00DA1FB2">
              <w:rPr>
                <w:color w:val="000000" w:themeColor="text1"/>
                <w:lang w:val="fr-FR"/>
              </w:rPr>
              <w:lastRenderedPageBreak/>
              <w:t>ressources naturelles, sont transnationa</w:t>
            </w:r>
            <w:r w:rsidR="00A94CB0">
              <w:rPr>
                <w:color w:val="000000" w:themeColor="text1"/>
                <w:lang w:val="fr-FR"/>
              </w:rPr>
              <w:t>ux</w:t>
            </w:r>
            <w:r w:rsidR="00C902BB" w:rsidRPr="00DA1FB2">
              <w:rPr>
                <w:color w:val="000000" w:themeColor="text1"/>
                <w:lang w:val="fr-FR"/>
              </w:rPr>
              <w:t xml:space="preserve"> par nature. Le PC promeut la coordination des activités et des secteurs tels que l’innovation et le tourisme, lesquels influencent fortement la biodiversité. </w:t>
            </w:r>
          </w:p>
        </w:tc>
      </w:tr>
      <w:tr w:rsidR="00D95087" w:rsidRPr="00A06F9F" w14:paraId="178FB79D" w14:textId="77777777" w:rsidTr="00DA1FB2">
        <w:tc>
          <w:tcPr>
            <w:tcW w:w="5000" w:type="pct"/>
            <w:gridSpan w:val="2"/>
            <w:shd w:val="clear" w:color="auto" w:fill="FFFFFF" w:themeFill="background1"/>
            <w:vAlign w:val="center"/>
          </w:tcPr>
          <w:p w14:paraId="7F73C669" w14:textId="1F4E80D9" w:rsidR="00D95087" w:rsidRPr="00DA1FB2" w:rsidRDefault="00C902BB" w:rsidP="00082BFC">
            <w:pPr>
              <w:rPr>
                <w:u w:val="single"/>
                <w:lang w:val="fr-FR"/>
              </w:rPr>
            </w:pPr>
            <w:r w:rsidRPr="00DA1FB2">
              <w:rPr>
                <w:u w:val="single"/>
                <w:lang w:val="fr-FR"/>
              </w:rPr>
              <w:lastRenderedPageBreak/>
              <w:t xml:space="preserve">Synergies, complémentarités avec d’autres </w:t>
            </w:r>
            <w:r w:rsidR="0025641E">
              <w:rPr>
                <w:u w:val="single"/>
                <w:lang w:val="fr-FR"/>
              </w:rPr>
              <w:t>p</w:t>
            </w:r>
            <w:r w:rsidRPr="00DA1FB2">
              <w:rPr>
                <w:u w:val="single"/>
                <w:lang w:val="fr-FR"/>
              </w:rPr>
              <w:t>rogrammes et politiques</w:t>
            </w:r>
          </w:p>
        </w:tc>
      </w:tr>
      <w:tr w:rsidR="008130FF" w:rsidRPr="00A06F9F" w14:paraId="24A07408" w14:textId="77777777" w:rsidTr="00DA1FB2">
        <w:tc>
          <w:tcPr>
            <w:tcW w:w="5000" w:type="pct"/>
            <w:gridSpan w:val="2"/>
            <w:shd w:val="clear" w:color="auto" w:fill="FFFFFF" w:themeFill="background1"/>
            <w:vAlign w:val="center"/>
          </w:tcPr>
          <w:p w14:paraId="1BE7BF3E" w14:textId="1E139DBD" w:rsidR="008130FF" w:rsidRPr="00DA1FB2" w:rsidRDefault="00C902BB" w:rsidP="00C902BB">
            <w:pPr>
              <w:spacing w:before="0" w:line="300" w:lineRule="atLeast"/>
              <w:rPr>
                <w:lang w:val="fr-FR"/>
              </w:rPr>
            </w:pPr>
            <w:r w:rsidRPr="00DA1FB2">
              <w:rPr>
                <w:lang w:val="fr-FR"/>
              </w:rPr>
              <w:t xml:space="preserve">Afin de renforcer les impacts positifs, la stratégie du </w:t>
            </w:r>
            <w:r w:rsidR="00877209">
              <w:rPr>
                <w:lang w:val="fr-FR"/>
              </w:rPr>
              <w:t>Programme</w:t>
            </w:r>
            <w:r w:rsidRPr="00DA1FB2">
              <w:rPr>
                <w:lang w:val="fr-FR"/>
              </w:rPr>
              <w:t xml:space="preserve"> devrait développer des synergies avec d’autres stratégies ou instruments politiques </w:t>
            </w:r>
            <w:r w:rsidR="00EC4157">
              <w:rPr>
                <w:lang w:val="fr-FR"/>
              </w:rPr>
              <w:t xml:space="preserve">tels que </w:t>
            </w:r>
            <w:r w:rsidRPr="00DA1FB2">
              <w:rPr>
                <w:lang w:val="fr-FR"/>
              </w:rPr>
              <w:t xml:space="preserve">: WESTMED, EUSAIR, ENI-MED CBC, Programme stratégique pour les forêts méditerranéennes (CSFM), EUSAR (sur l’écosystème interne), MSDR (uniquement sur l’écosystème interne), CMABS. </w:t>
            </w:r>
            <w:r w:rsidR="00A94CB0" w:rsidRPr="00A95A7D">
              <w:rPr>
                <w:lang w:val="fr-FR"/>
              </w:rPr>
              <w:t xml:space="preserve">La recherche de ces synergies est par ailleurs l’un des objectifs majeurs de la mise en œuvre de l’axe “gouvernance” </w:t>
            </w:r>
            <w:r w:rsidR="00073809" w:rsidRPr="00A95A7D">
              <w:rPr>
                <w:lang w:val="fr-FR"/>
              </w:rPr>
              <w:t xml:space="preserve">sous </w:t>
            </w:r>
            <w:r w:rsidR="00073809">
              <w:rPr>
                <w:lang w:val="fr-FR"/>
              </w:rPr>
              <w:t>l’</w:t>
            </w:r>
            <w:r w:rsidR="00073809" w:rsidRPr="00A95A7D">
              <w:rPr>
                <w:lang w:val="fr-FR"/>
              </w:rPr>
              <w:t>ISO</w:t>
            </w:r>
            <w:r w:rsidR="003B7870">
              <w:rPr>
                <w:lang w:val="fr-FR"/>
              </w:rPr>
              <w:t>1</w:t>
            </w:r>
            <w:r w:rsidR="00073809">
              <w:rPr>
                <w:lang w:val="fr-FR"/>
              </w:rPr>
              <w:t xml:space="preserve"> (iv).</w:t>
            </w:r>
          </w:p>
        </w:tc>
      </w:tr>
    </w:tbl>
    <w:p w14:paraId="0A05C5C9" w14:textId="32FD470F" w:rsidR="00E77B0A" w:rsidRPr="002C34D8" w:rsidRDefault="00E77B0A" w:rsidP="00082BFC">
      <w:pPr>
        <w:rPr>
          <w:highlight w:val="red"/>
          <w:lang w:val="fr-FR"/>
        </w:rPr>
      </w:pPr>
    </w:p>
    <w:p w14:paraId="399BE424" w14:textId="77777777" w:rsidR="00F83C23" w:rsidRPr="002C34D8" w:rsidRDefault="00F83C23" w:rsidP="00082BFC">
      <w:pPr>
        <w:rPr>
          <w:highlight w:val="red"/>
          <w:lang w:val="fr-FR"/>
        </w:rPr>
      </w:pPr>
    </w:p>
    <w:tbl>
      <w:tblPr>
        <w:tblW w:w="5000" w:type="pct"/>
        <w:tblLook w:val="0000" w:firstRow="0" w:lastRow="0" w:firstColumn="0" w:lastColumn="0" w:noHBand="0" w:noVBand="0"/>
      </w:tblPr>
      <w:tblGrid>
        <w:gridCol w:w="6716"/>
        <w:gridCol w:w="2906"/>
      </w:tblGrid>
      <w:tr w:rsidR="00E77B0A" w:rsidRPr="0025641E" w14:paraId="3161917F" w14:textId="77777777" w:rsidTr="0025641E">
        <w:trPr>
          <w:trHeight w:val="57"/>
        </w:trPr>
        <w:tc>
          <w:tcPr>
            <w:tcW w:w="3490" w:type="pct"/>
            <w:vMerge w:val="restart"/>
            <w:tcBorders>
              <w:top w:val="single" w:sz="4" w:space="0" w:color="auto"/>
              <w:left w:val="single" w:sz="4" w:space="0" w:color="auto"/>
              <w:bottom w:val="single" w:sz="4" w:space="0" w:color="auto"/>
              <w:right w:val="single" w:sz="4" w:space="0" w:color="auto"/>
            </w:tcBorders>
            <w:shd w:val="clear" w:color="auto" w:fill="C6D9F1" w:themeFill="text2" w:themeFillTint="33"/>
            <w:vAlign w:val="center"/>
          </w:tcPr>
          <w:p w14:paraId="1A81643F" w14:textId="4AE57E4E" w:rsidR="00E77B0A" w:rsidRPr="0025641E" w:rsidRDefault="00C902BB" w:rsidP="0083161C">
            <w:pPr>
              <w:jc w:val="center"/>
              <w:rPr>
                <w:b/>
                <w:bCs/>
                <w:lang w:val="fr-FR"/>
              </w:rPr>
            </w:pPr>
            <w:r w:rsidRPr="0025641E">
              <w:rPr>
                <w:b/>
                <w:bCs/>
                <w:lang w:val="fr-FR"/>
              </w:rPr>
              <w:t>Eau</w:t>
            </w:r>
          </w:p>
        </w:tc>
        <w:tc>
          <w:tcPr>
            <w:tcW w:w="1510" w:type="pct"/>
            <w:tcBorders>
              <w:top w:val="single" w:sz="4" w:space="0" w:color="auto"/>
              <w:left w:val="single" w:sz="4" w:space="0" w:color="auto"/>
              <w:bottom w:val="single" w:sz="4" w:space="0" w:color="auto"/>
              <w:right w:val="single" w:sz="4" w:space="0" w:color="auto"/>
            </w:tcBorders>
            <w:shd w:val="clear" w:color="auto" w:fill="C6D9F1" w:themeFill="text2" w:themeFillTint="33"/>
            <w:vAlign w:val="center"/>
          </w:tcPr>
          <w:p w14:paraId="70EF8F83" w14:textId="187FD8F0" w:rsidR="00E77B0A" w:rsidRPr="0025641E" w:rsidRDefault="00C902BB" w:rsidP="00082BFC">
            <w:pPr>
              <w:rPr>
                <w:lang w:val="fr-FR"/>
              </w:rPr>
            </w:pPr>
            <w:r w:rsidRPr="0025641E">
              <w:rPr>
                <w:lang w:val="fr-FR"/>
              </w:rPr>
              <w:t>Effet cumulatif</w:t>
            </w:r>
          </w:p>
        </w:tc>
      </w:tr>
      <w:tr w:rsidR="00E77B0A" w:rsidRPr="0025641E" w14:paraId="0DCD5C8A" w14:textId="77777777" w:rsidTr="751664AB">
        <w:trPr>
          <w:trHeight w:val="850"/>
        </w:trPr>
        <w:tc>
          <w:tcPr>
            <w:tcW w:w="3490" w:type="pct"/>
            <w:vMerge/>
            <w:vAlign w:val="center"/>
          </w:tcPr>
          <w:p w14:paraId="07178730" w14:textId="77777777" w:rsidR="00E77B0A" w:rsidRPr="0025641E" w:rsidRDefault="00E77B0A" w:rsidP="00082BFC">
            <w:pPr>
              <w:rPr>
                <w:lang w:val="fr-FR"/>
              </w:rPr>
            </w:pPr>
          </w:p>
        </w:tc>
        <w:tc>
          <w:tcPr>
            <w:tcW w:w="1510" w:type="pct"/>
            <w:tcBorders>
              <w:top w:val="single" w:sz="4" w:space="0" w:color="auto"/>
              <w:left w:val="single" w:sz="4" w:space="0" w:color="auto"/>
              <w:bottom w:val="single" w:sz="4" w:space="0" w:color="auto"/>
              <w:right w:val="single" w:sz="4" w:space="0" w:color="auto"/>
            </w:tcBorders>
            <w:shd w:val="clear" w:color="auto" w:fill="92D050"/>
            <w:vAlign w:val="center"/>
          </w:tcPr>
          <w:p w14:paraId="2CA9EBF2" w14:textId="787AFBB1" w:rsidR="00E77B0A" w:rsidRPr="0025641E" w:rsidRDefault="007E6513" w:rsidP="007E6513">
            <w:pPr>
              <w:jc w:val="center"/>
              <w:rPr>
                <w:lang w:val="fr-FR"/>
              </w:rPr>
            </w:pPr>
            <w:r w:rsidRPr="0025641E">
              <w:rPr>
                <w:lang w:val="fr-FR"/>
              </w:rPr>
              <w:t>+</w:t>
            </w:r>
          </w:p>
        </w:tc>
      </w:tr>
      <w:tr w:rsidR="00E77B0A" w:rsidRPr="00A06F9F" w14:paraId="7FFF206C" w14:textId="77777777" w:rsidTr="0025641E">
        <w:trPr>
          <w:trHeight w:val="567"/>
        </w:trPr>
        <w:tc>
          <w:tcPr>
            <w:tcW w:w="5000"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1A63C166" w14:textId="5DF4B29A" w:rsidR="00E77B0A" w:rsidRPr="0025641E" w:rsidRDefault="00C902BB" w:rsidP="00082BFC">
            <w:pPr>
              <w:rPr>
                <w:highlight w:val="red"/>
                <w:lang w:val="fr-FR"/>
              </w:rPr>
            </w:pPr>
            <w:r w:rsidRPr="0025641E">
              <w:rPr>
                <w:u w:val="single"/>
                <w:lang w:val="fr-FR"/>
              </w:rPr>
              <w:t>Pertinence pour l’aire de coopération</w:t>
            </w:r>
          </w:p>
        </w:tc>
      </w:tr>
      <w:tr w:rsidR="00F83C23" w:rsidRPr="00A06F9F" w14:paraId="00BF0EC0" w14:textId="77777777" w:rsidTr="0025641E">
        <w:tc>
          <w:tcPr>
            <w:tcW w:w="5000" w:type="pct"/>
            <w:gridSpan w:val="2"/>
            <w:tcBorders>
              <w:top w:val="single" w:sz="4" w:space="0" w:color="auto"/>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798BBC2D" w14:textId="6D08355C" w:rsidR="00F83C23" w:rsidRPr="0025641E" w:rsidRDefault="00C902BB" w:rsidP="00F83C23">
            <w:pPr>
              <w:rPr>
                <w:lang w:val="fr-FR"/>
              </w:rPr>
            </w:pPr>
            <w:r w:rsidRPr="0025641E">
              <w:rPr>
                <w:lang w:val="fr-FR"/>
              </w:rPr>
              <w:t xml:space="preserve">L’eau représente une ressource stratégique pour l’aire de coopération. La qualité et la disponibilité de l’eau a un statut </w:t>
            </w:r>
            <w:r w:rsidR="0025641E" w:rsidRPr="0025641E">
              <w:rPr>
                <w:lang w:val="fr-FR"/>
              </w:rPr>
              <w:t xml:space="preserve">toutefois </w:t>
            </w:r>
            <w:r w:rsidRPr="0025641E">
              <w:rPr>
                <w:lang w:val="fr-FR"/>
              </w:rPr>
              <w:t xml:space="preserve">différent selon les régions et les pays. </w:t>
            </w:r>
          </w:p>
        </w:tc>
      </w:tr>
      <w:tr w:rsidR="00F83C23" w:rsidRPr="0025641E" w14:paraId="363AF855" w14:textId="77777777" w:rsidTr="3C0AEA0D">
        <w:trPr>
          <w:trHeight w:val="567"/>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CA58DBA" w14:textId="74DA4D98" w:rsidR="00F83C23" w:rsidRPr="0025641E" w:rsidRDefault="00C902BB" w:rsidP="00F83C23">
            <w:pPr>
              <w:rPr>
                <w:u w:val="single"/>
                <w:lang w:val="fr-FR"/>
              </w:rPr>
            </w:pPr>
            <w:r w:rsidRPr="0025641E">
              <w:rPr>
                <w:u w:val="single"/>
                <w:lang w:val="fr-FR"/>
              </w:rPr>
              <w:t>Effets cumulatifs</w:t>
            </w:r>
          </w:p>
        </w:tc>
      </w:tr>
      <w:tr w:rsidR="00F83C23" w:rsidRPr="00A06F9F" w14:paraId="17E308F2" w14:textId="77777777" w:rsidTr="3C0AEA0D">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61DDDFE4" w14:textId="689F1FFD" w:rsidR="00F83C23" w:rsidRPr="0025641E" w:rsidRDefault="00C902BB" w:rsidP="0088233F">
            <w:pPr>
              <w:spacing w:before="0" w:after="0"/>
              <w:rPr>
                <w:lang w:val="fr-FR"/>
              </w:rPr>
            </w:pPr>
            <w:r w:rsidRPr="0025641E">
              <w:rPr>
                <w:lang w:val="fr-FR"/>
              </w:rPr>
              <w:t>Les effets cumulatifs sur l’eau devraient être positif</w:t>
            </w:r>
            <w:r w:rsidR="004A6E86" w:rsidRPr="0025641E">
              <w:rPr>
                <w:lang w:val="fr-FR"/>
              </w:rPr>
              <w:t>s</w:t>
            </w:r>
            <w:r w:rsidRPr="0025641E">
              <w:rPr>
                <w:lang w:val="fr-FR"/>
              </w:rPr>
              <w:t xml:space="preserve"> et principalement découl</w:t>
            </w:r>
            <w:r w:rsidR="004A6E86" w:rsidRPr="0025641E">
              <w:rPr>
                <w:lang w:val="fr-FR"/>
              </w:rPr>
              <w:t>er</w:t>
            </w:r>
            <w:r w:rsidRPr="0025641E">
              <w:rPr>
                <w:lang w:val="fr-FR"/>
              </w:rPr>
              <w:t xml:space="preserve"> des actions de l’OS </w:t>
            </w:r>
            <w:r w:rsidR="0025641E">
              <w:rPr>
                <w:lang w:val="fr-FR"/>
              </w:rPr>
              <w:t>(</w:t>
            </w:r>
            <w:r w:rsidRPr="0025641E">
              <w:rPr>
                <w:lang w:val="fr-FR"/>
              </w:rPr>
              <w:t>vi</w:t>
            </w:r>
            <w:r w:rsidR="0025641E">
              <w:rPr>
                <w:lang w:val="fr-FR"/>
              </w:rPr>
              <w:t>)</w:t>
            </w:r>
            <w:r w:rsidRPr="0025641E">
              <w:rPr>
                <w:lang w:val="fr-FR"/>
              </w:rPr>
              <w:t xml:space="preserve"> </w:t>
            </w:r>
            <w:r w:rsidR="0025641E">
              <w:rPr>
                <w:lang w:val="fr-FR"/>
              </w:rPr>
              <w:t xml:space="preserve">- </w:t>
            </w:r>
            <w:r w:rsidRPr="0025641E">
              <w:rPr>
                <w:lang w:val="fr-FR"/>
              </w:rPr>
              <w:t>économie circulaire</w:t>
            </w:r>
            <w:r w:rsidR="0025641E">
              <w:rPr>
                <w:lang w:val="fr-FR"/>
              </w:rPr>
              <w:t xml:space="preserve"> -</w:t>
            </w:r>
            <w:r w:rsidRPr="0025641E">
              <w:rPr>
                <w:lang w:val="fr-FR"/>
              </w:rPr>
              <w:t xml:space="preserve"> et </w:t>
            </w:r>
            <w:r w:rsidR="0025641E">
              <w:rPr>
                <w:lang w:val="fr-FR"/>
              </w:rPr>
              <w:t>OS (</w:t>
            </w:r>
            <w:r w:rsidRPr="0025641E">
              <w:rPr>
                <w:lang w:val="fr-FR"/>
              </w:rPr>
              <w:t>iv</w:t>
            </w:r>
            <w:r w:rsidR="0025641E">
              <w:rPr>
                <w:lang w:val="fr-FR"/>
              </w:rPr>
              <w:t>) - c</w:t>
            </w:r>
            <w:r w:rsidRPr="0025641E">
              <w:rPr>
                <w:lang w:val="fr-FR"/>
              </w:rPr>
              <w:t>hangement climatique</w:t>
            </w:r>
            <w:r w:rsidR="0025641E">
              <w:rPr>
                <w:lang w:val="fr-FR"/>
              </w:rPr>
              <w:t>-</w:t>
            </w:r>
            <w:r w:rsidRPr="0025641E">
              <w:rPr>
                <w:lang w:val="fr-FR"/>
              </w:rPr>
              <w:t xml:space="preserve">, et des effets de second et troisième ordre </w:t>
            </w:r>
            <w:r w:rsidR="0025641E">
              <w:rPr>
                <w:lang w:val="fr-FR"/>
              </w:rPr>
              <w:t xml:space="preserve">en provenance d’actions impactant d’autres </w:t>
            </w:r>
            <w:r w:rsidRPr="0025641E">
              <w:rPr>
                <w:lang w:val="fr-FR"/>
              </w:rPr>
              <w:t>problématiques environnementales (respectivement la gestion des risques liée au changement climatique et la gestion des déchets). Il est intéressant de noter qu’un possible effet négatif provenant du tourisme n’est pas exclu, mais inconnu à ce stade. Les effets positifs</w:t>
            </w:r>
            <w:r w:rsidR="0032610C" w:rsidRPr="0025641E">
              <w:rPr>
                <w:lang w:val="fr-FR"/>
              </w:rPr>
              <w:t xml:space="preserve">, bien que restreints, sur la qualité des sols (effets de second ordre) ont également été considérés. </w:t>
            </w:r>
          </w:p>
        </w:tc>
      </w:tr>
      <w:tr w:rsidR="0088233F" w:rsidRPr="0025641E" w14:paraId="3F8DFF5A" w14:textId="77777777" w:rsidTr="3C0AEA0D">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276DEF9C" w14:textId="2CF51BE7" w:rsidR="0088233F" w:rsidRPr="0025641E" w:rsidRDefault="0032610C" w:rsidP="0088233F">
            <w:pPr>
              <w:spacing w:before="0" w:after="0"/>
              <w:rPr>
                <w:lang w:val="fr-FR"/>
              </w:rPr>
            </w:pPr>
            <w:r w:rsidRPr="0025641E">
              <w:rPr>
                <w:u w:val="single"/>
                <w:lang w:val="fr-FR"/>
              </w:rPr>
              <w:t>Effets transnationaux</w:t>
            </w:r>
          </w:p>
        </w:tc>
      </w:tr>
      <w:tr w:rsidR="0088233F" w:rsidRPr="00A06F9F" w14:paraId="6623A0D5" w14:textId="77777777" w:rsidTr="3C0AEA0D">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5617B265" w14:textId="26823C9E" w:rsidR="0088233F" w:rsidRPr="0025641E" w:rsidRDefault="0032610C" w:rsidP="0088233F">
            <w:pPr>
              <w:spacing w:before="0" w:after="0"/>
              <w:rPr>
                <w:color w:val="000000" w:themeColor="text1"/>
                <w:lang w:val="fr-FR"/>
              </w:rPr>
            </w:pPr>
            <w:r w:rsidRPr="0025641E">
              <w:rPr>
                <w:color w:val="000000" w:themeColor="text1"/>
                <w:lang w:val="fr-FR"/>
              </w:rPr>
              <w:t>Co</w:t>
            </w:r>
            <w:r w:rsidR="00A736B7">
              <w:rPr>
                <w:color w:val="000000" w:themeColor="text1"/>
                <w:lang w:val="fr-FR"/>
              </w:rPr>
              <w:t>mpte tenu de</w:t>
            </w:r>
            <w:r w:rsidRPr="0025641E">
              <w:rPr>
                <w:color w:val="000000" w:themeColor="text1"/>
                <w:lang w:val="fr-FR"/>
              </w:rPr>
              <w:t xml:space="preserve"> la distribution géographique des régions et des pays impliqués dans le Programme, le partage physique des ressources hydriques internes (telles que la gestion conjointe des </w:t>
            </w:r>
            <w:r w:rsidR="001549EF" w:rsidRPr="0025641E">
              <w:rPr>
                <w:color w:val="000000" w:themeColor="text1"/>
                <w:lang w:val="fr-FR"/>
              </w:rPr>
              <w:t xml:space="preserve">bassins fluviaux) </w:t>
            </w:r>
            <w:r w:rsidR="00A736B7">
              <w:rPr>
                <w:color w:val="000000" w:themeColor="text1"/>
                <w:lang w:val="fr-FR"/>
              </w:rPr>
              <w:t xml:space="preserve">reste </w:t>
            </w:r>
            <w:r w:rsidR="001549EF" w:rsidRPr="0025641E">
              <w:rPr>
                <w:color w:val="000000" w:themeColor="text1"/>
                <w:lang w:val="fr-FR"/>
              </w:rPr>
              <w:t xml:space="preserve">limité (par ex. entre la France et l’Espagne, ou l’Espagne et le Portugal). Néanmoins, les effets sur les ressources hydriques pourraient avoir des conséquences à plus large échelle, confirmant la nature </w:t>
            </w:r>
            <w:r w:rsidR="00A736B7">
              <w:rPr>
                <w:color w:val="000000" w:themeColor="text1"/>
                <w:lang w:val="fr-FR"/>
              </w:rPr>
              <w:t xml:space="preserve">transnationale </w:t>
            </w:r>
            <w:r w:rsidR="001549EF" w:rsidRPr="0025641E">
              <w:rPr>
                <w:color w:val="000000" w:themeColor="text1"/>
                <w:lang w:val="fr-FR"/>
              </w:rPr>
              <w:t>de ces problématiques</w:t>
            </w:r>
            <w:r w:rsidR="00A736B7">
              <w:rPr>
                <w:color w:val="000000" w:themeColor="text1"/>
                <w:lang w:val="fr-FR"/>
              </w:rPr>
              <w:t xml:space="preserve"> en particulier si on considère le bassin versant du Danube. </w:t>
            </w:r>
            <w:r w:rsidR="001549EF" w:rsidRPr="0025641E">
              <w:rPr>
                <w:color w:val="000000" w:themeColor="text1"/>
                <w:lang w:val="fr-FR"/>
              </w:rPr>
              <w:t xml:space="preserve"> </w:t>
            </w:r>
          </w:p>
        </w:tc>
      </w:tr>
      <w:tr w:rsidR="0088233F" w:rsidRPr="00A06F9F" w14:paraId="5669ECEC" w14:textId="77777777" w:rsidTr="3C0AEA0D">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045545F8" w14:textId="0E762E0C" w:rsidR="0088233F" w:rsidRPr="0025641E" w:rsidRDefault="001549EF" w:rsidP="0088233F">
            <w:pPr>
              <w:spacing w:before="0" w:after="0"/>
              <w:rPr>
                <w:u w:val="single"/>
                <w:lang w:val="fr-FR"/>
              </w:rPr>
            </w:pPr>
            <w:r w:rsidRPr="0025641E">
              <w:rPr>
                <w:u w:val="single"/>
                <w:lang w:val="fr-FR"/>
              </w:rPr>
              <w:t xml:space="preserve">Synergies, complémentarités avec d’autres </w:t>
            </w:r>
            <w:r w:rsidR="00A736B7">
              <w:rPr>
                <w:u w:val="single"/>
                <w:lang w:val="fr-FR"/>
              </w:rPr>
              <w:t>p</w:t>
            </w:r>
            <w:r w:rsidRPr="0025641E">
              <w:rPr>
                <w:u w:val="single"/>
                <w:lang w:val="fr-FR"/>
              </w:rPr>
              <w:t>rogrammes et politiques</w:t>
            </w:r>
          </w:p>
        </w:tc>
      </w:tr>
      <w:tr w:rsidR="00A7779E" w:rsidRPr="00A06F9F" w14:paraId="7A680FFD" w14:textId="77777777" w:rsidTr="3C0AEA0D">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43038DEA" w14:textId="6129DD17" w:rsidR="00A7779E" w:rsidRPr="0025641E" w:rsidRDefault="001549EF" w:rsidP="00A7779E">
            <w:pPr>
              <w:spacing w:before="0" w:after="0"/>
              <w:rPr>
                <w:lang w:val="fr-FR"/>
              </w:rPr>
            </w:pPr>
            <w:r w:rsidRPr="0025641E">
              <w:rPr>
                <w:lang w:val="fr-FR"/>
              </w:rPr>
              <w:lastRenderedPageBreak/>
              <w:t>Afin de renforcer les impacts positifs, la stratégie du Programme devrait développer des synergies avec d’autres stratégies ou instruments politiques </w:t>
            </w:r>
            <w:r w:rsidR="00EC4157">
              <w:rPr>
                <w:lang w:val="fr-FR"/>
              </w:rPr>
              <w:t xml:space="preserve">tels que </w:t>
            </w:r>
            <w:r w:rsidRPr="0025641E">
              <w:rPr>
                <w:lang w:val="fr-FR"/>
              </w:rPr>
              <w:t xml:space="preserve">: WESTMED, EUSAIR, ENI-MED CBC, EUSAR (sur les écosystèmes intérieurs), MSDR (uniquement sur les écosystèmes internes), CMABS. </w:t>
            </w:r>
            <w:r w:rsidR="00EC4157" w:rsidRPr="00A95A7D">
              <w:rPr>
                <w:lang w:val="fr-FR"/>
              </w:rPr>
              <w:t xml:space="preserve">La recherche de ces synergies est par ailleurs l’un des objectifs majeurs de la mise en œuvre de l’axe “gouvernance” </w:t>
            </w:r>
            <w:r w:rsidR="00073809" w:rsidRPr="00A95A7D">
              <w:rPr>
                <w:lang w:val="fr-FR"/>
              </w:rPr>
              <w:t xml:space="preserve">sous </w:t>
            </w:r>
            <w:r w:rsidR="00073809">
              <w:rPr>
                <w:lang w:val="fr-FR"/>
              </w:rPr>
              <w:t>l’</w:t>
            </w:r>
            <w:r w:rsidR="00073809" w:rsidRPr="00A95A7D">
              <w:rPr>
                <w:lang w:val="fr-FR"/>
              </w:rPr>
              <w:t>ISO</w:t>
            </w:r>
            <w:r w:rsidR="003B7870">
              <w:rPr>
                <w:lang w:val="fr-FR"/>
              </w:rPr>
              <w:t>1</w:t>
            </w:r>
            <w:r w:rsidR="00073809">
              <w:rPr>
                <w:lang w:val="fr-FR"/>
              </w:rPr>
              <w:t xml:space="preserve"> (iv).</w:t>
            </w:r>
          </w:p>
        </w:tc>
      </w:tr>
    </w:tbl>
    <w:p w14:paraId="20B9BDDE" w14:textId="5903F439" w:rsidR="00E77B0A" w:rsidRPr="002C34D8" w:rsidRDefault="00E77B0A" w:rsidP="00082BFC">
      <w:pPr>
        <w:rPr>
          <w:highlight w:val="red"/>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716"/>
        <w:gridCol w:w="2906"/>
      </w:tblGrid>
      <w:tr w:rsidR="00E77B0A" w:rsidRPr="00E77886" w14:paraId="0C2E4D33" w14:textId="77777777" w:rsidTr="00E77886">
        <w:trPr>
          <w:trHeight w:val="20"/>
        </w:trPr>
        <w:tc>
          <w:tcPr>
            <w:tcW w:w="3490" w:type="pct"/>
            <w:vMerge w:val="restart"/>
            <w:shd w:val="clear" w:color="auto" w:fill="C6D9F1" w:themeFill="text2" w:themeFillTint="33"/>
            <w:vAlign w:val="center"/>
          </w:tcPr>
          <w:p w14:paraId="10B5B2CF" w14:textId="77777777" w:rsidR="00E77B0A" w:rsidRPr="00E77886" w:rsidRDefault="00E77B0A" w:rsidP="0083161C">
            <w:pPr>
              <w:jc w:val="center"/>
              <w:rPr>
                <w:b/>
                <w:bCs/>
                <w:lang w:val="fr-FR"/>
              </w:rPr>
            </w:pPr>
            <w:r w:rsidRPr="00E77886">
              <w:rPr>
                <w:b/>
                <w:bCs/>
                <w:lang w:val="fr-FR"/>
              </w:rPr>
              <w:t>Air</w:t>
            </w:r>
          </w:p>
        </w:tc>
        <w:tc>
          <w:tcPr>
            <w:tcW w:w="1510" w:type="pct"/>
            <w:shd w:val="clear" w:color="auto" w:fill="C6D9F1" w:themeFill="text2" w:themeFillTint="33"/>
            <w:vAlign w:val="center"/>
          </w:tcPr>
          <w:p w14:paraId="25997BC7" w14:textId="0763A2B6" w:rsidR="00E77B0A" w:rsidRPr="00E77886" w:rsidRDefault="001549EF" w:rsidP="00E77886">
            <w:pPr>
              <w:jc w:val="center"/>
              <w:rPr>
                <w:lang w:val="fr-FR"/>
              </w:rPr>
            </w:pPr>
            <w:r w:rsidRPr="00E77886">
              <w:rPr>
                <w:lang w:val="fr-FR"/>
              </w:rPr>
              <w:t>Effet cumulatif</w:t>
            </w:r>
          </w:p>
        </w:tc>
      </w:tr>
      <w:tr w:rsidR="00E77B0A" w:rsidRPr="00E77886" w14:paraId="19DB4D8D" w14:textId="77777777" w:rsidTr="00E77886">
        <w:trPr>
          <w:trHeight w:val="850"/>
        </w:trPr>
        <w:tc>
          <w:tcPr>
            <w:tcW w:w="3490" w:type="pct"/>
            <w:vMerge/>
            <w:vAlign w:val="center"/>
          </w:tcPr>
          <w:p w14:paraId="67545113" w14:textId="77777777" w:rsidR="00E77B0A" w:rsidRPr="00E77886" w:rsidRDefault="00E77B0A" w:rsidP="00082BFC">
            <w:pPr>
              <w:rPr>
                <w:lang w:val="fr-FR"/>
              </w:rPr>
            </w:pPr>
          </w:p>
        </w:tc>
        <w:tc>
          <w:tcPr>
            <w:tcW w:w="1510" w:type="pct"/>
            <w:shd w:val="clear" w:color="auto" w:fill="EAF1DD" w:themeFill="accent3" w:themeFillTint="33"/>
            <w:vAlign w:val="center"/>
          </w:tcPr>
          <w:p w14:paraId="28B744E8" w14:textId="77777777" w:rsidR="00E77B0A" w:rsidRPr="00E77886" w:rsidRDefault="00E77B0A" w:rsidP="0083161C">
            <w:pPr>
              <w:jc w:val="center"/>
              <w:rPr>
                <w:lang w:val="fr-FR"/>
              </w:rPr>
            </w:pPr>
            <w:r w:rsidRPr="00E77886">
              <w:rPr>
                <w:lang w:val="fr-FR"/>
              </w:rPr>
              <w:t>n.s.</w:t>
            </w:r>
          </w:p>
        </w:tc>
      </w:tr>
      <w:tr w:rsidR="00213451" w:rsidRPr="00A06F9F" w14:paraId="02F3CD98" w14:textId="77777777" w:rsidTr="00E77886">
        <w:tc>
          <w:tcPr>
            <w:tcW w:w="5000" w:type="pct"/>
            <w:gridSpan w:val="2"/>
            <w:shd w:val="clear" w:color="auto" w:fill="auto"/>
            <w:vAlign w:val="center"/>
          </w:tcPr>
          <w:p w14:paraId="2E761441" w14:textId="49287D2A" w:rsidR="00213451" w:rsidRPr="00E77886" w:rsidRDefault="001549EF" w:rsidP="00082BFC">
            <w:pPr>
              <w:rPr>
                <w:lang w:val="fr-FR"/>
              </w:rPr>
            </w:pPr>
            <w:r w:rsidRPr="00E77886">
              <w:rPr>
                <w:u w:val="single"/>
                <w:lang w:val="fr-FR"/>
              </w:rPr>
              <w:t>Pertinence pour l’aire de coopération</w:t>
            </w:r>
          </w:p>
        </w:tc>
      </w:tr>
      <w:tr w:rsidR="00E77B0A" w:rsidRPr="00A06F9F" w14:paraId="2802AEE3" w14:textId="77777777" w:rsidTr="00E77886">
        <w:tc>
          <w:tcPr>
            <w:tcW w:w="5000" w:type="pct"/>
            <w:gridSpan w:val="2"/>
            <w:shd w:val="clear" w:color="auto" w:fill="auto"/>
            <w:vAlign w:val="center"/>
          </w:tcPr>
          <w:p w14:paraId="0D3AE8D3" w14:textId="10337B78" w:rsidR="00E77B0A" w:rsidRPr="00E77886" w:rsidRDefault="001549EF" w:rsidP="00082BFC">
            <w:pPr>
              <w:rPr>
                <w:lang w:val="fr-FR"/>
              </w:rPr>
            </w:pPr>
            <w:r w:rsidRPr="00E77886">
              <w:rPr>
                <w:lang w:val="fr-FR"/>
              </w:rPr>
              <w:t xml:space="preserve">L’aire n’est pas homogène en ce qui concerne la qualité de l’air, bien que les </w:t>
            </w:r>
            <w:r w:rsidR="00E77886">
              <w:rPr>
                <w:lang w:val="fr-FR"/>
              </w:rPr>
              <w:t>zones</w:t>
            </w:r>
            <w:r w:rsidRPr="00E77886">
              <w:rPr>
                <w:lang w:val="fr-FR"/>
              </w:rPr>
              <w:t xml:space="preserve"> </w:t>
            </w:r>
            <w:r w:rsidR="00E77886">
              <w:rPr>
                <w:lang w:val="fr-FR"/>
              </w:rPr>
              <w:t xml:space="preserve">densément </w:t>
            </w:r>
            <w:r w:rsidRPr="00E77886">
              <w:rPr>
                <w:lang w:val="fr-FR"/>
              </w:rPr>
              <w:t xml:space="preserve">peuplées présentent de forts niveaux d’émission, principalement liées aux particules. Les principales situations critiques sont là </w:t>
            </w:r>
            <w:r w:rsidR="00E77886">
              <w:rPr>
                <w:lang w:val="fr-FR"/>
              </w:rPr>
              <w:t xml:space="preserve">où se concentre la population (zone urbaine) </w:t>
            </w:r>
            <w:r w:rsidRPr="00E77886">
              <w:rPr>
                <w:lang w:val="fr-FR"/>
              </w:rPr>
              <w:t xml:space="preserve">et </w:t>
            </w:r>
            <w:r w:rsidR="00E77886">
              <w:rPr>
                <w:lang w:val="fr-FR"/>
              </w:rPr>
              <w:t xml:space="preserve">le long des </w:t>
            </w:r>
            <w:r w:rsidRPr="00E77886">
              <w:rPr>
                <w:lang w:val="fr-FR"/>
              </w:rPr>
              <w:t>axes de communication internation</w:t>
            </w:r>
            <w:r w:rsidR="00E77886">
              <w:rPr>
                <w:lang w:val="fr-FR"/>
              </w:rPr>
              <w:t>aux</w:t>
            </w:r>
            <w:r w:rsidRPr="00E77886">
              <w:rPr>
                <w:lang w:val="fr-FR"/>
              </w:rPr>
              <w:t>.</w:t>
            </w:r>
          </w:p>
        </w:tc>
      </w:tr>
      <w:tr w:rsidR="00E77B0A" w:rsidRPr="00E77886" w14:paraId="21798180" w14:textId="77777777" w:rsidTr="00E77886">
        <w:tc>
          <w:tcPr>
            <w:tcW w:w="5000" w:type="pct"/>
            <w:gridSpan w:val="2"/>
            <w:shd w:val="clear" w:color="auto" w:fill="FFFFFF" w:themeFill="background1"/>
            <w:vAlign w:val="center"/>
          </w:tcPr>
          <w:p w14:paraId="09FBF1D7" w14:textId="6E11AD76" w:rsidR="00E77B0A" w:rsidRPr="00E77886" w:rsidRDefault="001549EF" w:rsidP="00082BFC">
            <w:pPr>
              <w:rPr>
                <w:lang w:val="fr-FR"/>
              </w:rPr>
            </w:pPr>
            <w:r w:rsidRPr="00E77886">
              <w:rPr>
                <w:u w:val="single"/>
                <w:lang w:val="fr-FR"/>
              </w:rPr>
              <w:t>Effets cumulatifs</w:t>
            </w:r>
          </w:p>
        </w:tc>
      </w:tr>
      <w:tr w:rsidR="00E77B0A" w:rsidRPr="00A06F9F" w14:paraId="6F2073D9" w14:textId="77777777" w:rsidTr="00E77886">
        <w:trPr>
          <w:trHeight w:val="567"/>
        </w:trPr>
        <w:tc>
          <w:tcPr>
            <w:tcW w:w="5000" w:type="pct"/>
            <w:gridSpan w:val="2"/>
            <w:shd w:val="clear" w:color="auto" w:fill="auto"/>
            <w:vAlign w:val="center"/>
          </w:tcPr>
          <w:p w14:paraId="4D69CE69" w14:textId="4A89F04F" w:rsidR="00E77B0A" w:rsidRPr="00E77886" w:rsidRDefault="001549EF" w:rsidP="00082BFC">
            <w:pPr>
              <w:rPr>
                <w:lang w:val="fr-FR"/>
              </w:rPr>
            </w:pPr>
            <w:r w:rsidRPr="00E77886">
              <w:rPr>
                <w:lang w:val="fr-FR"/>
              </w:rPr>
              <w:t>L’effet cumulati</w:t>
            </w:r>
            <w:r w:rsidR="01C6FF32" w:rsidRPr="00E77886">
              <w:rPr>
                <w:lang w:val="fr-FR"/>
              </w:rPr>
              <w:t>f</w:t>
            </w:r>
            <w:r w:rsidRPr="00E77886">
              <w:rPr>
                <w:lang w:val="fr-FR"/>
              </w:rPr>
              <w:t xml:space="preserve"> sur la qualité de l’air découle principalement de l’OS (i) et de l’OS (iv) lesquels peuvent directement contribuer à la réduction des polluants atmosphériques (effet de premier ordre) et à travers l’OS (iv) </w:t>
            </w:r>
            <w:r w:rsidR="001005BD" w:rsidRPr="00E77886">
              <w:rPr>
                <w:lang w:val="fr-FR"/>
              </w:rPr>
              <w:t>qui</w:t>
            </w:r>
            <w:r w:rsidR="00E77886">
              <w:rPr>
                <w:lang w:val="fr-FR"/>
              </w:rPr>
              <w:t xml:space="preserve"> </w:t>
            </w:r>
            <w:r w:rsidRPr="00E77886">
              <w:rPr>
                <w:lang w:val="fr-FR"/>
              </w:rPr>
              <w:t xml:space="preserve">promeut la réduction des GES, l’efficience énergétique, les énergies renouvelables (effets de second ordre). La diminution de production des déchets a également été prise en considération (second ordre), tandis que les écosystèmes internes et marins ont été considéré pour leur mitigation de la pollution (second ordre). </w:t>
            </w:r>
          </w:p>
        </w:tc>
      </w:tr>
      <w:tr w:rsidR="00E77B0A" w:rsidRPr="00E77886" w14:paraId="3DE7D054" w14:textId="77777777" w:rsidTr="00E77886">
        <w:tc>
          <w:tcPr>
            <w:tcW w:w="5000" w:type="pct"/>
            <w:gridSpan w:val="2"/>
            <w:shd w:val="clear" w:color="auto" w:fill="FFFFFF" w:themeFill="background1"/>
            <w:vAlign w:val="center"/>
          </w:tcPr>
          <w:p w14:paraId="4B0946A4" w14:textId="0C97BC6A" w:rsidR="00E77B0A" w:rsidRPr="00E77886" w:rsidRDefault="003D1EB2" w:rsidP="00082BFC">
            <w:pPr>
              <w:rPr>
                <w:lang w:val="fr-FR"/>
              </w:rPr>
            </w:pPr>
            <w:r w:rsidRPr="00E77886">
              <w:rPr>
                <w:u w:val="single"/>
                <w:lang w:val="fr-FR"/>
              </w:rPr>
              <w:t>Effets transnationaux</w:t>
            </w:r>
          </w:p>
        </w:tc>
      </w:tr>
      <w:tr w:rsidR="00E77B0A" w:rsidRPr="00A06F9F" w14:paraId="28FD9B12" w14:textId="77777777" w:rsidTr="00E77886">
        <w:tc>
          <w:tcPr>
            <w:tcW w:w="5000" w:type="pct"/>
            <w:gridSpan w:val="2"/>
            <w:shd w:val="clear" w:color="auto" w:fill="auto"/>
            <w:vAlign w:val="center"/>
          </w:tcPr>
          <w:p w14:paraId="012FFCB0" w14:textId="3B375116" w:rsidR="00E77B0A" w:rsidRPr="00E77886" w:rsidRDefault="003D1EB2" w:rsidP="00082BFC">
            <w:pPr>
              <w:rPr>
                <w:lang w:val="fr-FR"/>
              </w:rPr>
            </w:pPr>
            <w:r w:rsidRPr="00E77886">
              <w:rPr>
                <w:lang w:val="fr-FR"/>
              </w:rPr>
              <w:t xml:space="preserve">Les actions focalisées sur une échelle administrative limitée pourraient avoir des effets localisés, tandis que la coopération et le réseautage, par exemple, la soutenabilité environnementale du transport maritime et côtier, aura un réel effet </w:t>
            </w:r>
            <w:r w:rsidR="00E77886">
              <w:rPr>
                <w:lang w:val="fr-FR"/>
              </w:rPr>
              <w:t xml:space="preserve">transnational. </w:t>
            </w:r>
            <w:r w:rsidRPr="00E77886">
              <w:rPr>
                <w:lang w:val="fr-FR"/>
              </w:rPr>
              <w:t>En sommes, les effets sont positifs mais peu significatifs à l’échelle de l’aire de coopération ; et la contribution du Programme à la qualité de l’air est de second ordre.</w:t>
            </w:r>
          </w:p>
        </w:tc>
      </w:tr>
      <w:tr w:rsidR="00E77B0A" w:rsidRPr="00A06F9F" w14:paraId="49CA06F1" w14:textId="77777777" w:rsidTr="00E77886">
        <w:tc>
          <w:tcPr>
            <w:tcW w:w="5000" w:type="pct"/>
            <w:gridSpan w:val="2"/>
            <w:shd w:val="clear" w:color="auto" w:fill="FFFFFF" w:themeFill="background1"/>
            <w:vAlign w:val="center"/>
          </w:tcPr>
          <w:p w14:paraId="2432BEAF" w14:textId="637F2513" w:rsidR="00E77B0A" w:rsidRPr="00E77886" w:rsidRDefault="003D1EB2" w:rsidP="00082BFC">
            <w:pPr>
              <w:rPr>
                <w:u w:val="single"/>
                <w:lang w:val="fr-FR"/>
              </w:rPr>
            </w:pPr>
            <w:r w:rsidRPr="00E77886">
              <w:rPr>
                <w:u w:val="single"/>
                <w:lang w:val="fr-FR"/>
              </w:rPr>
              <w:t>Synergies, complémentarités avec d’autres Programmes et politiques</w:t>
            </w:r>
          </w:p>
        </w:tc>
      </w:tr>
      <w:tr w:rsidR="00213451" w:rsidRPr="00A06F9F" w14:paraId="764DC04A" w14:textId="77777777" w:rsidTr="00E77886">
        <w:tc>
          <w:tcPr>
            <w:tcW w:w="5000" w:type="pct"/>
            <w:gridSpan w:val="2"/>
            <w:shd w:val="clear" w:color="auto" w:fill="FFFFFF" w:themeFill="background1"/>
            <w:vAlign w:val="center"/>
          </w:tcPr>
          <w:p w14:paraId="368A64E7" w14:textId="625B3C6C" w:rsidR="00213451" w:rsidRPr="00E77886" w:rsidRDefault="003D1EB2" w:rsidP="001731A0">
            <w:pPr>
              <w:rPr>
                <w:lang w:val="fr-FR"/>
              </w:rPr>
            </w:pPr>
            <w:r w:rsidRPr="00E77886">
              <w:rPr>
                <w:lang w:val="fr-FR"/>
              </w:rPr>
              <w:t>Afin de renforcer les impacts positifs, la stratégie du Programme devrait développer des synergies avec d’autres stratégies et instruments politiques : EUSAR, MSDR</w:t>
            </w:r>
            <w:r w:rsidR="00840AA8">
              <w:rPr>
                <w:lang w:val="fr-FR"/>
              </w:rPr>
              <w:t> ; ce à quoi pourrait contribuer l’ISO</w:t>
            </w:r>
            <w:r w:rsidR="003B7870">
              <w:rPr>
                <w:lang w:val="fr-FR"/>
              </w:rPr>
              <w:t>1</w:t>
            </w:r>
            <w:r w:rsidR="00840AA8">
              <w:rPr>
                <w:lang w:val="fr-FR"/>
              </w:rPr>
              <w:t xml:space="preserve"> (iv)</w:t>
            </w:r>
          </w:p>
        </w:tc>
      </w:tr>
    </w:tbl>
    <w:p w14:paraId="6679390E" w14:textId="77777777" w:rsidR="00E77B0A" w:rsidRPr="002C34D8" w:rsidRDefault="00E77B0A" w:rsidP="00082BFC">
      <w:pPr>
        <w:rPr>
          <w:highlight w:val="red"/>
          <w:lang w:val="fr-FR"/>
        </w:rPr>
      </w:pPr>
    </w:p>
    <w:tbl>
      <w:tblPr>
        <w:tblW w:w="5000" w:type="pct"/>
        <w:tblLook w:val="0000" w:firstRow="0" w:lastRow="0" w:firstColumn="0" w:lastColumn="0" w:noHBand="0" w:noVBand="0"/>
      </w:tblPr>
      <w:tblGrid>
        <w:gridCol w:w="6716"/>
        <w:gridCol w:w="2906"/>
      </w:tblGrid>
      <w:tr w:rsidR="00E77B0A" w:rsidRPr="00D75FA2" w14:paraId="67CA1ED5" w14:textId="77777777" w:rsidTr="00D75FA2">
        <w:trPr>
          <w:trHeight w:val="20"/>
        </w:trPr>
        <w:tc>
          <w:tcPr>
            <w:tcW w:w="3490" w:type="pct"/>
            <w:vMerge w:val="restart"/>
            <w:tcBorders>
              <w:top w:val="single" w:sz="4" w:space="0" w:color="auto"/>
              <w:left w:val="single" w:sz="4" w:space="0" w:color="auto"/>
              <w:bottom w:val="single" w:sz="4" w:space="0" w:color="auto"/>
              <w:right w:val="single" w:sz="4" w:space="0" w:color="auto"/>
            </w:tcBorders>
            <w:shd w:val="clear" w:color="auto" w:fill="C6D9F1" w:themeFill="text2" w:themeFillTint="33"/>
            <w:vAlign w:val="center"/>
          </w:tcPr>
          <w:p w14:paraId="538ECD03" w14:textId="6E26A42C" w:rsidR="00E77B0A" w:rsidRPr="00D75FA2" w:rsidRDefault="003D1EB2" w:rsidP="003D1EB2">
            <w:pPr>
              <w:jc w:val="center"/>
              <w:rPr>
                <w:b/>
                <w:bCs/>
                <w:lang w:val="fr-FR"/>
              </w:rPr>
            </w:pPr>
            <w:r w:rsidRPr="00D75FA2">
              <w:rPr>
                <w:b/>
                <w:bCs/>
                <w:lang w:val="fr-FR"/>
              </w:rPr>
              <w:lastRenderedPageBreak/>
              <w:t>Paysages et Patrimoines culturel</w:t>
            </w:r>
          </w:p>
        </w:tc>
        <w:tc>
          <w:tcPr>
            <w:tcW w:w="1510" w:type="pct"/>
            <w:tcBorders>
              <w:top w:val="single" w:sz="4" w:space="0" w:color="auto"/>
              <w:left w:val="single" w:sz="4" w:space="0" w:color="auto"/>
              <w:bottom w:val="single" w:sz="4" w:space="0" w:color="auto"/>
              <w:right w:val="single" w:sz="4" w:space="0" w:color="auto"/>
            </w:tcBorders>
            <w:shd w:val="clear" w:color="auto" w:fill="C6D9F1" w:themeFill="text2" w:themeFillTint="33"/>
            <w:vAlign w:val="center"/>
          </w:tcPr>
          <w:p w14:paraId="285BE0C1" w14:textId="4DC110E5" w:rsidR="00E77B0A" w:rsidRPr="00D75FA2" w:rsidRDefault="003D1EB2" w:rsidP="00082BFC">
            <w:pPr>
              <w:rPr>
                <w:lang w:val="fr-FR"/>
              </w:rPr>
            </w:pPr>
            <w:r w:rsidRPr="00D75FA2">
              <w:rPr>
                <w:lang w:val="fr-FR"/>
              </w:rPr>
              <w:t>Effet cumulatif</w:t>
            </w:r>
          </w:p>
        </w:tc>
      </w:tr>
      <w:tr w:rsidR="00E77B0A" w:rsidRPr="00D75FA2" w14:paraId="4990D61A" w14:textId="77777777" w:rsidTr="353D3B8D">
        <w:trPr>
          <w:trHeight w:val="850"/>
        </w:trPr>
        <w:tc>
          <w:tcPr>
            <w:tcW w:w="3490" w:type="pct"/>
            <w:vMerge/>
            <w:vAlign w:val="center"/>
          </w:tcPr>
          <w:p w14:paraId="500DBF99" w14:textId="77777777" w:rsidR="00E77B0A" w:rsidRPr="00D75FA2" w:rsidRDefault="00E77B0A" w:rsidP="00082BFC">
            <w:pPr>
              <w:rPr>
                <w:lang w:val="fr-FR"/>
              </w:rPr>
            </w:pPr>
          </w:p>
        </w:tc>
        <w:tc>
          <w:tcPr>
            <w:tcW w:w="1510" w:type="pct"/>
            <w:tcBorders>
              <w:top w:val="single" w:sz="4" w:space="0" w:color="auto"/>
              <w:left w:val="single" w:sz="4" w:space="0" w:color="auto"/>
              <w:bottom w:val="single" w:sz="4" w:space="0" w:color="auto"/>
              <w:right w:val="single" w:sz="4" w:space="0" w:color="auto"/>
            </w:tcBorders>
            <w:shd w:val="clear" w:color="auto" w:fill="92D050"/>
            <w:vAlign w:val="center"/>
          </w:tcPr>
          <w:p w14:paraId="3A7C31D7" w14:textId="77777777" w:rsidR="00E77B0A" w:rsidRPr="00D75FA2" w:rsidRDefault="00E77B0A" w:rsidP="0083161C">
            <w:pPr>
              <w:jc w:val="center"/>
              <w:rPr>
                <w:lang w:val="fr-FR"/>
              </w:rPr>
            </w:pPr>
            <w:r w:rsidRPr="00D75FA2">
              <w:rPr>
                <w:lang w:val="fr-FR"/>
              </w:rPr>
              <w:t>+</w:t>
            </w:r>
          </w:p>
        </w:tc>
      </w:tr>
      <w:tr w:rsidR="00E77B0A" w:rsidRPr="00A06F9F" w14:paraId="494573C8" w14:textId="77777777" w:rsidTr="00D75FA2">
        <w:trPr>
          <w:trHeight w:val="567"/>
        </w:trPr>
        <w:tc>
          <w:tcPr>
            <w:tcW w:w="5000"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54728AD8" w14:textId="2D48BFE3" w:rsidR="00E77B0A" w:rsidRPr="00D75FA2" w:rsidRDefault="003D1EB2" w:rsidP="00082BFC">
            <w:pPr>
              <w:rPr>
                <w:lang w:val="fr-FR"/>
              </w:rPr>
            </w:pPr>
            <w:r w:rsidRPr="00D75FA2">
              <w:rPr>
                <w:u w:val="single"/>
                <w:lang w:val="fr-FR"/>
              </w:rPr>
              <w:t xml:space="preserve">Pertinence pour l’aire de coopération </w:t>
            </w:r>
          </w:p>
        </w:tc>
      </w:tr>
      <w:tr w:rsidR="00E77B0A" w:rsidRPr="00A06F9F" w14:paraId="726A6AB9" w14:textId="77777777" w:rsidTr="00D75FA2">
        <w:tc>
          <w:tcPr>
            <w:tcW w:w="5000" w:type="pct"/>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0877AE67" w14:textId="589D4D02" w:rsidR="00E77B0A" w:rsidRPr="00D75FA2" w:rsidRDefault="003D1EB2" w:rsidP="00082BFC">
            <w:pPr>
              <w:rPr>
                <w:color w:val="000000" w:themeColor="text1"/>
                <w:lang w:val="fr-FR"/>
              </w:rPr>
            </w:pPr>
            <w:r w:rsidRPr="00D75FA2">
              <w:rPr>
                <w:color w:val="000000" w:themeColor="text1"/>
                <w:lang w:val="fr-FR"/>
              </w:rPr>
              <w:t xml:space="preserve">L’aire de coopération inclue des </w:t>
            </w:r>
            <w:r w:rsidR="00D75FA2" w:rsidRPr="00D75FA2">
              <w:rPr>
                <w:color w:val="000000" w:themeColor="text1"/>
                <w:lang w:val="fr-FR"/>
              </w:rPr>
              <w:t>sites</w:t>
            </w:r>
            <w:r w:rsidRPr="00D75FA2">
              <w:rPr>
                <w:color w:val="000000" w:themeColor="text1"/>
                <w:lang w:val="fr-FR"/>
              </w:rPr>
              <w:t xml:space="preserve"> naturels et culturels importants, lesquels ont une valeur reconnue par l’UNESCO. L</w:t>
            </w:r>
            <w:r w:rsidR="00D75FA2" w:rsidRPr="00D75FA2">
              <w:rPr>
                <w:color w:val="000000" w:themeColor="text1"/>
                <w:lang w:val="fr-FR"/>
              </w:rPr>
              <w:t>’aire est caractérisée par une</w:t>
            </w:r>
            <w:r w:rsidRPr="00D75FA2">
              <w:rPr>
                <w:color w:val="000000" w:themeColor="text1"/>
                <w:lang w:val="fr-FR"/>
              </w:rPr>
              <w:t xml:space="preserve"> fragmentation de paysages, due </w:t>
            </w:r>
            <w:r w:rsidR="00D75FA2" w:rsidRPr="00D75FA2">
              <w:rPr>
                <w:color w:val="000000" w:themeColor="text1"/>
                <w:lang w:val="fr-FR"/>
              </w:rPr>
              <w:t xml:space="preserve">en particulier </w:t>
            </w:r>
            <w:r w:rsidRPr="00D75FA2">
              <w:rPr>
                <w:color w:val="000000" w:themeColor="text1"/>
                <w:lang w:val="fr-FR"/>
              </w:rPr>
              <w:t xml:space="preserve">à de nombreuses constructions </w:t>
            </w:r>
            <w:r w:rsidR="00D75FA2" w:rsidRPr="00D75FA2">
              <w:rPr>
                <w:color w:val="000000" w:themeColor="text1"/>
                <w:lang w:val="fr-FR"/>
              </w:rPr>
              <w:t xml:space="preserve">en zone </w:t>
            </w:r>
            <w:r w:rsidRPr="00D75FA2">
              <w:rPr>
                <w:color w:val="000000" w:themeColor="text1"/>
                <w:lang w:val="fr-FR"/>
              </w:rPr>
              <w:t xml:space="preserve">côtière, et le problème s’est accru au cours des dernières années. </w:t>
            </w:r>
            <w:r w:rsidR="00D75FA2" w:rsidRPr="00D75FA2">
              <w:rPr>
                <w:color w:val="000000" w:themeColor="text1"/>
                <w:lang w:val="fr-FR"/>
              </w:rPr>
              <w:t>L</w:t>
            </w:r>
            <w:r w:rsidRPr="00D75FA2">
              <w:rPr>
                <w:color w:val="000000" w:themeColor="text1"/>
                <w:lang w:val="fr-FR"/>
              </w:rPr>
              <w:t xml:space="preserve">e patrimoine naturel et culturel représente un élément clé pour le développement </w:t>
            </w:r>
            <w:r w:rsidR="00D75FA2" w:rsidRPr="00D75FA2">
              <w:rPr>
                <w:color w:val="000000" w:themeColor="text1"/>
                <w:lang w:val="fr-FR"/>
              </w:rPr>
              <w:t>de la zone de coopération</w:t>
            </w:r>
            <w:r w:rsidRPr="00D75FA2">
              <w:rPr>
                <w:color w:val="000000" w:themeColor="text1"/>
                <w:lang w:val="fr-FR"/>
              </w:rPr>
              <w:t xml:space="preserve">. </w:t>
            </w:r>
          </w:p>
        </w:tc>
      </w:tr>
      <w:tr w:rsidR="00E77B0A" w:rsidRPr="00D75FA2" w14:paraId="0046DBA8" w14:textId="77777777" w:rsidTr="00D75FA2">
        <w:trPr>
          <w:trHeight w:val="567"/>
        </w:trPr>
        <w:tc>
          <w:tcPr>
            <w:tcW w:w="5000" w:type="pct"/>
            <w:gridSpan w:val="2"/>
            <w:tcBorders>
              <w:top w:val="single" w:sz="4" w:space="0" w:color="auto"/>
              <w:left w:val="single" w:sz="4" w:space="0" w:color="000000" w:themeColor="text1"/>
              <w:bottom w:val="single" w:sz="4" w:space="0" w:color="000000" w:themeColor="text1"/>
              <w:right w:val="single" w:sz="4" w:space="0" w:color="000000" w:themeColor="text1"/>
            </w:tcBorders>
            <w:shd w:val="clear" w:color="auto" w:fill="auto"/>
            <w:vAlign w:val="center"/>
          </w:tcPr>
          <w:p w14:paraId="778D3C15" w14:textId="2D4EE552" w:rsidR="00E77B0A" w:rsidRPr="00D75FA2" w:rsidRDefault="003D1EB2" w:rsidP="00082BFC">
            <w:pPr>
              <w:rPr>
                <w:highlight w:val="red"/>
                <w:lang w:val="fr-FR"/>
              </w:rPr>
            </w:pPr>
            <w:r w:rsidRPr="00D75FA2">
              <w:rPr>
                <w:u w:val="single"/>
                <w:lang w:val="fr-FR"/>
              </w:rPr>
              <w:t>Effets cumulatifs</w:t>
            </w:r>
          </w:p>
        </w:tc>
      </w:tr>
      <w:tr w:rsidR="00E77B0A" w:rsidRPr="00A06F9F" w14:paraId="03961E5A" w14:textId="77777777" w:rsidTr="20F99A41">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39657068" w14:textId="1037C5D5" w:rsidR="00E77B0A" w:rsidRPr="00D75FA2" w:rsidRDefault="003D1EB2" w:rsidP="00D75FA2">
            <w:pPr>
              <w:rPr>
                <w:lang w:val="fr-FR"/>
              </w:rPr>
            </w:pPr>
            <w:r w:rsidRPr="00D75FA2">
              <w:rPr>
                <w:lang w:val="fr-FR"/>
              </w:rPr>
              <w:t xml:space="preserve">Pour préserver le patrimoine paysager et culturel, un rôle important est endossé par les mesures d’adaptation et les actions </w:t>
            </w:r>
            <w:r w:rsidR="00932F62" w:rsidRPr="00D75FA2">
              <w:rPr>
                <w:lang w:val="fr-FR"/>
              </w:rPr>
              <w:t>de lutte contre</w:t>
            </w:r>
            <w:r w:rsidRPr="00D75FA2">
              <w:rPr>
                <w:lang w:val="fr-FR"/>
              </w:rPr>
              <w:t xml:space="preserve"> les risques naturels (effets de second ordre, principalement de l’OS (iv)), qui tendent à minimiser tout </w:t>
            </w:r>
            <w:r w:rsidR="009F5B7A" w:rsidRPr="00D75FA2">
              <w:rPr>
                <w:lang w:val="fr-FR"/>
              </w:rPr>
              <w:t>impact négatif</w:t>
            </w:r>
            <w:r w:rsidRPr="00D75FA2">
              <w:rPr>
                <w:lang w:val="fr-FR"/>
              </w:rPr>
              <w:t xml:space="preserve"> sur les biens et le</w:t>
            </w:r>
            <w:r w:rsidR="00D75FA2">
              <w:rPr>
                <w:lang w:val="fr-FR"/>
              </w:rPr>
              <w:t xml:space="preserve">s structures </w:t>
            </w:r>
            <w:r w:rsidRPr="00D75FA2">
              <w:rPr>
                <w:lang w:val="fr-FR"/>
              </w:rPr>
              <w:t xml:space="preserve">du patrimoine.  Des effets directs du PC sur la </w:t>
            </w:r>
            <w:r w:rsidR="009F5B7A" w:rsidRPr="00D75FA2">
              <w:rPr>
                <w:lang w:val="fr-FR"/>
              </w:rPr>
              <w:t>préservation</w:t>
            </w:r>
            <w:r w:rsidRPr="00D75FA2">
              <w:rPr>
                <w:lang w:val="fr-FR"/>
              </w:rPr>
              <w:t xml:space="preserve"> du paysage et du patrimoine culture est également considéré. </w:t>
            </w:r>
            <w:r w:rsidR="009F5B7A" w:rsidRPr="00D75FA2">
              <w:rPr>
                <w:lang w:val="fr-FR"/>
              </w:rPr>
              <w:t xml:space="preserve">Le paysage représentant la forme </w:t>
            </w:r>
            <w:r w:rsidR="008E398C" w:rsidRPr="00D75FA2">
              <w:rPr>
                <w:lang w:val="fr-FR"/>
              </w:rPr>
              <w:t>extérieu</w:t>
            </w:r>
            <w:r w:rsidR="00C842C5" w:rsidRPr="00D75FA2">
              <w:rPr>
                <w:lang w:val="fr-FR"/>
              </w:rPr>
              <w:t>re</w:t>
            </w:r>
            <w:r w:rsidR="008E398C" w:rsidRPr="00D75FA2">
              <w:rPr>
                <w:lang w:val="fr-FR"/>
              </w:rPr>
              <w:t xml:space="preserve"> </w:t>
            </w:r>
            <w:r w:rsidR="009F5B7A" w:rsidRPr="00D75FA2">
              <w:rPr>
                <w:lang w:val="fr-FR"/>
              </w:rPr>
              <w:t xml:space="preserve">des systèmes naturels et humains, </w:t>
            </w:r>
            <w:r w:rsidR="00C842C5" w:rsidRPr="00D75FA2">
              <w:rPr>
                <w:lang w:val="fr-FR"/>
              </w:rPr>
              <w:t>les</w:t>
            </w:r>
            <w:r w:rsidR="009F5B7A" w:rsidRPr="00D75FA2">
              <w:rPr>
                <w:lang w:val="fr-FR"/>
              </w:rPr>
              <w:t xml:space="preserve"> </w:t>
            </w:r>
            <w:r w:rsidR="00D75FA2" w:rsidRPr="00D75FA2">
              <w:rPr>
                <w:lang w:val="fr-FR"/>
              </w:rPr>
              <w:t>actions mises</w:t>
            </w:r>
            <w:r w:rsidR="00C842C5" w:rsidRPr="00D75FA2">
              <w:rPr>
                <w:lang w:val="fr-FR"/>
              </w:rPr>
              <w:t xml:space="preserve"> en œuvre pour</w:t>
            </w:r>
            <w:r w:rsidR="009F5B7A" w:rsidRPr="00D75FA2">
              <w:rPr>
                <w:lang w:val="fr-FR"/>
              </w:rPr>
              <w:t xml:space="preserve"> la conservation de l’écosystème naturel (OS (vii)) </w:t>
            </w:r>
            <w:r w:rsidR="190E2C49" w:rsidRPr="44A26844">
              <w:rPr>
                <w:lang w:val="fr-FR"/>
              </w:rPr>
              <w:t xml:space="preserve">devraient </w:t>
            </w:r>
            <w:r w:rsidR="72ECE534" w:rsidRPr="44A26844">
              <w:rPr>
                <w:lang w:val="fr-FR"/>
              </w:rPr>
              <w:t>contribue</w:t>
            </w:r>
            <w:r w:rsidR="4BF67FCC" w:rsidRPr="44A26844">
              <w:rPr>
                <w:lang w:val="fr-FR"/>
              </w:rPr>
              <w:t>r</w:t>
            </w:r>
            <w:r w:rsidR="009F5B7A" w:rsidRPr="00D75FA2">
              <w:rPr>
                <w:lang w:val="fr-FR"/>
              </w:rPr>
              <w:t xml:space="preserve"> à la qualité des paysages. A ce stade de la Programmation, les effets </w:t>
            </w:r>
            <w:r w:rsidR="00D75FA2">
              <w:rPr>
                <w:lang w:val="fr-FR"/>
              </w:rPr>
              <w:t xml:space="preserve">liés au </w:t>
            </w:r>
            <w:r w:rsidR="009F5B7A" w:rsidRPr="00D75FA2">
              <w:rPr>
                <w:lang w:val="fr-FR"/>
              </w:rPr>
              <w:t xml:space="preserve">tourisme ne sont pas clairement établis. Une augmentation des flux pourrait affecter négativement </w:t>
            </w:r>
            <w:r w:rsidR="00D75FA2">
              <w:rPr>
                <w:lang w:val="fr-FR"/>
              </w:rPr>
              <w:t xml:space="preserve">l’occupation des zones côtières </w:t>
            </w:r>
            <w:r w:rsidR="009F5B7A" w:rsidRPr="00D75FA2">
              <w:rPr>
                <w:lang w:val="fr-FR"/>
              </w:rPr>
              <w:t>dans certai</w:t>
            </w:r>
            <w:r w:rsidR="00D75FA2">
              <w:rPr>
                <w:lang w:val="fr-FR"/>
              </w:rPr>
              <w:t xml:space="preserve">ns endroits </w:t>
            </w:r>
            <w:r w:rsidR="009F5B7A" w:rsidRPr="00D75FA2">
              <w:rPr>
                <w:lang w:val="fr-FR"/>
              </w:rPr>
              <w:t>à travers le développement de nouvelles installations. Ce</w:t>
            </w:r>
            <w:r w:rsidR="00D75FA2">
              <w:rPr>
                <w:lang w:val="fr-FR"/>
              </w:rPr>
              <w:t>la</w:t>
            </w:r>
            <w:r w:rsidR="009F5B7A" w:rsidRPr="00D75FA2">
              <w:rPr>
                <w:lang w:val="fr-FR"/>
              </w:rPr>
              <w:t xml:space="preserve"> doit être anticipé.</w:t>
            </w:r>
            <w:r w:rsidR="00D75FA2">
              <w:rPr>
                <w:lang w:val="fr-FR"/>
              </w:rPr>
              <w:t xml:space="preserve"> Si l’on ne tient pas compte de ces </w:t>
            </w:r>
            <w:r w:rsidR="008C47CA">
              <w:rPr>
                <w:lang w:val="fr-FR"/>
              </w:rPr>
              <w:t>derniers (</w:t>
            </w:r>
            <w:r w:rsidR="00D75FA2">
              <w:rPr>
                <w:lang w:val="fr-FR"/>
              </w:rPr>
              <w:t>à ce stade improbable), l</w:t>
            </w:r>
            <w:r w:rsidR="009F5B7A" w:rsidRPr="00D75FA2">
              <w:rPr>
                <w:lang w:val="fr-FR"/>
              </w:rPr>
              <w:t xml:space="preserve">’effet </w:t>
            </w:r>
            <w:r w:rsidR="643D0A8D" w:rsidRPr="00D75FA2">
              <w:rPr>
                <w:lang w:val="fr-FR"/>
              </w:rPr>
              <w:t>cumulati</w:t>
            </w:r>
            <w:r w:rsidR="23D47B47" w:rsidRPr="00D75FA2">
              <w:rPr>
                <w:lang w:val="fr-FR"/>
              </w:rPr>
              <w:t>f</w:t>
            </w:r>
            <w:r w:rsidR="00D75FA2">
              <w:rPr>
                <w:lang w:val="fr-FR"/>
              </w:rPr>
              <w:t xml:space="preserve"> du Programme devrait être globalement </w:t>
            </w:r>
            <w:r w:rsidR="009F5B7A" w:rsidRPr="00D75FA2">
              <w:rPr>
                <w:lang w:val="fr-FR"/>
              </w:rPr>
              <w:t xml:space="preserve">positif et significatif. </w:t>
            </w:r>
          </w:p>
        </w:tc>
      </w:tr>
      <w:tr w:rsidR="00E77B0A" w:rsidRPr="00D75FA2" w14:paraId="5E27A2BE" w14:textId="77777777" w:rsidTr="20F99A41">
        <w:trPr>
          <w:trHeight w:val="567"/>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1171905" w14:textId="2880CABC" w:rsidR="00E77B0A" w:rsidRPr="00D75FA2" w:rsidRDefault="009F5B7A" w:rsidP="00082BFC">
            <w:pPr>
              <w:rPr>
                <w:lang w:val="fr-FR"/>
              </w:rPr>
            </w:pPr>
            <w:r w:rsidRPr="00D75FA2">
              <w:rPr>
                <w:u w:val="single"/>
                <w:lang w:val="fr-FR"/>
              </w:rPr>
              <w:t>Effets transnationaux</w:t>
            </w:r>
          </w:p>
        </w:tc>
      </w:tr>
      <w:tr w:rsidR="00E77B0A" w:rsidRPr="00A06F9F" w14:paraId="288AF22B" w14:textId="77777777" w:rsidTr="20F99A41">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319B2944" w14:textId="71D1B1E7" w:rsidR="00E77B0A" w:rsidRPr="00D75FA2" w:rsidRDefault="003F3B82" w:rsidP="009F5B7A">
            <w:pPr>
              <w:rPr>
                <w:lang w:val="fr-FR"/>
              </w:rPr>
            </w:pPr>
            <w:r w:rsidRPr="00D75FA2">
              <w:rPr>
                <w:lang w:val="fr-FR"/>
              </w:rPr>
              <w:t xml:space="preserve">Le paysage et le patrimoine culturel sont par définition situés dans des zones ou des lieux particuliers. </w:t>
            </w:r>
            <w:r w:rsidR="00050160" w:rsidRPr="00D75FA2">
              <w:rPr>
                <w:lang w:val="fr-FR"/>
              </w:rPr>
              <w:t>Néanmoins</w:t>
            </w:r>
            <w:r w:rsidR="0010602D" w:rsidRPr="00D75FA2">
              <w:rPr>
                <w:lang w:val="fr-FR"/>
              </w:rPr>
              <w:t xml:space="preserve"> </w:t>
            </w:r>
            <w:r w:rsidR="007962FA" w:rsidRPr="00D75FA2">
              <w:rPr>
                <w:lang w:val="fr-FR"/>
              </w:rPr>
              <w:t xml:space="preserve">ces derniers peuvent être </w:t>
            </w:r>
            <w:r w:rsidR="00050160" w:rsidRPr="00D75FA2">
              <w:rPr>
                <w:lang w:val="fr-FR"/>
              </w:rPr>
              <w:t>influencés</w:t>
            </w:r>
            <w:r w:rsidR="007962FA" w:rsidRPr="00D75FA2">
              <w:rPr>
                <w:lang w:val="fr-FR"/>
              </w:rPr>
              <w:t xml:space="preserve"> positivement par des activités </w:t>
            </w:r>
            <w:r w:rsidR="00D75FA2">
              <w:rPr>
                <w:lang w:val="fr-FR"/>
              </w:rPr>
              <w:t>de natures transnationales</w:t>
            </w:r>
            <w:r w:rsidR="007962FA" w:rsidRPr="00D75FA2">
              <w:rPr>
                <w:lang w:val="fr-FR"/>
              </w:rPr>
              <w:t xml:space="preserve">, et principalement le tourisme. </w:t>
            </w:r>
          </w:p>
        </w:tc>
      </w:tr>
      <w:tr w:rsidR="003F1DAD" w:rsidRPr="00A06F9F" w14:paraId="68C482B0" w14:textId="77777777" w:rsidTr="20F99A41">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140A434C" w14:textId="51697192" w:rsidR="003F1DAD" w:rsidRPr="00D75FA2" w:rsidRDefault="004630D7" w:rsidP="00082BFC">
            <w:pPr>
              <w:rPr>
                <w:u w:val="single"/>
                <w:lang w:val="fr-FR"/>
              </w:rPr>
            </w:pPr>
            <w:r w:rsidRPr="00D75FA2">
              <w:rPr>
                <w:u w:val="single"/>
                <w:lang w:val="fr-FR"/>
              </w:rPr>
              <w:t xml:space="preserve">Synergies, complémentarités avec d’autres </w:t>
            </w:r>
            <w:r w:rsidR="00D75FA2">
              <w:rPr>
                <w:u w:val="single"/>
                <w:lang w:val="fr-FR"/>
              </w:rPr>
              <w:t>p</w:t>
            </w:r>
            <w:r w:rsidRPr="00D75FA2">
              <w:rPr>
                <w:u w:val="single"/>
                <w:lang w:val="fr-FR"/>
              </w:rPr>
              <w:t>rogrammes et politiques</w:t>
            </w:r>
          </w:p>
        </w:tc>
      </w:tr>
      <w:tr w:rsidR="003F1DAD" w:rsidRPr="00A06F9F" w14:paraId="2720B9CB" w14:textId="77777777" w:rsidTr="00DB23F8">
        <w:trPr>
          <w:trHeight w:val="1403"/>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2362FA15" w14:textId="1949EDB7" w:rsidR="003F1DAD" w:rsidRPr="00D75FA2" w:rsidRDefault="004630D7" w:rsidP="00DB23F8">
            <w:pPr>
              <w:rPr>
                <w:lang w:val="fr-FR"/>
              </w:rPr>
            </w:pPr>
            <w:r w:rsidRPr="00D75FA2">
              <w:rPr>
                <w:lang w:val="fr-FR"/>
              </w:rPr>
              <w:t xml:space="preserve">Afin de renforcer </w:t>
            </w:r>
            <w:r w:rsidR="005A67EB" w:rsidRPr="00D75FA2">
              <w:rPr>
                <w:lang w:val="fr-FR"/>
              </w:rPr>
              <w:t>l’impact positif, la stratégie du Programme devrait développer des synergies avec d’autres stratégies et des instruments politiques : EUSAR, MSDR, CMABS.</w:t>
            </w:r>
            <w:r w:rsidR="00DB23F8">
              <w:rPr>
                <w:lang w:val="fr-FR"/>
              </w:rPr>
              <w:t xml:space="preserve"> </w:t>
            </w:r>
            <w:r w:rsidR="00DB23F8" w:rsidRPr="00A95A7D">
              <w:rPr>
                <w:lang w:val="fr-FR"/>
              </w:rPr>
              <w:t xml:space="preserve">La recherche de ces synergies est par ailleurs l’un des objectifs majeurs de la mise en œuvre de l’axe “gouvernance” </w:t>
            </w:r>
            <w:r w:rsidR="00073809" w:rsidRPr="00A95A7D">
              <w:rPr>
                <w:lang w:val="fr-FR"/>
              </w:rPr>
              <w:t xml:space="preserve">sous </w:t>
            </w:r>
            <w:r w:rsidR="00073809">
              <w:rPr>
                <w:lang w:val="fr-FR"/>
              </w:rPr>
              <w:t>l’</w:t>
            </w:r>
            <w:r w:rsidR="00073809" w:rsidRPr="00A95A7D">
              <w:rPr>
                <w:lang w:val="fr-FR"/>
              </w:rPr>
              <w:t>ISO</w:t>
            </w:r>
            <w:r w:rsidR="003B7870">
              <w:rPr>
                <w:lang w:val="fr-FR"/>
              </w:rPr>
              <w:t>1</w:t>
            </w:r>
            <w:r w:rsidR="00073809">
              <w:rPr>
                <w:lang w:val="fr-FR"/>
              </w:rPr>
              <w:t xml:space="preserve"> (iv).</w:t>
            </w:r>
          </w:p>
        </w:tc>
      </w:tr>
    </w:tbl>
    <w:p w14:paraId="757914A3" w14:textId="77777777" w:rsidR="00E77B0A" w:rsidRPr="00A16829" w:rsidRDefault="00E77B0A" w:rsidP="00082BFC">
      <w:pPr>
        <w:rPr>
          <w:highlight w:val="red"/>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716"/>
        <w:gridCol w:w="2906"/>
      </w:tblGrid>
      <w:tr w:rsidR="00E77B0A" w:rsidRPr="00DB23F8" w14:paraId="47003E18" w14:textId="77777777" w:rsidTr="00DB23F8">
        <w:trPr>
          <w:trHeight w:val="283"/>
        </w:trPr>
        <w:tc>
          <w:tcPr>
            <w:tcW w:w="3490" w:type="pct"/>
            <w:vMerge w:val="restart"/>
            <w:shd w:val="clear" w:color="auto" w:fill="C6D9F1" w:themeFill="text2" w:themeFillTint="33"/>
            <w:vAlign w:val="center"/>
          </w:tcPr>
          <w:p w14:paraId="4119BA2F" w14:textId="68E20A98" w:rsidR="00E77B0A" w:rsidRPr="00DB23F8" w:rsidRDefault="00BA7852" w:rsidP="0083161C">
            <w:pPr>
              <w:jc w:val="center"/>
              <w:rPr>
                <w:b/>
                <w:bCs/>
                <w:lang w:val="fr-FR"/>
              </w:rPr>
            </w:pPr>
            <w:r w:rsidRPr="00DB23F8">
              <w:rPr>
                <w:b/>
                <w:bCs/>
                <w:lang w:val="fr-FR"/>
              </w:rPr>
              <w:lastRenderedPageBreak/>
              <w:t>Sol</w:t>
            </w:r>
          </w:p>
        </w:tc>
        <w:tc>
          <w:tcPr>
            <w:tcW w:w="1510" w:type="pct"/>
            <w:shd w:val="clear" w:color="auto" w:fill="C6D9F1" w:themeFill="text2" w:themeFillTint="33"/>
            <w:vAlign w:val="center"/>
          </w:tcPr>
          <w:p w14:paraId="1308786A" w14:textId="7A9148B5" w:rsidR="00E77B0A" w:rsidRPr="00DB23F8" w:rsidRDefault="00BA7852" w:rsidP="00082BFC">
            <w:pPr>
              <w:rPr>
                <w:lang w:val="fr-FR"/>
              </w:rPr>
            </w:pPr>
            <w:r w:rsidRPr="00DB23F8">
              <w:rPr>
                <w:lang w:val="fr-FR"/>
              </w:rPr>
              <w:t>Effet cumulatif</w:t>
            </w:r>
          </w:p>
        </w:tc>
      </w:tr>
      <w:tr w:rsidR="00E77B0A" w:rsidRPr="00DB23F8" w14:paraId="58E65D1E" w14:textId="77777777" w:rsidTr="00DB23F8">
        <w:trPr>
          <w:trHeight w:val="850"/>
        </w:trPr>
        <w:tc>
          <w:tcPr>
            <w:tcW w:w="3490" w:type="pct"/>
            <w:vMerge/>
            <w:vAlign w:val="center"/>
          </w:tcPr>
          <w:p w14:paraId="6F5AF269" w14:textId="77777777" w:rsidR="00E77B0A" w:rsidRPr="00DB23F8" w:rsidRDefault="00E77B0A" w:rsidP="00082BFC">
            <w:pPr>
              <w:rPr>
                <w:lang w:val="fr-FR"/>
              </w:rPr>
            </w:pPr>
          </w:p>
        </w:tc>
        <w:tc>
          <w:tcPr>
            <w:tcW w:w="1510" w:type="pct"/>
            <w:shd w:val="clear" w:color="auto" w:fill="92D050"/>
            <w:vAlign w:val="center"/>
          </w:tcPr>
          <w:p w14:paraId="0F12A23B" w14:textId="77777777" w:rsidR="00E77B0A" w:rsidRPr="00DB23F8" w:rsidRDefault="00E77B0A" w:rsidP="0083161C">
            <w:pPr>
              <w:jc w:val="center"/>
              <w:rPr>
                <w:lang w:val="fr-FR"/>
              </w:rPr>
            </w:pPr>
            <w:r w:rsidRPr="00DB23F8">
              <w:rPr>
                <w:lang w:val="fr-FR"/>
              </w:rPr>
              <w:t>+</w:t>
            </w:r>
          </w:p>
        </w:tc>
      </w:tr>
      <w:tr w:rsidR="00E77B0A" w:rsidRPr="00A06F9F" w14:paraId="4575C830" w14:textId="77777777" w:rsidTr="00DB23F8">
        <w:trPr>
          <w:trHeight w:val="567"/>
        </w:trPr>
        <w:tc>
          <w:tcPr>
            <w:tcW w:w="5000" w:type="pct"/>
            <w:gridSpan w:val="2"/>
            <w:shd w:val="clear" w:color="auto" w:fill="auto"/>
            <w:vAlign w:val="center"/>
          </w:tcPr>
          <w:p w14:paraId="188F1DC5" w14:textId="1CF457A3" w:rsidR="00E77B0A" w:rsidRPr="00DB23F8" w:rsidRDefault="00BA7852" w:rsidP="00082BFC">
            <w:pPr>
              <w:rPr>
                <w:lang w:val="fr-FR"/>
              </w:rPr>
            </w:pPr>
            <w:r w:rsidRPr="00DB23F8">
              <w:rPr>
                <w:u w:val="single"/>
                <w:lang w:val="fr-FR"/>
              </w:rPr>
              <w:t>Pertinence pour l’aire du Programme</w:t>
            </w:r>
          </w:p>
        </w:tc>
      </w:tr>
      <w:tr w:rsidR="00E77B0A" w:rsidRPr="00A06F9F" w14:paraId="1F4EF18C" w14:textId="77777777" w:rsidTr="00DB23F8">
        <w:tc>
          <w:tcPr>
            <w:tcW w:w="5000" w:type="pct"/>
            <w:gridSpan w:val="2"/>
            <w:shd w:val="clear" w:color="auto" w:fill="FFFFFF" w:themeFill="background1"/>
            <w:vAlign w:val="center"/>
          </w:tcPr>
          <w:p w14:paraId="528DA710" w14:textId="26775A6D" w:rsidR="00E77B0A" w:rsidRPr="00DB23F8" w:rsidRDefault="00BA7852" w:rsidP="00082BFC">
            <w:pPr>
              <w:rPr>
                <w:lang w:val="fr-FR"/>
              </w:rPr>
            </w:pPr>
            <w:r w:rsidRPr="00DB23F8">
              <w:rPr>
                <w:lang w:val="fr-FR"/>
              </w:rPr>
              <w:t>L’aire de coopération présente des criticités concernant l</w:t>
            </w:r>
            <w:r w:rsidR="00B852CB">
              <w:rPr>
                <w:lang w:val="fr-FR"/>
              </w:rPr>
              <w:t xml:space="preserve">a qualité des sols, </w:t>
            </w:r>
            <w:r w:rsidR="004C56A9" w:rsidRPr="00DB23F8">
              <w:rPr>
                <w:lang w:val="fr-FR"/>
              </w:rPr>
              <w:t xml:space="preserve">notamment </w:t>
            </w:r>
            <w:r w:rsidR="00B852CB">
              <w:rPr>
                <w:lang w:val="fr-FR"/>
              </w:rPr>
              <w:t>en ce qui concerne l</w:t>
            </w:r>
            <w:r w:rsidR="004C56A9" w:rsidRPr="00DB23F8">
              <w:rPr>
                <w:lang w:val="fr-FR"/>
              </w:rPr>
              <w:t>'imperméabilisation des sols</w:t>
            </w:r>
            <w:r w:rsidR="00B852CB">
              <w:rPr>
                <w:lang w:val="fr-FR"/>
              </w:rPr>
              <w:t xml:space="preserve">, dans le cadre du </w:t>
            </w:r>
            <w:r w:rsidR="004C56A9" w:rsidRPr="00DB23F8">
              <w:rPr>
                <w:lang w:val="fr-FR"/>
              </w:rPr>
              <w:t>développement urbain</w:t>
            </w:r>
            <w:r w:rsidR="00371FD8" w:rsidRPr="00DB23F8">
              <w:rPr>
                <w:lang w:val="fr-FR"/>
              </w:rPr>
              <w:t xml:space="preserve">, </w:t>
            </w:r>
            <w:r w:rsidR="00E61D20" w:rsidRPr="00DB23F8">
              <w:rPr>
                <w:lang w:val="fr-FR"/>
              </w:rPr>
              <w:t xml:space="preserve">et </w:t>
            </w:r>
            <w:r w:rsidR="00B852CB">
              <w:rPr>
                <w:lang w:val="fr-FR"/>
              </w:rPr>
              <w:t xml:space="preserve">au regard de la </w:t>
            </w:r>
            <w:r w:rsidR="00E61D20" w:rsidRPr="00DB23F8">
              <w:rPr>
                <w:lang w:val="fr-FR"/>
              </w:rPr>
              <w:t>contamination</w:t>
            </w:r>
            <w:r w:rsidR="00B852CB">
              <w:rPr>
                <w:lang w:val="fr-FR"/>
              </w:rPr>
              <w:t xml:space="preserve"> par les activités industrielles et </w:t>
            </w:r>
            <w:r w:rsidR="000E4526" w:rsidRPr="00DB23F8">
              <w:rPr>
                <w:lang w:val="fr-FR"/>
              </w:rPr>
              <w:t xml:space="preserve">l’agriculture. </w:t>
            </w:r>
          </w:p>
        </w:tc>
      </w:tr>
      <w:tr w:rsidR="00E77B0A" w:rsidRPr="00DB23F8" w14:paraId="24EF22F0" w14:textId="77777777" w:rsidTr="00DB23F8">
        <w:trPr>
          <w:trHeight w:val="567"/>
        </w:trPr>
        <w:tc>
          <w:tcPr>
            <w:tcW w:w="5000" w:type="pct"/>
            <w:gridSpan w:val="2"/>
            <w:shd w:val="clear" w:color="auto" w:fill="auto"/>
            <w:vAlign w:val="center"/>
          </w:tcPr>
          <w:p w14:paraId="32954E71" w14:textId="682038C1" w:rsidR="00E77B0A" w:rsidRPr="00DB23F8" w:rsidRDefault="00853111" w:rsidP="00082BFC">
            <w:pPr>
              <w:rPr>
                <w:highlight w:val="red"/>
                <w:lang w:val="fr-FR"/>
              </w:rPr>
            </w:pPr>
            <w:r w:rsidRPr="00DB23F8">
              <w:rPr>
                <w:u w:val="single"/>
                <w:lang w:val="fr-FR"/>
              </w:rPr>
              <w:t>Effets cumulatifs</w:t>
            </w:r>
          </w:p>
        </w:tc>
      </w:tr>
      <w:tr w:rsidR="00E77B0A" w:rsidRPr="00A06F9F" w14:paraId="225877FD" w14:textId="77777777" w:rsidTr="00DB23F8">
        <w:trPr>
          <w:trHeight w:val="1844"/>
        </w:trPr>
        <w:tc>
          <w:tcPr>
            <w:tcW w:w="5000" w:type="pct"/>
            <w:gridSpan w:val="2"/>
            <w:shd w:val="clear" w:color="auto" w:fill="FFFFFF" w:themeFill="background1"/>
            <w:vAlign w:val="center"/>
          </w:tcPr>
          <w:p w14:paraId="051C1B85" w14:textId="26E8323C" w:rsidR="00EE05C0" w:rsidRPr="00DB23F8" w:rsidRDefault="00B91D4E" w:rsidP="00EE05C0">
            <w:pPr>
              <w:rPr>
                <w:lang w:val="fr-FR"/>
              </w:rPr>
            </w:pPr>
            <w:r w:rsidRPr="00DB23F8">
              <w:rPr>
                <w:lang w:val="fr-FR"/>
              </w:rPr>
              <w:t xml:space="preserve">Le Programme ne se focalise par sur la protection des sols, et les effets sont limités à certaines actions spécifiques. La principale contribution à un effet </w:t>
            </w:r>
            <w:r w:rsidR="00BA6ED8" w:rsidRPr="00DB23F8">
              <w:rPr>
                <w:lang w:val="fr-FR"/>
              </w:rPr>
              <w:t>positif significatif provient de l’OS (vii), lequel a une contribution directe (premier ordre) ; et l’OS (vii)) ainsi que leu</w:t>
            </w:r>
            <w:r w:rsidR="000B52B4" w:rsidRPr="00DB23F8">
              <w:rPr>
                <w:lang w:val="fr-FR"/>
              </w:rPr>
              <w:t xml:space="preserve">rs actions afin de mitiger les risques liés au changement climatique (second ordre). Les contributions positives viennent également d’actions relatives à la protection des paysages (effet de second ordre). </w:t>
            </w:r>
          </w:p>
        </w:tc>
      </w:tr>
      <w:tr w:rsidR="00E77B0A" w:rsidRPr="00DB23F8" w14:paraId="1167B0C4" w14:textId="77777777" w:rsidTr="00DB23F8">
        <w:trPr>
          <w:trHeight w:val="567"/>
        </w:trPr>
        <w:tc>
          <w:tcPr>
            <w:tcW w:w="5000" w:type="pct"/>
            <w:gridSpan w:val="2"/>
            <w:shd w:val="clear" w:color="auto" w:fill="auto"/>
            <w:vAlign w:val="center"/>
          </w:tcPr>
          <w:p w14:paraId="36FFE101" w14:textId="01A85932" w:rsidR="00E77B0A" w:rsidRPr="00DB23F8" w:rsidRDefault="00D77B92" w:rsidP="00082BFC">
            <w:pPr>
              <w:rPr>
                <w:lang w:val="fr-FR"/>
              </w:rPr>
            </w:pPr>
            <w:r w:rsidRPr="00DB23F8">
              <w:rPr>
                <w:u w:val="single"/>
                <w:lang w:val="fr-FR"/>
              </w:rPr>
              <w:t>Effets transnationa</w:t>
            </w:r>
            <w:r w:rsidR="0044201D" w:rsidRPr="00DB23F8">
              <w:rPr>
                <w:u w:val="single"/>
                <w:lang w:val="fr-FR"/>
              </w:rPr>
              <w:t>ux</w:t>
            </w:r>
          </w:p>
        </w:tc>
      </w:tr>
      <w:tr w:rsidR="00E77B0A" w:rsidRPr="00A06F9F" w14:paraId="431AD4DA" w14:textId="77777777" w:rsidTr="00DB23F8">
        <w:tc>
          <w:tcPr>
            <w:tcW w:w="5000" w:type="pct"/>
            <w:gridSpan w:val="2"/>
            <w:shd w:val="clear" w:color="auto" w:fill="FFFFFF" w:themeFill="background1"/>
            <w:vAlign w:val="center"/>
          </w:tcPr>
          <w:p w14:paraId="51F51B08" w14:textId="397E8FA2" w:rsidR="00E77B0A" w:rsidRPr="00DB23F8" w:rsidRDefault="00D77B92" w:rsidP="00082BFC">
            <w:pPr>
              <w:rPr>
                <w:color w:val="000000" w:themeColor="text1"/>
                <w:lang w:val="fr-FR"/>
              </w:rPr>
            </w:pPr>
            <w:r w:rsidRPr="00DB23F8">
              <w:rPr>
                <w:color w:val="000000" w:themeColor="text1"/>
                <w:lang w:val="fr-FR"/>
              </w:rPr>
              <w:t>Certain</w:t>
            </w:r>
            <w:r w:rsidR="00A26D95">
              <w:rPr>
                <w:color w:val="000000" w:themeColor="text1"/>
                <w:lang w:val="fr-FR"/>
              </w:rPr>
              <w:t xml:space="preserve">es dynamiques liées à la </w:t>
            </w:r>
            <w:r w:rsidRPr="00DB23F8">
              <w:rPr>
                <w:color w:val="000000" w:themeColor="text1"/>
                <w:lang w:val="fr-FR"/>
              </w:rPr>
              <w:t xml:space="preserve">qualité des sols, tels que </w:t>
            </w:r>
            <w:r w:rsidR="005C73A9" w:rsidRPr="00DB23F8">
              <w:rPr>
                <w:color w:val="000000" w:themeColor="text1"/>
                <w:lang w:val="fr-FR"/>
              </w:rPr>
              <w:t>la libération des nutriments</w:t>
            </w:r>
            <w:r w:rsidR="00A26D95">
              <w:rPr>
                <w:color w:val="000000" w:themeColor="text1"/>
                <w:lang w:val="fr-FR"/>
              </w:rPr>
              <w:t xml:space="preserve"> et l’érosion, n’a pas de frontière</w:t>
            </w:r>
            <w:r w:rsidR="005C73A9" w:rsidRPr="00DB23F8">
              <w:rPr>
                <w:color w:val="000000" w:themeColor="text1"/>
                <w:lang w:val="fr-FR"/>
              </w:rPr>
              <w:t xml:space="preserve">. Qui plus est, </w:t>
            </w:r>
            <w:r w:rsidR="00726DFE" w:rsidRPr="00DB23F8">
              <w:rPr>
                <w:color w:val="000000" w:themeColor="text1"/>
                <w:lang w:val="fr-FR"/>
              </w:rPr>
              <w:t>les sols sont fortement influencés par les humains, par exemple via l’agriculture. Le PC ne se concentre pas part</w:t>
            </w:r>
            <w:r w:rsidR="00BF5A47" w:rsidRPr="00DB23F8">
              <w:rPr>
                <w:color w:val="000000" w:themeColor="text1"/>
                <w:lang w:val="fr-FR"/>
              </w:rPr>
              <w:t>iculièrement sur les sols au sein de ses objectifs</w:t>
            </w:r>
            <w:r w:rsidR="00A26D95">
              <w:rPr>
                <w:color w:val="000000" w:themeColor="text1"/>
                <w:lang w:val="fr-FR"/>
              </w:rPr>
              <w:t>.</w:t>
            </w:r>
          </w:p>
        </w:tc>
      </w:tr>
      <w:tr w:rsidR="001C1320" w:rsidRPr="00A06F9F" w14:paraId="5549F343" w14:textId="77777777" w:rsidTr="00DB23F8">
        <w:tc>
          <w:tcPr>
            <w:tcW w:w="5000" w:type="pct"/>
            <w:gridSpan w:val="2"/>
            <w:shd w:val="clear" w:color="auto" w:fill="FFFFFF" w:themeFill="background1"/>
            <w:vAlign w:val="center"/>
          </w:tcPr>
          <w:p w14:paraId="0274C8DA" w14:textId="68076FE8" w:rsidR="001C1320" w:rsidRPr="00DB23F8" w:rsidRDefault="00DF5699" w:rsidP="00082BFC">
            <w:pPr>
              <w:rPr>
                <w:lang w:val="fr-FR"/>
              </w:rPr>
            </w:pPr>
            <w:r w:rsidRPr="00DB23F8">
              <w:rPr>
                <w:u w:val="single"/>
                <w:lang w:val="fr-FR"/>
              </w:rPr>
              <w:t>Synergies, complémentarités avec d’autres Programmes et politiques</w:t>
            </w:r>
          </w:p>
        </w:tc>
      </w:tr>
      <w:tr w:rsidR="001C1320" w:rsidRPr="00A06F9F" w14:paraId="5FAA0CFB" w14:textId="77777777" w:rsidTr="00162474">
        <w:trPr>
          <w:trHeight w:val="1340"/>
        </w:trPr>
        <w:tc>
          <w:tcPr>
            <w:tcW w:w="5000" w:type="pct"/>
            <w:gridSpan w:val="2"/>
            <w:shd w:val="clear" w:color="auto" w:fill="FFFFFF" w:themeFill="background1"/>
            <w:vAlign w:val="center"/>
          </w:tcPr>
          <w:p w14:paraId="12D710BE" w14:textId="49E60B3D" w:rsidR="001C1320" w:rsidRPr="00DB23F8" w:rsidRDefault="00DF5699" w:rsidP="00162474">
            <w:pPr>
              <w:rPr>
                <w:lang w:val="fr-FR"/>
              </w:rPr>
            </w:pPr>
            <w:r w:rsidRPr="00DB23F8">
              <w:rPr>
                <w:lang w:val="fr-FR"/>
              </w:rPr>
              <w:t xml:space="preserve">Afin de renforcer l’impact positif, la stratégie du Programme devrait développer des synergies avec d’autres stratégies et des instruments politiques : </w:t>
            </w:r>
            <w:r w:rsidR="00015FC2" w:rsidRPr="00DB23F8">
              <w:rPr>
                <w:bCs/>
                <w:lang w:val="fr-FR"/>
              </w:rPr>
              <w:t>EUSAR, MSDR</w:t>
            </w:r>
            <w:r w:rsidR="00C04063" w:rsidRPr="00DB23F8">
              <w:rPr>
                <w:bCs/>
                <w:lang w:val="fr-FR"/>
              </w:rPr>
              <w:t>.</w:t>
            </w:r>
            <w:r w:rsidR="00A26D95">
              <w:rPr>
                <w:bCs/>
                <w:lang w:val="fr-FR"/>
              </w:rPr>
              <w:t xml:space="preserve"> </w:t>
            </w:r>
            <w:r w:rsidR="00162474">
              <w:rPr>
                <w:bCs/>
                <w:lang w:val="fr-FR"/>
              </w:rPr>
              <w:t xml:space="preserve"> </w:t>
            </w:r>
            <w:r w:rsidR="00162474" w:rsidRPr="00A95A7D">
              <w:rPr>
                <w:lang w:val="fr-FR"/>
              </w:rPr>
              <w:t xml:space="preserve">La recherche de ces synergies est par ailleurs l’un des objectifs majeurs de la mise en œuvre de l’axe “gouvernance” </w:t>
            </w:r>
            <w:r w:rsidR="00073809" w:rsidRPr="00A95A7D">
              <w:rPr>
                <w:lang w:val="fr-FR"/>
              </w:rPr>
              <w:t xml:space="preserve">sous </w:t>
            </w:r>
            <w:r w:rsidR="00073809">
              <w:rPr>
                <w:lang w:val="fr-FR"/>
              </w:rPr>
              <w:t>l’</w:t>
            </w:r>
            <w:r w:rsidR="00073809" w:rsidRPr="00A95A7D">
              <w:rPr>
                <w:lang w:val="fr-FR"/>
              </w:rPr>
              <w:t>ISO</w:t>
            </w:r>
            <w:r w:rsidR="003B7870">
              <w:rPr>
                <w:lang w:val="fr-FR"/>
              </w:rPr>
              <w:t>1</w:t>
            </w:r>
            <w:r w:rsidR="00073809">
              <w:rPr>
                <w:lang w:val="fr-FR"/>
              </w:rPr>
              <w:t xml:space="preserve"> (iv).</w:t>
            </w:r>
          </w:p>
        </w:tc>
      </w:tr>
    </w:tbl>
    <w:p w14:paraId="77648BF4" w14:textId="5BFF21F8" w:rsidR="00E77B0A" w:rsidRPr="00DF5699" w:rsidRDefault="00E77B0A" w:rsidP="00082BFC">
      <w:pPr>
        <w:rPr>
          <w:lang w:val="fr-FR"/>
        </w:rPr>
      </w:pPr>
    </w:p>
    <w:p w14:paraId="65C704C1" w14:textId="4595BE53" w:rsidR="00D134A3" w:rsidRDefault="00D134A3" w:rsidP="00082BFC">
      <w:pPr>
        <w:rPr>
          <w:lang w:val="fr-FR"/>
        </w:rPr>
      </w:pPr>
    </w:p>
    <w:p w14:paraId="1CB34A39" w14:textId="25333EE8" w:rsidR="00944C7B" w:rsidRDefault="00944C7B" w:rsidP="00082BFC">
      <w:pPr>
        <w:rPr>
          <w:lang w:val="fr-FR"/>
        </w:rPr>
      </w:pPr>
    </w:p>
    <w:p w14:paraId="3A0107B9" w14:textId="77777777" w:rsidR="00944C7B" w:rsidRDefault="00944C7B" w:rsidP="00082BFC">
      <w:pPr>
        <w:rPr>
          <w:lang w:val="fr-FR"/>
        </w:rPr>
      </w:pPr>
    </w:p>
    <w:p w14:paraId="52D11EFE" w14:textId="3B9ED43C" w:rsidR="002553FB" w:rsidRDefault="002553FB" w:rsidP="00082BFC">
      <w:pPr>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716"/>
        <w:gridCol w:w="2906"/>
      </w:tblGrid>
      <w:tr w:rsidR="002553FB" w:rsidRPr="00D75FA2" w14:paraId="696626BE" w14:textId="77777777" w:rsidTr="007E1457">
        <w:trPr>
          <w:trHeight w:val="283"/>
        </w:trPr>
        <w:tc>
          <w:tcPr>
            <w:tcW w:w="3490" w:type="pct"/>
            <w:vMerge w:val="restart"/>
            <w:tcBorders>
              <w:top w:val="single" w:sz="4" w:space="0" w:color="auto"/>
              <w:left w:val="single" w:sz="4" w:space="0" w:color="auto"/>
              <w:right w:val="single" w:sz="4" w:space="0" w:color="auto"/>
            </w:tcBorders>
            <w:shd w:val="clear" w:color="auto" w:fill="C6D9F1" w:themeFill="text2" w:themeFillTint="33"/>
            <w:vAlign w:val="center"/>
          </w:tcPr>
          <w:p w14:paraId="6CEF1CA1" w14:textId="01475217" w:rsidR="002553FB" w:rsidRPr="00D75FA2" w:rsidRDefault="002553FB" w:rsidP="007E1457">
            <w:pPr>
              <w:jc w:val="center"/>
              <w:rPr>
                <w:b/>
                <w:bCs/>
                <w:lang w:val="fr-FR"/>
              </w:rPr>
            </w:pPr>
            <w:r>
              <w:rPr>
                <w:b/>
                <w:bCs/>
                <w:lang w:val="fr-FR"/>
              </w:rPr>
              <w:lastRenderedPageBreak/>
              <w:t>Déchets et énergie</w:t>
            </w:r>
          </w:p>
        </w:tc>
        <w:tc>
          <w:tcPr>
            <w:tcW w:w="1510" w:type="pct"/>
            <w:tcBorders>
              <w:top w:val="single" w:sz="4" w:space="0" w:color="auto"/>
              <w:left w:val="single" w:sz="4" w:space="0" w:color="auto"/>
              <w:bottom w:val="single" w:sz="4" w:space="0" w:color="auto"/>
              <w:right w:val="single" w:sz="4" w:space="0" w:color="auto"/>
            </w:tcBorders>
            <w:shd w:val="clear" w:color="auto" w:fill="C6D9F1" w:themeFill="text2" w:themeFillTint="33"/>
            <w:vAlign w:val="center"/>
          </w:tcPr>
          <w:p w14:paraId="2C2A2F52" w14:textId="77777777" w:rsidR="002553FB" w:rsidRPr="00D75FA2" w:rsidRDefault="002553FB" w:rsidP="002553FB">
            <w:pPr>
              <w:jc w:val="center"/>
              <w:rPr>
                <w:lang w:val="fr-FR"/>
              </w:rPr>
            </w:pPr>
            <w:r w:rsidRPr="00D75FA2">
              <w:rPr>
                <w:lang w:val="fr-FR"/>
              </w:rPr>
              <w:t>Effet cumulatif</w:t>
            </w:r>
          </w:p>
        </w:tc>
      </w:tr>
      <w:tr w:rsidR="002553FB" w:rsidRPr="00D75FA2" w14:paraId="175AA9C3" w14:textId="77777777" w:rsidTr="017AD3E7">
        <w:trPr>
          <w:trHeight w:val="283"/>
        </w:trPr>
        <w:tc>
          <w:tcPr>
            <w:tcW w:w="3490" w:type="pct"/>
            <w:vMerge/>
            <w:vAlign w:val="center"/>
          </w:tcPr>
          <w:p w14:paraId="0EE92B95" w14:textId="77777777" w:rsidR="002553FB" w:rsidRPr="002553FB" w:rsidRDefault="002553FB" w:rsidP="002553FB">
            <w:pPr>
              <w:jc w:val="center"/>
              <w:rPr>
                <w:b/>
                <w:bCs/>
                <w:lang w:val="fr-FR"/>
              </w:rPr>
            </w:pPr>
          </w:p>
        </w:tc>
        <w:tc>
          <w:tcPr>
            <w:tcW w:w="1510" w:type="pct"/>
            <w:tcBorders>
              <w:top w:val="single" w:sz="4" w:space="0" w:color="auto"/>
              <w:left w:val="single" w:sz="4" w:space="0" w:color="auto"/>
              <w:bottom w:val="single" w:sz="4" w:space="0" w:color="auto"/>
              <w:right w:val="single" w:sz="4" w:space="0" w:color="auto"/>
            </w:tcBorders>
            <w:shd w:val="clear" w:color="auto" w:fill="76923C" w:themeFill="accent3" w:themeFillShade="BF"/>
            <w:vAlign w:val="center"/>
          </w:tcPr>
          <w:p w14:paraId="22399D77" w14:textId="2EF6B258" w:rsidR="002553FB" w:rsidRPr="00D75FA2" w:rsidRDefault="002553FB" w:rsidP="007E1457">
            <w:pPr>
              <w:jc w:val="center"/>
              <w:rPr>
                <w:lang w:val="fr-FR"/>
              </w:rPr>
            </w:pPr>
            <w:r w:rsidRPr="00D75FA2">
              <w:rPr>
                <w:lang w:val="fr-FR"/>
              </w:rPr>
              <w:t>+</w:t>
            </w:r>
            <w:r>
              <w:rPr>
                <w:lang w:val="fr-FR"/>
              </w:rPr>
              <w:t>+</w:t>
            </w:r>
          </w:p>
        </w:tc>
      </w:tr>
      <w:tr w:rsidR="002553FB" w:rsidRPr="00A06F9F" w14:paraId="0ED95BE5"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567"/>
        </w:trPr>
        <w:tc>
          <w:tcPr>
            <w:tcW w:w="5000"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0C2F54EA" w14:textId="77777777" w:rsidR="002553FB" w:rsidRPr="00D75FA2" w:rsidRDefault="002553FB" w:rsidP="007E1457">
            <w:pPr>
              <w:rPr>
                <w:lang w:val="fr-FR"/>
              </w:rPr>
            </w:pPr>
            <w:r w:rsidRPr="00D75FA2">
              <w:rPr>
                <w:u w:val="single"/>
                <w:lang w:val="fr-FR"/>
              </w:rPr>
              <w:t xml:space="preserve">Pertinence pour l’aire de coopération </w:t>
            </w:r>
          </w:p>
        </w:tc>
      </w:tr>
      <w:tr w:rsidR="002553FB" w:rsidRPr="00A06F9F" w14:paraId="7AB323E9"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43A70D39" w14:textId="58607F5C" w:rsidR="002553FB" w:rsidRPr="00D75FA2" w:rsidRDefault="002553FB" w:rsidP="007E1457">
            <w:pPr>
              <w:rPr>
                <w:color w:val="000000" w:themeColor="text1"/>
                <w:lang w:val="fr-FR"/>
              </w:rPr>
            </w:pPr>
            <w:r>
              <w:rPr>
                <w:color w:val="000000" w:themeColor="text1"/>
                <w:lang w:val="fr-FR"/>
              </w:rPr>
              <w:t>Contrôler et réduire la production de déchets et l’usage des énergies fossiles sont au cœur des stratégies européenne</w:t>
            </w:r>
            <w:r w:rsidR="003F7034">
              <w:rPr>
                <w:color w:val="000000" w:themeColor="text1"/>
                <w:lang w:val="fr-FR"/>
              </w:rPr>
              <w:t>s</w:t>
            </w:r>
            <w:r>
              <w:rPr>
                <w:color w:val="000000" w:themeColor="text1"/>
                <w:lang w:val="fr-FR"/>
              </w:rPr>
              <w:t xml:space="preserve"> de promotion de l’économie circulaire, des paquets climats, air et énergie définis dans le cadre </w:t>
            </w:r>
            <w:r w:rsidR="003F7034">
              <w:rPr>
                <w:color w:val="000000" w:themeColor="text1"/>
                <w:lang w:val="fr-FR"/>
              </w:rPr>
              <w:t>du nouveau « Contrat vert »</w:t>
            </w:r>
            <w:r w:rsidRPr="00D75FA2">
              <w:rPr>
                <w:color w:val="000000" w:themeColor="text1"/>
                <w:lang w:val="fr-FR"/>
              </w:rPr>
              <w:t xml:space="preserve">. </w:t>
            </w:r>
            <w:r w:rsidR="003F7034">
              <w:rPr>
                <w:color w:val="000000" w:themeColor="text1"/>
                <w:lang w:val="fr-FR"/>
              </w:rPr>
              <w:t xml:space="preserve">La situation est variée au sein de l’aire de coopération, avec des points noirs en termes de production de déchets et de mise en décharge. La tendance générale est cependant au recyclage. La consommation d’énergie a en particulier décru et la production d’énergie renouvelable augmenté. A noter toutefois que la dépense aux énergies fossiles reste élevée.  </w:t>
            </w:r>
          </w:p>
        </w:tc>
      </w:tr>
      <w:tr w:rsidR="002553FB" w:rsidRPr="00D75FA2" w14:paraId="4E1C4494"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567"/>
        </w:trPr>
        <w:tc>
          <w:tcPr>
            <w:tcW w:w="5000" w:type="pct"/>
            <w:gridSpan w:val="2"/>
            <w:tcBorders>
              <w:top w:val="single" w:sz="4" w:space="0" w:color="auto"/>
              <w:left w:val="single" w:sz="4" w:space="0" w:color="000000" w:themeColor="text1"/>
              <w:bottom w:val="single" w:sz="4" w:space="0" w:color="000000" w:themeColor="text1"/>
              <w:right w:val="single" w:sz="4" w:space="0" w:color="000000" w:themeColor="text1"/>
            </w:tcBorders>
            <w:shd w:val="clear" w:color="auto" w:fill="auto"/>
            <w:vAlign w:val="center"/>
          </w:tcPr>
          <w:p w14:paraId="4575AA8A" w14:textId="77777777" w:rsidR="002553FB" w:rsidRPr="00D75FA2" w:rsidRDefault="002553FB" w:rsidP="007E1457">
            <w:pPr>
              <w:rPr>
                <w:highlight w:val="red"/>
                <w:lang w:val="fr-FR"/>
              </w:rPr>
            </w:pPr>
            <w:r w:rsidRPr="00D75FA2">
              <w:rPr>
                <w:u w:val="single"/>
                <w:lang w:val="fr-FR"/>
              </w:rPr>
              <w:t>Effets cumulatifs</w:t>
            </w:r>
          </w:p>
        </w:tc>
      </w:tr>
      <w:tr w:rsidR="002553FB" w:rsidRPr="00A06F9F" w14:paraId="16A0AE41"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2D7FB071" w14:textId="4DFDCEB4" w:rsidR="002553FB" w:rsidRPr="00D75FA2" w:rsidRDefault="003F7034" w:rsidP="007E1457">
            <w:pPr>
              <w:rPr>
                <w:lang w:val="fr-FR"/>
              </w:rPr>
            </w:pPr>
            <w:r>
              <w:rPr>
                <w:lang w:val="fr-FR"/>
              </w:rPr>
              <w:t xml:space="preserve">La contribution du Programme </w:t>
            </w:r>
            <w:r w:rsidR="00EC5841">
              <w:rPr>
                <w:lang w:val="fr-FR"/>
              </w:rPr>
              <w:t xml:space="preserve">à l’économie circulaire et bas carbone est élevée. La contribution principale provient de l’OS (vi), à travers en particulier la réduction des rejets nocifs chimiques et de la production de déchets, ainsi que de l’OS (vii) avec des impacts positifs sur la production d’énergie renouvelable. Une contribution positive est aussi attendue de l’OS (i), de second ordre, à travers la promotion de l’innovation et de la recherche développement ; toutefois à confirmer au stade de la mise en œuvre du Programme.   </w:t>
            </w:r>
            <w:r w:rsidR="002553FB" w:rsidRPr="00D75FA2">
              <w:rPr>
                <w:lang w:val="fr-FR"/>
              </w:rPr>
              <w:t xml:space="preserve"> </w:t>
            </w:r>
          </w:p>
        </w:tc>
      </w:tr>
      <w:tr w:rsidR="002553FB" w:rsidRPr="00D75FA2" w14:paraId="7D934F69"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567"/>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D49A6DE" w14:textId="77777777" w:rsidR="002553FB" w:rsidRPr="00D75FA2" w:rsidRDefault="002553FB" w:rsidP="007E1457">
            <w:pPr>
              <w:rPr>
                <w:lang w:val="fr-FR"/>
              </w:rPr>
            </w:pPr>
            <w:r w:rsidRPr="00D75FA2">
              <w:rPr>
                <w:u w:val="single"/>
                <w:lang w:val="fr-FR"/>
              </w:rPr>
              <w:t>Effets transnationaux</w:t>
            </w:r>
          </w:p>
        </w:tc>
      </w:tr>
      <w:tr w:rsidR="002553FB" w:rsidRPr="00A06F9F" w14:paraId="05378698"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175A7B43" w14:textId="520458B9" w:rsidR="002553FB" w:rsidRPr="00D75FA2" w:rsidRDefault="00EC5841" w:rsidP="007E1457">
            <w:pPr>
              <w:rPr>
                <w:lang w:val="fr-FR"/>
              </w:rPr>
            </w:pPr>
            <w:r>
              <w:rPr>
                <w:lang w:val="fr-FR"/>
              </w:rPr>
              <w:t xml:space="preserve">La gestion des déchets et la promotion des énergies renouvelables sont </w:t>
            </w:r>
            <w:r w:rsidR="002553FB" w:rsidRPr="00D75FA2">
              <w:rPr>
                <w:lang w:val="fr-FR"/>
              </w:rPr>
              <w:t xml:space="preserve">par définition </w:t>
            </w:r>
            <w:r>
              <w:rPr>
                <w:lang w:val="fr-FR"/>
              </w:rPr>
              <w:t>transnationaux et font l’objet d’un large soutien européen et international.</w:t>
            </w:r>
            <w:r w:rsidR="002553FB" w:rsidRPr="00D75FA2">
              <w:rPr>
                <w:lang w:val="fr-FR"/>
              </w:rPr>
              <w:t xml:space="preserve"> </w:t>
            </w:r>
            <w:r>
              <w:rPr>
                <w:lang w:val="fr-FR"/>
              </w:rPr>
              <w:t>A noter que la pollution des mers par les plastiques est une problématique commune au bassin méditerranéen</w:t>
            </w:r>
            <w:r w:rsidR="002553FB" w:rsidRPr="00D75FA2">
              <w:rPr>
                <w:lang w:val="fr-FR"/>
              </w:rPr>
              <w:t xml:space="preserve">. </w:t>
            </w:r>
          </w:p>
        </w:tc>
      </w:tr>
      <w:tr w:rsidR="002553FB" w:rsidRPr="00A06F9F" w14:paraId="4D3C945C"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3E33331C" w14:textId="77777777" w:rsidR="002553FB" w:rsidRPr="00D75FA2" w:rsidRDefault="002553FB" w:rsidP="007E1457">
            <w:pPr>
              <w:rPr>
                <w:u w:val="single"/>
                <w:lang w:val="fr-FR"/>
              </w:rPr>
            </w:pPr>
            <w:r w:rsidRPr="00D75FA2">
              <w:rPr>
                <w:u w:val="single"/>
                <w:lang w:val="fr-FR"/>
              </w:rPr>
              <w:t xml:space="preserve">Synergies, complémentarités avec d’autres </w:t>
            </w:r>
            <w:r>
              <w:rPr>
                <w:u w:val="single"/>
                <w:lang w:val="fr-FR"/>
              </w:rPr>
              <w:t>p</w:t>
            </w:r>
            <w:r w:rsidRPr="00D75FA2">
              <w:rPr>
                <w:u w:val="single"/>
                <w:lang w:val="fr-FR"/>
              </w:rPr>
              <w:t>rogrammes et politiques</w:t>
            </w:r>
          </w:p>
        </w:tc>
      </w:tr>
      <w:tr w:rsidR="002553FB" w:rsidRPr="00A06F9F" w14:paraId="321DA343" w14:textId="77777777" w:rsidTr="007E145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403"/>
        </w:trPr>
        <w:tc>
          <w:tcPr>
            <w:tcW w:w="5000" w:type="pct"/>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28146970" w14:textId="7F430A10" w:rsidR="002553FB" w:rsidRPr="00D75FA2" w:rsidRDefault="002553FB" w:rsidP="007E1457">
            <w:pPr>
              <w:rPr>
                <w:lang w:val="fr-FR"/>
              </w:rPr>
            </w:pPr>
            <w:r w:rsidRPr="00D75FA2">
              <w:rPr>
                <w:lang w:val="fr-FR"/>
              </w:rPr>
              <w:t>Afin de renforcer l’impact positif, la stratégie du Programme devrait développer des synergies avec d’autres stratégies et des instruments politiques</w:t>
            </w:r>
            <w:r w:rsidR="00EC5841">
              <w:rPr>
                <w:lang w:val="fr-FR"/>
              </w:rPr>
              <w:t xml:space="preserve"> tels que</w:t>
            </w:r>
            <w:r w:rsidRPr="00D75FA2">
              <w:rPr>
                <w:lang w:val="fr-FR"/>
              </w:rPr>
              <w:t> : EUSAR, MSDR, CMABS.</w:t>
            </w:r>
            <w:r>
              <w:rPr>
                <w:lang w:val="fr-FR"/>
              </w:rPr>
              <w:t xml:space="preserve"> </w:t>
            </w:r>
            <w:r w:rsidRPr="00A95A7D">
              <w:rPr>
                <w:lang w:val="fr-FR"/>
              </w:rPr>
              <w:t xml:space="preserve">La recherche de ces synergies est par ailleurs l’un des objectifs majeurs de la mise en œuvre de l’axe “gouvernance” </w:t>
            </w:r>
            <w:r w:rsidR="00073809" w:rsidRPr="00A95A7D">
              <w:rPr>
                <w:lang w:val="fr-FR"/>
              </w:rPr>
              <w:t xml:space="preserve">sous </w:t>
            </w:r>
            <w:r w:rsidR="00073809">
              <w:rPr>
                <w:lang w:val="fr-FR"/>
              </w:rPr>
              <w:t>l’</w:t>
            </w:r>
            <w:r w:rsidR="00073809" w:rsidRPr="00A95A7D">
              <w:rPr>
                <w:lang w:val="fr-FR"/>
              </w:rPr>
              <w:t>ISO</w:t>
            </w:r>
            <w:r w:rsidR="003B7870">
              <w:rPr>
                <w:lang w:val="fr-FR"/>
              </w:rPr>
              <w:t>1</w:t>
            </w:r>
            <w:r w:rsidR="00073809">
              <w:rPr>
                <w:lang w:val="fr-FR"/>
              </w:rPr>
              <w:t xml:space="preserve"> (iv).</w:t>
            </w:r>
          </w:p>
        </w:tc>
      </w:tr>
    </w:tbl>
    <w:p w14:paraId="7F21B8DD" w14:textId="54921BF2" w:rsidR="00EC5841" w:rsidRDefault="00EC5841">
      <w:pPr>
        <w:rPr>
          <w:lang w:val="fr-FR"/>
        </w:rPr>
      </w:pPr>
    </w:p>
    <w:p w14:paraId="044707A8" w14:textId="33FD6B5C" w:rsidR="00944C7B" w:rsidRDefault="00944C7B">
      <w:pPr>
        <w:rPr>
          <w:lang w:val="fr-FR"/>
        </w:rPr>
      </w:pPr>
    </w:p>
    <w:p w14:paraId="1C0C6C29" w14:textId="77777777" w:rsidR="00944C7B" w:rsidRPr="00732D3C" w:rsidRDefault="00944C7B">
      <w:pPr>
        <w:rPr>
          <w:lang w:val="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716"/>
        <w:gridCol w:w="2906"/>
      </w:tblGrid>
      <w:tr w:rsidR="00E77B0A" w:rsidRPr="00162474" w14:paraId="1541088F" w14:textId="77777777" w:rsidTr="00DB23F8">
        <w:trPr>
          <w:trHeight w:val="283"/>
        </w:trPr>
        <w:tc>
          <w:tcPr>
            <w:tcW w:w="3490" w:type="pct"/>
            <w:vMerge w:val="restart"/>
            <w:shd w:val="clear" w:color="auto" w:fill="C6D9F1" w:themeFill="text2" w:themeFillTint="33"/>
            <w:vAlign w:val="center"/>
          </w:tcPr>
          <w:p w14:paraId="675A0AE5" w14:textId="244968C5" w:rsidR="00E77B0A" w:rsidRPr="00162474" w:rsidRDefault="0082064F" w:rsidP="0083161C">
            <w:pPr>
              <w:jc w:val="center"/>
              <w:rPr>
                <w:b/>
                <w:bCs/>
                <w:lang w:val="fr-FR"/>
              </w:rPr>
            </w:pPr>
            <w:r w:rsidRPr="00162474">
              <w:rPr>
                <w:b/>
                <w:bCs/>
                <w:lang w:val="fr-FR"/>
              </w:rPr>
              <w:lastRenderedPageBreak/>
              <w:t>Santé</w:t>
            </w:r>
          </w:p>
        </w:tc>
        <w:tc>
          <w:tcPr>
            <w:tcW w:w="1510" w:type="pct"/>
            <w:shd w:val="clear" w:color="auto" w:fill="C6D9F1" w:themeFill="text2" w:themeFillTint="33"/>
            <w:vAlign w:val="center"/>
          </w:tcPr>
          <w:p w14:paraId="0460EBC1" w14:textId="005394E4" w:rsidR="00E77B0A" w:rsidRPr="00162474" w:rsidRDefault="0082064F" w:rsidP="00162474">
            <w:pPr>
              <w:jc w:val="center"/>
              <w:rPr>
                <w:lang w:val="fr-FR"/>
              </w:rPr>
            </w:pPr>
            <w:r w:rsidRPr="00162474">
              <w:rPr>
                <w:lang w:val="fr-FR"/>
              </w:rPr>
              <w:t>Effet cumulatif</w:t>
            </w:r>
          </w:p>
        </w:tc>
      </w:tr>
      <w:tr w:rsidR="00E77B0A" w:rsidRPr="00162474" w14:paraId="2872D7AB" w14:textId="77777777" w:rsidTr="00DB23F8">
        <w:trPr>
          <w:trHeight w:val="850"/>
        </w:trPr>
        <w:tc>
          <w:tcPr>
            <w:tcW w:w="3490" w:type="pct"/>
            <w:vMerge/>
            <w:vAlign w:val="center"/>
          </w:tcPr>
          <w:p w14:paraId="7AF20753" w14:textId="77777777" w:rsidR="00E77B0A" w:rsidRPr="00162474" w:rsidRDefault="00E77B0A" w:rsidP="00082BFC">
            <w:pPr>
              <w:rPr>
                <w:lang w:val="fr-FR"/>
              </w:rPr>
            </w:pPr>
          </w:p>
        </w:tc>
        <w:tc>
          <w:tcPr>
            <w:tcW w:w="1510" w:type="pct"/>
            <w:shd w:val="clear" w:color="auto" w:fill="92D050"/>
            <w:vAlign w:val="center"/>
          </w:tcPr>
          <w:p w14:paraId="320FEFE4" w14:textId="1AF2970F" w:rsidR="00E77B0A" w:rsidRPr="00162474" w:rsidRDefault="00E77B0A" w:rsidP="0083161C">
            <w:pPr>
              <w:jc w:val="center"/>
              <w:rPr>
                <w:lang w:val="fr-FR"/>
              </w:rPr>
            </w:pPr>
            <w:r w:rsidRPr="00162474">
              <w:rPr>
                <w:lang w:val="fr-FR"/>
              </w:rPr>
              <w:t>+</w:t>
            </w:r>
          </w:p>
        </w:tc>
      </w:tr>
      <w:tr w:rsidR="00E77B0A" w:rsidRPr="00A06F9F" w14:paraId="20CE2123" w14:textId="77777777" w:rsidTr="00DB23F8">
        <w:trPr>
          <w:trHeight w:val="567"/>
        </w:trPr>
        <w:tc>
          <w:tcPr>
            <w:tcW w:w="5000" w:type="pct"/>
            <w:gridSpan w:val="2"/>
            <w:shd w:val="clear" w:color="auto" w:fill="auto"/>
            <w:vAlign w:val="center"/>
          </w:tcPr>
          <w:p w14:paraId="58C88CCB" w14:textId="02DCC194" w:rsidR="00E77B0A" w:rsidRPr="00162474" w:rsidRDefault="0082064F" w:rsidP="00082BFC">
            <w:pPr>
              <w:rPr>
                <w:lang w:val="fr-FR"/>
              </w:rPr>
            </w:pPr>
            <w:r w:rsidRPr="00162474">
              <w:rPr>
                <w:u w:val="single"/>
                <w:lang w:val="fr-FR"/>
              </w:rPr>
              <w:t>Pertinence pour l’aire du Programme</w:t>
            </w:r>
          </w:p>
        </w:tc>
      </w:tr>
      <w:tr w:rsidR="00E77B0A" w:rsidRPr="00A06F9F" w14:paraId="2DBC2E4E" w14:textId="77777777" w:rsidTr="00DB23F8">
        <w:tc>
          <w:tcPr>
            <w:tcW w:w="5000" w:type="pct"/>
            <w:gridSpan w:val="2"/>
            <w:shd w:val="clear" w:color="auto" w:fill="FFFFFF" w:themeFill="background1"/>
            <w:vAlign w:val="center"/>
          </w:tcPr>
          <w:p w14:paraId="1EDA09F1" w14:textId="6E351CE6" w:rsidR="00E77B0A" w:rsidRPr="00162474" w:rsidRDefault="00D3187E" w:rsidP="00082BFC">
            <w:pPr>
              <w:rPr>
                <w:lang w:val="fr-FR"/>
              </w:rPr>
            </w:pPr>
            <w:r w:rsidRPr="00162474">
              <w:rPr>
                <w:lang w:val="fr-FR"/>
              </w:rPr>
              <w:t xml:space="preserve">La santé et les risques sanitaires représentent une menace au sein du PC, notamment </w:t>
            </w:r>
            <w:r w:rsidR="00162474" w:rsidRPr="00162474">
              <w:rPr>
                <w:lang w:val="fr-FR"/>
              </w:rPr>
              <w:t xml:space="preserve">là où </w:t>
            </w:r>
            <w:r w:rsidRPr="00162474">
              <w:rPr>
                <w:lang w:val="fr-FR"/>
              </w:rPr>
              <w:t xml:space="preserve">la pollution atmosphérique est forte. De plus, </w:t>
            </w:r>
            <w:r w:rsidR="00BD067E" w:rsidRPr="00162474">
              <w:rPr>
                <w:lang w:val="fr-FR"/>
              </w:rPr>
              <w:t xml:space="preserve">la santé </w:t>
            </w:r>
            <w:r w:rsidR="00162474" w:rsidRPr="00162474">
              <w:rPr>
                <w:lang w:val="fr-FR"/>
              </w:rPr>
              <w:t xml:space="preserve">comme problématique peut être </w:t>
            </w:r>
            <w:r w:rsidR="00BD067E" w:rsidRPr="00162474">
              <w:rPr>
                <w:lang w:val="fr-FR"/>
              </w:rPr>
              <w:t>considéré</w:t>
            </w:r>
            <w:r w:rsidR="00162474" w:rsidRPr="00162474">
              <w:rPr>
                <w:lang w:val="fr-FR"/>
              </w:rPr>
              <w:t>e</w:t>
            </w:r>
            <w:r w:rsidR="00BD067E" w:rsidRPr="00162474">
              <w:rPr>
                <w:lang w:val="fr-FR"/>
              </w:rPr>
              <w:t xml:space="preserve"> de manière extensive, incluant les</w:t>
            </w:r>
            <w:r w:rsidR="3F57A4C0" w:rsidRPr="00162474">
              <w:rPr>
                <w:lang w:val="fr-FR"/>
              </w:rPr>
              <w:t xml:space="preserve"> problématiques</w:t>
            </w:r>
            <w:r w:rsidR="00BD067E" w:rsidRPr="00162474">
              <w:rPr>
                <w:lang w:val="fr-FR"/>
              </w:rPr>
              <w:t xml:space="preserve"> concernant la « sûreté » des populations</w:t>
            </w:r>
            <w:r w:rsidR="00162474" w:rsidRPr="00162474">
              <w:rPr>
                <w:lang w:val="fr-FR"/>
              </w:rPr>
              <w:t xml:space="preserve"> (y compris les risques naturels)</w:t>
            </w:r>
            <w:r w:rsidR="00BD067E" w:rsidRPr="00162474">
              <w:rPr>
                <w:lang w:val="fr-FR"/>
              </w:rPr>
              <w:t xml:space="preserve">. </w:t>
            </w:r>
          </w:p>
        </w:tc>
      </w:tr>
      <w:tr w:rsidR="00E77B0A" w:rsidRPr="00162474" w14:paraId="3E1C07F2" w14:textId="77777777" w:rsidTr="00DB23F8">
        <w:trPr>
          <w:trHeight w:val="567"/>
        </w:trPr>
        <w:tc>
          <w:tcPr>
            <w:tcW w:w="5000" w:type="pct"/>
            <w:gridSpan w:val="2"/>
            <w:shd w:val="clear" w:color="auto" w:fill="auto"/>
            <w:vAlign w:val="center"/>
          </w:tcPr>
          <w:p w14:paraId="27493251" w14:textId="0B8D8BE1" w:rsidR="00E77B0A" w:rsidRPr="00162474" w:rsidRDefault="00BD067E" w:rsidP="00082BFC">
            <w:pPr>
              <w:rPr>
                <w:highlight w:val="red"/>
                <w:lang w:val="fr-FR"/>
              </w:rPr>
            </w:pPr>
            <w:r w:rsidRPr="00162474">
              <w:rPr>
                <w:u w:val="single"/>
                <w:lang w:val="fr-FR"/>
              </w:rPr>
              <w:t>Effets cumulatifs</w:t>
            </w:r>
          </w:p>
        </w:tc>
      </w:tr>
      <w:tr w:rsidR="00904F4B" w:rsidRPr="00A06F9F" w14:paraId="73AFAEF7" w14:textId="77777777" w:rsidTr="00DB23F8">
        <w:tc>
          <w:tcPr>
            <w:tcW w:w="5000" w:type="pct"/>
            <w:gridSpan w:val="2"/>
            <w:shd w:val="clear" w:color="auto" w:fill="FFFFFF" w:themeFill="background1"/>
            <w:vAlign w:val="center"/>
          </w:tcPr>
          <w:p w14:paraId="5469A36F" w14:textId="5BF0CAE4" w:rsidR="00904F4B" w:rsidRPr="00162474" w:rsidRDefault="00BD067E" w:rsidP="00904F4B">
            <w:pPr>
              <w:rPr>
                <w:lang w:val="fr-FR"/>
              </w:rPr>
            </w:pPr>
            <w:r w:rsidRPr="00162474">
              <w:rPr>
                <w:lang w:val="fr-FR"/>
              </w:rPr>
              <w:t xml:space="preserve">La contribution générale du PC aux problématiques de santé est positive mais </w:t>
            </w:r>
            <w:r w:rsidR="00373FBD" w:rsidRPr="00162474">
              <w:rPr>
                <w:lang w:val="fr-FR"/>
              </w:rPr>
              <w:t>peu</w:t>
            </w:r>
            <w:r w:rsidR="002A4708" w:rsidRPr="00162474">
              <w:rPr>
                <w:lang w:val="fr-FR"/>
              </w:rPr>
              <w:t xml:space="preserve"> importante. </w:t>
            </w:r>
            <w:r w:rsidR="003203F6">
              <w:rPr>
                <w:lang w:val="fr-FR"/>
              </w:rPr>
              <w:t xml:space="preserve">Pratiquement tous les objectives spécifiques </w:t>
            </w:r>
            <w:r w:rsidR="002A4708" w:rsidRPr="00162474">
              <w:rPr>
                <w:lang w:val="fr-FR"/>
              </w:rPr>
              <w:t xml:space="preserve">contribuent à l’effet </w:t>
            </w:r>
            <w:r w:rsidR="003508E0" w:rsidRPr="00162474">
              <w:rPr>
                <w:lang w:val="fr-FR"/>
              </w:rPr>
              <w:t>cumulatif</w:t>
            </w:r>
            <w:r w:rsidR="002A4708" w:rsidRPr="00162474">
              <w:rPr>
                <w:lang w:val="fr-FR"/>
              </w:rPr>
              <w:t xml:space="preserve"> positif à une amélioration générale des conditions </w:t>
            </w:r>
            <w:r w:rsidR="003508E0" w:rsidRPr="00162474">
              <w:rPr>
                <w:lang w:val="fr-FR"/>
              </w:rPr>
              <w:t>environnementales</w:t>
            </w:r>
            <w:r w:rsidR="002A4708" w:rsidRPr="00162474">
              <w:rPr>
                <w:lang w:val="fr-FR"/>
              </w:rPr>
              <w:t xml:space="preserve">, principalement de second et troisième ordre. La </w:t>
            </w:r>
            <w:r w:rsidR="00FE1CC7" w:rsidRPr="00162474">
              <w:rPr>
                <w:lang w:val="fr-FR"/>
              </w:rPr>
              <w:t xml:space="preserve">principale contribution provient de l’OS (vi) via la réduction des pollutions chimiques, et de l’OS (iv) avec des effets positifs sur l’adaptation au changement climatique (second ordre) et </w:t>
            </w:r>
            <w:r w:rsidR="10725F80" w:rsidRPr="00162474">
              <w:rPr>
                <w:lang w:val="fr-FR"/>
              </w:rPr>
              <w:t>tou</w:t>
            </w:r>
            <w:r w:rsidR="00162474">
              <w:rPr>
                <w:lang w:val="fr-FR"/>
              </w:rPr>
              <w:t xml:space="preserve">tes les </w:t>
            </w:r>
            <w:r w:rsidR="00266612">
              <w:rPr>
                <w:lang w:val="fr-FR"/>
              </w:rPr>
              <w:t xml:space="preserve">interventions </w:t>
            </w:r>
            <w:r w:rsidR="00266612" w:rsidRPr="00162474">
              <w:rPr>
                <w:lang w:val="fr-FR"/>
              </w:rPr>
              <w:t>contribuant</w:t>
            </w:r>
            <w:r w:rsidR="00FE1CC7" w:rsidRPr="00162474">
              <w:rPr>
                <w:lang w:val="fr-FR"/>
              </w:rPr>
              <w:t xml:space="preserve"> à l’amélioration de la qualité de l’écosystème marin (troisième ordre). </w:t>
            </w:r>
          </w:p>
        </w:tc>
      </w:tr>
      <w:tr w:rsidR="00904F4B" w:rsidRPr="00162474" w14:paraId="40FD1120" w14:textId="77777777" w:rsidTr="00DB23F8">
        <w:trPr>
          <w:trHeight w:val="567"/>
        </w:trPr>
        <w:tc>
          <w:tcPr>
            <w:tcW w:w="5000" w:type="pct"/>
            <w:gridSpan w:val="2"/>
            <w:shd w:val="clear" w:color="auto" w:fill="auto"/>
            <w:vAlign w:val="center"/>
          </w:tcPr>
          <w:p w14:paraId="35D82B2C" w14:textId="189A0886" w:rsidR="00904F4B" w:rsidRPr="00162474" w:rsidRDefault="00FE1CC7" w:rsidP="00904F4B">
            <w:pPr>
              <w:rPr>
                <w:lang w:val="fr-FR"/>
              </w:rPr>
            </w:pPr>
            <w:r w:rsidRPr="00162474">
              <w:rPr>
                <w:u w:val="single"/>
                <w:lang w:val="fr-FR"/>
              </w:rPr>
              <w:t>Effets transnationaux</w:t>
            </w:r>
          </w:p>
        </w:tc>
      </w:tr>
      <w:tr w:rsidR="00904F4B" w:rsidRPr="00A06F9F" w14:paraId="1779311B" w14:textId="77777777" w:rsidTr="00DB23F8">
        <w:tc>
          <w:tcPr>
            <w:tcW w:w="5000" w:type="pct"/>
            <w:gridSpan w:val="2"/>
            <w:shd w:val="clear" w:color="auto" w:fill="FFFFFF" w:themeFill="background1"/>
            <w:vAlign w:val="center"/>
          </w:tcPr>
          <w:p w14:paraId="4786BFCF" w14:textId="071C78C5" w:rsidR="00904F4B" w:rsidRPr="00162474" w:rsidRDefault="00FE1CC7" w:rsidP="00904F4B">
            <w:pPr>
              <w:rPr>
                <w:color w:val="000000" w:themeColor="text1"/>
                <w:highlight w:val="yellow"/>
                <w:lang w:val="fr-FR"/>
              </w:rPr>
            </w:pPr>
            <w:r w:rsidRPr="00767591">
              <w:rPr>
                <w:color w:val="000000" w:themeColor="text1"/>
                <w:lang w:val="fr-FR"/>
              </w:rPr>
              <w:t xml:space="preserve">La santé pourrait être considérée comme une problématique transnationale car elle est fortement influencée par la qualité de l’environnement. </w:t>
            </w:r>
          </w:p>
        </w:tc>
      </w:tr>
      <w:tr w:rsidR="00904F4B" w:rsidRPr="00A06F9F" w14:paraId="0A57D856" w14:textId="77777777" w:rsidTr="00DB23F8">
        <w:tc>
          <w:tcPr>
            <w:tcW w:w="5000" w:type="pct"/>
            <w:gridSpan w:val="2"/>
            <w:shd w:val="clear" w:color="auto" w:fill="FFFFFF" w:themeFill="background1"/>
            <w:vAlign w:val="center"/>
          </w:tcPr>
          <w:p w14:paraId="130D8FF1" w14:textId="2B95508F" w:rsidR="00904F4B" w:rsidRPr="00162474" w:rsidRDefault="00FE1CC7" w:rsidP="00904F4B">
            <w:pPr>
              <w:rPr>
                <w:lang w:val="fr-FR"/>
              </w:rPr>
            </w:pPr>
            <w:r w:rsidRPr="00162474">
              <w:rPr>
                <w:u w:val="single"/>
                <w:lang w:val="fr-FR"/>
              </w:rPr>
              <w:t>Synergies, complémentarités avec d’autres Programmes et politiques</w:t>
            </w:r>
          </w:p>
        </w:tc>
      </w:tr>
      <w:tr w:rsidR="00904F4B" w:rsidRPr="00A06F9F" w14:paraId="7E976EAF" w14:textId="77777777" w:rsidTr="00162474">
        <w:trPr>
          <w:trHeight w:val="1370"/>
        </w:trPr>
        <w:tc>
          <w:tcPr>
            <w:tcW w:w="5000" w:type="pct"/>
            <w:gridSpan w:val="2"/>
            <w:shd w:val="clear" w:color="auto" w:fill="FFFFFF" w:themeFill="background1"/>
            <w:vAlign w:val="center"/>
          </w:tcPr>
          <w:p w14:paraId="6139B9BD" w14:textId="415F4767" w:rsidR="00904F4B" w:rsidRPr="00162474" w:rsidRDefault="00FE1CC7" w:rsidP="00162474">
            <w:pPr>
              <w:rPr>
                <w:lang w:val="fr-FR"/>
              </w:rPr>
            </w:pPr>
            <w:r w:rsidRPr="00162474">
              <w:rPr>
                <w:lang w:val="fr-FR"/>
              </w:rPr>
              <w:t xml:space="preserve">Afin de renforcer l’impact positif, la stratégie du Programme devrait développer des synergies avec d’autres stratégies et des instruments politiques : </w:t>
            </w:r>
            <w:r w:rsidR="00964147" w:rsidRPr="00162474">
              <w:rPr>
                <w:lang w:val="fr-FR"/>
              </w:rPr>
              <w:t>pas de synergies stratégiques identifiées</w:t>
            </w:r>
            <w:r w:rsidR="00162474" w:rsidRPr="00162474">
              <w:rPr>
                <w:lang w:val="fr-FR"/>
              </w:rPr>
              <w:t>.</w:t>
            </w:r>
            <w:r w:rsidR="00767591">
              <w:rPr>
                <w:lang w:val="fr-FR"/>
              </w:rPr>
              <w:t xml:space="preserve"> </w:t>
            </w:r>
            <w:r w:rsidR="00767591" w:rsidRPr="00A95A7D">
              <w:rPr>
                <w:lang w:val="fr-FR"/>
              </w:rPr>
              <w:t xml:space="preserve">La recherche de ces synergies est par ailleurs l’un des objectifs majeurs de la mise en œuvre de l’axe “gouvernance” sous </w:t>
            </w:r>
            <w:r w:rsidR="00073809">
              <w:rPr>
                <w:lang w:val="fr-FR"/>
              </w:rPr>
              <w:t>l’</w:t>
            </w:r>
            <w:r w:rsidR="00073809" w:rsidRPr="00A95A7D">
              <w:rPr>
                <w:lang w:val="fr-FR"/>
              </w:rPr>
              <w:t>ISO</w:t>
            </w:r>
            <w:r w:rsidR="003B7870">
              <w:rPr>
                <w:lang w:val="fr-FR"/>
              </w:rPr>
              <w:t>1</w:t>
            </w:r>
            <w:r w:rsidR="00073809">
              <w:rPr>
                <w:lang w:val="fr-FR"/>
              </w:rPr>
              <w:t xml:space="preserve"> (iv)</w:t>
            </w:r>
            <w:r w:rsidR="00767591" w:rsidRPr="00A95A7D">
              <w:rPr>
                <w:lang w:val="fr-FR"/>
              </w:rPr>
              <w:t>.</w:t>
            </w:r>
          </w:p>
        </w:tc>
      </w:tr>
    </w:tbl>
    <w:p w14:paraId="1F5DA889" w14:textId="36BF0ED6" w:rsidR="00746061" w:rsidRPr="00FE1CC7" w:rsidRDefault="00746061" w:rsidP="00082BFC">
      <w:pPr>
        <w:rPr>
          <w:lang w:val="fr-FR"/>
        </w:rPr>
      </w:pPr>
    </w:p>
    <w:p w14:paraId="5AA8EF26" w14:textId="77777777" w:rsidR="00746061" w:rsidRPr="00964147" w:rsidRDefault="00746061">
      <w:pPr>
        <w:spacing w:before="0" w:after="0" w:line="240" w:lineRule="auto"/>
        <w:jc w:val="left"/>
        <w:rPr>
          <w:lang w:val="fr-FR"/>
        </w:rPr>
      </w:pPr>
      <w:r w:rsidRPr="00964147">
        <w:rPr>
          <w:lang w:val="fr-FR"/>
        </w:rPr>
        <w:br w:type="page"/>
      </w:r>
    </w:p>
    <w:p w14:paraId="48F9EB27" w14:textId="77777777" w:rsidR="00E77B0A" w:rsidRPr="00964147" w:rsidRDefault="00E77B0A" w:rsidP="00082BFC">
      <w:pPr>
        <w:rPr>
          <w:lang w:val="fr-FR"/>
        </w:rPr>
      </w:pPr>
    </w:p>
    <w:p w14:paraId="4B7A4241" w14:textId="293A401C" w:rsidR="00964147" w:rsidRPr="00964147" w:rsidRDefault="00964147" w:rsidP="00746061">
      <w:pPr>
        <w:pStyle w:val="Titre1"/>
        <w:rPr>
          <w:lang w:val="fr-FR"/>
        </w:rPr>
      </w:pPr>
      <w:bookmarkStart w:id="173" w:name="_Toc66805699"/>
      <w:bookmarkStart w:id="174" w:name="_Toc412651690"/>
      <w:bookmarkStart w:id="175" w:name="_Ref299461093"/>
      <w:bookmarkStart w:id="176" w:name="_Toc66891408"/>
      <w:r w:rsidRPr="00964147">
        <w:rPr>
          <w:lang w:val="fr-FR"/>
        </w:rPr>
        <w:t>Chapitre 6 : Élément pour un</w:t>
      </w:r>
      <w:r>
        <w:rPr>
          <w:lang w:val="fr-FR"/>
        </w:rPr>
        <w:t>e</w:t>
      </w:r>
      <w:r w:rsidRPr="00964147">
        <w:rPr>
          <w:lang w:val="fr-FR"/>
        </w:rPr>
        <w:t xml:space="preserve"> é</w:t>
      </w:r>
      <w:r>
        <w:rPr>
          <w:lang w:val="fr-FR"/>
        </w:rPr>
        <w:t xml:space="preserve">valuation </w:t>
      </w:r>
      <w:r w:rsidR="00995552">
        <w:rPr>
          <w:lang w:val="fr-FR"/>
        </w:rPr>
        <w:t xml:space="preserve">d’incidence </w:t>
      </w:r>
      <w:r>
        <w:rPr>
          <w:lang w:val="fr-FR"/>
        </w:rPr>
        <w:t>des sites Natura 2000</w:t>
      </w:r>
      <w:bookmarkEnd w:id="173"/>
      <w:bookmarkEnd w:id="176"/>
    </w:p>
    <w:bookmarkEnd w:id="174"/>
    <w:bookmarkEnd w:id="175"/>
    <w:p w14:paraId="5A782CB7" w14:textId="77777777" w:rsidR="00746061" w:rsidRPr="00A16829" w:rsidRDefault="00746061" w:rsidP="00082BFC">
      <w:pPr>
        <w:rPr>
          <w:lang w:val="fr-FR"/>
        </w:rPr>
      </w:pPr>
    </w:p>
    <w:p w14:paraId="514658D9" w14:textId="207255C5" w:rsidR="00964147" w:rsidRPr="00964147" w:rsidRDefault="00964147" w:rsidP="00082BFC">
      <w:pPr>
        <w:rPr>
          <w:lang w:val="fr-FR"/>
        </w:rPr>
      </w:pPr>
      <w:r w:rsidRPr="00964147">
        <w:rPr>
          <w:lang w:val="fr-FR"/>
        </w:rPr>
        <w:t>Selon l’Annexe i(d) d</w:t>
      </w:r>
      <w:r>
        <w:rPr>
          <w:lang w:val="fr-FR"/>
        </w:rPr>
        <w:t xml:space="preserve">e la Directive ESE, l’évaluation </w:t>
      </w:r>
      <w:r w:rsidR="00900233">
        <w:rPr>
          <w:lang w:val="fr-FR"/>
        </w:rPr>
        <w:t>d</w:t>
      </w:r>
      <w:r w:rsidR="00F14C67">
        <w:rPr>
          <w:lang w:val="fr-FR"/>
        </w:rPr>
        <w:t>oi</w:t>
      </w:r>
      <w:r w:rsidR="00900233">
        <w:rPr>
          <w:lang w:val="fr-FR"/>
        </w:rPr>
        <w:t>t considérer « </w:t>
      </w:r>
      <w:r w:rsidR="00F51950" w:rsidRPr="00F51950">
        <w:rPr>
          <w:lang w:val="fr-FR"/>
        </w:rPr>
        <w:t>tous les problèmes environnementaux existants qui sont pertinents pour le plan ou programme, y compris ceux relatifs à des domaines d'une importance environnementale particulière, tels que les zones désignées conformément aux directives 147/2009 / CE et 92/43 / CEE</w:t>
      </w:r>
      <w:r w:rsidR="00F51950">
        <w:rPr>
          <w:lang w:val="fr-FR"/>
        </w:rPr>
        <w:t> ».</w:t>
      </w:r>
    </w:p>
    <w:p w14:paraId="7000FBE6" w14:textId="5C4E46C6" w:rsidR="00D5261E" w:rsidRPr="00F51950" w:rsidRDefault="00F51950" w:rsidP="00F51950">
      <w:pPr>
        <w:rPr>
          <w:lang w:val="fr-FR"/>
        </w:rPr>
      </w:pPr>
      <w:r>
        <w:rPr>
          <w:noProof/>
        </w:rPr>
        <mc:AlternateContent>
          <mc:Choice Requires="wps">
            <w:drawing>
              <wp:anchor distT="0" distB="0" distL="114300" distR="114300" simplePos="0" relativeHeight="251658243" behindDoc="0" locked="0" layoutInCell="1" allowOverlap="1" wp14:anchorId="3DB03E8B" wp14:editId="5AC43932">
                <wp:simplePos x="0" y="0"/>
                <wp:positionH relativeFrom="column">
                  <wp:posOffset>88265</wp:posOffset>
                </wp:positionH>
                <wp:positionV relativeFrom="paragraph">
                  <wp:posOffset>602615</wp:posOffset>
                </wp:positionV>
                <wp:extent cx="5944235" cy="222250"/>
                <wp:effectExtent l="0" t="0" r="0" b="6350"/>
                <wp:wrapTopAndBottom/>
                <wp:docPr id="7" name="Casella di testo 7"/>
                <wp:cNvGraphicFramePr/>
                <a:graphic xmlns:a="http://schemas.openxmlformats.org/drawingml/2006/main">
                  <a:graphicData uri="http://schemas.microsoft.com/office/word/2010/wordprocessingShape">
                    <wps:wsp>
                      <wps:cNvSpPr txBox="1"/>
                      <wps:spPr>
                        <a:xfrm>
                          <a:off x="0" y="0"/>
                          <a:ext cx="5944235" cy="222250"/>
                        </a:xfrm>
                        <a:prstGeom prst="rect">
                          <a:avLst/>
                        </a:prstGeom>
                        <a:solidFill>
                          <a:prstClr val="white"/>
                        </a:solidFill>
                        <a:ln>
                          <a:noFill/>
                        </a:ln>
                      </wps:spPr>
                      <wps:txbx>
                        <w:txbxContent>
                          <w:p w14:paraId="55CC6009" w14:textId="36EFA572" w:rsidR="00B6346D" w:rsidRPr="00F14C67" w:rsidRDefault="00B6346D" w:rsidP="00F51950">
                            <w:pPr>
                              <w:pStyle w:val="Lgende"/>
                              <w:rPr>
                                <w:b w:val="0"/>
                                <w:bCs w:val="0"/>
                                <w:noProof/>
                                <w:color w:val="4470B4"/>
                                <w:sz w:val="22"/>
                                <w:szCs w:val="22"/>
                                <w:lang w:val="fr-FR"/>
                              </w:rPr>
                            </w:pPr>
                            <w:bookmarkStart w:id="177" w:name="_Toc66805956"/>
                            <w:r w:rsidRPr="00F14C67">
                              <w:rPr>
                                <w:b w:val="0"/>
                                <w:bCs w:val="0"/>
                                <w:noProof/>
                                <w:color w:val="4470B4"/>
                                <w:sz w:val="22"/>
                                <w:szCs w:val="22"/>
                                <w:lang w:val="fr-FR"/>
                              </w:rPr>
                              <w:t xml:space="preserve">Figure </w:t>
                            </w:r>
                            <w:r w:rsidRPr="00F14C67">
                              <w:rPr>
                                <w:b w:val="0"/>
                                <w:bCs w:val="0"/>
                                <w:noProof/>
                                <w:color w:val="4470B4"/>
                                <w:sz w:val="22"/>
                                <w:szCs w:val="22"/>
                                <w:lang w:val="fr-FR"/>
                              </w:rPr>
                              <w:fldChar w:fldCharType="begin"/>
                            </w:r>
                            <w:r w:rsidRPr="00F14C67">
                              <w:rPr>
                                <w:b w:val="0"/>
                                <w:bCs w:val="0"/>
                                <w:noProof/>
                                <w:color w:val="4470B4"/>
                                <w:sz w:val="22"/>
                                <w:szCs w:val="22"/>
                                <w:lang w:val="fr-FR"/>
                              </w:rPr>
                              <w:instrText xml:space="preserve"> SEQ Figure \* ARABIC </w:instrText>
                            </w:r>
                            <w:r w:rsidRPr="00F14C67">
                              <w:rPr>
                                <w:b w:val="0"/>
                                <w:bCs w:val="0"/>
                                <w:noProof/>
                                <w:color w:val="4470B4"/>
                                <w:sz w:val="22"/>
                                <w:szCs w:val="22"/>
                                <w:lang w:val="fr-FR"/>
                              </w:rPr>
                              <w:fldChar w:fldCharType="separate"/>
                            </w:r>
                            <w:r w:rsidRPr="00F14C67">
                              <w:rPr>
                                <w:b w:val="0"/>
                                <w:bCs w:val="0"/>
                                <w:noProof/>
                                <w:color w:val="4470B4"/>
                                <w:sz w:val="22"/>
                                <w:szCs w:val="22"/>
                                <w:lang w:val="fr-FR"/>
                              </w:rPr>
                              <w:t>39</w:t>
                            </w:r>
                            <w:r w:rsidRPr="00F14C67">
                              <w:rPr>
                                <w:b w:val="0"/>
                                <w:bCs w:val="0"/>
                                <w:noProof/>
                                <w:color w:val="4470B4"/>
                                <w:sz w:val="22"/>
                                <w:szCs w:val="22"/>
                                <w:lang w:val="fr-FR"/>
                              </w:rPr>
                              <w:fldChar w:fldCharType="end"/>
                            </w:r>
                            <w:r>
                              <w:rPr>
                                <w:b w:val="0"/>
                                <w:bCs w:val="0"/>
                                <w:noProof/>
                                <w:color w:val="4470B4"/>
                                <w:sz w:val="22"/>
                                <w:szCs w:val="22"/>
                                <w:lang w:val="fr-FR"/>
                              </w:rPr>
                              <w:t xml:space="preserve"> : </w:t>
                            </w:r>
                            <w:r w:rsidRPr="00F14C67">
                              <w:rPr>
                                <w:b w:val="0"/>
                                <w:bCs w:val="0"/>
                                <w:noProof/>
                                <w:color w:val="4470B4"/>
                                <w:sz w:val="22"/>
                                <w:szCs w:val="22"/>
                                <w:lang w:val="fr-FR"/>
                              </w:rPr>
                              <w:t>Sites Natura 2000 de l'aire de coopération</w:t>
                            </w:r>
                            <w:bookmarkEnd w:id="177"/>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DB03E8B" id="Casella di testo 7" o:spid="_x0000_s1040" type="#_x0000_t202" style="position:absolute;left:0;text-align:left;margin-left:6.95pt;margin-top:47.45pt;width:468.05pt;height:17.5pt;z-index:25165824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IL+0OQIAAHAEAAAOAAAAZHJzL2Uyb0RvYy54bWysVMGO2jAQvVfqP1i+lwCFbhsRVpQVVSW0&#10;uxJb7dk4DrHkeFx7IKFf37FD2HbbU1UOZjwzHvu9N5PFbdcYdlI+aLAFn4zGnCkrodT2UPBvT5t3&#10;HzkLKGwpDFhV8LMK/Hb59s2idbmaQg2mVJ5RERvy1hW8RnR5lgVZq0aEEThlKViBbwTS1h+y0ouW&#10;qjcmm47HH7IWfOk8SBUCee/6IF+m+lWlJD5UVVDITMHpbZhWn9Z9XLPlQuQHL1yt5eUZ4h9e0Qht&#10;6dJrqTuBgh29/qNUo6WHABWOJDQZVJWWKmEgNJPxKzS7WjiVsBA5wV1pCv+vrLw/PXqmy4LfcGZF&#10;QxKtRVDGCFZqhiogsJvIUutCTsk7R+nYfYaO1B78gZwRfFf5Jv4TLEZx4vt85Vh1yCQ5559ms+n7&#10;OWeSYlP6zZMI2ctp5wN+UdCwaBTck4aJWnHaBqSXUOqQEi8LYHS50cbETQysjWcnQXq3tUYV30gn&#10;fssyNuZaiKf6cPRkEWIPJVrY7btEzGQ24NxDeSb4Hvo2Ck5uNF24FQEfhae+IcQ0C/hAS2WgLThc&#10;LM5q8D/+5o/5JCdFOWupDwsevh+FV5yZr5aEjk07GH4w9oNhj80aCOqEpszJZNIBj2YwKw/NM43I&#10;Kt5CIWEl3VVwHMw19tNAIybVapWSqDWdwK3dORlLD8Q+dc/Cu4ssSILew9ChIn+lTp/b07w6IlQ6&#10;SReJ7Vm88E1tnfS5jGCcm1/3KevlQ7H8CQAA//8DAFBLAwQUAAYACAAAACEABwy6Ud4AAAAJAQAA&#10;DwAAAGRycy9kb3ducmV2LnhtbEyPwU7DMBBE70j8g7VIXBB1CFDVaZwKWriVQ0vVsxsvSUS8jmKn&#10;Sf+e5QSn1eiNZmfy1eRaccY+NJ40PMwSEEiltw1VGg6f7/cLECEasqb1hBouGGBVXF/lJrN+pB2e&#10;97ESHEIhMxrqGLtMylDW6EyY+Q6J2ZfvnYks+0ra3owc7lqZJslcOtMQf6hNh+say+/94DTMN/0w&#10;7mh9tzm8bc1HV6XH18tR69ub6WUJIuIU/8zwW5+rQ8GdTn4gG0TL+lGxU4N64stcPSe87cQgVQpk&#10;kcv/C4ofAAAA//8DAFBLAQItABQABgAIAAAAIQC2gziS/gAAAOEBAAATAAAAAAAAAAAAAAAAAAAA&#10;AABbQ29udGVudF9UeXBlc10ueG1sUEsBAi0AFAAGAAgAAAAhADj9If/WAAAAlAEAAAsAAAAAAAAA&#10;AAAAAAAALwEAAF9yZWxzLy5yZWxzUEsBAi0AFAAGAAgAAAAhAKQgv7Q5AgAAcAQAAA4AAAAAAAAA&#10;AAAAAAAALgIAAGRycy9lMm9Eb2MueG1sUEsBAi0AFAAGAAgAAAAhAAcMulHeAAAACQEAAA8AAAAA&#10;AAAAAAAAAAAAkwQAAGRycy9kb3ducmV2LnhtbFBLBQYAAAAABAAEAPMAAACeBQAAAAA=&#10;" stroked="f">
                <v:textbox inset="0,0,0,0">
                  <w:txbxContent>
                    <w:p w14:paraId="55CC6009" w14:textId="36EFA572" w:rsidR="00B6346D" w:rsidRPr="00F14C67" w:rsidRDefault="00B6346D" w:rsidP="00F51950">
                      <w:pPr>
                        <w:pStyle w:val="Lgende"/>
                        <w:rPr>
                          <w:b w:val="0"/>
                          <w:bCs w:val="0"/>
                          <w:noProof/>
                          <w:color w:val="4470B4"/>
                          <w:sz w:val="22"/>
                          <w:szCs w:val="22"/>
                          <w:lang w:val="fr-FR"/>
                        </w:rPr>
                      </w:pPr>
                      <w:bookmarkStart w:id="178" w:name="_Toc66805956"/>
                      <w:r w:rsidRPr="00F14C67">
                        <w:rPr>
                          <w:b w:val="0"/>
                          <w:bCs w:val="0"/>
                          <w:noProof/>
                          <w:color w:val="4470B4"/>
                          <w:sz w:val="22"/>
                          <w:szCs w:val="22"/>
                          <w:lang w:val="fr-FR"/>
                        </w:rPr>
                        <w:t xml:space="preserve">Figure </w:t>
                      </w:r>
                      <w:r w:rsidRPr="00F14C67">
                        <w:rPr>
                          <w:b w:val="0"/>
                          <w:bCs w:val="0"/>
                          <w:noProof/>
                          <w:color w:val="4470B4"/>
                          <w:sz w:val="22"/>
                          <w:szCs w:val="22"/>
                          <w:lang w:val="fr-FR"/>
                        </w:rPr>
                        <w:fldChar w:fldCharType="begin"/>
                      </w:r>
                      <w:r w:rsidRPr="00F14C67">
                        <w:rPr>
                          <w:b w:val="0"/>
                          <w:bCs w:val="0"/>
                          <w:noProof/>
                          <w:color w:val="4470B4"/>
                          <w:sz w:val="22"/>
                          <w:szCs w:val="22"/>
                          <w:lang w:val="fr-FR"/>
                        </w:rPr>
                        <w:instrText xml:space="preserve"> SEQ Figure \* ARABIC </w:instrText>
                      </w:r>
                      <w:r w:rsidRPr="00F14C67">
                        <w:rPr>
                          <w:b w:val="0"/>
                          <w:bCs w:val="0"/>
                          <w:noProof/>
                          <w:color w:val="4470B4"/>
                          <w:sz w:val="22"/>
                          <w:szCs w:val="22"/>
                          <w:lang w:val="fr-FR"/>
                        </w:rPr>
                        <w:fldChar w:fldCharType="separate"/>
                      </w:r>
                      <w:r w:rsidRPr="00F14C67">
                        <w:rPr>
                          <w:b w:val="0"/>
                          <w:bCs w:val="0"/>
                          <w:noProof/>
                          <w:color w:val="4470B4"/>
                          <w:sz w:val="22"/>
                          <w:szCs w:val="22"/>
                          <w:lang w:val="fr-FR"/>
                        </w:rPr>
                        <w:t>39</w:t>
                      </w:r>
                      <w:r w:rsidRPr="00F14C67">
                        <w:rPr>
                          <w:b w:val="0"/>
                          <w:bCs w:val="0"/>
                          <w:noProof/>
                          <w:color w:val="4470B4"/>
                          <w:sz w:val="22"/>
                          <w:szCs w:val="22"/>
                          <w:lang w:val="fr-FR"/>
                        </w:rPr>
                        <w:fldChar w:fldCharType="end"/>
                      </w:r>
                      <w:r>
                        <w:rPr>
                          <w:b w:val="0"/>
                          <w:bCs w:val="0"/>
                          <w:noProof/>
                          <w:color w:val="4470B4"/>
                          <w:sz w:val="22"/>
                          <w:szCs w:val="22"/>
                          <w:lang w:val="fr-FR"/>
                        </w:rPr>
                        <w:t xml:space="preserve"> : </w:t>
                      </w:r>
                      <w:r w:rsidRPr="00F14C67">
                        <w:rPr>
                          <w:b w:val="0"/>
                          <w:bCs w:val="0"/>
                          <w:noProof/>
                          <w:color w:val="4470B4"/>
                          <w:sz w:val="22"/>
                          <w:szCs w:val="22"/>
                          <w:lang w:val="fr-FR"/>
                        </w:rPr>
                        <w:t>Sites Natura 2000 de l'aire de coopération</w:t>
                      </w:r>
                      <w:bookmarkEnd w:id="178"/>
                    </w:p>
                  </w:txbxContent>
                </v:textbox>
                <w10:wrap type="topAndBottom"/>
              </v:shape>
            </w:pict>
          </mc:Fallback>
        </mc:AlternateContent>
      </w:r>
      <w:r w:rsidRPr="00F51950">
        <w:rPr>
          <w:lang w:val="fr-FR"/>
        </w:rPr>
        <w:t>Un</w:t>
      </w:r>
      <w:r w:rsidR="004A1351">
        <w:rPr>
          <w:lang w:val="fr-FR"/>
        </w:rPr>
        <w:t xml:space="preserve"> p</w:t>
      </w:r>
      <w:r w:rsidR="004952BC" w:rsidRPr="00F51950">
        <w:rPr>
          <w:lang w:val="fr-FR"/>
        </w:rPr>
        <w:t>anora</w:t>
      </w:r>
      <w:r w:rsidR="004952BC">
        <w:rPr>
          <w:lang w:val="fr-FR"/>
        </w:rPr>
        <w:t>ma</w:t>
      </w:r>
      <w:r w:rsidR="004952BC" w:rsidRPr="00F51950">
        <w:rPr>
          <w:lang w:val="fr-FR"/>
        </w:rPr>
        <w:t xml:space="preserve"> </w:t>
      </w:r>
      <w:r w:rsidRPr="00F51950">
        <w:rPr>
          <w:lang w:val="fr-FR"/>
        </w:rPr>
        <w:t>du réseau N</w:t>
      </w:r>
      <w:r>
        <w:rPr>
          <w:lang w:val="fr-FR"/>
        </w:rPr>
        <w:t xml:space="preserve">atura 2000 </w:t>
      </w:r>
      <w:r w:rsidR="00F14C67">
        <w:rPr>
          <w:lang w:val="fr-FR"/>
        </w:rPr>
        <w:t xml:space="preserve">de l’aire de coopération </w:t>
      </w:r>
      <w:r>
        <w:rPr>
          <w:lang w:val="fr-FR"/>
        </w:rPr>
        <w:t xml:space="preserve">est présenté </w:t>
      </w:r>
      <w:r w:rsidR="00F14C67">
        <w:rPr>
          <w:lang w:val="fr-FR"/>
        </w:rPr>
        <w:t xml:space="preserve">sur la carte </w:t>
      </w:r>
      <w:r w:rsidR="00555F87">
        <w:rPr>
          <w:lang w:val="fr-FR"/>
        </w:rPr>
        <w:t>ci-dessous.</w:t>
      </w:r>
      <w:r>
        <w:rPr>
          <w:lang w:val="fr-FR"/>
        </w:rPr>
        <w:t xml:space="preserve"> </w:t>
      </w:r>
    </w:p>
    <w:p w14:paraId="48B36056" w14:textId="303562B5" w:rsidR="004656D9" w:rsidRPr="00F51950" w:rsidRDefault="004656D9" w:rsidP="00D5261E">
      <w:pPr>
        <w:jc w:val="center"/>
        <w:rPr>
          <w:lang w:val="fr-FR"/>
        </w:rPr>
      </w:pPr>
    </w:p>
    <w:p w14:paraId="7D566B3E" w14:textId="1581D2B8" w:rsidR="000544B7" w:rsidRPr="00F51950" w:rsidRDefault="00F14C67" w:rsidP="00082BFC">
      <w:pPr>
        <w:rPr>
          <w:lang w:val="fr-FR"/>
        </w:rPr>
      </w:pPr>
      <w:r>
        <w:rPr>
          <w:noProof/>
        </w:rPr>
        <w:drawing>
          <wp:inline distT="0" distB="0" distL="0" distR="0" wp14:anchorId="1AA2791C" wp14:editId="3D46249E">
            <wp:extent cx="6533763" cy="4635304"/>
            <wp:effectExtent l="0" t="0" r="635" b="0"/>
            <wp:docPr id="2" name="Immagin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
                    <pic:cNvPicPr/>
                  </pic:nvPicPr>
                  <pic:blipFill>
                    <a:blip r:embed="rId82">
                      <a:extLst>
                        <a:ext uri="{28A0092B-C50C-407E-A947-70E740481C1C}">
                          <a14:useLocalDpi xmlns:a14="http://schemas.microsoft.com/office/drawing/2010/main" val="0"/>
                        </a:ext>
                      </a:extLst>
                    </a:blip>
                    <a:stretch>
                      <a:fillRect/>
                    </a:stretch>
                  </pic:blipFill>
                  <pic:spPr>
                    <a:xfrm>
                      <a:off x="0" y="0"/>
                      <a:ext cx="6533763" cy="4635304"/>
                    </a:xfrm>
                    <a:prstGeom prst="rect">
                      <a:avLst/>
                    </a:prstGeom>
                  </pic:spPr>
                </pic:pic>
              </a:graphicData>
            </a:graphic>
          </wp:inline>
        </w:drawing>
      </w:r>
    </w:p>
    <w:p w14:paraId="18AC4C08" w14:textId="77777777" w:rsidR="00F51950" w:rsidRPr="00A16829" w:rsidRDefault="00F51950" w:rsidP="00082BFC">
      <w:pPr>
        <w:rPr>
          <w:lang w:val="fr-FR"/>
        </w:rPr>
      </w:pPr>
    </w:p>
    <w:p w14:paraId="531EF31F" w14:textId="77777777" w:rsidR="00555F87" w:rsidRDefault="00555F87" w:rsidP="00082BFC">
      <w:pPr>
        <w:rPr>
          <w:lang w:val="fr-FR"/>
        </w:rPr>
      </w:pPr>
    </w:p>
    <w:p w14:paraId="229916A1" w14:textId="77777777" w:rsidR="00555F87" w:rsidRDefault="00555F87" w:rsidP="00082BFC">
      <w:pPr>
        <w:rPr>
          <w:b/>
          <w:bCs/>
          <w:lang w:val="fr-FR"/>
        </w:rPr>
      </w:pPr>
    </w:p>
    <w:p w14:paraId="491C9F57" w14:textId="0785B04C" w:rsidR="00F51950" w:rsidRPr="00F92F11" w:rsidRDefault="00F51950" w:rsidP="00082BFC">
      <w:pPr>
        <w:rPr>
          <w:lang w:val="fr-FR"/>
        </w:rPr>
      </w:pPr>
      <w:r w:rsidRPr="00555F87">
        <w:rPr>
          <w:b/>
          <w:bCs/>
          <w:lang w:val="fr-FR"/>
        </w:rPr>
        <w:t>Cette section souligne l’absence d’effets significatifs que le Programme pourrait avoir sur des sites Natura 2000 et sur des habitats et espèces protégées dans le cadre de la Directive Oiseaux et de la Directive Habitat. A ce sta</w:t>
      </w:r>
      <w:r w:rsidR="00555F87" w:rsidRPr="00555F87">
        <w:rPr>
          <w:b/>
          <w:bCs/>
          <w:lang w:val="fr-FR"/>
        </w:rPr>
        <w:t>d</w:t>
      </w:r>
      <w:r w:rsidRPr="00555F87">
        <w:rPr>
          <w:b/>
          <w:bCs/>
          <w:lang w:val="fr-FR"/>
        </w:rPr>
        <w:t>e de la programmation, une évaluation approfondie de l’incidence n’est pas possible</w:t>
      </w:r>
      <w:r w:rsidR="00555F87" w:rsidRPr="00555F87">
        <w:rPr>
          <w:b/>
          <w:bCs/>
          <w:lang w:val="fr-FR"/>
        </w:rPr>
        <w:t xml:space="preserve"> dans la mesure où </w:t>
      </w:r>
      <w:r w:rsidR="00F92F11" w:rsidRPr="00555F87">
        <w:rPr>
          <w:b/>
          <w:bCs/>
          <w:lang w:val="fr-FR"/>
        </w:rPr>
        <w:t>le P</w:t>
      </w:r>
      <w:r w:rsidR="00555F87" w:rsidRPr="00555F87">
        <w:rPr>
          <w:b/>
          <w:bCs/>
          <w:lang w:val="fr-FR"/>
        </w:rPr>
        <w:t>C,</w:t>
      </w:r>
      <w:r w:rsidR="00F92F11" w:rsidRPr="00555F87">
        <w:rPr>
          <w:b/>
          <w:bCs/>
          <w:lang w:val="fr-FR"/>
        </w:rPr>
        <w:t xml:space="preserve"> couvrant une ample aire, il ne détermine par la localisation de ses actions.</w:t>
      </w:r>
      <w:r w:rsidR="00F92F11">
        <w:rPr>
          <w:lang w:val="fr-FR"/>
        </w:rPr>
        <w:t xml:space="preserve"> </w:t>
      </w:r>
      <w:r w:rsidR="00F92F11" w:rsidRPr="00F92F11">
        <w:rPr>
          <w:lang w:val="fr-FR"/>
        </w:rPr>
        <w:t>Cependant, le Programme présente des interactions avec</w:t>
      </w:r>
      <w:r w:rsidR="00F92F11">
        <w:rPr>
          <w:lang w:val="fr-FR"/>
        </w:rPr>
        <w:t xml:space="preserve"> des aires Natura 2000, et en particulier </w:t>
      </w:r>
      <w:r w:rsidR="00555F87">
        <w:rPr>
          <w:lang w:val="fr-FR"/>
        </w:rPr>
        <w:t xml:space="preserve">certains </w:t>
      </w:r>
      <w:r w:rsidR="00F92F11">
        <w:rPr>
          <w:lang w:val="fr-FR"/>
        </w:rPr>
        <w:t>habitats</w:t>
      </w:r>
      <w:r w:rsidR="00555F87">
        <w:rPr>
          <w:lang w:val="fr-FR"/>
        </w:rPr>
        <w:t xml:space="preserve"> prioritaires, qu’il est possible d’analyser.</w:t>
      </w:r>
    </w:p>
    <w:p w14:paraId="0478A31A" w14:textId="1EB6BA62" w:rsidR="00F92F11" w:rsidRDefault="00555F87" w:rsidP="00082BFC">
      <w:pPr>
        <w:rPr>
          <w:lang w:val="fr-FR"/>
        </w:rPr>
      </w:pPr>
      <w:r>
        <w:rPr>
          <w:lang w:val="fr-FR"/>
        </w:rPr>
        <w:t>Une analyse a ainsi été menée qui couvre les trois aspects suivants</w:t>
      </w:r>
      <w:r w:rsidR="00D1358F">
        <w:rPr>
          <w:lang w:val="fr-FR"/>
        </w:rPr>
        <w:t xml:space="preserve"> : </w:t>
      </w:r>
    </w:p>
    <w:p w14:paraId="3C49711C" w14:textId="500E8B78" w:rsidR="009C565B" w:rsidRDefault="00555F87" w:rsidP="000E1D46">
      <w:pPr>
        <w:pStyle w:val="Paragraphedeliste"/>
        <w:numPr>
          <w:ilvl w:val="0"/>
          <w:numId w:val="46"/>
        </w:numPr>
        <w:rPr>
          <w:lang w:val="fr-FR"/>
        </w:rPr>
      </w:pPr>
      <w:r>
        <w:rPr>
          <w:lang w:val="fr-FR"/>
        </w:rPr>
        <w:t>L’identification d’</w:t>
      </w:r>
      <w:r w:rsidR="00630FDC">
        <w:rPr>
          <w:lang w:val="fr-FR"/>
        </w:rPr>
        <w:t xml:space="preserve">« éléments d’influence » pour les </w:t>
      </w:r>
      <w:r>
        <w:rPr>
          <w:lang w:val="fr-FR"/>
        </w:rPr>
        <w:t>r</w:t>
      </w:r>
      <w:r w:rsidR="00630FDC">
        <w:rPr>
          <w:lang w:val="fr-FR"/>
        </w:rPr>
        <w:t>égions Méditerranéennes</w:t>
      </w:r>
      <w:r>
        <w:rPr>
          <w:lang w:val="fr-FR"/>
        </w:rPr>
        <w:t>, continentales, alpines et de la Mer noire</w:t>
      </w:r>
      <w:r w:rsidR="00C1073F">
        <w:rPr>
          <w:lang w:val="fr-FR"/>
        </w:rPr>
        <w:t> ;</w:t>
      </w:r>
    </w:p>
    <w:p w14:paraId="400F6C6A" w14:textId="4BB2BA77" w:rsidR="00630FDC" w:rsidRDefault="00555F87" w:rsidP="000E1D46">
      <w:pPr>
        <w:pStyle w:val="Paragraphedeliste"/>
        <w:numPr>
          <w:ilvl w:val="0"/>
          <w:numId w:val="46"/>
        </w:numPr>
        <w:rPr>
          <w:lang w:val="fr-FR"/>
        </w:rPr>
      </w:pPr>
      <w:r>
        <w:rPr>
          <w:lang w:val="fr-FR"/>
        </w:rPr>
        <w:t>L’a</w:t>
      </w:r>
      <w:r w:rsidR="00630FDC">
        <w:rPr>
          <w:lang w:val="fr-FR"/>
        </w:rPr>
        <w:t xml:space="preserve">nalyse </w:t>
      </w:r>
      <w:r w:rsidR="00C1073F">
        <w:rPr>
          <w:lang w:val="fr-FR"/>
        </w:rPr>
        <w:t xml:space="preserve">des </w:t>
      </w:r>
      <w:r>
        <w:rPr>
          <w:lang w:val="fr-FR"/>
        </w:rPr>
        <w:t>typologies d’</w:t>
      </w:r>
      <w:r w:rsidR="00C1073F">
        <w:rPr>
          <w:lang w:val="fr-FR"/>
        </w:rPr>
        <w:t xml:space="preserve">interactions </w:t>
      </w:r>
      <w:r>
        <w:rPr>
          <w:lang w:val="fr-FR"/>
        </w:rPr>
        <w:t xml:space="preserve">possible </w:t>
      </w:r>
      <w:r w:rsidR="00C1073F">
        <w:rPr>
          <w:lang w:val="fr-FR"/>
        </w:rPr>
        <w:t xml:space="preserve">entre les </w:t>
      </w:r>
      <w:r>
        <w:rPr>
          <w:lang w:val="fr-FR"/>
        </w:rPr>
        <w:t xml:space="preserve">types </w:t>
      </w:r>
      <w:r w:rsidR="00C1073F">
        <w:rPr>
          <w:lang w:val="fr-FR"/>
        </w:rPr>
        <w:t>d’habitats et les OS du Programme ;</w:t>
      </w:r>
    </w:p>
    <w:p w14:paraId="6BF80D63" w14:textId="0EBB816B" w:rsidR="00C1073F" w:rsidRPr="009C565B" w:rsidRDefault="00555F87" w:rsidP="000E1D46">
      <w:pPr>
        <w:pStyle w:val="Paragraphedeliste"/>
        <w:numPr>
          <w:ilvl w:val="0"/>
          <w:numId w:val="46"/>
        </w:numPr>
        <w:rPr>
          <w:lang w:val="fr-FR"/>
        </w:rPr>
      </w:pPr>
      <w:r>
        <w:rPr>
          <w:lang w:val="fr-FR"/>
        </w:rPr>
        <w:t>L’a</w:t>
      </w:r>
      <w:r w:rsidR="00C1073F">
        <w:rPr>
          <w:lang w:val="fr-FR"/>
        </w:rPr>
        <w:t>nalyse des</w:t>
      </w:r>
      <w:r>
        <w:rPr>
          <w:lang w:val="fr-FR"/>
        </w:rPr>
        <w:t xml:space="preserve"> </w:t>
      </w:r>
      <w:r w:rsidR="00C1073F">
        <w:rPr>
          <w:lang w:val="fr-FR"/>
        </w:rPr>
        <w:t xml:space="preserve">incidences </w:t>
      </w:r>
      <w:r>
        <w:rPr>
          <w:lang w:val="fr-FR"/>
        </w:rPr>
        <w:t xml:space="preserve">possibles </w:t>
      </w:r>
      <w:r w:rsidR="00C1073F">
        <w:rPr>
          <w:lang w:val="fr-FR"/>
        </w:rPr>
        <w:t xml:space="preserve">en termes de détérioration des habitats et de </w:t>
      </w:r>
      <w:r w:rsidR="00105DF6">
        <w:rPr>
          <w:lang w:val="fr-FR"/>
        </w:rPr>
        <w:t>perturbations des espèces</w:t>
      </w:r>
      <w:r>
        <w:rPr>
          <w:lang w:val="fr-FR"/>
        </w:rPr>
        <w:t xml:space="preserve"> prioritaires.</w:t>
      </w:r>
      <w:r w:rsidR="00105DF6">
        <w:rPr>
          <w:lang w:val="fr-FR"/>
        </w:rPr>
        <w:t xml:space="preserve"> </w:t>
      </w:r>
    </w:p>
    <w:p w14:paraId="017C1222" w14:textId="46B71E16" w:rsidR="00105DF6" w:rsidRPr="00740D97" w:rsidRDefault="00555F87" w:rsidP="0005711E">
      <w:pPr>
        <w:rPr>
          <w:lang w:val="fr-FR"/>
        </w:rPr>
      </w:pPr>
      <w:r w:rsidRPr="00F24123">
        <w:rPr>
          <w:b/>
          <w:bCs/>
          <w:u w:val="single"/>
          <w:lang w:val="fr-FR"/>
        </w:rPr>
        <w:t>Dans une première étape</w:t>
      </w:r>
      <w:r w:rsidR="00162FB9">
        <w:rPr>
          <w:lang w:val="fr-FR"/>
        </w:rPr>
        <w:t xml:space="preserve">, </w:t>
      </w:r>
      <w:r>
        <w:rPr>
          <w:lang w:val="fr-FR"/>
        </w:rPr>
        <w:t>on a caractérisé les</w:t>
      </w:r>
      <w:r w:rsidR="0005711E">
        <w:rPr>
          <w:lang w:val="fr-FR"/>
        </w:rPr>
        <w:t xml:space="preserve"> principa</w:t>
      </w:r>
      <w:r>
        <w:rPr>
          <w:lang w:val="fr-FR"/>
        </w:rPr>
        <w:t xml:space="preserve">ux éléments qui influencent l’état de </w:t>
      </w:r>
      <w:r w:rsidR="0005711E">
        <w:rPr>
          <w:lang w:val="fr-FR"/>
        </w:rPr>
        <w:t xml:space="preserve">la biodiversité des régions </w:t>
      </w:r>
      <w:r>
        <w:rPr>
          <w:lang w:val="fr-FR"/>
        </w:rPr>
        <w:t xml:space="preserve">biogéographiques d’intérêt pour le </w:t>
      </w:r>
      <w:r w:rsidR="00877209">
        <w:rPr>
          <w:lang w:val="fr-FR"/>
        </w:rPr>
        <w:t>Programme</w:t>
      </w:r>
      <w:r w:rsidR="00105DF6">
        <w:rPr>
          <w:rStyle w:val="Appelnotedebasdep"/>
          <w:lang w:val="fr-FR"/>
        </w:rPr>
        <w:footnoteReference w:id="42"/>
      </w:r>
      <w:r w:rsidR="0005711E">
        <w:rPr>
          <w:lang w:val="fr-FR"/>
        </w:rPr>
        <w:t xml:space="preserve">. </w:t>
      </w:r>
      <w:r w:rsidR="0005711E" w:rsidRPr="00740D97">
        <w:rPr>
          <w:lang w:val="fr-FR"/>
        </w:rPr>
        <w:t>Les résultats présenté</w:t>
      </w:r>
      <w:r w:rsidR="00740D97" w:rsidRPr="00740D97">
        <w:rPr>
          <w:lang w:val="fr-FR"/>
        </w:rPr>
        <w:t xml:space="preserve">s </w:t>
      </w:r>
      <w:r>
        <w:rPr>
          <w:lang w:val="fr-FR"/>
        </w:rPr>
        <w:t>le tableau suivant classe les influences par zone géographique et par priorité</w:t>
      </w:r>
      <w:r w:rsidR="00FE79F4">
        <w:rPr>
          <w:lang w:val="fr-FR"/>
        </w:rPr>
        <w:t>. Le classement par priorité identifie les trois classes suivantes :</w:t>
      </w:r>
    </w:p>
    <w:p w14:paraId="66C08EED" w14:textId="26342BB5" w:rsidR="00740D97" w:rsidRPr="00740D97" w:rsidRDefault="00740D97" w:rsidP="000E1D46">
      <w:pPr>
        <w:pStyle w:val="Paragraphedeliste"/>
        <w:numPr>
          <w:ilvl w:val="0"/>
          <w:numId w:val="41"/>
        </w:numPr>
        <w:rPr>
          <w:lang w:val="fr-FR"/>
        </w:rPr>
      </w:pPr>
      <w:r w:rsidRPr="00740D97">
        <w:rPr>
          <w:u w:val="single"/>
          <w:lang w:val="fr-FR"/>
        </w:rPr>
        <w:t xml:space="preserve">Priorité pour </w:t>
      </w:r>
      <w:r w:rsidR="003C4752">
        <w:rPr>
          <w:u w:val="single"/>
          <w:lang w:val="fr-FR"/>
        </w:rPr>
        <w:t>toute la zone</w:t>
      </w:r>
      <w:r w:rsidRPr="00740D97">
        <w:rPr>
          <w:u w:val="single"/>
          <w:lang w:val="fr-FR"/>
        </w:rPr>
        <w:t xml:space="preserve"> : </w:t>
      </w:r>
      <w:r w:rsidRPr="00740D97">
        <w:rPr>
          <w:lang w:val="fr-FR"/>
        </w:rPr>
        <w:t xml:space="preserve"> </w:t>
      </w:r>
      <w:r w:rsidR="00FE79F4">
        <w:rPr>
          <w:lang w:val="fr-FR"/>
        </w:rPr>
        <w:t>les</w:t>
      </w:r>
      <w:r>
        <w:rPr>
          <w:lang w:val="fr-FR"/>
        </w:rPr>
        <w:t xml:space="preserve"> problématiques </w:t>
      </w:r>
      <w:r w:rsidR="00FE79F4">
        <w:rPr>
          <w:lang w:val="fr-FR"/>
        </w:rPr>
        <w:t xml:space="preserve">sont </w:t>
      </w:r>
      <w:r>
        <w:rPr>
          <w:lang w:val="fr-FR"/>
        </w:rPr>
        <w:t>pertinentes ou critiques pour l’ensemble de l’aire de coopération ;</w:t>
      </w:r>
    </w:p>
    <w:p w14:paraId="70AF1D89" w14:textId="7631E25E" w:rsidR="00740D97" w:rsidRPr="0049761E" w:rsidRDefault="00740D97" w:rsidP="000E1D46">
      <w:pPr>
        <w:pStyle w:val="Paragraphedeliste"/>
        <w:numPr>
          <w:ilvl w:val="0"/>
          <w:numId w:val="41"/>
        </w:numPr>
        <w:rPr>
          <w:lang w:val="fr-FR"/>
        </w:rPr>
      </w:pPr>
      <w:r w:rsidRPr="0049761E">
        <w:rPr>
          <w:u w:val="single"/>
          <w:lang w:val="fr-FR"/>
        </w:rPr>
        <w:t>Priorités</w:t>
      </w:r>
      <w:r w:rsidR="0049761E" w:rsidRPr="0049761E">
        <w:rPr>
          <w:u w:val="single"/>
          <w:lang w:val="fr-FR"/>
        </w:rPr>
        <w:t xml:space="preserve"> pour </w:t>
      </w:r>
      <w:r w:rsidR="003940F1">
        <w:rPr>
          <w:u w:val="single"/>
          <w:lang w:val="fr-FR"/>
        </w:rPr>
        <w:t>des lieux spécifiques</w:t>
      </w:r>
      <w:r w:rsidR="0049761E">
        <w:rPr>
          <w:u w:val="single"/>
          <w:lang w:val="fr-FR"/>
        </w:rPr>
        <w:t xml:space="preserve"> : </w:t>
      </w:r>
      <w:r w:rsidR="0049761E">
        <w:rPr>
          <w:lang w:val="fr-FR"/>
        </w:rPr>
        <w:t xml:space="preserve"> </w:t>
      </w:r>
      <w:r w:rsidR="00FE79F4">
        <w:rPr>
          <w:lang w:val="fr-FR"/>
        </w:rPr>
        <w:t>l’influence se concentre sur d</w:t>
      </w:r>
      <w:r w:rsidR="00285339">
        <w:rPr>
          <w:lang w:val="fr-FR"/>
        </w:rPr>
        <w:t xml:space="preserve">es </w:t>
      </w:r>
      <w:r w:rsidR="00FE79F4" w:rsidRPr="46147A96">
        <w:rPr>
          <w:lang w:val="fr-FR"/>
        </w:rPr>
        <w:t>territoire</w:t>
      </w:r>
      <w:r w:rsidR="1C7A0F60" w:rsidRPr="46147A96">
        <w:rPr>
          <w:lang w:val="fr-FR"/>
        </w:rPr>
        <w:t>s</w:t>
      </w:r>
      <w:r w:rsidR="003940F1">
        <w:rPr>
          <w:lang w:val="fr-FR"/>
        </w:rPr>
        <w:t xml:space="preserve"> spécifiques</w:t>
      </w:r>
      <w:r w:rsidR="00285339">
        <w:rPr>
          <w:lang w:val="fr-FR"/>
        </w:rPr>
        <w:t xml:space="preserve"> de l’aire de coopération</w:t>
      </w:r>
      <w:r w:rsidR="00FE79F4">
        <w:rPr>
          <w:lang w:val="fr-FR"/>
        </w:rPr>
        <w:t xml:space="preserve"> </w:t>
      </w:r>
      <w:r w:rsidR="00857C26">
        <w:rPr>
          <w:lang w:val="fr-FR"/>
        </w:rPr>
        <w:t xml:space="preserve">; </w:t>
      </w:r>
    </w:p>
    <w:p w14:paraId="5EB40A73" w14:textId="75139BCA" w:rsidR="00857C26" w:rsidRPr="00857C26" w:rsidRDefault="00857C26" w:rsidP="000E1D46">
      <w:pPr>
        <w:pStyle w:val="Paragraphedeliste"/>
        <w:numPr>
          <w:ilvl w:val="0"/>
          <w:numId w:val="41"/>
        </w:numPr>
        <w:rPr>
          <w:lang w:val="fr-FR"/>
        </w:rPr>
      </w:pPr>
      <w:r w:rsidRPr="00857C26">
        <w:rPr>
          <w:u w:val="single"/>
          <w:lang w:val="fr-FR"/>
        </w:rPr>
        <w:t>Non critique</w:t>
      </w:r>
      <w:r w:rsidR="36257DCE" w:rsidRPr="5634DB1E">
        <w:rPr>
          <w:u w:val="single"/>
          <w:lang w:val="fr-FR"/>
        </w:rPr>
        <w:t xml:space="preserve"> </w:t>
      </w:r>
      <w:r w:rsidRPr="00857C26">
        <w:rPr>
          <w:lang w:val="fr-FR"/>
        </w:rPr>
        <w:t>: l’élément d’influence n</w:t>
      </w:r>
      <w:r>
        <w:rPr>
          <w:lang w:val="fr-FR"/>
        </w:rPr>
        <w:t>e représente pa</w:t>
      </w:r>
      <w:r w:rsidR="0086753D">
        <w:rPr>
          <w:lang w:val="fr-FR"/>
        </w:rPr>
        <w:t>s</w:t>
      </w:r>
      <w:r>
        <w:rPr>
          <w:lang w:val="fr-FR"/>
        </w:rPr>
        <w:t xml:space="preserve"> </w:t>
      </w:r>
      <w:r w:rsidR="00FE79F4">
        <w:rPr>
          <w:lang w:val="fr-FR"/>
        </w:rPr>
        <w:t>de</w:t>
      </w:r>
      <w:r>
        <w:rPr>
          <w:lang w:val="fr-FR"/>
        </w:rPr>
        <w:t xml:space="preserve"> priorité pour l’aire de coopération</w:t>
      </w:r>
    </w:p>
    <w:p w14:paraId="5339F5E7" w14:textId="2469875C" w:rsidR="00E240C9" w:rsidRDefault="00E240C9" w:rsidP="00FE79F4">
      <w:pPr>
        <w:pStyle w:val="DidascaliaCentrata"/>
        <w:rPr>
          <w:b w:val="0"/>
          <w:bCs/>
        </w:rPr>
      </w:pPr>
    </w:p>
    <w:p w14:paraId="7F7A9AB3" w14:textId="142515DC" w:rsidR="007E0D50" w:rsidRDefault="007E0D50" w:rsidP="00FE79F4">
      <w:pPr>
        <w:pStyle w:val="DidascaliaCentrata"/>
        <w:rPr>
          <w:b w:val="0"/>
          <w:bCs/>
        </w:rPr>
      </w:pPr>
    </w:p>
    <w:p w14:paraId="6DC45EFA" w14:textId="48B7DB9F" w:rsidR="007E0D50" w:rsidRDefault="007E0D50" w:rsidP="00FE79F4">
      <w:pPr>
        <w:pStyle w:val="DidascaliaCentrata"/>
        <w:rPr>
          <w:b w:val="0"/>
          <w:bCs/>
        </w:rPr>
      </w:pPr>
    </w:p>
    <w:p w14:paraId="50712F43" w14:textId="3F99F684" w:rsidR="007E0D50" w:rsidRDefault="007E0D50" w:rsidP="00FE79F4">
      <w:pPr>
        <w:pStyle w:val="DidascaliaCentrata"/>
        <w:rPr>
          <w:b w:val="0"/>
          <w:bCs/>
        </w:rPr>
      </w:pPr>
    </w:p>
    <w:p w14:paraId="1092FEBF" w14:textId="2B076FCE" w:rsidR="007E0D50" w:rsidRDefault="007E0D50" w:rsidP="00FE79F4">
      <w:pPr>
        <w:pStyle w:val="DidascaliaCentrata"/>
        <w:rPr>
          <w:b w:val="0"/>
          <w:bCs/>
        </w:rPr>
      </w:pPr>
    </w:p>
    <w:p w14:paraId="5758E922" w14:textId="67343080" w:rsidR="007E0D50" w:rsidRDefault="007E0D50" w:rsidP="00FE79F4">
      <w:pPr>
        <w:pStyle w:val="DidascaliaCentrata"/>
        <w:rPr>
          <w:b w:val="0"/>
          <w:bCs/>
        </w:rPr>
      </w:pPr>
    </w:p>
    <w:p w14:paraId="58359CD4" w14:textId="5F1E200C" w:rsidR="007E0D50" w:rsidRDefault="007E0D50" w:rsidP="00FE79F4">
      <w:pPr>
        <w:pStyle w:val="DidascaliaCentrata"/>
        <w:rPr>
          <w:b w:val="0"/>
          <w:bCs/>
        </w:rPr>
      </w:pPr>
    </w:p>
    <w:p w14:paraId="21C0436E" w14:textId="77777777" w:rsidR="007E0D50" w:rsidRPr="00FE79F4" w:rsidRDefault="007E0D50" w:rsidP="00FE79F4">
      <w:pPr>
        <w:pStyle w:val="DidascaliaCentrata"/>
        <w:rPr>
          <w:b w:val="0"/>
          <w:bCs/>
        </w:rPr>
      </w:pPr>
    </w:p>
    <w:p w14:paraId="44ADE788" w14:textId="104ABC23" w:rsidR="00857C26" w:rsidRPr="00FE79F4" w:rsidRDefault="00857C26" w:rsidP="00FE79F4">
      <w:pPr>
        <w:pStyle w:val="DidascaliaCentrata"/>
        <w:rPr>
          <w:b w:val="0"/>
          <w:bCs/>
        </w:rPr>
      </w:pPr>
      <w:bookmarkStart w:id="179" w:name="_Toc66805909"/>
      <w:r w:rsidRPr="00FE79F4">
        <w:rPr>
          <w:b w:val="0"/>
          <w:bCs/>
        </w:rPr>
        <w:lastRenderedPageBreak/>
        <w:t xml:space="preserve">Tableau </w:t>
      </w:r>
      <w:r w:rsidRPr="00FE79F4">
        <w:rPr>
          <w:b w:val="0"/>
          <w:bCs/>
        </w:rPr>
        <w:fldChar w:fldCharType="begin"/>
      </w:r>
      <w:r w:rsidRPr="00FE79F4">
        <w:rPr>
          <w:b w:val="0"/>
          <w:bCs/>
        </w:rPr>
        <w:instrText xml:space="preserve"> SEQ Tableau \* ARABIC </w:instrText>
      </w:r>
      <w:r w:rsidRPr="00FE79F4">
        <w:rPr>
          <w:b w:val="0"/>
          <w:bCs/>
        </w:rPr>
        <w:fldChar w:fldCharType="separate"/>
      </w:r>
      <w:r w:rsidR="00FE79F4" w:rsidRPr="00FE79F4">
        <w:rPr>
          <w:b w:val="0"/>
          <w:bCs/>
        </w:rPr>
        <w:t>14</w:t>
      </w:r>
      <w:r w:rsidRPr="00FE79F4">
        <w:rPr>
          <w:b w:val="0"/>
          <w:bCs/>
        </w:rPr>
        <w:fldChar w:fldCharType="end"/>
      </w:r>
      <w:r w:rsidR="00FE79F4">
        <w:rPr>
          <w:b w:val="0"/>
          <w:bCs/>
        </w:rPr>
        <w:t xml:space="preserve"> : </w:t>
      </w:r>
      <w:r w:rsidRPr="00FE79F4">
        <w:rPr>
          <w:b w:val="0"/>
          <w:bCs/>
        </w:rPr>
        <w:t>Éléments d'</w:t>
      </w:r>
      <w:r w:rsidR="0046420F" w:rsidRPr="00FE79F4">
        <w:rPr>
          <w:b w:val="0"/>
          <w:bCs/>
        </w:rPr>
        <w:t>influence</w:t>
      </w:r>
      <w:r w:rsidRPr="00FE79F4">
        <w:rPr>
          <w:b w:val="0"/>
          <w:bCs/>
        </w:rPr>
        <w:t xml:space="preserve"> pour les </w:t>
      </w:r>
      <w:r w:rsidR="00FE79F4">
        <w:rPr>
          <w:b w:val="0"/>
          <w:bCs/>
        </w:rPr>
        <w:t>bio-</w:t>
      </w:r>
      <w:r w:rsidRPr="00FE79F4">
        <w:rPr>
          <w:b w:val="0"/>
          <w:bCs/>
        </w:rPr>
        <w:t xml:space="preserve">régions </w:t>
      </w:r>
      <w:r w:rsidR="00FE79F4">
        <w:rPr>
          <w:b w:val="0"/>
          <w:bCs/>
        </w:rPr>
        <w:t>incluses dans le Programme</w:t>
      </w:r>
      <w:bookmarkEnd w:id="179"/>
    </w:p>
    <w:tbl>
      <w:tblPr>
        <w:tblStyle w:val="Grilledutableau"/>
        <w:tblW w:w="5000" w:type="pct"/>
        <w:tblLook w:val="00A0" w:firstRow="1" w:lastRow="0" w:firstColumn="1" w:lastColumn="0" w:noHBand="0" w:noVBand="0"/>
      </w:tblPr>
      <w:tblGrid>
        <w:gridCol w:w="1966"/>
        <w:gridCol w:w="1332"/>
        <w:gridCol w:w="1769"/>
        <w:gridCol w:w="824"/>
        <w:gridCol w:w="1191"/>
        <w:gridCol w:w="2540"/>
      </w:tblGrid>
      <w:tr w:rsidR="00944C7B" w:rsidRPr="00A06F9F" w14:paraId="1D2CD85F" w14:textId="77777777" w:rsidTr="00950D95">
        <w:trPr>
          <w:trHeight w:val="806"/>
        </w:trPr>
        <w:tc>
          <w:tcPr>
            <w:tcW w:w="1022" w:type="pct"/>
            <w:shd w:val="clear" w:color="auto" w:fill="C6D9F1" w:themeFill="text2" w:themeFillTint="33"/>
            <w:vAlign w:val="center"/>
          </w:tcPr>
          <w:p w14:paraId="751854C6" w14:textId="040A4865" w:rsidR="00944C7B" w:rsidRPr="00FE79F4" w:rsidRDefault="00944C7B" w:rsidP="007E0D50">
            <w:pPr>
              <w:pStyle w:val="Paragraphedeliste"/>
              <w:spacing w:before="0" w:after="0" w:line="240" w:lineRule="auto"/>
              <w:jc w:val="center"/>
              <w:rPr>
                <w:b/>
                <w:bCs/>
                <w:sz w:val="22"/>
                <w:szCs w:val="22"/>
                <w:lang w:val="fr-FR"/>
              </w:rPr>
            </w:pPr>
            <w:r w:rsidRPr="00FE79F4">
              <w:rPr>
                <w:b/>
                <w:bCs/>
                <w:sz w:val="22"/>
                <w:szCs w:val="22"/>
                <w:lang w:val="fr-FR"/>
              </w:rPr>
              <w:t>Élément d’influence</w:t>
            </w:r>
          </w:p>
        </w:tc>
        <w:tc>
          <w:tcPr>
            <w:tcW w:w="692" w:type="pct"/>
            <w:shd w:val="clear" w:color="auto" w:fill="C6D9F1" w:themeFill="text2" w:themeFillTint="33"/>
            <w:vAlign w:val="center"/>
          </w:tcPr>
          <w:p w14:paraId="41792B0A" w14:textId="08BE0864" w:rsidR="00944C7B" w:rsidRPr="00FE79F4" w:rsidRDefault="00944C7B" w:rsidP="007E0D50">
            <w:pPr>
              <w:pStyle w:val="Paragraphedeliste"/>
              <w:spacing w:before="0" w:after="0" w:line="240" w:lineRule="auto"/>
              <w:jc w:val="center"/>
              <w:rPr>
                <w:b/>
                <w:bCs/>
                <w:sz w:val="22"/>
                <w:szCs w:val="22"/>
                <w:lang w:val="fr-FR"/>
              </w:rPr>
            </w:pPr>
            <w:r w:rsidRPr="00FE79F4">
              <w:rPr>
                <w:b/>
                <w:bCs/>
                <w:sz w:val="22"/>
                <w:szCs w:val="22"/>
                <w:lang w:val="fr-FR"/>
              </w:rPr>
              <w:t>Région continentale</w:t>
            </w:r>
          </w:p>
        </w:tc>
        <w:tc>
          <w:tcPr>
            <w:tcW w:w="919" w:type="pct"/>
            <w:shd w:val="clear" w:color="auto" w:fill="C6D9F1" w:themeFill="text2" w:themeFillTint="33"/>
            <w:vAlign w:val="center"/>
          </w:tcPr>
          <w:p w14:paraId="6074E2E4" w14:textId="0F1A9594" w:rsidR="00944C7B" w:rsidRPr="00FE79F4" w:rsidRDefault="00944C7B" w:rsidP="007E0D50">
            <w:pPr>
              <w:pStyle w:val="Paragraphedeliste"/>
              <w:spacing w:before="0" w:after="0" w:line="240" w:lineRule="auto"/>
              <w:jc w:val="center"/>
              <w:rPr>
                <w:b/>
                <w:bCs/>
                <w:sz w:val="22"/>
                <w:szCs w:val="22"/>
                <w:lang w:val="fr-FR"/>
              </w:rPr>
            </w:pPr>
            <w:r w:rsidRPr="00FE79F4">
              <w:rPr>
                <w:b/>
                <w:bCs/>
                <w:sz w:val="22"/>
                <w:szCs w:val="22"/>
                <w:lang w:val="fr-FR"/>
              </w:rPr>
              <w:t>Région méditerranéenne</w:t>
            </w:r>
          </w:p>
        </w:tc>
        <w:tc>
          <w:tcPr>
            <w:tcW w:w="428" w:type="pct"/>
            <w:shd w:val="clear" w:color="auto" w:fill="C6D9F1" w:themeFill="text2" w:themeFillTint="33"/>
            <w:vAlign w:val="center"/>
          </w:tcPr>
          <w:p w14:paraId="04390D04" w14:textId="22DE943D" w:rsidR="00944C7B" w:rsidRPr="00FE79F4" w:rsidRDefault="00944C7B" w:rsidP="007E0D50">
            <w:pPr>
              <w:pStyle w:val="Paragraphedeliste"/>
              <w:spacing w:before="0" w:after="0" w:line="240" w:lineRule="auto"/>
              <w:jc w:val="center"/>
              <w:rPr>
                <w:b/>
                <w:bCs/>
                <w:sz w:val="22"/>
                <w:szCs w:val="22"/>
                <w:lang w:val="fr-FR"/>
              </w:rPr>
            </w:pPr>
            <w:r w:rsidRPr="00FE79F4">
              <w:rPr>
                <w:b/>
                <w:bCs/>
                <w:sz w:val="22"/>
                <w:szCs w:val="22"/>
                <w:lang w:val="fr-FR"/>
              </w:rPr>
              <w:t>Région Alpine</w:t>
            </w:r>
          </w:p>
        </w:tc>
        <w:tc>
          <w:tcPr>
            <w:tcW w:w="619" w:type="pct"/>
            <w:shd w:val="clear" w:color="auto" w:fill="C6D9F1" w:themeFill="text2" w:themeFillTint="33"/>
            <w:vAlign w:val="center"/>
          </w:tcPr>
          <w:p w14:paraId="7912F8BF" w14:textId="77777777" w:rsidR="00944C7B" w:rsidRDefault="00944C7B" w:rsidP="007E0D50">
            <w:pPr>
              <w:pStyle w:val="Paragraphedeliste"/>
              <w:spacing w:before="0" w:after="0" w:line="240" w:lineRule="auto"/>
              <w:jc w:val="center"/>
              <w:rPr>
                <w:b/>
                <w:bCs/>
                <w:sz w:val="22"/>
                <w:szCs w:val="22"/>
                <w:lang w:val="fr-FR"/>
              </w:rPr>
            </w:pPr>
            <w:r>
              <w:rPr>
                <w:b/>
                <w:bCs/>
                <w:sz w:val="22"/>
                <w:szCs w:val="22"/>
                <w:lang w:val="fr-FR"/>
              </w:rPr>
              <w:t>Région</w:t>
            </w:r>
          </w:p>
          <w:p w14:paraId="4EC7C339" w14:textId="3CFECE74" w:rsidR="00944C7B" w:rsidRDefault="00944C7B" w:rsidP="007E0D50">
            <w:pPr>
              <w:pStyle w:val="Paragraphedeliste"/>
              <w:spacing w:before="0" w:after="0" w:line="240" w:lineRule="auto"/>
              <w:jc w:val="center"/>
              <w:rPr>
                <w:b/>
                <w:bCs/>
                <w:sz w:val="22"/>
                <w:szCs w:val="22"/>
                <w:lang w:val="fr-FR"/>
              </w:rPr>
            </w:pPr>
            <w:r>
              <w:rPr>
                <w:b/>
                <w:bCs/>
                <w:sz w:val="22"/>
                <w:szCs w:val="22"/>
                <w:lang w:val="fr-FR"/>
              </w:rPr>
              <w:t>Mer-noire</w:t>
            </w:r>
          </w:p>
        </w:tc>
        <w:tc>
          <w:tcPr>
            <w:tcW w:w="1320" w:type="pct"/>
            <w:shd w:val="clear" w:color="auto" w:fill="C6D9F1" w:themeFill="text2" w:themeFillTint="33"/>
            <w:vAlign w:val="center"/>
          </w:tcPr>
          <w:p w14:paraId="7F3130DF" w14:textId="234CA7A2" w:rsidR="00944C7B" w:rsidRPr="00FE79F4" w:rsidRDefault="00944C7B" w:rsidP="007E0D50">
            <w:pPr>
              <w:pStyle w:val="Paragraphedeliste"/>
              <w:spacing w:before="0" w:after="0" w:line="240" w:lineRule="auto"/>
              <w:jc w:val="center"/>
              <w:rPr>
                <w:b/>
                <w:bCs/>
                <w:sz w:val="22"/>
                <w:szCs w:val="22"/>
                <w:lang w:val="fr-FR"/>
              </w:rPr>
            </w:pPr>
            <w:r>
              <w:rPr>
                <w:b/>
                <w:bCs/>
                <w:sz w:val="22"/>
                <w:szCs w:val="22"/>
                <w:lang w:val="fr-FR"/>
              </w:rPr>
              <w:t xml:space="preserve">Priorité dans l’aire </w:t>
            </w:r>
            <w:r w:rsidRPr="00FE79F4">
              <w:rPr>
                <w:b/>
                <w:bCs/>
                <w:sz w:val="22"/>
                <w:szCs w:val="22"/>
                <w:lang w:val="fr-FR"/>
              </w:rPr>
              <w:t>de coopération</w:t>
            </w:r>
          </w:p>
        </w:tc>
      </w:tr>
      <w:tr w:rsidR="00944C7B" w:rsidRPr="00FE79F4" w14:paraId="1E7C6E16" w14:textId="77777777" w:rsidTr="00950D95">
        <w:trPr>
          <w:trHeight w:val="491"/>
        </w:trPr>
        <w:tc>
          <w:tcPr>
            <w:tcW w:w="1022" w:type="pct"/>
            <w:shd w:val="clear" w:color="auto" w:fill="DBE5F1" w:themeFill="accent1" w:themeFillTint="33"/>
          </w:tcPr>
          <w:p w14:paraId="4E06C094" w14:textId="77777777" w:rsidR="00944C7B" w:rsidRPr="00FE79F4" w:rsidRDefault="00944C7B" w:rsidP="007E0D50">
            <w:pPr>
              <w:pStyle w:val="Paragraphedeliste"/>
              <w:spacing w:before="0" w:after="0" w:line="240" w:lineRule="auto"/>
              <w:jc w:val="left"/>
              <w:rPr>
                <w:lang w:val="fr-FR"/>
              </w:rPr>
            </w:pPr>
          </w:p>
        </w:tc>
        <w:tc>
          <w:tcPr>
            <w:tcW w:w="3978" w:type="pct"/>
            <w:gridSpan w:val="5"/>
            <w:shd w:val="clear" w:color="auto" w:fill="DBE5F1" w:themeFill="accent1" w:themeFillTint="33"/>
            <w:vAlign w:val="center"/>
          </w:tcPr>
          <w:p w14:paraId="5C7563A4" w14:textId="4106AF92" w:rsidR="00944C7B" w:rsidRPr="00FE79F4" w:rsidRDefault="00944C7B" w:rsidP="007E0D50">
            <w:pPr>
              <w:pStyle w:val="Paragraphedeliste"/>
              <w:spacing w:before="0" w:after="0" w:line="240" w:lineRule="auto"/>
              <w:jc w:val="center"/>
              <w:rPr>
                <w:lang w:val="fr-FR"/>
              </w:rPr>
            </w:pPr>
            <w:r w:rsidRPr="00FE79F4">
              <w:rPr>
                <w:lang w:val="fr-FR"/>
              </w:rPr>
              <w:t>Principale</w:t>
            </w:r>
            <w:r w:rsidR="00722D5E">
              <w:rPr>
                <w:lang w:val="fr-FR"/>
              </w:rPr>
              <w:t>s</w:t>
            </w:r>
            <w:r w:rsidRPr="00FE79F4">
              <w:rPr>
                <w:lang w:val="fr-FR"/>
              </w:rPr>
              <w:t xml:space="preserve"> influence</w:t>
            </w:r>
            <w:r w:rsidR="00722D5E">
              <w:rPr>
                <w:lang w:val="fr-FR"/>
              </w:rPr>
              <w:t>s</w:t>
            </w:r>
          </w:p>
        </w:tc>
      </w:tr>
      <w:tr w:rsidR="00944C7B" w:rsidRPr="00A06F9F" w14:paraId="578536FE" w14:textId="77777777" w:rsidTr="00950D95">
        <w:trPr>
          <w:trHeight w:val="361"/>
        </w:trPr>
        <w:tc>
          <w:tcPr>
            <w:tcW w:w="1022" w:type="pct"/>
            <w:vAlign w:val="center"/>
          </w:tcPr>
          <w:p w14:paraId="2697FDDD" w14:textId="2C1FB800" w:rsidR="00944C7B" w:rsidRPr="00FE79F4" w:rsidRDefault="00944C7B" w:rsidP="00887DF6">
            <w:pPr>
              <w:pStyle w:val="Paragraphedeliste"/>
              <w:spacing w:before="0" w:after="0" w:line="240" w:lineRule="auto"/>
              <w:jc w:val="left"/>
              <w:rPr>
                <w:lang w:val="fr-FR"/>
              </w:rPr>
            </w:pPr>
            <w:r w:rsidRPr="00FE79F4">
              <w:rPr>
                <w:lang w:val="fr-FR"/>
              </w:rPr>
              <w:t>Changement climatique</w:t>
            </w:r>
          </w:p>
        </w:tc>
        <w:tc>
          <w:tcPr>
            <w:tcW w:w="692" w:type="pct"/>
            <w:vAlign w:val="center"/>
          </w:tcPr>
          <w:p w14:paraId="2FF2BFC8"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0EB433DA"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37289D35" w14:textId="2D4049F3"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12BA7ED4" w14:textId="49F186B7" w:rsidR="00944C7B" w:rsidRPr="00FE79F4" w:rsidRDefault="007E0D50" w:rsidP="007E0D50">
            <w:pPr>
              <w:pStyle w:val="Paragraphedeliste"/>
              <w:spacing w:before="0" w:after="0" w:line="240" w:lineRule="auto"/>
              <w:jc w:val="center"/>
              <w:rPr>
                <w:lang w:val="fr-FR"/>
              </w:rPr>
            </w:pPr>
            <w:r>
              <w:rPr>
                <w:lang w:val="fr-FR"/>
              </w:rPr>
              <w:t>X</w:t>
            </w:r>
          </w:p>
        </w:tc>
        <w:tc>
          <w:tcPr>
            <w:tcW w:w="1320" w:type="pct"/>
          </w:tcPr>
          <w:p w14:paraId="3235DDA8" w14:textId="0B107DE5" w:rsidR="00944C7B" w:rsidRPr="00FE79F4" w:rsidRDefault="00944C7B" w:rsidP="007E0D50">
            <w:pPr>
              <w:pStyle w:val="Paragraphedeliste"/>
              <w:spacing w:before="0" w:after="0" w:line="240" w:lineRule="auto"/>
              <w:rPr>
                <w:lang w:val="fr-FR"/>
              </w:rPr>
            </w:pPr>
            <w:r w:rsidRPr="00FE79F4">
              <w:rPr>
                <w:lang w:val="fr-FR"/>
              </w:rPr>
              <w:t>Priorité pour toute la zone</w:t>
            </w:r>
          </w:p>
        </w:tc>
      </w:tr>
      <w:tr w:rsidR="00944C7B" w:rsidRPr="00A06F9F" w14:paraId="4E61E584" w14:textId="77777777" w:rsidTr="00950D95">
        <w:trPr>
          <w:trHeight w:val="370"/>
        </w:trPr>
        <w:tc>
          <w:tcPr>
            <w:tcW w:w="1022" w:type="pct"/>
            <w:vAlign w:val="center"/>
          </w:tcPr>
          <w:p w14:paraId="2C9B9A9F" w14:textId="1D254D73" w:rsidR="00944C7B" w:rsidRPr="00FE79F4" w:rsidRDefault="00944C7B" w:rsidP="00887DF6">
            <w:pPr>
              <w:pStyle w:val="Paragraphedeliste"/>
              <w:spacing w:before="0" w:after="0" w:line="240" w:lineRule="auto"/>
              <w:jc w:val="left"/>
              <w:rPr>
                <w:lang w:val="fr-FR"/>
              </w:rPr>
            </w:pPr>
            <w:r w:rsidRPr="00FE79F4">
              <w:rPr>
                <w:lang w:val="fr-FR"/>
              </w:rPr>
              <w:t>Urbanisation et tourisme</w:t>
            </w:r>
          </w:p>
        </w:tc>
        <w:tc>
          <w:tcPr>
            <w:tcW w:w="692" w:type="pct"/>
            <w:vAlign w:val="center"/>
          </w:tcPr>
          <w:p w14:paraId="68879243" w14:textId="77777777" w:rsidR="00944C7B" w:rsidRPr="00FE79F4" w:rsidRDefault="00944C7B" w:rsidP="007E0D50">
            <w:pPr>
              <w:pStyle w:val="Paragraphedeliste"/>
              <w:spacing w:before="0" w:after="0" w:line="240" w:lineRule="auto"/>
              <w:jc w:val="center"/>
              <w:rPr>
                <w:lang w:val="fr-FR"/>
              </w:rPr>
            </w:pPr>
          </w:p>
        </w:tc>
        <w:tc>
          <w:tcPr>
            <w:tcW w:w="919" w:type="pct"/>
            <w:vAlign w:val="center"/>
          </w:tcPr>
          <w:p w14:paraId="3402FFA3"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40B60A30" w14:textId="77777777" w:rsidR="00944C7B" w:rsidRPr="00FE79F4" w:rsidRDefault="00944C7B" w:rsidP="007E0D50">
            <w:pPr>
              <w:pStyle w:val="Paragraphedeliste"/>
              <w:spacing w:before="0" w:after="0" w:line="240" w:lineRule="auto"/>
              <w:jc w:val="center"/>
              <w:rPr>
                <w:lang w:val="fr-FR"/>
              </w:rPr>
            </w:pPr>
          </w:p>
        </w:tc>
        <w:tc>
          <w:tcPr>
            <w:tcW w:w="619" w:type="pct"/>
            <w:vAlign w:val="center"/>
          </w:tcPr>
          <w:p w14:paraId="6D684BE0" w14:textId="51C9EE53" w:rsidR="00944C7B" w:rsidRPr="00FE79F4" w:rsidRDefault="007E0D50" w:rsidP="007E0D50">
            <w:pPr>
              <w:pStyle w:val="Paragraphedeliste"/>
              <w:spacing w:before="0" w:after="0" w:line="240" w:lineRule="auto"/>
              <w:jc w:val="center"/>
              <w:rPr>
                <w:lang w:val="fr-FR"/>
              </w:rPr>
            </w:pPr>
            <w:r>
              <w:rPr>
                <w:lang w:val="fr-FR"/>
              </w:rPr>
              <w:t>X</w:t>
            </w:r>
          </w:p>
        </w:tc>
        <w:tc>
          <w:tcPr>
            <w:tcW w:w="1320" w:type="pct"/>
          </w:tcPr>
          <w:p w14:paraId="7215EE3F" w14:textId="34B3B660" w:rsidR="00944C7B" w:rsidRPr="00FE79F4" w:rsidRDefault="00944C7B" w:rsidP="007E0D50">
            <w:pPr>
              <w:pStyle w:val="Paragraphedeliste"/>
              <w:spacing w:before="0" w:after="0" w:line="240" w:lineRule="auto"/>
              <w:rPr>
                <w:lang w:val="fr-FR"/>
              </w:rPr>
            </w:pPr>
            <w:r w:rsidRPr="00FE79F4">
              <w:rPr>
                <w:lang w:val="fr-FR"/>
              </w:rPr>
              <w:t xml:space="preserve">Priorité pour les </w:t>
            </w:r>
            <w:r>
              <w:rPr>
                <w:lang w:val="fr-FR"/>
              </w:rPr>
              <w:t>zones</w:t>
            </w:r>
            <w:r w:rsidRPr="00FE79F4">
              <w:rPr>
                <w:lang w:val="fr-FR"/>
              </w:rPr>
              <w:t xml:space="preserve"> côtières</w:t>
            </w:r>
          </w:p>
        </w:tc>
      </w:tr>
      <w:tr w:rsidR="00944C7B" w:rsidRPr="00FE79F4" w14:paraId="5936DAF2" w14:textId="77777777" w:rsidTr="00950D95">
        <w:trPr>
          <w:trHeight w:val="361"/>
        </w:trPr>
        <w:tc>
          <w:tcPr>
            <w:tcW w:w="1022" w:type="pct"/>
            <w:vAlign w:val="center"/>
          </w:tcPr>
          <w:p w14:paraId="1CAED1E5" w14:textId="1AB54B18" w:rsidR="00944C7B" w:rsidRPr="00FE79F4" w:rsidRDefault="00944C7B" w:rsidP="00887DF6">
            <w:pPr>
              <w:pStyle w:val="Paragraphedeliste"/>
              <w:spacing w:before="0" w:after="0" w:line="240" w:lineRule="auto"/>
              <w:jc w:val="left"/>
              <w:rPr>
                <w:lang w:val="fr-FR"/>
              </w:rPr>
            </w:pPr>
            <w:r w:rsidRPr="00FE79F4">
              <w:rPr>
                <w:lang w:val="fr-FR"/>
              </w:rPr>
              <w:t>Utilisation économique des espèces</w:t>
            </w:r>
          </w:p>
        </w:tc>
        <w:tc>
          <w:tcPr>
            <w:tcW w:w="692" w:type="pct"/>
            <w:vAlign w:val="center"/>
          </w:tcPr>
          <w:p w14:paraId="79B708F7"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7DDFF692"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6A8D649A" w14:textId="77777777" w:rsidR="00944C7B" w:rsidRPr="00FE79F4" w:rsidRDefault="00944C7B" w:rsidP="007E0D50">
            <w:pPr>
              <w:pStyle w:val="Paragraphedeliste"/>
              <w:spacing w:before="0" w:after="0" w:line="240" w:lineRule="auto"/>
              <w:jc w:val="center"/>
              <w:rPr>
                <w:lang w:val="fr-FR"/>
              </w:rPr>
            </w:pPr>
          </w:p>
        </w:tc>
        <w:tc>
          <w:tcPr>
            <w:tcW w:w="619" w:type="pct"/>
            <w:vAlign w:val="center"/>
          </w:tcPr>
          <w:p w14:paraId="28FF6C0A" w14:textId="77777777" w:rsidR="00944C7B" w:rsidRPr="00FE79F4" w:rsidRDefault="00944C7B" w:rsidP="007E0D50">
            <w:pPr>
              <w:pStyle w:val="Paragraphedeliste"/>
              <w:spacing w:before="0" w:after="0" w:line="240" w:lineRule="auto"/>
              <w:jc w:val="center"/>
              <w:rPr>
                <w:lang w:val="fr-FR"/>
              </w:rPr>
            </w:pPr>
          </w:p>
        </w:tc>
        <w:tc>
          <w:tcPr>
            <w:tcW w:w="1320" w:type="pct"/>
          </w:tcPr>
          <w:p w14:paraId="14032F36" w14:textId="4BE4F107" w:rsidR="00944C7B" w:rsidRPr="00FE79F4" w:rsidRDefault="00944C7B" w:rsidP="007E0D50">
            <w:pPr>
              <w:pStyle w:val="Paragraphedeliste"/>
              <w:spacing w:before="0" w:after="0" w:line="240" w:lineRule="auto"/>
              <w:rPr>
                <w:lang w:val="fr-FR"/>
              </w:rPr>
            </w:pPr>
            <w:r w:rsidRPr="00FE79F4">
              <w:rPr>
                <w:lang w:val="fr-FR"/>
              </w:rPr>
              <w:t>Non critique</w:t>
            </w:r>
          </w:p>
        </w:tc>
      </w:tr>
      <w:tr w:rsidR="00944C7B" w:rsidRPr="00FE79F4" w14:paraId="6BCFF6E4" w14:textId="77777777" w:rsidTr="00950D95">
        <w:trPr>
          <w:trHeight w:val="370"/>
        </w:trPr>
        <w:tc>
          <w:tcPr>
            <w:tcW w:w="1022" w:type="pct"/>
            <w:vAlign w:val="center"/>
          </w:tcPr>
          <w:p w14:paraId="287A55D3" w14:textId="45C2EC5C" w:rsidR="00944C7B" w:rsidRPr="00FE79F4" w:rsidRDefault="00944C7B" w:rsidP="00887DF6">
            <w:pPr>
              <w:pStyle w:val="Paragraphedeliste"/>
              <w:spacing w:before="0" w:after="0" w:line="240" w:lineRule="auto"/>
              <w:jc w:val="left"/>
              <w:rPr>
                <w:lang w:val="fr-FR"/>
              </w:rPr>
            </w:pPr>
            <w:r w:rsidRPr="00FE79F4">
              <w:rPr>
                <w:lang w:val="fr-FR"/>
              </w:rPr>
              <w:t>Agricultures, incluant les vignes</w:t>
            </w:r>
          </w:p>
        </w:tc>
        <w:tc>
          <w:tcPr>
            <w:tcW w:w="692" w:type="pct"/>
            <w:vAlign w:val="center"/>
          </w:tcPr>
          <w:p w14:paraId="783B464E"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1505298E" w14:textId="77777777" w:rsidR="00944C7B" w:rsidRPr="00FE79F4" w:rsidRDefault="00944C7B" w:rsidP="007E0D50">
            <w:pPr>
              <w:pStyle w:val="Paragraphedeliste"/>
              <w:spacing w:before="0" w:after="0" w:line="240" w:lineRule="auto"/>
              <w:jc w:val="center"/>
              <w:rPr>
                <w:lang w:val="fr-FR"/>
              </w:rPr>
            </w:pPr>
          </w:p>
        </w:tc>
        <w:tc>
          <w:tcPr>
            <w:tcW w:w="428" w:type="pct"/>
            <w:vAlign w:val="center"/>
          </w:tcPr>
          <w:p w14:paraId="53079CE5" w14:textId="77777777" w:rsidR="00944C7B" w:rsidRPr="00FE79F4" w:rsidRDefault="00944C7B" w:rsidP="007E0D50">
            <w:pPr>
              <w:pStyle w:val="Paragraphedeliste"/>
              <w:spacing w:before="0" w:after="0" w:line="240" w:lineRule="auto"/>
              <w:jc w:val="center"/>
              <w:rPr>
                <w:lang w:val="fr-FR"/>
              </w:rPr>
            </w:pPr>
          </w:p>
        </w:tc>
        <w:tc>
          <w:tcPr>
            <w:tcW w:w="619" w:type="pct"/>
            <w:vAlign w:val="center"/>
          </w:tcPr>
          <w:p w14:paraId="23FB7D8C" w14:textId="77777777" w:rsidR="00944C7B" w:rsidRPr="00FE79F4" w:rsidRDefault="00944C7B" w:rsidP="007E0D50">
            <w:pPr>
              <w:pStyle w:val="Paragraphedeliste"/>
              <w:spacing w:before="0" w:after="0" w:line="240" w:lineRule="auto"/>
              <w:jc w:val="center"/>
              <w:rPr>
                <w:lang w:val="fr-FR"/>
              </w:rPr>
            </w:pPr>
          </w:p>
        </w:tc>
        <w:tc>
          <w:tcPr>
            <w:tcW w:w="1320" w:type="pct"/>
          </w:tcPr>
          <w:p w14:paraId="0217F2F3" w14:textId="23DE58A5" w:rsidR="00944C7B" w:rsidRPr="00FE79F4" w:rsidRDefault="00944C7B" w:rsidP="007E0D50">
            <w:pPr>
              <w:pStyle w:val="Paragraphedeliste"/>
              <w:spacing w:before="0" w:after="0" w:line="240" w:lineRule="auto"/>
              <w:rPr>
                <w:lang w:val="fr-FR"/>
              </w:rPr>
            </w:pPr>
            <w:r w:rsidRPr="00FE79F4">
              <w:rPr>
                <w:lang w:val="fr-FR"/>
              </w:rPr>
              <w:t xml:space="preserve">Priorités </w:t>
            </w:r>
            <w:r>
              <w:rPr>
                <w:lang w:val="fr-FR"/>
              </w:rPr>
              <w:t xml:space="preserve">des territoires </w:t>
            </w:r>
            <w:r w:rsidRPr="00FE79F4">
              <w:rPr>
                <w:lang w:val="fr-FR"/>
              </w:rPr>
              <w:t>spécifiques</w:t>
            </w:r>
          </w:p>
        </w:tc>
      </w:tr>
      <w:tr w:rsidR="00944C7B" w:rsidRPr="00FE79F4" w14:paraId="0B763EFC" w14:textId="77777777" w:rsidTr="00950D95">
        <w:trPr>
          <w:trHeight w:val="611"/>
        </w:trPr>
        <w:tc>
          <w:tcPr>
            <w:tcW w:w="1022" w:type="pct"/>
            <w:vAlign w:val="center"/>
          </w:tcPr>
          <w:p w14:paraId="243F85E3" w14:textId="2DB9EEED" w:rsidR="00944C7B" w:rsidRPr="00FE79F4" w:rsidRDefault="00944C7B" w:rsidP="00887DF6">
            <w:pPr>
              <w:pStyle w:val="Paragraphedeliste"/>
              <w:spacing w:before="0" w:after="0" w:line="240" w:lineRule="auto"/>
              <w:jc w:val="left"/>
              <w:rPr>
                <w:lang w:val="fr-FR"/>
              </w:rPr>
            </w:pPr>
            <w:r w:rsidRPr="00FE79F4">
              <w:rPr>
                <w:lang w:val="fr-FR"/>
              </w:rPr>
              <w:t>Agriculture, avec irrigation, pâturage et abandon</w:t>
            </w:r>
          </w:p>
        </w:tc>
        <w:tc>
          <w:tcPr>
            <w:tcW w:w="692" w:type="pct"/>
            <w:vAlign w:val="center"/>
          </w:tcPr>
          <w:p w14:paraId="34002604" w14:textId="77777777" w:rsidR="00944C7B" w:rsidRPr="00FE79F4" w:rsidRDefault="00944C7B" w:rsidP="007E0D50">
            <w:pPr>
              <w:pStyle w:val="Paragraphedeliste"/>
              <w:spacing w:before="0" w:after="0" w:line="240" w:lineRule="auto"/>
              <w:jc w:val="center"/>
              <w:rPr>
                <w:lang w:val="fr-FR"/>
              </w:rPr>
            </w:pPr>
          </w:p>
        </w:tc>
        <w:tc>
          <w:tcPr>
            <w:tcW w:w="919" w:type="pct"/>
            <w:vAlign w:val="center"/>
          </w:tcPr>
          <w:p w14:paraId="04BF250C"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75EFEECF" w14:textId="3CF631D1"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678F23DF" w14:textId="77777777" w:rsidR="00944C7B" w:rsidRPr="00BD18C2" w:rsidRDefault="00944C7B" w:rsidP="007E0D50">
            <w:pPr>
              <w:pStyle w:val="Paragraphedeliste"/>
              <w:spacing w:before="0" w:after="0" w:line="240" w:lineRule="auto"/>
              <w:jc w:val="center"/>
              <w:rPr>
                <w:lang w:val="fr-FR"/>
              </w:rPr>
            </w:pPr>
          </w:p>
        </w:tc>
        <w:tc>
          <w:tcPr>
            <w:tcW w:w="1320" w:type="pct"/>
          </w:tcPr>
          <w:p w14:paraId="33FCFCAD" w14:textId="327FAFFC" w:rsidR="00944C7B" w:rsidRPr="00FE79F4" w:rsidRDefault="00944C7B" w:rsidP="007E0D50">
            <w:pPr>
              <w:pStyle w:val="Paragraphedeliste"/>
              <w:spacing w:before="0" w:after="0" w:line="240" w:lineRule="auto"/>
              <w:rPr>
                <w:lang w:val="fr-FR"/>
              </w:rPr>
            </w:pPr>
            <w:r w:rsidRPr="00BD18C2">
              <w:rPr>
                <w:lang w:val="fr-FR"/>
              </w:rPr>
              <w:t>Priorités des territoires spécifiques</w:t>
            </w:r>
          </w:p>
        </w:tc>
      </w:tr>
      <w:tr w:rsidR="00944C7B" w:rsidRPr="00FE79F4" w14:paraId="6131058C" w14:textId="77777777" w:rsidTr="00950D95">
        <w:trPr>
          <w:trHeight w:val="370"/>
        </w:trPr>
        <w:tc>
          <w:tcPr>
            <w:tcW w:w="1022" w:type="pct"/>
            <w:vAlign w:val="center"/>
          </w:tcPr>
          <w:p w14:paraId="525AFD9F" w14:textId="37ED6686" w:rsidR="00944C7B" w:rsidRPr="00FE79F4" w:rsidRDefault="00944C7B" w:rsidP="00887DF6">
            <w:pPr>
              <w:pStyle w:val="Paragraphedeliste"/>
              <w:spacing w:before="0" w:after="0" w:line="240" w:lineRule="auto"/>
              <w:jc w:val="left"/>
              <w:rPr>
                <w:lang w:val="fr-FR"/>
              </w:rPr>
            </w:pPr>
            <w:r w:rsidRPr="00FE79F4">
              <w:rPr>
                <w:lang w:val="fr-FR"/>
              </w:rPr>
              <w:t>Forêt</w:t>
            </w:r>
          </w:p>
        </w:tc>
        <w:tc>
          <w:tcPr>
            <w:tcW w:w="692" w:type="pct"/>
            <w:vAlign w:val="center"/>
          </w:tcPr>
          <w:p w14:paraId="07C09FD2"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03BFF3B7" w14:textId="77777777" w:rsidR="00944C7B" w:rsidRPr="00FE79F4" w:rsidRDefault="00944C7B" w:rsidP="007E0D50">
            <w:pPr>
              <w:pStyle w:val="Paragraphedeliste"/>
              <w:spacing w:before="0" w:after="0" w:line="240" w:lineRule="auto"/>
              <w:jc w:val="center"/>
              <w:rPr>
                <w:lang w:val="fr-FR"/>
              </w:rPr>
            </w:pPr>
          </w:p>
        </w:tc>
        <w:tc>
          <w:tcPr>
            <w:tcW w:w="428" w:type="pct"/>
            <w:vAlign w:val="center"/>
          </w:tcPr>
          <w:p w14:paraId="3D9519EE" w14:textId="4BE2037B"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7BABE5B6" w14:textId="77777777" w:rsidR="00944C7B" w:rsidRPr="00BD18C2" w:rsidRDefault="00944C7B" w:rsidP="007E0D50">
            <w:pPr>
              <w:pStyle w:val="Paragraphedeliste"/>
              <w:spacing w:before="0" w:after="0" w:line="240" w:lineRule="auto"/>
              <w:jc w:val="center"/>
              <w:rPr>
                <w:lang w:val="fr-FR"/>
              </w:rPr>
            </w:pPr>
          </w:p>
        </w:tc>
        <w:tc>
          <w:tcPr>
            <w:tcW w:w="1320" w:type="pct"/>
          </w:tcPr>
          <w:p w14:paraId="75F55E56" w14:textId="189733D3" w:rsidR="00944C7B" w:rsidRPr="00FE79F4" w:rsidRDefault="00944C7B" w:rsidP="007E0D50">
            <w:pPr>
              <w:pStyle w:val="Paragraphedeliste"/>
              <w:spacing w:before="0" w:after="0" w:line="240" w:lineRule="auto"/>
              <w:rPr>
                <w:lang w:val="fr-FR"/>
              </w:rPr>
            </w:pPr>
            <w:r w:rsidRPr="00BD18C2">
              <w:rPr>
                <w:lang w:val="fr-FR"/>
              </w:rPr>
              <w:t>Priorités des territoires spécifiques</w:t>
            </w:r>
          </w:p>
        </w:tc>
      </w:tr>
      <w:tr w:rsidR="00944C7B" w:rsidRPr="00FE79F4" w14:paraId="0A08ABC8" w14:textId="77777777" w:rsidTr="00950D95">
        <w:trPr>
          <w:trHeight w:val="361"/>
        </w:trPr>
        <w:tc>
          <w:tcPr>
            <w:tcW w:w="1022" w:type="pct"/>
            <w:vAlign w:val="center"/>
          </w:tcPr>
          <w:p w14:paraId="30AEB2E3" w14:textId="7C76A972" w:rsidR="00944C7B" w:rsidRPr="00FE79F4" w:rsidRDefault="00944C7B" w:rsidP="00887DF6">
            <w:pPr>
              <w:pStyle w:val="Paragraphedeliste"/>
              <w:spacing w:before="0" w:after="0" w:line="240" w:lineRule="auto"/>
              <w:jc w:val="left"/>
              <w:rPr>
                <w:lang w:val="fr-FR"/>
              </w:rPr>
            </w:pPr>
            <w:r w:rsidRPr="00FE79F4">
              <w:rPr>
                <w:lang w:val="fr-FR"/>
              </w:rPr>
              <w:t>Pêche en eau douce</w:t>
            </w:r>
          </w:p>
        </w:tc>
        <w:tc>
          <w:tcPr>
            <w:tcW w:w="692" w:type="pct"/>
            <w:vAlign w:val="center"/>
          </w:tcPr>
          <w:p w14:paraId="39117EF0"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6F3F9A2C" w14:textId="77777777" w:rsidR="00944C7B" w:rsidRPr="00FE79F4" w:rsidRDefault="00944C7B" w:rsidP="007E0D50">
            <w:pPr>
              <w:pStyle w:val="Paragraphedeliste"/>
              <w:spacing w:before="0" w:after="0" w:line="240" w:lineRule="auto"/>
              <w:jc w:val="center"/>
              <w:rPr>
                <w:lang w:val="fr-FR"/>
              </w:rPr>
            </w:pPr>
          </w:p>
        </w:tc>
        <w:tc>
          <w:tcPr>
            <w:tcW w:w="428" w:type="pct"/>
            <w:vAlign w:val="center"/>
          </w:tcPr>
          <w:p w14:paraId="080144FC" w14:textId="77777777" w:rsidR="00944C7B" w:rsidRPr="00FE79F4" w:rsidRDefault="00944C7B" w:rsidP="007E0D50">
            <w:pPr>
              <w:pStyle w:val="Paragraphedeliste"/>
              <w:spacing w:before="0" w:after="0" w:line="240" w:lineRule="auto"/>
              <w:jc w:val="center"/>
              <w:rPr>
                <w:lang w:val="fr-FR"/>
              </w:rPr>
            </w:pPr>
          </w:p>
        </w:tc>
        <w:tc>
          <w:tcPr>
            <w:tcW w:w="619" w:type="pct"/>
            <w:vAlign w:val="center"/>
          </w:tcPr>
          <w:p w14:paraId="3EB7036A" w14:textId="77777777" w:rsidR="00944C7B" w:rsidRPr="00FE79F4" w:rsidRDefault="00944C7B" w:rsidP="007E0D50">
            <w:pPr>
              <w:pStyle w:val="Paragraphedeliste"/>
              <w:spacing w:before="0" w:after="0" w:line="240" w:lineRule="auto"/>
              <w:jc w:val="center"/>
              <w:rPr>
                <w:lang w:val="fr-FR"/>
              </w:rPr>
            </w:pPr>
          </w:p>
        </w:tc>
        <w:tc>
          <w:tcPr>
            <w:tcW w:w="1320" w:type="pct"/>
          </w:tcPr>
          <w:p w14:paraId="760A73C8" w14:textId="2E77A30D" w:rsidR="00944C7B" w:rsidRPr="00FE79F4" w:rsidRDefault="00944C7B" w:rsidP="007E0D50">
            <w:pPr>
              <w:pStyle w:val="Paragraphedeliste"/>
              <w:spacing w:before="0" w:after="0" w:line="240" w:lineRule="auto"/>
              <w:rPr>
                <w:lang w:val="fr-FR"/>
              </w:rPr>
            </w:pPr>
            <w:r w:rsidRPr="00FE79F4">
              <w:rPr>
                <w:lang w:val="fr-FR"/>
              </w:rPr>
              <w:t>Non critique</w:t>
            </w:r>
          </w:p>
        </w:tc>
      </w:tr>
      <w:tr w:rsidR="00944C7B" w:rsidRPr="00FE79F4" w14:paraId="1375F01F" w14:textId="77777777" w:rsidTr="00950D95">
        <w:trPr>
          <w:trHeight w:val="370"/>
        </w:trPr>
        <w:tc>
          <w:tcPr>
            <w:tcW w:w="1022" w:type="pct"/>
            <w:vAlign w:val="center"/>
          </w:tcPr>
          <w:p w14:paraId="09B2CF55" w14:textId="6A4E4457" w:rsidR="00944C7B" w:rsidRPr="00FE79F4" w:rsidRDefault="00944C7B" w:rsidP="00887DF6">
            <w:pPr>
              <w:pStyle w:val="Paragraphedeliste"/>
              <w:spacing w:before="0" w:after="0" w:line="240" w:lineRule="auto"/>
              <w:jc w:val="left"/>
              <w:rPr>
                <w:lang w:val="fr-FR"/>
              </w:rPr>
            </w:pPr>
            <w:r w:rsidRPr="00FE79F4">
              <w:rPr>
                <w:lang w:val="fr-FR"/>
              </w:rPr>
              <w:t>Chasse</w:t>
            </w:r>
          </w:p>
        </w:tc>
        <w:tc>
          <w:tcPr>
            <w:tcW w:w="692" w:type="pct"/>
            <w:vAlign w:val="center"/>
          </w:tcPr>
          <w:p w14:paraId="2BC8A1C8"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4AF34E72"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30A3B292" w14:textId="2DB2F8E7"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22EB7886" w14:textId="4AC8C9CE" w:rsidR="00944C7B" w:rsidRPr="00FE79F4" w:rsidRDefault="007E0D50" w:rsidP="007E0D50">
            <w:pPr>
              <w:pStyle w:val="Paragraphedeliste"/>
              <w:spacing w:before="0" w:after="0" w:line="240" w:lineRule="auto"/>
              <w:jc w:val="center"/>
              <w:rPr>
                <w:lang w:val="fr-FR"/>
              </w:rPr>
            </w:pPr>
            <w:r>
              <w:rPr>
                <w:lang w:val="fr-FR"/>
              </w:rPr>
              <w:t>X</w:t>
            </w:r>
          </w:p>
        </w:tc>
        <w:tc>
          <w:tcPr>
            <w:tcW w:w="1320" w:type="pct"/>
          </w:tcPr>
          <w:p w14:paraId="73154E9E" w14:textId="33A02D02" w:rsidR="00944C7B" w:rsidRPr="00FE79F4" w:rsidRDefault="00944C7B" w:rsidP="007E0D50">
            <w:pPr>
              <w:pStyle w:val="Paragraphedeliste"/>
              <w:spacing w:before="0" w:after="0" w:line="240" w:lineRule="auto"/>
              <w:rPr>
                <w:lang w:val="fr-FR"/>
              </w:rPr>
            </w:pPr>
            <w:r w:rsidRPr="00FE79F4">
              <w:rPr>
                <w:lang w:val="fr-FR"/>
              </w:rPr>
              <w:t xml:space="preserve">Priorités </w:t>
            </w:r>
            <w:r>
              <w:rPr>
                <w:lang w:val="fr-FR"/>
              </w:rPr>
              <w:t xml:space="preserve">des territoires </w:t>
            </w:r>
            <w:r w:rsidRPr="00FE79F4">
              <w:rPr>
                <w:lang w:val="fr-FR"/>
              </w:rPr>
              <w:t>spécifiques</w:t>
            </w:r>
          </w:p>
        </w:tc>
      </w:tr>
      <w:tr w:rsidR="00944C7B" w:rsidRPr="00FE79F4" w14:paraId="708B6715" w14:textId="77777777" w:rsidTr="00950D95">
        <w:trPr>
          <w:trHeight w:val="482"/>
        </w:trPr>
        <w:tc>
          <w:tcPr>
            <w:tcW w:w="1022" w:type="pct"/>
            <w:shd w:val="clear" w:color="auto" w:fill="DBE5F1" w:themeFill="accent1" w:themeFillTint="33"/>
          </w:tcPr>
          <w:p w14:paraId="467BB664" w14:textId="77777777" w:rsidR="00944C7B" w:rsidRPr="00FE79F4" w:rsidRDefault="00944C7B" w:rsidP="007E0D50">
            <w:pPr>
              <w:pStyle w:val="Paragraphedeliste"/>
              <w:spacing w:before="0" w:after="0" w:line="240" w:lineRule="auto"/>
              <w:rPr>
                <w:lang w:val="fr-FR"/>
              </w:rPr>
            </w:pPr>
          </w:p>
        </w:tc>
        <w:tc>
          <w:tcPr>
            <w:tcW w:w="3978" w:type="pct"/>
            <w:gridSpan w:val="5"/>
            <w:shd w:val="clear" w:color="auto" w:fill="DBE5F1" w:themeFill="accent1" w:themeFillTint="33"/>
            <w:vAlign w:val="center"/>
          </w:tcPr>
          <w:p w14:paraId="2E899E51" w14:textId="3AED8E5F" w:rsidR="00944C7B" w:rsidRPr="00FE79F4" w:rsidRDefault="00944C7B" w:rsidP="007E0D50">
            <w:pPr>
              <w:pStyle w:val="Paragraphedeliste"/>
              <w:spacing w:before="0" w:after="0" w:line="240" w:lineRule="auto"/>
              <w:jc w:val="center"/>
              <w:rPr>
                <w:lang w:val="fr-FR"/>
              </w:rPr>
            </w:pPr>
            <w:r w:rsidRPr="00FE79F4">
              <w:rPr>
                <w:lang w:val="fr-FR"/>
              </w:rPr>
              <w:t>Autres influences importantes</w:t>
            </w:r>
          </w:p>
        </w:tc>
      </w:tr>
      <w:tr w:rsidR="00944C7B" w:rsidRPr="00FE79F4" w14:paraId="17306F64" w14:textId="77777777" w:rsidTr="00950D95">
        <w:trPr>
          <w:trHeight w:val="370"/>
        </w:trPr>
        <w:tc>
          <w:tcPr>
            <w:tcW w:w="1022" w:type="pct"/>
            <w:vAlign w:val="center"/>
          </w:tcPr>
          <w:p w14:paraId="2EFE92C8" w14:textId="286F3AFE" w:rsidR="00944C7B" w:rsidRPr="00FE79F4" w:rsidRDefault="00944C7B" w:rsidP="00887DF6">
            <w:pPr>
              <w:pStyle w:val="Paragraphedeliste"/>
              <w:spacing w:before="0" w:after="0" w:line="240" w:lineRule="auto"/>
              <w:jc w:val="left"/>
              <w:rPr>
                <w:lang w:val="fr-FR"/>
              </w:rPr>
            </w:pPr>
            <w:r w:rsidRPr="00FE79F4">
              <w:rPr>
                <w:lang w:val="fr-FR"/>
              </w:rPr>
              <w:t>Infrastructure</w:t>
            </w:r>
          </w:p>
        </w:tc>
        <w:tc>
          <w:tcPr>
            <w:tcW w:w="692" w:type="pct"/>
            <w:vAlign w:val="center"/>
          </w:tcPr>
          <w:p w14:paraId="7751C9C3"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17B62625" w14:textId="1225126F" w:rsidR="00944C7B" w:rsidRPr="00FE79F4" w:rsidRDefault="00944C7B" w:rsidP="007E0D50">
            <w:pPr>
              <w:pStyle w:val="Paragraphedeliste"/>
              <w:spacing w:before="0" w:after="0" w:line="240" w:lineRule="auto"/>
              <w:jc w:val="center"/>
              <w:rPr>
                <w:lang w:val="fr-FR"/>
              </w:rPr>
            </w:pPr>
            <w:r>
              <w:t>X</w:t>
            </w:r>
          </w:p>
        </w:tc>
        <w:tc>
          <w:tcPr>
            <w:tcW w:w="428" w:type="pct"/>
            <w:vAlign w:val="center"/>
          </w:tcPr>
          <w:p w14:paraId="05DEFC07" w14:textId="77777777" w:rsidR="00944C7B" w:rsidRPr="00FE79F4" w:rsidRDefault="00944C7B" w:rsidP="007E0D50">
            <w:pPr>
              <w:pStyle w:val="Paragraphedeliste"/>
              <w:spacing w:before="0" w:after="0" w:line="240" w:lineRule="auto"/>
              <w:jc w:val="center"/>
              <w:rPr>
                <w:lang w:val="fr-FR"/>
              </w:rPr>
            </w:pPr>
          </w:p>
        </w:tc>
        <w:tc>
          <w:tcPr>
            <w:tcW w:w="619" w:type="pct"/>
            <w:vAlign w:val="center"/>
          </w:tcPr>
          <w:p w14:paraId="0E14F5A0" w14:textId="77777777" w:rsidR="00944C7B" w:rsidRPr="00A376E7" w:rsidRDefault="00944C7B" w:rsidP="007E0D50">
            <w:pPr>
              <w:pStyle w:val="Paragraphedeliste"/>
              <w:spacing w:before="0" w:after="0" w:line="240" w:lineRule="auto"/>
              <w:jc w:val="center"/>
              <w:rPr>
                <w:lang w:val="fr-FR"/>
              </w:rPr>
            </w:pPr>
          </w:p>
        </w:tc>
        <w:tc>
          <w:tcPr>
            <w:tcW w:w="1320" w:type="pct"/>
          </w:tcPr>
          <w:p w14:paraId="41E206EC" w14:textId="555DE487" w:rsidR="00944C7B" w:rsidRPr="00FE79F4" w:rsidRDefault="00944C7B" w:rsidP="007E0D50">
            <w:pPr>
              <w:pStyle w:val="Paragraphedeliste"/>
              <w:spacing w:before="0" w:after="0" w:line="240" w:lineRule="auto"/>
              <w:rPr>
                <w:lang w:val="fr-FR"/>
              </w:rPr>
            </w:pPr>
            <w:r w:rsidRPr="00A376E7">
              <w:rPr>
                <w:lang w:val="fr-FR"/>
              </w:rPr>
              <w:t>Priorités des territoires spécifiques</w:t>
            </w:r>
          </w:p>
        </w:tc>
      </w:tr>
      <w:tr w:rsidR="00944C7B" w:rsidRPr="00FE79F4" w14:paraId="49002ED7" w14:textId="77777777" w:rsidTr="00950D95">
        <w:trPr>
          <w:trHeight w:val="361"/>
        </w:trPr>
        <w:tc>
          <w:tcPr>
            <w:tcW w:w="1022" w:type="pct"/>
            <w:vAlign w:val="center"/>
          </w:tcPr>
          <w:p w14:paraId="382E1922" w14:textId="50BB9A02" w:rsidR="00944C7B" w:rsidRPr="00FE79F4" w:rsidRDefault="00944C7B" w:rsidP="00887DF6">
            <w:pPr>
              <w:pStyle w:val="Paragraphedeliste"/>
              <w:spacing w:before="0" w:after="0" w:line="240" w:lineRule="auto"/>
              <w:jc w:val="left"/>
              <w:rPr>
                <w:lang w:val="fr-FR"/>
              </w:rPr>
            </w:pPr>
            <w:r w:rsidRPr="00FE79F4">
              <w:rPr>
                <w:lang w:val="fr-FR"/>
              </w:rPr>
              <w:t>Utilisation intensive des rivières</w:t>
            </w:r>
          </w:p>
        </w:tc>
        <w:tc>
          <w:tcPr>
            <w:tcW w:w="692" w:type="pct"/>
            <w:vAlign w:val="center"/>
          </w:tcPr>
          <w:p w14:paraId="5B8703F8"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65B01A08" w14:textId="77777777" w:rsidR="00944C7B" w:rsidRPr="00FE79F4" w:rsidRDefault="00944C7B" w:rsidP="007E0D50">
            <w:pPr>
              <w:pStyle w:val="Paragraphedeliste"/>
              <w:spacing w:before="0" w:after="0" w:line="240" w:lineRule="auto"/>
              <w:jc w:val="center"/>
              <w:rPr>
                <w:lang w:val="fr-FR"/>
              </w:rPr>
            </w:pPr>
          </w:p>
        </w:tc>
        <w:tc>
          <w:tcPr>
            <w:tcW w:w="428" w:type="pct"/>
            <w:vAlign w:val="center"/>
          </w:tcPr>
          <w:p w14:paraId="6E6C9461" w14:textId="77777777" w:rsidR="00944C7B" w:rsidRPr="00FE79F4" w:rsidRDefault="00944C7B" w:rsidP="007E0D50">
            <w:pPr>
              <w:pStyle w:val="Paragraphedeliste"/>
              <w:spacing w:before="0" w:after="0" w:line="240" w:lineRule="auto"/>
              <w:jc w:val="center"/>
              <w:rPr>
                <w:lang w:val="fr-FR"/>
              </w:rPr>
            </w:pPr>
          </w:p>
        </w:tc>
        <w:tc>
          <w:tcPr>
            <w:tcW w:w="619" w:type="pct"/>
            <w:vAlign w:val="center"/>
          </w:tcPr>
          <w:p w14:paraId="2D2861F0" w14:textId="13F2D402" w:rsidR="00944C7B" w:rsidRPr="00A376E7" w:rsidRDefault="007E0D50" w:rsidP="007E0D50">
            <w:pPr>
              <w:pStyle w:val="Paragraphedeliste"/>
              <w:spacing w:before="0" w:after="0" w:line="240" w:lineRule="auto"/>
              <w:jc w:val="center"/>
              <w:rPr>
                <w:lang w:val="fr-FR"/>
              </w:rPr>
            </w:pPr>
            <w:r>
              <w:rPr>
                <w:lang w:val="fr-FR"/>
              </w:rPr>
              <w:t>X</w:t>
            </w:r>
          </w:p>
        </w:tc>
        <w:tc>
          <w:tcPr>
            <w:tcW w:w="1320" w:type="pct"/>
          </w:tcPr>
          <w:p w14:paraId="2FE3960D" w14:textId="2D799A7C" w:rsidR="00944C7B" w:rsidRPr="00FE79F4" w:rsidRDefault="00944C7B" w:rsidP="007E0D50">
            <w:pPr>
              <w:pStyle w:val="Paragraphedeliste"/>
              <w:spacing w:before="0" w:after="0" w:line="240" w:lineRule="auto"/>
              <w:rPr>
                <w:lang w:val="fr-FR"/>
              </w:rPr>
            </w:pPr>
            <w:r w:rsidRPr="00A376E7">
              <w:rPr>
                <w:lang w:val="fr-FR"/>
              </w:rPr>
              <w:t>Priorités des territoires spécifiques</w:t>
            </w:r>
          </w:p>
        </w:tc>
      </w:tr>
      <w:tr w:rsidR="00944C7B" w:rsidRPr="00FE79F4" w14:paraId="437BC8C0" w14:textId="77777777" w:rsidTr="00950D95">
        <w:trPr>
          <w:trHeight w:val="370"/>
        </w:trPr>
        <w:tc>
          <w:tcPr>
            <w:tcW w:w="1022" w:type="pct"/>
            <w:vAlign w:val="center"/>
          </w:tcPr>
          <w:p w14:paraId="2711B7D6" w14:textId="7468E363" w:rsidR="00944C7B" w:rsidRPr="00FE79F4" w:rsidRDefault="00944C7B" w:rsidP="00887DF6">
            <w:pPr>
              <w:pStyle w:val="Paragraphedeliste"/>
              <w:spacing w:before="0" w:after="0" w:line="240" w:lineRule="auto"/>
              <w:jc w:val="left"/>
              <w:rPr>
                <w:lang w:val="fr-FR"/>
              </w:rPr>
            </w:pPr>
            <w:r w:rsidRPr="00FE79F4">
              <w:rPr>
                <w:lang w:val="fr-FR"/>
              </w:rPr>
              <w:t>Contaminants</w:t>
            </w:r>
          </w:p>
        </w:tc>
        <w:tc>
          <w:tcPr>
            <w:tcW w:w="692" w:type="pct"/>
            <w:vAlign w:val="center"/>
          </w:tcPr>
          <w:p w14:paraId="6DC65C63"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6DD34563"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683444DC" w14:textId="38AC5662"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6FF28FA6" w14:textId="65BC00FA" w:rsidR="00944C7B" w:rsidRPr="00A376E7" w:rsidRDefault="007E0D50" w:rsidP="007E0D50">
            <w:pPr>
              <w:pStyle w:val="Paragraphedeliste"/>
              <w:spacing w:before="0" w:after="0" w:line="240" w:lineRule="auto"/>
              <w:jc w:val="center"/>
              <w:rPr>
                <w:lang w:val="fr-FR"/>
              </w:rPr>
            </w:pPr>
            <w:r>
              <w:rPr>
                <w:lang w:val="fr-FR"/>
              </w:rPr>
              <w:t>X</w:t>
            </w:r>
          </w:p>
        </w:tc>
        <w:tc>
          <w:tcPr>
            <w:tcW w:w="1320" w:type="pct"/>
          </w:tcPr>
          <w:p w14:paraId="5D19D7E1" w14:textId="70EDDADF" w:rsidR="00944C7B" w:rsidRPr="00FE79F4" w:rsidRDefault="00944C7B" w:rsidP="007E0D50">
            <w:pPr>
              <w:pStyle w:val="Paragraphedeliste"/>
              <w:spacing w:before="0" w:after="0" w:line="240" w:lineRule="auto"/>
              <w:rPr>
                <w:lang w:val="fr-FR"/>
              </w:rPr>
            </w:pPr>
            <w:r w:rsidRPr="00A376E7">
              <w:rPr>
                <w:lang w:val="fr-FR"/>
              </w:rPr>
              <w:t>Priorités des territoires spécifiques</w:t>
            </w:r>
          </w:p>
        </w:tc>
      </w:tr>
      <w:tr w:rsidR="00944C7B" w:rsidRPr="00FE79F4" w14:paraId="4EA818BB" w14:textId="77777777" w:rsidTr="00950D95">
        <w:trPr>
          <w:trHeight w:val="361"/>
        </w:trPr>
        <w:tc>
          <w:tcPr>
            <w:tcW w:w="1022" w:type="pct"/>
            <w:vAlign w:val="center"/>
          </w:tcPr>
          <w:p w14:paraId="7ED14ACF" w14:textId="235E6DD2" w:rsidR="00944C7B" w:rsidRPr="00FE79F4" w:rsidRDefault="00944C7B" w:rsidP="00887DF6">
            <w:pPr>
              <w:pStyle w:val="Paragraphedeliste"/>
              <w:spacing w:before="0" w:after="0" w:line="240" w:lineRule="auto"/>
              <w:jc w:val="left"/>
              <w:rPr>
                <w:lang w:val="fr-FR"/>
              </w:rPr>
            </w:pPr>
            <w:r w:rsidRPr="00FE79F4">
              <w:rPr>
                <w:lang w:val="fr-FR"/>
              </w:rPr>
              <w:t>Espèces exotiques</w:t>
            </w:r>
            <w:r w:rsidR="007E0D50">
              <w:rPr>
                <w:lang w:val="fr-FR"/>
              </w:rPr>
              <w:t xml:space="preserve"> invasives</w:t>
            </w:r>
          </w:p>
        </w:tc>
        <w:tc>
          <w:tcPr>
            <w:tcW w:w="692" w:type="pct"/>
            <w:vAlign w:val="center"/>
          </w:tcPr>
          <w:p w14:paraId="3E2FD7F7"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4C7D06CE"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39738597" w14:textId="6D1D046C"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522E8E1B" w14:textId="787E761F" w:rsidR="00944C7B" w:rsidRPr="00A376E7" w:rsidRDefault="007E0D50" w:rsidP="007E0D50">
            <w:pPr>
              <w:pStyle w:val="Paragraphedeliste"/>
              <w:spacing w:before="0" w:after="0" w:line="240" w:lineRule="auto"/>
              <w:jc w:val="center"/>
              <w:rPr>
                <w:lang w:val="fr-FR"/>
              </w:rPr>
            </w:pPr>
            <w:r>
              <w:rPr>
                <w:lang w:val="fr-FR"/>
              </w:rPr>
              <w:t>X</w:t>
            </w:r>
          </w:p>
        </w:tc>
        <w:tc>
          <w:tcPr>
            <w:tcW w:w="1320" w:type="pct"/>
          </w:tcPr>
          <w:p w14:paraId="737AF223" w14:textId="40AD44A0" w:rsidR="00944C7B" w:rsidRPr="00FE79F4" w:rsidRDefault="00944C7B" w:rsidP="007E0D50">
            <w:pPr>
              <w:pStyle w:val="Paragraphedeliste"/>
              <w:spacing w:before="0" w:after="0" w:line="240" w:lineRule="auto"/>
              <w:rPr>
                <w:lang w:val="fr-FR"/>
              </w:rPr>
            </w:pPr>
            <w:r w:rsidRPr="00A376E7">
              <w:rPr>
                <w:lang w:val="fr-FR"/>
              </w:rPr>
              <w:t>Priorités des territoires spécifiques</w:t>
            </w:r>
          </w:p>
        </w:tc>
      </w:tr>
      <w:tr w:rsidR="00944C7B" w:rsidRPr="00FE79F4" w14:paraId="1828CE25" w14:textId="77777777" w:rsidTr="00950D95">
        <w:trPr>
          <w:trHeight w:val="611"/>
        </w:trPr>
        <w:tc>
          <w:tcPr>
            <w:tcW w:w="1022" w:type="pct"/>
            <w:vAlign w:val="center"/>
          </w:tcPr>
          <w:p w14:paraId="21C9AD0E" w14:textId="0E221384" w:rsidR="00944C7B" w:rsidRPr="00FE79F4" w:rsidRDefault="00944C7B" w:rsidP="00887DF6">
            <w:pPr>
              <w:pStyle w:val="Paragraphedeliste"/>
              <w:spacing w:before="0" w:after="0" w:line="240" w:lineRule="auto"/>
              <w:jc w:val="left"/>
              <w:rPr>
                <w:lang w:val="fr-FR"/>
              </w:rPr>
            </w:pPr>
            <w:r w:rsidRPr="00FE79F4">
              <w:rPr>
                <w:lang w:val="fr-FR"/>
              </w:rPr>
              <w:t>Déforestation, reboisement, feux de forêt</w:t>
            </w:r>
          </w:p>
        </w:tc>
        <w:tc>
          <w:tcPr>
            <w:tcW w:w="692" w:type="pct"/>
            <w:vAlign w:val="center"/>
          </w:tcPr>
          <w:p w14:paraId="5100B3DF" w14:textId="77777777" w:rsidR="00944C7B" w:rsidRPr="00FE79F4" w:rsidRDefault="00944C7B" w:rsidP="007E0D50">
            <w:pPr>
              <w:pStyle w:val="Paragraphedeliste"/>
              <w:spacing w:before="0" w:after="0" w:line="240" w:lineRule="auto"/>
              <w:jc w:val="center"/>
              <w:rPr>
                <w:lang w:val="fr-FR"/>
              </w:rPr>
            </w:pPr>
          </w:p>
        </w:tc>
        <w:tc>
          <w:tcPr>
            <w:tcW w:w="919" w:type="pct"/>
            <w:vAlign w:val="center"/>
          </w:tcPr>
          <w:p w14:paraId="23015E49"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6ABA6407" w14:textId="467AB921"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32EAAC9C" w14:textId="77777777" w:rsidR="00944C7B" w:rsidRPr="00A376E7" w:rsidRDefault="00944C7B" w:rsidP="007E0D50">
            <w:pPr>
              <w:pStyle w:val="Paragraphedeliste"/>
              <w:spacing w:before="0" w:after="0" w:line="240" w:lineRule="auto"/>
              <w:jc w:val="center"/>
              <w:rPr>
                <w:lang w:val="fr-FR"/>
              </w:rPr>
            </w:pPr>
          </w:p>
        </w:tc>
        <w:tc>
          <w:tcPr>
            <w:tcW w:w="1320" w:type="pct"/>
          </w:tcPr>
          <w:p w14:paraId="068ADC0F" w14:textId="7E558C0C" w:rsidR="00944C7B" w:rsidRPr="00FE79F4" w:rsidRDefault="00944C7B" w:rsidP="007E0D50">
            <w:pPr>
              <w:pStyle w:val="Paragraphedeliste"/>
              <w:spacing w:before="0" w:after="0" w:line="240" w:lineRule="auto"/>
              <w:rPr>
                <w:lang w:val="fr-FR"/>
              </w:rPr>
            </w:pPr>
            <w:r w:rsidRPr="00A376E7">
              <w:rPr>
                <w:lang w:val="fr-FR"/>
              </w:rPr>
              <w:t>Priorités des territoires spécifiques</w:t>
            </w:r>
          </w:p>
        </w:tc>
      </w:tr>
      <w:tr w:rsidR="00944C7B" w:rsidRPr="00FE79F4" w14:paraId="05CD2123" w14:textId="77777777" w:rsidTr="00950D95">
        <w:trPr>
          <w:trHeight w:val="370"/>
        </w:trPr>
        <w:tc>
          <w:tcPr>
            <w:tcW w:w="1022" w:type="pct"/>
            <w:vAlign w:val="center"/>
          </w:tcPr>
          <w:p w14:paraId="707918BC" w14:textId="1BE3365B" w:rsidR="00944C7B" w:rsidRPr="00FE79F4" w:rsidRDefault="00944C7B" w:rsidP="00887DF6">
            <w:pPr>
              <w:pStyle w:val="Paragraphedeliste"/>
              <w:spacing w:before="0" w:after="0" w:line="240" w:lineRule="auto"/>
              <w:jc w:val="left"/>
              <w:rPr>
                <w:lang w:val="fr-FR"/>
              </w:rPr>
            </w:pPr>
            <w:r w:rsidRPr="00FE79F4">
              <w:rPr>
                <w:lang w:val="fr-FR"/>
              </w:rPr>
              <w:t>Exploitation de zones humides</w:t>
            </w:r>
          </w:p>
        </w:tc>
        <w:tc>
          <w:tcPr>
            <w:tcW w:w="692" w:type="pct"/>
            <w:vAlign w:val="center"/>
          </w:tcPr>
          <w:p w14:paraId="70B6E672" w14:textId="77777777" w:rsidR="00944C7B" w:rsidRPr="00FE79F4" w:rsidRDefault="00944C7B" w:rsidP="007E0D50">
            <w:pPr>
              <w:pStyle w:val="Paragraphedeliste"/>
              <w:spacing w:before="0" w:after="0" w:line="240" w:lineRule="auto"/>
              <w:jc w:val="center"/>
              <w:rPr>
                <w:lang w:val="fr-FR"/>
              </w:rPr>
            </w:pPr>
          </w:p>
        </w:tc>
        <w:tc>
          <w:tcPr>
            <w:tcW w:w="919" w:type="pct"/>
            <w:vAlign w:val="center"/>
          </w:tcPr>
          <w:p w14:paraId="33B390E3" w14:textId="77777777"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5E92AF49" w14:textId="77777777" w:rsidR="00944C7B" w:rsidRPr="00FE79F4" w:rsidRDefault="00944C7B" w:rsidP="007E0D50">
            <w:pPr>
              <w:pStyle w:val="Paragraphedeliste"/>
              <w:spacing w:before="0" w:after="0" w:line="240" w:lineRule="auto"/>
              <w:jc w:val="center"/>
              <w:rPr>
                <w:lang w:val="fr-FR"/>
              </w:rPr>
            </w:pPr>
          </w:p>
        </w:tc>
        <w:tc>
          <w:tcPr>
            <w:tcW w:w="619" w:type="pct"/>
            <w:vAlign w:val="center"/>
          </w:tcPr>
          <w:p w14:paraId="5EF39A63" w14:textId="77777777" w:rsidR="00944C7B" w:rsidRPr="00A376E7" w:rsidRDefault="00944C7B" w:rsidP="007E0D50">
            <w:pPr>
              <w:pStyle w:val="Paragraphedeliste"/>
              <w:spacing w:before="0" w:after="0" w:line="240" w:lineRule="auto"/>
              <w:jc w:val="center"/>
              <w:rPr>
                <w:lang w:val="fr-FR"/>
              </w:rPr>
            </w:pPr>
          </w:p>
        </w:tc>
        <w:tc>
          <w:tcPr>
            <w:tcW w:w="1320" w:type="pct"/>
          </w:tcPr>
          <w:p w14:paraId="0ACA167B" w14:textId="77825B40" w:rsidR="00944C7B" w:rsidRPr="00FE79F4" w:rsidRDefault="00944C7B" w:rsidP="007E0D50">
            <w:pPr>
              <w:pStyle w:val="Paragraphedeliste"/>
              <w:spacing w:before="0" w:after="0" w:line="240" w:lineRule="auto"/>
              <w:rPr>
                <w:lang w:val="fr-FR"/>
              </w:rPr>
            </w:pPr>
            <w:r w:rsidRPr="00A376E7">
              <w:rPr>
                <w:lang w:val="fr-FR"/>
              </w:rPr>
              <w:t>Priorités des territoires spécifiques</w:t>
            </w:r>
          </w:p>
        </w:tc>
      </w:tr>
      <w:tr w:rsidR="00944C7B" w:rsidRPr="00FE79F4" w14:paraId="50BF9CF0" w14:textId="77777777" w:rsidTr="00950D95">
        <w:trPr>
          <w:trHeight w:val="370"/>
        </w:trPr>
        <w:tc>
          <w:tcPr>
            <w:tcW w:w="1022" w:type="pct"/>
            <w:vAlign w:val="center"/>
          </w:tcPr>
          <w:p w14:paraId="412C1D16" w14:textId="3842ADFD" w:rsidR="00944C7B" w:rsidRPr="00FE79F4" w:rsidRDefault="00944C7B" w:rsidP="00887DF6">
            <w:pPr>
              <w:pStyle w:val="Paragraphedeliste"/>
              <w:spacing w:before="0" w:after="0" w:line="240" w:lineRule="auto"/>
              <w:jc w:val="left"/>
              <w:rPr>
                <w:lang w:val="fr-FR"/>
              </w:rPr>
            </w:pPr>
            <w:r>
              <w:rPr>
                <w:lang w:val="fr-FR"/>
              </w:rPr>
              <w:t xml:space="preserve">Mines et extractions </w:t>
            </w:r>
          </w:p>
        </w:tc>
        <w:tc>
          <w:tcPr>
            <w:tcW w:w="692" w:type="pct"/>
            <w:vAlign w:val="center"/>
          </w:tcPr>
          <w:p w14:paraId="5464AC0F" w14:textId="6C3D578E" w:rsidR="00944C7B" w:rsidRPr="00FE79F4" w:rsidRDefault="00944C7B" w:rsidP="007E0D50">
            <w:pPr>
              <w:pStyle w:val="Paragraphedeliste"/>
              <w:spacing w:before="0" w:after="0" w:line="240" w:lineRule="auto"/>
              <w:jc w:val="center"/>
              <w:rPr>
                <w:lang w:val="fr-FR"/>
              </w:rPr>
            </w:pPr>
            <w:r w:rsidRPr="00FE79F4">
              <w:rPr>
                <w:lang w:val="fr-FR"/>
              </w:rPr>
              <w:t>X</w:t>
            </w:r>
          </w:p>
        </w:tc>
        <w:tc>
          <w:tcPr>
            <w:tcW w:w="919" w:type="pct"/>
            <w:vAlign w:val="center"/>
          </w:tcPr>
          <w:p w14:paraId="352997D6" w14:textId="0854D7DA" w:rsidR="00944C7B" w:rsidRPr="00FE79F4" w:rsidRDefault="00944C7B" w:rsidP="007E0D50">
            <w:pPr>
              <w:pStyle w:val="Paragraphedeliste"/>
              <w:spacing w:before="0" w:after="0" w:line="240" w:lineRule="auto"/>
              <w:jc w:val="center"/>
              <w:rPr>
                <w:lang w:val="fr-FR"/>
              </w:rPr>
            </w:pPr>
            <w:r w:rsidRPr="00FE79F4">
              <w:rPr>
                <w:lang w:val="fr-FR"/>
              </w:rPr>
              <w:t>X</w:t>
            </w:r>
          </w:p>
        </w:tc>
        <w:tc>
          <w:tcPr>
            <w:tcW w:w="428" w:type="pct"/>
            <w:vAlign w:val="center"/>
          </w:tcPr>
          <w:p w14:paraId="17B2C529" w14:textId="39E98403" w:rsidR="00944C7B" w:rsidRPr="00FE79F4" w:rsidRDefault="00944C7B" w:rsidP="007E0D50">
            <w:pPr>
              <w:pStyle w:val="Paragraphedeliste"/>
              <w:spacing w:before="0" w:after="0" w:line="240" w:lineRule="auto"/>
              <w:jc w:val="center"/>
              <w:rPr>
                <w:lang w:val="fr-FR"/>
              </w:rPr>
            </w:pPr>
            <w:r w:rsidRPr="00FE79F4">
              <w:rPr>
                <w:lang w:val="fr-FR"/>
              </w:rPr>
              <w:t>X</w:t>
            </w:r>
          </w:p>
        </w:tc>
        <w:tc>
          <w:tcPr>
            <w:tcW w:w="619" w:type="pct"/>
            <w:vAlign w:val="center"/>
          </w:tcPr>
          <w:p w14:paraId="71290D65" w14:textId="77777777" w:rsidR="00944C7B" w:rsidRPr="00A376E7" w:rsidRDefault="00944C7B" w:rsidP="007E0D50">
            <w:pPr>
              <w:pStyle w:val="Paragraphedeliste"/>
              <w:spacing w:before="0" w:after="0" w:line="240" w:lineRule="auto"/>
              <w:jc w:val="center"/>
              <w:rPr>
                <w:lang w:val="fr-FR"/>
              </w:rPr>
            </w:pPr>
          </w:p>
        </w:tc>
        <w:tc>
          <w:tcPr>
            <w:tcW w:w="1320" w:type="pct"/>
          </w:tcPr>
          <w:p w14:paraId="40427642" w14:textId="76247F00" w:rsidR="00944C7B" w:rsidRPr="00FE79F4" w:rsidRDefault="00944C7B" w:rsidP="007E0D50">
            <w:pPr>
              <w:pStyle w:val="Paragraphedeliste"/>
              <w:spacing w:before="0" w:after="0" w:line="240" w:lineRule="auto"/>
              <w:rPr>
                <w:lang w:val="fr-FR"/>
              </w:rPr>
            </w:pPr>
            <w:r w:rsidRPr="00A376E7">
              <w:rPr>
                <w:lang w:val="fr-FR"/>
              </w:rPr>
              <w:t>Priorités des territoires spécifiques</w:t>
            </w:r>
          </w:p>
        </w:tc>
      </w:tr>
    </w:tbl>
    <w:p w14:paraId="297CF4E3" w14:textId="77777777" w:rsidR="00E240C9" w:rsidRPr="005D2B17" w:rsidRDefault="00E240C9" w:rsidP="00082BFC">
      <w:pPr>
        <w:rPr>
          <w:sz w:val="22"/>
          <w:szCs w:val="22"/>
          <w:lang w:val="fr-FR"/>
        </w:rPr>
      </w:pPr>
    </w:p>
    <w:p w14:paraId="4EDBF016" w14:textId="47BABF5B" w:rsidR="00792DA6" w:rsidRDefault="00792DA6" w:rsidP="00082BFC">
      <w:pPr>
        <w:rPr>
          <w:lang w:val="fr-FR"/>
        </w:rPr>
      </w:pPr>
      <w:r w:rsidRPr="00792DA6">
        <w:rPr>
          <w:lang w:val="fr-FR"/>
        </w:rPr>
        <w:t xml:space="preserve">Le changement climatique, comme </w:t>
      </w:r>
      <w:r w:rsidR="00FF26E8">
        <w:rPr>
          <w:lang w:val="fr-FR"/>
        </w:rPr>
        <w:t>déjà souligné dans ce rapport</w:t>
      </w:r>
      <w:r>
        <w:rPr>
          <w:lang w:val="fr-FR"/>
        </w:rPr>
        <w:t xml:space="preserve">, </w:t>
      </w:r>
      <w:r w:rsidR="00FF26E8">
        <w:rPr>
          <w:lang w:val="fr-FR"/>
        </w:rPr>
        <w:t>impact</w:t>
      </w:r>
      <w:r w:rsidR="00100F83">
        <w:rPr>
          <w:lang w:val="fr-FR"/>
        </w:rPr>
        <w:t>e</w:t>
      </w:r>
      <w:r w:rsidR="00FF26E8">
        <w:rPr>
          <w:lang w:val="fr-FR"/>
        </w:rPr>
        <w:t xml:space="preserve"> fortement l</w:t>
      </w:r>
      <w:r w:rsidR="00100F83">
        <w:rPr>
          <w:lang w:val="fr-FR"/>
        </w:rPr>
        <w:t>a zone</w:t>
      </w:r>
      <w:r w:rsidR="00FF26E8">
        <w:rPr>
          <w:lang w:val="fr-FR"/>
        </w:rPr>
        <w:t xml:space="preserve"> de coopération</w:t>
      </w:r>
      <w:r>
        <w:rPr>
          <w:lang w:val="fr-FR"/>
        </w:rPr>
        <w:t>, notamment en termes</w:t>
      </w:r>
      <w:r w:rsidR="00FF26E8">
        <w:rPr>
          <w:lang w:val="fr-FR"/>
        </w:rPr>
        <w:t xml:space="preserve"> de risques naturels accrus</w:t>
      </w:r>
      <w:r w:rsidR="00913AD7">
        <w:rPr>
          <w:lang w:val="fr-FR"/>
        </w:rPr>
        <w:t xml:space="preserve">. </w:t>
      </w:r>
      <w:r w:rsidR="00100F83">
        <w:rPr>
          <w:lang w:val="fr-FR"/>
        </w:rPr>
        <w:t xml:space="preserve">De fait, le </w:t>
      </w:r>
      <w:r w:rsidR="00913AD7" w:rsidRPr="00913AD7">
        <w:rPr>
          <w:lang w:val="fr-FR"/>
        </w:rPr>
        <w:t xml:space="preserve">PC investit </w:t>
      </w:r>
      <w:r w:rsidR="00100F83">
        <w:rPr>
          <w:lang w:val="fr-FR"/>
        </w:rPr>
        <w:t xml:space="preserve">une partie de ses ressources </w:t>
      </w:r>
      <w:r w:rsidR="00913AD7" w:rsidRPr="00913AD7">
        <w:rPr>
          <w:lang w:val="fr-FR"/>
        </w:rPr>
        <w:t>afin de contraster les e</w:t>
      </w:r>
      <w:r w:rsidR="00913AD7">
        <w:rPr>
          <w:lang w:val="fr-FR"/>
        </w:rPr>
        <w:t xml:space="preserve">ffets du changement climatique et </w:t>
      </w:r>
      <w:r w:rsidR="00100F83">
        <w:rPr>
          <w:lang w:val="fr-FR"/>
        </w:rPr>
        <w:t xml:space="preserve">de </w:t>
      </w:r>
      <w:r w:rsidR="00913AD7">
        <w:rPr>
          <w:lang w:val="fr-FR"/>
        </w:rPr>
        <w:t xml:space="preserve">promouvoir l’adaptation à ce dernier. </w:t>
      </w:r>
      <w:r w:rsidR="00913AD7" w:rsidRPr="008625D5">
        <w:rPr>
          <w:lang w:val="fr-FR"/>
        </w:rPr>
        <w:t xml:space="preserve">L’utilisation des sols </w:t>
      </w:r>
      <w:r w:rsidR="00100F83">
        <w:rPr>
          <w:lang w:val="fr-FR"/>
        </w:rPr>
        <w:t>- en termes d’</w:t>
      </w:r>
      <w:r w:rsidR="00913AD7" w:rsidRPr="008625D5">
        <w:rPr>
          <w:lang w:val="fr-FR"/>
        </w:rPr>
        <w:t xml:space="preserve">urbanisation, </w:t>
      </w:r>
      <w:r w:rsidR="00100F83">
        <w:rPr>
          <w:lang w:val="fr-FR"/>
        </w:rPr>
        <w:t>d’</w:t>
      </w:r>
      <w:r w:rsidR="00913AD7" w:rsidRPr="008625D5">
        <w:rPr>
          <w:lang w:val="fr-FR"/>
        </w:rPr>
        <w:t xml:space="preserve">infrastructures, </w:t>
      </w:r>
      <w:r w:rsidR="00100F83">
        <w:rPr>
          <w:lang w:val="fr-FR"/>
        </w:rPr>
        <w:t>d’</w:t>
      </w:r>
      <w:r w:rsidR="00913AD7" w:rsidRPr="008625D5">
        <w:rPr>
          <w:lang w:val="fr-FR"/>
        </w:rPr>
        <w:t>agriculture</w:t>
      </w:r>
      <w:r w:rsidR="00100F83">
        <w:rPr>
          <w:lang w:val="fr-FR"/>
        </w:rPr>
        <w:t xml:space="preserve"> et</w:t>
      </w:r>
      <w:r w:rsidR="00913AD7" w:rsidRPr="008625D5">
        <w:rPr>
          <w:lang w:val="fr-FR"/>
        </w:rPr>
        <w:t xml:space="preserve"> </w:t>
      </w:r>
      <w:r w:rsidR="00100F83">
        <w:rPr>
          <w:lang w:val="fr-FR"/>
        </w:rPr>
        <w:t xml:space="preserve">de </w:t>
      </w:r>
      <w:r w:rsidR="00913AD7" w:rsidRPr="008625D5">
        <w:rPr>
          <w:lang w:val="fr-FR"/>
        </w:rPr>
        <w:t>forêt</w:t>
      </w:r>
      <w:r w:rsidR="00100F83">
        <w:rPr>
          <w:lang w:val="fr-FR"/>
        </w:rPr>
        <w:t xml:space="preserve"> -</w:t>
      </w:r>
      <w:r w:rsidR="00913AD7" w:rsidRPr="008625D5">
        <w:rPr>
          <w:lang w:val="fr-FR"/>
        </w:rPr>
        <w:t xml:space="preserve"> </w:t>
      </w:r>
      <w:r w:rsidR="00100F83">
        <w:rPr>
          <w:lang w:val="fr-FR"/>
        </w:rPr>
        <w:t>est très variable selon les régions</w:t>
      </w:r>
      <w:r w:rsidR="008625D5">
        <w:rPr>
          <w:lang w:val="fr-FR"/>
        </w:rPr>
        <w:t xml:space="preserve">, </w:t>
      </w:r>
      <w:r w:rsidR="00100F83">
        <w:rPr>
          <w:lang w:val="fr-FR"/>
        </w:rPr>
        <w:t>et ne pose donc de véritables problèmes d’artificialisation que pour certains territoires</w:t>
      </w:r>
      <w:r w:rsidR="008625D5">
        <w:rPr>
          <w:lang w:val="fr-FR"/>
        </w:rPr>
        <w:t>. Le tourisme est un élément relativement p</w:t>
      </w:r>
      <w:r w:rsidR="00ED3CF4">
        <w:rPr>
          <w:lang w:val="fr-FR"/>
        </w:rPr>
        <w:t>ertinent pour l’ensemble de</w:t>
      </w:r>
      <w:r w:rsidR="00100F83">
        <w:rPr>
          <w:lang w:val="fr-FR"/>
        </w:rPr>
        <w:t>s régions impliquées</w:t>
      </w:r>
      <w:r w:rsidR="00ED3CF4">
        <w:rPr>
          <w:lang w:val="fr-FR"/>
        </w:rPr>
        <w:t xml:space="preserve">, et principalement pour les </w:t>
      </w:r>
      <w:r w:rsidR="00100F83">
        <w:rPr>
          <w:lang w:val="fr-FR"/>
        </w:rPr>
        <w:t xml:space="preserve">zones </w:t>
      </w:r>
      <w:r w:rsidR="00ED3CF4">
        <w:rPr>
          <w:lang w:val="fr-FR"/>
        </w:rPr>
        <w:t>côtières ;</w:t>
      </w:r>
      <w:r w:rsidR="00100F83">
        <w:rPr>
          <w:lang w:val="fr-FR"/>
        </w:rPr>
        <w:t xml:space="preserve"> à l’inverse l’usage des eaux de </w:t>
      </w:r>
      <w:r w:rsidR="00ED3CF4">
        <w:rPr>
          <w:lang w:val="fr-FR"/>
        </w:rPr>
        <w:t>rivières (pertinent par exemple dans le</w:t>
      </w:r>
      <w:r w:rsidR="00100F83">
        <w:rPr>
          <w:lang w:val="fr-FR"/>
        </w:rPr>
        <w:t xml:space="preserve"> cas du </w:t>
      </w:r>
      <w:r w:rsidR="00ED3CF4">
        <w:rPr>
          <w:lang w:val="fr-FR"/>
        </w:rPr>
        <w:t xml:space="preserve">bassin du Po), </w:t>
      </w:r>
      <w:r w:rsidR="00100F83">
        <w:rPr>
          <w:lang w:val="fr-FR"/>
        </w:rPr>
        <w:t>si l’on considère aussi leur contamination,</w:t>
      </w:r>
      <w:r w:rsidR="00ED3CF4">
        <w:rPr>
          <w:lang w:val="fr-FR"/>
        </w:rPr>
        <w:t xml:space="preserve"> </w:t>
      </w:r>
      <w:r w:rsidR="00100F83">
        <w:rPr>
          <w:lang w:val="fr-FR"/>
        </w:rPr>
        <w:t xml:space="preserve">ne pose pas des </w:t>
      </w:r>
      <w:r w:rsidR="00D6606A">
        <w:rPr>
          <w:lang w:val="fr-FR"/>
        </w:rPr>
        <w:t>problèmes identiques</w:t>
      </w:r>
      <w:r w:rsidR="00100F83">
        <w:rPr>
          <w:lang w:val="fr-FR"/>
        </w:rPr>
        <w:t xml:space="preserve"> partout dans la zone </w:t>
      </w:r>
      <w:r w:rsidR="00DC5C9B">
        <w:rPr>
          <w:lang w:val="fr-FR"/>
        </w:rPr>
        <w:t>de coopération.</w:t>
      </w:r>
    </w:p>
    <w:p w14:paraId="2F808B4D" w14:textId="480D26BB" w:rsidR="00F24123" w:rsidRDefault="00F24123" w:rsidP="00F24123">
      <w:pPr>
        <w:rPr>
          <w:lang w:val="fr-FR"/>
        </w:rPr>
      </w:pPr>
      <w:r w:rsidRPr="00F24123">
        <w:rPr>
          <w:b/>
          <w:bCs/>
          <w:u w:val="single"/>
          <w:lang w:val="fr-FR"/>
        </w:rPr>
        <w:lastRenderedPageBreak/>
        <w:t>Dans une deuxième étape</w:t>
      </w:r>
      <w:r w:rsidRPr="003D5267">
        <w:rPr>
          <w:lang w:val="fr-FR"/>
        </w:rPr>
        <w:t>,</w:t>
      </w:r>
      <w:r>
        <w:rPr>
          <w:lang w:val="fr-FR"/>
        </w:rPr>
        <w:t xml:space="preserve"> une analyse plus détaillée est effectuée</w:t>
      </w:r>
      <w:r w:rsidRPr="003D5267">
        <w:rPr>
          <w:lang w:val="fr-FR"/>
        </w:rPr>
        <w:t xml:space="preserve"> </w:t>
      </w:r>
      <w:r w:rsidR="00613BF0">
        <w:rPr>
          <w:lang w:val="fr-FR"/>
        </w:rPr>
        <w:t>qui identifie</w:t>
      </w:r>
      <w:r w:rsidRPr="003D5267">
        <w:rPr>
          <w:lang w:val="fr-FR"/>
        </w:rPr>
        <w:t xml:space="preserve"> </w:t>
      </w:r>
      <w:r w:rsidR="00613BF0">
        <w:rPr>
          <w:lang w:val="fr-FR"/>
        </w:rPr>
        <w:t xml:space="preserve">les principales vulnérabilités encourues par chaque </w:t>
      </w:r>
      <w:r>
        <w:rPr>
          <w:lang w:val="fr-FR"/>
        </w:rPr>
        <w:t xml:space="preserve">type d’habitat et </w:t>
      </w:r>
      <w:r w:rsidR="00613BF0">
        <w:rPr>
          <w:lang w:val="fr-FR"/>
        </w:rPr>
        <w:t>par l</w:t>
      </w:r>
      <w:r>
        <w:rPr>
          <w:lang w:val="fr-FR"/>
        </w:rPr>
        <w:t>es</w:t>
      </w:r>
      <w:r w:rsidRPr="003D5267">
        <w:rPr>
          <w:lang w:val="fr-FR"/>
        </w:rPr>
        <w:t xml:space="preserve"> espèces </w:t>
      </w:r>
      <w:r>
        <w:rPr>
          <w:lang w:val="fr-FR"/>
        </w:rPr>
        <w:t xml:space="preserve">prioritaires </w:t>
      </w:r>
      <w:r w:rsidR="00613BF0">
        <w:rPr>
          <w:lang w:val="fr-FR"/>
        </w:rPr>
        <w:t xml:space="preserve">présentes dans </w:t>
      </w:r>
      <w:r>
        <w:rPr>
          <w:lang w:val="fr-FR"/>
        </w:rPr>
        <w:t>la zone de coopération.  Les résultats sont présentés dans les deux tableaux suivants.</w:t>
      </w:r>
    </w:p>
    <w:p w14:paraId="11D5BE59" w14:textId="7AE183C8" w:rsidR="000553E7" w:rsidRPr="00FE79F4" w:rsidRDefault="000553E7" w:rsidP="00FE79F4">
      <w:pPr>
        <w:pStyle w:val="DidascaliaCentrata"/>
        <w:rPr>
          <w:b w:val="0"/>
          <w:bCs/>
        </w:rPr>
      </w:pPr>
      <w:bookmarkStart w:id="180" w:name="_Toc66805910"/>
      <w:r w:rsidRPr="00FE79F4">
        <w:rPr>
          <w:b w:val="0"/>
          <w:bCs/>
        </w:rPr>
        <w:t xml:space="preserve">Tableau </w:t>
      </w:r>
      <w:r w:rsidRPr="00FE79F4">
        <w:rPr>
          <w:b w:val="0"/>
          <w:bCs/>
          <w:lang w:val="en-GB"/>
        </w:rPr>
        <w:fldChar w:fldCharType="begin"/>
      </w:r>
      <w:r w:rsidRPr="00FE79F4">
        <w:rPr>
          <w:b w:val="0"/>
          <w:bCs/>
        </w:rPr>
        <w:instrText xml:space="preserve"> SEQ Tableau \* ARABIC </w:instrText>
      </w:r>
      <w:r w:rsidRPr="00FE79F4">
        <w:rPr>
          <w:b w:val="0"/>
          <w:bCs/>
          <w:lang w:val="en-GB"/>
        </w:rPr>
        <w:fldChar w:fldCharType="separate"/>
      </w:r>
      <w:r w:rsidR="00F5706A" w:rsidRPr="00FE79F4">
        <w:rPr>
          <w:b w:val="0"/>
          <w:bCs/>
        </w:rPr>
        <w:t>15</w:t>
      </w:r>
      <w:r w:rsidRPr="00FE79F4">
        <w:rPr>
          <w:b w:val="0"/>
          <w:bCs/>
          <w:lang w:val="en-GB"/>
        </w:rPr>
        <w:fldChar w:fldCharType="end"/>
      </w:r>
      <w:r w:rsidRPr="00FE79F4">
        <w:rPr>
          <w:b w:val="0"/>
          <w:bCs/>
        </w:rPr>
        <w:t xml:space="preserve"> </w:t>
      </w:r>
      <w:r w:rsidR="00FE79F4" w:rsidRPr="00FE79F4">
        <w:rPr>
          <w:b w:val="0"/>
          <w:bCs/>
        </w:rPr>
        <w:t xml:space="preserve">: </w:t>
      </w:r>
      <w:r w:rsidR="003E3688">
        <w:rPr>
          <w:b w:val="0"/>
          <w:bCs/>
        </w:rPr>
        <w:t>Vulnérabilité</w:t>
      </w:r>
      <w:r w:rsidR="00ED7856" w:rsidRPr="00FE79F4">
        <w:rPr>
          <w:b w:val="0"/>
          <w:bCs/>
        </w:rPr>
        <w:t xml:space="preserve"> des habitats </w:t>
      </w:r>
      <w:r w:rsidR="003E3688">
        <w:rPr>
          <w:b w:val="0"/>
          <w:bCs/>
        </w:rPr>
        <w:t>prioritaires dans la zone de coopération</w:t>
      </w:r>
      <w:bookmarkEnd w:id="180"/>
    </w:p>
    <w:tbl>
      <w:tblPr>
        <w:tblStyle w:val="Grilledutableau"/>
        <w:tblW w:w="5000" w:type="pct"/>
        <w:tblLook w:val="04A0" w:firstRow="1" w:lastRow="0" w:firstColumn="1" w:lastColumn="0" w:noHBand="0" w:noVBand="1"/>
      </w:tblPr>
      <w:tblGrid>
        <w:gridCol w:w="1999"/>
        <w:gridCol w:w="3686"/>
        <w:gridCol w:w="1583"/>
        <w:gridCol w:w="2354"/>
      </w:tblGrid>
      <w:tr w:rsidR="00300F62" w:rsidRPr="00300F62" w14:paraId="177EAED7" w14:textId="77777777" w:rsidTr="00300F62">
        <w:tc>
          <w:tcPr>
            <w:tcW w:w="1062" w:type="pct"/>
            <w:shd w:val="clear" w:color="auto" w:fill="DBE5F1" w:themeFill="accent1" w:themeFillTint="33"/>
            <w:vAlign w:val="center"/>
          </w:tcPr>
          <w:p w14:paraId="7B72C3CE" w14:textId="77777777" w:rsidR="00300F62" w:rsidRPr="00300F62" w:rsidRDefault="00300F62" w:rsidP="0012499A">
            <w:pPr>
              <w:spacing w:before="0" w:after="0" w:line="240" w:lineRule="auto"/>
              <w:jc w:val="center"/>
              <w:rPr>
                <w:b/>
                <w:bCs/>
                <w:lang w:val="fr-FR"/>
              </w:rPr>
            </w:pPr>
            <w:r w:rsidRPr="00300F62">
              <w:rPr>
                <w:b/>
                <w:bCs/>
                <w:lang w:val="fr-FR"/>
              </w:rPr>
              <w:t>Ensemble d’habitats</w:t>
            </w:r>
          </w:p>
        </w:tc>
        <w:tc>
          <w:tcPr>
            <w:tcW w:w="1939" w:type="pct"/>
            <w:shd w:val="clear" w:color="auto" w:fill="DBE5F1" w:themeFill="accent1" w:themeFillTint="33"/>
            <w:vAlign w:val="center"/>
          </w:tcPr>
          <w:p w14:paraId="7CCEBF2E" w14:textId="77777777" w:rsidR="00300F62" w:rsidRPr="00300F62" w:rsidRDefault="00300F62" w:rsidP="0012499A">
            <w:pPr>
              <w:spacing w:before="0" w:after="0" w:line="240" w:lineRule="auto"/>
              <w:jc w:val="center"/>
              <w:rPr>
                <w:b/>
                <w:bCs/>
                <w:lang w:val="fr-FR"/>
              </w:rPr>
            </w:pPr>
            <w:r w:rsidRPr="00300F62">
              <w:rPr>
                <w:b/>
                <w:bCs/>
                <w:lang w:val="fr-FR"/>
              </w:rPr>
              <w:t>Habitats prioritaires</w:t>
            </w:r>
          </w:p>
        </w:tc>
        <w:tc>
          <w:tcPr>
            <w:tcW w:w="753" w:type="pct"/>
            <w:shd w:val="clear" w:color="auto" w:fill="DBE5F1" w:themeFill="accent1" w:themeFillTint="33"/>
            <w:vAlign w:val="center"/>
          </w:tcPr>
          <w:p w14:paraId="22893688" w14:textId="77777777" w:rsidR="00300F62" w:rsidRPr="00300F62" w:rsidRDefault="00300F62" w:rsidP="0012499A">
            <w:pPr>
              <w:spacing w:before="0" w:after="0" w:line="240" w:lineRule="auto"/>
              <w:jc w:val="center"/>
              <w:rPr>
                <w:b/>
                <w:bCs/>
                <w:lang w:val="fr-FR"/>
              </w:rPr>
            </w:pPr>
            <w:r w:rsidRPr="00300F62">
              <w:rPr>
                <w:b/>
                <w:bCs/>
                <w:lang w:val="fr-FR"/>
              </w:rPr>
              <w:t>Région biogéographique</w:t>
            </w:r>
          </w:p>
        </w:tc>
        <w:tc>
          <w:tcPr>
            <w:tcW w:w="1246" w:type="pct"/>
            <w:shd w:val="clear" w:color="auto" w:fill="DBE5F1" w:themeFill="accent1" w:themeFillTint="33"/>
            <w:vAlign w:val="center"/>
          </w:tcPr>
          <w:p w14:paraId="04FDCBC3" w14:textId="77777777" w:rsidR="00300F62" w:rsidRPr="00300F62" w:rsidRDefault="00300F62" w:rsidP="0012499A">
            <w:pPr>
              <w:spacing w:before="0" w:after="0" w:line="240" w:lineRule="auto"/>
              <w:jc w:val="center"/>
              <w:rPr>
                <w:b/>
                <w:bCs/>
                <w:lang w:val="fr-FR"/>
              </w:rPr>
            </w:pPr>
            <w:r w:rsidRPr="00300F62">
              <w:rPr>
                <w:b/>
                <w:bCs/>
                <w:lang w:val="fr-FR"/>
              </w:rPr>
              <w:t>Vulnérabilité</w:t>
            </w:r>
          </w:p>
        </w:tc>
      </w:tr>
      <w:tr w:rsidR="00300F62" w:rsidRPr="00A06F9F" w14:paraId="26C80B77" w14:textId="77777777" w:rsidTr="00300F62">
        <w:trPr>
          <w:trHeight w:val="2141"/>
        </w:trPr>
        <w:tc>
          <w:tcPr>
            <w:tcW w:w="1062" w:type="pct"/>
            <w:vAlign w:val="center"/>
          </w:tcPr>
          <w:p w14:paraId="72062E04" w14:textId="77777777" w:rsidR="00300F62" w:rsidRPr="00300F62" w:rsidRDefault="00300F62" w:rsidP="0012499A">
            <w:pPr>
              <w:spacing w:before="0" w:after="0" w:line="240" w:lineRule="auto"/>
              <w:jc w:val="center"/>
              <w:rPr>
                <w:b/>
                <w:bCs/>
                <w:sz w:val="18"/>
                <w:szCs w:val="18"/>
                <w:lang w:val="fr-FR"/>
              </w:rPr>
            </w:pPr>
            <w:r w:rsidRPr="00300F62">
              <w:rPr>
                <w:b/>
                <w:bCs/>
                <w:sz w:val="18"/>
                <w:szCs w:val="18"/>
                <w:lang w:val="fr-FR"/>
              </w:rPr>
              <w:t>Habitats côtiers et végétations halophytiques</w:t>
            </w:r>
          </w:p>
        </w:tc>
        <w:tc>
          <w:tcPr>
            <w:tcW w:w="1939" w:type="pct"/>
            <w:vAlign w:val="center"/>
          </w:tcPr>
          <w:p w14:paraId="72204D54" w14:textId="77777777" w:rsidR="00300F62" w:rsidRPr="00300F62" w:rsidRDefault="00300F62" w:rsidP="0012499A">
            <w:pPr>
              <w:spacing w:before="0" w:after="0" w:line="240" w:lineRule="auto"/>
              <w:rPr>
                <w:rFonts w:eastAsia="Times New Roman" w:cs="Calibri Light"/>
                <w:color w:val="000000"/>
                <w:sz w:val="18"/>
                <w:szCs w:val="18"/>
                <w:lang w:val="fr-FR"/>
              </w:rPr>
            </w:pPr>
            <w:r w:rsidRPr="00300F62">
              <w:rPr>
                <w:rFonts w:eastAsia="Times New Roman" w:cs="Calibri Light"/>
                <w:color w:val="000000"/>
                <w:sz w:val="18"/>
                <w:szCs w:val="18"/>
                <w:lang w:val="fr-FR"/>
              </w:rPr>
              <w:t>1120 Posidonia oceanica</w:t>
            </w:r>
          </w:p>
          <w:p w14:paraId="5C4395B6" w14:textId="77777777" w:rsidR="00300F62" w:rsidRPr="00300F62" w:rsidRDefault="00300F62" w:rsidP="0012499A">
            <w:pPr>
              <w:spacing w:before="0" w:after="0" w:line="240" w:lineRule="auto"/>
              <w:rPr>
                <w:sz w:val="18"/>
                <w:szCs w:val="18"/>
                <w:lang w:val="fr-FR"/>
              </w:rPr>
            </w:pPr>
            <w:r w:rsidRPr="00300F62">
              <w:rPr>
                <w:rFonts w:eastAsia="Times New Roman" w:cs="Calibri Light"/>
                <w:color w:val="000000"/>
                <w:sz w:val="18"/>
                <w:szCs w:val="18"/>
                <w:lang w:val="fr-FR"/>
              </w:rPr>
              <w:t>1150 lagons côtiers</w:t>
            </w:r>
          </w:p>
          <w:p w14:paraId="27D34D3F" w14:textId="77777777" w:rsidR="00300F62" w:rsidRPr="00300F62" w:rsidRDefault="00300F62" w:rsidP="0012499A">
            <w:pPr>
              <w:spacing w:before="0" w:after="0" w:line="240" w:lineRule="auto"/>
              <w:rPr>
                <w:sz w:val="18"/>
                <w:szCs w:val="18"/>
                <w:lang w:val="fr-FR"/>
              </w:rPr>
            </w:pPr>
            <w:r w:rsidRPr="00300F62">
              <w:rPr>
                <w:rFonts w:eastAsia="Times New Roman" w:cs="Calibri Light"/>
                <w:color w:val="000000"/>
                <w:sz w:val="18"/>
                <w:szCs w:val="18"/>
                <w:lang w:val="fr-FR"/>
              </w:rPr>
              <w:t>1340 marais salants</w:t>
            </w:r>
          </w:p>
          <w:p w14:paraId="70473377" w14:textId="77777777" w:rsidR="00300F62" w:rsidRPr="00300F62" w:rsidRDefault="00300F62" w:rsidP="0012499A">
            <w:pPr>
              <w:spacing w:before="0" w:after="0" w:line="240" w:lineRule="auto"/>
              <w:rPr>
                <w:sz w:val="18"/>
                <w:szCs w:val="18"/>
                <w:lang w:val="fr-FR"/>
              </w:rPr>
            </w:pPr>
            <w:r w:rsidRPr="00300F62">
              <w:rPr>
                <w:rFonts w:eastAsia="Times New Roman" w:cs="Calibri Light"/>
                <w:color w:val="000000"/>
                <w:sz w:val="18"/>
                <w:szCs w:val="18"/>
                <w:lang w:val="fr-FR"/>
              </w:rPr>
              <w:t>1510 Steppes salées méditerranéennes (Limonietalia)</w:t>
            </w:r>
          </w:p>
          <w:p w14:paraId="768E444E" w14:textId="77777777" w:rsidR="00300F62" w:rsidRPr="00300F62" w:rsidRDefault="00300F62" w:rsidP="0012499A">
            <w:pPr>
              <w:spacing w:before="0" w:after="0" w:line="240" w:lineRule="auto"/>
              <w:rPr>
                <w:rFonts w:eastAsia="Times New Roman" w:cs="Calibri Light"/>
                <w:color w:val="000000"/>
                <w:sz w:val="18"/>
                <w:szCs w:val="18"/>
                <w:lang w:val="fr-FR"/>
              </w:rPr>
            </w:pPr>
            <w:r w:rsidRPr="00300F62">
              <w:rPr>
                <w:rFonts w:eastAsia="Times New Roman" w:cs="Calibri Light"/>
                <w:color w:val="000000"/>
                <w:sz w:val="18"/>
                <w:szCs w:val="18"/>
                <w:lang w:val="fr-FR"/>
              </w:rPr>
              <w:t>1520 Végétation de gypse ibérique (Gypsophiletalia)</w:t>
            </w:r>
          </w:p>
          <w:p w14:paraId="4ADF49B7" w14:textId="77777777" w:rsidR="00300F62" w:rsidRPr="00300F62" w:rsidRDefault="00300F62" w:rsidP="0012499A">
            <w:pPr>
              <w:spacing w:before="0" w:after="0" w:line="240" w:lineRule="auto"/>
              <w:rPr>
                <w:sz w:val="18"/>
                <w:szCs w:val="18"/>
                <w:lang w:val="fr-FR"/>
              </w:rPr>
            </w:pPr>
            <w:r w:rsidRPr="00300F62">
              <w:rPr>
                <w:rFonts w:eastAsia="Times New Roman" w:cs="Calibri Light"/>
                <w:color w:val="000000"/>
                <w:sz w:val="18"/>
                <w:szCs w:val="18"/>
                <w:lang w:val="fr-FR"/>
              </w:rPr>
              <w:t>1530 Steppes et marais salants pannoniques</w:t>
            </w:r>
          </w:p>
        </w:tc>
        <w:tc>
          <w:tcPr>
            <w:tcW w:w="753" w:type="pct"/>
            <w:vAlign w:val="center"/>
          </w:tcPr>
          <w:p w14:paraId="731BC22D" w14:textId="77777777" w:rsidR="00300F62" w:rsidRPr="00300F62" w:rsidRDefault="00300F62" w:rsidP="0012499A">
            <w:pPr>
              <w:spacing w:before="0" w:after="0" w:line="240" w:lineRule="auto"/>
              <w:jc w:val="center"/>
              <w:rPr>
                <w:sz w:val="18"/>
                <w:szCs w:val="18"/>
                <w:lang w:val="fr-FR"/>
              </w:rPr>
            </w:pPr>
            <w:r w:rsidRPr="00300F62">
              <w:rPr>
                <w:sz w:val="18"/>
                <w:szCs w:val="18"/>
                <w:lang w:val="fr-FR"/>
              </w:rPr>
              <w:t>Méditerranéenne, Alpine et Continentale</w:t>
            </w:r>
          </w:p>
          <w:p w14:paraId="0AF52A3E" w14:textId="77777777" w:rsidR="00300F62" w:rsidRPr="00300F62" w:rsidRDefault="00300F62" w:rsidP="0012499A">
            <w:pPr>
              <w:spacing w:before="0" w:after="0" w:line="240" w:lineRule="auto"/>
              <w:jc w:val="center"/>
              <w:rPr>
                <w:sz w:val="18"/>
                <w:szCs w:val="18"/>
                <w:lang w:val="fr-FR"/>
              </w:rPr>
            </w:pPr>
          </w:p>
        </w:tc>
        <w:tc>
          <w:tcPr>
            <w:tcW w:w="1246" w:type="pct"/>
            <w:vAlign w:val="center"/>
          </w:tcPr>
          <w:p w14:paraId="7A624398" w14:textId="77777777" w:rsidR="00300F62" w:rsidRPr="00300F62" w:rsidRDefault="00300F62" w:rsidP="0012499A">
            <w:pPr>
              <w:spacing w:before="0" w:after="0" w:line="240" w:lineRule="auto"/>
              <w:jc w:val="center"/>
              <w:rPr>
                <w:sz w:val="18"/>
                <w:szCs w:val="18"/>
                <w:lang w:val="fr-FR"/>
              </w:rPr>
            </w:pPr>
            <w:r w:rsidRPr="00300F62">
              <w:rPr>
                <w:rFonts w:eastAsia="Times New Roman" w:cs="Calibri Light"/>
                <w:color w:val="000000"/>
                <w:sz w:val="18"/>
                <w:szCs w:val="18"/>
                <w:lang w:val="fr-FR"/>
              </w:rPr>
              <w:t>Changements dans les conditions des plans d'eau. Pâturage par le bétail. Succession de végétation. Routes, voies ferrées et chemins. Boisement. Espèces exotiques envahissantes. Exploitation minière et exploitation en carrière.</w:t>
            </w:r>
          </w:p>
        </w:tc>
      </w:tr>
      <w:tr w:rsidR="00300F62" w:rsidRPr="00300F62" w14:paraId="0E51C2E7" w14:textId="77777777" w:rsidTr="00300F62">
        <w:tc>
          <w:tcPr>
            <w:tcW w:w="1062" w:type="pct"/>
            <w:vAlign w:val="center"/>
          </w:tcPr>
          <w:p w14:paraId="636CA7C6" w14:textId="77777777" w:rsidR="00300F62" w:rsidRPr="00300F62" w:rsidRDefault="00300F62" w:rsidP="0012499A">
            <w:pPr>
              <w:spacing w:before="0" w:after="0" w:line="240" w:lineRule="auto"/>
              <w:jc w:val="center"/>
              <w:rPr>
                <w:b/>
                <w:bCs/>
                <w:sz w:val="18"/>
                <w:szCs w:val="18"/>
                <w:lang w:val="fr-FR"/>
              </w:rPr>
            </w:pPr>
            <w:r w:rsidRPr="00300F62">
              <w:rPr>
                <w:b/>
                <w:bCs/>
                <w:sz w:val="18"/>
                <w:szCs w:val="18"/>
                <w:lang w:val="fr-FR"/>
              </w:rPr>
              <w:t>Dunes maritimes et continentales</w:t>
            </w:r>
          </w:p>
        </w:tc>
        <w:tc>
          <w:tcPr>
            <w:tcW w:w="1939" w:type="pct"/>
            <w:vAlign w:val="center"/>
          </w:tcPr>
          <w:p w14:paraId="5A6D4513" w14:textId="77777777" w:rsidR="00300F62" w:rsidRPr="00300F62" w:rsidRDefault="00300F62" w:rsidP="0012499A">
            <w:pPr>
              <w:spacing w:before="0" w:after="0" w:line="240" w:lineRule="auto"/>
              <w:rPr>
                <w:sz w:val="18"/>
                <w:szCs w:val="18"/>
                <w:lang w:val="fr-FR"/>
              </w:rPr>
            </w:pPr>
            <w:r w:rsidRPr="00300F62">
              <w:rPr>
                <w:sz w:val="18"/>
                <w:szCs w:val="18"/>
                <w:lang w:val="fr-FR"/>
              </w:rPr>
              <w:t>2130 Dunes côtières fixes avec végétation herbacée ("dunes grises")</w:t>
            </w:r>
          </w:p>
          <w:p w14:paraId="2CFFC431" w14:textId="77777777" w:rsidR="00300F62" w:rsidRPr="00300F62" w:rsidRDefault="00300F62" w:rsidP="0012499A">
            <w:pPr>
              <w:spacing w:before="0" w:after="0" w:line="240" w:lineRule="auto"/>
              <w:rPr>
                <w:sz w:val="18"/>
                <w:szCs w:val="18"/>
                <w:lang w:val="fr-FR"/>
              </w:rPr>
            </w:pPr>
            <w:r w:rsidRPr="00300F62">
              <w:rPr>
                <w:sz w:val="18"/>
                <w:szCs w:val="18"/>
                <w:lang w:val="fr-FR"/>
              </w:rPr>
              <w:t>2140 Dunes fixes décalcifiées avec Empetrum nigrum</w:t>
            </w:r>
          </w:p>
          <w:p w14:paraId="6B1660EB" w14:textId="77777777" w:rsidR="00300F62" w:rsidRPr="00300F62" w:rsidRDefault="00300F62" w:rsidP="0012499A">
            <w:pPr>
              <w:spacing w:before="0" w:after="0" w:line="240" w:lineRule="auto"/>
              <w:rPr>
                <w:sz w:val="18"/>
                <w:szCs w:val="18"/>
                <w:lang w:val="fr-FR"/>
              </w:rPr>
            </w:pPr>
            <w:r w:rsidRPr="00300F62">
              <w:rPr>
                <w:sz w:val="18"/>
                <w:szCs w:val="18"/>
                <w:lang w:val="fr-FR"/>
              </w:rPr>
              <w:t>2150 Dunes fixes décalcifiées de l'Atlantique (Calluno-Ulicetea)</w:t>
            </w:r>
          </w:p>
          <w:p w14:paraId="5490FE66" w14:textId="77777777" w:rsidR="00300F62" w:rsidRPr="00300F62" w:rsidRDefault="00300F62" w:rsidP="0012499A">
            <w:pPr>
              <w:spacing w:before="0" w:after="0" w:line="240" w:lineRule="auto"/>
              <w:rPr>
                <w:sz w:val="18"/>
                <w:szCs w:val="18"/>
                <w:lang w:val="fr-FR"/>
              </w:rPr>
            </w:pPr>
            <w:r w:rsidRPr="00300F62">
              <w:rPr>
                <w:sz w:val="18"/>
                <w:szCs w:val="18"/>
                <w:lang w:val="fr-FR"/>
              </w:rPr>
              <w:t>2250 Dunes côtières avec Juniperus spp.</w:t>
            </w:r>
          </w:p>
          <w:p w14:paraId="597C5F9A" w14:textId="77777777" w:rsidR="00300F62" w:rsidRPr="00300F62" w:rsidRDefault="00300F62" w:rsidP="0012499A">
            <w:pPr>
              <w:spacing w:before="0" w:after="0" w:line="240" w:lineRule="auto"/>
              <w:rPr>
                <w:sz w:val="18"/>
                <w:szCs w:val="18"/>
                <w:lang w:val="fr-FR"/>
              </w:rPr>
            </w:pPr>
            <w:r w:rsidRPr="00300F62">
              <w:rPr>
                <w:sz w:val="18"/>
                <w:szCs w:val="18"/>
                <w:lang w:val="fr-FR"/>
              </w:rPr>
              <w:t>2270 Dunes boisées avec Pinus pinea et / ou Pinus pinaster</w:t>
            </w:r>
          </w:p>
          <w:p w14:paraId="136C7AE7" w14:textId="77777777" w:rsidR="00300F62" w:rsidRPr="00300F62" w:rsidRDefault="00300F62" w:rsidP="0012499A">
            <w:pPr>
              <w:spacing w:before="0" w:after="0" w:line="240" w:lineRule="auto"/>
              <w:rPr>
                <w:sz w:val="18"/>
                <w:szCs w:val="18"/>
                <w:lang w:val="fr-FR"/>
              </w:rPr>
            </w:pPr>
            <w:r w:rsidRPr="00300F62">
              <w:rPr>
                <w:sz w:val="18"/>
                <w:szCs w:val="18"/>
                <w:lang w:val="fr-FR"/>
              </w:rPr>
              <w:t>2340 Dunes Pannoniques</w:t>
            </w:r>
          </w:p>
        </w:tc>
        <w:tc>
          <w:tcPr>
            <w:tcW w:w="753" w:type="pct"/>
            <w:vAlign w:val="center"/>
          </w:tcPr>
          <w:p w14:paraId="43B3AF3C" w14:textId="77777777" w:rsidR="00300F62" w:rsidRPr="00300F62" w:rsidRDefault="00300F62" w:rsidP="0012499A">
            <w:pPr>
              <w:spacing w:before="0" w:after="0" w:line="240" w:lineRule="auto"/>
              <w:jc w:val="center"/>
              <w:rPr>
                <w:sz w:val="18"/>
                <w:szCs w:val="18"/>
                <w:lang w:val="fr-FR"/>
              </w:rPr>
            </w:pPr>
            <w:r w:rsidRPr="00300F62">
              <w:rPr>
                <w:sz w:val="18"/>
                <w:szCs w:val="18"/>
                <w:lang w:val="fr-FR"/>
              </w:rPr>
              <w:t>Méditerranéenne, et Continentale</w:t>
            </w:r>
          </w:p>
        </w:tc>
        <w:tc>
          <w:tcPr>
            <w:tcW w:w="1246" w:type="pct"/>
            <w:vAlign w:val="center"/>
          </w:tcPr>
          <w:p w14:paraId="5F5656EE" w14:textId="77777777" w:rsidR="00300F62" w:rsidRPr="00300F62" w:rsidRDefault="00300F62" w:rsidP="0012499A">
            <w:pPr>
              <w:spacing w:before="0" w:after="0" w:line="240" w:lineRule="auto"/>
              <w:jc w:val="center"/>
              <w:rPr>
                <w:sz w:val="18"/>
                <w:szCs w:val="18"/>
                <w:lang w:val="fr-FR"/>
              </w:rPr>
            </w:pPr>
            <w:r w:rsidRPr="00300F62">
              <w:rPr>
                <w:sz w:val="18"/>
                <w:szCs w:val="18"/>
                <w:lang w:val="fr-FR"/>
              </w:rPr>
              <w:t>Espèces exotiques envahissantes. Succession de végétation. La pollution de l'air. Pâturages entretenus par le bétail. Urbanisation et habitation humaine.</w:t>
            </w:r>
          </w:p>
        </w:tc>
      </w:tr>
      <w:tr w:rsidR="00300F62" w:rsidRPr="00A06F9F" w14:paraId="1C391FA1" w14:textId="77777777" w:rsidTr="00300F62">
        <w:tc>
          <w:tcPr>
            <w:tcW w:w="1062" w:type="pct"/>
            <w:vAlign w:val="center"/>
          </w:tcPr>
          <w:p w14:paraId="71AED49B" w14:textId="77777777" w:rsidR="00300F62" w:rsidRPr="00300F62" w:rsidRDefault="00300F62" w:rsidP="0012499A">
            <w:pPr>
              <w:spacing w:before="0" w:after="0" w:line="240" w:lineRule="auto"/>
              <w:jc w:val="left"/>
              <w:rPr>
                <w:b/>
                <w:bCs/>
                <w:sz w:val="18"/>
                <w:szCs w:val="18"/>
                <w:lang w:val="fr-FR"/>
              </w:rPr>
            </w:pPr>
            <w:r w:rsidRPr="00300F62">
              <w:rPr>
                <w:b/>
                <w:bCs/>
                <w:sz w:val="18"/>
                <w:szCs w:val="18"/>
                <w:lang w:val="fr-FR"/>
              </w:rPr>
              <w:t>Habitats d’eau douce</w:t>
            </w:r>
          </w:p>
        </w:tc>
        <w:tc>
          <w:tcPr>
            <w:tcW w:w="1939" w:type="pct"/>
            <w:vAlign w:val="center"/>
          </w:tcPr>
          <w:p w14:paraId="5B1F4374" w14:textId="77777777" w:rsidR="00300F62" w:rsidRPr="00300F62" w:rsidRDefault="00300F62" w:rsidP="0012499A">
            <w:pPr>
              <w:spacing w:before="0" w:after="0" w:line="240" w:lineRule="auto"/>
              <w:rPr>
                <w:sz w:val="18"/>
                <w:szCs w:val="18"/>
                <w:lang w:val="fr-FR"/>
              </w:rPr>
            </w:pPr>
            <w:r w:rsidRPr="00300F62">
              <w:rPr>
                <w:sz w:val="18"/>
                <w:szCs w:val="18"/>
                <w:lang w:val="fr-FR"/>
              </w:rPr>
              <w:t>3170 Étangs temporaires méditerranéens</w:t>
            </w:r>
          </w:p>
          <w:p w14:paraId="596BB0CD" w14:textId="77777777" w:rsidR="00300F62" w:rsidRPr="00300F62" w:rsidRDefault="00300F62" w:rsidP="0012499A">
            <w:pPr>
              <w:spacing w:before="0" w:after="0" w:line="240" w:lineRule="auto"/>
              <w:rPr>
                <w:sz w:val="18"/>
                <w:szCs w:val="18"/>
                <w:lang w:val="fr-FR"/>
              </w:rPr>
            </w:pPr>
            <w:r w:rsidRPr="00300F62">
              <w:rPr>
                <w:sz w:val="18"/>
                <w:szCs w:val="18"/>
                <w:lang w:val="fr-FR"/>
              </w:rPr>
              <w:t>3180 Turloughs</w:t>
            </w:r>
          </w:p>
        </w:tc>
        <w:tc>
          <w:tcPr>
            <w:tcW w:w="753" w:type="pct"/>
            <w:vAlign w:val="center"/>
          </w:tcPr>
          <w:p w14:paraId="136A8563"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Méditerranéenne, Alpine et Continentale</w:t>
            </w:r>
          </w:p>
          <w:p w14:paraId="788BE36E" w14:textId="77777777" w:rsidR="00300F62" w:rsidRPr="00300F62" w:rsidRDefault="00300F62" w:rsidP="0012499A">
            <w:pPr>
              <w:spacing w:before="0" w:after="0" w:line="240" w:lineRule="auto"/>
              <w:jc w:val="left"/>
              <w:rPr>
                <w:sz w:val="18"/>
                <w:szCs w:val="18"/>
                <w:lang w:val="fr-FR"/>
              </w:rPr>
            </w:pPr>
          </w:p>
        </w:tc>
        <w:tc>
          <w:tcPr>
            <w:tcW w:w="1246" w:type="pct"/>
            <w:vAlign w:val="center"/>
          </w:tcPr>
          <w:p w14:paraId="29A0E335"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Exploitation minière et exploitation en carrière. Pollution des eaux souterraines. Changements dans les conditions des plans d'eau.</w:t>
            </w:r>
          </w:p>
        </w:tc>
      </w:tr>
      <w:tr w:rsidR="00300F62" w:rsidRPr="00300F62" w14:paraId="35ACD999" w14:textId="77777777" w:rsidTr="00300F62">
        <w:tc>
          <w:tcPr>
            <w:tcW w:w="1062" w:type="pct"/>
            <w:vAlign w:val="center"/>
          </w:tcPr>
          <w:p w14:paraId="567F1FE1" w14:textId="77777777" w:rsidR="00300F62" w:rsidRPr="00300F62" w:rsidRDefault="00300F62" w:rsidP="0012499A">
            <w:pPr>
              <w:spacing w:before="0" w:after="0" w:line="240" w:lineRule="auto"/>
              <w:jc w:val="left"/>
              <w:rPr>
                <w:b/>
                <w:bCs/>
                <w:sz w:val="18"/>
                <w:szCs w:val="18"/>
                <w:lang w:val="fr-FR"/>
              </w:rPr>
            </w:pPr>
            <w:r w:rsidRPr="00300F62">
              <w:rPr>
                <w:b/>
                <w:bCs/>
                <w:sz w:val="18"/>
                <w:szCs w:val="18"/>
                <w:lang w:val="fr-FR"/>
              </w:rPr>
              <w:t>Landes et fourrés tempérés</w:t>
            </w:r>
          </w:p>
        </w:tc>
        <w:tc>
          <w:tcPr>
            <w:tcW w:w="1939" w:type="pct"/>
            <w:vAlign w:val="center"/>
          </w:tcPr>
          <w:p w14:paraId="65F6E403" w14:textId="77777777" w:rsidR="00300F62" w:rsidRPr="00300F62" w:rsidRDefault="00300F62" w:rsidP="0012499A">
            <w:pPr>
              <w:spacing w:before="0" w:after="0" w:line="240" w:lineRule="auto"/>
              <w:rPr>
                <w:sz w:val="18"/>
                <w:szCs w:val="18"/>
                <w:lang w:val="fr-FR"/>
              </w:rPr>
            </w:pPr>
            <w:r w:rsidRPr="00300F62">
              <w:rPr>
                <w:sz w:val="18"/>
                <w:szCs w:val="18"/>
                <w:lang w:val="fr-FR"/>
              </w:rPr>
              <w:t>4020 Landes humides de l'Atlantique tempéré avec Erica ciliaris et Erica tetralix</w:t>
            </w:r>
          </w:p>
          <w:p w14:paraId="4B9628CC" w14:textId="77777777" w:rsidR="00300F62" w:rsidRPr="00300F62" w:rsidRDefault="00300F62" w:rsidP="0012499A">
            <w:pPr>
              <w:spacing w:before="0" w:after="0" w:line="240" w:lineRule="auto"/>
              <w:rPr>
                <w:sz w:val="18"/>
                <w:szCs w:val="18"/>
                <w:lang w:val="fr-FR"/>
              </w:rPr>
            </w:pPr>
            <w:r w:rsidRPr="00300F62">
              <w:rPr>
                <w:sz w:val="18"/>
                <w:szCs w:val="18"/>
                <w:lang w:val="fr-FR"/>
              </w:rPr>
              <w:t>4070 Buissons de Pinus mugo et Rhododendron hirsutum (Mugo-Rhododendretum hirsuti)</w:t>
            </w:r>
          </w:p>
          <w:p w14:paraId="5AA7EE8D" w14:textId="77777777" w:rsidR="00300F62" w:rsidRPr="00300F62" w:rsidRDefault="00300F62" w:rsidP="0012499A">
            <w:pPr>
              <w:spacing w:before="0" w:after="0" w:line="240" w:lineRule="auto"/>
              <w:rPr>
                <w:sz w:val="18"/>
                <w:szCs w:val="18"/>
                <w:lang w:val="fr-FR"/>
              </w:rPr>
            </w:pPr>
            <w:r w:rsidRPr="00300F62">
              <w:rPr>
                <w:sz w:val="18"/>
                <w:szCs w:val="18"/>
                <w:lang w:val="fr-FR"/>
              </w:rPr>
              <w:t>40A0 Fourrés péri-pannonique sous-continental</w:t>
            </w:r>
          </w:p>
          <w:p w14:paraId="77778C42" w14:textId="77777777" w:rsidR="00300F62" w:rsidRPr="00300F62" w:rsidRDefault="00300F62" w:rsidP="0012499A">
            <w:pPr>
              <w:spacing w:before="0" w:after="0" w:line="240" w:lineRule="auto"/>
              <w:rPr>
                <w:sz w:val="18"/>
                <w:szCs w:val="18"/>
                <w:lang w:val="fr-FR"/>
              </w:rPr>
            </w:pPr>
            <w:r w:rsidRPr="00300F62">
              <w:rPr>
                <w:sz w:val="18"/>
                <w:szCs w:val="18"/>
                <w:lang w:val="fr-FR"/>
              </w:rPr>
              <w:t>40C0 Fourrés de feuillus Ponto-Sarmatic</w:t>
            </w:r>
          </w:p>
        </w:tc>
        <w:tc>
          <w:tcPr>
            <w:tcW w:w="753" w:type="pct"/>
            <w:vAlign w:val="center"/>
          </w:tcPr>
          <w:p w14:paraId="404CB58A"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Mer Noire, Méditerranéenne, Alpine et Continentale</w:t>
            </w:r>
          </w:p>
          <w:p w14:paraId="59DD48D2" w14:textId="77777777" w:rsidR="00300F62" w:rsidRPr="00300F62" w:rsidRDefault="00300F62" w:rsidP="0012499A">
            <w:pPr>
              <w:spacing w:before="0" w:after="0" w:line="240" w:lineRule="auto"/>
              <w:jc w:val="left"/>
              <w:rPr>
                <w:sz w:val="18"/>
                <w:szCs w:val="18"/>
                <w:lang w:val="fr-FR"/>
              </w:rPr>
            </w:pPr>
          </w:p>
        </w:tc>
        <w:tc>
          <w:tcPr>
            <w:tcW w:w="1246" w:type="pct"/>
            <w:vAlign w:val="center"/>
          </w:tcPr>
          <w:p w14:paraId="193F8A64"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 xml:space="preserve">Infrastructures sportives et de loisirs. Succession de végétation. Changements dans les conditions des plans d'eau. Modification des pratiques culturales. </w:t>
            </w:r>
          </w:p>
        </w:tc>
      </w:tr>
      <w:tr w:rsidR="00300F62" w:rsidRPr="00A06F9F" w14:paraId="491BE1F4" w14:textId="77777777" w:rsidTr="00300F62">
        <w:tc>
          <w:tcPr>
            <w:tcW w:w="1062" w:type="pct"/>
            <w:vAlign w:val="center"/>
          </w:tcPr>
          <w:p w14:paraId="4324900F" w14:textId="79BADB51" w:rsidR="00300F62" w:rsidRPr="00300F62" w:rsidRDefault="00300F62" w:rsidP="0012499A">
            <w:pPr>
              <w:spacing w:before="0" w:after="0" w:line="240" w:lineRule="auto"/>
              <w:jc w:val="left"/>
              <w:rPr>
                <w:b/>
                <w:bCs/>
                <w:sz w:val="18"/>
                <w:szCs w:val="18"/>
                <w:lang w:val="fr-FR"/>
              </w:rPr>
            </w:pPr>
            <w:r w:rsidRPr="00300F62">
              <w:rPr>
                <w:b/>
                <w:bCs/>
                <w:sz w:val="18"/>
                <w:szCs w:val="18"/>
                <w:lang w:val="fr-FR"/>
              </w:rPr>
              <w:t>Fourrés sclérophylles</w:t>
            </w:r>
            <w:r w:rsidRPr="00300F62">
              <w:rPr>
                <w:color w:val="000000"/>
                <w:sz w:val="18"/>
                <w:szCs w:val="18"/>
                <w:lang w:val="fr-FR"/>
              </w:rPr>
              <w:t xml:space="preserve"> </w:t>
            </w:r>
          </w:p>
        </w:tc>
        <w:tc>
          <w:tcPr>
            <w:tcW w:w="1939" w:type="pct"/>
            <w:vAlign w:val="center"/>
          </w:tcPr>
          <w:p w14:paraId="6CB7623E" w14:textId="77777777" w:rsidR="00300F62" w:rsidRPr="00300F62" w:rsidRDefault="00300F62" w:rsidP="0012499A">
            <w:pPr>
              <w:spacing w:before="0" w:after="0" w:line="240" w:lineRule="auto"/>
              <w:rPr>
                <w:sz w:val="18"/>
                <w:szCs w:val="18"/>
                <w:lang w:val="fr-FR"/>
              </w:rPr>
            </w:pPr>
            <w:r w:rsidRPr="00300F62">
              <w:rPr>
                <w:sz w:val="18"/>
                <w:szCs w:val="18"/>
                <w:lang w:val="fr-FR"/>
              </w:rPr>
              <w:t>5140 Formations de Cistus palhinhae sur les landes humides maritimes</w:t>
            </w:r>
          </w:p>
          <w:p w14:paraId="5240D9B6" w14:textId="77777777" w:rsidR="00300F62" w:rsidRPr="00300F62" w:rsidRDefault="00300F62" w:rsidP="0012499A">
            <w:pPr>
              <w:spacing w:before="0" w:after="0" w:line="240" w:lineRule="auto"/>
              <w:rPr>
                <w:sz w:val="18"/>
                <w:szCs w:val="18"/>
                <w:lang w:val="fr-FR"/>
              </w:rPr>
            </w:pPr>
            <w:r w:rsidRPr="00300F62">
              <w:rPr>
                <w:sz w:val="18"/>
                <w:szCs w:val="18"/>
                <w:lang w:val="fr-FR"/>
              </w:rPr>
              <w:t xml:space="preserve">5220 Matorral arborescent au Ziziphus </w:t>
            </w:r>
          </w:p>
          <w:p w14:paraId="1CECF841" w14:textId="77777777" w:rsidR="00300F62" w:rsidRPr="00300F62" w:rsidRDefault="00300F62" w:rsidP="0012499A">
            <w:pPr>
              <w:spacing w:before="0" w:after="0" w:line="240" w:lineRule="auto"/>
              <w:rPr>
                <w:sz w:val="18"/>
                <w:szCs w:val="18"/>
                <w:lang w:val="fr-FR"/>
              </w:rPr>
            </w:pPr>
            <w:r w:rsidRPr="00300F62">
              <w:rPr>
                <w:sz w:val="18"/>
                <w:szCs w:val="18"/>
                <w:lang w:val="fr-FR"/>
              </w:rPr>
              <w:t>5230 Matorral arborescent avec Laurus nobilis</w:t>
            </w:r>
          </w:p>
        </w:tc>
        <w:tc>
          <w:tcPr>
            <w:tcW w:w="753" w:type="pct"/>
            <w:vAlign w:val="center"/>
          </w:tcPr>
          <w:p w14:paraId="49FCA6FC"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Méditerranéenne, et Continentale</w:t>
            </w:r>
          </w:p>
          <w:p w14:paraId="7C9EF56C" w14:textId="77777777" w:rsidR="00300F62" w:rsidRPr="00300F62" w:rsidRDefault="00300F62" w:rsidP="0012499A">
            <w:pPr>
              <w:spacing w:before="0" w:after="0" w:line="240" w:lineRule="auto"/>
              <w:jc w:val="left"/>
              <w:rPr>
                <w:sz w:val="18"/>
                <w:szCs w:val="18"/>
                <w:lang w:val="fr-FR"/>
              </w:rPr>
            </w:pPr>
          </w:p>
        </w:tc>
        <w:tc>
          <w:tcPr>
            <w:tcW w:w="1246" w:type="pct"/>
            <w:vAlign w:val="center"/>
          </w:tcPr>
          <w:p w14:paraId="793A354E"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Routes, voies ferrées et chemins. Sports de plein air, loisirs et activités récréatives. Culture agricole. Fertilisation en agriculture. Espèces exotiques envahissantes. Urbanisation et habitation humaine</w:t>
            </w:r>
          </w:p>
        </w:tc>
      </w:tr>
      <w:tr w:rsidR="00300F62" w:rsidRPr="00300F62" w14:paraId="5DB9F5B9" w14:textId="77777777" w:rsidTr="00300F62">
        <w:tc>
          <w:tcPr>
            <w:tcW w:w="1062" w:type="pct"/>
            <w:vAlign w:val="center"/>
          </w:tcPr>
          <w:p w14:paraId="4DB827C7" w14:textId="77777777" w:rsidR="00300F62" w:rsidRPr="00300F62" w:rsidRDefault="00300F62" w:rsidP="0012499A">
            <w:pPr>
              <w:spacing w:before="0" w:after="0" w:line="240" w:lineRule="auto"/>
              <w:jc w:val="left"/>
              <w:rPr>
                <w:b/>
                <w:bCs/>
                <w:sz w:val="18"/>
                <w:szCs w:val="18"/>
                <w:lang w:val="fr-FR"/>
              </w:rPr>
            </w:pPr>
            <w:r w:rsidRPr="00300F62">
              <w:rPr>
                <w:b/>
                <w:bCs/>
                <w:sz w:val="18"/>
                <w:szCs w:val="18"/>
                <w:lang w:val="fr-FR"/>
              </w:rPr>
              <w:t>Formations herbeuses naturelles et semi-naturelles</w:t>
            </w:r>
          </w:p>
        </w:tc>
        <w:tc>
          <w:tcPr>
            <w:tcW w:w="1939" w:type="pct"/>
            <w:vAlign w:val="center"/>
          </w:tcPr>
          <w:p w14:paraId="2CDAEAD7" w14:textId="77777777" w:rsidR="00300F62" w:rsidRPr="00300F62" w:rsidRDefault="00300F62" w:rsidP="0012499A">
            <w:pPr>
              <w:spacing w:before="0" w:after="0" w:line="240" w:lineRule="auto"/>
              <w:rPr>
                <w:sz w:val="18"/>
                <w:szCs w:val="18"/>
                <w:lang w:val="fr-FR"/>
              </w:rPr>
            </w:pPr>
            <w:r w:rsidRPr="00300F62">
              <w:rPr>
                <w:sz w:val="18"/>
                <w:szCs w:val="18"/>
                <w:lang w:val="fr-FR"/>
              </w:rPr>
              <w:t>6110 Prairies rupicoles calcaires ou basophiles de l'Alysso-Sedion albi</w:t>
            </w:r>
          </w:p>
          <w:p w14:paraId="65700302" w14:textId="77777777" w:rsidR="00300F62" w:rsidRPr="00300F62" w:rsidRDefault="00300F62" w:rsidP="0012499A">
            <w:pPr>
              <w:spacing w:before="0" w:after="0" w:line="240" w:lineRule="auto"/>
              <w:rPr>
                <w:sz w:val="18"/>
                <w:szCs w:val="18"/>
                <w:lang w:val="fr-FR"/>
              </w:rPr>
            </w:pPr>
            <w:r w:rsidRPr="00300F62">
              <w:rPr>
                <w:sz w:val="18"/>
                <w:szCs w:val="18"/>
                <w:lang w:val="fr-FR"/>
              </w:rPr>
              <w:t>6120 Prairies calcaires de sable xérique</w:t>
            </w:r>
          </w:p>
          <w:p w14:paraId="153059D1" w14:textId="77777777" w:rsidR="00300F62" w:rsidRPr="00300F62" w:rsidRDefault="00300F62" w:rsidP="0012499A">
            <w:pPr>
              <w:spacing w:before="0" w:after="0" w:line="240" w:lineRule="auto"/>
              <w:rPr>
                <w:sz w:val="18"/>
                <w:szCs w:val="18"/>
                <w:lang w:val="fr-FR"/>
              </w:rPr>
            </w:pPr>
            <w:r w:rsidRPr="00300F62">
              <w:rPr>
                <w:sz w:val="18"/>
                <w:szCs w:val="18"/>
                <w:lang w:val="fr-FR"/>
              </w:rPr>
              <w:t>6220 Pseudo-steppe avec graminées et annuelles de la Thero-Brachypodietea</w:t>
            </w:r>
          </w:p>
          <w:p w14:paraId="7AF26497" w14:textId="77777777" w:rsidR="00300F62" w:rsidRPr="00300F62" w:rsidRDefault="00300F62" w:rsidP="0012499A">
            <w:pPr>
              <w:spacing w:before="0" w:after="0" w:line="240" w:lineRule="auto"/>
              <w:rPr>
                <w:sz w:val="18"/>
                <w:szCs w:val="18"/>
                <w:lang w:val="fr-FR"/>
              </w:rPr>
            </w:pPr>
            <w:r w:rsidRPr="00300F62">
              <w:rPr>
                <w:sz w:val="18"/>
                <w:szCs w:val="18"/>
                <w:lang w:val="fr-FR"/>
              </w:rPr>
              <w:t>6230 Prairies Nardus riches en espèces, sur substrats siliceux dans les zones de montagne (et sous-montagnes, en Europe continentale)</w:t>
            </w:r>
          </w:p>
          <w:p w14:paraId="4009E180" w14:textId="77777777" w:rsidR="00300F62" w:rsidRPr="00300F62" w:rsidRDefault="00300F62" w:rsidP="0012499A">
            <w:pPr>
              <w:spacing w:before="0" w:after="0" w:line="240" w:lineRule="auto"/>
              <w:rPr>
                <w:sz w:val="18"/>
                <w:szCs w:val="18"/>
                <w:lang w:val="fr-FR"/>
              </w:rPr>
            </w:pPr>
            <w:r w:rsidRPr="00300F62">
              <w:rPr>
                <w:sz w:val="18"/>
                <w:szCs w:val="18"/>
                <w:lang w:val="fr-FR"/>
              </w:rPr>
              <w:t>62B0 Prairies serpentinophiles de Chypre</w:t>
            </w:r>
          </w:p>
          <w:p w14:paraId="561CD406" w14:textId="77777777" w:rsidR="00300F62" w:rsidRPr="00300F62" w:rsidRDefault="00300F62" w:rsidP="0012499A">
            <w:pPr>
              <w:spacing w:before="0" w:after="0" w:line="240" w:lineRule="auto"/>
              <w:rPr>
                <w:sz w:val="18"/>
                <w:szCs w:val="18"/>
                <w:lang w:val="fr-FR"/>
              </w:rPr>
            </w:pPr>
            <w:r w:rsidRPr="00300F62">
              <w:rPr>
                <w:sz w:val="18"/>
                <w:szCs w:val="18"/>
                <w:lang w:val="fr-FR"/>
              </w:rPr>
              <w:t>6240 Prairies steppiques sub-pannoniques</w:t>
            </w:r>
          </w:p>
          <w:p w14:paraId="2AFED2EE" w14:textId="77777777" w:rsidR="00300F62" w:rsidRPr="00300F62" w:rsidRDefault="00300F62" w:rsidP="0012499A">
            <w:pPr>
              <w:spacing w:before="0" w:after="0" w:line="240" w:lineRule="auto"/>
              <w:rPr>
                <w:sz w:val="18"/>
                <w:szCs w:val="18"/>
                <w:lang w:val="fr-FR"/>
              </w:rPr>
            </w:pPr>
            <w:r w:rsidRPr="00300F62">
              <w:rPr>
                <w:sz w:val="18"/>
                <w:szCs w:val="18"/>
                <w:lang w:val="fr-FR"/>
              </w:rPr>
              <w:t>6250 Prairies steppiques du loess pannonique</w:t>
            </w:r>
          </w:p>
          <w:p w14:paraId="0CEECBC1" w14:textId="77777777" w:rsidR="00300F62" w:rsidRPr="00300F62" w:rsidRDefault="00300F62" w:rsidP="0012499A">
            <w:pPr>
              <w:spacing w:before="0" w:after="0" w:line="240" w:lineRule="auto"/>
              <w:rPr>
                <w:sz w:val="18"/>
                <w:szCs w:val="18"/>
                <w:lang w:val="fr-FR"/>
              </w:rPr>
            </w:pPr>
            <w:r w:rsidRPr="00300F62">
              <w:rPr>
                <w:sz w:val="18"/>
                <w:szCs w:val="18"/>
                <w:lang w:val="fr-FR"/>
              </w:rPr>
              <w:t>6260 steppes de sable pannoniques</w:t>
            </w:r>
          </w:p>
          <w:p w14:paraId="400B760B" w14:textId="77777777" w:rsidR="00300F62" w:rsidRPr="00300F62" w:rsidRDefault="00300F62" w:rsidP="0012499A">
            <w:pPr>
              <w:spacing w:before="0" w:after="0" w:line="240" w:lineRule="auto"/>
              <w:rPr>
                <w:sz w:val="18"/>
                <w:szCs w:val="18"/>
                <w:lang w:val="fr-FR"/>
              </w:rPr>
            </w:pPr>
            <w:r w:rsidRPr="00300F62">
              <w:rPr>
                <w:sz w:val="18"/>
                <w:szCs w:val="18"/>
                <w:lang w:val="fr-FR"/>
              </w:rPr>
              <w:t>6270 Prairies sèches à mésiques riches en espèces des basses terres fennoscandiennes</w:t>
            </w:r>
          </w:p>
          <w:p w14:paraId="12BC500D" w14:textId="77777777" w:rsidR="00300F62" w:rsidRPr="00300F62" w:rsidRDefault="00300F62" w:rsidP="0012499A">
            <w:pPr>
              <w:spacing w:before="0" w:after="0" w:line="240" w:lineRule="auto"/>
              <w:rPr>
                <w:sz w:val="18"/>
                <w:szCs w:val="18"/>
                <w:lang w:val="fr-FR"/>
              </w:rPr>
            </w:pPr>
            <w:r w:rsidRPr="00300F62">
              <w:rPr>
                <w:sz w:val="18"/>
                <w:szCs w:val="18"/>
                <w:lang w:val="fr-FR"/>
              </w:rPr>
              <w:lastRenderedPageBreak/>
              <w:t>6280 Alvar nordique et roches plates calcaires précambriennes</w:t>
            </w:r>
          </w:p>
          <w:p w14:paraId="5D57C435" w14:textId="77777777" w:rsidR="00300F62" w:rsidRPr="00300F62" w:rsidRDefault="00300F62" w:rsidP="0012499A">
            <w:pPr>
              <w:spacing w:before="0" w:after="0" w:line="240" w:lineRule="auto"/>
              <w:rPr>
                <w:sz w:val="18"/>
                <w:szCs w:val="18"/>
                <w:lang w:val="fr-FR"/>
              </w:rPr>
            </w:pPr>
            <w:r w:rsidRPr="00300F62">
              <w:rPr>
                <w:sz w:val="18"/>
                <w:szCs w:val="18"/>
                <w:lang w:val="fr-FR"/>
              </w:rPr>
              <w:t>62C0 Steppes Ponto-Sarmatiques</w:t>
            </w:r>
          </w:p>
          <w:p w14:paraId="0B0F1C05" w14:textId="77777777" w:rsidR="00300F62" w:rsidRPr="00300F62" w:rsidRDefault="00300F62" w:rsidP="0012499A">
            <w:pPr>
              <w:spacing w:before="0" w:after="0" w:line="240" w:lineRule="auto"/>
              <w:rPr>
                <w:sz w:val="18"/>
                <w:szCs w:val="18"/>
                <w:lang w:val="fr-FR"/>
              </w:rPr>
            </w:pPr>
            <w:r w:rsidRPr="00300F62">
              <w:rPr>
                <w:sz w:val="18"/>
                <w:szCs w:val="18"/>
                <w:lang w:val="fr-FR"/>
              </w:rPr>
              <w:t>6530 Prairies boisées fennoscandiennes</w:t>
            </w:r>
          </w:p>
        </w:tc>
        <w:tc>
          <w:tcPr>
            <w:tcW w:w="753" w:type="pct"/>
            <w:vAlign w:val="center"/>
          </w:tcPr>
          <w:p w14:paraId="5DB29B78" w14:textId="77777777" w:rsidR="00300F62" w:rsidRPr="00300F62" w:rsidRDefault="00300F62" w:rsidP="0012499A">
            <w:pPr>
              <w:spacing w:before="0" w:after="0" w:line="240" w:lineRule="auto"/>
              <w:jc w:val="left"/>
              <w:rPr>
                <w:sz w:val="18"/>
                <w:szCs w:val="18"/>
                <w:lang w:val="fr-FR"/>
              </w:rPr>
            </w:pPr>
            <w:r w:rsidRPr="00300F62">
              <w:rPr>
                <w:sz w:val="18"/>
                <w:szCs w:val="18"/>
                <w:lang w:val="fr-FR"/>
              </w:rPr>
              <w:lastRenderedPageBreak/>
              <w:t>Mer Noire, Méditerranéenne, Alpine et Continentale</w:t>
            </w:r>
          </w:p>
          <w:p w14:paraId="28033884" w14:textId="77777777" w:rsidR="00300F62" w:rsidRPr="00300F62" w:rsidRDefault="00300F62" w:rsidP="0012499A">
            <w:pPr>
              <w:spacing w:before="0" w:after="0" w:line="240" w:lineRule="auto"/>
              <w:jc w:val="left"/>
              <w:rPr>
                <w:sz w:val="18"/>
                <w:szCs w:val="18"/>
                <w:lang w:val="fr-FR"/>
              </w:rPr>
            </w:pPr>
          </w:p>
        </w:tc>
        <w:tc>
          <w:tcPr>
            <w:tcW w:w="1246" w:type="pct"/>
            <w:vAlign w:val="center"/>
          </w:tcPr>
          <w:p w14:paraId="1E9BE557"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Succession de végétation. Pâturage par le bétail. Exploitation minière et exploitation en carrière. Fertilisation en agriculture.</w:t>
            </w:r>
          </w:p>
        </w:tc>
      </w:tr>
      <w:tr w:rsidR="00300F62" w:rsidRPr="00300F62" w14:paraId="1D1B21E7" w14:textId="77777777" w:rsidTr="00300F62">
        <w:tc>
          <w:tcPr>
            <w:tcW w:w="1062" w:type="pct"/>
            <w:vAlign w:val="center"/>
          </w:tcPr>
          <w:p w14:paraId="4214A01C" w14:textId="77777777" w:rsidR="00300F62" w:rsidRPr="00300F62" w:rsidRDefault="00300F62" w:rsidP="0012499A">
            <w:pPr>
              <w:spacing w:before="0" w:after="0" w:line="240" w:lineRule="auto"/>
              <w:jc w:val="left"/>
              <w:rPr>
                <w:b/>
                <w:bCs/>
                <w:sz w:val="18"/>
                <w:szCs w:val="18"/>
                <w:lang w:val="fr-FR"/>
              </w:rPr>
            </w:pPr>
            <w:r w:rsidRPr="00300F62">
              <w:rPr>
                <w:b/>
                <w:bCs/>
                <w:sz w:val="18"/>
                <w:szCs w:val="18"/>
                <w:lang w:val="fr-FR"/>
              </w:rPr>
              <w:t>Tourbières hautes et tourbières basses</w:t>
            </w:r>
          </w:p>
        </w:tc>
        <w:tc>
          <w:tcPr>
            <w:tcW w:w="1939" w:type="pct"/>
            <w:vAlign w:val="center"/>
          </w:tcPr>
          <w:p w14:paraId="2C4F2D36" w14:textId="77777777" w:rsidR="00300F62" w:rsidRPr="00300F62" w:rsidRDefault="00300F62" w:rsidP="0012499A">
            <w:pPr>
              <w:spacing w:before="0" w:after="0" w:line="240" w:lineRule="auto"/>
              <w:rPr>
                <w:sz w:val="18"/>
                <w:szCs w:val="18"/>
                <w:lang w:val="fr-FR"/>
              </w:rPr>
            </w:pPr>
            <w:r w:rsidRPr="00300F62">
              <w:rPr>
                <w:sz w:val="18"/>
                <w:szCs w:val="18"/>
                <w:lang w:val="fr-FR"/>
              </w:rPr>
              <w:t>7110 Tourbières surélevées actives</w:t>
            </w:r>
          </w:p>
          <w:p w14:paraId="74863EB1" w14:textId="77777777" w:rsidR="00300F62" w:rsidRPr="00300F62" w:rsidRDefault="00300F62" w:rsidP="0012499A">
            <w:pPr>
              <w:spacing w:before="0" w:after="0" w:line="240" w:lineRule="auto"/>
              <w:rPr>
                <w:sz w:val="18"/>
                <w:szCs w:val="18"/>
                <w:lang w:val="fr-FR"/>
              </w:rPr>
            </w:pPr>
            <w:r w:rsidRPr="00300F62">
              <w:rPr>
                <w:sz w:val="18"/>
                <w:szCs w:val="18"/>
                <w:lang w:val="fr-FR"/>
              </w:rPr>
              <w:t>7210 Fens calcaires avec Cladium mariscus et espèces du Caricion davallianae</w:t>
            </w:r>
          </w:p>
          <w:p w14:paraId="5D1FF07A" w14:textId="77777777" w:rsidR="00300F62" w:rsidRPr="00300F62" w:rsidRDefault="00300F62" w:rsidP="0012499A">
            <w:pPr>
              <w:spacing w:before="0" w:after="0" w:line="240" w:lineRule="auto"/>
              <w:rPr>
                <w:sz w:val="18"/>
                <w:szCs w:val="18"/>
                <w:lang w:val="fr-FR"/>
              </w:rPr>
            </w:pPr>
            <w:r w:rsidRPr="00300F62">
              <w:rPr>
                <w:sz w:val="18"/>
                <w:szCs w:val="18"/>
                <w:lang w:val="fr-FR"/>
              </w:rPr>
              <w:t>7220 Sources pétrifiantes avec formation de tuf (Cratoneurion)</w:t>
            </w:r>
          </w:p>
          <w:p w14:paraId="2D5972FB" w14:textId="77777777" w:rsidR="00300F62" w:rsidRPr="00300F62" w:rsidRDefault="00300F62" w:rsidP="0012499A">
            <w:pPr>
              <w:spacing w:before="0" w:after="0" w:line="240" w:lineRule="auto"/>
              <w:rPr>
                <w:sz w:val="18"/>
                <w:szCs w:val="18"/>
                <w:lang w:val="fr-FR"/>
              </w:rPr>
            </w:pPr>
            <w:r w:rsidRPr="00300F62">
              <w:rPr>
                <w:sz w:val="18"/>
                <w:szCs w:val="18"/>
                <w:lang w:val="fr-FR"/>
              </w:rPr>
              <w:t>7240 Formations pionnières alpines de Caricion bicoloris-atrofuscae</w:t>
            </w:r>
          </w:p>
          <w:p w14:paraId="5B9CC7EC" w14:textId="77777777" w:rsidR="00300F62" w:rsidRPr="00300F62" w:rsidRDefault="00300F62" w:rsidP="0012499A">
            <w:pPr>
              <w:spacing w:before="0" w:after="0" w:line="240" w:lineRule="auto"/>
              <w:rPr>
                <w:sz w:val="18"/>
                <w:szCs w:val="18"/>
                <w:lang w:val="fr-FR"/>
              </w:rPr>
            </w:pPr>
            <w:r w:rsidRPr="00300F62">
              <w:rPr>
                <w:sz w:val="18"/>
                <w:szCs w:val="18"/>
                <w:lang w:val="fr-FR"/>
              </w:rPr>
              <w:t>7310 Aapa mires</w:t>
            </w:r>
          </w:p>
          <w:p w14:paraId="28AE802D" w14:textId="77777777" w:rsidR="00300F62" w:rsidRPr="00300F62" w:rsidRDefault="00300F62" w:rsidP="0012499A">
            <w:pPr>
              <w:spacing w:before="0" w:after="0" w:line="240" w:lineRule="auto"/>
              <w:rPr>
                <w:sz w:val="18"/>
                <w:szCs w:val="18"/>
                <w:lang w:val="fr-FR"/>
              </w:rPr>
            </w:pPr>
            <w:r w:rsidRPr="00300F62">
              <w:rPr>
                <w:sz w:val="18"/>
                <w:szCs w:val="18"/>
                <w:lang w:val="fr-FR"/>
              </w:rPr>
              <w:t>7320 Palsa Mires</w:t>
            </w:r>
          </w:p>
        </w:tc>
        <w:tc>
          <w:tcPr>
            <w:tcW w:w="753" w:type="pct"/>
            <w:vAlign w:val="center"/>
          </w:tcPr>
          <w:p w14:paraId="49781736"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Mer Noire, Méditerranéenne, Alpine et Continentale</w:t>
            </w:r>
          </w:p>
          <w:p w14:paraId="1F1F5CCB" w14:textId="77777777" w:rsidR="00300F62" w:rsidRPr="00300F62" w:rsidRDefault="00300F62" w:rsidP="0012499A">
            <w:pPr>
              <w:spacing w:before="0" w:after="0" w:line="240" w:lineRule="auto"/>
              <w:jc w:val="left"/>
              <w:rPr>
                <w:sz w:val="18"/>
                <w:szCs w:val="18"/>
                <w:lang w:val="fr-FR"/>
              </w:rPr>
            </w:pPr>
          </w:p>
        </w:tc>
        <w:tc>
          <w:tcPr>
            <w:tcW w:w="1246" w:type="pct"/>
            <w:vAlign w:val="center"/>
          </w:tcPr>
          <w:p w14:paraId="113799FC"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Pollution de l'air. Succession de végétation. Pollution des eaux de surface. Fertilisation en agriculture. Pâturage par le bétail</w:t>
            </w:r>
          </w:p>
        </w:tc>
      </w:tr>
      <w:tr w:rsidR="00300F62" w:rsidRPr="00300F62" w14:paraId="4390911C" w14:textId="77777777" w:rsidTr="00300F62">
        <w:tc>
          <w:tcPr>
            <w:tcW w:w="1062" w:type="pct"/>
            <w:vAlign w:val="center"/>
          </w:tcPr>
          <w:p w14:paraId="34F06E17" w14:textId="77777777" w:rsidR="00300F62" w:rsidRPr="00300F62" w:rsidRDefault="00300F62" w:rsidP="0012499A">
            <w:pPr>
              <w:spacing w:before="0" w:after="0" w:line="240" w:lineRule="auto"/>
              <w:jc w:val="left"/>
              <w:rPr>
                <w:b/>
                <w:bCs/>
                <w:sz w:val="18"/>
                <w:szCs w:val="18"/>
                <w:lang w:val="fr-FR"/>
              </w:rPr>
            </w:pPr>
            <w:r w:rsidRPr="00300F62">
              <w:rPr>
                <w:b/>
                <w:bCs/>
                <w:sz w:val="18"/>
                <w:szCs w:val="18"/>
                <w:lang w:val="fr-FR"/>
              </w:rPr>
              <w:t>Habitats rocheux et grottes</w:t>
            </w:r>
          </w:p>
        </w:tc>
        <w:tc>
          <w:tcPr>
            <w:tcW w:w="1939" w:type="pct"/>
            <w:vAlign w:val="center"/>
          </w:tcPr>
          <w:p w14:paraId="06BC33AA" w14:textId="77777777" w:rsidR="00300F62" w:rsidRPr="00300F62" w:rsidRDefault="00300F62" w:rsidP="0012499A">
            <w:pPr>
              <w:spacing w:before="0" w:after="0" w:line="240" w:lineRule="auto"/>
              <w:rPr>
                <w:sz w:val="18"/>
                <w:szCs w:val="18"/>
                <w:lang w:val="fr-FR"/>
              </w:rPr>
            </w:pPr>
            <w:r w:rsidRPr="00300F62">
              <w:rPr>
                <w:sz w:val="18"/>
                <w:szCs w:val="18"/>
                <w:lang w:val="fr-FR"/>
              </w:rPr>
              <w:t>8160 éboulis calcaires médio-européens de collines et de montagnes</w:t>
            </w:r>
          </w:p>
          <w:p w14:paraId="7D16A2EC" w14:textId="77777777" w:rsidR="00300F62" w:rsidRPr="00300F62" w:rsidRDefault="00300F62" w:rsidP="0012499A">
            <w:pPr>
              <w:spacing w:before="0" w:after="0" w:line="240" w:lineRule="auto"/>
              <w:rPr>
                <w:sz w:val="18"/>
                <w:szCs w:val="18"/>
                <w:lang w:val="fr-FR"/>
              </w:rPr>
            </w:pPr>
            <w:r w:rsidRPr="00300F62">
              <w:rPr>
                <w:sz w:val="18"/>
                <w:szCs w:val="18"/>
                <w:lang w:val="fr-FR"/>
              </w:rPr>
              <w:t>8240 Chaussées en calcaire</w:t>
            </w:r>
          </w:p>
          <w:p w14:paraId="68753157" w14:textId="77777777" w:rsidR="00300F62" w:rsidRPr="00300F62" w:rsidRDefault="00300F62" w:rsidP="0012499A">
            <w:pPr>
              <w:spacing w:before="0" w:after="0" w:line="240" w:lineRule="auto"/>
              <w:rPr>
                <w:sz w:val="18"/>
                <w:szCs w:val="18"/>
                <w:lang w:val="fr-FR"/>
              </w:rPr>
            </w:pPr>
          </w:p>
        </w:tc>
        <w:tc>
          <w:tcPr>
            <w:tcW w:w="753" w:type="pct"/>
            <w:vAlign w:val="center"/>
          </w:tcPr>
          <w:p w14:paraId="72F2CF50"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Méditerranéenne, Alpine et Continentale</w:t>
            </w:r>
          </w:p>
          <w:p w14:paraId="680821CD" w14:textId="77777777" w:rsidR="00300F62" w:rsidRPr="00300F62" w:rsidRDefault="00300F62" w:rsidP="0012499A">
            <w:pPr>
              <w:spacing w:before="0" w:after="0" w:line="240" w:lineRule="auto"/>
              <w:jc w:val="left"/>
              <w:rPr>
                <w:sz w:val="18"/>
                <w:szCs w:val="18"/>
                <w:lang w:val="fr-FR"/>
              </w:rPr>
            </w:pPr>
          </w:p>
        </w:tc>
        <w:tc>
          <w:tcPr>
            <w:tcW w:w="1246" w:type="pct"/>
            <w:vAlign w:val="center"/>
          </w:tcPr>
          <w:p w14:paraId="1B05AB7D"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Exploitation minière et exploitation en carrière. Routes, voies ferrées et chemins. Espèces exotiques envahissantes. Pâturage par le bétail.</w:t>
            </w:r>
          </w:p>
        </w:tc>
      </w:tr>
      <w:tr w:rsidR="00300F62" w:rsidRPr="00300F62" w14:paraId="45E5E7A3" w14:textId="77777777" w:rsidTr="00300F62">
        <w:tc>
          <w:tcPr>
            <w:tcW w:w="1062" w:type="pct"/>
            <w:vAlign w:val="center"/>
          </w:tcPr>
          <w:p w14:paraId="1C1BA994" w14:textId="77777777" w:rsidR="00300F62" w:rsidRPr="00300F62" w:rsidRDefault="00300F62" w:rsidP="0012499A">
            <w:pPr>
              <w:spacing w:before="0" w:after="0" w:line="240" w:lineRule="auto"/>
              <w:jc w:val="left"/>
              <w:rPr>
                <w:b/>
                <w:bCs/>
                <w:sz w:val="18"/>
                <w:szCs w:val="18"/>
                <w:lang w:val="fr-FR"/>
              </w:rPr>
            </w:pPr>
            <w:r w:rsidRPr="00300F62">
              <w:rPr>
                <w:b/>
                <w:bCs/>
                <w:sz w:val="18"/>
                <w:szCs w:val="18"/>
                <w:lang w:val="fr-FR"/>
              </w:rPr>
              <w:t>Forêts</w:t>
            </w:r>
          </w:p>
        </w:tc>
        <w:tc>
          <w:tcPr>
            <w:tcW w:w="1939" w:type="pct"/>
            <w:vAlign w:val="center"/>
          </w:tcPr>
          <w:p w14:paraId="6C455467" w14:textId="77777777" w:rsidR="00300F62" w:rsidRPr="00300F62" w:rsidRDefault="00300F62" w:rsidP="0012499A">
            <w:pPr>
              <w:spacing w:before="0" w:after="0" w:line="240" w:lineRule="auto"/>
              <w:rPr>
                <w:sz w:val="18"/>
                <w:szCs w:val="18"/>
                <w:lang w:val="fr-FR"/>
              </w:rPr>
            </w:pPr>
            <w:r w:rsidRPr="00300F62">
              <w:rPr>
                <w:sz w:val="18"/>
                <w:szCs w:val="18"/>
                <w:lang w:val="fr-FR"/>
              </w:rPr>
              <w:t>9010 Taïga occidentale</w:t>
            </w:r>
          </w:p>
          <w:p w14:paraId="3AC3D1C1" w14:textId="77777777" w:rsidR="00300F62" w:rsidRPr="00300F62" w:rsidRDefault="00300F62" w:rsidP="0012499A">
            <w:pPr>
              <w:spacing w:before="0" w:after="0" w:line="240" w:lineRule="auto"/>
              <w:rPr>
                <w:sz w:val="18"/>
                <w:szCs w:val="18"/>
                <w:lang w:val="fr-FR"/>
              </w:rPr>
            </w:pPr>
            <w:r w:rsidRPr="00300F62">
              <w:rPr>
                <w:sz w:val="18"/>
                <w:szCs w:val="18"/>
                <w:lang w:val="fr-FR"/>
              </w:rPr>
              <w:t>9020 Fennoscandian hémiboréen vieilles forêts de feuillus feuillues naturelles (Quercus, Tilia, Acer, Fraxinus ou Ulmus) riches en épiphytes</w:t>
            </w:r>
          </w:p>
          <w:p w14:paraId="0552A6F8" w14:textId="77777777" w:rsidR="00300F62" w:rsidRPr="00300F62" w:rsidRDefault="00300F62" w:rsidP="0012499A">
            <w:pPr>
              <w:spacing w:before="0" w:after="0" w:line="240" w:lineRule="auto"/>
              <w:rPr>
                <w:sz w:val="18"/>
                <w:szCs w:val="18"/>
                <w:lang w:val="fr-FR"/>
              </w:rPr>
            </w:pPr>
            <w:r w:rsidRPr="00300F62">
              <w:rPr>
                <w:sz w:val="18"/>
                <w:szCs w:val="18"/>
                <w:lang w:val="fr-FR"/>
              </w:rPr>
              <w:t>9040 Forêts subalpines / subarctiques nordiques avec Betula pubescens ssp. Czerepavonii</w:t>
            </w:r>
          </w:p>
          <w:p w14:paraId="4EDC2101" w14:textId="77777777" w:rsidR="00300F62" w:rsidRPr="00300F62" w:rsidRDefault="00300F62" w:rsidP="0012499A">
            <w:pPr>
              <w:spacing w:before="0" w:after="0" w:line="240" w:lineRule="auto"/>
              <w:rPr>
                <w:sz w:val="18"/>
                <w:szCs w:val="18"/>
                <w:lang w:val="fr-FR"/>
              </w:rPr>
            </w:pPr>
            <w:r w:rsidRPr="00300F62">
              <w:rPr>
                <w:sz w:val="18"/>
                <w:szCs w:val="18"/>
                <w:lang w:val="fr-FR"/>
              </w:rPr>
              <w:t>9050 forêts herbeuses fennoscandiennes avec Picea abies</w:t>
            </w:r>
          </w:p>
          <w:p w14:paraId="6DEB03F2" w14:textId="77777777" w:rsidR="00300F62" w:rsidRPr="00300F62" w:rsidRDefault="00300F62" w:rsidP="0012499A">
            <w:pPr>
              <w:spacing w:before="0" w:after="0" w:line="240" w:lineRule="auto"/>
              <w:rPr>
                <w:sz w:val="18"/>
                <w:szCs w:val="18"/>
                <w:lang w:val="fr-FR"/>
              </w:rPr>
            </w:pPr>
            <w:r w:rsidRPr="00300F62">
              <w:rPr>
                <w:sz w:val="18"/>
                <w:szCs w:val="18"/>
                <w:lang w:val="fr-FR"/>
              </w:rPr>
              <w:t>9080 Bois marécageux à feuilles caduques fennoscandiennes</w:t>
            </w:r>
          </w:p>
          <w:p w14:paraId="6C0339EC" w14:textId="77777777" w:rsidR="00300F62" w:rsidRPr="00300F62" w:rsidRDefault="00300F62" w:rsidP="0012499A">
            <w:pPr>
              <w:spacing w:before="0" w:after="0" w:line="240" w:lineRule="auto"/>
              <w:rPr>
                <w:sz w:val="18"/>
                <w:szCs w:val="18"/>
                <w:lang w:val="fr-FR"/>
              </w:rPr>
            </w:pPr>
            <w:r w:rsidRPr="00300F62">
              <w:rPr>
                <w:sz w:val="18"/>
                <w:szCs w:val="18"/>
                <w:lang w:val="fr-FR"/>
              </w:rPr>
              <w:t>9180 Forêts de Tilio-Acerion de pentes, éboulis et ravins</w:t>
            </w:r>
          </w:p>
          <w:p w14:paraId="52D1F8DC" w14:textId="77777777" w:rsidR="00300F62" w:rsidRPr="00300F62" w:rsidRDefault="00300F62" w:rsidP="0012499A">
            <w:pPr>
              <w:spacing w:before="0" w:after="0" w:line="240" w:lineRule="auto"/>
              <w:rPr>
                <w:sz w:val="18"/>
                <w:szCs w:val="18"/>
                <w:lang w:val="fr-FR"/>
              </w:rPr>
            </w:pPr>
            <w:r w:rsidRPr="00300F62">
              <w:rPr>
                <w:sz w:val="18"/>
                <w:szCs w:val="18"/>
                <w:lang w:val="fr-FR"/>
              </w:rPr>
              <w:t>91AA Bois de chêne blanc de l'Est</w:t>
            </w:r>
          </w:p>
          <w:p w14:paraId="5C44FFF0" w14:textId="77777777" w:rsidR="00300F62" w:rsidRPr="00300F62" w:rsidRDefault="00300F62" w:rsidP="0012499A">
            <w:pPr>
              <w:spacing w:before="0" w:after="0" w:line="240" w:lineRule="auto"/>
              <w:rPr>
                <w:sz w:val="18"/>
                <w:szCs w:val="18"/>
                <w:lang w:val="fr-FR"/>
              </w:rPr>
            </w:pPr>
            <w:r w:rsidRPr="00300F62">
              <w:rPr>
                <w:sz w:val="18"/>
                <w:szCs w:val="18"/>
                <w:lang w:val="fr-FR"/>
              </w:rPr>
              <w:t>91D0 Bois de tourbière</w:t>
            </w:r>
          </w:p>
          <w:p w14:paraId="5E1B893B" w14:textId="77777777" w:rsidR="00300F62" w:rsidRPr="00300F62" w:rsidRDefault="00300F62" w:rsidP="0012499A">
            <w:pPr>
              <w:spacing w:before="0" w:after="0" w:line="240" w:lineRule="auto"/>
              <w:rPr>
                <w:sz w:val="18"/>
                <w:szCs w:val="18"/>
                <w:lang w:val="fr-FR"/>
              </w:rPr>
            </w:pPr>
            <w:r w:rsidRPr="00300F62">
              <w:rPr>
                <w:sz w:val="18"/>
                <w:szCs w:val="18"/>
                <w:lang w:val="fr-FR"/>
              </w:rPr>
              <w:t>91E0 Forêts alluviales à Alnus glutinosa et Fraxinus excelsior (Alno-Padion, Alnion incanae, Salcion albae)</w:t>
            </w:r>
          </w:p>
          <w:p w14:paraId="616C7D9D" w14:textId="77777777" w:rsidR="00300F62" w:rsidRPr="00300F62" w:rsidRDefault="00300F62" w:rsidP="0012499A">
            <w:pPr>
              <w:spacing w:before="0" w:after="0" w:line="240" w:lineRule="auto"/>
              <w:rPr>
                <w:sz w:val="18"/>
                <w:szCs w:val="18"/>
                <w:lang w:val="fr-FR"/>
              </w:rPr>
            </w:pPr>
            <w:r w:rsidRPr="00300F62">
              <w:rPr>
                <w:sz w:val="18"/>
                <w:szCs w:val="18"/>
                <w:lang w:val="fr-FR"/>
              </w:rPr>
              <w:t>91G0 Bois pannoniques avec Quercus petraea et Carpinus betulus</w:t>
            </w:r>
          </w:p>
          <w:p w14:paraId="1A1BE06E" w14:textId="77777777" w:rsidR="00300F62" w:rsidRPr="00300F62" w:rsidRDefault="00300F62" w:rsidP="0012499A">
            <w:pPr>
              <w:spacing w:before="0" w:after="0" w:line="240" w:lineRule="auto"/>
              <w:rPr>
                <w:sz w:val="18"/>
                <w:szCs w:val="18"/>
                <w:lang w:val="fr-FR"/>
              </w:rPr>
            </w:pPr>
            <w:r w:rsidRPr="00300F62">
              <w:rPr>
                <w:sz w:val="18"/>
                <w:szCs w:val="18"/>
                <w:lang w:val="fr-FR"/>
              </w:rPr>
              <w:t>91H0 Bois pannoniens avec Quercus pubescens</w:t>
            </w:r>
          </w:p>
          <w:p w14:paraId="3A7DA11F" w14:textId="77777777" w:rsidR="00300F62" w:rsidRPr="00300F62" w:rsidRDefault="00300F62" w:rsidP="0012499A">
            <w:pPr>
              <w:spacing w:before="0" w:after="0" w:line="240" w:lineRule="auto"/>
              <w:rPr>
                <w:sz w:val="18"/>
                <w:szCs w:val="18"/>
                <w:lang w:val="fr-FR"/>
              </w:rPr>
            </w:pPr>
            <w:r w:rsidRPr="00300F62">
              <w:rPr>
                <w:sz w:val="18"/>
                <w:szCs w:val="18"/>
                <w:lang w:val="fr-FR"/>
              </w:rPr>
              <w:t>91I0 Bois steppiques euro-sibériens à Quercus spp.</w:t>
            </w:r>
          </w:p>
          <w:p w14:paraId="009AEED8" w14:textId="77777777" w:rsidR="00300F62" w:rsidRPr="00300F62" w:rsidRDefault="00300F62" w:rsidP="0012499A">
            <w:pPr>
              <w:spacing w:before="0" w:after="0" w:line="240" w:lineRule="auto"/>
              <w:rPr>
                <w:sz w:val="18"/>
                <w:szCs w:val="18"/>
                <w:lang w:val="fr-FR"/>
              </w:rPr>
            </w:pPr>
            <w:r w:rsidRPr="00300F62">
              <w:rPr>
                <w:sz w:val="18"/>
                <w:szCs w:val="18"/>
                <w:lang w:val="fr-FR"/>
              </w:rPr>
              <w:t>91S0 Hêtraies pontiques occidentales</w:t>
            </w:r>
          </w:p>
          <w:p w14:paraId="52C97A02" w14:textId="77777777" w:rsidR="00300F62" w:rsidRPr="00300F62" w:rsidRDefault="00300F62" w:rsidP="0012499A">
            <w:pPr>
              <w:spacing w:before="0" w:after="0" w:line="240" w:lineRule="auto"/>
              <w:rPr>
                <w:sz w:val="18"/>
                <w:szCs w:val="18"/>
                <w:lang w:val="fr-FR"/>
              </w:rPr>
            </w:pPr>
            <w:r w:rsidRPr="00300F62">
              <w:rPr>
                <w:sz w:val="18"/>
                <w:szCs w:val="18"/>
                <w:lang w:val="fr-FR"/>
              </w:rPr>
              <w:t>9210 Hêtraies des Apennins avec Taxus et Ilex</w:t>
            </w:r>
          </w:p>
          <w:p w14:paraId="165A78A5" w14:textId="77777777" w:rsidR="00300F62" w:rsidRPr="00300F62" w:rsidRDefault="00300F62" w:rsidP="0012499A">
            <w:pPr>
              <w:spacing w:before="0" w:after="0" w:line="240" w:lineRule="auto"/>
              <w:rPr>
                <w:sz w:val="18"/>
                <w:szCs w:val="18"/>
                <w:lang w:val="fr-FR"/>
              </w:rPr>
            </w:pPr>
            <w:r w:rsidRPr="00300F62">
              <w:rPr>
                <w:sz w:val="18"/>
                <w:szCs w:val="18"/>
                <w:lang w:val="fr-FR"/>
              </w:rPr>
              <w:t>9220 Hêtraies des Apennins avec Abies alba et forêts de hêtres avec Abies nebrodensis</w:t>
            </w:r>
          </w:p>
          <w:p w14:paraId="27D30FAF" w14:textId="77777777" w:rsidR="00300F62" w:rsidRPr="00300F62" w:rsidRDefault="00300F62" w:rsidP="0012499A">
            <w:pPr>
              <w:spacing w:before="0" w:after="0" w:line="240" w:lineRule="auto"/>
              <w:rPr>
                <w:sz w:val="18"/>
                <w:szCs w:val="18"/>
                <w:lang w:val="fr-FR"/>
              </w:rPr>
            </w:pPr>
            <w:r w:rsidRPr="00300F62">
              <w:rPr>
                <w:sz w:val="18"/>
                <w:szCs w:val="18"/>
                <w:lang w:val="fr-FR"/>
              </w:rPr>
              <w:t>9370 Palmeraies de Phoenix</w:t>
            </w:r>
          </w:p>
          <w:p w14:paraId="670D79D3" w14:textId="77777777" w:rsidR="00300F62" w:rsidRPr="00300F62" w:rsidRDefault="00300F62" w:rsidP="0012499A">
            <w:pPr>
              <w:spacing w:before="0" w:after="0" w:line="240" w:lineRule="auto"/>
              <w:rPr>
                <w:sz w:val="18"/>
                <w:szCs w:val="18"/>
                <w:lang w:val="fr-FR"/>
              </w:rPr>
            </w:pPr>
            <w:r w:rsidRPr="00300F62">
              <w:rPr>
                <w:sz w:val="18"/>
                <w:szCs w:val="18"/>
                <w:lang w:val="fr-FR"/>
              </w:rPr>
              <w:t>9390 Broussailles et végétation de forêt basse avec Quercus alnifolia</w:t>
            </w:r>
          </w:p>
          <w:p w14:paraId="0B0777E9" w14:textId="77777777" w:rsidR="00300F62" w:rsidRPr="00300F62" w:rsidRDefault="00300F62" w:rsidP="0012499A">
            <w:pPr>
              <w:spacing w:before="0" w:after="0" w:line="240" w:lineRule="auto"/>
              <w:rPr>
                <w:sz w:val="18"/>
                <w:szCs w:val="18"/>
                <w:lang w:val="fr-FR"/>
              </w:rPr>
            </w:pPr>
            <w:r w:rsidRPr="00300F62">
              <w:rPr>
                <w:sz w:val="18"/>
                <w:szCs w:val="18"/>
                <w:lang w:val="fr-FR"/>
              </w:rPr>
              <w:t>9510 Forêts du sud de l'Apennin Abies alba</w:t>
            </w:r>
          </w:p>
          <w:p w14:paraId="388FDA78" w14:textId="77777777" w:rsidR="00300F62" w:rsidRPr="00300F62" w:rsidRDefault="00300F62" w:rsidP="0012499A">
            <w:pPr>
              <w:spacing w:before="0" w:after="0" w:line="240" w:lineRule="auto"/>
              <w:rPr>
                <w:sz w:val="18"/>
                <w:szCs w:val="18"/>
                <w:lang w:val="fr-FR"/>
              </w:rPr>
            </w:pPr>
            <w:r w:rsidRPr="00300F62">
              <w:rPr>
                <w:sz w:val="18"/>
                <w:szCs w:val="18"/>
                <w:lang w:val="fr-FR"/>
              </w:rPr>
              <w:t>9530 Forêts de pins (sub-) méditerranéennes avec pins noirs endémiques</w:t>
            </w:r>
          </w:p>
          <w:p w14:paraId="01BD099C" w14:textId="77777777" w:rsidR="00300F62" w:rsidRPr="00300F62" w:rsidRDefault="00300F62" w:rsidP="0012499A">
            <w:pPr>
              <w:spacing w:before="0" w:after="0" w:line="240" w:lineRule="auto"/>
              <w:rPr>
                <w:sz w:val="18"/>
                <w:szCs w:val="18"/>
                <w:lang w:val="fr-FR"/>
              </w:rPr>
            </w:pPr>
            <w:r w:rsidRPr="00300F62">
              <w:rPr>
                <w:sz w:val="18"/>
                <w:szCs w:val="18"/>
                <w:lang w:val="fr-FR"/>
              </w:rPr>
              <w:t>9560 Forêts endémiques à Juniperus spp.</w:t>
            </w:r>
          </w:p>
          <w:p w14:paraId="4C265B3F" w14:textId="77777777" w:rsidR="00300F62" w:rsidRPr="00300F62" w:rsidRDefault="00300F62" w:rsidP="0012499A">
            <w:pPr>
              <w:spacing w:before="0" w:after="0" w:line="240" w:lineRule="auto"/>
              <w:rPr>
                <w:sz w:val="18"/>
                <w:szCs w:val="18"/>
                <w:lang w:val="fr-FR"/>
              </w:rPr>
            </w:pPr>
            <w:r w:rsidRPr="00300F62">
              <w:rPr>
                <w:sz w:val="18"/>
                <w:szCs w:val="18"/>
                <w:lang w:val="fr-FR"/>
              </w:rPr>
              <w:t>9570 Forêts de Tetraclinis articulata</w:t>
            </w:r>
          </w:p>
          <w:p w14:paraId="768754DB" w14:textId="77777777" w:rsidR="00300F62" w:rsidRPr="00300F62" w:rsidRDefault="00300F62" w:rsidP="0012499A">
            <w:pPr>
              <w:spacing w:before="0" w:after="0" w:line="240" w:lineRule="auto"/>
              <w:rPr>
                <w:sz w:val="18"/>
                <w:szCs w:val="18"/>
                <w:lang w:val="fr-FR"/>
              </w:rPr>
            </w:pPr>
            <w:r w:rsidRPr="00300F62">
              <w:rPr>
                <w:sz w:val="18"/>
                <w:szCs w:val="18"/>
                <w:lang w:val="fr-FR"/>
              </w:rPr>
              <w:t>9580 Bois de Taxus baccata méditerranéen</w:t>
            </w:r>
          </w:p>
          <w:p w14:paraId="40CF45A7" w14:textId="77777777" w:rsidR="00300F62" w:rsidRPr="005703BB" w:rsidRDefault="00300F62" w:rsidP="0012499A">
            <w:pPr>
              <w:spacing w:before="0" w:after="0" w:line="240" w:lineRule="auto"/>
              <w:rPr>
                <w:sz w:val="18"/>
                <w:szCs w:val="18"/>
                <w:lang w:val="it-IT"/>
              </w:rPr>
            </w:pPr>
            <w:r w:rsidRPr="005703BB">
              <w:rPr>
                <w:sz w:val="18"/>
                <w:szCs w:val="18"/>
                <w:lang w:val="it-IT"/>
              </w:rPr>
              <w:t>9590 Forêts de Cedrus brevifolia (Cedrosetum brevifoliae)</w:t>
            </w:r>
          </w:p>
        </w:tc>
        <w:tc>
          <w:tcPr>
            <w:tcW w:w="753" w:type="pct"/>
            <w:vAlign w:val="center"/>
          </w:tcPr>
          <w:p w14:paraId="6AAFE751"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Mer Noire, Méditerranéenne, Alpine et Continentale</w:t>
            </w:r>
          </w:p>
          <w:p w14:paraId="7949EB7C" w14:textId="77777777" w:rsidR="00300F62" w:rsidRPr="00300F62" w:rsidRDefault="00300F62" w:rsidP="0012499A">
            <w:pPr>
              <w:spacing w:before="0" w:after="0" w:line="240" w:lineRule="auto"/>
              <w:jc w:val="left"/>
              <w:rPr>
                <w:sz w:val="18"/>
                <w:szCs w:val="18"/>
                <w:lang w:val="fr-FR"/>
              </w:rPr>
            </w:pPr>
          </w:p>
        </w:tc>
        <w:tc>
          <w:tcPr>
            <w:tcW w:w="1246" w:type="pct"/>
            <w:vAlign w:val="center"/>
          </w:tcPr>
          <w:p w14:paraId="23DBE4D1" w14:textId="77777777" w:rsidR="00300F62" w:rsidRPr="00300F62" w:rsidRDefault="00300F62" w:rsidP="0012499A">
            <w:pPr>
              <w:spacing w:before="0" w:after="0" w:line="240" w:lineRule="auto"/>
              <w:jc w:val="left"/>
              <w:rPr>
                <w:sz w:val="18"/>
                <w:szCs w:val="18"/>
                <w:lang w:val="fr-FR"/>
              </w:rPr>
            </w:pPr>
            <w:r w:rsidRPr="00300F62">
              <w:rPr>
                <w:sz w:val="18"/>
                <w:szCs w:val="18"/>
                <w:lang w:val="fr-FR"/>
              </w:rPr>
              <w:t xml:space="preserve">Infrastructures sportives et de loisirs. Pâturage par le bétail, incendie et extinction des incendies. Exploitation forestière, gestion et utilisation des forêts et des plantations. Routes, voies ferrées et chemins, </w:t>
            </w:r>
          </w:p>
        </w:tc>
      </w:tr>
    </w:tbl>
    <w:p w14:paraId="36EF021E" w14:textId="62DF60ED" w:rsidR="00B4652E" w:rsidRDefault="00B4652E" w:rsidP="00A16829">
      <w:pPr>
        <w:pStyle w:val="DidascaliaCentrata"/>
        <w:ind w:left="0"/>
        <w:outlineLvl w:val="9"/>
        <w:rPr>
          <w:rFonts w:ascii="Calibri Light" w:hAnsi="Calibri Light" w:cs="Calibri Light"/>
          <w:b w:val="0"/>
          <w:bCs/>
          <w:lang w:val="en-GB"/>
        </w:rPr>
      </w:pPr>
    </w:p>
    <w:p w14:paraId="2E965AC9" w14:textId="5925A011" w:rsidR="00300F62" w:rsidRDefault="00300F62" w:rsidP="00A16829">
      <w:pPr>
        <w:pStyle w:val="DidascaliaCentrata"/>
        <w:ind w:left="0"/>
        <w:outlineLvl w:val="9"/>
        <w:rPr>
          <w:rFonts w:ascii="Calibri Light" w:hAnsi="Calibri Light" w:cs="Calibri Light"/>
          <w:b w:val="0"/>
          <w:bCs/>
          <w:lang w:val="en-GB"/>
        </w:rPr>
      </w:pPr>
    </w:p>
    <w:p w14:paraId="137A9E38" w14:textId="77777777" w:rsidR="00300F62" w:rsidRDefault="00300F62" w:rsidP="00A16829">
      <w:pPr>
        <w:pStyle w:val="DidascaliaCentrata"/>
        <w:ind w:left="0"/>
        <w:outlineLvl w:val="9"/>
        <w:rPr>
          <w:rFonts w:ascii="Calibri Light" w:hAnsi="Calibri Light" w:cs="Calibri Light"/>
          <w:b w:val="0"/>
          <w:bCs/>
          <w:lang w:val="en-GB"/>
        </w:rPr>
      </w:pPr>
    </w:p>
    <w:p w14:paraId="5CB5C403" w14:textId="5A4D605A" w:rsidR="00AD791F" w:rsidRDefault="00AD791F" w:rsidP="00D6606A">
      <w:pPr>
        <w:pStyle w:val="DidascaliaCentrata"/>
        <w:rPr>
          <w:b w:val="0"/>
          <w:bCs/>
        </w:rPr>
      </w:pPr>
      <w:bookmarkStart w:id="181" w:name="_Toc66805911"/>
      <w:r w:rsidRPr="00D6606A">
        <w:rPr>
          <w:b w:val="0"/>
          <w:bCs/>
        </w:rPr>
        <w:lastRenderedPageBreak/>
        <w:t xml:space="preserve">Tableau </w:t>
      </w:r>
      <w:r w:rsidRPr="00D6606A">
        <w:rPr>
          <w:b w:val="0"/>
          <w:bCs/>
        </w:rPr>
        <w:fldChar w:fldCharType="begin"/>
      </w:r>
      <w:r w:rsidRPr="00D6606A">
        <w:rPr>
          <w:b w:val="0"/>
          <w:bCs/>
        </w:rPr>
        <w:instrText xml:space="preserve"> SEQ Tableau \* ARABIC </w:instrText>
      </w:r>
      <w:r w:rsidRPr="00D6606A">
        <w:rPr>
          <w:b w:val="0"/>
          <w:bCs/>
        </w:rPr>
        <w:fldChar w:fldCharType="separate"/>
      </w:r>
      <w:r w:rsidR="00F5706A" w:rsidRPr="00D6606A">
        <w:rPr>
          <w:b w:val="0"/>
          <w:bCs/>
        </w:rPr>
        <w:t>16</w:t>
      </w:r>
      <w:r w:rsidRPr="00D6606A">
        <w:rPr>
          <w:b w:val="0"/>
          <w:bCs/>
        </w:rPr>
        <w:fldChar w:fldCharType="end"/>
      </w:r>
      <w:r w:rsidR="00821437">
        <w:rPr>
          <w:b w:val="0"/>
          <w:bCs/>
        </w:rPr>
        <w:t> :</w:t>
      </w:r>
      <w:r w:rsidRPr="00D6606A">
        <w:rPr>
          <w:b w:val="0"/>
          <w:bCs/>
        </w:rPr>
        <w:t xml:space="preserve"> </w:t>
      </w:r>
      <w:r w:rsidR="0075065E">
        <w:rPr>
          <w:b w:val="0"/>
          <w:bCs/>
        </w:rPr>
        <w:t>Menaces sur les</w:t>
      </w:r>
      <w:r w:rsidRPr="00D6606A">
        <w:rPr>
          <w:b w:val="0"/>
          <w:bCs/>
        </w:rPr>
        <w:t xml:space="preserve"> espèces animales </w:t>
      </w:r>
      <w:r w:rsidR="00995552">
        <w:rPr>
          <w:b w:val="0"/>
          <w:bCs/>
        </w:rPr>
        <w:t xml:space="preserve">et plantes </w:t>
      </w:r>
      <w:r w:rsidR="0075065E">
        <w:rPr>
          <w:b w:val="0"/>
          <w:bCs/>
        </w:rPr>
        <w:t>prioritaires de</w:t>
      </w:r>
      <w:r w:rsidRPr="00D6606A">
        <w:rPr>
          <w:b w:val="0"/>
          <w:bCs/>
        </w:rPr>
        <w:t xml:space="preserve"> l'aire de coopération</w:t>
      </w:r>
      <w:bookmarkEnd w:id="181"/>
    </w:p>
    <w:tbl>
      <w:tblPr>
        <w:tblStyle w:val="Grilledutableau"/>
        <w:tblW w:w="5000" w:type="pct"/>
        <w:tblLook w:val="04A0" w:firstRow="1" w:lastRow="0" w:firstColumn="1" w:lastColumn="0" w:noHBand="0" w:noVBand="1"/>
      </w:tblPr>
      <w:tblGrid>
        <w:gridCol w:w="7303"/>
        <w:gridCol w:w="2319"/>
      </w:tblGrid>
      <w:tr w:rsidR="00EB71A9" w:rsidRPr="00234703" w14:paraId="1D8027B5" w14:textId="77777777" w:rsidTr="00EB71A9">
        <w:tc>
          <w:tcPr>
            <w:tcW w:w="3795" w:type="pct"/>
          </w:tcPr>
          <w:p w14:paraId="137B9C68" w14:textId="77777777" w:rsidR="00EB71A9" w:rsidRPr="00234703" w:rsidRDefault="00EB71A9" w:rsidP="0012499A">
            <w:pPr>
              <w:jc w:val="center"/>
              <w:rPr>
                <w:b/>
                <w:bCs/>
                <w:lang w:val="fr-FR"/>
              </w:rPr>
            </w:pPr>
            <w:bookmarkStart w:id="182" w:name="_Hlk66797906"/>
            <w:r w:rsidRPr="00234703">
              <w:rPr>
                <w:b/>
                <w:bCs/>
                <w:lang w:val="fr-FR"/>
              </w:rPr>
              <w:t>Groupe</w:t>
            </w:r>
          </w:p>
        </w:tc>
        <w:tc>
          <w:tcPr>
            <w:tcW w:w="1205" w:type="pct"/>
          </w:tcPr>
          <w:p w14:paraId="082C1076" w14:textId="3C5EB9DD" w:rsidR="00EB71A9" w:rsidRPr="00234703" w:rsidRDefault="00EB71A9" w:rsidP="0012499A">
            <w:pPr>
              <w:jc w:val="center"/>
              <w:rPr>
                <w:b/>
                <w:bCs/>
                <w:lang w:val="fr-FR"/>
              </w:rPr>
            </w:pPr>
            <w:r w:rsidRPr="00234703">
              <w:rPr>
                <w:b/>
                <w:bCs/>
                <w:lang w:val="fr-FR"/>
              </w:rPr>
              <w:t>Région biogéographiq</w:t>
            </w:r>
            <w:r w:rsidR="00DE4FCD">
              <w:rPr>
                <w:b/>
                <w:bCs/>
                <w:lang w:val="fr-FR"/>
              </w:rPr>
              <w:t>u</w:t>
            </w:r>
            <w:r w:rsidRPr="00234703">
              <w:rPr>
                <w:b/>
                <w:bCs/>
                <w:lang w:val="fr-FR"/>
              </w:rPr>
              <w:t>e</w:t>
            </w:r>
          </w:p>
        </w:tc>
      </w:tr>
      <w:tr w:rsidR="00EB71A9" w:rsidRPr="00A06F9F" w14:paraId="3874DCE8" w14:textId="77777777" w:rsidTr="00EB71A9">
        <w:tc>
          <w:tcPr>
            <w:tcW w:w="3795" w:type="pct"/>
          </w:tcPr>
          <w:p w14:paraId="587FFE01" w14:textId="77777777" w:rsidR="00EB71A9" w:rsidRPr="00F1251E" w:rsidRDefault="00EB71A9" w:rsidP="0012499A">
            <w:pPr>
              <w:spacing w:before="120" w:line="240" w:lineRule="auto"/>
              <w:rPr>
                <w:rFonts w:eastAsia="Times New Roman" w:cs="Calibri Light"/>
                <w:color w:val="000000"/>
                <w:lang w:val="fr-FR"/>
              </w:rPr>
            </w:pPr>
            <w:r w:rsidRPr="00F1251E">
              <w:rPr>
                <w:b/>
                <w:lang w:val="fr-FR"/>
              </w:rPr>
              <w:t>MAMMIFERES.</w:t>
            </w:r>
            <w:r w:rsidRPr="00F1251E">
              <w:rPr>
                <w:lang w:val="fr-FR"/>
              </w:rPr>
              <w:t xml:space="preserve"> </w:t>
            </w:r>
            <w:r w:rsidRPr="00F1251E">
              <w:rPr>
                <w:rFonts w:eastAsia="Times New Roman" w:cs="Calibri Light"/>
                <w:color w:val="000000"/>
                <w:lang w:val="fr-FR"/>
              </w:rPr>
              <w:t>1352 Canis lupus</w:t>
            </w:r>
            <w:r w:rsidRPr="00F1251E">
              <w:rPr>
                <w:rFonts w:eastAsia="Times New Roman"/>
                <w:color w:val="000000"/>
                <w:lang w:val="fr-FR"/>
              </w:rPr>
              <w:t xml:space="preserve">, </w:t>
            </w:r>
            <w:r w:rsidRPr="00F1251E">
              <w:rPr>
                <w:rFonts w:eastAsia="Times New Roman" w:cs="Calibri Light"/>
                <w:color w:val="000000"/>
                <w:lang w:val="fr-FR"/>
              </w:rPr>
              <w:t>1354 Ursus arctos, 1356 Mustela lutreola</w:t>
            </w:r>
            <w:r w:rsidRPr="00F1251E">
              <w:rPr>
                <w:rFonts w:eastAsia="Times New Roman"/>
                <w:color w:val="000000"/>
                <w:lang w:val="fr-FR"/>
              </w:rPr>
              <w:t xml:space="preserve">, </w:t>
            </w:r>
            <w:r w:rsidRPr="00F1251E">
              <w:rPr>
                <w:rFonts w:eastAsia="Times New Roman" w:cs="Calibri Light"/>
                <w:color w:val="000000"/>
                <w:lang w:val="fr-FR"/>
              </w:rPr>
              <w:t>1362 Lynx pardinus</w:t>
            </w:r>
            <w:r w:rsidRPr="00F1251E">
              <w:rPr>
                <w:rFonts w:eastAsia="Times New Roman"/>
                <w:color w:val="000000"/>
                <w:lang w:val="fr-FR"/>
              </w:rPr>
              <w:t xml:space="preserve">, </w:t>
            </w:r>
            <w:r w:rsidRPr="00F1251E">
              <w:rPr>
                <w:rFonts w:eastAsia="Times New Roman" w:cs="Calibri Light"/>
                <w:color w:val="000000"/>
                <w:lang w:val="fr-FR"/>
              </w:rPr>
              <w:t>1367 Cervus elaphus corsicanus</w:t>
            </w:r>
            <w:r w:rsidRPr="00F1251E">
              <w:rPr>
                <w:rFonts w:eastAsia="Times New Roman"/>
                <w:color w:val="000000"/>
                <w:lang w:val="fr-FR"/>
              </w:rPr>
              <w:t xml:space="preserve">, </w:t>
            </w:r>
            <w:r w:rsidRPr="00F1251E">
              <w:rPr>
                <w:rFonts w:eastAsia="Times New Roman" w:cs="Calibri Light"/>
                <w:color w:val="000000"/>
                <w:lang w:val="fr-FR"/>
              </w:rPr>
              <w:t>1374 Rupicapra pyrenaica ornata</w:t>
            </w:r>
          </w:p>
          <w:p w14:paraId="41404F7E" w14:textId="77777777" w:rsidR="00EB71A9" w:rsidRPr="00234703" w:rsidRDefault="00EB71A9" w:rsidP="0012499A">
            <w:pPr>
              <w:spacing w:before="120" w:line="240" w:lineRule="auto"/>
              <w:rPr>
                <w:lang w:val="fr-FR"/>
              </w:rPr>
            </w:pPr>
            <w:r w:rsidRPr="00234703">
              <w:rPr>
                <w:lang w:val="fr-FR"/>
              </w:rPr>
              <w:t xml:space="preserve">Menace : La dégradation et la perte d’habitat représente l’impact le plus important tant sur les espèces mammifères terrestres menacées que non-menacées. Les perturbations humaines, les accidents mortels (collision avec des véhicules). Chasse et collection d’animaux sauvages. Routes, rails, et chemins. Autres changements d’écosystème. Espèces exotiques invasives. Changements dans la structure des écosystèmes aquatiques. </w:t>
            </w:r>
            <w:r w:rsidRPr="00234703">
              <w:rPr>
                <w:rFonts w:eastAsia="Times New Roman" w:cs="Calibri Light"/>
                <w:color w:val="000000"/>
                <w:lang w:val="fr-FR"/>
              </w:rPr>
              <w:t>Relations fauniques interspécifiques</w:t>
            </w:r>
            <w:r w:rsidRPr="00234703">
              <w:rPr>
                <w:lang w:val="fr-FR"/>
              </w:rPr>
              <w:t xml:space="preserve">. </w:t>
            </w:r>
          </w:p>
        </w:tc>
        <w:tc>
          <w:tcPr>
            <w:tcW w:w="1205" w:type="pct"/>
          </w:tcPr>
          <w:p w14:paraId="5B367A86" w14:textId="77777777" w:rsidR="00EB71A9" w:rsidRPr="00234703" w:rsidRDefault="00EB71A9" w:rsidP="0012499A">
            <w:pPr>
              <w:spacing w:before="120" w:line="240" w:lineRule="auto"/>
              <w:jc w:val="center"/>
              <w:rPr>
                <w:lang w:val="fr-FR"/>
              </w:rPr>
            </w:pPr>
            <w:r w:rsidRPr="00234703">
              <w:rPr>
                <w:lang w:val="fr-FR"/>
              </w:rPr>
              <w:t>Mer Noire</w:t>
            </w:r>
          </w:p>
          <w:p w14:paraId="54075A25" w14:textId="77777777" w:rsidR="00EB71A9" w:rsidRPr="00234703" w:rsidRDefault="00EB71A9" w:rsidP="0012499A">
            <w:pPr>
              <w:spacing w:before="120" w:line="240" w:lineRule="auto"/>
              <w:jc w:val="center"/>
              <w:rPr>
                <w:lang w:val="fr-FR"/>
              </w:rPr>
            </w:pPr>
            <w:r w:rsidRPr="00234703">
              <w:rPr>
                <w:lang w:val="fr-FR"/>
              </w:rPr>
              <w:t>Méditerranée</w:t>
            </w:r>
          </w:p>
          <w:p w14:paraId="391A13C2" w14:textId="77777777" w:rsidR="00EB71A9" w:rsidRPr="00234703" w:rsidRDefault="00EB71A9" w:rsidP="0012499A">
            <w:pPr>
              <w:spacing w:before="120" w:line="240" w:lineRule="auto"/>
              <w:jc w:val="center"/>
              <w:rPr>
                <w:lang w:val="fr-FR"/>
              </w:rPr>
            </w:pPr>
            <w:r w:rsidRPr="00234703">
              <w:rPr>
                <w:lang w:val="fr-FR"/>
              </w:rPr>
              <w:t>Alpes et continentale</w:t>
            </w:r>
          </w:p>
        </w:tc>
      </w:tr>
      <w:tr w:rsidR="00EB71A9" w:rsidRPr="00234703" w14:paraId="33C8F9EE" w14:textId="77777777" w:rsidTr="00EB71A9">
        <w:tc>
          <w:tcPr>
            <w:tcW w:w="3795" w:type="pct"/>
          </w:tcPr>
          <w:p w14:paraId="764B8B8A" w14:textId="77777777" w:rsidR="00EB71A9" w:rsidRPr="00234703" w:rsidRDefault="00EB71A9" w:rsidP="0012499A">
            <w:pPr>
              <w:spacing w:before="120" w:line="240" w:lineRule="auto"/>
              <w:rPr>
                <w:rFonts w:eastAsia="Times New Roman" w:cs="Calibri Light"/>
                <w:color w:val="000000"/>
                <w:lang w:val="fr-FR"/>
              </w:rPr>
            </w:pPr>
            <w:r w:rsidRPr="00234703">
              <w:rPr>
                <w:b/>
                <w:bCs/>
                <w:lang w:val="fr-FR"/>
              </w:rPr>
              <w:t>REPTILES.</w:t>
            </w:r>
            <w:r w:rsidRPr="00234703">
              <w:rPr>
                <w:lang w:val="fr-FR"/>
              </w:rPr>
              <w:t xml:space="preserve"> </w:t>
            </w:r>
            <w:r w:rsidRPr="00234703">
              <w:rPr>
                <w:rFonts w:eastAsia="Times New Roman" w:cs="Calibri Light"/>
                <w:color w:val="000000"/>
                <w:lang w:val="fr-FR"/>
              </w:rPr>
              <w:t>1296 Macrovipera schweizeri</w:t>
            </w:r>
            <w:r w:rsidRPr="00234703">
              <w:rPr>
                <w:rFonts w:eastAsia="Times New Roman"/>
                <w:color w:val="000000"/>
                <w:lang w:val="fr-FR"/>
              </w:rPr>
              <w:t xml:space="preserve">, </w:t>
            </w:r>
            <w:r w:rsidRPr="00234703">
              <w:rPr>
                <w:rFonts w:eastAsia="Times New Roman" w:cs="Calibri Light"/>
                <w:color w:val="000000"/>
                <w:lang w:val="fr-FR"/>
              </w:rPr>
              <w:t>4007 Natrix natrix cypriaca</w:t>
            </w:r>
            <w:r w:rsidRPr="00234703">
              <w:rPr>
                <w:rFonts w:eastAsia="Times New Roman"/>
                <w:color w:val="000000"/>
                <w:lang w:val="fr-FR"/>
              </w:rPr>
              <w:t xml:space="preserve">, </w:t>
            </w:r>
            <w:r w:rsidRPr="00234703">
              <w:rPr>
                <w:rFonts w:eastAsia="Times New Roman" w:cs="Calibri Light"/>
                <w:color w:val="000000"/>
                <w:lang w:val="fr-FR"/>
              </w:rPr>
              <w:t>7007 Dolichophis cypriensis</w:t>
            </w:r>
          </w:p>
          <w:p w14:paraId="4B35367A" w14:textId="77777777" w:rsidR="00EB71A9" w:rsidRPr="00234703" w:rsidRDefault="00EB71A9" w:rsidP="0012499A">
            <w:pPr>
              <w:spacing w:before="120" w:line="240" w:lineRule="auto"/>
              <w:rPr>
                <w:rFonts w:eastAsia="Times New Roman" w:cs="Calibri Light"/>
                <w:color w:val="000000"/>
                <w:lang w:val="fr-FR"/>
              </w:rPr>
            </w:pPr>
            <w:r w:rsidRPr="00234703">
              <w:rPr>
                <w:rFonts w:eastAsia="Times New Roman" w:cs="Calibri Light"/>
                <w:color w:val="000000"/>
                <w:lang w:val="fr-FR"/>
              </w:rPr>
              <w:t xml:space="preserve">Menaces : La perte, fragmentation et dégradation des habitat ont un fort impact sur les reptiles menacés ou non. Ainsi que les récoltes, les persécutions délibérées, et la pollution. La modification des pratiques de cultivation. </w:t>
            </w:r>
          </w:p>
        </w:tc>
        <w:tc>
          <w:tcPr>
            <w:tcW w:w="1205" w:type="pct"/>
          </w:tcPr>
          <w:p w14:paraId="5377BE36" w14:textId="77777777" w:rsidR="00EB71A9" w:rsidRPr="00234703" w:rsidRDefault="00EB71A9" w:rsidP="0012499A">
            <w:pPr>
              <w:spacing w:before="120" w:line="240" w:lineRule="auto"/>
              <w:jc w:val="center"/>
              <w:rPr>
                <w:lang w:val="fr-FR"/>
              </w:rPr>
            </w:pPr>
            <w:r w:rsidRPr="00234703">
              <w:rPr>
                <w:lang w:val="fr-FR"/>
              </w:rPr>
              <w:t>Méditerranéenne</w:t>
            </w:r>
          </w:p>
        </w:tc>
      </w:tr>
      <w:tr w:rsidR="00EB71A9" w:rsidRPr="00234703" w14:paraId="1FDA781B" w14:textId="77777777" w:rsidTr="00EB71A9">
        <w:tc>
          <w:tcPr>
            <w:tcW w:w="3795" w:type="pct"/>
          </w:tcPr>
          <w:p w14:paraId="4028F0E9" w14:textId="77777777" w:rsidR="00EB71A9" w:rsidRPr="00234703" w:rsidRDefault="00EB71A9" w:rsidP="0012499A">
            <w:pPr>
              <w:spacing w:before="120" w:line="240" w:lineRule="auto"/>
              <w:rPr>
                <w:rFonts w:eastAsia="Times New Roman" w:cs="Calibri Light"/>
                <w:color w:val="000000"/>
                <w:lang w:val="fr-FR"/>
              </w:rPr>
            </w:pPr>
            <w:r w:rsidRPr="00234703">
              <w:rPr>
                <w:b/>
                <w:bCs/>
                <w:lang w:val="fr-FR"/>
              </w:rPr>
              <w:t>AMPHIBIENS.</w:t>
            </w:r>
            <w:r w:rsidRPr="00234703">
              <w:rPr>
                <w:lang w:val="fr-FR"/>
              </w:rPr>
              <w:t xml:space="preserve"> </w:t>
            </w:r>
            <w:r w:rsidRPr="00234703">
              <w:rPr>
                <w:rFonts w:eastAsia="Times New Roman" w:cs="Calibri Light"/>
                <w:color w:val="000000"/>
                <w:lang w:val="fr-FR"/>
              </w:rPr>
              <w:t>1169 Salamandra aurorae</w:t>
            </w:r>
            <w:r w:rsidRPr="00234703">
              <w:rPr>
                <w:rFonts w:eastAsia="Times New Roman"/>
                <w:color w:val="000000"/>
                <w:lang w:val="fr-FR"/>
              </w:rPr>
              <w:t xml:space="preserve">, </w:t>
            </w:r>
            <w:r w:rsidRPr="00234703">
              <w:rPr>
                <w:rFonts w:eastAsia="Times New Roman" w:cs="Calibri Light"/>
                <w:color w:val="000000"/>
                <w:lang w:val="fr-FR"/>
              </w:rPr>
              <w:t>1186 Proteus anguinus</w:t>
            </w:r>
            <w:r w:rsidRPr="00234703">
              <w:rPr>
                <w:rFonts w:eastAsia="Times New Roman"/>
                <w:color w:val="000000"/>
                <w:lang w:val="fr-FR"/>
              </w:rPr>
              <w:t xml:space="preserve">, </w:t>
            </w:r>
            <w:r w:rsidRPr="00234703">
              <w:rPr>
                <w:rFonts w:eastAsia="Times New Roman" w:cs="Calibri Light"/>
                <w:color w:val="000000"/>
                <w:lang w:val="fr-FR"/>
              </w:rPr>
              <w:t>1187 Alytes muletensis</w:t>
            </w:r>
            <w:r w:rsidRPr="00234703">
              <w:rPr>
                <w:rFonts w:eastAsia="Times New Roman"/>
                <w:color w:val="000000"/>
                <w:lang w:val="fr-FR"/>
              </w:rPr>
              <w:t xml:space="preserve">, </w:t>
            </w:r>
            <w:r w:rsidRPr="00234703">
              <w:rPr>
                <w:rFonts w:eastAsia="Times New Roman" w:cs="Calibri Light"/>
                <w:color w:val="000000"/>
                <w:lang w:val="fr-FR"/>
              </w:rPr>
              <w:t>1199 Pelobates fuscus insubricus</w:t>
            </w:r>
          </w:p>
          <w:p w14:paraId="7DAEDF20" w14:textId="77777777" w:rsidR="00EB71A9" w:rsidRPr="00234703" w:rsidRDefault="00EB71A9" w:rsidP="0012499A">
            <w:pPr>
              <w:spacing w:before="120" w:line="240" w:lineRule="auto"/>
              <w:rPr>
                <w:lang w:val="fr-FR"/>
              </w:rPr>
            </w:pPr>
            <w:r w:rsidRPr="00234703">
              <w:rPr>
                <w:rFonts w:eastAsia="Times New Roman" w:cs="Calibri Light"/>
                <w:color w:val="000000"/>
                <w:lang w:val="fr-FR"/>
              </w:rPr>
              <w:t>Menaces : La perte d'habitat représente la principale, la pollution et les espèces exotiques envahissantes menacent également ce groupe. Les espèces exotiques envahissantes comprennent les poissons, les maladies fongiques et les agents pathogènes. Routes, voies ferrées et chemins. Relations fauniques interspécifiques. Changements dans les conditions des plans d'eau. Modification des pratiques de cultivation.</w:t>
            </w:r>
          </w:p>
        </w:tc>
        <w:tc>
          <w:tcPr>
            <w:tcW w:w="1205" w:type="pct"/>
          </w:tcPr>
          <w:p w14:paraId="38B2CF94" w14:textId="77777777" w:rsidR="00EB71A9" w:rsidRPr="00234703" w:rsidRDefault="00EB71A9" w:rsidP="0012499A">
            <w:pPr>
              <w:spacing w:before="120" w:line="240" w:lineRule="auto"/>
              <w:jc w:val="center"/>
              <w:rPr>
                <w:lang w:val="fr-FR"/>
              </w:rPr>
            </w:pPr>
            <w:r w:rsidRPr="00234703">
              <w:rPr>
                <w:lang w:val="fr-FR"/>
              </w:rPr>
              <w:t>Méditerranéenne, Alpine et Continentale</w:t>
            </w:r>
          </w:p>
          <w:p w14:paraId="3ED22B78" w14:textId="77777777" w:rsidR="00EB71A9" w:rsidRPr="00234703" w:rsidRDefault="00EB71A9" w:rsidP="0012499A">
            <w:pPr>
              <w:spacing w:before="120" w:line="240" w:lineRule="auto"/>
              <w:rPr>
                <w:lang w:val="fr-FR"/>
              </w:rPr>
            </w:pPr>
          </w:p>
        </w:tc>
      </w:tr>
      <w:tr w:rsidR="00EB71A9" w:rsidRPr="00234703" w14:paraId="6D8093B4" w14:textId="77777777" w:rsidTr="00EB71A9">
        <w:tc>
          <w:tcPr>
            <w:tcW w:w="3795" w:type="pct"/>
          </w:tcPr>
          <w:p w14:paraId="1B3E71A9" w14:textId="77777777" w:rsidR="00EB71A9" w:rsidRPr="005703BB" w:rsidRDefault="00EB71A9" w:rsidP="0012499A">
            <w:pPr>
              <w:spacing w:before="120" w:line="240" w:lineRule="auto"/>
              <w:rPr>
                <w:lang w:val="it-IT"/>
              </w:rPr>
            </w:pPr>
            <w:r w:rsidRPr="005703BB">
              <w:rPr>
                <w:b/>
                <w:lang w:val="it-IT"/>
              </w:rPr>
              <w:t>POISSON.</w:t>
            </w:r>
            <w:r w:rsidRPr="005703BB">
              <w:rPr>
                <w:lang w:val="it-IT"/>
              </w:rPr>
              <w:t xml:space="preserve"> </w:t>
            </w:r>
            <w:r w:rsidRPr="005703BB">
              <w:rPr>
                <w:rFonts w:eastAsia="Times New Roman" w:cs="Calibri Light"/>
                <w:color w:val="000000"/>
                <w:lang w:val="it-IT"/>
              </w:rPr>
              <w:t>1100 Acipenser naccarii</w:t>
            </w:r>
            <w:r w:rsidRPr="005703BB">
              <w:rPr>
                <w:rFonts w:eastAsia="Times New Roman"/>
                <w:color w:val="000000"/>
                <w:lang w:val="it-IT"/>
              </w:rPr>
              <w:t xml:space="preserve">, </w:t>
            </w:r>
            <w:r w:rsidRPr="005703BB">
              <w:rPr>
                <w:rFonts w:eastAsia="Times New Roman" w:cs="Calibri Light"/>
                <w:color w:val="000000"/>
                <w:lang w:val="it-IT"/>
              </w:rPr>
              <w:t>1101 Acipenser sturio</w:t>
            </w:r>
            <w:r w:rsidRPr="005703BB">
              <w:rPr>
                <w:rFonts w:eastAsia="Times New Roman"/>
                <w:color w:val="000000"/>
                <w:lang w:val="it-IT"/>
              </w:rPr>
              <w:t xml:space="preserve">, </w:t>
            </w:r>
            <w:r w:rsidRPr="005703BB">
              <w:rPr>
                <w:rFonts w:eastAsia="Times New Roman" w:cs="Calibri Light"/>
                <w:color w:val="000000"/>
                <w:lang w:val="it-IT"/>
              </w:rPr>
              <w:t>1117 Ladigesocypris ghigii</w:t>
            </w:r>
            <w:r w:rsidRPr="005703BB">
              <w:rPr>
                <w:rFonts w:eastAsia="Times New Roman"/>
                <w:color w:val="000000"/>
                <w:lang w:val="it-IT"/>
              </w:rPr>
              <w:t xml:space="preserve">, </w:t>
            </w:r>
            <w:r w:rsidRPr="005703BB">
              <w:rPr>
                <w:rFonts w:eastAsia="Times New Roman" w:cs="Calibri Light"/>
                <w:color w:val="000000"/>
                <w:lang w:val="it-IT"/>
              </w:rPr>
              <w:t>1153 Valencia hispanica</w:t>
            </w:r>
            <w:r w:rsidRPr="005703BB">
              <w:rPr>
                <w:rFonts w:eastAsia="Times New Roman"/>
                <w:color w:val="000000"/>
                <w:lang w:val="it-IT"/>
              </w:rPr>
              <w:t xml:space="preserve">, </w:t>
            </w:r>
            <w:r w:rsidRPr="005703BB">
              <w:rPr>
                <w:rFonts w:eastAsia="Times New Roman" w:cs="Calibri Light"/>
                <w:color w:val="000000"/>
                <w:lang w:val="it-IT"/>
              </w:rPr>
              <w:t>1992 Valencia letouneuxi</w:t>
            </w:r>
          </w:p>
        </w:tc>
        <w:tc>
          <w:tcPr>
            <w:tcW w:w="1205" w:type="pct"/>
          </w:tcPr>
          <w:p w14:paraId="459B2FAB" w14:textId="77777777" w:rsidR="00EB71A9" w:rsidRPr="00234703" w:rsidRDefault="00EB71A9" w:rsidP="0012499A">
            <w:pPr>
              <w:spacing w:before="120" w:line="240" w:lineRule="auto"/>
              <w:jc w:val="center"/>
              <w:rPr>
                <w:lang w:val="fr-FR"/>
              </w:rPr>
            </w:pPr>
            <w:r w:rsidRPr="00234703">
              <w:rPr>
                <w:lang w:val="fr-FR"/>
              </w:rPr>
              <w:t>Méditerranéenne, et Continentale</w:t>
            </w:r>
          </w:p>
        </w:tc>
      </w:tr>
      <w:tr w:rsidR="00EB71A9" w:rsidRPr="00A06F9F" w14:paraId="3D4CF4B1" w14:textId="77777777" w:rsidTr="00EB71A9">
        <w:tc>
          <w:tcPr>
            <w:tcW w:w="3795" w:type="pct"/>
          </w:tcPr>
          <w:p w14:paraId="78AF3F66" w14:textId="77777777" w:rsidR="00EB71A9" w:rsidRPr="005703BB" w:rsidRDefault="00EB71A9" w:rsidP="0012499A">
            <w:pPr>
              <w:spacing w:before="120" w:line="240" w:lineRule="auto"/>
              <w:rPr>
                <w:rFonts w:eastAsia="Times New Roman" w:cs="Calibri Light"/>
                <w:color w:val="000000"/>
              </w:rPr>
            </w:pPr>
            <w:r w:rsidRPr="005703BB">
              <w:rPr>
                <w:b/>
              </w:rPr>
              <w:t>INVERTEBRES.</w:t>
            </w:r>
            <w:r w:rsidRPr="005703BB">
              <w:t xml:space="preserve"> </w:t>
            </w:r>
            <w:r w:rsidRPr="005703BB">
              <w:rPr>
                <w:rFonts w:eastAsia="Times New Roman" w:cs="Calibri Light"/>
                <w:color w:val="000000"/>
              </w:rPr>
              <w:t>1080 Carabus olympiae</w:t>
            </w:r>
            <w:r w:rsidRPr="005703BB">
              <w:rPr>
                <w:rFonts w:eastAsia="Times New Roman"/>
                <w:color w:val="000000"/>
              </w:rPr>
              <w:t xml:space="preserve">, </w:t>
            </w:r>
            <w:r w:rsidRPr="005703BB">
              <w:rPr>
                <w:rFonts w:eastAsia="Times New Roman" w:cs="Calibri Light"/>
                <w:color w:val="000000"/>
              </w:rPr>
              <w:t>1084 Osmoderma eremita</w:t>
            </w:r>
            <w:r w:rsidRPr="005703BB">
              <w:rPr>
                <w:rFonts w:eastAsia="Times New Roman"/>
                <w:color w:val="000000"/>
              </w:rPr>
              <w:t xml:space="preserve">, </w:t>
            </w:r>
            <w:r w:rsidRPr="005703BB">
              <w:rPr>
                <w:rFonts w:eastAsia="Times New Roman" w:cs="Calibri Light"/>
                <w:color w:val="000000"/>
              </w:rPr>
              <w:t>1087 Rosalia alpine</w:t>
            </w:r>
            <w:r w:rsidRPr="005703BB">
              <w:rPr>
                <w:rFonts w:eastAsia="Times New Roman"/>
                <w:color w:val="000000"/>
              </w:rPr>
              <w:t xml:space="preserve">, </w:t>
            </w:r>
            <w:r w:rsidRPr="005703BB">
              <w:rPr>
                <w:rFonts w:eastAsia="Times New Roman" w:cs="Calibri Light"/>
                <w:color w:val="000000"/>
              </w:rPr>
              <w:t>1093 Austropotamobius torrentium</w:t>
            </w:r>
            <w:r w:rsidRPr="005703BB">
              <w:rPr>
                <w:rFonts w:eastAsia="Times New Roman"/>
                <w:color w:val="000000"/>
              </w:rPr>
              <w:t xml:space="preserve">, </w:t>
            </w:r>
            <w:r w:rsidRPr="005703BB">
              <w:rPr>
                <w:rFonts w:eastAsia="Times New Roman" w:cs="Calibri Light"/>
                <w:color w:val="000000"/>
              </w:rPr>
              <w:t>4010 Armadillidium ghardalamensis, 4024 Pseudogaurotina excellens, 4039 Nyphalis vaualbum, 4061 Lampedusa melitensis, 5378 Osmoderma barnabita, 6199 Eupalgia quadripunctaria</w:t>
            </w:r>
          </w:p>
          <w:p w14:paraId="7620122E" w14:textId="77777777" w:rsidR="00EB71A9" w:rsidRPr="00234703" w:rsidRDefault="00EB71A9" w:rsidP="0012499A">
            <w:pPr>
              <w:spacing w:before="120" w:line="240" w:lineRule="auto"/>
              <w:rPr>
                <w:rFonts w:eastAsia="Times New Roman" w:cs="Calibri Light"/>
                <w:color w:val="000000"/>
                <w:lang w:val="fr-FR"/>
              </w:rPr>
            </w:pPr>
            <w:r w:rsidRPr="00234703">
              <w:rPr>
                <w:rFonts w:eastAsia="Times New Roman" w:cs="Calibri Light"/>
                <w:color w:val="000000"/>
                <w:lang w:val="fr-FR"/>
              </w:rPr>
              <w:t>Menaces : Perte et fragmentation de l'habitat. Beaucoup d’espèces de cette catégorie sont sensibles aux modifications de leur environnement, telles que le surpâturage et les changements dans les pratiques forestières, ou bien l'intensification agricole. Chasse et collecte d'animaux sauvages terrestres. Gestion et utilisation des forêts et des plantations. Incendies et extinction des incendies. Changements dans les conditions des plans d'eau. Espèces exotiques envahissantes. Pollution des eaux de surface. Relations fauniques interspécifiques. Espèces indigènes problématiques.</w:t>
            </w:r>
          </w:p>
        </w:tc>
        <w:tc>
          <w:tcPr>
            <w:tcW w:w="1205" w:type="pct"/>
          </w:tcPr>
          <w:p w14:paraId="47665EBB" w14:textId="77777777" w:rsidR="00EB71A9" w:rsidRPr="00234703" w:rsidRDefault="00EB71A9" w:rsidP="0012499A">
            <w:pPr>
              <w:spacing w:before="120" w:line="240" w:lineRule="auto"/>
              <w:jc w:val="center"/>
              <w:rPr>
                <w:lang w:val="fr-FR"/>
              </w:rPr>
            </w:pPr>
            <w:r w:rsidRPr="00234703">
              <w:rPr>
                <w:lang w:val="fr-FR"/>
              </w:rPr>
              <w:t>Mer Noire, Méditerranéenne, Alpine et Continentale</w:t>
            </w:r>
          </w:p>
        </w:tc>
      </w:tr>
      <w:tr w:rsidR="00EB71A9" w:rsidRPr="00234703" w14:paraId="65681EA4" w14:textId="77777777" w:rsidTr="00EB71A9">
        <w:tc>
          <w:tcPr>
            <w:tcW w:w="3795" w:type="pct"/>
          </w:tcPr>
          <w:p w14:paraId="4C53EC16" w14:textId="77777777" w:rsidR="00EB71A9" w:rsidRPr="00A06F9F" w:rsidRDefault="00EB71A9" w:rsidP="0012499A">
            <w:pPr>
              <w:spacing w:before="120" w:line="240" w:lineRule="auto"/>
              <w:rPr>
                <w:rFonts w:eastAsia="Times New Roman" w:cs="Calibri Light"/>
                <w:color w:val="000000"/>
              </w:rPr>
            </w:pPr>
            <w:r w:rsidRPr="00AE782E">
              <w:rPr>
                <w:b/>
                <w:bCs/>
              </w:rPr>
              <w:t>PLANTES.</w:t>
            </w:r>
            <w:r w:rsidRPr="00AE782E">
              <w:t xml:space="preserve"> </w:t>
            </w:r>
            <w:r w:rsidRPr="00AE782E">
              <w:rPr>
                <w:rFonts w:eastAsia="Times New Roman" w:cs="Calibri Light"/>
                <w:color w:val="000000"/>
              </w:rPr>
              <w:t xml:space="preserve">1142 Salicornia veneta, 1388 Bryoerythrophyllum campylocarpum, 1390 Marsupella profunda, 1431 Abies nebrodensis, 1432 Globularia stygia, 1433 Hypericum aciferum, 1452 Silene rothmaleri, 1459 Silene holzmannii, 1461 Silene hicesiae, 1463 Silene Paillisiae, 1463 Silene Paillisiae, 1463 Silene Paillisiae, 1465 Silene paillis nevadensis, 1472 Aquilegia pyrenaica subsp. </w:t>
            </w:r>
            <w:r w:rsidRPr="00A06F9F">
              <w:rPr>
                <w:rFonts w:eastAsia="Times New Roman" w:cs="Calibri Light"/>
                <w:color w:val="000000"/>
              </w:rPr>
              <w:t xml:space="preserve">Cazorlensis, 1475 Aconitum corcisum, 1476 Ranculus wyleri, 1478 Consolida samia, 1485 Diplotaxis siettiana, 1487 Jonopsidium acaule, 1488 Coronopus navasii, 1490 Coincya rupestris, 1494 Brassica macrocarpa, 1531 Ribes2 sardolifoli, 1531 Ribesolysis, 1548, 1531 Ribesolysis 1555 Astragalus verrucosus, 1558 Astragalus aquilanus, 1568 Erodium rupicola, 1570 Erodium astragaloides, 1572 Linum mulleri, 1575 Euphorbia margalidiana, 1584 Daphné rodriguezii, 1595 Tuberaria major, 1598 Lythrum flexuosum, 1599 Laserpitium 1605 longfraga, Buiparadium, 1598 Lythrum flexuosum, 1599 Laserpitium 1603, 1616Buplarypitium, 1605 Balpyraga, Balipeurica, 1603 capillare, 1606 Bupelurum kakiskalae, 1611 Seseli intricatum, 1619 </w:t>
            </w:r>
            <w:r w:rsidRPr="00A06F9F">
              <w:rPr>
                <w:rFonts w:eastAsia="Times New Roman" w:cs="Calibri Light"/>
                <w:color w:val="000000"/>
              </w:rPr>
              <w:lastRenderedPageBreak/>
              <w:t>Apium bermejoi, 1627 Primula apennina, 1634 Limonium insulare, 1642 Limonium pseudolaetum, 1643 Limonium strictissimum, 1644 Armeria rouyana, 1646 Armeria helodes, 1655 Centaurium rigualium, 1662 Galiflorium, 1662 Galiflorale 1663 Convolvulus argyrothamnus, Convolvulus fernadesii, 1668 Lithodora n itida, 1672 Syphytum cycladense, 1674 Anchusa cripsa, 1682 Thymus lotocephalus, 1684 Nepeta sphaciotica, 1695 Thymus camphoratus, 1707 Atropa baetica, 1713 Linaria ricardoi, 1717 Linaria tursica, 1718 Linaria hellenica, 1719 Linaria hellenica, 1719 Linaria, 1732 Sabalhoana o. 1760 Carduus myriacanthus, 1765 Artemisia granatensis, 1766 Anthemis glaberrima, 1768 Lamyropsis microcephala, 1772 Centaurea citricolor, 1776 Centaurea kalambakensis, 1778 Centaurea lactiflora, 1780 Centauriculea niederi, 1782 Centaurea pinnata, 1791 Crépis 1790 Centaurea pinnata, 1786 Crepis 1790 Centaurea pinnata, 1786 Crépis 1790 Centaurea pinnata, 1791 balearica, 1799 Centaurea peucedanifolia, 1800 Jurinea fontiqueri, 1802 Aster pyrenaeus, 1804 Senecio élodes, 1806 Centaurea attica subsp. Megarensis, 1840 Asphodelus bento-rainhae, 1842 Androcymnium rechingeri, 1858 Narcissus nevadensis, 1872 Borderea chouardii, 1880 Stipa veneta, 1883 Stipa austroitalica, 1897 Carex panormitana, 1901 Ceprysanthera cucullium, 2105 Ophalina cucullium, 1905 2092 Ophilagulya cucullium, 1905 marocarpus subsp. Lefkarensis, 2227 Pinguicula crystallina, 2250 Centaurea akamantis, 2283 Chionodoxa lochiae, 2296 Scilla morrisii, 4079 Cremnophyton lanfrancoi, 4083 Helichrysum melitense, 4085 Palaeocyanus crassifolius, 6194 Iberiis runemarkin, 6194 Iberis runemarkin, 6197 Iberoisaurier, 6197 runemarkii, 6197 Iberisaurier, 6197 runemarkin, 6197 6281 Leopoldia gussonei, 6282 Klasea lycipifolia, 6351 Degenia velebitica, 6947 Euphrasia nana, 6955 Eokochia Saxicola, 6994 Tripolium sorrentinoi, 6999 Clinopodium taygeteum, 7009 Ophrys kotschyi subsp. kotschyi</w:t>
            </w:r>
          </w:p>
          <w:p w14:paraId="4A94F443" w14:textId="77777777" w:rsidR="00EB71A9" w:rsidRPr="00234703" w:rsidRDefault="00EB71A9" w:rsidP="0012499A">
            <w:pPr>
              <w:shd w:val="clear" w:color="auto" w:fill="FFFFFF"/>
              <w:spacing w:before="120" w:line="240" w:lineRule="auto"/>
              <w:rPr>
                <w:lang w:val="fr-FR"/>
              </w:rPr>
            </w:pPr>
            <w:r w:rsidRPr="00234703">
              <w:rPr>
                <w:rFonts w:eastAsia="Times New Roman" w:cs="Calibri Light"/>
                <w:lang w:val="fr-FR"/>
              </w:rPr>
              <w:t>Menaces : l'intensification de l'élevage, et en particulier le surpâturage, constitue les principaux impacts. Les espèces végétales sont affectées par le bétail qui les consomme ou par leur piétinement. Perte et fragmentation de l'habitat en raison de la conversion des prairies en terres agricoles pour le bétail, les cultures arables ou la sylviculture. Les activités récréatives telles que la randonnée, l'alpinisme ou la marche sont le deuxième facteur le plus important. Espèces exotiques envahissantes. De nombreuses espèces végétales sont très attractives et donc collectées pour leur beauté. Le développement urbain et touristique crée l'expansion des infrastructures de transport des environnements urbains. Exploitation minière et exploitation en carrière. Les feux. Sécheresses. Changement climatique. La pollution.</w:t>
            </w:r>
          </w:p>
        </w:tc>
        <w:tc>
          <w:tcPr>
            <w:tcW w:w="1205" w:type="pct"/>
          </w:tcPr>
          <w:p w14:paraId="4F6B9A3C" w14:textId="77777777" w:rsidR="00EB71A9" w:rsidRPr="00234703" w:rsidRDefault="00EB71A9" w:rsidP="0012499A">
            <w:pPr>
              <w:spacing w:before="120" w:line="240" w:lineRule="auto"/>
              <w:jc w:val="center"/>
              <w:rPr>
                <w:lang w:val="fr-FR"/>
              </w:rPr>
            </w:pPr>
            <w:r w:rsidRPr="00234703">
              <w:rPr>
                <w:lang w:val="fr-FR"/>
              </w:rPr>
              <w:lastRenderedPageBreak/>
              <w:t>Méditerranéenne, Alpine et Continentale</w:t>
            </w:r>
          </w:p>
          <w:p w14:paraId="6E08DF36" w14:textId="77777777" w:rsidR="00EB71A9" w:rsidRPr="00234703" w:rsidRDefault="00EB71A9" w:rsidP="0012499A">
            <w:pPr>
              <w:spacing w:before="120" w:line="240" w:lineRule="auto"/>
              <w:rPr>
                <w:lang w:val="fr-FR"/>
              </w:rPr>
            </w:pPr>
          </w:p>
        </w:tc>
      </w:tr>
    </w:tbl>
    <w:bookmarkEnd w:id="182"/>
    <w:p w14:paraId="5DDDDFBB" w14:textId="2A32904F" w:rsidR="00474730" w:rsidRPr="00474730" w:rsidRDefault="00474730" w:rsidP="00082BFC">
      <w:pPr>
        <w:rPr>
          <w:lang w:val="fr-FR"/>
        </w:rPr>
      </w:pPr>
      <w:r w:rsidRPr="00474730">
        <w:rPr>
          <w:lang w:val="fr-FR"/>
        </w:rPr>
        <w:t xml:space="preserve">L’OS (iv) </w:t>
      </w:r>
      <w:r w:rsidR="00A63921">
        <w:rPr>
          <w:lang w:val="fr-FR"/>
        </w:rPr>
        <w:t xml:space="preserve">à travers la promotion d’une </w:t>
      </w:r>
      <w:r w:rsidRPr="00474730">
        <w:rPr>
          <w:lang w:val="fr-FR"/>
        </w:rPr>
        <w:t>économie c</w:t>
      </w:r>
      <w:r>
        <w:rPr>
          <w:lang w:val="fr-FR"/>
        </w:rPr>
        <w:t>irculaire</w:t>
      </w:r>
      <w:r w:rsidR="000D0AA7">
        <w:rPr>
          <w:lang w:val="fr-FR"/>
        </w:rPr>
        <w:t xml:space="preserve">, </w:t>
      </w:r>
      <w:r w:rsidR="00A63921">
        <w:rPr>
          <w:lang w:val="fr-FR"/>
        </w:rPr>
        <w:t>peut contribuer en particulier à la réduction des pressions sur les habitats et les espèces côtiers et halophytes par l’intermédiaire d’un meilleur contrôle des flux de polluants et des déchets produits</w:t>
      </w:r>
      <w:r w:rsidR="00685A5F">
        <w:rPr>
          <w:lang w:val="fr-FR"/>
        </w:rPr>
        <w:t xml:space="preserve">. </w:t>
      </w:r>
      <w:r w:rsidR="005E4B73">
        <w:rPr>
          <w:lang w:val="fr-FR"/>
        </w:rPr>
        <w:t>Dans une même logique, la promotion des économies d’eau</w:t>
      </w:r>
      <w:r w:rsidR="00BC63CE">
        <w:rPr>
          <w:lang w:val="fr-FR"/>
        </w:rPr>
        <w:t xml:space="preserve"> </w:t>
      </w:r>
      <w:r w:rsidR="005E4B73">
        <w:rPr>
          <w:lang w:val="fr-FR"/>
        </w:rPr>
        <w:t xml:space="preserve">pourrait contribuer à réduire les </w:t>
      </w:r>
      <w:r w:rsidR="00BC63CE">
        <w:rPr>
          <w:lang w:val="fr-FR"/>
        </w:rPr>
        <w:t>pression</w:t>
      </w:r>
      <w:r w:rsidR="005E4B73">
        <w:rPr>
          <w:lang w:val="fr-FR"/>
        </w:rPr>
        <w:t>s</w:t>
      </w:r>
      <w:r w:rsidR="00BC63CE">
        <w:rPr>
          <w:lang w:val="fr-FR"/>
        </w:rPr>
        <w:t xml:space="preserve"> sur les habitats d’eau douce, </w:t>
      </w:r>
      <w:r w:rsidR="00380CE9">
        <w:rPr>
          <w:lang w:val="fr-FR"/>
        </w:rPr>
        <w:t xml:space="preserve">les tourbières, </w:t>
      </w:r>
      <w:r w:rsidR="00885087">
        <w:rPr>
          <w:lang w:val="fr-FR"/>
        </w:rPr>
        <w:t xml:space="preserve">les </w:t>
      </w:r>
      <w:r w:rsidR="00810F6C">
        <w:rPr>
          <w:lang w:val="fr-FR"/>
        </w:rPr>
        <w:t>marais</w:t>
      </w:r>
      <w:r w:rsidR="00A63921">
        <w:rPr>
          <w:lang w:val="fr-FR"/>
        </w:rPr>
        <w:t>,</w:t>
      </w:r>
      <w:r w:rsidR="00885087">
        <w:rPr>
          <w:lang w:val="fr-FR"/>
        </w:rPr>
        <w:t xml:space="preserve"> </w:t>
      </w:r>
      <w:r w:rsidR="00A63921">
        <w:rPr>
          <w:lang w:val="fr-FR"/>
        </w:rPr>
        <w:t xml:space="preserve">ainsi que certains écosystèmes </w:t>
      </w:r>
      <w:r w:rsidR="00885087">
        <w:rPr>
          <w:lang w:val="fr-FR"/>
        </w:rPr>
        <w:t>for</w:t>
      </w:r>
      <w:r w:rsidR="00A63921">
        <w:rPr>
          <w:lang w:val="fr-FR"/>
        </w:rPr>
        <w:t>estiers</w:t>
      </w:r>
      <w:r w:rsidR="00885087">
        <w:rPr>
          <w:lang w:val="fr-FR"/>
        </w:rPr>
        <w:t xml:space="preserve">. </w:t>
      </w:r>
    </w:p>
    <w:p w14:paraId="3290911E" w14:textId="57A12628" w:rsidR="00810F6C" w:rsidRPr="00427AE8" w:rsidRDefault="00810F6C" w:rsidP="00082BFC">
      <w:pPr>
        <w:rPr>
          <w:lang w:val="fr-FR"/>
        </w:rPr>
      </w:pPr>
      <w:r w:rsidRPr="00810F6C">
        <w:rPr>
          <w:lang w:val="fr-FR"/>
        </w:rPr>
        <w:t xml:space="preserve">L’OS (vi) </w:t>
      </w:r>
      <w:r w:rsidR="007A3EFB">
        <w:rPr>
          <w:lang w:val="fr-FR"/>
        </w:rPr>
        <w:t>vise</w:t>
      </w:r>
      <w:r>
        <w:rPr>
          <w:lang w:val="fr-FR"/>
        </w:rPr>
        <w:t xml:space="preserve"> l’adaptation au changement </w:t>
      </w:r>
      <w:r w:rsidR="00556E5D">
        <w:rPr>
          <w:lang w:val="fr-FR"/>
        </w:rPr>
        <w:t>climatique</w:t>
      </w:r>
      <w:r>
        <w:rPr>
          <w:lang w:val="fr-FR"/>
        </w:rPr>
        <w:t xml:space="preserve"> à travers l’amélioration de la résilience</w:t>
      </w:r>
      <w:r w:rsidR="00A63921">
        <w:rPr>
          <w:lang w:val="fr-FR"/>
        </w:rPr>
        <w:t xml:space="preserve"> des systèmes transnationaux</w:t>
      </w:r>
      <w:r>
        <w:rPr>
          <w:lang w:val="fr-FR"/>
        </w:rPr>
        <w:t xml:space="preserve">. </w:t>
      </w:r>
      <w:r w:rsidRPr="00427AE8">
        <w:rPr>
          <w:lang w:val="fr-FR"/>
        </w:rPr>
        <w:t xml:space="preserve">Bien que </w:t>
      </w:r>
      <w:r w:rsidR="00427AE8" w:rsidRPr="00427AE8">
        <w:rPr>
          <w:lang w:val="fr-FR"/>
        </w:rPr>
        <w:t xml:space="preserve">les actions </w:t>
      </w:r>
      <w:r w:rsidR="000069ED">
        <w:rPr>
          <w:lang w:val="fr-FR"/>
        </w:rPr>
        <w:t xml:space="preserve">prévues </w:t>
      </w:r>
      <w:r w:rsidR="00427AE8" w:rsidRPr="00427AE8">
        <w:rPr>
          <w:lang w:val="fr-FR"/>
        </w:rPr>
        <w:t>n’abordent pas directement la g</w:t>
      </w:r>
      <w:r w:rsidR="00427AE8">
        <w:rPr>
          <w:lang w:val="fr-FR"/>
        </w:rPr>
        <w:t>estion de la biodiversité, elle</w:t>
      </w:r>
      <w:r w:rsidR="00556E5D">
        <w:rPr>
          <w:lang w:val="fr-FR"/>
        </w:rPr>
        <w:t xml:space="preserve">s </w:t>
      </w:r>
      <w:r w:rsidR="00427AE8">
        <w:rPr>
          <w:lang w:val="fr-FR"/>
        </w:rPr>
        <w:t xml:space="preserve">pourraient contribuer à la réduction des impacts du changement climatique sur les ressources naturelles, </w:t>
      </w:r>
      <w:r w:rsidR="00556E5D">
        <w:rPr>
          <w:lang w:val="fr-FR"/>
        </w:rPr>
        <w:t xml:space="preserve">y compris sur les habitats et les espèces d’intérêt européen. </w:t>
      </w:r>
    </w:p>
    <w:p w14:paraId="39D10BA4" w14:textId="6034957A" w:rsidR="00556E5D" w:rsidRPr="00632704" w:rsidRDefault="00A63921" w:rsidP="00082BFC">
      <w:pPr>
        <w:rPr>
          <w:lang w:val="fr-FR"/>
        </w:rPr>
      </w:pPr>
      <w:r>
        <w:rPr>
          <w:lang w:val="fr-FR"/>
        </w:rPr>
        <w:t>L</w:t>
      </w:r>
      <w:r w:rsidR="00BE3315">
        <w:rPr>
          <w:lang w:val="fr-FR"/>
        </w:rPr>
        <w:t xml:space="preserve">es interventions de planification, suivi, </w:t>
      </w:r>
      <w:r w:rsidR="00AD3560">
        <w:rPr>
          <w:lang w:val="fr-FR"/>
        </w:rPr>
        <w:t xml:space="preserve">apprentissage et prévention </w:t>
      </w:r>
      <w:r>
        <w:rPr>
          <w:lang w:val="fr-FR"/>
        </w:rPr>
        <w:t xml:space="preserve">prévues dans le cadre de l’OS (vii) auront des </w:t>
      </w:r>
      <w:r w:rsidR="00AD3560">
        <w:rPr>
          <w:lang w:val="fr-FR"/>
        </w:rPr>
        <w:t xml:space="preserve">conséquences positives sur </w:t>
      </w:r>
      <w:r w:rsidR="00632704">
        <w:rPr>
          <w:lang w:val="fr-FR"/>
        </w:rPr>
        <w:t>la conservation des habitats et des espèces</w:t>
      </w:r>
      <w:r>
        <w:rPr>
          <w:lang w:val="fr-FR"/>
        </w:rPr>
        <w:t xml:space="preserve"> des sites du réseau Natura 2000</w:t>
      </w:r>
      <w:r w:rsidR="00632704">
        <w:rPr>
          <w:lang w:val="fr-FR"/>
        </w:rPr>
        <w:t xml:space="preserve">. </w:t>
      </w:r>
      <w:r w:rsidR="00632704" w:rsidRPr="00632704">
        <w:rPr>
          <w:lang w:val="fr-FR"/>
        </w:rPr>
        <w:t>Une contribution à la conservation de l’habitat est notamment a</w:t>
      </w:r>
      <w:r w:rsidR="00632704">
        <w:rPr>
          <w:lang w:val="fr-FR"/>
        </w:rPr>
        <w:t xml:space="preserve">ttendue pour les habitats </w:t>
      </w:r>
      <w:r w:rsidR="00DD2F7D">
        <w:rPr>
          <w:lang w:val="fr-FR"/>
        </w:rPr>
        <w:t>halophytes et côtiers</w:t>
      </w:r>
      <w:r w:rsidR="00901925">
        <w:rPr>
          <w:lang w:val="fr-FR"/>
        </w:rPr>
        <w:t>, de</w:t>
      </w:r>
      <w:r w:rsidR="000069ED">
        <w:rPr>
          <w:lang w:val="fr-FR"/>
        </w:rPr>
        <w:t>s</w:t>
      </w:r>
      <w:r w:rsidR="00901925">
        <w:rPr>
          <w:lang w:val="fr-FR"/>
        </w:rPr>
        <w:t xml:space="preserve"> dunes côtières ainsi que </w:t>
      </w:r>
      <w:r w:rsidR="000069ED">
        <w:rPr>
          <w:lang w:val="fr-FR"/>
        </w:rPr>
        <w:t xml:space="preserve">pour les </w:t>
      </w:r>
      <w:r w:rsidR="00901925">
        <w:rPr>
          <w:lang w:val="fr-FR"/>
        </w:rPr>
        <w:t>habitat</w:t>
      </w:r>
      <w:r w:rsidR="000069ED">
        <w:rPr>
          <w:lang w:val="fr-FR"/>
        </w:rPr>
        <w:t>s</w:t>
      </w:r>
      <w:r w:rsidR="00901925">
        <w:rPr>
          <w:lang w:val="fr-FR"/>
        </w:rPr>
        <w:t xml:space="preserve"> d’eau douce</w:t>
      </w:r>
      <w:r w:rsidR="000069ED">
        <w:rPr>
          <w:lang w:val="fr-FR"/>
        </w:rPr>
        <w:t>,</w:t>
      </w:r>
      <w:r w:rsidR="00901925">
        <w:rPr>
          <w:lang w:val="fr-FR"/>
        </w:rPr>
        <w:t xml:space="preserve"> </w:t>
      </w:r>
      <w:r w:rsidR="000069ED">
        <w:rPr>
          <w:lang w:val="fr-FR"/>
        </w:rPr>
        <w:t xml:space="preserve">ceci en particulier grâce aux actions relatives au </w:t>
      </w:r>
      <w:r w:rsidR="00901925">
        <w:rPr>
          <w:lang w:val="fr-FR"/>
        </w:rPr>
        <w:t>développement d’instruments pour une gestion intégrée de</w:t>
      </w:r>
      <w:r w:rsidR="00777C84">
        <w:rPr>
          <w:lang w:val="fr-FR"/>
        </w:rPr>
        <w:t xml:space="preserve">s environnements marins, côtiers et de rivière ainsi que </w:t>
      </w:r>
      <w:r w:rsidR="000069ED">
        <w:rPr>
          <w:lang w:val="fr-FR"/>
        </w:rPr>
        <w:t xml:space="preserve">la lutte contre les </w:t>
      </w:r>
      <w:r w:rsidR="00777C84">
        <w:rPr>
          <w:lang w:val="fr-FR"/>
        </w:rPr>
        <w:t xml:space="preserve">espèces </w:t>
      </w:r>
      <w:r w:rsidR="000069ED">
        <w:rPr>
          <w:lang w:val="fr-FR"/>
        </w:rPr>
        <w:t>invasives.</w:t>
      </w:r>
    </w:p>
    <w:p w14:paraId="27F759A7" w14:textId="77777777" w:rsidR="00821437" w:rsidRDefault="00821437" w:rsidP="00082BFC">
      <w:pPr>
        <w:rPr>
          <w:lang w:val="fr-FR"/>
        </w:rPr>
      </w:pPr>
    </w:p>
    <w:p w14:paraId="55690C70" w14:textId="43431BD2" w:rsidR="004C4A64" w:rsidRDefault="00821437" w:rsidP="00082BFC">
      <w:pPr>
        <w:rPr>
          <w:lang w:val="fr-FR"/>
        </w:rPr>
      </w:pPr>
      <w:r w:rsidRPr="00821437">
        <w:rPr>
          <w:u w:val="single"/>
          <w:lang w:val="fr-FR"/>
        </w:rPr>
        <w:t>Enfin</w:t>
      </w:r>
      <w:r>
        <w:rPr>
          <w:u w:val="single"/>
          <w:lang w:val="fr-FR"/>
        </w:rPr>
        <w:t>,</w:t>
      </w:r>
      <w:r w:rsidRPr="00821437">
        <w:rPr>
          <w:u w:val="single"/>
          <w:lang w:val="fr-FR"/>
        </w:rPr>
        <w:t xml:space="preserve"> en guise de troisième étape</w:t>
      </w:r>
      <w:r>
        <w:rPr>
          <w:lang w:val="fr-FR"/>
        </w:rPr>
        <w:t>, et cela co</w:t>
      </w:r>
      <w:r w:rsidR="004C4A64" w:rsidRPr="004C4A64">
        <w:rPr>
          <w:lang w:val="fr-FR"/>
        </w:rPr>
        <w:t xml:space="preserve">nformément </w:t>
      </w:r>
      <w:r>
        <w:rPr>
          <w:lang w:val="fr-FR"/>
        </w:rPr>
        <w:t xml:space="preserve">aux </w:t>
      </w:r>
      <w:r w:rsidR="004C4A64" w:rsidRPr="004C4A64">
        <w:rPr>
          <w:lang w:val="fr-FR"/>
        </w:rPr>
        <w:t xml:space="preserve">orientations </w:t>
      </w:r>
      <w:r>
        <w:rPr>
          <w:lang w:val="fr-FR"/>
        </w:rPr>
        <w:t xml:space="preserve">fournies par le guide de la Commission européenne </w:t>
      </w:r>
      <w:r w:rsidR="004C4A64" w:rsidRPr="004C4A64">
        <w:rPr>
          <w:lang w:val="fr-FR"/>
        </w:rPr>
        <w:t>sur la gestion des sites Natura 2000</w:t>
      </w:r>
      <w:r w:rsidR="004C4A64">
        <w:rPr>
          <w:rStyle w:val="Appelnotedebasdep"/>
          <w:lang w:val="fr-FR"/>
        </w:rPr>
        <w:footnoteReference w:id="43"/>
      </w:r>
      <w:r w:rsidR="004C4A64" w:rsidRPr="004C4A64">
        <w:rPr>
          <w:lang w:val="fr-FR"/>
        </w:rPr>
        <w:t>, les incidences</w:t>
      </w:r>
      <w:r w:rsidR="009D51A3">
        <w:rPr>
          <w:lang w:val="fr-FR"/>
        </w:rPr>
        <w:t xml:space="preserve"> possibles</w:t>
      </w:r>
      <w:r w:rsidR="004C4A64" w:rsidRPr="004C4A64">
        <w:rPr>
          <w:lang w:val="fr-FR"/>
        </w:rPr>
        <w:t xml:space="preserve"> du </w:t>
      </w:r>
      <w:r>
        <w:rPr>
          <w:lang w:val="fr-FR"/>
        </w:rPr>
        <w:t>P</w:t>
      </w:r>
      <w:r w:rsidR="004C4A64" w:rsidRPr="004C4A64">
        <w:rPr>
          <w:lang w:val="fr-FR"/>
        </w:rPr>
        <w:t xml:space="preserve">rogramme sont </w:t>
      </w:r>
      <w:r>
        <w:rPr>
          <w:lang w:val="fr-FR"/>
        </w:rPr>
        <w:t xml:space="preserve">synthétisées et résumées considérant </w:t>
      </w:r>
      <w:r w:rsidR="00EF2C82">
        <w:rPr>
          <w:lang w:val="fr-FR"/>
        </w:rPr>
        <w:t xml:space="preserve">à la fois </w:t>
      </w:r>
      <w:r w:rsidR="004C4A64" w:rsidRPr="004C4A64">
        <w:rPr>
          <w:lang w:val="fr-FR"/>
        </w:rPr>
        <w:t xml:space="preserve">la </w:t>
      </w:r>
      <w:r w:rsidR="009D51A3">
        <w:rPr>
          <w:lang w:val="fr-FR"/>
        </w:rPr>
        <w:t>‘</w:t>
      </w:r>
      <w:r w:rsidR="004C4A64" w:rsidRPr="004C4A64">
        <w:rPr>
          <w:lang w:val="fr-FR"/>
        </w:rPr>
        <w:t>détérioration des habitats</w:t>
      </w:r>
      <w:r w:rsidR="009D51A3">
        <w:rPr>
          <w:lang w:val="fr-FR"/>
        </w:rPr>
        <w:t>’</w:t>
      </w:r>
      <w:r w:rsidR="004C4A64" w:rsidRPr="004C4A64">
        <w:rPr>
          <w:lang w:val="fr-FR"/>
        </w:rPr>
        <w:t xml:space="preserve"> et </w:t>
      </w:r>
      <w:r w:rsidR="00EF2C82" w:rsidRPr="004C4A64">
        <w:rPr>
          <w:lang w:val="fr-FR"/>
        </w:rPr>
        <w:t>l</w:t>
      </w:r>
      <w:r w:rsidR="00EF2C82">
        <w:rPr>
          <w:lang w:val="fr-FR"/>
        </w:rPr>
        <w:t>a</w:t>
      </w:r>
      <w:r w:rsidR="00EF2C82" w:rsidRPr="004C4A64">
        <w:rPr>
          <w:lang w:val="fr-FR"/>
        </w:rPr>
        <w:t xml:space="preserve"> </w:t>
      </w:r>
      <w:r w:rsidR="009D51A3">
        <w:rPr>
          <w:lang w:val="fr-FR"/>
        </w:rPr>
        <w:t>‘</w:t>
      </w:r>
      <w:r w:rsidR="00EF2C82" w:rsidRPr="004C4A64">
        <w:rPr>
          <w:lang w:val="fr-FR"/>
        </w:rPr>
        <w:t>perturbation</w:t>
      </w:r>
      <w:r w:rsidR="004C4A64" w:rsidRPr="004C4A64">
        <w:rPr>
          <w:lang w:val="fr-FR"/>
        </w:rPr>
        <w:t xml:space="preserve"> des espèces</w:t>
      </w:r>
      <w:r w:rsidR="009D51A3">
        <w:rPr>
          <w:lang w:val="fr-FR"/>
        </w:rPr>
        <w:t>’</w:t>
      </w:r>
      <w:r>
        <w:rPr>
          <w:lang w:val="fr-FR"/>
        </w:rPr>
        <w:t xml:space="preserve">. </w:t>
      </w:r>
      <w:r w:rsidR="00EF2C82">
        <w:rPr>
          <w:lang w:val="fr-FR"/>
        </w:rPr>
        <w:t xml:space="preserve">A noter que </w:t>
      </w:r>
      <w:r>
        <w:rPr>
          <w:lang w:val="fr-FR"/>
        </w:rPr>
        <w:t xml:space="preserve">les </w:t>
      </w:r>
      <w:r w:rsidR="004C4A64" w:rsidRPr="004C4A64">
        <w:rPr>
          <w:lang w:val="fr-FR"/>
        </w:rPr>
        <w:t xml:space="preserve">facteurs </w:t>
      </w:r>
      <w:r>
        <w:rPr>
          <w:lang w:val="fr-FR"/>
        </w:rPr>
        <w:t xml:space="preserve">pertinents indiqués dans </w:t>
      </w:r>
      <w:r w:rsidR="00EF2C82">
        <w:rPr>
          <w:lang w:val="fr-FR"/>
        </w:rPr>
        <w:t>le guide</w:t>
      </w:r>
      <w:r>
        <w:rPr>
          <w:lang w:val="fr-FR"/>
        </w:rPr>
        <w:t xml:space="preserve"> </w:t>
      </w:r>
      <w:r w:rsidR="00EF2C82">
        <w:rPr>
          <w:lang w:val="fr-FR"/>
        </w:rPr>
        <w:t>de la Commission sont utilisés pour chacune des deux thématiques</w:t>
      </w:r>
      <w:r w:rsidR="004C4A64" w:rsidRPr="004C4A64">
        <w:rPr>
          <w:lang w:val="fr-FR"/>
        </w:rPr>
        <w:t xml:space="preserve">. </w:t>
      </w:r>
    </w:p>
    <w:p w14:paraId="15EE3524" w14:textId="649746B0" w:rsidR="000B19C5" w:rsidRPr="00821437" w:rsidRDefault="000B19C5" w:rsidP="00821437">
      <w:pPr>
        <w:pStyle w:val="DidascaliaCentrata"/>
        <w:rPr>
          <w:b w:val="0"/>
          <w:bCs/>
        </w:rPr>
      </w:pPr>
      <w:bookmarkStart w:id="183" w:name="_Toc66805912"/>
      <w:r w:rsidRPr="00821437">
        <w:rPr>
          <w:b w:val="0"/>
          <w:bCs/>
        </w:rPr>
        <w:t xml:space="preserve">Tableau </w:t>
      </w:r>
      <w:r w:rsidRPr="00821437">
        <w:rPr>
          <w:b w:val="0"/>
          <w:bCs/>
        </w:rPr>
        <w:fldChar w:fldCharType="begin"/>
      </w:r>
      <w:r w:rsidRPr="00821437">
        <w:rPr>
          <w:b w:val="0"/>
          <w:bCs/>
        </w:rPr>
        <w:instrText xml:space="preserve"> SEQ Tableau \* ARABIC </w:instrText>
      </w:r>
      <w:r w:rsidRPr="00821437">
        <w:rPr>
          <w:b w:val="0"/>
          <w:bCs/>
        </w:rPr>
        <w:fldChar w:fldCharType="separate"/>
      </w:r>
      <w:r w:rsidR="001731A0">
        <w:rPr>
          <w:b w:val="0"/>
          <w:bCs/>
          <w:noProof/>
        </w:rPr>
        <w:t>17</w:t>
      </w:r>
      <w:r w:rsidRPr="00821437">
        <w:rPr>
          <w:b w:val="0"/>
          <w:bCs/>
        </w:rPr>
        <w:fldChar w:fldCharType="end"/>
      </w:r>
      <w:r w:rsidR="00821437">
        <w:rPr>
          <w:b w:val="0"/>
          <w:bCs/>
        </w:rPr>
        <w:t xml:space="preserve"> : </w:t>
      </w:r>
      <w:r w:rsidR="000F538F">
        <w:rPr>
          <w:b w:val="0"/>
          <w:bCs/>
        </w:rPr>
        <w:t xml:space="preserve">Incidences </w:t>
      </w:r>
      <w:r w:rsidRPr="00821437">
        <w:rPr>
          <w:b w:val="0"/>
          <w:bCs/>
        </w:rPr>
        <w:t>du Programme sur les sites Natura 2000</w:t>
      </w:r>
      <w:bookmarkEnd w:id="183"/>
    </w:p>
    <w:tbl>
      <w:tblPr>
        <w:tblStyle w:val="Grilledutableau"/>
        <w:tblW w:w="0" w:type="auto"/>
        <w:tblLook w:val="00A0" w:firstRow="1" w:lastRow="0" w:firstColumn="1" w:lastColumn="0" w:noHBand="0" w:noVBand="0"/>
      </w:tblPr>
      <w:tblGrid>
        <w:gridCol w:w="2753"/>
        <w:gridCol w:w="2742"/>
        <w:gridCol w:w="4075"/>
      </w:tblGrid>
      <w:tr w:rsidR="00CC584A" w:rsidRPr="00821437" w14:paraId="1082C4C5" w14:textId="77777777">
        <w:tc>
          <w:tcPr>
            <w:tcW w:w="2753" w:type="dxa"/>
            <w:tcBorders>
              <w:top w:val="single" w:sz="4" w:space="0" w:color="auto"/>
              <w:left w:val="single" w:sz="4" w:space="0" w:color="auto"/>
              <w:bottom w:val="single" w:sz="4" w:space="0" w:color="auto"/>
              <w:right w:val="single" w:sz="4" w:space="0" w:color="auto"/>
            </w:tcBorders>
            <w:shd w:val="clear" w:color="auto" w:fill="C6D9F1" w:themeFill="text2" w:themeFillTint="33"/>
          </w:tcPr>
          <w:p w14:paraId="18BD0039" w14:textId="0993312E" w:rsidR="00CC584A" w:rsidRPr="00821437" w:rsidRDefault="00CC584A" w:rsidP="00CC584A">
            <w:pPr>
              <w:jc w:val="center"/>
              <w:rPr>
                <w:b/>
                <w:bCs/>
                <w:lang w:val="fr-FR"/>
              </w:rPr>
            </w:pPr>
            <w:r w:rsidRPr="00821437">
              <w:rPr>
                <w:lang w:val="fr-FR"/>
              </w:rPr>
              <w:t>Thématique</w:t>
            </w:r>
          </w:p>
        </w:tc>
        <w:tc>
          <w:tcPr>
            <w:tcW w:w="2742" w:type="dxa"/>
            <w:tcBorders>
              <w:top w:val="single" w:sz="4" w:space="0" w:color="auto"/>
              <w:left w:val="single" w:sz="4" w:space="0" w:color="auto"/>
              <w:bottom w:val="single" w:sz="4" w:space="0" w:color="auto"/>
              <w:right w:val="single" w:sz="4" w:space="0" w:color="auto"/>
            </w:tcBorders>
            <w:shd w:val="clear" w:color="auto" w:fill="C6D9F1" w:themeFill="text2" w:themeFillTint="33"/>
          </w:tcPr>
          <w:p w14:paraId="25BE4BE6" w14:textId="175B814E" w:rsidR="00CC584A" w:rsidRPr="00821437" w:rsidRDefault="00CC584A" w:rsidP="00CC584A">
            <w:pPr>
              <w:jc w:val="center"/>
              <w:rPr>
                <w:b/>
                <w:bCs/>
                <w:lang w:val="fr-FR"/>
              </w:rPr>
            </w:pPr>
            <w:r w:rsidRPr="00821437">
              <w:rPr>
                <w:lang w:val="fr-FR"/>
              </w:rPr>
              <w:t>Facteurs</w:t>
            </w:r>
          </w:p>
        </w:tc>
        <w:tc>
          <w:tcPr>
            <w:tcW w:w="4075" w:type="dxa"/>
            <w:tcBorders>
              <w:top w:val="single" w:sz="4" w:space="0" w:color="auto"/>
              <w:left w:val="single" w:sz="4" w:space="0" w:color="auto"/>
              <w:bottom w:val="single" w:sz="4" w:space="0" w:color="auto"/>
              <w:right w:val="single" w:sz="4" w:space="0" w:color="auto"/>
            </w:tcBorders>
            <w:shd w:val="clear" w:color="auto" w:fill="C6D9F1" w:themeFill="text2" w:themeFillTint="33"/>
          </w:tcPr>
          <w:p w14:paraId="10726B15" w14:textId="357EC0DB" w:rsidR="00CC584A" w:rsidRPr="00821437" w:rsidRDefault="00CC584A" w:rsidP="00CC584A">
            <w:pPr>
              <w:jc w:val="center"/>
              <w:rPr>
                <w:b/>
                <w:bCs/>
                <w:lang w:val="fr-FR"/>
              </w:rPr>
            </w:pPr>
            <w:r w:rsidRPr="00821437">
              <w:rPr>
                <w:lang w:val="fr-FR"/>
              </w:rPr>
              <w:t>Résultats de l’évaluation</w:t>
            </w:r>
          </w:p>
        </w:tc>
      </w:tr>
      <w:tr w:rsidR="006E6590" w:rsidRPr="00A06F9F" w14:paraId="2C2DA72D" w14:textId="77777777" w:rsidTr="006E6590">
        <w:tc>
          <w:tcPr>
            <w:tcW w:w="2753" w:type="dxa"/>
            <w:vMerge w:val="restart"/>
            <w:tcBorders>
              <w:top w:val="single" w:sz="4" w:space="0" w:color="auto"/>
              <w:left w:val="single" w:sz="4" w:space="0" w:color="auto"/>
              <w:bottom w:val="single" w:sz="4" w:space="0" w:color="auto"/>
              <w:right w:val="single" w:sz="4" w:space="0" w:color="auto"/>
            </w:tcBorders>
            <w:vAlign w:val="center"/>
          </w:tcPr>
          <w:p w14:paraId="0EF309C6" w14:textId="77777777" w:rsidR="006E6590" w:rsidRPr="00821437" w:rsidRDefault="006E6590" w:rsidP="006E6590">
            <w:pPr>
              <w:spacing w:before="120" w:line="240" w:lineRule="auto"/>
              <w:rPr>
                <w:lang w:val="fr-FR"/>
              </w:rPr>
            </w:pPr>
            <w:r w:rsidRPr="00821437">
              <w:rPr>
                <w:lang w:val="fr-FR"/>
              </w:rPr>
              <w:t>Détérioration des habitats</w:t>
            </w:r>
          </w:p>
          <w:p w14:paraId="03C37FA1" w14:textId="4DC162AB" w:rsidR="006E6590" w:rsidRPr="00821437" w:rsidRDefault="006E6590" w:rsidP="006E6590">
            <w:pPr>
              <w:spacing w:before="120" w:line="240" w:lineRule="auto"/>
              <w:rPr>
                <w:lang w:val="fr-FR"/>
              </w:rPr>
            </w:pPr>
          </w:p>
        </w:tc>
        <w:tc>
          <w:tcPr>
            <w:tcW w:w="2742" w:type="dxa"/>
            <w:tcBorders>
              <w:top w:val="single" w:sz="4" w:space="0" w:color="auto"/>
              <w:left w:val="single" w:sz="4" w:space="0" w:color="auto"/>
              <w:bottom w:val="single" w:sz="4" w:space="0" w:color="auto"/>
              <w:right w:val="single" w:sz="4" w:space="0" w:color="auto"/>
            </w:tcBorders>
            <w:vAlign w:val="center"/>
          </w:tcPr>
          <w:p w14:paraId="7E03F097" w14:textId="3FAA3D01" w:rsidR="006E6590" w:rsidRPr="00821437" w:rsidRDefault="006E6590" w:rsidP="006E6590">
            <w:pPr>
              <w:spacing w:before="120" w:line="240" w:lineRule="auto"/>
              <w:rPr>
                <w:lang w:val="fr-FR"/>
              </w:rPr>
            </w:pPr>
            <w:r w:rsidRPr="00821437">
              <w:rPr>
                <w:lang w:val="fr-FR"/>
              </w:rPr>
              <w:t xml:space="preserve">Aire </w:t>
            </w:r>
            <w:r w:rsidR="009D51A3">
              <w:rPr>
                <w:lang w:val="fr-FR"/>
              </w:rPr>
              <w:t xml:space="preserve">naturelle </w:t>
            </w:r>
            <w:r w:rsidRPr="00821437">
              <w:rPr>
                <w:lang w:val="fr-FR"/>
              </w:rPr>
              <w:t xml:space="preserve">de répartition et superficie couverte </w:t>
            </w:r>
          </w:p>
        </w:tc>
        <w:tc>
          <w:tcPr>
            <w:tcW w:w="4075" w:type="dxa"/>
            <w:tcBorders>
              <w:top w:val="single" w:sz="4" w:space="0" w:color="auto"/>
              <w:left w:val="single" w:sz="4" w:space="0" w:color="auto"/>
              <w:bottom w:val="single" w:sz="4" w:space="0" w:color="auto"/>
              <w:right w:val="single" w:sz="4" w:space="0" w:color="auto"/>
            </w:tcBorders>
            <w:shd w:val="clear" w:color="auto" w:fill="auto"/>
            <w:vAlign w:val="center"/>
          </w:tcPr>
          <w:p w14:paraId="7831DE64" w14:textId="56794099" w:rsidR="006E6590" w:rsidRPr="00821437" w:rsidRDefault="006E6590" w:rsidP="006E6590">
            <w:pPr>
              <w:spacing w:before="120" w:line="240" w:lineRule="auto"/>
              <w:rPr>
                <w:lang w:val="fr-FR"/>
              </w:rPr>
            </w:pPr>
            <w:r w:rsidRPr="00821437">
              <w:rPr>
                <w:lang w:val="fr-FR"/>
              </w:rPr>
              <w:t xml:space="preserve">Aucune </w:t>
            </w:r>
            <w:r w:rsidR="00BC7D35" w:rsidRPr="00821437">
              <w:rPr>
                <w:lang w:val="fr-FR"/>
              </w:rPr>
              <w:t>réduction</w:t>
            </w:r>
            <w:r w:rsidRPr="00821437">
              <w:rPr>
                <w:lang w:val="fr-FR"/>
              </w:rPr>
              <w:t xml:space="preserve"> de l</w:t>
            </w:r>
            <w:r w:rsidR="009D51A3">
              <w:rPr>
                <w:lang w:val="fr-FR"/>
              </w:rPr>
              <w:t>’aire de l</w:t>
            </w:r>
            <w:r w:rsidRPr="00821437">
              <w:rPr>
                <w:lang w:val="fr-FR"/>
              </w:rPr>
              <w:t xml:space="preserve">’habitat n’est envisagée. Le PC n’inclue pas d’actions </w:t>
            </w:r>
            <w:r w:rsidR="009D51A3">
              <w:rPr>
                <w:lang w:val="fr-FR"/>
              </w:rPr>
              <w:t>impliquant un</w:t>
            </w:r>
            <w:r w:rsidRPr="00821437">
              <w:rPr>
                <w:lang w:val="fr-FR"/>
              </w:rPr>
              <w:t xml:space="preserve"> changement d</w:t>
            </w:r>
            <w:r w:rsidR="009D51A3">
              <w:rPr>
                <w:lang w:val="fr-FR"/>
              </w:rPr>
              <w:t>ans l</w:t>
            </w:r>
            <w:r w:rsidRPr="00821437">
              <w:rPr>
                <w:lang w:val="fr-FR"/>
              </w:rPr>
              <w:t xml:space="preserve">’utilisation des terres </w:t>
            </w:r>
            <w:r w:rsidR="009D51A3">
              <w:rPr>
                <w:lang w:val="fr-FR"/>
              </w:rPr>
              <w:t>ni</w:t>
            </w:r>
            <w:r w:rsidRPr="00821437">
              <w:rPr>
                <w:lang w:val="fr-FR"/>
              </w:rPr>
              <w:t xml:space="preserve"> </w:t>
            </w:r>
            <w:r w:rsidR="00BC7D35" w:rsidRPr="00821437">
              <w:rPr>
                <w:lang w:val="fr-FR"/>
              </w:rPr>
              <w:t xml:space="preserve">de réalisation d’infrastructure. </w:t>
            </w:r>
          </w:p>
        </w:tc>
      </w:tr>
      <w:tr w:rsidR="006E6590" w:rsidRPr="00A06F9F" w14:paraId="013B30D0" w14:textId="77777777" w:rsidTr="006E6590">
        <w:tc>
          <w:tcPr>
            <w:tcW w:w="0" w:type="auto"/>
            <w:vMerge/>
            <w:tcBorders>
              <w:top w:val="single" w:sz="4" w:space="0" w:color="auto"/>
              <w:left w:val="single" w:sz="4" w:space="0" w:color="auto"/>
              <w:bottom w:val="single" w:sz="4" w:space="0" w:color="auto"/>
              <w:right w:val="single" w:sz="4" w:space="0" w:color="auto"/>
            </w:tcBorders>
            <w:vAlign w:val="center"/>
          </w:tcPr>
          <w:p w14:paraId="6E734522" w14:textId="77777777" w:rsidR="006E6590" w:rsidRPr="00821437" w:rsidRDefault="006E6590" w:rsidP="006E6590">
            <w:pPr>
              <w:spacing w:before="120" w:line="240" w:lineRule="auto"/>
              <w:rPr>
                <w:lang w:val="fr-FR"/>
              </w:rPr>
            </w:pPr>
          </w:p>
        </w:tc>
        <w:tc>
          <w:tcPr>
            <w:tcW w:w="2742" w:type="dxa"/>
            <w:tcBorders>
              <w:top w:val="single" w:sz="4" w:space="0" w:color="auto"/>
              <w:left w:val="single" w:sz="4" w:space="0" w:color="auto"/>
              <w:bottom w:val="single" w:sz="4" w:space="0" w:color="auto"/>
              <w:right w:val="single" w:sz="4" w:space="0" w:color="auto"/>
            </w:tcBorders>
            <w:vAlign w:val="center"/>
          </w:tcPr>
          <w:p w14:paraId="573016BF" w14:textId="258D95E5" w:rsidR="006E6590" w:rsidRPr="00821437" w:rsidRDefault="006E6590" w:rsidP="006E6590">
            <w:pPr>
              <w:spacing w:before="120" w:line="240" w:lineRule="auto"/>
              <w:rPr>
                <w:lang w:val="fr-FR"/>
              </w:rPr>
            </w:pPr>
            <w:r w:rsidRPr="00821437">
              <w:rPr>
                <w:lang w:val="fr-FR"/>
              </w:rPr>
              <w:t>Structure et fonctions spécifiques nécessaires au maintien à long terme</w:t>
            </w:r>
          </w:p>
        </w:tc>
        <w:tc>
          <w:tcPr>
            <w:tcW w:w="4075" w:type="dxa"/>
            <w:tcBorders>
              <w:top w:val="single" w:sz="4" w:space="0" w:color="auto"/>
              <w:left w:val="single" w:sz="4" w:space="0" w:color="auto"/>
              <w:bottom w:val="single" w:sz="4" w:space="0" w:color="auto"/>
              <w:right w:val="single" w:sz="4" w:space="0" w:color="auto"/>
            </w:tcBorders>
            <w:shd w:val="clear" w:color="auto" w:fill="auto"/>
            <w:vAlign w:val="center"/>
          </w:tcPr>
          <w:p w14:paraId="6AE57EB7" w14:textId="130759DC" w:rsidR="006E6590" w:rsidRPr="00821437" w:rsidRDefault="00B5341D" w:rsidP="006E6590">
            <w:pPr>
              <w:spacing w:before="120" w:line="240" w:lineRule="auto"/>
              <w:rPr>
                <w:lang w:val="fr-FR"/>
              </w:rPr>
            </w:pPr>
            <w:r w:rsidRPr="00821437">
              <w:rPr>
                <w:lang w:val="fr-FR"/>
              </w:rPr>
              <w:t>Aucune interférence avec la structure ou les fonctions spécifiques n’est envisagée</w:t>
            </w:r>
          </w:p>
        </w:tc>
      </w:tr>
      <w:tr w:rsidR="006E6590" w:rsidRPr="00A06F9F" w14:paraId="6B087D1C" w14:textId="77777777" w:rsidTr="006E6590">
        <w:tc>
          <w:tcPr>
            <w:tcW w:w="0" w:type="auto"/>
            <w:vMerge/>
            <w:tcBorders>
              <w:top w:val="single" w:sz="4" w:space="0" w:color="auto"/>
              <w:left w:val="single" w:sz="4" w:space="0" w:color="auto"/>
              <w:bottom w:val="single" w:sz="4" w:space="0" w:color="auto"/>
              <w:right w:val="single" w:sz="4" w:space="0" w:color="auto"/>
            </w:tcBorders>
            <w:vAlign w:val="center"/>
          </w:tcPr>
          <w:p w14:paraId="56CC58A1" w14:textId="77777777" w:rsidR="006E6590" w:rsidRPr="00821437" w:rsidRDefault="006E6590" w:rsidP="006E6590">
            <w:pPr>
              <w:spacing w:before="120" w:line="240" w:lineRule="auto"/>
              <w:rPr>
                <w:lang w:val="fr-FR"/>
              </w:rPr>
            </w:pPr>
          </w:p>
        </w:tc>
        <w:tc>
          <w:tcPr>
            <w:tcW w:w="2742" w:type="dxa"/>
            <w:tcBorders>
              <w:top w:val="single" w:sz="4" w:space="0" w:color="auto"/>
              <w:left w:val="single" w:sz="4" w:space="0" w:color="auto"/>
              <w:bottom w:val="single" w:sz="4" w:space="0" w:color="auto"/>
              <w:right w:val="single" w:sz="4" w:space="0" w:color="auto"/>
            </w:tcBorders>
            <w:vAlign w:val="center"/>
          </w:tcPr>
          <w:p w14:paraId="7870F3C0" w14:textId="70DCD1D4" w:rsidR="006E6590" w:rsidRPr="00821437" w:rsidRDefault="006E6590" w:rsidP="006E6590">
            <w:pPr>
              <w:spacing w:before="120" w:line="240" w:lineRule="auto"/>
              <w:rPr>
                <w:lang w:val="fr-FR"/>
              </w:rPr>
            </w:pPr>
            <w:r w:rsidRPr="00821437">
              <w:rPr>
                <w:lang w:val="fr-FR"/>
              </w:rPr>
              <w:t xml:space="preserve">État de conservation des espèces qui lui </w:t>
            </w:r>
            <w:r w:rsidR="009D51A3">
              <w:rPr>
                <w:lang w:val="fr-FR"/>
              </w:rPr>
              <w:t>inféodées</w:t>
            </w:r>
          </w:p>
        </w:tc>
        <w:tc>
          <w:tcPr>
            <w:tcW w:w="4075" w:type="dxa"/>
            <w:tcBorders>
              <w:top w:val="single" w:sz="4" w:space="0" w:color="auto"/>
              <w:left w:val="single" w:sz="4" w:space="0" w:color="auto"/>
              <w:bottom w:val="single" w:sz="4" w:space="0" w:color="auto"/>
              <w:right w:val="single" w:sz="4" w:space="0" w:color="auto"/>
            </w:tcBorders>
            <w:shd w:val="clear" w:color="auto" w:fill="auto"/>
            <w:vAlign w:val="center"/>
          </w:tcPr>
          <w:p w14:paraId="2043FB32" w14:textId="683E78A7" w:rsidR="006E6590" w:rsidRPr="00821437" w:rsidRDefault="00186CA5" w:rsidP="006E6590">
            <w:pPr>
              <w:spacing w:before="120" w:line="240" w:lineRule="auto"/>
              <w:rPr>
                <w:lang w:val="fr-FR"/>
              </w:rPr>
            </w:pPr>
            <w:r w:rsidRPr="00821437">
              <w:rPr>
                <w:lang w:val="fr-FR"/>
              </w:rPr>
              <w:t>Aucune interférence avec le statut de conservation des espèces n’est envisagée</w:t>
            </w:r>
          </w:p>
        </w:tc>
      </w:tr>
      <w:tr w:rsidR="006E6590" w:rsidRPr="00A06F9F" w14:paraId="5AD9B496" w14:textId="77777777" w:rsidTr="006E6590">
        <w:tc>
          <w:tcPr>
            <w:tcW w:w="2753" w:type="dxa"/>
            <w:vMerge w:val="restart"/>
            <w:tcBorders>
              <w:top w:val="single" w:sz="4" w:space="0" w:color="auto"/>
              <w:left w:val="single" w:sz="4" w:space="0" w:color="auto"/>
              <w:bottom w:val="single" w:sz="4" w:space="0" w:color="auto"/>
              <w:right w:val="single" w:sz="4" w:space="0" w:color="auto"/>
            </w:tcBorders>
            <w:vAlign w:val="center"/>
          </w:tcPr>
          <w:p w14:paraId="1B11B3E7" w14:textId="77777777" w:rsidR="006E6590" w:rsidRPr="00821437" w:rsidRDefault="006E6590" w:rsidP="006E6590">
            <w:pPr>
              <w:spacing w:before="120" w:line="240" w:lineRule="auto"/>
              <w:rPr>
                <w:lang w:val="fr-FR"/>
              </w:rPr>
            </w:pPr>
            <w:r w:rsidRPr="00821437">
              <w:rPr>
                <w:lang w:val="fr-FR"/>
              </w:rPr>
              <w:t>Perturbations des espèces</w:t>
            </w:r>
          </w:p>
          <w:p w14:paraId="3FB4941B" w14:textId="5BF68323" w:rsidR="006E6590" w:rsidRPr="00821437" w:rsidRDefault="006E6590" w:rsidP="006E6590">
            <w:pPr>
              <w:spacing w:before="120" w:line="240" w:lineRule="auto"/>
              <w:rPr>
                <w:lang w:val="fr-FR"/>
              </w:rPr>
            </w:pPr>
          </w:p>
        </w:tc>
        <w:tc>
          <w:tcPr>
            <w:tcW w:w="2742" w:type="dxa"/>
            <w:tcBorders>
              <w:top w:val="single" w:sz="4" w:space="0" w:color="auto"/>
              <w:left w:val="single" w:sz="4" w:space="0" w:color="auto"/>
              <w:bottom w:val="single" w:sz="4" w:space="0" w:color="auto"/>
              <w:right w:val="single" w:sz="4" w:space="0" w:color="auto"/>
            </w:tcBorders>
            <w:vAlign w:val="center"/>
          </w:tcPr>
          <w:p w14:paraId="0DA2B03F" w14:textId="36EDCDA2" w:rsidR="006E6590" w:rsidRPr="00821437" w:rsidRDefault="006E6590" w:rsidP="006E6590">
            <w:pPr>
              <w:spacing w:before="120" w:line="240" w:lineRule="auto"/>
              <w:rPr>
                <w:lang w:val="fr-FR"/>
              </w:rPr>
            </w:pPr>
            <w:r w:rsidRPr="00821437">
              <w:rPr>
                <w:lang w:val="fr-FR"/>
              </w:rPr>
              <w:t>Données relatives à la dynamique de la population</w:t>
            </w:r>
          </w:p>
        </w:tc>
        <w:tc>
          <w:tcPr>
            <w:tcW w:w="4075" w:type="dxa"/>
            <w:tcBorders>
              <w:top w:val="single" w:sz="4" w:space="0" w:color="auto"/>
              <w:left w:val="single" w:sz="4" w:space="0" w:color="auto"/>
              <w:bottom w:val="single" w:sz="4" w:space="0" w:color="auto"/>
              <w:right w:val="single" w:sz="4" w:space="0" w:color="auto"/>
            </w:tcBorders>
            <w:shd w:val="clear" w:color="auto" w:fill="auto"/>
            <w:vAlign w:val="center"/>
          </w:tcPr>
          <w:p w14:paraId="35500B99" w14:textId="476D86C0" w:rsidR="006E6590" w:rsidRPr="00821437" w:rsidRDefault="00870BA5" w:rsidP="006E6590">
            <w:pPr>
              <w:spacing w:before="120" w:line="240" w:lineRule="auto"/>
              <w:rPr>
                <w:lang w:val="fr-FR"/>
              </w:rPr>
            </w:pPr>
            <w:r w:rsidRPr="00821437">
              <w:rPr>
                <w:lang w:val="fr-FR"/>
              </w:rPr>
              <w:t>Aucun</w:t>
            </w:r>
            <w:r w:rsidR="009D51A3">
              <w:rPr>
                <w:lang w:val="fr-FR"/>
              </w:rPr>
              <w:t xml:space="preserve">e intervention </w:t>
            </w:r>
            <w:r w:rsidRPr="00821437">
              <w:rPr>
                <w:lang w:val="fr-FR"/>
              </w:rPr>
              <w:t>qui pourrait contribuer à la baisse à long terme des populations d'espèces n’est envisagé</w:t>
            </w:r>
          </w:p>
        </w:tc>
      </w:tr>
      <w:tr w:rsidR="006E6590" w:rsidRPr="00A06F9F" w14:paraId="64EF66EB" w14:textId="77777777" w:rsidTr="006E6590">
        <w:tc>
          <w:tcPr>
            <w:tcW w:w="0" w:type="auto"/>
            <w:vMerge/>
            <w:tcBorders>
              <w:top w:val="single" w:sz="4" w:space="0" w:color="auto"/>
              <w:left w:val="single" w:sz="4" w:space="0" w:color="auto"/>
              <w:bottom w:val="single" w:sz="4" w:space="0" w:color="auto"/>
              <w:right w:val="single" w:sz="4" w:space="0" w:color="auto"/>
            </w:tcBorders>
            <w:vAlign w:val="center"/>
          </w:tcPr>
          <w:p w14:paraId="6CF1CDAF" w14:textId="77777777" w:rsidR="006E6590" w:rsidRPr="00821437" w:rsidRDefault="006E6590" w:rsidP="006E6590">
            <w:pPr>
              <w:spacing w:before="120" w:line="240" w:lineRule="auto"/>
              <w:rPr>
                <w:lang w:val="fr-FR"/>
              </w:rPr>
            </w:pPr>
          </w:p>
        </w:tc>
        <w:tc>
          <w:tcPr>
            <w:tcW w:w="2742" w:type="dxa"/>
            <w:tcBorders>
              <w:top w:val="single" w:sz="4" w:space="0" w:color="auto"/>
              <w:left w:val="single" w:sz="4" w:space="0" w:color="auto"/>
              <w:bottom w:val="single" w:sz="4" w:space="0" w:color="auto"/>
              <w:right w:val="single" w:sz="4" w:space="0" w:color="auto"/>
            </w:tcBorders>
            <w:vAlign w:val="center"/>
          </w:tcPr>
          <w:p w14:paraId="136CA1B2" w14:textId="62393706" w:rsidR="006E6590" w:rsidRPr="00821437" w:rsidRDefault="006E6590" w:rsidP="006E6590">
            <w:pPr>
              <w:spacing w:before="120" w:line="240" w:lineRule="auto"/>
              <w:rPr>
                <w:lang w:val="fr-FR"/>
              </w:rPr>
            </w:pPr>
            <w:r w:rsidRPr="00821437">
              <w:rPr>
                <w:lang w:val="fr-FR"/>
              </w:rPr>
              <w:t>Aire de répartition naturelle des espèces</w:t>
            </w:r>
          </w:p>
        </w:tc>
        <w:tc>
          <w:tcPr>
            <w:tcW w:w="4075" w:type="dxa"/>
            <w:tcBorders>
              <w:top w:val="single" w:sz="4" w:space="0" w:color="auto"/>
              <w:left w:val="single" w:sz="4" w:space="0" w:color="auto"/>
              <w:bottom w:val="single" w:sz="4" w:space="0" w:color="auto"/>
              <w:right w:val="single" w:sz="4" w:space="0" w:color="auto"/>
            </w:tcBorders>
            <w:vAlign w:val="center"/>
          </w:tcPr>
          <w:p w14:paraId="4983EB87" w14:textId="51726FCA" w:rsidR="006E6590" w:rsidRPr="00821437" w:rsidRDefault="00BE25FF" w:rsidP="006E6590">
            <w:pPr>
              <w:spacing w:before="120" w:line="240" w:lineRule="auto"/>
              <w:rPr>
                <w:lang w:val="fr-FR"/>
              </w:rPr>
            </w:pPr>
            <w:r w:rsidRPr="00821437">
              <w:rPr>
                <w:rStyle w:val="hps"/>
                <w:lang w:val="fr-FR"/>
              </w:rPr>
              <w:t>Aucune interférence</w:t>
            </w:r>
            <w:r w:rsidRPr="00821437">
              <w:rPr>
                <w:lang w:val="fr-FR"/>
              </w:rPr>
              <w:t xml:space="preserve"> </w:t>
            </w:r>
            <w:r w:rsidRPr="00821437">
              <w:rPr>
                <w:rStyle w:val="hps"/>
                <w:lang w:val="fr-FR"/>
              </w:rPr>
              <w:t>avec</w:t>
            </w:r>
            <w:r w:rsidRPr="00821437">
              <w:rPr>
                <w:lang w:val="fr-FR"/>
              </w:rPr>
              <w:t xml:space="preserve"> </w:t>
            </w:r>
            <w:r w:rsidRPr="00821437">
              <w:rPr>
                <w:rStyle w:val="hps"/>
                <w:lang w:val="fr-FR"/>
              </w:rPr>
              <w:t>l'aire naturelle des</w:t>
            </w:r>
            <w:r w:rsidRPr="00821437">
              <w:rPr>
                <w:lang w:val="fr-FR"/>
              </w:rPr>
              <w:t xml:space="preserve"> </w:t>
            </w:r>
            <w:r w:rsidRPr="00821437">
              <w:rPr>
                <w:rStyle w:val="hps"/>
                <w:lang w:val="fr-FR"/>
              </w:rPr>
              <w:t>espèces</w:t>
            </w:r>
            <w:r w:rsidRPr="00821437">
              <w:rPr>
                <w:lang w:val="fr-FR"/>
              </w:rPr>
              <w:t xml:space="preserve"> n’</w:t>
            </w:r>
            <w:r w:rsidRPr="00821437">
              <w:rPr>
                <w:rStyle w:val="hps"/>
                <w:lang w:val="fr-FR"/>
              </w:rPr>
              <w:t>est prévue</w:t>
            </w:r>
            <w:r w:rsidR="006E6590" w:rsidRPr="00821437">
              <w:rPr>
                <w:lang w:val="fr-FR"/>
              </w:rPr>
              <w:t xml:space="preserve">. </w:t>
            </w:r>
            <w:r w:rsidRPr="00821437">
              <w:rPr>
                <w:lang w:val="fr-FR"/>
              </w:rPr>
              <w:t xml:space="preserve">Des interférences indirectes provenant du tourisme ne peuvent pas être exclues </w:t>
            </w:r>
            <w:r w:rsidRPr="00821437">
              <w:rPr>
                <w:i/>
                <w:iCs/>
                <w:lang w:val="fr-FR"/>
              </w:rPr>
              <w:t>a priori</w:t>
            </w:r>
            <w:r w:rsidRPr="00821437">
              <w:rPr>
                <w:lang w:val="fr-FR"/>
              </w:rPr>
              <w:t xml:space="preserve">. </w:t>
            </w:r>
          </w:p>
        </w:tc>
      </w:tr>
      <w:tr w:rsidR="006E6590" w:rsidRPr="00A06F9F" w14:paraId="02004D60" w14:textId="77777777" w:rsidTr="006E6590">
        <w:tc>
          <w:tcPr>
            <w:tcW w:w="0" w:type="auto"/>
            <w:vMerge/>
            <w:tcBorders>
              <w:top w:val="single" w:sz="4" w:space="0" w:color="auto"/>
              <w:left w:val="single" w:sz="4" w:space="0" w:color="auto"/>
              <w:bottom w:val="single" w:sz="4" w:space="0" w:color="auto"/>
              <w:right w:val="single" w:sz="4" w:space="0" w:color="auto"/>
            </w:tcBorders>
            <w:vAlign w:val="center"/>
          </w:tcPr>
          <w:p w14:paraId="4F4C2D25" w14:textId="77777777" w:rsidR="006E6590" w:rsidRPr="00821437" w:rsidRDefault="006E6590" w:rsidP="006E6590">
            <w:pPr>
              <w:spacing w:before="120" w:line="240" w:lineRule="auto"/>
              <w:rPr>
                <w:lang w:val="fr-FR"/>
              </w:rPr>
            </w:pPr>
          </w:p>
        </w:tc>
        <w:tc>
          <w:tcPr>
            <w:tcW w:w="2742" w:type="dxa"/>
            <w:tcBorders>
              <w:top w:val="single" w:sz="4" w:space="0" w:color="auto"/>
              <w:left w:val="single" w:sz="4" w:space="0" w:color="auto"/>
              <w:bottom w:val="single" w:sz="4" w:space="0" w:color="auto"/>
              <w:right w:val="single" w:sz="4" w:space="0" w:color="auto"/>
            </w:tcBorders>
            <w:vAlign w:val="center"/>
          </w:tcPr>
          <w:p w14:paraId="386CD43C" w14:textId="60978F07" w:rsidR="006E6590" w:rsidRPr="00821437" w:rsidRDefault="006E6590" w:rsidP="006E6590">
            <w:pPr>
              <w:spacing w:before="120" w:line="240" w:lineRule="auto"/>
              <w:rPr>
                <w:lang w:val="fr-FR"/>
              </w:rPr>
            </w:pPr>
            <w:r w:rsidRPr="00821437">
              <w:rPr>
                <w:lang w:val="fr-FR"/>
              </w:rPr>
              <w:t>Habitat suffisamment étendu</w:t>
            </w:r>
          </w:p>
        </w:tc>
        <w:tc>
          <w:tcPr>
            <w:tcW w:w="4075" w:type="dxa"/>
            <w:tcBorders>
              <w:top w:val="single" w:sz="4" w:space="0" w:color="auto"/>
              <w:left w:val="single" w:sz="4" w:space="0" w:color="auto"/>
              <w:bottom w:val="single" w:sz="4" w:space="0" w:color="auto"/>
              <w:right w:val="single" w:sz="4" w:space="0" w:color="auto"/>
            </w:tcBorders>
            <w:vAlign w:val="center"/>
          </w:tcPr>
          <w:p w14:paraId="4216DBF0" w14:textId="0A0591BD" w:rsidR="006E6590" w:rsidRPr="00821437" w:rsidRDefault="00317ADD" w:rsidP="006E6590">
            <w:pPr>
              <w:spacing w:before="120" w:line="240" w:lineRule="auto"/>
              <w:rPr>
                <w:lang w:val="fr-FR"/>
              </w:rPr>
            </w:pPr>
            <w:r w:rsidRPr="00821437">
              <w:rPr>
                <w:lang w:val="fr-FR"/>
              </w:rPr>
              <w:t xml:space="preserve">Aucune réduction de l’habitat </w:t>
            </w:r>
            <w:r w:rsidRPr="00821437">
              <w:rPr>
                <w:rStyle w:val="hps"/>
                <w:lang w:val="fr-FR"/>
              </w:rPr>
              <w:t>n’est envisagée</w:t>
            </w:r>
          </w:p>
        </w:tc>
      </w:tr>
    </w:tbl>
    <w:p w14:paraId="6897DC96" w14:textId="1CCDA592" w:rsidR="00317ADD" w:rsidRDefault="00317ADD" w:rsidP="00082BFC">
      <w:pPr>
        <w:rPr>
          <w:b/>
          <w:bCs/>
          <w:lang w:val="fr-FR"/>
        </w:rPr>
      </w:pPr>
      <w:r w:rsidRPr="00317ADD">
        <w:rPr>
          <w:lang w:val="fr-FR"/>
        </w:rPr>
        <w:t>Le PC a principalement d</w:t>
      </w:r>
      <w:r>
        <w:rPr>
          <w:lang w:val="fr-FR"/>
        </w:rPr>
        <w:t xml:space="preserve">es actions immatérielles qui n’interagissent pas directement avec les habitats ou les espèces. Les actions de réseautage, de partage de bonnes pratiques, de suivi et de </w:t>
      </w:r>
      <w:r w:rsidR="004D29D9">
        <w:rPr>
          <w:lang w:val="fr-FR"/>
        </w:rPr>
        <w:t>connaissance de</w:t>
      </w:r>
      <w:r w:rsidR="007E1457">
        <w:rPr>
          <w:lang w:val="fr-FR"/>
        </w:rPr>
        <w:t xml:space="preserve"> l’état des </w:t>
      </w:r>
      <w:r w:rsidR="004D29D9">
        <w:rPr>
          <w:lang w:val="fr-FR"/>
        </w:rPr>
        <w:t xml:space="preserve">ressources naturelles </w:t>
      </w:r>
      <w:r w:rsidR="007E1457">
        <w:rPr>
          <w:lang w:val="fr-FR"/>
        </w:rPr>
        <w:t xml:space="preserve">dans la zone de coopération </w:t>
      </w:r>
      <w:r w:rsidR="004D29D9">
        <w:rPr>
          <w:lang w:val="fr-FR"/>
        </w:rPr>
        <w:t xml:space="preserve">pourraient </w:t>
      </w:r>
      <w:r w:rsidR="007E1457">
        <w:rPr>
          <w:lang w:val="fr-FR"/>
        </w:rPr>
        <w:t xml:space="preserve">à l’inverse </w:t>
      </w:r>
      <w:r w:rsidR="004D29D9">
        <w:rPr>
          <w:lang w:val="fr-FR"/>
        </w:rPr>
        <w:t xml:space="preserve">contribuer à la conservation des habitats et des espèces. </w:t>
      </w:r>
      <w:r w:rsidR="004D29D9" w:rsidRPr="00F21BE3">
        <w:rPr>
          <w:b/>
          <w:bCs/>
          <w:lang w:val="fr-FR"/>
        </w:rPr>
        <w:t>Les seul</w:t>
      </w:r>
      <w:r w:rsidR="00422A6A" w:rsidRPr="00F21BE3">
        <w:rPr>
          <w:b/>
          <w:bCs/>
          <w:lang w:val="fr-FR"/>
        </w:rPr>
        <w:t>e</w:t>
      </w:r>
      <w:r w:rsidR="004D29D9" w:rsidRPr="00F21BE3">
        <w:rPr>
          <w:b/>
          <w:bCs/>
          <w:lang w:val="fr-FR"/>
        </w:rPr>
        <w:t xml:space="preserve">s interférences potentielles </w:t>
      </w:r>
      <w:r w:rsidR="007E1457" w:rsidRPr="00F21BE3">
        <w:rPr>
          <w:b/>
          <w:bCs/>
          <w:lang w:val="fr-FR"/>
        </w:rPr>
        <w:t xml:space="preserve">pourraient dériver </w:t>
      </w:r>
      <w:r w:rsidR="004D29D9" w:rsidRPr="00F21BE3">
        <w:rPr>
          <w:b/>
          <w:bCs/>
          <w:lang w:val="fr-FR"/>
        </w:rPr>
        <w:t xml:space="preserve">du tourisme, </w:t>
      </w:r>
      <w:r w:rsidR="007E1457" w:rsidRPr="00F21BE3">
        <w:rPr>
          <w:b/>
          <w:bCs/>
          <w:lang w:val="fr-FR"/>
        </w:rPr>
        <w:t xml:space="preserve">définie comme </w:t>
      </w:r>
      <w:r w:rsidR="004D29D9" w:rsidRPr="00F21BE3">
        <w:rPr>
          <w:b/>
          <w:bCs/>
          <w:lang w:val="fr-FR"/>
        </w:rPr>
        <w:t xml:space="preserve">priorité transversale </w:t>
      </w:r>
      <w:r w:rsidR="00F21BE3">
        <w:rPr>
          <w:b/>
          <w:bCs/>
          <w:lang w:val="fr-FR"/>
        </w:rPr>
        <w:t xml:space="preserve">par le </w:t>
      </w:r>
      <w:r w:rsidR="004D29D9" w:rsidRPr="00F21BE3">
        <w:rPr>
          <w:b/>
          <w:bCs/>
          <w:lang w:val="fr-FR"/>
        </w:rPr>
        <w:t xml:space="preserve">PC. </w:t>
      </w:r>
      <w:r w:rsidR="007E1457" w:rsidRPr="00F21BE3">
        <w:rPr>
          <w:b/>
          <w:bCs/>
          <w:lang w:val="fr-FR"/>
        </w:rPr>
        <w:t>En effet, u</w:t>
      </w:r>
      <w:r w:rsidR="004D29D9" w:rsidRPr="00F21BE3">
        <w:rPr>
          <w:b/>
          <w:bCs/>
          <w:lang w:val="fr-FR"/>
        </w:rPr>
        <w:t>ne augmentation d</w:t>
      </w:r>
      <w:r w:rsidR="007E1457" w:rsidRPr="00F21BE3">
        <w:rPr>
          <w:b/>
          <w:bCs/>
          <w:lang w:val="fr-FR"/>
        </w:rPr>
        <w:t xml:space="preserve">es flux </w:t>
      </w:r>
      <w:r w:rsidR="002D68C0" w:rsidRPr="00F21BE3">
        <w:rPr>
          <w:b/>
          <w:bCs/>
          <w:lang w:val="fr-FR"/>
        </w:rPr>
        <w:t>touris</w:t>
      </w:r>
      <w:r w:rsidR="007E1457" w:rsidRPr="00F21BE3">
        <w:rPr>
          <w:b/>
          <w:bCs/>
          <w:lang w:val="fr-FR"/>
        </w:rPr>
        <w:t xml:space="preserve">tiques dans les </w:t>
      </w:r>
      <w:r w:rsidR="004D29D9" w:rsidRPr="00F21BE3">
        <w:rPr>
          <w:b/>
          <w:bCs/>
          <w:lang w:val="fr-FR"/>
        </w:rPr>
        <w:t xml:space="preserve">aires naturelles protégées dans le cadre du réseau Natura 2000 pourrait représenter </w:t>
      </w:r>
      <w:r w:rsidR="003A111F" w:rsidRPr="00F21BE3">
        <w:rPr>
          <w:b/>
          <w:bCs/>
          <w:lang w:val="fr-FR"/>
        </w:rPr>
        <w:t xml:space="preserve">une perturbation pour </w:t>
      </w:r>
      <w:r w:rsidR="007E1457" w:rsidRPr="00F21BE3">
        <w:rPr>
          <w:b/>
          <w:bCs/>
          <w:lang w:val="fr-FR"/>
        </w:rPr>
        <w:t xml:space="preserve">certaines </w:t>
      </w:r>
      <w:r w:rsidR="003A111F" w:rsidRPr="00F21BE3">
        <w:rPr>
          <w:b/>
          <w:bCs/>
          <w:lang w:val="fr-FR"/>
        </w:rPr>
        <w:t xml:space="preserve">espèces. </w:t>
      </w:r>
      <w:r w:rsidR="007E1457" w:rsidRPr="00F21BE3">
        <w:rPr>
          <w:b/>
          <w:bCs/>
          <w:lang w:val="fr-FR"/>
        </w:rPr>
        <w:t xml:space="preserve">Néanmoins, </w:t>
      </w:r>
      <w:r w:rsidR="003A111F" w:rsidRPr="00F21BE3">
        <w:rPr>
          <w:b/>
          <w:bCs/>
          <w:lang w:val="fr-FR"/>
        </w:rPr>
        <w:t xml:space="preserve">les actions listées au sein des OS, sont </w:t>
      </w:r>
      <w:r w:rsidR="4712E310" w:rsidRPr="664DF186">
        <w:rPr>
          <w:b/>
          <w:bCs/>
          <w:lang w:val="fr-FR"/>
        </w:rPr>
        <w:t>toute</w:t>
      </w:r>
      <w:r w:rsidR="582C7A65" w:rsidRPr="664DF186">
        <w:rPr>
          <w:b/>
          <w:bCs/>
          <w:lang w:val="fr-FR"/>
        </w:rPr>
        <w:t>s</w:t>
      </w:r>
      <w:r w:rsidR="007E1457" w:rsidRPr="00F21BE3">
        <w:rPr>
          <w:b/>
          <w:bCs/>
          <w:lang w:val="fr-FR"/>
        </w:rPr>
        <w:t xml:space="preserve"> </w:t>
      </w:r>
      <w:r w:rsidR="003A111F" w:rsidRPr="00F21BE3">
        <w:rPr>
          <w:b/>
          <w:bCs/>
          <w:lang w:val="fr-FR"/>
        </w:rPr>
        <w:t>destinées au tourisme durable</w:t>
      </w:r>
      <w:r w:rsidR="007E1457" w:rsidRPr="00F21BE3">
        <w:rPr>
          <w:b/>
          <w:bCs/>
          <w:lang w:val="fr-FR"/>
        </w:rPr>
        <w:t xml:space="preserve">. Des </w:t>
      </w:r>
      <w:r w:rsidR="004A7852" w:rsidRPr="00F21BE3">
        <w:rPr>
          <w:b/>
          <w:bCs/>
          <w:lang w:val="fr-FR"/>
        </w:rPr>
        <w:t>incidence</w:t>
      </w:r>
      <w:r w:rsidR="007E1457" w:rsidRPr="00F21BE3">
        <w:rPr>
          <w:b/>
          <w:bCs/>
          <w:lang w:val="fr-FR"/>
        </w:rPr>
        <w:t>s</w:t>
      </w:r>
      <w:r w:rsidR="004A7852" w:rsidRPr="00F21BE3">
        <w:rPr>
          <w:b/>
          <w:bCs/>
          <w:lang w:val="fr-FR"/>
        </w:rPr>
        <w:t xml:space="preserve"> </w:t>
      </w:r>
      <w:r w:rsidR="007E1457" w:rsidRPr="00F21BE3">
        <w:rPr>
          <w:b/>
          <w:bCs/>
          <w:lang w:val="fr-FR"/>
        </w:rPr>
        <w:t xml:space="preserve">négatives </w:t>
      </w:r>
      <w:r w:rsidR="004A7852" w:rsidRPr="00F21BE3">
        <w:rPr>
          <w:b/>
          <w:bCs/>
          <w:lang w:val="fr-FR"/>
        </w:rPr>
        <w:t>réelle</w:t>
      </w:r>
      <w:r w:rsidR="007E1457" w:rsidRPr="00F21BE3">
        <w:rPr>
          <w:b/>
          <w:bCs/>
          <w:lang w:val="fr-FR"/>
        </w:rPr>
        <w:t>s directes sont</w:t>
      </w:r>
      <w:r w:rsidR="004A7852" w:rsidRPr="00F21BE3">
        <w:rPr>
          <w:b/>
          <w:bCs/>
          <w:lang w:val="fr-FR"/>
        </w:rPr>
        <w:t xml:space="preserve"> donc </w:t>
      </w:r>
      <w:r w:rsidR="007E1457" w:rsidRPr="00F21BE3">
        <w:rPr>
          <w:b/>
          <w:bCs/>
          <w:lang w:val="fr-FR"/>
        </w:rPr>
        <w:t xml:space="preserve">très </w:t>
      </w:r>
      <w:r w:rsidR="004A7852" w:rsidRPr="00F21BE3">
        <w:rPr>
          <w:b/>
          <w:bCs/>
          <w:lang w:val="fr-FR"/>
        </w:rPr>
        <w:t>peu probable</w:t>
      </w:r>
      <w:r w:rsidR="007E1457" w:rsidRPr="00F21BE3">
        <w:rPr>
          <w:b/>
          <w:bCs/>
          <w:lang w:val="fr-FR"/>
        </w:rPr>
        <w:t xml:space="preserve">s et des </w:t>
      </w:r>
      <w:r w:rsidR="004A7852" w:rsidRPr="00F21BE3">
        <w:rPr>
          <w:b/>
          <w:bCs/>
          <w:lang w:val="fr-FR"/>
        </w:rPr>
        <w:t xml:space="preserve">mesures adéquates </w:t>
      </w:r>
      <w:r w:rsidR="007E1457" w:rsidRPr="00F21BE3">
        <w:rPr>
          <w:b/>
          <w:bCs/>
          <w:lang w:val="fr-FR"/>
        </w:rPr>
        <w:t xml:space="preserve">définies </w:t>
      </w:r>
      <w:r w:rsidR="004A7852" w:rsidRPr="00F21BE3">
        <w:rPr>
          <w:b/>
          <w:bCs/>
          <w:lang w:val="fr-FR"/>
        </w:rPr>
        <w:t xml:space="preserve">lors de la phase de mise en œuvre </w:t>
      </w:r>
      <w:r w:rsidR="009F7C3B" w:rsidRPr="00F21BE3">
        <w:rPr>
          <w:b/>
          <w:bCs/>
          <w:lang w:val="fr-FR"/>
        </w:rPr>
        <w:t xml:space="preserve">des interventions </w:t>
      </w:r>
      <w:r w:rsidR="004A7852" w:rsidRPr="00F21BE3">
        <w:rPr>
          <w:b/>
          <w:bCs/>
          <w:lang w:val="fr-FR"/>
        </w:rPr>
        <w:t>pourr</w:t>
      </w:r>
      <w:r w:rsidR="009F7C3B" w:rsidRPr="00F21BE3">
        <w:rPr>
          <w:b/>
          <w:bCs/>
          <w:lang w:val="fr-FR"/>
        </w:rPr>
        <w:t xml:space="preserve">aient </w:t>
      </w:r>
      <w:r w:rsidR="004A7852" w:rsidRPr="00F21BE3">
        <w:rPr>
          <w:b/>
          <w:bCs/>
          <w:lang w:val="fr-FR"/>
        </w:rPr>
        <w:t>en prévenir l</w:t>
      </w:r>
      <w:r w:rsidR="009F7C3B" w:rsidRPr="00F21BE3">
        <w:rPr>
          <w:b/>
          <w:bCs/>
          <w:lang w:val="fr-FR"/>
        </w:rPr>
        <w:t>a survenue</w:t>
      </w:r>
      <w:r w:rsidR="004A7852" w:rsidRPr="00F21BE3">
        <w:rPr>
          <w:b/>
          <w:bCs/>
          <w:lang w:val="fr-FR"/>
        </w:rPr>
        <w:t xml:space="preserve">. </w:t>
      </w:r>
    </w:p>
    <w:p w14:paraId="1E8DCA67" w14:textId="1CCDA592" w:rsidR="001961AB" w:rsidRDefault="001961AB" w:rsidP="00082BFC">
      <w:pPr>
        <w:rPr>
          <w:b/>
          <w:bCs/>
          <w:lang w:val="fr-FR"/>
        </w:rPr>
      </w:pPr>
    </w:p>
    <w:p w14:paraId="06BA6AE5" w14:textId="1CCDA592" w:rsidR="001961AB" w:rsidRPr="00F21BE3" w:rsidRDefault="001961AB" w:rsidP="00082BFC">
      <w:pPr>
        <w:rPr>
          <w:b/>
          <w:bCs/>
          <w:lang w:val="fr-FR"/>
        </w:rPr>
      </w:pPr>
    </w:p>
    <w:p w14:paraId="26A682D5" w14:textId="77777777" w:rsidR="00E240C9" w:rsidRPr="009F5FCC" w:rsidRDefault="00E240C9" w:rsidP="00082BFC">
      <w:pPr>
        <w:rPr>
          <w:rStyle w:val="Rfrenceintense"/>
          <w:lang w:val="fr-FR"/>
        </w:rPr>
      </w:pPr>
      <w:r w:rsidRPr="009F5FCC">
        <w:rPr>
          <w:rStyle w:val="Rfrenceintense"/>
          <w:lang w:val="fr-FR"/>
        </w:rPr>
        <w:t>Conclusion</w:t>
      </w:r>
    </w:p>
    <w:p w14:paraId="2B6C6603" w14:textId="6FDC0BE2" w:rsidR="00F21BE3" w:rsidRDefault="009F5FCC" w:rsidP="00082BFC">
      <w:pPr>
        <w:rPr>
          <w:rStyle w:val="hps"/>
          <w:lang w:val="fr-FR"/>
        </w:rPr>
      </w:pPr>
      <w:r w:rsidRPr="009F5FCC">
        <w:rPr>
          <w:rStyle w:val="hps"/>
          <w:lang w:val="fr-FR"/>
        </w:rPr>
        <w:t xml:space="preserve">Une estimation précise de l’incidence du </w:t>
      </w:r>
      <w:r w:rsidR="00877209">
        <w:rPr>
          <w:rStyle w:val="hps"/>
          <w:lang w:val="fr-FR"/>
        </w:rPr>
        <w:t>Programme</w:t>
      </w:r>
      <w:r w:rsidRPr="009F5FCC">
        <w:rPr>
          <w:rStyle w:val="hps"/>
          <w:lang w:val="fr-FR"/>
        </w:rPr>
        <w:t xml:space="preserve"> sur le réseau Natura 2000 n’est pas </w:t>
      </w:r>
      <w:r w:rsidR="00BD5E98">
        <w:rPr>
          <w:rStyle w:val="hps"/>
          <w:lang w:val="fr-FR"/>
        </w:rPr>
        <w:t>aisé</w:t>
      </w:r>
      <w:r w:rsidR="000D10D3">
        <w:rPr>
          <w:rStyle w:val="hps"/>
          <w:lang w:val="fr-FR"/>
        </w:rPr>
        <w:t>e</w:t>
      </w:r>
      <w:r w:rsidRPr="009F5FCC">
        <w:rPr>
          <w:rStyle w:val="hps"/>
          <w:lang w:val="fr-FR"/>
        </w:rPr>
        <w:t xml:space="preserve">, </w:t>
      </w:r>
      <w:r w:rsidR="000D10D3">
        <w:rPr>
          <w:rStyle w:val="hps"/>
          <w:lang w:val="fr-FR"/>
        </w:rPr>
        <w:t>du fait de</w:t>
      </w:r>
      <w:r w:rsidRPr="009F5FCC">
        <w:rPr>
          <w:rStyle w:val="hps"/>
          <w:lang w:val="fr-FR"/>
        </w:rPr>
        <w:t xml:space="preserve"> l’absence d’informations précises sur la mise en œuvre des actions et sur les emplacements des projets.</w:t>
      </w:r>
      <w:r w:rsidR="00F21BE3">
        <w:rPr>
          <w:rStyle w:val="hps"/>
          <w:lang w:val="fr-FR"/>
        </w:rPr>
        <w:t xml:space="preserve"> </w:t>
      </w:r>
      <w:r w:rsidR="00213F5A" w:rsidRPr="00F21BE3">
        <w:rPr>
          <w:rStyle w:val="hps"/>
          <w:b/>
          <w:bCs/>
          <w:lang w:val="fr-FR"/>
        </w:rPr>
        <w:t xml:space="preserve">Le PC ne devrait pas avoir d’incidence négative significative sur le réseau Natura 2000. </w:t>
      </w:r>
      <w:r w:rsidR="00B65E12" w:rsidRPr="00F21BE3">
        <w:rPr>
          <w:rStyle w:val="hps"/>
          <w:b/>
          <w:bCs/>
          <w:lang w:val="fr-FR"/>
        </w:rPr>
        <w:t>La nature et les objectifs des OS, ainsi que les actions afférentes</w:t>
      </w:r>
      <w:r w:rsidR="00F21BE3" w:rsidRPr="00F21BE3">
        <w:rPr>
          <w:rStyle w:val="hps"/>
          <w:b/>
          <w:bCs/>
          <w:lang w:val="fr-FR"/>
        </w:rPr>
        <w:t>,</w:t>
      </w:r>
      <w:r w:rsidR="00B65E12" w:rsidRPr="00F21BE3">
        <w:rPr>
          <w:rStyle w:val="hps"/>
          <w:b/>
          <w:bCs/>
          <w:lang w:val="fr-FR"/>
        </w:rPr>
        <w:t xml:space="preserve"> </w:t>
      </w:r>
      <w:r w:rsidR="00ED3572" w:rsidRPr="00F21BE3">
        <w:rPr>
          <w:rStyle w:val="hps"/>
          <w:b/>
          <w:bCs/>
          <w:lang w:val="fr-FR"/>
        </w:rPr>
        <w:t>permettent d’exclure</w:t>
      </w:r>
      <w:r w:rsidR="00F21BE3" w:rsidRPr="00F21BE3">
        <w:rPr>
          <w:rStyle w:val="hps"/>
          <w:b/>
          <w:bCs/>
          <w:lang w:val="fr-FR"/>
        </w:rPr>
        <w:t xml:space="preserve"> </w:t>
      </w:r>
      <w:r w:rsidR="00ED3572" w:rsidRPr="00F21BE3">
        <w:rPr>
          <w:rStyle w:val="hps"/>
          <w:b/>
          <w:bCs/>
          <w:lang w:val="fr-FR"/>
        </w:rPr>
        <w:t>à ce stade</w:t>
      </w:r>
      <w:r w:rsidR="00F21BE3" w:rsidRPr="00F21BE3">
        <w:rPr>
          <w:rStyle w:val="hps"/>
          <w:b/>
          <w:bCs/>
          <w:lang w:val="fr-FR"/>
        </w:rPr>
        <w:t xml:space="preserve"> toute </w:t>
      </w:r>
      <w:r w:rsidR="00ED3572" w:rsidRPr="00F21BE3">
        <w:rPr>
          <w:rStyle w:val="hps"/>
          <w:b/>
          <w:bCs/>
          <w:lang w:val="fr-FR"/>
        </w:rPr>
        <w:t>interférences négatives avec les habitats Natura 2000 et les espèces</w:t>
      </w:r>
      <w:r w:rsidR="00F21BE3" w:rsidRPr="00F21BE3">
        <w:rPr>
          <w:rStyle w:val="hps"/>
          <w:b/>
          <w:bCs/>
          <w:lang w:val="fr-FR"/>
        </w:rPr>
        <w:t xml:space="preserve"> prioritaires qui y sont attachées</w:t>
      </w:r>
      <w:r w:rsidR="00ED3572">
        <w:rPr>
          <w:rStyle w:val="hps"/>
          <w:lang w:val="fr-FR"/>
        </w:rPr>
        <w:t xml:space="preserve">. </w:t>
      </w:r>
    </w:p>
    <w:p w14:paraId="1CFA3D12" w14:textId="4BF23D29" w:rsidR="0060025D" w:rsidRPr="00EE30FE" w:rsidRDefault="00F21BE3" w:rsidP="00F21BE3">
      <w:pPr>
        <w:rPr>
          <w:rStyle w:val="hps"/>
          <w:lang w:val="fr-FR"/>
        </w:rPr>
      </w:pPr>
      <w:r>
        <w:rPr>
          <w:rStyle w:val="hps"/>
          <w:lang w:val="fr-FR"/>
        </w:rPr>
        <w:t xml:space="preserve">Dans tous les cas de figure, et cela </w:t>
      </w:r>
      <w:r w:rsidR="003771E6">
        <w:rPr>
          <w:rStyle w:val="hps"/>
          <w:lang w:val="fr-FR"/>
        </w:rPr>
        <w:t>afin d’assurer l’objectif de préservation de la biodiversité présente dans les sites Natura 2000, il est suggéré d’intr</w:t>
      </w:r>
      <w:r w:rsidR="008170E8">
        <w:rPr>
          <w:rStyle w:val="hps"/>
          <w:lang w:val="fr-FR"/>
        </w:rPr>
        <w:t xml:space="preserve">oduire </w:t>
      </w:r>
      <w:r>
        <w:rPr>
          <w:rStyle w:val="hps"/>
          <w:lang w:val="fr-FR"/>
        </w:rPr>
        <w:t>des</w:t>
      </w:r>
      <w:r w:rsidR="008170E8">
        <w:rPr>
          <w:rStyle w:val="hps"/>
          <w:lang w:val="fr-FR"/>
        </w:rPr>
        <w:t xml:space="preserve"> critère</w:t>
      </w:r>
      <w:r>
        <w:rPr>
          <w:rStyle w:val="hps"/>
          <w:lang w:val="fr-FR"/>
        </w:rPr>
        <w:t>s</w:t>
      </w:r>
      <w:r w:rsidR="008170E8">
        <w:rPr>
          <w:rStyle w:val="hps"/>
          <w:lang w:val="fr-FR"/>
        </w:rPr>
        <w:t xml:space="preserve"> </w:t>
      </w:r>
      <w:r w:rsidR="009A452F">
        <w:rPr>
          <w:rStyle w:val="hps"/>
          <w:lang w:val="fr-FR"/>
        </w:rPr>
        <w:t>« </w:t>
      </w:r>
      <w:r w:rsidR="008170E8">
        <w:rPr>
          <w:rStyle w:val="hps"/>
          <w:lang w:val="fr-FR"/>
        </w:rPr>
        <w:t>d’éco-conditionnalité</w:t>
      </w:r>
      <w:r w:rsidR="009A452F">
        <w:rPr>
          <w:rStyle w:val="hps"/>
          <w:lang w:val="fr-FR"/>
        </w:rPr>
        <w:t> »</w:t>
      </w:r>
      <w:r w:rsidR="008170E8">
        <w:rPr>
          <w:rStyle w:val="hps"/>
          <w:lang w:val="fr-FR"/>
        </w:rPr>
        <w:t xml:space="preserve"> dans la sélection des projets. Afin</w:t>
      </w:r>
      <w:r w:rsidR="00CF4930">
        <w:rPr>
          <w:rStyle w:val="hps"/>
          <w:lang w:val="fr-FR"/>
        </w:rPr>
        <w:t xml:space="preserve"> de</w:t>
      </w:r>
      <w:r w:rsidR="009A452F">
        <w:rPr>
          <w:rStyle w:val="hps"/>
          <w:lang w:val="fr-FR"/>
        </w:rPr>
        <w:t xml:space="preserve"> </w:t>
      </w:r>
      <w:r w:rsidR="00A32CB8">
        <w:rPr>
          <w:rStyle w:val="hps"/>
          <w:lang w:val="fr-FR"/>
        </w:rPr>
        <w:t xml:space="preserve">pouvoir être accepté lors du processus de sélection, les projets devraient démontrer </w:t>
      </w:r>
      <w:r w:rsidR="00A32CB8" w:rsidRPr="00F21BE3">
        <w:rPr>
          <w:rStyle w:val="hps"/>
          <w:u w:val="single"/>
          <w:lang w:val="fr-FR"/>
        </w:rPr>
        <w:t>qu’il</w:t>
      </w:r>
      <w:r w:rsidR="00501A76" w:rsidRPr="00F21BE3">
        <w:rPr>
          <w:rStyle w:val="hps"/>
          <w:u w:val="single"/>
          <w:lang w:val="fr-FR"/>
        </w:rPr>
        <w:t>s ne génèrent pas d’effets significatifs</w:t>
      </w:r>
      <w:r w:rsidR="00501A76">
        <w:rPr>
          <w:rStyle w:val="hps"/>
          <w:lang w:val="fr-FR"/>
        </w:rPr>
        <w:t xml:space="preserve"> sur les sites Natura 2000. </w:t>
      </w:r>
      <w:r w:rsidR="00501A76" w:rsidRPr="00501A76">
        <w:rPr>
          <w:rStyle w:val="hps"/>
          <w:lang w:val="fr-FR"/>
        </w:rPr>
        <w:t>De plus, l’introduction de c</w:t>
      </w:r>
      <w:r w:rsidR="00501A76">
        <w:rPr>
          <w:rStyle w:val="hps"/>
          <w:lang w:val="fr-FR"/>
        </w:rPr>
        <w:t xml:space="preserve">ritères </w:t>
      </w:r>
      <w:r>
        <w:rPr>
          <w:rStyle w:val="hps"/>
          <w:lang w:val="fr-FR"/>
        </w:rPr>
        <w:t>spécifiques relatifs aux secteurs du tourisme permettront d’</w:t>
      </w:r>
      <w:r w:rsidR="00501A76">
        <w:rPr>
          <w:rStyle w:val="hps"/>
          <w:lang w:val="fr-FR"/>
        </w:rPr>
        <w:t xml:space="preserve">éviter </w:t>
      </w:r>
      <w:r w:rsidR="00EE30FE">
        <w:rPr>
          <w:rStyle w:val="hps"/>
          <w:lang w:val="fr-FR"/>
        </w:rPr>
        <w:t>les perturbations d</w:t>
      </w:r>
      <w:r>
        <w:rPr>
          <w:rStyle w:val="hps"/>
          <w:lang w:val="fr-FR"/>
        </w:rPr>
        <w:t>’</w:t>
      </w:r>
      <w:r w:rsidR="00EE30FE">
        <w:rPr>
          <w:rStyle w:val="hps"/>
          <w:lang w:val="fr-FR"/>
        </w:rPr>
        <w:t>espèces protégées</w:t>
      </w:r>
      <w:r>
        <w:rPr>
          <w:rStyle w:val="hps"/>
          <w:lang w:val="fr-FR"/>
        </w:rPr>
        <w:t xml:space="preserve">. En particulier il s’agira </w:t>
      </w:r>
      <w:r w:rsidRPr="00F21BE3">
        <w:rPr>
          <w:rStyle w:val="hps"/>
          <w:u w:val="single"/>
          <w:lang w:val="fr-FR"/>
        </w:rPr>
        <w:t xml:space="preserve">de ne </w:t>
      </w:r>
      <w:r w:rsidR="0060025D" w:rsidRPr="00F21BE3">
        <w:rPr>
          <w:rStyle w:val="hps"/>
          <w:u w:val="single"/>
          <w:lang w:val="fr-FR"/>
        </w:rPr>
        <w:t xml:space="preserve">pas promouvoir </w:t>
      </w:r>
      <w:r>
        <w:rPr>
          <w:rStyle w:val="hps"/>
          <w:u w:val="single"/>
          <w:lang w:val="fr-FR"/>
        </w:rPr>
        <w:t>le tourisme dans les espaces fragiles</w:t>
      </w:r>
      <w:r w:rsidR="0060025D" w:rsidRPr="00F21BE3">
        <w:rPr>
          <w:rStyle w:val="hps"/>
          <w:u w:val="single"/>
          <w:lang w:val="fr-FR"/>
        </w:rPr>
        <w:t xml:space="preserve">, </w:t>
      </w:r>
      <w:r w:rsidR="00DB349C" w:rsidRPr="00F21BE3">
        <w:rPr>
          <w:rStyle w:val="hps"/>
          <w:lang w:val="fr-FR"/>
        </w:rPr>
        <w:t>avec une attention particulière</w:t>
      </w:r>
      <w:r>
        <w:rPr>
          <w:rStyle w:val="hps"/>
          <w:lang w:val="fr-FR"/>
        </w:rPr>
        <w:t xml:space="preserve"> portées aux écosystème côtiers ou aux lieux de fort endémisme (par exemple les grottes). </w:t>
      </w:r>
    </w:p>
    <w:p w14:paraId="7A15D5C5" w14:textId="404DB747" w:rsidR="00DB349C" w:rsidRPr="00DB349C" w:rsidRDefault="00D43263" w:rsidP="00DB349C">
      <w:pPr>
        <w:rPr>
          <w:rStyle w:val="hps"/>
          <w:lang w:val="fr-FR"/>
        </w:rPr>
      </w:pPr>
      <w:r w:rsidRPr="00D43263">
        <w:rPr>
          <w:rStyle w:val="hps"/>
          <w:b/>
          <w:bCs/>
          <w:lang w:val="fr-FR"/>
        </w:rPr>
        <w:t xml:space="preserve">Sous </w:t>
      </w:r>
      <w:r w:rsidR="00DB349C" w:rsidRPr="00D43263">
        <w:rPr>
          <w:rStyle w:val="hps"/>
          <w:b/>
          <w:bCs/>
          <w:lang w:val="fr-FR"/>
        </w:rPr>
        <w:t xml:space="preserve">ces conditions, le PC ne génèrera pas de dommages additionnels </w:t>
      </w:r>
      <w:r w:rsidR="00CB6BD8" w:rsidRPr="00D43263">
        <w:rPr>
          <w:rStyle w:val="hps"/>
          <w:b/>
          <w:bCs/>
          <w:lang w:val="fr-FR"/>
        </w:rPr>
        <w:t>sur les</w:t>
      </w:r>
      <w:r w:rsidR="00DB349C" w:rsidRPr="00D43263">
        <w:rPr>
          <w:rStyle w:val="hps"/>
          <w:b/>
          <w:bCs/>
          <w:lang w:val="fr-FR"/>
        </w:rPr>
        <w:t xml:space="preserve"> habitats et espèces d’intérêt communautaire pour lesquelles des objectifs de </w:t>
      </w:r>
      <w:r w:rsidR="00625BB3" w:rsidRPr="00D43263">
        <w:rPr>
          <w:rStyle w:val="hps"/>
          <w:b/>
          <w:bCs/>
          <w:lang w:val="fr-FR"/>
        </w:rPr>
        <w:t>conservation</w:t>
      </w:r>
      <w:r w:rsidR="00DB349C" w:rsidRPr="00D43263">
        <w:rPr>
          <w:rStyle w:val="hps"/>
          <w:b/>
          <w:bCs/>
          <w:lang w:val="fr-FR"/>
        </w:rPr>
        <w:t xml:space="preserve"> ont été établis</w:t>
      </w:r>
      <w:r w:rsidR="00625BB3" w:rsidRPr="00D43263">
        <w:rPr>
          <w:rStyle w:val="hps"/>
          <w:b/>
          <w:bCs/>
          <w:lang w:val="fr-FR"/>
        </w:rPr>
        <w:t>, et des sites Natura 2000 ont été créés</w:t>
      </w:r>
      <w:r w:rsidR="00625BB3">
        <w:rPr>
          <w:rStyle w:val="hps"/>
          <w:lang w:val="fr-FR"/>
        </w:rPr>
        <w:t xml:space="preserve">. </w:t>
      </w:r>
    </w:p>
    <w:p w14:paraId="5784D882" w14:textId="77777777" w:rsidR="00003752" w:rsidRPr="00ED7647" w:rsidRDefault="00D33EBD" w:rsidP="00082BFC">
      <w:pPr>
        <w:rPr>
          <w:lang w:val="fr-FR"/>
        </w:rPr>
      </w:pPr>
      <w:r w:rsidRPr="00ED7647">
        <w:rPr>
          <w:lang w:val="fr-FR"/>
        </w:rPr>
        <w:br w:type="page"/>
      </w:r>
    </w:p>
    <w:p w14:paraId="025198B4" w14:textId="05A75E0D" w:rsidR="00625BB3" w:rsidRPr="00625BB3" w:rsidRDefault="00625BB3" w:rsidP="00082BFC">
      <w:pPr>
        <w:pStyle w:val="Titre1"/>
        <w:rPr>
          <w:lang w:val="fr-FR"/>
        </w:rPr>
      </w:pPr>
      <w:bookmarkStart w:id="184" w:name="_Toc66805700"/>
      <w:bookmarkStart w:id="185" w:name="_Toc66891409"/>
      <w:r w:rsidRPr="00625BB3">
        <w:rPr>
          <w:lang w:val="fr-FR"/>
        </w:rPr>
        <w:lastRenderedPageBreak/>
        <w:t>Chapitre 7 : Recommandation pour u</w:t>
      </w:r>
      <w:r>
        <w:rPr>
          <w:lang w:val="fr-FR"/>
        </w:rPr>
        <w:t xml:space="preserve">ne meilleure intégration </w:t>
      </w:r>
      <w:r w:rsidR="00D43A4A">
        <w:rPr>
          <w:lang w:val="fr-FR"/>
        </w:rPr>
        <w:t xml:space="preserve">des aspects </w:t>
      </w:r>
      <w:r>
        <w:rPr>
          <w:lang w:val="fr-FR"/>
        </w:rPr>
        <w:t>environnementa</w:t>
      </w:r>
      <w:r w:rsidR="00D43A4A">
        <w:rPr>
          <w:lang w:val="fr-FR"/>
        </w:rPr>
        <w:t>ux</w:t>
      </w:r>
      <w:bookmarkEnd w:id="184"/>
      <w:bookmarkEnd w:id="185"/>
    </w:p>
    <w:p w14:paraId="34AABCED" w14:textId="77777777" w:rsidR="00003752" w:rsidRPr="00625BB3" w:rsidRDefault="00003752" w:rsidP="00082BFC">
      <w:pPr>
        <w:rPr>
          <w:lang w:val="fr-FR"/>
        </w:rPr>
      </w:pPr>
    </w:p>
    <w:p w14:paraId="07AC64D6" w14:textId="5076FD35" w:rsidR="00625BB3" w:rsidRPr="003C4C69" w:rsidRDefault="00625BB3" w:rsidP="00172F80">
      <w:pPr>
        <w:rPr>
          <w:lang w:val="fr-FR"/>
        </w:rPr>
      </w:pPr>
      <w:r w:rsidRPr="00397B40">
        <w:rPr>
          <w:lang w:val="fr-FR"/>
        </w:rPr>
        <w:t xml:space="preserve">Le </w:t>
      </w:r>
      <w:r w:rsidR="00397B40" w:rsidRPr="00397B40">
        <w:rPr>
          <w:lang w:val="fr-FR"/>
        </w:rPr>
        <w:t xml:space="preserve">PC </w:t>
      </w:r>
      <w:r w:rsidR="00D24700">
        <w:rPr>
          <w:lang w:val="fr-FR"/>
        </w:rPr>
        <w:t>dévolu</w:t>
      </w:r>
      <w:r w:rsidR="00397B40" w:rsidRPr="00397B40">
        <w:rPr>
          <w:lang w:val="fr-FR"/>
        </w:rPr>
        <w:t xml:space="preserve"> à</w:t>
      </w:r>
      <w:r w:rsidR="00397B40">
        <w:rPr>
          <w:lang w:val="fr-FR"/>
        </w:rPr>
        <w:t xml:space="preserve"> la coopération </w:t>
      </w:r>
      <w:r w:rsidR="00D24700">
        <w:rPr>
          <w:lang w:val="fr-FR"/>
        </w:rPr>
        <w:t xml:space="preserve">transnationale s’est fixé </w:t>
      </w:r>
      <w:r w:rsidR="00397B40">
        <w:rPr>
          <w:lang w:val="fr-FR"/>
        </w:rPr>
        <w:t>des objectifs</w:t>
      </w:r>
      <w:r w:rsidR="00D24700">
        <w:rPr>
          <w:lang w:val="fr-FR"/>
        </w:rPr>
        <w:t xml:space="preserve"> de développement </w:t>
      </w:r>
      <w:r w:rsidR="00397B40">
        <w:rPr>
          <w:lang w:val="fr-FR"/>
        </w:rPr>
        <w:t xml:space="preserve">durables et a globalement des effets </w:t>
      </w:r>
      <w:r w:rsidR="00D24700">
        <w:rPr>
          <w:lang w:val="fr-FR"/>
        </w:rPr>
        <w:t xml:space="preserve">attendus </w:t>
      </w:r>
      <w:r w:rsidR="00397B40">
        <w:rPr>
          <w:lang w:val="fr-FR"/>
        </w:rPr>
        <w:t xml:space="preserve">positifs sur l’environnement. </w:t>
      </w:r>
      <w:r w:rsidR="00397B40" w:rsidRPr="003C4C69">
        <w:rPr>
          <w:lang w:val="fr-FR"/>
        </w:rPr>
        <w:t>Certains</w:t>
      </w:r>
      <w:r w:rsidR="00D24700">
        <w:rPr>
          <w:lang w:val="fr-FR"/>
        </w:rPr>
        <w:t xml:space="preserve"> </w:t>
      </w:r>
      <w:r w:rsidR="00397B40" w:rsidRPr="003C4C69">
        <w:rPr>
          <w:lang w:val="fr-FR"/>
        </w:rPr>
        <w:t>effets négatifs pourraient se</w:t>
      </w:r>
      <w:r w:rsidR="00D24700">
        <w:rPr>
          <w:lang w:val="fr-FR"/>
        </w:rPr>
        <w:t xml:space="preserve"> manifester </w:t>
      </w:r>
      <w:r w:rsidR="003C4C69" w:rsidRPr="003C4C69">
        <w:rPr>
          <w:lang w:val="fr-FR"/>
        </w:rPr>
        <w:t>dans le c</w:t>
      </w:r>
      <w:r w:rsidR="003C4C69">
        <w:rPr>
          <w:lang w:val="fr-FR"/>
        </w:rPr>
        <w:t xml:space="preserve">adre de la Priorité 1 dédiée à l’innovation, </w:t>
      </w:r>
      <w:r w:rsidR="00D24700">
        <w:rPr>
          <w:lang w:val="fr-FR"/>
        </w:rPr>
        <w:t xml:space="preserve">ainsi que concernant la priorité </w:t>
      </w:r>
      <w:r w:rsidR="003C4C69">
        <w:rPr>
          <w:lang w:val="fr-FR"/>
        </w:rPr>
        <w:t>transversale</w:t>
      </w:r>
      <w:r w:rsidR="00D24700">
        <w:rPr>
          <w:lang w:val="fr-FR"/>
        </w:rPr>
        <w:t xml:space="preserve"> liée au</w:t>
      </w:r>
      <w:r w:rsidR="003C4C69">
        <w:rPr>
          <w:lang w:val="fr-FR"/>
        </w:rPr>
        <w:t xml:space="preserve"> </w:t>
      </w:r>
      <w:r w:rsidR="00D24700">
        <w:rPr>
          <w:lang w:val="fr-FR"/>
        </w:rPr>
        <w:t>‘</w:t>
      </w:r>
      <w:r w:rsidR="003C4C69">
        <w:rPr>
          <w:lang w:val="fr-FR"/>
        </w:rPr>
        <w:t>tourisme</w:t>
      </w:r>
      <w:r w:rsidR="00D24700">
        <w:rPr>
          <w:lang w:val="fr-FR"/>
        </w:rPr>
        <w:t>’. A ce</w:t>
      </w:r>
      <w:r w:rsidR="003C4C69">
        <w:rPr>
          <w:lang w:val="fr-FR"/>
        </w:rPr>
        <w:t xml:space="preserve"> stade de l’analyse</w:t>
      </w:r>
      <w:r w:rsidR="00D24700">
        <w:rPr>
          <w:lang w:val="fr-FR"/>
        </w:rPr>
        <w:t xml:space="preserve">, </w:t>
      </w:r>
      <w:r w:rsidR="00B95F47">
        <w:rPr>
          <w:lang w:val="fr-FR"/>
        </w:rPr>
        <w:t xml:space="preserve">ces derniers ne sont </w:t>
      </w:r>
      <w:r w:rsidR="00D24700">
        <w:rPr>
          <w:lang w:val="fr-FR"/>
        </w:rPr>
        <w:t xml:space="preserve">toutefois </w:t>
      </w:r>
      <w:r w:rsidR="00B95F47">
        <w:rPr>
          <w:lang w:val="fr-FR"/>
        </w:rPr>
        <w:t xml:space="preserve">pas certains et leur amplitude demeure inconnue. Les quelques effets négatifs potentiels, dérivant </w:t>
      </w:r>
      <w:r w:rsidR="00D24700">
        <w:rPr>
          <w:lang w:val="fr-FR"/>
        </w:rPr>
        <w:t xml:space="preserve">principalement </w:t>
      </w:r>
      <w:r w:rsidR="00B95F47">
        <w:rPr>
          <w:lang w:val="fr-FR"/>
        </w:rPr>
        <w:t>de la consommation des ressources</w:t>
      </w:r>
      <w:r w:rsidR="00D24700">
        <w:rPr>
          <w:lang w:val="fr-FR"/>
        </w:rPr>
        <w:t xml:space="preserve"> eaux, énergie et de la production des déchets</w:t>
      </w:r>
      <w:r w:rsidR="00B95F47">
        <w:rPr>
          <w:lang w:val="fr-FR"/>
        </w:rPr>
        <w:t xml:space="preserve">, </w:t>
      </w:r>
      <w:r w:rsidR="006A52A3">
        <w:rPr>
          <w:lang w:val="fr-FR"/>
        </w:rPr>
        <w:t xml:space="preserve">peuvent facilement être évités si des mesures préventives et d’accompagnement adéquates sont adoptées </w:t>
      </w:r>
      <w:r w:rsidR="00136F04">
        <w:rPr>
          <w:lang w:val="fr-FR"/>
        </w:rPr>
        <w:t xml:space="preserve">lors de la mise en œuvre du PC. </w:t>
      </w:r>
    </w:p>
    <w:p w14:paraId="3A9BC5B4" w14:textId="6DDC22C5" w:rsidR="00172F80" w:rsidRPr="00136F04" w:rsidRDefault="00136F04" w:rsidP="00172F80">
      <w:pPr>
        <w:rPr>
          <w:lang w:val="fr-FR"/>
        </w:rPr>
      </w:pPr>
      <w:r w:rsidRPr="00136F04">
        <w:rPr>
          <w:lang w:val="fr-FR"/>
        </w:rPr>
        <w:t>Les mesures propos</w:t>
      </w:r>
      <w:r w:rsidR="000471AC">
        <w:rPr>
          <w:lang w:val="fr-FR"/>
        </w:rPr>
        <w:t>ée</w:t>
      </w:r>
      <w:r w:rsidRPr="00136F04">
        <w:rPr>
          <w:lang w:val="fr-FR"/>
        </w:rPr>
        <w:t xml:space="preserve">s </w:t>
      </w:r>
      <w:r>
        <w:rPr>
          <w:lang w:val="fr-FR"/>
        </w:rPr>
        <w:t xml:space="preserve">peuvent être </w:t>
      </w:r>
      <w:r w:rsidR="00D24700">
        <w:rPr>
          <w:lang w:val="fr-FR"/>
        </w:rPr>
        <w:t xml:space="preserve">classées </w:t>
      </w:r>
      <w:r w:rsidR="000260EF">
        <w:rPr>
          <w:lang w:val="fr-FR"/>
        </w:rPr>
        <w:t xml:space="preserve">selon les catégories suivantes : </w:t>
      </w:r>
    </w:p>
    <w:p w14:paraId="0C67C1CD" w14:textId="7429B1C4" w:rsidR="000260EF" w:rsidRPr="000260EF" w:rsidRDefault="000260EF" w:rsidP="000E1D46">
      <w:pPr>
        <w:pStyle w:val="Paragraphedeliste"/>
        <w:numPr>
          <w:ilvl w:val="0"/>
          <w:numId w:val="43"/>
        </w:numPr>
        <w:rPr>
          <w:lang w:val="fr-FR"/>
        </w:rPr>
      </w:pPr>
      <w:r w:rsidRPr="000260EF">
        <w:rPr>
          <w:lang w:val="fr-FR"/>
        </w:rPr>
        <w:t>Mitigation des effets n</w:t>
      </w:r>
      <w:r>
        <w:rPr>
          <w:lang w:val="fr-FR"/>
        </w:rPr>
        <w:t>égatifs</w:t>
      </w:r>
      <w:r w:rsidR="0010526E" w:rsidRPr="000260EF">
        <w:rPr>
          <w:lang w:val="fr-FR"/>
        </w:rPr>
        <w:t xml:space="preserve"> potentiels</w:t>
      </w:r>
      <w:r>
        <w:rPr>
          <w:lang w:val="fr-FR"/>
        </w:rPr>
        <w:t xml:space="preserve">, incluant la mise en œuvre d’activités spécifiques supplémentaires ou des actions évitant, </w:t>
      </w:r>
      <w:r w:rsidR="0012323B">
        <w:rPr>
          <w:lang w:val="fr-FR"/>
        </w:rPr>
        <w:t xml:space="preserve">enlevant, ou compensant les effets </w:t>
      </w:r>
      <w:r w:rsidR="00816BA1">
        <w:rPr>
          <w:lang w:val="fr-FR"/>
        </w:rPr>
        <w:t>néfastes ;</w:t>
      </w:r>
      <w:r w:rsidR="0010526E">
        <w:rPr>
          <w:lang w:val="fr-FR"/>
        </w:rPr>
        <w:t xml:space="preserve"> </w:t>
      </w:r>
    </w:p>
    <w:p w14:paraId="68AC97A5" w14:textId="0386DB60" w:rsidR="00E240C9" w:rsidRPr="00816BA1" w:rsidRDefault="00816BA1" w:rsidP="000E1D46">
      <w:pPr>
        <w:pStyle w:val="Paragraphedeliste"/>
        <w:numPr>
          <w:ilvl w:val="0"/>
          <w:numId w:val="43"/>
        </w:numPr>
        <w:rPr>
          <w:lang w:val="fr-FR"/>
        </w:rPr>
      </w:pPr>
      <w:r w:rsidRPr="00816BA1">
        <w:rPr>
          <w:lang w:val="fr-FR"/>
        </w:rPr>
        <w:t>L’orientation des Objectifs Spécifiques (O</w:t>
      </w:r>
      <w:r>
        <w:rPr>
          <w:lang w:val="fr-FR"/>
        </w:rPr>
        <w:t xml:space="preserve">S) ou des actions ; à travers </w:t>
      </w:r>
      <w:r w:rsidR="003D31D9">
        <w:rPr>
          <w:lang w:val="fr-FR"/>
        </w:rPr>
        <w:t xml:space="preserve">la proposition d’instruments ou d’outils alternatifs </w:t>
      </w:r>
      <w:r w:rsidR="00A73574">
        <w:rPr>
          <w:lang w:val="fr-FR"/>
        </w:rPr>
        <w:t>à promouvoir</w:t>
      </w:r>
      <w:r w:rsidR="00696D22">
        <w:rPr>
          <w:lang w:val="fr-FR"/>
        </w:rPr>
        <w:t xml:space="preserve"> par le P</w:t>
      </w:r>
      <w:r w:rsidR="0010526E">
        <w:rPr>
          <w:lang w:val="fr-FR"/>
        </w:rPr>
        <w:t xml:space="preserve">C </w:t>
      </w:r>
      <w:r w:rsidR="00696D22">
        <w:rPr>
          <w:lang w:val="fr-FR"/>
        </w:rPr>
        <w:t xml:space="preserve">au cours de la phase de mise en œuvre ; </w:t>
      </w:r>
    </w:p>
    <w:p w14:paraId="40427F6A" w14:textId="49995BDA" w:rsidR="00E240C9" w:rsidRDefault="00696D22" w:rsidP="000E1D46">
      <w:pPr>
        <w:pStyle w:val="Paragraphedeliste"/>
        <w:numPr>
          <w:ilvl w:val="0"/>
          <w:numId w:val="43"/>
        </w:numPr>
        <w:rPr>
          <w:lang w:val="fr-FR"/>
        </w:rPr>
      </w:pPr>
      <w:r w:rsidRPr="00696D22">
        <w:rPr>
          <w:lang w:val="fr-FR"/>
        </w:rPr>
        <w:t xml:space="preserve">Critères de sélection </w:t>
      </w:r>
      <w:r w:rsidR="0010526E">
        <w:rPr>
          <w:lang w:val="fr-FR"/>
        </w:rPr>
        <w:t>‘</w:t>
      </w:r>
      <w:r w:rsidRPr="00696D22">
        <w:rPr>
          <w:lang w:val="fr-FR"/>
        </w:rPr>
        <w:t>verts</w:t>
      </w:r>
      <w:r w:rsidR="0010526E">
        <w:rPr>
          <w:lang w:val="fr-FR"/>
        </w:rPr>
        <w:t>’ (ou éco-conditionnalisé)</w:t>
      </w:r>
      <w:r>
        <w:rPr>
          <w:lang w:val="fr-FR"/>
        </w:rPr>
        <w:t xml:space="preserve"> </w:t>
      </w:r>
      <w:r w:rsidRPr="00696D22">
        <w:rPr>
          <w:lang w:val="fr-FR"/>
        </w:rPr>
        <w:t>; a</w:t>
      </w:r>
      <w:r>
        <w:rPr>
          <w:lang w:val="fr-FR"/>
        </w:rPr>
        <w:t xml:space="preserve">vec comme objectif d’améliorer la durabilité des projets co-financés par le PC ; </w:t>
      </w:r>
    </w:p>
    <w:p w14:paraId="49FB49C1" w14:textId="46035501" w:rsidR="00696D22" w:rsidRPr="00696D22" w:rsidRDefault="00AD5C8E" w:rsidP="000E1D46">
      <w:pPr>
        <w:pStyle w:val="Paragraphedeliste"/>
        <w:numPr>
          <w:ilvl w:val="0"/>
          <w:numId w:val="43"/>
        </w:numPr>
        <w:rPr>
          <w:lang w:val="fr-FR"/>
        </w:rPr>
      </w:pPr>
      <w:r>
        <w:rPr>
          <w:lang w:val="fr-FR"/>
        </w:rPr>
        <w:t>Dispositions pour les phases de mise en œuvre, incluant des lignes directrices à destination des candidats lors des phases de préparation et de gestion des projets (</w:t>
      </w:r>
      <w:r w:rsidR="001E1262">
        <w:rPr>
          <w:lang w:val="fr-FR"/>
        </w:rPr>
        <w:t xml:space="preserve">par exemple relatives aux mesures de compensation devant être appliquée afin de réduire l’empreinte carbone des projets) ou bien la définition </w:t>
      </w:r>
      <w:r w:rsidR="007828BE">
        <w:rPr>
          <w:lang w:val="fr-FR"/>
        </w:rPr>
        <w:t xml:space="preserve">de mesures spécifiques </w:t>
      </w:r>
      <w:r w:rsidR="0010526E">
        <w:rPr>
          <w:lang w:val="fr-FR"/>
        </w:rPr>
        <w:t xml:space="preserve">en matière </w:t>
      </w:r>
      <w:r w:rsidR="007828BE">
        <w:rPr>
          <w:lang w:val="fr-FR"/>
        </w:rPr>
        <w:t>de suivi environnemental (voir</w:t>
      </w:r>
      <w:r w:rsidR="0010526E">
        <w:rPr>
          <w:lang w:val="fr-FR"/>
        </w:rPr>
        <w:t xml:space="preserve"> section suivante</w:t>
      </w:r>
      <w:r w:rsidR="007828BE">
        <w:rPr>
          <w:lang w:val="fr-FR"/>
        </w:rPr>
        <w:t xml:space="preserve">). </w:t>
      </w:r>
    </w:p>
    <w:p w14:paraId="7842744A" w14:textId="3B757219" w:rsidR="007828BE" w:rsidRPr="007828BE" w:rsidRDefault="0010526E" w:rsidP="00AE64F5">
      <w:pPr>
        <w:rPr>
          <w:lang w:val="fr-FR"/>
        </w:rPr>
      </w:pPr>
      <w:r>
        <w:rPr>
          <w:lang w:val="fr-FR"/>
        </w:rPr>
        <w:t>U</w:t>
      </w:r>
      <w:r w:rsidR="007828BE" w:rsidRPr="007828BE">
        <w:rPr>
          <w:lang w:val="fr-FR"/>
        </w:rPr>
        <w:t>ne brè</w:t>
      </w:r>
      <w:r w:rsidR="007828BE">
        <w:rPr>
          <w:lang w:val="fr-FR"/>
        </w:rPr>
        <w:t xml:space="preserve">ve description </w:t>
      </w:r>
      <w:r w:rsidR="00F303FF">
        <w:rPr>
          <w:lang w:val="fr-FR"/>
        </w:rPr>
        <w:t>des mesures</w:t>
      </w:r>
      <w:r>
        <w:rPr>
          <w:lang w:val="fr-FR"/>
        </w:rPr>
        <w:t xml:space="preserve"> adoptées </w:t>
      </w:r>
      <w:r w:rsidR="00F303FF">
        <w:rPr>
          <w:lang w:val="fr-FR"/>
        </w:rPr>
        <w:t xml:space="preserve">pour réduire les effets négatifs est </w:t>
      </w:r>
      <w:r>
        <w:rPr>
          <w:lang w:val="fr-FR"/>
        </w:rPr>
        <w:t>fournie</w:t>
      </w:r>
      <w:r w:rsidR="00F303FF">
        <w:rPr>
          <w:lang w:val="fr-FR"/>
        </w:rPr>
        <w:t>, ainsi qu</w:t>
      </w:r>
      <w:r>
        <w:rPr>
          <w:lang w:val="fr-FR"/>
        </w:rPr>
        <w:t xml:space="preserve">’un ensemble </w:t>
      </w:r>
      <w:r w:rsidR="00F303FF">
        <w:rPr>
          <w:lang w:val="fr-FR"/>
        </w:rPr>
        <w:t xml:space="preserve">de recommandations </w:t>
      </w:r>
      <w:r>
        <w:rPr>
          <w:lang w:val="fr-FR"/>
        </w:rPr>
        <w:t xml:space="preserve">visant à </w:t>
      </w:r>
      <w:r w:rsidR="00F303FF">
        <w:rPr>
          <w:lang w:val="fr-FR"/>
        </w:rPr>
        <w:t xml:space="preserve">améliorer l’intégration des thématiques environnementales au sein du PC. </w:t>
      </w:r>
    </w:p>
    <w:p w14:paraId="08589624" w14:textId="46FB84EE" w:rsidR="00F303FF" w:rsidRPr="00350887" w:rsidRDefault="00350887" w:rsidP="00082BFC">
      <w:pPr>
        <w:pStyle w:val="Titre2"/>
        <w:rPr>
          <w:lang w:val="fr-FR"/>
        </w:rPr>
      </w:pPr>
      <w:bookmarkStart w:id="186" w:name="_Toc66805701"/>
      <w:bookmarkStart w:id="187" w:name="_Toc412651693"/>
      <w:bookmarkStart w:id="188" w:name="_Toc66891410"/>
      <w:r w:rsidRPr="00350887">
        <w:rPr>
          <w:lang w:val="fr-FR"/>
        </w:rPr>
        <w:t xml:space="preserve">Mesure de </w:t>
      </w:r>
      <w:r w:rsidR="73D67BC5" w:rsidRPr="2E4C09F8">
        <w:rPr>
          <w:lang w:val="fr-FR"/>
        </w:rPr>
        <w:t>prévention</w:t>
      </w:r>
      <w:r w:rsidRPr="00350887">
        <w:rPr>
          <w:lang w:val="fr-FR"/>
        </w:rPr>
        <w:t xml:space="preserve">, </w:t>
      </w:r>
      <w:r w:rsidR="00EA0914">
        <w:rPr>
          <w:lang w:val="fr-FR"/>
        </w:rPr>
        <w:t>r</w:t>
      </w:r>
      <w:r w:rsidRPr="00350887">
        <w:rPr>
          <w:lang w:val="fr-FR"/>
        </w:rPr>
        <w:t xml:space="preserve">éduction </w:t>
      </w:r>
      <w:r>
        <w:rPr>
          <w:lang w:val="fr-FR"/>
        </w:rPr>
        <w:t>et compensation des effets néfastes</w:t>
      </w:r>
      <w:bookmarkEnd w:id="186"/>
      <w:bookmarkEnd w:id="188"/>
    </w:p>
    <w:bookmarkEnd w:id="187"/>
    <w:p w14:paraId="343B321F" w14:textId="05DD1503" w:rsidR="00A37EBE" w:rsidRPr="00F507B2" w:rsidRDefault="00806E02" w:rsidP="00172F80">
      <w:pPr>
        <w:rPr>
          <w:lang w:val="fr-FR"/>
        </w:rPr>
      </w:pPr>
      <w:r w:rsidRPr="00F507B2">
        <w:rPr>
          <w:lang w:val="fr-FR"/>
        </w:rPr>
        <w:t xml:space="preserve">L’augmentation du flux de touristes pourrait avoir un effet négatif sur l’utilisation des ressources naturelles au </w:t>
      </w:r>
      <w:r w:rsidR="00622A20" w:rsidRPr="00F507B2">
        <w:rPr>
          <w:lang w:val="fr-FR"/>
        </w:rPr>
        <w:t>dans les territoires de coopération</w:t>
      </w:r>
      <w:r w:rsidRPr="00F507B2">
        <w:rPr>
          <w:lang w:val="fr-FR"/>
        </w:rPr>
        <w:t xml:space="preserve">. De plus, </w:t>
      </w:r>
      <w:r w:rsidR="00B20D32" w:rsidRPr="00F507B2">
        <w:rPr>
          <w:lang w:val="fr-FR"/>
        </w:rPr>
        <w:t xml:space="preserve">il émerge de l’analyse des impacts </w:t>
      </w:r>
      <w:r w:rsidR="00622A20" w:rsidRPr="00F507B2">
        <w:rPr>
          <w:lang w:val="fr-FR"/>
        </w:rPr>
        <w:t xml:space="preserve">potentiels </w:t>
      </w:r>
      <w:r w:rsidR="00B20D32" w:rsidRPr="00F507B2">
        <w:rPr>
          <w:lang w:val="fr-FR"/>
        </w:rPr>
        <w:t>sur les sites Natura 2000, de possibles interférences entre le flux de</w:t>
      </w:r>
      <w:r w:rsidR="00622A20" w:rsidRPr="00F507B2">
        <w:rPr>
          <w:lang w:val="fr-FR"/>
        </w:rPr>
        <w:t>s</w:t>
      </w:r>
      <w:r w:rsidR="00B20D32" w:rsidRPr="00F507B2">
        <w:rPr>
          <w:lang w:val="fr-FR"/>
        </w:rPr>
        <w:t xml:space="preserve"> touristes et les habitats </w:t>
      </w:r>
      <w:r w:rsidR="00622A20" w:rsidRPr="00F507B2">
        <w:rPr>
          <w:lang w:val="fr-FR"/>
        </w:rPr>
        <w:t xml:space="preserve">et espèces </w:t>
      </w:r>
      <w:r w:rsidR="00B20D32" w:rsidRPr="00F507B2">
        <w:rPr>
          <w:lang w:val="fr-FR"/>
        </w:rPr>
        <w:t xml:space="preserve">protégés. </w:t>
      </w:r>
      <w:r w:rsidR="00622A20" w:rsidRPr="00F507B2">
        <w:rPr>
          <w:lang w:val="fr-FR"/>
        </w:rPr>
        <w:t>Bien que ces effets soient hautement improbables, il peut</w:t>
      </w:r>
      <w:r w:rsidR="003340F6" w:rsidRPr="00F507B2">
        <w:rPr>
          <w:lang w:val="fr-FR"/>
        </w:rPr>
        <w:t xml:space="preserve"> être</w:t>
      </w:r>
      <w:r w:rsidR="00622A20" w:rsidRPr="00F507B2">
        <w:rPr>
          <w:lang w:val="fr-FR"/>
        </w:rPr>
        <w:t xml:space="preserve"> utile de proposer certaines </w:t>
      </w:r>
      <w:r w:rsidR="00B20D32" w:rsidRPr="00F507B2">
        <w:rPr>
          <w:lang w:val="fr-FR"/>
        </w:rPr>
        <w:t xml:space="preserve">mesures de mitigation </w:t>
      </w:r>
      <w:r w:rsidR="00622A20" w:rsidRPr="00F507B2">
        <w:rPr>
          <w:lang w:val="fr-FR"/>
        </w:rPr>
        <w:t xml:space="preserve">afin </w:t>
      </w:r>
      <w:r w:rsidR="00CD37CC" w:rsidRPr="00F507B2">
        <w:rPr>
          <w:lang w:val="fr-FR"/>
        </w:rPr>
        <w:t>d</w:t>
      </w:r>
      <w:r w:rsidR="00A37EBE" w:rsidRPr="00F507B2">
        <w:rPr>
          <w:lang w:val="fr-FR"/>
        </w:rPr>
        <w:t>’</w:t>
      </w:r>
      <w:r w:rsidR="00CD37CC" w:rsidRPr="00F507B2">
        <w:rPr>
          <w:lang w:val="fr-FR"/>
        </w:rPr>
        <w:t>éviter (dans le cas d’interférences avec les habitats protégés)</w:t>
      </w:r>
      <w:r w:rsidR="00A37EBE" w:rsidRPr="00F507B2">
        <w:rPr>
          <w:lang w:val="fr-FR"/>
        </w:rPr>
        <w:t xml:space="preserve"> ou de réduire (comme dans le cas de l’utilisation des ressources) les effets négatifs provenant du tourisme. </w:t>
      </w:r>
    </w:p>
    <w:p w14:paraId="416282D3" w14:textId="5F419427" w:rsidR="004D016C" w:rsidRPr="00F507B2" w:rsidRDefault="00A37EBE" w:rsidP="00082BFC">
      <w:pPr>
        <w:rPr>
          <w:lang w:val="fr-FR"/>
        </w:rPr>
      </w:pPr>
      <w:r w:rsidRPr="00F507B2">
        <w:rPr>
          <w:lang w:val="fr-FR"/>
        </w:rPr>
        <w:t xml:space="preserve">L’OS (i) vise à renforcer les capacités de recherche et l’innovation, et l’adoption de technologies avancées. Bien </w:t>
      </w:r>
      <w:r w:rsidR="00B15A7D" w:rsidRPr="00F507B2">
        <w:rPr>
          <w:lang w:val="fr-FR"/>
        </w:rPr>
        <w:t xml:space="preserve">que des effets directs négatifs en termes d’augmentation des émissions atmosphériques, de production de déchets et de </w:t>
      </w:r>
      <w:r w:rsidR="00B15A7D" w:rsidRPr="00F507B2">
        <w:rPr>
          <w:lang w:val="fr-FR"/>
        </w:rPr>
        <w:lastRenderedPageBreak/>
        <w:t>consommation énergétique ne soi</w:t>
      </w:r>
      <w:r w:rsidR="00280F96" w:rsidRPr="00F507B2">
        <w:rPr>
          <w:lang w:val="fr-FR"/>
        </w:rPr>
        <w:t>en</w:t>
      </w:r>
      <w:r w:rsidR="00B15A7D" w:rsidRPr="00F507B2">
        <w:rPr>
          <w:lang w:val="fr-FR"/>
        </w:rPr>
        <w:t xml:space="preserve">t pas attendus, une approche spécifique est nécessaire </w:t>
      </w:r>
      <w:r w:rsidR="00073AB4" w:rsidRPr="00F507B2">
        <w:rPr>
          <w:lang w:val="fr-FR"/>
        </w:rPr>
        <w:t>pour préciser quelle solution innovante durable peut être promue et ce que l'on entend par "technologies avancées" en termes de durabilité</w:t>
      </w:r>
      <w:r w:rsidR="003A45A5" w:rsidRPr="00F507B2">
        <w:rPr>
          <w:lang w:val="fr-FR"/>
        </w:rPr>
        <w:t xml:space="preserve">. </w:t>
      </w:r>
      <w:r w:rsidR="003340F6" w:rsidRPr="00F507B2">
        <w:rPr>
          <w:lang w:val="fr-FR"/>
        </w:rPr>
        <w:t xml:space="preserve"> </w:t>
      </w:r>
    </w:p>
    <w:p w14:paraId="5907B0C2" w14:textId="485349CF" w:rsidR="003340F6" w:rsidRPr="00821437" w:rsidRDefault="003340F6" w:rsidP="003340F6">
      <w:pPr>
        <w:pStyle w:val="DidascaliaCentrata"/>
        <w:rPr>
          <w:b w:val="0"/>
          <w:bCs/>
        </w:rPr>
      </w:pPr>
      <w:bookmarkStart w:id="189" w:name="_Toc66805913"/>
      <w:r w:rsidRPr="00821437">
        <w:rPr>
          <w:b w:val="0"/>
          <w:bCs/>
        </w:rPr>
        <w:t xml:space="preserve">Tableau </w:t>
      </w:r>
      <w:r w:rsidRPr="00821437">
        <w:rPr>
          <w:b w:val="0"/>
          <w:bCs/>
        </w:rPr>
        <w:fldChar w:fldCharType="begin"/>
      </w:r>
      <w:r w:rsidRPr="00821437">
        <w:rPr>
          <w:b w:val="0"/>
          <w:bCs/>
        </w:rPr>
        <w:instrText xml:space="preserve"> SEQ Tableau \* ARABIC </w:instrText>
      </w:r>
      <w:r w:rsidRPr="00821437">
        <w:rPr>
          <w:b w:val="0"/>
          <w:bCs/>
        </w:rPr>
        <w:fldChar w:fldCharType="separate"/>
      </w:r>
      <w:r w:rsidR="00C4408B">
        <w:rPr>
          <w:b w:val="0"/>
          <w:bCs/>
          <w:noProof/>
        </w:rPr>
        <w:t>18</w:t>
      </w:r>
      <w:r w:rsidRPr="00821437">
        <w:rPr>
          <w:b w:val="0"/>
          <w:bCs/>
        </w:rPr>
        <w:fldChar w:fldCharType="end"/>
      </w:r>
      <w:r>
        <w:rPr>
          <w:b w:val="0"/>
          <w:bCs/>
        </w:rPr>
        <w:t> : Mesures de mitigation proposées</w:t>
      </w:r>
      <w:bookmarkEnd w:id="189"/>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358"/>
        <w:gridCol w:w="1973"/>
        <w:gridCol w:w="2775"/>
        <w:gridCol w:w="3516"/>
      </w:tblGrid>
      <w:tr w:rsidR="000B7388" w:rsidRPr="004420ED" w14:paraId="6ED04726" w14:textId="77777777" w:rsidTr="00CC2159">
        <w:trPr>
          <w:trHeight w:val="1007"/>
          <w:tblHeader/>
        </w:trPr>
        <w:tc>
          <w:tcPr>
            <w:tcW w:w="706" w:type="pct"/>
            <w:shd w:val="clear" w:color="auto" w:fill="C6D9F1" w:themeFill="text2" w:themeFillTint="33"/>
            <w:vAlign w:val="center"/>
          </w:tcPr>
          <w:p w14:paraId="2D4934D7" w14:textId="051690D4" w:rsidR="000B7388" w:rsidRPr="004420ED" w:rsidRDefault="0036147A" w:rsidP="004420ED">
            <w:pPr>
              <w:spacing w:line="240" w:lineRule="auto"/>
              <w:jc w:val="center"/>
              <w:rPr>
                <w:b/>
                <w:bCs/>
                <w:sz w:val="22"/>
                <w:szCs w:val="22"/>
                <w:lang w:val="fr-FR"/>
              </w:rPr>
            </w:pPr>
            <w:r w:rsidRPr="004420ED">
              <w:rPr>
                <w:b/>
                <w:bCs/>
                <w:sz w:val="22"/>
                <w:szCs w:val="22"/>
                <w:lang w:val="fr-FR"/>
              </w:rPr>
              <w:t>Axe</w:t>
            </w:r>
          </w:p>
        </w:tc>
        <w:tc>
          <w:tcPr>
            <w:tcW w:w="1025" w:type="pct"/>
            <w:shd w:val="clear" w:color="auto" w:fill="C6D9F1" w:themeFill="text2" w:themeFillTint="33"/>
            <w:vAlign w:val="center"/>
          </w:tcPr>
          <w:p w14:paraId="6C7CD7AC" w14:textId="7E37189F" w:rsidR="000B7388" w:rsidRPr="004420ED" w:rsidRDefault="0036147A" w:rsidP="004420ED">
            <w:pPr>
              <w:spacing w:line="240" w:lineRule="auto"/>
              <w:jc w:val="center"/>
              <w:rPr>
                <w:b/>
                <w:bCs/>
                <w:sz w:val="22"/>
                <w:szCs w:val="22"/>
                <w:lang w:val="fr-FR"/>
              </w:rPr>
            </w:pPr>
            <w:r w:rsidRPr="004420ED">
              <w:rPr>
                <w:b/>
                <w:bCs/>
                <w:sz w:val="22"/>
                <w:szCs w:val="22"/>
                <w:lang w:val="fr-FR"/>
              </w:rPr>
              <w:t>OS</w:t>
            </w:r>
          </w:p>
        </w:tc>
        <w:tc>
          <w:tcPr>
            <w:tcW w:w="1442" w:type="pct"/>
            <w:shd w:val="clear" w:color="auto" w:fill="C6D9F1" w:themeFill="text2" w:themeFillTint="33"/>
            <w:vAlign w:val="center"/>
          </w:tcPr>
          <w:p w14:paraId="0C6ACAD6" w14:textId="55340493" w:rsidR="000B7388" w:rsidRPr="004420ED" w:rsidRDefault="001D1D6E" w:rsidP="004420ED">
            <w:pPr>
              <w:spacing w:line="240" w:lineRule="auto"/>
              <w:jc w:val="center"/>
              <w:rPr>
                <w:b/>
                <w:bCs/>
                <w:sz w:val="22"/>
                <w:szCs w:val="22"/>
                <w:lang w:val="fr-FR"/>
              </w:rPr>
            </w:pPr>
            <w:r w:rsidRPr="004420ED">
              <w:rPr>
                <w:b/>
                <w:bCs/>
                <w:sz w:val="22"/>
                <w:szCs w:val="22"/>
                <w:lang w:val="fr-FR"/>
              </w:rPr>
              <w:t>Effet évalué</w:t>
            </w:r>
          </w:p>
        </w:tc>
        <w:tc>
          <w:tcPr>
            <w:tcW w:w="1827" w:type="pct"/>
            <w:shd w:val="clear" w:color="auto" w:fill="C6D9F1" w:themeFill="text2" w:themeFillTint="33"/>
            <w:vAlign w:val="center"/>
          </w:tcPr>
          <w:p w14:paraId="77F43633" w14:textId="4A48A413" w:rsidR="000B7388" w:rsidRPr="004420ED" w:rsidRDefault="001D1D6E" w:rsidP="004420ED">
            <w:pPr>
              <w:spacing w:line="240" w:lineRule="auto"/>
              <w:jc w:val="center"/>
              <w:rPr>
                <w:b/>
                <w:bCs/>
                <w:sz w:val="22"/>
                <w:szCs w:val="22"/>
                <w:lang w:val="fr-FR"/>
              </w:rPr>
            </w:pPr>
            <w:r w:rsidRPr="004420ED">
              <w:rPr>
                <w:b/>
                <w:bCs/>
                <w:sz w:val="22"/>
                <w:szCs w:val="22"/>
                <w:lang w:val="fr-FR"/>
              </w:rPr>
              <w:t>Mesure de mitigation</w:t>
            </w:r>
          </w:p>
        </w:tc>
      </w:tr>
      <w:tr w:rsidR="000B7388" w:rsidRPr="00A06F9F" w14:paraId="7B6A3A49" w14:textId="77777777" w:rsidTr="004420ED">
        <w:trPr>
          <w:cantSplit/>
          <w:trHeight w:val="2119"/>
          <w:tblHeader/>
        </w:trPr>
        <w:tc>
          <w:tcPr>
            <w:tcW w:w="0" w:type="auto"/>
            <w:vMerge w:val="restart"/>
            <w:vAlign w:val="center"/>
          </w:tcPr>
          <w:p w14:paraId="47466A20" w14:textId="397F5764" w:rsidR="000B7388" w:rsidRPr="004420ED" w:rsidRDefault="001D1D6E" w:rsidP="004420ED">
            <w:pPr>
              <w:spacing w:before="120" w:line="240" w:lineRule="auto"/>
              <w:rPr>
                <w:lang w:val="fr-FR"/>
              </w:rPr>
            </w:pPr>
            <w:r w:rsidRPr="004420ED">
              <w:rPr>
                <w:lang w:val="fr-FR"/>
              </w:rPr>
              <w:t>Un espace MED plus intelligent</w:t>
            </w:r>
          </w:p>
        </w:tc>
        <w:tc>
          <w:tcPr>
            <w:tcW w:w="0" w:type="auto"/>
            <w:vMerge w:val="restart"/>
            <w:vAlign w:val="center"/>
          </w:tcPr>
          <w:p w14:paraId="73622810" w14:textId="0F140D03" w:rsidR="000B7388" w:rsidRPr="004420ED" w:rsidRDefault="001D1D6E" w:rsidP="004420ED">
            <w:pPr>
              <w:spacing w:before="120" w:line="240" w:lineRule="auto"/>
              <w:rPr>
                <w:lang w:val="fr-FR"/>
              </w:rPr>
            </w:pPr>
            <w:r w:rsidRPr="004420ED">
              <w:rPr>
                <w:lang w:val="fr-FR"/>
              </w:rPr>
              <w:t>OS (i)</w:t>
            </w:r>
          </w:p>
        </w:tc>
        <w:tc>
          <w:tcPr>
            <w:tcW w:w="0" w:type="auto"/>
            <w:vMerge w:val="restart"/>
            <w:vAlign w:val="center"/>
          </w:tcPr>
          <w:p w14:paraId="17A7D0DF" w14:textId="381328E8" w:rsidR="000B7388" w:rsidRPr="004420ED" w:rsidRDefault="001D1D6E" w:rsidP="004420ED">
            <w:pPr>
              <w:spacing w:before="120" w:line="240" w:lineRule="auto"/>
              <w:rPr>
                <w:lang w:val="fr-FR" w:eastAsia="fr-FR"/>
              </w:rPr>
            </w:pPr>
            <w:r w:rsidRPr="004420ED">
              <w:rPr>
                <w:lang w:val="fr-FR" w:eastAsia="fr-FR"/>
              </w:rPr>
              <w:t>Possible</w:t>
            </w:r>
            <w:r w:rsidR="009C26F6" w:rsidRPr="004420ED">
              <w:rPr>
                <w:lang w:val="fr-FR" w:eastAsia="fr-FR"/>
              </w:rPr>
              <w:t>s</w:t>
            </w:r>
            <w:r w:rsidRPr="004420ED">
              <w:rPr>
                <w:lang w:val="fr-FR" w:eastAsia="fr-FR"/>
              </w:rPr>
              <w:t xml:space="preserve"> effet</w:t>
            </w:r>
            <w:r w:rsidR="009C26F6" w:rsidRPr="004420ED">
              <w:rPr>
                <w:lang w:val="fr-FR" w:eastAsia="fr-FR"/>
              </w:rPr>
              <w:t>s</w:t>
            </w:r>
            <w:r w:rsidRPr="004420ED">
              <w:rPr>
                <w:lang w:val="fr-FR" w:eastAsia="fr-FR"/>
              </w:rPr>
              <w:t xml:space="preserve"> négatif</w:t>
            </w:r>
            <w:r w:rsidR="009C26F6" w:rsidRPr="004420ED">
              <w:rPr>
                <w:lang w:val="fr-FR" w:eastAsia="fr-FR"/>
              </w:rPr>
              <w:t>s</w:t>
            </w:r>
            <w:r w:rsidRPr="004420ED">
              <w:rPr>
                <w:lang w:val="fr-FR" w:eastAsia="fr-FR"/>
              </w:rPr>
              <w:t xml:space="preserve"> sur l’utilisation des ressources (énergie et eau) et augmentation des émissions (GES, déchets) provenant des innovations. </w:t>
            </w:r>
          </w:p>
        </w:tc>
        <w:tc>
          <w:tcPr>
            <w:tcW w:w="0" w:type="auto"/>
            <w:tcBorders>
              <w:bottom w:val="single" w:sz="4" w:space="0" w:color="auto"/>
            </w:tcBorders>
            <w:vAlign w:val="center"/>
          </w:tcPr>
          <w:p w14:paraId="1C04B396" w14:textId="6FEA2726" w:rsidR="000B7388" w:rsidRPr="004420ED" w:rsidRDefault="001D1D6E" w:rsidP="004420ED">
            <w:pPr>
              <w:spacing w:before="120" w:line="240" w:lineRule="auto"/>
              <w:rPr>
                <w:lang w:val="fr-FR" w:eastAsia="fr-FR"/>
              </w:rPr>
            </w:pPr>
            <w:r w:rsidRPr="004420ED">
              <w:rPr>
                <w:lang w:val="fr-FR" w:eastAsia="fr-FR"/>
              </w:rPr>
              <w:t>Rendre explicite</w:t>
            </w:r>
            <w:r w:rsidR="00287D15" w:rsidRPr="004420ED">
              <w:rPr>
                <w:lang w:val="fr-FR" w:eastAsia="fr-FR"/>
              </w:rPr>
              <w:t xml:space="preserve"> au sein des</w:t>
            </w:r>
            <w:r w:rsidR="004420ED" w:rsidRPr="004420ED">
              <w:rPr>
                <w:lang w:val="fr-FR" w:eastAsia="fr-FR"/>
              </w:rPr>
              <w:t xml:space="preserve"> lignes </w:t>
            </w:r>
            <w:r w:rsidR="00287D15" w:rsidRPr="004420ED">
              <w:rPr>
                <w:lang w:val="fr-FR" w:eastAsia="fr-FR"/>
              </w:rPr>
              <w:t>directrices de mise en œuvre du PO</w:t>
            </w:r>
            <w:r w:rsidR="004420ED" w:rsidRPr="004420ED">
              <w:rPr>
                <w:lang w:val="fr-FR" w:eastAsia="fr-FR"/>
              </w:rPr>
              <w:t>,</w:t>
            </w:r>
            <w:r w:rsidR="00287D15" w:rsidRPr="004420ED">
              <w:rPr>
                <w:lang w:val="fr-FR" w:eastAsia="fr-FR"/>
              </w:rPr>
              <w:t xml:space="preserve"> le type de « technologies avancées » </w:t>
            </w:r>
            <w:r w:rsidR="004420ED" w:rsidRPr="004420ED">
              <w:rPr>
                <w:lang w:val="fr-FR" w:eastAsia="fr-FR"/>
              </w:rPr>
              <w:t xml:space="preserve">que le </w:t>
            </w:r>
            <w:r w:rsidR="00B16061" w:rsidRPr="004420ED">
              <w:rPr>
                <w:lang w:val="fr-FR" w:eastAsia="fr-FR"/>
              </w:rPr>
              <w:t xml:space="preserve">Programme </w:t>
            </w:r>
            <w:r w:rsidR="004420ED" w:rsidRPr="004420ED">
              <w:rPr>
                <w:lang w:val="fr-FR" w:eastAsia="fr-FR"/>
              </w:rPr>
              <w:t>souhaite promouvoir, en particulier</w:t>
            </w:r>
            <w:r w:rsidR="00B16061" w:rsidRPr="004420ED">
              <w:rPr>
                <w:lang w:val="fr-FR" w:eastAsia="fr-FR"/>
              </w:rPr>
              <w:t xml:space="preserve"> : contribuant à la réduction, </w:t>
            </w:r>
            <w:r w:rsidR="004420ED" w:rsidRPr="004420ED">
              <w:rPr>
                <w:lang w:val="fr-FR" w:eastAsia="fr-FR"/>
              </w:rPr>
              <w:t xml:space="preserve">la </w:t>
            </w:r>
            <w:r w:rsidR="00B16061" w:rsidRPr="004420ED">
              <w:rPr>
                <w:lang w:val="fr-FR" w:eastAsia="fr-FR"/>
              </w:rPr>
              <w:t xml:space="preserve">réutilisation et </w:t>
            </w:r>
            <w:r w:rsidR="004420ED" w:rsidRPr="004420ED">
              <w:rPr>
                <w:lang w:val="fr-FR" w:eastAsia="fr-FR"/>
              </w:rPr>
              <w:t xml:space="preserve">la </w:t>
            </w:r>
            <w:r w:rsidR="00B16061" w:rsidRPr="004420ED">
              <w:rPr>
                <w:lang w:val="fr-FR" w:eastAsia="fr-FR"/>
              </w:rPr>
              <w:t>ré</w:t>
            </w:r>
            <w:r w:rsidR="001A4B28" w:rsidRPr="004420ED">
              <w:rPr>
                <w:lang w:val="fr-FR" w:eastAsia="fr-FR"/>
              </w:rPr>
              <w:t>cupération</w:t>
            </w:r>
            <w:r w:rsidR="002114A5" w:rsidRPr="004420ED">
              <w:rPr>
                <w:lang w:val="fr-FR" w:eastAsia="fr-FR"/>
              </w:rPr>
              <w:t xml:space="preserve"> </w:t>
            </w:r>
            <w:r w:rsidR="001A4B28" w:rsidRPr="004420ED">
              <w:rPr>
                <w:lang w:val="fr-FR" w:eastAsia="fr-FR"/>
              </w:rPr>
              <w:t>des déchets</w:t>
            </w:r>
            <w:r w:rsidR="004420ED" w:rsidRPr="004420ED">
              <w:rPr>
                <w:lang w:val="fr-FR" w:eastAsia="fr-FR"/>
              </w:rPr>
              <w:t xml:space="preserve"> ; visant </w:t>
            </w:r>
            <w:r w:rsidR="001A4B28" w:rsidRPr="004420ED">
              <w:rPr>
                <w:lang w:val="fr-FR" w:eastAsia="fr-FR"/>
              </w:rPr>
              <w:t>une utilisation plus efficiente de l’énergie</w:t>
            </w:r>
            <w:r w:rsidR="004420ED" w:rsidRPr="004420ED">
              <w:rPr>
                <w:lang w:val="fr-FR" w:eastAsia="fr-FR"/>
              </w:rPr>
              <w:t xml:space="preserve"> </w:t>
            </w:r>
            <w:r w:rsidR="001A4B28" w:rsidRPr="004420ED">
              <w:rPr>
                <w:lang w:val="fr-FR" w:eastAsia="fr-FR"/>
              </w:rPr>
              <w:t xml:space="preserve">et </w:t>
            </w:r>
            <w:r w:rsidR="002114A5" w:rsidRPr="004420ED">
              <w:rPr>
                <w:lang w:val="fr-FR" w:eastAsia="fr-FR"/>
              </w:rPr>
              <w:t xml:space="preserve">la promotion de l’énergie renouvelable). </w:t>
            </w:r>
          </w:p>
        </w:tc>
      </w:tr>
      <w:tr w:rsidR="00C72708" w:rsidRPr="00A06F9F" w14:paraId="4B7E61BC" w14:textId="77777777" w:rsidTr="00C72708">
        <w:trPr>
          <w:cantSplit/>
          <w:trHeight w:val="64"/>
          <w:tblHeader/>
        </w:trPr>
        <w:tc>
          <w:tcPr>
            <w:tcW w:w="0" w:type="auto"/>
            <w:vMerge/>
            <w:vAlign w:val="center"/>
          </w:tcPr>
          <w:p w14:paraId="0442E3B0" w14:textId="77777777" w:rsidR="00C72708" w:rsidRPr="004420ED" w:rsidRDefault="00C72708" w:rsidP="004420ED">
            <w:pPr>
              <w:spacing w:before="120" w:line="240" w:lineRule="auto"/>
              <w:rPr>
                <w:lang w:val="fr-FR"/>
              </w:rPr>
            </w:pPr>
          </w:p>
        </w:tc>
        <w:tc>
          <w:tcPr>
            <w:tcW w:w="0" w:type="auto"/>
            <w:vMerge/>
            <w:vAlign w:val="center"/>
          </w:tcPr>
          <w:p w14:paraId="15259701" w14:textId="77777777" w:rsidR="00C72708" w:rsidRPr="004420ED" w:rsidRDefault="00C72708" w:rsidP="004420ED">
            <w:pPr>
              <w:spacing w:before="120" w:line="240" w:lineRule="auto"/>
              <w:rPr>
                <w:lang w:val="fr-FR"/>
              </w:rPr>
            </w:pPr>
          </w:p>
        </w:tc>
        <w:tc>
          <w:tcPr>
            <w:tcW w:w="0" w:type="auto"/>
            <w:vMerge/>
            <w:vAlign w:val="center"/>
          </w:tcPr>
          <w:p w14:paraId="5E1EC074" w14:textId="77777777" w:rsidR="00C72708" w:rsidRPr="004420ED" w:rsidRDefault="00C72708" w:rsidP="004420ED">
            <w:pPr>
              <w:spacing w:before="120" w:line="240" w:lineRule="auto"/>
              <w:rPr>
                <w:lang w:val="fr-FR" w:eastAsia="fr-FR"/>
              </w:rPr>
            </w:pPr>
          </w:p>
        </w:tc>
        <w:tc>
          <w:tcPr>
            <w:tcW w:w="0" w:type="auto"/>
            <w:vAlign w:val="center"/>
          </w:tcPr>
          <w:p w14:paraId="5CC9F9BB" w14:textId="6A127E2C" w:rsidR="00C72708" w:rsidRPr="004420ED" w:rsidRDefault="002114A5" w:rsidP="004420ED">
            <w:pPr>
              <w:spacing w:before="120" w:line="240" w:lineRule="auto"/>
              <w:rPr>
                <w:lang w:val="fr-FR" w:eastAsia="fr-FR"/>
              </w:rPr>
            </w:pPr>
            <w:r w:rsidRPr="004420ED">
              <w:rPr>
                <w:lang w:val="fr-FR" w:eastAsia="fr-FR"/>
              </w:rPr>
              <w:t xml:space="preserve">Lors de </w:t>
            </w:r>
            <w:r w:rsidR="001146C3" w:rsidRPr="004420ED">
              <w:rPr>
                <w:lang w:val="fr-FR" w:eastAsia="fr-FR"/>
              </w:rPr>
              <w:t>phase de sélection</w:t>
            </w:r>
            <w:r w:rsidRPr="004420ED">
              <w:rPr>
                <w:lang w:val="fr-FR" w:eastAsia="fr-FR"/>
              </w:rPr>
              <w:t xml:space="preserve">, promouvoir </w:t>
            </w:r>
            <w:r w:rsidR="009C26F6" w:rsidRPr="004420ED">
              <w:rPr>
                <w:lang w:val="fr-FR" w:eastAsia="fr-FR"/>
              </w:rPr>
              <w:t xml:space="preserve">les projets d’innovation plus éco-efficients. </w:t>
            </w:r>
          </w:p>
        </w:tc>
      </w:tr>
      <w:tr w:rsidR="000B7388" w:rsidRPr="00A06F9F" w14:paraId="46BB44B2" w14:textId="77777777" w:rsidTr="004420ED">
        <w:trPr>
          <w:cantSplit/>
          <w:trHeight w:val="1201"/>
          <w:tblHeader/>
        </w:trPr>
        <w:tc>
          <w:tcPr>
            <w:tcW w:w="0" w:type="auto"/>
            <w:vMerge w:val="restart"/>
            <w:vAlign w:val="center"/>
          </w:tcPr>
          <w:p w14:paraId="5278B6AB" w14:textId="6284EFCC" w:rsidR="000B7388" w:rsidRPr="004420ED" w:rsidRDefault="009C26F6" w:rsidP="004420ED">
            <w:pPr>
              <w:spacing w:before="120" w:line="240" w:lineRule="auto"/>
              <w:rPr>
                <w:lang w:val="fr-FR"/>
              </w:rPr>
            </w:pPr>
            <w:r w:rsidRPr="004420ED">
              <w:rPr>
                <w:lang w:val="fr-FR"/>
              </w:rPr>
              <w:t>Priorité transversale : Toursime</w:t>
            </w:r>
          </w:p>
        </w:tc>
        <w:tc>
          <w:tcPr>
            <w:tcW w:w="0" w:type="auto"/>
            <w:vMerge w:val="restart"/>
            <w:vAlign w:val="center"/>
          </w:tcPr>
          <w:p w14:paraId="7C04B015" w14:textId="74320134" w:rsidR="000B7388" w:rsidRPr="005703BB" w:rsidRDefault="009C26F6" w:rsidP="004420ED">
            <w:pPr>
              <w:spacing w:before="120" w:line="240" w:lineRule="auto"/>
              <w:rPr>
                <w:lang w:val="it-IT"/>
              </w:rPr>
            </w:pPr>
            <w:r w:rsidRPr="005703BB">
              <w:rPr>
                <w:lang w:val="it-IT"/>
              </w:rPr>
              <w:t>OS</w:t>
            </w:r>
            <w:r w:rsidR="000B7388" w:rsidRPr="005703BB">
              <w:rPr>
                <w:lang w:val="it-IT"/>
              </w:rPr>
              <w:t xml:space="preserve">(i), </w:t>
            </w:r>
            <w:r w:rsidR="00752632" w:rsidRPr="005703BB">
              <w:rPr>
                <w:lang w:val="it-IT"/>
              </w:rPr>
              <w:t>(iv), (vi), (vii)</w:t>
            </w:r>
          </w:p>
        </w:tc>
        <w:tc>
          <w:tcPr>
            <w:tcW w:w="0" w:type="auto"/>
            <w:vMerge w:val="restart"/>
            <w:vAlign w:val="center"/>
          </w:tcPr>
          <w:p w14:paraId="5AE42065" w14:textId="36EC25E5" w:rsidR="000B7388" w:rsidRPr="004420ED" w:rsidRDefault="009C26F6" w:rsidP="004420ED">
            <w:pPr>
              <w:spacing w:before="120" w:line="240" w:lineRule="auto"/>
              <w:rPr>
                <w:lang w:val="fr-FR" w:eastAsia="fr-FR"/>
              </w:rPr>
            </w:pPr>
            <w:r w:rsidRPr="004420ED">
              <w:rPr>
                <w:lang w:val="fr-FR" w:eastAsia="fr-FR"/>
              </w:rPr>
              <w:t xml:space="preserve">Possibles effets négatifs sur l’utilisation des ressources (émission de GES, </w:t>
            </w:r>
            <w:r w:rsidR="00332CC1" w:rsidRPr="004420ED">
              <w:rPr>
                <w:lang w:val="fr-FR" w:eastAsia="fr-FR"/>
              </w:rPr>
              <w:t xml:space="preserve">eau et production de déchets) provenant </w:t>
            </w:r>
            <w:r w:rsidR="00AE1E2E" w:rsidRPr="004420ED">
              <w:rPr>
                <w:lang w:val="fr-FR" w:eastAsia="fr-FR"/>
              </w:rPr>
              <w:t>des flux touristiques</w:t>
            </w:r>
            <w:r w:rsidR="00332CC1" w:rsidRPr="004420ED">
              <w:rPr>
                <w:lang w:val="fr-FR" w:eastAsia="fr-FR"/>
              </w:rPr>
              <w:t xml:space="preserve">. </w:t>
            </w:r>
          </w:p>
        </w:tc>
        <w:tc>
          <w:tcPr>
            <w:tcW w:w="0" w:type="auto"/>
            <w:tcBorders>
              <w:bottom w:val="single" w:sz="4" w:space="0" w:color="auto"/>
            </w:tcBorders>
            <w:vAlign w:val="center"/>
          </w:tcPr>
          <w:p w14:paraId="7CBBABD0" w14:textId="01EE0FD1" w:rsidR="000B7388" w:rsidRPr="004420ED" w:rsidRDefault="00332CC1" w:rsidP="004420ED">
            <w:pPr>
              <w:spacing w:before="120" w:line="240" w:lineRule="auto"/>
              <w:rPr>
                <w:lang w:val="fr-FR" w:eastAsia="fr-FR"/>
              </w:rPr>
            </w:pPr>
            <w:r w:rsidRPr="004420ED">
              <w:rPr>
                <w:lang w:val="fr-FR" w:eastAsia="fr-FR"/>
              </w:rPr>
              <w:t xml:space="preserve">Rendre explicite </w:t>
            </w:r>
            <w:r w:rsidR="002649A8" w:rsidRPr="004420ED">
              <w:rPr>
                <w:lang w:val="fr-FR" w:eastAsia="fr-FR"/>
              </w:rPr>
              <w:t>au sein du P</w:t>
            </w:r>
            <w:r w:rsidR="004420ED">
              <w:rPr>
                <w:lang w:val="fr-FR" w:eastAsia="fr-FR"/>
              </w:rPr>
              <w:t>C</w:t>
            </w:r>
            <w:r w:rsidR="002649A8" w:rsidRPr="004420ED">
              <w:rPr>
                <w:lang w:val="fr-FR" w:eastAsia="fr-FR"/>
              </w:rPr>
              <w:t xml:space="preserve"> les instruments en capacité de donner </w:t>
            </w:r>
            <w:r w:rsidR="004420ED">
              <w:rPr>
                <w:lang w:val="fr-FR" w:eastAsia="fr-FR"/>
              </w:rPr>
              <w:t xml:space="preserve">un caractère soutenable </w:t>
            </w:r>
            <w:r w:rsidR="002649A8" w:rsidRPr="004420ED">
              <w:rPr>
                <w:lang w:val="fr-FR" w:eastAsia="fr-FR"/>
              </w:rPr>
              <w:t>au</w:t>
            </w:r>
            <w:r w:rsidR="004420ED">
              <w:rPr>
                <w:lang w:val="fr-FR" w:eastAsia="fr-FR"/>
              </w:rPr>
              <w:t xml:space="preserve">x projets liés au </w:t>
            </w:r>
            <w:r w:rsidR="002649A8" w:rsidRPr="004420ED">
              <w:rPr>
                <w:lang w:val="fr-FR" w:eastAsia="fr-FR"/>
              </w:rPr>
              <w:t>tourisme</w:t>
            </w:r>
            <w:r w:rsidR="004420ED">
              <w:rPr>
                <w:lang w:val="fr-FR" w:eastAsia="fr-FR"/>
              </w:rPr>
              <w:t xml:space="preserve">, en particulier en fournissant : une </w:t>
            </w:r>
            <w:r w:rsidR="002649A8" w:rsidRPr="004420ED">
              <w:rPr>
                <w:lang w:val="fr-FR" w:eastAsia="fr-FR"/>
              </w:rPr>
              <w:t>liste d</w:t>
            </w:r>
            <w:r w:rsidR="000B2BF6">
              <w:rPr>
                <w:lang w:val="fr-FR" w:eastAsia="fr-FR"/>
              </w:rPr>
              <w:t>’interventio</w:t>
            </w:r>
            <w:r w:rsidR="00567ABE">
              <w:rPr>
                <w:lang w:val="fr-FR" w:eastAsia="fr-FR"/>
              </w:rPr>
              <w:t>ns éligibles</w:t>
            </w:r>
            <w:r w:rsidR="002649A8" w:rsidRPr="004420ED">
              <w:rPr>
                <w:lang w:val="fr-FR" w:eastAsia="fr-FR"/>
              </w:rPr>
              <w:t xml:space="preserve">, </w:t>
            </w:r>
            <w:r w:rsidR="00567ABE">
              <w:rPr>
                <w:lang w:val="fr-FR" w:eastAsia="fr-FR"/>
              </w:rPr>
              <w:t xml:space="preserve">des </w:t>
            </w:r>
            <w:r w:rsidR="002649A8" w:rsidRPr="004420ED">
              <w:rPr>
                <w:lang w:val="fr-FR" w:eastAsia="fr-FR"/>
              </w:rPr>
              <w:t xml:space="preserve">lignes directrices </w:t>
            </w:r>
            <w:r w:rsidR="00567ABE">
              <w:rPr>
                <w:lang w:val="fr-FR" w:eastAsia="fr-FR"/>
              </w:rPr>
              <w:t xml:space="preserve">de mise en œuvre </w:t>
            </w:r>
            <w:r w:rsidR="002649A8" w:rsidRPr="004420ED">
              <w:rPr>
                <w:lang w:val="fr-FR" w:eastAsia="fr-FR"/>
              </w:rPr>
              <w:t xml:space="preserve">et </w:t>
            </w:r>
            <w:r w:rsidR="00567ABE">
              <w:rPr>
                <w:lang w:val="fr-FR" w:eastAsia="fr-FR"/>
              </w:rPr>
              <w:t xml:space="preserve">des exemples de </w:t>
            </w:r>
            <w:r w:rsidR="001146C3" w:rsidRPr="004420ED">
              <w:rPr>
                <w:lang w:val="fr-FR" w:eastAsia="fr-FR"/>
              </w:rPr>
              <w:t>bonnes pratiques sur le terrain</w:t>
            </w:r>
            <w:r w:rsidR="00567ABE">
              <w:rPr>
                <w:lang w:val="fr-FR" w:eastAsia="fr-FR"/>
              </w:rPr>
              <w:t xml:space="preserve">. </w:t>
            </w:r>
          </w:p>
        </w:tc>
      </w:tr>
      <w:tr w:rsidR="000B7388" w:rsidRPr="00A06F9F" w14:paraId="1DC69FC7" w14:textId="77777777" w:rsidTr="004420ED">
        <w:trPr>
          <w:cantSplit/>
          <w:trHeight w:val="2426"/>
          <w:tblHeader/>
        </w:trPr>
        <w:tc>
          <w:tcPr>
            <w:tcW w:w="0" w:type="auto"/>
            <w:vMerge/>
            <w:vAlign w:val="center"/>
          </w:tcPr>
          <w:p w14:paraId="19473D81" w14:textId="77777777" w:rsidR="000B7388" w:rsidRPr="004420ED" w:rsidRDefault="000B7388" w:rsidP="004420ED">
            <w:pPr>
              <w:spacing w:before="120" w:line="240" w:lineRule="auto"/>
              <w:rPr>
                <w:lang w:val="fr-FR"/>
              </w:rPr>
            </w:pPr>
          </w:p>
        </w:tc>
        <w:tc>
          <w:tcPr>
            <w:tcW w:w="0" w:type="auto"/>
            <w:vMerge/>
            <w:vAlign w:val="center"/>
          </w:tcPr>
          <w:p w14:paraId="5D0F335C" w14:textId="77777777" w:rsidR="000B7388" w:rsidRPr="004420ED" w:rsidRDefault="000B7388" w:rsidP="004420ED">
            <w:pPr>
              <w:spacing w:before="120" w:line="240" w:lineRule="auto"/>
              <w:rPr>
                <w:lang w:val="fr-FR"/>
              </w:rPr>
            </w:pPr>
          </w:p>
        </w:tc>
        <w:tc>
          <w:tcPr>
            <w:tcW w:w="0" w:type="auto"/>
            <w:vMerge/>
            <w:vAlign w:val="center"/>
          </w:tcPr>
          <w:p w14:paraId="2B3244C9" w14:textId="77777777" w:rsidR="000B7388" w:rsidRPr="004420ED" w:rsidRDefault="000B7388" w:rsidP="004420ED">
            <w:pPr>
              <w:spacing w:before="120" w:line="240" w:lineRule="auto"/>
              <w:rPr>
                <w:lang w:val="fr-FR" w:eastAsia="fr-FR"/>
              </w:rPr>
            </w:pPr>
          </w:p>
        </w:tc>
        <w:tc>
          <w:tcPr>
            <w:tcW w:w="0" w:type="auto"/>
            <w:vAlign w:val="center"/>
          </w:tcPr>
          <w:p w14:paraId="4285B03B" w14:textId="496B5F75" w:rsidR="000B7388" w:rsidRPr="004420ED" w:rsidRDefault="001146C3" w:rsidP="004420ED">
            <w:pPr>
              <w:spacing w:before="120" w:line="240" w:lineRule="auto"/>
              <w:rPr>
                <w:lang w:val="fr-FR" w:eastAsia="fr-FR"/>
              </w:rPr>
            </w:pPr>
            <w:r w:rsidRPr="004420ED">
              <w:rPr>
                <w:lang w:val="fr-FR" w:eastAsia="fr-FR"/>
              </w:rPr>
              <w:t xml:space="preserve">Lors de la phase de sélection, spécifier les critères </w:t>
            </w:r>
            <w:r w:rsidR="0025622D">
              <w:rPr>
                <w:lang w:val="fr-FR" w:eastAsia="fr-FR"/>
              </w:rPr>
              <w:t>de</w:t>
            </w:r>
            <w:r w:rsidRPr="004420ED">
              <w:rPr>
                <w:lang w:val="fr-FR" w:eastAsia="fr-FR"/>
              </w:rPr>
              <w:t xml:space="preserve"> durabilité </w:t>
            </w:r>
            <w:r w:rsidR="0025622D">
              <w:rPr>
                <w:lang w:val="fr-FR" w:eastAsia="fr-FR"/>
              </w:rPr>
              <w:t xml:space="preserve">des projets liés au </w:t>
            </w:r>
            <w:r w:rsidRPr="004420ED">
              <w:rPr>
                <w:lang w:val="fr-FR" w:eastAsia="fr-FR"/>
              </w:rPr>
              <w:t xml:space="preserve">tourisme, </w:t>
            </w:r>
            <w:r w:rsidR="0025622D">
              <w:rPr>
                <w:lang w:val="fr-FR" w:eastAsia="fr-FR"/>
              </w:rPr>
              <w:t>en particulier dans les</w:t>
            </w:r>
            <w:r w:rsidRPr="004420ED">
              <w:rPr>
                <w:lang w:val="fr-FR" w:eastAsia="fr-FR"/>
              </w:rPr>
              <w:t xml:space="preserve"> aires naturelles (</w:t>
            </w:r>
            <w:r w:rsidR="00B17669" w:rsidRPr="004420ED">
              <w:rPr>
                <w:lang w:val="fr-FR" w:eastAsia="fr-FR"/>
              </w:rPr>
              <w:t xml:space="preserve">notamment l’obligation de : </w:t>
            </w:r>
            <w:r w:rsidR="0025622D">
              <w:rPr>
                <w:lang w:val="fr-FR" w:eastAsia="fr-FR"/>
              </w:rPr>
              <w:t xml:space="preserve">définir des </w:t>
            </w:r>
            <w:r w:rsidR="00B17669" w:rsidRPr="004420ED">
              <w:rPr>
                <w:lang w:val="fr-FR" w:eastAsia="fr-FR"/>
              </w:rPr>
              <w:t>plans de gestion et de suiv</w:t>
            </w:r>
            <w:r w:rsidR="0025622D">
              <w:rPr>
                <w:lang w:val="fr-FR" w:eastAsia="fr-FR"/>
              </w:rPr>
              <w:t>i</w:t>
            </w:r>
            <w:r w:rsidR="00B17669" w:rsidRPr="004420ED">
              <w:rPr>
                <w:lang w:val="fr-FR" w:eastAsia="fr-FR"/>
              </w:rPr>
              <w:t xml:space="preserve">, </w:t>
            </w:r>
            <w:r w:rsidR="0025622D">
              <w:rPr>
                <w:lang w:val="fr-FR" w:eastAsia="fr-FR"/>
              </w:rPr>
              <w:t xml:space="preserve">un </w:t>
            </w:r>
            <w:r w:rsidR="00AE1E2E" w:rsidRPr="004420ED">
              <w:rPr>
                <w:lang w:val="fr-FR" w:eastAsia="fr-FR"/>
              </w:rPr>
              <w:t xml:space="preserve">système de gestion des déchets, </w:t>
            </w:r>
            <w:r w:rsidR="0025622D">
              <w:rPr>
                <w:lang w:val="fr-FR" w:eastAsia="fr-FR"/>
              </w:rPr>
              <w:t>l’</w:t>
            </w:r>
            <w:r w:rsidR="00AE1E2E" w:rsidRPr="004420ED">
              <w:rPr>
                <w:lang w:val="fr-FR" w:eastAsia="fr-FR"/>
              </w:rPr>
              <w:t xml:space="preserve">efficience dans l’utilisation énergétique, </w:t>
            </w:r>
            <w:r w:rsidR="0025622D">
              <w:rPr>
                <w:lang w:val="fr-FR" w:eastAsia="fr-FR"/>
              </w:rPr>
              <w:t xml:space="preserve">et la </w:t>
            </w:r>
            <w:r w:rsidR="00AE1E2E" w:rsidRPr="004420ED">
              <w:rPr>
                <w:lang w:val="fr-FR" w:eastAsia="fr-FR"/>
              </w:rPr>
              <w:t>promotion d</w:t>
            </w:r>
            <w:r w:rsidR="0025622D">
              <w:rPr>
                <w:lang w:val="fr-FR" w:eastAsia="fr-FR"/>
              </w:rPr>
              <w:t xml:space="preserve">ans l’usage des </w:t>
            </w:r>
            <w:r w:rsidR="00AE1E2E" w:rsidRPr="004420ED">
              <w:rPr>
                <w:lang w:val="fr-FR" w:eastAsia="fr-FR"/>
              </w:rPr>
              <w:t xml:space="preserve">énergies renouvelables. </w:t>
            </w:r>
          </w:p>
        </w:tc>
      </w:tr>
      <w:tr w:rsidR="000B7388" w:rsidRPr="00A06F9F" w14:paraId="084570AF" w14:textId="77777777" w:rsidTr="00EA6BA4">
        <w:trPr>
          <w:cantSplit/>
          <w:trHeight w:val="1355"/>
          <w:tblHeader/>
        </w:trPr>
        <w:tc>
          <w:tcPr>
            <w:tcW w:w="706" w:type="pct"/>
            <w:vMerge/>
            <w:vAlign w:val="center"/>
          </w:tcPr>
          <w:p w14:paraId="67EC4EB0" w14:textId="77777777" w:rsidR="000B7388" w:rsidRPr="004420ED" w:rsidRDefault="000B7388" w:rsidP="004420ED">
            <w:pPr>
              <w:spacing w:before="120" w:line="240" w:lineRule="auto"/>
              <w:rPr>
                <w:lang w:val="fr-FR" w:eastAsia="fr-FR"/>
              </w:rPr>
            </w:pPr>
          </w:p>
        </w:tc>
        <w:tc>
          <w:tcPr>
            <w:tcW w:w="1025" w:type="pct"/>
            <w:vMerge/>
            <w:vAlign w:val="center"/>
          </w:tcPr>
          <w:p w14:paraId="6F939505" w14:textId="77777777" w:rsidR="000B7388" w:rsidRPr="004420ED" w:rsidRDefault="000B7388" w:rsidP="004420ED">
            <w:pPr>
              <w:spacing w:before="120" w:line="240" w:lineRule="auto"/>
              <w:rPr>
                <w:lang w:val="fr-FR" w:eastAsia="fr-FR"/>
              </w:rPr>
            </w:pPr>
          </w:p>
        </w:tc>
        <w:tc>
          <w:tcPr>
            <w:tcW w:w="1442" w:type="pct"/>
            <w:vAlign w:val="center"/>
          </w:tcPr>
          <w:p w14:paraId="0BC8CDEA" w14:textId="280E228F" w:rsidR="000B7388" w:rsidRPr="004420ED" w:rsidRDefault="00AE1E2E" w:rsidP="004420ED">
            <w:pPr>
              <w:spacing w:before="120" w:line="240" w:lineRule="auto"/>
              <w:rPr>
                <w:lang w:val="fr-FR" w:eastAsia="fr-FR"/>
              </w:rPr>
            </w:pPr>
            <w:r w:rsidRPr="004420ED">
              <w:rPr>
                <w:lang w:val="fr-FR" w:eastAsia="fr-FR"/>
              </w:rPr>
              <w:t xml:space="preserve">Possible perturbation </w:t>
            </w:r>
            <w:r w:rsidR="00945DC2" w:rsidRPr="004420ED">
              <w:rPr>
                <w:lang w:val="fr-FR" w:eastAsia="fr-FR"/>
              </w:rPr>
              <w:t>des</w:t>
            </w:r>
            <w:r w:rsidRPr="004420ED">
              <w:rPr>
                <w:lang w:val="fr-FR" w:eastAsia="fr-FR"/>
              </w:rPr>
              <w:t xml:space="preserve"> habitats protégés</w:t>
            </w:r>
            <w:r w:rsidR="00945DC2" w:rsidRPr="004420ED">
              <w:rPr>
                <w:lang w:val="fr-FR" w:eastAsia="fr-FR"/>
              </w:rPr>
              <w:t xml:space="preserve"> par le flux touristique induits</w:t>
            </w:r>
          </w:p>
        </w:tc>
        <w:tc>
          <w:tcPr>
            <w:tcW w:w="1827" w:type="pct"/>
            <w:vAlign w:val="center"/>
          </w:tcPr>
          <w:p w14:paraId="31904F78" w14:textId="0FCEE7E2" w:rsidR="000B7388" w:rsidRPr="004420ED" w:rsidRDefault="00945DC2" w:rsidP="004420ED">
            <w:pPr>
              <w:spacing w:before="120" w:line="240" w:lineRule="auto"/>
              <w:rPr>
                <w:lang w:val="fr-FR" w:eastAsia="fr-FR"/>
              </w:rPr>
            </w:pPr>
            <w:r w:rsidRPr="004420ED">
              <w:rPr>
                <w:lang w:val="fr-FR" w:eastAsia="fr-FR"/>
              </w:rPr>
              <w:t xml:space="preserve">Ne pas promouvoir le tourisme au sein des habitats protégés, et notamment des </w:t>
            </w:r>
            <w:r w:rsidR="0025622D">
              <w:rPr>
                <w:lang w:val="fr-FR" w:eastAsia="fr-FR"/>
              </w:rPr>
              <w:t>espaces sensibles</w:t>
            </w:r>
          </w:p>
        </w:tc>
      </w:tr>
    </w:tbl>
    <w:p w14:paraId="03FD739E" w14:textId="19F4C311" w:rsidR="000B7388" w:rsidRPr="00ED7647" w:rsidRDefault="000B7388" w:rsidP="004420ED">
      <w:pPr>
        <w:spacing w:before="120" w:line="240" w:lineRule="auto"/>
        <w:rPr>
          <w:lang w:val="fr-FR"/>
        </w:rPr>
      </w:pPr>
    </w:p>
    <w:p w14:paraId="5DEC1BF8" w14:textId="45F9ED28" w:rsidR="009B57DE" w:rsidRPr="00ED7647" w:rsidRDefault="009B57DE" w:rsidP="00082BFC">
      <w:pPr>
        <w:rPr>
          <w:lang w:val="fr-FR"/>
        </w:rPr>
      </w:pPr>
    </w:p>
    <w:p w14:paraId="200BFF3C" w14:textId="77777777" w:rsidR="009B57DE" w:rsidRPr="00ED7647" w:rsidRDefault="009B57DE" w:rsidP="00082BFC">
      <w:pPr>
        <w:rPr>
          <w:lang w:val="fr-FR"/>
        </w:rPr>
      </w:pPr>
    </w:p>
    <w:p w14:paraId="322F2534" w14:textId="4E8C1F71" w:rsidR="00945DC2" w:rsidRPr="00596377" w:rsidRDefault="00945DC2" w:rsidP="00082BFC">
      <w:pPr>
        <w:pStyle w:val="Titre2"/>
        <w:rPr>
          <w:lang w:val="fr-FR"/>
        </w:rPr>
      </w:pPr>
      <w:bookmarkStart w:id="190" w:name="_Toc66805702"/>
      <w:bookmarkStart w:id="191" w:name="_Toc66891411"/>
      <w:r w:rsidRPr="00596377">
        <w:rPr>
          <w:lang w:val="fr-FR"/>
        </w:rPr>
        <w:t>Mesures pour promouvoir</w:t>
      </w:r>
      <w:r w:rsidR="00596377" w:rsidRPr="00596377">
        <w:rPr>
          <w:lang w:val="fr-FR"/>
        </w:rPr>
        <w:t xml:space="preserve"> et d</w:t>
      </w:r>
      <w:r w:rsidR="00596377">
        <w:rPr>
          <w:lang w:val="fr-FR"/>
        </w:rPr>
        <w:t>iffuser les bonnes pratiques environnementales</w:t>
      </w:r>
      <w:bookmarkEnd w:id="190"/>
      <w:bookmarkEnd w:id="191"/>
    </w:p>
    <w:p w14:paraId="681CC3D0" w14:textId="7A7C670A" w:rsidR="00BF69C4" w:rsidRPr="00CF5924" w:rsidRDefault="007E73C1" w:rsidP="00082BFC">
      <w:pPr>
        <w:rPr>
          <w:lang w:val="fr-FR"/>
        </w:rPr>
      </w:pPr>
      <w:r w:rsidRPr="00CF5924">
        <w:rPr>
          <w:lang w:val="fr-FR"/>
        </w:rPr>
        <w:lastRenderedPageBreak/>
        <w:t>Outre, les mesures de mitigations, le tableau suivant propose des indications visant à renforcer la performance environnementale du Programme</w:t>
      </w:r>
      <w:r w:rsidR="009A1433" w:rsidRPr="00CF5924">
        <w:rPr>
          <w:lang w:val="fr-FR"/>
        </w:rPr>
        <w:t xml:space="preserve"> dans son ensemble.</w:t>
      </w:r>
      <w:r w:rsidR="00C4408B" w:rsidRPr="00CF5924">
        <w:rPr>
          <w:lang w:val="fr-FR"/>
        </w:rPr>
        <w:t xml:space="preserve"> </w:t>
      </w:r>
    </w:p>
    <w:p w14:paraId="700647E3" w14:textId="56AA2EB3" w:rsidR="00C4408B" w:rsidRPr="00C4408B" w:rsidRDefault="00C4408B" w:rsidP="00C4408B">
      <w:pPr>
        <w:pStyle w:val="DidascaliaCentrata"/>
        <w:rPr>
          <w:b w:val="0"/>
          <w:bCs/>
        </w:rPr>
      </w:pPr>
      <w:bookmarkStart w:id="192" w:name="_Toc66805914"/>
      <w:r w:rsidRPr="00C4408B">
        <w:rPr>
          <w:b w:val="0"/>
          <w:bCs/>
        </w:rPr>
        <w:t xml:space="preserve">Tableau </w:t>
      </w:r>
      <w:r w:rsidRPr="00C4408B">
        <w:rPr>
          <w:b w:val="0"/>
          <w:bCs/>
        </w:rPr>
        <w:fldChar w:fldCharType="begin"/>
      </w:r>
      <w:r w:rsidRPr="00C4408B">
        <w:rPr>
          <w:b w:val="0"/>
          <w:bCs/>
        </w:rPr>
        <w:instrText xml:space="preserve"> SEQ Tableau \* ARABIC </w:instrText>
      </w:r>
      <w:r w:rsidRPr="00C4408B">
        <w:rPr>
          <w:b w:val="0"/>
          <w:bCs/>
        </w:rPr>
        <w:fldChar w:fldCharType="separate"/>
      </w:r>
      <w:r w:rsidRPr="00C4408B">
        <w:rPr>
          <w:b w:val="0"/>
          <w:bCs/>
          <w:noProof/>
        </w:rPr>
        <w:t>19</w:t>
      </w:r>
      <w:r w:rsidRPr="00C4408B">
        <w:rPr>
          <w:b w:val="0"/>
          <w:bCs/>
        </w:rPr>
        <w:fldChar w:fldCharType="end"/>
      </w:r>
      <w:r w:rsidRPr="00C4408B">
        <w:rPr>
          <w:b w:val="0"/>
          <w:bCs/>
        </w:rPr>
        <w:t> : Mesures d’orientation proposées</w:t>
      </w:r>
      <w:bookmarkEnd w:id="192"/>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358"/>
        <w:gridCol w:w="1973"/>
        <w:gridCol w:w="2775"/>
        <w:gridCol w:w="3516"/>
      </w:tblGrid>
      <w:tr w:rsidR="004D016C" w:rsidRPr="00A06F9F" w14:paraId="24FE2F6E" w14:textId="77777777" w:rsidTr="00C4408B">
        <w:trPr>
          <w:trHeight w:val="1007"/>
        </w:trPr>
        <w:tc>
          <w:tcPr>
            <w:tcW w:w="706" w:type="pct"/>
            <w:shd w:val="clear" w:color="auto" w:fill="C6D9F1" w:themeFill="text2" w:themeFillTint="33"/>
            <w:vAlign w:val="center"/>
          </w:tcPr>
          <w:p w14:paraId="3290F521" w14:textId="79BE6E31" w:rsidR="004D016C" w:rsidRPr="00C4408B" w:rsidRDefault="007E73C1" w:rsidP="00626A5D">
            <w:pPr>
              <w:jc w:val="center"/>
              <w:rPr>
                <w:b/>
                <w:bCs/>
                <w:lang w:val="fr-FR"/>
              </w:rPr>
            </w:pPr>
            <w:r w:rsidRPr="00C4408B">
              <w:rPr>
                <w:b/>
                <w:bCs/>
                <w:lang w:val="fr-FR"/>
              </w:rPr>
              <w:t>Axe</w:t>
            </w:r>
          </w:p>
        </w:tc>
        <w:tc>
          <w:tcPr>
            <w:tcW w:w="1025" w:type="pct"/>
            <w:shd w:val="clear" w:color="auto" w:fill="C6D9F1" w:themeFill="text2" w:themeFillTint="33"/>
            <w:vAlign w:val="center"/>
          </w:tcPr>
          <w:p w14:paraId="7E18C269" w14:textId="59D286DC" w:rsidR="004D016C" w:rsidRPr="00C4408B" w:rsidRDefault="007E73C1" w:rsidP="00626A5D">
            <w:pPr>
              <w:jc w:val="center"/>
              <w:rPr>
                <w:b/>
                <w:bCs/>
                <w:lang w:val="fr-FR"/>
              </w:rPr>
            </w:pPr>
            <w:r w:rsidRPr="00C4408B">
              <w:rPr>
                <w:b/>
                <w:bCs/>
                <w:lang w:val="fr-FR"/>
              </w:rPr>
              <w:t>OS</w:t>
            </w:r>
          </w:p>
        </w:tc>
        <w:tc>
          <w:tcPr>
            <w:tcW w:w="1442" w:type="pct"/>
            <w:shd w:val="clear" w:color="auto" w:fill="C6D9F1" w:themeFill="text2" w:themeFillTint="33"/>
            <w:vAlign w:val="center"/>
          </w:tcPr>
          <w:p w14:paraId="16E724AB" w14:textId="3E43592D" w:rsidR="004D016C" w:rsidRPr="00C4408B" w:rsidRDefault="007E73C1" w:rsidP="00626A5D">
            <w:pPr>
              <w:jc w:val="center"/>
              <w:rPr>
                <w:b/>
                <w:bCs/>
                <w:lang w:val="fr-FR"/>
              </w:rPr>
            </w:pPr>
            <w:r w:rsidRPr="00C4408B">
              <w:rPr>
                <w:b/>
                <w:bCs/>
                <w:lang w:val="fr-FR"/>
              </w:rPr>
              <w:t>Mesure d’orientation</w:t>
            </w:r>
          </w:p>
        </w:tc>
        <w:tc>
          <w:tcPr>
            <w:tcW w:w="1827" w:type="pct"/>
            <w:shd w:val="clear" w:color="auto" w:fill="C6D9F1" w:themeFill="text2" w:themeFillTint="33"/>
            <w:vAlign w:val="center"/>
          </w:tcPr>
          <w:p w14:paraId="3C76649A" w14:textId="74AA529C" w:rsidR="004D016C" w:rsidRPr="00C4408B" w:rsidRDefault="007E73C1" w:rsidP="007E73C1">
            <w:pPr>
              <w:jc w:val="center"/>
              <w:rPr>
                <w:b/>
                <w:bCs/>
                <w:lang w:val="fr-FR"/>
              </w:rPr>
            </w:pPr>
            <w:r w:rsidRPr="00C4408B">
              <w:rPr>
                <w:b/>
                <w:bCs/>
                <w:lang w:val="fr-FR"/>
              </w:rPr>
              <w:t>Contribution attendue à la durabilité environnementale</w:t>
            </w:r>
            <w:r w:rsidR="00C4408B">
              <w:rPr>
                <w:b/>
                <w:bCs/>
                <w:lang w:val="fr-FR"/>
              </w:rPr>
              <w:t xml:space="preserve"> du Programme</w:t>
            </w:r>
          </w:p>
        </w:tc>
      </w:tr>
      <w:tr w:rsidR="00854C76" w:rsidRPr="00A06F9F" w14:paraId="7B0ADE42" w14:textId="77777777" w:rsidTr="00C4408B">
        <w:trPr>
          <w:trHeight w:val="764"/>
        </w:trPr>
        <w:tc>
          <w:tcPr>
            <w:tcW w:w="0" w:type="auto"/>
            <w:vMerge w:val="restart"/>
            <w:vAlign w:val="center"/>
          </w:tcPr>
          <w:p w14:paraId="4FBFF5C9" w14:textId="7268327D" w:rsidR="00854C76" w:rsidRPr="007E73C1" w:rsidRDefault="007E73C1" w:rsidP="00854C76">
            <w:pPr>
              <w:rPr>
                <w:lang w:val="fr-FR"/>
              </w:rPr>
            </w:pPr>
            <w:r w:rsidRPr="007E73C1">
              <w:rPr>
                <w:lang w:val="fr-FR"/>
              </w:rPr>
              <w:t>Un espace MED plus int</w:t>
            </w:r>
            <w:r>
              <w:rPr>
                <w:lang w:val="fr-FR"/>
              </w:rPr>
              <w:t>elligent</w:t>
            </w:r>
          </w:p>
        </w:tc>
        <w:tc>
          <w:tcPr>
            <w:tcW w:w="0" w:type="auto"/>
            <w:vMerge w:val="restart"/>
            <w:vAlign w:val="center"/>
          </w:tcPr>
          <w:p w14:paraId="124511FD" w14:textId="0D5F1D12" w:rsidR="00854C76" w:rsidRPr="0078740A" w:rsidRDefault="007E73C1" w:rsidP="00854C76">
            <w:r>
              <w:t>OS</w:t>
            </w:r>
            <w:r w:rsidR="00854C76" w:rsidRPr="0078740A">
              <w:t xml:space="preserve"> </w:t>
            </w:r>
            <w:r w:rsidR="00854C76">
              <w:t>(i)</w:t>
            </w:r>
          </w:p>
        </w:tc>
        <w:tc>
          <w:tcPr>
            <w:tcW w:w="0" w:type="auto"/>
            <w:vAlign w:val="center"/>
          </w:tcPr>
          <w:p w14:paraId="7ECFD4F3" w14:textId="60C445FD" w:rsidR="00854C76" w:rsidRPr="000A4B9A" w:rsidRDefault="007E73C1" w:rsidP="00854C76">
            <w:pPr>
              <w:rPr>
                <w:lang w:val="fr-FR" w:eastAsia="fr-FR"/>
              </w:rPr>
            </w:pPr>
            <w:r w:rsidRPr="007E73C1">
              <w:rPr>
                <w:lang w:val="fr-FR" w:eastAsia="fr-FR"/>
              </w:rPr>
              <w:t>Lors de la phase d</w:t>
            </w:r>
            <w:r>
              <w:rPr>
                <w:lang w:val="fr-FR" w:eastAsia="fr-FR"/>
              </w:rPr>
              <w:t>e sélection, promouvoir</w:t>
            </w:r>
            <w:r w:rsidR="000A4B9A">
              <w:rPr>
                <w:lang w:val="fr-FR" w:eastAsia="fr-FR"/>
              </w:rPr>
              <w:t xml:space="preserve"> les projets les plus éco-efficient.</w:t>
            </w:r>
          </w:p>
        </w:tc>
        <w:tc>
          <w:tcPr>
            <w:tcW w:w="0" w:type="auto"/>
            <w:vAlign w:val="center"/>
          </w:tcPr>
          <w:p w14:paraId="06295768" w14:textId="56C40311" w:rsidR="00854C76" w:rsidRPr="000A4B9A" w:rsidRDefault="000A4B9A" w:rsidP="00854C76">
            <w:pPr>
              <w:rPr>
                <w:lang w:val="fr-FR" w:eastAsia="fr-FR"/>
              </w:rPr>
            </w:pPr>
            <w:r w:rsidRPr="000A4B9A">
              <w:rPr>
                <w:lang w:val="fr-FR" w:eastAsia="fr-FR"/>
              </w:rPr>
              <w:t>Renforce les effets positifs d</w:t>
            </w:r>
            <w:r>
              <w:rPr>
                <w:lang w:val="fr-FR" w:eastAsia="fr-FR"/>
              </w:rPr>
              <w:t>es actions relatives à l’usage des ressources naturelles</w:t>
            </w:r>
          </w:p>
        </w:tc>
      </w:tr>
      <w:tr w:rsidR="00854C76" w:rsidRPr="00A06F9F" w14:paraId="71E45A99" w14:textId="77777777" w:rsidTr="00C4408B">
        <w:trPr>
          <w:trHeight w:val="764"/>
        </w:trPr>
        <w:tc>
          <w:tcPr>
            <w:tcW w:w="0" w:type="auto"/>
            <w:vMerge/>
            <w:vAlign w:val="center"/>
          </w:tcPr>
          <w:p w14:paraId="3FE503C8" w14:textId="4D6490D1" w:rsidR="00854C76" w:rsidRPr="00ED7647" w:rsidRDefault="00854C76" w:rsidP="00854C76">
            <w:pPr>
              <w:rPr>
                <w:lang w:val="fr-FR"/>
              </w:rPr>
            </w:pPr>
          </w:p>
        </w:tc>
        <w:tc>
          <w:tcPr>
            <w:tcW w:w="0" w:type="auto"/>
            <w:vMerge/>
            <w:vAlign w:val="center"/>
          </w:tcPr>
          <w:p w14:paraId="4FCEF230" w14:textId="7AC0E278" w:rsidR="00854C76" w:rsidRPr="00ED7647" w:rsidRDefault="00854C76" w:rsidP="00854C76">
            <w:pPr>
              <w:rPr>
                <w:lang w:val="fr-FR"/>
              </w:rPr>
            </w:pPr>
          </w:p>
        </w:tc>
        <w:tc>
          <w:tcPr>
            <w:tcW w:w="0" w:type="auto"/>
            <w:vAlign w:val="center"/>
          </w:tcPr>
          <w:p w14:paraId="512DEFCE" w14:textId="45302CE6" w:rsidR="00854C76" w:rsidRPr="002B2A8C" w:rsidRDefault="000A4B9A" w:rsidP="00854C76">
            <w:pPr>
              <w:rPr>
                <w:lang w:val="fr-FR" w:eastAsia="fr-FR"/>
              </w:rPr>
            </w:pPr>
            <w:r w:rsidRPr="000A4B9A">
              <w:rPr>
                <w:lang w:val="fr-FR" w:eastAsia="fr-FR"/>
              </w:rPr>
              <w:t>Lors de la phase d</w:t>
            </w:r>
            <w:r>
              <w:rPr>
                <w:lang w:val="fr-FR" w:eastAsia="fr-FR"/>
              </w:rPr>
              <w:t xml:space="preserve">e sélection, donner la priorité aux interventions </w:t>
            </w:r>
            <w:r w:rsidR="002B2A8C">
              <w:rPr>
                <w:lang w:val="fr-FR" w:eastAsia="fr-FR"/>
              </w:rPr>
              <w:t xml:space="preserve">à faible empreinte carbone. </w:t>
            </w:r>
          </w:p>
        </w:tc>
        <w:tc>
          <w:tcPr>
            <w:tcW w:w="0" w:type="auto"/>
            <w:vAlign w:val="center"/>
          </w:tcPr>
          <w:p w14:paraId="6A559FE7" w14:textId="61AD2301" w:rsidR="00854C76" w:rsidRPr="002B2A8C" w:rsidRDefault="002B2A8C" w:rsidP="00854C76">
            <w:pPr>
              <w:rPr>
                <w:lang w:val="fr-FR" w:eastAsia="fr-FR"/>
              </w:rPr>
            </w:pPr>
            <w:r w:rsidRPr="002B2A8C">
              <w:rPr>
                <w:lang w:val="fr-FR" w:eastAsia="fr-FR"/>
              </w:rPr>
              <w:t xml:space="preserve">Effets positifs en termes </w:t>
            </w:r>
            <w:r>
              <w:rPr>
                <w:lang w:val="fr-FR" w:eastAsia="fr-FR"/>
              </w:rPr>
              <w:t>de réductions des émissions de CO2</w:t>
            </w:r>
          </w:p>
        </w:tc>
      </w:tr>
      <w:tr w:rsidR="002B2A8C" w:rsidRPr="00A06F9F" w14:paraId="4ACE7002" w14:textId="77777777" w:rsidTr="00C4408B">
        <w:trPr>
          <w:trHeight w:val="764"/>
        </w:trPr>
        <w:tc>
          <w:tcPr>
            <w:tcW w:w="0" w:type="auto"/>
            <w:vMerge w:val="restart"/>
            <w:vAlign w:val="center"/>
          </w:tcPr>
          <w:p w14:paraId="466E4D60" w14:textId="0E817869" w:rsidR="002B2A8C" w:rsidRPr="007E73C1" w:rsidRDefault="002B2A8C" w:rsidP="002B2A8C">
            <w:pPr>
              <w:rPr>
                <w:lang w:val="fr-FR"/>
              </w:rPr>
            </w:pPr>
            <w:r w:rsidRPr="007E73C1">
              <w:rPr>
                <w:lang w:val="fr-FR"/>
              </w:rPr>
              <w:t xml:space="preserve">Un espace MED plus </w:t>
            </w:r>
            <w:r>
              <w:rPr>
                <w:lang w:val="fr-FR"/>
              </w:rPr>
              <w:t>vert</w:t>
            </w:r>
          </w:p>
        </w:tc>
        <w:tc>
          <w:tcPr>
            <w:tcW w:w="0" w:type="auto"/>
            <w:vMerge w:val="restart"/>
            <w:vAlign w:val="center"/>
          </w:tcPr>
          <w:p w14:paraId="109B417B" w14:textId="4A5E3406" w:rsidR="002B2A8C" w:rsidRPr="0078740A" w:rsidRDefault="002B2A8C" w:rsidP="002B2A8C">
            <w:r>
              <w:t>OS</w:t>
            </w:r>
            <w:r w:rsidRPr="0078740A">
              <w:t xml:space="preserve"> </w:t>
            </w:r>
            <w:r>
              <w:t>(iv)</w:t>
            </w:r>
          </w:p>
        </w:tc>
        <w:tc>
          <w:tcPr>
            <w:tcW w:w="0" w:type="auto"/>
            <w:vAlign w:val="center"/>
          </w:tcPr>
          <w:p w14:paraId="2F2BCAD9" w14:textId="78A408B0" w:rsidR="002B2A8C" w:rsidRPr="002B2A8C" w:rsidRDefault="002B2A8C" w:rsidP="002B2A8C">
            <w:pPr>
              <w:rPr>
                <w:lang w:val="fr-FR" w:eastAsia="fr-FR"/>
              </w:rPr>
            </w:pPr>
            <w:r w:rsidRPr="007E73C1">
              <w:rPr>
                <w:lang w:val="fr-FR" w:eastAsia="fr-FR"/>
              </w:rPr>
              <w:t>Lors de la phase d</w:t>
            </w:r>
            <w:r>
              <w:rPr>
                <w:lang w:val="fr-FR" w:eastAsia="fr-FR"/>
              </w:rPr>
              <w:t>e sélection, promouvoir les projets les plus éco-efficient.</w:t>
            </w:r>
          </w:p>
        </w:tc>
        <w:tc>
          <w:tcPr>
            <w:tcW w:w="0" w:type="auto"/>
            <w:vAlign w:val="center"/>
          </w:tcPr>
          <w:p w14:paraId="3E11C564" w14:textId="1C74B1B1" w:rsidR="002B2A8C" w:rsidRPr="002B2A8C" w:rsidRDefault="002B2A8C" w:rsidP="002B2A8C">
            <w:pPr>
              <w:rPr>
                <w:lang w:val="fr-FR" w:eastAsia="fr-FR"/>
              </w:rPr>
            </w:pPr>
            <w:r w:rsidRPr="000A4B9A">
              <w:rPr>
                <w:lang w:val="fr-FR" w:eastAsia="fr-FR"/>
              </w:rPr>
              <w:t>Renforce les effets positifs d</w:t>
            </w:r>
            <w:r>
              <w:rPr>
                <w:lang w:val="fr-FR" w:eastAsia="fr-FR"/>
              </w:rPr>
              <w:t>es actions relatives à l’usage des ressources naturelles</w:t>
            </w:r>
          </w:p>
        </w:tc>
      </w:tr>
      <w:tr w:rsidR="002B2A8C" w:rsidRPr="00A06F9F" w14:paraId="2B789064" w14:textId="77777777" w:rsidTr="00C4408B">
        <w:trPr>
          <w:trHeight w:val="764"/>
        </w:trPr>
        <w:tc>
          <w:tcPr>
            <w:tcW w:w="0" w:type="auto"/>
            <w:vMerge/>
            <w:vAlign w:val="center"/>
          </w:tcPr>
          <w:p w14:paraId="733FF52D" w14:textId="77777777" w:rsidR="002B2A8C" w:rsidRPr="002B2A8C" w:rsidRDefault="002B2A8C" w:rsidP="002B2A8C">
            <w:pPr>
              <w:rPr>
                <w:lang w:val="fr-FR"/>
              </w:rPr>
            </w:pPr>
          </w:p>
        </w:tc>
        <w:tc>
          <w:tcPr>
            <w:tcW w:w="0" w:type="auto"/>
            <w:vMerge/>
            <w:vAlign w:val="center"/>
          </w:tcPr>
          <w:p w14:paraId="77ADC17F" w14:textId="77777777" w:rsidR="002B2A8C" w:rsidRPr="002B2A8C" w:rsidRDefault="002B2A8C" w:rsidP="002B2A8C">
            <w:pPr>
              <w:rPr>
                <w:lang w:val="fr-FR"/>
              </w:rPr>
            </w:pPr>
          </w:p>
        </w:tc>
        <w:tc>
          <w:tcPr>
            <w:tcW w:w="0" w:type="auto"/>
            <w:vAlign w:val="center"/>
          </w:tcPr>
          <w:p w14:paraId="5FE5129B" w14:textId="3A56D4D3" w:rsidR="002B2A8C" w:rsidRPr="002B2A8C" w:rsidRDefault="002B2A8C" w:rsidP="002B2A8C">
            <w:pPr>
              <w:rPr>
                <w:lang w:val="fr-FR" w:eastAsia="fr-FR"/>
              </w:rPr>
            </w:pPr>
            <w:r w:rsidRPr="000A4B9A">
              <w:rPr>
                <w:lang w:val="fr-FR" w:eastAsia="fr-FR"/>
              </w:rPr>
              <w:t>Lors de la phase d</w:t>
            </w:r>
            <w:r>
              <w:rPr>
                <w:lang w:val="fr-FR" w:eastAsia="fr-FR"/>
              </w:rPr>
              <w:t xml:space="preserve">e sélection, donner la priorité aux interventions à faible empreinte carbone. </w:t>
            </w:r>
          </w:p>
        </w:tc>
        <w:tc>
          <w:tcPr>
            <w:tcW w:w="0" w:type="auto"/>
            <w:vAlign w:val="center"/>
          </w:tcPr>
          <w:p w14:paraId="7207ACAE" w14:textId="2EBF93E2" w:rsidR="002B2A8C" w:rsidRPr="002B2A8C" w:rsidRDefault="002B2A8C" w:rsidP="002B2A8C">
            <w:pPr>
              <w:rPr>
                <w:lang w:val="fr-FR" w:eastAsia="fr-FR"/>
              </w:rPr>
            </w:pPr>
            <w:r w:rsidRPr="002B2A8C">
              <w:rPr>
                <w:lang w:val="fr-FR" w:eastAsia="fr-FR"/>
              </w:rPr>
              <w:t xml:space="preserve">Effets positifs en termes </w:t>
            </w:r>
            <w:r>
              <w:rPr>
                <w:lang w:val="fr-FR" w:eastAsia="fr-FR"/>
              </w:rPr>
              <w:t>de réductions des émissions de CO2</w:t>
            </w:r>
          </w:p>
        </w:tc>
      </w:tr>
      <w:tr w:rsidR="00783A3E" w:rsidRPr="00A06F9F" w14:paraId="527C201F" w14:textId="77777777" w:rsidTr="00C4408B">
        <w:trPr>
          <w:trHeight w:val="1355"/>
        </w:trPr>
        <w:tc>
          <w:tcPr>
            <w:tcW w:w="706" w:type="pct"/>
            <w:vAlign w:val="center"/>
          </w:tcPr>
          <w:p w14:paraId="4A01EDE0" w14:textId="2DD1D41B" w:rsidR="00783A3E" w:rsidRPr="007E73C1" w:rsidRDefault="007E73C1" w:rsidP="00783A3E">
            <w:pPr>
              <w:rPr>
                <w:lang w:val="fr-FR"/>
              </w:rPr>
            </w:pPr>
            <w:r w:rsidRPr="007E73C1">
              <w:rPr>
                <w:lang w:val="fr-FR"/>
              </w:rPr>
              <w:t xml:space="preserve">Un espace MED plus </w:t>
            </w:r>
            <w:r>
              <w:rPr>
                <w:lang w:val="fr-FR"/>
              </w:rPr>
              <w:t>vert</w:t>
            </w:r>
          </w:p>
        </w:tc>
        <w:tc>
          <w:tcPr>
            <w:tcW w:w="1025" w:type="pct"/>
            <w:vAlign w:val="center"/>
          </w:tcPr>
          <w:p w14:paraId="470F753A" w14:textId="365A2051" w:rsidR="00783A3E" w:rsidRPr="0078740A" w:rsidRDefault="007E73C1" w:rsidP="00783A3E">
            <w:r>
              <w:t>OS</w:t>
            </w:r>
            <w:r w:rsidR="00854C76">
              <w:t xml:space="preserve"> (vi)</w:t>
            </w:r>
          </w:p>
        </w:tc>
        <w:tc>
          <w:tcPr>
            <w:tcW w:w="1442" w:type="pct"/>
            <w:vAlign w:val="center"/>
          </w:tcPr>
          <w:p w14:paraId="37111D85" w14:textId="2F7D9D51" w:rsidR="00783A3E" w:rsidRPr="009B6A42" w:rsidRDefault="002B2A8C" w:rsidP="00783A3E">
            <w:pPr>
              <w:rPr>
                <w:lang w:val="fr-FR" w:eastAsia="fr-FR"/>
              </w:rPr>
            </w:pPr>
            <w:r w:rsidRPr="002B2A8C">
              <w:rPr>
                <w:lang w:val="fr-FR" w:eastAsia="fr-FR"/>
              </w:rPr>
              <w:t>Lors de la phase d</w:t>
            </w:r>
            <w:r>
              <w:rPr>
                <w:lang w:val="fr-FR" w:eastAsia="fr-FR"/>
              </w:rPr>
              <w:t>e sélection favoriser les sites</w:t>
            </w:r>
            <w:r w:rsidR="00076E1E">
              <w:rPr>
                <w:lang w:val="fr-FR" w:eastAsia="fr-FR"/>
              </w:rPr>
              <w:t xml:space="preserve"> et territoires où</w:t>
            </w:r>
            <w:r w:rsidR="00CE516D">
              <w:rPr>
                <w:lang w:val="fr-FR" w:eastAsia="fr-FR"/>
              </w:rPr>
              <w:t xml:space="preserve"> les</w:t>
            </w:r>
            <w:r>
              <w:rPr>
                <w:lang w:val="fr-FR" w:eastAsia="fr-FR"/>
              </w:rPr>
              <w:t xml:space="preserve"> risques sont les plus élevés, visant les </w:t>
            </w:r>
            <w:r w:rsidR="00076E1E">
              <w:rPr>
                <w:lang w:val="fr-FR" w:eastAsia="fr-FR"/>
              </w:rPr>
              <w:t xml:space="preserve">zones </w:t>
            </w:r>
            <w:r>
              <w:rPr>
                <w:lang w:val="fr-FR" w:eastAsia="fr-FR"/>
              </w:rPr>
              <w:t xml:space="preserve">les plus peuplées et/ou avec </w:t>
            </w:r>
            <w:r w:rsidR="00076E1E">
              <w:rPr>
                <w:lang w:val="fr-FR" w:eastAsia="fr-FR"/>
              </w:rPr>
              <w:t>couvrant une v</w:t>
            </w:r>
            <w:r w:rsidR="009B6A42">
              <w:rPr>
                <w:lang w:val="fr-FR" w:eastAsia="fr-FR"/>
              </w:rPr>
              <w:t>aste étendue géographique.</w:t>
            </w:r>
          </w:p>
        </w:tc>
        <w:tc>
          <w:tcPr>
            <w:tcW w:w="1827" w:type="pct"/>
            <w:vAlign w:val="center"/>
          </w:tcPr>
          <w:p w14:paraId="26A63CED" w14:textId="12750CED" w:rsidR="00783A3E" w:rsidRPr="00CE516D" w:rsidRDefault="00076E1E" w:rsidP="00783A3E">
            <w:pPr>
              <w:rPr>
                <w:lang w:val="fr-FR" w:eastAsia="fr-FR"/>
              </w:rPr>
            </w:pPr>
            <w:r>
              <w:rPr>
                <w:lang w:val="fr-FR" w:eastAsia="fr-FR"/>
              </w:rPr>
              <w:t>Promeut les a</w:t>
            </w:r>
            <w:r w:rsidR="009B6A42" w:rsidRPr="00CE516D">
              <w:rPr>
                <w:lang w:val="fr-FR" w:eastAsia="fr-FR"/>
              </w:rPr>
              <w:t xml:space="preserve">ctions </w:t>
            </w:r>
            <w:r>
              <w:rPr>
                <w:lang w:val="fr-FR" w:eastAsia="fr-FR"/>
              </w:rPr>
              <w:t>qui accroissent la durabilité de</w:t>
            </w:r>
            <w:r w:rsidR="00CE516D">
              <w:rPr>
                <w:lang w:val="fr-FR" w:eastAsia="fr-FR"/>
              </w:rPr>
              <w:t xml:space="preserve"> l’aire de coopération</w:t>
            </w:r>
            <w:r>
              <w:rPr>
                <w:lang w:val="fr-FR" w:eastAsia="fr-FR"/>
              </w:rPr>
              <w:t xml:space="preserve"> dans son ensemble. </w:t>
            </w:r>
          </w:p>
        </w:tc>
      </w:tr>
      <w:tr w:rsidR="00D5581B" w:rsidRPr="00A06F9F" w14:paraId="2A739F3B" w14:textId="77777777" w:rsidTr="00C4408B">
        <w:trPr>
          <w:trHeight w:val="1357"/>
        </w:trPr>
        <w:tc>
          <w:tcPr>
            <w:tcW w:w="706" w:type="pct"/>
            <w:vAlign w:val="center"/>
          </w:tcPr>
          <w:p w14:paraId="7EE91ECC" w14:textId="7CEA0C41" w:rsidR="00D5581B" w:rsidRPr="007E73C1" w:rsidRDefault="007E73C1" w:rsidP="00783A3E">
            <w:pPr>
              <w:rPr>
                <w:lang w:val="fr-FR"/>
              </w:rPr>
            </w:pPr>
            <w:r w:rsidRPr="007E73C1">
              <w:rPr>
                <w:lang w:val="fr-FR"/>
              </w:rPr>
              <w:t xml:space="preserve">Un espace MED plus </w:t>
            </w:r>
            <w:r>
              <w:rPr>
                <w:lang w:val="fr-FR"/>
              </w:rPr>
              <w:t>vert</w:t>
            </w:r>
          </w:p>
        </w:tc>
        <w:tc>
          <w:tcPr>
            <w:tcW w:w="1025" w:type="pct"/>
            <w:vAlign w:val="center"/>
          </w:tcPr>
          <w:p w14:paraId="504F7AA2" w14:textId="3D55DFCF" w:rsidR="00D5581B" w:rsidRPr="0078740A" w:rsidRDefault="007E73C1" w:rsidP="00783A3E">
            <w:r>
              <w:t>OS</w:t>
            </w:r>
            <w:r w:rsidR="00D5581B" w:rsidRPr="0078740A">
              <w:t xml:space="preserve"> </w:t>
            </w:r>
            <w:r w:rsidR="00D5581B">
              <w:t>(vii)</w:t>
            </w:r>
          </w:p>
        </w:tc>
        <w:tc>
          <w:tcPr>
            <w:tcW w:w="1442" w:type="pct"/>
            <w:vAlign w:val="center"/>
          </w:tcPr>
          <w:p w14:paraId="142082E1" w14:textId="17654C19" w:rsidR="00D5581B" w:rsidRPr="005D6B2D" w:rsidRDefault="001B1E75" w:rsidP="00783A3E">
            <w:pPr>
              <w:rPr>
                <w:lang w:val="fr-FR" w:eastAsia="fr-FR"/>
              </w:rPr>
            </w:pPr>
            <w:r w:rsidRPr="001B1E75">
              <w:rPr>
                <w:lang w:val="fr-FR" w:eastAsia="fr-FR"/>
              </w:rPr>
              <w:t>Lors de la phase d</w:t>
            </w:r>
            <w:r>
              <w:rPr>
                <w:lang w:val="fr-FR" w:eastAsia="fr-FR"/>
              </w:rPr>
              <w:t>e sélection des projets, donner la priorité aux projets/sites/</w:t>
            </w:r>
            <w:r w:rsidR="007F522B">
              <w:rPr>
                <w:lang w:val="fr-FR" w:eastAsia="fr-FR"/>
              </w:rPr>
              <w:t>territoires</w:t>
            </w:r>
            <w:r>
              <w:rPr>
                <w:lang w:val="fr-FR" w:eastAsia="fr-FR"/>
              </w:rPr>
              <w:t xml:space="preserve"> </w:t>
            </w:r>
            <w:r w:rsidR="00076E1E">
              <w:rPr>
                <w:lang w:val="fr-FR" w:eastAsia="fr-FR"/>
              </w:rPr>
              <w:t xml:space="preserve">visant </w:t>
            </w:r>
            <w:r>
              <w:rPr>
                <w:lang w:val="fr-FR" w:eastAsia="fr-FR"/>
              </w:rPr>
              <w:t>plus d’un objectif environnemental</w:t>
            </w:r>
            <w:r w:rsidR="005D6B2D">
              <w:rPr>
                <w:lang w:val="fr-FR" w:eastAsia="fr-FR"/>
              </w:rPr>
              <w:t xml:space="preserve">, par ex. la </w:t>
            </w:r>
            <w:r w:rsidR="005D6B2D">
              <w:rPr>
                <w:lang w:val="fr-FR" w:eastAsia="fr-FR"/>
              </w:rPr>
              <w:lastRenderedPageBreak/>
              <w:t>conservation des habitats, le changement climatique et le patrimoine culturel.</w:t>
            </w:r>
          </w:p>
        </w:tc>
        <w:tc>
          <w:tcPr>
            <w:tcW w:w="1827" w:type="pct"/>
            <w:vAlign w:val="center"/>
          </w:tcPr>
          <w:p w14:paraId="3E49A60A" w14:textId="5ADFC08C" w:rsidR="00D5581B" w:rsidRPr="00C409B9" w:rsidRDefault="005D6B2D" w:rsidP="00783A3E">
            <w:pPr>
              <w:rPr>
                <w:lang w:val="fr-FR" w:eastAsia="fr-FR"/>
              </w:rPr>
            </w:pPr>
            <w:r w:rsidRPr="005D6B2D">
              <w:rPr>
                <w:lang w:val="fr-FR" w:eastAsia="fr-FR"/>
              </w:rPr>
              <w:lastRenderedPageBreak/>
              <w:t xml:space="preserve">Actions </w:t>
            </w:r>
            <w:r w:rsidR="00076E1E">
              <w:rPr>
                <w:lang w:val="fr-FR" w:eastAsia="fr-FR"/>
              </w:rPr>
              <w:t>promouvant un développement durable d’ensemble, qui</w:t>
            </w:r>
            <w:r w:rsidRPr="005D6B2D">
              <w:rPr>
                <w:lang w:val="fr-FR" w:eastAsia="fr-FR"/>
              </w:rPr>
              <w:t xml:space="preserve"> </w:t>
            </w:r>
            <w:r w:rsidR="00076E1E">
              <w:rPr>
                <w:lang w:val="fr-FR" w:eastAsia="fr-FR"/>
              </w:rPr>
              <w:t>combinent</w:t>
            </w:r>
            <w:r>
              <w:rPr>
                <w:lang w:val="fr-FR" w:eastAsia="fr-FR"/>
              </w:rPr>
              <w:t xml:space="preserve"> plus d’une composante environnementale (contribuant à plus d’un </w:t>
            </w:r>
            <w:r w:rsidR="000C3121">
              <w:rPr>
                <w:lang w:val="fr-FR" w:eastAsia="fr-FR"/>
              </w:rPr>
              <w:t>Objectif de Développement Durable - ODD</w:t>
            </w:r>
            <w:r w:rsidR="00C409B9">
              <w:rPr>
                <w:lang w:val="fr-FR" w:eastAsia="fr-FR"/>
              </w:rPr>
              <w:t xml:space="preserve">). </w:t>
            </w:r>
          </w:p>
        </w:tc>
      </w:tr>
    </w:tbl>
    <w:p w14:paraId="63206395" w14:textId="22168545" w:rsidR="00DF5313" w:rsidRDefault="00DF5313" w:rsidP="00625BB3">
      <w:pPr>
        <w:rPr>
          <w:lang w:val="fr-FR"/>
        </w:rPr>
      </w:pPr>
    </w:p>
    <w:p w14:paraId="5503764A" w14:textId="77777777" w:rsidR="00DF5313" w:rsidRDefault="00DF5313">
      <w:pPr>
        <w:spacing w:before="0" w:after="0" w:line="240" w:lineRule="auto"/>
        <w:jc w:val="left"/>
        <w:rPr>
          <w:lang w:val="fr-FR"/>
        </w:rPr>
      </w:pPr>
      <w:r>
        <w:rPr>
          <w:lang w:val="fr-FR"/>
        </w:rPr>
        <w:br w:type="page"/>
      </w:r>
    </w:p>
    <w:p w14:paraId="1963BB56" w14:textId="77777777" w:rsidR="003026D1" w:rsidRPr="00ED7647" w:rsidRDefault="003026D1" w:rsidP="00625BB3">
      <w:pPr>
        <w:rPr>
          <w:lang w:val="fr-FR"/>
        </w:rPr>
      </w:pPr>
    </w:p>
    <w:p w14:paraId="30AFF601" w14:textId="4A54271E" w:rsidR="00003752" w:rsidRPr="00DE4D02" w:rsidRDefault="00B91FCD" w:rsidP="00B91FCD">
      <w:pPr>
        <w:pStyle w:val="Titre1"/>
        <w:rPr>
          <w:lang w:val="fr-FR"/>
        </w:rPr>
      </w:pPr>
      <w:bookmarkStart w:id="193" w:name="_Toc66805703"/>
      <w:bookmarkStart w:id="194" w:name="_Toc66891412"/>
      <w:r w:rsidRPr="00DE4D02">
        <w:rPr>
          <w:lang w:val="fr-FR"/>
        </w:rPr>
        <w:t>Chap</w:t>
      </w:r>
      <w:r w:rsidR="000F34C6">
        <w:rPr>
          <w:lang w:val="fr-FR"/>
        </w:rPr>
        <w:t>itre</w:t>
      </w:r>
      <w:r w:rsidRPr="00DE4D02">
        <w:rPr>
          <w:lang w:val="fr-FR"/>
        </w:rPr>
        <w:t xml:space="preserve"> 8</w:t>
      </w:r>
      <w:r w:rsidR="00003752" w:rsidRPr="00DE4D02">
        <w:rPr>
          <w:lang w:val="fr-FR"/>
        </w:rPr>
        <w:t xml:space="preserve"> – </w:t>
      </w:r>
      <w:r w:rsidR="00DE4D02" w:rsidRPr="00DE4D02">
        <w:rPr>
          <w:lang w:val="fr-FR"/>
        </w:rPr>
        <w:t>Suivi pour la p</w:t>
      </w:r>
      <w:r w:rsidR="00DE4D02">
        <w:rPr>
          <w:lang w:val="fr-FR"/>
        </w:rPr>
        <w:t xml:space="preserve">hase de mise en </w:t>
      </w:r>
      <w:r w:rsidR="00DF5313">
        <w:rPr>
          <w:lang w:val="fr-FR"/>
        </w:rPr>
        <w:t>œuvre</w:t>
      </w:r>
      <w:bookmarkEnd w:id="193"/>
      <w:bookmarkEnd w:id="194"/>
    </w:p>
    <w:p w14:paraId="697D53EF" w14:textId="77777777" w:rsidR="00003752" w:rsidRPr="00DE4D02" w:rsidRDefault="00003752" w:rsidP="00082BFC">
      <w:pPr>
        <w:rPr>
          <w:lang w:val="fr-FR"/>
        </w:rPr>
      </w:pPr>
    </w:p>
    <w:p w14:paraId="7231FD0E" w14:textId="2BA127C4" w:rsidR="00353E58" w:rsidRPr="00353E58" w:rsidRDefault="00353E58" w:rsidP="00353E58">
      <w:pPr>
        <w:rPr>
          <w:lang w:val="fr-FR"/>
        </w:rPr>
      </w:pPr>
      <w:r w:rsidRPr="00353E58">
        <w:rPr>
          <w:lang w:val="fr-FR"/>
        </w:rPr>
        <w:t>La proposition d'un système de suivi est un élément à part entière de la procédure d'ESE (annexe 1 de la Directive). Une description du système de suivi doit être incluse dans le rapport environnemental (Art.10) et les mesures de suivi doivent également être indiquées dans le cadre de l'information sur la décision prise (Art. 9).</w:t>
      </w:r>
      <w:r w:rsidR="00FC7AC8">
        <w:rPr>
          <w:lang w:val="fr-FR"/>
        </w:rPr>
        <w:t xml:space="preserve"> </w:t>
      </w:r>
      <w:r w:rsidRPr="00353E58">
        <w:rPr>
          <w:lang w:val="fr-FR"/>
        </w:rPr>
        <w:t>L'objectif du système de suivi est de suivre les effets environnementaux significatifs lors de la mise en œuvre du Programme et d'identifier en amont les effets négatifs non prévus.  La phase de mise en œuvre peut ainsi être examinée, analysée, ses progrès accomplis mesurés, donnant la possibilité d’en contrôler les incertitudes, de prendre des mesures correctives et de mettre à jour le Programme. Le suivi permet également de comparer les effets attendus et ceux réellement enregistrés et</w:t>
      </w:r>
      <w:r w:rsidR="00730C06">
        <w:rPr>
          <w:lang w:val="fr-FR"/>
        </w:rPr>
        <w:t>,</w:t>
      </w:r>
      <w:r w:rsidRPr="00353E58">
        <w:rPr>
          <w:lang w:val="fr-FR"/>
        </w:rPr>
        <w:t xml:space="preserve"> de </w:t>
      </w:r>
      <w:r w:rsidR="00730C06">
        <w:rPr>
          <w:lang w:val="fr-FR"/>
        </w:rPr>
        <w:t>c</w:t>
      </w:r>
      <w:r w:rsidRPr="00353E58">
        <w:rPr>
          <w:lang w:val="fr-FR"/>
        </w:rPr>
        <w:t>e fait</w:t>
      </w:r>
      <w:r w:rsidR="00730C06">
        <w:rPr>
          <w:lang w:val="fr-FR"/>
        </w:rPr>
        <w:t>,</w:t>
      </w:r>
      <w:r w:rsidRPr="00353E58">
        <w:rPr>
          <w:lang w:val="fr-FR"/>
        </w:rPr>
        <w:t xml:space="preserve"> rend possible les éventuels réajustements des instruments mis en œuvre par le Programme. </w:t>
      </w:r>
    </w:p>
    <w:p w14:paraId="02C5EB70" w14:textId="3597B01F" w:rsidR="00353E58" w:rsidRPr="00353E58" w:rsidRDefault="00353E58" w:rsidP="00353E58">
      <w:pPr>
        <w:rPr>
          <w:lang w:val="fr-FR"/>
        </w:rPr>
      </w:pPr>
      <w:r w:rsidRPr="00353E58">
        <w:rPr>
          <w:lang w:val="fr-FR"/>
        </w:rPr>
        <w:t>La construction d'un système de suivi peut être réalisée selon les étapes suivantes</w:t>
      </w:r>
      <w:r>
        <w:rPr>
          <w:lang w:val="fr-FR"/>
        </w:rPr>
        <w:t xml:space="preserve"> </w:t>
      </w:r>
      <w:r w:rsidRPr="00353E58">
        <w:rPr>
          <w:lang w:val="fr-FR"/>
        </w:rPr>
        <w:t>:</w:t>
      </w:r>
    </w:p>
    <w:p w14:paraId="7DE5EA25" w14:textId="0B06E69B" w:rsidR="00353E58" w:rsidRPr="00353E58" w:rsidRDefault="00353E58" w:rsidP="000E1D46">
      <w:pPr>
        <w:pStyle w:val="Paragraphedeliste"/>
        <w:numPr>
          <w:ilvl w:val="0"/>
          <w:numId w:val="47"/>
        </w:numPr>
        <w:rPr>
          <w:lang w:val="fr-FR"/>
        </w:rPr>
      </w:pPr>
      <w:r>
        <w:rPr>
          <w:lang w:val="fr-FR"/>
        </w:rPr>
        <w:t>S</w:t>
      </w:r>
      <w:r w:rsidRPr="00353E58">
        <w:rPr>
          <w:lang w:val="fr-FR"/>
        </w:rPr>
        <w:t>élection d'un ensemble d'indicateurs</w:t>
      </w:r>
      <w:r>
        <w:rPr>
          <w:lang w:val="fr-FR"/>
        </w:rPr>
        <w:t xml:space="preserve"> </w:t>
      </w:r>
      <w:r w:rsidRPr="00353E58">
        <w:rPr>
          <w:lang w:val="fr-FR"/>
        </w:rPr>
        <w:t>;</w:t>
      </w:r>
    </w:p>
    <w:p w14:paraId="78549210" w14:textId="05F7C873" w:rsidR="00353E58" w:rsidRPr="00353E58" w:rsidRDefault="00353E58" w:rsidP="000E1D46">
      <w:pPr>
        <w:pStyle w:val="Paragraphedeliste"/>
        <w:numPr>
          <w:ilvl w:val="0"/>
          <w:numId w:val="47"/>
        </w:numPr>
        <w:rPr>
          <w:lang w:val="fr-FR"/>
        </w:rPr>
      </w:pPr>
      <w:r>
        <w:rPr>
          <w:lang w:val="fr-FR"/>
        </w:rPr>
        <w:t>D</w:t>
      </w:r>
      <w:r w:rsidRPr="00353E58">
        <w:rPr>
          <w:lang w:val="fr-FR"/>
        </w:rPr>
        <w:t>éfinition des procédures et des responsabilités en matière de suivi environnemental (</w:t>
      </w:r>
      <w:r w:rsidR="00A20A04">
        <w:rPr>
          <w:lang w:val="fr-FR"/>
        </w:rPr>
        <w:t xml:space="preserve">il s’agit de la </w:t>
      </w:r>
      <w:r w:rsidRPr="00353E58">
        <w:rPr>
          <w:lang w:val="fr-FR"/>
        </w:rPr>
        <w:t>gouvernance du système de suivi).</w:t>
      </w:r>
    </w:p>
    <w:p w14:paraId="5F74740F" w14:textId="65D287A8" w:rsidR="00353E58" w:rsidRPr="00353E58" w:rsidRDefault="00353E58" w:rsidP="00353E58">
      <w:pPr>
        <w:rPr>
          <w:lang w:val="fr-FR"/>
        </w:rPr>
      </w:pPr>
      <w:r w:rsidRPr="00353E58">
        <w:rPr>
          <w:lang w:val="fr-FR"/>
        </w:rPr>
        <w:t xml:space="preserve">Une première ébauche d'indicateurs relatifs aux effets environnementaux du PC, ainsi qu'une proposition de système de gouvernance pour le suivi du Programme (« qui », « comment » et « quand ») </w:t>
      </w:r>
      <w:r w:rsidR="00A20A04">
        <w:rPr>
          <w:lang w:val="fr-FR"/>
        </w:rPr>
        <w:t xml:space="preserve">sont </w:t>
      </w:r>
      <w:r w:rsidRPr="00353E58">
        <w:rPr>
          <w:lang w:val="fr-FR"/>
        </w:rPr>
        <w:t>proposée</w:t>
      </w:r>
      <w:r w:rsidR="00A20A04">
        <w:rPr>
          <w:lang w:val="fr-FR"/>
        </w:rPr>
        <w:t xml:space="preserve">s </w:t>
      </w:r>
      <w:r w:rsidRPr="00353E58">
        <w:rPr>
          <w:lang w:val="fr-FR"/>
        </w:rPr>
        <w:t xml:space="preserve">dans la section suivante. </w:t>
      </w:r>
      <w:r w:rsidRPr="00A20A04">
        <w:rPr>
          <w:b/>
          <w:bCs/>
          <w:lang w:val="fr-FR"/>
        </w:rPr>
        <w:t>Afin d’éviter une duplication et une superposition des activités de suivi, les indicateurs et les dispositions prévues pour le suivi environnemental seront intégrés dans la mesure du possible au dispositif prévu en la matière par le Programme</w:t>
      </w:r>
      <w:r w:rsidRPr="00353E58">
        <w:rPr>
          <w:lang w:val="fr-FR"/>
        </w:rPr>
        <w:t>.</w:t>
      </w:r>
    </w:p>
    <w:p w14:paraId="11955438" w14:textId="77777777" w:rsidR="00353E58" w:rsidRPr="00353E58" w:rsidRDefault="00353E58" w:rsidP="00353E58">
      <w:r w:rsidRPr="00353E58">
        <w:t> </w:t>
      </w:r>
    </w:p>
    <w:p w14:paraId="2D6DAD1A" w14:textId="5D252F9A" w:rsidR="002A604B" w:rsidRPr="003E4464" w:rsidRDefault="002A604B" w:rsidP="00B91FCD">
      <w:pPr>
        <w:pStyle w:val="Titre2"/>
        <w:rPr>
          <w:lang w:val="fr-FR"/>
        </w:rPr>
      </w:pPr>
      <w:r w:rsidRPr="003E4464">
        <w:rPr>
          <w:lang w:val="fr-FR"/>
        </w:rPr>
        <w:t xml:space="preserve"> </w:t>
      </w:r>
      <w:bookmarkStart w:id="195" w:name="_Toc66805704"/>
      <w:bookmarkStart w:id="196" w:name="_Toc66891413"/>
      <w:r w:rsidR="00353E58" w:rsidRPr="003E4464">
        <w:rPr>
          <w:lang w:val="fr-FR"/>
        </w:rPr>
        <w:t>Indicateurs environnementaux</w:t>
      </w:r>
      <w:bookmarkEnd w:id="195"/>
      <w:bookmarkEnd w:id="196"/>
    </w:p>
    <w:p w14:paraId="253C15CF" w14:textId="1F01F7EB" w:rsidR="006727F1" w:rsidRDefault="00A20A04" w:rsidP="006727F1">
      <w:pPr>
        <w:rPr>
          <w:lang w:val="fr-FR"/>
        </w:rPr>
      </w:pPr>
      <w:r>
        <w:rPr>
          <w:lang w:val="fr-FR"/>
        </w:rPr>
        <w:t>Le modèle DPSIR</w:t>
      </w:r>
      <w:r w:rsidRPr="003E4464">
        <w:rPr>
          <w:lang w:val="fr-FR"/>
        </w:rPr>
        <w:t xml:space="preserve"> </w:t>
      </w:r>
      <w:r>
        <w:rPr>
          <w:lang w:val="fr-FR"/>
        </w:rPr>
        <w:t>est u</w:t>
      </w:r>
      <w:r w:rsidR="003E4464" w:rsidRPr="003E4464">
        <w:rPr>
          <w:lang w:val="fr-FR"/>
        </w:rPr>
        <w:t>n modèle conceptu</w:t>
      </w:r>
      <w:r w:rsidR="002004FD">
        <w:rPr>
          <w:lang w:val="fr-FR"/>
        </w:rPr>
        <w:t>el</w:t>
      </w:r>
      <w:r>
        <w:rPr>
          <w:lang w:val="fr-FR"/>
        </w:rPr>
        <w:t xml:space="preserve"> largement </w:t>
      </w:r>
      <w:r w:rsidR="002004FD">
        <w:rPr>
          <w:lang w:val="fr-FR"/>
        </w:rPr>
        <w:t>diffus</w:t>
      </w:r>
      <w:r>
        <w:rPr>
          <w:lang w:val="fr-FR"/>
        </w:rPr>
        <w:t>é et</w:t>
      </w:r>
      <w:r w:rsidR="002004FD">
        <w:rPr>
          <w:lang w:val="fr-FR"/>
        </w:rPr>
        <w:t xml:space="preserve"> </w:t>
      </w:r>
      <w:r>
        <w:rPr>
          <w:lang w:val="fr-FR"/>
        </w:rPr>
        <w:t xml:space="preserve">utilisé </w:t>
      </w:r>
      <w:r w:rsidR="002004FD">
        <w:rPr>
          <w:lang w:val="fr-FR"/>
        </w:rPr>
        <w:t xml:space="preserve">pour classifier les indicateurs </w:t>
      </w:r>
      <w:r>
        <w:rPr>
          <w:rStyle w:val="Appelnotedebasdep"/>
          <w:i/>
        </w:rPr>
        <w:footnoteReference w:id="44"/>
      </w:r>
      <w:r>
        <w:rPr>
          <w:lang w:val="fr-FR"/>
        </w:rPr>
        <w:t> ;</w:t>
      </w:r>
      <w:r w:rsidR="002004FD">
        <w:rPr>
          <w:lang w:val="fr-FR"/>
        </w:rPr>
        <w:t xml:space="preserve"> </w:t>
      </w:r>
      <w:r w:rsidR="00E2298C">
        <w:rPr>
          <w:lang w:val="fr-FR"/>
        </w:rPr>
        <w:t>qui pour une situation donnée (définie par l’indicateur d’</w:t>
      </w:r>
      <w:r w:rsidR="00E2298C" w:rsidRPr="00A20A04">
        <w:rPr>
          <w:i/>
          <w:iCs/>
          <w:lang w:val="fr-FR"/>
        </w:rPr>
        <w:t>État</w:t>
      </w:r>
      <w:r w:rsidR="00E2298C">
        <w:rPr>
          <w:lang w:val="fr-FR"/>
        </w:rPr>
        <w:t xml:space="preserve">), identifie les </w:t>
      </w:r>
      <w:r w:rsidR="009C673B">
        <w:rPr>
          <w:i/>
          <w:iCs/>
          <w:lang w:val="fr-FR"/>
        </w:rPr>
        <w:t xml:space="preserve">Forces </w:t>
      </w:r>
      <w:r w:rsidR="00DC39A0">
        <w:rPr>
          <w:i/>
          <w:iCs/>
          <w:lang w:val="fr-FR"/>
        </w:rPr>
        <w:t xml:space="preserve">motrices </w:t>
      </w:r>
      <w:r w:rsidR="00DC39A0">
        <w:rPr>
          <w:lang w:val="fr-FR"/>
        </w:rPr>
        <w:t>et</w:t>
      </w:r>
      <w:r w:rsidR="009C673B">
        <w:rPr>
          <w:lang w:val="fr-FR"/>
        </w:rPr>
        <w:t xml:space="preserve"> les </w:t>
      </w:r>
      <w:r w:rsidR="009C673B">
        <w:rPr>
          <w:i/>
          <w:iCs/>
          <w:lang w:val="fr-FR"/>
        </w:rPr>
        <w:t>Pressions</w:t>
      </w:r>
      <w:r w:rsidR="009C673B">
        <w:rPr>
          <w:lang w:val="fr-FR"/>
        </w:rPr>
        <w:t xml:space="preserve"> ainsi </w:t>
      </w:r>
      <w:r>
        <w:rPr>
          <w:lang w:val="fr-FR"/>
        </w:rPr>
        <w:t>que</w:t>
      </w:r>
      <w:r w:rsidR="009C673B">
        <w:rPr>
          <w:lang w:val="fr-FR"/>
        </w:rPr>
        <w:t xml:space="preserve"> l’</w:t>
      </w:r>
      <w:r w:rsidR="009C673B">
        <w:rPr>
          <w:i/>
          <w:iCs/>
          <w:lang w:val="fr-FR"/>
        </w:rPr>
        <w:t>Impact</w:t>
      </w:r>
      <w:r w:rsidR="009C673B">
        <w:rPr>
          <w:lang w:val="fr-FR"/>
        </w:rPr>
        <w:t xml:space="preserve"> (</w:t>
      </w:r>
      <w:r>
        <w:rPr>
          <w:lang w:val="fr-FR"/>
        </w:rPr>
        <w:t>mesuré comme une variation dans de l’indicateur d’Etat</w:t>
      </w:r>
      <w:r w:rsidR="007A236E">
        <w:rPr>
          <w:lang w:val="fr-FR"/>
        </w:rPr>
        <w:t>)</w:t>
      </w:r>
      <w:r w:rsidR="002C0513">
        <w:rPr>
          <w:lang w:val="fr-FR"/>
        </w:rPr>
        <w:t xml:space="preserve">. Des mécanismes </w:t>
      </w:r>
      <w:r>
        <w:rPr>
          <w:lang w:val="fr-FR"/>
        </w:rPr>
        <w:t xml:space="preserve">de rétroaction </w:t>
      </w:r>
      <w:r w:rsidR="002C0513">
        <w:rPr>
          <w:lang w:val="fr-FR"/>
        </w:rPr>
        <w:t xml:space="preserve">sont activés par la suite pour réduire ou </w:t>
      </w:r>
      <w:r w:rsidR="007C77C8">
        <w:rPr>
          <w:lang w:val="fr-FR"/>
        </w:rPr>
        <w:t xml:space="preserve">supprimer </w:t>
      </w:r>
      <w:r w:rsidR="000C628B">
        <w:rPr>
          <w:lang w:val="fr-FR"/>
        </w:rPr>
        <w:t>l’impact (</w:t>
      </w:r>
      <w:r w:rsidR="000C628B">
        <w:rPr>
          <w:i/>
          <w:iCs/>
          <w:lang w:val="fr-FR"/>
        </w:rPr>
        <w:t>Réponse</w:t>
      </w:r>
      <w:r w:rsidR="000C628B">
        <w:rPr>
          <w:lang w:val="fr-FR"/>
        </w:rPr>
        <w:t xml:space="preserve">). </w:t>
      </w:r>
      <w:r w:rsidR="000C628B" w:rsidRPr="000C628B">
        <w:rPr>
          <w:lang w:val="fr-FR"/>
        </w:rPr>
        <w:t>L</w:t>
      </w:r>
      <w:r>
        <w:rPr>
          <w:lang w:val="fr-FR"/>
        </w:rPr>
        <w:t>es</w:t>
      </w:r>
      <w:r w:rsidR="000C628B" w:rsidRPr="000C628B">
        <w:rPr>
          <w:lang w:val="fr-FR"/>
        </w:rPr>
        <w:t xml:space="preserve"> force</w:t>
      </w:r>
      <w:r>
        <w:rPr>
          <w:lang w:val="fr-FR"/>
        </w:rPr>
        <w:t>s</w:t>
      </w:r>
      <w:r w:rsidR="000C628B" w:rsidRPr="000C628B">
        <w:rPr>
          <w:lang w:val="fr-FR"/>
        </w:rPr>
        <w:t xml:space="preserve"> </w:t>
      </w:r>
      <w:r w:rsidR="00C50270" w:rsidRPr="000C628B">
        <w:rPr>
          <w:lang w:val="fr-FR"/>
        </w:rPr>
        <w:t>motrice</w:t>
      </w:r>
      <w:r>
        <w:rPr>
          <w:lang w:val="fr-FR"/>
        </w:rPr>
        <w:t xml:space="preserve">s sont </w:t>
      </w:r>
      <w:r w:rsidR="000C628B" w:rsidRPr="000C628B">
        <w:rPr>
          <w:lang w:val="fr-FR"/>
        </w:rPr>
        <w:t>normalement</w:t>
      </w:r>
      <w:r>
        <w:rPr>
          <w:lang w:val="fr-FR"/>
        </w:rPr>
        <w:t xml:space="preserve"> identifiées par le Programme lui-même à travers </w:t>
      </w:r>
      <w:r w:rsidR="000C628B" w:rsidRPr="000C628B">
        <w:rPr>
          <w:lang w:val="fr-FR"/>
        </w:rPr>
        <w:t>l</w:t>
      </w:r>
      <w:r w:rsidR="000C628B">
        <w:rPr>
          <w:lang w:val="fr-FR"/>
        </w:rPr>
        <w:t xml:space="preserve">’analyse AFOM. </w:t>
      </w:r>
      <w:r w:rsidR="00587C78">
        <w:rPr>
          <w:lang w:val="fr-FR"/>
        </w:rPr>
        <w:t xml:space="preserve"> A noter que les indicateurs qui sont sensés mesurer la </w:t>
      </w:r>
      <w:r w:rsidR="00587C78" w:rsidRPr="00587C78">
        <w:rPr>
          <w:i/>
          <w:iCs/>
          <w:lang w:val="fr-FR"/>
        </w:rPr>
        <w:t>R</w:t>
      </w:r>
      <w:r w:rsidR="000C628B" w:rsidRPr="00587C78">
        <w:rPr>
          <w:i/>
          <w:iCs/>
          <w:lang w:val="fr-FR"/>
        </w:rPr>
        <w:t xml:space="preserve">éponse </w:t>
      </w:r>
      <w:r w:rsidR="00587C78" w:rsidRPr="00587C78">
        <w:rPr>
          <w:lang w:val="fr-FR"/>
        </w:rPr>
        <w:t>du Programme</w:t>
      </w:r>
      <w:r w:rsidR="00587C78">
        <w:rPr>
          <w:i/>
          <w:iCs/>
          <w:lang w:val="fr-FR"/>
        </w:rPr>
        <w:t xml:space="preserve"> </w:t>
      </w:r>
      <w:r w:rsidR="000C628B" w:rsidRPr="00896ADA">
        <w:rPr>
          <w:lang w:val="fr-FR"/>
        </w:rPr>
        <w:t>correspond</w:t>
      </w:r>
      <w:r w:rsidR="00587C78">
        <w:rPr>
          <w:lang w:val="fr-FR"/>
        </w:rPr>
        <w:t>ent</w:t>
      </w:r>
      <w:r w:rsidR="000C628B" w:rsidRPr="00896ADA">
        <w:rPr>
          <w:lang w:val="fr-FR"/>
        </w:rPr>
        <w:t xml:space="preserve"> aux mesures de mitigations </w:t>
      </w:r>
      <w:r w:rsidR="00896ADA" w:rsidRPr="00896ADA">
        <w:rPr>
          <w:lang w:val="fr-FR"/>
        </w:rPr>
        <w:t>développées dans l</w:t>
      </w:r>
      <w:r w:rsidR="00587C78">
        <w:rPr>
          <w:lang w:val="fr-FR"/>
        </w:rPr>
        <w:t>a section précédente</w:t>
      </w:r>
      <w:r w:rsidR="00896ADA">
        <w:rPr>
          <w:lang w:val="fr-FR"/>
        </w:rPr>
        <w:t xml:space="preserve">. </w:t>
      </w:r>
      <w:r w:rsidR="00896ADA" w:rsidRPr="00896ADA">
        <w:rPr>
          <w:lang w:val="fr-FR"/>
        </w:rPr>
        <w:t>Dans le système de suivi du Programme de coopération, t</w:t>
      </w:r>
      <w:r w:rsidR="00896ADA">
        <w:rPr>
          <w:lang w:val="fr-FR"/>
        </w:rPr>
        <w:t>rois catégories d’indicateur sont traditionnellement utilisées :</w:t>
      </w:r>
    </w:p>
    <w:p w14:paraId="37DCB0F8" w14:textId="221DB518" w:rsidR="006727F1" w:rsidRDefault="006727F1" w:rsidP="000E1D46">
      <w:pPr>
        <w:pStyle w:val="Paragraphedeliste"/>
        <w:numPr>
          <w:ilvl w:val="0"/>
          <w:numId w:val="48"/>
        </w:numPr>
        <w:rPr>
          <w:lang w:val="fr-FR"/>
        </w:rPr>
      </w:pPr>
      <w:r>
        <w:rPr>
          <w:lang w:val="fr-FR"/>
        </w:rPr>
        <w:t>D</w:t>
      </w:r>
      <w:r w:rsidRPr="006727F1">
        <w:rPr>
          <w:lang w:val="fr-FR"/>
        </w:rPr>
        <w:t>es indicateurs descriptifs</w:t>
      </w:r>
      <w:r>
        <w:rPr>
          <w:lang w:val="fr-FR"/>
        </w:rPr>
        <w:t xml:space="preserve"> </w:t>
      </w:r>
      <w:r w:rsidRPr="006727F1">
        <w:rPr>
          <w:lang w:val="fr-FR"/>
        </w:rPr>
        <w:t>;</w:t>
      </w:r>
    </w:p>
    <w:p w14:paraId="777D1DFE" w14:textId="1560D357" w:rsidR="006727F1" w:rsidRDefault="006727F1" w:rsidP="000E1D46">
      <w:pPr>
        <w:pStyle w:val="Paragraphedeliste"/>
        <w:numPr>
          <w:ilvl w:val="0"/>
          <w:numId w:val="48"/>
        </w:numPr>
        <w:rPr>
          <w:lang w:val="fr-FR"/>
        </w:rPr>
      </w:pPr>
      <w:r>
        <w:rPr>
          <w:lang w:val="fr-FR"/>
        </w:rPr>
        <w:t>D</w:t>
      </w:r>
      <w:r w:rsidRPr="006727F1">
        <w:rPr>
          <w:lang w:val="fr-FR"/>
        </w:rPr>
        <w:t xml:space="preserve">es indicateurs </w:t>
      </w:r>
      <w:r w:rsidR="00587C78">
        <w:rPr>
          <w:lang w:val="fr-FR"/>
        </w:rPr>
        <w:t xml:space="preserve">de </w:t>
      </w:r>
      <w:r w:rsidR="00A20A04">
        <w:rPr>
          <w:lang w:val="fr-FR"/>
        </w:rPr>
        <w:t>réalisation (outputs)</w:t>
      </w:r>
      <w:r w:rsidRPr="006727F1">
        <w:rPr>
          <w:lang w:val="fr-FR"/>
        </w:rPr>
        <w:t>;</w:t>
      </w:r>
      <w:r w:rsidR="00A20A04">
        <w:rPr>
          <w:lang w:val="fr-FR"/>
        </w:rPr>
        <w:t xml:space="preserve"> et </w:t>
      </w:r>
    </w:p>
    <w:p w14:paraId="2A4AEBF5" w14:textId="1BEF9ACF" w:rsidR="006727F1" w:rsidRPr="006727F1" w:rsidRDefault="006727F1" w:rsidP="000E1D46">
      <w:pPr>
        <w:pStyle w:val="Paragraphedeliste"/>
        <w:numPr>
          <w:ilvl w:val="0"/>
          <w:numId w:val="48"/>
        </w:numPr>
        <w:rPr>
          <w:lang w:val="fr-FR"/>
        </w:rPr>
      </w:pPr>
      <w:r>
        <w:rPr>
          <w:lang w:val="fr-FR"/>
        </w:rPr>
        <w:lastRenderedPageBreak/>
        <w:t>D</w:t>
      </w:r>
      <w:r w:rsidRPr="006727F1">
        <w:rPr>
          <w:lang w:val="fr-FR"/>
        </w:rPr>
        <w:t xml:space="preserve">es indicateurs de </w:t>
      </w:r>
      <w:r w:rsidR="00587C78">
        <w:rPr>
          <w:lang w:val="fr-FR"/>
        </w:rPr>
        <w:t>performance</w:t>
      </w:r>
      <w:r w:rsidRPr="006727F1">
        <w:rPr>
          <w:lang w:val="fr-FR"/>
        </w:rPr>
        <w:t>.</w:t>
      </w:r>
    </w:p>
    <w:p w14:paraId="2069AFC0" w14:textId="410D8224" w:rsidR="006727F1" w:rsidRPr="00762302" w:rsidRDefault="006727F1" w:rsidP="00082BFC">
      <w:pPr>
        <w:rPr>
          <w:lang w:val="fr-FR"/>
        </w:rPr>
      </w:pPr>
      <w:r w:rsidRPr="006727F1">
        <w:rPr>
          <w:lang w:val="fr-FR"/>
        </w:rPr>
        <w:t xml:space="preserve">Il est possible d’associer </w:t>
      </w:r>
      <w:r>
        <w:rPr>
          <w:lang w:val="fr-FR"/>
        </w:rPr>
        <w:t xml:space="preserve">ces trois catégories avec le </w:t>
      </w:r>
      <w:r w:rsidR="00762302">
        <w:rPr>
          <w:lang w:val="fr-FR"/>
        </w:rPr>
        <w:t>PEI (</w:t>
      </w:r>
      <w:r w:rsidR="00762302">
        <w:rPr>
          <w:i/>
          <w:iCs/>
          <w:lang w:val="fr-FR"/>
        </w:rPr>
        <w:t>Pression, État, Impact</w:t>
      </w:r>
      <w:r w:rsidR="00762302">
        <w:rPr>
          <w:lang w:val="fr-FR"/>
        </w:rPr>
        <w:t>) défini</w:t>
      </w:r>
      <w:r w:rsidR="00406381">
        <w:rPr>
          <w:lang w:val="fr-FR"/>
        </w:rPr>
        <w:t>e</w:t>
      </w:r>
      <w:r w:rsidR="00762302">
        <w:rPr>
          <w:lang w:val="fr-FR"/>
        </w:rPr>
        <w:t xml:space="preserve"> par le modèle DPSIR.</w:t>
      </w:r>
    </w:p>
    <w:p w14:paraId="3570A539" w14:textId="491A558F" w:rsidR="00676914" w:rsidRPr="00136745" w:rsidRDefault="00676914" w:rsidP="00082BFC">
      <w:pPr>
        <w:rPr>
          <w:lang w:val="fr-FR"/>
        </w:rPr>
      </w:pPr>
      <w:r w:rsidRPr="00676914">
        <w:rPr>
          <w:u w:val="single"/>
          <w:lang w:val="fr-FR"/>
        </w:rPr>
        <w:t>Les indicateurs descriptifs</w:t>
      </w:r>
      <w:r w:rsidRPr="00676914">
        <w:rPr>
          <w:lang w:val="fr-FR"/>
        </w:rPr>
        <w:t xml:space="preserve"> sont collectés </w:t>
      </w:r>
      <w:r w:rsidR="00587C78">
        <w:rPr>
          <w:lang w:val="fr-FR"/>
        </w:rPr>
        <w:t>au cours de</w:t>
      </w:r>
      <w:r>
        <w:rPr>
          <w:lang w:val="fr-FR"/>
        </w:rPr>
        <w:t xml:space="preserve"> </w:t>
      </w:r>
      <w:r w:rsidR="00587C78">
        <w:rPr>
          <w:lang w:val="fr-FR"/>
        </w:rPr>
        <w:t>l’analyse de</w:t>
      </w:r>
      <w:r>
        <w:rPr>
          <w:lang w:val="fr-FR"/>
        </w:rPr>
        <w:t xml:space="preserve"> contexte</w:t>
      </w:r>
      <w:r w:rsidR="00587C78">
        <w:rPr>
          <w:lang w:val="fr-FR"/>
        </w:rPr>
        <w:t xml:space="preserve"> (chapitre 2 de ce rapport)</w:t>
      </w:r>
      <w:r>
        <w:rPr>
          <w:lang w:val="fr-FR"/>
        </w:rPr>
        <w:t xml:space="preserve">. Ils sont utilisés pour </w:t>
      </w:r>
      <w:r w:rsidR="00A7218B">
        <w:rPr>
          <w:lang w:val="fr-FR"/>
        </w:rPr>
        <w:t>décrire</w:t>
      </w:r>
      <w:r>
        <w:rPr>
          <w:lang w:val="fr-FR"/>
        </w:rPr>
        <w:t xml:space="preserve"> l’état initial</w:t>
      </w:r>
      <w:r w:rsidR="00B16121">
        <w:rPr>
          <w:lang w:val="fr-FR"/>
        </w:rPr>
        <w:t xml:space="preserve"> </w:t>
      </w:r>
      <w:r w:rsidR="00916FF6">
        <w:rPr>
          <w:lang w:val="fr-FR"/>
        </w:rPr>
        <w:t xml:space="preserve">(indicateur d’état) </w:t>
      </w:r>
      <w:r w:rsidR="00B16121">
        <w:rPr>
          <w:lang w:val="fr-FR"/>
        </w:rPr>
        <w:t xml:space="preserve">et, via le suivi, ils peuvent </w:t>
      </w:r>
      <w:r w:rsidR="00587C78">
        <w:rPr>
          <w:lang w:val="fr-FR"/>
        </w:rPr>
        <w:t>illustrer l</w:t>
      </w:r>
      <w:r w:rsidR="00B16121">
        <w:rPr>
          <w:lang w:val="fr-FR"/>
        </w:rPr>
        <w:t xml:space="preserve">es variations </w:t>
      </w:r>
      <w:r w:rsidR="00587C78">
        <w:rPr>
          <w:lang w:val="fr-FR"/>
        </w:rPr>
        <w:t xml:space="preserve">observées </w:t>
      </w:r>
      <w:r w:rsidR="00B16121">
        <w:rPr>
          <w:lang w:val="fr-FR"/>
        </w:rPr>
        <w:t xml:space="preserve">dans l’environnement au cours de la période 2021-2027. Les informations </w:t>
      </w:r>
      <w:r w:rsidR="005F3F12">
        <w:rPr>
          <w:lang w:val="fr-FR"/>
        </w:rPr>
        <w:t>pour quantifier les indicateurs descriptifs peu</w:t>
      </w:r>
      <w:r w:rsidR="00174FE2">
        <w:rPr>
          <w:lang w:val="fr-FR"/>
        </w:rPr>
        <w:t>vent</w:t>
      </w:r>
      <w:r w:rsidR="005F3F12">
        <w:rPr>
          <w:lang w:val="fr-FR"/>
        </w:rPr>
        <w:t xml:space="preserve"> être directement obtenu</w:t>
      </w:r>
      <w:r w:rsidR="00174FE2">
        <w:rPr>
          <w:lang w:val="fr-FR"/>
        </w:rPr>
        <w:t>e</w:t>
      </w:r>
      <w:r w:rsidR="005F3F12">
        <w:rPr>
          <w:lang w:val="fr-FR"/>
        </w:rPr>
        <w:t>s via les agences nationales de l’environnement, ou les organisations publi</w:t>
      </w:r>
      <w:r w:rsidR="00006CF4">
        <w:rPr>
          <w:lang w:val="fr-FR"/>
        </w:rPr>
        <w:t>ques</w:t>
      </w:r>
      <w:r w:rsidR="005F3F12">
        <w:rPr>
          <w:lang w:val="fr-FR"/>
        </w:rPr>
        <w:t xml:space="preserve"> et privées engagés dans la production et la communication d’informations environnementales à destination du public</w:t>
      </w:r>
      <w:r w:rsidR="00136745">
        <w:rPr>
          <w:lang w:val="fr-FR"/>
        </w:rPr>
        <w:t>, ainsi que les projets soutenus par le Programme (par ex. le projet MED</w:t>
      </w:r>
      <w:r w:rsidR="00006CF4">
        <w:rPr>
          <w:lang w:val="fr-FR"/>
        </w:rPr>
        <w:t xml:space="preserve"> 2014-2020</w:t>
      </w:r>
      <w:r w:rsidR="00136745">
        <w:rPr>
          <w:lang w:val="fr-FR"/>
        </w:rPr>
        <w:t xml:space="preserve"> </w:t>
      </w:r>
      <w:r w:rsidR="00587C78">
        <w:rPr>
          <w:lang w:val="fr-FR"/>
        </w:rPr>
        <w:t>‘</w:t>
      </w:r>
      <w:r w:rsidR="00136745">
        <w:rPr>
          <w:lang w:val="fr-FR"/>
        </w:rPr>
        <w:t>Renewable energy</w:t>
      </w:r>
      <w:r w:rsidR="00587C78">
        <w:rPr>
          <w:lang w:val="fr-FR"/>
        </w:rPr>
        <w:t>’</w:t>
      </w:r>
      <w:r w:rsidR="00136745">
        <w:rPr>
          <w:lang w:val="fr-FR"/>
        </w:rPr>
        <w:t xml:space="preserve">). </w:t>
      </w:r>
    </w:p>
    <w:p w14:paraId="446D51E3" w14:textId="1EBBDD03" w:rsidR="00587C78" w:rsidRDefault="00744DFC" w:rsidP="00082BFC">
      <w:pPr>
        <w:rPr>
          <w:rFonts w:cs="Helvetica"/>
          <w:lang w:val="fr-FR"/>
        </w:rPr>
      </w:pPr>
      <w:r w:rsidRPr="00744DFC">
        <w:rPr>
          <w:u w:val="single"/>
          <w:lang w:val="fr-FR"/>
        </w:rPr>
        <w:t xml:space="preserve">Les indicateurs </w:t>
      </w:r>
      <w:r w:rsidR="00916FF6">
        <w:rPr>
          <w:u w:val="single"/>
          <w:lang w:val="fr-FR"/>
        </w:rPr>
        <w:t xml:space="preserve">de </w:t>
      </w:r>
      <w:r w:rsidR="00587C78">
        <w:rPr>
          <w:u w:val="single"/>
          <w:lang w:val="fr-FR"/>
        </w:rPr>
        <w:t>réalisation</w:t>
      </w:r>
      <w:r w:rsidRPr="00744DFC">
        <w:rPr>
          <w:lang w:val="fr-FR"/>
        </w:rPr>
        <w:t xml:space="preserve"> </w:t>
      </w:r>
      <w:r w:rsidR="00587C78">
        <w:rPr>
          <w:lang w:val="fr-FR"/>
        </w:rPr>
        <w:t xml:space="preserve">mettent en </w:t>
      </w:r>
      <w:r w:rsidR="00587C78">
        <w:rPr>
          <w:rFonts w:cs="Helvetica"/>
          <w:lang w:val="fr-FR"/>
        </w:rPr>
        <w:t xml:space="preserve">évidence la mise en œuvre du PC (i.e. ses actions) dans sa dimension environnementale. </w:t>
      </w:r>
      <w:r w:rsidR="00587C78" w:rsidRPr="004558DA">
        <w:rPr>
          <w:rFonts w:cs="Helvetica"/>
          <w:lang w:val="fr-FR"/>
        </w:rPr>
        <w:t>Ils peuvent contribuer à la compréhension de la performance e</w:t>
      </w:r>
      <w:r w:rsidR="00587C78">
        <w:rPr>
          <w:rFonts w:cs="Helvetica"/>
          <w:lang w:val="fr-FR"/>
        </w:rPr>
        <w:t xml:space="preserve">nvironnementale du PC. </w:t>
      </w:r>
    </w:p>
    <w:p w14:paraId="65F39009" w14:textId="56BE2967" w:rsidR="00856EB4" w:rsidRPr="004558DA" w:rsidRDefault="00856EB4" w:rsidP="00082BFC">
      <w:pPr>
        <w:rPr>
          <w:rFonts w:cs="Helvetica"/>
          <w:lang w:val="fr-FR"/>
        </w:rPr>
      </w:pPr>
      <w:r w:rsidRPr="004D1822">
        <w:rPr>
          <w:rFonts w:cs="Helvetica"/>
          <w:u w:val="single"/>
          <w:lang w:val="fr-FR"/>
        </w:rPr>
        <w:t xml:space="preserve">Les indicateurs de </w:t>
      </w:r>
      <w:r w:rsidR="00587C78">
        <w:rPr>
          <w:rFonts w:cs="Helvetica"/>
          <w:u w:val="single"/>
          <w:lang w:val="fr-FR"/>
        </w:rPr>
        <w:t>performance</w:t>
      </w:r>
      <w:r w:rsidR="004B0B38">
        <w:rPr>
          <w:rFonts w:cs="Helvetica"/>
          <w:u w:val="single"/>
          <w:lang w:val="fr-FR"/>
        </w:rPr>
        <w:t xml:space="preserve"> environnementale</w:t>
      </w:r>
      <w:r>
        <w:rPr>
          <w:rFonts w:cs="Helvetica"/>
          <w:lang w:val="fr-FR"/>
        </w:rPr>
        <w:t xml:space="preserve"> mesurent </w:t>
      </w:r>
      <w:r w:rsidR="00587C78">
        <w:rPr>
          <w:rFonts w:cs="Helvetica"/>
          <w:lang w:val="fr-FR"/>
        </w:rPr>
        <w:t>la contribution du Programme aux objectifs environnementaux</w:t>
      </w:r>
      <w:r w:rsidR="004B0B38">
        <w:rPr>
          <w:rFonts w:cs="Helvetica"/>
          <w:lang w:val="fr-FR"/>
        </w:rPr>
        <w:t> ; ils</w:t>
      </w:r>
      <w:r w:rsidR="001757D7">
        <w:rPr>
          <w:rFonts w:cs="Helvetica"/>
          <w:lang w:val="fr-FR"/>
        </w:rPr>
        <w:t xml:space="preserve"> </w:t>
      </w:r>
      <w:r w:rsidR="00587C78">
        <w:rPr>
          <w:rFonts w:cs="Helvetica"/>
          <w:lang w:val="fr-FR"/>
        </w:rPr>
        <w:t xml:space="preserve">correspondent </w:t>
      </w:r>
      <w:r w:rsidR="00916FF6">
        <w:rPr>
          <w:rFonts w:cs="Helvetica"/>
          <w:lang w:val="fr-FR"/>
        </w:rPr>
        <w:t xml:space="preserve">essentiellement </w:t>
      </w:r>
      <w:r w:rsidR="00587C78">
        <w:rPr>
          <w:rFonts w:cs="Helvetica"/>
          <w:lang w:val="fr-FR"/>
        </w:rPr>
        <w:t xml:space="preserve">aux indicateurs </w:t>
      </w:r>
      <w:r w:rsidR="00916FF6">
        <w:rPr>
          <w:rFonts w:cs="Helvetica"/>
          <w:lang w:val="fr-FR"/>
        </w:rPr>
        <w:t>d’impact (mais aussi de pression). Ces indicateurs peuvent être directement incorporés aux indicateurs de résultat directement pris en charge par le Programme.</w:t>
      </w:r>
    </w:p>
    <w:p w14:paraId="1C2CD9AC" w14:textId="4326EDC2" w:rsidR="002A604B" w:rsidRPr="00CA7D5C" w:rsidRDefault="000623E3" w:rsidP="00CA7D5C">
      <w:pPr>
        <w:rPr>
          <w:lang w:val="fr-FR"/>
        </w:rPr>
        <w:sectPr w:rsidR="002A604B" w:rsidRPr="00CA7D5C">
          <w:pgSz w:w="11900" w:h="16840"/>
          <w:pgMar w:top="1417" w:right="1134" w:bottom="1134" w:left="1134" w:header="708" w:footer="708" w:gutter="0"/>
          <w:cols w:space="708"/>
        </w:sectPr>
      </w:pPr>
      <w:r w:rsidRPr="000623E3">
        <w:rPr>
          <w:lang w:val="fr-FR"/>
        </w:rPr>
        <w:t>Les indicateurs propos</w:t>
      </w:r>
      <w:r w:rsidR="002B3580">
        <w:rPr>
          <w:lang w:val="fr-FR"/>
        </w:rPr>
        <w:t>é</w:t>
      </w:r>
      <w:r w:rsidRPr="000623E3">
        <w:rPr>
          <w:lang w:val="fr-FR"/>
        </w:rPr>
        <w:t>s pour l</w:t>
      </w:r>
      <w:r>
        <w:rPr>
          <w:lang w:val="fr-FR"/>
        </w:rPr>
        <w:t>e système de suivi environnemental sont reporté</w:t>
      </w:r>
      <w:r w:rsidR="002B3580">
        <w:rPr>
          <w:lang w:val="fr-FR"/>
        </w:rPr>
        <w:t>s</w:t>
      </w:r>
      <w:r>
        <w:rPr>
          <w:lang w:val="fr-FR"/>
        </w:rPr>
        <w:t xml:space="preserve"> dans le </w:t>
      </w:r>
      <w:r w:rsidR="00916FF6">
        <w:rPr>
          <w:lang w:val="fr-FR"/>
        </w:rPr>
        <w:t>t</w:t>
      </w:r>
      <w:r>
        <w:rPr>
          <w:lang w:val="fr-FR"/>
        </w:rPr>
        <w:t xml:space="preserve">ableau </w:t>
      </w:r>
      <w:r w:rsidR="00916FF6">
        <w:rPr>
          <w:lang w:val="fr-FR"/>
        </w:rPr>
        <w:t>suivant</w:t>
      </w:r>
      <w:r>
        <w:rPr>
          <w:lang w:val="fr-FR"/>
        </w:rPr>
        <w:t xml:space="preserve">. </w:t>
      </w:r>
      <w:r w:rsidRPr="00D51B06">
        <w:rPr>
          <w:lang w:val="fr-FR"/>
        </w:rPr>
        <w:t xml:space="preserve">Les indicateurs de </w:t>
      </w:r>
      <w:r w:rsidR="00DA7259" w:rsidRPr="00D51B06">
        <w:rPr>
          <w:lang w:val="fr-FR"/>
        </w:rPr>
        <w:t>contextes</w:t>
      </w:r>
      <w:r w:rsidRPr="00D51B06">
        <w:rPr>
          <w:lang w:val="fr-FR"/>
        </w:rPr>
        <w:t xml:space="preserve"> </w:t>
      </w:r>
      <w:r w:rsidR="00D51B06" w:rsidRPr="00D51B06">
        <w:rPr>
          <w:lang w:val="fr-FR"/>
        </w:rPr>
        <w:t>sont principalement ceux utilisés dans l</w:t>
      </w:r>
      <w:r w:rsidR="00D51B06">
        <w:rPr>
          <w:lang w:val="fr-FR"/>
        </w:rPr>
        <w:t xml:space="preserve">’analyse de contexte mais peuvent être substitués en fonction de la disponibilité des données. </w:t>
      </w:r>
      <w:r w:rsidR="00AD51D3" w:rsidRPr="00AD51D3">
        <w:rPr>
          <w:lang w:val="fr-FR"/>
        </w:rPr>
        <w:t xml:space="preserve">Les indicateurs de résultats et de </w:t>
      </w:r>
      <w:r w:rsidR="00AD51D3">
        <w:rPr>
          <w:lang w:val="fr-FR"/>
        </w:rPr>
        <w:t>réalisation</w:t>
      </w:r>
      <w:r w:rsidR="00AD51D3" w:rsidRPr="00AD51D3">
        <w:rPr>
          <w:lang w:val="fr-FR"/>
        </w:rPr>
        <w:t xml:space="preserve"> environnementaux devraient principalement dériver des résultats du </w:t>
      </w:r>
      <w:r w:rsidR="00916FF6">
        <w:rPr>
          <w:lang w:val="fr-FR"/>
        </w:rPr>
        <w:t>P</w:t>
      </w:r>
      <w:r w:rsidR="00AD51D3" w:rsidRPr="00AD51D3">
        <w:rPr>
          <w:lang w:val="fr-FR"/>
        </w:rPr>
        <w:t xml:space="preserve">rogramme, des </w:t>
      </w:r>
      <w:r w:rsidR="00AD51D3">
        <w:rPr>
          <w:lang w:val="fr-FR"/>
        </w:rPr>
        <w:t>réalisations</w:t>
      </w:r>
      <w:r w:rsidR="00AD51D3" w:rsidRPr="00AD51D3">
        <w:rPr>
          <w:lang w:val="fr-FR"/>
        </w:rPr>
        <w:t xml:space="preserve"> commun</w:t>
      </w:r>
      <w:r w:rsidR="00AD51D3">
        <w:rPr>
          <w:lang w:val="fr-FR"/>
        </w:rPr>
        <w:t>e</w:t>
      </w:r>
      <w:r w:rsidR="00AD51D3" w:rsidRPr="00AD51D3">
        <w:rPr>
          <w:lang w:val="fr-FR"/>
        </w:rPr>
        <w:t xml:space="preserve">s et spécifiques </w:t>
      </w:r>
      <w:r w:rsidR="00916FF6">
        <w:rPr>
          <w:lang w:val="fr-FR"/>
        </w:rPr>
        <w:t xml:space="preserve">et seront dans ce cadre </w:t>
      </w:r>
      <w:r w:rsidR="00AD51D3" w:rsidRPr="00AD51D3">
        <w:rPr>
          <w:lang w:val="fr-FR"/>
        </w:rPr>
        <w:t>directement ou indirectement</w:t>
      </w:r>
      <w:r w:rsidR="00173FFB">
        <w:rPr>
          <w:lang w:val="fr-FR"/>
        </w:rPr>
        <w:t>,</w:t>
      </w:r>
      <w:r w:rsidR="00AD51D3" w:rsidRPr="00AD51D3">
        <w:rPr>
          <w:lang w:val="fr-FR"/>
        </w:rPr>
        <w:t xml:space="preserve"> traités par le système de suivi du </w:t>
      </w:r>
      <w:r w:rsidR="00173FFB">
        <w:rPr>
          <w:lang w:val="fr-FR"/>
        </w:rPr>
        <w:t>PC</w:t>
      </w:r>
      <w:r w:rsidR="00916FF6">
        <w:rPr>
          <w:lang w:val="fr-FR"/>
        </w:rPr>
        <w:t>. Toutefois une quantification</w:t>
      </w:r>
      <w:r w:rsidR="00AD51D3" w:rsidRPr="00AD51D3">
        <w:rPr>
          <w:lang w:val="fr-FR"/>
        </w:rPr>
        <w:t xml:space="preserve"> dans le cadre de l'évaluation </w:t>
      </w:r>
      <w:r w:rsidR="00916FF6">
        <w:rPr>
          <w:lang w:val="fr-FR"/>
        </w:rPr>
        <w:t>‘</w:t>
      </w:r>
      <w:r w:rsidR="00CA7D5C">
        <w:rPr>
          <w:lang w:val="fr-FR"/>
        </w:rPr>
        <w:t>in itinere</w:t>
      </w:r>
      <w:r w:rsidR="00916FF6">
        <w:rPr>
          <w:lang w:val="fr-FR"/>
        </w:rPr>
        <w:t>’</w:t>
      </w:r>
      <w:r w:rsidR="00CA7D5C">
        <w:rPr>
          <w:lang w:val="fr-FR"/>
        </w:rPr>
        <w:t xml:space="preserve"> du PC</w:t>
      </w:r>
      <w:r w:rsidR="00916FF6">
        <w:rPr>
          <w:lang w:val="fr-FR"/>
        </w:rPr>
        <w:t xml:space="preserve"> s’avère une option possible. </w:t>
      </w:r>
    </w:p>
    <w:p w14:paraId="415AA6DE" w14:textId="7DD19909" w:rsidR="00BA3024" w:rsidRPr="00916FF6" w:rsidRDefault="00BA3024" w:rsidP="00916FF6">
      <w:pPr>
        <w:pStyle w:val="DidascaliaCentrata"/>
        <w:rPr>
          <w:b w:val="0"/>
          <w:bCs/>
        </w:rPr>
      </w:pPr>
      <w:bookmarkStart w:id="197" w:name="_Toc66805915"/>
      <w:r w:rsidRPr="00916FF6">
        <w:rPr>
          <w:b w:val="0"/>
          <w:bCs/>
        </w:rPr>
        <w:lastRenderedPageBreak/>
        <w:t xml:space="preserve">Tableau </w:t>
      </w:r>
      <w:r w:rsidRPr="00916FF6">
        <w:rPr>
          <w:b w:val="0"/>
          <w:bCs/>
        </w:rPr>
        <w:fldChar w:fldCharType="begin"/>
      </w:r>
      <w:r w:rsidRPr="00916FF6">
        <w:rPr>
          <w:b w:val="0"/>
          <w:bCs/>
        </w:rPr>
        <w:instrText xml:space="preserve"> SEQ Tableau \* ARABIC </w:instrText>
      </w:r>
      <w:r w:rsidRPr="00916FF6">
        <w:rPr>
          <w:b w:val="0"/>
          <w:bCs/>
        </w:rPr>
        <w:fldChar w:fldCharType="separate"/>
      </w:r>
      <w:r w:rsidR="00916FF6" w:rsidRPr="00916FF6">
        <w:rPr>
          <w:b w:val="0"/>
          <w:bCs/>
        </w:rPr>
        <w:t>20</w:t>
      </w:r>
      <w:r w:rsidRPr="00916FF6">
        <w:rPr>
          <w:b w:val="0"/>
          <w:bCs/>
        </w:rPr>
        <w:fldChar w:fldCharType="end"/>
      </w:r>
      <w:r w:rsidR="00916FF6">
        <w:rPr>
          <w:b w:val="0"/>
          <w:bCs/>
        </w:rPr>
        <w:t xml:space="preserve"> : </w:t>
      </w:r>
      <w:r w:rsidR="000F538F">
        <w:rPr>
          <w:b w:val="0"/>
          <w:bCs/>
        </w:rPr>
        <w:t>I</w:t>
      </w:r>
      <w:r w:rsidRPr="00916FF6">
        <w:rPr>
          <w:b w:val="0"/>
          <w:bCs/>
        </w:rPr>
        <w:t xml:space="preserve">ndicateurs de </w:t>
      </w:r>
      <w:r w:rsidR="00E87751">
        <w:rPr>
          <w:b w:val="0"/>
          <w:bCs/>
        </w:rPr>
        <w:t xml:space="preserve">réalisation </w:t>
      </w:r>
      <w:r w:rsidRPr="00916FF6">
        <w:rPr>
          <w:b w:val="0"/>
          <w:bCs/>
        </w:rPr>
        <w:t>et de performanc</w:t>
      </w:r>
      <w:r w:rsidR="00E87751">
        <w:rPr>
          <w:b w:val="0"/>
          <w:bCs/>
        </w:rPr>
        <w:t>e</w:t>
      </w:r>
      <w:bookmarkEnd w:id="197"/>
    </w:p>
    <w:tbl>
      <w:tblPr>
        <w:tblStyle w:val="Grilledutableau"/>
        <w:tblW w:w="5013" w:type="pct"/>
        <w:tblCellMar>
          <w:left w:w="28" w:type="dxa"/>
          <w:right w:w="28" w:type="dxa"/>
        </w:tblCellMar>
        <w:tblLook w:val="00A0" w:firstRow="1" w:lastRow="0" w:firstColumn="1" w:lastColumn="0" w:noHBand="0" w:noVBand="0"/>
      </w:tblPr>
      <w:tblGrid>
        <w:gridCol w:w="1348"/>
        <w:gridCol w:w="3174"/>
        <w:gridCol w:w="2453"/>
        <w:gridCol w:w="3598"/>
        <w:gridCol w:w="3455"/>
      </w:tblGrid>
      <w:tr w:rsidR="00B22508" w:rsidRPr="00B311D8" w14:paraId="10710B19" w14:textId="77777777" w:rsidTr="00B311D8">
        <w:trPr>
          <w:trHeight w:val="850"/>
        </w:trPr>
        <w:tc>
          <w:tcPr>
            <w:tcW w:w="370" w:type="pct"/>
            <w:shd w:val="clear" w:color="auto" w:fill="B8CCE4" w:themeFill="accent1" w:themeFillTint="66"/>
            <w:vAlign w:val="center"/>
          </w:tcPr>
          <w:p w14:paraId="51C37712" w14:textId="481E08DB" w:rsidR="00B22508" w:rsidRPr="00B311D8" w:rsidRDefault="00BA3024" w:rsidP="0030046B">
            <w:pPr>
              <w:spacing w:before="120" w:line="240" w:lineRule="auto"/>
              <w:jc w:val="left"/>
              <w:rPr>
                <w:b/>
                <w:bCs/>
                <w:sz w:val="22"/>
                <w:szCs w:val="22"/>
                <w:lang w:val="fr-FR"/>
              </w:rPr>
            </w:pPr>
            <w:r w:rsidRPr="00B311D8">
              <w:rPr>
                <w:b/>
                <w:bCs/>
                <w:sz w:val="22"/>
                <w:szCs w:val="22"/>
                <w:lang w:val="fr-FR"/>
              </w:rPr>
              <w:t>OS</w:t>
            </w:r>
          </w:p>
        </w:tc>
        <w:tc>
          <w:tcPr>
            <w:tcW w:w="1159" w:type="pct"/>
            <w:shd w:val="clear" w:color="auto" w:fill="B8CCE4" w:themeFill="accent1" w:themeFillTint="66"/>
            <w:vAlign w:val="center"/>
          </w:tcPr>
          <w:p w14:paraId="52BBD65D" w14:textId="4B345633" w:rsidR="00B22508" w:rsidRPr="00B311D8" w:rsidRDefault="00EA42FD" w:rsidP="0030046B">
            <w:pPr>
              <w:spacing w:before="120" w:line="240" w:lineRule="auto"/>
              <w:jc w:val="left"/>
              <w:rPr>
                <w:b/>
                <w:bCs/>
                <w:sz w:val="22"/>
                <w:szCs w:val="22"/>
                <w:lang w:val="fr-FR"/>
              </w:rPr>
            </w:pPr>
            <w:r w:rsidRPr="00B311D8">
              <w:rPr>
                <w:b/>
                <w:bCs/>
                <w:sz w:val="22"/>
                <w:szCs w:val="22"/>
                <w:lang w:val="fr-FR"/>
              </w:rPr>
              <w:t>Effet environnemental attend</w:t>
            </w:r>
            <w:r w:rsidR="000174E9" w:rsidRPr="00B311D8">
              <w:rPr>
                <w:b/>
                <w:bCs/>
                <w:sz w:val="22"/>
                <w:szCs w:val="22"/>
                <w:lang w:val="fr-FR"/>
              </w:rPr>
              <w:t>u</w:t>
            </w:r>
          </w:p>
        </w:tc>
        <w:tc>
          <w:tcPr>
            <w:tcW w:w="902" w:type="pct"/>
            <w:shd w:val="clear" w:color="auto" w:fill="B8CCE4" w:themeFill="accent1" w:themeFillTint="66"/>
            <w:vAlign w:val="center"/>
          </w:tcPr>
          <w:p w14:paraId="0B1B8C0C" w14:textId="3970BF4E" w:rsidR="00B22508" w:rsidRPr="00B311D8" w:rsidRDefault="00EA42FD" w:rsidP="0030046B">
            <w:pPr>
              <w:spacing w:before="120" w:line="240" w:lineRule="auto"/>
              <w:jc w:val="left"/>
              <w:rPr>
                <w:b/>
                <w:bCs/>
                <w:sz w:val="22"/>
                <w:szCs w:val="22"/>
                <w:lang w:val="fr-FR"/>
              </w:rPr>
            </w:pPr>
            <w:r w:rsidRPr="00B311D8">
              <w:rPr>
                <w:b/>
                <w:bCs/>
                <w:sz w:val="22"/>
                <w:szCs w:val="22"/>
                <w:lang w:val="fr-FR"/>
              </w:rPr>
              <w:t>Indicateur de context</w:t>
            </w:r>
            <w:r w:rsidR="00916FF6" w:rsidRPr="00B311D8">
              <w:rPr>
                <w:b/>
                <w:bCs/>
                <w:sz w:val="22"/>
                <w:szCs w:val="22"/>
                <w:lang w:val="fr-FR"/>
              </w:rPr>
              <w:t>e</w:t>
            </w:r>
          </w:p>
        </w:tc>
        <w:tc>
          <w:tcPr>
            <w:tcW w:w="1310" w:type="pct"/>
            <w:shd w:val="clear" w:color="auto" w:fill="B8CCE4" w:themeFill="accent1" w:themeFillTint="66"/>
            <w:vAlign w:val="center"/>
          </w:tcPr>
          <w:p w14:paraId="3AD86F2B" w14:textId="3FA142F0" w:rsidR="00B22508" w:rsidRPr="00B311D8" w:rsidRDefault="00EA42FD" w:rsidP="0030046B">
            <w:pPr>
              <w:spacing w:before="120" w:line="240" w:lineRule="auto"/>
              <w:jc w:val="left"/>
              <w:rPr>
                <w:b/>
                <w:bCs/>
                <w:sz w:val="22"/>
                <w:szCs w:val="22"/>
                <w:lang w:val="fr-FR"/>
              </w:rPr>
            </w:pPr>
            <w:r w:rsidRPr="00B311D8">
              <w:rPr>
                <w:b/>
                <w:bCs/>
                <w:sz w:val="22"/>
                <w:szCs w:val="22"/>
                <w:lang w:val="fr-FR"/>
              </w:rPr>
              <w:t xml:space="preserve">Indicateur de </w:t>
            </w:r>
            <w:r w:rsidR="00916FF6" w:rsidRPr="00B311D8">
              <w:rPr>
                <w:b/>
                <w:bCs/>
                <w:sz w:val="22"/>
                <w:szCs w:val="22"/>
                <w:lang w:val="fr-FR"/>
              </w:rPr>
              <w:t>réalisation</w:t>
            </w:r>
          </w:p>
        </w:tc>
        <w:tc>
          <w:tcPr>
            <w:tcW w:w="1259" w:type="pct"/>
            <w:shd w:val="clear" w:color="auto" w:fill="B8CCE4" w:themeFill="accent1" w:themeFillTint="66"/>
            <w:vAlign w:val="center"/>
          </w:tcPr>
          <w:p w14:paraId="1C2D910D" w14:textId="0DBCE231" w:rsidR="00B22508" w:rsidRPr="00B311D8" w:rsidRDefault="00EA42FD" w:rsidP="0030046B">
            <w:pPr>
              <w:spacing w:before="120" w:line="240" w:lineRule="auto"/>
              <w:jc w:val="left"/>
              <w:rPr>
                <w:b/>
                <w:bCs/>
                <w:sz w:val="22"/>
                <w:szCs w:val="22"/>
                <w:lang w:val="fr-FR"/>
              </w:rPr>
            </w:pPr>
            <w:r w:rsidRPr="00B311D8">
              <w:rPr>
                <w:b/>
                <w:bCs/>
                <w:sz w:val="22"/>
                <w:szCs w:val="22"/>
                <w:lang w:val="fr-FR"/>
              </w:rPr>
              <w:t xml:space="preserve">Indicateur de </w:t>
            </w:r>
            <w:r w:rsidR="00B311D8" w:rsidRPr="00B311D8">
              <w:rPr>
                <w:b/>
                <w:bCs/>
                <w:sz w:val="22"/>
                <w:szCs w:val="22"/>
                <w:lang w:val="fr-FR"/>
              </w:rPr>
              <w:t>performance environnemental</w:t>
            </w:r>
            <w:r w:rsidR="00B311D8">
              <w:rPr>
                <w:b/>
                <w:bCs/>
                <w:sz w:val="22"/>
                <w:szCs w:val="22"/>
                <w:lang w:val="fr-FR"/>
              </w:rPr>
              <w:t>e</w:t>
            </w:r>
          </w:p>
        </w:tc>
      </w:tr>
      <w:tr w:rsidR="0030046B" w:rsidRPr="00A06F9F" w14:paraId="52EF854A" w14:textId="77777777" w:rsidTr="00B311D8">
        <w:trPr>
          <w:trHeight w:val="397"/>
        </w:trPr>
        <w:tc>
          <w:tcPr>
            <w:tcW w:w="370" w:type="pct"/>
            <w:vMerge w:val="restart"/>
            <w:vAlign w:val="center"/>
          </w:tcPr>
          <w:p w14:paraId="5BC36F9C" w14:textId="4E3E5910" w:rsidR="00B22508" w:rsidRPr="00B311D8" w:rsidRDefault="00EA42FD" w:rsidP="0030046B">
            <w:pPr>
              <w:spacing w:before="120" w:line="240" w:lineRule="auto"/>
              <w:jc w:val="left"/>
              <w:rPr>
                <w:sz w:val="22"/>
                <w:szCs w:val="22"/>
                <w:lang w:val="fr-FR"/>
              </w:rPr>
            </w:pPr>
            <w:r w:rsidRPr="00B311D8">
              <w:rPr>
                <w:sz w:val="22"/>
                <w:szCs w:val="22"/>
                <w:lang w:val="fr-FR"/>
              </w:rPr>
              <w:t xml:space="preserve">OS </w:t>
            </w:r>
            <w:r w:rsidR="00B22508" w:rsidRPr="00B311D8">
              <w:rPr>
                <w:sz w:val="22"/>
                <w:szCs w:val="22"/>
                <w:lang w:val="fr-FR"/>
              </w:rPr>
              <w:t xml:space="preserve"> (i)</w:t>
            </w:r>
            <w:r w:rsidR="0030046B" w:rsidRPr="00B311D8">
              <w:rPr>
                <w:sz w:val="22"/>
                <w:szCs w:val="22"/>
                <w:lang w:val="fr-FR"/>
              </w:rPr>
              <w:t xml:space="preserve"> </w:t>
            </w:r>
            <w:r w:rsidRPr="00B311D8">
              <w:rPr>
                <w:sz w:val="22"/>
                <w:szCs w:val="22"/>
                <w:lang w:val="fr-FR"/>
              </w:rPr>
              <w:t>et</w:t>
            </w:r>
            <w:r w:rsidR="0030046B" w:rsidRPr="00B311D8">
              <w:rPr>
                <w:sz w:val="22"/>
                <w:szCs w:val="22"/>
                <w:lang w:val="fr-FR"/>
              </w:rPr>
              <w:t xml:space="preserve"> (iv)</w:t>
            </w:r>
          </w:p>
        </w:tc>
        <w:tc>
          <w:tcPr>
            <w:tcW w:w="1159" w:type="pct"/>
            <w:vMerge w:val="restart"/>
            <w:vAlign w:val="center"/>
          </w:tcPr>
          <w:p w14:paraId="739D8FFB" w14:textId="482BD8D6" w:rsidR="00B22508" w:rsidRPr="00B311D8" w:rsidRDefault="00955899" w:rsidP="00F92414">
            <w:pPr>
              <w:spacing w:before="120" w:line="240" w:lineRule="auto"/>
              <w:jc w:val="left"/>
              <w:rPr>
                <w:sz w:val="22"/>
                <w:szCs w:val="22"/>
                <w:lang w:val="fr-FR"/>
              </w:rPr>
            </w:pPr>
            <w:r w:rsidRPr="00B311D8">
              <w:rPr>
                <w:sz w:val="22"/>
                <w:szCs w:val="22"/>
                <w:lang w:val="fr-FR"/>
              </w:rPr>
              <w:t>Éco-efficacité (sous forme de réduction d</w:t>
            </w:r>
            <w:r w:rsidR="00E87751" w:rsidRPr="00B311D8">
              <w:rPr>
                <w:sz w:val="22"/>
                <w:szCs w:val="22"/>
                <w:lang w:val="fr-FR"/>
              </w:rPr>
              <w:t xml:space="preserve">ans </w:t>
            </w:r>
            <w:r w:rsidRPr="00B311D8">
              <w:rPr>
                <w:sz w:val="22"/>
                <w:szCs w:val="22"/>
                <w:lang w:val="fr-FR"/>
              </w:rPr>
              <w:t>l'utilisation de ressource</w:t>
            </w:r>
            <w:r w:rsidR="00E87751" w:rsidRPr="00B311D8">
              <w:rPr>
                <w:sz w:val="22"/>
                <w:szCs w:val="22"/>
                <w:lang w:val="fr-FR"/>
              </w:rPr>
              <w:t>s</w:t>
            </w:r>
            <w:r w:rsidRPr="00B311D8">
              <w:rPr>
                <w:sz w:val="22"/>
                <w:szCs w:val="22"/>
                <w:lang w:val="fr-FR"/>
              </w:rPr>
              <w:t xml:space="preserve"> primaire</w:t>
            </w:r>
            <w:r w:rsidR="00E87751" w:rsidRPr="00B311D8">
              <w:rPr>
                <w:sz w:val="22"/>
                <w:szCs w:val="22"/>
                <w:lang w:val="fr-FR"/>
              </w:rPr>
              <w:t>s</w:t>
            </w:r>
            <w:r w:rsidRPr="00B311D8">
              <w:rPr>
                <w:sz w:val="22"/>
                <w:szCs w:val="22"/>
                <w:lang w:val="fr-FR"/>
              </w:rPr>
              <w:t>)</w:t>
            </w:r>
          </w:p>
        </w:tc>
        <w:tc>
          <w:tcPr>
            <w:tcW w:w="902" w:type="pct"/>
            <w:vMerge w:val="restart"/>
            <w:vAlign w:val="center"/>
          </w:tcPr>
          <w:p w14:paraId="7EA987FE" w14:textId="2821F796" w:rsidR="00B22508" w:rsidRPr="00B311D8" w:rsidRDefault="00955899" w:rsidP="003237DA">
            <w:pPr>
              <w:spacing w:before="120" w:line="240" w:lineRule="auto"/>
              <w:jc w:val="center"/>
              <w:rPr>
                <w:sz w:val="22"/>
                <w:szCs w:val="22"/>
                <w:lang w:val="fr-FR"/>
              </w:rPr>
            </w:pPr>
            <w:r w:rsidRPr="00B311D8">
              <w:rPr>
                <w:sz w:val="22"/>
                <w:szCs w:val="22"/>
                <w:lang w:val="fr-FR"/>
              </w:rPr>
              <w:t>Utilisation des ressources primaires (eau, énergie, déchets)</w:t>
            </w:r>
          </w:p>
        </w:tc>
        <w:tc>
          <w:tcPr>
            <w:tcW w:w="1310" w:type="pct"/>
            <w:shd w:val="clear" w:color="auto" w:fill="auto"/>
            <w:vAlign w:val="center"/>
          </w:tcPr>
          <w:p w14:paraId="48D30632" w14:textId="4057636F" w:rsidR="00B22508" w:rsidRPr="00B311D8" w:rsidRDefault="00955899" w:rsidP="003237DA">
            <w:pPr>
              <w:spacing w:before="120" w:line="240" w:lineRule="auto"/>
              <w:jc w:val="center"/>
              <w:rPr>
                <w:sz w:val="22"/>
                <w:szCs w:val="22"/>
                <w:lang w:val="fr-FR"/>
              </w:rPr>
            </w:pPr>
            <w:r w:rsidRPr="00B311D8">
              <w:rPr>
                <w:sz w:val="22"/>
                <w:szCs w:val="22"/>
                <w:lang w:val="fr-FR"/>
              </w:rPr>
              <w:t xml:space="preserve">Nombre d'entreprises et d'institutions participant à des projets </w:t>
            </w:r>
            <w:r w:rsidR="00E87751" w:rsidRPr="00B311D8">
              <w:rPr>
                <w:sz w:val="22"/>
                <w:szCs w:val="22"/>
                <w:lang w:val="fr-FR"/>
              </w:rPr>
              <w:t>transnationaux</w:t>
            </w:r>
            <w:r w:rsidRPr="00B311D8">
              <w:rPr>
                <w:sz w:val="22"/>
                <w:szCs w:val="22"/>
                <w:lang w:val="fr-FR"/>
              </w:rPr>
              <w:t xml:space="preserve"> de recherche / innovation visant l'éco-efficacité</w:t>
            </w:r>
          </w:p>
        </w:tc>
        <w:tc>
          <w:tcPr>
            <w:tcW w:w="1259" w:type="pct"/>
            <w:vMerge w:val="restart"/>
            <w:shd w:val="clear" w:color="auto" w:fill="auto"/>
            <w:vAlign w:val="center"/>
          </w:tcPr>
          <w:p w14:paraId="62A18DCB" w14:textId="6CF07C2D" w:rsidR="00B22508" w:rsidRPr="00B311D8" w:rsidRDefault="0018498F" w:rsidP="003237DA">
            <w:pPr>
              <w:spacing w:before="120" w:line="240" w:lineRule="auto"/>
              <w:jc w:val="center"/>
              <w:rPr>
                <w:sz w:val="22"/>
                <w:szCs w:val="22"/>
                <w:lang w:val="fr-FR"/>
              </w:rPr>
            </w:pPr>
            <w:r w:rsidRPr="00B311D8">
              <w:rPr>
                <w:sz w:val="22"/>
                <w:szCs w:val="22"/>
                <w:lang w:val="fr-FR"/>
              </w:rPr>
              <w:t>Changement dans l'utilisation des ressources primaires</w:t>
            </w:r>
          </w:p>
        </w:tc>
      </w:tr>
      <w:tr w:rsidR="0030046B" w:rsidRPr="00A06F9F" w14:paraId="2347E07E" w14:textId="77777777" w:rsidTr="00B311D8">
        <w:trPr>
          <w:trHeight w:val="397"/>
        </w:trPr>
        <w:tc>
          <w:tcPr>
            <w:tcW w:w="370" w:type="pct"/>
            <w:vMerge/>
            <w:vAlign w:val="center"/>
          </w:tcPr>
          <w:p w14:paraId="49D936C8" w14:textId="77777777" w:rsidR="00B22508" w:rsidRPr="00B311D8" w:rsidRDefault="00B22508" w:rsidP="0030046B">
            <w:pPr>
              <w:spacing w:before="120" w:line="240" w:lineRule="auto"/>
              <w:jc w:val="left"/>
              <w:rPr>
                <w:sz w:val="22"/>
                <w:szCs w:val="22"/>
                <w:highlight w:val="yellow"/>
                <w:lang w:val="fr-FR"/>
              </w:rPr>
            </w:pPr>
          </w:p>
        </w:tc>
        <w:tc>
          <w:tcPr>
            <w:tcW w:w="1159" w:type="pct"/>
            <w:vMerge/>
            <w:vAlign w:val="center"/>
          </w:tcPr>
          <w:p w14:paraId="2D177AC3" w14:textId="77777777" w:rsidR="00B22508" w:rsidRPr="00B311D8" w:rsidRDefault="00B22508" w:rsidP="00F92414">
            <w:pPr>
              <w:spacing w:before="120" w:line="240" w:lineRule="auto"/>
              <w:jc w:val="left"/>
              <w:rPr>
                <w:sz w:val="22"/>
                <w:szCs w:val="22"/>
                <w:highlight w:val="yellow"/>
                <w:lang w:val="fr-FR"/>
              </w:rPr>
            </w:pPr>
          </w:p>
        </w:tc>
        <w:tc>
          <w:tcPr>
            <w:tcW w:w="902" w:type="pct"/>
            <w:vMerge/>
            <w:vAlign w:val="center"/>
          </w:tcPr>
          <w:p w14:paraId="78CD5816" w14:textId="77777777" w:rsidR="00B22508" w:rsidRPr="00B311D8" w:rsidRDefault="00B22508" w:rsidP="003237DA">
            <w:pPr>
              <w:spacing w:before="120" w:line="240" w:lineRule="auto"/>
              <w:jc w:val="center"/>
              <w:rPr>
                <w:sz w:val="22"/>
                <w:szCs w:val="22"/>
                <w:highlight w:val="yellow"/>
                <w:lang w:val="fr-FR"/>
              </w:rPr>
            </w:pPr>
          </w:p>
        </w:tc>
        <w:tc>
          <w:tcPr>
            <w:tcW w:w="1310" w:type="pct"/>
            <w:shd w:val="clear" w:color="auto" w:fill="auto"/>
            <w:vAlign w:val="center"/>
          </w:tcPr>
          <w:p w14:paraId="78B94E9B" w14:textId="28DE2DFC" w:rsidR="00B22508" w:rsidRPr="00B311D8" w:rsidRDefault="00955899" w:rsidP="003237DA">
            <w:pPr>
              <w:spacing w:before="120" w:line="240" w:lineRule="auto"/>
              <w:jc w:val="center"/>
              <w:rPr>
                <w:sz w:val="22"/>
                <w:szCs w:val="22"/>
                <w:lang w:val="fr-FR"/>
              </w:rPr>
            </w:pPr>
            <w:r w:rsidRPr="00B311D8">
              <w:rPr>
                <w:sz w:val="22"/>
                <w:szCs w:val="22"/>
                <w:lang w:val="fr-FR"/>
              </w:rPr>
              <w:t>Nombre de services, produits et outils innovants sur l'éco-efficacité transférés aux entreprises</w:t>
            </w:r>
          </w:p>
        </w:tc>
        <w:tc>
          <w:tcPr>
            <w:tcW w:w="1259" w:type="pct"/>
            <w:vMerge/>
            <w:shd w:val="clear" w:color="auto" w:fill="auto"/>
            <w:vAlign w:val="center"/>
          </w:tcPr>
          <w:p w14:paraId="78099202" w14:textId="77777777" w:rsidR="00B22508" w:rsidRPr="00B311D8" w:rsidRDefault="00B22508" w:rsidP="003237DA">
            <w:pPr>
              <w:spacing w:before="120" w:line="240" w:lineRule="auto"/>
              <w:jc w:val="center"/>
              <w:rPr>
                <w:sz w:val="22"/>
                <w:szCs w:val="22"/>
                <w:highlight w:val="yellow"/>
                <w:lang w:val="fr-FR"/>
              </w:rPr>
            </w:pPr>
          </w:p>
        </w:tc>
      </w:tr>
      <w:tr w:rsidR="0030046B" w:rsidRPr="00A06F9F" w14:paraId="39602E02" w14:textId="77777777" w:rsidTr="00B311D8">
        <w:trPr>
          <w:trHeight w:val="616"/>
        </w:trPr>
        <w:tc>
          <w:tcPr>
            <w:tcW w:w="370" w:type="pct"/>
            <w:vMerge w:val="restart"/>
            <w:vAlign w:val="center"/>
          </w:tcPr>
          <w:p w14:paraId="1E55C5A3" w14:textId="15C4CC13" w:rsidR="0030046B" w:rsidRPr="00B311D8" w:rsidRDefault="00B2366D" w:rsidP="0030046B">
            <w:pPr>
              <w:spacing w:before="120" w:line="240" w:lineRule="auto"/>
              <w:jc w:val="left"/>
              <w:rPr>
                <w:sz w:val="22"/>
                <w:szCs w:val="22"/>
                <w:lang w:val="fr-FR"/>
              </w:rPr>
            </w:pPr>
            <w:r w:rsidRPr="00B311D8">
              <w:rPr>
                <w:sz w:val="22"/>
                <w:szCs w:val="22"/>
                <w:lang w:val="fr-FR"/>
              </w:rPr>
              <w:t>OS</w:t>
            </w:r>
            <w:r w:rsidR="0030046B" w:rsidRPr="00B311D8">
              <w:rPr>
                <w:sz w:val="22"/>
                <w:szCs w:val="22"/>
                <w:lang w:val="fr-FR"/>
              </w:rPr>
              <w:t xml:space="preserve"> (vi)</w:t>
            </w:r>
          </w:p>
        </w:tc>
        <w:tc>
          <w:tcPr>
            <w:tcW w:w="1159" w:type="pct"/>
            <w:vMerge w:val="restart"/>
            <w:vAlign w:val="center"/>
          </w:tcPr>
          <w:p w14:paraId="5B8BBA62" w14:textId="0B5D04B8" w:rsidR="0030046B" w:rsidRPr="00B311D8" w:rsidRDefault="0018498F" w:rsidP="00F92414">
            <w:pPr>
              <w:spacing w:before="120" w:line="240" w:lineRule="auto"/>
              <w:jc w:val="left"/>
              <w:rPr>
                <w:sz w:val="22"/>
                <w:szCs w:val="22"/>
                <w:lang w:val="fr-FR"/>
              </w:rPr>
            </w:pPr>
            <w:r w:rsidRPr="00B311D8">
              <w:rPr>
                <w:sz w:val="22"/>
                <w:szCs w:val="22"/>
                <w:lang w:val="fr-FR"/>
              </w:rPr>
              <w:t>Amélioration des connaissances sur le changement climatique</w:t>
            </w:r>
          </w:p>
        </w:tc>
        <w:tc>
          <w:tcPr>
            <w:tcW w:w="902" w:type="pct"/>
            <w:vMerge w:val="restart"/>
            <w:vAlign w:val="center"/>
          </w:tcPr>
          <w:p w14:paraId="1A7A15F9" w14:textId="0F9F1BA0" w:rsidR="0030046B" w:rsidRPr="00B311D8" w:rsidRDefault="0018498F" w:rsidP="003237DA">
            <w:pPr>
              <w:spacing w:before="120" w:line="240" w:lineRule="auto"/>
              <w:jc w:val="center"/>
              <w:rPr>
                <w:sz w:val="22"/>
                <w:szCs w:val="22"/>
                <w:lang w:val="fr-FR"/>
              </w:rPr>
            </w:pPr>
            <w:r w:rsidRPr="00B311D8">
              <w:rPr>
                <w:rFonts w:eastAsiaTheme="minorHAnsi" w:cs="Times"/>
                <w:color w:val="000000"/>
                <w:sz w:val="22"/>
                <w:szCs w:val="22"/>
                <w:lang w:val="fr-FR"/>
              </w:rPr>
              <w:t>Zone de coopération disposant d'un suivi régulier d</w:t>
            </w:r>
            <w:r w:rsidR="00E87751" w:rsidRPr="00B311D8">
              <w:rPr>
                <w:rFonts w:eastAsiaTheme="minorHAnsi" w:cs="Times"/>
                <w:color w:val="000000"/>
                <w:sz w:val="22"/>
                <w:szCs w:val="22"/>
                <w:lang w:val="fr-FR"/>
              </w:rPr>
              <w:t>es effets liés aux</w:t>
            </w:r>
            <w:r w:rsidRPr="00B311D8">
              <w:rPr>
                <w:rFonts w:eastAsiaTheme="minorHAnsi" w:cs="Times"/>
                <w:color w:val="000000"/>
                <w:sz w:val="22"/>
                <w:szCs w:val="22"/>
                <w:lang w:val="fr-FR"/>
              </w:rPr>
              <w:t xml:space="preserve"> changement</w:t>
            </w:r>
            <w:r w:rsidR="00E87751" w:rsidRPr="00B311D8">
              <w:rPr>
                <w:rFonts w:eastAsiaTheme="minorHAnsi" w:cs="Times"/>
                <w:color w:val="000000"/>
                <w:sz w:val="22"/>
                <w:szCs w:val="22"/>
                <w:lang w:val="fr-FR"/>
              </w:rPr>
              <w:t>s</w:t>
            </w:r>
            <w:r w:rsidRPr="00B311D8">
              <w:rPr>
                <w:rFonts w:eastAsiaTheme="minorHAnsi" w:cs="Times"/>
                <w:color w:val="000000"/>
                <w:sz w:val="22"/>
                <w:szCs w:val="22"/>
                <w:lang w:val="fr-FR"/>
              </w:rPr>
              <w:t xml:space="preserve"> climatique</w:t>
            </w:r>
            <w:r w:rsidR="00E87751" w:rsidRPr="00B311D8">
              <w:rPr>
                <w:rFonts w:eastAsiaTheme="minorHAnsi" w:cs="Times"/>
                <w:color w:val="000000"/>
                <w:sz w:val="22"/>
                <w:szCs w:val="22"/>
                <w:lang w:val="fr-FR"/>
              </w:rPr>
              <w:t>s</w:t>
            </w:r>
            <w:r w:rsidRPr="00B311D8">
              <w:rPr>
                <w:rFonts w:eastAsiaTheme="minorHAnsi" w:cs="Times"/>
                <w:color w:val="000000"/>
                <w:sz w:val="22"/>
                <w:szCs w:val="22"/>
                <w:lang w:val="fr-FR"/>
              </w:rPr>
              <w:t xml:space="preserve"> ou de planification de mesures d'adaptation</w:t>
            </w:r>
          </w:p>
        </w:tc>
        <w:tc>
          <w:tcPr>
            <w:tcW w:w="1310" w:type="pct"/>
            <w:vAlign w:val="center"/>
          </w:tcPr>
          <w:p w14:paraId="58A9B92A" w14:textId="4F0245FC" w:rsidR="0030046B" w:rsidRPr="00B311D8" w:rsidRDefault="00A16CF7" w:rsidP="003237DA">
            <w:pPr>
              <w:spacing w:before="120" w:line="240" w:lineRule="auto"/>
              <w:jc w:val="center"/>
              <w:rPr>
                <w:rFonts w:eastAsiaTheme="minorHAnsi" w:cs="Times"/>
                <w:color w:val="000000"/>
                <w:sz w:val="22"/>
                <w:szCs w:val="22"/>
                <w:lang w:val="fr-FR"/>
              </w:rPr>
            </w:pPr>
            <w:r w:rsidRPr="00B311D8">
              <w:rPr>
                <w:rFonts w:eastAsiaTheme="minorHAnsi" w:cs="Times"/>
                <w:color w:val="000000"/>
                <w:sz w:val="22"/>
                <w:szCs w:val="22"/>
                <w:lang w:val="fr-FR"/>
              </w:rPr>
              <w:t>Institutions publiques participant à des projets de suivi sur le changement climatique</w:t>
            </w:r>
          </w:p>
        </w:tc>
        <w:tc>
          <w:tcPr>
            <w:tcW w:w="1259" w:type="pct"/>
            <w:vMerge w:val="restart"/>
            <w:shd w:val="clear" w:color="auto" w:fill="auto"/>
            <w:vAlign w:val="center"/>
          </w:tcPr>
          <w:p w14:paraId="02315395" w14:textId="3ACB06E2" w:rsidR="0030046B" w:rsidRPr="00B311D8" w:rsidRDefault="00E87751" w:rsidP="003237DA">
            <w:pPr>
              <w:spacing w:before="120" w:line="240" w:lineRule="auto"/>
              <w:jc w:val="center"/>
              <w:rPr>
                <w:sz w:val="22"/>
                <w:szCs w:val="22"/>
                <w:lang w:val="fr-FR"/>
              </w:rPr>
            </w:pPr>
            <w:r w:rsidRPr="00B311D8">
              <w:rPr>
                <w:rFonts w:eastAsiaTheme="minorHAnsi" w:cs="Times"/>
                <w:color w:val="000000"/>
                <w:sz w:val="22"/>
                <w:szCs w:val="22"/>
                <w:lang w:val="fr-FR"/>
              </w:rPr>
              <w:t xml:space="preserve">Territoires de </w:t>
            </w:r>
            <w:r w:rsidR="00A16CF7" w:rsidRPr="00B311D8">
              <w:rPr>
                <w:rFonts w:eastAsiaTheme="minorHAnsi" w:cs="Times"/>
                <w:color w:val="000000"/>
                <w:sz w:val="22"/>
                <w:szCs w:val="22"/>
                <w:lang w:val="fr-FR"/>
              </w:rPr>
              <w:t xml:space="preserve">coopération </w:t>
            </w:r>
            <w:r w:rsidRPr="00B311D8">
              <w:rPr>
                <w:rFonts w:eastAsiaTheme="minorHAnsi" w:cs="Times"/>
                <w:color w:val="000000"/>
                <w:sz w:val="22"/>
                <w:szCs w:val="22"/>
                <w:lang w:val="fr-FR"/>
              </w:rPr>
              <w:t xml:space="preserve">munis d’instruments </w:t>
            </w:r>
            <w:r w:rsidR="00A16CF7" w:rsidRPr="00B311D8">
              <w:rPr>
                <w:rFonts w:eastAsiaTheme="minorHAnsi" w:cs="Times"/>
                <w:color w:val="000000"/>
                <w:sz w:val="22"/>
                <w:szCs w:val="22"/>
                <w:lang w:val="fr-FR"/>
              </w:rPr>
              <w:t>d'un suivi régulier du changement climatique ou de la planification de mesures d'adaptation</w:t>
            </w:r>
          </w:p>
        </w:tc>
      </w:tr>
      <w:tr w:rsidR="0030046B" w:rsidRPr="00A06F9F" w14:paraId="40D8CA6E" w14:textId="77777777" w:rsidTr="00B311D8">
        <w:trPr>
          <w:trHeight w:val="738"/>
        </w:trPr>
        <w:tc>
          <w:tcPr>
            <w:tcW w:w="370" w:type="pct"/>
            <w:vMerge/>
          </w:tcPr>
          <w:p w14:paraId="39D1C305" w14:textId="77777777" w:rsidR="0030046B" w:rsidRPr="00B311D8" w:rsidRDefault="0030046B" w:rsidP="0030046B">
            <w:pPr>
              <w:spacing w:before="120" w:line="240" w:lineRule="auto"/>
              <w:jc w:val="left"/>
              <w:rPr>
                <w:sz w:val="22"/>
                <w:szCs w:val="22"/>
                <w:lang w:val="fr-FR"/>
              </w:rPr>
            </w:pPr>
          </w:p>
        </w:tc>
        <w:tc>
          <w:tcPr>
            <w:tcW w:w="1159" w:type="pct"/>
            <w:vMerge/>
            <w:tcBorders>
              <w:bottom w:val="single" w:sz="4" w:space="0" w:color="auto"/>
            </w:tcBorders>
          </w:tcPr>
          <w:p w14:paraId="3F335B73" w14:textId="77777777" w:rsidR="0030046B" w:rsidRPr="00B311D8" w:rsidRDefault="0030046B" w:rsidP="0030046B">
            <w:pPr>
              <w:spacing w:before="120" w:line="240" w:lineRule="auto"/>
              <w:jc w:val="left"/>
              <w:rPr>
                <w:sz w:val="22"/>
                <w:szCs w:val="22"/>
                <w:lang w:val="fr-FR"/>
              </w:rPr>
            </w:pPr>
          </w:p>
        </w:tc>
        <w:tc>
          <w:tcPr>
            <w:tcW w:w="902" w:type="pct"/>
            <w:vMerge/>
            <w:tcBorders>
              <w:bottom w:val="single" w:sz="4" w:space="0" w:color="auto"/>
            </w:tcBorders>
            <w:vAlign w:val="center"/>
          </w:tcPr>
          <w:p w14:paraId="3048334E" w14:textId="77777777" w:rsidR="0030046B" w:rsidRPr="00B311D8" w:rsidRDefault="0030046B" w:rsidP="003237DA">
            <w:pPr>
              <w:spacing w:before="120" w:line="240" w:lineRule="auto"/>
              <w:jc w:val="center"/>
              <w:rPr>
                <w:rFonts w:eastAsiaTheme="minorHAnsi" w:cs="Times"/>
                <w:color w:val="000000"/>
                <w:sz w:val="22"/>
                <w:szCs w:val="22"/>
                <w:lang w:val="fr-FR"/>
              </w:rPr>
            </w:pPr>
          </w:p>
        </w:tc>
        <w:tc>
          <w:tcPr>
            <w:tcW w:w="1310" w:type="pct"/>
            <w:tcBorders>
              <w:bottom w:val="single" w:sz="4" w:space="0" w:color="auto"/>
            </w:tcBorders>
            <w:vAlign w:val="center"/>
          </w:tcPr>
          <w:p w14:paraId="5CE4F9B9" w14:textId="2B06B51C" w:rsidR="0030046B" w:rsidRPr="00B311D8" w:rsidRDefault="00A16CF7" w:rsidP="003237DA">
            <w:pPr>
              <w:spacing w:before="120" w:line="240" w:lineRule="auto"/>
              <w:jc w:val="center"/>
              <w:rPr>
                <w:rFonts w:eastAsiaTheme="minorHAnsi" w:cs="Times"/>
                <w:color w:val="000000"/>
                <w:sz w:val="22"/>
                <w:szCs w:val="22"/>
                <w:lang w:val="fr-FR"/>
              </w:rPr>
            </w:pPr>
            <w:r w:rsidRPr="00B311D8">
              <w:rPr>
                <w:rFonts w:eastAsiaTheme="minorHAnsi" w:cs="Times"/>
                <w:color w:val="000000"/>
                <w:sz w:val="22"/>
                <w:szCs w:val="22"/>
                <w:lang w:val="fr-FR"/>
              </w:rPr>
              <w:t>Habitants bénéficiant de mesures coordonnées de gestion des capacités d'adaptation</w:t>
            </w:r>
          </w:p>
        </w:tc>
        <w:tc>
          <w:tcPr>
            <w:tcW w:w="1259" w:type="pct"/>
            <w:vMerge/>
            <w:tcBorders>
              <w:bottom w:val="single" w:sz="4" w:space="0" w:color="auto"/>
            </w:tcBorders>
            <w:shd w:val="clear" w:color="auto" w:fill="auto"/>
            <w:vAlign w:val="center"/>
          </w:tcPr>
          <w:p w14:paraId="574D057F" w14:textId="77777777" w:rsidR="0030046B" w:rsidRPr="00B311D8" w:rsidRDefault="0030046B" w:rsidP="003237DA">
            <w:pPr>
              <w:spacing w:before="120" w:line="240" w:lineRule="auto"/>
              <w:jc w:val="center"/>
              <w:rPr>
                <w:rFonts w:eastAsiaTheme="minorHAnsi" w:cs="Times"/>
                <w:color w:val="000000"/>
                <w:sz w:val="22"/>
                <w:szCs w:val="22"/>
                <w:lang w:val="fr-FR"/>
              </w:rPr>
            </w:pPr>
          </w:p>
        </w:tc>
      </w:tr>
      <w:tr w:rsidR="0030046B" w:rsidRPr="00A06F9F" w14:paraId="558FEFD5" w14:textId="77777777" w:rsidTr="00B311D8">
        <w:trPr>
          <w:trHeight w:val="1023"/>
        </w:trPr>
        <w:tc>
          <w:tcPr>
            <w:tcW w:w="370" w:type="pct"/>
            <w:vMerge/>
          </w:tcPr>
          <w:p w14:paraId="5B68BF0C" w14:textId="21E35086" w:rsidR="0030046B" w:rsidRPr="00B311D8" w:rsidRDefault="0030046B" w:rsidP="0030046B">
            <w:pPr>
              <w:spacing w:before="120" w:line="240" w:lineRule="auto"/>
              <w:jc w:val="left"/>
              <w:rPr>
                <w:sz w:val="22"/>
                <w:szCs w:val="22"/>
                <w:lang w:val="fr-FR"/>
              </w:rPr>
            </w:pPr>
          </w:p>
        </w:tc>
        <w:tc>
          <w:tcPr>
            <w:tcW w:w="1159" w:type="pct"/>
            <w:vAlign w:val="center"/>
          </w:tcPr>
          <w:p w14:paraId="5C7611BD" w14:textId="42CCF7F4" w:rsidR="0030046B" w:rsidRPr="00B311D8" w:rsidRDefault="00783D5A" w:rsidP="00F92414">
            <w:pPr>
              <w:spacing w:before="120" w:line="240" w:lineRule="auto"/>
              <w:jc w:val="left"/>
              <w:rPr>
                <w:sz w:val="22"/>
                <w:szCs w:val="22"/>
                <w:lang w:val="fr-FR"/>
              </w:rPr>
            </w:pPr>
            <w:r w:rsidRPr="00B311D8">
              <w:rPr>
                <w:sz w:val="22"/>
                <w:szCs w:val="22"/>
                <w:lang w:val="fr-FR"/>
              </w:rPr>
              <w:t>Réduction des risques liés aux changements climatiques</w:t>
            </w:r>
          </w:p>
        </w:tc>
        <w:tc>
          <w:tcPr>
            <w:tcW w:w="902" w:type="pct"/>
            <w:vAlign w:val="center"/>
          </w:tcPr>
          <w:p w14:paraId="38936C75" w14:textId="058DF107" w:rsidR="0030046B" w:rsidRPr="00B311D8" w:rsidRDefault="00783D5A" w:rsidP="003237DA">
            <w:pPr>
              <w:spacing w:before="120" w:line="240" w:lineRule="auto"/>
              <w:jc w:val="center"/>
              <w:rPr>
                <w:sz w:val="22"/>
                <w:szCs w:val="22"/>
                <w:highlight w:val="yellow"/>
                <w:lang w:val="fr-FR"/>
              </w:rPr>
            </w:pPr>
            <w:r w:rsidRPr="00B311D8">
              <w:rPr>
                <w:sz w:val="22"/>
                <w:szCs w:val="22"/>
                <w:lang w:val="fr-FR"/>
              </w:rPr>
              <w:t>Habitants exposés à un niveau de risque élevé</w:t>
            </w:r>
          </w:p>
        </w:tc>
        <w:tc>
          <w:tcPr>
            <w:tcW w:w="1310" w:type="pct"/>
            <w:vAlign w:val="center"/>
          </w:tcPr>
          <w:p w14:paraId="1191201B" w14:textId="77777777" w:rsidR="00783D5A" w:rsidRPr="00B311D8" w:rsidRDefault="00783D5A" w:rsidP="003237DA">
            <w:pPr>
              <w:spacing w:before="120" w:line="240" w:lineRule="auto"/>
              <w:jc w:val="center"/>
              <w:rPr>
                <w:rFonts w:eastAsiaTheme="minorHAnsi" w:cs="Times"/>
                <w:color w:val="000000"/>
                <w:sz w:val="22"/>
                <w:szCs w:val="22"/>
                <w:lang w:val="fr-FR"/>
              </w:rPr>
            </w:pPr>
            <w:r w:rsidRPr="00B311D8">
              <w:rPr>
                <w:rFonts w:eastAsiaTheme="minorHAnsi" w:cs="Times"/>
                <w:color w:val="000000"/>
                <w:sz w:val="22"/>
                <w:szCs w:val="22"/>
                <w:lang w:val="fr-FR"/>
              </w:rPr>
              <w:t>Habitants bénéficiant de mesures coordonnées de gestion des risques</w:t>
            </w:r>
          </w:p>
          <w:p w14:paraId="15E53E67" w14:textId="369245B4" w:rsidR="0030046B" w:rsidRPr="00B311D8" w:rsidRDefault="00783D5A" w:rsidP="003237DA">
            <w:pPr>
              <w:spacing w:before="120" w:line="240" w:lineRule="auto"/>
              <w:jc w:val="center"/>
              <w:rPr>
                <w:sz w:val="22"/>
                <w:szCs w:val="22"/>
                <w:highlight w:val="yellow"/>
                <w:lang w:val="fr-FR"/>
              </w:rPr>
            </w:pPr>
            <w:r w:rsidRPr="00B311D8">
              <w:rPr>
                <w:rFonts w:eastAsiaTheme="minorHAnsi" w:cs="Times"/>
                <w:color w:val="000000"/>
                <w:sz w:val="22"/>
                <w:szCs w:val="22"/>
                <w:lang w:val="fr-FR"/>
              </w:rPr>
              <w:t>Institutions publiques participant au projet de surveillance des risques</w:t>
            </w:r>
          </w:p>
        </w:tc>
        <w:tc>
          <w:tcPr>
            <w:tcW w:w="1259" w:type="pct"/>
            <w:shd w:val="clear" w:color="auto" w:fill="auto"/>
            <w:vAlign w:val="center"/>
          </w:tcPr>
          <w:p w14:paraId="1697B88E" w14:textId="6CEB8775" w:rsidR="0030046B" w:rsidRPr="00B311D8" w:rsidRDefault="00B2366D" w:rsidP="003237DA">
            <w:pPr>
              <w:spacing w:before="120" w:line="240" w:lineRule="auto"/>
              <w:jc w:val="center"/>
              <w:rPr>
                <w:sz w:val="22"/>
                <w:szCs w:val="22"/>
                <w:highlight w:val="yellow"/>
                <w:lang w:val="fr-FR"/>
              </w:rPr>
            </w:pPr>
            <w:r w:rsidRPr="00B311D8">
              <w:rPr>
                <w:sz w:val="22"/>
                <w:szCs w:val="22"/>
                <w:lang w:val="fr-FR"/>
              </w:rPr>
              <w:t>Augmentation de la capacité d'intervention en cas de catastrophe</w:t>
            </w:r>
          </w:p>
        </w:tc>
      </w:tr>
      <w:tr w:rsidR="00100AC6" w:rsidRPr="00A06F9F" w14:paraId="47DAF007" w14:textId="77777777" w:rsidTr="00B311D8">
        <w:trPr>
          <w:trHeight w:val="1023"/>
        </w:trPr>
        <w:tc>
          <w:tcPr>
            <w:tcW w:w="370" w:type="pct"/>
          </w:tcPr>
          <w:p w14:paraId="27F4BA9F" w14:textId="010623D3" w:rsidR="00100AC6" w:rsidRPr="00B311D8" w:rsidRDefault="00B2366D" w:rsidP="0030046B">
            <w:pPr>
              <w:spacing w:before="120" w:line="240" w:lineRule="auto"/>
              <w:jc w:val="left"/>
              <w:rPr>
                <w:sz w:val="22"/>
                <w:szCs w:val="22"/>
                <w:lang w:val="fr-FR"/>
              </w:rPr>
            </w:pPr>
            <w:r w:rsidRPr="00B311D8">
              <w:rPr>
                <w:sz w:val="22"/>
                <w:szCs w:val="22"/>
                <w:lang w:val="fr-FR"/>
              </w:rPr>
              <w:t>OS</w:t>
            </w:r>
            <w:r w:rsidR="00100AC6" w:rsidRPr="00B311D8">
              <w:rPr>
                <w:sz w:val="22"/>
                <w:szCs w:val="22"/>
                <w:lang w:val="fr-FR"/>
              </w:rPr>
              <w:t xml:space="preserve"> </w:t>
            </w:r>
            <w:r w:rsidR="0030046B" w:rsidRPr="00B311D8">
              <w:rPr>
                <w:sz w:val="22"/>
                <w:szCs w:val="22"/>
                <w:lang w:val="fr-FR"/>
              </w:rPr>
              <w:t>(vii)</w:t>
            </w:r>
          </w:p>
        </w:tc>
        <w:tc>
          <w:tcPr>
            <w:tcW w:w="1159" w:type="pct"/>
            <w:vAlign w:val="center"/>
          </w:tcPr>
          <w:p w14:paraId="72A82F1D" w14:textId="6F171A75" w:rsidR="00100AC6" w:rsidRPr="00B311D8" w:rsidRDefault="00B2366D" w:rsidP="00F92414">
            <w:pPr>
              <w:spacing w:before="120" w:line="240" w:lineRule="auto"/>
              <w:jc w:val="left"/>
              <w:rPr>
                <w:sz w:val="22"/>
                <w:szCs w:val="22"/>
                <w:lang w:val="fr-FR"/>
              </w:rPr>
            </w:pPr>
            <w:r w:rsidRPr="00B311D8">
              <w:rPr>
                <w:sz w:val="22"/>
                <w:szCs w:val="22"/>
                <w:lang w:val="fr-FR"/>
              </w:rPr>
              <w:t>Conservation et restauration des écosystèmes intérieurs et marins</w:t>
            </w:r>
          </w:p>
        </w:tc>
        <w:tc>
          <w:tcPr>
            <w:tcW w:w="902" w:type="pct"/>
            <w:vAlign w:val="center"/>
          </w:tcPr>
          <w:p w14:paraId="39246512" w14:textId="6A72E80D" w:rsidR="00100AC6" w:rsidRPr="00B311D8" w:rsidRDefault="00613B34" w:rsidP="003237DA">
            <w:pPr>
              <w:spacing w:before="120" w:line="240" w:lineRule="auto"/>
              <w:jc w:val="center"/>
              <w:rPr>
                <w:sz w:val="22"/>
                <w:szCs w:val="22"/>
                <w:lang w:val="fr-FR"/>
              </w:rPr>
            </w:pPr>
            <w:r w:rsidRPr="00B311D8">
              <w:rPr>
                <w:sz w:val="22"/>
                <w:szCs w:val="22"/>
                <w:lang w:val="fr-FR"/>
              </w:rPr>
              <w:t xml:space="preserve">État de conservation des types d'habitats et des espèces des sites Natura 2000 dans la zone du </w:t>
            </w:r>
            <w:r w:rsidR="00877209">
              <w:rPr>
                <w:sz w:val="22"/>
                <w:szCs w:val="22"/>
                <w:lang w:val="fr-FR"/>
              </w:rPr>
              <w:t>Programme</w:t>
            </w:r>
          </w:p>
        </w:tc>
        <w:tc>
          <w:tcPr>
            <w:tcW w:w="1310" w:type="pct"/>
            <w:shd w:val="clear" w:color="auto" w:fill="auto"/>
            <w:vAlign w:val="center"/>
          </w:tcPr>
          <w:p w14:paraId="44462EFE" w14:textId="479E6367" w:rsidR="00100AC6" w:rsidRPr="00B311D8" w:rsidRDefault="00613B34" w:rsidP="003237DA">
            <w:pPr>
              <w:spacing w:before="120" w:line="240" w:lineRule="auto"/>
              <w:jc w:val="center"/>
              <w:rPr>
                <w:sz w:val="22"/>
                <w:szCs w:val="22"/>
                <w:lang w:val="fr-FR"/>
              </w:rPr>
            </w:pPr>
            <w:r w:rsidRPr="00B311D8">
              <w:rPr>
                <w:sz w:val="22"/>
                <w:szCs w:val="22"/>
                <w:lang w:val="fr-FR"/>
              </w:rPr>
              <w:t>Superficie des habitats pris en charge afin d'atteindre un meilleur état de conservation</w:t>
            </w:r>
          </w:p>
        </w:tc>
        <w:tc>
          <w:tcPr>
            <w:tcW w:w="1259" w:type="pct"/>
            <w:shd w:val="clear" w:color="auto" w:fill="auto"/>
            <w:vAlign w:val="center"/>
          </w:tcPr>
          <w:p w14:paraId="53859CBD" w14:textId="1E7544F5" w:rsidR="00100AC6" w:rsidRPr="00B311D8" w:rsidRDefault="00613B34" w:rsidP="003237DA">
            <w:pPr>
              <w:spacing w:before="120" w:line="240" w:lineRule="auto"/>
              <w:jc w:val="center"/>
              <w:rPr>
                <w:sz w:val="22"/>
                <w:szCs w:val="22"/>
                <w:lang w:val="fr-FR"/>
              </w:rPr>
            </w:pPr>
            <w:r w:rsidRPr="00B311D8">
              <w:rPr>
                <w:sz w:val="22"/>
                <w:szCs w:val="22"/>
                <w:lang w:val="fr-FR"/>
              </w:rPr>
              <w:t>Amélioration de l'état de conservation de la biodiversité dans l</w:t>
            </w:r>
            <w:r w:rsidR="00F92414" w:rsidRPr="00B311D8">
              <w:rPr>
                <w:sz w:val="22"/>
                <w:szCs w:val="22"/>
                <w:lang w:val="fr-FR"/>
              </w:rPr>
              <w:t>a zone de coopération</w:t>
            </w:r>
          </w:p>
        </w:tc>
      </w:tr>
      <w:tr w:rsidR="0030046B" w:rsidRPr="00A06F9F" w14:paraId="77543717" w14:textId="77777777" w:rsidTr="001224BB">
        <w:trPr>
          <w:trHeight w:val="1023"/>
        </w:trPr>
        <w:tc>
          <w:tcPr>
            <w:tcW w:w="370" w:type="pct"/>
            <w:vMerge w:val="restart"/>
            <w:vAlign w:val="center"/>
          </w:tcPr>
          <w:p w14:paraId="1C74816F" w14:textId="2BD9B1C1" w:rsidR="0030046B" w:rsidRPr="00B311D8" w:rsidRDefault="00B2366D" w:rsidP="001224BB">
            <w:pPr>
              <w:spacing w:before="120" w:line="240" w:lineRule="auto"/>
              <w:jc w:val="left"/>
              <w:rPr>
                <w:sz w:val="22"/>
                <w:szCs w:val="22"/>
                <w:lang w:val="fr-FR"/>
              </w:rPr>
            </w:pPr>
            <w:r w:rsidRPr="00B311D8">
              <w:rPr>
                <w:sz w:val="22"/>
                <w:szCs w:val="22"/>
                <w:lang w:val="fr-FR"/>
              </w:rPr>
              <w:lastRenderedPageBreak/>
              <w:t>Transversal : tourisme</w:t>
            </w:r>
          </w:p>
        </w:tc>
        <w:tc>
          <w:tcPr>
            <w:tcW w:w="1159" w:type="pct"/>
            <w:vMerge w:val="restart"/>
            <w:vAlign w:val="center"/>
          </w:tcPr>
          <w:p w14:paraId="3C963712" w14:textId="05DE0012" w:rsidR="0030046B" w:rsidRPr="00B311D8" w:rsidRDefault="00613B34" w:rsidP="00F92414">
            <w:pPr>
              <w:spacing w:before="120" w:line="240" w:lineRule="auto"/>
              <w:jc w:val="left"/>
              <w:rPr>
                <w:sz w:val="22"/>
                <w:szCs w:val="22"/>
                <w:lang w:val="fr-FR"/>
              </w:rPr>
            </w:pPr>
            <w:r w:rsidRPr="00B311D8">
              <w:rPr>
                <w:sz w:val="22"/>
                <w:szCs w:val="22"/>
                <w:lang w:val="fr-FR"/>
              </w:rPr>
              <w:t>Pression du tourisme sur les ressources naturelles</w:t>
            </w:r>
          </w:p>
        </w:tc>
        <w:tc>
          <w:tcPr>
            <w:tcW w:w="902" w:type="pct"/>
            <w:vAlign w:val="center"/>
          </w:tcPr>
          <w:p w14:paraId="69CB8CC5" w14:textId="18BDA036" w:rsidR="0030046B" w:rsidRPr="00B311D8" w:rsidRDefault="00D46DE7" w:rsidP="003237DA">
            <w:pPr>
              <w:spacing w:before="120" w:line="240" w:lineRule="auto"/>
              <w:jc w:val="center"/>
              <w:rPr>
                <w:sz w:val="22"/>
                <w:szCs w:val="22"/>
                <w:highlight w:val="yellow"/>
                <w:lang w:val="fr-FR"/>
              </w:rPr>
            </w:pPr>
            <w:r w:rsidRPr="00B311D8">
              <w:rPr>
                <w:sz w:val="22"/>
                <w:szCs w:val="22"/>
                <w:lang w:val="fr-FR"/>
              </w:rPr>
              <w:t>Utilisation des ressources primaires (eau, énergie, déchets) par le secteur du tourisme</w:t>
            </w:r>
          </w:p>
        </w:tc>
        <w:tc>
          <w:tcPr>
            <w:tcW w:w="1310" w:type="pct"/>
            <w:shd w:val="clear" w:color="auto" w:fill="auto"/>
            <w:vAlign w:val="center"/>
          </w:tcPr>
          <w:p w14:paraId="40E45C99" w14:textId="7B9E8BD5" w:rsidR="0030046B" w:rsidRPr="00B311D8" w:rsidRDefault="00D46DE7" w:rsidP="003237DA">
            <w:pPr>
              <w:spacing w:before="120" w:line="240" w:lineRule="auto"/>
              <w:jc w:val="center"/>
              <w:rPr>
                <w:rFonts w:eastAsiaTheme="minorHAnsi" w:cs="Times"/>
                <w:color w:val="000000"/>
                <w:sz w:val="22"/>
                <w:szCs w:val="22"/>
                <w:lang w:val="fr-FR"/>
              </w:rPr>
            </w:pPr>
            <w:r w:rsidRPr="00B311D8">
              <w:rPr>
                <w:rFonts w:eastAsiaTheme="minorHAnsi" w:cs="Times"/>
                <w:color w:val="000000"/>
                <w:sz w:val="22"/>
                <w:szCs w:val="22"/>
                <w:lang w:val="fr-FR"/>
              </w:rPr>
              <w:t>Nombre de projets sur le tourisme durable</w:t>
            </w:r>
          </w:p>
        </w:tc>
        <w:tc>
          <w:tcPr>
            <w:tcW w:w="1259" w:type="pct"/>
            <w:shd w:val="clear" w:color="auto" w:fill="auto"/>
            <w:vAlign w:val="center"/>
          </w:tcPr>
          <w:p w14:paraId="13C13D2A" w14:textId="1A693C9A" w:rsidR="0030046B" w:rsidRPr="00B311D8" w:rsidRDefault="00D46DE7" w:rsidP="003237DA">
            <w:pPr>
              <w:spacing w:before="120" w:line="240" w:lineRule="auto"/>
              <w:jc w:val="center"/>
              <w:rPr>
                <w:sz w:val="22"/>
                <w:szCs w:val="22"/>
                <w:lang w:val="fr-FR"/>
              </w:rPr>
            </w:pPr>
            <w:r w:rsidRPr="00B311D8">
              <w:rPr>
                <w:sz w:val="22"/>
                <w:szCs w:val="22"/>
                <w:lang w:val="fr-FR"/>
              </w:rPr>
              <w:t>Augmentation d</w:t>
            </w:r>
            <w:r w:rsidR="001224BB">
              <w:rPr>
                <w:sz w:val="22"/>
                <w:szCs w:val="22"/>
                <w:lang w:val="fr-FR"/>
              </w:rPr>
              <w:t xml:space="preserve">u </w:t>
            </w:r>
            <w:r w:rsidRPr="00B311D8">
              <w:rPr>
                <w:sz w:val="22"/>
                <w:szCs w:val="22"/>
                <w:lang w:val="fr-FR"/>
              </w:rPr>
              <w:t>touris</w:t>
            </w:r>
            <w:r w:rsidR="001224BB">
              <w:rPr>
                <w:sz w:val="22"/>
                <w:szCs w:val="22"/>
                <w:lang w:val="fr-FR"/>
              </w:rPr>
              <w:t>me</w:t>
            </w:r>
            <w:r w:rsidRPr="00B311D8">
              <w:rPr>
                <w:sz w:val="22"/>
                <w:szCs w:val="22"/>
                <w:lang w:val="fr-FR"/>
              </w:rPr>
              <w:t xml:space="preserve"> </w:t>
            </w:r>
            <w:r w:rsidR="002419F7" w:rsidRPr="00B311D8">
              <w:rPr>
                <w:sz w:val="22"/>
                <w:szCs w:val="22"/>
                <w:lang w:val="fr-FR"/>
              </w:rPr>
              <w:t>dans le cadre de</w:t>
            </w:r>
            <w:r w:rsidRPr="00B311D8">
              <w:rPr>
                <w:sz w:val="22"/>
                <w:szCs w:val="22"/>
                <w:lang w:val="fr-FR"/>
              </w:rPr>
              <w:t xml:space="preserve"> projets durables</w:t>
            </w:r>
          </w:p>
        </w:tc>
      </w:tr>
      <w:tr w:rsidR="0030046B" w:rsidRPr="00A06F9F" w14:paraId="418AB0D7" w14:textId="77777777" w:rsidTr="001224BB">
        <w:trPr>
          <w:trHeight w:val="1023"/>
        </w:trPr>
        <w:tc>
          <w:tcPr>
            <w:tcW w:w="370" w:type="pct"/>
            <w:vMerge/>
            <w:vAlign w:val="center"/>
          </w:tcPr>
          <w:p w14:paraId="74D26E74" w14:textId="77777777" w:rsidR="0030046B" w:rsidRPr="00B311D8" w:rsidRDefault="0030046B" w:rsidP="001224BB">
            <w:pPr>
              <w:spacing w:before="120" w:line="240" w:lineRule="auto"/>
              <w:jc w:val="left"/>
              <w:rPr>
                <w:sz w:val="22"/>
                <w:szCs w:val="22"/>
                <w:lang w:val="fr-FR"/>
              </w:rPr>
            </w:pPr>
          </w:p>
        </w:tc>
        <w:tc>
          <w:tcPr>
            <w:tcW w:w="1159" w:type="pct"/>
            <w:vMerge/>
          </w:tcPr>
          <w:p w14:paraId="47E45725" w14:textId="77777777" w:rsidR="0030046B" w:rsidRPr="00B311D8" w:rsidRDefault="0030046B" w:rsidP="0030046B">
            <w:pPr>
              <w:spacing w:before="120" w:line="240" w:lineRule="auto"/>
              <w:jc w:val="left"/>
              <w:rPr>
                <w:sz w:val="22"/>
                <w:szCs w:val="22"/>
                <w:lang w:val="fr-FR"/>
              </w:rPr>
            </w:pPr>
          </w:p>
        </w:tc>
        <w:tc>
          <w:tcPr>
            <w:tcW w:w="902" w:type="pct"/>
            <w:vAlign w:val="center"/>
          </w:tcPr>
          <w:p w14:paraId="1DEFFBCA" w14:textId="68F724B4" w:rsidR="0030046B" w:rsidRPr="00B311D8" w:rsidRDefault="00163F84" w:rsidP="00F92414">
            <w:pPr>
              <w:spacing w:before="120" w:line="240" w:lineRule="auto"/>
              <w:jc w:val="center"/>
              <w:rPr>
                <w:sz w:val="22"/>
                <w:szCs w:val="22"/>
                <w:highlight w:val="yellow"/>
                <w:lang w:val="fr-FR"/>
              </w:rPr>
            </w:pPr>
            <w:r w:rsidRPr="00B311D8">
              <w:rPr>
                <w:sz w:val="22"/>
                <w:szCs w:val="22"/>
                <w:lang w:val="fr-FR"/>
              </w:rPr>
              <w:t>Réseau Natura 2000</w:t>
            </w:r>
          </w:p>
        </w:tc>
        <w:tc>
          <w:tcPr>
            <w:tcW w:w="1310" w:type="pct"/>
            <w:shd w:val="clear" w:color="auto" w:fill="auto"/>
            <w:vAlign w:val="center"/>
          </w:tcPr>
          <w:p w14:paraId="1A9B2397" w14:textId="6C32000A" w:rsidR="0030046B" w:rsidRPr="00B311D8" w:rsidRDefault="00CD7BC0" w:rsidP="00F92414">
            <w:pPr>
              <w:spacing w:before="120" w:line="240" w:lineRule="auto"/>
              <w:jc w:val="center"/>
              <w:rPr>
                <w:rFonts w:eastAsiaTheme="minorHAnsi" w:cs="Times"/>
                <w:color w:val="000000"/>
                <w:sz w:val="22"/>
                <w:szCs w:val="22"/>
                <w:lang w:val="fr-FR"/>
              </w:rPr>
            </w:pPr>
            <w:r w:rsidRPr="00B311D8">
              <w:rPr>
                <w:rFonts w:eastAsiaTheme="minorHAnsi" w:cs="Times"/>
                <w:color w:val="000000"/>
                <w:sz w:val="22"/>
                <w:szCs w:val="22"/>
                <w:lang w:val="fr-FR"/>
              </w:rPr>
              <w:t>Projets ciblant des sites appartenant au réseau Natura 2000</w:t>
            </w:r>
          </w:p>
        </w:tc>
        <w:tc>
          <w:tcPr>
            <w:tcW w:w="1259" w:type="pct"/>
            <w:shd w:val="clear" w:color="auto" w:fill="auto"/>
            <w:vAlign w:val="center"/>
          </w:tcPr>
          <w:p w14:paraId="4CB11BF7" w14:textId="5BD01CCB" w:rsidR="0030046B" w:rsidRPr="00B311D8" w:rsidRDefault="00CD7BC0" w:rsidP="00F92414">
            <w:pPr>
              <w:spacing w:before="120" w:line="240" w:lineRule="auto"/>
              <w:jc w:val="center"/>
              <w:rPr>
                <w:sz w:val="22"/>
                <w:szCs w:val="22"/>
                <w:highlight w:val="yellow"/>
                <w:lang w:val="fr-FR"/>
              </w:rPr>
            </w:pPr>
            <w:r w:rsidRPr="00B311D8">
              <w:rPr>
                <w:sz w:val="22"/>
                <w:szCs w:val="22"/>
                <w:lang w:val="fr-FR"/>
              </w:rPr>
              <w:t>Nombre de touristes visitant des aires protégées ou des sites Natura 2000</w:t>
            </w:r>
          </w:p>
        </w:tc>
      </w:tr>
      <w:tr w:rsidR="0030046B" w:rsidRPr="00A06F9F" w14:paraId="33ADC789" w14:textId="77777777" w:rsidTr="001224BB">
        <w:tblPrEx>
          <w:tblCellMar>
            <w:left w:w="108" w:type="dxa"/>
            <w:right w:w="108" w:type="dxa"/>
          </w:tblCellMar>
          <w:tblLook w:val="04A0" w:firstRow="1" w:lastRow="0" w:firstColumn="1" w:lastColumn="0" w:noHBand="0" w:noVBand="1"/>
        </w:tblPrEx>
        <w:trPr>
          <w:trHeight w:val="1023"/>
        </w:trPr>
        <w:tc>
          <w:tcPr>
            <w:tcW w:w="370" w:type="pct"/>
            <w:vAlign w:val="center"/>
          </w:tcPr>
          <w:p w14:paraId="5F4738A3" w14:textId="50D10E56" w:rsidR="0030046B" w:rsidRPr="00B311D8" w:rsidRDefault="00DF4E0D" w:rsidP="001224BB">
            <w:pPr>
              <w:spacing w:before="120" w:line="240" w:lineRule="auto"/>
              <w:jc w:val="left"/>
              <w:rPr>
                <w:sz w:val="22"/>
                <w:szCs w:val="22"/>
                <w:lang w:val="fr-FR"/>
              </w:rPr>
            </w:pPr>
            <w:r w:rsidRPr="00B311D8">
              <w:rPr>
                <w:sz w:val="22"/>
                <w:szCs w:val="22"/>
                <w:lang w:val="fr-FR"/>
              </w:rPr>
              <w:t>Transversal : Changement Climatique</w:t>
            </w:r>
          </w:p>
        </w:tc>
        <w:tc>
          <w:tcPr>
            <w:tcW w:w="1159" w:type="pct"/>
          </w:tcPr>
          <w:p w14:paraId="4A54A533" w14:textId="5AC57B98" w:rsidR="0030046B" w:rsidRPr="00B311D8" w:rsidRDefault="00DF4E0D" w:rsidP="00163F84">
            <w:pPr>
              <w:spacing w:before="120" w:line="240" w:lineRule="auto"/>
              <w:rPr>
                <w:sz w:val="22"/>
                <w:szCs w:val="22"/>
                <w:lang w:val="fr-FR"/>
              </w:rPr>
            </w:pPr>
            <w:r w:rsidRPr="00B311D8">
              <w:rPr>
                <w:sz w:val="22"/>
                <w:szCs w:val="22"/>
                <w:lang w:val="fr-FR"/>
              </w:rPr>
              <w:t xml:space="preserve">Réduction des émissions GES, de l’empreinte carbone, </w:t>
            </w:r>
            <w:r w:rsidR="00163F84" w:rsidRPr="00B311D8">
              <w:rPr>
                <w:sz w:val="22"/>
                <w:szCs w:val="22"/>
                <w:lang w:val="fr-FR"/>
              </w:rPr>
              <w:t>compensation carbone</w:t>
            </w:r>
          </w:p>
        </w:tc>
        <w:tc>
          <w:tcPr>
            <w:tcW w:w="902" w:type="pct"/>
            <w:vAlign w:val="center"/>
          </w:tcPr>
          <w:p w14:paraId="2C526328" w14:textId="11A0AC49" w:rsidR="0030046B" w:rsidRPr="00B311D8" w:rsidRDefault="00163F84" w:rsidP="00F92414">
            <w:pPr>
              <w:spacing w:before="120" w:line="240" w:lineRule="auto"/>
              <w:jc w:val="center"/>
              <w:rPr>
                <w:sz w:val="22"/>
                <w:szCs w:val="22"/>
                <w:lang w:val="fr-FR"/>
              </w:rPr>
            </w:pPr>
            <w:r w:rsidRPr="00B311D8">
              <w:rPr>
                <w:sz w:val="22"/>
                <w:szCs w:val="22"/>
                <w:lang w:val="fr-FR"/>
              </w:rPr>
              <w:t>Émissions de CO2</w:t>
            </w:r>
          </w:p>
        </w:tc>
        <w:tc>
          <w:tcPr>
            <w:tcW w:w="1310" w:type="pct"/>
            <w:vAlign w:val="center"/>
          </w:tcPr>
          <w:p w14:paraId="6FB2AFE6" w14:textId="3FB644AD" w:rsidR="0030046B" w:rsidRPr="00B311D8" w:rsidRDefault="00CD7BC0" w:rsidP="00F92414">
            <w:pPr>
              <w:spacing w:before="120" w:line="240" w:lineRule="auto"/>
              <w:jc w:val="center"/>
              <w:rPr>
                <w:sz w:val="22"/>
                <w:szCs w:val="22"/>
                <w:lang w:val="fr-FR"/>
              </w:rPr>
            </w:pPr>
            <w:r w:rsidRPr="00B311D8">
              <w:rPr>
                <w:sz w:val="22"/>
                <w:szCs w:val="22"/>
                <w:lang w:val="fr-FR"/>
              </w:rPr>
              <w:t xml:space="preserve">Nombre de projets </w:t>
            </w:r>
            <w:r w:rsidR="008246BD" w:rsidRPr="00B311D8">
              <w:rPr>
                <w:sz w:val="22"/>
                <w:szCs w:val="22"/>
                <w:lang w:val="fr-FR"/>
              </w:rPr>
              <w:t>ayant u</w:t>
            </w:r>
            <w:r w:rsidRPr="00B311D8">
              <w:rPr>
                <w:sz w:val="22"/>
                <w:szCs w:val="22"/>
                <w:lang w:val="fr-FR"/>
              </w:rPr>
              <w:t>ne stratégie bas carbone (</w:t>
            </w:r>
            <w:r w:rsidR="008246BD" w:rsidRPr="00B311D8">
              <w:rPr>
                <w:sz w:val="22"/>
                <w:szCs w:val="22"/>
                <w:lang w:val="fr-FR"/>
              </w:rPr>
              <w:t xml:space="preserve">y compris de </w:t>
            </w:r>
            <w:r w:rsidRPr="00B311D8">
              <w:rPr>
                <w:sz w:val="22"/>
                <w:szCs w:val="22"/>
                <w:lang w:val="fr-FR"/>
              </w:rPr>
              <w:t>compensation carbone)</w:t>
            </w:r>
          </w:p>
        </w:tc>
        <w:tc>
          <w:tcPr>
            <w:tcW w:w="1259" w:type="pct"/>
            <w:vAlign w:val="center"/>
          </w:tcPr>
          <w:p w14:paraId="3512F780" w14:textId="79DE9785" w:rsidR="0030046B" w:rsidRPr="00B311D8" w:rsidRDefault="00CD7BC0" w:rsidP="00F92414">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120" w:line="240" w:lineRule="auto"/>
              <w:jc w:val="center"/>
              <w:rPr>
                <w:sz w:val="22"/>
                <w:szCs w:val="22"/>
                <w:lang w:val="fr-FR"/>
              </w:rPr>
            </w:pPr>
            <w:r w:rsidRPr="00B311D8">
              <w:rPr>
                <w:sz w:val="22"/>
                <w:szCs w:val="22"/>
                <w:lang w:val="fr-FR"/>
              </w:rPr>
              <w:t>Réduction des émissions de CO2</w:t>
            </w:r>
            <w:r w:rsidR="008246BD" w:rsidRPr="00B311D8">
              <w:rPr>
                <w:sz w:val="22"/>
                <w:szCs w:val="22"/>
                <w:lang w:val="fr-FR"/>
              </w:rPr>
              <w:t xml:space="preserve"> et de l’empreinte carbone des projets</w:t>
            </w:r>
          </w:p>
        </w:tc>
      </w:tr>
    </w:tbl>
    <w:p w14:paraId="48004C86" w14:textId="77777777" w:rsidR="00100AC6" w:rsidRPr="00CD7BC0" w:rsidRDefault="00100AC6" w:rsidP="00100AC6">
      <w:pPr>
        <w:rPr>
          <w:lang w:val="fr-FR"/>
        </w:rPr>
      </w:pPr>
    </w:p>
    <w:p w14:paraId="29385D22" w14:textId="50A52B2A" w:rsidR="001D15C1" w:rsidRPr="00CD7BC0" w:rsidRDefault="001D15C1" w:rsidP="00082BFC">
      <w:pPr>
        <w:rPr>
          <w:lang w:val="fr-FR"/>
        </w:rPr>
      </w:pPr>
    </w:p>
    <w:p w14:paraId="6B75B962" w14:textId="77777777" w:rsidR="00100AC6" w:rsidRPr="00CD7BC0" w:rsidRDefault="00100AC6" w:rsidP="00082BFC">
      <w:pPr>
        <w:rPr>
          <w:lang w:val="fr-FR"/>
        </w:rPr>
      </w:pPr>
    </w:p>
    <w:p w14:paraId="72599845" w14:textId="77777777" w:rsidR="002A604B" w:rsidRPr="00CD7BC0" w:rsidRDefault="002A604B" w:rsidP="00082BFC">
      <w:pPr>
        <w:rPr>
          <w:highlight w:val="yellow"/>
          <w:lang w:val="fr-FR"/>
        </w:rPr>
        <w:sectPr w:rsidR="002A604B" w:rsidRPr="00CD7BC0">
          <w:headerReference w:type="even" r:id="rId83"/>
          <w:headerReference w:type="default" r:id="rId84"/>
          <w:footerReference w:type="even" r:id="rId85"/>
          <w:headerReference w:type="first" r:id="rId86"/>
          <w:pgSz w:w="16838" w:h="11906" w:orient="landscape"/>
          <w:pgMar w:top="1418" w:right="1418" w:bottom="1134" w:left="1418" w:header="113" w:footer="709" w:gutter="0"/>
          <w:cols w:space="720"/>
          <w:titlePg/>
          <w:docGrid w:linePitch="326"/>
        </w:sectPr>
      </w:pPr>
    </w:p>
    <w:p w14:paraId="5EE2F16A" w14:textId="69701D91" w:rsidR="00C50F8E" w:rsidRDefault="00C50F8E" w:rsidP="00082BFC">
      <w:pPr>
        <w:pStyle w:val="Titre2"/>
        <w:rPr>
          <w:lang w:val="fr-FR"/>
        </w:rPr>
      </w:pPr>
      <w:bookmarkStart w:id="198" w:name="_Toc66805705"/>
      <w:bookmarkStart w:id="199" w:name="_Toc396222003"/>
      <w:bookmarkStart w:id="200" w:name="_Toc66891414"/>
      <w:r>
        <w:rPr>
          <w:lang w:val="fr-FR"/>
        </w:rPr>
        <w:lastRenderedPageBreak/>
        <w:t xml:space="preserve">Dispositions pour un système de suivi </w:t>
      </w:r>
      <w:r w:rsidR="3D0B43D4" w:rsidRPr="5E774632">
        <w:rPr>
          <w:lang w:val="fr-FR"/>
        </w:rPr>
        <w:t>environnemental</w:t>
      </w:r>
      <w:bookmarkEnd w:id="198"/>
      <w:bookmarkEnd w:id="200"/>
    </w:p>
    <w:bookmarkEnd w:id="199"/>
    <w:p w14:paraId="23DDC8D4" w14:textId="16C8043D" w:rsidR="00960F5D" w:rsidRPr="004D1822" w:rsidRDefault="005120A0" w:rsidP="00960F5D">
      <w:pPr>
        <w:rPr>
          <w:rFonts w:cs="Helvetica"/>
          <w:lang w:val="fr-FR"/>
        </w:rPr>
      </w:pPr>
      <w:r w:rsidRPr="005120A0">
        <w:rPr>
          <w:lang w:val="fr-FR"/>
        </w:rPr>
        <w:t xml:space="preserve">Les procédures pour l'élaboration d'un système de suivi concernent la collecte des données, leur traitement, l'évaluation et l'interprétation des résultats. Elles intéressent </w:t>
      </w:r>
      <w:r w:rsidR="00D42AF2">
        <w:rPr>
          <w:lang w:val="fr-FR"/>
        </w:rPr>
        <w:t>à la fois le</w:t>
      </w:r>
      <w:r w:rsidRPr="005120A0">
        <w:rPr>
          <w:lang w:val="fr-FR"/>
        </w:rPr>
        <w:t xml:space="preserve"> </w:t>
      </w:r>
      <w:r w:rsidR="00877209">
        <w:rPr>
          <w:lang w:val="fr-FR"/>
        </w:rPr>
        <w:t>Programme</w:t>
      </w:r>
      <w:r w:rsidRPr="005120A0">
        <w:rPr>
          <w:lang w:val="fr-FR"/>
        </w:rPr>
        <w:t xml:space="preserve"> et les projets. Les activités nécessaires à la définition d'un système de suivi au niveau du Programme sont, d'abord, celles relatives à l'attribution des compétences en matière de suivi environnemental </w:t>
      </w:r>
      <w:r w:rsidR="00647575" w:rsidRPr="005120A0">
        <w:rPr>
          <w:lang w:val="fr-FR"/>
        </w:rPr>
        <w:t>et,</w:t>
      </w:r>
      <w:r w:rsidRPr="005120A0">
        <w:rPr>
          <w:lang w:val="fr-FR"/>
        </w:rPr>
        <w:t xml:space="preserve"> ensuite,</w:t>
      </w:r>
      <w:r w:rsidR="000D16D5">
        <w:rPr>
          <w:lang w:val="fr-FR"/>
        </w:rPr>
        <w:t xml:space="preserve"> la </w:t>
      </w:r>
      <w:r w:rsidRPr="005120A0">
        <w:rPr>
          <w:lang w:val="fr-FR"/>
        </w:rPr>
        <w:t>collecte</w:t>
      </w:r>
      <w:r w:rsidR="00D42AF2">
        <w:rPr>
          <w:lang w:val="fr-FR"/>
        </w:rPr>
        <w:t xml:space="preserve"> des données</w:t>
      </w:r>
      <w:r w:rsidRPr="005120A0">
        <w:rPr>
          <w:lang w:val="fr-FR"/>
        </w:rPr>
        <w:t xml:space="preserve"> et </w:t>
      </w:r>
      <w:r w:rsidR="00D42AF2">
        <w:rPr>
          <w:lang w:val="fr-FR"/>
        </w:rPr>
        <w:t>l</w:t>
      </w:r>
      <w:r w:rsidRPr="005120A0">
        <w:rPr>
          <w:lang w:val="fr-FR"/>
        </w:rPr>
        <w:t xml:space="preserve">'analyse des </w:t>
      </w:r>
      <w:r>
        <w:rPr>
          <w:lang w:val="fr-FR"/>
        </w:rPr>
        <w:t>indicateurs.</w:t>
      </w:r>
      <w:r w:rsidR="00596604">
        <w:rPr>
          <w:lang w:val="fr-FR"/>
        </w:rPr>
        <w:t xml:space="preserve"> </w:t>
      </w:r>
      <w:r w:rsidR="00960F5D" w:rsidRPr="004D1822">
        <w:rPr>
          <w:rFonts w:cs="Helvetica"/>
          <w:lang w:val="fr-FR"/>
        </w:rPr>
        <w:t>Le tableau suivant propose, pour chaque activité, un responsable possible au sein de l'unité de gestion</w:t>
      </w:r>
      <w:r w:rsidR="00E72DE5">
        <w:rPr>
          <w:rFonts w:cs="Helvetica"/>
          <w:lang w:val="fr-FR"/>
        </w:rPr>
        <w:t xml:space="preserve"> </w:t>
      </w:r>
      <w:r w:rsidR="00960F5D" w:rsidRPr="004D1822">
        <w:rPr>
          <w:rFonts w:cs="Helvetica"/>
          <w:lang w:val="fr-FR"/>
        </w:rPr>
        <w:t>du Programme. La première étape passe par la désignation d'une Unité de suivi (au sein de l'Autorité de Gestion/SC), Dans le cadre d'un suivi environnemental, cette unité sera en particulier appuyée par les Autorités environnementales nationale</w:t>
      </w:r>
      <w:r w:rsidR="00976B7D">
        <w:rPr>
          <w:rFonts w:cs="Helvetica"/>
          <w:lang w:val="fr-FR"/>
        </w:rPr>
        <w:t>s</w:t>
      </w:r>
      <w:r w:rsidR="00960F5D" w:rsidRPr="004D1822">
        <w:rPr>
          <w:rFonts w:cs="Helvetica"/>
          <w:lang w:val="fr-FR"/>
        </w:rPr>
        <w:t xml:space="preserve"> (dans certaines tâches</w:t>
      </w:r>
      <w:r w:rsidR="00D42AF2">
        <w:rPr>
          <w:rFonts w:cs="Helvetica"/>
          <w:lang w:val="fr-FR"/>
        </w:rPr>
        <w:t xml:space="preserve"> de collecte par </w:t>
      </w:r>
      <w:r w:rsidR="00647575">
        <w:rPr>
          <w:rFonts w:cs="Helvetica"/>
          <w:lang w:val="fr-FR"/>
        </w:rPr>
        <w:t>exemple</w:t>
      </w:r>
      <w:r w:rsidR="00960F5D" w:rsidRPr="004D1822">
        <w:rPr>
          <w:rFonts w:cs="Helvetica"/>
          <w:lang w:val="fr-FR"/>
        </w:rPr>
        <w:t xml:space="preserve">), le SC, </w:t>
      </w:r>
      <w:r w:rsidR="00976B7D">
        <w:rPr>
          <w:rFonts w:cs="Helvetica"/>
          <w:lang w:val="fr-FR"/>
        </w:rPr>
        <w:t>l</w:t>
      </w:r>
      <w:r w:rsidR="00960F5D" w:rsidRPr="004D1822">
        <w:rPr>
          <w:rFonts w:cs="Helvetica"/>
          <w:lang w:val="fr-FR"/>
        </w:rPr>
        <w:t xml:space="preserve">'Autorité de Gestion et également les futures équipes d'évaluation. </w:t>
      </w:r>
    </w:p>
    <w:p w14:paraId="6EB49350" w14:textId="6E5D18CC" w:rsidR="00976B7D" w:rsidRPr="005B1158" w:rsidRDefault="00976B7D" w:rsidP="005B1158">
      <w:pPr>
        <w:pStyle w:val="DidascaliaCentrata"/>
        <w:rPr>
          <w:b w:val="0"/>
          <w:bCs/>
        </w:rPr>
      </w:pPr>
      <w:bookmarkStart w:id="201" w:name="_Toc66805916"/>
      <w:r w:rsidRPr="005B1158">
        <w:rPr>
          <w:b w:val="0"/>
          <w:bCs/>
        </w:rPr>
        <w:t xml:space="preserve">Tableau </w:t>
      </w:r>
      <w:r w:rsidRPr="005B1158">
        <w:rPr>
          <w:b w:val="0"/>
          <w:bCs/>
        </w:rPr>
        <w:fldChar w:fldCharType="begin"/>
      </w:r>
      <w:r w:rsidRPr="005B1158">
        <w:rPr>
          <w:b w:val="0"/>
          <w:bCs/>
        </w:rPr>
        <w:instrText xml:space="preserve"> SEQ Tableau \* ARABIC </w:instrText>
      </w:r>
      <w:r w:rsidRPr="005B1158">
        <w:rPr>
          <w:b w:val="0"/>
          <w:bCs/>
        </w:rPr>
        <w:fldChar w:fldCharType="separate"/>
      </w:r>
      <w:r w:rsidR="005B1158">
        <w:rPr>
          <w:b w:val="0"/>
          <w:bCs/>
          <w:noProof/>
        </w:rPr>
        <w:t>21</w:t>
      </w:r>
      <w:r w:rsidRPr="005B1158">
        <w:rPr>
          <w:b w:val="0"/>
          <w:bCs/>
        </w:rPr>
        <w:fldChar w:fldCharType="end"/>
      </w:r>
      <w:r w:rsidR="005B1158">
        <w:rPr>
          <w:b w:val="0"/>
          <w:bCs/>
        </w:rPr>
        <w:t> :</w:t>
      </w:r>
      <w:r w:rsidRPr="005B1158">
        <w:rPr>
          <w:b w:val="0"/>
          <w:bCs/>
        </w:rPr>
        <w:t xml:space="preserve"> </w:t>
      </w:r>
      <w:r w:rsidR="00823FE7">
        <w:rPr>
          <w:b w:val="0"/>
          <w:bCs/>
        </w:rPr>
        <w:t xml:space="preserve">Gouvernance </w:t>
      </w:r>
      <w:r w:rsidRPr="005B1158">
        <w:rPr>
          <w:b w:val="0"/>
          <w:bCs/>
        </w:rPr>
        <w:t>des activités de suivi</w:t>
      </w:r>
      <w:bookmarkEnd w:id="201"/>
    </w:p>
    <w:tbl>
      <w:tblPr>
        <w:tblStyle w:val="Grilledutableau"/>
        <w:tblW w:w="0" w:type="auto"/>
        <w:tblLook w:val="00A0" w:firstRow="1" w:lastRow="0" w:firstColumn="1" w:lastColumn="0" w:noHBand="0" w:noVBand="0"/>
      </w:tblPr>
      <w:tblGrid>
        <w:gridCol w:w="3642"/>
        <w:gridCol w:w="5702"/>
      </w:tblGrid>
      <w:tr w:rsidR="002A604B" w:rsidRPr="00E70946" w14:paraId="58E97537" w14:textId="77777777" w:rsidTr="00976B7D">
        <w:trPr>
          <w:trHeight w:val="664"/>
        </w:trPr>
        <w:tc>
          <w:tcPr>
            <w:tcW w:w="3642" w:type="dxa"/>
            <w:shd w:val="clear" w:color="auto" w:fill="C6D9F1" w:themeFill="text2" w:themeFillTint="33"/>
            <w:vAlign w:val="center"/>
          </w:tcPr>
          <w:p w14:paraId="41A8B8A1" w14:textId="438E569C" w:rsidR="002A604B" w:rsidRPr="00E70946" w:rsidRDefault="00180F09" w:rsidP="00082BFC">
            <w:pPr>
              <w:rPr>
                <w:b/>
                <w:bCs/>
                <w:lang w:val="fr-FR"/>
              </w:rPr>
            </w:pPr>
            <w:r w:rsidRPr="00E70946">
              <w:rPr>
                <w:b/>
                <w:bCs/>
                <w:lang w:val="fr-FR"/>
              </w:rPr>
              <w:t>Activité</w:t>
            </w:r>
          </w:p>
        </w:tc>
        <w:tc>
          <w:tcPr>
            <w:tcW w:w="5702" w:type="dxa"/>
            <w:shd w:val="clear" w:color="auto" w:fill="C6D9F1" w:themeFill="text2" w:themeFillTint="33"/>
            <w:vAlign w:val="center"/>
          </w:tcPr>
          <w:p w14:paraId="00BFCB5E" w14:textId="264130C3" w:rsidR="002A604B" w:rsidRPr="00E70946" w:rsidRDefault="00180F09" w:rsidP="00082BFC">
            <w:pPr>
              <w:rPr>
                <w:b/>
                <w:bCs/>
                <w:lang w:val="fr-FR"/>
              </w:rPr>
            </w:pPr>
            <w:r w:rsidRPr="00E70946">
              <w:rPr>
                <w:b/>
                <w:bCs/>
                <w:lang w:val="fr-FR"/>
              </w:rPr>
              <w:t>Responsable</w:t>
            </w:r>
          </w:p>
        </w:tc>
      </w:tr>
      <w:tr w:rsidR="00180F09" w:rsidRPr="00A06F9F" w14:paraId="4CDC8E6C" w14:textId="77777777" w:rsidTr="00850173">
        <w:trPr>
          <w:trHeight w:val="428"/>
        </w:trPr>
        <w:tc>
          <w:tcPr>
            <w:tcW w:w="3642" w:type="dxa"/>
          </w:tcPr>
          <w:p w14:paraId="0F42B54C" w14:textId="42BC0CAB" w:rsidR="00180F09" w:rsidRPr="00E70946" w:rsidRDefault="00180F09" w:rsidP="00180F09">
            <w:pPr>
              <w:rPr>
                <w:lang w:val="fr-FR"/>
              </w:rPr>
            </w:pPr>
            <w:r w:rsidRPr="00E70946">
              <w:rPr>
                <w:lang w:val="fr-FR"/>
              </w:rPr>
              <w:t>Collecte des données</w:t>
            </w:r>
          </w:p>
        </w:tc>
        <w:tc>
          <w:tcPr>
            <w:tcW w:w="5702" w:type="dxa"/>
            <w:vAlign w:val="center"/>
          </w:tcPr>
          <w:p w14:paraId="0D31DC49" w14:textId="57F62AB0" w:rsidR="00180F09" w:rsidRPr="00E70946" w:rsidRDefault="00180F09" w:rsidP="00180F09">
            <w:pPr>
              <w:rPr>
                <w:lang w:val="fr-FR"/>
              </w:rPr>
            </w:pPr>
            <w:r w:rsidRPr="00E70946">
              <w:rPr>
                <w:lang w:val="fr-FR"/>
              </w:rPr>
              <w:t>Unité de suivi ; SC, AG, AE, évaluateur</w:t>
            </w:r>
          </w:p>
        </w:tc>
      </w:tr>
      <w:tr w:rsidR="00180F09" w:rsidRPr="00A06F9F" w14:paraId="04E5AF54" w14:textId="77777777" w:rsidTr="00850173">
        <w:trPr>
          <w:trHeight w:val="664"/>
        </w:trPr>
        <w:tc>
          <w:tcPr>
            <w:tcW w:w="3642" w:type="dxa"/>
          </w:tcPr>
          <w:p w14:paraId="44509E06" w14:textId="5F07547E" w:rsidR="00180F09" w:rsidRPr="00E70946" w:rsidRDefault="00180F09" w:rsidP="00180F09">
            <w:pPr>
              <w:rPr>
                <w:lang w:val="fr-FR"/>
              </w:rPr>
            </w:pPr>
            <w:r w:rsidRPr="00E70946">
              <w:rPr>
                <w:lang w:val="fr-FR"/>
              </w:rPr>
              <w:t>Traitement des données</w:t>
            </w:r>
          </w:p>
        </w:tc>
        <w:tc>
          <w:tcPr>
            <w:tcW w:w="5702" w:type="dxa"/>
            <w:vAlign w:val="center"/>
          </w:tcPr>
          <w:p w14:paraId="63CB2F62" w14:textId="2EA10FD7" w:rsidR="00180F09" w:rsidRPr="00E70946" w:rsidRDefault="00180F09" w:rsidP="00180F09">
            <w:pPr>
              <w:rPr>
                <w:lang w:val="fr-FR"/>
              </w:rPr>
            </w:pPr>
            <w:r w:rsidRPr="00E70946">
              <w:rPr>
                <w:lang w:val="fr-FR"/>
              </w:rPr>
              <w:t>Unité de suivi ; SC, AG, AE, évaluateur</w:t>
            </w:r>
          </w:p>
        </w:tc>
      </w:tr>
      <w:tr w:rsidR="00180F09" w:rsidRPr="00A06F9F" w14:paraId="4D2384FB" w14:textId="77777777" w:rsidTr="00850173">
        <w:trPr>
          <w:trHeight w:val="665"/>
        </w:trPr>
        <w:tc>
          <w:tcPr>
            <w:tcW w:w="3642" w:type="dxa"/>
          </w:tcPr>
          <w:p w14:paraId="7A83CC21" w14:textId="5DD05498" w:rsidR="00180F09" w:rsidRPr="00E70946" w:rsidRDefault="00180F09" w:rsidP="00180F09">
            <w:pPr>
              <w:rPr>
                <w:lang w:val="fr-FR"/>
              </w:rPr>
            </w:pPr>
            <w:r w:rsidRPr="00E70946">
              <w:rPr>
                <w:lang w:val="fr-FR"/>
              </w:rPr>
              <w:t>Interprétation et évaluation</w:t>
            </w:r>
          </w:p>
        </w:tc>
        <w:tc>
          <w:tcPr>
            <w:tcW w:w="5702" w:type="dxa"/>
            <w:vAlign w:val="center"/>
          </w:tcPr>
          <w:p w14:paraId="2D3B0B0C" w14:textId="60928A1A" w:rsidR="00180F09" w:rsidRPr="00E70946" w:rsidRDefault="00180F09" w:rsidP="00180F09">
            <w:pPr>
              <w:rPr>
                <w:lang w:val="fr-FR"/>
              </w:rPr>
            </w:pPr>
            <w:r w:rsidRPr="00E70946">
              <w:rPr>
                <w:lang w:val="fr-FR"/>
              </w:rPr>
              <w:t>Unité de suivi ; SC, AG, AE, évaluateur</w:t>
            </w:r>
          </w:p>
        </w:tc>
      </w:tr>
      <w:tr w:rsidR="00180F09" w:rsidRPr="00A06F9F" w14:paraId="33C99668" w14:textId="77777777" w:rsidTr="00850173">
        <w:trPr>
          <w:trHeight w:val="665"/>
        </w:trPr>
        <w:tc>
          <w:tcPr>
            <w:tcW w:w="3642" w:type="dxa"/>
          </w:tcPr>
          <w:p w14:paraId="66B15ECF" w14:textId="38A2A1FB" w:rsidR="00180F09" w:rsidRPr="00E70946" w:rsidRDefault="00180F09" w:rsidP="00180F09">
            <w:pPr>
              <w:rPr>
                <w:lang w:val="fr-FR"/>
              </w:rPr>
            </w:pPr>
            <w:r w:rsidRPr="00E70946">
              <w:rPr>
                <w:lang w:val="fr-FR"/>
              </w:rPr>
              <w:t>Conclusion Processus de décisions</w:t>
            </w:r>
          </w:p>
        </w:tc>
        <w:tc>
          <w:tcPr>
            <w:tcW w:w="5702" w:type="dxa"/>
            <w:vAlign w:val="center"/>
          </w:tcPr>
          <w:p w14:paraId="3D8F0BEF" w14:textId="469D74B1" w:rsidR="00180F09" w:rsidRPr="00E70946" w:rsidRDefault="00180F09" w:rsidP="00180F09">
            <w:pPr>
              <w:rPr>
                <w:lang w:val="fr-FR"/>
              </w:rPr>
            </w:pPr>
            <w:r w:rsidRPr="00E70946">
              <w:rPr>
                <w:lang w:val="fr-FR"/>
              </w:rPr>
              <w:t>Décideurs (AG, Comité de Suivi</w:t>
            </w:r>
            <w:r w:rsidR="00DA075E" w:rsidRPr="00E70946">
              <w:rPr>
                <w:lang w:val="fr-FR"/>
              </w:rPr>
              <w:t>)</w:t>
            </w:r>
          </w:p>
        </w:tc>
      </w:tr>
    </w:tbl>
    <w:p w14:paraId="3B6A9A74" w14:textId="52C48B0A" w:rsidR="00F92B01" w:rsidRPr="004D1822" w:rsidRDefault="00285E70" w:rsidP="00F92B01">
      <w:pPr>
        <w:rPr>
          <w:rFonts w:cs="Helvetica"/>
          <w:lang w:val="fr-FR"/>
        </w:rPr>
      </w:pPr>
      <w:r w:rsidRPr="004D1822">
        <w:rPr>
          <w:rFonts w:cs="Helvetica"/>
          <w:lang w:val="fr-FR"/>
        </w:rPr>
        <w:t xml:space="preserve">Même si la Directive 42/2001/CE ne contient pas d'indications spécifiques sur la manière dont le processus de suivi et ses résultats doivent être communiqués ; l'activité de </w:t>
      </w:r>
      <w:r w:rsidR="00E70946">
        <w:rPr>
          <w:rFonts w:cs="Helvetica"/>
          <w:lang w:val="fr-FR"/>
        </w:rPr>
        <w:t>‘</w:t>
      </w:r>
      <w:r w:rsidRPr="004D1822">
        <w:rPr>
          <w:rFonts w:cs="Helvetica"/>
          <w:lang w:val="fr-FR"/>
        </w:rPr>
        <w:t>reporting</w:t>
      </w:r>
      <w:r w:rsidR="00E70946">
        <w:rPr>
          <w:rFonts w:cs="Helvetica"/>
          <w:lang w:val="fr-FR"/>
        </w:rPr>
        <w:t>’</w:t>
      </w:r>
      <w:r w:rsidRPr="004D1822">
        <w:rPr>
          <w:rFonts w:cs="Helvetica"/>
          <w:lang w:val="fr-FR"/>
        </w:rPr>
        <w:t xml:space="preserve"> et de suivi est particulièrement importante dans les phases</w:t>
      </w:r>
      <w:r w:rsidR="00E70946">
        <w:rPr>
          <w:rFonts w:cs="Helvetica"/>
          <w:lang w:val="fr-FR"/>
        </w:rPr>
        <w:t xml:space="preserve"> d’</w:t>
      </w:r>
      <w:r w:rsidRPr="004D1822">
        <w:rPr>
          <w:rFonts w:cs="Helvetica"/>
          <w:lang w:val="fr-FR"/>
        </w:rPr>
        <w:t xml:space="preserve">évaluation des premiers résultats </w:t>
      </w:r>
      <w:r w:rsidR="00E70946">
        <w:rPr>
          <w:rFonts w:cs="Helvetica"/>
          <w:lang w:val="fr-FR"/>
        </w:rPr>
        <w:t xml:space="preserve">et </w:t>
      </w:r>
      <w:r w:rsidR="37AC8425" w:rsidRPr="449E2434">
        <w:rPr>
          <w:rFonts w:cs="Helvetica"/>
          <w:lang w:val="fr-FR"/>
        </w:rPr>
        <w:t xml:space="preserve">de </w:t>
      </w:r>
      <w:r w:rsidR="00CF0AD3">
        <w:rPr>
          <w:rFonts w:cs="Helvetica"/>
          <w:lang w:val="fr-FR"/>
        </w:rPr>
        <w:t>clôture du Programme</w:t>
      </w:r>
      <w:r w:rsidR="00E70946">
        <w:rPr>
          <w:rFonts w:cs="Helvetica"/>
          <w:lang w:val="fr-FR"/>
        </w:rPr>
        <w:t xml:space="preserve">. </w:t>
      </w:r>
      <w:r w:rsidR="00F92B01" w:rsidRPr="004D1822">
        <w:rPr>
          <w:rFonts w:cs="Helvetica"/>
          <w:lang w:val="fr-FR"/>
        </w:rPr>
        <w:t>L</w:t>
      </w:r>
      <w:r w:rsidR="00E70946">
        <w:rPr>
          <w:rFonts w:cs="Helvetica"/>
          <w:lang w:val="fr-FR"/>
        </w:rPr>
        <w:t xml:space="preserve">a </w:t>
      </w:r>
      <w:r w:rsidR="00F92B01" w:rsidRPr="004D1822">
        <w:rPr>
          <w:rFonts w:cs="Helvetica"/>
          <w:lang w:val="fr-FR"/>
        </w:rPr>
        <w:t xml:space="preserve">première permet de réajuster le Programme si nécessaire, tandis que la </w:t>
      </w:r>
      <w:r w:rsidR="00E70946">
        <w:rPr>
          <w:rFonts w:cs="Helvetica"/>
          <w:lang w:val="fr-FR"/>
        </w:rPr>
        <w:t>seconde</w:t>
      </w:r>
      <w:r w:rsidR="00F92B01" w:rsidRPr="004D1822">
        <w:rPr>
          <w:rFonts w:cs="Helvetica"/>
          <w:lang w:val="fr-FR"/>
        </w:rPr>
        <w:t xml:space="preserve"> fournit des informations sur la performance et les impacts environnementaux finaux. </w:t>
      </w:r>
    </w:p>
    <w:p w14:paraId="26DC57C4" w14:textId="461C5716" w:rsidR="00910B45" w:rsidRPr="00910B45" w:rsidRDefault="00910B45" w:rsidP="00910B45">
      <w:pPr>
        <w:rPr>
          <w:rFonts w:cs="Helvetica"/>
          <w:lang w:val="fr-FR" w:eastAsia="it-IT"/>
        </w:rPr>
      </w:pPr>
      <w:r w:rsidRPr="00910B45">
        <w:rPr>
          <w:rFonts w:cs="Helvetica"/>
          <w:lang w:val="fr-FR"/>
        </w:rPr>
        <w:t xml:space="preserve">Les informations sur l'impact environnemental, </w:t>
      </w:r>
      <w:r w:rsidR="00CF0AD3">
        <w:rPr>
          <w:rFonts w:cs="Helvetica"/>
          <w:lang w:val="fr-FR"/>
        </w:rPr>
        <w:t xml:space="preserve">dans le cas de </w:t>
      </w:r>
      <w:r w:rsidRPr="00910B45">
        <w:rPr>
          <w:rFonts w:cs="Helvetica"/>
          <w:lang w:val="fr-FR"/>
        </w:rPr>
        <w:t xml:space="preserve">certains indicateurs de performance, seront collectées </w:t>
      </w:r>
      <w:r w:rsidR="00CF0AD3">
        <w:rPr>
          <w:rFonts w:cs="Helvetica"/>
          <w:lang w:val="fr-FR"/>
        </w:rPr>
        <w:t xml:space="preserve">directement </w:t>
      </w:r>
      <w:r w:rsidRPr="00910B45">
        <w:rPr>
          <w:rFonts w:cs="Helvetica"/>
          <w:lang w:val="fr-FR"/>
        </w:rPr>
        <w:t>au niveau d</w:t>
      </w:r>
      <w:r w:rsidR="00CF0AD3">
        <w:rPr>
          <w:rFonts w:cs="Helvetica"/>
          <w:lang w:val="fr-FR"/>
        </w:rPr>
        <w:t xml:space="preserve">es </w:t>
      </w:r>
      <w:r w:rsidRPr="00910B45">
        <w:rPr>
          <w:rFonts w:cs="Helvetica"/>
          <w:lang w:val="fr-FR"/>
        </w:rPr>
        <w:t>projet</w:t>
      </w:r>
      <w:r w:rsidR="00CF0AD3">
        <w:rPr>
          <w:rFonts w:cs="Helvetica"/>
          <w:lang w:val="fr-FR"/>
        </w:rPr>
        <w:t>s</w:t>
      </w:r>
      <w:r w:rsidRPr="00910B45">
        <w:rPr>
          <w:rFonts w:cs="Helvetica"/>
          <w:lang w:val="fr-FR"/>
        </w:rPr>
        <w:t>. Cela ne devrait se produire qu'à un stade défini de</w:t>
      </w:r>
      <w:r w:rsidR="004E7164">
        <w:rPr>
          <w:rFonts w:cs="Helvetica"/>
          <w:lang w:val="fr-FR"/>
        </w:rPr>
        <w:t xml:space="preserve"> leur</w:t>
      </w:r>
      <w:r w:rsidRPr="00910B45">
        <w:rPr>
          <w:rFonts w:cs="Helvetica"/>
          <w:lang w:val="fr-FR"/>
        </w:rPr>
        <w:t xml:space="preserve"> mise en œuvre, en particulier en ce qui concerne la phase initiale de préparation du projet et </w:t>
      </w:r>
      <w:r w:rsidR="00CF0AD3">
        <w:rPr>
          <w:rFonts w:cs="Helvetica"/>
          <w:lang w:val="fr-FR"/>
        </w:rPr>
        <w:t>sa c</w:t>
      </w:r>
      <w:r w:rsidRPr="00910B45">
        <w:rPr>
          <w:rFonts w:cs="Helvetica"/>
          <w:lang w:val="fr-FR"/>
        </w:rPr>
        <w:t xml:space="preserve">onclusion. </w:t>
      </w:r>
      <w:r w:rsidR="00EC60CC">
        <w:rPr>
          <w:rFonts w:cs="Helvetica"/>
          <w:lang w:val="fr-FR"/>
        </w:rPr>
        <w:t xml:space="preserve">Le suivi </w:t>
      </w:r>
      <w:r w:rsidRPr="00910B45">
        <w:rPr>
          <w:rFonts w:cs="Helvetica"/>
          <w:lang w:val="fr-FR"/>
        </w:rPr>
        <w:t xml:space="preserve">des effets environnementaux </w:t>
      </w:r>
      <w:r w:rsidR="004E7164">
        <w:rPr>
          <w:rFonts w:cs="Helvetica"/>
          <w:lang w:val="fr-FR"/>
        </w:rPr>
        <w:t xml:space="preserve">au niveau des projets </w:t>
      </w:r>
      <w:r w:rsidRPr="00910B45">
        <w:rPr>
          <w:rFonts w:cs="Helvetica"/>
          <w:lang w:val="fr-FR"/>
        </w:rPr>
        <w:t xml:space="preserve">devrait </w:t>
      </w:r>
      <w:r w:rsidR="00CF0AD3">
        <w:rPr>
          <w:rFonts w:cs="Helvetica"/>
          <w:lang w:val="fr-FR"/>
        </w:rPr>
        <w:t xml:space="preserve">de manière générale tenir </w:t>
      </w:r>
      <w:r w:rsidR="0056450F" w:rsidRPr="00910B45">
        <w:rPr>
          <w:rFonts w:cs="Helvetica"/>
          <w:lang w:val="fr-FR"/>
        </w:rPr>
        <w:t xml:space="preserve">compte </w:t>
      </w:r>
      <w:r w:rsidR="005C0B0A">
        <w:rPr>
          <w:rFonts w:cs="Helvetica"/>
          <w:lang w:val="fr-FR"/>
        </w:rPr>
        <w:t>de</w:t>
      </w:r>
      <w:r w:rsidR="005C0B0A" w:rsidRPr="00910B45">
        <w:rPr>
          <w:rFonts w:cs="Helvetica"/>
          <w:lang w:val="fr-FR"/>
        </w:rPr>
        <w:t xml:space="preserve"> :</w:t>
      </w:r>
    </w:p>
    <w:p w14:paraId="3282C5CA" w14:textId="6C6FE3E5" w:rsidR="00F92B01" w:rsidRPr="004D1822" w:rsidRDefault="004E7164" w:rsidP="000E1D46">
      <w:pPr>
        <w:pStyle w:val="Paragraphedeliste"/>
        <w:numPr>
          <w:ilvl w:val="0"/>
          <w:numId w:val="50"/>
        </w:numPr>
        <w:rPr>
          <w:rFonts w:cs="Helvetica"/>
          <w:lang w:val="fr-FR"/>
        </w:rPr>
      </w:pPr>
      <w:r>
        <w:rPr>
          <w:rFonts w:cs="Helvetica"/>
          <w:lang w:val="fr-FR"/>
        </w:rPr>
        <w:t>L</w:t>
      </w:r>
      <w:r w:rsidR="00F92B01" w:rsidRPr="004D1822">
        <w:rPr>
          <w:rFonts w:cs="Helvetica"/>
          <w:lang w:val="fr-FR"/>
        </w:rPr>
        <w:t>a collecte d'information</w:t>
      </w:r>
      <w:r>
        <w:rPr>
          <w:rFonts w:cs="Helvetica"/>
          <w:lang w:val="fr-FR"/>
        </w:rPr>
        <w:t>s</w:t>
      </w:r>
      <w:r w:rsidR="00F92B01" w:rsidRPr="004D1822">
        <w:rPr>
          <w:rFonts w:cs="Helvetica"/>
          <w:lang w:val="fr-FR"/>
        </w:rPr>
        <w:t xml:space="preserve"> </w:t>
      </w:r>
      <w:r>
        <w:rPr>
          <w:rFonts w:cs="Helvetica"/>
          <w:lang w:val="fr-FR"/>
        </w:rPr>
        <w:t xml:space="preserve">menée </w:t>
      </w:r>
      <w:r w:rsidR="00F92B01" w:rsidRPr="004D1822">
        <w:rPr>
          <w:rFonts w:cs="Helvetica"/>
          <w:lang w:val="fr-FR"/>
        </w:rPr>
        <w:t>dans le</w:t>
      </w:r>
      <w:r w:rsidR="00884D5A">
        <w:rPr>
          <w:rFonts w:cs="Helvetica"/>
          <w:lang w:val="fr-FR"/>
        </w:rPr>
        <w:t xml:space="preserve"> cadre des</w:t>
      </w:r>
      <w:r w:rsidR="00F92B01" w:rsidRPr="004D1822">
        <w:rPr>
          <w:rFonts w:cs="Helvetica"/>
          <w:lang w:val="fr-FR"/>
        </w:rPr>
        <w:t xml:space="preserve"> activités ordinaires du Programme</w:t>
      </w:r>
      <w:r w:rsidR="00884D5A">
        <w:rPr>
          <w:rFonts w:cs="Helvetica"/>
          <w:lang w:val="fr-FR"/>
        </w:rPr>
        <w:t xml:space="preserve">, de manière à procéder à une collecte spécifique seulement pour des </w:t>
      </w:r>
      <w:r w:rsidR="00F92B01" w:rsidRPr="004D1822">
        <w:rPr>
          <w:rFonts w:cs="Helvetica"/>
          <w:lang w:val="fr-FR"/>
        </w:rPr>
        <w:t>informations clefs non disponibles</w:t>
      </w:r>
      <w:r w:rsidR="00884D5A">
        <w:rPr>
          <w:rFonts w:cs="Helvetica"/>
          <w:lang w:val="fr-FR"/>
        </w:rPr>
        <w:t> ;</w:t>
      </w:r>
      <w:r w:rsidR="00F92B01" w:rsidRPr="004D1822">
        <w:rPr>
          <w:rFonts w:cs="Helvetica"/>
          <w:lang w:val="fr-FR"/>
        </w:rPr>
        <w:t xml:space="preserve"> </w:t>
      </w:r>
    </w:p>
    <w:p w14:paraId="5DEA9432" w14:textId="2EF39087" w:rsidR="00F92B01" w:rsidRPr="004D1822" w:rsidRDefault="00F92B01" w:rsidP="000E1D46">
      <w:pPr>
        <w:pStyle w:val="Paragraphedeliste"/>
        <w:numPr>
          <w:ilvl w:val="0"/>
          <w:numId w:val="50"/>
        </w:numPr>
        <w:rPr>
          <w:rFonts w:cs="Helvetica"/>
          <w:lang w:val="fr-FR"/>
        </w:rPr>
      </w:pPr>
      <w:r w:rsidRPr="004D1822">
        <w:rPr>
          <w:rFonts w:cs="Helvetica"/>
          <w:lang w:val="fr-FR"/>
        </w:rPr>
        <w:t>La collecte d</w:t>
      </w:r>
      <w:r w:rsidR="004E7164">
        <w:rPr>
          <w:rFonts w:cs="Helvetica"/>
          <w:lang w:val="fr-FR"/>
        </w:rPr>
        <w:t xml:space="preserve">es </w:t>
      </w:r>
      <w:r w:rsidRPr="004D1822">
        <w:rPr>
          <w:rFonts w:cs="Helvetica"/>
          <w:lang w:val="fr-FR"/>
        </w:rPr>
        <w:t>information</w:t>
      </w:r>
      <w:r w:rsidR="004E7164">
        <w:rPr>
          <w:rFonts w:cs="Helvetica"/>
          <w:lang w:val="fr-FR"/>
        </w:rPr>
        <w:t>s</w:t>
      </w:r>
      <w:r w:rsidRPr="004D1822">
        <w:rPr>
          <w:rFonts w:cs="Helvetica"/>
          <w:lang w:val="fr-FR"/>
        </w:rPr>
        <w:t xml:space="preserve"> </w:t>
      </w:r>
      <w:r w:rsidR="00884D5A">
        <w:rPr>
          <w:rFonts w:cs="Helvetica"/>
          <w:lang w:val="fr-FR"/>
        </w:rPr>
        <w:t xml:space="preserve">devrait avoir lieu </w:t>
      </w:r>
      <w:r w:rsidR="00EC60CC">
        <w:rPr>
          <w:rFonts w:cs="Helvetica"/>
          <w:lang w:val="fr-FR"/>
        </w:rPr>
        <w:t>utilisant un mo</w:t>
      </w:r>
      <w:r w:rsidRPr="004D1822">
        <w:rPr>
          <w:rFonts w:cs="Helvetica"/>
          <w:lang w:val="fr-FR"/>
        </w:rPr>
        <w:t>dule précompilé (voir ci-dessous) et des orientations fournies aux gestionnaires de projets</w:t>
      </w:r>
      <w:r>
        <w:rPr>
          <w:rFonts w:cs="Helvetica"/>
          <w:lang w:val="fr-FR"/>
        </w:rPr>
        <w:t xml:space="preserve"> </w:t>
      </w:r>
      <w:r w:rsidRPr="004D1822">
        <w:rPr>
          <w:rFonts w:cs="Helvetica"/>
          <w:lang w:val="fr-FR"/>
        </w:rPr>
        <w:t xml:space="preserve">; ceci dans l'idée de rendre homogène la </w:t>
      </w:r>
      <w:r w:rsidR="006379FC">
        <w:rPr>
          <w:rFonts w:cs="Helvetica"/>
          <w:lang w:val="fr-FR"/>
        </w:rPr>
        <w:t xml:space="preserve">collecte et de </w:t>
      </w:r>
      <w:r w:rsidRPr="004D1822">
        <w:rPr>
          <w:rFonts w:cs="Helvetica"/>
          <w:lang w:val="fr-FR"/>
        </w:rPr>
        <w:t>consentir une agrégation des données au niveau du Programme</w:t>
      </w:r>
      <w:r w:rsidR="006379FC">
        <w:rPr>
          <w:rFonts w:cs="Helvetica"/>
          <w:lang w:val="fr-FR"/>
        </w:rPr>
        <w:t> ;</w:t>
      </w:r>
      <w:r w:rsidRPr="004D1822">
        <w:rPr>
          <w:rFonts w:cs="Helvetica"/>
          <w:lang w:val="fr-FR"/>
        </w:rPr>
        <w:t xml:space="preserve"> </w:t>
      </w:r>
    </w:p>
    <w:p w14:paraId="2CD461D8" w14:textId="2EDEE846" w:rsidR="00285E70" w:rsidRPr="005C0B0A" w:rsidRDefault="00F92B01" w:rsidP="00082BFC">
      <w:pPr>
        <w:pStyle w:val="Paragraphedeliste"/>
        <w:numPr>
          <w:ilvl w:val="0"/>
          <w:numId w:val="7"/>
        </w:numPr>
        <w:spacing w:before="0" w:after="0"/>
        <w:rPr>
          <w:lang w:val="fr-FR"/>
        </w:rPr>
      </w:pPr>
      <w:r w:rsidRPr="004D1822">
        <w:rPr>
          <w:lang w:val="fr-FR"/>
        </w:rPr>
        <w:lastRenderedPageBreak/>
        <w:t>Les projets doivent bien entendu respecter la législation environnementale en vigueur et les obligations dérivées des cadres normatifs européens et nationaux</w:t>
      </w:r>
      <w:r>
        <w:rPr>
          <w:lang w:val="fr-FR"/>
        </w:rPr>
        <w:t xml:space="preserve"> </w:t>
      </w:r>
      <w:r w:rsidRPr="004D1822">
        <w:rPr>
          <w:lang w:val="fr-FR"/>
        </w:rPr>
        <w:t>; les chefs de projets devront ainsi indiquer, lors de la rédaction du rapport final</w:t>
      </w:r>
      <w:r w:rsidR="006379FC">
        <w:rPr>
          <w:lang w:val="fr-FR"/>
        </w:rPr>
        <w:t xml:space="preserve"> de mise en œuvre</w:t>
      </w:r>
      <w:r w:rsidRPr="004D1822">
        <w:rPr>
          <w:lang w:val="fr-FR"/>
        </w:rPr>
        <w:t xml:space="preserve">, la manière dont ils ont tenu compte des aspects normatifs ainsi que des objectifs de développement durable pertinents. </w:t>
      </w:r>
    </w:p>
    <w:p w14:paraId="141CDACE" w14:textId="14EC875B" w:rsidR="001B32D3" w:rsidRPr="006379FC" w:rsidRDefault="001B32D3" w:rsidP="006379FC">
      <w:pPr>
        <w:pStyle w:val="DidascaliaCentrata"/>
        <w:rPr>
          <w:b w:val="0"/>
          <w:bCs/>
        </w:rPr>
      </w:pPr>
      <w:bookmarkStart w:id="202" w:name="_Toc66805917"/>
      <w:r w:rsidRPr="006379FC">
        <w:rPr>
          <w:b w:val="0"/>
          <w:bCs/>
        </w:rPr>
        <w:t xml:space="preserve">Tableau </w:t>
      </w:r>
      <w:r w:rsidRPr="006379FC">
        <w:rPr>
          <w:b w:val="0"/>
          <w:bCs/>
        </w:rPr>
        <w:fldChar w:fldCharType="begin"/>
      </w:r>
      <w:r w:rsidRPr="006379FC">
        <w:rPr>
          <w:b w:val="0"/>
          <w:bCs/>
        </w:rPr>
        <w:instrText xml:space="preserve"> SEQ Tableau \* ARABIC </w:instrText>
      </w:r>
      <w:r w:rsidRPr="006379FC">
        <w:rPr>
          <w:b w:val="0"/>
          <w:bCs/>
        </w:rPr>
        <w:fldChar w:fldCharType="separate"/>
      </w:r>
      <w:r w:rsidR="009B321B">
        <w:rPr>
          <w:b w:val="0"/>
          <w:bCs/>
          <w:noProof/>
        </w:rPr>
        <w:t>22</w:t>
      </w:r>
      <w:r w:rsidRPr="006379FC">
        <w:rPr>
          <w:b w:val="0"/>
          <w:bCs/>
        </w:rPr>
        <w:fldChar w:fldCharType="end"/>
      </w:r>
      <w:r w:rsidR="006379FC">
        <w:rPr>
          <w:b w:val="0"/>
          <w:bCs/>
        </w:rPr>
        <w:t xml:space="preserve"> : </w:t>
      </w:r>
      <w:r w:rsidR="00680BA8">
        <w:rPr>
          <w:b w:val="0"/>
          <w:bCs/>
        </w:rPr>
        <w:t>Fiche projet d</w:t>
      </w:r>
      <w:r w:rsidRPr="006379FC">
        <w:rPr>
          <w:b w:val="0"/>
          <w:bCs/>
        </w:rPr>
        <w:t>'évaluation des impacts environnementaux</w:t>
      </w:r>
      <w:bookmarkEnd w:id="202"/>
    </w:p>
    <w:tbl>
      <w:tblPr>
        <w:tblStyle w:val="Grilledutableau"/>
        <w:tblW w:w="0" w:type="auto"/>
        <w:jc w:val="center"/>
        <w:tblLook w:val="04A0" w:firstRow="1" w:lastRow="0" w:firstColumn="1" w:lastColumn="0" w:noHBand="0" w:noVBand="1"/>
      </w:tblPr>
      <w:tblGrid>
        <w:gridCol w:w="2177"/>
        <w:gridCol w:w="1964"/>
        <w:gridCol w:w="1999"/>
        <w:gridCol w:w="778"/>
        <w:gridCol w:w="1026"/>
        <w:gridCol w:w="1400"/>
      </w:tblGrid>
      <w:tr w:rsidR="00A1257F" w:rsidRPr="00A06F9F" w14:paraId="309FAC90" w14:textId="77777777" w:rsidTr="00C44E2C">
        <w:trPr>
          <w:jc w:val="center"/>
        </w:trPr>
        <w:tc>
          <w:tcPr>
            <w:tcW w:w="2177" w:type="dxa"/>
            <w:vMerge w:val="restart"/>
            <w:shd w:val="clear" w:color="auto" w:fill="C6D9F1" w:themeFill="text2" w:themeFillTint="33"/>
            <w:vAlign w:val="center"/>
          </w:tcPr>
          <w:p w14:paraId="2617AF8A" w14:textId="71D4E949" w:rsidR="00A1257F" w:rsidRPr="00C44E2C" w:rsidRDefault="00A1257F" w:rsidP="00C44E2C">
            <w:pPr>
              <w:jc w:val="center"/>
              <w:rPr>
                <w:b/>
                <w:bCs/>
                <w:lang w:val="fr-FR"/>
              </w:rPr>
            </w:pPr>
            <w:r w:rsidRPr="00C44E2C">
              <w:rPr>
                <w:b/>
                <w:lang w:val="fr-FR"/>
              </w:rPr>
              <w:t>Thème environnementa</w:t>
            </w:r>
            <w:r w:rsidR="009A6A62">
              <w:rPr>
                <w:b/>
                <w:lang w:val="fr-FR"/>
              </w:rPr>
              <w:t>l</w:t>
            </w:r>
          </w:p>
        </w:tc>
        <w:tc>
          <w:tcPr>
            <w:tcW w:w="1964" w:type="dxa"/>
            <w:vMerge w:val="restart"/>
            <w:shd w:val="clear" w:color="auto" w:fill="C6D9F1" w:themeFill="text2" w:themeFillTint="33"/>
            <w:vAlign w:val="center"/>
          </w:tcPr>
          <w:p w14:paraId="75B61619" w14:textId="0EDC2D78" w:rsidR="00A1257F" w:rsidRPr="00C44E2C" w:rsidRDefault="00A1257F" w:rsidP="00C44E2C">
            <w:pPr>
              <w:jc w:val="center"/>
              <w:rPr>
                <w:b/>
                <w:bCs/>
                <w:lang w:val="fr-FR"/>
              </w:rPr>
            </w:pPr>
            <w:r w:rsidRPr="00C44E2C">
              <w:rPr>
                <w:b/>
                <w:lang w:val="fr-FR"/>
              </w:rPr>
              <w:t>Description des effets environnementaux (positifs et négatifs)</w:t>
            </w:r>
          </w:p>
        </w:tc>
        <w:tc>
          <w:tcPr>
            <w:tcW w:w="1999" w:type="dxa"/>
            <w:vMerge w:val="restart"/>
            <w:shd w:val="clear" w:color="auto" w:fill="C6D9F1" w:themeFill="text2" w:themeFillTint="33"/>
            <w:vAlign w:val="center"/>
          </w:tcPr>
          <w:p w14:paraId="54169F1B" w14:textId="580B6B56" w:rsidR="00A1257F" w:rsidRPr="00C44E2C" w:rsidRDefault="00A1257F" w:rsidP="00C44E2C">
            <w:pPr>
              <w:jc w:val="center"/>
              <w:rPr>
                <w:b/>
                <w:lang w:val="fr-FR"/>
              </w:rPr>
            </w:pPr>
            <w:r w:rsidRPr="00C44E2C">
              <w:rPr>
                <w:b/>
                <w:lang w:val="fr-FR"/>
              </w:rPr>
              <w:t>Indicateur environnemental utilisé</w:t>
            </w:r>
          </w:p>
        </w:tc>
        <w:tc>
          <w:tcPr>
            <w:tcW w:w="3204" w:type="dxa"/>
            <w:gridSpan w:val="3"/>
            <w:shd w:val="clear" w:color="auto" w:fill="C6D9F1" w:themeFill="text2" w:themeFillTint="33"/>
            <w:vAlign w:val="center"/>
          </w:tcPr>
          <w:p w14:paraId="657ABC88" w14:textId="12988096" w:rsidR="00A1257F" w:rsidRPr="00C44E2C" w:rsidRDefault="00A1257F" w:rsidP="00C44E2C">
            <w:pPr>
              <w:jc w:val="center"/>
              <w:rPr>
                <w:b/>
                <w:bCs/>
                <w:lang w:val="fr-FR"/>
              </w:rPr>
            </w:pPr>
            <w:r w:rsidRPr="00C44E2C">
              <w:rPr>
                <w:b/>
                <w:lang w:val="fr-FR"/>
              </w:rPr>
              <w:t>Intensité des effets environnementaux potentiels</w:t>
            </w:r>
          </w:p>
        </w:tc>
      </w:tr>
      <w:tr w:rsidR="00A1257F" w:rsidRPr="00C44E2C" w14:paraId="60F5F469" w14:textId="77777777" w:rsidTr="00C44E2C">
        <w:trPr>
          <w:jc w:val="center"/>
        </w:trPr>
        <w:tc>
          <w:tcPr>
            <w:tcW w:w="2177" w:type="dxa"/>
            <w:vMerge/>
            <w:shd w:val="clear" w:color="auto" w:fill="C6D9F1" w:themeFill="text2" w:themeFillTint="33"/>
            <w:vAlign w:val="center"/>
          </w:tcPr>
          <w:p w14:paraId="78ABCD27" w14:textId="77777777" w:rsidR="00A1257F" w:rsidRPr="00C44E2C" w:rsidRDefault="00A1257F" w:rsidP="00C44E2C">
            <w:pPr>
              <w:jc w:val="center"/>
              <w:rPr>
                <w:b/>
                <w:bCs/>
                <w:lang w:val="fr-FR"/>
              </w:rPr>
            </w:pPr>
          </w:p>
        </w:tc>
        <w:tc>
          <w:tcPr>
            <w:tcW w:w="1964" w:type="dxa"/>
            <w:vMerge/>
            <w:shd w:val="clear" w:color="auto" w:fill="C6D9F1" w:themeFill="text2" w:themeFillTint="33"/>
            <w:vAlign w:val="center"/>
          </w:tcPr>
          <w:p w14:paraId="71EA3DE3" w14:textId="77777777" w:rsidR="00A1257F" w:rsidRPr="00C44E2C" w:rsidRDefault="00A1257F" w:rsidP="00C44E2C">
            <w:pPr>
              <w:jc w:val="center"/>
              <w:rPr>
                <w:b/>
                <w:bCs/>
                <w:lang w:val="fr-FR"/>
              </w:rPr>
            </w:pPr>
          </w:p>
        </w:tc>
        <w:tc>
          <w:tcPr>
            <w:tcW w:w="1999" w:type="dxa"/>
            <w:vMerge/>
            <w:shd w:val="clear" w:color="auto" w:fill="C6D9F1" w:themeFill="text2" w:themeFillTint="33"/>
            <w:vAlign w:val="center"/>
          </w:tcPr>
          <w:p w14:paraId="371E2493" w14:textId="77777777" w:rsidR="00A1257F" w:rsidRPr="00C44E2C" w:rsidRDefault="00A1257F" w:rsidP="00C44E2C">
            <w:pPr>
              <w:jc w:val="center"/>
              <w:rPr>
                <w:b/>
                <w:lang w:val="fr-FR"/>
              </w:rPr>
            </w:pPr>
          </w:p>
        </w:tc>
        <w:tc>
          <w:tcPr>
            <w:tcW w:w="778" w:type="dxa"/>
            <w:shd w:val="clear" w:color="auto" w:fill="C6D9F1" w:themeFill="text2" w:themeFillTint="33"/>
            <w:vAlign w:val="center"/>
          </w:tcPr>
          <w:p w14:paraId="42551CE2" w14:textId="4921AE10" w:rsidR="00A1257F" w:rsidRPr="00C44E2C" w:rsidRDefault="00A1257F" w:rsidP="00C44E2C">
            <w:pPr>
              <w:jc w:val="center"/>
              <w:rPr>
                <w:b/>
                <w:bCs/>
                <w:lang w:val="fr-FR"/>
              </w:rPr>
            </w:pPr>
            <w:r w:rsidRPr="00C44E2C">
              <w:rPr>
                <w:b/>
                <w:lang w:val="fr-FR"/>
              </w:rPr>
              <w:t>Fort</w:t>
            </w:r>
          </w:p>
        </w:tc>
        <w:tc>
          <w:tcPr>
            <w:tcW w:w="1026" w:type="dxa"/>
            <w:shd w:val="clear" w:color="auto" w:fill="C6D9F1" w:themeFill="text2" w:themeFillTint="33"/>
            <w:vAlign w:val="center"/>
          </w:tcPr>
          <w:p w14:paraId="5641E7D6" w14:textId="77777777" w:rsidR="00A1257F" w:rsidRPr="00C44E2C" w:rsidRDefault="00A1257F" w:rsidP="00C44E2C">
            <w:pPr>
              <w:jc w:val="center"/>
              <w:rPr>
                <w:b/>
                <w:bCs/>
                <w:lang w:val="fr-FR"/>
              </w:rPr>
            </w:pPr>
            <w:r w:rsidRPr="00C44E2C">
              <w:rPr>
                <w:b/>
                <w:bCs/>
                <w:lang w:val="fr-FR"/>
              </w:rPr>
              <w:t>Medium</w:t>
            </w:r>
          </w:p>
        </w:tc>
        <w:tc>
          <w:tcPr>
            <w:tcW w:w="1400" w:type="dxa"/>
            <w:shd w:val="clear" w:color="auto" w:fill="C6D9F1" w:themeFill="text2" w:themeFillTint="33"/>
            <w:vAlign w:val="center"/>
          </w:tcPr>
          <w:p w14:paraId="3967DF80" w14:textId="5DF1C0D3" w:rsidR="00A1257F" w:rsidRPr="00C44E2C" w:rsidRDefault="00A1257F" w:rsidP="00C44E2C">
            <w:pPr>
              <w:jc w:val="center"/>
              <w:rPr>
                <w:b/>
                <w:bCs/>
                <w:lang w:val="fr-FR"/>
              </w:rPr>
            </w:pPr>
            <w:r w:rsidRPr="00C44E2C">
              <w:rPr>
                <w:b/>
                <w:bCs/>
                <w:lang w:val="fr-FR"/>
              </w:rPr>
              <w:t>Faible ou peu significatif</w:t>
            </w:r>
          </w:p>
        </w:tc>
      </w:tr>
      <w:tr w:rsidR="00A1257F" w:rsidRPr="00C44E2C" w14:paraId="0305D822" w14:textId="77777777" w:rsidTr="00C44E2C">
        <w:trPr>
          <w:jc w:val="center"/>
        </w:trPr>
        <w:tc>
          <w:tcPr>
            <w:tcW w:w="2177" w:type="dxa"/>
            <w:vAlign w:val="center"/>
          </w:tcPr>
          <w:p w14:paraId="56AE41DA" w14:textId="21EC63DF" w:rsidR="00A1257F" w:rsidRPr="00C44E2C" w:rsidRDefault="00A1257F" w:rsidP="00C44E2C">
            <w:pPr>
              <w:jc w:val="center"/>
              <w:rPr>
                <w:lang w:val="fr-FR"/>
              </w:rPr>
            </w:pPr>
            <w:r w:rsidRPr="00C44E2C">
              <w:rPr>
                <w:lang w:val="fr-FR"/>
              </w:rPr>
              <w:t>Eau</w:t>
            </w:r>
          </w:p>
        </w:tc>
        <w:tc>
          <w:tcPr>
            <w:tcW w:w="1964" w:type="dxa"/>
            <w:vAlign w:val="center"/>
          </w:tcPr>
          <w:p w14:paraId="76211CA3" w14:textId="77777777" w:rsidR="00A1257F" w:rsidRPr="00C44E2C" w:rsidRDefault="00A1257F" w:rsidP="00C44E2C">
            <w:pPr>
              <w:jc w:val="center"/>
              <w:rPr>
                <w:lang w:val="fr-FR"/>
              </w:rPr>
            </w:pPr>
          </w:p>
        </w:tc>
        <w:tc>
          <w:tcPr>
            <w:tcW w:w="1999" w:type="dxa"/>
            <w:vAlign w:val="center"/>
          </w:tcPr>
          <w:p w14:paraId="6527879E" w14:textId="77777777" w:rsidR="00A1257F" w:rsidRPr="00C44E2C" w:rsidRDefault="00A1257F" w:rsidP="00C44E2C">
            <w:pPr>
              <w:jc w:val="center"/>
              <w:rPr>
                <w:lang w:val="fr-FR"/>
              </w:rPr>
            </w:pPr>
          </w:p>
        </w:tc>
        <w:tc>
          <w:tcPr>
            <w:tcW w:w="778" w:type="dxa"/>
            <w:vAlign w:val="center"/>
          </w:tcPr>
          <w:p w14:paraId="6F548E40" w14:textId="4C39EC35" w:rsidR="00A1257F" w:rsidRPr="00C44E2C" w:rsidRDefault="00A1257F" w:rsidP="00C44E2C">
            <w:pPr>
              <w:jc w:val="center"/>
              <w:rPr>
                <w:lang w:val="fr-FR"/>
              </w:rPr>
            </w:pPr>
          </w:p>
        </w:tc>
        <w:tc>
          <w:tcPr>
            <w:tcW w:w="1026" w:type="dxa"/>
            <w:vAlign w:val="center"/>
          </w:tcPr>
          <w:p w14:paraId="19E222F7" w14:textId="77777777" w:rsidR="00A1257F" w:rsidRPr="00C44E2C" w:rsidRDefault="00A1257F" w:rsidP="00C44E2C">
            <w:pPr>
              <w:jc w:val="center"/>
              <w:rPr>
                <w:lang w:val="fr-FR"/>
              </w:rPr>
            </w:pPr>
          </w:p>
        </w:tc>
        <w:tc>
          <w:tcPr>
            <w:tcW w:w="1400" w:type="dxa"/>
            <w:vAlign w:val="center"/>
          </w:tcPr>
          <w:p w14:paraId="13641EFF" w14:textId="77777777" w:rsidR="00A1257F" w:rsidRPr="00C44E2C" w:rsidRDefault="00A1257F" w:rsidP="00C44E2C">
            <w:pPr>
              <w:jc w:val="center"/>
              <w:rPr>
                <w:lang w:val="fr-FR"/>
              </w:rPr>
            </w:pPr>
          </w:p>
        </w:tc>
      </w:tr>
      <w:tr w:rsidR="00A1257F" w:rsidRPr="00C44E2C" w14:paraId="2E4A3DA3" w14:textId="77777777" w:rsidTr="00C44E2C">
        <w:trPr>
          <w:jc w:val="center"/>
        </w:trPr>
        <w:tc>
          <w:tcPr>
            <w:tcW w:w="2177" w:type="dxa"/>
            <w:vAlign w:val="center"/>
          </w:tcPr>
          <w:p w14:paraId="12414C5F" w14:textId="5D0A2B46" w:rsidR="00A1257F" w:rsidRPr="00C44E2C" w:rsidRDefault="00A1257F" w:rsidP="00C44E2C">
            <w:pPr>
              <w:jc w:val="center"/>
              <w:rPr>
                <w:lang w:val="fr-FR"/>
              </w:rPr>
            </w:pPr>
            <w:r w:rsidRPr="00C44E2C">
              <w:rPr>
                <w:lang w:val="fr-FR"/>
              </w:rPr>
              <w:t>Sol</w:t>
            </w:r>
          </w:p>
        </w:tc>
        <w:tc>
          <w:tcPr>
            <w:tcW w:w="1964" w:type="dxa"/>
            <w:vAlign w:val="center"/>
          </w:tcPr>
          <w:p w14:paraId="6E1B9EF2" w14:textId="77777777" w:rsidR="00A1257F" w:rsidRPr="00C44E2C" w:rsidRDefault="00A1257F" w:rsidP="00C44E2C">
            <w:pPr>
              <w:jc w:val="center"/>
              <w:rPr>
                <w:lang w:val="fr-FR"/>
              </w:rPr>
            </w:pPr>
          </w:p>
        </w:tc>
        <w:tc>
          <w:tcPr>
            <w:tcW w:w="1999" w:type="dxa"/>
            <w:vAlign w:val="center"/>
          </w:tcPr>
          <w:p w14:paraId="7A5A24DF" w14:textId="77777777" w:rsidR="00A1257F" w:rsidRPr="00C44E2C" w:rsidRDefault="00A1257F" w:rsidP="00C44E2C">
            <w:pPr>
              <w:jc w:val="center"/>
              <w:rPr>
                <w:lang w:val="fr-FR"/>
              </w:rPr>
            </w:pPr>
          </w:p>
        </w:tc>
        <w:tc>
          <w:tcPr>
            <w:tcW w:w="778" w:type="dxa"/>
            <w:vAlign w:val="center"/>
          </w:tcPr>
          <w:p w14:paraId="34AD90DE" w14:textId="415BD07D" w:rsidR="00A1257F" w:rsidRPr="00C44E2C" w:rsidRDefault="00A1257F" w:rsidP="00C44E2C">
            <w:pPr>
              <w:jc w:val="center"/>
              <w:rPr>
                <w:lang w:val="fr-FR"/>
              </w:rPr>
            </w:pPr>
          </w:p>
        </w:tc>
        <w:tc>
          <w:tcPr>
            <w:tcW w:w="1026" w:type="dxa"/>
            <w:vAlign w:val="center"/>
          </w:tcPr>
          <w:p w14:paraId="019B5E4F" w14:textId="77777777" w:rsidR="00A1257F" w:rsidRPr="00C44E2C" w:rsidRDefault="00A1257F" w:rsidP="00C44E2C">
            <w:pPr>
              <w:jc w:val="center"/>
              <w:rPr>
                <w:lang w:val="fr-FR"/>
              </w:rPr>
            </w:pPr>
          </w:p>
        </w:tc>
        <w:tc>
          <w:tcPr>
            <w:tcW w:w="1400" w:type="dxa"/>
            <w:vAlign w:val="center"/>
          </w:tcPr>
          <w:p w14:paraId="407D9F04" w14:textId="77777777" w:rsidR="00A1257F" w:rsidRPr="00C44E2C" w:rsidRDefault="00A1257F" w:rsidP="00C44E2C">
            <w:pPr>
              <w:jc w:val="center"/>
              <w:rPr>
                <w:lang w:val="fr-FR"/>
              </w:rPr>
            </w:pPr>
          </w:p>
        </w:tc>
      </w:tr>
      <w:tr w:rsidR="00A1257F" w:rsidRPr="00C44E2C" w14:paraId="5935D164" w14:textId="77777777" w:rsidTr="00C44E2C">
        <w:trPr>
          <w:jc w:val="center"/>
        </w:trPr>
        <w:tc>
          <w:tcPr>
            <w:tcW w:w="2177" w:type="dxa"/>
            <w:vAlign w:val="center"/>
          </w:tcPr>
          <w:p w14:paraId="712B6BB5" w14:textId="116F561D" w:rsidR="00A1257F" w:rsidRPr="00C44E2C" w:rsidRDefault="00A1257F" w:rsidP="00C44E2C">
            <w:pPr>
              <w:jc w:val="center"/>
              <w:rPr>
                <w:lang w:val="fr-FR"/>
              </w:rPr>
            </w:pPr>
            <w:r w:rsidRPr="00C44E2C">
              <w:rPr>
                <w:lang w:val="fr-FR"/>
              </w:rPr>
              <w:t>Biodiversité</w:t>
            </w:r>
          </w:p>
        </w:tc>
        <w:tc>
          <w:tcPr>
            <w:tcW w:w="1964" w:type="dxa"/>
            <w:vAlign w:val="center"/>
          </w:tcPr>
          <w:p w14:paraId="29CFE243" w14:textId="77777777" w:rsidR="00A1257F" w:rsidRPr="00C44E2C" w:rsidRDefault="00A1257F" w:rsidP="00C44E2C">
            <w:pPr>
              <w:jc w:val="center"/>
              <w:rPr>
                <w:lang w:val="fr-FR"/>
              </w:rPr>
            </w:pPr>
          </w:p>
        </w:tc>
        <w:tc>
          <w:tcPr>
            <w:tcW w:w="1999" w:type="dxa"/>
            <w:vAlign w:val="center"/>
          </w:tcPr>
          <w:p w14:paraId="5E0E8CDD" w14:textId="77777777" w:rsidR="00A1257F" w:rsidRPr="00C44E2C" w:rsidRDefault="00A1257F" w:rsidP="00C44E2C">
            <w:pPr>
              <w:jc w:val="center"/>
              <w:rPr>
                <w:lang w:val="fr-FR"/>
              </w:rPr>
            </w:pPr>
          </w:p>
        </w:tc>
        <w:tc>
          <w:tcPr>
            <w:tcW w:w="778" w:type="dxa"/>
            <w:vAlign w:val="center"/>
          </w:tcPr>
          <w:p w14:paraId="2727E036" w14:textId="4A4F44C8" w:rsidR="00A1257F" w:rsidRPr="00C44E2C" w:rsidRDefault="00A1257F" w:rsidP="00C44E2C">
            <w:pPr>
              <w:jc w:val="center"/>
              <w:rPr>
                <w:lang w:val="fr-FR"/>
              </w:rPr>
            </w:pPr>
          </w:p>
        </w:tc>
        <w:tc>
          <w:tcPr>
            <w:tcW w:w="1026" w:type="dxa"/>
            <w:vAlign w:val="center"/>
          </w:tcPr>
          <w:p w14:paraId="3FD1301D" w14:textId="77777777" w:rsidR="00A1257F" w:rsidRPr="00C44E2C" w:rsidRDefault="00A1257F" w:rsidP="00C44E2C">
            <w:pPr>
              <w:jc w:val="center"/>
              <w:rPr>
                <w:lang w:val="fr-FR"/>
              </w:rPr>
            </w:pPr>
          </w:p>
        </w:tc>
        <w:tc>
          <w:tcPr>
            <w:tcW w:w="1400" w:type="dxa"/>
            <w:vAlign w:val="center"/>
          </w:tcPr>
          <w:p w14:paraId="572FA0BA" w14:textId="77777777" w:rsidR="00A1257F" w:rsidRPr="00C44E2C" w:rsidRDefault="00A1257F" w:rsidP="00C44E2C">
            <w:pPr>
              <w:jc w:val="center"/>
              <w:rPr>
                <w:lang w:val="fr-FR"/>
              </w:rPr>
            </w:pPr>
          </w:p>
        </w:tc>
      </w:tr>
      <w:tr w:rsidR="00A1257F" w:rsidRPr="00C44E2C" w14:paraId="38B08C3F" w14:textId="77777777" w:rsidTr="00C44E2C">
        <w:trPr>
          <w:jc w:val="center"/>
        </w:trPr>
        <w:tc>
          <w:tcPr>
            <w:tcW w:w="2177" w:type="dxa"/>
            <w:vAlign w:val="center"/>
          </w:tcPr>
          <w:p w14:paraId="00AED0A9" w14:textId="085EBF31" w:rsidR="00A1257F" w:rsidRPr="00C44E2C" w:rsidRDefault="00A1257F" w:rsidP="00C44E2C">
            <w:pPr>
              <w:jc w:val="center"/>
              <w:rPr>
                <w:lang w:val="fr-FR"/>
              </w:rPr>
            </w:pPr>
            <w:r w:rsidRPr="00C44E2C">
              <w:rPr>
                <w:lang w:val="fr-FR"/>
              </w:rPr>
              <w:t>Qualité de l'air</w:t>
            </w:r>
          </w:p>
        </w:tc>
        <w:tc>
          <w:tcPr>
            <w:tcW w:w="1964" w:type="dxa"/>
            <w:vAlign w:val="center"/>
          </w:tcPr>
          <w:p w14:paraId="4D878304" w14:textId="77777777" w:rsidR="00A1257F" w:rsidRPr="00C44E2C" w:rsidRDefault="00A1257F" w:rsidP="00C44E2C">
            <w:pPr>
              <w:jc w:val="center"/>
              <w:rPr>
                <w:lang w:val="fr-FR"/>
              </w:rPr>
            </w:pPr>
          </w:p>
        </w:tc>
        <w:tc>
          <w:tcPr>
            <w:tcW w:w="1999" w:type="dxa"/>
            <w:vAlign w:val="center"/>
          </w:tcPr>
          <w:p w14:paraId="6D1A777C" w14:textId="77777777" w:rsidR="00A1257F" w:rsidRPr="00C44E2C" w:rsidRDefault="00A1257F" w:rsidP="00C44E2C">
            <w:pPr>
              <w:jc w:val="center"/>
              <w:rPr>
                <w:lang w:val="fr-FR"/>
              </w:rPr>
            </w:pPr>
          </w:p>
        </w:tc>
        <w:tc>
          <w:tcPr>
            <w:tcW w:w="778" w:type="dxa"/>
            <w:vAlign w:val="center"/>
          </w:tcPr>
          <w:p w14:paraId="62B9FCF4" w14:textId="6C8CB577" w:rsidR="00A1257F" w:rsidRPr="00C44E2C" w:rsidRDefault="00A1257F" w:rsidP="00C44E2C">
            <w:pPr>
              <w:jc w:val="center"/>
              <w:rPr>
                <w:lang w:val="fr-FR"/>
              </w:rPr>
            </w:pPr>
          </w:p>
        </w:tc>
        <w:tc>
          <w:tcPr>
            <w:tcW w:w="1026" w:type="dxa"/>
            <w:vAlign w:val="center"/>
          </w:tcPr>
          <w:p w14:paraId="142A1368" w14:textId="77777777" w:rsidR="00A1257F" w:rsidRPr="00C44E2C" w:rsidRDefault="00A1257F" w:rsidP="00C44E2C">
            <w:pPr>
              <w:jc w:val="center"/>
              <w:rPr>
                <w:lang w:val="fr-FR"/>
              </w:rPr>
            </w:pPr>
          </w:p>
        </w:tc>
        <w:tc>
          <w:tcPr>
            <w:tcW w:w="1400" w:type="dxa"/>
            <w:vAlign w:val="center"/>
          </w:tcPr>
          <w:p w14:paraId="2D372C70" w14:textId="77777777" w:rsidR="00A1257F" w:rsidRPr="00C44E2C" w:rsidRDefault="00A1257F" w:rsidP="00C44E2C">
            <w:pPr>
              <w:jc w:val="center"/>
              <w:rPr>
                <w:lang w:val="fr-FR"/>
              </w:rPr>
            </w:pPr>
          </w:p>
        </w:tc>
      </w:tr>
      <w:tr w:rsidR="00A1257F" w:rsidRPr="00C44E2C" w14:paraId="563C0DBE" w14:textId="77777777" w:rsidTr="00C44E2C">
        <w:trPr>
          <w:jc w:val="center"/>
        </w:trPr>
        <w:tc>
          <w:tcPr>
            <w:tcW w:w="2177" w:type="dxa"/>
            <w:vAlign w:val="center"/>
          </w:tcPr>
          <w:p w14:paraId="68011245" w14:textId="7214E3B4" w:rsidR="00A1257F" w:rsidRPr="00C44E2C" w:rsidRDefault="00A1257F" w:rsidP="00C44E2C">
            <w:pPr>
              <w:jc w:val="center"/>
              <w:rPr>
                <w:lang w:val="fr-FR"/>
              </w:rPr>
            </w:pPr>
            <w:r w:rsidRPr="00C44E2C">
              <w:rPr>
                <w:lang w:val="fr-FR"/>
              </w:rPr>
              <w:t>....</w:t>
            </w:r>
          </w:p>
        </w:tc>
        <w:tc>
          <w:tcPr>
            <w:tcW w:w="1964" w:type="dxa"/>
            <w:vAlign w:val="center"/>
          </w:tcPr>
          <w:p w14:paraId="0C26C28D" w14:textId="77777777" w:rsidR="00A1257F" w:rsidRPr="00C44E2C" w:rsidRDefault="00A1257F" w:rsidP="00C44E2C">
            <w:pPr>
              <w:jc w:val="center"/>
              <w:rPr>
                <w:lang w:val="fr-FR"/>
              </w:rPr>
            </w:pPr>
          </w:p>
        </w:tc>
        <w:tc>
          <w:tcPr>
            <w:tcW w:w="1999" w:type="dxa"/>
            <w:vAlign w:val="center"/>
          </w:tcPr>
          <w:p w14:paraId="16535F39" w14:textId="77777777" w:rsidR="00A1257F" w:rsidRPr="00C44E2C" w:rsidRDefault="00A1257F" w:rsidP="00C44E2C">
            <w:pPr>
              <w:jc w:val="center"/>
              <w:rPr>
                <w:lang w:val="fr-FR"/>
              </w:rPr>
            </w:pPr>
          </w:p>
        </w:tc>
        <w:tc>
          <w:tcPr>
            <w:tcW w:w="778" w:type="dxa"/>
            <w:vAlign w:val="center"/>
          </w:tcPr>
          <w:p w14:paraId="46025AC3" w14:textId="792833AD" w:rsidR="00A1257F" w:rsidRPr="00C44E2C" w:rsidRDefault="00A1257F" w:rsidP="00C44E2C">
            <w:pPr>
              <w:jc w:val="center"/>
              <w:rPr>
                <w:lang w:val="fr-FR"/>
              </w:rPr>
            </w:pPr>
          </w:p>
        </w:tc>
        <w:tc>
          <w:tcPr>
            <w:tcW w:w="1026" w:type="dxa"/>
            <w:vAlign w:val="center"/>
          </w:tcPr>
          <w:p w14:paraId="6360C5E0" w14:textId="77777777" w:rsidR="00A1257F" w:rsidRPr="00C44E2C" w:rsidRDefault="00A1257F" w:rsidP="00C44E2C">
            <w:pPr>
              <w:jc w:val="center"/>
              <w:rPr>
                <w:lang w:val="fr-FR"/>
              </w:rPr>
            </w:pPr>
          </w:p>
        </w:tc>
        <w:tc>
          <w:tcPr>
            <w:tcW w:w="1400" w:type="dxa"/>
            <w:vAlign w:val="center"/>
          </w:tcPr>
          <w:p w14:paraId="129416D1" w14:textId="77777777" w:rsidR="00A1257F" w:rsidRPr="00C44E2C" w:rsidRDefault="00A1257F" w:rsidP="00C44E2C">
            <w:pPr>
              <w:jc w:val="center"/>
              <w:rPr>
                <w:lang w:val="fr-FR"/>
              </w:rPr>
            </w:pPr>
          </w:p>
        </w:tc>
      </w:tr>
    </w:tbl>
    <w:p w14:paraId="6AF370A0" w14:textId="77777777" w:rsidR="00276195" w:rsidRDefault="00276195" w:rsidP="00276195">
      <w:pPr>
        <w:rPr>
          <w:rFonts w:cs="Helvetica"/>
          <w:lang w:val="fr-FR"/>
        </w:rPr>
      </w:pPr>
    </w:p>
    <w:p w14:paraId="672A17C0" w14:textId="73986A8A" w:rsidR="00276195" w:rsidRPr="004D1822" w:rsidRDefault="00276195" w:rsidP="00276195">
      <w:pPr>
        <w:rPr>
          <w:rFonts w:cs="Helvetica"/>
          <w:lang w:val="fr-FR"/>
        </w:rPr>
      </w:pPr>
      <w:r w:rsidRPr="004D1822">
        <w:rPr>
          <w:rFonts w:cs="Helvetica"/>
          <w:lang w:val="fr-FR"/>
        </w:rPr>
        <w:t xml:space="preserve">Toutes les informations collectées aux différents niveaux, seront incluses et analysées dans un rapport </w:t>
      </w:r>
      <w:r w:rsidR="00E6356F">
        <w:rPr>
          <w:rFonts w:cs="Helvetica"/>
          <w:lang w:val="fr-FR"/>
        </w:rPr>
        <w:t xml:space="preserve">de suivi </w:t>
      </w:r>
      <w:r w:rsidRPr="004D1822">
        <w:rPr>
          <w:rFonts w:cs="Helvetica"/>
          <w:lang w:val="fr-FR"/>
        </w:rPr>
        <w:t xml:space="preserve">environnemental, périodiquement rédigé par l'équipe de suivi et mis à disposition du SC et de l'Autorité de Gestion. Ce rapport </w:t>
      </w:r>
      <w:r w:rsidR="00E6356F">
        <w:rPr>
          <w:rFonts w:cs="Helvetica"/>
          <w:lang w:val="fr-FR"/>
        </w:rPr>
        <w:t xml:space="preserve">pourra être </w:t>
      </w:r>
      <w:r w:rsidRPr="004D1822">
        <w:rPr>
          <w:rFonts w:cs="Helvetica"/>
          <w:lang w:val="fr-FR"/>
        </w:rPr>
        <w:t>discuté lors des comités de suivi, particulièrement durant l</w:t>
      </w:r>
      <w:r w:rsidR="007C0AEC">
        <w:rPr>
          <w:rFonts w:cs="Helvetica"/>
          <w:lang w:val="fr-FR"/>
        </w:rPr>
        <w:t>a ré</w:t>
      </w:r>
      <w:r w:rsidRPr="004D1822">
        <w:rPr>
          <w:rFonts w:cs="Helvetica"/>
          <w:lang w:val="fr-FR"/>
        </w:rPr>
        <w:t xml:space="preserve">évaluation </w:t>
      </w:r>
      <w:r w:rsidR="00E6356F">
        <w:rPr>
          <w:rFonts w:cs="Helvetica"/>
          <w:lang w:val="fr-FR"/>
        </w:rPr>
        <w:t xml:space="preserve">de la stratégie du </w:t>
      </w:r>
      <w:r w:rsidR="00877209">
        <w:rPr>
          <w:rFonts w:cs="Helvetica"/>
          <w:lang w:val="fr-FR"/>
        </w:rPr>
        <w:t>Programme</w:t>
      </w:r>
      <w:r w:rsidR="007C0AEC">
        <w:rPr>
          <w:rFonts w:cs="Helvetica"/>
          <w:lang w:val="fr-FR"/>
        </w:rPr>
        <w:t xml:space="preserve"> dans </w:t>
      </w:r>
      <w:r w:rsidRPr="004D1822">
        <w:rPr>
          <w:rFonts w:cs="Helvetica"/>
          <w:lang w:val="fr-FR"/>
        </w:rPr>
        <w:t xml:space="preserve">l'objectif d'ajuster ou re-moduler le Programme dans le sens d'une amélioration de la trajectoire de développement durable de la zone de coopération. </w:t>
      </w:r>
    </w:p>
    <w:p w14:paraId="54DE1975" w14:textId="536AD855" w:rsidR="00276195" w:rsidRDefault="00276195" w:rsidP="00276195">
      <w:pPr>
        <w:rPr>
          <w:rFonts w:cs="Helvetica"/>
          <w:lang w:val="fr-FR"/>
        </w:rPr>
      </w:pPr>
      <w:r w:rsidRPr="004D1822">
        <w:rPr>
          <w:rFonts w:cs="Helvetica"/>
          <w:lang w:val="fr-FR"/>
        </w:rPr>
        <w:t xml:space="preserve">Notons enfin que le système de suivi et d'évaluation environnementale sera l'objet d'un réglage fin dans le cadre de la définition du Plan d'évaluation du </w:t>
      </w:r>
      <w:r w:rsidR="00877209">
        <w:rPr>
          <w:rFonts w:cs="Helvetica"/>
          <w:lang w:val="fr-FR"/>
        </w:rPr>
        <w:t>Programme</w:t>
      </w:r>
      <w:r>
        <w:rPr>
          <w:rFonts w:cs="Helvetica"/>
          <w:lang w:val="fr-FR"/>
        </w:rPr>
        <w:t xml:space="preserve"> de coopération </w:t>
      </w:r>
      <w:r w:rsidRPr="004D1822">
        <w:rPr>
          <w:rFonts w:cs="Helvetica"/>
          <w:lang w:val="fr-FR"/>
        </w:rPr>
        <w:t xml:space="preserve">; des détails seront notamment fournis concernant : les questions d'évaluation et les thématiques environnementales objets d'approfondissements, les groupes cibles et parties prenantes à l'évaluation, les méthodes mises en œuvre, les produits livrés ainsi que les activités de dissémination des résultats prévues. </w:t>
      </w:r>
    </w:p>
    <w:p w14:paraId="7C3337D4" w14:textId="64644BE3" w:rsidR="00D24700" w:rsidRDefault="00D24700">
      <w:pPr>
        <w:spacing w:before="0" w:after="0" w:line="240" w:lineRule="auto"/>
        <w:jc w:val="left"/>
        <w:rPr>
          <w:rFonts w:cs="Helvetica"/>
          <w:lang w:val="fr-FR"/>
        </w:rPr>
      </w:pPr>
      <w:r>
        <w:rPr>
          <w:rFonts w:cs="Helvetica"/>
          <w:lang w:val="fr-FR"/>
        </w:rPr>
        <w:br w:type="page"/>
      </w:r>
    </w:p>
    <w:p w14:paraId="76C0234C" w14:textId="77777777" w:rsidR="00D24700" w:rsidRPr="004D1822" w:rsidRDefault="00D24700" w:rsidP="00276195">
      <w:pPr>
        <w:rPr>
          <w:rFonts w:cs="Helvetica"/>
          <w:lang w:val="fr-FR"/>
        </w:rPr>
      </w:pPr>
    </w:p>
    <w:p w14:paraId="510A0098" w14:textId="54FAFBEB" w:rsidR="00AD12E9" w:rsidRPr="00276195" w:rsidRDefault="00276195" w:rsidP="00082BFC">
      <w:pPr>
        <w:pStyle w:val="Titre1"/>
        <w:rPr>
          <w:lang w:val="fr-FR"/>
        </w:rPr>
      </w:pPr>
      <w:bookmarkStart w:id="203" w:name="_Toc66805706"/>
      <w:bookmarkStart w:id="204" w:name="_Toc66891415"/>
      <w:r w:rsidRPr="00276195">
        <w:rPr>
          <w:lang w:val="fr-FR"/>
        </w:rPr>
        <w:t>Chapitre 9</w:t>
      </w:r>
      <w:r w:rsidR="00003752" w:rsidRPr="00276195">
        <w:rPr>
          <w:lang w:val="fr-FR"/>
        </w:rPr>
        <w:t xml:space="preserve"> – Conclusion</w:t>
      </w:r>
      <w:bookmarkEnd w:id="203"/>
      <w:bookmarkEnd w:id="204"/>
      <w:r w:rsidR="00003752" w:rsidRPr="00276195">
        <w:rPr>
          <w:lang w:val="fr-FR"/>
        </w:rPr>
        <w:t xml:space="preserve"> </w:t>
      </w:r>
    </w:p>
    <w:p w14:paraId="07C59FB6" w14:textId="77777777" w:rsidR="00003752" w:rsidRPr="00276195" w:rsidRDefault="00003752" w:rsidP="00082BFC">
      <w:pPr>
        <w:rPr>
          <w:lang w:val="fr-FR"/>
        </w:rPr>
      </w:pPr>
    </w:p>
    <w:p w14:paraId="31D1F8BD" w14:textId="3E90C193" w:rsidR="00BA3024" w:rsidRPr="00276195" w:rsidRDefault="00276195" w:rsidP="00276195">
      <w:pPr>
        <w:pStyle w:val="Titre2"/>
        <w:rPr>
          <w:lang w:val="fr-FR"/>
        </w:rPr>
      </w:pPr>
      <w:bookmarkStart w:id="205" w:name="_Toc66805707"/>
      <w:bookmarkStart w:id="206" w:name="_Toc66891416"/>
      <w:r w:rsidRPr="00276195">
        <w:rPr>
          <w:lang w:val="fr-FR"/>
        </w:rPr>
        <w:t>Informations sur l</w:t>
      </w:r>
      <w:r>
        <w:rPr>
          <w:lang w:val="fr-FR"/>
        </w:rPr>
        <w:t>es alternatives et justification des choix du Programme</w:t>
      </w:r>
      <w:bookmarkEnd w:id="205"/>
      <w:bookmarkEnd w:id="206"/>
    </w:p>
    <w:p w14:paraId="7B1A7834" w14:textId="77777777" w:rsidR="00276195" w:rsidRDefault="00276195" w:rsidP="00B91FCD">
      <w:pPr>
        <w:spacing w:before="0" w:line="300" w:lineRule="atLeast"/>
        <w:ind w:left="709"/>
        <w:rPr>
          <w:rStyle w:val="Rfrenceintense"/>
          <w:lang w:val="fr-FR"/>
        </w:rPr>
      </w:pPr>
      <w:bookmarkStart w:id="207" w:name="_Toc392857285"/>
    </w:p>
    <w:bookmarkEnd w:id="207"/>
    <w:p w14:paraId="68242846" w14:textId="0C6EF2D9" w:rsidR="00746937" w:rsidRPr="006037D2" w:rsidRDefault="00652C2C" w:rsidP="00746937">
      <w:pPr>
        <w:spacing w:before="120"/>
        <w:rPr>
          <w:rFonts w:cs="Calibri Light"/>
          <w:lang w:val="fr-FR"/>
        </w:rPr>
      </w:pPr>
      <w:r w:rsidRPr="00652C2C">
        <w:rPr>
          <w:rFonts w:cs="Calibri Light"/>
          <w:lang w:val="fr-FR"/>
        </w:rPr>
        <w:t xml:space="preserve">La </w:t>
      </w:r>
      <w:r w:rsidR="00746937" w:rsidRPr="00652C2C">
        <w:rPr>
          <w:rFonts w:cs="Calibri Light"/>
          <w:lang w:val="fr-FR"/>
        </w:rPr>
        <w:t xml:space="preserve">Directive 42/2001/CE </w:t>
      </w:r>
      <w:r w:rsidRPr="00652C2C">
        <w:rPr>
          <w:rFonts w:cs="Calibri Light"/>
          <w:lang w:val="fr-FR"/>
        </w:rPr>
        <w:t xml:space="preserve">dans ses articles </w:t>
      </w:r>
      <w:r w:rsidR="00746937" w:rsidRPr="00652C2C">
        <w:rPr>
          <w:rFonts w:cs="Calibri Light"/>
          <w:lang w:val="fr-FR"/>
        </w:rPr>
        <w:t xml:space="preserve">5(1) </w:t>
      </w:r>
      <w:r w:rsidRPr="00652C2C">
        <w:rPr>
          <w:rFonts w:cs="Calibri Light"/>
          <w:lang w:val="fr-FR"/>
        </w:rPr>
        <w:t>et</w:t>
      </w:r>
      <w:r w:rsidR="00746937" w:rsidRPr="00652C2C">
        <w:rPr>
          <w:rFonts w:cs="Calibri Light"/>
          <w:lang w:val="fr-FR"/>
        </w:rPr>
        <w:t xml:space="preserve"> 9(1b) </w:t>
      </w:r>
      <w:r w:rsidR="00F60AB3" w:rsidRPr="00652C2C">
        <w:rPr>
          <w:rFonts w:cs="Calibri Light"/>
          <w:lang w:val="fr-FR"/>
        </w:rPr>
        <w:t>demande</w:t>
      </w:r>
      <w:r w:rsidRPr="00652C2C">
        <w:rPr>
          <w:rFonts w:cs="Calibri Light"/>
          <w:lang w:val="fr-FR"/>
        </w:rPr>
        <w:t xml:space="preserve"> qu’une analyse des </w:t>
      </w:r>
      <w:r w:rsidR="00746937" w:rsidRPr="00652C2C">
        <w:rPr>
          <w:rFonts w:cs="Calibri Light"/>
          <w:lang w:val="fr-FR"/>
        </w:rPr>
        <w:t xml:space="preserve">alternatives </w:t>
      </w:r>
      <w:r w:rsidRPr="00652C2C">
        <w:rPr>
          <w:rFonts w:cs="Calibri Light"/>
          <w:lang w:val="fr-FR"/>
        </w:rPr>
        <w:t>s</w:t>
      </w:r>
      <w:r w:rsidR="00B635EF">
        <w:rPr>
          <w:rFonts w:cs="Calibri Light"/>
          <w:lang w:val="fr-FR"/>
        </w:rPr>
        <w:t>oit</w:t>
      </w:r>
      <w:r w:rsidRPr="00652C2C">
        <w:rPr>
          <w:rFonts w:cs="Calibri Light"/>
          <w:lang w:val="fr-FR"/>
        </w:rPr>
        <w:t xml:space="preserve"> menée et que les choix faits soient justifiés au r</w:t>
      </w:r>
      <w:r>
        <w:rPr>
          <w:rFonts w:cs="Calibri Light"/>
          <w:lang w:val="fr-FR"/>
        </w:rPr>
        <w:t>egard de leurs conséquences environnementales</w:t>
      </w:r>
      <w:r w:rsidR="00746937" w:rsidRPr="00652C2C">
        <w:rPr>
          <w:rFonts w:cs="Calibri Light"/>
          <w:lang w:val="fr-FR"/>
        </w:rPr>
        <w:t xml:space="preserve">. </w:t>
      </w:r>
      <w:r w:rsidR="00F60AB3">
        <w:rPr>
          <w:rFonts w:cs="Calibri Light"/>
          <w:lang w:val="fr-FR"/>
        </w:rPr>
        <w:t xml:space="preserve">En ce qui concerne le Programme </w:t>
      </w:r>
      <w:r w:rsidR="00877209">
        <w:rPr>
          <w:rFonts w:cs="Calibri Light"/>
          <w:lang w:val="fr-FR"/>
        </w:rPr>
        <w:t>Euro-MED</w:t>
      </w:r>
      <w:r w:rsidR="00F60AB3">
        <w:rPr>
          <w:rFonts w:cs="Calibri Light"/>
          <w:lang w:val="fr-FR"/>
        </w:rPr>
        <w:t>, l</w:t>
      </w:r>
      <w:r w:rsidR="002566F5" w:rsidRPr="0000403C">
        <w:rPr>
          <w:rFonts w:cs="Calibri Light"/>
          <w:lang w:val="fr-FR"/>
        </w:rPr>
        <w:t>’absence de risque significatif</w:t>
      </w:r>
      <w:r w:rsidR="0000403C">
        <w:rPr>
          <w:rFonts w:cs="Calibri Light"/>
          <w:lang w:val="fr-FR"/>
        </w:rPr>
        <w:t xml:space="preserve"> </w:t>
      </w:r>
      <w:r w:rsidR="00F60AB3">
        <w:rPr>
          <w:rFonts w:cs="Calibri Light"/>
          <w:lang w:val="fr-FR"/>
        </w:rPr>
        <w:t xml:space="preserve">identifié à ce stade </w:t>
      </w:r>
      <w:r w:rsidR="002566F5" w:rsidRPr="0000403C">
        <w:rPr>
          <w:rFonts w:cs="Calibri Light"/>
          <w:lang w:val="fr-FR"/>
        </w:rPr>
        <w:t xml:space="preserve">rend </w:t>
      </w:r>
      <w:r w:rsidR="0000403C" w:rsidRPr="0000403C">
        <w:rPr>
          <w:rFonts w:cs="Calibri Light"/>
          <w:lang w:val="fr-FR"/>
        </w:rPr>
        <w:t xml:space="preserve">inutile la définition d’alternatives qui </w:t>
      </w:r>
      <w:r w:rsidR="00B83E1B">
        <w:rPr>
          <w:rFonts w:cs="Calibri Light"/>
          <w:lang w:val="fr-FR"/>
        </w:rPr>
        <w:t xml:space="preserve">en </w:t>
      </w:r>
      <w:r w:rsidR="0000403C" w:rsidRPr="0000403C">
        <w:rPr>
          <w:rFonts w:cs="Calibri Light"/>
          <w:lang w:val="fr-FR"/>
        </w:rPr>
        <w:t xml:space="preserve">réduisent </w:t>
      </w:r>
      <w:r w:rsidR="0000403C">
        <w:rPr>
          <w:rFonts w:cs="Calibri Light"/>
          <w:lang w:val="fr-FR"/>
        </w:rPr>
        <w:t>la portée</w:t>
      </w:r>
      <w:r w:rsidR="00B83E1B" w:rsidRPr="002566F5">
        <w:rPr>
          <w:rFonts w:cs="Calibri Light"/>
          <w:lang w:val="fr-FR"/>
        </w:rPr>
        <w:t>.</w:t>
      </w:r>
      <w:r w:rsidR="00316C5C">
        <w:rPr>
          <w:rFonts w:cs="Calibri Light"/>
          <w:lang w:val="fr-FR"/>
        </w:rPr>
        <w:t xml:space="preserve"> </w:t>
      </w:r>
      <w:r w:rsidR="00571088" w:rsidRPr="00571088">
        <w:rPr>
          <w:rFonts w:cs="Calibri Light"/>
          <w:lang w:val="fr-FR"/>
        </w:rPr>
        <w:t>L’analyse des alternatives se c</w:t>
      </w:r>
      <w:r w:rsidR="00571088">
        <w:rPr>
          <w:rFonts w:cs="Calibri Light"/>
          <w:lang w:val="fr-FR"/>
        </w:rPr>
        <w:t>ontente de comparer l’option « z</w:t>
      </w:r>
      <w:r w:rsidR="00736176">
        <w:rPr>
          <w:rFonts w:cs="Calibri Light"/>
          <w:lang w:val="fr-FR"/>
        </w:rPr>
        <w:t>é</w:t>
      </w:r>
      <w:r w:rsidR="00571088">
        <w:rPr>
          <w:rFonts w:cs="Calibri Light"/>
          <w:lang w:val="fr-FR"/>
        </w:rPr>
        <w:t>ro-</w:t>
      </w:r>
      <w:r w:rsidR="00877209">
        <w:rPr>
          <w:rFonts w:cs="Calibri Light"/>
          <w:lang w:val="fr-FR"/>
        </w:rPr>
        <w:t>Programme</w:t>
      </w:r>
      <w:r w:rsidR="00571088">
        <w:rPr>
          <w:rFonts w:cs="Calibri Light"/>
          <w:lang w:val="fr-FR"/>
        </w:rPr>
        <w:t> »</w:t>
      </w:r>
      <w:r w:rsidR="00604D5A">
        <w:rPr>
          <w:rFonts w:cs="Calibri Light"/>
          <w:lang w:val="fr-FR"/>
        </w:rPr>
        <w:t xml:space="preserve"> avec la stratégie suivie par le Programme </w:t>
      </w:r>
      <w:r w:rsidR="00877209">
        <w:rPr>
          <w:rFonts w:cs="Calibri Light"/>
          <w:lang w:val="fr-FR"/>
        </w:rPr>
        <w:t>Euro-MED</w:t>
      </w:r>
      <w:r w:rsidR="00604D5A">
        <w:rPr>
          <w:rFonts w:cs="Calibri Light"/>
          <w:lang w:val="fr-FR"/>
        </w:rPr>
        <w:t xml:space="preserve"> 2021-2027. </w:t>
      </w:r>
      <w:r w:rsidR="00604D5A" w:rsidRPr="00604D5A">
        <w:rPr>
          <w:rFonts w:cs="Calibri Light"/>
          <w:lang w:val="fr-FR"/>
        </w:rPr>
        <w:t xml:space="preserve">Dans la mesure où les options du </w:t>
      </w:r>
      <w:r w:rsidR="006037D2">
        <w:rPr>
          <w:rFonts w:cs="Calibri Light"/>
          <w:lang w:val="fr-FR"/>
        </w:rPr>
        <w:t>P</w:t>
      </w:r>
      <w:r w:rsidR="00316C5C" w:rsidRPr="00604D5A">
        <w:rPr>
          <w:rFonts w:cs="Calibri Light"/>
          <w:lang w:val="fr-FR"/>
        </w:rPr>
        <w:t>rogramme</w:t>
      </w:r>
      <w:r w:rsidR="00604D5A" w:rsidRPr="00604D5A">
        <w:rPr>
          <w:rFonts w:cs="Calibri Light"/>
          <w:lang w:val="fr-FR"/>
        </w:rPr>
        <w:t xml:space="preserve"> sont tout</w:t>
      </w:r>
      <w:r w:rsidR="00604D5A">
        <w:rPr>
          <w:rFonts w:cs="Calibri Light"/>
          <w:lang w:val="fr-FR"/>
        </w:rPr>
        <w:t xml:space="preserve">es </w:t>
      </w:r>
      <w:r w:rsidR="00316C5C">
        <w:rPr>
          <w:rFonts w:cs="Calibri Light"/>
          <w:lang w:val="fr-FR"/>
        </w:rPr>
        <w:t>en amélioration de la situation initiale (i.e. celle du « zéro-</w:t>
      </w:r>
      <w:r w:rsidR="00877209">
        <w:rPr>
          <w:rFonts w:cs="Calibri Light"/>
          <w:lang w:val="fr-FR"/>
        </w:rPr>
        <w:t>Programme</w:t>
      </w:r>
      <w:r w:rsidR="00316C5C">
        <w:rPr>
          <w:rFonts w:cs="Calibri Light"/>
          <w:lang w:val="fr-FR"/>
        </w:rPr>
        <w:t> »)</w:t>
      </w:r>
      <w:r w:rsidR="00776E9C">
        <w:rPr>
          <w:rFonts w:cs="Calibri Light"/>
          <w:lang w:val="fr-FR"/>
        </w:rPr>
        <w:t xml:space="preserve"> tel</w:t>
      </w:r>
      <w:r w:rsidR="00C27DC2">
        <w:rPr>
          <w:rFonts w:cs="Calibri Light"/>
          <w:lang w:val="fr-FR"/>
        </w:rPr>
        <w:t xml:space="preserve">le </w:t>
      </w:r>
      <w:r w:rsidR="00776E9C" w:rsidRPr="69E66A47">
        <w:rPr>
          <w:rFonts w:cs="Calibri Light"/>
          <w:lang w:val="fr-FR"/>
        </w:rPr>
        <w:t>qu</w:t>
      </w:r>
      <w:r w:rsidR="38B2C98F" w:rsidRPr="69E66A47">
        <w:rPr>
          <w:rFonts w:cs="Calibri Light"/>
          <w:lang w:val="fr-FR"/>
        </w:rPr>
        <w:t>’</w:t>
      </w:r>
      <w:r w:rsidR="00776E9C">
        <w:rPr>
          <w:rFonts w:cs="Calibri Light"/>
          <w:lang w:val="fr-FR"/>
        </w:rPr>
        <w:t>illustrée au chapitre 2 de ce rapport</w:t>
      </w:r>
      <w:r w:rsidR="00316C5C">
        <w:rPr>
          <w:rFonts w:cs="Calibri Light"/>
          <w:lang w:val="fr-FR"/>
        </w:rPr>
        <w:t xml:space="preserve">, la stratégie proposée est clairement </w:t>
      </w:r>
      <w:r w:rsidR="00736176">
        <w:rPr>
          <w:rFonts w:cs="Calibri Light"/>
          <w:lang w:val="fr-FR"/>
        </w:rPr>
        <w:t xml:space="preserve">la </w:t>
      </w:r>
      <w:r w:rsidR="408BF7BE" w:rsidRPr="69E66A47">
        <w:rPr>
          <w:rFonts w:cs="Calibri Light"/>
          <w:lang w:val="fr-FR"/>
        </w:rPr>
        <w:t>meilleur</w:t>
      </w:r>
      <w:r w:rsidR="4B38F820" w:rsidRPr="69E66A47">
        <w:rPr>
          <w:rFonts w:cs="Calibri Light"/>
          <w:lang w:val="fr-FR"/>
        </w:rPr>
        <w:t xml:space="preserve">e </w:t>
      </w:r>
      <w:r w:rsidR="00736176">
        <w:rPr>
          <w:rFonts w:cs="Calibri Light"/>
          <w:lang w:val="fr-FR"/>
        </w:rPr>
        <w:t xml:space="preserve"> possible</w:t>
      </w:r>
      <w:r w:rsidR="00316C5C">
        <w:rPr>
          <w:rFonts w:cs="Calibri Light"/>
          <w:lang w:val="fr-FR"/>
        </w:rPr>
        <w:t xml:space="preserve"> dans </w:t>
      </w:r>
      <w:r w:rsidR="00776E9C">
        <w:rPr>
          <w:rFonts w:cs="Calibri Light"/>
          <w:lang w:val="fr-FR"/>
        </w:rPr>
        <w:t>c</w:t>
      </w:r>
      <w:r w:rsidR="00316C5C">
        <w:rPr>
          <w:rFonts w:cs="Calibri Light"/>
          <w:lang w:val="fr-FR"/>
        </w:rPr>
        <w:t>e cadre ainsi défini.</w:t>
      </w:r>
    </w:p>
    <w:p w14:paraId="35C9B42B" w14:textId="6E0AF496" w:rsidR="003209F2" w:rsidRPr="006037D2" w:rsidRDefault="00276195" w:rsidP="00341FA6">
      <w:pPr>
        <w:pStyle w:val="Titre2"/>
        <w:rPr>
          <w:rFonts w:cs="Calibri Light"/>
          <w:lang w:val="fr-FR"/>
        </w:rPr>
      </w:pPr>
      <w:bookmarkStart w:id="208" w:name="_Toc66805708"/>
      <w:bookmarkStart w:id="209" w:name="_Toc66891417"/>
      <w:r w:rsidRPr="00AC3170">
        <w:rPr>
          <w:lang w:val="fr-FR"/>
        </w:rPr>
        <w:t xml:space="preserve">Qualité de l’information </w:t>
      </w:r>
      <w:r w:rsidR="00341FA6">
        <w:rPr>
          <w:lang w:val="fr-FR"/>
        </w:rPr>
        <w:t>utilisée</w:t>
      </w:r>
      <w:bookmarkEnd w:id="208"/>
      <w:bookmarkEnd w:id="209"/>
    </w:p>
    <w:p w14:paraId="40BF320B" w14:textId="0B241912" w:rsidR="00DA2707" w:rsidRPr="004D1822" w:rsidRDefault="00DA2707" w:rsidP="00DA2707">
      <w:pPr>
        <w:rPr>
          <w:lang w:val="fr-FR"/>
        </w:rPr>
      </w:pPr>
      <w:r w:rsidRPr="004D1822">
        <w:rPr>
          <w:lang w:val="fr-FR"/>
        </w:rPr>
        <w:t xml:space="preserve">L'information reportée dans </w:t>
      </w:r>
      <w:r w:rsidR="002E2A04">
        <w:rPr>
          <w:lang w:val="fr-FR"/>
        </w:rPr>
        <w:t>c</w:t>
      </w:r>
      <w:r w:rsidRPr="004D1822">
        <w:rPr>
          <w:lang w:val="fr-FR"/>
        </w:rPr>
        <w:t xml:space="preserve">e rapport provient de sources statistiques officielles et des textes identifiés en phase de cadrage. </w:t>
      </w:r>
      <w:r w:rsidR="007C7532" w:rsidRPr="004D1822">
        <w:rPr>
          <w:lang w:val="fr-FR"/>
        </w:rPr>
        <w:t>L'information ayant une couverture trans</w:t>
      </w:r>
      <w:r w:rsidR="007C7532">
        <w:rPr>
          <w:lang w:val="fr-FR"/>
        </w:rPr>
        <w:t xml:space="preserve">nationale </w:t>
      </w:r>
      <w:r w:rsidR="007C7532" w:rsidRPr="004D1822">
        <w:rPr>
          <w:lang w:val="fr-FR"/>
        </w:rPr>
        <w:t>a été privilégiée</w:t>
      </w:r>
      <w:r w:rsidR="007C7532">
        <w:rPr>
          <w:lang w:val="fr-FR"/>
        </w:rPr>
        <w:t>.</w:t>
      </w:r>
      <w:r w:rsidR="007C7532" w:rsidRPr="004D1822">
        <w:rPr>
          <w:lang w:val="fr-FR"/>
        </w:rPr>
        <w:t xml:space="preserve"> </w:t>
      </w:r>
      <w:r w:rsidR="00C27DC2">
        <w:rPr>
          <w:lang w:val="fr-FR"/>
        </w:rPr>
        <w:t>A</w:t>
      </w:r>
      <w:r w:rsidR="006E2BAB">
        <w:rPr>
          <w:lang w:val="fr-FR"/>
        </w:rPr>
        <w:t xml:space="preserve"> </w:t>
      </w:r>
      <w:r w:rsidR="00C27DC2">
        <w:rPr>
          <w:lang w:val="fr-FR"/>
        </w:rPr>
        <w:t>noter que l</w:t>
      </w:r>
      <w:r w:rsidRPr="004D1822">
        <w:rPr>
          <w:lang w:val="fr-FR"/>
        </w:rPr>
        <w:t xml:space="preserve">es données fournies par les organismes européens de statistiques et disponibles </w:t>
      </w:r>
      <w:r w:rsidR="007C7532">
        <w:rPr>
          <w:lang w:val="fr-FR"/>
        </w:rPr>
        <w:t xml:space="preserve">au niveau de l’aire de coopération </w:t>
      </w:r>
      <w:r w:rsidRPr="004D1822">
        <w:rPr>
          <w:lang w:val="fr-FR"/>
        </w:rPr>
        <w:t xml:space="preserve">sont souvent incomplètes. </w:t>
      </w:r>
      <w:r w:rsidR="0099611C">
        <w:rPr>
          <w:lang w:val="fr-FR"/>
        </w:rPr>
        <w:t>Cela est du</w:t>
      </w:r>
      <w:r w:rsidR="005C43B7">
        <w:rPr>
          <w:lang w:val="fr-FR"/>
        </w:rPr>
        <w:t>e</w:t>
      </w:r>
      <w:r w:rsidR="0099611C">
        <w:rPr>
          <w:lang w:val="fr-FR"/>
        </w:rPr>
        <w:t xml:space="preserve"> </w:t>
      </w:r>
      <w:r w:rsidR="009967D7">
        <w:rPr>
          <w:lang w:val="fr-FR"/>
        </w:rPr>
        <w:t xml:space="preserve">en partie </w:t>
      </w:r>
      <w:r w:rsidR="0099611C">
        <w:rPr>
          <w:lang w:val="fr-FR"/>
        </w:rPr>
        <w:t xml:space="preserve">par </w:t>
      </w:r>
      <w:r w:rsidRPr="004D1822">
        <w:rPr>
          <w:lang w:val="fr-FR"/>
        </w:rPr>
        <w:t>des différences dans la</w:t>
      </w:r>
      <w:r w:rsidR="009967D7">
        <w:rPr>
          <w:lang w:val="fr-FR"/>
        </w:rPr>
        <w:t xml:space="preserve"> collect</w:t>
      </w:r>
      <w:r w:rsidR="007C7532">
        <w:rPr>
          <w:lang w:val="fr-FR"/>
        </w:rPr>
        <w:t>e</w:t>
      </w:r>
      <w:r w:rsidR="009967D7">
        <w:rPr>
          <w:lang w:val="fr-FR"/>
        </w:rPr>
        <w:t xml:space="preserve"> des données et leur publication dans les pays IPA</w:t>
      </w:r>
      <w:r w:rsidR="005C43B7">
        <w:rPr>
          <w:lang w:val="fr-FR"/>
        </w:rPr>
        <w:t>, ainsi que leur couverture temporelle et géographique souvent partielle</w:t>
      </w:r>
      <w:r w:rsidR="002E2A04">
        <w:rPr>
          <w:lang w:val="fr-FR"/>
        </w:rPr>
        <w:t>. Les données en provenance de diverses sources ont été agrégées, de fait la description de l’environnement qui en résulte doit être considéré</w:t>
      </w:r>
      <w:r w:rsidR="007C7532">
        <w:rPr>
          <w:lang w:val="fr-FR"/>
        </w:rPr>
        <w:t>e</w:t>
      </w:r>
      <w:r w:rsidR="002E2A04">
        <w:rPr>
          <w:lang w:val="fr-FR"/>
        </w:rPr>
        <w:t xml:space="preserve"> </w:t>
      </w:r>
      <w:r w:rsidR="002E2A04" w:rsidRPr="45DA64F6">
        <w:rPr>
          <w:lang w:val="fr-FR"/>
        </w:rPr>
        <w:t>com</w:t>
      </w:r>
      <w:r w:rsidR="2B179BC8" w:rsidRPr="45DA64F6">
        <w:rPr>
          <w:lang w:val="fr-FR"/>
        </w:rPr>
        <w:t>m</w:t>
      </w:r>
      <w:r w:rsidR="002E2A04" w:rsidRPr="45DA64F6">
        <w:rPr>
          <w:lang w:val="fr-FR"/>
        </w:rPr>
        <w:t>e</w:t>
      </w:r>
      <w:r w:rsidR="002E2A04">
        <w:rPr>
          <w:lang w:val="fr-FR"/>
        </w:rPr>
        <w:t xml:space="preserve"> une estimation des situations et tendances réelles.</w:t>
      </w:r>
    </w:p>
    <w:p w14:paraId="23D3A159" w14:textId="77777777" w:rsidR="003209F2" w:rsidRPr="00D84AE6" w:rsidRDefault="003209F2" w:rsidP="003209F2">
      <w:pPr>
        <w:rPr>
          <w:lang w:val="fr-FR"/>
        </w:rPr>
      </w:pPr>
    </w:p>
    <w:p w14:paraId="23444E19" w14:textId="0E1DC821" w:rsidR="00B82AB8" w:rsidRPr="00D84AE6" w:rsidRDefault="00B82AB8" w:rsidP="00AC3170">
      <w:pPr>
        <w:rPr>
          <w:lang w:val="fr-FR"/>
        </w:rPr>
      </w:pPr>
    </w:p>
    <w:p w14:paraId="672A618D" w14:textId="355F4CE1" w:rsidR="00003752" w:rsidRPr="00D84AE6" w:rsidRDefault="00B82AB8" w:rsidP="00082BFC">
      <w:pPr>
        <w:rPr>
          <w:lang w:val="fr-FR"/>
        </w:rPr>
      </w:pPr>
      <w:r w:rsidRPr="00D84AE6">
        <w:rPr>
          <w:lang w:val="fr-FR"/>
        </w:rPr>
        <w:br w:type="page"/>
      </w:r>
    </w:p>
    <w:p w14:paraId="5FED446C" w14:textId="0AD09B9C" w:rsidR="002E6D8A" w:rsidRPr="00AC3170" w:rsidRDefault="00003752" w:rsidP="00082BFC">
      <w:pPr>
        <w:pStyle w:val="Titre1"/>
        <w:rPr>
          <w:lang w:val="fr-FR"/>
        </w:rPr>
      </w:pPr>
      <w:bookmarkStart w:id="210" w:name="_Toc66805709"/>
      <w:bookmarkStart w:id="211" w:name="_Toc66891418"/>
      <w:r w:rsidRPr="00AC3170">
        <w:rPr>
          <w:lang w:val="fr-FR"/>
        </w:rPr>
        <w:lastRenderedPageBreak/>
        <w:t>Appendi</w:t>
      </w:r>
      <w:r w:rsidR="00AC3170" w:rsidRPr="00AC3170">
        <w:rPr>
          <w:lang w:val="fr-FR"/>
        </w:rPr>
        <w:t>ce</w:t>
      </w:r>
      <w:r w:rsidRPr="00AC3170">
        <w:rPr>
          <w:lang w:val="fr-FR"/>
        </w:rPr>
        <w:t xml:space="preserve"> 1 – </w:t>
      </w:r>
      <w:r w:rsidR="00AC3170" w:rsidRPr="00AC3170">
        <w:rPr>
          <w:lang w:val="fr-FR"/>
        </w:rPr>
        <w:t>Résumé n</w:t>
      </w:r>
      <w:r w:rsidR="00AC3170">
        <w:rPr>
          <w:lang w:val="fr-FR"/>
        </w:rPr>
        <w:t>on technique</w:t>
      </w:r>
      <w:bookmarkEnd w:id="210"/>
      <w:bookmarkEnd w:id="211"/>
    </w:p>
    <w:p w14:paraId="693AB807" w14:textId="12335A6B" w:rsidR="00EF345C" w:rsidRDefault="00EF345C" w:rsidP="00082BFC">
      <w:pPr>
        <w:rPr>
          <w:lang w:val="fr-FR"/>
        </w:rPr>
      </w:pPr>
      <w:r w:rsidRPr="00EF345C">
        <w:rPr>
          <w:highlight w:val="yellow"/>
          <w:lang w:val="fr-FR"/>
        </w:rPr>
        <w:t>Document fourni à part</w:t>
      </w:r>
    </w:p>
    <w:p w14:paraId="2C66DA26" w14:textId="6FBAB83C" w:rsidR="00B82AB8" w:rsidRPr="00AC3170" w:rsidRDefault="00B82AB8" w:rsidP="00082BFC">
      <w:pPr>
        <w:rPr>
          <w:lang w:val="fr-FR"/>
        </w:rPr>
      </w:pPr>
      <w:r w:rsidRPr="00AC3170">
        <w:rPr>
          <w:lang w:val="fr-FR"/>
        </w:rPr>
        <w:br w:type="page"/>
      </w:r>
    </w:p>
    <w:p w14:paraId="00CBA166" w14:textId="77777777" w:rsidR="00003752" w:rsidRPr="00AC3170" w:rsidRDefault="00003752" w:rsidP="00082BFC">
      <w:pPr>
        <w:rPr>
          <w:lang w:val="fr-FR"/>
        </w:rPr>
      </w:pPr>
    </w:p>
    <w:p w14:paraId="1EFB855F" w14:textId="148C031B" w:rsidR="00F8190A" w:rsidRDefault="00003752" w:rsidP="009B2E30">
      <w:pPr>
        <w:pStyle w:val="Titre1"/>
        <w:rPr>
          <w:lang w:val="fr-FR"/>
        </w:rPr>
      </w:pPr>
      <w:bookmarkStart w:id="212" w:name="_Toc66805710"/>
      <w:bookmarkStart w:id="213" w:name="_Toc66891419"/>
      <w:r w:rsidRPr="00AC3170">
        <w:rPr>
          <w:lang w:val="fr-FR"/>
        </w:rPr>
        <w:t>Appendi</w:t>
      </w:r>
      <w:r w:rsidR="00AC3170">
        <w:rPr>
          <w:lang w:val="fr-FR"/>
        </w:rPr>
        <w:t>ce</w:t>
      </w:r>
      <w:r w:rsidRPr="00AC3170">
        <w:rPr>
          <w:lang w:val="fr-FR"/>
        </w:rPr>
        <w:t xml:space="preserve"> 2 –</w:t>
      </w:r>
      <w:r w:rsidR="00483EE6" w:rsidRPr="00AC3170">
        <w:rPr>
          <w:lang w:val="fr-FR"/>
        </w:rPr>
        <w:t xml:space="preserve"> </w:t>
      </w:r>
      <w:r w:rsidR="00AC3170">
        <w:rPr>
          <w:lang w:val="fr-FR"/>
        </w:rPr>
        <w:t>Résultats de la consultation</w:t>
      </w:r>
      <w:bookmarkEnd w:id="212"/>
      <w:bookmarkEnd w:id="213"/>
      <w:r w:rsidR="00DE2127" w:rsidRPr="00AC3170">
        <w:rPr>
          <w:lang w:val="fr-FR"/>
        </w:rPr>
        <w:t xml:space="preserve"> </w:t>
      </w:r>
    </w:p>
    <w:p w14:paraId="2D611584" w14:textId="745E9411" w:rsidR="00EF345C" w:rsidRDefault="00FF04E6" w:rsidP="00EF345C">
      <w:pPr>
        <w:rPr>
          <w:lang w:val="fr-FR"/>
        </w:rPr>
      </w:pPr>
      <w:r w:rsidRPr="00FF04E6">
        <w:rPr>
          <w:highlight w:val="yellow"/>
          <w:lang w:val="fr-FR"/>
        </w:rPr>
        <w:t>Document fourni dans la version finale après consultation</w:t>
      </w:r>
    </w:p>
    <w:p w14:paraId="5A5FEF02" w14:textId="77777777" w:rsidR="00EF345C" w:rsidRPr="00EF345C" w:rsidRDefault="00EF345C" w:rsidP="00EF345C">
      <w:pPr>
        <w:rPr>
          <w:lang w:val="fr-FR"/>
        </w:rPr>
      </w:pPr>
    </w:p>
    <w:sectPr w:rsidR="00EF345C" w:rsidRPr="00EF345C" w:rsidSect="000522BC">
      <w:headerReference w:type="first" r:id="rId87"/>
      <w:pgSz w:w="11906" w:h="16838"/>
      <w:pgMar w:top="1418" w:right="1134" w:bottom="1418" w:left="1418" w:header="113" w:footer="709"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74274D8" w14:textId="77777777" w:rsidR="00B6346D" w:rsidRDefault="00B6346D" w:rsidP="00082BFC">
      <w:r>
        <w:separator/>
      </w:r>
    </w:p>
    <w:p w14:paraId="5B8964B3" w14:textId="77777777" w:rsidR="00B6346D" w:rsidRDefault="00B6346D" w:rsidP="00082BFC"/>
  </w:endnote>
  <w:endnote w:type="continuationSeparator" w:id="0">
    <w:p w14:paraId="48BB94D3" w14:textId="77777777" w:rsidR="00B6346D" w:rsidRDefault="00B6346D" w:rsidP="00082BFC">
      <w:r>
        <w:continuationSeparator/>
      </w:r>
    </w:p>
    <w:p w14:paraId="5F4942DC" w14:textId="77777777" w:rsidR="00B6346D" w:rsidRDefault="00B6346D" w:rsidP="00082BFC"/>
  </w:endnote>
  <w:endnote w:type="continuationNotice" w:id="1">
    <w:p w14:paraId="6D613A82" w14:textId="77777777" w:rsidR="00B6346D" w:rsidRDefault="00B6346D" w:rsidP="00082BFC"/>
    <w:p w14:paraId="460E7B4C" w14:textId="77777777" w:rsidR="00B6346D" w:rsidRDefault="00B6346D" w:rsidP="00082BF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Georgia">
    <w:panose1 w:val="02040502050405020303"/>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Lucida Grande">
    <w:charset w:val="00"/>
    <w:family w:val="auto"/>
    <w:pitch w:val="variable"/>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CG Times">
    <w:altName w:val="Times New Roman"/>
    <w:charset w:val="01"/>
    <w:family w:val="roman"/>
    <w:pitch w:val="variable"/>
  </w:font>
  <w:font w:name="Trebuchet MS">
    <w:panose1 w:val="020B0603020202020204"/>
    <w:charset w:val="00"/>
    <w:family w:val="swiss"/>
    <w:pitch w:val="variable"/>
    <w:sig w:usb0="00000687" w:usb1="00000000" w:usb2="00000000" w:usb3="00000000" w:csb0="0000009F" w:csb1="00000000"/>
  </w:font>
  <w:font w:name="EUAlbertina">
    <w:altName w:val="EU Albertina"/>
    <w:panose1 w:val="00000000000000000000"/>
    <w:charset w:val="00"/>
    <w:family w:val="roman"/>
    <w:notTrueType/>
    <w:pitch w:val="default"/>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Verdana">
    <w:panose1 w:val="020B0604030504040204"/>
    <w:charset w:val="00"/>
    <w:family w:val="swiss"/>
    <w:pitch w:val="variable"/>
    <w:sig w:usb0="A00006FF" w:usb1="4000205B" w:usb2="00000010" w:usb3="00000000" w:csb0="0000019F" w:csb1="00000000"/>
  </w:font>
  <w:font w:name="Helvetica-Bold">
    <w:altName w:val="Helvetica"/>
    <w:panose1 w:val="00000000000000000000"/>
    <w:charset w:val="4D"/>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Open Sans">
    <w:altName w:val="Segoe UI"/>
    <w:charset w:val="00"/>
    <w:family w:val="swiss"/>
    <w:pitch w:val="variable"/>
    <w:sig w:usb0="E00002EF" w:usb1="4000205B" w:usb2="00000028" w:usb3="00000000" w:csb0="0000019F" w:csb1="00000000"/>
  </w:font>
  <w:font w:name="Helvetica">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3DBF64" w14:textId="77777777" w:rsidR="00B6346D" w:rsidRDefault="00B6346D">
    <w:pPr>
      <w:pStyle w:val="Pieddepage"/>
      <w:jc w:val="right"/>
    </w:pPr>
    <w:r>
      <w:rPr>
        <w:noProof/>
        <w:lang w:eastAsia="fr-FR"/>
      </w:rPr>
      <mc:AlternateContent>
        <mc:Choice Requires="wps">
          <w:drawing>
            <wp:anchor distT="0" distB="0" distL="114300" distR="114300" simplePos="0" relativeHeight="251658241" behindDoc="0" locked="0" layoutInCell="1" allowOverlap="1" wp14:anchorId="65F0F9FF" wp14:editId="68B3A17F">
              <wp:simplePos x="0" y="0"/>
              <wp:positionH relativeFrom="page">
                <wp:align>right</wp:align>
              </wp:positionH>
              <wp:positionV relativeFrom="paragraph">
                <wp:posOffset>60019</wp:posOffset>
              </wp:positionV>
              <wp:extent cx="7559040" cy="504749"/>
              <wp:effectExtent l="0" t="0" r="0" b="0"/>
              <wp:wrapNone/>
              <wp:docPr id="13" name="Zone de texte 13"/>
              <wp:cNvGraphicFramePr/>
              <a:graphic xmlns:a="http://schemas.openxmlformats.org/drawingml/2006/main">
                <a:graphicData uri="http://schemas.microsoft.com/office/word/2010/wordprocessingShape">
                  <wps:wsp>
                    <wps:cNvSpPr txBox="1"/>
                    <wps:spPr>
                      <a:xfrm>
                        <a:off x="0" y="0"/>
                        <a:ext cx="7559040" cy="504749"/>
                      </a:xfrm>
                      <a:prstGeom prst="rect">
                        <a:avLst/>
                      </a:prstGeom>
                      <a:noFill/>
                      <a:ln w="6350">
                        <a:noFill/>
                      </a:ln>
                    </wps:spPr>
                    <wps:txbx>
                      <w:txbxContent>
                        <w:p w14:paraId="38770C2A" w14:textId="77AB2FCD" w:rsidR="00B6346D" w:rsidRPr="00D663AE" w:rsidRDefault="00B6346D" w:rsidP="008A1919">
                          <w:pPr>
                            <w:jc w:val="center"/>
                            <w:rPr>
                              <w:color w:val="FFFFFF" w:themeColor="background1"/>
                              <w:sz w:val="16"/>
                              <w:szCs w:val="16"/>
                              <w:lang w:val="fr-FR"/>
                            </w:rPr>
                          </w:pPr>
                          <w:r w:rsidRPr="00D663AE">
                            <w:rPr>
                              <w:color w:val="FFFFFF" w:themeColor="background1"/>
                              <w:sz w:val="16"/>
                              <w:szCs w:val="16"/>
                              <w:lang w:val="fr-FR"/>
                            </w:rPr>
                            <w:t xml:space="preserve">Programme co-financé par le Fond Européen de Développement </w:t>
                          </w:r>
                          <w:r>
                            <w:rPr>
                              <w:color w:val="FFFFFF" w:themeColor="background1"/>
                              <w:sz w:val="16"/>
                              <w:szCs w:val="16"/>
                              <w:lang w:val="fr-FR"/>
                            </w:rPr>
                            <w:t xml:space="preserve">Régional </w:t>
                          </w:r>
                        </w:p>
                        <w:p w14:paraId="4A1A7735" w14:textId="77777777" w:rsidR="00B6346D" w:rsidRPr="00872003" w:rsidRDefault="00B6346D" w:rsidP="008A1919">
                          <w:pPr>
                            <w:jc w:val="center"/>
                            <w:rPr>
                              <w:color w:val="FFFFFF" w:themeColor="background1"/>
                              <w:sz w:val="16"/>
                              <w:szCs w:val="16"/>
                              <w:lang w:val="fr-FR"/>
                            </w:rPr>
                          </w:pPr>
                          <w:r w:rsidRPr="00872003">
                            <w:rPr>
                              <w:color w:val="FFFFFF" w:themeColor="background1"/>
                              <w:sz w:val="16"/>
                              <w:szCs w:val="16"/>
                              <w:lang w:val="fr-FR"/>
                            </w:rPr>
                            <w:t>Programme cofinancé par le Fonds européen de développement régional</w:t>
                          </w:r>
                        </w:p>
                        <w:p w14:paraId="745BFED2" w14:textId="77777777" w:rsidR="00B6346D" w:rsidRPr="00872003" w:rsidRDefault="00B6346D" w:rsidP="008A1919">
                          <w:pPr>
                            <w:jc w:val="center"/>
                            <w:rPr>
                              <w:color w:val="FFFFFF" w:themeColor="background1"/>
                              <w:sz w:val="16"/>
                              <w:szCs w:val="16"/>
                              <w:lang w:val="fr-FR"/>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65F0F9FF" id="_x0000_t202" coordsize="21600,21600" o:spt="202" path="m,l,21600r21600,l21600,xe">
              <v:stroke joinstyle="miter"/>
              <v:path gradientshapeok="t" o:connecttype="rect"/>
            </v:shapetype>
            <v:shape id="Zone de texte 13" o:spid="_x0000_s1041" type="#_x0000_t202" style="position:absolute;left:0;text-align:left;margin-left:544pt;margin-top:4.75pt;width:595.2pt;height:39.75pt;z-index:251658241;visibility:visible;mso-wrap-style:square;mso-height-percent:0;mso-wrap-distance-left:9pt;mso-wrap-distance-top:0;mso-wrap-distance-right:9pt;mso-wrap-distance-bottom:0;mso-position-horizontal:right;mso-position-horizontal-relative:page;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1TdTMwIAAFgEAAAOAAAAZHJzL2Uyb0RvYy54bWysVN9v2jAQfp+0/8Hy+0igUEZEqFgrpkmo&#10;rUSnSnszjk0i2T7PNiTsr9/ZAYq6PU17cc535/vxfXeZ33VakYNwvgFT0uEgp0QYDlVjdiX9/rL6&#10;9JkSH5ipmAIjSnoUnt4tPn6Yt7YQI6hBVcIRDGJ80dqS1iHYIss8r4VmfgBWGDRKcJoFvLpdVjnW&#10;YnStslGe32YtuMo64MJ71D70RrpI8aUUPDxJ6UUgqqRYW0inS+c2ntlizoqdY7Zu+KkM9g9VaNYY&#10;THoJ9cACI3vX/BFKN9yBBxkGHHQGUjZcpB6wm2H+rptNzaxIvSA43l5g8v8vLH88PDvSVMjdDSWG&#10;aeToBzJFKkGC6IIgqEeQWusL9N1Y9A7dF+jwwVnvURl776TT8YtdEbQj3McLxBiKcFROJ5NZPkYT&#10;R9skH0/Hsxgme3ttnQ9fBWgShZI6pDAhyw5rH3rXs0tMZmDVKJVoVIa0Jb29meTpwcWCwZXBHLGH&#10;vtYohW7bnRrbQnXEvhz04+EtXzWYfM18eGYO5wHrxRkPT3hIBZgEThIlNbhff9NHf6QJrZS0OF8l&#10;9T/3zAlK1DeDBM6G4whDSJfxZDrCi7u2bK8tZq/vAUd4iNtkeRKjf1BnUTrQr7gKy5gVTcxwzF3S&#10;cBbvQz/1uEpcLJfJCUfQsrA2G8tj6AhnhPale2XOnvCPQ/AI50lkxTsaet+eiOU+gGwSRxHgHtUT&#10;7ji+ieXTqsX9uL4nr7cfwuI3AAAA//8DAFBLAwQUAAYACAAAACEAjR+QFd4AAAAGAQAADwAAAGRy&#10;cy9kb3ducmV2LnhtbEyPQUvDQBSE74L/YXmCN7vbYiWJ2ZQSKILoobUXby/Z1ySYfRuz2zb6692e&#10;7HGYYeabfDXZXpxo9J1jDfOZAkFcO9Nxo2H/sXlIQPiAbLB3TBp+yMOquL3JMTPuzFs67UIjYgn7&#10;DDW0IQyZlL5uyaKfuYE4egc3WgxRjo00I55jue3lQqknabHjuNDiQGVL9dfuaDW8lpt33FYLm/z2&#10;5cvbYT187z+XWt/fTetnEIGm8B+GC35EhyIyVe7IxoteQzwSNKRLEBdznqpHEJWGJFUgi1xe4xd/&#10;AAAA//8DAFBLAQItABQABgAIAAAAIQC2gziS/gAAAOEBAAATAAAAAAAAAAAAAAAAAAAAAABbQ29u&#10;dGVudF9UeXBlc10ueG1sUEsBAi0AFAAGAAgAAAAhADj9If/WAAAAlAEAAAsAAAAAAAAAAAAAAAAA&#10;LwEAAF9yZWxzLy5yZWxzUEsBAi0AFAAGAAgAAAAhABHVN1MzAgAAWAQAAA4AAAAAAAAAAAAAAAAA&#10;LgIAAGRycy9lMm9Eb2MueG1sUEsBAi0AFAAGAAgAAAAhAI0fkBXeAAAABgEAAA8AAAAAAAAAAAAA&#10;AAAAjQQAAGRycy9kb3ducmV2LnhtbFBLBQYAAAAABAAEAPMAAACYBQAAAAA=&#10;" filled="f" stroked="f" strokeweight=".5pt">
              <v:textbox>
                <w:txbxContent>
                  <w:p w14:paraId="38770C2A" w14:textId="77AB2FCD" w:rsidR="00B6346D" w:rsidRPr="00D663AE" w:rsidRDefault="00B6346D" w:rsidP="008A1919">
                    <w:pPr>
                      <w:jc w:val="center"/>
                      <w:rPr>
                        <w:color w:val="FFFFFF" w:themeColor="background1"/>
                        <w:sz w:val="16"/>
                        <w:szCs w:val="16"/>
                        <w:lang w:val="fr-FR"/>
                      </w:rPr>
                    </w:pPr>
                    <w:r w:rsidRPr="00D663AE">
                      <w:rPr>
                        <w:color w:val="FFFFFF" w:themeColor="background1"/>
                        <w:sz w:val="16"/>
                        <w:szCs w:val="16"/>
                        <w:lang w:val="fr-FR"/>
                      </w:rPr>
                      <w:t xml:space="preserve">Programme co-financé par le Fond Européen de Développement </w:t>
                    </w:r>
                    <w:r>
                      <w:rPr>
                        <w:color w:val="FFFFFF" w:themeColor="background1"/>
                        <w:sz w:val="16"/>
                        <w:szCs w:val="16"/>
                        <w:lang w:val="fr-FR"/>
                      </w:rPr>
                      <w:t xml:space="preserve">Régional </w:t>
                    </w:r>
                  </w:p>
                  <w:p w14:paraId="4A1A7735" w14:textId="77777777" w:rsidR="00B6346D" w:rsidRPr="00872003" w:rsidRDefault="00B6346D" w:rsidP="008A1919">
                    <w:pPr>
                      <w:jc w:val="center"/>
                      <w:rPr>
                        <w:color w:val="FFFFFF" w:themeColor="background1"/>
                        <w:sz w:val="16"/>
                        <w:szCs w:val="16"/>
                        <w:lang w:val="fr-FR"/>
                      </w:rPr>
                    </w:pPr>
                    <w:r w:rsidRPr="00872003">
                      <w:rPr>
                        <w:color w:val="FFFFFF" w:themeColor="background1"/>
                        <w:sz w:val="16"/>
                        <w:szCs w:val="16"/>
                        <w:lang w:val="fr-FR"/>
                      </w:rPr>
                      <w:t>Programme cofinancé par le Fonds européen de développement régional</w:t>
                    </w:r>
                  </w:p>
                  <w:p w14:paraId="745BFED2" w14:textId="77777777" w:rsidR="00B6346D" w:rsidRPr="00872003" w:rsidRDefault="00B6346D" w:rsidP="008A1919">
                    <w:pPr>
                      <w:jc w:val="center"/>
                      <w:rPr>
                        <w:color w:val="FFFFFF" w:themeColor="background1"/>
                        <w:sz w:val="16"/>
                        <w:szCs w:val="16"/>
                        <w:lang w:val="fr-FR"/>
                      </w:rPr>
                    </w:pPr>
                  </w:p>
                </w:txbxContent>
              </v:textbox>
              <w10:wrap anchorx="page"/>
            </v:shape>
          </w:pict>
        </mc:Fallback>
      </mc:AlternateContent>
    </w:r>
    <w:r>
      <w:rPr>
        <w:noProof/>
        <w:lang w:eastAsia="fr-FR"/>
      </w:rPr>
      <w:drawing>
        <wp:anchor distT="0" distB="0" distL="114300" distR="114300" simplePos="0" relativeHeight="251658242" behindDoc="0" locked="0" layoutInCell="1" allowOverlap="1" wp14:anchorId="4E477AA0" wp14:editId="27381EC6">
          <wp:simplePos x="0" y="0"/>
          <wp:positionH relativeFrom="column">
            <wp:posOffset>967105</wp:posOffset>
          </wp:positionH>
          <wp:positionV relativeFrom="paragraph">
            <wp:posOffset>-1219423</wp:posOffset>
          </wp:positionV>
          <wp:extent cx="2544420" cy="601658"/>
          <wp:effectExtent l="0" t="0" r="0" b="8255"/>
          <wp:wrapNone/>
          <wp:docPr id="116" name="Imag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 12"/>
                  <pic:cNvPicPr>
                    <a:picLocks noChangeAspect="1"/>
                  </pic:cNvPicPr>
                </pic:nvPicPr>
                <pic:blipFill rotWithShape="1">
                  <a:blip r:embed="rId1" cstate="print">
                    <a:extLst>
                      <a:ext uri="{28A0092B-C50C-407E-A947-70E740481C1C}">
                        <a14:useLocalDpi xmlns:a14="http://schemas.microsoft.com/office/drawing/2010/main" val="0"/>
                      </a:ext>
                    </a:extLst>
                  </a:blip>
                  <a:srcRect l="12450" t="23296" r="30933" b="42444"/>
                  <a:stretch/>
                </pic:blipFill>
                <pic:spPr bwMode="auto">
                  <a:xfrm>
                    <a:off x="0" y="0"/>
                    <a:ext cx="2544420" cy="601658"/>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820456930"/>
      <w:docPartObj>
        <w:docPartGallery w:val="Page Numbers (Bottom of Page)"/>
        <w:docPartUnique/>
      </w:docPartObj>
    </w:sdtPr>
    <w:sdtEndPr/>
    <w:sdtContent>
      <w:p w14:paraId="19115297" w14:textId="5CB56719" w:rsidR="00B6346D" w:rsidRDefault="00B6346D">
        <w:pPr>
          <w:pStyle w:val="Pieddepage"/>
          <w:jc w:val="right"/>
        </w:pPr>
        <w:r>
          <w:fldChar w:fldCharType="begin"/>
        </w:r>
        <w:r>
          <w:instrText>PAGE   \* MERGEFORMAT</w:instrText>
        </w:r>
        <w:r>
          <w:fldChar w:fldCharType="separate"/>
        </w:r>
        <w:r>
          <w:rPr>
            <w:lang w:val="it-IT"/>
          </w:rPr>
          <w:t>2</w:t>
        </w:r>
        <w:r>
          <w:fldChar w:fldCharType="end"/>
        </w:r>
      </w:p>
    </w:sdtContent>
  </w:sdt>
  <w:p w14:paraId="3786A800" w14:textId="77777777" w:rsidR="00B6346D" w:rsidRDefault="00B6346D" w:rsidP="00082BFC">
    <w:pPr>
      <w:pStyle w:val="Pieddepag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406A51" w14:textId="77777777" w:rsidR="00B6346D" w:rsidRDefault="00B6346D" w:rsidP="00082BFC"/>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0FF4417" w14:textId="77777777" w:rsidR="00B6346D" w:rsidRDefault="00B6346D" w:rsidP="00082BFC">
      <w:r>
        <w:separator/>
      </w:r>
    </w:p>
  </w:footnote>
  <w:footnote w:type="continuationSeparator" w:id="0">
    <w:p w14:paraId="289165AD" w14:textId="77777777" w:rsidR="00B6346D" w:rsidRDefault="00B6346D" w:rsidP="00082BFC">
      <w:r>
        <w:continuationSeparator/>
      </w:r>
    </w:p>
    <w:p w14:paraId="6CF6767C" w14:textId="77777777" w:rsidR="00B6346D" w:rsidRDefault="00B6346D" w:rsidP="00082BFC"/>
  </w:footnote>
  <w:footnote w:type="continuationNotice" w:id="1">
    <w:p w14:paraId="319ED7F6" w14:textId="77777777" w:rsidR="00B6346D" w:rsidRDefault="00B6346D" w:rsidP="00082BFC"/>
    <w:p w14:paraId="35CFCE89" w14:textId="77777777" w:rsidR="00B6346D" w:rsidRDefault="00B6346D" w:rsidP="00082BFC"/>
  </w:footnote>
  <w:footnote w:id="2">
    <w:p w14:paraId="748C9D18" w14:textId="77777777" w:rsidR="00B6346D" w:rsidRPr="003A2835" w:rsidRDefault="00B6346D" w:rsidP="0040001A">
      <w:pPr>
        <w:pStyle w:val="Notedebasdepage"/>
        <w:rPr>
          <w:sz w:val="16"/>
          <w:szCs w:val="16"/>
          <w:lang w:val="fr-FR"/>
        </w:rPr>
      </w:pPr>
      <w:r w:rsidRPr="003A2835">
        <w:rPr>
          <w:rStyle w:val="Appelnotedebasdep"/>
          <w:sz w:val="16"/>
          <w:szCs w:val="16"/>
        </w:rPr>
        <w:footnoteRef/>
      </w:r>
      <w:r w:rsidRPr="003A2835">
        <w:rPr>
          <w:sz w:val="16"/>
          <w:szCs w:val="16"/>
          <w:lang w:val="fr-FR"/>
        </w:rPr>
        <w:t xml:space="preserve"> Directive 2001/42/CE du Parlement Européen et du Conseil du 27 juin 2001 sur l’évaluation des effets de certains plans et Programmes sur l’environnement. OJ L 197, 21.7.2001, p. 30</w:t>
      </w:r>
    </w:p>
    <w:p w14:paraId="51738945" w14:textId="77777777" w:rsidR="00B6346D" w:rsidRPr="00FE6415" w:rsidRDefault="00B6346D" w:rsidP="0040001A">
      <w:pPr>
        <w:pStyle w:val="Notedebasdepage"/>
        <w:rPr>
          <w:sz w:val="18"/>
          <w:szCs w:val="18"/>
          <w:lang w:val="fr-FR"/>
        </w:rPr>
      </w:pPr>
    </w:p>
  </w:footnote>
  <w:footnote w:id="3">
    <w:p w14:paraId="181A4545" w14:textId="364C4D12" w:rsidR="00B6346D" w:rsidRPr="003A2835" w:rsidRDefault="00B6346D" w:rsidP="00143B22">
      <w:pPr>
        <w:pStyle w:val="Notedebasdepage"/>
        <w:rPr>
          <w:rFonts w:cs="Calibri Light"/>
          <w:sz w:val="16"/>
          <w:szCs w:val="16"/>
          <w:lang w:val="fr-FR"/>
        </w:rPr>
      </w:pPr>
      <w:r w:rsidRPr="003A2835">
        <w:rPr>
          <w:rStyle w:val="Appelnotedebasdep"/>
          <w:rFonts w:cs="Calibri Light"/>
          <w:sz w:val="16"/>
          <w:szCs w:val="16"/>
        </w:rPr>
        <w:footnoteRef/>
      </w:r>
      <w:r w:rsidRPr="003A2835">
        <w:rPr>
          <w:rFonts w:cs="Calibri Light"/>
          <w:sz w:val="16"/>
          <w:szCs w:val="16"/>
          <w:lang w:val="fr-FR"/>
        </w:rPr>
        <w:t xml:space="preserve"> Proposition de règlement du Parlement Européen et du Conseil portant dispositions particulières relatives à l’objectif « Coopération territoriale européenne » (Interreg) soutenu par le Fonds européen de développement régional et les instruments de financement extérieur </w:t>
      </w:r>
      <w:r w:rsidRPr="003A2835">
        <w:rPr>
          <w:rFonts w:eastAsiaTheme="minorHAnsi" w:cs="Calibri Light"/>
          <w:sz w:val="16"/>
          <w:szCs w:val="16"/>
          <w:lang w:val="fr-FR"/>
        </w:rPr>
        <w:t>COM/2018/374 final - 2018/0199</w:t>
      </w:r>
    </w:p>
  </w:footnote>
  <w:footnote w:id="4">
    <w:p w14:paraId="607C030E" w14:textId="77777777" w:rsidR="00B6346D" w:rsidRPr="00D812B8" w:rsidRDefault="00B6346D" w:rsidP="0028456B">
      <w:pPr>
        <w:pStyle w:val="Notedebasdepage"/>
        <w:rPr>
          <w:lang w:val="fr-FR"/>
        </w:rPr>
      </w:pPr>
      <w:r>
        <w:rPr>
          <w:rStyle w:val="Appelnotedebasdep"/>
        </w:rPr>
        <w:footnoteRef/>
      </w:r>
      <w:r w:rsidRPr="00D812B8">
        <w:rPr>
          <w:lang w:val="fr-FR"/>
        </w:rPr>
        <w:t xml:space="preserve"> </w:t>
      </w:r>
      <w:r>
        <w:rPr>
          <w:lang w:val="fr-FR"/>
        </w:rPr>
        <w:t>Les enveloppes budgétaires nationales seront transmises le 19.03.2021 à la Commission européenne par les Etats participants au Programme.</w:t>
      </w:r>
    </w:p>
  </w:footnote>
  <w:footnote w:id="5">
    <w:p w14:paraId="75305AE2" w14:textId="6B551231" w:rsidR="00B6346D" w:rsidRPr="003A2835" w:rsidRDefault="00B6346D" w:rsidP="00677DD1">
      <w:pPr>
        <w:pStyle w:val="Notedebasdepage"/>
        <w:rPr>
          <w:sz w:val="16"/>
          <w:szCs w:val="16"/>
          <w:lang w:val="fr-FR"/>
        </w:rPr>
      </w:pPr>
      <w:r w:rsidRPr="003A2835">
        <w:rPr>
          <w:rStyle w:val="Appelnotedebasdep"/>
          <w:sz w:val="16"/>
          <w:szCs w:val="16"/>
        </w:rPr>
        <w:footnoteRef/>
      </w:r>
      <w:r w:rsidRPr="003A2835">
        <w:rPr>
          <w:sz w:val="16"/>
          <w:szCs w:val="16"/>
          <w:lang w:val="fr-FR"/>
        </w:rPr>
        <w:t xml:space="preserve"> </w:t>
      </w:r>
      <w:r w:rsidRPr="003A2835">
        <w:rPr>
          <w:rFonts w:cs="Calibri Light"/>
          <w:color w:val="000000"/>
          <w:sz w:val="16"/>
          <w:szCs w:val="16"/>
          <w:shd w:val="clear" w:color="auto" w:fill="FFFFFF"/>
          <w:lang w:val="fr-FR"/>
        </w:rPr>
        <w:t xml:space="preserve">Plan bleu et PNUE, </w:t>
      </w:r>
      <w:r w:rsidRPr="003A2835">
        <w:rPr>
          <w:rFonts w:cs="Calibri Light"/>
          <w:i/>
          <w:iCs/>
          <w:color w:val="000000"/>
          <w:sz w:val="16"/>
          <w:szCs w:val="16"/>
          <w:shd w:val="clear" w:color="auto" w:fill="FFFFFF"/>
          <w:lang w:val="fr-FR"/>
        </w:rPr>
        <w:t>RED-État de l’environnement et développement en Méditerranée</w:t>
      </w:r>
      <w:r w:rsidRPr="003A2835">
        <w:rPr>
          <w:rFonts w:cs="Calibri Light"/>
          <w:color w:val="000000"/>
          <w:sz w:val="16"/>
          <w:szCs w:val="16"/>
          <w:shd w:val="clear" w:color="auto" w:fill="FFFFFF"/>
          <w:lang w:val="fr-FR"/>
        </w:rPr>
        <w:t>, 2020.</w:t>
      </w:r>
    </w:p>
  </w:footnote>
  <w:footnote w:id="6">
    <w:p w14:paraId="232138B1" w14:textId="4FBF6AE5" w:rsidR="00B6346D" w:rsidRPr="00556F1C" w:rsidRDefault="00B6346D">
      <w:pPr>
        <w:pStyle w:val="Notedebasdepage"/>
        <w:rPr>
          <w:lang w:val="fr-FR"/>
        </w:rPr>
      </w:pPr>
      <w:r w:rsidRPr="003A2835">
        <w:rPr>
          <w:rStyle w:val="Appelnotedebasdep"/>
          <w:sz w:val="16"/>
          <w:szCs w:val="16"/>
        </w:rPr>
        <w:footnoteRef/>
      </w:r>
      <w:r w:rsidRPr="003A2835">
        <w:rPr>
          <w:sz w:val="16"/>
          <w:szCs w:val="16"/>
          <w:lang w:val="fr-FR"/>
        </w:rPr>
        <w:t xml:space="preserve"> </w:t>
      </w:r>
      <w:r w:rsidRPr="003A2835">
        <w:rPr>
          <w:rFonts w:cs="Calibri Light"/>
          <w:color w:val="000000"/>
          <w:sz w:val="16"/>
          <w:szCs w:val="16"/>
          <w:shd w:val="clear" w:color="auto" w:fill="FFFFFF"/>
          <w:lang w:val="fr-FR"/>
        </w:rPr>
        <w:t>Experts méditerranéens du changement climatique et environnemental</w:t>
      </w:r>
      <w:r>
        <w:rPr>
          <w:rFonts w:cs="Calibri Light"/>
          <w:color w:val="000000"/>
          <w:sz w:val="16"/>
          <w:szCs w:val="16"/>
          <w:shd w:val="clear" w:color="auto" w:fill="FFFFFF"/>
          <w:lang w:val="fr-FR"/>
        </w:rPr>
        <w:t xml:space="preserve"> (MedEC),</w:t>
      </w:r>
      <w:r w:rsidRPr="003A2835">
        <w:rPr>
          <w:rFonts w:cs="Calibri Light"/>
          <w:color w:val="000000"/>
          <w:sz w:val="16"/>
          <w:szCs w:val="16"/>
          <w:shd w:val="clear" w:color="auto" w:fill="FFFFFF"/>
          <w:lang w:val="fr-FR"/>
        </w:rPr>
        <w:t xml:space="preserve"> </w:t>
      </w:r>
      <w:r w:rsidRPr="00510990">
        <w:rPr>
          <w:rFonts w:cs="Calibri Light"/>
          <w:i/>
          <w:iCs/>
          <w:color w:val="000000"/>
          <w:sz w:val="16"/>
          <w:szCs w:val="16"/>
          <w:shd w:val="clear" w:color="auto" w:fill="FFFFFF"/>
          <w:lang w:val="fr-FR"/>
        </w:rPr>
        <w:t>Changement climatique et environnemental dans le bassin méditerranéen – Situation actuelle et risques pour le futur</w:t>
      </w:r>
      <w:r w:rsidRPr="003A2835">
        <w:rPr>
          <w:rFonts w:cs="Calibri Light"/>
          <w:color w:val="000000"/>
          <w:sz w:val="16"/>
          <w:szCs w:val="16"/>
          <w:shd w:val="clear" w:color="auto" w:fill="FFFFFF"/>
          <w:lang w:val="fr-FR"/>
        </w:rPr>
        <w:t>,</w:t>
      </w:r>
      <w:r>
        <w:rPr>
          <w:rFonts w:cs="Calibri Light"/>
          <w:color w:val="000000"/>
          <w:sz w:val="16"/>
          <w:szCs w:val="16"/>
          <w:shd w:val="clear" w:color="auto" w:fill="FFFFFF"/>
          <w:lang w:val="fr-FR"/>
        </w:rPr>
        <w:t xml:space="preserve"> 2020. </w:t>
      </w:r>
    </w:p>
  </w:footnote>
  <w:footnote w:id="7">
    <w:p w14:paraId="04D6930F" w14:textId="6D7A564B" w:rsidR="00B6346D" w:rsidRPr="003A2835" w:rsidRDefault="00B6346D">
      <w:pPr>
        <w:pStyle w:val="Notedebasdepage"/>
        <w:rPr>
          <w:sz w:val="16"/>
          <w:szCs w:val="16"/>
          <w:lang w:val="fr-FR"/>
        </w:rPr>
      </w:pPr>
      <w:r w:rsidRPr="003A2835">
        <w:rPr>
          <w:rStyle w:val="Appelnotedebasdep"/>
          <w:sz w:val="16"/>
          <w:szCs w:val="16"/>
        </w:rPr>
        <w:footnoteRef/>
      </w:r>
      <w:r w:rsidRPr="003A2835">
        <w:rPr>
          <w:rFonts w:cs="Calibri Light"/>
          <w:color w:val="000000"/>
          <w:sz w:val="16"/>
          <w:szCs w:val="16"/>
          <w:shd w:val="clear" w:color="auto" w:fill="FFFFFF"/>
          <w:lang w:val="fr-FR"/>
        </w:rPr>
        <w:t xml:space="preserve"> Voir ci-dessus</w:t>
      </w:r>
      <w:r>
        <w:rPr>
          <w:rFonts w:cs="Calibri Light"/>
          <w:color w:val="000000"/>
          <w:sz w:val="16"/>
          <w:szCs w:val="16"/>
          <w:shd w:val="clear" w:color="auto" w:fill="FFFFFF"/>
          <w:lang w:val="fr-FR"/>
        </w:rPr>
        <w:t xml:space="preserve"> : </w:t>
      </w:r>
      <w:r w:rsidRPr="003A2835">
        <w:rPr>
          <w:rFonts w:cs="Calibri Light"/>
          <w:color w:val="000000"/>
          <w:sz w:val="16"/>
          <w:szCs w:val="16"/>
          <w:shd w:val="clear" w:color="auto" w:fill="FFFFFF"/>
          <w:lang w:val="fr-FR"/>
        </w:rPr>
        <w:t>Experts méditerranéens du changement climatique</w:t>
      </w:r>
    </w:p>
  </w:footnote>
  <w:footnote w:id="8">
    <w:p w14:paraId="5BF109D6" w14:textId="034AD6D0" w:rsidR="00B6346D" w:rsidRPr="003A2835" w:rsidRDefault="00B6346D">
      <w:pPr>
        <w:pStyle w:val="Notedebasdepage"/>
        <w:rPr>
          <w:sz w:val="16"/>
          <w:szCs w:val="16"/>
          <w:lang w:val="fr-FR"/>
        </w:rPr>
      </w:pPr>
      <w:r w:rsidRPr="003A2835">
        <w:rPr>
          <w:rStyle w:val="Appelnotedebasdep"/>
          <w:sz w:val="16"/>
          <w:szCs w:val="16"/>
        </w:rPr>
        <w:footnoteRef/>
      </w:r>
      <w:r w:rsidRPr="003A2835">
        <w:rPr>
          <w:sz w:val="16"/>
          <w:szCs w:val="16"/>
          <w:lang w:val="fr-FR"/>
        </w:rPr>
        <w:t xml:space="preserve"> AEE, </w:t>
      </w:r>
      <w:r>
        <w:rPr>
          <w:i/>
          <w:iCs/>
          <w:sz w:val="16"/>
          <w:szCs w:val="16"/>
          <w:lang w:val="fr-FR"/>
        </w:rPr>
        <w:t>I</w:t>
      </w:r>
      <w:r w:rsidRPr="00356CCE">
        <w:rPr>
          <w:i/>
          <w:iCs/>
          <w:sz w:val="16"/>
          <w:szCs w:val="16"/>
          <w:lang w:val="fr-FR"/>
        </w:rPr>
        <w:t xml:space="preserve">ndicateurs - </w:t>
      </w:r>
      <w:r w:rsidRPr="00356CCE">
        <w:rPr>
          <w:rFonts w:cs="Calibri Light"/>
          <w:i/>
          <w:iCs/>
          <w:color w:val="000000"/>
          <w:sz w:val="16"/>
          <w:szCs w:val="16"/>
          <w:shd w:val="clear" w:color="auto" w:fill="FFFFFF"/>
          <w:lang w:val="fr-FR"/>
        </w:rPr>
        <w:t>Inondation et Santé</w:t>
      </w:r>
      <w:r w:rsidRPr="003A2835">
        <w:rPr>
          <w:rFonts w:cs="Calibri Light"/>
          <w:color w:val="000000"/>
          <w:sz w:val="16"/>
          <w:szCs w:val="16"/>
          <w:shd w:val="clear" w:color="auto" w:fill="FFFFFF"/>
          <w:lang w:val="fr-FR"/>
        </w:rPr>
        <w:t>, 2016.</w:t>
      </w:r>
    </w:p>
  </w:footnote>
  <w:footnote w:id="9">
    <w:p w14:paraId="21F18A0E" w14:textId="5B0FED73" w:rsidR="00B6346D" w:rsidRPr="00C84A70" w:rsidRDefault="00B6346D">
      <w:pPr>
        <w:pStyle w:val="Notedebasdepage"/>
        <w:rPr>
          <w:lang w:val="fr-FR"/>
        </w:rPr>
      </w:pPr>
      <w:r w:rsidRPr="003A2835">
        <w:rPr>
          <w:rStyle w:val="Appelnotedebasdep"/>
          <w:sz w:val="16"/>
          <w:szCs w:val="16"/>
        </w:rPr>
        <w:footnoteRef/>
      </w:r>
      <w:r w:rsidRPr="003A2835">
        <w:rPr>
          <w:sz w:val="16"/>
          <w:szCs w:val="16"/>
          <w:lang w:val="fr-FR"/>
        </w:rPr>
        <w:t xml:space="preserve"> </w:t>
      </w:r>
      <w:r>
        <w:rPr>
          <w:sz w:val="16"/>
          <w:szCs w:val="16"/>
          <w:lang w:val="fr-FR"/>
        </w:rPr>
        <w:t xml:space="preserve">AEE, </w:t>
      </w:r>
      <w:r w:rsidRPr="00356CCE">
        <w:rPr>
          <w:i/>
          <w:iCs/>
          <w:sz w:val="16"/>
          <w:szCs w:val="16"/>
          <w:lang w:val="fr-FR"/>
        </w:rPr>
        <w:t xml:space="preserve">Indicateur - </w:t>
      </w:r>
      <w:r w:rsidRPr="00356CCE">
        <w:rPr>
          <w:rFonts w:cs="Calibri Light"/>
          <w:i/>
          <w:iCs/>
          <w:color w:val="000000"/>
          <w:sz w:val="16"/>
          <w:szCs w:val="16"/>
          <w:shd w:val="clear" w:color="auto" w:fill="FFFFFF"/>
          <w:lang w:val="fr-FR"/>
        </w:rPr>
        <w:t>Humidité des sols</w:t>
      </w:r>
      <w:r>
        <w:rPr>
          <w:rFonts w:cs="Calibri Light"/>
          <w:color w:val="000000"/>
          <w:sz w:val="16"/>
          <w:szCs w:val="16"/>
          <w:shd w:val="clear" w:color="auto" w:fill="FFFFFF"/>
          <w:lang w:val="fr-FR"/>
        </w:rPr>
        <w:t>,</w:t>
      </w:r>
      <w:r w:rsidRPr="003A2835">
        <w:rPr>
          <w:rFonts w:cs="Calibri Light"/>
          <w:color w:val="000000"/>
          <w:sz w:val="16"/>
          <w:szCs w:val="16"/>
          <w:shd w:val="clear" w:color="auto" w:fill="FFFFFF"/>
          <w:lang w:val="fr-FR"/>
        </w:rPr>
        <w:t xml:space="preserve"> 2017</w:t>
      </w:r>
      <w:r>
        <w:rPr>
          <w:rFonts w:cs="Calibri Light"/>
          <w:color w:val="000000"/>
          <w:sz w:val="16"/>
          <w:szCs w:val="16"/>
          <w:shd w:val="clear" w:color="auto" w:fill="FFFFFF"/>
          <w:lang w:val="fr-FR"/>
        </w:rPr>
        <w:t>.</w:t>
      </w:r>
    </w:p>
  </w:footnote>
  <w:footnote w:id="10">
    <w:p w14:paraId="64C7D943" w14:textId="37CFE34A" w:rsidR="00B6346D" w:rsidRPr="00262FE7" w:rsidRDefault="00B6346D">
      <w:pPr>
        <w:pStyle w:val="Notedebasdepage"/>
        <w:rPr>
          <w:lang w:val="fr-FR"/>
        </w:rPr>
      </w:pPr>
      <w:r>
        <w:rPr>
          <w:rStyle w:val="Appelnotedebasdep"/>
        </w:rPr>
        <w:footnoteRef/>
      </w:r>
      <w:r w:rsidRPr="005C4AF7">
        <w:rPr>
          <w:lang w:val="fr-FR"/>
        </w:rPr>
        <w:t xml:space="preserve"> </w:t>
      </w:r>
      <w:r>
        <w:rPr>
          <w:rFonts w:cs="Calibri Light"/>
          <w:color w:val="000000"/>
          <w:sz w:val="16"/>
          <w:szCs w:val="16"/>
          <w:shd w:val="clear" w:color="auto" w:fill="FFFFFF"/>
          <w:lang w:val="fr-FR"/>
        </w:rPr>
        <w:t>Plan Bleu et UNEP,</w:t>
      </w:r>
      <w:r w:rsidRPr="005C4AF7">
        <w:rPr>
          <w:rFonts w:cs="Calibri Light"/>
          <w:color w:val="000000"/>
          <w:sz w:val="16"/>
          <w:szCs w:val="16"/>
          <w:shd w:val="clear" w:color="auto" w:fill="FFFFFF"/>
          <w:lang w:val="fr-FR"/>
        </w:rPr>
        <w:t xml:space="preserve"> </w:t>
      </w:r>
      <w:r w:rsidRPr="005C4AF7">
        <w:rPr>
          <w:rFonts w:cs="Calibri Light"/>
          <w:i/>
          <w:iCs/>
          <w:color w:val="000000"/>
          <w:sz w:val="16"/>
          <w:szCs w:val="16"/>
          <w:shd w:val="clear" w:color="auto" w:fill="FFFFFF"/>
          <w:lang w:val="fr-FR"/>
        </w:rPr>
        <w:t>État de l’environnement et Développement en Méditerranée</w:t>
      </w:r>
      <w:r>
        <w:rPr>
          <w:rFonts w:cs="Calibri Light"/>
          <w:color w:val="000000"/>
          <w:sz w:val="16"/>
          <w:szCs w:val="16"/>
          <w:shd w:val="clear" w:color="auto" w:fill="FFFFFF"/>
          <w:lang w:val="fr-FR"/>
        </w:rPr>
        <w:t>, 2020.</w:t>
      </w:r>
    </w:p>
  </w:footnote>
  <w:footnote w:id="11">
    <w:p w14:paraId="62CC0F97" w14:textId="4C528E49" w:rsidR="00B6346D" w:rsidRPr="006A3C18" w:rsidRDefault="00B6346D">
      <w:pPr>
        <w:pStyle w:val="Notedebasdepage"/>
        <w:rPr>
          <w:rFonts w:cs="Calibri Light"/>
          <w:sz w:val="16"/>
          <w:szCs w:val="16"/>
          <w:lang w:val="fr-FR"/>
        </w:rPr>
      </w:pPr>
      <w:r w:rsidRPr="006A3C18">
        <w:rPr>
          <w:rStyle w:val="Appelnotedebasdep"/>
          <w:sz w:val="16"/>
          <w:szCs w:val="16"/>
        </w:rPr>
        <w:footnoteRef/>
      </w:r>
      <w:r w:rsidRPr="006A3C18">
        <w:rPr>
          <w:sz w:val="16"/>
          <w:szCs w:val="16"/>
          <w:lang w:val="fr-FR"/>
        </w:rPr>
        <w:t xml:space="preserve"> </w:t>
      </w:r>
      <w:r w:rsidRPr="006A3C18">
        <w:rPr>
          <w:rFonts w:cs="Calibri Light"/>
          <w:color w:val="000000"/>
          <w:sz w:val="16"/>
          <w:szCs w:val="16"/>
          <w:shd w:val="clear" w:color="auto" w:fill="FFFFFF"/>
          <w:lang w:val="fr-FR"/>
        </w:rPr>
        <w:t>Commission Européenne</w:t>
      </w:r>
      <w:r>
        <w:rPr>
          <w:rFonts w:cs="Calibri Light"/>
          <w:color w:val="000000"/>
          <w:sz w:val="16"/>
          <w:szCs w:val="16"/>
          <w:shd w:val="clear" w:color="auto" w:fill="FFFFFF"/>
          <w:lang w:val="fr-FR"/>
        </w:rPr>
        <w:t>,</w:t>
      </w:r>
      <w:r w:rsidRPr="006A3C18">
        <w:rPr>
          <w:rFonts w:cs="Calibri Light"/>
          <w:color w:val="000000"/>
          <w:sz w:val="16"/>
          <w:szCs w:val="16"/>
          <w:shd w:val="clear" w:color="auto" w:fill="FFFFFF"/>
          <w:lang w:val="fr-FR"/>
        </w:rPr>
        <w:t> </w:t>
      </w:r>
      <w:r w:rsidRPr="006A3C18">
        <w:rPr>
          <w:rFonts w:cs="Calibri Light"/>
          <w:i/>
          <w:color w:val="000000"/>
          <w:sz w:val="16"/>
          <w:szCs w:val="16"/>
          <w:shd w:val="clear" w:color="auto" w:fill="FFFFFF"/>
          <w:lang w:val="fr-FR"/>
        </w:rPr>
        <w:t>La Directive-cadre européenne sur l’eau</w:t>
      </w:r>
      <w:r>
        <w:rPr>
          <w:rFonts w:cs="Calibri Light"/>
          <w:color w:val="000000"/>
          <w:sz w:val="16"/>
          <w:szCs w:val="16"/>
          <w:shd w:val="clear" w:color="auto" w:fill="FFFFFF"/>
          <w:lang w:val="fr-FR"/>
        </w:rPr>
        <w:t>, 2000.</w:t>
      </w:r>
    </w:p>
  </w:footnote>
  <w:footnote w:id="12">
    <w:p w14:paraId="3B52C2F3" w14:textId="12478466" w:rsidR="00B6346D" w:rsidRPr="004D61C3" w:rsidRDefault="00B6346D" w:rsidP="00D55EB8">
      <w:pPr>
        <w:pStyle w:val="Notedebasdepage"/>
      </w:pPr>
      <w:r w:rsidRPr="007B145C">
        <w:rPr>
          <w:rStyle w:val="Appelnotedebasdep"/>
          <w:sz w:val="16"/>
          <w:szCs w:val="16"/>
        </w:rPr>
        <w:footnoteRef/>
      </w:r>
      <w:r w:rsidRPr="007B145C">
        <w:rPr>
          <w:sz w:val="16"/>
          <w:szCs w:val="16"/>
        </w:rPr>
        <w:t xml:space="preserve"> </w:t>
      </w:r>
      <w:r w:rsidRPr="007B145C">
        <w:rPr>
          <w:rFonts w:cs="Calibri Light"/>
          <w:color w:val="000000"/>
          <w:sz w:val="16"/>
          <w:szCs w:val="16"/>
          <w:shd w:val="clear" w:color="auto" w:fill="FFFFFF"/>
        </w:rPr>
        <w:t>Eurostat, Water Statistics, Statistics Explained, 2020</w:t>
      </w:r>
      <w:r w:rsidRPr="007B145C">
        <w:rPr>
          <w:sz w:val="16"/>
          <w:szCs w:val="16"/>
        </w:rPr>
        <w:t xml:space="preserve"> </w:t>
      </w:r>
    </w:p>
  </w:footnote>
  <w:footnote w:id="13">
    <w:p w14:paraId="28C29489" w14:textId="2374B20C" w:rsidR="00B6346D" w:rsidRPr="006A3C18" w:rsidRDefault="00B6346D">
      <w:pPr>
        <w:pStyle w:val="Notedebasdepage"/>
        <w:rPr>
          <w:rFonts w:cs="Calibri Light"/>
          <w:sz w:val="16"/>
          <w:szCs w:val="16"/>
          <w:lang w:val="fr-FR"/>
        </w:rPr>
      </w:pPr>
      <w:r w:rsidRPr="006A3C18">
        <w:rPr>
          <w:rStyle w:val="Appelnotedebasdep"/>
          <w:sz w:val="16"/>
          <w:szCs w:val="16"/>
        </w:rPr>
        <w:footnoteRef/>
      </w:r>
      <w:r w:rsidRPr="006A3C18">
        <w:rPr>
          <w:sz w:val="16"/>
          <w:szCs w:val="16"/>
          <w:lang w:val="fr-FR"/>
        </w:rPr>
        <w:t xml:space="preserve"> </w:t>
      </w:r>
      <w:r w:rsidRPr="006A3C18">
        <w:rPr>
          <w:rFonts w:cs="Calibri Light"/>
          <w:sz w:val="16"/>
          <w:szCs w:val="16"/>
          <w:lang w:val="fr-FR"/>
        </w:rPr>
        <w:t>Pays faisant partie de l’Union Européenne du 1er janvier 2007 au 1er Juillet 2013</w:t>
      </w:r>
    </w:p>
  </w:footnote>
  <w:footnote w:id="14">
    <w:p w14:paraId="415CF1F8" w14:textId="08FF6554" w:rsidR="00B6346D" w:rsidRPr="004E134A" w:rsidRDefault="00B6346D">
      <w:pPr>
        <w:pStyle w:val="Notedebasdepage"/>
        <w:rPr>
          <w:lang w:val="fr-FR"/>
        </w:rPr>
      </w:pPr>
      <w:r w:rsidRPr="006A3C18">
        <w:rPr>
          <w:rStyle w:val="Appelnotedebasdep"/>
          <w:sz w:val="16"/>
          <w:szCs w:val="16"/>
        </w:rPr>
        <w:footnoteRef/>
      </w:r>
      <w:r w:rsidRPr="006A3C18">
        <w:rPr>
          <w:sz w:val="16"/>
          <w:szCs w:val="16"/>
          <w:lang w:val="fr-FR"/>
        </w:rPr>
        <w:t xml:space="preserve"> </w:t>
      </w:r>
      <w:r>
        <w:rPr>
          <w:sz w:val="16"/>
          <w:szCs w:val="16"/>
          <w:lang w:val="fr-FR"/>
        </w:rPr>
        <w:t xml:space="preserve">Agence Européenne de l’environnement, </w:t>
      </w:r>
      <w:r w:rsidRPr="006A3C18">
        <w:rPr>
          <w:rFonts w:cs="Calibri Light"/>
          <w:i/>
          <w:iCs/>
          <w:sz w:val="16"/>
          <w:szCs w:val="16"/>
          <w:lang w:val="fr-FR"/>
        </w:rPr>
        <w:t>Traitement des eaux usées en Europe</w:t>
      </w:r>
      <w:r>
        <w:rPr>
          <w:rFonts w:cs="Calibri Light"/>
          <w:i/>
          <w:iCs/>
          <w:sz w:val="16"/>
          <w:szCs w:val="16"/>
          <w:lang w:val="fr-FR"/>
        </w:rPr>
        <w:t>,</w:t>
      </w:r>
      <w:r>
        <w:rPr>
          <w:rFonts w:cs="Calibri Light"/>
          <w:sz w:val="16"/>
          <w:szCs w:val="16"/>
          <w:lang w:val="fr-FR"/>
        </w:rPr>
        <w:t xml:space="preserve"> 2017</w:t>
      </w:r>
      <w:r w:rsidRPr="006A3C18">
        <w:rPr>
          <w:rFonts w:cs="Calibri Light"/>
          <w:sz w:val="16"/>
          <w:szCs w:val="16"/>
          <w:lang w:val="fr-FR"/>
        </w:rPr>
        <w:t xml:space="preserve">. </w:t>
      </w:r>
    </w:p>
  </w:footnote>
  <w:footnote w:id="15">
    <w:p w14:paraId="4AC57DF6" w14:textId="3E44232A" w:rsidR="00B6346D" w:rsidRPr="00E33122" w:rsidRDefault="00B6346D" w:rsidP="00643B4F">
      <w:pPr>
        <w:pStyle w:val="Notedebasdepage"/>
        <w:rPr>
          <w:sz w:val="16"/>
          <w:szCs w:val="16"/>
          <w:lang w:val="fr-FR"/>
        </w:rPr>
      </w:pPr>
      <w:r w:rsidRPr="0069010B">
        <w:rPr>
          <w:rStyle w:val="Appelnotedebasdep"/>
          <w:sz w:val="16"/>
          <w:szCs w:val="16"/>
        </w:rPr>
        <w:footnoteRef/>
      </w:r>
      <w:r w:rsidRPr="00E33122">
        <w:rPr>
          <w:sz w:val="16"/>
          <w:szCs w:val="16"/>
          <w:lang w:val="fr-FR"/>
        </w:rPr>
        <w:t xml:space="preserve"> Données collectées </w:t>
      </w:r>
      <w:r>
        <w:rPr>
          <w:sz w:val="16"/>
          <w:szCs w:val="16"/>
          <w:lang w:val="fr-FR"/>
        </w:rPr>
        <w:t>à partir du rapport de la Commission européenne :</w:t>
      </w:r>
      <w:r w:rsidRPr="00D55EB8">
        <w:rPr>
          <w:rFonts w:cs="Open Sans"/>
          <w:color w:val="000000"/>
          <w:sz w:val="16"/>
          <w:szCs w:val="16"/>
          <w:shd w:val="clear" w:color="auto" w:fill="FFFFFF"/>
          <w:lang w:val="fr-FR"/>
        </w:rPr>
        <w:t> </w:t>
      </w:r>
      <w:r w:rsidRPr="00D55EB8">
        <w:rPr>
          <w:rFonts w:cs="Open Sans"/>
          <w:i/>
          <w:iCs/>
          <w:color w:val="000000"/>
          <w:sz w:val="16"/>
          <w:szCs w:val="16"/>
          <w:shd w:val="clear" w:color="auto" w:fill="FFFFFF"/>
          <w:lang w:val="fr-FR"/>
        </w:rPr>
        <w:t>Second River Basin Management Plans - Member State</w:t>
      </w:r>
      <w:r>
        <w:rPr>
          <w:rFonts w:cs="Open Sans"/>
          <w:color w:val="000000"/>
          <w:sz w:val="16"/>
          <w:szCs w:val="16"/>
          <w:shd w:val="clear" w:color="auto" w:fill="FFFFFF"/>
          <w:lang w:val="fr-FR"/>
        </w:rPr>
        <w:t>, 2017.</w:t>
      </w:r>
    </w:p>
    <w:p w14:paraId="157E2FB8" w14:textId="77777777" w:rsidR="00B6346D" w:rsidRPr="00E33122" w:rsidRDefault="00B6346D" w:rsidP="00643B4F">
      <w:pPr>
        <w:pStyle w:val="Notedebasdepage"/>
        <w:rPr>
          <w:lang w:val="fr-FR"/>
        </w:rPr>
      </w:pPr>
    </w:p>
  </w:footnote>
  <w:footnote w:id="16">
    <w:p w14:paraId="604E029A" w14:textId="66CC583A" w:rsidR="00B6346D" w:rsidRPr="00F23CE8" w:rsidRDefault="00B6346D" w:rsidP="00F23CE8">
      <w:pPr>
        <w:spacing w:before="120" w:line="240" w:lineRule="auto"/>
        <w:rPr>
          <w:rFonts w:cs="Calibri Light"/>
          <w:color w:val="000000"/>
          <w:sz w:val="16"/>
          <w:szCs w:val="16"/>
          <w:shd w:val="clear" w:color="auto" w:fill="FFFFFF"/>
        </w:rPr>
      </w:pPr>
      <w:r w:rsidRPr="00CB1EE7">
        <w:rPr>
          <w:rStyle w:val="Appelnotedebasdep"/>
          <w:sz w:val="16"/>
          <w:szCs w:val="16"/>
        </w:rPr>
        <w:footnoteRef/>
      </w:r>
      <w:r w:rsidRPr="00F23CE8">
        <w:rPr>
          <w:sz w:val="16"/>
          <w:szCs w:val="16"/>
        </w:rPr>
        <w:t xml:space="preserve"> </w:t>
      </w:r>
      <w:r w:rsidRPr="009B4CDE">
        <w:rPr>
          <w:sz w:val="16"/>
          <w:szCs w:val="16"/>
        </w:rPr>
        <w:t xml:space="preserve">European Commission, </w:t>
      </w:r>
      <w:r w:rsidRPr="007F62EF">
        <w:rPr>
          <w:i/>
          <w:iCs/>
          <w:sz w:val="16"/>
          <w:szCs w:val="16"/>
        </w:rPr>
        <w:t xml:space="preserve">The State </w:t>
      </w:r>
      <w:r>
        <w:rPr>
          <w:i/>
          <w:iCs/>
          <w:sz w:val="16"/>
          <w:szCs w:val="16"/>
        </w:rPr>
        <w:t>o</w:t>
      </w:r>
      <w:r w:rsidRPr="007F62EF">
        <w:rPr>
          <w:i/>
          <w:iCs/>
          <w:sz w:val="16"/>
          <w:szCs w:val="16"/>
        </w:rPr>
        <w:t>f Nature In The EU</w:t>
      </w:r>
      <w:r>
        <w:rPr>
          <w:sz w:val="16"/>
          <w:szCs w:val="16"/>
        </w:rPr>
        <w:t>, publication on-line, 2020.</w:t>
      </w:r>
    </w:p>
  </w:footnote>
  <w:footnote w:id="17">
    <w:p w14:paraId="62AE5298" w14:textId="377AB0F5" w:rsidR="00B6346D" w:rsidRPr="00580531" w:rsidRDefault="00B6346D" w:rsidP="00F23CE8">
      <w:pPr>
        <w:pStyle w:val="Notedebasdepage"/>
        <w:spacing w:before="120" w:after="120"/>
        <w:rPr>
          <w:lang w:val="fr-FR"/>
        </w:rPr>
      </w:pPr>
      <w:r w:rsidRPr="00CB1EE7">
        <w:rPr>
          <w:rStyle w:val="Appelnotedebasdep"/>
          <w:sz w:val="16"/>
          <w:szCs w:val="16"/>
        </w:rPr>
        <w:footnoteRef/>
      </w:r>
      <w:r w:rsidRPr="00CB1EE7">
        <w:rPr>
          <w:sz w:val="16"/>
          <w:szCs w:val="16"/>
          <w:lang w:val="fr-FR"/>
        </w:rPr>
        <w:t xml:space="preserve"> </w:t>
      </w:r>
      <w:r>
        <w:rPr>
          <w:sz w:val="16"/>
          <w:szCs w:val="16"/>
          <w:lang w:val="fr-FR"/>
        </w:rPr>
        <w:t xml:space="preserve">AEE, </w:t>
      </w:r>
      <w:r w:rsidRPr="00F23CE8">
        <w:rPr>
          <w:i/>
          <w:iCs/>
          <w:sz w:val="16"/>
          <w:szCs w:val="16"/>
          <w:lang w:val="fr-FR"/>
        </w:rPr>
        <w:t xml:space="preserve">Indicateurs - </w:t>
      </w:r>
      <w:r w:rsidRPr="00F23CE8">
        <w:rPr>
          <w:rFonts w:cstheme="minorHAnsi"/>
          <w:i/>
          <w:iCs/>
          <w:color w:val="000000"/>
          <w:sz w:val="16"/>
          <w:szCs w:val="16"/>
          <w:shd w:val="clear" w:color="auto" w:fill="FFFFFF"/>
          <w:lang w:val="fr-FR"/>
        </w:rPr>
        <w:t>Aires protégées terrestres désignées au niveau national en Europe</w:t>
      </w:r>
      <w:r>
        <w:rPr>
          <w:rFonts w:cstheme="minorHAnsi"/>
          <w:color w:val="000000"/>
          <w:sz w:val="16"/>
          <w:szCs w:val="16"/>
          <w:shd w:val="clear" w:color="auto" w:fill="FFFFFF"/>
          <w:lang w:val="fr-FR"/>
        </w:rPr>
        <w:t xml:space="preserve">, </w:t>
      </w:r>
      <w:r w:rsidRPr="00CB1EE7">
        <w:rPr>
          <w:rFonts w:cstheme="minorHAnsi"/>
          <w:color w:val="000000"/>
          <w:sz w:val="16"/>
          <w:szCs w:val="16"/>
          <w:shd w:val="clear" w:color="auto" w:fill="FFFFFF"/>
          <w:lang w:val="fr-FR"/>
        </w:rPr>
        <w:t>2020</w:t>
      </w:r>
      <w:r>
        <w:rPr>
          <w:rFonts w:cstheme="minorHAnsi"/>
          <w:color w:val="000000"/>
          <w:sz w:val="16"/>
          <w:szCs w:val="16"/>
          <w:shd w:val="clear" w:color="auto" w:fill="FFFFFF"/>
          <w:lang w:val="fr-FR"/>
        </w:rPr>
        <w:t>.</w:t>
      </w:r>
    </w:p>
  </w:footnote>
  <w:footnote w:id="18">
    <w:p w14:paraId="1B6E3033" w14:textId="77777777" w:rsidR="00B6346D" w:rsidRPr="00772AAA" w:rsidRDefault="00B6346D" w:rsidP="001610FF">
      <w:pPr>
        <w:pStyle w:val="Notedebasdepage"/>
        <w:rPr>
          <w:lang w:val="fr-FR"/>
        </w:rPr>
      </w:pPr>
      <w:r w:rsidRPr="001610FF">
        <w:rPr>
          <w:sz w:val="16"/>
          <w:szCs w:val="16"/>
          <w:lang w:val="fr-FR"/>
        </w:rPr>
        <w:footnoteRef/>
      </w:r>
      <w:r w:rsidRPr="001610FF">
        <w:rPr>
          <w:sz w:val="16"/>
          <w:szCs w:val="16"/>
          <w:lang w:val="fr-FR"/>
        </w:rPr>
        <w:t xml:space="preserve"> Les informations sur les zones désignées au niveau national font partie d’une base de données commune</w:t>
      </w:r>
      <w:r>
        <w:rPr>
          <w:sz w:val="16"/>
          <w:szCs w:val="16"/>
          <w:lang w:val="fr-FR"/>
        </w:rPr>
        <w:t> :</w:t>
      </w:r>
      <w:r w:rsidRPr="001610FF">
        <w:rPr>
          <w:sz w:val="16"/>
          <w:szCs w:val="16"/>
          <w:lang w:val="fr-FR"/>
        </w:rPr>
        <w:t xml:space="preserve"> </w:t>
      </w:r>
      <w:r w:rsidRPr="00267C50">
        <w:rPr>
          <w:sz w:val="16"/>
          <w:szCs w:val="16"/>
          <w:lang w:val="fr-FR"/>
        </w:rPr>
        <w:t>https://www.eea.europa.eu/data-and-maps/data/nationally-designated-areas-national-cdda-15</w:t>
      </w:r>
    </w:p>
  </w:footnote>
  <w:footnote w:id="19">
    <w:p w14:paraId="35890167" w14:textId="19C44564" w:rsidR="00B6346D" w:rsidRPr="00C470A8" w:rsidRDefault="00B6346D" w:rsidP="000F0429">
      <w:pPr>
        <w:pStyle w:val="Notedebasdepage"/>
        <w:rPr>
          <w:sz w:val="16"/>
          <w:szCs w:val="16"/>
        </w:rPr>
      </w:pPr>
      <w:r w:rsidRPr="00C470A8">
        <w:rPr>
          <w:rStyle w:val="Appelnotedebasdep"/>
          <w:sz w:val="16"/>
          <w:szCs w:val="16"/>
        </w:rPr>
        <w:footnoteRef/>
      </w:r>
      <w:r w:rsidRPr="00C470A8">
        <w:rPr>
          <w:sz w:val="16"/>
          <w:szCs w:val="16"/>
        </w:rPr>
        <w:t xml:space="preserve"> European Commission, </w:t>
      </w:r>
      <w:r w:rsidRPr="00C470A8">
        <w:rPr>
          <w:i/>
          <w:iCs/>
          <w:sz w:val="16"/>
          <w:szCs w:val="16"/>
        </w:rPr>
        <w:t>The State Of Nature In The EU</w:t>
      </w:r>
      <w:r w:rsidRPr="00C470A8">
        <w:rPr>
          <w:sz w:val="16"/>
          <w:szCs w:val="16"/>
        </w:rPr>
        <w:t>, publication on-line, 2020.</w:t>
      </w:r>
    </w:p>
  </w:footnote>
  <w:footnote w:id="20">
    <w:p w14:paraId="76DDEAAF" w14:textId="0911C379" w:rsidR="00B6346D" w:rsidRPr="00B6113D" w:rsidRDefault="00B6346D">
      <w:pPr>
        <w:pStyle w:val="Notedebasdepage"/>
        <w:rPr>
          <w:rFonts w:cs="Calibri Light"/>
          <w:i/>
          <w:iCs/>
          <w:color w:val="000000"/>
          <w:sz w:val="16"/>
          <w:szCs w:val="16"/>
          <w:shd w:val="clear" w:color="auto" w:fill="FFFFFF"/>
          <w:lang w:val="fr-FR"/>
        </w:rPr>
      </w:pPr>
      <w:r w:rsidRPr="00C470A8">
        <w:rPr>
          <w:rStyle w:val="Appelnotedebasdep"/>
          <w:sz w:val="16"/>
          <w:szCs w:val="16"/>
        </w:rPr>
        <w:footnoteRef/>
      </w:r>
      <w:r w:rsidRPr="00C470A8">
        <w:rPr>
          <w:sz w:val="16"/>
          <w:szCs w:val="16"/>
          <w:lang w:val="fr-FR"/>
        </w:rPr>
        <w:t xml:space="preserve"> AEE, </w:t>
      </w:r>
      <w:r w:rsidRPr="00C470A8">
        <w:rPr>
          <w:rFonts w:cs="Calibri Light"/>
          <w:i/>
          <w:iCs/>
          <w:color w:val="000000"/>
          <w:sz w:val="16"/>
          <w:szCs w:val="16"/>
          <w:shd w:val="clear" w:color="auto" w:fill="FFFFFF"/>
          <w:lang w:val="fr-FR"/>
        </w:rPr>
        <w:t>RED-Rapport sur l’état de l’environnement et du Développement en Méditerranée</w:t>
      </w:r>
      <w:r w:rsidRPr="00C470A8">
        <w:rPr>
          <w:rFonts w:cs="Calibri Light"/>
          <w:color w:val="000000"/>
          <w:sz w:val="16"/>
          <w:szCs w:val="16"/>
          <w:shd w:val="clear" w:color="auto" w:fill="FFFFFF"/>
          <w:lang w:val="fr-FR"/>
        </w:rPr>
        <w:t>, 2020.</w:t>
      </w:r>
    </w:p>
  </w:footnote>
  <w:footnote w:id="21">
    <w:p w14:paraId="64F0782A" w14:textId="73126334" w:rsidR="00B6346D" w:rsidRPr="00E1560A" w:rsidRDefault="00B6346D" w:rsidP="00E1560A">
      <w:pPr>
        <w:pStyle w:val="Notedebasdepage"/>
        <w:rPr>
          <w:sz w:val="16"/>
          <w:szCs w:val="16"/>
          <w:lang w:val="fr-FR"/>
        </w:rPr>
      </w:pPr>
      <w:r>
        <w:rPr>
          <w:rStyle w:val="Appelnotedebasdep"/>
        </w:rPr>
        <w:footnoteRef/>
      </w:r>
      <w:r w:rsidRPr="00A31D78">
        <w:rPr>
          <w:lang w:val="fr-FR"/>
        </w:rPr>
        <w:t xml:space="preserve"> </w:t>
      </w:r>
      <w:r w:rsidRPr="00A31D78">
        <w:rPr>
          <w:sz w:val="16"/>
          <w:szCs w:val="16"/>
          <w:lang w:val="fr-FR"/>
        </w:rPr>
        <w:t>Directive 2008/56/CE du Parlement e</w:t>
      </w:r>
      <w:r>
        <w:rPr>
          <w:sz w:val="16"/>
          <w:szCs w:val="16"/>
          <w:lang w:val="fr-FR"/>
        </w:rPr>
        <w:t>t du Conseil du 17 Juin 2018 établissant un cadre pour la communauté d’action dans le cadre de la politique environnementale marine (Directive cadre stratégie pour le milieu marin)</w:t>
      </w:r>
      <w:r w:rsidRPr="00E1560A">
        <w:rPr>
          <w:sz w:val="16"/>
          <w:szCs w:val="16"/>
          <w:lang w:val="fr-FR"/>
        </w:rPr>
        <w:t xml:space="preserve"> (OJ L 164, 25.6.2008, p. 19).</w:t>
      </w:r>
    </w:p>
  </w:footnote>
  <w:footnote w:id="22">
    <w:p w14:paraId="522E7518" w14:textId="77777777" w:rsidR="00B6346D" w:rsidRPr="00E1560A" w:rsidRDefault="00B6346D" w:rsidP="00D07A55">
      <w:pPr>
        <w:pStyle w:val="Notedebasdepage"/>
        <w:rPr>
          <w:lang w:val="fr-FR"/>
        </w:rPr>
      </w:pPr>
      <w:r>
        <w:rPr>
          <w:rStyle w:val="Appelnotedebasdep"/>
        </w:rPr>
        <w:footnoteRef/>
      </w:r>
      <w:r w:rsidRPr="00E1560A">
        <w:rPr>
          <w:lang w:val="fr-FR"/>
        </w:rPr>
        <w:t xml:space="preserve"> </w:t>
      </w:r>
      <w:r w:rsidRPr="00E1560A">
        <w:rPr>
          <w:sz w:val="16"/>
          <w:szCs w:val="16"/>
          <w:lang w:val="fr-FR"/>
        </w:rPr>
        <w:t>http://ec.europa.eu/environment/marine/good-environmental-status/index_en.htm</w:t>
      </w:r>
    </w:p>
    <w:p w14:paraId="348CF543" w14:textId="5B4EEB04" w:rsidR="00B6346D" w:rsidRPr="00E1560A" w:rsidRDefault="00B6346D">
      <w:pPr>
        <w:pStyle w:val="Notedebasdepage"/>
        <w:rPr>
          <w:lang w:val="fr-FR"/>
        </w:rPr>
      </w:pPr>
    </w:p>
  </w:footnote>
  <w:footnote w:id="23">
    <w:p w14:paraId="393DDDB5" w14:textId="55960C0B" w:rsidR="00B6346D" w:rsidRPr="00C5068D" w:rsidRDefault="00B6346D">
      <w:pPr>
        <w:pStyle w:val="Notedebasdepage"/>
        <w:rPr>
          <w:sz w:val="16"/>
          <w:szCs w:val="16"/>
          <w:lang w:val="fr-FR"/>
        </w:rPr>
      </w:pPr>
      <w:r w:rsidRPr="00C5068D">
        <w:rPr>
          <w:rStyle w:val="Appelnotedebasdep"/>
          <w:sz w:val="16"/>
          <w:szCs w:val="16"/>
        </w:rPr>
        <w:footnoteRef/>
      </w:r>
      <w:r w:rsidRPr="00C5068D">
        <w:rPr>
          <w:sz w:val="16"/>
          <w:szCs w:val="16"/>
          <w:lang w:val="fr-FR"/>
        </w:rPr>
        <w:t xml:space="preserve"> </w:t>
      </w:r>
      <w:r>
        <w:rPr>
          <w:sz w:val="16"/>
          <w:szCs w:val="16"/>
          <w:lang w:val="fr-FR"/>
        </w:rPr>
        <w:t>L</w:t>
      </w:r>
      <w:r w:rsidRPr="00C5068D">
        <w:rPr>
          <w:sz w:val="16"/>
          <w:szCs w:val="16"/>
          <w:lang w:val="fr-FR"/>
        </w:rPr>
        <w:t xml:space="preserve">esdits protocoles </w:t>
      </w:r>
      <w:r>
        <w:rPr>
          <w:sz w:val="16"/>
          <w:szCs w:val="16"/>
          <w:lang w:val="fr-FR"/>
        </w:rPr>
        <w:t xml:space="preserve">sont </w:t>
      </w:r>
      <w:r w:rsidRPr="00C5068D">
        <w:rPr>
          <w:sz w:val="16"/>
          <w:szCs w:val="16"/>
          <w:lang w:val="fr-FR"/>
        </w:rPr>
        <w:t>inclus dans le réseau régional des ASPIM (Aires Spécialement Protégées et à la Diversité Biologique en Méditerranée), qui promeut la conservation des espaces naturels, des espèces menacées et de leurs habitats.</w:t>
      </w:r>
    </w:p>
  </w:footnote>
  <w:footnote w:id="24">
    <w:p w14:paraId="72D68BB3" w14:textId="20CC4041" w:rsidR="00B6346D" w:rsidRPr="00DB46AE" w:rsidRDefault="00B6346D" w:rsidP="00643B4F">
      <w:pPr>
        <w:pStyle w:val="Notedebasdepage"/>
        <w:rPr>
          <w:rFonts w:cs="Calibri Light"/>
          <w:sz w:val="16"/>
          <w:szCs w:val="16"/>
          <w:lang w:val="fr-FR"/>
        </w:rPr>
      </w:pPr>
      <w:r w:rsidRPr="00C5068D">
        <w:rPr>
          <w:rStyle w:val="Appelnotedebasdep"/>
          <w:rFonts w:cs="Calibri Light"/>
          <w:sz w:val="16"/>
          <w:szCs w:val="16"/>
        </w:rPr>
        <w:footnoteRef/>
      </w:r>
      <w:r w:rsidRPr="00C5068D">
        <w:rPr>
          <w:rFonts w:cs="Calibri Light"/>
          <w:sz w:val="16"/>
          <w:szCs w:val="16"/>
          <w:lang w:val="fr-FR"/>
        </w:rPr>
        <w:t xml:space="preserve"> </w:t>
      </w:r>
      <w:r w:rsidRPr="00C5068D">
        <w:rPr>
          <w:rFonts w:cs="Calibri Light"/>
          <w:color w:val="000000" w:themeColor="text1"/>
          <w:sz w:val="16"/>
          <w:szCs w:val="16"/>
          <w:shd w:val="clear" w:color="auto" w:fill="FFFFFF"/>
          <w:lang w:val="fr-FR"/>
        </w:rPr>
        <w:t>Agence Européenne de l’Environnement</w:t>
      </w:r>
      <w:r>
        <w:rPr>
          <w:rFonts w:cs="Calibri Light"/>
          <w:color w:val="000000" w:themeColor="text1"/>
          <w:sz w:val="16"/>
          <w:szCs w:val="16"/>
          <w:shd w:val="clear" w:color="auto" w:fill="FFFFFF"/>
          <w:lang w:val="fr-FR"/>
        </w:rPr>
        <w:t>,</w:t>
      </w:r>
      <w:r w:rsidRPr="00C5068D">
        <w:rPr>
          <w:rFonts w:cs="Calibri Light"/>
          <w:color w:val="000000" w:themeColor="text1"/>
          <w:sz w:val="16"/>
          <w:szCs w:val="16"/>
          <w:shd w:val="clear" w:color="auto" w:fill="FFFFFF"/>
          <w:lang w:val="fr-FR"/>
        </w:rPr>
        <w:t> </w:t>
      </w:r>
      <w:r w:rsidRPr="00784959">
        <w:rPr>
          <w:rFonts w:cs="Calibri Light"/>
          <w:i/>
          <w:iCs/>
          <w:color w:val="000000" w:themeColor="text1"/>
          <w:sz w:val="16"/>
          <w:szCs w:val="16"/>
          <w:shd w:val="clear" w:color="auto" w:fill="FFFFFF"/>
          <w:lang w:val="fr-FR"/>
        </w:rPr>
        <w:t>Aires marines protégées dans les mers d'Europe. Un aperçu et des perspectives pour l'avenir</w:t>
      </w:r>
      <w:r>
        <w:rPr>
          <w:rFonts w:cs="Calibri Light"/>
          <w:color w:val="000000" w:themeColor="text1"/>
          <w:sz w:val="16"/>
          <w:szCs w:val="16"/>
          <w:shd w:val="clear" w:color="auto" w:fill="FFFFFF"/>
          <w:lang w:val="fr-FR"/>
        </w:rPr>
        <w:t>, 2015.</w:t>
      </w:r>
    </w:p>
  </w:footnote>
  <w:footnote w:id="25">
    <w:p w14:paraId="2BBA4DA9" w14:textId="69CEC5DC" w:rsidR="00B6346D" w:rsidRPr="00B02445" w:rsidRDefault="00B6346D" w:rsidP="00643B4F">
      <w:pPr>
        <w:pStyle w:val="Notedebasdepage"/>
        <w:rPr>
          <w:rFonts w:cs="Calibri Light"/>
          <w:sz w:val="16"/>
          <w:szCs w:val="16"/>
          <w:lang w:val="fr-FR"/>
        </w:rPr>
      </w:pPr>
      <w:r w:rsidRPr="00B02445">
        <w:rPr>
          <w:rStyle w:val="Appelnotedebasdep"/>
          <w:rFonts w:cs="Calibri Light"/>
          <w:sz w:val="16"/>
          <w:szCs w:val="16"/>
        </w:rPr>
        <w:footnoteRef/>
      </w:r>
      <w:r w:rsidRPr="00B02445">
        <w:rPr>
          <w:rFonts w:cs="Calibri Light"/>
          <w:sz w:val="16"/>
          <w:szCs w:val="16"/>
          <w:lang w:val="fr-FR"/>
        </w:rPr>
        <w:t xml:space="preserve"> Plan Bleu et PNUE, </w:t>
      </w:r>
      <w:r w:rsidRPr="00B02445">
        <w:rPr>
          <w:rFonts w:cs="Calibri Light"/>
          <w:i/>
          <w:iCs/>
          <w:sz w:val="16"/>
          <w:szCs w:val="16"/>
          <w:lang w:val="fr-FR"/>
        </w:rPr>
        <w:t xml:space="preserve">RED - </w:t>
      </w:r>
      <w:r w:rsidRPr="00B02445">
        <w:rPr>
          <w:rFonts w:cs="Calibri Light"/>
          <w:i/>
          <w:iCs/>
          <w:color w:val="000000"/>
          <w:sz w:val="16"/>
          <w:szCs w:val="16"/>
          <w:shd w:val="clear" w:color="auto" w:fill="FFFFFF"/>
          <w:lang w:val="fr-FR"/>
        </w:rPr>
        <w:t>Rapport sur l’état de l’environnement et du Développement en Méditerranée</w:t>
      </w:r>
      <w:r w:rsidRPr="00B02445">
        <w:rPr>
          <w:rFonts w:cs="Calibri Light"/>
          <w:color w:val="000000"/>
          <w:sz w:val="16"/>
          <w:szCs w:val="16"/>
          <w:shd w:val="clear" w:color="auto" w:fill="FFFFFF"/>
          <w:lang w:val="fr-FR"/>
        </w:rPr>
        <w:t>, 2020.</w:t>
      </w:r>
    </w:p>
  </w:footnote>
  <w:footnote w:id="26">
    <w:p w14:paraId="25421B25" w14:textId="40742074" w:rsidR="00B6346D" w:rsidRPr="00F472FE" w:rsidRDefault="00B6346D" w:rsidP="00643B4F">
      <w:pPr>
        <w:pStyle w:val="Notedebasdepage"/>
        <w:rPr>
          <w:sz w:val="16"/>
          <w:szCs w:val="16"/>
          <w:lang w:val="fr-FR"/>
        </w:rPr>
      </w:pPr>
      <w:r w:rsidRPr="0099627C">
        <w:rPr>
          <w:rStyle w:val="Appelnotedebasdep"/>
          <w:sz w:val="16"/>
          <w:szCs w:val="16"/>
        </w:rPr>
        <w:footnoteRef/>
      </w:r>
      <w:r w:rsidRPr="00F472FE">
        <w:rPr>
          <w:sz w:val="16"/>
          <w:szCs w:val="16"/>
          <w:lang w:val="fr-FR"/>
        </w:rPr>
        <w:t xml:space="preserve"> </w:t>
      </w:r>
      <w:r w:rsidRPr="00F472FE">
        <w:rPr>
          <w:rFonts w:asciiTheme="minorHAnsi" w:hAnsiTheme="minorHAnsi" w:cstheme="minorHAnsi"/>
          <w:color w:val="000000"/>
          <w:sz w:val="14"/>
          <w:szCs w:val="14"/>
          <w:shd w:val="clear" w:color="auto" w:fill="FFFFFF"/>
          <w:lang w:val="fr-FR"/>
        </w:rPr>
        <w:t>RED. (2020). </w:t>
      </w:r>
      <w:r w:rsidRPr="00F472FE">
        <w:rPr>
          <w:rFonts w:asciiTheme="minorHAnsi" w:hAnsiTheme="minorHAnsi" w:cstheme="minorHAnsi"/>
          <w:i/>
          <w:iCs/>
          <w:color w:val="000000"/>
          <w:sz w:val="14"/>
          <w:szCs w:val="14"/>
          <w:shd w:val="clear" w:color="auto" w:fill="FFFFFF"/>
          <w:lang w:val="fr-FR"/>
        </w:rPr>
        <w:t>Rapport sur l’état de l’environnement et du Développement en Méd</w:t>
      </w:r>
      <w:r>
        <w:rPr>
          <w:rFonts w:asciiTheme="minorHAnsi" w:hAnsiTheme="minorHAnsi" w:cstheme="minorHAnsi"/>
          <w:i/>
          <w:iCs/>
          <w:color w:val="000000"/>
          <w:sz w:val="14"/>
          <w:szCs w:val="14"/>
          <w:shd w:val="clear" w:color="auto" w:fill="FFFFFF"/>
          <w:lang w:val="fr-FR"/>
        </w:rPr>
        <w:t>iterranée</w:t>
      </w:r>
      <w:r w:rsidRPr="00F472FE">
        <w:rPr>
          <w:rFonts w:asciiTheme="minorHAnsi" w:hAnsiTheme="minorHAnsi" w:cstheme="minorHAnsi"/>
          <w:color w:val="000000"/>
          <w:sz w:val="14"/>
          <w:szCs w:val="14"/>
          <w:shd w:val="clear" w:color="auto" w:fill="FFFFFF"/>
          <w:lang w:val="fr-FR"/>
        </w:rPr>
        <w:t>.</w:t>
      </w:r>
    </w:p>
  </w:footnote>
  <w:footnote w:id="27">
    <w:p w14:paraId="27D9F6B4" w14:textId="133B877F" w:rsidR="00B6346D" w:rsidRPr="00D10FAB" w:rsidRDefault="00B6346D" w:rsidP="004E49E2">
      <w:pPr>
        <w:pStyle w:val="Notedebasdepage"/>
        <w:jc w:val="left"/>
        <w:rPr>
          <w:rFonts w:cs="Calibri Light"/>
          <w:sz w:val="16"/>
          <w:szCs w:val="16"/>
          <w:lang w:val="en-US"/>
        </w:rPr>
      </w:pPr>
      <w:r>
        <w:rPr>
          <w:rStyle w:val="Appelnotedebasdep"/>
        </w:rPr>
        <w:footnoteRef/>
      </w:r>
      <w:r w:rsidRPr="002E30C4">
        <w:t xml:space="preserve"> </w:t>
      </w:r>
      <w:r w:rsidRPr="008C04FA">
        <w:rPr>
          <w:rFonts w:cs="Calibri Light"/>
          <w:color w:val="000000"/>
          <w:sz w:val="16"/>
          <w:szCs w:val="16"/>
          <w:shd w:val="clear" w:color="auto" w:fill="FFFFFF"/>
        </w:rPr>
        <w:t>United Nations Environment Programme</w:t>
      </w:r>
      <w:r>
        <w:rPr>
          <w:rFonts w:cs="Calibri Light"/>
          <w:color w:val="000000"/>
          <w:sz w:val="16"/>
          <w:szCs w:val="16"/>
          <w:shd w:val="clear" w:color="auto" w:fill="FFFFFF"/>
        </w:rPr>
        <w:t xml:space="preserve">, </w:t>
      </w:r>
      <w:r w:rsidRPr="00D10FAB">
        <w:rPr>
          <w:rFonts w:cs="Calibri Light"/>
          <w:i/>
          <w:color w:val="000000"/>
          <w:sz w:val="16"/>
          <w:szCs w:val="16"/>
          <w:shd w:val="clear" w:color="auto" w:fill="FFFFFF"/>
        </w:rPr>
        <w:t>State of the Mediterranean Marine and Coastal Environment</w:t>
      </w:r>
      <w:r>
        <w:rPr>
          <w:rFonts w:cs="Calibri Light"/>
          <w:i/>
          <w:color w:val="000000"/>
          <w:sz w:val="16"/>
          <w:szCs w:val="16"/>
          <w:shd w:val="clear" w:color="auto" w:fill="FFFFFF"/>
        </w:rPr>
        <w:t xml:space="preserve">, </w:t>
      </w:r>
      <w:r w:rsidRPr="002E30C4">
        <w:rPr>
          <w:rFonts w:cs="Calibri Light"/>
          <w:iCs/>
          <w:color w:val="000000"/>
          <w:sz w:val="16"/>
          <w:szCs w:val="16"/>
          <w:shd w:val="clear" w:color="auto" w:fill="FFFFFF"/>
        </w:rPr>
        <w:t>2012.</w:t>
      </w:r>
    </w:p>
    <w:p w14:paraId="0660C279" w14:textId="6FDA1C66" w:rsidR="00B6346D" w:rsidRPr="004E49E2" w:rsidRDefault="00B6346D">
      <w:pPr>
        <w:pStyle w:val="Notedebasdepage"/>
        <w:rPr>
          <w:lang w:val="en-US"/>
        </w:rPr>
      </w:pPr>
    </w:p>
  </w:footnote>
  <w:footnote w:id="28">
    <w:p w14:paraId="51A9684C" w14:textId="1EB8CF11" w:rsidR="00B6346D" w:rsidRPr="0017625F" w:rsidRDefault="00B6346D">
      <w:pPr>
        <w:pStyle w:val="Notedebasdepage"/>
        <w:rPr>
          <w:rFonts w:cs="Calibri Light"/>
          <w:color w:val="000000"/>
          <w:sz w:val="16"/>
          <w:szCs w:val="16"/>
          <w:shd w:val="clear" w:color="auto" w:fill="FFFFFF"/>
        </w:rPr>
      </w:pPr>
      <w:r>
        <w:rPr>
          <w:rStyle w:val="Appelnotedebasdep"/>
        </w:rPr>
        <w:footnoteRef/>
      </w:r>
      <w:r w:rsidRPr="0017625F">
        <w:t xml:space="preserve"> </w:t>
      </w:r>
      <w:r w:rsidRPr="009B4CDE">
        <w:rPr>
          <w:rFonts w:cs="Calibri Light"/>
          <w:color w:val="000000"/>
          <w:sz w:val="16"/>
          <w:szCs w:val="16"/>
          <w:shd w:val="clear" w:color="auto" w:fill="FFFFFF"/>
        </w:rPr>
        <w:t>European Environmental Agency</w:t>
      </w:r>
      <w:r>
        <w:rPr>
          <w:rFonts w:cs="Calibri Light"/>
          <w:color w:val="000000"/>
          <w:sz w:val="16"/>
          <w:szCs w:val="16"/>
          <w:shd w:val="clear" w:color="auto" w:fill="FFFFFF"/>
        </w:rPr>
        <w:t xml:space="preserve">, </w:t>
      </w:r>
      <w:r w:rsidRPr="00FC4C0F">
        <w:rPr>
          <w:rFonts w:cs="Calibri Light"/>
          <w:i/>
          <w:iCs/>
          <w:color w:val="000000"/>
          <w:sz w:val="16"/>
          <w:szCs w:val="16"/>
          <w:shd w:val="clear" w:color="auto" w:fill="FFFFFF"/>
        </w:rPr>
        <w:t>European bathing water quality in 2019</w:t>
      </w:r>
      <w:r>
        <w:rPr>
          <w:rFonts w:cs="Calibri Light"/>
          <w:color w:val="000000"/>
          <w:sz w:val="16"/>
          <w:szCs w:val="16"/>
          <w:shd w:val="clear" w:color="auto" w:fill="FFFFFF"/>
        </w:rPr>
        <w:t>, 2020.</w:t>
      </w:r>
    </w:p>
  </w:footnote>
  <w:footnote w:id="29">
    <w:p w14:paraId="03237D8C" w14:textId="5D212C9F" w:rsidR="00B6346D" w:rsidRPr="00BC4A34" w:rsidRDefault="00B6346D">
      <w:pPr>
        <w:pStyle w:val="Notedebasdepage"/>
        <w:rPr>
          <w:sz w:val="16"/>
          <w:szCs w:val="16"/>
        </w:rPr>
      </w:pPr>
      <w:r w:rsidRPr="00BC4A34">
        <w:rPr>
          <w:rStyle w:val="Appelnotedebasdep"/>
          <w:sz w:val="16"/>
          <w:szCs w:val="16"/>
        </w:rPr>
        <w:footnoteRef/>
      </w:r>
      <w:r w:rsidRPr="00BC4A34">
        <w:rPr>
          <w:sz w:val="16"/>
          <w:szCs w:val="16"/>
        </w:rPr>
        <w:t xml:space="preserve"> </w:t>
      </w:r>
      <w:r>
        <w:rPr>
          <w:sz w:val="16"/>
          <w:szCs w:val="16"/>
        </w:rPr>
        <w:t xml:space="preserve">Ocean Organisation, </w:t>
      </w:r>
      <w:r w:rsidRPr="00BC4A34">
        <w:rPr>
          <w:i/>
          <w:iCs/>
          <w:sz w:val="16"/>
          <w:szCs w:val="16"/>
        </w:rPr>
        <w:t>Overfishing and pollution have trashed the Mediterranean</w:t>
      </w:r>
      <w:r>
        <w:rPr>
          <w:sz w:val="16"/>
          <w:szCs w:val="16"/>
        </w:rPr>
        <w:t xml:space="preserve">, 2016. </w:t>
      </w:r>
      <w:r w:rsidRPr="00BC4A34">
        <w:rPr>
          <w:sz w:val="16"/>
          <w:szCs w:val="16"/>
        </w:rPr>
        <w:t>https://oceana.org/blog/overfishing-and-pollution-have-trashed-mediterranean</w:t>
      </w:r>
    </w:p>
  </w:footnote>
  <w:footnote w:id="30">
    <w:p w14:paraId="085FE4E9" w14:textId="384B6FAF" w:rsidR="00B6346D" w:rsidRPr="00CB43EA" w:rsidRDefault="00B6346D">
      <w:pPr>
        <w:pStyle w:val="Notedebasdepage"/>
        <w:rPr>
          <w:lang w:val="fr-FR"/>
        </w:rPr>
      </w:pPr>
      <w:r>
        <w:rPr>
          <w:rStyle w:val="Appelnotedebasdep"/>
        </w:rPr>
        <w:footnoteRef/>
      </w:r>
      <w:r w:rsidRPr="00CB43EA">
        <w:rPr>
          <w:lang w:val="fr-FR"/>
        </w:rPr>
        <w:t xml:space="preserve"> </w:t>
      </w:r>
      <w:r>
        <w:rPr>
          <w:sz w:val="16"/>
          <w:szCs w:val="16"/>
          <w:lang w:val="fr-FR"/>
        </w:rPr>
        <w:t>CE</w:t>
      </w:r>
      <w:r w:rsidRPr="00025689">
        <w:rPr>
          <w:sz w:val="16"/>
          <w:szCs w:val="16"/>
          <w:lang w:val="fr-FR"/>
        </w:rPr>
        <w:t xml:space="preserve"> COM (2006) 231, voir également la Proposition pour</w:t>
      </w:r>
      <w:r>
        <w:rPr>
          <w:sz w:val="16"/>
          <w:szCs w:val="16"/>
          <w:lang w:val="fr-FR"/>
        </w:rPr>
        <w:t xml:space="preserve"> une Directive cadre des sols</w:t>
      </w:r>
      <w:r w:rsidRPr="00025689">
        <w:rPr>
          <w:sz w:val="16"/>
          <w:szCs w:val="16"/>
          <w:lang w:val="fr-FR"/>
        </w:rPr>
        <w:t>– COM (2006) 232</w:t>
      </w:r>
    </w:p>
  </w:footnote>
  <w:footnote w:id="31">
    <w:p w14:paraId="4EF55AF5" w14:textId="727DE5B4" w:rsidR="00B6346D" w:rsidRPr="00CA5510" w:rsidRDefault="00B6346D">
      <w:pPr>
        <w:pStyle w:val="Notedebasdepage"/>
        <w:rPr>
          <w:lang w:val="fr-FR"/>
        </w:rPr>
      </w:pPr>
      <w:r>
        <w:rPr>
          <w:rStyle w:val="Appelnotedebasdep"/>
        </w:rPr>
        <w:footnoteRef/>
      </w:r>
      <w:r w:rsidRPr="00CA5510">
        <w:rPr>
          <w:lang w:val="fr-FR"/>
        </w:rPr>
        <w:t xml:space="preserve"> </w:t>
      </w:r>
      <w:r w:rsidRPr="00B02445">
        <w:rPr>
          <w:rFonts w:cs="Calibri Light"/>
          <w:sz w:val="16"/>
          <w:szCs w:val="16"/>
          <w:lang w:val="fr-FR"/>
        </w:rPr>
        <w:t xml:space="preserve">Plan Bleu et PNUE, </w:t>
      </w:r>
      <w:r w:rsidRPr="00B02445">
        <w:rPr>
          <w:rFonts w:cs="Calibri Light"/>
          <w:i/>
          <w:iCs/>
          <w:sz w:val="16"/>
          <w:szCs w:val="16"/>
          <w:lang w:val="fr-FR"/>
        </w:rPr>
        <w:t xml:space="preserve">RED - </w:t>
      </w:r>
      <w:r w:rsidRPr="00B02445">
        <w:rPr>
          <w:rFonts w:cs="Calibri Light"/>
          <w:i/>
          <w:iCs/>
          <w:color w:val="000000"/>
          <w:sz w:val="16"/>
          <w:szCs w:val="16"/>
          <w:shd w:val="clear" w:color="auto" w:fill="FFFFFF"/>
          <w:lang w:val="fr-FR"/>
        </w:rPr>
        <w:t>Rapport sur l’état de l’environnement et du Développement en Méditerranée</w:t>
      </w:r>
      <w:r w:rsidRPr="00B02445">
        <w:rPr>
          <w:rFonts w:cs="Calibri Light"/>
          <w:color w:val="000000"/>
          <w:sz w:val="16"/>
          <w:szCs w:val="16"/>
          <w:shd w:val="clear" w:color="auto" w:fill="FFFFFF"/>
          <w:lang w:val="fr-FR"/>
        </w:rPr>
        <w:t>, 2020.</w:t>
      </w:r>
    </w:p>
  </w:footnote>
  <w:footnote w:id="32">
    <w:p w14:paraId="5E53F9D9" w14:textId="507E188D" w:rsidR="00B6346D" w:rsidRPr="001F2904" w:rsidRDefault="00B6346D">
      <w:pPr>
        <w:pStyle w:val="Notedebasdepage"/>
        <w:rPr>
          <w:sz w:val="16"/>
          <w:szCs w:val="16"/>
          <w:lang w:val="fr-FR"/>
        </w:rPr>
      </w:pPr>
      <w:r>
        <w:rPr>
          <w:rStyle w:val="Appelnotedebasdep"/>
        </w:rPr>
        <w:footnoteRef/>
      </w:r>
      <w:r w:rsidRPr="001F2904">
        <w:rPr>
          <w:lang w:val="fr-FR"/>
        </w:rPr>
        <w:t xml:space="preserve"> </w:t>
      </w:r>
      <w:r w:rsidRPr="001F2904">
        <w:rPr>
          <w:sz w:val="16"/>
          <w:szCs w:val="16"/>
          <w:lang w:val="fr-FR"/>
        </w:rPr>
        <w:t xml:space="preserve">Le </w:t>
      </w:r>
      <w:r>
        <w:rPr>
          <w:sz w:val="16"/>
          <w:szCs w:val="16"/>
          <w:lang w:val="fr-FR"/>
        </w:rPr>
        <w:t>« </w:t>
      </w:r>
      <w:r w:rsidRPr="001F2904">
        <w:rPr>
          <w:sz w:val="16"/>
          <w:szCs w:val="16"/>
          <w:lang w:val="fr-FR"/>
        </w:rPr>
        <w:t>paquet énergie</w:t>
      </w:r>
      <w:r>
        <w:rPr>
          <w:sz w:val="16"/>
          <w:szCs w:val="16"/>
          <w:lang w:val="fr-FR"/>
        </w:rPr>
        <w:t> »</w:t>
      </w:r>
      <w:r w:rsidRPr="001F2904">
        <w:rPr>
          <w:sz w:val="16"/>
          <w:szCs w:val="16"/>
          <w:lang w:val="fr-FR"/>
        </w:rPr>
        <w:t xml:space="preserve"> comprend les </w:t>
      </w:r>
      <w:r>
        <w:rPr>
          <w:sz w:val="16"/>
          <w:szCs w:val="16"/>
          <w:lang w:val="fr-FR"/>
        </w:rPr>
        <w:t>textes</w:t>
      </w:r>
      <w:r w:rsidRPr="001F2904">
        <w:rPr>
          <w:sz w:val="16"/>
          <w:szCs w:val="16"/>
          <w:lang w:val="fr-FR"/>
        </w:rPr>
        <w:t xml:space="preserve"> réglementaires suivants</w:t>
      </w:r>
      <w:r>
        <w:rPr>
          <w:sz w:val="16"/>
          <w:szCs w:val="16"/>
          <w:lang w:val="fr-FR"/>
        </w:rPr>
        <w:t xml:space="preserve"> </w:t>
      </w:r>
      <w:r w:rsidRPr="001F2904">
        <w:rPr>
          <w:sz w:val="16"/>
          <w:szCs w:val="16"/>
          <w:lang w:val="fr-FR"/>
        </w:rPr>
        <w:t xml:space="preserve">: la directive 2003/87/CE établissant un système d'échange de quotas d'émission de gaz à effet de serre dans la Communauté et modifiant la directive 96/61/CE du Conseil, la </w:t>
      </w:r>
      <w:r>
        <w:rPr>
          <w:sz w:val="16"/>
          <w:szCs w:val="16"/>
          <w:lang w:val="fr-FR"/>
        </w:rPr>
        <w:t>« </w:t>
      </w:r>
      <w:r w:rsidRPr="001F2904">
        <w:rPr>
          <w:sz w:val="16"/>
          <w:szCs w:val="16"/>
          <w:lang w:val="fr-FR"/>
        </w:rPr>
        <w:t>décision sur le partage de l'effort</w:t>
      </w:r>
      <w:r>
        <w:rPr>
          <w:sz w:val="16"/>
          <w:szCs w:val="16"/>
          <w:lang w:val="fr-FR"/>
        </w:rPr>
        <w:t> »</w:t>
      </w:r>
      <w:r w:rsidRPr="001F2904">
        <w:rPr>
          <w:sz w:val="16"/>
          <w:szCs w:val="16"/>
          <w:lang w:val="fr-FR"/>
        </w:rPr>
        <w:t>, la Directive sur les énergies renouvelables (2009/31 / CE) et directive 2009/31/CE du 23 avril 2009 sur le stockage géologique du dioxyde de carbone.</w:t>
      </w:r>
    </w:p>
  </w:footnote>
  <w:footnote w:id="33">
    <w:p w14:paraId="5059C059" w14:textId="77777777" w:rsidR="00B6346D" w:rsidRPr="003E1190" w:rsidRDefault="00B6346D" w:rsidP="003E1190">
      <w:pPr>
        <w:pStyle w:val="Notedebasdepage"/>
        <w:rPr>
          <w:rFonts w:cs="Calibri Light"/>
          <w:i/>
          <w:iCs/>
          <w:color w:val="000000"/>
          <w:sz w:val="16"/>
          <w:szCs w:val="16"/>
          <w:shd w:val="clear" w:color="auto" w:fill="FFFFFF"/>
        </w:rPr>
      </w:pPr>
      <w:r>
        <w:rPr>
          <w:rStyle w:val="Appelnotedebasdep"/>
        </w:rPr>
        <w:footnoteRef/>
      </w:r>
      <w:r w:rsidRPr="003E1190">
        <w:t xml:space="preserve"> </w:t>
      </w:r>
      <w:r w:rsidRPr="003E1190">
        <w:rPr>
          <w:rFonts w:cs="Calibri Light"/>
          <w:color w:val="000000"/>
          <w:sz w:val="16"/>
          <w:szCs w:val="16"/>
          <w:shd w:val="clear" w:color="auto" w:fill="FFFFFF"/>
        </w:rPr>
        <w:t>European Commission, assessment of the progress made by Member States towards the national energy efficiency targets for 2020 and towards the implementation of the Energy Efficiency Directive as required by Article 24(3) of the Energy Efficiency Directive 2012/27/EU, 2020.</w:t>
      </w:r>
      <w:r w:rsidRPr="003E1190">
        <w:rPr>
          <w:rFonts w:cs="Calibri Light"/>
          <w:i/>
          <w:iCs/>
          <w:color w:val="000000"/>
          <w:sz w:val="16"/>
          <w:szCs w:val="16"/>
          <w:shd w:val="clear" w:color="auto" w:fill="FFFFFF"/>
        </w:rPr>
        <w:t>.</w:t>
      </w:r>
    </w:p>
  </w:footnote>
  <w:footnote w:id="34">
    <w:p w14:paraId="645334BE" w14:textId="2EE6CB77" w:rsidR="00B6346D" w:rsidRPr="00B425CE" w:rsidRDefault="00B6346D">
      <w:pPr>
        <w:pStyle w:val="Notedebasdepage"/>
        <w:rPr>
          <w:lang w:val="fr-FR"/>
        </w:rPr>
      </w:pPr>
      <w:r w:rsidRPr="003E1190">
        <w:rPr>
          <w:rStyle w:val="Appelnotedebasdep"/>
          <w:sz w:val="16"/>
          <w:szCs w:val="16"/>
        </w:rPr>
        <w:footnoteRef/>
      </w:r>
      <w:r w:rsidRPr="003E1190">
        <w:rPr>
          <w:sz w:val="16"/>
          <w:szCs w:val="16"/>
          <w:lang w:val="fr-FR"/>
        </w:rPr>
        <w:t xml:space="preserve"> Part d’énergie renouvelable dans la consommation finale brute d’énergie en Europe (2019)</w:t>
      </w:r>
      <w:r>
        <w:rPr>
          <w:sz w:val="16"/>
          <w:szCs w:val="16"/>
          <w:lang w:val="fr-FR"/>
        </w:rPr>
        <w:t>.</w:t>
      </w:r>
    </w:p>
  </w:footnote>
  <w:footnote w:id="35">
    <w:p w14:paraId="4DBB9085" w14:textId="2139B6AC" w:rsidR="00B6346D" w:rsidRPr="00082980" w:rsidRDefault="00B6346D" w:rsidP="00AE62DE">
      <w:pPr>
        <w:pStyle w:val="Notedebasdepage"/>
        <w:rPr>
          <w:lang w:val="fr-FR"/>
        </w:rPr>
      </w:pPr>
      <w:r>
        <w:rPr>
          <w:rStyle w:val="Appelnotedebasdep"/>
        </w:rPr>
        <w:footnoteRef/>
      </w:r>
      <w:r w:rsidRPr="009970D7">
        <w:rPr>
          <w:lang w:val="fr-FR"/>
        </w:rPr>
        <w:t xml:space="preserve"> </w:t>
      </w:r>
      <w:r w:rsidRPr="00226779">
        <w:rPr>
          <w:sz w:val="16"/>
          <w:szCs w:val="16"/>
          <w:lang w:val="fr-FR"/>
        </w:rPr>
        <w:t xml:space="preserve">Directive 2008/98/CE du Parlement Européen et du Conseil du 19 novembre 2008 sur les déchets et abrogeant certaines directives </w:t>
      </w:r>
      <w:r>
        <w:rPr>
          <w:sz w:val="16"/>
          <w:szCs w:val="16"/>
          <w:lang w:val="fr-FR"/>
        </w:rPr>
        <w:t xml:space="preserve">(OK L 312, 22.11.2008, p.3). </w:t>
      </w:r>
      <w:r w:rsidRPr="00A57B90">
        <w:rPr>
          <w:sz w:val="16"/>
          <w:szCs w:val="16"/>
          <w:lang w:val="fr-FR"/>
        </w:rPr>
        <w:t>Décision de la Commission 94/3/CE du 20 décembre 1993 éta</w:t>
      </w:r>
      <w:r>
        <w:rPr>
          <w:sz w:val="16"/>
          <w:szCs w:val="16"/>
          <w:lang w:val="fr-FR"/>
        </w:rPr>
        <w:t xml:space="preserve">blissant une liste de déchet conformément à l’artcile 1 bis de la Directive du Conseil 75/442/CEE sur les déchets </w:t>
      </w:r>
      <w:r w:rsidRPr="009970D7">
        <w:rPr>
          <w:sz w:val="16"/>
          <w:szCs w:val="16"/>
          <w:lang w:val="fr-FR"/>
        </w:rPr>
        <w:t>(OJ L 5, 7.1.1994, p. 15).</w:t>
      </w:r>
      <w:r w:rsidRPr="00082980">
        <w:rPr>
          <w:sz w:val="16"/>
          <w:szCs w:val="16"/>
          <w:lang w:val="fr-FR"/>
        </w:rPr>
        <w:t>Directive du Conseil 1999/31/CE du 26 avril 1999 sur la mise en décharge des déchets (OJ L 182, 16.7.1999, p. 1).</w:t>
      </w:r>
    </w:p>
  </w:footnote>
  <w:footnote w:id="36">
    <w:p w14:paraId="0930AC23" w14:textId="3A1526C7" w:rsidR="00B6346D" w:rsidRPr="0033706F" w:rsidRDefault="00B6346D">
      <w:pPr>
        <w:pStyle w:val="Notedebasdepage"/>
        <w:rPr>
          <w:rFonts w:cs="Calibri Light"/>
          <w:i/>
          <w:iCs/>
          <w:color w:val="000000"/>
          <w:sz w:val="16"/>
          <w:szCs w:val="16"/>
          <w:shd w:val="clear" w:color="auto" w:fill="FFFFFF"/>
          <w:lang w:val="fr-FR"/>
        </w:rPr>
      </w:pPr>
      <w:r>
        <w:rPr>
          <w:rStyle w:val="Appelnotedebasdep"/>
        </w:rPr>
        <w:footnoteRef/>
      </w:r>
      <w:r w:rsidRPr="0033706F">
        <w:rPr>
          <w:lang w:val="fr-FR"/>
        </w:rPr>
        <w:t xml:space="preserve"> </w:t>
      </w:r>
      <w:r w:rsidRPr="00F81194">
        <w:rPr>
          <w:rFonts w:cs="Calibri Light"/>
          <w:color w:val="000000"/>
          <w:sz w:val="16"/>
          <w:szCs w:val="16"/>
          <w:shd w:val="clear" w:color="auto" w:fill="FFFFFF"/>
          <w:lang w:val="fr-FR"/>
        </w:rPr>
        <w:t>Parlement Européen</w:t>
      </w:r>
      <w:r>
        <w:rPr>
          <w:rFonts w:cs="Calibri Light"/>
          <w:i/>
          <w:iCs/>
          <w:color w:val="000000"/>
          <w:sz w:val="16"/>
          <w:szCs w:val="16"/>
          <w:shd w:val="clear" w:color="auto" w:fill="FFFFFF"/>
          <w:lang w:val="fr-FR"/>
        </w:rPr>
        <w:t xml:space="preserve">, </w:t>
      </w:r>
      <w:r w:rsidRPr="0033706F">
        <w:rPr>
          <w:rFonts w:cs="Calibri Light"/>
          <w:i/>
          <w:iCs/>
          <w:color w:val="000000"/>
          <w:sz w:val="16"/>
          <w:szCs w:val="16"/>
          <w:shd w:val="clear" w:color="auto" w:fill="FFFFFF"/>
          <w:lang w:val="fr-FR"/>
        </w:rPr>
        <w:t>Gestion des déchets dans l’UE : infographie avec faits et figures</w:t>
      </w:r>
      <w:r w:rsidRPr="00F81194">
        <w:rPr>
          <w:rFonts w:cs="Calibri Light"/>
          <w:color w:val="000000"/>
          <w:sz w:val="16"/>
          <w:szCs w:val="16"/>
          <w:shd w:val="clear" w:color="auto" w:fill="FFFFFF"/>
          <w:lang w:val="fr-FR"/>
        </w:rPr>
        <w:t>, 2020</w:t>
      </w:r>
      <w:r>
        <w:rPr>
          <w:rFonts w:cs="Calibri Light"/>
          <w:color w:val="000000"/>
          <w:sz w:val="16"/>
          <w:szCs w:val="16"/>
          <w:shd w:val="clear" w:color="auto" w:fill="FFFFFF"/>
          <w:lang w:val="fr-FR"/>
        </w:rPr>
        <w:t>.</w:t>
      </w:r>
    </w:p>
  </w:footnote>
  <w:footnote w:id="37">
    <w:p w14:paraId="5B50DC79" w14:textId="77777777" w:rsidR="00B6346D" w:rsidRPr="00101D93" w:rsidRDefault="00B6346D" w:rsidP="00E81F69">
      <w:pPr>
        <w:pStyle w:val="Notedebasdepage"/>
        <w:rPr>
          <w:sz w:val="16"/>
          <w:szCs w:val="16"/>
          <w:lang w:val="fr-FR" w:eastAsia="it-IT"/>
        </w:rPr>
      </w:pPr>
      <w:r w:rsidRPr="00101D93">
        <w:rPr>
          <w:rStyle w:val="Appelnotedebasdep"/>
          <w:sz w:val="16"/>
          <w:szCs w:val="16"/>
        </w:rPr>
        <w:footnoteRef/>
      </w:r>
      <w:r w:rsidRPr="00101D93">
        <w:rPr>
          <w:sz w:val="16"/>
          <w:szCs w:val="16"/>
          <w:lang w:val="fr-FR"/>
        </w:rPr>
        <w:t xml:space="preserve"> “</w:t>
      </w:r>
      <w:r w:rsidRPr="00101D93">
        <w:rPr>
          <w:sz w:val="16"/>
          <w:szCs w:val="16"/>
          <w:lang w:val="fr-FR" w:eastAsia="it-IT"/>
        </w:rPr>
        <w:t>Les objectifs de protection de l'environnement, établis au niveau international, communautaire ou des États membres, qui sont pertinents pour le plan ou programme et la manière dont ces objectifs et les éventuelles considérations environnementales ont été pris en compte lors de sa préparation”</w:t>
      </w:r>
    </w:p>
  </w:footnote>
  <w:footnote w:id="38">
    <w:p w14:paraId="357C8725" w14:textId="6BDBF070" w:rsidR="00B6346D" w:rsidRPr="004B0906" w:rsidRDefault="00B6346D">
      <w:pPr>
        <w:pStyle w:val="Notedebasdepage"/>
        <w:rPr>
          <w:sz w:val="16"/>
          <w:szCs w:val="16"/>
          <w:lang w:val="fr-FR"/>
        </w:rPr>
      </w:pPr>
      <w:r w:rsidRPr="004B0906">
        <w:rPr>
          <w:sz w:val="16"/>
          <w:szCs w:val="16"/>
          <w:lang w:val="fr-FR"/>
        </w:rPr>
        <w:footnoteRef/>
      </w:r>
      <w:r w:rsidRPr="004B0906">
        <w:rPr>
          <w:sz w:val="16"/>
          <w:szCs w:val="16"/>
          <w:lang w:val="fr-FR"/>
        </w:rPr>
        <w:t xml:space="preserve"> QUASAR est la méthodologie utilisée dans ce rapport. Plus de détails sur cette méthodologie peuvent être trouvés dans G.Galassi and F.Levarlet (2017), ‘Improving Sustainability of Programmes in Strategic Environmental Assessment Procedures: the QUAlitative Structural Approach for Ranking (QUASAR) the environmental effects’, </w:t>
      </w:r>
      <w:r w:rsidRPr="004B0906">
        <w:rPr>
          <w:i/>
          <w:iCs/>
          <w:sz w:val="16"/>
          <w:szCs w:val="16"/>
          <w:lang w:val="fr-FR"/>
        </w:rPr>
        <w:t>European Journal of Sustainable Development</w:t>
      </w:r>
      <w:r w:rsidRPr="004B0906">
        <w:rPr>
          <w:sz w:val="16"/>
          <w:szCs w:val="16"/>
          <w:lang w:val="fr-FR"/>
        </w:rPr>
        <w:t xml:space="preserve"> (2017), 6,1, p.233-246. </w:t>
      </w:r>
    </w:p>
  </w:footnote>
  <w:footnote w:id="39">
    <w:p w14:paraId="488C31E7" w14:textId="2F1B66E5" w:rsidR="00B6346D" w:rsidRPr="004B0906" w:rsidRDefault="00B6346D">
      <w:pPr>
        <w:pStyle w:val="Notedebasdepage"/>
        <w:rPr>
          <w:sz w:val="16"/>
          <w:szCs w:val="16"/>
          <w:lang w:val="fr-FR"/>
        </w:rPr>
      </w:pPr>
      <w:r w:rsidRPr="004B0906">
        <w:rPr>
          <w:rStyle w:val="Appelnotedebasdep"/>
          <w:sz w:val="16"/>
          <w:szCs w:val="16"/>
        </w:rPr>
        <w:footnoteRef/>
      </w:r>
      <w:r w:rsidRPr="004B0906">
        <w:rPr>
          <w:sz w:val="16"/>
          <w:szCs w:val="16"/>
          <w:lang w:val="fr-FR"/>
        </w:rPr>
        <w:t xml:space="preserve"> La méthode QUASAR identifie 5 critères pondérés de manière différente : horizon temporel (poids=0,5), horizon spatial (poids = 0,5), caractère certain de l’effet (poids = 1), réversibilité de l’effet (poids=1) et aspect critique (poids = 0,5).  </w:t>
      </w:r>
    </w:p>
  </w:footnote>
  <w:footnote w:id="40">
    <w:p w14:paraId="138F9DE4" w14:textId="57D19886" w:rsidR="00B6346D" w:rsidRPr="002E595B" w:rsidRDefault="00B6346D" w:rsidP="00AE7AEC">
      <w:pPr>
        <w:spacing w:before="0" w:after="0" w:line="240" w:lineRule="auto"/>
        <w:rPr>
          <w:sz w:val="18"/>
          <w:szCs w:val="18"/>
          <w:lang w:val="fr-FR"/>
        </w:rPr>
      </w:pPr>
      <w:r w:rsidRPr="004B0906">
        <w:rPr>
          <w:rStyle w:val="Appelnotedebasdep"/>
          <w:sz w:val="16"/>
          <w:szCs w:val="16"/>
        </w:rPr>
        <w:footnoteRef/>
      </w:r>
      <w:r w:rsidRPr="004B0906">
        <w:rPr>
          <w:sz w:val="16"/>
          <w:szCs w:val="16"/>
          <w:lang w:val="fr-FR"/>
        </w:rPr>
        <w:t xml:space="preserve"> </w:t>
      </w:r>
      <w:r w:rsidRPr="004B0906">
        <w:rPr>
          <w:rStyle w:val="hps"/>
          <w:sz w:val="16"/>
          <w:szCs w:val="16"/>
          <w:lang w:val="fr-FR"/>
        </w:rPr>
        <w:t>"?" : certaines actions prévues par le programme pourraient avoir des impacts indirects difficiles à estimer dans le cadre des méthodologies d'évaluation actuelles. Par exemple, les projets dans le domaine de l'innovation ou de la R&amp;D ont des effets environnementaux dépendant de nombreux facteurs différents, tels que la technologie utilisée, les conditions du marché ou des facteurs de mise en œuvre, inconnus au début du programme.</w:t>
      </w:r>
    </w:p>
  </w:footnote>
  <w:footnote w:id="41">
    <w:p w14:paraId="6F2606CD" w14:textId="437C5AA9" w:rsidR="00B6346D" w:rsidRPr="00A7280D" w:rsidRDefault="00B6346D" w:rsidP="004B0906">
      <w:pPr>
        <w:pStyle w:val="Notedebasdepage"/>
        <w:rPr>
          <w:sz w:val="16"/>
          <w:szCs w:val="16"/>
          <w:lang w:val="fr-FR"/>
        </w:rPr>
      </w:pPr>
      <w:r w:rsidRPr="00A7280D">
        <w:rPr>
          <w:rStyle w:val="Appelnotedebasdep"/>
          <w:sz w:val="16"/>
          <w:szCs w:val="16"/>
        </w:rPr>
        <w:footnoteRef/>
      </w:r>
      <w:r w:rsidRPr="00A7280D">
        <w:rPr>
          <w:sz w:val="16"/>
          <w:szCs w:val="16"/>
          <w:lang w:val="fr-FR"/>
        </w:rPr>
        <w:t xml:space="preserve"> Trois niveaux de contribution à l’effet cumulatif sont considérés : Le premier inclus des effets provenant de différentes actions influençant directement les problématiques environnementales (et les objectifs liés) ; Le second ajoute la contribution d’autres composantes environnementales à cet objectif ; Les effets de troisième ordre agissent sur les effets de second ordre. Example : Une action visant à réduire la pollution des eaux douces est de premier ordre pour ce thème, de second ordre pour la biodiversité aquatique des eaux de surface et de troisième ordre pour la biodiversité marine et la qualité des ressources marines </w:t>
      </w:r>
      <w:r>
        <w:rPr>
          <w:sz w:val="16"/>
          <w:szCs w:val="16"/>
          <w:lang w:val="fr-FR"/>
        </w:rPr>
        <w:t>e</w:t>
      </w:r>
      <w:r w:rsidRPr="00A7280D">
        <w:rPr>
          <w:sz w:val="16"/>
          <w:szCs w:val="16"/>
          <w:lang w:val="fr-FR"/>
        </w:rPr>
        <w:t xml:space="preserve">n générale.  </w:t>
      </w:r>
    </w:p>
  </w:footnote>
  <w:footnote w:id="42">
    <w:p w14:paraId="180D6F16" w14:textId="1FFEAC3C" w:rsidR="00B6346D" w:rsidRPr="001A23A1" w:rsidRDefault="00B6346D" w:rsidP="00105DF6">
      <w:pPr>
        <w:rPr>
          <w:lang w:val="fr-FR"/>
        </w:rPr>
      </w:pPr>
      <w:r>
        <w:rPr>
          <w:rStyle w:val="Appelnotedebasdep"/>
        </w:rPr>
        <w:footnoteRef/>
      </w:r>
      <w:r w:rsidRPr="00105DF6">
        <w:rPr>
          <w:lang w:val="fr-FR"/>
        </w:rPr>
        <w:t xml:space="preserve"> </w:t>
      </w:r>
      <w:r w:rsidRPr="001D25E7">
        <w:rPr>
          <w:lang w:val="fr-FR"/>
        </w:rPr>
        <w:t xml:space="preserve">Condé, Sophie, et al. (2002). The Continental biogeographical region. </w:t>
      </w:r>
      <w:r w:rsidRPr="001A23A1">
        <w:rPr>
          <w:lang w:val="fr-FR"/>
        </w:rPr>
        <w:t>European Environment Agency, Copenhagen</w:t>
      </w:r>
    </w:p>
  </w:footnote>
  <w:footnote w:id="43">
    <w:p w14:paraId="598CC0B0" w14:textId="7AD2A58F" w:rsidR="00B6346D" w:rsidRPr="002F579A" w:rsidRDefault="00B6346D">
      <w:pPr>
        <w:pStyle w:val="Notedebasdepage"/>
        <w:rPr>
          <w:lang w:val="fr-FR"/>
        </w:rPr>
      </w:pPr>
      <w:r>
        <w:rPr>
          <w:rStyle w:val="Appelnotedebasdep"/>
        </w:rPr>
        <w:footnoteRef/>
      </w:r>
      <w:r w:rsidRPr="002F579A">
        <w:rPr>
          <w:lang w:val="fr-FR"/>
        </w:rPr>
        <w:t xml:space="preserve"> Commission Européenne (2000) “Gérer les sites Natura 2000 — Les dispositions de l’article 6 de la directive «habitats» (92/43/CEE)”, </w:t>
      </w:r>
      <w:r>
        <w:rPr>
          <w:lang w:val="fr-FR"/>
        </w:rPr>
        <w:t>p.</w:t>
      </w:r>
      <w:r w:rsidRPr="002F579A">
        <w:rPr>
          <w:lang w:val="fr-FR"/>
        </w:rPr>
        <w:t xml:space="preserve">69 </w:t>
      </w:r>
    </w:p>
  </w:footnote>
  <w:footnote w:id="44">
    <w:p w14:paraId="6C42DE3D" w14:textId="657AB12E" w:rsidR="00B6346D" w:rsidRPr="00A20A04" w:rsidRDefault="00B6346D" w:rsidP="00A20A04">
      <w:pPr>
        <w:pStyle w:val="Notedebasdepage"/>
        <w:rPr>
          <w:sz w:val="16"/>
          <w:szCs w:val="16"/>
          <w:lang w:val="fr-FR"/>
        </w:rPr>
      </w:pPr>
      <w:r w:rsidRPr="002D3829">
        <w:rPr>
          <w:rStyle w:val="Appelnotedebasdep"/>
          <w:sz w:val="16"/>
          <w:szCs w:val="16"/>
        </w:rPr>
        <w:footnoteRef/>
      </w:r>
      <w:r w:rsidRPr="00A20A04">
        <w:rPr>
          <w:sz w:val="16"/>
          <w:szCs w:val="16"/>
          <w:lang w:val="fr-FR"/>
        </w:rPr>
        <w:t xml:space="preserve"> Pour une présentat</w:t>
      </w:r>
      <w:r>
        <w:rPr>
          <w:sz w:val="16"/>
          <w:szCs w:val="16"/>
          <w:lang w:val="fr-FR"/>
        </w:rPr>
        <w:t>i</w:t>
      </w:r>
      <w:r w:rsidRPr="00A20A04">
        <w:rPr>
          <w:sz w:val="16"/>
          <w:szCs w:val="16"/>
          <w:lang w:val="fr-FR"/>
        </w:rPr>
        <w:t>on de</w:t>
      </w:r>
      <w:r>
        <w:rPr>
          <w:sz w:val="16"/>
          <w:szCs w:val="16"/>
          <w:lang w:val="fr-FR"/>
        </w:rPr>
        <w:t xml:space="preserve"> l’approche DPSIR voir en particulier :</w:t>
      </w:r>
      <w:r w:rsidRPr="00A20A04">
        <w:rPr>
          <w:sz w:val="16"/>
          <w:szCs w:val="16"/>
          <w:lang w:val="fr-FR"/>
        </w:rPr>
        <w:t xml:space="preserve"> EEA, </w:t>
      </w:r>
      <w:r w:rsidRPr="00A20A04">
        <w:rPr>
          <w:i/>
          <w:iCs/>
          <w:sz w:val="16"/>
          <w:szCs w:val="16"/>
          <w:lang w:val="fr-FR"/>
        </w:rPr>
        <w:t>Environmental indicator: typology and overview</w:t>
      </w:r>
      <w:r w:rsidRPr="00A20A04">
        <w:rPr>
          <w:sz w:val="16"/>
          <w:szCs w:val="16"/>
          <w:lang w:val="fr-FR"/>
        </w:rPr>
        <w:t>, Technical report n°25, 1999.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CEEE66" w14:textId="77777777" w:rsidR="00B6346D" w:rsidRPr="00EF0B24" w:rsidRDefault="00B6346D" w:rsidP="008A1919">
    <w:pPr>
      <w:pStyle w:val="En-tte"/>
      <w:jc w:val="left"/>
      <w:rPr>
        <w:color w:val="4470B4"/>
        <w:sz w:val="18"/>
        <w:szCs w:val="18"/>
      </w:rPr>
    </w:pPr>
    <w:r>
      <w:rPr>
        <w:noProof/>
        <w:lang w:eastAsia="fr-FR"/>
      </w:rPr>
      <w:drawing>
        <wp:anchor distT="0" distB="0" distL="114300" distR="114300" simplePos="0" relativeHeight="251658240" behindDoc="1" locked="0" layoutInCell="1" allowOverlap="1" wp14:anchorId="65E578F9" wp14:editId="2F5EE12B">
          <wp:simplePos x="0" y="0"/>
          <wp:positionH relativeFrom="page">
            <wp:align>left</wp:align>
          </wp:positionH>
          <wp:positionV relativeFrom="paragraph">
            <wp:posOffset>-436804</wp:posOffset>
          </wp:positionV>
          <wp:extent cx="8073390" cy="11100435"/>
          <wp:effectExtent l="0" t="0" r="3810" b="5715"/>
          <wp:wrapNone/>
          <wp:docPr id="115" name="Image 7" descr="Macintosh HD:Users:archie:work:PROGRAM MED:WORD:modèles word:fond2.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cintosh HD:Users:archie:work:PROGRAM MED:WORD:modèles word:fond2.jpg"/>
                  <pic:cNvPicPr>
                    <a:picLocks noChangeAspect="1" noChangeArrowheads="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8073390" cy="111004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E315CC" w14:textId="77777777" w:rsidR="00B6346D" w:rsidRPr="00B437E2" w:rsidRDefault="00B6346D" w:rsidP="0027613A">
    <w:pPr>
      <w:pStyle w:val="En-tte"/>
      <w:jc w:val="center"/>
      <w:rPr>
        <w:color w:val="003399"/>
        <w:sz w:val="24"/>
      </w:rPr>
    </w:pPr>
  </w:p>
  <w:p w14:paraId="79AD8CE8" w14:textId="196E5645" w:rsidR="00B6346D" w:rsidRPr="00112F80" w:rsidRDefault="00B6346D" w:rsidP="0027613A">
    <w:pPr>
      <w:pStyle w:val="En-tte"/>
      <w:jc w:val="center"/>
      <w:rPr>
        <w:color w:val="4470B4"/>
        <w:sz w:val="18"/>
        <w:szCs w:val="18"/>
        <w:lang w:val="fr-FR"/>
      </w:rPr>
    </w:pPr>
    <w:r w:rsidRPr="00112F80">
      <w:rPr>
        <w:color w:val="003399"/>
        <w:sz w:val="24"/>
        <w:lang w:val="fr-FR"/>
      </w:rPr>
      <w:t>Rapport environnemental – Pro</w:t>
    </w:r>
    <w:r>
      <w:rPr>
        <w:color w:val="003399"/>
        <w:sz w:val="24"/>
        <w:lang w:val="fr-FR"/>
      </w:rPr>
      <w:t xml:space="preserve">gramme Interreg Euro-MED </w:t>
    </w:r>
    <w:r w:rsidRPr="00112F80">
      <w:rPr>
        <w:color w:val="003399"/>
        <w:sz w:val="24"/>
        <w:lang w:val="fr-FR"/>
      </w:rPr>
      <w:t>2021-2027</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09D7F0" w14:textId="77777777" w:rsidR="00B6346D" w:rsidRDefault="00B6346D">
    <w:pPr>
      <w:pStyle w:val="En-tt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0F2F72" w14:textId="77777777" w:rsidR="00B6346D" w:rsidRDefault="00B6346D" w:rsidP="00082BFC"/>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3EC814" w14:textId="77777777" w:rsidR="00B6346D" w:rsidRDefault="00B6346D" w:rsidP="00572091">
    <w:pPr>
      <w:pStyle w:val="En-tte"/>
      <w:jc w:val="center"/>
      <w:rPr>
        <w:color w:val="003399"/>
        <w:sz w:val="24"/>
      </w:rPr>
    </w:pPr>
  </w:p>
  <w:p w14:paraId="5DAE275E" w14:textId="7407DA95" w:rsidR="00B6346D" w:rsidRPr="00EF0B24" w:rsidRDefault="00B6346D" w:rsidP="00572091">
    <w:pPr>
      <w:pStyle w:val="En-tte"/>
      <w:jc w:val="center"/>
      <w:rPr>
        <w:color w:val="4470B4"/>
        <w:sz w:val="18"/>
        <w:szCs w:val="18"/>
      </w:rPr>
    </w:pPr>
    <w:r>
      <w:rPr>
        <w:color w:val="003399"/>
        <w:sz w:val="24"/>
      </w:rPr>
      <w:t>Environmental report – Euro-MED Interreg Programme 2021-2027</w:t>
    </w:r>
  </w:p>
  <w:p w14:paraId="2D609F37" w14:textId="77777777" w:rsidR="00B6346D" w:rsidRDefault="00B6346D" w:rsidP="00082BFC"/>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5241AC" w14:textId="77777777" w:rsidR="00B6346D" w:rsidRDefault="00B6346D" w:rsidP="00572091">
    <w:pPr>
      <w:pStyle w:val="En-tte"/>
      <w:jc w:val="center"/>
      <w:rPr>
        <w:color w:val="003399"/>
        <w:sz w:val="24"/>
      </w:rPr>
    </w:pPr>
  </w:p>
  <w:p w14:paraId="262442B0" w14:textId="3D7E2AED" w:rsidR="00B6346D" w:rsidRPr="00EF0B24" w:rsidRDefault="00B6346D" w:rsidP="00572091">
    <w:pPr>
      <w:pStyle w:val="En-tte"/>
      <w:jc w:val="center"/>
      <w:rPr>
        <w:color w:val="4470B4"/>
        <w:sz w:val="18"/>
        <w:szCs w:val="18"/>
      </w:rPr>
    </w:pPr>
    <w:r>
      <w:rPr>
        <w:color w:val="003399"/>
        <w:sz w:val="24"/>
      </w:rPr>
      <w:t>Environmental report – Euro-MED Interreg Programme 2021-2027</w:t>
    </w:r>
  </w:p>
  <w:p w14:paraId="16C0267C" w14:textId="77777777" w:rsidR="00B6346D" w:rsidRDefault="00B6346D">
    <w:pPr>
      <w:pStyle w:val="En-tt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06A699" w14:textId="738E7ACF" w:rsidR="00B6346D" w:rsidRDefault="00B6346D">
    <w:pPr>
      <w:pStyle w:val="En-tte"/>
    </w:pPr>
  </w:p>
  <w:p w14:paraId="71131B68" w14:textId="6A7F646E" w:rsidR="00B6346D" w:rsidRPr="00EF0B24" w:rsidRDefault="00B6346D" w:rsidP="00572091">
    <w:pPr>
      <w:pStyle w:val="En-tte"/>
      <w:jc w:val="center"/>
      <w:rPr>
        <w:color w:val="4470B4"/>
        <w:sz w:val="18"/>
        <w:szCs w:val="18"/>
      </w:rPr>
    </w:pPr>
    <w:r>
      <w:rPr>
        <w:color w:val="003399"/>
        <w:sz w:val="24"/>
      </w:rPr>
      <w:t>Environmental report – Euro-MED Interreg Programme 2021-2027</w:t>
    </w:r>
  </w:p>
  <w:p w14:paraId="3C0A4558" w14:textId="77777777" w:rsidR="00B6346D" w:rsidRDefault="00B6346D">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0AA3738"/>
    <w:multiLevelType w:val="hybridMultilevel"/>
    <w:tmpl w:val="298426D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 w15:restartNumberingAfterBreak="0">
    <w:nsid w:val="00E86E3E"/>
    <w:multiLevelType w:val="hybridMultilevel"/>
    <w:tmpl w:val="3AC4E2FA"/>
    <w:lvl w:ilvl="0" w:tplc="FFFFFFFF">
      <w:start w:val="7"/>
      <w:numFmt w:val="bullet"/>
      <w:lvlText w:val="-"/>
      <w:lvlJc w:val="left"/>
      <w:pPr>
        <w:ind w:left="1080" w:hanging="360"/>
      </w:pPr>
      <w:rPr>
        <w:rFonts w:ascii="Calibri" w:hAnsi="Calibr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 w15:restartNumberingAfterBreak="0">
    <w:nsid w:val="013925A3"/>
    <w:multiLevelType w:val="hybridMultilevel"/>
    <w:tmpl w:val="263ADE6C"/>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 w15:restartNumberingAfterBreak="0">
    <w:nsid w:val="02354CF3"/>
    <w:multiLevelType w:val="hybridMultilevel"/>
    <w:tmpl w:val="7BE6C898"/>
    <w:lvl w:ilvl="0" w:tplc="0BB68AA2">
      <w:start w:val="5"/>
      <w:numFmt w:val="bullet"/>
      <w:lvlText w:val="-"/>
      <w:lvlJc w:val="left"/>
      <w:pPr>
        <w:ind w:left="720" w:hanging="360"/>
      </w:pPr>
      <w:rPr>
        <w:rFonts w:ascii="Calibri Light" w:eastAsia="Calibri" w:hAnsi="Calibri Light" w:cs="Calibri Light"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 w15:restartNumberingAfterBreak="0">
    <w:nsid w:val="037F576A"/>
    <w:multiLevelType w:val="hybridMultilevel"/>
    <w:tmpl w:val="8670FDBE"/>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5" w15:restartNumberingAfterBreak="0">
    <w:nsid w:val="04B13112"/>
    <w:multiLevelType w:val="hybridMultilevel"/>
    <w:tmpl w:val="5D06361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 w15:restartNumberingAfterBreak="0">
    <w:nsid w:val="05B51852"/>
    <w:multiLevelType w:val="hybridMultilevel"/>
    <w:tmpl w:val="4210C620"/>
    <w:lvl w:ilvl="0" w:tplc="0A2C9EF8">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7" w15:restartNumberingAfterBreak="0">
    <w:nsid w:val="05DA33CC"/>
    <w:multiLevelType w:val="hybridMultilevel"/>
    <w:tmpl w:val="878C6AC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8" w15:restartNumberingAfterBreak="0">
    <w:nsid w:val="073F3909"/>
    <w:multiLevelType w:val="multilevel"/>
    <w:tmpl w:val="318C55C2"/>
    <w:name w:val="WW8Num2"/>
    <w:lvl w:ilvl="0">
      <w:start w:val="1"/>
      <w:numFmt w:val="decimal"/>
      <w:lvlText w:val="%1."/>
      <w:lvlJc w:val="left"/>
      <w:pPr>
        <w:ind w:left="502" w:hanging="360"/>
      </w:pPr>
      <w:rPr>
        <w:rFonts w:hint="default"/>
      </w:rPr>
    </w:lvl>
    <w:lvl w:ilvl="1">
      <w:start w:val="1"/>
      <w:numFmt w:val="decimal"/>
      <w:lvlText w:val="%1.%2"/>
      <w:lvlJc w:val="left"/>
      <w:pPr>
        <w:ind w:left="720" w:hanging="360"/>
      </w:pPr>
      <w:rPr>
        <w:rFonts w:hint="default"/>
      </w:rPr>
    </w:lvl>
    <w:lvl w:ilvl="2">
      <w:start w:val="1"/>
      <w:numFmt w:val="lowerLetter"/>
      <w:lvlText w:val="%1.%2.%3"/>
      <w:lvlJc w:val="left"/>
      <w:pPr>
        <w:ind w:left="1353" w:hanging="360"/>
      </w:pPr>
      <w:rPr>
        <w:rFonts w:hint="default"/>
        <w:b w:val="0"/>
        <w:bCs w:val="0"/>
        <w:i w:val="0"/>
        <w:iCs w:val="0"/>
        <w:caps w:val="0"/>
        <w:smallCaps w:val="0"/>
        <w:strike w:val="0"/>
        <w:dstrike w:val="0"/>
        <w:noProof w:val="0"/>
        <w:vanish w:val="0"/>
        <w:spacing w:val="0"/>
        <w:kern w:val="0"/>
        <w:position w:val="0"/>
        <w:u w:val="none"/>
        <w:vertAlign w:val="baseline"/>
        <w:em w:val="none"/>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08F01F04"/>
    <w:multiLevelType w:val="hybridMultilevel"/>
    <w:tmpl w:val="490A84E2"/>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0" w15:restartNumberingAfterBreak="0">
    <w:nsid w:val="09F10D67"/>
    <w:multiLevelType w:val="hybridMultilevel"/>
    <w:tmpl w:val="C74C3280"/>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1" w15:restartNumberingAfterBreak="0">
    <w:nsid w:val="09FD4FE9"/>
    <w:multiLevelType w:val="hybridMultilevel"/>
    <w:tmpl w:val="B4ACA9B8"/>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 w15:restartNumberingAfterBreak="0">
    <w:nsid w:val="0A1874BA"/>
    <w:multiLevelType w:val="hybridMultilevel"/>
    <w:tmpl w:val="90A4479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 w15:restartNumberingAfterBreak="0">
    <w:nsid w:val="0BC82A22"/>
    <w:multiLevelType w:val="hybridMultilevel"/>
    <w:tmpl w:val="4554366A"/>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4" w15:restartNumberingAfterBreak="0">
    <w:nsid w:val="0D1D3BA3"/>
    <w:multiLevelType w:val="hybridMultilevel"/>
    <w:tmpl w:val="3B86CCA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 w15:restartNumberingAfterBreak="0">
    <w:nsid w:val="0D5E0FB7"/>
    <w:multiLevelType w:val="hybridMultilevel"/>
    <w:tmpl w:val="3FD89F80"/>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6" w15:restartNumberingAfterBreak="0">
    <w:nsid w:val="0FCC3D56"/>
    <w:multiLevelType w:val="hybridMultilevel"/>
    <w:tmpl w:val="AAB6912C"/>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 w15:restartNumberingAfterBreak="0">
    <w:nsid w:val="101D5464"/>
    <w:multiLevelType w:val="hybridMultilevel"/>
    <w:tmpl w:val="C5F270A4"/>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8" w15:restartNumberingAfterBreak="0">
    <w:nsid w:val="10FB30DC"/>
    <w:multiLevelType w:val="hybridMultilevel"/>
    <w:tmpl w:val="5CFC99B4"/>
    <w:lvl w:ilvl="0" w:tplc="6B0ABACC">
      <w:start w:val="1"/>
      <w:numFmt w:val="decimal"/>
      <w:lvlText w:val="%1."/>
      <w:lvlJc w:val="left"/>
      <w:pPr>
        <w:ind w:left="720" w:hanging="360"/>
      </w:pPr>
      <w:rPr>
        <w:rFonts w:ascii="Calibri Light" w:eastAsia="Calibri" w:hAnsi="Calibri Light" w:cs="Calibri Ligh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9" w15:restartNumberingAfterBreak="0">
    <w:nsid w:val="121A2469"/>
    <w:multiLevelType w:val="hybridMultilevel"/>
    <w:tmpl w:val="072A2084"/>
    <w:lvl w:ilvl="0" w:tplc="3F724FC6">
      <w:numFmt w:val="bullet"/>
      <w:lvlText w:val="-"/>
      <w:lvlJc w:val="left"/>
      <w:pPr>
        <w:ind w:left="720" w:hanging="360"/>
      </w:pPr>
      <w:rPr>
        <w:rFonts w:ascii="Calibri" w:eastAsiaTheme="minorHAnsi" w:hAnsi="Calibri" w:cs="Calibri" w:hint="default"/>
        <w:color w:val="auto"/>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0" w15:restartNumberingAfterBreak="0">
    <w:nsid w:val="127969C1"/>
    <w:multiLevelType w:val="hybridMultilevel"/>
    <w:tmpl w:val="9CA026E0"/>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 w15:restartNumberingAfterBreak="0">
    <w:nsid w:val="1441248C"/>
    <w:multiLevelType w:val="hybridMultilevel"/>
    <w:tmpl w:val="9F285FE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2" w15:restartNumberingAfterBreak="0">
    <w:nsid w:val="16847216"/>
    <w:multiLevelType w:val="hybridMultilevel"/>
    <w:tmpl w:val="EA26470E"/>
    <w:lvl w:ilvl="0" w:tplc="04100001">
      <w:start w:val="1"/>
      <w:numFmt w:val="bullet"/>
      <w:lvlText w:val=""/>
      <w:lvlJc w:val="left"/>
      <w:pPr>
        <w:ind w:left="1080" w:hanging="360"/>
      </w:pPr>
      <w:rPr>
        <w:rFonts w:ascii="Symbol" w:hAnsi="Symbol" w:hint="default"/>
      </w:rPr>
    </w:lvl>
    <w:lvl w:ilvl="1" w:tplc="04100003" w:tentative="1">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23" w15:restartNumberingAfterBreak="0">
    <w:nsid w:val="1800679E"/>
    <w:multiLevelType w:val="hybridMultilevel"/>
    <w:tmpl w:val="D43A594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4" w15:restartNumberingAfterBreak="0">
    <w:nsid w:val="19021D33"/>
    <w:multiLevelType w:val="hybridMultilevel"/>
    <w:tmpl w:val="DFC2D346"/>
    <w:lvl w:ilvl="0" w:tplc="C34A7F92">
      <w:start w:val="1"/>
      <w:numFmt w:val="decimal"/>
      <w:lvlText w:val="%1."/>
      <w:lvlJc w:val="left"/>
      <w:pPr>
        <w:ind w:left="720" w:hanging="360"/>
      </w:pPr>
      <w:rPr>
        <w:rFonts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5" w15:restartNumberingAfterBreak="0">
    <w:nsid w:val="1B3752D3"/>
    <w:multiLevelType w:val="hybridMultilevel"/>
    <w:tmpl w:val="61EC0476"/>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6" w15:restartNumberingAfterBreak="0">
    <w:nsid w:val="1D0A4731"/>
    <w:multiLevelType w:val="hybridMultilevel"/>
    <w:tmpl w:val="E7D0AD3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 w15:restartNumberingAfterBreak="0">
    <w:nsid w:val="230414FD"/>
    <w:multiLevelType w:val="hybridMultilevel"/>
    <w:tmpl w:val="E68296C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8" w15:restartNumberingAfterBreak="0">
    <w:nsid w:val="23E123C3"/>
    <w:multiLevelType w:val="hybridMultilevel"/>
    <w:tmpl w:val="6DE4627C"/>
    <w:lvl w:ilvl="0" w:tplc="3F724FC6">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256A18EE"/>
    <w:multiLevelType w:val="hybridMultilevel"/>
    <w:tmpl w:val="9C90BBE8"/>
    <w:lvl w:ilvl="0" w:tplc="040C0001">
      <w:start w:val="1"/>
      <w:numFmt w:val="decimal"/>
      <w:pStyle w:val="Stile1"/>
      <w:lvlText w:val="%1."/>
      <w:lvlJc w:val="left"/>
      <w:pPr>
        <w:ind w:left="720" w:hanging="360"/>
      </w:pPr>
      <w:rPr>
        <w:rFonts w:hint="default"/>
      </w:rPr>
    </w:lvl>
    <w:lvl w:ilvl="1" w:tplc="040C0003" w:tentative="1">
      <w:start w:val="1"/>
      <w:numFmt w:val="bullet"/>
      <w:lvlText w:val="o"/>
      <w:lvlJc w:val="left"/>
      <w:pPr>
        <w:ind w:left="1440" w:hanging="360"/>
      </w:pPr>
      <w:rPr>
        <w:rFonts w:ascii="Courier New" w:hAnsi="Courier New" w:cs="Symbol"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Symbol"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Symbol" w:hint="default"/>
      </w:rPr>
    </w:lvl>
    <w:lvl w:ilvl="8" w:tplc="040C0005" w:tentative="1">
      <w:start w:val="1"/>
      <w:numFmt w:val="bullet"/>
      <w:lvlText w:val=""/>
      <w:lvlJc w:val="left"/>
      <w:pPr>
        <w:ind w:left="6480" w:hanging="360"/>
      </w:pPr>
      <w:rPr>
        <w:rFonts w:ascii="Wingdings" w:hAnsi="Wingdings" w:hint="default"/>
      </w:rPr>
    </w:lvl>
  </w:abstractNum>
  <w:abstractNum w:abstractNumId="30" w15:restartNumberingAfterBreak="0">
    <w:nsid w:val="285A2CC3"/>
    <w:multiLevelType w:val="hybridMultilevel"/>
    <w:tmpl w:val="D3700F76"/>
    <w:lvl w:ilvl="0" w:tplc="6B0ABACC">
      <w:start w:val="1"/>
      <w:numFmt w:val="decimal"/>
      <w:lvlText w:val="%1."/>
      <w:lvlJc w:val="left"/>
      <w:pPr>
        <w:ind w:left="540" w:hanging="360"/>
      </w:pPr>
      <w:rPr>
        <w:rFonts w:ascii="Calibri Light" w:eastAsia="Calibri" w:hAnsi="Calibri Light" w:cs="Calibri Light"/>
      </w:rPr>
    </w:lvl>
    <w:lvl w:ilvl="1" w:tplc="04100019" w:tentative="1">
      <w:start w:val="1"/>
      <w:numFmt w:val="lowerLetter"/>
      <w:lvlText w:val="%2."/>
      <w:lvlJc w:val="left"/>
      <w:pPr>
        <w:ind w:left="1260" w:hanging="360"/>
      </w:pPr>
    </w:lvl>
    <w:lvl w:ilvl="2" w:tplc="0410001B" w:tentative="1">
      <w:start w:val="1"/>
      <w:numFmt w:val="lowerRoman"/>
      <w:lvlText w:val="%3."/>
      <w:lvlJc w:val="right"/>
      <w:pPr>
        <w:ind w:left="1980" w:hanging="180"/>
      </w:pPr>
    </w:lvl>
    <w:lvl w:ilvl="3" w:tplc="0410000F" w:tentative="1">
      <w:start w:val="1"/>
      <w:numFmt w:val="decimal"/>
      <w:lvlText w:val="%4."/>
      <w:lvlJc w:val="left"/>
      <w:pPr>
        <w:ind w:left="2700" w:hanging="360"/>
      </w:pPr>
    </w:lvl>
    <w:lvl w:ilvl="4" w:tplc="04100019" w:tentative="1">
      <w:start w:val="1"/>
      <w:numFmt w:val="lowerLetter"/>
      <w:lvlText w:val="%5."/>
      <w:lvlJc w:val="left"/>
      <w:pPr>
        <w:ind w:left="3420" w:hanging="360"/>
      </w:pPr>
    </w:lvl>
    <w:lvl w:ilvl="5" w:tplc="0410001B" w:tentative="1">
      <w:start w:val="1"/>
      <w:numFmt w:val="lowerRoman"/>
      <w:lvlText w:val="%6."/>
      <w:lvlJc w:val="right"/>
      <w:pPr>
        <w:ind w:left="4140" w:hanging="180"/>
      </w:pPr>
    </w:lvl>
    <w:lvl w:ilvl="6" w:tplc="0410000F" w:tentative="1">
      <w:start w:val="1"/>
      <w:numFmt w:val="decimal"/>
      <w:lvlText w:val="%7."/>
      <w:lvlJc w:val="left"/>
      <w:pPr>
        <w:ind w:left="4860" w:hanging="360"/>
      </w:pPr>
    </w:lvl>
    <w:lvl w:ilvl="7" w:tplc="04100019" w:tentative="1">
      <w:start w:val="1"/>
      <w:numFmt w:val="lowerLetter"/>
      <w:lvlText w:val="%8."/>
      <w:lvlJc w:val="left"/>
      <w:pPr>
        <w:ind w:left="5580" w:hanging="360"/>
      </w:pPr>
    </w:lvl>
    <w:lvl w:ilvl="8" w:tplc="0410001B" w:tentative="1">
      <w:start w:val="1"/>
      <w:numFmt w:val="lowerRoman"/>
      <w:lvlText w:val="%9."/>
      <w:lvlJc w:val="right"/>
      <w:pPr>
        <w:ind w:left="6300" w:hanging="180"/>
      </w:pPr>
    </w:lvl>
  </w:abstractNum>
  <w:abstractNum w:abstractNumId="31" w15:restartNumberingAfterBreak="0">
    <w:nsid w:val="2EE70ACC"/>
    <w:multiLevelType w:val="hybridMultilevel"/>
    <w:tmpl w:val="E168F172"/>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2" w15:restartNumberingAfterBreak="0">
    <w:nsid w:val="2FCE3D04"/>
    <w:multiLevelType w:val="hybridMultilevel"/>
    <w:tmpl w:val="327AF610"/>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Arial"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Arial"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Arial" w:hint="default"/>
      </w:rPr>
    </w:lvl>
    <w:lvl w:ilvl="8" w:tplc="04100005" w:tentative="1">
      <w:start w:val="1"/>
      <w:numFmt w:val="bullet"/>
      <w:lvlText w:val=""/>
      <w:lvlJc w:val="left"/>
      <w:pPr>
        <w:ind w:left="6480" w:hanging="360"/>
      </w:pPr>
      <w:rPr>
        <w:rFonts w:ascii="Wingdings" w:hAnsi="Wingdings" w:hint="default"/>
      </w:rPr>
    </w:lvl>
  </w:abstractNum>
  <w:abstractNum w:abstractNumId="33" w15:restartNumberingAfterBreak="0">
    <w:nsid w:val="35180FE1"/>
    <w:multiLevelType w:val="hybridMultilevel"/>
    <w:tmpl w:val="C680BC7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4" w15:restartNumberingAfterBreak="0">
    <w:nsid w:val="36812EC9"/>
    <w:multiLevelType w:val="multilevel"/>
    <w:tmpl w:val="BEC2B70E"/>
    <w:lvl w:ilvl="0">
      <w:start w:val="1"/>
      <w:numFmt w:val="decimal"/>
      <w:lvlText w:val="%1."/>
      <w:lvlJc w:val="left"/>
      <w:pPr>
        <w:ind w:left="540" w:hanging="360"/>
      </w:pPr>
      <w:rPr>
        <w:rFonts w:cs="Calibri Light" w:hint="default"/>
      </w:rPr>
    </w:lvl>
    <w:lvl w:ilvl="1">
      <w:start w:val="3"/>
      <w:numFmt w:val="decimal"/>
      <w:isLgl/>
      <w:lvlText w:val="%1.%2"/>
      <w:lvlJc w:val="left"/>
      <w:pPr>
        <w:ind w:left="540" w:hanging="360"/>
      </w:pPr>
      <w:rPr>
        <w:rFonts w:hint="default"/>
      </w:rPr>
    </w:lvl>
    <w:lvl w:ilvl="2">
      <w:start w:val="1"/>
      <w:numFmt w:val="decimal"/>
      <w:isLgl/>
      <w:lvlText w:val="%1.%2.%3"/>
      <w:lvlJc w:val="left"/>
      <w:pPr>
        <w:ind w:left="900" w:hanging="720"/>
      </w:pPr>
      <w:rPr>
        <w:rFonts w:hint="default"/>
      </w:rPr>
    </w:lvl>
    <w:lvl w:ilvl="3">
      <w:start w:val="1"/>
      <w:numFmt w:val="decimal"/>
      <w:isLgl/>
      <w:lvlText w:val="%1.%2.%3.%4"/>
      <w:lvlJc w:val="left"/>
      <w:pPr>
        <w:ind w:left="900" w:hanging="720"/>
      </w:pPr>
      <w:rPr>
        <w:rFonts w:hint="default"/>
      </w:rPr>
    </w:lvl>
    <w:lvl w:ilvl="4">
      <w:start w:val="1"/>
      <w:numFmt w:val="decimal"/>
      <w:isLgl/>
      <w:lvlText w:val="%1.%2.%3.%4.%5"/>
      <w:lvlJc w:val="left"/>
      <w:pPr>
        <w:ind w:left="1260" w:hanging="1080"/>
      </w:pPr>
      <w:rPr>
        <w:rFonts w:hint="default"/>
      </w:rPr>
    </w:lvl>
    <w:lvl w:ilvl="5">
      <w:start w:val="1"/>
      <w:numFmt w:val="decimal"/>
      <w:isLgl/>
      <w:lvlText w:val="%1.%2.%3.%4.%5.%6"/>
      <w:lvlJc w:val="left"/>
      <w:pPr>
        <w:ind w:left="1260" w:hanging="1080"/>
      </w:pPr>
      <w:rPr>
        <w:rFonts w:hint="default"/>
      </w:rPr>
    </w:lvl>
    <w:lvl w:ilvl="6">
      <w:start w:val="1"/>
      <w:numFmt w:val="decimal"/>
      <w:isLgl/>
      <w:lvlText w:val="%1.%2.%3.%4.%5.%6.%7"/>
      <w:lvlJc w:val="left"/>
      <w:pPr>
        <w:ind w:left="1620" w:hanging="1440"/>
      </w:pPr>
      <w:rPr>
        <w:rFonts w:hint="default"/>
      </w:rPr>
    </w:lvl>
    <w:lvl w:ilvl="7">
      <w:start w:val="1"/>
      <w:numFmt w:val="decimal"/>
      <w:isLgl/>
      <w:lvlText w:val="%1.%2.%3.%4.%5.%6.%7.%8"/>
      <w:lvlJc w:val="left"/>
      <w:pPr>
        <w:ind w:left="1620" w:hanging="1440"/>
      </w:pPr>
      <w:rPr>
        <w:rFonts w:hint="default"/>
      </w:rPr>
    </w:lvl>
    <w:lvl w:ilvl="8">
      <w:start w:val="1"/>
      <w:numFmt w:val="decimal"/>
      <w:isLgl/>
      <w:lvlText w:val="%1.%2.%3.%4.%5.%6.%7.%8.%9"/>
      <w:lvlJc w:val="left"/>
      <w:pPr>
        <w:ind w:left="1620" w:hanging="1440"/>
      </w:pPr>
      <w:rPr>
        <w:rFonts w:hint="default"/>
      </w:rPr>
    </w:lvl>
  </w:abstractNum>
  <w:abstractNum w:abstractNumId="35" w15:restartNumberingAfterBreak="0">
    <w:nsid w:val="380F5871"/>
    <w:multiLevelType w:val="hybridMultilevel"/>
    <w:tmpl w:val="80140A6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6" w15:restartNumberingAfterBreak="0">
    <w:nsid w:val="3B1F6540"/>
    <w:multiLevelType w:val="hybridMultilevel"/>
    <w:tmpl w:val="EF82180C"/>
    <w:lvl w:ilvl="0" w:tplc="FD94D1E0">
      <w:start w:val="1"/>
      <w:numFmt w:val="decimal"/>
      <w:pStyle w:val="elencopuntatolettere"/>
      <w:lvlText w:val="%1."/>
      <w:lvlJc w:val="left"/>
      <w:pPr>
        <w:ind w:left="720" w:hanging="360"/>
      </w:pPr>
      <w:rPr>
        <w:rFonts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7" w15:restartNumberingAfterBreak="0">
    <w:nsid w:val="3B514592"/>
    <w:multiLevelType w:val="hybridMultilevel"/>
    <w:tmpl w:val="3088585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8" w15:restartNumberingAfterBreak="0">
    <w:nsid w:val="3C4C7928"/>
    <w:multiLevelType w:val="hybridMultilevel"/>
    <w:tmpl w:val="C468875C"/>
    <w:lvl w:ilvl="0" w:tplc="FFFFFFFF">
      <w:start w:val="7"/>
      <w:numFmt w:val="bullet"/>
      <w:lvlText w:val="-"/>
      <w:lvlJc w:val="left"/>
      <w:pPr>
        <w:ind w:left="360" w:hanging="360"/>
      </w:pPr>
      <w:rPr>
        <w:rFonts w:ascii="Calibri" w:hAnsi="Calibri"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3E1C072D"/>
    <w:multiLevelType w:val="hybridMultilevel"/>
    <w:tmpl w:val="E7A435A8"/>
    <w:lvl w:ilvl="0" w:tplc="3F724FC6">
      <w:numFmt w:val="bullet"/>
      <w:lvlText w:val="-"/>
      <w:lvlJc w:val="left"/>
      <w:pPr>
        <w:ind w:left="720" w:hanging="360"/>
      </w:pPr>
      <w:rPr>
        <w:rFonts w:ascii="Calibri" w:eastAsiaTheme="minorHAnsi" w:hAnsi="Calibri" w:cs="Calibri"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3FF72AE9"/>
    <w:multiLevelType w:val="hybridMultilevel"/>
    <w:tmpl w:val="DFF2F39C"/>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1" w15:restartNumberingAfterBreak="0">
    <w:nsid w:val="407B7078"/>
    <w:multiLevelType w:val="hybridMultilevel"/>
    <w:tmpl w:val="453EB144"/>
    <w:lvl w:ilvl="0" w:tplc="040C0001">
      <w:start w:val="1"/>
      <w:numFmt w:val="bullet"/>
      <w:pStyle w:val="Enumeration"/>
      <w:lvlText w:val=""/>
      <w:lvlJc w:val="left"/>
      <w:pPr>
        <w:ind w:left="928" w:hanging="360"/>
      </w:pPr>
      <w:rPr>
        <w:rFonts w:ascii="Symbol" w:hAnsi="Symbol" w:hint="default"/>
      </w:rPr>
    </w:lvl>
    <w:lvl w:ilvl="1" w:tplc="040C0003">
      <w:start w:val="1"/>
      <w:numFmt w:val="lowerLetter"/>
      <w:lvlText w:val="%2."/>
      <w:lvlJc w:val="left"/>
      <w:pPr>
        <w:ind w:left="1440" w:hanging="360"/>
      </w:pPr>
    </w:lvl>
    <w:lvl w:ilvl="2" w:tplc="040C0005" w:tentative="1">
      <w:start w:val="1"/>
      <w:numFmt w:val="lowerRoman"/>
      <w:lvlText w:val="%3."/>
      <w:lvlJc w:val="right"/>
      <w:pPr>
        <w:ind w:left="2160" w:hanging="180"/>
      </w:pPr>
    </w:lvl>
    <w:lvl w:ilvl="3" w:tplc="040C0001" w:tentative="1">
      <w:start w:val="1"/>
      <w:numFmt w:val="decimal"/>
      <w:lvlText w:val="%4."/>
      <w:lvlJc w:val="left"/>
      <w:pPr>
        <w:ind w:left="2880" w:hanging="360"/>
      </w:pPr>
    </w:lvl>
    <w:lvl w:ilvl="4" w:tplc="040C0003" w:tentative="1">
      <w:start w:val="1"/>
      <w:numFmt w:val="lowerLetter"/>
      <w:lvlText w:val="%5."/>
      <w:lvlJc w:val="left"/>
      <w:pPr>
        <w:ind w:left="3600" w:hanging="360"/>
      </w:pPr>
    </w:lvl>
    <w:lvl w:ilvl="5" w:tplc="040C0005" w:tentative="1">
      <w:start w:val="1"/>
      <w:numFmt w:val="lowerRoman"/>
      <w:lvlText w:val="%6."/>
      <w:lvlJc w:val="right"/>
      <w:pPr>
        <w:ind w:left="4320" w:hanging="180"/>
      </w:pPr>
    </w:lvl>
    <w:lvl w:ilvl="6" w:tplc="040C0001" w:tentative="1">
      <w:start w:val="1"/>
      <w:numFmt w:val="decimal"/>
      <w:lvlText w:val="%7."/>
      <w:lvlJc w:val="left"/>
      <w:pPr>
        <w:ind w:left="5040" w:hanging="360"/>
      </w:pPr>
    </w:lvl>
    <w:lvl w:ilvl="7" w:tplc="040C0003" w:tentative="1">
      <w:start w:val="1"/>
      <w:numFmt w:val="lowerLetter"/>
      <w:lvlText w:val="%8."/>
      <w:lvlJc w:val="left"/>
      <w:pPr>
        <w:ind w:left="5760" w:hanging="360"/>
      </w:pPr>
    </w:lvl>
    <w:lvl w:ilvl="8" w:tplc="040C0005" w:tentative="1">
      <w:start w:val="1"/>
      <w:numFmt w:val="lowerRoman"/>
      <w:lvlText w:val="%9."/>
      <w:lvlJc w:val="right"/>
      <w:pPr>
        <w:ind w:left="6480" w:hanging="180"/>
      </w:pPr>
    </w:lvl>
  </w:abstractNum>
  <w:abstractNum w:abstractNumId="42" w15:restartNumberingAfterBreak="0">
    <w:nsid w:val="407D35C0"/>
    <w:multiLevelType w:val="hybridMultilevel"/>
    <w:tmpl w:val="79D8F682"/>
    <w:lvl w:ilvl="0" w:tplc="04100001">
      <w:start w:val="1"/>
      <w:numFmt w:val="bullet"/>
      <w:lvlText w:val=""/>
      <w:lvlJc w:val="left"/>
      <w:pPr>
        <w:ind w:left="720" w:hanging="360"/>
      </w:pPr>
      <w:rPr>
        <w:rFonts w:ascii="Symbol" w:hAnsi="Symbol" w:hint="default"/>
        <w:color w:val="auto"/>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3" w15:restartNumberingAfterBreak="0">
    <w:nsid w:val="40BB17A2"/>
    <w:multiLevelType w:val="hybridMultilevel"/>
    <w:tmpl w:val="9034888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4" w15:restartNumberingAfterBreak="0">
    <w:nsid w:val="419704A8"/>
    <w:multiLevelType w:val="hybridMultilevel"/>
    <w:tmpl w:val="93D82908"/>
    <w:lvl w:ilvl="0" w:tplc="831400DA">
      <w:start w:val="21"/>
      <w:numFmt w:val="bullet"/>
      <w:lvlText w:val="-"/>
      <w:lvlJc w:val="left"/>
      <w:pPr>
        <w:ind w:left="720" w:hanging="360"/>
      </w:pPr>
      <w:rPr>
        <w:rFonts w:ascii="Cambria" w:eastAsiaTheme="minorHAnsi" w:hAnsi="Cambria" w:cstheme="minorBidi" w:hint="default"/>
      </w:rPr>
    </w:lvl>
    <w:lvl w:ilvl="1" w:tplc="04100003" w:tentative="1">
      <w:start w:val="1"/>
      <w:numFmt w:val="bullet"/>
      <w:lvlText w:val="o"/>
      <w:lvlJc w:val="left"/>
      <w:pPr>
        <w:ind w:left="1440" w:hanging="360"/>
      </w:pPr>
      <w:rPr>
        <w:rFonts w:ascii="Courier New" w:hAnsi="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5" w15:restartNumberingAfterBreak="0">
    <w:nsid w:val="41D83FCE"/>
    <w:multiLevelType w:val="hybridMultilevel"/>
    <w:tmpl w:val="F3BC30C2"/>
    <w:lvl w:ilvl="0" w:tplc="FFFFFFFF">
      <w:start w:val="7"/>
      <w:numFmt w:val="bullet"/>
      <w:lvlText w:val="-"/>
      <w:lvlJc w:val="left"/>
      <w:pPr>
        <w:ind w:left="720" w:hanging="360"/>
      </w:pPr>
      <w:rPr>
        <w:rFonts w:ascii="Calibri" w:hAnsi="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43084B51"/>
    <w:multiLevelType w:val="hybridMultilevel"/>
    <w:tmpl w:val="06B00EC8"/>
    <w:lvl w:ilvl="0" w:tplc="FFFFFFFF">
      <w:start w:val="7"/>
      <w:numFmt w:val="bullet"/>
      <w:lvlText w:val="-"/>
      <w:lvlJc w:val="left"/>
      <w:pPr>
        <w:ind w:left="720" w:hanging="360"/>
      </w:pPr>
      <w:rPr>
        <w:rFonts w:ascii="Calibri" w:hAnsi="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437E6F02"/>
    <w:multiLevelType w:val="hybridMultilevel"/>
    <w:tmpl w:val="BC6AD342"/>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8" w15:restartNumberingAfterBreak="0">
    <w:nsid w:val="456C75AE"/>
    <w:multiLevelType w:val="hybridMultilevel"/>
    <w:tmpl w:val="BF1039A8"/>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9" w15:restartNumberingAfterBreak="0">
    <w:nsid w:val="46B13F09"/>
    <w:multiLevelType w:val="hybridMultilevel"/>
    <w:tmpl w:val="0428DF6C"/>
    <w:lvl w:ilvl="0" w:tplc="3F724FC6">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4735729C"/>
    <w:multiLevelType w:val="hybridMultilevel"/>
    <w:tmpl w:val="54F835A8"/>
    <w:lvl w:ilvl="0" w:tplc="AE2AF596">
      <w:start w:val="1"/>
      <w:numFmt w:val="decimal"/>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4793062F"/>
    <w:multiLevelType w:val="hybridMultilevel"/>
    <w:tmpl w:val="AE244A4E"/>
    <w:lvl w:ilvl="0" w:tplc="FFFFFFFF">
      <w:start w:val="7"/>
      <w:numFmt w:val="bullet"/>
      <w:lvlText w:val="-"/>
      <w:lvlJc w:val="left"/>
      <w:pPr>
        <w:ind w:left="720" w:hanging="360"/>
      </w:pPr>
      <w:rPr>
        <w:rFonts w:ascii="Calibri" w:hAnsi="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48564585"/>
    <w:multiLevelType w:val="hybridMultilevel"/>
    <w:tmpl w:val="C2C48666"/>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53" w15:restartNumberingAfterBreak="0">
    <w:nsid w:val="4DD22F07"/>
    <w:multiLevelType w:val="hybridMultilevel"/>
    <w:tmpl w:val="D3AC2CC2"/>
    <w:lvl w:ilvl="0" w:tplc="0BB68AA2">
      <w:start w:val="5"/>
      <w:numFmt w:val="bullet"/>
      <w:lvlText w:val="-"/>
      <w:lvlJc w:val="left"/>
      <w:pPr>
        <w:ind w:left="720" w:hanging="360"/>
      </w:pPr>
      <w:rPr>
        <w:rFonts w:ascii="Calibri Light" w:eastAsia="Calibri" w:hAnsi="Calibri Light" w:cs="Calibri Light"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4" w15:restartNumberingAfterBreak="0">
    <w:nsid w:val="4E7228D3"/>
    <w:multiLevelType w:val="hybridMultilevel"/>
    <w:tmpl w:val="CE90E8B4"/>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5" w15:restartNumberingAfterBreak="0">
    <w:nsid w:val="51D052C1"/>
    <w:multiLevelType w:val="hybridMultilevel"/>
    <w:tmpl w:val="F82C61D8"/>
    <w:lvl w:ilvl="0" w:tplc="5656921E">
      <w:start w:val="1"/>
      <w:numFmt w:val="bullet"/>
      <w:pStyle w:val="Listepuces"/>
      <w:lvlText w:val=""/>
      <w:lvlJc w:val="left"/>
      <w:pPr>
        <w:ind w:left="720" w:hanging="360"/>
      </w:pPr>
      <w:rPr>
        <w:rFonts w:ascii="Symbol" w:hAnsi="Symbol" w:hint="default"/>
        <w:color w:val="000000" w:themeColor="text1"/>
      </w:rPr>
    </w:lvl>
    <w:lvl w:ilvl="1" w:tplc="2CE81B08" w:tentative="1">
      <w:start w:val="1"/>
      <w:numFmt w:val="bullet"/>
      <w:lvlText w:val="o"/>
      <w:lvlJc w:val="left"/>
      <w:pPr>
        <w:ind w:left="1440" w:hanging="360"/>
      </w:pPr>
      <w:rPr>
        <w:rFonts w:ascii="Courier New" w:hAnsi="Courier New" w:cs="Symbol" w:hint="default"/>
      </w:rPr>
    </w:lvl>
    <w:lvl w:ilvl="2" w:tplc="408C995C" w:tentative="1">
      <w:start w:val="1"/>
      <w:numFmt w:val="bullet"/>
      <w:lvlText w:val=""/>
      <w:lvlJc w:val="left"/>
      <w:pPr>
        <w:ind w:left="2160" w:hanging="360"/>
      </w:pPr>
      <w:rPr>
        <w:rFonts w:ascii="Wingdings" w:hAnsi="Wingdings" w:hint="default"/>
      </w:rPr>
    </w:lvl>
    <w:lvl w:ilvl="3" w:tplc="0CAC6EB2" w:tentative="1">
      <w:start w:val="1"/>
      <w:numFmt w:val="bullet"/>
      <w:lvlText w:val=""/>
      <w:lvlJc w:val="left"/>
      <w:pPr>
        <w:ind w:left="2880" w:hanging="360"/>
      </w:pPr>
      <w:rPr>
        <w:rFonts w:ascii="Symbol" w:hAnsi="Symbol" w:hint="default"/>
      </w:rPr>
    </w:lvl>
    <w:lvl w:ilvl="4" w:tplc="31A4AD72" w:tentative="1">
      <w:start w:val="1"/>
      <w:numFmt w:val="bullet"/>
      <w:lvlText w:val="o"/>
      <w:lvlJc w:val="left"/>
      <w:pPr>
        <w:ind w:left="3600" w:hanging="360"/>
      </w:pPr>
      <w:rPr>
        <w:rFonts w:ascii="Courier New" w:hAnsi="Courier New" w:cs="Symbol" w:hint="default"/>
      </w:rPr>
    </w:lvl>
    <w:lvl w:ilvl="5" w:tplc="754A2D86" w:tentative="1">
      <w:start w:val="1"/>
      <w:numFmt w:val="bullet"/>
      <w:lvlText w:val=""/>
      <w:lvlJc w:val="left"/>
      <w:pPr>
        <w:ind w:left="4320" w:hanging="360"/>
      </w:pPr>
      <w:rPr>
        <w:rFonts w:ascii="Wingdings" w:hAnsi="Wingdings" w:hint="default"/>
      </w:rPr>
    </w:lvl>
    <w:lvl w:ilvl="6" w:tplc="F2426F88" w:tentative="1">
      <w:start w:val="1"/>
      <w:numFmt w:val="bullet"/>
      <w:lvlText w:val=""/>
      <w:lvlJc w:val="left"/>
      <w:pPr>
        <w:ind w:left="5040" w:hanging="360"/>
      </w:pPr>
      <w:rPr>
        <w:rFonts w:ascii="Symbol" w:hAnsi="Symbol" w:hint="default"/>
      </w:rPr>
    </w:lvl>
    <w:lvl w:ilvl="7" w:tplc="3334DF4E" w:tentative="1">
      <w:start w:val="1"/>
      <w:numFmt w:val="bullet"/>
      <w:lvlText w:val="o"/>
      <w:lvlJc w:val="left"/>
      <w:pPr>
        <w:ind w:left="5760" w:hanging="360"/>
      </w:pPr>
      <w:rPr>
        <w:rFonts w:ascii="Courier New" w:hAnsi="Courier New" w:cs="Symbol" w:hint="default"/>
      </w:rPr>
    </w:lvl>
    <w:lvl w:ilvl="8" w:tplc="4A46AF4A" w:tentative="1">
      <w:start w:val="1"/>
      <w:numFmt w:val="bullet"/>
      <w:lvlText w:val=""/>
      <w:lvlJc w:val="left"/>
      <w:pPr>
        <w:ind w:left="6480" w:hanging="360"/>
      </w:pPr>
      <w:rPr>
        <w:rFonts w:ascii="Wingdings" w:hAnsi="Wingdings" w:hint="default"/>
      </w:rPr>
    </w:lvl>
  </w:abstractNum>
  <w:abstractNum w:abstractNumId="56" w15:restartNumberingAfterBreak="0">
    <w:nsid w:val="529A15EC"/>
    <w:multiLevelType w:val="hybridMultilevel"/>
    <w:tmpl w:val="7E0E5D72"/>
    <w:lvl w:ilvl="0" w:tplc="3F724FC6">
      <w:numFmt w:val="bullet"/>
      <w:lvlText w:val="-"/>
      <w:lvlJc w:val="left"/>
      <w:pPr>
        <w:ind w:left="720" w:hanging="360"/>
      </w:pPr>
      <w:rPr>
        <w:rFonts w:ascii="Calibri" w:eastAsiaTheme="minorHAnsi" w:hAnsi="Calibri" w:cs="Calibri"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57" w15:restartNumberingAfterBreak="0">
    <w:nsid w:val="5499416E"/>
    <w:multiLevelType w:val="hybridMultilevel"/>
    <w:tmpl w:val="A3F0C14A"/>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8" w15:restartNumberingAfterBreak="0">
    <w:nsid w:val="56F360E8"/>
    <w:multiLevelType w:val="multilevel"/>
    <w:tmpl w:val="CA5A96DE"/>
    <w:lvl w:ilvl="0">
      <w:start w:val="1"/>
      <w:numFmt w:val="bullet"/>
      <w:lvlText w:val=""/>
      <w:lvlJc w:val="left"/>
      <w:pPr>
        <w:ind w:left="1440" w:hanging="360"/>
      </w:pPr>
      <w:rPr>
        <w:rFonts w:ascii="Symbol" w:hAnsi="Symbol" w:hint="default"/>
      </w:rPr>
    </w:lvl>
    <w:lvl w:ilvl="1">
      <w:start w:val="1"/>
      <w:numFmt w:val="bullet"/>
      <w:pStyle w:val="elencopuntatosimboli"/>
      <w:lvlText w:val=""/>
      <w:lvlJc w:val="left"/>
      <w:pPr>
        <w:ind w:left="2160" w:hanging="360"/>
      </w:pPr>
      <w:rPr>
        <w:rFonts w:ascii="Symbol" w:hAnsi="Symbol" w:hint="default"/>
      </w:rPr>
    </w:lvl>
    <w:lvl w:ilvl="2">
      <w:start w:val="1"/>
      <w:numFmt w:val="bullet"/>
      <w:lvlText w:val=""/>
      <w:lvlJc w:val="left"/>
      <w:pPr>
        <w:ind w:left="2880" w:hanging="360"/>
      </w:pPr>
      <w:rPr>
        <w:rFonts w:ascii="Wingdings" w:hAnsi="Wingdings" w:hint="default"/>
      </w:rPr>
    </w:lvl>
    <w:lvl w:ilvl="3">
      <w:start w:val="1"/>
      <w:numFmt w:val="bullet"/>
      <w:lvlText w:val=""/>
      <w:lvlJc w:val="left"/>
      <w:pPr>
        <w:ind w:left="3600" w:hanging="360"/>
      </w:pPr>
      <w:rPr>
        <w:rFonts w:ascii="Symbol" w:hAnsi="Symbol" w:hint="default"/>
      </w:rPr>
    </w:lvl>
    <w:lvl w:ilvl="4">
      <w:start w:val="1"/>
      <w:numFmt w:val="bullet"/>
      <w:lvlText w:val="o"/>
      <w:lvlJc w:val="left"/>
      <w:pPr>
        <w:ind w:left="4320" w:hanging="360"/>
      </w:pPr>
      <w:rPr>
        <w:rFonts w:ascii="Courier New" w:hAnsi="Courier New" w:hint="default"/>
      </w:rPr>
    </w:lvl>
    <w:lvl w:ilvl="5">
      <w:start w:val="1"/>
      <w:numFmt w:val="bullet"/>
      <w:lvlText w:val=""/>
      <w:lvlJc w:val="left"/>
      <w:pPr>
        <w:ind w:left="5040" w:hanging="360"/>
      </w:pPr>
      <w:rPr>
        <w:rFonts w:ascii="Wingdings" w:hAnsi="Wingdings" w:hint="default"/>
      </w:rPr>
    </w:lvl>
    <w:lvl w:ilvl="6">
      <w:start w:val="1"/>
      <w:numFmt w:val="bullet"/>
      <w:lvlText w:val=""/>
      <w:lvlJc w:val="left"/>
      <w:pPr>
        <w:ind w:left="5760" w:hanging="360"/>
      </w:pPr>
      <w:rPr>
        <w:rFonts w:ascii="Symbol" w:hAnsi="Symbol" w:hint="default"/>
      </w:rPr>
    </w:lvl>
    <w:lvl w:ilvl="7">
      <w:start w:val="1"/>
      <w:numFmt w:val="bullet"/>
      <w:lvlText w:val="o"/>
      <w:lvlJc w:val="left"/>
      <w:pPr>
        <w:ind w:left="6480" w:hanging="360"/>
      </w:pPr>
      <w:rPr>
        <w:rFonts w:ascii="Courier New" w:hAnsi="Courier New" w:hint="default"/>
      </w:rPr>
    </w:lvl>
    <w:lvl w:ilvl="8">
      <w:start w:val="1"/>
      <w:numFmt w:val="bullet"/>
      <w:lvlText w:val=""/>
      <w:lvlJc w:val="left"/>
      <w:pPr>
        <w:ind w:left="7200" w:hanging="360"/>
      </w:pPr>
      <w:rPr>
        <w:rFonts w:ascii="Wingdings" w:hAnsi="Wingdings" w:hint="default"/>
      </w:rPr>
    </w:lvl>
  </w:abstractNum>
  <w:abstractNum w:abstractNumId="59" w15:restartNumberingAfterBreak="0">
    <w:nsid w:val="5B593CA8"/>
    <w:multiLevelType w:val="hybridMultilevel"/>
    <w:tmpl w:val="96781B00"/>
    <w:lvl w:ilvl="0" w:tplc="04100001">
      <w:start w:val="1"/>
      <w:numFmt w:val="bullet"/>
      <w:lvlText w:val=""/>
      <w:lvlJc w:val="left"/>
      <w:pPr>
        <w:ind w:left="720" w:hanging="360"/>
      </w:pPr>
      <w:rPr>
        <w:rFonts w:ascii="Symbol" w:hAnsi="Symbol"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60" w15:restartNumberingAfterBreak="0">
    <w:nsid w:val="5BDD0019"/>
    <w:multiLevelType w:val="hybridMultilevel"/>
    <w:tmpl w:val="E44E3330"/>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1" w15:restartNumberingAfterBreak="0">
    <w:nsid w:val="5C781EC9"/>
    <w:multiLevelType w:val="hybridMultilevel"/>
    <w:tmpl w:val="834EAC40"/>
    <w:lvl w:ilvl="0" w:tplc="18D88B90">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62" w15:restartNumberingAfterBreak="0">
    <w:nsid w:val="5E8B4793"/>
    <w:multiLevelType w:val="hybridMultilevel"/>
    <w:tmpl w:val="1A30F772"/>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63" w15:restartNumberingAfterBreak="0">
    <w:nsid w:val="63FB5D47"/>
    <w:multiLevelType w:val="hybridMultilevel"/>
    <w:tmpl w:val="4ECECD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4" w15:restartNumberingAfterBreak="0">
    <w:nsid w:val="661926B3"/>
    <w:multiLevelType w:val="hybridMultilevel"/>
    <w:tmpl w:val="B8A40320"/>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5" w15:restartNumberingAfterBreak="0">
    <w:nsid w:val="66D95245"/>
    <w:multiLevelType w:val="hybridMultilevel"/>
    <w:tmpl w:val="C0A2B6C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6" w15:restartNumberingAfterBreak="0">
    <w:nsid w:val="66EA65DC"/>
    <w:multiLevelType w:val="hybridMultilevel"/>
    <w:tmpl w:val="D404554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67" w15:restartNumberingAfterBreak="0">
    <w:nsid w:val="69065CD4"/>
    <w:multiLevelType w:val="hybridMultilevel"/>
    <w:tmpl w:val="F89C280E"/>
    <w:lvl w:ilvl="0" w:tplc="D966C91E">
      <w:start w:val="1"/>
      <w:numFmt w:val="bullet"/>
      <w:lvlText w:val=""/>
      <w:lvlJc w:val="left"/>
      <w:pPr>
        <w:ind w:left="720" w:hanging="360"/>
      </w:pPr>
      <w:rPr>
        <w:rFonts w:ascii="Symbol" w:hAnsi="Symbol" w:hint="default"/>
      </w:rPr>
    </w:lvl>
    <w:lvl w:ilvl="1" w:tplc="1D4099CC" w:tentative="1">
      <w:start w:val="1"/>
      <w:numFmt w:val="bullet"/>
      <w:lvlText w:val="o"/>
      <w:lvlJc w:val="left"/>
      <w:pPr>
        <w:ind w:left="1440" w:hanging="360"/>
      </w:pPr>
      <w:rPr>
        <w:rFonts w:ascii="Courier New" w:hAnsi="Courier New" w:hint="default"/>
      </w:rPr>
    </w:lvl>
    <w:lvl w:ilvl="2" w:tplc="D4322EB0" w:tentative="1">
      <w:start w:val="1"/>
      <w:numFmt w:val="bullet"/>
      <w:lvlText w:val=""/>
      <w:lvlJc w:val="left"/>
      <w:pPr>
        <w:ind w:left="2160" w:hanging="360"/>
      </w:pPr>
      <w:rPr>
        <w:rFonts w:ascii="Wingdings" w:hAnsi="Wingdings" w:hint="default"/>
      </w:rPr>
    </w:lvl>
    <w:lvl w:ilvl="3" w:tplc="624C9B48" w:tentative="1">
      <w:start w:val="1"/>
      <w:numFmt w:val="bullet"/>
      <w:lvlText w:val=""/>
      <w:lvlJc w:val="left"/>
      <w:pPr>
        <w:ind w:left="2880" w:hanging="360"/>
      </w:pPr>
      <w:rPr>
        <w:rFonts w:ascii="Symbol" w:hAnsi="Symbol" w:hint="default"/>
      </w:rPr>
    </w:lvl>
    <w:lvl w:ilvl="4" w:tplc="9602573C" w:tentative="1">
      <w:start w:val="1"/>
      <w:numFmt w:val="bullet"/>
      <w:lvlText w:val="o"/>
      <w:lvlJc w:val="left"/>
      <w:pPr>
        <w:ind w:left="3600" w:hanging="360"/>
      </w:pPr>
      <w:rPr>
        <w:rFonts w:ascii="Courier New" w:hAnsi="Courier New" w:hint="default"/>
      </w:rPr>
    </w:lvl>
    <w:lvl w:ilvl="5" w:tplc="0CB245A2" w:tentative="1">
      <w:start w:val="1"/>
      <w:numFmt w:val="bullet"/>
      <w:lvlText w:val=""/>
      <w:lvlJc w:val="left"/>
      <w:pPr>
        <w:ind w:left="4320" w:hanging="360"/>
      </w:pPr>
      <w:rPr>
        <w:rFonts w:ascii="Wingdings" w:hAnsi="Wingdings" w:hint="default"/>
      </w:rPr>
    </w:lvl>
    <w:lvl w:ilvl="6" w:tplc="A7AE41BC" w:tentative="1">
      <w:start w:val="1"/>
      <w:numFmt w:val="bullet"/>
      <w:lvlText w:val=""/>
      <w:lvlJc w:val="left"/>
      <w:pPr>
        <w:ind w:left="5040" w:hanging="360"/>
      </w:pPr>
      <w:rPr>
        <w:rFonts w:ascii="Symbol" w:hAnsi="Symbol" w:hint="default"/>
      </w:rPr>
    </w:lvl>
    <w:lvl w:ilvl="7" w:tplc="1F844CB2" w:tentative="1">
      <w:start w:val="1"/>
      <w:numFmt w:val="bullet"/>
      <w:lvlText w:val="o"/>
      <w:lvlJc w:val="left"/>
      <w:pPr>
        <w:ind w:left="5760" w:hanging="360"/>
      </w:pPr>
      <w:rPr>
        <w:rFonts w:ascii="Courier New" w:hAnsi="Courier New" w:hint="default"/>
      </w:rPr>
    </w:lvl>
    <w:lvl w:ilvl="8" w:tplc="BAEC7E2C" w:tentative="1">
      <w:start w:val="1"/>
      <w:numFmt w:val="bullet"/>
      <w:lvlText w:val=""/>
      <w:lvlJc w:val="left"/>
      <w:pPr>
        <w:ind w:left="6480" w:hanging="360"/>
      </w:pPr>
      <w:rPr>
        <w:rFonts w:ascii="Wingdings" w:hAnsi="Wingdings" w:hint="default"/>
      </w:rPr>
    </w:lvl>
  </w:abstractNum>
  <w:abstractNum w:abstractNumId="68" w15:restartNumberingAfterBreak="0">
    <w:nsid w:val="6AAF1A5B"/>
    <w:multiLevelType w:val="multilevel"/>
    <w:tmpl w:val="CB201EE0"/>
    <w:name w:val="WW8Num22"/>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lowerLetter"/>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9" w15:restartNumberingAfterBreak="0">
    <w:nsid w:val="6B9E6260"/>
    <w:multiLevelType w:val="hybridMultilevel"/>
    <w:tmpl w:val="80D6F9DA"/>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0" w15:restartNumberingAfterBreak="0">
    <w:nsid w:val="71FC0E6C"/>
    <w:multiLevelType w:val="hybridMultilevel"/>
    <w:tmpl w:val="D0BE9F18"/>
    <w:lvl w:ilvl="0" w:tplc="0BB68AA2">
      <w:start w:val="5"/>
      <w:numFmt w:val="bullet"/>
      <w:lvlText w:val="-"/>
      <w:lvlJc w:val="left"/>
      <w:pPr>
        <w:ind w:left="720" w:hanging="360"/>
      </w:pPr>
      <w:rPr>
        <w:rFonts w:ascii="Calibri Light" w:eastAsia="Calibri" w:hAnsi="Calibri Light" w:cs="Calibri Light"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1" w15:restartNumberingAfterBreak="0">
    <w:nsid w:val="72E74797"/>
    <w:multiLevelType w:val="multilevel"/>
    <w:tmpl w:val="8D8A7A76"/>
    <w:styleLink w:val="elencopuntatopilivelli"/>
    <w:lvl w:ilvl="0">
      <w:start w:val="1"/>
      <w:numFmt w:val="lowerLetter"/>
      <w:lvlText w:val="%1)"/>
      <w:lvlJc w:val="left"/>
      <w:pPr>
        <w:ind w:left="360" w:hanging="360"/>
      </w:pPr>
      <w:rPr>
        <w:rFonts w:ascii="Georgia" w:hAnsi="Georgia"/>
        <w:sz w:val="22"/>
      </w:rPr>
    </w:lvl>
    <w:lvl w:ilvl="1">
      <w:start w:val="1"/>
      <w:numFmt w:val="lowerRoman"/>
      <w:lvlText w:val="%2)"/>
      <w:lvlJc w:val="left"/>
      <w:pPr>
        <w:ind w:left="720" w:hanging="360"/>
      </w:pPr>
      <w:rPr>
        <w:rFonts w:ascii="Georgia" w:hAnsi="Georgia"/>
        <w:sz w:val="22"/>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2" w15:restartNumberingAfterBreak="0">
    <w:nsid w:val="74B461F6"/>
    <w:multiLevelType w:val="hybridMultilevel"/>
    <w:tmpl w:val="E1CAC518"/>
    <w:lvl w:ilvl="0" w:tplc="6B0ABACC">
      <w:start w:val="1"/>
      <w:numFmt w:val="decimal"/>
      <w:lvlText w:val="%1."/>
      <w:lvlJc w:val="left"/>
      <w:pPr>
        <w:ind w:left="540" w:hanging="360"/>
      </w:pPr>
      <w:rPr>
        <w:rFonts w:ascii="Calibri Light" w:eastAsia="Calibri" w:hAnsi="Calibri Light" w:cs="Calibri Ligh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73" w15:restartNumberingAfterBreak="0">
    <w:nsid w:val="74E97241"/>
    <w:multiLevelType w:val="multilevel"/>
    <w:tmpl w:val="986A8FD6"/>
    <w:lvl w:ilvl="0">
      <w:start w:val="1"/>
      <w:numFmt w:val="decimal"/>
      <w:lvlText w:val="%1."/>
      <w:lvlJc w:val="left"/>
      <w:pPr>
        <w:ind w:left="720" w:hanging="360"/>
      </w:pPr>
      <w:rPr>
        <w:rFonts w:ascii="Calibri Light" w:eastAsia="Calibri" w:hAnsi="Calibri Light" w:cs="Calibri Light"/>
      </w:rPr>
    </w:lvl>
    <w:lvl w:ilvl="1">
      <w:start w:val="2"/>
      <w:numFmt w:val="decimal"/>
      <w:isLgl/>
      <w:lvlText w:val="%1.%2."/>
      <w:lvlJc w:val="left"/>
      <w:pPr>
        <w:ind w:left="720" w:hanging="360"/>
      </w:pPr>
      <w:rPr>
        <w:rFonts w:hint="default"/>
      </w:rPr>
    </w:lvl>
    <w:lvl w:ilvl="2">
      <w:start w:val="1"/>
      <w:numFmt w:val="lowerLetter"/>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4" w15:restartNumberingAfterBreak="0">
    <w:nsid w:val="751B5C6A"/>
    <w:multiLevelType w:val="hybridMultilevel"/>
    <w:tmpl w:val="35729E88"/>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5" w15:restartNumberingAfterBreak="0">
    <w:nsid w:val="79CE288A"/>
    <w:multiLevelType w:val="hybridMultilevel"/>
    <w:tmpl w:val="D9B21044"/>
    <w:lvl w:ilvl="0" w:tplc="3F724FC6">
      <w:numFmt w:val="bullet"/>
      <w:lvlText w:val="-"/>
      <w:lvlJc w:val="left"/>
      <w:pPr>
        <w:ind w:left="720" w:hanging="360"/>
      </w:pPr>
      <w:rPr>
        <w:rFonts w:ascii="Calibri" w:eastAsiaTheme="minorHAnsi" w:hAnsi="Calibri" w:cs="Calibri"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6" w15:restartNumberingAfterBreak="0">
    <w:nsid w:val="7E5A1793"/>
    <w:multiLevelType w:val="hybridMultilevel"/>
    <w:tmpl w:val="99340972"/>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77" w15:restartNumberingAfterBreak="0">
    <w:nsid w:val="7FE66B8C"/>
    <w:multiLevelType w:val="hybridMultilevel"/>
    <w:tmpl w:val="4288BF6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num w:numId="1">
    <w:abstractNumId w:val="41"/>
  </w:num>
  <w:num w:numId="2">
    <w:abstractNumId w:val="71"/>
  </w:num>
  <w:num w:numId="3">
    <w:abstractNumId w:val="29"/>
  </w:num>
  <w:num w:numId="4">
    <w:abstractNumId w:val="67"/>
  </w:num>
  <w:num w:numId="5">
    <w:abstractNumId w:val="55"/>
  </w:num>
  <w:num w:numId="6">
    <w:abstractNumId w:val="58"/>
  </w:num>
  <w:num w:numId="7">
    <w:abstractNumId w:val="32"/>
  </w:num>
  <w:num w:numId="8">
    <w:abstractNumId w:val="5"/>
  </w:num>
  <w:num w:numId="9">
    <w:abstractNumId w:val="17"/>
  </w:num>
  <w:num w:numId="10">
    <w:abstractNumId w:val="30"/>
  </w:num>
  <w:num w:numId="11">
    <w:abstractNumId w:val="72"/>
  </w:num>
  <w:num w:numId="12">
    <w:abstractNumId w:val="34"/>
  </w:num>
  <w:num w:numId="13">
    <w:abstractNumId w:val="73"/>
  </w:num>
  <w:num w:numId="14">
    <w:abstractNumId w:val="18"/>
  </w:num>
  <w:num w:numId="15">
    <w:abstractNumId w:val="6"/>
  </w:num>
  <w:num w:numId="16">
    <w:abstractNumId w:val="61"/>
  </w:num>
  <w:num w:numId="17">
    <w:abstractNumId w:val="53"/>
  </w:num>
  <w:num w:numId="18">
    <w:abstractNumId w:val="4"/>
  </w:num>
  <w:num w:numId="19">
    <w:abstractNumId w:val="24"/>
  </w:num>
  <w:num w:numId="20">
    <w:abstractNumId w:val="59"/>
  </w:num>
  <w:num w:numId="21">
    <w:abstractNumId w:val="42"/>
  </w:num>
  <w:num w:numId="22">
    <w:abstractNumId w:val="66"/>
  </w:num>
  <w:num w:numId="23">
    <w:abstractNumId w:val="21"/>
  </w:num>
  <w:num w:numId="24">
    <w:abstractNumId w:val="12"/>
  </w:num>
  <w:num w:numId="25">
    <w:abstractNumId w:val="0"/>
  </w:num>
  <w:num w:numId="26">
    <w:abstractNumId w:val="35"/>
  </w:num>
  <w:num w:numId="27">
    <w:abstractNumId w:val="65"/>
  </w:num>
  <w:num w:numId="28">
    <w:abstractNumId w:val="33"/>
  </w:num>
  <w:num w:numId="29">
    <w:abstractNumId w:val="37"/>
  </w:num>
  <w:num w:numId="30">
    <w:abstractNumId w:val="76"/>
  </w:num>
  <w:num w:numId="31">
    <w:abstractNumId w:val="60"/>
  </w:num>
  <w:num w:numId="32">
    <w:abstractNumId w:val="62"/>
  </w:num>
  <w:num w:numId="33">
    <w:abstractNumId w:val="52"/>
  </w:num>
  <w:num w:numId="34">
    <w:abstractNumId w:val="43"/>
  </w:num>
  <w:num w:numId="35">
    <w:abstractNumId w:val="23"/>
  </w:num>
  <w:num w:numId="36">
    <w:abstractNumId w:val="63"/>
  </w:num>
  <w:num w:numId="37">
    <w:abstractNumId w:val="38"/>
  </w:num>
  <w:num w:numId="38">
    <w:abstractNumId w:val="51"/>
  </w:num>
  <w:num w:numId="39">
    <w:abstractNumId w:val="46"/>
  </w:num>
  <w:num w:numId="40">
    <w:abstractNumId w:val="45"/>
  </w:num>
  <w:num w:numId="41">
    <w:abstractNumId w:val="3"/>
  </w:num>
  <w:num w:numId="42">
    <w:abstractNumId w:val="70"/>
  </w:num>
  <w:num w:numId="43">
    <w:abstractNumId w:val="1"/>
  </w:num>
  <w:num w:numId="44">
    <w:abstractNumId w:val="44"/>
  </w:num>
  <w:num w:numId="45">
    <w:abstractNumId w:val="26"/>
  </w:num>
  <w:num w:numId="46">
    <w:abstractNumId w:val="15"/>
  </w:num>
  <w:num w:numId="47">
    <w:abstractNumId w:val="27"/>
  </w:num>
  <w:num w:numId="48">
    <w:abstractNumId w:val="14"/>
  </w:num>
  <w:num w:numId="49">
    <w:abstractNumId w:val="22"/>
  </w:num>
  <w:num w:numId="50">
    <w:abstractNumId w:val="7"/>
  </w:num>
  <w:num w:numId="51">
    <w:abstractNumId w:val="77"/>
  </w:num>
  <w:num w:numId="52">
    <w:abstractNumId w:val="50"/>
  </w:num>
  <w:num w:numId="53">
    <w:abstractNumId w:val="48"/>
  </w:num>
  <w:num w:numId="54">
    <w:abstractNumId w:val="28"/>
  </w:num>
  <w:num w:numId="55">
    <w:abstractNumId w:val="11"/>
  </w:num>
  <w:num w:numId="56">
    <w:abstractNumId w:val="25"/>
  </w:num>
  <w:num w:numId="57">
    <w:abstractNumId w:val="16"/>
  </w:num>
  <w:num w:numId="58">
    <w:abstractNumId w:val="2"/>
  </w:num>
  <w:num w:numId="59">
    <w:abstractNumId w:val="69"/>
  </w:num>
  <w:num w:numId="60">
    <w:abstractNumId w:val="20"/>
  </w:num>
  <w:num w:numId="61">
    <w:abstractNumId w:val="39"/>
  </w:num>
  <w:num w:numId="62">
    <w:abstractNumId w:val="10"/>
  </w:num>
  <w:num w:numId="63">
    <w:abstractNumId w:val="57"/>
  </w:num>
  <w:num w:numId="64">
    <w:abstractNumId w:val="75"/>
  </w:num>
  <w:num w:numId="65">
    <w:abstractNumId w:val="49"/>
  </w:num>
  <w:num w:numId="66">
    <w:abstractNumId w:val="40"/>
  </w:num>
  <w:num w:numId="67">
    <w:abstractNumId w:val="9"/>
  </w:num>
  <w:num w:numId="68">
    <w:abstractNumId w:val="13"/>
  </w:num>
  <w:num w:numId="69">
    <w:abstractNumId w:val="31"/>
  </w:num>
  <w:num w:numId="70">
    <w:abstractNumId w:val="74"/>
  </w:num>
  <w:num w:numId="71">
    <w:abstractNumId w:val="54"/>
  </w:num>
  <w:num w:numId="72">
    <w:abstractNumId w:val="47"/>
  </w:num>
  <w:num w:numId="73">
    <w:abstractNumId w:val="36"/>
  </w:num>
  <w:num w:numId="74">
    <w:abstractNumId w:val="36"/>
  </w:num>
  <w:num w:numId="75">
    <w:abstractNumId w:val="64"/>
  </w:num>
  <w:num w:numId="76">
    <w:abstractNumId w:val="56"/>
  </w:num>
  <w:num w:numId="77">
    <w:abstractNumId w:val="19"/>
  </w:num>
  <w:numIdMacAtCleanup w:val="7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attachedTemplate r:id="rId1"/>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ocumentProtection w:formatting="1" w:enforcement="0"/>
  <w:defaultTabStop w:val="709"/>
  <w:hyphenationZone w:val="283"/>
  <w:drawingGridHorizontalSpacing w:val="110"/>
  <w:displayHorizontalDrawingGridEvery w:val="2"/>
  <w:characterSpacingControl w:val="doNotCompress"/>
  <w:hdrShapeDefaults>
    <o:shapedefaults v:ext="edit" spidmax="8193" style="mso-position-vertical-relative:line" fillcolor="#3f80cd" strokecolor="none [2404]">
      <v:fill color="#3f80cd" color2="#9bc1ff" focusposition="" focussize=",90" type="gradient">
        <o:fill v:ext="view" type="gradientUnscaled"/>
      </v:fill>
      <v:stroke color="none [2404]" weight="1.5pt"/>
      <v:shadow on="t" opacity="22938f" offset="0"/>
      <v:textbox inset=",7.2pt,,7.2pt"/>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55C78"/>
    <w:rsid w:val="00001304"/>
    <w:rsid w:val="00001668"/>
    <w:rsid w:val="0000229F"/>
    <w:rsid w:val="00002327"/>
    <w:rsid w:val="000026C6"/>
    <w:rsid w:val="000029B8"/>
    <w:rsid w:val="00002D40"/>
    <w:rsid w:val="00003204"/>
    <w:rsid w:val="00003752"/>
    <w:rsid w:val="00003ACD"/>
    <w:rsid w:val="00003DB9"/>
    <w:rsid w:val="00003EDB"/>
    <w:rsid w:val="0000403C"/>
    <w:rsid w:val="000041EF"/>
    <w:rsid w:val="000042C5"/>
    <w:rsid w:val="0000437A"/>
    <w:rsid w:val="0000442B"/>
    <w:rsid w:val="00004AA3"/>
    <w:rsid w:val="00004EAA"/>
    <w:rsid w:val="000051CE"/>
    <w:rsid w:val="000052BE"/>
    <w:rsid w:val="000053B4"/>
    <w:rsid w:val="000058B9"/>
    <w:rsid w:val="000069ED"/>
    <w:rsid w:val="00006CF4"/>
    <w:rsid w:val="0000731F"/>
    <w:rsid w:val="00007FBC"/>
    <w:rsid w:val="00007FED"/>
    <w:rsid w:val="00010159"/>
    <w:rsid w:val="0001063B"/>
    <w:rsid w:val="00010839"/>
    <w:rsid w:val="0001103D"/>
    <w:rsid w:val="000124FF"/>
    <w:rsid w:val="00012688"/>
    <w:rsid w:val="000129C1"/>
    <w:rsid w:val="00012B3D"/>
    <w:rsid w:val="00012BF7"/>
    <w:rsid w:val="00012C9C"/>
    <w:rsid w:val="00013C5F"/>
    <w:rsid w:val="00013D25"/>
    <w:rsid w:val="00014354"/>
    <w:rsid w:val="000143CB"/>
    <w:rsid w:val="000146F8"/>
    <w:rsid w:val="000147B0"/>
    <w:rsid w:val="0001486B"/>
    <w:rsid w:val="00014956"/>
    <w:rsid w:val="000149DA"/>
    <w:rsid w:val="00014AA9"/>
    <w:rsid w:val="00014BFD"/>
    <w:rsid w:val="00014D82"/>
    <w:rsid w:val="0001509C"/>
    <w:rsid w:val="00015608"/>
    <w:rsid w:val="0001572B"/>
    <w:rsid w:val="000158B4"/>
    <w:rsid w:val="00015FC2"/>
    <w:rsid w:val="000161CA"/>
    <w:rsid w:val="00016222"/>
    <w:rsid w:val="000169C4"/>
    <w:rsid w:val="00016B3F"/>
    <w:rsid w:val="00016B41"/>
    <w:rsid w:val="00016C17"/>
    <w:rsid w:val="000174E9"/>
    <w:rsid w:val="00017859"/>
    <w:rsid w:val="00017C84"/>
    <w:rsid w:val="00017CE1"/>
    <w:rsid w:val="00017D4E"/>
    <w:rsid w:val="00017F4D"/>
    <w:rsid w:val="00020161"/>
    <w:rsid w:val="00020B0E"/>
    <w:rsid w:val="00020CC8"/>
    <w:rsid w:val="00020CCD"/>
    <w:rsid w:val="000210F5"/>
    <w:rsid w:val="00021586"/>
    <w:rsid w:val="000215C5"/>
    <w:rsid w:val="0002182C"/>
    <w:rsid w:val="00021B55"/>
    <w:rsid w:val="0002285A"/>
    <w:rsid w:val="00023E22"/>
    <w:rsid w:val="00024711"/>
    <w:rsid w:val="00024E22"/>
    <w:rsid w:val="00025689"/>
    <w:rsid w:val="000256A4"/>
    <w:rsid w:val="0002572D"/>
    <w:rsid w:val="00025862"/>
    <w:rsid w:val="000260EF"/>
    <w:rsid w:val="00026210"/>
    <w:rsid w:val="00026254"/>
    <w:rsid w:val="00026408"/>
    <w:rsid w:val="000266A3"/>
    <w:rsid w:val="00026D11"/>
    <w:rsid w:val="0002704C"/>
    <w:rsid w:val="000270FB"/>
    <w:rsid w:val="0002762D"/>
    <w:rsid w:val="00027C61"/>
    <w:rsid w:val="00027DD4"/>
    <w:rsid w:val="00027EC7"/>
    <w:rsid w:val="0003032F"/>
    <w:rsid w:val="000307D5"/>
    <w:rsid w:val="000310F6"/>
    <w:rsid w:val="0003111C"/>
    <w:rsid w:val="0003112F"/>
    <w:rsid w:val="00031176"/>
    <w:rsid w:val="000312D4"/>
    <w:rsid w:val="000317CC"/>
    <w:rsid w:val="00031B51"/>
    <w:rsid w:val="00031DDB"/>
    <w:rsid w:val="00031F49"/>
    <w:rsid w:val="00032E8D"/>
    <w:rsid w:val="00032F3E"/>
    <w:rsid w:val="00032FF6"/>
    <w:rsid w:val="000332CA"/>
    <w:rsid w:val="00033A59"/>
    <w:rsid w:val="00033D02"/>
    <w:rsid w:val="00034147"/>
    <w:rsid w:val="00034666"/>
    <w:rsid w:val="00034812"/>
    <w:rsid w:val="0003539F"/>
    <w:rsid w:val="000354CD"/>
    <w:rsid w:val="0003571F"/>
    <w:rsid w:val="00035841"/>
    <w:rsid w:val="00035A06"/>
    <w:rsid w:val="00035BB7"/>
    <w:rsid w:val="00035C00"/>
    <w:rsid w:val="000360CC"/>
    <w:rsid w:val="00037A8B"/>
    <w:rsid w:val="00037C61"/>
    <w:rsid w:val="00037D39"/>
    <w:rsid w:val="000400E8"/>
    <w:rsid w:val="00040F7C"/>
    <w:rsid w:val="00041483"/>
    <w:rsid w:val="000414FF"/>
    <w:rsid w:val="00041E6E"/>
    <w:rsid w:val="00042515"/>
    <w:rsid w:val="000430C3"/>
    <w:rsid w:val="00043A1C"/>
    <w:rsid w:val="00043E5B"/>
    <w:rsid w:val="000444EA"/>
    <w:rsid w:val="000447D4"/>
    <w:rsid w:val="00044939"/>
    <w:rsid w:val="00044C68"/>
    <w:rsid w:val="0004559B"/>
    <w:rsid w:val="00045DC2"/>
    <w:rsid w:val="00045FAE"/>
    <w:rsid w:val="00046205"/>
    <w:rsid w:val="000463FF"/>
    <w:rsid w:val="0004680C"/>
    <w:rsid w:val="0004684F"/>
    <w:rsid w:val="00046968"/>
    <w:rsid w:val="00046DD5"/>
    <w:rsid w:val="000471AC"/>
    <w:rsid w:val="0004728D"/>
    <w:rsid w:val="00047B81"/>
    <w:rsid w:val="00047F46"/>
    <w:rsid w:val="00047FA3"/>
    <w:rsid w:val="00050160"/>
    <w:rsid w:val="00050248"/>
    <w:rsid w:val="000509D6"/>
    <w:rsid w:val="00050DF4"/>
    <w:rsid w:val="00050E4C"/>
    <w:rsid w:val="000513C2"/>
    <w:rsid w:val="00051521"/>
    <w:rsid w:val="000516DE"/>
    <w:rsid w:val="000522BC"/>
    <w:rsid w:val="00052B7B"/>
    <w:rsid w:val="00053103"/>
    <w:rsid w:val="00053415"/>
    <w:rsid w:val="00053CD6"/>
    <w:rsid w:val="000540B8"/>
    <w:rsid w:val="0005412C"/>
    <w:rsid w:val="000544B7"/>
    <w:rsid w:val="00054A2F"/>
    <w:rsid w:val="00055026"/>
    <w:rsid w:val="000553E7"/>
    <w:rsid w:val="00055E24"/>
    <w:rsid w:val="00055F44"/>
    <w:rsid w:val="00055FB6"/>
    <w:rsid w:val="00056060"/>
    <w:rsid w:val="00056271"/>
    <w:rsid w:val="00056428"/>
    <w:rsid w:val="00056677"/>
    <w:rsid w:val="0005668D"/>
    <w:rsid w:val="0005670C"/>
    <w:rsid w:val="000568C4"/>
    <w:rsid w:val="0005711E"/>
    <w:rsid w:val="00057256"/>
    <w:rsid w:val="0005742C"/>
    <w:rsid w:val="00057604"/>
    <w:rsid w:val="00057A15"/>
    <w:rsid w:val="00057AA0"/>
    <w:rsid w:val="00057E8B"/>
    <w:rsid w:val="0006006C"/>
    <w:rsid w:val="000607C0"/>
    <w:rsid w:val="000623E3"/>
    <w:rsid w:val="000626B0"/>
    <w:rsid w:val="0006291D"/>
    <w:rsid w:val="00062A0C"/>
    <w:rsid w:val="00062D80"/>
    <w:rsid w:val="0006321F"/>
    <w:rsid w:val="00063E61"/>
    <w:rsid w:val="00063F67"/>
    <w:rsid w:val="000643EF"/>
    <w:rsid w:val="00064D49"/>
    <w:rsid w:val="00064E0B"/>
    <w:rsid w:val="0006569B"/>
    <w:rsid w:val="00065728"/>
    <w:rsid w:val="00065F20"/>
    <w:rsid w:val="000663EB"/>
    <w:rsid w:val="00067239"/>
    <w:rsid w:val="00067CA7"/>
    <w:rsid w:val="00070080"/>
    <w:rsid w:val="00070168"/>
    <w:rsid w:val="000711D5"/>
    <w:rsid w:val="00071337"/>
    <w:rsid w:val="000713A3"/>
    <w:rsid w:val="00071408"/>
    <w:rsid w:val="0007143D"/>
    <w:rsid w:val="0007145D"/>
    <w:rsid w:val="000723ED"/>
    <w:rsid w:val="000723F0"/>
    <w:rsid w:val="000729A1"/>
    <w:rsid w:val="00072C77"/>
    <w:rsid w:val="00072C8A"/>
    <w:rsid w:val="00072F0E"/>
    <w:rsid w:val="00073809"/>
    <w:rsid w:val="00073AB4"/>
    <w:rsid w:val="00073DAA"/>
    <w:rsid w:val="0007457B"/>
    <w:rsid w:val="00074865"/>
    <w:rsid w:val="00074A2C"/>
    <w:rsid w:val="00074BB6"/>
    <w:rsid w:val="0007571C"/>
    <w:rsid w:val="00075A29"/>
    <w:rsid w:val="0007600D"/>
    <w:rsid w:val="0007689C"/>
    <w:rsid w:val="00076E1E"/>
    <w:rsid w:val="0007793C"/>
    <w:rsid w:val="00077F71"/>
    <w:rsid w:val="00080283"/>
    <w:rsid w:val="0008034A"/>
    <w:rsid w:val="000805A9"/>
    <w:rsid w:val="00081281"/>
    <w:rsid w:val="00081F3B"/>
    <w:rsid w:val="00082037"/>
    <w:rsid w:val="000822D2"/>
    <w:rsid w:val="0008263E"/>
    <w:rsid w:val="000827E3"/>
    <w:rsid w:val="00082980"/>
    <w:rsid w:val="00082BFC"/>
    <w:rsid w:val="00082D26"/>
    <w:rsid w:val="00083087"/>
    <w:rsid w:val="000833FF"/>
    <w:rsid w:val="00084498"/>
    <w:rsid w:val="00084900"/>
    <w:rsid w:val="00085806"/>
    <w:rsid w:val="00085B84"/>
    <w:rsid w:val="00086717"/>
    <w:rsid w:val="000873BF"/>
    <w:rsid w:val="0008746D"/>
    <w:rsid w:val="0009028B"/>
    <w:rsid w:val="00090360"/>
    <w:rsid w:val="0009070D"/>
    <w:rsid w:val="00090A60"/>
    <w:rsid w:val="00090FC5"/>
    <w:rsid w:val="00091550"/>
    <w:rsid w:val="000916C8"/>
    <w:rsid w:val="00091B6E"/>
    <w:rsid w:val="00091BF9"/>
    <w:rsid w:val="0009228B"/>
    <w:rsid w:val="000923E5"/>
    <w:rsid w:val="00093049"/>
    <w:rsid w:val="00093589"/>
    <w:rsid w:val="000938DD"/>
    <w:rsid w:val="0009397E"/>
    <w:rsid w:val="0009473F"/>
    <w:rsid w:val="00096C03"/>
    <w:rsid w:val="0009709C"/>
    <w:rsid w:val="0009714E"/>
    <w:rsid w:val="00097AF1"/>
    <w:rsid w:val="00097BD4"/>
    <w:rsid w:val="000A02DE"/>
    <w:rsid w:val="000A0549"/>
    <w:rsid w:val="000A0668"/>
    <w:rsid w:val="000A14FD"/>
    <w:rsid w:val="000A1667"/>
    <w:rsid w:val="000A1B89"/>
    <w:rsid w:val="000A1BFF"/>
    <w:rsid w:val="000A1F8D"/>
    <w:rsid w:val="000A22D8"/>
    <w:rsid w:val="000A236B"/>
    <w:rsid w:val="000A3527"/>
    <w:rsid w:val="000A3C40"/>
    <w:rsid w:val="000A43FB"/>
    <w:rsid w:val="000A4407"/>
    <w:rsid w:val="000A4B9A"/>
    <w:rsid w:val="000A4D73"/>
    <w:rsid w:val="000A4F21"/>
    <w:rsid w:val="000A58E9"/>
    <w:rsid w:val="000A5A86"/>
    <w:rsid w:val="000A5A98"/>
    <w:rsid w:val="000A6293"/>
    <w:rsid w:val="000A68B4"/>
    <w:rsid w:val="000A6F97"/>
    <w:rsid w:val="000A7048"/>
    <w:rsid w:val="000A7608"/>
    <w:rsid w:val="000A7B24"/>
    <w:rsid w:val="000A7D83"/>
    <w:rsid w:val="000B0093"/>
    <w:rsid w:val="000B04B2"/>
    <w:rsid w:val="000B0D02"/>
    <w:rsid w:val="000B0D5F"/>
    <w:rsid w:val="000B17DA"/>
    <w:rsid w:val="000B18ED"/>
    <w:rsid w:val="000B19C5"/>
    <w:rsid w:val="000B1EB2"/>
    <w:rsid w:val="000B1F29"/>
    <w:rsid w:val="000B2314"/>
    <w:rsid w:val="000B2BF6"/>
    <w:rsid w:val="000B31C6"/>
    <w:rsid w:val="000B335D"/>
    <w:rsid w:val="000B36EE"/>
    <w:rsid w:val="000B393B"/>
    <w:rsid w:val="000B39CE"/>
    <w:rsid w:val="000B3FC3"/>
    <w:rsid w:val="000B41FC"/>
    <w:rsid w:val="000B4303"/>
    <w:rsid w:val="000B52B4"/>
    <w:rsid w:val="000B573E"/>
    <w:rsid w:val="000B5D72"/>
    <w:rsid w:val="000B6EC4"/>
    <w:rsid w:val="000B7388"/>
    <w:rsid w:val="000B7B0D"/>
    <w:rsid w:val="000C083A"/>
    <w:rsid w:val="000C146A"/>
    <w:rsid w:val="000C1DB4"/>
    <w:rsid w:val="000C1ECE"/>
    <w:rsid w:val="000C20D6"/>
    <w:rsid w:val="000C2311"/>
    <w:rsid w:val="000C26C2"/>
    <w:rsid w:val="000C297C"/>
    <w:rsid w:val="000C30E1"/>
    <w:rsid w:val="000C3121"/>
    <w:rsid w:val="000C3390"/>
    <w:rsid w:val="000C3A0A"/>
    <w:rsid w:val="000C4D4F"/>
    <w:rsid w:val="000C5F4C"/>
    <w:rsid w:val="000C628B"/>
    <w:rsid w:val="000C64A8"/>
    <w:rsid w:val="000C6C50"/>
    <w:rsid w:val="000C6E8A"/>
    <w:rsid w:val="000C73D7"/>
    <w:rsid w:val="000C7A17"/>
    <w:rsid w:val="000C7E4E"/>
    <w:rsid w:val="000C7FC1"/>
    <w:rsid w:val="000D0081"/>
    <w:rsid w:val="000D0AA7"/>
    <w:rsid w:val="000D0DB4"/>
    <w:rsid w:val="000D0F3B"/>
    <w:rsid w:val="000D0F75"/>
    <w:rsid w:val="000D0FEC"/>
    <w:rsid w:val="000D10D3"/>
    <w:rsid w:val="000D1568"/>
    <w:rsid w:val="000D16D5"/>
    <w:rsid w:val="000D1808"/>
    <w:rsid w:val="000D1A38"/>
    <w:rsid w:val="000D1B6A"/>
    <w:rsid w:val="000D1BA2"/>
    <w:rsid w:val="000D1DBD"/>
    <w:rsid w:val="000D24A7"/>
    <w:rsid w:val="000D2A53"/>
    <w:rsid w:val="000D2D85"/>
    <w:rsid w:val="000D3562"/>
    <w:rsid w:val="000D36DC"/>
    <w:rsid w:val="000D3DE2"/>
    <w:rsid w:val="000D3E22"/>
    <w:rsid w:val="000D473C"/>
    <w:rsid w:val="000D4917"/>
    <w:rsid w:val="000D4A47"/>
    <w:rsid w:val="000D5028"/>
    <w:rsid w:val="000D50DB"/>
    <w:rsid w:val="000D519E"/>
    <w:rsid w:val="000D5A7C"/>
    <w:rsid w:val="000D6226"/>
    <w:rsid w:val="000D624E"/>
    <w:rsid w:val="000D66CB"/>
    <w:rsid w:val="000D68DF"/>
    <w:rsid w:val="000D6A2A"/>
    <w:rsid w:val="000D6C31"/>
    <w:rsid w:val="000D6CB5"/>
    <w:rsid w:val="000D7AFA"/>
    <w:rsid w:val="000D7BC2"/>
    <w:rsid w:val="000E081A"/>
    <w:rsid w:val="000E0880"/>
    <w:rsid w:val="000E127F"/>
    <w:rsid w:val="000E1711"/>
    <w:rsid w:val="000E194A"/>
    <w:rsid w:val="000E1AD5"/>
    <w:rsid w:val="000E1D46"/>
    <w:rsid w:val="000E1F89"/>
    <w:rsid w:val="000E1FA3"/>
    <w:rsid w:val="000E245F"/>
    <w:rsid w:val="000E2812"/>
    <w:rsid w:val="000E3955"/>
    <w:rsid w:val="000E3C45"/>
    <w:rsid w:val="000E4526"/>
    <w:rsid w:val="000E4A56"/>
    <w:rsid w:val="000E4C84"/>
    <w:rsid w:val="000E4DA0"/>
    <w:rsid w:val="000E4E1C"/>
    <w:rsid w:val="000E5338"/>
    <w:rsid w:val="000E55F7"/>
    <w:rsid w:val="000E575C"/>
    <w:rsid w:val="000E5AD0"/>
    <w:rsid w:val="000E6196"/>
    <w:rsid w:val="000E619B"/>
    <w:rsid w:val="000E65A1"/>
    <w:rsid w:val="000E6A25"/>
    <w:rsid w:val="000E709C"/>
    <w:rsid w:val="000E7867"/>
    <w:rsid w:val="000E7E2C"/>
    <w:rsid w:val="000E7EE8"/>
    <w:rsid w:val="000F0429"/>
    <w:rsid w:val="000F0720"/>
    <w:rsid w:val="000F107A"/>
    <w:rsid w:val="000F145D"/>
    <w:rsid w:val="000F1930"/>
    <w:rsid w:val="000F1A2F"/>
    <w:rsid w:val="000F2137"/>
    <w:rsid w:val="000F25AA"/>
    <w:rsid w:val="000F29A3"/>
    <w:rsid w:val="000F2BC0"/>
    <w:rsid w:val="000F34C6"/>
    <w:rsid w:val="000F3605"/>
    <w:rsid w:val="000F3744"/>
    <w:rsid w:val="000F37E2"/>
    <w:rsid w:val="000F3A7E"/>
    <w:rsid w:val="000F3D6E"/>
    <w:rsid w:val="000F416C"/>
    <w:rsid w:val="000F480A"/>
    <w:rsid w:val="000F4AF1"/>
    <w:rsid w:val="000F538F"/>
    <w:rsid w:val="000F5AA3"/>
    <w:rsid w:val="000F61C0"/>
    <w:rsid w:val="000F62D1"/>
    <w:rsid w:val="000F64B1"/>
    <w:rsid w:val="000F65A9"/>
    <w:rsid w:val="000F6AF0"/>
    <w:rsid w:val="000F767E"/>
    <w:rsid w:val="000F76A2"/>
    <w:rsid w:val="000F79CD"/>
    <w:rsid w:val="000F7E2B"/>
    <w:rsid w:val="001001DB"/>
    <w:rsid w:val="0010039A"/>
    <w:rsid w:val="001003A4"/>
    <w:rsid w:val="001005BD"/>
    <w:rsid w:val="00100684"/>
    <w:rsid w:val="00100999"/>
    <w:rsid w:val="00100AC6"/>
    <w:rsid w:val="00100ADE"/>
    <w:rsid w:val="00100F83"/>
    <w:rsid w:val="00101147"/>
    <w:rsid w:val="001012EA"/>
    <w:rsid w:val="00101589"/>
    <w:rsid w:val="0010166A"/>
    <w:rsid w:val="00101829"/>
    <w:rsid w:val="00101848"/>
    <w:rsid w:val="00101AFC"/>
    <w:rsid w:val="00101D93"/>
    <w:rsid w:val="00101F30"/>
    <w:rsid w:val="0010255E"/>
    <w:rsid w:val="001025D8"/>
    <w:rsid w:val="0010270F"/>
    <w:rsid w:val="0010294D"/>
    <w:rsid w:val="001029C8"/>
    <w:rsid w:val="001035DE"/>
    <w:rsid w:val="00103A8B"/>
    <w:rsid w:val="00103AC4"/>
    <w:rsid w:val="00103B43"/>
    <w:rsid w:val="00103DFD"/>
    <w:rsid w:val="00104C2C"/>
    <w:rsid w:val="0010526E"/>
    <w:rsid w:val="00105C66"/>
    <w:rsid w:val="00105DF6"/>
    <w:rsid w:val="0010602D"/>
    <w:rsid w:val="0010623A"/>
    <w:rsid w:val="0010629D"/>
    <w:rsid w:val="00106467"/>
    <w:rsid w:val="00106F71"/>
    <w:rsid w:val="00107F0B"/>
    <w:rsid w:val="00107F93"/>
    <w:rsid w:val="0011043C"/>
    <w:rsid w:val="00110AF1"/>
    <w:rsid w:val="00111484"/>
    <w:rsid w:val="00111929"/>
    <w:rsid w:val="00111B6E"/>
    <w:rsid w:val="00112034"/>
    <w:rsid w:val="00112258"/>
    <w:rsid w:val="00112A15"/>
    <w:rsid w:val="00112F80"/>
    <w:rsid w:val="0011310E"/>
    <w:rsid w:val="00114004"/>
    <w:rsid w:val="0011444F"/>
    <w:rsid w:val="001146C3"/>
    <w:rsid w:val="001147EB"/>
    <w:rsid w:val="00114D1A"/>
    <w:rsid w:val="00114E3A"/>
    <w:rsid w:val="00115094"/>
    <w:rsid w:val="001150FF"/>
    <w:rsid w:val="00115230"/>
    <w:rsid w:val="0011544B"/>
    <w:rsid w:val="0011597F"/>
    <w:rsid w:val="001160D7"/>
    <w:rsid w:val="00116737"/>
    <w:rsid w:val="00116CC6"/>
    <w:rsid w:val="00116E37"/>
    <w:rsid w:val="00116EB3"/>
    <w:rsid w:val="00117420"/>
    <w:rsid w:val="0011751A"/>
    <w:rsid w:val="00117DBC"/>
    <w:rsid w:val="00117E90"/>
    <w:rsid w:val="0012083E"/>
    <w:rsid w:val="00120D2D"/>
    <w:rsid w:val="00120F88"/>
    <w:rsid w:val="001224BB"/>
    <w:rsid w:val="001224D1"/>
    <w:rsid w:val="00122A6F"/>
    <w:rsid w:val="00123141"/>
    <w:rsid w:val="0012323B"/>
    <w:rsid w:val="0012327A"/>
    <w:rsid w:val="00123297"/>
    <w:rsid w:val="001233F4"/>
    <w:rsid w:val="00123814"/>
    <w:rsid w:val="00123E39"/>
    <w:rsid w:val="00123EFF"/>
    <w:rsid w:val="00123FEE"/>
    <w:rsid w:val="00124120"/>
    <w:rsid w:val="001242E3"/>
    <w:rsid w:val="00124471"/>
    <w:rsid w:val="001245C3"/>
    <w:rsid w:val="0012499A"/>
    <w:rsid w:val="00124AE8"/>
    <w:rsid w:val="00125060"/>
    <w:rsid w:val="00125266"/>
    <w:rsid w:val="001255D2"/>
    <w:rsid w:val="001256EE"/>
    <w:rsid w:val="00125787"/>
    <w:rsid w:val="001258C3"/>
    <w:rsid w:val="00125A2D"/>
    <w:rsid w:val="00125A52"/>
    <w:rsid w:val="0012631E"/>
    <w:rsid w:val="00126541"/>
    <w:rsid w:val="0012684D"/>
    <w:rsid w:val="00127172"/>
    <w:rsid w:val="001271E1"/>
    <w:rsid w:val="00127311"/>
    <w:rsid w:val="0012747F"/>
    <w:rsid w:val="001276BC"/>
    <w:rsid w:val="0013068F"/>
    <w:rsid w:val="00130AFF"/>
    <w:rsid w:val="001310CD"/>
    <w:rsid w:val="00131262"/>
    <w:rsid w:val="001313A4"/>
    <w:rsid w:val="001318CF"/>
    <w:rsid w:val="00131EC9"/>
    <w:rsid w:val="00132266"/>
    <w:rsid w:val="001324BF"/>
    <w:rsid w:val="00132680"/>
    <w:rsid w:val="001327EF"/>
    <w:rsid w:val="00132969"/>
    <w:rsid w:val="00132ED8"/>
    <w:rsid w:val="001330A7"/>
    <w:rsid w:val="00133322"/>
    <w:rsid w:val="00133669"/>
    <w:rsid w:val="00134195"/>
    <w:rsid w:val="001344E1"/>
    <w:rsid w:val="00134D05"/>
    <w:rsid w:val="00134EA6"/>
    <w:rsid w:val="00135FC5"/>
    <w:rsid w:val="00135FDC"/>
    <w:rsid w:val="001361A7"/>
    <w:rsid w:val="00136745"/>
    <w:rsid w:val="001369C7"/>
    <w:rsid w:val="001369F3"/>
    <w:rsid w:val="00136F04"/>
    <w:rsid w:val="001373CC"/>
    <w:rsid w:val="001379A6"/>
    <w:rsid w:val="00137B8E"/>
    <w:rsid w:val="00137FC0"/>
    <w:rsid w:val="001401C6"/>
    <w:rsid w:val="001402D3"/>
    <w:rsid w:val="0014045F"/>
    <w:rsid w:val="001406FA"/>
    <w:rsid w:val="00140896"/>
    <w:rsid w:val="00141282"/>
    <w:rsid w:val="0014153A"/>
    <w:rsid w:val="001415A5"/>
    <w:rsid w:val="0014172C"/>
    <w:rsid w:val="001424C8"/>
    <w:rsid w:val="0014261F"/>
    <w:rsid w:val="001429ED"/>
    <w:rsid w:val="00142C05"/>
    <w:rsid w:val="001430F5"/>
    <w:rsid w:val="001433F6"/>
    <w:rsid w:val="001434F4"/>
    <w:rsid w:val="0014358D"/>
    <w:rsid w:val="0014388F"/>
    <w:rsid w:val="00143B22"/>
    <w:rsid w:val="001445F0"/>
    <w:rsid w:val="001448C6"/>
    <w:rsid w:val="00145204"/>
    <w:rsid w:val="00145361"/>
    <w:rsid w:val="001455C9"/>
    <w:rsid w:val="00145798"/>
    <w:rsid w:val="00145863"/>
    <w:rsid w:val="00145D22"/>
    <w:rsid w:val="00146704"/>
    <w:rsid w:val="0014698F"/>
    <w:rsid w:val="00146B03"/>
    <w:rsid w:val="00146B50"/>
    <w:rsid w:val="00146BD0"/>
    <w:rsid w:val="001478DF"/>
    <w:rsid w:val="00147F6E"/>
    <w:rsid w:val="001504B6"/>
    <w:rsid w:val="00150C93"/>
    <w:rsid w:val="00150E72"/>
    <w:rsid w:val="00150F6A"/>
    <w:rsid w:val="00151132"/>
    <w:rsid w:val="001511E3"/>
    <w:rsid w:val="00151292"/>
    <w:rsid w:val="001517E4"/>
    <w:rsid w:val="00151A47"/>
    <w:rsid w:val="00151C63"/>
    <w:rsid w:val="001523A3"/>
    <w:rsid w:val="001524CA"/>
    <w:rsid w:val="00152836"/>
    <w:rsid w:val="00152F6E"/>
    <w:rsid w:val="00153BA4"/>
    <w:rsid w:val="00154595"/>
    <w:rsid w:val="001549EF"/>
    <w:rsid w:val="00154ADC"/>
    <w:rsid w:val="00154B98"/>
    <w:rsid w:val="00154DB2"/>
    <w:rsid w:val="00155508"/>
    <w:rsid w:val="00155532"/>
    <w:rsid w:val="001555FC"/>
    <w:rsid w:val="0015570A"/>
    <w:rsid w:val="00155A02"/>
    <w:rsid w:val="00155BFF"/>
    <w:rsid w:val="00155CEB"/>
    <w:rsid w:val="00155F0A"/>
    <w:rsid w:val="001560FE"/>
    <w:rsid w:val="00156201"/>
    <w:rsid w:val="001564BC"/>
    <w:rsid w:val="00156BA2"/>
    <w:rsid w:val="001573BB"/>
    <w:rsid w:val="001575B7"/>
    <w:rsid w:val="001602F4"/>
    <w:rsid w:val="00160336"/>
    <w:rsid w:val="00160A64"/>
    <w:rsid w:val="00160CDE"/>
    <w:rsid w:val="001610FF"/>
    <w:rsid w:val="001612C8"/>
    <w:rsid w:val="00161599"/>
    <w:rsid w:val="00161927"/>
    <w:rsid w:val="00162398"/>
    <w:rsid w:val="00162474"/>
    <w:rsid w:val="00162493"/>
    <w:rsid w:val="00162A12"/>
    <w:rsid w:val="00162B84"/>
    <w:rsid w:val="00162C4B"/>
    <w:rsid w:val="00162EEE"/>
    <w:rsid w:val="00162FB9"/>
    <w:rsid w:val="00163CA7"/>
    <w:rsid w:val="00163F84"/>
    <w:rsid w:val="00164875"/>
    <w:rsid w:val="00164E87"/>
    <w:rsid w:val="00165056"/>
    <w:rsid w:val="00165275"/>
    <w:rsid w:val="00165D9B"/>
    <w:rsid w:val="00165DC7"/>
    <w:rsid w:val="00165E26"/>
    <w:rsid w:val="0016610F"/>
    <w:rsid w:val="0016670D"/>
    <w:rsid w:val="00167712"/>
    <w:rsid w:val="0016793D"/>
    <w:rsid w:val="0017004B"/>
    <w:rsid w:val="00170658"/>
    <w:rsid w:val="001706E7"/>
    <w:rsid w:val="00171C24"/>
    <w:rsid w:val="00171F04"/>
    <w:rsid w:val="0017205F"/>
    <w:rsid w:val="001720E4"/>
    <w:rsid w:val="0017230D"/>
    <w:rsid w:val="001727C4"/>
    <w:rsid w:val="00172F80"/>
    <w:rsid w:val="001731A0"/>
    <w:rsid w:val="001735B3"/>
    <w:rsid w:val="00173F10"/>
    <w:rsid w:val="00173FFB"/>
    <w:rsid w:val="0017445B"/>
    <w:rsid w:val="001749C4"/>
    <w:rsid w:val="00174CF6"/>
    <w:rsid w:val="00174E54"/>
    <w:rsid w:val="00174FE2"/>
    <w:rsid w:val="001757D7"/>
    <w:rsid w:val="0017611F"/>
    <w:rsid w:val="0017625F"/>
    <w:rsid w:val="0017660F"/>
    <w:rsid w:val="001766FD"/>
    <w:rsid w:val="001771EC"/>
    <w:rsid w:val="00177283"/>
    <w:rsid w:val="001775FC"/>
    <w:rsid w:val="0018016F"/>
    <w:rsid w:val="0018093F"/>
    <w:rsid w:val="00180F09"/>
    <w:rsid w:val="00181621"/>
    <w:rsid w:val="00181668"/>
    <w:rsid w:val="0018171E"/>
    <w:rsid w:val="00181CC0"/>
    <w:rsid w:val="00182083"/>
    <w:rsid w:val="0018219B"/>
    <w:rsid w:val="00182637"/>
    <w:rsid w:val="00182765"/>
    <w:rsid w:val="00182939"/>
    <w:rsid w:val="00182CC1"/>
    <w:rsid w:val="00182F09"/>
    <w:rsid w:val="0018338A"/>
    <w:rsid w:val="0018341A"/>
    <w:rsid w:val="00183CA3"/>
    <w:rsid w:val="001841D3"/>
    <w:rsid w:val="00184611"/>
    <w:rsid w:val="0018498F"/>
    <w:rsid w:val="0018536B"/>
    <w:rsid w:val="00185545"/>
    <w:rsid w:val="00185550"/>
    <w:rsid w:val="00185B22"/>
    <w:rsid w:val="00185C4E"/>
    <w:rsid w:val="00185D2F"/>
    <w:rsid w:val="00185E89"/>
    <w:rsid w:val="001860EE"/>
    <w:rsid w:val="001861B4"/>
    <w:rsid w:val="0018627E"/>
    <w:rsid w:val="00186BA2"/>
    <w:rsid w:val="00186CA5"/>
    <w:rsid w:val="001870A6"/>
    <w:rsid w:val="001874E0"/>
    <w:rsid w:val="00187B3F"/>
    <w:rsid w:val="001900DE"/>
    <w:rsid w:val="00190B3B"/>
    <w:rsid w:val="001914B9"/>
    <w:rsid w:val="0019152E"/>
    <w:rsid w:val="00191EB7"/>
    <w:rsid w:val="00192279"/>
    <w:rsid w:val="001923AA"/>
    <w:rsid w:val="00192671"/>
    <w:rsid w:val="00192EE4"/>
    <w:rsid w:val="001934B5"/>
    <w:rsid w:val="00193643"/>
    <w:rsid w:val="0019389A"/>
    <w:rsid w:val="0019421D"/>
    <w:rsid w:val="0019426A"/>
    <w:rsid w:val="00194642"/>
    <w:rsid w:val="0019491B"/>
    <w:rsid w:val="00194D8D"/>
    <w:rsid w:val="00195734"/>
    <w:rsid w:val="00195B8E"/>
    <w:rsid w:val="001961AB"/>
    <w:rsid w:val="00196854"/>
    <w:rsid w:val="0019755F"/>
    <w:rsid w:val="001975D1"/>
    <w:rsid w:val="0019792E"/>
    <w:rsid w:val="00197D2D"/>
    <w:rsid w:val="00197EDC"/>
    <w:rsid w:val="001A0112"/>
    <w:rsid w:val="001A1536"/>
    <w:rsid w:val="001A165A"/>
    <w:rsid w:val="001A1D64"/>
    <w:rsid w:val="001A23A1"/>
    <w:rsid w:val="001A2839"/>
    <w:rsid w:val="001A2A9D"/>
    <w:rsid w:val="001A2D51"/>
    <w:rsid w:val="001A35A3"/>
    <w:rsid w:val="001A3703"/>
    <w:rsid w:val="001A3F92"/>
    <w:rsid w:val="001A44B4"/>
    <w:rsid w:val="001A488F"/>
    <w:rsid w:val="001A48EC"/>
    <w:rsid w:val="001A4B28"/>
    <w:rsid w:val="001A4B53"/>
    <w:rsid w:val="001A5021"/>
    <w:rsid w:val="001A5BF1"/>
    <w:rsid w:val="001A5CB6"/>
    <w:rsid w:val="001A6502"/>
    <w:rsid w:val="001A65CC"/>
    <w:rsid w:val="001A73B5"/>
    <w:rsid w:val="001A76E6"/>
    <w:rsid w:val="001A7911"/>
    <w:rsid w:val="001A7BB9"/>
    <w:rsid w:val="001B03E6"/>
    <w:rsid w:val="001B0A00"/>
    <w:rsid w:val="001B1C62"/>
    <w:rsid w:val="001B1DC6"/>
    <w:rsid w:val="001B1E75"/>
    <w:rsid w:val="001B2088"/>
    <w:rsid w:val="001B210C"/>
    <w:rsid w:val="001B2775"/>
    <w:rsid w:val="001B2BFE"/>
    <w:rsid w:val="001B3119"/>
    <w:rsid w:val="001B328A"/>
    <w:rsid w:val="001B32D3"/>
    <w:rsid w:val="001B3677"/>
    <w:rsid w:val="001B39AC"/>
    <w:rsid w:val="001B493C"/>
    <w:rsid w:val="001B4EA7"/>
    <w:rsid w:val="001B5119"/>
    <w:rsid w:val="001B5814"/>
    <w:rsid w:val="001B6059"/>
    <w:rsid w:val="001B70E2"/>
    <w:rsid w:val="001B75D4"/>
    <w:rsid w:val="001B7DEC"/>
    <w:rsid w:val="001B7E42"/>
    <w:rsid w:val="001B7F2B"/>
    <w:rsid w:val="001C0100"/>
    <w:rsid w:val="001C065F"/>
    <w:rsid w:val="001C0B2F"/>
    <w:rsid w:val="001C0B6F"/>
    <w:rsid w:val="001C1320"/>
    <w:rsid w:val="001C1510"/>
    <w:rsid w:val="001C1774"/>
    <w:rsid w:val="001C1ADC"/>
    <w:rsid w:val="001C2063"/>
    <w:rsid w:val="001C22D1"/>
    <w:rsid w:val="001C25DF"/>
    <w:rsid w:val="001C26F8"/>
    <w:rsid w:val="001C29ED"/>
    <w:rsid w:val="001C2CB4"/>
    <w:rsid w:val="001C2E1A"/>
    <w:rsid w:val="001C2F9D"/>
    <w:rsid w:val="001C3982"/>
    <w:rsid w:val="001C42E9"/>
    <w:rsid w:val="001C493F"/>
    <w:rsid w:val="001C4A0E"/>
    <w:rsid w:val="001C4EC8"/>
    <w:rsid w:val="001C5077"/>
    <w:rsid w:val="001C5384"/>
    <w:rsid w:val="001C545B"/>
    <w:rsid w:val="001C592C"/>
    <w:rsid w:val="001C62C2"/>
    <w:rsid w:val="001C6515"/>
    <w:rsid w:val="001C674B"/>
    <w:rsid w:val="001C678A"/>
    <w:rsid w:val="001C67ED"/>
    <w:rsid w:val="001C6CCC"/>
    <w:rsid w:val="001C7B64"/>
    <w:rsid w:val="001D00E7"/>
    <w:rsid w:val="001D0404"/>
    <w:rsid w:val="001D1229"/>
    <w:rsid w:val="001D12AE"/>
    <w:rsid w:val="001D15C1"/>
    <w:rsid w:val="001D1AA0"/>
    <w:rsid w:val="001D1D4B"/>
    <w:rsid w:val="001D1D6E"/>
    <w:rsid w:val="001D25E7"/>
    <w:rsid w:val="001D2601"/>
    <w:rsid w:val="001D27B3"/>
    <w:rsid w:val="001D2F09"/>
    <w:rsid w:val="001D2F96"/>
    <w:rsid w:val="001D3483"/>
    <w:rsid w:val="001D36C7"/>
    <w:rsid w:val="001D3B3B"/>
    <w:rsid w:val="001D3BF5"/>
    <w:rsid w:val="001D4023"/>
    <w:rsid w:val="001D4621"/>
    <w:rsid w:val="001D49CF"/>
    <w:rsid w:val="001D4C45"/>
    <w:rsid w:val="001D5938"/>
    <w:rsid w:val="001D5939"/>
    <w:rsid w:val="001D5CAB"/>
    <w:rsid w:val="001D601C"/>
    <w:rsid w:val="001D6D4B"/>
    <w:rsid w:val="001D6D65"/>
    <w:rsid w:val="001D6F5D"/>
    <w:rsid w:val="001D7E96"/>
    <w:rsid w:val="001E0564"/>
    <w:rsid w:val="001E0B0F"/>
    <w:rsid w:val="001E0EBD"/>
    <w:rsid w:val="001E0EE0"/>
    <w:rsid w:val="001E1262"/>
    <w:rsid w:val="001E1357"/>
    <w:rsid w:val="001E1731"/>
    <w:rsid w:val="001E20C1"/>
    <w:rsid w:val="001E2123"/>
    <w:rsid w:val="001E21C5"/>
    <w:rsid w:val="001E23BE"/>
    <w:rsid w:val="001E2424"/>
    <w:rsid w:val="001E29F4"/>
    <w:rsid w:val="001E2B30"/>
    <w:rsid w:val="001E2B93"/>
    <w:rsid w:val="001E324C"/>
    <w:rsid w:val="001E3527"/>
    <w:rsid w:val="001E3570"/>
    <w:rsid w:val="001E381D"/>
    <w:rsid w:val="001E3C97"/>
    <w:rsid w:val="001E3EA9"/>
    <w:rsid w:val="001E446D"/>
    <w:rsid w:val="001E46A5"/>
    <w:rsid w:val="001E4B12"/>
    <w:rsid w:val="001E5E69"/>
    <w:rsid w:val="001E62A5"/>
    <w:rsid w:val="001E6DE5"/>
    <w:rsid w:val="001E7035"/>
    <w:rsid w:val="001E75A4"/>
    <w:rsid w:val="001E7EEE"/>
    <w:rsid w:val="001E7F45"/>
    <w:rsid w:val="001E7F7E"/>
    <w:rsid w:val="001F0392"/>
    <w:rsid w:val="001F0459"/>
    <w:rsid w:val="001F0642"/>
    <w:rsid w:val="001F0B31"/>
    <w:rsid w:val="001F18BF"/>
    <w:rsid w:val="001F24DF"/>
    <w:rsid w:val="001F27C0"/>
    <w:rsid w:val="001F28AD"/>
    <w:rsid w:val="001F2904"/>
    <w:rsid w:val="001F320C"/>
    <w:rsid w:val="001F3392"/>
    <w:rsid w:val="001F3482"/>
    <w:rsid w:val="001F39A7"/>
    <w:rsid w:val="001F5526"/>
    <w:rsid w:val="001F55DE"/>
    <w:rsid w:val="001F587C"/>
    <w:rsid w:val="001F5B71"/>
    <w:rsid w:val="001F5EF3"/>
    <w:rsid w:val="001F62C5"/>
    <w:rsid w:val="001F6FAC"/>
    <w:rsid w:val="001F70FE"/>
    <w:rsid w:val="001F72C5"/>
    <w:rsid w:val="001F79EB"/>
    <w:rsid w:val="001F7D82"/>
    <w:rsid w:val="002001B3"/>
    <w:rsid w:val="002004FD"/>
    <w:rsid w:val="002006E7"/>
    <w:rsid w:val="00200B7F"/>
    <w:rsid w:val="00200D79"/>
    <w:rsid w:val="00200E77"/>
    <w:rsid w:val="00200ECD"/>
    <w:rsid w:val="0020102C"/>
    <w:rsid w:val="00201531"/>
    <w:rsid w:val="00201F09"/>
    <w:rsid w:val="0020234E"/>
    <w:rsid w:val="002025E2"/>
    <w:rsid w:val="0020296B"/>
    <w:rsid w:val="002029B5"/>
    <w:rsid w:val="00202C26"/>
    <w:rsid w:val="00202EC6"/>
    <w:rsid w:val="00202F6F"/>
    <w:rsid w:val="002035E4"/>
    <w:rsid w:val="00203F29"/>
    <w:rsid w:val="002041E1"/>
    <w:rsid w:val="00204617"/>
    <w:rsid w:val="002046D3"/>
    <w:rsid w:val="0020475E"/>
    <w:rsid w:val="00204A25"/>
    <w:rsid w:val="00205118"/>
    <w:rsid w:val="002053A3"/>
    <w:rsid w:val="00205469"/>
    <w:rsid w:val="00205567"/>
    <w:rsid w:val="00205652"/>
    <w:rsid w:val="00205D41"/>
    <w:rsid w:val="002063E7"/>
    <w:rsid w:val="0020652B"/>
    <w:rsid w:val="00206728"/>
    <w:rsid w:val="00206BB7"/>
    <w:rsid w:val="00206D31"/>
    <w:rsid w:val="002076E5"/>
    <w:rsid w:val="00207816"/>
    <w:rsid w:val="00210092"/>
    <w:rsid w:val="0021009B"/>
    <w:rsid w:val="00210544"/>
    <w:rsid w:val="00210705"/>
    <w:rsid w:val="0021090B"/>
    <w:rsid w:val="00210E1F"/>
    <w:rsid w:val="002110DE"/>
    <w:rsid w:val="0021123A"/>
    <w:rsid w:val="002114A5"/>
    <w:rsid w:val="00211658"/>
    <w:rsid w:val="00211C5B"/>
    <w:rsid w:val="00212679"/>
    <w:rsid w:val="002127CF"/>
    <w:rsid w:val="0021326F"/>
    <w:rsid w:val="00213451"/>
    <w:rsid w:val="00213726"/>
    <w:rsid w:val="00213F5A"/>
    <w:rsid w:val="00214258"/>
    <w:rsid w:val="002145B2"/>
    <w:rsid w:val="002149A5"/>
    <w:rsid w:val="00215091"/>
    <w:rsid w:val="002160A6"/>
    <w:rsid w:val="00216BE8"/>
    <w:rsid w:val="00216D49"/>
    <w:rsid w:val="00216F3D"/>
    <w:rsid w:val="002170D4"/>
    <w:rsid w:val="002172E9"/>
    <w:rsid w:val="002172F5"/>
    <w:rsid w:val="00217C33"/>
    <w:rsid w:val="00220204"/>
    <w:rsid w:val="002205C9"/>
    <w:rsid w:val="00220756"/>
    <w:rsid w:val="0022079C"/>
    <w:rsid w:val="00220ED7"/>
    <w:rsid w:val="0022135A"/>
    <w:rsid w:val="0022176A"/>
    <w:rsid w:val="0022267D"/>
    <w:rsid w:val="00222B4B"/>
    <w:rsid w:val="00222BEA"/>
    <w:rsid w:val="00222C45"/>
    <w:rsid w:val="002239FE"/>
    <w:rsid w:val="00223B52"/>
    <w:rsid w:val="0022485B"/>
    <w:rsid w:val="00224ED2"/>
    <w:rsid w:val="00225104"/>
    <w:rsid w:val="0022513C"/>
    <w:rsid w:val="002252BA"/>
    <w:rsid w:val="00225475"/>
    <w:rsid w:val="002263E9"/>
    <w:rsid w:val="0022650B"/>
    <w:rsid w:val="00226692"/>
    <w:rsid w:val="00226779"/>
    <w:rsid w:val="00226918"/>
    <w:rsid w:val="00227851"/>
    <w:rsid w:val="00227D86"/>
    <w:rsid w:val="00230A6B"/>
    <w:rsid w:val="00230D13"/>
    <w:rsid w:val="0023110B"/>
    <w:rsid w:val="00231C40"/>
    <w:rsid w:val="00231C99"/>
    <w:rsid w:val="0023206D"/>
    <w:rsid w:val="00232510"/>
    <w:rsid w:val="002327B7"/>
    <w:rsid w:val="002327F4"/>
    <w:rsid w:val="00232874"/>
    <w:rsid w:val="00232E45"/>
    <w:rsid w:val="0023322D"/>
    <w:rsid w:val="002332B9"/>
    <w:rsid w:val="00233967"/>
    <w:rsid w:val="002345F3"/>
    <w:rsid w:val="00234A6E"/>
    <w:rsid w:val="00235070"/>
    <w:rsid w:val="00235303"/>
    <w:rsid w:val="00236328"/>
    <w:rsid w:val="00236A4E"/>
    <w:rsid w:val="00236B92"/>
    <w:rsid w:val="00236E1F"/>
    <w:rsid w:val="0023769E"/>
    <w:rsid w:val="00240A7F"/>
    <w:rsid w:val="002412DD"/>
    <w:rsid w:val="00241589"/>
    <w:rsid w:val="002419F7"/>
    <w:rsid w:val="0024222C"/>
    <w:rsid w:val="0024267F"/>
    <w:rsid w:val="00242724"/>
    <w:rsid w:val="00243351"/>
    <w:rsid w:val="0024351C"/>
    <w:rsid w:val="00243A4B"/>
    <w:rsid w:val="00243AD6"/>
    <w:rsid w:val="00243EA7"/>
    <w:rsid w:val="00244FF5"/>
    <w:rsid w:val="002456FD"/>
    <w:rsid w:val="002457A8"/>
    <w:rsid w:val="00245B70"/>
    <w:rsid w:val="00245D8D"/>
    <w:rsid w:val="00247404"/>
    <w:rsid w:val="0024763A"/>
    <w:rsid w:val="002478FB"/>
    <w:rsid w:val="00247C19"/>
    <w:rsid w:val="00251BC7"/>
    <w:rsid w:val="00251FE9"/>
    <w:rsid w:val="00252040"/>
    <w:rsid w:val="0025207F"/>
    <w:rsid w:val="002520B4"/>
    <w:rsid w:val="00252764"/>
    <w:rsid w:val="00252902"/>
    <w:rsid w:val="00252D54"/>
    <w:rsid w:val="00253130"/>
    <w:rsid w:val="00253280"/>
    <w:rsid w:val="00253296"/>
    <w:rsid w:val="0025387E"/>
    <w:rsid w:val="00253930"/>
    <w:rsid w:val="00253A92"/>
    <w:rsid w:val="00253FA5"/>
    <w:rsid w:val="00254562"/>
    <w:rsid w:val="00254E96"/>
    <w:rsid w:val="00254EAD"/>
    <w:rsid w:val="002553AA"/>
    <w:rsid w:val="002553FB"/>
    <w:rsid w:val="00255A61"/>
    <w:rsid w:val="00255B72"/>
    <w:rsid w:val="00255E7F"/>
    <w:rsid w:val="00256135"/>
    <w:rsid w:val="0025622D"/>
    <w:rsid w:val="0025641E"/>
    <w:rsid w:val="002566F5"/>
    <w:rsid w:val="002566FA"/>
    <w:rsid w:val="002567E9"/>
    <w:rsid w:val="00257DCA"/>
    <w:rsid w:val="00260376"/>
    <w:rsid w:val="002603B1"/>
    <w:rsid w:val="00261399"/>
    <w:rsid w:val="00261A0C"/>
    <w:rsid w:val="00262069"/>
    <w:rsid w:val="0026220E"/>
    <w:rsid w:val="0026237B"/>
    <w:rsid w:val="002624F9"/>
    <w:rsid w:val="00262FE7"/>
    <w:rsid w:val="002633B1"/>
    <w:rsid w:val="002638DE"/>
    <w:rsid w:val="00263C8B"/>
    <w:rsid w:val="002646A1"/>
    <w:rsid w:val="002649A8"/>
    <w:rsid w:val="00264ACF"/>
    <w:rsid w:val="00264FB7"/>
    <w:rsid w:val="0026522E"/>
    <w:rsid w:val="002658BD"/>
    <w:rsid w:val="00265949"/>
    <w:rsid w:val="00265CA2"/>
    <w:rsid w:val="00265D1C"/>
    <w:rsid w:val="00266254"/>
    <w:rsid w:val="00266331"/>
    <w:rsid w:val="002663DD"/>
    <w:rsid w:val="00266612"/>
    <w:rsid w:val="0026674F"/>
    <w:rsid w:val="00266A93"/>
    <w:rsid w:val="0026756C"/>
    <w:rsid w:val="002676D2"/>
    <w:rsid w:val="00267C50"/>
    <w:rsid w:val="00267E38"/>
    <w:rsid w:val="00267E47"/>
    <w:rsid w:val="002703D6"/>
    <w:rsid w:val="00270E18"/>
    <w:rsid w:val="002718E2"/>
    <w:rsid w:val="002720D6"/>
    <w:rsid w:val="0027212F"/>
    <w:rsid w:val="00272149"/>
    <w:rsid w:val="0027275B"/>
    <w:rsid w:val="002728BE"/>
    <w:rsid w:val="00272C6D"/>
    <w:rsid w:val="002733BC"/>
    <w:rsid w:val="00273474"/>
    <w:rsid w:val="00273994"/>
    <w:rsid w:val="00273E53"/>
    <w:rsid w:val="002744BB"/>
    <w:rsid w:val="00274C59"/>
    <w:rsid w:val="00274DB1"/>
    <w:rsid w:val="0027524E"/>
    <w:rsid w:val="002757F7"/>
    <w:rsid w:val="0027591B"/>
    <w:rsid w:val="0027595F"/>
    <w:rsid w:val="00275BBF"/>
    <w:rsid w:val="002760C2"/>
    <w:rsid w:val="0027613A"/>
    <w:rsid w:val="00276195"/>
    <w:rsid w:val="002761FE"/>
    <w:rsid w:val="00276D13"/>
    <w:rsid w:val="0027767B"/>
    <w:rsid w:val="00277C77"/>
    <w:rsid w:val="00277D95"/>
    <w:rsid w:val="002805CD"/>
    <w:rsid w:val="00280F96"/>
    <w:rsid w:val="002810FB"/>
    <w:rsid w:val="0028141E"/>
    <w:rsid w:val="00281A51"/>
    <w:rsid w:val="00281B26"/>
    <w:rsid w:val="00281BD7"/>
    <w:rsid w:val="00281FC5"/>
    <w:rsid w:val="00282D74"/>
    <w:rsid w:val="00283226"/>
    <w:rsid w:val="00283600"/>
    <w:rsid w:val="0028456B"/>
    <w:rsid w:val="00284694"/>
    <w:rsid w:val="002849A1"/>
    <w:rsid w:val="00285339"/>
    <w:rsid w:val="002859F8"/>
    <w:rsid w:val="00285E70"/>
    <w:rsid w:val="002863EE"/>
    <w:rsid w:val="002865FD"/>
    <w:rsid w:val="002866F3"/>
    <w:rsid w:val="00286BE7"/>
    <w:rsid w:val="00287022"/>
    <w:rsid w:val="0028766A"/>
    <w:rsid w:val="00287ADD"/>
    <w:rsid w:val="00287C60"/>
    <w:rsid w:val="00287D15"/>
    <w:rsid w:val="00287DEE"/>
    <w:rsid w:val="00287F24"/>
    <w:rsid w:val="00290DCA"/>
    <w:rsid w:val="002911B2"/>
    <w:rsid w:val="002911B4"/>
    <w:rsid w:val="0029126A"/>
    <w:rsid w:val="00291487"/>
    <w:rsid w:val="002918BC"/>
    <w:rsid w:val="00292120"/>
    <w:rsid w:val="00292419"/>
    <w:rsid w:val="0029464E"/>
    <w:rsid w:val="0029471D"/>
    <w:rsid w:val="00294A7E"/>
    <w:rsid w:val="00294D3E"/>
    <w:rsid w:val="00294DAF"/>
    <w:rsid w:val="00295957"/>
    <w:rsid w:val="002959E0"/>
    <w:rsid w:val="00295B86"/>
    <w:rsid w:val="002960DD"/>
    <w:rsid w:val="0029662A"/>
    <w:rsid w:val="00296B2A"/>
    <w:rsid w:val="00296B3A"/>
    <w:rsid w:val="00297145"/>
    <w:rsid w:val="002971AF"/>
    <w:rsid w:val="002973CA"/>
    <w:rsid w:val="0029740A"/>
    <w:rsid w:val="00297897"/>
    <w:rsid w:val="00297BFE"/>
    <w:rsid w:val="00297E77"/>
    <w:rsid w:val="00297EDC"/>
    <w:rsid w:val="002A025C"/>
    <w:rsid w:val="002A06B1"/>
    <w:rsid w:val="002A0855"/>
    <w:rsid w:val="002A086A"/>
    <w:rsid w:val="002A08F4"/>
    <w:rsid w:val="002A0E27"/>
    <w:rsid w:val="002A103A"/>
    <w:rsid w:val="002A18C1"/>
    <w:rsid w:val="002A1961"/>
    <w:rsid w:val="002A1B50"/>
    <w:rsid w:val="002A1CD2"/>
    <w:rsid w:val="002A1E63"/>
    <w:rsid w:val="002A2526"/>
    <w:rsid w:val="002A284E"/>
    <w:rsid w:val="002A3068"/>
    <w:rsid w:val="002A3D2E"/>
    <w:rsid w:val="002A4218"/>
    <w:rsid w:val="002A43FE"/>
    <w:rsid w:val="002A4708"/>
    <w:rsid w:val="002A4A79"/>
    <w:rsid w:val="002A4CAD"/>
    <w:rsid w:val="002A4F0B"/>
    <w:rsid w:val="002A5525"/>
    <w:rsid w:val="002A5BF2"/>
    <w:rsid w:val="002A604B"/>
    <w:rsid w:val="002A6AD9"/>
    <w:rsid w:val="002A6FE0"/>
    <w:rsid w:val="002A7320"/>
    <w:rsid w:val="002A7940"/>
    <w:rsid w:val="002A7960"/>
    <w:rsid w:val="002A7F63"/>
    <w:rsid w:val="002B0391"/>
    <w:rsid w:val="002B04A4"/>
    <w:rsid w:val="002B0944"/>
    <w:rsid w:val="002B0D2C"/>
    <w:rsid w:val="002B0D6F"/>
    <w:rsid w:val="002B0F4D"/>
    <w:rsid w:val="002B1092"/>
    <w:rsid w:val="002B15EF"/>
    <w:rsid w:val="002B1810"/>
    <w:rsid w:val="002B1BB8"/>
    <w:rsid w:val="002B1C4A"/>
    <w:rsid w:val="002B1E76"/>
    <w:rsid w:val="002B271E"/>
    <w:rsid w:val="002B28B1"/>
    <w:rsid w:val="002B2A8C"/>
    <w:rsid w:val="002B3580"/>
    <w:rsid w:val="002B35E3"/>
    <w:rsid w:val="002B38BC"/>
    <w:rsid w:val="002B4308"/>
    <w:rsid w:val="002B4B3E"/>
    <w:rsid w:val="002B60B3"/>
    <w:rsid w:val="002B68BA"/>
    <w:rsid w:val="002B68BD"/>
    <w:rsid w:val="002B6954"/>
    <w:rsid w:val="002B6AAB"/>
    <w:rsid w:val="002B6BD2"/>
    <w:rsid w:val="002B6D4C"/>
    <w:rsid w:val="002B6FFA"/>
    <w:rsid w:val="002B76F5"/>
    <w:rsid w:val="002B7B81"/>
    <w:rsid w:val="002C050A"/>
    <w:rsid w:val="002C0513"/>
    <w:rsid w:val="002C06E3"/>
    <w:rsid w:val="002C07C2"/>
    <w:rsid w:val="002C1E7D"/>
    <w:rsid w:val="002C26D4"/>
    <w:rsid w:val="002C293D"/>
    <w:rsid w:val="002C2D92"/>
    <w:rsid w:val="002C2FAE"/>
    <w:rsid w:val="002C34D8"/>
    <w:rsid w:val="002C459E"/>
    <w:rsid w:val="002C4733"/>
    <w:rsid w:val="002C485D"/>
    <w:rsid w:val="002C4A1F"/>
    <w:rsid w:val="002C4A5E"/>
    <w:rsid w:val="002C4CBE"/>
    <w:rsid w:val="002C508F"/>
    <w:rsid w:val="002C57C8"/>
    <w:rsid w:val="002C5989"/>
    <w:rsid w:val="002C5CCE"/>
    <w:rsid w:val="002C62A9"/>
    <w:rsid w:val="002C66EE"/>
    <w:rsid w:val="002C72A7"/>
    <w:rsid w:val="002C74F9"/>
    <w:rsid w:val="002C7755"/>
    <w:rsid w:val="002C7DA5"/>
    <w:rsid w:val="002D05B1"/>
    <w:rsid w:val="002D0986"/>
    <w:rsid w:val="002D0C69"/>
    <w:rsid w:val="002D104A"/>
    <w:rsid w:val="002D1EF6"/>
    <w:rsid w:val="002D2693"/>
    <w:rsid w:val="002D283F"/>
    <w:rsid w:val="002D28D6"/>
    <w:rsid w:val="002D2B5E"/>
    <w:rsid w:val="002D3894"/>
    <w:rsid w:val="002D3EC2"/>
    <w:rsid w:val="002D408D"/>
    <w:rsid w:val="002D43B4"/>
    <w:rsid w:val="002D43EF"/>
    <w:rsid w:val="002D44E1"/>
    <w:rsid w:val="002D4777"/>
    <w:rsid w:val="002D4E44"/>
    <w:rsid w:val="002D54E8"/>
    <w:rsid w:val="002D552D"/>
    <w:rsid w:val="002D568C"/>
    <w:rsid w:val="002D5CCE"/>
    <w:rsid w:val="002D5EAA"/>
    <w:rsid w:val="002D6364"/>
    <w:rsid w:val="002D6470"/>
    <w:rsid w:val="002D68C0"/>
    <w:rsid w:val="002D69FB"/>
    <w:rsid w:val="002D7506"/>
    <w:rsid w:val="002D757C"/>
    <w:rsid w:val="002D7D1D"/>
    <w:rsid w:val="002D7DA5"/>
    <w:rsid w:val="002E0104"/>
    <w:rsid w:val="002E02D5"/>
    <w:rsid w:val="002E0F49"/>
    <w:rsid w:val="002E16B0"/>
    <w:rsid w:val="002E16F5"/>
    <w:rsid w:val="002E1FC8"/>
    <w:rsid w:val="002E24A7"/>
    <w:rsid w:val="002E24BA"/>
    <w:rsid w:val="002E2578"/>
    <w:rsid w:val="002E2A04"/>
    <w:rsid w:val="002E2A48"/>
    <w:rsid w:val="002E2AA9"/>
    <w:rsid w:val="002E2C32"/>
    <w:rsid w:val="002E2F5C"/>
    <w:rsid w:val="002E30C4"/>
    <w:rsid w:val="002E3BCD"/>
    <w:rsid w:val="002E3C40"/>
    <w:rsid w:val="002E417A"/>
    <w:rsid w:val="002E4327"/>
    <w:rsid w:val="002E454B"/>
    <w:rsid w:val="002E5699"/>
    <w:rsid w:val="002E595B"/>
    <w:rsid w:val="002E59BE"/>
    <w:rsid w:val="002E59D6"/>
    <w:rsid w:val="002E5E3D"/>
    <w:rsid w:val="002E5E6C"/>
    <w:rsid w:val="002E5F21"/>
    <w:rsid w:val="002E6B53"/>
    <w:rsid w:val="002E6D8A"/>
    <w:rsid w:val="002E7215"/>
    <w:rsid w:val="002F15F7"/>
    <w:rsid w:val="002F2019"/>
    <w:rsid w:val="002F20E7"/>
    <w:rsid w:val="002F21F3"/>
    <w:rsid w:val="002F23E8"/>
    <w:rsid w:val="002F2804"/>
    <w:rsid w:val="002F2CE7"/>
    <w:rsid w:val="002F2E23"/>
    <w:rsid w:val="002F30AB"/>
    <w:rsid w:val="002F3780"/>
    <w:rsid w:val="002F39F2"/>
    <w:rsid w:val="002F3D8C"/>
    <w:rsid w:val="002F3DAF"/>
    <w:rsid w:val="002F4AA5"/>
    <w:rsid w:val="002F51A8"/>
    <w:rsid w:val="002F5315"/>
    <w:rsid w:val="002F579A"/>
    <w:rsid w:val="002F57E8"/>
    <w:rsid w:val="002F5A7F"/>
    <w:rsid w:val="002F5AAC"/>
    <w:rsid w:val="002F6110"/>
    <w:rsid w:val="002F63CD"/>
    <w:rsid w:val="002F640B"/>
    <w:rsid w:val="002F671C"/>
    <w:rsid w:val="002F697E"/>
    <w:rsid w:val="002F74E6"/>
    <w:rsid w:val="002F783F"/>
    <w:rsid w:val="002F7A7B"/>
    <w:rsid w:val="003000DD"/>
    <w:rsid w:val="00300211"/>
    <w:rsid w:val="0030046B"/>
    <w:rsid w:val="00300F62"/>
    <w:rsid w:val="00301408"/>
    <w:rsid w:val="00301712"/>
    <w:rsid w:val="0030198F"/>
    <w:rsid w:val="00301A11"/>
    <w:rsid w:val="00301C07"/>
    <w:rsid w:val="00301C28"/>
    <w:rsid w:val="003026D1"/>
    <w:rsid w:val="0030283B"/>
    <w:rsid w:val="00302F36"/>
    <w:rsid w:val="0030319D"/>
    <w:rsid w:val="00303356"/>
    <w:rsid w:val="003039FD"/>
    <w:rsid w:val="00303ADA"/>
    <w:rsid w:val="00304585"/>
    <w:rsid w:val="00304BA5"/>
    <w:rsid w:val="0030509D"/>
    <w:rsid w:val="0030539C"/>
    <w:rsid w:val="00305817"/>
    <w:rsid w:val="00305C2A"/>
    <w:rsid w:val="00305F85"/>
    <w:rsid w:val="003060C9"/>
    <w:rsid w:val="00306343"/>
    <w:rsid w:val="003072D4"/>
    <w:rsid w:val="00307A03"/>
    <w:rsid w:val="00307A56"/>
    <w:rsid w:val="003103E5"/>
    <w:rsid w:val="00310A67"/>
    <w:rsid w:val="00311008"/>
    <w:rsid w:val="00311CCE"/>
    <w:rsid w:val="00312F54"/>
    <w:rsid w:val="00313879"/>
    <w:rsid w:val="00313E1A"/>
    <w:rsid w:val="00314677"/>
    <w:rsid w:val="00314EB3"/>
    <w:rsid w:val="0031516B"/>
    <w:rsid w:val="00315624"/>
    <w:rsid w:val="00315DBA"/>
    <w:rsid w:val="00316184"/>
    <w:rsid w:val="00316A92"/>
    <w:rsid w:val="00316C5C"/>
    <w:rsid w:val="003177F0"/>
    <w:rsid w:val="00317ADD"/>
    <w:rsid w:val="00317BA5"/>
    <w:rsid w:val="0032002B"/>
    <w:rsid w:val="003202E6"/>
    <w:rsid w:val="003203F6"/>
    <w:rsid w:val="003209F2"/>
    <w:rsid w:val="00320BA3"/>
    <w:rsid w:val="00320DDE"/>
    <w:rsid w:val="003210E6"/>
    <w:rsid w:val="00321278"/>
    <w:rsid w:val="0032196A"/>
    <w:rsid w:val="003219F0"/>
    <w:rsid w:val="0032237F"/>
    <w:rsid w:val="0032264C"/>
    <w:rsid w:val="00322B28"/>
    <w:rsid w:val="00322BF0"/>
    <w:rsid w:val="00322E69"/>
    <w:rsid w:val="00322FD0"/>
    <w:rsid w:val="00323410"/>
    <w:rsid w:val="003237DA"/>
    <w:rsid w:val="00323F08"/>
    <w:rsid w:val="0032437D"/>
    <w:rsid w:val="003246A5"/>
    <w:rsid w:val="00324BEA"/>
    <w:rsid w:val="00324CEC"/>
    <w:rsid w:val="00325090"/>
    <w:rsid w:val="0032610C"/>
    <w:rsid w:val="0032624B"/>
    <w:rsid w:val="0032634E"/>
    <w:rsid w:val="003264C9"/>
    <w:rsid w:val="003267F4"/>
    <w:rsid w:val="00326C3A"/>
    <w:rsid w:val="00326C3B"/>
    <w:rsid w:val="003275F3"/>
    <w:rsid w:val="00330B7D"/>
    <w:rsid w:val="00330C5A"/>
    <w:rsid w:val="0033118A"/>
    <w:rsid w:val="00331283"/>
    <w:rsid w:val="00331361"/>
    <w:rsid w:val="00331E1D"/>
    <w:rsid w:val="003325A0"/>
    <w:rsid w:val="00332BC2"/>
    <w:rsid w:val="00332CC1"/>
    <w:rsid w:val="0033359A"/>
    <w:rsid w:val="0033367D"/>
    <w:rsid w:val="003336FA"/>
    <w:rsid w:val="00333F22"/>
    <w:rsid w:val="003340F6"/>
    <w:rsid w:val="00334321"/>
    <w:rsid w:val="0033466A"/>
    <w:rsid w:val="00334710"/>
    <w:rsid w:val="00334914"/>
    <w:rsid w:val="00334D65"/>
    <w:rsid w:val="00334D6B"/>
    <w:rsid w:val="00334FC8"/>
    <w:rsid w:val="003351FE"/>
    <w:rsid w:val="003358DB"/>
    <w:rsid w:val="00335FD6"/>
    <w:rsid w:val="00336D18"/>
    <w:rsid w:val="00336EE9"/>
    <w:rsid w:val="0033706F"/>
    <w:rsid w:val="003373F7"/>
    <w:rsid w:val="00337547"/>
    <w:rsid w:val="003376FD"/>
    <w:rsid w:val="003376FF"/>
    <w:rsid w:val="00337C10"/>
    <w:rsid w:val="00340EDC"/>
    <w:rsid w:val="00341146"/>
    <w:rsid w:val="00341330"/>
    <w:rsid w:val="00341993"/>
    <w:rsid w:val="00341AC7"/>
    <w:rsid w:val="00341ACA"/>
    <w:rsid w:val="00341FA6"/>
    <w:rsid w:val="0034200F"/>
    <w:rsid w:val="00342051"/>
    <w:rsid w:val="00342F86"/>
    <w:rsid w:val="003430E0"/>
    <w:rsid w:val="00343262"/>
    <w:rsid w:val="003432E6"/>
    <w:rsid w:val="00343305"/>
    <w:rsid w:val="003434FF"/>
    <w:rsid w:val="00343CCF"/>
    <w:rsid w:val="00344317"/>
    <w:rsid w:val="00344552"/>
    <w:rsid w:val="00344AD9"/>
    <w:rsid w:val="00344E06"/>
    <w:rsid w:val="0034535D"/>
    <w:rsid w:val="003453C1"/>
    <w:rsid w:val="003456FC"/>
    <w:rsid w:val="00345B96"/>
    <w:rsid w:val="00345EC7"/>
    <w:rsid w:val="00346045"/>
    <w:rsid w:val="00346C7D"/>
    <w:rsid w:val="00346D3B"/>
    <w:rsid w:val="0034729F"/>
    <w:rsid w:val="00347BC6"/>
    <w:rsid w:val="00347E51"/>
    <w:rsid w:val="003500C9"/>
    <w:rsid w:val="0035073A"/>
    <w:rsid w:val="00350887"/>
    <w:rsid w:val="003508E0"/>
    <w:rsid w:val="00350C1B"/>
    <w:rsid w:val="00351456"/>
    <w:rsid w:val="00351C59"/>
    <w:rsid w:val="0035293C"/>
    <w:rsid w:val="003533D0"/>
    <w:rsid w:val="0035341C"/>
    <w:rsid w:val="003535D1"/>
    <w:rsid w:val="00353759"/>
    <w:rsid w:val="0035399C"/>
    <w:rsid w:val="00353E58"/>
    <w:rsid w:val="00354239"/>
    <w:rsid w:val="00354310"/>
    <w:rsid w:val="003543A7"/>
    <w:rsid w:val="00354CBA"/>
    <w:rsid w:val="00354D1E"/>
    <w:rsid w:val="003550ED"/>
    <w:rsid w:val="003559B3"/>
    <w:rsid w:val="00355C64"/>
    <w:rsid w:val="00355E54"/>
    <w:rsid w:val="00355E8F"/>
    <w:rsid w:val="0035682F"/>
    <w:rsid w:val="00356851"/>
    <w:rsid w:val="00356CCE"/>
    <w:rsid w:val="003575E0"/>
    <w:rsid w:val="003575FC"/>
    <w:rsid w:val="00357A56"/>
    <w:rsid w:val="00357C05"/>
    <w:rsid w:val="00360249"/>
    <w:rsid w:val="003602BE"/>
    <w:rsid w:val="003606D2"/>
    <w:rsid w:val="00360B37"/>
    <w:rsid w:val="00360F7E"/>
    <w:rsid w:val="00361028"/>
    <w:rsid w:val="00361082"/>
    <w:rsid w:val="0036147A"/>
    <w:rsid w:val="00361A83"/>
    <w:rsid w:val="00361D82"/>
    <w:rsid w:val="0036276C"/>
    <w:rsid w:val="0036292F"/>
    <w:rsid w:val="00362D06"/>
    <w:rsid w:val="00363412"/>
    <w:rsid w:val="00363AA5"/>
    <w:rsid w:val="00363E0E"/>
    <w:rsid w:val="00365333"/>
    <w:rsid w:val="003653C5"/>
    <w:rsid w:val="003653C8"/>
    <w:rsid w:val="00365F1B"/>
    <w:rsid w:val="003667D0"/>
    <w:rsid w:val="00366B32"/>
    <w:rsid w:val="00366DEC"/>
    <w:rsid w:val="00366FF7"/>
    <w:rsid w:val="00367018"/>
    <w:rsid w:val="003674D0"/>
    <w:rsid w:val="00367513"/>
    <w:rsid w:val="0036758E"/>
    <w:rsid w:val="00370E64"/>
    <w:rsid w:val="00371655"/>
    <w:rsid w:val="00371FD8"/>
    <w:rsid w:val="00372114"/>
    <w:rsid w:val="00372575"/>
    <w:rsid w:val="00372679"/>
    <w:rsid w:val="00372CA0"/>
    <w:rsid w:val="0037306A"/>
    <w:rsid w:val="00373A7A"/>
    <w:rsid w:val="00373FBD"/>
    <w:rsid w:val="003742C4"/>
    <w:rsid w:val="003762CD"/>
    <w:rsid w:val="00376BD2"/>
    <w:rsid w:val="003771E6"/>
    <w:rsid w:val="003771FF"/>
    <w:rsid w:val="003776EE"/>
    <w:rsid w:val="00377E82"/>
    <w:rsid w:val="0038013A"/>
    <w:rsid w:val="00380B97"/>
    <w:rsid w:val="00380C80"/>
    <w:rsid w:val="00380CE9"/>
    <w:rsid w:val="00381913"/>
    <w:rsid w:val="00381AB7"/>
    <w:rsid w:val="00382D92"/>
    <w:rsid w:val="00382E73"/>
    <w:rsid w:val="00382F69"/>
    <w:rsid w:val="00383784"/>
    <w:rsid w:val="00383E01"/>
    <w:rsid w:val="00384066"/>
    <w:rsid w:val="0038407F"/>
    <w:rsid w:val="00384081"/>
    <w:rsid w:val="00384732"/>
    <w:rsid w:val="00384FAB"/>
    <w:rsid w:val="003852E7"/>
    <w:rsid w:val="00385B73"/>
    <w:rsid w:val="00385E06"/>
    <w:rsid w:val="00385F7A"/>
    <w:rsid w:val="00386CE4"/>
    <w:rsid w:val="00387E4D"/>
    <w:rsid w:val="0039076D"/>
    <w:rsid w:val="00390A2C"/>
    <w:rsid w:val="00390DB8"/>
    <w:rsid w:val="0039112E"/>
    <w:rsid w:val="003911FF"/>
    <w:rsid w:val="00391701"/>
    <w:rsid w:val="0039247B"/>
    <w:rsid w:val="0039254F"/>
    <w:rsid w:val="00392D06"/>
    <w:rsid w:val="00392D08"/>
    <w:rsid w:val="00392FB0"/>
    <w:rsid w:val="00392FD4"/>
    <w:rsid w:val="00393BCB"/>
    <w:rsid w:val="00393C7B"/>
    <w:rsid w:val="003940F1"/>
    <w:rsid w:val="003946A7"/>
    <w:rsid w:val="00394707"/>
    <w:rsid w:val="00394B7E"/>
    <w:rsid w:val="003950A5"/>
    <w:rsid w:val="003950C5"/>
    <w:rsid w:val="00395170"/>
    <w:rsid w:val="00395C9D"/>
    <w:rsid w:val="0039622F"/>
    <w:rsid w:val="00396838"/>
    <w:rsid w:val="00396D09"/>
    <w:rsid w:val="00396E1F"/>
    <w:rsid w:val="00396E41"/>
    <w:rsid w:val="003972EE"/>
    <w:rsid w:val="00397631"/>
    <w:rsid w:val="00397B40"/>
    <w:rsid w:val="003A0432"/>
    <w:rsid w:val="003A0923"/>
    <w:rsid w:val="003A0B88"/>
    <w:rsid w:val="003A0FCD"/>
    <w:rsid w:val="003A111F"/>
    <w:rsid w:val="003A177E"/>
    <w:rsid w:val="003A197A"/>
    <w:rsid w:val="003A1A63"/>
    <w:rsid w:val="003A1D85"/>
    <w:rsid w:val="003A20EF"/>
    <w:rsid w:val="003A2314"/>
    <w:rsid w:val="003A2485"/>
    <w:rsid w:val="003A24E1"/>
    <w:rsid w:val="003A277E"/>
    <w:rsid w:val="003A282C"/>
    <w:rsid w:val="003A2835"/>
    <w:rsid w:val="003A29EC"/>
    <w:rsid w:val="003A3EAA"/>
    <w:rsid w:val="003A41CA"/>
    <w:rsid w:val="003A45A5"/>
    <w:rsid w:val="003A4822"/>
    <w:rsid w:val="003A50AF"/>
    <w:rsid w:val="003A5B2A"/>
    <w:rsid w:val="003A6129"/>
    <w:rsid w:val="003A643C"/>
    <w:rsid w:val="003A6898"/>
    <w:rsid w:val="003A698C"/>
    <w:rsid w:val="003A7195"/>
    <w:rsid w:val="003A72F4"/>
    <w:rsid w:val="003A779C"/>
    <w:rsid w:val="003A7963"/>
    <w:rsid w:val="003A7B9A"/>
    <w:rsid w:val="003A7D56"/>
    <w:rsid w:val="003A7EC9"/>
    <w:rsid w:val="003B0080"/>
    <w:rsid w:val="003B0389"/>
    <w:rsid w:val="003B063A"/>
    <w:rsid w:val="003B0773"/>
    <w:rsid w:val="003B121D"/>
    <w:rsid w:val="003B167A"/>
    <w:rsid w:val="003B17D8"/>
    <w:rsid w:val="003B1ECD"/>
    <w:rsid w:val="003B2BA6"/>
    <w:rsid w:val="003B330D"/>
    <w:rsid w:val="003B33EA"/>
    <w:rsid w:val="003B346C"/>
    <w:rsid w:val="003B3977"/>
    <w:rsid w:val="003B3C1B"/>
    <w:rsid w:val="003B4048"/>
    <w:rsid w:val="003B411F"/>
    <w:rsid w:val="003B494E"/>
    <w:rsid w:val="003B5A2D"/>
    <w:rsid w:val="003B5C43"/>
    <w:rsid w:val="003B5D4F"/>
    <w:rsid w:val="003B60BA"/>
    <w:rsid w:val="003B6453"/>
    <w:rsid w:val="003B652A"/>
    <w:rsid w:val="003B693C"/>
    <w:rsid w:val="003B6C34"/>
    <w:rsid w:val="003B6DF4"/>
    <w:rsid w:val="003B700C"/>
    <w:rsid w:val="003B70ED"/>
    <w:rsid w:val="003B718D"/>
    <w:rsid w:val="003B7534"/>
    <w:rsid w:val="003B7870"/>
    <w:rsid w:val="003B7A8D"/>
    <w:rsid w:val="003B7AB1"/>
    <w:rsid w:val="003B7FF5"/>
    <w:rsid w:val="003C0232"/>
    <w:rsid w:val="003C0274"/>
    <w:rsid w:val="003C0414"/>
    <w:rsid w:val="003C0744"/>
    <w:rsid w:val="003C0FA8"/>
    <w:rsid w:val="003C0FE6"/>
    <w:rsid w:val="003C1043"/>
    <w:rsid w:val="003C10C8"/>
    <w:rsid w:val="003C17E1"/>
    <w:rsid w:val="003C200C"/>
    <w:rsid w:val="003C20E6"/>
    <w:rsid w:val="003C29C1"/>
    <w:rsid w:val="003C3427"/>
    <w:rsid w:val="003C38D6"/>
    <w:rsid w:val="003C4121"/>
    <w:rsid w:val="003C42AD"/>
    <w:rsid w:val="003C4752"/>
    <w:rsid w:val="003C47A2"/>
    <w:rsid w:val="003C4C69"/>
    <w:rsid w:val="003C4DBC"/>
    <w:rsid w:val="003C4FF8"/>
    <w:rsid w:val="003C5187"/>
    <w:rsid w:val="003C531F"/>
    <w:rsid w:val="003C53D2"/>
    <w:rsid w:val="003C583E"/>
    <w:rsid w:val="003C586F"/>
    <w:rsid w:val="003C683E"/>
    <w:rsid w:val="003C6C43"/>
    <w:rsid w:val="003C6F41"/>
    <w:rsid w:val="003C6F83"/>
    <w:rsid w:val="003C770E"/>
    <w:rsid w:val="003C7C71"/>
    <w:rsid w:val="003C7F25"/>
    <w:rsid w:val="003D061A"/>
    <w:rsid w:val="003D08B4"/>
    <w:rsid w:val="003D0A06"/>
    <w:rsid w:val="003D1009"/>
    <w:rsid w:val="003D157E"/>
    <w:rsid w:val="003D16C5"/>
    <w:rsid w:val="003D1EB2"/>
    <w:rsid w:val="003D24B9"/>
    <w:rsid w:val="003D2BEB"/>
    <w:rsid w:val="003D2EA9"/>
    <w:rsid w:val="003D30D7"/>
    <w:rsid w:val="003D31D9"/>
    <w:rsid w:val="003D40DE"/>
    <w:rsid w:val="003D4C9D"/>
    <w:rsid w:val="003D51E6"/>
    <w:rsid w:val="003D5267"/>
    <w:rsid w:val="003D538A"/>
    <w:rsid w:val="003D5568"/>
    <w:rsid w:val="003D5C41"/>
    <w:rsid w:val="003D60B1"/>
    <w:rsid w:val="003D692F"/>
    <w:rsid w:val="003D69D3"/>
    <w:rsid w:val="003D72B2"/>
    <w:rsid w:val="003D7A75"/>
    <w:rsid w:val="003D7DB7"/>
    <w:rsid w:val="003E005F"/>
    <w:rsid w:val="003E0866"/>
    <w:rsid w:val="003E0B41"/>
    <w:rsid w:val="003E0F0B"/>
    <w:rsid w:val="003E1190"/>
    <w:rsid w:val="003E123F"/>
    <w:rsid w:val="003E172B"/>
    <w:rsid w:val="003E1E12"/>
    <w:rsid w:val="003E232E"/>
    <w:rsid w:val="003E2617"/>
    <w:rsid w:val="003E2A65"/>
    <w:rsid w:val="003E2EA9"/>
    <w:rsid w:val="003E3124"/>
    <w:rsid w:val="003E314A"/>
    <w:rsid w:val="003E3688"/>
    <w:rsid w:val="003E37E0"/>
    <w:rsid w:val="003E3B5E"/>
    <w:rsid w:val="003E3DF8"/>
    <w:rsid w:val="003E4464"/>
    <w:rsid w:val="003E4B7F"/>
    <w:rsid w:val="003E4C4A"/>
    <w:rsid w:val="003E4F7B"/>
    <w:rsid w:val="003E508F"/>
    <w:rsid w:val="003E5691"/>
    <w:rsid w:val="003E5B75"/>
    <w:rsid w:val="003E6B4F"/>
    <w:rsid w:val="003E6FB9"/>
    <w:rsid w:val="003E7576"/>
    <w:rsid w:val="003E75B5"/>
    <w:rsid w:val="003E7965"/>
    <w:rsid w:val="003E7B35"/>
    <w:rsid w:val="003E7D0F"/>
    <w:rsid w:val="003E7E77"/>
    <w:rsid w:val="003F0016"/>
    <w:rsid w:val="003F06FC"/>
    <w:rsid w:val="003F096B"/>
    <w:rsid w:val="003F0BCC"/>
    <w:rsid w:val="003F0D18"/>
    <w:rsid w:val="003F0FD6"/>
    <w:rsid w:val="003F129F"/>
    <w:rsid w:val="003F1420"/>
    <w:rsid w:val="003F1DAD"/>
    <w:rsid w:val="003F1DB2"/>
    <w:rsid w:val="003F1E09"/>
    <w:rsid w:val="003F2544"/>
    <w:rsid w:val="003F29CD"/>
    <w:rsid w:val="003F3220"/>
    <w:rsid w:val="003F34E0"/>
    <w:rsid w:val="003F35A0"/>
    <w:rsid w:val="003F37EB"/>
    <w:rsid w:val="003F3B82"/>
    <w:rsid w:val="003F3C71"/>
    <w:rsid w:val="003F3EDA"/>
    <w:rsid w:val="003F4085"/>
    <w:rsid w:val="003F42F5"/>
    <w:rsid w:val="003F48BA"/>
    <w:rsid w:val="003F4950"/>
    <w:rsid w:val="003F4C9F"/>
    <w:rsid w:val="003F52D1"/>
    <w:rsid w:val="003F5837"/>
    <w:rsid w:val="003F590C"/>
    <w:rsid w:val="003F593B"/>
    <w:rsid w:val="003F598C"/>
    <w:rsid w:val="003F660A"/>
    <w:rsid w:val="003F6E27"/>
    <w:rsid w:val="003F6E54"/>
    <w:rsid w:val="003F7034"/>
    <w:rsid w:val="003F7E4D"/>
    <w:rsid w:val="003F7E8D"/>
    <w:rsid w:val="003F7ECC"/>
    <w:rsid w:val="0040001A"/>
    <w:rsid w:val="0040022D"/>
    <w:rsid w:val="00400880"/>
    <w:rsid w:val="004009DC"/>
    <w:rsid w:val="00400D7E"/>
    <w:rsid w:val="00401881"/>
    <w:rsid w:val="00401DF8"/>
    <w:rsid w:val="004020CC"/>
    <w:rsid w:val="0040217C"/>
    <w:rsid w:val="00402A9C"/>
    <w:rsid w:val="00402CCA"/>
    <w:rsid w:val="004036D9"/>
    <w:rsid w:val="0040461D"/>
    <w:rsid w:val="00406381"/>
    <w:rsid w:val="0040666F"/>
    <w:rsid w:val="00406BB1"/>
    <w:rsid w:val="004071D2"/>
    <w:rsid w:val="0040768C"/>
    <w:rsid w:val="00407E51"/>
    <w:rsid w:val="004108B9"/>
    <w:rsid w:val="00411185"/>
    <w:rsid w:val="00411841"/>
    <w:rsid w:val="00411C2C"/>
    <w:rsid w:val="004120C9"/>
    <w:rsid w:val="0041215E"/>
    <w:rsid w:val="0041217F"/>
    <w:rsid w:val="004126BC"/>
    <w:rsid w:val="00412F53"/>
    <w:rsid w:val="004130DD"/>
    <w:rsid w:val="004130F9"/>
    <w:rsid w:val="004132D6"/>
    <w:rsid w:val="004133D7"/>
    <w:rsid w:val="004138CE"/>
    <w:rsid w:val="00413974"/>
    <w:rsid w:val="004143C5"/>
    <w:rsid w:val="004146DE"/>
    <w:rsid w:val="004149CB"/>
    <w:rsid w:val="00414D51"/>
    <w:rsid w:val="00414FEF"/>
    <w:rsid w:val="0041592A"/>
    <w:rsid w:val="00415C77"/>
    <w:rsid w:val="004167D9"/>
    <w:rsid w:val="00416D65"/>
    <w:rsid w:val="00416F19"/>
    <w:rsid w:val="004172A0"/>
    <w:rsid w:val="00417C6C"/>
    <w:rsid w:val="00420371"/>
    <w:rsid w:val="004204A1"/>
    <w:rsid w:val="004204E6"/>
    <w:rsid w:val="00421EC1"/>
    <w:rsid w:val="00421F10"/>
    <w:rsid w:val="0042257D"/>
    <w:rsid w:val="0042285D"/>
    <w:rsid w:val="00422A6A"/>
    <w:rsid w:val="004233D8"/>
    <w:rsid w:val="0042368C"/>
    <w:rsid w:val="00423A31"/>
    <w:rsid w:val="00424066"/>
    <w:rsid w:val="00425146"/>
    <w:rsid w:val="0042557B"/>
    <w:rsid w:val="00426352"/>
    <w:rsid w:val="004268D3"/>
    <w:rsid w:val="00426E5E"/>
    <w:rsid w:val="004270C4"/>
    <w:rsid w:val="00427573"/>
    <w:rsid w:val="00427AE8"/>
    <w:rsid w:val="00427C5F"/>
    <w:rsid w:val="00427D71"/>
    <w:rsid w:val="00430611"/>
    <w:rsid w:val="0043068A"/>
    <w:rsid w:val="00431CA9"/>
    <w:rsid w:val="0043269B"/>
    <w:rsid w:val="00432761"/>
    <w:rsid w:val="00432A90"/>
    <w:rsid w:val="00432BB6"/>
    <w:rsid w:val="00432E48"/>
    <w:rsid w:val="004337A3"/>
    <w:rsid w:val="00433B0A"/>
    <w:rsid w:val="00433D7E"/>
    <w:rsid w:val="00433F5D"/>
    <w:rsid w:val="0043423F"/>
    <w:rsid w:val="00434565"/>
    <w:rsid w:val="004346C1"/>
    <w:rsid w:val="004348F9"/>
    <w:rsid w:val="00434DD6"/>
    <w:rsid w:val="00434F1B"/>
    <w:rsid w:val="004351C2"/>
    <w:rsid w:val="004356C9"/>
    <w:rsid w:val="004361E4"/>
    <w:rsid w:val="00436216"/>
    <w:rsid w:val="00436D21"/>
    <w:rsid w:val="00436E59"/>
    <w:rsid w:val="00436FBA"/>
    <w:rsid w:val="004372C3"/>
    <w:rsid w:val="0043732F"/>
    <w:rsid w:val="0043792C"/>
    <w:rsid w:val="00437CDF"/>
    <w:rsid w:val="00437DCF"/>
    <w:rsid w:val="00440279"/>
    <w:rsid w:val="00440546"/>
    <w:rsid w:val="00440E55"/>
    <w:rsid w:val="00440E67"/>
    <w:rsid w:val="0044128C"/>
    <w:rsid w:val="00441896"/>
    <w:rsid w:val="00441ABF"/>
    <w:rsid w:val="00441DE7"/>
    <w:rsid w:val="0044201D"/>
    <w:rsid w:val="004420ED"/>
    <w:rsid w:val="004441B0"/>
    <w:rsid w:val="004443BA"/>
    <w:rsid w:val="004445E9"/>
    <w:rsid w:val="004446A0"/>
    <w:rsid w:val="004449C8"/>
    <w:rsid w:val="00444B35"/>
    <w:rsid w:val="00444F32"/>
    <w:rsid w:val="00446143"/>
    <w:rsid w:val="0044632E"/>
    <w:rsid w:val="00446C46"/>
    <w:rsid w:val="0044739A"/>
    <w:rsid w:val="00447767"/>
    <w:rsid w:val="00447E41"/>
    <w:rsid w:val="00447F21"/>
    <w:rsid w:val="0045061E"/>
    <w:rsid w:val="004506B6"/>
    <w:rsid w:val="004507DE"/>
    <w:rsid w:val="00451767"/>
    <w:rsid w:val="004517E9"/>
    <w:rsid w:val="004521DD"/>
    <w:rsid w:val="0045298F"/>
    <w:rsid w:val="004529BE"/>
    <w:rsid w:val="00452B24"/>
    <w:rsid w:val="00452B30"/>
    <w:rsid w:val="0045320F"/>
    <w:rsid w:val="00453520"/>
    <w:rsid w:val="00453BB7"/>
    <w:rsid w:val="00454480"/>
    <w:rsid w:val="00454601"/>
    <w:rsid w:val="00455690"/>
    <w:rsid w:val="004557AB"/>
    <w:rsid w:val="004558DA"/>
    <w:rsid w:val="00455B66"/>
    <w:rsid w:val="00456170"/>
    <w:rsid w:val="00456419"/>
    <w:rsid w:val="00456DF4"/>
    <w:rsid w:val="00456F6E"/>
    <w:rsid w:val="00456FAC"/>
    <w:rsid w:val="004577A6"/>
    <w:rsid w:val="0046099F"/>
    <w:rsid w:val="00460A40"/>
    <w:rsid w:val="00460D86"/>
    <w:rsid w:val="0046168C"/>
    <w:rsid w:val="004621FC"/>
    <w:rsid w:val="00462302"/>
    <w:rsid w:val="00462731"/>
    <w:rsid w:val="00462832"/>
    <w:rsid w:val="00462E2F"/>
    <w:rsid w:val="00462E36"/>
    <w:rsid w:val="00462E4B"/>
    <w:rsid w:val="004630D7"/>
    <w:rsid w:val="0046314D"/>
    <w:rsid w:val="0046420F"/>
    <w:rsid w:val="004648AC"/>
    <w:rsid w:val="00464E1F"/>
    <w:rsid w:val="00465016"/>
    <w:rsid w:val="00465462"/>
    <w:rsid w:val="004654F2"/>
    <w:rsid w:val="004656D9"/>
    <w:rsid w:val="00465936"/>
    <w:rsid w:val="00466197"/>
    <w:rsid w:val="00466356"/>
    <w:rsid w:val="00466562"/>
    <w:rsid w:val="004668F8"/>
    <w:rsid w:val="004669BE"/>
    <w:rsid w:val="004676C7"/>
    <w:rsid w:val="00467AD6"/>
    <w:rsid w:val="00467B3A"/>
    <w:rsid w:val="00467BB2"/>
    <w:rsid w:val="0047055A"/>
    <w:rsid w:val="00470978"/>
    <w:rsid w:val="00470C3B"/>
    <w:rsid w:val="00470DD3"/>
    <w:rsid w:val="0047146D"/>
    <w:rsid w:val="004717A8"/>
    <w:rsid w:val="0047193C"/>
    <w:rsid w:val="00471970"/>
    <w:rsid w:val="00471B3E"/>
    <w:rsid w:val="00471D72"/>
    <w:rsid w:val="00472DE0"/>
    <w:rsid w:val="00473279"/>
    <w:rsid w:val="004732E2"/>
    <w:rsid w:val="00473323"/>
    <w:rsid w:val="004733C2"/>
    <w:rsid w:val="00473EAE"/>
    <w:rsid w:val="00473F5D"/>
    <w:rsid w:val="00474614"/>
    <w:rsid w:val="00474730"/>
    <w:rsid w:val="00474B95"/>
    <w:rsid w:val="00474DB8"/>
    <w:rsid w:val="0047534A"/>
    <w:rsid w:val="0047560D"/>
    <w:rsid w:val="00475BC6"/>
    <w:rsid w:val="00475E8F"/>
    <w:rsid w:val="00475EAB"/>
    <w:rsid w:val="00476E1E"/>
    <w:rsid w:val="00477D8C"/>
    <w:rsid w:val="004809F6"/>
    <w:rsid w:val="00480E51"/>
    <w:rsid w:val="00481805"/>
    <w:rsid w:val="0048220D"/>
    <w:rsid w:val="00482607"/>
    <w:rsid w:val="0048260B"/>
    <w:rsid w:val="00482A91"/>
    <w:rsid w:val="00482C3D"/>
    <w:rsid w:val="00483727"/>
    <w:rsid w:val="00483EE6"/>
    <w:rsid w:val="0048435E"/>
    <w:rsid w:val="004848B6"/>
    <w:rsid w:val="00484D1E"/>
    <w:rsid w:val="00484D65"/>
    <w:rsid w:val="00484DFF"/>
    <w:rsid w:val="00484E86"/>
    <w:rsid w:val="00484FB2"/>
    <w:rsid w:val="00485550"/>
    <w:rsid w:val="00485EBE"/>
    <w:rsid w:val="00486348"/>
    <w:rsid w:val="004865D9"/>
    <w:rsid w:val="00486A23"/>
    <w:rsid w:val="0048753B"/>
    <w:rsid w:val="00487B9E"/>
    <w:rsid w:val="00487D50"/>
    <w:rsid w:val="004904DB"/>
    <w:rsid w:val="00490776"/>
    <w:rsid w:val="00490D27"/>
    <w:rsid w:val="00491A70"/>
    <w:rsid w:val="00491C4D"/>
    <w:rsid w:val="00491FAF"/>
    <w:rsid w:val="0049283E"/>
    <w:rsid w:val="00492941"/>
    <w:rsid w:val="00492BDB"/>
    <w:rsid w:val="00492E26"/>
    <w:rsid w:val="00493168"/>
    <w:rsid w:val="004931F4"/>
    <w:rsid w:val="00493344"/>
    <w:rsid w:val="0049357B"/>
    <w:rsid w:val="00493CF9"/>
    <w:rsid w:val="004942E7"/>
    <w:rsid w:val="00494E6A"/>
    <w:rsid w:val="00494F7E"/>
    <w:rsid w:val="00495218"/>
    <w:rsid w:val="004952BC"/>
    <w:rsid w:val="00495317"/>
    <w:rsid w:val="00495896"/>
    <w:rsid w:val="00495D02"/>
    <w:rsid w:val="00495E72"/>
    <w:rsid w:val="0049600B"/>
    <w:rsid w:val="00496243"/>
    <w:rsid w:val="004965B3"/>
    <w:rsid w:val="004966CE"/>
    <w:rsid w:val="0049701C"/>
    <w:rsid w:val="0049761E"/>
    <w:rsid w:val="004979DB"/>
    <w:rsid w:val="004A071D"/>
    <w:rsid w:val="004A1351"/>
    <w:rsid w:val="004A143E"/>
    <w:rsid w:val="004A16F8"/>
    <w:rsid w:val="004A17D1"/>
    <w:rsid w:val="004A1A3F"/>
    <w:rsid w:val="004A2539"/>
    <w:rsid w:val="004A3755"/>
    <w:rsid w:val="004A534C"/>
    <w:rsid w:val="004A54C9"/>
    <w:rsid w:val="004A5AEB"/>
    <w:rsid w:val="004A66A5"/>
    <w:rsid w:val="004A674F"/>
    <w:rsid w:val="004A6768"/>
    <w:rsid w:val="004A69C9"/>
    <w:rsid w:val="004A6C92"/>
    <w:rsid w:val="004A6E86"/>
    <w:rsid w:val="004A6E93"/>
    <w:rsid w:val="004A6F7D"/>
    <w:rsid w:val="004A73AC"/>
    <w:rsid w:val="004A75E6"/>
    <w:rsid w:val="004A7852"/>
    <w:rsid w:val="004A79CD"/>
    <w:rsid w:val="004A7FF7"/>
    <w:rsid w:val="004B00BF"/>
    <w:rsid w:val="004B0323"/>
    <w:rsid w:val="004B0906"/>
    <w:rsid w:val="004B0B38"/>
    <w:rsid w:val="004B0E3F"/>
    <w:rsid w:val="004B11C1"/>
    <w:rsid w:val="004B17FD"/>
    <w:rsid w:val="004B1856"/>
    <w:rsid w:val="004B1AFD"/>
    <w:rsid w:val="004B1C26"/>
    <w:rsid w:val="004B1F46"/>
    <w:rsid w:val="004B20B3"/>
    <w:rsid w:val="004B23DF"/>
    <w:rsid w:val="004B3F53"/>
    <w:rsid w:val="004B3F6D"/>
    <w:rsid w:val="004B446E"/>
    <w:rsid w:val="004B45E0"/>
    <w:rsid w:val="004B4F01"/>
    <w:rsid w:val="004B54B2"/>
    <w:rsid w:val="004B58D8"/>
    <w:rsid w:val="004B5F5D"/>
    <w:rsid w:val="004B63F1"/>
    <w:rsid w:val="004B65AD"/>
    <w:rsid w:val="004B6B08"/>
    <w:rsid w:val="004B77D2"/>
    <w:rsid w:val="004B7B12"/>
    <w:rsid w:val="004B7C40"/>
    <w:rsid w:val="004C0400"/>
    <w:rsid w:val="004C0749"/>
    <w:rsid w:val="004C08DB"/>
    <w:rsid w:val="004C0F9F"/>
    <w:rsid w:val="004C129A"/>
    <w:rsid w:val="004C13F8"/>
    <w:rsid w:val="004C141D"/>
    <w:rsid w:val="004C17CB"/>
    <w:rsid w:val="004C1AF3"/>
    <w:rsid w:val="004C1BA8"/>
    <w:rsid w:val="004C2144"/>
    <w:rsid w:val="004C27D5"/>
    <w:rsid w:val="004C331E"/>
    <w:rsid w:val="004C36EE"/>
    <w:rsid w:val="004C3961"/>
    <w:rsid w:val="004C4127"/>
    <w:rsid w:val="004C42C5"/>
    <w:rsid w:val="004C4629"/>
    <w:rsid w:val="004C49F9"/>
    <w:rsid w:val="004C4A64"/>
    <w:rsid w:val="004C4BCA"/>
    <w:rsid w:val="004C4F75"/>
    <w:rsid w:val="004C50A9"/>
    <w:rsid w:val="004C56A9"/>
    <w:rsid w:val="004C5896"/>
    <w:rsid w:val="004C5AAA"/>
    <w:rsid w:val="004C5AE6"/>
    <w:rsid w:val="004C603F"/>
    <w:rsid w:val="004C6AA8"/>
    <w:rsid w:val="004C794C"/>
    <w:rsid w:val="004C7BF4"/>
    <w:rsid w:val="004D016C"/>
    <w:rsid w:val="004D1493"/>
    <w:rsid w:val="004D1A8A"/>
    <w:rsid w:val="004D1EEE"/>
    <w:rsid w:val="004D23FC"/>
    <w:rsid w:val="004D28CB"/>
    <w:rsid w:val="004D29D9"/>
    <w:rsid w:val="004D2B68"/>
    <w:rsid w:val="004D2DCD"/>
    <w:rsid w:val="004D392B"/>
    <w:rsid w:val="004D3D4C"/>
    <w:rsid w:val="004D4652"/>
    <w:rsid w:val="004D471F"/>
    <w:rsid w:val="004D492F"/>
    <w:rsid w:val="004D4C68"/>
    <w:rsid w:val="004D5155"/>
    <w:rsid w:val="004D5A23"/>
    <w:rsid w:val="004D61C3"/>
    <w:rsid w:val="004D62F6"/>
    <w:rsid w:val="004D6C73"/>
    <w:rsid w:val="004D728A"/>
    <w:rsid w:val="004D74B0"/>
    <w:rsid w:val="004D773D"/>
    <w:rsid w:val="004D7920"/>
    <w:rsid w:val="004D7B44"/>
    <w:rsid w:val="004D7D87"/>
    <w:rsid w:val="004E1089"/>
    <w:rsid w:val="004E134A"/>
    <w:rsid w:val="004E168C"/>
    <w:rsid w:val="004E1787"/>
    <w:rsid w:val="004E1CE7"/>
    <w:rsid w:val="004E1E25"/>
    <w:rsid w:val="004E22F7"/>
    <w:rsid w:val="004E2878"/>
    <w:rsid w:val="004E28CC"/>
    <w:rsid w:val="004E28D2"/>
    <w:rsid w:val="004E2AF3"/>
    <w:rsid w:val="004E350C"/>
    <w:rsid w:val="004E39A8"/>
    <w:rsid w:val="004E3E24"/>
    <w:rsid w:val="004E419D"/>
    <w:rsid w:val="004E4669"/>
    <w:rsid w:val="004E4889"/>
    <w:rsid w:val="004E499F"/>
    <w:rsid w:val="004E49E2"/>
    <w:rsid w:val="004E5098"/>
    <w:rsid w:val="004E528D"/>
    <w:rsid w:val="004E5450"/>
    <w:rsid w:val="004E55FA"/>
    <w:rsid w:val="004E6557"/>
    <w:rsid w:val="004E663A"/>
    <w:rsid w:val="004E6A7C"/>
    <w:rsid w:val="004E6CC1"/>
    <w:rsid w:val="004E7164"/>
    <w:rsid w:val="004E769B"/>
    <w:rsid w:val="004E7FC1"/>
    <w:rsid w:val="004F0370"/>
    <w:rsid w:val="004F0C52"/>
    <w:rsid w:val="004F0DB5"/>
    <w:rsid w:val="004F1019"/>
    <w:rsid w:val="004F115B"/>
    <w:rsid w:val="004F165E"/>
    <w:rsid w:val="004F1678"/>
    <w:rsid w:val="004F1B73"/>
    <w:rsid w:val="004F250D"/>
    <w:rsid w:val="004F2BC5"/>
    <w:rsid w:val="004F2FD6"/>
    <w:rsid w:val="004F3426"/>
    <w:rsid w:val="004F352C"/>
    <w:rsid w:val="004F38D8"/>
    <w:rsid w:val="004F39E9"/>
    <w:rsid w:val="004F3A0E"/>
    <w:rsid w:val="004F3E32"/>
    <w:rsid w:val="004F43E0"/>
    <w:rsid w:val="004F44DC"/>
    <w:rsid w:val="004F4785"/>
    <w:rsid w:val="004F4A5D"/>
    <w:rsid w:val="004F511D"/>
    <w:rsid w:val="004F539D"/>
    <w:rsid w:val="004F55DA"/>
    <w:rsid w:val="004F5732"/>
    <w:rsid w:val="004F5AD4"/>
    <w:rsid w:val="004F61E7"/>
    <w:rsid w:val="004F6449"/>
    <w:rsid w:val="004F6506"/>
    <w:rsid w:val="004F65BF"/>
    <w:rsid w:val="004F69CA"/>
    <w:rsid w:val="004F706E"/>
    <w:rsid w:val="004F733A"/>
    <w:rsid w:val="004F77A7"/>
    <w:rsid w:val="004F7A70"/>
    <w:rsid w:val="004F7E09"/>
    <w:rsid w:val="004F7EA5"/>
    <w:rsid w:val="00500197"/>
    <w:rsid w:val="0050023D"/>
    <w:rsid w:val="00500324"/>
    <w:rsid w:val="0050079D"/>
    <w:rsid w:val="00500C34"/>
    <w:rsid w:val="00500C3A"/>
    <w:rsid w:val="00501A76"/>
    <w:rsid w:val="00501B34"/>
    <w:rsid w:val="00501E4D"/>
    <w:rsid w:val="00502063"/>
    <w:rsid w:val="005025E7"/>
    <w:rsid w:val="005038DA"/>
    <w:rsid w:val="00503C65"/>
    <w:rsid w:val="00503CFB"/>
    <w:rsid w:val="005043CB"/>
    <w:rsid w:val="00504BCE"/>
    <w:rsid w:val="00504EBD"/>
    <w:rsid w:val="0050571A"/>
    <w:rsid w:val="00505744"/>
    <w:rsid w:val="0050594D"/>
    <w:rsid w:val="00505C01"/>
    <w:rsid w:val="00506276"/>
    <w:rsid w:val="00506BBC"/>
    <w:rsid w:val="00506E8B"/>
    <w:rsid w:val="00506EBD"/>
    <w:rsid w:val="00506F80"/>
    <w:rsid w:val="00507371"/>
    <w:rsid w:val="005079B4"/>
    <w:rsid w:val="00507A95"/>
    <w:rsid w:val="00507DA5"/>
    <w:rsid w:val="00507EC7"/>
    <w:rsid w:val="00507F23"/>
    <w:rsid w:val="00510990"/>
    <w:rsid w:val="00510B36"/>
    <w:rsid w:val="00510F00"/>
    <w:rsid w:val="00511224"/>
    <w:rsid w:val="00511368"/>
    <w:rsid w:val="00511A5D"/>
    <w:rsid w:val="00511EA7"/>
    <w:rsid w:val="005120A0"/>
    <w:rsid w:val="005121F2"/>
    <w:rsid w:val="00512299"/>
    <w:rsid w:val="005123E5"/>
    <w:rsid w:val="0051260F"/>
    <w:rsid w:val="00512C96"/>
    <w:rsid w:val="00512E4D"/>
    <w:rsid w:val="005131E1"/>
    <w:rsid w:val="00513852"/>
    <w:rsid w:val="005139B3"/>
    <w:rsid w:val="0051410D"/>
    <w:rsid w:val="00514606"/>
    <w:rsid w:val="005150F6"/>
    <w:rsid w:val="005151BB"/>
    <w:rsid w:val="0051577C"/>
    <w:rsid w:val="005159C7"/>
    <w:rsid w:val="005159DC"/>
    <w:rsid w:val="005168AC"/>
    <w:rsid w:val="00516999"/>
    <w:rsid w:val="00517600"/>
    <w:rsid w:val="00517708"/>
    <w:rsid w:val="00520255"/>
    <w:rsid w:val="005203AE"/>
    <w:rsid w:val="00520697"/>
    <w:rsid w:val="0052085A"/>
    <w:rsid w:val="00520CC0"/>
    <w:rsid w:val="00520DC2"/>
    <w:rsid w:val="00520E6B"/>
    <w:rsid w:val="00520FDB"/>
    <w:rsid w:val="0052122E"/>
    <w:rsid w:val="00521D68"/>
    <w:rsid w:val="00522029"/>
    <w:rsid w:val="0052223C"/>
    <w:rsid w:val="0052297F"/>
    <w:rsid w:val="00522DA7"/>
    <w:rsid w:val="005231D8"/>
    <w:rsid w:val="005232CA"/>
    <w:rsid w:val="00524375"/>
    <w:rsid w:val="005247A4"/>
    <w:rsid w:val="005254CF"/>
    <w:rsid w:val="00525544"/>
    <w:rsid w:val="00525C38"/>
    <w:rsid w:val="00525E65"/>
    <w:rsid w:val="0052699B"/>
    <w:rsid w:val="00526B3B"/>
    <w:rsid w:val="00527844"/>
    <w:rsid w:val="00527DDE"/>
    <w:rsid w:val="00530831"/>
    <w:rsid w:val="00531A3A"/>
    <w:rsid w:val="00531BE9"/>
    <w:rsid w:val="0053236E"/>
    <w:rsid w:val="00532470"/>
    <w:rsid w:val="00532480"/>
    <w:rsid w:val="005324DE"/>
    <w:rsid w:val="00532744"/>
    <w:rsid w:val="00532AD7"/>
    <w:rsid w:val="00532BE9"/>
    <w:rsid w:val="005336EE"/>
    <w:rsid w:val="00533A4B"/>
    <w:rsid w:val="00533E26"/>
    <w:rsid w:val="00534177"/>
    <w:rsid w:val="0053434F"/>
    <w:rsid w:val="005344DB"/>
    <w:rsid w:val="00534CE7"/>
    <w:rsid w:val="00534E66"/>
    <w:rsid w:val="0053501F"/>
    <w:rsid w:val="00535416"/>
    <w:rsid w:val="00535B98"/>
    <w:rsid w:val="005362B2"/>
    <w:rsid w:val="005368AD"/>
    <w:rsid w:val="00536F07"/>
    <w:rsid w:val="005401AD"/>
    <w:rsid w:val="00540274"/>
    <w:rsid w:val="00540A8F"/>
    <w:rsid w:val="00540AD9"/>
    <w:rsid w:val="005410BC"/>
    <w:rsid w:val="00541510"/>
    <w:rsid w:val="00541865"/>
    <w:rsid w:val="00541BCB"/>
    <w:rsid w:val="00541C6E"/>
    <w:rsid w:val="00541D1E"/>
    <w:rsid w:val="00541D46"/>
    <w:rsid w:val="0054211A"/>
    <w:rsid w:val="00542746"/>
    <w:rsid w:val="0054280E"/>
    <w:rsid w:val="005432E7"/>
    <w:rsid w:val="00543400"/>
    <w:rsid w:val="00543E96"/>
    <w:rsid w:val="0054400C"/>
    <w:rsid w:val="005445AE"/>
    <w:rsid w:val="00544C9D"/>
    <w:rsid w:val="00545310"/>
    <w:rsid w:val="00545545"/>
    <w:rsid w:val="005457A6"/>
    <w:rsid w:val="0054580E"/>
    <w:rsid w:val="00545C6E"/>
    <w:rsid w:val="00546188"/>
    <w:rsid w:val="0054744A"/>
    <w:rsid w:val="005479E2"/>
    <w:rsid w:val="00547AB3"/>
    <w:rsid w:val="00547C09"/>
    <w:rsid w:val="0055059C"/>
    <w:rsid w:val="005507DE"/>
    <w:rsid w:val="00550E81"/>
    <w:rsid w:val="00551410"/>
    <w:rsid w:val="00551817"/>
    <w:rsid w:val="00551996"/>
    <w:rsid w:val="005519B2"/>
    <w:rsid w:val="00552104"/>
    <w:rsid w:val="0055251F"/>
    <w:rsid w:val="00552B47"/>
    <w:rsid w:val="005539DA"/>
    <w:rsid w:val="005539E2"/>
    <w:rsid w:val="00553A21"/>
    <w:rsid w:val="00554156"/>
    <w:rsid w:val="0055427A"/>
    <w:rsid w:val="0055530E"/>
    <w:rsid w:val="00555328"/>
    <w:rsid w:val="00555342"/>
    <w:rsid w:val="0055583B"/>
    <w:rsid w:val="005558B4"/>
    <w:rsid w:val="00555B9E"/>
    <w:rsid w:val="00555C78"/>
    <w:rsid w:val="00555EC2"/>
    <w:rsid w:val="00555F87"/>
    <w:rsid w:val="00556355"/>
    <w:rsid w:val="0055684B"/>
    <w:rsid w:val="00556E5D"/>
    <w:rsid w:val="00556F1C"/>
    <w:rsid w:val="00556F31"/>
    <w:rsid w:val="005572F5"/>
    <w:rsid w:val="0055746B"/>
    <w:rsid w:val="005575A2"/>
    <w:rsid w:val="005575C7"/>
    <w:rsid w:val="00557CF3"/>
    <w:rsid w:val="00560467"/>
    <w:rsid w:val="00560969"/>
    <w:rsid w:val="00560F42"/>
    <w:rsid w:val="00561202"/>
    <w:rsid w:val="0056133F"/>
    <w:rsid w:val="00561976"/>
    <w:rsid w:val="00561CA6"/>
    <w:rsid w:val="00562045"/>
    <w:rsid w:val="00562242"/>
    <w:rsid w:val="00562387"/>
    <w:rsid w:val="00562AF0"/>
    <w:rsid w:val="00562F53"/>
    <w:rsid w:val="005634BA"/>
    <w:rsid w:val="00563599"/>
    <w:rsid w:val="0056450F"/>
    <w:rsid w:val="005646E8"/>
    <w:rsid w:val="005649D7"/>
    <w:rsid w:val="00564E24"/>
    <w:rsid w:val="00565377"/>
    <w:rsid w:val="0056545B"/>
    <w:rsid w:val="00565721"/>
    <w:rsid w:val="0056749E"/>
    <w:rsid w:val="00567806"/>
    <w:rsid w:val="00567ABE"/>
    <w:rsid w:val="00567B8A"/>
    <w:rsid w:val="005703BB"/>
    <w:rsid w:val="0057048B"/>
    <w:rsid w:val="00570547"/>
    <w:rsid w:val="00570566"/>
    <w:rsid w:val="0057061C"/>
    <w:rsid w:val="00570ADE"/>
    <w:rsid w:val="00571088"/>
    <w:rsid w:val="00571997"/>
    <w:rsid w:val="00571BC4"/>
    <w:rsid w:val="00571C89"/>
    <w:rsid w:val="00572091"/>
    <w:rsid w:val="005722F6"/>
    <w:rsid w:val="0057294F"/>
    <w:rsid w:val="00572AC0"/>
    <w:rsid w:val="00572CA7"/>
    <w:rsid w:val="00572DBC"/>
    <w:rsid w:val="00572ECE"/>
    <w:rsid w:val="005731C7"/>
    <w:rsid w:val="00573362"/>
    <w:rsid w:val="00573D59"/>
    <w:rsid w:val="005745AF"/>
    <w:rsid w:val="0057498A"/>
    <w:rsid w:val="00574DAC"/>
    <w:rsid w:val="00575154"/>
    <w:rsid w:val="005751B0"/>
    <w:rsid w:val="00575717"/>
    <w:rsid w:val="00575AE8"/>
    <w:rsid w:val="00575CF1"/>
    <w:rsid w:val="00576159"/>
    <w:rsid w:val="00576532"/>
    <w:rsid w:val="005769CE"/>
    <w:rsid w:val="00576D07"/>
    <w:rsid w:val="005774E7"/>
    <w:rsid w:val="005779E8"/>
    <w:rsid w:val="00580531"/>
    <w:rsid w:val="00580816"/>
    <w:rsid w:val="00580D1E"/>
    <w:rsid w:val="00580E4B"/>
    <w:rsid w:val="00581CF6"/>
    <w:rsid w:val="00581D28"/>
    <w:rsid w:val="00581DAB"/>
    <w:rsid w:val="00581F4F"/>
    <w:rsid w:val="00582625"/>
    <w:rsid w:val="00582F23"/>
    <w:rsid w:val="005830AD"/>
    <w:rsid w:val="005835B5"/>
    <w:rsid w:val="005838BC"/>
    <w:rsid w:val="00583B09"/>
    <w:rsid w:val="00583BF8"/>
    <w:rsid w:val="0058401F"/>
    <w:rsid w:val="00584200"/>
    <w:rsid w:val="00584EAA"/>
    <w:rsid w:val="00585203"/>
    <w:rsid w:val="0058528E"/>
    <w:rsid w:val="005854EB"/>
    <w:rsid w:val="005861B1"/>
    <w:rsid w:val="005864A4"/>
    <w:rsid w:val="005864B7"/>
    <w:rsid w:val="00586746"/>
    <w:rsid w:val="005871D2"/>
    <w:rsid w:val="0058750F"/>
    <w:rsid w:val="00587B44"/>
    <w:rsid w:val="00587C78"/>
    <w:rsid w:val="00587DED"/>
    <w:rsid w:val="00590A4D"/>
    <w:rsid w:val="0059128E"/>
    <w:rsid w:val="00591417"/>
    <w:rsid w:val="0059146C"/>
    <w:rsid w:val="00591F1D"/>
    <w:rsid w:val="00592210"/>
    <w:rsid w:val="005922A8"/>
    <w:rsid w:val="0059252A"/>
    <w:rsid w:val="0059261E"/>
    <w:rsid w:val="00592703"/>
    <w:rsid w:val="00593393"/>
    <w:rsid w:val="00593D81"/>
    <w:rsid w:val="0059475E"/>
    <w:rsid w:val="005953CE"/>
    <w:rsid w:val="00595B20"/>
    <w:rsid w:val="00596377"/>
    <w:rsid w:val="00596604"/>
    <w:rsid w:val="00596892"/>
    <w:rsid w:val="00596A08"/>
    <w:rsid w:val="00596C27"/>
    <w:rsid w:val="005A070A"/>
    <w:rsid w:val="005A086F"/>
    <w:rsid w:val="005A1478"/>
    <w:rsid w:val="005A159A"/>
    <w:rsid w:val="005A1A03"/>
    <w:rsid w:val="005A1F9D"/>
    <w:rsid w:val="005A229E"/>
    <w:rsid w:val="005A2E21"/>
    <w:rsid w:val="005A3286"/>
    <w:rsid w:val="005A32C7"/>
    <w:rsid w:val="005A3771"/>
    <w:rsid w:val="005A382D"/>
    <w:rsid w:val="005A3999"/>
    <w:rsid w:val="005A3AB0"/>
    <w:rsid w:val="005A4059"/>
    <w:rsid w:val="005A4479"/>
    <w:rsid w:val="005A50A3"/>
    <w:rsid w:val="005A55DD"/>
    <w:rsid w:val="005A56F0"/>
    <w:rsid w:val="005A5704"/>
    <w:rsid w:val="005A5777"/>
    <w:rsid w:val="005A5B08"/>
    <w:rsid w:val="005A5E07"/>
    <w:rsid w:val="005A5FD4"/>
    <w:rsid w:val="005A62C6"/>
    <w:rsid w:val="005A64ED"/>
    <w:rsid w:val="005A67EB"/>
    <w:rsid w:val="005A69EF"/>
    <w:rsid w:val="005A6C0A"/>
    <w:rsid w:val="005A6D07"/>
    <w:rsid w:val="005A6DEA"/>
    <w:rsid w:val="005A6E21"/>
    <w:rsid w:val="005A6F06"/>
    <w:rsid w:val="005A7ACE"/>
    <w:rsid w:val="005B1158"/>
    <w:rsid w:val="005B137C"/>
    <w:rsid w:val="005B17D6"/>
    <w:rsid w:val="005B19E1"/>
    <w:rsid w:val="005B24A8"/>
    <w:rsid w:val="005B2606"/>
    <w:rsid w:val="005B3548"/>
    <w:rsid w:val="005B37CD"/>
    <w:rsid w:val="005B3F2A"/>
    <w:rsid w:val="005B4988"/>
    <w:rsid w:val="005B5125"/>
    <w:rsid w:val="005B56D2"/>
    <w:rsid w:val="005B58AB"/>
    <w:rsid w:val="005B5B0C"/>
    <w:rsid w:val="005B69DD"/>
    <w:rsid w:val="005B6B0D"/>
    <w:rsid w:val="005B6D51"/>
    <w:rsid w:val="005B79BE"/>
    <w:rsid w:val="005C01DA"/>
    <w:rsid w:val="005C0230"/>
    <w:rsid w:val="005C041D"/>
    <w:rsid w:val="005C05FB"/>
    <w:rsid w:val="005C065C"/>
    <w:rsid w:val="005C077B"/>
    <w:rsid w:val="005C08CD"/>
    <w:rsid w:val="005C0B0A"/>
    <w:rsid w:val="005C0B0F"/>
    <w:rsid w:val="005C16B6"/>
    <w:rsid w:val="005C1BE0"/>
    <w:rsid w:val="005C1FC4"/>
    <w:rsid w:val="005C2FDB"/>
    <w:rsid w:val="005C320E"/>
    <w:rsid w:val="005C35AD"/>
    <w:rsid w:val="005C3802"/>
    <w:rsid w:val="005C3AE2"/>
    <w:rsid w:val="005C3E5D"/>
    <w:rsid w:val="005C3E6F"/>
    <w:rsid w:val="005C3EF6"/>
    <w:rsid w:val="005C4096"/>
    <w:rsid w:val="005C4307"/>
    <w:rsid w:val="005C43B7"/>
    <w:rsid w:val="005C43F8"/>
    <w:rsid w:val="005C4500"/>
    <w:rsid w:val="005C45C7"/>
    <w:rsid w:val="005C49E8"/>
    <w:rsid w:val="005C4AF7"/>
    <w:rsid w:val="005C4C4F"/>
    <w:rsid w:val="005C50BC"/>
    <w:rsid w:val="005C57E8"/>
    <w:rsid w:val="005C5A0D"/>
    <w:rsid w:val="005C5C86"/>
    <w:rsid w:val="005C6245"/>
    <w:rsid w:val="005C62CB"/>
    <w:rsid w:val="005C73A9"/>
    <w:rsid w:val="005C7426"/>
    <w:rsid w:val="005C773F"/>
    <w:rsid w:val="005C7768"/>
    <w:rsid w:val="005C7ECD"/>
    <w:rsid w:val="005D02FC"/>
    <w:rsid w:val="005D0509"/>
    <w:rsid w:val="005D0735"/>
    <w:rsid w:val="005D080C"/>
    <w:rsid w:val="005D0904"/>
    <w:rsid w:val="005D11F2"/>
    <w:rsid w:val="005D1586"/>
    <w:rsid w:val="005D1ADA"/>
    <w:rsid w:val="005D1CA1"/>
    <w:rsid w:val="005D1FA6"/>
    <w:rsid w:val="005D2298"/>
    <w:rsid w:val="005D259B"/>
    <w:rsid w:val="005D2B17"/>
    <w:rsid w:val="005D30FB"/>
    <w:rsid w:val="005D3EC4"/>
    <w:rsid w:val="005D4220"/>
    <w:rsid w:val="005D4262"/>
    <w:rsid w:val="005D43E5"/>
    <w:rsid w:val="005D457D"/>
    <w:rsid w:val="005D4645"/>
    <w:rsid w:val="005D4FC5"/>
    <w:rsid w:val="005D516F"/>
    <w:rsid w:val="005D520B"/>
    <w:rsid w:val="005D52D7"/>
    <w:rsid w:val="005D5301"/>
    <w:rsid w:val="005D5864"/>
    <w:rsid w:val="005D5B3B"/>
    <w:rsid w:val="005D5DCB"/>
    <w:rsid w:val="005D602C"/>
    <w:rsid w:val="005D62D3"/>
    <w:rsid w:val="005D669A"/>
    <w:rsid w:val="005D66A0"/>
    <w:rsid w:val="005D6B2D"/>
    <w:rsid w:val="005D749D"/>
    <w:rsid w:val="005D7915"/>
    <w:rsid w:val="005D7990"/>
    <w:rsid w:val="005E05EB"/>
    <w:rsid w:val="005E0DF4"/>
    <w:rsid w:val="005E0EB0"/>
    <w:rsid w:val="005E10FD"/>
    <w:rsid w:val="005E1570"/>
    <w:rsid w:val="005E1721"/>
    <w:rsid w:val="005E1B64"/>
    <w:rsid w:val="005E20D0"/>
    <w:rsid w:val="005E2338"/>
    <w:rsid w:val="005E29BF"/>
    <w:rsid w:val="005E2B7E"/>
    <w:rsid w:val="005E2F8F"/>
    <w:rsid w:val="005E47DD"/>
    <w:rsid w:val="005E4971"/>
    <w:rsid w:val="005E4B73"/>
    <w:rsid w:val="005E4E62"/>
    <w:rsid w:val="005E5535"/>
    <w:rsid w:val="005E5BBB"/>
    <w:rsid w:val="005E5FFB"/>
    <w:rsid w:val="005E634C"/>
    <w:rsid w:val="005E6C4D"/>
    <w:rsid w:val="005E6F4D"/>
    <w:rsid w:val="005F0194"/>
    <w:rsid w:val="005F023C"/>
    <w:rsid w:val="005F05D2"/>
    <w:rsid w:val="005F0B31"/>
    <w:rsid w:val="005F0E6E"/>
    <w:rsid w:val="005F1597"/>
    <w:rsid w:val="005F15DF"/>
    <w:rsid w:val="005F1A4E"/>
    <w:rsid w:val="005F22A7"/>
    <w:rsid w:val="005F231E"/>
    <w:rsid w:val="005F2608"/>
    <w:rsid w:val="005F2862"/>
    <w:rsid w:val="005F2903"/>
    <w:rsid w:val="005F294D"/>
    <w:rsid w:val="005F324B"/>
    <w:rsid w:val="005F3F12"/>
    <w:rsid w:val="005F4057"/>
    <w:rsid w:val="005F4127"/>
    <w:rsid w:val="005F4151"/>
    <w:rsid w:val="005F41FA"/>
    <w:rsid w:val="005F427D"/>
    <w:rsid w:val="005F43FD"/>
    <w:rsid w:val="005F4757"/>
    <w:rsid w:val="005F4CC8"/>
    <w:rsid w:val="005F5B9C"/>
    <w:rsid w:val="005F6303"/>
    <w:rsid w:val="005F6400"/>
    <w:rsid w:val="005F66AD"/>
    <w:rsid w:val="005F66B9"/>
    <w:rsid w:val="005F6933"/>
    <w:rsid w:val="005F6CF9"/>
    <w:rsid w:val="005F6CFA"/>
    <w:rsid w:val="005F7073"/>
    <w:rsid w:val="005F728C"/>
    <w:rsid w:val="00600165"/>
    <w:rsid w:val="0060025D"/>
    <w:rsid w:val="0060038F"/>
    <w:rsid w:val="00600B54"/>
    <w:rsid w:val="00600C8E"/>
    <w:rsid w:val="00600EAE"/>
    <w:rsid w:val="0060150F"/>
    <w:rsid w:val="006018DC"/>
    <w:rsid w:val="00601AAA"/>
    <w:rsid w:val="00601B5E"/>
    <w:rsid w:val="006024CE"/>
    <w:rsid w:val="006025F8"/>
    <w:rsid w:val="006028FA"/>
    <w:rsid w:val="006029BA"/>
    <w:rsid w:val="00603238"/>
    <w:rsid w:val="0060334F"/>
    <w:rsid w:val="006037D2"/>
    <w:rsid w:val="00603DC9"/>
    <w:rsid w:val="0060433D"/>
    <w:rsid w:val="00604865"/>
    <w:rsid w:val="00604953"/>
    <w:rsid w:val="00604D5A"/>
    <w:rsid w:val="00605CA6"/>
    <w:rsid w:val="00605F12"/>
    <w:rsid w:val="006065B6"/>
    <w:rsid w:val="00606B0B"/>
    <w:rsid w:val="006073C7"/>
    <w:rsid w:val="00607744"/>
    <w:rsid w:val="006078C0"/>
    <w:rsid w:val="00607D0F"/>
    <w:rsid w:val="00607DE5"/>
    <w:rsid w:val="00607E5C"/>
    <w:rsid w:val="006102BD"/>
    <w:rsid w:val="006107EF"/>
    <w:rsid w:val="006113A6"/>
    <w:rsid w:val="00611435"/>
    <w:rsid w:val="006116BC"/>
    <w:rsid w:val="00611925"/>
    <w:rsid w:val="006122BC"/>
    <w:rsid w:val="006123DF"/>
    <w:rsid w:val="00612428"/>
    <w:rsid w:val="00613952"/>
    <w:rsid w:val="00613965"/>
    <w:rsid w:val="00613B34"/>
    <w:rsid w:val="00613BA6"/>
    <w:rsid w:val="00613BF0"/>
    <w:rsid w:val="00614105"/>
    <w:rsid w:val="00614408"/>
    <w:rsid w:val="00614462"/>
    <w:rsid w:val="00614593"/>
    <w:rsid w:val="00614B81"/>
    <w:rsid w:val="006150F0"/>
    <w:rsid w:val="00616778"/>
    <w:rsid w:val="00616DEB"/>
    <w:rsid w:val="00616DF0"/>
    <w:rsid w:val="00616F60"/>
    <w:rsid w:val="00617B51"/>
    <w:rsid w:val="00617EC1"/>
    <w:rsid w:val="00620ACB"/>
    <w:rsid w:val="00620B83"/>
    <w:rsid w:val="0062145D"/>
    <w:rsid w:val="00621964"/>
    <w:rsid w:val="00621B2E"/>
    <w:rsid w:val="00621DD9"/>
    <w:rsid w:val="00622024"/>
    <w:rsid w:val="006228AD"/>
    <w:rsid w:val="00622A20"/>
    <w:rsid w:val="00622D5F"/>
    <w:rsid w:val="00623B47"/>
    <w:rsid w:val="00623EB5"/>
    <w:rsid w:val="0062446E"/>
    <w:rsid w:val="00624A85"/>
    <w:rsid w:val="006257BB"/>
    <w:rsid w:val="00625BB3"/>
    <w:rsid w:val="00625FB1"/>
    <w:rsid w:val="0062611C"/>
    <w:rsid w:val="0062614C"/>
    <w:rsid w:val="00626181"/>
    <w:rsid w:val="00626403"/>
    <w:rsid w:val="00626A5D"/>
    <w:rsid w:val="00626ACA"/>
    <w:rsid w:val="00626B67"/>
    <w:rsid w:val="006271DE"/>
    <w:rsid w:val="00627347"/>
    <w:rsid w:val="006273C4"/>
    <w:rsid w:val="00627677"/>
    <w:rsid w:val="00627A80"/>
    <w:rsid w:val="00627E04"/>
    <w:rsid w:val="00627E37"/>
    <w:rsid w:val="006301A8"/>
    <w:rsid w:val="00630371"/>
    <w:rsid w:val="00630717"/>
    <w:rsid w:val="00630FDC"/>
    <w:rsid w:val="00631046"/>
    <w:rsid w:val="00631399"/>
    <w:rsid w:val="0063157B"/>
    <w:rsid w:val="00631E18"/>
    <w:rsid w:val="006320A5"/>
    <w:rsid w:val="00632452"/>
    <w:rsid w:val="00632704"/>
    <w:rsid w:val="00632AD4"/>
    <w:rsid w:val="00632CCF"/>
    <w:rsid w:val="0063336F"/>
    <w:rsid w:val="006340DA"/>
    <w:rsid w:val="00634BBF"/>
    <w:rsid w:val="006353A4"/>
    <w:rsid w:val="00635D26"/>
    <w:rsid w:val="00635D92"/>
    <w:rsid w:val="006362CF"/>
    <w:rsid w:val="006363F2"/>
    <w:rsid w:val="00636FAB"/>
    <w:rsid w:val="006370A8"/>
    <w:rsid w:val="00637308"/>
    <w:rsid w:val="00637551"/>
    <w:rsid w:val="00637870"/>
    <w:rsid w:val="0063790F"/>
    <w:rsid w:val="006379FC"/>
    <w:rsid w:val="00640533"/>
    <w:rsid w:val="00640A3B"/>
    <w:rsid w:val="00640E2A"/>
    <w:rsid w:val="00641767"/>
    <w:rsid w:val="006418B6"/>
    <w:rsid w:val="00641EA6"/>
    <w:rsid w:val="006423A7"/>
    <w:rsid w:val="00642606"/>
    <w:rsid w:val="00643060"/>
    <w:rsid w:val="00643329"/>
    <w:rsid w:val="006433C0"/>
    <w:rsid w:val="006437C2"/>
    <w:rsid w:val="006438DF"/>
    <w:rsid w:val="00643B4F"/>
    <w:rsid w:val="00643D83"/>
    <w:rsid w:val="00643DB1"/>
    <w:rsid w:val="006444BE"/>
    <w:rsid w:val="006448B4"/>
    <w:rsid w:val="00644A30"/>
    <w:rsid w:val="00644D96"/>
    <w:rsid w:val="0064578B"/>
    <w:rsid w:val="00645C2F"/>
    <w:rsid w:val="0064621A"/>
    <w:rsid w:val="00647575"/>
    <w:rsid w:val="00647AF8"/>
    <w:rsid w:val="00650D34"/>
    <w:rsid w:val="006516B8"/>
    <w:rsid w:val="0065174A"/>
    <w:rsid w:val="006517D5"/>
    <w:rsid w:val="00651833"/>
    <w:rsid w:val="00651B0D"/>
    <w:rsid w:val="00651DE7"/>
    <w:rsid w:val="006526FF"/>
    <w:rsid w:val="0065280F"/>
    <w:rsid w:val="00652C2C"/>
    <w:rsid w:val="006531D6"/>
    <w:rsid w:val="00653303"/>
    <w:rsid w:val="006534CF"/>
    <w:rsid w:val="0065490A"/>
    <w:rsid w:val="00654F49"/>
    <w:rsid w:val="00655238"/>
    <w:rsid w:val="0065560A"/>
    <w:rsid w:val="006562A4"/>
    <w:rsid w:val="00656735"/>
    <w:rsid w:val="00656AC5"/>
    <w:rsid w:val="00656B12"/>
    <w:rsid w:val="00656B4C"/>
    <w:rsid w:val="0065729D"/>
    <w:rsid w:val="006573F1"/>
    <w:rsid w:val="00657B26"/>
    <w:rsid w:val="006601D5"/>
    <w:rsid w:val="00660213"/>
    <w:rsid w:val="00660D14"/>
    <w:rsid w:val="00660F60"/>
    <w:rsid w:val="00662430"/>
    <w:rsid w:val="00662578"/>
    <w:rsid w:val="00662A4A"/>
    <w:rsid w:val="00662C31"/>
    <w:rsid w:val="006636FF"/>
    <w:rsid w:val="00663B22"/>
    <w:rsid w:val="00663C3F"/>
    <w:rsid w:val="00663ED6"/>
    <w:rsid w:val="0066428B"/>
    <w:rsid w:val="006643D5"/>
    <w:rsid w:val="00664C82"/>
    <w:rsid w:val="00664E90"/>
    <w:rsid w:val="006652EB"/>
    <w:rsid w:val="00665997"/>
    <w:rsid w:val="00665F65"/>
    <w:rsid w:val="0066638D"/>
    <w:rsid w:val="006663E9"/>
    <w:rsid w:val="0066667A"/>
    <w:rsid w:val="0066670D"/>
    <w:rsid w:val="00666725"/>
    <w:rsid w:val="00666AF0"/>
    <w:rsid w:val="00667CBF"/>
    <w:rsid w:val="00667D3A"/>
    <w:rsid w:val="00667FBE"/>
    <w:rsid w:val="0067032B"/>
    <w:rsid w:val="00670499"/>
    <w:rsid w:val="0067051F"/>
    <w:rsid w:val="00670C43"/>
    <w:rsid w:val="0067106C"/>
    <w:rsid w:val="006710FE"/>
    <w:rsid w:val="006713FF"/>
    <w:rsid w:val="00671E26"/>
    <w:rsid w:val="006720DE"/>
    <w:rsid w:val="006727F1"/>
    <w:rsid w:val="00672839"/>
    <w:rsid w:val="00672BDD"/>
    <w:rsid w:val="00673117"/>
    <w:rsid w:val="006731AB"/>
    <w:rsid w:val="00673822"/>
    <w:rsid w:val="006738C4"/>
    <w:rsid w:val="00673E05"/>
    <w:rsid w:val="00673E16"/>
    <w:rsid w:val="00674427"/>
    <w:rsid w:val="00674451"/>
    <w:rsid w:val="006744D2"/>
    <w:rsid w:val="00674887"/>
    <w:rsid w:val="00674A97"/>
    <w:rsid w:val="00674E91"/>
    <w:rsid w:val="006752A7"/>
    <w:rsid w:val="0067560D"/>
    <w:rsid w:val="00675E9E"/>
    <w:rsid w:val="006763E4"/>
    <w:rsid w:val="006766E8"/>
    <w:rsid w:val="00676914"/>
    <w:rsid w:val="00676CE8"/>
    <w:rsid w:val="0067722D"/>
    <w:rsid w:val="00677253"/>
    <w:rsid w:val="006773A5"/>
    <w:rsid w:val="00677586"/>
    <w:rsid w:val="00677DD1"/>
    <w:rsid w:val="00677E73"/>
    <w:rsid w:val="0068048C"/>
    <w:rsid w:val="006808D5"/>
    <w:rsid w:val="00680BA8"/>
    <w:rsid w:val="00681634"/>
    <w:rsid w:val="00681672"/>
    <w:rsid w:val="00681A00"/>
    <w:rsid w:val="00681C38"/>
    <w:rsid w:val="006820F5"/>
    <w:rsid w:val="006821BC"/>
    <w:rsid w:val="006822B7"/>
    <w:rsid w:val="0068252F"/>
    <w:rsid w:val="00682716"/>
    <w:rsid w:val="00682E6F"/>
    <w:rsid w:val="00683025"/>
    <w:rsid w:val="0068346B"/>
    <w:rsid w:val="00683ABE"/>
    <w:rsid w:val="006846DA"/>
    <w:rsid w:val="00684933"/>
    <w:rsid w:val="00684B32"/>
    <w:rsid w:val="006854AF"/>
    <w:rsid w:val="00685767"/>
    <w:rsid w:val="0068591D"/>
    <w:rsid w:val="00685A5F"/>
    <w:rsid w:val="006862A4"/>
    <w:rsid w:val="006864F1"/>
    <w:rsid w:val="00686869"/>
    <w:rsid w:val="00686B1A"/>
    <w:rsid w:val="00686F30"/>
    <w:rsid w:val="006878FB"/>
    <w:rsid w:val="0069010B"/>
    <w:rsid w:val="00691359"/>
    <w:rsid w:val="0069139B"/>
    <w:rsid w:val="0069157A"/>
    <w:rsid w:val="00691950"/>
    <w:rsid w:val="00691AC6"/>
    <w:rsid w:val="0069203E"/>
    <w:rsid w:val="006924E5"/>
    <w:rsid w:val="00692BBE"/>
    <w:rsid w:val="00692FE8"/>
    <w:rsid w:val="00693063"/>
    <w:rsid w:val="006933B4"/>
    <w:rsid w:val="00693687"/>
    <w:rsid w:val="00693E15"/>
    <w:rsid w:val="006946E0"/>
    <w:rsid w:val="00694795"/>
    <w:rsid w:val="00694A57"/>
    <w:rsid w:val="00694B3B"/>
    <w:rsid w:val="00695003"/>
    <w:rsid w:val="0069507E"/>
    <w:rsid w:val="00695825"/>
    <w:rsid w:val="00695D09"/>
    <w:rsid w:val="00695D9C"/>
    <w:rsid w:val="00696376"/>
    <w:rsid w:val="00696732"/>
    <w:rsid w:val="006967C7"/>
    <w:rsid w:val="00696B56"/>
    <w:rsid w:val="00696D22"/>
    <w:rsid w:val="00696DE8"/>
    <w:rsid w:val="00696F5B"/>
    <w:rsid w:val="006970F2"/>
    <w:rsid w:val="0069714C"/>
    <w:rsid w:val="006976F5"/>
    <w:rsid w:val="00697C12"/>
    <w:rsid w:val="00697C78"/>
    <w:rsid w:val="006A00FD"/>
    <w:rsid w:val="006A052E"/>
    <w:rsid w:val="006A0705"/>
    <w:rsid w:val="006A0AE7"/>
    <w:rsid w:val="006A2F32"/>
    <w:rsid w:val="006A3918"/>
    <w:rsid w:val="006A396F"/>
    <w:rsid w:val="006A3C18"/>
    <w:rsid w:val="006A44B2"/>
    <w:rsid w:val="006A454A"/>
    <w:rsid w:val="006A480D"/>
    <w:rsid w:val="006A4AF0"/>
    <w:rsid w:val="006A51A4"/>
    <w:rsid w:val="006A52A3"/>
    <w:rsid w:val="006A5671"/>
    <w:rsid w:val="006A5EC6"/>
    <w:rsid w:val="006A6206"/>
    <w:rsid w:val="006A677C"/>
    <w:rsid w:val="006A694F"/>
    <w:rsid w:val="006A69BA"/>
    <w:rsid w:val="006A71DE"/>
    <w:rsid w:val="006A71E0"/>
    <w:rsid w:val="006A7243"/>
    <w:rsid w:val="006A77CF"/>
    <w:rsid w:val="006A78C0"/>
    <w:rsid w:val="006A79EB"/>
    <w:rsid w:val="006A7A53"/>
    <w:rsid w:val="006A7F22"/>
    <w:rsid w:val="006B0A9C"/>
    <w:rsid w:val="006B0E2E"/>
    <w:rsid w:val="006B1281"/>
    <w:rsid w:val="006B1936"/>
    <w:rsid w:val="006B2462"/>
    <w:rsid w:val="006B2605"/>
    <w:rsid w:val="006B2651"/>
    <w:rsid w:val="006B2B73"/>
    <w:rsid w:val="006B2CA1"/>
    <w:rsid w:val="006B3150"/>
    <w:rsid w:val="006B3342"/>
    <w:rsid w:val="006B379C"/>
    <w:rsid w:val="006B3B84"/>
    <w:rsid w:val="006B3C50"/>
    <w:rsid w:val="006B3EDB"/>
    <w:rsid w:val="006B4579"/>
    <w:rsid w:val="006B4939"/>
    <w:rsid w:val="006B5221"/>
    <w:rsid w:val="006B629D"/>
    <w:rsid w:val="006B6460"/>
    <w:rsid w:val="006B66C6"/>
    <w:rsid w:val="006B7BFD"/>
    <w:rsid w:val="006B7C75"/>
    <w:rsid w:val="006B7F73"/>
    <w:rsid w:val="006C0FAE"/>
    <w:rsid w:val="006C1039"/>
    <w:rsid w:val="006C1469"/>
    <w:rsid w:val="006C16C3"/>
    <w:rsid w:val="006C1719"/>
    <w:rsid w:val="006C1E5E"/>
    <w:rsid w:val="006C1EAF"/>
    <w:rsid w:val="006C21DB"/>
    <w:rsid w:val="006C2DBD"/>
    <w:rsid w:val="006C351A"/>
    <w:rsid w:val="006C3594"/>
    <w:rsid w:val="006C37E6"/>
    <w:rsid w:val="006C3856"/>
    <w:rsid w:val="006C3A48"/>
    <w:rsid w:val="006C3F92"/>
    <w:rsid w:val="006C427B"/>
    <w:rsid w:val="006C4486"/>
    <w:rsid w:val="006C486A"/>
    <w:rsid w:val="006C49AB"/>
    <w:rsid w:val="006C4AC4"/>
    <w:rsid w:val="006C54D4"/>
    <w:rsid w:val="006C56F7"/>
    <w:rsid w:val="006C5E60"/>
    <w:rsid w:val="006C6678"/>
    <w:rsid w:val="006C677F"/>
    <w:rsid w:val="006C7EA8"/>
    <w:rsid w:val="006D0674"/>
    <w:rsid w:val="006D0AC4"/>
    <w:rsid w:val="006D0F18"/>
    <w:rsid w:val="006D2209"/>
    <w:rsid w:val="006D2375"/>
    <w:rsid w:val="006D2D83"/>
    <w:rsid w:val="006D321E"/>
    <w:rsid w:val="006D339D"/>
    <w:rsid w:val="006D3F40"/>
    <w:rsid w:val="006D44D4"/>
    <w:rsid w:val="006D49D5"/>
    <w:rsid w:val="006D4B2A"/>
    <w:rsid w:val="006D4DB8"/>
    <w:rsid w:val="006D4F49"/>
    <w:rsid w:val="006D5BCC"/>
    <w:rsid w:val="006D602F"/>
    <w:rsid w:val="006D6691"/>
    <w:rsid w:val="006D6998"/>
    <w:rsid w:val="006D6A87"/>
    <w:rsid w:val="006D6DBF"/>
    <w:rsid w:val="006D7B22"/>
    <w:rsid w:val="006E19E6"/>
    <w:rsid w:val="006E1AD4"/>
    <w:rsid w:val="006E1E0A"/>
    <w:rsid w:val="006E2621"/>
    <w:rsid w:val="006E2BAB"/>
    <w:rsid w:val="006E2C9C"/>
    <w:rsid w:val="006E31FB"/>
    <w:rsid w:val="006E383B"/>
    <w:rsid w:val="006E38E8"/>
    <w:rsid w:val="006E39F0"/>
    <w:rsid w:val="006E3D10"/>
    <w:rsid w:val="006E42FA"/>
    <w:rsid w:val="006E47EC"/>
    <w:rsid w:val="006E4BF1"/>
    <w:rsid w:val="006E4CAB"/>
    <w:rsid w:val="006E5A19"/>
    <w:rsid w:val="006E5FF8"/>
    <w:rsid w:val="006E624E"/>
    <w:rsid w:val="006E6590"/>
    <w:rsid w:val="006E65C4"/>
    <w:rsid w:val="006E6A42"/>
    <w:rsid w:val="006E6B3A"/>
    <w:rsid w:val="006E6BD4"/>
    <w:rsid w:val="006E7372"/>
    <w:rsid w:val="006E7E08"/>
    <w:rsid w:val="006F0066"/>
    <w:rsid w:val="006F067F"/>
    <w:rsid w:val="006F1413"/>
    <w:rsid w:val="006F1437"/>
    <w:rsid w:val="006F1B6C"/>
    <w:rsid w:val="006F214F"/>
    <w:rsid w:val="006F2C95"/>
    <w:rsid w:val="006F2FEE"/>
    <w:rsid w:val="006F322F"/>
    <w:rsid w:val="006F3424"/>
    <w:rsid w:val="006F34AE"/>
    <w:rsid w:val="006F3590"/>
    <w:rsid w:val="006F3710"/>
    <w:rsid w:val="006F3D8D"/>
    <w:rsid w:val="006F4812"/>
    <w:rsid w:val="006F4DAF"/>
    <w:rsid w:val="006F57D0"/>
    <w:rsid w:val="006F5901"/>
    <w:rsid w:val="006F590A"/>
    <w:rsid w:val="006F5966"/>
    <w:rsid w:val="006F59CE"/>
    <w:rsid w:val="006F5D85"/>
    <w:rsid w:val="006F6222"/>
    <w:rsid w:val="006F6606"/>
    <w:rsid w:val="006F68CD"/>
    <w:rsid w:val="006F70FC"/>
    <w:rsid w:val="006F7564"/>
    <w:rsid w:val="006F7AE8"/>
    <w:rsid w:val="006F7E98"/>
    <w:rsid w:val="007011B8"/>
    <w:rsid w:val="007013DF"/>
    <w:rsid w:val="00702E34"/>
    <w:rsid w:val="00703A08"/>
    <w:rsid w:val="00703E25"/>
    <w:rsid w:val="00703EDC"/>
    <w:rsid w:val="007045E6"/>
    <w:rsid w:val="00704BD5"/>
    <w:rsid w:val="00705E4A"/>
    <w:rsid w:val="007061CE"/>
    <w:rsid w:val="0070648D"/>
    <w:rsid w:val="00707113"/>
    <w:rsid w:val="007101CE"/>
    <w:rsid w:val="0071058B"/>
    <w:rsid w:val="0071083E"/>
    <w:rsid w:val="00710967"/>
    <w:rsid w:val="0071101D"/>
    <w:rsid w:val="007110EB"/>
    <w:rsid w:val="0071140B"/>
    <w:rsid w:val="00711677"/>
    <w:rsid w:val="00711FA2"/>
    <w:rsid w:val="00711FEB"/>
    <w:rsid w:val="007127F1"/>
    <w:rsid w:val="00713002"/>
    <w:rsid w:val="0071327D"/>
    <w:rsid w:val="0071499E"/>
    <w:rsid w:val="0071595F"/>
    <w:rsid w:val="00715A4F"/>
    <w:rsid w:val="00715B9F"/>
    <w:rsid w:val="00715FDD"/>
    <w:rsid w:val="0071640F"/>
    <w:rsid w:val="00717001"/>
    <w:rsid w:val="00717430"/>
    <w:rsid w:val="007178C9"/>
    <w:rsid w:val="00717CEC"/>
    <w:rsid w:val="00720016"/>
    <w:rsid w:val="0072092C"/>
    <w:rsid w:val="00720A41"/>
    <w:rsid w:val="00720A65"/>
    <w:rsid w:val="00721295"/>
    <w:rsid w:val="00721671"/>
    <w:rsid w:val="00721DCB"/>
    <w:rsid w:val="00721E4C"/>
    <w:rsid w:val="007225D4"/>
    <w:rsid w:val="00722A9A"/>
    <w:rsid w:val="00722D5E"/>
    <w:rsid w:val="00722E3B"/>
    <w:rsid w:val="00723222"/>
    <w:rsid w:val="00723818"/>
    <w:rsid w:val="00723D61"/>
    <w:rsid w:val="0072445A"/>
    <w:rsid w:val="00724493"/>
    <w:rsid w:val="007244B8"/>
    <w:rsid w:val="00724572"/>
    <w:rsid w:val="007245E2"/>
    <w:rsid w:val="00724747"/>
    <w:rsid w:val="007247F9"/>
    <w:rsid w:val="00724A72"/>
    <w:rsid w:val="00724B5F"/>
    <w:rsid w:val="007250E0"/>
    <w:rsid w:val="0072547B"/>
    <w:rsid w:val="007266D0"/>
    <w:rsid w:val="00726DFE"/>
    <w:rsid w:val="00727B00"/>
    <w:rsid w:val="00727B5A"/>
    <w:rsid w:val="00727F68"/>
    <w:rsid w:val="00730C06"/>
    <w:rsid w:val="00730C1B"/>
    <w:rsid w:val="00730CFE"/>
    <w:rsid w:val="00730E02"/>
    <w:rsid w:val="0073100D"/>
    <w:rsid w:val="0073107B"/>
    <w:rsid w:val="00731153"/>
    <w:rsid w:val="00731E82"/>
    <w:rsid w:val="0073297F"/>
    <w:rsid w:val="00732D3C"/>
    <w:rsid w:val="00732DB4"/>
    <w:rsid w:val="00733411"/>
    <w:rsid w:val="0073357B"/>
    <w:rsid w:val="007335A4"/>
    <w:rsid w:val="00733A2D"/>
    <w:rsid w:val="00733B04"/>
    <w:rsid w:val="00733BD3"/>
    <w:rsid w:val="00733C60"/>
    <w:rsid w:val="00733D54"/>
    <w:rsid w:val="007343AC"/>
    <w:rsid w:val="00735042"/>
    <w:rsid w:val="00735AD8"/>
    <w:rsid w:val="00735CCC"/>
    <w:rsid w:val="00736176"/>
    <w:rsid w:val="00736180"/>
    <w:rsid w:val="007366BD"/>
    <w:rsid w:val="00736810"/>
    <w:rsid w:val="00736FFC"/>
    <w:rsid w:val="007375F9"/>
    <w:rsid w:val="00737948"/>
    <w:rsid w:val="00737AF1"/>
    <w:rsid w:val="00737BD2"/>
    <w:rsid w:val="00737CFA"/>
    <w:rsid w:val="007403DD"/>
    <w:rsid w:val="00740443"/>
    <w:rsid w:val="0074048E"/>
    <w:rsid w:val="007405B4"/>
    <w:rsid w:val="007409CC"/>
    <w:rsid w:val="00740ABB"/>
    <w:rsid w:val="00740D7C"/>
    <w:rsid w:val="00740D97"/>
    <w:rsid w:val="007418AF"/>
    <w:rsid w:val="00741965"/>
    <w:rsid w:val="00742105"/>
    <w:rsid w:val="007427EE"/>
    <w:rsid w:val="00742B2D"/>
    <w:rsid w:val="00742D03"/>
    <w:rsid w:val="00742D24"/>
    <w:rsid w:val="0074339B"/>
    <w:rsid w:val="00743567"/>
    <w:rsid w:val="0074357C"/>
    <w:rsid w:val="00744C2B"/>
    <w:rsid w:val="00744D9D"/>
    <w:rsid w:val="00744DFC"/>
    <w:rsid w:val="00745882"/>
    <w:rsid w:val="00745FFD"/>
    <w:rsid w:val="00746061"/>
    <w:rsid w:val="0074648B"/>
    <w:rsid w:val="0074649D"/>
    <w:rsid w:val="00746559"/>
    <w:rsid w:val="00746628"/>
    <w:rsid w:val="00746937"/>
    <w:rsid w:val="00746D63"/>
    <w:rsid w:val="00746D90"/>
    <w:rsid w:val="00746D91"/>
    <w:rsid w:val="00746FF9"/>
    <w:rsid w:val="007471D5"/>
    <w:rsid w:val="00747A1C"/>
    <w:rsid w:val="00747B28"/>
    <w:rsid w:val="00747B77"/>
    <w:rsid w:val="0075044D"/>
    <w:rsid w:val="0075065E"/>
    <w:rsid w:val="00750A6F"/>
    <w:rsid w:val="0075101A"/>
    <w:rsid w:val="00751093"/>
    <w:rsid w:val="0075154D"/>
    <w:rsid w:val="00751895"/>
    <w:rsid w:val="00751AEE"/>
    <w:rsid w:val="00751D09"/>
    <w:rsid w:val="00751D53"/>
    <w:rsid w:val="0075213C"/>
    <w:rsid w:val="00752632"/>
    <w:rsid w:val="00752A5E"/>
    <w:rsid w:val="00753136"/>
    <w:rsid w:val="00753B6F"/>
    <w:rsid w:val="00753C19"/>
    <w:rsid w:val="00754267"/>
    <w:rsid w:val="00754B6F"/>
    <w:rsid w:val="00754FFB"/>
    <w:rsid w:val="007555BC"/>
    <w:rsid w:val="007559A5"/>
    <w:rsid w:val="007560C8"/>
    <w:rsid w:val="007561DB"/>
    <w:rsid w:val="0075638D"/>
    <w:rsid w:val="00756BEC"/>
    <w:rsid w:val="007576E7"/>
    <w:rsid w:val="00757B9C"/>
    <w:rsid w:val="00757EC0"/>
    <w:rsid w:val="007600CC"/>
    <w:rsid w:val="007601EC"/>
    <w:rsid w:val="0076031A"/>
    <w:rsid w:val="007605F0"/>
    <w:rsid w:val="00760BE5"/>
    <w:rsid w:val="00760EE6"/>
    <w:rsid w:val="007610C3"/>
    <w:rsid w:val="00761216"/>
    <w:rsid w:val="00761256"/>
    <w:rsid w:val="0076158E"/>
    <w:rsid w:val="00762302"/>
    <w:rsid w:val="007624A3"/>
    <w:rsid w:val="00762581"/>
    <w:rsid w:val="007627BE"/>
    <w:rsid w:val="007634AA"/>
    <w:rsid w:val="00763762"/>
    <w:rsid w:val="0076379F"/>
    <w:rsid w:val="00763AD2"/>
    <w:rsid w:val="00764257"/>
    <w:rsid w:val="00764F98"/>
    <w:rsid w:val="00765208"/>
    <w:rsid w:val="00765706"/>
    <w:rsid w:val="00765EDD"/>
    <w:rsid w:val="00765F35"/>
    <w:rsid w:val="00766002"/>
    <w:rsid w:val="007660B0"/>
    <w:rsid w:val="00766748"/>
    <w:rsid w:val="00766971"/>
    <w:rsid w:val="00766BEB"/>
    <w:rsid w:val="00767591"/>
    <w:rsid w:val="00767B8B"/>
    <w:rsid w:val="00767F7F"/>
    <w:rsid w:val="007702D5"/>
    <w:rsid w:val="0077076D"/>
    <w:rsid w:val="00770B55"/>
    <w:rsid w:val="007713FA"/>
    <w:rsid w:val="00771427"/>
    <w:rsid w:val="007717BE"/>
    <w:rsid w:val="00771868"/>
    <w:rsid w:val="00771D85"/>
    <w:rsid w:val="00771E8F"/>
    <w:rsid w:val="00772249"/>
    <w:rsid w:val="00772960"/>
    <w:rsid w:val="00772AAA"/>
    <w:rsid w:val="0077330D"/>
    <w:rsid w:val="00773943"/>
    <w:rsid w:val="00773B28"/>
    <w:rsid w:val="00773B73"/>
    <w:rsid w:val="00773F84"/>
    <w:rsid w:val="0077477E"/>
    <w:rsid w:val="00774E66"/>
    <w:rsid w:val="00775B5B"/>
    <w:rsid w:val="007763DA"/>
    <w:rsid w:val="0077688B"/>
    <w:rsid w:val="00776A41"/>
    <w:rsid w:val="00776E9C"/>
    <w:rsid w:val="007774AA"/>
    <w:rsid w:val="00777C84"/>
    <w:rsid w:val="00777DA0"/>
    <w:rsid w:val="00777E69"/>
    <w:rsid w:val="00777F58"/>
    <w:rsid w:val="00777FD7"/>
    <w:rsid w:val="007806E9"/>
    <w:rsid w:val="007807D0"/>
    <w:rsid w:val="0078087C"/>
    <w:rsid w:val="00780B2A"/>
    <w:rsid w:val="00780BD4"/>
    <w:rsid w:val="0078116B"/>
    <w:rsid w:val="007818DF"/>
    <w:rsid w:val="00781E33"/>
    <w:rsid w:val="007822AC"/>
    <w:rsid w:val="007828BE"/>
    <w:rsid w:val="00783265"/>
    <w:rsid w:val="00783514"/>
    <w:rsid w:val="00783A3E"/>
    <w:rsid w:val="00783AA0"/>
    <w:rsid w:val="00783B89"/>
    <w:rsid w:val="00783D5A"/>
    <w:rsid w:val="007845F4"/>
    <w:rsid w:val="007845F7"/>
    <w:rsid w:val="00784959"/>
    <w:rsid w:val="00785625"/>
    <w:rsid w:val="00785B1F"/>
    <w:rsid w:val="00785E33"/>
    <w:rsid w:val="007862DA"/>
    <w:rsid w:val="007864AB"/>
    <w:rsid w:val="007864CE"/>
    <w:rsid w:val="00786CEE"/>
    <w:rsid w:val="0078740A"/>
    <w:rsid w:val="00787483"/>
    <w:rsid w:val="00787635"/>
    <w:rsid w:val="00787770"/>
    <w:rsid w:val="00790090"/>
    <w:rsid w:val="007901A6"/>
    <w:rsid w:val="00790A0C"/>
    <w:rsid w:val="00791335"/>
    <w:rsid w:val="007915A9"/>
    <w:rsid w:val="00791811"/>
    <w:rsid w:val="00791B89"/>
    <w:rsid w:val="00792AD5"/>
    <w:rsid w:val="00792DA6"/>
    <w:rsid w:val="0079301A"/>
    <w:rsid w:val="0079310A"/>
    <w:rsid w:val="007934A8"/>
    <w:rsid w:val="007935D9"/>
    <w:rsid w:val="00793E8A"/>
    <w:rsid w:val="007945B6"/>
    <w:rsid w:val="007945F2"/>
    <w:rsid w:val="00794DAD"/>
    <w:rsid w:val="00794F9A"/>
    <w:rsid w:val="00795086"/>
    <w:rsid w:val="00795E34"/>
    <w:rsid w:val="00795EBD"/>
    <w:rsid w:val="00795FA8"/>
    <w:rsid w:val="007962FA"/>
    <w:rsid w:val="00796A1F"/>
    <w:rsid w:val="00796CF4"/>
    <w:rsid w:val="00796D11"/>
    <w:rsid w:val="0079703A"/>
    <w:rsid w:val="00797120"/>
    <w:rsid w:val="00797C02"/>
    <w:rsid w:val="00797D0E"/>
    <w:rsid w:val="00797F38"/>
    <w:rsid w:val="007A04E3"/>
    <w:rsid w:val="007A0B0D"/>
    <w:rsid w:val="007A0DAE"/>
    <w:rsid w:val="007A20EF"/>
    <w:rsid w:val="007A236E"/>
    <w:rsid w:val="007A23AF"/>
    <w:rsid w:val="007A26FD"/>
    <w:rsid w:val="007A2E22"/>
    <w:rsid w:val="007A2ED0"/>
    <w:rsid w:val="007A30A0"/>
    <w:rsid w:val="007A34B7"/>
    <w:rsid w:val="007A395A"/>
    <w:rsid w:val="007A3EFB"/>
    <w:rsid w:val="007A401E"/>
    <w:rsid w:val="007A4BD6"/>
    <w:rsid w:val="007A4FA5"/>
    <w:rsid w:val="007A59D1"/>
    <w:rsid w:val="007A5BF9"/>
    <w:rsid w:val="007A5C48"/>
    <w:rsid w:val="007A6169"/>
    <w:rsid w:val="007A687C"/>
    <w:rsid w:val="007A7003"/>
    <w:rsid w:val="007A70A3"/>
    <w:rsid w:val="007A74C9"/>
    <w:rsid w:val="007A7D49"/>
    <w:rsid w:val="007B0761"/>
    <w:rsid w:val="007B09FE"/>
    <w:rsid w:val="007B0A38"/>
    <w:rsid w:val="007B145C"/>
    <w:rsid w:val="007B1DD1"/>
    <w:rsid w:val="007B241D"/>
    <w:rsid w:val="007B31EF"/>
    <w:rsid w:val="007B3AD0"/>
    <w:rsid w:val="007B3B5F"/>
    <w:rsid w:val="007B3FD5"/>
    <w:rsid w:val="007B40CD"/>
    <w:rsid w:val="007B40F6"/>
    <w:rsid w:val="007B4619"/>
    <w:rsid w:val="007B461D"/>
    <w:rsid w:val="007B484C"/>
    <w:rsid w:val="007B507B"/>
    <w:rsid w:val="007B53E7"/>
    <w:rsid w:val="007B54EC"/>
    <w:rsid w:val="007B5A4F"/>
    <w:rsid w:val="007B5C4E"/>
    <w:rsid w:val="007B5E9C"/>
    <w:rsid w:val="007B6700"/>
    <w:rsid w:val="007B6993"/>
    <w:rsid w:val="007B69BA"/>
    <w:rsid w:val="007B6A6D"/>
    <w:rsid w:val="007B6B11"/>
    <w:rsid w:val="007B6BB1"/>
    <w:rsid w:val="007B6C8A"/>
    <w:rsid w:val="007B6EFE"/>
    <w:rsid w:val="007B73FB"/>
    <w:rsid w:val="007B747F"/>
    <w:rsid w:val="007B74CC"/>
    <w:rsid w:val="007B76BD"/>
    <w:rsid w:val="007B7FAC"/>
    <w:rsid w:val="007C04A7"/>
    <w:rsid w:val="007C05E5"/>
    <w:rsid w:val="007C07D2"/>
    <w:rsid w:val="007C07D9"/>
    <w:rsid w:val="007C088C"/>
    <w:rsid w:val="007C0A33"/>
    <w:rsid w:val="007C0AEC"/>
    <w:rsid w:val="007C0E62"/>
    <w:rsid w:val="007C173C"/>
    <w:rsid w:val="007C17A0"/>
    <w:rsid w:val="007C1E48"/>
    <w:rsid w:val="007C1FA4"/>
    <w:rsid w:val="007C207A"/>
    <w:rsid w:val="007C2538"/>
    <w:rsid w:val="007C278D"/>
    <w:rsid w:val="007C326E"/>
    <w:rsid w:val="007C342B"/>
    <w:rsid w:val="007C392B"/>
    <w:rsid w:val="007C4298"/>
    <w:rsid w:val="007C4828"/>
    <w:rsid w:val="007C4922"/>
    <w:rsid w:val="007C4ADE"/>
    <w:rsid w:val="007C4CCA"/>
    <w:rsid w:val="007C5DBD"/>
    <w:rsid w:val="007C5EB2"/>
    <w:rsid w:val="007C65BC"/>
    <w:rsid w:val="007C6771"/>
    <w:rsid w:val="007C6940"/>
    <w:rsid w:val="007C69F8"/>
    <w:rsid w:val="007C6DB9"/>
    <w:rsid w:val="007C6E9C"/>
    <w:rsid w:val="007C6F59"/>
    <w:rsid w:val="007C7532"/>
    <w:rsid w:val="007C75F7"/>
    <w:rsid w:val="007C77C8"/>
    <w:rsid w:val="007C7B83"/>
    <w:rsid w:val="007D000C"/>
    <w:rsid w:val="007D00FD"/>
    <w:rsid w:val="007D03EC"/>
    <w:rsid w:val="007D0891"/>
    <w:rsid w:val="007D0FC3"/>
    <w:rsid w:val="007D11FC"/>
    <w:rsid w:val="007D157E"/>
    <w:rsid w:val="007D1ACE"/>
    <w:rsid w:val="007D1F39"/>
    <w:rsid w:val="007D20BB"/>
    <w:rsid w:val="007D225B"/>
    <w:rsid w:val="007D2647"/>
    <w:rsid w:val="007D29EB"/>
    <w:rsid w:val="007D2ECD"/>
    <w:rsid w:val="007D2F1D"/>
    <w:rsid w:val="007D309C"/>
    <w:rsid w:val="007D3822"/>
    <w:rsid w:val="007D384E"/>
    <w:rsid w:val="007D3D33"/>
    <w:rsid w:val="007D3D3A"/>
    <w:rsid w:val="007D3F52"/>
    <w:rsid w:val="007D42D8"/>
    <w:rsid w:val="007D4519"/>
    <w:rsid w:val="007D45A8"/>
    <w:rsid w:val="007D49CA"/>
    <w:rsid w:val="007D4FA4"/>
    <w:rsid w:val="007D5828"/>
    <w:rsid w:val="007D5A20"/>
    <w:rsid w:val="007D5B62"/>
    <w:rsid w:val="007D5DE9"/>
    <w:rsid w:val="007D5EDB"/>
    <w:rsid w:val="007D6636"/>
    <w:rsid w:val="007D7022"/>
    <w:rsid w:val="007D7064"/>
    <w:rsid w:val="007D7357"/>
    <w:rsid w:val="007D7389"/>
    <w:rsid w:val="007D7931"/>
    <w:rsid w:val="007D7A1B"/>
    <w:rsid w:val="007D7DD4"/>
    <w:rsid w:val="007E0568"/>
    <w:rsid w:val="007E09DD"/>
    <w:rsid w:val="007E0D50"/>
    <w:rsid w:val="007E0E0D"/>
    <w:rsid w:val="007E1457"/>
    <w:rsid w:val="007E166D"/>
    <w:rsid w:val="007E16CF"/>
    <w:rsid w:val="007E1EDF"/>
    <w:rsid w:val="007E27FF"/>
    <w:rsid w:val="007E2B55"/>
    <w:rsid w:val="007E2B59"/>
    <w:rsid w:val="007E2D9A"/>
    <w:rsid w:val="007E2E23"/>
    <w:rsid w:val="007E3234"/>
    <w:rsid w:val="007E3855"/>
    <w:rsid w:val="007E3C28"/>
    <w:rsid w:val="007E3E8E"/>
    <w:rsid w:val="007E48A8"/>
    <w:rsid w:val="007E4D28"/>
    <w:rsid w:val="007E52C8"/>
    <w:rsid w:val="007E52E7"/>
    <w:rsid w:val="007E5385"/>
    <w:rsid w:val="007E5C6B"/>
    <w:rsid w:val="007E5F3A"/>
    <w:rsid w:val="007E6513"/>
    <w:rsid w:val="007E6AF2"/>
    <w:rsid w:val="007E73C1"/>
    <w:rsid w:val="007E7C63"/>
    <w:rsid w:val="007E7E4E"/>
    <w:rsid w:val="007F0D54"/>
    <w:rsid w:val="007F0F02"/>
    <w:rsid w:val="007F10D4"/>
    <w:rsid w:val="007F1B3B"/>
    <w:rsid w:val="007F1BA6"/>
    <w:rsid w:val="007F1C94"/>
    <w:rsid w:val="007F226B"/>
    <w:rsid w:val="007F3A41"/>
    <w:rsid w:val="007F3A55"/>
    <w:rsid w:val="007F40DA"/>
    <w:rsid w:val="007F42BE"/>
    <w:rsid w:val="007F43FD"/>
    <w:rsid w:val="007F497B"/>
    <w:rsid w:val="007F499B"/>
    <w:rsid w:val="007F4A43"/>
    <w:rsid w:val="007F4D9D"/>
    <w:rsid w:val="007F4DC9"/>
    <w:rsid w:val="007F4E1B"/>
    <w:rsid w:val="007F522B"/>
    <w:rsid w:val="007F5277"/>
    <w:rsid w:val="007F5AF8"/>
    <w:rsid w:val="007F5B2A"/>
    <w:rsid w:val="007F5FD0"/>
    <w:rsid w:val="007F6348"/>
    <w:rsid w:val="007F63C2"/>
    <w:rsid w:val="007F6AAD"/>
    <w:rsid w:val="007F6C0E"/>
    <w:rsid w:val="007F71C3"/>
    <w:rsid w:val="007F74CF"/>
    <w:rsid w:val="007F7635"/>
    <w:rsid w:val="007F77E1"/>
    <w:rsid w:val="007F7F5B"/>
    <w:rsid w:val="00800162"/>
    <w:rsid w:val="00800D09"/>
    <w:rsid w:val="00801434"/>
    <w:rsid w:val="00801658"/>
    <w:rsid w:val="00801967"/>
    <w:rsid w:val="0080239E"/>
    <w:rsid w:val="008024A4"/>
    <w:rsid w:val="008027C4"/>
    <w:rsid w:val="008027FF"/>
    <w:rsid w:val="00802A21"/>
    <w:rsid w:val="00802F16"/>
    <w:rsid w:val="0080316C"/>
    <w:rsid w:val="008031E0"/>
    <w:rsid w:val="00803D37"/>
    <w:rsid w:val="008043E1"/>
    <w:rsid w:val="008045F8"/>
    <w:rsid w:val="00804BD8"/>
    <w:rsid w:val="0080532F"/>
    <w:rsid w:val="008053AB"/>
    <w:rsid w:val="00805412"/>
    <w:rsid w:val="00805564"/>
    <w:rsid w:val="00805856"/>
    <w:rsid w:val="00805A69"/>
    <w:rsid w:val="00805F2F"/>
    <w:rsid w:val="0080652C"/>
    <w:rsid w:val="00806737"/>
    <w:rsid w:val="00806E02"/>
    <w:rsid w:val="00806E9D"/>
    <w:rsid w:val="00807289"/>
    <w:rsid w:val="008075A4"/>
    <w:rsid w:val="00807BC8"/>
    <w:rsid w:val="00807F75"/>
    <w:rsid w:val="00810306"/>
    <w:rsid w:val="0081085C"/>
    <w:rsid w:val="00810F6C"/>
    <w:rsid w:val="00811192"/>
    <w:rsid w:val="00811334"/>
    <w:rsid w:val="008114BF"/>
    <w:rsid w:val="008118A9"/>
    <w:rsid w:val="00811C47"/>
    <w:rsid w:val="00812F1F"/>
    <w:rsid w:val="008130FF"/>
    <w:rsid w:val="00813549"/>
    <w:rsid w:val="00814BE8"/>
    <w:rsid w:val="00814C0E"/>
    <w:rsid w:val="008154F2"/>
    <w:rsid w:val="0081568E"/>
    <w:rsid w:val="0081578D"/>
    <w:rsid w:val="008159AB"/>
    <w:rsid w:val="008164F1"/>
    <w:rsid w:val="008167DE"/>
    <w:rsid w:val="00816922"/>
    <w:rsid w:val="00816BA1"/>
    <w:rsid w:val="00816F35"/>
    <w:rsid w:val="00816F41"/>
    <w:rsid w:val="008170E8"/>
    <w:rsid w:val="00817D4F"/>
    <w:rsid w:val="00817EFE"/>
    <w:rsid w:val="0082009A"/>
    <w:rsid w:val="00820189"/>
    <w:rsid w:val="0082045B"/>
    <w:rsid w:val="0082064F"/>
    <w:rsid w:val="00820C6D"/>
    <w:rsid w:val="00821437"/>
    <w:rsid w:val="0082163F"/>
    <w:rsid w:val="008218F9"/>
    <w:rsid w:val="00821AA3"/>
    <w:rsid w:val="00821F48"/>
    <w:rsid w:val="008221C7"/>
    <w:rsid w:val="00822220"/>
    <w:rsid w:val="00822AAF"/>
    <w:rsid w:val="00822F4C"/>
    <w:rsid w:val="008235C3"/>
    <w:rsid w:val="00823947"/>
    <w:rsid w:val="00823FE7"/>
    <w:rsid w:val="008246BD"/>
    <w:rsid w:val="008248B3"/>
    <w:rsid w:val="00824CE4"/>
    <w:rsid w:val="008259EC"/>
    <w:rsid w:val="0082666F"/>
    <w:rsid w:val="00826956"/>
    <w:rsid w:val="0082695C"/>
    <w:rsid w:val="00826F63"/>
    <w:rsid w:val="00826FB9"/>
    <w:rsid w:val="00827838"/>
    <w:rsid w:val="008279E6"/>
    <w:rsid w:val="00830594"/>
    <w:rsid w:val="008308EB"/>
    <w:rsid w:val="008309E7"/>
    <w:rsid w:val="00830DDC"/>
    <w:rsid w:val="00831032"/>
    <w:rsid w:val="0083132B"/>
    <w:rsid w:val="0083161C"/>
    <w:rsid w:val="00831B43"/>
    <w:rsid w:val="00831E32"/>
    <w:rsid w:val="00831F00"/>
    <w:rsid w:val="00832917"/>
    <w:rsid w:val="00832E26"/>
    <w:rsid w:val="00833277"/>
    <w:rsid w:val="00833334"/>
    <w:rsid w:val="008334CB"/>
    <w:rsid w:val="00833629"/>
    <w:rsid w:val="008336FA"/>
    <w:rsid w:val="00833A9E"/>
    <w:rsid w:val="00833C0F"/>
    <w:rsid w:val="00834B24"/>
    <w:rsid w:val="00834DC0"/>
    <w:rsid w:val="00835602"/>
    <w:rsid w:val="00835914"/>
    <w:rsid w:val="00835C49"/>
    <w:rsid w:val="00836501"/>
    <w:rsid w:val="00837258"/>
    <w:rsid w:val="00837518"/>
    <w:rsid w:val="00837651"/>
    <w:rsid w:val="008379DF"/>
    <w:rsid w:val="00837B13"/>
    <w:rsid w:val="00837E0A"/>
    <w:rsid w:val="008405DC"/>
    <w:rsid w:val="008407D4"/>
    <w:rsid w:val="00840AA8"/>
    <w:rsid w:val="00840C08"/>
    <w:rsid w:val="008414DE"/>
    <w:rsid w:val="008415BE"/>
    <w:rsid w:val="0084164F"/>
    <w:rsid w:val="00841D46"/>
    <w:rsid w:val="00841D5A"/>
    <w:rsid w:val="00842252"/>
    <w:rsid w:val="008429A4"/>
    <w:rsid w:val="00844015"/>
    <w:rsid w:val="0084482F"/>
    <w:rsid w:val="00844BC0"/>
    <w:rsid w:val="00844C1B"/>
    <w:rsid w:val="00844DC4"/>
    <w:rsid w:val="00845265"/>
    <w:rsid w:val="008458E3"/>
    <w:rsid w:val="00845D1A"/>
    <w:rsid w:val="00845FC1"/>
    <w:rsid w:val="00846706"/>
    <w:rsid w:val="0084681F"/>
    <w:rsid w:val="008469C3"/>
    <w:rsid w:val="008471D8"/>
    <w:rsid w:val="0084784A"/>
    <w:rsid w:val="00847DF7"/>
    <w:rsid w:val="00847E83"/>
    <w:rsid w:val="008500C9"/>
    <w:rsid w:val="00850114"/>
    <w:rsid w:val="00850173"/>
    <w:rsid w:val="008505C6"/>
    <w:rsid w:val="00850AB7"/>
    <w:rsid w:val="00850FCD"/>
    <w:rsid w:val="00851130"/>
    <w:rsid w:val="008511EE"/>
    <w:rsid w:val="00851BF2"/>
    <w:rsid w:val="008522AA"/>
    <w:rsid w:val="00853111"/>
    <w:rsid w:val="0085333A"/>
    <w:rsid w:val="00853730"/>
    <w:rsid w:val="00853F05"/>
    <w:rsid w:val="008542CD"/>
    <w:rsid w:val="00854603"/>
    <w:rsid w:val="00854A9E"/>
    <w:rsid w:val="00854C76"/>
    <w:rsid w:val="00854F4B"/>
    <w:rsid w:val="00855564"/>
    <w:rsid w:val="008565F7"/>
    <w:rsid w:val="00856B8B"/>
    <w:rsid w:val="00856EB4"/>
    <w:rsid w:val="00857368"/>
    <w:rsid w:val="0085747D"/>
    <w:rsid w:val="00857705"/>
    <w:rsid w:val="008578D0"/>
    <w:rsid w:val="00857C26"/>
    <w:rsid w:val="0086050B"/>
    <w:rsid w:val="0086091C"/>
    <w:rsid w:val="00860C0B"/>
    <w:rsid w:val="008611FA"/>
    <w:rsid w:val="00861892"/>
    <w:rsid w:val="00861A6A"/>
    <w:rsid w:val="00861E10"/>
    <w:rsid w:val="00862598"/>
    <w:rsid w:val="008625D5"/>
    <w:rsid w:val="008632EF"/>
    <w:rsid w:val="008639D4"/>
    <w:rsid w:val="00864696"/>
    <w:rsid w:val="0086488A"/>
    <w:rsid w:val="00864A1F"/>
    <w:rsid w:val="00864DAC"/>
    <w:rsid w:val="008652B4"/>
    <w:rsid w:val="00865634"/>
    <w:rsid w:val="00866A6A"/>
    <w:rsid w:val="00866E54"/>
    <w:rsid w:val="00867248"/>
    <w:rsid w:val="008672C9"/>
    <w:rsid w:val="0086753D"/>
    <w:rsid w:val="0087017D"/>
    <w:rsid w:val="00870BA5"/>
    <w:rsid w:val="00871543"/>
    <w:rsid w:val="00871782"/>
    <w:rsid w:val="00872003"/>
    <w:rsid w:val="0087219B"/>
    <w:rsid w:val="008722A6"/>
    <w:rsid w:val="00872A5C"/>
    <w:rsid w:val="008737C0"/>
    <w:rsid w:val="00874324"/>
    <w:rsid w:val="008748D6"/>
    <w:rsid w:val="00874F38"/>
    <w:rsid w:val="00876969"/>
    <w:rsid w:val="00876BFC"/>
    <w:rsid w:val="0087702E"/>
    <w:rsid w:val="00877209"/>
    <w:rsid w:val="008773D1"/>
    <w:rsid w:val="008778D7"/>
    <w:rsid w:val="00877A5D"/>
    <w:rsid w:val="00877B71"/>
    <w:rsid w:val="00877DD2"/>
    <w:rsid w:val="00880187"/>
    <w:rsid w:val="00880593"/>
    <w:rsid w:val="00880E12"/>
    <w:rsid w:val="00880FBA"/>
    <w:rsid w:val="0088154D"/>
    <w:rsid w:val="00881639"/>
    <w:rsid w:val="00881EE7"/>
    <w:rsid w:val="00882000"/>
    <w:rsid w:val="0088214A"/>
    <w:rsid w:val="0088233F"/>
    <w:rsid w:val="0088307A"/>
    <w:rsid w:val="00883E7F"/>
    <w:rsid w:val="0088415F"/>
    <w:rsid w:val="0088442B"/>
    <w:rsid w:val="00884D5A"/>
    <w:rsid w:val="00885087"/>
    <w:rsid w:val="00885118"/>
    <w:rsid w:val="00885235"/>
    <w:rsid w:val="008852A3"/>
    <w:rsid w:val="008857E5"/>
    <w:rsid w:val="00885BD2"/>
    <w:rsid w:val="0088615B"/>
    <w:rsid w:val="008861DF"/>
    <w:rsid w:val="00886302"/>
    <w:rsid w:val="008864F0"/>
    <w:rsid w:val="0088665B"/>
    <w:rsid w:val="00886C9D"/>
    <w:rsid w:val="00887A17"/>
    <w:rsid w:val="00887C5A"/>
    <w:rsid w:val="00887D54"/>
    <w:rsid w:val="00887DF6"/>
    <w:rsid w:val="00887E36"/>
    <w:rsid w:val="00890216"/>
    <w:rsid w:val="00890518"/>
    <w:rsid w:val="008909CB"/>
    <w:rsid w:val="00890A22"/>
    <w:rsid w:val="00890AAF"/>
    <w:rsid w:val="00890CA7"/>
    <w:rsid w:val="00890D35"/>
    <w:rsid w:val="00891799"/>
    <w:rsid w:val="00891DF0"/>
    <w:rsid w:val="00891E10"/>
    <w:rsid w:val="00892147"/>
    <w:rsid w:val="00892216"/>
    <w:rsid w:val="0089395C"/>
    <w:rsid w:val="00893A02"/>
    <w:rsid w:val="00893BED"/>
    <w:rsid w:val="0089464E"/>
    <w:rsid w:val="008947B1"/>
    <w:rsid w:val="00895375"/>
    <w:rsid w:val="00895379"/>
    <w:rsid w:val="00896189"/>
    <w:rsid w:val="00896415"/>
    <w:rsid w:val="0089647D"/>
    <w:rsid w:val="008964CF"/>
    <w:rsid w:val="0089658E"/>
    <w:rsid w:val="00896627"/>
    <w:rsid w:val="00896ADA"/>
    <w:rsid w:val="00896AE3"/>
    <w:rsid w:val="00896CCB"/>
    <w:rsid w:val="008973A0"/>
    <w:rsid w:val="00897A1A"/>
    <w:rsid w:val="008A0E09"/>
    <w:rsid w:val="008A1919"/>
    <w:rsid w:val="008A191E"/>
    <w:rsid w:val="008A1FC2"/>
    <w:rsid w:val="008A200D"/>
    <w:rsid w:val="008A2BB3"/>
    <w:rsid w:val="008A2D48"/>
    <w:rsid w:val="008A2DD4"/>
    <w:rsid w:val="008A308C"/>
    <w:rsid w:val="008A3284"/>
    <w:rsid w:val="008A3680"/>
    <w:rsid w:val="008A36D9"/>
    <w:rsid w:val="008A3E5B"/>
    <w:rsid w:val="008A401B"/>
    <w:rsid w:val="008A4BED"/>
    <w:rsid w:val="008A4E40"/>
    <w:rsid w:val="008A59A3"/>
    <w:rsid w:val="008A5AA9"/>
    <w:rsid w:val="008A5C87"/>
    <w:rsid w:val="008A5D3F"/>
    <w:rsid w:val="008A5EAD"/>
    <w:rsid w:val="008A6152"/>
    <w:rsid w:val="008A6BEA"/>
    <w:rsid w:val="008A70F8"/>
    <w:rsid w:val="008A742E"/>
    <w:rsid w:val="008B06A3"/>
    <w:rsid w:val="008B0A0F"/>
    <w:rsid w:val="008B0DFD"/>
    <w:rsid w:val="008B0FC2"/>
    <w:rsid w:val="008B1B83"/>
    <w:rsid w:val="008B1CE8"/>
    <w:rsid w:val="008B1D37"/>
    <w:rsid w:val="008B1E8D"/>
    <w:rsid w:val="008B3399"/>
    <w:rsid w:val="008B3637"/>
    <w:rsid w:val="008B39AA"/>
    <w:rsid w:val="008B3B61"/>
    <w:rsid w:val="008B3BF3"/>
    <w:rsid w:val="008B4C60"/>
    <w:rsid w:val="008B4E93"/>
    <w:rsid w:val="008B5A14"/>
    <w:rsid w:val="008B5D01"/>
    <w:rsid w:val="008B5F01"/>
    <w:rsid w:val="008B6B82"/>
    <w:rsid w:val="008B70AE"/>
    <w:rsid w:val="008B7B3E"/>
    <w:rsid w:val="008B7C80"/>
    <w:rsid w:val="008B7D18"/>
    <w:rsid w:val="008B7FEB"/>
    <w:rsid w:val="008C04FA"/>
    <w:rsid w:val="008C07DC"/>
    <w:rsid w:val="008C20C5"/>
    <w:rsid w:val="008C28C0"/>
    <w:rsid w:val="008C2CEA"/>
    <w:rsid w:val="008C2D98"/>
    <w:rsid w:val="008C2E9B"/>
    <w:rsid w:val="008C4093"/>
    <w:rsid w:val="008C45D4"/>
    <w:rsid w:val="008C46AB"/>
    <w:rsid w:val="008C47CA"/>
    <w:rsid w:val="008C4CBF"/>
    <w:rsid w:val="008C5460"/>
    <w:rsid w:val="008C5474"/>
    <w:rsid w:val="008C5D46"/>
    <w:rsid w:val="008C5F65"/>
    <w:rsid w:val="008C6447"/>
    <w:rsid w:val="008C67F6"/>
    <w:rsid w:val="008C6B2C"/>
    <w:rsid w:val="008C6B52"/>
    <w:rsid w:val="008C6E68"/>
    <w:rsid w:val="008C7384"/>
    <w:rsid w:val="008C7633"/>
    <w:rsid w:val="008C7766"/>
    <w:rsid w:val="008C777C"/>
    <w:rsid w:val="008C7CD3"/>
    <w:rsid w:val="008D0C23"/>
    <w:rsid w:val="008D1C46"/>
    <w:rsid w:val="008D1FE8"/>
    <w:rsid w:val="008D2434"/>
    <w:rsid w:val="008D2D51"/>
    <w:rsid w:val="008D39C0"/>
    <w:rsid w:val="008D4041"/>
    <w:rsid w:val="008D4F73"/>
    <w:rsid w:val="008D53FC"/>
    <w:rsid w:val="008D57CC"/>
    <w:rsid w:val="008D5C97"/>
    <w:rsid w:val="008D5F2A"/>
    <w:rsid w:val="008D5FE7"/>
    <w:rsid w:val="008D68B9"/>
    <w:rsid w:val="008D6AD4"/>
    <w:rsid w:val="008D6FF5"/>
    <w:rsid w:val="008D719D"/>
    <w:rsid w:val="008D73D5"/>
    <w:rsid w:val="008D778F"/>
    <w:rsid w:val="008D7995"/>
    <w:rsid w:val="008E001D"/>
    <w:rsid w:val="008E0053"/>
    <w:rsid w:val="008E02FB"/>
    <w:rsid w:val="008E0970"/>
    <w:rsid w:val="008E0BBC"/>
    <w:rsid w:val="008E0D95"/>
    <w:rsid w:val="008E1297"/>
    <w:rsid w:val="008E176B"/>
    <w:rsid w:val="008E17A7"/>
    <w:rsid w:val="008E1925"/>
    <w:rsid w:val="008E201B"/>
    <w:rsid w:val="008E21C4"/>
    <w:rsid w:val="008E24FB"/>
    <w:rsid w:val="008E269A"/>
    <w:rsid w:val="008E30A1"/>
    <w:rsid w:val="008E33CB"/>
    <w:rsid w:val="008E345B"/>
    <w:rsid w:val="008E398C"/>
    <w:rsid w:val="008E3F9A"/>
    <w:rsid w:val="008E4426"/>
    <w:rsid w:val="008E449E"/>
    <w:rsid w:val="008E47A0"/>
    <w:rsid w:val="008E4A13"/>
    <w:rsid w:val="008E4E05"/>
    <w:rsid w:val="008E544C"/>
    <w:rsid w:val="008E54E2"/>
    <w:rsid w:val="008E54E6"/>
    <w:rsid w:val="008E580A"/>
    <w:rsid w:val="008E5967"/>
    <w:rsid w:val="008E5BE1"/>
    <w:rsid w:val="008E6043"/>
    <w:rsid w:val="008E6789"/>
    <w:rsid w:val="008E6B1D"/>
    <w:rsid w:val="008E6C77"/>
    <w:rsid w:val="008E7063"/>
    <w:rsid w:val="008E70FA"/>
    <w:rsid w:val="008E713B"/>
    <w:rsid w:val="008E7154"/>
    <w:rsid w:val="008E72E2"/>
    <w:rsid w:val="008E77BD"/>
    <w:rsid w:val="008E77F6"/>
    <w:rsid w:val="008E78EE"/>
    <w:rsid w:val="008E7A15"/>
    <w:rsid w:val="008E7AB6"/>
    <w:rsid w:val="008E7C67"/>
    <w:rsid w:val="008E7DF3"/>
    <w:rsid w:val="008F065D"/>
    <w:rsid w:val="008F0674"/>
    <w:rsid w:val="008F07AF"/>
    <w:rsid w:val="008F084D"/>
    <w:rsid w:val="008F08E1"/>
    <w:rsid w:val="008F1482"/>
    <w:rsid w:val="008F1780"/>
    <w:rsid w:val="008F186D"/>
    <w:rsid w:val="008F1D25"/>
    <w:rsid w:val="008F2247"/>
    <w:rsid w:val="008F225B"/>
    <w:rsid w:val="008F24B9"/>
    <w:rsid w:val="008F28C4"/>
    <w:rsid w:val="008F2BAA"/>
    <w:rsid w:val="008F2EE4"/>
    <w:rsid w:val="008F2F86"/>
    <w:rsid w:val="008F3097"/>
    <w:rsid w:val="008F330B"/>
    <w:rsid w:val="008F3C7E"/>
    <w:rsid w:val="008F3D41"/>
    <w:rsid w:val="008F42B5"/>
    <w:rsid w:val="008F4466"/>
    <w:rsid w:val="008F4D56"/>
    <w:rsid w:val="008F5426"/>
    <w:rsid w:val="008F5819"/>
    <w:rsid w:val="008F5985"/>
    <w:rsid w:val="008F604B"/>
    <w:rsid w:val="008F6660"/>
    <w:rsid w:val="008F66E0"/>
    <w:rsid w:val="008F6708"/>
    <w:rsid w:val="008F6FD8"/>
    <w:rsid w:val="008F745F"/>
    <w:rsid w:val="008F772C"/>
    <w:rsid w:val="008F7792"/>
    <w:rsid w:val="008F7B18"/>
    <w:rsid w:val="008F7CE5"/>
    <w:rsid w:val="009001FA"/>
    <w:rsid w:val="00900233"/>
    <w:rsid w:val="0090023E"/>
    <w:rsid w:val="00900BDE"/>
    <w:rsid w:val="00900EC4"/>
    <w:rsid w:val="009011EA"/>
    <w:rsid w:val="009012E3"/>
    <w:rsid w:val="009012F9"/>
    <w:rsid w:val="00901756"/>
    <w:rsid w:val="00901925"/>
    <w:rsid w:val="00901B92"/>
    <w:rsid w:val="00902173"/>
    <w:rsid w:val="00902C43"/>
    <w:rsid w:val="00902FB7"/>
    <w:rsid w:val="009031BA"/>
    <w:rsid w:val="0090332F"/>
    <w:rsid w:val="00903659"/>
    <w:rsid w:val="00903A40"/>
    <w:rsid w:val="009044F5"/>
    <w:rsid w:val="00904560"/>
    <w:rsid w:val="00904907"/>
    <w:rsid w:val="00904F4B"/>
    <w:rsid w:val="0090627F"/>
    <w:rsid w:val="009070CB"/>
    <w:rsid w:val="00907D36"/>
    <w:rsid w:val="00907DC3"/>
    <w:rsid w:val="00907F37"/>
    <w:rsid w:val="00907F7B"/>
    <w:rsid w:val="009102AB"/>
    <w:rsid w:val="009106AF"/>
    <w:rsid w:val="00910B45"/>
    <w:rsid w:val="00910CF8"/>
    <w:rsid w:val="00910DDF"/>
    <w:rsid w:val="009114F5"/>
    <w:rsid w:val="009117BF"/>
    <w:rsid w:val="00911CAA"/>
    <w:rsid w:val="00912053"/>
    <w:rsid w:val="009120FC"/>
    <w:rsid w:val="009124B0"/>
    <w:rsid w:val="00913193"/>
    <w:rsid w:val="00913A4E"/>
    <w:rsid w:val="00913A77"/>
    <w:rsid w:val="00913AD7"/>
    <w:rsid w:val="00913F22"/>
    <w:rsid w:val="009140EB"/>
    <w:rsid w:val="00914775"/>
    <w:rsid w:val="00914F0D"/>
    <w:rsid w:val="00915725"/>
    <w:rsid w:val="00915BF0"/>
    <w:rsid w:val="00915CB9"/>
    <w:rsid w:val="00915F50"/>
    <w:rsid w:val="0091642C"/>
    <w:rsid w:val="00916586"/>
    <w:rsid w:val="00916CCE"/>
    <w:rsid w:val="00916FF6"/>
    <w:rsid w:val="0091719A"/>
    <w:rsid w:val="0091756C"/>
    <w:rsid w:val="009176A4"/>
    <w:rsid w:val="00917845"/>
    <w:rsid w:val="00917933"/>
    <w:rsid w:val="00920705"/>
    <w:rsid w:val="00920E10"/>
    <w:rsid w:val="00920FCE"/>
    <w:rsid w:val="009218EA"/>
    <w:rsid w:val="00921C15"/>
    <w:rsid w:val="00921E23"/>
    <w:rsid w:val="00921FD2"/>
    <w:rsid w:val="0092208D"/>
    <w:rsid w:val="0092209B"/>
    <w:rsid w:val="009226E1"/>
    <w:rsid w:val="009229EB"/>
    <w:rsid w:val="00922E8A"/>
    <w:rsid w:val="0092432D"/>
    <w:rsid w:val="009244FA"/>
    <w:rsid w:val="00924678"/>
    <w:rsid w:val="009247EE"/>
    <w:rsid w:val="00924A7F"/>
    <w:rsid w:val="0092503B"/>
    <w:rsid w:val="00925270"/>
    <w:rsid w:val="00925531"/>
    <w:rsid w:val="009258F6"/>
    <w:rsid w:val="0092599C"/>
    <w:rsid w:val="00925C0A"/>
    <w:rsid w:val="00925CE4"/>
    <w:rsid w:val="00925F7E"/>
    <w:rsid w:val="009261F0"/>
    <w:rsid w:val="0092632C"/>
    <w:rsid w:val="00926859"/>
    <w:rsid w:val="009269E2"/>
    <w:rsid w:val="00926C16"/>
    <w:rsid w:val="0092736E"/>
    <w:rsid w:val="009274B9"/>
    <w:rsid w:val="0092757E"/>
    <w:rsid w:val="00927869"/>
    <w:rsid w:val="0092792C"/>
    <w:rsid w:val="00927C50"/>
    <w:rsid w:val="00927ED2"/>
    <w:rsid w:val="0093078B"/>
    <w:rsid w:val="0093086A"/>
    <w:rsid w:val="00930E03"/>
    <w:rsid w:val="00930EFF"/>
    <w:rsid w:val="00931A37"/>
    <w:rsid w:val="00931C95"/>
    <w:rsid w:val="00931E8D"/>
    <w:rsid w:val="00932796"/>
    <w:rsid w:val="00932F62"/>
    <w:rsid w:val="0093301B"/>
    <w:rsid w:val="00933366"/>
    <w:rsid w:val="00933594"/>
    <w:rsid w:val="0093369C"/>
    <w:rsid w:val="00934A89"/>
    <w:rsid w:val="00934C62"/>
    <w:rsid w:val="00934D9F"/>
    <w:rsid w:val="009351AB"/>
    <w:rsid w:val="00935576"/>
    <w:rsid w:val="009356A7"/>
    <w:rsid w:val="00935A19"/>
    <w:rsid w:val="00935BD0"/>
    <w:rsid w:val="00935D0D"/>
    <w:rsid w:val="00936656"/>
    <w:rsid w:val="0093687B"/>
    <w:rsid w:val="00936916"/>
    <w:rsid w:val="0093699C"/>
    <w:rsid w:val="00936A55"/>
    <w:rsid w:val="00937018"/>
    <w:rsid w:val="0093791B"/>
    <w:rsid w:val="00937AA8"/>
    <w:rsid w:val="00937D1A"/>
    <w:rsid w:val="00937DA5"/>
    <w:rsid w:val="00937EAD"/>
    <w:rsid w:val="00941414"/>
    <w:rsid w:val="00941508"/>
    <w:rsid w:val="00941871"/>
    <w:rsid w:val="009420B0"/>
    <w:rsid w:val="00942137"/>
    <w:rsid w:val="00942679"/>
    <w:rsid w:val="00942919"/>
    <w:rsid w:val="00942AC2"/>
    <w:rsid w:val="009430B1"/>
    <w:rsid w:val="009430CA"/>
    <w:rsid w:val="00943511"/>
    <w:rsid w:val="00943842"/>
    <w:rsid w:val="00943A84"/>
    <w:rsid w:val="00943EC2"/>
    <w:rsid w:val="009443F2"/>
    <w:rsid w:val="009447D5"/>
    <w:rsid w:val="00944C7B"/>
    <w:rsid w:val="009450C5"/>
    <w:rsid w:val="009456A7"/>
    <w:rsid w:val="00945D1B"/>
    <w:rsid w:val="00945D56"/>
    <w:rsid w:val="00945DC2"/>
    <w:rsid w:val="00946E99"/>
    <w:rsid w:val="00946FDF"/>
    <w:rsid w:val="00947C91"/>
    <w:rsid w:val="009500FA"/>
    <w:rsid w:val="009504A7"/>
    <w:rsid w:val="009505C2"/>
    <w:rsid w:val="009508F2"/>
    <w:rsid w:val="00950D95"/>
    <w:rsid w:val="00950E73"/>
    <w:rsid w:val="00951712"/>
    <w:rsid w:val="009517AF"/>
    <w:rsid w:val="00951E69"/>
    <w:rsid w:val="009522B2"/>
    <w:rsid w:val="00952353"/>
    <w:rsid w:val="00952698"/>
    <w:rsid w:val="00952AA7"/>
    <w:rsid w:val="00952BE0"/>
    <w:rsid w:val="00952F7C"/>
    <w:rsid w:val="00953107"/>
    <w:rsid w:val="0095355D"/>
    <w:rsid w:val="00953EE1"/>
    <w:rsid w:val="00953F0F"/>
    <w:rsid w:val="00954EF7"/>
    <w:rsid w:val="00955586"/>
    <w:rsid w:val="0095569F"/>
    <w:rsid w:val="00955899"/>
    <w:rsid w:val="009558A5"/>
    <w:rsid w:val="00955D66"/>
    <w:rsid w:val="00956A36"/>
    <w:rsid w:val="009574BD"/>
    <w:rsid w:val="00957868"/>
    <w:rsid w:val="00957953"/>
    <w:rsid w:val="00960230"/>
    <w:rsid w:val="009607B9"/>
    <w:rsid w:val="00960DAB"/>
    <w:rsid w:val="00960F5D"/>
    <w:rsid w:val="00961089"/>
    <w:rsid w:val="00961231"/>
    <w:rsid w:val="00961A44"/>
    <w:rsid w:val="00962517"/>
    <w:rsid w:val="009625BE"/>
    <w:rsid w:val="00962B91"/>
    <w:rsid w:val="00963087"/>
    <w:rsid w:val="009632DB"/>
    <w:rsid w:val="00964147"/>
    <w:rsid w:val="009642DA"/>
    <w:rsid w:val="00964B4C"/>
    <w:rsid w:val="00964BA1"/>
    <w:rsid w:val="00964CF6"/>
    <w:rsid w:val="00965130"/>
    <w:rsid w:val="0096529F"/>
    <w:rsid w:val="00965868"/>
    <w:rsid w:val="00965E04"/>
    <w:rsid w:val="00966012"/>
    <w:rsid w:val="00966221"/>
    <w:rsid w:val="0096640A"/>
    <w:rsid w:val="00966872"/>
    <w:rsid w:val="00967721"/>
    <w:rsid w:val="00967D19"/>
    <w:rsid w:val="00970D4A"/>
    <w:rsid w:val="00970EE6"/>
    <w:rsid w:val="00971202"/>
    <w:rsid w:val="009715B2"/>
    <w:rsid w:val="0097195A"/>
    <w:rsid w:val="00971AA4"/>
    <w:rsid w:val="009720B4"/>
    <w:rsid w:val="0097266A"/>
    <w:rsid w:val="00972672"/>
    <w:rsid w:val="009728E4"/>
    <w:rsid w:val="00972CD5"/>
    <w:rsid w:val="00972D27"/>
    <w:rsid w:val="00972D5A"/>
    <w:rsid w:val="0097333A"/>
    <w:rsid w:val="00973620"/>
    <w:rsid w:val="00973AB9"/>
    <w:rsid w:val="009746E7"/>
    <w:rsid w:val="009747FC"/>
    <w:rsid w:val="00975476"/>
    <w:rsid w:val="009759E3"/>
    <w:rsid w:val="00975BC9"/>
    <w:rsid w:val="0097609D"/>
    <w:rsid w:val="0097611F"/>
    <w:rsid w:val="009766CF"/>
    <w:rsid w:val="00976B7D"/>
    <w:rsid w:val="00977732"/>
    <w:rsid w:val="0097780D"/>
    <w:rsid w:val="0098058C"/>
    <w:rsid w:val="00980979"/>
    <w:rsid w:val="00980E64"/>
    <w:rsid w:val="00980EA0"/>
    <w:rsid w:val="00980EC2"/>
    <w:rsid w:val="00980EE4"/>
    <w:rsid w:val="00981440"/>
    <w:rsid w:val="009815FF"/>
    <w:rsid w:val="0098174D"/>
    <w:rsid w:val="00981787"/>
    <w:rsid w:val="00981E3A"/>
    <w:rsid w:val="0098231B"/>
    <w:rsid w:val="009838E7"/>
    <w:rsid w:val="00984606"/>
    <w:rsid w:val="00984627"/>
    <w:rsid w:val="00984DF8"/>
    <w:rsid w:val="00984FCC"/>
    <w:rsid w:val="00985097"/>
    <w:rsid w:val="0098598C"/>
    <w:rsid w:val="00985A9C"/>
    <w:rsid w:val="00985CD6"/>
    <w:rsid w:val="00985D63"/>
    <w:rsid w:val="00986B20"/>
    <w:rsid w:val="00986E29"/>
    <w:rsid w:val="00987636"/>
    <w:rsid w:val="009877BC"/>
    <w:rsid w:val="0098788E"/>
    <w:rsid w:val="00987BC9"/>
    <w:rsid w:val="0099055B"/>
    <w:rsid w:val="00990E5F"/>
    <w:rsid w:val="00991DA2"/>
    <w:rsid w:val="00992A38"/>
    <w:rsid w:val="00992F44"/>
    <w:rsid w:val="0099315D"/>
    <w:rsid w:val="0099315F"/>
    <w:rsid w:val="009932A4"/>
    <w:rsid w:val="009932F6"/>
    <w:rsid w:val="009933E6"/>
    <w:rsid w:val="00993BD8"/>
    <w:rsid w:val="00994063"/>
    <w:rsid w:val="0099424A"/>
    <w:rsid w:val="0099493F"/>
    <w:rsid w:val="00994E32"/>
    <w:rsid w:val="00995552"/>
    <w:rsid w:val="009955ED"/>
    <w:rsid w:val="00995690"/>
    <w:rsid w:val="009956E9"/>
    <w:rsid w:val="00995778"/>
    <w:rsid w:val="00995D56"/>
    <w:rsid w:val="0099611C"/>
    <w:rsid w:val="0099637C"/>
    <w:rsid w:val="009966A9"/>
    <w:rsid w:val="009967D7"/>
    <w:rsid w:val="009970D7"/>
    <w:rsid w:val="00997684"/>
    <w:rsid w:val="009A07CB"/>
    <w:rsid w:val="009A0ABD"/>
    <w:rsid w:val="009A1433"/>
    <w:rsid w:val="009A14F7"/>
    <w:rsid w:val="009A1699"/>
    <w:rsid w:val="009A21FB"/>
    <w:rsid w:val="009A2390"/>
    <w:rsid w:val="009A27F4"/>
    <w:rsid w:val="009A2B6D"/>
    <w:rsid w:val="009A323F"/>
    <w:rsid w:val="009A3666"/>
    <w:rsid w:val="009A416E"/>
    <w:rsid w:val="009A4456"/>
    <w:rsid w:val="009A452F"/>
    <w:rsid w:val="009A4866"/>
    <w:rsid w:val="009A4AB1"/>
    <w:rsid w:val="009A5598"/>
    <w:rsid w:val="009A5712"/>
    <w:rsid w:val="009A5969"/>
    <w:rsid w:val="009A5AAC"/>
    <w:rsid w:val="009A5FD4"/>
    <w:rsid w:val="009A646D"/>
    <w:rsid w:val="009A66E9"/>
    <w:rsid w:val="009A6A62"/>
    <w:rsid w:val="009A6F1F"/>
    <w:rsid w:val="009A6F9E"/>
    <w:rsid w:val="009A70FB"/>
    <w:rsid w:val="009A7BDE"/>
    <w:rsid w:val="009B0221"/>
    <w:rsid w:val="009B039B"/>
    <w:rsid w:val="009B0B3B"/>
    <w:rsid w:val="009B0B83"/>
    <w:rsid w:val="009B1574"/>
    <w:rsid w:val="009B2E30"/>
    <w:rsid w:val="009B30A0"/>
    <w:rsid w:val="009B321B"/>
    <w:rsid w:val="009B346F"/>
    <w:rsid w:val="009B3972"/>
    <w:rsid w:val="009B4072"/>
    <w:rsid w:val="009B422D"/>
    <w:rsid w:val="009B442F"/>
    <w:rsid w:val="009B4B59"/>
    <w:rsid w:val="009B50EE"/>
    <w:rsid w:val="009B57DE"/>
    <w:rsid w:val="009B59EF"/>
    <w:rsid w:val="009B5BE7"/>
    <w:rsid w:val="009B6139"/>
    <w:rsid w:val="009B65DC"/>
    <w:rsid w:val="009B6A42"/>
    <w:rsid w:val="009B6E86"/>
    <w:rsid w:val="009B71B5"/>
    <w:rsid w:val="009B79A6"/>
    <w:rsid w:val="009B7A16"/>
    <w:rsid w:val="009B7DDE"/>
    <w:rsid w:val="009C0743"/>
    <w:rsid w:val="009C07FE"/>
    <w:rsid w:val="009C0FF2"/>
    <w:rsid w:val="009C1D6B"/>
    <w:rsid w:val="009C1DF9"/>
    <w:rsid w:val="009C225E"/>
    <w:rsid w:val="009C26F6"/>
    <w:rsid w:val="009C2890"/>
    <w:rsid w:val="009C2B4C"/>
    <w:rsid w:val="009C2B73"/>
    <w:rsid w:val="009C2B95"/>
    <w:rsid w:val="009C3E36"/>
    <w:rsid w:val="009C4D46"/>
    <w:rsid w:val="009C4E74"/>
    <w:rsid w:val="009C5211"/>
    <w:rsid w:val="009C5640"/>
    <w:rsid w:val="009C565B"/>
    <w:rsid w:val="009C5A48"/>
    <w:rsid w:val="009C5B05"/>
    <w:rsid w:val="009C5C45"/>
    <w:rsid w:val="009C673B"/>
    <w:rsid w:val="009C6905"/>
    <w:rsid w:val="009C766E"/>
    <w:rsid w:val="009C79BA"/>
    <w:rsid w:val="009C7F5C"/>
    <w:rsid w:val="009D0682"/>
    <w:rsid w:val="009D1069"/>
    <w:rsid w:val="009D128A"/>
    <w:rsid w:val="009D23DD"/>
    <w:rsid w:val="009D23FC"/>
    <w:rsid w:val="009D260C"/>
    <w:rsid w:val="009D29D2"/>
    <w:rsid w:val="009D3209"/>
    <w:rsid w:val="009D3BD3"/>
    <w:rsid w:val="009D3F11"/>
    <w:rsid w:val="009D4650"/>
    <w:rsid w:val="009D4A17"/>
    <w:rsid w:val="009D51A3"/>
    <w:rsid w:val="009D5558"/>
    <w:rsid w:val="009D5740"/>
    <w:rsid w:val="009D60E6"/>
    <w:rsid w:val="009D6F64"/>
    <w:rsid w:val="009D7452"/>
    <w:rsid w:val="009D7480"/>
    <w:rsid w:val="009D7A9D"/>
    <w:rsid w:val="009E067F"/>
    <w:rsid w:val="009E12AA"/>
    <w:rsid w:val="009E1512"/>
    <w:rsid w:val="009E1A1C"/>
    <w:rsid w:val="009E1F3B"/>
    <w:rsid w:val="009E2104"/>
    <w:rsid w:val="009E2F46"/>
    <w:rsid w:val="009E3412"/>
    <w:rsid w:val="009E36BB"/>
    <w:rsid w:val="009E3777"/>
    <w:rsid w:val="009E379B"/>
    <w:rsid w:val="009E4069"/>
    <w:rsid w:val="009E428D"/>
    <w:rsid w:val="009E4A45"/>
    <w:rsid w:val="009E4A4A"/>
    <w:rsid w:val="009E4EA5"/>
    <w:rsid w:val="009E4FB3"/>
    <w:rsid w:val="009E51DB"/>
    <w:rsid w:val="009E52B1"/>
    <w:rsid w:val="009E545B"/>
    <w:rsid w:val="009E5830"/>
    <w:rsid w:val="009E625E"/>
    <w:rsid w:val="009E66BE"/>
    <w:rsid w:val="009E6846"/>
    <w:rsid w:val="009E6BF0"/>
    <w:rsid w:val="009E70FA"/>
    <w:rsid w:val="009E716B"/>
    <w:rsid w:val="009E777E"/>
    <w:rsid w:val="009E7B5F"/>
    <w:rsid w:val="009E7E39"/>
    <w:rsid w:val="009F0D09"/>
    <w:rsid w:val="009F11C2"/>
    <w:rsid w:val="009F1703"/>
    <w:rsid w:val="009F1855"/>
    <w:rsid w:val="009F1BF7"/>
    <w:rsid w:val="009F1D03"/>
    <w:rsid w:val="009F1E22"/>
    <w:rsid w:val="009F21F3"/>
    <w:rsid w:val="009F24F8"/>
    <w:rsid w:val="009F2B56"/>
    <w:rsid w:val="009F308C"/>
    <w:rsid w:val="009F351A"/>
    <w:rsid w:val="009F3B45"/>
    <w:rsid w:val="009F3CAF"/>
    <w:rsid w:val="009F417F"/>
    <w:rsid w:val="009F44BA"/>
    <w:rsid w:val="009F4624"/>
    <w:rsid w:val="009F4669"/>
    <w:rsid w:val="009F4704"/>
    <w:rsid w:val="009F4A88"/>
    <w:rsid w:val="009F57AF"/>
    <w:rsid w:val="009F5B7A"/>
    <w:rsid w:val="009F5E1C"/>
    <w:rsid w:val="009F5FCC"/>
    <w:rsid w:val="009F69CA"/>
    <w:rsid w:val="009F6EEB"/>
    <w:rsid w:val="009F75A2"/>
    <w:rsid w:val="009F7639"/>
    <w:rsid w:val="009F7A32"/>
    <w:rsid w:val="009F7AE9"/>
    <w:rsid w:val="009F7C3B"/>
    <w:rsid w:val="00A005D3"/>
    <w:rsid w:val="00A0092C"/>
    <w:rsid w:val="00A00A77"/>
    <w:rsid w:val="00A00C67"/>
    <w:rsid w:val="00A00DEA"/>
    <w:rsid w:val="00A013C3"/>
    <w:rsid w:val="00A0140C"/>
    <w:rsid w:val="00A01833"/>
    <w:rsid w:val="00A01A1E"/>
    <w:rsid w:val="00A02003"/>
    <w:rsid w:val="00A02962"/>
    <w:rsid w:val="00A034AB"/>
    <w:rsid w:val="00A041EA"/>
    <w:rsid w:val="00A04763"/>
    <w:rsid w:val="00A04C4D"/>
    <w:rsid w:val="00A05B38"/>
    <w:rsid w:val="00A05E54"/>
    <w:rsid w:val="00A05ED5"/>
    <w:rsid w:val="00A062C4"/>
    <w:rsid w:val="00A06675"/>
    <w:rsid w:val="00A06F9F"/>
    <w:rsid w:val="00A074D2"/>
    <w:rsid w:val="00A0755E"/>
    <w:rsid w:val="00A101B3"/>
    <w:rsid w:val="00A10539"/>
    <w:rsid w:val="00A105EF"/>
    <w:rsid w:val="00A113B3"/>
    <w:rsid w:val="00A11544"/>
    <w:rsid w:val="00A11E74"/>
    <w:rsid w:val="00A11F4A"/>
    <w:rsid w:val="00A1257F"/>
    <w:rsid w:val="00A127C9"/>
    <w:rsid w:val="00A128C8"/>
    <w:rsid w:val="00A12912"/>
    <w:rsid w:val="00A129F7"/>
    <w:rsid w:val="00A12ED5"/>
    <w:rsid w:val="00A12F0F"/>
    <w:rsid w:val="00A132FB"/>
    <w:rsid w:val="00A13450"/>
    <w:rsid w:val="00A13748"/>
    <w:rsid w:val="00A1379A"/>
    <w:rsid w:val="00A13EA6"/>
    <w:rsid w:val="00A14120"/>
    <w:rsid w:val="00A142B8"/>
    <w:rsid w:val="00A1562B"/>
    <w:rsid w:val="00A162BC"/>
    <w:rsid w:val="00A16829"/>
    <w:rsid w:val="00A1688C"/>
    <w:rsid w:val="00A168D4"/>
    <w:rsid w:val="00A16C5F"/>
    <w:rsid w:val="00A16CF1"/>
    <w:rsid w:val="00A16CF7"/>
    <w:rsid w:val="00A17618"/>
    <w:rsid w:val="00A17C14"/>
    <w:rsid w:val="00A2007E"/>
    <w:rsid w:val="00A203C0"/>
    <w:rsid w:val="00A20A04"/>
    <w:rsid w:val="00A20AE6"/>
    <w:rsid w:val="00A210B3"/>
    <w:rsid w:val="00A21268"/>
    <w:rsid w:val="00A2133E"/>
    <w:rsid w:val="00A2176C"/>
    <w:rsid w:val="00A2193B"/>
    <w:rsid w:val="00A21BDD"/>
    <w:rsid w:val="00A21F30"/>
    <w:rsid w:val="00A22D70"/>
    <w:rsid w:val="00A230F9"/>
    <w:rsid w:val="00A2342D"/>
    <w:rsid w:val="00A2368E"/>
    <w:rsid w:val="00A24367"/>
    <w:rsid w:val="00A243F1"/>
    <w:rsid w:val="00A24405"/>
    <w:rsid w:val="00A24788"/>
    <w:rsid w:val="00A24C2D"/>
    <w:rsid w:val="00A24DC7"/>
    <w:rsid w:val="00A24DF5"/>
    <w:rsid w:val="00A24E24"/>
    <w:rsid w:val="00A24E2D"/>
    <w:rsid w:val="00A25162"/>
    <w:rsid w:val="00A257AA"/>
    <w:rsid w:val="00A25B05"/>
    <w:rsid w:val="00A25DB7"/>
    <w:rsid w:val="00A26208"/>
    <w:rsid w:val="00A262B4"/>
    <w:rsid w:val="00A263CA"/>
    <w:rsid w:val="00A2680F"/>
    <w:rsid w:val="00A26844"/>
    <w:rsid w:val="00A26C50"/>
    <w:rsid w:val="00A26D95"/>
    <w:rsid w:val="00A26DD4"/>
    <w:rsid w:val="00A271AF"/>
    <w:rsid w:val="00A2756D"/>
    <w:rsid w:val="00A27746"/>
    <w:rsid w:val="00A277C8"/>
    <w:rsid w:val="00A2787A"/>
    <w:rsid w:val="00A27BD7"/>
    <w:rsid w:val="00A3003E"/>
    <w:rsid w:val="00A300E9"/>
    <w:rsid w:val="00A30174"/>
    <w:rsid w:val="00A30485"/>
    <w:rsid w:val="00A308BF"/>
    <w:rsid w:val="00A30A8F"/>
    <w:rsid w:val="00A30E7D"/>
    <w:rsid w:val="00A31C72"/>
    <w:rsid w:val="00A31D78"/>
    <w:rsid w:val="00A31F25"/>
    <w:rsid w:val="00A31F5E"/>
    <w:rsid w:val="00A32099"/>
    <w:rsid w:val="00A3215D"/>
    <w:rsid w:val="00A3271C"/>
    <w:rsid w:val="00A32CB8"/>
    <w:rsid w:val="00A32CD3"/>
    <w:rsid w:val="00A330E2"/>
    <w:rsid w:val="00A33172"/>
    <w:rsid w:val="00A33393"/>
    <w:rsid w:val="00A33AC3"/>
    <w:rsid w:val="00A33F0C"/>
    <w:rsid w:val="00A34F91"/>
    <w:rsid w:val="00A35018"/>
    <w:rsid w:val="00A35058"/>
    <w:rsid w:val="00A3521A"/>
    <w:rsid w:val="00A35661"/>
    <w:rsid w:val="00A35ADD"/>
    <w:rsid w:val="00A35AFD"/>
    <w:rsid w:val="00A36047"/>
    <w:rsid w:val="00A36C77"/>
    <w:rsid w:val="00A36CE7"/>
    <w:rsid w:val="00A375E3"/>
    <w:rsid w:val="00A3765A"/>
    <w:rsid w:val="00A37EBE"/>
    <w:rsid w:val="00A37F64"/>
    <w:rsid w:val="00A40052"/>
    <w:rsid w:val="00A40A4F"/>
    <w:rsid w:val="00A418E1"/>
    <w:rsid w:val="00A4235F"/>
    <w:rsid w:val="00A431FA"/>
    <w:rsid w:val="00A434CE"/>
    <w:rsid w:val="00A4456C"/>
    <w:rsid w:val="00A45C5F"/>
    <w:rsid w:val="00A45F30"/>
    <w:rsid w:val="00A4637B"/>
    <w:rsid w:val="00A4661B"/>
    <w:rsid w:val="00A46623"/>
    <w:rsid w:val="00A46F57"/>
    <w:rsid w:val="00A478CD"/>
    <w:rsid w:val="00A479D8"/>
    <w:rsid w:val="00A47CEB"/>
    <w:rsid w:val="00A5047C"/>
    <w:rsid w:val="00A507EE"/>
    <w:rsid w:val="00A50B00"/>
    <w:rsid w:val="00A50B91"/>
    <w:rsid w:val="00A50D6C"/>
    <w:rsid w:val="00A50F7D"/>
    <w:rsid w:val="00A51BC6"/>
    <w:rsid w:val="00A51C63"/>
    <w:rsid w:val="00A522E5"/>
    <w:rsid w:val="00A5232F"/>
    <w:rsid w:val="00A52916"/>
    <w:rsid w:val="00A52D24"/>
    <w:rsid w:val="00A52E8E"/>
    <w:rsid w:val="00A532D0"/>
    <w:rsid w:val="00A536D8"/>
    <w:rsid w:val="00A5381D"/>
    <w:rsid w:val="00A54CE4"/>
    <w:rsid w:val="00A54E9D"/>
    <w:rsid w:val="00A55015"/>
    <w:rsid w:val="00A5553E"/>
    <w:rsid w:val="00A55567"/>
    <w:rsid w:val="00A55D5D"/>
    <w:rsid w:val="00A55E72"/>
    <w:rsid w:val="00A56251"/>
    <w:rsid w:val="00A56B66"/>
    <w:rsid w:val="00A577D5"/>
    <w:rsid w:val="00A579FB"/>
    <w:rsid w:val="00A57B90"/>
    <w:rsid w:val="00A60014"/>
    <w:rsid w:val="00A60195"/>
    <w:rsid w:val="00A602D0"/>
    <w:rsid w:val="00A60EA1"/>
    <w:rsid w:val="00A610D8"/>
    <w:rsid w:val="00A61147"/>
    <w:rsid w:val="00A61251"/>
    <w:rsid w:val="00A61281"/>
    <w:rsid w:val="00A61588"/>
    <w:rsid w:val="00A61610"/>
    <w:rsid w:val="00A61C14"/>
    <w:rsid w:val="00A61D69"/>
    <w:rsid w:val="00A62669"/>
    <w:rsid w:val="00A62837"/>
    <w:rsid w:val="00A62C69"/>
    <w:rsid w:val="00A62CBE"/>
    <w:rsid w:val="00A62F89"/>
    <w:rsid w:val="00A63119"/>
    <w:rsid w:val="00A634D7"/>
    <w:rsid w:val="00A63921"/>
    <w:rsid w:val="00A639EC"/>
    <w:rsid w:val="00A63FBC"/>
    <w:rsid w:val="00A6416B"/>
    <w:rsid w:val="00A6420B"/>
    <w:rsid w:val="00A64479"/>
    <w:rsid w:val="00A648F1"/>
    <w:rsid w:val="00A65373"/>
    <w:rsid w:val="00A655B3"/>
    <w:rsid w:val="00A65DC7"/>
    <w:rsid w:val="00A661F9"/>
    <w:rsid w:val="00A6670C"/>
    <w:rsid w:val="00A66DBE"/>
    <w:rsid w:val="00A675B5"/>
    <w:rsid w:val="00A7001D"/>
    <w:rsid w:val="00A70372"/>
    <w:rsid w:val="00A70C08"/>
    <w:rsid w:val="00A70C56"/>
    <w:rsid w:val="00A70DCE"/>
    <w:rsid w:val="00A70F1E"/>
    <w:rsid w:val="00A71E5C"/>
    <w:rsid w:val="00A71FF0"/>
    <w:rsid w:val="00A7218B"/>
    <w:rsid w:val="00A7280D"/>
    <w:rsid w:val="00A729B8"/>
    <w:rsid w:val="00A72A60"/>
    <w:rsid w:val="00A72C6F"/>
    <w:rsid w:val="00A73574"/>
    <w:rsid w:val="00A7361B"/>
    <w:rsid w:val="00A736B7"/>
    <w:rsid w:val="00A73765"/>
    <w:rsid w:val="00A7446C"/>
    <w:rsid w:val="00A74CD4"/>
    <w:rsid w:val="00A7523A"/>
    <w:rsid w:val="00A756F5"/>
    <w:rsid w:val="00A762CD"/>
    <w:rsid w:val="00A763F6"/>
    <w:rsid w:val="00A768CD"/>
    <w:rsid w:val="00A76A4B"/>
    <w:rsid w:val="00A76E13"/>
    <w:rsid w:val="00A776FD"/>
    <w:rsid w:val="00A7779E"/>
    <w:rsid w:val="00A778EC"/>
    <w:rsid w:val="00A77A9D"/>
    <w:rsid w:val="00A800D4"/>
    <w:rsid w:val="00A80101"/>
    <w:rsid w:val="00A8025C"/>
    <w:rsid w:val="00A8027A"/>
    <w:rsid w:val="00A805AD"/>
    <w:rsid w:val="00A809C8"/>
    <w:rsid w:val="00A80B87"/>
    <w:rsid w:val="00A810EB"/>
    <w:rsid w:val="00A8136F"/>
    <w:rsid w:val="00A8150D"/>
    <w:rsid w:val="00A8260C"/>
    <w:rsid w:val="00A826A6"/>
    <w:rsid w:val="00A826CA"/>
    <w:rsid w:val="00A82AD6"/>
    <w:rsid w:val="00A83082"/>
    <w:rsid w:val="00A830F7"/>
    <w:rsid w:val="00A832E9"/>
    <w:rsid w:val="00A83512"/>
    <w:rsid w:val="00A838E8"/>
    <w:rsid w:val="00A8415B"/>
    <w:rsid w:val="00A84ACF"/>
    <w:rsid w:val="00A84CC2"/>
    <w:rsid w:val="00A8529F"/>
    <w:rsid w:val="00A856E9"/>
    <w:rsid w:val="00A858CF"/>
    <w:rsid w:val="00A85949"/>
    <w:rsid w:val="00A85B11"/>
    <w:rsid w:val="00A85D4B"/>
    <w:rsid w:val="00A85D54"/>
    <w:rsid w:val="00A85DBB"/>
    <w:rsid w:val="00A86EAE"/>
    <w:rsid w:val="00A871FF"/>
    <w:rsid w:val="00A8775A"/>
    <w:rsid w:val="00A87A87"/>
    <w:rsid w:val="00A87FC5"/>
    <w:rsid w:val="00A9016B"/>
    <w:rsid w:val="00A90340"/>
    <w:rsid w:val="00A90387"/>
    <w:rsid w:val="00A905F0"/>
    <w:rsid w:val="00A909CF"/>
    <w:rsid w:val="00A90ABA"/>
    <w:rsid w:val="00A912E0"/>
    <w:rsid w:val="00A916CC"/>
    <w:rsid w:val="00A91B0F"/>
    <w:rsid w:val="00A92215"/>
    <w:rsid w:val="00A925A3"/>
    <w:rsid w:val="00A92885"/>
    <w:rsid w:val="00A92CF0"/>
    <w:rsid w:val="00A92EBD"/>
    <w:rsid w:val="00A931D8"/>
    <w:rsid w:val="00A932BC"/>
    <w:rsid w:val="00A93C27"/>
    <w:rsid w:val="00A93CE2"/>
    <w:rsid w:val="00A94713"/>
    <w:rsid w:val="00A949D8"/>
    <w:rsid w:val="00A94CB0"/>
    <w:rsid w:val="00A94DBE"/>
    <w:rsid w:val="00A94F05"/>
    <w:rsid w:val="00A95320"/>
    <w:rsid w:val="00A953A2"/>
    <w:rsid w:val="00A95A7D"/>
    <w:rsid w:val="00A96D39"/>
    <w:rsid w:val="00A97100"/>
    <w:rsid w:val="00A974D8"/>
    <w:rsid w:val="00A97A61"/>
    <w:rsid w:val="00A97AA5"/>
    <w:rsid w:val="00A97EC7"/>
    <w:rsid w:val="00AA0119"/>
    <w:rsid w:val="00AA03D8"/>
    <w:rsid w:val="00AA171A"/>
    <w:rsid w:val="00AA19CE"/>
    <w:rsid w:val="00AA1E95"/>
    <w:rsid w:val="00AA20F0"/>
    <w:rsid w:val="00AA2357"/>
    <w:rsid w:val="00AA322B"/>
    <w:rsid w:val="00AA37AB"/>
    <w:rsid w:val="00AA3A6C"/>
    <w:rsid w:val="00AA3B61"/>
    <w:rsid w:val="00AA3BCA"/>
    <w:rsid w:val="00AA3CFF"/>
    <w:rsid w:val="00AA43D9"/>
    <w:rsid w:val="00AA4F41"/>
    <w:rsid w:val="00AA5AD0"/>
    <w:rsid w:val="00AA624C"/>
    <w:rsid w:val="00AA62FA"/>
    <w:rsid w:val="00AA6689"/>
    <w:rsid w:val="00AA783F"/>
    <w:rsid w:val="00AA7CEC"/>
    <w:rsid w:val="00AA7D94"/>
    <w:rsid w:val="00AB0641"/>
    <w:rsid w:val="00AB0AED"/>
    <w:rsid w:val="00AB0B4F"/>
    <w:rsid w:val="00AB1617"/>
    <w:rsid w:val="00AB20F1"/>
    <w:rsid w:val="00AB2199"/>
    <w:rsid w:val="00AB2829"/>
    <w:rsid w:val="00AB31C4"/>
    <w:rsid w:val="00AB35B7"/>
    <w:rsid w:val="00AB3A35"/>
    <w:rsid w:val="00AB4128"/>
    <w:rsid w:val="00AB4169"/>
    <w:rsid w:val="00AB44B6"/>
    <w:rsid w:val="00AB4884"/>
    <w:rsid w:val="00AB4F95"/>
    <w:rsid w:val="00AB59EF"/>
    <w:rsid w:val="00AB5B1F"/>
    <w:rsid w:val="00AB5B29"/>
    <w:rsid w:val="00AB66C0"/>
    <w:rsid w:val="00AB6DAD"/>
    <w:rsid w:val="00AB6DC0"/>
    <w:rsid w:val="00AB6E82"/>
    <w:rsid w:val="00AB6EF1"/>
    <w:rsid w:val="00AB7E14"/>
    <w:rsid w:val="00AB7EF9"/>
    <w:rsid w:val="00AC0099"/>
    <w:rsid w:val="00AC0106"/>
    <w:rsid w:val="00AC063B"/>
    <w:rsid w:val="00AC06AA"/>
    <w:rsid w:val="00AC0B64"/>
    <w:rsid w:val="00AC1185"/>
    <w:rsid w:val="00AC1230"/>
    <w:rsid w:val="00AC14C2"/>
    <w:rsid w:val="00AC1BCE"/>
    <w:rsid w:val="00AC25EC"/>
    <w:rsid w:val="00AC2903"/>
    <w:rsid w:val="00AC2E85"/>
    <w:rsid w:val="00AC2F97"/>
    <w:rsid w:val="00AC3170"/>
    <w:rsid w:val="00AC38CD"/>
    <w:rsid w:val="00AC3C57"/>
    <w:rsid w:val="00AC3FCB"/>
    <w:rsid w:val="00AC427B"/>
    <w:rsid w:val="00AC47A0"/>
    <w:rsid w:val="00AC4E55"/>
    <w:rsid w:val="00AC503E"/>
    <w:rsid w:val="00AC51D9"/>
    <w:rsid w:val="00AC5818"/>
    <w:rsid w:val="00AC5826"/>
    <w:rsid w:val="00AC5B24"/>
    <w:rsid w:val="00AC5CFA"/>
    <w:rsid w:val="00AC60A0"/>
    <w:rsid w:val="00AC6101"/>
    <w:rsid w:val="00AC66D8"/>
    <w:rsid w:val="00AC7965"/>
    <w:rsid w:val="00AC7AD6"/>
    <w:rsid w:val="00AC7C8D"/>
    <w:rsid w:val="00AC7F48"/>
    <w:rsid w:val="00AD079E"/>
    <w:rsid w:val="00AD0A8F"/>
    <w:rsid w:val="00AD0BD2"/>
    <w:rsid w:val="00AD12E9"/>
    <w:rsid w:val="00AD1879"/>
    <w:rsid w:val="00AD1C4D"/>
    <w:rsid w:val="00AD2182"/>
    <w:rsid w:val="00AD224C"/>
    <w:rsid w:val="00AD2AF5"/>
    <w:rsid w:val="00AD2E72"/>
    <w:rsid w:val="00AD30FC"/>
    <w:rsid w:val="00AD353F"/>
    <w:rsid w:val="00AD3560"/>
    <w:rsid w:val="00AD37F9"/>
    <w:rsid w:val="00AD3867"/>
    <w:rsid w:val="00AD3A5B"/>
    <w:rsid w:val="00AD3DA0"/>
    <w:rsid w:val="00AD40E7"/>
    <w:rsid w:val="00AD4DDD"/>
    <w:rsid w:val="00AD51D3"/>
    <w:rsid w:val="00AD583A"/>
    <w:rsid w:val="00AD5C8E"/>
    <w:rsid w:val="00AD600B"/>
    <w:rsid w:val="00AD64FB"/>
    <w:rsid w:val="00AD70E9"/>
    <w:rsid w:val="00AD72F2"/>
    <w:rsid w:val="00AD746A"/>
    <w:rsid w:val="00AD791F"/>
    <w:rsid w:val="00AD7AC5"/>
    <w:rsid w:val="00AD7ACA"/>
    <w:rsid w:val="00AE028D"/>
    <w:rsid w:val="00AE02DF"/>
    <w:rsid w:val="00AE0CA6"/>
    <w:rsid w:val="00AE1803"/>
    <w:rsid w:val="00AE1D5C"/>
    <w:rsid w:val="00AE1E2E"/>
    <w:rsid w:val="00AE23CA"/>
    <w:rsid w:val="00AE36A2"/>
    <w:rsid w:val="00AE36AA"/>
    <w:rsid w:val="00AE398B"/>
    <w:rsid w:val="00AE3BA2"/>
    <w:rsid w:val="00AE41E0"/>
    <w:rsid w:val="00AE4332"/>
    <w:rsid w:val="00AE469A"/>
    <w:rsid w:val="00AE51B9"/>
    <w:rsid w:val="00AE52EB"/>
    <w:rsid w:val="00AE5696"/>
    <w:rsid w:val="00AE62DE"/>
    <w:rsid w:val="00AE639D"/>
    <w:rsid w:val="00AE64F5"/>
    <w:rsid w:val="00AE69B8"/>
    <w:rsid w:val="00AE7100"/>
    <w:rsid w:val="00AE7115"/>
    <w:rsid w:val="00AE7500"/>
    <w:rsid w:val="00AE782E"/>
    <w:rsid w:val="00AE7890"/>
    <w:rsid w:val="00AE7AEC"/>
    <w:rsid w:val="00AF0483"/>
    <w:rsid w:val="00AF09D4"/>
    <w:rsid w:val="00AF10FA"/>
    <w:rsid w:val="00AF16CC"/>
    <w:rsid w:val="00AF2021"/>
    <w:rsid w:val="00AF2663"/>
    <w:rsid w:val="00AF300D"/>
    <w:rsid w:val="00AF33EA"/>
    <w:rsid w:val="00AF3728"/>
    <w:rsid w:val="00AF37EF"/>
    <w:rsid w:val="00AF3A0E"/>
    <w:rsid w:val="00AF3E91"/>
    <w:rsid w:val="00AF4601"/>
    <w:rsid w:val="00AF4633"/>
    <w:rsid w:val="00AF4665"/>
    <w:rsid w:val="00AF488C"/>
    <w:rsid w:val="00AF515C"/>
    <w:rsid w:val="00AF621B"/>
    <w:rsid w:val="00AF6549"/>
    <w:rsid w:val="00AF68FE"/>
    <w:rsid w:val="00AF730B"/>
    <w:rsid w:val="00AF7E9F"/>
    <w:rsid w:val="00B00008"/>
    <w:rsid w:val="00B008C0"/>
    <w:rsid w:val="00B00B63"/>
    <w:rsid w:val="00B020C9"/>
    <w:rsid w:val="00B021CE"/>
    <w:rsid w:val="00B02224"/>
    <w:rsid w:val="00B0230D"/>
    <w:rsid w:val="00B02445"/>
    <w:rsid w:val="00B02944"/>
    <w:rsid w:val="00B02A56"/>
    <w:rsid w:val="00B02B9F"/>
    <w:rsid w:val="00B02DA3"/>
    <w:rsid w:val="00B02E4E"/>
    <w:rsid w:val="00B03636"/>
    <w:rsid w:val="00B03D3F"/>
    <w:rsid w:val="00B03EA9"/>
    <w:rsid w:val="00B04CEF"/>
    <w:rsid w:val="00B05A66"/>
    <w:rsid w:val="00B05AE8"/>
    <w:rsid w:val="00B05D39"/>
    <w:rsid w:val="00B064DC"/>
    <w:rsid w:val="00B067A0"/>
    <w:rsid w:val="00B06965"/>
    <w:rsid w:val="00B06CBF"/>
    <w:rsid w:val="00B06FF0"/>
    <w:rsid w:val="00B0722B"/>
    <w:rsid w:val="00B07670"/>
    <w:rsid w:val="00B0770D"/>
    <w:rsid w:val="00B07C16"/>
    <w:rsid w:val="00B07F7E"/>
    <w:rsid w:val="00B100D3"/>
    <w:rsid w:val="00B10A99"/>
    <w:rsid w:val="00B10AA3"/>
    <w:rsid w:val="00B10C09"/>
    <w:rsid w:val="00B11639"/>
    <w:rsid w:val="00B118A7"/>
    <w:rsid w:val="00B11B97"/>
    <w:rsid w:val="00B1200C"/>
    <w:rsid w:val="00B12254"/>
    <w:rsid w:val="00B1282E"/>
    <w:rsid w:val="00B12A16"/>
    <w:rsid w:val="00B133D2"/>
    <w:rsid w:val="00B13A1C"/>
    <w:rsid w:val="00B1450D"/>
    <w:rsid w:val="00B14631"/>
    <w:rsid w:val="00B146A3"/>
    <w:rsid w:val="00B14E03"/>
    <w:rsid w:val="00B152F4"/>
    <w:rsid w:val="00B15A7D"/>
    <w:rsid w:val="00B16061"/>
    <w:rsid w:val="00B16121"/>
    <w:rsid w:val="00B1717A"/>
    <w:rsid w:val="00B172E7"/>
    <w:rsid w:val="00B17669"/>
    <w:rsid w:val="00B17A6A"/>
    <w:rsid w:val="00B2014E"/>
    <w:rsid w:val="00B20D32"/>
    <w:rsid w:val="00B20F52"/>
    <w:rsid w:val="00B210EB"/>
    <w:rsid w:val="00B2117F"/>
    <w:rsid w:val="00B22508"/>
    <w:rsid w:val="00B229E1"/>
    <w:rsid w:val="00B22AED"/>
    <w:rsid w:val="00B234C2"/>
    <w:rsid w:val="00B2366D"/>
    <w:rsid w:val="00B238BF"/>
    <w:rsid w:val="00B2410C"/>
    <w:rsid w:val="00B2443A"/>
    <w:rsid w:val="00B244FF"/>
    <w:rsid w:val="00B24AF6"/>
    <w:rsid w:val="00B25AE0"/>
    <w:rsid w:val="00B260C6"/>
    <w:rsid w:val="00B26222"/>
    <w:rsid w:val="00B27517"/>
    <w:rsid w:val="00B3027E"/>
    <w:rsid w:val="00B30950"/>
    <w:rsid w:val="00B30E39"/>
    <w:rsid w:val="00B310D7"/>
    <w:rsid w:val="00B31150"/>
    <w:rsid w:val="00B311D8"/>
    <w:rsid w:val="00B3192E"/>
    <w:rsid w:val="00B31943"/>
    <w:rsid w:val="00B319D3"/>
    <w:rsid w:val="00B328F9"/>
    <w:rsid w:val="00B32B27"/>
    <w:rsid w:val="00B32B5A"/>
    <w:rsid w:val="00B32C19"/>
    <w:rsid w:val="00B32CC6"/>
    <w:rsid w:val="00B33635"/>
    <w:rsid w:val="00B3397A"/>
    <w:rsid w:val="00B33AED"/>
    <w:rsid w:val="00B33D95"/>
    <w:rsid w:val="00B341C4"/>
    <w:rsid w:val="00B348E1"/>
    <w:rsid w:val="00B354F7"/>
    <w:rsid w:val="00B35681"/>
    <w:rsid w:val="00B35752"/>
    <w:rsid w:val="00B36309"/>
    <w:rsid w:val="00B36AB3"/>
    <w:rsid w:val="00B372D2"/>
    <w:rsid w:val="00B3778A"/>
    <w:rsid w:val="00B37EF2"/>
    <w:rsid w:val="00B37F83"/>
    <w:rsid w:val="00B403FA"/>
    <w:rsid w:val="00B40844"/>
    <w:rsid w:val="00B40A28"/>
    <w:rsid w:val="00B40AA6"/>
    <w:rsid w:val="00B41AE6"/>
    <w:rsid w:val="00B41CFF"/>
    <w:rsid w:val="00B41ECD"/>
    <w:rsid w:val="00B425CE"/>
    <w:rsid w:val="00B4283A"/>
    <w:rsid w:val="00B42A14"/>
    <w:rsid w:val="00B437E2"/>
    <w:rsid w:val="00B43AA1"/>
    <w:rsid w:val="00B43C55"/>
    <w:rsid w:val="00B43F8C"/>
    <w:rsid w:val="00B446B2"/>
    <w:rsid w:val="00B44826"/>
    <w:rsid w:val="00B44F6A"/>
    <w:rsid w:val="00B45944"/>
    <w:rsid w:val="00B464E1"/>
    <w:rsid w:val="00B4652E"/>
    <w:rsid w:val="00B465E2"/>
    <w:rsid w:val="00B473E9"/>
    <w:rsid w:val="00B47F92"/>
    <w:rsid w:val="00B50055"/>
    <w:rsid w:val="00B505C3"/>
    <w:rsid w:val="00B5089E"/>
    <w:rsid w:val="00B51091"/>
    <w:rsid w:val="00B515B3"/>
    <w:rsid w:val="00B51A12"/>
    <w:rsid w:val="00B52050"/>
    <w:rsid w:val="00B528C6"/>
    <w:rsid w:val="00B5341D"/>
    <w:rsid w:val="00B53786"/>
    <w:rsid w:val="00B54079"/>
    <w:rsid w:val="00B5438D"/>
    <w:rsid w:val="00B543E1"/>
    <w:rsid w:val="00B54E5A"/>
    <w:rsid w:val="00B54EF7"/>
    <w:rsid w:val="00B55017"/>
    <w:rsid w:val="00B555C8"/>
    <w:rsid w:val="00B55737"/>
    <w:rsid w:val="00B5612F"/>
    <w:rsid w:val="00B56225"/>
    <w:rsid w:val="00B56362"/>
    <w:rsid w:val="00B56894"/>
    <w:rsid w:val="00B6024C"/>
    <w:rsid w:val="00B60499"/>
    <w:rsid w:val="00B6086F"/>
    <w:rsid w:val="00B6095D"/>
    <w:rsid w:val="00B6104B"/>
    <w:rsid w:val="00B6113D"/>
    <w:rsid w:val="00B612D4"/>
    <w:rsid w:val="00B617F2"/>
    <w:rsid w:val="00B6186C"/>
    <w:rsid w:val="00B61B0D"/>
    <w:rsid w:val="00B61CA2"/>
    <w:rsid w:val="00B62677"/>
    <w:rsid w:val="00B62CDF"/>
    <w:rsid w:val="00B630B8"/>
    <w:rsid w:val="00B6346D"/>
    <w:rsid w:val="00B635EF"/>
    <w:rsid w:val="00B6416A"/>
    <w:rsid w:val="00B64458"/>
    <w:rsid w:val="00B648BB"/>
    <w:rsid w:val="00B64B87"/>
    <w:rsid w:val="00B650EC"/>
    <w:rsid w:val="00B6546F"/>
    <w:rsid w:val="00B655F7"/>
    <w:rsid w:val="00B656C3"/>
    <w:rsid w:val="00B65A17"/>
    <w:rsid w:val="00B65D11"/>
    <w:rsid w:val="00B65E12"/>
    <w:rsid w:val="00B65E2F"/>
    <w:rsid w:val="00B66673"/>
    <w:rsid w:val="00B6674B"/>
    <w:rsid w:val="00B66BB0"/>
    <w:rsid w:val="00B66C7C"/>
    <w:rsid w:val="00B676E6"/>
    <w:rsid w:val="00B67727"/>
    <w:rsid w:val="00B677F8"/>
    <w:rsid w:val="00B67A2A"/>
    <w:rsid w:val="00B67BB2"/>
    <w:rsid w:val="00B67E16"/>
    <w:rsid w:val="00B67F8B"/>
    <w:rsid w:val="00B705E3"/>
    <w:rsid w:val="00B71027"/>
    <w:rsid w:val="00B710D7"/>
    <w:rsid w:val="00B7114F"/>
    <w:rsid w:val="00B715A8"/>
    <w:rsid w:val="00B72001"/>
    <w:rsid w:val="00B727D1"/>
    <w:rsid w:val="00B734BB"/>
    <w:rsid w:val="00B74348"/>
    <w:rsid w:val="00B7469E"/>
    <w:rsid w:val="00B7474C"/>
    <w:rsid w:val="00B749C0"/>
    <w:rsid w:val="00B75230"/>
    <w:rsid w:val="00B7608A"/>
    <w:rsid w:val="00B7655E"/>
    <w:rsid w:val="00B76895"/>
    <w:rsid w:val="00B76DDC"/>
    <w:rsid w:val="00B7713A"/>
    <w:rsid w:val="00B77737"/>
    <w:rsid w:val="00B80495"/>
    <w:rsid w:val="00B80B96"/>
    <w:rsid w:val="00B80C82"/>
    <w:rsid w:val="00B80CB3"/>
    <w:rsid w:val="00B81159"/>
    <w:rsid w:val="00B819E4"/>
    <w:rsid w:val="00B81EF7"/>
    <w:rsid w:val="00B8242C"/>
    <w:rsid w:val="00B82455"/>
    <w:rsid w:val="00B82AB8"/>
    <w:rsid w:val="00B838A7"/>
    <w:rsid w:val="00B83D55"/>
    <w:rsid w:val="00B83E1B"/>
    <w:rsid w:val="00B84334"/>
    <w:rsid w:val="00B84EE7"/>
    <w:rsid w:val="00B852AF"/>
    <w:rsid w:val="00B852CB"/>
    <w:rsid w:val="00B85FC9"/>
    <w:rsid w:val="00B85FFA"/>
    <w:rsid w:val="00B86660"/>
    <w:rsid w:val="00B86C0A"/>
    <w:rsid w:val="00B872E4"/>
    <w:rsid w:val="00B8757F"/>
    <w:rsid w:val="00B87643"/>
    <w:rsid w:val="00B87A47"/>
    <w:rsid w:val="00B87BD7"/>
    <w:rsid w:val="00B90347"/>
    <w:rsid w:val="00B90388"/>
    <w:rsid w:val="00B904C6"/>
    <w:rsid w:val="00B911B2"/>
    <w:rsid w:val="00B9136B"/>
    <w:rsid w:val="00B919B6"/>
    <w:rsid w:val="00B91AA0"/>
    <w:rsid w:val="00B91C9D"/>
    <w:rsid w:val="00B91D4E"/>
    <w:rsid w:val="00B91FCD"/>
    <w:rsid w:val="00B924E7"/>
    <w:rsid w:val="00B92A65"/>
    <w:rsid w:val="00B92AB2"/>
    <w:rsid w:val="00B92F0F"/>
    <w:rsid w:val="00B92F31"/>
    <w:rsid w:val="00B94075"/>
    <w:rsid w:val="00B947E0"/>
    <w:rsid w:val="00B9493C"/>
    <w:rsid w:val="00B94B5D"/>
    <w:rsid w:val="00B94DDB"/>
    <w:rsid w:val="00B9599C"/>
    <w:rsid w:val="00B95F08"/>
    <w:rsid w:val="00B95F47"/>
    <w:rsid w:val="00B9602F"/>
    <w:rsid w:val="00B96995"/>
    <w:rsid w:val="00B96B5F"/>
    <w:rsid w:val="00B96E73"/>
    <w:rsid w:val="00B96F70"/>
    <w:rsid w:val="00B97361"/>
    <w:rsid w:val="00B9741F"/>
    <w:rsid w:val="00B97853"/>
    <w:rsid w:val="00B97A10"/>
    <w:rsid w:val="00B97C40"/>
    <w:rsid w:val="00BA0840"/>
    <w:rsid w:val="00BA0980"/>
    <w:rsid w:val="00BA0991"/>
    <w:rsid w:val="00BA0AB9"/>
    <w:rsid w:val="00BA0DDE"/>
    <w:rsid w:val="00BA1539"/>
    <w:rsid w:val="00BA15E9"/>
    <w:rsid w:val="00BA1620"/>
    <w:rsid w:val="00BA168C"/>
    <w:rsid w:val="00BA1A8F"/>
    <w:rsid w:val="00BA1AC1"/>
    <w:rsid w:val="00BA1E11"/>
    <w:rsid w:val="00BA1EF8"/>
    <w:rsid w:val="00BA23F6"/>
    <w:rsid w:val="00BA2457"/>
    <w:rsid w:val="00BA2FEA"/>
    <w:rsid w:val="00BA3024"/>
    <w:rsid w:val="00BA3668"/>
    <w:rsid w:val="00BA375B"/>
    <w:rsid w:val="00BA38CA"/>
    <w:rsid w:val="00BA38F4"/>
    <w:rsid w:val="00BA3B61"/>
    <w:rsid w:val="00BA3BE2"/>
    <w:rsid w:val="00BA41C4"/>
    <w:rsid w:val="00BA4502"/>
    <w:rsid w:val="00BA4802"/>
    <w:rsid w:val="00BA48F7"/>
    <w:rsid w:val="00BA4C4F"/>
    <w:rsid w:val="00BA4F98"/>
    <w:rsid w:val="00BA5A14"/>
    <w:rsid w:val="00BA5F38"/>
    <w:rsid w:val="00BA6ED8"/>
    <w:rsid w:val="00BA701F"/>
    <w:rsid w:val="00BA72D3"/>
    <w:rsid w:val="00BA73A7"/>
    <w:rsid w:val="00BA7852"/>
    <w:rsid w:val="00BA7DDA"/>
    <w:rsid w:val="00BA7E85"/>
    <w:rsid w:val="00BB091D"/>
    <w:rsid w:val="00BB0D53"/>
    <w:rsid w:val="00BB140E"/>
    <w:rsid w:val="00BB169B"/>
    <w:rsid w:val="00BB1869"/>
    <w:rsid w:val="00BB18D7"/>
    <w:rsid w:val="00BB199C"/>
    <w:rsid w:val="00BB1B5F"/>
    <w:rsid w:val="00BB1BA3"/>
    <w:rsid w:val="00BB1E6F"/>
    <w:rsid w:val="00BB225B"/>
    <w:rsid w:val="00BB248C"/>
    <w:rsid w:val="00BB2DD7"/>
    <w:rsid w:val="00BB2EAA"/>
    <w:rsid w:val="00BB3867"/>
    <w:rsid w:val="00BB39E3"/>
    <w:rsid w:val="00BB3F4A"/>
    <w:rsid w:val="00BB40DD"/>
    <w:rsid w:val="00BB437B"/>
    <w:rsid w:val="00BB51C2"/>
    <w:rsid w:val="00BB738F"/>
    <w:rsid w:val="00BB7536"/>
    <w:rsid w:val="00BB75B3"/>
    <w:rsid w:val="00BB799E"/>
    <w:rsid w:val="00BB79F5"/>
    <w:rsid w:val="00BB7CA6"/>
    <w:rsid w:val="00BB7DD0"/>
    <w:rsid w:val="00BC029D"/>
    <w:rsid w:val="00BC0FC9"/>
    <w:rsid w:val="00BC2533"/>
    <w:rsid w:val="00BC2AE5"/>
    <w:rsid w:val="00BC2F04"/>
    <w:rsid w:val="00BC31D3"/>
    <w:rsid w:val="00BC3A8D"/>
    <w:rsid w:val="00BC442E"/>
    <w:rsid w:val="00BC4939"/>
    <w:rsid w:val="00BC4A34"/>
    <w:rsid w:val="00BC591E"/>
    <w:rsid w:val="00BC5965"/>
    <w:rsid w:val="00BC63CE"/>
    <w:rsid w:val="00BC65E9"/>
    <w:rsid w:val="00BC6860"/>
    <w:rsid w:val="00BC74E9"/>
    <w:rsid w:val="00BC7AF1"/>
    <w:rsid w:val="00BC7D35"/>
    <w:rsid w:val="00BD0250"/>
    <w:rsid w:val="00BD053F"/>
    <w:rsid w:val="00BD067E"/>
    <w:rsid w:val="00BD0980"/>
    <w:rsid w:val="00BD0E2D"/>
    <w:rsid w:val="00BD1724"/>
    <w:rsid w:val="00BD18E0"/>
    <w:rsid w:val="00BD1A04"/>
    <w:rsid w:val="00BD279D"/>
    <w:rsid w:val="00BD27B7"/>
    <w:rsid w:val="00BD33A0"/>
    <w:rsid w:val="00BD37C8"/>
    <w:rsid w:val="00BD3AE3"/>
    <w:rsid w:val="00BD4858"/>
    <w:rsid w:val="00BD4C24"/>
    <w:rsid w:val="00BD4D3F"/>
    <w:rsid w:val="00BD509D"/>
    <w:rsid w:val="00BD5E98"/>
    <w:rsid w:val="00BD5EE2"/>
    <w:rsid w:val="00BD6CE2"/>
    <w:rsid w:val="00BD7FD9"/>
    <w:rsid w:val="00BE010B"/>
    <w:rsid w:val="00BE0395"/>
    <w:rsid w:val="00BE04BE"/>
    <w:rsid w:val="00BE05D7"/>
    <w:rsid w:val="00BE068D"/>
    <w:rsid w:val="00BE07E4"/>
    <w:rsid w:val="00BE0D76"/>
    <w:rsid w:val="00BE0F42"/>
    <w:rsid w:val="00BE1073"/>
    <w:rsid w:val="00BE158C"/>
    <w:rsid w:val="00BE18F2"/>
    <w:rsid w:val="00BE1BF4"/>
    <w:rsid w:val="00BE1EE0"/>
    <w:rsid w:val="00BE25FF"/>
    <w:rsid w:val="00BE2A79"/>
    <w:rsid w:val="00BE2D13"/>
    <w:rsid w:val="00BE2D6E"/>
    <w:rsid w:val="00BE2E39"/>
    <w:rsid w:val="00BE30C0"/>
    <w:rsid w:val="00BE3315"/>
    <w:rsid w:val="00BE36D0"/>
    <w:rsid w:val="00BE419A"/>
    <w:rsid w:val="00BE45F0"/>
    <w:rsid w:val="00BE4882"/>
    <w:rsid w:val="00BE4FAA"/>
    <w:rsid w:val="00BE5664"/>
    <w:rsid w:val="00BE5E73"/>
    <w:rsid w:val="00BE5EDF"/>
    <w:rsid w:val="00BE5FB8"/>
    <w:rsid w:val="00BE60C6"/>
    <w:rsid w:val="00BE62C5"/>
    <w:rsid w:val="00BE665C"/>
    <w:rsid w:val="00BE6B64"/>
    <w:rsid w:val="00BE6BC0"/>
    <w:rsid w:val="00BE6F33"/>
    <w:rsid w:val="00BE73D4"/>
    <w:rsid w:val="00BE7458"/>
    <w:rsid w:val="00BE767D"/>
    <w:rsid w:val="00BE7DE7"/>
    <w:rsid w:val="00BF06A2"/>
    <w:rsid w:val="00BF0930"/>
    <w:rsid w:val="00BF0A48"/>
    <w:rsid w:val="00BF19B6"/>
    <w:rsid w:val="00BF234C"/>
    <w:rsid w:val="00BF2BC1"/>
    <w:rsid w:val="00BF2E27"/>
    <w:rsid w:val="00BF40E9"/>
    <w:rsid w:val="00BF414E"/>
    <w:rsid w:val="00BF489F"/>
    <w:rsid w:val="00BF4F72"/>
    <w:rsid w:val="00BF5A47"/>
    <w:rsid w:val="00BF5CDC"/>
    <w:rsid w:val="00BF68A4"/>
    <w:rsid w:val="00BF69C4"/>
    <w:rsid w:val="00BF7207"/>
    <w:rsid w:val="00BF7AF0"/>
    <w:rsid w:val="00BF7BF5"/>
    <w:rsid w:val="00C005F0"/>
    <w:rsid w:val="00C00A5C"/>
    <w:rsid w:val="00C01A5D"/>
    <w:rsid w:val="00C0210C"/>
    <w:rsid w:val="00C02ACE"/>
    <w:rsid w:val="00C02D3F"/>
    <w:rsid w:val="00C030FA"/>
    <w:rsid w:val="00C03438"/>
    <w:rsid w:val="00C03883"/>
    <w:rsid w:val="00C03DFC"/>
    <w:rsid w:val="00C04063"/>
    <w:rsid w:val="00C04448"/>
    <w:rsid w:val="00C045A2"/>
    <w:rsid w:val="00C04792"/>
    <w:rsid w:val="00C05221"/>
    <w:rsid w:val="00C057C8"/>
    <w:rsid w:val="00C05DE5"/>
    <w:rsid w:val="00C061CE"/>
    <w:rsid w:val="00C061EE"/>
    <w:rsid w:val="00C062BD"/>
    <w:rsid w:val="00C07157"/>
    <w:rsid w:val="00C07962"/>
    <w:rsid w:val="00C07E58"/>
    <w:rsid w:val="00C10283"/>
    <w:rsid w:val="00C10391"/>
    <w:rsid w:val="00C1055A"/>
    <w:rsid w:val="00C1073F"/>
    <w:rsid w:val="00C10874"/>
    <w:rsid w:val="00C1098F"/>
    <w:rsid w:val="00C10B33"/>
    <w:rsid w:val="00C1149A"/>
    <w:rsid w:val="00C11D09"/>
    <w:rsid w:val="00C1203B"/>
    <w:rsid w:val="00C120D0"/>
    <w:rsid w:val="00C12701"/>
    <w:rsid w:val="00C1272D"/>
    <w:rsid w:val="00C12EB9"/>
    <w:rsid w:val="00C1307A"/>
    <w:rsid w:val="00C1376C"/>
    <w:rsid w:val="00C1377B"/>
    <w:rsid w:val="00C13FDD"/>
    <w:rsid w:val="00C14B95"/>
    <w:rsid w:val="00C14C0B"/>
    <w:rsid w:val="00C14F13"/>
    <w:rsid w:val="00C14F77"/>
    <w:rsid w:val="00C1537F"/>
    <w:rsid w:val="00C15854"/>
    <w:rsid w:val="00C15A5F"/>
    <w:rsid w:val="00C160D6"/>
    <w:rsid w:val="00C16394"/>
    <w:rsid w:val="00C1645F"/>
    <w:rsid w:val="00C167B1"/>
    <w:rsid w:val="00C169B9"/>
    <w:rsid w:val="00C16B32"/>
    <w:rsid w:val="00C16C31"/>
    <w:rsid w:val="00C16CCF"/>
    <w:rsid w:val="00C17046"/>
    <w:rsid w:val="00C203E4"/>
    <w:rsid w:val="00C20431"/>
    <w:rsid w:val="00C2043D"/>
    <w:rsid w:val="00C219FF"/>
    <w:rsid w:val="00C21AE6"/>
    <w:rsid w:val="00C21CEA"/>
    <w:rsid w:val="00C221FD"/>
    <w:rsid w:val="00C2296E"/>
    <w:rsid w:val="00C2297A"/>
    <w:rsid w:val="00C22B16"/>
    <w:rsid w:val="00C23AB0"/>
    <w:rsid w:val="00C242AE"/>
    <w:rsid w:val="00C2488F"/>
    <w:rsid w:val="00C24C2C"/>
    <w:rsid w:val="00C2557E"/>
    <w:rsid w:val="00C256DE"/>
    <w:rsid w:val="00C2587D"/>
    <w:rsid w:val="00C259FF"/>
    <w:rsid w:val="00C2653A"/>
    <w:rsid w:val="00C268CB"/>
    <w:rsid w:val="00C274ED"/>
    <w:rsid w:val="00C276EF"/>
    <w:rsid w:val="00C278D0"/>
    <w:rsid w:val="00C27BF0"/>
    <w:rsid w:val="00C27CFF"/>
    <w:rsid w:val="00C27DC2"/>
    <w:rsid w:val="00C30122"/>
    <w:rsid w:val="00C3034A"/>
    <w:rsid w:val="00C30E78"/>
    <w:rsid w:val="00C31037"/>
    <w:rsid w:val="00C31185"/>
    <w:rsid w:val="00C321D9"/>
    <w:rsid w:val="00C32481"/>
    <w:rsid w:val="00C32706"/>
    <w:rsid w:val="00C32734"/>
    <w:rsid w:val="00C32B3E"/>
    <w:rsid w:val="00C3401F"/>
    <w:rsid w:val="00C34E70"/>
    <w:rsid w:val="00C34E72"/>
    <w:rsid w:val="00C35624"/>
    <w:rsid w:val="00C35D77"/>
    <w:rsid w:val="00C35E54"/>
    <w:rsid w:val="00C36005"/>
    <w:rsid w:val="00C36CC5"/>
    <w:rsid w:val="00C36F25"/>
    <w:rsid w:val="00C37203"/>
    <w:rsid w:val="00C374F4"/>
    <w:rsid w:val="00C37567"/>
    <w:rsid w:val="00C375CB"/>
    <w:rsid w:val="00C3771C"/>
    <w:rsid w:val="00C377BF"/>
    <w:rsid w:val="00C37ADC"/>
    <w:rsid w:val="00C37B23"/>
    <w:rsid w:val="00C40998"/>
    <w:rsid w:val="00C409B9"/>
    <w:rsid w:val="00C41517"/>
    <w:rsid w:val="00C4177C"/>
    <w:rsid w:val="00C417D1"/>
    <w:rsid w:val="00C41E93"/>
    <w:rsid w:val="00C421F0"/>
    <w:rsid w:val="00C423E7"/>
    <w:rsid w:val="00C426C3"/>
    <w:rsid w:val="00C42797"/>
    <w:rsid w:val="00C42885"/>
    <w:rsid w:val="00C42F30"/>
    <w:rsid w:val="00C43001"/>
    <w:rsid w:val="00C4387C"/>
    <w:rsid w:val="00C43E2C"/>
    <w:rsid w:val="00C4408B"/>
    <w:rsid w:val="00C449DD"/>
    <w:rsid w:val="00C44BEC"/>
    <w:rsid w:val="00C44C5D"/>
    <w:rsid w:val="00C44E2C"/>
    <w:rsid w:val="00C457B6"/>
    <w:rsid w:val="00C46CB7"/>
    <w:rsid w:val="00C46DE5"/>
    <w:rsid w:val="00C470A8"/>
    <w:rsid w:val="00C473C4"/>
    <w:rsid w:val="00C4774E"/>
    <w:rsid w:val="00C47899"/>
    <w:rsid w:val="00C479AC"/>
    <w:rsid w:val="00C50270"/>
    <w:rsid w:val="00C50350"/>
    <w:rsid w:val="00C503B6"/>
    <w:rsid w:val="00C5068D"/>
    <w:rsid w:val="00C509E6"/>
    <w:rsid w:val="00C50B99"/>
    <w:rsid w:val="00C50E72"/>
    <w:rsid w:val="00C50F8E"/>
    <w:rsid w:val="00C51246"/>
    <w:rsid w:val="00C5130C"/>
    <w:rsid w:val="00C5151C"/>
    <w:rsid w:val="00C52353"/>
    <w:rsid w:val="00C533F8"/>
    <w:rsid w:val="00C5351E"/>
    <w:rsid w:val="00C543CA"/>
    <w:rsid w:val="00C547FE"/>
    <w:rsid w:val="00C54D02"/>
    <w:rsid w:val="00C55467"/>
    <w:rsid w:val="00C55663"/>
    <w:rsid w:val="00C556C9"/>
    <w:rsid w:val="00C55FC3"/>
    <w:rsid w:val="00C56390"/>
    <w:rsid w:val="00C566AD"/>
    <w:rsid w:val="00C56EAF"/>
    <w:rsid w:val="00C57261"/>
    <w:rsid w:val="00C57426"/>
    <w:rsid w:val="00C57613"/>
    <w:rsid w:val="00C57C99"/>
    <w:rsid w:val="00C57F7A"/>
    <w:rsid w:val="00C607B6"/>
    <w:rsid w:val="00C6092F"/>
    <w:rsid w:val="00C60DBF"/>
    <w:rsid w:val="00C61BBD"/>
    <w:rsid w:val="00C624B3"/>
    <w:rsid w:val="00C62CF2"/>
    <w:rsid w:val="00C62E70"/>
    <w:rsid w:val="00C640BD"/>
    <w:rsid w:val="00C6423C"/>
    <w:rsid w:val="00C64761"/>
    <w:rsid w:val="00C64A58"/>
    <w:rsid w:val="00C65149"/>
    <w:rsid w:val="00C6534C"/>
    <w:rsid w:val="00C65A2D"/>
    <w:rsid w:val="00C65CF8"/>
    <w:rsid w:val="00C6638B"/>
    <w:rsid w:val="00C66454"/>
    <w:rsid w:val="00C66528"/>
    <w:rsid w:val="00C66B7C"/>
    <w:rsid w:val="00C67579"/>
    <w:rsid w:val="00C676A4"/>
    <w:rsid w:val="00C67719"/>
    <w:rsid w:val="00C70569"/>
    <w:rsid w:val="00C70714"/>
    <w:rsid w:val="00C71433"/>
    <w:rsid w:val="00C71E80"/>
    <w:rsid w:val="00C71F97"/>
    <w:rsid w:val="00C7222B"/>
    <w:rsid w:val="00C724A4"/>
    <w:rsid w:val="00C72708"/>
    <w:rsid w:val="00C72961"/>
    <w:rsid w:val="00C72CAE"/>
    <w:rsid w:val="00C72D51"/>
    <w:rsid w:val="00C73094"/>
    <w:rsid w:val="00C7326B"/>
    <w:rsid w:val="00C734D4"/>
    <w:rsid w:val="00C736E8"/>
    <w:rsid w:val="00C73FFE"/>
    <w:rsid w:val="00C7487A"/>
    <w:rsid w:val="00C74A02"/>
    <w:rsid w:val="00C74B2D"/>
    <w:rsid w:val="00C75209"/>
    <w:rsid w:val="00C762C9"/>
    <w:rsid w:val="00C7642B"/>
    <w:rsid w:val="00C7644C"/>
    <w:rsid w:val="00C76A71"/>
    <w:rsid w:val="00C76FC6"/>
    <w:rsid w:val="00C7723C"/>
    <w:rsid w:val="00C7730C"/>
    <w:rsid w:val="00C80170"/>
    <w:rsid w:val="00C80A73"/>
    <w:rsid w:val="00C80C41"/>
    <w:rsid w:val="00C80D1E"/>
    <w:rsid w:val="00C811FC"/>
    <w:rsid w:val="00C81683"/>
    <w:rsid w:val="00C81C98"/>
    <w:rsid w:val="00C82EE6"/>
    <w:rsid w:val="00C84292"/>
    <w:rsid w:val="00C842C5"/>
    <w:rsid w:val="00C8435C"/>
    <w:rsid w:val="00C8448B"/>
    <w:rsid w:val="00C84A70"/>
    <w:rsid w:val="00C84F38"/>
    <w:rsid w:val="00C850F4"/>
    <w:rsid w:val="00C85FA2"/>
    <w:rsid w:val="00C86027"/>
    <w:rsid w:val="00C86A97"/>
    <w:rsid w:val="00C86B52"/>
    <w:rsid w:val="00C875CF"/>
    <w:rsid w:val="00C878CF"/>
    <w:rsid w:val="00C87930"/>
    <w:rsid w:val="00C87A6C"/>
    <w:rsid w:val="00C902BB"/>
    <w:rsid w:val="00C90506"/>
    <w:rsid w:val="00C90E5B"/>
    <w:rsid w:val="00C90E98"/>
    <w:rsid w:val="00C912D1"/>
    <w:rsid w:val="00C91370"/>
    <w:rsid w:val="00C917D8"/>
    <w:rsid w:val="00C91FE1"/>
    <w:rsid w:val="00C92103"/>
    <w:rsid w:val="00C92107"/>
    <w:rsid w:val="00C9245F"/>
    <w:rsid w:val="00C92776"/>
    <w:rsid w:val="00C92A94"/>
    <w:rsid w:val="00C92E6A"/>
    <w:rsid w:val="00C932BB"/>
    <w:rsid w:val="00C93349"/>
    <w:rsid w:val="00C93596"/>
    <w:rsid w:val="00C93753"/>
    <w:rsid w:val="00C94026"/>
    <w:rsid w:val="00C9434B"/>
    <w:rsid w:val="00C949D7"/>
    <w:rsid w:val="00C94BF6"/>
    <w:rsid w:val="00C94C71"/>
    <w:rsid w:val="00C94F95"/>
    <w:rsid w:val="00C952EA"/>
    <w:rsid w:val="00C95A3A"/>
    <w:rsid w:val="00C96D31"/>
    <w:rsid w:val="00C97B7D"/>
    <w:rsid w:val="00CA0148"/>
    <w:rsid w:val="00CA016E"/>
    <w:rsid w:val="00CA0295"/>
    <w:rsid w:val="00CA02E6"/>
    <w:rsid w:val="00CA0409"/>
    <w:rsid w:val="00CA0815"/>
    <w:rsid w:val="00CA0874"/>
    <w:rsid w:val="00CA0889"/>
    <w:rsid w:val="00CA0948"/>
    <w:rsid w:val="00CA0CC3"/>
    <w:rsid w:val="00CA0ED5"/>
    <w:rsid w:val="00CA10B1"/>
    <w:rsid w:val="00CA13D1"/>
    <w:rsid w:val="00CA18E3"/>
    <w:rsid w:val="00CA2D39"/>
    <w:rsid w:val="00CA4326"/>
    <w:rsid w:val="00CA47C4"/>
    <w:rsid w:val="00CA49FF"/>
    <w:rsid w:val="00CA4C10"/>
    <w:rsid w:val="00CA4FA0"/>
    <w:rsid w:val="00CA5072"/>
    <w:rsid w:val="00CA51EB"/>
    <w:rsid w:val="00CA5510"/>
    <w:rsid w:val="00CA6436"/>
    <w:rsid w:val="00CA65E2"/>
    <w:rsid w:val="00CA7737"/>
    <w:rsid w:val="00CA779B"/>
    <w:rsid w:val="00CA7A51"/>
    <w:rsid w:val="00CA7CD7"/>
    <w:rsid w:val="00CA7D5C"/>
    <w:rsid w:val="00CB02BB"/>
    <w:rsid w:val="00CB0A0E"/>
    <w:rsid w:val="00CB0A70"/>
    <w:rsid w:val="00CB0FC8"/>
    <w:rsid w:val="00CB1136"/>
    <w:rsid w:val="00CB1551"/>
    <w:rsid w:val="00CB1886"/>
    <w:rsid w:val="00CB1A88"/>
    <w:rsid w:val="00CB1EE7"/>
    <w:rsid w:val="00CB218F"/>
    <w:rsid w:val="00CB225F"/>
    <w:rsid w:val="00CB23A1"/>
    <w:rsid w:val="00CB2AC0"/>
    <w:rsid w:val="00CB321C"/>
    <w:rsid w:val="00CB3F10"/>
    <w:rsid w:val="00CB4179"/>
    <w:rsid w:val="00CB4210"/>
    <w:rsid w:val="00CB43EA"/>
    <w:rsid w:val="00CB5752"/>
    <w:rsid w:val="00CB6752"/>
    <w:rsid w:val="00CB6B5F"/>
    <w:rsid w:val="00CB6BD8"/>
    <w:rsid w:val="00CB71BA"/>
    <w:rsid w:val="00CB71FE"/>
    <w:rsid w:val="00CB72EE"/>
    <w:rsid w:val="00CB73DF"/>
    <w:rsid w:val="00CB7790"/>
    <w:rsid w:val="00CB7AB2"/>
    <w:rsid w:val="00CB7E54"/>
    <w:rsid w:val="00CC00BF"/>
    <w:rsid w:val="00CC045D"/>
    <w:rsid w:val="00CC0D30"/>
    <w:rsid w:val="00CC1481"/>
    <w:rsid w:val="00CC17B2"/>
    <w:rsid w:val="00CC1AEF"/>
    <w:rsid w:val="00CC1F10"/>
    <w:rsid w:val="00CC1F85"/>
    <w:rsid w:val="00CC2159"/>
    <w:rsid w:val="00CC27FE"/>
    <w:rsid w:val="00CC294D"/>
    <w:rsid w:val="00CC31F0"/>
    <w:rsid w:val="00CC365E"/>
    <w:rsid w:val="00CC3AB2"/>
    <w:rsid w:val="00CC3E98"/>
    <w:rsid w:val="00CC509E"/>
    <w:rsid w:val="00CC50B7"/>
    <w:rsid w:val="00CC55E7"/>
    <w:rsid w:val="00CC57AE"/>
    <w:rsid w:val="00CC584A"/>
    <w:rsid w:val="00CC598A"/>
    <w:rsid w:val="00CC5B43"/>
    <w:rsid w:val="00CC5B54"/>
    <w:rsid w:val="00CC5D3D"/>
    <w:rsid w:val="00CC5F78"/>
    <w:rsid w:val="00CC607D"/>
    <w:rsid w:val="00CC649C"/>
    <w:rsid w:val="00CC676D"/>
    <w:rsid w:val="00CC68C3"/>
    <w:rsid w:val="00CC6B23"/>
    <w:rsid w:val="00CC738B"/>
    <w:rsid w:val="00CC79C7"/>
    <w:rsid w:val="00CD03FA"/>
    <w:rsid w:val="00CD0B24"/>
    <w:rsid w:val="00CD121A"/>
    <w:rsid w:val="00CD139F"/>
    <w:rsid w:val="00CD2DBA"/>
    <w:rsid w:val="00CD2DD2"/>
    <w:rsid w:val="00CD2F5F"/>
    <w:rsid w:val="00CD3453"/>
    <w:rsid w:val="00CD37CC"/>
    <w:rsid w:val="00CD39F2"/>
    <w:rsid w:val="00CD3B14"/>
    <w:rsid w:val="00CD3B4A"/>
    <w:rsid w:val="00CD3BE4"/>
    <w:rsid w:val="00CD4111"/>
    <w:rsid w:val="00CD4900"/>
    <w:rsid w:val="00CD4EDC"/>
    <w:rsid w:val="00CD4F56"/>
    <w:rsid w:val="00CD4FC4"/>
    <w:rsid w:val="00CD5057"/>
    <w:rsid w:val="00CD5C4F"/>
    <w:rsid w:val="00CD64FC"/>
    <w:rsid w:val="00CD6851"/>
    <w:rsid w:val="00CD68E2"/>
    <w:rsid w:val="00CD70C3"/>
    <w:rsid w:val="00CD7312"/>
    <w:rsid w:val="00CD734B"/>
    <w:rsid w:val="00CD7A2E"/>
    <w:rsid w:val="00CD7BC0"/>
    <w:rsid w:val="00CD7F44"/>
    <w:rsid w:val="00CE000B"/>
    <w:rsid w:val="00CE01A4"/>
    <w:rsid w:val="00CE0359"/>
    <w:rsid w:val="00CE044A"/>
    <w:rsid w:val="00CE0D09"/>
    <w:rsid w:val="00CE1050"/>
    <w:rsid w:val="00CE115E"/>
    <w:rsid w:val="00CE20C8"/>
    <w:rsid w:val="00CE21B2"/>
    <w:rsid w:val="00CE2AEA"/>
    <w:rsid w:val="00CE2D57"/>
    <w:rsid w:val="00CE2E11"/>
    <w:rsid w:val="00CE2F8C"/>
    <w:rsid w:val="00CE348C"/>
    <w:rsid w:val="00CE34EE"/>
    <w:rsid w:val="00CE3896"/>
    <w:rsid w:val="00CE43FB"/>
    <w:rsid w:val="00CE46D8"/>
    <w:rsid w:val="00CE46F6"/>
    <w:rsid w:val="00CE4F85"/>
    <w:rsid w:val="00CE516D"/>
    <w:rsid w:val="00CE56C5"/>
    <w:rsid w:val="00CE576D"/>
    <w:rsid w:val="00CE58BB"/>
    <w:rsid w:val="00CE5BD5"/>
    <w:rsid w:val="00CE616F"/>
    <w:rsid w:val="00CE688F"/>
    <w:rsid w:val="00CE6A25"/>
    <w:rsid w:val="00CE6B65"/>
    <w:rsid w:val="00CE6D27"/>
    <w:rsid w:val="00CE6D32"/>
    <w:rsid w:val="00CE7CFD"/>
    <w:rsid w:val="00CE7D8E"/>
    <w:rsid w:val="00CF0653"/>
    <w:rsid w:val="00CF07DB"/>
    <w:rsid w:val="00CF0AD3"/>
    <w:rsid w:val="00CF0C04"/>
    <w:rsid w:val="00CF0F68"/>
    <w:rsid w:val="00CF104F"/>
    <w:rsid w:val="00CF1DB3"/>
    <w:rsid w:val="00CF23D2"/>
    <w:rsid w:val="00CF3022"/>
    <w:rsid w:val="00CF3168"/>
    <w:rsid w:val="00CF3D35"/>
    <w:rsid w:val="00CF3E6A"/>
    <w:rsid w:val="00CF4003"/>
    <w:rsid w:val="00CF44DF"/>
    <w:rsid w:val="00CF4930"/>
    <w:rsid w:val="00CF5924"/>
    <w:rsid w:val="00CF59F5"/>
    <w:rsid w:val="00CF5AFE"/>
    <w:rsid w:val="00CF5B0E"/>
    <w:rsid w:val="00CF5C85"/>
    <w:rsid w:val="00CF5F62"/>
    <w:rsid w:val="00CF64A9"/>
    <w:rsid w:val="00CF676D"/>
    <w:rsid w:val="00CF6B2B"/>
    <w:rsid w:val="00CF6CD5"/>
    <w:rsid w:val="00CF70EC"/>
    <w:rsid w:val="00CF7DA0"/>
    <w:rsid w:val="00CF7ED8"/>
    <w:rsid w:val="00CF7FFD"/>
    <w:rsid w:val="00D0010E"/>
    <w:rsid w:val="00D00B78"/>
    <w:rsid w:val="00D00B95"/>
    <w:rsid w:val="00D01318"/>
    <w:rsid w:val="00D015B3"/>
    <w:rsid w:val="00D019FA"/>
    <w:rsid w:val="00D01A14"/>
    <w:rsid w:val="00D01B7D"/>
    <w:rsid w:val="00D01E7F"/>
    <w:rsid w:val="00D0212E"/>
    <w:rsid w:val="00D02805"/>
    <w:rsid w:val="00D028EE"/>
    <w:rsid w:val="00D029D0"/>
    <w:rsid w:val="00D039E5"/>
    <w:rsid w:val="00D03C00"/>
    <w:rsid w:val="00D03E23"/>
    <w:rsid w:val="00D03EEC"/>
    <w:rsid w:val="00D04193"/>
    <w:rsid w:val="00D042DC"/>
    <w:rsid w:val="00D056AC"/>
    <w:rsid w:val="00D0573B"/>
    <w:rsid w:val="00D05797"/>
    <w:rsid w:val="00D05B7F"/>
    <w:rsid w:val="00D060BC"/>
    <w:rsid w:val="00D06221"/>
    <w:rsid w:val="00D0625A"/>
    <w:rsid w:val="00D06C10"/>
    <w:rsid w:val="00D06FAC"/>
    <w:rsid w:val="00D07925"/>
    <w:rsid w:val="00D07A55"/>
    <w:rsid w:val="00D07C09"/>
    <w:rsid w:val="00D07DC8"/>
    <w:rsid w:val="00D1005A"/>
    <w:rsid w:val="00D10B4D"/>
    <w:rsid w:val="00D10D42"/>
    <w:rsid w:val="00D10FAB"/>
    <w:rsid w:val="00D12B89"/>
    <w:rsid w:val="00D12FE8"/>
    <w:rsid w:val="00D132DD"/>
    <w:rsid w:val="00D134A3"/>
    <w:rsid w:val="00D1358F"/>
    <w:rsid w:val="00D13719"/>
    <w:rsid w:val="00D13763"/>
    <w:rsid w:val="00D1383D"/>
    <w:rsid w:val="00D13B51"/>
    <w:rsid w:val="00D13BE8"/>
    <w:rsid w:val="00D1475A"/>
    <w:rsid w:val="00D14DBB"/>
    <w:rsid w:val="00D15AF3"/>
    <w:rsid w:val="00D15ED7"/>
    <w:rsid w:val="00D16260"/>
    <w:rsid w:val="00D1679C"/>
    <w:rsid w:val="00D169EF"/>
    <w:rsid w:val="00D16A40"/>
    <w:rsid w:val="00D1798F"/>
    <w:rsid w:val="00D17DA7"/>
    <w:rsid w:val="00D20368"/>
    <w:rsid w:val="00D2038F"/>
    <w:rsid w:val="00D2039F"/>
    <w:rsid w:val="00D20750"/>
    <w:rsid w:val="00D20963"/>
    <w:rsid w:val="00D20DC6"/>
    <w:rsid w:val="00D2106F"/>
    <w:rsid w:val="00D210E1"/>
    <w:rsid w:val="00D21622"/>
    <w:rsid w:val="00D21F6F"/>
    <w:rsid w:val="00D2358B"/>
    <w:rsid w:val="00D23725"/>
    <w:rsid w:val="00D239B3"/>
    <w:rsid w:val="00D23EA2"/>
    <w:rsid w:val="00D23EF3"/>
    <w:rsid w:val="00D24700"/>
    <w:rsid w:val="00D24837"/>
    <w:rsid w:val="00D2521D"/>
    <w:rsid w:val="00D25244"/>
    <w:rsid w:val="00D258AC"/>
    <w:rsid w:val="00D25E66"/>
    <w:rsid w:val="00D26DAF"/>
    <w:rsid w:val="00D2706B"/>
    <w:rsid w:val="00D279F8"/>
    <w:rsid w:val="00D27A3B"/>
    <w:rsid w:val="00D30667"/>
    <w:rsid w:val="00D30B4C"/>
    <w:rsid w:val="00D311B1"/>
    <w:rsid w:val="00D3187E"/>
    <w:rsid w:val="00D31CD6"/>
    <w:rsid w:val="00D338A2"/>
    <w:rsid w:val="00D33AE7"/>
    <w:rsid w:val="00D33B24"/>
    <w:rsid w:val="00D33B68"/>
    <w:rsid w:val="00D33EBD"/>
    <w:rsid w:val="00D341F9"/>
    <w:rsid w:val="00D34763"/>
    <w:rsid w:val="00D35E3F"/>
    <w:rsid w:val="00D35F69"/>
    <w:rsid w:val="00D366E0"/>
    <w:rsid w:val="00D369F2"/>
    <w:rsid w:val="00D370AB"/>
    <w:rsid w:val="00D37392"/>
    <w:rsid w:val="00D37A22"/>
    <w:rsid w:val="00D37E3B"/>
    <w:rsid w:val="00D412BC"/>
    <w:rsid w:val="00D41557"/>
    <w:rsid w:val="00D421DD"/>
    <w:rsid w:val="00D42454"/>
    <w:rsid w:val="00D42630"/>
    <w:rsid w:val="00D428BD"/>
    <w:rsid w:val="00D42900"/>
    <w:rsid w:val="00D42AF2"/>
    <w:rsid w:val="00D42D0E"/>
    <w:rsid w:val="00D43263"/>
    <w:rsid w:val="00D43A4A"/>
    <w:rsid w:val="00D44147"/>
    <w:rsid w:val="00D4429C"/>
    <w:rsid w:val="00D44455"/>
    <w:rsid w:val="00D44DEB"/>
    <w:rsid w:val="00D45354"/>
    <w:rsid w:val="00D459C0"/>
    <w:rsid w:val="00D45E6B"/>
    <w:rsid w:val="00D46DE7"/>
    <w:rsid w:val="00D47F23"/>
    <w:rsid w:val="00D50108"/>
    <w:rsid w:val="00D5010A"/>
    <w:rsid w:val="00D50478"/>
    <w:rsid w:val="00D50DAB"/>
    <w:rsid w:val="00D51036"/>
    <w:rsid w:val="00D51720"/>
    <w:rsid w:val="00D518C2"/>
    <w:rsid w:val="00D51901"/>
    <w:rsid w:val="00D51B06"/>
    <w:rsid w:val="00D51C41"/>
    <w:rsid w:val="00D522B8"/>
    <w:rsid w:val="00D525FE"/>
    <w:rsid w:val="00D5261E"/>
    <w:rsid w:val="00D527F7"/>
    <w:rsid w:val="00D52B4F"/>
    <w:rsid w:val="00D52CB6"/>
    <w:rsid w:val="00D52F18"/>
    <w:rsid w:val="00D52F4A"/>
    <w:rsid w:val="00D535C6"/>
    <w:rsid w:val="00D53816"/>
    <w:rsid w:val="00D53820"/>
    <w:rsid w:val="00D53D6A"/>
    <w:rsid w:val="00D53F6B"/>
    <w:rsid w:val="00D53FAF"/>
    <w:rsid w:val="00D54604"/>
    <w:rsid w:val="00D54774"/>
    <w:rsid w:val="00D54A24"/>
    <w:rsid w:val="00D55196"/>
    <w:rsid w:val="00D5568D"/>
    <w:rsid w:val="00D5581B"/>
    <w:rsid w:val="00D558E4"/>
    <w:rsid w:val="00D55EB8"/>
    <w:rsid w:val="00D56200"/>
    <w:rsid w:val="00D5656D"/>
    <w:rsid w:val="00D567EC"/>
    <w:rsid w:val="00D56842"/>
    <w:rsid w:val="00D5698E"/>
    <w:rsid w:val="00D5728E"/>
    <w:rsid w:val="00D6099A"/>
    <w:rsid w:val="00D61E50"/>
    <w:rsid w:val="00D6203A"/>
    <w:rsid w:val="00D62709"/>
    <w:rsid w:val="00D62A7D"/>
    <w:rsid w:val="00D62A84"/>
    <w:rsid w:val="00D62C11"/>
    <w:rsid w:val="00D63102"/>
    <w:rsid w:val="00D633A2"/>
    <w:rsid w:val="00D636FD"/>
    <w:rsid w:val="00D63768"/>
    <w:rsid w:val="00D637EA"/>
    <w:rsid w:val="00D642F0"/>
    <w:rsid w:val="00D64761"/>
    <w:rsid w:val="00D64845"/>
    <w:rsid w:val="00D6535C"/>
    <w:rsid w:val="00D65629"/>
    <w:rsid w:val="00D65979"/>
    <w:rsid w:val="00D65F8C"/>
    <w:rsid w:val="00D6606A"/>
    <w:rsid w:val="00D662A4"/>
    <w:rsid w:val="00D663AE"/>
    <w:rsid w:val="00D66A06"/>
    <w:rsid w:val="00D66A63"/>
    <w:rsid w:val="00D66AEB"/>
    <w:rsid w:val="00D6754C"/>
    <w:rsid w:val="00D70A02"/>
    <w:rsid w:val="00D70BBE"/>
    <w:rsid w:val="00D71014"/>
    <w:rsid w:val="00D713FA"/>
    <w:rsid w:val="00D7194C"/>
    <w:rsid w:val="00D71C5A"/>
    <w:rsid w:val="00D720C4"/>
    <w:rsid w:val="00D72114"/>
    <w:rsid w:val="00D726D4"/>
    <w:rsid w:val="00D7275D"/>
    <w:rsid w:val="00D72C58"/>
    <w:rsid w:val="00D72E91"/>
    <w:rsid w:val="00D72F0C"/>
    <w:rsid w:val="00D730C9"/>
    <w:rsid w:val="00D732B8"/>
    <w:rsid w:val="00D739CE"/>
    <w:rsid w:val="00D7440F"/>
    <w:rsid w:val="00D745EE"/>
    <w:rsid w:val="00D74C13"/>
    <w:rsid w:val="00D75301"/>
    <w:rsid w:val="00D75CE6"/>
    <w:rsid w:val="00D75FA2"/>
    <w:rsid w:val="00D760B4"/>
    <w:rsid w:val="00D7654B"/>
    <w:rsid w:val="00D76771"/>
    <w:rsid w:val="00D768F7"/>
    <w:rsid w:val="00D76C99"/>
    <w:rsid w:val="00D76F0B"/>
    <w:rsid w:val="00D7737E"/>
    <w:rsid w:val="00D7748C"/>
    <w:rsid w:val="00D77B92"/>
    <w:rsid w:val="00D77FF3"/>
    <w:rsid w:val="00D802DA"/>
    <w:rsid w:val="00D809C8"/>
    <w:rsid w:val="00D812B8"/>
    <w:rsid w:val="00D812BE"/>
    <w:rsid w:val="00D8193C"/>
    <w:rsid w:val="00D81F97"/>
    <w:rsid w:val="00D8213A"/>
    <w:rsid w:val="00D82380"/>
    <w:rsid w:val="00D836E9"/>
    <w:rsid w:val="00D83C5A"/>
    <w:rsid w:val="00D84852"/>
    <w:rsid w:val="00D8496A"/>
    <w:rsid w:val="00D849AC"/>
    <w:rsid w:val="00D84AE6"/>
    <w:rsid w:val="00D85E49"/>
    <w:rsid w:val="00D86A99"/>
    <w:rsid w:val="00D86B65"/>
    <w:rsid w:val="00D86CCE"/>
    <w:rsid w:val="00D87393"/>
    <w:rsid w:val="00D873FD"/>
    <w:rsid w:val="00D87A23"/>
    <w:rsid w:val="00D90B19"/>
    <w:rsid w:val="00D90C57"/>
    <w:rsid w:val="00D90EA7"/>
    <w:rsid w:val="00D90FB5"/>
    <w:rsid w:val="00D911CC"/>
    <w:rsid w:val="00D924AA"/>
    <w:rsid w:val="00D92839"/>
    <w:rsid w:val="00D92C05"/>
    <w:rsid w:val="00D92D15"/>
    <w:rsid w:val="00D92E90"/>
    <w:rsid w:val="00D92EE2"/>
    <w:rsid w:val="00D93277"/>
    <w:rsid w:val="00D93463"/>
    <w:rsid w:val="00D935CF"/>
    <w:rsid w:val="00D94463"/>
    <w:rsid w:val="00D94A4A"/>
    <w:rsid w:val="00D95087"/>
    <w:rsid w:val="00D95991"/>
    <w:rsid w:val="00D95A9C"/>
    <w:rsid w:val="00D95B8A"/>
    <w:rsid w:val="00D96B1F"/>
    <w:rsid w:val="00D97320"/>
    <w:rsid w:val="00D97ABB"/>
    <w:rsid w:val="00DA075E"/>
    <w:rsid w:val="00DA086B"/>
    <w:rsid w:val="00DA0DE7"/>
    <w:rsid w:val="00DA0F94"/>
    <w:rsid w:val="00DA10E2"/>
    <w:rsid w:val="00DA1415"/>
    <w:rsid w:val="00DA191E"/>
    <w:rsid w:val="00DA1F8A"/>
    <w:rsid w:val="00DA1FB2"/>
    <w:rsid w:val="00DA2707"/>
    <w:rsid w:val="00DA27F3"/>
    <w:rsid w:val="00DA2C20"/>
    <w:rsid w:val="00DA2EFC"/>
    <w:rsid w:val="00DA3767"/>
    <w:rsid w:val="00DA5040"/>
    <w:rsid w:val="00DA5369"/>
    <w:rsid w:val="00DA5E60"/>
    <w:rsid w:val="00DA6590"/>
    <w:rsid w:val="00DA6876"/>
    <w:rsid w:val="00DA6A54"/>
    <w:rsid w:val="00DA6B7A"/>
    <w:rsid w:val="00DA6BE7"/>
    <w:rsid w:val="00DA709A"/>
    <w:rsid w:val="00DA70A4"/>
    <w:rsid w:val="00DA7259"/>
    <w:rsid w:val="00DA744B"/>
    <w:rsid w:val="00DA76D2"/>
    <w:rsid w:val="00DA77B2"/>
    <w:rsid w:val="00DA7932"/>
    <w:rsid w:val="00DB044F"/>
    <w:rsid w:val="00DB04CC"/>
    <w:rsid w:val="00DB0AC4"/>
    <w:rsid w:val="00DB0E38"/>
    <w:rsid w:val="00DB1A9B"/>
    <w:rsid w:val="00DB1D9A"/>
    <w:rsid w:val="00DB22B0"/>
    <w:rsid w:val="00DB23F8"/>
    <w:rsid w:val="00DB2C6B"/>
    <w:rsid w:val="00DB3081"/>
    <w:rsid w:val="00DB349C"/>
    <w:rsid w:val="00DB3533"/>
    <w:rsid w:val="00DB3563"/>
    <w:rsid w:val="00DB3671"/>
    <w:rsid w:val="00DB36D1"/>
    <w:rsid w:val="00DB3877"/>
    <w:rsid w:val="00DB3EC8"/>
    <w:rsid w:val="00DB44C7"/>
    <w:rsid w:val="00DB4541"/>
    <w:rsid w:val="00DB46AE"/>
    <w:rsid w:val="00DB4BE4"/>
    <w:rsid w:val="00DB51D1"/>
    <w:rsid w:val="00DB53D2"/>
    <w:rsid w:val="00DB547A"/>
    <w:rsid w:val="00DB5772"/>
    <w:rsid w:val="00DB583A"/>
    <w:rsid w:val="00DB586F"/>
    <w:rsid w:val="00DB625B"/>
    <w:rsid w:val="00DB6B33"/>
    <w:rsid w:val="00DB6CF1"/>
    <w:rsid w:val="00DB7147"/>
    <w:rsid w:val="00DB77C9"/>
    <w:rsid w:val="00DB78D0"/>
    <w:rsid w:val="00DB7BDC"/>
    <w:rsid w:val="00DB7E76"/>
    <w:rsid w:val="00DC0630"/>
    <w:rsid w:val="00DC09CA"/>
    <w:rsid w:val="00DC0E8B"/>
    <w:rsid w:val="00DC18B1"/>
    <w:rsid w:val="00DC1DC9"/>
    <w:rsid w:val="00DC1EFA"/>
    <w:rsid w:val="00DC2025"/>
    <w:rsid w:val="00DC2206"/>
    <w:rsid w:val="00DC2C19"/>
    <w:rsid w:val="00DC2C72"/>
    <w:rsid w:val="00DC3276"/>
    <w:rsid w:val="00DC3578"/>
    <w:rsid w:val="00DC3628"/>
    <w:rsid w:val="00DC38CA"/>
    <w:rsid w:val="00DC39A0"/>
    <w:rsid w:val="00DC4268"/>
    <w:rsid w:val="00DC4B66"/>
    <w:rsid w:val="00DC4BDF"/>
    <w:rsid w:val="00DC4C86"/>
    <w:rsid w:val="00DC4FBF"/>
    <w:rsid w:val="00DC5A3B"/>
    <w:rsid w:val="00DC5C9B"/>
    <w:rsid w:val="00DC5FAB"/>
    <w:rsid w:val="00DC6933"/>
    <w:rsid w:val="00DC6F63"/>
    <w:rsid w:val="00DC6FC4"/>
    <w:rsid w:val="00DC74DA"/>
    <w:rsid w:val="00DC7890"/>
    <w:rsid w:val="00DC7C81"/>
    <w:rsid w:val="00DC7E6E"/>
    <w:rsid w:val="00DD06B0"/>
    <w:rsid w:val="00DD1890"/>
    <w:rsid w:val="00DD1995"/>
    <w:rsid w:val="00DD25A7"/>
    <w:rsid w:val="00DD29EE"/>
    <w:rsid w:val="00DD2F7D"/>
    <w:rsid w:val="00DD35CB"/>
    <w:rsid w:val="00DD3716"/>
    <w:rsid w:val="00DD4487"/>
    <w:rsid w:val="00DD4598"/>
    <w:rsid w:val="00DD49D3"/>
    <w:rsid w:val="00DD5A6D"/>
    <w:rsid w:val="00DD5DEE"/>
    <w:rsid w:val="00DD634A"/>
    <w:rsid w:val="00DD6391"/>
    <w:rsid w:val="00DD7950"/>
    <w:rsid w:val="00DD7ED4"/>
    <w:rsid w:val="00DE047A"/>
    <w:rsid w:val="00DE0BB4"/>
    <w:rsid w:val="00DE0D49"/>
    <w:rsid w:val="00DE12A6"/>
    <w:rsid w:val="00DE1631"/>
    <w:rsid w:val="00DE1C07"/>
    <w:rsid w:val="00DE1DAF"/>
    <w:rsid w:val="00DE1E02"/>
    <w:rsid w:val="00DE1E5D"/>
    <w:rsid w:val="00DE2127"/>
    <w:rsid w:val="00DE219E"/>
    <w:rsid w:val="00DE2B56"/>
    <w:rsid w:val="00DE2CF9"/>
    <w:rsid w:val="00DE32AC"/>
    <w:rsid w:val="00DE3898"/>
    <w:rsid w:val="00DE39A2"/>
    <w:rsid w:val="00DE3FA0"/>
    <w:rsid w:val="00DE4210"/>
    <w:rsid w:val="00DE48D9"/>
    <w:rsid w:val="00DE4D02"/>
    <w:rsid w:val="00DE4FCD"/>
    <w:rsid w:val="00DE5588"/>
    <w:rsid w:val="00DE5701"/>
    <w:rsid w:val="00DE5DCC"/>
    <w:rsid w:val="00DE5F30"/>
    <w:rsid w:val="00DE64D8"/>
    <w:rsid w:val="00DE6FB8"/>
    <w:rsid w:val="00DE74FA"/>
    <w:rsid w:val="00DE7724"/>
    <w:rsid w:val="00DE794F"/>
    <w:rsid w:val="00DE7AC8"/>
    <w:rsid w:val="00DE7D2C"/>
    <w:rsid w:val="00DE7D9E"/>
    <w:rsid w:val="00DF0262"/>
    <w:rsid w:val="00DF04C9"/>
    <w:rsid w:val="00DF05BE"/>
    <w:rsid w:val="00DF17A2"/>
    <w:rsid w:val="00DF195A"/>
    <w:rsid w:val="00DF1966"/>
    <w:rsid w:val="00DF1FBE"/>
    <w:rsid w:val="00DF2C53"/>
    <w:rsid w:val="00DF2DDC"/>
    <w:rsid w:val="00DF2EF1"/>
    <w:rsid w:val="00DF2F42"/>
    <w:rsid w:val="00DF3065"/>
    <w:rsid w:val="00DF30B8"/>
    <w:rsid w:val="00DF3939"/>
    <w:rsid w:val="00DF3BEB"/>
    <w:rsid w:val="00DF3D99"/>
    <w:rsid w:val="00DF469F"/>
    <w:rsid w:val="00DF4E0D"/>
    <w:rsid w:val="00DF5089"/>
    <w:rsid w:val="00DF5308"/>
    <w:rsid w:val="00DF5313"/>
    <w:rsid w:val="00DF5463"/>
    <w:rsid w:val="00DF567B"/>
    <w:rsid w:val="00DF5690"/>
    <w:rsid w:val="00DF5699"/>
    <w:rsid w:val="00DF5E48"/>
    <w:rsid w:val="00DF5FF4"/>
    <w:rsid w:val="00DF665B"/>
    <w:rsid w:val="00DF668A"/>
    <w:rsid w:val="00DF6F1B"/>
    <w:rsid w:val="00DF7238"/>
    <w:rsid w:val="00DF787E"/>
    <w:rsid w:val="00E00601"/>
    <w:rsid w:val="00E00750"/>
    <w:rsid w:val="00E00BA9"/>
    <w:rsid w:val="00E00FF8"/>
    <w:rsid w:val="00E022B5"/>
    <w:rsid w:val="00E029EC"/>
    <w:rsid w:val="00E02EB8"/>
    <w:rsid w:val="00E02FEA"/>
    <w:rsid w:val="00E0394B"/>
    <w:rsid w:val="00E03ED9"/>
    <w:rsid w:val="00E03F33"/>
    <w:rsid w:val="00E042A6"/>
    <w:rsid w:val="00E0480F"/>
    <w:rsid w:val="00E04F03"/>
    <w:rsid w:val="00E0505F"/>
    <w:rsid w:val="00E05D63"/>
    <w:rsid w:val="00E0632A"/>
    <w:rsid w:val="00E069A2"/>
    <w:rsid w:val="00E069BA"/>
    <w:rsid w:val="00E0730A"/>
    <w:rsid w:val="00E07AAD"/>
    <w:rsid w:val="00E07F27"/>
    <w:rsid w:val="00E103F0"/>
    <w:rsid w:val="00E106F8"/>
    <w:rsid w:val="00E118BD"/>
    <w:rsid w:val="00E11C49"/>
    <w:rsid w:val="00E128AD"/>
    <w:rsid w:val="00E14824"/>
    <w:rsid w:val="00E14918"/>
    <w:rsid w:val="00E14BB1"/>
    <w:rsid w:val="00E14BF5"/>
    <w:rsid w:val="00E1518F"/>
    <w:rsid w:val="00E151F4"/>
    <w:rsid w:val="00E1560A"/>
    <w:rsid w:val="00E159D2"/>
    <w:rsid w:val="00E15B01"/>
    <w:rsid w:val="00E166E0"/>
    <w:rsid w:val="00E178DA"/>
    <w:rsid w:val="00E17F69"/>
    <w:rsid w:val="00E200E4"/>
    <w:rsid w:val="00E20131"/>
    <w:rsid w:val="00E20470"/>
    <w:rsid w:val="00E204F9"/>
    <w:rsid w:val="00E207B2"/>
    <w:rsid w:val="00E215D3"/>
    <w:rsid w:val="00E217FF"/>
    <w:rsid w:val="00E218DA"/>
    <w:rsid w:val="00E21998"/>
    <w:rsid w:val="00E21D6A"/>
    <w:rsid w:val="00E226AC"/>
    <w:rsid w:val="00E22857"/>
    <w:rsid w:val="00E2298C"/>
    <w:rsid w:val="00E22ACB"/>
    <w:rsid w:val="00E22B16"/>
    <w:rsid w:val="00E238ED"/>
    <w:rsid w:val="00E240C9"/>
    <w:rsid w:val="00E24148"/>
    <w:rsid w:val="00E24186"/>
    <w:rsid w:val="00E24427"/>
    <w:rsid w:val="00E24A1A"/>
    <w:rsid w:val="00E24BE5"/>
    <w:rsid w:val="00E24EC5"/>
    <w:rsid w:val="00E2516A"/>
    <w:rsid w:val="00E261AE"/>
    <w:rsid w:val="00E262E1"/>
    <w:rsid w:val="00E264A3"/>
    <w:rsid w:val="00E26C31"/>
    <w:rsid w:val="00E2725C"/>
    <w:rsid w:val="00E27310"/>
    <w:rsid w:val="00E2738C"/>
    <w:rsid w:val="00E27876"/>
    <w:rsid w:val="00E279FD"/>
    <w:rsid w:val="00E30075"/>
    <w:rsid w:val="00E307C4"/>
    <w:rsid w:val="00E30F6A"/>
    <w:rsid w:val="00E321F9"/>
    <w:rsid w:val="00E32CFB"/>
    <w:rsid w:val="00E32D7B"/>
    <w:rsid w:val="00E33122"/>
    <w:rsid w:val="00E3349F"/>
    <w:rsid w:val="00E3393C"/>
    <w:rsid w:val="00E33EEE"/>
    <w:rsid w:val="00E33F56"/>
    <w:rsid w:val="00E33F7F"/>
    <w:rsid w:val="00E33FD2"/>
    <w:rsid w:val="00E3404B"/>
    <w:rsid w:val="00E340E3"/>
    <w:rsid w:val="00E34422"/>
    <w:rsid w:val="00E34762"/>
    <w:rsid w:val="00E35721"/>
    <w:rsid w:val="00E35E88"/>
    <w:rsid w:val="00E35ECB"/>
    <w:rsid w:val="00E361BF"/>
    <w:rsid w:val="00E368A0"/>
    <w:rsid w:val="00E37CB0"/>
    <w:rsid w:val="00E40085"/>
    <w:rsid w:val="00E40214"/>
    <w:rsid w:val="00E4052B"/>
    <w:rsid w:val="00E40EB5"/>
    <w:rsid w:val="00E41285"/>
    <w:rsid w:val="00E41483"/>
    <w:rsid w:val="00E41AF9"/>
    <w:rsid w:val="00E42A51"/>
    <w:rsid w:val="00E42AAE"/>
    <w:rsid w:val="00E42B13"/>
    <w:rsid w:val="00E430B6"/>
    <w:rsid w:val="00E4332A"/>
    <w:rsid w:val="00E43DE1"/>
    <w:rsid w:val="00E440F2"/>
    <w:rsid w:val="00E44386"/>
    <w:rsid w:val="00E4459B"/>
    <w:rsid w:val="00E4471E"/>
    <w:rsid w:val="00E44C7C"/>
    <w:rsid w:val="00E4571A"/>
    <w:rsid w:val="00E457B3"/>
    <w:rsid w:val="00E45805"/>
    <w:rsid w:val="00E465C6"/>
    <w:rsid w:val="00E467FA"/>
    <w:rsid w:val="00E46F14"/>
    <w:rsid w:val="00E470A6"/>
    <w:rsid w:val="00E470C5"/>
    <w:rsid w:val="00E5037A"/>
    <w:rsid w:val="00E506FF"/>
    <w:rsid w:val="00E51148"/>
    <w:rsid w:val="00E5201C"/>
    <w:rsid w:val="00E5286E"/>
    <w:rsid w:val="00E52A1A"/>
    <w:rsid w:val="00E5309A"/>
    <w:rsid w:val="00E530E1"/>
    <w:rsid w:val="00E54130"/>
    <w:rsid w:val="00E54648"/>
    <w:rsid w:val="00E54744"/>
    <w:rsid w:val="00E54FE1"/>
    <w:rsid w:val="00E55210"/>
    <w:rsid w:val="00E55630"/>
    <w:rsid w:val="00E55CEA"/>
    <w:rsid w:val="00E56087"/>
    <w:rsid w:val="00E56715"/>
    <w:rsid w:val="00E568A9"/>
    <w:rsid w:val="00E56B11"/>
    <w:rsid w:val="00E56D04"/>
    <w:rsid w:val="00E5736C"/>
    <w:rsid w:val="00E57AA5"/>
    <w:rsid w:val="00E57AD3"/>
    <w:rsid w:val="00E6020A"/>
    <w:rsid w:val="00E602EB"/>
    <w:rsid w:val="00E60ABC"/>
    <w:rsid w:val="00E60EEE"/>
    <w:rsid w:val="00E61359"/>
    <w:rsid w:val="00E61420"/>
    <w:rsid w:val="00E61493"/>
    <w:rsid w:val="00E61CE7"/>
    <w:rsid w:val="00E61D20"/>
    <w:rsid w:val="00E61D73"/>
    <w:rsid w:val="00E623AD"/>
    <w:rsid w:val="00E62773"/>
    <w:rsid w:val="00E62F51"/>
    <w:rsid w:val="00E63311"/>
    <w:rsid w:val="00E6356F"/>
    <w:rsid w:val="00E638AD"/>
    <w:rsid w:val="00E6390E"/>
    <w:rsid w:val="00E63947"/>
    <w:rsid w:val="00E6488B"/>
    <w:rsid w:val="00E64B1F"/>
    <w:rsid w:val="00E64E11"/>
    <w:rsid w:val="00E64FBD"/>
    <w:rsid w:val="00E650C0"/>
    <w:rsid w:val="00E659BF"/>
    <w:rsid w:val="00E6610E"/>
    <w:rsid w:val="00E661DB"/>
    <w:rsid w:val="00E66A08"/>
    <w:rsid w:val="00E67339"/>
    <w:rsid w:val="00E67479"/>
    <w:rsid w:val="00E674FC"/>
    <w:rsid w:val="00E70043"/>
    <w:rsid w:val="00E701AA"/>
    <w:rsid w:val="00E70946"/>
    <w:rsid w:val="00E70C92"/>
    <w:rsid w:val="00E71E45"/>
    <w:rsid w:val="00E71FE8"/>
    <w:rsid w:val="00E721DC"/>
    <w:rsid w:val="00E72752"/>
    <w:rsid w:val="00E728D5"/>
    <w:rsid w:val="00E72DE5"/>
    <w:rsid w:val="00E73110"/>
    <w:rsid w:val="00E7344B"/>
    <w:rsid w:val="00E73747"/>
    <w:rsid w:val="00E739D9"/>
    <w:rsid w:val="00E73AB6"/>
    <w:rsid w:val="00E74004"/>
    <w:rsid w:val="00E742B1"/>
    <w:rsid w:val="00E74646"/>
    <w:rsid w:val="00E74698"/>
    <w:rsid w:val="00E74962"/>
    <w:rsid w:val="00E749D6"/>
    <w:rsid w:val="00E74AA9"/>
    <w:rsid w:val="00E74DE6"/>
    <w:rsid w:val="00E74F21"/>
    <w:rsid w:val="00E751C2"/>
    <w:rsid w:val="00E758AC"/>
    <w:rsid w:val="00E75CC5"/>
    <w:rsid w:val="00E75F06"/>
    <w:rsid w:val="00E7617F"/>
    <w:rsid w:val="00E7629B"/>
    <w:rsid w:val="00E76649"/>
    <w:rsid w:val="00E76883"/>
    <w:rsid w:val="00E76937"/>
    <w:rsid w:val="00E76A55"/>
    <w:rsid w:val="00E76B80"/>
    <w:rsid w:val="00E77316"/>
    <w:rsid w:val="00E775DE"/>
    <w:rsid w:val="00E7761F"/>
    <w:rsid w:val="00E777A4"/>
    <w:rsid w:val="00E77886"/>
    <w:rsid w:val="00E7792A"/>
    <w:rsid w:val="00E7793D"/>
    <w:rsid w:val="00E77B0A"/>
    <w:rsid w:val="00E77FE4"/>
    <w:rsid w:val="00E8013E"/>
    <w:rsid w:val="00E8083C"/>
    <w:rsid w:val="00E80C2C"/>
    <w:rsid w:val="00E80D6D"/>
    <w:rsid w:val="00E810C8"/>
    <w:rsid w:val="00E811AA"/>
    <w:rsid w:val="00E81209"/>
    <w:rsid w:val="00E813EC"/>
    <w:rsid w:val="00E81F69"/>
    <w:rsid w:val="00E82211"/>
    <w:rsid w:val="00E82FBF"/>
    <w:rsid w:val="00E83001"/>
    <w:rsid w:val="00E834A1"/>
    <w:rsid w:val="00E83796"/>
    <w:rsid w:val="00E83CD1"/>
    <w:rsid w:val="00E84304"/>
    <w:rsid w:val="00E84D3B"/>
    <w:rsid w:val="00E8514F"/>
    <w:rsid w:val="00E8593B"/>
    <w:rsid w:val="00E859BC"/>
    <w:rsid w:val="00E85D80"/>
    <w:rsid w:val="00E868A2"/>
    <w:rsid w:val="00E86AF1"/>
    <w:rsid w:val="00E86E9C"/>
    <w:rsid w:val="00E86FCF"/>
    <w:rsid w:val="00E87748"/>
    <w:rsid w:val="00E87751"/>
    <w:rsid w:val="00E879F4"/>
    <w:rsid w:val="00E87AD2"/>
    <w:rsid w:val="00E87AF7"/>
    <w:rsid w:val="00E9011F"/>
    <w:rsid w:val="00E906FE"/>
    <w:rsid w:val="00E909D9"/>
    <w:rsid w:val="00E90A13"/>
    <w:rsid w:val="00E90EA7"/>
    <w:rsid w:val="00E91427"/>
    <w:rsid w:val="00E9184D"/>
    <w:rsid w:val="00E91B75"/>
    <w:rsid w:val="00E91D97"/>
    <w:rsid w:val="00E92581"/>
    <w:rsid w:val="00E9266C"/>
    <w:rsid w:val="00E92DA3"/>
    <w:rsid w:val="00E93279"/>
    <w:rsid w:val="00E93942"/>
    <w:rsid w:val="00E93CEC"/>
    <w:rsid w:val="00E94B48"/>
    <w:rsid w:val="00E94D47"/>
    <w:rsid w:val="00E95264"/>
    <w:rsid w:val="00E95303"/>
    <w:rsid w:val="00E95636"/>
    <w:rsid w:val="00E95B44"/>
    <w:rsid w:val="00E95C76"/>
    <w:rsid w:val="00E95D58"/>
    <w:rsid w:val="00E96481"/>
    <w:rsid w:val="00E96E93"/>
    <w:rsid w:val="00E96EF4"/>
    <w:rsid w:val="00E97347"/>
    <w:rsid w:val="00E973AA"/>
    <w:rsid w:val="00E973C5"/>
    <w:rsid w:val="00E9785E"/>
    <w:rsid w:val="00EA0169"/>
    <w:rsid w:val="00EA01B9"/>
    <w:rsid w:val="00EA0261"/>
    <w:rsid w:val="00EA0589"/>
    <w:rsid w:val="00EA0914"/>
    <w:rsid w:val="00EA0A8C"/>
    <w:rsid w:val="00EA0AD3"/>
    <w:rsid w:val="00EA0BEC"/>
    <w:rsid w:val="00EA0C01"/>
    <w:rsid w:val="00EA1160"/>
    <w:rsid w:val="00EA1F01"/>
    <w:rsid w:val="00EA3187"/>
    <w:rsid w:val="00EA32FC"/>
    <w:rsid w:val="00EA33B7"/>
    <w:rsid w:val="00EA34EE"/>
    <w:rsid w:val="00EA3B2E"/>
    <w:rsid w:val="00EA3B55"/>
    <w:rsid w:val="00EA403D"/>
    <w:rsid w:val="00EA42FD"/>
    <w:rsid w:val="00EA45B0"/>
    <w:rsid w:val="00EA48DF"/>
    <w:rsid w:val="00EA49F7"/>
    <w:rsid w:val="00EA4AD4"/>
    <w:rsid w:val="00EA527E"/>
    <w:rsid w:val="00EA5503"/>
    <w:rsid w:val="00EA595B"/>
    <w:rsid w:val="00EA6605"/>
    <w:rsid w:val="00EA6BA4"/>
    <w:rsid w:val="00EA6C01"/>
    <w:rsid w:val="00EA7E4D"/>
    <w:rsid w:val="00EB1B88"/>
    <w:rsid w:val="00EB1BCE"/>
    <w:rsid w:val="00EB1E9E"/>
    <w:rsid w:val="00EB2B87"/>
    <w:rsid w:val="00EB3587"/>
    <w:rsid w:val="00EB3F6F"/>
    <w:rsid w:val="00EB3FC6"/>
    <w:rsid w:val="00EB43AE"/>
    <w:rsid w:val="00EB49D6"/>
    <w:rsid w:val="00EB4F11"/>
    <w:rsid w:val="00EB4F86"/>
    <w:rsid w:val="00EB5B2C"/>
    <w:rsid w:val="00EB62CD"/>
    <w:rsid w:val="00EB64C3"/>
    <w:rsid w:val="00EB65D4"/>
    <w:rsid w:val="00EB68E0"/>
    <w:rsid w:val="00EB6A76"/>
    <w:rsid w:val="00EB6DB5"/>
    <w:rsid w:val="00EB71A9"/>
    <w:rsid w:val="00EB7A33"/>
    <w:rsid w:val="00EB7E2D"/>
    <w:rsid w:val="00EC03EB"/>
    <w:rsid w:val="00EC0846"/>
    <w:rsid w:val="00EC08DA"/>
    <w:rsid w:val="00EC09F3"/>
    <w:rsid w:val="00EC0CB2"/>
    <w:rsid w:val="00EC0D5A"/>
    <w:rsid w:val="00EC105D"/>
    <w:rsid w:val="00EC1274"/>
    <w:rsid w:val="00EC144F"/>
    <w:rsid w:val="00EC175F"/>
    <w:rsid w:val="00EC1D62"/>
    <w:rsid w:val="00EC1E55"/>
    <w:rsid w:val="00EC1F37"/>
    <w:rsid w:val="00EC2091"/>
    <w:rsid w:val="00EC22DF"/>
    <w:rsid w:val="00EC252B"/>
    <w:rsid w:val="00EC2C0E"/>
    <w:rsid w:val="00EC3B00"/>
    <w:rsid w:val="00EC3F42"/>
    <w:rsid w:val="00EC4157"/>
    <w:rsid w:val="00EC45CB"/>
    <w:rsid w:val="00EC5841"/>
    <w:rsid w:val="00EC60CC"/>
    <w:rsid w:val="00EC618A"/>
    <w:rsid w:val="00EC622B"/>
    <w:rsid w:val="00EC66C4"/>
    <w:rsid w:val="00EC6875"/>
    <w:rsid w:val="00EC76F0"/>
    <w:rsid w:val="00EC785C"/>
    <w:rsid w:val="00ED00A0"/>
    <w:rsid w:val="00ED06D9"/>
    <w:rsid w:val="00ED088B"/>
    <w:rsid w:val="00ED0B5C"/>
    <w:rsid w:val="00ED15E7"/>
    <w:rsid w:val="00ED2062"/>
    <w:rsid w:val="00ED23EB"/>
    <w:rsid w:val="00ED2597"/>
    <w:rsid w:val="00ED314B"/>
    <w:rsid w:val="00ED338C"/>
    <w:rsid w:val="00ED3572"/>
    <w:rsid w:val="00ED3CF4"/>
    <w:rsid w:val="00ED4006"/>
    <w:rsid w:val="00ED529B"/>
    <w:rsid w:val="00ED551E"/>
    <w:rsid w:val="00ED58E8"/>
    <w:rsid w:val="00ED5AF0"/>
    <w:rsid w:val="00ED5DA0"/>
    <w:rsid w:val="00ED5DAB"/>
    <w:rsid w:val="00ED5FFF"/>
    <w:rsid w:val="00ED62CF"/>
    <w:rsid w:val="00ED7647"/>
    <w:rsid w:val="00ED76AD"/>
    <w:rsid w:val="00ED7856"/>
    <w:rsid w:val="00ED7AD2"/>
    <w:rsid w:val="00ED7BB3"/>
    <w:rsid w:val="00ED7CD9"/>
    <w:rsid w:val="00ED7E44"/>
    <w:rsid w:val="00EE05C0"/>
    <w:rsid w:val="00EE05E7"/>
    <w:rsid w:val="00EE069C"/>
    <w:rsid w:val="00EE089C"/>
    <w:rsid w:val="00EE0AF4"/>
    <w:rsid w:val="00EE18DA"/>
    <w:rsid w:val="00EE2A5F"/>
    <w:rsid w:val="00EE2A99"/>
    <w:rsid w:val="00EE30FE"/>
    <w:rsid w:val="00EE3285"/>
    <w:rsid w:val="00EE36B7"/>
    <w:rsid w:val="00EE3B83"/>
    <w:rsid w:val="00EE3D95"/>
    <w:rsid w:val="00EE410B"/>
    <w:rsid w:val="00EE4251"/>
    <w:rsid w:val="00EE43A2"/>
    <w:rsid w:val="00EE4FFE"/>
    <w:rsid w:val="00EE531A"/>
    <w:rsid w:val="00EE55D7"/>
    <w:rsid w:val="00EE63CE"/>
    <w:rsid w:val="00EE6994"/>
    <w:rsid w:val="00EE6CA4"/>
    <w:rsid w:val="00EE704C"/>
    <w:rsid w:val="00EE776F"/>
    <w:rsid w:val="00EE777A"/>
    <w:rsid w:val="00EE7A22"/>
    <w:rsid w:val="00EE7DF5"/>
    <w:rsid w:val="00EE7F9F"/>
    <w:rsid w:val="00EF014E"/>
    <w:rsid w:val="00EF0236"/>
    <w:rsid w:val="00EF02F3"/>
    <w:rsid w:val="00EF04BA"/>
    <w:rsid w:val="00EF04E0"/>
    <w:rsid w:val="00EF14E0"/>
    <w:rsid w:val="00EF1654"/>
    <w:rsid w:val="00EF18E3"/>
    <w:rsid w:val="00EF1B04"/>
    <w:rsid w:val="00EF1E13"/>
    <w:rsid w:val="00EF24A5"/>
    <w:rsid w:val="00EF2C82"/>
    <w:rsid w:val="00EF30AB"/>
    <w:rsid w:val="00EF32B4"/>
    <w:rsid w:val="00EF345C"/>
    <w:rsid w:val="00EF347B"/>
    <w:rsid w:val="00EF355C"/>
    <w:rsid w:val="00EF4047"/>
    <w:rsid w:val="00EF4E80"/>
    <w:rsid w:val="00EF5006"/>
    <w:rsid w:val="00EF559C"/>
    <w:rsid w:val="00EF59FD"/>
    <w:rsid w:val="00EF5C78"/>
    <w:rsid w:val="00EF5D29"/>
    <w:rsid w:val="00EF61E1"/>
    <w:rsid w:val="00EF6801"/>
    <w:rsid w:val="00EF6C82"/>
    <w:rsid w:val="00EF6F2C"/>
    <w:rsid w:val="00EF70BE"/>
    <w:rsid w:val="00EF71AF"/>
    <w:rsid w:val="00EF7231"/>
    <w:rsid w:val="00EF73C4"/>
    <w:rsid w:val="00F00805"/>
    <w:rsid w:val="00F00D39"/>
    <w:rsid w:val="00F00EFC"/>
    <w:rsid w:val="00F0107C"/>
    <w:rsid w:val="00F010B2"/>
    <w:rsid w:val="00F01804"/>
    <w:rsid w:val="00F01D1C"/>
    <w:rsid w:val="00F01EE1"/>
    <w:rsid w:val="00F020C1"/>
    <w:rsid w:val="00F02770"/>
    <w:rsid w:val="00F02ACD"/>
    <w:rsid w:val="00F034D0"/>
    <w:rsid w:val="00F03572"/>
    <w:rsid w:val="00F04298"/>
    <w:rsid w:val="00F045CE"/>
    <w:rsid w:val="00F048F0"/>
    <w:rsid w:val="00F04D74"/>
    <w:rsid w:val="00F05764"/>
    <w:rsid w:val="00F059D3"/>
    <w:rsid w:val="00F05A06"/>
    <w:rsid w:val="00F05D85"/>
    <w:rsid w:val="00F0612F"/>
    <w:rsid w:val="00F064C1"/>
    <w:rsid w:val="00F06C5A"/>
    <w:rsid w:val="00F078AD"/>
    <w:rsid w:val="00F07AF8"/>
    <w:rsid w:val="00F07EB3"/>
    <w:rsid w:val="00F102D5"/>
    <w:rsid w:val="00F1062E"/>
    <w:rsid w:val="00F1081E"/>
    <w:rsid w:val="00F10858"/>
    <w:rsid w:val="00F10980"/>
    <w:rsid w:val="00F10B5A"/>
    <w:rsid w:val="00F11494"/>
    <w:rsid w:val="00F11CD0"/>
    <w:rsid w:val="00F1251E"/>
    <w:rsid w:val="00F127CE"/>
    <w:rsid w:val="00F13046"/>
    <w:rsid w:val="00F133E7"/>
    <w:rsid w:val="00F13870"/>
    <w:rsid w:val="00F13DA1"/>
    <w:rsid w:val="00F1456E"/>
    <w:rsid w:val="00F14C14"/>
    <w:rsid w:val="00F14C67"/>
    <w:rsid w:val="00F14E9B"/>
    <w:rsid w:val="00F158FF"/>
    <w:rsid w:val="00F15BE9"/>
    <w:rsid w:val="00F15BF9"/>
    <w:rsid w:val="00F15DC8"/>
    <w:rsid w:val="00F173E9"/>
    <w:rsid w:val="00F176CE"/>
    <w:rsid w:val="00F17E6E"/>
    <w:rsid w:val="00F20099"/>
    <w:rsid w:val="00F2012B"/>
    <w:rsid w:val="00F20208"/>
    <w:rsid w:val="00F20280"/>
    <w:rsid w:val="00F20C5B"/>
    <w:rsid w:val="00F2127A"/>
    <w:rsid w:val="00F21393"/>
    <w:rsid w:val="00F21649"/>
    <w:rsid w:val="00F21BE3"/>
    <w:rsid w:val="00F21DDF"/>
    <w:rsid w:val="00F22645"/>
    <w:rsid w:val="00F22804"/>
    <w:rsid w:val="00F22BF7"/>
    <w:rsid w:val="00F232B9"/>
    <w:rsid w:val="00F23395"/>
    <w:rsid w:val="00F238A2"/>
    <w:rsid w:val="00F23CE8"/>
    <w:rsid w:val="00F23E31"/>
    <w:rsid w:val="00F23F45"/>
    <w:rsid w:val="00F24123"/>
    <w:rsid w:val="00F24627"/>
    <w:rsid w:val="00F24DEB"/>
    <w:rsid w:val="00F2508D"/>
    <w:rsid w:val="00F2518C"/>
    <w:rsid w:val="00F2554A"/>
    <w:rsid w:val="00F257C0"/>
    <w:rsid w:val="00F25878"/>
    <w:rsid w:val="00F25C8D"/>
    <w:rsid w:val="00F25FDB"/>
    <w:rsid w:val="00F265BA"/>
    <w:rsid w:val="00F26D73"/>
    <w:rsid w:val="00F27841"/>
    <w:rsid w:val="00F303FF"/>
    <w:rsid w:val="00F30897"/>
    <w:rsid w:val="00F30FA8"/>
    <w:rsid w:val="00F31359"/>
    <w:rsid w:val="00F3155E"/>
    <w:rsid w:val="00F31A18"/>
    <w:rsid w:val="00F31B1D"/>
    <w:rsid w:val="00F31BC1"/>
    <w:rsid w:val="00F31DD4"/>
    <w:rsid w:val="00F31E42"/>
    <w:rsid w:val="00F3241C"/>
    <w:rsid w:val="00F32F44"/>
    <w:rsid w:val="00F341E9"/>
    <w:rsid w:val="00F3455A"/>
    <w:rsid w:val="00F34B64"/>
    <w:rsid w:val="00F34B76"/>
    <w:rsid w:val="00F34D89"/>
    <w:rsid w:val="00F34E93"/>
    <w:rsid w:val="00F34FA9"/>
    <w:rsid w:val="00F35007"/>
    <w:rsid w:val="00F35094"/>
    <w:rsid w:val="00F354BD"/>
    <w:rsid w:val="00F35FA9"/>
    <w:rsid w:val="00F36245"/>
    <w:rsid w:val="00F3678D"/>
    <w:rsid w:val="00F373F0"/>
    <w:rsid w:val="00F374BB"/>
    <w:rsid w:val="00F374F0"/>
    <w:rsid w:val="00F37618"/>
    <w:rsid w:val="00F37D25"/>
    <w:rsid w:val="00F37FAD"/>
    <w:rsid w:val="00F401C7"/>
    <w:rsid w:val="00F402A1"/>
    <w:rsid w:val="00F40327"/>
    <w:rsid w:val="00F40344"/>
    <w:rsid w:val="00F4035C"/>
    <w:rsid w:val="00F40CDA"/>
    <w:rsid w:val="00F42061"/>
    <w:rsid w:val="00F42C8C"/>
    <w:rsid w:val="00F44B44"/>
    <w:rsid w:val="00F4554E"/>
    <w:rsid w:val="00F4584E"/>
    <w:rsid w:val="00F4599C"/>
    <w:rsid w:val="00F45C0A"/>
    <w:rsid w:val="00F4614A"/>
    <w:rsid w:val="00F464AB"/>
    <w:rsid w:val="00F47164"/>
    <w:rsid w:val="00F472FE"/>
    <w:rsid w:val="00F4739C"/>
    <w:rsid w:val="00F4754A"/>
    <w:rsid w:val="00F475A5"/>
    <w:rsid w:val="00F47630"/>
    <w:rsid w:val="00F478BA"/>
    <w:rsid w:val="00F47B84"/>
    <w:rsid w:val="00F47E7B"/>
    <w:rsid w:val="00F507B2"/>
    <w:rsid w:val="00F5089B"/>
    <w:rsid w:val="00F50B56"/>
    <w:rsid w:val="00F50CD8"/>
    <w:rsid w:val="00F50FD4"/>
    <w:rsid w:val="00F514B2"/>
    <w:rsid w:val="00F51950"/>
    <w:rsid w:val="00F52144"/>
    <w:rsid w:val="00F52E39"/>
    <w:rsid w:val="00F5342D"/>
    <w:rsid w:val="00F53A33"/>
    <w:rsid w:val="00F546CC"/>
    <w:rsid w:val="00F548F7"/>
    <w:rsid w:val="00F54946"/>
    <w:rsid w:val="00F54EA1"/>
    <w:rsid w:val="00F55690"/>
    <w:rsid w:val="00F55E4A"/>
    <w:rsid w:val="00F568EA"/>
    <w:rsid w:val="00F5706A"/>
    <w:rsid w:val="00F57185"/>
    <w:rsid w:val="00F573E5"/>
    <w:rsid w:val="00F5772E"/>
    <w:rsid w:val="00F5784B"/>
    <w:rsid w:val="00F602AF"/>
    <w:rsid w:val="00F603A8"/>
    <w:rsid w:val="00F60AB3"/>
    <w:rsid w:val="00F60AB7"/>
    <w:rsid w:val="00F60B17"/>
    <w:rsid w:val="00F60E8F"/>
    <w:rsid w:val="00F6127E"/>
    <w:rsid w:val="00F6186F"/>
    <w:rsid w:val="00F61D59"/>
    <w:rsid w:val="00F620A5"/>
    <w:rsid w:val="00F625C1"/>
    <w:rsid w:val="00F62B55"/>
    <w:rsid w:val="00F62F25"/>
    <w:rsid w:val="00F636E5"/>
    <w:rsid w:val="00F63BD1"/>
    <w:rsid w:val="00F63F0D"/>
    <w:rsid w:val="00F64197"/>
    <w:rsid w:val="00F64A74"/>
    <w:rsid w:val="00F64BC0"/>
    <w:rsid w:val="00F65678"/>
    <w:rsid w:val="00F65898"/>
    <w:rsid w:val="00F659B6"/>
    <w:rsid w:val="00F65E10"/>
    <w:rsid w:val="00F65E9F"/>
    <w:rsid w:val="00F664E5"/>
    <w:rsid w:val="00F665BF"/>
    <w:rsid w:val="00F665C1"/>
    <w:rsid w:val="00F67272"/>
    <w:rsid w:val="00F677F3"/>
    <w:rsid w:val="00F678F4"/>
    <w:rsid w:val="00F67F0E"/>
    <w:rsid w:val="00F70315"/>
    <w:rsid w:val="00F703AB"/>
    <w:rsid w:val="00F705EE"/>
    <w:rsid w:val="00F70953"/>
    <w:rsid w:val="00F709A2"/>
    <w:rsid w:val="00F70A89"/>
    <w:rsid w:val="00F70F39"/>
    <w:rsid w:val="00F71C76"/>
    <w:rsid w:val="00F71DD7"/>
    <w:rsid w:val="00F720EB"/>
    <w:rsid w:val="00F72472"/>
    <w:rsid w:val="00F72BA5"/>
    <w:rsid w:val="00F72C94"/>
    <w:rsid w:val="00F739E9"/>
    <w:rsid w:val="00F739ED"/>
    <w:rsid w:val="00F73E42"/>
    <w:rsid w:val="00F744B5"/>
    <w:rsid w:val="00F74898"/>
    <w:rsid w:val="00F748F1"/>
    <w:rsid w:val="00F75321"/>
    <w:rsid w:val="00F755CE"/>
    <w:rsid w:val="00F75B80"/>
    <w:rsid w:val="00F761F5"/>
    <w:rsid w:val="00F76843"/>
    <w:rsid w:val="00F76AAC"/>
    <w:rsid w:val="00F76BD5"/>
    <w:rsid w:val="00F76DBE"/>
    <w:rsid w:val="00F7722D"/>
    <w:rsid w:val="00F77466"/>
    <w:rsid w:val="00F77874"/>
    <w:rsid w:val="00F77BAC"/>
    <w:rsid w:val="00F80086"/>
    <w:rsid w:val="00F80A31"/>
    <w:rsid w:val="00F80D78"/>
    <w:rsid w:val="00F81096"/>
    <w:rsid w:val="00F81194"/>
    <w:rsid w:val="00F8125E"/>
    <w:rsid w:val="00F8190A"/>
    <w:rsid w:val="00F81B53"/>
    <w:rsid w:val="00F8247B"/>
    <w:rsid w:val="00F8288A"/>
    <w:rsid w:val="00F82EBE"/>
    <w:rsid w:val="00F8331D"/>
    <w:rsid w:val="00F83966"/>
    <w:rsid w:val="00F83C23"/>
    <w:rsid w:val="00F83C90"/>
    <w:rsid w:val="00F83E87"/>
    <w:rsid w:val="00F83F20"/>
    <w:rsid w:val="00F83F27"/>
    <w:rsid w:val="00F840F2"/>
    <w:rsid w:val="00F84325"/>
    <w:rsid w:val="00F84379"/>
    <w:rsid w:val="00F84A90"/>
    <w:rsid w:val="00F85672"/>
    <w:rsid w:val="00F85731"/>
    <w:rsid w:val="00F85857"/>
    <w:rsid w:val="00F86510"/>
    <w:rsid w:val="00F867A2"/>
    <w:rsid w:val="00F86B6D"/>
    <w:rsid w:val="00F86E7C"/>
    <w:rsid w:val="00F87513"/>
    <w:rsid w:val="00F8774E"/>
    <w:rsid w:val="00F87F87"/>
    <w:rsid w:val="00F9072B"/>
    <w:rsid w:val="00F907B3"/>
    <w:rsid w:val="00F90B85"/>
    <w:rsid w:val="00F9106D"/>
    <w:rsid w:val="00F916F1"/>
    <w:rsid w:val="00F91C0F"/>
    <w:rsid w:val="00F92414"/>
    <w:rsid w:val="00F92B01"/>
    <w:rsid w:val="00F92EE0"/>
    <w:rsid w:val="00F92F11"/>
    <w:rsid w:val="00F93101"/>
    <w:rsid w:val="00F93276"/>
    <w:rsid w:val="00F937DF"/>
    <w:rsid w:val="00F9409F"/>
    <w:rsid w:val="00F94525"/>
    <w:rsid w:val="00F949EB"/>
    <w:rsid w:val="00F9556F"/>
    <w:rsid w:val="00F958F1"/>
    <w:rsid w:val="00F95CFC"/>
    <w:rsid w:val="00F95D08"/>
    <w:rsid w:val="00F96071"/>
    <w:rsid w:val="00F962D0"/>
    <w:rsid w:val="00F9636C"/>
    <w:rsid w:val="00F96565"/>
    <w:rsid w:val="00F966D5"/>
    <w:rsid w:val="00F9697F"/>
    <w:rsid w:val="00F9700A"/>
    <w:rsid w:val="00F97716"/>
    <w:rsid w:val="00F97774"/>
    <w:rsid w:val="00F97803"/>
    <w:rsid w:val="00F97861"/>
    <w:rsid w:val="00F97A30"/>
    <w:rsid w:val="00F97DEC"/>
    <w:rsid w:val="00FA003D"/>
    <w:rsid w:val="00FA0595"/>
    <w:rsid w:val="00FA0B77"/>
    <w:rsid w:val="00FA0E22"/>
    <w:rsid w:val="00FA13D5"/>
    <w:rsid w:val="00FA1E83"/>
    <w:rsid w:val="00FA2436"/>
    <w:rsid w:val="00FA2E2B"/>
    <w:rsid w:val="00FA3D3B"/>
    <w:rsid w:val="00FA3F2E"/>
    <w:rsid w:val="00FA42BB"/>
    <w:rsid w:val="00FA449F"/>
    <w:rsid w:val="00FA46CD"/>
    <w:rsid w:val="00FA4C81"/>
    <w:rsid w:val="00FA5352"/>
    <w:rsid w:val="00FA5903"/>
    <w:rsid w:val="00FA59A9"/>
    <w:rsid w:val="00FA6072"/>
    <w:rsid w:val="00FA6153"/>
    <w:rsid w:val="00FA619C"/>
    <w:rsid w:val="00FA6462"/>
    <w:rsid w:val="00FA653D"/>
    <w:rsid w:val="00FA65B6"/>
    <w:rsid w:val="00FA66CF"/>
    <w:rsid w:val="00FA696D"/>
    <w:rsid w:val="00FA6B03"/>
    <w:rsid w:val="00FA73FF"/>
    <w:rsid w:val="00FA7660"/>
    <w:rsid w:val="00FA7AA8"/>
    <w:rsid w:val="00FA7B1A"/>
    <w:rsid w:val="00FA7B85"/>
    <w:rsid w:val="00FA7BCF"/>
    <w:rsid w:val="00FA7BED"/>
    <w:rsid w:val="00FA7BF5"/>
    <w:rsid w:val="00FA7C7B"/>
    <w:rsid w:val="00FA7D45"/>
    <w:rsid w:val="00FB0022"/>
    <w:rsid w:val="00FB017C"/>
    <w:rsid w:val="00FB0610"/>
    <w:rsid w:val="00FB0B06"/>
    <w:rsid w:val="00FB0C73"/>
    <w:rsid w:val="00FB0DAA"/>
    <w:rsid w:val="00FB10D8"/>
    <w:rsid w:val="00FB16EE"/>
    <w:rsid w:val="00FB1F46"/>
    <w:rsid w:val="00FB22A8"/>
    <w:rsid w:val="00FB2711"/>
    <w:rsid w:val="00FB31B5"/>
    <w:rsid w:val="00FB51B5"/>
    <w:rsid w:val="00FB58F9"/>
    <w:rsid w:val="00FB5AA0"/>
    <w:rsid w:val="00FB5C58"/>
    <w:rsid w:val="00FB5D02"/>
    <w:rsid w:val="00FB5FD7"/>
    <w:rsid w:val="00FB642A"/>
    <w:rsid w:val="00FB73A4"/>
    <w:rsid w:val="00FB7558"/>
    <w:rsid w:val="00FB7BA3"/>
    <w:rsid w:val="00FC086B"/>
    <w:rsid w:val="00FC117A"/>
    <w:rsid w:val="00FC142E"/>
    <w:rsid w:val="00FC167C"/>
    <w:rsid w:val="00FC19D2"/>
    <w:rsid w:val="00FC1C40"/>
    <w:rsid w:val="00FC1CAD"/>
    <w:rsid w:val="00FC29C0"/>
    <w:rsid w:val="00FC3D49"/>
    <w:rsid w:val="00FC4163"/>
    <w:rsid w:val="00FC48C5"/>
    <w:rsid w:val="00FC4982"/>
    <w:rsid w:val="00FC4B61"/>
    <w:rsid w:val="00FC57E5"/>
    <w:rsid w:val="00FC6346"/>
    <w:rsid w:val="00FC6DCA"/>
    <w:rsid w:val="00FC6F23"/>
    <w:rsid w:val="00FC6FF6"/>
    <w:rsid w:val="00FC72AD"/>
    <w:rsid w:val="00FC7869"/>
    <w:rsid w:val="00FC7AC8"/>
    <w:rsid w:val="00FC7D73"/>
    <w:rsid w:val="00FD0C01"/>
    <w:rsid w:val="00FD0DE4"/>
    <w:rsid w:val="00FD10D3"/>
    <w:rsid w:val="00FD17AF"/>
    <w:rsid w:val="00FD1B4E"/>
    <w:rsid w:val="00FD1D37"/>
    <w:rsid w:val="00FD1EBF"/>
    <w:rsid w:val="00FD1F55"/>
    <w:rsid w:val="00FD2325"/>
    <w:rsid w:val="00FD29F8"/>
    <w:rsid w:val="00FD2B11"/>
    <w:rsid w:val="00FD368B"/>
    <w:rsid w:val="00FD3C6D"/>
    <w:rsid w:val="00FD3DDA"/>
    <w:rsid w:val="00FD4C29"/>
    <w:rsid w:val="00FD4D3C"/>
    <w:rsid w:val="00FD540A"/>
    <w:rsid w:val="00FD60E0"/>
    <w:rsid w:val="00FD6767"/>
    <w:rsid w:val="00FD67A7"/>
    <w:rsid w:val="00FD685D"/>
    <w:rsid w:val="00FD6EC3"/>
    <w:rsid w:val="00FD727C"/>
    <w:rsid w:val="00FD7318"/>
    <w:rsid w:val="00FD748A"/>
    <w:rsid w:val="00FD7672"/>
    <w:rsid w:val="00FD7717"/>
    <w:rsid w:val="00FD78B8"/>
    <w:rsid w:val="00FE0A98"/>
    <w:rsid w:val="00FE0ACE"/>
    <w:rsid w:val="00FE0F01"/>
    <w:rsid w:val="00FE1462"/>
    <w:rsid w:val="00FE14A9"/>
    <w:rsid w:val="00FE15AF"/>
    <w:rsid w:val="00FE1C70"/>
    <w:rsid w:val="00FE1CC7"/>
    <w:rsid w:val="00FE23FC"/>
    <w:rsid w:val="00FE3106"/>
    <w:rsid w:val="00FE33A8"/>
    <w:rsid w:val="00FE33EE"/>
    <w:rsid w:val="00FE3B07"/>
    <w:rsid w:val="00FE3CD7"/>
    <w:rsid w:val="00FE410D"/>
    <w:rsid w:val="00FE4AC8"/>
    <w:rsid w:val="00FE4D6C"/>
    <w:rsid w:val="00FE4E67"/>
    <w:rsid w:val="00FE4F1B"/>
    <w:rsid w:val="00FE511E"/>
    <w:rsid w:val="00FE5167"/>
    <w:rsid w:val="00FE5B93"/>
    <w:rsid w:val="00FE60E7"/>
    <w:rsid w:val="00FE63EA"/>
    <w:rsid w:val="00FE6415"/>
    <w:rsid w:val="00FE6CE8"/>
    <w:rsid w:val="00FE6E32"/>
    <w:rsid w:val="00FE75CB"/>
    <w:rsid w:val="00FE781E"/>
    <w:rsid w:val="00FE79F4"/>
    <w:rsid w:val="00FF012F"/>
    <w:rsid w:val="00FF01FD"/>
    <w:rsid w:val="00FF04E6"/>
    <w:rsid w:val="00FF091F"/>
    <w:rsid w:val="00FF173F"/>
    <w:rsid w:val="00FF2111"/>
    <w:rsid w:val="00FF2283"/>
    <w:rsid w:val="00FF26E8"/>
    <w:rsid w:val="00FF27C8"/>
    <w:rsid w:val="00FF2905"/>
    <w:rsid w:val="00FF34A3"/>
    <w:rsid w:val="00FF3C08"/>
    <w:rsid w:val="00FF3EFE"/>
    <w:rsid w:val="00FF4120"/>
    <w:rsid w:val="00FF46C9"/>
    <w:rsid w:val="00FF4FB1"/>
    <w:rsid w:val="00FF5238"/>
    <w:rsid w:val="00FF5605"/>
    <w:rsid w:val="00FF5BAD"/>
    <w:rsid w:val="00FF5DA1"/>
    <w:rsid w:val="00FF5FA8"/>
    <w:rsid w:val="00FF60DB"/>
    <w:rsid w:val="00FF6352"/>
    <w:rsid w:val="00FF6638"/>
    <w:rsid w:val="00FF6703"/>
    <w:rsid w:val="00FF6723"/>
    <w:rsid w:val="00FF72C9"/>
    <w:rsid w:val="00FF7948"/>
    <w:rsid w:val="00FF7AC0"/>
    <w:rsid w:val="00FF7E38"/>
    <w:rsid w:val="0146EE32"/>
    <w:rsid w:val="016A6AE6"/>
    <w:rsid w:val="017AD3E7"/>
    <w:rsid w:val="01C398AE"/>
    <w:rsid w:val="01C6FF32"/>
    <w:rsid w:val="021AB9CE"/>
    <w:rsid w:val="027C874B"/>
    <w:rsid w:val="027E854B"/>
    <w:rsid w:val="02E368B1"/>
    <w:rsid w:val="03082D8E"/>
    <w:rsid w:val="0357565B"/>
    <w:rsid w:val="03A40704"/>
    <w:rsid w:val="03BA0576"/>
    <w:rsid w:val="05AFAC5A"/>
    <w:rsid w:val="063BD422"/>
    <w:rsid w:val="06E9E62E"/>
    <w:rsid w:val="06F5E3B3"/>
    <w:rsid w:val="07156560"/>
    <w:rsid w:val="07D75C2D"/>
    <w:rsid w:val="086622B3"/>
    <w:rsid w:val="0882FF63"/>
    <w:rsid w:val="08BE06E1"/>
    <w:rsid w:val="08CC0DEA"/>
    <w:rsid w:val="08DFA877"/>
    <w:rsid w:val="09004279"/>
    <w:rsid w:val="0947C2A3"/>
    <w:rsid w:val="09B69079"/>
    <w:rsid w:val="0A110C1F"/>
    <w:rsid w:val="0A67E6B7"/>
    <w:rsid w:val="0AAE6AC6"/>
    <w:rsid w:val="0B6AC004"/>
    <w:rsid w:val="0BB27D80"/>
    <w:rsid w:val="0BDDB595"/>
    <w:rsid w:val="0C3B1C3E"/>
    <w:rsid w:val="0C946560"/>
    <w:rsid w:val="0CB8CA1A"/>
    <w:rsid w:val="0CD59A00"/>
    <w:rsid w:val="0D01FDD3"/>
    <w:rsid w:val="0DCF995D"/>
    <w:rsid w:val="0E075AA2"/>
    <w:rsid w:val="0E112D6E"/>
    <w:rsid w:val="0E219364"/>
    <w:rsid w:val="0E30E1B6"/>
    <w:rsid w:val="0E48E361"/>
    <w:rsid w:val="0E59D1E7"/>
    <w:rsid w:val="0E811376"/>
    <w:rsid w:val="0EC7AF34"/>
    <w:rsid w:val="0FA5A3D9"/>
    <w:rsid w:val="0FB358F3"/>
    <w:rsid w:val="0FF33463"/>
    <w:rsid w:val="10235DC8"/>
    <w:rsid w:val="102A2788"/>
    <w:rsid w:val="10725F80"/>
    <w:rsid w:val="10B559C8"/>
    <w:rsid w:val="10B75738"/>
    <w:rsid w:val="10CF4B31"/>
    <w:rsid w:val="10FA4C99"/>
    <w:rsid w:val="115399E8"/>
    <w:rsid w:val="117785F5"/>
    <w:rsid w:val="11F03D21"/>
    <w:rsid w:val="1261BDC5"/>
    <w:rsid w:val="12908D13"/>
    <w:rsid w:val="12C75E53"/>
    <w:rsid w:val="131881E7"/>
    <w:rsid w:val="13916D4B"/>
    <w:rsid w:val="13ADF000"/>
    <w:rsid w:val="13FB9F69"/>
    <w:rsid w:val="140949D3"/>
    <w:rsid w:val="14C1A2A7"/>
    <w:rsid w:val="153FED6D"/>
    <w:rsid w:val="156F2E24"/>
    <w:rsid w:val="15C60302"/>
    <w:rsid w:val="1620C198"/>
    <w:rsid w:val="17215EAC"/>
    <w:rsid w:val="17425E44"/>
    <w:rsid w:val="178383A4"/>
    <w:rsid w:val="17BBB643"/>
    <w:rsid w:val="180464B1"/>
    <w:rsid w:val="1858B6CD"/>
    <w:rsid w:val="18890616"/>
    <w:rsid w:val="18E373A8"/>
    <w:rsid w:val="190E2C49"/>
    <w:rsid w:val="1946333A"/>
    <w:rsid w:val="19872060"/>
    <w:rsid w:val="19FF1CB4"/>
    <w:rsid w:val="1A6AB491"/>
    <w:rsid w:val="1A6B85C6"/>
    <w:rsid w:val="1AABA073"/>
    <w:rsid w:val="1B21D5EF"/>
    <w:rsid w:val="1C0344E4"/>
    <w:rsid w:val="1C7A0F60"/>
    <w:rsid w:val="1CD0E46F"/>
    <w:rsid w:val="1D6E36C8"/>
    <w:rsid w:val="1EC7E096"/>
    <w:rsid w:val="1F5A430E"/>
    <w:rsid w:val="1F6F0F4F"/>
    <w:rsid w:val="1F74F329"/>
    <w:rsid w:val="20892F66"/>
    <w:rsid w:val="20F99A41"/>
    <w:rsid w:val="212FB827"/>
    <w:rsid w:val="2140BB44"/>
    <w:rsid w:val="21558762"/>
    <w:rsid w:val="2157AEC0"/>
    <w:rsid w:val="21F6A2F4"/>
    <w:rsid w:val="22149789"/>
    <w:rsid w:val="224E533C"/>
    <w:rsid w:val="2341F310"/>
    <w:rsid w:val="23D0C3BB"/>
    <w:rsid w:val="23D47B47"/>
    <w:rsid w:val="23F079F7"/>
    <w:rsid w:val="244858E5"/>
    <w:rsid w:val="245F6706"/>
    <w:rsid w:val="248D1CD2"/>
    <w:rsid w:val="24E58692"/>
    <w:rsid w:val="2531DF76"/>
    <w:rsid w:val="259092C9"/>
    <w:rsid w:val="26F982D1"/>
    <w:rsid w:val="270D83E9"/>
    <w:rsid w:val="27366C12"/>
    <w:rsid w:val="2777F625"/>
    <w:rsid w:val="27AC3F1D"/>
    <w:rsid w:val="27E9D97F"/>
    <w:rsid w:val="281C07E9"/>
    <w:rsid w:val="285E4FAE"/>
    <w:rsid w:val="285F09A4"/>
    <w:rsid w:val="28C672DB"/>
    <w:rsid w:val="2907B0FF"/>
    <w:rsid w:val="291E00AA"/>
    <w:rsid w:val="2943B3B1"/>
    <w:rsid w:val="29B7F52C"/>
    <w:rsid w:val="29E06C5B"/>
    <w:rsid w:val="2A14C411"/>
    <w:rsid w:val="2A753EC3"/>
    <w:rsid w:val="2AE9C026"/>
    <w:rsid w:val="2B05B855"/>
    <w:rsid w:val="2B179BC8"/>
    <w:rsid w:val="2B51504A"/>
    <w:rsid w:val="2BA7F135"/>
    <w:rsid w:val="2C0311A6"/>
    <w:rsid w:val="2CC17F06"/>
    <w:rsid w:val="2DA01B09"/>
    <w:rsid w:val="2DCAA01D"/>
    <w:rsid w:val="2E4BC1E7"/>
    <w:rsid w:val="2E4C09F8"/>
    <w:rsid w:val="2E761B2E"/>
    <w:rsid w:val="2EB29AD7"/>
    <w:rsid w:val="2ECE5EB0"/>
    <w:rsid w:val="2F1AFF17"/>
    <w:rsid w:val="303243DF"/>
    <w:rsid w:val="304777E0"/>
    <w:rsid w:val="30D4B43C"/>
    <w:rsid w:val="3104B996"/>
    <w:rsid w:val="31802DF4"/>
    <w:rsid w:val="3214FE27"/>
    <w:rsid w:val="321AC193"/>
    <w:rsid w:val="328618CE"/>
    <w:rsid w:val="32A6C7C1"/>
    <w:rsid w:val="32EEBE9A"/>
    <w:rsid w:val="34B48913"/>
    <w:rsid w:val="34DA9797"/>
    <w:rsid w:val="34F8F7F0"/>
    <w:rsid w:val="353D3B8D"/>
    <w:rsid w:val="36257DCE"/>
    <w:rsid w:val="3687D5B4"/>
    <w:rsid w:val="3689D52C"/>
    <w:rsid w:val="371E2829"/>
    <w:rsid w:val="3761122C"/>
    <w:rsid w:val="37AC8425"/>
    <w:rsid w:val="3826A836"/>
    <w:rsid w:val="3852C3BA"/>
    <w:rsid w:val="386BE12B"/>
    <w:rsid w:val="38B2C98F"/>
    <w:rsid w:val="39356520"/>
    <w:rsid w:val="39517BA0"/>
    <w:rsid w:val="39BA595B"/>
    <w:rsid w:val="39BAF0D3"/>
    <w:rsid w:val="3A78763B"/>
    <w:rsid w:val="3AEEC61A"/>
    <w:rsid w:val="3BFAC3C1"/>
    <w:rsid w:val="3C0AEA0D"/>
    <w:rsid w:val="3C1C90F5"/>
    <w:rsid w:val="3C5D68FD"/>
    <w:rsid w:val="3CF9B9BB"/>
    <w:rsid w:val="3D0B43D4"/>
    <w:rsid w:val="3D157C66"/>
    <w:rsid w:val="3D31392D"/>
    <w:rsid w:val="3D34A442"/>
    <w:rsid w:val="3D91A597"/>
    <w:rsid w:val="3DBBC91B"/>
    <w:rsid w:val="3E03EC21"/>
    <w:rsid w:val="3F57A4C0"/>
    <w:rsid w:val="4013056B"/>
    <w:rsid w:val="408BF7BE"/>
    <w:rsid w:val="41171AF4"/>
    <w:rsid w:val="42AE1EEF"/>
    <w:rsid w:val="433D4858"/>
    <w:rsid w:val="434A7A15"/>
    <w:rsid w:val="4384F950"/>
    <w:rsid w:val="449E2434"/>
    <w:rsid w:val="44A26844"/>
    <w:rsid w:val="44A73EE3"/>
    <w:rsid w:val="44C0448A"/>
    <w:rsid w:val="45437447"/>
    <w:rsid w:val="456D43C4"/>
    <w:rsid w:val="45DA64F6"/>
    <w:rsid w:val="45EC29BF"/>
    <w:rsid w:val="45EDE0B7"/>
    <w:rsid w:val="46147A96"/>
    <w:rsid w:val="4619CC4D"/>
    <w:rsid w:val="46401AE7"/>
    <w:rsid w:val="4645A220"/>
    <w:rsid w:val="4684DFD1"/>
    <w:rsid w:val="469EDB48"/>
    <w:rsid w:val="46E29300"/>
    <w:rsid w:val="47034684"/>
    <w:rsid w:val="4712E310"/>
    <w:rsid w:val="471CBE89"/>
    <w:rsid w:val="47E0392C"/>
    <w:rsid w:val="4839A4F2"/>
    <w:rsid w:val="485A008C"/>
    <w:rsid w:val="4861E3AA"/>
    <w:rsid w:val="48621985"/>
    <w:rsid w:val="488E1E75"/>
    <w:rsid w:val="491C91B5"/>
    <w:rsid w:val="4932E184"/>
    <w:rsid w:val="497D9343"/>
    <w:rsid w:val="498721AE"/>
    <w:rsid w:val="49B2BB00"/>
    <w:rsid w:val="49FB2219"/>
    <w:rsid w:val="4A3AC662"/>
    <w:rsid w:val="4A482605"/>
    <w:rsid w:val="4A94DF07"/>
    <w:rsid w:val="4AA3B839"/>
    <w:rsid w:val="4B38F820"/>
    <w:rsid w:val="4BC35C2C"/>
    <w:rsid w:val="4BF67FCC"/>
    <w:rsid w:val="4C5FD132"/>
    <w:rsid w:val="4C6D1859"/>
    <w:rsid w:val="4C8B8D1E"/>
    <w:rsid w:val="4CFC4B54"/>
    <w:rsid w:val="4D05ED29"/>
    <w:rsid w:val="4D22F7AD"/>
    <w:rsid w:val="4D40692B"/>
    <w:rsid w:val="4DC0202F"/>
    <w:rsid w:val="4E5939CB"/>
    <w:rsid w:val="4E87C3EE"/>
    <w:rsid w:val="4F4B6927"/>
    <w:rsid w:val="4F6B8C88"/>
    <w:rsid w:val="4FB34061"/>
    <w:rsid w:val="50B380D2"/>
    <w:rsid w:val="510CDD8A"/>
    <w:rsid w:val="515EB1F3"/>
    <w:rsid w:val="5169B569"/>
    <w:rsid w:val="51F0AF83"/>
    <w:rsid w:val="5213169E"/>
    <w:rsid w:val="5236EF3B"/>
    <w:rsid w:val="523F9161"/>
    <w:rsid w:val="536C18E1"/>
    <w:rsid w:val="5397A605"/>
    <w:rsid w:val="53B61B6A"/>
    <w:rsid w:val="54100CE8"/>
    <w:rsid w:val="5414EE14"/>
    <w:rsid w:val="549AEA1C"/>
    <w:rsid w:val="54B6ADF3"/>
    <w:rsid w:val="5503FBE6"/>
    <w:rsid w:val="55422A75"/>
    <w:rsid w:val="55707C0E"/>
    <w:rsid w:val="562DA13B"/>
    <w:rsid w:val="5634DB1E"/>
    <w:rsid w:val="569264AC"/>
    <w:rsid w:val="56F0976E"/>
    <w:rsid w:val="56FB0B2D"/>
    <w:rsid w:val="57247221"/>
    <w:rsid w:val="5734C631"/>
    <w:rsid w:val="574D86CF"/>
    <w:rsid w:val="57A8941D"/>
    <w:rsid w:val="57B49A58"/>
    <w:rsid w:val="57D1A03F"/>
    <w:rsid w:val="57ED430B"/>
    <w:rsid w:val="58016709"/>
    <w:rsid w:val="582C7A65"/>
    <w:rsid w:val="5957F65F"/>
    <w:rsid w:val="599A873D"/>
    <w:rsid w:val="59A2012C"/>
    <w:rsid w:val="5A0BE0D5"/>
    <w:rsid w:val="5A6389E3"/>
    <w:rsid w:val="5A9AE463"/>
    <w:rsid w:val="5B1131A2"/>
    <w:rsid w:val="5B1D6C30"/>
    <w:rsid w:val="5BA2FADB"/>
    <w:rsid w:val="5BBC53BA"/>
    <w:rsid w:val="5BD126DB"/>
    <w:rsid w:val="5BDD6FE8"/>
    <w:rsid w:val="5BFC2B0E"/>
    <w:rsid w:val="5CEF5689"/>
    <w:rsid w:val="5D1EBEBB"/>
    <w:rsid w:val="5D3A3D58"/>
    <w:rsid w:val="5E055B79"/>
    <w:rsid w:val="5E2CCC30"/>
    <w:rsid w:val="5E774632"/>
    <w:rsid w:val="5EB095DE"/>
    <w:rsid w:val="5EBF738F"/>
    <w:rsid w:val="5F3B1B34"/>
    <w:rsid w:val="5F712ECE"/>
    <w:rsid w:val="5FB83103"/>
    <w:rsid w:val="5FC3F709"/>
    <w:rsid w:val="60EFD477"/>
    <w:rsid w:val="60F89DA4"/>
    <w:rsid w:val="611127DF"/>
    <w:rsid w:val="6151D02C"/>
    <w:rsid w:val="617F49B2"/>
    <w:rsid w:val="62038FBB"/>
    <w:rsid w:val="62BF22C9"/>
    <w:rsid w:val="62EF341E"/>
    <w:rsid w:val="62FA1535"/>
    <w:rsid w:val="63007B72"/>
    <w:rsid w:val="6391C284"/>
    <w:rsid w:val="63AE5F4C"/>
    <w:rsid w:val="643D0A8D"/>
    <w:rsid w:val="64A54003"/>
    <w:rsid w:val="64FB7388"/>
    <w:rsid w:val="65557F5C"/>
    <w:rsid w:val="662B892A"/>
    <w:rsid w:val="664DF186"/>
    <w:rsid w:val="6662721F"/>
    <w:rsid w:val="66BEACF2"/>
    <w:rsid w:val="67B506AF"/>
    <w:rsid w:val="67E1BA75"/>
    <w:rsid w:val="67E667BF"/>
    <w:rsid w:val="68BCE540"/>
    <w:rsid w:val="68DCA654"/>
    <w:rsid w:val="68EC1514"/>
    <w:rsid w:val="68FE1FE3"/>
    <w:rsid w:val="69E66A47"/>
    <w:rsid w:val="6B30976A"/>
    <w:rsid w:val="6B51A95D"/>
    <w:rsid w:val="6BB27082"/>
    <w:rsid w:val="6C022628"/>
    <w:rsid w:val="6CA4BB0A"/>
    <w:rsid w:val="6CC8F399"/>
    <w:rsid w:val="6CF3A1E8"/>
    <w:rsid w:val="6D4058C3"/>
    <w:rsid w:val="6D61883F"/>
    <w:rsid w:val="6D8F5C9E"/>
    <w:rsid w:val="6DE20B75"/>
    <w:rsid w:val="6E1A18B3"/>
    <w:rsid w:val="6E581618"/>
    <w:rsid w:val="6E6D7F1A"/>
    <w:rsid w:val="6EA685F4"/>
    <w:rsid w:val="6EB25457"/>
    <w:rsid w:val="6F2DB190"/>
    <w:rsid w:val="7043D8B0"/>
    <w:rsid w:val="70C0750F"/>
    <w:rsid w:val="71341922"/>
    <w:rsid w:val="713B3353"/>
    <w:rsid w:val="7193EFC4"/>
    <w:rsid w:val="720AD01F"/>
    <w:rsid w:val="724A6644"/>
    <w:rsid w:val="72ACF112"/>
    <w:rsid w:val="72C72AA1"/>
    <w:rsid w:val="72ECE534"/>
    <w:rsid w:val="73795353"/>
    <w:rsid w:val="73C35BA9"/>
    <w:rsid w:val="73D67BC5"/>
    <w:rsid w:val="7472CD23"/>
    <w:rsid w:val="7490C5EA"/>
    <w:rsid w:val="74A6B723"/>
    <w:rsid w:val="74C7655D"/>
    <w:rsid w:val="751664AB"/>
    <w:rsid w:val="756C1AD3"/>
    <w:rsid w:val="75DCA601"/>
    <w:rsid w:val="76CB188A"/>
    <w:rsid w:val="772DBCC9"/>
    <w:rsid w:val="77AD7232"/>
    <w:rsid w:val="785C34F0"/>
    <w:rsid w:val="78FD788B"/>
    <w:rsid w:val="7924B5B3"/>
    <w:rsid w:val="796A3D82"/>
    <w:rsid w:val="79E82591"/>
    <w:rsid w:val="79FE5FC8"/>
    <w:rsid w:val="7A27A980"/>
    <w:rsid w:val="7A466C1B"/>
    <w:rsid w:val="7A6258FB"/>
    <w:rsid w:val="7A7DFE26"/>
    <w:rsid w:val="7AABA5C4"/>
    <w:rsid w:val="7AF9F893"/>
    <w:rsid w:val="7B1BBD7C"/>
    <w:rsid w:val="7B40CB1A"/>
    <w:rsid w:val="7B489E98"/>
    <w:rsid w:val="7B6C633B"/>
    <w:rsid w:val="7BE8A683"/>
    <w:rsid w:val="7C01CE14"/>
    <w:rsid w:val="7C168962"/>
    <w:rsid w:val="7C80B01D"/>
    <w:rsid w:val="7CB296E8"/>
    <w:rsid w:val="7EEDE185"/>
    <w:rsid w:val="7F01EAFB"/>
    <w:rsid w:val="7F7D36D5"/>
    <w:rsid w:val="7F95369A"/>
    <w:rsid w:val="7F98D4EA"/>
    <w:rsid w:val="7FF47259"/>
  </w:rsids>
  <m:mathPr>
    <m:mathFont m:val="Cambria Math"/>
    <m:brkBin m:val="before"/>
    <m:brkBinSub m:val="--"/>
    <m:smallFrac/>
    <m:dispDef/>
    <m:lMargin m:val="0"/>
    <m:rMargin m:val="0"/>
    <m:defJc m:val="centerGroup"/>
    <m:wrapIndent m:val="1440"/>
    <m:intLim m:val="subSup"/>
    <m:naryLim m:val="undOvr"/>
  </m:mathPr>
  <w:themeFontLang w:val="it-IT"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8193" style="mso-position-vertical-relative:line" fillcolor="#3f80cd" strokecolor="none [2404]">
      <v:fill color="#3f80cd" color2="#9bc1ff" focusposition="" focussize=",90" type="gradient">
        <o:fill v:ext="view" type="gradientUnscaled"/>
      </v:fill>
      <v:stroke color="none [2404]" weight="1.5pt"/>
      <v:shadow on="t" opacity="22938f" offset="0"/>
      <v:textbox inset=",7.2pt,,7.2pt"/>
    </o:shapedefaults>
    <o:shapelayout v:ext="edit">
      <o:idmap v:ext="edit" data="1"/>
    </o:shapelayout>
  </w:shapeDefaults>
  <w:decimalSymbol w:val=","/>
  <w:listSeparator w:val=";"/>
  <w14:docId w14:val="0A3CA969"/>
  <w15:docId w15:val="{3AE7BCD8-1F6F-44CB-A9A3-55F3E97E00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Calibri" w:hAnsi="Calibri" w:cs="Times New Roman"/>
        <w:sz w:val="24"/>
        <w:szCs w:val="24"/>
        <w:lang w:val="it-IT" w:eastAsia="it-IT"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uiPriority="9" w:qFormat="1"/>
    <w:lsdException w:name="heading 6"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iPriority="99"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iPriority="99"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iPriority="99"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uiPriority="99"/>
    <w:lsdException w:name="List Paragraph" w:uiPriority="34" w:qFormat="1"/>
    <w:lsdException w:name="Medium List 2 Accent 1"/>
    <w:lsdException w:name="Medium Grid 1 Accent 1"/>
    <w:lsdException w:name="Medium Grid 2 Accent 1" w:uiPriority="68"/>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uiPriority="69"/>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82BFC"/>
    <w:pPr>
      <w:spacing w:before="240" w:after="120" w:line="360" w:lineRule="auto"/>
      <w:jc w:val="both"/>
    </w:pPr>
    <w:rPr>
      <w:rFonts w:ascii="Calibri Light" w:hAnsi="Calibri Light" w:cs="Arial"/>
      <w:sz w:val="20"/>
      <w:szCs w:val="20"/>
      <w:lang w:val="en-GB" w:eastAsia="en-US"/>
    </w:rPr>
  </w:style>
  <w:style w:type="paragraph" w:styleId="Titre1">
    <w:name w:val="heading 1"/>
    <w:basedOn w:val="Normal"/>
    <w:next w:val="Normal"/>
    <w:link w:val="Titre1Car"/>
    <w:qFormat/>
    <w:rsid w:val="00082BFC"/>
    <w:pPr>
      <w:spacing w:before="0" w:after="240" w:line="240" w:lineRule="auto"/>
      <w:ind w:left="709"/>
      <w:jc w:val="center"/>
      <w:outlineLvl w:val="0"/>
    </w:pPr>
    <w:rPr>
      <w:color w:val="4470B4"/>
      <w:sz w:val="36"/>
      <w:szCs w:val="36"/>
    </w:rPr>
  </w:style>
  <w:style w:type="paragraph" w:styleId="Titre2">
    <w:name w:val="heading 2"/>
    <w:basedOn w:val="Normal"/>
    <w:next w:val="Normal"/>
    <w:link w:val="Titre2Car"/>
    <w:unhideWhenUsed/>
    <w:qFormat/>
    <w:rsid w:val="00082BFC"/>
    <w:pPr>
      <w:spacing w:before="0" w:line="300" w:lineRule="atLeast"/>
      <w:outlineLvl w:val="1"/>
    </w:pPr>
    <w:rPr>
      <w:caps/>
      <w:color w:val="4470B4"/>
      <w:sz w:val="22"/>
      <w:szCs w:val="24"/>
    </w:rPr>
  </w:style>
  <w:style w:type="paragraph" w:styleId="Titre3">
    <w:name w:val="heading 3"/>
    <w:aliases w:val="Level 1 - 1,H3,h3,Org Heading 1,h1,DO NOT USE_H3,3rd level,§,§§,Carattere"/>
    <w:basedOn w:val="Normal"/>
    <w:next w:val="Normal"/>
    <w:link w:val="Titre3Car"/>
    <w:unhideWhenUsed/>
    <w:qFormat/>
    <w:rsid w:val="00F77874"/>
    <w:pPr>
      <w:keepNext/>
      <w:keepLines/>
      <w:widowControl w:val="0"/>
      <w:spacing w:after="600"/>
      <w:outlineLvl w:val="2"/>
    </w:pPr>
    <w:rPr>
      <w:rFonts w:eastAsia="Times New Roman"/>
      <w:bCs/>
      <w:i/>
      <w:sz w:val="24"/>
      <w:szCs w:val="32"/>
    </w:rPr>
  </w:style>
  <w:style w:type="paragraph" w:styleId="Titre4">
    <w:name w:val="heading 4"/>
    <w:basedOn w:val="Normal"/>
    <w:next w:val="Normal"/>
    <w:link w:val="Titre4Car1"/>
    <w:uiPriority w:val="9"/>
    <w:unhideWhenUsed/>
    <w:qFormat/>
    <w:rsid w:val="00985D63"/>
    <w:pPr>
      <w:keepNext/>
      <w:spacing w:after="60"/>
      <w:outlineLvl w:val="3"/>
    </w:pPr>
    <w:rPr>
      <w:rFonts w:eastAsia="Times New Roman"/>
      <w:b/>
      <w:bCs/>
      <w:sz w:val="24"/>
      <w:szCs w:val="28"/>
    </w:rPr>
  </w:style>
  <w:style w:type="paragraph" w:styleId="Titre5">
    <w:name w:val="heading 5"/>
    <w:basedOn w:val="Normal"/>
    <w:next w:val="Normal"/>
    <w:link w:val="Titre5Car"/>
    <w:rsid w:val="00F25878"/>
    <w:pPr>
      <w:keepNext/>
      <w:keepLines/>
      <w:spacing w:before="200" w:after="0"/>
      <w:outlineLvl w:val="4"/>
    </w:pPr>
    <w:rPr>
      <w:rFonts w:asciiTheme="majorHAnsi" w:eastAsiaTheme="majorEastAsia" w:hAnsiTheme="majorHAnsi" w:cstheme="majorBidi"/>
      <w:color w:val="244061" w:themeColor="accent1" w:themeShade="80"/>
    </w:rPr>
  </w:style>
  <w:style w:type="paragraph" w:styleId="Titre6">
    <w:name w:val="heading 6"/>
    <w:basedOn w:val="Normal"/>
    <w:next w:val="Normal"/>
    <w:link w:val="Titre6Car"/>
    <w:unhideWhenUsed/>
    <w:qFormat/>
    <w:rsid w:val="006773A5"/>
    <w:pPr>
      <w:keepNext/>
      <w:keepLines/>
      <w:spacing w:before="200" w:after="0"/>
      <w:outlineLvl w:val="5"/>
    </w:pPr>
    <w:rPr>
      <w:rFonts w:asciiTheme="majorHAnsi" w:eastAsiaTheme="majorEastAsia" w:hAnsiTheme="majorHAnsi" w:cstheme="majorBidi"/>
      <w:i/>
      <w:iCs/>
      <w:color w:val="243F60" w:themeColor="accent1" w:themeShade="7F"/>
      <w:lang w:eastAsia="de-DE"/>
    </w:rPr>
  </w:style>
  <w:style w:type="paragraph" w:styleId="Titre7">
    <w:name w:val="heading 7"/>
    <w:basedOn w:val="Normal"/>
    <w:next w:val="Normal"/>
    <w:link w:val="Titre7Car"/>
    <w:rsid w:val="00F25878"/>
    <w:pPr>
      <w:keepNext/>
      <w:keepLines/>
      <w:spacing w:before="200" w:after="0"/>
      <w:outlineLvl w:val="6"/>
    </w:pPr>
    <w:rPr>
      <w:rFonts w:asciiTheme="majorHAnsi" w:eastAsiaTheme="majorEastAsia" w:hAnsiTheme="majorHAnsi" w:cstheme="majorBidi"/>
      <w:i/>
      <w:iCs/>
      <w:color w:val="404040" w:themeColor="text1" w:themeTint="BF"/>
    </w:rPr>
  </w:style>
  <w:style w:type="paragraph" w:styleId="Titre8">
    <w:name w:val="heading 8"/>
    <w:basedOn w:val="Normal"/>
    <w:next w:val="Normal"/>
    <w:link w:val="Titre8Car"/>
    <w:rsid w:val="00F25878"/>
    <w:pPr>
      <w:keepNext/>
      <w:keepLines/>
      <w:spacing w:before="200" w:after="0"/>
      <w:outlineLvl w:val="7"/>
    </w:pPr>
    <w:rPr>
      <w:rFonts w:asciiTheme="majorHAnsi" w:eastAsiaTheme="majorEastAsia" w:hAnsiTheme="majorHAnsi" w:cstheme="majorBidi"/>
      <w:color w:val="363636" w:themeColor="text1" w:themeTint="C9"/>
    </w:rPr>
  </w:style>
  <w:style w:type="paragraph" w:styleId="Titre9">
    <w:name w:val="heading 9"/>
    <w:basedOn w:val="Normal"/>
    <w:next w:val="Normal"/>
    <w:link w:val="Titre9Car"/>
    <w:rsid w:val="00F25878"/>
    <w:pPr>
      <w:keepNext/>
      <w:keepLines/>
      <w:spacing w:before="200" w:after="0"/>
      <w:outlineLvl w:val="8"/>
    </w:pPr>
    <w:rPr>
      <w:rFonts w:asciiTheme="majorHAnsi" w:eastAsiaTheme="majorEastAsia" w:hAnsiTheme="majorHAnsi" w:cstheme="majorBidi"/>
      <w:i/>
      <w:iCs/>
      <w:color w:val="363636" w:themeColor="text1" w:themeTint="C9"/>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Textedebulles">
    <w:name w:val="Balloon Text"/>
    <w:basedOn w:val="Normal"/>
    <w:link w:val="TextedebullesCar"/>
    <w:uiPriority w:val="99"/>
    <w:semiHidden/>
    <w:unhideWhenUsed/>
    <w:locked/>
    <w:rsid w:val="0054400C"/>
    <w:pPr>
      <w:spacing w:after="0" w:line="240" w:lineRule="auto"/>
    </w:pPr>
    <w:rPr>
      <w:rFonts w:ascii="Tahoma" w:hAnsi="Tahoma"/>
      <w:sz w:val="16"/>
      <w:szCs w:val="16"/>
    </w:rPr>
  </w:style>
  <w:style w:type="character" w:customStyle="1" w:styleId="TestofumettoCarattere">
    <w:name w:val="Testo fumetto Carattere"/>
    <w:basedOn w:val="Policepardfaut"/>
    <w:uiPriority w:val="99"/>
    <w:semiHidden/>
    <w:rsid w:val="00F03C4D"/>
    <w:rPr>
      <w:rFonts w:ascii="Lucida Grande" w:hAnsi="Lucida Grande"/>
      <w:sz w:val="18"/>
      <w:szCs w:val="18"/>
    </w:rPr>
  </w:style>
  <w:style w:type="character" w:customStyle="1" w:styleId="TestofumettoCarattere0">
    <w:name w:val="Testo fumetto Carattere"/>
    <w:basedOn w:val="Policepardfaut"/>
    <w:uiPriority w:val="99"/>
    <w:semiHidden/>
    <w:rsid w:val="004F45E0"/>
    <w:rPr>
      <w:rFonts w:ascii="Lucida Grande" w:hAnsi="Lucida Grande"/>
      <w:sz w:val="18"/>
      <w:szCs w:val="18"/>
    </w:rPr>
  </w:style>
  <w:style w:type="character" w:customStyle="1" w:styleId="TestofumettoCarattere1">
    <w:name w:val="Testo fumetto Carattere"/>
    <w:basedOn w:val="Policepardfaut"/>
    <w:uiPriority w:val="99"/>
    <w:semiHidden/>
    <w:rsid w:val="00F06C55"/>
    <w:rPr>
      <w:rFonts w:ascii="Lucida Grande" w:hAnsi="Lucida Grande"/>
      <w:sz w:val="18"/>
      <w:szCs w:val="18"/>
    </w:rPr>
  </w:style>
  <w:style w:type="character" w:customStyle="1" w:styleId="TestofumettoCarattere2">
    <w:name w:val="Testo fumetto Carattere"/>
    <w:basedOn w:val="Policepardfaut"/>
    <w:uiPriority w:val="99"/>
    <w:semiHidden/>
    <w:rsid w:val="006869C8"/>
    <w:rPr>
      <w:rFonts w:ascii="Lucida Grande" w:hAnsi="Lucida Grande"/>
      <w:sz w:val="18"/>
      <w:szCs w:val="18"/>
    </w:rPr>
  </w:style>
  <w:style w:type="character" w:customStyle="1" w:styleId="TestofumettoCarattere3">
    <w:name w:val="Testo fumetto Carattere"/>
    <w:basedOn w:val="Policepardfaut"/>
    <w:uiPriority w:val="99"/>
    <w:semiHidden/>
    <w:rsid w:val="006869C8"/>
    <w:rPr>
      <w:rFonts w:ascii="Lucida Grande" w:hAnsi="Lucida Grande"/>
      <w:sz w:val="18"/>
      <w:szCs w:val="18"/>
    </w:rPr>
  </w:style>
  <w:style w:type="character" w:customStyle="1" w:styleId="TestofumettoCarattere4">
    <w:name w:val="Testo fumetto Carattere"/>
    <w:basedOn w:val="Policepardfaut"/>
    <w:uiPriority w:val="99"/>
    <w:semiHidden/>
    <w:rsid w:val="00DC3BCD"/>
    <w:rPr>
      <w:rFonts w:ascii="Lucida Grande" w:hAnsi="Lucida Grande"/>
      <w:sz w:val="18"/>
      <w:szCs w:val="18"/>
    </w:rPr>
  </w:style>
  <w:style w:type="character" w:customStyle="1" w:styleId="TestofumettoCarattere5">
    <w:name w:val="Testo fumetto Carattere"/>
    <w:basedOn w:val="Policepardfaut"/>
    <w:uiPriority w:val="99"/>
    <w:semiHidden/>
    <w:rsid w:val="002223BF"/>
    <w:rPr>
      <w:rFonts w:ascii="Lucida Grande" w:hAnsi="Lucida Grande"/>
      <w:sz w:val="18"/>
      <w:szCs w:val="18"/>
    </w:rPr>
  </w:style>
  <w:style w:type="character" w:customStyle="1" w:styleId="TestofumettoCarattere6">
    <w:name w:val="Testo fumetto Carattere"/>
    <w:basedOn w:val="Policepardfaut"/>
    <w:uiPriority w:val="99"/>
    <w:semiHidden/>
    <w:rsid w:val="00581E18"/>
    <w:rPr>
      <w:rFonts w:ascii="Lucida Grande" w:hAnsi="Lucida Grande"/>
      <w:sz w:val="18"/>
      <w:szCs w:val="18"/>
    </w:rPr>
  </w:style>
  <w:style w:type="character" w:customStyle="1" w:styleId="TestofumettoCarattere7">
    <w:name w:val="Testo fumetto Carattere"/>
    <w:basedOn w:val="Policepardfaut"/>
    <w:uiPriority w:val="99"/>
    <w:semiHidden/>
    <w:rsid w:val="00D342FF"/>
    <w:rPr>
      <w:rFonts w:ascii="Lucida Grande" w:hAnsi="Lucida Grande"/>
      <w:sz w:val="18"/>
      <w:szCs w:val="18"/>
    </w:rPr>
  </w:style>
  <w:style w:type="character" w:customStyle="1" w:styleId="TestofumettoCarattere8">
    <w:name w:val="Testo fumetto Carattere"/>
    <w:basedOn w:val="Policepardfaut"/>
    <w:uiPriority w:val="99"/>
    <w:semiHidden/>
    <w:rsid w:val="00D5010E"/>
    <w:rPr>
      <w:rFonts w:ascii="Lucida Grande" w:hAnsi="Lucida Grande"/>
      <w:sz w:val="18"/>
      <w:szCs w:val="18"/>
    </w:rPr>
  </w:style>
  <w:style w:type="character" w:customStyle="1" w:styleId="TestofumettoCarattere9">
    <w:name w:val="Testo fumetto Carattere"/>
    <w:basedOn w:val="Policepardfaut"/>
    <w:uiPriority w:val="99"/>
    <w:semiHidden/>
    <w:rsid w:val="00673BD9"/>
    <w:rPr>
      <w:rFonts w:ascii="Lucida Grande" w:hAnsi="Lucida Grande"/>
      <w:sz w:val="18"/>
      <w:szCs w:val="18"/>
    </w:rPr>
  </w:style>
  <w:style w:type="character" w:customStyle="1" w:styleId="TestofumettoCaratterea">
    <w:name w:val="Testo fumetto Carattere"/>
    <w:basedOn w:val="Policepardfaut"/>
    <w:uiPriority w:val="99"/>
    <w:semiHidden/>
    <w:rsid w:val="009B6A3E"/>
    <w:rPr>
      <w:rFonts w:ascii="Lucida Grande" w:hAnsi="Lucida Grande" w:cs="Lucida Grande"/>
      <w:sz w:val="18"/>
      <w:szCs w:val="18"/>
    </w:rPr>
  </w:style>
  <w:style w:type="character" w:customStyle="1" w:styleId="TestofumettoCarattere10">
    <w:name w:val="Testo fumetto Carattere10"/>
    <w:basedOn w:val="Policepardfaut"/>
    <w:uiPriority w:val="99"/>
    <w:semiHidden/>
    <w:rsid w:val="009D600A"/>
    <w:rPr>
      <w:rFonts w:ascii="Lucida Grande" w:hAnsi="Lucida Grande"/>
      <w:sz w:val="18"/>
      <w:szCs w:val="18"/>
    </w:rPr>
  </w:style>
  <w:style w:type="character" w:customStyle="1" w:styleId="TestofumettoCarattere90">
    <w:name w:val="Testo fumetto Carattere9"/>
    <w:basedOn w:val="Policepardfaut"/>
    <w:uiPriority w:val="99"/>
    <w:semiHidden/>
    <w:rsid w:val="00366FB0"/>
    <w:rPr>
      <w:rFonts w:ascii="Lucida Grande" w:hAnsi="Lucida Grande" w:cs="Lucida Grande"/>
      <w:sz w:val="18"/>
      <w:szCs w:val="18"/>
    </w:rPr>
  </w:style>
  <w:style w:type="character" w:customStyle="1" w:styleId="TestofumettoCarattere80">
    <w:name w:val="Testo fumetto Carattere8"/>
    <w:basedOn w:val="Policepardfaut"/>
    <w:uiPriority w:val="99"/>
    <w:semiHidden/>
    <w:rsid w:val="00C81730"/>
    <w:rPr>
      <w:rFonts w:ascii="Lucida Grande" w:hAnsi="Lucida Grande"/>
      <w:sz w:val="18"/>
      <w:szCs w:val="18"/>
    </w:rPr>
  </w:style>
  <w:style w:type="character" w:customStyle="1" w:styleId="TestofumettoCarattere70">
    <w:name w:val="Testo fumetto Carattere7"/>
    <w:basedOn w:val="Policepardfaut"/>
    <w:uiPriority w:val="99"/>
    <w:semiHidden/>
    <w:rsid w:val="00E232C1"/>
    <w:rPr>
      <w:rFonts w:ascii="Lucida Grande" w:hAnsi="Lucida Grande"/>
      <w:sz w:val="18"/>
      <w:szCs w:val="18"/>
    </w:rPr>
  </w:style>
  <w:style w:type="character" w:customStyle="1" w:styleId="TestofumettoCarattere60">
    <w:name w:val="Testo fumetto Carattere6"/>
    <w:basedOn w:val="Policepardfaut"/>
    <w:uiPriority w:val="99"/>
    <w:semiHidden/>
    <w:rsid w:val="006A5DEF"/>
    <w:rPr>
      <w:rFonts w:ascii="Lucida Grande" w:hAnsi="Lucida Grande"/>
      <w:sz w:val="18"/>
      <w:szCs w:val="18"/>
    </w:rPr>
  </w:style>
  <w:style w:type="character" w:customStyle="1" w:styleId="TestofumettoCarattere50">
    <w:name w:val="Testo fumetto Carattere5"/>
    <w:basedOn w:val="Policepardfaut"/>
    <w:uiPriority w:val="99"/>
    <w:semiHidden/>
    <w:rsid w:val="006A5DEF"/>
    <w:rPr>
      <w:rFonts w:ascii="Lucida Grande" w:hAnsi="Lucida Grande"/>
      <w:sz w:val="18"/>
      <w:szCs w:val="18"/>
    </w:rPr>
  </w:style>
  <w:style w:type="character" w:customStyle="1" w:styleId="TestofumettoCarattere40">
    <w:name w:val="Testo fumetto Carattere4"/>
    <w:basedOn w:val="Policepardfaut"/>
    <w:uiPriority w:val="99"/>
    <w:semiHidden/>
    <w:rsid w:val="008F2D40"/>
    <w:rPr>
      <w:rFonts w:ascii="Lucida Grande" w:hAnsi="Lucida Grande"/>
      <w:sz w:val="18"/>
      <w:szCs w:val="18"/>
    </w:rPr>
  </w:style>
  <w:style w:type="character" w:customStyle="1" w:styleId="TestofumettoCarattere30">
    <w:name w:val="Testo fumetto Carattere3"/>
    <w:basedOn w:val="Policepardfaut"/>
    <w:uiPriority w:val="99"/>
    <w:semiHidden/>
    <w:rsid w:val="001D524D"/>
    <w:rPr>
      <w:rFonts w:ascii="Lucida Grande" w:hAnsi="Lucida Grande"/>
      <w:sz w:val="18"/>
      <w:szCs w:val="18"/>
    </w:rPr>
  </w:style>
  <w:style w:type="character" w:customStyle="1" w:styleId="TestofumettoCarattere11">
    <w:name w:val="Testo fumetto Carattere1"/>
    <w:basedOn w:val="Policepardfaut"/>
    <w:uiPriority w:val="99"/>
    <w:semiHidden/>
    <w:rsid w:val="002E6883"/>
    <w:rPr>
      <w:rFonts w:ascii="Lucida Grande" w:hAnsi="Lucida Grande"/>
      <w:sz w:val="18"/>
      <w:szCs w:val="18"/>
    </w:rPr>
  </w:style>
  <w:style w:type="character" w:customStyle="1" w:styleId="Titre1Car">
    <w:name w:val="Titre 1 Car"/>
    <w:link w:val="Titre1"/>
    <w:rsid w:val="00082BFC"/>
    <w:rPr>
      <w:rFonts w:ascii="Calibri Light" w:hAnsi="Calibri Light" w:cs="Arial"/>
      <w:color w:val="4470B4"/>
      <w:sz w:val="36"/>
      <w:szCs w:val="36"/>
      <w:lang w:val="en-GB" w:eastAsia="en-US"/>
    </w:rPr>
  </w:style>
  <w:style w:type="character" w:customStyle="1" w:styleId="Titre2Car">
    <w:name w:val="Titre 2 Car"/>
    <w:link w:val="Titre2"/>
    <w:uiPriority w:val="9"/>
    <w:rsid w:val="00082BFC"/>
    <w:rPr>
      <w:rFonts w:ascii="Calibri Light" w:hAnsi="Calibri Light" w:cs="Arial"/>
      <w:caps/>
      <w:color w:val="4470B4"/>
      <w:sz w:val="22"/>
      <w:lang w:val="en-GB" w:eastAsia="en-US"/>
    </w:rPr>
  </w:style>
  <w:style w:type="character" w:customStyle="1" w:styleId="TextedebullesCar">
    <w:name w:val="Texte de bulles Car"/>
    <w:link w:val="Textedebulles"/>
    <w:uiPriority w:val="99"/>
    <w:semiHidden/>
    <w:rsid w:val="0054400C"/>
    <w:rPr>
      <w:rFonts w:ascii="Tahoma" w:hAnsi="Tahoma" w:cs="Tahoma"/>
      <w:sz w:val="16"/>
      <w:szCs w:val="16"/>
    </w:rPr>
  </w:style>
  <w:style w:type="table" w:styleId="Grilledutableau">
    <w:name w:val="Table Grid"/>
    <w:basedOn w:val="TableauNormal"/>
    <w:uiPriority w:val="59"/>
    <w:locked/>
    <w:rsid w:val="0054400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enhypertexte">
    <w:name w:val="Hyperlink"/>
    <w:uiPriority w:val="99"/>
    <w:rsid w:val="0054400C"/>
    <w:rPr>
      <w:color w:val="0000FF"/>
      <w:u w:val="single"/>
    </w:rPr>
  </w:style>
  <w:style w:type="character" w:styleId="lev">
    <w:name w:val="Strong"/>
    <w:aliases w:val="5C OP Heading 3"/>
    <w:uiPriority w:val="22"/>
    <w:qFormat/>
    <w:rsid w:val="0054400C"/>
    <w:rPr>
      <w:b/>
      <w:bCs/>
    </w:rPr>
  </w:style>
  <w:style w:type="character" w:styleId="Marquedecommentaire">
    <w:name w:val="annotation reference"/>
    <w:uiPriority w:val="99"/>
    <w:unhideWhenUsed/>
    <w:locked/>
    <w:rsid w:val="0054400C"/>
    <w:rPr>
      <w:sz w:val="16"/>
      <w:szCs w:val="16"/>
    </w:rPr>
  </w:style>
  <w:style w:type="paragraph" w:styleId="Commentaire">
    <w:name w:val="annotation text"/>
    <w:basedOn w:val="Normal"/>
    <w:link w:val="CommentaireCar"/>
    <w:uiPriority w:val="99"/>
    <w:unhideWhenUsed/>
    <w:locked/>
    <w:rsid w:val="0054400C"/>
    <w:pPr>
      <w:spacing w:line="240" w:lineRule="auto"/>
    </w:pPr>
  </w:style>
  <w:style w:type="character" w:customStyle="1" w:styleId="CommentaireCar">
    <w:name w:val="Commentaire Car"/>
    <w:link w:val="Commentaire"/>
    <w:uiPriority w:val="99"/>
    <w:rsid w:val="0054400C"/>
    <w:rPr>
      <w:rFonts w:ascii="Georgia" w:hAnsi="Georgia"/>
      <w:lang w:val="it-IT" w:eastAsia="en-US"/>
    </w:rPr>
  </w:style>
  <w:style w:type="paragraph" w:styleId="Objetducommentaire">
    <w:name w:val="annotation subject"/>
    <w:basedOn w:val="Commentaire"/>
    <w:next w:val="Commentaire"/>
    <w:link w:val="ObjetducommentaireCar"/>
    <w:uiPriority w:val="99"/>
    <w:unhideWhenUsed/>
    <w:locked/>
    <w:rsid w:val="0054400C"/>
    <w:rPr>
      <w:b/>
      <w:bCs/>
    </w:rPr>
  </w:style>
  <w:style w:type="character" w:customStyle="1" w:styleId="ObjetducommentaireCar">
    <w:name w:val="Objet du commentaire Car"/>
    <w:link w:val="Objetducommentaire"/>
    <w:uiPriority w:val="99"/>
    <w:rsid w:val="0054400C"/>
    <w:rPr>
      <w:rFonts w:ascii="Georgia" w:hAnsi="Georgia"/>
      <w:b/>
      <w:bCs/>
      <w:lang w:val="it-IT" w:eastAsia="en-US"/>
    </w:rPr>
  </w:style>
  <w:style w:type="paragraph" w:styleId="Rvision">
    <w:name w:val="Revision"/>
    <w:hidden/>
    <w:uiPriority w:val="99"/>
    <w:rsid w:val="0054400C"/>
    <w:rPr>
      <w:sz w:val="22"/>
      <w:szCs w:val="22"/>
      <w:lang w:eastAsia="en-US"/>
    </w:rPr>
  </w:style>
  <w:style w:type="character" w:customStyle="1" w:styleId="Titre3Car">
    <w:name w:val="Titre 3 Car"/>
    <w:aliases w:val="Level 1 - 1 Car,H3 Car,h3 Car,Org Heading 1 Car,h1 Car,DO NOT USE_H3 Car,3rd level Car,§ Car,§§ Car,Carattere Car"/>
    <w:link w:val="Titre3"/>
    <w:rsid w:val="00F77874"/>
    <w:rPr>
      <w:rFonts w:ascii="Georgia" w:eastAsia="Times New Roman" w:hAnsi="Georgia"/>
      <w:bCs/>
      <w:i/>
      <w:szCs w:val="32"/>
      <w:lang w:eastAsia="en-US"/>
    </w:rPr>
  </w:style>
  <w:style w:type="paragraph" w:styleId="En-ttedetabledesmatires">
    <w:name w:val="TOC Heading"/>
    <w:basedOn w:val="Titre1"/>
    <w:next w:val="Normal"/>
    <w:uiPriority w:val="39"/>
    <w:unhideWhenUsed/>
    <w:qFormat/>
    <w:rsid w:val="0054400C"/>
    <w:pPr>
      <w:keepNext/>
      <w:keepLines/>
      <w:spacing w:before="480" w:after="0" w:line="276" w:lineRule="auto"/>
      <w:ind w:left="0"/>
      <w:outlineLvl w:val="9"/>
    </w:pPr>
    <w:rPr>
      <w:rFonts w:ascii="Cambria" w:hAnsi="Cambria"/>
      <w:color w:val="365F91"/>
    </w:rPr>
  </w:style>
  <w:style w:type="paragraph" w:styleId="TM1">
    <w:name w:val="toc 1"/>
    <w:basedOn w:val="Normal"/>
    <w:next w:val="Normal"/>
    <w:autoRedefine/>
    <w:uiPriority w:val="39"/>
    <w:unhideWhenUsed/>
    <w:rsid w:val="00B32C19"/>
    <w:pPr>
      <w:tabs>
        <w:tab w:val="left" w:pos="440"/>
        <w:tab w:val="right" w:leader="dot" w:pos="9344"/>
      </w:tabs>
      <w:spacing w:line="240" w:lineRule="auto"/>
      <w:jc w:val="left"/>
    </w:pPr>
    <w:rPr>
      <w:b/>
      <w:bCs/>
      <w:smallCaps/>
    </w:rPr>
  </w:style>
  <w:style w:type="paragraph" w:styleId="TM2">
    <w:name w:val="toc 2"/>
    <w:basedOn w:val="Normal"/>
    <w:next w:val="Normal"/>
    <w:autoRedefine/>
    <w:uiPriority w:val="39"/>
    <w:unhideWhenUsed/>
    <w:rsid w:val="0067032B"/>
    <w:pPr>
      <w:spacing w:before="0" w:after="0" w:line="276" w:lineRule="auto"/>
      <w:ind w:left="221"/>
      <w:jc w:val="left"/>
    </w:pPr>
  </w:style>
  <w:style w:type="paragraph" w:styleId="TM3">
    <w:name w:val="toc 3"/>
    <w:basedOn w:val="Normal"/>
    <w:next w:val="Normal"/>
    <w:autoRedefine/>
    <w:uiPriority w:val="39"/>
    <w:unhideWhenUsed/>
    <w:rsid w:val="0054400C"/>
    <w:pPr>
      <w:spacing w:before="0" w:after="0"/>
      <w:ind w:left="440"/>
      <w:jc w:val="left"/>
    </w:pPr>
    <w:rPr>
      <w:rFonts w:asciiTheme="minorHAnsi" w:hAnsiTheme="minorHAnsi"/>
      <w:i/>
      <w:iCs/>
    </w:rPr>
  </w:style>
  <w:style w:type="table" w:styleId="Grillemoyenne3-Accent5">
    <w:name w:val="Medium Grid 3 Accent 5"/>
    <w:basedOn w:val="TableauNormal"/>
    <w:uiPriority w:val="69"/>
    <w:locked/>
    <w:rsid w:val="0054400C"/>
    <w:rPr>
      <w:rFonts w:ascii="Times New Roman" w:eastAsia="Times New Roman" w:hAnsi="Times New Roman"/>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styleId="Grillemoyenne2-Accent1">
    <w:name w:val="Medium Grid 2 Accent 1"/>
    <w:basedOn w:val="TableauNormal"/>
    <w:uiPriority w:val="68"/>
    <w:locked/>
    <w:rsid w:val="0054400C"/>
    <w:rPr>
      <w:rFonts w:ascii="Cambria" w:eastAsia="Times New Roma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paragraph" w:styleId="Sansinterligne">
    <w:name w:val="No Spacing"/>
    <w:link w:val="SansinterligneCar"/>
    <w:uiPriority w:val="1"/>
    <w:qFormat/>
    <w:rsid w:val="0054400C"/>
    <w:rPr>
      <w:sz w:val="22"/>
      <w:szCs w:val="22"/>
      <w:lang w:eastAsia="en-US"/>
    </w:rPr>
  </w:style>
  <w:style w:type="character" w:customStyle="1" w:styleId="Titre4Car">
    <w:name w:val="Titre 4 Car"/>
    <w:uiPriority w:val="9"/>
    <w:rsid w:val="0054400C"/>
    <w:rPr>
      <w:rFonts w:ascii="Cambria" w:eastAsia="Times New Roman" w:hAnsi="Cambria"/>
      <w:b/>
      <w:bCs/>
      <w:i/>
      <w:iCs/>
      <w:color w:val="4F81BD"/>
      <w:sz w:val="22"/>
      <w:szCs w:val="22"/>
      <w:lang w:val="it-IT" w:eastAsia="en-US"/>
    </w:rPr>
  </w:style>
  <w:style w:type="table" w:customStyle="1" w:styleId="Tabellanorm">
    <w:name w:val="Tabella norm"/>
    <w:semiHidden/>
    <w:locked/>
    <w:rsid w:val="0054400C"/>
    <w:rPr>
      <w:rFonts w:eastAsia="Times New Roman"/>
      <w:lang w:eastAsia="en-US" w:bidi="it-IT"/>
    </w:rPr>
    <w:tblPr>
      <w:tblInd w:w="0" w:type="dxa"/>
      <w:tblCellMar>
        <w:top w:w="0" w:type="dxa"/>
        <w:left w:w="108" w:type="dxa"/>
        <w:bottom w:w="0" w:type="dxa"/>
        <w:right w:w="108" w:type="dxa"/>
      </w:tblCellMar>
    </w:tblPr>
  </w:style>
  <w:style w:type="character" w:styleId="CitationHTML">
    <w:name w:val="HTML Cite"/>
    <w:uiPriority w:val="99"/>
    <w:unhideWhenUsed/>
    <w:locked/>
    <w:rsid w:val="0054400C"/>
    <w:rPr>
      <w:i/>
      <w:iCs/>
    </w:rPr>
  </w:style>
  <w:style w:type="character" w:customStyle="1" w:styleId="SansinterligneCar">
    <w:name w:val="Sans interligne Car"/>
    <w:link w:val="Sansinterligne"/>
    <w:uiPriority w:val="1"/>
    <w:rsid w:val="0054400C"/>
    <w:rPr>
      <w:sz w:val="22"/>
      <w:szCs w:val="22"/>
      <w:lang w:val="it-IT" w:eastAsia="en-US" w:bidi="ar-SA"/>
    </w:rPr>
  </w:style>
  <w:style w:type="paragraph" w:customStyle="1" w:styleId="elencopuntatolettere">
    <w:name w:val="elenco puntato lettere"/>
    <w:basedOn w:val="Enumeration"/>
    <w:link w:val="elencopuntatolettereCarattere"/>
    <w:autoRedefine/>
    <w:qFormat/>
    <w:rsid w:val="005A5E07"/>
    <w:pPr>
      <w:numPr>
        <w:numId w:val="73"/>
      </w:numPr>
      <w:spacing w:before="0" w:after="0" w:line="360" w:lineRule="auto"/>
    </w:pPr>
    <w:rPr>
      <w:rFonts w:ascii="Calibri Light" w:hAnsi="Calibri Light" w:cs="Calibri Light"/>
    </w:rPr>
  </w:style>
  <w:style w:type="paragraph" w:styleId="Textebrut">
    <w:name w:val="Plain Text"/>
    <w:basedOn w:val="Normal"/>
    <w:link w:val="TextebrutCar"/>
    <w:uiPriority w:val="99"/>
    <w:unhideWhenUsed/>
    <w:locked/>
    <w:rsid w:val="0054400C"/>
    <w:pPr>
      <w:spacing w:before="0" w:after="0" w:line="240" w:lineRule="auto"/>
    </w:pPr>
    <w:rPr>
      <w:rFonts w:ascii="Consolas" w:hAnsi="Consolas"/>
      <w:sz w:val="21"/>
      <w:szCs w:val="21"/>
    </w:rPr>
  </w:style>
  <w:style w:type="character" w:customStyle="1" w:styleId="TextebrutCar">
    <w:name w:val="Texte brut Car"/>
    <w:link w:val="Textebrut"/>
    <w:uiPriority w:val="99"/>
    <w:rsid w:val="0054400C"/>
    <w:rPr>
      <w:rFonts w:ascii="Consolas" w:hAnsi="Consolas" w:cs="Consolas"/>
      <w:sz w:val="21"/>
      <w:szCs w:val="21"/>
    </w:rPr>
  </w:style>
  <w:style w:type="paragraph" w:customStyle="1" w:styleId="elencopuntatosimboli">
    <w:name w:val="elenco puntato simboli"/>
    <w:basedOn w:val="Paragraphedeliste"/>
    <w:link w:val="elencopuntatosimboliCarattere1"/>
    <w:qFormat/>
    <w:rsid w:val="003C53D2"/>
    <w:pPr>
      <w:numPr>
        <w:ilvl w:val="1"/>
        <w:numId w:val="6"/>
      </w:numPr>
      <w:spacing w:before="0" w:after="0" w:line="240" w:lineRule="auto"/>
      <w:ind w:left="720"/>
      <w:jc w:val="left"/>
    </w:pPr>
    <w:rPr>
      <w:rFonts w:cs="Calibri Light"/>
      <w:szCs w:val="22"/>
      <w:lang w:eastAsia="en-US"/>
    </w:rPr>
  </w:style>
  <w:style w:type="character" w:customStyle="1" w:styleId="elencopuntatolettereCarattere">
    <w:name w:val="elenco puntato lettere Carattere"/>
    <w:link w:val="elencopuntatolettere"/>
    <w:rsid w:val="005A5E07"/>
    <w:rPr>
      <w:rFonts w:ascii="Calibri Light" w:hAnsi="Calibri Light" w:cs="Calibri Light"/>
      <w:sz w:val="20"/>
      <w:szCs w:val="20"/>
      <w:lang w:val="fr-FR" w:eastAsia="en-US"/>
    </w:rPr>
  </w:style>
  <w:style w:type="character" w:customStyle="1" w:styleId="Enfasisottolineato">
    <w:name w:val="Enfasi (sottolineato)"/>
    <w:uiPriority w:val="1"/>
    <w:qFormat/>
    <w:rsid w:val="0054400C"/>
    <w:rPr>
      <w:u w:val="single"/>
    </w:rPr>
  </w:style>
  <w:style w:type="paragraph" w:customStyle="1" w:styleId="didascalia">
    <w:name w:val="didascalia"/>
    <w:basedOn w:val="Normal"/>
    <w:link w:val="didascaliaCarattere"/>
    <w:qFormat/>
    <w:rsid w:val="0054400C"/>
    <w:rPr>
      <w:b/>
    </w:rPr>
  </w:style>
  <w:style w:type="character" w:customStyle="1" w:styleId="elencopuntatosimboliCarattere1">
    <w:name w:val="elenco puntato simboli Carattere1"/>
    <w:link w:val="elencopuntatosimboli"/>
    <w:rsid w:val="003C53D2"/>
    <w:rPr>
      <w:rFonts w:ascii="Calibri Light" w:hAnsi="Calibri Light" w:cs="Calibri Light"/>
      <w:sz w:val="20"/>
      <w:szCs w:val="22"/>
      <w:lang w:val="en-GB" w:eastAsia="en-US"/>
    </w:rPr>
  </w:style>
  <w:style w:type="paragraph" w:customStyle="1" w:styleId="testobox">
    <w:name w:val="testo box"/>
    <w:basedOn w:val="Paragraphe"/>
    <w:link w:val="testoboxCarattere"/>
    <w:autoRedefine/>
    <w:qFormat/>
    <w:rsid w:val="00A2680F"/>
    <w:pPr>
      <w:framePr w:hSpace="141" w:wrap="around" w:vAnchor="text" w:hAnchor="margin" w:y="233"/>
      <w:spacing w:before="0" w:after="0" w:line="360" w:lineRule="auto"/>
      <w:ind w:left="0"/>
    </w:pPr>
    <w:rPr>
      <w:lang w:val="en-GB"/>
    </w:rPr>
  </w:style>
  <w:style w:type="character" w:customStyle="1" w:styleId="didascaliaCarattere">
    <w:name w:val="didascalia Carattere"/>
    <w:link w:val="didascalia"/>
    <w:rsid w:val="0054400C"/>
    <w:rPr>
      <w:rFonts w:ascii="Georgia" w:hAnsi="Georgia"/>
      <w:b/>
      <w:sz w:val="20"/>
      <w:szCs w:val="20"/>
    </w:rPr>
  </w:style>
  <w:style w:type="paragraph" w:customStyle="1" w:styleId="testotabella">
    <w:name w:val="testo tabella"/>
    <w:link w:val="testotabellaCarattere"/>
    <w:autoRedefine/>
    <w:qFormat/>
    <w:rsid w:val="0054400C"/>
    <w:rPr>
      <w:rFonts w:ascii="Georgia" w:hAnsi="Georgia"/>
      <w:i/>
    </w:rPr>
  </w:style>
  <w:style w:type="character" w:customStyle="1" w:styleId="testoboxCarattere">
    <w:name w:val="testo box Carattere"/>
    <w:link w:val="testobox"/>
    <w:rsid w:val="00A2680F"/>
    <w:rPr>
      <w:rFonts w:ascii="Calibri Light" w:hAnsi="Calibri Light" w:cs="Arial"/>
      <w:sz w:val="20"/>
      <w:szCs w:val="20"/>
      <w:lang w:val="en-GB" w:eastAsia="en-US"/>
    </w:rPr>
  </w:style>
  <w:style w:type="character" w:customStyle="1" w:styleId="testotabellaCarattere">
    <w:name w:val="testo tabella Carattere"/>
    <w:link w:val="testotabella"/>
    <w:rsid w:val="0054400C"/>
    <w:rPr>
      <w:rFonts w:ascii="Georgia" w:hAnsi="Georgia"/>
      <w:i/>
      <w:lang w:val="it-IT" w:eastAsia="it-IT" w:bidi="ar-SA"/>
    </w:rPr>
  </w:style>
  <w:style w:type="character" w:styleId="Accentuation">
    <w:name w:val="Emphasis"/>
    <w:uiPriority w:val="20"/>
    <w:qFormat/>
    <w:rsid w:val="0054400C"/>
    <w:rPr>
      <w:i/>
      <w:iCs/>
    </w:rPr>
  </w:style>
  <w:style w:type="paragraph" w:customStyle="1" w:styleId="DidascaliaCentrata">
    <w:name w:val="Didascalia Centrata"/>
    <w:basedOn w:val="Titre3"/>
    <w:link w:val="DidascaliaCentrataCarattere"/>
    <w:qFormat/>
    <w:rsid w:val="00082BFC"/>
    <w:pPr>
      <w:keepNext w:val="0"/>
      <w:keepLines w:val="0"/>
      <w:widowControl/>
      <w:spacing w:after="0" w:line="240" w:lineRule="auto"/>
      <w:ind w:left="275"/>
      <w:jc w:val="left"/>
    </w:pPr>
    <w:rPr>
      <w:rFonts w:ascii="Calibri" w:eastAsia="Calibri" w:hAnsi="Calibri"/>
      <w:b/>
      <w:bCs w:val="0"/>
      <w:i w:val="0"/>
      <w:color w:val="4470B4"/>
      <w:sz w:val="22"/>
      <w:szCs w:val="24"/>
      <w:lang w:val="fr-FR"/>
    </w:rPr>
  </w:style>
  <w:style w:type="character" w:customStyle="1" w:styleId="DidascaliaCentrataCarattere">
    <w:name w:val="Didascalia Centrata Carattere"/>
    <w:link w:val="DidascaliaCentrata"/>
    <w:rsid w:val="00082BFC"/>
    <w:rPr>
      <w:rFonts w:cs="Arial"/>
      <w:b/>
      <w:color w:val="4470B4"/>
      <w:sz w:val="22"/>
      <w:lang w:val="fr-FR" w:eastAsia="en-US"/>
    </w:rPr>
  </w:style>
  <w:style w:type="paragraph" w:customStyle="1" w:styleId="Committente">
    <w:name w:val="Committente"/>
    <w:basedOn w:val="Normal"/>
    <w:qFormat/>
    <w:rsid w:val="0054400C"/>
    <w:pPr>
      <w:shd w:val="clear" w:color="auto" w:fill="00B0F0"/>
      <w:ind w:left="1134"/>
    </w:pPr>
    <w:rPr>
      <w:color w:val="FFFFFF"/>
    </w:rPr>
  </w:style>
  <w:style w:type="paragraph" w:customStyle="1" w:styleId="Frontespizio1">
    <w:name w:val="Frontespizio1"/>
    <w:basedOn w:val="Sansinterligne"/>
    <w:rsid w:val="0054400C"/>
    <w:rPr>
      <w:rFonts w:ascii="Georgia" w:eastAsia="Times New Roman" w:hAnsi="Georgia"/>
      <w:sz w:val="72"/>
      <w:szCs w:val="72"/>
    </w:rPr>
  </w:style>
  <w:style w:type="paragraph" w:customStyle="1" w:styleId="Frontespizio2">
    <w:name w:val="Frontespizio2"/>
    <w:basedOn w:val="Sansinterligne"/>
    <w:rsid w:val="0054400C"/>
    <w:rPr>
      <w:rFonts w:ascii="Georgia" w:eastAsia="Times New Roman" w:hAnsi="Georgia"/>
      <w:sz w:val="36"/>
      <w:szCs w:val="36"/>
    </w:rPr>
  </w:style>
  <w:style w:type="paragraph" w:customStyle="1" w:styleId="Frontespizio3">
    <w:name w:val="Frontespizio3"/>
    <w:basedOn w:val="Sansinterligne"/>
    <w:rsid w:val="0054400C"/>
    <w:rPr>
      <w:rFonts w:ascii="Georgia" w:hAnsi="Georgia"/>
      <w:sz w:val="24"/>
      <w:szCs w:val="24"/>
    </w:rPr>
  </w:style>
  <w:style w:type="paragraph" w:customStyle="1" w:styleId="AziendaNomeT33">
    <w:name w:val="AziendaNomeT33"/>
    <w:basedOn w:val="Normal"/>
    <w:qFormat/>
    <w:rsid w:val="0054400C"/>
    <w:pPr>
      <w:jc w:val="center"/>
    </w:pPr>
    <w:rPr>
      <w:b/>
      <w:sz w:val="32"/>
      <w:szCs w:val="32"/>
    </w:rPr>
  </w:style>
  <w:style w:type="paragraph" w:customStyle="1" w:styleId="AziendaIndirizzo">
    <w:name w:val="AziendaIndirizzo"/>
    <w:basedOn w:val="Normal"/>
    <w:qFormat/>
    <w:rsid w:val="0054400C"/>
    <w:pPr>
      <w:jc w:val="center"/>
    </w:pPr>
    <w:rPr>
      <w:sz w:val="28"/>
      <w:szCs w:val="28"/>
    </w:rPr>
  </w:style>
  <w:style w:type="paragraph" w:customStyle="1" w:styleId="AcronimiIndice">
    <w:name w:val="AcronimiIndice"/>
    <w:qFormat/>
    <w:rsid w:val="0054400C"/>
    <w:pPr>
      <w:spacing w:after="200" w:line="276" w:lineRule="auto"/>
    </w:pPr>
    <w:rPr>
      <w:rFonts w:ascii="Georgia" w:hAnsi="Georgia"/>
      <w:b/>
      <w:sz w:val="32"/>
      <w:szCs w:val="32"/>
      <w:lang w:eastAsia="en-US"/>
    </w:rPr>
  </w:style>
  <w:style w:type="paragraph" w:customStyle="1" w:styleId="ElencoVoci">
    <w:name w:val="Elenco Voci"/>
    <w:qFormat/>
    <w:rsid w:val="0054400C"/>
    <w:pPr>
      <w:spacing w:before="240" w:after="120" w:line="360" w:lineRule="auto"/>
      <w:ind w:left="357" w:hanging="357"/>
      <w:jc w:val="both"/>
    </w:pPr>
    <w:rPr>
      <w:rFonts w:ascii="Georgia" w:hAnsi="Georgia"/>
      <w:sz w:val="22"/>
      <w:szCs w:val="22"/>
      <w:lang w:eastAsia="en-US"/>
    </w:rPr>
  </w:style>
  <w:style w:type="paragraph" w:customStyle="1" w:styleId="Testoboxfonte">
    <w:name w:val="Testo box fonte"/>
    <w:basedOn w:val="didascalia"/>
    <w:qFormat/>
    <w:rsid w:val="0054400C"/>
    <w:pPr>
      <w:jc w:val="right"/>
    </w:pPr>
    <w:rPr>
      <w:b w:val="0"/>
      <w:i/>
    </w:rPr>
  </w:style>
  <w:style w:type="paragraph" w:customStyle="1" w:styleId="Note">
    <w:name w:val="Note"/>
    <w:qFormat/>
    <w:rsid w:val="0054400C"/>
    <w:pPr>
      <w:spacing w:after="200" w:line="360" w:lineRule="auto"/>
      <w:ind w:left="567" w:hanging="567"/>
      <w:jc w:val="both"/>
    </w:pPr>
    <w:rPr>
      <w:rFonts w:ascii="Georgia" w:hAnsi="Georgia"/>
      <w:lang w:eastAsia="en-US"/>
    </w:rPr>
  </w:style>
  <w:style w:type="table" w:customStyle="1" w:styleId="TabellaT33Box">
    <w:name w:val="TabellaT33_Box"/>
    <w:basedOn w:val="TableauNormal"/>
    <w:uiPriority w:val="99"/>
    <w:rsid w:val="0054400C"/>
    <w:tblPr>
      <w:jc w:val="center"/>
      <w:tblBorders>
        <w:top w:val="single" w:sz="4" w:space="0" w:color="auto"/>
        <w:left w:val="single" w:sz="4" w:space="0" w:color="auto"/>
        <w:bottom w:val="single" w:sz="4" w:space="0" w:color="auto"/>
        <w:right w:val="single" w:sz="4" w:space="0" w:color="auto"/>
      </w:tblBorders>
    </w:tblPr>
    <w:trPr>
      <w:jc w:val="center"/>
    </w:trPr>
    <w:tcPr>
      <w:shd w:val="clear" w:color="auto" w:fill="DBE5F1"/>
    </w:tcPr>
  </w:style>
  <w:style w:type="table" w:customStyle="1" w:styleId="TabellaT33Tabella1">
    <w:name w:val="TabellaT33_Tabella1"/>
    <w:basedOn w:val="Tabellanorm"/>
    <w:uiPriority w:val="99"/>
    <w:rsid w:val="0054400C"/>
    <w:rPr>
      <w:rFonts w:ascii="Georgia" w:hAnsi="Georgia"/>
      <w:i/>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rPr>
        <w:rFonts w:ascii="CG Times" w:hAnsi="CG Times"/>
        <w:b/>
        <w:i/>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DBE5F1"/>
      </w:tcPr>
    </w:tblStylePr>
  </w:style>
  <w:style w:type="paragraph" w:customStyle="1" w:styleId="testointestazionetabella">
    <w:name w:val="testo intestazione tabella"/>
    <w:link w:val="testointestazionetabellaCarattere"/>
    <w:qFormat/>
    <w:rsid w:val="0054400C"/>
    <w:rPr>
      <w:rFonts w:ascii="Georgia" w:hAnsi="Georgia"/>
      <w:b/>
      <w:i/>
    </w:rPr>
  </w:style>
  <w:style w:type="table" w:customStyle="1" w:styleId="TabellaT33Tabella2">
    <w:name w:val="TabellaT33_Tabella2"/>
    <w:basedOn w:val="TableauNormal"/>
    <w:uiPriority w:val="99"/>
    <w:rsid w:val="0054400C"/>
    <w:rPr>
      <w:rFonts w:ascii="Georgia" w:hAnsi="Georgia"/>
      <w:i/>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rPr>
        <w:rFonts w:ascii="CG Times" w:hAnsi="CG Times"/>
        <w:b/>
        <w:i/>
        <w:sz w:val="20"/>
      </w:rPr>
      <w:tblPr/>
      <w:tcPr>
        <w:shd w:val="clear" w:color="auto" w:fill="DBE5F1"/>
      </w:tcPr>
    </w:tblStylePr>
    <w:tblStylePr w:type="firstCol">
      <w:rPr>
        <w:rFonts w:ascii="CG Times" w:hAnsi="CG Times"/>
        <w:b/>
        <w:i/>
        <w:sz w:val="20"/>
      </w:rPr>
      <w:tblPr/>
      <w:tcPr>
        <w:shd w:val="clear" w:color="auto" w:fill="DBE5F1"/>
      </w:tcPr>
    </w:tblStylePr>
  </w:style>
  <w:style w:type="character" w:customStyle="1" w:styleId="testointestazionetabellaCarattere">
    <w:name w:val="testo intestazione tabella Carattere"/>
    <w:link w:val="testointestazionetabella"/>
    <w:rsid w:val="0054400C"/>
    <w:rPr>
      <w:rFonts w:ascii="Georgia" w:hAnsi="Georgia"/>
      <w:b/>
      <w:i/>
      <w:lang w:val="it-IT" w:eastAsia="it-IT" w:bidi="ar-SA"/>
    </w:rPr>
  </w:style>
  <w:style w:type="numbering" w:customStyle="1" w:styleId="elencopuntatopilivelli">
    <w:name w:val="elenco puntato più livelli"/>
    <w:basedOn w:val="Aucuneliste"/>
    <w:uiPriority w:val="99"/>
    <w:rsid w:val="0054400C"/>
    <w:pPr>
      <w:numPr>
        <w:numId w:val="2"/>
      </w:numPr>
    </w:pPr>
  </w:style>
  <w:style w:type="paragraph" w:styleId="En-tte">
    <w:name w:val="header"/>
    <w:basedOn w:val="Normal"/>
    <w:link w:val="En-tteCar"/>
    <w:unhideWhenUsed/>
    <w:locked/>
    <w:rsid w:val="0054400C"/>
    <w:pPr>
      <w:tabs>
        <w:tab w:val="center" w:pos="4819"/>
        <w:tab w:val="right" w:pos="9638"/>
      </w:tabs>
      <w:spacing w:before="0" w:after="0" w:line="240" w:lineRule="auto"/>
    </w:pPr>
  </w:style>
  <w:style w:type="character" w:customStyle="1" w:styleId="En-tteCar">
    <w:name w:val="En-tête Car"/>
    <w:link w:val="En-tte"/>
    <w:rsid w:val="0054400C"/>
    <w:rPr>
      <w:rFonts w:ascii="Georgia" w:hAnsi="Georgia"/>
      <w:sz w:val="22"/>
      <w:szCs w:val="22"/>
      <w:lang w:val="it-IT" w:eastAsia="en-US"/>
    </w:rPr>
  </w:style>
  <w:style w:type="paragraph" w:styleId="Pieddepage">
    <w:name w:val="footer"/>
    <w:basedOn w:val="Normal"/>
    <w:link w:val="PieddepageCar"/>
    <w:uiPriority w:val="99"/>
    <w:unhideWhenUsed/>
    <w:locked/>
    <w:rsid w:val="0054400C"/>
    <w:pPr>
      <w:tabs>
        <w:tab w:val="center" w:pos="4819"/>
        <w:tab w:val="right" w:pos="9638"/>
      </w:tabs>
      <w:spacing w:before="0" w:after="0" w:line="240" w:lineRule="auto"/>
    </w:pPr>
  </w:style>
  <w:style w:type="character" w:customStyle="1" w:styleId="PieddepageCar">
    <w:name w:val="Pied de page Car"/>
    <w:link w:val="Pieddepage"/>
    <w:uiPriority w:val="99"/>
    <w:rsid w:val="0054400C"/>
    <w:rPr>
      <w:rFonts w:ascii="Georgia" w:hAnsi="Georgia"/>
      <w:sz w:val="22"/>
      <w:szCs w:val="22"/>
      <w:lang w:val="it-IT" w:eastAsia="en-US"/>
    </w:rPr>
  </w:style>
  <w:style w:type="paragraph" w:customStyle="1" w:styleId="PiPagina">
    <w:name w:val="PièPagina"/>
    <w:qFormat/>
    <w:rsid w:val="0054400C"/>
    <w:pPr>
      <w:spacing w:after="200" w:line="276" w:lineRule="auto"/>
      <w:jc w:val="center"/>
    </w:pPr>
    <w:rPr>
      <w:rFonts w:ascii="Georgia" w:hAnsi="Georgia"/>
      <w:szCs w:val="22"/>
      <w:lang w:eastAsia="en-US"/>
    </w:rPr>
  </w:style>
  <w:style w:type="paragraph" w:styleId="Notedebasdepage">
    <w:name w:val="footnote text"/>
    <w:aliases w:val="stile 1,Footnote,Footnote1,Footnote2,Footnote3,Footnote4,Footnote5,Footnote6,Footnote7,Footnote8,Footnote9,Footnote10,Footnote11,Footnote21,Footnote31,Footnote41,Footnote51,Footnote61,Footnote71,Footnote81,Footnote91,fn,o"/>
    <w:basedOn w:val="Normal"/>
    <w:link w:val="NotedebasdepageCar"/>
    <w:uiPriority w:val="99"/>
    <w:unhideWhenUsed/>
    <w:qFormat/>
    <w:locked/>
    <w:rsid w:val="0054400C"/>
    <w:pPr>
      <w:spacing w:before="0" w:after="0" w:line="240" w:lineRule="auto"/>
    </w:pPr>
  </w:style>
  <w:style w:type="character" w:customStyle="1" w:styleId="NotedebasdepageCar">
    <w:name w:val="Note de bas de page Car"/>
    <w:aliases w:val="stile 1 Car,Footnote Car,Footnote1 Car,Footnote2 Car,Footnote3 Car,Footnote4 Car,Footnote5 Car,Footnote6 Car,Footnote7 Car,Footnote8 Car,Footnote9 Car,Footnote10 Car,Footnote11 Car,Footnote21 Car,Footnote31 Car,Footnote41 Car"/>
    <w:link w:val="Notedebasdepage"/>
    <w:uiPriority w:val="99"/>
    <w:rsid w:val="0054400C"/>
    <w:rPr>
      <w:rFonts w:ascii="Georgia" w:hAnsi="Georgia"/>
      <w:sz w:val="20"/>
      <w:szCs w:val="20"/>
    </w:rPr>
  </w:style>
  <w:style w:type="character" w:styleId="Appelnotedebasdep">
    <w:name w:val="footnote reference"/>
    <w:aliases w:val="Footnote symbol,Footnote Refernece,BVI fnr,Fußnotenzeichen_Raxen,callout,Footnote Reference Number,SUPERS,Footnote reference number,Times 10 Point,Exposant 3 Point,EN Footnote Reference,note TESI,-E Fußnotenzeichen, BVI fnr"/>
    <w:uiPriority w:val="99"/>
    <w:unhideWhenUsed/>
    <w:qFormat/>
    <w:locked/>
    <w:rsid w:val="0054400C"/>
    <w:rPr>
      <w:vertAlign w:val="superscript"/>
    </w:rPr>
  </w:style>
  <w:style w:type="paragraph" w:styleId="Paragraphedeliste">
    <w:name w:val="List Paragraph"/>
    <w:aliases w:val="texte de base,Listes,Normal bullet 2,Paragraph,lp1,1st level - Bullet List Paragraph,Lettre d'introduction,Bullet EY,List L1,Yellow Bullet,Bullet list,Numbered List,Citation List,List Paragraph (numbered (a)),List Paragraph1,Bullet 1"/>
    <w:basedOn w:val="Normal"/>
    <w:link w:val="ParagraphedelisteCar"/>
    <w:uiPriority w:val="34"/>
    <w:qFormat/>
    <w:locked/>
    <w:rsid w:val="00F65E10"/>
    <w:pPr>
      <w:spacing w:after="320"/>
      <w:contextualSpacing/>
    </w:pPr>
    <w:rPr>
      <w:lang w:eastAsia="it-IT"/>
    </w:rPr>
  </w:style>
  <w:style w:type="paragraph" w:styleId="Lgende">
    <w:name w:val="caption"/>
    <w:basedOn w:val="Normal"/>
    <w:next w:val="Normal"/>
    <w:uiPriority w:val="35"/>
    <w:unhideWhenUsed/>
    <w:qFormat/>
    <w:locked/>
    <w:rsid w:val="003A6898"/>
    <w:pPr>
      <w:keepNext/>
      <w:spacing w:before="0" w:after="200" w:line="240" w:lineRule="auto"/>
    </w:pPr>
    <w:rPr>
      <w:b/>
      <w:bCs/>
      <w:sz w:val="18"/>
      <w:szCs w:val="18"/>
    </w:rPr>
  </w:style>
  <w:style w:type="paragraph" w:styleId="NormalWeb">
    <w:name w:val="Normal (Web)"/>
    <w:basedOn w:val="Normal"/>
    <w:uiPriority w:val="99"/>
    <w:unhideWhenUsed/>
    <w:rsid w:val="0054400C"/>
    <w:pPr>
      <w:spacing w:before="100" w:beforeAutospacing="1" w:after="100" w:afterAutospacing="1" w:line="240" w:lineRule="auto"/>
      <w:jc w:val="left"/>
    </w:pPr>
    <w:rPr>
      <w:rFonts w:ascii="Times New Roman" w:eastAsia="Times New Roman" w:hAnsi="Times New Roman"/>
      <w:sz w:val="24"/>
      <w:szCs w:val="24"/>
      <w:lang w:eastAsia="it-IT"/>
    </w:rPr>
  </w:style>
  <w:style w:type="paragraph" w:styleId="Corpsdetexte">
    <w:name w:val="Body Text"/>
    <w:basedOn w:val="Normal"/>
    <w:link w:val="CorpsdetexteCar"/>
    <w:uiPriority w:val="99"/>
    <w:locked/>
    <w:rsid w:val="0039622F"/>
    <w:pPr>
      <w:tabs>
        <w:tab w:val="left" w:pos="0"/>
        <w:tab w:val="left" w:pos="567"/>
        <w:tab w:val="left" w:pos="1276"/>
        <w:tab w:val="left" w:pos="2552"/>
        <w:tab w:val="left" w:pos="3828"/>
        <w:tab w:val="left" w:pos="5103"/>
        <w:tab w:val="left" w:pos="6379"/>
        <w:tab w:val="right" w:pos="8364"/>
      </w:tabs>
      <w:spacing w:before="120" w:after="160" w:line="240" w:lineRule="atLeast"/>
    </w:pPr>
    <w:rPr>
      <w:rFonts w:ascii="Arial" w:eastAsia="Times New Roman" w:hAnsi="Arial"/>
      <w:lang w:eastAsia="sv-SE"/>
    </w:rPr>
  </w:style>
  <w:style w:type="character" w:customStyle="1" w:styleId="CorpsdetexteCar">
    <w:name w:val="Corps de texte Car"/>
    <w:link w:val="Corpsdetexte"/>
    <w:uiPriority w:val="99"/>
    <w:rsid w:val="0039622F"/>
    <w:rPr>
      <w:rFonts w:ascii="Arial" w:eastAsia="Times New Roman" w:hAnsi="Arial" w:cs="Times New Roman"/>
      <w:sz w:val="20"/>
      <w:szCs w:val="20"/>
      <w:lang w:val="en-GB" w:eastAsia="sv-SE"/>
    </w:rPr>
  </w:style>
  <w:style w:type="paragraph" w:customStyle="1" w:styleId="Elencoacolori-Colore11">
    <w:name w:val="Elenco a colori - Colore 11"/>
    <w:basedOn w:val="Normal"/>
    <w:uiPriority w:val="34"/>
    <w:qFormat/>
    <w:rsid w:val="0039622F"/>
    <w:pPr>
      <w:spacing w:before="120" w:after="0" w:line="240" w:lineRule="auto"/>
      <w:ind w:left="720"/>
      <w:contextualSpacing/>
      <w:jc w:val="left"/>
    </w:pPr>
    <w:rPr>
      <w:rFonts w:ascii="Times New Roman" w:hAnsi="Times New Roman"/>
      <w:sz w:val="24"/>
      <w:szCs w:val="24"/>
      <w:lang w:eastAsia="it-IT"/>
    </w:rPr>
  </w:style>
  <w:style w:type="paragraph" w:customStyle="1" w:styleId="subbullets-linear">
    <w:name w:val="subbullets-linear"/>
    <w:basedOn w:val="Normal"/>
    <w:rsid w:val="0039622F"/>
    <w:pPr>
      <w:spacing w:before="100" w:beforeAutospacing="1" w:after="100" w:afterAutospacing="1" w:line="240" w:lineRule="auto"/>
      <w:jc w:val="left"/>
    </w:pPr>
    <w:rPr>
      <w:rFonts w:ascii="Times New Roman" w:hAnsi="Times New Roman"/>
      <w:sz w:val="24"/>
      <w:szCs w:val="24"/>
      <w:lang w:eastAsia="it-IT"/>
    </w:rPr>
  </w:style>
  <w:style w:type="character" w:styleId="Lienhypertextesuivivisit">
    <w:name w:val="FollowedHyperlink"/>
    <w:uiPriority w:val="99"/>
    <w:semiHidden/>
    <w:unhideWhenUsed/>
    <w:locked/>
    <w:rsid w:val="0039622F"/>
    <w:rPr>
      <w:color w:val="800080"/>
      <w:u w:val="single"/>
    </w:rPr>
  </w:style>
  <w:style w:type="character" w:customStyle="1" w:styleId="TestonotaapidipaginaCarattere1">
    <w:name w:val="Testo nota a piè di pagina Carattere1"/>
    <w:aliases w:val="stile 1 Carattere1,Footnote Carattere1,Footnote1 Carattere1,Footnote2 Carattere1,Footnote3 Carattere1,Footnote4 Carattere1,Footnote5 Carattere1,Footnote6 Carattere1,Footnote7 Carattere1,Footnote8 Carattere1"/>
    <w:uiPriority w:val="99"/>
    <w:semiHidden/>
    <w:rsid w:val="0039622F"/>
    <w:rPr>
      <w:rFonts w:ascii="Georgia" w:hAnsi="Georgia"/>
      <w:sz w:val="20"/>
      <w:szCs w:val="20"/>
    </w:rPr>
  </w:style>
  <w:style w:type="table" w:customStyle="1" w:styleId="Grigliatabella1">
    <w:name w:val="Griglia tabella1"/>
    <w:basedOn w:val="TableauNormal"/>
    <w:rsid w:val="0039622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ps">
    <w:name w:val="hps"/>
    <w:basedOn w:val="Policepardfaut"/>
    <w:rsid w:val="0039622F"/>
  </w:style>
  <w:style w:type="paragraph" w:styleId="Tabledesillustrations">
    <w:name w:val="table of figures"/>
    <w:basedOn w:val="Normal"/>
    <w:next w:val="Normal"/>
    <w:uiPriority w:val="99"/>
    <w:unhideWhenUsed/>
    <w:locked/>
    <w:rsid w:val="0039622F"/>
    <w:pPr>
      <w:spacing w:before="120" w:after="0"/>
    </w:pPr>
    <w:rPr>
      <w:rFonts w:eastAsia="Times New Roman"/>
      <w:lang w:eastAsia="it-IT"/>
    </w:rPr>
  </w:style>
  <w:style w:type="paragraph" w:customStyle="1" w:styleId="Default">
    <w:name w:val="Default"/>
    <w:rsid w:val="0039622F"/>
    <w:pPr>
      <w:autoSpaceDE w:val="0"/>
      <w:autoSpaceDN w:val="0"/>
      <w:adjustRightInd w:val="0"/>
    </w:pPr>
    <w:rPr>
      <w:rFonts w:ascii="Trebuchet MS" w:eastAsia="Times New Roman" w:hAnsi="Trebuchet MS" w:cs="Trebuchet MS"/>
      <w:color w:val="000000"/>
    </w:rPr>
  </w:style>
  <w:style w:type="table" w:customStyle="1" w:styleId="Grigliatabella2">
    <w:name w:val="Griglia tabella2"/>
    <w:basedOn w:val="TableauNormal"/>
    <w:next w:val="Grilledutableau"/>
    <w:uiPriority w:val="59"/>
    <w:rsid w:val="0039622F"/>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Explorateurdedocuments">
    <w:name w:val="Document Map"/>
    <w:basedOn w:val="Normal"/>
    <w:link w:val="ExplorateurdedocumentsCar"/>
    <w:uiPriority w:val="99"/>
    <w:semiHidden/>
    <w:unhideWhenUsed/>
    <w:locked/>
    <w:rsid w:val="007245E2"/>
    <w:pPr>
      <w:spacing w:before="0" w:after="0" w:line="240" w:lineRule="auto"/>
    </w:pPr>
    <w:rPr>
      <w:rFonts w:ascii="Tahoma" w:hAnsi="Tahoma"/>
      <w:sz w:val="16"/>
      <w:szCs w:val="16"/>
    </w:rPr>
  </w:style>
  <w:style w:type="character" w:customStyle="1" w:styleId="ExplorateurdedocumentsCar">
    <w:name w:val="Explorateur de documents Car"/>
    <w:link w:val="Explorateurdedocuments"/>
    <w:uiPriority w:val="99"/>
    <w:semiHidden/>
    <w:rsid w:val="007245E2"/>
    <w:rPr>
      <w:rFonts w:ascii="Tahoma" w:hAnsi="Tahoma" w:cs="Tahoma"/>
      <w:sz w:val="16"/>
      <w:szCs w:val="16"/>
    </w:rPr>
  </w:style>
  <w:style w:type="character" w:customStyle="1" w:styleId="ParagraphedelisteCar">
    <w:name w:val="Paragraphe de liste Car"/>
    <w:aliases w:val="texte de base Car,Listes Car,Normal bullet 2 Car,Paragraph Car,lp1 Car,1st level - Bullet List Paragraph Car,Lettre d'introduction Car,Bullet EY Car,List L1 Car,Yellow Bullet Car,Bullet list Car,Numbered List Car,Bullet 1 Car"/>
    <w:link w:val="Paragraphedeliste"/>
    <w:uiPriority w:val="34"/>
    <w:qFormat/>
    <w:rsid w:val="00F65E10"/>
    <w:rPr>
      <w:rFonts w:ascii="Georgia" w:hAnsi="Georgia"/>
      <w:sz w:val="22"/>
      <w:szCs w:val="22"/>
      <w:lang w:val="en-GB"/>
    </w:rPr>
  </w:style>
  <w:style w:type="paragraph" w:customStyle="1" w:styleId="Stile1">
    <w:name w:val="Stile1"/>
    <w:basedOn w:val="Paragraphedeliste"/>
    <w:qFormat/>
    <w:rsid w:val="00651DE7"/>
    <w:pPr>
      <w:numPr>
        <w:numId w:val="3"/>
      </w:numPr>
      <w:shd w:val="clear" w:color="auto" w:fill="F2F2F2"/>
      <w:spacing w:before="0" w:after="200" w:line="252" w:lineRule="auto"/>
      <w:jc w:val="left"/>
    </w:pPr>
    <w:rPr>
      <w:rFonts w:ascii="Calibri" w:hAnsi="Calibri" w:cs="Calibri"/>
      <w:b/>
      <w:sz w:val="28"/>
      <w:szCs w:val="28"/>
      <w:lang w:val="fr-FR" w:eastAsia="en-US" w:bidi="en-US"/>
    </w:rPr>
  </w:style>
  <w:style w:type="character" w:customStyle="1" w:styleId="shorttext">
    <w:name w:val="short_text"/>
    <w:basedOn w:val="Policepardfaut"/>
    <w:rsid w:val="004E4889"/>
  </w:style>
  <w:style w:type="character" w:customStyle="1" w:styleId="bold">
    <w:name w:val="bold"/>
    <w:basedOn w:val="Policepardfaut"/>
    <w:rsid w:val="00B67BB2"/>
  </w:style>
  <w:style w:type="character" w:customStyle="1" w:styleId="collapsed">
    <w:name w:val="collapsed"/>
    <w:basedOn w:val="Policepardfaut"/>
    <w:rsid w:val="00B67BB2"/>
  </w:style>
  <w:style w:type="paragraph" w:customStyle="1" w:styleId="Grigliaacolori-Colore11">
    <w:name w:val="Griglia a colori - Colore 11"/>
    <w:basedOn w:val="Normal"/>
    <w:next w:val="Normal"/>
    <w:link w:val="Grigliaacolori-Colore1Carattere"/>
    <w:qFormat/>
    <w:rsid w:val="005C5A0D"/>
    <w:pPr>
      <w:spacing w:before="120" w:after="200"/>
    </w:pPr>
    <w:rPr>
      <w:rFonts w:eastAsia="Cambria"/>
      <w:i/>
      <w:iCs/>
      <w:color w:val="000000"/>
      <w:sz w:val="24"/>
    </w:rPr>
  </w:style>
  <w:style w:type="character" w:customStyle="1" w:styleId="Grigliaacolori-Colore1Carattere">
    <w:name w:val="Griglia a colori - Colore 1 Carattere"/>
    <w:link w:val="Grigliaacolori-Colore11"/>
    <w:rsid w:val="005C5A0D"/>
    <w:rPr>
      <w:rFonts w:ascii="Georgia" w:eastAsia="Cambria" w:hAnsi="Georgia" w:cs="Times New Roman"/>
      <w:i/>
      <w:iCs/>
      <w:color w:val="000000"/>
      <w:sz w:val="24"/>
    </w:rPr>
  </w:style>
  <w:style w:type="character" w:styleId="Textedelespacerserv">
    <w:name w:val="Placeholder Text"/>
    <w:uiPriority w:val="99"/>
    <w:semiHidden/>
    <w:locked/>
    <w:rsid w:val="00B403FA"/>
    <w:rPr>
      <w:color w:val="808080"/>
    </w:rPr>
  </w:style>
  <w:style w:type="character" w:customStyle="1" w:styleId="atn">
    <w:name w:val="atn"/>
    <w:rsid w:val="003E7576"/>
  </w:style>
  <w:style w:type="character" w:customStyle="1" w:styleId="Titre4Car1">
    <w:name w:val="Titre 4 Car1"/>
    <w:link w:val="Titre4"/>
    <w:uiPriority w:val="9"/>
    <w:rsid w:val="00985D63"/>
    <w:rPr>
      <w:rFonts w:ascii="Georgia" w:eastAsia="Times New Roman" w:hAnsi="Georgia" w:cs="Times New Roman"/>
      <w:b/>
      <w:bCs/>
      <w:sz w:val="24"/>
      <w:szCs w:val="28"/>
      <w:lang w:val="en-GB" w:eastAsia="en-US"/>
    </w:rPr>
  </w:style>
  <w:style w:type="table" w:customStyle="1" w:styleId="Grilledutableau1">
    <w:name w:val="Grille du tableau1"/>
    <w:basedOn w:val="TableauNormal"/>
    <w:next w:val="Grilledutableau"/>
    <w:uiPriority w:val="59"/>
    <w:rsid w:val="00985D63"/>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st">
    <w:name w:val="st"/>
    <w:rsid w:val="00764257"/>
  </w:style>
  <w:style w:type="paragraph" w:customStyle="1" w:styleId="western1">
    <w:name w:val="western1"/>
    <w:basedOn w:val="Normal"/>
    <w:rsid w:val="00C56EAF"/>
    <w:pPr>
      <w:spacing w:before="0" w:after="0"/>
    </w:pPr>
    <w:rPr>
      <w:lang w:eastAsia="it-IT"/>
    </w:rPr>
  </w:style>
  <w:style w:type="character" w:customStyle="1" w:styleId="Caratteredellanota">
    <w:name w:val="Carattere della nota"/>
    <w:rsid w:val="00B6416A"/>
    <w:rPr>
      <w:vertAlign w:val="superscript"/>
    </w:rPr>
  </w:style>
  <w:style w:type="paragraph" w:customStyle="1" w:styleId="CM1">
    <w:name w:val="CM1"/>
    <w:basedOn w:val="Default"/>
    <w:next w:val="Default"/>
    <w:uiPriority w:val="99"/>
    <w:rsid w:val="00EA32FC"/>
    <w:rPr>
      <w:rFonts w:ascii="EUAlbertina" w:eastAsia="Calibri" w:hAnsi="EUAlbertina" w:cs="Times New Roman"/>
      <w:color w:val="auto"/>
    </w:rPr>
  </w:style>
  <w:style w:type="paragraph" w:customStyle="1" w:styleId="CM3">
    <w:name w:val="CM3"/>
    <w:basedOn w:val="Default"/>
    <w:next w:val="Default"/>
    <w:uiPriority w:val="99"/>
    <w:rsid w:val="00EA32FC"/>
    <w:rPr>
      <w:rFonts w:ascii="EUAlbertina" w:eastAsia="Calibri" w:hAnsi="EUAlbertina" w:cs="Times New Roman"/>
      <w:color w:val="auto"/>
    </w:rPr>
  </w:style>
  <w:style w:type="table" w:customStyle="1" w:styleId="Grilledutableau2">
    <w:name w:val="Grille du tableau2"/>
    <w:basedOn w:val="TableauNormal"/>
    <w:next w:val="Grilledutableau"/>
    <w:uiPriority w:val="59"/>
    <w:rsid w:val="00C91FE1"/>
    <w:rPr>
      <w:sz w:val="22"/>
      <w:szCs w:val="22"/>
      <w:lang w:val="fr-FR"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lledutableau3">
    <w:name w:val="Grille du tableau3"/>
    <w:basedOn w:val="TableauNormal"/>
    <w:next w:val="Grilledutableau"/>
    <w:uiPriority w:val="59"/>
    <w:rsid w:val="00C91FE1"/>
    <w:rPr>
      <w:sz w:val="22"/>
      <w:szCs w:val="22"/>
      <w:lang w:val="fr-FR"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M4">
    <w:name w:val="toc 4"/>
    <w:basedOn w:val="Normal"/>
    <w:next w:val="Normal"/>
    <w:autoRedefine/>
    <w:rsid w:val="00B64458"/>
    <w:pPr>
      <w:spacing w:before="0" w:after="0"/>
      <w:ind w:left="660"/>
      <w:jc w:val="left"/>
    </w:pPr>
    <w:rPr>
      <w:rFonts w:asciiTheme="minorHAnsi" w:hAnsiTheme="minorHAnsi"/>
      <w:sz w:val="18"/>
      <w:szCs w:val="18"/>
    </w:rPr>
  </w:style>
  <w:style w:type="paragraph" w:styleId="TM5">
    <w:name w:val="toc 5"/>
    <w:basedOn w:val="Normal"/>
    <w:next w:val="Normal"/>
    <w:autoRedefine/>
    <w:rsid w:val="00B64458"/>
    <w:pPr>
      <w:spacing w:before="0" w:after="0"/>
      <w:ind w:left="880"/>
      <w:jc w:val="left"/>
    </w:pPr>
    <w:rPr>
      <w:rFonts w:asciiTheme="minorHAnsi" w:hAnsiTheme="minorHAnsi"/>
      <w:sz w:val="18"/>
      <w:szCs w:val="18"/>
    </w:rPr>
  </w:style>
  <w:style w:type="paragraph" w:styleId="TM6">
    <w:name w:val="toc 6"/>
    <w:basedOn w:val="Normal"/>
    <w:next w:val="Normal"/>
    <w:autoRedefine/>
    <w:rsid w:val="00B64458"/>
    <w:pPr>
      <w:spacing w:before="0" w:after="0"/>
      <w:ind w:left="1100"/>
      <w:jc w:val="left"/>
    </w:pPr>
    <w:rPr>
      <w:rFonts w:asciiTheme="minorHAnsi" w:hAnsiTheme="minorHAnsi"/>
      <w:sz w:val="18"/>
      <w:szCs w:val="18"/>
    </w:rPr>
  </w:style>
  <w:style w:type="paragraph" w:styleId="TM7">
    <w:name w:val="toc 7"/>
    <w:basedOn w:val="Normal"/>
    <w:next w:val="Normal"/>
    <w:autoRedefine/>
    <w:rsid w:val="00B64458"/>
    <w:pPr>
      <w:spacing w:before="0" w:after="0"/>
      <w:ind w:left="1320"/>
      <w:jc w:val="left"/>
    </w:pPr>
    <w:rPr>
      <w:rFonts w:asciiTheme="minorHAnsi" w:hAnsiTheme="minorHAnsi"/>
      <w:sz w:val="18"/>
      <w:szCs w:val="18"/>
    </w:rPr>
  </w:style>
  <w:style w:type="paragraph" w:styleId="TM8">
    <w:name w:val="toc 8"/>
    <w:basedOn w:val="Normal"/>
    <w:next w:val="Normal"/>
    <w:autoRedefine/>
    <w:rsid w:val="00B64458"/>
    <w:pPr>
      <w:spacing w:before="0" w:after="0"/>
      <w:ind w:left="1540"/>
      <w:jc w:val="left"/>
    </w:pPr>
    <w:rPr>
      <w:rFonts w:asciiTheme="minorHAnsi" w:hAnsiTheme="minorHAnsi"/>
      <w:sz w:val="18"/>
      <w:szCs w:val="18"/>
    </w:rPr>
  </w:style>
  <w:style w:type="paragraph" w:styleId="TM9">
    <w:name w:val="toc 9"/>
    <w:basedOn w:val="Normal"/>
    <w:next w:val="Normal"/>
    <w:autoRedefine/>
    <w:rsid w:val="00B64458"/>
    <w:pPr>
      <w:spacing w:before="0" w:after="0"/>
      <w:ind w:left="1760"/>
      <w:jc w:val="left"/>
    </w:pPr>
    <w:rPr>
      <w:rFonts w:asciiTheme="minorHAnsi" w:hAnsiTheme="minorHAnsi"/>
      <w:sz w:val="18"/>
      <w:szCs w:val="18"/>
    </w:rPr>
  </w:style>
  <w:style w:type="character" w:customStyle="1" w:styleId="apple-converted-space">
    <w:name w:val="apple-converted-space"/>
    <w:basedOn w:val="Policepardfaut"/>
    <w:rsid w:val="00724572"/>
  </w:style>
  <w:style w:type="character" w:customStyle="1" w:styleId="TestofumettoCarattere20">
    <w:name w:val="Testo fumetto Carattere2"/>
    <w:basedOn w:val="Policepardfaut"/>
    <w:uiPriority w:val="99"/>
    <w:semiHidden/>
    <w:rsid w:val="006869C8"/>
    <w:rPr>
      <w:rFonts w:ascii="Lucida Grande" w:hAnsi="Lucida Grande"/>
      <w:sz w:val="18"/>
      <w:szCs w:val="18"/>
    </w:rPr>
  </w:style>
  <w:style w:type="paragraph" w:customStyle="1" w:styleId="AgencySubHeadings">
    <w:name w:val="Agency Sub Headings"/>
    <w:basedOn w:val="Normal"/>
    <w:uiPriority w:val="99"/>
    <w:rsid w:val="00116EB3"/>
    <w:pPr>
      <w:spacing w:before="0" w:after="0" w:line="240" w:lineRule="auto"/>
    </w:pPr>
    <w:rPr>
      <w:rFonts w:ascii="Arial" w:eastAsiaTheme="minorHAnsi" w:hAnsi="Arial"/>
      <w:b/>
      <w:bCs/>
      <w:sz w:val="24"/>
      <w:szCs w:val="24"/>
      <w:lang w:val="fr-FR" w:eastAsia="fr-FR"/>
    </w:rPr>
  </w:style>
  <w:style w:type="paragraph" w:styleId="Listepuces">
    <w:name w:val="List Bullet"/>
    <w:aliases w:val="First Tier Bullet,rÈsumÈ,Cha"/>
    <w:basedOn w:val="Corpsdetexte"/>
    <w:qFormat/>
    <w:rsid w:val="00116EB3"/>
    <w:pPr>
      <w:numPr>
        <w:numId w:val="5"/>
      </w:numPr>
      <w:tabs>
        <w:tab w:val="clear" w:pos="0"/>
        <w:tab w:val="clear" w:pos="567"/>
        <w:tab w:val="clear" w:pos="1276"/>
        <w:tab w:val="clear" w:pos="2552"/>
        <w:tab w:val="clear" w:pos="3828"/>
        <w:tab w:val="clear" w:pos="5103"/>
        <w:tab w:val="clear" w:pos="6379"/>
        <w:tab w:val="clear" w:pos="8364"/>
        <w:tab w:val="num" w:pos="360"/>
      </w:tabs>
      <w:spacing w:after="120" w:line="240" w:lineRule="auto"/>
      <w:ind w:left="0" w:firstLine="0"/>
    </w:pPr>
    <w:rPr>
      <w:rFonts w:ascii="Georgia" w:hAnsi="Georgia"/>
      <w:lang w:eastAsia="fr-BE"/>
    </w:rPr>
  </w:style>
  <w:style w:type="character" w:customStyle="1" w:styleId="breadcrumbs">
    <w:name w:val="breadcrumbs"/>
    <w:basedOn w:val="Policepardfaut"/>
    <w:rsid w:val="000A1F8D"/>
  </w:style>
  <w:style w:type="paragraph" w:customStyle="1" w:styleId="Text4">
    <w:name w:val="Text 4"/>
    <w:basedOn w:val="Normal"/>
    <w:rsid w:val="00A5553E"/>
    <w:pPr>
      <w:spacing w:before="0" w:line="240" w:lineRule="auto"/>
      <w:ind w:left="2880"/>
    </w:pPr>
    <w:rPr>
      <w:rFonts w:ascii="Times New Roman" w:eastAsia="Times New Roman" w:hAnsi="Times New Roman"/>
      <w:sz w:val="24"/>
      <w:szCs w:val="24"/>
    </w:rPr>
  </w:style>
  <w:style w:type="character" w:styleId="Accentuationintense">
    <w:name w:val="Intense Emphasis"/>
    <w:basedOn w:val="Policepardfaut"/>
    <w:uiPriority w:val="21"/>
    <w:qFormat/>
    <w:rsid w:val="000B18ED"/>
    <w:rPr>
      <w:b/>
      <w:bCs/>
      <w:i/>
      <w:iCs/>
      <w:color w:val="4F81BD" w:themeColor="accent1"/>
    </w:rPr>
  </w:style>
  <w:style w:type="character" w:customStyle="1" w:styleId="Titre6Car">
    <w:name w:val="Titre 6 Car"/>
    <w:basedOn w:val="Policepardfaut"/>
    <w:link w:val="Titre6"/>
    <w:rsid w:val="006773A5"/>
    <w:rPr>
      <w:rFonts w:asciiTheme="majorHAnsi" w:eastAsiaTheme="majorEastAsia" w:hAnsiTheme="majorHAnsi" w:cstheme="majorBidi"/>
      <w:i/>
      <w:iCs/>
      <w:color w:val="243F60" w:themeColor="accent1" w:themeShade="7F"/>
      <w:sz w:val="22"/>
      <w:szCs w:val="22"/>
      <w:lang w:val="en-GB" w:eastAsia="de-DE"/>
    </w:rPr>
  </w:style>
  <w:style w:type="paragraph" w:customStyle="1" w:styleId="Table">
    <w:name w:val="Table"/>
    <w:basedOn w:val="Normal"/>
    <w:uiPriority w:val="99"/>
    <w:rsid w:val="006773A5"/>
    <w:pPr>
      <w:spacing w:before="120" w:line="240" w:lineRule="atLeast"/>
      <w:jc w:val="center"/>
    </w:pPr>
    <w:rPr>
      <w:rFonts w:ascii="Times New Roman" w:hAnsi="Times New Roman"/>
      <w:color w:val="000000"/>
      <w:lang w:eastAsia="it-IT"/>
    </w:rPr>
  </w:style>
  <w:style w:type="paragraph" w:customStyle="1" w:styleId="table0">
    <w:name w:val="table0"/>
    <w:basedOn w:val="Normal"/>
    <w:rsid w:val="006773A5"/>
    <w:pPr>
      <w:spacing w:before="100" w:beforeAutospacing="1" w:after="100" w:afterAutospacing="1" w:line="240" w:lineRule="auto"/>
      <w:jc w:val="left"/>
    </w:pPr>
    <w:rPr>
      <w:rFonts w:ascii="Times New Roman" w:eastAsia="Times New Roman" w:hAnsi="Times New Roman"/>
      <w:color w:val="000000"/>
      <w:sz w:val="24"/>
      <w:szCs w:val="24"/>
      <w:lang w:eastAsia="it-IT"/>
    </w:rPr>
  </w:style>
  <w:style w:type="paragraph" w:customStyle="1" w:styleId="table1">
    <w:name w:val="table"/>
    <w:basedOn w:val="Normal"/>
    <w:rsid w:val="006773A5"/>
    <w:pPr>
      <w:spacing w:before="100" w:beforeAutospacing="1" w:after="100" w:afterAutospacing="1" w:line="240" w:lineRule="auto"/>
      <w:jc w:val="left"/>
    </w:pPr>
    <w:rPr>
      <w:rFonts w:ascii="Times New Roman" w:eastAsia="Times New Roman" w:hAnsi="Times New Roman"/>
      <w:color w:val="000000"/>
      <w:sz w:val="24"/>
      <w:szCs w:val="24"/>
      <w:lang w:eastAsia="it-IT"/>
    </w:rPr>
  </w:style>
  <w:style w:type="table" w:customStyle="1" w:styleId="TabellaT33Tabella11">
    <w:name w:val="TabellaT33_Tabella11"/>
    <w:basedOn w:val="TableauNormal"/>
    <w:uiPriority w:val="99"/>
    <w:rsid w:val="006773A5"/>
    <w:pPr>
      <w:spacing w:before="60" w:after="60"/>
    </w:pPr>
    <w:rPr>
      <w:rFonts w:ascii="Georgia" w:eastAsia="Times New Roman" w:hAnsi="Georgia"/>
      <w:i/>
      <w:color w:val="000000"/>
      <w:sz w:val="20"/>
      <w:szCs w:val="20"/>
      <w:lang w:eastAsia="en-US" w:bidi="it-IT"/>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rPr>
        <w:rFonts w:ascii="Georgia" w:hAnsi="Georgia"/>
        <w:b/>
        <w:i/>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DBE5F1"/>
      </w:tcPr>
    </w:tblStylePr>
  </w:style>
  <w:style w:type="table" w:customStyle="1" w:styleId="Elencomedio1-Colore11">
    <w:name w:val="Elenco medio 1 - Colore 11"/>
    <w:basedOn w:val="TableauNormal"/>
    <w:uiPriority w:val="65"/>
    <w:rsid w:val="006773A5"/>
    <w:rPr>
      <w:rFonts w:asciiTheme="minorHAnsi" w:eastAsiaTheme="minorHAnsi" w:hAnsiTheme="minorHAnsi" w:cstheme="minorBidi"/>
      <w:color w:val="000000" w:themeColor="text1"/>
      <w:sz w:val="22"/>
      <w:szCs w:val="22"/>
      <w:lang w:val="fr-FR" w:eastAsia="en-US"/>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customStyle="1" w:styleId="Sfondomedio1-Colore11">
    <w:name w:val="Sfondo medio 1 - Colore 11"/>
    <w:basedOn w:val="TableauNormal"/>
    <w:uiPriority w:val="63"/>
    <w:rsid w:val="006773A5"/>
    <w:rPr>
      <w:sz w:val="20"/>
      <w:szCs w:val="20"/>
      <w:lang w:val="fr-FR" w:eastAsia="fr-FR"/>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character" w:customStyle="1" w:styleId="ft">
    <w:name w:val="ft"/>
    <w:basedOn w:val="Policepardfaut"/>
    <w:rsid w:val="006773A5"/>
  </w:style>
  <w:style w:type="table" w:customStyle="1" w:styleId="TabellaT33Tabella111">
    <w:name w:val="TabellaT33_Tabella111"/>
    <w:basedOn w:val="TableauNormal"/>
    <w:uiPriority w:val="99"/>
    <w:rsid w:val="006773A5"/>
    <w:pPr>
      <w:spacing w:before="60" w:after="60"/>
    </w:pPr>
    <w:rPr>
      <w:rFonts w:ascii="Georgia" w:eastAsia="Times New Roman" w:hAnsi="Georgia"/>
      <w:i/>
      <w:color w:val="000000"/>
      <w:sz w:val="20"/>
      <w:szCs w:val="20"/>
      <w:lang w:eastAsia="en-US" w:bidi="it-IT"/>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rPr>
        <w:rFonts w:ascii="Georgia" w:hAnsi="Georgia"/>
        <w:b/>
        <w:i/>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DBE5F1"/>
      </w:tcPr>
    </w:tblStylePr>
  </w:style>
  <w:style w:type="table" w:customStyle="1" w:styleId="TabellaT33Tabella1111">
    <w:name w:val="TabellaT33_Tabella1111"/>
    <w:basedOn w:val="TableauNormal"/>
    <w:uiPriority w:val="99"/>
    <w:rsid w:val="006773A5"/>
    <w:pPr>
      <w:spacing w:before="60" w:after="60"/>
    </w:pPr>
    <w:rPr>
      <w:rFonts w:ascii="Georgia" w:eastAsia="Times New Roman" w:hAnsi="Georgia"/>
      <w:i/>
      <w:color w:val="000000"/>
      <w:sz w:val="20"/>
      <w:szCs w:val="20"/>
      <w:lang w:eastAsia="en-US" w:bidi="it-IT"/>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rPr>
        <w:rFonts w:ascii="Georgia" w:hAnsi="Georgia"/>
        <w:b/>
        <w:i/>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DBE5F1"/>
      </w:tcPr>
    </w:tblStylePr>
  </w:style>
  <w:style w:type="table" w:customStyle="1" w:styleId="Grigliatabella3">
    <w:name w:val="Griglia tabella3"/>
    <w:basedOn w:val="TableauNormal"/>
    <w:next w:val="Grilledutableau"/>
    <w:uiPriority w:val="59"/>
    <w:rsid w:val="006773A5"/>
    <w:rPr>
      <w:rFonts w:eastAsia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gliatabella4">
    <w:name w:val="Griglia tabella4"/>
    <w:basedOn w:val="TableauNormal"/>
    <w:next w:val="Grilledutableau"/>
    <w:rsid w:val="006773A5"/>
    <w:rPr>
      <w:rFonts w:ascii="Georgia" w:eastAsiaTheme="minorHAnsi" w:hAnsi="Georgia" w:cstheme="minorBidi"/>
      <w:color w:val="000000"/>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gliatabella41">
    <w:name w:val="Griglia tabella41"/>
    <w:basedOn w:val="TableauNormal"/>
    <w:next w:val="Grilledutableau"/>
    <w:rsid w:val="006773A5"/>
    <w:rPr>
      <w:rFonts w:ascii="Georgia" w:eastAsiaTheme="minorHAnsi" w:hAnsi="Georgia" w:cstheme="minorBidi"/>
      <w:color w:val="000000"/>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aT33Tabella1112">
    <w:name w:val="TabellaT33_Tabella1112"/>
    <w:basedOn w:val="TableauNormal"/>
    <w:uiPriority w:val="99"/>
    <w:rsid w:val="006773A5"/>
    <w:pPr>
      <w:spacing w:before="60" w:after="60"/>
    </w:pPr>
    <w:rPr>
      <w:rFonts w:ascii="Georgia" w:eastAsia="Times New Roman" w:hAnsi="Georgia"/>
      <w:i/>
      <w:color w:val="000000"/>
      <w:sz w:val="20"/>
      <w:szCs w:val="20"/>
      <w:lang w:eastAsia="en-US" w:bidi="it-IT"/>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jc w:val="center"/>
    </w:trPr>
    <w:tblStylePr w:type="firstRow">
      <w:rPr>
        <w:rFonts w:ascii="Georgia" w:hAnsi="Georgia"/>
        <w:b/>
        <w:i/>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DBE5F1"/>
      </w:tcPr>
    </w:tblStylePr>
  </w:style>
  <w:style w:type="table" w:customStyle="1" w:styleId="Grigliatabella21">
    <w:name w:val="Griglia tabella21"/>
    <w:basedOn w:val="TableauNormal"/>
    <w:next w:val="Grilledutableau"/>
    <w:rsid w:val="006773A5"/>
    <w:rPr>
      <w:rFonts w:ascii="Georgia" w:eastAsiaTheme="minorHAnsi" w:hAnsi="Georgia" w:cstheme="minorBidi"/>
      <w:color w:val="000000"/>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gliatabella11">
    <w:name w:val="Griglia tabella11"/>
    <w:basedOn w:val="TableauNormal"/>
    <w:next w:val="Grilledutableau"/>
    <w:rsid w:val="006773A5"/>
    <w:rPr>
      <w:rFonts w:ascii="Georgia" w:eastAsiaTheme="minorHAnsi" w:hAnsi="Georgia" w:cstheme="minorBidi"/>
      <w:color w:val="000000"/>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x">
    <w:name w:val="tx"/>
    <w:basedOn w:val="Policepardfaut"/>
    <w:rsid w:val="006773A5"/>
  </w:style>
  <w:style w:type="character" w:customStyle="1" w:styleId="txf171">
    <w:name w:val="tx f171"/>
    <w:basedOn w:val="Policepardfaut"/>
    <w:rsid w:val="006773A5"/>
  </w:style>
  <w:style w:type="character" w:customStyle="1" w:styleId="Titre5Car">
    <w:name w:val="Titre 5 Car"/>
    <w:basedOn w:val="Policepardfaut"/>
    <w:link w:val="Titre5"/>
    <w:rsid w:val="00F25878"/>
    <w:rPr>
      <w:rFonts w:asciiTheme="majorHAnsi" w:eastAsiaTheme="majorEastAsia" w:hAnsiTheme="majorHAnsi" w:cstheme="majorBidi"/>
      <w:color w:val="244061" w:themeColor="accent1" w:themeShade="80"/>
      <w:sz w:val="22"/>
      <w:szCs w:val="22"/>
      <w:lang w:val="en-GB" w:eastAsia="en-US"/>
    </w:rPr>
  </w:style>
  <w:style w:type="character" w:customStyle="1" w:styleId="Titre7Car">
    <w:name w:val="Titre 7 Car"/>
    <w:basedOn w:val="Policepardfaut"/>
    <w:link w:val="Titre7"/>
    <w:rsid w:val="00F25878"/>
    <w:rPr>
      <w:rFonts w:asciiTheme="majorHAnsi" w:eastAsiaTheme="majorEastAsia" w:hAnsiTheme="majorHAnsi" w:cstheme="majorBidi"/>
      <w:i/>
      <w:iCs/>
      <w:color w:val="404040" w:themeColor="text1" w:themeTint="BF"/>
      <w:sz w:val="22"/>
      <w:szCs w:val="22"/>
      <w:lang w:val="en-GB" w:eastAsia="en-US"/>
    </w:rPr>
  </w:style>
  <w:style w:type="character" w:customStyle="1" w:styleId="Titre8Car">
    <w:name w:val="Titre 8 Car"/>
    <w:basedOn w:val="Policepardfaut"/>
    <w:link w:val="Titre8"/>
    <w:rsid w:val="00F25878"/>
    <w:rPr>
      <w:rFonts w:asciiTheme="majorHAnsi" w:eastAsiaTheme="majorEastAsia" w:hAnsiTheme="majorHAnsi" w:cstheme="majorBidi"/>
      <w:color w:val="363636" w:themeColor="text1" w:themeTint="C9"/>
      <w:sz w:val="20"/>
      <w:szCs w:val="20"/>
      <w:lang w:val="en-GB" w:eastAsia="en-US"/>
    </w:rPr>
  </w:style>
  <w:style w:type="character" w:customStyle="1" w:styleId="Titre9Car">
    <w:name w:val="Titre 9 Car"/>
    <w:basedOn w:val="Policepardfaut"/>
    <w:link w:val="Titre9"/>
    <w:rsid w:val="00F25878"/>
    <w:rPr>
      <w:rFonts w:asciiTheme="majorHAnsi" w:eastAsiaTheme="majorEastAsia" w:hAnsiTheme="majorHAnsi" w:cstheme="majorBidi"/>
      <w:i/>
      <w:iCs/>
      <w:color w:val="363636" w:themeColor="text1" w:themeTint="C9"/>
      <w:sz w:val="20"/>
      <w:szCs w:val="20"/>
      <w:lang w:val="en-GB" w:eastAsia="en-US"/>
    </w:rPr>
  </w:style>
  <w:style w:type="character" w:customStyle="1" w:styleId="longtext1">
    <w:name w:val="long_text1"/>
    <w:basedOn w:val="Policepardfaut"/>
    <w:uiPriority w:val="99"/>
    <w:rsid w:val="00F25878"/>
    <w:rPr>
      <w:rFonts w:cs="Times New Roman"/>
      <w:sz w:val="20"/>
      <w:szCs w:val="20"/>
    </w:rPr>
  </w:style>
  <w:style w:type="paragraph" w:customStyle="1" w:styleId="NumriData">
    <w:name w:val="Numri_Data"/>
    <w:next w:val="Normal"/>
    <w:rsid w:val="00F25878"/>
    <w:pPr>
      <w:keepNext/>
      <w:widowControl w:val="0"/>
      <w:jc w:val="center"/>
      <w:outlineLvl w:val="0"/>
    </w:pPr>
    <w:rPr>
      <w:rFonts w:ascii="CG Times" w:eastAsia="Times New Roman" w:hAnsi="CG Times"/>
      <w:b/>
      <w:sz w:val="22"/>
      <w:szCs w:val="20"/>
      <w:lang w:val="en-GB" w:eastAsia="en-US"/>
    </w:rPr>
  </w:style>
  <w:style w:type="character" w:customStyle="1" w:styleId="longtext10">
    <w:name w:val="longtext1"/>
    <w:basedOn w:val="Policepardfaut"/>
    <w:rsid w:val="00F25878"/>
  </w:style>
  <w:style w:type="paragraph" w:styleId="Notedefin">
    <w:name w:val="endnote text"/>
    <w:basedOn w:val="Normal"/>
    <w:link w:val="NotedefinCar"/>
    <w:rsid w:val="003575FC"/>
    <w:pPr>
      <w:spacing w:before="0" w:after="0" w:line="240" w:lineRule="auto"/>
    </w:pPr>
  </w:style>
  <w:style w:type="character" w:customStyle="1" w:styleId="NotedefinCar">
    <w:name w:val="Note de fin Car"/>
    <w:basedOn w:val="Policepardfaut"/>
    <w:link w:val="Notedefin"/>
    <w:rsid w:val="003575FC"/>
    <w:rPr>
      <w:rFonts w:ascii="Georgia" w:hAnsi="Georgia"/>
      <w:sz w:val="20"/>
      <w:szCs w:val="20"/>
      <w:lang w:val="en-GB" w:eastAsia="en-US"/>
    </w:rPr>
  </w:style>
  <w:style w:type="character" w:styleId="Appeldenotedefin">
    <w:name w:val="endnote reference"/>
    <w:basedOn w:val="Policepardfaut"/>
    <w:rsid w:val="003575FC"/>
    <w:rPr>
      <w:vertAlign w:val="superscript"/>
    </w:rPr>
  </w:style>
  <w:style w:type="paragraph" w:styleId="PrformatHTML">
    <w:name w:val="HTML Preformatted"/>
    <w:basedOn w:val="Normal"/>
    <w:link w:val="PrformatHTMLCar"/>
    <w:uiPriority w:val="99"/>
    <w:unhideWhenUsed/>
    <w:rsid w:val="008A5C8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0" w:line="240" w:lineRule="auto"/>
      <w:jc w:val="left"/>
    </w:pPr>
    <w:rPr>
      <w:rFonts w:ascii="Courier New" w:eastAsia="Times New Roman" w:hAnsi="Courier New" w:cs="Courier New"/>
      <w:lang w:eastAsia="it-IT"/>
    </w:rPr>
  </w:style>
  <w:style w:type="character" w:customStyle="1" w:styleId="PrformatHTMLCar">
    <w:name w:val="Préformaté HTML Car"/>
    <w:basedOn w:val="Policepardfaut"/>
    <w:link w:val="PrformatHTML"/>
    <w:uiPriority w:val="99"/>
    <w:rsid w:val="008A5C87"/>
    <w:rPr>
      <w:rFonts w:ascii="Courier New" w:eastAsia="Times New Roman" w:hAnsi="Courier New" w:cs="Courier New"/>
      <w:sz w:val="20"/>
      <w:szCs w:val="20"/>
    </w:rPr>
  </w:style>
  <w:style w:type="paragraph" w:customStyle="1" w:styleId="Text1">
    <w:name w:val="Text 1"/>
    <w:basedOn w:val="Normal"/>
    <w:link w:val="Text1Char"/>
    <w:uiPriority w:val="99"/>
    <w:rsid w:val="005B3548"/>
    <w:pPr>
      <w:spacing w:before="0" w:line="240" w:lineRule="auto"/>
      <w:ind w:left="482"/>
    </w:pPr>
    <w:rPr>
      <w:rFonts w:ascii="Times New Roman" w:eastAsia="Times New Roman" w:hAnsi="Times New Roman"/>
      <w:sz w:val="24"/>
    </w:rPr>
  </w:style>
  <w:style w:type="character" w:customStyle="1" w:styleId="Text1Char">
    <w:name w:val="Text 1 Char"/>
    <w:link w:val="Text1"/>
    <w:uiPriority w:val="99"/>
    <w:locked/>
    <w:rsid w:val="005B3548"/>
    <w:rPr>
      <w:rFonts w:ascii="Times New Roman" w:eastAsia="Times New Roman" w:hAnsi="Times New Roman"/>
      <w:szCs w:val="20"/>
      <w:lang w:val="en-GB" w:eastAsia="en-US"/>
    </w:rPr>
  </w:style>
  <w:style w:type="paragraph" w:customStyle="1" w:styleId="Paragraphe">
    <w:name w:val="Paragraphe"/>
    <w:basedOn w:val="Normal"/>
    <w:link w:val="ParagrapheCar"/>
    <w:qFormat/>
    <w:rsid w:val="002971AF"/>
    <w:pPr>
      <w:spacing w:before="60" w:after="60" w:line="280" w:lineRule="atLeast"/>
      <w:ind w:left="709"/>
    </w:pPr>
    <w:rPr>
      <w:lang w:val="fr-FR"/>
    </w:rPr>
  </w:style>
  <w:style w:type="character" w:customStyle="1" w:styleId="ParagrapheCar">
    <w:name w:val="Paragraphe Car"/>
    <w:link w:val="Paragraphe"/>
    <w:rsid w:val="002971AF"/>
    <w:rPr>
      <w:rFonts w:ascii="Calibri Light" w:hAnsi="Calibri Light" w:cs="Arial"/>
      <w:sz w:val="20"/>
      <w:szCs w:val="20"/>
      <w:lang w:val="fr-FR" w:eastAsia="en-US"/>
    </w:rPr>
  </w:style>
  <w:style w:type="character" w:styleId="Rfrenceintense">
    <w:name w:val="Intense Reference"/>
    <w:uiPriority w:val="32"/>
    <w:qFormat/>
    <w:rsid w:val="00016222"/>
    <w:rPr>
      <w:rFonts w:ascii="Calibri" w:hAnsi="Calibri"/>
      <w:b/>
      <w:color w:val="4470B4"/>
    </w:rPr>
  </w:style>
  <w:style w:type="paragraph" w:customStyle="1" w:styleId="Enumeration">
    <w:name w:val="Enumeration"/>
    <w:basedOn w:val="Normal"/>
    <w:link w:val="EnumerationCar"/>
    <w:qFormat/>
    <w:rsid w:val="00B6104B"/>
    <w:pPr>
      <w:numPr>
        <w:numId w:val="1"/>
      </w:numPr>
      <w:suppressAutoHyphens/>
      <w:spacing w:before="60" w:after="60" w:line="280" w:lineRule="atLeast"/>
      <w:ind w:right="-567"/>
      <w:jc w:val="left"/>
    </w:pPr>
    <w:rPr>
      <w:rFonts w:ascii="Calibri" w:hAnsi="Calibri"/>
      <w:lang w:val="fr-FR"/>
    </w:rPr>
  </w:style>
  <w:style w:type="character" w:customStyle="1" w:styleId="EnumerationCar">
    <w:name w:val="Enumeration Car"/>
    <w:link w:val="Enumeration"/>
    <w:rsid w:val="00B6104B"/>
    <w:rPr>
      <w:rFonts w:cs="Arial"/>
      <w:sz w:val="20"/>
      <w:szCs w:val="20"/>
      <w:lang w:val="fr-FR" w:eastAsia="en-US"/>
    </w:rPr>
  </w:style>
  <w:style w:type="character" w:styleId="Rfrencelgre">
    <w:name w:val="Subtle Reference"/>
    <w:basedOn w:val="Policepardfaut"/>
    <w:uiPriority w:val="31"/>
    <w:qFormat/>
    <w:rsid w:val="00D042DC"/>
    <w:rPr>
      <w:smallCaps/>
      <w:color w:val="5A5A5A" w:themeColor="text1" w:themeTint="A5"/>
    </w:rPr>
  </w:style>
  <w:style w:type="character" w:styleId="Accentuationlgre">
    <w:name w:val="Subtle Emphasis"/>
    <w:basedOn w:val="Policepardfaut"/>
    <w:uiPriority w:val="19"/>
    <w:qFormat/>
    <w:rsid w:val="001160D7"/>
    <w:rPr>
      <w:i/>
      <w:iCs/>
      <w:color w:val="404040" w:themeColor="text1" w:themeTint="BF"/>
    </w:rPr>
  </w:style>
  <w:style w:type="character" w:styleId="Mentionnonrsolue">
    <w:name w:val="Unresolved Mention"/>
    <w:basedOn w:val="Policepardfaut"/>
    <w:uiPriority w:val="99"/>
    <w:semiHidden/>
    <w:unhideWhenUsed/>
    <w:rsid w:val="00903659"/>
    <w:rPr>
      <w:color w:val="605E5C"/>
      <w:shd w:val="clear" w:color="auto" w:fill="E1DFDD"/>
    </w:rPr>
  </w:style>
  <w:style w:type="character" w:customStyle="1" w:styleId="TestofumettoCarattere00">
    <w:name w:val="Testo fumetto Carattere0"/>
    <w:basedOn w:val="Policepardfaut"/>
    <w:uiPriority w:val="99"/>
    <w:semiHidden/>
    <w:rsid w:val="004172A0"/>
    <w:rPr>
      <w:rFonts w:ascii="Lucida Grande" w:hAnsi="Lucida Grande"/>
      <w:sz w:val="18"/>
      <w:szCs w:val="18"/>
    </w:rPr>
  </w:style>
  <w:style w:type="character" w:customStyle="1" w:styleId="TestofumettoCarattere100">
    <w:name w:val="Testo fumetto Carattere100"/>
    <w:basedOn w:val="Policepardfaut"/>
    <w:uiPriority w:val="99"/>
    <w:semiHidden/>
    <w:rsid w:val="004172A0"/>
    <w:rPr>
      <w:rFonts w:ascii="Lucida Grande" w:hAnsi="Lucida Grande"/>
      <w:sz w:val="18"/>
      <w:szCs w:val="18"/>
    </w:rPr>
  </w:style>
  <w:style w:type="character" w:customStyle="1" w:styleId="TestofumettoCarattere900">
    <w:name w:val="Testo fumetto Carattere90"/>
    <w:basedOn w:val="Policepardfaut"/>
    <w:uiPriority w:val="99"/>
    <w:semiHidden/>
    <w:rsid w:val="004172A0"/>
    <w:rPr>
      <w:rFonts w:ascii="Lucida Grande" w:hAnsi="Lucida Grande" w:cs="Lucida Grande"/>
      <w:sz w:val="18"/>
      <w:szCs w:val="18"/>
    </w:rPr>
  </w:style>
  <w:style w:type="character" w:customStyle="1" w:styleId="TestofumettoCarattere800">
    <w:name w:val="Testo fumetto Carattere80"/>
    <w:basedOn w:val="Policepardfaut"/>
    <w:uiPriority w:val="99"/>
    <w:semiHidden/>
    <w:rsid w:val="004172A0"/>
    <w:rPr>
      <w:rFonts w:ascii="Lucida Grande" w:hAnsi="Lucida Grande"/>
      <w:sz w:val="18"/>
      <w:szCs w:val="18"/>
    </w:rPr>
  </w:style>
  <w:style w:type="character" w:customStyle="1" w:styleId="TestofumettoCarattere700">
    <w:name w:val="Testo fumetto Carattere70"/>
    <w:basedOn w:val="Policepardfaut"/>
    <w:uiPriority w:val="99"/>
    <w:semiHidden/>
    <w:rsid w:val="004172A0"/>
    <w:rPr>
      <w:rFonts w:ascii="Lucida Grande" w:hAnsi="Lucida Grande"/>
      <w:sz w:val="18"/>
      <w:szCs w:val="18"/>
    </w:rPr>
  </w:style>
  <w:style w:type="character" w:customStyle="1" w:styleId="TestofumettoCarattere600">
    <w:name w:val="Testo fumetto Carattere60"/>
    <w:basedOn w:val="Policepardfaut"/>
    <w:uiPriority w:val="99"/>
    <w:semiHidden/>
    <w:rsid w:val="004172A0"/>
    <w:rPr>
      <w:rFonts w:ascii="Lucida Grande" w:hAnsi="Lucida Grande"/>
      <w:sz w:val="18"/>
      <w:szCs w:val="18"/>
    </w:rPr>
  </w:style>
  <w:style w:type="character" w:customStyle="1" w:styleId="TestofumettoCarattere500">
    <w:name w:val="Testo fumetto Carattere50"/>
    <w:basedOn w:val="Policepardfaut"/>
    <w:uiPriority w:val="99"/>
    <w:semiHidden/>
    <w:rsid w:val="004172A0"/>
    <w:rPr>
      <w:rFonts w:ascii="Lucida Grande" w:hAnsi="Lucida Grande"/>
      <w:sz w:val="18"/>
      <w:szCs w:val="18"/>
    </w:rPr>
  </w:style>
  <w:style w:type="character" w:customStyle="1" w:styleId="TestofumettoCarattere400">
    <w:name w:val="Testo fumetto Carattere40"/>
    <w:basedOn w:val="Policepardfaut"/>
    <w:uiPriority w:val="99"/>
    <w:semiHidden/>
    <w:rsid w:val="004172A0"/>
    <w:rPr>
      <w:rFonts w:ascii="Lucida Grande" w:hAnsi="Lucida Grande"/>
      <w:sz w:val="18"/>
      <w:szCs w:val="18"/>
    </w:rPr>
  </w:style>
  <w:style w:type="character" w:customStyle="1" w:styleId="TestofumettoCarattere300">
    <w:name w:val="Testo fumetto Carattere30"/>
    <w:basedOn w:val="Policepardfaut"/>
    <w:uiPriority w:val="99"/>
    <w:semiHidden/>
    <w:rsid w:val="004172A0"/>
    <w:rPr>
      <w:rFonts w:ascii="Lucida Grande" w:hAnsi="Lucida Grande"/>
      <w:sz w:val="18"/>
      <w:szCs w:val="18"/>
    </w:rPr>
  </w:style>
  <w:style w:type="character" w:customStyle="1" w:styleId="TestofumettoCarattere110">
    <w:name w:val="Testo fumetto Carattere11"/>
    <w:basedOn w:val="Policepardfaut"/>
    <w:uiPriority w:val="99"/>
    <w:semiHidden/>
    <w:rsid w:val="004172A0"/>
    <w:rPr>
      <w:rFonts w:ascii="Lucida Grande" w:hAnsi="Lucida Grande"/>
      <w:sz w:val="18"/>
      <w:szCs w:val="18"/>
    </w:rPr>
  </w:style>
  <w:style w:type="character" w:customStyle="1" w:styleId="TestofumettoCarattere200">
    <w:name w:val="Testo fumetto Carattere20"/>
    <w:basedOn w:val="Policepardfaut"/>
    <w:uiPriority w:val="99"/>
    <w:semiHidden/>
    <w:rsid w:val="006869C8"/>
    <w:rPr>
      <w:rFonts w:ascii="Lucida Grande" w:hAnsi="Lucida Grande"/>
      <w:sz w:val="18"/>
      <w:szCs w:val="18"/>
    </w:rPr>
  </w:style>
  <w:style w:type="character" w:customStyle="1" w:styleId="TestofumettoCarattere000">
    <w:name w:val="Testo fumetto Carattere00"/>
    <w:basedOn w:val="Policepardfaut"/>
    <w:uiPriority w:val="99"/>
    <w:semiHidden/>
    <w:rsid w:val="001445F0"/>
    <w:rPr>
      <w:rFonts w:ascii="Lucida Grande" w:hAnsi="Lucida Grande"/>
      <w:sz w:val="18"/>
      <w:szCs w:val="18"/>
    </w:rPr>
  </w:style>
  <w:style w:type="character" w:customStyle="1" w:styleId="TestofumettoCarattere1000">
    <w:name w:val="Testo fumetto Carattere1000"/>
    <w:basedOn w:val="Policepardfaut"/>
    <w:uiPriority w:val="99"/>
    <w:semiHidden/>
    <w:rsid w:val="001445F0"/>
    <w:rPr>
      <w:rFonts w:ascii="Lucida Grande" w:hAnsi="Lucida Grande"/>
      <w:sz w:val="18"/>
      <w:szCs w:val="18"/>
    </w:rPr>
  </w:style>
  <w:style w:type="character" w:customStyle="1" w:styleId="TestofumettoCarattere9000">
    <w:name w:val="Testo fumetto Carattere900"/>
    <w:basedOn w:val="Policepardfaut"/>
    <w:uiPriority w:val="99"/>
    <w:semiHidden/>
    <w:rsid w:val="001445F0"/>
    <w:rPr>
      <w:rFonts w:ascii="Lucida Grande" w:hAnsi="Lucida Grande" w:cs="Lucida Grande"/>
      <w:sz w:val="18"/>
      <w:szCs w:val="18"/>
    </w:rPr>
  </w:style>
  <w:style w:type="character" w:customStyle="1" w:styleId="TestofumettoCarattere8000">
    <w:name w:val="Testo fumetto Carattere800"/>
    <w:basedOn w:val="Policepardfaut"/>
    <w:uiPriority w:val="99"/>
    <w:semiHidden/>
    <w:rsid w:val="001445F0"/>
    <w:rPr>
      <w:rFonts w:ascii="Lucida Grande" w:hAnsi="Lucida Grande"/>
      <w:sz w:val="18"/>
      <w:szCs w:val="18"/>
    </w:rPr>
  </w:style>
  <w:style w:type="character" w:customStyle="1" w:styleId="TestofumettoCarattere7000">
    <w:name w:val="Testo fumetto Carattere700"/>
    <w:basedOn w:val="Policepardfaut"/>
    <w:uiPriority w:val="99"/>
    <w:semiHidden/>
    <w:rsid w:val="001445F0"/>
    <w:rPr>
      <w:rFonts w:ascii="Lucida Grande" w:hAnsi="Lucida Grande"/>
      <w:sz w:val="18"/>
      <w:szCs w:val="18"/>
    </w:rPr>
  </w:style>
  <w:style w:type="character" w:customStyle="1" w:styleId="TestofumettoCarattere6000">
    <w:name w:val="Testo fumetto Carattere600"/>
    <w:basedOn w:val="Policepardfaut"/>
    <w:uiPriority w:val="99"/>
    <w:semiHidden/>
    <w:rsid w:val="001445F0"/>
    <w:rPr>
      <w:rFonts w:ascii="Lucida Grande" w:hAnsi="Lucida Grande"/>
      <w:sz w:val="18"/>
      <w:szCs w:val="18"/>
    </w:rPr>
  </w:style>
  <w:style w:type="character" w:customStyle="1" w:styleId="TestofumettoCarattere5000">
    <w:name w:val="Testo fumetto Carattere500"/>
    <w:basedOn w:val="Policepardfaut"/>
    <w:uiPriority w:val="99"/>
    <w:semiHidden/>
    <w:rsid w:val="001445F0"/>
    <w:rPr>
      <w:rFonts w:ascii="Lucida Grande" w:hAnsi="Lucida Grande"/>
      <w:sz w:val="18"/>
      <w:szCs w:val="18"/>
    </w:rPr>
  </w:style>
  <w:style w:type="character" w:customStyle="1" w:styleId="TestofumettoCarattere4000">
    <w:name w:val="Testo fumetto Carattere400"/>
    <w:basedOn w:val="Policepardfaut"/>
    <w:uiPriority w:val="99"/>
    <w:semiHidden/>
    <w:rsid w:val="001445F0"/>
    <w:rPr>
      <w:rFonts w:ascii="Lucida Grande" w:hAnsi="Lucida Grande"/>
      <w:sz w:val="18"/>
      <w:szCs w:val="18"/>
    </w:rPr>
  </w:style>
  <w:style w:type="character" w:customStyle="1" w:styleId="TestofumettoCarattere3000">
    <w:name w:val="Testo fumetto Carattere300"/>
    <w:basedOn w:val="Policepardfaut"/>
    <w:uiPriority w:val="99"/>
    <w:semiHidden/>
    <w:rsid w:val="001445F0"/>
    <w:rPr>
      <w:rFonts w:ascii="Lucida Grande" w:hAnsi="Lucida Grande"/>
      <w:sz w:val="18"/>
      <w:szCs w:val="18"/>
    </w:rPr>
  </w:style>
  <w:style w:type="character" w:customStyle="1" w:styleId="TestofumettoCarattere1100">
    <w:name w:val="Testo fumetto Carattere110"/>
    <w:basedOn w:val="Policepardfaut"/>
    <w:uiPriority w:val="99"/>
    <w:semiHidden/>
    <w:rsid w:val="001445F0"/>
    <w:rPr>
      <w:rFonts w:ascii="Lucida Grande" w:hAnsi="Lucida Grande"/>
      <w:sz w:val="18"/>
      <w:szCs w:val="18"/>
    </w:rPr>
  </w:style>
  <w:style w:type="character" w:customStyle="1" w:styleId="TestofumettoCarattere2000">
    <w:name w:val="Testo fumetto Carattere200"/>
    <w:basedOn w:val="Policepardfaut"/>
    <w:uiPriority w:val="99"/>
    <w:semiHidden/>
    <w:rsid w:val="006869C8"/>
    <w:rPr>
      <w:rFonts w:ascii="Lucida Grande" w:hAnsi="Lucida Grande"/>
      <w:sz w:val="18"/>
      <w:szCs w:val="18"/>
    </w:rPr>
  </w:style>
  <w:style w:type="character" w:customStyle="1" w:styleId="TestofumettoCarattere0000">
    <w:name w:val="Testo fumetto Carattere000"/>
    <w:basedOn w:val="Policepardfaut"/>
    <w:uiPriority w:val="99"/>
    <w:semiHidden/>
    <w:rsid w:val="007427EE"/>
    <w:rPr>
      <w:rFonts w:ascii="Lucida Grande" w:hAnsi="Lucida Grande"/>
      <w:sz w:val="18"/>
      <w:szCs w:val="18"/>
    </w:rPr>
  </w:style>
  <w:style w:type="character" w:customStyle="1" w:styleId="TestofumettoCarattere10000">
    <w:name w:val="Testo fumetto Carattere10000"/>
    <w:basedOn w:val="Policepardfaut"/>
    <w:uiPriority w:val="99"/>
    <w:semiHidden/>
    <w:rsid w:val="007427EE"/>
    <w:rPr>
      <w:rFonts w:ascii="Lucida Grande" w:hAnsi="Lucida Grande"/>
      <w:sz w:val="18"/>
      <w:szCs w:val="18"/>
    </w:rPr>
  </w:style>
  <w:style w:type="character" w:customStyle="1" w:styleId="TestofumettoCarattere90000">
    <w:name w:val="Testo fumetto Carattere9000"/>
    <w:basedOn w:val="Policepardfaut"/>
    <w:uiPriority w:val="99"/>
    <w:semiHidden/>
    <w:rsid w:val="007427EE"/>
    <w:rPr>
      <w:rFonts w:ascii="Lucida Grande" w:hAnsi="Lucida Grande" w:cs="Lucida Grande"/>
      <w:sz w:val="18"/>
      <w:szCs w:val="18"/>
    </w:rPr>
  </w:style>
  <w:style w:type="character" w:customStyle="1" w:styleId="TestofumettoCarattere80000">
    <w:name w:val="Testo fumetto Carattere8000"/>
    <w:basedOn w:val="Policepardfaut"/>
    <w:uiPriority w:val="99"/>
    <w:semiHidden/>
    <w:rsid w:val="007427EE"/>
    <w:rPr>
      <w:rFonts w:ascii="Lucida Grande" w:hAnsi="Lucida Grande"/>
      <w:sz w:val="18"/>
      <w:szCs w:val="18"/>
    </w:rPr>
  </w:style>
  <w:style w:type="character" w:customStyle="1" w:styleId="TestofumettoCarattere70000">
    <w:name w:val="Testo fumetto Carattere7000"/>
    <w:basedOn w:val="Policepardfaut"/>
    <w:uiPriority w:val="99"/>
    <w:semiHidden/>
    <w:rsid w:val="007427EE"/>
    <w:rPr>
      <w:rFonts w:ascii="Lucida Grande" w:hAnsi="Lucida Grande"/>
      <w:sz w:val="18"/>
      <w:szCs w:val="18"/>
    </w:rPr>
  </w:style>
  <w:style w:type="character" w:customStyle="1" w:styleId="TestofumettoCarattere60000">
    <w:name w:val="Testo fumetto Carattere6000"/>
    <w:basedOn w:val="Policepardfaut"/>
    <w:uiPriority w:val="99"/>
    <w:semiHidden/>
    <w:rsid w:val="007427EE"/>
    <w:rPr>
      <w:rFonts w:ascii="Lucida Grande" w:hAnsi="Lucida Grande"/>
      <w:sz w:val="18"/>
      <w:szCs w:val="18"/>
    </w:rPr>
  </w:style>
  <w:style w:type="character" w:customStyle="1" w:styleId="TestofumettoCarattere50000">
    <w:name w:val="Testo fumetto Carattere5000"/>
    <w:basedOn w:val="Policepardfaut"/>
    <w:uiPriority w:val="99"/>
    <w:semiHidden/>
    <w:rsid w:val="007427EE"/>
    <w:rPr>
      <w:rFonts w:ascii="Lucida Grande" w:hAnsi="Lucida Grande"/>
      <w:sz w:val="18"/>
      <w:szCs w:val="18"/>
    </w:rPr>
  </w:style>
  <w:style w:type="character" w:customStyle="1" w:styleId="TestofumettoCarattere40000">
    <w:name w:val="Testo fumetto Carattere4000"/>
    <w:basedOn w:val="Policepardfaut"/>
    <w:uiPriority w:val="99"/>
    <w:semiHidden/>
    <w:rsid w:val="007427EE"/>
    <w:rPr>
      <w:rFonts w:ascii="Lucida Grande" w:hAnsi="Lucida Grande"/>
      <w:sz w:val="18"/>
      <w:szCs w:val="18"/>
    </w:rPr>
  </w:style>
  <w:style w:type="character" w:customStyle="1" w:styleId="TestofumettoCarattere30000">
    <w:name w:val="Testo fumetto Carattere3000"/>
    <w:basedOn w:val="Policepardfaut"/>
    <w:uiPriority w:val="99"/>
    <w:semiHidden/>
    <w:rsid w:val="007427EE"/>
    <w:rPr>
      <w:rFonts w:ascii="Lucida Grande" w:hAnsi="Lucida Grande"/>
      <w:sz w:val="18"/>
      <w:szCs w:val="18"/>
    </w:rPr>
  </w:style>
  <w:style w:type="character" w:customStyle="1" w:styleId="TestofumettoCarattere11000">
    <w:name w:val="Testo fumetto Carattere1100"/>
    <w:basedOn w:val="Policepardfaut"/>
    <w:uiPriority w:val="99"/>
    <w:semiHidden/>
    <w:rsid w:val="007427EE"/>
    <w:rPr>
      <w:rFonts w:ascii="Lucida Grande" w:hAnsi="Lucida Grande"/>
      <w:sz w:val="18"/>
      <w:szCs w:val="18"/>
    </w:rPr>
  </w:style>
  <w:style w:type="character" w:customStyle="1" w:styleId="TestofumettoCarattere20000">
    <w:name w:val="Testo fumetto Carattere2000"/>
    <w:basedOn w:val="Policepardfaut"/>
    <w:uiPriority w:val="99"/>
    <w:semiHidden/>
    <w:rsid w:val="006869C8"/>
    <w:rPr>
      <w:rFonts w:ascii="Lucida Grande" w:hAnsi="Lucida Grande"/>
      <w:sz w:val="18"/>
      <w:szCs w:val="18"/>
    </w:rPr>
  </w:style>
  <w:style w:type="character" w:customStyle="1" w:styleId="TestofumettoCarattere00000">
    <w:name w:val="Testo fumetto Carattere0000"/>
    <w:basedOn w:val="Policepardfaut"/>
    <w:uiPriority w:val="99"/>
    <w:semiHidden/>
    <w:rsid w:val="006D2209"/>
    <w:rPr>
      <w:rFonts w:ascii="Lucida Grande" w:hAnsi="Lucida Grande"/>
      <w:sz w:val="18"/>
      <w:szCs w:val="18"/>
    </w:rPr>
  </w:style>
  <w:style w:type="character" w:customStyle="1" w:styleId="TestofumettoCarattere100000">
    <w:name w:val="Testo fumetto Carattere100000"/>
    <w:basedOn w:val="Policepardfaut"/>
    <w:uiPriority w:val="99"/>
    <w:semiHidden/>
    <w:rsid w:val="006D2209"/>
    <w:rPr>
      <w:rFonts w:ascii="Lucida Grande" w:hAnsi="Lucida Grande"/>
      <w:sz w:val="18"/>
      <w:szCs w:val="18"/>
    </w:rPr>
  </w:style>
  <w:style w:type="character" w:customStyle="1" w:styleId="TestofumettoCarattere900000">
    <w:name w:val="Testo fumetto Carattere90000"/>
    <w:basedOn w:val="Policepardfaut"/>
    <w:uiPriority w:val="99"/>
    <w:semiHidden/>
    <w:rsid w:val="006D2209"/>
    <w:rPr>
      <w:rFonts w:ascii="Lucida Grande" w:hAnsi="Lucida Grande" w:cs="Lucida Grande"/>
      <w:sz w:val="18"/>
      <w:szCs w:val="18"/>
    </w:rPr>
  </w:style>
  <w:style w:type="character" w:customStyle="1" w:styleId="TestofumettoCarattere800000">
    <w:name w:val="Testo fumetto Carattere80000"/>
    <w:basedOn w:val="Policepardfaut"/>
    <w:uiPriority w:val="99"/>
    <w:semiHidden/>
    <w:rsid w:val="006D2209"/>
    <w:rPr>
      <w:rFonts w:ascii="Lucida Grande" w:hAnsi="Lucida Grande"/>
      <w:sz w:val="18"/>
      <w:szCs w:val="18"/>
    </w:rPr>
  </w:style>
  <w:style w:type="character" w:customStyle="1" w:styleId="TestofumettoCarattere700000">
    <w:name w:val="Testo fumetto Carattere70000"/>
    <w:basedOn w:val="Policepardfaut"/>
    <w:uiPriority w:val="99"/>
    <w:semiHidden/>
    <w:rsid w:val="006D2209"/>
    <w:rPr>
      <w:rFonts w:ascii="Lucida Grande" w:hAnsi="Lucida Grande"/>
      <w:sz w:val="18"/>
      <w:szCs w:val="18"/>
    </w:rPr>
  </w:style>
  <w:style w:type="character" w:customStyle="1" w:styleId="TestofumettoCarattere600000">
    <w:name w:val="Testo fumetto Carattere60000"/>
    <w:basedOn w:val="Policepardfaut"/>
    <w:uiPriority w:val="99"/>
    <w:semiHidden/>
    <w:rsid w:val="006D2209"/>
    <w:rPr>
      <w:rFonts w:ascii="Lucida Grande" w:hAnsi="Lucida Grande"/>
      <w:sz w:val="18"/>
      <w:szCs w:val="18"/>
    </w:rPr>
  </w:style>
  <w:style w:type="character" w:customStyle="1" w:styleId="TestofumettoCarattere500000">
    <w:name w:val="Testo fumetto Carattere50000"/>
    <w:basedOn w:val="Policepardfaut"/>
    <w:uiPriority w:val="99"/>
    <w:semiHidden/>
    <w:rsid w:val="006D2209"/>
    <w:rPr>
      <w:rFonts w:ascii="Lucida Grande" w:hAnsi="Lucida Grande"/>
      <w:sz w:val="18"/>
      <w:szCs w:val="18"/>
    </w:rPr>
  </w:style>
  <w:style w:type="character" w:customStyle="1" w:styleId="TestofumettoCarattere400000">
    <w:name w:val="Testo fumetto Carattere40000"/>
    <w:basedOn w:val="Policepardfaut"/>
    <w:uiPriority w:val="99"/>
    <w:semiHidden/>
    <w:rsid w:val="006D2209"/>
    <w:rPr>
      <w:rFonts w:ascii="Lucida Grande" w:hAnsi="Lucida Grande"/>
      <w:sz w:val="18"/>
      <w:szCs w:val="18"/>
    </w:rPr>
  </w:style>
  <w:style w:type="character" w:customStyle="1" w:styleId="TestofumettoCarattere300000">
    <w:name w:val="Testo fumetto Carattere30000"/>
    <w:basedOn w:val="Policepardfaut"/>
    <w:uiPriority w:val="99"/>
    <w:semiHidden/>
    <w:rsid w:val="006D2209"/>
    <w:rPr>
      <w:rFonts w:ascii="Lucida Grande" w:hAnsi="Lucida Grande"/>
      <w:sz w:val="18"/>
      <w:szCs w:val="18"/>
    </w:rPr>
  </w:style>
  <w:style w:type="character" w:customStyle="1" w:styleId="TestofumettoCarattere110000">
    <w:name w:val="Testo fumetto Carattere11000"/>
    <w:basedOn w:val="Policepardfaut"/>
    <w:uiPriority w:val="99"/>
    <w:semiHidden/>
    <w:rsid w:val="006D2209"/>
    <w:rPr>
      <w:rFonts w:ascii="Lucida Grande" w:hAnsi="Lucida Grande"/>
      <w:sz w:val="18"/>
      <w:szCs w:val="18"/>
    </w:rPr>
  </w:style>
  <w:style w:type="character" w:customStyle="1" w:styleId="TestofumettoCarattere200000">
    <w:name w:val="Testo fumetto Carattere20000"/>
    <w:basedOn w:val="Policepardfaut"/>
    <w:uiPriority w:val="99"/>
    <w:semiHidden/>
    <w:rsid w:val="006869C8"/>
    <w:rPr>
      <w:rFonts w:ascii="Lucida Grande" w:hAnsi="Lucida Grande"/>
      <w:sz w:val="18"/>
      <w:szCs w:val="18"/>
    </w:rPr>
  </w:style>
  <w:style w:type="character" w:customStyle="1" w:styleId="TestofumettoCarattere000000">
    <w:name w:val="Testo fumetto Carattere00000"/>
    <w:basedOn w:val="Policepardfaut"/>
    <w:uiPriority w:val="99"/>
    <w:semiHidden/>
    <w:rsid w:val="00F50CD8"/>
    <w:rPr>
      <w:rFonts w:ascii="Lucida Grande" w:hAnsi="Lucida Grande"/>
      <w:sz w:val="18"/>
      <w:szCs w:val="18"/>
    </w:rPr>
  </w:style>
  <w:style w:type="character" w:customStyle="1" w:styleId="TestofumettoCarattere1000000">
    <w:name w:val="Testo fumetto Carattere1000000"/>
    <w:basedOn w:val="Policepardfaut"/>
    <w:uiPriority w:val="99"/>
    <w:semiHidden/>
    <w:rsid w:val="00F50CD8"/>
    <w:rPr>
      <w:rFonts w:ascii="Lucida Grande" w:hAnsi="Lucida Grande"/>
      <w:sz w:val="18"/>
      <w:szCs w:val="18"/>
    </w:rPr>
  </w:style>
  <w:style w:type="character" w:customStyle="1" w:styleId="TestofumettoCarattere9000000">
    <w:name w:val="Testo fumetto Carattere900000"/>
    <w:basedOn w:val="Policepardfaut"/>
    <w:uiPriority w:val="99"/>
    <w:semiHidden/>
    <w:rsid w:val="00F50CD8"/>
    <w:rPr>
      <w:rFonts w:ascii="Lucida Grande" w:hAnsi="Lucida Grande" w:cs="Lucida Grande"/>
      <w:sz w:val="18"/>
      <w:szCs w:val="18"/>
    </w:rPr>
  </w:style>
  <w:style w:type="character" w:customStyle="1" w:styleId="TestofumettoCarattere8000000">
    <w:name w:val="Testo fumetto Carattere800000"/>
    <w:basedOn w:val="Policepardfaut"/>
    <w:uiPriority w:val="99"/>
    <w:semiHidden/>
    <w:rsid w:val="00F50CD8"/>
    <w:rPr>
      <w:rFonts w:ascii="Lucida Grande" w:hAnsi="Lucida Grande"/>
      <w:sz w:val="18"/>
      <w:szCs w:val="18"/>
    </w:rPr>
  </w:style>
  <w:style w:type="character" w:customStyle="1" w:styleId="TestofumettoCarattere7000000">
    <w:name w:val="Testo fumetto Carattere700000"/>
    <w:basedOn w:val="Policepardfaut"/>
    <w:uiPriority w:val="99"/>
    <w:semiHidden/>
    <w:rsid w:val="00F50CD8"/>
    <w:rPr>
      <w:rFonts w:ascii="Lucida Grande" w:hAnsi="Lucida Grande"/>
      <w:sz w:val="18"/>
      <w:szCs w:val="18"/>
    </w:rPr>
  </w:style>
  <w:style w:type="character" w:customStyle="1" w:styleId="TestofumettoCarattere6000000">
    <w:name w:val="Testo fumetto Carattere600000"/>
    <w:basedOn w:val="Policepardfaut"/>
    <w:uiPriority w:val="99"/>
    <w:semiHidden/>
    <w:rsid w:val="00F50CD8"/>
    <w:rPr>
      <w:rFonts w:ascii="Lucida Grande" w:hAnsi="Lucida Grande"/>
      <w:sz w:val="18"/>
      <w:szCs w:val="18"/>
    </w:rPr>
  </w:style>
  <w:style w:type="character" w:customStyle="1" w:styleId="TestofumettoCarattere5000000">
    <w:name w:val="Testo fumetto Carattere500000"/>
    <w:basedOn w:val="Policepardfaut"/>
    <w:uiPriority w:val="99"/>
    <w:semiHidden/>
    <w:rsid w:val="00F50CD8"/>
    <w:rPr>
      <w:rFonts w:ascii="Lucida Grande" w:hAnsi="Lucida Grande"/>
      <w:sz w:val="18"/>
      <w:szCs w:val="18"/>
    </w:rPr>
  </w:style>
  <w:style w:type="character" w:customStyle="1" w:styleId="TestofumettoCarattere4000000">
    <w:name w:val="Testo fumetto Carattere400000"/>
    <w:basedOn w:val="Policepardfaut"/>
    <w:uiPriority w:val="99"/>
    <w:semiHidden/>
    <w:rsid w:val="00F50CD8"/>
    <w:rPr>
      <w:rFonts w:ascii="Lucida Grande" w:hAnsi="Lucida Grande"/>
      <w:sz w:val="18"/>
      <w:szCs w:val="18"/>
    </w:rPr>
  </w:style>
  <w:style w:type="character" w:customStyle="1" w:styleId="TestofumettoCarattere3000000">
    <w:name w:val="Testo fumetto Carattere300000"/>
    <w:basedOn w:val="Policepardfaut"/>
    <w:uiPriority w:val="99"/>
    <w:semiHidden/>
    <w:rsid w:val="00F50CD8"/>
    <w:rPr>
      <w:rFonts w:ascii="Lucida Grande" w:hAnsi="Lucida Grande"/>
      <w:sz w:val="18"/>
      <w:szCs w:val="18"/>
    </w:rPr>
  </w:style>
  <w:style w:type="character" w:customStyle="1" w:styleId="TestofumettoCarattere1100000">
    <w:name w:val="Testo fumetto Carattere110000"/>
    <w:basedOn w:val="Policepardfaut"/>
    <w:uiPriority w:val="99"/>
    <w:semiHidden/>
    <w:rsid w:val="00F50CD8"/>
    <w:rPr>
      <w:rFonts w:ascii="Lucida Grande" w:hAnsi="Lucida Grande"/>
      <w:sz w:val="18"/>
      <w:szCs w:val="18"/>
    </w:rPr>
  </w:style>
  <w:style w:type="character" w:customStyle="1" w:styleId="TestofumettoCarattere2000000">
    <w:name w:val="Testo fumetto Carattere200000"/>
    <w:basedOn w:val="Policepardfaut"/>
    <w:uiPriority w:val="99"/>
    <w:semiHidden/>
    <w:rsid w:val="006869C8"/>
    <w:rPr>
      <w:rFonts w:ascii="Lucida Grande" w:hAnsi="Lucida Grande"/>
      <w:sz w:val="18"/>
      <w:szCs w:val="18"/>
    </w:rPr>
  </w:style>
  <w:style w:type="character" w:customStyle="1" w:styleId="TestofumettoCarattere0000000">
    <w:name w:val="Testo fumetto Carattere000000"/>
    <w:basedOn w:val="Policepardfaut"/>
    <w:uiPriority w:val="99"/>
    <w:semiHidden/>
    <w:rsid w:val="003B1ECD"/>
    <w:rPr>
      <w:rFonts w:ascii="Lucida Grande" w:hAnsi="Lucida Grande"/>
      <w:sz w:val="18"/>
      <w:szCs w:val="18"/>
    </w:rPr>
  </w:style>
  <w:style w:type="character" w:customStyle="1" w:styleId="TestofumettoCarattere10000000">
    <w:name w:val="Testo fumetto Carattere10000000"/>
    <w:basedOn w:val="Policepardfaut"/>
    <w:uiPriority w:val="99"/>
    <w:semiHidden/>
    <w:rsid w:val="003B1ECD"/>
    <w:rPr>
      <w:rFonts w:ascii="Lucida Grande" w:hAnsi="Lucida Grande"/>
      <w:sz w:val="18"/>
      <w:szCs w:val="18"/>
    </w:rPr>
  </w:style>
  <w:style w:type="character" w:customStyle="1" w:styleId="TestofumettoCarattere90000000">
    <w:name w:val="Testo fumetto Carattere9000000"/>
    <w:basedOn w:val="Policepardfaut"/>
    <w:uiPriority w:val="99"/>
    <w:semiHidden/>
    <w:rsid w:val="003B1ECD"/>
    <w:rPr>
      <w:rFonts w:ascii="Lucida Grande" w:hAnsi="Lucida Grande" w:cs="Lucida Grande"/>
      <w:sz w:val="18"/>
      <w:szCs w:val="18"/>
    </w:rPr>
  </w:style>
  <w:style w:type="character" w:customStyle="1" w:styleId="TestofumettoCarattere80000000">
    <w:name w:val="Testo fumetto Carattere8000000"/>
    <w:basedOn w:val="Policepardfaut"/>
    <w:uiPriority w:val="99"/>
    <w:semiHidden/>
    <w:rsid w:val="003B1ECD"/>
    <w:rPr>
      <w:rFonts w:ascii="Lucida Grande" w:hAnsi="Lucida Grande"/>
      <w:sz w:val="18"/>
      <w:szCs w:val="18"/>
    </w:rPr>
  </w:style>
  <w:style w:type="character" w:customStyle="1" w:styleId="TestofumettoCarattere70000000">
    <w:name w:val="Testo fumetto Carattere7000000"/>
    <w:basedOn w:val="Policepardfaut"/>
    <w:uiPriority w:val="99"/>
    <w:semiHidden/>
    <w:rsid w:val="003B1ECD"/>
    <w:rPr>
      <w:rFonts w:ascii="Lucida Grande" w:hAnsi="Lucida Grande"/>
      <w:sz w:val="18"/>
      <w:szCs w:val="18"/>
    </w:rPr>
  </w:style>
  <w:style w:type="character" w:customStyle="1" w:styleId="TestofumettoCarattere60000000">
    <w:name w:val="Testo fumetto Carattere6000000"/>
    <w:basedOn w:val="Policepardfaut"/>
    <w:uiPriority w:val="99"/>
    <w:semiHidden/>
    <w:rsid w:val="003B1ECD"/>
    <w:rPr>
      <w:rFonts w:ascii="Lucida Grande" w:hAnsi="Lucida Grande"/>
      <w:sz w:val="18"/>
      <w:szCs w:val="18"/>
    </w:rPr>
  </w:style>
  <w:style w:type="character" w:customStyle="1" w:styleId="TestofumettoCarattere50000000">
    <w:name w:val="Testo fumetto Carattere5000000"/>
    <w:basedOn w:val="Policepardfaut"/>
    <w:uiPriority w:val="99"/>
    <w:semiHidden/>
    <w:rsid w:val="003B1ECD"/>
    <w:rPr>
      <w:rFonts w:ascii="Lucida Grande" w:hAnsi="Lucida Grande"/>
      <w:sz w:val="18"/>
      <w:szCs w:val="18"/>
    </w:rPr>
  </w:style>
  <w:style w:type="character" w:customStyle="1" w:styleId="TestofumettoCarattere40000000">
    <w:name w:val="Testo fumetto Carattere4000000"/>
    <w:basedOn w:val="Policepardfaut"/>
    <w:uiPriority w:val="99"/>
    <w:semiHidden/>
    <w:rsid w:val="003B1ECD"/>
    <w:rPr>
      <w:rFonts w:ascii="Lucida Grande" w:hAnsi="Lucida Grande"/>
      <w:sz w:val="18"/>
      <w:szCs w:val="18"/>
    </w:rPr>
  </w:style>
  <w:style w:type="character" w:customStyle="1" w:styleId="TestofumettoCarattere30000000">
    <w:name w:val="Testo fumetto Carattere3000000"/>
    <w:basedOn w:val="Policepardfaut"/>
    <w:uiPriority w:val="99"/>
    <w:semiHidden/>
    <w:rsid w:val="003B1ECD"/>
    <w:rPr>
      <w:rFonts w:ascii="Lucida Grande" w:hAnsi="Lucida Grande"/>
      <w:sz w:val="18"/>
      <w:szCs w:val="18"/>
    </w:rPr>
  </w:style>
  <w:style w:type="character" w:customStyle="1" w:styleId="TestofumettoCarattere11000000">
    <w:name w:val="Testo fumetto Carattere1100000"/>
    <w:basedOn w:val="Policepardfaut"/>
    <w:uiPriority w:val="99"/>
    <w:semiHidden/>
    <w:rsid w:val="003B1ECD"/>
    <w:rPr>
      <w:rFonts w:ascii="Lucida Grande" w:hAnsi="Lucida Grande"/>
      <w:sz w:val="18"/>
      <w:szCs w:val="18"/>
    </w:rPr>
  </w:style>
  <w:style w:type="character" w:customStyle="1" w:styleId="TestofumettoCarattere20000000">
    <w:name w:val="Testo fumetto Carattere2000000"/>
    <w:basedOn w:val="Policepardfaut"/>
    <w:uiPriority w:val="99"/>
    <w:semiHidden/>
    <w:rsid w:val="006869C8"/>
    <w:rPr>
      <w:rFonts w:ascii="Lucida Grande" w:hAnsi="Lucida Grande"/>
      <w:sz w:val="18"/>
      <w:szCs w:val="18"/>
    </w:rPr>
  </w:style>
  <w:style w:type="character" w:customStyle="1" w:styleId="TestofumettoCarattere00000000">
    <w:name w:val="Testo fumetto Carattere0000000"/>
    <w:basedOn w:val="Policepardfaut"/>
    <w:uiPriority w:val="99"/>
    <w:semiHidden/>
    <w:rsid w:val="00656B4C"/>
    <w:rPr>
      <w:rFonts w:ascii="Lucida Grande" w:hAnsi="Lucida Grande"/>
      <w:sz w:val="18"/>
      <w:szCs w:val="18"/>
    </w:rPr>
  </w:style>
  <w:style w:type="character" w:customStyle="1" w:styleId="TestofumettoCarattere100000000">
    <w:name w:val="Testo fumetto Carattere100000000"/>
    <w:basedOn w:val="Policepardfaut"/>
    <w:uiPriority w:val="99"/>
    <w:semiHidden/>
    <w:rsid w:val="00656B4C"/>
    <w:rPr>
      <w:rFonts w:ascii="Lucida Grande" w:hAnsi="Lucida Grande"/>
      <w:sz w:val="18"/>
      <w:szCs w:val="18"/>
    </w:rPr>
  </w:style>
  <w:style w:type="character" w:customStyle="1" w:styleId="TestofumettoCarattere900000000">
    <w:name w:val="Testo fumetto Carattere90000000"/>
    <w:basedOn w:val="Policepardfaut"/>
    <w:uiPriority w:val="99"/>
    <w:semiHidden/>
    <w:rsid w:val="00656B4C"/>
    <w:rPr>
      <w:rFonts w:ascii="Lucida Grande" w:hAnsi="Lucida Grande" w:cs="Lucida Grande"/>
      <w:sz w:val="18"/>
      <w:szCs w:val="18"/>
    </w:rPr>
  </w:style>
  <w:style w:type="character" w:customStyle="1" w:styleId="TestofumettoCarattere800000000">
    <w:name w:val="Testo fumetto Carattere80000000"/>
    <w:basedOn w:val="Policepardfaut"/>
    <w:uiPriority w:val="99"/>
    <w:semiHidden/>
    <w:rsid w:val="00656B4C"/>
    <w:rPr>
      <w:rFonts w:ascii="Lucida Grande" w:hAnsi="Lucida Grande"/>
      <w:sz w:val="18"/>
      <w:szCs w:val="18"/>
    </w:rPr>
  </w:style>
  <w:style w:type="character" w:customStyle="1" w:styleId="TestofumettoCarattere700000000">
    <w:name w:val="Testo fumetto Carattere70000000"/>
    <w:basedOn w:val="Policepardfaut"/>
    <w:uiPriority w:val="99"/>
    <w:semiHidden/>
    <w:rsid w:val="00656B4C"/>
    <w:rPr>
      <w:rFonts w:ascii="Lucida Grande" w:hAnsi="Lucida Grande"/>
      <w:sz w:val="18"/>
      <w:szCs w:val="18"/>
    </w:rPr>
  </w:style>
  <w:style w:type="character" w:customStyle="1" w:styleId="TestofumettoCarattere600000000">
    <w:name w:val="Testo fumetto Carattere60000000"/>
    <w:basedOn w:val="Policepardfaut"/>
    <w:uiPriority w:val="99"/>
    <w:semiHidden/>
    <w:rsid w:val="00656B4C"/>
    <w:rPr>
      <w:rFonts w:ascii="Lucida Grande" w:hAnsi="Lucida Grande"/>
      <w:sz w:val="18"/>
      <w:szCs w:val="18"/>
    </w:rPr>
  </w:style>
  <w:style w:type="character" w:customStyle="1" w:styleId="TestofumettoCarattere500000000">
    <w:name w:val="Testo fumetto Carattere50000000"/>
    <w:basedOn w:val="Policepardfaut"/>
    <w:uiPriority w:val="99"/>
    <w:semiHidden/>
    <w:rsid w:val="00656B4C"/>
    <w:rPr>
      <w:rFonts w:ascii="Lucida Grande" w:hAnsi="Lucida Grande"/>
      <w:sz w:val="18"/>
      <w:szCs w:val="18"/>
    </w:rPr>
  </w:style>
  <w:style w:type="character" w:customStyle="1" w:styleId="TestofumettoCarattere400000000">
    <w:name w:val="Testo fumetto Carattere40000000"/>
    <w:basedOn w:val="Policepardfaut"/>
    <w:uiPriority w:val="99"/>
    <w:semiHidden/>
    <w:rsid w:val="00656B4C"/>
    <w:rPr>
      <w:rFonts w:ascii="Lucida Grande" w:hAnsi="Lucida Grande"/>
      <w:sz w:val="18"/>
      <w:szCs w:val="18"/>
    </w:rPr>
  </w:style>
  <w:style w:type="character" w:customStyle="1" w:styleId="TestofumettoCarattere300000000">
    <w:name w:val="Testo fumetto Carattere30000000"/>
    <w:basedOn w:val="Policepardfaut"/>
    <w:uiPriority w:val="99"/>
    <w:semiHidden/>
    <w:rsid w:val="00656B4C"/>
    <w:rPr>
      <w:rFonts w:ascii="Lucida Grande" w:hAnsi="Lucida Grande"/>
      <w:sz w:val="18"/>
      <w:szCs w:val="18"/>
    </w:rPr>
  </w:style>
  <w:style w:type="character" w:customStyle="1" w:styleId="TestofumettoCarattere110000000">
    <w:name w:val="Testo fumetto Carattere11000000"/>
    <w:basedOn w:val="Policepardfaut"/>
    <w:uiPriority w:val="99"/>
    <w:semiHidden/>
    <w:rsid w:val="00656B4C"/>
    <w:rPr>
      <w:rFonts w:ascii="Lucida Grande" w:hAnsi="Lucida Grande"/>
      <w:sz w:val="18"/>
      <w:szCs w:val="18"/>
    </w:rPr>
  </w:style>
  <w:style w:type="character" w:customStyle="1" w:styleId="TestofumettoCarattere200000000">
    <w:name w:val="Testo fumetto Carattere20000000"/>
    <w:basedOn w:val="Policepardfaut"/>
    <w:uiPriority w:val="99"/>
    <w:semiHidden/>
    <w:rsid w:val="006869C8"/>
    <w:rPr>
      <w:rFonts w:ascii="Lucida Grande" w:hAnsi="Lucida Grande"/>
      <w:sz w:val="18"/>
      <w:szCs w:val="18"/>
    </w:rPr>
  </w:style>
  <w:style w:type="character" w:customStyle="1" w:styleId="TestofumettoCarattere000000000">
    <w:name w:val="Testo fumetto Carattere00000000"/>
    <w:basedOn w:val="Policepardfaut"/>
    <w:uiPriority w:val="99"/>
    <w:semiHidden/>
    <w:rsid w:val="000146F8"/>
    <w:rPr>
      <w:rFonts w:ascii="Lucida Grande" w:hAnsi="Lucida Grande"/>
      <w:sz w:val="18"/>
      <w:szCs w:val="18"/>
    </w:rPr>
  </w:style>
  <w:style w:type="character" w:customStyle="1" w:styleId="TestofumettoCarattere1000000000">
    <w:name w:val="Testo fumetto Carattere1000000000"/>
    <w:basedOn w:val="Policepardfaut"/>
    <w:uiPriority w:val="99"/>
    <w:semiHidden/>
    <w:rsid w:val="000146F8"/>
    <w:rPr>
      <w:rFonts w:ascii="Lucida Grande" w:hAnsi="Lucida Grande"/>
      <w:sz w:val="18"/>
      <w:szCs w:val="18"/>
    </w:rPr>
  </w:style>
  <w:style w:type="character" w:customStyle="1" w:styleId="TestofumettoCarattere9000000000">
    <w:name w:val="Testo fumetto Carattere900000000"/>
    <w:basedOn w:val="Policepardfaut"/>
    <w:uiPriority w:val="99"/>
    <w:semiHidden/>
    <w:rsid w:val="000146F8"/>
    <w:rPr>
      <w:rFonts w:ascii="Lucida Grande" w:hAnsi="Lucida Grande" w:cs="Lucida Grande"/>
      <w:sz w:val="18"/>
      <w:szCs w:val="18"/>
    </w:rPr>
  </w:style>
  <w:style w:type="character" w:customStyle="1" w:styleId="TestofumettoCarattere8000000000">
    <w:name w:val="Testo fumetto Carattere800000000"/>
    <w:basedOn w:val="Policepardfaut"/>
    <w:uiPriority w:val="99"/>
    <w:semiHidden/>
    <w:rsid w:val="000146F8"/>
    <w:rPr>
      <w:rFonts w:ascii="Lucida Grande" w:hAnsi="Lucida Grande"/>
      <w:sz w:val="18"/>
      <w:szCs w:val="18"/>
    </w:rPr>
  </w:style>
  <w:style w:type="character" w:customStyle="1" w:styleId="TestofumettoCarattere7000000000">
    <w:name w:val="Testo fumetto Carattere700000000"/>
    <w:basedOn w:val="Policepardfaut"/>
    <w:uiPriority w:val="99"/>
    <w:semiHidden/>
    <w:rsid w:val="000146F8"/>
    <w:rPr>
      <w:rFonts w:ascii="Lucida Grande" w:hAnsi="Lucida Grande"/>
      <w:sz w:val="18"/>
      <w:szCs w:val="18"/>
    </w:rPr>
  </w:style>
  <w:style w:type="character" w:customStyle="1" w:styleId="TestofumettoCarattere6000000000">
    <w:name w:val="Testo fumetto Carattere600000000"/>
    <w:basedOn w:val="Policepardfaut"/>
    <w:uiPriority w:val="99"/>
    <w:semiHidden/>
    <w:rsid w:val="000146F8"/>
    <w:rPr>
      <w:rFonts w:ascii="Lucida Grande" w:hAnsi="Lucida Grande"/>
      <w:sz w:val="18"/>
      <w:szCs w:val="18"/>
    </w:rPr>
  </w:style>
  <w:style w:type="character" w:customStyle="1" w:styleId="TestofumettoCarattere5000000000">
    <w:name w:val="Testo fumetto Carattere500000000"/>
    <w:basedOn w:val="Policepardfaut"/>
    <w:uiPriority w:val="99"/>
    <w:semiHidden/>
    <w:rsid w:val="000146F8"/>
    <w:rPr>
      <w:rFonts w:ascii="Lucida Grande" w:hAnsi="Lucida Grande"/>
      <w:sz w:val="18"/>
      <w:szCs w:val="18"/>
    </w:rPr>
  </w:style>
  <w:style w:type="character" w:customStyle="1" w:styleId="TestofumettoCarattere4000000000">
    <w:name w:val="Testo fumetto Carattere400000000"/>
    <w:basedOn w:val="Policepardfaut"/>
    <w:uiPriority w:val="99"/>
    <w:semiHidden/>
    <w:rsid w:val="000146F8"/>
    <w:rPr>
      <w:rFonts w:ascii="Lucida Grande" w:hAnsi="Lucida Grande"/>
      <w:sz w:val="18"/>
      <w:szCs w:val="18"/>
    </w:rPr>
  </w:style>
  <w:style w:type="character" w:customStyle="1" w:styleId="TestofumettoCarattere3000000000">
    <w:name w:val="Testo fumetto Carattere300000000"/>
    <w:basedOn w:val="Policepardfaut"/>
    <w:uiPriority w:val="99"/>
    <w:semiHidden/>
    <w:rsid w:val="000146F8"/>
    <w:rPr>
      <w:rFonts w:ascii="Lucida Grande" w:hAnsi="Lucida Grande"/>
      <w:sz w:val="18"/>
      <w:szCs w:val="18"/>
    </w:rPr>
  </w:style>
  <w:style w:type="character" w:customStyle="1" w:styleId="TestofumettoCarattere1100000000">
    <w:name w:val="Testo fumetto Carattere110000000"/>
    <w:basedOn w:val="Policepardfaut"/>
    <w:uiPriority w:val="99"/>
    <w:semiHidden/>
    <w:rsid w:val="000146F8"/>
    <w:rPr>
      <w:rFonts w:ascii="Lucida Grande" w:hAnsi="Lucida Grande"/>
      <w:sz w:val="18"/>
      <w:szCs w:val="18"/>
    </w:rPr>
  </w:style>
  <w:style w:type="character" w:customStyle="1" w:styleId="TestofumettoCarattere2000000000">
    <w:name w:val="Testo fumetto Carattere200000000"/>
    <w:basedOn w:val="Policepardfaut"/>
    <w:uiPriority w:val="99"/>
    <w:semiHidden/>
    <w:rsid w:val="006869C8"/>
    <w:rPr>
      <w:rFonts w:ascii="Lucida Grande" w:hAnsi="Lucida Grande"/>
      <w:sz w:val="18"/>
      <w:szCs w:val="18"/>
    </w:rPr>
  </w:style>
  <w:style w:type="character" w:customStyle="1" w:styleId="TestofumettoCarattere0000000000">
    <w:name w:val="Testo fumetto Carattere000000000"/>
    <w:basedOn w:val="Policepardfaut"/>
    <w:uiPriority w:val="99"/>
    <w:semiHidden/>
    <w:rsid w:val="001B0A00"/>
    <w:rPr>
      <w:rFonts w:ascii="Lucida Grande" w:hAnsi="Lucida Grande"/>
      <w:sz w:val="18"/>
      <w:szCs w:val="18"/>
    </w:rPr>
  </w:style>
  <w:style w:type="character" w:customStyle="1" w:styleId="TestofumettoCarattere10000000000">
    <w:name w:val="Testo fumetto Carattere10000000000"/>
    <w:basedOn w:val="Policepardfaut"/>
    <w:uiPriority w:val="99"/>
    <w:semiHidden/>
    <w:rsid w:val="001B0A00"/>
    <w:rPr>
      <w:rFonts w:ascii="Lucida Grande" w:hAnsi="Lucida Grande"/>
      <w:sz w:val="18"/>
      <w:szCs w:val="18"/>
    </w:rPr>
  </w:style>
  <w:style w:type="character" w:customStyle="1" w:styleId="TestofumettoCarattere90000000000">
    <w:name w:val="Testo fumetto Carattere9000000000"/>
    <w:basedOn w:val="Policepardfaut"/>
    <w:uiPriority w:val="99"/>
    <w:semiHidden/>
    <w:rsid w:val="001B0A00"/>
    <w:rPr>
      <w:rFonts w:ascii="Lucida Grande" w:hAnsi="Lucida Grande" w:cs="Lucida Grande"/>
      <w:sz w:val="18"/>
      <w:szCs w:val="18"/>
    </w:rPr>
  </w:style>
  <w:style w:type="character" w:customStyle="1" w:styleId="TestofumettoCarattere80000000000">
    <w:name w:val="Testo fumetto Carattere8000000000"/>
    <w:basedOn w:val="Policepardfaut"/>
    <w:uiPriority w:val="99"/>
    <w:semiHidden/>
    <w:rsid w:val="001B0A00"/>
    <w:rPr>
      <w:rFonts w:ascii="Lucida Grande" w:hAnsi="Lucida Grande"/>
      <w:sz w:val="18"/>
      <w:szCs w:val="18"/>
    </w:rPr>
  </w:style>
  <w:style w:type="character" w:customStyle="1" w:styleId="TestofumettoCarattere70000000000">
    <w:name w:val="Testo fumetto Carattere7000000000"/>
    <w:basedOn w:val="Policepardfaut"/>
    <w:uiPriority w:val="99"/>
    <w:semiHidden/>
    <w:rsid w:val="001B0A00"/>
    <w:rPr>
      <w:rFonts w:ascii="Lucida Grande" w:hAnsi="Lucida Grande"/>
      <w:sz w:val="18"/>
      <w:szCs w:val="18"/>
    </w:rPr>
  </w:style>
  <w:style w:type="character" w:customStyle="1" w:styleId="TestofumettoCarattere60000000000">
    <w:name w:val="Testo fumetto Carattere6000000000"/>
    <w:basedOn w:val="Policepardfaut"/>
    <w:uiPriority w:val="99"/>
    <w:semiHidden/>
    <w:rsid w:val="001B0A00"/>
    <w:rPr>
      <w:rFonts w:ascii="Lucida Grande" w:hAnsi="Lucida Grande"/>
      <w:sz w:val="18"/>
      <w:szCs w:val="18"/>
    </w:rPr>
  </w:style>
  <w:style w:type="character" w:customStyle="1" w:styleId="TestofumettoCarattere50000000000">
    <w:name w:val="Testo fumetto Carattere5000000000"/>
    <w:basedOn w:val="Policepardfaut"/>
    <w:uiPriority w:val="99"/>
    <w:semiHidden/>
    <w:rsid w:val="001B0A00"/>
    <w:rPr>
      <w:rFonts w:ascii="Lucida Grande" w:hAnsi="Lucida Grande"/>
      <w:sz w:val="18"/>
      <w:szCs w:val="18"/>
    </w:rPr>
  </w:style>
  <w:style w:type="character" w:customStyle="1" w:styleId="TestofumettoCarattere40000000000">
    <w:name w:val="Testo fumetto Carattere4000000000"/>
    <w:basedOn w:val="Policepardfaut"/>
    <w:uiPriority w:val="99"/>
    <w:semiHidden/>
    <w:rsid w:val="001B0A00"/>
    <w:rPr>
      <w:rFonts w:ascii="Lucida Grande" w:hAnsi="Lucida Grande"/>
      <w:sz w:val="18"/>
      <w:szCs w:val="18"/>
    </w:rPr>
  </w:style>
  <w:style w:type="character" w:customStyle="1" w:styleId="TestofumettoCarattere30000000000">
    <w:name w:val="Testo fumetto Carattere3000000000"/>
    <w:basedOn w:val="Policepardfaut"/>
    <w:uiPriority w:val="99"/>
    <w:semiHidden/>
    <w:rsid w:val="001B0A00"/>
    <w:rPr>
      <w:rFonts w:ascii="Lucida Grande" w:hAnsi="Lucida Grande"/>
      <w:sz w:val="18"/>
      <w:szCs w:val="18"/>
    </w:rPr>
  </w:style>
  <w:style w:type="character" w:customStyle="1" w:styleId="TestofumettoCarattere11000000000">
    <w:name w:val="Testo fumetto Carattere1100000000"/>
    <w:basedOn w:val="Policepardfaut"/>
    <w:uiPriority w:val="99"/>
    <w:semiHidden/>
    <w:rsid w:val="001B0A00"/>
    <w:rPr>
      <w:rFonts w:ascii="Lucida Grande" w:hAnsi="Lucida Grande"/>
      <w:sz w:val="18"/>
      <w:szCs w:val="18"/>
    </w:rPr>
  </w:style>
  <w:style w:type="character" w:customStyle="1" w:styleId="TestofumettoCarattere20000000000">
    <w:name w:val="Testo fumetto Carattere2000000000"/>
    <w:basedOn w:val="Policepardfaut"/>
    <w:uiPriority w:val="99"/>
    <w:semiHidden/>
    <w:rsid w:val="006869C8"/>
    <w:rPr>
      <w:rFonts w:ascii="Lucida Grande" w:hAnsi="Lucida Grande"/>
      <w:sz w:val="18"/>
      <w:szCs w:val="18"/>
    </w:rPr>
  </w:style>
  <w:style w:type="character" w:customStyle="1" w:styleId="TestofumettoCarattere00000000000">
    <w:name w:val="Testo fumetto Carattere0000000000"/>
    <w:basedOn w:val="Policepardfaut"/>
    <w:uiPriority w:val="99"/>
    <w:semiHidden/>
    <w:rsid w:val="00343262"/>
    <w:rPr>
      <w:rFonts w:ascii="Lucida Grande" w:hAnsi="Lucida Grande"/>
      <w:sz w:val="18"/>
      <w:szCs w:val="18"/>
    </w:rPr>
  </w:style>
  <w:style w:type="character" w:customStyle="1" w:styleId="TestofumettoCarattere100000000000">
    <w:name w:val="Testo fumetto Carattere100000000000"/>
    <w:basedOn w:val="Policepardfaut"/>
    <w:uiPriority w:val="99"/>
    <w:semiHidden/>
    <w:rsid w:val="00343262"/>
    <w:rPr>
      <w:rFonts w:ascii="Lucida Grande" w:hAnsi="Lucida Grande"/>
      <w:sz w:val="18"/>
      <w:szCs w:val="18"/>
    </w:rPr>
  </w:style>
  <w:style w:type="character" w:customStyle="1" w:styleId="TestofumettoCarattere900000000000">
    <w:name w:val="Testo fumetto Carattere90000000000"/>
    <w:basedOn w:val="Policepardfaut"/>
    <w:uiPriority w:val="99"/>
    <w:semiHidden/>
    <w:rsid w:val="00343262"/>
    <w:rPr>
      <w:rFonts w:ascii="Lucida Grande" w:hAnsi="Lucida Grande" w:cs="Lucida Grande"/>
      <w:sz w:val="18"/>
      <w:szCs w:val="18"/>
    </w:rPr>
  </w:style>
  <w:style w:type="character" w:customStyle="1" w:styleId="TestofumettoCarattere800000000000">
    <w:name w:val="Testo fumetto Carattere80000000000"/>
    <w:basedOn w:val="Policepardfaut"/>
    <w:uiPriority w:val="99"/>
    <w:semiHidden/>
    <w:rsid w:val="00343262"/>
    <w:rPr>
      <w:rFonts w:ascii="Lucida Grande" w:hAnsi="Lucida Grande"/>
      <w:sz w:val="18"/>
      <w:szCs w:val="18"/>
    </w:rPr>
  </w:style>
  <w:style w:type="character" w:customStyle="1" w:styleId="TestofumettoCarattere700000000000">
    <w:name w:val="Testo fumetto Carattere70000000000"/>
    <w:basedOn w:val="Policepardfaut"/>
    <w:uiPriority w:val="99"/>
    <w:semiHidden/>
    <w:rsid w:val="00343262"/>
    <w:rPr>
      <w:rFonts w:ascii="Lucida Grande" w:hAnsi="Lucida Grande"/>
      <w:sz w:val="18"/>
      <w:szCs w:val="18"/>
    </w:rPr>
  </w:style>
  <w:style w:type="character" w:customStyle="1" w:styleId="TestofumettoCarattere600000000000">
    <w:name w:val="Testo fumetto Carattere60000000000"/>
    <w:basedOn w:val="Policepardfaut"/>
    <w:uiPriority w:val="99"/>
    <w:semiHidden/>
    <w:rsid w:val="00343262"/>
    <w:rPr>
      <w:rFonts w:ascii="Lucida Grande" w:hAnsi="Lucida Grande"/>
      <w:sz w:val="18"/>
      <w:szCs w:val="18"/>
    </w:rPr>
  </w:style>
  <w:style w:type="character" w:customStyle="1" w:styleId="TestofumettoCarattere500000000000">
    <w:name w:val="Testo fumetto Carattere50000000000"/>
    <w:basedOn w:val="Policepardfaut"/>
    <w:uiPriority w:val="99"/>
    <w:semiHidden/>
    <w:rsid w:val="00343262"/>
    <w:rPr>
      <w:rFonts w:ascii="Lucida Grande" w:hAnsi="Lucida Grande"/>
      <w:sz w:val="18"/>
      <w:szCs w:val="18"/>
    </w:rPr>
  </w:style>
  <w:style w:type="character" w:customStyle="1" w:styleId="TestofumettoCarattere400000000000">
    <w:name w:val="Testo fumetto Carattere40000000000"/>
    <w:basedOn w:val="Policepardfaut"/>
    <w:uiPriority w:val="99"/>
    <w:semiHidden/>
    <w:rsid w:val="00343262"/>
    <w:rPr>
      <w:rFonts w:ascii="Lucida Grande" w:hAnsi="Lucida Grande"/>
      <w:sz w:val="18"/>
      <w:szCs w:val="18"/>
    </w:rPr>
  </w:style>
  <w:style w:type="character" w:customStyle="1" w:styleId="TestofumettoCarattere300000000000">
    <w:name w:val="Testo fumetto Carattere30000000000"/>
    <w:basedOn w:val="Policepardfaut"/>
    <w:uiPriority w:val="99"/>
    <w:semiHidden/>
    <w:rsid w:val="00343262"/>
    <w:rPr>
      <w:rFonts w:ascii="Lucida Grande" w:hAnsi="Lucida Grande"/>
      <w:sz w:val="18"/>
      <w:szCs w:val="18"/>
    </w:rPr>
  </w:style>
  <w:style w:type="character" w:customStyle="1" w:styleId="TestofumettoCarattere110000000000">
    <w:name w:val="Testo fumetto Carattere11000000000"/>
    <w:basedOn w:val="Policepardfaut"/>
    <w:uiPriority w:val="99"/>
    <w:semiHidden/>
    <w:rsid w:val="00343262"/>
    <w:rPr>
      <w:rFonts w:ascii="Lucida Grande" w:hAnsi="Lucida Grande"/>
      <w:sz w:val="18"/>
      <w:szCs w:val="18"/>
    </w:rPr>
  </w:style>
  <w:style w:type="character" w:customStyle="1" w:styleId="TestofumettoCarattere200000000000">
    <w:name w:val="Testo fumetto Carattere20000000000"/>
    <w:basedOn w:val="Policepardfaut"/>
    <w:uiPriority w:val="99"/>
    <w:semiHidden/>
    <w:rsid w:val="006869C8"/>
    <w:rPr>
      <w:rFonts w:ascii="Lucida Grande" w:hAnsi="Lucida Grande"/>
      <w:sz w:val="18"/>
      <w:szCs w:val="18"/>
    </w:rPr>
  </w:style>
  <w:style w:type="character" w:customStyle="1" w:styleId="TestofumettoCarattere000000000000">
    <w:name w:val="Testo fumetto Carattere00000000000"/>
    <w:basedOn w:val="Policepardfaut"/>
    <w:uiPriority w:val="99"/>
    <w:semiHidden/>
    <w:rsid w:val="000F29A3"/>
    <w:rPr>
      <w:rFonts w:ascii="Lucida Grande" w:hAnsi="Lucida Grande"/>
      <w:sz w:val="18"/>
      <w:szCs w:val="18"/>
    </w:rPr>
  </w:style>
  <w:style w:type="character" w:customStyle="1" w:styleId="TestofumettoCarattere1000000000000">
    <w:name w:val="Testo fumetto Carattere1000000000000"/>
    <w:basedOn w:val="Policepardfaut"/>
    <w:uiPriority w:val="99"/>
    <w:semiHidden/>
    <w:rsid w:val="000F29A3"/>
    <w:rPr>
      <w:rFonts w:ascii="Lucida Grande" w:hAnsi="Lucida Grande"/>
      <w:sz w:val="18"/>
      <w:szCs w:val="18"/>
    </w:rPr>
  </w:style>
  <w:style w:type="character" w:customStyle="1" w:styleId="TestofumettoCarattere9000000000000">
    <w:name w:val="Testo fumetto Carattere900000000000"/>
    <w:basedOn w:val="Policepardfaut"/>
    <w:uiPriority w:val="99"/>
    <w:semiHidden/>
    <w:rsid w:val="000F29A3"/>
    <w:rPr>
      <w:rFonts w:ascii="Lucida Grande" w:hAnsi="Lucida Grande" w:cs="Lucida Grande"/>
      <w:sz w:val="18"/>
      <w:szCs w:val="18"/>
    </w:rPr>
  </w:style>
  <w:style w:type="character" w:customStyle="1" w:styleId="TestofumettoCarattere8000000000000">
    <w:name w:val="Testo fumetto Carattere800000000000"/>
    <w:basedOn w:val="Policepardfaut"/>
    <w:uiPriority w:val="99"/>
    <w:semiHidden/>
    <w:rsid w:val="000F29A3"/>
    <w:rPr>
      <w:rFonts w:ascii="Lucida Grande" w:hAnsi="Lucida Grande"/>
      <w:sz w:val="18"/>
      <w:szCs w:val="18"/>
    </w:rPr>
  </w:style>
  <w:style w:type="character" w:customStyle="1" w:styleId="TestofumettoCarattere7000000000000">
    <w:name w:val="Testo fumetto Carattere700000000000"/>
    <w:basedOn w:val="Policepardfaut"/>
    <w:uiPriority w:val="99"/>
    <w:semiHidden/>
    <w:rsid w:val="000F29A3"/>
    <w:rPr>
      <w:rFonts w:ascii="Lucida Grande" w:hAnsi="Lucida Grande"/>
      <w:sz w:val="18"/>
      <w:szCs w:val="18"/>
    </w:rPr>
  </w:style>
  <w:style w:type="character" w:customStyle="1" w:styleId="TestofumettoCarattere6000000000000">
    <w:name w:val="Testo fumetto Carattere600000000000"/>
    <w:basedOn w:val="Policepardfaut"/>
    <w:uiPriority w:val="99"/>
    <w:semiHidden/>
    <w:rsid w:val="000F29A3"/>
    <w:rPr>
      <w:rFonts w:ascii="Lucida Grande" w:hAnsi="Lucida Grande"/>
      <w:sz w:val="18"/>
      <w:szCs w:val="18"/>
    </w:rPr>
  </w:style>
  <w:style w:type="character" w:customStyle="1" w:styleId="TestofumettoCarattere5000000000000">
    <w:name w:val="Testo fumetto Carattere500000000000"/>
    <w:basedOn w:val="Policepardfaut"/>
    <w:uiPriority w:val="99"/>
    <w:semiHidden/>
    <w:rsid w:val="000F29A3"/>
    <w:rPr>
      <w:rFonts w:ascii="Lucida Grande" w:hAnsi="Lucida Grande"/>
      <w:sz w:val="18"/>
      <w:szCs w:val="18"/>
    </w:rPr>
  </w:style>
  <w:style w:type="character" w:customStyle="1" w:styleId="TestofumettoCarattere4000000000000">
    <w:name w:val="Testo fumetto Carattere400000000000"/>
    <w:basedOn w:val="Policepardfaut"/>
    <w:uiPriority w:val="99"/>
    <w:semiHidden/>
    <w:rsid w:val="000F29A3"/>
    <w:rPr>
      <w:rFonts w:ascii="Lucida Grande" w:hAnsi="Lucida Grande"/>
      <w:sz w:val="18"/>
      <w:szCs w:val="18"/>
    </w:rPr>
  </w:style>
  <w:style w:type="character" w:customStyle="1" w:styleId="TestofumettoCarattere3000000000000">
    <w:name w:val="Testo fumetto Carattere300000000000"/>
    <w:basedOn w:val="Policepardfaut"/>
    <w:uiPriority w:val="99"/>
    <w:semiHidden/>
    <w:rsid w:val="000F29A3"/>
    <w:rPr>
      <w:rFonts w:ascii="Lucida Grande" w:hAnsi="Lucida Grande"/>
      <w:sz w:val="18"/>
      <w:szCs w:val="18"/>
    </w:rPr>
  </w:style>
  <w:style w:type="character" w:customStyle="1" w:styleId="TestofumettoCarattere1100000000000">
    <w:name w:val="Testo fumetto Carattere110000000000"/>
    <w:basedOn w:val="Policepardfaut"/>
    <w:uiPriority w:val="99"/>
    <w:semiHidden/>
    <w:rsid w:val="000F29A3"/>
    <w:rPr>
      <w:rFonts w:ascii="Lucida Grande" w:hAnsi="Lucida Grande"/>
      <w:sz w:val="18"/>
      <w:szCs w:val="18"/>
    </w:rPr>
  </w:style>
  <w:style w:type="character" w:customStyle="1" w:styleId="TestofumettoCarattere2000000000000">
    <w:name w:val="Testo fumetto Carattere200000000000"/>
    <w:basedOn w:val="Policepardfaut"/>
    <w:uiPriority w:val="99"/>
    <w:semiHidden/>
    <w:rsid w:val="006869C8"/>
    <w:rPr>
      <w:rFonts w:ascii="Lucida Grande" w:hAnsi="Lucida Grande"/>
      <w:sz w:val="18"/>
      <w:szCs w:val="18"/>
    </w:rPr>
  </w:style>
  <w:style w:type="character" w:customStyle="1" w:styleId="TestofumettoCarattere0000000000000">
    <w:name w:val="Testo fumetto Carattere000000000000"/>
    <w:basedOn w:val="Policepardfaut"/>
    <w:uiPriority w:val="99"/>
    <w:semiHidden/>
    <w:rsid w:val="00ED7AD2"/>
    <w:rPr>
      <w:rFonts w:ascii="Lucida Grande" w:hAnsi="Lucida Grande"/>
      <w:sz w:val="18"/>
      <w:szCs w:val="18"/>
    </w:rPr>
  </w:style>
  <w:style w:type="character" w:customStyle="1" w:styleId="TestofumettoCarattere10000000000000">
    <w:name w:val="Testo fumetto Carattere10000000000000"/>
    <w:basedOn w:val="Policepardfaut"/>
    <w:uiPriority w:val="99"/>
    <w:semiHidden/>
    <w:rsid w:val="00ED7AD2"/>
    <w:rPr>
      <w:rFonts w:ascii="Lucida Grande" w:hAnsi="Lucida Grande"/>
      <w:sz w:val="18"/>
      <w:szCs w:val="18"/>
    </w:rPr>
  </w:style>
  <w:style w:type="character" w:customStyle="1" w:styleId="TestofumettoCarattere90000000000000">
    <w:name w:val="Testo fumetto Carattere9000000000000"/>
    <w:basedOn w:val="Policepardfaut"/>
    <w:uiPriority w:val="99"/>
    <w:semiHidden/>
    <w:rsid w:val="00ED7AD2"/>
    <w:rPr>
      <w:rFonts w:ascii="Lucida Grande" w:hAnsi="Lucida Grande" w:cs="Lucida Grande"/>
      <w:sz w:val="18"/>
      <w:szCs w:val="18"/>
    </w:rPr>
  </w:style>
  <w:style w:type="character" w:customStyle="1" w:styleId="TestofumettoCarattere80000000000000">
    <w:name w:val="Testo fumetto Carattere8000000000000"/>
    <w:basedOn w:val="Policepardfaut"/>
    <w:uiPriority w:val="99"/>
    <w:semiHidden/>
    <w:rsid w:val="00ED7AD2"/>
    <w:rPr>
      <w:rFonts w:ascii="Lucida Grande" w:hAnsi="Lucida Grande"/>
      <w:sz w:val="18"/>
      <w:szCs w:val="18"/>
    </w:rPr>
  </w:style>
  <w:style w:type="character" w:customStyle="1" w:styleId="TestofumettoCarattere70000000000000">
    <w:name w:val="Testo fumetto Carattere7000000000000"/>
    <w:basedOn w:val="Policepardfaut"/>
    <w:uiPriority w:val="99"/>
    <w:semiHidden/>
    <w:rsid w:val="00ED7AD2"/>
    <w:rPr>
      <w:rFonts w:ascii="Lucida Grande" w:hAnsi="Lucida Grande"/>
      <w:sz w:val="18"/>
      <w:szCs w:val="18"/>
    </w:rPr>
  </w:style>
  <w:style w:type="character" w:customStyle="1" w:styleId="TestofumettoCarattere60000000000000">
    <w:name w:val="Testo fumetto Carattere6000000000000"/>
    <w:basedOn w:val="Policepardfaut"/>
    <w:uiPriority w:val="99"/>
    <w:semiHidden/>
    <w:rsid w:val="00ED7AD2"/>
    <w:rPr>
      <w:rFonts w:ascii="Lucida Grande" w:hAnsi="Lucida Grande"/>
      <w:sz w:val="18"/>
      <w:szCs w:val="18"/>
    </w:rPr>
  </w:style>
  <w:style w:type="character" w:customStyle="1" w:styleId="TestofumettoCarattere50000000000000">
    <w:name w:val="Testo fumetto Carattere5000000000000"/>
    <w:basedOn w:val="Policepardfaut"/>
    <w:uiPriority w:val="99"/>
    <w:semiHidden/>
    <w:rsid w:val="00ED7AD2"/>
    <w:rPr>
      <w:rFonts w:ascii="Lucida Grande" w:hAnsi="Lucida Grande"/>
      <w:sz w:val="18"/>
      <w:szCs w:val="18"/>
    </w:rPr>
  </w:style>
  <w:style w:type="character" w:customStyle="1" w:styleId="TestofumettoCarattere40000000000000">
    <w:name w:val="Testo fumetto Carattere4000000000000"/>
    <w:basedOn w:val="Policepardfaut"/>
    <w:uiPriority w:val="99"/>
    <w:semiHidden/>
    <w:rsid w:val="00ED7AD2"/>
    <w:rPr>
      <w:rFonts w:ascii="Lucida Grande" w:hAnsi="Lucida Grande"/>
      <w:sz w:val="18"/>
      <w:szCs w:val="18"/>
    </w:rPr>
  </w:style>
  <w:style w:type="character" w:customStyle="1" w:styleId="TestofumettoCarattere30000000000000">
    <w:name w:val="Testo fumetto Carattere3000000000000"/>
    <w:basedOn w:val="Policepardfaut"/>
    <w:uiPriority w:val="99"/>
    <w:semiHidden/>
    <w:rsid w:val="00ED7AD2"/>
    <w:rPr>
      <w:rFonts w:ascii="Lucida Grande" w:hAnsi="Lucida Grande"/>
      <w:sz w:val="18"/>
      <w:szCs w:val="18"/>
    </w:rPr>
  </w:style>
  <w:style w:type="character" w:customStyle="1" w:styleId="TestofumettoCarattere11000000000000">
    <w:name w:val="Testo fumetto Carattere1100000000000"/>
    <w:basedOn w:val="Policepardfaut"/>
    <w:uiPriority w:val="99"/>
    <w:semiHidden/>
    <w:rsid w:val="00ED7AD2"/>
    <w:rPr>
      <w:rFonts w:ascii="Lucida Grande" w:hAnsi="Lucida Grande"/>
      <w:sz w:val="18"/>
      <w:szCs w:val="18"/>
    </w:rPr>
  </w:style>
  <w:style w:type="character" w:customStyle="1" w:styleId="TestofumettoCarattere20000000000000">
    <w:name w:val="Testo fumetto Carattere2000000000000"/>
    <w:basedOn w:val="Policepardfaut"/>
    <w:uiPriority w:val="99"/>
    <w:semiHidden/>
    <w:rsid w:val="006869C8"/>
    <w:rPr>
      <w:rFonts w:ascii="Lucida Grande" w:hAnsi="Lucida Grande"/>
      <w:sz w:val="18"/>
      <w:szCs w:val="18"/>
    </w:rPr>
  </w:style>
  <w:style w:type="character" w:customStyle="1" w:styleId="TestofumettoCarattere00000000000000">
    <w:name w:val="Testo fumetto Carattere0000000000000"/>
    <w:basedOn w:val="Policepardfaut"/>
    <w:uiPriority w:val="99"/>
    <w:semiHidden/>
    <w:rsid w:val="00DE32AC"/>
    <w:rPr>
      <w:rFonts w:ascii="Lucida Grande" w:hAnsi="Lucida Grande"/>
      <w:sz w:val="18"/>
      <w:szCs w:val="18"/>
    </w:rPr>
  </w:style>
  <w:style w:type="character" w:customStyle="1" w:styleId="TestofumettoCarattere100000000000000">
    <w:name w:val="Testo fumetto Carattere100000000000000"/>
    <w:basedOn w:val="Policepardfaut"/>
    <w:uiPriority w:val="99"/>
    <w:semiHidden/>
    <w:rsid w:val="00DE32AC"/>
    <w:rPr>
      <w:rFonts w:ascii="Lucida Grande" w:hAnsi="Lucida Grande"/>
      <w:sz w:val="18"/>
      <w:szCs w:val="18"/>
    </w:rPr>
  </w:style>
  <w:style w:type="character" w:customStyle="1" w:styleId="TestofumettoCarattere900000000000000">
    <w:name w:val="Testo fumetto Carattere90000000000000"/>
    <w:basedOn w:val="Policepardfaut"/>
    <w:uiPriority w:val="99"/>
    <w:semiHidden/>
    <w:rsid w:val="00DE32AC"/>
    <w:rPr>
      <w:rFonts w:ascii="Lucida Grande" w:hAnsi="Lucida Grande" w:cs="Lucida Grande"/>
      <w:sz w:val="18"/>
      <w:szCs w:val="18"/>
    </w:rPr>
  </w:style>
  <w:style w:type="character" w:customStyle="1" w:styleId="TestofumettoCarattere800000000000000">
    <w:name w:val="Testo fumetto Carattere80000000000000"/>
    <w:basedOn w:val="Policepardfaut"/>
    <w:uiPriority w:val="99"/>
    <w:semiHidden/>
    <w:rsid w:val="00DE32AC"/>
    <w:rPr>
      <w:rFonts w:ascii="Lucida Grande" w:hAnsi="Lucida Grande"/>
      <w:sz w:val="18"/>
      <w:szCs w:val="18"/>
    </w:rPr>
  </w:style>
  <w:style w:type="character" w:customStyle="1" w:styleId="TestofumettoCarattere700000000000000">
    <w:name w:val="Testo fumetto Carattere70000000000000"/>
    <w:basedOn w:val="Policepardfaut"/>
    <w:uiPriority w:val="99"/>
    <w:semiHidden/>
    <w:rsid w:val="00DE32AC"/>
    <w:rPr>
      <w:rFonts w:ascii="Lucida Grande" w:hAnsi="Lucida Grande"/>
      <w:sz w:val="18"/>
      <w:szCs w:val="18"/>
    </w:rPr>
  </w:style>
  <w:style w:type="character" w:customStyle="1" w:styleId="TestofumettoCarattere600000000000000">
    <w:name w:val="Testo fumetto Carattere60000000000000"/>
    <w:basedOn w:val="Policepardfaut"/>
    <w:uiPriority w:val="99"/>
    <w:semiHidden/>
    <w:rsid w:val="00DE32AC"/>
    <w:rPr>
      <w:rFonts w:ascii="Lucida Grande" w:hAnsi="Lucida Grande"/>
      <w:sz w:val="18"/>
      <w:szCs w:val="18"/>
    </w:rPr>
  </w:style>
  <w:style w:type="character" w:customStyle="1" w:styleId="TestofumettoCarattere500000000000000">
    <w:name w:val="Testo fumetto Carattere50000000000000"/>
    <w:basedOn w:val="Policepardfaut"/>
    <w:uiPriority w:val="99"/>
    <w:semiHidden/>
    <w:rsid w:val="00DE32AC"/>
    <w:rPr>
      <w:rFonts w:ascii="Lucida Grande" w:hAnsi="Lucida Grande"/>
      <w:sz w:val="18"/>
      <w:szCs w:val="18"/>
    </w:rPr>
  </w:style>
  <w:style w:type="character" w:customStyle="1" w:styleId="TestofumettoCarattere400000000000000">
    <w:name w:val="Testo fumetto Carattere40000000000000"/>
    <w:basedOn w:val="Policepardfaut"/>
    <w:uiPriority w:val="99"/>
    <w:semiHidden/>
    <w:rsid w:val="00DE32AC"/>
    <w:rPr>
      <w:rFonts w:ascii="Lucida Grande" w:hAnsi="Lucida Grande"/>
      <w:sz w:val="18"/>
      <w:szCs w:val="18"/>
    </w:rPr>
  </w:style>
  <w:style w:type="character" w:customStyle="1" w:styleId="TestofumettoCarattere300000000000000">
    <w:name w:val="Testo fumetto Carattere30000000000000"/>
    <w:basedOn w:val="Policepardfaut"/>
    <w:uiPriority w:val="99"/>
    <w:semiHidden/>
    <w:rsid w:val="00DE32AC"/>
    <w:rPr>
      <w:rFonts w:ascii="Lucida Grande" w:hAnsi="Lucida Grande"/>
      <w:sz w:val="18"/>
      <w:szCs w:val="18"/>
    </w:rPr>
  </w:style>
  <w:style w:type="character" w:customStyle="1" w:styleId="TestofumettoCarattere110000000000000">
    <w:name w:val="Testo fumetto Carattere11000000000000"/>
    <w:basedOn w:val="Policepardfaut"/>
    <w:uiPriority w:val="99"/>
    <w:semiHidden/>
    <w:rsid w:val="00DE32AC"/>
    <w:rPr>
      <w:rFonts w:ascii="Lucida Grande" w:hAnsi="Lucida Grande"/>
      <w:sz w:val="18"/>
      <w:szCs w:val="18"/>
    </w:rPr>
  </w:style>
  <w:style w:type="character" w:customStyle="1" w:styleId="TestofumettoCarattere200000000000000">
    <w:name w:val="Testo fumetto Carattere20000000000000"/>
    <w:basedOn w:val="Policepardfaut"/>
    <w:uiPriority w:val="99"/>
    <w:semiHidden/>
    <w:rsid w:val="006869C8"/>
    <w:rPr>
      <w:rFonts w:ascii="Lucida Grande" w:hAnsi="Lucida Grande"/>
      <w:sz w:val="18"/>
      <w:szCs w:val="18"/>
    </w:rPr>
  </w:style>
  <w:style w:type="character" w:customStyle="1" w:styleId="TestofumettoCarattere000000000000000">
    <w:name w:val="Testo fumetto Carattere00000000000000"/>
    <w:basedOn w:val="Policepardfaut"/>
    <w:uiPriority w:val="99"/>
    <w:semiHidden/>
    <w:rsid w:val="004A6C92"/>
    <w:rPr>
      <w:rFonts w:ascii="Lucida Grande" w:hAnsi="Lucida Grande"/>
      <w:sz w:val="18"/>
      <w:szCs w:val="18"/>
    </w:rPr>
  </w:style>
  <w:style w:type="character" w:customStyle="1" w:styleId="TestofumettoCarattere1000000000000000">
    <w:name w:val="Testo fumetto Carattere1000000000000000"/>
    <w:basedOn w:val="Policepardfaut"/>
    <w:uiPriority w:val="99"/>
    <w:semiHidden/>
    <w:rsid w:val="004A6C92"/>
    <w:rPr>
      <w:rFonts w:ascii="Lucida Grande" w:hAnsi="Lucida Grande"/>
      <w:sz w:val="18"/>
      <w:szCs w:val="18"/>
    </w:rPr>
  </w:style>
  <w:style w:type="character" w:customStyle="1" w:styleId="TestofumettoCarattere9000000000000000">
    <w:name w:val="Testo fumetto Carattere900000000000000"/>
    <w:basedOn w:val="Policepardfaut"/>
    <w:uiPriority w:val="99"/>
    <w:semiHidden/>
    <w:rsid w:val="004A6C92"/>
    <w:rPr>
      <w:rFonts w:ascii="Lucida Grande" w:hAnsi="Lucida Grande" w:cs="Lucida Grande"/>
      <w:sz w:val="18"/>
      <w:szCs w:val="18"/>
    </w:rPr>
  </w:style>
  <w:style w:type="character" w:customStyle="1" w:styleId="TestofumettoCarattere8000000000000000">
    <w:name w:val="Testo fumetto Carattere800000000000000"/>
    <w:basedOn w:val="Policepardfaut"/>
    <w:uiPriority w:val="99"/>
    <w:semiHidden/>
    <w:rsid w:val="004A6C92"/>
    <w:rPr>
      <w:rFonts w:ascii="Lucida Grande" w:hAnsi="Lucida Grande"/>
      <w:sz w:val="18"/>
      <w:szCs w:val="18"/>
    </w:rPr>
  </w:style>
  <w:style w:type="character" w:customStyle="1" w:styleId="TestofumettoCarattere7000000000000000">
    <w:name w:val="Testo fumetto Carattere700000000000000"/>
    <w:basedOn w:val="Policepardfaut"/>
    <w:uiPriority w:val="99"/>
    <w:semiHidden/>
    <w:rsid w:val="004A6C92"/>
    <w:rPr>
      <w:rFonts w:ascii="Lucida Grande" w:hAnsi="Lucida Grande"/>
      <w:sz w:val="18"/>
      <w:szCs w:val="18"/>
    </w:rPr>
  </w:style>
  <w:style w:type="character" w:customStyle="1" w:styleId="TestofumettoCarattere6000000000000000">
    <w:name w:val="Testo fumetto Carattere600000000000000"/>
    <w:basedOn w:val="Policepardfaut"/>
    <w:uiPriority w:val="99"/>
    <w:semiHidden/>
    <w:rsid w:val="004A6C92"/>
    <w:rPr>
      <w:rFonts w:ascii="Lucida Grande" w:hAnsi="Lucida Grande"/>
      <w:sz w:val="18"/>
      <w:szCs w:val="18"/>
    </w:rPr>
  </w:style>
  <w:style w:type="character" w:customStyle="1" w:styleId="TestofumettoCarattere5000000000000000">
    <w:name w:val="Testo fumetto Carattere500000000000000"/>
    <w:basedOn w:val="Policepardfaut"/>
    <w:uiPriority w:val="99"/>
    <w:semiHidden/>
    <w:rsid w:val="004A6C92"/>
    <w:rPr>
      <w:rFonts w:ascii="Lucida Grande" w:hAnsi="Lucida Grande"/>
      <w:sz w:val="18"/>
      <w:szCs w:val="18"/>
    </w:rPr>
  </w:style>
  <w:style w:type="character" w:customStyle="1" w:styleId="TestofumettoCarattere4000000000000000">
    <w:name w:val="Testo fumetto Carattere400000000000000"/>
    <w:basedOn w:val="Policepardfaut"/>
    <w:uiPriority w:val="99"/>
    <w:semiHidden/>
    <w:rsid w:val="004A6C92"/>
    <w:rPr>
      <w:rFonts w:ascii="Lucida Grande" w:hAnsi="Lucida Grande"/>
      <w:sz w:val="18"/>
      <w:szCs w:val="18"/>
    </w:rPr>
  </w:style>
  <w:style w:type="character" w:customStyle="1" w:styleId="TestofumettoCarattere3000000000000000">
    <w:name w:val="Testo fumetto Carattere300000000000000"/>
    <w:basedOn w:val="Policepardfaut"/>
    <w:uiPriority w:val="99"/>
    <w:semiHidden/>
    <w:rsid w:val="004A6C92"/>
    <w:rPr>
      <w:rFonts w:ascii="Lucida Grande" w:hAnsi="Lucida Grande"/>
      <w:sz w:val="18"/>
      <w:szCs w:val="18"/>
    </w:rPr>
  </w:style>
  <w:style w:type="character" w:customStyle="1" w:styleId="TestofumettoCarattere1100000000000000">
    <w:name w:val="Testo fumetto Carattere110000000000000"/>
    <w:basedOn w:val="Policepardfaut"/>
    <w:uiPriority w:val="99"/>
    <w:semiHidden/>
    <w:rsid w:val="004A6C92"/>
    <w:rPr>
      <w:rFonts w:ascii="Lucida Grande" w:hAnsi="Lucida Grande"/>
      <w:sz w:val="18"/>
      <w:szCs w:val="18"/>
    </w:rPr>
  </w:style>
  <w:style w:type="character" w:customStyle="1" w:styleId="TestofumettoCarattere2000000000000000">
    <w:name w:val="Testo fumetto Carattere200000000000000"/>
    <w:basedOn w:val="Policepardfaut"/>
    <w:uiPriority w:val="99"/>
    <w:semiHidden/>
    <w:rsid w:val="006869C8"/>
    <w:rPr>
      <w:rFonts w:ascii="Lucida Grande" w:hAnsi="Lucida Grande"/>
      <w:sz w:val="18"/>
      <w:szCs w:val="18"/>
    </w:rPr>
  </w:style>
  <w:style w:type="character" w:customStyle="1" w:styleId="TestofumettoCarattere0000000000000000">
    <w:name w:val="Testo fumetto Carattere000000000000000"/>
    <w:basedOn w:val="Policepardfaut"/>
    <w:uiPriority w:val="99"/>
    <w:semiHidden/>
    <w:rsid w:val="007D7931"/>
    <w:rPr>
      <w:rFonts w:ascii="Lucida Grande" w:hAnsi="Lucida Grande"/>
      <w:sz w:val="18"/>
      <w:szCs w:val="18"/>
    </w:rPr>
  </w:style>
  <w:style w:type="character" w:customStyle="1" w:styleId="TestofumettoCarattere10000000000000000">
    <w:name w:val="Testo fumetto Carattere10000000000000000"/>
    <w:basedOn w:val="Policepardfaut"/>
    <w:uiPriority w:val="99"/>
    <w:semiHidden/>
    <w:rsid w:val="007D7931"/>
    <w:rPr>
      <w:rFonts w:ascii="Lucida Grande" w:hAnsi="Lucida Grande"/>
      <w:sz w:val="18"/>
      <w:szCs w:val="18"/>
    </w:rPr>
  </w:style>
  <w:style w:type="character" w:customStyle="1" w:styleId="TestofumettoCarattere90000000000000000">
    <w:name w:val="Testo fumetto Carattere9000000000000000"/>
    <w:basedOn w:val="Policepardfaut"/>
    <w:uiPriority w:val="99"/>
    <w:semiHidden/>
    <w:rsid w:val="007D7931"/>
    <w:rPr>
      <w:rFonts w:ascii="Lucida Grande" w:hAnsi="Lucida Grande" w:cs="Lucida Grande"/>
      <w:sz w:val="18"/>
      <w:szCs w:val="18"/>
    </w:rPr>
  </w:style>
  <w:style w:type="character" w:customStyle="1" w:styleId="TestofumettoCarattere80000000000000000">
    <w:name w:val="Testo fumetto Carattere8000000000000000"/>
    <w:basedOn w:val="Policepardfaut"/>
    <w:uiPriority w:val="99"/>
    <w:semiHidden/>
    <w:rsid w:val="007D7931"/>
    <w:rPr>
      <w:rFonts w:ascii="Lucida Grande" w:hAnsi="Lucida Grande"/>
      <w:sz w:val="18"/>
      <w:szCs w:val="18"/>
    </w:rPr>
  </w:style>
  <w:style w:type="character" w:customStyle="1" w:styleId="TestofumettoCarattere70000000000000000">
    <w:name w:val="Testo fumetto Carattere7000000000000000"/>
    <w:basedOn w:val="Policepardfaut"/>
    <w:uiPriority w:val="99"/>
    <w:semiHidden/>
    <w:rsid w:val="007D7931"/>
    <w:rPr>
      <w:rFonts w:ascii="Lucida Grande" w:hAnsi="Lucida Grande"/>
      <w:sz w:val="18"/>
      <w:szCs w:val="18"/>
    </w:rPr>
  </w:style>
  <w:style w:type="character" w:customStyle="1" w:styleId="TestofumettoCarattere60000000000000000">
    <w:name w:val="Testo fumetto Carattere6000000000000000"/>
    <w:basedOn w:val="Policepardfaut"/>
    <w:uiPriority w:val="99"/>
    <w:semiHidden/>
    <w:rsid w:val="007D7931"/>
    <w:rPr>
      <w:rFonts w:ascii="Lucida Grande" w:hAnsi="Lucida Grande"/>
      <w:sz w:val="18"/>
      <w:szCs w:val="18"/>
    </w:rPr>
  </w:style>
  <w:style w:type="character" w:customStyle="1" w:styleId="TestofumettoCarattere50000000000000000">
    <w:name w:val="Testo fumetto Carattere5000000000000000"/>
    <w:basedOn w:val="Policepardfaut"/>
    <w:uiPriority w:val="99"/>
    <w:semiHidden/>
    <w:rsid w:val="007D7931"/>
    <w:rPr>
      <w:rFonts w:ascii="Lucida Grande" w:hAnsi="Lucida Grande"/>
      <w:sz w:val="18"/>
      <w:szCs w:val="18"/>
    </w:rPr>
  </w:style>
  <w:style w:type="character" w:customStyle="1" w:styleId="TestofumettoCarattere40000000000000000">
    <w:name w:val="Testo fumetto Carattere4000000000000000"/>
    <w:basedOn w:val="Policepardfaut"/>
    <w:uiPriority w:val="99"/>
    <w:semiHidden/>
    <w:rsid w:val="007D7931"/>
    <w:rPr>
      <w:rFonts w:ascii="Lucida Grande" w:hAnsi="Lucida Grande"/>
      <w:sz w:val="18"/>
      <w:szCs w:val="18"/>
    </w:rPr>
  </w:style>
  <w:style w:type="character" w:customStyle="1" w:styleId="TestofumettoCarattere30000000000000000">
    <w:name w:val="Testo fumetto Carattere3000000000000000"/>
    <w:basedOn w:val="Policepardfaut"/>
    <w:uiPriority w:val="99"/>
    <w:semiHidden/>
    <w:rsid w:val="007D7931"/>
    <w:rPr>
      <w:rFonts w:ascii="Lucida Grande" w:hAnsi="Lucida Grande"/>
      <w:sz w:val="18"/>
      <w:szCs w:val="18"/>
    </w:rPr>
  </w:style>
  <w:style w:type="character" w:customStyle="1" w:styleId="TestofumettoCarattere11000000000000000">
    <w:name w:val="Testo fumetto Carattere1100000000000000"/>
    <w:basedOn w:val="Policepardfaut"/>
    <w:uiPriority w:val="99"/>
    <w:semiHidden/>
    <w:rsid w:val="007D7931"/>
    <w:rPr>
      <w:rFonts w:ascii="Lucida Grande" w:hAnsi="Lucida Grande"/>
      <w:sz w:val="18"/>
      <w:szCs w:val="18"/>
    </w:rPr>
  </w:style>
  <w:style w:type="character" w:customStyle="1" w:styleId="TestofumettoCarattere20000000000000000">
    <w:name w:val="Testo fumetto Carattere2000000000000000"/>
    <w:basedOn w:val="Policepardfaut"/>
    <w:uiPriority w:val="99"/>
    <w:semiHidden/>
    <w:rsid w:val="006869C8"/>
    <w:rPr>
      <w:rFonts w:ascii="Lucida Grande" w:hAnsi="Lucida Grande"/>
      <w:sz w:val="18"/>
      <w:szCs w:val="18"/>
    </w:rPr>
  </w:style>
  <w:style w:type="character" w:customStyle="1" w:styleId="TestofumettoCarattere00000000000000000">
    <w:name w:val="Testo fumetto Carattere0000000000000000"/>
    <w:basedOn w:val="Policepardfaut"/>
    <w:uiPriority w:val="99"/>
    <w:semiHidden/>
    <w:rsid w:val="00A479D8"/>
    <w:rPr>
      <w:rFonts w:ascii="Lucida Grande" w:hAnsi="Lucida Grande"/>
      <w:sz w:val="18"/>
      <w:szCs w:val="18"/>
    </w:rPr>
  </w:style>
  <w:style w:type="character" w:customStyle="1" w:styleId="TestofumettoCarattere100000000000000000">
    <w:name w:val="Testo fumetto Carattere100000000000000000"/>
    <w:basedOn w:val="Policepardfaut"/>
    <w:uiPriority w:val="99"/>
    <w:semiHidden/>
    <w:rsid w:val="00A479D8"/>
    <w:rPr>
      <w:rFonts w:ascii="Lucida Grande" w:hAnsi="Lucida Grande"/>
      <w:sz w:val="18"/>
      <w:szCs w:val="18"/>
    </w:rPr>
  </w:style>
  <w:style w:type="character" w:customStyle="1" w:styleId="TestofumettoCarattere900000000000000000">
    <w:name w:val="Testo fumetto Carattere90000000000000000"/>
    <w:basedOn w:val="Policepardfaut"/>
    <w:uiPriority w:val="99"/>
    <w:semiHidden/>
    <w:rsid w:val="00A479D8"/>
    <w:rPr>
      <w:rFonts w:ascii="Lucida Grande" w:hAnsi="Lucida Grande" w:cs="Lucida Grande"/>
      <w:sz w:val="18"/>
      <w:szCs w:val="18"/>
    </w:rPr>
  </w:style>
  <w:style w:type="character" w:customStyle="1" w:styleId="TestofumettoCarattere800000000000000000">
    <w:name w:val="Testo fumetto Carattere80000000000000000"/>
    <w:basedOn w:val="Policepardfaut"/>
    <w:uiPriority w:val="99"/>
    <w:semiHidden/>
    <w:rsid w:val="00A479D8"/>
    <w:rPr>
      <w:rFonts w:ascii="Lucida Grande" w:hAnsi="Lucida Grande"/>
      <w:sz w:val="18"/>
      <w:szCs w:val="18"/>
    </w:rPr>
  </w:style>
  <w:style w:type="character" w:customStyle="1" w:styleId="TestofumettoCarattere700000000000000000">
    <w:name w:val="Testo fumetto Carattere70000000000000000"/>
    <w:basedOn w:val="Policepardfaut"/>
    <w:uiPriority w:val="99"/>
    <w:semiHidden/>
    <w:rsid w:val="00A479D8"/>
    <w:rPr>
      <w:rFonts w:ascii="Lucida Grande" w:hAnsi="Lucida Grande"/>
      <w:sz w:val="18"/>
      <w:szCs w:val="18"/>
    </w:rPr>
  </w:style>
  <w:style w:type="character" w:customStyle="1" w:styleId="TestofumettoCarattere600000000000000000">
    <w:name w:val="Testo fumetto Carattere60000000000000000"/>
    <w:basedOn w:val="Policepardfaut"/>
    <w:uiPriority w:val="99"/>
    <w:semiHidden/>
    <w:rsid w:val="00A479D8"/>
    <w:rPr>
      <w:rFonts w:ascii="Lucida Grande" w:hAnsi="Lucida Grande"/>
      <w:sz w:val="18"/>
      <w:szCs w:val="18"/>
    </w:rPr>
  </w:style>
  <w:style w:type="character" w:customStyle="1" w:styleId="TestofumettoCarattere500000000000000000">
    <w:name w:val="Testo fumetto Carattere50000000000000000"/>
    <w:basedOn w:val="Policepardfaut"/>
    <w:uiPriority w:val="99"/>
    <w:semiHidden/>
    <w:rsid w:val="00A479D8"/>
    <w:rPr>
      <w:rFonts w:ascii="Lucida Grande" w:hAnsi="Lucida Grande"/>
      <w:sz w:val="18"/>
      <w:szCs w:val="18"/>
    </w:rPr>
  </w:style>
  <w:style w:type="character" w:customStyle="1" w:styleId="TestofumettoCarattere400000000000000000">
    <w:name w:val="Testo fumetto Carattere40000000000000000"/>
    <w:basedOn w:val="Policepardfaut"/>
    <w:uiPriority w:val="99"/>
    <w:semiHidden/>
    <w:rsid w:val="00A479D8"/>
    <w:rPr>
      <w:rFonts w:ascii="Lucida Grande" w:hAnsi="Lucida Grande"/>
      <w:sz w:val="18"/>
      <w:szCs w:val="18"/>
    </w:rPr>
  </w:style>
  <w:style w:type="character" w:customStyle="1" w:styleId="TestofumettoCarattere300000000000000000">
    <w:name w:val="Testo fumetto Carattere30000000000000000"/>
    <w:basedOn w:val="Policepardfaut"/>
    <w:uiPriority w:val="99"/>
    <w:semiHidden/>
    <w:rsid w:val="00A479D8"/>
    <w:rPr>
      <w:rFonts w:ascii="Lucida Grande" w:hAnsi="Lucida Grande"/>
      <w:sz w:val="18"/>
      <w:szCs w:val="18"/>
    </w:rPr>
  </w:style>
  <w:style w:type="character" w:customStyle="1" w:styleId="TestofumettoCarattere110000000000000000">
    <w:name w:val="Testo fumetto Carattere11000000000000000"/>
    <w:basedOn w:val="Policepardfaut"/>
    <w:uiPriority w:val="99"/>
    <w:semiHidden/>
    <w:rsid w:val="00A479D8"/>
    <w:rPr>
      <w:rFonts w:ascii="Lucida Grande" w:hAnsi="Lucida Grande"/>
      <w:sz w:val="18"/>
      <w:szCs w:val="18"/>
    </w:rPr>
  </w:style>
  <w:style w:type="character" w:customStyle="1" w:styleId="TestofumettoCarattere200000000000000000">
    <w:name w:val="Testo fumetto Carattere20000000000000000"/>
    <w:basedOn w:val="Policepardfaut"/>
    <w:uiPriority w:val="99"/>
    <w:semiHidden/>
    <w:rsid w:val="006869C8"/>
    <w:rPr>
      <w:rFonts w:ascii="Lucida Grande" w:hAnsi="Lucida Grande"/>
      <w:sz w:val="18"/>
      <w:szCs w:val="18"/>
    </w:rPr>
  </w:style>
  <w:style w:type="character" w:customStyle="1" w:styleId="TestofumettoCarattere000000000000000000">
    <w:name w:val="Testo fumetto Carattere00000000000000000"/>
    <w:basedOn w:val="Policepardfaut"/>
    <w:uiPriority w:val="99"/>
    <w:semiHidden/>
    <w:rsid w:val="005344DB"/>
    <w:rPr>
      <w:rFonts w:ascii="Lucida Grande" w:hAnsi="Lucida Grande"/>
      <w:sz w:val="18"/>
      <w:szCs w:val="18"/>
    </w:rPr>
  </w:style>
  <w:style w:type="character" w:customStyle="1" w:styleId="TestofumettoCarattere1000000000000000000">
    <w:name w:val="Testo fumetto Carattere1000000000000000000"/>
    <w:basedOn w:val="Policepardfaut"/>
    <w:uiPriority w:val="99"/>
    <w:semiHidden/>
    <w:rsid w:val="005344DB"/>
    <w:rPr>
      <w:rFonts w:ascii="Lucida Grande" w:hAnsi="Lucida Grande"/>
      <w:sz w:val="18"/>
      <w:szCs w:val="18"/>
    </w:rPr>
  </w:style>
  <w:style w:type="character" w:customStyle="1" w:styleId="TestofumettoCarattere9000000000000000000">
    <w:name w:val="Testo fumetto Carattere900000000000000000"/>
    <w:basedOn w:val="Policepardfaut"/>
    <w:uiPriority w:val="99"/>
    <w:semiHidden/>
    <w:rsid w:val="005344DB"/>
    <w:rPr>
      <w:rFonts w:ascii="Lucida Grande" w:hAnsi="Lucida Grande" w:cs="Lucida Grande"/>
      <w:sz w:val="18"/>
      <w:szCs w:val="18"/>
    </w:rPr>
  </w:style>
  <w:style w:type="character" w:customStyle="1" w:styleId="TestofumettoCarattere8000000000000000000">
    <w:name w:val="Testo fumetto Carattere800000000000000000"/>
    <w:basedOn w:val="Policepardfaut"/>
    <w:uiPriority w:val="99"/>
    <w:semiHidden/>
    <w:rsid w:val="005344DB"/>
    <w:rPr>
      <w:rFonts w:ascii="Lucida Grande" w:hAnsi="Lucida Grande"/>
      <w:sz w:val="18"/>
      <w:szCs w:val="18"/>
    </w:rPr>
  </w:style>
  <w:style w:type="character" w:customStyle="1" w:styleId="TestofumettoCarattere7000000000000000000">
    <w:name w:val="Testo fumetto Carattere700000000000000000"/>
    <w:basedOn w:val="Policepardfaut"/>
    <w:uiPriority w:val="99"/>
    <w:semiHidden/>
    <w:rsid w:val="005344DB"/>
    <w:rPr>
      <w:rFonts w:ascii="Lucida Grande" w:hAnsi="Lucida Grande"/>
      <w:sz w:val="18"/>
      <w:szCs w:val="18"/>
    </w:rPr>
  </w:style>
  <w:style w:type="character" w:customStyle="1" w:styleId="TestofumettoCarattere6000000000000000000">
    <w:name w:val="Testo fumetto Carattere600000000000000000"/>
    <w:basedOn w:val="Policepardfaut"/>
    <w:uiPriority w:val="99"/>
    <w:semiHidden/>
    <w:rsid w:val="005344DB"/>
    <w:rPr>
      <w:rFonts w:ascii="Lucida Grande" w:hAnsi="Lucida Grande"/>
      <w:sz w:val="18"/>
      <w:szCs w:val="18"/>
    </w:rPr>
  </w:style>
  <w:style w:type="character" w:customStyle="1" w:styleId="TestofumettoCarattere5000000000000000000">
    <w:name w:val="Testo fumetto Carattere500000000000000000"/>
    <w:basedOn w:val="Policepardfaut"/>
    <w:uiPriority w:val="99"/>
    <w:semiHidden/>
    <w:rsid w:val="005344DB"/>
    <w:rPr>
      <w:rFonts w:ascii="Lucida Grande" w:hAnsi="Lucida Grande"/>
      <w:sz w:val="18"/>
      <w:szCs w:val="18"/>
    </w:rPr>
  </w:style>
  <w:style w:type="character" w:customStyle="1" w:styleId="TestofumettoCarattere4000000000000000000">
    <w:name w:val="Testo fumetto Carattere400000000000000000"/>
    <w:basedOn w:val="Policepardfaut"/>
    <w:uiPriority w:val="99"/>
    <w:semiHidden/>
    <w:rsid w:val="005344DB"/>
    <w:rPr>
      <w:rFonts w:ascii="Lucida Grande" w:hAnsi="Lucida Grande"/>
      <w:sz w:val="18"/>
      <w:szCs w:val="18"/>
    </w:rPr>
  </w:style>
  <w:style w:type="character" w:customStyle="1" w:styleId="TestofumettoCarattere3000000000000000000">
    <w:name w:val="Testo fumetto Carattere300000000000000000"/>
    <w:basedOn w:val="Policepardfaut"/>
    <w:uiPriority w:val="99"/>
    <w:semiHidden/>
    <w:rsid w:val="005344DB"/>
    <w:rPr>
      <w:rFonts w:ascii="Lucida Grande" w:hAnsi="Lucida Grande"/>
      <w:sz w:val="18"/>
      <w:szCs w:val="18"/>
    </w:rPr>
  </w:style>
  <w:style w:type="character" w:customStyle="1" w:styleId="TestofumettoCarattere1100000000000000000">
    <w:name w:val="Testo fumetto Carattere110000000000000000"/>
    <w:basedOn w:val="Policepardfaut"/>
    <w:uiPriority w:val="99"/>
    <w:semiHidden/>
    <w:rsid w:val="005344DB"/>
    <w:rPr>
      <w:rFonts w:ascii="Lucida Grande" w:hAnsi="Lucida Grande"/>
      <w:sz w:val="18"/>
      <w:szCs w:val="18"/>
    </w:rPr>
  </w:style>
  <w:style w:type="character" w:customStyle="1" w:styleId="TestofumettoCarattere2000000000000000000">
    <w:name w:val="Testo fumetto Carattere200000000000000000"/>
    <w:basedOn w:val="Policepardfaut"/>
    <w:uiPriority w:val="99"/>
    <w:semiHidden/>
    <w:rsid w:val="006869C8"/>
    <w:rPr>
      <w:rFonts w:ascii="Lucida Grande" w:hAnsi="Lucida Grande"/>
      <w:sz w:val="18"/>
      <w:szCs w:val="18"/>
    </w:rPr>
  </w:style>
  <w:style w:type="character" w:customStyle="1" w:styleId="TestofumettoCarattere0000000000000000000">
    <w:name w:val="Testo fumetto Carattere000000000000000000"/>
    <w:basedOn w:val="Policepardfaut"/>
    <w:uiPriority w:val="99"/>
    <w:semiHidden/>
    <w:rsid w:val="00A65DC7"/>
    <w:rPr>
      <w:rFonts w:ascii="Lucida Grande" w:hAnsi="Lucida Grande"/>
      <w:sz w:val="18"/>
      <w:szCs w:val="18"/>
    </w:rPr>
  </w:style>
  <w:style w:type="character" w:customStyle="1" w:styleId="TestofumettoCarattere10000000000000000000">
    <w:name w:val="Testo fumetto Carattere10000000000000000000"/>
    <w:basedOn w:val="Policepardfaut"/>
    <w:uiPriority w:val="99"/>
    <w:semiHidden/>
    <w:rsid w:val="00A65DC7"/>
    <w:rPr>
      <w:rFonts w:ascii="Lucida Grande" w:hAnsi="Lucida Grande"/>
      <w:sz w:val="18"/>
      <w:szCs w:val="18"/>
    </w:rPr>
  </w:style>
  <w:style w:type="character" w:customStyle="1" w:styleId="TestofumettoCarattere90000000000000000000">
    <w:name w:val="Testo fumetto Carattere9000000000000000000"/>
    <w:basedOn w:val="Policepardfaut"/>
    <w:uiPriority w:val="99"/>
    <w:semiHidden/>
    <w:rsid w:val="00A65DC7"/>
    <w:rPr>
      <w:rFonts w:ascii="Lucida Grande" w:hAnsi="Lucida Grande" w:cs="Lucida Grande"/>
      <w:sz w:val="18"/>
      <w:szCs w:val="18"/>
    </w:rPr>
  </w:style>
  <w:style w:type="character" w:customStyle="1" w:styleId="TestofumettoCarattere80000000000000000000">
    <w:name w:val="Testo fumetto Carattere8000000000000000000"/>
    <w:basedOn w:val="Policepardfaut"/>
    <w:uiPriority w:val="99"/>
    <w:semiHidden/>
    <w:rsid w:val="00A65DC7"/>
    <w:rPr>
      <w:rFonts w:ascii="Lucida Grande" w:hAnsi="Lucida Grande"/>
      <w:sz w:val="18"/>
      <w:szCs w:val="18"/>
    </w:rPr>
  </w:style>
  <w:style w:type="character" w:customStyle="1" w:styleId="TestofumettoCarattere70000000000000000000">
    <w:name w:val="Testo fumetto Carattere7000000000000000000"/>
    <w:basedOn w:val="Policepardfaut"/>
    <w:uiPriority w:val="99"/>
    <w:semiHidden/>
    <w:rsid w:val="00A65DC7"/>
    <w:rPr>
      <w:rFonts w:ascii="Lucida Grande" w:hAnsi="Lucida Grande"/>
      <w:sz w:val="18"/>
      <w:szCs w:val="18"/>
    </w:rPr>
  </w:style>
  <w:style w:type="character" w:customStyle="1" w:styleId="TestofumettoCarattere60000000000000000000">
    <w:name w:val="Testo fumetto Carattere6000000000000000000"/>
    <w:basedOn w:val="Policepardfaut"/>
    <w:uiPriority w:val="99"/>
    <w:semiHidden/>
    <w:rsid w:val="00A65DC7"/>
    <w:rPr>
      <w:rFonts w:ascii="Lucida Grande" w:hAnsi="Lucida Grande"/>
      <w:sz w:val="18"/>
      <w:szCs w:val="18"/>
    </w:rPr>
  </w:style>
  <w:style w:type="character" w:customStyle="1" w:styleId="TestofumettoCarattere50000000000000000000">
    <w:name w:val="Testo fumetto Carattere5000000000000000000"/>
    <w:basedOn w:val="Policepardfaut"/>
    <w:uiPriority w:val="99"/>
    <w:semiHidden/>
    <w:rsid w:val="00A65DC7"/>
    <w:rPr>
      <w:rFonts w:ascii="Lucida Grande" w:hAnsi="Lucida Grande"/>
      <w:sz w:val="18"/>
      <w:szCs w:val="18"/>
    </w:rPr>
  </w:style>
  <w:style w:type="character" w:customStyle="1" w:styleId="TestofumettoCarattere40000000000000000000">
    <w:name w:val="Testo fumetto Carattere4000000000000000000"/>
    <w:basedOn w:val="Policepardfaut"/>
    <w:uiPriority w:val="99"/>
    <w:semiHidden/>
    <w:rsid w:val="00A65DC7"/>
    <w:rPr>
      <w:rFonts w:ascii="Lucida Grande" w:hAnsi="Lucida Grande"/>
      <w:sz w:val="18"/>
      <w:szCs w:val="18"/>
    </w:rPr>
  </w:style>
  <w:style w:type="character" w:customStyle="1" w:styleId="TestofumettoCarattere30000000000000000000">
    <w:name w:val="Testo fumetto Carattere3000000000000000000"/>
    <w:basedOn w:val="Policepardfaut"/>
    <w:uiPriority w:val="99"/>
    <w:semiHidden/>
    <w:rsid w:val="00A65DC7"/>
    <w:rPr>
      <w:rFonts w:ascii="Lucida Grande" w:hAnsi="Lucida Grande"/>
      <w:sz w:val="18"/>
      <w:szCs w:val="18"/>
    </w:rPr>
  </w:style>
  <w:style w:type="character" w:customStyle="1" w:styleId="TestofumettoCarattere11000000000000000000">
    <w:name w:val="Testo fumetto Carattere1100000000000000000"/>
    <w:basedOn w:val="Policepardfaut"/>
    <w:uiPriority w:val="99"/>
    <w:semiHidden/>
    <w:rsid w:val="00A65DC7"/>
    <w:rPr>
      <w:rFonts w:ascii="Lucida Grande" w:hAnsi="Lucida Grande"/>
      <w:sz w:val="18"/>
      <w:szCs w:val="18"/>
    </w:rPr>
  </w:style>
  <w:style w:type="character" w:customStyle="1" w:styleId="TestofumettoCarattere20000000000000000000">
    <w:name w:val="Testo fumetto Carattere2000000000000000000"/>
    <w:basedOn w:val="Policepardfaut"/>
    <w:uiPriority w:val="99"/>
    <w:semiHidden/>
    <w:rsid w:val="006869C8"/>
    <w:rPr>
      <w:rFonts w:ascii="Lucida Grande" w:hAnsi="Lucida Grande"/>
      <w:sz w:val="18"/>
      <w:szCs w:val="18"/>
    </w:rPr>
  </w:style>
  <w:style w:type="character" w:customStyle="1" w:styleId="TestofumettoCarattere00000000000000000000">
    <w:name w:val="Testo fumetto Carattere0000000000000000000"/>
    <w:basedOn w:val="Policepardfaut"/>
    <w:uiPriority w:val="99"/>
    <w:semiHidden/>
    <w:rsid w:val="006018DC"/>
    <w:rPr>
      <w:rFonts w:ascii="Lucida Grande" w:hAnsi="Lucida Grande"/>
      <w:sz w:val="18"/>
      <w:szCs w:val="18"/>
    </w:rPr>
  </w:style>
  <w:style w:type="character" w:customStyle="1" w:styleId="TestofumettoCarattere100000000000000000000">
    <w:name w:val="Testo fumetto Carattere100000000000000000000"/>
    <w:basedOn w:val="Policepardfaut"/>
    <w:uiPriority w:val="99"/>
    <w:semiHidden/>
    <w:rsid w:val="006018DC"/>
    <w:rPr>
      <w:rFonts w:ascii="Lucida Grande" w:hAnsi="Lucida Grande"/>
      <w:sz w:val="18"/>
      <w:szCs w:val="18"/>
    </w:rPr>
  </w:style>
  <w:style w:type="character" w:customStyle="1" w:styleId="TestofumettoCarattere900000000000000000000">
    <w:name w:val="Testo fumetto Carattere90000000000000000000"/>
    <w:basedOn w:val="Policepardfaut"/>
    <w:uiPriority w:val="99"/>
    <w:semiHidden/>
    <w:rsid w:val="006018DC"/>
    <w:rPr>
      <w:rFonts w:ascii="Lucida Grande" w:hAnsi="Lucida Grande" w:cs="Lucida Grande"/>
      <w:sz w:val="18"/>
      <w:szCs w:val="18"/>
    </w:rPr>
  </w:style>
  <w:style w:type="character" w:customStyle="1" w:styleId="TestofumettoCarattere800000000000000000000">
    <w:name w:val="Testo fumetto Carattere80000000000000000000"/>
    <w:basedOn w:val="Policepardfaut"/>
    <w:uiPriority w:val="99"/>
    <w:semiHidden/>
    <w:rsid w:val="006018DC"/>
    <w:rPr>
      <w:rFonts w:ascii="Lucida Grande" w:hAnsi="Lucida Grande"/>
      <w:sz w:val="18"/>
      <w:szCs w:val="18"/>
    </w:rPr>
  </w:style>
  <w:style w:type="character" w:customStyle="1" w:styleId="TestofumettoCarattere700000000000000000000">
    <w:name w:val="Testo fumetto Carattere70000000000000000000"/>
    <w:basedOn w:val="Policepardfaut"/>
    <w:uiPriority w:val="99"/>
    <w:semiHidden/>
    <w:rsid w:val="006018DC"/>
    <w:rPr>
      <w:rFonts w:ascii="Lucida Grande" w:hAnsi="Lucida Grande"/>
      <w:sz w:val="18"/>
      <w:szCs w:val="18"/>
    </w:rPr>
  </w:style>
  <w:style w:type="character" w:customStyle="1" w:styleId="TestofumettoCarattere600000000000000000000">
    <w:name w:val="Testo fumetto Carattere60000000000000000000"/>
    <w:basedOn w:val="Policepardfaut"/>
    <w:uiPriority w:val="99"/>
    <w:semiHidden/>
    <w:rsid w:val="006018DC"/>
    <w:rPr>
      <w:rFonts w:ascii="Lucida Grande" w:hAnsi="Lucida Grande"/>
      <w:sz w:val="18"/>
      <w:szCs w:val="18"/>
    </w:rPr>
  </w:style>
  <w:style w:type="character" w:customStyle="1" w:styleId="TestofumettoCarattere500000000000000000000">
    <w:name w:val="Testo fumetto Carattere50000000000000000000"/>
    <w:basedOn w:val="Policepardfaut"/>
    <w:uiPriority w:val="99"/>
    <w:semiHidden/>
    <w:rsid w:val="006018DC"/>
    <w:rPr>
      <w:rFonts w:ascii="Lucida Grande" w:hAnsi="Lucida Grande"/>
      <w:sz w:val="18"/>
      <w:szCs w:val="18"/>
    </w:rPr>
  </w:style>
  <w:style w:type="character" w:customStyle="1" w:styleId="TestofumettoCarattere400000000000000000000">
    <w:name w:val="Testo fumetto Carattere40000000000000000000"/>
    <w:basedOn w:val="Policepardfaut"/>
    <w:uiPriority w:val="99"/>
    <w:semiHidden/>
    <w:rsid w:val="006018DC"/>
    <w:rPr>
      <w:rFonts w:ascii="Lucida Grande" w:hAnsi="Lucida Grande"/>
      <w:sz w:val="18"/>
      <w:szCs w:val="18"/>
    </w:rPr>
  </w:style>
  <w:style w:type="character" w:customStyle="1" w:styleId="TestofumettoCarattere300000000000000000000">
    <w:name w:val="Testo fumetto Carattere30000000000000000000"/>
    <w:basedOn w:val="Policepardfaut"/>
    <w:uiPriority w:val="99"/>
    <w:semiHidden/>
    <w:rsid w:val="006018DC"/>
    <w:rPr>
      <w:rFonts w:ascii="Lucida Grande" w:hAnsi="Lucida Grande"/>
      <w:sz w:val="18"/>
      <w:szCs w:val="18"/>
    </w:rPr>
  </w:style>
  <w:style w:type="character" w:customStyle="1" w:styleId="TestofumettoCarattere110000000000000000000">
    <w:name w:val="Testo fumetto Carattere11000000000000000000"/>
    <w:basedOn w:val="Policepardfaut"/>
    <w:uiPriority w:val="99"/>
    <w:semiHidden/>
    <w:rsid w:val="006018DC"/>
    <w:rPr>
      <w:rFonts w:ascii="Lucida Grande" w:hAnsi="Lucida Grande"/>
      <w:sz w:val="18"/>
      <w:szCs w:val="18"/>
    </w:rPr>
  </w:style>
  <w:style w:type="character" w:customStyle="1" w:styleId="TestofumettoCarattere200000000000000000000">
    <w:name w:val="Testo fumetto Carattere20000000000000000000"/>
    <w:basedOn w:val="Policepardfaut"/>
    <w:uiPriority w:val="99"/>
    <w:semiHidden/>
    <w:rsid w:val="006869C8"/>
    <w:rPr>
      <w:rFonts w:ascii="Lucida Grande" w:hAnsi="Lucida Grande"/>
      <w:sz w:val="18"/>
      <w:szCs w:val="18"/>
    </w:rPr>
  </w:style>
  <w:style w:type="character" w:customStyle="1" w:styleId="TestofumettoCarattere000000000000000000000">
    <w:name w:val="Testo fumetto Carattere00000000000000000000"/>
    <w:basedOn w:val="Policepardfaut"/>
    <w:uiPriority w:val="99"/>
    <w:semiHidden/>
    <w:rsid w:val="00672839"/>
    <w:rPr>
      <w:rFonts w:ascii="Lucida Grande" w:hAnsi="Lucida Grande"/>
      <w:sz w:val="18"/>
      <w:szCs w:val="18"/>
    </w:rPr>
  </w:style>
  <w:style w:type="character" w:customStyle="1" w:styleId="TestofumettoCarattere1000000000000000000000">
    <w:name w:val="Testo fumetto Carattere1000000000000000000000"/>
    <w:basedOn w:val="Policepardfaut"/>
    <w:uiPriority w:val="99"/>
    <w:semiHidden/>
    <w:rsid w:val="00672839"/>
    <w:rPr>
      <w:rFonts w:ascii="Lucida Grande" w:hAnsi="Lucida Grande"/>
      <w:sz w:val="18"/>
      <w:szCs w:val="18"/>
    </w:rPr>
  </w:style>
  <w:style w:type="character" w:customStyle="1" w:styleId="TestofumettoCarattere9000000000000000000000">
    <w:name w:val="Testo fumetto Carattere900000000000000000000"/>
    <w:basedOn w:val="Policepardfaut"/>
    <w:uiPriority w:val="99"/>
    <w:semiHidden/>
    <w:rsid w:val="00672839"/>
    <w:rPr>
      <w:rFonts w:ascii="Lucida Grande" w:hAnsi="Lucida Grande" w:cs="Lucida Grande"/>
      <w:sz w:val="18"/>
      <w:szCs w:val="18"/>
    </w:rPr>
  </w:style>
  <w:style w:type="character" w:customStyle="1" w:styleId="TestofumettoCarattere8000000000000000000000">
    <w:name w:val="Testo fumetto Carattere800000000000000000000"/>
    <w:basedOn w:val="Policepardfaut"/>
    <w:uiPriority w:val="99"/>
    <w:semiHidden/>
    <w:rsid w:val="00672839"/>
    <w:rPr>
      <w:rFonts w:ascii="Lucida Grande" w:hAnsi="Lucida Grande"/>
      <w:sz w:val="18"/>
      <w:szCs w:val="18"/>
    </w:rPr>
  </w:style>
  <w:style w:type="character" w:customStyle="1" w:styleId="TestofumettoCarattere7000000000000000000000">
    <w:name w:val="Testo fumetto Carattere700000000000000000000"/>
    <w:basedOn w:val="Policepardfaut"/>
    <w:uiPriority w:val="99"/>
    <w:semiHidden/>
    <w:rsid w:val="00672839"/>
    <w:rPr>
      <w:rFonts w:ascii="Lucida Grande" w:hAnsi="Lucida Grande"/>
      <w:sz w:val="18"/>
      <w:szCs w:val="18"/>
    </w:rPr>
  </w:style>
  <w:style w:type="character" w:customStyle="1" w:styleId="TestofumettoCarattere6000000000000000000000">
    <w:name w:val="Testo fumetto Carattere600000000000000000000"/>
    <w:basedOn w:val="Policepardfaut"/>
    <w:uiPriority w:val="99"/>
    <w:semiHidden/>
    <w:rsid w:val="00672839"/>
    <w:rPr>
      <w:rFonts w:ascii="Lucida Grande" w:hAnsi="Lucida Grande"/>
      <w:sz w:val="18"/>
      <w:szCs w:val="18"/>
    </w:rPr>
  </w:style>
  <w:style w:type="character" w:customStyle="1" w:styleId="TestofumettoCarattere5000000000000000000000">
    <w:name w:val="Testo fumetto Carattere500000000000000000000"/>
    <w:basedOn w:val="Policepardfaut"/>
    <w:uiPriority w:val="99"/>
    <w:semiHidden/>
    <w:rsid w:val="00672839"/>
    <w:rPr>
      <w:rFonts w:ascii="Lucida Grande" w:hAnsi="Lucida Grande"/>
      <w:sz w:val="18"/>
      <w:szCs w:val="18"/>
    </w:rPr>
  </w:style>
  <w:style w:type="character" w:customStyle="1" w:styleId="TestofumettoCarattere4000000000000000000000">
    <w:name w:val="Testo fumetto Carattere400000000000000000000"/>
    <w:basedOn w:val="Policepardfaut"/>
    <w:uiPriority w:val="99"/>
    <w:semiHidden/>
    <w:rsid w:val="00672839"/>
    <w:rPr>
      <w:rFonts w:ascii="Lucida Grande" w:hAnsi="Lucida Grande"/>
      <w:sz w:val="18"/>
      <w:szCs w:val="18"/>
    </w:rPr>
  </w:style>
  <w:style w:type="character" w:customStyle="1" w:styleId="TestofumettoCarattere3000000000000000000000">
    <w:name w:val="Testo fumetto Carattere300000000000000000000"/>
    <w:basedOn w:val="Policepardfaut"/>
    <w:uiPriority w:val="99"/>
    <w:semiHidden/>
    <w:rsid w:val="00672839"/>
    <w:rPr>
      <w:rFonts w:ascii="Lucida Grande" w:hAnsi="Lucida Grande"/>
      <w:sz w:val="18"/>
      <w:szCs w:val="18"/>
    </w:rPr>
  </w:style>
  <w:style w:type="character" w:customStyle="1" w:styleId="TestofumettoCarattere1100000000000000000000">
    <w:name w:val="Testo fumetto Carattere110000000000000000000"/>
    <w:basedOn w:val="Policepardfaut"/>
    <w:uiPriority w:val="99"/>
    <w:semiHidden/>
    <w:rsid w:val="00672839"/>
    <w:rPr>
      <w:rFonts w:ascii="Lucida Grande" w:hAnsi="Lucida Grande"/>
      <w:sz w:val="18"/>
      <w:szCs w:val="18"/>
    </w:rPr>
  </w:style>
  <w:style w:type="character" w:customStyle="1" w:styleId="TestofumettoCarattere2000000000000000000000">
    <w:name w:val="Testo fumetto Carattere200000000000000000000"/>
    <w:basedOn w:val="Policepardfaut"/>
    <w:uiPriority w:val="99"/>
    <w:semiHidden/>
    <w:rsid w:val="006869C8"/>
    <w:rPr>
      <w:rFonts w:ascii="Lucida Grande" w:hAnsi="Lucida Grande"/>
      <w:sz w:val="18"/>
      <w:szCs w:val="18"/>
    </w:rPr>
  </w:style>
  <w:style w:type="character" w:customStyle="1" w:styleId="TestofumettoCarattere0000000000000000000000">
    <w:name w:val="Testo fumetto Carattere000000000000000000000"/>
    <w:basedOn w:val="Policepardfaut"/>
    <w:uiPriority w:val="99"/>
    <w:semiHidden/>
    <w:rsid w:val="00A6416B"/>
    <w:rPr>
      <w:rFonts w:ascii="Lucida Grande" w:hAnsi="Lucida Grande"/>
      <w:sz w:val="18"/>
      <w:szCs w:val="18"/>
    </w:rPr>
  </w:style>
  <w:style w:type="character" w:customStyle="1" w:styleId="TestofumettoCarattere10000000000000000000000">
    <w:name w:val="Testo fumetto Carattere10000000000000000000000"/>
    <w:basedOn w:val="Policepardfaut"/>
    <w:uiPriority w:val="99"/>
    <w:semiHidden/>
    <w:rsid w:val="00A6416B"/>
    <w:rPr>
      <w:rFonts w:ascii="Lucida Grande" w:hAnsi="Lucida Grande"/>
      <w:sz w:val="18"/>
      <w:szCs w:val="18"/>
    </w:rPr>
  </w:style>
  <w:style w:type="character" w:customStyle="1" w:styleId="TestofumettoCarattere90000000000000000000000">
    <w:name w:val="Testo fumetto Carattere9000000000000000000000"/>
    <w:basedOn w:val="Policepardfaut"/>
    <w:uiPriority w:val="99"/>
    <w:semiHidden/>
    <w:rsid w:val="00A6416B"/>
    <w:rPr>
      <w:rFonts w:ascii="Lucida Grande" w:hAnsi="Lucida Grande" w:cs="Lucida Grande"/>
      <w:sz w:val="18"/>
      <w:szCs w:val="18"/>
    </w:rPr>
  </w:style>
  <w:style w:type="character" w:customStyle="1" w:styleId="TestofumettoCarattere80000000000000000000000">
    <w:name w:val="Testo fumetto Carattere8000000000000000000000"/>
    <w:basedOn w:val="Policepardfaut"/>
    <w:uiPriority w:val="99"/>
    <w:semiHidden/>
    <w:rsid w:val="00A6416B"/>
    <w:rPr>
      <w:rFonts w:ascii="Lucida Grande" w:hAnsi="Lucida Grande"/>
      <w:sz w:val="18"/>
      <w:szCs w:val="18"/>
    </w:rPr>
  </w:style>
  <w:style w:type="character" w:customStyle="1" w:styleId="TestofumettoCarattere70000000000000000000000">
    <w:name w:val="Testo fumetto Carattere7000000000000000000000"/>
    <w:basedOn w:val="Policepardfaut"/>
    <w:uiPriority w:val="99"/>
    <w:semiHidden/>
    <w:rsid w:val="00A6416B"/>
    <w:rPr>
      <w:rFonts w:ascii="Lucida Grande" w:hAnsi="Lucida Grande"/>
      <w:sz w:val="18"/>
      <w:szCs w:val="18"/>
    </w:rPr>
  </w:style>
  <w:style w:type="character" w:customStyle="1" w:styleId="TestofumettoCarattere60000000000000000000000">
    <w:name w:val="Testo fumetto Carattere6000000000000000000000"/>
    <w:basedOn w:val="Policepardfaut"/>
    <w:uiPriority w:val="99"/>
    <w:semiHidden/>
    <w:rsid w:val="00A6416B"/>
    <w:rPr>
      <w:rFonts w:ascii="Lucida Grande" w:hAnsi="Lucida Grande"/>
      <w:sz w:val="18"/>
      <w:szCs w:val="18"/>
    </w:rPr>
  </w:style>
  <w:style w:type="character" w:customStyle="1" w:styleId="TestofumettoCarattere50000000000000000000000">
    <w:name w:val="Testo fumetto Carattere5000000000000000000000"/>
    <w:basedOn w:val="Policepardfaut"/>
    <w:uiPriority w:val="99"/>
    <w:semiHidden/>
    <w:rsid w:val="00A6416B"/>
    <w:rPr>
      <w:rFonts w:ascii="Lucida Grande" w:hAnsi="Lucida Grande"/>
      <w:sz w:val="18"/>
      <w:szCs w:val="18"/>
    </w:rPr>
  </w:style>
  <w:style w:type="character" w:customStyle="1" w:styleId="TestofumettoCarattere40000000000000000000000">
    <w:name w:val="Testo fumetto Carattere4000000000000000000000"/>
    <w:basedOn w:val="Policepardfaut"/>
    <w:uiPriority w:val="99"/>
    <w:semiHidden/>
    <w:rsid w:val="00A6416B"/>
    <w:rPr>
      <w:rFonts w:ascii="Lucida Grande" w:hAnsi="Lucida Grande"/>
      <w:sz w:val="18"/>
      <w:szCs w:val="18"/>
    </w:rPr>
  </w:style>
  <w:style w:type="character" w:customStyle="1" w:styleId="TestofumettoCarattere30000000000000000000000">
    <w:name w:val="Testo fumetto Carattere3000000000000000000000"/>
    <w:basedOn w:val="Policepardfaut"/>
    <w:uiPriority w:val="99"/>
    <w:semiHidden/>
    <w:rsid w:val="00A6416B"/>
    <w:rPr>
      <w:rFonts w:ascii="Lucida Grande" w:hAnsi="Lucida Grande"/>
      <w:sz w:val="18"/>
      <w:szCs w:val="18"/>
    </w:rPr>
  </w:style>
  <w:style w:type="character" w:customStyle="1" w:styleId="TestofumettoCarattere11000000000000000000000">
    <w:name w:val="Testo fumetto Carattere1100000000000000000000"/>
    <w:basedOn w:val="Policepardfaut"/>
    <w:uiPriority w:val="99"/>
    <w:semiHidden/>
    <w:rsid w:val="00A6416B"/>
    <w:rPr>
      <w:rFonts w:ascii="Lucida Grande" w:hAnsi="Lucida Grande"/>
      <w:sz w:val="18"/>
      <w:szCs w:val="18"/>
    </w:rPr>
  </w:style>
  <w:style w:type="character" w:customStyle="1" w:styleId="TestofumettoCarattere20000000000000000000000">
    <w:name w:val="Testo fumetto Carattere2000000000000000000000"/>
    <w:basedOn w:val="Policepardfaut"/>
    <w:uiPriority w:val="99"/>
    <w:semiHidden/>
    <w:rsid w:val="006869C8"/>
    <w:rPr>
      <w:rFonts w:ascii="Lucida Grande" w:hAnsi="Lucida Grande"/>
      <w:sz w:val="18"/>
      <w:szCs w:val="18"/>
    </w:rPr>
  </w:style>
  <w:style w:type="character" w:customStyle="1" w:styleId="TestofumettoCarattere00000000000000000000000">
    <w:name w:val="Testo fumetto Carattere0000000000000000000000"/>
    <w:basedOn w:val="Policepardfaut"/>
    <w:uiPriority w:val="99"/>
    <w:semiHidden/>
    <w:rsid w:val="008379DF"/>
    <w:rPr>
      <w:rFonts w:ascii="Lucida Grande" w:hAnsi="Lucida Grande"/>
      <w:sz w:val="18"/>
      <w:szCs w:val="18"/>
    </w:rPr>
  </w:style>
  <w:style w:type="character" w:customStyle="1" w:styleId="TestofumettoCarattere100000000000000000000000">
    <w:name w:val="Testo fumetto Carattere100000000000000000000000"/>
    <w:basedOn w:val="Policepardfaut"/>
    <w:uiPriority w:val="99"/>
    <w:semiHidden/>
    <w:rsid w:val="008379DF"/>
    <w:rPr>
      <w:rFonts w:ascii="Lucida Grande" w:hAnsi="Lucida Grande"/>
      <w:sz w:val="18"/>
      <w:szCs w:val="18"/>
    </w:rPr>
  </w:style>
  <w:style w:type="character" w:customStyle="1" w:styleId="TestofumettoCarattere900000000000000000000000">
    <w:name w:val="Testo fumetto Carattere90000000000000000000000"/>
    <w:basedOn w:val="Policepardfaut"/>
    <w:uiPriority w:val="99"/>
    <w:semiHidden/>
    <w:rsid w:val="008379DF"/>
    <w:rPr>
      <w:rFonts w:ascii="Lucida Grande" w:hAnsi="Lucida Grande" w:cs="Lucida Grande"/>
      <w:sz w:val="18"/>
      <w:szCs w:val="18"/>
    </w:rPr>
  </w:style>
  <w:style w:type="character" w:customStyle="1" w:styleId="TestofumettoCarattere800000000000000000000000">
    <w:name w:val="Testo fumetto Carattere80000000000000000000000"/>
    <w:basedOn w:val="Policepardfaut"/>
    <w:uiPriority w:val="99"/>
    <w:semiHidden/>
    <w:rsid w:val="008379DF"/>
    <w:rPr>
      <w:rFonts w:ascii="Lucida Grande" w:hAnsi="Lucida Grande"/>
      <w:sz w:val="18"/>
      <w:szCs w:val="18"/>
    </w:rPr>
  </w:style>
  <w:style w:type="character" w:customStyle="1" w:styleId="TestofumettoCarattere700000000000000000000000">
    <w:name w:val="Testo fumetto Carattere70000000000000000000000"/>
    <w:basedOn w:val="Policepardfaut"/>
    <w:uiPriority w:val="99"/>
    <w:semiHidden/>
    <w:rsid w:val="008379DF"/>
    <w:rPr>
      <w:rFonts w:ascii="Lucida Grande" w:hAnsi="Lucida Grande"/>
      <w:sz w:val="18"/>
      <w:szCs w:val="18"/>
    </w:rPr>
  </w:style>
  <w:style w:type="character" w:customStyle="1" w:styleId="TestofumettoCarattere600000000000000000000000">
    <w:name w:val="Testo fumetto Carattere60000000000000000000000"/>
    <w:basedOn w:val="Policepardfaut"/>
    <w:uiPriority w:val="99"/>
    <w:semiHidden/>
    <w:rsid w:val="008379DF"/>
    <w:rPr>
      <w:rFonts w:ascii="Lucida Grande" w:hAnsi="Lucida Grande"/>
      <w:sz w:val="18"/>
      <w:szCs w:val="18"/>
    </w:rPr>
  </w:style>
  <w:style w:type="character" w:customStyle="1" w:styleId="TestofumettoCarattere500000000000000000000000">
    <w:name w:val="Testo fumetto Carattere50000000000000000000000"/>
    <w:basedOn w:val="Policepardfaut"/>
    <w:uiPriority w:val="99"/>
    <w:semiHidden/>
    <w:rsid w:val="008379DF"/>
    <w:rPr>
      <w:rFonts w:ascii="Lucida Grande" w:hAnsi="Lucida Grande"/>
      <w:sz w:val="18"/>
      <w:szCs w:val="18"/>
    </w:rPr>
  </w:style>
  <w:style w:type="character" w:customStyle="1" w:styleId="TestofumettoCarattere400000000000000000000000">
    <w:name w:val="Testo fumetto Carattere40000000000000000000000"/>
    <w:basedOn w:val="Policepardfaut"/>
    <w:uiPriority w:val="99"/>
    <w:semiHidden/>
    <w:rsid w:val="008379DF"/>
    <w:rPr>
      <w:rFonts w:ascii="Lucida Grande" w:hAnsi="Lucida Grande"/>
      <w:sz w:val="18"/>
      <w:szCs w:val="18"/>
    </w:rPr>
  </w:style>
  <w:style w:type="character" w:customStyle="1" w:styleId="TestofumettoCarattere300000000000000000000000">
    <w:name w:val="Testo fumetto Carattere30000000000000000000000"/>
    <w:basedOn w:val="Policepardfaut"/>
    <w:uiPriority w:val="99"/>
    <w:semiHidden/>
    <w:rsid w:val="008379DF"/>
    <w:rPr>
      <w:rFonts w:ascii="Lucida Grande" w:hAnsi="Lucida Grande"/>
      <w:sz w:val="18"/>
      <w:szCs w:val="18"/>
    </w:rPr>
  </w:style>
  <w:style w:type="character" w:customStyle="1" w:styleId="TestofumettoCarattere110000000000000000000000">
    <w:name w:val="Testo fumetto Carattere11000000000000000000000"/>
    <w:basedOn w:val="Policepardfaut"/>
    <w:uiPriority w:val="99"/>
    <w:semiHidden/>
    <w:rsid w:val="008379DF"/>
    <w:rPr>
      <w:rFonts w:ascii="Lucida Grande" w:hAnsi="Lucida Grande"/>
      <w:sz w:val="18"/>
      <w:szCs w:val="18"/>
    </w:rPr>
  </w:style>
  <w:style w:type="character" w:customStyle="1" w:styleId="TestofumettoCarattere200000000000000000000000">
    <w:name w:val="Testo fumetto Carattere20000000000000000000000"/>
    <w:basedOn w:val="Policepardfaut"/>
    <w:uiPriority w:val="99"/>
    <w:semiHidden/>
    <w:rsid w:val="006869C8"/>
    <w:rPr>
      <w:rFonts w:ascii="Lucida Grande" w:hAnsi="Lucida Grande"/>
      <w:sz w:val="18"/>
      <w:szCs w:val="18"/>
    </w:rPr>
  </w:style>
  <w:style w:type="character" w:customStyle="1" w:styleId="TestofumettoCarattere000000000000000000000000">
    <w:name w:val="Testo fumetto Carattere00000000000000000000000"/>
    <w:basedOn w:val="Policepardfaut"/>
    <w:uiPriority w:val="99"/>
    <w:semiHidden/>
    <w:rsid w:val="008E7154"/>
    <w:rPr>
      <w:rFonts w:ascii="Lucida Grande" w:hAnsi="Lucida Grande"/>
      <w:sz w:val="18"/>
      <w:szCs w:val="18"/>
    </w:rPr>
  </w:style>
  <w:style w:type="character" w:customStyle="1" w:styleId="TestofumettoCarattere1000000000000000000000000">
    <w:name w:val="Testo fumetto Carattere1000000000000000000000000"/>
    <w:basedOn w:val="Policepardfaut"/>
    <w:uiPriority w:val="99"/>
    <w:semiHidden/>
    <w:rsid w:val="008E7154"/>
    <w:rPr>
      <w:rFonts w:ascii="Lucida Grande" w:hAnsi="Lucida Grande"/>
      <w:sz w:val="18"/>
      <w:szCs w:val="18"/>
    </w:rPr>
  </w:style>
  <w:style w:type="character" w:customStyle="1" w:styleId="TestofumettoCarattere9000000000000000000000000">
    <w:name w:val="Testo fumetto Carattere900000000000000000000000"/>
    <w:basedOn w:val="Policepardfaut"/>
    <w:uiPriority w:val="99"/>
    <w:semiHidden/>
    <w:rsid w:val="008E7154"/>
    <w:rPr>
      <w:rFonts w:ascii="Lucida Grande" w:hAnsi="Lucida Grande" w:cs="Lucida Grande"/>
      <w:sz w:val="18"/>
      <w:szCs w:val="18"/>
    </w:rPr>
  </w:style>
  <w:style w:type="character" w:customStyle="1" w:styleId="TestofumettoCarattere8000000000000000000000000">
    <w:name w:val="Testo fumetto Carattere800000000000000000000000"/>
    <w:basedOn w:val="Policepardfaut"/>
    <w:uiPriority w:val="99"/>
    <w:semiHidden/>
    <w:rsid w:val="008E7154"/>
    <w:rPr>
      <w:rFonts w:ascii="Lucida Grande" w:hAnsi="Lucida Grande"/>
      <w:sz w:val="18"/>
      <w:szCs w:val="18"/>
    </w:rPr>
  </w:style>
  <w:style w:type="character" w:customStyle="1" w:styleId="TestofumettoCarattere7000000000000000000000000">
    <w:name w:val="Testo fumetto Carattere700000000000000000000000"/>
    <w:basedOn w:val="Policepardfaut"/>
    <w:uiPriority w:val="99"/>
    <w:semiHidden/>
    <w:rsid w:val="008E7154"/>
    <w:rPr>
      <w:rFonts w:ascii="Lucida Grande" w:hAnsi="Lucida Grande"/>
      <w:sz w:val="18"/>
      <w:szCs w:val="18"/>
    </w:rPr>
  </w:style>
  <w:style w:type="character" w:customStyle="1" w:styleId="TestofumettoCarattere6000000000000000000000000">
    <w:name w:val="Testo fumetto Carattere600000000000000000000000"/>
    <w:basedOn w:val="Policepardfaut"/>
    <w:uiPriority w:val="99"/>
    <w:semiHidden/>
    <w:rsid w:val="008E7154"/>
    <w:rPr>
      <w:rFonts w:ascii="Lucida Grande" w:hAnsi="Lucida Grande"/>
      <w:sz w:val="18"/>
      <w:szCs w:val="18"/>
    </w:rPr>
  </w:style>
  <w:style w:type="character" w:customStyle="1" w:styleId="TestofumettoCarattere5000000000000000000000000">
    <w:name w:val="Testo fumetto Carattere500000000000000000000000"/>
    <w:basedOn w:val="Policepardfaut"/>
    <w:uiPriority w:val="99"/>
    <w:semiHidden/>
    <w:rsid w:val="008E7154"/>
    <w:rPr>
      <w:rFonts w:ascii="Lucida Grande" w:hAnsi="Lucida Grande"/>
      <w:sz w:val="18"/>
      <w:szCs w:val="18"/>
    </w:rPr>
  </w:style>
  <w:style w:type="character" w:customStyle="1" w:styleId="TestofumettoCarattere4000000000000000000000000">
    <w:name w:val="Testo fumetto Carattere400000000000000000000000"/>
    <w:basedOn w:val="Policepardfaut"/>
    <w:uiPriority w:val="99"/>
    <w:semiHidden/>
    <w:rsid w:val="008E7154"/>
    <w:rPr>
      <w:rFonts w:ascii="Lucida Grande" w:hAnsi="Lucida Grande"/>
      <w:sz w:val="18"/>
      <w:szCs w:val="18"/>
    </w:rPr>
  </w:style>
  <w:style w:type="character" w:customStyle="1" w:styleId="TestofumettoCarattere3000000000000000000000000">
    <w:name w:val="Testo fumetto Carattere300000000000000000000000"/>
    <w:basedOn w:val="Policepardfaut"/>
    <w:uiPriority w:val="99"/>
    <w:semiHidden/>
    <w:rsid w:val="008E7154"/>
    <w:rPr>
      <w:rFonts w:ascii="Lucida Grande" w:hAnsi="Lucida Grande"/>
      <w:sz w:val="18"/>
      <w:szCs w:val="18"/>
    </w:rPr>
  </w:style>
  <w:style w:type="character" w:customStyle="1" w:styleId="TestofumettoCarattere1100000000000000000000000">
    <w:name w:val="Testo fumetto Carattere110000000000000000000000"/>
    <w:basedOn w:val="Policepardfaut"/>
    <w:uiPriority w:val="99"/>
    <w:semiHidden/>
    <w:rsid w:val="008E7154"/>
    <w:rPr>
      <w:rFonts w:ascii="Lucida Grande" w:hAnsi="Lucida Grande"/>
      <w:sz w:val="18"/>
      <w:szCs w:val="18"/>
    </w:rPr>
  </w:style>
  <w:style w:type="character" w:customStyle="1" w:styleId="TestofumettoCarattere2000000000000000000000000">
    <w:name w:val="Testo fumetto Carattere200000000000000000000000"/>
    <w:basedOn w:val="Policepardfaut"/>
    <w:uiPriority w:val="99"/>
    <w:semiHidden/>
    <w:rsid w:val="006869C8"/>
    <w:rPr>
      <w:rFonts w:ascii="Lucida Grande" w:hAnsi="Lucida Grande"/>
      <w:sz w:val="18"/>
      <w:szCs w:val="18"/>
    </w:rPr>
  </w:style>
  <w:style w:type="character" w:customStyle="1" w:styleId="TestofumettoCarattere0000000000000000000000000">
    <w:name w:val="Testo fumetto Carattere000000000000000000000000"/>
    <w:basedOn w:val="Policepardfaut"/>
    <w:uiPriority w:val="99"/>
    <w:semiHidden/>
    <w:rsid w:val="006A71E0"/>
    <w:rPr>
      <w:rFonts w:ascii="Lucida Grande" w:hAnsi="Lucida Grande"/>
      <w:sz w:val="18"/>
      <w:szCs w:val="18"/>
    </w:rPr>
  </w:style>
  <w:style w:type="character" w:customStyle="1" w:styleId="TestofumettoCarattere10000000000000000000000000">
    <w:name w:val="Testo fumetto Carattere10000000000000000000000000"/>
    <w:basedOn w:val="Policepardfaut"/>
    <w:uiPriority w:val="99"/>
    <w:semiHidden/>
    <w:rsid w:val="006A71E0"/>
    <w:rPr>
      <w:rFonts w:ascii="Lucida Grande" w:hAnsi="Lucida Grande"/>
      <w:sz w:val="18"/>
      <w:szCs w:val="18"/>
    </w:rPr>
  </w:style>
  <w:style w:type="character" w:customStyle="1" w:styleId="TestofumettoCarattere90000000000000000000000000">
    <w:name w:val="Testo fumetto Carattere9000000000000000000000000"/>
    <w:basedOn w:val="Policepardfaut"/>
    <w:uiPriority w:val="99"/>
    <w:semiHidden/>
    <w:rsid w:val="006A71E0"/>
    <w:rPr>
      <w:rFonts w:ascii="Lucida Grande" w:hAnsi="Lucida Grande" w:cs="Lucida Grande"/>
      <w:sz w:val="18"/>
      <w:szCs w:val="18"/>
    </w:rPr>
  </w:style>
  <w:style w:type="character" w:customStyle="1" w:styleId="TestofumettoCarattere80000000000000000000000000">
    <w:name w:val="Testo fumetto Carattere8000000000000000000000000"/>
    <w:basedOn w:val="Policepardfaut"/>
    <w:uiPriority w:val="99"/>
    <w:semiHidden/>
    <w:rsid w:val="006A71E0"/>
    <w:rPr>
      <w:rFonts w:ascii="Lucida Grande" w:hAnsi="Lucida Grande"/>
      <w:sz w:val="18"/>
      <w:szCs w:val="18"/>
    </w:rPr>
  </w:style>
  <w:style w:type="character" w:customStyle="1" w:styleId="TestofumettoCarattere70000000000000000000000000">
    <w:name w:val="Testo fumetto Carattere7000000000000000000000000"/>
    <w:basedOn w:val="Policepardfaut"/>
    <w:uiPriority w:val="99"/>
    <w:semiHidden/>
    <w:rsid w:val="006A71E0"/>
    <w:rPr>
      <w:rFonts w:ascii="Lucida Grande" w:hAnsi="Lucida Grande"/>
      <w:sz w:val="18"/>
      <w:szCs w:val="18"/>
    </w:rPr>
  </w:style>
  <w:style w:type="character" w:customStyle="1" w:styleId="TestofumettoCarattere60000000000000000000000000">
    <w:name w:val="Testo fumetto Carattere6000000000000000000000000"/>
    <w:basedOn w:val="Policepardfaut"/>
    <w:uiPriority w:val="99"/>
    <w:semiHidden/>
    <w:rsid w:val="006A71E0"/>
    <w:rPr>
      <w:rFonts w:ascii="Lucida Grande" w:hAnsi="Lucida Grande"/>
      <w:sz w:val="18"/>
      <w:szCs w:val="18"/>
    </w:rPr>
  </w:style>
  <w:style w:type="character" w:customStyle="1" w:styleId="TestofumettoCarattere50000000000000000000000000">
    <w:name w:val="Testo fumetto Carattere5000000000000000000000000"/>
    <w:basedOn w:val="Policepardfaut"/>
    <w:uiPriority w:val="99"/>
    <w:semiHidden/>
    <w:rsid w:val="006A71E0"/>
    <w:rPr>
      <w:rFonts w:ascii="Lucida Grande" w:hAnsi="Lucida Grande"/>
      <w:sz w:val="18"/>
      <w:szCs w:val="18"/>
    </w:rPr>
  </w:style>
  <w:style w:type="character" w:customStyle="1" w:styleId="TestofumettoCarattere40000000000000000000000000">
    <w:name w:val="Testo fumetto Carattere4000000000000000000000000"/>
    <w:basedOn w:val="Policepardfaut"/>
    <w:uiPriority w:val="99"/>
    <w:semiHidden/>
    <w:rsid w:val="006A71E0"/>
    <w:rPr>
      <w:rFonts w:ascii="Lucida Grande" w:hAnsi="Lucida Grande"/>
      <w:sz w:val="18"/>
      <w:szCs w:val="18"/>
    </w:rPr>
  </w:style>
  <w:style w:type="character" w:customStyle="1" w:styleId="TestofumettoCarattere30000000000000000000000000">
    <w:name w:val="Testo fumetto Carattere3000000000000000000000000"/>
    <w:basedOn w:val="Policepardfaut"/>
    <w:uiPriority w:val="99"/>
    <w:semiHidden/>
    <w:rsid w:val="006A71E0"/>
    <w:rPr>
      <w:rFonts w:ascii="Lucida Grande" w:hAnsi="Lucida Grande"/>
      <w:sz w:val="18"/>
      <w:szCs w:val="18"/>
    </w:rPr>
  </w:style>
  <w:style w:type="character" w:customStyle="1" w:styleId="TestofumettoCarattere11000000000000000000000000">
    <w:name w:val="Testo fumetto Carattere1100000000000000000000000"/>
    <w:basedOn w:val="Policepardfaut"/>
    <w:uiPriority w:val="99"/>
    <w:semiHidden/>
    <w:rsid w:val="006A71E0"/>
    <w:rPr>
      <w:rFonts w:ascii="Lucida Grande" w:hAnsi="Lucida Grande"/>
      <w:sz w:val="18"/>
      <w:szCs w:val="18"/>
    </w:rPr>
  </w:style>
  <w:style w:type="character" w:customStyle="1" w:styleId="TestofumettoCarattere20000000000000000000000000">
    <w:name w:val="Testo fumetto Carattere2000000000000000000000000"/>
    <w:basedOn w:val="Policepardfaut"/>
    <w:uiPriority w:val="99"/>
    <w:semiHidden/>
    <w:rsid w:val="006869C8"/>
    <w:rPr>
      <w:rFonts w:ascii="Lucida Grande" w:hAnsi="Lucida Grande"/>
      <w:sz w:val="18"/>
      <w:szCs w:val="18"/>
    </w:rPr>
  </w:style>
  <w:style w:type="character" w:customStyle="1" w:styleId="TestofumettoCarattere00000000000000000000000000">
    <w:name w:val="Testo fumetto Carattere0000000000000000000000000"/>
    <w:basedOn w:val="Policepardfaut"/>
    <w:uiPriority w:val="99"/>
    <w:semiHidden/>
    <w:rsid w:val="008A308C"/>
    <w:rPr>
      <w:rFonts w:ascii="Lucida Grande" w:hAnsi="Lucida Grande"/>
      <w:sz w:val="18"/>
      <w:szCs w:val="18"/>
    </w:rPr>
  </w:style>
  <w:style w:type="character" w:customStyle="1" w:styleId="TestofumettoCarattere100000000000000000000000000">
    <w:name w:val="Testo fumetto Carattere100000000000000000000000000"/>
    <w:basedOn w:val="Policepardfaut"/>
    <w:uiPriority w:val="99"/>
    <w:semiHidden/>
    <w:rsid w:val="008A308C"/>
    <w:rPr>
      <w:rFonts w:ascii="Lucida Grande" w:hAnsi="Lucida Grande"/>
      <w:sz w:val="18"/>
      <w:szCs w:val="18"/>
    </w:rPr>
  </w:style>
  <w:style w:type="character" w:customStyle="1" w:styleId="TestofumettoCarattere900000000000000000000000000">
    <w:name w:val="Testo fumetto Carattere90000000000000000000000000"/>
    <w:basedOn w:val="Policepardfaut"/>
    <w:uiPriority w:val="99"/>
    <w:semiHidden/>
    <w:rsid w:val="008A308C"/>
    <w:rPr>
      <w:rFonts w:ascii="Lucida Grande" w:hAnsi="Lucida Grande" w:cs="Lucida Grande"/>
      <w:sz w:val="18"/>
      <w:szCs w:val="18"/>
    </w:rPr>
  </w:style>
  <w:style w:type="character" w:customStyle="1" w:styleId="TestofumettoCarattere800000000000000000000000000">
    <w:name w:val="Testo fumetto Carattere80000000000000000000000000"/>
    <w:basedOn w:val="Policepardfaut"/>
    <w:uiPriority w:val="99"/>
    <w:semiHidden/>
    <w:rsid w:val="008A308C"/>
    <w:rPr>
      <w:rFonts w:ascii="Lucida Grande" w:hAnsi="Lucida Grande"/>
      <w:sz w:val="18"/>
      <w:szCs w:val="18"/>
    </w:rPr>
  </w:style>
  <w:style w:type="character" w:customStyle="1" w:styleId="TestofumettoCarattere700000000000000000000000000">
    <w:name w:val="Testo fumetto Carattere70000000000000000000000000"/>
    <w:basedOn w:val="Policepardfaut"/>
    <w:uiPriority w:val="99"/>
    <w:semiHidden/>
    <w:rsid w:val="008A308C"/>
    <w:rPr>
      <w:rFonts w:ascii="Lucida Grande" w:hAnsi="Lucida Grande"/>
      <w:sz w:val="18"/>
      <w:szCs w:val="18"/>
    </w:rPr>
  </w:style>
  <w:style w:type="character" w:customStyle="1" w:styleId="TestofumettoCarattere600000000000000000000000000">
    <w:name w:val="Testo fumetto Carattere60000000000000000000000000"/>
    <w:basedOn w:val="Policepardfaut"/>
    <w:uiPriority w:val="99"/>
    <w:semiHidden/>
    <w:rsid w:val="008A308C"/>
    <w:rPr>
      <w:rFonts w:ascii="Lucida Grande" w:hAnsi="Lucida Grande"/>
      <w:sz w:val="18"/>
      <w:szCs w:val="18"/>
    </w:rPr>
  </w:style>
  <w:style w:type="character" w:customStyle="1" w:styleId="TestofumettoCarattere500000000000000000000000000">
    <w:name w:val="Testo fumetto Carattere50000000000000000000000000"/>
    <w:basedOn w:val="Policepardfaut"/>
    <w:uiPriority w:val="99"/>
    <w:semiHidden/>
    <w:rsid w:val="008A308C"/>
    <w:rPr>
      <w:rFonts w:ascii="Lucida Grande" w:hAnsi="Lucida Grande"/>
      <w:sz w:val="18"/>
      <w:szCs w:val="18"/>
    </w:rPr>
  </w:style>
  <w:style w:type="character" w:customStyle="1" w:styleId="TestofumettoCarattere400000000000000000000000000">
    <w:name w:val="Testo fumetto Carattere40000000000000000000000000"/>
    <w:basedOn w:val="Policepardfaut"/>
    <w:uiPriority w:val="99"/>
    <w:semiHidden/>
    <w:rsid w:val="008A308C"/>
    <w:rPr>
      <w:rFonts w:ascii="Lucida Grande" w:hAnsi="Lucida Grande"/>
      <w:sz w:val="18"/>
      <w:szCs w:val="18"/>
    </w:rPr>
  </w:style>
  <w:style w:type="character" w:customStyle="1" w:styleId="TestofumettoCarattere300000000000000000000000000">
    <w:name w:val="Testo fumetto Carattere30000000000000000000000000"/>
    <w:basedOn w:val="Policepardfaut"/>
    <w:uiPriority w:val="99"/>
    <w:semiHidden/>
    <w:rsid w:val="008A308C"/>
    <w:rPr>
      <w:rFonts w:ascii="Lucida Grande" w:hAnsi="Lucida Grande"/>
      <w:sz w:val="18"/>
      <w:szCs w:val="18"/>
    </w:rPr>
  </w:style>
  <w:style w:type="character" w:customStyle="1" w:styleId="TestofumettoCarattere110000000000000000000000000">
    <w:name w:val="Testo fumetto Carattere11000000000000000000000000"/>
    <w:basedOn w:val="Policepardfaut"/>
    <w:uiPriority w:val="99"/>
    <w:semiHidden/>
    <w:rsid w:val="008A308C"/>
    <w:rPr>
      <w:rFonts w:ascii="Lucida Grande" w:hAnsi="Lucida Grande"/>
      <w:sz w:val="18"/>
      <w:szCs w:val="18"/>
    </w:rPr>
  </w:style>
  <w:style w:type="character" w:customStyle="1" w:styleId="TestofumettoCarattere200000000000000000000000000">
    <w:name w:val="Testo fumetto Carattere20000000000000000000000000"/>
    <w:basedOn w:val="Policepardfaut"/>
    <w:uiPriority w:val="99"/>
    <w:semiHidden/>
    <w:rsid w:val="006869C8"/>
    <w:rPr>
      <w:rFonts w:ascii="Lucida Grande" w:hAnsi="Lucida Grande"/>
      <w:sz w:val="18"/>
      <w:szCs w:val="18"/>
    </w:rPr>
  </w:style>
  <w:style w:type="character" w:customStyle="1" w:styleId="TestofumettoCarattere000000000000000000000000000">
    <w:name w:val="Testo fumetto Carattere00000000000000000000000000"/>
    <w:basedOn w:val="Policepardfaut"/>
    <w:uiPriority w:val="99"/>
    <w:semiHidden/>
    <w:rsid w:val="000E194A"/>
    <w:rPr>
      <w:rFonts w:ascii="Lucida Grande" w:hAnsi="Lucida Grande"/>
      <w:sz w:val="18"/>
      <w:szCs w:val="18"/>
    </w:rPr>
  </w:style>
  <w:style w:type="character" w:customStyle="1" w:styleId="TestofumettoCarattere1000000000000000000000000000">
    <w:name w:val="Testo fumetto Carattere1000000000000000000000000000"/>
    <w:basedOn w:val="Policepardfaut"/>
    <w:uiPriority w:val="99"/>
    <w:semiHidden/>
    <w:rsid w:val="000E194A"/>
    <w:rPr>
      <w:rFonts w:ascii="Lucida Grande" w:hAnsi="Lucida Grande"/>
      <w:sz w:val="18"/>
      <w:szCs w:val="18"/>
    </w:rPr>
  </w:style>
  <w:style w:type="character" w:customStyle="1" w:styleId="TestofumettoCarattere9000000000000000000000000000">
    <w:name w:val="Testo fumetto Carattere900000000000000000000000000"/>
    <w:basedOn w:val="Policepardfaut"/>
    <w:uiPriority w:val="99"/>
    <w:semiHidden/>
    <w:rsid w:val="000E194A"/>
    <w:rPr>
      <w:rFonts w:ascii="Lucida Grande" w:hAnsi="Lucida Grande" w:cs="Lucida Grande"/>
      <w:sz w:val="18"/>
      <w:szCs w:val="18"/>
    </w:rPr>
  </w:style>
  <w:style w:type="character" w:customStyle="1" w:styleId="TestofumettoCarattere8000000000000000000000000000">
    <w:name w:val="Testo fumetto Carattere800000000000000000000000000"/>
    <w:basedOn w:val="Policepardfaut"/>
    <w:uiPriority w:val="99"/>
    <w:semiHidden/>
    <w:rsid w:val="000E194A"/>
    <w:rPr>
      <w:rFonts w:ascii="Lucida Grande" w:hAnsi="Lucida Grande"/>
      <w:sz w:val="18"/>
      <w:szCs w:val="18"/>
    </w:rPr>
  </w:style>
  <w:style w:type="character" w:customStyle="1" w:styleId="TestofumettoCarattere7000000000000000000000000000">
    <w:name w:val="Testo fumetto Carattere700000000000000000000000000"/>
    <w:basedOn w:val="Policepardfaut"/>
    <w:uiPriority w:val="99"/>
    <w:semiHidden/>
    <w:rsid w:val="000E194A"/>
    <w:rPr>
      <w:rFonts w:ascii="Lucida Grande" w:hAnsi="Lucida Grande"/>
      <w:sz w:val="18"/>
      <w:szCs w:val="18"/>
    </w:rPr>
  </w:style>
  <w:style w:type="character" w:customStyle="1" w:styleId="TestofumettoCarattere6000000000000000000000000000">
    <w:name w:val="Testo fumetto Carattere600000000000000000000000000"/>
    <w:basedOn w:val="Policepardfaut"/>
    <w:uiPriority w:val="99"/>
    <w:semiHidden/>
    <w:rsid w:val="000E194A"/>
    <w:rPr>
      <w:rFonts w:ascii="Lucida Grande" w:hAnsi="Lucida Grande"/>
      <w:sz w:val="18"/>
      <w:szCs w:val="18"/>
    </w:rPr>
  </w:style>
  <w:style w:type="character" w:customStyle="1" w:styleId="TestofumettoCarattere5000000000000000000000000000">
    <w:name w:val="Testo fumetto Carattere500000000000000000000000000"/>
    <w:basedOn w:val="Policepardfaut"/>
    <w:uiPriority w:val="99"/>
    <w:semiHidden/>
    <w:rsid w:val="000E194A"/>
    <w:rPr>
      <w:rFonts w:ascii="Lucida Grande" w:hAnsi="Lucida Grande"/>
      <w:sz w:val="18"/>
      <w:szCs w:val="18"/>
    </w:rPr>
  </w:style>
  <w:style w:type="character" w:customStyle="1" w:styleId="TestofumettoCarattere4000000000000000000000000000">
    <w:name w:val="Testo fumetto Carattere400000000000000000000000000"/>
    <w:basedOn w:val="Policepardfaut"/>
    <w:uiPriority w:val="99"/>
    <w:semiHidden/>
    <w:rsid w:val="000E194A"/>
    <w:rPr>
      <w:rFonts w:ascii="Lucida Grande" w:hAnsi="Lucida Grande"/>
      <w:sz w:val="18"/>
      <w:szCs w:val="18"/>
    </w:rPr>
  </w:style>
  <w:style w:type="character" w:customStyle="1" w:styleId="TestofumettoCarattere3000000000000000000000000000">
    <w:name w:val="Testo fumetto Carattere300000000000000000000000000"/>
    <w:basedOn w:val="Policepardfaut"/>
    <w:uiPriority w:val="99"/>
    <w:semiHidden/>
    <w:rsid w:val="000E194A"/>
    <w:rPr>
      <w:rFonts w:ascii="Lucida Grande" w:hAnsi="Lucida Grande"/>
      <w:sz w:val="18"/>
      <w:szCs w:val="18"/>
    </w:rPr>
  </w:style>
  <w:style w:type="character" w:customStyle="1" w:styleId="TestofumettoCarattere1100000000000000000000000000">
    <w:name w:val="Testo fumetto Carattere110000000000000000000000000"/>
    <w:basedOn w:val="Policepardfaut"/>
    <w:uiPriority w:val="99"/>
    <w:semiHidden/>
    <w:rsid w:val="000E194A"/>
    <w:rPr>
      <w:rFonts w:ascii="Lucida Grande" w:hAnsi="Lucida Grande"/>
      <w:sz w:val="18"/>
      <w:szCs w:val="18"/>
    </w:rPr>
  </w:style>
  <w:style w:type="character" w:customStyle="1" w:styleId="TestofumettoCarattere2000000000000000000000000000">
    <w:name w:val="Testo fumetto Carattere200000000000000000000000000"/>
    <w:basedOn w:val="Policepardfaut"/>
    <w:uiPriority w:val="99"/>
    <w:semiHidden/>
    <w:rsid w:val="006869C8"/>
    <w:rPr>
      <w:rFonts w:ascii="Lucida Grande" w:hAnsi="Lucida Grande"/>
      <w:sz w:val="18"/>
      <w:szCs w:val="18"/>
    </w:rPr>
  </w:style>
  <w:style w:type="character" w:customStyle="1" w:styleId="TestofumettoCarattere0000000000000000000000000000">
    <w:name w:val="Testo fumetto Carattere000000000000000000000000000"/>
    <w:basedOn w:val="Policepardfaut"/>
    <w:uiPriority w:val="99"/>
    <w:semiHidden/>
    <w:rsid w:val="0023206D"/>
    <w:rPr>
      <w:rFonts w:ascii="Lucida Grande" w:hAnsi="Lucida Grande"/>
      <w:sz w:val="18"/>
      <w:szCs w:val="18"/>
    </w:rPr>
  </w:style>
  <w:style w:type="character" w:customStyle="1" w:styleId="TestofumettoCarattere10000000000000000000000000000">
    <w:name w:val="Testo fumetto Carattere10000000000000000000000000000"/>
    <w:basedOn w:val="Policepardfaut"/>
    <w:uiPriority w:val="99"/>
    <w:semiHidden/>
    <w:rsid w:val="0023206D"/>
    <w:rPr>
      <w:rFonts w:ascii="Lucida Grande" w:hAnsi="Lucida Grande"/>
      <w:sz w:val="18"/>
      <w:szCs w:val="18"/>
    </w:rPr>
  </w:style>
  <w:style w:type="character" w:customStyle="1" w:styleId="TestofumettoCarattere90000000000000000000000000000">
    <w:name w:val="Testo fumetto Carattere9000000000000000000000000000"/>
    <w:basedOn w:val="Policepardfaut"/>
    <w:uiPriority w:val="99"/>
    <w:semiHidden/>
    <w:rsid w:val="0023206D"/>
    <w:rPr>
      <w:rFonts w:ascii="Lucida Grande" w:hAnsi="Lucida Grande" w:cs="Lucida Grande"/>
      <w:sz w:val="18"/>
      <w:szCs w:val="18"/>
    </w:rPr>
  </w:style>
  <w:style w:type="character" w:customStyle="1" w:styleId="TestofumettoCarattere80000000000000000000000000000">
    <w:name w:val="Testo fumetto Carattere8000000000000000000000000000"/>
    <w:basedOn w:val="Policepardfaut"/>
    <w:uiPriority w:val="99"/>
    <w:semiHidden/>
    <w:rsid w:val="0023206D"/>
    <w:rPr>
      <w:rFonts w:ascii="Lucida Grande" w:hAnsi="Lucida Grande"/>
      <w:sz w:val="18"/>
      <w:szCs w:val="18"/>
    </w:rPr>
  </w:style>
  <w:style w:type="character" w:customStyle="1" w:styleId="TestofumettoCarattere70000000000000000000000000000">
    <w:name w:val="Testo fumetto Carattere7000000000000000000000000000"/>
    <w:basedOn w:val="Policepardfaut"/>
    <w:uiPriority w:val="99"/>
    <w:semiHidden/>
    <w:rsid w:val="0023206D"/>
    <w:rPr>
      <w:rFonts w:ascii="Lucida Grande" w:hAnsi="Lucida Grande"/>
      <w:sz w:val="18"/>
      <w:szCs w:val="18"/>
    </w:rPr>
  </w:style>
  <w:style w:type="character" w:customStyle="1" w:styleId="TestofumettoCarattere60000000000000000000000000000">
    <w:name w:val="Testo fumetto Carattere6000000000000000000000000000"/>
    <w:basedOn w:val="Policepardfaut"/>
    <w:uiPriority w:val="99"/>
    <w:semiHidden/>
    <w:rsid w:val="0023206D"/>
    <w:rPr>
      <w:rFonts w:ascii="Lucida Grande" w:hAnsi="Lucida Grande"/>
      <w:sz w:val="18"/>
      <w:szCs w:val="18"/>
    </w:rPr>
  </w:style>
  <w:style w:type="character" w:customStyle="1" w:styleId="TestofumettoCarattere50000000000000000000000000000">
    <w:name w:val="Testo fumetto Carattere5000000000000000000000000000"/>
    <w:basedOn w:val="Policepardfaut"/>
    <w:uiPriority w:val="99"/>
    <w:semiHidden/>
    <w:rsid w:val="0023206D"/>
    <w:rPr>
      <w:rFonts w:ascii="Lucida Grande" w:hAnsi="Lucida Grande"/>
      <w:sz w:val="18"/>
      <w:szCs w:val="18"/>
    </w:rPr>
  </w:style>
  <w:style w:type="character" w:customStyle="1" w:styleId="TestofumettoCarattere40000000000000000000000000000">
    <w:name w:val="Testo fumetto Carattere4000000000000000000000000000"/>
    <w:basedOn w:val="Policepardfaut"/>
    <w:uiPriority w:val="99"/>
    <w:semiHidden/>
    <w:rsid w:val="0023206D"/>
    <w:rPr>
      <w:rFonts w:ascii="Lucida Grande" w:hAnsi="Lucida Grande"/>
      <w:sz w:val="18"/>
      <w:szCs w:val="18"/>
    </w:rPr>
  </w:style>
  <w:style w:type="character" w:customStyle="1" w:styleId="TestofumettoCarattere30000000000000000000000000000">
    <w:name w:val="Testo fumetto Carattere3000000000000000000000000000"/>
    <w:basedOn w:val="Policepardfaut"/>
    <w:uiPriority w:val="99"/>
    <w:semiHidden/>
    <w:rsid w:val="0023206D"/>
    <w:rPr>
      <w:rFonts w:ascii="Lucida Grande" w:hAnsi="Lucida Grande"/>
      <w:sz w:val="18"/>
      <w:szCs w:val="18"/>
    </w:rPr>
  </w:style>
  <w:style w:type="character" w:customStyle="1" w:styleId="TestofumettoCarattere11000000000000000000000000000">
    <w:name w:val="Testo fumetto Carattere1100000000000000000000000000"/>
    <w:basedOn w:val="Policepardfaut"/>
    <w:uiPriority w:val="99"/>
    <w:semiHidden/>
    <w:rsid w:val="0023206D"/>
    <w:rPr>
      <w:rFonts w:ascii="Lucida Grande" w:hAnsi="Lucida Grande"/>
      <w:sz w:val="18"/>
      <w:szCs w:val="18"/>
    </w:rPr>
  </w:style>
  <w:style w:type="character" w:customStyle="1" w:styleId="TestofumettoCarattere20000000000000000000000000000">
    <w:name w:val="Testo fumetto Carattere2000000000000000000000000000"/>
    <w:basedOn w:val="Policepardfaut"/>
    <w:uiPriority w:val="99"/>
    <w:semiHidden/>
    <w:rsid w:val="006869C8"/>
    <w:rPr>
      <w:rFonts w:ascii="Lucida Grande" w:hAnsi="Lucida Grande"/>
      <w:sz w:val="18"/>
      <w:szCs w:val="18"/>
    </w:rPr>
  </w:style>
  <w:style w:type="character" w:customStyle="1" w:styleId="TestofumettoCarattere00000000000000000000000000000">
    <w:name w:val="Testo fumetto Carattere0000000000000000000000000000"/>
    <w:basedOn w:val="Policepardfaut"/>
    <w:uiPriority w:val="99"/>
    <w:semiHidden/>
    <w:rsid w:val="007F522B"/>
    <w:rPr>
      <w:rFonts w:ascii="Lucida Grande" w:hAnsi="Lucida Grande"/>
      <w:sz w:val="18"/>
      <w:szCs w:val="18"/>
    </w:rPr>
  </w:style>
  <w:style w:type="character" w:customStyle="1" w:styleId="TestofumettoCarattere100000000000000000000000000000">
    <w:name w:val="Testo fumetto Carattere100000000000000000000000000000"/>
    <w:basedOn w:val="Policepardfaut"/>
    <w:uiPriority w:val="99"/>
    <w:semiHidden/>
    <w:rsid w:val="007F522B"/>
    <w:rPr>
      <w:rFonts w:ascii="Lucida Grande" w:hAnsi="Lucida Grande"/>
      <w:sz w:val="18"/>
      <w:szCs w:val="18"/>
    </w:rPr>
  </w:style>
  <w:style w:type="character" w:customStyle="1" w:styleId="TestofumettoCarattere900000000000000000000000000000">
    <w:name w:val="Testo fumetto Carattere90000000000000000000000000000"/>
    <w:basedOn w:val="Policepardfaut"/>
    <w:uiPriority w:val="99"/>
    <w:semiHidden/>
    <w:rsid w:val="007F522B"/>
    <w:rPr>
      <w:rFonts w:ascii="Lucida Grande" w:hAnsi="Lucida Grande" w:cs="Lucida Grande"/>
      <w:sz w:val="18"/>
      <w:szCs w:val="18"/>
    </w:rPr>
  </w:style>
  <w:style w:type="character" w:customStyle="1" w:styleId="TestofumettoCarattere800000000000000000000000000000">
    <w:name w:val="Testo fumetto Carattere80000000000000000000000000000"/>
    <w:basedOn w:val="Policepardfaut"/>
    <w:uiPriority w:val="99"/>
    <w:semiHidden/>
    <w:rsid w:val="007F522B"/>
    <w:rPr>
      <w:rFonts w:ascii="Lucida Grande" w:hAnsi="Lucida Grande"/>
      <w:sz w:val="18"/>
      <w:szCs w:val="18"/>
    </w:rPr>
  </w:style>
  <w:style w:type="character" w:customStyle="1" w:styleId="TestofumettoCarattere700000000000000000000000000000">
    <w:name w:val="Testo fumetto Carattere70000000000000000000000000000"/>
    <w:basedOn w:val="Policepardfaut"/>
    <w:uiPriority w:val="99"/>
    <w:semiHidden/>
    <w:rsid w:val="007F522B"/>
    <w:rPr>
      <w:rFonts w:ascii="Lucida Grande" w:hAnsi="Lucida Grande"/>
      <w:sz w:val="18"/>
      <w:szCs w:val="18"/>
    </w:rPr>
  </w:style>
  <w:style w:type="character" w:customStyle="1" w:styleId="TestofumettoCarattere600000000000000000000000000000">
    <w:name w:val="Testo fumetto Carattere60000000000000000000000000000"/>
    <w:basedOn w:val="Policepardfaut"/>
    <w:uiPriority w:val="99"/>
    <w:semiHidden/>
    <w:rsid w:val="007F522B"/>
    <w:rPr>
      <w:rFonts w:ascii="Lucida Grande" w:hAnsi="Lucida Grande"/>
      <w:sz w:val="18"/>
      <w:szCs w:val="18"/>
    </w:rPr>
  </w:style>
  <w:style w:type="character" w:customStyle="1" w:styleId="TestofumettoCarattere500000000000000000000000000000">
    <w:name w:val="Testo fumetto Carattere50000000000000000000000000000"/>
    <w:basedOn w:val="Policepardfaut"/>
    <w:uiPriority w:val="99"/>
    <w:semiHidden/>
    <w:rsid w:val="007F522B"/>
    <w:rPr>
      <w:rFonts w:ascii="Lucida Grande" w:hAnsi="Lucida Grande"/>
      <w:sz w:val="18"/>
      <w:szCs w:val="18"/>
    </w:rPr>
  </w:style>
  <w:style w:type="character" w:customStyle="1" w:styleId="TestofumettoCarattere400000000000000000000000000000">
    <w:name w:val="Testo fumetto Carattere40000000000000000000000000000"/>
    <w:basedOn w:val="Policepardfaut"/>
    <w:uiPriority w:val="99"/>
    <w:semiHidden/>
    <w:rsid w:val="007F522B"/>
    <w:rPr>
      <w:rFonts w:ascii="Lucida Grande" w:hAnsi="Lucida Grande"/>
      <w:sz w:val="18"/>
      <w:szCs w:val="18"/>
    </w:rPr>
  </w:style>
  <w:style w:type="character" w:customStyle="1" w:styleId="TestofumettoCarattere300000000000000000000000000000">
    <w:name w:val="Testo fumetto Carattere30000000000000000000000000000"/>
    <w:basedOn w:val="Policepardfaut"/>
    <w:uiPriority w:val="99"/>
    <w:semiHidden/>
    <w:rsid w:val="007F522B"/>
    <w:rPr>
      <w:rFonts w:ascii="Lucida Grande" w:hAnsi="Lucida Grande"/>
      <w:sz w:val="18"/>
      <w:szCs w:val="18"/>
    </w:rPr>
  </w:style>
  <w:style w:type="character" w:customStyle="1" w:styleId="TestofumettoCarattere110000000000000000000000000000">
    <w:name w:val="Testo fumetto Carattere11000000000000000000000000000"/>
    <w:basedOn w:val="Policepardfaut"/>
    <w:uiPriority w:val="99"/>
    <w:semiHidden/>
    <w:rsid w:val="007F522B"/>
    <w:rPr>
      <w:rFonts w:ascii="Lucida Grande" w:hAnsi="Lucida Grande"/>
      <w:sz w:val="18"/>
      <w:szCs w:val="18"/>
    </w:rPr>
  </w:style>
  <w:style w:type="character" w:customStyle="1" w:styleId="TestofumettoCarattere200000000000000000000000000000">
    <w:name w:val="Testo fumetto Carattere20000000000000000000000000000"/>
    <w:basedOn w:val="Policepardfaut"/>
    <w:uiPriority w:val="99"/>
    <w:semiHidden/>
    <w:rsid w:val="006869C8"/>
    <w:rPr>
      <w:rFonts w:ascii="Lucida Grande" w:hAnsi="Lucida Grande"/>
      <w:sz w:val="18"/>
      <w:szCs w:val="18"/>
    </w:rPr>
  </w:style>
  <w:style w:type="character" w:customStyle="1" w:styleId="TestofumettoCarattere000000000000000000000000000000">
    <w:name w:val="Testo fumetto Carattere00000000000000000000000000000"/>
    <w:basedOn w:val="Policepardfaut"/>
    <w:uiPriority w:val="99"/>
    <w:semiHidden/>
    <w:rsid w:val="00847E83"/>
    <w:rPr>
      <w:rFonts w:ascii="Lucida Grande" w:hAnsi="Lucida Grande"/>
      <w:sz w:val="18"/>
      <w:szCs w:val="18"/>
    </w:rPr>
  </w:style>
  <w:style w:type="character" w:customStyle="1" w:styleId="TestofumettoCarattere1000000000000000000000000000000">
    <w:name w:val="Testo fumetto Carattere1000000000000000000000000000000"/>
    <w:basedOn w:val="Policepardfaut"/>
    <w:uiPriority w:val="99"/>
    <w:semiHidden/>
    <w:rsid w:val="00847E83"/>
    <w:rPr>
      <w:rFonts w:ascii="Lucida Grande" w:hAnsi="Lucida Grande"/>
      <w:sz w:val="18"/>
      <w:szCs w:val="18"/>
    </w:rPr>
  </w:style>
  <w:style w:type="character" w:customStyle="1" w:styleId="TestofumettoCarattere9000000000000000000000000000000">
    <w:name w:val="Testo fumetto Carattere900000000000000000000000000000"/>
    <w:basedOn w:val="Policepardfaut"/>
    <w:uiPriority w:val="99"/>
    <w:semiHidden/>
    <w:rsid w:val="00847E83"/>
    <w:rPr>
      <w:rFonts w:ascii="Lucida Grande" w:hAnsi="Lucida Grande" w:cs="Lucida Grande"/>
      <w:sz w:val="18"/>
      <w:szCs w:val="18"/>
    </w:rPr>
  </w:style>
  <w:style w:type="character" w:customStyle="1" w:styleId="TestofumettoCarattere8000000000000000000000000000000">
    <w:name w:val="Testo fumetto Carattere800000000000000000000000000000"/>
    <w:basedOn w:val="Policepardfaut"/>
    <w:uiPriority w:val="99"/>
    <w:semiHidden/>
    <w:rsid w:val="00847E83"/>
    <w:rPr>
      <w:rFonts w:ascii="Lucida Grande" w:hAnsi="Lucida Grande"/>
      <w:sz w:val="18"/>
      <w:szCs w:val="18"/>
    </w:rPr>
  </w:style>
  <w:style w:type="character" w:customStyle="1" w:styleId="TestofumettoCarattere7000000000000000000000000000000">
    <w:name w:val="Testo fumetto Carattere700000000000000000000000000000"/>
    <w:basedOn w:val="Policepardfaut"/>
    <w:uiPriority w:val="99"/>
    <w:semiHidden/>
    <w:rsid w:val="00847E83"/>
    <w:rPr>
      <w:rFonts w:ascii="Lucida Grande" w:hAnsi="Lucida Grande"/>
      <w:sz w:val="18"/>
      <w:szCs w:val="18"/>
    </w:rPr>
  </w:style>
  <w:style w:type="character" w:customStyle="1" w:styleId="TestofumettoCarattere6000000000000000000000000000000">
    <w:name w:val="Testo fumetto Carattere600000000000000000000000000000"/>
    <w:basedOn w:val="Policepardfaut"/>
    <w:uiPriority w:val="99"/>
    <w:semiHidden/>
    <w:rsid w:val="00847E83"/>
    <w:rPr>
      <w:rFonts w:ascii="Lucida Grande" w:hAnsi="Lucida Grande"/>
      <w:sz w:val="18"/>
      <w:szCs w:val="18"/>
    </w:rPr>
  </w:style>
  <w:style w:type="character" w:customStyle="1" w:styleId="TestofumettoCarattere5000000000000000000000000000000">
    <w:name w:val="Testo fumetto Carattere500000000000000000000000000000"/>
    <w:basedOn w:val="Policepardfaut"/>
    <w:uiPriority w:val="99"/>
    <w:semiHidden/>
    <w:rsid w:val="00847E83"/>
    <w:rPr>
      <w:rFonts w:ascii="Lucida Grande" w:hAnsi="Lucida Grande"/>
      <w:sz w:val="18"/>
      <w:szCs w:val="18"/>
    </w:rPr>
  </w:style>
  <w:style w:type="character" w:customStyle="1" w:styleId="TestofumettoCarattere4000000000000000000000000000000">
    <w:name w:val="Testo fumetto Carattere400000000000000000000000000000"/>
    <w:basedOn w:val="Policepardfaut"/>
    <w:uiPriority w:val="99"/>
    <w:semiHidden/>
    <w:rsid w:val="00847E83"/>
    <w:rPr>
      <w:rFonts w:ascii="Lucida Grande" w:hAnsi="Lucida Grande"/>
      <w:sz w:val="18"/>
      <w:szCs w:val="18"/>
    </w:rPr>
  </w:style>
  <w:style w:type="character" w:customStyle="1" w:styleId="TestofumettoCarattere3000000000000000000000000000000">
    <w:name w:val="Testo fumetto Carattere300000000000000000000000000000"/>
    <w:basedOn w:val="Policepardfaut"/>
    <w:uiPriority w:val="99"/>
    <w:semiHidden/>
    <w:rsid w:val="00847E83"/>
    <w:rPr>
      <w:rFonts w:ascii="Lucida Grande" w:hAnsi="Lucida Grande"/>
      <w:sz w:val="18"/>
      <w:szCs w:val="18"/>
    </w:rPr>
  </w:style>
  <w:style w:type="character" w:customStyle="1" w:styleId="TestofumettoCarattere1100000000000000000000000000000">
    <w:name w:val="Testo fumetto Carattere110000000000000000000000000000"/>
    <w:basedOn w:val="Policepardfaut"/>
    <w:uiPriority w:val="99"/>
    <w:semiHidden/>
    <w:rsid w:val="00847E83"/>
    <w:rPr>
      <w:rFonts w:ascii="Lucida Grande" w:hAnsi="Lucida Grande"/>
      <w:sz w:val="18"/>
      <w:szCs w:val="18"/>
    </w:rPr>
  </w:style>
  <w:style w:type="character" w:customStyle="1" w:styleId="TestofumettoCarattere2000000000000000000000000000000">
    <w:name w:val="Testo fumetto Carattere200000000000000000000000000000"/>
    <w:basedOn w:val="Policepardfaut"/>
    <w:uiPriority w:val="99"/>
    <w:semiHidden/>
    <w:rsid w:val="006869C8"/>
    <w:rPr>
      <w:rFonts w:ascii="Lucida Grande" w:hAnsi="Lucida Grande"/>
      <w:sz w:val="18"/>
      <w:szCs w:val="18"/>
    </w:rPr>
  </w:style>
  <w:style w:type="character" w:customStyle="1" w:styleId="TestofumettoCarattere0000000000000000000000000000000">
    <w:name w:val="Testo fumetto Carattere000000000000000000000000000000"/>
    <w:basedOn w:val="Policepardfaut"/>
    <w:uiPriority w:val="99"/>
    <w:semiHidden/>
    <w:rsid w:val="00A06F9F"/>
    <w:rPr>
      <w:rFonts w:ascii="Lucida Grande" w:hAnsi="Lucida Grande"/>
      <w:sz w:val="18"/>
      <w:szCs w:val="18"/>
    </w:rPr>
  </w:style>
  <w:style w:type="character" w:customStyle="1" w:styleId="TestofumettoCarattere10000000000000000000000000000000">
    <w:name w:val="Testo fumetto Carattere10000000000000000000000000000000"/>
    <w:basedOn w:val="Policepardfaut"/>
    <w:uiPriority w:val="99"/>
    <w:semiHidden/>
    <w:rsid w:val="00A06F9F"/>
    <w:rPr>
      <w:rFonts w:ascii="Lucida Grande" w:hAnsi="Lucida Grande"/>
      <w:sz w:val="18"/>
      <w:szCs w:val="18"/>
    </w:rPr>
  </w:style>
  <w:style w:type="character" w:customStyle="1" w:styleId="TestofumettoCarattere90000000000000000000000000000000">
    <w:name w:val="Testo fumetto Carattere9000000000000000000000000000000"/>
    <w:basedOn w:val="Policepardfaut"/>
    <w:uiPriority w:val="99"/>
    <w:semiHidden/>
    <w:rsid w:val="00A06F9F"/>
    <w:rPr>
      <w:rFonts w:ascii="Lucida Grande" w:hAnsi="Lucida Grande" w:cs="Lucida Grande"/>
      <w:sz w:val="18"/>
      <w:szCs w:val="18"/>
    </w:rPr>
  </w:style>
  <w:style w:type="character" w:customStyle="1" w:styleId="TestofumettoCarattere80000000000000000000000000000000">
    <w:name w:val="Testo fumetto Carattere8000000000000000000000000000000"/>
    <w:basedOn w:val="Policepardfaut"/>
    <w:uiPriority w:val="99"/>
    <w:semiHidden/>
    <w:rsid w:val="00A06F9F"/>
    <w:rPr>
      <w:rFonts w:ascii="Lucida Grande" w:hAnsi="Lucida Grande"/>
      <w:sz w:val="18"/>
      <w:szCs w:val="18"/>
    </w:rPr>
  </w:style>
  <w:style w:type="character" w:customStyle="1" w:styleId="TestofumettoCarattere70000000000000000000000000000000">
    <w:name w:val="Testo fumetto Carattere7000000000000000000000000000000"/>
    <w:basedOn w:val="Policepardfaut"/>
    <w:uiPriority w:val="99"/>
    <w:semiHidden/>
    <w:rsid w:val="00A06F9F"/>
    <w:rPr>
      <w:rFonts w:ascii="Lucida Grande" w:hAnsi="Lucida Grande"/>
      <w:sz w:val="18"/>
      <w:szCs w:val="18"/>
    </w:rPr>
  </w:style>
  <w:style w:type="character" w:customStyle="1" w:styleId="TestofumettoCarattere60000000000000000000000000000000">
    <w:name w:val="Testo fumetto Carattere6000000000000000000000000000000"/>
    <w:basedOn w:val="Policepardfaut"/>
    <w:uiPriority w:val="99"/>
    <w:semiHidden/>
    <w:rsid w:val="00A06F9F"/>
    <w:rPr>
      <w:rFonts w:ascii="Lucida Grande" w:hAnsi="Lucida Grande"/>
      <w:sz w:val="18"/>
      <w:szCs w:val="18"/>
    </w:rPr>
  </w:style>
  <w:style w:type="character" w:customStyle="1" w:styleId="TestofumettoCarattere50000000000000000000000000000000">
    <w:name w:val="Testo fumetto Carattere5000000000000000000000000000000"/>
    <w:basedOn w:val="Policepardfaut"/>
    <w:uiPriority w:val="99"/>
    <w:semiHidden/>
    <w:rsid w:val="00A06F9F"/>
    <w:rPr>
      <w:rFonts w:ascii="Lucida Grande" w:hAnsi="Lucida Grande"/>
      <w:sz w:val="18"/>
      <w:szCs w:val="18"/>
    </w:rPr>
  </w:style>
  <w:style w:type="character" w:customStyle="1" w:styleId="TestofumettoCarattere40000000000000000000000000000000">
    <w:name w:val="Testo fumetto Carattere4000000000000000000000000000000"/>
    <w:basedOn w:val="Policepardfaut"/>
    <w:uiPriority w:val="99"/>
    <w:semiHidden/>
    <w:rsid w:val="00A06F9F"/>
    <w:rPr>
      <w:rFonts w:ascii="Lucida Grande" w:hAnsi="Lucida Grande"/>
      <w:sz w:val="18"/>
      <w:szCs w:val="18"/>
    </w:rPr>
  </w:style>
  <w:style w:type="character" w:customStyle="1" w:styleId="TestofumettoCarattere30000000000000000000000000000000">
    <w:name w:val="Testo fumetto Carattere3000000000000000000000000000000"/>
    <w:basedOn w:val="Policepardfaut"/>
    <w:uiPriority w:val="99"/>
    <w:semiHidden/>
    <w:rsid w:val="00A06F9F"/>
    <w:rPr>
      <w:rFonts w:ascii="Lucida Grande" w:hAnsi="Lucida Grande"/>
      <w:sz w:val="18"/>
      <w:szCs w:val="18"/>
    </w:rPr>
  </w:style>
  <w:style w:type="character" w:customStyle="1" w:styleId="TestofumettoCarattere11000000000000000000000000000000">
    <w:name w:val="Testo fumetto Carattere1100000000000000000000000000000"/>
    <w:basedOn w:val="Policepardfaut"/>
    <w:uiPriority w:val="99"/>
    <w:semiHidden/>
    <w:rsid w:val="00A06F9F"/>
    <w:rPr>
      <w:rFonts w:ascii="Lucida Grande" w:hAnsi="Lucida Grande"/>
      <w:sz w:val="18"/>
      <w:szCs w:val="18"/>
    </w:rPr>
  </w:style>
  <w:style w:type="character" w:customStyle="1" w:styleId="TestofumettoCarattere20000000000000000000000000000000">
    <w:name w:val="Testo fumetto Carattere2000000000000000000000000000000"/>
    <w:uiPriority w:val="99"/>
    <w:semiHidden/>
    <w:rsid w:val="00A06F9F"/>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3286698">
      <w:bodyDiv w:val="1"/>
      <w:marLeft w:val="0"/>
      <w:marRight w:val="0"/>
      <w:marTop w:val="0"/>
      <w:marBottom w:val="0"/>
      <w:divBdr>
        <w:top w:val="none" w:sz="0" w:space="0" w:color="auto"/>
        <w:left w:val="none" w:sz="0" w:space="0" w:color="auto"/>
        <w:bottom w:val="none" w:sz="0" w:space="0" w:color="auto"/>
        <w:right w:val="none" w:sz="0" w:space="0" w:color="auto"/>
      </w:divBdr>
    </w:div>
    <w:div w:id="16124425">
      <w:bodyDiv w:val="1"/>
      <w:marLeft w:val="0"/>
      <w:marRight w:val="0"/>
      <w:marTop w:val="0"/>
      <w:marBottom w:val="0"/>
      <w:divBdr>
        <w:top w:val="none" w:sz="0" w:space="0" w:color="auto"/>
        <w:left w:val="none" w:sz="0" w:space="0" w:color="auto"/>
        <w:bottom w:val="none" w:sz="0" w:space="0" w:color="auto"/>
        <w:right w:val="none" w:sz="0" w:space="0" w:color="auto"/>
      </w:divBdr>
      <w:divsChild>
        <w:div w:id="772869504">
          <w:marLeft w:val="0"/>
          <w:marRight w:val="0"/>
          <w:marTop w:val="0"/>
          <w:marBottom w:val="0"/>
          <w:divBdr>
            <w:top w:val="none" w:sz="0" w:space="0" w:color="auto"/>
            <w:left w:val="none" w:sz="0" w:space="0" w:color="auto"/>
            <w:bottom w:val="none" w:sz="0" w:space="0" w:color="auto"/>
            <w:right w:val="none" w:sz="0" w:space="0" w:color="auto"/>
          </w:divBdr>
        </w:div>
        <w:div w:id="1259485219">
          <w:marLeft w:val="0"/>
          <w:marRight w:val="0"/>
          <w:marTop w:val="0"/>
          <w:marBottom w:val="0"/>
          <w:divBdr>
            <w:top w:val="none" w:sz="0" w:space="0" w:color="auto"/>
            <w:left w:val="none" w:sz="0" w:space="0" w:color="auto"/>
            <w:bottom w:val="none" w:sz="0" w:space="0" w:color="auto"/>
            <w:right w:val="none" w:sz="0" w:space="0" w:color="auto"/>
          </w:divBdr>
        </w:div>
        <w:div w:id="1813987384">
          <w:marLeft w:val="0"/>
          <w:marRight w:val="0"/>
          <w:marTop w:val="0"/>
          <w:marBottom w:val="0"/>
          <w:divBdr>
            <w:top w:val="none" w:sz="0" w:space="0" w:color="auto"/>
            <w:left w:val="none" w:sz="0" w:space="0" w:color="auto"/>
            <w:bottom w:val="none" w:sz="0" w:space="0" w:color="auto"/>
            <w:right w:val="none" w:sz="0" w:space="0" w:color="auto"/>
          </w:divBdr>
        </w:div>
      </w:divsChild>
    </w:div>
    <w:div w:id="16473520">
      <w:bodyDiv w:val="1"/>
      <w:marLeft w:val="0"/>
      <w:marRight w:val="0"/>
      <w:marTop w:val="0"/>
      <w:marBottom w:val="0"/>
      <w:divBdr>
        <w:top w:val="none" w:sz="0" w:space="0" w:color="auto"/>
        <w:left w:val="none" w:sz="0" w:space="0" w:color="auto"/>
        <w:bottom w:val="none" w:sz="0" w:space="0" w:color="auto"/>
        <w:right w:val="none" w:sz="0" w:space="0" w:color="auto"/>
      </w:divBdr>
    </w:div>
    <w:div w:id="52436087">
      <w:bodyDiv w:val="1"/>
      <w:marLeft w:val="0"/>
      <w:marRight w:val="0"/>
      <w:marTop w:val="0"/>
      <w:marBottom w:val="0"/>
      <w:divBdr>
        <w:top w:val="none" w:sz="0" w:space="0" w:color="auto"/>
        <w:left w:val="none" w:sz="0" w:space="0" w:color="auto"/>
        <w:bottom w:val="none" w:sz="0" w:space="0" w:color="auto"/>
        <w:right w:val="none" w:sz="0" w:space="0" w:color="auto"/>
      </w:divBdr>
    </w:div>
    <w:div w:id="58208334">
      <w:bodyDiv w:val="1"/>
      <w:marLeft w:val="0"/>
      <w:marRight w:val="0"/>
      <w:marTop w:val="0"/>
      <w:marBottom w:val="0"/>
      <w:divBdr>
        <w:top w:val="none" w:sz="0" w:space="0" w:color="auto"/>
        <w:left w:val="none" w:sz="0" w:space="0" w:color="auto"/>
        <w:bottom w:val="none" w:sz="0" w:space="0" w:color="auto"/>
        <w:right w:val="none" w:sz="0" w:space="0" w:color="auto"/>
      </w:divBdr>
    </w:div>
    <w:div w:id="72162471">
      <w:bodyDiv w:val="1"/>
      <w:marLeft w:val="0"/>
      <w:marRight w:val="0"/>
      <w:marTop w:val="0"/>
      <w:marBottom w:val="0"/>
      <w:divBdr>
        <w:top w:val="none" w:sz="0" w:space="0" w:color="auto"/>
        <w:left w:val="none" w:sz="0" w:space="0" w:color="auto"/>
        <w:bottom w:val="none" w:sz="0" w:space="0" w:color="auto"/>
        <w:right w:val="none" w:sz="0" w:space="0" w:color="auto"/>
      </w:divBdr>
    </w:div>
    <w:div w:id="80445106">
      <w:bodyDiv w:val="1"/>
      <w:marLeft w:val="0"/>
      <w:marRight w:val="0"/>
      <w:marTop w:val="0"/>
      <w:marBottom w:val="0"/>
      <w:divBdr>
        <w:top w:val="none" w:sz="0" w:space="0" w:color="auto"/>
        <w:left w:val="none" w:sz="0" w:space="0" w:color="auto"/>
        <w:bottom w:val="none" w:sz="0" w:space="0" w:color="auto"/>
        <w:right w:val="none" w:sz="0" w:space="0" w:color="auto"/>
      </w:divBdr>
    </w:div>
    <w:div w:id="86728881">
      <w:bodyDiv w:val="1"/>
      <w:marLeft w:val="0"/>
      <w:marRight w:val="0"/>
      <w:marTop w:val="0"/>
      <w:marBottom w:val="0"/>
      <w:divBdr>
        <w:top w:val="none" w:sz="0" w:space="0" w:color="auto"/>
        <w:left w:val="none" w:sz="0" w:space="0" w:color="auto"/>
        <w:bottom w:val="none" w:sz="0" w:space="0" w:color="auto"/>
        <w:right w:val="none" w:sz="0" w:space="0" w:color="auto"/>
      </w:divBdr>
    </w:div>
    <w:div w:id="103578094">
      <w:bodyDiv w:val="1"/>
      <w:marLeft w:val="0"/>
      <w:marRight w:val="0"/>
      <w:marTop w:val="0"/>
      <w:marBottom w:val="0"/>
      <w:divBdr>
        <w:top w:val="none" w:sz="0" w:space="0" w:color="auto"/>
        <w:left w:val="none" w:sz="0" w:space="0" w:color="auto"/>
        <w:bottom w:val="none" w:sz="0" w:space="0" w:color="auto"/>
        <w:right w:val="none" w:sz="0" w:space="0" w:color="auto"/>
      </w:divBdr>
    </w:div>
    <w:div w:id="116948853">
      <w:bodyDiv w:val="1"/>
      <w:marLeft w:val="0"/>
      <w:marRight w:val="0"/>
      <w:marTop w:val="0"/>
      <w:marBottom w:val="0"/>
      <w:divBdr>
        <w:top w:val="none" w:sz="0" w:space="0" w:color="auto"/>
        <w:left w:val="none" w:sz="0" w:space="0" w:color="auto"/>
        <w:bottom w:val="none" w:sz="0" w:space="0" w:color="auto"/>
        <w:right w:val="none" w:sz="0" w:space="0" w:color="auto"/>
      </w:divBdr>
      <w:divsChild>
        <w:div w:id="896890508">
          <w:marLeft w:val="0"/>
          <w:marRight w:val="0"/>
          <w:marTop w:val="0"/>
          <w:marBottom w:val="0"/>
          <w:divBdr>
            <w:top w:val="none" w:sz="0" w:space="0" w:color="auto"/>
            <w:left w:val="none" w:sz="0" w:space="0" w:color="auto"/>
            <w:bottom w:val="none" w:sz="0" w:space="0" w:color="auto"/>
            <w:right w:val="none" w:sz="0" w:space="0" w:color="auto"/>
          </w:divBdr>
          <w:divsChild>
            <w:div w:id="14725587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2698246">
      <w:bodyDiv w:val="1"/>
      <w:marLeft w:val="0"/>
      <w:marRight w:val="0"/>
      <w:marTop w:val="0"/>
      <w:marBottom w:val="0"/>
      <w:divBdr>
        <w:top w:val="none" w:sz="0" w:space="0" w:color="auto"/>
        <w:left w:val="none" w:sz="0" w:space="0" w:color="auto"/>
        <w:bottom w:val="none" w:sz="0" w:space="0" w:color="auto"/>
        <w:right w:val="none" w:sz="0" w:space="0" w:color="auto"/>
      </w:divBdr>
      <w:divsChild>
        <w:div w:id="758865036">
          <w:marLeft w:val="547"/>
          <w:marRight w:val="0"/>
          <w:marTop w:val="0"/>
          <w:marBottom w:val="0"/>
          <w:divBdr>
            <w:top w:val="none" w:sz="0" w:space="0" w:color="auto"/>
            <w:left w:val="none" w:sz="0" w:space="0" w:color="auto"/>
            <w:bottom w:val="none" w:sz="0" w:space="0" w:color="auto"/>
            <w:right w:val="none" w:sz="0" w:space="0" w:color="auto"/>
          </w:divBdr>
        </w:div>
      </w:divsChild>
    </w:div>
    <w:div w:id="140270446">
      <w:bodyDiv w:val="1"/>
      <w:marLeft w:val="0"/>
      <w:marRight w:val="0"/>
      <w:marTop w:val="0"/>
      <w:marBottom w:val="0"/>
      <w:divBdr>
        <w:top w:val="none" w:sz="0" w:space="0" w:color="auto"/>
        <w:left w:val="none" w:sz="0" w:space="0" w:color="auto"/>
        <w:bottom w:val="none" w:sz="0" w:space="0" w:color="auto"/>
        <w:right w:val="none" w:sz="0" w:space="0" w:color="auto"/>
      </w:divBdr>
    </w:div>
    <w:div w:id="141699066">
      <w:bodyDiv w:val="1"/>
      <w:marLeft w:val="0"/>
      <w:marRight w:val="0"/>
      <w:marTop w:val="0"/>
      <w:marBottom w:val="0"/>
      <w:divBdr>
        <w:top w:val="none" w:sz="0" w:space="0" w:color="auto"/>
        <w:left w:val="none" w:sz="0" w:space="0" w:color="auto"/>
        <w:bottom w:val="none" w:sz="0" w:space="0" w:color="auto"/>
        <w:right w:val="none" w:sz="0" w:space="0" w:color="auto"/>
      </w:divBdr>
      <w:divsChild>
        <w:div w:id="1503086130">
          <w:marLeft w:val="547"/>
          <w:marRight w:val="0"/>
          <w:marTop w:val="0"/>
          <w:marBottom w:val="0"/>
          <w:divBdr>
            <w:top w:val="none" w:sz="0" w:space="0" w:color="auto"/>
            <w:left w:val="none" w:sz="0" w:space="0" w:color="auto"/>
            <w:bottom w:val="none" w:sz="0" w:space="0" w:color="auto"/>
            <w:right w:val="none" w:sz="0" w:space="0" w:color="auto"/>
          </w:divBdr>
        </w:div>
      </w:divsChild>
    </w:div>
    <w:div w:id="148905791">
      <w:bodyDiv w:val="1"/>
      <w:marLeft w:val="0"/>
      <w:marRight w:val="0"/>
      <w:marTop w:val="0"/>
      <w:marBottom w:val="0"/>
      <w:divBdr>
        <w:top w:val="none" w:sz="0" w:space="0" w:color="auto"/>
        <w:left w:val="none" w:sz="0" w:space="0" w:color="auto"/>
        <w:bottom w:val="none" w:sz="0" w:space="0" w:color="auto"/>
        <w:right w:val="none" w:sz="0" w:space="0" w:color="auto"/>
      </w:divBdr>
    </w:div>
    <w:div w:id="151990135">
      <w:bodyDiv w:val="1"/>
      <w:marLeft w:val="0"/>
      <w:marRight w:val="0"/>
      <w:marTop w:val="0"/>
      <w:marBottom w:val="0"/>
      <w:divBdr>
        <w:top w:val="none" w:sz="0" w:space="0" w:color="auto"/>
        <w:left w:val="none" w:sz="0" w:space="0" w:color="auto"/>
        <w:bottom w:val="none" w:sz="0" w:space="0" w:color="auto"/>
        <w:right w:val="none" w:sz="0" w:space="0" w:color="auto"/>
      </w:divBdr>
    </w:div>
    <w:div w:id="162669948">
      <w:bodyDiv w:val="1"/>
      <w:marLeft w:val="0"/>
      <w:marRight w:val="0"/>
      <w:marTop w:val="0"/>
      <w:marBottom w:val="0"/>
      <w:divBdr>
        <w:top w:val="none" w:sz="0" w:space="0" w:color="auto"/>
        <w:left w:val="none" w:sz="0" w:space="0" w:color="auto"/>
        <w:bottom w:val="none" w:sz="0" w:space="0" w:color="auto"/>
        <w:right w:val="none" w:sz="0" w:space="0" w:color="auto"/>
      </w:divBdr>
    </w:div>
    <w:div w:id="171460577">
      <w:bodyDiv w:val="1"/>
      <w:marLeft w:val="0"/>
      <w:marRight w:val="0"/>
      <w:marTop w:val="0"/>
      <w:marBottom w:val="0"/>
      <w:divBdr>
        <w:top w:val="none" w:sz="0" w:space="0" w:color="auto"/>
        <w:left w:val="none" w:sz="0" w:space="0" w:color="auto"/>
        <w:bottom w:val="none" w:sz="0" w:space="0" w:color="auto"/>
        <w:right w:val="none" w:sz="0" w:space="0" w:color="auto"/>
      </w:divBdr>
    </w:div>
    <w:div w:id="182524520">
      <w:bodyDiv w:val="1"/>
      <w:marLeft w:val="0"/>
      <w:marRight w:val="0"/>
      <w:marTop w:val="0"/>
      <w:marBottom w:val="0"/>
      <w:divBdr>
        <w:top w:val="none" w:sz="0" w:space="0" w:color="auto"/>
        <w:left w:val="none" w:sz="0" w:space="0" w:color="auto"/>
        <w:bottom w:val="none" w:sz="0" w:space="0" w:color="auto"/>
        <w:right w:val="none" w:sz="0" w:space="0" w:color="auto"/>
      </w:divBdr>
    </w:div>
    <w:div w:id="207189847">
      <w:bodyDiv w:val="1"/>
      <w:marLeft w:val="0"/>
      <w:marRight w:val="0"/>
      <w:marTop w:val="0"/>
      <w:marBottom w:val="0"/>
      <w:divBdr>
        <w:top w:val="none" w:sz="0" w:space="0" w:color="auto"/>
        <w:left w:val="none" w:sz="0" w:space="0" w:color="auto"/>
        <w:bottom w:val="none" w:sz="0" w:space="0" w:color="auto"/>
        <w:right w:val="none" w:sz="0" w:space="0" w:color="auto"/>
      </w:divBdr>
    </w:div>
    <w:div w:id="211507822">
      <w:bodyDiv w:val="1"/>
      <w:marLeft w:val="0"/>
      <w:marRight w:val="0"/>
      <w:marTop w:val="0"/>
      <w:marBottom w:val="0"/>
      <w:divBdr>
        <w:top w:val="none" w:sz="0" w:space="0" w:color="auto"/>
        <w:left w:val="none" w:sz="0" w:space="0" w:color="auto"/>
        <w:bottom w:val="none" w:sz="0" w:space="0" w:color="auto"/>
        <w:right w:val="none" w:sz="0" w:space="0" w:color="auto"/>
      </w:divBdr>
      <w:divsChild>
        <w:div w:id="476918381">
          <w:marLeft w:val="0"/>
          <w:marRight w:val="0"/>
          <w:marTop w:val="0"/>
          <w:marBottom w:val="0"/>
          <w:divBdr>
            <w:top w:val="none" w:sz="0" w:space="0" w:color="auto"/>
            <w:left w:val="none" w:sz="0" w:space="0" w:color="auto"/>
            <w:bottom w:val="none" w:sz="0" w:space="0" w:color="auto"/>
            <w:right w:val="none" w:sz="0" w:space="0" w:color="auto"/>
          </w:divBdr>
          <w:divsChild>
            <w:div w:id="543908066">
              <w:marLeft w:val="0"/>
              <w:marRight w:val="0"/>
              <w:marTop w:val="0"/>
              <w:marBottom w:val="0"/>
              <w:divBdr>
                <w:top w:val="none" w:sz="0" w:space="0" w:color="auto"/>
                <w:left w:val="none" w:sz="0" w:space="0" w:color="auto"/>
                <w:bottom w:val="none" w:sz="0" w:space="0" w:color="auto"/>
                <w:right w:val="none" w:sz="0" w:space="0" w:color="auto"/>
              </w:divBdr>
            </w:div>
            <w:div w:id="1358390623">
              <w:marLeft w:val="0"/>
              <w:marRight w:val="0"/>
              <w:marTop w:val="0"/>
              <w:marBottom w:val="0"/>
              <w:divBdr>
                <w:top w:val="none" w:sz="0" w:space="0" w:color="auto"/>
                <w:left w:val="none" w:sz="0" w:space="0" w:color="auto"/>
                <w:bottom w:val="none" w:sz="0" w:space="0" w:color="auto"/>
                <w:right w:val="none" w:sz="0" w:space="0" w:color="auto"/>
              </w:divBdr>
            </w:div>
            <w:div w:id="1676806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34703416">
      <w:bodyDiv w:val="1"/>
      <w:marLeft w:val="0"/>
      <w:marRight w:val="0"/>
      <w:marTop w:val="0"/>
      <w:marBottom w:val="0"/>
      <w:divBdr>
        <w:top w:val="none" w:sz="0" w:space="0" w:color="auto"/>
        <w:left w:val="none" w:sz="0" w:space="0" w:color="auto"/>
        <w:bottom w:val="none" w:sz="0" w:space="0" w:color="auto"/>
        <w:right w:val="none" w:sz="0" w:space="0" w:color="auto"/>
      </w:divBdr>
      <w:divsChild>
        <w:div w:id="76827060">
          <w:marLeft w:val="547"/>
          <w:marRight w:val="0"/>
          <w:marTop w:val="0"/>
          <w:marBottom w:val="0"/>
          <w:divBdr>
            <w:top w:val="none" w:sz="0" w:space="0" w:color="auto"/>
            <w:left w:val="none" w:sz="0" w:space="0" w:color="auto"/>
            <w:bottom w:val="none" w:sz="0" w:space="0" w:color="auto"/>
            <w:right w:val="none" w:sz="0" w:space="0" w:color="auto"/>
          </w:divBdr>
        </w:div>
      </w:divsChild>
    </w:div>
    <w:div w:id="255024137">
      <w:bodyDiv w:val="1"/>
      <w:marLeft w:val="0"/>
      <w:marRight w:val="0"/>
      <w:marTop w:val="0"/>
      <w:marBottom w:val="0"/>
      <w:divBdr>
        <w:top w:val="none" w:sz="0" w:space="0" w:color="auto"/>
        <w:left w:val="none" w:sz="0" w:space="0" w:color="auto"/>
        <w:bottom w:val="none" w:sz="0" w:space="0" w:color="auto"/>
        <w:right w:val="none" w:sz="0" w:space="0" w:color="auto"/>
      </w:divBdr>
    </w:div>
    <w:div w:id="259293113">
      <w:bodyDiv w:val="1"/>
      <w:marLeft w:val="0"/>
      <w:marRight w:val="0"/>
      <w:marTop w:val="0"/>
      <w:marBottom w:val="0"/>
      <w:divBdr>
        <w:top w:val="none" w:sz="0" w:space="0" w:color="auto"/>
        <w:left w:val="none" w:sz="0" w:space="0" w:color="auto"/>
        <w:bottom w:val="none" w:sz="0" w:space="0" w:color="auto"/>
        <w:right w:val="none" w:sz="0" w:space="0" w:color="auto"/>
      </w:divBdr>
      <w:divsChild>
        <w:div w:id="130559149">
          <w:marLeft w:val="0"/>
          <w:marRight w:val="0"/>
          <w:marTop w:val="0"/>
          <w:marBottom w:val="0"/>
          <w:divBdr>
            <w:top w:val="none" w:sz="0" w:space="0" w:color="auto"/>
            <w:left w:val="none" w:sz="0" w:space="0" w:color="auto"/>
            <w:bottom w:val="none" w:sz="0" w:space="0" w:color="auto"/>
            <w:right w:val="none" w:sz="0" w:space="0" w:color="auto"/>
          </w:divBdr>
        </w:div>
        <w:div w:id="1130394648">
          <w:marLeft w:val="0"/>
          <w:marRight w:val="0"/>
          <w:marTop w:val="0"/>
          <w:marBottom w:val="0"/>
          <w:divBdr>
            <w:top w:val="none" w:sz="0" w:space="0" w:color="auto"/>
            <w:left w:val="none" w:sz="0" w:space="0" w:color="auto"/>
            <w:bottom w:val="none" w:sz="0" w:space="0" w:color="auto"/>
            <w:right w:val="none" w:sz="0" w:space="0" w:color="auto"/>
          </w:divBdr>
        </w:div>
        <w:div w:id="1543127809">
          <w:marLeft w:val="0"/>
          <w:marRight w:val="0"/>
          <w:marTop w:val="0"/>
          <w:marBottom w:val="0"/>
          <w:divBdr>
            <w:top w:val="none" w:sz="0" w:space="0" w:color="auto"/>
            <w:left w:val="none" w:sz="0" w:space="0" w:color="auto"/>
            <w:bottom w:val="none" w:sz="0" w:space="0" w:color="auto"/>
            <w:right w:val="none" w:sz="0" w:space="0" w:color="auto"/>
          </w:divBdr>
        </w:div>
        <w:div w:id="1656764973">
          <w:marLeft w:val="0"/>
          <w:marRight w:val="0"/>
          <w:marTop w:val="0"/>
          <w:marBottom w:val="0"/>
          <w:divBdr>
            <w:top w:val="none" w:sz="0" w:space="0" w:color="auto"/>
            <w:left w:val="none" w:sz="0" w:space="0" w:color="auto"/>
            <w:bottom w:val="none" w:sz="0" w:space="0" w:color="auto"/>
            <w:right w:val="none" w:sz="0" w:space="0" w:color="auto"/>
          </w:divBdr>
        </w:div>
        <w:div w:id="1714113675">
          <w:marLeft w:val="0"/>
          <w:marRight w:val="0"/>
          <w:marTop w:val="0"/>
          <w:marBottom w:val="0"/>
          <w:divBdr>
            <w:top w:val="none" w:sz="0" w:space="0" w:color="auto"/>
            <w:left w:val="none" w:sz="0" w:space="0" w:color="auto"/>
            <w:bottom w:val="none" w:sz="0" w:space="0" w:color="auto"/>
            <w:right w:val="none" w:sz="0" w:space="0" w:color="auto"/>
          </w:divBdr>
        </w:div>
        <w:div w:id="1985966460">
          <w:marLeft w:val="0"/>
          <w:marRight w:val="0"/>
          <w:marTop w:val="0"/>
          <w:marBottom w:val="0"/>
          <w:divBdr>
            <w:top w:val="none" w:sz="0" w:space="0" w:color="auto"/>
            <w:left w:val="none" w:sz="0" w:space="0" w:color="auto"/>
            <w:bottom w:val="none" w:sz="0" w:space="0" w:color="auto"/>
            <w:right w:val="none" w:sz="0" w:space="0" w:color="auto"/>
          </w:divBdr>
        </w:div>
      </w:divsChild>
    </w:div>
    <w:div w:id="272056492">
      <w:bodyDiv w:val="1"/>
      <w:marLeft w:val="0"/>
      <w:marRight w:val="0"/>
      <w:marTop w:val="0"/>
      <w:marBottom w:val="0"/>
      <w:divBdr>
        <w:top w:val="none" w:sz="0" w:space="0" w:color="auto"/>
        <w:left w:val="none" w:sz="0" w:space="0" w:color="auto"/>
        <w:bottom w:val="none" w:sz="0" w:space="0" w:color="auto"/>
        <w:right w:val="none" w:sz="0" w:space="0" w:color="auto"/>
      </w:divBdr>
    </w:div>
    <w:div w:id="282469784">
      <w:bodyDiv w:val="1"/>
      <w:marLeft w:val="0"/>
      <w:marRight w:val="0"/>
      <w:marTop w:val="0"/>
      <w:marBottom w:val="0"/>
      <w:divBdr>
        <w:top w:val="none" w:sz="0" w:space="0" w:color="auto"/>
        <w:left w:val="none" w:sz="0" w:space="0" w:color="auto"/>
        <w:bottom w:val="none" w:sz="0" w:space="0" w:color="auto"/>
        <w:right w:val="none" w:sz="0" w:space="0" w:color="auto"/>
      </w:divBdr>
    </w:div>
    <w:div w:id="306979550">
      <w:bodyDiv w:val="1"/>
      <w:marLeft w:val="0"/>
      <w:marRight w:val="0"/>
      <w:marTop w:val="0"/>
      <w:marBottom w:val="0"/>
      <w:divBdr>
        <w:top w:val="none" w:sz="0" w:space="0" w:color="auto"/>
        <w:left w:val="none" w:sz="0" w:space="0" w:color="auto"/>
        <w:bottom w:val="none" w:sz="0" w:space="0" w:color="auto"/>
        <w:right w:val="none" w:sz="0" w:space="0" w:color="auto"/>
      </w:divBdr>
    </w:div>
    <w:div w:id="308830877">
      <w:bodyDiv w:val="1"/>
      <w:marLeft w:val="0"/>
      <w:marRight w:val="0"/>
      <w:marTop w:val="0"/>
      <w:marBottom w:val="0"/>
      <w:divBdr>
        <w:top w:val="none" w:sz="0" w:space="0" w:color="auto"/>
        <w:left w:val="none" w:sz="0" w:space="0" w:color="auto"/>
        <w:bottom w:val="none" w:sz="0" w:space="0" w:color="auto"/>
        <w:right w:val="none" w:sz="0" w:space="0" w:color="auto"/>
      </w:divBdr>
    </w:div>
    <w:div w:id="325476708">
      <w:bodyDiv w:val="1"/>
      <w:marLeft w:val="0"/>
      <w:marRight w:val="0"/>
      <w:marTop w:val="0"/>
      <w:marBottom w:val="0"/>
      <w:divBdr>
        <w:top w:val="none" w:sz="0" w:space="0" w:color="auto"/>
        <w:left w:val="none" w:sz="0" w:space="0" w:color="auto"/>
        <w:bottom w:val="none" w:sz="0" w:space="0" w:color="auto"/>
        <w:right w:val="none" w:sz="0" w:space="0" w:color="auto"/>
      </w:divBdr>
    </w:div>
    <w:div w:id="326635298">
      <w:bodyDiv w:val="1"/>
      <w:marLeft w:val="0"/>
      <w:marRight w:val="0"/>
      <w:marTop w:val="0"/>
      <w:marBottom w:val="0"/>
      <w:divBdr>
        <w:top w:val="none" w:sz="0" w:space="0" w:color="auto"/>
        <w:left w:val="none" w:sz="0" w:space="0" w:color="auto"/>
        <w:bottom w:val="none" w:sz="0" w:space="0" w:color="auto"/>
        <w:right w:val="none" w:sz="0" w:space="0" w:color="auto"/>
      </w:divBdr>
      <w:divsChild>
        <w:div w:id="297341295">
          <w:marLeft w:val="0"/>
          <w:marRight w:val="0"/>
          <w:marTop w:val="0"/>
          <w:marBottom w:val="0"/>
          <w:divBdr>
            <w:top w:val="none" w:sz="0" w:space="0" w:color="auto"/>
            <w:left w:val="none" w:sz="0" w:space="0" w:color="auto"/>
            <w:bottom w:val="none" w:sz="0" w:space="0" w:color="auto"/>
            <w:right w:val="none" w:sz="0" w:space="0" w:color="auto"/>
          </w:divBdr>
        </w:div>
        <w:div w:id="1539851803">
          <w:marLeft w:val="0"/>
          <w:marRight w:val="0"/>
          <w:marTop w:val="0"/>
          <w:marBottom w:val="0"/>
          <w:divBdr>
            <w:top w:val="none" w:sz="0" w:space="0" w:color="auto"/>
            <w:left w:val="none" w:sz="0" w:space="0" w:color="auto"/>
            <w:bottom w:val="none" w:sz="0" w:space="0" w:color="auto"/>
            <w:right w:val="none" w:sz="0" w:space="0" w:color="auto"/>
          </w:divBdr>
        </w:div>
      </w:divsChild>
    </w:div>
    <w:div w:id="335689272">
      <w:bodyDiv w:val="1"/>
      <w:marLeft w:val="0"/>
      <w:marRight w:val="0"/>
      <w:marTop w:val="0"/>
      <w:marBottom w:val="0"/>
      <w:divBdr>
        <w:top w:val="none" w:sz="0" w:space="0" w:color="auto"/>
        <w:left w:val="none" w:sz="0" w:space="0" w:color="auto"/>
        <w:bottom w:val="none" w:sz="0" w:space="0" w:color="auto"/>
        <w:right w:val="none" w:sz="0" w:space="0" w:color="auto"/>
      </w:divBdr>
    </w:div>
    <w:div w:id="345987250">
      <w:bodyDiv w:val="1"/>
      <w:marLeft w:val="0"/>
      <w:marRight w:val="0"/>
      <w:marTop w:val="0"/>
      <w:marBottom w:val="0"/>
      <w:divBdr>
        <w:top w:val="none" w:sz="0" w:space="0" w:color="auto"/>
        <w:left w:val="none" w:sz="0" w:space="0" w:color="auto"/>
        <w:bottom w:val="none" w:sz="0" w:space="0" w:color="auto"/>
        <w:right w:val="none" w:sz="0" w:space="0" w:color="auto"/>
      </w:divBdr>
      <w:divsChild>
        <w:div w:id="2125536795">
          <w:marLeft w:val="547"/>
          <w:marRight w:val="0"/>
          <w:marTop w:val="0"/>
          <w:marBottom w:val="0"/>
          <w:divBdr>
            <w:top w:val="none" w:sz="0" w:space="0" w:color="auto"/>
            <w:left w:val="none" w:sz="0" w:space="0" w:color="auto"/>
            <w:bottom w:val="none" w:sz="0" w:space="0" w:color="auto"/>
            <w:right w:val="none" w:sz="0" w:space="0" w:color="auto"/>
          </w:divBdr>
        </w:div>
      </w:divsChild>
    </w:div>
    <w:div w:id="352534575">
      <w:bodyDiv w:val="1"/>
      <w:marLeft w:val="0"/>
      <w:marRight w:val="0"/>
      <w:marTop w:val="0"/>
      <w:marBottom w:val="0"/>
      <w:divBdr>
        <w:top w:val="none" w:sz="0" w:space="0" w:color="auto"/>
        <w:left w:val="none" w:sz="0" w:space="0" w:color="auto"/>
        <w:bottom w:val="none" w:sz="0" w:space="0" w:color="auto"/>
        <w:right w:val="none" w:sz="0" w:space="0" w:color="auto"/>
      </w:divBdr>
      <w:divsChild>
        <w:div w:id="222958850">
          <w:marLeft w:val="0"/>
          <w:marRight w:val="0"/>
          <w:marTop w:val="0"/>
          <w:marBottom w:val="0"/>
          <w:divBdr>
            <w:top w:val="none" w:sz="0" w:space="0" w:color="auto"/>
            <w:left w:val="none" w:sz="0" w:space="0" w:color="auto"/>
            <w:bottom w:val="none" w:sz="0" w:space="0" w:color="auto"/>
            <w:right w:val="none" w:sz="0" w:space="0" w:color="auto"/>
          </w:divBdr>
        </w:div>
        <w:div w:id="267549756">
          <w:marLeft w:val="0"/>
          <w:marRight w:val="0"/>
          <w:marTop w:val="0"/>
          <w:marBottom w:val="0"/>
          <w:divBdr>
            <w:top w:val="none" w:sz="0" w:space="0" w:color="auto"/>
            <w:left w:val="none" w:sz="0" w:space="0" w:color="auto"/>
            <w:bottom w:val="none" w:sz="0" w:space="0" w:color="auto"/>
            <w:right w:val="none" w:sz="0" w:space="0" w:color="auto"/>
          </w:divBdr>
        </w:div>
        <w:div w:id="306013364">
          <w:marLeft w:val="0"/>
          <w:marRight w:val="0"/>
          <w:marTop w:val="0"/>
          <w:marBottom w:val="0"/>
          <w:divBdr>
            <w:top w:val="none" w:sz="0" w:space="0" w:color="auto"/>
            <w:left w:val="none" w:sz="0" w:space="0" w:color="auto"/>
            <w:bottom w:val="none" w:sz="0" w:space="0" w:color="auto"/>
            <w:right w:val="none" w:sz="0" w:space="0" w:color="auto"/>
          </w:divBdr>
        </w:div>
        <w:div w:id="960722678">
          <w:marLeft w:val="0"/>
          <w:marRight w:val="0"/>
          <w:marTop w:val="0"/>
          <w:marBottom w:val="0"/>
          <w:divBdr>
            <w:top w:val="none" w:sz="0" w:space="0" w:color="auto"/>
            <w:left w:val="none" w:sz="0" w:space="0" w:color="auto"/>
            <w:bottom w:val="none" w:sz="0" w:space="0" w:color="auto"/>
            <w:right w:val="none" w:sz="0" w:space="0" w:color="auto"/>
          </w:divBdr>
        </w:div>
        <w:div w:id="987247101">
          <w:marLeft w:val="0"/>
          <w:marRight w:val="0"/>
          <w:marTop w:val="0"/>
          <w:marBottom w:val="0"/>
          <w:divBdr>
            <w:top w:val="none" w:sz="0" w:space="0" w:color="auto"/>
            <w:left w:val="none" w:sz="0" w:space="0" w:color="auto"/>
            <w:bottom w:val="none" w:sz="0" w:space="0" w:color="auto"/>
            <w:right w:val="none" w:sz="0" w:space="0" w:color="auto"/>
          </w:divBdr>
        </w:div>
        <w:div w:id="1144739598">
          <w:marLeft w:val="0"/>
          <w:marRight w:val="0"/>
          <w:marTop w:val="0"/>
          <w:marBottom w:val="0"/>
          <w:divBdr>
            <w:top w:val="none" w:sz="0" w:space="0" w:color="auto"/>
            <w:left w:val="none" w:sz="0" w:space="0" w:color="auto"/>
            <w:bottom w:val="none" w:sz="0" w:space="0" w:color="auto"/>
            <w:right w:val="none" w:sz="0" w:space="0" w:color="auto"/>
          </w:divBdr>
        </w:div>
        <w:div w:id="1304047139">
          <w:marLeft w:val="0"/>
          <w:marRight w:val="0"/>
          <w:marTop w:val="0"/>
          <w:marBottom w:val="0"/>
          <w:divBdr>
            <w:top w:val="none" w:sz="0" w:space="0" w:color="auto"/>
            <w:left w:val="none" w:sz="0" w:space="0" w:color="auto"/>
            <w:bottom w:val="none" w:sz="0" w:space="0" w:color="auto"/>
            <w:right w:val="none" w:sz="0" w:space="0" w:color="auto"/>
          </w:divBdr>
        </w:div>
        <w:div w:id="1448234770">
          <w:marLeft w:val="0"/>
          <w:marRight w:val="0"/>
          <w:marTop w:val="0"/>
          <w:marBottom w:val="0"/>
          <w:divBdr>
            <w:top w:val="none" w:sz="0" w:space="0" w:color="auto"/>
            <w:left w:val="none" w:sz="0" w:space="0" w:color="auto"/>
            <w:bottom w:val="none" w:sz="0" w:space="0" w:color="auto"/>
            <w:right w:val="none" w:sz="0" w:space="0" w:color="auto"/>
          </w:divBdr>
        </w:div>
        <w:div w:id="1569881649">
          <w:marLeft w:val="0"/>
          <w:marRight w:val="0"/>
          <w:marTop w:val="0"/>
          <w:marBottom w:val="0"/>
          <w:divBdr>
            <w:top w:val="none" w:sz="0" w:space="0" w:color="auto"/>
            <w:left w:val="none" w:sz="0" w:space="0" w:color="auto"/>
            <w:bottom w:val="none" w:sz="0" w:space="0" w:color="auto"/>
            <w:right w:val="none" w:sz="0" w:space="0" w:color="auto"/>
          </w:divBdr>
        </w:div>
        <w:div w:id="1680037075">
          <w:marLeft w:val="0"/>
          <w:marRight w:val="0"/>
          <w:marTop w:val="0"/>
          <w:marBottom w:val="0"/>
          <w:divBdr>
            <w:top w:val="none" w:sz="0" w:space="0" w:color="auto"/>
            <w:left w:val="none" w:sz="0" w:space="0" w:color="auto"/>
            <w:bottom w:val="none" w:sz="0" w:space="0" w:color="auto"/>
            <w:right w:val="none" w:sz="0" w:space="0" w:color="auto"/>
          </w:divBdr>
        </w:div>
        <w:div w:id="1754160915">
          <w:marLeft w:val="0"/>
          <w:marRight w:val="0"/>
          <w:marTop w:val="0"/>
          <w:marBottom w:val="0"/>
          <w:divBdr>
            <w:top w:val="none" w:sz="0" w:space="0" w:color="auto"/>
            <w:left w:val="none" w:sz="0" w:space="0" w:color="auto"/>
            <w:bottom w:val="none" w:sz="0" w:space="0" w:color="auto"/>
            <w:right w:val="none" w:sz="0" w:space="0" w:color="auto"/>
          </w:divBdr>
        </w:div>
        <w:div w:id="1878808886">
          <w:marLeft w:val="0"/>
          <w:marRight w:val="0"/>
          <w:marTop w:val="0"/>
          <w:marBottom w:val="0"/>
          <w:divBdr>
            <w:top w:val="none" w:sz="0" w:space="0" w:color="auto"/>
            <w:left w:val="none" w:sz="0" w:space="0" w:color="auto"/>
            <w:bottom w:val="none" w:sz="0" w:space="0" w:color="auto"/>
            <w:right w:val="none" w:sz="0" w:space="0" w:color="auto"/>
          </w:divBdr>
        </w:div>
        <w:div w:id="2020886088">
          <w:marLeft w:val="0"/>
          <w:marRight w:val="0"/>
          <w:marTop w:val="0"/>
          <w:marBottom w:val="0"/>
          <w:divBdr>
            <w:top w:val="none" w:sz="0" w:space="0" w:color="auto"/>
            <w:left w:val="none" w:sz="0" w:space="0" w:color="auto"/>
            <w:bottom w:val="none" w:sz="0" w:space="0" w:color="auto"/>
            <w:right w:val="none" w:sz="0" w:space="0" w:color="auto"/>
          </w:divBdr>
        </w:div>
        <w:div w:id="2119597011">
          <w:marLeft w:val="0"/>
          <w:marRight w:val="0"/>
          <w:marTop w:val="0"/>
          <w:marBottom w:val="0"/>
          <w:divBdr>
            <w:top w:val="none" w:sz="0" w:space="0" w:color="auto"/>
            <w:left w:val="none" w:sz="0" w:space="0" w:color="auto"/>
            <w:bottom w:val="none" w:sz="0" w:space="0" w:color="auto"/>
            <w:right w:val="none" w:sz="0" w:space="0" w:color="auto"/>
          </w:divBdr>
        </w:div>
      </w:divsChild>
    </w:div>
    <w:div w:id="359553308">
      <w:bodyDiv w:val="1"/>
      <w:marLeft w:val="0"/>
      <w:marRight w:val="0"/>
      <w:marTop w:val="0"/>
      <w:marBottom w:val="0"/>
      <w:divBdr>
        <w:top w:val="none" w:sz="0" w:space="0" w:color="auto"/>
        <w:left w:val="none" w:sz="0" w:space="0" w:color="auto"/>
        <w:bottom w:val="none" w:sz="0" w:space="0" w:color="auto"/>
        <w:right w:val="none" w:sz="0" w:space="0" w:color="auto"/>
      </w:divBdr>
    </w:div>
    <w:div w:id="364059521">
      <w:bodyDiv w:val="1"/>
      <w:marLeft w:val="0"/>
      <w:marRight w:val="0"/>
      <w:marTop w:val="0"/>
      <w:marBottom w:val="0"/>
      <w:divBdr>
        <w:top w:val="none" w:sz="0" w:space="0" w:color="auto"/>
        <w:left w:val="none" w:sz="0" w:space="0" w:color="auto"/>
        <w:bottom w:val="none" w:sz="0" w:space="0" w:color="auto"/>
        <w:right w:val="none" w:sz="0" w:space="0" w:color="auto"/>
      </w:divBdr>
    </w:div>
    <w:div w:id="384187732">
      <w:bodyDiv w:val="1"/>
      <w:marLeft w:val="0"/>
      <w:marRight w:val="0"/>
      <w:marTop w:val="0"/>
      <w:marBottom w:val="0"/>
      <w:divBdr>
        <w:top w:val="none" w:sz="0" w:space="0" w:color="auto"/>
        <w:left w:val="none" w:sz="0" w:space="0" w:color="auto"/>
        <w:bottom w:val="none" w:sz="0" w:space="0" w:color="auto"/>
        <w:right w:val="none" w:sz="0" w:space="0" w:color="auto"/>
      </w:divBdr>
    </w:div>
    <w:div w:id="413474257">
      <w:bodyDiv w:val="1"/>
      <w:marLeft w:val="0"/>
      <w:marRight w:val="0"/>
      <w:marTop w:val="0"/>
      <w:marBottom w:val="0"/>
      <w:divBdr>
        <w:top w:val="none" w:sz="0" w:space="0" w:color="auto"/>
        <w:left w:val="none" w:sz="0" w:space="0" w:color="auto"/>
        <w:bottom w:val="none" w:sz="0" w:space="0" w:color="auto"/>
        <w:right w:val="none" w:sz="0" w:space="0" w:color="auto"/>
      </w:divBdr>
    </w:div>
    <w:div w:id="421411090">
      <w:bodyDiv w:val="1"/>
      <w:marLeft w:val="0"/>
      <w:marRight w:val="0"/>
      <w:marTop w:val="0"/>
      <w:marBottom w:val="0"/>
      <w:divBdr>
        <w:top w:val="none" w:sz="0" w:space="0" w:color="auto"/>
        <w:left w:val="none" w:sz="0" w:space="0" w:color="auto"/>
        <w:bottom w:val="none" w:sz="0" w:space="0" w:color="auto"/>
        <w:right w:val="none" w:sz="0" w:space="0" w:color="auto"/>
      </w:divBdr>
    </w:div>
    <w:div w:id="432747340">
      <w:bodyDiv w:val="1"/>
      <w:marLeft w:val="0"/>
      <w:marRight w:val="0"/>
      <w:marTop w:val="0"/>
      <w:marBottom w:val="0"/>
      <w:divBdr>
        <w:top w:val="none" w:sz="0" w:space="0" w:color="auto"/>
        <w:left w:val="none" w:sz="0" w:space="0" w:color="auto"/>
        <w:bottom w:val="none" w:sz="0" w:space="0" w:color="auto"/>
        <w:right w:val="none" w:sz="0" w:space="0" w:color="auto"/>
      </w:divBdr>
      <w:divsChild>
        <w:div w:id="701170689">
          <w:marLeft w:val="0"/>
          <w:marRight w:val="0"/>
          <w:marTop w:val="0"/>
          <w:marBottom w:val="0"/>
          <w:divBdr>
            <w:top w:val="none" w:sz="0" w:space="0" w:color="auto"/>
            <w:left w:val="none" w:sz="0" w:space="0" w:color="auto"/>
            <w:bottom w:val="none" w:sz="0" w:space="0" w:color="auto"/>
            <w:right w:val="none" w:sz="0" w:space="0" w:color="auto"/>
          </w:divBdr>
          <w:divsChild>
            <w:div w:id="1410424146">
              <w:marLeft w:val="0"/>
              <w:marRight w:val="0"/>
              <w:marTop w:val="0"/>
              <w:marBottom w:val="0"/>
              <w:divBdr>
                <w:top w:val="none" w:sz="0" w:space="0" w:color="auto"/>
                <w:left w:val="none" w:sz="0" w:space="0" w:color="auto"/>
                <w:bottom w:val="none" w:sz="0" w:space="0" w:color="auto"/>
                <w:right w:val="none" w:sz="0" w:space="0" w:color="auto"/>
              </w:divBdr>
              <w:divsChild>
                <w:div w:id="762266891">
                  <w:marLeft w:val="0"/>
                  <w:marRight w:val="0"/>
                  <w:marTop w:val="0"/>
                  <w:marBottom w:val="0"/>
                  <w:divBdr>
                    <w:top w:val="none" w:sz="0" w:space="0" w:color="auto"/>
                    <w:left w:val="none" w:sz="0" w:space="0" w:color="auto"/>
                    <w:bottom w:val="none" w:sz="0" w:space="0" w:color="auto"/>
                    <w:right w:val="none" w:sz="0" w:space="0" w:color="auto"/>
                  </w:divBdr>
                  <w:divsChild>
                    <w:div w:id="14309271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42960221">
      <w:bodyDiv w:val="1"/>
      <w:marLeft w:val="0"/>
      <w:marRight w:val="0"/>
      <w:marTop w:val="0"/>
      <w:marBottom w:val="0"/>
      <w:divBdr>
        <w:top w:val="none" w:sz="0" w:space="0" w:color="auto"/>
        <w:left w:val="none" w:sz="0" w:space="0" w:color="auto"/>
        <w:bottom w:val="none" w:sz="0" w:space="0" w:color="auto"/>
        <w:right w:val="none" w:sz="0" w:space="0" w:color="auto"/>
      </w:divBdr>
      <w:divsChild>
        <w:div w:id="310332288">
          <w:marLeft w:val="547"/>
          <w:marRight w:val="0"/>
          <w:marTop w:val="0"/>
          <w:marBottom w:val="0"/>
          <w:divBdr>
            <w:top w:val="none" w:sz="0" w:space="0" w:color="auto"/>
            <w:left w:val="none" w:sz="0" w:space="0" w:color="auto"/>
            <w:bottom w:val="none" w:sz="0" w:space="0" w:color="auto"/>
            <w:right w:val="none" w:sz="0" w:space="0" w:color="auto"/>
          </w:divBdr>
        </w:div>
        <w:div w:id="1033265953">
          <w:marLeft w:val="547"/>
          <w:marRight w:val="0"/>
          <w:marTop w:val="0"/>
          <w:marBottom w:val="0"/>
          <w:divBdr>
            <w:top w:val="none" w:sz="0" w:space="0" w:color="auto"/>
            <w:left w:val="none" w:sz="0" w:space="0" w:color="auto"/>
            <w:bottom w:val="none" w:sz="0" w:space="0" w:color="auto"/>
            <w:right w:val="none" w:sz="0" w:space="0" w:color="auto"/>
          </w:divBdr>
        </w:div>
      </w:divsChild>
    </w:div>
    <w:div w:id="446126051">
      <w:bodyDiv w:val="1"/>
      <w:marLeft w:val="0"/>
      <w:marRight w:val="0"/>
      <w:marTop w:val="0"/>
      <w:marBottom w:val="0"/>
      <w:divBdr>
        <w:top w:val="none" w:sz="0" w:space="0" w:color="auto"/>
        <w:left w:val="none" w:sz="0" w:space="0" w:color="auto"/>
        <w:bottom w:val="none" w:sz="0" w:space="0" w:color="auto"/>
        <w:right w:val="none" w:sz="0" w:space="0" w:color="auto"/>
      </w:divBdr>
      <w:divsChild>
        <w:div w:id="398749528">
          <w:marLeft w:val="0"/>
          <w:marRight w:val="0"/>
          <w:marTop w:val="0"/>
          <w:marBottom w:val="0"/>
          <w:divBdr>
            <w:top w:val="none" w:sz="0" w:space="0" w:color="auto"/>
            <w:left w:val="none" w:sz="0" w:space="0" w:color="auto"/>
            <w:bottom w:val="none" w:sz="0" w:space="0" w:color="auto"/>
            <w:right w:val="none" w:sz="0" w:space="0" w:color="auto"/>
          </w:divBdr>
          <w:divsChild>
            <w:div w:id="1414205024">
              <w:marLeft w:val="0"/>
              <w:marRight w:val="0"/>
              <w:marTop w:val="0"/>
              <w:marBottom w:val="0"/>
              <w:divBdr>
                <w:top w:val="none" w:sz="0" w:space="0" w:color="auto"/>
                <w:left w:val="none" w:sz="0" w:space="0" w:color="auto"/>
                <w:bottom w:val="none" w:sz="0" w:space="0" w:color="auto"/>
                <w:right w:val="none" w:sz="0" w:space="0" w:color="auto"/>
              </w:divBdr>
              <w:divsChild>
                <w:div w:id="141894857">
                  <w:marLeft w:val="0"/>
                  <w:marRight w:val="0"/>
                  <w:marTop w:val="0"/>
                  <w:marBottom w:val="0"/>
                  <w:divBdr>
                    <w:top w:val="none" w:sz="0" w:space="0" w:color="auto"/>
                    <w:left w:val="none" w:sz="0" w:space="0" w:color="auto"/>
                    <w:bottom w:val="none" w:sz="0" w:space="0" w:color="auto"/>
                    <w:right w:val="none" w:sz="0" w:space="0" w:color="auto"/>
                  </w:divBdr>
                  <w:divsChild>
                    <w:div w:id="1935046835">
                      <w:marLeft w:val="0"/>
                      <w:marRight w:val="0"/>
                      <w:marTop w:val="0"/>
                      <w:marBottom w:val="0"/>
                      <w:divBdr>
                        <w:top w:val="none" w:sz="0" w:space="0" w:color="auto"/>
                        <w:left w:val="none" w:sz="0" w:space="0" w:color="auto"/>
                        <w:bottom w:val="none" w:sz="0" w:space="0" w:color="auto"/>
                        <w:right w:val="none" w:sz="0" w:space="0" w:color="auto"/>
                      </w:divBdr>
                    </w:div>
                  </w:divsChild>
                </w:div>
                <w:div w:id="796022432">
                  <w:marLeft w:val="0"/>
                  <w:marRight w:val="0"/>
                  <w:marTop w:val="0"/>
                  <w:marBottom w:val="0"/>
                  <w:divBdr>
                    <w:top w:val="none" w:sz="0" w:space="0" w:color="auto"/>
                    <w:left w:val="none" w:sz="0" w:space="0" w:color="auto"/>
                    <w:bottom w:val="none" w:sz="0" w:space="0" w:color="auto"/>
                    <w:right w:val="none" w:sz="0" w:space="0" w:color="auto"/>
                  </w:divBdr>
                  <w:divsChild>
                    <w:div w:id="515776208">
                      <w:marLeft w:val="0"/>
                      <w:marRight w:val="0"/>
                      <w:marTop w:val="0"/>
                      <w:marBottom w:val="0"/>
                      <w:divBdr>
                        <w:top w:val="none" w:sz="0" w:space="0" w:color="auto"/>
                        <w:left w:val="none" w:sz="0" w:space="0" w:color="auto"/>
                        <w:bottom w:val="none" w:sz="0" w:space="0" w:color="auto"/>
                        <w:right w:val="none" w:sz="0" w:space="0" w:color="auto"/>
                      </w:divBdr>
                      <w:divsChild>
                        <w:div w:id="220989161">
                          <w:marLeft w:val="0"/>
                          <w:marRight w:val="0"/>
                          <w:marTop w:val="0"/>
                          <w:marBottom w:val="0"/>
                          <w:divBdr>
                            <w:top w:val="none" w:sz="0" w:space="0" w:color="auto"/>
                            <w:left w:val="none" w:sz="0" w:space="0" w:color="auto"/>
                            <w:bottom w:val="none" w:sz="0" w:space="0" w:color="auto"/>
                            <w:right w:val="none" w:sz="0" w:space="0" w:color="auto"/>
                          </w:divBdr>
                          <w:divsChild>
                            <w:div w:id="938291782">
                              <w:marLeft w:val="0"/>
                              <w:marRight w:val="0"/>
                              <w:marTop w:val="0"/>
                              <w:marBottom w:val="0"/>
                              <w:divBdr>
                                <w:top w:val="none" w:sz="0" w:space="0" w:color="auto"/>
                                <w:left w:val="none" w:sz="0" w:space="0" w:color="auto"/>
                                <w:bottom w:val="none" w:sz="0" w:space="0" w:color="auto"/>
                                <w:right w:val="none" w:sz="0" w:space="0" w:color="auto"/>
                              </w:divBdr>
                            </w:div>
                            <w:div w:id="1138104595">
                              <w:marLeft w:val="0"/>
                              <w:marRight w:val="0"/>
                              <w:marTop w:val="0"/>
                              <w:marBottom w:val="0"/>
                              <w:divBdr>
                                <w:top w:val="none" w:sz="0" w:space="0" w:color="auto"/>
                                <w:left w:val="none" w:sz="0" w:space="0" w:color="auto"/>
                                <w:bottom w:val="none" w:sz="0" w:space="0" w:color="auto"/>
                                <w:right w:val="none" w:sz="0" w:space="0" w:color="auto"/>
                              </w:divBdr>
                            </w:div>
                            <w:div w:id="1166242933">
                              <w:marLeft w:val="0"/>
                              <w:marRight w:val="0"/>
                              <w:marTop w:val="0"/>
                              <w:marBottom w:val="0"/>
                              <w:divBdr>
                                <w:top w:val="none" w:sz="0" w:space="0" w:color="auto"/>
                                <w:left w:val="none" w:sz="0" w:space="0" w:color="auto"/>
                                <w:bottom w:val="none" w:sz="0" w:space="0" w:color="auto"/>
                                <w:right w:val="none" w:sz="0" w:space="0" w:color="auto"/>
                              </w:divBdr>
                              <w:divsChild>
                                <w:div w:id="1389111791">
                                  <w:marLeft w:val="0"/>
                                  <w:marRight w:val="0"/>
                                  <w:marTop w:val="0"/>
                                  <w:marBottom w:val="0"/>
                                  <w:divBdr>
                                    <w:top w:val="none" w:sz="0" w:space="0" w:color="auto"/>
                                    <w:left w:val="none" w:sz="0" w:space="0" w:color="auto"/>
                                    <w:bottom w:val="none" w:sz="0" w:space="0" w:color="auto"/>
                                    <w:right w:val="none" w:sz="0" w:space="0" w:color="auto"/>
                                  </w:divBdr>
                                </w:div>
                              </w:divsChild>
                            </w:div>
                            <w:div w:id="1212574178">
                              <w:marLeft w:val="0"/>
                              <w:marRight w:val="0"/>
                              <w:marTop w:val="0"/>
                              <w:marBottom w:val="0"/>
                              <w:divBdr>
                                <w:top w:val="none" w:sz="0" w:space="0" w:color="auto"/>
                                <w:left w:val="none" w:sz="0" w:space="0" w:color="auto"/>
                                <w:bottom w:val="none" w:sz="0" w:space="0" w:color="auto"/>
                                <w:right w:val="none" w:sz="0" w:space="0" w:color="auto"/>
                              </w:divBdr>
                              <w:divsChild>
                                <w:div w:id="11257351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449981060">
      <w:bodyDiv w:val="1"/>
      <w:marLeft w:val="0"/>
      <w:marRight w:val="0"/>
      <w:marTop w:val="0"/>
      <w:marBottom w:val="0"/>
      <w:divBdr>
        <w:top w:val="none" w:sz="0" w:space="0" w:color="auto"/>
        <w:left w:val="none" w:sz="0" w:space="0" w:color="auto"/>
        <w:bottom w:val="none" w:sz="0" w:space="0" w:color="auto"/>
        <w:right w:val="none" w:sz="0" w:space="0" w:color="auto"/>
      </w:divBdr>
    </w:div>
    <w:div w:id="458573767">
      <w:bodyDiv w:val="1"/>
      <w:marLeft w:val="0"/>
      <w:marRight w:val="0"/>
      <w:marTop w:val="0"/>
      <w:marBottom w:val="0"/>
      <w:divBdr>
        <w:top w:val="none" w:sz="0" w:space="0" w:color="auto"/>
        <w:left w:val="none" w:sz="0" w:space="0" w:color="auto"/>
        <w:bottom w:val="none" w:sz="0" w:space="0" w:color="auto"/>
        <w:right w:val="none" w:sz="0" w:space="0" w:color="auto"/>
      </w:divBdr>
      <w:divsChild>
        <w:div w:id="43726278">
          <w:marLeft w:val="0"/>
          <w:marRight w:val="0"/>
          <w:marTop w:val="0"/>
          <w:marBottom w:val="0"/>
          <w:divBdr>
            <w:top w:val="none" w:sz="0" w:space="0" w:color="auto"/>
            <w:left w:val="none" w:sz="0" w:space="0" w:color="auto"/>
            <w:bottom w:val="none" w:sz="0" w:space="0" w:color="auto"/>
            <w:right w:val="none" w:sz="0" w:space="0" w:color="auto"/>
          </w:divBdr>
        </w:div>
        <w:div w:id="46150016">
          <w:marLeft w:val="0"/>
          <w:marRight w:val="0"/>
          <w:marTop w:val="0"/>
          <w:marBottom w:val="0"/>
          <w:divBdr>
            <w:top w:val="none" w:sz="0" w:space="0" w:color="auto"/>
            <w:left w:val="none" w:sz="0" w:space="0" w:color="auto"/>
            <w:bottom w:val="none" w:sz="0" w:space="0" w:color="auto"/>
            <w:right w:val="none" w:sz="0" w:space="0" w:color="auto"/>
          </w:divBdr>
        </w:div>
        <w:div w:id="2140756168">
          <w:marLeft w:val="0"/>
          <w:marRight w:val="0"/>
          <w:marTop w:val="0"/>
          <w:marBottom w:val="0"/>
          <w:divBdr>
            <w:top w:val="none" w:sz="0" w:space="0" w:color="auto"/>
            <w:left w:val="none" w:sz="0" w:space="0" w:color="auto"/>
            <w:bottom w:val="none" w:sz="0" w:space="0" w:color="auto"/>
            <w:right w:val="none" w:sz="0" w:space="0" w:color="auto"/>
          </w:divBdr>
        </w:div>
      </w:divsChild>
    </w:div>
    <w:div w:id="467016771">
      <w:bodyDiv w:val="1"/>
      <w:marLeft w:val="0"/>
      <w:marRight w:val="0"/>
      <w:marTop w:val="0"/>
      <w:marBottom w:val="0"/>
      <w:divBdr>
        <w:top w:val="none" w:sz="0" w:space="0" w:color="auto"/>
        <w:left w:val="none" w:sz="0" w:space="0" w:color="auto"/>
        <w:bottom w:val="none" w:sz="0" w:space="0" w:color="auto"/>
        <w:right w:val="none" w:sz="0" w:space="0" w:color="auto"/>
      </w:divBdr>
    </w:div>
    <w:div w:id="498010382">
      <w:bodyDiv w:val="1"/>
      <w:marLeft w:val="0"/>
      <w:marRight w:val="0"/>
      <w:marTop w:val="0"/>
      <w:marBottom w:val="0"/>
      <w:divBdr>
        <w:top w:val="none" w:sz="0" w:space="0" w:color="auto"/>
        <w:left w:val="none" w:sz="0" w:space="0" w:color="auto"/>
        <w:bottom w:val="none" w:sz="0" w:space="0" w:color="auto"/>
        <w:right w:val="none" w:sz="0" w:space="0" w:color="auto"/>
      </w:divBdr>
      <w:divsChild>
        <w:div w:id="58477537">
          <w:marLeft w:val="0"/>
          <w:marRight w:val="0"/>
          <w:marTop w:val="0"/>
          <w:marBottom w:val="0"/>
          <w:divBdr>
            <w:top w:val="none" w:sz="0" w:space="0" w:color="auto"/>
            <w:left w:val="none" w:sz="0" w:space="0" w:color="auto"/>
            <w:bottom w:val="none" w:sz="0" w:space="0" w:color="auto"/>
            <w:right w:val="none" w:sz="0" w:space="0" w:color="auto"/>
          </w:divBdr>
        </w:div>
        <w:div w:id="164247213">
          <w:marLeft w:val="0"/>
          <w:marRight w:val="0"/>
          <w:marTop w:val="0"/>
          <w:marBottom w:val="0"/>
          <w:divBdr>
            <w:top w:val="none" w:sz="0" w:space="0" w:color="auto"/>
            <w:left w:val="none" w:sz="0" w:space="0" w:color="auto"/>
            <w:bottom w:val="none" w:sz="0" w:space="0" w:color="auto"/>
            <w:right w:val="none" w:sz="0" w:space="0" w:color="auto"/>
          </w:divBdr>
        </w:div>
        <w:div w:id="261766526">
          <w:marLeft w:val="0"/>
          <w:marRight w:val="0"/>
          <w:marTop w:val="0"/>
          <w:marBottom w:val="0"/>
          <w:divBdr>
            <w:top w:val="none" w:sz="0" w:space="0" w:color="auto"/>
            <w:left w:val="none" w:sz="0" w:space="0" w:color="auto"/>
            <w:bottom w:val="none" w:sz="0" w:space="0" w:color="auto"/>
            <w:right w:val="none" w:sz="0" w:space="0" w:color="auto"/>
          </w:divBdr>
        </w:div>
        <w:div w:id="334652528">
          <w:marLeft w:val="0"/>
          <w:marRight w:val="0"/>
          <w:marTop w:val="0"/>
          <w:marBottom w:val="0"/>
          <w:divBdr>
            <w:top w:val="none" w:sz="0" w:space="0" w:color="auto"/>
            <w:left w:val="none" w:sz="0" w:space="0" w:color="auto"/>
            <w:bottom w:val="none" w:sz="0" w:space="0" w:color="auto"/>
            <w:right w:val="none" w:sz="0" w:space="0" w:color="auto"/>
          </w:divBdr>
        </w:div>
        <w:div w:id="439684183">
          <w:marLeft w:val="0"/>
          <w:marRight w:val="0"/>
          <w:marTop w:val="0"/>
          <w:marBottom w:val="0"/>
          <w:divBdr>
            <w:top w:val="none" w:sz="0" w:space="0" w:color="auto"/>
            <w:left w:val="none" w:sz="0" w:space="0" w:color="auto"/>
            <w:bottom w:val="none" w:sz="0" w:space="0" w:color="auto"/>
            <w:right w:val="none" w:sz="0" w:space="0" w:color="auto"/>
          </w:divBdr>
        </w:div>
        <w:div w:id="458258202">
          <w:marLeft w:val="0"/>
          <w:marRight w:val="0"/>
          <w:marTop w:val="0"/>
          <w:marBottom w:val="0"/>
          <w:divBdr>
            <w:top w:val="none" w:sz="0" w:space="0" w:color="auto"/>
            <w:left w:val="none" w:sz="0" w:space="0" w:color="auto"/>
            <w:bottom w:val="none" w:sz="0" w:space="0" w:color="auto"/>
            <w:right w:val="none" w:sz="0" w:space="0" w:color="auto"/>
          </w:divBdr>
        </w:div>
        <w:div w:id="527332539">
          <w:marLeft w:val="0"/>
          <w:marRight w:val="0"/>
          <w:marTop w:val="0"/>
          <w:marBottom w:val="0"/>
          <w:divBdr>
            <w:top w:val="none" w:sz="0" w:space="0" w:color="auto"/>
            <w:left w:val="none" w:sz="0" w:space="0" w:color="auto"/>
            <w:bottom w:val="none" w:sz="0" w:space="0" w:color="auto"/>
            <w:right w:val="none" w:sz="0" w:space="0" w:color="auto"/>
          </w:divBdr>
        </w:div>
        <w:div w:id="575938132">
          <w:marLeft w:val="0"/>
          <w:marRight w:val="0"/>
          <w:marTop w:val="0"/>
          <w:marBottom w:val="0"/>
          <w:divBdr>
            <w:top w:val="none" w:sz="0" w:space="0" w:color="auto"/>
            <w:left w:val="none" w:sz="0" w:space="0" w:color="auto"/>
            <w:bottom w:val="none" w:sz="0" w:space="0" w:color="auto"/>
            <w:right w:val="none" w:sz="0" w:space="0" w:color="auto"/>
          </w:divBdr>
        </w:div>
        <w:div w:id="577522104">
          <w:marLeft w:val="0"/>
          <w:marRight w:val="0"/>
          <w:marTop w:val="0"/>
          <w:marBottom w:val="0"/>
          <w:divBdr>
            <w:top w:val="none" w:sz="0" w:space="0" w:color="auto"/>
            <w:left w:val="none" w:sz="0" w:space="0" w:color="auto"/>
            <w:bottom w:val="none" w:sz="0" w:space="0" w:color="auto"/>
            <w:right w:val="none" w:sz="0" w:space="0" w:color="auto"/>
          </w:divBdr>
        </w:div>
        <w:div w:id="583533097">
          <w:marLeft w:val="0"/>
          <w:marRight w:val="0"/>
          <w:marTop w:val="0"/>
          <w:marBottom w:val="0"/>
          <w:divBdr>
            <w:top w:val="none" w:sz="0" w:space="0" w:color="auto"/>
            <w:left w:val="none" w:sz="0" w:space="0" w:color="auto"/>
            <w:bottom w:val="none" w:sz="0" w:space="0" w:color="auto"/>
            <w:right w:val="none" w:sz="0" w:space="0" w:color="auto"/>
          </w:divBdr>
        </w:div>
        <w:div w:id="614024328">
          <w:marLeft w:val="0"/>
          <w:marRight w:val="0"/>
          <w:marTop w:val="0"/>
          <w:marBottom w:val="0"/>
          <w:divBdr>
            <w:top w:val="none" w:sz="0" w:space="0" w:color="auto"/>
            <w:left w:val="none" w:sz="0" w:space="0" w:color="auto"/>
            <w:bottom w:val="none" w:sz="0" w:space="0" w:color="auto"/>
            <w:right w:val="none" w:sz="0" w:space="0" w:color="auto"/>
          </w:divBdr>
        </w:div>
        <w:div w:id="783691559">
          <w:marLeft w:val="0"/>
          <w:marRight w:val="0"/>
          <w:marTop w:val="0"/>
          <w:marBottom w:val="0"/>
          <w:divBdr>
            <w:top w:val="none" w:sz="0" w:space="0" w:color="auto"/>
            <w:left w:val="none" w:sz="0" w:space="0" w:color="auto"/>
            <w:bottom w:val="none" w:sz="0" w:space="0" w:color="auto"/>
            <w:right w:val="none" w:sz="0" w:space="0" w:color="auto"/>
          </w:divBdr>
        </w:div>
        <w:div w:id="926305579">
          <w:marLeft w:val="0"/>
          <w:marRight w:val="0"/>
          <w:marTop w:val="0"/>
          <w:marBottom w:val="0"/>
          <w:divBdr>
            <w:top w:val="none" w:sz="0" w:space="0" w:color="auto"/>
            <w:left w:val="none" w:sz="0" w:space="0" w:color="auto"/>
            <w:bottom w:val="none" w:sz="0" w:space="0" w:color="auto"/>
            <w:right w:val="none" w:sz="0" w:space="0" w:color="auto"/>
          </w:divBdr>
        </w:div>
        <w:div w:id="1136681877">
          <w:marLeft w:val="0"/>
          <w:marRight w:val="0"/>
          <w:marTop w:val="0"/>
          <w:marBottom w:val="0"/>
          <w:divBdr>
            <w:top w:val="none" w:sz="0" w:space="0" w:color="auto"/>
            <w:left w:val="none" w:sz="0" w:space="0" w:color="auto"/>
            <w:bottom w:val="none" w:sz="0" w:space="0" w:color="auto"/>
            <w:right w:val="none" w:sz="0" w:space="0" w:color="auto"/>
          </w:divBdr>
        </w:div>
        <w:div w:id="1142694145">
          <w:marLeft w:val="0"/>
          <w:marRight w:val="0"/>
          <w:marTop w:val="0"/>
          <w:marBottom w:val="0"/>
          <w:divBdr>
            <w:top w:val="none" w:sz="0" w:space="0" w:color="auto"/>
            <w:left w:val="none" w:sz="0" w:space="0" w:color="auto"/>
            <w:bottom w:val="none" w:sz="0" w:space="0" w:color="auto"/>
            <w:right w:val="none" w:sz="0" w:space="0" w:color="auto"/>
          </w:divBdr>
        </w:div>
        <w:div w:id="1147471615">
          <w:marLeft w:val="0"/>
          <w:marRight w:val="0"/>
          <w:marTop w:val="0"/>
          <w:marBottom w:val="0"/>
          <w:divBdr>
            <w:top w:val="none" w:sz="0" w:space="0" w:color="auto"/>
            <w:left w:val="none" w:sz="0" w:space="0" w:color="auto"/>
            <w:bottom w:val="none" w:sz="0" w:space="0" w:color="auto"/>
            <w:right w:val="none" w:sz="0" w:space="0" w:color="auto"/>
          </w:divBdr>
        </w:div>
        <w:div w:id="1238244474">
          <w:marLeft w:val="0"/>
          <w:marRight w:val="0"/>
          <w:marTop w:val="0"/>
          <w:marBottom w:val="0"/>
          <w:divBdr>
            <w:top w:val="none" w:sz="0" w:space="0" w:color="auto"/>
            <w:left w:val="none" w:sz="0" w:space="0" w:color="auto"/>
            <w:bottom w:val="none" w:sz="0" w:space="0" w:color="auto"/>
            <w:right w:val="none" w:sz="0" w:space="0" w:color="auto"/>
          </w:divBdr>
        </w:div>
        <w:div w:id="1380084031">
          <w:marLeft w:val="0"/>
          <w:marRight w:val="0"/>
          <w:marTop w:val="0"/>
          <w:marBottom w:val="0"/>
          <w:divBdr>
            <w:top w:val="none" w:sz="0" w:space="0" w:color="auto"/>
            <w:left w:val="none" w:sz="0" w:space="0" w:color="auto"/>
            <w:bottom w:val="none" w:sz="0" w:space="0" w:color="auto"/>
            <w:right w:val="none" w:sz="0" w:space="0" w:color="auto"/>
          </w:divBdr>
        </w:div>
        <w:div w:id="1406605150">
          <w:marLeft w:val="0"/>
          <w:marRight w:val="0"/>
          <w:marTop w:val="0"/>
          <w:marBottom w:val="0"/>
          <w:divBdr>
            <w:top w:val="none" w:sz="0" w:space="0" w:color="auto"/>
            <w:left w:val="none" w:sz="0" w:space="0" w:color="auto"/>
            <w:bottom w:val="none" w:sz="0" w:space="0" w:color="auto"/>
            <w:right w:val="none" w:sz="0" w:space="0" w:color="auto"/>
          </w:divBdr>
        </w:div>
        <w:div w:id="1535264227">
          <w:marLeft w:val="0"/>
          <w:marRight w:val="0"/>
          <w:marTop w:val="0"/>
          <w:marBottom w:val="0"/>
          <w:divBdr>
            <w:top w:val="none" w:sz="0" w:space="0" w:color="auto"/>
            <w:left w:val="none" w:sz="0" w:space="0" w:color="auto"/>
            <w:bottom w:val="none" w:sz="0" w:space="0" w:color="auto"/>
            <w:right w:val="none" w:sz="0" w:space="0" w:color="auto"/>
          </w:divBdr>
        </w:div>
        <w:div w:id="1777485473">
          <w:marLeft w:val="0"/>
          <w:marRight w:val="0"/>
          <w:marTop w:val="0"/>
          <w:marBottom w:val="0"/>
          <w:divBdr>
            <w:top w:val="none" w:sz="0" w:space="0" w:color="auto"/>
            <w:left w:val="none" w:sz="0" w:space="0" w:color="auto"/>
            <w:bottom w:val="none" w:sz="0" w:space="0" w:color="auto"/>
            <w:right w:val="none" w:sz="0" w:space="0" w:color="auto"/>
          </w:divBdr>
        </w:div>
        <w:div w:id="1833834415">
          <w:marLeft w:val="0"/>
          <w:marRight w:val="0"/>
          <w:marTop w:val="0"/>
          <w:marBottom w:val="0"/>
          <w:divBdr>
            <w:top w:val="none" w:sz="0" w:space="0" w:color="auto"/>
            <w:left w:val="none" w:sz="0" w:space="0" w:color="auto"/>
            <w:bottom w:val="none" w:sz="0" w:space="0" w:color="auto"/>
            <w:right w:val="none" w:sz="0" w:space="0" w:color="auto"/>
          </w:divBdr>
        </w:div>
        <w:div w:id="1970895984">
          <w:marLeft w:val="0"/>
          <w:marRight w:val="0"/>
          <w:marTop w:val="0"/>
          <w:marBottom w:val="0"/>
          <w:divBdr>
            <w:top w:val="none" w:sz="0" w:space="0" w:color="auto"/>
            <w:left w:val="none" w:sz="0" w:space="0" w:color="auto"/>
            <w:bottom w:val="none" w:sz="0" w:space="0" w:color="auto"/>
            <w:right w:val="none" w:sz="0" w:space="0" w:color="auto"/>
          </w:divBdr>
        </w:div>
        <w:div w:id="2053193457">
          <w:marLeft w:val="0"/>
          <w:marRight w:val="0"/>
          <w:marTop w:val="0"/>
          <w:marBottom w:val="0"/>
          <w:divBdr>
            <w:top w:val="none" w:sz="0" w:space="0" w:color="auto"/>
            <w:left w:val="none" w:sz="0" w:space="0" w:color="auto"/>
            <w:bottom w:val="none" w:sz="0" w:space="0" w:color="auto"/>
            <w:right w:val="none" w:sz="0" w:space="0" w:color="auto"/>
          </w:divBdr>
        </w:div>
        <w:div w:id="2079741013">
          <w:marLeft w:val="0"/>
          <w:marRight w:val="0"/>
          <w:marTop w:val="0"/>
          <w:marBottom w:val="0"/>
          <w:divBdr>
            <w:top w:val="none" w:sz="0" w:space="0" w:color="auto"/>
            <w:left w:val="none" w:sz="0" w:space="0" w:color="auto"/>
            <w:bottom w:val="none" w:sz="0" w:space="0" w:color="auto"/>
            <w:right w:val="none" w:sz="0" w:space="0" w:color="auto"/>
          </w:divBdr>
        </w:div>
      </w:divsChild>
    </w:div>
    <w:div w:id="503939017">
      <w:bodyDiv w:val="1"/>
      <w:marLeft w:val="0"/>
      <w:marRight w:val="0"/>
      <w:marTop w:val="0"/>
      <w:marBottom w:val="0"/>
      <w:divBdr>
        <w:top w:val="none" w:sz="0" w:space="0" w:color="auto"/>
        <w:left w:val="none" w:sz="0" w:space="0" w:color="auto"/>
        <w:bottom w:val="none" w:sz="0" w:space="0" w:color="auto"/>
        <w:right w:val="none" w:sz="0" w:space="0" w:color="auto"/>
      </w:divBdr>
    </w:div>
    <w:div w:id="504442589">
      <w:bodyDiv w:val="1"/>
      <w:marLeft w:val="0"/>
      <w:marRight w:val="0"/>
      <w:marTop w:val="0"/>
      <w:marBottom w:val="0"/>
      <w:divBdr>
        <w:top w:val="none" w:sz="0" w:space="0" w:color="auto"/>
        <w:left w:val="none" w:sz="0" w:space="0" w:color="auto"/>
        <w:bottom w:val="none" w:sz="0" w:space="0" w:color="auto"/>
        <w:right w:val="none" w:sz="0" w:space="0" w:color="auto"/>
      </w:divBdr>
      <w:divsChild>
        <w:div w:id="263272447">
          <w:marLeft w:val="0"/>
          <w:marRight w:val="0"/>
          <w:marTop w:val="0"/>
          <w:marBottom w:val="0"/>
          <w:divBdr>
            <w:top w:val="none" w:sz="0" w:space="0" w:color="auto"/>
            <w:left w:val="none" w:sz="0" w:space="0" w:color="auto"/>
            <w:bottom w:val="none" w:sz="0" w:space="0" w:color="auto"/>
            <w:right w:val="none" w:sz="0" w:space="0" w:color="auto"/>
          </w:divBdr>
        </w:div>
        <w:div w:id="1195078458">
          <w:marLeft w:val="0"/>
          <w:marRight w:val="0"/>
          <w:marTop w:val="0"/>
          <w:marBottom w:val="0"/>
          <w:divBdr>
            <w:top w:val="none" w:sz="0" w:space="0" w:color="auto"/>
            <w:left w:val="none" w:sz="0" w:space="0" w:color="auto"/>
            <w:bottom w:val="none" w:sz="0" w:space="0" w:color="auto"/>
            <w:right w:val="none" w:sz="0" w:space="0" w:color="auto"/>
          </w:divBdr>
        </w:div>
      </w:divsChild>
    </w:div>
    <w:div w:id="504445436">
      <w:bodyDiv w:val="1"/>
      <w:marLeft w:val="0"/>
      <w:marRight w:val="0"/>
      <w:marTop w:val="0"/>
      <w:marBottom w:val="0"/>
      <w:divBdr>
        <w:top w:val="none" w:sz="0" w:space="0" w:color="auto"/>
        <w:left w:val="none" w:sz="0" w:space="0" w:color="auto"/>
        <w:bottom w:val="none" w:sz="0" w:space="0" w:color="auto"/>
        <w:right w:val="none" w:sz="0" w:space="0" w:color="auto"/>
      </w:divBdr>
      <w:divsChild>
        <w:div w:id="1339768116">
          <w:marLeft w:val="0"/>
          <w:marRight w:val="0"/>
          <w:marTop w:val="0"/>
          <w:marBottom w:val="0"/>
          <w:divBdr>
            <w:top w:val="none" w:sz="0" w:space="0" w:color="auto"/>
            <w:left w:val="none" w:sz="0" w:space="0" w:color="auto"/>
            <w:bottom w:val="none" w:sz="0" w:space="0" w:color="auto"/>
            <w:right w:val="none" w:sz="0" w:space="0" w:color="auto"/>
          </w:divBdr>
          <w:divsChild>
            <w:div w:id="21331341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33428140">
      <w:bodyDiv w:val="1"/>
      <w:marLeft w:val="0"/>
      <w:marRight w:val="0"/>
      <w:marTop w:val="0"/>
      <w:marBottom w:val="0"/>
      <w:divBdr>
        <w:top w:val="none" w:sz="0" w:space="0" w:color="auto"/>
        <w:left w:val="none" w:sz="0" w:space="0" w:color="auto"/>
        <w:bottom w:val="none" w:sz="0" w:space="0" w:color="auto"/>
        <w:right w:val="none" w:sz="0" w:space="0" w:color="auto"/>
      </w:divBdr>
    </w:div>
    <w:div w:id="534583260">
      <w:bodyDiv w:val="1"/>
      <w:marLeft w:val="0"/>
      <w:marRight w:val="0"/>
      <w:marTop w:val="0"/>
      <w:marBottom w:val="0"/>
      <w:divBdr>
        <w:top w:val="none" w:sz="0" w:space="0" w:color="auto"/>
        <w:left w:val="none" w:sz="0" w:space="0" w:color="auto"/>
        <w:bottom w:val="none" w:sz="0" w:space="0" w:color="auto"/>
        <w:right w:val="none" w:sz="0" w:space="0" w:color="auto"/>
      </w:divBdr>
    </w:div>
    <w:div w:id="540440243">
      <w:bodyDiv w:val="1"/>
      <w:marLeft w:val="0"/>
      <w:marRight w:val="0"/>
      <w:marTop w:val="0"/>
      <w:marBottom w:val="0"/>
      <w:divBdr>
        <w:top w:val="none" w:sz="0" w:space="0" w:color="auto"/>
        <w:left w:val="none" w:sz="0" w:space="0" w:color="auto"/>
        <w:bottom w:val="none" w:sz="0" w:space="0" w:color="auto"/>
        <w:right w:val="none" w:sz="0" w:space="0" w:color="auto"/>
      </w:divBdr>
    </w:div>
    <w:div w:id="544408216">
      <w:bodyDiv w:val="1"/>
      <w:marLeft w:val="0"/>
      <w:marRight w:val="0"/>
      <w:marTop w:val="0"/>
      <w:marBottom w:val="0"/>
      <w:divBdr>
        <w:top w:val="none" w:sz="0" w:space="0" w:color="auto"/>
        <w:left w:val="none" w:sz="0" w:space="0" w:color="auto"/>
        <w:bottom w:val="none" w:sz="0" w:space="0" w:color="auto"/>
        <w:right w:val="none" w:sz="0" w:space="0" w:color="auto"/>
      </w:divBdr>
    </w:div>
    <w:div w:id="546142565">
      <w:bodyDiv w:val="1"/>
      <w:marLeft w:val="0"/>
      <w:marRight w:val="0"/>
      <w:marTop w:val="0"/>
      <w:marBottom w:val="0"/>
      <w:divBdr>
        <w:top w:val="none" w:sz="0" w:space="0" w:color="auto"/>
        <w:left w:val="none" w:sz="0" w:space="0" w:color="auto"/>
        <w:bottom w:val="none" w:sz="0" w:space="0" w:color="auto"/>
        <w:right w:val="none" w:sz="0" w:space="0" w:color="auto"/>
      </w:divBdr>
    </w:div>
    <w:div w:id="564531514">
      <w:bodyDiv w:val="1"/>
      <w:marLeft w:val="0"/>
      <w:marRight w:val="0"/>
      <w:marTop w:val="0"/>
      <w:marBottom w:val="0"/>
      <w:divBdr>
        <w:top w:val="none" w:sz="0" w:space="0" w:color="auto"/>
        <w:left w:val="none" w:sz="0" w:space="0" w:color="auto"/>
        <w:bottom w:val="none" w:sz="0" w:space="0" w:color="auto"/>
        <w:right w:val="none" w:sz="0" w:space="0" w:color="auto"/>
      </w:divBdr>
      <w:divsChild>
        <w:div w:id="1252658524">
          <w:marLeft w:val="547"/>
          <w:marRight w:val="0"/>
          <w:marTop w:val="0"/>
          <w:marBottom w:val="0"/>
          <w:divBdr>
            <w:top w:val="none" w:sz="0" w:space="0" w:color="auto"/>
            <w:left w:val="none" w:sz="0" w:space="0" w:color="auto"/>
            <w:bottom w:val="none" w:sz="0" w:space="0" w:color="auto"/>
            <w:right w:val="none" w:sz="0" w:space="0" w:color="auto"/>
          </w:divBdr>
        </w:div>
        <w:div w:id="1619600417">
          <w:marLeft w:val="547"/>
          <w:marRight w:val="0"/>
          <w:marTop w:val="0"/>
          <w:marBottom w:val="0"/>
          <w:divBdr>
            <w:top w:val="none" w:sz="0" w:space="0" w:color="auto"/>
            <w:left w:val="none" w:sz="0" w:space="0" w:color="auto"/>
            <w:bottom w:val="none" w:sz="0" w:space="0" w:color="auto"/>
            <w:right w:val="none" w:sz="0" w:space="0" w:color="auto"/>
          </w:divBdr>
        </w:div>
        <w:div w:id="1852721356">
          <w:marLeft w:val="547"/>
          <w:marRight w:val="0"/>
          <w:marTop w:val="0"/>
          <w:marBottom w:val="0"/>
          <w:divBdr>
            <w:top w:val="none" w:sz="0" w:space="0" w:color="auto"/>
            <w:left w:val="none" w:sz="0" w:space="0" w:color="auto"/>
            <w:bottom w:val="none" w:sz="0" w:space="0" w:color="auto"/>
            <w:right w:val="none" w:sz="0" w:space="0" w:color="auto"/>
          </w:divBdr>
        </w:div>
        <w:div w:id="2098553892">
          <w:marLeft w:val="547"/>
          <w:marRight w:val="0"/>
          <w:marTop w:val="0"/>
          <w:marBottom w:val="0"/>
          <w:divBdr>
            <w:top w:val="none" w:sz="0" w:space="0" w:color="auto"/>
            <w:left w:val="none" w:sz="0" w:space="0" w:color="auto"/>
            <w:bottom w:val="none" w:sz="0" w:space="0" w:color="auto"/>
            <w:right w:val="none" w:sz="0" w:space="0" w:color="auto"/>
          </w:divBdr>
        </w:div>
      </w:divsChild>
    </w:div>
    <w:div w:id="564611395">
      <w:bodyDiv w:val="1"/>
      <w:marLeft w:val="0"/>
      <w:marRight w:val="0"/>
      <w:marTop w:val="0"/>
      <w:marBottom w:val="0"/>
      <w:divBdr>
        <w:top w:val="none" w:sz="0" w:space="0" w:color="auto"/>
        <w:left w:val="none" w:sz="0" w:space="0" w:color="auto"/>
        <w:bottom w:val="none" w:sz="0" w:space="0" w:color="auto"/>
        <w:right w:val="none" w:sz="0" w:space="0" w:color="auto"/>
      </w:divBdr>
    </w:div>
    <w:div w:id="565844368">
      <w:bodyDiv w:val="1"/>
      <w:marLeft w:val="0"/>
      <w:marRight w:val="0"/>
      <w:marTop w:val="0"/>
      <w:marBottom w:val="0"/>
      <w:divBdr>
        <w:top w:val="none" w:sz="0" w:space="0" w:color="auto"/>
        <w:left w:val="none" w:sz="0" w:space="0" w:color="auto"/>
        <w:bottom w:val="none" w:sz="0" w:space="0" w:color="auto"/>
        <w:right w:val="none" w:sz="0" w:space="0" w:color="auto"/>
      </w:divBdr>
    </w:div>
    <w:div w:id="575632481">
      <w:bodyDiv w:val="1"/>
      <w:marLeft w:val="0"/>
      <w:marRight w:val="0"/>
      <w:marTop w:val="0"/>
      <w:marBottom w:val="0"/>
      <w:divBdr>
        <w:top w:val="none" w:sz="0" w:space="0" w:color="auto"/>
        <w:left w:val="none" w:sz="0" w:space="0" w:color="auto"/>
        <w:bottom w:val="none" w:sz="0" w:space="0" w:color="auto"/>
        <w:right w:val="none" w:sz="0" w:space="0" w:color="auto"/>
      </w:divBdr>
    </w:div>
    <w:div w:id="596793278">
      <w:bodyDiv w:val="1"/>
      <w:marLeft w:val="0"/>
      <w:marRight w:val="0"/>
      <w:marTop w:val="0"/>
      <w:marBottom w:val="0"/>
      <w:divBdr>
        <w:top w:val="none" w:sz="0" w:space="0" w:color="auto"/>
        <w:left w:val="none" w:sz="0" w:space="0" w:color="auto"/>
        <w:bottom w:val="none" w:sz="0" w:space="0" w:color="auto"/>
        <w:right w:val="none" w:sz="0" w:space="0" w:color="auto"/>
      </w:divBdr>
      <w:divsChild>
        <w:div w:id="226570514">
          <w:marLeft w:val="0"/>
          <w:marRight w:val="0"/>
          <w:marTop w:val="0"/>
          <w:marBottom w:val="0"/>
          <w:divBdr>
            <w:top w:val="none" w:sz="0" w:space="0" w:color="auto"/>
            <w:left w:val="none" w:sz="0" w:space="0" w:color="auto"/>
            <w:bottom w:val="none" w:sz="0" w:space="0" w:color="auto"/>
            <w:right w:val="none" w:sz="0" w:space="0" w:color="auto"/>
          </w:divBdr>
          <w:divsChild>
            <w:div w:id="1995379363">
              <w:marLeft w:val="0"/>
              <w:marRight w:val="0"/>
              <w:marTop w:val="0"/>
              <w:marBottom w:val="0"/>
              <w:divBdr>
                <w:top w:val="none" w:sz="0" w:space="0" w:color="auto"/>
                <w:left w:val="none" w:sz="0" w:space="0" w:color="auto"/>
                <w:bottom w:val="none" w:sz="0" w:space="0" w:color="auto"/>
                <w:right w:val="none" w:sz="0" w:space="0" w:color="auto"/>
              </w:divBdr>
              <w:divsChild>
                <w:div w:id="118452278">
                  <w:marLeft w:val="0"/>
                  <w:marRight w:val="0"/>
                  <w:marTop w:val="0"/>
                  <w:marBottom w:val="0"/>
                  <w:divBdr>
                    <w:top w:val="none" w:sz="0" w:space="0" w:color="auto"/>
                    <w:left w:val="none" w:sz="0" w:space="0" w:color="auto"/>
                    <w:bottom w:val="none" w:sz="0" w:space="0" w:color="auto"/>
                    <w:right w:val="none" w:sz="0" w:space="0" w:color="auto"/>
                  </w:divBdr>
                  <w:divsChild>
                    <w:div w:id="1318924568">
                      <w:marLeft w:val="0"/>
                      <w:marRight w:val="0"/>
                      <w:marTop w:val="0"/>
                      <w:marBottom w:val="0"/>
                      <w:divBdr>
                        <w:top w:val="none" w:sz="0" w:space="0" w:color="auto"/>
                        <w:left w:val="none" w:sz="0" w:space="0" w:color="auto"/>
                        <w:bottom w:val="none" w:sz="0" w:space="0" w:color="auto"/>
                        <w:right w:val="none" w:sz="0" w:space="0" w:color="auto"/>
                      </w:divBdr>
                      <w:divsChild>
                        <w:div w:id="2062553922">
                          <w:marLeft w:val="0"/>
                          <w:marRight w:val="0"/>
                          <w:marTop w:val="0"/>
                          <w:marBottom w:val="0"/>
                          <w:divBdr>
                            <w:top w:val="none" w:sz="0" w:space="0" w:color="auto"/>
                            <w:left w:val="none" w:sz="0" w:space="0" w:color="auto"/>
                            <w:bottom w:val="none" w:sz="0" w:space="0" w:color="auto"/>
                            <w:right w:val="none" w:sz="0" w:space="0" w:color="auto"/>
                          </w:divBdr>
                          <w:divsChild>
                            <w:div w:id="170339244">
                              <w:marLeft w:val="0"/>
                              <w:marRight w:val="0"/>
                              <w:marTop w:val="0"/>
                              <w:marBottom w:val="0"/>
                              <w:divBdr>
                                <w:top w:val="none" w:sz="0" w:space="0" w:color="auto"/>
                                <w:left w:val="none" w:sz="0" w:space="0" w:color="auto"/>
                                <w:bottom w:val="none" w:sz="0" w:space="0" w:color="auto"/>
                                <w:right w:val="none" w:sz="0" w:space="0" w:color="auto"/>
                              </w:divBdr>
                              <w:divsChild>
                                <w:div w:id="1753047597">
                                  <w:marLeft w:val="0"/>
                                  <w:marRight w:val="0"/>
                                  <w:marTop w:val="0"/>
                                  <w:marBottom w:val="0"/>
                                  <w:divBdr>
                                    <w:top w:val="none" w:sz="0" w:space="0" w:color="auto"/>
                                    <w:left w:val="none" w:sz="0" w:space="0" w:color="auto"/>
                                    <w:bottom w:val="none" w:sz="0" w:space="0" w:color="auto"/>
                                    <w:right w:val="none" w:sz="0" w:space="0" w:color="auto"/>
                                  </w:divBdr>
                                </w:div>
                              </w:divsChild>
                            </w:div>
                            <w:div w:id="1131828507">
                              <w:marLeft w:val="0"/>
                              <w:marRight w:val="0"/>
                              <w:marTop w:val="0"/>
                              <w:marBottom w:val="0"/>
                              <w:divBdr>
                                <w:top w:val="none" w:sz="0" w:space="0" w:color="auto"/>
                                <w:left w:val="none" w:sz="0" w:space="0" w:color="auto"/>
                                <w:bottom w:val="none" w:sz="0" w:space="0" w:color="auto"/>
                                <w:right w:val="none" w:sz="0" w:space="0" w:color="auto"/>
                              </w:divBdr>
                            </w:div>
                            <w:div w:id="1707364292">
                              <w:marLeft w:val="0"/>
                              <w:marRight w:val="0"/>
                              <w:marTop w:val="0"/>
                              <w:marBottom w:val="0"/>
                              <w:divBdr>
                                <w:top w:val="none" w:sz="0" w:space="0" w:color="auto"/>
                                <w:left w:val="none" w:sz="0" w:space="0" w:color="auto"/>
                                <w:bottom w:val="none" w:sz="0" w:space="0" w:color="auto"/>
                                <w:right w:val="none" w:sz="0" w:space="0" w:color="auto"/>
                              </w:divBdr>
                              <w:divsChild>
                                <w:div w:id="1226725341">
                                  <w:marLeft w:val="0"/>
                                  <w:marRight w:val="0"/>
                                  <w:marTop w:val="0"/>
                                  <w:marBottom w:val="0"/>
                                  <w:divBdr>
                                    <w:top w:val="none" w:sz="0" w:space="0" w:color="auto"/>
                                    <w:left w:val="none" w:sz="0" w:space="0" w:color="auto"/>
                                    <w:bottom w:val="none" w:sz="0" w:space="0" w:color="auto"/>
                                    <w:right w:val="none" w:sz="0" w:space="0" w:color="auto"/>
                                  </w:divBdr>
                                </w:div>
                              </w:divsChild>
                            </w:div>
                            <w:div w:id="21065313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2794794">
                  <w:marLeft w:val="0"/>
                  <w:marRight w:val="0"/>
                  <w:marTop w:val="0"/>
                  <w:marBottom w:val="0"/>
                  <w:divBdr>
                    <w:top w:val="none" w:sz="0" w:space="0" w:color="auto"/>
                    <w:left w:val="none" w:sz="0" w:space="0" w:color="auto"/>
                    <w:bottom w:val="none" w:sz="0" w:space="0" w:color="auto"/>
                    <w:right w:val="none" w:sz="0" w:space="0" w:color="auto"/>
                  </w:divBdr>
                  <w:divsChild>
                    <w:div w:id="14157407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5914955">
      <w:bodyDiv w:val="1"/>
      <w:marLeft w:val="0"/>
      <w:marRight w:val="0"/>
      <w:marTop w:val="0"/>
      <w:marBottom w:val="0"/>
      <w:divBdr>
        <w:top w:val="none" w:sz="0" w:space="0" w:color="auto"/>
        <w:left w:val="none" w:sz="0" w:space="0" w:color="auto"/>
        <w:bottom w:val="none" w:sz="0" w:space="0" w:color="auto"/>
        <w:right w:val="none" w:sz="0" w:space="0" w:color="auto"/>
      </w:divBdr>
    </w:div>
    <w:div w:id="644555528">
      <w:bodyDiv w:val="1"/>
      <w:marLeft w:val="0"/>
      <w:marRight w:val="0"/>
      <w:marTop w:val="0"/>
      <w:marBottom w:val="0"/>
      <w:divBdr>
        <w:top w:val="none" w:sz="0" w:space="0" w:color="auto"/>
        <w:left w:val="none" w:sz="0" w:space="0" w:color="auto"/>
        <w:bottom w:val="none" w:sz="0" w:space="0" w:color="auto"/>
        <w:right w:val="none" w:sz="0" w:space="0" w:color="auto"/>
      </w:divBdr>
    </w:div>
    <w:div w:id="648628714">
      <w:bodyDiv w:val="1"/>
      <w:marLeft w:val="0"/>
      <w:marRight w:val="0"/>
      <w:marTop w:val="0"/>
      <w:marBottom w:val="0"/>
      <w:divBdr>
        <w:top w:val="none" w:sz="0" w:space="0" w:color="auto"/>
        <w:left w:val="none" w:sz="0" w:space="0" w:color="auto"/>
        <w:bottom w:val="none" w:sz="0" w:space="0" w:color="auto"/>
        <w:right w:val="none" w:sz="0" w:space="0" w:color="auto"/>
      </w:divBdr>
    </w:div>
    <w:div w:id="650907223">
      <w:bodyDiv w:val="1"/>
      <w:marLeft w:val="0"/>
      <w:marRight w:val="0"/>
      <w:marTop w:val="0"/>
      <w:marBottom w:val="0"/>
      <w:divBdr>
        <w:top w:val="none" w:sz="0" w:space="0" w:color="auto"/>
        <w:left w:val="none" w:sz="0" w:space="0" w:color="auto"/>
        <w:bottom w:val="none" w:sz="0" w:space="0" w:color="auto"/>
        <w:right w:val="none" w:sz="0" w:space="0" w:color="auto"/>
      </w:divBdr>
    </w:div>
    <w:div w:id="681050948">
      <w:bodyDiv w:val="1"/>
      <w:marLeft w:val="0"/>
      <w:marRight w:val="0"/>
      <w:marTop w:val="0"/>
      <w:marBottom w:val="0"/>
      <w:divBdr>
        <w:top w:val="none" w:sz="0" w:space="0" w:color="auto"/>
        <w:left w:val="none" w:sz="0" w:space="0" w:color="auto"/>
        <w:bottom w:val="none" w:sz="0" w:space="0" w:color="auto"/>
        <w:right w:val="none" w:sz="0" w:space="0" w:color="auto"/>
      </w:divBdr>
    </w:div>
    <w:div w:id="683409616">
      <w:bodyDiv w:val="1"/>
      <w:marLeft w:val="0"/>
      <w:marRight w:val="0"/>
      <w:marTop w:val="0"/>
      <w:marBottom w:val="0"/>
      <w:divBdr>
        <w:top w:val="none" w:sz="0" w:space="0" w:color="auto"/>
        <w:left w:val="none" w:sz="0" w:space="0" w:color="auto"/>
        <w:bottom w:val="none" w:sz="0" w:space="0" w:color="auto"/>
        <w:right w:val="none" w:sz="0" w:space="0" w:color="auto"/>
      </w:divBdr>
    </w:div>
    <w:div w:id="726344698">
      <w:bodyDiv w:val="1"/>
      <w:marLeft w:val="0"/>
      <w:marRight w:val="0"/>
      <w:marTop w:val="0"/>
      <w:marBottom w:val="0"/>
      <w:divBdr>
        <w:top w:val="none" w:sz="0" w:space="0" w:color="auto"/>
        <w:left w:val="none" w:sz="0" w:space="0" w:color="auto"/>
        <w:bottom w:val="none" w:sz="0" w:space="0" w:color="auto"/>
        <w:right w:val="none" w:sz="0" w:space="0" w:color="auto"/>
      </w:divBdr>
    </w:div>
    <w:div w:id="732316356">
      <w:bodyDiv w:val="1"/>
      <w:marLeft w:val="0"/>
      <w:marRight w:val="0"/>
      <w:marTop w:val="0"/>
      <w:marBottom w:val="0"/>
      <w:divBdr>
        <w:top w:val="none" w:sz="0" w:space="0" w:color="auto"/>
        <w:left w:val="none" w:sz="0" w:space="0" w:color="auto"/>
        <w:bottom w:val="none" w:sz="0" w:space="0" w:color="auto"/>
        <w:right w:val="none" w:sz="0" w:space="0" w:color="auto"/>
      </w:divBdr>
      <w:divsChild>
        <w:div w:id="62072548">
          <w:marLeft w:val="547"/>
          <w:marRight w:val="0"/>
          <w:marTop w:val="77"/>
          <w:marBottom w:val="0"/>
          <w:divBdr>
            <w:top w:val="none" w:sz="0" w:space="0" w:color="auto"/>
            <w:left w:val="none" w:sz="0" w:space="0" w:color="auto"/>
            <w:bottom w:val="none" w:sz="0" w:space="0" w:color="auto"/>
            <w:right w:val="none" w:sz="0" w:space="0" w:color="auto"/>
          </w:divBdr>
        </w:div>
        <w:div w:id="126431644">
          <w:marLeft w:val="547"/>
          <w:marRight w:val="0"/>
          <w:marTop w:val="77"/>
          <w:marBottom w:val="0"/>
          <w:divBdr>
            <w:top w:val="none" w:sz="0" w:space="0" w:color="auto"/>
            <w:left w:val="none" w:sz="0" w:space="0" w:color="auto"/>
            <w:bottom w:val="none" w:sz="0" w:space="0" w:color="auto"/>
            <w:right w:val="none" w:sz="0" w:space="0" w:color="auto"/>
          </w:divBdr>
        </w:div>
        <w:div w:id="513811904">
          <w:marLeft w:val="547"/>
          <w:marRight w:val="0"/>
          <w:marTop w:val="77"/>
          <w:marBottom w:val="0"/>
          <w:divBdr>
            <w:top w:val="none" w:sz="0" w:space="0" w:color="auto"/>
            <w:left w:val="none" w:sz="0" w:space="0" w:color="auto"/>
            <w:bottom w:val="none" w:sz="0" w:space="0" w:color="auto"/>
            <w:right w:val="none" w:sz="0" w:space="0" w:color="auto"/>
          </w:divBdr>
        </w:div>
        <w:div w:id="538208221">
          <w:marLeft w:val="547"/>
          <w:marRight w:val="0"/>
          <w:marTop w:val="77"/>
          <w:marBottom w:val="0"/>
          <w:divBdr>
            <w:top w:val="none" w:sz="0" w:space="0" w:color="auto"/>
            <w:left w:val="none" w:sz="0" w:space="0" w:color="auto"/>
            <w:bottom w:val="none" w:sz="0" w:space="0" w:color="auto"/>
            <w:right w:val="none" w:sz="0" w:space="0" w:color="auto"/>
          </w:divBdr>
        </w:div>
        <w:div w:id="765537428">
          <w:marLeft w:val="547"/>
          <w:marRight w:val="0"/>
          <w:marTop w:val="77"/>
          <w:marBottom w:val="0"/>
          <w:divBdr>
            <w:top w:val="none" w:sz="0" w:space="0" w:color="auto"/>
            <w:left w:val="none" w:sz="0" w:space="0" w:color="auto"/>
            <w:bottom w:val="none" w:sz="0" w:space="0" w:color="auto"/>
            <w:right w:val="none" w:sz="0" w:space="0" w:color="auto"/>
          </w:divBdr>
        </w:div>
        <w:div w:id="1183129004">
          <w:marLeft w:val="547"/>
          <w:marRight w:val="0"/>
          <w:marTop w:val="77"/>
          <w:marBottom w:val="0"/>
          <w:divBdr>
            <w:top w:val="none" w:sz="0" w:space="0" w:color="auto"/>
            <w:left w:val="none" w:sz="0" w:space="0" w:color="auto"/>
            <w:bottom w:val="none" w:sz="0" w:space="0" w:color="auto"/>
            <w:right w:val="none" w:sz="0" w:space="0" w:color="auto"/>
          </w:divBdr>
        </w:div>
        <w:div w:id="1403410721">
          <w:marLeft w:val="547"/>
          <w:marRight w:val="0"/>
          <w:marTop w:val="77"/>
          <w:marBottom w:val="0"/>
          <w:divBdr>
            <w:top w:val="none" w:sz="0" w:space="0" w:color="auto"/>
            <w:left w:val="none" w:sz="0" w:space="0" w:color="auto"/>
            <w:bottom w:val="none" w:sz="0" w:space="0" w:color="auto"/>
            <w:right w:val="none" w:sz="0" w:space="0" w:color="auto"/>
          </w:divBdr>
        </w:div>
        <w:div w:id="2080981643">
          <w:marLeft w:val="547"/>
          <w:marRight w:val="0"/>
          <w:marTop w:val="77"/>
          <w:marBottom w:val="0"/>
          <w:divBdr>
            <w:top w:val="none" w:sz="0" w:space="0" w:color="auto"/>
            <w:left w:val="none" w:sz="0" w:space="0" w:color="auto"/>
            <w:bottom w:val="none" w:sz="0" w:space="0" w:color="auto"/>
            <w:right w:val="none" w:sz="0" w:space="0" w:color="auto"/>
          </w:divBdr>
        </w:div>
      </w:divsChild>
    </w:div>
    <w:div w:id="741752498">
      <w:bodyDiv w:val="1"/>
      <w:marLeft w:val="0"/>
      <w:marRight w:val="0"/>
      <w:marTop w:val="0"/>
      <w:marBottom w:val="0"/>
      <w:divBdr>
        <w:top w:val="none" w:sz="0" w:space="0" w:color="auto"/>
        <w:left w:val="none" w:sz="0" w:space="0" w:color="auto"/>
        <w:bottom w:val="none" w:sz="0" w:space="0" w:color="auto"/>
        <w:right w:val="none" w:sz="0" w:space="0" w:color="auto"/>
      </w:divBdr>
    </w:div>
    <w:div w:id="745881593">
      <w:bodyDiv w:val="1"/>
      <w:marLeft w:val="0"/>
      <w:marRight w:val="0"/>
      <w:marTop w:val="0"/>
      <w:marBottom w:val="0"/>
      <w:divBdr>
        <w:top w:val="none" w:sz="0" w:space="0" w:color="auto"/>
        <w:left w:val="none" w:sz="0" w:space="0" w:color="auto"/>
        <w:bottom w:val="none" w:sz="0" w:space="0" w:color="auto"/>
        <w:right w:val="none" w:sz="0" w:space="0" w:color="auto"/>
      </w:divBdr>
    </w:div>
    <w:div w:id="757406998">
      <w:bodyDiv w:val="1"/>
      <w:marLeft w:val="0"/>
      <w:marRight w:val="0"/>
      <w:marTop w:val="0"/>
      <w:marBottom w:val="0"/>
      <w:divBdr>
        <w:top w:val="none" w:sz="0" w:space="0" w:color="auto"/>
        <w:left w:val="none" w:sz="0" w:space="0" w:color="auto"/>
        <w:bottom w:val="none" w:sz="0" w:space="0" w:color="auto"/>
        <w:right w:val="none" w:sz="0" w:space="0" w:color="auto"/>
      </w:divBdr>
      <w:divsChild>
        <w:div w:id="42606317">
          <w:marLeft w:val="0"/>
          <w:marRight w:val="0"/>
          <w:marTop w:val="0"/>
          <w:marBottom w:val="0"/>
          <w:divBdr>
            <w:top w:val="none" w:sz="0" w:space="0" w:color="auto"/>
            <w:left w:val="none" w:sz="0" w:space="0" w:color="auto"/>
            <w:bottom w:val="none" w:sz="0" w:space="0" w:color="auto"/>
            <w:right w:val="none" w:sz="0" w:space="0" w:color="auto"/>
          </w:divBdr>
          <w:divsChild>
            <w:div w:id="116803879">
              <w:marLeft w:val="0"/>
              <w:marRight w:val="0"/>
              <w:marTop w:val="0"/>
              <w:marBottom w:val="0"/>
              <w:divBdr>
                <w:top w:val="none" w:sz="0" w:space="0" w:color="auto"/>
                <w:left w:val="none" w:sz="0" w:space="0" w:color="auto"/>
                <w:bottom w:val="none" w:sz="0" w:space="0" w:color="auto"/>
                <w:right w:val="none" w:sz="0" w:space="0" w:color="auto"/>
              </w:divBdr>
            </w:div>
          </w:divsChild>
        </w:div>
        <w:div w:id="52968520">
          <w:marLeft w:val="0"/>
          <w:marRight w:val="0"/>
          <w:marTop w:val="0"/>
          <w:marBottom w:val="0"/>
          <w:divBdr>
            <w:top w:val="none" w:sz="0" w:space="0" w:color="auto"/>
            <w:left w:val="none" w:sz="0" w:space="0" w:color="auto"/>
            <w:bottom w:val="none" w:sz="0" w:space="0" w:color="auto"/>
            <w:right w:val="none" w:sz="0" w:space="0" w:color="auto"/>
          </w:divBdr>
          <w:divsChild>
            <w:div w:id="163906627">
              <w:marLeft w:val="0"/>
              <w:marRight w:val="0"/>
              <w:marTop w:val="0"/>
              <w:marBottom w:val="0"/>
              <w:divBdr>
                <w:top w:val="none" w:sz="0" w:space="0" w:color="auto"/>
                <w:left w:val="none" w:sz="0" w:space="0" w:color="auto"/>
                <w:bottom w:val="none" w:sz="0" w:space="0" w:color="auto"/>
                <w:right w:val="none" w:sz="0" w:space="0" w:color="auto"/>
              </w:divBdr>
            </w:div>
          </w:divsChild>
        </w:div>
        <w:div w:id="274140759">
          <w:marLeft w:val="0"/>
          <w:marRight w:val="0"/>
          <w:marTop w:val="0"/>
          <w:marBottom w:val="0"/>
          <w:divBdr>
            <w:top w:val="none" w:sz="0" w:space="0" w:color="auto"/>
            <w:left w:val="none" w:sz="0" w:space="0" w:color="auto"/>
            <w:bottom w:val="none" w:sz="0" w:space="0" w:color="auto"/>
            <w:right w:val="none" w:sz="0" w:space="0" w:color="auto"/>
          </w:divBdr>
          <w:divsChild>
            <w:div w:id="529538527">
              <w:marLeft w:val="0"/>
              <w:marRight w:val="0"/>
              <w:marTop w:val="0"/>
              <w:marBottom w:val="0"/>
              <w:divBdr>
                <w:top w:val="none" w:sz="0" w:space="0" w:color="auto"/>
                <w:left w:val="none" w:sz="0" w:space="0" w:color="auto"/>
                <w:bottom w:val="none" w:sz="0" w:space="0" w:color="auto"/>
                <w:right w:val="none" w:sz="0" w:space="0" w:color="auto"/>
              </w:divBdr>
            </w:div>
          </w:divsChild>
        </w:div>
        <w:div w:id="562369618">
          <w:marLeft w:val="0"/>
          <w:marRight w:val="0"/>
          <w:marTop w:val="0"/>
          <w:marBottom w:val="0"/>
          <w:divBdr>
            <w:top w:val="none" w:sz="0" w:space="0" w:color="auto"/>
            <w:left w:val="none" w:sz="0" w:space="0" w:color="auto"/>
            <w:bottom w:val="none" w:sz="0" w:space="0" w:color="auto"/>
            <w:right w:val="none" w:sz="0" w:space="0" w:color="auto"/>
          </w:divBdr>
          <w:divsChild>
            <w:div w:id="1525436556">
              <w:marLeft w:val="0"/>
              <w:marRight w:val="0"/>
              <w:marTop w:val="0"/>
              <w:marBottom w:val="0"/>
              <w:divBdr>
                <w:top w:val="none" w:sz="0" w:space="0" w:color="auto"/>
                <w:left w:val="none" w:sz="0" w:space="0" w:color="auto"/>
                <w:bottom w:val="none" w:sz="0" w:space="0" w:color="auto"/>
                <w:right w:val="none" w:sz="0" w:space="0" w:color="auto"/>
              </w:divBdr>
            </w:div>
          </w:divsChild>
        </w:div>
        <w:div w:id="603654190">
          <w:marLeft w:val="0"/>
          <w:marRight w:val="0"/>
          <w:marTop w:val="0"/>
          <w:marBottom w:val="0"/>
          <w:divBdr>
            <w:top w:val="none" w:sz="0" w:space="0" w:color="auto"/>
            <w:left w:val="none" w:sz="0" w:space="0" w:color="auto"/>
            <w:bottom w:val="none" w:sz="0" w:space="0" w:color="auto"/>
            <w:right w:val="none" w:sz="0" w:space="0" w:color="auto"/>
          </w:divBdr>
          <w:divsChild>
            <w:div w:id="1553299832">
              <w:marLeft w:val="0"/>
              <w:marRight w:val="0"/>
              <w:marTop w:val="0"/>
              <w:marBottom w:val="0"/>
              <w:divBdr>
                <w:top w:val="none" w:sz="0" w:space="0" w:color="auto"/>
                <w:left w:val="none" w:sz="0" w:space="0" w:color="auto"/>
                <w:bottom w:val="none" w:sz="0" w:space="0" w:color="auto"/>
                <w:right w:val="none" w:sz="0" w:space="0" w:color="auto"/>
              </w:divBdr>
              <w:divsChild>
                <w:div w:id="114444640">
                  <w:marLeft w:val="0"/>
                  <w:marRight w:val="0"/>
                  <w:marTop w:val="0"/>
                  <w:marBottom w:val="0"/>
                  <w:divBdr>
                    <w:top w:val="none" w:sz="0" w:space="0" w:color="auto"/>
                    <w:left w:val="none" w:sz="0" w:space="0" w:color="auto"/>
                    <w:bottom w:val="none" w:sz="0" w:space="0" w:color="auto"/>
                    <w:right w:val="none" w:sz="0" w:space="0" w:color="auto"/>
                  </w:divBdr>
                </w:div>
                <w:div w:id="382095952">
                  <w:marLeft w:val="0"/>
                  <w:marRight w:val="0"/>
                  <w:marTop w:val="0"/>
                  <w:marBottom w:val="0"/>
                  <w:divBdr>
                    <w:top w:val="none" w:sz="0" w:space="0" w:color="auto"/>
                    <w:left w:val="none" w:sz="0" w:space="0" w:color="auto"/>
                    <w:bottom w:val="none" w:sz="0" w:space="0" w:color="auto"/>
                    <w:right w:val="none" w:sz="0" w:space="0" w:color="auto"/>
                  </w:divBdr>
                </w:div>
                <w:div w:id="17763674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00471822">
          <w:marLeft w:val="0"/>
          <w:marRight w:val="0"/>
          <w:marTop w:val="0"/>
          <w:marBottom w:val="0"/>
          <w:divBdr>
            <w:top w:val="none" w:sz="0" w:space="0" w:color="auto"/>
            <w:left w:val="none" w:sz="0" w:space="0" w:color="auto"/>
            <w:bottom w:val="none" w:sz="0" w:space="0" w:color="auto"/>
            <w:right w:val="none" w:sz="0" w:space="0" w:color="auto"/>
          </w:divBdr>
          <w:divsChild>
            <w:div w:id="323557359">
              <w:marLeft w:val="0"/>
              <w:marRight w:val="0"/>
              <w:marTop w:val="0"/>
              <w:marBottom w:val="0"/>
              <w:divBdr>
                <w:top w:val="none" w:sz="0" w:space="0" w:color="auto"/>
                <w:left w:val="none" w:sz="0" w:space="0" w:color="auto"/>
                <w:bottom w:val="none" w:sz="0" w:space="0" w:color="auto"/>
                <w:right w:val="none" w:sz="0" w:space="0" w:color="auto"/>
              </w:divBdr>
            </w:div>
          </w:divsChild>
        </w:div>
        <w:div w:id="772436300">
          <w:marLeft w:val="0"/>
          <w:marRight w:val="0"/>
          <w:marTop w:val="0"/>
          <w:marBottom w:val="0"/>
          <w:divBdr>
            <w:top w:val="none" w:sz="0" w:space="0" w:color="auto"/>
            <w:left w:val="none" w:sz="0" w:space="0" w:color="auto"/>
            <w:bottom w:val="none" w:sz="0" w:space="0" w:color="auto"/>
            <w:right w:val="none" w:sz="0" w:space="0" w:color="auto"/>
          </w:divBdr>
          <w:divsChild>
            <w:div w:id="1538465111">
              <w:marLeft w:val="0"/>
              <w:marRight w:val="0"/>
              <w:marTop w:val="0"/>
              <w:marBottom w:val="0"/>
              <w:divBdr>
                <w:top w:val="none" w:sz="0" w:space="0" w:color="auto"/>
                <w:left w:val="none" w:sz="0" w:space="0" w:color="auto"/>
                <w:bottom w:val="none" w:sz="0" w:space="0" w:color="auto"/>
                <w:right w:val="none" w:sz="0" w:space="0" w:color="auto"/>
              </w:divBdr>
              <w:divsChild>
                <w:div w:id="633678442">
                  <w:marLeft w:val="0"/>
                  <w:marRight w:val="0"/>
                  <w:marTop w:val="0"/>
                  <w:marBottom w:val="0"/>
                  <w:divBdr>
                    <w:top w:val="none" w:sz="0" w:space="0" w:color="auto"/>
                    <w:left w:val="none" w:sz="0" w:space="0" w:color="auto"/>
                    <w:bottom w:val="none" w:sz="0" w:space="0" w:color="auto"/>
                    <w:right w:val="none" w:sz="0" w:space="0" w:color="auto"/>
                  </w:divBdr>
                </w:div>
                <w:div w:id="951863951">
                  <w:marLeft w:val="0"/>
                  <w:marRight w:val="0"/>
                  <w:marTop w:val="0"/>
                  <w:marBottom w:val="0"/>
                  <w:divBdr>
                    <w:top w:val="none" w:sz="0" w:space="0" w:color="auto"/>
                    <w:left w:val="none" w:sz="0" w:space="0" w:color="auto"/>
                    <w:bottom w:val="none" w:sz="0" w:space="0" w:color="auto"/>
                    <w:right w:val="none" w:sz="0" w:space="0" w:color="auto"/>
                  </w:divBdr>
                </w:div>
                <w:div w:id="12602871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15071414">
          <w:marLeft w:val="0"/>
          <w:marRight w:val="0"/>
          <w:marTop w:val="0"/>
          <w:marBottom w:val="0"/>
          <w:divBdr>
            <w:top w:val="none" w:sz="0" w:space="0" w:color="auto"/>
            <w:left w:val="none" w:sz="0" w:space="0" w:color="auto"/>
            <w:bottom w:val="none" w:sz="0" w:space="0" w:color="auto"/>
            <w:right w:val="none" w:sz="0" w:space="0" w:color="auto"/>
          </w:divBdr>
          <w:divsChild>
            <w:div w:id="524632356">
              <w:marLeft w:val="0"/>
              <w:marRight w:val="0"/>
              <w:marTop w:val="0"/>
              <w:marBottom w:val="0"/>
              <w:divBdr>
                <w:top w:val="none" w:sz="0" w:space="0" w:color="auto"/>
                <w:left w:val="none" w:sz="0" w:space="0" w:color="auto"/>
                <w:bottom w:val="none" w:sz="0" w:space="0" w:color="auto"/>
                <w:right w:val="none" w:sz="0" w:space="0" w:color="auto"/>
              </w:divBdr>
              <w:divsChild>
                <w:div w:id="42758036">
                  <w:marLeft w:val="0"/>
                  <w:marRight w:val="0"/>
                  <w:marTop w:val="0"/>
                  <w:marBottom w:val="0"/>
                  <w:divBdr>
                    <w:top w:val="none" w:sz="0" w:space="0" w:color="auto"/>
                    <w:left w:val="none" w:sz="0" w:space="0" w:color="auto"/>
                    <w:bottom w:val="none" w:sz="0" w:space="0" w:color="auto"/>
                    <w:right w:val="none" w:sz="0" w:space="0" w:color="auto"/>
                  </w:divBdr>
                </w:div>
                <w:div w:id="344332825">
                  <w:marLeft w:val="0"/>
                  <w:marRight w:val="0"/>
                  <w:marTop w:val="0"/>
                  <w:marBottom w:val="0"/>
                  <w:divBdr>
                    <w:top w:val="none" w:sz="0" w:space="0" w:color="auto"/>
                    <w:left w:val="none" w:sz="0" w:space="0" w:color="auto"/>
                    <w:bottom w:val="none" w:sz="0" w:space="0" w:color="auto"/>
                    <w:right w:val="none" w:sz="0" w:space="0" w:color="auto"/>
                  </w:divBdr>
                </w:div>
                <w:div w:id="9822704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96823287">
          <w:marLeft w:val="0"/>
          <w:marRight w:val="0"/>
          <w:marTop w:val="0"/>
          <w:marBottom w:val="0"/>
          <w:divBdr>
            <w:top w:val="none" w:sz="0" w:space="0" w:color="auto"/>
            <w:left w:val="none" w:sz="0" w:space="0" w:color="auto"/>
            <w:bottom w:val="none" w:sz="0" w:space="0" w:color="auto"/>
            <w:right w:val="none" w:sz="0" w:space="0" w:color="auto"/>
          </w:divBdr>
          <w:divsChild>
            <w:div w:id="307394336">
              <w:marLeft w:val="0"/>
              <w:marRight w:val="0"/>
              <w:marTop w:val="0"/>
              <w:marBottom w:val="0"/>
              <w:divBdr>
                <w:top w:val="none" w:sz="0" w:space="0" w:color="auto"/>
                <w:left w:val="none" w:sz="0" w:space="0" w:color="auto"/>
                <w:bottom w:val="none" w:sz="0" w:space="0" w:color="auto"/>
                <w:right w:val="none" w:sz="0" w:space="0" w:color="auto"/>
              </w:divBdr>
              <w:divsChild>
                <w:div w:id="579827128">
                  <w:marLeft w:val="0"/>
                  <w:marRight w:val="0"/>
                  <w:marTop w:val="0"/>
                  <w:marBottom w:val="0"/>
                  <w:divBdr>
                    <w:top w:val="none" w:sz="0" w:space="0" w:color="auto"/>
                    <w:left w:val="none" w:sz="0" w:space="0" w:color="auto"/>
                    <w:bottom w:val="none" w:sz="0" w:space="0" w:color="auto"/>
                    <w:right w:val="none" w:sz="0" w:space="0" w:color="auto"/>
                  </w:divBdr>
                </w:div>
                <w:div w:id="750348259">
                  <w:marLeft w:val="0"/>
                  <w:marRight w:val="0"/>
                  <w:marTop w:val="0"/>
                  <w:marBottom w:val="0"/>
                  <w:divBdr>
                    <w:top w:val="none" w:sz="0" w:space="0" w:color="auto"/>
                    <w:left w:val="none" w:sz="0" w:space="0" w:color="auto"/>
                    <w:bottom w:val="none" w:sz="0" w:space="0" w:color="auto"/>
                    <w:right w:val="none" w:sz="0" w:space="0" w:color="auto"/>
                  </w:divBdr>
                </w:div>
                <w:div w:id="10959041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69771618">
          <w:marLeft w:val="0"/>
          <w:marRight w:val="0"/>
          <w:marTop w:val="0"/>
          <w:marBottom w:val="0"/>
          <w:divBdr>
            <w:top w:val="none" w:sz="0" w:space="0" w:color="auto"/>
            <w:left w:val="none" w:sz="0" w:space="0" w:color="auto"/>
            <w:bottom w:val="none" w:sz="0" w:space="0" w:color="auto"/>
            <w:right w:val="none" w:sz="0" w:space="0" w:color="auto"/>
          </w:divBdr>
          <w:divsChild>
            <w:div w:id="1807745223">
              <w:marLeft w:val="0"/>
              <w:marRight w:val="0"/>
              <w:marTop w:val="0"/>
              <w:marBottom w:val="0"/>
              <w:divBdr>
                <w:top w:val="none" w:sz="0" w:space="0" w:color="auto"/>
                <w:left w:val="none" w:sz="0" w:space="0" w:color="auto"/>
                <w:bottom w:val="none" w:sz="0" w:space="0" w:color="auto"/>
                <w:right w:val="none" w:sz="0" w:space="0" w:color="auto"/>
              </w:divBdr>
            </w:div>
          </w:divsChild>
        </w:div>
        <w:div w:id="1670670016">
          <w:marLeft w:val="0"/>
          <w:marRight w:val="0"/>
          <w:marTop w:val="0"/>
          <w:marBottom w:val="0"/>
          <w:divBdr>
            <w:top w:val="none" w:sz="0" w:space="0" w:color="auto"/>
            <w:left w:val="none" w:sz="0" w:space="0" w:color="auto"/>
            <w:bottom w:val="none" w:sz="0" w:space="0" w:color="auto"/>
            <w:right w:val="none" w:sz="0" w:space="0" w:color="auto"/>
          </w:divBdr>
          <w:divsChild>
            <w:div w:id="1001199547">
              <w:marLeft w:val="0"/>
              <w:marRight w:val="0"/>
              <w:marTop w:val="0"/>
              <w:marBottom w:val="0"/>
              <w:divBdr>
                <w:top w:val="none" w:sz="0" w:space="0" w:color="auto"/>
                <w:left w:val="none" w:sz="0" w:space="0" w:color="auto"/>
                <w:bottom w:val="none" w:sz="0" w:space="0" w:color="auto"/>
                <w:right w:val="none" w:sz="0" w:space="0" w:color="auto"/>
              </w:divBdr>
            </w:div>
          </w:divsChild>
        </w:div>
        <w:div w:id="1690057953">
          <w:marLeft w:val="0"/>
          <w:marRight w:val="0"/>
          <w:marTop w:val="0"/>
          <w:marBottom w:val="0"/>
          <w:divBdr>
            <w:top w:val="none" w:sz="0" w:space="0" w:color="auto"/>
            <w:left w:val="none" w:sz="0" w:space="0" w:color="auto"/>
            <w:bottom w:val="none" w:sz="0" w:space="0" w:color="auto"/>
            <w:right w:val="none" w:sz="0" w:space="0" w:color="auto"/>
          </w:divBdr>
          <w:divsChild>
            <w:div w:id="1727951823">
              <w:marLeft w:val="0"/>
              <w:marRight w:val="0"/>
              <w:marTop w:val="0"/>
              <w:marBottom w:val="0"/>
              <w:divBdr>
                <w:top w:val="none" w:sz="0" w:space="0" w:color="auto"/>
                <w:left w:val="none" w:sz="0" w:space="0" w:color="auto"/>
                <w:bottom w:val="none" w:sz="0" w:space="0" w:color="auto"/>
                <w:right w:val="none" w:sz="0" w:space="0" w:color="auto"/>
              </w:divBdr>
              <w:divsChild>
                <w:div w:id="461852507">
                  <w:marLeft w:val="0"/>
                  <w:marRight w:val="0"/>
                  <w:marTop w:val="0"/>
                  <w:marBottom w:val="0"/>
                  <w:divBdr>
                    <w:top w:val="none" w:sz="0" w:space="0" w:color="auto"/>
                    <w:left w:val="none" w:sz="0" w:space="0" w:color="auto"/>
                    <w:bottom w:val="none" w:sz="0" w:space="0" w:color="auto"/>
                    <w:right w:val="none" w:sz="0" w:space="0" w:color="auto"/>
                  </w:divBdr>
                </w:div>
                <w:div w:id="569997177">
                  <w:marLeft w:val="0"/>
                  <w:marRight w:val="0"/>
                  <w:marTop w:val="0"/>
                  <w:marBottom w:val="0"/>
                  <w:divBdr>
                    <w:top w:val="none" w:sz="0" w:space="0" w:color="auto"/>
                    <w:left w:val="none" w:sz="0" w:space="0" w:color="auto"/>
                    <w:bottom w:val="none" w:sz="0" w:space="0" w:color="auto"/>
                    <w:right w:val="none" w:sz="0" w:space="0" w:color="auto"/>
                  </w:divBdr>
                </w:div>
                <w:div w:id="19346267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0745736">
          <w:marLeft w:val="0"/>
          <w:marRight w:val="0"/>
          <w:marTop w:val="0"/>
          <w:marBottom w:val="0"/>
          <w:divBdr>
            <w:top w:val="none" w:sz="0" w:space="0" w:color="auto"/>
            <w:left w:val="none" w:sz="0" w:space="0" w:color="auto"/>
            <w:bottom w:val="none" w:sz="0" w:space="0" w:color="auto"/>
            <w:right w:val="none" w:sz="0" w:space="0" w:color="auto"/>
          </w:divBdr>
          <w:divsChild>
            <w:div w:id="160320176">
              <w:marLeft w:val="0"/>
              <w:marRight w:val="0"/>
              <w:marTop w:val="0"/>
              <w:marBottom w:val="0"/>
              <w:divBdr>
                <w:top w:val="none" w:sz="0" w:space="0" w:color="auto"/>
                <w:left w:val="none" w:sz="0" w:space="0" w:color="auto"/>
                <w:bottom w:val="none" w:sz="0" w:space="0" w:color="auto"/>
                <w:right w:val="none" w:sz="0" w:space="0" w:color="auto"/>
              </w:divBdr>
              <w:divsChild>
                <w:div w:id="27217293">
                  <w:marLeft w:val="0"/>
                  <w:marRight w:val="0"/>
                  <w:marTop w:val="0"/>
                  <w:marBottom w:val="0"/>
                  <w:divBdr>
                    <w:top w:val="none" w:sz="0" w:space="0" w:color="auto"/>
                    <w:left w:val="none" w:sz="0" w:space="0" w:color="auto"/>
                    <w:bottom w:val="none" w:sz="0" w:space="0" w:color="auto"/>
                    <w:right w:val="none" w:sz="0" w:space="0" w:color="auto"/>
                  </w:divBdr>
                </w:div>
                <w:div w:id="721096121">
                  <w:marLeft w:val="0"/>
                  <w:marRight w:val="0"/>
                  <w:marTop w:val="0"/>
                  <w:marBottom w:val="0"/>
                  <w:divBdr>
                    <w:top w:val="none" w:sz="0" w:space="0" w:color="auto"/>
                    <w:left w:val="none" w:sz="0" w:space="0" w:color="auto"/>
                    <w:bottom w:val="none" w:sz="0" w:space="0" w:color="auto"/>
                    <w:right w:val="none" w:sz="0" w:space="0" w:color="auto"/>
                  </w:divBdr>
                </w:div>
                <w:div w:id="9401889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37590229">
          <w:marLeft w:val="0"/>
          <w:marRight w:val="0"/>
          <w:marTop w:val="0"/>
          <w:marBottom w:val="0"/>
          <w:divBdr>
            <w:top w:val="none" w:sz="0" w:space="0" w:color="auto"/>
            <w:left w:val="none" w:sz="0" w:space="0" w:color="auto"/>
            <w:bottom w:val="none" w:sz="0" w:space="0" w:color="auto"/>
            <w:right w:val="none" w:sz="0" w:space="0" w:color="auto"/>
          </w:divBdr>
          <w:divsChild>
            <w:div w:id="2093037985">
              <w:marLeft w:val="0"/>
              <w:marRight w:val="0"/>
              <w:marTop w:val="0"/>
              <w:marBottom w:val="0"/>
              <w:divBdr>
                <w:top w:val="none" w:sz="0" w:space="0" w:color="auto"/>
                <w:left w:val="none" w:sz="0" w:space="0" w:color="auto"/>
                <w:bottom w:val="none" w:sz="0" w:space="0" w:color="auto"/>
                <w:right w:val="none" w:sz="0" w:space="0" w:color="auto"/>
              </w:divBdr>
              <w:divsChild>
                <w:div w:id="108360472">
                  <w:marLeft w:val="0"/>
                  <w:marRight w:val="0"/>
                  <w:marTop w:val="0"/>
                  <w:marBottom w:val="0"/>
                  <w:divBdr>
                    <w:top w:val="none" w:sz="0" w:space="0" w:color="auto"/>
                    <w:left w:val="none" w:sz="0" w:space="0" w:color="auto"/>
                    <w:bottom w:val="none" w:sz="0" w:space="0" w:color="auto"/>
                    <w:right w:val="none" w:sz="0" w:space="0" w:color="auto"/>
                  </w:divBdr>
                </w:div>
                <w:div w:id="648173317">
                  <w:marLeft w:val="0"/>
                  <w:marRight w:val="0"/>
                  <w:marTop w:val="0"/>
                  <w:marBottom w:val="0"/>
                  <w:divBdr>
                    <w:top w:val="none" w:sz="0" w:space="0" w:color="auto"/>
                    <w:left w:val="none" w:sz="0" w:space="0" w:color="auto"/>
                    <w:bottom w:val="none" w:sz="0" w:space="0" w:color="auto"/>
                    <w:right w:val="none" w:sz="0" w:space="0" w:color="auto"/>
                  </w:divBdr>
                </w:div>
                <w:div w:id="1898665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43092803">
          <w:marLeft w:val="0"/>
          <w:marRight w:val="0"/>
          <w:marTop w:val="0"/>
          <w:marBottom w:val="0"/>
          <w:divBdr>
            <w:top w:val="none" w:sz="0" w:space="0" w:color="auto"/>
            <w:left w:val="none" w:sz="0" w:space="0" w:color="auto"/>
            <w:bottom w:val="none" w:sz="0" w:space="0" w:color="auto"/>
            <w:right w:val="none" w:sz="0" w:space="0" w:color="auto"/>
          </w:divBdr>
          <w:divsChild>
            <w:div w:id="1298222108">
              <w:marLeft w:val="0"/>
              <w:marRight w:val="0"/>
              <w:marTop w:val="0"/>
              <w:marBottom w:val="0"/>
              <w:divBdr>
                <w:top w:val="none" w:sz="0" w:space="0" w:color="auto"/>
                <w:left w:val="none" w:sz="0" w:space="0" w:color="auto"/>
                <w:bottom w:val="none" w:sz="0" w:space="0" w:color="auto"/>
                <w:right w:val="none" w:sz="0" w:space="0" w:color="auto"/>
              </w:divBdr>
              <w:divsChild>
                <w:div w:id="104428027">
                  <w:marLeft w:val="0"/>
                  <w:marRight w:val="0"/>
                  <w:marTop w:val="0"/>
                  <w:marBottom w:val="0"/>
                  <w:divBdr>
                    <w:top w:val="none" w:sz="0" w:space="0" w:color="auto"/>
                    <w:left w:val="none" w:sz="0" w:space="0" w:color="auto"/>
                    <w:bottom w:val="none" w:sz="0" w:space="0" w:color="auto"/>
                    <w:right w:val="none" w:sz="0" w:space="0" w:color="auto"/>
                  </w:divBdr>
                </w:div>
                <w:div w:id="285433548">
                  <w:marLeft w:val="0"/>
                  <w:marRight w:val="0"/>
                  <w:marTop w:val="0"/>
                  <w:marBottom w:val="0"/>
                  <w:divBdr>
                    <w:top w:val="none" w:sz="0" w:space="0" w:color="auto"/>
                    <w:left w:val="none" w:sz="0" w:space="0" w:color="auto"/>
                    <w:bottom w:val="none" w:sz="0" w:space="0" w:color="auto"/>
                    <w:right w:val="none" w:sz="0" w:space="0" w:color="auto"/>
                  </w:divBdr>
                </w:div>
                <w:div w:id="18488671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4350439">
      <w:bodyDiv w:val="1"/>
      <w:marLeft w:val="0"/>
      <w:marRight w:val="0"/>
      <w:marTop w:val="0"/>
      <w:marBottom w:val="0"/>
      <w:divBdr>
        <w:top w:val="none" w:sz="0" w:space="0" w:color="auto"/>
        <w:left w:val="none" w:sz="0" w:space="0" w:color="auto"/>
        <w:bottom w:val="none" w:sz="0" w:space="0" w:color="auto"/>
        <w:right w:val="none" w:sz="0" w:space="0" w:color="auto"/>
      </w:divBdr>
    </w:div>
    <w:div w:id="774523329">
      <w:bodyDiv w:val="1"/>
      <w:marLeft w:val="0"/>
      <w:marRight w:val="0"/>
      <w:marTop w:val="0"/>
      <w:marBottom w:val="0"/>
      <w:divBdr>
        <w:top w:val="none" w:sz="0" w:space="0" w:color="auto"/>
        <w:left w:val="none" w:sz="0" w:space="0" w:color="auto"/>
        <w:bottom w:val="none" w:sz="0" w:space="0" w:color="auto"/>
        <w:right w:val="none" w:sz="0" w:space="0" w:color="auto"/>
      </w:divBdr>
    </w:div>
    <w:div w:id="778138779">
      <w:bodyDiv w:val="1"/>
      <w:marLeft w:val="0"/>
      <w:marRight w:val="0"/>
      <w:marTop w:val="0"/>
      <w:marBottom w:val="0"/>
      <w:divBdr>
        <w:top w:val="none" w:sz="0" w:space="0" w:color="auto"/>
        <w:left w:val="none" w:sz="0" w:space="0" w:color="auto"/>
        <w:bottom w:val="none" w:sz="0" w:space="0" w:color="auto"/>
        <w:right w:val="none" w:sz="0" w:space="0" w:color="auto"/>
      </w:divBdr>
      <w:divsChild>
        <w:div w:id="1478766151">
          <w:marLeft w:val="1166"/>
          <w:marRight w:val="0"/>
          <w:marTop w:val="0"/>
          <w:marBottom w:val="0"/>
          <w:divBdr>
            <w:top w:val="none" w:sz="0" w:space="0" w:color="auto"/>
            <w:left w:val="none" w:sz="0" w:space="0" w:color="auto"/>
            <w:bottom w:val="none" w:sz="0" w:space="0" w:color="auto"/>
            <w:right w:val="none" w:sz="0" w:space="0" w:color="auto"/>
          </w:divBdr>
        </w:div>
        <w:div w:id="1559509958">
          <w:marLeft w:val="1800"/>
          <w:marRight w:val="0"/>
          <w:marTop w:val="0"/>
          <w:marBottom w:val="0"/>
          <w:divBdr>
            <w:top w:val="none" w:sz="0" w:space="0" w:color="auto"/>
            <w:left w:val="none" w:sz="0" w:space="0" w:color="auto"/>
            <w:bottom w:val="none" w:sz="0" w:space="0" w:color="auto"/>
            <w:right w:val="none" w:sz="0" w:space="0" w:color="auto"/>
          </w:divBdr>
        </w:div>
        <w:div w:id="1706759619">
          <w:marLeft w:val="547"/>
          <w:marRight w:val="0"/>
          <w:marTop w:val="0"/>
          <w:marBottom w:val="0"/>
          <w:divBdr>
            <w:top w:val="none" w:sz="0" w:space="0" w:color="auto"/>
            <w:left w:val="none" w:sz="0" w:space="0" w:color="auto"/>
            <w:bottom w:val="none" w:sz="0" w:space="0" w:color="auto"/>
            <w:right w:val="none" w:sz="0" w:space="0" w:color="auto"/>
          </w:divBdr>
        </w:div>
      </w:divsChild>
    </w:div>
    <w:div w:id="779884796">
      <w:bodyDiv w:val="1"/>
      <w:marLeft w:val="0"/>
      <w:marRight w:val="0"/>
      <w:marTop w:val="0"/>
      <w:marBottom w:val="0"/>
      <w:divBdr>
        <w:top w:val="none" w:sz="0" w:space="0" w:color="auto"/>
        <w:left w:val="none" w:sz="0" w:space="0" w:color="auto"/>
        <w:bottom w:val="none" w:sz="0" w:space="0" w:color="auto"/>
        <w:right w:val="none" w:sz="0" w:space="0" w:color="auto"/>
      </w:divBdr>
    </w:div>
    <w:div w:id="783311672">
      <w:bodyDiv w:val="1"/>
      <w:marLeft w:val="0"/>
      <w:marRight w:val="0"/>
      <w:marTop w:val="0"/>
      <w:marBottom w:val="0"/>
      <w:divBdr>
        <w:top w:val="none" w:sz="0" w:space="0" w:color="auto"/>
        <w:left w:val="none" w:sz="0" w:space="0" w:color="auto"/>
        <w:bottom w:val="none" w:sz="0" w:space="0" w:color="auto"/>
        <w:right w:val="none" w:sz="0" w:space="0" w:color="auto"/>
      </w:divBdr>
    </w:div>
    <w:div w:id="801075193">
      <w:bodyDiv w:val="1"/>
      <w:marLeft w:val="0"/>
      <w:marRight w:val="0"/>
      <w:marTop w:val="0"/>
      <w:marBottom w:val="0"/>
      <w:divBdr>
        <w:top w:val="none" w:sz="0" w:space="0" w:color="auto"/>
        <w:left w:val="none" w:sz="0" w:space="0" w:color="auto"/>
        <w:bottom w:val="none" w:sz="0" w:space="0" w:color="auto"/>
        <w:right w:val="none" w:sz="0" w:space="0" w:color="auto"/>
      </w:divBdr>
    </w:div>
    <w:div w:id="804197889">
      <w:bodyDiv w:val="1"/>
      <w:marLeft w:val="0"/>
      <w:marRight w:val="0"/>
      <w:marTop w:val="0"/>
      <w:marBottom w:val="0"/>
      <w:divBdr>
        <w:top w:val="none" w:sz="0" w:space="0" w:color="auto"/>
        <w:left w:val="none" w:sz="0" w:space="0" w:color="auto"/>
        <w:bottom w:val="none" w:sz="0" w:space="0" w:color="auto"/>
        <w:right w:val="none" w:sz="0" w:space="0" w:color="auto"/>
      </w:divBdr>
    </w:div>
    <w:div w:id="806432289">
      <w:bodyDiv w:val="1"/>
      <w:marLeft w:val="0"/>
      <w:marRight w:val="0"/>
      <w:marTop w:val="0"/>
      <w:marBottom w:val="0"/>
      <w:divBdr>
        <w:top w:val="none" w:sz="0" w:space="0" w:color="auto"/>
        <w:left w:val="none" w:sz="0" w:space="0" w:color="auto"/>
        <w:bottom w:val="none" w:sz="0" w:space="0" w:color="auto"/>
        <w:right w:val="none" w:sz="0" w:space="0" w:color="auto"/>
      </w:divBdr>
    </w:div>
    <w:div w:id="822548212">
      <w:bodyDiv w:val="1"/>
      <w:marLeft w:val="0"/>
      <w:marRight w:val="0"/>
      <w:marTop w:val="0"/>
      <w:marBottom w:val="0"/>
      <w:divBdr>
        <w:top w:val="none" w:sz="0" w:space="0" w:color="auto"/>
        <w:left w:val="none" w:sz="0" w:space="0" w:color="auto"/>
        <w:bottom w:val="none" w:sz="0" w:space="0" w:color="auto"/>
        <w:right w:val="none" w:sz="0" w:space="0" w:color="auto"/>
      </w:divBdr>
    </w:div>
    <w:div w:id="827794206">
      <w:bodyDiv w:val="1"/>
      <w:marLeft w:val="0"/>
      <w:marRight w:val="0"/>
      <w:marTop w:val="0"/>
      <w:marBottom w:val="0"/>
      <w:divBdr>
        <w:top w:val="none" w:sz="0" w:space="0" w:color="auto"/>
        <w:left w:val="none" w:sz="0" w:space="0" w:color="auto"/>
        <w:bottom w:val="none" w:sz="0" w:space="0" w:color="auto"/>
        <w:right w:val="none" w:sz="0" w:space="0" w:color="auto"/>
      </w:divBdr>
      <w:divsChild>
        <w:div w:id="2085225890">
          <w:marLeft w:val="0"/>
          <w:marRight w:val="0"/>
          <w:marTop w:val="0"/>
          <w:marBottom w:val="0"/>
          <w:divBdr>
            <w:top w:val="none" w:sz="0" w:space="0" w:color="auto"/>
            <w:left w:val="none" w:sz="0" w:space="0" w:color="auto"/>
            <w:bottom w:val="none" w:sz="0" w:space="0" w:color="auto"/>
            <w:right w:val="none" w:sz="0" w:space="0" w:color="auto"/>
          </w:divBdr>
          <w:divsChild>
            <w:div w:id="17658452">
              <w:marLeft w:val="0"/>
              <w:marRight w:val="0"/>
              <w:marTop w:val="0"/>
              <w:marBottom w:val="0"/>
              <w:divBdr>
                <w:top w:val="none" w:sz="0" w:space="0" w:color="auto"/>
                <w:left w:val="none" w:sz="0" w:space="0" w:color="auto"/>
                <w:bottom w:val="none" w:sz="0" w:space="0" w:color="auto"/>
                <w:right w:val="none" w:sz="0" w:space="0" w:color="auto"/>
              </w:divBdr>
            </w:div>
            <w:div w:id="143667537">
              <w:marLeft w:val="0"/>
              <w:marRight w:val="0"/>
              <w:marTop w:val="0"/>
              <w:marBottom w:val="0"/>
              <w:divBdr>
                <w:top w:val="none" w:sz="0" w:space="0" w:color="auto"/>
                <w:left w:val="none" w:sz="0" w:space="0" w:color="auto"/>
                <w:bottom w:val="none" w:sz="0" w:space="0" w:color="auto"/>
                <w:right w:val="none" w:sz="0" w:space="0" w:color="auto"/>
              </w:divBdr>
            </w:div>
            <w:div w:id="226498848">
              <w:marLeft w:val="0"/>
              <w:marRight w:val="0"/>
              <w:marTop w:val="0"/>
              <w:marBottom w:val="0"/>
              <w:divBdr>
                <w:top w:val="none" w:sz="0" w:space="0" w:color="auto"/>
                <w:left w:val="none" w:sz="0" w:space="0" w:color="auto"/>
                <w:bottom w:val="none" w:sz="0" w:space="0" w:color="auto"/>
                <w:right w:val="none" w:sz="0" w:space="0" w:color="auto"/>
              </w:divBdr>
            </w:div>
            <w:div w:id="333803240">
              <w:marLeft w:val="0"/>
              <w:marRight w:val="0"/>
              <w:marTop w:val="0"/>
              <w:marBottom w:val="0"/>
              <w:divBdr>
                <w:top w:val="none" w:sz="0" w:space="0" w:color="auto"/>
                <w:left w:val="none" w:sz="0" w:space="0" w:color="auto"/>
                <w:bottom w:val="none" w:sz="0" w:space="0" w:color="auto"/>
                <w:right w:val="none" w:sz="0" w:space="0" w:color="auto"/>
              </w:divBdr>
            </w:div>
            <w:div w:id="388111661">
              <w:marLeft w:val="0"/>
              <w:marRight w:val="0"/>
              <w:marTop w:val="0"/>
              <w:marBottom w:val="0"/>
              <w:divBdr>
                <w:top w:val="none" w:sz="0" w:space="0" w:color="auto"/>
                <w:left w:val="none" w:sz="0" w:space="0" w:color="auto"/>
                <w:bottom w:val="none" w:sz="0" w:space="0" w:color="auto"/>
                <w:right w:val="none" w:sz="0" w:space="0" w:color="auto"/>
              </w:divBdr>
            </w:div>
            <w:div w:id="429589228">
              <w:marLeft w:val="0"/>
              <w:marRight w:val="0"/>
              <w:marTop w:val="0"/>
              <w:marBottom w:val="0"/>
              <w:divBdr>
                <w:top w:val="none" w:sz="0" w:space="0" w:color="auto"/>
                <w:left w:val="none" w:sz="0" w:space="0" w:color="auto"/>
                <w:bottom w:val="none" w:sz="0" w:space="0" w:color="auto"/>
                <w:right w:val="none" w:sz="0" w:space="0" w:color="auto"/>
              </w:divBdr>
            </w:div>
            <w:div w:id="470056618">
              <w:marLeft w:val="0"/>
              <w:marRight w:val="0"/>
              <w:marTop w:val="0"/>
              <w:marBottom w:val="0"/>
              <w:divBdr>
                <w:top w:val="none" w:sz="0" w:space="0" w:color="auto"/>
                <w:left w:val="none" w:sz="0" w:space="0" w:color="auto"/>
                <w:bottom w:val="none" w:sz="0" w:space="0" w:color="auto"/>
                <w:right w:val="none" w:sz="0" w:space="0" w:color="auto"/>
              </w:divBdr>
            </w:div>
            <w:div w:id="620578423">
              <w:marLeft w:val="0"/>
              <w:marRight w:val="0"/>
              <w:marTop w:val="0"/>
              <w:marBottom w:val="0"/>
              <w:divBdr>
                <w:top w:val="none" w:sz="0" w:space="0" w:color="auto"/>
                <w:left w:val="none" w:sz="0" w:space="0" w:color="auto"/>
                <w:bottom w:val="none" w:sz="0" w:space="0" w:color="auto"/>
                <w:right w:val="none" w:sz="0" w:space="0" w:color="auto"/>
              </w:divBdr>
            </w:div>
            <w:div w:id="623585903">
              <w:marLeft w:val="0"/>
              <w:marRight w:val="0"/>
              <w:marTop w:val="0"/>
              <w:marBottom w:val="0"/>
              <w:divBdr>
                <w:top w:val="none" w:sz="0" w:space="0" w:color="auto"/>
                <w:left w:val="none" w:sz="0" w:space="0" w:color="auto"/>
                <w:bottom w:val="none" w:sz="0" w:space="0" w:color="auto"/>
                <w:right w:val="none" w:sz="0" w:space="0" w:color="auto"/>
              </w:divBdr>
            </w:div>
            <w:div w:id="838617083">
              <w:marLeft w:val="0"/>
              <w:marRight w:val="0"/>
              <w:marTop w:val="0"/>
              <w:marBottom w:val="0"/>
              <w:divBdr>
                <w:top w:val="none" w:sz="0" w:space="0" w:color="auto"/>
                <w:left w:val="none" w:sz="0" w:space="0" w:color="auto"/>
                <w:bottom w:val="none" w:sz="0" w:space="0" w:color="auto"/>
                <w:right w:val="none" w:sz="0" w:space="0" w:color="auto"/>
              </w:divBdr>
            </w:div>
            <w:div w:id="945042611">
              <w:marLeft w:val="0"/>
              <w:marRight w:val="0"/>
              <w:marTop w:val="0"/>
              <w:marBottom w:val="0"/>
              <w:divBdr>
                <w:top w:val="none" w:sz="0" w:space="0" w:color="auto"/>
                <w:left w:val="none" w:sz="0" w:space="0" w:color="auto"/>
                <w:bottom w:val="none" w:sz="0" w:space="0" w:color="auto"/>
                <w:right w:val="none" w:sz="0" w:space="0" w:color="auto"/>
              </w:divBdr>
            </w:div>
            <w:div w:id="990789571">
              <w:marLeft w:val="0"/>
              <w:marRight w:val="0"/>
              <w:marTop w:val="0"/>
              <w:marBottom w:val="0"/>
              <w:divBdr>
                <w:top w:val="none" w:sz="0" w:space="0" w:color="auto"/>
                <w:left w:val="none" w:sz="0" w:space="0" w:color="auto"/>
                <w:bottom w:val="none" w:sz="0" w:space="0" w:color="auto"/>
                <w:right w:val="none" w:sz="0" w:space="0" w:color="auto"/>
              </w:divBdr>
            </w:div>
            <w:div w:id="1019896592">
              <w:marLeft w:val="0"/>
              <w:marRight w:val="0"/>
              <w:marTop w:val="0"/>
              <w:marBottom w:val="0"/>
              <w:divBdr>
                <w:top w:val="none" w:sz="0" w:space="0" w:color="auto"/>
                <w:left w:val="none" w:sz="0" w:space="0" w:color="auto"/>
                <w:bottom w:val="none" w:sz="0" w:space="0" w:color="auto"/>
                <w:right w:val="none" w:sz="0" w:space="0" w:color="auto"/>
              </w:divBdr>
            </w:div>
            <w:div w:id="1090463839">
              <w:marLeft w:val="0"/>
              <w:marRight w:val="0"/>
              <w:marTop w:val="0"/>
              <w:marBottom w:val="0"/>
              <w:divBdr>
                <w:top w:val="none" w:sz="0" w:space="0" w:color="auto"/>
                <w:left w:val="none" w:sz="0" w:space="0" w:color="auto"/>
                <w:bottom w:val="none" w:sz="0" w:space="0" w:color="auto"/>
                <w:right w:val="none" w:sz="0" w:space="0" w:color="auto"/>
              </w:divBdr>
            </w:div>
            <w:div w:id="1101801972">
              <w:marLeft w:val="0"/>
              <w:marRight w:val="0"/>
              <w:marTop w:val="0"/>
              <w:marBottom w:val="0"/>
              <w:divBdr>
                <w:top w:val="none" w:sz="0" w:space="0" w:color="auto"/>
                <w:left w:val="none" w:sz="0" w:space="0" w:color="auto"/>
                <w:bottom w:val="none" w:sz="0" w:space="0" w:color="auto"/>
                <w:right w:val="none" w:sz="0" w:space="0" w:color="auto"/>
              </w:divBdr>
            </w:div>
            <w:div w:id="1125662371">
              <w:marLeft w:val="0"/>
              <w:marRight w:val="0"/>
              <w:marTop w:val="0"/>
              <w:marBottom w:val="0"/>
              <w:divBdr>
                <w:top w:val="none" w:sz="0" w:space="0" w:color="auto"/>
                <w:left w:val="none" w:sz="0" w:space="0" w:color="auto"/>
                <w:bottom w:val="none" w:sz="0" w:space="0" w:color="auto"/>
                <w:right w:val="none" w:sz="0" w:space="0" w:color="auto"/>
              </w:divBdr>
            </w:div>
            <w:div w:id="1401096488">
              <w:marLeft w:val="0"/>
              <w:marRight w:val="0"/>
              <w:marTop w:val="0"/>
              <w:marBottom w:val="0"/>
              <w:divBdr>
                <w:top w:val="none" w:sz="0" w:space="0" w:color="auto"/>
                <w:left w:val="none" w:sz="0" w:space="0" w:color="auto"/>
                <w:bottom w:val="none" w:sz="0" w:space="0" w:color="auto"/>
                <w:right w:val="none" w:sz="0" w:space="0" w:color="auto"/>
              </w:divBdr>
            </w:div>
            <w:div w:id="1411804128">
              <w:marLeft w:val="0"/>
              <w:marRight w:val="0"/>
              <w:marTop w:val="0"/>
              <w:marBottom w:val="0"/>
              <w:divBdr>
                <w:top w:val="none" w:sz="0" w:space="0" w:color="auto"/>
                <w:left w:val="none" w:sz="0" w:space="0" w:color="auto"/>
                <w:bottom w:val="none" w:sz="0" w:space="0" w:color="auto"/>
                <w:right w:val="none" w:sz="0" w:space="0" w:color="auto"/>
              </w:divBdr>
            </w:div>
            <w:div w:id="1439834193">
              <w:marLeft w:val="0"/>
              <w:marRight w:val="0"/>
              <w:marTop w:val="0"/>
              <w:marBottom w:val="0"/>
              <w:divBdr>
                <w:top w:val="none" w:sz="0" w:space="0" w:color="auto"/>
                <w:left w:val="none" w:sz="0" w:space="0" w:color="auto"/>
                <w:bottom w:val="none" w:sz="0" w:space="0" w:color="auto"/>
                <w:right w:val="none" w:sz="0" w:space="0" w:color="auto"/>
              </w:divBdr>
            </w:div>
            <w:div w:id="1446733302">
              <w:marLeft w:val="0"/>
              <w:marRight w:val="0"/>
              <w:marTop w:val="0"/>
              <w:marBottom w:val="0"/>
              <w:divBdr>
                <w:top w:val="none" w:sz="0" w:space="0" w:color="auto"/>
                <w:left w:val="none" w:sz="0" w:space="0" w:color="auto"/>
                <w:bottom w:val="none" w:sz="0" w:space="0" w:color="auto"/>
                <w:right w:val="none" w:sz="0" w:space="0" w:color="auto"/>
              </w:divBdr>
            </w:div>
            <w:div w:id="1452552332">
              <w:marLeft w:val="0"/>
              <w:marRight w:val="0"/>
              <w:marTop w:val="0"/>
              <w:marBottom w:val="0"/>
              <w:divBdr>
                <w:top w:val="none" w:sz="0" w:space="0" w:color="auto"/>
                <w:left w:val="none" w:sz="0" w:space="0" w:color="auto"/>
                <w:bottom w:val="none" w:sz="0" w:space="0" w:color="auto"/>
                <w:right w:val="none" w:sz="0" w:space="0" w:color="auto"/>
              </w:divBdr>
            </w:div>
            <w:div w:id="1487210800">
              <w:marLeft w:val="0"/>
              <w:marRight w:val="0"/>
              <w:marTop w:val="0"/>
              <w:marBottom w:val="0"/>
              <w:divBdr>
                <w:top w:val="none" w:sz="0" w:space="0" w:color="auto"/>
                <w:left w:val="none" w:sz="0" w:space="0" w:color="auto"/>
                <w:bottom w:val="none" w:sz="0" w:space="0" w:color="auto"/>
                <w:right w:val="none" w:sz="0" w:space="0" w:color="auto"/>
              </w:divBdr>
            </w:div>
            <w:div w:id="1535729118">
              <w:marLeft w:val="0"/>
              <w:marRight w:val="0"/>
              <w:marTop w:val="0"/>
              <w:marBottom w:val="0"/>
              <w:divBdr>
                <w:top w:val="none" w:sz="0" w:space="0" w:color="auto"/>
                <w:left w:val="none" w:sz="0" w:space="0" w:color="auto"/>
                <w:bottom w:val="none" w:sz="0" w:space="0" w:color="auto"/>
                <w:right w:val="none" w:sz="0" w:space="0" w:color="auto"/>
              </w:divBdr>
            </w:div>
            <w:div w:id="1584757370">
              <w:marLeft w:val="0"/>
              <w:marRight w:val="0"/>
              <w:marTop w:val="0"/>
              <w:marBottom w:val="0"/>
              <w:divBdr>
                <w:top w:val="none" w:sz="0" w:space="0" w:color="auto"/>
                <w:left w:val="none" w:sz="0" w:space="0" w:color="auto"/>
                <w:bottom w:val="none" w:sz="0" w:space="0" w:color="auto"/>
                <w:right w:val="none" w:sz="0" w:space="0" w:color="auto"/>
              </w:divBdr>
            </w:div>
            <w:div w:id="1590890990">
              <w:marLeft w:val="0"/>
              <w:marRight w:val="0"/>
              <w:marTop w:val="0"/>
              <w:marBottom w:val="0"/>
              <w:divBdr>
                <w:top w:val="none" w:sz="0" w:space="0" w:color="auto"/>
                <w:left w:val="none" w:sz="0" w:space="0" w:color="auto"/>
                <w:bottom w:val="none" w:sz="0" w:space="0" w:color="auto"/>
                <w:right w:val="none" w:sz="0" w:space="0" w:color="auto"/>
              </w:divBdr>
            </w:div>
            <w:div w:id="1603342075">
              <w:marLeft w:val="0"/>
              <w:marRight w:val="0"/>
              <w:marTop w:val="0"/>
              <w:marBottom w:val="0"/>
              <w:divBdr>
                <w:top w:val="none" w:sz="0" w:space="0" w:color="auto"/>
                <w:left w:val="none" w:sz="0" w:space="0" w:color="auto"/>
                <w:bottom w:val="none" w:sz="0" w:space="0" w:color="auto"/>
                <w:right w:val="none" w:sz="0" w:space="0" w:color="auto"/>
              </w:divBdr>
            </w:div>
            <w:div w:id="1608274818">
              <w:marLeft w:val="0"/>
              <w:marRight w:val="0"/>
              <w:marTop w:val="0"/>
              <w:marBottom w:val="0"/>
              <w:divBdr>
                <w:top w:val="none" w:sz="0" w:space="0" w:color="auto"/>
                <w:left w:val="none" w:sz="0" w:space="0" w:color="auto"/>
                <w:bottom w:val="none" w:sz="0" w:space="0" w:color="auto"/>
                <w:right w:val="none" w:sz="0" w:space="0" w:color="auto"/>
              </w:divBdr>
            </w:div>
            <w:div w:id="1736196933">
              <w:marLeft w:val="0"/>
              <w:marRight w:val="0"/>
              <w:marTop w:val="0"/>
              <w:marBottom w:val="0"/>
              <w:divBdr>
                <w:top w:val="none" w:sz="0" w:space="0" w:color="auto"/>
                <w:left w:val="none" w:sz="0" w:space="0" w:color="auto"/>
                <w:bottom w:val="none" w:sz="0" w:space="0" w:color="auto"/>
                <w:right w:val="none" w:sz="0" w:space="0" w:color="auto"/>
              </w:divBdr>
            </w:div>
            <w:div w:id="1973511487">
              <w:marLeft w:val="0"/>
              <w:marRight w:val="0"/>
              <w:marTop w:val="0"/>
              <w:marBottom w:val="0"/>
              <w:divBdr>
                <w:top w:val="none" w:sz="0" w:space="0" w:color="auto"/>
                <w:left w:val="none" w:sz="0" w:space="0" w:color="auto"/>
                <w:bottom w:val="none" w:sz="0" w:space="0" w:color="auto"/>
                <w:right w:val="none" w:sz="0" w:space="0" w:color="auto"/>
              </w:divBdr>
            </w:div>
            <w:div w:id="2066444365">
              <w:marLeft w:val="0"/>
              <w:marRight w:val="0"/>
              <w:marTop w:val="0"/>
              <w:marBottom w:val="0"/>
              <w:divBdr>
                <w:top w:val="none" w:sz="0" w:space="0" w:color="auto"/>
                <w:left w:val="none" w:sz="0" w:space="0" w:color="auto"/>
                <w:bottom w:val="none" w:sz="0" w:space="0" w:color="auto"/>
                <w:right w:val="none" w:sz="0" w:space="0" w:color="auto"/>
              </w:divBdr>
            </w:div>
            <w:div w:id="2080056547">
              <w:marLeft w:val="0"/>
              <w:marRight w:val="0"/>
              <w:marTop w:val="0"/>
              <w:marBottom w:val="0"/>
              <w:divBdr>
                <w:top w:val="none" w:sz="0" w:space="0" w:color="auto"/>
                <w:left w:val="none" w:sz="0" w:space="0" w:color="auto"/>
                <w:bottom w:val="none" w:sz="0" w:space="0" w:color="auto"/>
                <w:right w:val="none" w:sz="0" w:space="0" w:color="auto"/>
              </w:divBdr>
            </w:div>
            <w:div w:id="21318971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31027149">
      <w:bodyDiv w:val="1"/>
      <w:marLeft w:val="0"/>
      <w:marRight w:val="0"/>
      <w:marTop w:val="0"/>
      <w:marBottom w:val="0"/>
      <w:divBdr>
        <w:top w:val="none" w:sz="0" w:space="0" w:color="auto"/>
        <w:left w:val="none" w:sz="0" w:space="0" w:color="auto"/>
        <w:bottom w:val="none" w:sz="0" w:space="0" w:color="auto"/>
        <w:right w:val="none" w:sz="0" w:space="0" w:color="auto"/>
      </w:divBdr>
    </w:div>
    <w:div w:id="831723835">
      <w:bodyDiv w:val="1"/>
      <w:marLeft w:val="0"/>
      <w:marRight w:val="0"/>
      <w:marTop w:val="0"/>
      <w:marBottom w:val="0"/>
      <w:divBdr>
        <w:top w:val="none" w:sz="0" w:space="0" w:color="auto"/>
        <w:left w:val="none" w:sz="0" w:space="0" w:color="auto"/>
        <w:bottom w:val="none" w:sz="0" w:space="0" w:color="auto"/>
        <w:right w:val="none" w:sz="0" w:space="0" w:color="auto"/>
      </w:divBdr>
    </w:div>
    <w:div w:id="834027221">
      <w:bodyDiv w:val="1"/>
      <w:marLeft w:val="0"/>
      <w:marRight w:val="0"/>
      <w:marTop w:val="0"/>
      <w:marBottom w:val="0"/>
      <w:divBdr>
        <w:top w:val="none" w:sz="0" w:space="0" w:color="auto"/>
        <w:left w:val="none" w:sz="0" w:space="0" w:color="auto"/>
        <w:bottom w:val="none" w:sz="0" w:space="0" w:color="auto"/>
        <w:right w:val="none" w:sz="0" w:space="0" w:color="auto"/>
      </w:divBdr>
      <w:divsChild>
        <w:div w:id="318506462">
          <w:marLeft w:val="547"/>
          <w:marRight w:val="0"/>
          <w:marTop w:val="0"/>
          <w:marBottom w:val="0"/>
          <w:divBdr>
            <w:top w:val="none" w:sz="0" w:space="0" w:color="auto"/>
            <w:left w:val="none" w:sz="0" w:space="0" w:color="auto"/>
            <w:bottom w:val="none" w:sz="0" w:space="0" w:color="auto"/>
            <w:right w:val="none" w:sz="0" w:space="0" w:color="auto"/>
          </w:divBdr>
        </w:div>
        <w:div w:id="1393308843">
          <w:marLeft w:val="547"/>
          <w:marRight w:val="0"/>
          <w:marTop w:val="0"/>
          <w:marBottom w:val="0"/>
          <w:divBdr>
            <w:top w:val="none" w:sz="0" w:space="0" w:color="auto"/>
            <w:left w:val="none" w:sz="0" w:space="0" w:color="auto"/>
            <w:bottom w:val="none" w:sz="0" w:space="0" w:color="auto"/>
            <w:right w:val="none" w:sz="0" w:space="0" w:color="auto"/>
          </w:divBdr>
        </w:div>
      </w:divsChild>
    </w:div>
    <w:div w:id="837233847">
      <w:bodyDiv w:val="1"/>
      <w:marLeft w:val="0"/>
      <w:marRight w:val="0"/>
      <w:marTop w:val="0"/>
      <w:marBottom w:val="0"/>
      <w:divBdr>
        <w:top w:val="none" w:sz="0" w:space="0" w:color="auto"/>
        <w:left w:val="none" w:sz="0" w:space="0" w:color="auto"/>
        <w:bottom w:val="none" w:sz="0" w:space="0" w:color="auto"/>
        <w:right w:val="none" w:sz="0" w:space="0" w:color="auto"/>
      </w:divBdr>
    </w:div>
    <w:div w:id="838347918">
      <w:bodyDiv w:val="1"/>
      <w:marLeft w:val="0"/>
      <w:marRight w:val="0"/>
      <w:marTop w:val="0"/>
      <w:marBottom w:val="0"/>
      <w:divBdr>
        <w:top w:val="none" w:sz="0" w:space="0" w:color="auto"/>
        <w:left w:val="none" w:sz="0" w:space="0" w:color="auto"/>
        <w:bottom w:val="none" w:sz="0" w:space="0" w:color="auto"/>
        <w:right w:val="none" w:sz="0" w:space="0" w:color="auto"/>
      </w:divBdr>
    </w:div>
    <w:div w:id="866722160">
      <w:bodyDiv w:val="1"/>
      <w:marLeft w:val="0"/>
      <w:marRight w:val="0"/>
      <w:marTop w:val="0"/>
      <w:marBottom w:val="0"/>
      <w:divBdr>
        <w:top w:val="none" w:sz="0" w:space="0" w:color="auto"/>
        <w:left w:val="none" w:sz="0" w:space="0" w:color="auto"/>
        <w:bottom w:val="none" w:sz="0" w:space="0" w:color="auto"/>
        <w:right w:val="none" w:sz="0" w:space="0" w:color="auto"/>
      </w:divBdr>
    </w:div>
    <w:div w:id="871116540">
      <w:bodyDiv w:val="1"/>
      <w:marLeft w:val="0"/>
      <w:marRight w:val="0"/>
      <w:marTop w:val="0"/>
      <w:marBottom w:val="0"/>
      <w:divBdr>
        <w:top w:val="none" w:sz="0" w:space="0" w:color="auto"/>
        <w:left w:val="none" w:sz="0" w:space="0" w:color="auto"/>
        <w:bottom w:val="none" w:sz="0" w:space="0" w:color="auto"/>
        <w:right w:val="none" w:sz="0" w:space="0" w:color="auto"/>
      </w:divBdr>
      <w:divsChild>
        <w:div w:id="690834992">
          <w:marLeft w:val="0"/>
          <w:marRight w:val="0"/>
          <w:marTop w:val="0"/>
          <w:marBottom w:val="0"/>
          <w:divBdr>
            <w:top w:val="single" w:sz="6" w:space="0" w:color="072C6F"/>
            <w:left w:val="single" w:sz="6" w:space="0" w:color="072C6F"/>
            <w:bottom w:val="single" w:sz="6" w:space="8" w:color="072C6F"/>
            <w:right w:val="single" w:sz="6" w:space="0" w:color="072C6F"/>
          </w:divBdr>
          <w:divsChild>
            <w:div w:id="845242402">
              <w:marLeft w:val="0"/>
              <w:marRight w:val="0"/>
              <w:marTop w:val="0"/>
              <w:marBottom w:val="0"/>
              <w:divBdr>
                <w:top w:val="none" w:sz="0" w:space="0" w:color="auto"/>
                <w:left w:val="none" w:sz="0" w:space="0" w:color="auto"/>
                <w:bottom w:val="none" w:sz="0" w:space="0" w:color="auto"/>
                <w:right w:val="none" w:sz="0" w:space="0" w:color="auto"/>
              </w:divBdr>
              <w:divsChild>
                <w:div w:id="1373722868">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sChild>
    </w:div>
    <w:div w:id="880477334">
      <w:bodyDiv w:val="1"/>
      <w:marLeft w:val="0"/>
      <w:marRight w:val="0"/>
      <w:marTop w:val="0"/>
      <w:marBottom w:val="0"/>
      <w:divBdr>
        <w:top w:val="none" w:sz="0" w:space="0" w:color="auto"/>
        <w:left w:val="none" w:sz="0" w:space="0" w:color="auto"/>
        <w:bottom w:val="none" w:sz="0" w:space="0" w:color="auto"/>
        <w:right w:val="none" w:sz="0" w:space="0" w:color="auto"/>
      </w:divBdr>
    </w:div>
    <w:div w:id="886571597">
      <w:bodyDiv w:val="1"/>
      <w:marLeft w:val="0"/>
      <w:marRight w:val="0"/>
      <w:marTop w:val="0"/>
      <w:marBottom w:val="0"/>
      <w:divBdr>
        <w:top w:val="none" w:sz="0" w:space="0" w:color="auto"/>
        <w:left w:val="none" w:sz="0" w:space="0" w:color="auto"/>
        <w:bottom w:val="none" w:sz="0" w:space="0" w:color="auto"/>
        <w:right w:val="none" w:sz="0" w:space="0" w:color="auto"/>
      </w:divBdr>
    </w:div>
    <w:div w:id="892469997">
      <w:bodyDiv w:val="1"/>
      <w:marLeft w:val="0"/>
      <w:marRight w:val="0"/>
      <w:marTop w:val="0"/>
      <w:marBottom w:val="0"/>
      <w:divBdr>
        <w:top w:val="none" w:sz="0" w:space="0" w:color="auto"/>
        <w:left w:val="none" w:sz="0" w:space="0" w:color="auto"/>
        <w:bottom w:val="none" w:sz="0" w:space="0" w:color="auto"/>
        <w:right w:val="none" w:sz="0" w:space="0" w:color="auto"/>
      </w:divBdr>
      <w:divsChild>
        <w:div w:id="1807896993">
          <w:marLeft w:val="547"/>
          <w:marRight w:val="0"/>
          <w:marTop w:val="0"/>
          <w:marBottom w:val="0"/>
          <w:divBdr>
            <w:top w:val="none" w:sz="0" w:space="0" w:color="auto"/>
            <w:left w:val="none" w:sz="0" w:space="0" w:color="auto"/>
            <w:bottom w:val="none" w:sz="0" w:space="0" w:color="auto"/>
            <w:right w:val="none" w:sz="0" w:space="0" w:color="auto"/>
          </w:divBdr>
        </w:div>
      </w:divsChild>
    </w:div>
    <w:div w:id="905646835">
      <w:bodyDiv w:val="1"/>
      <w:marLeft w:val="0"/>
      <w:marRight w:val="0"/>
      <w:marTop w:val="0"/>
      <w:marBottom w:val="0"/>
      <w:divBdr>
        <w:top w:val="none" w:sz="0" w:space="0" w:color="auto"/>
        <w:left w:val="none" w:sz="0" w:space="0" w:color="auto"/>
        <w:bottom w:val="none" w:sz="0" w:space="0" w:color="auto"/>
        <w:right w:val="none" w:sz="0" w:space="0" w:color="auto"/>
      </w:divBdr>
    </w:div>
    <w:div w:id="911282507">
      <w:bodyDiv w:val="1"/>
      <w:marLeft w:val="0"/>
      <w:marRight w:val="0"/>
      <w:marTop w:val="0"/>
      <w:marBottom w:val="0"/>
      <w:divBdr>
        <w:top w:val="none" w:sz="0" w:space="0" w:color="auto"/>
        <w:left w:val="none" w:sz="0" w:space="0" w:color="auto"/>
        <w:bottom w:val="none" w:sz="0" w:space="0" w:color="auto"/>
        <w:right w:val="none" w:sz="0" w:space="0" w:color="auto"/>
      </w:divBdr>
    </w:div>
    <w:div w:id="921569809">
      <w:bodyDiv w:val="1"/>
      <w:marLeft w:val="0"/>
      <w:marRight w:val="0"/>
      <w:marTop w:val="0"/>
      <w:marBottom w:val="0"/>
      <w:divBdr>
        <w:top w:val="none" w:sz="0" w:space="0" w:color="auto"/>
        <w:left w:val="none" w:sz="0" w:space="0" w:color="auto"/>
        <w:bottom w:val="none" w:sz="0" w:space="0" w:color="auto"/>
        <w:right w:val="none" w:sz="0" w:space="0" w:color="auto"/>
      </w:divBdr>
    </w:div>
    <w:div w:id="943194378">
      <w:bodyDiv w:val="1"/>
      <w:marLeft w:val="0"/>
      <w:marRight w:val="0"/>
      <w:marTop w:val="0"/>
      <w:marBottom w:val="0"/>
      <w:divBdr>
        <w:top w:val="none" w:sz="0" w:space="0" w:color="auto"/>
        <w:left w:val="none" w:sz="0" w:space="0" w:color="auto"/>
        <w:bottom w:val="none" w:sz="0" w:space="0" w:color="auto"/>
        <w:right w:val="none" w:sz="0" w:space="0" w:color="auto"/>
      </w:divBdr>
    </w:div>
    <w:div w:id="968123558">
      <w:bodyDiv w:val="1"/>
      <w:marLeft w:val="0"/>
      <w:marRight w:val="0"/>
      <w:marTop w:val="0"/>
      <w:marBottom w:val="0"/>
      <w:divBdr>
        <w:top w:val="none" w:sz="0" w:space="0" w:color="auto"/>
        <w:left w:val="none" w:sz="0" w:space="0" w:color="auto"/>
        <w:bottom w:val="none" w:sz="0" w:space="0" w:color="auto"/>
        <w:right w:val="none" w:sz="0" w:space="0" w:color="auto"/>
      </w:divBdr>
    </w:div>
    <w:div w:id="999432345">
      <w:bodyDiv w:val="1"/>
      <w:marLeft w:val="0"/>
      <w:marRight w:val="0"/>
      <w:marTop w:val="0"/>
      <w:marBottom w:val="0"/>
      <w:divBdr>
        <w:top w:val="none" w:sz="0" w:space="0" w:color="auto"/>
        <w:left w:val="none" w:sz="0" w:space="0" w:color="auto"/>
        <w:bottom w:val="none" w:sz="0" w:space="0" w:color="auto"/>
        <w:right w:val="none" w:sz="0" w:space="0" w:color="auto"/>
      </w:divBdr>
    </w:div>
    <w:div w:id="1006594405">
      <w:bodyDiv w:val="1"/>
      <w:marLeft w:val="0"/>
      <w:marRight w:val="0"/>
      <w:marTop w:val="0"/>
      <w:marBottom w:val="0"/>
      <w:divBdr>
        <w:top w:val="none" w:sz="0" w:space="0" w:color="auto"/>
        <w:left w:val="none" w:sz="0" w:space="0" w:color="auto"/>
        <w:bottom w:val="none" w:sz="0" w:space="0" w:color="auto"/>
        <w:right w:val="none" w:sz="0" w:space="0" w:color="auto"/>
      </w:divBdr>
      <w:divsChild>
        <w:div w:id="387581614">
          <w:marLeft w:val="547"/>
          <w:marRight w:val="0"/>
          <w:marTop w:val="0"/>
          <w:marBottom w:val="0"/>
          <w:divBdr>
            <w:top w:val="none" w:sz="0" w:space="0" w:color="auto"/>
            <w:left w:val="none" w:sz="0" w:space="0" w:color="auto"/>
            <w:bottom w:val="none" w:sz="0" w:space="0" w:color="auto"/>
            <w:right w:val="none" w:sz="0" w:space="0" w:color="auto"/>
          </w:divBdr>
        </w:div>
        <w:div w:id="1448546883">
          <w:marLeft w:val="547"/>
          <w:marRight w:val="0"/>
          <w:marTop w:val="0"/>
          <w:marBottom w:val="0"/>
          <w:divBdr>
            <w:top w:val="none" w:sz="0" w:space="0" w:color="auto"/>
            <w:left w:val="none" w:sz="0" w:space="0" w:color="auto"/>
            <w:bottom w:val="none" w:sz="0" w:space="0" w:color="auto"/>
            <w:right w:val="none" w:sz="0" w:space="0" w:color="auto"/>
          </w:divBdr>
        </w:div>
        <w:div w:id="1828013216">
          <w:marLeft w:val="547"/>
          <w:marRight w:val="0"/>
          <w:marTop w:val="0"/>
          <w:marBottom w:val="0"/>
          <w:divBdr>
            <w:top w:val="none" w:sz="0" w:space="0" w:color="auto"/>
            <w:left w:val="none" w:sz="0" w:space="0" w:color="auto"/>
            <w:bottom w:val="none" w:sz="0" w:space="0" w:color="auto"/>
            <w:right w:val="none" w:sz="0" w:space="0" w:color="auto"/>
          </w:divBdr>
        </w:div>
      </w:divsChild>
    </w:div>
    <w:div w:id="1010982216">
      <w:bodyDiv w:val="1"/>
      <w:marLeft w:val="0"/>
      <w:marRight w:val="0"/>
      <w:marTop w:val="0"/>
      <w:marBottom w:val="0"/>
      <w:divBdr>
        <w:top w:val="none" w:sz="0" w:space="0" w:color="auto"/>
        <w:left w:val="none" w:sz="0" w:space="0" w:color="auto"/>
        <w:bottom w:val="none" w:sz="0" w:space="0" w:color="auto"/>
        <w:right w:val="none" w:sz="0" w:space="0" w:color="auto"/>
      </w:divBdr>
    </w:div>
    <w:div w:id="1023483329">
      <w:bodyDiv w:val="1"/>
      <w:marLeft w:val="0"/>
      <w:marRight w:val="0"/>
      <w:marTop w:val="0"/>
      <w:marBottom w:val="0"/>
      <w:divBdr>
        <w:top w:val="none" w:sz="0" w:space="0" w:color="auto"/>
        <w:left w:val="none" w:sz="0" w:space="0" w:color="auto"/>
        <w:bottom w:val="none" w:sz="0" w:space="0" w:color="auto"/>
        <w:right w:val="none" w:sz="0" w:space="0" w:color="auto"/>
      </w:divBdr>
    </w:div>
    <w:div w:id="1032994160">
      <w:bodyDiv w:val="1"/>
      <w:marLeft w:val="0"/>
      <w:marRight w:val="0"/>
      <w:marTop w:val="0"/>
      <w:marBottom w:val="0"/>
      <w:divBdr>
        <w:top w:val="none" w:sz="0" w:space="0" w:color="auto"/>
        <w:left w:val="none" w:sz="0" w:space="0" w:color="auto"/>
        <w:bottom w:val="none" w:sz="0" w:space="0" w:color="auto"/>
        <w:right w:val="none" w:sz="0" w:space="0" w:color="auto"/>
      </w:divBdr>
    </w:div>
    <w:div w:id="1034892133">
      <w:bodyDiv w:val="1"/>
      <w:marLeft w:val="0"/>
      <w:marRight w:val="0"/>
      <w:marTop w:val="0"/>
      <w:marBottom w:val="0"/>
      <w:divBdr>
        <w:top w:val="none" w:sz="0" w:space="0" w:color="auto"/>
        <w:left w:val="none" w:sz="0" w:space="0" w:color="auto"/>
        <w:bottom w:val="none" w:sz="0" w:space="0" w:color="auto"/>
        <w:right w:val="none" w:sz="0" w:space="0" w:color="auto"/>
      </w:divBdr>
    </w:div>
    <w:div w:id="1067073733">
      <w:bodyDiv w:val="1"/>
      <w:marLeft w:val="0"/>
      <w:marRight w:val="0"/>
      <w:marTop w:val="0"/>
      <w:marBottom w:val="0"/>
      <w:divBdr>
        <w:top w:val="none" w:sz="0" w:space="0" w:color="auto"/>
        <w:left w:val="none" w:sz="0" w:space="0" w:color="auto"/>
        <w:bottom w:val="none" w:sz="0" w:space="0" w:color="auto"/>
        <w:right w:val="none" w:sz="0" w:space="0" w:color="auto"/>
      </w:divBdr>
      <w:divsChild>
        <w:div w:id="189684178">
          <w:marLeft w:val="0"/>
          <w:marRight w:val="0"/>
          <w:marTop w:val="0"/>
          <w:marBottom w:val="0"/>
          <w:divBdr>
            <w:top w:val="none" w:sz="0" w:space="0" w:color="auto"/>
            <w:left w:val="none" w:sz="0" w:space="0" w:color="auto"/>
            <w:bottom w:val="none" w:sz="0" w:space="0" w:color="auto"/>
            <w:right w:val="none" w:sz="0" w:space="0" w:color="auto"/>
          </w:divBdr>
        </w:div>
        <w:div w:id="1741781179">
          <w:marLeft w:val="0"/>
          <w:marRight w:val="0"/>
          <w:marTop w:val="0"/>
          <w:marBottom w:val="0"/>
          <w:divBdr>
            <w:top w:val="none" w:sz="0" w:space="0" w:color="auto"/>
            <w:left w:val="none" w:sz="0" w:space="0" w:color="auto"/>
            <w:bottom w:val="none" w:sz="0" w:space="0" w:color="auto"/>
            <w:right w:val="none" w:sz="0" w:space="0" w:color="auto"/>
          </w:divBdr>
        </w:div>
        <w:div w:id="2012171620">
          <w:marLeft w:val="0"/>
          <w:marRight w:val="0"/>
          <w:marTop w:val="0"/>
          <w:marBottom w:val="0"/>
          <w:divBdr>
            <w:top w:val="none" w:sz="0" w:space="0" w:color="auto"/>
            <w:left w:val="none" w:sz="0" w:space="0" w:color="auto"/>
            <w:bottom w:val="none" w:sz="0" w:space="0" w:color="auto"/>
            <w:right w:val="none" w:sz="0" w:space="0" w:color="auto"/>
          </w:divBdr>
        </w:div>
      </w:divsChild>
    </w:div>
    <w:div w:id="1070151646">
      <w:bodyDiv w:val="1"/>
      <w:marLeft w:val="0"/>
      <w:marRight w:val="0"/>
      <w:marTop w:val="0"/>
      <w:marBottom w:val="0"/>
      <w:divBdr>
        <w:top w:val="none" w:sz="0" w:space="0" w:color="auto"/>
        <w:left w:val="none" w:sz="0" w:space="0" w:color="auto"/>
        <w:bottom w:val="none" w:sz="0" w:space="0" w:color="auto"/>
        <w:right w:val="none" w:sz="0" w:space="0" w:color="auto"/>
      </w:divBdr>
    </w:div>
    <w:div w:id="1070807234">
      <w:bodyDiv w:val="1"/>
      <w:marLeft w:val="0"/>
      <w:marRight w:val="0"/>
      <w:marTop w:val="0"/>
      <w:marBottom w:val="0"/>
      <w:divBdr>
        <w:top w:val="none" w:sz="0" w:space="0" w:color="auto"/>
        <w:left w:val="none" w:sz="0" w:space="0" w:color="auto"/>
        <w:bottom w:val="none" w:sz="0" w:space="0" w:color="auto"/>
        <w:right w:val="none" w:sz="0" w:space="0" w:color="auto"/>
      </w:divBdr>
    </w:div>
    <w:div w:id="1079601843">
      <w:bodyDiv w:val="1"/>
      <w:marLeft w:val="0"/>
      <w:marRight w:val="0"/>
      <w:marTop w:val="0"/>
      <w:marBottom w:val="0"/>
      <w:divBdr>
        <w:top w:val="none" w:sz="0" w:space="0" w:color="auto"/>
        <w:left w:val="none" w:sz="0" w:space="0" w:color="auto"/>
        <w:bottom w:val="none" w:sz="0" w:space="0" w:color="auto"/>
        <w:right w:val="none" w:sz="0" w:space="0" w:color="auto"/>
      </w:divBdr>
      <w:divsChild>
        <w:div w:id="160395797">
          <w:blockQuote w:val="1"/>
          <w:marLeft w:val="720"/>
          <w:marRight w:val="720"/>
          <w:marTop w:val="100"/>
          <w:marBottom w:val="100"/>
          <w:divBdr>
            <w:top w:val="none" w:sz="0" w:space="0" w:color="auto"/>
            <w:left w:val="none" w:sz="0" w:space="0" w:color="auto"/>
            <w:bottom w:val="none" w:sz="0" w:space="0" w:color="auto"/>
            <w:right w:val="none" w:sz="0" w:space="0" w:color="auto"/>
          </w:divBdr>
        </w:div>
        <w:div w:id="347294114">
          <w:blockQuote w:val="1"/>
          <w:marLeft w:val="720"/>
          <w:marRight w:val="720"/>
          <w:marTop w:val="100"/>
          <w:marBottom w:val="100"/>
          <w:divBdr>
            <w:top w:val="none" w:sz="0" w:space="0" w:color="auto"/>
            <w:left w:val="none" w:sz="0" w:space="0" w:color="auto"/>
            <w:bottom w:val="none" w:sz="0" w:space="0" w:color="auto"/>
            <w:right w:val="none" w:sz="0" w:space="0" w:color="auto"/>
          </w:divBdr>
        </w:div>
        <w:div w:id="493184646">
          <w:blockQuote w:val="1"/>
          <w:marLeft w:val="720"/>
          <w:marRight w:val="720"/>
          <w:marTop w:val="100"/>
          <w:marBottom w:val="100"/>
          <w:divBdr>
            <w:top w:val="none" w:sz="0" w:space="0" w:color="auto"/>
            <w:left w:val="none" w:sz="0" w:space="0" w:color="auto"/>
            <w:bottom w:val="none" w:sz="0" w:space="0" w:color="auto"/>
            <w:right w:val="none" w:sz="0" w:space="0" w:color="auto"/>
          </w:divBdr>
        </w:div>
        <w:div w:id="576019339">
          <w:blockQuote w:val="1"/>
          <w:marLeft w:val="720"/>
          <w:marRight w:val="720"/>
          <w:marTop w:val="100"/>
          <w:marBottom w:val="100"/>
          <w:divBdr>
            <w:top w:val="none" w:sz="0" w:space="0" w:color="auto"/>
            <w:left w:val="none" w:sz="0" w:space="0" w:color="auto"/>
            <w:bottom w:val="none" w:sz="0" w:space="0" w:color="auto"/>
            <w:right w:val="none" w:sz="0" w:space="0" w:color="auto"/>
          </w:divBdr>
        </w:div>
        <w:div w:id="749933750">
          <w:blockQuote w:val="1"/>
          <w:marLeft w:val="720"/>
          <w:marRight w:val="720"/>
          <w:marTop w:val="100"/>
          <w:marBottom w:val="100"/>
          <w:divBdr>
            <w:top w:val="none" w:sz="0" w:space="0" w:color="auto"/>
            <w:left w:val="none" w:sz="0" w:space="0" w:color="auto"/>
            <w:bottom w:val="none" w:sz="0" w:space="0" w:color="auto"/>
            <w:right w:val="none" w:sz="0" w:space="0" w:color="auto"/>
          </w:divBdr>
        </w:div>
        <w:div w:id="792020410">
          <w:blockQuote w:val="1"/>
          <w:marLeft w:val="720"/>
          <w:marRight w:val="720"/>
          <w:marTop w:val="100"/>
          <w:marBottom w:val="100"/>
          <w:divBdr>
            <w:top w:val="none" w:sz="0" w:space="0" w:color="auto"/>
            <w:left w:val="none" w:sz="0" w:space="0" w:color="auto"/>
            <w:bottom w:val="none" w:sz="0" w:space="0" w:color="auto"/>
            <w:right w:val="none" w:sz="0" w:space="0" w:color="auto"/>
          </w:divBdr>
        </w:div>
        <w:div w:id="847254461">
          <w:blockQuote w:val="1"/>
          <w:marLeft w:val="720"/>
          <w:marRight w:val="720"/>
          <w:marTop w:val="100"/>
          <w:marBottom w:val="100"/>
          <w:divBdr>
            <w:top w:val="none" w:sz="0" w:space="0" w:color="auto"/>
            <w:left w:val="none" w:sz="0" w:space="0" w:color="auto"/>
            <w:bottom w:val="none" w:sz="0" w:space="0" w:color="auto"/>
            <w:right w:val="none" w:sz="0" w:space="0" w:color="auto"/>
          </w:divBdr>
        </w:div>
        <w:div w:id="987324320">
          <w:blockQuote w:val="1"/>
          <w:marLeft w:val="720"/>
          <w:marRight w:val="720"/>
          <w:marTop w:val="100"/>
          <w:marBottom w:val="100"/>
          <w:divBdr>
            <w:top w:val="none" w:sz="0" w:space="0" w:color="auto"/>
            <w:left w:val="none" w:sz="0" w:space="0" w:color="auto"/>
            <w:bottom w:val="none" w:sz="0" w:space="0" w:color="auto"/>
            <w:right w:val="none" w:sz="0" w:space="0" w:color="auto"/>
          </w:divBdr>
        </w:div>
        <w:div w:id="1059278904">
          <w:blockQuote w:val="1"/>
          <w:marLeft w:val="720"/>
          <w:marRight w:val="720"/>
          <w:marTop w:val="100"/>
          <w:marBottom w:val="100"/>
          <w:divBdr>
            <w:top w:val="none" w:sz="0" w:space="0" w:color="auto"/>
            <w:left w:val="none" w:sz="0" w:space="0" w:color="auto"/>
            <w:bottom w:val="none" w:sz="0" w:space="0" w:color="auto"/>
            <w:right w:val="none" w:sz="0" w:space="0" w:color="auto"/>
          </w:divBdr>
        </w:div>
        <w:div w:id="1180313764">
          <w:blockQuote w:val="1"/>
          <w:marLeft w:val="720"/>
          <w:marRight w:val="720"/>
          <w:marTop w:val="100"/>
          <w:marBottom w:val="100"/>
          <w:divBdr>
            <w:top w:val="none" w:sz="0" w:space="0" w:color="auto"/>
            <w:left w:val="none" w:sz="0" w:space="0" w:color="auto"/>
            <w:bottom w:val="none" w:sz="0" w:space="0" w:color="auto"/>
            <w:right w:val="none" w:sz="0" w:space="0" w:color="auto"/>
          </w:divBdr>
        </w:div>
        <w:div w:id="1637418157">
          <w:blockQuote w:val="1"/>
          <w:marLeft w:val="720"/>
          <w:marRight w:val="720"/>
          <w:marTop w:val="100"/>
          <w:marBottom w:val="100"/>
          <w:divBdr>
            <w:top w:val="none" w:sz="0" w:space="0" w:color="auto"/>
            <w:left w:val="none" w:sz="0" w:space="0" w:color="auto"/>
            <w:bottom w:val="none" w:sz="0" w:space="0" w:color="auto"/>
            <w:right w:val="none" w:sz="0" w:space="0" w:color="auto"/>
          </w:divBdr>
        </w:div>
        <w:div w:id="1796171234">
          <w:blockQuote w:val="1"/>
          <w:marLeft w:val="720"/>
          <w:marRight w:val="720"/>
          <w:marTop w:val="100"/>
          <w:marBottom w:val="100"/>
          <w:divBdr>
            <w:top w:val="none" w:sz="0" w:space="0" w:color="auto"/>
            <w:left w:val="none" w:sz="0" w:space="0" w:color="auto"/>
            <w:bottom w:val="none" w:sz="0" w:space="0" w:color="auto"/>
            <w:right w:val="none" w:sz="0" w:space="0" w:color="auto"/>
          </w:divBdr>
        </w:div>
        <w:div w:id="1886333844">
          <w:blockQuote w:val="1"/>
          <w:marLeft w:val="720"/>
          <w:marRight w:val="720"/>
          <w:marTop w:val="100"/>
          <w:marBottom w:val="100"/>
          <w:divBdr>
            <w:top w:val="none" w:sz="0" w:space="0" w:color="auto"/>
            <w:left w:val="none" w:sz="0" w:space="0" w:color="auto"/>
            <w:bottom w:val="none" w:sz="0" w:space="0" w:color="auto"/>
            <w:right w:val="none" w:sz="0" w:space="0" w:color="auto"/>
          </w:divBdr>
        </w:div>
        <w:div w:id="2089233029">
          <w:blockQuote w:val="1"/>
          <w:marLeft w:val="720"/>
          <w:marRight w:val="720"/>
          <w:marTop w:val="100"/>
          <w:marBottom w:val="100"/>
          <w:divBdr>
            <w:top w:val="none" w:sz="0" w:space="0" w:color="auto"/>
            <w:left w:val="none" w:sz="0" w:space="0" w:color="auto"/>
            <w:bottom w:val="none" w:sz="0" w:space="0" w:color="auto"/>
            <w:right w:val="none" w:sz="0" w:space="0" w:color="auto"/>
          </w:divBdr>
        </w:div>
        <w:div w:id="2130969882">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114325383">
      <w:bodyDiv w:val="1"/>
      <w:marLeft w:val="0"/>
      <w:marRight w:val="0"/>
      <w:marTop w:val="0"/>
      <w:marBottom w:val="0"/>
      <w:divBdr>
        <w:top w:val="none" w:sz="0" w:space="0" w:color="auto"/>
        <w:left w:val="none" w:sz="0" w:space="0" w:color="auto"/>
        <w:bottom w:val="none" w:sz="0" w:space="0" w:color="auto"/>
        <w:right w:val="none" w:sz="0" w:space="0" w:color="auto"/>
      </w:divBdr>
    </w:div>
    <w:div w:id="1122991556">
      <w:bodyDiv w:val="1"/>
      <w:marLeft w:val="0"/>
      <w:marRight w:val="0"/>
      <w:marTop w:val="0"/>
      <w:marBottom w:val="0"/>
      <w:divBdr>
        <w:top w:val="none" w:sz="0" w:space="0" w:color="auto"/>
        <w:left w:val="none" w:sz="0" w:space="0" w:color="auto"/>
        <w:bottom w:val="none" w:sz="0" w:space="0" w:color="auto"/>
        <w:right w:val="none" w:sz="0" w:space="0" w:color="auto"/>
      </w:divBdr>
    </w:div>
    <w:div w:id="1124812975">
      <w:bodyDiv w:val="1"/>
      <w:marLeft w:val="0"/>
      <w:marRight w:val="0"/>
      <w:marTop w:val="0"/>
      <w:marBottom w:val="0"/>
      <w:divBdr>
        <w:top w:val="none" w:sz="0" w:space="0" w:color="auto"/>
        <w:left w:val="none" w:sz="0" w:space="0" w:color="auto"/>
        <w:bottom w:val="none" w:sz="0" w:space="0" w:color="auto"/>
        <w:right w:val="none" w:sz="0" w:space="0" w:color="auto"/>
      </w:divBdr>
      <w:divsChild>
        <w:div w:id="881089619">
          <w:marLeft w:val="0"/>
          <w:marRight w:val="0"/>
          <w:marTop w:val="0"/>
          <w:marBottom w:val="0"/>
          <w:divBdr>
            <w:top w:val="none" w:sz="0" w:space="0" w:color="auto"/>
            <w:left w:val="none" w:sz="0" w:space="0" w:color="auto"/>
            <w:bottom w:val="none" w:sz="0" w:space="0" w:color="auto"/>
            <w:right w:val="none" w:sz="0" w:space="0" w:color="auto"/>
          </w:divBdr>
        </w:div>
        <w:div w:id="2070230842">
          <w:marLeft w:val="0"/>
          <w:marRight w:val="0"/>
          <w:marTop w:val="0"/>
          <w:marBottom w:val="0"/>
          <w:divBdr>
            <w:top w:val="none" w:sz="0" w:space="0" w:color="auto"/>
            <w:left w:val="none" w:sz="0" w:space="0" w:color="auto"/>
            <w:bottom w:val="none" w:sz="0" w:space="0" w:color="auto"/>
            <w:right w:val="none" w:sz="0" w:space="0" w:color="auto"/>
          </w:divBdr>
        </w:div>
      </w:divsChild>
    </w:div>
    <w:div w:id="1135952547">
      <w:bodyDiv w:val="1"/>
      <w:marLeft w:val="0"/>
      <w:marRight w:val="0"/>
      <w:marTop w:val="0"/>
      <w:marBottom w:val="0"/>
      <w:divBdr>
        <w:top w:val="none" w:sz="0" w:space="0" w:color="auto"/>
        <w:left w:val="none" w:sz="0" w:space="0" w:color="auto"/>
        <w:bottom w:val="none" w:sz="0" w:space="0" w:color="auto"/>
        <w:right w:val="none" w:sz="0" w:space="0" w:color="auto"/>
      </w:divBdr>
    </w:div>
    <w:div w:id="1143691355">
      <w:bodyDiv w:val="1"/>
      <w:marLeft w:val="0"/>
      <w:marRight w:val="0"/>
      <w:marTop w:val="0"/>
      <w:marBottom w:val="0"/>
      <w:divBdr>
        <w:top w:val="none" w:sz="0" w:space="0" w:color="auto"/>
        <w:left w:val="none" w:sz="0" w:space="0" w:color="auto"/>
        <w:bottom w:val="none" w:sz="0" w:space="0" w:color="auto"/>
        <w:right w:val="none" w:sz="0" w:space="0" w:color="auto"/>
      </w:divBdr>
    </w:div>
    <w:div w:id="1152521388">
      <w:bodyDiv w:val="1"/>
      <w:marLeft w:val="0"/>
      <w:marRight w:val="0"/>
      <w:marTop w:val="0"/>
      <w:marBottom w:val="0"/>
      <w:divBdr>
        <w:top w:val="none" w:sz="0" w:space="0" w:color="auto"/>
        <w:left w:val="none" w:sz="0" w:space="0" w:color="auto"/>
        <w:bottom w:val="none" w:sz="0" w:space="0" w:color="auto"/>
        <w:right w:val="none" w:sz="0" w:space="0" w:color="auto"/>
      </w:divBdr>
    </w:div>
    <w:div w:id="1153839285">
      <w:bodyDiv w:val="1"/>
      <w:marLeft w:val="0"/>
      <w:marRight w:val="0"/>
      <w:marTop w:val="0"/>
      <w:marBottom w:val="0"/>
      <w:divBdr>
        <w:top w:val="none" w:sz="0" w:space="0" w:color="auto"/>
        <w:left w:val="none" w:sz="0" w:space="0" w:color="auto"/>
        <w:bottom w:val="none" w:sz="0" w:space="0" w:color="auto"/>
        <w:right w:val="none" w:sz="0" w:space="0" w:color="auto"/>
      </w:divBdr>
    </w:div>
    <w:div w:id="1195996580">
      <w:bodyDiv w:val="1"/>
      <w:marLeft w:val="0"/>
      <w:marRight w:val="0"/>
      <w:marTop w:val="0"/>
      <w:marBottom w:val="0"/>
      <w:divBdr>
        <w:top w:val="none" w:sz="0" w:space="0" w:color="auto"/>
        <w:left w:val="none" w:sz="0" w:space="0" w:color="auto"/>
        <w:bottom w:val="none" w:sz="0" w:space="0" w:color="auto"/>
        <w:right w:val="none" w:sz="0" w:space="0" w:color="auto"/>
      </w:divBdr>
    </w:div>
    <w:div w:id="1215581408">
      <w:bodyDiv w:val="1"/>
      <w:marLeft w:val="0"/>
      <w:marRight w:val="0"/>
      <w:marTop w:val="0"/>
      <w:marBottom w:val="0"/>
      <w:divBdr>
        <w:top w:val="none" w:sz="0" w:space="0" w:color="auto"/>
        <w:left w:val="none" w:sz="0" w:space="0" w:color="auto"/>
        <w:bottom w:val="none" w:sz="0" w:space="0" w:color="auto"/>
        <w:right w:val="none" w:sz="0" w:space="0" w:color="auto"/>
      </w:divBdr>
      <w:divsChild>
        <w:div w:id="547305981">
          <w:marLeft w:val="0"/>
          <w:marRight w:val="0"/>
          <w:marTop w:val="0"/>
          <w:marBottom w:val="0"/>
          <w:divBdr>
            <w:top w:val="none" w:sz="0" w:space="0" w:color="auto"/>
            <w:left w:val="none" w:sz="0" w:space="0" w:color="auto"/>
            <w:bottom w:val="none" w:sz="0" w:space="0" w:color="auto"/>
            <w:right w:val="none" w:sz="0" w:space="0" w:color="auto"/>
          </w:divBdr>
          <w:divsChild>
            <w:div w:id="743138118">
              <w:marLeft w:val="0"/>
              <w:marRight w:val="0"/>
              <w:marTop w:val="0"/>
              <w:marBottom w:val="0"/>
              <w:divBdr>
                <w:top w:val="none" w:sz="0" w:space="0" w:color="auto"/>
                <w:left w:val="none" w:sz="0" w:space="0" w:color="auto"/>
                <w:bottom w:val="none" w:sz="0" w:space="0" w:color="auto"/>
                <w:right w:val="none" w:sz="0" w:space="0" w:color="auto"/>
              </w:divBdr>
              <w:divsChild>
                <w:div w:id="480463988">
                  <w:marLeft w:val="0"/>
                  <w:marRight w:val="0"/>
                  <w:marTop w:val="0"/>
                  <w:marBottom w:val="0"/>
                  <w:divBdr>
                    <w:top w:val="none" w:sz="0" w:space="0" w:color="auto"/>
                    <w:left w:val="none" w:sz="0" w:space="0" w:color="auto"/>
                    <w:bottom w:val="none" w:sz="0" w:space="0" w:color="auto"/>
                    <w:right w:val="none" w:sz="0" w:space="0" w:color="auto"/>
                  </w:divBdr>
                  <w:divsChild>
                    <w:div w:id="722946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2012358">
      <w:bodyDiv w:val="1"/>
      <w:marLeft w:val="0"/>
      <w:marRight w:val="0"/>
      <w:marTop w:val="0"/>
      <w:marBottom w:val="0"/>
      <w:divBdr>
        <w:top w:val="none" w:sz="0" w:space="0" w:color="auto"/>
        <w:left w:val="none" w:sz="0" w:space="0" w:color="auto"/>
        <w:bottom w:val="none" w:sz="0" w:space="0" w:color="auto"/>
        <w:right w:val="none" w:sz="0" w:space="0" w:color="auto"/>
      </w:divBdr>
      <w:divsChild>
        <w:div w:id="351154064">
          <w:marLeft w:val="0"/>
          <w:marRight w:val="0"/>
          <w:marTop w:val="0"/>
          <w:marBottom w:val="0"/>
          <w:divBdr>
            <w:top w:val="none" w:sz="0" w:space="0" w:color="auto"/>
            <w:left w:val="none" w:sz="0" w:space="0" w:color="auto"/>
            <w:bottom w:val="none" w:sz="0" w:space="0" w:color="auto"/>
            <w:right w:val="none" w:sz="0" w:space="0" w:color="auto"/>
          </w:divBdr>
          <w:divsChild>
            <w:div w:id="1315724839">
              <w:marLeft w:val="0"/>
              <w:marRight w:val="0"/>
              <w:marTop w:val="0"/>
              <w:marBottom w:val="0"/>
              <w:divBdr>
                <w:top w:val="none" w:sz="0" w:space="0" w:color="auto"/>
                <w:left w:val="none" w:sz="0" w:space="0" w:color="auto"/>
                <w:bottom w:val="none" w:sz="0" w:space="0" w:color="auto"/>
                <w:right w:val="none" w:sz="0" w:space="0" w:color="auto"/>
              </w:divBdr>
              <w:divsChild>
                <w:div w:id="568081848">
                  <w:marLeft w:val="0"/>
                  <w:marRight w:val="0"/>
                  <w:marTop w:val="0"/>
                  <w:marBottom w:val="0"/>
                  <w:divBdr>
                    <w:top w:val="none" w:sz="0" w:space="0" w:color="auto"/>
                    <w:left w:val="none" w:sz="0" w:space="0" w:color="auto"/>
                    <w:bottom w:val="none" w:sz="0" w:space="0" w:color="auto"/>
                    <w:right w:val="none" w:sz="0" w:space="0" w:color="auto"/>
                  </w:divBdr>
                  <w:divsChild>
                    <w:div w:id="510951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31499521">
      <w:bodyDiv w:val="1"/>
      <w:marLeft w:val="0"/>
      <w:marRight w:val="0"/>
      <w:marTop w:val="0"/>
      <w:marBottom w:val="0"/>
      <w:divBdr>
        <w:top w:val="none" w:sz="0" w:space="0" w:color="auto"/>
        <w:left w:val="none" w:sz="0" w:space="0" w:color="auto"/>
        <w:bottom w:val="none" w:sz="0" w:space="0" w:color="auto"/>
        <w:right w:val="none" w:sz="0" w:space="0" w:color="auto"/>
      </w:divBdr>
      <w:divsChild>
        <w:div w:id="115413739">
          <w:marLeft w:val="0"/>
          <w:marRight w:val="0"/>
          <w:marTop w:val="0"/>
          <w:marBottom w:val="0"/>
          <w:divBdr>
            <w:top w:val="none" w:sz="0" w:space="0" w:color="auto"/>
            <w:left w:val="none" w:sz="0" w:space="0" w:color="auto"/>
            <w:bottom w:val="none" w:sz="0" w:space="0" w:color="auto"/>
            <w:right w:val="none" w:sz="0" w:space="0" w:color="auto"/>
          </w:divBdr>
          <w:divsChild>
            <w:div w:id="1681857298">
              <w:marLeft w:val="0"/>
              <w:marRight w:val="0"/>
              <w:marTop w:val="0"/>
              <w:marBottom w:val="0"/>
              <w:divBdr>
                <w:top w:val="none" w:sz="0" w:space="0" w:color="auto"/>
                <w:left w:val="none" w:sz="0" w:space="0" w:color="auto"/>
                <w:bottom w:val="none" w:sz="0" w:space="0" w:color="auto"/>
                <w:right w:val="none" w:sz="0" w:space="0" w:color="auto"/>
              </w:divBdr>
              <w:divsChild>
                <w:div w:id="1943443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97479074">
          <w:marLeft w:val="0"/>
          <w:marRight w:val="0"/>
          <w:marTop w:val="0"/>
          <w:marBottom w:val="0"/>
          <w:divBdr>
            <w:top w:val="none" w:sz="0" w:space="0" w:color="auto"/>
            <w:left w:val="none" w:sz="0" w:space="0" w:color="auto"/>
            <w:bottom w:val="none" w:sz="0" w:space="0" w:color="auto"/>
            <w:right w:val="none" w:sz="0" w:space="0" w:color="auto"/>
          </w:divBdr>
          <w:divsChild>
            <w:div w:id="998576467">
              <w:marLeft w:val="0"/>
              <w:marRight w:val="0"/>
              <w:marTop w:val="0"/>
              <w:marBottom w:val="0"/>
              <w:divBdr>
                <w:top w:val="none" w:sz="0" w:space="0" w:color="auto"/>
                <w:left w:val="none" w:sz="0" w:space="0" w:color="auto"/>
                <w:bottom w:val="none" w:sz="0" w:space="0" w:color="auto"/>
                <w:right w:val="none" w:sz="0" w:space="0" w:color="auto"/>
              </w:divBdr>
              <w:divsChild>
                <w:div w:id="14486230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60570663">
          <w:marLeft w:val="0"/>
          <w:marRight w:val="0"/>
          <w:marTop w:val="0"/>
          <w:marBottom w:val="0"/>
          <w:divBdr>
            <w:top w:val="none" w:sz="0" w:space="0" w:color="auto"/>
            <w:left w:val="none" w:sz="0" w:space="0" w:color="auto"/>
            <w:bottom w:val="none" w:sz="0" w:space="0" w:color="auto"/>
            <w:right w:val="none" w:sz="0" w:space="0" w:color="auto"/>
          </w:divBdr>
          <w:divsChild>
            <w:div w:id="36593782">
              <w:marLeft w:val="0"/>
              <w:marRight w:val="0"/>
              <w:marTop w:val="0"/>
              <w:marBottom w:val="0"/>
              <w:divBdr>
                <w:top w:val="none" w:sz="0" w:space="0" w:color="auto"/>
                <w:left w:val="none" w:sz="0" w:space="0" w:color="auto"/>
                <w:bottom w:val="none" w:sz="0" w:space="0" w:color="auto"/>
                <w:right w:val="none" w:sz="0" w:space="0" w:color="auto"/>
              </w:divBdr>
              <w:divsChild>
                <w:div w:id="1105180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61177169">
          <w:marLeft w:val="0"/>
          <w:marRight w:val="0"/>
          <w:marTop w:val="0"/>
          <w:marBottom w:val="0"/>
          <w:divBdr>
            <w:top w:val="none" w:sz="0" w:space="0" w:color="auto"/>
            <w:left w:val="none" w:sz="0" w:space="0" w:color="auto"/>
            <w:bottom w:val="none" w:sz="0" w:space="0" w:color="auto"/>
            <w:right w:val="none" w:sz="0" w:space="0" w:color="auto"/>
          </w:divBdr>
          <w:divsChild>
            <w:div w:id="1791431396">
              <w:marLeft w:val="0"/>
              <w:marRight w:val="0"/>
              <w:marTop w:val="0"/>
              <w:marBottom w:val="0"/>
              <w:divBdr>
                <w:top w:val="none" w:sz="0" w:space="0" w:color="auto"/>
                <w:left w:val="none" w:sz="0" w:space="0" w:color="auto"/>
                <w:bottom w:val="none" w:sz="0" w:space="0" w:color="auto"/>
                <w:right w:val="none" w:sz="0" w:space="0" w:color="auto"/>
              </w:divBdr>
              <w:divsChild>
                <w:div w:id="1423840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12312176">
          <w:marLeft w:val="0"/>
          <w:marRight w:val="0"/>
          <w:marTop w:val="0"/>
          <w:marBottom w:val="0"/>
          <w:divBdr>
            <w:top w:val="none" w:sz="0" w:space="0" w:color="auto"/>
            <w:left w:val="none" w:sz="0" w:space="0" w:color="auto"/>
            <w:bottom w:val="none" w:sz="0" w:space="0" w:color="auto"/>
            <w:right w:val="none" w:sz="0" w:space="0" w:color="auto"/>
          </w:divBdr>
          <w:divsChild>
            <w:div w:id="268436155">
              <w:marLeft w:val="0"/>
              <w:marRight w:val="0"/>
              <w:marTop w:val="0"/>
              <w:marBottom w:val="0"/>
              <w:divBdr>
                <w:top w:val="none" w:sz="0" w:space="0" w:color="auto"/>
                <w:left w:val="none" w:sz="0" w:space="0" w:color="auto"/>
                <w:bottom w:val="none" w:sz="0" w:space="0" w:color="auto"/>
                <w:right w:val="none" w:sz="0" w:space="0" w:color="auto"/>
              </w:divBdr>
              <w:divsChild>
                <w:div w:id="21270444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8593724">
      <w:bodyDiv w:val="1"/>
      <w:marLeft w:val="0"/>
      <w:marRight w:val="0"/>
      <w:marTop w:val="0"/>
      <w:marBottom w:val="0"/>
      <w:divBdr>
        <w:top w:val="none" w:sz="0" w:space="0" w:color="auto"/>
        <w:left w:val="none" w:sz="0" w:space="0" w:color="auto"/>
        <w:bottom w:val="none" w:sz="0" w:space="0" w:color="auto"/>
        <w:right w:val="none" w:sz="0" w:space="0" w:color="auto"/>
      </w:divBdr>
    </w:div>
    <w:div w:id="1251311286">
      <w:bodyDiv w:val="1"/>
      <w:marLeft w:val="0"/>
      <w:marRight w:val="0"/>
      <w:marTop w:val="0"/>
      <w:marBottom w:val="0"/>
      <w:divBdr>
        <w:top w:val="none" w:sz="0" w:space="0" w:color="auto"/>
        <w:left w:val="none" w:sz="0" w:space="0" w:color="auto"/>
        <w:bottom w:val="none" w:sz="0" w:space="0" w:color="auto"/>
        <w:right w:val="none" w:sz="0" w:space="0" w:color="auto"/>
      </w:divBdr>
    </w:div>
    <w:div w:id="1263994164">
      <w:bodyDiv w:val="1"/>
      <w:marLeft w:val="0"/>
      <w:marRight w:val="0"/>
      <w:marTop w:val="0"/>
      <w:marBottom w:val="0"/>
      <w:divBdr>
        <w:top w:val="none" w:sz="0" w:space="0" w:color="auto"/>
        <w:left w:val="none" w:sz="0" w:space="0" w:color="auto"/>
        <w:bottom w:val="none" w:sz="0" w:space="0" w:color="auto"/>
        <w:right w:val="none" w:sz="0" w:space="0" w:color="auto"/>
      </w:divBdr>
      <w:divsChild>
        <w:div w:id="109905322">
          <w:marLeft w:val="0"/>
          <w:marRight w:val="0"/>
          <w:marTop w:val="0"/>
          <w:marBottom w:val="0"/>
          <w:divBdr>
            <w:top w:val="none" w:sz="0" w:space="0" w:color="auto"/>
            <w:left w:val="none" w:sz="0" w:space="0" w:color="auto"/>
            <w:bottom w:val="none" w:sz="0" w:space="0" w:color="auto"/>
            <w:right w:val="none" w:sz="0" w:space="0" w:color="auto"/>
          </w:divBdr>
        </w:div>
        <w:div w:id="143281553">
          <w:marLeft w:val="0"/>
          <w:marRight w:val="0"/>
          <w:marTop w:val="0"/>
          <w:marBottom w:val="0"/>
          <w:divBdr>
            <w:top w:val="none" w:sz="0" w:space="0" w:color="auto"/>
            <w:left w:val="none" w:sz="0" w:space="0" w:color="auto"/>
            <w:bottom w:val="none" w:sz="0" w:space="0" w:color="auto"/>
            <w:right w:val="none" w:sz="0" w:space="0" w:color="auto"/>
          </w:divBdr>
        </w:div>
        <w:div w:id="835077944">
          <w:marLeft w:val="0"/>
          <w:marRight w:val="0"/>
          <w:marTop w:val="0"/>
          <w:marBottom w:val="0"/>
          <w:divBdr>
            <w:top w:val="none" w:sz="0" w:space="0" w:color="auto"/>
            <w:left w:val="none" w:sz="0" w:space="0" w:color="auto"/>
            <w:bottom w:val="none" w:sz="0" w:space="0" w:color="auto"/>
            <w:right w:val="none" w:sz="0" w:space="0" w:color="auto"/>
          </w:divBdr>
        </w:div>
        <w:div w:id="1139153535">
          <w:marLeft w:val="0"/>
          <w:marRight w:val="0"/>
          <w:marTop w:val="0"/>
          <w:marBottom w:val="0"/>
          <w:divBdr>
            <w:top w:val="none" w:sz="0" w:space="0" w:color="auto"/>
            <w:left w:val="none" w:sz="0" w:space="0" w:color="auto"/>
            <w:bottom w:val="none" w:sz="0" w:space="0" w:color="auto"/>
            <w:right w:val="none" w:sz="0" w:space="0" w:color="auto"/>
          </w:divBdr>
        </w:div>
        <w:div w:id="1642036814">
          <w:marLeft w:val="0"/>
          <w:marRight w:val="0"/>
          <w:marTop w:val="0"/>
          <w:marBottom w:val="0"/>
          <w:divBdr>
            <w:top w:val="none" w:sz="0" w:space="0" w:color="auto"/>
            <w:left w:val="none" w:sz="0" w:space="0" w:color="auto"/>
            <w:bottom w:val="none" w:sz="0" w:space="0" w:color="auto"/>
            <w:right w:val="none" w:sz="0" w:space="0" w:color="auto"/>
          </w:divBdr>
        </w:div>
      </w:divsChild>
    </w:div>
    <w:div w:id="1278180152">
      <w:bodyDiv w:val="1"/>
      <w:marLeft w:val="0"/>
      <w:marRight w:val="0"/>
      <w:marTop w:val="0"/>
      <w:marBottom w:val="0"/>
      <w:divBdr>
        <w:top w:val="none" w:sz="0" w:space="0" w:color="auto"/>
        <w:left w:val="none" w:sz="0" w:space="0" w:color="auto"/>
        <w:bottom w:val="none" w:sz="0" w:space="0" w:color="auto"/>
        <w:right w:val="none" w:sz="0" w:space="0" w:color="auto"/>
      </w:divBdr>
    </w:div>
    <w:div w:id="1296788774">
      <w:bodyDiv w:val="1"/>
      <w:marLeft w:val="0"/>
      <w:marRight w:val="0"/>
      <w:marTop w:val="0"/>
      <w:marBottom w:val="0"/>
      <w:divBdr>
        <w:top w:val="none" w:sz="0" w:space="0" w:color="auto"/>
        <w:left w:val="none" w:sz="0" w:space="0" w:color="auto"/>
        <w:bottom w:val="none" w:sz="0" w:space="0" w:color="auto"/>
        <w:right w:val="none" w:sz="0" w:space="0" w:color="auto"/>
      </w:divBdr>
    </w:div>
    <w:div w:id="1321887875">
      <w:bodyDiv w:val="1"/>
      <w:marLeft w:val="0"/>
      <w:marRight w:val="0"/>
      <w:marTop w:val="0"/>
      <w:marBottom w:val="0"/>
      <w:divBdr>
        <w:top w:val="none" w:sz="0" w:space="0" w:color="auto"/>
        <w:left w:val="none" w:sz="0" w:space="0" w:color="auto"/>
        <w:bottom w:val="none" w:sz="0" w:space="0" w:color="auto"/>
        <w:right w:val="none" w:sz="0" w:space="0" w:color="auto"/>
      </w:divBdr>
      <w:divsChild>
        <w:div w:id="431821033">
          <w:marLeft w:val="0"/>
          <w:marRight w:val="0"/>
          <w:marTop w:val="0"/>
          <w:marBottom w:val="0"/>
          <w:divBdr>
            <w:top w:val="none" w:sz="0" w:space="0" w:color="auto"/>
            <w:left w:val="none" w:sz="0" w:space="0" w:color="auto"/>
            <w:bottom w:val="none" w:sz="0" w:space="0" w:color="auto"/>
            <w:right w:val="none" w:sz="0" w:space="0" w:color="auto"/>
          </w:divBdr>
        </w:div>
        <w:div w:id="666247257">
          <w:marLeft w:val="0"/>
          <w:marRight w:val="0"/>
          <w:marTop w:val="0"/>
          <w:marBottom w:val="0"/>
          <w:divBdr>
            <w:top w:val="none" w:sz="0" w:space="0" w:color="auto"/>
            <w:left w:val="none" w:sz="0" w:space="0" w:color="auto"/>
            <w:bottom w:val="none" w:sz="0" w:space="0" w:color="auto"/>
            <w:right w:val="none" w:sz="0" w:space="0" w:color="auto"/>
          </w:divBdr>
        </w:div>
      </w:divsChild>
    </w:div>
    <w:div w:id="1325086630">
      <w:bodyDiv w:val="1"/>
      <w:marLeft w:val="0"/>
      <w:marRight w:val="0"/>
      <w:marTop w:val="0"/>
      <w:marBottom w:val="0"/>
      <w:divBdr>
        <w:top w:val="none" w:sz="0" w:space="0" w:color="auto"/>
        <w:left w:val="none" w:sz="0" w:space="0" w:color="auto"/>
        <w:bottom w:val="none" w:sz="0" w:space="0" w:color="auto"/>
        <w:right w:val="none" w:sz="0" w:space="0" w:color="auto"/>
      </w:divBdr>
    </w:div>
    <w:div w:id="1329136356">
      <w:bodyDiv w:val="1"/>
      <w:marLeft w:val="0"/>
      <w:marRight w:val="0"/>
      <w:marTop w:val="0"/>
      <w:marBottom w:val="0"/>
      <w:divBdr>
        <w:top w:val="none" w:sz="0" w:space="0" w:color="auto"/>
        <w:left w:val="none" w:sz="0" w:space="0" w:color="auto"/>
        <w:bottom w:val="none" w:sz="0" w:space="0" w:color="auto"/>
        <w:right w:val="none" w:sz="0" w:space="0" w:color="auto"/>
      </w:divBdr>
    </w:div>
    <w:div w:id="1338849277">
      <w:bodyDiv w:val="1"/>
      <w:marLeft w:val="0"/>
      <w:marRight w:val="0"/>
      <w:marTop w:val="0"/>
      <w:marBottom w:val="0"/>
      <w:divBdr>
        <w:top w:val="none" w:sz="0" w:space="0" w:color="auto"/>
        <w:left w:val="none" w:sz="0" w:space="0" w:color="auto"/>
        <w:bottom w:val="none" w:sz="0" w:space="0" w:color="auto"/>
        <w:right w:val="none" w:sz="0" w:space="0" w:color="auto"/>
      </w:divBdr>
    </w:div>
    <w:div w:id="1354913336">
      <w:bodyDiv w:val="1"/>
      <w:marLeft w:val="0"/>
      <w:marRight w:val="0"/>
      <w:marTop w:val="0"/>
      <w:marBottom w:val="0"/>
      <w:divBdr>
        <w:top w:val="none" w:sz="0" w:space="0" w:color="auto"/>
        <w:left w:val="none" w:sz="0" w:space="0" w:color="auto"/>
        <w:bottom w:val="none" w:sz="0" w:space="0" w:color="auto"/>
        <w:right w:val="none" w:sz="0" w:space="0" w:color="auto"/>
      </w:divBdr>
      <w:divsChild>
        <w:div w:id="912817213">
          <w:marLeft w:val="547"/>
          <w:marRight w:val="0"/>
          <w:marTop w:val="0"/>
          <w:marBottom w:val="0"/>
          <w:divBdr>
            <w:top w:val="none" w:sz="0" w:space="0" w:color="auto"/>
            <w:left w:val="none" w:sz="0" w:space="0" w:color="auto"/>
            <w:bottom w:val="none" w:sz="0" w:space="0" w:color="auto"/>
            <w:right w:val="none" w:sz="0" w:space="0" w:color="auto"/>
          </w:divBdr>
        </w:div>
      </w:divsChild>
    </w:div>
    <w:div w:id="1356997819">
      <w:bodyDiv w:val="1"/>
      <w:marLeft w:val="0"/>
      <w:marRight w:val="0"/>
      <w:marTop w:val="0"/>
      <w:marBottom w:val="0"/>
      <w:divBdr>
        <w:top w:val="none" w:sz="0" w:space="0" w:color="auto"/>
        <w:left w:val="none" w:sz="0" w:space="0" w:color="auto"/>
        <w:bottom w:val="none" w:sz="0" w:space="0" w:color="auto"/>
        <w:right w:val="none" w:sz="0" w:space="0" w:color="auto"/>
      </w:divBdr>
    </w:div>
    <w:div w:id="1359576029">
      <w:bodyDiv w:val="1"/>
      <w:marLeft w:val="0"/>
      <w:marRight w:val="0"/>
      <w:marTop w:val="0"/>
      <w:marBottom w:val="0"/>
      <w:divBdr>
        <w:top w:val="none" w:sz="0" w:space="0" w:color="auto"/>
        <w:left w:val="none" w:sz="0" w:space="0" w:color="auto"/>
        <w:bottom w:val="none" w:sz="0" w:space="0" w:color="auto"/>
        <w:right w:val="none" w:sz="0" w:space="0" w:color="auto"/>
      </w:divBdr>
    </w:div>
    <w:div w:id="1363438306">
      <w:bodyDiv w:val="1"/>
      <w:marLeft w:val="0"/>
      <w:marRight w:val="0"/>
      <w:marTop w:val="0"/>
      <w:marBottom w:val="0"/>
      <w:divBdr>
        <w:top w:val="none" w:sz="0" w:space="0" w:color="auto"/>
        <w:left w:val="none" w:sz="0" w:space="0" w:color="auto"/>
        <w:bottom w:val="none" w:sz="0" w:space="0" w:color="auto"/>
        <w:right w:val="none" w:sz="0" w:space="0" w:color="auto"/>
      </w:divBdr>
    </w:div>
    <w:div w:id="1387535520">
      <w:bodyDiv w:val="1"/>
      <w:marLeft w:val="0"/>
      <w:marRight w:val="0"/>
      <w:marTop w:val="0"/>
      <w:marBottom w:val="0"/>
      <w:divBdr>
        <w:top w:val="none" w:sz="0" w:space="0" w:color="auto"/>
        <w:left w:val="none" w:sz="0" w:space="0" w:color="auto"/>
        <w:bottom w:val="none" w:sz="0" w:space="0" w:color="auto"/>
        <w:right w:val="none" w:sz="0" w:space="0" w:color="auto"/>
      </w:divBdr>
    </w:div>
    <w:div w:id="1387949975">
      <w:bodyDiv w:val="1"/>
      <w:marLeft w:val="0"/>
      <w:marRight w:val="0"/>
      <w:marTop w:val="0"/>
      <w:marBottom w:val="0"/>
      <w:divBdr>
        <w:top w:val="none" w:sz="0" w:space="0" w:color="auto"/>
        <w:left w:val="none" w:sz="0" w:space="0" w:color="auto"/>
        <w:bottom w:val="none" w:sz="0" w:space="0" w:color="auto"/>
        <w:right w:val="none" w:sz="0" w:space="0" w:color="auto"/>
      </w:divBdr>
      <w:divsChild>
        <w:div w:id="392235554">
          <w:marLeft w:val="547"/>
          <w:marRight w:val="0"/>
          <w:marTop w:val="0"/>
          <w:marBottom w:val="0"/>
          <w:divBdr>
            <w:top w:val="none" w:sz="0" w:space="0" w:color="auto"/>
            <w:left w:val="none" w:sz="0" w:space="0" w:color="auto"/>
            <w:bottom w:val="none" w:sz="0" w:space="0" w:color="auto"/>
            <w:right w:val="none" w:sz="0" w:space="0" w:color="auto"/>
          </w:divBdr>
        </w:div>
      </w:divsChild>
    </w:div>
    <w:div w:id="1397586473">
      <w:bodyDiv w:val="1"/>
      <w:marLeft w:val="0"/>
      <w:marRight w:val="0"/>
      <w:marTop w:val="0"/>
      <w:marBottom w:val="0"/>
      <w:divBdr>
        <w:top w:val="none" w:sz="0" w:space="0" w:color="auto"/>
        <w:left w:val="none" w:sz="0" w:space="0" w:color="auto"/>
        <w:bottom w:val="none" w:sz="0" w:space="0" w:color="auto"/>
        <w:right w:val="none" w:sz="0" w:space="0" w:color="auto"/>
      </w:divBdr>
    </w:div>
    <w:div w:id="1397587623">
      <w:bodyDiv w:val="1"/>
      <w:marLeft w:val="0"/>
      <w:marRight w:val="0"/>
      <w:marTop w:val="0"/>
      <w:marBottom w:val="0"/>
      <w:divBdr>
        <w:top w:val="none" w:sz="0" w:space="0" w:color="auto"/>
        <w:left w:val="none" w:sz="0" w:space="0" w:color="auto"/>
        <w:bottom w:val="none" w:sz="0" w:space="0" w:color="auto"/>
        <w:right w:val="none" w:sz="0" w:space="0" w:color="auto"/>
      </w:divBdr>
    </w:div>
    <w:div w:id="1429622928">
      <w:bodyDiv w:val="1"/>
      <w:marLeft w:val="0"/>
      <w:marRight w:val="0"/>
      <w:marTop w:val="0"/>
      <w:marBottom w:val="0"/>
      <w:divBdr>
        <w:top w:val="none" w:sz="0" w:space="0" w:color="auto"/>
        <w:left w:val="none" w:sz="0" w:space="0" w:color="auto"/>
        <w:bottom w:val="none" w:sz="0" w:space="0" w:color="auto"/>
        <w:right w:val="none" w:sz="0" w:space="0" w:color="auto"/>
      </w:divBdr>
    </w:div>
    <w:div w:id="1436167956">
      <w:bodyDiv w:val="1"/>
      <w:marLeft w:val="0"/>
      <w:marRight w:val="0"/>
      <w:marTop w:val="0"/>
      <w:marBottom w:val="0"/>
      <w:divBdr>
        <w:top w:val="none" w:sz="0" w:space="0" w:color="auto"/>
        <w:left w:val="none" w:sz="0" w:space="0" w:color="auto"/>
        <w:bottom w:val="none" w:sz="0" w:space="0" w:color="auto"/>
        <w:right w:val="none" w:sz="0" w:space="0" w:color="auto"/>
      </w:divBdr>
      <w:divsChild>
        <w:div w:id="1614173592">
          <w:marLeft w:val="0"/>
          <w:marRight w:val="0"/>
          <w:marTop w:val="0"/>
          <w:marBottom w:val="0"/>
          <w:divBdr>
            <w:top w:val="none" w:sz="0" w:space="0" w:color="auto"/>
            <w:left w:val="none" w:sz="0" w:space="0" w:color="auto"/>
            <w:bottom w:val="none" w:sz="0" w:space="0" w:color="auto"/>
            <w:right w:val="none" w:sz="0" w:space="0" w:color="auto"/>
          </w:divBdr>
          <w:divsChild>
            <w:div w:id="1548758278">
              <w:marLeft w:val="0"/>
              <w:marRight w:val="0"/>
              <w:marTop w:val="0"/>
              <w:marBottom w:val="0"/>
              <w:divBdr>
                <w:top w:val="none" w:sz="0" w:space="0" w:color="auto"/>
                <w:left w:val="none" w:sz="0" w:space="0" w:color="auto"/>
                <w:bottom w:val="none" w:sz="0" w:space="0" w:color="auto"/>
                <w:right w:val="none" w:sz="0" w:space="0" w:color="auto"/>
              </w:divBdr>
              <w:divsChild>
                <w:div w:id="101732150">
                  <w:marLeft w:val="-195"/>
                  <w:marRight w:val="0"/>
                  <w:marTop w:val="0"/>
                  <w:marBottom w:val="0"/>
                  <w:divBdr>
                    <w:top w:val="none" w:sz="0" w:space="0" w:color="auto"/>
                    <w:left w:val="none" w:sz="0" w:space="0" w:color="auto"/>
                    <w:bottom w:val="none" w:sz="0" w:space="0" w:color="auto"/>
                    <w:right w:val="none" w:sz="0" w:space="0" w:color="auto"/>
                  </w:divBdr>
                  <w:divsChild>
                    <w:div w:id="1199511807">
                      <w:marLeft w:val="0"/>
                      <w:marRight w:val="0"/>
                      <w:marTop w:val="255"/>
                      <w:marBottom w:val="0"/>
                      <w:divBdr>
                        <w:top w:val="none" w:sz="0" w:space="0" w:color="auto"/>
                        <w:left w:val="none" w:sz="0" w:space="0" w:color="auto"/>
                        <w:bottom w:val="none" w:sz="0" w:space="0" w:color="auto"/>
                        <w:right w:val="none" w:sz="0" w:space="0" w:color="auto"/>
                      </w:divBdr>
                      <w:divsChild>
                        <w:div w:id="749741247">
                          <w:marLeft w:val="0"/>
                          <w:marRight w:val="0"/>
                          <w:marTop w:val="255"/>
                          <w:marBottom w:val="0"/>
                          <w:divBdr>
                            <w:top w:val="none" w:sz="0" w:space="0" w:color="auto"/>
                            <w:left w:val="none" w:sz="0" w:space="0" w:color="auto"/>
                            <w:bottom w:val="none" w:sz="0" w:space="0" w:color="auto"/>
                            <w:right w:val="none" w:sz="0" w:space="0" w:color="auto"/>
                          </w:divBdr>
                          <w:divsChild>
                            <w:div w:id="596212672">
                              <w:marLeft w:val="0"/>
                              <w:marRight w:val="0"/>
                              <w:marTop w:val="0"/>
                              <w:marBottom w:val="0"/>
                              <w:divBdr>
                                <w:top w:val="none" w:sz="0" w:space="0" w:color="auto"/>
                                <w:left w:val="none" w:sz="0" w:space="0" w:color="auto"/>
                                <w:bottom w:val="none" w:sz="0" w:space="0" w:color="auto"/>
                                <w:right w:val="none" w:sz="0" w:space="0" w:color="auto"/>
                              </w:divBdr>
                              <w:divsChild>
                                <w:div w:id="950404801">
                                  <w:marLeft w:val="0"/>
                                  <w:marRight w:val="0"/>
                                  <w:marTop w:val="0"/>
                                  <w:marBottom w:val="0"/>
                                  <w:divBdr>
                                    <w:top w:val="none" w:sz="0" w:space="0" w:color="auto"/>
                                    <w:left w:val="none" w:sz="0" w:space="0" w:color="auto"/>
                                    <w:bottom w:val="none" w:sz="0" w:space="0" w:color="auto"/>
                                    <w:right w:val="none" w:sz="0" w:space="0" w:color="auto"/>
                                  </w:divBdr>
                                  <w:divsChild>
                                    <w:div w:id="348220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47970894">
      <w:bodyDiv w:val="1"/>
      <w:marLeft w:val="0"/>
      <w:marRight w:val="0"/>
      <w:marTop w:val="0"/>
      <w:marBottom w:val="0"/>
      <w:divBdr>
        <w:top w:val="none" w:sz="0" w:space="0" w:color="auto"/>
        <w:left w:val="none" w:sz="0" w:space="0" w:color="auto"/>
        <w:bottom w:val="none" w:sz="0" w:space="0" w:color="auto"/>
        <w:right w:val="none" w:sz="0" w:space="0" w:color="auto"/>
      </w:divBdr>
      <w:divsChild>
        <w:div w:id="57214453">
          <w:marLeft w:val="0"/>
          <w:marRight w:val="0"/>
          <w:marTop w:val="0"/>
          <w:marBottom w:val="0"/>
          <w:divBdr>
            <w:top w:val="none" w:sz="0" w:space="0" w:color="auto"/>
            <w:left w:val="none" w:sz="0" w:space="0" w:color="auto"/>
            <w:bottom w:val="none" w:sz="0" w:space="0" w:color="auto"/>
            <w:right w:val="none" w:sz="0" w:space="0" w:color="auto"/>
          </w:divBdr>
        </w:div>
        <w:div w:id="81342024">
          <w:marLeft w:val="0"/>
          <w:marRight w:val="0"/>
          <w:marTop w:val="0"/>
          <w:marBottom w:val="0"/>
          <w:divBdr>
            <w:top w:val="none" w:sz="0" w:space="0" w:color="auto"/>
            <w:left w:val="none" w:sz="0" w:space="0" w:color="auto"/>
            <w:bottom w:val="none" w:sz="0" w:space="0" w:color="auto"/>
            <w:right w:val="none" w:sz="0" w:space="0" w:color="auto"/>
          </w:divBdr>
        </w:div>
        <w:div w:id="275872150">
          <w:marLeft w:val="0"/>
          <w:marRight w:val="0"/>
          <w:marTop w:val="0"/>
          <w:marBottom w:val="0"/>
          <w:divBdr>
            <w:top w:val="none" w:sz="0" w:space="0" w:color="auto"/>
            <w:left w:val="none" w:sz="0" w:space="0" w:color="auto"/>
            <w:bottom w:val="none" w:sz="0" w:space="0" w:color="auto"/>
            <w:right w:val="none" w:sz="0" w:space="0" w:color="auto"/>
          </w:divBdr>
        </w:div>
        <w:div w:id="484467561">
          <w:marLeft w:val="0"/>
          <w:marRight w:val="0"/>
          <w:marTop w:val="0"/>
          <w:marBottom w:val="0"/>
          <w:divBdr>
            <w:top w:val="none" w:sz="0" w:space="0" w:color="auto"/>
            <w:left w:val="none" w:sz="0" w:space="0" w:color="auto"/>
            <w:bottom w:val="none" w:sz="0" w:space="0" w:color="auto"/>
            <w:right w:val="none" w:sz="0" w:space="0" w:color="auto"/>
          </w:divBdr>
        </w:div>
        <w:div w:id="604460599">
          <w:marLeft w:val="0"/>
          <w:marRight w:val="0"/>
          <w:marTop w:val="0"/>
          <w:marBottom w:val="0"/>
          <w:divBdr>
            <w:top w:val="none" w:sz="0" w:space="0" w:color="auto"/>
            <w:left w:val="none" w:sz="0" w:space="0" w:color="auto"/>
            <w:bottom w:val="none" w:sz="0" w:space="0" w:color="auto"/>
            <w:right w:val="none" w:sz="0" w:space="0" w:color="auto"/>
          </w:divBdr>
        </w:div>
        <w:div w:id="641693563">
          <w:marLeft w:val="0"/>
          <w:marRight w:val="0"/>
          <w:marTop w:val="0"/>
          <w:marBottom w:val="0"/>
          <w:divBdr>
            <w:top w:val="none" w:sz="0" w:space="0" w:color="auto"/>
            <w:left w:val="none" w:sz="0" w:space="0" w:color="auto"/>
            <w:bottom w:val="none" w:sz="0" w:space="0" w:color="auto"/>
            <w:right w:val="none" w:sz="0" w:space="0" w:color="auto"/>
          </w:divBdr>
        </w:div>
        <w:div w:id="743263541">
          <w:marLeft w:val="0"/>
          <w:marRight w:val="0"/>
          <w:marTop w:val="0"/>
          <w:marBottom w:val="0"/>
          <w:divBdr>
            <w:top w:val="none" w:sz="0" w:space="0" w:color="auto"/>
            <w:left w:val="none" w:sz="0" w:space="0" w:color="auto"/>
            <w:bottom w:val="none" w:sz="0" w:space="0" w:color="auto"/>
            <w:right w:val="none" w:sz="0" w:space="0" w:color="auto"/>
          </w:divBdr>
        </w:div>
        <w:div w:id="763764685">
          <w:marLeft w:val="0"/>
          <w:marRight w:val="0"/>
          <w:marTop w:val="0"/>
          <w:marBottom w:val="0"/>
          <w:divBdr>
            <w:top w:val="none" w:sz="0" w:space="0" w:color="auto"/>
            <w:left w:val="none" w:sz="0" w:space="0" w:color="auto"/>
            <w:bottom w:val="none" w:sz="0" w:space="0" w:color="auto"/>
            <w:right w:val="none" w:sz="0" w:space="0" w:color="auto"/>
          </w:divBdr>
        </w:div>
        <w:div w:id="788744539">
          <w:marLeft w:val="0"/>
          <w:marRight w:val="0"/>
          <w:marTop w:val="0"/>
          <w:marBottom w:val="0"/>
          <w:divBdr>
            <w:top w:val="none" w:sz="0" w:space="0" w:color="auto"/>
            <w:left w:val="none" w:sz="0" w:space="0" w:color="auto"/>
            <w:bottom w:val="none" w:sz="0" w:space="0" w:color="auto"/>
            <w:right w:val="none" w:sz="0" w:space="0" w:color="auto"/>
          </w:divBdr>
        </w:div>
        <w:div w:id="864682935">
          <w:marLeft w:val="0"/>
          <w:marRight w:val="0"/>
          <w:marTop w:val="0"/>
          <w:marBottom w:val="0"/>
          <w:divBdr>
            <w:top w:val="none" w:sz="0" w:space="0" w:color="auto"/>
            <w:left w:val="none" w:sz="0" w:space="0" w:color="auto"/>
            <w:bottom w:val="none" w:sz="0" w:space="0" w:color="auto"/>
            <w:right w:val="none" w:sz="0" w:space="0" w:color="auto"/>
          </w:divBdr>
        </w:div>
        <w:div w:id="1079980036">
          <w:marLeft w:val="0"/>
          <w:marRight w:val="0"/>
          <w:marTop w:val="0"/>
          <w:marBottom w:val="0"/>
          <w:divBdr>
            <w:top w:val="none" w:sz="0" w:space="0" w:color="auto"/>
            <w:left w:val="none" w:sz="0" w:space="0" w:color="auto"/>
            <w:bottom w:val="none" w:sz="0" w:space="0" w:color="auto"/>
            <w:right w:val="none" w:sz="0" w:space="0" w:color="auto"/>
          </w:divBdr>
        </w:div>
        <w:div w:id="1167746978">
          <w:marLeft w:val="0"/>
          <w:marRight w:val="0"/>
          <w:marTop w:val="0"/>
          <w:marBottom w:val="0"/>
          <w:divBdr>
            <w:top w:val="none" w:sz="0" w:space="0" w:color="auto"/>
            <w:left w:val="none" w:sz="0" w:space="0" w:color="auto"/>
            <w:bottom w:val="none" w:sz="0" w:space="0" w:color="auto"/>
            <w:right w:val="none" w:sz="0" w:space="0" w:color="auto"/>
          </w:divBdr>
        </w:div>
        <w:div w:id="1218666726">
          <w:marLeft w:val="0"/>
          <w:marRight w:val="0"/>
          <w:marTop w:val="0"/>
          <w:marBottom w:val="0"/>
          <w:divBdr>
            <w:top w:val="none" w:sz="0" w:space="0" w:color="auto"/>
            <w:left w:val="none" w:sz="0" w:space="0" w:color="auto"/>
            <w:bottom w:val="none" w:sz="0" w:space="0" w:color="auto"/>
            <w:right w:val="none" w:sz="0" w:space="0" w:color="auto"/>
          </w:divBdr>
        </w:div>
        <w:div w:id="1481536709">
          <w:marLeft w:val="0"/>
          <w:marRight w:val="0"/>
          <w:marTop w:val="0"/>
          <w:marBottom w:val="0"/>
          <w:divBdr>
            <w:top w:val="none" w:sz="0" w:space="0" w:color="auto"/>
            <w:left w:val="none" w:sz="0" w:space="0" w:color="auto"/>
            <w:bottom w:val="none" w:sz="0" w:space="0" w:color="auto"/>
            <w:right w:val="none" w:sz="0" w:space="0" w:color="auto"/>
          </w:divBdr>
        </w:div>
        <w:div w:id="1482888880">
          <w:marLeft w:val="0"/>
          <w:marRight w:val="0"/>
          <w:marTop w:val="0"/>
          <w:marBottom w:val="0"/>
          <w:divBdr>
            <w:top w:val="none" w:sz="0" w:space="0" w:color="auto"/>
            <w:left w:val="none" w:sz="0" w:space="0" w:color="auto"/>
            <w:bottom w:val="none" w:sz="0" w:space="0" w:color="auto"/>
            <w:right w:val="none" w:sz="0" w:space="0" w:color="auto"/>
          </w:divBdr>
        </w:div>
        <w:div w:id="1484546290">
          <w:marLeft w:val="0"/>
          <w:marRight w:val="0"/>
          <w:marTop w:val="0"/>
          <w:marBottom w:val="0"/>
          <w:divBdr>
            <w:top w:val="none" w:sz="0" w:space="0" w:color="auto"/>
            <w:left w:val="none" w:sz="0" w:space="0" w:color="auto"/>
            <w:bottom w:val="none" w:sz="0" w:space="0" w:color="auto"/>
            <w:right w:val="none" w:sz="0" w:space="0" w:color="auto"/>
          </w:divBdr>
        </w:div>
        <w:div w:id="1564944111">
          <w:marLeft w:val="0"/>
          <w:marRight w:val="0"/>
          <w:marTop w:val="0"/>
          <w:marBottom w:val="0"/>
          <w:divBdr>
            <w:top w:val="none" w:sz="0" w:space="0" w:color="auto"/>
            <w:left w:val="none" w:sz="0" w:space="0" w:color="auto"/>
            <w:bottom w:val="none" w:sz="0" w:space="0" w:color="auto"/>
            <w:right w:val="none" w:sz="0" w:space="0" w:color="auto"/>
          </w:divBdr>
        </w:div>
        <w:div w:id="1575892453">
          <w:marLeft w:val="0"/>
          <w:marRight w:val="0"/>
          <w:marTop w:val="0"/>
          <w:marBottom w:val="0"/>
          <w:divBdr>
            <w:top w:val="none" w:sz="0" w:space="0" w:color="auto"/>
            <w:left w:val="none" w:sz="0" w:space="0" w:color="auto"/>
            <w:bottom w:val="none" w:sz="0" w:space="0" w:color="auto"/>
            <w:right w:val="none" w:sz="0" w:space="0" w:color="auto"/>
          </w:divBdr>
        </w:div>
        <w:div w:id="1657416529">
          <w:marLeft w:val="0"/>
          <w:marRight w:val="0"/>
          <w:marTop w:val="0"/>
          <w:marBottom w:val="0"/>
          <w:divBdr>
            <w:top w:val="none" w:sz="0" w:space="0" w:color="auto"/>
            <w:left w:val="none" w:sz="0" w:space="0" w:color="auto"/>
            <w:bottom w:val="none" w:sz="0" w:space="0" w:color="auto"/>
            <w:right w:val="none" w:sz="0" w:space="0" w:color="auto"/>
          </w:divBdr>
        </w:div>
        <w:div w:id="1730954072">
          <w:marLeft w:val="0"/>
          <w:marRight w:val="0"/>
          <w:marTop w:val="0"/>
          <w:marBottom w:val="0"/>
          <w:divBdr>
            <w:top w:val="none" w:sz="0" w:space="0" w:color="auto"/>
            <w:left w:val="none" w:sz="0" w:space="0" w:color="auto"/>
            <w:bottom w:val="none" w:sz="0" w:space="0" w:color="auto"/>
            <w:right w:val="none" w:sz="0" w:space="0" w:color="auto"/>
          </w:divBdr>
        </w:div>
        <w:div w:id="1913346780">
          <w:marLeft w:val="0"/>
          <w:marRight w:val="0"/>
          <w:marTop w:val="0"/>
          <w:marBottom w:val="0"/>
          <w:divBdr>
            <w:top w:val="none" w:sz="0" w:space="0" w:color="auto"/>
            <w:left w:val="none" w:sz="0" w:space="0" w:color="auto"/>
            <w:bottom w:val="none" w:sz="0" w:space="0" w:color="auto"/>
            <w:right w:val="none" w:sz="0" w:space="0" w:color="auto"/>
          </w:divBdr>
        </w:div>
        <w:div w:id="2048986952">
          <w:marLeft w:val="0"/>
          <w:marRight w:val="0"/>
          <w:marTop w:val="0"/>
          <w:marBottom w:val="0"/>
          <w:divBdr>
            <w:top w:val="none" w:sz="0" w:space="0" w:color="auto"/>
            <w:left w:val="none" w:sz="0" w:space="0" w:color="auto"/>
            <w:bottom w:val="none" w:sz="0" w:space="0" w:color="auto"/>
            <w:right w:val="none" w:sz="0" w:space="0" w:color="auto"/>
          </w:divBdr>
        </w:div>
      </w:divsChild>
    </w:div>
    <w:div w:id="1448696898">
      <w:bodyDiv w:val="1"/>
      <w:marLeft w:val="0"/>
      <w:marRight w:val="0"/>
      <w:marTop w:val="0"/>
      <w:marBottom w:val="0"/>
      <w:divBdr>
        <w:top w:val="none" w:sz="0" w:space="0" w:color="auto"/>
        <w:left w:val="none" w:sz="0" w:space="0" w:color="auto"/>
        <w:bottom w:val="none" w:sz="0" w:space="0" w:color="auto"/>
        <w:right w:val="none" w:sz="0" w:space="0" w:color="auto"/>
      </w:divBdr>
    </w:div>
    <w:div w:id="1455443193">
      <w:bodyDiv w:val="1"/>
      <w:marLeft w:val="0"/>
      <w:marRight w:val="0"/>
      <w:marTop w:val="0"/>
      <w:marBottom w:val="0"/>
      <w:divBdr>
        <w:top w:val="none" w:sz="0" w:space="0" w:color="auto"/>
        <w:left w:val="none" w:sz="0" w:space="0" w:color="auto"/>
        <w:bottom w:val="none" w:sz="0" w:space="0" w:color="auto"/>
        <w:right w:val="none" w:sz="0" w:space="0" w:color="auto"/>
      </w:divBdr>
      <w:divsChild>
        <w:div w:id="2102098758">
          <w:marLeft w:val="0"/>
          <w:marRight w:val="0"/>
          <w:marTop w:val="0"/>
          <w:marBottom w:val="0"/>
          <w:divBdr>
            <w:top w:val="single" w:sz="6" w:space="0" w:color="072C6F"/>
            <w:left w:val="single" w:sz="6" w:space="0" w:color="072C6F"/>
            <w:bottom w:val="single" w:sz="6" w:space="8" w:color="072C6F"/>
            <w:right w:val="single" w:sz="6" w:space="0" w:color="072C6F"/>
          </w:divBdr>
          <w:divsChild>
            <w:div w:id="116603391">
              <w:marLeft w:val="0"/>
              <w:marRight w:val="0"/>
              <w:marTop w:val="0"/>
              <w:marBottom w:val="0"/>
              <w:divBdr>
                <w:top w:val="none" w:sz="0" w:space="0" w:color="auto"/>
                <w:left w:val="none" w:sz="0" w:space="0" w:color="auto"/>
                <w:bottom w:val="none" w:sz="0" w:space="0" w:color="auto"/>
                <w:right w:val="none" w:sz="0" w:space="0" w:color="auto"/>
              </w:divBdr>
              <w:divsChild>
                <w:div w:id="56198520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sChild>
    </w:div>
    <w:div w:id="1465350486">
      <w:bodyDiv w:val="1"/>
      <w:marLeft w:val="0"/>
      <w:marRight w:val="0"/>
      <w:marTop w:val="0"/>
      <w:marBottom w:val="0"/>
      <w:divBdr>
        <w:top w:val="none" w:sz="0" w:space="0" w:color="auto"/>
        <w:left w:val="none" w:sz="0" w:space="0" w:color="auto"/>
        <w:bottom w:val="none" w:sz="0" w:space="0" w:color="auto"/>
        <w:right w:val="none" w:sz="0" w:space="0" w:color="auto"/>
      </w:divBdr>
    </w:div>
    <w:div w:id="1465658376">
      <w:bodyDiv w:val="1"/>
      <w:marLeft w:val="0"/>
      <w:marRight w:val="0"/>
      <w:marTop w:val="0"/>
      <w:marBottom w:val="0"/>
      <w:divBdr>
        <w:top w:val="none" w:sz="0" w:space="0" w:color="auto"/>
        <w:left w:val="none" w:sz="0" w:space="0" w:color="auto"/>
        <w:bottom w:val="none" w:sz="0" w:space="0" w:color="auto"/>
        <w:right w:val="none" w:sz="0" w:space="0" w:color="auto"/>
      </w:divBdr>
    </w:div>
    <w:div w:id="1502117642">
      <w:bodyDiv w:val="1"/>
      <w:marLeft w:val="0"/>
      <w:marRight w:val="0"/>
      <w:marTop w:val="0"/>
      <w:marBottom w:val="0"/>
      <w:divBdr>
        <w:top w:val="none" w:sz="0" w:space="0" w:color="auto"/>
        <w:left w:val="none" w:sz="0" w:space="0" w:color="auto"/>
        <w:bottom w:val="none" w:sz="0" w:space="0" w:color="auto"/>
        <w:right w:val="none" w:sz="0" w:space="0" w:color="auto"/>
      </w:divBdr>
    </w:div>
    <w:div w:id="1507131788">
      <w:bodyDiv w:val="1"/>
      <w:marLeft w:val="0"/>
      <w:marRight w:val="0"/>
      <w:marTop w:val="0"/>
      <w:marBottom w:val="0"/>
      <w:divBdr>
        <w:top w:val="none" w:sz="0" w:space="0" w:color="auto"/>
        <w:left w:val="none" w:sz="0" w:space="0" w:color="auto"/>
        <w:bottom w:val="none" w:sz="0" w:space="0" w:color="auto"/>
        <w:right w:val="none" w:sz="0" w:space="0" w:color="auto"/>
      </w:divBdr>
    </w:div>
    <w:div w:id="1514761199">
      <w:bodyDiv w:val="1"/>
      <w:marLeft w:val="0"/>
      <w:marRight w:val="0"/>
      <w:marTop w:val="0"/>
      <w:marBottom w:val="0"/>
      <w:divBdr>
        <w:top w:val="none" w:sz="0" w:space="0" w:color="auto"/>
        <w:left w:val="none" w:sz="0" w:space="0" w:color="auto"/>
        <w:bottom w:val="none" w:sz="0" w:space="0" w:color="auto"/>
        <w:right w:val="none" w:sz="0" w:space="0" w:color="auto"/>
      </w:divBdr>
    </w:div>
    <w:div w:id="1535271037">
      <w:bodyDiv w:val="1"/>
      <w:marLeft w:val="0"/>
      <w:marRight w:val="0"/>
      <w:marTop w:val="0"/>
      <w:marBottom w:val="0"/>
      <w:divBdr>
        <w:top w:val="none" w:sz="0" w:space="0" w:color="auto"/>
        <w:left w:val="none" w:sz="0" w:space="0" w:color="auto"/>
        <w:bottom w:val="none" w:sz="0" w:space="0" w:color="auto"/>
        <w:right w:val="none" w:sz="0" w:space="0" w:color="auto"/>
      </w:divBdr>
    </w:div>
    <w:div w:id="1572274723">
      <w:bodyDiv w:val="1"/>
      <w:marLeft w:val="0"/>
      <w:marRight w:val="0"/>
      <w:marTop w:val="0"/>
      <w:marBottom w:val="0"/>
      <w:divBdr>
        <w:top w:val="none" w:sz="0" w:space="0" w:color="auto"/>
        <w:left w:val="none" w:sz="0" w:space="0" w:color="auto"/>
        <w:bottom w:val="none" w:sz="0" w:space="0" w:color="auto"/>
        <w:right w:val="none" w:sz="0" w:space="0" w:color="auto"/>
      </w:divBdr>
      <w:divsChild>
        <w:div w:id="1032262223">
          <w:marLeft w:val="0"/>
          <w:marRight w:val="0"/>
          <w:marTop w:val="0"/>
          <w:marBottom w:val="0"/>
          <w:divBdr>
            <w:top w:val="none" w:sz="0" w:space="0" w:color="auto"/>
            <w:left w:val="none" w:sz="0" w:space="0" w:color="auto"/>
            <w:bottom w:val="none" w:sz="0" w:space="0" w:color="auto"/>
            <w:right w:val="none" w:sz="0" w:space="0" w:color="auto"/>
          </w:divBdr>
        </w:div>
        <w:div w:id="1084380641">
          <w:marLeft w:val="0"/>
          <w:marRight w:val="0"/>
          <w:marTop w:val="0"/>
          <w:marBottom w:val="0"/>
          <w:divBdr>
            <w:top w:val="none" w:sz="0" w:space="0" w:color="auto"/>
            <w:left w:val="none" w:sz="0" w:space="0" w:color="auto"/>
            <w:bottom w:val="none" w:sz="0" w:space="0" w:color="auto"/>
            <w:right w:val="none" w:sz="0" w:space="0" w:color="auto"/>
          </w:divBdr>
        </w:div>
        <w:div w:id="1158612828">
          <w:marLeft w:val="0"/>
          <w:marRight w:val="0"/>
          <w:marTop w:val="0"/>
          <w:marBottom w:val="0"/>
          <w:divBdr>
            <w:top w:val="none" w:sz="0" w:space="0" w:color="auto"/>
            <w:left w:val="none" w:sz="0" w:space="0" w:color="auto"/>
            <w:bottom w:val="none" w:sz="0" w:space="0" w:color="auto"/>
            <w:right w:val="none" w:sz="0" w:space="0" w:color="auto"/>
          </w:divBdr>
        </w:div>
        <w:div w:id="1392771250">
          <w:marLeft w:val="0"/>
          <w:marRight w:val="0"/>
          <w:marTop w:val="0"/>
          <w:marBottom w:val="0"/>
          <w:divBdr>
            <w:top w:val="none" w:sz="0" w:space="0" w:color="auto"/>
            <w:left w:val="none" w:sz="0" w:space="0" w:color="auto"/>
            <w:bottom w:val="none" w:sz="0" w:space="0" w:color="auto"/>
            <w:right w:val="none" w:sz="0" w:space="0" w:color="auto"/>
          </w:divBdr>
        </w:div>
        <w:div w:id="1461145847">
          <w:marLeft w:val="0"/>
          <w:marRight w:val="0"/>
          <w:marTop w:val="0"/>
          <w:marBottom w:val="0"/>
          <w:divBdr>
            <w:top w:val="none" w:sz="0" w:space="0" w:color="auto"/>
            <w:left w:val="none" w:sz="0" w:space="0" w:color="auto"/>
            <w:bottom w:val="none" w:sz="0" w:space="0" w:color="auto"/>
            <w:right w:val="none" w:sz="0" w:space="0" w:color="auto"/>
          </w:divBdr>
        </w:div>
      </w:divsChild>
    </w:div>
    <w:div w:id="1573008490">
      <w:bodyDiv w:val="1"/>
      <w:marLeft w:val="0"/>
      <w:marRight w:val="0"/>
      <w:marTop w:val="0"/>
      <w:marBottom w:val="0"/>
      <w:divBdr>
        <w:top w:val="none" w:sz="0" w:space="0" w:color="auto"/>
        <w:left w:val="none" w:sz="0" w:space="0" w:color="auto"/>
        <w:bottom w:val="none" w:sz="0" w:space="0" w:color="auto"/>
        <w:right w:val="none" w:sz="0" w:space="0" w:color="auto"/>
      </w:divBdr>
    </w:div>
    <w:div w:id="1607928129">
      <w:bodyDiv w:val="1"/>
      <w:marLeft w:val="0"/>
      <w:marRight w:val="0"/>
      <w:marTop w:val="0"/>
      <w:marBottom w:val="0"/>
      <w:divBdr>
        <w:top w:val="none" w:sz="0" w:space="0" w:color="auto"/>
        <w:left w:val="none" w:sz="0" w:space="0" w:color="auto"/>
        <w:bottom w:val="none" w:sz="0" w:space="0" w:color="auto"/>
        <w:right w:val="none" w:sz="0" w:space="0" w:color="auto"/>
      </w:divBdr>
    </w:div>
    <w:div w:id="1608778438">
      <w:bodyDiv w:val="1"/>
      <w:marLeft w:val="0"/>
      <w:marRight w:val="0"/>
      <w:marTop w:val="0"/>
      <w:marBottom w:val="0"/>
      <w:divBdr>
        <w:top w:val="none" w:sz="0" w:space="0" w:color="auto"/>
        <w:left w:val="none" w:sz="0" w:space="0" w:color="auto"/>
        <w:bottom w:val="none" w:sz="0" w:space="0" w:color="auto"/>
        <w:right w:val="none" w:sz="0" w:space="0" w:color="auto"/>
      </w:divBdr>
    </w:div>
    <w:div w:id="1649163802">
      <w:bodyDiv w:val="1"/>
      <w:marLeft w:val="0"/>
      <w:marRight w:val="0"/>
      <w:marTop w:val="0"/>
      <w:marBottom w:val="0"/>
      <w:divBdr>
        <w:top w:val="none" w:sz="0" w:space="0" w:color="auto"/>
        <w:left w:val="none" w:sz="0" w:space="0" w:color="auto"/>
        <w:bottom w:val="none" w:sz="0" w:space="0" w:color="auto"/>
        <w:right w:val="none" w:sz="0" w:space="0" w:color="auto"/>
      </w:divBdr>
      <w:divsChild>
        <w:div w:id="331875661">
          <w:marLeft w:val="0"/>
          <w:marRight w:val="0"/>
          <w:marTop w:val="0"/>
          <w:marBottom w:val="0"/>
          <w:divBdr>
            <w:top w:val="none" w:sz="0" w:space="0" w:color="auto"/>
            <w:left w:val="none" w:sz="0" w:space="0" w:color="auto"/>
            <w:bottom w:val="none" w:sz="0" w:space="0" w:color="auto"/>
            <w:right w:val="none" w:sz="0" w:space="0" w:color="auto"/>
          </w:divBdr>
          <w:divsChild>
            <w:div w:id="2123452175">
              <w:marLeft w:val="0"/>
              <w:marRight w:val="0"/>
              <w:marTop w:val="0"/>
              <w:marBottom w:val="0"/>
              <w:divBdr>
                <w:top w:val="none" w:sz="0" w:space="0" w:color="auto"/>
                <w:left w:val="none" w:sz="0" w:space="0" w:color="auto"/>
                <w:bottom w:val="none" w:sz="0" w:space="0" w:color="auto"/>
                <w:right w:val="none" w:sz="0" w:space="0" w:color="auto"/>
              </w:divBdr>
              <w:divsChild>
                <w:div w:id="870994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34347334">
          <w:marLeft w:val="0"/>
          <w:marRight w:val="0"/>
          <w:marTop w:val="100"/>
          <w:marBottom w:val="0"/>
          <w:divBdr>
            <w:top w:val="none" w:sz="0" w:space="0" w:color="auto"/>
            <w:left w:val="none" w:sz="0" w:space="0" w:color="auto"/>
            <w:bottom w:val="none" w:sz="0" w:space="0" w:color="auto"/>
            <w:right w:val="none" w:sz="0" w:space="0" w:color="auto"/>
          </w:divBdr>
          <w:divsChild>
            <w:div w:id="977611104">
              <w:marLeft w:val="0"/>
              <w:marRight w:val="0"/>
              <w:marTop w:val="60"/>
              <w:marBottom w:val="0"/>
              <w:divBdr>
                <w:top w:val="none" w:sz="0" w:space="0" w:color="auto"/>
                <w:left w:val="none" w:sz="0" w:space="0" w:color="auto"/>
                <w:bottom w:val="none" w:sz="0" w:space="0" w:color="auto"/>
                <w:right w:val="none" w:sz="0" w:space="0" w:color="auto"/>
              </w:divBdr>
            </w:div>
          </w:divsChild>
        </w:div>
      </w:divsChild>
    </w:div>
    <w:div w:id="1649243562">
      <w:bodyDiv w:val="1"/>
      <w:marLeft w:val="0"/>
      <w:marRight w:val="0"/>
      <w:marTop w:val="0"/>
      <w:marBottom w:val="0"/>
      <w:divBdr>
        <w:top w:val="none" w:sz="0" w:space="0" w:color="auto"/>
        <w:left w:val="none" w:sz="0" w:space="0" w:color="auto"/>
        <w:bottom w:val="none" w:sz="0" w:space="0" w:color="auto"/>
        <w:right w:val="none" w:sz="0" w:space="0" w:color="auto"/>
      </w:divBdr>
    </w:div>
    <w:div w:id="1656182956">
      <w:bodyDiv w:val="1"/>
      <w:marLeft w:val="0"/>
      <w:marRight w:val="0"/>
      <w:marTop w:val="0"/>
      <w:marBottom w:val="0"/>
      <w:divBdr>
        <w:top w:val="none" w:sz="0" w:space="0" w:color="auto"/>
        <w:left w:val="none" w:sz="0" w:space="0" w:color="auto"/>
        <w:bottom w:val="none" w:sz="0" w:space="0" w:color="auto"/>
        <w:right w:val="none" w:sz="0" w:space="0" w:color="auto"/>
      </w:divBdr>
    </w:div>
    <w:div w:id="1664353578">
      <w:bodyDiv w:val="1"/>
      <w:marLeft w:val="0"/>
      <w:marRight w:val="0"/>
      <w:marTop w:val="0"/>
      <w:marBottom w:val="0"/>
      <w:divBdr>
        <w:top w:val="none" w:sz="0" w:space="0" w:color="auto"/>
        <w:left w:val="none" w:sz="0" w:space="0" w:color="auto"/>
        <w:bottom w:val="none" w:sz="0" w:space="0" w:color="auto"/>
        <w:right w:val="none" w:sz="0" w:space="0" w:color="auto"/>
      </w:divBdr>
    </w:div>
    <w:div w:id="1684353845">
      <w:bodyDiv w:val="1"/>
      <w:marLeft w:val="0"/>
      <w:marRight w:val="0"/>
      <w:marTop w:val="0"/>
      <w:marBottom w:val="0"/>
      <w:divBdr>
        <w:top w:val="none" w:sz="0" w:space="0" w:color="auto"/>
        <w:left w:val="none" w:sz="0" w:space="0" w:color="auto"/>
        <w:bottom w:val="none" w:sz="0" w:space="0" w:color="auto"/>
        <w:right w:val="none" w:sz="0" w:space="0" w:color="auto"/>
      </w:divBdr>
    </w:div>
    <w:div w:id="1696228687">
      <w:bodyDiv w:val="1"/>
      <w:marLeft w:val="0"/>
      <w:marRight w:val="0"/>
      <w:marTop w:val="0"/>
      <w:marBottom w:val="0"/>
      <w:divBdr>
        <w:top w:val="none" w:sz="0" w:space="0" w:color="auto"/>
        <w:left w:val="none" w:sz="0" w:space="0" w:color="auto"/>
        <w:bottom w:val="none" w:sz="0" w:space="0" w:color="auto"/>
        <w:right w:val="none" w:sz="0" w:space="0" w:color="auto"/>
      </w:divBdr>
    </w:div>
    <w:div w:id="1699231753">
      <w:bodyDiv w:val="1"/>
      <w:marLeft w:val="0"/>
      <w:marRight w:val="0"/>
      <w:marTop w:val="0"/>
      <w:marBottom w:val="0"/>
      <w:divBdr>
        <w:top w:val="none" w:sz="0" w:space="0" w:color="auto"/>
        <w:left w:val="none" w:sz="0" w:space="0" w:color="auto"/>
        <w:bottom w:val="none" w:sz="0" w:space="0" w:color="auto"/>
        <w:right w:val="none" w:sz="0" w:space="0" w:color="auto"/>
      </w:divBdr>
    </w:div>
    <w:div w:id="1710641978">
      <w:bodyDiv w:val="1"/>
      <w:marLeft w:val="0"/>
      <w:marRight w:val="0"/>
      <w:marTop w:val="0"/>
      <w:marBottom w:val="0"/>
      <w:divBdr>
        <w:top w:val="none" w:sz="0" w:space="0" w:color="auto"/>
        <w:left w:val="none" w:sz="0" w:space="0" w:color="auto"/>
        <w:bottom w:val="none" w:sz="0" w:space="0" w:color="auto"/>
        <w:right w:val="none" w:sz="0" w:space="0" w:color="auto"/>
      </w:divBdr>
    </w:div>
    <w:div w:id="1719470694">
      <w:bodyDiv w:val="1"/>
      <w:marLeft w:val="0"/>
      <w:marRight w:val="0"/>
      <w:marTop w:val="0"/>
      <w:marBottom w:val="0"/>
      <w:divBdr>
        <w:top w:val="none" w:sz="0" w:space="0" w:color="auto"/>
        <w:left w:val="none" w:sz="0" w:space="0" w:color="auto"/>
        <w:bottom w:val="none" w:sz="0" w:space="0" w:color="auto"/>
        <w:right w:val="none" w:sz="0" w:space="0" w:color="auto"/>
      </w:divBdr>
    </w:div>
    <w:div w:id="1742484694">
      <w:bodyDiv w:val="1"/>
      <w:marLeft w:val="0"/>
      <w:marRight w:val="0"/>
      <w:marTop w:val="0"/>
      <w:marBottom w:val="0"/>
      <w:divBdr>
        <w:top w:val="none" w:sz="0" w:space="0" w:color="auto"/>
        <w:left w:val="none" w:sz="0" w:space="0" w:color="auto"/>
        <w:bottom w:val="none" w:sz="0" w:space="0" w:color="auto"/>
        <w:right w:val="none" w:sz="0" w:space="0" w:color="auto"/>
      </w:divBdr>
    </w:div>
    <w:div w:id="1756172504">
      <w:bodyDiv w:val="1"/>
      <w:marLeft w:val="0"/>
      <w:marRight w:val="0"/>
      <w:marTop w:val="0"/>
      <w:marBottom w:val="0"/>
      <w:divBdr>
        <w:top w:val="none" w:sz="0" w:space="0" w:color="auto"/>
        <w:left w:val="none" w:sz="0" w:space="0" w:color="auto"/>
        <w:bottom w:val="none" w:sz="0" w:space="0" w:color="auto"/>
        <w:right w:val="none" w:sz="0" w:space="0" w:color="auto"/>
      </w:divBdr>
    </w:div>
    <w:div w:id="1769689123">
      <w:bodyDiv w:val="1"/>
      <w:marLeft w:val="0"/>
      <w:marRight w:val="0"/>
      <w:marTop w:val="0"/>
      <w:marBottom w:val="0"/>
      <w:divBdr>
        <w:top w:val="none" w:sz="0" w:space="0" w:color="auto"/>
        <w:left w:val="none" w:sz="0" w:space="0" w:color="auto"/>
        <w:bottom w:val="none" w:sz="0" w:space="0" w:color="auto"/>
        <w:right w:val="none" w:sz="0" w:space="0" w:color="auto"/>
      </w:divBdr>
    </w:div>
    <w:div w:id="1771780036">
      <w:bodyDiv w:val="1"/>
      <w:marLeft w:val="0"/>
      <w:marRight w:val="0"/>
      <w:marTop w:val="0"/>
      <w:marBottom w:val="0"/>
      <w:divBdr>
        <w:top w:val="none" w:sz="0" w:space="0" w:color="auto"/>
        <w:left w:val="none" w:sz="0" w:space="0" w:color="auto"/>
        <w:bottom w:val="none" w:sz="0" w:space="0" w:color="auto"/>
        <w:right w:val="none" w:sz="0" w:space="0" w:color="auto"/>
      </w:divBdr>
    </w:div>
    <w:div w:id="1780448523">
      <w:bodyDiv w:val="1"/>
      <w:marLeft w:val="0"/>
      <w:marRight w:val="0"/>
      <w:marTop w:val="0"/>
      <w:marBottom w:val="0"/>
      <w:divBdr>
        <w:top w:val="none" w:sz="0" w:space="0" w:color="auto"/>
        <w:left w:val="none" w:sz="0" w:space="0" w:color="auto"/>
        <w:bottom w:val="none" w:sz="0" w:space="0" w:color="auto"/>
        <w:right w:val="none" w:sz="0" w:space="0" w:color="auto"/>
      </w:divBdr>
    </w:div>
    <w:div w:id="1812089016">
      <w:bodyDiv w:val="1"/>
      <w:marLeft w:val="0"/>
      <w:marRight w:val="0"/>
      <w:marTop w:val="0"/>
      <w:marBottom w:val="0"/>
      <w:divBdr>
        <w:top w:val="none" w:sz="0" w:space="0" w:color="auto"/>
        <w:left w:val="none" w:sz="0" w:space="0" w:color="auto"/>
        <w:bottom w:val="none" w:sz="0" w:space="0" w:color="auto"/>
        <w:right w:val="none" w:sz="0" w:space="0" w:color="auto"/>
      </w:divBdr>
    </w:div>
    <w:div w:id="1833376238">
      <w:bodyDiv w:val="1"/>
      <w:marLeft w:val="0"/>
      <w:marRight w:val="0"/>
      <w:marTop w:val="0"/>
      <w:marBottom w:val="0"/>
      <w:divBdr>
        <w:top w:val="none" w:sz="0" w:space="0" w:color="auto"/>
        <w:left w:val="none" w:sz="0" w:space="0" w:color="auto"/>
        <w:bottom w:val="none" w:sz="0" w:space="0" w:color="auto"/>
        <w:right w:val="none" w:sz="0" w:space="0" w:color="auto"/>
      </w:divBdr>
    </w:div>
    <w:div w:id="1856192940">
      <w:bodyDiv w:val="1"/>
      <w:marLeft w:val="0"/>
      <w:marRight w:val="0"/>
      <w:marTop w:val="0"/>
      <w:marBottom w:val="0"/>
      <w:divBdr>
        <w:top w:val="none" w:sz="0" w:space="0" w:color="auto"/>
        <w:left w:val="none" w:sz="0" w:space="0" w:color="auto"/>
        <w:bottom w:val="none" w:sz="0" w:space="0" w:color="auto"/>
        <w:right w:val="none" w:sz="0" w:space="0" w:color="auto"/>
      </w:divBdr>
    </w:div>
    <w:div w:id="1858616327">
      <w:bodyDiv w:val="1"/>
      <w:marLeft w:val="0"/>
      <w:marRight w:val="0"/>
      <w:marTop w:val="0"/>
      <w:marBottom w:val="0"/>
      <w:divBdr>
        <w:top w:val="none" w:sz="0" w:space="0" w:color="auto"/>
        <w:left w:val="none" w:sz="0" w:space="0" w:color="auto"/>
        <w:bottom w:val="none" w:sz="0" w:space="0" w:color="auto"/>
        <w:right w:val="none" w:sz="0" w:space="0" w:color="auto"/>
      </w:divBdr>
    </w:div>
    <w:div w:id="1867788592">
      <w:bodyDiv w:val="1"/>
      <w:marLeft w:val="0"/>
      <w:marRight w:val="0"/>
      <w:marTop w:val="0"/>
      <w:marBottom w:val="0"/>
      <w:divBdr>
        <w:top w:val="none" w:sz="0" w:space="0" w:color="auto"/>
        <w:left w:val="none" w:sz="0" w:space="0" w:color="auto"/>
        <w:bottom w:val="none" w:sz="0" w:space="0" w:color="auto"/>
        <w:right w:val="none" w:sz="0" w:space="0" w:color="auto"/>
      </w:divBdr>
    </w:div>
    <w:div w:id="1869178335">
      <w:bodyDiv w:val="1"/>
      <w:marLeft w:val="0"/>
      <w:marRight w:val="0"/>
      <w:marTop w:val="0"/>
      <w:marBottom w:val="0"/>
      <w:divBdr>
        <w:top w:val="none" w:sz="0" w:space="0" w:color="auto"/>
        <w:left w:val="none" w:sz="0" w:space="0" w:color="auto"/>
        <w:bottom w:val="none" w:sz="0" w:space="0" w:color="auto"/>
        <w:right w:val="none" w:sz="0" w:space="0" w:color="auto"/>
      </w:divBdr>
    </w:div>
    <w:div w:id="1881088367">
      <w:bodyDiv w:val="1"/>
      <w:marLeft w:val="0"/>
      <w:marRight w:val="0"/>
      <w:marTop w:val="0"/>
      <w:marBottom w:val="0"/>
      <w:divBdr>
        <w:top w:val="none" w:sz="0" w:space="0" w:color="auto"/>
        <w:left w:val="none" w:sz="0" w:space="0" w:color="auto"/>
        <w:bottom w:val="none" w:sz="0" w:space="0" w:color="auto"/>
        <w:right w:val="none" w:sz="0" w:space="0" w:color="auto"/>
      </w:divBdr>
      <w:divsChild>
        <w:div w:id="263419979">
          <w:marLeft w:val="0"/>
          <w:marRight w:val="0"/>
          <w:marTop w:val="0"/>
          <w:marBottom w:val="0"/>
          <w:divBdr>
            <w:top w:val="none" w:sz="0" w:space="0" w:color="auto"/>
            <w:left w:val="none" w:sz="0" w:space="0" w:color="auto"/>
            <w:bottom w:val="none" w:sz="0" w:space="0" w:color="auto"/>
            <w:right w:val="none" w:sz="0" w:space="0" w:color="auto"/>
          </w:divBdr>
        </w:div>
        <w:div w:id="859129908">
          <w:marLeft w:val="0"/>
          <w:marRight w:val="0"/>
          <w:marTop w:val="0"/>
          <w:marBottom w:val="0"/>
          <w:divBdr>
            <w:top w:val="none" w:sz="0" w:space="0" w:color="auto"/>
            <w:left w:val="none" w:sz="0" w:space="0" w:color="auto"/>
            <w:bottom w:val="none" w:sz="0" w:space="0" w:color="auto"/>
            <w:right w:val="none" w:sz="0" w:space="0" w:color="auto"/>
          </w:divBdr>
        </w:div>
      </w:divsChild>
    </w:div>
    <w:div w:id="1890218105">
      <w:bodyDiv w:val="1"/>
      <w:marLeft w:val="0"/>
      <w:marRight w:val="0"/>
      <w:marTop w:val="0"/>
      <w:marBottom w:val="0"/>
      <w:divBdr>
        <w:top w:val="none" w:sz="0" w:space="0" w:color="auto"/>
        <w:left w:val="none" w:sz="0" w:space="0" w:color="auto"/>
        <w:bottom w:val="none" w:sz="0" w:space="0" w:color="auto"/>
        <w:right w:val="none" w:sz="0" w:space="0" w:color="auto"/>
      </w:divBdr>
    </w:div>
    <w:div w:id="1900165515">
      <w:bodyDiv w:val="1"/>
      <w:marLeft w:val="0"/>
      <w:marRight w:val="0"/>
      <w:marTop w:val="0"/>
      <w:marBottom w:val="0"/>
      <w:divBdr>
        <w:top w:val="none" w:sz="0" w:space="0" w:color="auto"/>
        <w:left w:val="none" w:sz="0" w:space="0" w:color="auto"/>
        <w:bottom w:val="none" w:sz="0" w:space="0" w:color="auto"/>
        <w:right w:val="none" w:sz="0" w:space="0" w:color="auto"/>
      </w:divBdr>
    </w:div>
    <w:div w:id="1907840915">
      <w:bodyDiv w:val="1"/>
      <w:marLeft w:val="0"/>
      <w:marRight w:val="0"/>
      <w:marTop w:val="0"/>
      <w:marBottom w:val="0"/>
      <w:divBdr>
        <w:top w:val="none" w:sz="0" w:space="0" w:color="auto"/>
        <w:left w:val="none" w:sz="0" w:space="0" w:color="auto"/>
        <w:bottom w:val="none" w:sz="0" w:space="0" w:color="auto"/>
        <w:right w:val="none" w:sz="0" w:space="0" w:color="auto"/>
      </w:divBdr>
    </w:div>
    <w:div w:id="1929927231">
      <w:bodyDiv w:val="1"/>
      <w:marLeft w:val="0"/>
      <w:marRight w:val="0"/>
      <w:marTop w:val="0"/>
      <w:marBottom w:val="0"/>
      <w:divBdr>
        <w:top w:val="none" w:sz="0" w:space="0" w:color="auto"/>
        <w:left w:val="none" w:sz="0" w:space="0" w:color="auto"/>
        <w:bottom w:val="none" w:sz="0" w:space="0" w:color="auto"/>
        <w:right w:val="none" w:sz="0" w:space="0" w:color="auto"/>
      </w:divBdr>
    </w:div>
    <w:div w:id="1938513304">
      <w:bodyDiv w:val="1"/>
      <w:marLeft w:val="0"/>
      <w:marRight w:val="0"/>
      <w:marTop w:val="0"/>
      <w:marBottom w:val="0"/>
      <w:divBdr>
        <w:top w:val="none" w:sz="0" w:space="0" w:color="auto"/>
        <w:left w:val="none" w:sz="0" w:space="0" w:color="auto"/>
        <w:bottom w:val="none" w:sz="0" w:space="0" w:color="auto"/>
        <w:right w:val="none" w:sz="0" w:space="0" w:color="auto"/>
      </w:divBdr>
    </w:div>
    <w:div w:id="1943806114">
      <w:bodyDiv w:val="1"/>
      <w:marLeft w:val="0"/>
      <w:marRight w:val="0"/>
      <w:marTop w:val="0"/>
      <w:marBottom w:val="0"/>
      <w:divBdr>
        <w:top w:val="none" w:sz="0" w:space="0" w:color="auto"/>
        <w:left w:val="none" w:sz="0" w:space="0" w:color="auto"/>
        <w:bottom w:val="none" w:sz="0" w:space="0" w:color="auto"/>
        <w:right w:val="none" w:sz="0" w:space="0" w:color="auto"/>
      </w:divBdr>
    </w:div>
    <w:div w:id="1954246880">
      <w:bodyDiv w:val="1"/>
      <w:marLeft w:val="0"/>
      <w:marRight w:val="0"/>
      <w:marTop w:val="0"/>
      <w:marBottom w:val="0"/>
      <w:divBdr>
        <w:top w:val="none" w:sz="0" w:space="0" w:color="auto"/>
        <w:left w:val="none" w:sz="0" w:space="0" w:color="auto"/>
        <w:bottom w:val="none" w:sz="0" w:space="0" w:color="auto"/>
        <w:right w:val="none" w:sz="0" w:space="0" w:color="auto"/>
      </w:divBdr>
      <w:divsChild>
        <w:div w:id="77213976">
          <w:marLeft w:val="0"/>
          <w:marRight w:val="0"/>
          <w:marTop w:val="0"/>
          <w:marBottom w:val="0"/>
          <w:divBdr>
            <w:top w:val="none" w:sz="0" w:space="0" w:color="auto"/>
            <w:left w:val="none" w:sz="0" w:space="0" w:color="auto"/>
            <w:bottom w:val="none" w:sz="0" w:space="0" w:color="auto"/>
            <w:right w:val="none" w:sz="0" w:space="0" w:color="auto"/>
          </w:divBdr>
          <w:divsChild>
            <w:div w:id="585067211">
              <w:marLeft w:val="0"/>
              <w:marRight w:val="0"/>
              <w:marTop w:val="0"/>
              <w:marBottom w:val="0"/>
              <w:divBdr>
                <w:top w:val="none" w:sz="0" w:space="0" w:color="auto"/>
                <w:left w:val="none" w:sz="0" w:space="0" w:color="auto"/>
                <w:bottom w:val="none" w:sz="0" w:space="0" w:color="auto"/>
                <w:right w:val="none" w:sz="0" w:space="0" w:color="auto"/>
              </w:divBdr>
              <w:divsChild>
                <w:div w:id="8413971">
                  <w:marLeft w:val="0"/>
                  <w:marRight w:val="0"/>
                  <w:marTop w:val="0"/>
                  <w:marBottom w:val="0"/>
                  <w:divBdr>
                    <w:top w:val="none" w:sz="0" w:space="0" w:color="auto"/>
                    <w:left w:val="none" w:sz="0" w:space="0" w:color="auto"/>
                    <w:bottom w:val="none" w:sz="0" w:space="0" w:color="auto"/>
                    <w:right w:val="none" w:sz="0" w:space="0" w:color="auto"/>
                  </w:divBdr>
                </w:div>
                <w:div w:id="398594283">
                  <w:marLeft w:val="0"/>
                  <w:marRight w:val="0"/>
                  <w:marTop w:val="0"/>
                  <w:marBottom w:val="0"/>
                  <w:divBdr>
                    <w:top w:val="none" w:sz="0" w:space="0" w:color="auto"/>
                    <w:left w:val="none" w:sz="0" w:space="0" w:color="auto"/>
                    <w:bottom w:val="none" w:sz="0" w:space="0" w:color="auto"/>
                    <w:right w:val="none" w:sz="0" w:space="0" w:color="auto"/>
                  </w:divBdr>
                </w:div>
                <w:div w:id="432475655">
                  <w:marLeft w:val="0"/>
                  <w:marRight w:val="0"/>
                  <w:marTop w:val="0"/>
                  <w:marBottom w:val="0"/>
                  <w:divBdr>
                    <w:top w:val="none" w:sz="0" w:space="0" w:color="auto"/>
                    <w:left w:val="none" w:sz="0" w:space="0" w:color="auto"/>
                    <w:bottom w:val="none" w:sz="0" w:space="0" w:color="auto"/>
                    <w:right w:val="none" w:sz="0" w:space="0" w:color="auto"/>
                  </w:divBdr>
                </w:div>
                <w:div w:id="593054728">
                  <w:marLeft w:val="0"/>
                  <w:marRight w:val="0"/>
                  <w:marTop w:val="0"/>
                  <w:marBottom w:val="0"/>
                  <w:divBdr>
                    <w:top w:val="none" w:sz="0" w:space="0" w:color="auto"/>
                    <w:left w:val="none" w:sz="0" w:space="0" w:color="auto"/>
                    <w:bottom w:val="none" w:sz="0" w:space="0" w:color="auto"/>
                    <w:right w:val="none" w:sz="0" w:space="0" w:color="auto"/>
                  </w:divBdr>
                </w:div>
                <w:div w:id="600794386">
                  <w:marLeft w:val="0"/>
                  <w:marRight w:val="0"/>
                  <w:marTop w:val="0"/>
                  <w:marBottom w:val="0"/>
                  <w:divBdr>
                    <w:top w:val="none" w:sz="0" w:space="0" w:color="auto"/>
                    <w:left w:val="none" w:sz="0" w:space="0" w:color="auto"/>
                    <w:bottom w:val="none" w:sz="0" w:space="0" w:color="auto"/>
                    <w:right w:val="none" w:sz="0" w:space="0" w:color="auto"/>
                  </w:divBdr>
                </w:div>
                <w:div w:id="631054737">
                  <w:marLeft w:val="0"/>
                  <w:marRight w:val="0"/>
                  <w:marTop w:val="0"/>
                  <w:marBottom w:val="0"/>
                  <w:divBdr>
                    <w:top w:val="none" w:sz="0" w:space="0" w:color="auto"/>
                    <w:left w:val="none" w:sz="0" w:space="0" w:color="auto"/>
                    <w:bottom w:val="none" w:sz="0" w:space="0" w:color="auto"/>
                    <w:right w:val="none" w:sz="0" w:space="0" w:color="auto"/>
                  </w:divBdr>
                </w:div>
                <w:div w:id="706030018">
                  <w:marLeft w:val="0"/>
                  <w:marRight w:val="0"/>
                  <w:marTop w:val="0"/>
                  <w:marBottom w:val="0"/>
                  <w:divBdr>
                    <w:top w:val="none" w:sz="0" w:space="0" w:color="auto"/>
                    <w:left w:val="none" w:sz="0" w:space="0" w:color="auto"/>
                    <w:bottom w:val="none" w:sz="0" w:space="0" w:color="auto"/>
                    <w:right w:val="none" w:sz="0" w:space="0" w:color="auto"/>
                  </w:divBdr>
                </w:div>
                <w:div w:id="801650261">
                  <w:marLeft w:val="0"/>
                  <w:marRight w:val="0"/>
                  <w:marTop w:val="0"/>
                  <w:marBottom w:val="0"/>
                  <w:divBdr>
                    <w:top w:val="none" w:sz="0" w:space="0" w:color="auto"/>
                    <w:left w:val="none" w:sz="0" w:space="0" w:color="auto"/>
                    <w:bottom w:val="none" w:sz="0" w:space="0" w:color="auto"/>
                    <w:right w:val="none" w:sz="0" w:space="0" w:color="auto"/>
                  </w:divBdr>
                </w:div>
                <w:div w:id="830950735">
                  <w:marLeft w:val="0"/>
                  <w:marRight w:val="0"/>
                  <w:marTop w:val="0"/>
                  <w:marBottom w:val="0"/>
                  <w:divBdr>
                    <w:top w:val="none" w:sz="0" w:space="0" w:color="auto"/>
                    <w:left w:val="none" w:sz="0" w:space="0" w:color="auto"/>
                    <w:bottom w:val="none" w:sz="0" w:space="0" w:color="auto"/>
                    <w:right w:val="none" w:sz="0" w:space="0" w:color="auto"/>
                  </w:divBdr>
                </w:div>
                <w:div w:id="856042285">
                  <w:marLeft w:val="0"/>
                  <w:marRight w:val="0"/>
                  <w:marTop w:val="0"/>
                  <w:marBottom w:val="0"/>
                  <w:divBdr>
                    <w:top w:val="none" w:sz="0" w:space="0" w:color="auto"/>
                    <w:left w:val="none" w:sz="0" w:space="0" w:color="auto"/>
                    <w:bottom w:val="none" w:sz="0" w:space="0" w:color="auto"/>
                    <w:right w:val="none" w:sz="0" w:space="0" w:color="auto"/>
                  </w:divBdr>
                </w:div>
                <w:div w:id="856774800">
                  <w:marLeft w:val="0"/>
                  <w:marRight w:val="0"/>
                  <w:marTop w:val="0"/>
                  <w:marBottom w:val="0"/>
                  <w:divBdr>
                    <w:top w:val="none" w:sz="0" w:space="0" w:color="auto"/>
                    <w:left w:val="none" w:sz="0" w:space="0" w:color="auto"/>
                    <w:bottom w:val="none" w:sz="0" w:space="0" w:color="auto"/>
                    <w:right w:val="none" w:sz="0" w:space="0" w:color="auto"/>
                  </w:divBdr>
                </w:div>
                <w:div w:id="910192929">
                  <w:marLeft w:val="0"/>
                  <w:marRight w:val="0"/>
                  <w:marTop w:val="0"/>
                  <w:marBottom w:val="0"/>
                  <w:divBdr>
                    <w:top w:val="none" w:sz="0" w:space="0" w:color="auto"/>
                    <w:left w:val="none" w:sz="0" w:space="0" w:color="auto"/>
                    <w:bottom w:val="none" w:sz="0" w:space="0" w:color="auto"/>
                    <w:right w:val="none" w:sz="0" w:space="0" w:color="auto"/>
                  </w:divBdr>
                </w:div>
                <w:div w:id="1085760918">
                  <w:marLeft w:val="0"/>
                  <w:marRight w:val="0"/>
                  <w:marTop w:val="0"/>
                  <w:marBottom w:val="0"/>
                  <w:divBdr>
                    <w:top w:val="none" w:sz="0" w:space="0" w:color="auto"/>
                    <w:left w:val="none" w:sz="0" w:space="0" w:color="auto"/>
                    <w:bottom w:val="none" w:sz="0" w:space="0" w:color="auto"/>
                    <w:right w:val="none" w:sz="0" w:space="0" w:color="auto"/>
                  </w:divBdr>
                </w:div>
                <w:div w:id="1249116517">
                  <w:marLeft w:val="0"/>
                  <w:marRight w:val="0"/>
                  <w:marTop w:val="0"/>
                  <w:marBottom w:val="0"/>
                  <w:divBdr>
                    <w:top w:val="none" w:sz="0" w:space="0" w:color="auto"/>
                    <w:left w:val="none" w:sz="0" w:space="0" w:color="auto"/>
                    <w:bottom w:val="none" w:sz="0" w:space="0" w:color="auto"/>
                    <w:right w:val="none" w:sz="0" w:space="0" w:color="auto"/>
                  </w:divBdr>
                </w:div>
                <w:div w:id="1376808148">
                  <w:marLeft w:val="0"/>
                  <w:marRight w:val="0"/>
                  <w:marTop w:val="0"/>
                  <w:marBottom w:val="0"/>
                  <w:divBdr>
                    <w:top w:val="none" w:sz="0" w:space="0" w:color="auto"/>
                    <w:left w:val="none" w:sz="0" w:space="0" w:color="auto"/>
                    <w:bottom w:val="none" w:sz="0" w:space="0" w:color="auto"/>
                    <w:right w:val="none" w:sz="0" w:space="0" w:color="auto"/>
                  </w:divBdr>
                </w:div>
                <w:div w:id="1543709463">
                  <w:marLeft w:val="0"/>
                  <w:marRight w:val="0"/>
                  <w:marTop w:val="0"/>
                  <w:marBottom w:val="0"/>
                  <w:divBdr>
                    <w:top w:val="none" w:sz="0" w:space="0" w:color="auto"/>
                    <w:left w:val="none" w:sz="0" w:space="0" w:color="auto"/>
                    <w:bottom w:val="none" w:sz="0" w:space="0" w:color="auto"/>
                    <w:right w:val="none" w:sz="0" w:space="0" w:color="auto"/>
                  </w:divBdr>
                </w:div>
                <w:div w:id="1553539632">
                  <w:marLeft w:val="0"/>
                  <w:marRight w:val="0"/>
                  <w:marTop w:val="0"/>
                  <w:marBottom w:val="0"/>
                  <w:divBdr>
                    <w:top w:val="none" w:sz="0" w:space="0" w:color="auto"/>
                    <w:left w:val="none" w:sz="0" w:space="0" w:color="auto"/>
                    <w:bottom w:val="none" w:sz="0" w:space="0" w:color="auto"/>
                    <w:right w:val="none" w:sz="0" w:space="0" w:color="auto"/>
                  </w:divBdr>
                </w:div>
                <w:div w:id="1711031952">
                  <w:marLeft w:val="0"/>
                  <w:marRight w:val="0"/>
                  <w:marTop w:val="0"/>
                  <w:marBottom w:val="0"/>
                  <w:divBdr>
                    <w:top w:val="none" w:sz="0" w:space="0" w:color="auto"/>
                    <w:left w:val="none" w:sz="0" w:space="0" w:color="auto"/>
                    <w:bottom w:val="none" w:sz="0" w:space="0" w:color="auto"/>
                    <w:right w:val="none" w:sz="0" w:space="0" w:color="auto"/>
                  </w:divBdr>
                </w:div>
                <w:div w:id="1836455973">
                  <w:marLeft w:val="0"/>
                  <w:marRight w:val="0"/>
                  <w:marTop w:val="0"/>
                  <w:marBottom w:val="0"/>
                  <w:divBdr>
                    <w:top w:val="none" w:sz="0" w:space="0" w:color="auto"/>
                    <w:left w:val="none" w:sz="0" w:space="0" w:color="auto"/>
                    <w:bottom w:val="none" w:sz="0" w:space="0" w:color="auto"/>
                    <w:right w:val="none" w:sz="0" w:space="0" w:color="auto"/>
                  </w:divBdr>
                </w:div>
                <w:div w:id="1871871160">
                  <w:marLeft w:val="0"/>
                  <w:marRight w:val="0"/>
                  <w:marTop w:val="0"/>
                  <w:marBottom w:val="0"/>
                  <w:divBdr>
                    <w:top w:val="none" w:sz="0" w:space="0" w:color="auto"/>
                    <w:left w:val="none" w:sz="0" w:space="0" w:color="auto"/>
                    <w:bottom w:val="none" w:sz="0" w:space="0" w:color="auto"/>
                    <w:right w:val="none" w:sz="0" w:space="0" w:color="auto"/>
                  </w:divBdr>
                </w:div>
                <w:div w:id="2000427100">
                  <w:marLeft w:val="0"/>
                  <w:marRight w:val="0"/>
                  <w:marTop w:val="0"/>
                  <w:marBottom w:val="0"/>
                  <w:divBdr>
                    <w:top w:val="none" w:sz="0" w:space="0" w:color="auto"/>
                    <w:left w:val="none" w:sz="0" w:space="0" w:color="auto"/>
                    <w:bottom w:val="none" w:sz="0" w:space="0" w:color="auto"/>
                    <w:right w:val="none" w:sz="0" w:space="0" w:color="auto"/>
                  </w:divBdr>
                </w:div>
                <w:div w:id="2004161458">
                  <w:marLeft w:val="0"/>
                  <w:marRight w:val="0"/>
                  <w:marTop w:val="0"/>
                  <w:marBottom w:val="0"/>
                  <w:divBdr>
                    <w:top w:val="none" w:sz="0" w:space="0" w:color="auto"/>
                    <w:left w:val="none" w:sz="0" w:space="0" w:color="auto"/>
                    <w:bottom w:val="none" w:sz="0" w:space="0" w:color="auto"/>
                    <w:right w:val="none" w:sz="0" w:space="0" w:color="auto"/>
                  </w:divBdr>
                </w:div>
                <w:div w:id="20070533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92874003">
          <w:marLeft w:val="0"/>
          <w:marRight w:val="0"/>
          <w:marTop w:val="0"/>
          <w:marBottom w:val="0"/>
          <w:divBdr>
            <w:top w:val="none" w:sz="0" w:space="0" w:color="auto"/>
            <w:left w:val="none" w:sz="0" w:space="0" w:color="auto"/>
            <w:bottom w:val="none" w:sz="0" w:space="0" w:color="auto"/>
            <w:right w:val="none" w:sz="0" w:space="0" w:color="auto"/>
          </w:divBdr>
          <w:divsChild>
            <w:div w:id="1039739918">
              <w:marLeft w:val="0"/>
              <w:marRight w:val="0"/>
              <w:marTop w:val="0"/>
              <w:marBottom w:val="0"/>
              <w:divBdr>
                <w:top w:val="none" w:sz="0" w:space="0" w:color="auto"/>
                <w:left w:val="none" w:sz="0" w:space="0" w:color="auto"/>
                <w:bottom w:val="none" w:sz="0" w:space="0" w:color="auto"/>
                <w:right w:val="none" w:sz="0" w:space="0" w:color="auto"/>
              </w:divBdr>
              <w:divsChild>
                <w:div w:id="56129359">
                  <w:marLeft w:val="0"/>
                  <w:marRight w:val="0"/>
                  <w:marTop w:val="0"/>
                  <w:marBottom w:val="0"/>
                  <w:divBdr>
                    <w:top w:val="none" w:sz="0" w:space="0" w:color="auto"/>
                    <w:left w:val="none" w:sz="0" w:space="0" w:color="auto"/>
                    <w:bottom w:val="none" w:sz="0" w:space="0" w:color="auto"/>
                    <w:right w:val="none" w:sz="0" w:space="0" w:color="auto"/>
                  </w:divBdr>
                </w:div>
                <w:div w:id="57868941">
                  <w:marLeft w:val="0"/>
                  <w:marRight w:val="0"/>
                  <w:marTop w:val="0"/>
                  <w:marBottom w:val="0"/>
                  <w:divBdr>
                    <w:top w:val="none" w:sz="0" w:space="0" w:color="auto"/>
                    <w:left w:val="none" w:sz="0" w:space="0" w:color="auto"/>
                    <w:bottom w:val="none" w:sz="0" w:space="0" w:color="auto"/>
                    <w:right w:val="none" w:sz="0" w:space="0" w:color="auto"/>
                  </w:divBdr>
                </w:div>
                <w:div w:id="198669677">
                  <w:marLeft w:val="0"/>
                  <w:marRight w:val="0"/>
                  <w:marTop w:val="0"/>
                  <w:marBottom w:val="0"/>
                  <w:divBdr>
                    <w:top w:val="none" w:sz="0" w:space="0" w:color="auto"/>
                    <w:left w:val="none" w:sz="0" w:space="0" w:color="auto"/>
                    <w:bottom w:val="none" w:sz="0" w:space="0" w:color="auto"/>
                    <w:right w:val="none" w:sz="0" w:space="0" w:color="auto"/>
                  </w:divBdr>
                </w:div>
                <w:div w:id="301887111">
                  <w:marLeft w:val="0"/>
                  <w:marRight w:val="0"/>
                  <w:marTop w:val="0"/>
                  <w:marBottom w:val="0"/>
                  <w:divBdr>
                    <w:top w:val="none" w:sz="0" w:space="0" w:color="auto"/>
                    <w:left w:val="none" w:sz="0" w:space="0" w:color="auto"/>
                    <w:bottom w:val="none" w:sz="0" w:space="0" w:color="auto"/>
                    <w:right w:val="none" w:sz="0" w:space="0" w:color="auto"/>
                  </w:divBdr>
                </w:div>
                <w:div w:id="345323878">
                  <w:marLeft w:val="0"/>
                  <w:marRight w:val="0"/>
                  <w:marTop w:val="0"/>
                  <w:marBottom w:val="0"/>
                  <w:divBdr>
                    <w:top w:val="none" w:sz="0" w:space="0" w:color="auto"/>
                    <w:left w:val="none" w:sz="0" w:space="0" w:color="auto"/>
                    <w:bottom w:val="none" w:sz="0" w:space="0" w:color="auto"/>
                    <w:right w:val="none" w:sz="0" w:space="0" w:color="auto"/>
                  </w:divBdr>
                </w:div>
                <w:div w:id="478111915">
                  <w:marLeft w:val="0"/>
                  <w:marRight w:val="0"/>
                  <w:marTop w:val="0"/>
                  <w:marBottom w:val="0"/>
                  <w:divBdr>
                    <w:top w:val="none" w:sz="0" w:space="0" w:color="auto"/>
                    <w:left w:val="none" w:sz="0" w:space="0" w:color="auto"/>
                    <w:bottom w:val="none" w:sz="0" w:space="0" w:color="auto"/>
                    <w:right w:val="none" w:sz="0" w:space="0" w:color="auto"/>
                  </w:divBdr>
                </w:div>
                <w:div w:id="491726669">
                  <w:marLeft w:val="0"/>
                  <w:marRight w:val="0"/>
                  <w:marTop w:val="0"/>
                  <w:marBottom w:val="0"/>
                  <w:divBdr>
                    <w:top w:val="none" w:sz="0" w:space="0" w:color="auto"/>
                    <w:left w:val="none" w:sz="0" w:space="0" w:color="auto"/>
                    <w:bottom w:val="none" w:sz="0" w:space="0" w:color="auto"/>
                    <w:right w:val="none" w:sz="0" w:space="0" w:color="auto"/>
                  </w:divBdr>
                </w:div>
                <w:div w:id="547887000">
                  <w:marLeft w:val="0"/>
                  <w:marRight w:val="0"/>
                  <w:marTop w:val="0"/>
                  <w:marBottom w:val="0"/>
                  <w:divBdr>
                    <w:top w:val="none" w:sz="0" w:space="0" w:color="auto"/>
                    <w:left w:val="none" w:sz="0" w:space="0" w:color="auto"/>
                    <w:bottom w:val="none" w:sz="0" w:space="0" w:color="auto"/>
                    <w:right w:val="none" w:sz="0" w:space="0" w:color="auto"/>
                  </w:divBdr>
                </w:div>
                <w:div w:id="639115287">
                  <w:marLeft w:val="0"/>
                  <w:marRight w:val="0"/>
                  <w:marTop w:val="0"/>
                  <w:marBottom w:val="0"/>
                  <w:divBdr>
                    <w:top w:val="none" w:sz="0" w:space="0" w:color="auto"/>
                    <w:left w:val="none" w:sz="0" w:space="0" w:color="auto"/>
                    <w:bottom w:val="none" w:sz="0" w:space="0" w:color="auto"/>
                    <w:right w:val="none" w:sz="0" w:space="0" w:color="auto"/>
                  </w:divBdr>
                </w:div>
                <w:div w:id="707026097">
                  <w:marLeft w:val="0"/>
                  <w:marRight w:val="0"/>
                  <w:marTop w:val="0"/>
                  <w:marBottom w:val="0"/>
                  <w:divBdr>
                    <w:top w:val="none" w:sz="0" w:space="0" w:color="auto"/>
                    <w:left w:val="none" w:sz="0" w:space="0" w:color="auto"/>
                    <w:bottom w:val="none" w:sz="0" w:space="0" w:color="auto"/>
                    <w:right w:val="none" w:sz="0" w:space="0" w:color="auto"/>
                  </w:divBdr>
                </w:div>
                <w:div w:id="751049089">
                  <w:marLeft w:val="0"/>
                  <w:marRight w:val="0"/>
                  <w:marTop w:val="0"/>
                  <w:marBottom w:val="0"/>
                  <w:divBdr>
                    <w:top w:val="none" w:sz="0" w:space="0" w:color="auto"/>
                    <w:left w:val="none" w:sz="0" w:space="0" w:color="auto"/>
                    <w:bottom w:val="none" w:sz="0" w:space="0" w:color="auto"/>
                    <w:right w:val="none" w:sz="0" w:space="0" w:color="auto"/>
                  </w:divBdr>
                </w:div>
                <w:div w:id="871113035">
                  <w:marLeft w:val="0"/>
                  <w:marRight w:val="0"/>
                  <w:marTop w:val="0"/>
                  <w:marBottom w:val="0"/>
                  <w:divBdr>
                    <w:top w:val="none" w:sz="0" w:space="0" w:color="auto"/>
                    <w:left w:val="none" w:sz="0" w:space="0" w:color="auto"/>
                    <w:bottom w:val="none" w:sz="0" w:space="0" w:color="auto"/>
                    <w:right w:val="none" w:sz="0" w:space="0" w:color="auto"/>
                  </w:divBdr>
                </w:div>
                <w:div w:id="925307761">
                  <w:marLeft w:val="0"/>
                  <w:marRight w:val="0"/>
                  <w:marTop w:val="0"/>
                  <w:marBottom w:val="0"/>
                  <w:divBdr>
                    <w:top w:val="none" w:sz="0" w:space="0" w:color="auto"/>
                    <w:left w:val="none" w:sz="0" w:space="0" w:color="auto"/>
                    <w:bottom w:val="none" w:sz="0" w:space="0" w:color="auto"/>
                    <w:right w:val="none" w:sz="0" w:space="0" w:color="auto"/>
                  </w:divBdr>
                </w:div>
                <w:div w:id="978877980">
                  <w:marLeft w:val="0"/>
                  <w:marRight w:val="0"/>
                  <w:marTop w:val="0"/>
                  <w:marBottom w:val="0"/>
                  <w:divBdr>
                    <w:top w:val="none" w:sz="0" w:space="0" w:color="auto"/>
                    <w:left w:val="none" w:sz="0" w:space="0" w:color="auto"/>
                    <w:bottom w:val="none" w:sz="0" w:space="0" w:color="auto"/>
                    <w:right w:val="none" w:sz="0" w:space="0" w:color="auto"/>
                  </w:divBdr>
                </w:div>
                <w:div w:id="1005741499">
                  <w:marLeft w:val="0"/>
                  <w:marRight w:val="0"/>
                  <w:marTop w:val="0"/>
                  <w:marBottom w:val="0"/>
                  <w:divBdr>
                    <w:top w:val="none" w:sz="0" w:space="0" w:color="auto"/>
                    <w:left w:val="none" w:sz="0" w:space="0" w:color="auto"/>
                    <w:bottom w:val="none" w:sz="0" w:space="0" w:color="auto"/>
                    <w:right w:val="none" w:sz="0" w:space="0" w:color="auto"/>
                  </w:divBdr>
                </w:div>
                <w:div w:id="1145007443">
                  <w:marLeft w:val="0"/>
                  <w:marRight w:val="0"/>
                  <w:marTop w:val="0"/>
                  <w:marBottom w:val="0"/>
                  <w:divBdr>
                    <w:top w:val="none" w:sz="0" w:space="0" w:color="auto"/>
                    <w:left w:val="none" w:sz="0" w:space="0" w:color="auto"/>
                    <w:bottom w:val="none" w:sz="0" w:space="0" w:color="auto"/>
                    <w:right w:val="none" w:sz="0" w:space="0" w:color="auto"/>
                  </w:divBdr>
                </w:div>
                <w:div w:id="1166555903">
                  <w:marLeft w:val="0"/>
                  <w:marRight w:val="0"/>
                  <w:marTop w:val="0"/>
                  <w:marBottom w:val="0"/>
                  <w:divBdr>
                    <w:top w:val="none" w:sz="0" w:space="0" w:color="auto"/>
                    <w:left w:val="none" w:sz="0" w:space="0" w:color="auto"/>
                    <w:bottom w:val="none" w:sz="0" w:space="0" w:color="auto"/>
                    <w:right w:val="none" w:sz="0" w:space="0" w:color="auto"/>
                  </w:divBdr>
                </w:div>
                <w:div w:id="1331058194">
                  <w:marLeft w:val="0"/>
                  <w:marRight w:val="0"/>
                  <w:marTop w:val="0"/>
                  <w:marBottom w:val="0"/>
                  <w:divBdr>
                    <w:top w:val="none" w:sz="0" w:space="0" w:color="auto"/>
                    <w:left w:val="none" w:sz="0" w:space="0" w:color="auto"/>
                    <w:bottom w:val="none" w:sz="0" w:space="0" w:color="auto"/>
                    <w:right w:val="none" w:sz="0" w:space="0" w:color="auto"/>
                  </w:divBdr>
                </w:div>
                <w:div w:id="1381248196">
                  <w:marLeft w:val="0"/>
                  <w:marRight w:val="0"/>
                  <w:marTop w:val="0"/>
                  <w:marBottom w:val="0"/>
                  <w:divBdr>
                    <w:top w:val="none" w:sz="0" w:space="0" w:color="auto"/>
                    <w:left w:val="none" w:sz="0" w:space="0" w:color="auto"/>
                    <w:bottom w:val="none" w:sz="0" w:space="0" w:color="auto"/>
                    <w:right w:val="none" w:sz="0" w:space="0" w:color="auto"/>
                  </w:divBdr>
                </w:div>
                <w:div w:id="1409226498">
                  <w:marLeft w:val="0"/>
                  <w:marRight w:val="0"/>
                  <w:marTop w:val="0"/>
                  <w:marBottom w:val="0"/>
                  <w:divBdr>
                    <w:top w:val="none" w:sz="0" w:space="0" w:color="auto"/>
                    <w:left w:val="none" w:sz="0" w:space="0" w:color="auto"/>
                    <w:bottom w:val="none" w:sz="0" w:space="0" w:color="auto"/>
                    <w:right w:val="none" w:sz="0" w:space="0" w:color="auto"/>
                  </w:divBdr>
                </w:div>
                <w:div w:id="1485778605">
                  <w:marLeft w:val="0"/>
                  <w:marRight w:val="0"/>
                  <w:marTop w:val="0"/>
                  <w:marBottom w:val="0"/>
                  <w:divBdr>
                    <w:top w:val="none" w:sz="0" w:space="0" w:color="auto"/>
                    <w:left w:val="none" w:sz="0" w:space="0" w:color="auto"/>
                    <w:bottom w:val="none" w:sz="0" w:space="0" w:color="auto"/>
                    <w:right w:val="none" w:sz="0" w:space="0" w:color="auto"/>
                  </w:divBdr>
                </w:div>
                <w:div w:id="1573269062">
                  <w:marLeft w:val="0"/>
                  <w:marRight w:val="0"/>
                  <w:marTop w:val="0"/>
                  <w:marBottom w:val="0"/>
                  <w:divBdr>
                    <w:top w:val="none" w:sz="0" w:space="0" w:color="auto"/>
                    <w:left w:val="none" w:sz="0" w:space="0" w:color="auto"/>
                    <w:bottom w:val="none" w:sz="0" w:space="0" w:color="auto"/>
                    <w:right w:val="none" w:sz="0" w:space="0" w:color="auto"/>
                  </w:divBdr>
                </w:div>
                <w:div w:id="1574579189">
                  <w:marLeft w:val="0"/>
                  <w:marRight w:val="0"/>
                  <w:marTop w:val="0"/>
                  <w:marBottom w:val="0"/>
                  <w:divBdr>
                    <w:top w:val="none" w:sz="0" w:space="0" w:color="auto"/>
                    <w:left w:val="none" w:sz="0" w:space="0" w:color="auto"/>
                    <w:bottom w:val="none" w:sz="0" w:space="0" w:color="auto"/>
                    <w:right w:val="none" w:sz="0" w:space="0" w:color="auto"/>
                  </w:divBdr>
                </w:div>
                <w:div w:id="1621719924">
                  <w:marLeft w:val="0"/>
                  <w:marRight w:val="0"/>
                  <w:marTop w:val="0"/>
                  <w:marBottom w:val="0"/>
                  <w:divBdr>
                    <w:top w:val="none" w:sz="0" w:space="0" w:color="auto"/>
                    <w:left w:val="none" w:sz="0" w:space="0" w:color="auto"/>
                    <w:bottom w:val="none" w:sz="0" w:space="0" w:color="auto"/>
                    <w:right w:val="none" w:sz="0" w:space="0" w:color="auto"/>
                  </w:divBdr>
                </w:div>
                <w:div w:id="1642691684">
                  <w:marLeft w:val="0"/>
                  <w:marRight w:val="0"/>
                  <w:marTop w:val="0"/>
                  <w:marBottom w:val="0"/>
                  <w:divBdr>
                    <w:top w:val="none" w:sz="0" w:space="0" w:color="auto"/>
                    <w:left w:val="none" w:sz="0" w:space="0" w:color="auto"/>
                    <w:bottom w:val="none" w:sz="0" w:space="0" w:color="auto"/>
                    <w:right w:val="none" w:sz="0" w:space="0" w:color="auto"/>
                  </w:divBdr>
                </w:div>
                <w:div w:id="1729064443">
                  <w:marLeft w:val="0"/>
                  <w:marRight w:val="0"/>
                  <w:marTop w:val="0"/>
                  <w:marBottom w:val="0"/>
                  <w:divBdr>
                    <w:top w:val="none" w:sz="0" w:space="0" w:color="auto"/>
                    <w:left w:val="none" w:sz="0" w:space="0" w:color="auto"/>
                    <w:bottom w:val="none" w:sz="0" w:space="0" w:color="auto"/>
                    <w:right w:val="none" w:sz="0" w:space="0" w:color="auto"/>
                  </w:divBdr>
                </w:div>
                <w:div w:id="1812399339">
                  <w:marLeft w:val="0"/>
                  <w:marRight w:val="0"/>
                  <w:marTop w:val="0"/>
                  <w:marBottom w:val="0"/>
                  <w:divBdr>
                    <w:top w:val="none" w:sz="0" w:space="0" w:color="auto"/>
                    <w:left w:val="none" w:sz="0" w:space="0" w:color="auto"/>
                    <w:bottom w:val="none" w:sz="0" w:space="0" w:color="auto"/>
                    <w:right w:val="none" w:sz="0" w:space="0" w:color="auto"/>
                  </w:divBdr>
                </w:div>
                <w:div w:id="1847749784">
                  <w:marLeft w:val="0"/>
                  <w:marRight w:val="0"/>
                  <w:marTop w:val="0"/>
                  <w:marBottom w:val="0"/>
                  <w:divBdr>
                    <w:top w:val="none" w:sz="0" w:space="0" w:color="auto"/>
                    <w:left w:val="none" w:sz="0" w:space="0" w:color="auto"/>
                    <w:bottom w:val="none" w:sz="0" w:space="0" w:color="auto"/>
                    <w:right w:val="none" w:sz="0" w:space="0" w:color="auto"/>
                  </w:divBdr>
                </w:div>
                <w:div w:id="1919514308">
                  <w:marLeft w:val="0"/>
                  <w:marRight w:val="0"/>
                  <w:marTop w:val="0"/>
                  <w:marBottom w:val="0"/>
                  <w:divBdr>
                    <w:top w:val="none" w:sz="0" w:space="0" w:color="auto"/>
                    <w:left w:val="none" w:sz="0" w:space="0" w:color="auto"/>
                    <w:bottom w:val="none" w:sz="0" w:space="0" w:color="auto"/>
                    <w:right w:val="none" w:sz="0" w:space="0" w:color="auto"/>
                  </w:divBdr>
                </w:div>
                <w:div w:id="1954435641">
                  <w:marLeft w:val="0"/>
                  <w:marRight w:val="0"/>
                  <w:marTop w:val="0"/>
                  <w:marBottom w:val="0"/>
                  <w:divBdr>
                    <w:top w:val="none" w:sz="0" w:space="0" w:color="auto"/>
                    <w:left w:val="none" w:sz="0" w:space="0" w:color="auto"/>
                    <w:bottom w:val="none" w:sz="0" w:space="0" w:color="auto"/>
                    <w:right w:val="none" w:sz="0" w:space="0" w:color="auto"/>
                  </w:divBdr>
                </w:div>
                <w:div w:id="19658886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6109547">
      <w:bodyDiv w:val="1"/>
      <w:marLeft w:val="0"/>
      <w:marRight w:val="0"/>
      <w:marTop w:val="0"/>
      <w:marBottom w:val="0"/>
      <w:divBdr>
        <w:top w:val="none" w:sz="0" w:space="0" w:color="auto"/>
        <w:left w:val="none" w:sz="0" w:space="0" w:color="auto"/>
        <w:bottom w:val="none" w:sz="0" w:space="0" w:color="auto"/>
        <w:right w:val="none" w:sz="0" w:space="0" w:color="auto"/>
      </w:divBdr>
    </w:div>
    <w:div w:id="1968927367">
      <w:bodyDiv w:val="1"/>
      <w:marLeft w:val="0"/>
      <w:marRight w:val="0"/>
      <w:marTop w:val="0"/>
      <w:marBottom w:val="0"/>
      <w:divBdr>
        <w:top w:val="none" w:sz="0" w:space="0" w:color="auto"/>
        <w:left w:val="none" w:sz="0" w:space="0" w:color="auto"/>
        <w:bottom w:val="none" w:sz="0" w:space="0" w:color="auto"/>
        <w:right w:val="none" w:sz="0" w:space="0" w:color="auto"/>
      </w:divBdr>
    </w:div>
    <w:div w:id="1973972874">
      <w:bodyDiv w:val="1"/>
      <w:marLeft w:val="0"/>
      <w:marRight w:val="0"/>
      <w:marTop w:val="0"/>
      <w:marBottom w:val="0"/>
      <w:divBdr>
        <w:top w:val="none" w:sz="0" w:space="0" w:color="auto"/>
        <w:left w:val="none" w:sz="0" w:space="0" w:color="auto"/>
        <w:bottom w:val="none" w:sz="0" w:space="0" w:color="auto"/>
        <w:right w:val="none" w:sz="0" w:space="0" w:color="auto"/>
      </w:divBdr>
    </w:div>
    <w:div w:id="2001224731">
      <w:bodyDiv w:val="1"/>
      <w:marLeft w:val="0"/>
      <w:marRight w:val="0"/>
      <w:marTop w:val="0"/>
      <w:marBottom w:val="0"/>
      <w:divBdr>
        <w:top w:val="none" w:sz="0" w:space="0" w:color="auto"/>
        <w:left w:val="none" w:sz="0" w:space="0" w:color="auto"/>
        <w:bottom w:val="none" w:sz="0" w:space="0" w:color="auto"/>
        <w:right w:val="none" w:sz="0" w:space="0" w:color="auto"/>
      </w:divBdr>
      <w:divsChild>
        <w:div w:id="273749971">
          <w:marLeft w:val="0"/>
          <w:marRight w:val="0"/>
          <w:marTop w:val="0"/>
          <w:marBottom w:val="0"/>
          <w:divBdr>
            <w:top w:val="none" w:sz="0" w:space="0" w:color="auto"/>
            <w:left w:val="none" w:sz="0" w:space="0" w:color="auto"/>
            <w:bottom w:val="none" w:sz="0" w:space="0" w:color="auto"/>
            <w:right w:val="none" w:sz="0" w:space="0" w:color="auto"/>
          </w:divBdr>
        </w:div>
        <w:div w:id="924188746">
          <w:marLeft w:val="0"/>
          <w:marRight w:val="0"/>
          <w:marTop w:val="0"/>
          <w:marBottom w:val="0"/>
          <w:divBdr>
            <w:top w:val="none" w:sz="0" w:space="0" w:color="auto"/>
            <w:left w:val="none" w:sz="0" w:space="0" w:color="auto"/>
            <w:bottom w:val="none" w:sz="0" w:space="0" w:color="auto"/>
            <w:right w:val="none" w:sz="0" w:space="0" w:color="auto"/>
          </w:divBdr>
        </w:div>
      </w:divsChild>
    </w:div>
    <w:div w:id="2006744344">
      <w:bodyDiv w:val="1"/>
      <w:marLeft w:val="0"/>
      <w:marRight w:val="0"/>
      <w:marTop w:val="0"/>
      <w:marBottom w:val="0"/>
      <w:divBdr>
        <w:top w:val="none" w:sz="0" w:space="0" w:color="auto"/>
        <w:left w:val="none" w:sz="0" w:space="0" w:color="auto"/>
        <w:bottom w:val="none" w:sz="0" w:space="0" w:color="auto"/>
        <w:right w:val="none" w:sz="0" w:space="0" w:color="auto"/>
      </w:divBdr>
      <w:divsChild>
        <w:div w:id="727731293">
          <w:marLeft w:val="547"/>
          <w:marRight w:val="0"/>
          <w:marTop w:val="0"/>
          <w:marBottom w:val="0"/>
          <w:divBdr>
            <w:top w:val="none" w:sz="0" w:space="0" w:color="auto"/>
            <w:left w:val="none" w:sz="0" w:space="0" w:color="auto"/>
            <w:bottom w:val="none" w:sz="0" w:space="0" w:color="auto"/>
            <w:right w:val="none" w:sz="0" w:space="0" w:color="auto"/>
          </w:divBdr>
        </w:div>
        <w:div w:id="750396933">
          <w:marLeft w:val="547"/>
          <w:marRight w:val="0"/>
          <w:marTop w:val="0"/>
          <w:marBottom w:val="0"/>
          <w:divBdr>
            <w:top w:val="none" w:sz="0" w:space="0" w:color="auto"/>
            <w:left w:val="none" w:sz="0" w:space="0" w:color="auto"/>
            <w:bottom w:val="none" w:sz="0" w:space="0" w:color="auto"/>
            <w:right w:val="none" w:sz="0" w:space="0" w:color="auto"/>
          </w:divBdr>
        </w:div>
        <w:div w:id="801078147">
          <w:marLeft w:val="547"/>
          <w:marRight w:val="0"/>
          <w:marTop w:val="0"/>
          <w:marBottom w:val="0"/>
          <w:divBdr>
            <w:top w:val="none" w:sz="0" w:space="0" w:color="auto"/>
            <w:left w:val="none" w:sz="0" w:space="0" w:color="auto"/>
            <w:bottom w:val="none" w:sz="0" w:space="0" w:color="auto"/>
            <w:right w:val="none" w:sz="0" w:space="0" w:color="auto"/>
          </w:divBdr>
        </w:div>
      </w:divsChild>
    </w:div>
    <w:div w:id="2024936717">
      <w:bodyDiv w:val="1"/>
      <w:marLeft w:val="0"/>
      <w:marRight w:val="0"/>
      <w:marTop w:val="0"/>
      <w:marBottom w:val="0"/>
      <w:divBdr>
        <w:top w:val="none" w:sz="0" w:space="0" w:color="auto"/>
        <w:left w:val="none" w:sz="0" w:space="0" w:color="auto"/>
        <w:bottom w:val="none" w:sz="0" w:space="0" w:color="auto"/>
        <w:right w:val="none" w:sz="0" w:space="0" w:color="auto"/>
      </w:divBdr>
      <w:divsChild>
        <w:div w:id="29378889">
          <w:marLeft w:val="0"/>
          <w:marRight w:val="0"/>
          <w:marTop w:val="0"/>
          <w:marBottom w:val="0"/>
          <w:divBdr>
            <w:top w:val="none" w:sz="0" w:space="0" w:color="auto"/>
            <w:left w:val="none" w:sz="0" w:space="0" w:color="auto"/>
            <w:bottom w:val="none" w:sz="0" w:space="0" w:color="auto"/>
            <w:right w:val="none" w:sz="0" w:space="0" w:color="auto"/>
          </w:divBdr>
        </w:div>
        <w:div w:id="99690915">
          <w:marLeft w:val="0"/>
          <w:marRight w:val="0"/>
          <w:marTop w:val="0"/>
          <w:marBottom w:val="0"/>
          <w:divBdr>
            <w:top w:val="none" w:sz="0" w:space="0" w:color="auto"/>
            <w:left w:val="none" w:sz="0" w:space="0" w:color="auto"/>
            <w:bottom w:val="none" w:sz="0" w:space="0" w:color="auto"/>
            <w:right w:val="none" w:sz="0" w:space="0" w:color="auto"/>
          </w:divBdr>
        </w:div>
        <w:div w:id="117916364">
          <w:marLeft w:val="0"/>
          <w:marRight w:val="0"/>
          <w:marTop w:val="0"/>
          <w:marBottom w:val="0"/>
          <w:divBdr>
            <w:top w:val="none" w:sz="0" w:space="0" w:color="auto"/>
            <w:left w:val="none" w:sz="0" w:space="0" w:color="auto"/>
            <w:bottom w:val="none" w:sz="0" w:space="0" w:color="auto"/>
            <w:right w:val="none" w:sz="0" w:space="0" w:color="auto"/>
          </w:divBdr>
        </w:div>
        <w:div w:id="269819258">
          <w:marLeft w:val="0"/>
          <w:marRight w:val="0"/>
          <w:marTop w:val="0"/>
          <w:marBottom w:val="0"/>
          <w:divBdr>
            <w:top w:val="none" w:sz="0" w:space="0" w:color="auto"/>
            <w:left w:val="none" w:sz="0" w:space="0" w:color="auto"/>
            <w:bottom w:val="none" w:sz="0" w:space="0" w:color="auto"/>
            <w:right w:val="none" w:sz="0" w:space="0" w:color="auto"/>
          </w:divBdr>
        </w:div>
        <w:div w:id="329254502">
          <w:marLeft w:val="0"/>
          <w:marRight w:val="0"/>
          <w:marTop w:val="0"/>
          <w:marBottom w:val="0"/>
          <w:divBdr>
            <w:top w:val="none" w:sz="0" w:space="0" w:color="auto"/>
            <w:left w:val="none" w:sz="0" w:space="0" w:color="auto"/>
            <w:bottom w:val="none" w:sz="0" w:space="0" w:color="auto"/>
            <w:right w:val="none" w:sz="0" w:space="0" w:color="auto"/>
          </w:divBdr>
        </w:div>
        <w:div w:id="385840866">
          <w:marLeft w:val="0"/>
          <w:marRight w:val="0"/>
          <w:marTop w:val="0"/>
          <w:marBottom w:val="0"/>
          <w:divBdr>
            <w:top w:val="none" w:sz="0" w:space="0" w:color="auto"/>
            <w:left w:val="none" w:sz="0" w:space="0" w:color="auto"/>
            <w:bottom w:val="none" w:sz="0" w:space="0" w:color="auto"/>
            <w:right w:val="none" w:sz="0" w:space="0" w:color="auto"/>
          </w:divBdr>
        </w:div>
        <w:div w:id="393361316">
          <w:marLeft w:val="0"/>
          <w:marRight w:val="0"/>
          <w:marTop w:val="0"/>
          <w:marBottom w:val="0"/>
          <w:divBdr>
            <w:top w:val="none" w:sz="0" w:space="0" w:color="auto"/>
            <w:left w:val="none" w:sz="0" w:space="0" w:color="auto"/>
            <w:bottom w:val="none" w:sz="0" w:space="0" w:color="auto"/>
            <w:right w:val="none" w:sz="0" w:space="0" w:color="auto"/>
          </w:divBdr>
        </w:div>
        <w:div w:id="597643286">
          <w:marLeft w:val="0"/>
          <w:marRight w:val="0"/>
          <w:marTop w:val="0"/>
          <w:marBottom w:val="0"/>
          <w:divBdr>
            <w:top w:val="none" w:sz="0" w:space="0" w:color="auto"/>
            <w:left w:val="none" w:sz="0" w:space="0" w:color="auto"/>
            <w:bottom w:val="none" w:sz="0" w:space="0" w:color="auto"/>
            <w:right w:val="none" w:sz="0" w:space="0" w:color="auto"/>
          </w:divBdr>
        </w:div>
        <w:div w:id="647981867">
          <w:marLeft w:val="0"/>
          <w:marRight w:val="0"/>
          <w:marTop w:val="0"/>
          <w:marBottom w:val="0"/>
          <w:divBdr>
            <w:top w:val="none" w:sz="0" w:space="0" w:color="auto"/>
            <w:left w:val="none" w:sz="0" w:space="0" w:color="auto"/>
            <w:bottom w:val="none" w:sz="0" w:space="0" w:color="auto"/>
            <w:right w:val="none" w:sz="0" w:space="0" w:color="auto"/>
          </w:divBdr>
        </w:div>
        <w:div w:id="712854079">
          <w:marLeft w:val="0"/>
          <w:marRight w:val="0"/>
          <w:marTop w:val="0"/>
          <w:marBottom w:val="0"/>
          <w:divBdr>
            <w:top w:val="none" w:sz="0" w:space="0" w:color="auto"/>
            <w:left w:val="none" w:sz="0" w:space="0" w:color="auto"/>
            <w:bottom w:val="none" w:sz="0" w:space="0" w:color="auto"/>
            <w:right w:val="none" w:sz="0" w:space="0" w:color="auto"/>
          </w:divBdr>
        </w:div>
        <w:div w:id="916400395">
          <w:marLeft w:val="0"/>
          <w:marRight w:val="0"/>
          <w:marTop w:val="0"/>
          <w:marBottom w:val="0"/>
          <w:divBdr>
            <w:top w:val="none" w:sz="0" w:space="0" w:color="auto"/>
            <w:left w:val="none" w:sz="0" w:space="0" w:color="auto"/>
            <w:bottom w:val="none" w:sz="0" w:space="0" w:color="auto"/>
            <w:right w:val="none" w:sz="0" w:space="0" w:color="auto"/>
          </w:divBdr>
        </w:div>
        <w:div w:id="1079330149">
          <w:marLeft w:val="0"/>
          <w:marRight w:val="0"/>
          <w:marTop w:val="0"/>
          <w:marBottom w:val="0"/>
          <w:divBdr>
            <w:top w:val="none" w:sz="0" w:space="0" w:color="auto"/>
            <w:left w:val="none" w:sz="0" w:space="0" w:color="auto"/>
            <w:bottom w:val="none" w:sz="0" w:space="0" w:color="auto"/>
            <w:right w:val="none" w:sz="0" w:space="0" w:color="auto"/>
          </w:divBdr>
        </w:div>
        <w:div w:id="1083064431">
          <w:marLeft w:val="0"/>
          <w:marRight w:val="0"/>
          <w:marTop w:val="0"/>
          <w:marBottom w:val="0"/>
          <w:divBdr>
            <w:top w:val="none" w:sz="0" w:space="0" w:color="auto"/>
            <w:left w:val="none" w:sz="0" w:space="0" w:color="auto"/>
            <w:bottom w:val="none" w:sz="0" w:space="0" w:color="auto"/>
            <w:right w:val="none" w:sz="0" w:space="0" w:color="auto"/>
          </w:divBdr>
        </w:div>
        <w:div w:id="1185708264">
          <w:marLeft w:val="0"/>
          <w:marRight w:val="0"/>
          <w:marTop w:val="0"/>
          <w:marBottom w:val="0"/>
          <w:divBdr>
            <w:top w:val="none" w:sz="0" w:space="0" w:color="auto"/>
            <w:left w:val="none" w:sz="0" w:space="0" w:color="auto"/>
            <w:bottom w:val="none" w:sz="0" w:space="0" w:color="auto"/>
            <w:right w:val="none" w:sz="0" w:space="0" w:color="auto"/>
          </w:divBdr>
        </w:div>
        <w:div w:id="1607929622">
          <w:marLeft w:val="0"/>
          <w:marRight w:val="0"/>
          <w:marTop w:val="0"/>
          <w:marBottom w:val="0"/>
          <w:divBdr>
            <w:top w:val="none" w:sz="0" w:space="0" w:color="auto"/>
            <w:left w:val="none" w:sz="0" w:space="0" w:color="auto"/>
            <w:bottom w:val="none" w:sz="0" w:space="0" w:color="auto"/>
            <w:right w:val="none" w:sz="0" w:space="0" w:color="auto"/>
          </w:divBdr>
        </w:div>
        <w:div w:id="1613004707">
          <w:marLeft w:val="0"/>
          <w:marRight w:val="0"/>
          <w:marTop w:val="0"/>
          <w:marBottom w:val="0"/>
          <w:divBdr>
            <w:top w:val="none" w:sz="0" w:space="0" w:color="auto"/>
            <w:left w:val="none" w:sz="0" w:space="0" w:color="auto"/>
            <w:bottom w:val="none" w:sz="0" w:space="0" w:color="auto"/>
            <w:right w:val="none" w:sz="0" w:space="0" w:color="auto"/>
          </w:divBdr>
        </w:div>
        <w:div w:id="1638102606">
          <w:marLeft w:val="0"/>
          <w:marRight w:val="0"/>
          <w:marTop w:val="0"/>
          <w:marBottom w:val="0"/>
          <w:divBdr>
            <w:top w:val="none" w:sz="0" w:space="0" w:color="auto"/>
            <w:left w:val="none" w:sz="0" w:space="0" w:color="auto"/>
            <w:bottom w:val="none" w:sz="0" w:space="0" w:color="auto"/>
            <w:right w:val="none" w:sz="0" w:space="0" w:color="auto"/>
          </w:divBdr>
        </w:div>
        <w:div w:id="1899438306">
          <w:marLeft w:val="0"/>
          <w:marRight w:val="0"/>
          <w:marTop w:val="0"/>
          <w:marBottom w:val="0"/>
          <w:divBdr>
            <w:top w:val="none" w:sz="0" w:space="0" w:color="auto"/>
            <w:left w:val="none" w:sz="0" w:space="0" w:color="auto"/>
            <w:bottom w:val="none" w:sz="0" w:space="0" w:color="auto"/>
            <w:right w:val="none" w:sz="0" w:space="0" w:color="auto"/>
          </w:divBdr>
        </w:div>
        <w:div w:id="1927571450">
          <w:marLeft w:val="0"/>
          <w:marRight w:val="0"/>
          <w:marTop w:val="0"/>
          <w:marBottom w:val="0"/>
          <w:divBdr>
            <w:top w:val="none" w:sz="0" w:space="0" w:color="auto"/>
            <w:left w:val="none" w:sz="0" w:space="0" w:color="auto"/>
            <w:bottom w:val="none" w:sz="0" w:space="0" w:color="auto"/>
            <w:right w:val="none" w:sz="0" w:space="0" w:color="auto"/>
          </w:divBdr>
        </w:div>
        <w:div w:id="1954632496">
          <w:marLeft w:val="0"/>
          <w:marRight w:val="0"/>
          <w:marTop w:val="0"/>
          <w:marBottom w:val="0"/>
          <w:divBdr>
            <w:top w:val="none" w:sz="0" w:space="0" w:color="auto"/>
            <w:left w:val="none" w:sz="0" w:space="0" w:color="auto"/>
            <w:bottom w:val="none" w:sz="0" w:space="0" w:color="auto"/>
            <w:right w:val="none" w:sz="0" w:space="0" w:color="auto"/>
          </w:divBdr>
        </w:div>
        <w:div w:id="2106225406">
          <w:marLeft w:val="0"/>
          <w:marRight w:val="0"/>
          <w:marTop w:val="0"/>
          <w:marBottom w:val="0"/>
          <w:divBdr>
            <w:top w:val="none" w:sz="0" w:space="0" w:color="auto"/>
            <w:left w:val="none" w:sz="0" w:space="0" w:color="auto"/>
            <w:bottom w:val="none" w:sz="0" w:space="0" w:color="auto"/>
            <w:right w:val="none" w:sz="0" w:space="0" w:color="auto"/>
          </w:divBdr>
        </w:div>
        <w:div w:id="2121558997">
          <w:marLeft w:val="0"/>
          <w:marRight w:val="0"/>
          <w:marTop w:val="0"/>
          <w:marBottom w:val="0"/>
          <w:divBdr>
            <w:top w:val="none" w:sz="0" w:space="0" w:color="auto"/>
            <w:left w:val="none" w:sz="0" w:space="0" w:color="auto"/>
            <w:bottom w:val="none" w:sz="0" w:space="0" w:color="auto"/>
            <w:right w:val="none" w:sz="0" w:space="0" w:color="auto"/>
          </w:divBdr>
        </w:div>
      </w:divsChild>
    </w:div>
    <w:div w:id="2045323917">
      <w:bodyDiv w:val="1"/>
      <w:marLeft w:val="0"/>
      <w:marRight w:val="0"/>
      <w:marTop w:val="0"/>
      <w:marBottom w:val="0"/>
      <w:divBdr>
        <w:top w:val="none" w:sz="0" w:space="0" w:color="auto"/>
        <w:left w:val="none" w:sz="0" w:space="0" w:color="auto"/>
        <w:bottom w:val="none" w:sz="0" w:space="0" w:color="auto"/>
        <w:right w:val="none" w:sz="0" w:space="0" w:color="auto"/>
      </w:divBdr>
      <w:divsChild>
        <w:div w:id="1251886488">
          <w:marLeft w:val="0"/>
          <w:marRight w:val="0"/>
          <w:marTop w:val="0"/>
          <w:marBottom w:val="0"/>
          <w:divBdr>
            <w:top w:val="none" w:sz="0" w:space="0" w:color="auto"/>
            <w:left w:val="none" w:sz="0" w:space="0" w:color="auto"/>
            <w:bottom w:val="none" w:sz="0" w:space="0" w:color="auto"/>
            <w:right w:val="none" w:sz="0" w:space="0" w:color="auto"/>
          </w:divBdr>
          <w:divsChild>
            <w:div w:id="11820123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10350173">
      <w:bodyDiv w:val="1"/>
      <w:marLeft w:val="0"/>
      <w:marRight w:val="0"/>
      <w:marTop w:val="0"/>
      <w:marBottom w:val="0"/>
      <w:divBdr>
        <w:top w:val="none" w:sz="0" w:space="0" w:color="auto"/>
        <w:left w:val="none" w:sz="0" w:space="0" w:color="auto"/>
        <w:bottom w:val="none" w:sz="0" w:space="0" w:color="auto"/>
        <w:right w:val="none" w:sz="0" w:space="0" w:color="auto"/>
      </w:divBdr>
    </w:div>
    <w:div w:id="21240375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styles" Target="styles.xml"/><Relationship Id="rId18" Type="http://schemas.openxmlformats.org/officeDocument/2006/relationships/header" Target="header1.xml"/><Relationship Id="rId26" Type="http://schemas.openxmlformats.org/officeDocument/2006/relationships/image" Target="media/image3.png"/><Relationship Id="rId39" Type="http://schemas.openxmlformats.org/officeDocument/2006/relationships/image" Target="media/image8.png"/><Relationship Id="rId21" Type="http://schemas.openxmlformats.org/officeDocument/2006/relationships/hyperlink" Target="https://t33.sharepoint.com/sites/Euro-MeDSEA/Documenti%20condivisi/General/Ouput/Environmental%20report/Final%20March/Rapport%20Environnemental%20Euro-Med_final.docx" TargetMode="External"/><Relationship Id="rId34" Type="http://schemas.openxmlformats.org/officeDocument/2006/relationships/footer" Target="footer2.xml"/><Relationship Id="rId42" Type="http://schemas.openxmlformats.org/officeDocument/2006/relationships/image" Target="media/image11.png"/><Relationship Id="rId47" Type="http://schemas.openxmlformats.org/officeDocument/2006/relationships/image" Target="media/image16.png"/><Relationship Id="rId50" Type="http://schemas.openxmlformats.org/officeDocument/2006/relationships/image" Target="media/image19.png"/><Relationship Id="rId55" Type="http://schemas.openxmlformats.org/officeDocument/2006/relationships/image" Target="media/image24.png"/><Relationship Id="rId63" Type="http://schemas.openxmlformats.org/officeDocument/2006/relationships/image" Target="media/image32.png"/><Relationship Id="rId68" Type="http://schemas.openxmlformats.org/officeDocument/2006/relationships/image" Target="media/image37.png"/><Relationship Id="rId76" Type="http://schemas.openxmlformats.org/officeDocument/2006/relationships/image" Target="media/image44.png"/><Relationship Id="rId84" Type="http://schemas.openxmlformats.org/officeDocument/2006/relationships/header" Target="header5.xml"/><Relationship Id="rId89"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image" Target="media/image39.png"/><Relationship Id="rId2" Type="http://schemas.openxmlformats.org/officeDocument/2006/relationships/customXml" Target="../customXml/item2.xml"/><Relationship Id="rId16" Type="http://schemas.openxmlformats.org/officeDocument/2006/relationships/footnotes" Target="footnotes.xml"/><Relationship Id="rId29" Type="http://schemas.openxmlformats.org/officeDocument/2006/relationships/diagramQuickStyle" Target="diagrams/quickStyle1.xml"/><Relationship Id="rId11" Type="http://schemas.openxmlformats.org/officeDocument/2006/relationships/customXml" Target="../customXml/item11.xml"/><Relationship Id="rId24" Type="http://schemas.openxmlformats.org/officeDocument/2006/relationships/hyperlink" Target="https://t33.sharepoint.com/sites/Euro-MeDSEA/Documenti%20condivisi/General/Ouput/Environmental%20report/Final%20March/Rapport%20Environnemental%20Euro-Med_final.docx" TargetMode="External"/><Relationship Id="rId32" Type="http://schemas.openxmlformats.org/officeDocument/2006/relationships/header" Target="header2.xml"/><Relationship Id="rId37" Type="http://schemas.openxmlformats.org/officeDocument/2006/relationships/image" Target="media/image6.png"/><Relationship Id="rId40" Type="http://schemas.openxmlformats.org/officeDocument/2006/relationships/image" Target="media/image9.emf"/><Relationship Id="rId45" Type="http://schemas.openxmlformats.org/officeDocument/2006/relationships/image" Target="media/image14.png"/><Relationship Id="rId53" Type="http://schemas.openxmlformats.org/officeDocument/2006/relationships/image" Target="media/image22.png"/><Relationship Id="rId58" Type="http://schemas.openxmlformats.org/officeDocument/2006/relationships/image" Target="media/image27.png"/><Relationship Id="rId66" Type="http://schemas.openxmlformats.org/officeDocument/2006/relationships/image" Target="media/image35.png"/><Relationship Id="rId74" Type="http://schemas.openxmlformats.org/officeDocument/2006/relationships/image" Target="media/image42.jpeg"/><Relationship Id="rId79" Type="http://schemas.openxmlformats.org/officeDocument/2006/relationships/image" Target="media/image47.png"/><Relationship Id="rId87" Type="http://schemas.openxmlformats.org/officeDocument/2006/relationships/header" Target="header7.xml"/><Relationship Id="rId5" Type="http://schemas.openxmlformats.org/officeDocument/2006/relationships/customXml" Target="../customXml/item5.xml"/><Relationship Id="rId61" Type="http://schemas.openxmlformats.org/officeDocument/2006/relationships/image" Target="media/image30.jpeg"/><Relationship Id="rId82" Type="http://schemas.openxmlformats.org/officeDocument/2006/relationships/image" Target="media/image50.jpg"/><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ettings" Target="settings.xml"/><Relationship Id="rId22" Type="http://schemas.openxmlformats.org/officeDocument/2006/relationships/hyperlink" Target="https://t33.sharepoint.com/sites/Euro-MeDSEA/Documenti%20condivisi/General/Ouput/Environmental%20report/Final%20March/Rapport%20Environnemental%20Euro-Med_final.docx" TargetMode="External"/><Relationship Id="rId27" Type="http://schemas.openxmlformats.org/officeDocument/2006/relationships/diagramData" Target="diagrams/data1.xml"/><Relationship Id="rId30" Type="http://schemas.openxmlformats.org/officeDocument/2006/relationships/diagramColors" Target="diagrams/colors1.xml"/><Relationship Id="rId35" Type="http://schemas.openxmlformats.org/officeDocument/2006/relationships/image" Target="media/image4.png"/><Relationship Id="rId43" Type="http://schemas.openxmlformats.org/officeDocument/2006/relationships/image" Target="media/image12.png"/><Relationship Id="rId48" Type="http://schemas.openxmlformats.org/officeDocument/2006/relationships/image" Target="media/image17.png"/><Relationship Id="rId56" Type="http://schemas.openxmlformats.org/officeDocument/2006/relationships/image" Target="media/image25.png"/><Relationship Id="rId64" Type="http://schemas.openxmlformats.org/officeDocument/2006/relationships/image" Target="media/image33.png"/><Relationship Id="rId69" Type="http://schemas.openxmlformats.org/officeDocument/2006/relationships/image" Target="media/image38.emf"/><Relationship Id="rId77" Type="http://schemas.openxmlformats.org/officeDocument/2006/relationships/image" Target="media/image45.png"/><Relationship Id="rId8" Type="http://schemas.openxmlformats.org/officeDocument/2006/relationships/customXml" Target="../customXml/item8.xml"/><Relationship Id="rId51" Type="http://schemas.openxmlformats.org/officeDocument/2006/relationships/image" Target="media/image20.png"/><Relationship Id="rId72" Type="http://schemas.openxmlformats.org/officeDocument/2006/relationships/image" Target="media/image40.png"/><Relationship Id="rId80" Type="http://schemas.openxmlformats.org/officeDocument/2006/relationships/image" Target="media/image48.png"/><Relationship Id="rId85" Type="http://schemas.openxmlformats.org/officeDocument/2006/relationships/footer" Target="footer3.xml"/><Relationship Id="rId3" Type="http://schemas.openxmlformats.org/officeDocument/2006/relationships/customXml" Target="../customXml/item3.xml"/><Relationship Id="rId12" Type="http://schemas.openxmlformats.org/officeDocument/2006/relationships/numbering" Target="numbering.xml"/><Relationship Id="rId17" Type="http://schemas.openxmlformats.org/officeDocument/2006/relationships/endnotes" Target="endnotes.xml"/><Relationship Id="rId25" Type="http://schemas.openxmlformats.org/officeDocument/2006/relationships/hyperlink" Target="https://t33.sharepoint.com/sites/Euro-MeDSEA/Documenti%20condivisi/General/Ouput/Environmental%20report/Final%20March/Rapport%20Environnemental%20Euro-Med_final.docx" TargetMode="External"/><Relationship Id="rId33" Type="http://schemas.openxmlformats.org/officeDocument/2006/relationships/header" Target="header3.xml"/><Relationship Id="rId38" Type="http://schemas.openxmlformats.org/officeDocument/2006/relationships/image" Target="media/image7.png"/><Relationship Id="rId46" Type="http://schemas.openxmlformats.org/officeDocument/2006/relationships/image" Target="media/image15.png"/><Relationship Id="rId59" Type="http://schemas.openxmlformats.org/officeDocument/2006/relationships/image" Target="media/image28.png"/><Relationship Id="rId67" Type="http://schemas.openxmlformats.org/officeDocument/2006/relationships/image" Target="media/image36.png"/><Relationship Id="rId20" Type="http://schemas.openxmlformats.org/officeDocument/2006/relationships/hyperlink" Target="https://t33.sharepoint.com/sites/Euro-MeDSEA/Documenti%20condivisi/General/Ouput/Environmental%20report/Final%20March/Rapport%20Environnemental%20Euro-Med_final.docx" TargetMode="External"/><Relationship Id="rId41" Type="http://schemas.openxmlformats.org/officeDocument/2006/relationships/image" Target="media/image10.png"/><Relationship Id="rId54" Type="http://schemas.openxmlformats.org/officeDocument/2006/relationships/image" Target="media/image23.png"/><Relationship Id="rId62" Type="http://schemas.openxmlformats.org/officeDocument/2006/relationships/image" Target="media/image31.png"/><Relationship Id="rId70" Type="http://schemas.openxmlformats.org/officeDocument/2006/relationships/chart" Target="charts/chart1.xml"/><Relationship Id="rId75" Type="http://schemas.openxmlformats.org/officeDocument/2006/relationships/image" Target="media/image43.png"/><Relationship Id="rId83" Type="http://schemas.openxmlformats.org/officeDocument/2006/relationships/header" Target="header4.xml"/><Relationship Id="rId88"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webSettings" Target="webSettings.xml"/><Relationship Id="rId23" Type="http://schemas.openxmlformats.org/officeDocument/2006/relationships/hyperlink" Target="https://t33.sharepoint.com/sites/Euro-MeDSEA/Documenti%20condivisi/General/Ouput/Environmental%20report/Final%20March/Rapport%20Environnemental%20Euro-Med_final.docx" TargetMode="External"/><Relationship Id="rId28" Type="http://schemas.openxmlformats.org/officeDocument/2006/relationships/diagramLayout" Target="diagrams/layout1.xml"/><Relationship Id="rId36" Type="http://schemas.openxmlformats.org/officeDocument/2006/relationships/image" Target="media/image5.png"/><Relationship Id="rId49" Type="http://schemas.openxmlformats.org/officeDocument/2006/relationships/image" Target="media/image18.png"/><Relationship Id="rId57" Type="http://schemas.openxmlformats.org/officeDocument/2006/relationships/image" Target="media/image26.png"/><Relationship Id="rId10" Type="http://schemas.openxmlformats.org/officeDocument/2006/relationships/customXml" Target="../customXml/item10.xml"/><Relationship Id="rId31" Type="http://schemas.microsoft.com/office/2007/relationships/diagramDrawing" Target="diagrams/drawing1.xml"/><Relationship Id="rId44" Type="http://schemas.openxmlformats.org/officeDocument/2006/relationships/image" Target="media/image13.png"/><Relationship Id="rId52" Type="http://schemas.openxmlformats.org/officeDocument/2006/relationships/image" Target="media/image21.png"/><Relationship Id="rId60" Type="http://schemas.openxmlformats.org/officeDocument/2006/relationships/image" Target="media/image29.jpeg"/><Relationship Id="rId65" Type="http://schemas.openxmlformats.org/officeDocument/2006/relationships/image" Target="media/image34.png"/><Relationship Id="rId73" Type="http://schemas.openxmlformats.org/officeDocument/2006/relationships/image" Target="media/image41.png"/><Relationship Id="rId78" Type="http://schemas.openxmlformats.org/officeDocument/2006/relationships/image" Target="media/image46.png"/><Relationship Id="rId81" Type="http://schemas.openxmlformats.org/officeDocument/2006/relationships/image" Target="media/image49.png"/><Relationship Id="rId86" Type="http://schemas.openxmlformats.org/officeDocument/2006/relationships/header" Target="header6.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2" Type="http://schemas.openxmlformats.org/officeDocument/2006/relationships/image" Target="file:///O:\DAG\SCMED\0_MED%202014-2020\Communication%20sur%20MED2014+\Branding%20&amp;%20Logo\Declinaison%20branding\Modeles%20word\FINAL\Macintosh%20HD:Users:archie:work:PROGRAM%20MED:WORD:mode&#768;les%20word:fond2.jpg" TargetMode="External"/><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lice\Documents\t33\aSauvegarde_0207\Lavori_020713\86_Interreg%202%20Seas_sauvent130702\Output\SEA\Scoping%20Report\EN\Scoping%20Report%202seas%20final.dot"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Cartel1"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Imperméabilisation</a:t>
            </a:r>
            <a:r>
              <a:rPr lang="en-US" baseline="0"/>
              <a:t> des sols (% des surfaces totales)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barChart>
        <c:barDir val="col"/>
        <c:grouping val="clustered"/>
        <c:varyColors val="0"/>
        <c:ser>
          <c:idx val="0"/>
          <c:order val="0"/>
          <c:tx>
            <c:strRef>
              <c:f>Foglio1!$M$2</c:f>
              <c:strCache>
                <c:ptCount val="1"/>
                <c:pt idx="0">
                  <c:v>2008</c:v>
                </c:pt>
              </c:strCache>
            </c:strRef>
          </c:tx>
          <c:spPr>
            <a:solidFill>
              <a:schemeClr val="accent1"/>
            </a:solidFill>
            <a:ln>
              <a:noFill/>
            </a:ln>
            <a:effectLst/>
          </c:spPr>
          <c:invertIfNegative val="0"/>
          <c:cat>
            <c:strRef>
              <c:f>Foglio1!$L$3:$L$14</c:f>
              <c:strCache>
                <c:ptCount val="12"/>
                <c:pt idx="0">
                  <c:v>Albanie</c:v>
                </c:pt>
                <c:pt idx="1">
                  <c:v>Bosnie-Herzègovine</c:v>
                </c:pt>
                <c:pt idx="2">
                  <c:v>Croatie</c:v>
                </c:pt>
                <c:pt idx="3">
                  <c:v>Chypre</c:v>
                </c:pt>
                <c:pt idx="4">
                  <c:v>France</c:v>
                </c:pt>
                <c:pt idx="5">
                  <c:v>Grèce</c:v>
                </c:pt>
                <c:pt idx="6">
                  <c:v>Italie</c:v>
                </c:pt>
                <c:pt idx="7">
                  <c:v>Malte</c:v>
                </c:pt>
                <c:pt idx="8">
                  <c:v>Montenegro</c:v>
                </c:pt>
                <c:pt idx="9">
                  <c:v>Portugal</c:v>
                </c:pt>
                <c:pt idx="10">
                  <c:v>Slovénie</c:v>
                </c:pt>
                <c:pt idx="11">
                  <c:v>Espagne</c:v>
                </c:pt>
              </c:strCache>
            </c:strRef>
          </c:cat>
          <c:val>
            <c:numRef>
              <c:f>Foglio1!$M$3:$M$14</c:f>
              <c:numCache>
                <c:formatCode>General</c:formatCode>
                <c:ptCount val="12"/>
                <c:pt idx="0">
                  <c:v>0.56999999999999995</c:v>
                </c:pt>
                <c:pt idx="1">
                  <c:v>0.59</c:v>
                </c:pt>
                <c:pt idx="2">
                  <c:v>1.19</c:v>
                </c:pt>
                <c:pt idx="3">
                  <c:v>1.81</c:v>
                </c:pt>
                <c:pt idx="4">
                  <c:v>2.09</c:v>
                </c:pt>
                <c:pt idx="5">
                  <c:v>0.93</c:v>
                </c:pt>
                <c:pt idx="6">
                  <c:v>2.66</c:v>
                </c:pt>
                <c:pt idx="7">
                  <c:v>16.02</c:v>
                </c:pt>
                <c:pt idx="8">
                  <c:v>0.47</c:v>
                </c:pt>
                <c:pt idx="9">
                  <c:v>2.0299999999999998</c:v>
                </c:pt>
                <c:pt idx="10">
                  <c:v>1.62</c:v>
                </c:pt>
                <c:pt idx="11">
                  <c:v>1.1499999999999999</c:v>
                </c:pt>
              </c:numCache>
            </c:numRef>
          </c:val>
          <c:extLst>
            <c:ext xmlns:c16="http://schemas.microsoft.com/office/drawing/2014/chart" uri="{C3380CC4-5D6E-409C-BE32-E72D297353CC}">
              <c16:uniqueId val="{00000000-709F-41DA-8C3D-4DB2F1B301DA}"/>
            </c:ext>
          </c:extLst>
        </c:ser>
        <c:ser>
          <c:idx val="1"/>
          <c:order val="1"/>
          <c:tx>
            <c:strRef>
              <c:f>Foglio1!$N$2</c:f>
              <c:strCache>
                <c:ptCount val="1"/>
                <c:pt idx="0">
                  <c:v>2009</c:v>
                </c:pt>
              </c:strCache>
            </c:strRef>
          </c:tx>
          <c:spPr>
            <a:solidFill>
              <a:schemeClr val="accent2"/>
            </a:solidFill>
            <a:ln>
              <a:noFill/>
            </a:ln>
            <a:effectLst/>
          </c:spPr>
          <c:invertIfNegative val="0"/>
          <c:cat>
            <c:strRef>
              <c:f>Foglio1!$L$3:$L$14</c:f>
              <c:strCache>
                <c:ptCount val="12"/>
                <c:pt idx="0">
                  <c:v>Albanie</c:v>
                </c:pt>
                <c:pt idx="1">
                  <c:v>Bosnie-Herzègovine</c:v>
                </c:pt>
                <c:pt idx="2">
                  <c:v>Croatie</c:v>
                </c:pt>
                <c:pt idx="3">
                  <c:v>Chypre</c:v>
                </c:pt>
                <c:pt idx="4">
                  <c:v>France</c:v>
                </c:pt>
                <c:pt idx="5">
                  <c:v>Grèce</c:v>
                </c:pt>
                <c:pt idx="6">
                  <c:v>Italie</c:v>
                </c:pt>
                <c:pt idx="7">
                  <c:v>Malte</c:v>
                </c:pt>
                <c:pt idx="8">
                  <c:v>Montenegro</c:v>
                </c:pt>
                <c:pt idx="9">
                  <c:v>Portugal</c:v>
                </c:pt>
                <c:pt idx="10">
                  <c:v>Slovénie</c:v>
                </c:pt>
                <c:pt idx="11">
                  <c:v>Espagne</c:v>
                </c:pt>
              </c:strCache>
            </c:strRef>
          </c:cat>
          <c:val>
            <c:numRef>
              <c:f>Foglio1!$N$3:$N$14</c:f>
              <c:numCache>
                <c:formatCode>General</c:formatCode>
                <c:ptCount val="12"/>
                <c:pt idx="0">
                  <c:v>0.57999999999999996</c:v>
                </c:pt>
                <c:pt idx="1">
                  <c:v>0.6</c:v>
                </c:pt>
                <c:pt idx="2">
                  <c:v>1.21</c:v>
                </c:pt>
                <c:pt idx="3">
                  <c:v>1.87</c:v>
                </c:pt>
                <c:pt idx="4">
                  <c:v>2.14</c:v>
                </c:pt>
                <c:pt idx="5">
                  <c:v>0.94</c:v>
                </c:pt>
                <c:pt idx="6">
                  <c:v>2.7</c:v>
                </c:pt>
                <c:pt idx="7">
                  <c:v>16.04</c:v>
                </c:pt>
                <c:pt idx="8">
                  <c:v>0.47</c:v>
                </c:pt>
                <c:pt idx="9">
                  <c:v>2.0699999999999998</c:v>
                </c:pt>
                <c:pt idx="10">
                  <c:v>1.66</c:v>
                </c:pt>
                <c:pt idx="11">
                  <c:v>1.2</c:v>
                </c:pt>
              </c:numCache>
            </c:numRef>
          </c:val>
          <c:extLst>
            <c:ext xmlns:c16="http://schemas.microsoft.com/office/drawing/2014/chart" uri="{C3380CC4-5D6E-409C-BE32-E72D297353CC}">
              <c16:uniqueId val="{00000001-709F-41DA-8C3D-4DB2F1B301DA}"/>
            </c:ext>
          </c:extLst>
        </c:ser>
        <c:ser>
          <c:idx val="2"/>
          <c:order val="2"/>
          <c:tx>
            <c:strRef>
              <c:f>Foglio1!$O$2</c:f>
              <c:strCache>
                <c:ptCount val="1"/>
                <c:pt idx="0">
                  <c:v>2012</c:v>
                </c:pt>
              </c:strCache>
            </c:strRef>
          </c:tx>
          <c:spPr>
            <a:solidFill>
              <a:schemeClr val="accent3"/>
            </a:solidFill>
            <a:ln>
              <a:noFill/>
            </a:ln>
            <a:effectLst/>
          </c:spPr>
          <c:invertIfNegative val="0"/>
          <c:cat>
            <c:strRef>
              <c:f>Foglio1!$L$3:$L$14</c:f>
              <c:strCache>
                <c:ptCount val="12"/>
                <c:pt idx="0">
                  <c:v>Albanie</c:v>
                </c:pt>
                <c:pt idx="1">
                  <c:v>Bosnie-Herzègovine</c:v>
                </c:pt>
                <c:pt idx="2">
                  <c:v>Croatie</c:v>
                </c:pt>
                <c:pt idx="3">
                  <c:v>Chypre</c:v>
                </c:pt>
                <c:pt idx="4">
                  <c:v>France</c:v>
                </c:pt>
                <c:pt idx="5">
                  <c:v>Grèce</c:v>
                </c:pt>
                <c:pt idx="6">
                  <c:v>Italie</c:v>
                </c:pt>
                <c:pt idx="7">
                  <c:v>Malte</c:v>
                </c:pt>
                <c:pt idx="8">
                  <c:v>Montenegro</c:v>
                </c:pt>
                <c:pt idx="9">
                  <c:v>Portugal</c:v>
                </c:pt>
                <c:pt idx="10">
                  <c:v>Slovénie</c:v>
                </c:pt>
                <c:pt idx="11">
                  <c:v>Espagne</c:v>
                </c:pt>
              </c:strCache>
            </c:strRef>
          </c:cat>
          <c:val>
            <c:numRef>
              <c:f>Foglio1!$O$3:$O$14</c:f>
              <c:numCache>
                <c:formatCode>General</c:formatCode>
                <c:ptCount val="12"/>
                <c:pt idx="0">
                  <c:v>0.6</c:v>
                </c:pt>
                <c:pt idx="1">
                  <c:v>0.61</c:v>
                </c:pt>
                <c:pt idx="2">
                  <c:v>1.23</c:v>
                </c:pt>
                <c:pt idx="3">
                  <c:v>1.95</c:v>
                </c:pt>
                <c:pt idx="4">
                  <c:v>2.17</c:v>
                </c:pt>
                <c:pt idx="5">
                  <c:v>0.96</c:v>
                </c:pt>
                <c:pt idx="6">
                  <c:v>2.73</c:v>
                </c:pt>
                <c:pt idx="7">
                  <c:v>16.13</c:v>
                </c:pt>
                <c:pt idx="8">
                  <c:v>0.47</c:v>
                </c:pt>
                <c:pt idx="9">
                  <c:v>2.1</c:v>
                </c:pt>
                <c:pt idx="10">
                  <c:v>1.68</c:v>
                </c:pt>
                <c:pt idx="11">
                  <c:v>1.22</c:v>
                </c:pt>
              </c:numCache>
            </c:numRef>
          </c:val>
          <c:extLst>
            <c:ext xmlns:c16="http://schemas.microsoft.com/office/drawing/2014/chart" uri="{C3380CC4-5D6E-409C-BE32-E72D297353CC}">
              <c16:uniqueId val="{00000002-709F-41DA-8C3D-4DB2F1B301DA}"/>
            </c:ext>
          </c:extLst>
        </c:ser>
        <c:ser>
          <c:idx val="3"/>
          <c:order val="3"/>
          <c:tx>
            <c:strRef>
              <c:f>Foglio1!$P$2</c:f>
              <c:strCache>
                <c:ptCount val="1"/>
                <c:pt idx="0">
                  <c:v>2015</c:v>
                </c:pt>
              </c:strCache>
            </c:strRef>
          </c:tx>
          <c:spPr>
            <a:solidFill>
              <a:schemeClr val="accent4"/>
            </a:solidFill>
            <a:ln>
              <a:noFill/>
            </a:ln>
            <a:effectLst/>
          </c:spPr>
          <c:invertIfNegative val="0"/>
          <c:cat>
            <c:strRef>
              <c:f>Foglio1!$L$3:$L$14</c:f>
              <c:strCache>
                <c:ptCount val="12"/>
                <c:pt idx="0">
                  <c:v>Albanie</c:v>
                </c:pt>
                <c:pt idx="1">
                  <c:v>Bosnie-Herzègovine</c:v>
                </c:pt>
                <c:pt idx="2">
                  <c:v>Croatie</c:v>
                </c:pt>
                <c:pt idx="3">
                  <c:v>Chypre</c:v>
                </c:pt>
                <c:pt idx="4">
                  <c:v>France</c:v>
                </c:pt>
                <c:pt idx="5">
                  <c:v>Grèce</c:v>
                </c:pt>
                <c:pt idx="6">
                  <c:v>Italie</c:v>
                </c:pt>
                <c:pt idx="7">
                  <c:v>Malte</c:v>
                </c:pt>
                <c:pt idx="8">
                  <c:v>Montenegro</c:v>
                </c:pt>
                <c:pt idx="9">
                  <c:v>Portugal</c:v>
                </c:pt>
                <c:pt idx="10">
                  <c:v>Slovénie</c:v>
                </c:pt>
                <c:pt idx="11">
                  <c:v>Espagne</c:v>
                </c:pt>
              </c:strCache>
            </c:strRef>
          </c:cat>
          <c:val>
            <c:numRef>
              <c:f>Foglio1!$P$3:$P$14</c:f>
              <c:numCache>
                <c:formatCode>General</c:formatCode>
                <c:ptCount val="12"/>
                <c:pt idx="0">
                  <c:v>0.61</c:v>
                </c:pt>
                <c:pt idx="1">
                  <c:v>0.62</c:v>
                </c:pt>
                <c:pt idx="2">
                  <c:v>1.24</c:v>
                </c:pt>
                <c:pt idx="3">
                  <c:v>2.06</c:v>
                </c:pt>
                <c:pt idx="4">
                  <c:v>2.19</c:v>
                </c:pt>
                <c:pt idx="5">
                  <c:v>0.97</c:v>
                </c:pt>
                <c:pt idx="6">
                  <c:v>2.74</c:v>
                </c:pt>
                <c:pt idx="7">
                  <c:v>16.149999999999999</c:v>
                </c:pt>
                <c:pt idx="8">
                  <c:v>0.47</c:v>
                </c:pt>
                <c:pt idx="9">
                  <c:v>2.12</c:v>
                </c:pt>
                <c:pt idx="10">
                  <c:v>1.68</c:v>
                </c:pt>
                <c:pt idx="11">
                  <c:v>1.23</c:v>
                </c:pt>
              </c:numCache>
            </c:numRef>
          </c:val>
          <c:extLst>
            <c:ext xmlns:c16="http://schemas.microsoft.com/office/drawing/2014/chart" uri="{C3380CC4-5D6E-409C-BE32-E72D297353CC}">
              <c16:uniqueId val="{00000003-709F-41DA-8C3D-4DB2F1B301DA}"/>
            </c:ext>
          </c:extLst>
        </c:ser>
        <c:dLbls>
          <c:showLegendKey val="0"/>
          <c:showVal val="0"/>
          <c:showCatName val="0"/>
          <c:showSerName val="0"/>
          <c:showPercent val="0"/>
          <c:showBubbleSize val="0"/>
        </c:dLbls>
        <c:gapWidth val="219"/>
        <c:overlap val="-27"/>
        <c:axId val="329153984"/>
        <c:axId val="329161888"/>
      </c:barChart>
      <c:catAx>
        <c:axId val="3291539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329161888"/>
        <c:crosses val="autoZero"/>
        <c:auto val="1"/>
        <c:lblAlgn val="ctr"/>
        <c:lblOffset val="100"/>
        <c:noMultiLvlLbl val="0"/>
      </c:catAx>
      <c:valAx>
        <c:axId val="3291618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32915398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fr-FR"/>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4C82CC2-D509-4C48-BA45-4957208AD04E}"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fr-FR"/>
        </a:p>
      </dgm:t>
    </dgm:pt>
    <dgm:pt modelId="{14BBBA27-FFFC-47D9-83BA-B530B6844972}">
      <dgm:prSet phldrT="[Texte]" custT="1"/>
      <dgm:spPr>
        <a:solidFill>
          <a:schemeClr val="accent5">
            <a:lumMod val="40000"/>
            <a:lumOff val="60000"/>
          </a:schemeClr>
        </a:solidFill>
      </dgm:spPr>
      <dgm:t>
        <a:bodyPr/>
        <a:lstStyle/>
        <a:p>
          <a:r>
            <a:rPr lang="fr-FR" sz="2400" dirty="0">
              <a:latin typeface="Calibri Light" panose="020F0302020204030204" pitchFamily="34" charset="0"/>
              <a:cs typeface="Calibri Light" panose="020F0302020204030204" pitchFamily="34" charset="0"/>
            </a:rPr>
            <a:t>Étapes</a:t>
          </a:r>
        </a:p>
      </dgm:t>
    </dgm:pt>
    <dgm:pt modelId="{58C495A4-4531-40CE-B85E-340396A306E0}" type="parTrans" cxnId="{F9314323-5675-4107-93A6-89B75D15EEB9}">
      <dgm:prSet/>
      <dgm:spPr/>
      <dgm:t>
        <a:bodyPr/>
        <a:lstStyle/>
        <a:p>
          <a:endParaRPr lang="fr-FR">
            <a:latin typeface="Calibri Light" panose="020F0302020204030204" pitchFamily="34" charset="0"/>
            <a:cs typeface="Calibri Light" panose="020F0302020204030204" pitchFamily="34" charset="0"/>
          </a:endParaRPr>
        </a:p>
      </dgm:t>
    </dgm:pt>
    <dgm:pt modelId="{469E2BA7-2028-406A-8D63-973AD0F075F1}" type="sibTrans" cxnId="{F9314323-5675-4107-93A6-89B75D15EEB9}">
      <dgm:prSet/>
      <dgm:spPr/>
      <dgm:t>
        <a:bodyPr/>
        <a:lstStyle/>
        <a:p>
          <a:endParaRPr lang="fr-FR">
            <a:latin typeface="Calibri Light" panose="020F0302020204030204" pitchFamily="34" charset="0"/>
            <a:cs typeface="Calibri Light" panose="020F0302020204030204" pitchFamily="34" charset="0"/>
          </a:endParaRPr>
        </a:p>
      </dgm:t>
    </dgm:pt>
    <dgm:pt modelId="{03BA0FB2-BEBF-45D4-8536-E2EEF422F5E6}">
      <dgm:prSet phldrT="[Texte]"/>
      <dgm:spPr/>
      <dgm:t>
        <a:bodyPr/>
        <a:lstStyle/>
        <a:p>
          <a:r>
            <a:rPr lang="fr-FR" dirty="0">
              <a:latin typeface="Calibri Light" panose="020F0302020204030204" pitchFamily="34" charset="0"/>
              <a:cs typeface="Calibri Light" panose="020F0302020204030204" pitchFamily="34" charset="0"/>
            </a:rPr>
            <a:t>Kick-off</a:t>
          </a:r>
        </a:p>
      </dgm:t>
    </dgm:pt>
    <dgm:pt modelId="{C5FA255C-C598-435B-84CF-1FBD9C00968A}" type="parTrans" cxnId="{076536D7-C44C-498C-A557-D1945E8234E2}">
      <dgm:prSet/>
      <dgm:spPr/>
      <dgm:t>
        <a:bodyPr/>
        <a:lstStyle/>
        <a:p>
          <a:endParaRPr lang="fr-FR">
            <a:latin typeface="Calibri Light" panose="020F0302020204030204" pitchFamily="34" charset="0"/>
            <a:cs typeface="Calibri Light" panose="020F0302020204030204" pitchFamily="34" charset="0"/>
          </a:endParaRPr>
        </a:p>
      </dgm:t>
    </dgm:pt>
    <dgm:pt modelId="{CD0F7056-3577-49D7-B06D-E16A470041D2}" type="sibTrans" cxnId="{076536D7-C44C-498C-A557-D1945E8234E2}">
      <dgm:prSet/>
      <dgm:spPr/>
      <dgm:t>
        <a:bodyPr/>
        <a:lstStyle/>
        <a:p>
          <a:endParaRPr lang="fr-FR">
            <a:latin typeface="Calibri Light" panose="020F0302020204030204" pitchFamily="34" charset="0"/>
            <a:cs typeface="Calibri Light" panose="020F0302020204030204" pitchFamily="34" charset="0"/>
          </a:endParaRPr>
        </a:p>
      </dgm:t>
    </dgm:pt>
    <dgm:pt modelId="{F7B8ECCD-41FF-4C4C-89CB-8B37865A8A85}">
      <dgm:prSet phldrT="[Texte]"/>
      <dgm:spPr/>
      <dgm:t>
        <a:bodyPr/>
        <a:lstStyle/>
        <a:p>
          <a:r>
            <a:rPr lang="fr-FR" dirty="0">
              <a:solidFill>
                <a:schemeClr val="bg1"/>
              </a:solidFill>
              <a:latin typeface="Calibri Light" panose="020F0302020204030204" pitchFamily="34" charset="0"/>
              <a:cs typeface="Calibri Light" panose="020F0302020204030204" pitchFamily="34" charset="0"/>
            </a:rPr>
            <a:t> RE ébauche finale</a:t>
          </a:r>
        </a:p>
      </dgm:t>
    </dgm:pt>
    <dgm:pt modelId="{0F314CA9-A75D-46E7-8DD7-D0A96F45F94C}" type="parTrans" cxnId="{289BC7B8-E984-4302-809E-9280A4B62C81}">
      <dgm:prSet/>
      <dgm:spPr/>
      <dgm:t>
        <a:bodyPr/>
        <a:lstStyle/>
        <a:p>
          <a:endParaRPr lang="fr-FR">
            <a:latin typeface="Calibri Light" panose="020F0302020204030204" pitchFamily="34" charset="0"/>
            <a:cs typeface="Calibri Light" panose="020F0302020204030204" pitchFamily="34" charset="0"/>
          </a:endParaRPr>
        </a:p>
      </dgm:t>
    </dgm:pt>
    <dgm:pt modelId="{D93490C2-AF3D-425D-8C5B-CEB5C54DE7C4}" type="sibTrans" cxnId="{289BC7B8-E984-4302-809E-9280A4B62C81}">
      <dgm:prSet/>
      <dgm:spPr/>
      <dgm:t>
        <a:bodyPr/>
        <a:lstStyle/>
        <a:p>
          <a:endParaRPr lang="fr-FR">
            <a:latin typeface="Calibri Light" panose="020F0302020204030204" pitchFamily="34" charset="0"/>
            <a:cs typeface="Calibri Light" panose="020F0302020204030204" pitchFamily="34" charset="0"/>
          </a:endParaRPr>
        </a:p>
      </dgm:t>
    </dgm:pt>
    <dgm:pt modelId="{59DC3C04-F0EE-4546-BEAD-59B1D6278FE7}">
      <dgm:prSet phldrT="[Texte]" custT="1"/>
      <dgm:spPr>
        <a:solidFill>
          <a:schemeClr val="accent5">
            <a:lumMod val="40000"/>
            <a:lumOff val="60000"/>
          </a:schemeClr>
        </a:solidFill>
      </dgm:spPr>
      <dgm:t>
        <a:bodyPr/>
        <a:lstStyle/>
        <a:p>
          <a:r>
            <a:rPr lang="fr-FR" sz="2400" dirty="0" err="1">
              <a:latin typeface="Calibri Light" panose="020F0302020204030204" pitchFamily="34" charset="0"/>
              <a:cs typeface="Calibri Light" panose="020F0302020204030204" pitchFamily="34" charset="0"/>
            </a:rPr>
            <a:t>Activités</a:t>
          </a:r>
          <a:endParaRPr lang="fr-FR" sz="2400" dirty="0">
            <a:latin typeface="Calibri Light" panose="020F0302020204030204" pitchFamily="34" charset="0"/>
            <a:cs typeface="Calibri Light" panose="020F0302020204030204" pitchFamily="34" charset="0"/>
          </a:endParaRPr>
        </a:p>
      </dgm:t>
    </dgm:pt>
    <dgm:pt modelId="{89E7F2EC-35F5-4A06-B29E-591414FC854A}" type="parTrans" cxnId="{FC32A1D4-B4D0-44B7-ADA8-BFE4599A6781}">
      <dgm:prSet/>
      <dgm:spPr/>
      <dgm:t>
        <a:bodyPr/>
        <a:lstStyle/>
        <a:p>
          <a:endParaRPr lang="fr-FR">
            <a:latin typeface="Calibri Light" panose="020F0302020204030204" pitchFamily="34" charset="0"/>
            <a:cs typeface="Calibri Light" panose="020F0302020204030204" pitchFamily="34" charset="0"/>
          </a:endParaRPr>
        </a:p>
      </dgm:t>
    </dgm:pt>
    <dgm:pt modelId="{F03209D8-37F3-48FD-A43A-34446E86D384}" type="sibTrans" cxnId="{FC32A1D4-B4D0-44B7-ADA8-BFE4599A6781}">
      <dgm:prSet/>
      <dgm:spPr/>
      <dgm:t>
        <a:bodyPr/>
        <a:lstStyle/>
        <a:p>
          <a:endParaRPr lang="fr-FR">
            <a:latin typeface="Calibri Light" panose="020F0302020204030204" pitchFamily="34" charset="0"/>
            <a:cs typeface="Calibri Light" panose="020F0302020204030204" pitchFamily="34" charset="0"/>
          </a:endParaRPr>
        </a:p>
      </dgm:t>
    </dgm:pt>
    <dgm:pt modelId="{CB568959-F6BF-47BC-B4D1-69E6429669D8}">
      <dgm:prSet phldrT="[Texte]"/>
      <dgm:spPr/>
      <dgm:t>
        <a:bodyPr/>
        <a:lstStyle/>
        <a:p>
          <a:r>
            <a:rPr lang="fr-FR" dirty="0" err="1">
              <a:latin typeface="Calibri Light" panose="020F0302020204030204" pitchFamily="34" charset="0"/>
              <a:cs typeface="Calibri Light" panose="020F0302020204030204" pitchFamily="34" charset="0"/>
            </a:rPr>
            <a:t>Réunion de cadrage</a:t>
          </a:r>
          <a:endParaRPr lang="fr-FR" dirty="0">
            <a:latin typeface="Calibri Light" panose="020F0302020204030204" pitchFamily="34" charset="0"/>
            <a:cs typeface="Calibri Light" panose="020F0302020204030204" pitchFamily="34" charset="0"/>
          </a:endParaRPr>
        </a:p>
      </dgm:t>
    </dgm:pt>
    <dgm:pt modelId="{1A686150-735C-4E1B-A9A1-3C6662F5E491}" type="parTrans" cxnId="{277F50BA-79D0-4B33-AF71-B73154C479F7}">
      <dgm:prSet/>
      <dgm:spPr/>
      <dgm:t>
        <a:bodyPr/>
        <a:lstStyle/>
        <a:p>
          <a:endParaRPr lang="fr-FR">
            <a:latin typeface="Calibri Light" panose="020F0302020204030204" pitchFamily="34" charset="0"/>
            <a:cs typeface="Calibri Light" panose="020F0302020204030204" pitchFamily="34" charset="0"/>
          </a:endParaRPr>
        </a:p>
      </dgm:t>
    </dgm:pt>
    <dgm:pt modelId="{8A59FFC3-76A1-4D7D-973D-005398F35F2A}" type="sibTrans" cxnId="{277F50BA-79D0-4B33-AF71-B73154C479F7}">
      <dgm:prSet/>
      <dgm:spPr/>
      <dgm:t>
        <a:bodyPr/>
        <a:lstStyle/>
        <a:p>
          <a:endParaRPr lang="fr-FR">
            <a:latin typeface="Calibri Light" panose="020F0302020204030204" pitchFamily="34" charset="0"/>
            <a:cs typeface="Calibri Light" panose="020F0302020204030204" pitchFamily="34" charset="0"/>
          </a:endParaRPr>
        </a:p>
      </dgm:t>
    </dgm:pt>
    <dgm:pt modelId="{8B90E67F-F363-4DA8-9445-640A3096807D}">
      <dgm:prSet phldrT="[Texte]"/>
      <dgm:spPr/>
      <dgm:t>
        <a:bodyPr/>
        <a:lstStyle/>
        <a:p>
          <a:r>
            <a:rPr lang="fr-FR" dirty="0" err="1">
              <a:latin typeface="Calibri Light" panose="020F0302020204030204" pitchFamily="34" charset="0"/>
              <a:cs typeface="Calibri Light" panose="020F0302020204030204" pitchFamily="34" charset="0"/>
            </a:rPr>
            <a:t>Prise de décision</a:t>
          </a:r>
          <a:endParaRPr lang="fr-FR" dirty="0">
            <a:latin typeface="Calibri Light" panose="020F0302020204030204" pitchFamily="34" charset="0"/>
            <a:cs typeface="Calibri Light" panose="020F0302020204030204" pitchFamily="34" charset="0"/>
          </a:endParaRPr>
        </a:p>
      </dgm:t>
    </dgm:pt>
    <dgm:pt modelId="{F9BC788B-960F-4D80-B963-FDEFC43734DD}" type="parTrans" cxnId="{833151B2-9E2A-4DF4-B2DE-00DC4415F096}">
      <dgm:prSet/>
      <dgm:spPr/>
      <dgm:t>
        <a:bodyPr/>
        <a:lstStyle/>
        <a:p>
          <a:endParaRPr lang="fr-FR">
            <a:latin typeface="Calibri Light" panose="020F0302020204030204" pitchFamily="34" charset="0"/>
            <a:cs typeface="Calibri Light" panose="020F0302020204030204" pitchFamily="34" charset="0"/>
          </a:endParaRPr>
        </a:p>
      </dgm:t>
    </dgm:pt>
    <dgm:pt modelId="{0C445495-51C6-404F-87A5-1F66C00F7696}" type="sibTrans" cxnId="{833151B2-9E2A-4DF4-B2DE-00DC4415F096}">
      <dgm:prSet/>
      <dgm:spPr/>
      <dgm:t>
        <a:bodyPr/>
        <a:lstStyle/>
        <a:p>
          <a:endParaRPr lang="fr-FR">
            <a:latin typeface="Calibri Light" panose="020F0302020204030204" pitchFamily="34" charset="0"/>
            <a:cs typeface="Calibri Light" panose="020F0302020204030204" pitchFamily="34" charset="0"/>
          </a:endParaRPr>
        </a:p>
      </dgm:t>
    </dgm:pt>
    <dgm:pt modelId="{FB180416-89AF-40EF-B04E-5A6F7854BEED}">
      <dgm:prSet phldrT="[Texte]"/>
      <dgm:spPr/>
      <dgm:t>
        <a:bodyPr/>
        <a:lstStyle/>
        <a:p>
          <a:r>
            <a:rPr lang="fr-FR" dirty="0" err="1">
              <a:latin typeface="Calibri Light" panose="020F0302020204030204" pitchFamily="34" charset="0"/>
              <a:cs typeface="Calibri Light" panose="020F0302020204030204" pitchFamily="34" charset="0"/>
            </a:rPr>
            <a:t>Autorité du Programme, SC</a:t>
          </a:r>
          <a:endParaRPr lang="fr-FR" dirty="0">
            <a:latin typeface="Calibri Light" panose="020F0302020204030204" pitchFamily="34" charset="0"/>
            <a:cs typeface="Calibri Light" panose="020F0302020204030204" pitchFamily="34" charset="0"/>
          </a:endParaRPr>
        </a:p>
      </dgm:t>
    </dgm:pt>
    <dgm:pt modelId="{86DA0CE3-F001-42D3-9B0D-AA655E9FA344}" type="parTrans" cxnId="{D07D6099-D748-44D3-A496-4B9A48441860}">
      <dgm:prSet/>
      <dgm:spPr/>
      <dgm:t>
        <a:bodyPr/>
        <a:lstStyle/>
        <a:p>
          <a:endParaRPr lang="fr-FR">
            <a:latin typeface="Calibri Light" panose="020F0302020204030204" pitchFamily="34" charset="0"/>
            <a:cs typeface="Calibri Light" panose="020F0302020204030204" pitchFamily="34" charset="0"/>
          </a:endParaRPr>
        </a:p>
      </dgm:t>
    </dgm:pt>
    <dgm:pt modelId="{7833EACB-6C61-4F98-A8D6-A6C1F79A0523}" type="sibTrans" cxnId="{D07D6099-D748-44D3-A496-4B9A48441860}">
      <dgm:prSet/>
      <dgm:spPr/>
      <dgm:t>
        <a:bodyPr/>
        <a:lstStyle/>
        <a:p>
          <a:endParaRPr lang="fr-FR">
            <a:latin typeface="Calibri Light" panose="020F0302020204030204" pitchFamily="34" charset="0"/>
            <a:cs typeface="Calibri Light" panose="020F0302020204030204" pitchFamily="34" charset="0"/>
          </a:endParaRPr>
        </a:p>
      </dgm:t>
    </dgm:pt>
    <dgm:pt modelId="{B3CE7F16-C672-4B12-8CEA-BB5760373C89}">
      <dgm:prSet phldrT="[Texte]"/>
      <dgm:spPr/>
      <dgm:t>
        <a:bodyPr/>
        <a:lstStyle/>
        <a:p>
          <a:r>
            <a:rPr lang="fr-FR" dirty="0">
              <a:latin typeface="Calibri Light" panose="020F0302020204030204" pitchFamily="34" charset="0"/>
              <a:cs typeface="Calibri Light" panose="020F0302020204030204" pitchFamily="34" charset="0"/>
            </a:rPr>
            <a:t>SC, Autorit</a:t>
          </a:r>
          <a:r>
            <a:rPr lang="en-GB" dirty="0">
              <a:latin typeface="Calibri Light" panose="020F0302020204030204" pitchFamily="34" charset="0"/>
              <a:cs typeface="Calibri Light" panose="020F0302020204030204" pitchFamily="34" charset="0"/>
            </a:rPr>
            <a:t>é du Programme, </a:t>
          </a:r>
          <a:r>
            <a:rPr lang="fr-FR" dirty="0" err="1">
              <a:latin typeface="Calibri Light" panose="020F0302020204030204" pitchFamily="34" charset="0"/>
              <a:cs typeface="Calibri Light" panose="020F0302020204030204" pitchFamily="34" charset="0"/>
            </a:rPr>
            <a:t>membres de la TF</a:t>
          </a:r>
          <a:endParaRPr lang="fr-FR" dirty="0">
            <a:latin typeface="Calibri Light" panose="020F0302020204030204" pitchFamily="34" charset="0"/>
            <a:cs typeface="Calibri Light" panose="020F0302020204030204" pitchFamily="34" charset="0"/>
          </a:endParaRPr>
        </a:p>
      </dgm:t>
    </dgm:pt>
    <dgm:pt modelId="{166D8D73-748E-4DAC-8ECD-5FA443ECB788}" type="parTrans" cxnId="{AA687882-E985-4DCE-A7DC-EFDEDA44FAE7}">
      <dgm:prSet/>
      <dgm:spPr/>
      <dgm:t>
        <a:bodyPr/>
        <a:lstStyle/>
        <a:p>
          <a:endParaRPr lang="fr-FR">
            <a:latin typeface="Calibri Light" panose="020F0302020204030204" pitchFamily="34" charset="0"/>
            <a:cs typeface="Calibri Light" panose="020F0302020204030204" pitchFamily="34" charset="0"/>
          </a:endParaRPr>
        </a:p>
      </dgm:t>
    </dgm:pt>
    <dgm:pt modelId="{1AED8E83-C08C-46B8-BED6-55F378E32E10}" type="sibTrans" cxnId="{AA687882-E985-4DCE-A7DC-EFDEDA44FAE7}">
      <dgm:prSet/>
      <dgm:spPr/>
      <dgm:t>
        <a:bodyPr/>
        <a:lstStyle/>
        <a:p>
          <a:endParaRPr lang="fr-FR">
            <a:latin typeface="Calibri Light" panose="020F0302020204030204" pitchFamily="34" charset="0"/>
            <a:cs typeface="Calibri Light" panose="020F0302020204030204" pitchFamily="34" charset="0"/>
          </a:endParaRPr>
        </a:p>
      </dgm:t>
    </dgm:pt>
    <dgm:pt modelId="{8A6A5607-B40D-426C-9423-C84CB0A709C0}">
      <dgm:prSet phldrT="[Texte]"/>
      <dgm:spPr/>
      <dgm:t>
        <a:bodyPr/>
        <a:lstStyle/>
        <a:p>
          <a:r>
            <a:rPr lang="fr-FR" dirty="0">
              <a:solidFill>
                <a:schemeClr val="bg1"/>
              </a:solidFill>
              <a:latin typeface="Calibri Light" panose="020F0302020204030204" pitchFamily="34" charset="0"/>
              <a:cs typeface="Calibri Light" panose="020F0302020204030204" pitchFamily="34" charset="0"/>
            </a:rPr>
            <a:t>Avis </a:t>
          </a:r>
        </a:p>
      </dgm:t>
    </dgm:pt>
    <dgm:pt modelId="{4A157EE0-1CC8-4E24-AC1D-829756FA0D69}" type="parTrans" cxnId="{E147CBC4-F329-485A-94BB-F1C6BBFE0281}">
      <dgm:prSet/>
      <dgm:spPr/>
      <dgm:t>
        <a:bodyPr/>
        <a:lstStyle/>
        <a:p>
          <a:endParaRPr lang="fr-FR">
            <a:latin typeface="Calibri Light" panose="020F0302020204030204" pitchFamily="34" charset="0"/>
            <a:cs typeface="Calibri Light" panose="020F0302020204030204" pitchFamily="34" charset="0"/>
          </a:endParaRPr>
        </a:p>
      </dgm:t>
    </dgm:pt>
    <dgm:pt modelId="{E6CD837E-5DAA-4304-B654-4F130163A41E}" type="sibTrans" cxnId="{E147CBC4-F329-485A-94BB-F1C6BBFE0281}">
      <dgm:prSet/>
      <dgm:spPr/>
      <dgm:t>
        <a:bodyPr/>
        <a:lstStyle/>
        <a:p>
          <a:endParaRPr lang="fr-FR">
            <a:latin typeface="Calibri Light" panose="020F0302020204030204" pitchFamily="34" charset="0"/>
            <a:cs typeface="Calibri Light" panose="020F0302020204030204" pitchFamily="34" charset="0"/>
          </a:endParaRPr>
        </a:p>
      </dgm:t>
    </dgm:pt>
    <dgm:pt modelId="{782B9790-DFB7-455B-8361-0D0624B5A37E}">
      <dgm:prSet phldrT="[Texte]"/>
      <dgm:spPr/>
      <dgm:t>
        <a:bodyPr/>
        <a:lstStyle/>
        <a:p>
          <a:r>
            <a:rPr lang="fr-FR" dirty="0">
              <a:latin typeface="Calibri Light" panose="020F0302020204030204" pitchFamily="34" charset="0"/>
              <a:cs typeface="Calibri Light" panose="020F0302020204030204" pitchFamily="34" charset="0"/>
            </a:rPr>
            <a:t>Consultations</a:t>
          </a:r>
        </a:p>
      </dgm:t>
    </dgm:pt>
    <dgm:pt modelId="{79990938-DBB9-4F8F-9D9D-10AD7FCDD7C8}" type="parTrans" cxnId="{EB61D3C8-D24C-4754-A2EC-C73B57FACA6E}">
      <dgm:prSet/>
      <dgm:spPr/>
      <dgm:t>
        <a:bodyPr/>
        <a:lstStyle/>
        <a:p>
          <a:endParaRPr lang="fr-FR">
            <a:latin typeface="Calibri Light" panose="020F0302020204030204" pitchFamily="34" charset="0"/>
            <a:cs typeface="Calibri Light" panose="020F0302020204030204" pitchFamily="34" charset="0"/>
          </a:endParaRPr>
        </a:p>
      </dgm:t>
    </dgm:pt>
    <dgm:pt modelId="{3DFD5B0A-A3E0-4EB0-9169-C0BEE1627B64}" type="sibTrans" cxnId="{EB61D3C8-D24C-4754-A2EC-C73B57FACA6E}">
      <dgm:prSet/>
      <dgm:spPr/>
      <dgm:t>
        <a:bodyPr/>
        <a:lstStyle/>
        <a:p>
          <a:endParaRPr lang="fr-FR">
            <a:latin typeface="Calibri Light" panose="020F0302020204030204" pitchFamily="34" charset="0"/>
            <a:cs typeface="Calibri Light" panose="020F0302020204030204" pitchFamily="34" charset="0"/>
          </a:endParaRPr>
        </a:p>
      </dgm:t>
    </dgm:pt>
    <dgm:pt modelId="{EA2188BF-9A4A-46F5-A07B-50FC2C54F6FE}">
      <dgm:prSet phldrT="[Texte]"/>
      <dgm:spPr/>
      <dgm:t>
        <a:bodyPr/>
        <a:lstStyle/>
        <a:p>
          <a:r>
            <a:rPr lang="fr-FR" dirty="0">
              <a:latin typeface="Calibri Light" panose="020F0302020204030204" pitchFamily="34" charset="0"/>
              <a:cs typeface="Calibri Light" panose="020F0302020204030204" pitchFamily="34" charset="0"/>
            </a:rPr>
            <a:t>Les AE et le Public</a:t>
          </a:r>
        </a:p>
      </dgm:t>
    </dgm:pt>
    <dgm:pt modelId="{F4E1BCAF-3C71-46CF-9E23-EABA0453239F}" type="parTrans" cxnId="{D0A4B68A-BA8D-4C55-ADF8-CF1FD026B656}">
      <dgm:prSet/>
      <dgm:spPr/>
      <dgm:t>
        <a:bodyPr/>
        <a:lstStyle/>
        <a:p>
          <a:endParaRPr lang="fr-FR">
            <a:latin typeface="Calibri Light" panose="020F0302020204030204" pitchFamily="34" charset="0"/>
            <a:cs typeface="Calibri Light" panose="020F0302020204030204" pitchFamily="34" charset="0"/>
          </a:endParaRPr>
        </a:p>
      </dgm:t>
    </dgm:pt>
    <dgm:pt modelId="{E7B2B6CB-D812-4FF9-A2FA-E22DC08E78C8}" type="sibTrans" cxnId="{D0A4B68A-BA8D-4C55-ADF8-CF1FD026B656}">
      <dgm:prSet/>
      <dgm:spPr/>
      <dgm:t>
        <a:bodyPr/>
        <a:lstStyle/>
        <a:p>
          <a:endParaRPr lang="fr-FR">
            <a:latin typeface="Calibri Light" panose="020F0302020204030204" pitchFamily="34" charset="0"/>
            <a:cs typeface="Calibri Light" panose="020F0302020204030204" pitchFamily="34" charset="0"/>
          </a:endParaRPr>
        </a:p>
      </dgm:t>
    </dgm:pt>
    <dgm:pt modelId="{A0173214-6516-40A3-A7FE-30B9D4141DCB}">
      <dgm:prSet phldrT="[Texte]"/>
      <dgm:spPr/>
      <dgm:t>
        <a:bodyPr/>
        <a:lstStyle/>
        <a:p>
          <a:r>
            <a:rPr lang="fr-FR" dirty="0">
              <a:solidFill>
                <a:schemeClr val="bg1"/>
              </a:solidFill>
              <a:latin typeface="Calibri Light" panose="020F0302020204030204" pitchFamily="34" charset="0"/>
              <a:cs typeface="Calibri Light" panose="020F0302020204030204" pitchFamily="34" charset="0"/>
            </a:rPr>
            <a:t>Analyse environnementale</a:t>
          </a:r>
        </a:p>
      </dgm:t>
    </dgm:pt>
    <dgm:pt modelId="{B384FBCF-B9CB-45CA-9E46-C1553FEDFD75}" type="parTrans" cxnId="{9E5C4D8C-5016-4954-BC27-E76F23902BB1}">
      <dgm:prSet/>
      <dgm:spPr/>
      <dgm:t>
        <a:bodyPr/>
        <a:lstStyle/>
        <a:p>
          <a:endParaRPr lang="fr-FR">
            <a:latin typeface="Calibri Light" panose="020F0302020204030204" pitchFamily="34" charset="0"/>
            <a:cs typeface="Calibri Light" panose="020F0302020204030204" pitchFamily="34" charset="0"/>
          </a:endParaRPr>
        </a:p>
      </dgm:t>
    </dgm:pt>
    <dgm:pt modelId="{BF92E459-318D-4F2C-8DA3-B6E6CC8099DC}" type="sibTrans" cxnId="{9E5C4D8C-5016-4954-BC27-E76F23902BB1}">
      <dgm:prSet/>
      <dgm:spPr/>
      <dgm:t>
        <a:bodyPr/>
        <a:lstStyle/>
        <a:p>
          <a:endParaRPr lang="fr-FR">
            <a:latin typeface="Calibri Light" panose="020F0302020204030204" pitchFamily="34" charset="0"/>
            <a:cs typeface="Calibri Light" panose="020F0302020204030204" pitchFamily="34" charset="0"/>
          </a:endParaRPr>
        </a:p>
      </dgm:t>
    </dgm:pt>
    <dgm:pt modelId="{C05FC69C-6C05-4D4D-B529-4B89A376B6AB}">
      <dgm:prSet phldrT="[Texte]"/>
      <dgm:spPr/>
      <dgm:t>
        <a:bodyPr/>
        <a:lstStyle/>
        <a:p>
          <a:r>
            <a:rPr lang="fr-FR" dirty="0" err="1">
              <a:latin typeface="Calibri Light" panose="020F0302020204030204" pitchFamily="34" charset="0"/>
              <a:cs typeface="Calibri Light" panose="020F0302020204030204" pitchFamily="34" charset="0"/>
            </a:rPr>
            <a:t>Rapport Environnemental</a:t>
          </a:r>
          <a:endParaRPr lang="fr-FR" dirty="0">
            <a:latin typeface="Calibri Light" panose="020F0302020204030204" pitchFamily="34" charset="0"/>
            <a:cs typeface="Calibri Light" panose="020F0302020204030204" pitchFamily="34" charset="0"/>
          </a:endParaRPr>
        </a:p>
      </dgm:t>
    </dgm:pt>
    <dgm:pt modelId="{04D8BA28-A724-4C58-B774-9E9D24047220}" type="parTrans" cxnId="{922A22D5-A0AB-4370-8404-ACD770027500}">
      <dgm:prSet/>
      <dgm:spPr/>
      <dgm:t>
        <a:bodyPr/>
        <a:lstStyle/>
        <a:p>
          <a:endParaRPr lang="fr-FR">
            <a:latin typeface="Calibri Light" panose="020F0302020204030204" pitchFamily="34" charset="0"/>
            <a:cs typeface="Calibri Light" panose="020F0302020204030204" pitchFamily="34" charset="0"/>
          </a:endParaRPr>
        </a:p>
      </dgm:t>
    </dgm:pt>
    <dgm:pt modelId="{CE676C15-47E1-430A-A144-3793F5457C25}" type="sibTrans" cxnId="{922A22D5-A0AB-4370-8404-ACD770027500}">
      <dgm:prSet/>
      <dgm:spPr/>
      <dgm:t>
        <a:bodyPr/>
        <a:lstStyle/>
        <a:p>
          <a:endParaRPr lang="fr-FR">
            <a:latin typeface="Calibri Light" panose="020F0302020204030204" pitchFamily="34" charset="0"/>
            <a:cs typeface="Calibri Light" panose="020F0302020204030204" pitchFamily="34" charset="0"/>
          </a:endParaRPr>
        </a:p>
      </dgm:t>
    </dgm:pt>
    <dgm:pt modelId="{10E18703-F137-4FE2-9236-C38B87FF3362}">
      <dgm:prSet phldrT="[Texte]"/>
      <dgm:spPr/>
      <dgm:t>
        <a:bodyPr/>
        <a:lstStyle/>
        <a:p>
          <a:r>
            <a:rPr lang="fr-FR" dirty="0">
              <a:latin typeface="Calibri Light" panose="020F0302020204030204" pitchFamily="34" charset="0"/>
              <a:cs typeface="Calibri Light" panose="020F0302020204030204" pitchFamily="34" charset="0"/>
            </a:rPr>
            <a:t>SC,  rédacteurs du PC</a:t>
          </a:r>
        </a:p>
      </dgm:t>
    </dgm:pt>
    <dgm:pt modelId="{120293D5-A13D-4905-9DD7-60BBC6439E72}" type="parTrans" cxnId="{867C0808-CECE-4985-A95D-91955393CF22}">
      <dgm:prSet/>
      <dgm:spPr/>
      <dgm:t>
        <a:bodyPr/>
        <a:lstStyle/>
        <a:p>
          <a:endParaRPr lang="fr-FR">
            <a:latin typeface="Calibri Light" panose="020F0302020204030204" pitchFamily="34" charset="0"/>
            <a:cs typeface="Calibri Light" panose="020F0302020204030204" pitchFamily="34" charset="0"/>
          </a:endParaRPr>
        </a:p>
      </dgm:t>
    </dgm:pt>
    <dgm:pt modelId="{322008B1-62B3-4D99-B2B1-CBA2DC0EA492}" type="sibTrans" cxnId="{867C0808-CECE-4985-A95D-91955393CF22}">
      <dgm:prSet/>
      <dgm:spPr/>
      <dgm:t>
        <a:bodyPr/>
        <a:lstStyle/>
        <a:p>
          <a:endParaRPr lang="fr-FR">
            <a:latin typeface="Calibri Light" panose="020F0302020204030204" pitchFamily="34" charset="0"/>
            <a:cs typeface="Calibri Light" panose="020F0302020204030204" pitchFamily="34" charset="0"/>
          </a:endParaRPr>
        </a:p>
      </dgm:t>
    </dgm:pt>
    <dgm:pt modelId="{856A7945-6F73-40CD-92CF-9C84581AC68B}">
      <dgm:prSet phldrT="[Texte]" custT="1"/>
      <dgm:spPr>
        <a:solidFill>
          <a:schemeClr val="accent5">
            <a:lumMod val="40000"/>
            <a:lumOff val="60000"/>
          </a:schemeClr>
        </a:solidFill>
      </dgm:spPr>
      <dgm:t>
        <a:bodyPr/>
        <a:lstStyle/>
        <a:p>
          <a:r>
            <a:rPr lang="fr-FR" sz="2400" dirty="0" err="1">
              <a:latin typeface="Calibri Light" panose="020F0302020204030204" pitchFamily="34" charset="0"/>
              <a:cs typeface="Calibri Light" panose="020F0302020204030204" pitchFamily="34" charset="0"/>
            </a:rPr>
            <a:t>Parties</a:t>
          </a:r>
          <a:r>
            <a:rPr lang="fr-FR" sz="2000" dirty="0" err="1">
              <a:latin typeface="Calibri Light" panose="020F0302020204030204" pitchFamily="34" charset="0"/>
              <a:cs typeface="Calibri Light" panose="020F0302020204030204" pitchFamily="34" charset="0"/>
            </a:rPr>
            <a:t> </a:t>
          </a:r>
          <a:r>
            <a:rPr lang="fr-FR" sz="2400" dirty="0" err="1">
              <a:latin typeface="Calibri Light" panose="020F0302020204030204" pitchFamily="34" charset="0"/>
              <a:cs typeface="Calibri Light" panose="020F0302020204030204" pitchFamily="34" charset="0"/>
            </a:rPr>
            <a:t>intéressées</a:t>
          </a:r>
          <a:endParaRPr lang="fr-FR" sz="2400" dirty="0">
            <a:latin typeface="Calibri Light" panose="020F0302020204030204" pitchFamily="34" charset="0"/>
            <a:cs typeface="Calibri Light" panose="020F0302020204030204" pitchFamily="34" charset="0"/>
          </a:endParaRPr>
        </a:p>
      </dgm:t>
    </dgm:pt>
    <dgm:pt modelId="{5AEA0A40-25F5-49CE-BF5D-5EAB3494DA42}" type="sibTrans" cxnId="{65C295E6-CB5A-45F9-87C3-96FE24A4CA3E}">
      <dgm:prSet/>
      <dgm:spPr/>
      <dgm:t>
        <a:bodyPr/>
        <a:lstStyle/>
        <a:p>
          <a:endParaRPr lang="fr-FR">
            <a:latin typeface="Calibri Light" panose="020F0302020204030204" pitchFamily="34" charset="0"/>
            <a:cs typeface="Calibri Light" panose="020F0302020204030204" pitchFamily="34" charset="0"/>
          </a:endParaRPr>
        </a:p>
      </dgm:t>
    </dgm:pt>
    <dgm:pt modelId="{CD18CFC7-D669-425A-AD9C-D82D630874A1}" type="parTrans" cxnId="{65C295E6-CB5A-45F9-87C3-96FE24A4CA3E}">
      <dgm:prSet/>
      <dgm:spPr/>
      <dgm:t>
        <a:bodyPr/>
        <a:lstStyle/>
        <a:p>
          <a:endParaRPr lang="fr-FR">
            <a:latin typeface="Calibri Light" panose="020F0302020204030204" pitchFamily="34" charset="0"/>
            <a:cs typeface="Calibri Light" panose="020F0302020204030204" pitchFamily="34" charset="0"/>
          </a:endParaRPr>
        </a:p>
      </dgm:t>
    </dgm:pt>
    <dgm:pt modelId="{7D47B0CD-8B1C-4FD0-9365-EE10B3DD080C}" type="pres">
      <dgm:prSet presAssocID="{74C82CC2-D509-4C48-BA45-4957208AD04E}" presName="theList" presStyleCnt="0">
        <dgm:presLayoutVars>
          <dgm:dir/>
          <dgm:animLvl val="lvl"/>
          <dgm:resizeHandles val="exact"/>
        </dgm:presLayoutVars>
      </dgm:prSet>
      <dgm:spPr/>
    </dgm:pt>
    <dgm:pt modelId="{48CB4554-49B6-46D1-86CA-DA046ED378F9}" type="pres">
      <dgm:prSet presAssocID="{14BBBA27-FFFC-47D9-83BA-B530B6844972}" presName="compNode" presStyleCnt="0"/>
      <dgm:spPr/>
    </dgm:pt>
    <dgm:pt modelId="{8173335C-0DF5-4ECD-8D5B-F8A9C1509DC2}" type="pres">
      <dgm:prSet presAssocID="{14BBBA27-FFFC-47D9-83BA-B530B6844972}" presName="aNode" presStyleLbl="bgShp" presStyleIdx="0" presStyleCnt="3" custLinFactNeighborX="-3618"/>
      <dgm:spPr/>
    </dgm:pt>
    <dgm:pt modelId="{FCC4B024-7D1D-4C3C-8EA6-C5BC460804E0}" type="pres">
      <dgm:prSet presAssocID="{14BBBA27-FFFC-47D9-83BA-B530B6844972}" presName="textNode" presStyleLbl="bgShp" presStyleIdx="0" presStyleCnt="3"/>
      <dgm:spPr/>
    </dgm:pt>
    <dgm:pt modelId="{F82D0DBF-04D6-4B3D-8789-9CE95728ED85}" type="pres">
      <dgm:prSet presAssocID="{14BBBA27-FFFC-47D9-83BA-B530B6844972}" presName="compChildNode" presStyleCnt="0"/>
      <dgm:spPr/>
    </dgm:pt>
    <dgm:pt modelId="{8F127A72-30C3-44D7-B84F-41155493A8ED}" type="pres">
      <dgm:prSet presAssocID="{14BBBA27-FFFC-47D9-83BA-B530B6844972}" presName="theInnerList" presStyleCnt="0"/>
      <dgm:spPr/>
    </dgm:pt>
    <dgm:pt modelId="{A07BB6A0-F76C-4068-B409-B433CD79B41D}" type="pres">
      <dgm:prSet presAssocID="{03BA0FB2-BEBF-45D4-8536-E2EEF422F5E6}" presName="childNode" presStyleLbl="node1" presStyleIdx="0" presStyleCnt="12">
        <dgm:presLayoutVars>
          <dgm:bulletEnabled val="1"/>
        </dgm:presLayoutVars>
      </dgm:prSet>
      <dgm:spPr/>
    </dgm:pt>
    <dgm:pt modelId="{2E32D27E-B8D9-41EA-832B-CE7310D99D99}" type="pres">
      <dgm:prSet presAssocID="{03BA0FB2-BEBF-45D4-8536-E2EEF422F5E6}" presName="aSpace2" presStyleCnt="0"/>
      <dgm:spPr/>
    </dgm:pt>
    <dgm:pt modelId="{C9809FA3-3D5C-4C08-AE44-23B8C0802B1E}" type="pres">
      <dgm:prSet presAssocID="{A0173214-6516-40A3-A7FE-30B9D4141DCB}" presName="childNode" presStyleLbl="node1" presStyleIdx="1" presStyleCnt="12">
        <dgm:presLayoutVars>
          <dgm:bulletEnabled val="1"/>
        </dgm:presLayoutVars>
      </dgm:prSet>
      <dgm:spPr/>
    </dgm:pt>
    <dgm:pt modelId="{C04F53B5-9384-4EAB-8BF7-E8F68EFE2399}" type="pres">
      <dgm:prSet presAssocID="{A0173214-6516-40A3-A7FE-30B9D4141DCB}" presName="aSpace2" presStyleCnt="0"/>
      <dgm:spPr/>
    </dgm:pt>
    <dgm:pt modelId="{26D36801-48E0-4C01-ADD7-F6478ADDF646}" type="pres">
      <dgm:prSet presAssocID="{8A6A5607-B40D-426C-9423-C84CB0A709C0}" presName="childNode" presStyleLbl="node1" presStyleIdx="2" presStyleCnt="12" custLinFactNeighborX="0">
        <dgm:presLayoutVars>
          <dgm:bulletEnabled val="1"/>
        </dgm:presLayoutVars>
      </dgm:prSet>
      <dgm:spPr/>
    </dgm:pt>
    <dgm:pt modelId="{1506813C-3F19-4425-8407-95F6C550FF57}" type="pres">
      <dgm:prSet presAssocID="{8A6A5607-B40D-426C-9423-C84CB0A709C0}" presName="aSpace2" presStyleCnt="0"/>
      <dgm:spPr/>
    </dgm:pt>
    <dgm:pt modelId="{35371FF6-6B58-4EFB-84E7-DE1470025189}" type="pres">
      <dgm:prSet presAssocID="{F7B8ECCD-41FF-4C4C-89CB-8B37865A8A85}" presName="childNode" presStyleLbl="node1" presStyleIdx="3" presStyleCnt="12" custLinFactNeighborX="-3078">
        <dgm:presLayoutVars>
          <dgm:bulletEnabled val="1"/>
        </dgm:presLayoutVars>
      </dgm:prSet>
      <dgm:spPr/>
    </dgm:pt>
    <dgm:pt modelId="{6380E4D3-2CED-457A-A226-9BAB72ACBF41}" type="pres">
      <dgm:prSet presAssocID="{14BBBA27-FFFC-47D9-83BA-B530B6844972}" presName="aSpace" presStyleCnt="0"/>
      <dgm:spPr/>
    </dgm:pt>
    <dgm:pt modelId="{7FC5693D-BCBA-45E5-A382-6C472B304605}" type="pres">
      <dgm:prSet presAssocID="{59DC3C04-F0EE-4546-BEAD-59B1D6278FE7}" presName="compNode" presStyleCnt="0"/>
      <dgm:spPr/>
    </dgm:pt>
    <dgm:pt modelId="{D02897FF-D896-4991-A916-DDDA1FFDC70A}" type="pres">
      <dgm:prSet presAssocID="{59DC3C04-F0EE-4546-BEAD-59B1D6278FE7}" presName="aNode" presStyleLbl="bgShp" presStyleIdx="1" presStyleCnt="3"/>
      <dgm:spPr/>
    </dgm:pt>
    <dgm:pt modelId="{962E7845-98D4-4201-923C-92ABF963CD44}" type="pres">
      <dgm:prSet presAssocID="{59DC3C04-F0EE-4546-BEAD-59B1D6278FE7}" presName="textNode" presStyleLbl="bgShp" presStyleIdx="1" presStyleCnt="3"/>
      <dgm:spPr/>
    </dgm:pt>
    <dgm:pt modelId="{2FE485D0-552A-40CD-AFCB-A840F5E6939A}" type="pres">
      <dgm:prSet presAssocID="{59DC3C04-F0EE-4546-BEAD-59B1D6278FE7}" presName="compChildNode" presStyleCnt="0"/>
      <dgm:spPr/>
    </dgm:pt>
    <dgm:pt modelId="{8374FB71-4BF3-47DC-B61B-1B651433241C}" type="pres">
      <dgm:prSet presAssocID="{59DC3C04-F0EE-4546-BEAD-59B1D6278FE7}" presName="theInnerList" presStyleCnt="0"/>
      <dgm:spPr/>
    </dgm:pt>
    <dgm:pt modelId="{3E100D5F-4CA6-4DDC-8ADA-CAFF3E82921D}" type="pres">
      <dgm:prSet presAssocID="{CB568959-F6BF-47BC-B4D1-69E6429669D8}" presName="childNode" presStyleLbl="node1" presStyleIdx="4" presStyleCnt="12" custLinFactNeighborX="-769" custLinFactNeighborY="-56935">
        <dgm:presLayoutVars>
          <dgm:bulletEnabled val="1"/>
        </dgm:presLayoutVars>
      </dgm:prSet>
      <dgm:spPr/>
    </dgm:pt>
    <dgm:pt modelId="{EDB3BAD9-9B05-4B40-9DAE-C310C984568D}" type="pres">
      <dgm:prSet presAssocID="{CB568959-F6BF-47BC-B4D1-69E6429669D8}" presName="aSpace2" presStyleCnt="0"/>
      <dgm:spPr/>
    </dgm:pt>
    <dgm:pt modelId="{3912FA02-B3C4-425A-8FEF-14B0ED04DFB6}" type="pres">
      <dgm:prSet presAssocID="{C05FC69C-6C05-4D4D-B529-4B89A376B6AB}" presName="childNode" presStyleLbl="node1" presStyleIdx="5" presStyleCnt="12">
        <dgm:presLayoutVars>
          <dgm:bulletEnabled val="1"/>
        </dgm:presLayoutVars>
      </dgm:prSet>
      <dgm:spPr/>
    </dgm:pt>
    <dgm:pt modelId="{BDC0158B-DA80-4784-82AA-11EA0CD27812}" type="pres">
      <dgm:prSet presAssocID="{C05FC69C-6C05-4D4D-B529-4B89A376B6AB}" presName="aSpace2" presStyleCnt="0"/>
      <dgm:spPr/>
    </dgm:pt>
    <dgm:pt modelId="{7AFA4146-6698-4ADE-955F-4EB022A5EFEC}" type="pres">
      <dgm:prSet presAssocID="{782B9790-DFB7-455B-8361-0D0624B5A37E}" presName="childNode" presStyleLbl="node1" presStyleIdx="6" presStyleCnt="12">
        <dgm:presLayoutVars>
          <dgm:bulletEnabled val="1"/>
        </dgm:presLayoutVars>
      </dgm:prSet>
      <dgm:spPr/>
    </dgm:pt>
    <dgm:pt modelId="{9B448DC4-F613-47CE-A31C-19CC1D4EE98A}" type="pres">
      <dgm:prSet presAssocID="{782B9790-DFB7-455B-8361-0D0624B5A37E}" presName="aSpace2" presStyleCnt="0"/>
      <dgm:spPr/>
    </dgm:pt>
    <dgm:pt modelId="{C39C80CF-24EB-4678-9C18-79A1DA9D6F59}" type="pres">
      <dgm:prSet presAssocID="{8B90E67F-F363-4DA8-9445-640A3096807D}" presName="childNode" presStyleLbl="node1" presStyleIdx="7" presStyleCnt="12">
        <dgm:presLayoutVars>
          <dgm:bulletEnabled val="1"/>
        </dgm:presLayoutVars>
      </dgm:prSet>
      <dgm:spPr/>
    </dgm:pt>
    <dgm:pt modelId="{243D3FD0-05D6-4CD5-9CA8-A45544BD86BD}" type="pres">
      <dgm:prSet presAssocID="{59DC3C04-F0EE-4546-BEAD-59B1D6278FE7}" presName="aSpace" presStyleCnt="0"/>
      <dgm:spPr/>
    </dgm:pt>
    <dgm:pt modelId="{A6CD2C8F-4285-4BBE-990C-D361A715D06C}" type="pres">
      <dgm:prSet presAssocID="{856A7945-6F73-40CD-92CF-9C84581AC68B}" presName="compNode" presStyleCnt="0"/>
      <dgm:spPr/>
    </dgm:pt>
    <dgm:pt modelId="{B12CCE11-BE61-4CEB-B7CB-7B550094D63A}" type="pres">
      <dgm:prSet presAssocID="{856A7945-6F73-40CD-92CF-9C84581AC68B}" presName="aNode" presStyleLbl="bgShp" presStyleIdx="2" presStyleCnt="3" custLinFactNeighborX="208"/>
      <dgm:spPr/>
    </dgm:pt>
    <dgm:pt modelId="{B2273DC4-A368-477F-B02E-DB0356D8192A}" type="pres">
      <dgm:prSet presAssocID="{856A7945-6F73-40CD-92CF-9C84581AC68B}" presName="textNode" presStyleLbl="bgShp" presStyleIdx="2" presStyleCnt="3"/>
      <dgm:spPr/>
    </dgm:pt>
    <dgm:pt modelId="{8BB9F0D9-914F-4DB4-BA3E-2E8EAD67A586}" type="pres">
      <dgm:prSet presAssocID="{856A7945-6F73-40CD-92CF-9C84581AC68B}" presName="compChildNode" presStyleCnt="0"/>
      <dgm:spPr/>
    </dgm:pt>
    <dgm:pt modelId="{76DE4A88-5CF0-497D-BC12-9CE09A6DF6E6}" type="pres">
      <dgm:prSet presAssocID="{856A7945-6F73-40CD-92CF-9C84581AC68B}" presName="theInnerList" presStyleCnt="0"/>
      <dgm:spPr/>
    </dgm:pt>
    <dgm:pt modelId="{673ACB62-90CB-4679-9115-8B15761A7140}" type="pres">
      <dgm:prSet presAssocID="{FB180416-89AF-40EF-B04E-5A6F7854BEED}" presName="childNode" presStyleLbl="node1" presStyleIdx="8" presStyleCnt="12">
        <dgm:presLayoutVars>
          <dgm:bulletEnabled val="1"/>
        </dgm:presLayoutVars>
      </dgm:prSet>
      <dgm:spPr/>
    </dgm:pt>
    <dgm:pt modelId="{513C5E25-C154-4AD9-89D6-2A6F6BBDA3CB}" type="pres">
      <dgm:prSet presAssocID="{FB180416-89AF-40EF-B04E-5A6F7854BEED}" presName="aSpace2" presStyleCnt="0"/>
      <dgm:spPr/>
    </dgm:pt>
    <dgm:pt modelId="{2FD457A9-0CED-44B8-89B5-0FE408C7A159}" type="pres">
      <dgm:prSet presAssocID="{10E18703-F137-4FE2-9236-C38B87FF3362}" presName="childNode" presStyleLbl="node1" presStyleIdx="9" presStyleCnt="12">
        <dgm:presLayoutVars>
          <dgm:bulletEnabled val="1"/>
        </dgm:presLayoutVars>
      </dgm:prSet>
      <dgm:spPr/>
    </dgm:pt>
    <dgm:pt modelId="{2F4F256A-2EF7-4E04-A1F4-4B8BB0E6E2A2}" type="pres">
      <dgm:prSet presAssocID="{10E18703-F137-4FE2-9236-C38B87FF3362}" presName="aSpace2" presStyleCnt="0"/>
      <dgm:spPr/>
    </dgm:pt>
    <dgm:pt modelId="{AEDD149A-63A4-48A2-83EF-6498C3CBEBFC}" type="pres">
      <dgm:prSet presAssocID="{EA2188BF-9A4A-46F5-A07B-50FC2C54F6FE}" presName="childNode" presStyleLbl="node1" presStyleIdx="10" presStyleCnt="12">
        <dgm:presLayoutVars>
          <dgm:bulletEnabled val="1"/>
        </dgm:presLayoutVars>
      </dgm:prSet>
      <dgm:spPr/>
    </dgm:pt>
    <dgm:pt modelId="{34B035E7-5DEA-4E7A-8BD6-B4BEDA5FAD73}" type="pres">
      <dgm:prSet presAssocID="{EA2188BF-9A4A-46F5-A07B-50FC2C54F6FE}" presName="aSpace2" presStyleCnt="0"/>
      <dgm:spPr/>
    </dgm:pt>
    <dgm:pt modelId="{51F80B5F-AB44-49F0-BE70-65663A29978C}" type="pres">
      <dgm:prSet presAssocID="{B3CE7F16-C672-4B12-8CEA-BB5760373C89}" presName="childNode" presStyleLbl="node1" presStyleIdx="11" presStyleCnt="12" custScaleY="119004">
        <dgm:presLayoutVars>
          <dgm:bulletEnabled val="1"/>
        </dgm:presLayoutVars>
      </dgm:prSet>
      <dgm:spPr/>
    </dgm:pt>
  </dgm:ptLst>
  <dgm:cxnLst>
    <dgm:cxn modelId="{867C0808-CECE-4985-A95D-91955393CF22}" srcId="{856A7945-6F73-40CD-92CF-9C84581AC68B}" destId="{10E18703-F137-4FE2-9236-C38B87FF3362}" srcOrd="1" destOrd="0" parTransId="{120293D5-A13D-4905-9DD7-60BBC6439E72}" sibTransId="{322008B1-62B3-4D99-B2B1-CBA2DC0EA492}"/>
    <dgm:cxn modelId="{0E2EB00E-E530-4213-A5E7-7019302B2EC0}" type="presOf" srcId="{74C82CC2-D509-4C48-BA45-4957208AD04E}" destId="{7D47B0CD-8B1C-4FD0-9365-EE10B3DD080C}" srcOrd="0" destOrd="0" presId="urn:microsoft.com/office/officeart/2005/8/layout/lProcess2"/>
    <dgm:cxn modelId="{1EF27815-7881-47AA-A0AA-2A6D2FA7C98C}" type="presOf" srcId="{14BBBA27-FFFC-47D9-83BA-B530B6844972}" destId="{FCC4B024-7D1D-4C3C-8EA6-C5BC460804E0}" srcOrd="1" destOrd="0" presId="urn:microsoft.com/office/officeart/2005/8/layout/lProcess2"/>
    <dgm:cxn modelId="{4A554A17-8AEA-4347-B5F2-0B390A898437}" type="presOf" srcId="{8B90E67F-F363-4DA8-9445-640A3096807D}" destId="{C39C80CF-24EB-4678-9C18-79A1DA9D6F59}" srcOrd="0" destOrd="0" presId="urn:microsoft.com/office/officeart/2005/8/layout/lProcess2"/>
    <dgm:cxn modelId="{F9314323-5675-4107-93A6-89B75D15EEB9}" srcId="{74C82CC2-D509-4C48-BA45-4957208AD04E}" destId="{14BBBA27-FFFC-47D9-83BA-B530B6844972}" srcOrd="0" destOrd="0" parTransId="{58C495A4-4531-40CE-B85E-340396A306E0}" sibTransId="{469E2BA7-2028-406A-8D63-973AD0F075F1}"/>
    <dgm:cxn modelId="{08587730-D762-408E-8FF3-F2427CC50801}" type="presOf" srcId="{8A6A5607-B40D-426C-9423-C84CB0A709C0}" destId="{26D36801-48E0-4C01-ADD7-F6478ADDF646}" srcOrd="0" destOrd="0" presId="urn:microsoft.com/office/officeart/2005/8/layout/lProcess2"/>
    <dgm:cxn modelId="{A2F5EC37-D1F7-4D3B-A771-3AE0D5DDF672}" type="presOf" srcId="{A0173214-6516-40A3-A7FE-30B9D4141DCB}" destId="{C9809FA3-3D5C-4C08-AE44-23B8C0802B1E}" srcOrd="0" destOrd="0" presId="urn:microsoft.com/office/officeart/2005/8/layout/lProcess2"/>
    <dgm:cxn modelId="{5B8F8D3C-C07D-46D5-8A6D-130D9D87382D}" type="presOf" srcId="{59DC3C04-F0EE-4546-BEAD-59B1D6278FE7}" destId="{962E7845-98D4-4201-923C-92ABF963CD44}" srcOrd="1" destOrd="0" presId="urn:microsoft.com/office/officeart/2005/8/layout/lProcess2"/>
    <dgm:cxn modelId="{EFBA4344-05BF-4A6E-84A3-731E2368B42D}" type="presOf" srcId="{856A7945-6F73-40CD-92CF-9C84581AC68B}" destId="{B2273DC4-A368-477F-B02E-DB0356D8192A}" srcOrd="1" destOrd="0" presId="urn:microsoft.com/office/officeart/2005/8/layout/lProcess2"/>
    <dgm:cxn modelId="{7F9A8B70-3D3F-4A47-8A8E-C9D44E06A2EB}" type="presOf" srcId="{856A7945-6F73-40CD-92CF-9C84581AC68B}" destId="{B12CCE11-BE61-4CEB-B7CB-7B550094D63A}" srcOrd="0" destOrd="0" presId="urn:microsoft.com/office/officeart/2005/8/layout/lProcess2"/>
    <dgm:cxn modelId="{15214473-96A8-4829-AC3A-5A63BE29DBC8}" type="presOf" srcId="{C05FC69C-6C05-4D4D-B529-4B89A376B6AB}" destId="{3912FA02-B3C4-425A-8FEF-14B0ED04DFB6}" srcOrd="0" destOrd="0" presId="urn:microsoft.com/office/officeart/2005/8/layout/lProcess2"/>
    <dgm:cxn modelId="{0C2D6E7B-62DD-4FA6-8E89-0B136333404E}" type="presOf" srcId="{03BA0FB2-BEBF-45D4-8536-E2EEF422F5E6}" destId="{A07BB6A0-F76C-4068-B409-B433CD79B41D}" srcOrd="0" destOrd="0" presId="urn:microsoft.com/office/officeart/2005/8/layout/lProcess2"/>
    <dgm:cxn modelId="{AA687882-E985-4DCE-A7DC-EFDEDA44FAE7}" srcId="{856A7945-6F73-40CD-92CF-9C84581AC68B}" destId="{B3CE7F16-C672-4B12-8CEA-BB5760373C89}" srcOrd="3" destOrd="0" parTransId="{166D8D73-748E-4DAC-8ECD-5FA443ECB788}" sibTransId="{1AED8E83-C08C-46B8-BED6-55F378E32E10}"/>
    <dgm:cxn modelId="{D0A4B68A-BA8D-4C55-ADF8-CF1FD026B656}" srcId="{856A7945-6F73-40CD-92CF-9C84581AC68B}" destId="{EA2188BF-9A4A-46F5-A07B-50FC2C54F6FE}" srcOrd="2" destOrd="0" parTransId="{F4E1BCAF-3C71-46CF-9E23-EABA0453239F}" sibTransId="{E7B2B6CB-D812-4FF9-A2FA-E22DC08E78C8}"/>
    <dgm:cxn modelId="{C86EC38A-0597-42D7-ACD1-DD2F92CF0033}" type="presOf" srcId="{FB180416-89AF-40EF-B04E-5A6F7854BEED}" destId="{673ACB62-90CB-4679-9115-8B15761A7140}" srcOrd="0" destOrd="0" presId="urn:microsoft.com/office/officeart/2005/8/layout/lProcess2"/>
    <dgm:cxn modelId="{9E5C4D8C-5016-4954-BC27-E76F23902BB1}" srcId="{14BBBA27-FFFC-47D9-83BA-B530B6844972}" destId="{A0173214-6516-40A3-A7FE-30B9D4141DCB}" srcOrd="1" destOrd="0" parTransId="{B384FBCF-B9CB-45CA-9E46-C1553FEDFD75}" sibTransId="{BF92E459-318D-4F2C-8DA3-B6E6CC8099DC}"/>
    <dgm:cxn modelId="{B42C2292-D559-41BA-81A7-70C0E30FE0C6}" type="presOf" srcId="{14BBBA27-FFFC-47D9-83BA-B530B6844972}" destId="{8173335C-0DF5-4ECD-8D5B-F8A9C1509DC2}" srcOrd="0" destOrd="0" presId="urn:microsoft.com/office/officeart/2005/8/layout/lProcess2"/>
    <dgm:cxn modelId="{D07D6099-D748-44D3-A496-4B9A48441860}" srcId="{856A7945-6F73-40CD-92CF-9C84581AC68B}" destId="{FB180416-89AF-40EF-B04E-5A6F7854BEED}" srcOrd="0" destOrd="0" parTransId="{86DA0CE3-F001-42D3-9B0D-AA655E9FA344}" sibTransId="{7833EACB-6C61-4F98-A8D6-A6C1F79A0523}"/>
    <dgm:cxn modelId="{0C2D1DAB-80CD-4579-B5D9-29279EDB13AD}" type="presOf" srcId="{F7B8ECCD-41FF-4C4C-89CB-8B37865A8A85}" destId="{35371FF6-6B58-4EFB-84E7-DE1470025189}" srcOrd="0" destOrd="0" presId="urn:microsoft.com/office/officeart/2005/8/layout/lProcess2"/>
    <dgm:cxn modelId="{833151B2-9E2A-4DF4-B2DE-00DC4415F096}" srcId="{59DC3C04-F0EE-4546-BEAD-59B1D6278FE7}" destId="{8B90E67F-F363-4DA8-9445-640A3096807D}" srcOrd="3" destOrd="0" parTransId="{F9BC788B-960F-4D80-B963-FDEFC43734DD}" sibTransId="{0C445495-51C6-404F-87A5-1F66C00F7696}"/>
    <dgm:cxn modelId="{334480B8-6247-4F2B-9F40-7AA29F9F26A4}" type="presOf" srcId="{CB568959-F6BF-47BC-B4D1-69E6429669D8}" destId="{3E100D5F-4CA6-4DDC-8ADA-CAFF3E82921D}" srcOrd="0" destOrd="0" presId="urn:microsoft.com/office/officeart/2005/8/layout/lProcess2"/>
    <dgm:cxn modelId="{289BC7B8-E984-4302-809E-9280A4B62C81}" srcId="{14BBBA27-FFFC-47D9-83BA-B530B6844972}" destId="{F7B8ECCD-41FF-4C4C-89CB-8B37865A8A85}" srcOrd="3" destOrd="0" parTransId="{0F314CA9-A75D-46E7-8DD7-D0A96F45F94C}" sibTransId="{D93490C2-AF3D-425D-8C5B-CEB5C54DE7C4}"/>
    <dgm:cxn modelId="{34363FBA-5108-4618-99B1-68B4DC3A98DD}" type="presOf" srcId="{59DC3C04-F0EE-4546-BEAD-59B1D6278FE7}" destId="{D02897FF-D896-4991-A916-DDDA1FFDC70A}" srcOrd="0" destOrd="0" presId="urn:microsoft.com/office/officeart/2005/8/layout/lProcess2"/>
    <dgm:cxn modelId="{277F50BA-79D0-4B33-AF71-B73154C479F7}" srcId="{59DC3C04-F0EE-4546-BEAD-59B1D6278FE7}" destId="{CB568959-F6BF-47BC-B4D1-69E6429669D8}" srcOrd="0" destOrd="0" parTransId="{1A686150-735C-4E1B-A9A1-3C6662F5E491}" sibTransId="{8A59FFC3-76A1-4D7D-973D-005398F35F2A}"/>
    <dgm:cxn modelId="{E147CBC4-F329-485A-94BB-F1C6BBFE0281}" srcId="{14BBBA27-FFFC-47D9-83BA-B530B6844972}" destId="{8A6A5607-B40D-426C-9423-C84CB0A709C0}" srcOrd="2" destOrd="0" parTransId="{4A157EE0-1CC8-4E24-AC1D-829756FA0D69}" sibTransId="{E6CD837E-5DAA-4304-B654-4F130163A41E}"/>
    <dgm:cxn modelId="{EB61D3C8-D24C-4754-A2EC-C73B57FACA6E}" srcId="{59DC3C04-F0EE-4546-BEAD-59B1D6278FE7}" destId="{782B9790-DFB7-455B-8361-0D0624B5A37E}" srcOrd="2" destOrd="0" parTransId="{79990938-DBB9-4F8F-9D9D-10AD7FCDD7C8}" sibTransId="{3DFD5B0A-A3E0-4EB0-9169-C0BEE1627B64}"/>
    <dgm:cxn modelId="{FC32A1D4-B4D0-44B7-ADA8-BFE4599A6781}" srcId="{74C82CC2-D509-4C48-BA45-4957208AD04E}" destId="{59DC3C04-F0EE-4546-BEAD-59B1D6278FE7}" srcOrd="1" destOrd="0" parTransId="{89E7F2EC-35F5-4A06-B29E-591414FC854A}" sibTransId="{F03209D8-37F3-48FD-A43A-34446E86D384}"/>
    <dgm:cxn modelId="{922A22D5-A0AB-4370-8404-ACD770027500}" srcId="{59DC3C04-F0EE-4546-BEAD-59B1D6278FE7}" destId="{C05FC69C-6C05-4D4D-B529-4B89A376B6AB}" srcOrd="1" destOrd="0" parTransId="{04D8BA28-A724-4C58-B774-9E9D24047220}" sibTransId="{CE676C15-47E1-430A-A144-3793F5457C25}"/>
    <dgm:cxn modelId="{076536D7-C44C-498C-A557-D1945E8234E2}" srcId="{14BBBA27-FFFC-47D9-83BA-B530B6844972}" destId="{03BA0FB2-BEBF-45D4-8536-E2EEF422F5E6}" srcOrd="0" destOrd="0" parTransId="{C5FA255C-C598-435B-84CF-1FBD9C00968A}" sibTransId="{CD0F7056-3577-49D7-B06D-E16A470041D2}"/>
    <dgm:cxn modelId="{5695C5D8-62D5-4F07-8B1C-3D526267EC60}" type="presOf" srcId="{782B9790-DFB7-455B-8361-0D0624B5A37E}" destId="{7AFA4146-6698-4ADE-955F-4EB022A5EFEC}" srcOrd="0" destOrd="0" presId="urn:microsoft.com/office/officeart/2005/8/layout/lProcess2"/>
    <dgm:cxn modelId="{989183DE-B6C6-4769-9C91-92EE0924CB90}" type="presOf" srcId="{B3CE7F16-C672-4B12-8CEA-BB5760373C89}" destId="{51F80B5F-AB44-49F0-BE70-65663A29978C}" srcOrd="0" destOrd="0" presId="urn:microsoft.com/office/officeart/2005/8/layout/lProcess2"/>
    <dgm:cxn modelId="{65C295E6-CB5A-45F9-87C3-96FE24A4CA3E}" srcId="{74C82CC2-D509-4C48-BA45-4957208AD04E}" destId="{856A7945-6F73-40CD-92CF-9C84581AC68B}" srcOrd="2" destOrd="0" parTransId="{CD18CFC7-D669-425A-AD9C-D82D630874A1}" sibTransId="{5AEA0A40-25F5-49CE-BF5D-5EAB3494DA42}"/>
    <dgm:cxn modelId="{6D855BEE-C867-4C63-ACA2-FA791EE45318}" type="presOf" srcId="{EA2188BF-9A4A-46F5-A07B-50FC2C54F6FE}" destId="{AEDD149A-63A4-48A2-83EF-6498C3CBEBFC}" srcOrd="0" destOrd="0" presId="urn:microsoft.com/office/officeart/2005/8/layout/lProcess2"/>
    <dgm:cxn modelId="{A3BE8BF7-B070-4E9E-8F8D-0231E2BA8729}" type="presOf" srcId="{10E18703-F137-4FE2-9236-C38B87FF3362}" destId="{2FD457A9-0CED-44B8-89B5-0FE408C7A159}" srcOrd="0" destOrd="0" presId="urn:microsoft.com/office/officeart/2005/8/layout/lProcess2"/>
    <dgm:cxn modelId="{E2A9B070-45E2-4C9B-9819-602B07FD9BFA}" type="presParOf" srcId="{7D47B0CD-8B1C-4FD0-9365-EE10B3DD080C}" destId="{48CB4554-49B6-46D1-86CA-DA046ED378F9}" srcOrd="0" destOrd="0" presId="urn:microsoft.com/office/officeart/2005/8/layout/lProcess2"/>
    <dgm:cxn modelId="{24F322AF-D9F8-4070-B2FB-C2E6F0026723}" type="presParOf" srcId="{48CB4554-49B6-46D1-86CA-DA046ED378F9}" destId="{8173335C-0DF5-4ECD-8D5B-F8A9C1509DC2}" srcOrd="0" destOrd="0" presId="urn:microsoft.com/office/officeart/2005/8/layout/lProcess2"/>
    <dgm:cxn modelId="{7060FACB-C813-48EF-8B9A-64D200B08A59}" type="presParOf" srcId="{48CB4554-49B6-46D1-86CA-DA046ED378F9}" destId="{FCC4B024-7D1D-4C3C-8EA6-C5BC460804E0}" srcOrd="1" destOrd="0" presId="urn:microsoft.com/office/officeart/2005/8/layout/lProcess2"/>
    <dgm:cxn modelId="{FA710AA5-0853-4DCB-8405-AE60DE41FAB5}" type="presParOf" srcId="{48CB4554-49B6-46D1-86CA-DA046ED378F9}" destId="{F82D0DBF-04D6-4B3D-8789-9CE95728ED85}" srcOrd="2" destOrd="0" presId="urn:microsoft.com/office/officeart/2005/8/layout/lProcess2"/>
    <dgm:cxn modelId="{2708F408-67BF-4408-9EE0-F0504011C542}" type="presParOf" srcId="{F82D0DBF-04D6-4B3D-8789-9CE95728ED85}" destId="{8F127A72-30C3-44D7-B84F-41155493A8ED}" srcOrd="0" destOrd="0" presId="urn:microsoft.com/office/officeart/2005/8/layout/lProcess2"/>
    <dgm:cxn modelId="{4066D0C3-BFA6-41AD-A340-8862E4BDBAAB}" type="presParOf" srcId="{8F127A72-30C3-44D7-B84F-41155493A8ED}" destId="{A07BB6A0-F76C-4068-B409-B433CD79B41D}" srcOrd="0" destOrd="0" presId="urn:microsoft.com/office/officeart/2005/8/layout/lProcess2"/>
    <dgm:cxn modelId="{A13A19BE-4231-4C6A-A48A-9782E396CDCB}" type="presParOf" srcId="{8F127A72-30C3-44D7-B84F-41155493A8ED}" destId="{2E32D27E-B8D9-41EA-832B-CE7310D99D99}" srcOrd="1" destOrd="0" presId="urn:microsoft.com/office/officeart/2005/8/layout/lProcess2"/>
    <dgm:cxn modelId="{2700AAAB-C50A-4680-B403-120AAB93511C}" type="presParOf" srcId="{8F127A72-30C3-44D7-B84F-41155493A8ED}" destId="{C9809FA3-3D5C-4C08-AE44-23B8C0802B1E}" srcOrd="2" destOrd="0" presId="urn:microsoft.com/office/officeart/2005/8/layout/lProcess2"/>
    <dgm:cxn modelId="{90C0D08F-4820-4B6D-8D0C-99C5D5F172FC}" type="presParOf" srcId="{8F127A72-30C3-44D7-B84F-41155493A8ED}" destId="{C04F53B5-9384-4EAB-8BF7-E8F68EFE2399}" srcOrd="3" destOrd="0" presId="urn:microsoft.com/office/officeart/2005/8/layout/lProcess2"/>
    <dgm:cxn modelId="{62A0D99A-1316-4BCC-9464-D078E717D01F}" type="presParOf" srcId="{8F127A72-30C3-44D7-B84F-41155493A8ED}" destId="{26D36801-48E0-4C01-ADD7-F6478ADDF646}" srcOrd="4" destOrd="0" presId="urn:microsoft.com/office/officeart/2005/8/layout/lProcess2"/>
    <dgm:cxn modelId="{2C37F32A-7718-47DE-B312-B5B682DE5A80}" type="presParOf" srcId="{8F127A72-30C3-44D7-B84F-41155493A8ED}" destId="{1506813C-3F19-4425-8407-95F6C550FF57}" srcOrd="5" destOrd="0" presId="urn:microsoft.com/office/officeart/2005/8/layout/lProcess2"/>
    <dgm:cxn modelId="{8DE13212-E486-461B-B8EC-59A6BA4F3D3A}" type="presParOf" srcId="{8F127A72-30C3-44D7-B84F-41155493A8ED}" destId="{35371FF6-6B58-4EFB-84E7-DE1470025189}" srcOrd="6" destOrd="0" presId="urn:microsoft.com/office/officeart/2005/8/layout/lProcess2"/>
    <dgm:cxn modelId="{93880D7C-8CE4-485A-88B3-05D0F6B3502C}" type="presParOf" srcId="{7D47B0CD-8B1C-4FD0-9365-EE10B3DD080C}" destId="{6380E4D3-2CED-457A-A226-9BAB72ACBF41}" srcOrd="1" destOrd="0" presId="urn:microsoft.com/office/officeart/2005/8/layout/lProcess2"/>
    <dgm:cxn modelId="{7AD8837B-91F4-498F-AF1F-D4F67CC6B1B1}" type="presParOf" srcId="{7D47B0CD-8B1C-4FD0-9365-EE10B3DD080C}" destId="{7FC5693D-BCBA-45E5-A382-6C472B304605}" srcOrd="2" destOrd="0" presId="urn:microsoft.com/office/officeart/2005/8/layout/lProcess2"/>
    <dgm:cxn modelId="{D619F77B-F4E7-47C3-9FE4-2BE9961FB7FE}" type="presParOf" srcId="{7FC5693D-BCBA-45E5-A382-6C472B304605}" destId="{D02897FF-D896-4991-A916-DDDA1FFDC70A}" srcOrd="0" destOrd="0" presId="urn:microsoft.com/office/officeart/2005/8/layout/lProcess2"/>
    <dgm:cxn modelId="{DA4C1C49-0023-4A78-A403-E78AB6CB193D}" type="presParOf" srcId="{7FC5693D-BCBA-45E5-A382-6C472B304605}" destId="{962E7845-98D4-4201-923C-92ABF963CD44}" srcOrd="1" destOrd="0" presId="urn:microsoft.com/office/officeart/2005/8/layout/lProcess2"/>
    <dgm:cxn modelId="{56726112-C078-4E6F-81E2-3F57ACCAE83B}" type="presParOf" srcId="{7FC5693D-BCBA-45E5-A382-6C472B304605}" destId="{2FE485D0-552A-40CD-AFCB-A840F5E6939A}" srcOrd="2" destOrd="0" presId="urn:microsoft.com/office/officeart/2005/8/layout/lProcess2"/>
    <dgm:cxn modelId="{02C10C69-7E12-4920-898C-59EAC78EBEE7}" type="presParOf" srcId="{2FE485D0-552A-40CD-AFCB-A840F5E6939A}" destId="{8374FB71-4BF3-47DC-B61B-1B651433241C}" srcOrd="0" destOrd="0" presId="urn:microsoft.com/office/officeart/2005/8/layout/lProcess2"/>
    <dgm:cxn modelId="{D399B9E4-568A-4092-98EA-7CFDAA434492}" type="presParOf" srcId="{8374FB71-4BF3-47DC-B61B-1B651433241C}" destId="{3E100D5F-4CA6-4DDC-8ADA-CAFF3E82921D}" srcOrd="0" destOrd="0" presId="urn:microsoft.com/office/officeart/2005/8/layout/lProcess2"/>
    <dgm:cxn modelId="{40537760-8951-4928-9F2A-5D38556C562C}" type="presParOf" srcId="{8374FB71-4BF3-47DC-B61B-1B651433241C}" destId="{EDB3BAD9-9B05-4B40-9DAE-C310C984568D}" srcOrd="1" destOrd="0" presId="urn:microsoft.com/office/officeart/2005/8/layout/lProcess2"/>
    <dgm:cxn modelId="{1096B693-14BA-42F1-A5C3-72D9C56DF0B4}" type="presParOf" srcId="{8374FB71-4BF3-47DC-B61B-1B651433241C}" destId="{3912FA02-B3C4-425A-8FEF-14B0ED04DFB6}" srcOrd="2" destOrd="0" presId="urn:microsoft.com/office/officeart/2005/8/layout/lProcess2"/>
    <dgm:cxn modelId="{3DF89684-E1FF-49A6-915D-C6FE52734B4B}" type="presParOf" srcId="{8374FB71-4BF3-47DC-B61B-1B651433241C}" destId="{BDC0158B-DA80-4784-82AA-11EA0CD27812}" srcOrd="3" destOrd="0" presId="urn:microsoft.com/office/officeart/2005/8/layout/lProcess2"/>
    <dgm:cxn modelId="{24BCA783-C7DA-4EC5-B9B0-E4B7B10E66FE}" type="presParOf" srcId="{8374FB71-4BF3-47DC-B61B-1B651433241C}" destId="{7AFA4146-6698-4ADE-955F-4EB022A5EFEC}" srcOrd="4" destOrd="0" presId="urn:microsoft.com/office/officeart/2005/8/layout/lProcess2"/>
    <dgm:cxn modelId="{71BB6919-CB41-494C-AF81-970A4ED887D3}" type="presParOf" srcId="{8374FB71-4BF3-47DC-B61B-1B651433241C}" destId="{9B448DC4-F613-47CE-A31C-19CC1D4EE98A}" srcOrd="5" destOrd="0" presId="urn:microsoft.com/office/officeart/2005/8/layout/lProcess2"/>
    <dgm:cxn modelId="{2D47B469-C496-4954-B1EE-3B45B13DDD65}" type="presParOf" srcId="{8374FB71-4BF3-47DC-B61B-1B651433241C}" destId="{C39C80CF-24EB-4678-9C18-79A1DA9D6F59}" srcOrd="6" destOrd="0" presId="urn:microsoft.com/office/officeart/2005/8/layout/lProcess2"/>
    <dgm:cxn modelId="{CF1A606E-F4B4-4161-94DC-7AD220E2AEB1}" type="presParOf" srcId="{7D47B0CD-8B1C-4FD0-9365-EE10B3DD080C}" destId="{243D3FD0-05D6-4CD5-9CA8-A45544BD86BD}" srcOrd="3" destOrd="0" presId="urn:microsoft.com/office/officeart/2005/8/layout/lProcess2"/>
    <dgm:cxn modelId="{D5565993-D1BF-4B64-93EA-A60970364048}" type="presParOf" srcId="{7D47B0CD-8B1C-4FD0-9365-EE10B3DD080C}" destId="{A6CD2C8F-4285-4BBE-990C-D361A715D06C}" srcOrd="4" destOrd="0" presId="urn:microsoft.com/office/officeart/2005/8/layout/lProcess2"/>
    <dgm:cxn modelId="{B595A9B6-3172-4CBD-8838-17C920E72048}" type="presParOf" srcId="{A6CD2C8F-4285-4BBE-990C-D361A715D06C}" destId="{B12CCE11-BE61-4CEB-B7CB-7B550094D63A}" srcOrd="0" destOrd="0" presId="urn:microsoft.com/office/officeart/2005/8/layout/lProcess2"/>
    <dgm:cxn modelId="{03DC2D56-6CCD-4E05-9871-D4A018740577}" type="presParOf" srcId="{A6CD2C8F-4285-4BBE-990C-D361A715D06C}" destId="{B2273DC4-A368-477F-B02E-DB0356D8192A}" srcOrd="1" destOrd="0" presId="urn:microsoft.com/office/officeart/2005/8/layout/lProcess2"/>
    <dgm:cxn modelId="{A77A9732-D056-4C65-95E4-868D421FCC09}" type="presParOf" srcId="{A6CD2C8F-4285-4BBE-990C-D361A715D06C}" destId="{8BB9F0D9-914F-4DB4-BA3E-2E8EAD67A586}" srcOrd="2" destOrd="0" presId="urn:microsoft.com/office/officeart/2005/8/layout/lProcess2"/>
    <dgm:cxn modelId="{78252F26-9DF5-4D23-ADDA-AFC8E6930EEB}" type="presParOf" srcId="{8BB9F0D9-914F-4DB4-BA3E-2E8EAD67A586}" destId="{76DE4A88-5CF0-497D-BC12-9CE09A6DF6E6}" srcOrd="0" destOrd="0" presId="urn:microsoft.com/office/officeart/2005/8/layout/lProcess2"/>
    <dgm:cxn modelId="{E40A3C03-F578-4F6E-81B4-DC39197FA2A7}" type="presParOf" srcId="{76DE4A88-5CF0-497D-BC12-9CE09A6DF6E6}" destId="{673ACB62-90CB-4679-9115-8B15761A7140}" srcOrd="0" destOrd="0" presId="urn:microsoft.com/office/officeart/2005/8/layout/lProcess2"/>
    <dgm:cxn modelId="{5000727D-9B22-41C7-B0A7-4E6965A79A2D}" type="presParOf" srcId="{76DE4A88-5CF0-497D-BC12-9CE09A6DF6E6}" destId="{513C5E25-C154-4AD9-89D6-2A6F6BBDA3CB}" srcOrd="1" destOrd="0" presId="urn:microsoft.com/office/officeart/2005/8/layout/lProcess2"/>
    <dgm:cxn modelId="{25B9233D-9CCF-478C-8C5E-EB086920E5C2}" type="presParOf" srcId="{76DE4A88-5CF0-497D-BC12-9CE09A6DF6E6}" destId="{2FD457A9-0CED-44B8-89B5-0FE408C7A159}" srcOrd="2" destOrd="0" presId="urn:microsoft.com/office/officeart/2005/8/layout/lProcess2"/>
    <dgm:cxn modelId="{9CAE5A55-0BD0-48FF-8FC7-D68BB6318D8C}" type="presParOf" srcId="{76DE4A88-5CF0-497D-BC12-9CE09A6DF6E6}" destId="{2F4F256A-2EF7-4E04-A1F4-4B8BB0E6E2A2}" srcOrd="3" destOrd="0" presId="urn:microsoft.com/office/officeart/2005/8/layout/lProcess2"/>
    <dgm:cxn modelId="{145F75FD-9C49-412B-AF76-C984A666B272}" type="presParOf" srcId="{76DE4A88-5CF0-497D-BC12-9CE09A6DF6E6}" destId="{AEDD149A-63A4-48A2-83EF-6498C3CBEBFC}" srcOrd="4" destOrd="0" presId="urn:microsoft.com/office/officeart/2005/8/layout/lProcess2"/>
    <dgm:cxn modelId="{F33F5120-A53D-4C90-95A1-0FD06CCD9814}" type="presParOf" srcId="{76DE4A88-5CF0-497D-BC12-9CE09A6DF6E6}" destId="{34B035E7-5DEA-4E7A-8BD6-B4BEDA5FAD73}" srcOrd="5" destOrd="0" presId="urn:microsoft.com/office/officeart/2005/8/layout/lProcess2"/>
    <dgm:cxn modelId="{247198B8-56E1-44D5-9C92-C9245382F94A}" type="presParOf" srcId="{76DE4A88-5CF0-497D-BC12-9CE09A6DF6E6}" destId="{51F80B5F-AB44-49F0-BE70-65663A29978C}" srcOrd="6" destOrd="0" presId="urn:microsoft.com/office/officeart/2005/8/layout/lProcess2"/>
  </dgm:cxnLst>
  <dgm:bg/>
  <dgm:whole/>
  <dgm:extLst>
    <a:ext uri="http://schemas.microsoft.com/office/drawing/2008/diagram">
      <dsp:dataModelExt xmlns:dsp="http://schemas.microsoft.com/office/drawing/2008/diagram" relId="rId31"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3335C-0DF5-4ECD-8D5B-F8A9C1509DC2}">
      <dsp:nvSpPr>
        <dsp:cNvPr id="0" name=""/>
        <dsp:cNvSpPr/>
      </dsp:nvSpPr>
      <dsp:spPr>
        <a:xfrm>
          <a:off x="0" y="0"/>
          <a:ext cx="1596181" cy="2985769"/>
        </a:xfrm>
        <a:prstGeom prst="roundRect">
          <a:avLst>
            <a:gd name="adj" fmla="val 10000"/>
          </a:avLst>
        </a:prstGeom>
        <a:solidFill>
          <a:schemeClr val="accent5">
            <a:lumMod val="40000"/>
            <a:lumOff val="6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kern="1200" dirty="0">
              <a:latin typeface="Calibri Light" panose="020F0302020204030204" pitchFamily="34" charset="0"/>
              <a:cs typeface="Calibri Light" panose="020F0302020204030204" pitchFamily="34" charset="0"/>
            </a:rPr>
            <a:t>Étapes</a:t>
          </a:r>
        </a:p>
      </dsp:txBody>
      <dsp:txXfrm>
        <a:off x="0" y="0"/>
        <a:ext cx="1596181" cy="895731"/>
      </dsp:txXfrm>
    </dsp:sp>
    <dsp:sp modelId="{A07BB6A0-F76C-4068-B409-B433CD79B41D}">
      <dsp:nvSpPr>
        <dsp:cNvPr id="0" name=""/>
        <dsp:cNvSpPr/>
      </dsp:nvSpPr>
      <dsp:spPr>
        <a:xfrm>
          <a:off x="160232" y="895803"/>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Calibri Light" panose="020F0302020204030204" pitchFamily="34" charset="0"/>
              <a:cs typeface="Calibri Light" panose="020F0302020204030204" pitchFamily="34" charset="0"/>
            </a:rPr>
            <a:t>Kick-off</a:t>
          </a:r>
        </a:p>
      </dsp:txBody>
      <dsp:txXfrm>
        <a:off x="172972" y="908543"/>
        <a:ext cx="1251465" cy="409483"/>
      </dsp:txXfrm>
    </dsp:sp>
    <dsp:sp modelId="{C9809FA3-3D5C-4C08-AE44-23B8C0802B1E}">
      <dsp:nvSpPr>
        <dsp:cNvPr id="0" name=""/>
        <dsp:cNvSpPr/>
      </dsp:nvSpPr>
      <dsp:spPr>
        <a:xfrm>
          <a:off x="160232" y="1397684"/>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solidFill>
                <a:schemeClr val="bg1"/>
              </a:solidFill>
              <a:latin typeface="Calibri Light" panose="020F0302020204030204" pitchFamily="34" charset="0"/>
              <a:cs typeface="Calibri Light" panose="020F0302020204030204" pitchFamily="34" charset="0"/>
            </a:rPr>
            <a:t>Analyse environnementale</a:t>
          </a:r>
        </a:p>
      </dsp:txBody>
      <dsp:txXfrm>
        <a:off x="172972" y="1410424"/>
        <a:ext cx="1251465" cy="409483"/>
      </dsp:txXfrm>
    </dsp:sp>
    <dsp:sp modelId="{26D36801-48E0-4C01-ADD7-F6478ADDF646}">
      <dsp:nvSpPr>
        <dsp:cNvPr id="0" name=""/>
        <dsp:cNvSpPr/>
      </dsp:nvSpPr>
      <dsp:spPr>
        <a:xfrm>
          <a:off x="160232" y="1899564"/>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solidFill>
                <a:schemeClr val="bg1"/>
              </a:solidFill>
              <a:latin typeface="Calibri Light" panose="020F0302020204030204" pitchFamily="34" charset="0"/>
              <a:cs typeface="Calibri Light" panose="020F0302020204030204" pitchFamily="34" charset="0"/>
            </a:rPr>
            <a:t>Avis </a:t>
          </a:r>
        </a:p>
      </dsp:txBody>
      <dsp:txXfrm>
        <a:off x="172972" y="1912304"/>
        <a:ext cx="1251465" cy="409483"/>
      </dsp:txXfrm>
    </dsp:sp>
    <dsp:sp modelId="{35371FF6-6B58-4EFB-84E7-DE1470025189}">
      <dsp:nvSpPr>
        <dsp:cNvPr id="0" name=""/>
        <dsp:cNvSpPr/>
      </dsp:nvSpPr>
      <dsp:spPr>
        <a:xfrm>
          <a:off x="120927" y="2401445"/>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solidFill>
                <a:schemeClr val="bg1"/>
              </a:solidFill>
              <a:latin typeface="Calibri Light" panose="020F0302020204030204" pitchFamily="34" charset="0"/>
              <a:cs typeface="Calibri Light" panose="020F0302020204030204" pitchFamily="34" charset="0"/>
            </a:rPr>
            <a:t> RE ébauche finale</a:t>
          </a:r>
        </a:p>
      </dsp:txBody>
      <dsp:txXfrm>
        <a:off x="133667" y="2414185"/>
        <a:ext cx="1251465" cy="409483"/>
      </dsp:txXfrm>
    </dsp:sp>
    <dsp:sp modelId="{D02897FF-D896-4991-A916-DDDA1FFDC70A}">
      <dsp:nvSpPr>
        <dsp:cNvPr id="0" name=""/>
        <dsp:cNvSpPr/>
      </dsp:nvSpPr>
      <dsp:spPr>
        <a:xfrm>
          <a:off x="1716509" y="0"/>
          <a:ext cx="1596181" cy="2985769"/>
        </a:xfrm>
        <a:prstGeom prst="roundRect">
          <a:avLst>
            <a:gd name="adj" fmla="val 10000"/>
          </a:avLst>
        </a:prstGeom>
        <a:solidFill>
          <a:schemeClr val="accent5">
            <a:lumMod val="40000"/>
            <a:lumOff val="6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kern="1200" dirty="0" err="1">
              <a:latin typeface="Calibri Light" panose="020F0302020204030204" pitchFamily="34" charset="0"/>
              <a:cs typeface="Calibri Light" panose="020F0302020204030204" pitchFamily="34" charset="0"/>
            </a:rPr>
            <a:t>Activités</a:t>
          </a:r>
          <a:endParaRPr lang="fr-FR" sz="2400" kern="1200" dirty="0">
            <a:latin typeface="Calibri Light" panose="020F0302020204030204" pitchFamily="34" charset="0"/>
            <a:cs typeface="Calibri Light" panose="020F0302020204030204" pitchFamily="34" charset="0"/>
          </a:endParaRPr>
        </a:p>
      </dsp:txBody>
      <dsp:txXfrm>
        <a:off x="1716509" y="0"/>
        <a:ext cx="1596181" cy="895731"/>
      </dsp:txXfrm>
    </dsp:sp>
    <dsp:sp modelId="{3E100D5F-4CA6-4DDC-8ADA-CAFF3E82921D}">
      <dsp:nvSpPr>
        <dsp:cNvPr id="0" name=""/>
        <dsp:cNvSpPr/>
      </dsp:nvSpPr>
      <dsp:spPr>
        <a:xfrm>
          <a:off x="1866307" y="857704"/>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err="1">
              <a:latin typeface="Calibri Light" panose="020F0302020204030204" pitchFamily="34" charset="0"/>
              <a:cs typeface="Calibri Light" panose="020F0302020204030204" pitchFamily="34" charset="0"/>
            </a:rPr>
            <a:t>Réunion de cadrage</a:t>
          </a:r>
          <a:endParaRPr lang="fr-FR" sz="1000" kern="1200" dirty="0">
            <a:latin typeface="Calibri Light" panose="020F0302020204030204" pitchFamily="34" charset="0"/>
            <a:cs typeface="Calibri Light" panose="020F0302020204030204" pitchFamily="34" charset="0"/>
          </a:endParaRPr>
        </a:p>
      </dsp:txBody>
      <dsp:txXfrm>
        <a:off x="1879047" y="870444"/>
        <a:ext cx="1251465" cy="409483"/>
      </dsp:txXfrm>
    </dsp:sp>
    <dsp:sp modelId="{3912FA02-B3C4-425A-8FEF-14B0ED04DFB6}">
      <dsp:nvSpPr>
        <dsp:cNvPr id="0" name=""/>
        <dsp:cNvSpPr/>
      </dsp:nvSpPr>
      <dsp:spPr>
        <a:xfrm>
          <a:off x="1876127" y="1397684"/>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err="1">
              <a:latin typeface="Calibri Light" panose="020F0302020204030204" pitchFamily="34" charset="0"/>
              <a:cs typeface="Calibri Light" panose="020F0302020204030204" pitchFamily="34" charset="0"/>
            </a:rPr>
            <a:t>Rapport Environnemental</a:t>
          </a:r>
          <a:endParaRPr lang="fr-FR" sz="1000" kern="1200" dirty="0">
            <a:latin typeface="Calibri Light" panose="020F0302020204030204" pitchFamily="34" charset="0"/>
            <a:cs typeface="Calibri Light" panose="020F0302020204030204" pitchFamily="34" charset="0"/>
          </a:endParaRPr>
        </a:p>
      </dsp:txBody>
      <dsp:txXfrm>
        <a:off x="1888867" y="1410424"/>
        <a:ext cx="1251465" cy="409483"/>
      </dsp:txXfrm>
    </dsp:sp>
    <dsp:sp modelId="{7AFA4146-6698-4ADE-955F-4EB022A5EFEC}">
      <dsp:nvSpPr>
        <dsp:cNvPr id="0" name=""/>
        <dsp:cNvSpPr/>
      </dsp:nvSpPr>
      <dsp:spPr>
        <a:xfrm>
          <a:off x="1876127" y="1899564"/>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Calibri Light" panose="020F0302020204030204" pitchFamily="34" charset="0"/>
              <a:cs typeface="Calibri Light" panose="020F0302020204030204" pitchFamily="34" charset="0"/>
            </a:rPr>
            <a:t>Consultations</a:t>
          </a:r>
        </a:p>
      </dsp:txBody>
      <dsp:txXfrm>
        <a:off x="1888867" y="1912304"/>
        <a:ext cx="1251465" cy="409483"/>
      </dsp:txXfrm>
    </dsp:sp>
    <dsp:sp modelId="{C39C80CF-24EB-4678-9C18-79A1DA9D6F59}">
      <dsp:nvSpPr>
        <dsp:cNvPr id="0" name=""/>
        <dsp:cNvSpPr/>
      </dsp:nvSpPr>
      <dsp:spPr>
        <a:xfrm>
          <a:off x="1876127" y="2401445"/>
          <a:ext cx="1276945" cy="4349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err="1">
              <a:latin typeface="Calibri Light" panose="020F0302020204030204" pitchFamily="34" charset="0"/>
              <a:cs typeface="Calibri Light" panose="020F0302020204030204" pitchFamily="34" charset="0"/>
            </a:rPr>
            <a:t>Prise de décision</a:t>
          </a:r>
          <a:endParaRPr lang="fr-FR" sz="1000" kern="1200" dirty="0">
            <a:latin typeface="Calibri Light" panose="020F0302020204030204" pitchFamily="34" charset="0"/>
            <a:cs typeface="Calibri Light" panose="020F0302020204030204" pitchFamily="34" charset="0"/>
          </a:endParaRPr>
        </a:p>
      </dsp:txBody>
      <dsp:txXfrm>
        <a:off x="1888867" y="2414185"/>
        <a:ext cx="1251465" cy="409483"/>
      </dsp:txXfrm>
    </dsp:sp>
    <dsp:sp modelId="{B12CCE11-BE61-4CEB-B7CB-7B550094D63A}">
      <dsp:nvSpPr>
        <dsp:cNvPr id="0" name=""/>
        <dsp:cNvSpPr/>
      </dsp:nvSpPr>
      <dsp:spPr>
        <a:xfrm>
          <a:off x="3433018" y="0"/>
          <a:ext cx="1596181" cy="2985769"/>
        </a:xfrm>
        <a:prstGeom prst="roundRect">
          <a:avLst>
            <a:gd name="adj" fmla="val 10000"/>
          </a:avLst>
        </a:prstGeom>
        <a:solidFill>
          <a:schemeClr val="accent5">
            <a:lumMod val="40000"/>
            <a:lumOff val="6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kern="1200" dirty="0" err="1">
              <a:latin typeface="Calibri Light" panose="020F0302020204030204" pitchFamily="34" charset="0"/>
              <a:cs typeface="Calibri Light" panose="020F0302020204030204" pitchFamily="34" charset="0"/>
            </a:rPr>
            <a:t>Parties</a:t>
          </a:r>
          <a:r>
            <a:rPr lang="fr-FR" sz="2000" kern="1200" dirty="0" err="1">
              <a:latin typeface="Calibri Light" panose="020F0302020204030204" pitchFamily="34" charset="0"/>
              <a:cs typeface="Calibri Light" panose="020F0302020204030204" pitchFamily="34" charset="0"/>
            </a:rPr>
            <a:t> </a:t>
          </a:r>
          <a:r>
            <a:rPr lang="fr-FR" sz="2400" kern="1200" dirty="0" err="1">
              <a:latin typeface="Calibri Light" panose="020F0302020204030204" pitchFamily="34" charset="0"/>
              <a:cs typeface="Calibri Light" panose="020F0302020204030204" pitchFamily="34" charset="0"/>
            </a:rPr>
            <a:t>intéressées</a:t>
          </a:r>
          <a:endParaRPr lang="fr-FR" sz="2400" kern="1200" dirty="0">
            <a:latin typeface="Calibri Light" panose="020F0302020204030204" pitchFamily="34" charset="0"/>
            <a:cs typeface="Calibri Light" panose="020F0302020204030204" pitchFamily="34" charset="0"/>
          </a:endParaRPr>
        </a:p>
      </dsp:txBody>
      <dsp:txXfrm>
        <a:off x="3433018" y="0"/>
        <a:ext cx="1596181" cy="895731"/>
      </dsp:txXfrm>
    </dsp:sp>
    <dsp:sp modelId="{673ACB62-90CB-4679-9115-8B15761A7140}">
      <dsp:nvSpPr>
        <dsp:cNvPr id="0" name=""/>
        <dsp:cNvSpPr/>
      </dsp:nvSpPr>
      <dsp:spPr>
        <a:xfrm>
          <a:off x="3592022" y="896349"/>
          <a:ext cx="1276945" cy="41695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err="1">
              <a:latin typeface="Calibri Light" panose="020F0302020204030204" pitchFamily="34" charset="0"/>
              <a:cs typeface="Calibri Light" panose="020F0302020204030204" pitchFamily="34" charset="0"/>
            </a:rPr>
            <a:t>Autorité du Programme, SC</a:t>
          </a:r>
          <a:endParaRPr lang="fr-FR" sz="1000" kern="1200" dirty="0">
            <a:latin typeface="Calibri Light" panose="020F0302020204030204" pitchFamily="34" charset="0"/>
            <a:cs typeface="Calibri Light" panose="020F0302020204030204" pitchFamily="34" charset="0"/>
          </a:endParaRPr>
        </a:p>
      </dsp:txBody>
      <dsp:txXfrm>
        <a:off x="3604234" y="908561"/>
        <a:ext cx="1252521" cy="392534"/>
      </dsp:txXfrm>
    </dsp:sp>
    <dsp:sp modelId="{2FD457A9-0CED-44B8-89B5-0FE408C7A159}">
      <dsp:nvSpPr>
        <dsp:cNvPr id="0" name=""/>
        <dsp:cNvSpPr/>
      </dsp:nvSpPr>
      <dsp:spPr>
        <a:xfrm>
          <a:off x="3592022" y="1377455"/>
          <a:ext cx="1276945" cy="41695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Calibri Light" panose="020F0302020204030204" pitchFamily="34" charset="0"/>
              <a:cs typeface="Calibri Light" panose="020F0302020204030204" pitchFamily="34" charset="0"/>
            </a:rPr>
            <a:t>SC,  rédacteurs du PC</a:t>
          </a:r>
        </a:p>
      </dsp:txBody>
      <dsp:txXfrm>
        <a:off x="3604234" y="1389667"/>
        <a:ext cx="1252521" cy="392534"/>
      </dsp:txXfrm>
    </dsp:sp>
    <dsp:sp modelId="{AEDD149A-63A4-48A2-83EF-6498C3CBEBFC}">
      <dsp:nvSpPr>
        <dsp:cNvPr id="0" name=""/>
        <dsp:cNvSpPr/>
      </dsp:nvSpPr>
      <dsp:spPr>
        <a:xfrm>
          <a:off x="3592022" y="1858560"/>
          <a:ext cx="1276945" cy="41695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Calibri Light" panose="020F0302020204030204" pitchFamily="34" charset="0"/>
              <a:cs typeface="Calibri Light" panose="020F0302020204030204" pitchFamily="34" charset="0"/>
            </a:rPr>
            <a:t>Les AE et le Public</a:t>
          </a:r>
        </a:p>
      </dsp:txBody>
      <dsp:txXfrm>
        <a:off x="3604234" y="1870772"/>
        <a:ext cx="1252521" cy="392534"/>
      </dsp:txXfrm>
    </dsp:sp>
    <dsp:sp modelId="{51F80B5F-AB44-49F0-BE70-65663A29978C}">
      <dsp:nvSpPr>
        <dsp:cNvPr id="0" name=""/>
        <dsp:cNvSpPr/>
      </dsp:nvSpPr>
      <dsp:spPr>
        <a:xfrm>
          <a:off x="3592022" y="2339666"/>
          <a:ext cx="1276945" cy="4961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Calibri Light" panose="020F0302020204030204" pitchFamily="34" charset="0"/>
              <a:cs typeface="Calibri Light" panose="020F0302020204030204" pitchFamily="34" charset="0"/>
            </a:rPr>
            <a:t>SC, Autorit</a:t>
          </a:r>
          <a:r>
            <a:rPr lang="en-GB" sz="1000" kern="1200" dirty="0">
              <a:latin typeface="Calibri Light" panose="020F0302020204030204" pitchFamily="34" charset="0"/>
              <a:cs typeface="Calibri Light" panose="020F0302020204030204" pitchFamily="34" charset="0"/>
            </a:rPr>
            <a:t>é du Programme, </a:t>
          </a:r>
          <a:r>
            <a:rPr lang="fr-FR" sz="1000" kern="1200" dirty="0" err="1">
              <a:latin typeface="Calibri Light" panose="020F0302020204030204" pitchFamily="34" charset="0"/>
              <a:cs typeface="Calibri Light" panose="020F0302020204030204" pitchFamily="34" charset="0"/>
            </a:rPr>
            <a:t>membres de la TF</a:t>
          </a:r>
          <a:endParaRPr lang="fr-FR" sz="1000" kern="1200" dirty="0">
            <a:latin typeface="Calibri Light" panose="020F0302020204030204" pitchFamily="34" charset="0"/>
            <a:cs typeface="Calibri Light" panose="020F0302020204030204" pitchFamily="34" charset="0"/>
          </a:endParaRPr>
        </a:p>
      </dsp:txBody>
      <dsp:txXfrm>
        <a:off x="3606555" y="2354199"/>
        <a:ext cx="1247879" cy="467130"/>
      </dsp:txXfrm>
    </dsp:sp>
  </dsp:spTree>
</dsp:drawing>
</file>

<file path=word/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ct:contentTypeSchema xmlns:ct="http://schemas.microsoft.com/office/2006/metadata/contentType" xmlns:ma="http://schemas.microsoft.com/office/2006/metadata/properties/metaAttributes" ct:_="" ma:_="" ma:contentTypeName="Documento" ma:contentTypeID="0x01010099970C523744F1488C649212097D83BE" ma:contentTypeVersion="8" ma:contentTypeDescription="Creare un nuovo documento." ma:contentTypeScope="" ma:versionID="a3833c0ef7f58510d77c84ecc8e696a7">
  <xsd:schema xmlns:xsd="http://www.w3.org/2001/XMLSchema" xmlns:xs="http://www.w3.org/2001/XMLSchema" xmlns:p="http://schemas.microsoft.com/office/2006/metadata/properties" xmlns:ns2="43118cd5-75d2-4aea-af97-b8408544f239" targetNamespace="http://schemas.microsoft.com/office/2006/metadata/properties" ma:root="true" ma:fieldsID="294ca10b425820ae53308d11cab3131e" ns2:_="">
    <xsd:import namespace="43118cd5-75d2-4aea-af97-b8408544f2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3118cd5-75d2-4aea-af97-b8408544f2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p:properties xmlns:p="http://schemas.microsoft.com/office/2006/metadata/properties" xmlns:xsi="http://www.w3.org/2001/XMLSchema-instance" xmlns:pc="http://schemas.microsoft.com/office/infopath/2007/PartnerControls">
  <documentManagement/>
</p:properties>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F7705A81-6494-4DB1-8D39-EE5ECEE16718}">
  <ds:schemaRefs>
    <ds:schemaRef ds:uri="http://schemas.microsoft.com/sharepoint/v3/contenttype/forms"/>
  </ds:schemaRefs>
</ds:datastoreItem>
</file>

<file path=customXml/itemProps2.xml><?xml version="1.0" encoding="utf-8"?>
<ds:datastoreItem xmlns:ds="http://schemas.openxmlformats.org/officeDocument/2006/customXml" ds:itemID="{3B021145-7A7D-49C6-9CFC-9F8C995885BF}">
  <ds:schemaRefs>
    <ds:schemaRef ds:uri="http://schemas.openxmlformats.org/officeDocument/2006/bibliography"/>
  </ds:schemaRefs>
</ds:datastoreItem>
</file>

<file path=customXml/itemProps3.xml><?xml version="1.0" encoding="utf-8"?>
<ds:datastoreItem xmlns:ds="http://schemas.openxmlformats.org/officeDocument/2006/customXml" ds:itemID="{F482CDA6-B72E-42A3-8BE9-ED01A915A104}">
  <ds:schemaRefs>
    <ds:schemaRef ds:uri="http://schemas.openxmlformats.org/officeDocument/2006/bibliography"/>
  </ds:schemaRefs>
</ds:datastoreItem>
</file>

<file path=customXml/itemProps4.xml><?xml version="1.0" encoding="utf-8"?>
<ds:datastoreItem xmlns:ds="http://schemas.openxmlformats.org/officeDocument/2006/customXml" ds:itemID="{BA8FD132-8B9B-4007-B624-2AAF9A7ABDA4}">
  <ds:schemaRefs>
    <ds:schemaRef ds:uri="http://schemas.openxmlformats.org/officeDocument/2006/bibliography"/>
  </ds:schemaRefs>
</ds:datastoreItem>
</file>

<file path=customXml/itemProps5.xml><?xml version="1.0" encoding="utf-8"?>
<ds:datastoreItem xmlns:ds="http://schemas.openxmlformats.org/officeDocument/2006/customXml" ds:itemID="{5A41DF3F-969C-4237-ADDE-8EB9905EED7D}">
  <ds:schemaRefs>
    <ds:schemaRef ds:uri="http://schemas.openxmlformats.org/officeDocument/2006/bibliography"/>
  </ds:schemaRefs>
</ds:datastoreItem>
</file>

<file path=customXml/itemProps6.xml><?xml version="1.0" encoding="utf-8"?>
<ds:datastoreItem xmlns:ds="http://schemas.openxmlformats.org/officeDocument/2006/customXml" ds:itemID="{85C978A9-CCCE-4F3A-A988-D77A25B55A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3118cd5-75d2-4aea-af97-b8408544f2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7BE0F71-A3C2-4B34-9137-781CD72FF5EB}">
  <ds:schemaRefs>
    <ds:schemaRef ds:uri="http://schemas.openxmlformats.org/officeDocument/2006/bibliography"/>
  </ds:schemaRefs>
</ds:datastoreItem>
</file>

<file path=customXml/itemProps8.xml><?xml version="1.0" encoding="utf-8"?>
<ds:datastoreItem xmlns:ds="http://schemas.openxmlformats.org/officeDocument/2006/customXml" ds:itemID="{2F3DAFE6-6A5D-40F4-B8D4-6411D5D322A8}">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3118cd5-75d2-4aea-af97-b8408544f239"/>
    <ds:schemaRef ds:uri="http://purl.org/dc/elements/1.1/"/>
    <ds:schemaRef ds:uri="http://schemas.microsoft.com/office/2006/metadata/properties"/>
    <ds:schemaRef ds:uri="http://www.w3.org/XML/1998/namespace"/>
    <ds:schemaRef ds:uri="http://purl.org/dc/dcmitype/"/>
  </ds:schemaRefs>
</ds:datastoreItem>
</file>

<file path=customXml/itemProps9.xml><?xml version="1.0" encoding="utf-8"?>
<ds:datastoreItem xmlns:ds="http://schemas.openxmlformats.org/officeDocument/2006/customXml" ds:itemID="{F30E2B1E-05D4-44B5-B67E-B7288F0BC1CE}">
  <ds:schemaRefs>
    <ds:schemaRef ds:uri="http://schemas.openxmlformats.org/officeDocument/2006/bibliography"/>
  </ds:schemaRefs>
</ds:datastoreItem>
</file>

<file path=customXml/itemProps10.xml><?xml version="1.0" encoding="utf-8"?>
<ds:datastoreItem xmlns:ds="http://schemas.openxmlformats.org/officeDocument/2006/customXml" ds:itemID="{F4A6E33F-6A82-4405-8487-A13BF18FAD82}">
  <ds:schemaRefs>
    <ds:schemaRef ds:uri="http://schemas.openxmlformats.org/officeDocument/2006/bibliography"/>
  </ds:schemaRefs>
</ds:datastoreItem>
</file>

<file path=customXml/itemProps11.xml><?xml version="1.0" encoding="utf-8"?>
<ds:datastoreItem xmlns:ds="http://schemas.openxmlformats.org/officeDocument/2006/customXml" ds:itemID="{525FB382-EED7-4A84-AC1F-957AF556D1A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Scoping Report 2seas final.dot</Template>
  <TotalTime>3</TotalTime>
  <Pages>146</Pages>
  <Words>36429</Words>
  <Characters>200365</Characters>
  <Application>Microsoft Office Word</Application>
  <DocSecurity>0</DocSecurity>
  <Lines>1669</Lines>
  <Paragraphs>472</Paragraphs>
  <ScaleCrop>false</ScaleCrop>
  <HeadingPairs>
    <vt:vector size="6" baseType="variant">
      <vt:variant>
        <vt:lpstr>Titre</vt:lpstr>
      </vt:variant>
      <vt:variant>
        <vt:i4>1</vt:i4>
      </vt:variant>
      <vt:variant>
        <vt:lpstr>Titolo</vt:lpstr>
      </vt:variant>
      <vt:variant>
        <vt:i4>1</vt:i4>
      </vt:variant>
      <vt:variant>
        <vt:lpstr>Title</vt:lpstr>
      </vt:variant>
      <vt:variant>
        <vt:i4>1</vt:i4>
      </vt:variant>
    </vt:vector>
  </HeadingPairs>
  <TitlesOfParts>
    <vt:vector size="3" baseType="lpstr">
      <vt:lpstr/>
      <vt:lpstr/>
      <vt:lpstr/>
    </vt:vector>
  </TitlesOfParts>
  <Company/>
  <LinksUpToDate>false</LinksUpToDate>
  <CharactersWithSpaces>236322</CharactersWithSpaces>
  <SharedDoc>false</SharedDoc>
  <HLinks>
    <vt:vector size="606" baseType="variant">
      <vt:variant>
        <vt:i4>7864368</vt:i4>
      </vt:variant>
      <vt:variant>
        <vt:i4>608</vt:i4>
      </vt:variant>
      <vt:variant>
        <vt:i4>0</vt:i4>
      </vt:variant>
      <vt:variant>
        <vt:i4>5</vt:i4>
      </vt:variant>
      <vt:variant>
        <vt:lpwstr>https://t33.sharepoint.com/sites/Euro-MeDSEA/Documenti condivisi/General/Ouput/Environmental report/Final March/Rapport Environnemental Euro-Med_final.docx</vt:lpwstr>
      </vt:variant>
      <vt:variant>
        <vt:lpwstr>_Toc66805956</vt:lpwstr>
      </vt:variant>
      <vt:variant>
        <vt:i4>1900606</vt:i4>
      </vt:variant>
      <vt:variant>
        <vt:i4>602</vt:i4>
      </vt:variant>
      <vt:variant>
        <vt:i4>0</vt:i4>
      </vt:variant>
      <vt:variant>
        <vt:i4>5</vt:i4>
      </vt:variant>
      <vt:variant>
        <vt:lpwstr/>
      </vt:variant>
      <vt:variant>
        <vt:lpwstr>_Toc66805955</vt:lpwstr>
      </vt:variant>
      <vt:variant>
        <vt:i4>1835070</vt:i4>
      </vt:variant>
      <vt:variant>
        <vt:i4>596</vt:i4>
      </vt:variant>
      <vt:variant>
        <vt:i4>0</vt:i4>
      </vt:variant>
      <vt:variant>
        <vt:i4>5</vt:i4>
      </vt:variant>
      <vt:variant>
        <vt:lpwstr/>
      </vt:variant>
      <vt:variant>
        <vt:lpwstr>_Toc66805954</vt:lpwstr>
      </vt:variant>
      <vt:variant>
        <vt:i4>1769534</vt:i4>
      </vt:variant>
      <vt:variant>
        <vt:i4>590</vt:i4>
      </vt:variant>
      <vt:variant>
        <vt:i4>0</vt:i4>
      </vt:variant>
      <vt:variant>
        <vt:i4>5</vt:i4>
      </vt:variant>
      <vt:variant>
        <vt:lpwstr/>
      </vt:variant>
      <vt:variant>
        <vt:lpwstr>_Toc66805953</vt:lpwstr>
      </vt:variant>
      <vt:variant>
        <vt:i4>1703998</vt:i4>
      </vt:variant>
      <vt:variant>
        <vt:i4>584</vt:i4>
      </vt:variant>
      <vt:variant>
        <vt:i4>0</vt:i4>
      </vt:variant>
      <vt:variant>
        <vt:i4>5</vt:i4>
      </vt:variant>
      <vt:variant>
        <vt:lpwstr/>
      </vt:variant>
      <vt:variant>
        <vt:lpwstr>_Toc66805952</vt:lpwstr>
      </vt:variant>
      <vt:variant>
        <vt:i4>1638462</vt:i4>
      </vt:variant>
      <vt:variant>
        <vt:i4>578</vt:i4>
      </vt:variant>
      <vt:variant>
        <vt:i4>0</vt:i4>
      </vt:variant>
      <vt:variant>
        <vt:i4>5</vt:i4>
      </vt:variant>
      <vt:variant>
        <vt:lpwstr/>
      </vt:variant>
      <vt:variant>
        <vt:lpwstr>_Toc66805951</vt:lpwstr>
      </vt:variant>
      <vt:variant>
        <vt:i4>1572926</vt:i4>
      </vt:variant>
      <vt:variant>
        <vt:i4>572</vt:i4>
      </vt:variant>
      <vt:variant>
        <vt:i4>0</vt:i4>
      </vt:variant>
      <vt:variant>
        <vt:i4>5</vt:i4>
      </vt:variant>
      <vt:variant>
        <vt:lpwstr/>
      </vt:variant>
      <vt:variant>
        <vt:lpwstr>_Toc66805950</vt:lpwstr>
      </vt:variant>
      <vt:variant>
        <vt:i4>1114175</vt:i4>
      </vt:variant>
      <vt:variant>
        <vt:i4>566</vt:i4>
      </vt:variant>
      <vt:variant>
        <vt:i4>0</vt:i4>
      </vt:variant>
      <vt:variant>
        <vt:i4>5</vt:i4>
      </vt:variant>
      <vt:variant>
        <vt:lpwstr/>
      </vt:variant>
      <vt:variant>
        <vt:lpwstr>_Toc66805949</vt:lpwstr>
      </vt:variant>
      <vt:variant>
        <vt:i4>7733297</vt:i4>
      </vt:variant>
      <vt:variant>
        <vt:i4>560</vt:i4>
      </vt:variant>
      <vt:variant>
        <vt:i4>0</vt:i4>
      </vt:variant>
      <vt:variant>
        <vt:i4>5</vt:i4>
      </vt:variant>
      <vt:variant>
        <vt:lpwstr>https://t33.sharepoint.com/sites/Euro-MeDSEA/Documenti condivisi/General/Ouput/Environmental report/Final March/Rapport Environnemental Euro-Med_final.docx</vt:lpwstr>
      </vt:variant>
      <vt:variant>
        <vt:lpwstr>_Toc66805948</vt:lpwstr>
      </vt:variant>
      <vt:variant>
        <vt:i4>7929905</vt:i4>
      </vt:variant>
      <vt:variant>
        <vt:i4>554</vt:i4>
      </vt:variant>
      <vt:variant>
        <vt:i4>0</vt:i4>
      </vt:variant>
      <vt:variant>
        <vt:i4>5</vt:i4>
      </vt:variant>
      <vt:variant>
        <vt:lpwstr>https://t33.sharepoint.com/sites/Euro-MeDSEA/Documenti condivisi/General/Ouput/Environmental report/Final March/Rapport Environnemental Euro-Med_final.docx</vt:lpwstr>
      </vt:variant>
      <vt:variant>
        <vt:lpwstr>_Toc66805947</vt:lpwstr>
      </vt:variant>
      <vt:variant>
        <vt:i4>1966143</vt:i4>
      </vt:variant>
      <vt:variant>
        <vt:i4>548</vt:i4>
      </vt:variant>
      <vt:variant>
        <vt:i4>0</vt:i4>
      </vt:variant>
      <vt:variant>
        <vt:i4>5</vt:i4>
      </vt:variant>
      <vt:variant>
        <vt:lpwstr/>
      </vt:variant>
      <vt:variant>
        <vt:lpwstr>_Toc66805946</vt:lpwstr>
      </vt:variant>
      <vt:variant>
        <vt:i4>1900607</vt:i4>
      </vt:variant>
      <vt:variant>
        <vt:i4>542</vt:i4>
      </vt:variant>
      <vt:variant>
        <vt:i4>0</vt:i4>
      </vt:variant>
      <vt:variant>
        <vt:i4>5</vt:i4>
      </vt:variant>
      <vt:variant>
        <vt:lpwstr/>
      </vt:variant>
      <vt:variant>
        <vt:lpwstr>_Toc66805945</vt:lpwstr>
      </vt:variant>
      <vt:variant>
        <vt:i4>1835071</vt:i4>
      </vt:variant>
      <vt:variant>
        <vt:i4>536</vt:i4>
      </vt:variant>
      <vt:variant>
        <vt:i4>0</vt:i4>
      </vt:variant>
      <vt:variant>
        <vt:i4>5</vt:i4>
      </vt:variant>
      <vt:variant>
        <vt:lpwstr/>
      </vt:variant>
      <vt:variant>
        <vt:lpwstr>_Toc66805944</vt:lpwstr>
      </vt:variant>
      <vt:variant>
        <vt:i4>1769535</vt:i4>
      </vt:variant>
      <vt:variant>
        <vt:i4>530</vt:i4>
      </vt:variant>
      <vt:variant>
        <vt:i4>0</vt:i4>
      </vt:variant>
      <vt:variant>
        <vt:i4>5</vt:i4>
      </vt:variant>
      <vt:variant>
        <vt:lpwstr/>
      </vt:variant>
      <vt:variant>
        <vt:lpwstr>_Toc66805943</vt:lpwstr>
      </vt:variant>
      <vt:variant>
        <vt:i4>1703999</vt:i4>
      </vt:variant>
      <vt:variant>
        <vt:i4>524</vt:i4>
      </vt:variant>
      <vt:variant>
        <vt:i4>0</vt:i4>
      </vt:variant>
      <vt:variant>
        <vt:i4>5</vt:i4>
      </vt:variant>
      <vt:variant>
        <vt:lpwstr/>
      </vt:variant>
      <vt:variant>
        <vt:lpwstr>_Toc66805942</vt:lpwstr>
      </vt:variant>
      <vt:variant>
        <vt:i4>1638463</vt:i4>
      </vt:variant>
      <vt:variant>
        <vt:i4>518</vt:i4>
      </vt:variant>
      <vt:variant>
        <vt:i4>0</vt:i4>
      </vt:variant>
      <vt:variant>
        <vt:i4>5</vt:i4>
      </vt:variant>
      <vt:variant>
        <vt:lpwstr/>
      </vt:variant>
      <vt:variant>
        <vt:lpwstr>_Toc66805941</vt:lpwstr>
      </vt:variant>
      <vt:variant>
        <vt:i4>1572927</vt:i4>
      </vt:variant>
      <vt:variant>
        <vt:i4>512</vt:i4>
      </vt:variant>
      <vt:variant>
        <vt:i4>0</vt:i4>
      </vt:variant>
      <vt:variant>
        <vt:i4>5</vt:i4>
      </vt:variant>
      <vt:variant>
        <vt:lpwstr/>
      </vt:variant>
      <vt:variant>
        <vt:lpwstr>_Toc66805940</vt:lpwstr>
      </vt:variant>
      <vt:variant>
        <vt:i4>1114168</vt:i4>
      </vt:variant>
      <vt:variant>
        <vt:i4>506</vt:i4>
      </vt:variant>
      <vt:variant>
        <vt:i4>0</vt:i4>
      </vt:variant>
      <vt:variant>
        <vt:i4>5</vt:i4>
      </vt:variant>
      <vt:variant>
        <vt:lpwstr/>
      </vt:variant>
      <vt:variant>
        <vt:lpwstr>_Toc66805939</vt:lpwstr>
      </vt:variant>
      <vt:variant>
        <vt:i4>1048632</vt:i4>
      </vt:variant>
      <vt:variant>
        <vt:i4>500</vt:i4>
      </vt:variant>
      <vt:variant>
        <vt:i4>0</vt:i4>
      </vt:variant>
      <vt:variant>
        <vt:i4>5</vt:i4>
      </vt:variant>
      <vt:variant>
        <vt:lpwstr/>
      </vt:variant>
      <vt:variant>
        <vt:lpwstr>_Toc66805938</vt:lpwstr>
      </vt:variant>
      <vt:variant>
        <vt:i4>2031672</vt:i4>
      </vt:variant>
      <vt:variant>
        <vt:i4>494</vt:i4>
      </vt:variant>
      <vt:variant>
        <vt:i4>0</vt:i4>
      </vt:variant>
      <vt:variant>
        <vt:i4>5</vt:i4>
      </vt:variant>
      <vt:variant>
        <vt:lpwstr/>
      </vt:variant>
      <vt:variant>
        <vt:lpwstr>_Toc66805937</vt:lpwstr>
      </vt:variant>
      <vt:variant>
        <vt:i4>1966136</vt:i4>
      </vt:variant>
      <vt:variant>
        <vt:i4>488</vt:i4>
      </vt:variant>
      <vt:variant>
        <vt:i4>0</vt:i4>
      </vt:variant>
      <vt:variant>
        <vt:i4>5</vt:i4>
      </vt:variant>
      <vt:variant>
        <vt:lpwstr/>
      </vt:variant>
      <vt:variant>
        <vt:lpwstr>_Toc66805936</vt:lpwstr>
      </vt:variant>
      <vt:variant>
        <vt:i4>1900600</vt:i4>
      </vt:variant>
      <vt:variant>
        <vt:i4>482</vt:i4>
      </vt:variant>
      <vt:variant>
        <vt:i4>0</vt:i4>
      </vt:variant>
      <vt:variant>
        <vt:i4>5</vt:i4>
      </vt:variant>
      <vt:variant>
        <vt:lpwstr/>
      </vt:variant>
      <vt:variant>
        <vt:lpwstr>_Toc66805935</vt:lpwstr>
      </vt:variant>
      <vt:variant>
        <vt:i4>1835064</vt:i4>
      </vt:variant>
      <vt:variant>
        <vt:i4>476</vt:i4>
      </vt:variant>
      <vt:variant>
        <vt:i4>0</vt:i4>
      </vt:variant>
      <vt:variant>
        <vt:i4>5</vt:i4>
      </vt:variant>
      <vt:variant>
        <vt:lpwstr/>
      </vt:variant>
      <vt:variant>
        <vt:lpwstr>_Toc66805934</vt:lpwstr>
      </vt:variant>
      <vt:variant>
        <vt:i4>1769528</vt:i4>
      </vt:variant>
      <vt:variant>
        <vt:i4>470</vt:i4>
      </vt:variant>
      <vt:variant>
        <vt:i4>0</vt:i4>
      </vt:variant>
      <vt:variant>
        <vt:i4>5</vt:i4>
      </vt:variant>
      <vt:variant>
        <vt:lpwstr/>
      </vt:variant>
      <vt:variant>
        <vt:lpwstr>_Toc66805933</vt:lpwstr>
      </vt:variant>
      <vt:variant>
        <vt:i4>1703992</vt:i4>
      </vt:variant>
      <vt:variant>
        <vt:i4>464</vt:i4>
      </vt:variant>
      <vt:variant>
        <vt:i4>0</vt:i4>
      </vt:variant>
      <vt:variant>
        <vt:i4>5</vt:i4>
      </vt:variant>
      <vt:variant>
        <vt:lpwstr/>
      </vt:variant>
      <vt:variant>
        <vt:lpwstr>_Toc66805932</vt:lpwstr>
      </vt:variant>
      <vt:variant>
        <vt:i4>1638456</vt:i4>
      </vt:variant>
      <vt:variant>
        <vt:i4>458</vt:i4>
      </vt:variant>
      <vt:variant>
        <vt:i4>0</vt:i4>
      </vt:variant>
      <vt:variant>
        <vt:i4>5</vt:i4>
      </vt:variant>
      <vt:variant>
        <vt:lpwstr/>
      </vt:variant>
      <vt:variant>
        <vt:lpwstr>_Toc66805931</vt:lpwstr>
      </vt:variant>
      <vt:variant>
        <vt:i4>1572920</vt:i4>
      </vt:variant>
      <vt:variant>
        <vt:i4>452</vt:i4>
      </vt:variant>
      <vt:variant>
        <vt:i4>0</vt:i4>
      </vt:variant>
      <vt:variant>
        <vt:i4>5</vt:i4>
      </vt:variant>
      <vt:variant>
        <vt:lpwstr/>
      </vt:variant>
      <vt:variant>
        <vt:lpwstr>_Toc66805930</vt:lpwstr>
      </vt:variant>
      <vt:variant>
        <vt:i4>1114169</vt:i4>
      </vt:variant>
      <vt:variant>
        <vt:i4>446</vt:i4>
      </vt:variant>
      <vt:variant>
        <vt:i4>0</vt:i4>
      </vt:variant>
      <vt:variant>
        <vt:i4>5</vt:i4>
      </vt:variant>
      <vt:variant>
        <vt:lpwstr/>
      </vt:variant>
      <vt:variant>
        <vt:lpwstr>_Toc66805929</vt:lpwstr>
      </vt:variant>
      <vt:variant>
        <vt:i4>1048633</vt:i4>
      </vt:variant>
      <vt:variant>
        <vt:i4>440</vt:i4>
      </vt:variant>
      <vt:variant>
        <vt:i4>0</vt:i4>
      </vt:variant>
      <vt:variant>
        <vt:i4>5</vt:i4>
      </vt:variant>
      <vt:variant>
        <vt:lpwstr/>
      </vt:variant>
      <vt:variant>
        <vt:lpwstr>_Toc66805928</vt:lpwstr>
      </vt:variant>
      <vt:variant>
        <vt:i4>2031673</vt:i4>
      </vt:variant>
      <vt:variant>
        <vt:i4>434</vt:i4>
      </vt:variant>
      <vt:variant>
        <vt:i4>0</vt:i4>
      </vt:variant>
      <vt:variant>
        <vt:i4>5</vt:i4>
      </vt:variant>
      <vt:variant>
        <vt:lpwstr/>
      </vt:variant>
      <vt:variant>
        <vt:lpwstr>_Toc66805927</vt:lpwstr>
      </vt:variant>
      <vt:variant>
        <vt:i4>1966137</vt:i4>
      </vt:variant>
      <vt:variant>
        <vt:i4>428</vt:i4>
      </vt:variant>
      <vt:variant>
        <vt:i4>0</vt:i4>
      </vt:variant>
      <vt:variant>
        <vt:i4>5</vt:i4>
      </vt:variant>
      <vt:variant>
        <vt:lpwstr/>
      </vt:variant>
      <vt:variant>
        <vt:lpwstr>_Toc66805926</vt:lpwstr>
      </vt:variant>
      <vt:variant>
        <vt:i4>1900601</vt:i4>
      </vt:variant>
      <vt:variant>
        <vt:i4>422</vt:i4>
      </vt:variant>
      <vt:variant>
        <vt:i4>0</vt:i4>
      </vt:variant>
      <vt:variant>
        <vt:i4>5</vt:i4>
      </vt:variant>
      <vt:variant>
        <vt:lpwstr/>
      </vt:variant>
      <vt:variant>
        <vt:lpwstr>_Toc66805925</vt:lpwstr>
      </vt:variant>
      <vt:variant>
        <vt:i4>1835065</vt:i4>
      </vt:variant>
      <vt:variant>
        <vt:i4>416</vt:i4>
      </vt:variant>
      <vt:variant>
        <vt:i4>0</vt:i4>
      </vt:variant>
      <vt:variant>
        <vt:i4>5</vt:i4>
      </vt:variant>
      <vt:variant>
        <vt:lpwstr/>
      </vt:variant>
      <vt:variant>
        <vt:lpwstr>_Toc66805924</vt:lpwstr>
      </vt:variant>
      <vt:variant>
        <vt:i4>1769529</vt:i4>
      </vt:variant>
      <vt:variant>
        <vt:i4>410</vt:i4>
      </vt:variant>
      <vt:variant>
        <vt:i4>0</vt:i4>
      </vt:variant>
      <vt:variant>
        <vt:i4>5</vt:i4>
      </vt:variant>
      <vt:variant>
        <vt:lpwstr/>
      </vt:variant>
      <vt:variant>
        <vt:lpwstr>_Toc66805923</vt:lpwstr>
      </vt:variant>
      <vt:variant>
        <vt:i4>1703993</vt:i4>
      </vt:variant>
      <vt:variant>
        <vt:i4>404</vt:i4>
      </vt:variant>
      <vt:variant>
        <vt:i4>0</vt:i4>
      </vt:variant>
      <vt:variant>
        <vt:i4>5</vt:i4>
      </vt:variant>
      <vt:variant>
        <vt:lpwstr/>
      </vt:variant>
      <vt:variant>
        <vt:lpwstr>_Toc66805922</vt:lpwstr>
      </vt:variant>
      <vt:variant>
        <vt:i4>1638457</vt:i4>
      </vt:variant>
      <vt:variant>
        <vt:i4>398</vt:i4>
      </vt:variant>
      <vt:variant>
        <vt:i4>0</vt:i4>
      </vt:variant>
      <vt:variant>
        <vt:i4>5</vt:i4>
      </vt:variant>
      <vt:variant>
        <vt:lpwstr/>
      </vt:variant>
      <vt:variant>
        <vt:lpwstr>_Toc66805921</vt:lpwstr>
      </vt:variant>
      <vt:variant>
        <vt:i4>8257591</vt:i4>
      </vt:variant>
      <vt:variant>
        <vt:i4>392</vt:i4>
      </vt:variant>
      <vt:variant>
        <vt:i4>0</vt:i4>
      </vt:variant>
      <vt:variant>
        <vt:i4>5</vt:i4>
      </vt:variant>
      <vt:variant>
        <vt:lpwstr>https://t33.sharepoint.com/sites/Euro-MeDSEA/Documenti condivisi/General/Ouput/Environmental report/Final March/Rapport Environnemental Euro-Med_final.docx</vt:lpwstr>
      </vt:variant>
      <vt:variant>
        <vt:lpwstr>_Toc66805920</vt:lpwstr>
      </vt:variant>
      <vt:variant>
        <vt:i4>7798836</vt:i4>
      </vt:variant>
      <vt:variant>
        <vt:i4>386</vt:i4>
      </vt:variant>
      <vt:variant>
        <vt:i4>0</vt:i4>
      </vt:variant>
      <vt:variant>
        <vt:i4>5</vt:i4>
      </vt:variant>
      <vt:variant>
        <vt:lpwstr>https://t33.sharepoint.com/sites/Euro-MeDSEA/Documenti condivisi/General/Ouput/Environmental report/Final March/Rapport Environnemental Euro-Med_final.docx</vt:lpwstr>
      </vt:variant>
      <vt:variant>
        <vt:lpwstr>_Toc66805919</vt:lpwstr>
      </vt:variant>
      <vt:variant>
        <vt:i4>1048634</vt:i4>
      </vt:variant>
      <vt:variant>
        <vt:i4>380</vt:i4>
      </vt:variant>
      <vt:variant>
        <vt:i4>0</vt:i4>
      </vt:variant>
      <vt:variant>
        <vt:i4>5</vt:i4>
      </vt:variant>
      <vt:variant>
        <vt:lpwstr/>
      </vt:variant>
      <vt:variant>
        <vt:lpwstr>_Toc66805918</vt:lpwstr>
      </vt:variant>
      <vt:variant>
        <vt:i4>2031674</vt:i4>
      </vt:variant>
      <vt:variant>
        <vt:i4>371</vt:i4>
      </vt:variant>
      <vt:variant>
        <vt:i4>0</vt:i4>
      </vt:variant>
      <vt:variant>
        <vt:i4>5</vt:i4>
      </vt:variant>
      <vt:variant>
        <vt:lpwstr/>
      </vt:variant>
      <vt:variant>
        <vt:lpwstr>_Toc66805917</vt:lpwstr>
      </vt:variant>
      <vt:variant>
        <vt:i4>1966138</vt:i4>
      </vt:variant>
      <vt:variant>
        <vt:i4>365</vt:i4>
      </vt:variant>
      <vt:variant>
        <vt:i4>0</vt:i4>
      </vt:variant>
      <vt:variant>
        <vt:i4>5</vt:i4>
      </vt:variant>
      <vt:variant>
        <vt:lpwstr/>
      </vt:variant>
      <vt:variant>
        <vt:lpwstr>_Toc66805916</vt:lpwstr>
      </vt:variant>
      <vt:variant>
        <vt:i4>1900602</vt:i4>
      </vt:variant>
      <vt:variant>
        <vt:i4>359</vt:i4>
      </vt:variant>
      <vt:variant>
        <vt:i4>0</vt:i4>
      </vt:variant>
      <vt:variant>
        <vt:i4>5</vt:i4>
      </vt:variant>
      <vt:variant>
        <vt:lpwstr/>
      </vt:variant>
      <vt:variant>
        <vt:lpwstr>_Toc66805915</vt:lpwstr>
      </vt:variant>
      <vt:variant>
        <vt:i4>1835066</vt:i4>
      </vt:variant>
      <vt:variant>
        <vt:i4>353</vt:i4>
      </vt:variant>
      <vt:variant>
        <vt:i4>0</vt:i4>
      </vt:variant>
      <vt:variant>
        <vt:i4>5</vt:i4>
      </vt:variant>
      <vt:variant>
        <vt:lpwstr/>
      </vt:variant>
      <vt:variant>
        <vt:lpwstr>_Toc66805914</vt:lpwstr>
      </vt:variant>
      <vt:variant>
        <vt:i4>1769530</vt:i4>
      </vt:variant>
      <vt:variant>
        <vt:i4>347</vt:i4>
      </vt:variant>
      <vt:variant>
        <vt:i4>0</vt:i4>
      </vt:variant>
      <vt:variant>
        <vt:i4>5</vt:i4>
      </vt:variant>
      <vt:variant>
        <vt:lpwstr/>
      </vt:variant>
      <vt:variant>
        <vt:lpwstr>_Toc66805913</vt:lpwstr>
      </vt:variant>
      <vt:variant>
        <vt:i4>1703994</vt:i4>
      </vt:variant>
      <vt:variant>
        <vt:i4>341</vt:i4>
      </vt:variant>
      <vt:variant>
        <vt:i4>0</vt:i4>
      </vt:variant>
      <vt:variant>
        <vt:i4>5</vt:i4>
      </vt:variant>
      <vt:variant>
        <vt:lpwstr/>
      </vt:variant>
      <vt:variant>
        <vt:lpwstr>_Toc66805912</vt:lpwstr>
      </vt:variant>
      <vt:variant>
        <vt:i4>1638458</vt:i4>
      </vt:variant>
      <vt:variant>
        <vt:i4>335</vt:i4>
      </vt:variant>
      <vt:variant>
        <vt:i4>0</vt:i4>
      </vt:variant>
      <vt:variant>
        <vt:i4>5</vt:i4>
      </vt:variant>
      <vt:variant>
        <vt:lpwstr/>
      </vt:variant>
      <vt:variant>
        <vt:lpwstr>_Toc66805911</vt:lpwstr>
      </vt:variant>
      <vt:variant>
        <vt:i4>1572922</vt:i4>
      </vt:variant>
      <vt:variant>
        <vt:i4>329</vt:i4>
      </vt:variant>
      <vt:variant>
        <vt:i4>0</vt:i4>
      </vt:variant>
      <vt:variant>
        <vt:i4>5</vt:i4>
      </vt:variant>
      <vt:variant>
        <vt:lpwstr/>
      </vt:variant>
      <vt:variant>
        <vt:lpwstr>_Toc66805910</vt:lpwstr>
      </vt:variant>
      <vt:variant>
        <vt:i4>1114171</vt:i4>
      </vt:variant>
      <vt:variant>
        <vt:i4>323</vt:i4>
      </vt:variant>
      <vt:variant>
        <vt:i4>0</vt:i4>
      </vt:variant>
      <vt:variant>
        <vt:i4>5</vt:i4>
      </vt:variant>
      <vt:variant>
        <vt:lpwstr/>
      </vt:variant>
      <vt:variant>
        <vt:lpwstr>_Toc66805909</vt:lpwstr>
      </vt:variant>
      <vt:variant>
        <vt:i4>1048635</vt:i4>
      </vt:variant>
      <vt:variant>
        <vt:i4>317</vt:i4>
      </vt:variant>
      <vt:variant>
        <vt:i4>0</vt:i4>
      </vt:variant>
      <vt:variant>
        <vt:i4>5</vt:i4>
      </vt:variant>
      <vt:variant>
        <vt:lpwstr/>
      </vt:variant>
      <vt:variant>
        <vt:lpwstr>_Toc66805908</vt:lpwstr>
      </vt:variant>
      <vt:variant>
        <vt:i4>2031675</vt:i4>
      </vt:variant>
      <vt:variant>
        <vt:i4>311</vt:i4>
      </vt:variant>
      <vt:variant>
        <vt:i4>0</vt:i4>
      </vt:variant>
      <vt:variant>
        <vt:i4>5</vt:i4>
      </vt:variant>
      <vt:variant>
        <vt:lpwstr/>
      </vt:variant>
      <vt:variant>
        <vt:lpwstr>_Toc66805907</vt:lpwstr>
      </vt:variant>
      <vt:variant>
        <vt:i4>1966139</vt:i4>
      </vt:variant>
      <vt:variant>
        <vt:i4>305</vt:i4>
      </vt:variant>
      <vt:variant>
        <vt:i4>0</vt:i4>
      </vt:variant>
      <vt:variant>
        <vt:i4>5</vt:i4>
      </vt:variant>
      <vt:variant>
        <vt:lpwstr/>
      </vt:variant>
      <vt:variant>
        <vt:lpwstr>_Toc66805906</vt:lpwstr>
      </vt:variant>
      <vt:variant>
        <vt:i4>1900603</vt:i4>
      </vt:variant>
      <vt:variant>
        <vt:i4>299</vt:i4>
      </vt:variant>
      <vt:variant>
        <vt:i4>0</vt:i4>
      </vt:variant>
      <vt:variant>
        <vt:i4>5</vt:i4>
      </vt:variant>
      <vt:variant>
        <vt:lpwstr/>
      </vt:variant>
      <vt:variant>
        <vt:lpwstr>_Toc66805905</vt:lpwstr>
      </vt:variant>
      <vt:variant>
        <vt:i4>1835067</vt:i4>
      </vt:variant>
      <vt:variant>
        <vt:i4>293</vt:i4>
      </vt:variant>
      <vt:variant>
        <vt:i4>0</vt:i4>
      </vt:variant>
      <vt:variant>
        <vt:i4>5</vt:i4>
      </vt:variant>
      <vt:variant>
        <vt:lpwstr/>
      </vt:variant>
      <vt:variant>
        <vt:lpwstr>_Toc66805904</vt:lpwstr>
      </vt:variant>
      <vt:variant>
        <vt:i4>1769531</vt:i4>
      </vt:variant>
      <vt:variant>
        <vt:i4>287</vt:i4>
      </vt:variant>
      <vt:variant>
        <vt:i4>0</vt:i4>
      </vt:variant>
      <vt:variant>
        <vt:i4>5</vt:i4>
      </vt:variant>
      <vt:variant>
        <vt:lpwstr/>
      </vt:variant>
      <vt:variant>
        <vt:lpwstr>_Toc66805903</vt:lpwstr>
      </vt:variant>
      <vt:variant>
        <vt:i4>1703995</vt:i4>
      </vt:variant>
      <vt:variant>
        <vt:i4>281</vt:i4>
      </vt:variant>
      <vt:variant>
        <vt:i4>0</vt:i4>
      </vt:variant>
      <vt:variant>
        <vt:i4>5</vt:i4>
      </vt:variant>
      <vt:variant>
        <vt:lpwstr/>
      </vt:variant>
      <vt:variant>
        <vt:lpwstr>_Toc66805902</vt:lpwstr>
      </vt:variant>
      <vt:variant>
        <vt:i4>1638459</vt:i4>
      </vt:variant>
      <vt:variant>
        <vt:i4>275</vt:i4>
      </vt:variant>
      <vt:variant>
        <vt:i4>0</vt:i4>
      </vt:variant>
      <vt:variant>
        <vt:i4>5</vt:i4>
      </vt:variant>
      <vt:variant>
        <vt:lpwstr/>
      </vt:variant>
      <vt:variant>
        <vt:lpwstr>_Toc66805901</vt:lpwstr>
      </vt:variant>
      <vt:variant>
        <vt:i4>1572923</vt:i4>
      </vt:variant>
      <vt:variant>
        <vt:i4>269</vt:i4>
      </vt:variant>
      <vt:variant>
        <vt:i4>0</vt:i4>
      </vt:variant>
      <vt:variant>
        <vt:i4>5</vt:i4>
      </vt:variant>
      <vt:variant>
        <vt:lpwstr/>
      </vt:variant>
      <vt:variant>
        <vt:lpwstr>_Toc66805900</vt:lpwstr>
      </vt:variant>
      <vt:variant>
        <vt:i4>1048626</vt:i4>
      </vt:variant>
      <vt:variant>
        <vt:i4>263</vt:i4>
      </vt:variant>
      <vt:variant>
        <vt:i4>0</vt:i4>
      </vt:variant>
      <vt:variant>
        <vt:i4>5</vt:i4>
      </vt:variant>
      <vt:variant>
        <vt:lpwstr/>
      </vt:variant>
      <vt:variant>
        <vt:lpwstr>_Toc66805899</vt:lpwstr>
      </vt:variant>
      <vt:variant>
        <vt:i4>1114162</vt:i4>
      </vt:variant>
      <vt:variant>
        <vt:i4>257</vt:i4>
      </vt:variant>
      <vt:variant>
        <vt:i4>0</vt:i4>
      </vt:variant>
      <vt:variant>
        <vt:i4>5</vt:i4>
      </vt:variant>
      <vt:variant>
        <vt:lpwstr/>
      </vt:variant>
      <vt:variant>
        <vt:lpwstr>_Toc66805898</vt:lpwstr>
      </vt:variant>
      <vt:variant>
        <vt:i4>1966130</vt:i4>
      </vt:variant>
      <vt:variant>
        <vt:i4>251</vt:i4>
      </vt:variant>
      <vt:variant>
        <vt:i4>0</vt:i4>
      </vt:variant>
      <vt:variant>
        <vt:i4>5</vt:i4>
      </vt:variant>
      <vt:variant>
        <vt:lpwstr/>
      </vt:variant>
      <vt:variant>
        <vt:lpwstr>_Toc66805897</vt:lpwstr>
      </vt:variant>
      <vt:variant>
        <vt:i4>7929916</vt:i4>
      </vt:variant>
      <vt:variant>
        <vt:i4>245</vt:i4>
      </vt:variant>
      <vt:variant>
        <vt:i4>0</vt:i4>
      </vt:variant>
      <vt:variant>
        <vt:i4>5</vt:i4>
      </vt:variant>
      <vt:variant>
        <vt:lpwstr>https://t33.sharepoint.com/sites/Euro-MeDSEA/Documenti condivisi/General/Ouput/Environmental report/Final March/Rapport Environnemental Euro-Med_final.docx</vt:lpwstr>
      </vt:variant>
      <vt:variant>
        <vt:lpwstr>_Toc66805896</vt:lpwstr>
      </vt:variant>
      <vt:variant>
        <vt:i4>1835058</vt:i4>
      </vt:variant>
      <vt:variant>
        <vt:i4>236</vt:i4>
      </vt:variant>
      <vt:variant>
        <vt:i4>0</vt:i4>
      </vt:variant>
      <vt:variant>
        <vt:i4>5</vt:i4>
      </vt:variant>
      <vt:variant>
        <vt:lpwstr/>
      </vt:variant>
      <vt:variant>
        <vt:lpwstr>_Toc66805895</vt:lpwstr>
      </vt:variant>
      <vt:variant>
        <vt:i4>1900594</vt:i4>
      </vt:variant>
      <vt:variant>
        <vt:i4>230</vt:i4>
      </vt:variant>
      <vt:variant>
        <vt:i4>0</vt:i4>
      </vt:variant>
      <vt:variant>
        <vt:i4>5</vt:i4>
      </vt:variant>
      <vt:variant>
        <vt:lpwstr/>
      </vt:variant>
      <vt:variant>
        <vt:lpwstr>_Toc66805894</vt:lpwstr>
      </vt:variant>
      <vt:variant>
        <vt:i4>1703986</vt:i4>
      </vt:variant>
      <vt:variant>
        <vt:i4>224</vt:i4>
      </vt:variant>
      <vt:variant>
        <vt:i4>0</vt:i4>
      </vt:variant>
      <vt:variant>
        <vt:i4>5</vt:i4>
      </vt:variant>
      <vt:variant>
        <vt:lpwstr/>
      </vt:variant>
      <vt:variant>
        <vt:lpwstr>_Toc66805893</vt:lpwstr>
      </vt:variant>
      <vt:variant>
        <vt:i4>1769522</vt:i4>
      </vt:variant>
      <vt:variant>
        <vt:i4>218</vt:i4>
      </vt:variant>
      <vt:variant>
        <vt:i4>0</vt:i4>
      </vt:variant>
      <vt:variant>
        <vt:i4>5</vt:i4>
      </vt:variant>
      <vt:variant>
        <vt:lpwstr/>
      </vt:variant>
      <vt:variant>
        <vt:lpwstr>_Toc66805892</vt:lpwstr>
      </vt:variant>
      <vt:variant>
        <vt:i4>1572914</vt:i4>
      </vt:variant>
      <vt:variant>
        <vt:i4>212</vt:i4>
      </vt:variant>
      <vt:variant>
        <vt:i4>0</vt:i4>
      </vt:variant>
      <vt:variant>
        <vt:i4>5</vt:i4>
      </vt:variant>
      <vt:variant>
        <vt:lpwstr/>
      </vt:variant>
      <vt:variant>
        <vt:lpwstr>_Toc66805891</vt:lpwstr>
      </vt:variant>
      <vt:variant>
        <vt:i4>1638450</vt:i4>
      </vt:variant>
      <vt:variant>
        <vt:i4>206</vt:i4>
      </vt:variant>
      <vt:variant>
        <vt:i4>0</vt:i4>
      </vt:variant>
      <vt:variant>
        <vt:i4>5</vt:i4>
      </vt:variant>
      <vt:variant>
        <vt:lpwstr/>
      </vt:variant>
      <vt:variant>
        <vt:lpwstr>_Toc66805890</vt:lpwstr>
      </vt:variant>
      <vt:variant>
        <vt:i4>1048627</vt:i4>
      </vt:variant>
      <vt:variant>
        <vt:i4>200</vt:i4>
      </vt:variant>
      <vt:variant>
        <vt:i4>0</vt:i4>
      </vt:variant>
      <vt:variant>
        <vt:i4>5</vt:i4>
      </vt:variant>
      <vt:variant>
        <vt:lpwstr/>
      </vt:variant>
      <vt:variant>
        <vt:lpwstr>_Toc66805889</vt:lpwstr>
      </vt:variant>
      <vt:variant>
        <vt:i4>1114163</vt:i4>
      </vt:variant>
      <vt:variant>
        <vt:i4>194</vt:i4>
      </vt:variant>
      <vt:variant>
        <vt:i4>0</vt:i4>
      </vt:variant>
      <vt:variant>
        <vt:i4>5</vt:i4>
      </vt:variant>
      <vt:variant>
        <vt:lpwstr/>
      </vt:variant>
      <vt:variant>
        <vt:lpwstr>_Toc66805888</vt:lpwstr>
      </vt:variant>
      <vt:variant>
        <vt:i4>1966131</vt:i4>
      </vt:variant>
      <vt:variant>
        <vt:i4>188</vt:i4>
      </vt:variant>
      <vt:variant>
        <vt:i4>0</vt:i4>
      </vt:variant>
      <vt:variant>
        <vt:i4>5</vt:i4>
      </vt:variant>
      <vt:variant>
        <vt:lpwstr/>
      </vt:variant>
      <vt:variant>
        <vt:lpwstr>_Toc66805887</vt:lpwstr>
      </vt:variant>
      <vt:variant>
        <vt:i4>2031667</vt:i4>
      </vt:variant>
      <vt:variant>
        <vt:i4>182</vt:i4>
      </vt:variant>
      <vt:variant>
        <vt:i4>0</vt:i4>
      </vt:variant>
      <vt:variant>
        <vt:i4>5</vt:i4>
      </vt:variant>
      <vt:variant>
        <vt:lpwstr/>
      </vt:variant>
      <vt:variant>
        <vt:lpwstr>_Toc66805886</vt:lpwstr>
      </vt:variant>
      <vt:variant>
        <vt:i4>1835059</vt:i4>
      </vt:variant>
      <vt:variant>
        <vt:i4>176</vt:i4>
      </vt:variant>
      <vt:variant>
        <vt:i4>0</vt:i4>
      </vt:variant>
      <vt:variant>
        <vt:i4>5</vt:i4>
      </vt:variant>
      <vt:variant>
        <vt:lpwstr/>
      </vt:variant>
      <vt:variant>
        <vt:lpwstr>_Toc66805885</vt:lpwstr>
      </vt:variant>
      <vt:variant>
        <vt:i4>1900595</vt:i4>
      </vt:variant>
      <vt:variant>
        <vt:i4>170</vt:i4>
      </vt:variant>
      <vt:variant>
        <vt:i4>0</vt:i4>
      </vt:variant>
      <vt:variant>
        <vt:i4>5</vt:i4>
      </vt:variant>
      <vt:variant>
        <vt:lpwstr/>
      </vt:variant>
      <vt:variant>
        <vt:lpwstr>_Toc66805884</vt:lpwstr>
      </vt:variant>
      <vt:variant>
        <vt:i4>1703987</vt:i4>
      </vt:variant>
      <vt:variant>
        <vt:i4>164</vt:i4>
      </vt:variant>
      <vt:variant>
        <vt:i4>0</vt:i4>
      </vt:variant>
      <vt:variant>
        <vt:i4>5</vt:i4>
      </vt:variant>
      <vt:variant>
        <vt:lpwstr/>
      </vt:variant>
      <vt:variant>
        <vt:lpwstr>_Toc66805883</vt:lpwstr>
      </vt:variant>
      <vt:variant>
        <vt:i4>1769523</vt:i4>
      </vt:variant>
      <vt:variant>
        <vt:i4>158</vt:i4>
      </vt:variant>
      <vt:variant>
        <vt:i4>0</vt:i4>
      </vt:variant>
      <vt:variant>
        <vt:i4>5</vt:i4>
      </vt:variant>
      <vt:variant>
        <vt:lpwstr/>
      </vt:variant>
      <vt:variant>
        <vt:lpwstr>_Toc66805882</vt:lpwstr>
      </vt:variant>
      <vt:variant>
        <vt:i4>1572915</vt:i4>
      </vt:variant>
      <vt:variant>
        <vt:i4>152</vt:i4>
      </vt:variant>
      <vt:variant>
        <vt:i4>0</vt:i4>
      </vt:variant>
      <vt:variant>
        <vt:i4>5</vt:i4>
      </vt:variant>
      <vt:variant>
        <vt:lpwstr/>
      </vt:variant>
      <vt:variant>
        <vt:lpwstr>_Toc66805881</vt:lpwstr>
      </vt:variant>
      <vt:variant>
        <vt:i4>1638451</vt:i4>
      </vt:variant>
      <vt:variant>
        <vt:i4>146</vt:i4>
      </vt:variant>
      <vt:variant>
        <vt:i4>0</vt:i4>
      </vt:variant>
      <vt:variant>
        <vt:i4>5</vt:i4>
      </vt:variant>
      <vt:variant>
        <vt:lpwstr/>
      </vt:variant>
      <vt:variant>
        <vt:lpwstr>_Toc66805880</vt:lpwstr>
      </vt:variant>
      <vt:variant>
        <vt:i4>1048636</vt:i4>
      </vt:variant>
      <vt:variant>
        <vt:i4>140</vt:i4>
      </vt:variant>
      <vt:variant>
        <vt:i4>0</vt:i4>
      </vt:variant>
      <vt:variant>
        <vt:i4>5</vt:i4>
      </vt:variant>
      <vt:variant>
        <vt:lpwstr/>
      </vt:variant>
      <vt:variant>
        <vt:lpwstr>_Toc66805879</vt:lpwstr>
      </vt:variant>
      <vt:variant>
        <vt:i4>1114172</vt:i4>
      </vt:variant>
      <vt:variant>
        <vt:i4>134</vt:i4>
      </vt:variant>
      <vt:variant>
        <vt:i4>0</vt:i4>
      </vt:variant>
      <vt:variant>
        <vt:i4>5</vt:i4>
      </vt:variant>
      <vt:variant>
        <vt:lpwstr/>
      </vt:variant>
      <vt:variant>
        <vt:lpwstr>_Toc66805878</vt:lpwstr>
      </vt:variant>
      <vt:variant>
        <vt:i4>1966140</vt:i4>
      </vt:variant>
      <vt:variant>
        <vt:i4>128</vt:i4>
      </vt:variant>
      <vt:variant>
        <vt:i4>0</vt:i4>
      </vt:variant>
      <vt:variant>
        <vt:i4>5</vt:i4>
      </vt:variant>
      <vt:variant>
        <vt:lpwstr/>
      </vt:variant>
      <vt:variant>
        <vt:lpwstr>_Toc66805877</vt:lpwstr>
      </vt:variant>
      <vt:variant>
        <vt:i4>2031676</vt:i4>
      </vt:variant>
      <vt:variant>
        <vt:i4>122</vt:i4>
      </vt:variant>
      <vt:variant>
        <vt:i4>0</vt:i4>
      </vt:variant>
      <vt:variant>
        <vt:i4>5</vt:i4>
      </vt:variant>
      <vt:variant>
        <vt:lpwstr/>
      </vt:variant>
      <vt:variant>
        <vt:lpwstr>_Toc66805876</vt:lpwstr>
      </vt:variant>
      <vt:variant>
        <vt:i4>1835068</vt:i4>
      </vt:variant>
      <vt:variant>
        <vt:i4>116</vt:i4>
      </vt:variant>
      <vt:variant>
        <vt:i4>0</vt:i4>
      </vt:variant>
      <vt:variant>
        <vt:i4>5</vt:i4>
      </vt:variant>
      <vt:variant>
        <vt:lpwstr/>
      </vt:variant>
      <vt:variant>
        <vt:lpwstr>_Toc66805875</vt:lpwstr>
      </vt:variant>
      <vt:variant>
        <vt:i4>1900604</vt:i4>
      </vt:variant>
      <vt:variant>
        <vt:i4>110</vt:i4>
      </vt:variant>
      <vt:variant>
        <vt:i4>0</vt:i4>
      </vt:variant>
      <vt:variant>
        <vt:i4>5</vt:i4>
      </vt:variant>
      <vt:variant>
        <vt:lpwstr/>
      </vt:variant>
      <vt:variant>
        <vt:lpwstr>_Toc66805874</vt:lpwstr>
      </vt:variant>
      <vt:variant>
        <vt:i4>1703996</vt:i4>
      </vt:variant>
      <vt:variant>
        <vt:i4>104</vt:i4>
      </vt:variant>
      <vt:variant>
        <vt:i4>0</vt:i4>
      </vt:variant>
      <vt:variant>
        <vt:i4>5</vt:i4>
      </vt:variant>
      <vt:variant>
        <vt:lpwstr/>
      </vt:variant>
      <vt:variant>
        <vt:lpwstr>_Toc66805873</vt:lpwstr>
      </vt:variant>
      <vt:variant>
        <vt:i4>1769532</vt:i4>
      </vt:variant>
      <vt:variant>
        <vt:i4>98</vt:i4>
      </vt:variant>
      <vt:variant>
        <vt:i4>0</vt:i4>
      </vt:variant>
      <vt:variant>
        <vt:i4>5</vt:i4>
      </vt:variant>
      <vt:variant>
        <vt:lpwstr/>
      </vt:variant>
      <vt:variant>
        <vt:lpwstr>_Toc66805872</vt:lpwstr>
      </vt:variant>
      <vt:variant>
        <vt:i4>1572924</vt:i4>
      </vt:variant>
      <vt:variant>
        <vt:i4>92</vt:i4>
      </vt:variant>
      <vt:variant>
        <vt:i4>0</vt:i4>
      </vt:variant>
      <vt:variant>
        <vt:i4>5</vt:i4>
      </vt:variant>
      <vt:variant>
        <vt:lpwstr/>
      </vt:variant>
      <vt:variant>
        <vt:lpwstr>_Toc66805871</vt:lpwstr>
      </vt:variant>
      <vt:variant>
        <vt:i4>1638460</vt:i4>
      </vt:variant>
      <vt:variant>
        <vt:i4>86</vt:i4>
      </vt:variant>
      <vt:variant>
        <vt:i4>0</vt:i4>
      </vt:variant>
      <vt:variant>
        <vt:i4>5</vt:i4>
      </vt:variant>
      <vt:variant>
        <vt:lpwstr/>
      </vt:variant>
      <vt:variant>
        <vt:lpwstr>_Toc66805870</vt:lpwstr>
      </vt:variant>
      <vt:variant>
        <vt:i4>1048637</vt:i4>
      </vt:variant>
      <vt:variant>
        <vt:i4>80</vt:i4>
      </vt:variant>
      <vt:variant>
        <vt:i4>0</vt:i4>
      </vt:variant>
      <vt:variant>
        <vt:i4>5</vt:i4>
      </vt:variant>
      <vt:variant>
        <vt:lpwstr/>
      </vt:variant>
      <vt:variant>
        <vt:lpwstr>_Toc66805869</vt:lpwstr>
      </vt:variant>
      <vt:variant>
        <vt:i4>1114173</vt:i4>
      </vt:variant>
      <vt:variant>
        <vt:i4>74</vt:i4>
      </vt:variant>
      <vt:variant>
        <vt:i4>0</vt:i4>
      </vt:variant>
      <vt:variant>
        <vt:i4>5</vt:i4>
      </vt:variant>
      <vt:variant>
        <vt:lpwstr/>
      </vt:variant>
      <vt:variant>
        <vt:lpwstr>_Toc66805868</vt:lpwstr>
      </vt:variant>
      <vt:variant>
        <vt:i4>1966141</vt:i4>
      </vt:variant>
      <vt:variant>
        <vt:i4>68</vt:i4>
      </vt:variant>
      <vt:variant>
        <vt:i4>0</vt:i4>
      </vt:variant>
      <vt:variant>
        <vt:i4>5</vt:i4>
      </vt:variant>
      <vt:variant>
        <vt:lpwstr/>
      </vt:variant>
      <vt:variant>
        <vt:lpwstr>_Toc66805867</vt:lpwstr>
      </vt:variant>
      <vt:variant>
        <vt:i4>2031677</vt:i4>
      </vt:variant>
      <vt:variant>
        <vt:i4>62</vt:i4>
      </vt:variant>
      <vt:variant>
        <vt:i4>0</vt:i4>
      </vt:variant>
      <vt:variant>
        <vt:i4>5</vt:i4>
      </vt:variant>
      <vt:variant>
        <vt:lpwstr/>
      </vt:variant>
      <vt:variant>
        <vt:lpwstr>_Toc66805866</vt:lpwstr>
      </vt:variant>
      <vt:variant>
        <vt:i4>1835069</vt:i4>
      </vt:variant>
      <vt:variant>
        <vt:i4>56</vt:i4>
      </vt:variant>
      <vt:variant>
        <vt:i4>0</vt:i4>
      </vt:variant>
      <vt:variant>
        <vt:i4>5</vt:i4>
      </vt:variant>
      <vt:variant>
        <vt:lpwstr/>
      </vt:variant>
      <vt:variant>
        <vt:lpwstr>_Toc66805865</vt:lpwstr>
      </vt:variant>
      <vt:variant>
        <vt:i4>1900605</vt:i4>
      </vt:variant>
      <vt:variant>
        <vt:i4>50</vt:i4>
      </vt:variant>
      <vt:variant>
        <vt:i4>0</vt:i4>
      </vt:variant>
      <vt:variant>
        <vt:i4>5</vt:i4>
      </vt:variant>
      <vt:variant>
        <vt:lpwstr/>
      </vt:variant>
      <vt:variant>
        <vt:lpwstr>_Toc66805864</vt:lpwstr>
      </vt:variant>
      <vt:variant>
        <vt:i4>1703997</vt:i4>
      </vt:variant>
      <vt:variant>
        <vt:i4>44</vt:i4>
      </vt:variant>
      <vt:variant>
        <vt:i4>0</vt:i4>
      </vt:variant>
      <vt:variant>
        <vt:i4>5</vt:i4>
      </vt:variant>
      <vt:variant>
        <vt:lpwstr/>
      </vt:variant>
      <vt:variant>
        <vt:lpwstr>_Toc66805863</vt:lpwstr>
      </vt:variant>
      <vt:variant>
        <vt:i4>1769533</vt:i4>
      </vt:variant>
      <vt:variant>
        <vt:i4>38</vt:i4>
      </vt:variant>
      <vt:variant>
        <vt:i4>0</vt:i4>
      </vt:variant>
      <vt:variant>
        <vt:i4>5</vt:i4>
      </vt:variant>
      <vt:variant>
        <vt:lpwstr/>
      </vt:variant>
      <vt:variant>
        <vt:lpwstr>_Toc66805862</vt:lpwstr>
      </vt:variant>
      <vt:variant>
        <vt:i4>1572925</vt:i4>
      </vt:variant>
      <vt:variant>
        <vt:i4>32</vt:i4>
      </vt:variant>
      <vt:variant>
        <vt:i4>0</vt:i4>
      </vt:variant>
      <vt:variant>
        <vt:i4>5</vt:i4>
      </vt:variant>
      <vt:variant>
        <vt:lpwstr/>
      </vt:variant>
      <vt:variant>
        <vt:lpwstr>_Toc66805861</vt:lpwstr>
      </vt:variant>
      <vt:variant>
        <vt:i4>1638461</vt:i4>
      </vt:variant>
      <vt:variant>
        <vt:i4>26</vt:i4>
      </vt:variant>
      <vt:variant>
        <vt:i4>0</vt:i4>
      </vt:variant>
      <vt:variant>
        <vt:i4>5</vt:i4>
      </vt:variant>
      <vt:variant>
        <vt:lpwstr/>
      </vt:variant>
      <vt:variant>
        <vt:lpwstr>_Toc66805860</vt:lpwstr>
      </vt:variant>
      <vt:variant>
        <vt:i4>1048638</vt:i4>
      </vt:variant>
      <vt:variant>
        <vt:i4>20</vt:i4>
      </vt:variant>
      <vt:variant>
        <vt:i4>0</vt:i4>
      </vt:variant>
      <vt:variant>
        <vt:i4>5</vt:i4>
      </vt:variant>
      <vt:variant>
        <vt:lpwstr/>
      </vt:variant>
      <vt:variant>
        <vt:lpwstr>_Toc66805859</vt:lpwstr>
      </vt:variant>
      <vt:variant>
        <vt:i4>1114174</vt:i4>
      </vt:variant>
      <vt:variant>
        <vt:i4>14</vt:i4>
      </vt:variant>
      <vt:variant>
        <vt:i4>0</vt:i4>
      </vt:variant>
      <vt:variant>
        <vt:i4>5</vt:i4>
      </vt:variant>
      <vt:variant>
        <vt:lpwstr/>
      </vt:variant>
      <vt:variant>
        <vt:lpwstr>_Toc66805858</vt:lpwstr>
      </vt:variant>
      <vt:variant>
        <vt:i4>1966142</vt:i4>
      </vt:variant>
      <vt:variant>
        <vt:i4>8</vt:i4>
      </vt:variant>
      <vt:variant>
        <vt:i4>0</vt:i4>
      </vt:variant>
      <vt:variant>
        <vt:i4>5</vt:i4>
      </vt:variant>
      <vt:variant>
        <vt:lpwstr/>
      </vt:variant>
      <vt:variant>
        <vt:lpwstr>_Toc66805857</vt:lpwstr>
      </vt:variant>
      <vt:variant>
        <vt:i4>2031678</vt:i4>
      </vt:variant>
      <vt:variant>
        <vt:i4>2</vt:i4>
      </vt:variant>
      <vt:variant>
        <vt:i4>0</vt:i4>
      </vt:variant>
      <vt:variant>
        <vt:i4>5</vt:i4>
      </vt:variant>
      <vt:variant>
        <vt:lpwstr/>
      </vt:variant>
      <vt:variant>
        <vt:lpwstr>_Toc66805856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Gaia Galassi</dc:creator>
  <cp:keywords/>
  <cp:lastModifiedBy>CHARI Alexandre</cp:lastModifiedBy>
  <cp:revision>3</cp:revision>
  <cp:lastPrinted>2015-08-04T12:22:00Z</cp:lastPrinted>
  <dcterms:created xsi:type="dcterms:W3CDTF">2021-03-17T14:06:00Z</dcterms:created>
  <dcterms:modified xsi:type="dcterms:W3CDTF">2021-03-17T15:37:00Z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0x01010099970C523744F1488C649212097D83BE</vt:lpwstr>
  </property>
  <property fmtid="{D5CDD505-2E9C-101B-9397-08002B2CF9AE}" pid="3" name="Order">
    <vt:r8>22545800</vt:r8>
  </property>
</Properties>
</file>