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0"/>
  </p:notesMasterIdLst>
  <p:handoutMasterIdLst>
    <p:handoutMasterId r:id="rId21"/>
  </p:handoutMasterIdLst>
  <p:sldIdLst>
    <p:sldId id="256" r:id="rId2"/>
    <p:sldId id="281" r:id="rId3"/>
    <p:sldId id="279" r:id="rId4"/>
    <p:sldId id="282" r:id="rId5"/>
    <p:sldId id="259" r:id="rId6"/>
    <p:sldId id="258" r:id="rId7"/>
    <p:sldId id="260" r:id="rId8"/>
    <p:sldId id="261" r:id="rId9"/>
    <p:sldId id="267" r:id="rId10"/>
    <p:sldId id="269" r:id="rId11"/>
    <p:sldId id="265" r:id="rId12"/>
    <p:sldId id="263" r:id="rId13"/>
    <p:sldId id="276" r:id="rId14"/>
    <p:sldId id="273" r:id="rId15"/>
    <p:sldId id="271" r:id="rId16"/>
    <p:sldId id="280" r:id="rId17"/>
    <p:sldId id="277" r:id="rId18"/>
    <p:sldId id="278" r:id="rId19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SEKU-FRAINIER Sharon" initials="SO-F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07" autoAdjust="0"/>
    <p:restoredTop sz="94730" autoAdjust="0"/>
  </p:normalViewPr>
  <p:slideViewPr>
    <p:cSldViewPr snapToGrid="0" snapToObjects="1">
      <p:cViewPr varScale="1">
        <p:scale>
          <a:sx n="70" d="100"/>
          <a:sy n="70" d="100"/>
        </p:scale>
        <p:origin x="-150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7" d="100"/>
          <a:sy n="97" d="100"/>
        </p:scale>
        <p:origin x="3120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xmlns="" id="{A5FCD5E5-4701-8B47-BF41-309F36B9E43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xmlns="" id="{8F320D6B-828E-E544-AEDB-67179A85503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9AA2D-19F2-7D4F-8A0A-8EB96FED349E}" type="datetimeFigureOut">
              <a:rPr lang="fr-FR" smtClean="0"/>
              <a:t>01/02/2021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xmlns="" id="{D1876B33-7F44-5649-96C6-F0758B05475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ED6DB643-AD6E-404C-B3FB-32C24806C76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17813E-2C9A-6748-8FC9-451A001B409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8084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D2D85C-1B4F-8743-8259-7A04DF24BEEA}" type="datetimeFigureOut">
              <a:rPr lang="fr-FR" smtClean="0"/>
              <a:t>01/02/2021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6CCB1F-A855-204A-9BE6-34051DDAED2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1497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6CCB1F-A855-204A-9BE6-34051DDAED24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64564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6CCB1F-A855-204A-9BE6-34051DDAED24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04578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8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6CCB1F-A855-204A-9BE6-34051DDAED24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49676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6CCB1F-A855-204A-9BE6-34051DDAED24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70589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6CCB1F-A855-204A-9BE6-34051DDAED24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86121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F2F47-EA15-E54D-BD9C-5989499351CE}" type="datetimeFigureOut">
              <a:rPr lang="x-none" smtClean="0"/>
              <a:t>1. 02. 2021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F9040-000A-A441-BB32-ABC0A2CB7194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052446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F2F47-EA15-E54D-BD9C-5989499351CE}" type="datetimeFigureOut">
              <a:rPr lang="x-none" smtClean="0"/>
              <a:t>1. 02. 2021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F9040-000A-A441-BB32-ABC0A2CB7194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10434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F2F47-EA15-E54D-BD9C-5989499351CE}" type="datetimeFigureOut">
              <a:rPr lang="x-none" smtClean="0"/>
              <a:t>1. 02. 2021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F9040-000A-A441-BB32-ABC0A2CB7194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695476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6899910" cy="1325563"/>
          </a:xfrm>
        </p:spPr>
        <p:txBody>
          <a:bodyPr/>
          <a:lstStyle>
            <a:lvl1pPr>
              <a:defRPr sz="36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sz="24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  <a:buClr>
                <a:schemeClr val="accent5">
                  <a:lumMod val="75000"/>
                </a:schemeClr>
              </a:buClr>
              <a:buFont typeface="Wingdings" pitchFamily="2" charset="2"/>
              <a:buChar char="§"/>
              <a:defRPr sz="18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217930" y="6356351"/>
            <a:ext cx="2057400" cy="365125"/>
          </a:xfrm>
        </p:spPr>
        <p:txBody>
          <a:bodyPr/>
          <a:lstStyle/>
          <a:p>
            <a:fld id="{D84F2F47-EA15-E54D-BD9C-5989499351CE}" type="datetimeFigureOut">
              <a:rPr lang="x-none" smtClean="0"/>
              <a:t>1. 02. 2021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xmlns="" id="{B0A8B864-2201-6445-B52C-469E64AE3018}"/>
              </a:ext>
            </a:extLst>
          </p:cNvPr>
          <p:cNvSpPr txBox="1"/>
          <p:nvPr userDrawn="1"/>
        </p:nvSpPr>
        <p:spPr>
          <a:xfrm>
            <a:off x="7691120" y="11176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83259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F2F47-EA15-E54D-BD9C-5989499351CE}" type="datetimeFigureOut">
              <a:rPr lang="x-none" smtClean="0"/>
              <a:t>1. 02. 2021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F9040-000A-A441-BB32-ABC0A2CB7194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071383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F2F47-EA15-E54D-BD9C-5989499351CE}" type="datetimeFigureOut">
              <a:rPr lang="x-none" smtClean="0"/>
              <a:t>1. 02. 2021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F9040-000A-A441-BB32-ABC0A2CB7194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763755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F2F47-EA15-E54D-BD9C-5989499351CE}" type="datetimeFigureOut">
              <a:rPr lang="x-none" smtClean="0"/>
              <a:t>1. 02. 2021</a:t>
            </a:fld>
            <a:endParaRPr lang="x-non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F9040-000A-A441-BB32-ABC0A2CB7194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71235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F2F47-EA15-E54D-BD9C-5989499351CE}" type="datetimeFigureOut">
              <a:rPr lang="x-none" smtClean="0"/>
              <a:t>1. 02. 2021</a:t>
            </a:fld>
            <a:endParaRPr lang="x-non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F9040-000A-A441-BB32-ABC0A2CB7194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37477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F2F47-EA15-E54D-BD9C-5989499351CE}" type="datetimeFigureOut">
              <a:rPr lang="x-none" smtClean="0"/>
              <a:t>1. 02. 2021</a:t>
            </a:fld>
            <a:endParaRPr lang="x-non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F9040-000A-A441-BB32-ABC0A2CB7194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6634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F2F47-EA15-E54D-BD9C-5989499351CE}" type="datetimeFigureOut">
              <a:rPr lang="x-none" smtClean="0"/>
              <a:t>1. 02. 2021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F9040-000A-A441-BB32-ABC0A2CB7194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628075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F2F47-EA15-E54D-BD9C-5989499351CE}" type="datetimeFigureOut">
              <a:rPr lang="x-none" smtClean="0"/>
              <a:t>1. 02. 2021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F9040-000A-A441-BB32-ABC0A2CB7194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767751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1454D773-EB1D-5F46-AEDD-7786B49D6466}"/>
              </a:ext>
            </a:extLst>
          </p:cNvPr>
          <p:cNvSpPr/>
          <p:nvPr userDrawn="1"/>
        </p:nvSpPr>
        <p:spPr>
          <a:xfrm>
            <a:off x="0" y="951"/>
            <a:ext cx="7886700" cy="128016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453152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4F2F47-EA15-E54D-BD9C-5989499351CE}" type="datetimeFigureOut">
              <a:rPr lang="x-none" smtClean="0"/>
              <a:t>1. 02. 2021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83344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algn="l"/>
            <a:fld id="{D36F9040-000A-A441-BB32-ABC0A2CB7194}" type="slidenum">
              <a:rPr lang="x-none" smtClean="0"/>
              <a:pPr algn="l"/>
              <a:t>‹#›</a:t>
            </a:fld>
            <a:endParaRPr lang="x-none"/>
          </a:p>
        </p:txBody>
      </p:sp>
      <p:pic>
        <p:nvPicPr>
          <p:cNvPr id="8" name="Image 7" descr="Une image contenant bleu, très coloré, oiseau, eau&#10;&#10;Description générée automatiquement">
            <a:extLst>
              <a:ext uri="{FF2B5EF4-FFF2-40B4-BE49-F238E27FC236}">
                <a16:creationId xmlns:a16="http://schemas.microsoft.com/office/drawing/2014/main" xmlns="" id="{1F2E2DE7-D1DA-A743-A1C7-17F465F3DDAD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7862889" y="0"/>
            <a:ext cx="1281111" cy="128111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58B1B3BF-AD16-364E-94D3-E6998A826A03}"/>
              </a:ext>
            </a:extLst>
          </p:cNvPr>
          <p:cNvSpPr/>
          <p:nvPr userDrawn="1"/>
        </p:nvSpPr>
        <p:spPr>
          <a:xfrm>
            <a:off x="0" y="0"/>
            <a:ext cx="121920" cy="128111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D5117861-D1FB-B244-A3FE-2B5283B883A4}"/>
              </a:ext>
            </a:extLst>
          </p:cNvPr>
          <p:cNvSpPr/>
          <p:nvPr userDrawn="1"/>
        </p:nvSpPr>
        <p:spPr>
          <a:xfrm>
            <a:off x="0" y="1281111"/>
            <a:ext cx="121920" cy="557593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4" name="Foliennummernplatzhalter 6">
            <a:extLst>
              <a:ext uri="{FF2B5EF4-FFF2-40B4-BE49-F238E27FC236}">
                <a16:creationId xmlns:a16="http://schemas.microsoft.com/office/drawing/2014/main" xmlns="" id="{9F6FF2B7-A6B2-8C4E-90D6-2D5CCA63ECB8}"/>
              </a:ext>
            </a:extLst>
          </p:cNvPr>
          <p:cNvSpPr txBox="1">
            <a:spLocks/>
          </p:cNvSpPr>
          <p:nvPr userDrawn="1">
            <p:custDataLst>
              <p:tags r:id="rId13"/>
            </p:custDataLst>
          </p:nvPr>
        </p:nvSpPr>
        <p:spPr>
          <a:xfrm>
            <a:off x="7224079" y="1046481"/>
            <a:ext cx="504000" cy="12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r" defTabSz="457200" rtl="0" eaLnBrk="1" latinLnBrk="0" hangingPunct="1">
              <a:defRPr kumimoji="0" lang="de-CH" sz="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1CE59F-3E2C-43A1-9A3C-65F063D14E4A}" type="slidenum">
              <a:rPr lang="fr-CH" sz="1200" smtClean="0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fr-CH" sz="1200" dirty="0">
              <a:solidFill>
                <a:schemeClr val="bg1"/>
              </a:solidFill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xmlns="" id="{8CBA9B8D-4D3A-C249-873C-B24AE210C010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7090424" y="6048563"/>
            <a:ext cx="1931656" cy="672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262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ramsar.org/sites/default/files/wwd16_hand-outs_desktop_print_eng.pdf" TargetMode="External"/><Relationship Id="rId13" Type="http://schemas.openxmlformats.org/officeDocument/2006/relationships/hyperlink" Target="https://www.unwater.org/water-facts/quality-and-wastewater-2/" TargetMode="External"/><Relationship Id="rId3" Type="http://schemas.openxmlformats.org/officeDocument/2006/relationships/hyperlink" Target="https://www.ramsar.org/sites/default/files/documents/library/leaflet_1.pdf%20p4" TargetMode="External"/><Relationship Id="rId7" Type="http://schemas.openxmlformats.org/officeDocument/2006/relationships/hyperlink" Target="https://www.publish.csiro.au/mf/MF18391" TargetMode="External"/><Relationship Id="rId12" Type="http://schemas.openxmlformats.org/officeDocument/2006/relationships/hyperlink" Target="https://unesdoc.unesco.org/ark:/48223/pf0000372876.locale=en" TargetMode="External"/><Relationship Id="rId2" Type="http://schemas.openxmlformats.org/officeDocument/2006/relationships/hyperlink" Target="https://static1.squarespace.com/static/5b256c78e17ba335ea89fe1f/t/5ca36fb7419202af31e1de33/1554214861856/Ramsar+GWO_ENGLISH_WEB+2019UPDATE.pdf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ramsar.org/sites/default/files/documents/library/services_06_e.pdf" TargetMode="External"/><Relationship Id="rId11" Type="http://schemas.openxmlformats.org/officeDocument/2006/relationships/hyperlink" Target="https://wedocs.unep.org/bitstream/handle/20.500.11822/8002/-Ecosystems%20for%20%20water%20and%20food%20security-20111057.pdf?sequence=3&amp;amp;isAllowed=" TargetMode="External"/><Relationship Id="rId5" Type="http://schemas.openxmlformats.org/officeDocument/2006/relationships/hyperlink" Target="https://www.ramsar.org/news/wetlands-worlds-most-valuable-ecosystem-disappearing-three-times-faster-than-forests-warns-new" TargetMode="External"/><Relationship Id="rId10" Type="http://schemas.openxmlformats.org/officeDocument/2006/relationships/hyperlink" Target="https://www.unwater.org/world-water-development-report-2020-water-and-climate-change/" TargetMode="External"/><Relationship Id="rId4" Type="http://schemas.openxmlformats.org/officeDocument/2006/relationships/hyperlink" Target="https://docs.wbcsd.org/2019/12/WBCSD_Feeding_3.5_billion-Innovative_finance_for_Climate-Smart_Rice.pdf" TargetMode="External"/><Relationship Id="rId9" Type="http://schemas.openxmlformats.org/officeDocument/2006/relationships/hyperlink" Target="https://sciencing.com/do-wetlands-filter-water-6398284.html" TargetMode="External"/><Relationship Id="rId14" Type="http://schemas.openxmlformats.org/officeDocument/2006/relationships/hyperlink" Target="https://www.who.int/news-room/fact-sheets/detail/drinking-water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unenvironment.org/news-and-stories/press-release/half-world-face-severe-water-stress-2030-unless-water-use-decoupled%2021%20March%202016" TargetMode="External"/><Relationship Id="rId3" Type="http://schemas.openxmlformats.org/officeDocument/2006/relationships/hyperlink" Target="https://www.ramsar.org/sites/default/files/documents/library/strp20_agenda_item_5_geo-wetlands_mpaganini.pdf" TargetMode="External"/><Relationship Id="rId7" Type="http://schemas.openxmlformats.org/officeDocument/2006/relationships/hyperlink" Target="https://www.ipcc.ch/site/assets/uploads/2018/02/WGIIAR5-Chap3_FINAL.pdf" TargetMode="External"/><Relationship Id="rId12" Type="http://schemas.openxmlformats.org/officeDocument/2006/relationships/hyperlink" Target="https://www.bbc.com/future/article/20170412-is-the-world-running-out-of-fresh-water" TargetMode="External"/><Relationship Id="rId2" Type="http://schemas.openxmlformats.org/officeDocument/2006/relationships/hyperlink" Target="https://blog.nationalgeographic.org/2014/06/24/recent-loss-of-freshwater-wetlands-worldwide-valued-at-2-7-trillion-per-year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zsl.org/sites/default/files/LPR%202020%20Full%20report.pdf" TargetMode="External"/><Relationship Id="rId11" Type="http://schemas.openxmlformats.org/officeDocument/2006/relationships/hyperlink" Target="https://journals.plos.org/plosone/article?id=10.1371/journal.pone.0228369" TargetMode="External"/><Relationship Id="rId5" Type="http://schemas.openxmlformats.org/officeDocument/2006/relationships/hyperlink" Target="https://www.cbd.int/gbo/gbo5/publication/gbo-5-en.pdf" TargetMode="External"/><Relationship Id="rId10" Type="http://schemas.openxmlformats.org/officeDocument/2006/relationships/hyperlink" Target="http://www.fao.org/news/story/en/item/196402/icode/" TargetMode="External"/><Relationship Id="rId4" Type="http://schemas.openxmlformats.org/officeDocument/2006/relationships/hyperlink" Target="https://www.humanitarianresponse.info/sites/www.humanitarianresponse.info/files/documents/files/whdt2018_web_final_singles.pdf" TargetMode="External"/><Relationship Id="rId9" Type="http://schemas.openxmlformats.org/officeDocument/2006/relationships/hyperlink" Target="https://sustainabledevelopment.un.org/content/documents/hlpwater/08-WaterInfrastInvest.pdf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herbe, bleu, oiseau, très coloré&#10;&#10;Description générée automatiquement">
            <a:extLst>
              <a:ext uri="{FF2B5EF4-FFF2-40B4-BE49-F238E27FC236}">
                <a16:creationId xmlns:a16="http://schemas.microsoft.com/office/drawing/2014/main" xmlns="" id="{A2E5C625-B1AE-0E46-9322-DADC6FDB08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89" y="0"/>
            <a:ext cx="9122911" cy="6858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xmlns="" id="{735500AF-DC94-224B-8D8F-8A06919167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3525" y="5453207"/>
            <a:ext cx="3318553" cy="1170179"/>
          </a:xfrm>
          <a:prstGeom prst="rect">
            <a:avLst/>
          </a:prstGeom>
          <a:effectLst>
            <a:outerShdw blurRad="190500" algn="tl" rotWithShape="0">
              <a:prstClr val="black"/>
            </a:outerShdw>
          </a:effec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xmlns="" id="{01CDF027-8C91-814F-A8B5-4E0B3E6CF494}"/>
              </a:ext>
            </a:extLst>
          </p:cNvPr>
          <p:cNvSpPr txBox="1">
            <a:spLocks/>
          </p:cNvSpPr>
          <p:nvPr/>
        </p:nvSpPr>
        <p:spPr>
          <a:xfrm>
            <a:off x="10544" y="446314"/>
            <a:ext cx="9122911" cy="816429"/>
          </a:xfrm>
          <a:prstGeom prst="rect">
            <a:avLst/>
          </a:prstGeom>
          <a:effectLst>
            <a:outerShdw blurRad="520700" sx="119000" sy="119000" algn="tl" rotWithShape="0">
              <a:prstClr val="black">
                <a:alpha val="18000"/>
              </a:prst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8000" dirty="0"/>
              <a:t>Inseparable</a:t>
            </a:r>
            <a:endParaRPr lang="x-none" sz="800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B649B112-A006-D54B-B8CF-9501098DBDFC}"/>
              </a:ext>
            </a:extLst>
          </p:cNvPr>
          <p:cNvSpPr txBox="1">
            <a:spLocks/>
          </p:cNvSpPr>
          <p:nvPr/>
        </p:nvSpPr>
        <p:spPr>
          <a:xfrm>
            <a:off x="2068284" y="1061867"/>
            <a:ext cx="5007429" cy="695832"/>
          </a:xfrm>
          <a:prstGeom prst="rect">
            <a:avLst/>
          </a:prstGeom>
          <a:effectLst>
            <a:outerShdw blurRad="203200" dist="762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GB" sz="3200" dirty="0"/>
              <a:t>Water, </a:t>
            </a:r>
            <a:r>
              <a:rPr lang="x-none" sz="3200" dirty="0"/>
              <a:t>Wetlands and</a:t>
            </a:r>
            <a:r>
              <a:rPr lang="en-GB" sz="3200" dirty="0"/>
              <a:t> Life</a:t>
            </a:r>
            <a:endParaRPr lang="x-none" sz="320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B649B112-A006-D54B-B8CF-9501098DBDFC}"/>
              </a:ext>
            </a:extLst>
          </p:cNvPr>
          <p:cNvSpPr txBox="1">
            <a:spLocks/>
          </p:cNvSpPr>
          <p:nvPr/>
        </p:nvSpPr>
        <p:spPr>
          <a:xfrm>
            <a:off x="1965533" y="3861881"/>
            <a:ext cx="5447268" cy="826851"/>
          </a:xfrm>
          <a:prstGeom prst="rect">
            <a:avLst/>
          </a:prstGeom>
          <a:effectLst>
            <a:outerShdw blurRad="203200" dist="762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sl-SI" sz="3200" dirty="0" smtClean="0"/>
              <a:t>Voda</a:t>
            </a:r>
            <a:r>
              <a:rPr lang="en-GB" sz="3200" dirty="0" smtClean="0"/>
              <a:t>, </a:t>
            </a:r>
            <a:r>
              <a:rPr lang="sl-SI" sz="3200" dirty="0" smtClean="0"/>
              <a:t>mokrišča in</a:t>
            </a:r>
            <a:r>
              <a:rPr lang="en-GB" sz="3200" dirty="0" smtClean="0"/>
              <a:t> </a:t>
            </a:r>
            <a:r>
              <a:rPr lang="sl-SI" sz="3200" dirty="0" smtClean="0"/>
              <a:t>življenje</a:t>
            </a:r>
            <a:endParaRPr lang="x-none" sz="32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01CDF027-8C91-814F-A8B5-4E0B3E6CF494}"/>
              </a:ext>
            </a:extLst>
          </p:cNvPr>
          <p:cNvSpPr txBox="1">
            <a:spLocks/>
          </p:cNvSpPr>
          <p:nvPr/>
        </p:nvSpPr>
        <p:spPr>
          <a:xfrm>
            <a:off x="-50833" y="4893013"/>
            <a:ext cx="9122911" cy="816429"/>
          </a:xfrm>
          <a:prstGeom prst="rect">
            <a:avLst/>
          </a:prstGeom>
          <a:effectLst>
            <a:outerShdw blurRad="520700" sx="119000" sy="119000" algn="tl" rotWithShape="0">
              <a:prstClr val="black">
                <a:alpha val="18000"/>
              </a:prst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sl-SI" sz="8000" dirty="0" smtClean="0"/>
              <a:t>Neločljivi</a:t>
            </a:r>
            <a:endParaRPr lang="x-none" sz="8000" dirty="0"/>
          </a:p>
        </p:txBody>
      </p:sp>
    </p:spTree>
    <p:extLst>
      <p:ext uri="{BB962C8B-B14F-4D97-AF65-F5344CB8AC3E}">
        <p14:creationId xmlns:p14="http://schemas.microsoft.com/office/powerpoint/2010/main" val="2407023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40CC887-955E-8D4F-81D9-C7F2EBC26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295399"/>
          </a:xfrm>
        </p:spPr>
        <p:txBody>
          <a:bodyPr>
            <a:normAutofit/>
          </a:bodyPr>
          <a:lstStyle/>
          <a:p>
            <a:r>
              <a:rPr lang="sl-SI" sz="3200" dirty="0" smtClean="0"/>
              <a:t>Potrebe in poraba vode</a:t>
            </a:r>
            <a:endParaRPr lang="x-none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29BCCF6-32EF-FA48-8848-7A24FEFE97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03434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b="1" dirty="0">
                <a:solidFill>
                  <a:schemeClr val="accent1"/>
                </a:solidFill>
              </a:rPr>
              <a:t>Nevzdržen razvoj, rast prebivalstva, </a:t>
            </a:r>
            <a:r>
              <a:rPr lang="sl-SI" b="1" dirty="0" smtClean="0">
                <a:solidFill>
                  <a:schemeClr val="accent1"/>
                </a:solidFill>
              </a:rPr>
              <a:t>urbanizacija in potrošnja so </a:t>
            </a:r>
            <a:r>
              <a:rPr lang="sl-SI" b="1" dirty="0">
                <a:solidFill>
                  <a:schemeClr val="accent1"/>
                </a:solidFill>
              </a:rPr>
              <a:t>opustošili mokrišča in ustvarili neznosne pritiske na </a:t>
            </a:r>
            <a:r>
              <a:rPr lang="sl-SI" b="1" dirty="0" smtClean="0">
                <a:solidFill>
                  <a:schemeClr val="accent1"/>
                </a:solidFill>
              </a:rPr>
              <a:t>vodne zaloge: </a:t>
            </a:r>
            <a:endParaRPr lang="sl-SI" b="1" dirty="0">
              <a:solidFill>
                <a:schemeClr val="accent1"/>
              </a:solidFill>
            </a:endParaRPr>
          </a:p>
          <a:p>
            <a:pPr lvl="0"/>
            <a:r>
              <a:rPr lang="sl-SI" sz="2000" dirty="0"/>
              <a:t>Poraba vode se je v zadnjih </a:t>
            </a:r>
            <a:r>
              <a:rPr lang="sl-SI" sz="2000" b="1" dirty="0"/>
              <a:t>100 letih šestkratno </a:t>
            </a:r>
            <a:r>
              <a:rPr lang="sl-SI" sz="2000" b="1" dirty="0" smtClean="0"/>
              <a:t>povečala, </a:t>
            </a:r>
            <a:r>
              <a:rPr lang="sl-SI" sz="2000" dirty="0" smtClean="0"/>
              <a:t> </a:t>
            </a:r>
            <a:r>
              <a:rPr lang="sl-SI" sz="2000" dirty="0"/>
              <a:t>vsako </a:t>
            </a:r>
            <a:r>
              <a:rPr lang="sl-SI" sz="2000" b="1" dirty="0"/>
              <a:t>leto</a:t>
            </a:r>
            <a:r>
              <a:rPr lang="sl-SI" sz="2000" dirty="0"/>
              <a:t> </a:t>
            </a:r>
            <a:r>
              <a:rPr lang="sl-SI" sz="2000" dirty="0" smtClean="0"/>
              <a:t>se poveča </a:t>
            </a:r>
            <a:r>
              <a:rPr lang="sl-SI" sz="2000" dirty="0"/>
              <a:t>za </a:t>
            </a:r>
            <a:r>
              <a:rPr lang="sl-SI" sz="2000" b="1" dirty="0"/>
              <a:t>1 %.  </a:t>
            </a:r>
          </a:p>
          <a:p>
            <a:pPr lvl="0"/>
            <a:r>
              <a:rPr lang="sl-SI" sz="2000" b="1" dirty="0">
                <a:solidFill>
                  <a:srgbClr val="C00000"/>
                </a:solidFill>
              </a:rPr>
              <a:t>Porabljamo več vode, kot je Zemlja lahko </a:t>
            </a:r>
            <a:r>
              <a:rPr lang="sl-SI" sz="2000" b="1" dirty="0" smtClean="0">
                <a:solidFill>
                  <a:srgbClr val="C00000"/>
                </a:solidFill>
              </a:rPr>
              <a:t>obnovi</a:t>
            </a:r>
            <a:r>
              <a:rPr lang="sl-SI" sz="2000" b="1" dirty="0" smtClean="0"/>
              <a:t>.</a:t>
            </a:r>
            <a:endParaRPr lang="sl-SI" sz="2000" b="1" dirty="0"/>
          </a:p>
          <a:p>
            <a:pPr lvl="0"/>
            <a:r>
              <a:rPr lang="sl-SI" sz="2000" dirty="0"/>
              <a:t>Za 10 milijard ljudi v letu 2050 bo treba zagotoviti 70 % več </a:t>
            </a:r>
            <a:r>
              <a:rPr lang="sl-SI" sz="2000" dirty="0" smtClean="0"/>
              <a:t>hrane in 14</a:t>
            </a:r>
            <a:r>
              <a:rPr lang="sl-SI" sz="2000" dirty="0"/>
              <a:t> % več vode za </a:t>
            </a:r>
            <a:r>
              <a:rPr lang="sl-SI" sz="2000" dirty="0" smtClean="0"/>
              <a:t>kmetijstvo.</a:t>
            </a:r>
            <a:endParaRPr lang="sl-SI" sz="2000" dirty="0"/>
          </a:p>
          <a:p>
            <a:pPr lvl="0"/>
            <a:r>
              <a:rPr lang="sl-SI" sz="2000" dirty="0"/>
              <a:t>Poraba vode za industrijske in energetske namene </a:t>
            </a:r>
            <a:r>
              <a:rPr lang="sl-SI" sz="2000" dirty="0" smtClean="0"/>
              <a:t>naj bi se do </a:t>
            </a:r>
            <a:r>
              <a:rPr lang="sl-SI" sz="2000" dirty="0"/>
              <a:t>leta 2050 povečala za 24 %.</a:t>
            </a:r>
          </a:p>
          <a:p>
            <a:pPr lvl="1"/>
            <a:endParaRPr lang="x-none" dirty="0"/>
          </a:p>
          <a:p>
            <a:pPr lvl="1"/>
            <a:endParaRPr lang="x-none" sz="1700" dirty="0"/>
          </a:p>
          <a:p>
            <a:pPr marL="0" indent="0">
              <a:buNone/>
            </a:pPr>
            <a:endParaRPr lang="x-none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6779E176-EF00-5045-94C8-2DAAD374E5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35738">
            <a:off x="122624" y="5521724"/>
            <a:ext cx="2257346" cy="1479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229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AF255E41-D8BF-E341-A7A0-D6D9A44C88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315" y="5337783"/>
            <a:ext cx="2855461" cy="155622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7F16B56E-4624-4E45-893E-5FC848A6E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295400"/>
          </a:xfrm>
        </p:spPr>
        <p:txBody>
          <a:bodyPr>
            <a:normAutofit/>
          </a:bodyPr>
          <a:lstStyle/>
          <a:p>
            <a:r>
              <a:rPr lang="sl-SI" sz="3200" dirty="0" smtClean="0"/>
              <a:t>Izguba mokrišč in pomanjkanje vode</a:t>
            </a:r>
            <a:endParaRPr lang="x-none" sz="32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4A84126-2122-7446-A054-5F612C5446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74552"/>
            <a:ext cx="7386941" cy="384795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l-SI" b="1" dirty="0" smtClean="0">
                <a:solidFill>
                  <a:schemeClr val="accent1"/>
                </a:solidFill>
              </a:rPr>
              <a:t>Človekove dejavnosti      izginjanje </a:t>
            </a:r>
            <a:r>
              <a:rPr lang="sl-SI" b="1" dirty="0">
                <a:solidFill>
                  <a:schemeClr val="accent1"/>
                </a:solidFill>
              </a:rPr>
              <a:t>in degradacija </a:t>
            </a:r>
            <a:r>
              <a:rPr lang="sl-SI" b="1" dirty="0" smtClean="0">
                <a:solidFill>
                  <a:schemeClr val="accent1"/>
                </a:solidFill>
              </a:rPr>
              <a:t>mokrišč, podnebne </a:t>
            </a:r>
            <a:r>
              <a:rPr lang="sl-SI" b="1" dirty="0">
                <a:solidFill>
                  <a:schemeClr val="accent1"/>
                </a:solidFill>
              </a:rPr>
              <a:t>spremembe </a:t>
            </a:r>
            <a:r>
              <a:rPr lang="sl-SI" b="1" dirty="0" smtClean="0">
                <a:solidFill>
                  <a:schemeClr val="accent1"/>
                </a:solidFill>
              </a:rPr>
              <a:t>še poglabljajo „vodno krizo“:</a:t>
            </a:r>
            <a:r>
              <a:rPr lang="en-US" b="1" dirty="0">
                <a:solidFill>
                  <a:schemeClr val="accent1"/>
                </a:solidFill>
              </a:rPr>
              <a:t> </a:t>
            </a:r>
            <a:endParaRPr lang="sl-SI" b="1" dirty="0">
              <a:solidFill>
                <a:schemeClr val="accent1"/>
              </a:solidFill>
            </a:endParaRPr>
          </a:p>
          <a:p>
            <a:pPr lvl="0"/>
            <a:r>
              <a:rPr lang="sl-SI" sz="2000" dirty="0">
                <a:solidFill>
                  <a:srgbClr val="00B050"/>
                </a:solidFill>
              </a:rPr>
              <a:t>o</a:t>
            </a:r>
            <a:r>
              <a:rPr lang="sl-SI" sz="2000" dirty="0" smtClean="0">
                <a:solidFill>
                  <a:srgbClr val="00B050"/>
                </a:solidFill>
              </a:rPr>
              <a:t>d </a:t>
            </a:r>
            <a:r>
              <a:rPr lang="sl-SI" sz="2000" dirty="0">
                <a:solidFill>
                  <a:srgbClr val="00B050"/>
                </a:solidFill>
              </a:rPr>
              <a:t>leta 1700 je </a:t>
            </a:r>
            <a:r>
              <a:rPr lang="sl-SI" sz="2000" b="1" dirty="0">
                <a:solidFill>
                  <a:srgbClr val="00B050"/>
                </a:solidFill>
              </a:rPr>
              <a:t>izginilo</a:t>
            </a:r>
            <a:r>
              <a:rPr lang="sl-SI" sz="2000" dirty="0">
                <a:solidFill>
                  <a:srgbClr val="00B050"/>
                </a:solidFill>
              </a:rPr>
              <a:t> skoraj </a:t>
            </a:r>
            <a:r>
              <a:rPr lang="sl-SI" sz="2000" b="1" dirty="0">
                <a:solidFill>
                  <a:srgbClr val="00B050"/>
                </a:solidFill>
              </a:rPr>
              <a:t>90 % </a:t>
            </a:r>
            <a:r>
              <a:rPr lang="sl-SI" sz="2000" b="1" dirty="0" smtClean="0">
                <a:solidFill>
                  <a:srgbClr val="00B050"/>
                </a:solidFill>
              </a:rPr>
              <a:t>mokrišč </a:t>
            </a:r>
            <a:r>
              <a:rPr lang="sl-SI" sz="2000" dirty="0" smtClean="0">
                <a:solidFill>
                  <a:srgbClr val="00B050"/>
                </a:solidFill>
              </a:rPr>
              <a:t>na globalni ravni;</a:t>
            </a:r>
            <a:endParaRPr lang="sl-SI" sz="2000" dirty="0">
              <a:solidFill>
                <a:srgbClr val="00B050"/>
              </a:solidFill>
            </a:endParaRPr>
          </a:p>
          <a:p>
            <a:pPr lvl="0"/>
            <a:r>
              <a:rPr lang="sl-SI" sz="2000" dirty="0" smtClean="0"/>
              <a:t>onesnaževanje in </a:t>
            </a:r>
            <a:r>
              <a:rPr lang="sl-SI" sz="2000" dirty="0"/>
              <a:t>povzročitelji </a:t>
            </a:r>
            <a:r>
              <a:rPr lang="sl-SI" sz="2000" dirty="0" smtClean="0"/>
              <a:t>bolezni ogrožajo vodne vire;</a:t>
            </a:r>
            <a:endParaRPr lang="sl-SI" sz="2000" dirty="0"/>
          </a:p>
          <a:p>
            <a:pPr lvl="0"/>
            <a:r>
              <a:rPr lang="sl-SI" sz="2000" dirty="0"/>
              <a:t>f</a:t>
            </a:r>
            <a:r>
              <a:rPr lang="sl-SI" sz="2000" dirty="0" smtClean="0"/>
              <a:t>ragmentacija, gradnja pregrad in rečnih kanalov </a:t>
            </a:r>
            <a:r>
              <a:rPr lang="sl-SI" sz="2000" dirty="0"/>
              <a:t>ter izginjanje mokrišč ogrožajo oskrbo </a:t>
            </a:r>
            <a:r>
              <a:rPr lang="sl-SI" sz="2000" dirty="0" smtClean="0"/>
              <a:t>z vodo</a:t>
            </a:r>
            <a:r>
              <a:rPr lang="sl-SI" sz="2000" dirty="0"/>
              <a:t>;</a:t>
            </a:r>
          </a:p>
          <a:p>
            <a:pPr lvl="0"/>
            <a:r>
              <a:rPr lang="sl-SI" sz="2000" b="1" dirty="0"/>
              <a:t>s</a:t>
            </a:r>
            <a:r>
              <a:rPr lang="sl-SI" sz="2000" b="1" dirty="0" smtClean="0"/>
              <a:t>koraj </a:t>
            </a:r>
            <a:r>
              <a:rPr lang="sl-SI" sz="2000" b="1" dirty="0"/>
              <a:t>75 % </a:t>
            </a:r>
            <a:r>
              <a:rPr lang="sl-SI" sz="2000" dirty="0"/>
              <a:t>naravnih nesreč je povezanih z </a:t>
            </a:r>
            <a:r>
              <a:rPr lang="sl-SI" sz="2000" dirty="0" smtClean="0"/>
              <a:t>vodo</a:t>
            </a:r>
            <a:r>
              <a:rPr lang="sl-SI" sz="2000" dirty="0"/>
              <a:t>. </a:t>
            </a:r>
            <a:r>
              <a:rPr lang="x-none" sz="2000" smtClean="0"/>
              <a:t> </a:t>
            </a:r>
            <a:endParaRPr lang="x-none" sz="2000" dirty="0"/>
          </a:p>
        </p:txBody>
      </p:sp>
      <p:sp>
        <p:nvSpPr>
          <p:cNvPr id="5" name="Desna puščica 4"/>
          <p:cNvSpPr/>
          <p:nvPr/>
        </p:nvSpPr>
        <p:spPr>
          <a:xfrm>
            <a:off x="3955913" y="1858727"/>
            <a:ext cx="311285" cy="1636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  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527403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643F7D2-BBB8-1243-8CC6-BB618F18F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214" y="38420"/>
            <a:ext cx="7886700" cy="1338943"/>
          </a:xfrm>
        </p:spPr>
        <p:txBody>
          <a:bodyPr>
            <a:normAutofit/>
          </a:bodyPr>
          <a:lstStyle/>
          <a:p>
            <a:r>
              <a:rPr lang="sl-SI" sz="3200" dirty="0" smtClean="0"/>
              <a:t>Kaj to pomeni za ljudi in gospodarstvo</a:t>
            </a:r>
            <a:endParaRPr lang="x-none" sz="32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DFE4A3D-D166-2B44-B20E-75B384CFDB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81897"/>
            <a:ext cx="7886700" cy="4045532"/>
          </a:xfrm>
        </p:spPr>
        <p:txBody>
          <a:bodyPr>
            <a:noAutofit/>
          </a:bodyPr>
          <a:lstStyle/>
          <a:p>
            <a:pPr lvl="0"/>
            <a:r>
              <a:rPr lang="sl-SI" sz="1800" b="1" dirty="0"/>
              <a:t>2,2 milijarde</a:t>
            </a:r>
            <a:r>
              <a:rPr lang="sl-SI" sz="1800" dirty="0"/>
              <a:t> ljudi nima dostopa do neoporečne pitne </a:t>
            </a:r>
            <a:r>
              <a:rPr lang="sl-SI" sz="1800" dirty="0" smtClean="0"/>
              <a:t>vode        leto </a:t>
            </a:r>
            <a:r>
              <a:rPr lang="sl-SI" sz="1800" b="1" dirty="0"/>
              <a:t>umre</a:t>
            </a:r>
            <a:r>
              <a:rPr lang="sl-SI" sz="1800" dirty="0"/>
              <a:t> </a:t>
            </a:r>
            <a:r>
              <a:rPr lang="sl-SI" sz="1800" b="1" dirty="0"/>
              <a:t>485.000 ljudi.</a:t>
            </a:r>
          </a:p>
          <a:p>
            <a:pPr lvl="0"/>
            <a:r>
              <a:rPr lang="sl-SI" sz="1800" dirty="0" smtClean="0"/>
              <a:t>Izguba sladkovodnih mokrišč pomeni </a:t>
            </a:r>
            <a:r>
              <a:rPr lang="sl-SI" sz="1800" b="1" dirty="0" smtClean="0"/>
              <a:t>izgubo storitev</a:t>
            </a:r>
            <a:r>
              <a:rPr lang="sl-SI" sz="1800" dirty="0" smtClean="0"/>
              <a:t>, ki nas letno stanejo </a:t>
            </a:r>
            <a:r>
              <a:rPr lang="sl-SI" sz="1800" b="1" dirty="0" smtClean="0"/>
              <a:t>2,3</a:t>
            </a:r>
            <a:r>
              <a:rPr lang="sl-SI" sz="1800" b="1" dirty="0"/>
              <a:t> bilijona </a:t>
            </a:r>
            <a:r>
              <a:rPr lang="sl-SI" sz="1800" b="1" dirty="0" smtClean="0"/>
              <a:t>evrov </a:t>
            </a:r>
            <a:r>
              <a:rPr lang="sl-SI" sz="1800" dirty="0" smtClean="0"/>
              <a:t>(1997‒2011</a:t>
            </a:r>
            <a:r>
              <a:rPr lang="sl-SI" sz="1800" dirty="0"/>
              <a:t>). </a:t>
            </a:r>
          </a:p>
          <a:p>
            <a:pPr lvl="0"/>
            <a:r>
              <a:rPr lang="sl-SI" sz="1800" dirty="0"/>
              <a:t>V zadnjih </a:t>
            </a:r>
            <a:r>
              <a:rPr lang="sl-SI" sz="1800" b="1" dirty="0"/>
              <a:t>20 letih </a:t>
            </a:r>
            <a:r>
              <a:rPr lang="sl-SI" sz="1800" dirty="0"/>
              <a:t>so poplave in suše terjale </a:t>
            </a:r>
            <a:r>
              <a:rPr lang="sl-SI" sz="1800" b="1" dirty="0"/>
              <a:t>166.000 življenj </a:t>
            </a:r>
            <a:r>
              <a:rPr lang="sl-SI" sz="1800" dirty="0"/>
              <a:t>in prizadele tri milijarde </a:t>
            </a:r>
            <a:r>
              <a:rPr lang="sl-SI" sz="1800" dirty="0" smtClean="0"/>
              <a:t>ljudi           580</a:t>
            </a:r>
            <a:r>
              <a:rPr lang="sl-SI" sz="1800" dirty="0"/>
              <a:t> milijard </a:t>
            </a:r>
            <a:r>
              <a:rPr lang="sl-SI" sz="1800" dirty="0" smtClean="0"/>
              <a:t>evrov gospodarske </a:t>
            </a:r>
            <a:r>
              <a:rPr lang="sl-SI" sz="1800" dirty="0"/>
              <a:t>škode.</a:t>
            </a:r>
          </a:p>
          <a:p>
            <a:pPr lvl="0"/>
            <a:r>
              <a:rPr lang="sl-SI" sz="1800" dirty="0"/>
              <a:t>Leta 2017 je imelo pomanjkanje vodnih virov pomembno vlogo v spopadih najmanj 45 držav.</a:t>
            </a:r>
          </a:p>
          <a:p>
            <a:pPr lvl="0"/>
            <a:r>
              <a:rPr lang="sl-SI" sz="1800" dirty="0" smtClean="0"/>
              <a:t>Uničenje </a:t>
            </a:r>
            <a:r>
              <a:rPr lang="sl-SI" sz="1800" dirty="0"/>
              <a:t>mangrov, slanih močvirij in </a:t>
            </a:r>
            <a:r>
              <a:rPr lang="sl-SI" sz="1800" dirty="0" smtClean="0"/>
              <a:t>rastišč morske trave          nevihte </a:t>
            </a:r>
            <a:r>
              <a:rPr lang="sl-SI" sz="1800" dirty="0"/>
              <a:t>in </a:t>
            </a:r>
            <a:r>
              <a:rPr lang="sl-SI" sz="1800" dirty="0" smtClean="0"/>
              <a:t>poplave </a:t>
            </a:r>
            <a:r>
              <a:rPr lang="sl-SI" sz="1800" b="1" dirty="0" smtClean="0"/>
              <a:t>ogrožajo</a:t>
            </a:r>
            <a:r>
              <a:rPr lang="sl-SI" sz="1800" dirty="0" smtClean="0"/>
              <a:t> </a:t>
            </a:r>
            <a:r>
              <a:rPr lang="sl-SI" sz="1800" dirty="0"/>
              <a:t>na </a:t>
            </a:r>
            <a:r>
              <a:rPr lang="sl-SI" sz="1800" b="1" dirty="0"/>
              <a:t>stotine milijonov ljudi </a:t>
            </a:r>
            <a:r>
              <a:rPr lang="sl-SI" sz="1800" dirty="0"/>
              <a:t>na</a:t>
            </a:r>
            <a:r>
              <a:rPr lang="sl-SI" sz="1800" b="1" dirty="0"/>
              <a:t> </a:t>
            </a:r>
            <a:r>
              <a:rPr lang="sl-SI" sz="1800" dirty="0"/>
              <a:t>obalnih območjih.</a:t>
            </a:r>
          </a:p>
          <a:p>
            <a:pPr marL="0" indent="0">
              <a:buNone/>
            </a:pPr>
            <a:endParaRPr lang="x-none" sz="1800" dirty="0"/>
          </a:p>
          <a:p>
            <a:endParaRPr lang="x-none" sz="1800" dirty="0"/>
          </a:p>
          <a:p>
            <a:pPr marL="0" indent="0">
              <a:buNone/>
            </a:pPr>
            <a:endParaRPr lang="x-none" sz="1800" dirty="0"/>
          </a:p>
          <a:p>
            <a:pPr marL="0" indent="0">
              <a:buNone/>
            </a:pPr>
            <a:endParaRPr lang="x-none" sz="18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98487E9D-B868-C246-A871-B6BCC3D67E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730953">
            <a:off x="729252" y="5474659"/>
            <a:ext cx="1122846" cy="1365279"/>
          </a:xfrm>
          <a:prstGeom prst="rect">
            <a:avLst/>
          </a:prstGeom>
        </p:spPr>
      </p:pic>
      <p:sp>
        <p:nvSpPr>
          <p:cNvPr id="5" name="Desna puščica 4"/>
          <p:cNvSpPr/>
          <p:nvPr/>
        </p:nvSpPr>
        <p:spPr>
          <a:xfrm>
            <a:off x="6984459" y="1819071"/>
            <a:ext cx="311285" cy="1636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" name="Desna puščica 5"/>
          <p:cNvSpPr/>
          <p:nvPr/>
        </p:nvSpPr>
        <p:spPr>
          <a:xfrm>
            <a:off x="2739957" y="3420892"/>
            <a:ext cx="311285" cy="1636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" name="Desna puščica 6"/>
          <p:cNvSpPr/>
          <p:nvPr/>
        </p:nvSpPr>
        <p:spPr>
          <a:xfrm>
            <a:off x="6825574" y="4510390"/>
            <a:ext cx="311285" cy="1636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0604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9D748A8-13E8-1248-B0CF-CF2AF42C6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>
            <a:normAutofit/>
          </a:bodyPr>
          <a:lstStyle/>
          <a:p>
            <a:r>
              <a:rPr lang="sl-SI" sz="3200" dirty="0" smtClean="0"/>
              <a:t>Izguba mokrišč in planet</a:t>
            </a:r>
            <a:endParaRPr lang="x-none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EACC70F-4295-7B4E-BA17-D6E8162441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94890"/>
            <a:ext cx="7886700" cy="4351338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sl-SI" dirty="0" smtClean="0">
                <a:solidFill>
                  <a:srgbClr val="0070C0"/>
                </a:solidFill>
              </a:rPr>
              <a:t>Izginjanje mokrišč      </a:t>
            </a:r>
            <a:r>
              <a:rPr lang="sl-SI" b="1" dirty="0" smtClean="0">
                <a:solidFill>
                  <a:srgbClr val="0070C0"/>
                </a:solidFill>
              </a:rPr>
              <a:t>eni </a:t>
            </a:r>
            <a:r>
              <a:rPr lang="sl-SI" b="1" dirty="0">
                <a:solidFill>
                  <a:srgbClr val="0070C0"/>
                </a:solidFill>
              </a:rPr>
              <a:t>od treh </a:t>
            </a:r>
            <a:r>
              <a:rPr lang="sl-SI" dirty="0">
                <a:solidFill>
                  <a:srgbClr val="0070C0"/>
                </a:solidFill>
              </a:rPr>
              <a:t>sladkovodnih vrst in </a:t>
            </a:r>
            <a:r>
              <a:rPr lang="sl-SI" b="1" dirty="0">
                <a:solidFill>
                  <a:srgbClr val="0070C0"/>
                </a:solidFill>
              </a:rPr>
              <a:t>četrtini</a:t>
            </a:r>
            <a:r>
              <a:rPr lang="sl-SI" dirty="0">
                <a:solidFill>
                  <a:srgbClr val="0070C0"/>
                </a:solidFill>
              </a:rPr>
              <a:t> vseh </a:t>
            </a:r>
            <a:r>
              <a:rPr lang="sl-SI" dirty="0" err="1">
                <a:solidFill>
                  <a:srgbClr val="0070C0"/>
                </a:solidFill>
              </a:rPr>
              <a:t>mokriščnih</a:t>
            </a:r>
            <a:r>
              <a:rPr lang="sl-SI" dirty="0">
                <a:solidFill>
                  <a:srgbClr val="0070C0"/>
                </a:solidFill>
              </a:rPr>
              <a:t> vrst grozi </a:t>
            </a:r>
            <a:r>
              <a:rPr lang="sl-SI" b="1" dirty="0" smtClean="0">
                <a:solidFill>
                  <a:srgbClr val="0070C0"/>
                </a:solidFill>
              </a:rPr>
              <a:t>izumrtje</a:t>
            </a:r>
            <a:endParaRPr lang="sl-SI" b="1" dirty="0">
              <a:solidFill>
                <a:srgbClr val="0070C0"/>
              </a:solidFill>
            </a:endParaRPr>
          </a:p>
          <a:p>
            <a:pPr lvl="0"/>
            <a:r>
              <a:rPr lang="sl-SI" sz="2000" dirty="0"/>
              <a:t>V letih </a:t>
            </a:r>
            <a:r>
              <a:rPr lang="sl-SI" sz="2000" dirty="0" smtClean="0"/>
              <a:t>1970 - </a:t>
            </a:r>
            <a:r>
              <a:rPr lang="sl-SI" sz="2000" dirty="0"/>
              <a:t>2005 </a:t>
            </a:r>
            <a:r>
              <a:rPr lang="sl-SI" sz="2000" dirty="0" smtClean="0"/>
              <a:t>intenzivna gradnja vodne </a:t>
            </a:r>
            <a:r>
              <a:rPr lang="sl-SI" sz="2000" dirty="0"/>
              <a:t>infrastrukture </a:t>
            </a:r>
            <a:r>
              <a:rPr lang="sl-SI" sz="2000" dirty="0" smtClean="0"/>
              <a:t>     35% izgubo </a:t>
            </a:r>
            <a:r>
              <a:rPr lang="sl-SI" sz="2000" dirty="0"/>
              <a:t>biotske raznovrstnosti v </a:t>
            </a:r>
            <a:r>
              <a:rPr lang="sl-SI" sz="2000" dirty="0" err="1" smtClean="0"/>
              <a:t>sladokihvodah</a:t>
            </a:r>
            <a:r>
              <a:rPr lang="sl-SI" sz="2000" dirty="0" smtClean="0"/>
              <a:t> vrst. </a:t>
            </a:r>
            <a:endParaRPr lang="sl-SI" sz="2000" dirty="0"/>
          </a:p>
          <a:p>
            <a:pPr marL="0" lvl="0" indent="0">
              <a:buNone/>
            </a:pPr>
            <a:r>
              <a:rPr lang="sl-SI" b="1" dirty="0">
                <a:solidFill>
                  <a:srgbClr val="0070C0"/>
                </a:solidFill>
              </a:rPr>
              <a:t>Podnebne </a:t>
            </a:r>
            <a:r>
              <a:rPr lang="sl-SI" b="1" dirty="0" smtClean="0">
                <a:solidFill>
                  <a:srgbClr val="0070C0"/>
                </a:solidFill>
              </a:rPr>
              <a:t>spremembe      </a:t>
            </a:r>
            <a:r>
              <a:rPr lang="sl-SI" dirty="0" smtClean="0">
                <a:solidFill>
                  <a:srgbClr val="0070C0"/>
                </a:solidFill>
              </a:rPr>
              <a:t>mokrišča </a:t>
            </a:r>
            <a:r>
              <a:rPr lang="sl-SI" dirty="0">
                <a:solidFill>
                  <a:srgbClr val="0070C0"/>
                </a:solidFill>
              </a:rPr>
              <a:t>in </a:t>
            </a:r>
            <a:r>
              <a:rPr lang="sl-SI" dirty="0" smtClean="0">
                <a:solidFill>
                  <a:srgbClr val="0070C0"/>
                </a:solidFill>
              </a:rPr>
              <a:t>vodo</a:t>
            </a:r>
            <a:endParaRPr lang="sl-SI" dirty="0">
              <a:solidFill>
                <a:srgbClr val="0070C0"/>
              </a:solidFill>
            </a:endParaRPr>
          </a:p>
          <a:p>
            <a:pPr lvl="0"/>
            <a:r>
              <a:rPr lang="sl-SI" sz="2000" dirty="0"/>
              <a:t>K</a:t>
            </a:r>
            <a:r>
              <a:rPr lang="sl-SI" sz="2000" dirty="0" smtClean="0"/>
              <a:t>oličina </a:t>
            </a:r>
            <a:r>
              <a:rPr lang="sl-SI" sz="2000" dirty="0"/>
              <a:t>obnovljivih površinskih in podzemnih voda </a:t>
            </a:r>
            <a:r>
              <a:rPr lang="sl-SI" sz="2000" dirty="0" smtClean="0"/>
              <a:t>se bo </a:t>
            </a:r>
            <a:r>
              <a:rPr lang="sl-SI" sz="2000" dirty="0"/>
              <a:t>močno </a:t>
            </a:r>
            <a:r>
              <a:rPr lang="sl-SI" sz="2000" dirty="0" smtClean="0"/>
              <a:t>zmanjšala do leta 2050, problem v sušnih </a:t>
            </a:r>
            <a:r>
              <a:rPr lang="sl-SI" sz="2000" dirty="0"/>
              <a:t>regijah </a:t>
            </a:r>
          </a:p>
          <a:p>
            <a:pPr lvl="0"/>
            <a:r>
              <a:rPr lang="sl-SI" sz="2000" dirty="0" smtClean="0"/>
              <a:t>Pomanjkanje vode v vedno več regijah       večja tekma za </a:t>
            </a:r>
            <a:r>
              <a:rPr lang="sl-SI" sz="2000" dirty="0"/>
              <a:t>vodo</a:t>
            </a:r>
            <a:br>
              <a:rPr lang="sl-SI" sz="2000" dirty="0"/>
            </a:br>
            <a:r>
              <a:rPr lang="sl-SI" sz="2000" dirty="0"/>
              <a:t> med ljudmi in ekosistemi.</a:t>
            </a:r>
          </a:p>
          <a:p>
            <a:endParaRPr lang="x-none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773CEC7C-08D6-7D4A-A3EA-0E91A99344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25581">
            <a:off x="474588" y="5401389"/>
            <a:ext cx="2268019" cy="1551151"/>
          </a:xfrm>
          <a:prstGeom prst="rect">
            <a:avLst/>
          </a:prstGeom>
        </p:spPr>
      </p:pic>
      <p:sp>
        <p:nvSpPr>
          <p:cNvPr id="5" name="Desna puščica 4"/>
          <p:cNvSpPr/>
          <p:nvPr/>
        </p:nvSpPr>
        <p:spPr>
          <a:xfrm>
            <a:off x="3236067" y="1776918"/>
            <a:ext cx="311285" cy="1636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" name="Desna puščica 5"/>
          <p:cNvSpPr/>
          <p:nvPr/>
        </p:nvSpPr>
        <p:spPr>
          <a:xfrm>
            <a:off x="7658890" y="2612481"/>
            <a:ext cx="311285" cy="1636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" name="Desna puščica 6"/>
          <p:cNvSpPr/>
          <p:nvPr/>
        </p:nvSpPr>
        <p:spPr>
          <a:xfrm>
            <a:off x="4059676" y="3359284"/>
            <a:ext cx="311285" cy="1636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          </a:t>
            </a:r>
            <a:endParaRPr lang="sl-SI" dirty="0"/>
          </a:p>
        </p:txBody>
      </p:sp>
      <p:sp>
        <p:nvSpPr>
          <p:cNvPr id="8" name="Desna puščica 7"/>
          <p:cNvSpPr/>
          <p:nvPr/>
        </p:nvSpPr>
        <p:spPr>
          <a:xfrm>
            <a:off x="5369667" y="4571999"/>
            <a:ext cx="311285" cy="1636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          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19697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1FE460BA-630E-E444-886D-5A532400C0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35738">
            <a:off x="190291" y="5644239"/>
            <a:ext cx="1955074" cy="128147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211CFFED-C63A-B14A-9C18-D054B9513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>
            <a:normAutofit/>
          </a:bodyPr>
          <a:lstStyle/>
          <a:p>
            <a:r>
              <a:rPr lang="sl-SI" sz="3200" dirty="0" smtClean="0"/>
              <a:t>Mokrišča za vzdrževanje vode</a:t>
            </a:r>
            <a:endParaRPr lang="x-none" sz="32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61B8C94-3310-4E46-BFF8-E719807A90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5077" y="1593491"/>
            <a:ext cx="7886700" cy="422110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l-SI" dirty="0" smtClean="0"/>
              <a:t>Imamo lahko </a:t>
            </a:r>
            <a:r>
              <a:rPr lang="sl-SI" dirty="0"/>
              <a:t>dovolj vode, če </a:t>
            </a:r>
            <a:r>
              <a:rPr lang="sl-SI" dirty="0" smtClean="0"/>
              <a:t>mokrišča in vodo bolje cenimo </a:t>
            </a:r>
            <a:r>
              <a:rPr lang="sl-SI" dirty="0"/>
              <a:t>in </a:t>
            </a:r>
            <a:r>
              <a:rPr lang="sl-SI" dirty="0" smtClean="0"/>
              <a:t>z njimi bolje upravljamo       so naša skupna odgovornost:</a:t>
            </a:r>
            <a:endParaRPr lang="sl-SI" dirty="0"/>
          </a:p>
          <a:p>
            <a:pPr lvl="0"/>
            <a:r>
              <a:rPr lang="sl-SI" b="1" dirty="0">
                <a:solidFill>
                  <a:srgbClr val="0070C0"/>
                </a:solidFill>
              </a:rPr>
              <a:t>Prenehajmo uničevati in začnimo obnavljati </a:t>
            </a:r>
          </a:p>
          <a:p>
            <a:pPr lvl="1"/>
            <a:r>
              <a:rPr lang="sl-SI" dirty="0" smtClean="0"/>
              <a:t>Varstvo, </a:t>
            </a:r>
            <a:r>
              <a:rPr lang="sl-SI" dirty="0"/>
              <a:t>obnova in preudarna raba mokrišč </a:t>
            </a:r>
            <a:r>
              <a:rPr lang="sl-SI" dirty="0" smtClean="0"/>
              <a:t>lahko pripomorejo, da je zagotavljanje povečane potrebe </a:t>
            </a:r>
            <a:r>
              <a:rPr lang="sl-SI" dirty="0"/>
              <a:t>po </a:t>
            </a:r>
            <a:r>
              <a:rPr lang="sl-SI" dirty="0" smtClean="0"/>
              <a:t>vodi trajnostno.</a:t>
            </a:r>
            <a:endParaRPr lang="sl-SI" dirty="0"/>
          </a:p>
          <a:p>
            <a:pPr lvl="0"/>
            <a:r>
              <a:rPr lang="sl-SI" b="1" dirty="0">
                <a:solidFill>
                  <a:srgbClr val="0070C0"/>
                </a:solidFill>
              </a:rPr>
              <a:t>Celostno </a:t>
            </a:r>
            <a:r>
              <a:rPr lang="sl-SI" b="1" dirty="0" smtClean="0">
                <a:solidFill>
                  <a:srgbClr val="0070C0"/>
                </a:solidFill>
              </a:rPr>
              <a:t>upravljajmo z </a:t>
            </a:r>
            <a:r>
              <a:rPr lang="sl-SI" b="1" dirty="0">
                <a:solidFill>
                  <a:srgbClr val="0070C0"/>
                </a:solidFill>
              </a:rPr>
              <a:t>vodnimi viri </a:t>
            </a:r>
          </a:p>
          <a:p>
            <a:pPr lvl="1"/>
            <a:r>
              <a:rPr lang="sl-SI" dirty="0"/>
              <a:t>Uskladiti je treba količino vode, zemljišča in vire, da zagotovimo največjo mogočo družbeno in gospodarsko blaginjo, ne da bi ogrozili vzdržnost ekosistemov.</a:t>
            </a:r>
          </a:p>
          <a:p>
            <a:pPr marL="0" indent="0">
              <a:buNone/>
            </a:pPr>
            <a:endParaRPr lang="sl-SI" b="1" dirty="0"/>
          </a:p>
          <a:p>
            <a:pPr>
              <a:buClr>
                <a:schemeClr val="accent5">
                  <a:lumMod val="75000"/>
                </a:schemeClr>
              </a:buClr>
              <a:buFont typeface="Wingdings" pitchFamily="2" charset="2"/>
              <a:buChar char="§"/>
            </a:pPr>
            <a:endParaRPr lang="x-none" sz="1800" b="1" dirty="0"/>
          </a:p>
          <a:p>
            <a:endParaRPr lang="x-none" sz="1800" dirty="0"/>
          </a:p>
          <a:p>
            <a:endParaRPr lang="x-none" sz="1650" dirty="0"/>
          </a:p>
          <a:p>
            <a:endParaRPr lang="x-none" dirty="0"/>
          </a:p>
        </p:txBody>
      </p:sp>
      <p:sp>
        <p:nvSpPr>
          <p:cNvPr id="5" name="Desna puščica 4"/>
          <p:cNvSpPr/>
          <p:nvPr/>
        </p:nvSpPr>
        <p:spPr>
          <a:xfrm>
            <a:off x="5161972" y="2126095"/>
            <a:ext cx="311285" cy="1636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     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039996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B751F4D-8566-6645-ABC1-1E44A61DA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450" y="20749"/>
            <a:ext cx="7886700" cy="1361737"/>
          </a:xfrm>
        </p:spPr>
        <p:txBody>
          <a:bodyPr>
            <a:normAutofit/>
          </a:bodyPr>
          <a:lstStyle/>
          <a:p>
            <a:r>
              <a:rPr lang="sl-SI" sz="3200" dirty="0" smtClean="0"/>
              <a:t>Mokrišča</a:t>
            </a:r>
            <a:r>
              <a:rPr lang="en-GB" sz="3200" dirty="0" smtClean="0"/>
              <a:t>: </a:t>
            </a:r>
            <a:r>
              <a:rPr lang="sl-SI" sz="3200" dirty="0" smtClean="0"/>
              <a:t>ohranimo in preudarno rabimo</a:t>
            </a:r>
            <a:r>
              <a:rPr lang="en-GB" sz="3200" dirty="0" smtClean="0"/>
              <a:t> </a:t>
            </a:r>
            <a:r>
              <a:rPr lang="en-GB" dirty="0" smtClean="0"/>
              <a:t> </a:t>
            </a:r>
            <a:r>
              <a:rPr lang="en-GB" sz="1500" b="1" dirty="0">
                <a:solidFill>
                  <a:srgbClr val="FF0000"/>
                </a:solidFill>
              </a:rPr>
              <a:t/>
            </a:r>
            <a:br>
              <a:rPr lang="en-GB" sz="1500" b="1" dirty="0">
                <a:solidFill>
                  <a:srgbClr val="FF0000"/>
                </a:solidFill>
              </a:rPr>
            </a:br>
            <a:endParaRPr lang="x-none" sz="15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0759E4A-134C-1647-A1EC-2FA2334553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0242" y="1487248"/>
            <a:ext cx="7886700" cy="39575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l-SI" b="1" dirty="0">
                <a:solidFill>
                  <a:schemeClr val="accent1"/>
                </a:solidFill>
              </a:rPr>
              <a:t>Kaj lahko </a:t>
            </a:r>
            <a:r>
              <a:rPr lang="sl-SI" b="1" dirty="0" smtClean="0">
                <a:solidFill>
                  <a:schemeClr val="accent1"/>
                </a:solidFill>
              </a:rPr>
              <a:t>storimo? </a:t>
            </a:r>
            <a:endParaRPr lang="sl-SI" b="1" dirty="0">
              <a:solidFill>
                <a:schemeClr val="accent1"/>
              </a:solidFill>
            </a:endParaRPr>
          </a:p>
          <a:p>
            <a:pPr lvl="0"/>
            <a:r>
              <a:rPr lang="sl-SI" sz="1800" dirty="0"/>
              <a:t>Ne </a:t>
            </a:r>
            <a:r>
              <a:rPr lang="sl-SI" sz="1800" dirty="0" smtClean="0"/>
              <a:t>gradimo jezov, kanalov </a:t>
            </a:r>
            <a:r>
              <a:rPr lang="sl-SI" sz="1800" dirty="0"/>
              <a:t>in ne </a:t>
            </a:r>
            <a:r>
              <a:rPr lang="sl-SI" sz="1800" dirty="0" smtClean="0"/>
              <a:t>izsušujemo</a:t>
            </a:r>
            <a:endParaRPr lang="sl-SI" sz="1800" dirty="0"/>
          </a:p>
          <a:p>
            <a:pPr lvl="0"/>
            <a:r>
              <a:rPr lang="sl-SI" sz="1800" b="1" dirty="0"/>
              <a:t>Industrijski sektor </a:t>
            </a:r>
            <a:r>
              <a:rPr lang="sl-SI" sz="1800" dirty="0"/>
              <a:t>ima </a:t>
            </a:r>
            <a:r>
              <a:rPr lang="sl-SI" sz="1800" dirty="0" smtClean="0"/>
              <a:t>možnost, </a:t>
            </a:r>
            <a:r>
              <a:rPr lang="sl-SI" sz="1800" dirty="0"/>
              <a:t>da zmanjša </a:t>
            </a:r>
            <a:r>
              <a:rPr lang="sl-SI" sz="1800" dirty="0" smtClean="0"/>
              <a:t>porabo </a:t>
            </a:r>
            <a:r>
              <a:rPr lang="sl-SI" sz="1800" dirty="0"/>
              <a:t>vode </a:t>
            </a:r>
            <a:r>
              <a:rPr lang="sl-SI" sz="1800" dirty="0" smtClean="0"/>
              <a:t>za 50</a:t>
            </a:r>
            <a:r>
              <a:rPr lang="sl-SI" sz="1800" dirty="0"/>
              <a:t> %.</a:t>
            </a:r>
          </a:p>
          <a:p>
            <a:pPr lvl="0"/>
            <a:r>
              <a:rPr lang="sl-SI" sz="1800" b="1" dirty="0"/>
              <a:t>V kmetijstvu </a:t>
            </a:r>
            <a:r>
              <a:rPr lang="sl-SI" sz="1800" dirty="0"/>
              <a:t>lahko </a:t>
            </a:r>
            <a:r>
              <a:rPr lang="sl-SI" sz="1800" dirty="0" smtClean="0"/>
              <a:t>pridelujemo hrano </a:t>
            </a:r>
            <a:r>
              <a:rPr lang="sl-SI" sz="1800" u="sng" dirty="0" smtClean="0"/>
              <a:t>in</a:t>
            </a:r>
            <a:r>
              <a:rPr lang="sl-SI" sz="1800" dirty="0" smtClean="0"/>
              <a:t> </a:t>
            </a:r>
            <a:r>
              <a:rPr lang="sl-SI" sz="1800" dirty="0"/>
              <a:t>hkrati </a:t>
            </a:r>
            <a:r>
              <a:rPr lang="sl-SI" sz="1800" dirty="0" smtClean="0"/>
              <a:t>postanemo </a:t>
            </a:r>
            <a:r>
              <a:rPr lang="sl-SI" sz="1800" dirty="0"/>
              <a:t>skrbniki mokrišč/vode.</a:t>
            </a:r>
          </a:p>
          <a:p>
            <a:pPr lvl="0"/>
            <a:r>
              <a:rPr lang="sl-SI" sz="1800" b="1" dirty="0" smtClean="0"/>
              <a:t>Ne tratimo hrane</a:t>
            </a:r>
            <a:r>
              <a:rPr lang="sl-SI" sz="1800" dirty="0" smtClean="0"/>
              <a:t>: za 1,3</a:t>
            </a:r>
            <a:r>
              <a:rPr lang="sl-SI" sz="1800" dirty="0"/>
              <a:t> milijarde ton </a:t>
            </a:r>
            <a:r>
              <a:rPr lang="sl-SI" sz="1800" dirty="0" smtClean="0"/>
              <a:t>hrane, ki jo letno zavržemo od </a:t>
            </a:r>
            <a:r>
              <a:rPr lang="sl-SI" sz="1800" dirty="0"/>
              <a:t>vil do vilic, </a:t>
            </a:r>
            <a:r>
              <a:rPr lang="sl-SI" sz="1800" dirty="0" smtClean="0"/>
              <a:t>porabimo toliko </a:t>
            </a:r>
            <a:r>
              <a:rPr lang="sl-SI" sz="1800" dirty="0"/>
              <a:t>vode, da bi vsako leto trikrat napolnili Ženevsko jezero.</a:t>
            </a:r>
          </a:p>
          <a:p>
            <a:pPr lvl="0"/>
            <a:r>
              <a:rPr lang="sl-SI" sz="1800" b="1" dirty="0" smtClean="0"/>
              <a:t>Investirajmo v mokrišča </a:t>
            </a:r>
            <a:r>
              <a:rPr lang="sl-SI" sz="1800" dirty="0" smtClean="0"/>
              <a:t>- naravne </a:t>
            </a:r>
            <a:r>
              <a:rPr lang="sl-SI" sz="1800" dirty="0"/>
              <a:t>rešitve za </a:t>
            </a:r>
            <a:r>
              <a:rPr lang="sl-SI" sz="1800" dirty="0" smtClean="0"/>
              <a:t>upravljanje z </a:t>
            </a:r>
            <a:r>
              <a:rPr lang="sl-SI" sz="1800" dirty="0"/>
              <a:t>vodnimi </a:t>
            </a:r>
            <a:r>
              <a:rPr lang="sl-SI" sz="1800" dirty="0" smtClean="0"/>
              <a:t>viri (trenutno manj </a:t>
            </a:r>
            <a:r>
              <a:rPr lang="sl-SI" sz="1800" dirty="0"/>
              <a:t>kot 1 </a:t>
            </a:r>
            <a:r>
              <a:rPr lang="sl-SI" sz="1800" dirty="0" smtClean="0"/>
              <a:t>%). </a:t>
            </a:r>
            <a:endParaRPr lang="sl-SI" sz="1800" dirty="0"/>
          </a:p>
          <a:p>
            <a:pPr lvl="0"/>
            <a:r>
              <a:rPr lang="sl-SI" sz="1800" b="1" dirty="0" smtClean="0"/>
              <a:t>Celostno upravljamo z </a:t>
            </a:r>
            <a:r>
              <a:rPr lang="sl-SI" sz="1800" b="1" dirty="0"/>
              <a:t>vodnimi viri </a:t>
            </a:r>
            <a:r>
              <a:rPr lang="sl-SI" sz="1800" dirty="0" smtClean="0"/>
              <a:t>– </a:t>
            </a:r>
            <a:r>
              <a:rPr lang="sl-SI" sz="1800" dirty="0" err="1" smtClean="0"/>
              <a:t>medsektorsko</a:t>
            </a:r>
            <a:r>
              <a:rPr lang="sl-SI" sz="1800" dirty="0" smtClean="0"/>
              <a:t> ter </a:t>
            </a:r>
            <a:r>
              <a:rPr lang="sl-SI" sz="1800" dirty="0"/>
              <a:t>načrtovanje </a:t>
            </a:r>
            <a:r>
              <a:rPr lang="sl-SI" sz="1800" dirty="0" smtClean="0"/>
              <a:t>na </a:t>
            </a:r>
            <a:r>
              <a:rPr lang="sl-SI" sz="1800" dirty="0"/>
              <a:t>lokalni, državni in mednarodni ravni.</a:t>
            </a:r>
          </a:p>
          <a:p>
            <a:endParaRPr lang="x-none" sz="1800" dirty="0"/>
          </a:p>
          <a:p>
            <a:endParaRPr lang="x-none" sz="1800" dirty="0"/>
          </a:p>
          <a:p>
            <a:pPr marL="0" indent="0">
              <a:buNone/>
            </a:pPr>
            <a:endParaRPr lang="x-none" sz="1800" dirty="0"/>
          </a:p>
          <a:p>
            <a:pPr marL="0" indent="0">
              <a:buNone/>
            </a:pPr>
            <a:endParaRPr lang="x-none" sz="1800" dirty="0"/>
          </a:p>
          <a:p>
            <a:pPr marL="0" indent="0">
              <a:buNone/>
            </a:pPr>
            <a:endParaRPr lang="x-none" sz="18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1EEFDA3E-482C-8B46-BD71-04D8E0316D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730953">
            <a:off x="841145" y="5701730"/>
            <a:ext cx="918745" cy="1117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43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38B72E4-A606-F141-805C-F384FCBB6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>
            <a:normAutofit/>
          </a:bodyPr>
          <a:lstStyle/>
          <a:p>
            <a:r>
              <a:rPr lang="sl-SI" sz="3200" dirty="0" smtClean="0"/>
              <a:t>Povežimo se!</a:t>
            </a:r>
            <a:endParaRPr lang="x-none" sz="32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xmlns="" id="{9140F04C-0118-A040-8B16-99F1B49BA6A3}"/>
              </a:ext>
            </a:extLst>
          </p:cNvPr>
          <p:cNvSpPr txBox="1"/>
          <p:nvPr/>
        </p:nvSpPr>
        <p:spPr>
          <a:xfrm>
            <a:off x="424543" y="65205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  <p:pic>
        <p:nvPicPr>
          <p:cNvPr id="8" name="Slika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4973" y="4191662"/>
            <a:ext cx="1395014" cy="1395014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2912" y="4059959"/>
            <a:ext cx="2239185" cy="1526717"/>
          </a:xfrm>
          <a:prstGeom prst="rect">
            <a:avLst/>
          </a:prstGeom>
        </p:spPr>
      </p:pic>
      <p:sp>
        <p:nvSpPr>
          <p:cNvPr id="9" name="AutoShape 2" descr="https://www.ramsar.org/sites/default/files/documents/library/wetlands_sdgs_e__page_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  <p:pic>
        <p:nvPicPr>
          <p:cNvPr id="11" name="Picture 7" descr="1879_lar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4340246"/>
            <a:ext cx="2391782" cy="1246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xmlns="" id="{41AEAE28-D1F8-3C42-8721-39FE93D5D5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397" y="1783287"/>
            <a:ext cx="7886700" cy="145906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l-SI" sz="1800" dirty="0" smtClean="0"/>
              <a:t>Gradivo na </a:t>
            </a:r>
            <a:r>
              <a:rPr lang="sl-SI" sz="1800" dirty="0"/>
              <a:t>spletni strani </a:t>
            </a:r>
            <a:r>
              <a:rPr lang="en-US" sz="1800" u="sng" dirty="0">
                <a:solidFill>
                  <a:srgbClr val="00B050"/>
                </a:solidFill>
              </a:rPr>
              <a:t>worldwetlandsday.org</a:t>
            </a:r>
          </a:p>
          <a:p>
            <a:r>
              <a:rPr lang="en-US" sz="1800" b="1" dirty="0"/>
              <a:t>#</a:t>
            </a:r>
            <a:r>
              <a:rPr lang="en-US" sz="1800" b="1" dirty="0" err="1"/>
              <a:t>RestoreWetlands</a:t>
            </a:r>
            <a:endParaRPr lang="en-US" sz="1800" dirty="0"/>
          </a:p>
          <a:p>
            <a:r>
              <a:rPr lang="sl-SI" sz="1800" b="1" dirty="0"/>
              <a:t>Poskrbite za bližnja mokrišča</a:t>
            </a:r>
          </a:p>
          <a:p>
            <a:r>
              <a:rPr lang="sl-SI" sz="1800" b="1" dirty="0"/>
              <a:t>Prispevajte k doseganju trajnostnih ciljev</a:t>
            </a:r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1254405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A902BC2-D204-0E4F-A5D7-F7D5ADF0C259}"/>
              </a:ext>
            </a:extLst>
          </p:cNvPr>
          <p:cNvSpPr txBox="1"/>
          <p:nvPr/>
        </p:nvSpPr>
        <p:spPr>
          <a:xfrm>
            <a:off x="334824" y="1469594"/>
            <a:ext cx="8735607" cy="5493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1350" b="1" dirty="0"/>
              <a:t>Types of wetland; aquaculture; Water pollution; climate change; biodiversity; wetland loss; sustainability</a:t>
            </a:r>
            <a:r>
              <a:rPr lang="x-none" sz="1350" dirty="0"/>
              <a:t> – </a:t>
            </a:r>
            <a:r>
              <a:rPr lang="x-none" sz="1350" b="1" dirty="0"/>
              <a:t>Global Wetland Outlook </a:t>
            </a:r>
            <a:r>
              <a:rPr lang="en-GB" sz="1350" u="sng" dirty="0">
                <a:hlinkClick r:id="rId2"/>
              </a:rPr>
              <a:t>https://static1.squarespace.com/static/5b256c78e17ba335ea89fe1f/t/5ca36fb7419202af31e1de33/1554214861856/Ramsar+GWO_ENGLISH_WEB+2019UPDATE.pdf</a:t>
            </a:r>
            <a:r>
              <a:rPr lang="en-GB" sz="1350" dirty="0"/>
              <a:t> p22-24, p40, p43, p6, p61, p19</a:t>
            </a:r>
          </a:p>
          <a:p>
            <a:r>
              <a:rPr lang="en-GB" sz="1350" b="1" dirty="0"/>
              <a:t>Wetlands take care of water </a:t>
            </a:r>
            <a:r>
              <a:rPr lang="en-GB" sz="1350" u="sng" dirty="0">
                <a:solidFill>
                  <a:srgbClr val="0563C1"/>
                </a:solidFill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https://www.ramsar.org/sites/default/files/documents/library/leaflet_1.pdf    </a:t>
            </a:r>
            <a:r>
              <a:rPr lang="en-GB" sz="1350" u="sng" dirty="0"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p4</a:t>
            </a:r>
            <a:r>
              <a:rPr lang="en-GB" sz="1350" dirty="0"/>
              <a:t>, p8</a:t>
            </a:r>
            <a:endParaRPr lang="x-none" sz="1350" dirty="0"/>
          </a:p>
          <a:p>
            <a:r>
              <a:rPr lang="en-GB" sz="1350" u="sng" dirty="0">
                <a:hlinkClick r:id="rId4"/>
              </a:rPr>
              <a:t>https://docs.wbcsd.org/2019/12/WBCSD_Feeding_3.5_billion-Innovative_finance_for_Climate-Smart_Rice.pdf</a:t>
            </a:r>
            <a:r>
              <a:rPr lang="x-none" sz="1350" dirty="0"/>
              <a:t> </a:t>
            </a:r>
          </a:p>
          <a:p>
            <a:r>
              <a:rPr lang="en-US" sz="1350" b="1" dirty="0"/>
              <a:t>Ramsar news release</a:t>
            </a:r>
            <a:r>
              <a:rPr lang="en-US" sz="1350" dirty="0"/>
              <a:t>, “World’s Most Valuable Ecosystem Disappearing Three Times Faster Than Forests, Warns New Report,” 27 September 2018, </a:t>
            </a:r>
            <a:r>
              <a:rPr lang="en-US" sz="1350" u="sng" dirty="0">
                <a:hlinkClick r:id="rId5"/>
              </a:rPr>
              <a:t>https://www.ramsar.org/news/wetlands-worlds-most-valuable-ecosystem-disappearing-three-times-faster-than-forests-warns-new</a:t>
            </a:r>
            <a:endParaRPr lang="x-none" sz="1350" dirty="0"/>
          </a:p>
          <a:p>
            <a:r>
              <a:rPr lang="en-GB" sz="1350" b="1" dirty="0"/>
              <a:t>Ramsar Factsheet 6 Reservoirs of biodiversity </a:t>
            </a:r>
            <a:r>
              <a:rPr lang="en-GB" sz="1350" u="sng" dirty="0">
                <a:hlinkClick r:id="rId6"/>
              </a:rPr>
              <a:t>https://www.ramsar.org/sites/default/files/documents/library/services_06_e.pdf</a:t>
            </a:r>
            <a:r>
              <a:rPr lang="en-GB" sz="1350" u="sng" dirty="0"/>
              <a:t>  p1</a:t>
            </a:r>
            <a:endParaRPr lang="x-none" sz="1350" dirty="0"/>
          </a:p>
          <a:p>
            <a:r>
              <a:rPr lang="en-GB" sz="1350" b="1" dirty="0"/>
              <a:t>Worth of Wetlands: revised global monetary values of coastal and inland wetland systems </a:t>
            </a:r>
            <a:r>
              <a:rPr lang="en-GB" sz="1350" dirty="0">
                <a:hlinkClick r:id="rId7"/>
              </a:rPr>
              <a:t>https://www.publish.csiro.au/mf/MF18391</a:t>
            </a:r>
            <a:r>
              <a:rPr lang="en-GB" sz="1350" dirty="0"/>
              <a:t> </a:t>
            </a:r>
          </a:p>
          <a:p>
            <a:r>
              <a:rPr lang="en-GB" sz="1350" b="1" dirty="0"/>
              <a:t>World Wetlands Day 2016 </a:t>
            </a:r>
            <a:r>
              <a:rPr lang="en-GB" sz="1350" dirty="0">
                <a:hlinkClick r:id="rId8"/>
              </a:rPr>
              <a:t>https://www.ramsar.org/sites/default/files/wwd16_hand-outs_desktop_print_eng.pdf</a:t>
            </a:r>
            <a:r>
              <a:rPr lang="en-GB" sz="1350" dirty="0"/>
              <a:t> </a:t>
            </a:r>
            <a:endParaRPr lang="x-none" sz="1350" dirty="0"/>
          </a:p>
          <a:p>
            <a:r>
              <a:rPr lang="en-US" sz="1350" dirty="0">
                <a:hlinkClick r:id="rId9"/>
              </a:rPr>
              <a:t>https://sciencing.com/do-wetlands-filter-water-6398284.html</a:t>
            </a:r>
            <a:r>
              <a:rPr lang="en-US" sz="1350" dirty="0"/>
              <a:t> </a:t>
            </a:r>
          </a:p>
          <a:p>
            <a:r>
              <a:rPr lang="en-US" sz="1350" b="1" dirty="0"/>
              <a:t>UN WATER Water Development Report 2020: Water and Climate Change</a:t>
            </a:r>
            <a:endParaRPr lang="x-none" sz="1350" dirty="0"/>
          </a:p>
          <a:p>
            <a:r>
              <a:rPr lang="en-US" sz="1350" u="sng" dirty="0">
                <a:hlinkClick r:id="rId10"/>
              </a:rPr>
              <a:t>https://www.unwater.org/world-water-development-report-2020-water-and-climate-change/</a:t>
            </a:r>
            <a:r>
              <a:rPr lang="en-US" sz="1350" b="1" dirty="0"/>
              <a:t> 21 March 2020</a:t>
            </a:r>
          </a:p>
          <a:p>
            <a:r>
              <a:rPr lang="en-US" sz="135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UNEP/IWMI Ecosystems for water and food security  2011 </a:t>
            </a:r>
            <a:r>
              <a:rPr lang="en-GB" sz="1350" dirty="0">
                <a:hlinkClick r:id="rId11"/>
              </a:rPr>
              <a:t>https://wedocs.unep.org/bitstream/handle/20.500.11822/8002/-Ecosystems%20for%20%20water%20and%20food%20security-20111057.pdf?sequence=3&amp;amp%3BisAllowed=</a:t>
            </a:r>
            <a:r>
              <a:rPr lang="en-GB" sz="1350" dirty="0"/>
              <a:t>  p2, 45, p65</a:t>
            </a:r>
            <a:endParaRPr lang="x-none" sz="1350" dirty="0"/>
          </a:p>
          <a:p>
            <a:r>
              <a:rPr lang="en-US" sz="1350" b="1" dirty="0"/>
              <a:t>UN WATER Water Development Report 2020: Water and Climate Change Facts and Figures</a:t>
            </a:r>
            <a:endParaRPr lang="x-none" sz="1350" dirty="0"/>
          </a:p>
          <a:p>
            <a:r>
              <a:rPr lang="en-GB" sz="1350" u="sng" dirty="0">
                <a:hlinkClick r:id="rId12"/>
              </a:rPr>
              <a:t>https://unesdoc.unesco.org/ark:/48223/pf0000372876.locale=en</a:t>
            </a:r>
            <a:endParaRPr lang="x-none" sz="1350" dirty="0"/>
          </a:p>
          <a:p>
            <a:r>
              <a:rPr lang="en-GB" sz="1350" u="sng" dirty="0">
                <a:hlinkClick r:id="rId13"/>
              </a:rPr>
              <a:t>https://www.unwater.org/water-facts/quality-and-wastewater-2/</a:t>
            </a:r>
            <a:r>
              <a:rPr lang="x-none" sz="1350" dirty="0"/>
              <a:t> </a:t>
            </a:r>
          </a:p>
          <a:p>
            <a:r>
              <a:rPr lang="en-GB" sz="1350" u="sng" dirty="0">
                <a:hlinkClick r:id="rId14"/>
              </a:rPr>
              <a:t>https://www.who.int/news-room/fact-sheets/detail/drinking-water</a:t>
            </a:r>
            <a:r>
              <a:rPr lang="x-none" sz="1350" dirty="0"/>
              <a:t> p6, p7, p10</a:t>
            </a:r>
          </a:p>
          <a:p>
            <a:endParaRPr lang="x-none" sz="1350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xmlns="" id="{211CFFED-C63A-B14A-9C18-D054B9513A38}"/>
              </a:ext>
            </a:extLst>
          </p:cNvPr>
          <p:cNvSpPr txBox="1">
            <a:spLocks/>
          </p:cNvSpPr>
          <p:nvPr/>
        </p:nvSpPr>
        <p:spPr>
          <a:xfrm>
            <a:off x="759278" y="361150"/>
            <a:ext cx="78867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sl-SI" sz="3200" dirty="0" smtClean="0"/>
              <a:t>Viri</a:t>
            </a:r>
            <a:endParaRPr lang="x-none" sz="3200" dirty="0"/>
          </a:p>
        </p:txBody>
      </p:sp>
    </p:spTree>
    <p:extLst>
      <p:ext uri="{BB962C8B-B14F-4D97-AF65-F5344CB8AC3E}">
        <p14:creationId xmlns:p14="http://schemas.microsoft.com/office/powerpoint/2010/main" val="1065078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F63365B-452E-1C47-B8AC-6546FF3948D3}"/>
              </a:ext>
            </a:extLst>
          </p:cNvPr>
          <p:cNvSpPr/>
          <p:nvPr/>
        </p:nvSpPr>
        <p:spPr>
          <a:xfrm>
            <a:off x="243466" y="1574572"/>
            <a:ext cx="8461718" cy="4870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350" b="1" dirty="0"/>
              <a:t>Recent Loss of Freshwater Wetlands Worldwide Valued at $2.7 Trillion per Year</a:t>
            </a:r>
          </a:p>
          <a:p>
            <a:r>
              <a:rPr lang="en-GB" sz="1350" dirty="0">
                <a:hlinkClick r:id="rId2"/>
              </a:rPr>
              <a:t>https://blog.nationalgeographic.org/2014/06/24/recent-loss-of-freshwater-wetlands-worldwide-valued-at-2-7-trillion-per-year/</a:t>
            </a:r>
            <a:r>
              <a:rPr lang="en-GB" sz="1350" dirty="0"/>
              <a:t> </a:t>
            </a:r>
          </a:p>
          <a:p>
            <a:r>
              <a:rPr lang="en-US" sz="135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Geo Wetlands Initiative (GWOS)</a:t>
            </a:r>
            <a:endParaRPr lang="x-none" sz="13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35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https://www.ramsar.org/sites/default/files/documents/library/strp20_agenda_item_5_geo-wetlands_mpaganini.pdf</a:t>
            </a:r>
            <a:endParaRPr lang="x-none" sz="1350" dirty="0"/>
          </a:p>
          <a:p>
            <a:r>
              <a:rPr lang="en-US" sz="1350" b="1" dirty="0"/>
              <a:t>World Humanitarian Data and Trends 2018</a:t>
            </a:r>
            <a:r>
              <a:rPr lang="en-US" sz="1350" dirty="0"/>
              <a:t> </a:t>
            </a:r>
            <a:r>
              <a:rPr lang="en-US" sz="1350" u="sng" dirty="0">
                <a:hlinkClick r:id="rId4"/>
              </a:rPr>
              <a:t>https://www.humanitarianresponse.info/sites/www.humanitarianresponse.info/files/documents/files/whdt2018_web_final_singles.pdf</a:t>
            </a:r>
            <a:r>
              <a:rPr lang="en-US" sz="1350" u="sng" dirty="0"/>
              <a:t>    p34</a:t>
            </a:r>
          </a:p>
          <a:p>
            <a:r>
              <a:rPr lang="x-none" sz="1350" b="1" dirty="0"/>
              <a:t>Global Biodiversity Outlook 5</a:t>
            </a:r>
            <a:r>
              <a:rPr lang="x-none" sz="1350" dirty="0"/>
              <a:t> </a:t>
            </a:r>
            <a:r>
              <a:rPr lang="en-GB" sz="1350" u="sng" dirty="0">
                <a:hlinkClick r:id="rId5"/>
              </a:rPr>
              <a:t>https://www.cbd.int/gbo/gbo5/publication/gbo-5-en.pdf</a:t>
            </a:r>
            <a:r>
              <a:rPr lang="x-none" sz="1350" dirty="0"/>
              <a:t> </a:t>
            </a:r>
            <a:r>
              <a:rPr lang="en-GB" sz="1350" dirty="0"/>
              <a:t>  </a:t>
            </a:r>
            <a:endParaRPr lang="x-none" sz="1350" dirty="0"/>
          </a:p>
          <a:p>
            <a:r>
              <a:rPr lang="en-GB" sz="1350" dirty="0"/>
              <a:t>p57, p68,p141</a:t>
            </a:r>
          </a:p>
          <a:p>
            <a:r>
              <a:rPr lang="en-GB" sz="1350" dirty="0">
                <a:hlinkClick r:id="rId6"/>
              </a:rPr>
              <a:t>https://www.zsl.org/sites/default/files/LPR%202020%20Full%20report.pdf</a:t>
            </a:r>
            <a:r>
              <a:rPr lang="en-GB" sz="1350" dirty="0"/>
              <a:t> p24 </a:t>
            </a:r>
          </a:p>
          <a:p>
            <a:r>
              <a:rPr lang="en-US" sz="1350" b="1" dirty="0"/>
              <a:t>IPCC Fresh water resources </a:t>
            </a:r>
            <a:r>
              <a:rPr lang="en-US" sz="1350" u="sng" dirty="0">
                <a:hlinkClick r:id="rId7"/>
              </a:rPr>
              <a:t>https://www.ipcc.ch/site/assets/uploads/2018/02/WGIIAR5-Chap3_FINAL.pdf</a:t>
            </a:r>
            <a:r>
              <a:rPr lang="en-US" sz="1350" dirty="0"/>
              <a:t>    </a:t>
            </a:r>
            <a:r>
              <a:rPr lang="en-US" sz="1350" u="sng" dirty="0"/>
              <a:t>p232</a:t>
            </a:r>
            <a:endParaRPr lang="en-US" sz="1350" dirty="0"/>
          </a:p>
          <a:p>
            <a:r>
              <a:rPr lang="x-none" sz="135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Hal</a:t>
            </a:r>
            <a:r>
              <a:rPr lang="en-US" sz="135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 the world to face severe water stress by 2030</a:t>
            </a:r>
            <a:r>
              <a:rPr lang="en-US" sz="13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135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https://www.unenvironment.org/news-and-stories/press-release/half-world-face-severe-water-stress-2030-unless-water-use-decouple</a:t>
            </a:r>
            <a:r>
              <a:rPr lang="en-US" sz="135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d 21 March 2016</a:t>
            </a:r>
            <a:endParaRPr lang="x-none" sz="13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35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Water Infrastructure and Investment</a:t>
            </a:r>
            <a:r>
              <a:rPr lang="en-US" sz="13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High Panel on Water </a:t>
            </a:r>
            <a:r>
              <a:rPr lang="x-none" sz="135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9"/>
              </a:rPr>
              <a:t>https://sustainabledevelopment.un.org/content/documents/hlpwater/08-WaterInfrastInvest.pdf </a:t>
            </a:r>
            <a:endParaRPr lang="x-none" sz="1350" u="sng" dirty="0">
              <a:solidFill>
                <a:srgbClr val="0563C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350" b="1" dirty="0"/>
              <a:t>Food wastage: Key facts and figures </a:t>
            </a:r>
            <a:r>
              <a:rPr lang="en-US" sz="1350" dirty="0">
                <a:hlinkClick r:id="rId10"/>
              </a:rPr>
              <a:t>http://www.fao.org/news/story/en/item/196402/icode/</a:t>
            </a:r>
            <a:r>
              <a:rPr lang="en-US" sz="1350" dirty="0"/>
              <a:t> </a:t>
            </a:r>
            <a:endParaRPr lang="x-none" sz="1350" dirty="0"/>
          </a:p>
          <a:p>
            <a:r>
              <a:rPr lang="en-US" sz="1350" b="1" dirty="0"/>
              <a:t>Consumers discard a lot more food than widely believed</a:t>
            </a:r>
            <a:r>
              <a:rPr lang="en-US" sz="1350" dirty="0"/>
              <a:t> </a:t>
            </a:r>
            <a:r>
              <a:rPr lang="x-none" sz="1350" u="sng" dirty="0">
                <a:hlinkClick r:id="rId11"/>
              </a:rPr>
              <a:t>https://journals.plos.org/plosone/article?id=10.1371/journal.pone.0228369</a:t>
            </a:r>
            <a:r>
              <a:rPr lang="x-none" sz="1350" dirty="0"/>
              <a:t>, 12 </a:t>
            </a:r>
            <a:r>
              <a:rPr lang="en-US" sz="1350" dirty="0"/>
              <a:t>February 2020</a:t>
            </a:r>
            <a:endParaRPr lang="x-none" sz="1350" dirty="0"/>
          </a:p>
          <a:p>
            <a:r>
              <a:rPr lang="en-US" sz="1350" b="1" dirty="0"/>
              <a:t>Is the world running out of fresh water?</a:t>
            </a:r>
            <a:r>
              <a:rPr lang="en-US" sz="1350" dirty="0"/>
              <a:t> </a:t>
            </a:r>
            <a:r>
              <a:rPr lang="en-US" sz="1350" dirty="0">
                <a:hlinkClick r:id="rId12"/>
              </a:rPr>
              <a:t>https://www.bbc.com/future/article/20170412-is-the-world-running-out-of-fresh-water</a:t>
            </a:r>
            <a:r>
              <a:rPr lang="en-US" sz="1350" dirty="0"/>
              <a:t> </a:t>
            </a:r>
          </a:p>
          <a:p>
            <a:endParaRPr lang="x-none" sz="1350" dirty="0"/>
          </a:p>
          <a:p>
            <a:endParaRPr lang="x-none" sz="1350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xmlns="" id="{211CFFED-C63A-B14A-9C18-D054B9513A38}"/>
              </a:ext>
            </a:extLst>
          </p:cNvPr>
          <p:cNvSpPr txBox="1">
            <a:spLocks/>
          </p:cNvSpPr>
          <p:nvPr/>
        </p:nvSpPr>
        <p:spPr>
          <a:xfrm>
            <a:off x="759278" y="361150"/>
            <a:ext cx="78867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3200" dirty="0"/>
              <a:t>Sources </a:t>
            </a:r>
            <a:endParaRPr lang="x-none" sz="3200" dirty="0"/>
          </a:p>
        </p:txBody>
      </p:sp>
    </p:spTree>
    <p:extLst>
      <p:ext uri="{BB962C8B-B14F-4D97-AF65-F5344CB8AC3E}">
        <p14:creationId xmlns:p14="http://schemas.microsoft.com/office/powerpoint/2010/main" val="2962750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38B72E4-A606-F141-805C-F384FCBB6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>
            <a:normAutofit/>
          </a:bodyPr>
          <a:lstStyle/>
          <a:p>
            <a:r>
              <a:rPr lang="sl-SI" sz="3200" dirty="0" err="1" smtClean="0"/>
              <a:t>Ramsarska</a:t>
            </a:r>
            <a:r>
              <a:rPr lang="sl-SI" sz="3200" dirty="0" smtClean="0"/>
              <a:t> </a:t>
            </a:r>
            <a:r>
              <a:rPr lang="sl-SI" sz="3200" dirty="0" err="1" smtClean="0"/>
              <a:t>komvencija</a:t>
            </a:r>
            <a:r>
              <a:rPr lang="sl-SI" sz="3200" dirty="0" smtClean="0"/>
              <a:t> o mokriščih</a:t>
            </a:r>
            <a:endParaRPr lang="x-none" sz="32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xmlns="" id="{9140F04C-0118-A040-8B16-99F1B49BA6A3}"/>
              </a:ext>
            </a:extLst>
          </p:cNvPr>
          <p:cNvSpPr txBox="1"/>
          <p:nvPr/>
        </p:nvSpPr>
        <p:spPr>
          <a:xfrm>
            <a:off x="424543" y="65205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5716" y="3264070"/>
            <a:ext cx="3273685" cy="2232058"/>
          </a:xfrm>
          <a:prstGeom prst="rect">
            <a:avLst/>
          </a:prstGeom>
        </p:spPr>
      </p:pic>
      <p:sp>
        <p:nvSpPr>
          <p:cNvPr id="9" name="AutoShape 2" descr="https://www.ramsar.org/sites/default/files/documents/library/wetlands_sdgs_e__page_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009" y="1765129"/>
            <a:ext cx="4153846" cy="1498941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xmlns="" id="{41AEAE28-D1F8-3C42-8721-39FE93D5D5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1301" y="1935803"/>
            <a:ext cx="3050795" cy="1306545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sl-SI" sz="1800" dirty="0" smtClean="0"/>
          </a:p>
          <a:p>
            <a:pPr marL="0" indent="0">
              <a:buNone/>
            </a:pPr>
            <a:endParaRPr lang="sl-SI" sz="1800" b="1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xmlns="" id="{41AEAE28-D1F8-3C42-8721-39FE93D5D55B}"/>
              </a:ext>
            </a:extLst>
          </p:cNvPr>
          <p:cNvSpPr txBox="1">
            <a:spLocks/>
          </p:cNvSpPr>
          <p:nvPr/>
        </p:nvSpPr>
        <p:spPr>
          <a:xfrm>
            <a:off x="1102467" y="4097169"/>
            <a:ext cx="3050795" cy="13065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  <a:buClr>
                <a:schemeClr val="accent5">
                  <a:lumMod val="75000"/>
                </a:schemeClr>
              </a:buClr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sl-SI" sz="1800" smtClean="0"/>
          </a:p>
          <a:p>
            <a:pPr marL="0" indent="0">
              <a:buFont typeface="Arial" panose="020B0604020202020204" pitchFamily="34" charset="0"/>
              <a:buNone/>
            </a:pPr>
            <a:endParaRPr lang="sl-SI" sz="1800" b="1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xmlns="" id="{41AEAE28-D1F8-3C42-8721-39FE93D5D55B}"/>
              </a:ext>
            </a:extLst>
          </p:cNvPr>
          <p:cNvSpPr txBox="1">
            <a:spLocks/>
          </p:cNvSpPr>
          <p:nvPr/>
        </p:nvSpPr>
        <p:spPr>
          <a:xfrm>
            <a:off x="1034375" y="4189583"/>
            <a:ext cx="2953966" cy="11217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  <a:buClr>
                <a:schemeClr val="accent5">
                  <a:lumMod val="75000"/>
                </a:schemeClr>
              </a:buClr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sl-SI" sz="1800" smtClean="0"/>
          </a:p>
          <a:p>
            <a:pPr marL="0" indent="0">
              <a:buFont typeface="Arial" panose="020B0604020202020204" pitchFamily="34" charset="0"/>
              <a:buNone/>
            </a:pPr>
            <a:endParaRPr lang="sl-SI" sz="1800" b="1" dirty="0"/>
          </a:p>
        </p:txBody>
      </p:sp>
    </p:spTree>
    <p:extLst>
      <p:ext uri="{BB962C8B-B14F-4D97-AF65-F5344CB8AC3E}">
        <p14:creationId xmlns:p14="http://schemas.microsoft.com/office/powerpoint/2010/main" val="2331838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38B72E4-A606-F141-805C-F384FCBB6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>
            <a:normAutofit/>
          </a:bodyPr>
          <a:lstStyle/>
          <a:p>
            <a:r>
              <a:rPr lang="sl-SI" sz="3200" dirty="0" err="1" smtClean="0"/>
              <a:t>Ramsarska</a:t>
            </a:r>
            <a:r>
              <a:rPr lang="sl-SI" sz="3200" dirty="0" smtClean="0"/>
              <a:t> </a:t>
            </a:r>
            <a:r>
              <a:rPr lang="sl-SI" sz="3200" dirty="0" err="1" smtClean="0"/>
              <a:t>komvencija</a:t>
            </a:r>
            <a:r>
              <a:rPr lang="sl-SI" sz="3200" dirty="0" smtClean="0"/>
              <a:t> o mokriščih</a:t>
            </a:r>
            <a:endParaRPr lang="x-none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C52DB86-4365-7B4B-95D6-030EA6E9DA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3627" y="1546528"/>
            <a:ext cx="6945548" cy="45295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b="1" dirty="0" smtClean="0">
                <a:solidFill>
                  <a:schemeClr val="accent1"/>
                </a:solidFill>
              </a:rPr>
              <a:t>Prvi medvladni sporazum, ki ohranja ekosistem  - </a:t>
            </a:r>
            <a:r>
              <a:rPr lang="sl-SI" b="1" dirty="0" err="1" smtClean="0">
                <a:solidFill>
                  <a:schemeClr val="accent1"/>
                </a:solidFill>
              </a:rPr>
              <a:t>Ramsar</a:t>
            </a:r>
            <a:r>
              <a:rPr lang="sl-SI" b="1" dirty="0" smtClean="0">
                <a:solidFill>
                  <a:schemeClr val="accent1"/>
                </a:solidFill>
              </a:rPr>
              <a:t>, Iran </a:t>
            </a:r>
            <a:r>
              <a:rPr lang="sl-SI" b="1" i="1" dirty="0" smtClean="0">
                <a:solidFill>
                  <a:schemeClr val="accent1"/>
                </a:solidFill>
              </a:rPr>
              <a:t>1971</a:t>
            </a:r>
          </a:p>
          <a:p>
            <a:pPr marL="457200" lvl="1" indent="0">
              <a:buNone/>
            </a:pPr>
            <a:r>
              <a:rPr lang="sl-SI" dirty="0" smtClean="0"/>
              <a:t>171 držav pogodbenic in</a:t>
            </a:r>
            <a:r>
              <a:rPr lang="en-GB" dirty="0" smtClean="0"/>
              <a:t> 2, 414 </a:t>
            </a:r>
            <a:r>
              <a:rPr lang="en-GB" dirty="0" err="1" smtClean="0"/>
              <a:t>Ramsar</a:t>
            </a:r>
            <a:r>
              <a:rPr lang="sl-SI" dirty="0" err="1" smtClean="0"/>
              <a:t>skih</a:t>
            </a:r>
            <a:r>
              <a:rPr lang="en-GB" dirty="0" smtClean="0"/>
              <a:t> </a:t>
            </a:r>
            <a:r>
              <a:rPr lang="sl-SI" dirty="0" err="1" smtClean="0"/>
              <a:t>lokalitet</a:t>
            </a:r>
            <a:endParaRPr lang="en-GB" dirty="0" smtClean="0"/>
          </a:p>
          <a:p>
            <a:pPr lvl="0"/>
            <a:endParaRPr lang="sl-SI" sz="1200" b="1" dirty="0" smtClean="0"/>
          </a:p>
          <a:p>
            <a:pPr marL="0" lvl="0" indent="0">
              <a:buNone/>
            </a:pPr>
            <a:r>
              <a:rPr lang="sl-SI" b="1" dirty="0" smtClean="0">
                <a:solidFill>
                  <a:schemeClr val="accent1"/>
                </a:solidFill>
              </a:rPr>
              <a:t>UNESCO Man </a:t>
            </a:r>
            <a:r>
              <a:rPr lang="en-GB" b="1" dirty="0" smtClean="0">
                <a:solidFill>
                  <a:schemeClr val="accent1"/>
                </a:solidFill>
              </a:rPr>
              <a:t>and the Biosphere Programme</a:t>
            </a:r>
            <a:r>
              <a:rPr lang="en-GB" dirty="0" smtClean="0">
                <a:solidFill>
                  <a:schemeClr val="accent1"/>
                </a:solidFill>
              </a:rPr>
              <a:t>, </a:t>
            </a:r>
            <a:r>
              <a:rPr lang="sl-SI" dirty="0" smtClean="0">
                <a:solidFill>
                  <a:schemeClr val="accent1"/>
                </a:solidFill>
              </a:rPr>
              <a:t> - Človek in biosfera, </a:t>
            </a:r>
            <a:r>
              <a:rPr lang="en-GB" sz="2400" b="1" dirty="0" err="1" smtClean="0">
                <a:solidFill>
                  <a:schemeClr val="accent1"/>
                </a:solidFill>
              </a:rPr>
              <a:t>Pari</a:t>
            </a:r>
            <a:r>
              <a:rPr lang="sl-SI" sz="2400" b="1" dirty="0" smtClean="0">
                <a:solidFill>
                  <a:schemeClr val="accent1"/>
                </a:solidFill>
              </a:rPr>
              <a:t>z</a:t>
            </a:r>
            <a:r>
              <a:rPr lang="en-GB" b="1" dirty="0" smtClean="0">
                <a:solidFill>
                  <a:schemeClr val="accent1"/>
                </a:solidFill>
              </a:rPr>
              <a:t>, </a:t>
            </a:r>
            <a:r>
              <a:rPr lang="sl-SI" b="1" i="1" dirty="0" smtClean="0">
                <a:solidFill>
                  <a:schemeClr val="accent1"/>
                </a:solidFill>
              </a:rPr>
              <a:t>1971</a:t>
            </a:r>
          </a:p>
          <a:p>
            <a:pPr marL="457200" lvl="1" indent="0">
              <a:buNone/>
            </a:pPr>
            <a:r>
              <a:rPr lang="sl-SI" sz="1800" dirty="0" smtClean="0"/>
              <a:t>129 držav, 714 </a:t>
            </a:r>
            <a:r>
              <a:rPr lang="sl-SI" sz="1800" dirty="0" err="1" smtClean="0"/>
              <a:t>biosfernih</a:t>
            </a:r>
            <a:r>
              <a:rPr lang="sl-SI" sz="1800" dirty="0" smtClean="0"/>
              <a:t> območij</a:t>
            </a:r>
            <a:endParaRPr lang="x-none" sz="18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sl-SI" sz="1200" b="1" dirty="0" smtClean="0">
              <a:solidFill>
                <a:schemeClr val="accent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b="1" dirty="0" smtClean="0">
                <a:solidFill>
                  <a:schemeClr val="accent1"/>
                </a:solidFill>
              </a:rPr>
              <a:t>Mediterranean Wet</a:t>
            </a:r>
            <a:r>
              <a:rPr lang="sl-SI" b="1" dirty="0" smtClean="0">
                <a:solidFill>
                  <a:schemeClr val="accent1"/>
                </a:solidFill>
              </a:rPr>
              <a:t>l</a:t>
            </a:r>
            <a:r>
              <a:rPr lang="en-GB" b="1" dirty="0" smtClean="0">
                <a:solidFill>
                  <a:schemeClr val="accent1"/>
                </a:solidFill>
              </a:rPr>
              <a:t>ands Initiative, </a:t>
            </a:r>
            <a:r>
              <a:rPr lang="en-GB" sz="2400" b="1" dirty="0" err="1" smtClean="0">
                <a:solidFill>
                  <a:schemeClr val="accent1"/>
                </a:solidFill>
              </a:rPr>
              <a:t>Grado</a:t>
            </a:r>
            <a:r>
              <a:rPr lang="en-GB" sz="2400" b="1" dirty="0" smtClean="0">
                <a:solidFill>
                  <a:schemeClr val="accent1"/>
                </a:solidFill>
              </a:rPr>
              <a:t>, </a:t>
            </a:r>
            <a:r>
              <a:rPr lang="en-GB" sz="2400" b="1" i="1" dirty="0" smtClean="0">
                <a:solidFill>
                  <a:schemeClr val="accent1"/>
                </a:solidFill>
              </a:rPr>
              <a:t>1991</a:t>
            </a:r>
          </a:p>
          <a:p>
            <a:pPr marL="457200" lvl="3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6"/>
              </a:buClr>
              <a:buNone/>
            </a:pPr>
            <a:r>
              <a:rPr lang="sl-SI" sz="2400" dirty="0" smtClean="0">
                <a:solidFill>
                  <a:srgbClr val="0070C0"/>
                </a:solidFill>
              </a:rPr>
              <a:t>Mediteranska pobuda za mokrišča </a:t>
            </a:r>
            <a:r>
              <a:rPr lang="sl-SI" dirty="0" smtClean="0"/>
              <a:t>- povezuje </a:t>
            </a:r>
            <a:r>
              <a:rPr lang="en-GB" dirty="0" smtClean="0"/>
              <a:t>3 </a:t>
            </a:r>
            <a:r>
              <a:rPr lang="sl-SI" dirty="0" err="1"/>
              <a:t>r</a:t>
            </a:r>
            <a:r>
              <a:rPr lang="en-GB" dirty="0" err="1" smtClean="0"/>
              <a:t>amsar</a:t>
            </a:r>
            <a:r>
              <a:rPr lang="sl-SI" dirty="0" err="1" smtClean="0"/>
              <a:t>ske</a:t>
            </a:r>
            <a:r>
              <a:rPr lang="en-GB" dirty="0" smtClean="0"/>
              <a:t> </a:t>
            </a:r>
            <a:r>
              <a:rPr lang="sl-SI" dirty="0" smtClean="0"/>
              <a:t>regije</a:t>
            </a:r>
            <a:r>
              <a:rPr lang="en-GB" dirty="0" smtClean="0"/>
              <a:t>, </a:t>
            </a:r>
            <a:r>
              <a:rPr lang="sl-SI" dirty="0" smtClean="0"/>
              <a:t>predhodnik </a:t>
            </a:r>
            <a:r>
              <a:rPr lang="en-GB" dirty="0" smtClean="0"/>
              <a:t>RRIs</a:t>
            </a:r>
            <a:endParaRPr lang="en-GB" sz="2400" b="1" dirty="0">
              <a:solidFill>
                <a:schemeClr val="accent1"/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xmlns="" id="{9140F04C-0118-A040-8B16-99F1B49BA6A3}"/>
              </a:ext>
            </a:extLst>
          </p:cNvPr>
          <p:cNvSpPr txBox="1"/>
          <p:nvPr/>
        </p:nvSpPr>
        <p:spPr>
          <a:xfrm>
            <a:off x="424543" y="65205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396" y="1831632"/>
            <a:ext cx="1525675" cy="1030353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56" y="4568654"/>
            <a:ext cx="1428750" cy="1428750"/>
          </a:xfrm>
          <a:prstGeom prst="rect">
            <a:avLst/>
          </a:prstGeom>
        </p:spPr>
      </p:pic>
      <p:pic>
        <p:nvPicPr>
          <p:cNvPr id="10" name="Picture 7" descr="1879_lar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97" y="3404350"/>
            <a:ext cx="2015876" cy="1050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6808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38B72E4-A606-F141-805C-F384FCBB6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>
            <a:normAutofit/>
          </a:bodyPr>
          <a:lstStyle/>
          <a:p>
            <a:r>
              <a:rPr lang="sl-SI" sz="3200" dirty="0" err="1" smtClean="0"/>
              <a:t>Ramsarska</a:t>
            </a:r>
            <a:r>
              <a:rPr lang="sl-SI" sz="3200" dirty="0" smtClean="0"/>
              <a:t> </a:t>
            </a:r>
            <a:r>
              <a:rPr lang="sl-SI" sz="3200" dirty="0" err="1" smtClean="0"/>
              <a:t>komvencija</a:t>
            </a:r>
            <a:r>
              <a:rPr lang="sl-SI" sz="3200" dirty="0" smtClean="0"/>
              <a:t> o mokriščih</a:t>
            </a:r>
            <a:endParaRPr lang="x-none" sz="32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xmlns="" id="{9140F04C-0118-A040-8B16-99F1B49BA6A3}"/>
              </a:ext>
            </a:extLst>
          </p:cNvPr>
          <p:cNvSpPr txBox="1"/>
          <p:nvPr/>
        </p:nvSpPr>
        <p:spPr>
          <a:xfrm>
            <a:off x="424543" y="65205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  <p:sp>
        <p:nvSpPr>
          <p:cNvPr id="9" name="AutoShape 2" descr="https://www.ramsar.org/sites/default/files/documents/library/wetlands_sdgs_e__page_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xmlns="" id="{41AEAE28-D1F8-3C42-8721-39FE93D5D5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1301" y="1935803"/>
            <a:ext cx="3050795" cy="1306545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sl-SI" sz="1800" dirty="0" smtClean="0"/>
          </a:p>
          <a:p>
            <a:pPr marL="0" indent="0">
              <a:buNone/>
            </a:pPr>
            <a:endParaRPr lang="sl-SI" sz="1800" b="1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xmlns="" id="{41AEAE28-D1F8-3C42-8721-39FE93D5D55B}"/>
              </a:ext>
            </a:extLst>
          </p:cNvPr>
          <p:cNvSpPr txBox="1">
            <a:spLocks/>
          </p:cNvSpPr>
          <p:nvPr/>
        </p:nvSpPr>
        <p:spPr>
          <a:xfrm>
            <a:off x="1102467" y="4097169"/>
            <a:ext cx="3050795" cy="13065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  <a:buClr>
                <a:schemeClr val="accent5">
                  <a:lumMod val="75000"/>
                </a:schemeClr>
              </a:buClr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sl-SI" sz="1800" smtClean="0"/>
          </a:p>
          <a:p>
            <a:pPr marL="0" indent="0">
              <a:buFont typeface="Arial" panose="020B0604020202020204" pitchFamily="34" charset="0"/>
              <a:buNone/>
            </a:pPr>
            <a:endParaRPr lang="sl-SI" sz="1800" b="1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xmlns="" id="{41AEAE28-D1F8-3C42-8721-39FE93D5D55B}"/>
              </a:ext>
            </a:extLst>
          </p:cNvPr>
          <p:cNvSpPr txBox="1">
            <a:spLocks/>
          </p:cNvSpPr>
          <p:nvPr/>
        </p:nvSpPr>
        <p:spPr>
          <a:xfrm>
            <a:off x="1034375" y="4189583"/>
            <a:ext cx="2953966" cy="11217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  <a:buClr>
                <a:schemeClr val="accent5">
                  <a:lumMod val="75000"/>
                </a:schemeClr>
              </a:buClr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sl-SI" sz="1800" smtClean="0"/>
          </a:p>
          <a:p>
            <a:pPr marL="0" indent="0">
              <a:buFont typeface="Arial" panose="020B0604020202020204" pitchFamily="34" charset="0"/>
              <a:buNone/>
            </a:pPr>
            <a:endParaRPr lang="sl-SI" sz="1800" b="1" dirty="0"/>
          </a:p>
        </p:txBody>
      </p:sp>
      <p:pic>
        <p:nvPicPr>
          <p:cNvPr id="11" name="Slika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793" y="1586216"/>
            <a:ext cx="2095500" cy="1428750"/>
          </a:xfrm>
          <a:prstGeom prst="rect">
            <a:avLst/>
          </a:prstGeom>
        </p:spPr>
      </p:pic>
      <p:pic>
        <p:nvPicPr>
          <p:cNvPr id="12" name="Slika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005" y="1622316"/>
            <a:ext cx="1214336" cy="1214336"/>
          </a:xfrm>
          <a:prstGeom prst="rect">
            <a:avLst/>
          </a:prstGeom>
        </p:spPr>
      </p:pic>
      <p:pic>
        <p:nvPicPr>
          <p:cNvPr id="16" name="Slika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9873" y="3134495"/>
            <a:ext cx="2148840" cy="304038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1" y="1716409"/>
            <a:ext cx="2290997" cy="1120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Content Placeholder 2">
            <a:extLst>
              <a:ext uri="{FF2B5EF4-FFF2-40B4-BE49-F238E27FC236}">
                <a16:creationId xmlns:a16="http://schemas.microsoft.com/office/drawing/2014/main" xmlns="" id="{41AEAE28-D1F8-3C42-8721-39FE93D5D55B}"/>
              </a:ext>
            </a:extLst>
          </p:cNvPr>
          <p:cNvSpPr txBox="1">
            <a:spLocks/>
          </p:cNvSpPr>
          <p:nvPr/>
        </p:nvSpPr>
        <p:spPr>
          <a:xfrm>
            <a:off x="4153262" y="3621383"/>
            <a:ext cx="4208833" cy="17823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  <a:buClr>
                <a:schemeClr val="accent5">
                  <a:lumMod val="75000"/>
                </a:schemeClr>
              </a:buClr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b="1" dirty="0" smtClean="0">
                <a:solidFill>
                  <a:srgbClr val="0070C0"/>
                </a:solidFill>
              </a:rPr>
              <a:t>Naš skupni cilj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sl-SI" dirty="0" smtClean="0">
                <a:solidFill>
                  <a:srgbClr val="00B050"/>
                </a:solidFill>
              </a:rPr>
              <a:t>Doseganje ciljev trajnostnega razvoja</a:t>
            </a:r>
          </a:p>
        </p:txBody>
      </p:sp>
    </p:spTree>
    <p:extLst>
      <p:ext uri="{BB962C8B-B14F-4D97-AF65-F5344CB8AC3E}">
        <p14:creationId xmlns:p14="http://schemas.microsoft.com/office/powerpoint/2010/main" val="400172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38B72E4-A606-F141-805C-F384FCBB6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>
            <a:normAutofit/>
          </a:bodyPr>
          <a:lstStyle/>
          <a:p>
            <a:r>
              <a:rPr lang="sl-SI" sz="3200" dirty="0" smtClean="0"/>
              <a:t>Kaj so mokrišča</a:t>
            </a:r>
            <a:r>
              <a:rPr lang="en-GB" sz="3200" dirty="0" smtClean="0"/>
              <a:t>? </a:t>
            </a:r>
            <a:endParaRPr lang="x-none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C52DB86-4365-7B4B-95D6-030EA6E9DA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543" y="154652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b="1" dirty="0">
                <a:solidFill>
                  <a:schemeClr val="accent1"/>
                </a:solidFill>
              </a:rPr>
              <a:t>Mokrišča so lahko slana ali sladkovodna, celinska ali obalna, naravna ali </a:t>
            </a:r>
            <a:r>
              <a:rPr lang="sl-SI" b="1" dirty="0" smtClean="0">
                <a:solidFill>
                  <a:schemeClr val="accent1"/>
                </a:solidFill>
              </a:rPr>
              <a:t>umetna, </a:t>
            </a:r>
          </a:p>
          <a:p>
            <a:pPr marL="0" indent="0">
              <a:buNone/>
            </a:pPr>
            <a:endParaRPr lang="x-none" sz="1000" b="1" dirty="0">
              <a:solidFill>
                <a:schemeClr val="accent1"/>
              </a:solidFill>
            </a:endParaRPr>
          </a:p>
          <a:p>
            <a:pPr lvl="0"/>
            <a:r>
              <a:rPr lang="sl-SI" sz="2000" b="1" dirty="0"/>
              <a:t>Sladkovodna mokrišča: </a:t>
            </a:r>
            <a:r>
              <a:rPr lang="sl-SI" sz="2000" dirty="0"/>
              <a:t>reke, jezera, </a:t>
            </a:r>
            <a:r>
              <a:rPr lang="sl-SI" sz="2000" dirty="0" smtClean="0"/>
              <a:t>mlake, </a:t>
            </a:r>
            <a:r>
              <a:rPr lang="sl-SI" sz="2000" dirty="0"/>
              <a:t>poplavne ravnice, šotišča, barja, močvirja</a:t>
            </a:r>
          </a:p>
          <a:p>
            <a:pPr lvl="0"/>
            <a:r>
              <a:rPr lang="sl-SI" sz="2000" b="1" dirty="0"/>
              <a:t>Slana mokrišča: </a:t>
            </a:r>
            <a:r>
              <a:rPr lang="sl-SI" sz="2000" dirty="0" smtClean="0"/>
              <a:t>rečna</a:t>
            </a:r>
            <a:r>
              <a:rPr lang="sl-SI" sz="2000" b="1" dirty="0" smtClean="0"/>
              <a:t> </a:t>
            </a:r>
            <a:r>
              <a:rPr lang="sl-SI" sz="2000" dirty="0" smtClean="0"/>
              <a:t>ustja</a:t>
            </a:r>
            <a:r>
              <a:rPr lang="sl-SI" sz="2000" dirty="0"/>
              <a:t>, </a:t>
            </a:r>
            <a:r>
              <a:rPr lang="sl-SI" sz="2000" dirty="0" err="1" smtClean="0"/>
              <a:t>poloji</a:t>
            </a:r>
            <a:r>
              <a:rPr lang="sl-SI" sz="2000" dirty="0"/>
              <a:t>, slana močvirja, mangrove, lagune, koralni grebeni, </a:t>
            </a:r>
            <a:r>
              <a:rPr lang="sl-SI" sz="2000" dirty="0" smtClean="0"/>
              <a:t>školjčni grebeni, vodne jame</a:t>
            </a:r>
            <a:endParaRPr lang="sl-SI" sz="2000" dirty="0"/>
          </a:p>
          <a:p>
            <a:pPr lvl="0"/>
            <a:r>
              <a:rPr lang="sl-SI" sz="2000" b="1" dirty="0"/>
              <a:t>Umetna mokrišča: </a:t>
            </a:r>
            <a:r>
              <a:rPr lang="sl-SI" sz="2000" dirty="0"/>
              <a:t>ribniki, riževa polja, </a:t>
            </a:r>
            <a:r>
              <a:rPr lang="sl-SI" sz="2000" dirty="0" smtClean="0"/>
              <a:t>vodni zbiralniki</a:t>
            </a:r>
            <a:r>
              <a:rPr lang="sl-SI" sz="2000" dirty="0"/>
              <a:t>, soline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x-none" sz="2400" smtClean="0"/>
              <a:t> </a:t>
            </a:r>
            <a:endParaRPr lang="x-none" sz="2400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endParaRPr lang="x-none" sz="24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xmlns="" id="{9140F04C-0118-A040-8B16-99F1B49BA6A3}"/>
              </a:ext>
            </a:extLst>
          </p:cNvPr>
          <p:cNvSpPr txBox="1"/>
          <p:nvPr/>
        </p:nvSpPr>
        <p:spPr>
          <a:xfrm>
            <a:off x="424543" y="65205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673061FE-F0EF-604B-940D-2A8EE1E631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908" y="4996094"/>
            <a:ext cx="3309257" cy="180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233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057C81C-D315-C74B-9933-57B35AAC50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2582" y="46104"/>
            <a:ext cx="7886700" cy="1325563"/>
          </a:xfrm>
        </p:spPr>
        <p:txBody>
          <a:bodyPr>
            <a:normAutofit/>
          </a:bodyPr>
          <a:lstStyle/>
          <a:p>
            <a:r>
              <a:rPr lang="sl-SI" sz="3200" dirty="0" smtClean="0"/>
              <a:t>Mokrišča in voda</a:t>
            </a:r>
            <a:endParaRPr lang="x-none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CEB7746-5523-B648-91B3-22025E92E4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824" y="1698489"/>
            <a:ext cx="7691984" cy="367264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l-SI" b="1" i="1" dirty="0">
                <a:solidFill>
                  <a:schemeClr val="accent1"/>
                </a:solidFill>
              </a:rPr>
              <a:t>Voda, voda vsepovsod </a:t>
            </a:r>
            <a:r>
              <a:rPr lang="sl-SI" b="1" dirty="0">
                <a:solidFill>
                  <a:schemeClr val="accent1"/>
                </a:solidFill>
              </a:rPr>
              <a:t>... videti je, da je naš »modri« planet preplavljen z vodo</a:t>
            </a:r>
          </a:p>
          <a:p>
            <a:pPr lvl="0"/>
            <a:r>
              <a:rPr lang="sl-SI" sz="2000" dirty="0"/>
              <a:t>Toda sladka voda obsega samo </a:t>
            </a:r>
            <a:r>
              <a:rPr lang="sl-SI" sz="2000" b="1" dirty="0"/>
              <a:t>2,5 % vseh zalog</a:t>
            </a:r>
            <a:r>
              <a:rPr lang="sl-SI" sz="2000" dirty="0"/>
              <a:t>, ki so večinoma shranjene v ledenikih, ledeniških pokrovih in </a:t>
            </a:r>
            <a:r>
              <a:rPr lang="sl-SI" sz="2000" b="1" dirty="0"/>
              <a:t>podzemnih vodonosnikih. </a:t>
            </a:r>
          </a:p>
          <a:p>
            <a:pPr lvl="0"/>
            <a:r>
              <a:rPr lang="sl-SI" sz="2000" b="1" dirty="0"/>
              <a:t>Manj kot 1 % sladke vode </a:t>
            </a:r>
            <a:r>
              <a:rPr lang="sl-SI" sz="2000" dirty="0"/>
              <a:t>je mogoče uporabiti, 0,3 % je </a:t>
            </a:r>
            <a:r>
              <a:rPr lang="sl-SI" sz="2000" dirty="0" smtClean="0"/>
              <a:t>imamo v </a:t>
            </a:r>
            <a:r>
              <a:rPr lang="sl-SI" sz="2000" dirty="0"/>
              <a:t>rekah in jezerih</a:t>
            </a:r>
            <a:r>
              <a:rPr lang="sl-SI" sz="2000" dirty="0" smtClean="0"/>
              <a:t>.</a:t>
            </a:r>
          </a:p>
          <a:p>
            <a:pPr marL="0" indent="0">
              <a:buNone/>
            </a:pPr>
            <a:r>
              <a:rPr lang="sl-SI" b="1" dirty="0" smtClean="0">
                <a:solidFill>
                  <a:schemeClr val="accent1"/>
                </a:solidFill>
              </a:rPr>
              <a:t>To </a:t>
            </a:r>
            <a:r>
              <a:rPr lang="sl-SI" b="1" dirty="0">
                <a:solidFill>
                  <a:schemeClr val="accent1"/>
                </a:solidFill>
              </a:rPr>
              <a:t>je vsa sladka </a:t>
            </a:r>
            <a:r>
              <a:rPr lang="sl-SI" b="1" dirty="0" smtClean="0">
                <a:solidFill>
                  <a:schemeClr val="accent1"/>
                </a:solidFill>
              </a:rPr>
              <a:t>voda. </a:t>
            </a:r>
            <a:r>
              <a:rPr lang="sl-SI" b="1" dirty="0">
                <a:solidFill>
                  <a:schemeClr val="accent1"/>
                </a:solidFill>
              </a:rPr>
              <a:t>Večino te vode zagotavljajo mokrišča.</a:t>
            </a:r>
            <a:endParaRPr lang="sl-SI" sz="4800" b="1" dirty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</a:pPr>
            <a:endParaRPr lang="x-none" sz="2400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</a:pPr>
            <a:endParaRPr lang="x-none" sz="2400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</a:pPr>
            <a:endParaRPr lang="x-none" sz="240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D8230E04-2A4E-4A4D-A76A-E0FBDAAF9A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325887">
            <a:off x="261038" y="5331251"/>
            <a:ext cx="2034378" cy="1333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444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CED17CE-9B31-154F-A658-110595F686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820" y="19456"/>
            <a:ext cx="7886700" cy="1325563"/>
          </a:xfrm>
        </p:spPr>
        <p:txBody>
          <a:bodyPr>
            <a:normAutofit/>
          </a:bodyPr>
          <a:lstStyle/>
          <a:p>
            <a:r>
              <a:rPr lang="sl-SI" sz="3200" dirty="0" smtClean="0"/>
              <a:t>Neločljivo povezani</a:t>
            </a:r>
            <a:r>
              <a:rPr lang="en-GB" sz="3200" dirty="0" smtClean="0"/>
              <a:t>: </a:t>
            </a:r>
            <a:r>
              <a:rPr lang="sl-SI" sz="3200" dirty="0" smtClean="0"/>
              <a:t>voda in mokrišča</a:t>
            </a:r>
            <a:endParaRPr lang="x-none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AACFEB9-D616-B342-8ACA-CD7DD90BE9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550920"/>
            <a:ext cx="6986227" cy="39585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l-SI" b="1" dirty="0">
                <a:solidFill>
                  <a:schemeClr val="accent1"/>
                </a:solidFill>
              </a:rPr>
              <a:t>Mokrišča so </a:t>
            </a:r>
            <a:r>
              <a:rPr lang="sl-SI" b="1" dirty="0" smtClean="0">
                <a:solidFill>
                  <a:schemeClr val="accent1"/>
                </a:solidFill>
              </a:rPr>
              <a:t>ključnega pomena </a:t>
            </a:r>
            <a:r>
              <a:rPr lang="sl-SI" b="1" dirty="0">
                <a:solidFill>
                  <a:schemeClr val="accent1"/>
                </a:solidFill>
              </a:rPr>
              <a:t>za vodo, saj</a:t>
            </a:r>
            <a:r>
              <a:rPr lang="sl-SI" b="1" dirty="0" smtClean="0">
                <a:solidFill>
                  <a:schemeClr val="accent1"/>
                </a:solidFill>
              </a:rPr>
              <a:t>:</a:t>
            </a:r>
            <a:endParaRPr lang="sl-SI" b="1" dirty="0"/>
          </a:p>
          <a:p>
            <a:pPr lvl="0"/>
            <a:r>
              <a:rPr lang="sl-SI" sz="2000" b="1" dirty="0"/>
              <a:t>prestrezajo in shranjujejo </a:t>
            </a:r>
            <a:r>
              <a:rPr lang="sl-SI" sz="2000" dirty="0"/>
              <a:t>deževnico ter </a:t>
            </a:r>
            <a:r>
              <a:rPr lang="sl-SI" sz="2000" b="1" dirty="0"/>
              <a:t>napajajo</a:t>
            </a:r>
            <a:r>
              <a:rPr lang="sl-SI" sz="2000" dirty="0"/>
              <a:t> podzemne vodonosnike;</a:t>
            </a:r>
          </a:p>
          <a:p>
            <a:pPr lvl="0"/>
            <a:r>
              <a:rPr lang="sl-SI" sz="2000" b="1" dirty="0" smtClean="0"/>
              <a:t>uravnavajo </a:t>
            </a:r>
            <a:r>
              <a:rPr lang="sl-SI" sz="2000" b="1" dirty="0"/>
              <a:t>količino vode in </a:t>
            </a:r>
            <a:r>
              <a:rPr lang="sl-SI" sz="2000" b="1" dirty="0" smtClean="0"/>
              <a:t>skrbijo</a:t>
            </a:r>
            <a:r>
              <a:rPr lang="sl-SI" sz="2000" dirty="0" smtClean="0"/>
              <a:t>, </a:t>
            </a:r>
            <a:r>
              <a:rPr lang="sl-SI" sz="2000" dirty="0"/>
              <a:t>da ob pravem času na pravo mesto sprostijo ustrezno količino vode;</a:t>
            </a:r>
          </a:p>
          <a:p>
            <a:pPr lvl="0"/>
            <a:r>
              <a:rPr lang="sl-SI" sz="2000" b="1" dirty="0"/>
              <a:t>izboljšujejo kakovost vode </a:t>
            </a:r>
            <a:r>
              <a:rPr lang="sl-SI" sz="2000" dirty="0"/>
              <a:t>tako, da odstranjujejo in vsrkavajo onesnaževala.</a:t>
            </a:r>
          </a:p>
          <a:p>
            <a:pPr marL="0" indent="0" algn="r">
              <a:buNone/>
            </a:pPr>
            <a:r>
              <a:rPr lang="sl-SI" b="1" dirty="0" smtClean="0">
                <a:solidFill>
                  <a:schemeClr val="accent1"/>
                </a:solidFill>
              </a:rPr>
              <a:t>Voda je gonilna sila vsakega mokrišča in življenja </a:t>
            </a:r>
            <a:endParaRPr lang="en-US" sz="2400" b="1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endParaRPr lang="en-US" sz="2400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endParaRPr lang="x-none" sz="24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DE91F977-BC86-794A-B751-E6CA678BC8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730953">
            <a:off x="809720" y="5085576"/>
            <a:ext cx="1420200" cy="1726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254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F4B90288-5D1E-D849-962C-4AFD5940FA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25581">
            <a:off x="426760" y="5824025"/>
            <a:ext cx="1658161" cy="113405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35CADEE7-88C4-1048-8CB4-A3B475E11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>
            <a:normAutofit/>
          </a:bodyPr>
          <a:lstStyle/>
          <a:p>
            <a:r>
              <a:rPr lang="sl-SI" sz="3200" dirty="0" smtClean="0"/>
              <a:t>Mokrišča vzdržujejo življenje</a:t>
            </a:r>
            <a:endParaRPr lang="x-none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4F28B7F-2155-0D49-92DB-1A848E4161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595223"/>
            <a:ext cx="8000521" cy="406790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l-SI" b="1" dirty="0">
                <a:solidFill>
                  <a:schemeClr val="accent1"/>
                </a:solidFill>
              </a:rPr>
              <a:t>Skrbijo za naše zdravje </a:t>
            </a:r>
          </a:p>
          <a:p>
            <a:pPr lvl="0"/>
            <a:r>
              <a:rPr lang="sl-SI" sz="2000" b="1" dirty="0" smtClean="0"/>
              <a:t>„Zdrava“ porečja zagotavljajo </a:t>
            </a:r>
            <a:r>
              <a:rPr lang="sl-SI" sz="2000" b="1" dirty="0"/>
              <a:t>neoporečno pitno vodo.</a:t>
            </a:r>
          </a:p>
          <a:p>
            <a:pPr marL="0" indent="0">
              <a:buNone/>
            </a:pPr>
            <a:r>
              <a:rPr lang="sl-SI" b="1" dirty="0">
                <a:solidFill>
                  <a:schemeClr val="accent1"/>
                </a:solidFill>
              </a:rPr>
              <a:t>So vir hrane in </a:t>
            </a:r>
            <a:r>
              <a:rPr lang="sl-SI" b="1" dirty="0" smtClean="0">
                <a:solidFill>
                  <a:schemeClr val="accent1"/>
                </a:solidFill>
              </a:rPr>
              <a:t>njene proizvodnje</a:t>
            </a:r>
            <a:endParaRPr lang="sl-SI" b="1" dirty="0">
              <a:solidFill>
                <a:schemeClr val="accent1"/>
              </a:solidFill>
            </a:endParaRPr>
          </a:p>
          <a:p>
            <a:pPr lvl="0"/>
            <a:r>
              <a:rPr lang="sl-SI" sz="2000" dirty="0" smtClean="0"/>
              <a:t>iz mokrišč dobimo </a:t>
            </a:r>
            <a:r>
              <a:rPr lang="sl-SI" sz="2000" b="1" dirty="0" smtClean="0"/>
              <a:t>večino rib</a:t>
            </a:r>
            <a:r>
              <a:rPr lang="sl-SI" sz="2000" dirty="0" smtClean="0"/>
              <a:t>, ki jih zaužijemo, </a:t>
            </a:r>
          </a:p>
          <a:p>
            <a:pPr lvl="0"/>
            <a:r>
              <a:rPr lang="sl-SI" sz="2000" b="1" dirty="0" smtClean="0"/>
              <a:t>riža</a:t>
            </a:r>
            <a:r>
              <a:rPr lang="sl-SI" sz="2000" dirty="0" smtClean="0"/>
              <a:t> za 3,5 milijarde ljudi in </a:t>
            </a:r>
            <a:r>
              <a:rPr lang="sl-SI" sz="2000" b="1" dirty="0" smtClean="0"/>
              <a:t>vode </a:t>
            </a:r>
            <a:r>
              <a:rPr lang="sl-SI" sz="2000" dirty="0" smtClean="0"/>
              <a:t>za kmetijstvo.</a:t>
            </a:r>
          </a:p>
          <a:p>
            <a:pPr marL="0" indent="0">
              <a:buNone/>
            </a:pPr>
            <a:r>
              <a:rPr lang="sl-SI" b="1" dirty="0" smtClean="0">
                <a:solidFill>
                  <a:schemeClr val="accent1"/>
                </a:solidFill>
              </a:rPr>
              <a:t>So zibelka biotske raznovrstnosti </a:t>
            </a:r>
            <a:endParaRPr lang="sl-SI" b="1" dirty="0">
              <a:solidFill>
                <a:schemeClr val="accent1"/>
              </a:solidFill>
            </a:endParaRPr>
          </a:p>
          <a:p>
            <a:pPr lvl="0"/>
            <a:r>
              <a:rPr lang="sl-SI" sz="2000" b="1" dirty="0"/>
              <a:t>40 %</a:t>
            </a:r>
            <a:r>
              <a:rPr lang="sl-SI" sz="2000" dirty="0"/>
              <a:t> </a:t>
            </a:r>
            <a:r>
              <a:rPr lang="sl-SI" sz="2000" dirty="0" smtClean="0"/>
              <a:t>rastlinskih </a:t>
            </a:r>
            <a:r>
              <a:rPr lang="sl-SI" sz="2000" dirty="0"/>
              <a:t>in živalskih </a:t>
            </a:r>
            <a:r>
              <a:rPr lang="sl-SI" sz="2000" b="1" dirty="0"/>
              <a:t>vrst</a:t>
            </a:r>
            <a:r>
              <a:rPr lang="sl-SI" sz="2000" dirty="0"/>
              <a:t> </a:t>
            </a:r>
            <a:r>
              <a:rPr lang="sl-SI" sz="2000" dirty="0" smtClean="0"/>
              <a:t>na svetu je doma v </a:t>
            </a:r>
            <a:r>
              <a:rPr lang="sl-SI" sz="2000" dirty="0"/>
              <a:t>mokriščih, v sladkovodnih mokriščih vsako leto odkrijejo okoli </a:t>
            </a:r>
            <a:r>
              <a:rPr lang="sl-SI" sz="2000" b="1" dirty="0"/>
              <a:t>200 novih </a:t>
            </a:r>
            <a:r>
              <a:rPr lang="sl-SI" sz="2000" b="1" dirty="0" smtClean="0"/>
              <a:t>vrst rib.</a:t>
            </a:r>
            <a:endParaRPr lang="sl-SI" sz="2000" b="1" dirty="0"/>
          </a:p>
          <a:p>
            <a:pPr marL="0" indent="0">
              <a:buNone/>
            </a:pPr>
            <a:endParaRPr lang="en-GB" sz="1800" dirty="0"/>
          </a:p>
          <a:p>
            <a:endParaRPr lang="en-GB" sz="1800" dirty="0"/>
          </a:p>
          <a:p>
            <a:pPr>
              <a:buFontTx/>
              <a:buChar char="-"/>
            </a:pPr>
            <a:endParaRPr lang="en-GB" sz="1800" dirty="0"/>
          </a:p>
          <a:p>
            <a:pPr>
              <a:buFontTx/>
              <a:buChar char="-"/>
            </a:pPr>
            <a:endParaRPr lang="x-none" dirty="0"/>
          </a:p>
          <a:p>
            <a:pPr>
              <a:buFontTx/>
              <a:buChar char="-"/>
            </a:pPr>
            <a:endParaRPr lang="x-none" dirty="0"/>
          </a:p>
          <a:p>
            <a:endParaRPr lang="x-none" dirty="0"/>
          </a:p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1998152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2110945-D689-9141-8D6F-9FE70A76C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668" y="0"/>
            <a:ext cx="7295060" cy="1325563"/>
          </a:xfrm>
        </p:spPr>
        <p:txBody>
          <a:bodyPr>
            <a:normAutofit/>
          </a:bodyPr>
          <a:lstStyle/>
          <a:p>
            <a:r>
              <a:rPr lang="sl-SI" sz="3200" dirty="0" smtClean="0"/>
              <a:t>Mokrišča in razvoj</a:t>
            </a:r>
            <a:endParaRPr lang="x-none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6BE2867-A977-2647-9ADB-FD84453A2D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7668" y="1593748"/>
            <a:ext cx="7002028" cy="442544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l-SI" b="1" dirty="0">
                <a:solidFill>
                  <a:schemeClr val="accent1"/>
                </a:solidFill>
              </a:rPr>
              <a:t>Podpirajo gospodarstvo</a:t>
            </a:r>
          </a:p>
          <a:p>
            <a:pPr lvl="0"/>
            <a:r>
              <a:rPr lang="sl-SI" sz="2000" dirty="0"/>
              <a:t>M</a:t>
            </a:r>
            <a:r>
              <a:rPr lang="sl-SI" sz="2000" dirty="0" smtClean="0"/>
              <a:t>okrišča zagotavljajo več </a:t>
            </a:r>
            <a:r>
              <a:rPr lang="sl-SI" sz="2000" dirty="0"/>
              <a:t>kot </a:t>
            </a:r>
            <a:r>
              <a:rPr lang="sl-SI" sz="2000" b="1" dirty="0"/>
              <a:t>milijardo</a:t>
            </a:r>
            <a:r>
              <a:rPr lang="sl-SI" sz="2000" dirty="0"/>
              <a:t> </a:t>
            </a:r>
            <a:r>
              <a:rPr lang="sl-SI" sz="2000" dirty="0" smtClean="0"/>
              <a:t>delavnih mest in </a:t>
            </a:r>
            <a:r>
              <a:rPr lang="sl-SI" sz="2000" dirty="0"/>
              <a:t>storitev v vrednosti </a:t>
            </a:r>
            <a:r>
              <a:rPr lang="sl-SI" sz="2000" b="1" dirty="0" smtClean="0"/>
              <a:t>39</a:t>
            </a:r>
            <a:r>
              <a:rPr lang="sl-SI" sz="2000" b="1" dirty="0"/>
              <a:t> bilijonov </a:t>
            </a:r>
            <a:r>
              <a:rPr lang="sl-SI" sz="2000" dirty="0" smtClean="0"/>
              <a:t>evrov na </a:t>
            </a:r>
            <a:r>
              <a:rPr lang="sl-SI" sz="2000" dirty="0"/>
              <a:t>l</a:t>
            </a:r>
            <a:r>
              <a:rPr lang="sl-SI" sz="2000" dirty="0" smtClean="0"/>
              <a:t>eto</a:t>
            </a:r>
            <a:r>
              <a:rPr lang="sl-SI" sz="2000" dirty="0"/>
              <a:t>.</a:t>
            </a:r>
          </a:p>
          <a:p>
            <a:pPr marL="0" indent="0">
              <a:buNone/>
            </a:pPr>
            <a:r>
              <a:rPr lang="sl-SI" b="1" dirty="0" smtClean="0">
                <a:solidFill>
                  <a:schemeClr val="accent1"/>
                </a:solidFill>
              </a:rPr>
              <a:t>Varujejo nas pred </a:t>
            </a:r>
            <a:r>
              <a:rPr lang="sl-SI" b="1" dirty="0">
                <a:solidFill>
                  <a:schemeClr val="accent1"/>
                </a:solidFill>
              </a:rPr>
              <a:t>naravnimi nesrečami</a:t>
            </a:r>
          </a:p>
          <a:p>
            <a:pPr lvl="0"/>
            <a:r>
              <a:rPr lang="sl-SI" sz="2000" dirty="0"/>
              <a:t>Obalna mokrišča </a:t>
            </a:r>
            <a:r>
              <a:rPr lang="sl-SI" sz="2000" dirty="0" smtClean="0"/>
              <a:t>varujejo lokalno prebivalstvo pred </a:t>
            </a:r>
            <a:r>
              <a:rPr lang="sl-SI" sz="2000" dirty="0"/>
              <a:t>neurji.</a:t>
            </a:r>
          </a:p>
          <a:p>
            <a:pPr lvl="0"/>
            <a:r>
              <a:rPr lang="sl-SI" sz="2000" dirty="0"/>
              <a:t>Vsak </a:t>
            </a:r>
            <a:r>
              <a:rPr lang="sl-SI" sz="2000" b="1" dirty="0" smtClean="0"/>
              <a:t>ha</a:t>
            </a:r>
            <a:r>
              <a:rPr lang="sl-SI" sz="2000" dirty="0" smtClean="0"/>
              <a:t> celinskega </a:t>
            </a:r>
            <a:r>
              <a:rPr lang="sl-SI" sz="2000" dirty="0"/>
              <a:t>mokrišča vpije </a:t>
            </a:r>
            <a:r>
              <a:rPr lang="sl-SI" sz="2000" dirty="0" smtClean="0"/>
              <a:t>skoraj </a:t>
            </a:r>
            <a:r>
              <a:rPr lang="sl-SI" sz="2000" b="1" dirty="0" smtClean="0"/>
              <a:t>17</a:t>
            </a:r>
            <a:r>
              <a:rPr lang="sl-SI" sz="2000" b="1" dirty="0"/>
              <a:t> milijona </a:t>
            </a:r>
            <a:r>
              <a:rPr lang="sl-SI" sz="2000" b="1" dirty="0" smtClean="0"/>
              <a:t>litrov </a:t>
            </a:r>
            <a:r>
              <a:rPr lang="sl-SI" sz="2000" dirty="0" smtClean="0"/>
              <a:t>poplavne </a:t>
            </a:r>
            <a:r>
              <a:rPr lang="sl-SI" sz="2000" dirty="0"/>
              <a:t>vode.</a:t>
            </a:r>
          </a:p>
          <a:p>
            <a:pPr marL="0" indent="0">
              <a:buNone/>
            </a:pPr>
            <a:r>
              <a:rPr lang="sl-SI" b="1" dirty="0" smtClean="0">
                <a:solidFill>
                  <a:schemeClr val="accent1"/>
                </a:solidFill>
              </a:rPr>
              <a:t>Blažijo podnebne </a:t>
            </a:r>
            <a:r>
              <a:rPr lang="sl-SI" b="1" dirty="0">
                <a:solidFill>
                  <a:schemeClr val="accent1"/>
                </a:solidFill>
              </a:rPr>
              <a:t>spremembe</a:t>
            </a:r>
          </a:p>
          <a:p>
            <a:pPr lvl="0"/>
            <a:r>
              <a:rPr lang="sl-SI" sz="2000" dirty="0" smtClean="0"/>
              <a:t>Šotna barja, </a:t>
            </a:r>
            <a:r>
              <a:rPr lang="sl-SI" sz="2000" dirty="0"/>
              <a:t>mangrove, slana močvirja in </a:t>
            </a:r>
            <a:r>
              <a:rPr lang="sl-SI" sz="2000" dirty="0" smtClean="0"/>
              <a:t>rastišča morske trave so med najučinkovitejšimi ekosistemi </a:t>
            </a:r>
            <a:r>
              <a:rPr lang="sl-SI" sz="2000" dirty="0"/>
              <a:t>za prestrezanje in </a:t>
            </a:r>
            <a:r>
              <a:rPr lang="sl-SI" sz="2000" b="1" dirty="0"/>
              <a:t>skladiščenje ogljika</a:t>
            </a:r>
            <a:r>
              <a:rPr lang="sl-SI" sz="2000" dirty="0"/>
              <a:t>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F8A2F899-8C77-BC4D-914C-7F194D92DD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029" y="5354919"/>
            <a:ext cx="841222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615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OTER" val="3page"/>
</p:tagLst>
</file>

<file path=ppt/theme/theme1.xml><?xml version="1.0" encoding="utf-8"?>
<a:theme xmlns:a="http://schemas.openxmlformats.org/drawingml/2006/main" name="Office Them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24484</TotalTime>
  <Words>870</Words>
  <Application>Microsoft Office PowerPoint</Application>
  <PresentationFormat>Diaprojekcija na zaslonu (4:3)</PresentationFormat>
  <Paragraphs>149</Paragraphs>
  <Slides>18</Slides>
  <Notes>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18</vt:i4>
      </vt:variant>
    </vt:vector>
  </HeadingPairs>
  <TitlesOfParts>
    <vt:vector size="19" baseType="lpstr">
      <vt:lpstr>Office Theme</vt:lpstr>
      <vt:lpstr>PowerPointova predstavitev</vt:lpstr>
      <vt:lpstr>Ramsarska komvencija o mokriščih</vt:lpstr>
      <vt:lpstr>Ramsarska komvencija o mokriščih</vt:lpstr>
      <vt:lpstr>Ramsarska komvencija o mokriščih</vt:lpstr>
      <vt:lpstr>Kaj so mokrišča? </vt:lpstr>
      <vt:lpstr>Mokrišča in voda</vt:lpstr>
      <vt:lpstr>Neločljivo povezani: voda in mokrišča</vt:lpstr>
      <vt:lpstr>Mokrišča vzdržujejo življenje</vt:lpstr>
      <vt:lpstr>Mokrišča in razvoj</vt:lpstr>
      <vt:lpstr>Potrebe in poraba vode</vt:lpstr>
      <vt:lpstr>Izguba mokrišč in pomanjkanje vode</vt:lpstr>
      <vt:lpstr>Kaj to pomeni za ljudi in gospodarstvo</vt:lpstr>
      <vt:lpstr>Izguba mokrišč in planet</vt:lpstr>
      <vt:lpstr>Mokrišča za vzdrževanje vode</vt:lpstr>
      <vt:lpstr>Mokrišča: ohranimo in preudarno rabimo   </vt:lpstr>
      <vt:lpstr>Povežimo se!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Wetlands and water: Securing life together</dc:title>
  <dc:creator>Microsoft Office User</dc:creator>
  <cp:lastModifiedBy>Barbara.Subic</cp:lastModifiedBy>
  <cp:revision>342</cp:revision>
  <cp:lastPrinted>2021-01-28T15:35:33Z</cp:lastPrinted>
  <dcterms:created xsi:type="dcterms:W3CDTF">2020-09-17T07:14:54Z</dcterms:created>
  <dcterms:modified xsi:type="dcterms:W3CDTF">2021-02-01T09:05:45Z</dcterms:modified>
</cp:coreProperties>
</file>