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1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D073-B889-4036-B762-5D1D27F0C17B}" type="datetimeFigureOut">
              <a:rPr lang="LID4096" smtClean="0"/>
              <a:t>08/25/2020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3EBA-7E30-4092-AB2D-BB0D823ACB7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88827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D073-B889-4036-B762-5D1D27F0C17B}" type="datetimeFigureOut">
              <a:rPr lang="LID4096" smtClean="0"/>
              <a:t>08/25/2020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3EBA-7E30-4092-AB2D-BB0D823ACB7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18987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D073-B889-4036-B762-5D1D27F0C17B}" type="datetimeFigureOut">
              <a:rPr lang="LID4096" smtClean="0"/>
              <a:t>08/25/2020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3EBA-7E30-4092-AB2D-BB0D823ACB7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23329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D073-B889-4036-B762-5D1D27F0C17B}" type="datetimeFigureOut">
              <a:rPr lang="LID4096" smtClean="0"/>
              <a:t>08/25/2020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3EBA-7E30-4092-AB2D-BB0D823ACB7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08712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D073-B889-4036-B762-5D1D27F0C17B}" type="datetimeFigureOut">
              <a:rPr lang="LID4096" smtClean="0"/>
              <a:t>08/25/2020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3EBA-7E30-4092-AB2D-BB0D823ACB7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2752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D073-B889-4036-B762-5D1D27F0C17B}" type="datetimeFigureOut">
              <a:rPr lang="LID4096" smtClean="0"/>
              <a:t>08/25/2020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3EBA-7E30-4092-AB2D-BB0D823ACB7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35512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D073-B889-4036-B762-5D1D27F0C17B}" type="datetimeFigureOut">
              <a:rPr lang="LID4096" smtClean="0"/>
              <a:t>08/25/2020</a:t>
            </a:fld>
            <a:endParaRPr lang="LID4096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3EBA-7E30-4092-AB2D-BB0D823ACB7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8865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D073-B889-4036-B762-5D1D27F0C17B}" type="datetimeFigureOut">
              <a:rPr lang="LID4096" smtClean="0"/>
              <a:t>08/25/2020</a:t>
            </a:fld>
            <a:endParaRPr lang="LID4096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3EBA-7E30-4092-AB2D-BB0D823ACB7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03022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D073-B889-4036-B762-5D1D27F0C17B}" type="datetimeFigureOut">
              <a:rPr lang="LID4096" smtClean="0"/>
              <a:t>08/25/2020</a:t>
            </a:fld>
            <a:endParaRPr lang="LID4096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3EBA-7E30-4092-AB2D-BB0D823ACB7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00793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D073-B889-4036-B762-5D1D27F0C17B}" type="datetimeFigureOut">
              <a:rPr lang="LID4096" smtClean="0"/>
              <a:t>08/25/2020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3EBA-7E30-4092-AB2D-BB0D823ACB7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57234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5D073-B889-4036-B762-5D1D27F0C17B}" type="datetimeFigureOut">
              <a:rPr lang="LID4096" smtClean="0"/>
              <a:t>08/25/2020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63EBA-7E30-4092-AB2D-BB0D823ACB7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06795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5D073-B889-4036-B762-5D1D27F0C17B}" type="datetimeFigureOut">
              <a:rPr lang="LID4096" smtClean="0"/>
              <a:t>08/25/2020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63EBA-7E30-4092-AB2D-BB0D823ACB7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50843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1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86D8C-FF0A-4416-86A2-6B7019C932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FDE56D-3AC0-42AF-B8D0-F10A82C1C4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 descr="A picture containing water&#10;&#10;Description automatically generated">
            <a:extLst>
              <a:ext uri="{FF2B5EF4-FFF2-40B4-BE49-F238E27FC236}">
                <a16:creationId xmlns:a16="http://schemas.microsoft.com/office/drawing/2014/main" id="{6AE29206-D3DB-41C4-B671-DE128749A8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90BC32-31F0-4344-8E12-C8E61CB79E1B}"/>
              </a:ext>
            </a:extLst>
          </p:cNvPr>
          <p:cNvSpPr txBox="1"/>
          <p:nvPr/>
        </p:nvSpPr>
        <p:spPr>
          <a:xfrm>
            <a:off x="3040940" y="6119745"/>
            <a:ext cx="30621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l-SI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49000"/>
                    </a:prstClr>
                  </a:innerShdw>
                </a:effectLst>
              </a:rPr>
              <a:t>Janez Kastelic, direktor JZ KPLB</a:t>
            </a:r>
          </a:p>
          <a:p>
            <a:pPr algn="ctr"/>
            <a:r>
              <a:rPr lang="sl-SI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49000"/>
                    </a:prstClr>
                  </a:innerShdw>
                </a:effectLst>
              </a:rPr>
              <a:t>Ig, 28.08.2020</a:t>
            </a:r>
            <a:endParaRPr lang="LID4096" dirty="0">
              <a:solidFill>
                <a:schemeClr val="bg1"/>
              </a:solidFill>
              <a:effectLst>
                <a:innerShdw blurRad="63500" dist="50800">
                  <a:prstClr val="black">
                    <a:alpha val="49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4088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1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water&#10;&#10;Description automatically generated">
            <a:extLst>
              <a:ext uri="{FF2B5EF4-FFF2-40B4-BE49-F238E27FC236}">
                <a16:creationId xmlns:a16="http://schemas.microsoft.com/office/drawing/2014/main" id="{C467E728-901A-489D-8C4A-C36CDC6A6C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-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709C748-56D8-4C87-AA35-AE5262D7FFBF}"/>
              </a:ext>
            </a:extLst>
          </p:cNvPr>
          <p:cNvSpPr/>
          <p:nvPr/>
        </p:nvSpPr>
        <p:spPr>
          <a:xfrm>
            <a:off x="380999" y="379065"/>
            <a:ext cx="8382000" cy="5107334"/>
          </a:xfrm>
          <a:prstGeom prst="rect">
            <a:avLst/>
          </a:prstGeom>
          <a:solidFill>
            <a:srgbClr val="A6A1A5"/>
          </a:solidFill>
          <a:ln>
            <a:solidFill>
              <a:srgbClr val="A6A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ln>
                <a:solidFill>
                  <a:srgbClr val="A6A1A5"/>
                </a:solidFill>
              </a:ln>
              <a:solidFill>
                <a:srgbClr val="A6A1A5"/>
              </a:solidFill>
            </a:endParaRPr>
          </a:p>
        </p:txBody>
      </p:sp>
      <p:pic>
        <p:nvPicPr>
          <p:cNvPr id="13" name="Slika 4">
            <a:extLst>
              <a:ext uri="{FF2B5EF4-FFF2-40B4-BE49-F238E27FC236}">
                <a16:creationId xmlns:a16="http://schemas.microsoft.com/office/drawing/2014/main" id="{6B68CFFC-A00B-49F6-A4CA-6527CEF712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t="4012" r="2427" b="4080"/>
          <a:stretch/>
        </p:blipFill>
        <p:spPr>
          <a:xfrm>
            <a:off x="401414" y="379064"/>
            <a:ext cx="8356746" cy="5107335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1C228E-786C-432A-89B6-78E92F4DAB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099" y="6163051"/>
            <a:ext cx="685801" cy="63176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CD7ED63-74EA-4E7E-B45E-6B0604E0EB12}"/>
              </a:ext>
            </a:extLst>
          </p:cNvPr>
          <p:cNvSpPr txBox="1"/>
          <p:nvPr/>
        </p:nvSpPr>
        <p:spPr>
          <a:xfrm>
            <a:off x="1701886" y="5669280"/>
            <a:ext cx="57402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l-SI" sz="2200" dirty="0">
                <a:solidFill>
                  <a:schemeClr val="bg2"/>
                </a:solidFill>
              </a:rPr>
              <a:t>KARTA KRAJINSKEGA PARKA LJUBLJANSKO BARJE</a:t>
            </a:r>
            <a:endParaRPr lang="LID4096" sz="2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692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1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water&#10;&#10;Description automatically generated">
            <a:extLst>
              <a:ext uri="{FF2B5EF4-FFF2-40B4-BE49-F238E27FC236}">
                <a16:creationId xmlns:a16="http://schemas.microsoft.com/office/drawing/2014/main" id="{C467E728-901A-489D-8C4A-C36CDC6A6C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-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A3198F2-2B91-4C6C-B250-5B156A0B83A2}"/>
              </a:ext>
            </a:extLst>
          </p:cNvPr>
          <p:cNvSpPr/>
          <p:nvPr/>
        </p:nvSpPr>
        <p:spPr>
          <a:xfrm>
            <a:off x="380999" y="1356359"/>
            <a:ext cx="8382000" cy="3655479"/>
          </a:xfrm>
          <a:prstGeom prst="rect">
            <a:avLst/>
          </a:prstGeom>
          <a:solidFill>
            <a:srgbClr val="A6A1A5"/>
          </a:solidFill>
          <a:ln>
            <a:solidFill>
              <a:srgbClr val="A6A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ln>
                <a:solidFill>
                  <a:srgbClr val="A6A1A5"/>
                </a:solidFill>
              </a:ln>
              <a:solidFill>
                <a:srgbClr val="A6A1A5"/>
              </a:solidFill>
            </a:endParaRP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1C228E-786C-432A-89B6-78E92F4DA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099" y="6163051"/>
            <a:ext cx="685801" cy="63176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CD7ED63-74EA-4E7E-B45E-6B0604E0EB12}"/>
              </a:ext>
            </a:extLst>
          </p:cNvPr>
          <p:cNvSpPr txBox="1"/>
          <p:nvPr/>
        </p:nvSpPr>
        <p:spPr>
          <a:xfrm>
            <a:off x="3399630" y="5669280"/>
            <a:ext cx="23447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l-SI" sz="2200" dirty="0">
                <a:solidFill>
                  <a:schemeClr val="bg2"/>
                </a:solidFill>
              </a:rPr>
              <a:t>OSNOVNI PODATKI</a:t>
            </a:r>
            <a:endParaRPr lang="LID4096" sz="2200" dirty="0">
              <a:solidFill>
                <a:schemeClr val="bg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581517-6556-4A53-8871-2DE17456B04A}"/>
              </a:ext>
            </a:extLst>
          </p:cNvPr>
          <p:cNvSpPr txBox="1"/>
          <p:nvPr/>
        </p:nvSpPr>
        <p:spPr>
          <a:xfrm>
            <a:off x="381000" y="1599429"/>
            <a:ext cx="838199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sl-SI" sz="2500" dirty="0">
                <a:solidFill>
                  <a:schemeClr val="bg1"/>
                </a:solidFill>
                <a:latin typeface="+mj-lt"/>
              </a:rPr>
              <a:t>2008: Uredba o KP Ljubljansko barje</a:t>
            </a:r>
          </a:p>
          <a:p>
            <a:pPr marL="342900" indent="-342900">
              <a:buBlip>
                <a:blip r:embed="rId4"/>
              </a:buBlip>
            </a:pPr>
            <a:r>
              <a:rPr lang="sl-SI" sz="2500" dirty="0">
                <a:solidFill>
                  <a:schemeClr val="bg1"/>
                </a:solidFill>
                <a:latin typeface="+mj-lt"/>
              </a:rPr>
              <a:t>2009: Sklep o ustanovitvi Javnega zavoda KPLB</a:t>
            </a:r>
          </a:p>
          <a:p>
            <a:pPr marL="342900" indent="-342900">
              <a:buBlip>
                <a:blip r:embed="rId4"/>
              </a:buBlip>
            </a:pPr>
            <a:endParaRPr lang="sl-SI" sz="250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Blip>
                <a:blip r:embed="rId4"/>
              </a:buBlip>
            </a:pPr>
            <a:r>
              <a:rPr lang="sl-SI" sz="2500" dirty="0">
                <a:solidFill>
                  <a:schemeClr val="bg1"/>
                </a:solidFill>
                <a:latin typeface="+mj-lt"/>
              </a:rPr>
              <a:t>Zavarovanih 135 km</a:t>
            </a:r>
            <a:r>
              <a:rPr lang="en-US" sz="2500" dirty="0">
                <a:solidFill>
                  <a:schemeClr val="bg1"/>
                </a:solidFill>
                <a:latin typeface="+mj-lt"/>
              </a:rPr>
              <a:t>²</a:t>
            </a:r>
            <a:r>
              <a:rPr lang="sl-SI" sz="2500" dirty="0">
                <a:solidFill>
                  <a:schemeClr val="bg1"/>
                </a:solidFill>
                <a:latin typeface="+mj-lt"/>
              </a:rPr>
              <a:t> površine</a:t>
            </a:r>
          </a:p>
          <a:p>
            <a:pPr marL="342900" indent="-342900">
              <a:buBlip>
                <a:blip r:embed="rId4"/>
              </a:buBlip>
            </a:pPr>
            <a:r>
              <a:rPr lang="sl-SI" sz="2500" dirty="0">
                <a:solidFill>
                  <a:schemeClr val="bg1"/>
                </a:solidFill>
                <a:latin typeface="+mj-lt"/>
              </a:rPr>
              <a:t>Natura 2000 območje</a:t>
            </a:r>
          </a:p>
          <a:p>
            <a:pPr marL="342900" indent="-342900">
              <a:buBlip>
                <a:blip r:embed="rId4"/>
              </a:buBlip>
            </a:pPr>
            <a:r>
              <a:rPr lang="sl-SI" sz="2500" dirty="0">
                <a:solidFill>
                  <a:schemeClr val="bg1"/>
                </a:solidFill>
                <a:latin typeface="+mj-lt"/>
              </a:rPr>
              <a:t>3 varstvena območja, 9 naravnih spomenikov, 6 naravnih rezervatov, 59 naravnih vrednot</a:t>
            </a:r>
          </a:p>
          <a:p>
            <a:pPr marL="342900" indent="-342900">
              <a:buBlip>
                <a:blip r:embed="rId4"/>
              </a:buBlip>
            </a:pPr>
            <a:r>
              <a:rPr lang="nn-NO" sz="2500" dirty="0">
                <a:solidFill>
                  <a:schemeClr val="bg1"/>
                </a:solidFill>
                <a:latin typeface="+mj-lt"/>
              </a:rPr>
              <a:t>upravljavec </a:t>
            </a:r>
            <a:r>
              <a:rPr lang="sl-SI" sz="2500" dirty="0">
                <a:solidFill>
                  <a:schemeClr val="bg1"/>
                </a:solidFill>
                <a:latin typeface="+mj-lt"/>
              </a:rPr>
              <a:t>UNESCO</a:t>
            </a:r>
            <a:r>
              <a:rPr lang="nn-NO" sz="2500" dirty="0">
                <a:solidFill>
                  <a:schemeClr val="bg1"/>
                </a:solidFill>
                <a:latin typeface="+mj-lt"/>
              </a:rPr>
              <a:t> kulturne dediščine – Kolišča na Igu</a:t>
            </a:r>
            <a:r>
              <a:rPr lang="sl-SI" sz="2500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98339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1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water&#10;&#10;Description automatically generated">
            <a:extLst>
              <a:ext uri="{FF2B5EF4-FFF2-40B4-BE49-F238E27FC236}">
                <a16:creationId xmlns:a16="http://schemas.microsoft.com/office/drawing/2014/main" id="{C467E728-901A-489D-8C4A-C36CDC6A6C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-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A3198F2-2B91-4C6C-B250-5B156A0B83A2}"/>
              </a:ext>
            </a:extLst>
          </p:cNvPr>
          <p:cNvSpPr/>
          <p:nvPr/>
        </p:nvSpPr>
        <p:spPr>
          <a:xfrm>
            <a:off x="380999" y="1432560"/>
            <a:ext cx="8382000" cy="3611880"/>
          </a:xfrm>
          <a:prstGeom prst="rect">
            <a:avLst/>
          </a:prstGeom>
          <a:solidFill>
            <a:srgbClr val="A6A1A5"/>
          </a:solidFill>
          <a:ln>
            <a:solidFill>
              <a:srgbClr val="A6A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ln>
                <a:solidFill>
                  <a:srgbClr val="A6A1A5"/>
                </a:solidFill>
              </a:ln>
              <a:solidFill>
                <a:srgbClr val="A6A1A5"/>
              </a:solidFill>
            </a:endParaRP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1C228E-786C-432A-89B6-78E92F4DA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099" y="6163051"/>
            <a:ext cx="685801" cy="63176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CD7ED63-74EA-4E7E-B45E-6B0604E0EB12}"/>
              </a:ext>
            </a:extLst>
          </p:cNvPr>
          <p:cNvSpPr txBox="1"/>
          <p:nvPr/>
        </p:nvSpPr>
        <p:spPr>
          <a:xfrm>
            <a:off x="1463629" y="5669280"/>
            <a:ext cx="62167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l-SI" sz="2200" dirty="0">
                <a:solidFill>
                  <a:schemeClr val="bg2"/>
                </a:solidFill>
              </a:rPr>
              <a:t>MOZAIČNA KRAJINA – POPOLNOMA ANTROPOGENA</a:t>
            </a:r>
            <a:endParaRPr lang="LID4096" sz="2200" dirty="0">
              <a:solidFill>
                <a:schemeClr val="bg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581517-6556-4A53-8871-2DE17456B04A}"/>
              </a:ext>
            </a:extLst>
          </p:cNvPr>
          <p:cNvSpPr txBox="1"/>
          <p:nvPr/>
        </p:nvSpPr>
        <p:spPr>
          <a:xfrm>
            <a:off x="381000" y="1822371"/>
            <a:ext cx="838199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Blip>
                <a:blip r:embed="rId4"/>
              </a:buBlip>
            </a:pPr>
            <a:r>
              <a:rPr lang="sl-SI" sz="2500" dirty="0">
                <a:solidFill>
                  <a:schemeClr val="bg1"/>
                </a:solidFill>
                <a:latin typeface="+mj-lt"/>
              </a:rPr>
              <a:t>ekstenzivni travniki (vlažni, negnojeni, pozno košeni)</a:t>
            </a:r>
          </a:p>
          <a:p>
            <a:pPr marL="457200" indent="-457200">
              <a:buBlip>
                <a:blip r:embed="rId4"/>
              </a:buBlip>
            </a:pPr>
            <a:r>
              <a:rPr lang="sl-SI" sz="2500" dirty="0">
                <a:solidFill>
                  <a:schemeClr val="bg1"/>
                </a:solidFill>
                <a:latin typeface="+mj-lt"/>
              </a:rPr>
              <a:t>nizka in visoka barja</a:t>
            </a:r>
          </a:p>
          <a:p>
            <a:pPr marL="457200" indent="-457200">
              <a:buBlip>
                <a:blip r:embed="rId4"/>
              </a:buBlip>
            </a:pPr>
            <a:r>
              <a:rPr lang="sl-SI" sz="2500" dirty="0">
                <a:solidFill>
                  <a:schemeClr val="bg1"/>
                </a:solidFill>
                <a:latin typeface="+mj-lt"/>
              </a:rPr>
              <a:t>vodotoki , kanali, stoječe vode</a:t>
            </a:r>
          </a:p>
          <a:p>
            <a:pPr marL="457200" indent="-457200">
              <a:buBlip>
                <a:blip r:embed="rId4"/>
              </a:buBlip>
            </a:pPr>
            <a:r>
              <a:rPr lang="sl-SI" sz="2500" dirty="0">
                <a:solidFill>
                  <a:schemeClr val="bg1"/>
                </a:solidFill>
                <a:latin typeface="+mj-lt"/>
              </a:rPr>
              <a:t>poplavni gozdovi</a:t>
            </a:r>
          </a:p>
          <a:p>
            <a:pPr marL="457200" indent="-457200">
              <a:buBlip>
                <a:blip r:embed="rId4"/>
              </a:buBlip>
            </a:pPr>
            <a:r>
              <a:rPr lang="sl-SI" sz="2500" dirty="0">
                <a:solidFill>
                  <a:schemeClr val="bg1"/>
                </a:solidFill>
                <a:latin typeface="+mj-lt"/>
              </a:rPr>
              <a:t>mejice</a:t>
            </a:r>
          </a:p>
          <a:p>
            <a:pPr marL="457200" indent="-457200">
              <a:buBlip>
                <a:blip r:embed="rId4"/>
              </a:buBlip>
            </a:pPr>
            <a:r>
              <a:rPr lang="sl-SI" sz="2500" dirty="0">
                <a:solidFill>
                  <a:schemeClr val="bg1"/>
                </a:solidFill>
                <a:latin typeface="+mj-lt"/>
              </a:rPr>
              <a:t>njive,  pašniki,  intenzivni travniki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4C6334-6A49-450B-A65C-7336494BAB19}"/>
              </a:ext>
            </a:extLst>
          </p:cNvPr>
          <p:cNvSpPr txBox="1"/>
          <p:nvPr/>
        </p:nvSpPr>
        <p:spPr>
          <a:xfrm>
            <a:off x="-1" y="4475717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sl-SI" sz="2000" dirty="0">
                <a:solidFill>
                  <a:schemeClr val="bg1"/>
                </a:solidFill>
                <a:latin typeface="+mj-lt"/>
                <a:sym typeface="Symbol" panose="05050102010706020507" pitchFamily="18" charset="2"/>
              </a:rPr>
              <a:t> </a:t>
            </a:r>
            <a:r>
              <a:rPr lang="sl-SI" sz="2000" dirty="0">
                <a:solidFill>
                  <a:schemeClr val="bg1"/>
                </a:solidFill>
                <a:latin typeface="+mj-lt"/>
              </a:rPr>
              <a:t>KOT REZULTAT DOLGOTRAJNEGA SOŽITJA ČLOVEKA Z NARAVO </a:t>
            </a:r>
            <a:r>
              <a:rPr lang="sl-SI" sz="2000" dirty="0">
                <a:solidFill>
                  <a:schemeClr val="bg1"/>
                </a:solidFill>
                <a:latin typeface="+mj-lt"/>
                <a:sym typeface="Symbol" panose="05050102010706020507" pitchFamily="18" charset="2"/>
              </a:rPr>
              <a:t></a:t>
            </a:r>
            <a:endParaRPr lang="sl-SI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38304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1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water&#10;&#10;Description automatically generated">
            <a:extLst>
              <a:ext uri="{FF2B5EF4-FFF2-40B4-BE49-F238E27FC236}">
                <a16:creationId xmlns:a16="http://schemas.microsoft.com/office/drawing/2014/main" id="{C467E728-901A-489D-8C4A-C36CDC6A6C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-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7B8EE0-30E5-4E20-99A3-3CB3FF044494}"/>
              </a:ext>
            </a:extLst>
          </p:cNvPr>
          <p:cNvSpPr/>
          <p:nvPr/>
        </p:nvSpPr>
        <p:spPr>
          <a:xfrm>
            <a:off x="380999" y="828611"/>
            <a:ext cx="8382000" cy="4320905"/>
          </a:xfrm>
          <a:prstGeom prst="rect">
            <a:avLst/>
          </a:prstGeom>
          <a:solidFill>
            <a:srgbClr val="A6A1A5"/>
          </a:solidFill>
          <a:ln>
            <a:solidFill>
              <a:srgbClr val="A6A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ln>
                <a:solidFill>
                  <a:srgbClr val="A6A1A5"/>
                </a:solidFill>
              </a:ln>
              <a:solidFill>
                <a:srgbClr val="A6A1A5"/>
              </a:solidFill>
            </a:endParaRP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1C228E-786C-432A-89B6-78E92F4DA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099" y="6163051"/>
            <a:ext cx="685801" cy="63176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CD7ED63-74EA-4E7E-B45E-6B0604E0EB12}"/>
              </a:ext>
            </a:extLst>
          </p:cNvPr>
          <p:cNvSpPr txBox="1"/>
          <p:nvPr/>
        </p:nvSpPr>
        <p:spPr>
          <a:xfrm>
            <a:off x="3507977" y="5669280"/>
            <a:ext cx="2128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l-SI" sz="2200" dirty="0">
                <a:solidFill>
                  <a:schemeClr val="bg2"/>
                </a:solidFill>
              </a:rPr>
              <a:t>RABA PROSTORA</a:t>
            </a:r>
            <a:endParaRPr lang="LID4096" sz="2200" dirty="0">
              <a:solidFill>
                <a:schemeClr val="bg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581517-6556-4A53-8871-2DE17456B04A}"/>
              </a:ext>
            </a:extLst>
          </p:cNvPr>
          <p:cNvSpPr txBox="1"/>
          <p:nvPr/>
        </p:nvSpPr>
        <p:spPr>
          <a:xfrm>
            <a:off x="380998" y="924867"/>
            <a:ext cx="838199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sl-SI" sz="2500" dirty="0">
                <a:solidFill>
                  <a:schemeClr val="bg1"/>
                </a:solidFill>
                <a:latin typeface="+mj-lt"/>
              </a:rPr>
              <a:t>7 občin</a:t>
            </a:r>
          </a:p>
          <a:p>
            <a:pPr marL="342900" indent="-342900">
              <a:buBlip>
                <a:blip r:embed="rId4"/>
              </a:buBlip>
            </a:pPr>
            <a:r>
              <a:rPr lang="sl-SI" sz="2500" dirty="0">
                <a:solidFill>
                  <a:schemeClr val="bg1"/>
                </a:solidFill>
                <a:latin typeface="+mj-lt"/>
              </a:rPr>
              <a:t>20.102 prebivalcev</a:t>
            </a:r>
          </a:p>
          <a:p>
            <a:pPr marL="342900" indent="-342900">
              <a:buBlip>
                <a:blip r:embed="rId4"/>
              </a:buBlip>
            </a:pPr>
            <a:r>
              <a:rPr lang="sl-SI" sz="2500" dirty="0">
                <a:solidFill>
                  <a:schemeClr val="bg1"/>
                </a:solidFill>
                <a:latin typeface="+mj-lt"/>
              </a:rPr>
              <a:t>Prevladuje kmetijska raba zemljišč</a:t>
            </a:r>
          </a:p>
        </p:txBody>
      </p:sp>
      <p:graphicFrame>
        <p:nvGraphicFramePr>
          <p:cNvPr id="13" name="Tabela 3">
            <a:extLst>
              <a:ext uri="{FF2B5EF4-FFF2-40B4-BE49-F238E27FC236}">
                <a16:creationId xmlns:a16="http://schemas.microsoft.com/office/drawing/2014/main" id="{6B44850F-DF02-48D1-88E7-17E5B3C63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325846"/>
              </p:ext>
            </p:extLst>
          </p:nvPr>
        </p:nvGraphicFramePr>
        <p:xfrm>
          <a:off x="464815" y="2332425"/>
          <a:ext cx="8214363" cy="271700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853330">
                  <a:extLst>
                    <a:ext uri="{9D8B030D-6E8A-4147-A177-3AD203B41FA5}">
                      <a16:colId xmlns:a16="http://schemas.microsoft.com/office/drawing/2014/main" val="3608777476"/>
                    </a:ext>
                  </a:extLst>
                </a:gridCol>
                <a:gridCol w="1657338">
                  <a:extLst>
                    <a:ext uri="{9D8B030D-6E8A-4147-A177-3AD203B41FA5}">
                      <a16:colId xmlns:a16="http://schemas.microsoft.com/office/drawing/2014/main" val="4020163621"/>
                    </a:ext>
                  </a:extLst>
                </a:gridCol>
                <a:gridCol w="2703695">
                  <a:extLst>
                    <a:ext uri="{9D8B030D-6E8A-4147-A177-3AD203B41FA5}">
                      <a16:colId xmlns:a16="http://schemas.microsoft.com/office/drawing/2014/main" val="1122602138"/>
                    </a:ext>
                  </a:extLst>
                </a:gridCol>
              </a:tblGrid>
              <a:tr h="4073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sl-SI" sz="2000" dirty="0">
                          <a:effectLst/>
                          <a:latin typeface="+mj-lt"/>
                        </a:rPr>
                        <a:t>dejanska raba zemljišč</a:t>
                      </a:r>
                      <a:endParaRPr lang="sl-SI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sl-SI" sz="2000" dirty="0">
                          <a:effectLst/>
                          <a:latin typeface="+mj-lt"/>
                        </a:rPr>
                        <a:t>površina [ha]</a:t>
                      </a:r>
                      <a:endParaRPr lang="sl-SI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sl-SI" sz="2000" dirty="0">
                          <a:effectLst/>
                          <a:latin typeface="+mj-lt"/>
                        </a:rPr>
                        <a:t>delež površine KPLB [%]</a:t>
                      </a:r>
                      <a:endParaRPr lang="sl-SI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044599"/>
                  </a:ext>
                </a:extLst>
              </a:tr>
              <a:tr h="3206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sl-SI" sz="2000" b="0" dirty="0">
                          <a:effectLst/>
                          <a:latin typeface="+mj-lt"/>
                        </a:rPr>
                        <a:t>travniške površine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sl-SI" sz="2000" dirty="0">
                          <a:effectLst/>
                          <a:latin typeface="+mj-lt"/>
                        </a:rPr>
                        <a:t>               6.089 </a:t>
                      </a:r>
                      <a:endParaRPr lang="sl-SI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sl-SI" sz="2000" dirty="0">
                          <a:effectLst/>
                          <a:latin typeface="+mj-lt"/>
                        </a:rPr>
                        <a:t>45 </a:t>
                      </a:r>
                      <a:endParaRPr lang="sl-SI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/>
                </a:tc>
                <a:extLst>
                  <a:ext uri="{0D108BD9-81ED-4DB2-BD59-A6C34878D82A}">
                    <a16:rowId xmlns:a16="http://schemas.microsoft.com/office/drawing/2014/main" val="1177224738"/>
                  </a:ext>
                </a:extLst>
              </a:tr>
              <a:tr h="3206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sl-SI" sz="2000" b="0" dirty="0">
                          <a:effectLst/>
                          <a:latin typeface="+mj-lt"/>
                        </a:rPr>
                        <a:t>njive in vrtovi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sl-SI" sz="2000" dirty="0">
                          <a:effectLst/>
                          <a:latin typeface="+mj-lt"/>
                        </a:rPr>
                        <a:t>               4.194 </a:t>
                      </a:r>
                      <a:endParaRPr lang="sl-SI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sl-SI" sz="2000" dirty="0">
                          <a:effectLst/>
                          <a:latin typeface="+mj-lt"/>
                        </a:rPr>
                        <a:t>31 </a:t>
                      </a:r>
                      <a:endParaRPr lang="sl-SI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/>
                </a:tc>
                <a:extLst>
                  <a:ext uri="{0D108BD9-81ED-4DB2-BD59-A6C34878D82A}">
                    <a16:rowId xmlns:a16="http://schemas.microsoft.com/office/drawing/2014/main" val="1473398535"/>
                  </a:ext>
                </a:extLst>
              </a:tr>
              <a:tr h="3206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sl-SI" sz="2000" b="0" dirty="0">
                          <a:effectLst/>
                          <a:latin typeface="+mj-lt"/>
                        </a:rPr>
                        <a:t>gozd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sl-SI" sz="2000" dirty="0">
                          <a:effectLst/>
                          <a:latin typeface="+mj-lt"/>
                        </a:rPr>
                        <a:t>                 977 </a:t>
                      </a:r>
                      <a:endParaRPr lang="sl-SI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sl-SI" sz="2000" dirty="0">
                          <a:effectLst/>
                          <a:latin typeface="+mj-lt"/>
                        </a:rPr>
                        <a:t>7 </a:t>
                      </a:r>
                      <a:endParaRPr lang="sl-SI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/>
                </a:tc>
                <a:extLst>
                  <a:ext uri="{0D108BD9-81ED-4DB2-BD59-A6C34878D82A}">
                    <a16:rowId xmlns:a16="http://schemas.microsoft.com/office/drawing/2014/main" val="3909618798"/>
                  </a:ext>
                </a:extLst>
              </a:tr>
              <a:tr h="3206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sl-SI" sz="2000" b="0" dirty="0">
                          <a:effectLst/>
                          <a:latin typeface="+mj-lt"/>
                        </a:rPr>
                        <a:t>druge kmetijske površine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sl-SI" sz="2000" dirty="0">
                          <a:effectLst/>
                          <a:latin typeface="+mj-lt"/>
                        </a:rPr>
                        <a:t>1.324</a:t>
                      </a:r>
                      <a:endParaRPr lang="sl-SI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sl-SI" sz="2000" dirty="0">
                          <a:effectLst/>
                          <a:latin typeface="+mj-lt"/>
                        </a:rPr>
                        <a:t>10</a:t>
                      </a:r>
                      <a:endParaRPr lang="sl-SI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/>
                </a:tc>
                <a:extLst>
                  <a:ext uri="{0D108BD9-81ED-4DB2-BD59-A6C34878D82A}">
                    <a16:rowId xmlns:a16="http://schemas.microsoft.com/office/drawing/2014/main" val="1730356019"/>
                  </a:ext>
                </a:extLst>
              </a:tr>
              <a:tr h="3274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sl-SI" sz="2000" b="0" dirty="0">
                          <a:effectLst/>
                          <a:latin typeface="+mj-lt"/>
                        </a:rPr>
                        <a:t>pozidano in sorodno zemljišče 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sl-SI" sz="2000" dirty="0">
                          <a:effectLst/>
                          <a:latin typeface="+mj-lt"/>
                        </a:rPr>
                        <a:t>                 736 </a:t>
                      </a:r>
                      <a:endParaRPr lang="sl-SI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sl-SI" sz="2000" dirty="0">
                          <a:effectLst/>
                          <a:latin typeface="+mj-lt"/>
                        </a:rPr>
                        <a:t>5 </a:t>
                      </a:r>
                      <a:endParaRPr lang="sl-SI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/>
                </a:tc>
                <a:extLst>
                  <a:ext uri="{0D108BD9-81ED-4DB2-BD59-A6C34878D82A}">
                    <a16:rowId xmlns:a16="http://schemas.microsoft.com/office/drawing/2014/main" val="1880547480"/>
                  </a:ext>
                </a:extLst>
              </a:tr>
              <a:tr h="3131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sl-SI" sz="2000" b="0" dirty="0">
                          <a:effectLst/>
                          <a:latin typeface="+mj-lt"/>
                        </a:rPr>
                        <a:t>vode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sl-SI" sz="2000" dirty="0">
                          <a:effectLst/>
                          <a:latin typeface="+mj-lt"/>
                        </a:rPr>
                        <a:t>                 171 </a:t>
                      </a:r>
                      <a:endParaRPr lang="sl-SI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sl-SI" sz="2000" dirty="0">
                          <a:effectLst/>
                          <a:latin typeface="+mj-lt"/>
                        </a:rPr>
                        <a:t>1 </a:t>
                      </a:r>
                      <a:endParaRPr lang="sl-SI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/>
                </a:tc>
                <a:extLst>
                  <a:ext uri="{0D108BD9-81ED-4DB2-BD59-A6C34878D82A}">
                    <a16:rowId xmlns:a16="http://schemas.microsoft.com/office/drawing/2014/main" val="2776722321"/>
                  </a:ext>
                </a:extLst>
              </a:tr>
              <a:tr h="2578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sl-SI" sz="2000" b="0" dirty="0">
                          <a:effectLst/>
                          <a:latin typeface="+mj-lt"/>
                        </a:rPr>
                        <a:t>ostala nekmetijska zemljišča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sl-SI" sz="2000" dirty="0">
                          <a:effectLst/>
                          <a:latin typeface="+mj-lt"/>
                        </a:rPr>
                        <a:t>                   15 </a:t>
                      </a:r>
                      <a:endParaRPr lang="sl-SI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sl-SI" sz="2000" dirty="0">
                          <a:effectLst/>
                          <a:latin typeface="+mj-lt"/>
                        </a:rPr>
                        <a:t>0</a:t>
                      </a:r>
                      <a:endParaRPr lang="sl-SI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473" marR="87473" marT="0" marB="0" anchor="ctr"/>
                </a:tc>
                <a:extLst>
                  <a:ext uri="{0D108BD9-81ED-4DB2-BD59-A6C34878D82A}">
                    <a16:rowId xmlns:a16="http://schemas.microsoft.com/office/drawing/2014/main" val="2616972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4751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1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water&#10;&#10;Description automatically generated">
            <a:extLst>
              <a:ext uri="{FF2B5EF4-FFF2-40B4-BE49-F238E27FC236}">
                <a16:creationId xmlns:a16="http://schemas.microsoft.com/office/drawing/2014/main" id="{C467E728-901A-489D-8C4A-C36CDC6A6C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-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7B8EE0-30E5-4E20-99A3-3CB3FF044494}"/>
              </a:ext>
            </a:extLst>
          </p:cNvPr>
          <p:cNvSpPr/>
          <p:nvPr/>
        </p:nvSpPr>
        <p:spPr>
          <a:xfrm>
            <a:off x="380999" y="842210"/>
            <a:ext cx="8382000" cy="4162927"/>
          </a:xfrm>
          <a:prstGeom prst="rect">
            <a:avLst/>
          </a:prstGeom>
          <a:solidFill>
            <a:srgbClr val="A6A1A5"/>
          </a:solidFill>
          <a:ln>
            <a:solidFill>
              <a:srgbClr val="A6A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ln>
                <a:solidFill>
                  <a:srgbClr val="A6A1A5"/>
                </a:solidFill>
              </a:ln>
              <a:solidFill>
                <a:srgbClr val="A6A1A5"/>
              </a:solidFill>
            </a:endParaRP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1C228E-786C-432A-89B6-78E92F4DA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099" y="6163051"/>
            <a:ext cx="685801" cy="63176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CD7ED63-74EA-4E7E-B45E-6B0604E0EB12}"/>
              </a:ext>
            </a:extLst>
          </p:cNvPr>
          <p:cNvSpPr txBox="1"/>
          <p:nvPr/>
        </p:nvSpPr>
        <p:spPr>
          <a:xfrm>
            <a:off x="2655341" y="5669280"/>
            <a:ext cx="383335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l-SI" sz="2200" dirty="0">
                <a:solidFill>
                  <a:schemeClr val="bg2"/>
                </a:solidFill>
              </a:rPr>
              <a:t>RAZVOJ JAVNEGA ZAVODA KPLB</a:t>
            </a:r>
            <a:endParaRPr lang="LID4096" sz="2200" dirty="0">
              <a:solidFill>
                <a:schemeClr val="bg2"/>
              </a:solidFill>
            </a:endParaRPr>
          </a:p>
        </p:txBody>
      </p:sp>
      <p:graphicFrame>
        <p:nvGraphicFramePr>
          <p:cNvPr id="2" name="Table 11">
            <a:extLst>
              <a:ext uri="{FF2B5EF4-FFF2-40B4-BE49-F238E27FC236}">
                <a16:creationId xmlns:a16="http://schemas.microsoft.com/office/drawing/2014/main" id="{4843442B-FA10-4979-A910-1C5F6933DD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341601"/>
              </p:ext>
            </p:extLst>
          </p:nvPr>
        </p:nvGraphicFramePr>
        <p:xfrm>
          <a:off x="463826" y="940754"/>
          <a:ext cx="8216345" cy="3967926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288648">
                  <a:extLst>
                    <a:ext uri="{9D8B030D-6E8A-4147-A177-3AD203B41FA5}">
                      <a16:colId xmlns:a16="http://schemas.microsoft.com/office/drawing/2014/main" val="1456799390"/>
                    </a:ext>
                  </a:extLst>
                </a:gridCol>
                <a:gridCol w="1741089">
                  <a:extLst>
                    <a:ext uri="{9D8B030D-6E8A-4147-A177-3AD203B41FA5}">
                      <a16:colId xmlns:a16="http://schemas.microsoft.com/office/drawing/2014/main" val="1833177398"/>
                    </a:ext>
                  </a:extLst>
                </a:gridCol>
                <a:gridCol w="2186608">
                  <a:extLst>
                    <a:ext uri="{9D8B030D-6E8A-4147-A177-3AD203B41FA5}">
                      <a16:colId xmlns:a16="http://schemas.microsoft.com/office/drawing/2014/main" val="509459328"/>
                    </a:ext>
                  </a:extLst>
                </a:gridCol>
              </a:tblGrid>
              <a:tr h="317769">
                <a:tc>
                  <a:txBody>
                    <a:bodyPr/>
                    <a:lstStyle/>
                    <a:p>
                      <a:pPr algn="r"/>
                      <a:endParaRPr lang="LID4096" sz="2000" b="1" dirty="0">
                        <a:latin typeface="+mj-lt"/>
                      </a:endParaRPr>
                    </a:p>
                  </a:txBody>
                  <a:tcPr marL="102215" marR="102215" marT="51107" marB="51107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 b="1" dirty="0">
                          <a:latin typeface="+mj-lt"/>
                        </a:rPr>
                        <a:t>2016</a:t>
                      </a:r>
                      <a:endParaRPr lang="LID4096" sz="2000" b="1" dirty="0">
                        <a:latin typeface="+mj-lt"/>
                      </a:endParaRPr>
                    </a:p>
                  </a:txBody>
                  <a:tcPr marL="102215" marR="102215" marT="51107" marB="51107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 b="1" dirty="0">
                          <a:latin typeface="+mj-lt"/>
                        </a:rPr>
                        <a:t>2020</a:t>
                      </a:r>
                      <a:endParaRPr lang="LID4096" sz="2000" b="1" dirty="0">
                        <a:latin typeface="+mj-lt"/>
                      </a:endParaRPr>
                    </a:p>
                  </a:txBody>
                  <a:tcPr marL="102215" marR="102215" marT="51107" marB="51107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1618790"/>
                  </a:ext>
                </a:extLst>
              </a:tr>
              <a:tr h="317769">
                <a:tc>
                  <a:txBody>
                    <a:bodyPr/>
                    <a:lstStyle/>
                    <a:p>
                      <a:r>
                        <a:rPr lang="sl-SI" sz="2000" b="0" u="none" strike="noStrike" dirty="0">
                          <a:effectLst/>
                          <a:latin typeface="+mj-lt"/>
                        </a:rPr>
                        <a:t>kadri</a:t>
                      </a:r>
                      <a:endParaRPr lang="LID4096" sz="2000" b="0" dirty="0">
                        <a:latin typeface="+mj-lt"/>
                      </a:endParaRPr>
                    </a:p>
                  </a:txBody>
                  <a:tcPr marL="102215" marR="102215" marT="51107" marB="51107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 dirty="0">
                          <a:latin typeface="+mj-lt"/>
                        </a:rPr>
                        <a:t>2+2+1</a:t>
                      </a:r>
                      <a:endParaRPr lang="LID4096" sz="2000" dirty="0">
                        <a:latin typeface="+mj-lt"/>
                      </a:endParaRPr>
                    </a:p>
                  </a:txBody>
                  <a:tcPr marL="102215" marR="102215" marT="51107" marB="511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 dirty="0">
                          <a:latin typeface="+mj-lt"/>
                        </a:rPr>
                        <a:t>4+8+1</a:t>
                      </a:r>
                      <a:endParaRPr lang="LID4096" sz="2000" dirty="0">
                        <a:latin typeface="+mj-lt"/>
                      </a:endParaRPr>
                    </a:p>
                  </a:txBody>
                  <a:tcPr marL="102215" marR="102215" marT="51107" marB="51107" anchor="ctr"/>
                </a:tc>
                <a:extLst>
                  <a:ext uri="{0D108BD9-81ED-4DB2-BD59-A6C34878D82A}">
                    <a16:rowId xmlns:a16="http://schemas.microsoft.com/office/drawing/2014/main" val="3021511880"/>
                  </a:ext>
                </a:extLst>
              </a:tr>
              <a:tr h="5557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b="0" u="none" strike="noStrike" dirty="0">
                          <a:effectLst/>
                          <a:latin typeface="+mj-lt"/>
                        </a:rPr>
                        <a:t>proračun MOP [€] PP 153235 javna služba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02215" marR="102215" marT="51107" marB="51107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 u="none" strike="noStrike" dirty="0">
                          <a:effectLst/>
                          <a:latin typeface="+mj-lt"/>
                        </a:rPr>
                        <a:t>164.486,00</a:t>
                      </a:r>
                      <a:endParaRPr lang="LID4096" sz="2000" dirty="0">
                        <a:latin typeface="+mj-lt"/>
                      </a:endParaRPr>
                    </a:p>
                  </a:txBody>
                  <a:tcPr marL="102215" marR="102215" marT="51107" marB="511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 u="none" strike="noStrike" dirty="0">
                          <a:effectLst/>
                          <a:latin typeface="+mj-lt"/>
                        </a:rPr>
                        <a:t>212.909,00</a:t>
                      </a:r>
                      <a:endParaRPr lang="LID4096" sz="2000" dirty="0">
                        <a:latin typeface="+mj-lt"/>
                      </a:endParaRPr>
                    </a:p>
                  </a:txBody>
                  <a:tcPr marL="102215" marR="102215" marT="51107" marB="51107" anchor="ctr"/>
                </a:tc>
                <a:extLst>
                  <a:ext uri="{0D108BD9-81ED-4DB2-BD59-A6C34878D82A}">
                    <a16:rowId xmlns:a16="http://schemas.microsoft.com/office/drawing/2014/main" val="3494355595"/>
                  </a:ext>
                </a:extLst>
              </a:tr>
              <a:tr h="3698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b="0" u="none" strike="noStrike" dirty="0">
                          <a:effectLst/>
                          <a:latin typeface="+mj-lt"/>
                        </a:rPr>
                        <a:t>proračun MOP [€] PP 160373 investicije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02215" marR="102215" marT="51107" marB="51107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LID4096" sz="2000">
                        <a:latin typeface="+mj-lt"/>
                      </a:endParaRPr>
                    </a:p>
                  </a:txBody>
                  <a:tcPr marL="102215" marR="102215" marT="51107" marB="511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 u="none" strike="noStrike" dirty="0">
                          <a:effectLst/>
                          <a:latin typeface="+mj-lt"/>
                        </a:rPr>
                        <a:t>241.483,00</a:t>
                      </a:r>
                      <a:endParaRPr lang="LID4096" sz="2000" dirty="0">
                        <a:latin typeface="+mj-lt"/>
                      </a:endParaRPr>
                    </a:p>
                  </a:txBody>
                  <a:tcPr marL="102215" marR="102215" marT="51107" marB="51107" anchor="ctr"/>
                </a:tc>
                <a:extLst>
                  <a:ext uri="{0D108BD9-81ED-4DB2-BD59-A6C34878D82A}">
                    <a16:rowId xmlns:a16="http://schemas.microsoft.com/office/drawing/2014/main" val="3626300475"/>
                  </a:ext>
                </a:extLst>
              </a:tr>
              <a:tr h="3177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b="0" u="none" strike="noStrike" dirty="0">
                          <a:effectLst/>
                          <a:latin typeface="+mj-lt"/>
                        </a:rPr>
                        <a:t>proračun MK [€] </a:t>
                      </a:r>
                      <a:endParaRPr lang="LID4096" sz="2000" b="0" dirty="0">
                        <a:latin typeface="+mj-lt"/>
                      </a:endParaRPr>
                    </a:p>
                  </a:txBody>
                  <a:tcPr marL="102215" marR="102215" marT="51107" marB="51107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 u="none" strike="noStrike" dirty="0">
                          <a:effectLst/>
                          <a:latin typeface="+mj-lt"/>
                        </a:rPr>
                        <a:t>20.000,00</a:t>
                      </a:r>
                      <a:endParaRPr lang="LID4096" sz="2000" dirty="0">
                        <a:latin typeface="+mj-lt"/>
                      </a:endParaRPr>
                    </a:p>
                  </a:txBody>
                  <a:tcPr marL="102215" marR="102215" marT="51107" marB="511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 u="none" strike="noStrike" dirty="0">
                          <a:effectLst/>
                          <a:latin typeface="+mj-lt"/>
                        </a:rPr>
                        <a:t>21.000,00</a:t>
                      </a:r>
                      <a:endParaRPr lang="LID4096" sz="2000" dirty="0">
                        <a:latin typeface="+mj-lt"/>
                      </a:endParaRPr>
                    </a:p>
                  </a:txBody>
                  <a:tcPr marL="102215" marR="102215" marT="51107" marB="51107" anchor="ctr"/>
                </a:tc>
                <a:extLst>
                  <a:ext uri="{0D108BD9-81ED-4DB2-BD59-A6C34878D82A}">
                    <a16:rowId xmlns:a16="http://schemas.microsoft.com/office/drawing/2014/main" val="1626682821"/>
                  </a:ext>
                </a:extLst>
              </a:tr>
              <a:tr h="3177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b="0" u="none" strike="noStrike" dirty="0">
                          <a:effectLst/>
                          <a:latin typeface="+mj-lt"/>
                        </a:rPr>
                        <a:t>proračun SNKU [€] </a:t>
                      </a:r>
                      <a:endParaRPr lang="LID4096" sz="2000" b="0" dirty="0">
                        <a:latin typeface="+mj-lt"/>
                      </a:endParaRPr>
                    </a:p>
                  </a:txBody>
                  <a:tcPr marL="102215" marR="102215" marT="51107" marB="51107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 u="none" strike="noStrike" dirty="0">
                          <a:effectLst/>
                          <a:latin typeface="+mj-lt"/>
                        </a:rPr>
                        <a:t>1.500,00</a:t>
                      </a:r>
                      <a:endParaRPr lang="LID4096" sz="2000" dirty="0">
                        <a:latin typeface="+mj-lt"/>
                      </a:endParaRPr>
                    </a:p>
                  </a:txBody>
                  <a:tcPr marL="102215" marR="102215" marT="51107" marB="511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 u="none" strike="noStrike" dirty="0">
                          <a:effectLst/>
                          <a:latin typeface="+mj-lt"/>
                        </a:rPr>
                        <a:t>7.250,00</a:t>
                      </a:r>
                      <a:endParaRPr lang="LID4096" sz="2000" dirty="0">
                        <a:latin typeface="+mj-lt"/>
                      </a:endParaRPr>
                    </a:p>
                  </a:txBody>
                  <a:tcPr marL="102215" marR="102215" marT="51107" marB="51107" anchor="ctr"/>
                </a:tc>
                <a:extLst>
                  <a:ext uri="{0D108BD9-81ED-4DB2-BD59-A6C34878D82A}">
                    <a16:rowId xmlns:a16="http://schemas.microsoft.com/office/drawing/2014/main" val="1635041050"/>
                  </a:ext>
                </a:extLst>
              </a:tr>
              <a:tr h="317769">
                <a:tc>
                  <a:txBody>
                    <a:bodyPr/>
                    <a:lstStyle/>
                    <a:p>
                      <a:r>
                        <a:rPr lang="sl-SI" sz="2000" b="0" u="none" strike="noStrike" dirty="0">
                          <a:effectLst/>
                          <a:latin typeface="+mj-lt"/>
                        </a:rPr>
                        <a:t>projekti [€]</a:t>
                      </a:r>
                      <a:endParaRPr lang="LID4096" sz="2000" b="0" dirty="0">
                        <a:latin typeface="+mj-lt"/>
                      </a:endParaRPr>
                    </a:p>
                  </a:txBody>
                  <a:tcPr marL="102215" marR="102215" marT="51107" marB="51107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 u="none" strike="noStrike" dirty="0">
                          <a:effectLst/>
                          <a:latin typeface="+mj-lt"/>
                        </a:rPr>
                        <a:t>167.934,00</a:t>
                      </a:r>
                      <a:endParaRPr lang="LID4096" sz="2000" dirty="0">
                        <a:latin typeface="+mj-lt"/>
                      </a:endParaRPr>
                    </a:p>
                  </a:txBody>
                  <a:tcPr marL="102215" marR="102215" marT="51107" marB="51107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u="none" strike="noStrike" dirty="0">
                          <a:effectLst/>
                          <a:latin typeface="+mj-lt"/>
                        </a:rPr>
                        <a:t>677.800,00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02215" marR="102215" marT="51107" marB="51107" anchor="ctr"/>
                </a:tc>
                <a:extLst>
                  <a:ext uri="{0D108BD9-81ED-4DB2-BD59-A6C34878D82A}">
                    <a16:rowId xmlns:a16="http://schemas.microsoft.com/office/drawing/2014/main" val="1721798638"/>
                  </a:ext>
                </a:extLst>
              </a:tr>
              <a:tr h="317769">
                <a:tc>
                  <a:txBody>
                    <a:bodyPr/>
                    <a:lstStyle/>
                    <a:p>
                      <a:r>
                        <a:rPr lang="sl-SI" sz="2000" b="0" u="none" strike="noStrike" dirty="0">
                          <a:effectLst/>
                          <a:latin typeface="+mj-lt"/>
                        </a:rPr>
                        <a:t>SKZGS [€]</a:t>
                      </a:r>
                      <a:endParaRPr lang="LID4096" sz="2000" b="0" dirty="0">
                        <a:latin typeface="+mj-lt"/>
                      </a:endParaRPr>
                    </a:p>
                  </a:txBody>
                  <a:tcPr marL="102215" marR="102215" marT="51107" marB="51107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 u="none" strike="noStrike" dirty="0">
                          <a:effectLst/>
                          <a:latin typeface="+mj-lt"/>
                        </a:rPr>
                        <a:t>40.000,00</a:t>
                      </a:r>
                      <a:endParaRPr lang="LID4096" sz="2000" dirty="0">
                        <a:latin typeface="+mj-lt"/>
                      </a:endParaRPr>
                    </a:p>
                  </a:txBody>
                  <a:tcPr marL="102215" marR="102215" marT="51107" marB="51107" anchor="ctr"/>
                </a:tc>
                <a:tc>
                  <a:txBody>
                    <a:bodyPr/>
                    <a:lstStyle/>
                    <a:p>
                      <a:pPr algn="r"/>
                      <a:endParaRPr lang="LID4096" sz="2000" dirty="0">
                        <a:latin typeface="+mj-lt"/>
                      </a:endParaRPr>
                    </a:p>
                  </a:txBody>
                  <a:tcPr marL="102215" marR="102215" marT="51107" marB="51107" anchor="ctr"/>
                </a:tc>
                <a:extLst>
                  <a:ext uri="{0D108BD9-81ED-4DB2-BD59-A6C34878D82A}">
                    <a16:rowId xmlns:a16="http://schemas.microsoft.com/office/drawing/2014/main" val="2271151625"/>
                  </a:ext>
                </a:extLst>
              </a:tr>
              <a:tr h="317769">
                <a:tc>
                  <a:txBody>
                    <a:bodyPr/>
                    <a:lstStyle/>
                    <a:p>
                      <a:r>
                        <a:rPr lang="sl-SI" sz="2000" dirty="0">
                          <a:latin typeface="+mj-lt"/>
                        </a:rPr>
                        <a:t>SKUPAJ</a:t>
                      </a:r>
                      <a:r>
                        <a:rPr lang="sl-SI" sz="2000" b="1" dirty="0">
                          <a:latin typeface="+mj-lt"/>
                        </a:rPr>
                        <a:t> </a:t>
                      </a:r>
                      <a:r>
                        <a:rPr lang="sl-SI" sz="2000" b="1" u="none" strike="noStrike" dirty="0">
                          <a:effectLst/>
                          <a:latin typeface="+mj-lt"/>
                        </a:rPr>
                        <a:t>[€]</a:t>
                      </a:r>
                      <a:endParaRPr lang="LID4096" sz="2000" b="1" dirty="0">
                        <a:latin typeface="+mj-lt"/>
                      </a:endParaRPr>
                    </a:p>
                  </a:txBody>
                  <a:tcPr marL="102215" marR="102215" marT="51107" marB="51107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 b="1" u="none" strike="noStrike" dirty="0">
                          <a:effectLst/>
                          <a:latin typeface="+mj-lt"/>
                        </a:rPr>
                        <a:t>393.920,00</a:t>
                      </a:r>
                      <a:endParaRPr lang="LID4096" sz="2000" b="1" dirty="0">
                        <a:latin typeface="+mj-lt"/>
                      </a:endParaRPr>
                    </a:p>
                  </a:txBody>
                  <a:tcPr marL="102215" marR="102215" marT="51107" marB="5110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2000" b="1" u="none" strike="noStrike" dirty="0">
                          <a:effectLst/>
                          <a:latin typeface="+mj-lt"/>
                        </a:rPr>
                        <a:t>1.160.442,00</a:t>
                      </a:r>
                      <a:endParaRPr lang="LID4096" sz="2000" b="1" dirty="0">
                        <a:latin typeface="+mj-lt"/>
                      </a:endParaRPr>
                    </a:p>
                  </a:txBody>
                  <a:tcPr marL="102215" marR="102215" marT="51107" marB="51107" anchor="ctr"/>
                </a:tc>
                <a:extLst>
                  <a:ext uri="{0D108BD9-81ED-4DB2-BD59-A6C34878D82A}">
                    <a16:rowId xmlns:a16="http://schemas.microsoft.com/office/drawing/2014/main" val="4076037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8138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1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water&#10;&#10;Description automatically generated">
            <a:extLst>
              <a:ext uri="{FF2B5EF4-FFF2-40B4-BE49-F238E27FC236}">
                <a16:creationId xmlns:a16="http://schemas.microsoft.com/office/drawing/2014/main" id="{C467E728-901A-489D-8C4A-C36CDC6A6C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-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7B8EE0-30E5-4E20-99A3-3CB3FF044494}"/>
              </a:ext>
            </a:extLst>
          </p:cNvPr>
          <p:cNvSpPr/>
          <p:nvPr/>
        </p:nvSpPr>
        <p:spPr>
          <a:xfrm>
            <a:off x="380999" y="1443790"/>
            <a:ext cx="8382000" cy="3479689"/>
          </a:xfrm>
          <a:prstGeom prst="rect">
            <a:avLst/>
          </a:prstGeom>
          <a:solidFill>
            <a:srgbClr val="A6A1A5"/>
          </a:solidFill>
          <a:ln>
            <a:solidFill>
              <a:srgbClr val="A6A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ln>
                <a:solidFill>
                  <a:srgbClr val="A6A1A5"/>
                </a:solidFill>
              </a:ln>
              <a:solidFill>
                <a:srgbClr val="A6A1A5"/>
              </a:solidFill>
            </a:endParaRP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1C228E-786C-432A-89B6-78E92F4DA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099" y="6163051"/>
            <a:ext cx="685801" cy="63176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CD7ED63-74EA-4E7E-B45E-6B0604E0EB12}"/>
              </a:ext>
            </a:extLst>
          </p:cNvPr>
          <p:cNvSpPr txBox="1"/>
          <p:nvPr/>
        </p:nvSpPr>
        <p:spPr>
          <a:xfrm>
            <a:off x="2655341" y="5669280"/>
            <a:ext cx="383335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l-SI" sz="2200" dirty="0">
                <a:solidFill>
                  <a:schemeClr val="bg2"/>
                </a:solidFill>
              </a:rPr>
              <a:t>RAZVOJ JAVNEGA ZAVODA KPLB</a:t>
            </a:r>
            <a:endParaRPr lang="LID4096" sz="2200" dirty="0">
              <a:solidFill>
                <a:schemeClr val="bg2"/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9F9576D-C0AC-46A2-BB70-E6AAB6C7C6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680823"/>
              </p:ext>
            </p:extLst>
          </p:nvPr>
        </p:nvGraphicFramePr>
        <p:xfrm>
          <a:off x="481261" y="1549346"/>
          <a:ext cx="8181475" cy="328990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708647">
                  <a:extLst>
                    <a:ext uri="{9D8B030D-6E8A-4147-A177-3AD203B41FA5}">
                      <a16:colId xmlns:a16="http://schemas.microsoft.com/office/drawing/2014/main" val="2476721788"/>
                    </a:ext>
                  </a:extLst>
                </a:gridCol>
                <a:gridCol w="2910928">
                  <a:extLst>
                    <a:ext uri="{9D8B030D-6E8A-4147-A177-3AD203B41FA5}">
                      <a16:colId xmlns:a16="http://schemas.microsoft.com/office/drawing/2014/main" val="6688504"/>
                    </a:ext>
                  </a:extLst>
                </a:gridCol>
                <a:gridCol w="2561900">
                  <a:extLst>
                    <a:ext uri="{9D8B030D-6E8A-4147-A177-3AD203B41FA5}">
                      <a16:colId xmlns:a16="http://schemas.microsoft.com/office/drawing/2014/main" val="153444015"/>
                    </a:ext>
                  </a:extLst>
                </a:gridCol>
              </a:tblGrid>
              <a:tr h="4548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000" b="1" dirty="0">
                          <a:effectLst/>
                          <a:latin typeface="+mj-lt"/>
                        </a:rPr>
                        <a:t>projekti</a:t>
                      </a:r>
                      <a:endParaRPr lang="sl-SI" sz="20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000" b="1" dirty="0">
                          <a:effectLst/>
                          <a:latin typeface="+mj-lt"/>
                        </a:rPr>
                        <a:t>v</a:t>
                      </a:r>
                      <a:r>
                        <a:rPr lang="en-GB" sz="2000" b="1" dirty="0" err="1">
                          <a:effectLst/>
                          <a:latin typeface="+mj-lt"/>
                        </a:rPr>
                        <a:t>rednost</a:t>
                      </a:r>
                      <a:r>
                        <a:rPr lang="en-GB" sz="2000" b="1" dirty="0">
                          <a:effectLst/>
                          <a:latin typeface="+mj-lt"/>
                        </a:rPr>
                        <a:t> </a:t>
                      </a:r>
                      <a:r>
                        <a:rPr lang="en-GB" sz="2000" b="1" dirty="0" err="1">
                          <a:effectLst/>
                          <a:latin typeface="+mj-lt"/>
                        </a:rPr>
                        <a:t>projekta</a:t>
                      </a:r>
                      <a:r>
                        <a:rPr lang="sl-SI" sz="2000" b="1" dirty="0">
                          <a:effectLst/>
                          <a:latin typeface="+mj-lt"/>
                        </a:rPr>
                        <a:t> </a:t>
                      </a:r>
                      <a:r>
                        <a:rPr lang="sl-SI" sz="2000" b="1" u="none" strike="noStrike" dirty="0">
                          <a:effectLst/>
                          <a:latin typeface="+mj-lt"/>
                        </a:rPr>
                        <a:t>[€]</a:t>
                      </a:r>
                      <a:endParaRPr lang="sl-SI" sz="20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  <a:latin typeface="+mj-lt"/>
                        </a:rPr>
                        <a:t>od </a:t>
                      </a:r>
                      <a:r>
                        <a:rPr lang="en-GB" sz="2000" b="1" dirty="0" err="1">
                          <a:effectLst/>
                          <a:latin typeface="+mj-lt"/>
                        </a:rPr>
                        <a:t>tega</a:t>
                      </a:r>
                      <a:r>
                        <a:rPr lang="en-GB" sz="2000" b="1" dirty="0">
                          <a:effectLst/>
                          <a:latin typeface="+mj-lt"/>
                        </a:rPr>
                        <a:t> KPLB</a:t>
                      </a:r>
                      <a:r>
                        <a:rPr lang="sl-SI" sz="2000" b="1" dirty="0">
                          <a:effectLst/>
                          <a:latin typeface="+mj-lt"/>
                        </a:rPr>
                        <a:t> </a:t>
                      </a:r>
                      <a:r>
                        <a:rPr lang="sl-SI" sz="2000" b="1" u="none" strike="noStrike" dirty="0">
                          <a:effectLst/>
                          <a:latin typeface="+mj-lt"/>
                        </a:rPr>
                        <a:t>[€]</a:t>
                      </a:r>
                      <a:endParaRPr lang="sl-SI" sz="20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277797"/>
                  </a:ext>
                </a:extLst>
              </a:tr>
              <a:tr h="4725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000" b="0" dirty="0" err="1">
                          <a:effectLst/>
                          <a:latin typeface="+mj-lt"/>
                        </a:rPr>
                        <a:t>PoLJUBA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000" b="0" dirty="0">
                          <a:effectLst/>
                          <a:latin typeface="+mj-lt"/>
                        </a:rPr>
                        <a:t>       4.124.889,00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000" b="0" dirty="0">
                          <a:effectLst/>
                          <a:latin typeface="+mj-lt"/>
                        </a:rPr>
                        <a:t>  2.937.341,00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/>
                </a:tc>
                <a:extLst>
                  <a:ext uri="{0D108BD9-81ED-4DB2-BD59-A6C34878D82A}">
                    <a16:rowId xmlns:a16="http://schemas.microsoft.com/office/drawing/2014/main" val="4028497605"/>
                  </a:ext>
                </a:extLst>
              </a:tr>
              <a:tr h="4725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000" b="0" dirty="0">
                          <a:effectLst/>
                          <a:latin typeface="+mj-lt"/>
                        </a:rPr>
                        <a:t>LIFE NATURAVIVA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000" b="0" dirty="0">
                          <a:effectLst/>
                          <a:latin typeface="+mj-lt"/>
                        </a:rPr>
                        <a:t>       2.482.242,00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000" b="0" dirty="0">
                          <a:effectLst/>
                          <a:latin typeface="+mj-lt"/>
                        </a:rPr>
                        <a:t>     169.657,00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/>
                </a:tc>
                <a:extLst>
                  <a:ext uri="{0D108BD9-81ED-4DB2-BD59-A6C34878D82A}">
                    <a16:rowId xmlns:a16="http://schemas.microsoft.com/office/drawing/2014/main" val="2146790869"/>
                  </a:ext>
                </a:extLst>
              </a:tr>
              <a:tr h="4725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000" b="0" dirty="0">
                          <a:effectLst/>
                          <a:latin typeface="+mj-lt"/>
                        </a:rPr>
                        <a:t>Sava TIES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000" b="0" dirty="0">
                          <a:effectLst/>
                          <a:latin typeface="+mj-lt"/>
                        </a:rPr>
                        <a:t>       1.604.137,00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000" b="0" dirty="0">
                          <a:effectLst/>
                          <a:latin typeface="+mj-lt"/>
                        </a:rPr>
                        <a:t>     150.090,00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/>
                </a:tc>
                <a:extLst>
                  <a:ext uri="{0D108BD9-81ED-4DB2-BD59-A6C34878D82A}">
                    <a16:rowId xmlns:a16="http://schemas.microsoft.com/office/drawing/2014/main" val="3746591428"/>
                  </a:ext>
                </a:extLst>
              </a:tr>
              <a:tr h="4725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0" dirty="0">
                          <a:effectLst/>
                          <a:latin typeface="+mj-lt"/>
                        </a:rPr>
                        <a:t>Na-</a:t>
                      </a:r>
                      <a:r>
                        <a:rPr lang="en-GB" sz="2000" b="0" dirty="0" err="1">
                          <a:effectLst/>
                          <a:latin typeface="+mj-lt"/>
                        </a:rPr>
                        <a:t>kolih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0" dirty="0">
                          <a:effectLst/>
                          <a:latin typeface="+mj-lt"/>
                        </a:rPr>
                        <a:t>         2.291.911,00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000" b="0" dirty="0">
                          <a:effectLst/>
                          <a:latin typeface="+mj-lt"/>
                        </a:rPr>
                        <a:t>      74.426,00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/>
                </a:tc>
                <a:extLst>
                  <a:ext uri="{0D108BD9-81ED-4DB2-BD59-A6C34878D82A}">
                    <a16:rowId xmlns:a16="http://schemas.microsoft.com/office/drawing/2014/main" val="779839011"/>
                  </a:ext>
                </a:extLst>
              </a:tr>
              <a:tr h="4725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0" dirty="0">
                          <a:effectLst/>
                          <a:latin typeface="+mj-lt"/>
                        </a:rPr>
                        <a:t>LIFE AMPHICON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000" b="0" dirty="0">
                          <a:effectLst/>
                          <a:latin typeface="+mj-lt"/>
                        </a:rPr>
                        <a:t>       8.524.726,00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0" dirty="0">
                          <a:effectLst/>
                          <a:latin typeface="+mj-lt"/>
                        </a:rPr>
                        <a:t>     866.358,00</a:t>
                      </a:r>
                      <a:endParaRPr lang="sl-SI" sz="20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/>
                </a:tc>
                <a:extLst>
                  <a:ext uri="{0D108BD9-81ED-4DB2-BD59-A6C34878D82A}">
                    <a16:rowId xmlns:a16="http://schemas.microsoft.com/office/drawing/2014/main" val="4231772188"/>
                  </a:ext>
                </a:extLst>
              </a:tr>
              <a:tr h="4725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  <a:latin typeface="+mj-lt"/>
                        </a:rPr>
                        <a:t>SKUPAJ</a:t>
                      </a:r>
                      <a:endParaRPr lang="sl-SI" sz="20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  <a:latin typeface="+mj-lt"/>
                        </a:rPr>
                        <a:t>       19.027.905,00</a:t>
                      </a:r>
                      <a:endParaRPr lang="sl-SI" sz="20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  <a:latin typeface="+mj-lt"/>
                        </a:rPr>
                        <a:t>   4.197.872,00</a:t>
                      </a:r>
                      <a:endParaRPr lang="sl-SI" sz="20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07" marR="132607" marT="0" marB="0" anchor="ctr"/>
                </a:tc>
                <a:extLst>
                  <a:ext uri="{0D108BD9-81ED-4DB2-BD59-A6C34878D82A}">
                    <a16:rowId xmlns:a16="http://schemas.microsoft.com/office/drawing/2014/main" val="2752289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8731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1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water&#10;&#10;Description automatically generated">
            <a:extLst>
              <a:ext uri="{FF2B5EF4-FFF2-40B4-BE49-F238E27FC236}">
                <a16:creationId xmlns:a16="http://schemas.microsoft.com/office/drawing/2014/main" id="{C467E728-901A-489D-8C4A-C36CDC6A6C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-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7B8EE0-30E5-4E20-99A3-3CB3FF044494}"/>
              </a:ext>
            </a:extLst>
          </p:cNvPr>
          <p:cNvSpPr/>
          <p:nvPr/>
        </p:nvSpPr>
        <p:spPr>
          <a:xfrm>
            <a:off x="380999" y="1443790"/>
            <a:ext cx="8382000" cy="3479689"/>
          </a:xfrm>
          <a:prstGeom prst="rect">
            <a:avLst/>
          </a:prstGeom>
          <a:solidFill>
            <a:srgbClr val="A6A1A5"/>
          </a:solidFill>
          <a:ln>
            <a:solidFill>
              <a:srgbClr val="A6A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>
              <a:ln>
                <a:solidFill>
                  <a:srgbClr val="A6A1A5"/>
                </a:solidFill>
              </a:ln>
              <a:solidFill>
                <a:srgbClr val="A6A1A5"/>
              </a:solidFill>
            </a:endParaRP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1C228E-786C-432A-89B6-78E92F4DA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099" y="6163051"/>
            <a:ext cx="685801" cy="63176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CD7ED63-74EA-4E7E-B45E-6B0604E0EB12}"/>
              </a:ext>
            </a:extLst>
          </p:cNvPr>
          <p:cNvSpPr txBox="1"/>
          <p:nvPr/>
        </p:nvSpPr>
        <p:spPr>
          <a:xfrm>
            <a:off x="659121" y="5669280"/>
            <a:ext cx="78257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l-SI" sz="2200" dirty="0">
                <a:solidFill>
                  <a:schemeClr val="bg2"/>
                </a:solidFill>
              </a:rPr>
              <a:t>V UPRAVLJANJU IN ZAKUPU SKUPNO 157 HA KMETIJSKIH ZEMLJIŠČ</a:t>
            </a:r>
          </a:p>
        </p:txBody>
      </p:sp>
      <p:graphicFrame>
        <p:nvGraphicFramePr>
          <p:cNvPr id="2" name="Tabela 3">
            <a:extLst>
              <a:ext uri="{FF2B5EF4-FFF2-40B4-BE49-F238E27FC236}">
                <a16:creationId xmlns:a16="http://schemas.microsoft.com/office/drawing/2014/main" id="{492F8938-237D-44FD-BE65-02FA477ADA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478721"/>
              </p:ext>
            </p:extLst>
          </p:nvPr>
        </p:nvGraphicFramePr>
        <p:xfrm>
          <a:off x="478939" y="1540042"/>
          <a:ext cx="8183797" cy="3284622"/>
        </p:xfrm>
        <a:graphic>
          <a:graphicData uri="http://schemas.openxmlformats.org/drawingml/2006/table">
            <a:tbl>
              <a:tblPr firstRow="1" firstCol="1">
                <a:tableStyleId>{F5AB1C69-6EDB-4FF4-983F-18BD219EF322}</a:tableStyleId>
              </a:tblPr>
              <a:tblGrid>
                <a:gridCol w="5325963">
                  <a:extLst>
                    <a:ext uri="{9D8B030D-6E8A-4147-A177-3AD203B41FA5}">
                      <a16:colId xmlns:a16="http://schemas.microsoft.com/office/drawing/2014/main" val="2787051262"/>
                    </a:ext>
                  </a:extLst>
                </a:gridCol>
                <a:gridCol w="2857834">
                  <a:extLst>
                    <a:ext uri="{9D8B030D-6E8A-4147-A177-3AD203B41FA5}">
                      <a16:colId xmlns:a16="http://schemas.microsoft.com/office/drawing/2014/main" val="3907792092"/>
                    </a:ext>
                  </a:extLst>
                </a:gridCol>
              </a:tblGrid>
              <a:tr h="547437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b="1" u="none" strike="noStrike" dirty="0">
                          <a:effectLst/>
                          <a:latin typeface="+mj-lt"/>
                        </a:rPr>
                        <a:t>Način pridobitve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3961" marR="13961" marT="13961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b="1" u="none" strike="noStrike" dirty="0">
                          <a:effectLst/>
                          <a:latin typeface="+mj-lt"/>
                        </a:rPr>
                        <a:t>Površina [ha]</a:t>
                      </a:r>
                      <a:endParaRPr lang="sl-SI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3961" marR="13961" marT="13961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312596"/>
                  </a:ext>
                </a:extLst>
              </a:tr>
              <a:tr h="547437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b="0" u="none" strike="noStrike" dirty="0">
                          <a:effectLst/>
                          <a:latin typeface="+mj-lt"/>
                        </a:rPr>
                        <a:t>Odkup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3961" marR="13961" marT="13961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b="0" u="none" strike="noStrike" dirty="0">
                          <a:effectLst/>
                          <a:latin typeface="+mj-lt"/>
                        </a:rPr>
                        <a:t>                      75  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3961" marR="13961" marT="13961" marB="0" anchor="ctr"/>
                </a:tc>
                <a:extLst>
                  <a:ext uri="{0D108BD9-81ED-4DB2-BD59-A6C34878D82A}">
                    <a16:rowId xmlns:a16="http://schemas.microsoft.com/office/drawing/2014/main" val="850373344"/>
                  </a:ext>
                </a:extLst>
              </a:tr>
              <a:tr h="547437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b="0" u="none" strike="noStrike" dirty="0">
                          <a:effectLst/>
                          <a:latin typeface="+mj-lt"/>
                        </a:rPr>
                        <a:t>Prenos upravljanja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3961" marR="13961" marT="13961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b="0" u="none" strike="noStrike" dirty="0">
                          <a:effectLst/>
                          <a:latin typeface="+mj-lt"/>
                        </a:rPr>
                        <a:t>                      34  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3961" marR="13961" marT="13961" marB="0" anchor="ctr"/>
                </a:tc>
                <a:extLst>
                  <a:ext uri="{0D108BD9-81ED-4DB2-BD59-A6C34878D82A}">
                    <a16:rowId xmlns:a16="http://schemas.microsoft.com/office/drawing/2014/main" val="2869779425"/>
                  </a:ext>
                </a:extLst>
              </a:tr>
              <a:tr h="547437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b="0" u="none" strike="noStrike" dirty="0">
                          <a:effectLst/>
                          <a:latin typeface="+mj-lt"/>
                        </a:rPr>
                        <a:t>Zakup od SKZG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3961" marR="13961" marT="13961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b="0" u="none" strike="noStrike" dirty="0">
                          <a:effectLst/>
                          <a:latin typeface="+mj-lt"/>
                        </a:rPr>
                        <a:t>                      28 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3961" marR="13961" marT="13961" marB="0" anchor="ctr"/>
                </a:tc>
                <a:extLst>
                  <a:ext uri="{0D108BD9-81ED-4DB2-BD59-A6C34878D82A}">
                    <a16:rowId xmlns:a16="http://schemas.microsoft.com/office/drawing/2014/main" val="68251233"/>
                  </a:ext>
                </a:extLst>
              </a:tr>
              <a:tr h="547437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b="0" u="none" strike="noStrike" dirty="0">
                          <a:effectLst/>
                          <a:latin typeface="+mj-lt"/>
                        </a:rPr>
                        <a:t>Zakup od zasebnih lastnikov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3961" marR="13961" marT="13961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b="0" u="none" strike="noStrike" dirty="0">
                          <a:effectLst/>
                          <a:latin typeface="+mj-lt"/>
                        </a:rPr>
                        <a:t>                        4 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3961" marR="13961" marT="13961" marB="0" anchor="ctr"/>
                </a:tc>
                <a:extLst>
                  <a:ext uri="{0D108BD9-81ED-4DB2-BD59-A6C34878D82A}">
                    <a16:rowId xmlns:a16="http://schemas.microsoft.com/office/drawing/2014/main" val="541785206"/>
                  </a:ext>
                </a:extLst>
              </a:tr>
              <a:tr h="547437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b="0" u="none" strike="noStrike" dirty="0">
                          <a:effectLst/>
                          <a:latin typeface="+mj-lt"/>
                        </a:rPr>
                        <a:t>Najem zemljišč v lasti MOL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3961" marR="13961" marT="13961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2000" b="0" u="none" strike="noStrike" dirty="0">
                          <a:effectLst/>
                          <a:latin typeface="+mj-lt"/>
                        </a:rPr>
                        <a:t>                      17 </a:t>
                      </a:r>
                      <a:endParaRPr lang="sl-SI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3961" marR="13961" marT="13961" marB="0" anchor="ctr"/>
                </a:tc>
                <a:extLst>
                  <a:ext uri="{0D108BD9-81ED-4DB2-BD59-A6C34878D82A}">
                    <a16:rowId xmlns:a16="http://schemas.microsoft.com/office/drawing/2014/main" val="3814622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2702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mall bird sitting on top of each other&#10;&#10;Description automatically generated">
            <a:extLst>
              <a:ext uri="{FF2B5EF4-FFF2-40B4-BE49-F238E27FC236}">
                <a16:creationId xmlns:a16="http://schemas.microsoft.com/office/drawing/2014/main" id="{CCE128EF-AB6E-4EBC-80B0-813CFCAE45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694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313</Words>
  <Application>Microsoft Office PowerPoint</Application>
  <PresentationFormat>Diaprojekcija na zaslonu (4:3)</PresentationFormat>
  <Paragraphs>107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Klara Korenčan</dc:creator>
  <cp:lastModifiedBy>KPLB1</cp:lastModifiedBy>
  <cp:revision>20</cp:revision>
  <dcterms:created xsi:type="dcterms:W3CDTF">2020-08-25T11:02:13Z</dcterms:created>
  <dcterms:modified xsi:type="dcterms:W3CDTF">2020-08-25T13:09:26Z</dcterms:modified>
</cp:coreProperties>
</file>