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6.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media/image29.jpg" ContentType="image/jpeg"/>
  <Override PartName="/ppt/media/image30.jpg" ContentType="image/jpeg"/>
  <Override PartName="/ppt/media/image31.jpg" ContentType="image/jpeg"/>
  <Override PartName="/ppt/media/image32.jpg" ContentType="image/jpeg"/>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650" r:id="rId2"/>
    <p:sldMasterId id="2147483683" r:id="rId3"/>
    <p:sldMasterId id="2147483685" r:id="rId4"/>
    <p:sldMasterId id="2147483700" r:id="rId5"/>
    <p:sldMasterId id="2147483702" r:id="rId6"/>
    <p:sldMasterId id="2147483712" r:id="rId7"/>
  </p:sldMasterIdLst>
  <p:notesMasterIdLst>
    <p:notesMasterId r:id="rId128"/>
  </p:notesMasterIdLst>
  <p:sldIdLst>
    <p:sldId id="582" r:id="rId8"/>
    <p:sldId id="583" r:id="rId9"/>
    <p:sldId id="256" r:id="rId10"/>
    <p:sldId id="358" r:id="rId11"/>
    <p:sldId id="379" r:id="rId12"/>
    <p:sldId id="360" r:id="rId13"/>
    <p:sldId id="365" r:id="rId14"/>
    <p:sldId id="366" r:id="rId15"/>
    <p:sldId id="364" r:id="rId16"/>
    <p:sldId id="371" r:id="rId17"/>
    <p:sldId id="367" r:id="rId18"/>
    <p:sldId id="368" r:id="rId19"/>
    <p:sldId id="369" r:id="rId20"/>
    <p:sldId id="363" r:id="rId21"/>
    <p:sldId id="377" r:id="rId22"/>
    <p:sldId id="378" r:id="rId23"/>
    <p:sldId id="381" r:id="rId24"/>
    <p:sldId id="345" r:id="rId25"/>
    <p:sldId id="346" r:id="rId26"/>
    <p:sldId id="351" r:id="rId27"/>
    <p:sldId id="352" r:id="rId28"/>
    <p:sldId id="353" r:id="rId29"/>
    <p:sldId id="322" r:id="rId30"/>
    <p:sldId id="324" r:id="rId31"/>
    <p:sldId id="325" r:id="rId32"/>
    <p:sldId id="354" r:id="rId33"/>
    <p:sldId id="334" r:id="rId34"/>
    <p:sldId id="362" r:id="rId35"/>
    <p:sldId id="359" r:id="rId36"/>
    <p:sldId id="320" r:id="rId37"/>
    <p:sldId id="323" r:id="rId38"/>
    <p:sldId id="318" r:id="rId39"/>
    <p:sldId id="321" r:id="rId40"/>
    <p:sldId id="357" r:id="rId41"/>
    <p:sldId id="370" r:id="rId42"/>
    <p:sldId id="373" r:id="rId43"/>
    <p:sldId id="380" r:id="rId44"/>
    <p:sldId id="382" r:id="rId45"/>
    <p:sldId id="383" r:id="rId46"/>
    <p:sldId id="327" r:id="rId47"/>
    <p:sldId id="338" r:id="rId48"/>
    <p:sldId id="329" r:id="rId49"/>
    <p:sldId id="339" r:id="rId50"/>
    <p:sldId id="328" r:id="rId51"/>
    <p:sldId id="331" r:id="rId52"/>
    <p:sldId id="335" r:id="rId53"/>
    <p:sldId id="384" r:id="rId54"/>
    <p:sldId id="385" r:id="rId55"/>
    <p:sldId id="340" r:id="rId56"/>
    <p:sldId id="332" r:id="rId57"/>
    <p:sldId id="386" r:id="rId58"/>
    <p:sldId id="584" r:id="rId59"/>
    <p:sldId id="588" r:id="rId60"/>
    <p:sldId id="527" r:id="rId61"/>
    <p:sldId id="557" r:id="rId62"/>
    <p:sldId id="565" r:id="rId63"/>
    <p:sldId id="577" r:id="rId64"/>
    <p:sldId id="566" r:id="rId65"/>
    <p:sldId id="567" r:id="rId66"/>
    <p:sldId id="568" r:id="rId67"/>
    <p:sldId id="570" r:id="rId68"/>
    <p:sldId id="574" r:id="rId69"/>
    <p:sldId id="575" r:id="rId70"/>
    <p:sldId id="576" r:id="rId71"/>
    <p:sldId id="564" r:id="rId72"/>
    <p:sldId id="563" r:id="rId73"/>
    <p:sldId id="259" r:id="rId74"/>
    <p:sldId id="258" r:id="rId75"/>
    <p:sldId id="265" r:id="rId76"/>
    <p:sldId id="266" r:id="rId77"/>
    <p:sldId id="539" r:id="rId78"/>
    <p:sldId id="545" r:id="rId79"/>
    <p:sldId id="546" r:id="rId80"/>
    <p:sldId id="547" r:id="rId81"/>
    <p:sldId id="551" r:id="rId82"/>
    <p:sldId id="549" r:id="rId83"/>
    <p:sldId id="550" r:id="rId84"/>
    <p:sldId id="572" r:id="rId85"/>
    <p:sldId id="573" r:id="rId86"/>
    <p:sldId id="558" r:id="rId87"/>
    <p:sldId id="552" r:id="rId88"/>
    <p:sldId id="553" r:id="rId89"/>
    <p:sldId id="560" r:id="rId90"/>
    <p:sldId id="554" r:id="rId91"/>
    <p:sldId id="561" r:id="rId92"/>
    <p:sldId id="562" r:id="rId93"/>
    <p:sldId id="556" r:id="rId94"/>
    <p:sldId id="559" r:id="rId95"/>
    <p:sldId id="555" r:id="rId96"/>
    <p:sldId id="535" r:id="rId97"/>
    <p:sldId id="585" r:id="rId98"/>
    <p:sldId id="578" r:id="rId99"/>
    <p:sldId id="295" r:id="rId100"/>
    <p:sldId id="296" r:id="rId101"/>
    <p:sldId id="297" r:id="rId102"/>
    <p:sldId id="305" r:id="rId103"/>
    <p:sldId id="316" r:id="rId104"/>
    <p:sldId id="307" r:id="rId105"/>
    <p:sldId id="306" r:id="rId106"/>
    <p:sldId id="304" r:id="rId107"/>
    <p:sldId id="308" r:id="rId108"/>
    <p:sldId id="313" r:id="rId109"/>
    <p:sldId id="303" r:id="rId110"/>
    <p:sldId id="300" r:id="rId111"/>
    <p:sldId id="301" r:id="rId112"/>
    <p:sldId id="310" r:id="rId113"/>
    <p:sldId id="311" r:id="rId114"/>
    <p:sldId id="314" r:id="rId115"/>
    <p:sldId id="276" r:id="rId116"/>
    <p:sldId id="586" r:id="rId117"/>
    <p:sldId id="579" r:id="rId118"/>
    <p:sldId id="541" r:id="rId119"/>
    <p:sldId id="580" r:id="rId120"/>
    <p:sldId id="538" r:id="rId121"/>
    <p:sldId id="543" r:id="rId122"/>
    <p:sldId id="469" r:id="rId123"/>
    <p:sldId id="540" r:id="rId124"/>
    <p:sldId id="542" r:id="rId125"/>
    <p:sldId id="581" r:id="rId126"/>
    <p:sldId id="587" r:id="rId127"/>
  </p:sldIdLst>
  <p:sldSz cx="12192000" cy="6858000"/>
  <p:notesSz cx="6797675" cy="9926638"/>
  <p:embeddedFontLst>
    <p:embeddedFont>
      <p:font typeface="Republika" panose="02000506040000020004" pitchFamily="2" charset="-18"/>
      <p:regular r:id="rId129"/>
      <p:bold r:id="rId130"/>
    </p:embeddedFont>
  </p:embeddedFontLst>
  <p:defaultTextStyle>
    <a:defPPr>
      <a:defRPr lang="en-US"/>
    </a:defPPr>
    <a:lvl1pPr algn="l" defTabSz="457200"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E5C935-E083-44D8-16B0-9D8A29EF4EB5}" name="Zala Jerman" initials="ZJ" userId="S::Zala.Jerman@gov.si::5dc7cb20-b6d5-4fa6-8415-83b292d4e71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80597" autoAdjust="0"/>
  </p:normalViewPr>
  <p:slideViewPr>
    <p:cSldViewPr snapToGrid="0" snapToObjects="1">
      <p:cViewPr varScale="1">
        <p:scale>
          <a:sx n="119" d="100"/>
          <a:sy n="119" d="100"/>
        </p:scale>
        <p:origin x="13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0.xml"/><Relationship Id="rId21" Type="http://schemas.openxmlformats.org/officeDocument/2006/relationships/slide" Target="slides/slide14.xml"/><Relationship Id="rId42" Type="http://schemas.openxmlformats.org/officeDocument/2006/relationships/slide" Target="slides/slide35.xml"/><Relationship Id="rId63" Type="http://schemas.openxmlformats.org/officeDocument/2006/relationships/slide" Target="slides/slide56.xml"/><Relationship Id="rId84" Type="http://schemas.openxmlformats.org/officeDocument/2006/relationships/slide" Target="slides/slide77.xml"/><Relationship Id="rId16" Type="http://schemas.openxmlformats.org/officeDocument/2006/relationships/slide" Target="slides/slide9.xml"/><Relationship Id="rId107" Type="http://schemas.openxmlformats.org/officeDocument/2006/relationships/slide" Target="slides/slide100.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slide" Target="slides/slide95.xml"/><Relationship Id="rId123" Type="http://schemas.openxmlformats.org/officeDocument/2006/relationships/slide" Target="slides/slide116.xml"/><Relationship Id="rId128" Type="http://schemas.openxmlformats.org/officeDocument/2006/relationships/notesMaster" Target="notesMasters/notesMaster1.xml"/><Relationship Id="rId5" Type="http://schemas.openxmlformats.org/officeDocument/2006/relationships/slideMaster" Target="slideMasters/slideMaster5.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113" Type="http://schemas.openxmlformats.org/officeDocument/2006/relationships/slide" Target="slides/slide106.xml"/><Relationship Id="rId118" Type="http://schemas.openxmlformats.org/officeDocument/2006/relationships/slide" Target="slides/slide111.xml"/><Relationship Id="rId134" Type="http://schemas.openxmlformats.org/officeDocument/2006/relationships/tableStyles" Target="tableStyles.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slide" Target="slides/slide101.xml"/><Relationship Id="rId124" Type="http://schemas.openxmlformats.org/officeDocument/2006/relationships/slide" Target="slides/slide117.xml"/><Relationship Id="rId129" Type="http://schemas.openxmlformats.org/officeDocument/2006/relationships/font" Target="fonts/font1.fntdata"/><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6.xml"/><Relationship Id="rId28" Type="http://schemas.openxmlformats.org/officeDocument/2006/relationships/slide" Target="slides/slide21.xml"/><Relationship Id="rId49" Type="http://schemas.openxmlformats.org/officeDocument/2006/relationships/slide" Target="slides/slide42.xml"/><Relationship Id="rId114" Type="http://schemas.openxmlformats.org/officeDocument/2006/relationships/slide" Target="slides/slide107.xml"/><Relationship Id="rId119" Type="http://schemas.openxmlformats.org/officeDocument/2006/relationships/slide" Target="slides/slide112.xml"/><Relationship Id="rId44" Type="http://schemas.openxmlformats.org/officeDocument/2006/relationships/slide" Target="slides/slide37.xml"/><Relationship Id="rId60" Type="http://schemas.openxmlformats.org/officeDocument/2006/relationships/slide" Target="slides/slide53.xml"/><Relationship Id="rId65" Type="http://schemas.openxmlformats.org/officeDocument/2006/relationships/slide" Target="slides/slide58.xml"/><Relationship Id="rId81" Type="http://schemas.openxmlformats.org/officeDocument/2006/relationships/slide" Target="slides/slide74.xml"/><Relationship Id="rId86" Type="http://schemas.openxmlformats.org/officeDocument/2006/relationships/slide" Target="slides/slide79.xml"/><Relationship Id="rId130" Type="http://schemas.openxmlformats.org/officeDocument/2006/relationships/font" Target="fonts/font2.fntdata"/><Relationship Id="rId135" Type="http://schemas.microsoft.com/office/2018/10/relationships/authors" Target="authors.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slide" Target="slides/slide10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120" Type="http://schemas.openxmlformats.org/officeDocument/2006/relationships/slide" Target="slides/slide113.xml"/><Relationship Id="rId125" Type="http://schemas.openxmlformats.org/officeDocument/2006/relationships/slide" Target="slides/slide118.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slide" Target="slides/slide103.xml"/><Relationship Id="rId115" Type="http://schemas.openxmlformats.org/officeDocument/2006/relationships/slide" Target="slides/slide108.xml"/><Relationship Id="rId131" Type="http://schemas.openxmlformats.org/officeDocument/2006/relationships/presProps" Target="presProps.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126" Type="http://schemas.openxmlformats.org/officeDocument/2006/relationships/slide" Target="slides/slide119.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121" Type="http://schemas.openxmlformats.org/officeDocument/2006/relationships/slide" Target="slides/slide114.xml"/><Relationship Id="rId3" Type="http://schemas.openxmlformats.org/officeDocument/2006/relationships/slideMaster" Target="slideMasters/slideMaster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116" Type="http://schemas.openxmlformats.org/officeDocument/2006/relationships/slide" Target="slides/slide109.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slide" Target="slides/slide104.xml"/><Relationship Id="rId132" Type="http://schemas.openxmlformats.org/officeDocument/2006/relationships/viewProps" Target="viewProps.xml"/><Relationship Id="rId15" Type="http://schemas.openxmlformats.org/officeDocument/2006/relationships/slide" Target="slides/slide8.xml"/><Relationship Id="rId36" Type="http://schemas.openxmlformats.org/officeDocument/2006/relationships/slide" Target="slides/slide29.xml"/><Relationship Id="rId57" Type="http://schemas.openxmlformats.org/officeDocument/2006/relationships/slide" Target="slides/slide50.xml"/><Relationship Id="rId106" Type="http://schemas.openxmlformats.org/officeDocument/2006/relationships/slide" Target="slides/slide99.xml"/><Relationship Id="rId127" Type="http://schemas.openxmlformats.org/officeDocument/2006/relationships/slide" Target="slides/slide120.xml"/><Relationship Id="rId10" Type="http://schemas.openxmlformats.org/officeDocument/2006/relationships/slide" Target="slides/slide3.xml"/><Relationship Id="rId31" Type="http://schemas.openxmlformats.org/officeDocument/2006/relationships/slide" Target="slides/slide24.xml"/><Relationship Id="rId52" Type="http://schemas.openxmlformats.org/officeDocument/2006/relationships/slide" Target="slides/slide45.xml"/><Relationship Id="rId73" Type="http://schemas.openxmlformats.org/officeDocument/2006/relationships/slide" Target="slides/slide66.xml"/><Relationship Id="rId78" Type="http://schemas.openxmlformats.org/officeDocument/2006/relationships/slide" Target="slides/slide71.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122" Type="http://schemas.openxmlformats.org/officeDocument/2006/relationships/slide" Target="slides/slide115.xml"/><Relationship Id="rId4" Type="http://schemas.openxmlformats.org/officeDocument/2006/relationships/slideMaster" Target="slideMasters/slideMaster4.xml"/><Relationship Id="rId9" Type="http://schemas.openxmlformats.org/officeDocument/2006/relationships/slide" Target="slides/slide2.xml"/><Relationship Id="rId26" Type="http://schemas.openxmlformats.org/officeDocument/2006/relationships/slide" Target="slides/slide19.xml"/><Relationship Id="rId47" Type="http://schemas.openxmlformats.org/officeDocument/2006/relationships/slide" Target="slides/slide40.xml"/><Relationship Id="rId68" Type="http://schemas.openxmlformats.org/officeDocument/2006/relationships/slide" Target="slides/slide61.xml"/><Relationship Id="rId89" Type="http://schemas.openxmlformats.org/officeDocument/2006/relationships/slide" Target="slides/slide82.xml"/><Relationship Id="rId112" Type="http://schemas.openxmlformats.org/officeDocument/2006/relationships/slide" Target="slides/slide105.xml"/><Relationship Id="rId13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DDB453-EC66-4E9C-99C7-760F9502639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sl-SI"/>
        </a:p>
      </dgm:t>
    </dgm:pt>
    <dgm:pt modelId="{6613947C-D365-4FE8-821B-6B00B413B74F}">
      <dgm:prSet phldrT="[besedilo]" custT="1"/>
      <dgm:spPr>
        <a:solidFill>
          <a:schemeClr val="accent1"/>
        </a:solidFill>
      </dgm:spPr>
      <dgm:t>
        <a:bodyPr/>
        <a:lstStyle/>
        <a:p>
          <a:r>
            <a:rPr lang="sl-SI" sz="1600" dirty="0"/>
            <a:t>do 31.12.1967</a:t>
          </a:r>
        </a:p>
        <a:p>
          <a:r>
            <a:rPr lang="sl-SI" sz="1600" dirty="0"/>
            <a:t>(15.6.1991 oziroma 1.1.1995)</a:t>
          </a:r>
        </a:p>
      </dgm:t>
    </dgm:pt>
    <dgm:pt modelId="{EE974F32-4C6C-4081-8AA2-E48FBE2818B7}" type="parTrans" cxnId="{35B759FD-775A-4A02-BAA9-FD2D16033268}">
      <dgm:prSet/>
      <dgm:spPr/>
      <dgm:t>
        <a:bodyPr/>
        <a:lstStyle/>
        <a:p>
          <a:endParaRPr lang="sl-SI"/>
        </a:p>
      </dgm:t>
    </dgm:pt>
    <dgm:pt modelId="{5C11E7F0-1070-4E87-8DBE-6822399DE721}" type="sibTrans" cxnId="{35B759FD-775A-4A02-BAA9-FD2D16033268}">
      <dgm:prSet/>
      <dgm:spPr/>
      <dgm:t>
        <a:bodyPr/>
        <a:lstStyle/>
        <a:p>
          <a:endParaRPr lang="sl-SI"/>
        </a:p>
      </dgm:t>
    </dgm:pt>
    <dgm:pt modelId="{5FD3E1A6-2BD1-43D7-8E5C-4EDBF89B4817}">
      <dgm:prSet phldrT="[besedilo]" custT="1"/>
      <dgm:spPr>
        <a:solidFill>
          <a:schemeClr val="accent1">
            <a:lumMod val="20000"/>
            <a:lumOff val="80000"/>
            <a:alpha val="90000"/>
          </a:schemeClr>
        </a:solidFill>
      </dgm:spPr>
      <dgm:t>
        <a:bodyPr/>
        <a:lstStyle/>
        <a:p>
          <a:r>
            <a:rPr lang="sl-SI" sz="1600" kern="1200" dirty="0">
              <a:solidFill>
                <a:schemeClr val="accent1"/>
              </a:solidFill>
            </a:rPr>
            <a:t>Zakonska domneva izdanega gradbenega in uporabnega dovoljenja</a:t>
          </a:r>
        </a:p>
      </dgm:t>
    </dgm:pt>
    <dgm:pt modelId="{E36FDFFF-818C-4757-B710-CF2C5EB8C702}" type="parTrans" cxnId="{7558F907-5ED0-41D7-A2F3-635C3BC68409}">
      <dgm:prSet/>
      <dgm:spPr/>
      <dgm:t>
        <a:bodyPr/>
        <a:lstStyle/>
        <a:p>
          <a:endParaRPr lang="sl-SI"/>
        </a:p>
      </dgm:t>
    </dgm:pt>
    <dgm:pt modelId="{E62FC465-3CA3-4431-B30B-A23B0E69F95D}" type="sibTrans" cxnId="{7558F907-5ED0-41D7-A2F3-635C3BC68409}">
      <dgm:prSet/>
      <dgm:spPr/>
      <dgm:t>
        <a:bodyPr/>
        <a:lstStyle/>
        <a:p>
          <a:endParaRPr lang="sl-SI"/>
        </a:p>
      </dgm:t>
    </dgm:pt>
    <dgm:pt modelId="{37441B83-8FBF-4F62-A579-E725ECC9756C}">
      <dgm:prSet phldrT="[besedilo]" custT="1"/>
      <dgm:spPr>
        <a:solidFill>
          <a:schemeClr val="accent1"/>
        </a:solidFill>
      </dgm:spPr>
      <dgm:t>
        <a:bodyPr/>
        <a:lstStyle/>
        <a:p>
          <a:r>
            <a:rPr lang="sl-SI" sz="1600" dirty="0"/>
            <a:t>od 31.12.1967 do 17.11.2017</a:t>
          </a:r>
        </a:p>
      </dgm:t>
    </dgm:pt>
    <dgm:pt modelId="{1FB90E76-E1DF-4D11-8244-691C3E5AE34B}" type="parTrans" cxnId="{1B060901-54DD-4779-9A9D-CFDC63C7548E}">
      <dgm:prSet/>
      <dgm:spPr/>
      <dgm:t>
        <a:bodyPr/>
        <a:lstStyle/>
        <a:p>
          <a:endParaRPr lang="sl-SI"/>
        </a:p>
      </dgm:t>
    </dgm:pt>
    <dgm:pt modelId="{37D9612F-E6D8-44ED-B426-9FF110D2D458}" type="sibTrans" cxnId="{1B060901-54DD-4779-9A9D-CFDC63C7548E}">
      <dgm:prSet/>
      <dgm:spPr/>
      <dgm:t>
        <a:bodyPr/>
        <a:lstStyle/>
        <a:p>
          <a:endParaRPr lang="sl-SI"/>
        </a:p>
      </dgm:t>
    </dgm:pt>
    <dgm:pt modelId="{2AF75965-478A-468F-A0EC-9F9EED1255C4}">
      <dgm:prSet phldrT="[besedilo]" custT="1"/>
      <dgm:spPr>
        <a:solidFill>
          <a:schemeClr val="accent1">
            <a:lumMod val="20000"/>
            <a:lumOff val="80000"/>
            <a:alpha val="90000"/>
          </a:schemeClr>
        </a:solidFill>
      </dgm:spPr>
      <dgm:t>
        <a:bodyPr/>
        <a:lstStyle/>
        <a:p>
          <a:r>
            <a:rPr lang="sl-SI" sz="1600" dirty="0">
              <a:solidFill>
                <a:schemeClr val="accent1"/>
              </a:solidFill>
            </a:rPr>
            <a:t>Odločba o legalizaciji objekta</a:t>
          </a:r>
        </a:p>
      </dgm:t>
    </dgm:pt>
    <dgm:pt modelId="{D49D21C3-3BD2-4E3B-94CD-64762485F55E}" type="parTrans" cxnId="{5B737EFB-9ABA-41C6-A4CC-E1D010045B53}">
      <dgm:prSet/>
      <dgm:spPr/>
      <dgm:t>
        <a:bodyPr/>
        <a:lstStyle/>
        <a:p>
          <a:endParaRPr lang="sl-SI"/>
        </a:p>
      </dgm:t>
    </dgm:pt>
    <dgm:pt modelId="{82C24B9C-1F9D-43D4-830E-B50A29D722BF}" type="sibTrans" cxnId="{5B737EFB-9ABA-41C6-A4CC-E1D010045B53}">
      <dgm:prSet/>
      <dgm:spPr/>
      <dgm:t>
        <a:bodyPr/>
        <a:lstStyle/>
        <a:p>
          <a:endParaRPr lang="sl-SI"/>
        </a:p>
      </dgm:t>
    </dgm:pt>
    <dgm:pt modelId="{DAFF2101-F41E-4965-A662-D7D8FF630CBA}">
      <dgm:prSet phldrT="[besedilo]" custT="1"/>
      <dgm:spPr>
        <a:solidFill>
          <a:schemeClr val="accent1">
            <a:lumMod val="20000"/>
            <a:lumOff val="80000"/>
            <a:alpha val="90000"/>
          </a:schemeClr>
        </a:solidFill>
      </dgm:spPr>
      <dgm:t>
        <a:bodyPr/>
        <a:lstStyle/>
        <a:p>
          <a:r>
            <a:rPr lang="sl-SI" sz="1600" dirty="0">
              <a:solidFill>
                <a:schemeClr val="accent1"/>
              </a:solidFill>
            </a:rPr>
            <a:t>142. – 145. člen GZ-1</a:t>
          </a:r>
        </a:p>
      </dgm:t>
    </dgm:pt>
    <dgm:pt modelId="{7167736E-E569-4C83-BDBB-FA6AE9C0DBAD}" type="parTrans" cxnId="{64BC5BF0-9F20-4CD6-84A4-6FC877A131C4}">
      <dgm:prSet/>
      <dgm:spPr/>
      <dgm:t>
        <a:bodyPr/>
        <a:lstStyle/>
        <a:p>
          <a:endParaRPr lang="sl-SI"/>
        </a:p>
      </dgm:t>
    </dgm:pt>
    <dgm:pt modelId="{CD840A95-7B27-4BEE-A940-4877F169AD13}" type="sibTrans" cxnId="{64BC5BF0-9F20-4CD6-84A4-6FC877A131C4}">
      <dgm:prSet/>
      <dgm:spPr/>
      <dgm:t>
        <a:bodyPr/>
        <a:lstStyle/>
        <a:p>
          <a:endParaRPr lang="sl-SI"/>
        </a:p>
      </dgm:t>
    </dgm:pt>
    <dgm:pt modelId="{8A95A441-265C-44A6-9BFD-59A6C22A15C4}">
      <dgm:prSet phldrT="[besedilo]" custT="1"/>
      <dgm:spPr>
        <a:solidFill>
          <a:schemeClr val="accent1"/>
        </a:solidFill>
      </dgm:spPr>
      <dgm:t>
        <a:bodyPr/>
        <a:lstStyle/>
        <a:p>
          <a:r>
            <a:rPr lang="sl-SI" sz="1600" dirty="0"/>
            <a:t>od 17.11.2017 NAPREJ</a:t>
          </a:r>
        </a:p>
      </dgm:t>
    </dgm:pt>
    <dgm:pt modelId="{4F59E6BA-CDAB-4638-B098-B7CE45CA1F02}" type="parTrans" cxnId="{665D6800-0EE7-4201-8FE8-02308B6C9DE0}">
      <dgm:prSet/>
      <dgm:spPr/>
      <dgm:t>
        <a:bodyPr/>
        <a:lstStyle/>
        <a:p>
          <a:endParaRPr lang="sl-SI"/>
        </a:p>
      </dgm:t>
    </dgm:pt>
    <dgm:pt modelId="{802A376E-9EA2-4F84-AB10-843E17507A77}" type="sibTrans" cxnId="{665D6800-0EE7-4201-8FE8-02308B6C9DE0}">
      <dgm:prSet/>
      <dgm:spPr/>
      <dgm:t>
        <a:bodyPr/>
        <a:lstStyle/>
        <a:p>
          <a:endParaRPr lang="sl-SI"/>
        </a:p>
      </dgm:t>
    </dgm:pt>
    <dgm:pt modelId="{E575384B-815A-42CC-8942-451EB94BBFCF}">
      <dgm:prSet phldrT="[besedilo]" custT="1"/>
      <dgm:spPr>
        <a:solidFill>
          <a:schemeClr val="accent1">
            <a:lumMod val="20000"/>
            <a:lumOff val="80000"/>
            <a:alpha val="90000"/>
          </a:schemeClr>
        </a:solidFill>
      </dgm:spPr>
      <dgm:t>
        <a:bodyPr/>
        <a:lstStyle/>
        <a:p>
          <a:r>
            <a:rPr lang="sl-SI" sz="1600" dirty="0">
              <a:solidFill>
                <a:schemeClr val="accent1"/>
              </a:solidFill>
            </a:rPr>
            <a:t>Gradbeno in uporabno dovoljenje samo po rednem postopku</a:t>
          </a:r>
        </a:p>
      </dgm:t>
    </dgm:pt>
    <dgm:pt modelId="{40ADDC0E-6F0A-464F-949B-22E6954F3E31}" type="parTrans" cxnId="{D6FB3F7B-39B7-4BD6-BF18-5F2D89A21B0C}">
      <dgm:prSet/>
      <dgm:spPr/>
      <dgm:t>
        <a:bodyPr/>
        <a:lstStyle/>
        <a:p>
          <a:endParaRPr lang="sl-SI"/>
        </a:p>
      </dgm:t>
    </dgm:pt>
    <dgm:pt modelId="{008CF6C6-9C95-4223-803E-0886509B7BEE}" type="sibTrans" cxnId="{D6FB3F7B-39B7-4BD6-BF18-5F2D89A21B0C}">
      <dgm:prSet/>
      <dgm:spPr/>
      <dgm:t>
        <a:bodyPr/>
        <a:lstStyle/>
        <a:p>
          <a:endParaRPr lang="sl-SI"/>
        </a:p>
      </dgm:t>
    </dgm:pt>
    <dgm:pt modelId="{FE2E3BCA-5F5E-4E04-AA9B-ADF692A3D296}">
      <dgm:prSet phldrT="[besedilo]" custT="1"/>
      <dgm:spPr>
        <a:solidFill>
          <a:schemeClr val="accent1">
            <a:lumMod val="20000"/>
            <a:lumOff val="80000"/>
            <a:alpha val="90000"/>
          </a:schemeClr>
        </a:solidFill>
      </dgm:spPr>
      <dgm:t>
        <a:bodyPr/>
        <a:lstStyle/>
        <a:p>
          <a:r>
            <a:rPr lang="sl-SI" sz="1600" kern="1200" dirty="0">
              <a:solidFill>
                <a:schemeClr val="accent1"/>
              </a:solidFill>
              <a:latin typeface="Calibri"/>
              <a:ea typeface="+mn-ea"/>
              <a:cs typeface="+mn-cs"/>
            </a:rPr>
            <a:t>150. člen GZ-1</a:t>
          </a:r>
        </a:p>
      </dgm:t>
    </dgm:pt>
    <dgm:pt modelId="{2EA0E148-2B43-4C2D-A56D-C4CB08FAA533}" type="parTrans" cxnId="{D1ED4843-4CD5-4705-8429-784EA79DC26D}">
      <dgm:prSet/>
      <dgm:spPr/>
      <dgm:t>
        <a:bodyPr/>
        <a:lstStyle/>
        <a:p>
          <a:endParaRPr lang="sl-SI"/>
        </a:p>
      </dgm:t>
    </dgm:pt>
    <dgm:pt modelId="{1CF2472A-AC86-4A25-B541-A79279761A2E}" type="sibTrans" cxnId="{D1ED4843-4CD5-4705-8429-784EA79DC26D}">
      <dgm:prSet/>
      <dgm:spPr/>
      <dgm:t>
        <a:bodyPr/>
        <a:lstStyle/>
        <a:p>
          <a:endParaRPr lang="sl-SI"/>
        </a:p>
      </dgm:t>
    </dgm:pt>
    <dgm:pt modelId="{BD950C62-1504-4BAE-97F4-9E2C3E36751E}" type="pres">
      <dgm:prSet presAssocID="{44DDB453-EC66-4E9C-99C7-760F95026392}" presName="Name0" presStyleCnt="0">
        <dgm:presLayoutVars>
          <dgm:dir/>
          <dgm:animLvl val="lvl"/>
          <dgm:resizeHandles val="exact"/>
        </dgm:presLayoutVars>
      </dgm:prSet>
      <dgm:spPr/>
    </dgm:pt>
    <dgm:pt modelId="{1D1BB207-15FE-4B4C-9094-60CFE6E1826E}" type="pres">
      <dgm:prSet presAssocID="{6613947C-D365-4FE8-821B-6B00B413B74F}" presName="linNode" presStyleCnt="0"/>
      <dgm:spPr/>
    </dgm:pt>
    <dgm:pt modelId="{9D242F6C-3615-45FC-9880-5511C6BBD4F5}" type="pres">
      <dgm:prSet presAssocID="{6613947C-D365-4FE8-821B-6B00B413B74F}" presName="parentText" presStyleLbl="node1" presStyleIdx="0" presStyleCnt="3">
        <dgm:presLayoutVars>
          <dgm:chMax val="1"/>
          <dgm:bulletEnabled val="1"/>
        </dgm:presLayoutVars>
      </dgm:prSet>
      <dgm:spPr/>
    </dgm:pt>
    <dgm:pt modelId="{C9B9D974-9C71-4432-9D96-78C1CD03AE9D}" type="pres">
      <dgm:prSet presAssocID="{6613947C-D365-4FE8-821B-6B00B413B74F}" presName="descendantText" presStyleLbl="alignAccFollowNode1" presStyleIdx="0" presStyleCnt="3">
        <dgm:presLayoutVars>
          <dgm:bulletEnabled val="1"/>
        </dgm:presLayoutVars>
      </dgm:prSet>
      <dgm:spPr/>
    </dgm:pt>
    <dgm:pt modelId="{43AEE57F-E3E4-456C-9225-CD019204CAA6}" type="pres">
      <dgm:prSet presAssocID="{5C11E7F0-1070-4E87-8DBE-6822399DE721}" presName="sp" presStyleCnt="0"/>
      <dgm:spPr/>
    </dgm:pt>
    <dgm:pt modelId="{B93817E8-81B4-4AD8-AD5F-73E372118403}" type="pres">
      <dgm:prSet presAssocID="{37441B83-8FBF-4F62-A579-E725ECC9756C}" presName="linNode" presStyleCnt="0"/>
      <dgm:spPr/>
    </dgm:pt>
    <dgm:pt modelId="{E837E6AE-1A05-4924-9969-5A532FC375CA}" type="pres">
      <dgm:prSet presAssocID="{37441B83-8FBF-4F62-A579-E725ECC9756C}" presName="parentText" presStyleLbl="node1" presStyleIdx="1" presStyleCnt="3">
        <dgm:presLayoutVars>
          <dgm:chMax val="1"/>
          <dgm:bulletEnabled val="1"/>
        </dgm:presLayoutVars>
      </dgm:prSet>
      <dgm:spPr/>
    </dgm:pt>
    <dgm:pt modelId="{86AEAA96-D900-4C96-9451-6429CA0370BC}" type="pres">
      <dgm:prSet presAssocID="{37441B83-8FBF-4F62-A579-E725ECC9756C}" presName="descendantText" presStyleLbl="alignAccFollowNode1" presStyleIdx="1" presStyleCnt="3">
        <dgm:presLayoutVars>
          <dgm:bulletEnabled val="1"/>
        </dgm:presLayoutVars>
      </dgm:prSet>
      <dgm:spPr/>
    </dgm:pt>
    <dgm:pt modelId="{8211184F-768B-4B26-B18B-AD4EBC2AC39B}" type="pres">
      <dgm:prSet presAssocID="{37D9612F-E6D8-44ED-B426-9FF110D2D458}" presName="sp" presStyleCnt="0"/>
      <dgm:spPr/>
    </dgm:pt>
    <dgm:pt modelId="{009440A5-6F24-4EDD-86DA-1A96A9D1CE60}" type="pres">
      <dgm:prSet presAssocID="{8A95A441-265C-44A6-9BFD-59A6C22A15C4}" presName="linNode" presStyleCnt="0"/>
      <dgm:spPr/>
    </dgm:pt>
    <dgm:pt modelId="{B53F55C9-8839-4A26-A1FE-2CF3F547A0AE}" type="pres">
      <dgm:prSet presAssocID="{8A95A441-265C-44A6-9BFD-59A6C22A15C4}" presName="parentText" presStyleLbl="node1" presStyleIdx="2" presStyleCnt="3">
        <dgm:presLayoutVars>
          <dgm:chMax val="1"/>
          <dgm:bulletEnabled val="1"/>
        </dgm:presLayoutVars>
      </dgm:prSet>
      <dgm:spPr/>
    </dgm:pt>
    <dgm:pt modelId="{1BBFA0B8-C08C-4EAE-BA47-53C1C00FAFAD}" type="pres">
      <dgm:prSet presAssocID="{8A95A441-265C-44A6-9BFD-59A6C22A15C4}" presName="descendantText" presStyleLbl="alignAccFollowNode1" presStyleIdx="2" presStyleCnt="3">
        <dgm:presLayoutVars>
          <dgm:bulletEnabled val="1"/>
        </dgm:presLayoutVars>
      </dgm:prSet>
      <dgm:spPr/>
    </dgm:pt>
  </dgm:ptLst>
  <dgm:cxnLst>
    <dgm:cxn modelId="{665D6800-0EE7-4201-8FE8-02308B6C9DE0}" srcId="{44DDB453-EC66-4E9C-99C7-760F95026392}" destId="{8A95A441-265C-44A6-9BFD-59A6C22A15C4}" srcOrd="2" destOrd="0" parTransId="{4F59E6BA-CDAB-4638-B098-B7CE45CA1F02}" sibTransId="{802A376E-9EA2-4F84-AB10-843E17507A77}"/>
    <dgm:cxn modelId="{1B060901-54DD-4779-9A9D-CFDC63C7548E}" srcId="{44DDB453-EC66-4E9C-99C7-760F95026392}" destId="{37441B83-8FBF-4F62-A579-E725ECC9756C}" srcOrd="1" destOrd="0" parTransId="{1FB90E76-E1DF-4D11-8244-691C3E5AE34B}" sibTransId="{37D9612F-E6D8-44ED-B426-9FF110D2D458}"/>
    <dgm:cxn modelId="{7558F907-5ED0-41D7-A2F3-635C3BC68409}" srcId="{6613947C-D365-4FE8-821B-6B00B413B74F}" destId="{5FD3E1A6-2BD1-43D7-8E5C-4EDBF89B4817}" srcOrd="0" destOrd="0" parTransId="{E36FDFFF-818C-4757-B710-CF2C5EB8C702}" sibTransId="{E62FC465-3CA3-4431-B30B-A23B0E69F95D}"/>
    <dgm:cxn modelId="{4086E50D-46A3-4A99-ADD2-734E4BFFCF89}" type="presOf" srcId="{2AF75965-478A-468F-A0EC-9F9EED1255C4}" destId="{86AEAA96-D900-4C96-9451-6429CA0370BC}" srcOrd="0" destOrd="0" presId="urn:microsoft.com/office/officeart/2005/8/layout/vList5"/>
    <dgm:cxn modelId="{0BD4DD20-3B66-425B-828B-DE763CC2F9B6}" type="presOf" srcId="{E575384B-815A-42CC-8942-451EB94BBFCF}" destId="{1BBFA0B8-C08C-4EAE-BA47-53C1C00FAFAD}" srcOrd="0" destOrd="0" presId="urn:microsoft.com/office/officeart/2005/8/layout/vList5"/>
    <dgm:cxn modelId="{3E192136-9952-44C6-9318-0306AD3F8BA2}" type="presOf" srcId="{8A95A441-265C-44A6-9BFD-59A6C22A15C4}" destId="{B53F55C9-8839-4A26-A1FE-2CF3F547A0AE}" srcOrd="0" destOrd="0" presId="urn:microsoft.com/office/officeart/2005/8/layout/vList5"/>
    <dgm:cxn modelId="{D1ED4843-4CD5-4705-8429-784EA79DC26D}" srcId="{6613947C-D365-4FE8-821B-6B00B413B74F}" destId="{FE2E3BCA-5F5E-4E04-AA9B-ADF692A3D296}" srcOrd="1" destOrd="0" parTransId="{2EA0E148-2B43-4C2D-A56D-C4CB08FAA533}" sibTransId="{1CF2472A-AC86-4A25-B541-A79279761A2E}"/>
    <dgm:cxn modelId="{B1CEC44B-B9A6-4C2B-A2B2-6B4096EA5EEC}" type="presOf" srcId="{44DDB453-EC66-4E9C-99C7-760F95026392}" destId="{BD950C62-1504-4BAE-97F4-9E2C3E36751E}" srcOrd="0" destOrd="0" presId="urn:microsoft.com/office/officeart/2005/8/layout/vList5"/>
    <dgm:cxn modelId="{30F5394E-D8B1-42FD-840C-7971ABC416D6}" type="presOf" srcId="{DAFF2101-F41E-4965-A662-D7D8FF630CBA}" destId="{86AEAA96-D900-4C96-9451-6429CA0370BC}" srcOrd="0" destOrd="1" presId="urn:microsoft.com/office/officeart/2005/8/layout/vList5"/>
    <dgm:cxn modelId="{8E9FC356-F1E6-48BE-BF94-E2AA8708A866}" type="presOf" srcId="{FE2E3BCA-5F5E-4E04-AA9B-ADF692A3D296}" destId="{C9B9D974-9C71-4432-9D96-78C1CD03AE9D}" srcOrd="0" destOrd="1" presId="urn:microsoft.com/office/officeart/2005/8/layout/vList5"/>
    <dgm:cxn modelId="{D6FB3F7B-39B7-4BD6-BF18-5F2D89A21B0C}" srcId="{8A95A441-265C-44A6-9BFD-59A6C22A15C4}" destId="{E575384B-815A-42CC-8942-451EB94BBFCF}" srcOrd="0" destOrd="0" parTransId="{40ADDC0E-6F0A-464F-949B-22E6954F3E31}" sibTransId="{008CF6C6-9C95-4223-803E-0886509B7BEE}"/>
    <dgm:cxn modelId="{911CB385-B6C6-4D7B-B357-CCE0DC7EE2FC}" type="presOf" srcId="{5FD3E1A6-2BD1-43D7-8E5C-4EDBF89B4817}" destId="{C9B9D974-9C71-4432-9D96-78C1CD03AE9D}" srcOrd="0" destOrd="0" presId="urn:microsoft.com/office/officeart/2005/8/layout/vList5"/>
    <dgm:cxn modelId="{B35936E2-BC3B-4A2E-BAE7-720B17A663A0}" type="presOf" srcId="{37441B83-8FBF-4F62-A579-E725ECC9756C}" destId="{E837E6AE-1A05-4924-9969-5A532FC375CA}" srcOrd="0" destOrd="0" presId="urn:microsoft.com/office/officeart/2005/8/layout/vList5"/>
    <dgm:cxn modelId="{64BC5BF0-9F20-4CD6-84A4-6FC877A131C4}" srcId="{37441B83-8FBF-4F62-A579-E725ECC9756C}" destId="{DAFF2101-F41E-4965-A662-D7D8FF630CBA}" srcOrd="1" destOrd="0" parTransId="{7167736E-E569-4C83-BDBB-FA6AE9C0DBAD}" sibTransId="{CD840A95-7B27-4BEE-A940-4877F169AD13}"/>
    <dgm:cxn modelId="{194DF6F6-8EA4-4B3B-A959-6AC65D67DBDB}" type="presOf" srcId="{6613947C-D365-4FE8-821B-6B00B413B74F}" destId="{9D242F6C-3615-45FC-9880-5511C6BBD4F5}" srcOrd="0" destOrd="0" presId="urn:microsoft.com/office/officeart/2005/8/layout/vList5"/>
    <dgm:cxn modelId="{5B737EFB-9ABA-41C6-A4CC-E1D010045B53}" srcId="{37441B83-8FBF-4F62-A579-E725ECC9756C}" destId="{2AF75965-478A-468F-A0EC-9F9EED1255C4}" srcOrd="0" destOrd="0" parTransId="{D49D21C3-3BD2-4E3B-94CD-64762485F55E}" sibTransId="{82C24B9C-1F9D-43D4-830E-B50A29D722BF}"/>
    <dgm:cxn modelId="{35B759FD-775A-4A02-BAA9-FD2D16033268}" srcId="{44DDB453-EC66-4E9C-99C7-760F95026392}" destId="{6613947C-D365-4FE8-821B-6B00B413B74F}" srcOrd="0" destOrd="0" parTransId="{EE974F32-4C6C-4081-8AA2-E48FBE2818B7}" sibTransId="{5C11E7F0-1070-4E87-8DBE-6822399DE721}"/>
    <dgm:cxn modelId="{D04EFC37-03FE-471E-9B7F-8B5A1DBC406E}" type="presParOf" srcId="{BD950C62-1504-4BAE-97F4-9E2C3E36751E}" destId="{1D1BB207-15FE-4B4C-9094-60CFE6E1826E}" srcOrd="0" destOrd="0" presId="urn:microsoft.com/office/officeart/2005/8/layout/vList5"/>
    <dgm:cxn modelId="{BAB3BC08-CEA9-4965-B6B9-495D29F689CB}" type="presParOf" srcId="{1D1BB207-15FE-4B4C-9094-60CFE6E1826E}" destId="{9D242F6C-3615-45FC-9880-5511C6BBD4F5}" srcOrd="0" destOrd="0" presId="urn:microsoft.com/office/officeart/2005/8/layout/vList5"/>
    <dgm:cxn modelId="{8623B7B2-8AF5-4785-B634-897AD07004A3}" type="presParOf" srcId="{1D1BB207-15FE-4B4C-9094-60CFE6E1826E}" destId="{C9B9D974-9C71-4432-9D96-78C1CD03AE9D}" srcOrd="1" destOrd="0" presId="urn:microsoft.com/office/officeart/2005/8/layout/vList5"/>
    <dgm:cxn modelId="{43F2E3B4-57F3-4B76-B7CF-1901B1AB9D63}" type="presParOf" srcId="{BD950C62-1504-4BAE-97F4-9E2C3E36751E}" destId="{43AEE57F-E3E4-456C-9225-CD019204CAA6}" srcOrd="1" destOrd="0" presId="urn:microsoft.com/office/officeart/2005/8/layout/vList5"/>
    <dgm:cxn modelId="{BEC7FA06-E63C-4DF6-B1E4-AFE47046A111}" type="presParOf" srcId="{BD950C62-1504-4BAE-97F4-9E2C3E36751E}" destId="{B93817E8-81B4-4AD8-AD5F-73E372118403}" srcOrd="2" destOrd="0" presId="urn:microsoft.com/office/officeart/2005/8/layout/vList5"/>
    <dgm:cxn modelId="{10E8485A-0AD6-464D-9219-15B1AAA406A1}" type="presParOf" srcId="{B93817E8-81B4-4AD8-AD5F-73E372118403}" destId="{E837E6AE-1A05-4924-9969-5A532FC375CA}" srcOrd="0" destOrd="0" presId="urn:microsoft.com/office/officeart/2005/8/layout/vList5"/>
    <dgm:cxn modelId="{0CA1F086-FDED-4D54-A2E9-16127CA59887}" type="presParOf" srcId="{B93817E8-81B4-4AD8-AD5F-73E372118403}" destId="{86AEAA96-D900-4C96-9451-6429CA0370BC}" srcOrd="1" destOrd="0" presId="urn:microsoft.com/office/officeart/2005/8/layout/vList5"/>
    <dgm:cxn modelId="{355724E3-4E99-495C-AF6D-93144A283635}" type="presParOf" srcId="{BD950C62-1504-4BAE-97F4-9E2C3E36751E}" destId="{8211184F-768B-4B26-B18B-AD4EBC2AC39B}" srcOrd="3" destOrd="0" presId="urn:microsoft.com/office/officeart/2005/8/layout/vList5"/>
    <dgm:cxn modelId="{E8E7966F-358E-423A-94E1-0A00C0CCE91D}" type="presParOf" srcId="{BD950C62-1504-4BAE-97F4-9E2C3E36751E}" destId="{009440A5-6F24-4EDD-86DA-1A96A9D1CE60}" srcOrd="4" destOrd="0" presId="urn:microsoft.com/office/officeart/2005/8/layout/vList5"/>
    <dgm:cxn modelId="{C19CDD8E-9A7C-484A-9820-75AFAD7B98EF}" type="presParOf" srcId="{009440A5-6F24-4EDD-86DA-1A96A9D1CE60}" destId="{B53F55C9-8839-4A26-A1FE-2CF3F547A0AE}" srcOrd="0" destOrd="0" presId="urn:microsoft.com/office/officeart/2005/8/layout/vList5"/>
    <dgm:cxn modelId="{1B5AAFB5-37DE-4D59-9306-A1959C789062}" type="presParOf" srcId="{009440A5-6F24-4EDD-86DA-1A96A9D1CE60}" destId="{1BBFA0B8-C08C-4EAE-BA47-53C1C00FAFA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B9D974-9C71-4432-9D96-78C1CD03AE9D}">
      <dsp:nvSpPr>
        <dsp:cNvPr id="0" name=""/>
        <dsp:cNvSpPr/>
      </dsp:nvSpPr>
      <dsp:spPr>
        <a:xfrm rot="5400000">
          <a:off x="6028777" y="-2551200"/>
          <a:ext cx="730007" cy="6017676"/>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sl-SI" sz="1600" kern="1200" dirty="0">
              <a:solidFill>
                <a:schemeClr val="accent1"/>
              </a:solidFill>
            </a:rPr>
            <a:t>Zakonska domneva izdanega gradbenega in uporabnega dovoljenja</a:t>
          </a:r>
        </a:p>
        <a:p>
          <a:pPr marL="171450" lvl="1" indent="-171450" algn="l" defTabSz="711200">
            <a:lnSpc>
              <a:spcPct val="90000"/>
            </a:lnSpc>
            <a:spcBef>
              <a:spcPct val="0"/>
            </a:spcBef>
            <a:spcAft>
              <a:spcPct val="15000"/>
            </a:spcAft>
            <a:buChar char="•"/>
          </a:pPr>
          <a:r>
            <a:rPr lang="sl-SI" sz="1600" kern="1200" dirty="0">
              <a:solidFill>
                <a:schemeClr val="accent1"/>
              </a:solidFill>
              <a:latin typeface="Calibri"/>
              <a:ea typeface="+mn-ea"/>
              <a:cs typeface="+mn-cs"/>
            </a:rPr>
            <a:t>150. člen GZ-1</a:t>
          </a:r>
        </a:p>
      </dsp:txBody>
      <dsp:txXfrm rot="-5400000">
        <a:off x="3384943" y="128270"/>
        <a:ext cx="5982040" cy="658735"/>
      </dsp:txXfrm>
    </dsp:sp>
    <dsp:sp modelId="{9D242F6C-3615-45FC-9880-5511C6BBD4F5}">
      <dsp:nvSpPr>
        <dsp:cNvPr id="0" name=""/>
        <dsp:cNvSpPr/>
      </dsp:nvSpPr>
      <dsp:spPr>
        <a:xfrm>
          <a:off x="0" y="1382"/>
          <a:ext cx="3384942" cy="912509"/>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sl-SI" sz="1600" kern="1200" dirty="0"/>
            <a:t>do 31.12.1967</a:t>
          </a:r>
        </a:p>
        <a:p>
          <a:pPr marL="0" lvl="0" indent="0" algn="ctr" defTabSz="711200">
            <a:lnSpc>
              <a:spcPct val="90000"/>
            </a:lnSpc>
            <a:spcBef>
              <a:spcPct val="0"/>
            </a:spcBef>
            <a:spcAft>
              <a:spcPct val="35000"/>
            </a:spcAft>
            <a:buNone/>
          </a:pPr>
          <a:r>
            <a:rPr lang="sl-SI" sz="1600" kern="1200" dirty="0"/>
            <a:t>(15.6.1991 oziroma 1.1.1995)</a:t>
          </a:r>
        </a:p>
      </dsp:txBody>
      <dsp:txXfrm>
        <a:off x="44545" y="45927"/>
        <a:ext cx="3295852" cy="823419"/>
      </dsp:txXfrm>
    </dsp:sp>
    <dsp:sp modelId="{86AEAA96-D900-4C96-9451-6429CA0370BC}">
      <dsp:nvSpPr>
        <dsp:cNvPr id="0" name=""/>
        <dsp:cNvSpPr/>
      </dsp:nvSpPr>
      <dsp:spPr>
        <a:xfrm rot="5400000">
          <a:off x="6028777" y="-1593066"/>
          <a:ext cx="730007" cy="6017676"/>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sl-SI" sz="1600" kern="1200" dirty="0">
              <a:solidFill>
                <a:schemeClr val="accent1"/>
              </a:solidFill>
            </a:rPr>
            <a:t>Odločba o legalizaciji objekta</a:t>
          </a:r>
        </a:p>
        <a:p>
          <a:pPr marL="171450" lvl="1" indent="-171450" algn="l" defTabSz="711200">
            <a:lnSpc>
              <a:spcPct val="90000"/>
            </a:lnSpc>
            <a:spcBef>
              <a:spcPct val="0"/>
            </a:spcBef>
            <a:spcAft>
              <a:spcPct val="15000"/>
            </a:spcAft>
            <a:buChar char="•"/>
          </a:pPr>
          <a:r>
            <a:rPr lang="sl-SI" sz="1600" kern="1200" dirty="0">
              <a:solidFill>
                <a:schemeClr val="accent1"/>
              </a:solidFill>
            </a:rPr>
            <a:t>142. – 145. člen GZ-1</a:t>
          </a:r>
        </a:p>
      </dsp:txBody>
      <dsp:txXfrm rot="-5400000">
        <a:off x="3384943" y="1086404"/>
        <a:ext cx="5982040" cy="658735"/>
      </dsp:txXfrm>
    </dsp:sp>
    <dsp:sp modelId="{E837E6AE-1A05-4924-9969-5A532FC375CA}">
      <dsp:nvSpPr>
        <dsp:cNvPr id="0" name=""/>
        <dsp:cNvSpPr/>
      </dsp:nvSpPr>
      <dsp:spPr>
        <a:xfrm>
          <a:off x="0" y="959517"/>
          <a:ext cx="3384942" cy="912509"/>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sl-SI" sz="1600" kern="1200" dirty="0"/>
            <a:t>od 31.12.1967 do 17.11.2017</a:t>
          </a:r>
        </a:p>
      </dsp:txBody>
      <dsp:txXfrm>
        <a:off x="44545" y="1004062"/>
        <a:ext cx="3295852" cy="823419"/>
      </dsp:txXfrm>
    </dsp:sp>
    <dsp:sp modelId="{1BBFA0B8-C08C-4EAE-BA47-53C1C00FAFAD}">
      <dsp:nvSpPr>
        <dsp:cNvPr id="0" name=""/>
        <dsp:cNvSpPr/>
      </dsp:nvSpPr>
      <dsp:spPr>
        <a:xfrm rot="5400000">
          <a:off x="6028777" y="-634931"/>
          <a:ext cx="730007" cy="6017676"/>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sl-SI" sz="1600" kern="1200" dirty="0">
              <a:solidFill>
                <a:schemeClr val="accent1"/>
              </a:solidFill>
            </a:rPr>
            <a:t>Gradbeno in uporabno dovoljenje samo po rednem postopku</a:t>
          </a:r>
        </a:p>
      </dsp:txBody>
      <dsp:txXfrm rot="-5400000">
        <a:off x="3384943" y="2044539"/>
        <a:ext cx="5982040" cy="658735"/>
      </dsp:txXfrm>
    </dsp:sp>
    <dsp:sp modelId="{B53F55C9-8839-4A26-A1FE-2CF3F547A0AE}">
      <dsp:nvSpPr>
        <dsp:cNvPr id="0" name=""/>
        <dsp:cNvSpPr/>
      </dsp:nvSpPr>
      <dsp:spPr>
        <a:xfrm>
          <a:off x="0" y="1917652"/>
          <a:ext cx="3384942" cy="912509"/>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sl-SI" sz="1600" kern="1200" dirty="0"/>
            <a:t>od 17.11.2017 NAPREJ</a:t>
          </a:r>
        </a:p>
      </dsp:txBody>
      <dsp:txXfrm>
        <a:off x="44545" y="1962197"/>
        <a:ext cx="3295852" cy="82341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5356AA1-E264-490A-91D4-3F9B15D3A9FE}" type="datetimeFigureOut">
              <a:rPr lang="sl-SI" smtClean="0"/>
              <a:t>6. 11. 2025</a:t>
            </a:fld>
            <a:endParaRPr lang="sl-SI"/>
          </a:p>
        </p:txBody>
      </p:sp>
      <p:sp>
        <p:nvSpPr>
          <p:cNvPr id="4" name="Označba mesta stranske slik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B415CA1-1A3A-4FA9-B2E0-E32079F64863}" type="slidenum">
              <a:rPr lang="sl-SI" smtClean="0"/>
              <a:t>‹#›</a:t>
            </a:fld>
            <a:endParaRPr lang="sl-SI"/>
          </a:p>
        </p:txBody>
      </p:sp>
    </p:spTree>
    <p:extLst>
      <p:ext uri="{BB962C8B-B14F-4D97-AF65-F5344CB8AC3E}">
        <p14:creationId xmlns:p14="http://schemas.microsoft.com/office/powerpoint/2010/main" val="3626006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415CA1-1A3A-4FA9-B2E0-E32079F64863}" type="slidenum">
              <a:rPr lang="sl-SI" smtClean="0"/>
              <a:t>1</a:t>
            </a:fld>
            <a:endParaRPr lang="sl-SI"/>
          </a:p>
        </p:txBody>
      </p:sp>
    </p:spTree>
    <p:extLst>
      <p:ext uri="{BB962C8B-B14F-4D97-AF65-F5344CB8AC3E}">
        <p14:creationId xmlns:p14="http://schemas.microsoft.com/office/powerpoint/2010/main" val="1356677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1BF29-CBFB-B18F-47B7-830A83FDEC88}"/>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6979AFF6-1E65-C42C-3B2C-1A5F87288AD4}"/>
              </a:ext>
            </a:extLst>
          </p:cNvPr>
          <p:cNvSpPr>
            <a:spLocks noGrp="1" noRot="1" noChangeAspect="1"/>
          </p:cNvSpPr>
          <p:nvPr>
            <p:ph type="sldImg"/>
          </p:nvPr>
        </p:nvSpPr>
        <p:spPr>
          <a:xfrm>
            <a:off x="422275" y="1241425"/>
            <a:ext cx="5953125" cy="3349625"/>
          </a:xfrm>
        </p:spPr>
      </p:sp>
      <p:sp>
        <p:nvSpPr>
          <p:cNvPr id="3" name="Označba mesta opomb 2">
            <a:extLst>
              <a:ext uri="{FF2B5EF4-FFF2-40B4-BE49-F238E27FC236}">
                <a16:creationId xmlns:a16="http://schemas.microsoft.com/office/drawing/2014/main" id="{00E96B7F-7362-0CCF-82E2-6C1605EB6613}"/>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8E976039-7660-CF47-3109-15B8E687F95B}"/>
              </a:ext>
            </a:extLst>
          </p:cNvPr>
          <p:cNvSpPr>
            <a:spLocks noGrp="1"/>
          </p:cNvSpPr>
          <p:nvPr>
            <p:ph type="sldNum" sz="quarter" idx="5"/>
          </p:nvPr>
        </p:nvSpPr>
        <p:spPr/>
        <p:txBody>
          <a:bodyPr/>
          <a:lstStyle/>
          <a:p>
            <a:fld id="{DB415CA1-1A3A-4FA9-B2E0-E32079F64863}" type="slidenum">
              <a:rPr lang="sl-SI" smtClean="0"/>
              <a:t>26</a:t>
            </a:fld>
            <a:endParaRPr lang="sl-SI"/>
          </a:p>
        </p:txBody>
      </p:sp>
    </p:spTree>
    <p:extLst>
      <p:ext uri="{BB962C8B-B14F-4D97-AF65-F5344CB8AC3E}">
        <p14:creationId xmlns:p14="http://schemas.microsoft.com/office/powerpoint/2010/main" val="599883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422275" y="1241425"/>
            <a:ext cx="5953125" cy="3349625"/>
          </a:xfrm>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415CA1-1A3A-4FA9-B2E0-E32079F64863}" type="slidenum">
              <a:rPr lang="sl-SI" smtClean="0"/>
              <a:t>30</a:t>
            </a:fld>
            <a:endParaRPr lang="sl-SI"/>
          </a:p>
        </p:txBody>
      </p:sp>
    </p:spTree>
    <p:extLst>
      <p:ext uri="{BB962C8B-B14F-4D97-AF65-F5344CB8AC3E}">
        <p14:creationId xmlns:p14="http://schemas.microsoft.com/office/powerpoint/2010/main" val="31421957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5D494-FE33-7F82-B630-D58273252B78}"/>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25502987-90F2-11C3-7909-E43D7B3CD9C2}"/>
              </a:ext>
            </a:extLst>
          </p:cNvPr>
          <p:cNvSpPr>
            <a:spLocks noGrp="1" noRot="1" noChangeAspect="1"/>
          </p:cNvSpPr>
          <p:nvPr>
            <p:ph type="sldImg"/>
          </p:nvPr>
        </p:nvSpPr>
        <p:spPr>
          <a:xfrm>
            <a:off x="422275" y="1241425"/>
            <a:ext cx="5953125" cy="3349625"/>
          </a:xfrm>
        </p:spPr>
      </p:sp>
      <p:sp>
        <p:nvSpPr>
          <p:cNvPr id="3" name="Označba mesta opomb 2">
            <a:extLst>
              <a:ext uri="{FF2B5EF4-FFF2-40B4-BE49-F238E27FC236}">
                <a16:creationId xmlns:a16="http://schemas.microsoft.com/office/drawing/2014/main" id="{435DF826-0474-6BA6-853C-5E330A6EA6D1}"/>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1C075561-C79C-965B-7DD2-843642750FED}"/>
              </a:ext>
            </a:extLst>
          </p:cNvPr>
          <p:cNvSpPr>
            <a:spLocks noGrp="1"/>
          </p:cNvSpPr>
          <p:nvPr>
            <p:ph type="sldNum" sz="quarter" idx="5"/>
          </p:nvPr>
        </p:nvSpPr>
        <p:spPr/>
        <p:txBody>
          <a:bodyPr/>
          <a:lstStyle/>
          <a:p>
            <a:fld id="{DB415CA1-1A3A-4FA9-B2E0-E32079F64863}" type="slidenum">
              <a:rPr lang="sl-SI" smtClean="0"/>
              <a:t>34</a:t>
            </a:fld>
            <a:endParaRPr lang="sl-SI"/>
          </a:p>
        </p:txBody>
      </p:sp>
    </p:spTree>
    <p:extLst>
      <p:ext uri="{BB962C8B-B14F-4D97-AF65-F5344CB8AC3E}">
        <p14:creationId xmlns:p14="http://schemas.microsoft.com/office/powerpoint/2010/main" val="563626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415CA1-1A3A-4FA9-B2E0-E32079F64863}" type="slidenum">
              <a:rPr lang="sl-SI" smtClean="0"/>
              <a:t>36</a:t>
            </a:fld>
            <a:endParaRPr lang="sl-SI"/>
          </a:p>
        </p:txBody>
      </p:sp>
    </p:spTree>
    <p:extLst>
      <p:ext uri="{BB962C8B-B14F-4D97-AF65-F5344CB8AC3E}">
        <p14:creationId xmlns:p14="http://schemas.microsoft.com/office/powerpoint/2010/main" val="18209428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66494-47C4-E37F-66E6-E0FB16712737}"/>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25512883-688B-3A37-AE9E-4C15EADF3ACB}"/>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5D4D5419-2846-79E0-9117-8DA869975EBE}"/>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441B5FF7-8C92-094F-063D-788D5C474E8F}"/>
              </a:ext>
            </a:extLst>
          </p:cNvPr>
          <p:cNvSpPr>
            <a:spLocks noGrp="1"/>
          </p:cNvSpPr>
          <p:nvPr>
            <p:ph type="sldNum" sz="quarter" idx="5"/>
          </p:nvPr>
        </p:nvSpPr>
        <p:spPr/>
        <p:txBody>
          <a:bodyPr/>
          <a:lstStyle/>
          <a:p>
            <a:fld id="{DB415CA1-1A3A-4FA9-B2E0-E32079F64863}" type="slidenum">
              <a:rPr lang="sl-SI" smtClean="0"/>
              <a:t>37</a:t>
            </a:fld>
            <a:endParaRPr lang="sl-SI"/>
          </a:p>
        </p:txBody>
      </p:sp>
    </p:spTree>
    <p:extLst>
      <p:ext uri="{BB962C8B-B14F-4D97-AF65-F5344CB8AC3E}">
        <p14:creationId xmlns:p14="http://schemas.microsoft.com/office/powerpoint/2010/main" val="22840353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66494-47C4-E37F-66E6-E0FB16712737}"/>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25512883-688B-3A37-AE9E-4C15EADF3ACB}"/>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5D4D5419-2846-79E0-9117-8DA869975EBE}"/>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441B5FF7-8C92-094F-063D-788D5C474E8F}"/>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B415CA1-1A3A-4FA9-B2E0-E32079F64863}" type="slidenum">
              <a:rPr kumimoji="0" lang="sl-SI"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51</a:t>
            </a:fld>
            <a:endParaRPr kumimoji="0" lang="sl-SI"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840353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23B96-0FB5-EA14-5B36-9539FCD1221F}"/>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3B6B2715-DE2F-AF62-D38A-C2E428869812}"/>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B7FFDD51-9933-7F94-5B9F-BBBE2FBFF531}"/>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D98732A8-2B5A-D6FC-F5B4-25BD22DE03F1}"/>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B415CA1-1A3A-4FA9-B2E0-E32079F64863}" type="slidenum">
              <a:rPr kumimoji="0" lang="sl-SI"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52</a:t>
            </a:fld>
            <a:endParaRPr kumimoji="0" lang="sl-SI"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2676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482600" y="1279525"/>
            <a:ext cx="6138863" cy="3454400"/>
          </a:xfrm>
        </p:spPr>
      </p:sp>
      <p:sp>
        <p:nvSpPr>
          <p:cNvPr id="3" name="Označba mesta opomb 2"/>
          <p:cNvSpPr>
            <a:spLocks noGrp="1"/>
          </p:cNvSpPr>
          <p:nvPr>
            <p:ph type="body" idx="1"/>
          </p:nvPr>
        </p:nvSpPr>
        <p:spPr/>
        <p:txBody>
          <a:bodyPr/>
          <a:lstStyle/>
          <a:p>
            <a:pPr defTabSz="990752">
              <a:defRPr/>
            </a:pPr>
            <a:endParaRPr lang="sl-SI" sz="1000" noProof="1">
              <a:solidFill>
                <a:schemeClr val="tx2"/>
              </a:solidFill>
            </a:endParaRPr>
          </a:p>
        </p:txBody>
      </p:sp>
      <p:sp>
        <p:nvSpPr>
          <p:cNvPr id="4" name="Označba mesta številke diapozitiva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53</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558788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482600" y="1279525"/>
            <a:ext cx="6138863" cy="3454400"/>
          </a:xfrm>
        </p:spPr>
      </p:sp>
      <p:sp>
        <p:nvSpPr>
          <p:cNvPr id="3" name="Označba mesta opomb 2"/>
          <p:cNvSpPr>
            <a:spLocks noGrp="1"/>
          </p:cNvSpPr>
          <p:nvPr>
            <p:ph type="body" idx="1"/>
          </p:nvPr>
        </p:nvSpPr>
        <p:spPr/>
        <p:txBody>
          <a:bodyPr/>
          <a:lstStyle/>
          <a:p>
            <a:endParaRPr lang="sl-SI" sz="1000" dirty="0">
              <a:solidFill>
                <a:schemeClr val="tx2"/>
              </a:solidFill>
            </a:endParaRPr>
          </a:p>
        </p:txBody>
      </p:sp>
      <p:sp>
        <p:nvSpPr>
          <p:cNvPr id="4" name="Označba mesta številke diapozitiva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54</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18098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FC757-284A-CC8B-1BBE-6DBA6A94029D}"/>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4C09750F-B3AA-89F8-2893-A380721CE694}"/>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95D65938-6898-078A-293D-7AF00AD3084A}"/>
              </a:ext>
            </a:extLst>
          </p:cNvPr>
          <p:cNvSpPr>
            <a:spLocks noGrp="1"/>
          </p:cNvSpPr>
          <p:nvPr>
            <p:ph type="body" idx="1"/>
          </p:nvPr>
        </p:nvSpPr>
        <p:spPr/>
        <p:txBody>
          <a:bodyPr/>
          <a:lstStyle/>
          <a:p>
            <a:pPr defTabSz="990752">
              <a:defRPr/>
            </a:pPr>
            <a:endParaRPr lang="sl-SI" sz="1000" noProof="1">
              <a:solidFill>
                <a:schemeClr val="tx2"/>
              </a:solidFill>
            </a:endParaRPr>
          </a:p>
        </p:txBody>
      </p:sp>
      <p:sp>
        <p:nvSpPr>
          <p:cNvPr id="4" name="Označba mesta številke diapozitiva 3">
            <a:extLst>
              <a:ext uri="{FF2B5EF4-FFF2-40B4-BE49-F238E27FC236}">
                <a16:creationId xmlns:a16="http://schemas.microsoft.com/office/drawing/2014/main" id="{B8C49884-2B57-042D-8479-1C7300B94CB3}"/>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55</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77972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415CA1-1A3A-4FA9-B2E0-E32079F64863}" type="slidenum">
              <a:rPr lang="sl-SI" smtClean="0"/>
              <a:t>2</a:t>
            </a:fld>
            <a:endParaRPr lang="sl-SI"/>
          </a:p>
        </p:txBody>
      </p:sp>
    </p:spTree>
    <p:extLst>
      <p:ext uri="{BB962C8B-B14F-4D97-AF65-F5344CB8AC3E}">
        <p14:creationId xmlns:p14="http://schemas.microsoft.com/office/powerpoint/2010/main" val="3492618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482600" y="1279525"/>
            <a:ext cx="6138863" cy="3454400"/>
          </a:xfrm>
        </p:spPr>
      </p:sp>
      <p:sp>
        <p:nvSpPr>
          <p:cNvPr id="3" name="Označba mesta opomb 2"/>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56</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699905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61717-26C3-4E63-00D9-EE32B4A4EC2C}"/>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81B17B6E-2994-A0F9-8310-4D28738626D1}"/>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BB11172F-126B-F975-7B31-ADEE7227C635}"/>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7ABD2CD0-CBFE-228E-22FE-65CB03980AF5}"/>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57</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310813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5DBC2-7E06-9FFE-CFB9-F3378484B75B}"/>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F3E2098C-D707-904A-2D09-6D90943C0072}"/>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7F3C656D-A75D-EBB4-126F-30418CDE095D}"/>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032CCEEB-24D1-12B5-5670-01287EC4EA78}"/>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58</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169797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0DAE4-3C4F-07ED-AE47-87E0C32E9ACF}"/>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85995D1C-7860-656F-6848-0DF93F4AA253}"/>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1EBA3A94-49A9-44B0-1FD6-D804091833CE}"/>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6CFB1FC4-9D9F-B21C-BC04-B8CF8868E56F}"/>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59</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596894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01C56-0ACA-59B1-9601-2A39348AD049}"/>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7E6D108C-7D77-8E41-64F0-5B62083B8ABC}"/>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4EEBDB62-EE88-1E0E-B7D9-5B7920BDB564}"/>
              </a:ext>
            </a:extLst>
          </p:cNvPr>
          <p:cNvSpPr>
            <a:spLocks noGrp="1"/>
          </p:cNvSpPr>
          <p:nvPr>
            <p:ph type="body" idx="1"/>
          </p:nvPr>
        </p:nvSpPr>
        <p:spPr/>
        <p:txBody>
          <a:bodyPr/>
          <a:lstStyle/>
          <a:p>
            <a:pPr defTabSz="990752">
              <a:defRPr/>
            </a:pPr>
            <a:endParaRPr lang="sl-SI" sz="1000" noProof="1">
              <a:solidFill>
                <a:schemeClr val="tx2"/>
              </a:solidFill>
            </a:endParaRPr>
          </a:p>
        </p:txBody>
      </p:sp>
      <p:sp>
        <p:nvSpPr>
          <p:cNvPr id="4" name="Označba mesta številke diapozitiva 3">
            <a:extLst>
              <a:ext uri="{FF2B5EF4-FFF2-40B4-BE49-F238E27FC236}">
                <a16:creationId xmlns:a16="http://schemas.microsoft.com/office/drawing/2014/main" id="{1EB3E50E-2B5B-C134-5B3D-747C42E8A1B6}"/>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60</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780266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FF87E-2B22-605A-6EF7-4376C8D3A610}"/>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675A5446-68DE-8810-59F0-5DC102B2B8BA}"/>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7E83C73D-43B7-5E4F-F39A-9DB6A1C1F2D6}"/>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82FA7D6A-EE12-E72E-53E9-77E013B9DCF1}"/>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61</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671162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4CE53-0694-E7BB-0C35-9246D0B2E728}"/>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16F787BA-9C1F-457F-A9A4-6668345E4F17}"/>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A47ACAD3-8D44-8F56-4FD7-4997FEF14C84}"/>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8E01C869-9527-52E7-5449-E34E784DFFE3}"/>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62</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99255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E2D0A-7D32-84F9-01F9-ACB141255EE8}"/>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30544EBE-B7EF-DA48-6455-84D1F4F2EEA9}"/>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2EB6E48B-D916-2C5A-3C19-7F505CF0F626}"/>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C531C0C9-5265-4B4A-20D8-180E652A3B9A}"/>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63</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126987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72E3A-D52F-B429-304C-2E058F82C05F}"/>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C5518EF6-70FA-45AB-7AD8-A520FAC3FA45}"/>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4D3C5D8A-8E38-0680-9987-48CBC0575ABB}"/>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0F6C5E11-812A-155E-8E11-A499407E3913}"/>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64</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590267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C1B5F-4681-05D8-0A8E-71DC6CC7388E}"/>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417EDDA2-CA8E-BA14-2E69-6CB9E4A2A366}"/>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F4D5F100-1045-3142-C2A3-99D896FBFD9D}"/>
              </a:ext>
            </a:extLst>
          </p:cNvPr>
          <p:cNvSpPr>
            <a:spLocks noGrp="1"/>
          </p:cNvSpPr>
          <p:nvPr>
            <p:ph type="body" idx="1"/>
          </p:nvPr>
        </p:nvSpPr>
        <p:spPr/>
        <p:txBody>
          <a:bodyPr/>
          <a:lstStyle/>
          <a:p>
            <a:pPr defTabSz="990752">
              <a:defRPr/>
            </a:pPr>
            <a:endParaRPr lang="sl-SI" sz="1000" noProof="1">
              <a:solidFill>
                <a:schemeClr val="tx2"/>
              </a:solidFill>
            </a:endParaRPr>
          </a:p>
        </p:txBody>
      </p:sp>
      <p:sp>
        <p:nvSpPr>
          <p:cNvPr id="4" name="Označba mesta številke diapozitiva 3">
            <a:extLst>
              <a:ext uri="{FF2B5EF4-FFF2-40B4-BE49-F238E27FC236}">
                <a16:creationId xmlns:a16="http://schemas.microsoft.com/office/drawing/2014/main" id="{3F3F60BA-B814-873E-87D9-3B706E4C730D}"/>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65</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15847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415CA1-1A3A-4FA9-B2E0-E32079F64863}" type="slidenum">
              <a:rPr lang="sl-SI" smtClean="0"/>
              <a:t>8</a:t>
            </a:fld>
            <a:endParaRPr lang="sl-SI"/>
          </a:p>
        </p:txBody>
      </p:sp>
    </p:spTree>
    <p:extLst>
      <p:ext uri="{BB962C8B-B14F-4D97-AF65-F5344CB8AC3E}">
        <p14:creationId xmlns:p14="http://schemas.microsoft.com/office/powerpoint/2010/main" val="15053590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ADEC2-88BE-2830-CA85-8E2A5A8A5E56}"/>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93444A52-C9AC-F02B-D808-E45AC2F4C729}"/>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3A8552AE-91D5-D49B-A1EE-4B0679A9D804}"/>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C57C80B3-6525-48F5-EB40-5ED5B0581F8E}"/>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71</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410393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55823-513E-6198-2125-1F6A07073EF7}"/>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D1F85815-88AE-8EFB-E944-8E59B0747DA5}"/>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3431899A-1B4A-6F02-EA34-990E5AD20AF7}"/>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281DDBB1-DB1F-BBA6-5AAA-C0B5AE3C85CC}"/>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72</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848599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7F5D2-A75D-042A-9CA8-9CCE05C308D9}"/>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63F84D47-9BFF-8103-4502-14A8B01B9185}"/>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A633AF70-2A40-A79E-93A3-686A029F6075}"/>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B812A859-7EBC-82F0-F7CC-7047FBF4FAEA}"/>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73</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581013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BC1AA-A1CF-82C1-61FD-CA6C1EDE2C91}"/>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1DE8306A-B612-105A-C67D-8DFA0E0B95F5}"/>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363D495D-EED5-3016-AB90-09484B1FDFBC}"/>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D14A860F-B52F-3B6E-9234-32F02EA61D5F}"/>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74</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262601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16299-08C4-1B00-58AB-0610427B5AB2}"/>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191417A9-AC12-B2CF-288F-FEA954C10221}"/>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D4EF0310-70F0-9B9B-4467-65667ABE2A92}"/>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47825E97-7A3F-EADE-D110-8C8D5F54D7F1}"/>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75</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171894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DCFC2-3F4D-C735-90C8-9460FA116C6F}"/>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1687B785-6B2A-09E9-62DD-6916B61D5907}"/>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D4A62A5D-4E53-2C8B-2C59-19FC56EB49D6}"/>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AC722C5D-6577-DE1D-768D-DCA225C0FD36}"/>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76</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106722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CFBE6-88D8-3BA2-E10D-0B0BA9DB9A60}"/>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6663E388-4132-F88F-A21E-B1D583A29A4E}"/>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EDAC4EE9-D95A-C4CC-7C04-93C7E5BFFC8E}"/>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80087892-AF09-4CCA-0F20-F2F7B1404FE4}"/>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77</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171046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1D6D3-1836-2AF8-0189-02061C1F8038}"/>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4751F73E-0644-A266-F004-D03081F14214}"/>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DBCAA802-8394-0CDB-A344-1F4F3C2306C8}"/>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14BB0B50-B95C-18D8-0BE5-05EA49ADC21B}"/>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78</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937152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BE630-66CE-CD2F-0F8B-D2376ADAC9C0}"/>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3FA2C641-6C87-6C7D-BFAB-A1A3C4512051}"/>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A328EF2B-ACC3-9523-9194-EB1F78770194}"/>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A2F8D296-37AE-4C22-3462-4C8E211B58A5}"/>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79</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459900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F308F-D4A2-D548-6AC1-829EB1B8C5B9}"/>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27C2AFF0-9CBE-0278-1E01-23E2AB5924A8}"/>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98296384-5012-3D36-1945-3CD7555C430E}"/>
              </a:ext>
            </a:extLst>
          </p:cNvPr>
          <p:cNvSpPr>
            <a:spLocks noGrp="1"/>
          </p:cNvSpPr>
          <p:nvPr>
            <p:ph type="body" idx="1"/>
          </p:nvPr>
        </p:nvSpPr>
        <p:spPr/>
        <p:txBody>
          <a:bodyPr/>
          <a:lstStyle/>
          <a:p>
            <a:pPr defTabSz="990752">
              <a:defRPr/>
            </a:pPr>
            <a:endParaRPr lang="sl-SI" sz="1000" noProof="1">
              <a:solidFill>
                <a:schemeClr val="tx2"/>
              </a:solidFill>
            </a:endParaRPr>
          </a:p>
        </p:txBody>
      </p:sp>
      <p:sp>
        <p:nvSpPr>
          <p:cNvPr id="4" name="Označba mesta številke diapozitiva 3">
            <a:extLst>
              <a:ext uri="{FF2B5EF4-FFF2-40B4-BE49-F238E27FC236}">
                <a16:creationId xmlns:a16="http://schemas.microsoft.com/office/drawing/2014/main" id="{F8CC273C-3DC9-4AC6-0BCE-966BCEF0516C}"/>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80</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88755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415CA1-1A3A-4FA9-B2E0-E32079F64863}" type="slidenum">
              <a:rPr lang="sl-SI" smtClean="0"/>
              <a:t>13</a:t>
            </a:fld>
            <a:endParaRPr lang="sl-SI"/>
          </a:p>
        </p:txBody>
      </p:sp>
    </p:spTree>
    <p:extLst>
      <p:ext uri="{BB962C8B-B14F-4D97-AF65-F5344CB8AC3E}">
        <p14:creationId xmlns:p14="http://schemas.microsoft.com/office/powerpoint/2010/main" val="17194046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D747D-42BB-28F9-3706-474E14698E18}"/>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27ED72E8-B930-9A1D-107B-77595897D8C6}"/>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4ABF8132-B48D-DCCE-019A-24C43504CF62}"/>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1870648C-7CC4-EE33-2AD4-9E8F012B8219}"/>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81</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476693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22144-22F2-0EFF-3D94-A43519BC2691}"/>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2AA2C957-4D78-A375-F67E-BB7675F0171A}"/>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4CB3B71A-CE29-49F1-1DAF-7EC553AC0932}"/>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D78CE453-8154-42E2-4FC4-61E006491F9D}"/>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82</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964983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FBC23-7C62-53DF-35D5-2A967B050E15}"/>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7552EF06-DAEC-AE12-8DC3-FEDB77C27E27}"/>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7970DACE-18E7-CD4A-631F-466B5DE1FE3A}"/>
              </a:ext>
            </a:extLst>
          </p:cNvPr>
          <p:cNvSpPr>
            <a:spLocks noGrp="1"/>
          </p:cNvSpPr>
          <p:nvPr>
            <p:ph type="body" idx="1"/>
          </p:nvPr>
        </p:nvSpPr>
        <p:spPr/>
        <p:txBody>
          <a:bodyPr/>
          <a:lstStyle/>
          <a:p>
            <a:pPr defTabSz="990752">
              <a:defRPr/>
            </a:pPr>
            <a:endParaRPr lang="sl-SI" sz="1000" noProof="1">
              <a:solidFill>
                <a:schemeClr val="tx2"/>
              </a:solidFill>
            </a:endParaRPr>
          </a:p>
        </p:txBody>
      </p:sp>
      <p:sp>
        <p:nvSpPr>
          <p:cNvPr id="4" name="Označba mesta številke diapozitiva 3">
            <a:extLst>
              <a:ext uri="{FF2B5EF4-FFF2-40B4-BE49-F238E27FC236}">
                <a16:creationId xmlns:a16="http://schemas.microsoft.com/office/drawing/2014/main" id="{017B0BFE-71D8-8F53-58CA-8C6A3C80BB7D}"/>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83</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046771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DF6C3-7594-67B8-D996-9DC72FFD9F5A}"/>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C1DCD0DD-8A9D-19C7-03EC-497D0EC0C314}"/>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D286076B-6448-36AB-E950-A7242E2B8180}"/>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21243B65-7646-CB9B-39C1-018B49DAD5A5}"/>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84</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417169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D67E1-3B72-3815-B041-6CC8C1F20C9A}"/>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179C3F4D-3C77-BB84-B874-704BDE70544E}"/>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8278564F-8740-61CA-4216-4F6B2D0A5D58}"/>
              </a:ext>
            </a:extLst>
          </p:cNvPr>
          <p:cNvSpPr>
            <a:spLocks noGrp="1"/>
          </p:cNvSpPr>
          <p:nvPr>
            <p:ph type="body" idx="1"/>
          </p:nvPr>
        </p:nvSpPr>
        <p:spPr/>
        <p:txBody>
          <a:bodyPr/>
          <a:lstStyle/>
          <a:p>
            <a:pPr defTabSz="990752">
              <a:defRPr/>
            </a:pPr>
            <a:endParaRPr lang="sl-SI" sz="1400" dirty="0">
              <a:solidFill>
                <a:schemeClr val="tx2"/>
              </a:solidFill>
            </a:endParaRPr>
          </a:p>
          <a:p>
            <a:r>
              <a:rPr lang="sl-SI" sz="1400" dirty="0"/>
              <a:t>Predstavlja bistveno nadgradnjo načrtov razpolaganja s stvarnim premoženjem občine.</a:t>
            </a:r>
          </a:p>
          <a:p>
            <a:endParaRPr lang="sl-SI" sz="1400" dirty="0"/>
          </a:p>
          <a:p>
            <a:r>
              <a:rPr lang="sl-SI" sz="1400" dirty="0"/>
              <a:t>Omeni poplave.</a:t>
            </a:r>
          </a:p>
          <a:p>
            <a:endParaRPr lang="sl-SI" sz="1400" dirty="0"/>
          </a:p>
          <a:p>
            <a:r>
              <a:rPr lang="sl-SI" sz="1400" dirty="0"/>
              <a:t>Za strokovne podlage se seveda lahko pripravijo tudi druge strokovne podlage, ki jih je občine že pripravljala za druge namene. NPR</a:t>
            </a:r>
            <a:r>
              <a:rPr lang="sl-SI" sz="1400"/>
              <a:t>., priprava OPN.</a:t>
            </a:r>
            <a:endParaRPr lang="sl-SI" sz="1400" dirty="0"/>
          </a:p>
        </p:txBody>
      </p:sp>
      <p:sp>
        <p:nvSpPr>
          <p:cNvPr id="4" name="Označba mesta številke diapozitiva 3">
            <a:extLst>
              <a:ext uri="{FF2B5EF4-FFF2-40B4-BE49-F238E27FC236}">
                <a16:creationId xmlns:a16="http://schemas.microsoft.com/office/drawing/2014/main" id="{530C7524-3E46-7D98-8CED-4B7EDBBB107A}"/>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85</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96807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7CD24-8702-05F9-EA2F-B45F975FC7DE}"/>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02CA726F-59A6-3F36-9820-443E410CF70D}"/>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8289D973-34D1-E698-5BFB-1C0918B3EF47}"/>
              </a:ext>
            </a:extLst>
          </p:cNvPr>
          <p:cNvSpPr>
            <a:spLocks noGrp="1"/>
          </p:cNvSpPr>
          <p:nvPr>
            <p:ph type="body" idx="1"/>
          </p:nvPr>
        </p:nvSpPr>
        <p:spPr/>
        <p:txBody>
          <a:bodyPr/>
          <a:lstStyle/>
          <a:p>
            <a:pPr defTabSz="990752">
              <a:defRPr/>
            </a:pPr>
            <a:endParaRPr lang="sl-SI" sz="1000" dirty="0">
              <a:solidFill>
                <a:schemeClr val="tx2"/>
              </a:solidFill>
            </a:endParaRPr>
          </a:p>
          <a:p>
            <a:r>
              <a:rPr lang="sl-SI" dirty="0"/>
              <a:t>Zakon predvideva pripravo določenih strokovnih podlag. Veliko se jih lahko uporabi od priprave PIA.</a:t>
            </a:r>
          </a:p>
        </p:txBody>
      </p:sp>
      <p:sp>
        <p:nvSpPr>
          <p:cNvPr id="4" name="Označba mesta številke diapozitiva 3">
            <a:extLst>
              <a:ext uri="{FF2B5EF4-FFF2-40B4-BE49-F238E27FC236}">
                <a16:creationId xmlns:a16="http://schemas.microsoft.com/office/drawing/2014/main" id="{FEE4A3BF-89B0-EC0D-ABCB-D8545DAC4763}"/>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86</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323265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1BD6C-CB9D-2600-800A-1BD3D1514CF9}"/>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5D6C8BE1-1EF6-9150-7D77-500051A5ED49}"/>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477D4AF6-8E6F-38F3-2923-629B6561A3EB}"/>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744C59F0-46AA-8F03-830C-9CA68B59CD70}"/>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87</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756706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0B57A-813F-0465-49F8-38DA4E1A12F2}"/>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BF119D33-2B38-D7F4-A29D-0BEE0DFA461C}"/>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3C49FB54-3263-D095-0CEF-983723C648A6}"/>
              </a:ext>
            </a:extLst>
          </p:cNvPr>
          <p:cNvSpPr>
            <a:spLocks noGrp="1"/>
          </p:cNvSpPr>
          <p:nvPr>
            <p:ph type="body" idx="1"/>
          </p:nvPr>
        </p:nvSpPr>
        <p:spPr/>
        <p:txBody>
          <a:bodyPr/>
          <a:lstStyle/>
          <a:p>
            <a:pPr defTabSz="990752">
              <a:defRPr/>
            </a:pPr>
            <a:endParaRPr lang="sl-SI" sz="1000" noProof="1">
              <a:solidFill>
                <a:schemeClr val="tx2"/>
              </a:solidFill>
            </a:endParaRPr>
          </a:p>
        </p:txBody>
      </p:sp>
      <p:sp>
        <p:nvSpPr>
          <p:cNvPr id="4" name="Označba mesta številke diapozitiva 3">
            <a:extLst>
              <a:ext uri="{FF2B5EF4-FFF2-40B4-BE49-F238E27FC236}">
                <a16:creationId xmlns:a16="http://schemas.microsoft.com/office/drawing/2014/main" id="{FE32EBB2-400F-F8B2-0866-0B1978DE6B3A}"/>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88</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633388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66C19-2769-0D95-5065-2A63CBB8B9F8}"/>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7FBA24FA-E7C2-BEA0-2290-066B586412B3}"/>
              </a:ext>
            </a:extLst>
          </p:cNvPr>
          <p:cNvSpPr>
            <a:spLocks noGrp="1" noRot="1" noChangeAspect="1"/>
          </p:cNvSpPr>
          <p:nvPr>
            <p:ph type="sldImg"/>
          </p:nvPr>
        </p:nvSpPr>
        <p:spPr>
          <a:xfrm>
            <a:off x="482600" y="1279525"/>
            <a:ext cx="6138863" cy="3454400"/>
          </a:xfrm>
        </p:spPr>
      </p:sp>
      <p:sp>
        <p:nvSpPr>
          <p:cNvPr id="3" name="Označba mesta opomb 2">
            <a:extLst>
              <a:ext uri="{FF2B5EF4-FFF2-40B4-BE49-F238E27FC236}">
                <a16:creationId xmlns:a16="http://schemas.microsoft.com/office/drawing/2014/main" id="{864FBF76-E6F6-B4EB-F17C-34DBD321283B}"/>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F9804A47-5A9D-E731-45C4-B60489BE32F5}"/>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89</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000934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482600" y="1279525"/>
            <a:ext cx="6138863" cy="3454400"/>
          </a:xfrm>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726227-683D-4A08-ADD1-FAE7F9821105}" type="slidenum">
              <a:rPr kumimoji="0" lang="sl-SI"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90</a:t>
            </a:fld>
            <a:endParaRPr kumimoji="0" lang="sl-SI"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83865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12D9D-49EB-06F2-062D-209098C6570A}"/>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A771C92C-F96C-D38F-97E9-622EC3F34EC8}"/>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C6C30302-C301-2145-0E80-4DB1C6FBE7F0}"/>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777A9639-6F4C-30C7-4962-9D2F992F740B}"/>
              </a:ext>
            </a:extLst>
          </p:cNvPr>
          <p:cNvSpPr>
            <a:spLocks noGrp="1"/>
          </p:cNvSpPr>
          <p:nvPr>
            <p:ph type="sldNum" sz="quarter" idx="5"/>
          </p:nvPr>
        </p:nvSpPr>
        <p:spPr/>
        <p:txBody>
          <a:bodyPr/>
          <a:lstStyle/>
          <a:p>
            <a:fld id="{DB415CA1-1A3A-4FA9-B2E0-E32079F64863}" type="slidenum">
              <a:rPr lang="sl-SI" smtClean="0"/>
              <a:t>15</a:t>
            </a:fld>
            <a:endParaRPr lang="sl-SI"/>
          </a:p>
        </p:txBody>
      </p:sp>
    </p:spTree>
    <p:extLst>
      <p:ext uri="{BB962C8B-B14F-4D97-AF65-F5344CB8AC3E}">
        <p14:creationId xmlns:p14="http://schemas.microsoft.com/office/powerpoint/2010/main" val="41206032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5CC25-C328-BD19-3FCA-19919DE27E1F}"/>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83877482-95BE-E432-DE24-C19388E8C7CD}"/>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1731F87E-06AB-2E07-E793-6794AA289AB8}"/>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9A8194D5-9DFA-F1CB-BE29-1ACCF2DD0113}"/>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B415CA1-1A3A-4FA9-B2E0-E32079F64863}" type="slidenum">
              <a:rPr kumimoji="0" lang="sl-SI"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91</a:t>
            </a:fld>
            <a:endParaRPr kumimoji="0" lang="sl-SI"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703477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415CA1-1A3A-4FA9-B2E0-E32079F64863}" type="slidenum">
              <a:rPr lang="sl-SI" smtClean="0"/>
              <a:t>94</a:t>
            </a:fld>
            <a:endParaRPr lang="sl-SI"/>
          </a:p>
        </p:txBody>
      </p:sp>
    </p:spTree>
    <p:extLst>
      <p:ext uri="{BB962C8B-B14F-4D97-AF65-F5344CB8AC3E}">
        <p14:creationId xmlns:p14="http://schemas.microsoft.com/office/powerpoint/2010/main" val="158097721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BA3E1-EC82-EB30-E281-2A6CC4DD4F39}"/>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EFBF9B26-CA48-C7BD-F0A9-BDC189FD74FC}"/>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4B279AE7-7132-58FD-D1FE-408A2F886D61}"/>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DDBAF560-10E9-6D6B-9C61-11B6565BE229}"/>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B415CA1-1A3A-4FA9-B2E0-E32079F64863}" type="slidenum">
              <a:rPr kumimoji="0" lang="sl-SI"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110</a:t>
            </a:fld>
            <a:endParaRPr kumimoji="0" lang="sl-SI"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4783720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482600" y="1279525"/>
            <a:ext cx="6138863" cy="3454400"/>
          </a:xfrm>
        </p:spPr>
      </p:sp>
      <p:sp>
        <p:nvSpPr>
          <p:cNvPr id="3" name="Označba mesta opomb 2"/>
          <p:cNvSpPr>
            <a:spLocks noGrp="1"/>
          </p:cNvSpPr>
          <p:nvPr>
            <p:ph type="body" idx="1"/>
          </p:nvPr>
        </p:nvSpPr>
        <p:spPr/>
        <p:txBody>
          <a:bodyPr/>
          <a:lstStyle/>
          <a:p>
            <a:endParaRPr lang="sl-SI" sz="1200" kern="1200" dirty="0">
              <a:solidFill>
                <a:schemeClr val="tx1"/>
              </a:solidFill>
              <a:effectLst/>
              <a:latin typeface="+mn-lt"/>
              <a:ea typeface="+mn-ea"/>
              <a:cs typeface="+mn-cs"/>
            </a:endParaRPr>
          </a:p>
          <a:p>
            <a:endParaRPr lang="sl-SI" sz="1000" noProof="1">
              <a:solidFill>
                <a:schemeClr val="tx2"/>
              </a:solidFill>
              <a:latin typeface="+mn-lt"/>
            </a:endParaRPr>
          </a:p>
          <a:p>
            <a:pPr marL="0" marR="0" lvl="0" indent="0" algn="l" defTabSz="990752" rtl="0" eaLnBrk="1" fontAlgn="auto" latinLnBrk="0" hangingPunct="1">
              <a:lnSpc>
                <a:spcPct val="100000"/>
              </a:lnSpc>
              <a:spcBef>
                <a:spcPts val="0"/>
              </a:spcBef>
              <a:spcAft>
                <a:spcPts val="0"/>
              </a:spcAft>
              <a:buClrTx/>
              <a:buSzTx/>
              <a:buFontTx/>
              <a:buNone/>
              <a:tabLst/>
              <a:defRPr/>
            </a:pPr>
            <a:r>
              <a:rPr lang="sl-SI" sz="1000" noProof="1">
                <a:solidFill>
                  <a:schemeClr val="tx2"/>
                </a:solidFill>
                <a:latin typeface="+mn-lt"/>
              </a:rPr>
              <a:t>  </a:t>
            </a:r>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726227-683D-4A08-ADD1-FAE7F9821105}" type="slidenum">
              <a:rPr kumimoji="0" lang="sl-S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sl-S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5587888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40850-1314-EE73-5D6B-32E8AE78A469}"/>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EF7D1A9B-17B7-936B-6250-98B8992D5CCB}"/>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9A6C6285-F845-6736-39BC-37DFCD2FA203}"/>
              </a:ext>
            </a:extLst>
          </p:cNvPr>
          <p:cNvSpPr>
            <a:spLocks noGrp="1"/>
          </p:cNvSpPr>
          <p:nvPr>
            <p:ph type="body" idx="1"/>
          </p:nvPr>
        </p:nvSpPr>
        <p:spPr/>
        <p:txBody>
          <a:bodyPr/>
          <a:lstStyle/>
          <a:p>
            <a:endParaRPr lang="sl-SI" sz="1000" strike="sngStrike" dirty="0">
              <a:latin typeface="Calibri" panose="020F0502020204030204" pitchFamily="34" charset="0"/>
              <a:cs typeface="Calibri" panose="020F0502020204030204" pitchFamily="34" charset="0"/>
            </a:endParaRPr>
          </a:p>
        </p:txBody>
      </p:sp>
      <p:sp>
        <p:nvSpPr>
          <p:cNvPr id="4" name="Označba mesta številke diapozitiva 3">
            <a:extLst>
              <a:ext uri="{FF2B5EF4-FFF2-40B4-BE49-F238E27FC236}">
                <a16:creationId xmlns:a16="http://schemas.microsoft.com/office/drawing/2014/main" id="{9CCA854F-A1CD-4443-2969-0F23717CB2D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726227-683D-4A08-ADD1-FAE7F9821105}" type="slidenum">
              <a:rPr kumimoji="0" lang="sl-S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sl-S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7043230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1249363" y="1279525"/>
            <a:ext cx="4605337" cy="3454400"/>
          </a:xfrm>
        </p:spPr>
      </p:sp>
      <p:sp>
        <p:nvSpPr>
          <p:cNvPr id="3" name="Označba mesta opomb 2"/>
          <p:cNvSpPr>
            <a:spLocks noGrp="1"/>
          </p:cNvSpPr>
          <p:nvPr>
            <p:ph type="body" idx="1"/>
          </p:nvPr>
        </p:nvSpPr>
        <p:spPr/>
        <p:txBody>
          <a:bodyPr/>
          <a:lstStyle/>
          <a:p>
            <a:pPr defTabSz="990752">
              <a:defRPr/>
            </a:pPr>
            <a:endParaRPr lang="sl-SI" sz="1000" dirty="0">
              <a:solidFill>
                <a:schemeClr val="tx2"/>
              </a:solidFill>
              <a:latin typeface="+mn-lt"/>
            </a:endParaRPr>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726227-683D-4A08-ADD1-FAE7F9821105}" type="slidenum">
              <a:rPr kumimoji="0" lang="sl-S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sl-S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809805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1249363" y="1279525"/>
            <a:ext cx="4605337" cy="3454400"/>
          </a:xfrm>
        </p:spPr>
      </p:sp>
      <p:sp>
        <p:nvSpPr>
          <p:cNvPr id="3" name="Označba mesta opomb 2"/>
          <p:cNvSpPr>
            <a:spLocks noGrp="1"/>
          </p:cNvSpPr>
          <p:nvPr>
            <p:ph type="body" idx="1"/>
          </p:nvPr>
        </p:nvSpPr>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endParaRPr lang="sl-SI" sz="1000" dirty="0">
              <a:solidFill>
                <a:schemeClr val="tx2"/>
              </a:solidFill>
              <a:latin typeface="Calibri" panose="020F0502020204030204" pitchFamily="34" charset="0"/>
              <a:cs typeface="Calibri" panose="020F0502020204030204" pitchFamily="34" charset="0"/>
            </a:endParaRPr>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726227-683D-4A08-ADD1-FAE7F9821105}" type="slidenum">
              <a:rPr kumimoji="0" lang="sl-S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sl-S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676199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B342A-E2D8-7EA0-AB91-56EE02896AAD}"/>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CBC99AAE-A5EA-F1BD-ADB4-7449F35DCB1B}"/>
              </a:ext>
            </a:extLst>
          </p:cNvPr>
          <p:cNvSpPr>
            <a:spLocks noGrp="1" noRot="1" noChangeAspect="1"/>
          </p:cNvSpPr>
          <p:nvPr>
            <p:ph type="sldImg"/>
          </p:nvPr>
        </p:nvSpPr>
        <p:spPr>
          <a:xfrm>
            <a:off x="1249363" y="1279525"/>
            <a:ext cx="4605337" cy="3454400"/>
          </a:xfrm>
        </p:spPr>
      </p:sp>
      <p:sp>
        <p:nvSpPr>
          <p:cNvPr id="3" name="Označba mesta opomb 2">
            <a:extLst>
              <a:ext uri="{FF2B5EF4-FFF2-40B4-BE49-F238E27FC236}">
                <a16:creationId xmlns:a16="http://schemas.microsoft.com/office/drawing/2014/main" id="{754E4551-A009-A8BC-6715-71BD7CF8970F}"/>
              </a:ext>
            </a:extLst>
          </p:cNvPr>
          <p:cNvSpPr>
            <a:spLocks noGrp="1"/>
          </p:cNvSpPr>
          <p:nvPr>
            <p:ph type="body" idx="1"/>
          </p:nvPr>
        </p:nvSpPr>
        <p:spPr/>
        <p:txBody>
          <a:bodyPr/>
          <a:lstStyle/>
          <a:p>
            <a:pPr defTabSz="990752">
              <a:defRPr/>
            </a:pPr>
            <a:endParaRPr lang="sl-SI" sz="1000" dirty="0">
              <a:solidFill>
                <a:schemeClr val="tx2"/>
              </a:solidFill>
              <a:latin typeface="+mn-lt"/>
            </a:endParaRPr>
          </a:p>
        </p:txBody>
      </p:sp>
      <p:sp>
        <p:nvSpPr>
          <p:cNvPr id="4" name="Označba mesta številke diapozitiva 3">
            <a:extLst>
              <a:ext uri="{FF2B5EF4-FFF2-40B4-BE49-F238E27FC236}">
                <a16:creationId xmlns:a16="http://schemas.microsoft.com/office/drawing/2014/main" id="{5BA77A3E-F6C9-F987-90C7-E771588310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726227-683D-4A08-ADD1-FAE7F9821105}" type="slidenum">
              <a:rPr kumimoji="0" lang="sl-S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sl-S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08010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1143000" y="685800"/>
            <a:ext cx="4572000" cy="3429000"/>
          </a:xfrm>
        </p:spPr>
      </p:sp>
      <p:sp>
        <p:nvSpPr>
          <p:cNvPr id="3" name="Ograda opomb 2"/>
          <p:cNvSpPr>
            <a:spLocks noGrp="1"/>
          </p:cNvSpPr>
          <p:nvPr>
            <p:ph type="body" idx="1"/>
          </p:nvPr>
        </p:nvSpPr>
        <p:spPr/>
        <p:txBody>
          <a:bodyPr/>
          <a:lstStyle/>
          <a:p>
            <a:endParaRPr lang="sl-SI" sz="1000" dirty="0">
              <a:solidFill>
                <a:schemeClr val="tx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48300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67F19-D53F-FB14-C73F-27B9B94D8272}"/>
            </a:ext>
          </a:extLst>
        </p:cNvPr>
        <p:cNvGrpSpPr/>
        <p:nvPr/>
      </p:nvGrpSpPr>
      <p:grpSpPr>
        <a:xfrm>
          <a:off x="0" y="0"/>
          <a:ext cx="0" cy="0"/>
          <a:chOff x="0" y="0"/>
          <a:chExt cx="0" cy="0"/>
        </a:xfrm>
      </p:grpSpPr>
      <p:sp>
        <p:nvSpPr>
          <p:cNvPr id="2" name="Ograda stranske slike 1">
            <a:extLst>
              <a:ext uri="{FF2B5EF4-FFF2-40B4-BE49-F238E27FC236}">
                <a16:creationId xmlns:a16="http://schemas.microsoft.com/office/drawing/2014/main" id="{1F8164A5-220B-B81C-B51B-DA3C4D614C7F}"/>
              </a:ext>
            </a:extLst>
          </p:cNvPr>
          <p:cNvSpPr>
            <a:spLocks noGrp="1" noRot="1" noChangeAspect="1"/>
          </p:cNvSpPr>
          <p:nvPr>
            <p:ph type="sldImg"/>
          </p:nvPr>
        </p:nvSpPr>
        <p:spPr>
          <a:xfrm>
            <a:off x="1143000" y="685800"/>
            <a:ext cx="4572000" cy="3429000"/>
          </a:xfrm>
        </p:spPr>
      </p:sp>
      <p:sp>
        <p:nvSpPr>
          <p:cNvPr id="3" name="Ograda opomb 2">
            <a:extLst>
              <a:ext uri="{FF2B5EF4-FFF2-40B4-BE49-F238E27FC236}">
                <a16:creationId xmlns:a16="http://schemas.microsoft.com/office/drawing/2014/main" id="{8C127B4E-0B2B-8063-ED38-0F890211EB57}"/>
              </a:ext>
            </a:extLst>
          </p:cNvPr>
          <p:cNvSpPr>
            <a:spLocks noGrp="1"/>
          </p:cNvSpPr>
          <p:nvPr>
            <p:ph type="body" idx="1"/>
          </p:nvPr>
        </p:nvSpPr>
        <p:spPr/>
        <p:txBody>
          <a:bodyPr/>
          <a:lstStyle/>
          <a:p>
            <a:pPr marL="0" indent="0">
              <a:buNone/>
            </a:pPr>
            <a:endParaRPr lang="sl-SI" sz="1000" b="0" u="none"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43710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BB538-6D62-C9B3-1928-8C3AC0D580B9}"/>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A14D6766-587E-58D3-C3D2-C29978523380}"/>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7FF7A142-6209-D822-BDB8-B7D7D9C9E474}"/>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A6392F52-2A13-60CB-8F80-90AF0481C38D}"/>
              </a:ext>
            </a:extLst>
          </p:cNvPr>
          <p:cNvSpPr>
            <a:spLocks noGrp="1"/>
          </p:cNvSpPr>
          <p:nvPr>
            <p:ph type="sldNum" sz="quarter" idx="5"/>
          </p:nvPr>
        </p:nvSpPr>
        <p:spPr/>
        <p:txBody>
          <a:bodyPr/>
          <a:lstStyle/>
          <a:p>
            <a:fld id="{DB415CA1-1A3A-4FA9-B2E0-E32079F64863}" type="slidenum">
              <a:rPr lang="sl-SI" smtClean="0"/>
              <a:t>16</a:t>
            </a:fld>
            <a:endParaRPr lang="sl-SI"/>
          </a:p>
        </p:txBody>
      </p:sp>
    </p:spTree>
    <p:extLst>
      <p:ext uri="{BB962C8B-B14F-4D97-AF65-F5344CB8AC3E}">
        <p14:creationId xmlns:p14="http://schemas.microsoft.com/office/powerpoint/2010/main" val="193790812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39BCF-2F60-66F5-034E-0845FADD84A5}"/>
            </a:ext>
          </a:extLst>
        </p:cNvPr>
        <p:cNvGrpSpPr/>
        <p:nvPr/>
      </p:nvGrpSpPr>
      <p:grpSpPr>
        <a:xfrm>
          <a:off x="0" y="0"/>
          <a:ext cx="0" cy="0"/>
          <a:chOff x="0" y="0"/>
          <a:chExt cx="0" cy="0"/>
        </a:xfrm>
      </p:grpSpPr>
      <p:sp>
        <p:nvSpPr>
          <p:cNvPr id="2" name="Ograda stranske slike 1">
            <a:extLst>
              <a:ext uri="{FF2B5EF4-FFF2-40B4-BE49-F238E27FC236}">
                <a16:creationId xmlns:a16="http://schemas.microsoft.com/office/drawing/2014/main" id="{3C045CD2-F265-5D0B-0330-1A20A3B47873}"/>
              </a:ext>
            </a:extLst>
          </p:cNvPr>
          <p:cNvSpPr>
            <a:spLocks noGrp="1" noRot="1" noChangeAspect="1"/>
          </p:cNvSpPr>
          <p:nvPr>
            <p:ph type="sldImg"/>
          </p:nvPr>
        </p:nvSpPr>
        <p:spPr>
          <a:xfrm>
            <a:off x="1143000" y="685800"/>
            <a:ext cx="4572000" cy="3429000"/>
          </a:xfrm>
        </p:spPr>
      </p:sp>
      <p:sp>
        <p:nvSpPr>
          <p:cNvPr id="3" name="Ograda opomb 2">
            <a:extLst>
              <a:ext uri="{FF2B5EF4-FFF2-40B4-BE49-F238E27FC236}">
                <a16:creationId xmlns:a16="http://schemas.microsoft.com/office/drawing/2014/main" id="{1FA9B752-4854-0C8C-E4D8-310772D76CD6}"/>
              </a:ext>
            </a:extLst>
          </p:cNvPr>
          <p:cNvSpPr>
            <a:spLocks noGrp="1"/>
          </p:cNvSpPr>
          <p:nvPr>
            <p:ph type="body" idx="1"/>
          </p:nvPr>
        </p:nvSpPr>
        <p:spPr/>
        <p:txBody>
          <a:bodyPr/>
          <a:lstStyle/>
          <a:p>
            <a:pPr marL="0" indent="0" defTabSz="495376">
              <a:buFont typeface="+mj-lt"/>
              <a:buNone/>
            </a:pPr>
            <a:endParaRPr lang="sl-SI" sz="1000" b="0" u="none"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107803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726227-683D-4A08-ADD1-FAE7F9821105}" type="slidenum">
              <a:rPr kumimoji="0" lang="sl-S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sl-S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386505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C47DB-C1B0-DF70-24D1-61712190CF56}"/>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FFB5E59F-1394-9A09-72DD-241E14EDE2E0}"/>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69D9CD67-9813-B08A-9CBA-2D6243499F17}"/>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FE3031A3-9449-9C06-8114-11B789CA02E6}"/>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B415CA1-1A3A-4FA9-B2E0-E32079F64863}" type="slidenum">
              <a:rPr kumimoji="0" lang="sl-SI"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120</a:t>
            </a:fld>
            <a:endParaRPr kumimoji="0" lang="sl-SI"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51609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70DC5-E2F5-B576-158E-FC21A6FEB747}"/>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5194ACD2-1130-84BD-ED3A-A621B8FA5A30}"/>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F198C97B-8BB2-829D-1A1F-50A14F992409}"/>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336FFC9F-6767-A340-BC6D-91148C4D5636}"/>
              </a:ext>
            </a:extLst>
          </p:cNvPr>
          <p:cNvSpPr>
            <a:spLocks noGrp="1"/>
          </p:cNvSpPr>
          <p:nvPr>
            <p:ph type="sldNum" sz="quarter" idx="5"/>
          </p:nvPr>
        </p:nvSpPr>
        <p:spPr/>
        <p:txBody>
          <a:bodyPr/>
          <a:lstStyle/>
          <a:p>
            <a:fld id="{DB415CA1-1A3A-4FA9-B2E0-E32079F64863}" type="slidenum">
              <a:rPr lang="sl-SI" smtClean="0"/>
              <a:t>17</a:t>
            </a:fld>
            <a:endParaRPr lang="sl-SI"/>
          </a:p>
        </p:txBody>
      </p:sp>
    </p:spTree>
    <p:extLst>
      <p:ext uri="{BB962C8B-B14F-4D97-AF65-F5344CB8AC3E}">
        <p14:creationId xmlns:p14="http://schemas.microsoft.com/office/powerpoint/2010/main" val="39478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415CA1-1A3A-4FA9-B2E0-E32079F64863}" type="slidenum">
              <a:rPr lang="sl-SI" smtClean="0"/>
              <a:t>18</a:t>
            </a:fld>
            <a:endParaRPr lang="sl-SI"/>
          </a:p>
        </p:txBody>
      </p:sp>
    </p:spTree>
    <p:extLst>
      <p:ext uri="{BB962C8B-B14F-4D97-AF65-F5344CB8AC3E}">
        <p14:creationId xmlns:p14="http://schemas.microsoft.com/office/powerpoint/2010/main" val="4204047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422275" y="1241425"/>
            <a:ext cx="5953125" cy="3349625"/>
          </a:xfrm>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415CA1-1A3A-4FA9-B2E0-E32079F64863}" type="slidenum">
              <a:rPr lang="sl-SI" smtClean="0"/>
              <a:t>21</a:t>
            </a:fld>
            <a:endParaRPr lang="sl-SI"/>
          </a:p>
        </p:txBody>
      </p:sp>
    </p:spTree>
    <p:extLst>
      <p:ext uri="{BB962C8B-B14F-4D97-AF65-F5344CB8AC3E}">
        <p14:creationId xmlns:p14="http://schemas.microsoft.com/office/powerpoint/2010/main" val="10627141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Naslovni diapozitiv">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D6FD82FA-CB17-4291-B31C-58C851C55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7">
            <a:extLst>
              <a:ext uri="{FF2B5EF4-FFF2-40B4-BE49-F238E27FC236}">
                <a16:creationId xmlns:a16="http://schemas.microsoft.com/office/drawing/2014/main" id="{C1323D6A-67C7-43AB-A510-A66AB5930275}"/>
              </a:ext>
            </a:extLst>
          </p:cNvPr>
          <p:cNvSpPr txBox="1"/>
          <p:nvPr/>
        </p:nvSpPr>
        <p:spPr>
          <a:xfrm>
            <a:off x="1282701" y="708026"/>
            <a:ext cx="2747433" cy="212725"/>
          </a:xfrm>
          <a:prstGeom prst="rect">
            <a:avLst/>
          </a:prstGeom>
          <a:noFill/>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nSpc>
                <a:spcPts val="838"/>
              </a:lnSpc>
            </a:pPr>
            <a:r>
              <a:rPr lang="en-US" altLang="sl-SI" sz="700" dirty="0">
                <a:solidFill>
                  <a:schemeClr val="tx2"/>
                </a:solidFill>
                <a:latin typeface="Republika" panose="02000506040000020004" pitchFamily="2" charset="-18"/>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5" name="Picture 8">
            <a:extLst>
              <a:ext uri="{FF2B5EF4-FFF2-40B4-BE49-F238E27FC236}">
                <a16:creationId xmlns:a16="http://schemas.microsoft.com/office/drawing/2014/main" id="{6E45C087-82E4-409D-8655-0AF6C043CE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Kliknite, če želite urediti slog naslova matrice</a:t>
            </a:r>
            <a:endParaRPr lang="en-US" dirty="0"/>
          </a:p>
        </p:txBody>
      </p:sp>
      <p:sp>
        <p:nvSpPr>
          <p:cNvPr id="6" name="Date Placeholder 3">
            <a:extLst>
              <a:ext uri="{FF2B5EF4-FFF2-40B4-BE49-F238E27FC236}">
                <a16:creationId xmlns:a16="http://schemas.microsoft.com/office/drawing/2014/main" id="{7CE52465-3DCA-49DB-AA77-B5A486F642BA}"/>
              </a:ext>
            </a:extLst>
          </p:cNvPr>
          <p:cNvSpPr>
            <a:spLocks noGrp="1"/>
          </p:cNvSpPr>
          <p:nvPr>
            <p:ph type="dt" sz="half" idx="10"/>
          </p:nvPr>
        </p:nvSpPr>
        <p:spPr>
          <a:xfrm>
            <a:off x="1295401" y="6356351"/>
            <a:ext cx="1993900" cy="365125"/>
          </a:xfrm>
        </p:spPr>
        <p:txBody>
          <a:bodyPr/>
          <a:lstStyle>
            <a:lvl1pPr>
              <a:defRPr/>
            </a:lvl1pPr>
          </a:lstStyle>
          <a:p>
            <a:pPr>
              <a:defRPr/>
            </a:pPr>
            <a:fld id="{D5769DB3-05F4-49AB-A3EF-94B34D886A65}" type="datetimeFigureOut">
              <a:rPr lang="en-US"/>
              <a:pPr>
                <a:defRPr/>
              </a:pPr>
              <a:t>11/6/2025</a:t>
            </a:fld>
            <a:endParaRPr lang="en-US" dirty="0"/>
          </a:p>
        </p:txBody>
      </p:sp>
      <p:sp>
        <p:nvSpPr>
          <p:cNvPr id="7" name="Footer Placeholder 4">
            <a:extLst>
              <a:ext uri="{FF2B5EF4-FFF2-40B4-BE49-F238E27FC236}">
                <a16:creationId xmlns:a16="http://schemas.microsoft.com/office/drawing/2014/main" id="{208CE421-5455-401B-80AB-DF93FF1D8076}"/>
              </a:ext>
            </a:extLst>
          </p:cNvPr>
          <p:cNvSpPr>
            <a:spLocks noGrp="1"/>
          </p:cNvSpPr>
          <p:nvPr>
            <p:ph type="ftr" sz="quarter" idx="11"/>
          </p:nvPr>
        </p:nvSpPr>
        <p:spPr/>
        <p:txBody>
          <a:bodyPr/>
          <a:lstStyle>
            <a:lvl1pPr>
              <a:defRPr dirty="0"/>
            </a:lvl1pPr>
          </a:lstStyle>
          <a:p>
            <a:pPr>
              <a:defRPr/>
            </a:pPr>
            <a:endParaRPr lang="en-US"/>
          </a:p>
        </p:txBody>
      </p:sp>
      <p:sp>
        <p:nvSpPr>
          <p:cNvPr id="8" name="Slide Number Placeholder 5">
            <a:extLst>
              <a:ext uri="{FF2B5EF4-FFF2-40B4-BE49-F238E27FC236}">
                <a16:creationId xmlns:a16="http://schemas.microsoft.com/office/drawing/2014/main" id="{9213EF09-3CD9-44EE-94D3-4D71FF37F0E1}"/>
              </a:ext>
            </a:extLst>
          </p:cNvPr>
          <p:cNvSpPr>
            <a:spLocks noGrp="1"/>
          </p:cNvSpPr>
          <p:nvPr>
            <p:ph type="sldNum" sz="quarter" idx="12"/>
          </p:nvPr>
        </p:nvSpPr>
        <p:spPr>
          <a:xfrm>
            <a:off x="8737601" y="6356351"/>
            <a:ext cx="1775884" cy="365125"/>
          </a:xfrm>
        </p:spPr>
        <p:txBody>
          <a:bodyPr/>
          <a:lstStyle>
            <a:lvl1pPr>
              <a:defRPr/>
            </a:lvl1pPr>
          </a:lstStyle>
          <a:p>
            <a:fld id="{B9CD1F24-5E95-43DC-8F6D-1C6C63288581}" type="slidenum">
              <a:rPr lang="en-US" altLang="sl-SI"/>
              <a:pPr/>
              <a:t>‹#›</a:t>
            </a:fld>
            <a:endParaRPr lang="en-US" altLang="sl-SI"/>
          </a:p>
        </p:txBody>
      </p:sp>
    </p:spTree>
    <p:extLst>
      <p:ext uri="{BB962C8B-B14F-4D97-AF65-F5344CB8AC3E}">
        <p14:creationId xmlns:p14="http://schemas.microsoft.com/office/powerpoint/2010/main" val="405229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Naslovni diapozitiv">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D6FD82FA-CB17-4291-B31C-58C851C55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7">
            <a:extLst>
              <a:ext uri="{FF2B5EF4-FFF2-40B4-BE49-F238E27FC236}">
                <a16:creationId xmlns:a16="http://schemas.microsoft.com/office/drawing/2014/main" id="{C1323D6A-67C7-43AB-A510-A66AB5930275}"/>
              </a:ext>
            </a:extLst>
          </p:cNvPr>
          <p:cNvSpPr txBox="1"/>
          <p:nvPr/>
        </p:nvSpPr>
        <p:spPr>
          <a:xfrm>
            <a:off x="1282701" y="708026"/>
            <a:ext cx="2747433" cy="212725"/>
          </a:xfrm>
          <a:prstGeom prst="rect">
            <a:avLst/>
          </a:prstGeom>
          <a:noFill/>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nSpc>
                <a:spcPts val="838"/>
              </a:lnSpc>
            </a:pPr>
            <a:r>
              <a:rPr lang="en-US" altLang="sl-SI" sz="700" dirty="0">
                <a:solidFill>
                  <a:schemeClr val="tx2"/>
                </a:solidFill>
                <a:latin typeface="Republika" panose="02000506040000020004" pitchFamily="2" charset="-18"/>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5" name="Picture 8">
            <a:extLst>
              <a:ext uri="{FF2B5EF4-FFF2-40B4-BE49-F238E27FC236}">
                <a16:creationId xmlns:a16="http://schemas.microsoft.com/office/drawing/2014/main" id="{6E45C087-82E4-409D-8655-0AF6C043CE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Kliknite, če želite urediti slog naslova matrice</a:t>
            </a:r>
            <a:endParaRPr lang="en-US" dirty="0"/>
          </a:p>
        </p:txBody>
      </p:sp>
      <p:sp>
        <p:nvSpPr>
          <p:cNvPr id="6" name="Date Placeholder 3">
            <a:extLst>
              <a:ext uri="{FF2B5EF4-FFF2-40B4-BE49-F238E27FC236}">
                <a16:creationId xmlns:a16="http://schemas.microsoft.com/office/drawing/2014/main" id="{7CE52465-3DCA-49DB-AA77-B5A486F642BA}"/>
              </a:ext>
            </a:extLst>
          </p:cNvPr>
          <p:cNvSpPr>
            <a:spLocks noGrp="1"/>
          </p:cNvSpPr>
          <p:nvPr>
            <p:ph type="dt" sz="half" idx="10"/>
          </p:nvPr>
        </p:nvSpPr>
        <p:spPr>
          <a:xfrm>
            <a:off x="1295401" y="6356351"/>
            <a:ext cx="1993900" cy="365125"/>
          </a:xfrm>
        </p:spPr>
        <p:txBody>
          <a:bodyPr/>
          <a:lstStyle>
            <a:lvl1pPr>
              <a:defRPr/>
            </a:lvl1pPr>
          </a:lstStyle>
          <a:p>
            <a:pPr>
              <a:defRPr/>
            </a:pPr>
            <a:fld id="{D5769DB3-05F4-49AB-A3EF-94B34D886A65}" type="datetimeFigureOut">
              <a:rPr lang="en-US"/>
              <a:pPr>
                <a:defRPr/>
              </a:pPr>
              <a:t>11/6/2025</a:t>
            </a:fld>
            <a:endParaRPr lang="en-US" dirty="0"/>
          </a:p>
        </p:txBody>
      </p:sp>
      <p:sp>
        <p:nvSpPr>
          <p:cNvPr id="7" name="Footer Placeholder 4">
            <a:extLst>
              <a:ext uri="{FF2B5EF4-FFF2-40B4-BE49-F238E27FC236}">
                <a16:creationId xmlns:a16="http://schemas.microsoft.com/office/drawing/2014/main" id="{208CE421-5455-401B-80AB-DF93FF1D8076}"/>
              </a:ext>
            </a:extLst>
          </p:cNvPr>
          <p:cNvSpPr>
            <a:spLocks noGrp="1"/>
          </p:cNvSpPr>
          <p:nvPr>
            <p:ph type="ftr" sz="quarter" idx="11"/>
          </p:nvPr>
        </p:nvSpPr>
        <p:spPr/>
        <p:txBody>
          <a:bodyPr/>
          <a:lstStyle>
            <a:lvl1pPr>
              <a:defRPr dirty="0"/>
            </a:lvl1pPr>
          </a:lstStyle>
          <a:p>
            <a:pPr>
              <a:defRPr/>
            </a:pPr>
            <a:endParaRPr lang="en-US"/>
          </a:p>
        </p:txBody>
      </p:sp>
      <p:sp>
        <p:nvSpPr>
          <p:cNvPr id="8" name="Slide Number Placeholder 5">
            <a:extLst>
              <a:ext uri="{FF2B5EF4-FFF2-40B4-BE49-F238E27FC236}">
                <a16:creationId xmlns:a16="http://schemas.microsoft.com/office/drawing/2014/main" id="{9213EF09-3CD9-44EE-94D3-4D71FF37F0E1}"/>
              </a:ext>
            </a:extLst>
          </p:cNvPr>
          <p:cNvSpPr>
            <a:spLocks noGrp="1"/>
          </p:cNvSpPr>
          <p:nvPr>
            <p:ph type="sldNum" sz="quarter" idx="12"/>
          </p:nvPr>
        </p:nvSpPr>
        <p:spPr>
          <a:xfrm>
            <a:off x="8737601" y="6356351"/>
            <a:ext cx="1775884" cy="365125"/>
          </a:xfrm>
        </p:spPr>
        <p:txBody>
          <a:bodyPr/>
          <a:lstStyle>
            <a:lvl1pPr>
              <a:defRPr/>
            </a:lvl1pPr>
          </a:lstStyle>
          <a:p>
            <a:fld id="{B9CD1F24-5E95-43DC-8F6D-1C6C63288581}" type="slidenum">
              <a:rPr lang="en-US" altLang="sl-SI"/>
              <a:pPr/>
              <a:t>‹#›</a:t>
            </a:fld>
            <a:endParaRPr lang="en-US" altLang="sl-SI"/>
          </a:p>
        </p:txBody>
      </p:sp>
    </p:spTree>
    <p:extLst>
      <p:ext uri="{BB962C8B-B14F-4D97-AF65-F5344CB8AC3E}">
        <p14:creationId xmlns:p14="http://schemas.microsoft.com/office/powerpoint/2010/main" val="1479361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Naslovni diapozitiv">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D6FD82FA-CB17-4291-B31C-58C851C55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7">
            <a:extLst>
              <a:ext uri="{FF2B5EF4-FFF2-40B4-BE49-F238E27FC236}">
                <a16:creationId xmlns:a16="http://schemas.microsoft.com/office/drawing/2014/main" id="{C1323D6A-67C7-43AB-A510-A66AB5930275}"/>
              </a:ext>
            </a:extLst>
          </p:cNvPr>
          <p:cNvSpPr txBox="1"/>
          <p:nvPr/>
        </p:nvSpPr>
        <p:spPr>
          <a:xfrm>
            <a:off x="1282701" y="708026"/>
            <a:ext cx="2747433" cy="212725"/>
          </a:xfrm>
          <a:prstGeom prst="rect">
            <a:avLst/>
          </a:prstGeom>
          <a:noFill/>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nSpc>
                <a:spcPts val="838"/>
              </a:lnSpc>
            </a:pPr>
            <a:r>
              <a:rPr lang="en-US" altLang="sl-SI" sz="700" dirty="0">
                <a:solidFill>
                  <a:schemeClr val="tx2"/>
                </a:solidFill>
                <a:latin typeface="Republika" panose="02000506040000020004" pitchFamily="2" charset="-18"/>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5" name="Picture 8">
            <a:extLst>
              <a:ext uri="{FF2B5EF4-FFF2-40B4-BE49-F238E27FC236}">
                <a16:creationId xmlns:a16="http://schemas.microsoft.com/office/drawing/2014/main" id="{6E45C087-82E4-409D-8655-0AF6C043CE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Kliknite, če želite urediti slog naslova matrice</a:t>
            </a:r>
            <a:endParaRPr lang="en-US" dirty="0"/>
          </a:p>
        </p:txBody>
      </p:sp>
      <p:sp>
        <p:nvSpPr>
          <p:cNvPr id="6" name="Date Placeholder 3">
            <a:extLst>
              <a:ext uri="{FF2B5EF4-FFF2-40B4-BE49-F238E27FC236}">
                <a16:creationId xmlns:a16="http://schemas.microsoft.com/office/drawing/2014/main" id="{7CE52465-3DCA-49DB-AA77-B5A486F642BA}"/>
              </a:ext>
            </a:extLst>
          </p:cNvPr>
          <p:cNvSpPr>
            <a:spLocks noGrp="1"/>
          </p:cNvSpPr>
          <p:nvPr>
            <p:ph type="dt" sz="half" idx="10"/>
          </p:nvPr>
        </p:nvSpPr>
        <p:spPr>
          <a:xfrm>
            <a:off x="1295401" y="6356351"/>
            <a:ext cx="1993900" cy="365125"/>
          </a:xfrm>
        </p:spPr>
        <p:txBody>
          <a:bodyPr/>
          <a:lstStyle>
            <a:lvl1pPr>
              <a:defRPr/>
            </a:lvl1pPr>
          </a:lstStyle>
          <a:p>
            <a:pPr>
              <a:defRPr/>
            </a:pPr>
            <a:fld id="{D5769DB3-05F4-49AB-A3EF-94B34D886A65}" type="datetimeFigureOut">
              <a:rPr lang="en-US"/>
              <a:pPr>
                <a:defRPr/>
              </a:pPr>
              <a:t>11/6/2025</a:t>
            </a:fld>
            <a:endParaRPr lang="en-US" dirty="0"/>
          </a:p>
        </p:txBody>
      </p:sp>
      <p:sp>
        <p:nvSpPr>
          <p:cNvPr id="7" name="Footer Placeholder 4">
            <a:extLst>
              <a:ext uri="{FF2B5EF4-FFF2-40B4-BE49-F238E27FC236}">
                <a16:creationId xmlns:a16="http://schemas.microsoft.com/office/drawing/2014/main" id="{208CE421-5455-401B-80AB-DF93FF1D8076}"/>
              </a:ext>
            </a:extLst>
          </p:cNvPr>
          <p:cNvSpPr>
            <a:spLocks noGrp="1"/>
          </p:cNvSpPr>
          <p:nvPr>
            <p:ph type="ftr" sz="quarter" idx="11"/>
          </p:nvPr>
        </p:nvSpPr>
        <p:spPr/>
        <p:txBody>
          <a:bodyPr/>
          <a:lstStyle>
            <a:lvl1pPr>
              <a:defRPr dirty="0"/>
            </a:lvl1pPr>
          </a:lstStyle>
          <a:p>
            <a:pPr>
              <a:defRPr/>
            </a:pPr>
            <a:endParaRPr lang="en-US"/>
          </a:p>
        </p:txBody>
      </p:sp>
      <p:sp>
        <p:nvSpPr>
          <p:cNvPr id="8" name="Slide Number Placeholder 5">
            <a:extLst>
              <a:ext uri="{FF2B5EF4-FFF2-40B4-BE49-F238E27FC236}">
                <a16:creationId xmlns:a16="http://schemas.microsoft.com/office/drawing/2014/main" id="{9213EF09-3CD9-44EE-94D3-4D71FF37F0E1}"/>
              </a:ext>
            </a:extLst>
          </p:cNvPr>
          <p:cNvSpPr>
            <a:spLocks noGrp="1"/>
          </p:cNvSpPr>
          <p:nvPr>
            <p:ph type="sldNum" sz="quarter" idx="12"/>
          </p:nvPr>
        </p:nvSpPr>
        <p:spPr>
          <a:xfrm>
            <a:off x="8737601" y="6356351"/>
            <a:ext cx="1775884" cy="365125"/>
          </a:xfrm>
        </p:spPr>
        <p:txBody>
          <a:bodyPr/>
          <a:lstStyle>
            <a:lvl1pPr>
              <a:defRPr/>
            </a:lvl1pPr>
          </a:lstStyle>
          <a:p>
            <a:fld id="{B9CD1F24-5E95-43DC-8F6D-1C6C63288581}" type="slidenum">
              <a:rPr lang="en-US" altLang="sl-SI"/>
              <a:pPr/>
              <a:t>‹#›</a:t>
            </a:fld>
            <a:endParaRPr lang="en-US" altLang="sl-SI"/>
          </a:p>
        </p:txBody>
      </p:sp>
    </p:spTree>
    <p:extLst>
      <p:ext uri="{BB962C8B-B14F-4D97-AF65-F5344CB8AC3E}">
        <p14:creationId xmlns:p14="http://schemas.microsoft.com/office/powerpoint/2010/main" val="2286080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643BA61-5066-B44F-DE59-1EBCBE309649}"/>
              </a:ext>
            </a:extLst>
          </p:cNvPr>
          <p:cNvSpPr>
            <a:spLocks noGrp="1"/>
          </p:cNvSpPr>
          <p:nvPr>
            <p:ph type="ctrTitle"/>
          </p:nvPr>
        </p:nvSpPr>
        <p:spPr>
          <a:xfrm>
            <a:off x="1524000" y="1122363"/>
            <a:ext cx="9144000" cy="2387600"/>
          </a:xfrm>
        </p:spPr>
        <p:txBody>
          <a:bodyPr anchor="b"/>
          <a:lstStyle>
            <a:lvl1pPr algn="ctr">
              <a:defRPr sz="4500"/>
            </a:lvl1pPr>
          </a:lstStyle>
          <a:p>
            <a:r>
              <a:rPr lang="sl-SI"/>
              <a:t>Kliknite, če želite urediti slog naslova matrice</a:t>
            </a:r>
          </a:p>
        </p:txBody>
      </p:sp>
      <p:sp>
        <p:nvSpPr>
          <p:cNvPr id="3" name="Podnaslov 2">
            <a:extLst>
              <a:ext uri="{FF2B5EF4-FFF2-40B4-BE49-F238E27FC236}">
                <a16:creationId xmlns:a16="http://schemas.microsoft.com/office/drawing/2014/main" id="{67E0E632-00E4-24E3-0463-50361B598B28}"/>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85D17C24-94FB-0D1B-5520-3F6D920E45D0}"/>
              </a:ext>
            </a:extLst>
          </p:cNvPr>
          <p:cNvSpPr>
            <a:spLocks noGrp="1"/>
          </p:cNvSpPr>
          <p:nvPr>
            <p:ph type="dt" sz="half" idx="10"/>
          </p:nvPr>
        </p:nvSpPr>
        <p:spPr/>
        <p:txBody>
          <a:bodyPr/>
          <a:lstStyle/>
          <a:p>
            <a:fld id="{E1388ACF-100C-4F82-9F60-97A50D00CEA0}" type="datetimeFigureOut">
              <a:rPr lang="sl-SI" smtClean="0"/>
              <a:t>6. 11. 2025</a:t>
            </a:fld>
            <a:endParaRPr lang="sl-SI"/>
          </a:p>
        </p:txBody>
      </p:sp>
      <p:sp>
        <p:nvSpPr>
          <p:cNvPr id="5" name="Označba mesta noge 4">
            <a:extLst>
              <a:ext uri="{FF2B5EF4-FFF2-40B4-BE49-F238E27FC236}">
                <a16:creationId xmlns:a16="http://schemas.microsoft.com/office/drawing/2014/main" id="{887250A7-171B-6F14-A221-E69F62C15FE6}"/>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6F25737A-527E-B8DA-1A3C-F5761CADF2E4}"/>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41152252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E029B33-7728-514F-AF81-5E2976FB6F57}"/>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723BFFB6-8B36-D758-395C-229BF267D4BD}"/>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0BA4DD0-49C2-BE7A-9852-964852B2E050}"/>
              </a:ext>
            </a:extLst>
          </p:cNvPr>
          <p:cNvSpPr>
            <a:spLocks noGrp="1"/>
          </p:cNvSpPr>
          <p:nvPr>
            <p:ph type="dt" sz="half" idx="10"/>
          </p:nvPr>
        </p:nvSpPr>
        <p:spPr/>
        <p:txBody>
          <a:bodyPr/>
          <a:lstStyle/>
          <a:p>
            <a:fld id="{E1388ACF-100C-4F82-9F60-97A50D00CEA0}" type="datetimeFigureOut">
              <a:rPr lang="sl-SI" smtClean="0"/>
              <a:t>6. 11. 2025</a:t>
            </a:fld>
            <a:endParaRPr lang="sl-SI"/>
          </a:p>
        </p:txBody>
      </p:sp>
      <p:sp>
        <p:nvSpPr>
          <p:cNvPr id="5" name="Označba mesta noge 4">
            <a:extLst>
              <a:ext uri="{FF2B5EF4-FFF2-40B4-BE49-F238E27FC236}">
                <a16:creationId xmlns:a16="http://schemas.microsoft.com/office/drawing/2014/main" id="{A0E4BADE-C408-AEFD-8286-904471FE5F5D}"/>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14621295-B549-34A9-69EB-783F0B699BD2}"/>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2282735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F0A000D-835E-AAB6-A468-54D8D471662C}"/>
              </a:ext>
            </a:extLst>
          </p:cNvPr>
          <p:cNvSpPr>
            <a:spLocks noGrp="1"/>
          </p:cNvSpPr>
          <p:nvPr>
            <p:ph type="title"/>
          </p:nvPr>
        </p:nvSpPr>
        <p:spPr>
          <a:xfrm>
            <a:off x="831851" y="1709740"/>
            <a:ext cx="10515600" cy="2852737"/>
          </a:xfrm>
        </p:spPr>
        <p:txBody>
          <a:bodyPr anchor="b"/>
          <a:lstStyle>
            <a:lvl1pPr>
              <a:defRPr sz="45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FC82A957-15F1-A467-AE8E-A95AAEB3E6A0}"/>
              </a:ext>
            </a:extLst>
          </p:cNvPr>
          <p:cNvSpPr>
            <a:spLocks noGrp="1"/>
          </p:cNvSpPr>
          <p:nvPr>
            <p:ph type="body" idx="1"/>
          </p:nvPr>
        </p:nvSpPr>
        <p:spPr>
          <a:xfrm>
            <a:off x="831851" y="4589465"/>
            <a:ext cx="105156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A09C390C-C70D-EA9C-8FCD-4D8DA59398F6}"/>
              </a:ext>
            </a:extLst>
          </p:cNvPr>
          <p:cNvSpPr>
            <a:spLocks noGrp="1"/>
          </p:cNvSpPr>
          <p:nvPr>
            <p:ph type="dt" sz="half" idx="10"/>
          </p:nvPr>
        </p:nvSpPr>
        <p:spPr/>
        <p:txBody>
          <a:bodyPr/>
          <a:lstStyle/>
          <a:p>
            <a:fld id="{E1388ACF-100C-4F82-9F60-97A50D00CEA0}" type="datetimeFigureOut">
              <a:rPr lang="sl-SI" smtClean="0"/>
              <a:t>6. 11. 2025</a:t>
            </a:fld>
            <a:endParaRPr lang="sl-SI"/>
          </a:p>
        </p:txBody>
      </p:sp>
      <p:sp>
        <p:nvSpPr>
          <p:cNvPr id="5" name="Označba mesta noge 4">
            <a:extLst>
              <a:ext uri="{FF2B5EF4-FFF2-40B4-BE49-F238E27FC236}">
                <a16:creationId xmlns:a16="http://schemas.microsoft.com/office/drawing/2014/main" id="{DF4D040E-37BC-70B9-D405-8A8BAD196413}"/>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33A0DB35-F6C0-AA61-2038-93B6FE693408}"/>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3630417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9E317D6-297C-126D-AA9B-B0A985BE9101}"/>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8C824E46-E331-0DC9-2D51-7539152A0A3C}"/>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5187CACC-B97B-B077-264A-331E8CF57E4A}"/>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EBCC4E06-DC64-E1A7-69D0-B6F8C8699B4D}"/>
              </a:ext>
            </a:extLst>
          </p:cNvPr>
          <p:cNvSpPr>
            <a:spLocks noGrp="1"/>
          </p:cNvSpPr>
          <p:nvPr>
            <p:ph type="dt" sz="half" idx="10"/>
          </p:nvPr>
        </p:nvSpPr>
        <p:spPr/>
        <p:txBody>
          <a:bodyPr/>
          <a:lstStyle/>
          <a:p>
            <a:fld id="{E1388ACF-100C-4F82-9F60-97A50D00CEA0}" type="datetimeFigureOut">
              <a:rPr lang="sl-SI" smtClean="0"/>
              <a:t>6. 11. 2025</a:t>
            </a:fld>
            <a:endParaRPr lang="sl-SI"/>
          </a:p>
        </p:txBody>
      </p:sp>
      <p:sp>
        <p:nvSpPr>
          <p:cNvPr id="6" name="Označba mesta noge 5">
            <a:extLst>
              <a:ext uri="{FF2B5EF4-FFF2-40B4-BE49-F238E27FC236}">
                <a16:creationId xmlns:a16="http://schemas.microsoft.com/office/drawing/2014/main" id="{7F107303-1670-76BA-224B-E234BFC6AE0F}"/>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35224E40-E9AC-B856-181A-203DC40C410A}"/>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31313653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B96007E-1FCB-DF8F-D400-7ADEE335E2BB}"/>
              </a:ext>
            </a:extLst>
          </p:cNvPr>
          <p:cNvSpPr>
            <a:spLocks noGrp="1"/>
          </p:cNvSpPr>
          <p:nvPr>
            <p:ph type="title"/>
          </p:nvPr>
        </p:nvSpPr>
        <p:spPr>
          <a:xfrm>
            <a:off x="839788" y="365127"/>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EA0A1C06-423A-B499-6C93-6A45BF9DA6EA}"/>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8AE64B56-9CCF-A63D-A97F-AF8103BA9505}"/>
              </a:ext>
            </a:extLst>
          </p:cNvPr>
          <p:cNvSpPr>
            <a:spLocks noGrp="1"/>
          </p:cNvSpPr>
          <p:nvPr>
            <p:ph sz="half" idx="2"/>
          </p:nvPr>
        </p:nvSpPr>
        <p:spPr>
          <a:xfrm>
            <a:off x="839789"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1270361F-C525-8C54-40B7-662F0E198127}"/>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29D0B708-6BF8-6F4B-42D5-C4FB62A421F6}"/>
              </a:ext>
            </a:extLst>
          </p:cNvPr>
          <p:cNvSpPr>
            <a:spLocks noGrp="1"/>
          </p:cNvSpPr>
          <p:nvPr>
            <p:ph sz="quarter" idx="4"/>
          </p:nvPr>
        </p:nvSpPr>
        <p:spPr>
          <a:xfrm>
            <a:off x="6172201"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96B7416-292B-53FC-9FF6-1B0660C7F45C}"/>
              </a:ext>
            </a:extLst>
          </p:cNvPr>
          <p:cNvSpPr>
            <a:spLocks noGrp="1"/>
          </p:cNvSpPr>
          <p:nvPr>
            <p:ph type="dt" sz="half" idx="10"/>
          </p:nvPr>
        </p:nvSpPr>
        <p:spPr/>
        <p:txBody>
          <a:bodyPr/>
          <a:lstStyle/>
          <a:p>
            <a:fld id="{E1388ACF-100C-4F82-9F60-97A50D00CEA0}" type="datetimeFigureOut">
              <a:rPr lang="sl-SI" smtClean="0"/>
              <a:t>6. 11. 2025</a:t>
            </a:fld>
            <a:endParaRPr lang="sl-SI"/>
          </a:p>
        </p:txBody>
      </p:sp>
      <p:sp>
        <p:nvSpPr>
          <p:cNvPr id="8" name="Označba mesta noge 7">
            <a:extLst>
              <a:ext uri="{FF2B5EF4-FFF2-40B4-BE49-F238E27FC236}">
                <a16:creationId xmlns:a16="http://schemas.microsoft.com/office/drawing/2014/main" id="{F9128CA4-C839-72E3-C7BA-E0208DF603F7}"/>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ABCBA6B3-13EB-F13D-037A-944B83A78BA9}"/>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15683347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4D84BB-E315-B781-CAB1-99C9C90262CA}"/>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253995ED-FD2D-9307-7264-6905E906E482}"/>
              </a:ext>
            </a:extLst>
          </p:cNvPr>
          <p:cNvSpPr>
            <a:spLocks noGrp="1"/>
          </p:cNvSpPr>
          <p:nvPr>
            <p:ph type="dt" sz="half" idx="10"/>
          </p:nvPr>
        </p:nvSpPr>
        <p:spPr/>
        <p:txBody>
          <a:bodyPr/>
          <a:lstStyle/>
          <a:p>
            <a:fld id="{E1388ACF-100C-4F82-9F60-97A50D00CEA0}" type="datetimeFigureOut">
              <a:rPr lang="sl-SI" smtClean="0"/>
              <a:t>6. 11. 2025</a:t>
            </a:fld>
            <a:endParaRPr lang="sl-SI"/>
          </a:p>
        </p:txBody>
      </p:sp>
      <p:sp>
        <p:nvSpPr>
          <p:cNvPr id="4" name="Označba mesta noge 3">
            <a:extLst>
              <a:ext uri="{FF2B5EF4-FFF2-40B4-BE49-F238E27FC236}">
                <a16:creationId xmlns:a16="http://schemas.microsoft.com/office/drawing/2014/main" id="{977DE7DC-4E72-7C8E-59CA-08C9894ECC57}"/>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CA3926E9-DA6D-7B13-FCBA-2A52B2904E3D}"/>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39331287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D9BBBE74-1FFE-7C4F-B63B-C8646E94813B}"/>
              </a:ext>
            </a:extLst>
          </p:cNvPr>
          <p:cNvSpPr>
            <a:spLocks noGrp="1"/>
          </p:cNvSpPr>
          <p:nvPr>
            <p:ph type="dt" sz="half" idx="10"/>
          </p:nvPr>
        </p:nvSpPr>
        <p:spPr/>
        <p:txBody>
          <a:bodyPr/>
          <a:lstStyle/>
          <a:p>
            <a:fld id="{E1388ACF-100C-4F82-9F60-97A50D00CEA0}" type="datetimeFigureOut">
              <a:rPr lang="sl-SI" smtClean="0"/>
              <a:t>6. 11. 2025</a:t>
            </a:fld>
            <a:endParaRPr lang="sl-SI"/>
          </a:p>
        </p:txBody>
      </p:sp>
      <p:sp>
        <p:nvSpPr>
          <p:cNvPr id="3" name="Označba mesta noge 2">
            <a:extLst>
              <a:ext uri="{FF2B5EF4-FFF2-40B4-BE49-F238E27FC236}">
                <a16:creationId xmlns:a16="http://schemas.microsoft.com/office/drawing/2014/main" id="{1A56B421-1D9C-9D52-E098-9A41615C2941}"/>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96B0D4D1-A64F-E0D1-5E2B-DC747DEAB1E1}"/>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18125987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8AE0CBA-C763-FCFB-1AF9-0781188A7C6C}"/>
              </a:ext>
            </a:extLst>
          </p:cNvPr>
          <p:cNvSpPr>
            <a:spLocks noGrp="1"/>
          </p:cNvSpPr>
          <p:nvPr>
            <p:ph type="title"/>
          </p:nvPr>
        </p:nvSpPr>
        <p:spPr>
          <a:xfrm>
            <a:off x="839788" y="457200"/>
            <a:ext cx="3932237" cy="1600200"/>
          </a:xfrm>
        </p:spPr>
        <p:txBody>
          <a:bodyPr anchor="b"/>
          <a:lstStyle>
            <a:lvl1pPr>
              <a:defRPr sz="24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EEDE37C8-F26E-EB5A-327C-84361F923632}"/>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1F98E6F6-5AFE-0BB0-6AB5-DD91300987FD}"/>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4E7CF75F-57A4-7FA8-9923-8F4D5B343388}"/>
              </a:ext>
            </a:extLst>
          </p:cNvPr>
          <p:cNvSpPr>
            <a:spLocks noGrp="1"/>
          </p:cNvSpPr>
          <p:nvPr>
            <p:ph type="dt" sz="half" idx="10"/>
          </p:nvPr>
        </p:nvSpPr>
        <p:spPr/>
        <p:txBody>
          <a:bodyPr/>
          <a:lstStyle/>
          <a:p>
            <a:fld id="{E1388ACF-100C-4F82-9F60-97A50D00CEA0}" type="datetimeFigureOut">
              <a:rPr lang="sl-SI" smtClean="0"/>
              <a:t>6. 11. 2025</a:t>
            </a:fld>
            <a:endParaRPr lang="sl-SI"/>
          </a:p>
        </p:txBody>
      </p:sp>
      <p:sp>
        <p:nvSpPr>
          <p:cNvPr id="6" name="Označba mesta noge 5">
            <a:extLst>
              <a:ext uri="{FF2B5EF4-FFF2-40B4-BE49-F238E27FC236}">
                <a16:creationId xmlns:a16="http://schemas.microsoft.com/office/drawing/2014/main" id="{2DCE0DD3-8712-051F-16F6-17768EDDCEB5}"/>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87BD3BB1-A208-61D8-272D-7E5F2758941C}"/>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4001536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TextBox 8">
            <a:extLst>
              <a:ext uri="{FF2B5EF4-FFF2-40B4-BE49-F238E27FC236}">
                <a16:creationId xmlns:a16="http://schemas.microsoft.com/office/drawing/2014/main" id="{8AE1C3F8-99DD-470D-BEE5-F0750A351C25}"/>
              </a:ext>
            </a:extLst>
          </p:cNvPr>
          <p:cNvSpPr txBox="1"/>
          <p:nvPr/>
        </p:nvSpPr>
        <p:spPr>
          <a:xfrm>
            <a:off x="1282701" y="708025"/>
            <a:ext cx="2711092" cy="205184"/>
          </a:xfrm>
          <a:prstGeom prst="rect">
            <a:avLst/>
          </a:prstGeom>
          <a:noFill/>
        </p:spPr>
        <p:txBody>
          <a:bodyPr wrap="square" lIns="0" tIns="0" rIns="0" bIns="0">
            <a:spAutoFit/>
          </a:bodyPr>
          <a:lstStyle/>
          <a:p>
            <a:pPr fontAlgn="auto">
              <a:lnSpc>
                <a:spcPts val="840"/>
              </a:lnSpc>
              <a:spcBef>
                <a:spcPts val="0"/>
              </a:spcBef>
              <a:spcAft>
                <a:spcPts val="0"/>
              </a:spcAft>
              <a:defRPr/>
            </a:pPr>
            <a:r>
              <a:rPr lang="en-US" sz="700" dirty="0">
                <a:solidFill>
                  <a:schemeClr val="tx2"/>
                </a:solidFill>
                <a:latin typeface="Republika" pitchFamily="2" charset="-18"/>
                <a:cs typeface="Republika"/>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4" name="Picture 9">
            <a:extLst>
              <a:ext uri="{FF2B5EF4-FFF2-40B4-BE49-F238E27FC236}">
                <a16:creationId xmlns:a16="http://schemas.microsoft.com/office/drawing/2014/main" id="{93FA2476-B86A-48A8-A31A-82365DD3CD9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endParaRPr lang="sl-SI" dirty="0"/>
          </a:p>
        </p:txBody>
      </p:sp>
      <p:sp>
        <p:nvSpPr>
          <p:cNvPr id="5" name="Date Placeholder 2">
            <a:extLst>
              <a:ext uri="{FF2B5EF4-FFF2-40B4-BE49-F238E27FC236}">
                <a16:creationId xmlns:a16="http://schemas.microsoft.com/office/drawing/2014/main" id="{99A8378E-A2F0-4EB2-AB9D-87868FD782A7}"/>
              </a:ext>
            </a:extLst>
          </p:cNvPr>
          <p:cNvSpPr>
            <a:spLocks noGrp="1"/>
          </p:cNvSpPr>
          <p:nvPr>
            <p:ph type="dt" sz="half" idx="10"/>
          </p:nvPr>
        </p:nvSpPr>
        <p:spPr>
          <a:xfrm>
            <a:off x="1344085" y="6356351"/>
            <a:ext cx="2586567" cy="365125"/>
          </a:xfrm>
        </p:spPr>
        <p:txBody>
          <a:bodyPr/>
          <a:lstStyle>
            <a:lvl1pPr>
              <a:defRPr/>
            </a:lvl1pPr>
          </a:lstStyle>
          <a:p>
            <a:pPr>
              <a:defRPr/>
            </a:pPr>
            <a:fld id="{18B3219F-B161-4E21-87E0-56E243A84A24}" type="datetimeFigureOut">
              <a:rPr lang="sl-SI"/>
              <a:pPr>
                <a:defRPr/>
              </a:pPr>
              <a:t>6. 11. 2025</a:t>
            </a:fld>
            <a:endParaRPr lang="sl-SI"/>
          </a:p>
        </p:txBody>
      </p:sp>
      <p:sp>
        <p:nvSpPr>
          <p:cNvPr id="6" name="Footer Placeholder 3">
            <a:extLst>
              <a:ext uri="{FF2B5EF4-FFF2-40B4-BE49-F238E27FC236}">
                <a16:creationId xmlns:a16="http://schemas.microsoft.com/office/drawing/2014/main" id="{429682B6-A702-462E-B1CC-236F847381EF}"/>
              </a:ext>
            </a:extLst>
          </p:cNvPr>
          <p:cNvSpPr>
            <a:spLocks noGrp="1"/>
          </p:cNvSpPr>
          <p:nvPr>
            <p:ph type="ftr" sz="quarter" idx="11"/>
          </p:nvPr>
        </p:nvSpPr>
        <p:spPr/>
        <p:txBody>
          <a:bodyPr/>
          <a:lstStyle>
            <a:lvl1pPr>
              <a:defRPr/>
            </a:lvl1pPr>
          </a:lstStyle>
          <a:p>
            <a:pPr>
              <a:defRPr/>
            </a:pPr>
            <a:endParaRPr lang="sl-SI"/>
          </a:p>
        </p:txBody>
      </p:sp>
      <p:sp>
        <p:nvSpPr>
          <p:cNvPr id="7" name="Slide Number Placeholder 4">
            <a:extLst>
              <a:ext uri="{FF2B5EF4-FFF2-40B4-BE49-F238E27FC236}">
                <a16:creationId xmlns:a16="http://schemas.microsoft.com/office/drawing/2014/main" id="{B1B30440-0C4F-48CB-A36B-216CE2DE761F}"/>
              </a:ext>
            </a:extLst>
          </p:cNvPr>
          <p:cNvSpPr>
            <a:spLocks noGrp="1"/>
          </p:cNvSpPr>
          <p:nvPr>
            <p:ph type="sldNum" sz="quarter" idx="12"/>
          </p:nvPr>
        </p:nvSpPr>
        <p:spPr/>
        <p:txBody>
          <a:bodyPr/>
          <a:lstStyle>
            <a:lvl1pPr>
              <a:defRPr/>
            </a:lvl1pPr>
          </a:lstStyle>
          <a:p>
            <a:fld id="{D259094F-E9F0-42AB-8369-16E56C16D32D}" type="slidenum">
              <a:rPr lang="sl-SI" altLang="sl-SI"/>
              <a:pPr/>
              <a:t>‹#›</a:t>
            </a:fld>
            <a:endParaRPr lang="sl-SI" altLang="sl-SI"/>
          </a:p>
        </p:txBody>
      </p:sp>
    </p:spTree>
    <p:extLst>
      <p:ext uri="{BB962C8B-B14F-4D97-AF65-F5344CB8AC3E}">
        <p14:creationId xmlns:p14="http://schemas.microsoft.com/office/powerpoint/2010/main" val="5924034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06AD2EE-BEFC-A89F-FC8C-1D1CAE433DC8}"/>
              </a:ext>
            </a:extLst>
          </p:cNvPr>
          <p:cNvSpPr>
            <a:spLocks noGrp="1"/>
          </p:cNvSpPr>
          <p:nvPr>
            <p:ph type="title"/>
          </p:nvPr>
        </p:nvSpPr>
        <p:spPr>
          <a:xfrm>
            <a:off x="839788" y="457200"/>
            <a:ext cx="3932237" cy="1600200"/>
          </a:xfrm>
        </p:spPr>
        <p:txBody>
          <a:bodyPr anchor="b"/>
          <a:lstStyle>
            <a:lvl1pPr>
              <a:defRPr sz="24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42B12A4B-F8EB-3D10-1921-86550D22AF2C}"/>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sl-SI"/>
          </a:p>
        </p:txBody>
      </p:sp>
      <p:sp>
        <p:nvSpPr>
          <p:cNvPr id="4" name="Označba mesta besedila 3">
            <a:extLst>
              <a:ext uri="{FF2B5EF4-FFF2-40B4-BE49-F238E27FC236}">
                <a16:creationId xmlns:a16="http://schemas.microsoft.com/office/drawing/2014/main" id="{370D615F-600A-E97A-97CC-E31B57B63832}"/>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38B71B52-C4AE-8506-6594-BBB19B7C53F7}"/>
              </a:ext>
            </a:extLst>
          </p:cNvPr>
          <p:cNvSpPr>
            <a:spLocks noGrp="1"/>
          </p:cNvSpPr>
          <p:nvPr>
            <p:ph type="dt" sz="half" idx="10"/>
          </p:nvPr>
        </p:nvSpPr>
        <p:spPr/>
        <p:txBody>
          <a:bodyPr/>
          <a:lstStyle/>
          <a:p>
            <a:fld id="{E1388ACF-100C-4F82-9F60-97A50D00CEA0}" type="datetimeFigureOut">
              <a:rPr lang="sl-SI" smtClean="0"/>
              <a:t>6. 11. 2025</a:t>
            </a:fld>
            <a:endParaRPr lang="sl-SI"/>
          </a:p>
        </p:txBody>
      </p:sp>
      <p:sp>
        <p:nvSpPr>
          <p:cNvPr id="6" name="Označba mesta noge 5">
            <a:extLst>
              <a:ext uri="{FF2B5EF4-FFF2-40B4-BE49-F238E27FC236}">
                <a16:creationId xmlns:a16="http://schemas.microsoft.com/office/drawing/2014/main" id="{90D408A1-8E08-EB5F-FA68-C094C1DDC510}"/>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96188177-E7FD-C547-AA6C-5E60ADC240F3}"/>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31076260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31EC98F-32DD-7394-4EC9-6176F76A007F}"/>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5E9266DF-80A0-7E76-524E-F396F44E9FA1}"/>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C10419A-29E8-3455-3686-9FD7DF7260EC}"/>
              </a:ext>
            </a:extLst>
          </p:cNvPr>
          <p:cNvSpPr>
            <a:spLocks noGrp="1"/>
          </p:cNvSpPr>
          <p:nvPr>
            <p:ph type="dt" sz="half" idx="10"/>
          </p:nvPr>
        </p:nvSpPr>
        <p:spPr/>
        <p:txBody>
          <a:bodyPr/>
          <a:lstStyle/>
          <a:p>
            <a:fld id="{E1388ACF-100C-4F82-9F60-97A50D00CEA0}" type="datetimeFigureOut">
              <a:rPr lang="sl-SI" smtClean="0"/>
              <a:t>6. 11. 2025</a:t>
            </a:fld>
            <a:endParaRPr lang="sl-SI"/>
          </a:p>
        </p:txBody>
      </p:sp>
      <p:sp>
        <p:nvSpPr>
          <p:cNvPr id="5" name="Označba mesta noge 4">
            <a:extLst>
              <a:ext uri="{FF2B5EF4-FFF2-40B4-BE49-F238E27FC236}">
                <a16:creationId xmlns:a16="http://schemas.microsoft.com/office/drawing/2014/main" id="{CDAFE97B-A701-A267-DED4-D7F8346C8B5F}"/>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CC571112-FF9C-633B-104E-04CC60CD894A}"/>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8344303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7A7EDD30-D1F6-6C42-73BB-E4FA30563569}"/>
              </a:ext>
            </a:extLst>
          </p:cNvPr>
          <p:cNvSpPr>
            <a:spLocks noGrp="1"/>
          </p:cNvSpPr>
          <p:nvPr>
            <p:ph type="title" orient="vert"/>
          </p:nvPr>
        </p:nvSpPr>
        <p:spPr>
          <a:xfrm>
            <a:off x="8724901"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AEB1866C-EEA8-218A-2888-ABAF1791EA81}"/>
              </a:ext>
            </a:extLst>
          </p:cNvPr>
          <p:cNvSpPr>
            <a:spLocks noGrp="1"/>
          </p:cNvSpPr>
          <p:nvPr>
            <p:ph type="body" orient="vert" idx="1"/>
          </p:nvPr>
        </p:nvSpPr>
        <p:spPr>
          <a:xfrm>
            <a:off x="838201"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BE57C2F8-383F-A51D-2A67-74ED5123E6FA}"/>
              </a:ext>
            </a:extLst>
          </p:cNvPr>
          <p:cNvSpPr>
            <a:spLocks noGrp="1"/>
          </p:cNvSpPr>
          <p:nvPr>
            <p:ph type="dt" sz="half" idx="10"/>
          </p:nvPr>
        </p:nvSpPr>
        <p:spPr/>
        <p:txBody>
          <a:bodyPr/>
          <a:lstStyle/>
          <a:p>
            <a:fld id="{E1388ACF-100C-4F82-9F60-97A50D00CEA0}" type="datetimeFigureOut">
              <a:rPr lang="sl-SI" smtClean="0"/>
              <a:t>6. 11. 2025</a:t>
            </a:fld>
            <a:endParaRPr lang="sl-SI"/>
          </a:p>
        </p:txBody>
      </p:sp>
      <p:sp>
        <p:nvSpPr>
          <p:cNvPr id="5" name="Označba mesta noge 4">
            <a:extLst>
              <a:ext uri="{FF2B5EF4-FFF2-40B4-BE49-F238E27FC236}">
                <a16:creationId xmlns:a16="http://schemas.microsoft.com/office/drawing/2014/main" id="{D2E61A05-5FB3-E9B0-8EFB-465530BE0D94}"/>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73BDFBB3-84A0-2258-8E4D-22D1EFF1ECF8}"/>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2705035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Naslovni diapozitiv">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D6FD82FA-CB17-4291-B31C-58C851C55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7">
            <a:extLst>
              <a:ext uri="{FF2B5EF4-FFF2-40B4-BE49-F238E27FC236}">
                <a16:creationId xmlns:a16="http://schemas.microsoft.com/office/drawing/2014/main" id="{C1323D6A-67C7-43AB-A510-A66AB5930275}"/>
              </a:ext>
            </a:extLst>
          </p:cNvPr>
          <p:cNvSpPr txBox="1"/>
          <p:nvPr/>
        </p:nvSpPr>
        <p:spPr>
          <a:xfrm>
            <a:off x="1282704" y="708026"/>
            <a:ext cx="2747433" cy="205184"/>
          </a:xfrm>
          <a:prstGeom prst="rect">
            <a:avLst/>
          </a:prstGeom>
          <a:noFill/>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nSpc>
                <a:spcPts val="839"/>
              </a:lnSpc>
            </a:pPr>
            <a:r>
              <a:rPr lang="en-US" altLang="sl-SI" sz="700" dirty="0">
                <a:solidFill>
                  <a:schemeClr val="tx2"/>
                </a:solidFill>
                <a:latin typeface="Republika" panose="02000506040000020004" pitchFamily="2" charset="-18"/>
              </a:rPr>
              <a:t>REPUBLIKA SLOVENIJA</a:t>
            </a:r>
          </a:p>
          <a:p>
            <a:pPr>
              <a:lnSpc>
                <a:spcPts val="839"/>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5" name="Picture 8">
            <a:extLst>
              <a:ext uri="{FF2B5EF4-FFF2-40B4-BE49-F238E27FC236}">
                <a16:creationId xmlns:a16="http://schemas.microsoft.com/office/drawing/2014/main" id="{6E45C087-82E4-409D-8655-0AF6C043CE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3021"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Kliknite, če želite urediti slog naslova matrice</a:t>
            </a:r>
            <a:endParaRPr lang="en-US" dirty="0"/>
          </a:p>
        </p:txBody>
      </p:sp>
      <p:sp>
        <p:nvSpPr>
          <p:cNvPr id="6" name="Date Placeholder 3">
            <a:extLst>
              <a:ext uri="{FF2B5EF4-FFF2-40B4-BE49-F238E27FC236}">
                <a16:creationId xmlns:a16="http://schemas.microsoft.com/office/drawing/2014/main" id="{7CE52465-3DCA-49DB-AA77-B5A486F642BA}"/>
              </a:ext>
            </a:extLst>
          </p:cNvPr>
          <p:cNvSpPr>
            <a:spLocks noGrp="1"/>
          </p:cNvSpPr>
          <p:nvPr>
            <p:ph type="dt" sz="half" idx="10"/>
          </p:nvPr>
        </p:nvSpPr>
        <p:spPr>
          <a:xfrm>
            <a:off x="1295403" y="6356355"/>
            <a:ext cx="1993900" cy="365125"/>
          </a:xfrm>
        </p:spPr>
        <p:txBody>
          <a:bodyPr/>
          <a:lstStyle>
            <a:lvl1pPr>
              <a:defRPr/>
            </a:lvl1pPr>
          </a:lstStyle>
          <a:p>
            <a:pPr>
              <a:defRPr/>
            </a:pPr>
            <a:fld id="{D5769DB3-05F4-49AB-A3EF-94B34D886A65}" type="datetimeFigureOut">
              <a:rPr lang="en-US"/>
              <a:pPr>
                <a:defRPr/>
              </a:pPr>
              <a:t>11/6/2025</a:t>
            </a:fld>
            <a:endParaRPr lang="en-US" dirty="0"/>
          </a:p>
        </p:txBody>
      </p:sp>
      <p:sp>
        <p:nvSpPr>
          <p:cNvPr id="7" name="Footer Placeholder 4">
            <a:extLst>
              <a:ext uri="{FF2B5EF4-FFF2-40B4-BE49-F238E27FC236}">
                <a16:creationId xmlns:a16="http://schemas.microsoft.com/office/drawing/2014/main" id="{208CE421-5455-401B-80AB-DF93FF1D8076}"/>
              </a:ext>
            </a:extLst>
          </p:cNvPr>
          <p:cNvSpPr>
            <a:spLocks noGrp="1"/>
          </p:cNvSpPr>
          <p:nvPr>
            <p:ph type="ftr" sz="quarter" idx="11"/>
          </p:nvPr>
        </p:nvSpPr>
        <p:spPr/>
        <p:txBody>
          <a:bodyPr/>
          <a:lstStyle>
            <a:lvl1pPr>
              <a:defRPr dirty="0"/>
            </a:lvl1pPr>
          </a:lstStyle>
          <a:p>
            <a:pPr>
              <a:defRPr/>
            </a:pPr>
            <a:endParaRPr lang="en-US"/>
          </a:p>
        </p:txBody>
      </p:sp>
      <p:sp>
        <p:nvSpPr>
          <p:cNvPr id="8" name="Slide Number Placeholder 5">
            <a:extLst>
              <a:ext uri="{FF2B5EF4-FFF2-40B4-BE49-F238E27FC236}">
                <a16:creationId xmlns:a16="http://schemas.microsoft.com/office/drawing/2014/main" id="{9213EF09-3CD9-44EE-94D3-4D71FF37F0E1}"/>
              </a:ext>
            </a:extLst>
          </p:cNvPr>
          <p:cNvSpPr>
            <a:spLocks noGrp="1"/>
          </p:cNvSpPr>
          <p:nvPr>
            <p:ph type="sldNum" sz="quarter" idx="12"/>
          </p:nvPr>
        </p:nvSpPr>
        <p:spPr>
          <a:xfrm>
            <a:off x="8737603" y="6356355"/>
            <a:ext cx="1775884" cy="365125"/>
          </a:xfrm>
        </p:spPr>
        <p:txBody>
          <a:bodyPr/>
          <a:lstStyle>
            <a:lvl1pPr>
              <a:defRPr/>
            </a:lvl1pPr>
          </a:lstStyle>
          <a:p>
            <a:fld id="{B9CD1F24-5E95-43DC-8F6D-1C6C63288581}" type="slidenum">
              <a:rPr lang="en-US" altLang="sl-SI"/>
              <a:pPr/>
              <a:t>‹#›</a:t>
            </a:fld>
            <a:endParaRPr lang="en-US" altLang="sl-SI"/>
          </a:p>
        </p:txBody>
      </p:sp>
    </p:spTree>
    <p:extLst>
      <p:ext uri="{BB962C8B-B14F-4D97-AF65-F5344CB8AC3E}">
        <p14:creationId xmlns:p14="http://schemas.microsoft.com/office/powerpoint/2010/main" val="20686342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494" name="Insert Picture Here 2018.png"/>
          <p:cNvSpPr>
            <a:spLocks noGrp="1"/>
          </p:cNvSpPr>
          <p:nvPr>
            <p:ph type="pic" idx="21"/>
          </p:nvPr>
        </p:nvSpPr>
        <p:spPr>
          <a:xfrm>
            <a:off x="6746873" y="1117607"/>
            <a:ext cx="4469808" cy="4601029"/>
          </a:xfrm>
          <a:prstGeom prst="ellipse">
            <a:avLst/>
          </a:prstGeom>
        </p:spPr>
        <p:txBody>
          <a:bodyPr lIns="91439" tIns="45719" rIns="91439" bIns="45719">
            <a:noAutofit/>
          </a:bodyPr>
          <a:lstStyle/>
          <a:p>
            <a:endParaRPr dirty="0"/>
          </a:p>
        </p:txBody>
      </p:sp>
      <p:sp>
        <p:nvSpPr>
          <p:cNvPr id="496" name="Slide Number"/>
          <p:cNvSpPr txBox="1">
            <a:spLocks noGrp="1"/>
          </p:cNvSpPr>
          <p:nvPr>
            <p:ph type="sldNum" sz="quarter" idx="2"/>
          </p:nvPr>
        </p:nvSpPr>
        <p:spPr>
          <a:xfrm>
            <a:off x="11239500" y="263525"/>
            <a:ext cx="635000" cy="266644"/>
          </a:xfrm>
          <a:prstGeom prst="rect">
            <a:avLst/>
          </a:prstGeom>
        </p:spPr>
        <p:txBody>
          <a:bodyPr/>
          <a:lstStyle/>
          <a:p>
            <a:fld id="{86CB4B4D-7CA3-9044-876B-883B54F8677D}" type="slidenum">
              <a:t>‹#›</a:t>
            </a:fld>
            <a:endParaRPr/>
          </a:p>
        </p:txBody>
      </p:sp>
      <p:sp>
        <p:nvSpPr>
          <p:cNvPr id="497" name="Shape"/>
          <p:cNvSpPr>
            <a:spLocks noGrp="1"/>
          </p:cNvSpPr>
          <p:nvPr>
            <p:ph type="body" sz="half" idx="23"/>
          </p:nvPr>
        </p:nvSpPr>
        <p:spPr>
          <a:xfrm>
            <a:off x="6562585" y="1009466"/>
            <a:ext cx="4817547" cy="4817309"/>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3" y="1005"/>
                  <a:pt x="2881" y="3016"/>
                </a:cubicBezTo>
                <a:cubicBezTo>
                  <a:pt x="-961" y="7037"/>
                  <a:pt x="-961" y="13557"/>
                  <a:pt x="2881" y="17579"/>
                </a:cubicBezTo>
                <a:cubicBezTo>
                  <a:pt x="6724" y="21600"/>
                  <a:pt x="12954" y="21600"/>
                  <a:pt x="16797" y="17579"/>
                </a:cubicBezTo>
                <a:cubicBezTo>
                  <a:pt x="20639" y="13557"/>
                  <a:pt x="20639" y="7037"/>
                  <a:pt x="16797" y="3016"/>
                </a:cubicBezTo>
                <a:cubicBezTo>
                  <a:pt x="14875" y="1005"/>
                  <a:pt x="12357" y="0"/>
                  <a:pt x="9839" y="0"/>
                </a:cubicBezTo>
                <a:close/>
                <a:moveTo>
                  <a:pt x="9839" y="866"/>
                </a:moveTo>
                <a:cubicBezTo>
                  <a:pt x="12146" y="866"/>
                  <a:pt x="14452" y="1787"/>
                  <a:pt x="16211" y="3628"/>
                </a:cubicBezTo>
                <a:cubicBezTo>
                  <a:pt x="19731" y="7312"/>
                  <a:pt x="19731" y="13283"/>
                  <a:pt x="16211" y="16966"/>
                </a:cubicBezTo>
                <a:cubicBezTo>
                  <a:pt x="12692" y="20649"/>
                  <a:pt x="6986" y="20649"/>
                  <a:pt x="3467" y="16966"/>
                </a:cubicBezTo>
                <a:cubicBezTo>
                  <a:pt x="-53" y="13283"/>
                  <a:pt x="-53" y="7312"/>
                  <a:pt x="3467" y="3628"/>
                </a:cubicBezTo>
                <a:cubicBezTo>
                  <a:pt x="5226" y="1787"/>
                  <a:pt x="7533" y="866"/>
                  <a:pt x="9839" y="866"/>
                </a:cubicBezTo>
                <a:close/>
              </a:path>
            </a:pathLst>
          </a:custGeom>
          <a:solidFill>
            <a:srgbClr val="E7E7E7"/>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Tree>
    <p:extLst>
      <p:ext uri="{BB962C8B-B14F-4D97-AF65-F5344CB8AC3E}">
        <p14:creationId xmlns:p14="http://schemas.microsoft.com/office/powerpoint/2010/main" val="2424929134"/>
      </p:ext>
    </p:extLst>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13" name="Text Placeholder 11"/>
          <p:cNvSpPr>
            <a:spLocks noGrp="1"/>
          </p:cNvSpPr>
          <p:nvPr>
            <p:ph type="body" sz="quarter" idx="13"/>
          </p:nvPr>
        </p:nvSpPr>
        <p:spPr>
          <a:xfrm>
            <a:off x="1295237" y="3240088"/>
            <a:ext cx="9601367" cy="2627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7E36BAC6-A1E2-4983-B59D-EC5B157797DD}"/>
              </a:ext>
            </a:extLst>
          </p:cNvPr>
          <p:cNvSpPr>
            <a:spLocks noGrp="1"/>
          </p:cNvSpPr>
          <p:nvPr>
            <p:ph type="dt" sz="half" idx="14"/>
          </p:nvPr>
        </p:nvSpPr>
        <p:spPr/>
        <p:txBody>
          <a:bodyPr/>
          <a:lstStyle>
            <a:lvl1pPr>
              <a:defRPr/>
            </a:lvl1pPr>
          </a:lstStyle>
          <a:p>
            <a:pPr>
              <a:defRPr/>
            </a:pPr>
            <a:fld id="{3AA2D61F-6457-4BC9-ACDC-A39BF0C20DB8}" type="datetimeFigureOut">
              <a:rPr lang="sl-SI"/>
              <a:pPr>
                <a:defRPr/>
              </a:pPr>
              <a:t>6. 11. 2025</a:t>
            </a:fld>
            <a:endParaRPr lang="sl-SI" dirty="0"/>
          </a:p>
        </p:txBody>
      </p:sp>
      <p:sp>
        <p:nvSpPr>
          <p:cNvPr id="5" name="Footer Placeholder 4">
            <a:extLst>
              <a:ext uri="{FF2B5EF4-FFF2-40B4-BE49-F238E27FC236}">
                <a16:creationId xmlns:a16="http://schemas.microsoft.com/office/drawing/2014/main" id="{14E3C81B-7688-4035-B25B-6F33B12A4DDC}"/>
              </a:ext>
            </a:extLst>
          </p:cNvPr>
          <p:cNvSpPr>
            <a:spLocks noGrp="1"/>
          </p:cNvSpPr>
          <p:nvPr>
            <p:ph type="ftr" sz="quarter" idx="15"/>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29EFAD84-CDB1-4776-AA99-FFC6C96CCD34}"/>
              </a:ext>
            </a:extLst>
          </p:cNvPr>
          <p:cNvSpPr>
            <a:spLocks noGrp="1"/>
          </p:cNvSpPr>
          <p:nvPr>
            <p:ph type="sldNum" sz="quarter" idx="16"/>
          </p:nvPr>
        </p:nvSpPr>
        <p:spPr/>
        <p:txBody>
          <a:bodyPr/>
          <a:lstStyle>
            <a:lvl1pPr>
              <a:defRPr/>
            </a:lvl1pPr>
          </a:lstStyle>
          <a:p>
            <a:fld id="{697C8165-695E-4273-9EDD-E3D4C997188B}" type="slidenum">
              <a:rPr lang="sl-SI" altLang="sl-SI"/>
              <a:pPr/>
              <a:t>‹#›</a:t>
            </a:fld>
            <a:endParaRPr lang="sl-SI" altLang="sl-SI"/>
          </a:p>
        </p:txBody>
      </p:sp>
    </p:spTree>
    <p:extLst>
      <p:ext uri="{BB962C8B-B14F-4D97-AF65-F5344CB8AC3E}">
        <p14:creationId xmlns:p14="http://schemas.microsoft.com/office/powerpoint/2010/main" val="148978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Naslovni diapozitiv">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D6FD82FA-CB17-4291-B31C-58C851C55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7">
            <a:extLst>
              <a:ext uri="{FF2B5EF4-FFF2-40B4-BE49-F238E27FC236}">
                <a16:creationId xmlns:a16="http://schemas.microsoft.com/office/drawing/2014/main" id="{C1323D6A-67C7-43AB-A510-A66AB5930275}"/>
              </a:ext>
            </a:extLst>
          </p:cNvPr>
          <p:cNvSpPr txBox="1"/>
          <p:nvPr/>
        </p:nvSpPr>
        <p:spPr>
          <a:xfrm>
            <a:off x="1282701" y="708026"/>
            <a:ext cx="2747433" cy="212725"/>
          </a:xfrm>
          <a:prstGeom prst="rect">
            <a:avLst/>
          </a:prstGeom>
          <a:noFill/>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nSpc>
                <a:spcPts val="838"/>
              </a:lnSpc>
            </a:pPr>
            <a:r>
              <a:rPr lang="en-US" altLang="sl-SI" sz="700" dirty="0">
                <a:solidFill>
                  <a:schemeClr val="tx2"/>
                </a:solidFill>
                <a:latin typeface="Republika" panose="02000506040000020004" pitchFamily="2" charset="-18"/>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5" name="Picture 8">
            <a:extLst>
              <a:ext uri="{FF2B5EF4-FFF2-40B4-BE49-F238E27FC236}">
                <a16:creationId xmlns:a16="http://schemas.microsoft.com/office/drawing/2014/main" id="{6E45C087-82E4-409D-8655-0AF6C043CE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Kliknite, če želite urediti slog naslova matrice</a:t>
            </a:r>
            <a:endParaRPr lang="en-US" dirty="0"/>
          </a:p>
        </p:txBody>
      </p:sp>
      <p:sp>
        <p:nvSpPr>
          <p:cNvPr id="6" name="Date Placeholder 3">
            <a:extLst>
              <a:ext uri="{FF2B5EF4-FFF2-40B4-BE49-F238E27FC236}">
                <a16:creationId xmlns:a16="http://schemas.microsoft.com/office/drawing/2014/main" id="{7CE52465-3DCA-49DB-AA77-B5A486F642BA}"/>
              </a:ext>
            </a:extLst>
          </p:cNvPr>
          <p:cNvSpPr>
            <a:spLocks noGrp="1"/>
          </p:cNvSpPr>
          <p:nvPr>
            <p:ph type="dt" sz="half" idx="10"/>
          </p:nvPr>
        </p:nvSpPr>
        <p:spPr>
          <a:xfrm>
            <a:off x="1295401" y="6356351"/>
            <a:ext cx="1993900" cy="365125"/>
          </a:xfrm>
        </p:spPr>
        <p:txBody>
          <a:bodyPr/>
          <a:lstStyle>
            <a:lvl1pPr>
              <a:defRPr/>
            </a:lvl1pPr>
          </a:lstStyle>
          <a:p>
            <a:pPr>
              <a:defRPr/>
            </a:pPr>
            <a:fld id="{D5769DB3-05F4-49AB-A3EF-94B34D886A65}" type="datetimeFigureOut">
              <a:rPr lang="en-US"/>
              <a:pPr>
                <a:defRPr/>
              </a:pPr>
              <a:t>11/6/2025</a:t>
            </a:fld>
            <a:endParaRPr lang="en-US" dirty="0"/>
          </a:p>
        </p:txBody>
      </p:sp>
      <p:sp>
        <p:nvSpPr>
          <p:cNvPr id="7" name="Footer Placeholder 4">
            <a:extLst>
              <a:ext uri="{FF2B5EF4-FFF2-40B4-BE49-F238E27FC236}">
                <a16:creationId xmlns:a16="http://schemas.microsoft.com/office/drawing/2014/main" id="{208CE421-5455-401B-80AB-DF93FF1D8076}"/>
              </a:ext>
            </a:extLst>
          </p:cNvPr>
          <p:cNvSpPr>
            <a:spLocks noGrp="1"/>
          </p:cNvSpPr>
          <p:nvPr>
            <p:ph type="ftr" sz="quarter" idx="11"/>
          </p:nvPr>
        </p:nvSpPr>
        <p:spPr/>
        <p:txBody>
          <a:bodyPr/>
          <a:lstStyle>
            <a:lvl1pPr>
              <a:defRPr dirty="0"/>
            </a:lvl1pPr>
          </a:lstStyle>
          <a:p>
            <a:pPr>
              <a:defRPr/>
            </a:pPr>
            <a:endParaRPr lang="en-US"/>
          </a:p>
        </p:txBody>
      </p:sp>
      <p:sp>
        <p:nvSpPr>
          <p:cNvPr id="8" name="Slide Number Placeholder 5">
            <a:extLst>
              <a:ext uri="{FF2B5EF4-FFF2-40B4-BE49-F238E27FC236}">
                <a16:creationId xmlns:a16="http://schemas.microsoft.com/office/drawing/2014/main" id="{9213EF09-3CD9-44EE-94D3-4D71FF37F0E1}"/>
              </a:ext>
            </a:extLst>
          </p:cNvPr>
          <p:cNvSpPr>
            <a:spLocks noGrp="1"/>
          </p:cNvSpPr>
          <p:nvPr>
            <p:ph type="sldNum" sz="quarter" idx="12"/>
          </p:nvPr>
        </p:nvSpPr>
        <p:spPr>
          <a:xfrm>
            <a:off x="8737601" y="6356351"/>
            <a:ext cx="1775884" cy="365125"/>
          </a:xfrm>
        </p:spPr>
        <p:txBody>
          <a:bodyPr/>
          <a:lstStyle>
            <a:lvl1pPr>
              <a:defRPr/>
            </a:lvl1pPr>
          </a:lstStyle>
          <a:p>
            <a:fld id="{B9CD1F24-5E95-43DC-8F6D-1C6C63288581}" type="slidenum">
              <a:rPr lang="en-US" altLang="sl-SI"/>
              <a:pPr/>
              <a:t>‹#›</a:t>
            </a:fld>
            <a:endParaRPr lang="en-US" altLang="sl-SI"/>
          </a:p>
        </p:txBody>
      </p:sp>
    </p:spTree>
    <p:extLst>
      <p:ext uri="{BB962C8B-B14F-4D97-AF65-F5344CB8AC3E}">
        <p14:creationId xmlns:p14="http://schemas.microsoft.com/office/powerpoint/2010/main" val="32292354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TextBox 8">
            <a:extLst>
              <a:ext uri="{FF2B5EF4-FFF2-40B4-BE49-F238E27FC236}">
                <a16:creationId xmlns:a16="http://schemas.microsoft.com/office/drawing/2014/main" id="{8AE1C3F8-99DD-470D-BEE5-F0750A351C25}"/>
              </a:ext>
            </a:extLst>
          </p:cNvPr>
          <p:cNvSpPr txBox="1"/>
          <p:nvPr/>
        </p:nvSpPr>
        <p:spPr>
          <a:xfrm>
            <a:off x="1282701" y="708025"/>
            <a:ext cx="2711092" cy="205184"/>
          </a:xfrm>
          <a:prstGeom prst="rect">
            <a:avLst/>
          </a:prstGeom>
          <a:noFill/>
        </p:spPr>
        <p:txBody>
          <a:bodyPr wrap="square" lIns="0" tIns="0" rIns="0" bIns="0">
            <a:spAutoFit/>
          </a:bodyPr>
          <a:lstStyle/>
          <a:p>
            <a:pPr fontAlgn="auto">
              <a:lnSpc>
                <a:spcPts val="840"/>
              </a:lnSpc>
              <a:spcBef>
                <a:spcPts val="0"/>
              </a:spcBef>
              <a:spcAft>
                <a:spcPts val="0"/>
              </a:spcAft>
              <a:defRPr/>
            </a:pPr>
            <a:r>
              <a:rPr lang="en-US" sz="700" dirty="0">
                <a:solidFill>
                  <a:schemeClr val="tx2"/>
                </a:solidFill>
                <a:latin typeface="Republika" pitchFamily="2" charset="-18"/>
                <a:cs typeface="Republika"/>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4" name="Picture 9">
            <a:extLst>
              <a:ext uri="{FF2B5EF4-FFF2-40B4-BE49-F238E27FC236}">
                <a16:creationId xmlns:a16="http://schemas.microsoft.com/office/drawing/2014/main" id="{93FA2476-B86A-48A8-A31A-82365DD3CD9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endParaRPr lang="sl-SI" dirty="0"/>
          </a:p>
        </p:txBody>
      </p:sp>
      <p:sp>
        <p:nvSpPr>
          <p:cNvPr id="5" name="Date Placeholder 2">
            <a:extLst>
              <a:ext uri="{FF2B5EF4-FFF2-40B4-BE49-F238E27FC236}">
                <a16:creationId xmlns:a16="http://schemas.microsoft.com/office/drawing/2014/main" id="{99A8378E-A2F0-4EB2-AB9D-87868FD782A7}"/>
              </a:ext>
            </a:extLst>
          </p:cNvPr>
          <p:cNvSpPr>
            <a:spLocks noGrp="1"/>
          </p:cNvSpPr>
          <p:nvPr>
            <p:ph type="dt" sz="half" idx="10"/>
          </p:nvPr>
        </p:nvSpPr>
        <p:spPr>
          <a:xfrm>
            <a:off x="1344085" y="6356351"/>
            <a:ext cx="2586567" cy="365125"/>
          </a:xfrm>
        </p:spPr>
        <p:txBody>
          <a:bodyPr/>
          <a:lstStyle>
            <a:lvl1pPr>
              <a:defRPr/>
            </a:lvl1pPr>
          </a:lstStyle>
          <a:p>
            <a:pPr>
              <a:defRPr/>
            </a:pPr>
            <a:fld id="{18B3219F-B161-4E21-87E0-56E243A84A24}" type="datetimeFigureOut">
              <a:rPr lang="sl-SI"/>
              <a:pPr>
                <a:defRPr/>
              </a:pPr>
              <a:t>6. 11. 2025</a:t>
            </a:fld>
            <a:endParaRPr lang="sl-SI"/>
          </a:p>
        </p:txBody>
      </p:sp>
      <p:sp>
        <p:nvSpPr>
          <p:cNvPr id="6" name="Footer Placeholder 3">
            <a:extLst>
              <a:ext uri="{FF2B5EF4-FFF2-40B4-BE49-F238E27FC236}">
                <a16:creationId xmlns:a16="http://schemas.microsoft.com/office/drawing/2014/main" id="{429682B6-A702-462E-B1CC-236F847381EF}"/>
              </a:ext>
            </a:extLst>
          </p:cNvPr>
          <p:cNvSpPr>
            <a:spLocks noGrp="1"/>
          </p:cNvSpPr>
          <p:nvPr>
            <p:ph type="ftr" sz="quarter" idx="11"/>
          </p:nvPr>
        </p:nvSpPr>
        <p:spPr/>
        <p:txBody>
          <a:bodyPr/>
          <a:lstStyle>
            <a:lvl1pPr>
              <a:defRPr/>
            </a:lvl1pPr>
          </a:lstStyle>
          <a:p>
            <a:pPr>
              <a:defRPr/>
            </a:pPr>
            <a:endParaRPr lang="sl-SI"/>
          </a:p>
        </p:txBody>
      </p:sp>
      <p:sp>
        <p:nvSpPr>
          <p:cNvPr id="7" name="Slide Number Placeholder 4">
            <a:extLst>
              <a:ext uri="{FF2B5EF4-FFF2-40B4-BE49-F238E27FC236}">
                <a16:creationId xmlns:a16="http://schemas.microsoft.com/office/drawing/2014/main" id="{B1B30440-0C4F-48CB-A36B-216CE2DE761F}"/>
              </a:ext>
            </a:extLst>
          </p:cNvPr>
          <p:cNvSpPr>
            <a:spLocks noGrp="1"/>
          </p:cNvSpPr>
          <p:nvPr>
            <p:ph type="sldNum" sz="quarter" idx="12"/>
          </p:nvPr>
        </p:nvSpPr>
        <p:spPr/>
        <p:txBody>
          <a:bodyPr/>
          <a:lstStyle>
            <a:lvl1pPr>
              <a:defRPr/>
            </a:lvl1pPr>
          </a:lstStyle>
          <a:p>
            <a:fld id="{D259094F-E9F0-42AB-8369-16E56C16D32D}" type="slidenum">
              <a:rPr lang="sl-SI" altLang="sl-SI"/>
              <a:pPr/>
              <a:t>‹#›</a:t>
            </a:fld>
            <a:endParaRPr lang="sl-SI" altLang="sl-SI"/>
          </a:p>
        </p:txBody>
      </p:sp>
    </p:spTree>
    <p:extLst>
      <p:ext uri="{BB962C8B-B14F-4D97-AF65-F5344CB8AC3E}">
        <p14:creationId xmlns:p14="http://schemas.microsoft.com/office/powerpoint/2010/main" val="36134791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44000" y="1440001"/>
            <a:ext cx="7152599" cy="677108"/>
          </a:xfrm>
        </p:spPr>
        <p:txBody>
          <a:bodyPr/>
          <a:lstStyle/>
          <a:p>
            <a:r>
              <a:rPr lang="en-US" dirty="0"/>
              <a:t>Click to edit Master title style</a:t>
            </a:r>
            <a:endParaRPr lang="sl-SI" dirty="0"/>
          </a:p>
        </p:txBody>
      </p:sp>
      <p:sp>
        <p:nvSpPr>
          <p:cNvPr id="3" name="Subtitle 2"/>
          <p:cNvSpPr>
            <a:spLocks noGrp="1"/>
          </p:cNvSpPr>
          <p:nvPr>
            <p:ph type="subTitle" idx="1"/>
          </p:nvPr>
        </p:nvSpPr>
        <p:spPr>
          <a:xfrm>
            <a:off x="1344000" y="2880000"/>
            <a:ext cx="9519209"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sl-SI" dirty="0"/>
          </a:p>
        </p:txBody>
      </p:sp>
      <p:sp>
        <p:nvSpPr>
          <p:cNvPr id="4" name="Date Placeholder 3">
            <a:extLst>
              <a:ext uri="{FF2B5EF4-FFF2-40B4-BE49-F238E27FC236}">
                <a16:creationId xmlns:a16="http://schemas.microsoft.com/office/drawing/2014/main" id="{734657C4-64EC-4B28-A62C-586ED2DC88C7}"/>
              </a:ext>
            </a:extLst>
          </p:cNvPr>
          <p:cNvSpPr>
            <a:spLocks noGrp="1"/>
          </p:cNvSpPr>
          <p:nvPr>
            <p:ph type="dt" sz="half" idx="10"/>
          </p:nvPr>
        </p:nvSpPr>
        <p:spPr/>
        <p:txBody>
          <a:bodyPr/>
          <a:lstStyle>
            <a:lvl1pPr>
              <a:defRPr/>
            </a:lvl1pPr>
          </a:lstStyle>
          <a:p>
            <a:pPr>
              <a:defRPr/>
            </a:pPr>
            <a:fld id="{2873E7A2-D126-4CED-9C64-67442F2ADBA6}" type="datetimeFigureOut">
              <a:rPr lang="sl-SI"/>
              <a:pPr>
                <a:defRPr/>
              </a:pPr>
              <a:t>6. 11. 2025</a:t>
            </a:fld>
            <a:endParaRPr lang="sl-SI" dirty="0"/>
          </a:p>
        </p:txBody>
      </p:sp>
      <p:sp>
        <p:nvSpPr>
          <p:cNvPr id="5" name="Footer Placeholder 4">
            <a:extLst>
              <a:ext uri="{FF2B5EF4-FFF2-40B4-BE49-F238E27FC236}">
                <a16:creationId xmlns:a16="http://schemas.microsoft.com/office/drawing/2014/main" id="{27380BAD-2D67-4FEF-A82D-D5C27BF9CCBF}"/>
              </a:ext>
            </a:extLst>
          </p:cNvPr>
          <p:cNvSpPr>
            <a:spLocks noGrp="1"/>
          </p:cNvSpPr>
          <p:nvPr>
            <p:ph type="ftr" sz="quarter" idx="11"/>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1D298287-0389-4868-B4EF-3F3DB91FF19B}"/>
              </a:ext>
            </a:extLst>
          </p:cNvPr>
          <p:cNvSpPr>
            <a:spLocks noGrp="1"/>
          </p:cNvSpPr>
          <p:nvPr>
            <p:ph type="sldNum" sz="quarter" idx="12"/>
          </p:nvPr>
        </p:nvSpPr>
        <p:spPr/>
        <p:txBody>
          <a:bodyPr/>
          <a:lstStyle>
            <a:lvl1pPr>
              <a:defRPr/>
            </a:lvl1pPr>
          </a:lstStyle>
          <a:p>
            <a:fld id="{3DBA0BB0-2BE2-4EA4-BAE4-3BE201612FB2}" type="slidenum">
              <a:rPr lang="sl-SI" altLang="sl-SI"/>
              <a:pPr/>
              <a:t>‹#›</a:t>
            </a:fld>
            <a:endParaRPr lang="sl-SI" altLang="sl-SI"/>
          </a:p>
        </p:txBody>
      </p:sp>
    </p:spTree>
    <p:extLst>
      <p:ext uri="{BB962C8B-B14F-4D97-AF65-F5344CB8AC3E}">
        <p14:creationId xmlns:p14="http://schemas.microsoft.com/office/powerpoint/2010/main" val="33480465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13" name="Text Placeholder 11"/>
          <p:cNvSpPr>
            <a:spLocks noGrp="1"/>
          </p:cNvSpPr>
          <p:nvPr>
            <p:ph type="body" sz="quarter" idx="13"/>
          </p:nvPr>
        </p:nvSpPr>
        <p:spPr>
          <a:xfrm>
            <a:off x="1295234" y="3240088"/>
            <a:ext cx="9601367" cy="2627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7E36BAC6-A1E2-4983-B59D-EC5B157797DD}"/>
              </a:ext>
            </a:extLst>
          </p:cNvPr>
          <p:cNvSpPr>
            <a:spLocks noGrp="1"/>
          </p:cNvSpPr>
          <p:nvPr>
            <p:ph type="dt" sz="half" idx="14"/>
          </p:nvPr>
        </p:nvSpPr>
        <p:spPr/>
        <p:txBody>
          <a:bodyPr/>
          <a:lstStyle>
            <a:lvl1pPr>
              <a:defRPr/>
            </a:lvl1pPr>
          </a:lstStyle>
          <a:p>
            <a:pPr>
              <a:defRPr/>
            </a:pPr>
            <a:fld id="{3AA2D61F-6457-4BC9-ACDC-A39BF0C20DB8}" type="datetimeFigureOut">
              <a:rPr lang="sl-SI"/>
              <a:pPr>
                <a:defRPr/>
              </a:pPr>
              <a:t>6. 11. 2025</a:t>
            </a:fld>
            <a:endParaRPr lang="sl-SI" dirty="0"/>
          </a:p>
        </p:txBody>
      </p:sp>
      <p:sp>
        <p:nvSpPr>
          <p:cNvPr id="5" name="Footer Placeholder 4">
            <a:extLst>
              <a:ext uri="{FF2B5EF4-FFF2-40B4-BE49-F238E27FC236}">
                <a16:creationId xmlns:a16="http://schemas.microsoft.com/office/drawing/2014/main" id="{14E3C81B-7688-4035-B25B-6F33B12A4DDC}"/>
              </a:ext>
            </a:extLst>
          </p:cNvPr>
          <p:cNvSpPr>
            <a:spLocks noGrp="1"/>
          </p:cNvSpPr>
          <p:nvPr>
            <p:ph type="ftr" sz="quarter" idx="15"/>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29EFAD84-CDB1-4776-AA99-FFC6C96CCD34}"/>
              </a:ext>
            </a:extLst>
          </p:cNvPr>
          <p:cNvSpPr>
            <a:spLocks noGrp="1"/>
          </p:cNvSpPr>
          <p:nvPr>
            <p:ph type="sldNum" sz="quarter" idx="16"/>
          </p:nvPr>
        </p:nvSpPr>
        <p:spPr/>
        <p:txBody>
          <a:bodyPr/>
          <a:lstStyle>
            <a:lvl1pPr>
              <a:defRPr/>
            </a:lvl1pPr>
          </a:lstStyle>
          <a:p>
            <a:fld id="{697C8165-695E-4273-9EDD-E3D4C997188B}" type="slidenum">
              <a:rPr lang="sl-SI" altLang="sl-SI"/>
              <a:pPr/>
              <a:t>‹#›</a:t>
            </a:fld>
            <a:endParaRPr lang="sl-SI" altLang="sl-SI"/>
          </a:p>
        </p:txBody>
      </p:sp>
    </p:spTree>
    <p:extLst>
      <p:ext uri="{BB962C8B-B14F-4D97-AF65-F5344CB8AC3E}">
        <p14:creationId xmlns:p14="http://schemas.microsoft.com/office/powerpoint/2010/main" val="4004734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44000" y="1440001"/>
            <a:ext cx="7152599" cy="677108"/>
          </a:xfrm>
        </p:spPr>
        <p:txBody>
          <a:bodyPr/>
          <a:lstStyle/>
          <a:p>
            <a:r>
              <a:rPr lang="en-US" dirty="0"/>
              <a:t>Click to edit Master title style</a:t>
            </a:r>
            <a:endParaRPr lang="sl-SI" dirty="0"/>
          </a:p>
        </p:txBody>
      </p:sp>
      <p:sp>
        <p:nvSpPr>
          <p:cNvPr id="3" name="Subtitle 2"/>
          <p:cNvSpPr>
            <a:spLocks noGrp="1"/>
          </p:cNvSpPr>
          <p:nvPr>
            <p:ph type="subTitle" idx="1"/>
          </p:nvPr>
        </p:nvSpPr>
        <p:spPr>
          <a:xfrm>
            <a:off x="1344000" y="2880000"/>
            <a:ext cx="9519209"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sl-SI" dirty="0"/>
          </a:p>
        </p:txBody>
      </p:sp>
      <p:sp>
        <p:nvSpPr>
          <p:cNvPr id="4" name="Date Placeholder 3">
            <a:extLst>
              <a:ext uri="{FF2B5EF4-FFF2-40B4-BE49-F238E27FC236}">
                <a16:creationId xmlns:a16="http://schemas.microsoft.com/office/drawing/2014/main" id="{734657C4-64EC-4B28-A62C-586ED2DC88C7}"/>
              </a:ext>
            </a:extLst>
          </p:cNvPr>
          <p:cNvSpPr>
            <a:spLocks noGrp="1"/>
          </p:cNvSpPr>
          <p:nvPr>
            <p:ph type="dt" sz="half" idx="10"/>
          </p:nvPr>
        </p:nvSpPr>
        <p:spPr/>
        <p:txBody>
          <a:bodyPr/>
          <a:lstStyle>
            <a:lvl1pPr>
              <a:defRPr/>
            </a:lvl1pPr>
          </a:lstStyle>
          <a:p>
            <a:pPr>
              <a:defRPr/>
            </a:pPr>
            <a:fld id="{2873E7A2-D126-4CED-9C64-67442F2ADBA6}" type="datetimeFigureOut">
              <a:rPr lang="sl-SI"/>
              <a:pPr>
                <a:defRPr/>
              </a:pPr>
              <a:t>6. 11. 2025</a:t>
            </a:fld>
            <a:endParaRPr lang="sl-SI" dirty="0"/>
          </a:p>
        </p:txBody>
      </p:sp>
      <p:sp>
        <p:nvSpPr>
          <p:cNvPr id="5" name="Footer Placeholder 4">
            <a:extLst>
              <a:ext uri="{FF2B5EF4-FFF2-40B4-BE49-F238E27FC236}">
                <a16:creationId xmlns:a16="http://schemas.microsoft.com/office/drawing/2014/main" id="{27380BAD-2D67-4FEF-A82D-D5C27BF9CCBF}"/>
              </a:ext>
            </a:extLst>
          </p:cNvPr>
          <p:cNvSpPr>
            <a:spLocks noGrp="1"/>
          </p:cNvSpPr>
          <p:nvPr>
            <p:ph type="ftr" sz="quarter" idx="11"/>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1D298287-0389-4868-B4EF-3F3DB91FF19B}"/>
              </a:ext>
            </a:extLst>
          </p:cNvPr>
          <p:cNvSpPr>
            <a:spLocks noGrp="1"/>
          </p:cNvSpPr>
          <p:nvPr>
            <p:ph type="sldNum" sz="quarter" idx="12"/>
          </p:nvPr>
        </p:nvSpPr>
        <p:spPr/>
        <p:txBody>
          <a:bodyPr/>
          <a:lstStyle>
            <a:lvl1pPr>
              <a:defRPr/>
            </a:lvl1pPr>
          </a:lstStyle>
          <a:p>
            <a:fld id="{3DBA0BB0-2BE2-4EA4-BAE4-3BE201612FB2}" type="slidenum">
              <a:rPr lang="sl-SI" altLang="sl-SI"/>
              <a:pPr/>
              <a:t>‹#›</a:t>
            </a:fld>
            <a:endParaRPr lang="sl-SI" altLang="sl-SI"/>
          </a:p>
        </p:txBody>
      </p:sp>
    </p:spTree>
    <p:extLst>
      <p:ext uri="{BB962C8B-B14F-4D97-AF65-F5344CB8AC3E}">
        <p14:creationId xmlns:p14="http://schemas.microsoft.com/office/powerpoint/2010/main" val="39246067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idx="1"/>
          </p:nvPr>
        </p:nvSpPr>
        <p:spPr>
          <a:xfrm>
            <a:off x="1296000" y="3240000"/>
            <a:ext cx="9600000" cy="2628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4" name="Date Placeholder 3">
            <a:extLst>
              <a:ext uri="{FF2B5EF4-FFF2-40B4-BE49-F238E27FC236}">
                <a16:creationId xmlns:a16="http://schemas.microsoft.com/office/drawing/2014/main" id="{CC50D6DE-FC0E-4853-BE29-6EFEE7295F87}"/>
              </a:ext>
            </a:extLst>
          </p:cNvPr>
          <p:cNvSpPr>
            <a:spLocks noGrp="1"/>
          </p:cNvSpPr>
          <p:nvPr>
            <p:ph type="dt" sz="half" idx="10"/>
          </p:nvPr>
        </p:nvSpPr>
        <p:spPr/>
        <p:txBody>
          <a:bodyPr/>
          <a:lstStyle>
            <a:lvl1pPr>
              <a:defRPr/>
            </a:lvl1pPr>
          </a:lstStyle>
          <a:p>
            <a:pPr>
              <a:defRPr/>
            </a:pPr>
            <a:fld id="{D0CE8213-06F9-4BE6-9F56-02B75D54CECB}" type="datetimeFigureOut">
              <a:rPr lang="sl-SI"/>
              <a:pPr>
                <a:defRPr/>
              </a:pPr>
              <a:t>6. 11. 2025</a:t>
            </a:fld>
            <a:endParaRPr lang="sl-SI" dirty="0"/>
          </a:p>
        </p:txBody>
      </p:sp>
      <p:sp>
        <p:nvSpPr>
          <p:cNvPr id="5" name="Footer Placeholder 4">
            <a:extLst>
              <a:ext uri="{FF2B5EF4-FFF2-40B4-BE49-F238E27FC236}">
                <a16:creationId xmlns:a16="http://schemas.microsoft.com/office/drawing/2014/main" id="{3B29022A-A069-45EB-A216-43F57EA277F8}"/>
              </a:ext>
            </a:extLst>
          </p:cNvPr>
          <p:cNvSpPr>
            <a:spLocks noGrp="1"/>
          </p:cNvSpPr>
          <p:nvPr>
            <p:ph type="ftr" sz="quarter" idx="11"/>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54456789-C623-4BF5-910A-F4DD2DD29306}"/>
              </a:ext>
            </a:extLst>
          </p:cNvPr>
          <p:cNvSpPr>
            <a:spLocks noGrp="1"/>
          </p:cNvSpPr>
          <p:nvPr>
            <p:ph type="sldNum" sz="quarter" idx="12"/>
          </p:nvPr>
        </p:nvSpPr>
        <p:spPr/>
        <p:txBody>
          <a:bodyPr/>
          <a:lstStyle>
            <a:lvl1pPr>
              <a:defRPr/>
            </a:lvl1pPr>
          </a:lstStyle>
          <a:p>
            <a:fld id="{143B5C36-1104-4F48-AFCB-D08220F3D44B}" type="slidenum">
              <a:rPr lang="sl-SI" altLang="sl-SI"/>
              <a:pPr/>
              <a:t>‹#›</a:t>
            </a:fld>
            <a:endParaRPr lang="sl-SI" altLang="sl-SI"/>
          </a:p>
        </p:txBody>
      </p:sp>
    </p:spTree>
    <p:extLst>
      <p:ext uri="{BB962C8B-B14F-4D97-AF65-F5344CB8AC3E}">
        <p14:creationId xmlns:p14="http://schemas.microsoft.com/office/powerpoint/2010/main" val="26708131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5" name="TextBox 8">
            <a:extLst>
              <a:ext uri="{FF2B5EF4-FFF2-40B4-BE49-F238E27FC236}">
                <a16:creationId xmlns:a16="http://schemas.microsoft.com/office/drawing/2014/main" id="{D9A44FAC-489E-4D82-808F-468897803842}"/>
              </a:ext>
            </a:extLst>
          </p:cNvPr>
          <p:cNvSpPr txBox="1"/>
          <p:nvPr/>
        </p:nvSpPr>
        <p:spPr>
          <a:xfrm>
            <a:off x="1282701" y="708025"/>
            <a:ext cx="3266009" cy="205184"/>
          </a:xfrm>
          <a:prstGeom prst="rect">
            <a:avLst/>
          </a:prstGeom>
          <a:noFill/>
        </p:spPr>
        <p:txBody>
          <a:bodyPr wrap="square" lIns="0" tIns="0" rIns="0" bIns="0">
            <a:spAutoFit/>
          </a:bodyPr>
          <a:lstStyle/>
          <a:p>
            <a:pPr fontAlgn="auto">
              <a:lnSpc>
                <a:spcPts val="840"/>
              </a:lnSpc>
              <a:spcBef>
                <a:spcPts val="0"/>
              </a:spcBef>
              <a:spcAft>
                <a:spcPts val="0"/>
              </a:spcAft>
              <a:defRPr/>
            </a:pPr>
            <a:r>
              <a:rPr lang="en-US" sz="700" dirty="0">
                <a:solidFill>
                  <a:schemeClr val="tx2"/>
                </a:solidFill>
                <a:latin typeface="Republika" pitchFamily="2" charset="-18"/>
                <a:cs typeface="Republika"/>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6" name="Picture 9">
            <a:extLst>
              <a:ext uri="{FF2B5EF4-FFF2-40B4-BE49-F238E27FC236}">
                <a16:creationId xmlns:a16="http://schemas.microsoft.com/office/drawing/2014/main" id="{12C0A3AE-81AD-44D5-A7C3-9E1B1B68857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endParaRPr lang="sl-SI" dirty="0"/>
          </a:p>
        </p:txBody>
      </p:sp>
      <p:sp>
        <p:nvSpPr>
          <p:cNvPr id="14" name="Text Placeholder 12"/>
          <p:cNvSpPr>
            <a:spLocks noGrp="1"/>
          </p:cNvSpPr>
          <p:nvPr>
            <p:ph type="body" sz="quarter" idx="13"/>
          </p:nvPr>
        </p:nvSpPr>
        <p:spPr>
          <a:xfrm>
            <a:off x="1295401" y="3240088"/>
            <a:ext cx="4417484" cy="26273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18" name="Text Placeholder 15"/>
          <p:cNvSpPr>
            <a:spLocks noGrp="1"/>
          </p:cNvSpPr>
          <p:nvPr>
            <p:ph type="body" sz="quarter" idx="14"/>
          </p:nvPr>
        </p:nvSpPr>
        <p:spPr>
          <a:xfrm>
            <a:off x="6464300" y="3240088"/>
            <a:ext cx="4416000" cy="2627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4">
            <a:extLst>
              <a:ext uri="{FF2B5EF4-FFF2-40B4-BE49-F238E27FC236}">
                <a16:creationId xmlns:a16="http://schemas.microsoft.com/office/drawing/2014/main" id="{4A6A43CD-1199-40FD-A018-70D6A2932A65}"/>
              </a:ext>
            </a:extLst>
          </p:cNvPr>
          <p:cNvSpPr>
            <a:spLocks noGrp="1"/>
          </p:cNvSpPr>
          <p:nvPr>
            <p:ph type="dt" sz="half" idx="15"/>
          </p:nvPr>
        </p:nvSpPr>
        <p:spPr>
          <a:xfrm>
            <a:off x="1344084" y="6356351"/>
            <a:ext cx="2844800" cy="365125"/>
          </a:xfrm>
        </p:spPr>
        <p:txBody>
          <a:bodyPr/>
          <a:lstStyle>
            <a:lvl1pPr>
              <a:defRPr/>
            </a:lvl1pPr>
          </a:lstStyle>
          <a:p>
            <a:pPr>
              <a:defRPr/>
            </a:pPr>
            <a:fld id="{CEEE4394-D5ED-4C84-81E7-6635414F9CD7}" type="datetimeFigureOut">
              <a:rPr lang="sl-SI"/>
              <a:pPr>
                <a:defRPr/>
              </a:pPr>
              <a:t>6. 11. 2025</a:t>
            </a:fld>
            <a:endParaRPr lang="sl-SI" dirty="0"/>
          </a:p>
        </p:txBody>
      </p:sp>
      <p:sp>
        <p:nvSpPr>
          <p:cNvPr id="8" name="Footer Placeholder 5">
            <a:extLst>
              <a:ext uri="{FF2B5EF4-FFF2-40B4-BE49-F238E27FC236}">
                <a16:creationId xmlns:a16="http://schemas.microsoft.com/office/drawing/2014/main" id="{8A278493-7972-4091-A46A-0A49DEA029F4}"/>
              </a:ext>
            </a:extLst>
          </p:cNvPr>
          <p:cNvSpPr>
            <a:spLocks noGrp="1"/>
          </p:cNvSpPr>
          <p:nvPr>
            <p:ph type="ftr" sz="quarter" idx="16"/>
          </p:nvPr>
        </p:nvSpPr>
        <p:spPr/>
        <p:txBody>
          <a:bodyPr/>
          <a:lstStyle>
            <a:lvl1pPr>
              <a:defRPr/>
            </a:lvl1pPr>
          </a:lstStyle>
          <a:p>
            <a:pPr>
              <a:defRPr/>
            </a:pPr>
            <a:endParaRPr lang="sl-SI"/>
          </a:p>
        </p:txBody>
      </p:sp>
      <p:sp>
        <p:nvSpPr>
          <p:cNvPr id="9" name="Slide Number Placeholder 6">
            <a:extLst>
              <a:ext uri="{FF2B5EF4-FFF2-40B4-BE49-F238E27FC236}">
                <a16:creationId xmlns:a16="http://schemas.microsoft.com/office/drawing/2014/main" id="{76B83BED-DA33-42F9-B8C2-A1FEEDA96009}"/>
              </a:ext>
            </a:extLst>
          </p:cNvPr>
          <p:cNvSpPr>
            <a:spLocks noGrp="1"/>
          </p:cNvSpPr>
          <p:nvPr>
            <p:ph type="sldNum" sz="quarter" idx="17"/>
          </p:nvPr>
        </p:nvSpPr>
        <p:spPr/>
        <p:txBody>
          <a:bodyPr/>
          <a:lstStyle>
            <a:lvl1pPr>
              <a:defRPr/>
            </a:lvl1pPr>
          </a:lstStyle>
          <a:p>
            <a:fld id="{BB739BEF-13F5-4590-892D-655B6B713853}" type="slidenum">
              <a:rPr lang="sl-SI" altLang="sl-SI"/>
              <a:pPr/>
              <a:t>‹#›</a:t>
            </a:fld>
            <a:endParaRPr lang="sl-SI" altLang="sl-SI"/>
          </a:p>
        </p:txBody>
      </p:sp>
    </p:spTree>
    <p:extLst>
      <p:ext uri="{BB962C8B-B14F-4D97-AF65-F5344CB8AC3E}">
        <p14:creationId xmlns:p14="http://schemas.microsoft.com/office/powerpoint/2010/main" val="21459059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TextBox 8">
            <a:extLst>
              <a:ext uri="{FF2B5EF4-FFF2-40B4-BE49-F238E27FC236}">
                <a16:creationId xmlns:a16="http://schemas.microsoft.com/office/drawing/2014/main" id="{627067F0-4B83-4203-B977-17319D3DAE65}"/>
              </a:ext>
            </a:extLst>
          </p:cNvPr>
          <p:cNvSpPr txBox="1"/>
          <p:nvPr/>
        </p:nvSpPr>
        <p:spPr>
          <a:xfrm>
            <a:off x="1282701" y="708025"/>
            <a:ext cx="2694889" cy="205184"/>
          </a:xfrm>
          <a:prstGeom prst="rect">
            <a:avLst/>
          </a:prstGeom>
          <a:noFill/>
        </p:spPr>
        <p:txBody>
          <a:bodyPr wrap="square" lIns="0" tIns="0" rIns="0" bIns="0">
            <a:spAutoFit/>
          </a:bodyPr>
          <a:lstStyle/>
          <a:p>
            <a:pPr fontAlgn="auto">
              <a:lnSpc>
                <a:spcPts val="840"/>
              </a:lnSpc>
              <a:spcBef>
                <a:spcPts val="0"/>
              </a:spcBef>
              <a:spcAft>
                <a:spcPts val="0"/>
              </a:spcAft>
              <a:defRPr/>
            </a:pPr>
            <a:r>
              <a:rPr lang="en-US" sz="700" dirty="0">
                <a:solidFill>
                  <a:schemeClr val="tx2"/>
                </a:solidFill>
                <a:latin typeface="Republika" pitchFamily="2" charset="-18"/>
                <a:cs typeface="Republika"/>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6" name="Picture 9">
            <a:extLst>
              <a:ext uri="{FF2B5EF4-FFF2-40B4-BE49-F238E27FC236}">
                <a16:creationId xmlns:a16="http://schemas.microsoft.com/office/drawing/2014/main" id="{C16F3DB8-D9C9-4A06-8F6E-FCF47B9967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endParaRPr lang="sl-SI" dirty="0"/>
          </a:p>
        </p:txBody>
      </p:sp>
      <p:sp>
        <p:nvSpPr>
          <p:cNvPr id="3" name="Content Placeholder 2"/>
          <p:cNvSpPr>
            <a:spLocks noGrp="1"/>
          </p:cNvSpPr>
          <p:nvPr>
            <p:ph sz="half" idx="1"/>
          </p:nvPr>
        </p:nvSpPr>
        <p:spPr>
          <a:xfrm>
            <a:off x="1296000"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7" name="Date Placeholder 4">
            <a:extLst>
              <a:ext uri="{FF2B5EF4-FFF2-40B4-BE49-F238E27FC236}">
                <a16:creationId xmlns:a16="http://schemas.microsoft.com/office/drawing/2014/main" id="{D09625E6-A560-4F67-9CD1-1B016D9603A8}"/>
              </a:ext>
            </a:extLst>
          </p:cNvPr>
          <p:cNvSpPr>
            <a:spLocks noGrp="1"/>
          </p:cNvSpPr>
          <p:nvPr>
            <p:ph type="dt" sz="half" idx="10"/>
          </p:nvPr>
        </p:nvSpPr>
        <p:spPr>
          <a:xfrm>
            <a:off x="1344084" y="6356351"/>
            <a:ext cx="2844800" cy="365125"/>
          </a:xfrm>
        </p:spPr>
        <p:txBody>
          <a:bodyPr/>
          <a:lstStyle>
            <a:lvl1pPr>
              <a:defRPr/>
            </a:lvl1pPr>
          </a:lstStyle>
          <a:p>
            <a:pPr>
              <a:defRPr/>
            </a:pPr>
            <a:fld id="{6AD9BD39-065D-41C1-8234-1177FB3F1555}" type="datetimeFigureOut">
              <a:rPr lang="sl-SI"/>
              <a:pPr>
                <a:defRPr/>
              </a:pPr>
              <a:t>6. 11. 2025</a:t>
            </a:fld>
            <a:endParaRPr lang="sl-SI" dirty="0"/>
          </a:p>
        </p:txBody>
      </p:sp>
      <p:sp>
        <p:nvSpPr>
          <p:cNvPr id="8" name="Footer Placeholder 5">
            <a:extLst>
              <a:ext uri="{FF2B5EF4-FFF2-40B4-BE49-F238E27FC236}">
                <a16:creationId xmlns:a16="http://schemas.microsoft.com/office/drawing/2014/main" id="{DA345F3E-4548-4047-ABCD-348DBB4572FD}"/>
              </a:ext>
            </a:extLst>
          </p:cNvPr>
          <p:cNvSpPr>
            <a:spLocks noGrp="1"/>
          </p:cNvSpPr>
          <p:nvPr>
            <p:ph type="ftr" sz="quarter" idx="11"/>
          </p:nvPr>
        </p:nvSpPr>
        <p:spPr/>
        <p:txBody>
          <a:bodyPr/>
          <a:lstStyle>
            <a:lvl1pPr>
              <a:defRPr/>
            </a:lvl1pPr>
          </a:lstStyle>
          <a:p>
            <a:pPr>
              <a:defRPr/>
            </a:pPr>
            <a:endParaRPr lang="sl-SI"/>
          </a:p>
        </p:txBody>
      </p:sp>
      <p:sp>
        <p:nvSpPr>
          <p:cNvPr id="9" name="Slide Number Placeholder 6">
            <a:extLst>
              <a:ext uri="{FF2B5EF4-FFF2-40B4-BE49-F238E27FC236}">
                <a16:creationId xmlns:a16="http://schemas.microsoft.com/office/drawing/2014/main" id="{5BE6D14F-915C-457E-8523-8B5833067798}"/>
              </a:ext>
            </a:extLst>
          </p:cNvPr>
          <p:cNvSpPr>
            <a:spLocks noGrp="1"/>
          </p:cNvSpPr>
          <p:nvPr>
            <p:ph type="sldNum" sz="quarter" idx="12"/>
          </p:nvPr>
        </p:nvSpPr>
        <p:spPr/>
        <p:txBody>
          <a:bodyPr/>
          <a:lstStyle>
            <a:lvl1pPr>
              <a:defRPr/>
            </a:lvl1pPr>
          </a:lstStyle>
          <a:p>
            <a:fld id="{A278034C-E0B3-4D08-8C24-326DA196E538}" type="slidenum">
              <a:rPr lang="sl-SI" altLang="sl-SI"/>
              <a:pPr/>
              <a:t>‹#›</a:t>
            </a:fld>
            <a:endParaRPr lang="sl-SI" altLang="sl-SI"/>
          </a:p>
        </p:txBody>
      </p:sp>
    </p:spTree>
    <p:extLst>
      <p:ext uri="{BB962C8B-B14F-4D97-AF65-F5344CB8AC3E}">
        <p14:creationId xmlns:p14="http://schemas.microsoft.com/office/powerpoint/2010/main" val="14003055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_Two Content">
    <p:spTree>
      <p:nvGrpSpPr>
        <p:cNvPr id="1" name=""/>
        <p:cNvGrpSpPr/>
        <p:nvPr/>
      </p:nvGrpSpPr>
      <p:grpSpPr>
        <a:xfrm>
          <a:off x="0" y="0"/>
          <a:ext cx="0" cy="0"/>
          <a:chOff x="0" y="0"/>
          <a:chExt cx="0" cy="0"/>
        </a:xfrm>
      </p:grpSpPr>
      <p:sp>
        <p:nvSpPr>
          <p:cNvPr id="5" name="TextBox 8">
            <a:extLst>
              <a:ext uri="{FF2B5EF4-FFF2-40B4-BE49-F238E27FC236}">
                <a16:creationId xmlns:a16="http://schemas.microsoft.com/office/drawing/2014/main" id="{BE5E4570-D9B6-4648-BF98-C6DC1D803618}"/>
              </a:ext>
            </a:extLst>
          </p:cNvPr>
          <p:cNvSpPr txBox="1"/>
          <p:nvPr/>
        </p:nvSpPr>
        <p:spPr>
          <a:xfrm>
            <a:off x="1282701" y="708025"/>
            <a:ext cx="2500465" cy="205184"/>
          </a:xfrm>
          <a:prstGeom prst="rect">
            <a:avLst/>
          </a:prstGeom>
          <a:noFill/>
        </p:spPr>
        <p:txBody>
          <a:bodyPr wrap="square" lIns="0" tIns="0" rIns="0" bIns="0">
            <a:spAutoFit/>
          </a:bodyPr>
          <a:lstStyle/>
          <a:p>
            <a:pPr fontAlgn="auto">
              <a:lnSpc>
                <a:spcPts val="840"/>
              </a:lnSpc>
              <a:spcBef>
                <a:spcPts val="0"/>
              </a:spcBef>
              <a:spcAft>
                <a:spcPts val="0"/>
              </a:spcAft>
              <a:defRPr/>
            </a:pPr>
            <a:r>
              <a:rPr lang="en-US" sz="700" dirty="0">
                <a:solidFill>
                  <a:schemeClr val="tx2"/>
                </a:solidFill>
                <a:latin typeface="Republika" pitchFamily="2" charset="-18"/>
                <a:cs typeface="Republika"/>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6" name="Picture 9">
            <a:extLst>
              <a:ext uri="{FF2B5EF4-FFF2-40B4-BE49-F238E27FC236}">
                <a16:creationId xmlns:a16="http://schemas.microsoft.com/office/drawing/2014/main" id="{0C689D3D-02DA-4888-8E15-F757399B0E9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10" name="Text Placeholder 8"/>
          <p:cNvSpPr>
            <a:spLocks noGrp="1"/>
          </p:cNvSpPr>
          <p:nvPr>
            <p:ph type="body" sz="quarter" idx="13"/>
          </p:nvPr>
        </p:nvSpPr>
        <p:spPr>
          <a:xfrm>
            <a:off x="1295401" y="3240088"/>
            <a:ext cx="4417484" cy="2627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4">
            <a:extLst>
              <a:ext uri="{FF2B5EF4-FFF2-40B4-BE49-F238E27FC236}">
                <a16:creationId xmlns:a16="http://schemas.microsoft.com/office/drawing/2014/main" id="{3FE2D730-7ACD-4FFF-9132-F8FB0B9F00FF}"/>
              </a:ext>
            </a:extLst>
          </p:cNvPr>
          <p:cNvSpPr>
            <a:spLocks noGrp="1"/>
          </p:cNvSpPr>
          <p:nvPr>
            <p:ph type="dt" sz="half" idx="14"/>
          </p:nvPr>
        </p:nvSpPr>
        <p:spPr>
          <a:xfrm>
            <a:off x="1344084" y="6356351"/>
            <a:ext cx="2844800" cy="365125"/>
          </a:xfrm>
        </p:spPr>
        <p:txBody>
          <a:bodyPr/>
          <a:lstStyle>
            <a:lvl1pPr>
              <a:defRPr/>
            </a:lvl1pPr>
          </a:lstStyle>
          <a:p>
            <a:pPr>
              <a:defRPr/>
            </a:pPr>
            <a:fld id="{2E44CD03-E41E-4E8B-A883-D5EA7805EFF5}" type="datetimeFigureOut">
              <a:rPr lang="sl-SI"/>
              <a:pPr>
                <a:defRPr/>
              </a:pPr>
              <a:t>6. 11. 2025</a:t>
            </a:fld>
            <a:endParaRPr lang="sl-SI" dirty="0"/>
          </a:p>
        </p:txBody>
      </p:sp>
      <p:sp>
        <p:nvSpPr>
          <p:cNvPr id="8" name="Footer Placeholder 5">
            <a:extLst>
              <a:ext uri="{FF2B5EF4-FFF2-40B4-BE49-F238E27FC236}">
                <a16:creationId xmlns:a16="http://schemas.microsoft.com/office/drawing/2014/main" id="{16E2914C-73AD-43ED-91F1-DF4B42B50EED}"/>
              </a:ext>
            </a:extLst>
          </p:cNvPr>
          <p:cNvSpPr>
            <a:spLocks noGrp="1"/>
          </p:cNvSpPr>
          <p:nvPr>
            <p:ph type="ftr" sz="quarter" idx="15"/>
          </p:nvPr>
        </p:nvSpPr>
        <p:spPr/>
        <p:txBody>
          <a:bodyPr/>
          <a:lstStyle>
            <a:lvl1pPr>
              <a:defRPr/>
            </a:lvl1pPr>
          </a:lstStyle>
          <a:p>
            <a:pPr>
              <a:defRPr/>
            </a:pPr>
            <a:endParaRPr lang="sl-SI"/>
          </a:p>
        </p:txBody>
      </p:sp>
      <p:sp>
        <p:nvSpPr>
          <p:cNvPr id="9" name="Slide Number Placeholder 6">
            <a:extLst>
              <a:ext uri="{FF2B5EF4-FFF2-40B4-BE49-F238E27FC236}">
                <a16:creationId xmlns:a16="http://schemas.microsoft.com/office/drawing/2014/main" id="{C818AC60-52E1-42B9-8906-8CF240059CEF}"/>
              </a:ext>
            </a:extLst>
          </p:cNvPr>
          <p:cNvSpPr>
            <a:spLocks noGrp="1"/>
          </p:cNvSpPr>
          <p:nvPr>
            <p:ph type="sldNum" sz="quarter" idx="16"/>
          </p:nvPr>
        </p:nvSpPr>
        <p:spPr/>
        <p:txBody>
          <a:bodyPr/>
          <a:lstStyle>
            <a:lvl1pPr>
              <a:defRPr/>
            </a:lvl1pPr>
          </a:lstStyle>
          <a:p>
            <a:fld id="{53CBD94C-39EF-46EB-A1D8-D90C9486D6CC}" type="slidenum">
              <a:rPr lang="sl-SI" altLang="sl-SI"/>
              <a:pPr/>
              <a:t>‹#›</a:t>
            </a:fld>
            <a:endParaRPr lang="sl-SI" altLang="sl-SI"/>
          </a:p>
        </p:txBody>
      </p:sp>
    </p:spTree>
    <p:extLst>
      <p:ext uri="{BB962C8B-B14F-4D97-AF65-F5344CB8AC3E}">
        <p14:creationId xmlns:p14="http://schemas.microsoft.com/office/powerpoint/2010/main" val="19329836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47B84D0-55E4-434A-AAA3-8CED9D80A0C2}"/>
              </a:ext>
            </a:extLst>
          </p:cNvPr>
          <p:cNvSpPr>
            <a:spLocks noGrp="1"/>
          </p:cNvSpPr>
          <p:nvPr>
            <p:ph type="dt" sz="half" idx="10"/>
          </p:nvPr>
        </p:nvSpPr>
        <p:spPr/>
        <p:txBody>
          <a:bodyPr/>
          <a:lstStyle>
            <a:lvl1pPr>
              <a:defRPr/>
            </a:lvl1pPr>
          </a:lstStyle>
          <a:p>
            <a:pPr>
              <a:defRPr/>
            </a:pPr>
            <a:fld id="{D5B04910-8B35-47B8-9E32-48588F4C34F9}" type="datetimeFigureOut">
              <a:rPr lang="sl-SI"/>
              <a:pPr>
                <a:defRPr/>
              </a:pPr>
              <a:t>6. 11. 2025</a:t>
            </a:fld>
            <a:endParaRPr lang="sl-SI" dirty="0"/>
          </a:p>
        </p:txBody>
      </p:sp>
      <p:sp>
        <p:nvSpPr>
          <p:cNvPr id="3" name="Footer Placeholder 4">
            <a:extLst>
              <a:ext uri="{FF2B5EF4-FFF2-40B4-BE49-F238E27FC236}">
                <a16:creationId xmlns:a16="http://schemas.microsoft.com/office/drawing/2014/main" id="{85FBC203-D143-401F-9C02-52AEF6C5F54C}"/>
              </a:ext>
            </a:extLst>
          </p:cNvPr>
          <p:cNvSpPr>
            <a:spLocks noGrp="1"/>
          </p:cNvSpPr>
          <p:nvPr>
            <p:ph type="ftr" sz="quarter" idx="11"/>
          </p:nvPr>
        </p:nvSpPr>
        <p:spPr/>
        <p:txBody>
          <a:bodyPr/>
          <a:lstStyle>
            <a:lvl1pPr>
              <a:defRPr/>
            </a:lvl1pPr>
          </a:lstStyle>
          <a:p>
            <a:pPr>
              <a:defRPr/>
            </a:pPr>
            <a:endParaRPr lang="sl-SI"/>
          </a:p>
        </p:txBody>
      </p:sp>
      <p:sp>
        <p:nvSpPr>
          <p:cNvPr id="4" name="Slide Number Placeholder 5">
            <a:extLst>
              <a:ext uri="{FF2B5EF4-FFF2-40B4-BE49-F238E27FC236}">
                <a16:creationId xmlns:a16="http://schemas.microsoft.com/office/drawing/2014/main" id="{52ABBC6C-F7FB-428E-827C-B55CDCCAD7DC}"/>
              </a:ext>
            </a:extLst>
          </p:cNvPr>
          <p:cNvSpPr>
            <a:spLocks noGrp="1"/>
          </p:cNvSpPr>
          <p:nvPr>
            <p:ph type="sldNum" sz="quarter" idx="12"/>
          </p:nvPr>
        </p:nvSpPr>
        <p:spPr/>
        <p:txBody>
          <a:bodyPr/>
          <a:lstStyle>
            <a:lvl1pPr>
              <a:defRPr/>
            </a:lvl1pPr>
          </a:lstStyle>
          <a:p>
            <a:fld id="{6DD21FE0-F7DA-4D4A-B30A-D05958E02B34}" type="slidenum">
              <a:rPr lang="sl-SI" altLang="sl-SI"/>
              <a:pPr/>
              <a:t>‹#›</a:t>
            </a:fld>
            <a:endParaRPr lang="sl-SI" altLang="sl-SI"/>
          </a:p>
        </p:txBody>
      </p:sp>
    </p:spTree>
    <p:extLst>
      <p:ext uri="{BB962C8B-B14F-4D97-AF65-F5344CB8AC3E}">
        <p14:creationId xmlns:p14="http://schemas.microsoft.com/office/powerpoint/2010/main" val="7790648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13" name="Text Placeholder 11"/>
          <p:cNvSpPr>
            <a:spLocks noGrp="1"/>
          </p:cNvSpPr>
          <p:nvPr>
            <p:ph type="body" sz="quarter" idx="13"/>
          </p:nvPr>
        </p:nvSpPr>
        <p:spPr>
          <a:xfrm>
            <a:off x="1295234" y="3240088"/>
            <a:ext cx="9601367" cy="2627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7E36BAC6-A1E2-4983-B59D-EC5B157797DD}"/>
              </a:ext>
            </a:extLst>
          </p:cNvPr>
          <p:cNvSpPr>
            <a:spLocks noGrp="1"/>
          </p:cNvSpPr>
          <p:nvPr>
            <p:ph type="dt" sz="half" idx="14"/>
          </p:nvPr>
        </p:nvSpPr>
        <p:spPr/>
        <p:txBody>
          <a:bodyPr/>
          <a:lstStyle>
            <a:lvl1pPr>
              <a:defRPr/>
            </a:lvl1pPr>
          </a:lstStyle>
          <a:p>
            <a:pPr>
              <a:defRPr/>
            </a:pPr>
            <a:fld id="{3AA2D61F-6457-4BC9-ACDC-A39BF0C20DB8}" type="datetimeFigureOut">
              <a:rPr lang="sl-SI"/>
              <a:pPr>
                <a:defRPr/>
              </a:pPr>
              <a:t>6. 11. 2025</a:t>
            </a:fld>
            <a:endParaRPr lang="sl-SI" dirty="0"/>
          </a:p>
        </p:txBody>
      </p:sp>
      <p:sp>
        <p:nvSpPr>
          <p:cNvPr id="5" name="Footer Placeholder 4">
            <a:extLst>
              <a:ext uri="{FF2B5EF4-FFF2-40B4-BE49-F238E27FC236}">
                <a16:creationId xmlns:a16="http://schemas.microsoft.com/office/drawing/2014/main" id="{14E3C81B-7688-4035-B25B-6F33B12A4DDC}"/>
              </a:ext>
            </a:extLst>
          </p:cNvPr>
          <p:cNvSpPr>
            <a:spLocks noGrp="1"/>
          </p:cNvSpPr>
          <p:nvPr>
            <p:ph type="ftr" sz="quarter" idx="15"/>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29EFAD84-CDB1-4776-AA99-FFC6C96CCD34}"/>
              </a:ext>
            </a:extLst>
          </p:cNvPr>
          <p:cNvSpPr>
            <a:spLocks noGrp="1"/>
          </p:cNvSpPr>
          <p:nvPr>
            <p:ph type="sldNum" sz="quarter" idx="16"/>
          </p:nvPr>
        </p:nvSpPr>
        <p:spPr/>
        <p:txBody>
          <a:bodyPr/>
          <a:lstStyle>
            <a:lvl1pPr>
              <a:defRPr/>
            </a:lvl1pPr>
          </a:lstStyle>
          <a:p>
            <a:fld id="{697C8165-695E-4273-9EDD-E3D4C997188B}" type="slidenum">
              <a:rPr lang="sl-SI" altLang="sl-SI"/>
              <a:pPr/>
              <a:t>‹#›</a:t>
            </a:fld>
            <a:endParaRPr lang="sl-SI" altLang="sl-SI"/>
          </a:p>
        </p:txBody>
      </p:sp>
    </p:spTree>
    <p:extLst>
      <p:ext uri="{BB962C8B-B14F-4D97-AF65-F5344CB8AC3E}">
        <p14:creationId xmlns:p14="http://schemas.microsoft.com/office/powerpoint/2010/main" val="15810891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430887"/>
          </a:xfrm>
          <a:prstGeom prst="rect">
            <a:avLst/>
          </a:prstGeom>
        </p:spPr>
        <p:txBody>
          <a:bodyPr wrap="square" lIns="0" tIns="0" rIns="0" bIns="0">
            <a:spAutoFit/>
          </a:bodyPr>
          <a:lstStyle>
            <a:lvl1pPr>
              <a:defRPr sz="2800" b="1" i="0">
                <a:solidFill>
                  <a:srgbClr val="006FC0"/>
                </a:solidFill>
                <a:latin typeface="Calibri"/>
                <a:cs typeface="Calibri"/>
              </a:defRPr>
            </a:lvl1pPr>
          </a:lstStyle>
          <a:p>
            <a:endParaRPr/>
          </a:p>
        </p:txBody>
      </p:sp>
      <p:sp>
        <p:nvSpPr>
          <p:cNvPr id="3" name="Holder 3"/>
          <p:cNvSpPr>
            <a:spLocks noGrp="1"/>
          </p:cNvSpPr>
          <p:nvPr>
            <p:ph type="subTitle" idx="4"/>
          </p:nvPr>
        </p:nvSpPr>
        <p:spPr>
          <a:xfrm>
            <a:off x="1828800" y="3840480"/>
            <a:ext cx="8534400" cy="307777"/>
          </a:xfrm>
          <a:prstGeom prst="rect">
            <a:avLst/>
          </a:prstGeom>
        </p:spPr>
        <p:txBody>
          <a:bodyPr wrap="square" lIns="0" tIns="0" rIns="0" bIns="0">
            <a:spAutoFit/>
          </a:bodyPr>
          <a:lstStyle>
            <a:lvl1pPr>
              <a:defRPr sz="2000" b="0" i="1">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001814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6FC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000" b="0" i="1">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334884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6FC0"/>
                </a:solidFill>
                <a:latin typeface="Calibri"/>
                <a:cs typeface="Calibri"/>
              </a:defRPr>
            </a:lvl1pPr>
          </a:lstStyle>
          <a:p>
            <a:endParaRPr/>
          </a:p>
        </p:txBody>
      </p:sp>
      <p:sp>
        <p:nvSpPr>
          <p:cNvPr id="3" name="Holder 3"/>
          <p:cNvSpPr>
            <a:spLocks noGrp="1"/>
          </p:cNvSpPr>
          <p:nvPr>
            <p:ph sz="half" idx="2"/>
          </p:nvPr>
        </p:nvSpPr>
        <p:spPr>
          <a:xfrm>
            <a:off x="609600" y="1577340"/>
            <a:ext cx="5303520" cy="307777"/>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0777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447090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6FC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33641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13" name="Text Placeholder 11"/>
          <p:cNvSpPr>
            <a:spLocks noGrp="1"/>
          </p:cNvSpPr>
          <p:nvPr>
            <p:ph type="body" sz="quarter" idx="13"/>
          </p:nvPr>
        </p:nvSpPr>
        <p:spPr>
          <a:xfrm>
            <a:off x="1295234" y="3240088"/>
            <a:ext cx="9601367" cy="2627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7E36BAC6-A1E2-4983-B59D-EC5B157797DD}"/>
              </a:ext>
            </a:extLst>
          </p:cNvPr>
          <p:cNvSpPr>
            <a:spLocks noGrp="1"/>
          </p:cNvSpPr>
          <p:nvPr>
            <p:ph type="dt" sz="half" idx="14"/>
          </p:nvPr>
        </p:nvSpPr>
        <p:spPr/>
        <p:txBody>
          <a:bodyPr/>
          <a:lstStyle>
            <a:lvl1pPr>
              <a:defRPr/>
            </a:lvl1pPr>
          </a:lstStyle>
          <a:p>
            <a:pPr>
              <a:defRPr/>
            </a:pPr>
            <a:fld id="{3AA2D61F-6457-4BC9-ACDC-A39BF0C20DB8}" type="datetimeFigureOut">
              <a:rPr lang="sl-SI"/>
              <a:pPr>
                <a:defRPr/>
              </a:pPr>
              <a:t>6. 11. 2025</a:t>
            </a:fld>
            <a:endParaRPr lang="sl-SI" dirty="0"/>
          </a:p>
        </p:txBody>
      </p:sp>
      <p:sp>
        <p:nvSpPr>
          <p:cNvPr id="5" name="Footer Placeholder 4">
            <a:extLst>
              <a:ext uri="{FF2B5EF4-FFF2-40B4-BE49-F238E27FC236}">
                <a16:creationId xmlns:a16="http://schemas.microsoft.com/office/drawing/2014/main" id="{14E3C81B-7688-4035-B25B-6F33B12A4DDC}"/>
              </a:ext>
            </a:extLst>
          </p:cNvPr>
          <p:cNvSpPr>
            <a:spLocks noGrp="1"/>
          </p:cNvSpPr>
          <p:nvPr>
            <p:ph type="ftr" sz="quarter" idx="15"/>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29EFAD84-CDB1-4776-AA99-FFC6C96CCD34}"/>
              </a:ext>
            </a:extLst>
          </p:cNvPr>
          <p:cNvSpPr>
            <a:spLocks noGrp="1"/>
          </p:cNvSpPr>
          <p:nvPr>
            <p:ph type="sldNum" sz="quarter" idx="16"/>
          </p:nvPr>
        </p:nvSpPr>
        <p:spPr/>
        <p:txBody>
          <a:bodyPr/>
          <a:lstStyle>
            <a:lvl1pPr>
              <a:defRPr/>
            </a:lvl1pPr>
          </a:lstStyle>
          <a:p>
            <a:fld id="{697C8165-695E-4273-9EDD-E3D4C997188B}" type="slidenum">
              <a:rPr lang="sl-SI" altLang="sl-SI"/>
              <a:pPr/>
              <a:t>‹#›</a:t>
            </a:fld>
            <a:endParaRPr lang="sl-SI" altLang="sl-SI"/>
          </a:p>
        </p:txBody>
      </p:sp>
    </p:spTree>
    <p:extLst>
      <p:ext uri="{BB962C8B-B14F-4D97-AF65-F5344CB8AC3E}">
        <p14:creationId xmlns:p14="http://schemas.microsoft.com/office/powerpoint/2010/main" val="27750908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98984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idx="1"/>
          </p:nvPr>
        </p:nvSpPr>
        <p:spPr>
          <a:xfrm>
            <a:off x="1296000" y="3240000"/>
            <a:ext cx="9600000" cy="2628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4" name="Date Placeholder 3">
            <a:extLst>
              <a:ext uri="{FF2B5EF4-FFF2-40B4-BE49-F238E27FC236}">
                <a16:creationId xmlns:a16="http://schemas.microsoft.com/office/drawing/2014/main" id="{CC50D6DE-FC0E-4853-BE29-6EFEE7295F87}"/>
              </a:ext>
            </a:extLst>
          </p:cNvPr>
          <p:cNvSpPr>
            <a:spLocks noGrp="1"/>
          </p:cNvSpPr>
          <p:nvPr>
            <p:ph type="dt" sz="half" idx="10"/>
          </p:nvPr>
        </p:nvSpPr>
        <p:spPr/>
        <p:txBody>
          <a:bodyPr/>
          <a:lstStyle>
            <a:lvl1pPr>
              <a:defRPr/>
            </a:lvl1pPr>
          </a:lstStyle>
          <a:p>
            <a:pPr>
              <a:defRPr/>
            </a:pPr>
            <a:fld id="{D0CE8213-06F9-4BE6-9F56-02B75D54CECB}" type="datetimeFigureOut">
              <a:rPr lang="sl-SI"/>
              <a:pPr>
                <a:defRPr/>
              </a:pPr>
              <a:t>6. 11. 2025</a:t>
            </a:fld>
            <a:endParaRPr lang="sl-SI" dirty="0"/>
          </a:p>
        </p:txBody>
      </p:sp>
      <p:sp>
        <p:nvSpPr>
          <p:cNvPr id="5" name="Footer Placeholder 4">
            <a:extLst>
              <a:ext uri="{FF2B5EF4-FFF2-40B4-BE49-F238E27FC236}">
                <a16:creationId xmlns:a16="http://schemas.microsoft.com/office/drawing/2014/main" id="{3B29022A-A069-45EB-A216-43F57EA277F8}"/>
              </a:ext>
            </a:extLst>
          </p:cNvPr>
          <p:cNvSpPr>
            <a:spLocks noGrp="1"/>
          </p:cNvSpPr>
          <p:nvPr>
            <p:ph type="ftr" sz="quarter" idx="11"/>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54456789-C623-4BF5-910A-F4DD2DD29306}"/>
              </a:ext>
            </a:extLst>
          </p:cNvPr>
          <p:cNvSpPr>
            <a:spLocks noGrp="1"/>
          </p:cNvSpPr>
          <p:nvPr>
            <p:ph type="sldNum" sz="quarter" idx="12"/>
          </p:nvPr>
        </p:nvSpPr>
        <p:spPr/>
        <p:txBody>
          <a:bodyPr/>
          <a:lstStyle>
            <a:lvl1pPr>
              <a:defRPr/>
            </a:lvl1pPr>
          </a:lstStyle>
          <a:p>
            <a:fld id="{143B5C36-1104-4F48-AFCB-D08220F3D44B}" type="slidenum">
              <a:rPr lang="sl-SI" altLang="sl-SI"/>
              <a:pPr/>
              <a:t>‹#›</a:t>
            </a:fld>
            <a:endParaRPr lang="sl-SI" altLang="sl-SI"/>
          </a:p>
        </p:txBody>
      </p:sp>
    </p:spTree>
    <p:extLst>
      <p:ext uri="{BB962C8B-B14F-4D97-AF65-F5344CB8AC3E}">
        <p14:creationId xmlns:p14="http://schemas.microsoft.com/office/powerpoint/2010/main" val="3834786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5" name="TextBox 8">
            <a:extLst>
              <a:ext uri="{FF2B5EF4-FFF2-40B4-BE49-F238E27FC236}">
                <a16:creationId xmlns:a16="http://schemas.microsoft.com/office/drawing/2014/main" id="{D9A44FAC-489E-4D82-808F-468897803842}"/>
              </a:ext>
            </a:extLst>
          </p:cNvPr>
          <p:cNvSpPr txBox="1"/>
          <p:nvPr/>
        </p:nvSpPr>
        <p:spPr>
          <a:xfrm>
            <a:off x="1282701" y="708025"/>
            <a:ext cx="3266009" cy="205184"/>
          </a:xfrm>
          <a:prstGeom prst="rect">
            <a:avLst/>
          </a:prstGeom>
          <a:noFill/>
        </p:spPr>
        <p:txBody>
          <a:bodyPr wrap="square" lIns="0" tIns="0" rIns="0" bIns="0">
            <a:spAutoFit/>
          </a:bodyPr>
          <a:lstStyle/>
          <a:p>
            <a:pPr fontAlgn="auto">
              <a:lnSpc>
                <a:spcPts val="840"/>
              </a:lnSpc>
              <a:spcBef>
                <a:spcPts val="0"/>
              </a:spcBef>
              <a:spcAft>
                <a:spcPts val="0"/>
              </a:spcAft>
              <a:defRPr/>
            </a:pPr>
            <a:r>
              <a:rPr lang="en-US" sz="700" dirty="0">
                <a:solidFill>
                  <a:schemeClr val="tx2"/>
                </a:solidFill>
                <a:latin typeface="Republika" pitchFamily="2" charset="-18"/>
                <a:cs typeface="Republika"/>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6" name="Picture 9">
            <a:extLst>
              <a:ext uri="{FF2B5EF4-FFF2-40B4-BE49-F238E27FC236}">
                <a16:creationId xmlns:a16="http://schemas.microsoft.com/office/drawing/2014/main" id="{12C0A3AE-81AD-44D5-A7C3-9E1B1B68857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endParaRPr lang="sl-SI" dirty="0"/>
          </a:p>
        </p:txBody>
      </p:sp>
      <p:sp>
        <p:nvSpPr>
          <p:cNvPr id="14" name="Text Placeholder 12"/>
          <p:cNvSpPr>
            <a:spLocks noGrp="1"/>
          </p:cNvSpPr>
          <p:nvPr>
            <p:ph type="body" sz="quarter" idx="13"/>
          </p:nvPr>
        </p:nvSpPr>
        <p:spPr>
          <a:xfrm>
            <a:off x="1295401" y="3240088"/>
            <a:ext cx="4417484" cy="26273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18" name="Text Placeholder 15"/>
          <p:cNvSpPr>
            <a:spLocks noGrp="1"/>
          </p:cNvSpPr>
          <p:nvPr>
            <p:ph type="body" sz="quarter" idx="14"/>
          </p:nvPr>
        </p:nvSpPr>
        <p:spPr>
          <a:xfrm>
            <a:off x="6464300" y="3240088"/>
            <a:ext cx="4416000" cy="2627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4">
            <a:extLst>
              <a:ext uri="{FF2B5EF4-FFF2-40B4-BE49-F238E27FC236}">
                <a16:creationId xmlns:a16="http://schemas.microsoft.com/office/drawing/2014/main" id="{4A6A43CD-1199-40FD-A018-70D6A2932A65}"/>
              </a:ext>
            </a:extLst>
          </p:cNvPr>
          <p:cNvSpPr>
            <a:spLocks noGrp="1"/>
          </p:cNvSpPr>
          <p:nvPr>
            <p:ph type="dt" sz="half" idx="15"/>
          </p:nvPr>
        </p:nvSpPr>
        <p:spPr>
          <a:xfrm>
            <a:off x="1344084" y="6356351"/>
            <a:ext cx="2844800" cy="365125"/>
          </a:xfrm>
        </p:spPr>
        <p:txBody>
          <a:bodyPr/>
          <a:lstStyle>
            <a:lvl1pPr>
              <a:defRPr/>
            </a:lvl1pPr>
          </a:lstStyle>
          <a:p>
            <a:pPr>
              <a:defRPr/>
            </a:pPr>
            <a:fld id="{CEEE4394-D5ED-4C84-81E7-6635414F9CD7}" type="datetimeFigureOut">
              <a:rPr lang="sl-SI"/>
              <a:pPr>
                <a:defRPr/>
              </a:pPr>
              <a:t>6. 11. 2025</a:t>
            </a:fld>
            <a:endParaRPr lang="sl-SI" dirty="0"/>
          </a:p>
        </p:txBody>
      </p:sp>
      <p:sp>
        <p:nvSpPr>
          <p:cNvPr id="8" name="Footer Placeholder 5">
            <a:extLst>
              <a:ext uri="{FF2B5EF4-FFF2-40B4-BE49-F238E27FC236}">
                <a16:creationId xmlns:a16="http://schemas.microsoft.com/office/drawing/2014/main" id="{8A278493-7972-4091-A46A-0A49DEA029F4}"/>
              </a:ext>
            </a:extLst>
          </p:cNvPr>
          <p:cNvSpPr>
            <a:spLocks noGrp="1"/>
          </p:cNvSpPr>
          <p:nvPr>
            <p:ph type="ftr" sz="quarter" idx="16"/>
          </p:nvPr>
        </p:nvSpPr>
        <p:spPr/>
        <p:txBody>
          <a:bodyPr/>
          <a:lstStyle>
            <a:lvl1pPr>
              <a:defRPr/>
            </a:lvl1pPr>
          </a:lstStyle>
          <a:p>
            <a:pPr>
              <a:defRPr/>
            </a:pPr>
            <a:endParaRPr lang="sl-SI"/>
          </a:p>
        </p:txBody>
      </p:sp>
      <p:sp>
        <p:nvSpPr>
          <p:cNvPr id="9" name="Slide Number Placeholder 6">
            <a:extLst>
              <a:ext uri="{FF2B5EF4-FFF2-40B4-BE49-F238E27FC236}">
                <a16:creationId xmlns:a16="http://schemas.microsoft.com/office/drawing/2014/main" id="{76B83BED-DA33-42F9-B8C2-A1FEEDA96009}"/>
              </a:ext>
            </a:extLst>
          </p:cNvPr>
          <p:cNvSpPr>
            <a:spLocks noGrp="1"/>
          </p:cNvSpPr>
          <p:nvPr>
            <p:ph type="sldNum" sz="quarter" idx="17"/>
          </p:nvPr>
        </p:nvSpPr>
        <p:spPr/>
        <p:txBody>
          <a:bodyPr/>
          <a:lstStyle>
            <a:lvl1pPr>
              <a:defRPr/>
            </a:lvl1pPr>
          </a:lstStyle>
          <a:p>
            <a:fld id="{BB739BEF-13F5-4590-892D-655B6B713853}" type="slidenum">
              <a:rPr lang="sl-SI" altLang="sl-SI"/>
              <a:pPr/>
              <a:t>‹#›</a:t>
            </a:fld>
            <a:endParaRPr lang="sl-SI" altLang="sl-SI"/>
          </a:p>
        </p:txBody>
      </p:sp>
    </p:spTree>
    <p:extLst>
      <p:ext uri="{BB962C8B-B14F-4D97-AF65-F5344CB8AC3E}">
        <p14:creationId xmlns:p14="http://schemas.microsoft.com/office/powerpoint/2010/main" val="1589200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TextBox 8">
            <a:extLst>
              <a:ext uri="{FF2B5EF4-FFF2-40B4-BE49-F238E27FC236}">
                <a16:creationId xmlns:a16="http://schemas.microsoft.com/office/drawing/2014/main" id="{627067F0-4B83-4203-B977-17319D3DAE65}"/>
              </a:ext>
            </a:extLst>
          </p:cNvPr>
          <p:cNvSpPr txBox="1"/>
          <p:nvPr/>
        </p:nvSpPr>
        <p:spPr>
          <a:xfrm>
            <a:off x="1282701" y="708025"/>
            <a:ext cx="2694889" cy="205184"/>
          </a:xfrm>
          <a:prstGeom prst="rect">
            <a:avLst/>
          </a:prstGeom>
          <a:noFill/>
        </p:spPr>
        <p:txBody>
          <a:bodyPr wrap="square" lIns="0" tIns="0" rIns="0" bIns="0">
            <a:spAutoFit/>
          </a:bodyPr>
          <a:lstStyle/>
          <a:p>
            <a:pPr fontAlgn="auto">
              <a:lnSpc>
                <a:spcPts val="840"/>
              </a:lnSpc>
              <a:spcBef>
                <a:spcPts val="0"/>
              </a:spcBef>
              <a:spcAft>
                <a:spcPts val="0"/>
              </a:spcAft>
              <a:defRPr/>
            </a:pPr>
            <a:r>
              <a:rPr lang="en-US" sz="700" dirty="0">
                <a:solidFill>
                  <a:schemeClr val="tx2"/>
                </a:solidFill>
                <a:latin typeface="Republika" pitchFamily="2" charset="-18"/>
                <a:cs typeface="Republika"/>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6" name="Picture 9">
            <a:extLst>
              <a:ext uri="{FF2B5EF4-FFF2-40B4-BE49-F238E27FC236}">
                <a16:creationId xmlns:a16="http://schemas.microsoft.com/office/drawing/2014/main" id="{C16F3DB8-D9C9-4A06-8F6E-FCF47B9967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endParaRPr lang="sl-SI" dirty="0"/>
          </a:p>
        </p:txBody>
      </p:sp>
      <p:sp>
        <p:nvSpPr>
          <p:cNvPr id="3" name="Content Placeholder 2"/>
          <p:cNvSpPr>
            <a:spLocks noGrp="1"/>
          </p:cNvSpPr>
          <p:nvPr>
            <p:ph sz="half" idx="1"/>
          </p:nvPr>
        </p:nvSpPr>
        <p:spPr>
          <a:xfrm>
            <a:off x="1296000"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7" name="Date Placeholder 4">
            <a:extLst>
              <a:ext uri="{FF2B5EF4-FFF2-40B4-BE49-F238E27FC236}">
                <a16:creationId xmlns:a16="http://schemas.microsoft.com/office/drawing/2014/main" id="{D09625E6-A560-4F67-9CD1-1B016D9603A8}"/>
              </a:ext>
            </a:extLst>
          </p:cNvPr>
          <p:cNvSpPr>
            <a:spLocks noGrp="1"/>
          </p:cNvSpPr>
          <p:nvPr>
            <p:ph type="dt" sz="half" idx="10"/>
          </p:nvPr>
        </p:nvSpPr>
        <p:spPr>
          <a:xfrm>
            <a:off x="1344084" y="6356351"/>
            <a:ext cx="2844800" cy="365125"/>
          </a:xfrm>
        </p:spPr>
        <p:txBody>
          <a:bodyPr/>
          <a:lstStyle>
            <a:lvl1pPr>
              <a:defRPr/>
            </a:lvl1pPr>
          </a:lstStyle>
          <a:p>
            <a:pPr>
              <a:defRPr/>
            </a:pPr>
            <a:fld id="{6AD9BD39-065D-41C1-8234-1177FB3F1555}" type="datetimeFigureOut">
              <a:rPr lang="sl-SI"/>
              <a:pPr>
                <a:defRPr/>
              </a:pPr>
              <a:t>6. 11. 2025</a:t>
            </a:fld>
            <a:endParaRPr lang="sl-SI" dirty="0"/>
          </a:p>
        </p:txBody>
      </p:sp>
      <p:sp>
        <p:nvSpPr>
          <p:cNvPr id="8" name="Footer Placeholder 5">
            <a:extLst>
              <a:ext uri="{FF2B5EF4-FFF2-40B4-BE49-F238E27FC236}">
                <a16:creationId xmlns:a16="http://schemas.microsoft.com/office/drawing/2014/main" id="{DA345F3E-4548-4047-ABCD-348DBB4572FD}"/>
              </a:ext>
            </a:extLst>
          </p:cNvPr>
          <p:cNvSpPr>
            <a:spLocks noGrp="1"/>
          </p:cNvSpPr>
          <p:nvPr>
            <p:ph type="ftr" sz="quarter" idx="11"/>
          </p:nvPr>
        </p:nvSpPr>
        <p:spPr/>
        <p:txBody>
          <a:bodyPr/>
          <a:lstStyle>
            <a:lvl1pPr>
              <a:defRPr/>
            </a:lvl1pPr>
          </a:lstStyle>
          <a:p>
            <a:pPr>
              <a:defRPr/>
            </a:pPr>
            <a:endParaRPr lang="sl-SI"/>
          </a:p>
        </p:txBody>
      </p:sp>
      <p:sp>
        <p:nvSpPr>
          <p:cNvPr id="9" name="Slide Number Placeholder 6">
            <a:extLst>
              <a:ext uri="{FF2B5EF4-FFF2-40B4-BE49-F238E27FC236}">
                <a16:creationId xmlns:a16="http://schemas.microsoft.com/office/drawing/2014/main" id="{5BE6D14F-915C-457E-8523-8B5833067798}"/>
              </a:ext>
            </a:extLst>
          </p:cNvPr>
          <p:cNvSpPr>
            <a:spLocks noGrp="1"/>
          </p:cNvSpPr>
          <p:nvPr>
            <p:ph type="sldNum" sz="quarter" idx="12"/>
          </p:nvPr>
        </p:nvSpPr>
        <p:spPr/>
        <p:txBody>
          <a:bodyPr/>
          <a:lstStyle>
            <a:lvl1pPr>
              <a:defRPr/>
            </a:lvl1pPr>
          </a:lstStyle>
          <a:p>
            <a:fld id="{A278034C-E0B3-4D08-8C24-326DA196E538}" type="slidenum">
              <a:rPr lang="sl-SI" altLang="sl-SI"/>
              <a:pPr/>
              <a:t>‹#›</a:t>
            </a:fld>
            <a:endParaRPr lang="sl-SI" altLang="sl-SI"/>
          </a:p>
        </p:txBody>
      </p:sp>
    </p:spTree>
    <p:extLst>
      <p:ext uri="{BB962C8B-B14F-4D97-AF65-F5344CB8AC3E}">
        <p14:creationId xmlns:p14="http://schemas.microsoft.com/office/powerpoint/2010/main" val="84092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Two Content">
    <p:spTree>
      <p:nvGrpSpPr>
        <p:cNvPr id="1" name=""/>
        <p:cNvGrpSpPr/>
        <p:nvPr/>
      </p:nvGrpSpPr>
      <p:grpSpPr>
        <a:xfrm>
          <a:off x="0" y="0"/>
          <a:ext cx="0" cy="0"/>
          <a:chOff x="0" y="0"/>
          <a:chExt cx="0" cy="0"/>
        </a:xfrm>
      </p:grpSpPr>
      <p:sp>
        <p:nvSpPr>
          <p:cNvPr id="5" name="TextBox 8">
            <a:extLst>
              <a:ext uri="{FF2B5EF4-FFF2-40B4-BE49-F238E27FC236}">
                <a16:creationId xmlns:a16="http://schemas.microsoft.com/office/drawing/2014/main" id="{BE5E4570-D9B6-4648-BF98-C6DC1D803618}"/>
              </a:ext>
            </a:extLst>
          </p:cNvPr>
          <p:cNvSpPr txBox="1"/>
          <p:nvPr/>
        </p:nvSpPr>
        <p:spPr>
          <a:xfrm>
            <a:off x="1282701" y="708025"/>
            <a:ext cx="2500465" cy="205184"/>
          </a:xfrm>
          <a:prstGeom prst="rect">
            <a:avLst/>
          </a:prstGeom>
          <a:noFill/>
        </p:spPr>
        <p:txBody>
          <a:bodyPr wrap="square" lIns="0" tIns="0" rIns="0" bIns="0">
            <a:spAutoFit/>
          </a:bodyPr>
          <a:lstStyle/>
          <a:p>
            <a:pPr fontAlgn="auto">
              <a:lnSpc>
                <a:spcPts val="840"/>
              </a:lnSpc>
              <a:spcBef>
                <a:spcPts val="0"/>
              </a:spcBef>
              <a:spcAft>
                <a:spcPts val="0"/>
              </a:spcAft>
              <a:defRPr/>
            </a:pPr>
            <a:r>
              <a:rPr lang="en-US" sz="700" dirty="0">
                <a:solidFill>
                  <a:schemeClr val="tx2"/>
                </a:solidFill>
                <a:latin typeface="Republika" pitchFamily="2" charset="-18"/>
                <a:cs typeface="Republika"/>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6" name="Picture 9">
            <a:extLst>
              <a:ext uri="{FF2B5EF4-FFF2-40B4-BE49-F238E27FC236}">
                <a16:creationId xmlns:a16="http://schemas.microsoft.com/office/drawing/2014/main" id="{0C689D3D-02DA-4888-8E15-F757399B0E9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10" name="Text Placeholder 8"/>
          <p:cNvSpPr>
            <a:spLocks noGrp="1"/>
          </p:cNvSpPr>
          <p:nvPr>
            <p:ph type="body" sz="quarter" idx="13"/>
          </p:nvPr>
        </p:nvSpPr>
        <p:spPr>
          <a:xfrm>
            <a:off x="1295401" y="3240088"/>
            <a:ext cx="4417484" cy="2627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4">
            <a:extLst>
              <a:ext uri="{FF2B5EF4-FFF2-40B4-BE49-F238E27FC236}">
                <a16:creationId xmlns:a16="http://schemas.microsoft.com/office/drawing/2014/main" id="{3FE2D730-7ACD-4FFF-9132-F8FB0B9F00FF}"/>
              </a:ext>
            </a:extLst>
          </p:cNvPr>
          <p:cNvSpPr>
            <a:spLocks noGrp="1"/>
          </p:cNvSpPr>
          <p:nvPr>
            <p:ph type="dt" sz="half" idx="14"/>
          </p:nvPr>
        </p:nvSpPr>
        <p:spPr>
          <a:xfrm>
            <a:off x="1344084" y="6356351"/>
            <a:ext cx="2844800" cy="365125"/>
          </a:xfrm>
        </p:spPr>
        <p:txBody>
          <a:bodyPr/>
          <a:lstStyle>
            <a:lvl1pPr>
              <a:defRPr/>
            </a:lvl1pPr>
          </a:lstStyle>
          <a:p>
            <a:pPr>
              <a:defRPr/>
            </a:pPr>
            <a:fld id="{2E44CD03-E41E-4E8B-A883-D5EA7805EFF5}" type="datetimeFigureOut">
              <a:rPr lang="sl-SI"/>
              <a:pPr>
                <a:defRPr/>
              </a:pPr>
              <a:t>6. 11. 2025</a:t>
            </a:fld>
            <a:endParaRPr lang="sl-SI" dirty="0"/>
          </a:p>
        </p:txBody>
      </p:sp>
      <p:sp>
        <p:nvSpPr>
          <p:cNvPr id="8" name="Footer Placeholder 5">
            <a:extLst>
              <a:ext uri="{FF2B5EF4-FFF2-40B4-BE49-F238E27FC236}">
                <a16:creationId xmlns:a16="http://schemas.microsoft.com/office/drawing/2014/main" id="{16E2914C-73AD-43ED-91F1-DF4B42B50EED}"/>
              </a:ext>
            </a:extLst>
          </p:cNvPr>
          <p:cNvSpPr>
            <a:spLocks noGrp="1"/>
          </p:cNvSpPr>
          <p:nvPr>
            <p:ph type="ftr" sz="quarter" idx="15"/>
          </p:nvPr>
        </p:nvSpPr>
        <p:spPr/>
        <p:txBody>
          <a:bodyPr/>
          <a:lstStyle>
            <a:lvl1pPr>
              <a:defRPr/>
            </a:lvl1pPr>
          </a:lstStyle>
          <a:p>
            <a:pPr>
              <a:defRPr/>
            </a:pPr>
            <a:endParaRPr lang="sl-SI"/>
          </a:p>
        </p:txBody>
      </p:sp>
      <p:sp>
        <p:nvSpPr>
          <p:cNvPr id="9" name="Slide Number Placeholder 6">
            <a:extLst>
              <a:ext uri="{FF2B5EF4-FFF2-40B4-BE49-F238E27FC236}">
                <a16:creationId xmlns:a16="http://schemas.microsoft.com/office/drawing/2014/main" id="{C818AC60-52E1-42B9-8906-8CF240059CEF}"/>
              </a:ext>
            </a:extLst>
          </p:cNvPr>
          <p:cNvSpPr>
            <a:spLocks noGrp="1"/>
          </p:cNvSpPr>
          <p:nvPr>
            <p:ph type="sldNum" sz="quarter" idx="16"/>
          </p:nvPr>
        </p:nvSpPr>
        <p:spPr/>
        <p:txBody>
          <a:bodyPr/>
          <a:lstStyle>
            <a:lvl1pPr>
              <a:defRPr/>
            </a:lvl1pPr>
          </a:lstStyle>
          <a:p>
            <a:fld id="{53CBD94C-39EF-46EB-A1D8-D90C9486D6CC}" type="slidenum">
              <a:rPr lang="sl-SI" altLang="sl-SI"/>
              <a:pPr/>
              <a:t>‹#›</a:t>
            </a:fld>
            <a:endParaRPr lang="sl-SI" altLang="sl-SI"/>
          </a:p>
        </p:txBody>
      </p:sp>
    </p:spTree>
    <p:extLst>
      <p:ext uri="{BB962C8B-B14F-4D97-AF65-F5344CB8AC3E}">
        <p14:creationId xmlns:p14="http://schemas.microsoft.com/office/powerpoint/2010/main" val="557166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47B84D0-55E4-434A-AAA3-8CED9D80A0C2}"/>
              </a:ext>
            </a:extLst>
          </p:cNvPr>
          <p:cNvSpPr>
            <a:spLocks noGrp="1"/>
          </p:cNvSpPr>
          <p:nvPr>
            <p:ph type="dt" sz="half" idx="10"/>
          </p:nvPr>
        </p:nvSpPr>
        <p:spPr/>
        <p:txBody>
          <a:bodyPr/>
          <a:lstStyle>
            <a:lvl1pPr>
              <a:defRPr/>
            </a:lvl1pPr>
          </a:lstStyle>
          <a:p>
            <a:pPr>
              <a:defRPr/>
            </a:pPr>
            <a:fld id="{D5B04910-8B35-47B8-9E32-48588F4C34F9}" type="datetimeFigureOut">
              <a:rPr lang="sl-SI"/>
              <a:pPr>
                <a:defRPr/>
              </a:pPr>
              <a:t>6. 11. 2025</a:t>
            </a:fld>
            <a:endParaRPr lang="sl-SI" dirty="0"/>
          </a:p>
        </p:txBody>
      </p:sp>
      <p:sp>
        <p:nvSpPr>
          <p:cNvPr id="3" name="Footer Placeholder 4">
            <a:extLst>
              <a:ext uri="{FF2B5EF4-FFF2-40B4-BE49-F238E27FC236}">
                <a16:creationId xmlns:a16="http://schemas.microsoft.com/office/drawing/2014/main" id="{85FBC203-D143-401F-9C02-52AEF6C5F54C}"/>
              </a:ext>
            </a:extLst>
          </p:cNvPr>
          <p:cNvSpPr>
            <a:spLocks noGrp="1"/>
          </p:cNvSpPr>
          <p:nvPr>
            <p:ph type="ftr" sz="quarter" idx="11"/>
          </p:nvPr>
        </p:nvSpPr>
        <p:spPr/>
        <p:txBody>
          <a:bodyPr/>
          <a:lstStyle>
            <a:lvl1pPr>
              <a:defRPr/>
            </a:lvl1pPr>
          </a:lstStyle>
          <a:p>
            <a:pPr>
              <a:defRPr/>
            </a:pPr>
            <a:endParaRPr lang="sl-SI"/>
          </a:p>
        </p:txBody>
      </p:sp>
      <p:sp>
        <p:nvSpPr>
          <p:cNvPr id="4" name="Slide Number Placeholder 5">
            <a:extLst>
              <a:ext uri="{FF2B5EF4-FFF2-40B4-BE49-F238E27FC236}">
                <a16:creationId xmlns:a16="http://schemas.microsoft.com/office/drawing/2014/main" id="{52ABBC6C-F7FB-428E-827C-B55CDCCAD7DC}"/>
              </a:ext>
            </a:extLst>
          </p:cNvPr>
          <p:cNvSpPr>
            <a:spLocks noGrp="1"/>
          </p:cNvSpPr>
          <p:nvPr>
            <p:ph type="sldNum" sz="quarter" idx="12"/>
          </p:nvPr>
        </p:nvSpPr>
        <p:spPr/>
        <p:txBody>
          <a:bodyPr/>
          <a:lstStyle>
            <a:lvl1pPr>
              <a:defRPr/>
            </a:lvl1pPr>
          </a:lstStyle>
          <a:p>
            <a:fld id="{6DD21FE0-F7DA-4D4A-B30A-D05958E02B34}" type="slidenum">
              <a:rPr lang="sl-SI" altLang="sl-SI"/>
              <a:pPr/>
              <a:t>‹#›</a:t>
            </a:fld>
            <a:endParaRPr lang="sl-SI" altLang="sl-SI"/>
          </a:p>
        </p:txBody>
      </p:sp>
    </p:spTree>
    <p:extLst>
      <p:ext uri="{BB962C8B-B14F-4D97-AF65-F5344CB8AC3E}">
        <p14:creationId xmlns:p14="http://schemas.microsoft.com/office/powerpoint/2010/main" val="22512343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w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2.wmf"/><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1.xml"/><Relationship Id="rId4" Type="http://schemas.openxmlformats.org/officeDocument/2006/relationships/image" Target="../media/image2.w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4.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26.xml"/><Relationship Id="rId4" Type="http://schemas.openxmlformats.org/officeDocument/2006/relationships/image" Target="../media/image2.w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image" Target="../media/image2.wmf"/><Relationship Id="rId5" Type="http://schemas.openxmlformats.org/officeDocument/2006/relationships/slideLayout" Target="../slideLayouts/slideLayout31.xml"/><Relationship Id="rId10" Type="http://schemas.openxmlformats.org/officeDocument/2006/relationships/theme" Target="../theme/theme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theme" Target="../theme/theme7.xml"/><Relationship Id="rId5" Type="http://schemas.openxmlformats.org/officeDocument/2006/relationships/slideLayout" Target="../slideLayouts/slideLayout40.xml"/><Relationship Id="rId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a:extLst>
              <a:ext uri="{FF2B5EF4-FFF2-40B4-BE49-F238E27FC236}">
                <a16:creationId xmlns:a16="http://schemas.microsoft.com/office/drawing/2014/main" id="{795CD235-D1FB-4A03-B6BE-DBA7474A19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EF7EEC0E-A43C-43E5-939F-7DE4C4707E2D}"/>
              </a:ext>
            </a:extLst>
          </p:cNvPr>
          <p:cNvSpPr txBox="1"/>
          <p:nvPr/>
        </p:nvSpPr>
        <p:spPr>
          <a:xfrm>
            <a:off x="1282701" y="708025"/>
            <a:ext cx="1606551" cy="204788"/>
          </a:xfrm>
          <a:prstGeom prst="rect">
            <a:avLst/>
          </a:prstGeom>
          <a:noFill/>
        </p:spPr>
        <p:txBody>
          <a:bodyPr lIns="0" tIns="0" rIns="0" bIns="0">
            <a:spAutoFit/>
          </a:bodyPr>
          <a:lstStyle/>
          <a:p>
            <a:pPr fontAlgn="auto">
              <a:lnSpc>
                <a:spcPts val="840"/>
              </a:lnSpc>
              <a:spcBef>
                <a:spcPts val="0"/>
              </a:spcBef>
              <a:spcAft>
                <a:spcPts val="0"/>
              </a:spcAft>
              <a:defRPr/>
            </a:pPr>
            <a:r>
              <a:rPr lang="en-US" sz="700" dirty="0">
                <a:solidFill>
                  <a:schemeClr val="tx2"/>
                </a:solidFill>
                <a:latin typeface="Republika" pitchFamily="2" charset="-18"/>
                <a:cs typeface="Republika"/>
              </a:rPr>
              <a:t>REPUBLIKA SLOVENIJA</a:t>
            </a:r>
          </a:p>
          <a:p>
            <a:pPr fontAlgn="auto">
              <a:lnSpc>
                <a:spcPts val="840"/>
              </a:lnSpc>
              <a:spcBef>
                <a:spcPts val="0"/>
              </a:spcBef>
              <a:spcAft>
                <a:spcPts val="0"/>
              </a:spcAft>
              <a:defRPr/>
            </a:pPr>
            <a:r>
              <a:rPr lang="en-US" sz="700" b="1" dirty="0">
                <a:solidFill>
                  <a:schemeClr val="tx2"/>
                </a:solidFill>
                <a:latin typeface="Republika" pitchFamily="2" charset="-18"/>
                <a:cs typeface="Republika"/>
              </a:rPr>
              <a:t>MINISTRSTVO ZA PRIMER</a:t>
            </a:r>
          </a:p>
        </p:txBody>
      </p:sp>
      <p:pic>
        <p:nvPicPr>
          <p:cNvPr id="1028" name="Picture 8">
            <a:extLst>
              <a:ext uri="{FF2B5EF4-FFF2-40B4-BE49-F238E27FC236}">
                <a16:creationId xmlns:a16="http://schemas.microsoft.com/office/drawing/2014/main" id="{85CD2B49-FA47-4DC5-9F4C-55A852AA8D0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a:extLst>
              <a:ext uri="{FF2B5EF4-FFF2-40B4-BE49-F238E27FC236}">
                <a16:creationId xmlns:a16="http://schemas.microsoft.com/office/drawing/2014/main" id="{650361CC-68AC-4A40-A828-7DD2DD3A3029}"/>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A0BDE416-DDA0-4A65-B805-B6E1792E6362}" type="datetimeFigureOut">
              <a:rPr lang="en-US"/>
              <a:pPr>
                <a:defRPr/>
              </a:pPr>
              <a:t>11/6/2025</a:t>
            </a:fld>
            <a:endParaRPr lang="en-US"/>
          </a:p>
        </p:txBody>
      </p:sp>
      <p:sp>
        <p:nvSpPr>
          <p:cNvPr id="5" name="Footer Placeholder 4">
            <a:extLst>
              <a:ext uri="{FF2B5EF4-FFF2-40B4-BE49-F238E27FC236}">
                <a16:creationId xmlns:a16="http://schemas.microsoft.com/office/drawing/2014/main" id="{492B8CAB-1E58-4E67-9997-1AAE1BE5178C}"/>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9E5ADB87-DA11-4348-A3EE-2DB7E5E56BD4}"/>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BABABA"/>
                </a:solidFill>
                <a:latin typeface="Calibri" panose="020F0502020204030204" pitchFamily="34" charset="0"/>
              </a:defRPr>
            </a:lvl1pPr>
          </a:lstStyle>
          <a:p>
            <a:fld id="{54583A84-D923-4B7F-A46B-793D7A8F484C}" type="slidenum">
              <a:rPr lang="en-US" altLang="sl-SI"/>
              <a:pPr/>
              <a:t>‹#›</a:t>
            </a:fld>
            <a:endParaRPr lang="en-US" altLang="sl-SI"/>
          </a:p>
        </p:txBody>
      </p:sp>
    </p:spTree>
  </p:cSld>
  <p:clrMap bg1="lt1" tx1="dk1" bg2="lt2" tx2="dk2" accent1="accent1" accent2="accent2" accent3="accent3" accent4="accent4" accent5="accent5" accent6="accent6" hlink="hlink" folHlink="folHlink"/>
  <p:sldLayoutIdLst>
    <p:sldLayoutId id="2147483675" r:id="rId1"/>
  </p:sldLayoutIdLst>
  <p:txStyles>
    <p:titleStyle>
      <a:lvl1pPr algn="ctr" defTabSz="457200" rtl="0" eaLnBrk="1" fontAlgn="base" hangingPunct="1">
        <a:spcBef>
          <a:spcPct val="0"/>
        </a:spcBef>
        <a:spcAft>
          <a:spcPct val="0"/>
        </a:spcAft>
        <a:defRPr sz="44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anose="020F0502020204030204" pitchFamily="34" charset="0"/>
        </a:defRPr>
      </a:lvl2pPr>
      <a:lvl3pPr algn="ctr" defTabSz="457200" rtl="0" eaLnBrk="1" fontAlgn="base" hangingPunct="1">
        <a:spcBef>
          <a:spcPct val="0"/>
        </a:spcBef>
        <a:spcAft>
          <a:spcPct val="0"/>
        </a:spcAft>
        <a:defRPr sz="4400">
          <a:solidFill>
            <a:schemeClr val="tx1"/>
          </a:solidFill>
          <a:latin typeface="Calibri" panose="020F0502020204030204" pitchFamily="34" charset="0"/>
        </a:defRPr>
      </a:lvl3pPr>
      <a:lvl4pPr algn="ctr" defTabSz="457200" rtl="0" eaLnBrk="1" fontAlgn="base" hangingPunct="1">
        <a:spcBef>
          <a:spcPct val="0"/>
        </a:spcBef>
        <a:spcAft>
          <a:spcPct val="0"/>
        </a:spcAft>
        <a:defRPr sz="4400">
          <a:solidFill>
            <a:schemeClr val="tx1"/>
          </a:solidFill>
          <a:latin typeface="Calibri" panose="020F0502020204030204" pitchFamily="34" charset="0"/>
        </a:defRPr>
      </a:lvl4pPr>
      <a:lvl5pPr algn="ctr" defTabSz="457200" rtl="0" eaLnBrk="1" fontAlgn="base" hangingPunct="1">
        <a:spcBef>
          <a:spcPct val="0"/>
        </a:spcBef>
        <a:spcAft>
          <a:spcPct val="0"/>
        </a:spcAft>
        <a:defRPr sz="4400">
          <a:solidFill>
            <a:schemeClr val="tx1"/>
          </a:solidFill>
          <a:latin typeface="Calibri" panose="020F0502020204030204" pitchFamily="34" charset="0"/>
        </a:defRPr>
      </a:lvl5pPr>
      <a:lvl6pPr marL="457200" algn="ctr" defTabSz="457200" rtl="0" eaLnBrk="1" fontAlgn="base" hangingPunct="1">
        <a:spcBef>
          <a:spcPct val="0"/>
        </a:spcBef>
        <a:spcAft>
          <a:spcPct val="0"/>
        </a:spcAft>
        <a:defRPr sz="4400">
          <a:solidFill>
            <a:schemeClr val="tx1"/>
          </a:solidFill>
          <a:latin typeface="Calibri" panose="020F0502020204030204" pitchFamily="34" charset="0"/>
        </a:defRPr>
      </a:lvl6pPr>
      <a:lvl7pPr marL="914400" algn="ctr" defTabSz="457200" rtl="0" eaLnBrk="1" fontAlgn="base" hangingPunct="1">
        <a:spcBef>
          <a:spcPct val="0"/>
        </a:spcBef>
        <a:spcAft>
          <a:spcPct val="0"/>
        </a:spcAft>
        <a:defRPr sz="4400">
          <a:solidFill>
            <a:schemeClr val="tx1"/>
          </a:solidFill>
          <a:latin typeface="Calibri" panose="020F0502020204030204" pitchFamily="34" charset="0"/>
        </a:defRPr>
      </a:lvl7pPr>
      <a:lvl8pPr marL="1371600" algn="ctr" defTabSz="457200" rtl="0" eaLnBrk="1" fontAlgn="base" hangingPunct="1">
        <a:spcBef>
          <a:spcPct val="0"/>
        </a:spcBef>
        <a:spcAft>
          <a:spcPct val="0"/>
        </a:spcAft>
        <a:defRPr sz="4400">
          <a:solidFill>
            <a:schemeClr val="tx1"/>
          </a:solidFill>
          <a:latin typeface="Calibri" panose="020F0502020204030204" pitchFamily="34" charset="0"/>
        </a:defRPr>
      </a:lvl8pPr>
      <a:lvl9pPr marL="1828800" algn="ctr" defTabSz="457200"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CA215135-E512-49F2-B0CC-3A88252C459C}"/>
              </a:ext>
            </a:extLst>
          </p:cNvPr>
          <p:cNvSpPr>
            <a:spLocks noGrp="1"/>
          </p:cNvSpPr>
          <p:nvPr>
            <p:ph type="title"/>
          </p:nvPr>
        </p:nvSpPr>
        <p:spPr bwMode="auto">
          <a:xfrm>
            <a:off x="1295400" y="1547813"/>
            <a:ext cx="7152599"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r>
              <a:rPr lang="en-US" altLang="sl-SI"/>
              <a:t>Click to edit Master title style</a:t>
            </a:r>
            <a:endParaRPr lang="sl-SI" altLang="sl-SI"/>
          </a:p>
        </p:txBody>
      </p:sp>
      <p:sp>
        <p:nvSpPr>
          <p:cNvPr id="2051" name="Text Placeholder 2">
            <a:extLst>
              <a:ext uri="{FF2B5EF4-FFF2-40B4-BE49-F238E27FC236}">
                <a16:creationId xmlns:a16="http://schemas.microsoft.com/office/drawing/2014/main" id="{E23B5093-B434-49DC-ACDE-C3BBFF5AB991}"/>
              </a:ext>
            </a:extLst>
          </p:cNvPr>
          <p:cNvSpPr>
            <a:spLocks noGrp="1"/>
          </p:cNvSpPr>
          <p:nvPr>
            <p:ph type="body" idx="1"/>
          </p:nvPr>
        </p:nvSpPr>
        <p:spPr bwMode="auto">
          <a:xfrm>
            <a:off x="1295400" y="3240088"/>
            <a:ext cx="9601200"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sl-SI"/>
              <a:t>Click to edit Master text styles</a:t>
            </a:r>
          </a:p>
          <a:p>
            <a:pPr lvl="1"/>
            <a:r>
              <a:rPr lang="en-US" altLang="sl-SI"/>
              <a:t>Second level</a:t>
            </a:r>
          </a:p>
          <a:p>
            <a:pPr lvl="2"/>
            <a:r>
              <a:rPr lang="en-US" altLang="sl-SI"/>
              <a:t>Third level</a:t>
            </a:r>
          </a:p>
          <a:p>
            <a:pPr lvl="3"/>
            <a:r>
              <a:rPr lang="en-US" altLang="sl-SI"/>
              <a:t>Fourth level</a:t>
            </a:r>
          </a:p>
          <a:p>
            <a:pPr lvl="4"/>
            <a:r>
              <a:rPr lang="en-US" altLang="sl-SI"/>
              <a:t>Fifth level</a:t>
            </a:r>
            <a:endParaRPr lang="sl-SI" altLang="sl-SI"/>
          </a:p>
        </p:txBody>
      </p:sp>
      <p:sp>
        <p:nvSpPr>
          <p:cNvPr id="4" name="Date Placeholder 3">
            <a:extLst>
              <a:ext uri="{FF2B5EF4-FFF2-40B4-BE49-F238E27FC236}">
                <a16:creationId xmlns:a16="http://schemas.microsoft.com/office/drawing/2014/main" id="{2072F61E-3D53-4FC8-A9F2-77697CBDEE2A}"/>
              </a:ext>
            </a:extLst>
          </p:cNvPr>
          <p:cNvSpPr>
            <a:spLocks noGrp="1"/>
          </p:cNvSpPr>
          <p:nvPr>
            <p:ph type="dt" sz="half" idx="2"/>
          </p:nvPr>
        </p:nvSpPr>
        <p:spPr>
          <a:xfrm>
            <a:off x="1295400" y="6356351"/>
            <a:ext cx="2110317"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BDDD9C46-BA7D-4046-940C-BA84B48D21CB}" type="datetimeFigureOut">
              <a:rPr lang="sl-SI"/>
              <a:pPr>
                <a:defRPr/>
              </a:pPr>
              <a:t>6. 11. 2025</a:t>
            </a:fld>
            <a:endParaRPr lang="sl-SI" dirty="0"/>
          </a:p>
        </p:txBody>
      </p:sp>
      <p:sp>
        <p:nvSpPr>
          <p:cNvPr id="5" name="Footer Placeholder 4">
            <a:extLst>
              <a:ext uri="{FF2B5EF4-FFF2-40B4-BE49-F238E27FC236}">
                <a16:creationId xmlns:a16="http://schemas.microsoft.com/office/drawing/2014/main" id="{81CA0361-ABA5-43F3-B47C-D5BD2D35EF86}"/>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sl-SI"/>
          </a:p>
        </p:txBody>
      </p:sp>
      <p:sp>
        <p:nvSpPr>
          <p:cNvPr id="6" name="Slide Number Placeholder 5">
            <a:extLst>
              <a:ext uri="{FF2B5EF4-FFF2-40B4-BE49-F238E27FC236}">
                <a16:creationId xmlns:a16="http://schemas.microsoft.com/office/drawing/2014/main" id="{118C4BC4-91FC-40C9-AC6D-53863ADDBC25}"/>
              </a:ext>
            </a:extLst>
          </p:cNvPr>
          <p:cNvSpPr>
            <a:spLocks noGrp="1"/>
          </p:cNvSpPr>
          <p:nvPr>
            <p:ph type="sldNum" sz="quarter" idx="4"/>
          </p:nvPr>
        </p:nvSpPr>
        <p:spPr>
          <a:xfrm>
            <a:off x="8737600" y="6356351"/>
            <a:ext cx="2144184"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BABABA"/>
                </a:solidFill>
              </a:defRPr>
            </a:lvl1pPr>
          </a:lstStyle>
          <a:p>
            <a:fld id="{6773C2B9-FBE0-4C1D-BBEB-0D7980688F08}" type="slidenum">
              <a:rPr lang="sl-SI" altLang="sl-SI"/>
              <a:pPr/>
              <a:t>‹#›</a:t>
            </a:fld>
            <a:endParaRPr lang="sl-SI" altLang="sl-SI"/>
          </a:p>
        </p:txBody>
      </p:sp>
      <p:sp>
        <p:nvSpPr>
          <p:cNvPr id="9" name="TextBox 8">
            <a:extLst>
              <a:ext uri="{FF2B5EF4-FFF2-40B4-BE49-F238E27FC236}">
                <a16:creationId xmlns:a16="http://schemas.microsoft.com/office/drawing/2014/main" id="{A29E0CF9-E040-4A95-A45E-E8B92D9D631E}"/>
              </a:ext>
            </a:extLst>
          </p:cNvPr>
          <p:cNvSpPr txBox="1"/>
          <p:nvPr/>
        </p:nvSpPr>
        <p:spPr>
          <a:xfrm>
            <a:off x="1288627" y="708026"/>
            <a:ext cx="2882900" cy="212725"/>
          </a:xfrm>
          <a:prstGeom prst="rect">
            <a:avLst/>
          </a:prstGeom>
          <a:noFill/>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nSpc>
                <a:spcPts val="838"/>
              </a:lnSpc>
            </a:pPr>
            <a:r>
              <a:rPr lang="en-US" altLang="sl-SI" sz="700" dirty="0">
                <a:solidFill>
                  <a:schemeClr val="tx2"/>
                </a:solidFill>
                <a:latin typeface="Republika" panose="02000506040000020004" pitchFamily="2" charset="-18"/>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2056" name="Picture 9">
            <a:extLst>
              <a:ext uri="{FF2B5EF4-FFF2-40B4-BE49-F238E27FC236}">
                <a16:creationId xmlns:a16="http://schemas.microsoft.com/office/drawing/2014/main" id="{A7FCC9FE-971E-4794-8EF4-73B9A35BFD8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6" r:id="rId1"/>
    <p:sldLayoutId id="2147483671" r:id="rId2"/>
    <p:sldLayoutId id="2147483672" r:id="rId3"/>
    <p:sldLayoutId id="2147483673" r:id="rId4"/>
    <p:sldLayoutId id="2147483677" r:id="rId5"/>
    <p:sldLayoutId id="2147483678" r:id="rId6"/>
    <p:sldLayoutId id="2147483679" r:id="rId7"/>
    <p:sldLayoutId id="2147483674" r:id="rId8"/>
    <p:sldLayoutId id="2147483680" r:id="rId9"/>
  </p:sldLayoutIdLst>
  <p:txStyles>
    <p:title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a:extLst>
              <a:ext uri="{FF2B5EF4-FFF2-40B4-BE49-F238E27FC236}">
                <a16:creationId xmlns:a16="http://schemas.microsoft.com/office/drawing/2014/main" id="{795CD235-D1FB-4A03-B6BE-DBA7474A19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EF7EEC0E-A43C-43E5-939F-7DE4C4707E2D}"/>
              </a:ext>
            </a:extLst>
          </p:cNvPr>
          <p:cNvSpPr txBox="1"/>
          <p:nvPr/>
        </p:nvSpPr>
        <p:spPr>
          <a:xfrm>
            <a:off x="1282701" y="708025"/>
            <a:ext cx="1606551" cy="204788"/>
          </a:xfrm>
          <a:prstGeom prst="rect">
            <a:avLst/>
          </a:prstGeom>
          <a:noFill/>
        </p:spPr>
        <p:txBody>
          <a:bodyPr lIns="0" tIns="0" rIns="0" bIns="0">
            <a:spAutoFit/>
          </a:bodyPr>
          <a:lstStyle/>
          <a:p>
            <a:pPr fontAlgn="auto">
              <a:lnSpc>
                <a:spcPts val="840"/>
              </a:lnSpc>
              <a:spcBef>
                <a:spcPts val="0"/>
              </a:spcBef>
              <a:spcAft>
                <a:spcPts val="0"/>
              </a:spcAft>
              <a:defRPr/>
            </a:pPr>
            <a:r>
              <a:rPr lang="en-US" sz="700" dirty="0">
                <a:solidFill>
                  <a:schemeClr val="tx2"/>
                </a:solidFill>
                <a:latin typeface="Republika" pitchFamily="2" charset="-18"/>
                <a:cs typeface="Republika"/>
              </a:rPr>
              <a:t>REPUBLIKA SLOVENIJA</a:t>
            </a:r>
          </a:p>
          <a:p>
            <a:pPr fontAlgn="auto">
              <a:lnSpc>
                <a:spcPts val="840"/>
              </a:lnSpc>
              <a:spcBef>
                <a:spcPts val="0"/>
              </a:spcBef>
              <a:spcAft>
                <a:spcPts val="0"/>
              </a:spcAft>
              <a:defRPr/>
            </a:pPr>
            <a:r>
              <a:rPr lang="en-US" sz="700" b="1" dirty="0">
                <a:solidFill>
                  <a:schemeClr val="tx2"/>
                </a:solidFill>
                <a:latin typeface="Republika" pitchFamily="2" charset="-18"/>
                <a:cs typeface="Republika"/>
              </a:rPr>
              <a:t>MINISTRSTVO ZA PRIMER</a:t>
            </a:r>
          </a:p>
        </p:txBody>
      </p:sp>
      <p:pic>
        <p:nvPicPr>
          <p:cNvPr id="1028" name="Picture 8">
            <a:extLst>
              <a:ext uri="{FF2B5EF4-FFF2-40B4-BE49-F238E27FC236}">
                <a16:creationId xmlns:a16="http://schemas.microsoft.com/office/drawing/2014/main" id="{85CD2B49-FA47-4DC5-9F4C-55A852AA8D0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a:extLst>
              <a:ext uri="{FF2B5EF4-FFF2-40B4-BE49-F238E27FC236}">
                <a16:creationId xmlns:a16="http://schemas.microsoft.com/office/drawing/2014/main" id="{650361CC-68AC-4A40-A828-7DD2DD3A3029}"/>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A0BDE416-DDA0-4A65-B805-B6E1792E6362}" type="datetimeFigureOut">
              <a:rPr lang="en-US"/>
              <a:pPr>
                <a:defRPr/>
              </a:pPr>
              <a:t>11/6/2025</a:t>
            </a:fld>
            <a:endParaRPr lang="en-US"/>
          </a:p>
        </p:txBody>
      </p:sp>
      <p:sp>
        <p:nvSpPr>
          <p:cNvPr id="5" name="Footer Placeholder 4">
            <a:extLst>
              <a:ext uri="{FF2B5EF4-FFF2-40B4-BE49-F238E27FC236}">
                <a16:creationId xmlns:a16="http://schemas.microsoft.com/office/drawing/2014/main" id="{492B8CAB-1E58-4E67-9997-1AAE1BE5178C}"/>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9E5ADB87-DA11-4348-A3EE-2DB7E5E56BD4}"/>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BABABA"/>
                </a:solidFill>
                <a:latin typeface="Calibri" panose="020F0502020204030204" pitchFamily="34" charset="0"/>
              </a:defRPr>
            </a:lvl1pPr>
          </a:lstStyle>
          <a:p>
            <a:fld id="{54583A84-D923-4B7F-A46B-793D7A8F484C}" type="slidenum">
              <a:rPr lang="en-US" altLang="sl-SI"/>
              <a:pPr/>
              <a:t>‹#›</a:t>
            </a:fld>
            <a:endParaRPr lang="en-US" altLang="sl-SI"/>
          </a:p>
        </p:txBody>
      </p:sp>
    </p:spTree>
    <p:extLst>
      <p:ext uri="{BB962C8B-B14F-4D97-AF65-F5344CB8AC3E}">
        <p14:creationId xmlns:p14="http://schemas.microsoft.com/office/powerpoint/2010/main" val="230282305"/>
      </p:ext>
    </p:extLst>
  </p:cSld>
  <p:clrMap bg1="lt1" tx1="dk1" bg2="lt2" tx2="dk2" accent1="accent1" accent2="accent2" accent3="accent3" accent4="accent4" accent5="accent5" accent6="accent6" hlink="hlink" folHlink="folHlink"/>
  <p:sldLayoutIdLst>
    <p:sldLayoutId id="2147483684" r:id="rId1"/>
  </p:sldLayoutIdLst>
  <p:txStyles>
    <p:titleStyle>
      <a:lvl1pPr algn="ctr" defTabSz="457200" rtl="0" eaLnBrk="1" fontAlgn="base" hangingPunct="1">
        <a:spcBef>
          <a:spcPct val="0"/>
        </a:spcBef>
        <a:spcAft>
          <a:spcPct val="0"/>
        </a:spcAft>
        <a:defRPr sz="44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anose="020F0502020204030204" pitchFamily="34" charset="0"/>
        </a:defRPr>
      </a:lvl2pPr>
      <a:lvl3pPr algn="ctr" defTabSz="457200" rtl="0" eaLnBrk="1" fontAlgn="base" hangingPunct="1">
        <a:spcBef>
          <a:spcPct val="0"/>
        </a:spcBef>
        <a:spcAft>
          <a:spcPct val="0"/>
        </a:spcAft>
        <a:defRPr sz="4400">
          <a:solidFill>
            <a:schemeClr val="tx1"/>
          </a:solidFill>
          <a:latin typeface="Calibri" panose="020F0502020204030204" pitchFamily="34" charset="0"/>
        </a:defRPr>
      </a:lvl3pPr>
      <a:lvl4pPr algn="ctr" defTabSz="457200" rtl="0" eaLnBrk="1" fontAlgn="base" hangingPunct="1">
        <a:spcBef>
          <a:spcPct val="0"/>
        </a:spcBef>
        <a:spcAft>
          <a:spcPct val="0"/>
        </a:spcAft>
        <a:defRPr sz="4400">
          <a:solidFill>
            <a:schemeClr val="tx1"/>
          </a:solidFill>
          <a:latin typeface="Calibri" panose="020F0502020204030204" pitchFamily="34" charset="0"/>
        </a:defRPr>
      </a:lvl4pPr>
      <a:lvl5pPr algn="ctr" defTabSz="457200" rtl="0" eaLnBrk="1" fontAlgn="base" hangingPunct="1">
        <a:spcBef>
          <a:spcPct val="0"/>
        </a:spcBef>
        <a:spcAft>
          <a:spcPct val="0"/>
        </a:spcAft>
        <a:defRPr sz="4400">
          <a:solidFill>
            <a:schemeClr val="tx1"/>
          </a:solidFill>
          <a:latin typeface="Calibri" panose="020F0502020204030204" pitchFamily="34" charset="0"/>
        </a:defRPr>
      </a:lvl5pPr>
      <a:lvl6pPr marL="457200" algn="ctr" defTabSz="457200" rtl="0" eaLnBrk="1" fontAlgn="base" hangingPunct="1">
        <a:spcBef>
          <a:spcPct val="0"/>
        </a:spcBef>
        <a:spcAft>
          <a:spcPct val="0"/>
        </a:spcAft>
        <a:defRPr sz="4400">
          <a:solidFill>
            <a:schemeClr val="tx1"/>
          </a:solidFill>
          <a:latin typeface="Calibri" panose="020F0502020204030204" pitchFamily="34" charset="0"/>
        </a:defRPr>
      </a:lvl6pPr>
      <a:lvl7pPr marL="914400" algn="ctr" defTabSz="457200" rtl="0" eaLnBrk="1" fontAlgn="base" hangingPunct="1">
        <a:spcBef>
          <a:spcPct val="0"/>
        </a:spcBef>
        <a:spcAft>
          <a:spcPct val="0"/>
        </a:spcAft>
        <a:defRPr sz="4400">
          <a:solidFill>
            <a:schemeClr val="tx1"/>
          </a:solidFill>
          <a:latin typeface="Calibri" panose="020F0502020204030204" pitchFamily="34" charset="0"/>
        </a:defRPr>
      </a:lvl7pPr>
      <a:lvl8pPr marL="1371600" algn="ctr" defTabSz="457200" rtl="0" eaLnBrk="1" fontAlgn="base" hangingPunct="1">
        <a:spcBef>
          <a:spcPct val="0"/>
        </a:spcBef>
        <a:spcAft>
          <a:spcPct val="0"/>
        </a:spcAft>
        <a:defRPr sz="4400">
          <a:solidFill>
            <a:schemeClr val="tx1"/>
          </a:solidFill>
          <a:latin typeface="Calibri" panose="020F0502020204030204" pitchFamily="34" charset="0"/>
        </a:defRPr>
      </a:lvl8pPr>
      <a:lvl9pPr marL="1828800" algn="ctr" defTabSz="457200"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32510A78-6501-4EAD-A3A0-FC9999BA7ACB}"/>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E480797C-E161-19CC-028D-EE17DA4BA6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899BEF0-E549-A596-54A8-59329D577E50}"/>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E1388ACF-100C-4F82-9F60-97A50D00CEA0}" type="datetimeFigureOut">
              <a:rPr lang="sl-SI" smtClean="0"/>
              <a:t>6. 11. 2025</a:t>
            </a:fld>
            <a:endParaRPr lang="sl-SI"/>
          </a:p>
        </p:txBody>
      </p:sp>
      <p:sp>
        <p:nvSpPr>
          <p:cNvPr id="5" name="Označba mesta noge 4">
            <a:extLst>
              <a:ext uri="{FF2B5EF4-FFF2-40B4-BE49-F238E27FC236}">
                <a16:creationId xmlns:a16="http://schemas.microsoft.com/office/drawing/2014/main" id="{835A0286-C615-2FB9-4BC3-4F44B7F06A2E}"/>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sl-SI"/>
          </a:p>
        </p:txBody>
      </p:sp>
      <p:sp>
        <p:nvSpPr>
          <p:cNvPr id="6" name="Označba mesta številke diapozitiva 5">
            <a:extLst>
              <a:ext uri="{FF2B5EF4-FFF2-40B4-BE49-F238E27FC236}">
                <a16:creationId xmlns:a16="http://schemas.microsoft.com/office/drawing/2014/main" id="{18D1CCF0-C35A-1E5B-5AE4-1B0168CA07BC}"/>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452D8E9E-9ADE-4B35-BC70-D54E6272850B}" type="slidenum">
              <a:rPr lang="sl-SI" smtClean="0"/>
              <a:t>‹#›</a:t>
            </a:fld>
            <a:endParaRPr lang="sl-SI"/>
          </a:p>
        </p:txBody>
      </p:sp>
    </p:spTree>
    <p:extLst>
      <p:ext uri="{BB962C8B-B14F-4D97-AF65-F5344CB8AC3E}">
        <p14:creationId xmlns:p14="http://schemas.microsoft.com/office/powerpoint/2010/main" val="393577888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a:extLst>
              <a:ext uri="{FF2B5EF4-FFF2-40B4-BE49-F238E27FC236}">
                <a16:creationId xmlns:a16="http://schemas.microsoft.com/office/drawing/2014/main" id="{795CD235-D1FB-4A03-B6BE-DBA7474A19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EF7EEC0E-A43C-43E5-939F-7DE4C4707E2D}"/>
              </a:ext>
            </a:extLst>
          </p:cNvPr>
          <p:cNvSpPr txBox="1"/>
          <p:nvPr/>
        </p:nvSpPr>
        <p:spPr>
          <a:xfrm>
            <a:off x="1282701" y="708025"/>
            <a:ext cx="1606551" cy="204788"/>
          </a:xfrm>
          <a:prstGeom prst="rect">
            <a:avLst/>
          </a:prstGeom>
          <a:noFill/>
        </p:spPr>
        <p:txBody>
          <a:bodyPr lIns="0" tIns="0" rIns="0" bIns="0">
            <a:spAutoFit/>
          </a:bodyPr>
          <a:lstStyle/>
          <a:p>
            <a:pPr fontAlgn="auto">
              <a:lnSpc>
                <a:spcPts val="840"/>
              </a:lnSpc>
              <a:spcBef>
                <a:spcPts val="0"/>
              </a:spcBef>
              <a:spcAft>
                <a:spcPts val="0"/>
              </a:spcAft>
              <a:defRPr/>
            </a:pPr>
            <a:r>
              <a:rPr lang="en-US" sz="700" dirty="0">
                <a:solidFill>
                  <a:schemeClr val="tx2"/>
                </a:solidFill>
                <a:latin typeface="Republika" pitchFamily="2" charset="-18"/>
                <a:cs typeface="Republika"/>
              </a:rPr>
              <a:t>REPUBLIKA SLOVENIJA</a:t>
            </a:r>
          </a:p>
          <a:p>
            <a:pPr fontAlgn="auto">
              <a:lnSpc>
                <a:spcPts val="840"/>
              </a:lnSpc>
              <a:spcBef>
                <a:spcPts val="0"/>
              </a:spcBef>
              <a:spcAft>
                <a:spcPts val="0"/>
              </a:spcAft>
              <a:defRPr/>
            </a:pPr>
            <a:r>
              <a:rPr lang="en-US" sz="700" b="1" dirty="0">
                <a:solidFill>
                  <a:schemeClr val="tx2"/>
                </a:solidFill>
                <a:latin typeface="Republika" pitchFamily="2" charset="-18"/>
                <a:cs typeface="Republika"/>
              </a:rPr>
              <a:t>MINISTRSTVO ZA PRIMER</a:t>
            </a:r>
          </a:p>
        </p:txBody>
      </p:sp>
      <p:pic>
        <p:nvPicPr>
          <p:cNvPr id="1028" name="Picture 8">
            <a:extLst>
              <a:ext uri="{FF2B5EF4-FFF2-40B4-BE49-F238E27FC236}">
                <a16:creationId xmlns:a16="http://schemas.microsoft.com/office/drawing/2014/main" id="{85CD2B49-FA47-4DC5-9F4C-55A852AA8D0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a:extLst>
              <a:ext uri="{FF2B5EF4-FFF2-40B4-BE49-F238E27FC236}">
                <a16:creationId xmlns:a16="http://schemas.microsoft.com/office/drawing/2014/main" id="{650361CC-68AC-4A40-A828-7DD2DD3A3029}"/>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A0BDE416-DDA0-4A65-B805-B6E1792E6362}" type="datetimeFigureOut">
              <a:rPr lang="en-US"/>
              <a:pPr>
                <a:defRPr/>
              </a:pPr>
              <a:t>11/6/2025</a:t>
            </a:fld>
            <a:endParaRPr lang="en-US"/>
          </a:p>
        </p:txBody>
      </p:sp>
      <p:sp>
        <p:nvSpPr>
          <p:cNvPr id="5" name="Footer Placeholder 4">
            <a:extLst>
              <a:ext uri="{FF2B5EF4-FFF2-40B4-BE49-F238E27FC236}">
                <a16:creationId xmlns:a16="http://schemas.microsoft.com/office/drawing/2014/main" id="{492B8CAB-1E58-4E67-9997-1AAE1BE5178C}"/>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9E5ADB87-DA11-4348-A3EE-2DB7E5E56BD4}"/>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BABABA"/>
                </a:solidFill>
                <a:latin typeface="Calibri" panose="020F0502020204030204" pitchFamily="34" charset="0"/>
              </a:defRPr>
            </a:lvl1pPr>
          </a:lstStyle>
          <a:p>
            <a:fld id="{54583A84-D923-4B7F-A46B-793D7A8F484C}" type="slidenum">
              <a:rPr lang="en-US" altLang="sl-SI"/>
              <a:pPr/>
              <a:t>‹#›</a:t>
            </a:fld>
            <a:endParaRPr lang="en-US" altLang="sl-SI"/>
          </a:p>
        </p:txBody>
      </p:sp>
    </p:spTree>
    <p:extLst>
      <p:ext uri="{BB962C8B-B14F-4D97-AF65-F5344CB8AC3E}">
        <p14:creationId xmlns:p14="http://schemas.microsoft.com/office/powerpoint/2010/main" val="2531957550"/>
      </p:ext>
    </p:extLst>
  </p:cSld>
  <p:clrMap bg1="lt1" tx1="dk1" bg2="lt2" tx2="dk2" accent1="accent1" accent2="accent2" accent3="accent3" accent4="accent4" accent5="accent5" accent6="accent6" hlink="hlink" folHlink="folHlink"/>
  <p:sldLayoutIdLst>
    <p:sldLayoutId id="2147483701" r:id="rId1"/>
  </p:sldLayoutIdLst>
  <p:txStyles>
    <p:titleStyle>
      <a:lvl1pPr algn="ctr" defTabSz="457200" rtl="0" eaLnBrk="1" fontAlgn="base" hangingPunct="1">
        <a:spcBef>
          <a:spcPct val="0"/>
        </a:spcBef>
        <a:spcAft>
          <a:spcPct val="0"/>
        </a:spcAft>
        <a:defRPr sz="44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anose="020F0502020204030204" pitchFamily="34" charset="0"/>
        </a:defRPr>
      </a:lvl2pPr>
      <a:lvl3pPr algn="ctr" defTabSz="457200" rtl="0" eaLnBrk="1" fontAlgn="base" hangingPunct="1">
        <a:spcBef>
          <a:spcPct val="0"/>
        </a:spcBef>
        <a:spcAft>
          <a:spcPct val="0"/>
        </a:spcAft>
        <a:defRPr sz="4400">
          <a:solidFill>
            <a:schemeClr val="tx1"/>
          </a:solidFill>
          <a:latin typeface="Calibri" panose="020F0502020204030204" pitchFamily="34" charset="0"/>
        </a:defRPr>
      </a:lvl3pPr>
      <a:lvl4pPr algn="ctr" defTabSz="457200" rtl="0" eaLnBrk="1" fontAlgn="base" hangingPunct="1">
        <a:spcBef>
          <a:spcPct val="0"/>
        </a:spcBef>
        <a:spcAft>
          <a:spcPct val="0"/>
        </a:spcAft>
        <a:defRPr sz="4400">
          <a:solidFill>
            <a:schemeClr val="tx1"/>
          </a:solidFill>
          <a:latin typeface="Calibri" panose="020F0502020204030204" pitchFamily="34" charset="0"/>
        </a:defRPr>
      </a:lvl4pPr>
      <a:lvl5pPr algn="ctr" defTabSz="457200" rtl="0" eaLnBrk="1" fontAlgn="base" hangingPunct="1">
        <a:spcBef>
          <a:spcPct val="0"/>
        </a:spcBef>
        <a:spcAft>
          <a:spcPct val="0"/>
        </a:spcAft>
        <a:defRPr sz="4400">
          <a:solidFill>
            <a:schemeClr val="tx1"/>
          </a:solidFill>
          <a:latin typeface="Calibri" panose="020F0502020204030204" pitchFamily="34" charset="0"/>
        </a:defRPr>
      </a:lvl5pPr>
      <a:lvl6pPr marL="457200" algn="ctr" defTabSz="457200" rtl="0" eaLnBrk="1" fontAlgn="base" hangingPunct="1">
        <a:spcBef>
          <a:spcPct val="0"/>
        </a:spcBef>
        <a:spcAft>
          <a:spcPct val="0"/>
        </a:spcAft>
        <a:defRPr sz="4400">
          <a:solidFill>
            <a:schemeClr val="tx1"/>
          </a:solidFill>
          <a:latin typeface="Calibri" panose="020F0502020204030204" pitchFamily="34" charset="0"/>
        </a:defRPr>
      </a:lvl6pPr>
      <a:lvl7pPr marL="914400" algn="ctr" defTabSz="457200" rtl="0" eaLnBrk="1" fontAlgn="base" hangingPunct="1">
        <a:spcBef>
          <a:spcPct val="0"/>
        </a:spcBef>
        <a:spcAft>
          <a:spcPct val="0"/>
        </a:spcAft>
        <a:defRPr sz="4400">
          <a:solidFill>
            <a:schemeClr val="tx1"/>
          </a:solidFill>
          <a:latin typeface="Calibri" panose="020F0502020204030204" pitchFamily="34" charset="0"/>
        </a:defRPr>
      </a:lvl7pPr>
      <a:lvl8pPr marL="1371600" algn="ctr" defTabSz="457200" rtl="0" eaLnBrk="1" fontAlgn="base" hangingPunct="1">
        <a:spcBef>
          <a:spcPct val="0"/>
        </a:spcBef>
        <a:spcAft>
          <a:spcPct val="0"/>
        </a:spcAft>
        <a:defRPr sz="4400">
          <a:solidFill>
            <a:schemeClr val="tx1"/>
          </a:solidFill>
          <a:latin typeface="Calibri" panose="020F0502020204030204" pitchFamily="34" charset="0"/>
        </a:defRPr>
      </a:lvl8pPr>
      <a:lvl9pPr marL="1828800" algn="ctr" defTabSz="457200"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CA215135-E512-49F2-B0CC-3A88252C459C}"/>
              </a:ext>
            </a:extLst>
          </p:cNvPr>
          <p:cNvSpPr>
            <a:spLocks noGrp="1"/>
          </p:cNvSpPr>
          <p:nvPr>
            <p:ph type="title"/>
          </p:nvPr>
        </p:nvSpPr>
        <p:spPr bwMode="auto">
          <a:xfrm>
            <a:off x="1295400" y="1547813"/>
            <a:ext cx="7152599"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r>
              <a:rPr lang="en-US" altLang="sl-SI"/>
              <a:t>Click to edit Master title style</a:t>
            </a:r>
            <a:endParaRPr lang="sl-SI" altLang="sl-SI"/>
          </a:p>
        </p:txBody>
      </p:sp>
      <p:sp>
        <p:nvSpPr>
          <p:cNvPr id="2051" name="Text Placeholder 2">
            <a:extLst>
              <a:ext uri="{FF2B5EF4-FFF2-40B4-BE49-F238E27FC236}">
                <a16:creationId xmlns:a16="http://schemas.microsoft.com/office/drawing/2014/main" id="{E23B5093-B434-49DC-ACDE-C3BBFF5AB991}"/>
              </a:ext>
            </a:extLst>
          </p:cNvPr>
          <p:cNvSpPr>
            <a:spLocks noGrp="1"/>
          </p:cNvSpPr>
          <p:nvPr>
            <p:ph type="body" idx="1"/>
          </p:nvPr>
        </p:nvSpPr>
        <p:spPr bwMode="auto">
          <a:xfrm>
            <a:off x="1295400" y="3240088"/>
            <a:ext cx="9601200"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sl-SI"/>
              <a:t>Click to edit Master text styles</a:t>
            </a:r>
          </a:p>
          <a:p>
            <a:pPr lvl="1"/>
            <a:r>
              <a:rPr lang="en-US" altLang="sl-SI"/>
              <a:t>Second level</a:t>
            </a:r>
          </a:p>
          <a:p>
            <a:pPr lvl="2"/>
            <a:r>
              <a:rPr lang="en-US" altLang="sl-SI"/>
              <a:t>Third level</a:t>
            </a:r>
          </a:p>
          <a:p>
            <a:pPr lvl="3"/>
            <a:r>
              <a:rPr lang="en-US" altLang="sl-SI"/>
              <a:t>Fourth level</a:t>
            </a:r>
          </a:p>
          <a:p>
            <a:pPr lvl="4"/>
            <a:r>
              <a:rPr lang="en-US" altLang="sl-SI"/>
              <a:t>Fifth level</a:t>
            </a:r>
            <a:endParaRPr lang="sl-SI" altLang="sl-SI"/>
          </a:p>
        </p:txBody>
      </p:sp>
      <p:sp>
        <p:nvSpPr>
          <p:cNvPr id="4" name="Date Placeholder 3">
            <a:extLst>
              <a:ext uri="{FF2B5EF4-FFF2-40B4-BE49-F238E27FC236}">
                <a16:creationId xmlns:a16="http://schemas.microsoft.com/office/drawing/2014/main" id="{2072F61E-3D53-4FC8-A9F2-77697CBDEE2A}"/>
              </a:ext>
            </a:extLst>
          </p:cNvPr>
          <p:cNvSpPr>
            <a:spLocks noGrp="1"/>
          </p:cNvSpPr>
          <p:nvPr>
            <p:ph type="dt" sz="half" idx="2"/>
          </p:nvPr>
        </p:nvSpPr>
        <p:spPr>
          <a:xfrm>
            <a:off x="1295400" y="6356351"/>
            <a:ext cx="2110317"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BDDD9C46-BA7D-4046-940C-BA84B48D21CB}" type="datetimeFigureOut">
              <a:rPr lang="sl-SI"/>
              <a:pPr>
                <a:defRPr/>
              </a:pPr>
              <a:t>6. 11. 2025</a:t>
            </a:fld>
            <a:endParaRPr lang="sl-SI" dirty="0"/>
          </a:p>
        </p:txBody>
      </p:sp>
      <p:sp>
        <p:nvSpPr>
          <p:cNvPr id="5" name="Footer Placeholder 4">
            <a:extLst>
              <a:ext uri="{FF2B5EF4-FFF2-40B4-BE49-F238E27FC236}">
                <a16:creationId xmlns:a16="http://schemas.microsoft.com/office/drawing/2014/main" id="{81CA0361-ABA5-43F3-B47C-D5BD2D35EF86}"/>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sl-SI"/>
          </a:p>
        </p:txBody>
      </p:sp>
      <p:sp>
        <p:nvSpPr>
          <p:cNvPr id="6" name="Slide Number Placeholder 5">
            <a:extLst>
              <a:ext uri="{FF2B5EF4-FFF2-40B4-BE49-F238E27FC236}">
                <a16:creationId xmlns:a16="http://schemas.microsoft.com/office/drawing/2014/main" id="{118C4BC4-91FC-40C9-AC6D-53863ADDBC25}"/>
              </a:ext>
            </a:extLst>
          </p:cNvPr>
          <p:cNvSpPr>
            <a:spLocks noGrp="1"/>
          </p:cNvSpPr>
          <p:nvPr>
            <p:ph type="sldNum" sz="quarter" idx="4"/>
          </p:nvPr>
        </p:nvSpPr>
        <p:spPr>
          <a:xfrm>
            <a:off x="8737600" y="6356351"/>
            <a:ext cx="2144184"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BABABA"/>
                </a:solidFill>
              </a:defRPr>
            </a:lvl1pPr>
          </a:lstStyle>
          <a:p>
            <a:fld id="{6773C2B9-FBE0-4C1D-BBEB-0D7980688F08}" type="slidenum">
              <a:rPr lang="sl-SI" altLang="sl-SI"/>
              <a:pPr/>
              <a:t>‹#›</a:t>
            </a:fld>
            <a:endParaRPr lang="sl-SI" altLang="sl-SI"/>
          </a:p>
        </p:txBody>
      </p:sp>
      <p:sp>
        <p:nvSpPr>
          <p:cNvPr id="9" name="TextBox 8">
            <a:extLst>
              <a:ext uri="{FF2B5EF4-FFF2-40B4-BE49-F238E27FC236}">
                <a16:creationId xmlns:a16="http://schemas.microsoft.com/office/drawing/2014/main" id="{A29E0CF9-E040-4A95-A45E-E8B92D9D631E}"/>
              </a:ext>
            </a:extLst>
          </p:cNvPr>
          <p:cNvSpPr txBox="1"/>
          <p:nvPr/>
        </p:nvSpPr>
        <p:spPr>
          <a:xfrm>
            <a:off x="1075267" y="708026"/>
            <a:ext cx="2882900" cy="212725"/>
          </a:xfrm>
          <a:prstGeom prst="rect">
            <a:avLst/>
          </a:prstGeom>
          <a:noFill/>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nSpc>
                <a:spcPts val="838"/>
              </a:lnSpc>
            </a:pPr>
            <a:r>
              <a:rPr lang="en-US" altLang="sl-SI" sz="700" dirty="0">
                <a:solidFill>
                  <a:schemeClr val="tx2"/>
                </a:solidFill>
                <a:latin typeface="Republika" panose="02000506040000020004" pitchFamily="2" charset="-18"/>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2056" name="Picture 9">
            <a:extLst>
              <a:ext uri="{FF2B5EF4-FFF2-40B4-BE49-F238E27FC236}">
                <a16:creationId xmlns:a16="http://schemas.microsoft.com/office/drawing/2014/main" id="{A7FCC9FE-971E-4794-8EF4-73B9A35BFD8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363897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Lst>
  <p:txStyles>
    <p:title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63024" y="201625"/>
            <a:ext cx="10143067" cy="430887"/>
          </a:xfrm>
          <a:prstGeom prst="rect">
            <a:avLst/>
          </a:prstGeom>
        </p:spPr>
        <p:txBody>
          <a:bodyPr wrap="square" lIns="0" tIns="0" rIns="0" bIns="0">
            <a:spAutoFit/>
          </a:bodyPr>
          <a:lstStyle>
            <a:lvl1pPr>
              <a:defRPr sz="2800" b="1" i="0">
                <a:solidFill>
                  <a:srgbClr val="006FC0"/>
                </a:solidFill>
                <a:latin typeface="Calibri"/>
                <a:cs typeface="Calibri"/>
              </a:defRPr>
            </a:lvl1pPr>
          </a:lstStyle>
          <a:p>
            <a:endParaRPr/>
          </a:p>
        </p:txBody>
      </p:sp>
      <p:sp>
        <p:nvSpPr>
          <p:cNvPr id="3" name="Holder 3"/>
          <p:cNvSpPr>
            <a:spLocks noGrp="1"/>
          </p:cNvSpPr>
          <p:nvPr>
            <p:ph type="body" idx="1"/>
          </p:nvPr>
        </p:nvSpPr>
        <p:spPr>
          <a:xfrm>
            <a:off x="474404" y="1447648"/>
            <a:ext cx="11258973" cy="307777"/>
          </a:xfrm>
          <a:prstGeom prst="rect">
            <a:avLst/>
          </a:prstGeom>
        </p:spPr>
        <p:txBody>
          <a:bodyPr wrap="square" lIns="0" tIns="0" rIns="0" bIns="0">
            <a:spAutoFit/>
          </a:bodyPr>
          <a:lstStyle>
            <a:lvl1pPr>
              <a:defRPr sz="2000" b="0" i="1">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11/6/2025</a:t>
            </a:fld>
            <a:endParaRPr lang="en-US"/>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37160005"/>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3.xml"/></Relationships>
</file>

<file path=ppt/slides/_rels/slide1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4.xml"/><Relationship Id="rId1" Type="http://schemas.openxmlformats.org/officeDocument/2006/relationships/slideLayout" Target="../slideLayouts/slideLayout25.xml"/><Relationship Id="rId5" Type="http://schemas.openxmlformats.org/officeDocument/2006/relationships/image" Target="../media/image25.PNG"/><Relationship Id="rId4" Type="http://schemas.openxmlformats.org/officeDocument/2006/relationships/image" Target="../media/image24.PNG"/></Relationships>
</file>

<file path=ppt/slides/_rels/slide1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5.xml"/><Relationship Id="rId1" Type="http://schemas.openxmlformats.org/officeDocument/2006/relationships/slideLayout" Target="../slideLayouts/slideLayout25.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5.xml"/></Relationships>
</file>

<file path=ppt/slides/_rels/slide1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7.xml"/><Relationship Id="rId1" Type="http://schemas.openxmlformats.org/officeDocument/2006/relationships/slideLayout" Target="../slideLayouts/slideLayout25.xml"/></Relationships>
</file>

<file path=ppt/slides/_rels/slide11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jpeg"/><Relationship Id="rId7" Type="http://schemas.openxmlformats.org/officeDocument/2006/relationships/image" Target="../media/image32.jpg"/><Relationship Id="rId2" Type="http://schemas.openxmlformats.org/officeDocument/2006/relationships/notesSlide" Target="../notesSlides/notesSlide58.xml"/><Relationship Id="rId1" Type="http://schemas.openxmlformats.org/officeDocument/2006/relationships/slideLayout" Target="../slideLayouts/slideLayout24.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g"/></Relationships>
</file>

<file path=ppt/slides/_rels/slide1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9.xml"/><Relationship Id="rId1" Type="http://schemas.openxmlformats.org/officeDocument/2006/relationships/slideLayout" Target="../slideLayouts/slideLayout24.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g"/></Relationships>
</file>

<file path=ppt/slides/_rels/slide118.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3.png"/><Relationship Id="rId2" Type="http://schemas.openxmlformats.org/officeDocument/2006/relationships/notesSlide" Target="../notesSlides/notesSlide60.xml"/><Relationship Id="rId1" Type="http://schemas.openxmlformats.org/officeDocument/2006/relationships/slideLayout" Target="../slideLayouts/slideLayout24.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g"/></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9.xml"/><Relationship Id="rId4" Type="http://schemas.openxmlformats.org/officeDocument/2006/relationships/image" Target="../media/image6.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6.xml"/></Relationships>
</file>

<file path=ppt/slides/_rels/slide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9.xml"/></Relationships>
</file>

<file path=ppt/slides/_rels/slide7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1.xml"/><Relationship Id="rId1" Type="http://schemas.openxmlformats.org/officeDocument/2006/relationships/slideLayout" Target="../slideLayouts/slideLayout29.xml"/><Relationship Id="rId4" Type="http://schemas.openxmlformats.org/officeDocument/2006/relationships/image" Target="../media/image13.jpg"/></Relationships>
</file>

<file path=ppt/slides/_rels/slide7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29.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9.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9.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9.xml"/></Relationships>
</file>

<file path=ppt/slides/_rels/slide7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7.xml"/><Relationship Id="rId1" Type="http://schemas.openxmlformats.org/officeDocument/2006/relationships/slideLayout" Target="../slideLayouts/slideLayout29.xml"/><Relationship Id="rId5" Type="http://schemas.openxmlformats.org/officeDocument/2006/relationships/image" Target="../media/image17.jpg"/><Relationship Id="rId4" Type="http://schemas.openxmlformats.org/officeDocument/2006/relationships/image" Target="../media/image16.jpg"/></Relationships>
</file>

<file path=ppt/slides/_rels/slide7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6.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9.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9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1C50E62-1431-75DA-50F1-80C13D19721B}"/>
              </a:ext>
            </a:extLst>
          </p:cNvPr>
          <p:cNvSpPr>
            <a:spLocks noGrp="1"/>
          </p:cNvSpPr>
          <p:nvPr>
            <p:ph type="ctrTitle"/>
          </p:nvPr>
        </p:nvSpPr>
        <p:spPr>
          <a:xfrm>
            <a:off x="1296000" y="1547999"/>
            <a:ext cx="9862538" cy="4209863"/>
          </a:xfrm>
        </p:spPr>
        <p:txBody>
          <a:bodyPr/>
          <a:lstStyle/>
          <a:p>
            <a:pPr algn="ctr"/>
            <a:r>
              <a:rPr lang="sl-SI" dirty="0">
                <a:solidFill>
                  <a:schemeClr val="accent5">
                    <a:lumMod val="75000"/>
                  </a:schemeClr>
                </a:solidFill>
              </a:rPr>
              <a:t>PREDSTAVITEV NOVEL </a:t>
            </a:r>
            <a:br>
              <a:rPr lang="sl-SI" dirty="0">
                <a:solidFill>
                  <a:schemeClr val="accent5">
                    <a:lumMod val="75000"/>
                  </a:schemeClr>
                </a:solidFill>
              </a:rPr>
            </a:br>
            <a:r>
              <a:rPr lang="sl-SI" dirty="0">
                <a:solidFill>
                  <a:schemeClr val="accent5">
                    <a:lumMod val="75000"/>
                  </a:schemeClr>
                </a:solidFill>
              </a:rPr>
              <a:t>ZAKONA O UREJANJU PROSTORA IN GRADBENEGA ZAKONA </a:t>
            </a:r>
            <a:br>
              <a:rPr lang="sl-SI" dirty="0">
                <a:solidFill>
                  <a:schemeClr val="accent5">
                    <a:lumMod val="75000"/>
                  </a:schemeClr>
                </a:solidFill>
              </a:rPr>
            </a:br>
            <a:r>
              <a:rPr lang="sl-SI" dirty="0">
                <a:solidFill>
                  <a:schemeClr val="accent5">
                    <a:lumMod val="75000"/>
                  </a:schemeClr>
                </a:solidFill>
              </a:rPr>
              <a:t>(ZUreP-3C in GZ-1B)</a:t>
            </a:r>
            <a:br>
              <a:rPr lang="sl-SI" dirty="0">
                <a:solidFill>
                  <a:schemeClr val="accent5">
                    <a:lumMod val="75000"/>
                  </a:schemeClr>
                </a:solidFill>
              </a:rPr>
            </a:br>
            <a:br>
              <a:rPr lang="sl-SI" dirty="0">
                <a:solidFill>
                  <a:schemeClr val="accent5">
                    <a:lumMod val="75000"/>
                  </a:schemeClr>
                </a:solidFill>
              </a:rPr>
            </a:br>
            <a:r>
              <a:rPr lang="sl-SI" sz="2400" dirty="0">
                <a:solidFill>
                  <a:schemeClr val="accent5">
                    <a:lumMod val="75000"/>
                  </a:schemeClr>
                </a:solidFill>
              </a:rPr>
              <a:t>Ministrstvo za naravne vire in prostor</a:t>
            </a:r>
            <a:br>
              <a:rPr lang="sl-SI" sz="2400" dirty="0">
                <a:solidFill>
                  <a:schemeClr val="accent5">
                    <a:lumMod val="75000"/>
                  </a:schemeClr>
                </a:solidFill>
              </a:rPr>
            </a:br>
            <a:r>
              <a:rPr lang="sl-SI" sz="2400" dirty="0">
                <a:solidFill>
                  <a:schemeClr val="accent5">
                    <a:lumMod val="75000"/>
                  </a:schemeClr>
                </a:solidFill>
              </a:rPr>
              <a:t>3. 11. 2025</a:t>
            </a:r>
            <a:br>
              <a:rPr lang="sl-SI" sz="2400" dirty="0">
                <a:solidFill>
                  <a:schemeClr val="accent5">
                    <a:lumMod val="75000"/>
                  </a:schemeClr>
                </a:solidFill>
              </a:rPr>
            </a:br>
            <a:r>
              <a:rPr lang="sl-SI" sz="2400" dirty="0">
                <a:solidFill>
                  <a:schemeClr val="accent5">
                    <a:lumMod val="75000"/>
                  </a:schemeClr>
                </a:solidFill>
              </a:rPr>
              <a:t>Dvorana Smelt, Dunajska 160, Ljubljana</a:t>
            </a:r>
            <a:endParaRPr lang="sl-SI" dirty="0">
              <a:solidFill>
                <a:schemeClr val="accent5">
                  <a:lumMod val="75000"/>
                </a:schemeClr>
              </a:solidFill>
            </a:endParaRPr>
          </a:p>
        </p:txBody>
      </p:sp>
    </p:spTree>
    <p:extLst>
      <p:ext uri="{BB962C8B-B14F-4D97-AF65-F5344CB8AC3E}">
        <p14:creationId xmlns:p14="http://schemas.microsoft.com/office/powerpoint/2010/main" val="1162151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B2876-923F-3A8D-1BA2-20E05A386583}"/>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058068BF-10C7-5460-3811-2C08FFE00A37}"/>
              </a:ext>
            </a:extLst>
          </p:cNvPr>
          <p:cNvSpPr>
            <a:spLocks noGrp="1"/>
          </p:cNvSpPr>
          <p:nvPr>
            <p:ph idx="4294967295"/>
          </p:nvPr>
        </p:nvSpPr>
        <p:spPr>
          <a:xfrm>
            <a:off x="1347537" y="1302785"/>
            <a:ext cx="9448799" cy="4408204"/>
          </a:xfrm>
        </p:spPr>
        <p:txBody>
          <a:bodyPr rtlCol="0">
            <a:noAutofit/>
          </a:bodyPr>
          <a:lstStyle/>
          <a:p>
            <a:pPr marL="0" indent="0">
              <a:buNone/>
            </a:pPr>
            <a:r>
              <a:rPr lang="sl-SI" sz="2800" b="1" dirty="0">
                <a:solidFill>
                  <a:schemeClr val="accent2"/>
                </a:solidFill>
              </a:rPr>
              <a:t>3 LOKACIJSKA PREVERITEV</a:t>
            </a:r>
          </a:p>
          <a:p>
            <a:pPr marL="0" indent="0">
              <a:buNone/>
            </a:pPr>
            <a:endParaRPr lang="sl-SI" sz="2400" dirty="0">
              <a:solidFill>
                <a:schemeClr val="tx1">
                  <a:lumMod val="75000"/>
                </a:schemeClr>
              </a:solidFill>
            </a:endParaRPr>
          </a:p>
          <a:p>
            <a:pPr marL="0" indent="0">
              <a:buNone/>
            </a:pPr>
            <a:r>
              <a:rPr lang="sl-SI" sz="2800" b="1" dirty="0">
                <a:solidFill>
                  <a:schemeClr val="accent1"/>
                </a:solidFill>
              </a:rPr>
              <a:t>Omogočanje začasne rabe prostora (137. člen, 285. in 291.a člen)</a:t>
            </a:r>
            <a:endParaRPr lang="sl-SI" sz="2800" dirty="0">
              <a:solidFill>
                <a:schemeClr val="accent1"/>
              </a:solidFill>
            </a:endParaRPr>
          </a:p>
          <a:p>
            <a:pPr lvl="0">
              <a:buFont typeface="Wingdings" panose="05000000000000000000" pitchFamily="2" charset="2"/>
              <a:buChar char="Ø"/>
            </a:pPr>
            <a:r>
              <a:rPr lang="sl-SI" sz="2000" dirty="0">
                <a:solidFill>
                  <a:schemeClr val="tx1">
                    <a:lumMod val="75000"/>
                  </a:schemeClr>
                </a:solidFill>
              </a:rPr>
              <a:t>137. člen ni spremenjen (enaki pogoji),</a:t>
            </a:r>
          </a:p>
          <a:p>
            <a:pPr lvl="0">
              <a:buFont typeface="Wingdings" panose="05000000000000000000" pitchFamily="2" charset="2"/>
              <a:buChar char="Ø"/>
            </a:pPr>
            <a:r>
              <a:rPr lang="sl-SI" sz="2000" dirty="0">
                <a:solidFill>
                  <a:schemeClr val="tx1">
                    <a:lumMod val="75000"/>
                  </a:schemeClr>
                </a:solidFill>
              </a:rPr>
              <a:t>dodan je inšpekcijski ukrep, če se ureditev ne odstrani po preteku roka za začasno rabo, določeno v sklepu o lokacijski preveritvi (ne dlje kot 7 let).</a:t>
            </a:r>
          </a:p>
          <a:p>
            <a:pPr>
              <a:buFont typeface="Wingdings" panose="05000000000000000000" pitchFamily="2" charset="2"/>
              <a:buChar char="Ø"/>
            </a:pPr>
            <a:endParaRPr lang="sl-SI" sz="2400" b="1" dirty="0">
              <a:solidFill>
                <a:schemeClr val="accent1"/>
              </a:solidFill>
            </a:endParaRP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10028994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6A7F377-C761-A207-D44B-9A144C9BDD60}"/>
              </a:ext>
            </a:extLst>
          </p:cNvPr>
          <p:cNvSpPr>
            <a:spLocks noGrp="1"/>
          </p:cNvSpPr>
          <p:nvPr>
            <p:ph type="ctrTitle"/>
          </p:nvPr>
        </p:nvSpPr>
        <p:spPr>
          <a:xfrm>
            <a:off x="1167319" y="1148505"/>
            <a:ext cx="10137989" cy="680295"/>
          </a:xfrm>
        </p:spPr>
        <p:txBody>
          <a:bodyPr/>
          <a:lstStyle/>
          <a:p>
            <a:r>
              <a:rPr lang="sl-SI" sz="2800" dirty="0">
                <a:solidFill>
                  <a:schemeClr val="accent2"/>
                </a:solidFill>
              </a:rPr>
              <a:t>PRIJAVA ZAČETKA GRADNJE </a:t>
            </a:r>
            <a:br>
              <a:rPr lang="sl-SI" sz="3600" dirty="0">
                <a:solidFill>
                  <a:schemeClr val="accent2"/>
                </a:solidFill>
              </a:rPr>
            </a:br>
            <a:endParaRPr lang="sl-SI" sz="3600" dirty="0">
              <a:solidFill>
                <a:schemeClr val="accent2"/>
              </a:solidFill>
            </a:endParaRPr>
          </a:p>
        </p:txBody>
      </p:sp>
      <p:sp>
        <p:nvSpPr>
          <p:cNvPr id="4" name="PoljeZBesedilom 3">
            <a:extLst>
              <a:ext uri="{FF2B5EF4-FFF2-40B4-BE49-F238E27FC236}">
                <a16:creationId xmlns:a16="http://schemas.microsoft.com/office/drawing/2014/main" id="{0A0D7752-6EBB-CE46-2249-4A43265F9034}"/>
              </a:ext>
            </a:extLst>
          </p:cNvPr>
          <p:cNvSpPr txBox="1"/>
          <p:nvPr/>
        </p:nvSpPr>
        <p:spPr>
          <a:xfrm>
            <a:off x="1066801" y="1933036"/>
            <a:ext cx="10058398" cy="4031873"/>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PRIJAVA ZAČETKA GRADNJE v sistem eGraditev obvezna</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 le za:</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gradnje, za katere je treba pridobiti GD,</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odstranitev zahtevnega ali manj zahtevnega objekta,</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izvedbo manjše rekonstrukcije (čez 5 let) in</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nujno rekonstrukcijo. </a:t>
            </a: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PRIGLASITEV GRADNJE NA OBČINO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(sistem eGraditev ne podpira prijave na občino):</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priglasitev začasnega skladiščnega objekta (šesti odstavek 284. člena ZUreP-3) in izdaja soglasja občine, če gre za objekt na območju, ki se ureja z občinskim PIA.</a:t>
            </a:r>
          </a:p>
          <a:p>
            <a:pPr marL="1200150" marR="0" lvl="2"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Občina za začasni skladiščni objekt lahko odmeri plačilo komunalne opreme za začasni objekt.</a:t>
            </a:r>
          </a:p>
          <a:p>
            <a:pPr marL="1200150" marR="0" lvl="2"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Inšpekcijski nadzor nad odstranitvijo objekta po preteku časa: občinski inšpektor.</a:t>
            </a:r>
          </a:p>
          <a:p>
            <a:pPr marL="3657600" marR="0" lvl="8"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Priglasitev stavbe, ki je enostavni objekt na občino je obvezna le, če občina v odloku (drugi odstavek 284. člena ZUreP-3) tako določi.</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4282592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785D1B-45BB-CB3D-C63E-A108F45CEC98}"/>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50C56FEE-6FB1-F084-1F11-E0A8AD12AE5A}"/>
              </a:ext>
            </a:extLst>
          </p:cNvPr>
          <p:cNvSpPr>
            <a:spLocks noGrp="1"/>
          </p:cNvSpPr>
          <p:nvPr>
            <p:ph type="ctrTitle"/>
          </p:nvPr>
        </p:nvSpPr>
        <p:spPr>
          <a:xfrm>
            <a:off x="1246910" y="1148505"/>
            <a:ext cx="10058398" cy="1017646"/>
          </a:xfrm>
        </p:spPr>
        <p:txBody>
          <a:bodyPr/>
          <a:lstStyle/>
          <a:p>
            <a:r>
              <a:rPr lang="sl-SI" sz="2800" dirty="0">
                <a:solidFill>
                  <a:schemeClr val="accent2"/>
                </a:solidFill>
              </a:rPr>
              <a:t>MANJŠA DOPUSTNA ODSTOPANJA OD GRADBENEGA DOVOLJENJA</a:t>
            </a:r>
          </a:p>
        </p:txBody>
      </p:sp>
      <p:sp>
        <p:nvSpPr>
          <p:cNvPr id="4" name="PoljeZBesedilom 3">
            <a:extLst>
              <a:ext uri="{FF2B5EF4-FFF2-40B4-BE49-F238E27FC236}">
                <a16:creationId xmlns:a16="http://schemas.microsoft.com/office/drawing/2014/main" id="{7BDE7886-C11E-19FB-0181-8F85734D186B}"/>
              </a:ext>
            </a:extLst>
          </p:cNvPr>
          <p:cNvSpPr txBox="1"/>
          <p:nvPr/>
        </p:nvSpPr>
        <p:spPr>
          <a:xfrm>
            <a:off x="1066801" y="2333150"/>
            <a:ext cx="10058398" cy="378565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ODSTOPANJE JE DOPUSTNO,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če (prvi odstavek 79. člena):</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sta objekt in gradbena parcela skladna z določbami prostorskega izvedbenega akta (</a:t>
            </a: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dodana možnost uporabe novega prostorskega akta</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objekt in gradbena parcela ne posegata na druga zemljišča,</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je skladno s predpisi s področja mnenjedajalcev,</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so izpolnjene bistvene in druge zahteve iz predpisov,</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je zagotovljena minimalna komunalna oskrba (</a:t>
            </a: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dodana možnost, da se način oskrbe spremeni</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 in </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ni spremembe glede klasifikacije in se objekt ne razvrsti v višjo zahtevnost objekta.</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PO NOVEM:</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dodani pogoji prilagojeni vrsti objekta (drugi, tretji in četrti odstavek 79. člena)</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dodana je možnost predložitve novega soglasja soseda</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mnenje občine glede skladnosti, le če obstaja upravičen dvom</a:t>
            </a: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0504263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50A086D-6602-F9E3-ACD0-D94285347EEA}"/>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46A10461-2793-3D24-3511-17385C032ACC}"/>
              </a:ext>
            </a:extLst>
          </p:cNvPr>
          <p:cNvSpPr>
            <a:spLocks noGrp="1"/>
          </p:cNvSpPr>
          <p:nvPr>
            <p:ph type="ctrTitle"/>
          </p:nvPr>
        </p:nvSpPr>
        <p:spPr>
          <a:xfrm>
            <a:off x="1431636" y="1148505"/>
            <a:ext cx="8326508" cy="1017646"/>
          </a:xfrm>
        </p:spPr>
        <p:txBody>
          <a:bodyPr/>
          <a:lstStyle/>
          <a:p>
            <a:pPr>
              <a:spcBef>
                <a:spcPct val="20000"/>
              </a:spcBef>
            </a:pPr>
            <a:r>
              <a:rPr lang="sl-SI" sz="2800" dirty="0">
                <a:solidFill>
                  <a:schemeClr val="accent2"/>
                </a:solidFill>
                <a:ea typeface="+mn-ea"/>
              </a:rPr>
              <a:t>RAZLIKA MED DOMNEVO IN LEGALIZACIJO </a:t>
            </a:r>
          </a:p>
        </p:txBody>
      </p:sp>
      <p:sp>
        <p:nvSpPr>
          <p:cNvPr id="4" name="PoljeZBesedilom 3">
            <a:extLst>
              <a:ext uri="{FF2B5EF4-FFF2-40B4-BE49-F238E27FC236}">
                <a16:creationId xmlns:a16="http://schemas.microsoft.com/office/drawing/2014/main" id="{7087DD00-3D63-714D-8E40-F6CB189D82B8}"/>
              </a:ext>
            </a:extLst>
          </p:cNvPr>
          <p:cNvSpPr txBox="1"/>
          <p:nvPr/>
        </p:nvSpPr>
        <p:spPr>
          <a:xfrm>
            <a:off x="997529" y="2421652"/>
            <a:ext cx="7963592" cy="2831544"/>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p:txBody>
      </p:sp>
      <p:graphicFrame>
        <p:nvGraphicFramePr>
          <p:cNvPr id="6" name="Diagram 5">
            <a:extLst>
              <a:ext uri="{FF2B5EF4-FFF2-40B4-BE49-F238E27FC236}">
                <a16:creationId xmlns:a16="http://schemas.microsoft.com/office/drawing/2014/main" id="{AD0891DF-7611-C2F8-FFBC-3F2A805E3F7D}"/>
              </a:ext>
            </a:extLst>
          </p:cNvPr>
          <p:cNvGraphicFramePr/>
          <p:nvPr>
            <p:extLst>
              <p:ext uri="{D42A27DB-BD31-4B8C-83A1-F6EECF244321}">
                <p14:modId xmlns:p14="http://schemas.microsoft.com/office/powerpoint/2010/main" val="4192621012"/>
              </p:ext>
            </p:extLst>
          </p:nvPr>
        </p:nvGraphicFramePr>
        <p:xfrm>
          <a:off x="1237083" y="2285385"/>
          <a:ext cx="9402619" cy="2831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904879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6A7F377-C761-A207-D44B-9A144C9BDD60}"/>
              </a:ext>
            </a:extLst>
          </p:cNvPr>
          <p:cNvSpPr>
            <a:spLocks noGrp="1"/>
          </p:cNvSpPr>
          <p:nvPr>
            <p:ph type="ctrTitle"/>
          </p:nvPr>
        </p:nvSpPr>
        <p:spPr>
          <a:xfrm>
            <a:off x="1021404" y="1148505"/>
            <a:ext cx="8736740" cy="748389"/>
          </a:xfrm>
        </p:spPr>
        <p:txBody>
          <a:bodyPr/>
          <a:lstStyle/>
          <a:p>
            <a:r>
              <a:rPr lang="sl-SI" sz="2800" dirty="0">
                <a:solidFill>
                  <a:schemeClr val="accent2"/>
                </a:solidFill>
              </a:rPr>
              <a:t>ODLOČBA O LEGALIZACIJI</a:t>
            </a:r>
          </a:p>
        </p:txBody>
      </p:sp>
      <p:sp>
        <p:nvSpPr>
          <p:cNvPr id="4" name="PoljeZBesedilom 3">
            <a:extLst>
              <a:ext uri="{FF2B5EF4-FFF2-40B4-BE49-F238E27FC236}">
                <a16:creationId xmlns:a16="http://schemas.microsoft.com/office/drawing/2014/main" id="{0A0D7752-6EBB-CE46-2249-4A43265F9034}"/>
              </a:ext>
            </a:extLst>
          </p:cNvPr>
          <p:cNvSpPr txBox="1"/>
          <p:nvPr/>
        </p:nvSpPr>
        <p:spPr>
          <a:xfrm>
            <a:off x="889464" y="2177112"/>
            <a:ext cx="10093064" cy="4278094"/>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Podaljšuje se možnost pridobitve odločbe o legalizaciji do 31. 12. 2030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(142. – 145. člen).</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Odločba o legalizaciji se šteje, da je za objekt izdano GD in UD. Preverja se vse pogoje, kot v postopku izdaje GD, le da se lahko uporablja tudi stare predpise.</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DODANO:</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Napotek v primeru neskladnih gradenj (tretji odstavek 145.člen).</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Dodaja se možnost, da se obstoj minimalne komunalne oskrbe dokazuje tudi s plačanimi računi ali katastra GJI (če obstaja podatek o priklopu). Ne preverja se pravice graditi za priključke (četrti odstavek 145).</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Dodaja se možnost, da se presoja sprejemljivosti za naravo zgodi v postopku izdaje odločbe o legalizaciji, če je pridobljeno pozitivno mnenje ZRSVN (peti odstavek 145. člen).</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V primeru odstopanj od prostorskega akta se lahko odstopanja potrdi z lokacijsko preveritvijo v skladu s 300. členom ZUreP-3</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4103493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6A7F377-C761-A207-D44B-9A144C9BDD60}"/>
              </a:ext>
            </a:extLst>
          </p:cNvPr>
          <p:cNvSpPr>
            <a:spLocks noGrp="1"/>
          </p:cNvSpPr>
          <p:nvPr>
            <p:ph type="ctrTitle"/>
          </p:nvPr>
        </p:nvSpPr>
        <p:spPr>
          <a:xfrm>
            <a:off x="1177047" y="1148505"/>
            <a:ext cx="9878880" cy="1017646"/>
          </a:xfrm>
        </p:spPr>
        <p:txBody>
          <a:bodyPr/>
          <a:lstStyle/>
          <a:p>
            <a:r>
              <a:rPr lang="sl-SI" sz="2800" dirty="0">
                <a:solidFill>
                  <a:schemeClr val="accent2"/>
                </a:solidFill>
              </a:rPr>
              <a:t>DOMNEVA ZA STAREJŠE OBJEKTE </a:t>
            </a:r>
            <a:endParaRPr lang="sl-SI" sz="2800" dirty="0">
              <a:solidFill>
                <a:schemeClr val="accent5">
                  <a:lumMod val="50000"/>
                </a:schemeClr>
              </a:solidFill>
            </a:endParaRPr>
          </a:p>
        </p:txBody>
      </p:sp>
      <p:sp>
        <p:nvSpPr>
          <p:cNvPr id="4" name="PoljeZBesedilom 3">
            <a:extLst>
              <a:ext uri="{FF2B5EF4-FFF2-40B4-BE49-F238E27FC236}">
                <a16:creationId xmlns:a16="http://schemas.microsoft.com/office/drawing/2014/main" id="{0A0D7752-6EBB-CE46-2249-4A43265F9034}"/>
              </a:ext>
            </a:extLst>
          </p:cNvPr>
          <p:cNvSpPr txBox="1"/>
          <p:nvPr/>
        </p:nvSpPr>
        <p:spPr>
          <a:xfrm>
            <a:off x="1087288" y="2071456"/>
            <a:ext cx="10058398" cy="4031873"/>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Po samem zakonu so legalni/zakoniti (prvi odstavek 150. člen):</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vsi objekti, zgrajeni pred 31. decembrom 1967,</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objekti:</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GJI, </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 področja obrambe,</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 področja zaščite in reševanja,</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 področja notranjih zadev, </a:t>
            </a:r>
          </a:p>
          <a:p>
            <a:pPr marL="457200" marR="0" lvl="1"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vsi zgrajeni pred 25. junijem 1991, </a:t>
            </a:r>
          </a:p>
          <a:p>
            <a:pPr marL="342900" marR="0" lvl="1" indent="-342900" algn="l" defTabSz="457200" rtl="0" eaLnBrk="1" fontAlgn="base" latinLnBrk="0" hangingPunct="1">
              <a:lnSpc>
                <a:spcPct val="100000"/>
              </a:lnSpc>
              <a:spcBef>
                <a:spcPct val="0"/>
              </a:spcBef>
              <a:spcAft>
                <a:spcPct val="0"/>
              </a:spcAft>
              <a:buClrTx/>
              <a:buSzTx/>
              <a:buFont typeface="+mj-lt"/>
              <a:buAutoNum type="arabicPeriod" startAt="3"/>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enostanovanjska stavba, zgrajena na podlagi gradbenega dovoljenja do 1. januarja 2003,</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startAt="4"/>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objekti, zgrajeni na podlagi Zakona o izjemnih ukrepih za pospešitev sanacije in </a:t>
            </a:r>
            <a:r>
              <a:rPr kumimoji="0" lang="sl-SI" sz="1600" b="0" i="0" u="none" strike="noStrike" kern="1200" cap="none" spc="0" normalizeH="0" baseline="0" noProof="0">
                <a:ln>
                  <a:noFill/>
                </a:ln>
                <a:solidFill>
                  <a:srgbClr val="4F81BD"/>
                </a:solidFill>
                <a:effectLst/>
                <a:uLnTx/>
                <a:uFillTx/>
                <a:latin typeface="Arial" panose="020B0604020202020204" pitchFamily="34" charset="0"/>
                <a:ea typeface="+mn-ea"/>
                <a:cs typeface="+mn-cs"/>
              </a:rPr>
              <a:t>obnove objektov, </a:t>
            </a: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R="0" lvl="0" algn="l" defTabSz="457200" rtl="0" eaLnBrk="1" fontAlgn="base" latinLnBrk="0" hangingPunct="1">
              <a:lnSpc>
                <a:spcPct val="100000"/>
              </a:lnSpc>
              <a:spcBef>
                <a:spcPct val="0"/>
              </a:spcBef>
              <a:spcAft>
                <a:spcPct val="0"/>
              </a:spcAft>
              <a:buClrTx/>
              <a:buSzTx/>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in</a:t>
            </a:r>
          </a:p>
          <a:p>
            <a:pPr marR="0" lvl="0" algn="l" defTabSz="457200" rtl="0" eaLnBrk="1" fontAlgn="base" latinLnBrk="0" hangingPunct="1">
              <a:lnSpc>
                <a:spcPct val="100000"/>
              </a:lnSpc>
              <a:spcBef>
                <a:spcPct val="0"/>
              </a:spcBef>
              <a:spcAft>
                <a:spcPct val="0"/>
              </a:spcAft>
              <a:buClrTx/>
              <a:buSzTx/>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lang="sl-SI" sz="1600" dirty="0">
                <a:solidFill>
                  <a:srgbClr val="4F81BD"/>
                </a:solidFill>
              </a:rPr>
              <a:t>dodatno</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 tudi (drugi odstavek 150. člena):</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startAt="5"/>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objekti ali deli objektov, zgrajeni pred 1. januarjem 1995, če iz različnih dokazov izhaja, da so bila zanje pridobljena gradbena ali uporabna dovoljenja, pa jih ni mogoče predložiti.</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8718790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6A7F377-C761-A207-D44B-9A144C9BDD60}"/>
              </a:ext>
            </a:extLst>
          </p:cNvPr>
          <p:cNvSpPr>
            <a:spLocks noGrp="1"/>
          </p:cNvSpPr>
          <p:nvPr>
            <p:ph type="ctrTitle"/>
          </p:nvPr>
        </p:nvSpPr>
        <p:spPr>
          <a:xfrm>
            <a:off x="1108953" y="1148505"/>
            <a:ext cx="8649191" cy="913759"/>
          </a:xfrm>
        </p:spPr>
        <p:txBody>
          <a:bodyPr/>
          <a:lstStyle/>
          <a:p>
            <a:r>
              <a:rPr lang="sl-SI" sz="2800" dirty="0">
                <a:solidFill>
                  <a:schemeClr val="accent2"/>
                </a:solidFill>
              </a:rPr>
              <a:t>ODLOČBA O DOMNEVI ZA STAREJŠE OBJEKTE</a:t>
            </a:r>
          </a:p>
        </p:txBody>
      </p:sp>
      <p:sp>
        <p:nvSpPr>
          <p:cNvPr id="4" name="PoljeZBesedilom 3">
            <a:extLst>
              <a:ext uri="{FF2B5EF4-FFF2-40B4-BE49-F238E27FC236}">
                <a16:creationId xmlns:a16="http://schemas.microsoft.com/office/drawing/2014/main" id="{0A0D7752-6EBB-CE46-2249-4A43265F9034}"/>
              </a:ext>
            </a:extLst>
          </p:cNvPr>
          <p:cNvSpPr txBox="1"/>
          <p:nvPr/>
        </p:nvSpPr>
        <p:spPr>
          <a:xfrm>
            <a:off x="997529" y="2062264"/>
            <a:ext cx="10058398" cy="3539430"/>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Odločbo o domnevi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lahko pridobi lastnik ali posamezni solastnik ali drug stvarnopravni upravičenec nepremičnine če:</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se objekt po mejnem datumu bistveno ni spremenil,</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je objekt evidentiran, </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se iz posrednih dokazov da ugotoviti obstoj dovoljenj za objekt.</a:t>
            </a: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Zadostuje, da stranka dokazuje izpolnjevanje pogojev z verjetnostjo. </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Ne preverja se pravice graditi.</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Stranski udeleženci so le lastnik nepremičnine in imetnik druge stvarne pravice na nepremičnini, ki je predmet izdaje domneve.</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Z odločbo o domnevi se ne potrjuje, da objekt izpolnjuje bistvene in druge zahteve.</a:t>
            </a:r>
          </a:p>
        </p:txBody>
      </p:sp>
    </p:spTree>
    <p:extLst>
      <p:ext uri="{BB962C8B-B14F-4D97-AF65-F5344CB8AC3E}">
        <p14:creationId xmlns:p14="http://schemas.microsoft.com/office/powerpoint/2010/main" val="333401782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34CEE05-EF92-7D46-1881-5BF1CB7D215F}"/>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F88A2DE1-D7EB-0010-7A9C-A3565938CBB6}"/>
              </a:ext>
            </a:extLst>
          </p:cNvPr>
          <p:cNvSpPr>
            <a:spLocks noGrp="1"/>
          </p:cNvSpPr>
          <p:nvPr>
            <p:ph type="ctrTitle"/>
          </p:nvPr>
        </p:nvSpPr>
        <p:spPr>
          <a:xfrm>
            <a:off x="1147864" y="1168601"/>
            <a:ext cx="10157444" cy="1017646"/>
          </a:xfrm>
        </p:spPr>
        <p:txBody>
          <a:bodyPr/>
          <a:lstStyle/>
          <a:p>
            <a:r>
              <a:rPr lang="sl-SI" sz="2800" dirty="0">
                <a:solidFill>
                  <a:schemeClr val="accent2"/>
                </a:solidFill>
              </a:rPr>
              <a:t>POSLOVANJE V SISTEMU eGRADITEV in UPORABA BIM</a:t>
            </a:r>
          </a:p>
        </p:txBody>
      </p:sp>
      <p:sp>
        <p:nvSpPr>
          <p:cNvPr id="4" name="PoljeZBesedilom 3">
            <a:extLst>
              <a:ext uri="{FF2B5EF4-FFF2-40B4-BE49-F238E27FC236}">
                <a16:creationId xmlns:a16="http://schemas.microsoft.com/office/drawing/2014/main" id="{FA4D791A-9BF3-EB3B-4325-EFB171BBC6E0}"/>
              </a:ext>
            </a:extLst>
          </p:cNvPr>
          <p:cNvSpPr txBox="1"/>
          <p:nvPr/>
        </p:nvSpPr>
        <p:spPr>
          <a:xfrm>
            <a:off x="1066801" y="1964452"/>
            <a:ext cx="10058398" cy="3293209"/>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UPORABA SISTEMA eGRADITEV:</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ne bo obvezna še tri leta do 5. 1. 2029 (drugi odstavek 137. člen),</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ni možna za postopke, kjer je dokumentacija označena z določeno stopnjo tajnosti (osmi odstavek 11. člena).</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OBVEZNOST UPORABE BIM ORODJA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(deveti odstavek 39. člena):</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postopki, ki se vodijo na MNVP,</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so investitorji javni naročniki,</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gre za novogradnjo zahtevnega objekta (ne pa tudi za prizidavo) in</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je pogodba za projektiranje DGD sprejeta šele po uveljavitvi tega zakona.</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3970465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A956BDA-7A3D-4C5A-0BA8-EEEA899E8E51}"/>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1F363E0F-4AD6-ADC6-3D82-A63B4DAADC78}"/>
              </a:ext>
            </a:extLst>
          </p:cNvPr>
          <p:cNvSpPr>
            <a:spLocks noGrp="1"/>
          </p:cNvSpPr>
          <p:nvPr>
            <p:ph type="ctrTitle"/>
          </p:nvPr>
        </p:nvSpPr>
        <p:spPr>
          <a:xfrm>
            <a:off x="1322962" y="1148505"/>
            <a:ext cx="9982346" cy="1017646"/>
          </a:xfrm>
        </p:spPr>
        <p:txBody>
          <a:bodyPr/>
          <a:lstStyle/>
          <a:p>
            <a:r>
              <a:rPr lang="sl-SI" sz="2800" dirty="0">
                <a:solidFill>
                  <a:schemeClr val="accent2"/>
                </a:solidFill>
              </a:rPr>
              <a:t>NUJNA REKONSTRUKCIJA</a:t>
            </a:r>
          </a:p>
        </p:txBody>
      </p:sp>
      <p:sp>
        <p:nvSpPr>
          <p:cNvPr id="4" name="PoljeZBesedilom 3">
            <a:extLst>
              <a:ext uri="{FF2B5EF4-FFF2-40B4-BE49-F238E27FC236}">
                <a16:creationId xmlns:a16="http://schemas.microsoft.com/office/drawing/2014/main" id="{357EFA2F-64FD-3694-BB4E-D86B17F7498B}"/>
              </a:ext>
            </a:extLst>
          </p:cNvPr>
          <p:cNvSpPr txBox="1"/>
          <p:nvPr/>
        </p:nvSpPr>
        <p:spPr>
          <a:xfrm>
            <a:off x="1177048" y="1866786"/>
            <a:ext cx="9066178" cy="2800767"/>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Rekonstrukcija (in ne novogradnja), ki je nujna za zmanjšanje ali odpravo posledic naravnih in drugih nesreč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(tretji odstavek 5. člena)</a:t>
            </a: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se mora začeti izvajati v enem letu od nastanka nesreče, </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je treba poškodovani objekt ograditi in zavarovati, </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lega in namembnost objekta se ne smeta spremeniti,</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objekt se lahko posodobi, vendar le v obsegu in po pravilih manjših dopustnih odstopanj (potrebna mnenja),</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obvezna prijava začetka gradnje, ki se ji priloži ali obstoječi projekt ali nov PZI (drugi odstavek 73. člen),</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imeti mora imenovanega nadzornika (prvi odstavek 74. člena),</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po končani gradnji potrebno pridobiti UD (86. člen).</a:t>
            </a:r>
          </a:p>
        </p:txBody>
      </p:sp>
    </p:spTree>
    <p:extLst>
      <p:ext uri="{BB962C8B-B14F-4D97-AF65-F5344CB8AC3E}">
        <p14:creationId xmlns:p14="http://schemas.microsoft.com/office/powerpoint/2010/main" val="380140479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CBD9329-8982-7A9C-94FF-6602017F2C17}"/>
              </a:ext>
            </a:extLst>
          </p:cNvPr>
          <p:cNvSpPr>
            <a:spLocks noGrp="1"/>
          </p:cNvSpPr>
          <p:nvPr>
            <p:ph type="ctrTitle"/>
          </p:nvPr>
        </p:nvSpPr>
        <p:spPr>
          <a:xfrm>
            <a:off x="1091719" y="964340"/>
            <a:ext cx="9600000" cy="854732"/>
          </a:xfrm>
        </p:spPr>
        <p:txBody>
          <a:bodyPr/>
          <a:lstStyle/>
          <a:p>
            <a:r>
              <a:rPr lang="sl-SI" sz="2800" dirty="0">
                <a:solidFill>
                  <a:schemeClr val="accent2"/>
                </a:solidFill>
              </a:rPr>
              <a:t>DRUGE SPREMEMBE</a:t>
            </a:r>
            <a:br>
              <a:rPr lang="sl-SI" sz="2800" dirty="0">
                <a:solidFill>
                  <a:schemeClr val="accent2"/>
                </a:solidFill>
              </a:rPr>
            </a:br>
            <a:endParaRPr lang="sl-SI" sz="2800" dirty="0"/>
          </a:p>
        </p:txBody>
      </p:sp>
      <p:sp>
        <p:nvSpPr>
          <p:cNvPr id="3" name="PoljeZBesedilom 2">
            <a:extLst>
              <a:ext uri="{FF2B5EF4-FFF2-40B4-BE49-F238E27FC236}">
                <a16:creationId xmlns:a16="http://schemas.microsoft.com/office/drawing/2014/main" id="{ABECEB1E-D1B7-5D82-23DB-3036CE0C07C2}"/>
              </a:ext>
            </a:extLst>
          </p:cNvPr>
          <p:cNvSpPr txBox="1"/>
          <p:nvPr/>
        </p:nvSpPr>
        <p:spPr>
          <a:xfrm>
            <a:off x="992222" y="1923342"/>
            <a:ext cx="9600000" cy="3970318"/>
          </a:xfrm>
          <a:prstGeom prst="rect">
            <a:avLst/>
          </a:prstGeom>
          <a:noFill/>
        </p:spPr>
        <p:txBody>
          <a:bodyPr wrap="square" rtlCol="0">
            <a:spAutoFit/>
          </a:bodyPr>
          <a:lstStyle/>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8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med začasne nujne objekte uvrščeni tudi objekti, postavljeni v izjemnih varnostnih okoliščinah (2. točka prvega odstavka 4. člena)</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8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točneje opredeljena razmejitev pristojnosti med občinskim in gradbenim inšpektorjem (10. člen)</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8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prenovljene zahteve glede univerzalne graditve (32. člen)</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8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vračanja odpadka med surovine se ureja po okoljskih predpisih (črtan odstavek 38. člena)</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8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v izrek gradbenega dovoljenja se navaja način zagotavljanja minimalne komunalne oskrbe brez parcel (4. točka prvega odstavka 56. člena)</a:t>
            </a: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8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manjši popravki inšpekcijskega ukrepanja in zastavne pravice občine (sedmi del)</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8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uskladitev vrednosti, pri katerih je treba izdelati projektni natečaj v skladu s 100. členom ZJN (46. člen novele GZ-1B)</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8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drugi redakcijski popravki</a:t>
            </a: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8355009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1B15774-FC1B-8E71-0440-83E4C30F73B6}"/>
              </a:ext>
            </a:extLst>
          </p:cNvPr>
          <p:cNvSpPr>
            <a:spLocks noGrp="1"/>
          </p:cNvSpPr>
          <p:nvPr>
            <p:ph type="ctrTitle"/>
          </p:nvPr>
        </p:nvSpPr>
        <p:spPr>
          <a:xfrm>
            <a:off x="2496000" y="1547999"/>
            <a:ext cx="7200000" cy="796995"/>
          </a:xfrm>
        </p:spPr>
        <p:txBody>
          <a:bodyPr/>
          <a:lstStyle/>
          <a:p>
            <a:pPr algn="ctr"/>
            <a:br>
              <a:rPr lang="sl-SI" sz="1800" dirty="0">
                <a:solidFill>
                  <a:srgbClr val="0070C0"/>
                </a:solidFill>
                <a:latin typeface="Calibri" panose="020F0502020204030204" pitchFamily="34" charset="0"/>
                <a:ea typeface="Times New Roman" panose="02020603050405020304" pitchFamily="18" charset="0"/>
                <a:cs typeface="Times New Roman" panose="02020603050405020304" pitchFamily="18" charset="0"/>
              </a:rPr>
            </a:br>
            <a:br>
              <a:rPr lang="sl-SI" sz="1800" dirty="0">
                <a:ea typeface="Times New Roman" panose="02020603050405020304" pitchFamily="18" charset="0"/>
                <a:cs typeface="Times New Roman" panose="02020603050405020304" pitchFamily="18" charset="0"/>
              </a:rPr>
            </a:br>
            <a:endParaRPr lang="sl-SI" dirty="0"/>
          </a:p>
        </p:txBody>
      </p:sp>
      <p:pic>
        <p:nvPicPr>
          <p:cNvPr id="1026" name="Picture 2" descr="5,000+ Free Question Mark &amp; Question Images - Pixabay">
            <a:extLst>
              <a:ext uri="{FF2B5EF4-FFF2-40B4-BE49-F238E27FC236}">
                <a16:creationId xmlns:a16="http://schemas.microsoft.com/office/drawing/2014/main" id="{9705E1ED-6B28-DD9C-3706-61CCD77044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2469" y="2912165"/>
            <a:ext cx="3783495" cy="3783495"/>
          </a:xfrm>
          <a:prstGeom prst="rect">
            <a:avLst/>
          </a:prstGeom>
          <a:noFill/>
          <a:effectLst>
            <a:softEdge rad="241300"/>
          </a:effectLst>
          <a:extLst>
            <a:ext uri="{909E8E84-426E-40DD-AFC4-6F175D3DCCD1}">
              <a14:hiddenFill xmlns:a14="http://schemas.microsoft.com/office/drawing/2010/main">
                <a:solidFill>
                  <a:srgbClr val="FFFFFF"/>
                </a:solidFill>
              </a14:hiddenFill>
            </a:ext>
          </a:extLst>
        </p:spPr>
      </p:pic>
      <p:sp>
        <p:nvSpPr>
          <p:cNvPr id="3" name="PoljeZBesedilom 2">
            <a:extLst>
              <a:ext uri="{FF2B5EF4-FFF2-40B4-BE49-F238E27FC236}">
                <a16:creationId xmlns:a16="http://schemas.microsoft.com/office/drawing/2014/main" id="{02BDF3F7-6C34-60D5-A693-97649C8B5ABE}"/>
              </a:ext>
            </a:extLst>
          </p:cNvPr>
          <p:cNvSpPr txBox="1"/>
          <p:nvPr/>
        </p:nvSpPr>
        <p:spPr>
          <a:xfrm>
            <a:off x="2615954" y="1482571"/>
            <a:ext cx="6960094" cy="4247317"/>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HVALA ZA POZORNOST</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4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p:txBody>
      </p:sp>
      <p:sp>
        <p:nvSpPr>
          <p:cNvPr id="5" name="PoljeZBesedilom 4">
            <a:extLst>
              <a:ext uri="{FF2B5EF4-FFF2-40B4-BE49-F238E27FC236}">
                <a16:creationId xmlns:a16="http://schemas.microsoft.com/office/drawing/2014/main" id="{8B21C3B3-C20E-A3E4-A9BA-EC477678EEA8}"/>
              </a:ext>
            </a:extLst>
          </p:cNvPr>
          <p:cNvSpPr txBox="1"/>
          <p:nvPr/>
        </p:nvSpPr>
        <p:spPr>
          <a:xfrm>
            <a:off x="2615955" y="5966552"/>
            <a:ext cx="5820655" cy="369332"/>
          </a:xfrm>
          <a:prstGeom prst="rect">
            <a:avLst/>
          </a:prstGeom>
          <a:noFill/>
        </p:spPr>
        <p:txBody>
          <a:bodyPr wrap="square">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8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Tanja Mencin</a:t>
            </a:r>
          </a:p>
        </p:txBody>
      </p:sp>
    </p:spTree>
    <p:extLst>
      <p:ext uri="{BB962C8B-B14F-4D97-AF65-F5344CB8AC3E}">
        <p14:creationId xmlns:p14="http://schemas.microsoft.com/office/powerpoint/2010/main" val="1368415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5BFD0-A80C-2091-A7FF-6B175493AA81}"/>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55059F7E-D8FF-0EE5-EA8A-0AE552262CF3}"/>
              </a:ext>
            </a:extLst>
          </p:cNvPr>
          <p:cNvSpPr>
            <a:spLocks noGrp="1"/>
          </p:cNvSpPr>
          <p:nvPr>
            <p:ph idx="4294967295"/>
          </p:nvPr>
        </p:nvSpPr>
        <p:spPr>
          <a:xfrm>
            <a:off x="1283368" y="1302786"/>
            <a:ext cx="9448800" cy="5114056"/>
          </a:xfrm>
        </p:spPr>
        <p:txBody>
          <a:bodyPr rtlCol="0">
            <a:noAutofit/>
          </a:bodyPr>
          <a:lstStyle/>
          <a:p>
            <a:pPr marL="0" indent="0">
              <a:buNone/>
            </a:pPr>
            <a:r>
              <a:rPr lang="sl-SI" sz="2800" b="1" dirty="0">
                <a:solidFill>
                  <a:schemeClr val="accent2"/>
                </a:solidFill>
              </a:rPr>
              <a:t>4 SOČASNA OBRAVNAVA PROSTORSKEGA NAČRTA IN DGD (142.a do 142.c člen)</a:t>
            </a:r>
          </a:p>
          <a:p>
            <a:pPr marL="0" lvl="0" indent="0">
              <a:buNone/>
            </a:pPr>
            <a:endParaRPr lang="sl-SI" sz="2800" dirty="0">
              <a:solidFill>
                <a:schemeClr val="tx1">
                  <a:lumMod val="75000"/>
                </a:schemeClr>
              </a:solidFill>
            </a:endParaRPr>
          </a:p>
          <a:p>
            <a:pPr marL="0" lvl="0" indent="0">
              <a:buNone/>
            </a:pPr>
            <a:r>
              <a:rPr lang="sl-SI" sz="2800" b="1" dirty="0">
                <a:solidFill>
                  <a:schemeClr val="accent1"/>
                </a:solidFill>
              </a:rPr>
              <a:t>V katerih primerih je mogoča (142.a člen):</a:t>
            </a:r>
          </a:p>
          <a:p>
            <a:pPr lvl="0">
              <a:buFont typeface="Wingdings" panose="05000000000000000000" pitchFamily="2" charset="2"/>
              <a:buChar char="Ø"/>
            </a:pPr>
            <a:r>
              <a:rPr lang="sl-SI" sz="2000" dirty="0">
                <a:solidFill>
                  <a:schemeClr val="tx1">
                    <a:lumMod val="75000"/>
                  </a:schemeClr>
                </a:solidFill>
              </a:rPr>
              <a:t>ciljna sprememba OPN, OPPN ali lokacijska preveritev,</a:t>
            </a:r>
          </a:p>
          <a:p>
            <a:pPr lvl="0">
              <a:buFont typeface="Wingdings" panose="05000000000000000000" pitchFamily="2" charset="2"/>
              <a:buChar char="Ø"/>
            </a:pPr>
            <a:r>
              <a:rPr lang="sl-SI" sz="2000" dirty="0">
                <a:solidFill>
                  <a:schemeClr val="tx1">
                    <a:lumMod val="75000"/>
                  </a:schemeClr>
                </a:solidFill>
              </a:rPr>
              <a:t>ne sme se spreminjat osnovna namenska raba prostora,</a:t>
            </a:r>
          </a:p>
          <a:p>
            <a:pPr lvl="0">
              <a:buFont typeface="Wingdings" panose="05000000000000000000" pitchFamily="2" charset="2"/>
              <a:buChar char="Ø"/>
            </a:pPr>
            <a:r>
              <a:rPr lang="sl-SI" sz="2000" dirty="0">
                <a:solidFill>
                  <a:schemeClr val="tx1">
                    <a:lumMod val="75000"/>
                  </a:schemeClr>
                </a:solidFill>
              </a:rPr>
              <a:t>ne gre za poseg z vplivi na okolje oziroma za poseg, za katerega je treba izvesti predhodni postopek po ZVO,</a:t>
            </a:r>
          </a:p>
          <a:p>
            <a:pPr lvl="0">
              <a:buFont typeface="Wingdings" panose="05000000000000000000" pitchFamily="2" charset="2"/>
              <a:buChar char="Ø"/>
            </a:pPr>
            <a:r>
              <a:rPr lang="sl-SI" sz="2000" dirty="0">
                <a:solidFill>
                  <a:schemeClr val="tx1">
                    <a:lumMod val="75000"/>
                  </a:schemeClr>
                </a:solidFill>
              </a:rPr>
              <a:t>občina presodi, da je to primerno.</a:t>
            </a: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269832151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0ECDE-C770-3D8C-DE82-3ADACC43DABA}"/>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CB9D2C61-A0D1-63C7-D7CE-EAD33665917E}"/>
              </a:ext>
            </a:extLst>
          </p:cNvPr>
          <p:cNvSpPr>
            <a:spLocks noGrp="1"/>
          </p:cNvSpPr>
          <p:nvPr>
            <p:ph type="ctrTitle"/>
          </p:nvPr>
        </p:nvSpPr>
        <p:spPr>
          <a:xfrm>
            <a:off x="1295999" y="938305"/>
            <a:ext cx="9876825" cy="5733958"/>
          </a:xfrm>
        </p:spPr>
        <p:txBody>
          <a:bodyPr/>
          <a:lstStyle/>
          <a:p>
            <a:pPr>
              <a:lnSpc>
                <a:spcPct val="150000"/>
              </a:lnSpc>
            </a:pPr>
            <a:r>
              <a:rPr lang="sl-SI" dirty="0">
                <a:solidFill>
                  <a:schemeClr val="tx2"/>
                </a:solidFill>
              </a:rPr>
              <a:t>Program predstavitve:</a:t>
            </a:r>
            <a:br>
              <a:rPr lang="sl-SI" dirty="0">
                <a:solidFill>
                  <a:schemeClr val="tx2"/>
                </a:solidFill>
              </a:rPr>
            </a:br>
            <a:r>
              <a:rPr lang="sl-SI" sz="2400" b="0" dirty="0">
                <a:solidFill>
                  <a:schemeClr val="tx2"/>
                </a:solidFill>
              </a:rPr>
              <a:t>1. Uvodni nagovor ministra Jožeta Novaka in generalne direktorice dr. Nataše Bratina</a:t>
            </a:r>
            <a:br>
              <a:rPr lang="sl-SI" sz="2400" b="0" dirty="0">
                <a:solidFill>
                  <a:schemeClr val="tx2"/>
                </a:solidFill>
              </a:rPr>
            </a:br>
            <a:r>
              <a:rPr lang="sl-SI" sz="2400" b="0" dirty="0">
                <a:solidFill>
                  <a:schemeClr val="tx2"/>
                </a:solidFill>
              </a:rPr>
              <a:t>2. Učinkovitejše in fleksibilnejše prostorsko načrtovanje – Barbara Radovan in Marjetka Čuš</a:t>
            </a:r>
            <a:br>
              <a:rPr lang="sl-SI" sz="2400" b="0" dirty="0">
                <a:solidFill>
                  <a:schemeClr val="tx2"/>
                </a:solidFill>
              </a:rPr>
            </a:br>
            <a:r>
              <a:rPr lang="sl-SI" sz="2400" b="0" dirty="0">
                <a:solidFill>
                  <a:schemeClr val="tx2"/>
                </a:solidFill>
              </a:rPr>
              <a:t>3. Zemljiški ukrepi – Tjaša Remic in mag. Matija Kralj </a:t>
            </a:r>
            <a:br>
              <a:rPr lang="sl-SI" sz="2400" b="0" dirty="0">
                <a:solidFill>
                  <a:schemeClr val="tx2"/>
                </a:solidFill>
              </a:rPr>
            </a:br>
            <a:r>
              <a:rPr lang="sl-SI" sz="2400" b="0" dirty="0">
                <a:solidFill>
                  <a:schemeClr val="tx2"/>
                </a:solidFill>
              </a:rPr>
              <a:t>4. Izboljšave na področju graditve – Tanja Mencin</a:t>
            </a:r>
            <a:br>
              <a:rPr lang="sl-SI" sz="2400" b="0" dirty="0">
                <a:solidFill>
                  <a:schemeClr val="tx2"/>
                </a:solidFill>
              </a:rPr>
            </a:br>
            <a:r>
              <a:rPr lang="sl-SI" sz="2400" dirty="0">
                <a:solidFill>
                  <a:schemeClr val="tx2"/>
                </a:solidFill>
              </a:rPr>
              <a:t>5. Evidenca stavbnih zemljišč – dr. Damjan Doler</a:t>
            </a:r>
            <a:br>
              <a:rPr lang="sl-SI" sz="2400" b="0" dirty="0">
                <a:solidFill>
                  <a:schemeClr val="tx2"/>
                </a:solidFill>
              </a:rPr>
            </a:br>
            <a:r>
              <a:rPr lang="sl-SI" sz="2400" b="0" dirty="0">
                <a:solidFill>
                  <a:schemeClr val="tx2"/>
                </a:solidFill>
              </a:rPr>
              <a:t>6. Vprašanja publike</a:t>
            </a:r>
          </a:p>
        </p:txBody>
      </p:sp>
    </p:spTree>
    <p:extLst>
      <p:ext uri="{BB962C8B-B14F-4D97-AF65-F5344CB8AC3E}">
        <p14:creationId xmlns:p14="http://schemas.microsoft.com/office/powerpoint/2010/main" val="227403001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00467DD4-D555-4496-8D3F-C061BE9CBF6B}"/>
              </a:ext>
            </a:extLst>
          </p:cNvPr>
          <p:cNvSpPr>
            <a:spLocks noGrp="1"/>
          </p:cNvSpPr>
          <p:nvPr>
            <p:ph type="ctrTitle"/>
          </p:nvPr>
        </p:nvSpPr>
        <p:spPr bwMode="auto">
          <a:xfrm>
            <a:off x="2495551" y="1547816"/>
            <a:ext cx="7200900" cy="14906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a:t> </a:t>
            </a:r>
            <a:endParaRPr lang="en-US" altLang="sl-SI"/>
          </a:p>
        </p:txBody>
      </p:sp>
      <p:sp>
        <p:nvSpPr>
          <p:cNvPr id="2" name="PoljeZBesedilom 1">
            <a:extLst>
              <a:ext uri="{FF2B5EF4-FFF2-40B4-BE49-F238E27FC236}">
                <a16:creationId xmlns:a16="http://schemas.microsoft.com/office/drawing/2014/main" id="{B63DDD65-822D-387E-FEBA-439A5FF3723A}"/>
              </a:ext>
            </a:extLst>
          </p:cNvPr>
          <p:cNvSpPr txBox="1"/>
          <p:nvPr/>
        </p:nvSpPr>
        <p:spPr>
          <a:xfrm>
            <a:off x="2792789" y="1950645"/>
            <a:ext cx="6674484" cy="2523768"/>
          </a:xfrm>
          <a:prstGeom prst="rect">
            <a:avLst/>
          </a:prstGeom>
          <a:noFill/>
        </p:spPr>
        <p:txBody>
          <a:bodyPr wrap="square" rtlCol="0">
            <a:spAutoFit/>
          </a:bodyPr>
          <a:lstStyle/>
          <a:p>
            <a:pPr algn="ctr" defTabSz="914400" fontAlgn="auto">
              <a:spcBef>
                <a:spcPts val="0"/>
              </a:spcBef>
              <a:spcAft>
                <a:spcPts val="1200"/>
              </a:spcAft>
            </a:pPr>
            <a:r>
              <a:rPr lang="sl-SI" sz="4400" b="1" dirty="0">
                <a:solidFill>
                  <a:schemeClr val="accent5">
                    <a:lumMod val="75000"/>
                  </a:schemeClr>
                </a:solidFill>
                <a:latin typeface="Aptos Display" panose="02110004020202020204"/>
              </a:rPr>
              <a:t>EVIDENCA STAVBNIH ZEMLJIŠČ – </a:t>
            </a:r>
          </a:p>
          <a:p>
            <a:pPr algn="ctr" defTabSz="914400" fontAlgn="auto">
              <a:spcBef>
                <a:spcPts val="0"/>
              </a:spcBef>
              <a:spcAft>
                <a:spcPts val="1200"/>
              </a:spcAft>
            </a:pPr>
            <a:r>
              <a:rPr lang="sl-SI" sz="6000" b="1" dirty="0">
                <a:solidFill>
                  <a:schemeClr val="accent5">
                    <a:lumMod val="75000"/>
                  </a:schemeClr>
                </a:solidFill>
                <a:effectLst>
                  <a:outerShdw blurRad="38100" dist="38100" dir="2700000" algn="tl">
                    <a:srgbClr val="000000">
                      <a:alpha val="43137"/>
                    </a:srgbClr>
                  </a:outerShdw>
                </a:effectLst>
                <a:latin typeface="Aptos Display" panose="02110004020202020204"/>
              </a:rPr>
              <a:t>ESZ</a:t>
            </a:r>
          </a:p>
        </p:txBody>
      </p:sp>
      <p:sp>
        <p:nvSpPr>
          <p:cNvPr id="3" name="PoljeZBesedilom 2">
            <a:extLst>
              <a:ext uri="{FF2B5EF4-FFF2-40B4-BE49-F238E27FC236}">
                <a16:creationId xmlns:a16="http://schemas.microsoft.com/office/drawing/2014/main" id="{D59B8B14-F8D0-9D4C-198B-FE2FBD83C39D}"/>
              </a:ext>
            </a:extLst>
          </p:cNvPr>
          <p:cNvSpPr txBox="1"/>
          <p:nvPr/>
        </p:nvSpPr>
        <p:spPr>
          <a:xfrm>
            <a:off x="4181518" y="4648466"/>
            <a:ext cx="3897029" cy="1323439"/>
          </a:xfrm>
          <a:prstGeom prst="rect">
            <a:avLst/>
          </a:prstGeom>
          <a:noFill/>
        </p:spPr>
        <p:txBody>
          <a:bodyPr wrap="none" rtlCol="0">
            <a:spAutoFit/>
          </a:bodyPr>
          <a:lstStyle/>
          <a:p>
            <a:pPr algn="ctr" defTabSz="914400" fontAlgn="auto">
              <a:spcBef>
                <a:spcPts val="0"/>
              </a:spcBef>
              <a:spcAft>
                <a:spcPts val="0"/>
              </a:spcAft>
            </a:pPr>
            <a:r>
              <a:rPr lang="sl-SI" sz="2000" b="1" dirty="0">
                <a:solidFill>
                  <a:srgbClr val="E8E8E8">
                    <a:lumMod val="25000"/>
                  </a:srgbClr>
                </a:solidFill>
                <a:effectLst>
                  <a:outerShdw blurRad="38100" dist="38100" dir="2700000" algn="tl">
                    <a:srgbClr val="000000">
                      <a:alpha val="43137"/>
                    </a:srgbClr>
                  </a:outerShdw>
                </a:effectLst>
                <a:latin typeface="Aptos" panose="02110004020202020204"/>
                <a:cs typeface="Calibri" panose="020F0502020204030204" pitchFamily="34" charset="0"/>
              </a:rPr>
              <a:t>dr. Damjan DOLER</a:t>
            </a:r>
          </a:p>
          <a:p>
            <a:pPr algn="ctr" defTabSz="914400" fontAlgn="auto">
              <a:spcBef>
                <a:spcPts val="0"/>
              </a:spcBef>
              <a:spcAft>
                <a:spcPts val="0"/>
              </a:spcAft>
            </a:pPr>
            <a:endParaRPr lang="sl-SI" b="1" dirty="0">
              <a:solidFill>
                <a:srgbClr val="0E2841">
                  <a:lumMod val="50000"/>
                  <a:lumOff val="50000"/>
                </a:srgbClr>
              </a:solidFill>
              <a:latin typeface="Aptos" panose="02110004020202020204"/>
            </a:endParaRPr>
          </a:p>
          <a:p>
            <a:pPr algn="ctr" defTabSz="914400" fontAlgn="auto">
              <a:spcBef>
                <a:spcPts val="0"/>
              </a:spcBef>
              <a:spcAft>
                <a:spcPts val="0"/>
              </a:spcAft>
            </a:pPr>
            <a:r>
              <a:rPr lang="sl-SI" sz="1400" b="1" dirty="0">
                <a:solidFill>
                  <a:srgbClr val="E8E8E8">
                    <a:lumMod val="50000"/>
                  </a:srgbClr>
                </a:solidFill>
                <a:latin typeface="Aptos" panose="02110004020202020204"/>
                <a:ea typeface="Times New Roman" panose="02020603050405020304" pitchFamily="18" charset="0"/>
                <a:cs typeface="Calibri" panose="020F0502020204030204" pitchFamily="34" charset="0"/>
              </a:rPr>
              <a:t>MINISTRSTVO ZA NARAVNE VIRE IN PROSTOR </a:t>
            </a:r>
            <a:endParaRPr lang="sl-SI" sz="1400" b="1" dirty="0">
              <a:solidFill>
                <a:srgbClr val="E8E8E8">
                  <a:lumMod val="50000"/>
                </a:srgbClr>
              </a:solidFill>
              <a:latin typeface="Aptos" panose="02110004020202020204"/>
              <a:ea typeface="Calibri" panose="020F0502020204030204" pitchFamily="34" charset="0"/>
              <a:cs typeface="Calibri" panose="020F0502020204030204" pitchFamily="34" charset="0"/>
            </a:endParaRPr>
          </a:p>
          <a:p>
            <a:pPr algn="ctr" defTabSz="914400" fontAlgn="auto">
              <a:spcBef>
                <a:spcPts val="0"/>
              </a:spcBef>
              <a:spcAft>
                <a:spcPts val="0"/>
              </a:spcAft>
            </a:pPr>
            <a:r>
              <a:rPr lang="sl-SI" sz="1400" b="1" dirty="0">
                <a:solidFill>
                  <a:srgbClr val="E8E8E8">
                    <a:lumMod val="50000"/>
                  </a:srgbClr>
                </a:solidFill>
                <a:latin typeface="Aptos" panose="02110004020202020204"/>
                <a:ea typeface="Times New Roman" panose="02020603050405020304" pitchFamily="18" charset="0"/>
                <a:cs typeface="Calibri" panose="020F0502020204030204" pitchFamily="34" charset="0"/>
              </a:rPr>
              <a:t>Direktorat za prostor in graditev </a:t>
            </a:r>
            <a:endParaRPr lang="sl-SI" sz="1400" b="1" dirty="0">
              <a:solidFill>
                <a:srgbClr val="E8E8E8">
                  <a:lumMod val="50000"/>
                </a:srgbClr>
              </a:solidFill>
              <a:latin typeface="Aptos" panose="02110004020202020204"/>
              <a:ea typeface="Calibri" panose="020F0502020204030204" pitchFamily="34" charset="0"/>
              <a:cs typeface="Calibri" panose="020F0502020204030204" pitchFamily="34" charset="0"/>
            </a:endParaRPr>
          </a:p>
          <a:p>
            <a:pPr algn="ctr" defTabSz="914400" fontAlgn="auto">
              <a:spcBef>
                <a:spcPts val="0"/>
              </a:spcBef>
              <a:spcAft>
                <a:spcPts val="0"/>
              </a:spcAft>
            </a:pPr>
            <a:r>
              <a:rPr lang="sl-SI" sz="1400" b="1" dirty="0">
                <a:solidFill>
                  <a:srgbClr val="E8E8E8">
                    <a:lumMod val="50000"/>
                  </a:srgbClr>
                </a:solidFill>
                <a:latin typeface="Aptos" panose="02110004020202020204"/>
                <a:ea typeface="Times New Roman" panose="02020603050405020304" pitchFamily="18" charset="0"/>
                <a:cs typeface="Calibri" panose="020F0502020204030204" pitchFamily="34" charset="0"/>
              </a:rPr>
              <a:t>Sektor stavbna zemljišča in javne površine</a:t>
            </a:r>
            <a:endParaRPr lang="sl-SI" sz="1400" b="1" dirty="0">
              <a:solidFill>
                <a:srgbClr val="E8E8E8">
                  <a:lumMod val="50000"/>
                </a:srgbClr>
              </a:solidFill>
              <a:latin typeface="Aptos" panose="02110004020202020204"/>
              <a:ea typeface="Calibri" panose="020F0502020204030204" pitchFamily="34" charset="0"/>
              <a:cs typeface="Calibri" panose="020F0502020204030204" pitchFamily="34" charset="0"/>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A8C03-D8B3-5EF9-B605-92531479D191}"/>
            </a:ext>
          </a:extLst>
        </p:cNvPr>
        <p:cNvGrpSpPr/>
        <p:nvPr/>
      </p:nvGrpSpPr>
      <p:grpSpPr>
        <a:xfrm>
          <a:off x="0" y="0"/>
          <a:ext cx="0" cy="0"/>
          <a:chOff x="0" y="0"/>
          <a:chExt cx="0" cy="0"/>
        </a:xfrm>
      </p:grpSpPr>
      <p:pic>
        <p:nvPicPr>
          <p:cNvPr id="7" name="Slika 6">
            <a:extLst>
              <a:ext uri="{FF2B5EF4-FFF2-40B4-BE49-F238E27FC236}">
                <a16:creationId xmlns:a16="http://schemas.microsoft.com/office/drawing/2014/main" id="{1032DF60-69DA-522F-3C2B-88E7FAF81A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3750" y="108000"/>
            <a:ext cx="4320000" cy="3240000"/>
          </a:xfrm>
          <a:prstGeom prst="rect">
            <a:avLst/>
          </a:prstGeom>
        </p:spPr>
      </p:pic>
      <p:pic>
        <p:nvPicPr>
          <p:cNvPr id="9" name="Slika 8">
            <a:extLst>
              <a:ext uri="{FF2B5EF4-FFF2-40B4-BE49-F238E27FC236}">
                <a16:creationId xmlns:a16="http://schemas.microsoft.com/office/drawing/2014/main" id="{7AE986F1-8567-2681-7491-13CD2B1C90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5500" y="108000"/>
            <a:ext cx="3698720" cy="3240000"/>
          </a:xfrm>
          <a:prstGeom prst="rect">
            <a:avLst/>
          </a:prstGeom>
        </p:spPr>
      </p:pic>
      <p:pic>
        <p:nvPicPr>
          <p:cNvPr id="11" name="Slika 10">
            <a:extLst>
              <a:ext uri="{FF2B5EF4-FFF2-40B4-BE49-F238E27FC236}">
                <a16:creationId xmlns:a16="http://schemas.microsoft.com/office/drawing/2014/main" id="{71ED2D6D-707E-922C-4BDC-DCF6CCCDFA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73552" y="3528000"/>
            <a:ext cx="5440396" cy="3240000"/>
          </a:xfrm>
          <a:prstGeom prst="rect">
            <a:avLst/>
          </a:prstGeom>
        </p:spPr>
      </p:pic>
    </p:spTree>
    <p:extLst>
      <p:ext uri="{BB962C8B-B14F-4D97-AF65-F5344CB8AC3E}">
        <p14:creationId xmlns:p14="http://schemas.microsoft.com/office/powerpoint/2010/main" val="417802449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62FD5-7061-6C05-2D0D-B356EE167B3F}"/>
              </a:ext>
            </a:extLst>
          </p:cNvPr>
          <p:cNvSpPr txBox="1">
            <a:spLocks/>
          </p:cNvSpPr>
          <p:nvPr/>
        </p:nvSpPr>
        <p:spPr bwMode="auto">
          <a:xfrm>
            <a:off x="1884002" y="360004"/>
            <a:ext cx="8313939"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defTabSz="914377"/>
            <a:r>
              <a:rPr lang="sl-SI" sz="2800" b="1" dirty="0">
                <a:solidFill>
                  <a:srgbClr val="0070C0"/>
                </a:solidFill>
                <a:effectLst>
                  <a:outerShdw blurRad="38100" dist="38100" dir="2700000" algn="tl">
                    <a:srgbClr val="000000">
                      <a:alpha val="43137"/>
                    </a:srgbClr>
                  </a:outerShdw>
                </a:effectLst>
                <a:latin typeface="Aptos Display" panose="02110004020202020204"/>
                <a:cs typeface="Calibri" panose="020F0502020204030204" pitchFamily="34" charset="0"/>
              </a:rPr>
              <a:t>Evidenca stavbnih zemljišč - ESZ</a:t>
            </a:r>
            <a:endParaRPr lang="en-US" sz="2800" dirty="0">
              <a:solidFill>
                <a:srgbClr val="0E2841"/>
              </a:solidFill>
              <a:effectLst>
                <a:outerShdw blurRad="38100" dist="38100" dir="2700000" algn="tl">
                  <a:srgbClr val="000000">
                    <a:alpha val="43137"/>
                  </a:srgbClr>
                </a:outerShdw>
              </a:effectLst>
              <a:latin typeface="Aptos Display" panose="02110004020202020204"/>
              <a:cs typeface="Calibri" panose="020F0502020204030204" pitchFamily="34" charset="0"/>
            </a:endParaRPr>
          </a:p>
        </p:txBody>
      </p:sp>
      <p:pic>
        <p:nvPicPr>
          <p:cNvPr id="4" name="Slika 3">
            <a:extLst>
              <a:ext uri="{FF2B5EF4-FFF2-40B4-BE49-F238E27FC236}">
                <a16:creationId xmlns:a16="http://schemas.microsoft.com/office/drawing/2014/main" id="{162B3EAC-D5B6-E13D-AB1E-865B40A2D8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7408" y="1076039"/>
            <a:ext cx="8071567" cy="5760000"/>
          </a:xfrm>
          <a:prstGeom prst="rect">
            <a:avLst/>
          </a:prstGeom>
          <a:effectLst/>
        </p:spPr>
      </p:pic>
    </p:spTree>
    <p:extLst>
      <p:ext uri="{BB962C8B-B14F-4D97-AF65-F5344CB8AC3E}">
        <p14:creationId xmlns:p14="http://schemas.microsoft.com/office/powerpoint/2010/main" val="58618117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62FD5-7061-6C05-2D0D-B356EE167B3F}"/>
              </a:ext>
            </a:extLst>
          </p:cNvPr>
          <p:cNvSpPr txBox="1">
            <a:spLocks/>
          </p:cNvSpPr>
          <p:nvPr/>
        </p:nvSpPr>
        <p:spPr bwMode="auto">
          <a:xfrm>
            <a:off x="1948514" y="239684"/>
            <a:ext cx="8313939" cy="4701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defTabSz="914377"/>
            <a:r>
              <a:rPr lang="sl-SI" sz="2800" b="1" dirty="0">
                <a:solidFill>
                  <a:srgbClr val="0070C0"/>
                </a:solidFill>
                <a:effectLst>
                  <a:outerShdw blurRad="38100" dist="38100" dir="2700000" algn="tl">
                    <a:srgbClr val="000000">
                      <a:alpha val="43137"/>
                    </a:srgbClr>
                  </a:outerShdw>
                </a:effectLst>
                <a:latin typeface="Aptos Display" panose="02110004020202020204"/>
                <a:cs typeface="Calibri" panose="020F0502020204030204" pitchFamily="34" charset="0"/>
              </a:rPr>
              <a:t>Pravna podlaga</a:t>
            </a:r>
            <a:endParaRPr lang="en-US" sz="2800" dirty="0">
              <a:solidFill>
                <a:srgbClr val="0E2841"/>
              </a:solidFill>
              <a:effectLst>
                <a:outerShdw blurRad="38100" dist="38100" dir="2700000" algn="tl">
                  <a:srgbClr val="000000">
                    <a:alpha val="43137"/>
                  </a:srgbClr>
                </a:outerShdw>
              </a:effectLst>
              <a:latin typeface="Aptos Display" panose="02110004020202020204"/>
              <a:cs typeface="Calibri" panose="020F0502020204030204" pitchFamily="34" charset="0"/>
            </a:endParaRPr>
          </a:p>
        </p:txBody>
      </p:sp>
      <p:sp>
        <p:nvSpPr>
          <p:cNvPr id="3" name="Pravokotnik 2">
            <a:extLst>
              <a:ext uri="{FF2B5EF4-FFF2-40B4-BE49-F238E27FC236}">
                <a16:creationId xmlns:a16="http://schemas.microsoft.com/office/drawing/2014/main" id="{2AE010A2-2092-3CF7-DDB7-0EE0508C1143}"/>
              </a:ext>
            </a:extLst>
          </p:cNvPr>
          <p:cNvSpPr/>
          <p:nvPr/>
        </p:nvSpPr>
        <p:spPr>
          <a:xfrm>
            <a:off x="1884002" y="5054320"/>
            <a:ext cx="8313939" cy="1356529"/>
          </a:xfrm>
          <a:prstGeom prst="rect">
            <a:avLst/>
          </a:prstGeom>
          <a:solidFill>
            <a:schemeClr val="accent1">
              <a:lumMod val="40000"/>
              <a:lumOff val="6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sl-SI">
              <a:solidFill>
                <a:prstClr val="white"/>
              </a:solidFill>
              <a:latin typeface="Aptos" panose="02110004020202020204"/>
            </a:endParaRPr>
          </a:p>
        </p:txBody>
      </p:sp>
      <p:sp>
        <p:nvSpPr>
          <p:cNvPr id="5" name="Označba mesta vsebine 2">
            <a:extLst>
              <a:ext uri="{FF2B5EF4-FFF2-40B4-BE49-F238E27FC236}">
                <a16:creationId xmlns:a16="http://schemas.microsoft.com/office/drawing/2014/main" id="{64A004F7-0050-A24E-0373-97102618A9AD}"/>
              </a:ext>
            </a:extLst>
          </p:cNvPr>
          <p:cNvSpPr txBox="1">
            <a:spLocks/>
          </p:cNvSpPr>
          <p:nvPr/>
        </p:nvSpPr>
        <p:spPr>
          <a:xfrm>
            <a:off x="1884001" y="894348"/>
            <a:ext cx="8639620" cy="5693229"/>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377">
              <a:spcBef>
                <a:spcPts val="0"/>
              </a:spcBef>
              <a:spcAft>
                <a:spcPts val="600"/>
              </a:spcAft>
              <a:buNone/>
            </a:pPr>
            <a:r>
              <a:rPr lang="sl-SI" sz="1600" b="1" dirty="0">
                <a:solidFill>
                  <a:srgbClr val="0070C0"/>
                </a:solidFill>
                <a:latin typeface="Aptos" panose="02110004020202020204"/>
                <a:ea typeface="Times New Roman" panose="02020603050405020304" pitchFamily="18" charset="0"/>
              </a:rPr>
              <a:t>ZUreP-3C</a:t>
            </a:r>
          </a:p>
          <a:p>
            <a:pPr marL="0" indent="0" algn="just" defTabSz="914377">
              <a:spcBef>
                <a:spcPts val="0"/>
              </a:spcBef>
              <a:spcAft>
                <a:spcPts val="0"/>
              </a:spcAft>
              <a:buNone/>
            </a:pPr>
            <a:r>
              <a:rPr lang="sl-SI" sz="1400" b="1" dirty="0">
                <a:solidFill>
                  <a:srgbClr val="0E2841"/>
                </a:solidFill>
                <a:latin typeface="Aptos" panose="02110004020202020204"/>
                <a:ea typeface="Times New Roman" panose="02020603050405020304" pitchFamily="18" charset="0"/>
              </a:rPr>
              <a:t>267. člen </a:t>
            </a:r>
            <a:r>
              <a:rPr lang="sl-SI" sz="1400" dirty="0">
                <a:solidFill>
                  <a:srgbClr val="0E2841"/>
                </a:solidFill>
                <a:latin typeface="Aptos" panose="02110004020202020204"/>
                <a:ea typeface="Times New Roman" panose="02020603050405020304" pitchFamily="18" charset="0"/>
              </a:rPr>
              <a:t>– definira ESZ</a:t>
            </a:r>
          </a:p>
          <a:p>
            <a:pPr marL="0" indent="0" algn="just" defTabSz="914377">
              <a:spcBef>
                <a:spcPts val="0"/>
              </a:spcBef>
              <a:spcAft>
                <a:spcPts val="0"/>
              </a:spcAft>
              <a:buNone/>
            </a:pPr>
            <a:r>
              <a:rPr lang="sl-SI" sz="1400" b="1" dirty="0">
                <a:solidFill>
                  <a:srgbClr val="0E2841"/>
                </a:solidFill>
                <a:latin typeface="Aptos" panose="02110004020202020204"/>
                <a:ea typeface="Times New Roman" panose="02020603050405020304" pitchFamily="18" charset="0"/>
              </a:rPr>
              <a:t>268. in 269. člen</a:t>
            </a:r>
            <a:r>
              <a:rPr lang="sl-SI" sz="1400" dirty="0">
                <a:solidFill>
                  <a:srgbClr val="0E2841"/>
                </a:solidFill>
                <a:latin typeface="Aptos" panose="02110004020202020204"/>
                <a:ea typeface="Times New Roman" panose="02020603050405020304" pitchFamily="18" charset="0"/>
              </a:rPr>
              <a:t> – določata vzdrževanje evidence</a:t>
            </a:r>
          </a:p>
          <a:p>
            <a:pPr marL="0" indent="0" algn="just" defTabSz="914377">
              <a:spcBef>
                <a:spcPts val="0"/>
              </a:spcBef>
              <a:spcAft>
                <a:spcPts val="0"/>
              </a:spcAft>
              <a:buNone/>
            </a:pPr>
            <a:r>
              <a:rPr lang="sl-SI" sz="1400" b="1" dirty="0">
                <a:solidFill>
                  <a:srgbClr val="0E2841"/>
                </a:solidFill>
                <a:latin typeface="Aptos" panose="02110004020202020204"/>
                <a:ea typeface="Times New Roman" panose="02020603050405020304" pitchFamily="18" charset="0"/>
              </a:rPr>
              <a:t>322. člen </a:t>
            </a:r>
            <a:r>
              <a:rPr lang="sl-SI" sz="1400" dirty="0">
                <a:solidFill>
                  <a:srgbClr val="0E2841"/>
                </a:solidFill>
                <a:latin typeface="Aptos" panose="02110004020202020204"/>
                <a:ea typeface="Times New Roman" panose="02020603050405020304" pitchFamily="18" charset="0"/>
              </a:rPr>
              <a:t>– občine ESZ vzpostavijo do 31. 12. 2026 </a:t>
            </a:r>
          </a:p>
          <a:p>
            <a:pPr marL="0" indent="0" algn="just" defTabSz="914377">
              <a:spcBef>
                <a:spcPts val="0"/>
              </a:spcBef>
              <a:spcAft>
                <a:spcPts val="0"/>
              </a:spcAft>
              <a:buNone/>
            </a:pPr>
            <a:endParaRPr lang="sl-SI" sz="1600" b="1" dirty="0">
              <a:solidFill>
                <a:srgbClr val="0070C0"/>
              </a:solidFill>
              <a:effectLst>
                <a:outerShdw blurRad="38100" dist="38100" dir="2700000" algn="tl">
                  <a:srgbClr val="000000">
                    <a:alpha val="43137"/>
                  </a:srgbClr>
                </a:outerShdw>
              </a:effectLst>
              <a:latin typeface="Aptos" panose="02110004020202020204"/>
              <a:ea typeface="Times New Roman" panose="02020603050405020304" pitchFamily="18" charset="0"/>
            </a:endParaRPr>
          </a:p>
          <a:p>
            <a:pPr marL="0" indent="0" algn="just" defTabSz="914377">
              <a:spcBef>
                <a:spcPts val="0"/>
              </a:spcBef>
              <a:spcAft>
                <a:spcPts val="600"/>
              </a:spcAft>
              <a:buNone/>
            </a:pPr>
            <a:r>
              <a:rPr lang="sl-SI" sz="1600" b="1" dirty="0">
                <a:solidFill>
                  <a:srgbClr val="0070C0"/>
                </a:solidFill>
                <a:latin typeface="Aptos" panose="02110004020202020204"/>
                <a:ea typeface="Times New Roman" panose="02020603050405020304" pitchFamily="18" charset="0"/>
              </a:rPr>
              <a:t>Pravilnik o razvojnih stopnjah nepozidanih stavbnih zemljišč</a:t>
            </a:r>
            <a:endParaRPr lang="sl-SI" sz="1400" b="1" dirty="0">
              <a:solidFill>
                <a:srgbClr val="0070C0"/>
              </a:solidFill>
              <a:latin typeface="Aptos" panose="02110004020202020204"/>
              <a:ea typeface="Times New Roman" panose="02020603050405020304" pitchFamily="18" charset="0"/>
            </a:endParaRPr>
          </a:p>
          <a:p>
            <a:pPr marL="0" indent="0" defTabSz="914377">
              <a:spcBef>
                <a:spcPts val="0"/>
              </a:spcBef>
              <a:spcAft>
                <a:spcPts val="0"/>
              </a:spcAft>
              <a:buNone/>
            </a:pPr>
            <a:r>
              <a:rPr lang="sl-SI" sz="1400" dirty="0">
                <a:solidFill>
                  <a:srgbClr val="0E2841"/>
                </a:solidFill>
                <a:latin typeface="Aptos" panose="02110004020202020204"/>
              </a:rPr>
              <a:t>Določa podrobnejša merila za razvrščanje nepozidanih stavbnih zemljišč v razvojne stopnje, ločeno za območja ki se urejajo z OPN, OPPN ali DPN.</a:t>
            </a:r>
          </a:p>
          <a:p>
            <a:pPr lvl="1" defTabSz="914377">
              <a:spcBef>
                <a:spcPts val="0"/>
              </a:spcBef>
              <a:spcAft>
                <a:spcPts val="0"/>
              </a:spcAft>
              <a:buFont typeface="Wingdings" panose="05000000000000000000" pitchFamily="2" charset="2"/>
              <a:buChar char="Ø"/>
            </a:pPr>
            <a:r>
              <a:rPr lang="sl-SI" sz="1400" dirty="0">
                <a:solidFill>
                  <a:srgbClr val="0E2841"/>
                </a:solidFill>
                <a:latin typeface="Aptos" panose="02110004020202020204"/>
              </a:rPr>
              <a:t>podatkovni sloji za pripis razvojne stopnje</a:t>
            </a:r>
          </a:p>
          <a:p>
            <a:pPr lvl="1" defTabSz="914377">
              <a:spcBef>
                <a:spcPts val="0"/>
              </a:spcBef>
              <a:spcAft>
                <a:spcPts val="0"/>
              </a:spcAft>
              <a:buFont typeface="Wingdings" panose="05000000000000000000" pitchFamily="2" charset="2"/>
              <a:buChar char="Ø"/>
            </a:pPr>
            <a:r>
              <a:rPr lang="sl-SI" sz="1400" dirty="0">
                <a:solidFill>
                  <a:srgbClr val="0E2841"/>
                </a:solidFill>
                <a:latin typeface="Aptos" panose="02110004020202020204"/>
              </a:rPr>
              <a:t>razvojna stopnja za posamezno zemljišče (1 / 2 / 3 / 4 / 5)</a:t>
            </a:r>
          </a:p>
          <a:p>
            <a:pPr marL="0" indent="0" algn="just" defTabSz="914377">
              <a:spcBef>
                <a:spcPts val="0"/>
              </a:spcBef>
              <a:spcAft>
                <a:spcPts val="0"/>
              </a:spcAft>
              <a:buNone/>
            </a:pPr>
            <a:endParaRPr lang="sl-SI" sz="1600" b="1" dirty="0">
              <a:solidFill>
                <a:srgbClr val="0070C0"/>
              </a:solidFill>
              <a:effectLst>
                <a:outerShdw blurRad="38100" dist="38100" dir="2700000" algn="tl">
                  <a:srgbClr val="000000">
                    <a:alpha val="43137"/>
                  </a:srgbClr>
                </a:outerShdw>
              </a:effectLst>
              <a:latin typeface="Aptos" panose="02110004020202020204"/>
              <a:ea typeface="Times New Roman" panose="02020603050405020304" pitchFamily="18" charset="0"/>
            </a:endParaRPr>
          </a:p>
          <a:p>
            <a:pPr marL="0" indent="0" defTabSz="914377">
              <a:spcBef>
                <a:spcPts val="0"/>
              </a:spcBef>
              <a:spcAft>
                <a:spcPts val="600"/>
              </a:spcAft>
              <a:buNone/>
            </a:pPr>
            <a:r>
              <a:rPr lang="sl-SI" sz="1600" b="1" dirty="0">
                <a:solidFill>
                  <a:srgbClr val="0070C0"/>
                </a:solidFill>
                <a:latin typeface="Aptos" panose="02110004020202020204"/>
                <a:ea typeface="Times New Roman" panose="02020603050405020304" pitchFamily="18" charset="0"/>
              </a:rPr>
              <a:t>Pravilnik o merilih za določitev komunalno opremljenega nepozidanega stavbnega zemljišča </a:t>
            </a:r>
            <a:r>
              <a:rPr lang="sl-SI" sz="1400" dirty="0">
                <a:solidFill>
                  <a:srgbClr val="0E2841"/>
                </a:solidFill>
                <a:latin typeface="Aptos" panose="02110004020202020204"/>
              </a:rPr>
              <a:t>Določa podrobnejša merila za določitev komunalno opremljenega nepozidanega stavbnega zemljišča, ločeno za območja ki se urejajo z OPN, OPPN ali DPN.</a:t>
            </a:r>
          </a:p>
          <a:p>
            <a:pPr lvl="1" defTabSz="914377">
              <a:spcBef>
                <a:spcPts val="0"/>
              </a:spcBef>
              <a:spcAft>
                <a:spcPts val="0"/>
              </a:spcAft>
              <a:buFont typeface="Wingdings" panose="05000000000000000000" pitchFamily="2" charset="2"/>
              <a:buChar char="Ø"/>
            </a:pPr>
            <a:r>
              <a:rPr lang="sl-SI" sz="1400" dirty="0">
                <a:solidFill>
                  <a:srgbClr val="0E2841"/>
                </a:solidFill>
                <a:latin typeface="Aptos" panose="02110004020202020204"/>
              </a:rPr>
              <a:t>podatkovni sloji o komunalni opremljenosti</a:t>
            </a:r>
          </a:p>
          <a:p>
            <a:pPr lvl="1" defTabSz="914377">
              <a:spcBef>
                <a:spcPts val="0"/>
              </a:spcBef>
              <a:spcAft>
                <a:spcPts val="0"/>
              </a:spcAft>
              <a:buFont typeface="Wingdings" panose="05000000000000000000" pitchFamily="2" charset="2"/>
              <a:buChar char="Ø"/>
            </a:pPr>
            <a:r>
              <a:rPr lang="sl-SI" sz="1400" dirty="0">
                <a:solidFill>
                  <a:srgbClr val="0E2841"/>
                </a:solidFill>
                <a:latin typeface="Aptos" panose="02110004020202020204"/>
              </a:rPr>
              <a:t>podatek za posamezno zemljišče in posamezno vrsto komunalne opreme (DA / DA posredno / NE)</a:t>
            </a:r>
          </a:p>
          <a:p>
            <a:pPr marL="457189" lvl="1" indent="0" defTabSz="914377">
              <a:spcBef>
                <a:spcPts val="0"/>
              </a:spcBef>
              <a:spcAft>
                <a:spcPts val="0"/>
              </a:spcAft>
              <a:buNone/>
            </a:pPr>
            <a:endParaRPr lang="sl-SI" sz="1600" dirty="0">
              <a:solidFill>
                <a:srgbClr val="0E2841"/>
              </a:solidFill>
              <a:latin typeface="Aptos" panose="02110004020202020204"/>
            </a:endParaRPr>
          </a:p>
          <a:p>
            <a:pPr marL="457189" lvl="1" indent="0" defTabSz="914377">
              <a:spcBef>
                <a:spcPts val="0"/>
              </a:spcBef>
              <a:spcAft>
                <a:spcPts val="0"/>
              </a:spcAft>
              <a:buNone/>
            </a:pPr>
            <a:r>
              <a:rPr lang="sl-SI" sz="1400" dirty="0">
                <a:solidFill>
                  <a:srgbClr val="0E2841"/>
                </a:solidFill>
                <a:latin typeface="Aptos" panose="02110004020202020204"/>
              </a:rPr>
              <a:t>          </a:t>
            </a:r>
            <a:endParaRPr lang="sl-SI" sz="1400" dirty="0">
              <a:solidFill>
                <a:srgbClr val="0E2841"/>
              </a:solidFill>
              <a:latin typeface="Aptos" panose="02110004020202020204"/>
              <a:ea typeface="Times New Roman" panose="02020603050405020304" pitchFamily="18" charset="0"/>
            </a:endParaRPr>
          </a:p>
          <a:p>
            <a:pPr marL="0" indent="0" defTabSz="914377">
              <a:spcBef>
                <a:spcPts val="0"/>
              </a:spcBef>
              <a:spcAft>
                <a:spcPts val="0"/>
              </a:spcAft>
              <a:buNone/>
            </a:pPr>
            <a:r>
              <a:rPr lang="sl-SI" sz="1400" u="sng" dirty="0">
                <a:solidFill>
                  <a:srgbClr val="0E2841"/>
                </a:solidFill>
                <a:latin typeface="Aptos" panose="02110004020202020204"/>
                <a:ea typeface="Times New Roman" panose="02020603050405020304" pitchFamily="18" charset="0"/>
              </a:rPr>
              <a:t>Za lažje izvajanja vsebine obeh pravilnikov:</a:t>
            </a:r>
          </a:p>
          <a:p>
            <a:pPr marL="0" indent="0" defTabSz="914377">
              <a:spcBef>
                <a:spcPts val="0"/>
              </a:spcBef>
              <a:spcAft>
                <a:spcPts val="0"/>
              </a:spcAft>
              <a:buNone/>
            </a:pPr>
            <a:r>
              <a:rPr lang="sl-SI" sz="1400" dirty="0">
                <a:solidFill>
                  <a:srgbClr val="0E2841"/>
                </a:solidFill>
                <a:latin typeface="Aptos" panose="02110004020202020204"/>
                <a:ea typeface="Times New Roman" panose="02020603050405020304" pitchFamily="18" charset="0"/>
              </a:rPr>
              <a:t>tehnična priporočila z naslovom </a:t>
            </a:r>
            <a:r>
              <a:rPr lang="sl-SI" sz="1400" b="1" dirty="0">
                <a:solidFill>
                  <a:srgbClr val="0E2841"/>
                </a:solidFill>
                <a:latin typeface="Aptos" panose="02110004020202020204"/>
                <a:ea typeface="Times New Roman" panose="02020603050405020304" pitchFamily="18" charset="0"/>
              </a:rPr>
              <a:t>Metodologija za vzpostavitev in vzdrževanje ESZ na lokalni ravni</a:t>
            </a:r>
            <a:r>
              <a:rPr lang="sl-SI" sz="1400" dirty="0">
                <a:solidFill>
                  <a:srgbClr val="0E2841"/>
                </a:solidFill>
                <a:latin typeface="Aptos" panose="02110004020202020204"/>
                <a:ea typeface="Times New Roman" panose="02020603050405020304" pitchFamily="18" charset="0"/>
              </a:rPr>
              <a:t>, ki je objavljena na spletni strani ministrstva:</a:t>
            </a:r>
            <a:r>
              <a:rPr lang="sl-SI" sz="1400" dirty="0">
                <a:solidFill>
                  <a:prstClr val="black"/>
                </a:solidFill>
                <a:latin typeface="Aptos" panose="02110004020202020204"/>
                <a:ea typeface="Times New Roman" panose="02020603050405020304" pitchFamily="18" charset="0"/>
              </a:rPr>
              <a:t> </a:t>
            </a:r>
            <a:r>
              <a:rPr lang="sl-SI" sz="1400" dirty="0">
                <a:solidFill>
                  <a:srgbClr val="0070C0"/>
                </a:solidFill>
                <a:latin typeface="Aptos" panose="02110004020202020204"/>
                <a:ea typeface="Times New Roman" panose="02020603050405020304" pitchFamily="18" charset="0"/>
              </a:rPr>
              <a:t>https://www.gov.si/zbirke/projekti-in-programi/projekt-pilot-mop/podrocje-3-vzpostavitev-evidence-stavbnih-zemljisc-na-lokalni-ravni-in-ukrepi-zemljiske-politike/</a:t>
            </a:r>
            <a:endParaRPr lang="sl-SI" sz="1400" dirty="0">
              <a:solidFill>
                <a:prstClr val="black"/>
              </a:solidFill>
              <a:latin typeface="Aptos" panose="02110004020202020204"/>
              <a:ea typeface="Times New Roman" panose="02020603050405020304" pitchFamily="18" charset="0"/>
              <a:cs typeface="Times New Roman" panose="02020603050405020304" pitchFamily="18" charset="0"/>
            </a:endParaRPr>
          </a:p>
          <a:p>
            <a:pPr marL="0" indent="0" defTabSz="914377">
              <a:lnSpc>
                <a:spcPct val="115000"/>
              </a:lnSpc>
              <a:buNone/>
            </a:pPr>
            <a:endParaRPr lang="sl-SI" sz="1600" dirty="0">
              <a:solidFill>
                <a:srgbClr val="0E2841"/>
              </a:solidFill>
              <a:latin typeface="Aptos Display" panose="02110004020202020204"/>
            </a:endParaRPr>
          </a:p>
          <a:p>
            <a:pPr marL="0" indent="0" defTabSz="914377">
              <a:lnSpc>
                <a:spcPct val="115000"/>
              </a:lnSpc>
              <a:buNone/>
            </a:pPr>
            <a:endParaRPr lang="sl-SI" sz="1600" dirty="0">
              <a:solidFill>
                <a:srgbClr val="0E2841"/>
              </a:solidFill>
              <a:latin typeface="Aptos Display" panose="02110004020202020204"/>
              <a:ea typeface="Times New Roman" panose="02020603050405020304" pitchFamily="18" charset="0"/>
            </a:endParaRPr>
          </a:p>
          <a:p>
            <a:pPr marL="0" indent="0" defTabSz="914377">
              <a:lnSpc>
                <a:spcPct val="115000"/>
              </a:lnSpc>
              <a:buNone/>
            </a:pPr>
            <a:endParaRPr lang="sl-SI" sz="1600" dirty="0">
              <a:solidFill>
                <a:srgbClr val="0E2841"/>
              </a:solidFill>
              <a:latin typeface="Aptos Display" panose="02110004020202020204"/>
              <a:ea typeface="Times New Roman" panose="02020603050405020304" pitchFamily="18" charset="0"/>
            </a:endParaRPr>
          </a:p>
          <a:p>
            <a:pPr marL="0" indent="0" algn="just" defTabSz="914377">
              <a:lnSpc>
                <a:spcPct val="115000"/>
              </a:lnSpc>
              <a:spcAft>
                <a:spcPts val="600"/>
              </a:spcAft>
              <a:buNone/>
            </a:pPr>
            <a:endParaRPr lang="sl-SI" sz="1600" b="1" dirty="0">
              <a:solidFill>
                <a:srgbClr val="0070C0"/>
              </a:solidFill>
              <a:latin typeface="Aptos Display" panose="02110004020202020204"/>
              <a:ea typeface="Times New Roman" panose="02020603050405020304" pitchFamily="18" charset="0"/>
            </a:endParaRPr>
          </a:p>
          <a:p>
            <a:pPr marL="0" indent="0" defTabSz="914377">
              <a:lnSpc>
                <a:spcPct val="115000"/>
              </a:lnSpc>
              <a:buNone/>
            </a:pPr>
            <a:endParaRPr lang="sl-SI" sz="1000" dirty="0">
              <a:solidFill>
                <a:srgbClr val="0E2841"/>
              </a:solidFill>
              <a:latin typeface="Aptos Display" panose="02110004020202020204"/>
            </a:endParaRPr>
          </a:p>
        </p:txBody>
      </p:sp>
    </p:spTree>
    <p:extLst>
      <p:ext uri="{BB962C8B-B14F-4D97-AF65-F5344CB8AC3E}">
        <p14:creationId xmlns:p14="http://schemas.microsoft.com/office/powerpoint/2010/main" val="428904659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8B32D-D1BF-EB4F-CC10-DE0430D9A1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9CF2F3-0288-E994-C683-4F6F32CEACD2}"/>
              </a:ext>
            </a:extLst>
          </p:cNvPr>
          <p:cNvSpPr txBox="1">
            <a:spLocks/>
          </p:cNvSpPr>
          <p:nvPr/>
        </p:nvSpPr>
        <p:spPr bwMode="auto">
          <a:xfrm>
            <a:off x="1884002" y="360004"/>
            <a:ext cx="8313939"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defTabSz="914377"/>
            <a:r>
              <a:rPr lang="sl-SI" sz="2800" b="1" dirty="0">
                <a:solidFill>
                  <a:srgbClr val="0070C0"/>
                </a:solidFill>
                <a:effectLst>
                  <a:outerShdw blurRad="38100" dist="38100" dir="2700000" algn="tl">
                    <a:srgbClr val="000000">
                      <a:alpha val="43137"/>
                    </a:srgbClr>
                  </a:outerShdw>
                </a:effectLst>
                <a:latin typeface="Aptos Display" panose="02110004020202020204"/>
                <a:cs typeface="Calibri" panose="020F0502020204030204" pitchFamily="34" charset="0"/>
              </a:rPr>
              <a:t>Postopek vzpostavitve ESZ</a:t>
            </a:r>
            <a:r>
              <a:rPr lang="sl-SI" sz="2800" dirty="0">
                <a:solidFill>
                  <a:prstClr val="black"/>
                </a:solidFill>
                <a:latin typeface="Aptos Display" panose="02110004020202020204"/>
                <a:cs typeface="Calibri" panose="020F0502020204030204" pitchFamily="34" charset="0"/>
              </a:rPr>
              <a:t> </a:t>
            </a:r>
            <a:r>
              <a:rPr lang="sl-SI" sz="2000" dirty="0">
                <a:solidFill>
                  <a:prstClr val="black"/>
                </a:solidFill>
                <a:latin typeface="Aptos Display" panose="02110004020202020204"/>
                <a:cs typeface="Calibri" panose="020F0502020204030204" pitchFamily="34" charset="0"/>
              </a:rPr>
              <a:t>– ključni koraki</a:t>
            </a:r>
            <a:endParaRPr lang="en-US" sz="2000" dirty="0">
              <a:solidFill>
                <a:srgbClr val="0070C0"/>
              </a:solidFill>
              <a:effectLst>
                <a:outerShdw blurRad="38100" dist="38100" dir="2700000" algn="tl">
                  <a:srgbClr val="000000">
                    <a:alpha val="43137"/>
                  </a:srgbClr>
                </a:outerShdw>
              </a:effectLst>
              <a:latin typeface="Aptos Display" panose="02110004020202020204"/>
              <a:cs typeface="Calibri" panose="020F0502020204030204" pitchFamily="34" charset="0"/>
            </a:endParaRPr>
          </a:p>
        </p:txBody>
      </p:sp>
      <p:pic>
        <p:nvPicPr>
          <p:cNvPr id="5" name="Slika 4">
            <a:extLst>
              <a:ext uri="{FF2B5EF4-FFF2-40B4-BE49-F238E27FC236}">
                <a16:creationId xmlns:a16="http://schemas.microsoft.com/office/drawing/2014/main" id="{78429137-A409-5836-94B2-494FE30D1A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5422" y="1010001"/>
            <a:ext cx="5664795" cy="5760000"/>
          </a:xfrm>
          <a:prstGeom prst="rect">
            <a:avLst/>
          </a:prstGeom>
        </p:spPr>
      </p:pic>
    </p:spTree>
    <p:extLst>
      <p:ext uri="{BB962C8B-B14F-4D97-AF65-F5344CB8AC3E}">
        <p14:creationId xmlns:p14="http://schemas.microsoft.com/office/powerpoint/2010/main" val="179333474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Working together with smile">
            <a:extLst>
              <a:ext uri="{FF2B5EF4-FFF2-40B4-BE49-F238E27FC236}">
                <a16:creationId xmlns:a16="http://schemas.microsoft.com/office/drawing/2014/main" id="{1310D2EC-A24B-46F6-3C57-B3E2DCAD7E1A}"/>
              </a:ext>
            </a:extLst>
          </p:cNvPr>
          <p:cNvSpPr txBox="1"/>
          <p:nvPr/>
        </p:nvSpPr>
        <p:spPr>
          <a:xfrm>
            <a:off x="2179801" y="922756"/>
            <a:ext cx="5210664" cy="8044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4288" tIns="14288" rIns="14288" bIns="14288">
            <a:spAutoFit/>
          </a:bodyPr>
          <a:lstStyle/>
          <a:p>
            <a:pPr defTabSz="342891" fontAlgn="auto">
              <a:lnSpc>
                <a:spcPct val="90000"/>
              </a:lnSpc>
              <a:spcBef>
                <a:spcPts val="0"/>
              </a:spcBef>
              <a:spcAft>
                <a:spcPts val="0"/>
              </a:spcAft>
              <a:defRPr sz="9000" spc="0">
                <a:latin typeface="+mn-lt"/>
                <a:ea typeface="+mn-ea"/>
                <a:cs typeface="+mn-cs"/>
                <a:sym typeface="Montserrat Bold"/>
              </a:defRPr>
            </a:pPr>
            <a:r>
              <a:rPr lang="sl-SI" sz="2800" b="1" dirty="0">
                <a:solidFill>
                  <a:srgbClr val="0070C0"/>
                </a:solidFill>
                <a:effectLst>
                  <a:outerShdw blurRad="38100" dist="38100" dir="2700000" algn="tl">
                    <a:srgbClr val="000000">
                      <a:alpha val="43137"/>
                    </a:srgbClr>
                  </a:outerShdw>
                </a:effectLst>
                <a:latin typeface="Aptos Display" panose="02110004020202020204"/>
                <a:cs typeface="Arial" panose="020B0604020202020204" pitchFamily="34" charset="0"/>
                <a:sym typeface="Montserrat Bold"/>
              </a:rPr>
              <a:t>Zeleni slovenski lokacijski okvir (SLO4D)</a:t>
            </a:r>
          </a:p>
        </p:txBody>
      </p:sp>
      <p:sp>
        <p:nvSpPr>
          <p:cNvPr id="20" name="Lorem ipsum dolor sit elit, consect loreretur adipiscing nisi aute.">
            <a:extLst>
              <a:ext uri="{FF2B5EF4-FFF2-40B4-BE49-F238E27FC236}">
                <a16:creationId xmlns:a16="http://schemas.microsoft.com/office/drawing/2014/main" id="{7EC1D726-56B1-B216-0972-6CACB065EE59}"/>
              </a:ext>
            </a:extLst>
          </p:cNvPr>
          <p:cNvSpPr txBox="1"/>
          <p:nvPr/>
        </p:nvSpPr>
        <p:spPr>
          <a:xfrm>
            <a:off x="2153566" y="2451112"/>
            <a:ext cx="4819497" cy="4905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4288" tIns="14288" rIns="14288" bIns="14288">
            <a:spAutoFit/>
          </a:bodyPr>
          <a:lstStyle/>
          <a:p>
            <a:pPr defTabSz="342891" fontAlgn="auto">
              <a:spcBef>
                <a:spcPts val="0"/>
              </a:spcBef>
              <a:spcAft>
                <a:spcPts val="0"/>
              </a:spcAft>
            </a:pPr>
            <a:r>
              <a:rPr lang="sl-SI" sz="1000" dirty="0">
                <a:solidFill>
                  <a:srgbClr val="0E2841"/>
                </a:solidFill>
                <a:latin typeface="Aptos" panose="02110004020202020204"/>
                <a:cs typeface="Arial" panose="020B0604020202020204" pitchFamily="34" charset="0"/>
              </a:rPr>
              <a:t>Neusklajeno stanje med podatki katastra nepremičnin in namensko rabo prostora iz prostorskih aktov povzroča težave pri interpretaciji vsebin prostorskega akta na določeno parcelo.</a:t>
            </a:r>
          </a:p>
        </p:txBody>
      </p:sp>
      <p:sp>
        <p:nvSpPr>
          <p:cNvPr id="21" name="insert title here.">
            <a:extLst>
              <a:ext uri="{FF2B5EF4-FFF2-40B4-BE49-F238E27FC236}">
                <a16:creationId xmlns:a16="http://schemas.microsoft.com/office/drawing/2014/main" id="{B1F06030-FA53-368B-20AA-11855E87E8AC}"/>
              </a:ext>
            </a:extLst>
          </p:cNvPr>
          <p:cNvSpPr txBox="1"/>
          <p:nvPr/>
        </p:nvSpPr>
        <p:spPr>
          <a:xfrm>
            <a:off x="2153563" y="2236661"/>
            <a:ext cx="4685388" cy="2301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4288" tIns="14288" rIns="14288" bIns="14288">
            <a:spAutoFit/>
          </a:bodyPr>
          <a:lstStyle>
            <a:lvl1pPr>
              <a:lnSpc>
                <a:spcPct val="120000"/>
              </a:lnSpc>
              <a:defRPr sz="2500" cap="all" spc="75">
                <a:latin typeface="Montserrat ExtraBold"/>
                <a:ea typeface="Montserrat ExtraBold"/>
                <a:cs typeface="Montserrat ExtraBold"/>
                <a:sym typeface="Montserrat ExtraBold"/>
              </a:defRPr>
            </a:lvl1pPr>
          </a:lstStyle>
          <a:p>
            <a:pPr defTabSz="342891" fontAlgn="auto">
              <a:spcBef>
                <a:spcPts val="0"/>
              </a:spcBef>
              <a:spcAft>
                <a:spcPts val="0"/>
              </a:spcAft>
            </a:pPr>
            <a:r>
              <a:rPr lang="sl-SI" sz="1200" b="1" spc="169" dirty="0">
                <a:solidFill>
                  <a:srgbClr val="0070C0"/>
                </a:solidFill>
                <a:latin typeface="Arial" panose="020B0604020202020204" pitchFamily="34" charset="0"/>
                <a:cs typeface="Arial" panose="020B0604020202020204" pitchFamily="34" charset="0"/>
              </a:rPr>
              <a:t>TEHNIČNA POSODOBITEV prostorskih aktov</a:t>
            </a:r>
          </a:p>
        </p:txBody>
      </p:sp>
      <p:pic>
        <p:nvPicPr>
          <p:cNvPr id="26" name="Insert Picture Here 2018.png">
            <a:extLst>
              <a:ext uri="{FF2B5EF4-FFF2-40B4-BE49-F238E27FC236}">
                <a16:creationId xmlns:a16="http://schemas.microsoft.com/office/drawing/2014/main" id="{C1869C0A-9C41-DEA5-D44D-505C1287844F}"/>
              </a:ext>
            </a:extLst>
          </p:cNvPr>
          <p:cNvPicPr>
            <a:picLocks noChangeAspect="1"/>
          </p:cNvPicPr>
          <p:nvPr/>
        </p:nvPicPr>
        <p:blipFill rotWithShape="1">
          <a:blip r:embed="rId3">
            <a:extLst>
              <a:ext uri="{28A0092B-C50C-407E-A947-70E740481C1C}">
                <a14:useLocalDpi xmlns:a14="http://schemas.microsoft.com/office/drawing/2010/main" val="0"/>
              </a:ext>
            </a:extLst>
          </a:blip>
          <a:srcRect l="14486" t="18256" r="51557" b="53519"/>
          <a:stretch/>
        </p:blipFill>
        <p:spPr>
          <a:xfrm>
            <a:off x="7992237" y="2143111"/>
            <a:ext cx="945740" cy="808857"/>
          </a:xfrm>
          <a:prstGeom prst="rect">
            <a:avLst/>
          </a:prstGeom>
          <a:solidFill>
            <a:schemeClr val="bg1">
              <a:lumMod val="95000"/>
            </a:schemeClr>
          </a:solidFill>
        </p:spPr>
      </p:pic>
      <p:pic>
        <p:nvPicPr>
          <p:cNvPr id="27" name="Insert Picture Here 2018.png">
            <a:extLst>
              <a:ext uri="{FF2B5EF4-FFF2-40B4-BE49-F238E27FC236}">
                <a16:creationId xmlns:a16="http://schemas.microsoft.com/office/drawing/2014/main" id="{1522B639-6E5F-FF79-088D-0658B7910F9D}"/>
              </a:ext>
            </a:extLst>
          </p:cNvPr>
          <p:cNvPicPr>
            <a:picLocks noChangeAspect="1"/>
          </p:cNvPicPr>
          <p:nvPr/>
        </p:nvPicPr>
        <p:blipFill rotWithShape="1">
          <a:blip r:embed="rId3">
            <a:extLst>
              <a:ext uri="{28A0092B-C50C-407E-A947-70E740481C1C}">
                <a14:useLocalDpi xmlns:a14="http://schemas.microsoft.com/office/drawing/2010/main" val="0"/>
              </a:ext>
            </a:extLst>
          </a:blip>
          <a:srcRect l="52717" t="18256" r="13326" b="53519"/>
          <a:stretch/>
        </p:blipFill>
        <p:spPr>
          <a:xfrm>
            <a:off x="9047949" y="2143111"/>
            <a:ext cx="945740" cy="808857"/>
          </a:xfrm>
          <a:prstGeom prst="rect">
            <a:avLst/>
          </a:prstGeom>
          <a:solidFill>
            <a:schemeClr val="bg1">
              <a:lumMod val="95000"/>
            </a:schemeClr>
          </a:solidFill>
        </p:spPr>
      </p:pic>
      <p:pic>
        <p:nvPicPr>
          <p:cNvPr id="28" name="Insert Picture Here 2018.png">
            <a:extLst>
              <a:ext uri="{FF2B5EF4-FFF2-40B4-BE49-F238E27FC236}">
                <a16:creationId xmlns:a16="http://schemas.microsoft.com/office/drawing/2014/main" id="{995F302E-37F4-B748-36E4-844E29A11DEA}"/>
              </a:ext>
            </a:extLst>
          </p:cNvPr>
          <p:cNvPicPr>
            <a:picLocks noChangeAspect="1"/>
          </p:cNvPicPr>
          <p:nvPr/>
        </p:nvPicPr>
        <p:blipFill rotWithShape="1">
          <a:blip r:embed="rId3">
            <a:extLst>
              <a:ext uri="{28A0092B-C50C-407E-A947-70E740481C1C}">
                <a14:useLocalDpi xmlns:a14="http://schemas.microsoft.com/office/drawing/2010/main" val="0"/>
              </a:ext>
            </a:extLst>
          </a:blip>
          <a:srcRect l="14381" t="52517" r="52249" b="19746"/>
          <a:stretch/>
        </p:blipFill>
        <p:spPr>
          <a:xfrm>
            <a:off x="7996385" y="3035180"/>
            <a:ext cx="945740" cy="808857"/>
          </a:xfrm>
          <a:prstGeom prst="rect">
            <a:avLst/>
          </a:prstGeom>
          <a:solidFill>
            <a:schemeClr val="bg1">
              <a:lumMod val="95000"/>
            </a:schemeClr>
          </a:solidFill>
        </p:spPr>
      </p:pic>
      <p:pic>
        <p:nvPicPr>
          <p:cNvPr id="29" name="Insert Picture Here 2018.png">
            <a:extLst>
              <a:ext uri="{FF2B5EF4-FFF2-40B4-BE49-F238E27FC236}">
                <a16:creationId xmlns:a16="http://schemas.microsoft.com/office/drawing/2014/main" id="{498122E9-EC8E-827C-8A6C-E7280739B83A}"/>
              </a:ext>
            </a:extLst>
          </p:cNvPr>
          <p:cNvPicPr>
            <a:picLocks noChangeAspect="1"/>
          </p:cNvPicPr>
          <p:nvPr/>
        </p:nvPicPr>
        <p:blipFill rotWithShape="1">
          <a:blip r:embed="rId3">
            <a:extLst>
              <a:ext uri="{28A0092B-C50C-407E-A947-70E740481C1C}">
                <a14:useLocalDpi xmlns:a14="http://schemas.microsoft.com/office/drawing/2010/main" val="0"/>
              </a:ext>
            </a:extLst>
          </a:blip>
          <a:srcRect l="53408" t="54919" r="16087" b="19725"/>
          <a:stretch/>
        </p:blipFill>
        <p:spPr>
          <a:xfrm>
            <a:off x="9052406" y="3035180"/>
            <a:ext cx="945740" cy="808857"/>
          </a:xfrm>
          <a:prstGeom prst="rect">
            <a:avLst/>
          </a:prstGeom>
          <a:solidFill>
            <a:schemeClr val="bg1">
              <a:lumMod val="95000"/>
            </a:schemeClr>
          </a:solidFill>
        </p:spPr>
      </p:pic>
      <p:sp>
        <p:nvSpPr>
          <p:cNvPr id="31" name="PoljeZBesedilom 30">
            <a:extLst>
              <a:ext uri="{FF2B5EF4-FFF2-40B4-BE49-F238E27FC236}">
                <a16:creationId xmlns:a16="http://schemas.microsoft.com/office/drawing/2014/main" id="{3D883718-2231-E234-2BDF-3C64A65F73AC}"/>
              </a:ext>
            </a:extLst>
          </p:cNvPr>
          <p:cNvSpPr txBox="1"/>
          <p:nvPr/>
        </p:nvSpPr>
        <p:spPr>
          <a:xfrm>
            <a:off x="7992239" y="1912772"/>
            <a:ext cx="949889" cy="1846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342891" fontAlgn="auto">
              <a:spcBef>
                <a:spcPts val="0"/>
              </a:spcBef>
              <a:spcAft>
                <a:spcPts val="0"/>
              </a:spcAft>
            </a:pPr>
            <a:r>
              <a:rPr lang="sl-SI" sz="600" b="1" dirty="0">
                <a:solidFill>
                  <a:srgbClr val="999999"/>
                </a:solidFill>
                <a:latin typeface="Aptos" panose="02110004020202020204"/>
                <a:cs typeface="Arial" panose="020B0604020202020204" pitchFamily="34" charset="0"/>
              </a:rPr>
              <a:t>1. Izvorna NRP in ZKP</a:t>
            </a:r>
            <a:endParaRPr lang="sl-SI" sz="600" b="1" dirty="0">
              <a:solidFill>
                <a:srgbClr val="999999"/>
              </a:solidFill>
              <a:latin typeface="Aptos" panose="02110004020202020204"/>
            </a:endParaRPr>
          </a:p>
        </p:txBody>
      </p:sp>
      <p:sp>
        <p:nvSpPr>
          <p:cNvPr id="32" name="PoljeZBesedilom 31">
            <a:extLst>
              <a:ext uri="{FF2B5EF4-FFF2-40B4-BE49-F238E27FC236}">
                <a16:creationId xmlns:a16="http://schemas.microsoft.com/office/drawing/2014/main" id="{7C2B2E01-EC43-6B8A-AFFA-C001757FF099}"/>
              </a:ext>
            </a:extLst>
          </p:cNvPr>
          <p:cNvSpPr txBox="1"/>
          <p:nvPr/>
        </p:nvSpPr>
        <p:spPr>
          <a:xfrm>
            <a:off x="9021733" y="1915300"/>
            <a:ext cx="1044499" cy="2769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342891" fontAlgn="auto">
              <a:spcBef>
                <a:spcPts val="0"/>
              </a:spcBef>
              <a:spcAft>
                <a:spcPts val="0"/>
              </a:spcAft>
            </a:pPr>
            <a:r>
              <a:rPr lang="sl-SI" sz="600" b="1" dirty="0">
                <a:solidFill>
                  <a:srgbClr val="999999"/>
                </a:solidFill>
                <a:latin typeface="Aptos" panose="02110004020202020204"/>
                <a:cs typeface="Arial" panose="020B0604020202020204" pitchFamily="34" charset="0"/>
              </a:rPr>
              <a:t>2. Premik med ZKP in ZKN</a:t>
            </a:r>
            <a:endParaRPr lang="sl-SI" sz="600" b="1" dirty="0">
              <a:solidFill>
                <a:srgbClr val="999999"/>
              </a:solidFill>
              <a:latin typeface="Aptos" panose="02110004020202020204"/>
            </a:endParaRPr>
          </a:p>
        </p:txBody>
      </p:sp>
      <p:sp>
        <p:nvSpPr>
          <p:cNvPr id="33" name="PoljeZBesedilom 32">
            <a:extLst>
              <a:ext uri="{FF2B5EF4-FFF2-40B4-BE49-F238E27FC236}">
                <a16:creationId xmlns:a16="http://schemas.microsoft.com/office/drawing/2014/main" id="{43ADC9A5-D1FA-035B-1AB4-AFCB00517583}"/>
              </a:ext>
            </a:extLst>
          </p:cNvPr>
          <p:cNvSpPr txBox="1"/>
          <p:nvPr/>
        </p:nvSpPr>
        <p:spPr>
          <a:xfrm>
            <a:off x="7988091" y="3893303"/>
            <a:ext cx="949889" cy="2769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342891" fontAlgn="auto">
              <a:spcBef>
                <a:spcPts val="0"/>
              </a:spcBef>
              <a:spcAft>
                <a:spcPts val="0"/>
              </a:spcAft>
            </a:pPr>
            <a:r>
              <a:rPr lang="sl-SI" sz="600" b="1" dirty="0">
                <a:solidFill>
                  <a:srgbClr val="999999"/>
                </a:solidFill>
                <a:latin typeface="Aptos" panose="02110004020202020204"/>
                <a:cs typeface="Arial" panose="020B0604020202020204" pitchFamily="34" charset="0"/>
              </a:rPr>
              <a:t>4. Vsebinski pregled in poprava poligona</a:t>
            </a:r>
            <a:endParaRPr lang="sl-SI" sz="600" b="1" dirty="0">
              <a:solidFill>
                <a:srgbClr val="999999"/>
              </a:solidFill>
              <a:latin typeface="Aptos" panose="02110004020202020204"/>
            </a:endParaRPr>
          </a:p>
        </p:txBody>
      </p:sp>
      <p:sp>
        <p:nvSpPr>
          <p:cNvPr id="34" name="PoljeZBesedilom 33">
            <a:extLst>
              <a:ext uri="{FF2B5EF4-FFF2-40B4-BE49-F238E27FC236}">
                <a16:creationId xmlns:a16="http://schemas.microsoft.com/office/drawing/2014/main" id="{7D83A719-87BE-F836-D706-F85A2782B771}"/>
              </a:ext>
            </a:extLst>
          </p:cNvPr>
          <p:cNvSpPr txBox="1"/>
          <p:nvPr/>
        </p:nvSpPr>
        <p:spPr>
          <a:xfrm>
            <a:off x="9017585" y="3895827"/>
            <a:ext cx="1044499" cy="2769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342891" fontAlgn="auto">
              <a:spcBef>
                <a:spcPts val="0"/>
              </a:spcBef>
              <a:spcAft>
                <a:spcPts val="0"/>
              </a:spcAft>
            </a:pPr>
            <a:r>
              <a:rPr lang="sl-SI" sz="600" b="1" dirty="0">
                <a:solidFill>
                  <a:srgbClr val="999999"/>
                </a:solidFill>
                <a:latin typeface="Aptos" panose="02110004020202020204"/>
                <a:cs typeface="Arial" panose="020B0604020202020204" pitchFamily="34" charset="0"/>
              </a:rPr>
              <a:t>3. Rezultati avtomatskega premika</a:t>
            </a:r>
            <a:endParaRPr lang="sl-SI" sz="600" b="1" dirty="0">
              <a:solidFill>
                <a:srgbClr val="999999"/>
              </a:solidFill>
              <a:latin typeface="Aptos" panose="02110004020202020204"/>
            </a:endParaRPr>
          </a:p>
        </p:txBody>
      </p:sp>
      <p:grpSp>
        <p:nvGrpSpPr>
          <p:cNvPr id="35" name="Skupina 34">
            <a:extLst>
              <a:ext uri="{FF2B5EF4-FFF2-40B4-BE49-F238E27FC236}">
                <a16:creationId xmlns:a16="http://schemas.microsoft.com/office/drawing/2014/main" id="{5C01C04A-5771-9514-F88A-27FECAD78071}"/>
              </a:ext>
            </a:extLst>
          </p:cNvPr>
          <p:cNvGrpSpPr/>
          <p:nvPr/>
        </p:nvGrpSpPr>
        <p:grpSpPr>
          <a:xfrm>
            <a:off x="8891115" y="2433092"/>
            <a:ext cx="203699" cy="203616"/>
            <a:chOff x="634874" y="3354582"/>
            <a:chExt cx="1971676" cy="1970882"/>
          </a:xfrm>
        </p:grpSpPr>
        <p:sp>
          <p:nvSpPr>
            <p:cNvPr id="36" name="Shape">
              <a:extLst>
                <a:ext uri="{FF2B5EF4-FFF2-40B4-BE49-F238E27FC236}">
                  <a16:creationId xmlns:a16="http://schemas.microsoft.com/office/drawing/2014/main" id="{97B23267-BB0B-95A7-E283-7EB81EC7BE8A}"/>
                </a:ext>
              </a:extLst>
            </p:cNvPr>
            <p:cNvSpPr/>
            <p:nvPr/>
          </p:nvSpPr>
          <p:spPr>
            <a:xfrm>
              <a:off x="634874" y="3354582"/>
              <a:ext cx="1971676" cy="1970882"/>
            </a:xfrm>
            <a:custGeom>
              <a:avLst/>
              <a:gdLst/>
              <a:ahLst/>
              <a:cxnLst>
                <a:cxn ang="0">
                  <a:pos x="wd2" y="hd2"/>
                </a:cxn>
                <a:cxn ang="5400000">
                  <a:pos x="wd2" y="hd2"/>
                </a:cxn>
                <a:cxn ang="10800000">
                  <a:pos x="wd2" y="hd2"/>
                </a:cxn>
                <a:cxn ang="16200000">
                  <a:pos x="wd2" y="hd2"/>
                </a:cxn>
              </a:cxnLst>
              <a:rect l="0" t="0" r="r" b="b"/>
              <a:pathLst>
                <a:path w="21600" h="21600" extrusionOk="0">
                  <a:moveTo>
                    <a:pt x="10796" y="0"/>
                  </a:moveTo>
                  <a:cubicBezTo>
                    <a:pt x="8033" y="0"/>
                    <a:pt x="5269" y="1053"/>
                    <a:pt x="3161" y="3162"/>
                  </a:cubicBezTo>
                  <a:cubicBezTo>
                    <a:pt x="1053" y="5271"/>
                    <a:pt x="0" y="8036"/>
                    <a:pt x="0" y="10800"/>
                  </a:cubicBezTo>
                  <a:cubicBezTo>
                    <a:pt x="0" y="13564"/>
                    <a:pt x="1053" y="16329"/>
                    <a:pt x="3161" y="18438"/>
                  </a:cubicBezTo>
                  <a:cubicBezTo>
                    <a:pt x="5269" y="20547"/>
                    <a:pt x="8036" y="21600"/>
                    <a:pt x="10800" y="21600"/>
                  </a:cubicBezTo>
                  <a:cubicBezTo>
                    <a:pt x="13564" y="21600"/>
                    <a:pt x="16327" y="20547"/>
                    <a:pt x="18435" y="18438"/>
                  </a:cubicBezTo>
                  <a:cubicBezTo>
                    <a:pt x="20543" y="16329"/>
                    <a:pt x="21600" y="13564"/>
                    <a:pt x="21600" y="10800"/>
                  </a:cubicBezTo>
                  <a:cubicBezTo>
                    <a:pt x="21600" y="8036"/>
                    <a:pt x="20543" y="5271"/>
                    <a:pt x="18435" y="3162"/>
                  </a:cubicBezTo>
                  <a:cubicBezTo>
                    <a:pt x="16327" y="1053"/>
                    <a:pt x="13559" y="0"/>
                    <a:pt x="10796" y="0"/>
                  </a:cubicBezTo>
                  <a:close/>
                </a:path>
              </a:pathLst>
            </a:custGeom>
            <a:solidFill>
              <a:srgbClr val="05ADB3"/>
            </a:solidFill>
            <a:ln w="12700">
              <a:miter lim="400000"/>
            </a:ln>
          </p:spPr>
          <p:txBody>
            <a:bodyPr lIns="10716" tIns="10716" rIns="10716" bIns="10716" anchor="ctr"/>
            <a:lstStyle/>
            <a:p>
              <a:pPr algn="ctr" defTabSz="342891" fontAlgn="auto">
                <a:spcBef>
                  <a:spcPts val="0"/>
                </a:spcBef>
                <a:spcAft>
                  <a:spcPts val="0"/>
                </a:spcAft>
                <a:defRPr sz="3200" spc="0">
                  <a:solidFill>
                    <a:srgbClr val="FFFFFF"/>
                  </a:solidFill>
                  <a:latin typeface="Helvetica Neue Medium"/>
                  <a:ea typeface="Helvetica Neue Medium"/>
                  <a:cs typeface="Helvetica Neue Medium"/>
                  <a:sym typeface="Helvetica Neue Medium"/>
                </a:defRPr>
              </a:pPr>
              <a:endParaRPr sz="900">
                <a:solidFill>
                  <a:srgbClr val="FFFFFF"/>
                </a:solidFill>
                <a:latin typeface="Helvetica Neue Medium"/>
                <a:sym typeface="Helvetica Neue Medium"/>
              </a:endParaRPr>
            </a:p>
          </p:txBody>
        </p:sp>
        <p:sp>
          <p:nvSpPr>
            <p:cNvPr id="37" name="Shape">
              <a:extLst>
                <a:ext uri="{FF2B5EF4-FFF2-40B4-BE49-F238E27FC236}">
                  <a16:creationId xmlns:a16="http://schemas.microsoft.com/office/drawing/2014/main" id="{7B3BD229-E6DE-A818-0D93-286D5F50152D}"/>
                </a:ext>
              </a:extLst>
            </p:cNvPr>
            <p:cNvSpPr/>
            <p:nvPr/>
          </p:nvSpPr>
          <p:spPr>
            <a:xfrm>
              <a:off x="1146049" y="3908619"/>
              <a:ext cx="948862" cy="862741"/>
            </a:xfrm>
            <a:custGeom>
              <a:avLst/>
              <a:gdLst/>
              <a:ahLst/>
              <a:cxnLst>
                <a:cxn ang="0">
                  <a:pos x="wd2" y="hd2"/>
                </a:cxn>
                <a:cxn ang="5400000">
                  <a:pos x="wd2" y="hd2"/>
                </a:cxn>
                <a:cxn ang="10800000">
                  <a:pos x="wd2" y="hd2"/>
                </a:cxn>
                <a:cxn ang="16200000">
                  <a:pos x="wd2" y="hd2"/>
                </a:cxn>
              </a:cxnLst>
              <a:rect l="0" t="0" r="r" b="b"/>
              <a:pathLst>
                <a:path w="21552" h="21547" extrusionOk="0">
                  <a:moveTo>
                    <a:pt x="11755" y="0"/>
                  </a:moveTo>
                  <a:cubicBezTo>
                    <a:pt x="11535" y="-1"/>
                    <a:pt x="11319" y="44"/>
                    <a:pt x="11115" y="149"/>
                  </a:cubicBezTo>
                  <a:cubicBezTo>
                    <a:pt x="10954" y="231"/>
                    <a:pt x="10808" y="348"/>
                    <a:pt x="10682" y="486"/>
                  </a:cubicBezTo>
                  <a:cubicBezTo>
                    <a:pt x="10557" y="624"/>
                    <a:pt x="10451" y="794"/>
                    <a:pt x="10376" y="972"/>
                  </a:cubicBezTo>
                  <a:cubicBezTo>
                    <a:pt x="10186" y="1420"/>
                    <a:pt x="10186" y="1930"/>
                    <a:pt x="10376" y="2379"/>
                  </a:cubicBezTo>
                  <a:cubicBezTo>
                    <a:pt x="10498" y="2657"/>
                    <a:pt x="10781" y="2974"/>
                    <a:pt x="11250" y="3489"/>
                  </a:cubicBezTo>
                  <a:lnTo>
                    <a:pt x="16343" y="9099"/>
                  </a:lnTo>
                  <a:lnTo>
                    <a:pt x="2326" y="9099"/>
                  </a:lnTo>
                  <a:cubicBezTo>
                    <a:pt x="1663" y="9099"/>
                    <a:pt x="1266" y="9097"/>
                    <a:pt x="1001" y="9198"/>
                  </a:cubicBezTo>
                  <a:cubicBezTo>
                    <a:pt x="578" y="9368"/>
                    <a:pt x="244" y="9734"/>
                    <a:pt x="90" y="10199"/>
                  </a:cubicBezTo>
                  <a:cubicBezTo>
                    <a:pt x="29" y="10383"/>
                    <a:pt x="0" y="10579"/>
                    <a:pt x="0" y="10774"/>
                  </a:cubicBezTo>
                  <a:cubicBezTo>
                    <a:pt x="0" y="10970"/>
                    <a:pt x="29" y="11166"/>
                    <a:pt x="90" y="11349"/>
                  </a:cubicBezTo>
                  <a:cubicBezTo>
                    <a:pt x="244" y="11814"/>
                    <a:pt x="578" y="12171"/>
                    <a:pt x="1001" y="12340"/>
                  </a:cubicBezTo>
                  <a:cubicBezTo>
                    <a:pt x="1266" y="12441"/>
                    <a:pt x="1663" y="12449"/>
                    <a:pt x="2326" y="12449"/>
                  </a:cubicBezTo>
                  <a:lnTo>
                    <a:pt x="16353" y="12449"/>
                  </a:lnTo>
                  <a:lnTo>
                    <a:pt x="11250" y="18059"/>
                  </a:lnTo>
                  <a:cubicBezTo>
                    <a:pt x="10781" y="18575"/>
                    <a:pt x="10489" y="18882"/>
                    <a:pt x="10367" y="19160"/>
                  </a:cubicBezTo>
                  <a:cubicBezTo>
                    <a:pt x="10177" y="19608"/>
                    <a:pt x="10186" y="20128"/>
                    <a:pt x="10376" y="20577"/>
                  </a:cubicBezTo>
                  <a:cubicBezTo>
                    <a:pt x="10451" y="20754"/>
                    <a:pt x="10557" y="20915"/>
                    <a:pt x="10682" y="21053"/>
                  </a:cubicBezTo>
                  <a:cubicBezTo>
                    <a:pt x="10808" y="21191"/>
                    <a:pt x="10954" y="21307"/>
                    <a:pt x="11115" y="21390"/>
                  </a:cubicBezTo>
                  <a:cubicBezTo>
                    <a:pt x="11523" y="21599"/>
                    <a:pt x="11996" y="21599"/>
                    <a:pt x="12404" y="21390"/>
                  </a:cubicBezTo>
                  <a:cubicBezTo>
                    <a:pt x="12657" y="21255"/>
                    <a:pt x="12936" y="20944"/>
                    <a:pt x="13405" y="20428"/>
                  </a:cubicBezTo>
                  <a:lnTo>
                    <a:pt x="20535" y="12588"/>
                  </a:lnTo>
                  <a:cubicBezTo>
                    <a:pt x="20759" y="12342"/>
                    <a:pt x="20944" y="12145"/>
                    <a:pt x="21085" y="11974"/>
                  </a:cubicBezTo>
                  <a:cubicBezTo>
                    <a:pt x="21093" y="11966"/>
                    <a:pt x="21105" y="11962"/>
                    <a:pt x="21112" y="11954"/>
                  </a:cubicBezTo>
                  <a:cubicBezTo>
                    <a:pt x="21238" y="11816"/>
                    <a:pt x="21335" y="11655"/>
                    <a:pt x="21410" y="11478"/>
                  </a:cubicBezTo>
                  <a:cubicBezTo>
                    <a:pt x="21600" y="11029"/>
                    <a:pt x="21600" y="10519"/>
                    <a:pt x="21410" y="10071"/>
                  </a:cubicBezTo>
                  <a:cubicBezTo>
                    <a:pt x="21335" y="9893"/>
                    <a:pt x="21238" y="9723"/>
                    <a:pt x="21112" y="9585"/>
                  </a:cubicBezTo>
                  <a:cubicBezTo>
                    <a:pt x="21097" y="9569"/>
                    <a:pt x="21074" y="9571"/>
                    <a:pt x="21058" y="9555"/>
                  </a:cubicBezTo>
                  <a:cubicBezTo>
                    <a:pt x="20919" y="9389"/>
                    <a:pt x="20750" y="9207"/>
                    <a:pt x="20535" y="8970"/>
                  </a:cubicBezTo>
                  <a:lnTo>
                    <a:pt x="13405" y="1120"/>
                  </a:lnTo>
                  <a:cubicBezTo>
                    <a:pt x="12936" y="605"/>
                    <a:pt x="12657" y="294"/>
                    <a:pt x="12404" y="159"/>
                  </a:cubicBezTo>
                  <a:cubicBezTo>
                    <a:pt x="12200" y="54"/>
                    <a:pt x="11975" y="1"/>
                    <a:pt x="11755" y="0"/>
                  </a:cubicBezTo>
                  <a:close/>
                </a:path>
              </a:pathLst>
            </a:custGeom>
            <a:solidFill>
              <a:srgbClr val="FFFFFF"/>
            </a:solidFill>
            <a:ln w="12700">
              <a:miter lim="400000"/>
            </a:ln>
          </p:spPr>
          <p:txBody>
            <a:bodyPr lIns="10716" tIns="10716" rIns="10716" bIns="10716" anchor="ctr"/>
            <a:lstStyle/>
            <a:p>
              <a:pPr algn="ctr" defTabSz="342891" fontAlgn="auto">
                <a:spcBef>
                  <a:spcPts val="0"/>
                </a:spcBef>
                <a:spcAft>
                  <a:spcPts val="0"/>
                </a:spcAft>
                <a:defRPr sz="3200" spc="0">
                  <a:solidFill>
                    <a:srgbClr val="FFFFFF"/>
                  </a:solidFill>
                  <a:latin typeface="Helvetica Neue Medium"/>
                  <a:ea typeface="Helvetica Neue Medium"/>
                  <a:cs typeface="Helvetica Neue Medium"/>
                  <a:sym typeface="Helvetica Neue Medium"/>
                </a:defRPr>
              </a:pPr>
              <a:endParaRPr sz="900">
                <a:solidFill>
                  <a:srgbClr val="FFFFFF"/>
                </a:solidFill>
                <a:latin typeface="Helvetica Neue Medium"/>
                <a:sym typeface="Helvetica Neue Medium"/>
              </a:endParaRPr>
            </a:p>
          </p:txBody>
        </p:sp>
      </p:grpSp>
      <p:grpSp>
        <p:nvGrpSpPr>
          <p:cNvPr id="38" name="Skupina 37">
            <a:extLst>
              <a:ext uri="{FF2B5EF4-FFF2-40B4-BE49-F238E27FC236}">
                <a16:creationId xmlns:a16="http://schemas.microsoft.com/office/drawing/2014/main" id="{BE482A11-64FA-1B21-26CF-685428FAA729}"/>
              </a:ext>
            </a:extLst>
          </p:cNvPr>
          <p:cNvGrpSpPr/>
          <p:nvPr/>
        </p:nvGrpSpPr>
        <p:grpSpPr>
          <a:xfrm rot="5400000">
            <a:off x="9418971" y="2866012"/>
            <a:ext cx="203699" cy="203616"/>
            <a:chOff x="634874" y="3354582"/>
            <a:chExt cx="1971676" cy="1970882"/>
          </a:xfrm>
        </p:grpSpPr>
        <p:sp>
          <p:nvSpPr>
            <p:cNvPr id="39" name="Shape">
              <a:extLst>
                <a:ext uri="{FF2B5EF4-FFF2-40B4-BE49-F238E27FC236}">
                  <a16:creationId xmlns:a16="http://schemas.microsoft.com/office/drawing/2014/main" id="{EE62C82C-3143-DAE0-991F-752BFC842F49}"/>
                </a:ext>
              </a:extLst>
            </p:cNvPr>
            <p:cNvSpPr/>
            <p:nvPr/>
          </p:nvSpPr>
          <p:spPr>
            <a:xfrm>
              <a:off x="634874" y="3354582"/>
              <a:ext cx="1971676" cy="1970882"/>
            </a:xfrm>
            <a:custGeom>
              <a:avLst/>
              <a:gdLst/>
              <a:ahLst/>
              <a:cxnLst>
                <a:cxn ang="0">
                  <a:pos x="wd2" y="hd2"/>
                </a:cxn>
                <a:cxn ang="5400000">
                  <a:pos x="wd2" y="hd2"/>
                </a:cxn>
                <a:cxn ang="10800000">
                  <a:pos x="wd2" y="hd2"/>
                </a:cxn>
                <a:cxn ang="16200000">
                  <a:pos x="wd2" y="hd2"/>
                </a:cxn>
              </a:cxnLst>
              <a:rect l="0" t="0" r="r" b="b"/>
              <a:pathLst>
                <a:path w="21600" h="21600" extrusionOk="0">
                  <a:moveTo>
                    <a:pt x="10796" y="0"/>
                  </a:moveTo>
                  <a:cubicBezTo>
                    <a:pt x="8033" y="0"/>
                    <a:pt x="5269" y="1053"/>
                    <a:pt x="3161" y="3162"/>
                  </a:cubicBezTo>
                  <a:cubicBezTo>
                    <a:pt x="1053" y="5271"/>
                    <a:pt x="0" y="8036"/>
                    <a:pt x="0" y="10800"/>
                  </a:cubicBezTo>
                  <a:cubicBezTo>
                    <a:pt x="0" y="13564"/>
                    <a:pt x="1053" y="16329"/>
                    <a:pt x="3161" y="18438"/>
                  </a:cubicBezTo>
                  <a:cubicBezTo>
                    <a:pt x="5269" y="20547"/>
                    <a:pt x="8036" y="21600"/>
                    <a:pt x="10800" y="21600"/>
                  </a:cubicBezTo>
                  <a:cubicBezTo>
                    <a:pt x="13564" y="21600"/>
                    <a:pt x="16327" y="20547"/>
                    <a:pt x="18435" y="18438"/>
                  </a:cubicBezTo>
                  <a:cubicBezTo>
                    <a:pt x="20543" y="16329"/>
                    <a:pt x="21600" y="13564"/>
                    <a:pt x="21600" y="10800"/>
                  </a:cubicBezTo>
                  <a:cubicBezTo>
                    <a:pt x="21600" y="8036"/>
                    <a:pt x="20543" y="5271"/>
                    <a:pt x="18435" y="3162"/>
                  </a:cubicBezTo>
                  <a:cubicBezTo>
                    <a:pt x="16327" y="1053"/>
                    <a:pt x="13559" y="0"/>
                    <a:pt x="10796" y="0"/>
                  </a:cubicBezTo>
                  <a:close/>
                </a:path>
              </a:pathLst>
            </a:custGeom>
            <a:solidFill>
              <a:srgbClr val="05ADB3"/>
            </a:solidFill>
            <a:ln w="12700">
              <a:miter lim="400000"/>
            </a:ln>
          </p:spPr>
          <p:txBody>
            <a:bodyPr lIns="10716" tIns="10716" rIns="10716" bIns="10716" anchor="ctr"/>
            <a:lstStyle/>
            <a:p>
              <a:pPr algn="ctr" defTabSz="342891" fontAlgn="auto">
                <a:spcBef>
                  <a:spcPts val="0"/>
                </a:spcBef>
                <a:spcAft>
                  <a:spcPts val="0"/>
                </a:spcAft>
                <a:defRPr sz="3200" spc="0">
                  <a:solidFill>
                    <a:srgbClr val="FFFFFF"/>
                  </a:solidFill>
                  <a:latin typeface="Helvetica Neue Medium"/>
                  <a:ea typeface="Helvetica Neue Medium"/>
                  <a:cs typeface="Helvetica Neue Medium"/>
                  <a:sym typeface="Helvetica Neue Medium"/>
                </a:defRPr>
              </a:pPr>
              <a:endParaRPr sz="900">
                <a:solidFill>
                  <a:srgbClr val="FFFFFF"/>
                </a:solidFill>
                <a:latin typeface="Helvetica Neue Medium"/>
                <a:sym typeface="Helvetica Neue Medium"/>
              </a:endParaRPr>
            </a:p>
          </p:txBody>
        </p:sp>
        <p:sp>
          <p:nvSpPr>
            <p:cNvPr id="40" name="Shape">
              <a:extLst>
                <a:ext uri="{FF2B5EF4-FFF2-40B4-BE49-F238E27FC236}">
                  <a16:creationId xmlns:a16="http://schemas.microsoft.com/office/drawing/2014/main" id="{37058EF2-BA38-B3A3-E58A-0FE9E7D18C73}"/>
                </a:ext>
              </a:extLst>
            </p:cNvPr>
            <p:cNvSpPr/>
            <p:nvPr/>
          </p:nvSpPr>
          <p:spPr>
            <a:xfrm>
              <a:off x="1146049" y="3908619"/>
              <a:ext cx="948862" cy="862741"/>
            </a:xfrm>
            <a:custGeom>
              <a:avLst/>
              <a:gdLst/>
              <a:ahLst/>
              <a:cxnLst>
                <a:cxn ang="0">
                  <a:pos x="wd2" y="hd2"/>
                </a:cxn>
                <a:cxn ang="5400000">
                  <a:pos x="wd2" y="hd2"/>
                </a:cxn>
                <a:cxn ang="10800000">
                  <a:pos x="wd2" y="hd2"/>
                </a:cxn>
                <a:cxn ang="16200000">
                  <a:pos x="wd2" y="hd2"/>
                </a:cxn>
              </a:cxnLst>
              <a:rect l="0" t="0" r="r" b="b"/>
              <a:pathLst>
                <a:path w="21552" h="21547" extrusionOk="0">
                  <a:moveTo>
                    <a:pt x="11755" y="0"/>
                  </a:moveTo>
                  <a:cubicBezTo>
                    <a:pt x="11535" y="-1"/>
                    <a:pt x="11319" y="44"/>
                    <a:pt x="11115" y="149"/>
                  </a:cubicBezTo>
                  <a:cubicBezTo>
                    <a:pt x="10954" y="231"/>
                    <a:pt x="10808" y="348"/>
                    <a:pt x="10682" y="486"/>
                  </a:cubicBezTo>
                  <a:cubicBezTo>
                    <a:pt x="10557" y="624"/>
                    <a:pt x="10451" y="794"/>
                    <a:pt x="10376" y="972"/>
                  </a:cubicBezTo>
                  <a:cubicBezTo>
                    <a:pt x="10186" y="1420"/>
                    <a:pt x="10186" y="1930"/>
                    <a:pt x="10376" y="2379"/>
                  </a:cubicBezTo>
                  <a:cubicBezTo>
                    <a:pt x="10498" y="2657"/>
                    <a:pt x="10781" y="2974"/>
                    <a:pt x="11250" y="3489"/>
                  </a:cubicBezTo>
                  <a:lnTo>
                    <a:pt x="16343" y="9099"/>
                  </a:lnTo>
                  <a:lnTo>
                    <a:pt x="2326" y="9099"/>
                  </a:lnTo>
                  <a:cubicBezTo>
                    <a:pt x="1663" y="9099"/>
                    <a:pt x="1266" y="9097"/>
                    <a:pt x="1001" y="9198"/>
                  </a:cubicBezTo>
                  <a:cubicBezTo>
                    <a:pt x="578" y="9368"/>
                    <a:pt x="244" y="9734"/>
                    <a:pt x="90" y="10199"/>
                  </a:cubicBezTo>
                  <a:cubicBezTo>
                    <a:pt x="29" y="10383"/>
                    <a:pt x="0" y="10579"/>
                    <a:pt x="0" y="10774"/>
                  </a:cubicBezTo>
                  <a:cubicBezTo>
                    <a:pt x="0" y="10970"/>
                    <a:pt x="29" y="11166"/>
                    <a:pt x="90" y="11349"/>
                  </a:cubicBezTo>
                  <a:cubicBezTo>
                    <a:pt x="244" y="11814"/>
                    <a:pt x="578" y="12171"/>
                    <a:pt x="1001" y="12340"/>
                  </a:cubicBezTo>
                  <a:cubicBezTo>
                    <a:pt x="1266" y="12441"/>
                    <a:pt x="1663" y="12449"/>
                    <a:pt x="2326" y="12449"/>
                  </a:cubicBezTo>
                  <a:lnTo>
                    <a:pt x="16353" y="12449"/>
                  </a:lnTo>
                  <a:lnTo>
                    <a:pt x="11250" y="18059"/>
                  </a:lnTo>
                  <a:cubicBezTo>
                    <a:pt x="10781" y="18575"/>
                    <a:pt x="10489" y="18882"/>
                    <a:pt x="10367" y="19160"/>
                  </a:cubicBezTo>
                  <a:cubicBezTo>
                    <a:pt x="10177" y="19608"/>
                    <a:pt x="10186" y="20128"/>
                    <a:pt x="10376" y="20577"/>
                  </a:cubicBezTo>
                  <a:cubicBezTo>
                    <a:pt x="10451" y="20754"/>
                    <a:pt x="10557" y="20915"/>
                    <a:pt x="10682" y="21053"/>
                  </a:cubicBezTo>
                  <a:cubicBezTo>
                    <a:pt x="10808" y="21191"/>
                    <a:pt x="10954" y="21307"/>
                    <a:pt x="11115" y="21390"/>
                  </a:cubicBezTo>
                  <a:cubicBezTo>
                    <a:pt x="11523" y="21599"/>
                    <a:pt x="11996" y="21599"/>
                    <a:pt x="12404" y="21390"/>
                  </a:cubicBezTo>
                  <a:cubicBezTo>
                    <a:pt x="12657" y="21255"/>
                    <a:pt x="12936" y="20944"/>
                    <a:pt x="13405" y="20428"/>
                  </a:cubicBezTo>
                  <a:lnTo>
                    <a:pt x="20535" y="12588"/>
                  </a:lnTo>
                  <a:cubicBezTo>
                    <a:pt x="20759" y="12342"/>
                    <a:pt x="20944" y="12145"/>
                    <a:pt x="21085" y="11974"/>
                  </a:cubicBezTo>
                  <a:cubicBezTo>
                    <a:pt x="21093" y="11966"/>
                    <a:pt x="21105" y="11962"/>
                    <a:pt x="21112" y="11954"/>
                  </a:cubicBezTo>
                  <a:cubicBezTo>
                    <a:pt x="21238" y="11816"/>
                    <a:pt x="21335" y="11655"/>
                    <a:pt x="21410" y="11478"/>
                  </a:cubicBezTo>
                  <a:cubicBezTo>
                    <a:pt x="21600" y="11029"/>
                    <a:pt x="21600" y="10519"/>
                    <a:pt x="21410" y="10071"/>
                  </a:cubicBezTo>
                  <a:cubicBezTo>
                    <a:pt x="21335" y="9893"/>
                    <a:pt x="21238" y="9723"/>
                    <a:pt x="21112" y="9585"/>
                  </a:cubicBezTo>
                  <a:cubicBezTo>
                    <a:pt x="21097" y="9569"/>
                    <a:pt x="21074" y="9571"/>
                    <a:pt x="21058" y="9555"/>
                  </a:cubicBezTo>
                  <a:cubicBezTo>
                    <a:pt x="20919" y="9389"/>
                    <a:pt x="20750" y="9207"/>
                    <a:pt x="20535" y="8970"/>
                  </a:cubicBezTo>
                  <a:lnTo>
                    <a:pt x="13405" y="1120"/>
                  </a:lnTo>
                  <a:cubicBezTo>
                    <a:pt x="12936" y="605"/>
                    <a:pt x="12657" y="294"/>
                    <a:pt x="12404" y="159"/>
                  </a:cubicBezTo>
                  <a:cubicBezTo>
                    <a:pt x="12200" y="54"/>
                    <a:pt x="11975" y="1"/>
                    <a:pt x="11755" y="0"/>
                  </a:cubicBezTo>
                  <a:close/>
                </a:path>
              </a:pathLst>
            </a:custGeom>
            <a:solidFill>
              <a:srgbClr val="FFFFFF"/>
            </a:solidFill>
            <a:ln w="12700">
              <a:miter lim="400000"/>
            </a:ln>
          </p:spPr>
          <p:txBody>
            <a:bodyPr lIns="10716" tIns="10716" rIns="10716" bIns="10716" anchor="ctr"/>
            <a:lstStyle/>
            <a:p>
              <a:pPr algn="ctr" defTabSz="342891" fontAlgn="auto">
                <a:spcBef>
                  <a:spcPts val="0"/>
                </a:spcBef>
                <a:spcAft>
                  <a:spcPts val="0"/>
                </a:spcAft>
                <a:defRPr sz="3200" spc="0">
                  <a:solidFill>
                    <a:srgbClr val="FFFFFF"/>
                  </a:solidFill>
                  <a:latin typeface="Helvetica Neue Medium"/>
                  <a:ea typeface="Helvetica Neue Medium"/>
                  <a:cs typeface="Helvetica Neue Medium"/>
                  <a:sym typeface="Helvetica Neue Medium"/>
                </a:defRPr>
              </a:pPr>
              <a:endParaRPr sz="900">
                <a:solidFill>
                  <a:srgbClr val="FFFFFF"/>
                </a:solidFill>
                <a:latin typeface="Helvetica Neue Medium"/>
                <a:sym typeface="Helvetica Neue Medium"/>
              </a:endParaRPr>
            </a:p>
          </p:txBody>
        </p:sp>
      </p:grpSp>
      <p:grpSp>
        <p:nvGrpSpPr>
          <p:cNvPr id="41" name="Skupina 40">
            <a:extLst>
              <a:ext uri="{FF2B5EF4-FFF2-40B4-BE49-F238E27FC236}">
                <a16:creationId xmlns:a16="http://schemas.microsoft.com/office/drawing/2014/main" id="{0BA8D443-EB88-0298-6F69-D81EE51F78A7}"/>
              </a:ext>
            </a:extLst>
          </p:cNvPr>
          <p:cNvGrpSpPr/>
          <p:nvPr/>
        </p:nvGrpSpPr>
        <p:grpSpPr>
          <a:xfrm rot="10800000">
            <a:off x="8892403" y="3354563"/>
            <a:ext cx="203699" cy="203616"/>
            <a:chOff x="634874" y="3354582"/>
            <a:chExt cx="1971676" cy="1970882"/>
          </a:xfrm>
        </p:grpSpPr>
        <p:sp>
          <p:nvSpPr>
            <p:cNvPr id="42" name="Shape">
              <a:extLst>
                <a:ext uri="{FF2B5EF4-FFF2-40B4-BE49-F238E27FC236}">
                  <a16:creationId xmlns:a16="http://schemas.microsoft.com/office/drawing/2014/main" id="{1DB905CA-5018-6AD5-A687-FF533158B42B}"/>
                </a:ext>
              </a:extLst>
            </p:cNvPr>
            <p:cNvSpPr/>
            <p:nvPr/>
          </p:nvSpPr>
          <p:spPr>
            <a:xfrm>
              <a:off x="634874" y="3354582"/>
              <a:ext cx="1971676" cy="1970882"/>
            </a:xfrm>
            <a:custGeom>
              <a:avLst/>
              <a:gdLst/>
              <a:ahLst/>
              <a:cxnLst>
                <a:cxn ang="0">
                  <a:pos x="wd2" y="hd2"/>
                </a:cxn>
                <a:cxn ang="5400000">
                  <a:pos x="wd2" y="hd2"/>
                </a:cxn>
                <a:cxn ang="10800000">
                  <a:pos x="wd2" y="hd2"/>
                </a:cxn>
                <a:cxn ang="16200000">
                  <a:pos x="wd2" y="hd2"/>
                </a:cxn>
              </a:cxnLst>
              <a:rect l="0" t="0" r="r" b="b"/>
              <a:pathLst>
                <a:path w="21600" h="21600" extrusionOk="0">
                  <a:moveTo>
                    <a:pt x="10796" y="0"/>
                  </a:moveTo>
                  <a:cubicBezTo>
                    <a:pt x="8033" y="0"/>
                    <a:pt x="5269" y="1053"/>
                    <a:pt x="3161" y="3162"/>
                  </a:cubicBezTo>
                  <a:cubicBezTo>
                    <a:pt x="1053" y="5271"/>
                    <a:pt x="0" y="8036"/>
                    <a:pt x="0" y="10800"/>
                  </a:cubicBezTo>
                  <a:cubicBezTo>
                    <a:pt x="0" y="13564"/>
                    <a:pt x="1053" y="16329"/>
                    <a:pt x="3161" y="18438"/>
                  </a:cubicBezTo>
                  <a:cubicBezTo>
                    <a:pt x="5269" y="20547"/>
                    <a:pt x="8036" y="21600"/>
                    <a:pt x="10800" y="21600"/>
                  </a:cubicBezTo>
                  <a:cubicBezTo>
                    <a:pt x="13564" y="21600"/>
                    <a:pt x="16327" y="20547"/>
                    <a:pt x="18435" y="18438"/>
                  </a:cubicBezTo>
                  <a:cubicBezTo>
                    <a:pt x="20543" y="16329"/>
                    <a:pt x="21600" y="13564"/>
                    <a:pt x="21600" y="10800"/>
                  </a:cubicBezTo>
                  <a:cubicBezTo>
                    <a:pt x="21600" y="8036"/>
                    <a:pt x="20543" y="5271"/>
                    <a:pt x="18435" y="3162"/>
                  </a:cubicBezTo>
                  <a:cubicBezTo>
                    <a:pt x="16327" y="1053"/>
                    <a:pt x="13559" y="0"/>
                    <a:pt x="10796" y="0"/>
                  </a:cubicBezTo>
                  <a:close/>
                </a:path>
              </a:pathLst>
            </a:custGeom>
            <a:solidFill>
              <a:srgbClr val="05ADB3"/>
            </a:solidFill>
            <a:ln w="12700">
              <a:miter lim="400000"/>
            </a:ln>
          </p:spPr>
          <p:txBody>
            <a:bodyPr lIns="10716" tIns="10716" rIns="10716" bIns="10716" anchor="ctr"/>
            <a:lstStyle/>
            <a:p>
              <a:pPr algn="ctr" defTabSz="342891" fontAlgn="auto">
                <a:spcBef>
                  <a:spcPts val="0"/>
                </a:spcBef>
                <a:spcAft>
                  <a:spcPts val="0"/>
                </a:spcAft>
                <a:defRPr sz="3200" spc="0">
                  <a:solidFill>
                    <a:srgbClr val="FFFFFF"/>
                  </a:solidFill>
                  <a:latin typeface="Helvetica Neue Medium"/>
                  <a:ea typeface="Helvetica Neue Medium"/>
                  <a:cs typeface="Helvetica Neue Medium"/>
                  <a:sym typeface="Helvetica Neue Medium"/>
                </a:defRPr>
              </a:pPr>
              <a:endParaRPr sz="900">
                <a:solidFill>
                  <a:srgbClr val="FFFFFF"/>
                </a:solidFill>
                <a:latin typeface="Helvetica Neue Medium"/>
                <a:sym typeface="Helvetica Neue Medium"/>
              </a:endParaRPr>
            </a:p>
          </p:txBody>
        </p:sp>
        <p:sp>
          <p:nvSpPr>
            <p:cNvPr id="43" name="Shape">
              <a:extLst>
                <a:ext uri="{FF2B5EF4-FFF2-40B4-BE49-F238E27FC236}">
                  <a16:creationId xmlns:a16="http://schemas.microsoft.com/office/drawing/2014/main" id="{92C5A023-7CF5-2B0E-5C35-CF4FDB159499}"/>
                </a:ext>
              </a:extLst>
            </p:cNvPr>
            <p:cNvSpPr/>
            <p:nvPr/>
          </p:nvSpPr>
          <p:spPr>
            <a:xfrm>
              <a:off x="1146049" y="3908619"/>
              <a:ext cx="948862" cy="862741"/>
            </a:xfrm>
            <a:custGeom>
              <a:avLst/>
              <a:gdLst/>
              <a:ahLst/>
              <a:cxnLst>
                <a:cxn ang="0">
                  <a:pos x="wd2" y="hd2"/>
                </a:cxn>
                <a:cxn ang="5400000">
                  <a:pos x="wd2" y="hd2"/>
                </a:cxn>
                <a:cxn ang="10800000">
                  <a:pos x="wd2" y="hd2"/>
                </a:cxn>
                <a:cxn ang="16200000">
                  <a:pos x="wd2" y="hd2"/>
                </a:cxn>
              </a:cxnLst>
              <a:rect l="0" t="0" r="r" b="b"/>
              <a:pathLst>
                <a:path w="21552" h="21547" extrusionOk="0">
                  <a:moveTo>
                    <a:pt x="11755" y="0"/>
                  </a:moveTo>
                  <a:cubicBezTo>
                    <a:pt x="11535" y="-1"/>
                    <a:pt x="11319" y="44"/>
                    <a:pt x="11115" y="149"/>
                  </a:cubicBezTo>
                  <a:cubicBezTo>
                    <a:pt x="10954" y="231"/>
                    <a:pt x="10808" y="348"/>
                    <a:pt x="10682" y="486"/>
                  </a:cubicBezTo>
                  <a:cubicBezTo>
                    <a:pt x="10557" y="624"/>
                    <a:pt x="10451" y="794"/>
                    <a:pt x="10376" y="972"/>
                  </a:cubicBezTo>
                  <a:cubicBezTo>
                    <a:pt x="10186" y="1420"/>
                    <a:pt x="10186" y="1930"/>
                    <a:pt x="10376" y="2379"/>
                  </a:cubicBezTo>
                  <a:cubicBezTo>
                    <a:pt x="10498" y="2657"/>
                    <a:pt x="10781" y="2974"/>
                    <a:pt x="11250" y="3489"/>
                  </a:cubicBezTo>
                  <a:lnTo>
                    <a:pt x="16343" y="9099"/>
                  </a:lnTo>
                  <a:lnTo>
                    <a:pt x="2326" y="9099"/>
                  </a:lnTo>
                  <a:cubicBezTo>
                    <a:pt x="1663" y="9099"/>
                    <a:pt x="1266" y="9097"/>
                    <a:pt x="1001" y="9198"/>
                  </a:cubicBezTo>
                  <a:cubicBezTo>
                    <a:pt x="578" y="9368"/>
                    <a:pt x="244" y="9734"/>
                    <a:pt x="90" y="10199"/>
                  </a:cubicBezTo>
                  <a:cubicBezTo>
                    <a:pt x="29" y="10383"/>
                    <a:pt x="0" y="10579"/>
                    <a:pt x="0" y="10774"/>
                  </a:cubicBezTo>
                  <a:cubicBezTo>
                    <a:pt x="0" y="10970"/>
                    <a:pt x="29" y="11166"/>
                    <a:pt x="90" y="11349"/>
                  </a:cubicBezTo>
                  <a:cubicBezTo>
                    <a:pt x="244" y="11814"/>
                    <a:pt x="578" y="12171"/>
                    <a:pt x="1001" y="12340"/>
                  </a:cubicBezTo>
                  <a:cubicBezTo>
                    <a:pt x="1266" y="12441"/>
                    <a:pt x="1663" y="12449"/>
                    <a:pt x="2326" y="12449"/>
                  </a:cubicBezTo>
                  <a:lnTo>
                    <a:pt x="16353" y="12449"/>
                  </a:lnTo>
                  <a:lnTo>
                    <a:pt x="11250" y="18059"/>
                  </a:lnTo>
                  <a:cubicBezTo>
                    <a:pt x="10781" y="18575"/>
                    <a:pt x="10489" y="18882"/>
                    <a:pt x="10367" y="19160"/>
                  </a:cubicBezTo>
                  <a:cubicBezTo>
                    <a:pt x="10177" y="19608"/>
                    <a:pt x="10186" y="20128"/>
                    <a:pt x="10376" y="20577"/>
                  </a:cubicBezTo>
                  <a:cubicBezTo>
                    <a:pt x="10451" y="20754"/>
                    <a:pt x="10557" y="20915"/>
                    <a:pt x="10682" y="21053"/>
                  </a:cubicBezTo>
                  <a:cubicBezTo>
                    <a:pt x="10808" y="21191"/>
                    <a:pt x="10954" y="21307"/>
                    <a:pt x="11115" y="21390"/>
                  </a:cubicBezTo>
                  <a:cubicBezTo>
                    <a:pt x="11523" y="21599"/>
                    <a:pt x="11996" y="21599"/>
                    <a:pt x="12404" y="21390"/>
                  </a:cubicBezTo>
                  <a:cubicBezTo>
                    <a:pt x="12657" y="21255"/>
                    <a:pt x="12936" y="20944"/>
                    <a:pt x="13405" y="20428"/>
                  </a:cubicBezTo>
                  <a:lnTo>
                    <a:pt x="20535" y="12588"/>
                  </a:lnTo>
                  <a:cubicBezTo>
                    <a:pt x="20759" y="12342"/>
                    <a:pt x="20944" y="12145"/>
                    <a:pt x="21085" y="11974"/>
                  </a:cubicBezTo>
                  <a:cubicBezTo>
                    <a:pt x="21093" y="11966"/>
                    <a:pt x="21105" y="11962"/>
                    <a:pt x="21112" y="11954"/>
                  </a:cubicBezTo>
                  <a:cubicBezTo>
                    <a:pt x="21238" y="11816"/>
                    <a:pt x="21335" y="11655"/>
                    <a:pt x="21410" y="11478"/>
                  </a:cubicBezTo>
                  <a:cubicBezTo>
                    <a:pt x="21600" y="11029"/>
                    <a:pt x="21600" y="10519"/>
                    <a:pt x="21410" y="10071"/>
                  </a:cubicBezTo>
                  <a:cubicBezTo>
                    <a:pt x="21335" y="9893"/>
                    <a:pt x="21238" y="9723"/>
                    <a:pt x="21112" y="9585"/>
                  </a:cubicBezTo>
                  <a:cubicBezTo>
                    <a:pt x="21097" y="9569"/>
                    <a:pt x="21074" y="9571"/>
                    <a:pt x="21058" y="9555"/>
                  </a:cubicBezTo>
                  <a:cubicBezTo>
                    <a:pt x="20919" y="9389"/>
                    <a:pt x="20750" y="9207"/>
                    <a:pt x="20535" y="8970"/>
                  </a:cubicBezTo>
                  <a:lnTo>
                    <a:pt x="13405" y="1120"/>
                  </a:lnTo>
                  <a:cubicBezTo>
                    <a:pt x="12936" y="605"/>
                    <a:pt x="12657" y="294"/>
                    <a:pt x="12404" y="159"/>
                  </a:cubicBezTo>
                  <a:cubicBezTo>
                    <a:pt x="12200" y="54"/>
                    <a:pt x="11975" y="1"/>
                    <a:pt x="11755" y="0"/>
                  </a:cubicBezTo>
                  <a:close/>
                </a:path>
              </a:pathLst>
            </a:custGeom>
            <a:solidFill>
              <a:srgbClr val="FFFFFF"/>
            </a:solidFill>
            <a:ln w="12700">
              <a:miter lim="400000"/>
            </a:ln>
          </p:spPr>
          <p:txBody>
            <a:bodyPr lIns="10716" tIns="10716" rIns="10716" bIns="10716" anchor="ctr"/>
            <a:lstStyle/>
            <a:p>
              <a:pPr algn="ctr" defTabSz="342891" fontAlgn="auto">
                <a:spcBef>
                  <a:spcPts val="0"/>
                </a:spcBef>
                <a:spcAft>
                  <a:spcPts val="0"/>
                </a:spcAft>
                <a:defRPr sz="3200" spc="0">
                  <a:solidFill>
                    <a:srgbClr val="FFFFFF"/>
                  </a:solidFill>
                  <a:latin typeface="Helvetica Neue Medium"/>
                  <a:ea typeface="Helvetica Neue Medium"/>
                  <a:cs typeface="Helvetica Neue Medium"/>
                  <a:sym typeface="Helvetica Neue Medium"/>
                </a:defRPr>
              </a:pPr>
              <a:endParaRPr sz="900">
                <a:solidFill>
                  <a:srgbClr val="FFFFFF"/>
                </a:solidFill>
                <a:latin typeface="Helvetica Neue Medium"/>
                <a:sym typeface="Helvetica Neue Medium"/>
              </a:endParaRPr>
            </a:p>
          </p:txBody>
        </p:sp>
      </p:grpSp>
      <p:sp>
        <p:nvSpPr>
          <p:cNvPr id="44" name="Lorem ipsum dolor sit elit, consect loreretur adipiscing nisi aute.">
            <a:extLst>
              <a:ext uri="{FF2B5EF4-FFF2-40B4-BE49-F238E27FC236}">
                <a16:creationId xmlns:a16="http://schemas.microsoft.com/office/drawing/2014/main" id="{B76F67C2-B311-3F32-0FF3-0ABD30813630}"/>
              </a:ext>
            </a:extLst>
          </p:cNvPr>
          <p:cNvSpPr txBox="1"/>
          <p:nvPr/>
        </p:nvSpPr>
        <p:spPr>
          <a:xfrm>
            <a:off x="2898740" y="5184463"/>
            <a:ext cx="3940215" cy="4443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4288" tIns="14288" rIns="14288" bIns="14288">
            <a:spAutoFit/>
          </a:bodyPr>
          <a:lstStyle/>
          <a:p>
            <a:pPr defTabSz="342891" fontAlgn="auto">
              <a:spcBef>
                <a:spcPts val="0"/>
              </a:spcBef>
              <a:spcAft>
                <a:spcPts val="0"/>
              </a:spcAft>
            </a:pPr>
            <a:r>
              <a:rPr lang="sl-SI" sz="1600" b="1" dirty="0">
                <a:solidFill>
                  <a:srgbClr val="0070C0"/>
                </a:solidFill>
                <a:latin typeface="Aptos" panose="02110004020202020204"/>
                <a:cs typeface="Arial" panose="020B0604020202020204" pitchFamily="34" charset="0"/>
              </a:rPr>
              <a:t>Strokovna pomoč </a:t>
            </a:r>
            <a:r>
              <a:rPr lang="sl-SI" sz="1100" dirty="0">
                <a:solidFill>
                  <a:srgbClr val="0E2841"/>
                </a:solidFill>
                <a:latin typeface="Aptos" panose="02110004020202020204"/>
                <a:cs typeface="Arial" panose="020B0604020202020204" pitchFamily="34" charset="0"/>
              </a:rPr>
              <a:t>občinam pri izvedbi tehnične posodobitve in zagotovitvi podatkov ESZ.</a:t>
            </a:r>
          </a:p>
        </p:txBody>
      </p:sp>
      <p:sp>
        <p:nvSpPr>
          <p:cNvPr id="30" name="Shape">
            <a:extLst>
              <a:ext uri="{FF2B5EF4-FFF2-40B4-BE49-F238E27FC236}">
                <a16:creationId xmlns:a16="http://schemas.microsoft.com/office/drawing/2014/main" id="{3DF84D68-E97F-953C-75FF-E4350D095BAE}"/>
              </a:ext>
            </a:extLst>
          </p:cNvPr>
          <p:cNvSpPr>
            <a:spLocks noChangeAspect="1"/>
          </p:cNvSpPr>
          <p:nvPr/>
        </p:nvSpPr>
        <p:spPr>
          <a:xfrm>
            <a:off x="2179802" y="5213053"/>
            <a:ext cx="360147" cy="360000"/>
          </a:xfrm>
          <a:custGeom>
            <a:avLst/>
            <a:gdLst/>
            <a:ahLst/>
            <a:cxnLst>
              <a:cxn ang="0">
                <a:pos x="wd2" y="hd2"/>
              </a:cxn>
              <a:cxn ang="5400000">
                <a:pos x="wd2" y="hd2"/>
              </a:cxn>
              <a:cxn ang="10800000">
                <a:pos x="wd2" y="hd2"/>
              </a:cxn>
              <a:cxn ang="16200000">
                <a:pos x="wd2" y="hd2"/>
              </a:cxn>
            </a:cxnLst>
            <a:rect l="0" t="0" r="r" b="b"/>
            <a:pathLst>
              <a:path w="21600" h="21600" extrusionOk="0">
                <a:moveTo>
                  <a:pt x="10796" y="0"/>
                </a:moveTo>
                <a:cubicBezTo>
                  <a:pt x="8033" y="0"/>
                  <a:pt x="5269" y="1053"/>
                  <a:pt x="3161" y="3162"/>
                </a:cubicBezTo>
                <a:cubicBezTo>
                  <a:pt x="1053" y="5271"/>
                  <a:pt x="0" y="8036"/>
                  <a:pt x="0" y="10800"/>
                </a:cubicBezTo>
                <a:cubicBezTo>
                  <a:pt x="0" y="13564"/>
                  <a:pt x="1053" y="16329"/>
                  <a:pt x="3161" y="18438"/>
                </a:cubicBezTo>
                <a:cubicBezTo>
                  <a:pt x="5269" y="20547"/>
                  <a:pt x="8036" y="21600"/>
                  <a:pt x="10800" y="21600"/>
                </a:cubicBezTo>
                <a:cubicBezTo>
                  <a:pt x="13564" y="21600"/>
                  <a:pt x="16327" y="20547"/>
                  <a:pt x="18435" y="18438"/>
                </a:cubicBezTo>
                <a:cubicBezTo>
                  <a:pt x="20543" y="16329"/>
                  <a:pt x="21600" y="13564"/>
                  <a:pt x="21600" y="10800"/>
                </a:cubicBezTo>
                <a:cubicBezTo>
                  <a:pt x="21600" y="8036"/>
                  <a:pt x="20543" y="5271"/>
                  <a:pt x="18435" y="3162"/>
                </a:cubicBezTo>
                <a:cubicBezTo>
                  <a:pt x="16327" y="1053"/>
                  <a:pt x="13559" y="0"/>
                  <a:pt x="10796" y="0"/>
                </a:cubicBezTo>
                <a:close/>
                <a:moveTo>
                  <a:pt x="11270" y="6072"/>
                </a:moveTo>
                <a:cubicBezTo>
                  <a:pt x="11376" y="6073"/>
                  <a:pt x="11484" y="6096"/>
                  <a:pt x="11583" y="6142"/>
                </a:cubicBezTo>
                <a:cubicBezTo>
                  <a:pt x="11704" y="6201"/>
                  <a:pt x="11839" y="6337"/>
                  <a:pt x="12065" y="6564"/>
                </a:cubicBezTo>
                <a:lnTo>
                  <a:pt x="15504" y="10008"/>
                </a:lnTo>
                <a:cubicBezTo>
                  <a:pt x="15608" y="10112"/>
                  <a:pt x="15690" y="10192"/>
                  <a:pt x="15757" y="10265"/>
                </a:cubicBezTo>
                <a:cubicBezTo>
                  <a:pt x="15764" y="10272"/>
                  <a:pt x="15775" y="10271"/>
                  <a:pt x="15783" y="10278"/>
                </a:cubicBezTo>
                <a:cubicBezTo>
                  <a:pt x="15843" y="10339"/>
                  <a:pt x="15890" y="10413"/>
                  <a:pt x="15926" y="10491"/>
                </a:cubicBezTo>
                <a:cubicBezTo>
                  <a:pt x="16018" y="10688"/>
                  <a:pt x="16018" y="10912"/>
                  <a:pt x="15926" y="11109"/>
                </a:cubicBezTo>
                <a:cubicBezTo>
                  <a:pt x="15890" y="11187"/>
                  <a:pt x="15843" y="11257"/>
                  <a:pt x="15783" y="11318"/>
                </a:cubicBezTo>
                <a:cubicBezTo>
                  <a:pt x="15779" y="11321"/>
                  <a:pt x="15773" y="11323"/>
                  <a:pt x="15770" y="11326"/>
                </a:cubicBezTo>
                <a:cubicBezTo>
                  <a:pt x="15701" y="11401"/>
                  <a:pt x="15612" y="11488"/>
                  <a:pt x="15504" y="11596"/>
                </a:cubicBezTo>
                <a:lnTo>
                  <a:pt x="12065" y="15036"/>
                </a:lnTo>
                <a:cubicBezTo>
                  <a:pt x="11839" y="15263"/>
                  <a:pt x="11704" y="15399"/>
                  <a:pt x="11583" y="15458"/>
                </a:cubicBezTo>
                <a:cubicBezTo>
                  <a:pt x="11386" y="15550"/>
                  <a:pt x="11158" y="15550"/>
                  <a:pt x="10961" y="15458"/>
                </a:cubicBezTo>
                <a:cubicBezTo>
                  <a:pt x="10883" y="15422"/>
                  <a:pt x="10813" y="15371"/>
                  <a:pt x="10752" y="15311"/>
                </a:cubicBezTo>
                <a:cubicBezTo>
                  <a:pt x="10692" y="15250"/>
                  <a:pt x="10641" y="15179"/>
                  <a:pt x="10604" y="15102"/>
                </a:cubicBezTo>
                <a:cubicBezTo>
                  <a:pt x="10513" y="14905"/>
                  <a:pt x="10508" y="14677"/>
                  <a:pt x="10600" y="14480"/>
                </a:cubicBezTo>
                <a:cubicBezTo>
                  <a:pt x="10659" y="14358"/>
                  <a:pt x="10800" y="14223"/>
                  <a:pt x="11026" y="13997"/>
                </a:cubicBezTo>
                <a:lnTo>
                  <a:pt x="13487" y="11535"/>
                </a:lnTo>
                <a:lnTo>
                  <a:pt x="6722" y="11535"/>
                </a:lnTo>
                <a:cubicBezTo>
                  <a:pt x="6402" y="11535"/>
                  <a:pt x="6211" y="11532"/>
                  <a:pt x="6083" y="11487"/>
                </a:cubicBezTo>
                <a:cubicBezTo>
                  <a:pt x="5879" y="11413"/>
                  <a:pt x="5718" y="11256"/>
                  <a:pt x="5643" y="11052"/>
                </a:cubicBezTo>
                <a:cubicBezTo>
                  <a:pt x="5614" y="10972"/>
                  <a:pt x="5600" y="10886"/>
                  <a:pt x="5600" y="10800"/>
                </a:cubicBezTo>
                <a:cubicBezTo>
                  <a:pt x="5600" y="10714"/>
                  <a:pt x="5614" y="10628"/>
                  <a:pt x="5643" y="10548"/>
                </a:cubicBezTo>
                <a:cubicBezTo>
                  <a:pt x="5718" y="10344"/>
                  <a:pt x="5879" y="10183"/>
                  <a:pt x="6083" y="10108"/>
                </a:cubicBezTo>
                <a:cubicBezTo>
                  <a:pt x="6211" y="10064"/>
                  <a:pt x="6402" y="10065"/>
                  <a:pt x="6722" y="10065"/>
                </a:cubicBezTo>
                <a:lnTo>
                  <a:pt x="13483" y="10065"/>
                </a:lnTo>
                <a:lnTo>
                  <a:pt x="11026" y="7603"/>
                </a:lnTo>
                <a:cubicBezTo>
                  <a:pt x="10800" y="7377"/>
                  <a:pt x="10663" y="7238"/>
                  <a:pt x="10604" y="7116"/>
                </a:cubicBezTo>
                <a:cubicBezTo>
                  <a:pt x="10513" y="6919"/>
                  <a:pt x="10513" y="6695"/>
                  <a:pt x="10604" y="6498"/>
                </a:cubicBezTo>
                <a:cubicBezTo>
                  <a:pt x="10641" y="6421"/>
                  <a:pt x="10692" y="6346"/>
                  <a:pt x="10752" y="6285"/>
                </a:cubicBezTo>
                <a:cubicBezTo>
                  <a:pt x="10813" y="6225"/>
                  <a:pt x="10883" y="6173"/>
                  <a:pt x="10961" y="6137"/>
                </a:cubicBezTo>
                <a:cubicBezTo>
                  <a:pt x="11059" y="6091"/>
                  <a:pt x="11164" y="6071"/>
                  <a:pt x="11270" y="6072"/>
                </a:cubicBezTo>
                <a:close/>
              </a:path>
            </a:pathLst>
          </a:custGeom>
          <a:solidFill>
            <a:srgbClr val="0070C0"/>
          </a:solidFill>
          <a:ln w="12700">
            <a:miter lim="400000"/>
          </a:ln>
        </p:spPr>
        <p:txBody>
          <a:bodyPr lIns="10716" tIns="10716" rIns="10716" bIns="10716" anchor="ctr"/>
          <a:lstStyle/>
          <a:p>
            <a:pPr algn="ctr" defTabSz="342891" fontAlgn="auto">
              <a:spcBef>
                <a:spcPts val="0"/>
              </a:spcBef>
              <a:spcAft>
                <a:spcPts val="0"/>
              </a:spcAft>
              <a:defRPr sz="3200" spc="0">
                <a:solidFill>
                  <a:srgbClr val="FFFFFF"/>
                </a:solidFill>
                <a:latin typeface="Helvetica Neue Medium"/>
                <a:ea typeface="Helvetica Neue Medium"/>
                <a:cs typeface="Helvetica Neue Medium"/>
                <a:sym typeface="Helvetica Neue Medium"/>
              </a:defRPr>
            </a:pPr>
            <a:endParaRPr sz="900" dirty="0">
              <a:solidFill>
                <a:srgbClr val="0070C0"/>
              </a:solidFill>
              <a:highlight>
                <a:srgbClr val="000080"/>
              </a:highlight>
              <a:latin typeface="Helvetica Neue Medium"/>
              <a:sym typeface="Helvetica Neue Medium"/>
            </a:endParaRPr>
          </a:p>
        </p:txBody>
      </p:sp>
      <p:sp>
        <p:nvSpPr>
          <p:cNvPr id="45" name="Lorem ipsum dolor sit elit, consect loreretur adipiscing nisi aute.">
            <a:extLst>
              <a:ext uri="{FF2B5EF4-FFF2-40B4-BE49-F238E27FC236}">
                <a16:creationId xmlns:a16="http://schemas.microsoft.com/office/drawing/2014/main" id="{B76F67C2-B311-3F32-0FF3-0ABD30813630}"/>
              </a:ext>
            </a:extLst>
          </p:cNvPr>
          <p:cNvSpPr txBox="1"/>
          <p:nvPr/>
        </p:nvSpPr>
        <p:spPr>
          <a:xfrm>
            <a:off x="2876432" y="5895964"/>
            <a:ext cx="3940215" cy="4443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4288" tIns="14288" rIns="14288" bIns="14288">
            <a:spAutoFit/>
          </a:bodyPr>
          <a:lstStyle/>
          <a:p>
            <a:pPr defTabSz="342891" fontAlgn="auto">
              <a:spcBef>
                <a:spcPts val="0"/>
              </a:spcBef>
              <a:spcAft>
                <a:spcPts val="0"/>
              </a:spcAft>
            </a:pPr>
            <a:r>
              <a:rPr lang="sl-SI" sz="1600" b="1" dirty="0">
                <a:solidFill>
                  <a:srgbClr val="0070C0"/>
                </a:solidFill>
                <a:latin typeface="Aptos" panose="02110004020202020204"/>
                <a:cs typeface="Arial" panose="020B0604020202020204" pitchFamily="34" charset="0"/>
              </a:rPr>
              <a:t>Finančna pomoč </a:t>
            </a:r>
            <a:r>
              <a:rPr lang="sl-SI" sz="1100" dirty="0">
                <a:solidFill>
                  <a:srgbClr val="0E2841"/>
                </a:solidFill>
                <a:latin typeface="Aptos" panose="02110004020202020204"/>
                <a:cs typeface="Arial" panose="020B0604020202020204" pitchFamily="34" charset="0"/>
              </a:rPr>
              <a:t>občinam pri izvedbi tehnične posodobitve in zagotovitvi podatkov ESZ. </a:t>
            </a:r>
          </a:p>
        </p:txBody>
      </p:sp>
      <p:sp>
        <p:nvSpPr>
          <p:cNvPr id="46" name="Shape">
            <a:extLst>
              <a:ext uri="{FF2B5EF4-FFF2-40B4-BE49-F238E27FC236}">
                <a16:creationId xmlns:a16="http://schemas.microsoft.com/office/drawing/2014/main" id="{3DF84D68-E97F-953C-75FF-E4350D095BAE}"/>
              </a:ext>
            </a:extLst>
          </p:cNvPr>
          <p:cNvSpPr>
            <a:spLocks noChangeAspect="1"/>
          </p:cNvSpPr>
          <p:nvPr/>
        </p:nvSpPr>
        <p:spPr>
          <a:xfrm>
            <a:off x="2184419" y="5938136"/>
            <a:ext cx="360147" cy="360000"/>
          </a:xfrm>
          <a:custGeom>
            <a:avLst/>
            <a:gdLst/>
            <a:ahLst/>
            <a:cxnLst>
              <a:cxn ang="0">
                <a:pos x="wd2" y="hd2"/>
              </a:cxn>
              <a:cxn ang="5400000">
                <a:pos x="wd2" y="hd2"/>
              </a:cxn>
              <a:cxn ang="10800000">
                <a:pos x="wd2" y="hd2"/>
              </a:cxn>
              <a:cxn ang="16200000">
                <a:pos x="wd2" y="hd2"/>
              </a:cxn>
            </a:cxnLst>
            <a:rect l="0" t="0" r="r" b="b"/>
            <a:pathLst>
              <a:path w="21600" h="21600" extrusionOk="0">
                <a:moveTo>
                  <a:pt x="10796" y="0"/>
                </a:moveTo>
                <a:cubicBezTo>
                  <a:pt x="8033" y="0"/>
                  <a:pt x="5269" y="1053"/>
                  <a:pt x="3161" y="3162"/>
                </a:cubicBezTo>
                <a:cubicBezTo>
                  <a:pt x="1053" y="5271"/>
                  <a:pt x="0" y="8036"/>
                  <a:pt x="0" y="10800"/>
                </a:cubicBezTo>
                <a:cubicBezTo>
                  <a:pt x="0" y="13564"/>
                  <a:pt x="1053" y="16329"/>
                  <a:pt x="3161" y="18438"/>
                </a:cubicBezTo>
                <a:cubicBezTo>
                  <a:pt x="5269" y="20547"/>
                  <a:pt x="8036" y="21600"/>
                  <a:pt x="10800" y="21600"/>
                </a:cubicBezTo>
                <a:cubicBezTo>
                  <a:pt x="13564" y="21600"/>
                  <a:pt x="16327" y="20547"/>
                  <a:pt x="18435" y="18438"/>
                </a:cubicBezTo>
                <a:cubicBezTo>
                  <a:pt x="20543" y="16329"/>
                  <a:pt x="21600" y="13564"/>
                  <a:pt x="21600" y="10800"/>
                </a:cubicBezTo>
                <a:cubicBezTo>
                  <a:pt x="21600" y="8036"/>
                  <a:pt x="20543" y="5271"/>
                  <a:pt x="18435" y="3162"/>
                </a:cubicBezTo>
                <a:cubicBezTo>
                  <a:pt x="16327" y="1053"/>
                  <a:pt x="13559" y="0"/>
                  <a:pt x="10796" y="0"/>
                </a:cubicBezTo>
                <a:close/>
                <a:moveTo>
                  <a:pt x="11270" y="6072"/>
                </a:moveTo>
                <a:cubicBezTo>
                  <a:pt x="11376" y="6073"/>
                  <a:pt x="11484" y="6096"/>
                  <a:pt x="11583" y="6142"/>
                </a:cubicBezTo>
                <a:cubicBezTo>
                  <a:pt x="11704" y="6201"/>
                  <a:pt x="11839" y="6337"/>
                  <a:pt x="12065" y="6564"/>
                </a:cubicBezTo>
                <a:lnTo>
                  <a:pt x="15504" y="10008"/>
                </a:lnTo>
                <a:cubicBezTo>
                  <a:pt x="15608" y="10112"/>
                  <a:pt x="15690" y="10192"/>
                  <a:pt x="15757" y="10265"/>
                </a:cubicBezTo>
                <a:cubicBezTo>
                  <a:pt x="15764" y="10272"/>
                  <a:pt x="15775" y="10271"/>
                  <a:pt x="15783" y="10278"/>
                </a:cubicBezTo>
                <a:cubicBezTo>
                  <a:pt x="15843" y="10339"/>
                  <a:pt x="15890" y="10413"/>
                  <a:pt x="15926" y="10491"/>
                </a:cubicBezTo>
                <a:cubicBezTo>
                  <a:pt x="16018" y="10688"/>
                  <a:pt x="16018" y="10912"/>
                  <a:pt x="15926" y="11109"/>
                </a:cubicBezTo>
                <a:cubicBezTo>
                  <a:pt x="15890" y="11187"/>
                  <a:pt x="15843" y="11257"/>
                  <a:pt x="15783" y="11318"/>
                </a:cubicBezTo>
                <a:cubicBezTo>
                  <a:pt x="15779" y="11321"/>
                  <a:pt x="15773" y="11323"/>
                  <a:pt x="15770" y="11326"/>
                </a:cubicBezTo>
                <a:cubicBezTo>
                  <a:pt x="15701" y="11401"/>
                  <a:pt x="15612" y="11488"/>
                  <a:pt x="15504" y="11596"/>
                </a:cubicBezTo>
                <a:lnTo>
                  <a:pt x="12065" y="15036"/>
                </a:lnTo>
                <a:cubicBezTo>
                  <a:pt x="11839" y="15263"/>
                  <a:pt x="11704" y="15399"/>
                  <a:pt x="11583" y="15458"/>
                </a:cubicBezTo>
                <a:cubicBezTo>
                  <a:pt x="11386" y="15550"/>
                  <a:pt x="11158" y="15550"/>
                  <a:pt x="10961" y="15458"/>
                </a:cubicBezTo>
                <a:cubicBezTo>
                  <a:pt x="10883" y="15422"/>
                  <a:pt x="10813" y="15371"/>
                  <a:pt x="10752" y="15311"/>
                </a:cubicBezTo>
                <a:cubicBezTo>
                  <a:pt x="10692" y="15250"/>
                  <a:pt x="10641" y="15179"/>
                  <a:pt x="10604" y="15102"/>
                </a:cubicBezTo>
                <a:cubicBezTo>
                  <a:pt x="10513" y="14905"/>
                  <a:pt x="10508" y="14677"/>
                  <a:pt x="10600" y="14480"/>
                </a:cubicBezTo>
                <a:cubicBezTo>
                  <a:pt x="10659" y="14358"/>
                  <a:pt x="10800" y="14223"/>
                  <a:pt x="11026" y="13997"/>
                </a:cubicBezTo>
                <a:lnTo>
                  <a:pt x="13487" y="11535"/>
                </a:lnTo>
                <a:lnTo>
                  <a:pt x="6722" y="11535"/>
                </a:lnTo>
                <a:cubicBezTo>
                  <a:pt x="6402" y="11535"/>
                  <a:pt x="6211" y="11532"/>
                  <a:pt x="6083" y="11487"/>
                </a:cubicBezTo>
                <a:cubicBezTo>
                  <a:pt x="5879" y="11413"/>
                  <a:pt x="5718" y="11256"/>
                  <a:pt x="5643" y="11052"/>
                </a:cubicBezTo>
                <a:cubicBezTo>
                  <a:pt x="5614" y="10972"/>
                  <a:pt x="5600" y="10886"/>
                  <a:pt x="5600" y="10800"/>
                </a:cubicBezTo>
                <a:cubicBezTo>
                  <a:pt x="5600" y="10714"/>
                  <a:pt x="5614" y="10628"/>
                  <a:pt x="5643" y="10548"/>
                </a:cubicBezTo>
                <a:cubicBezTo>
                  <a:pt x="5718" y="10344"/>
                  <a:pt x="5879" y="10183"/>
                  <a:pt x="6083" y="10108"/>
                </a:cubicBezTo>
                <a:cubicBezTo>
                  <a:pt x="6211" y="10064"/>
                  <a:pt x="6402" y="10065"/>
                  <a:pt x="6722" y="10065"/>
                </a:cubicBezTo>
                <a:lnTo>
                  <a:pt x="13483" y="10065"/>
                </a:lnTo>
                <a:lnTo>
                  <a:pt x="11026" y="7603"/>
                </a:lnTo>
                <a:cubicBezTo>
                  <a:pt x="10800" y="7377"/>
                  <a:pt x="10663" y="7238"/>
                  <a:pt x="10604" y="7116"/>
                </a:cubicBezTo>
                <a:cubicBezTo>
                  <a:pt x="10513" y="6919"/>
                  <a:pt x="10513" y="6695"/>
                  <a:pt x="10604" y="6498"/>
                </a:cubicBezTo>
                <a:cubicBezTo>
                  <a:pt x="10641" y="6421"/>
                  <a:pt x="10692" y="6346"/>
                  <a:pt x="10752" y="6285"/>
                </a:cubicBezTo>
                <a:cubicBezTo>
                  <a:pt x="10813" y="6225"/>
                  <a:pt x="10883" y="6173"/>
                  <a:pt x="10961" y="6137"/>
                </a:cubicBezTo>
                <a:cubicBezTo>
                  <a:pt x="11059" y="6091"/>
                  <a:pt x="11164" y="6071"/>
                  <a:pt x="11270" y="6072"/>
                </a:cubicBezTo>
                <a:close/>
              </a:path>
            </a:pathLst>
          </a:custGeom>
          <a:solidFill>
            <a:srgbClr val="0070C0"/>
          </a:solidFill>
          <a:ln w="12700">
            <a:miter lim="400000"/>
          </a:ln>
        </p:spPr>
        <p:txBody>
          <a:bodyPr lIns="10716" tIns="10716" rIns="10716" bIns="10716" anchor="ctr"/>
          <a:lstStyle/>
          <a:p>
            <a:pPr algn="ctr" defTabSz="342891" fontAlgn="auto">
              <a:spcBef>
                <a:spcPts val="0"/>
              </a:spcBef>
              <a:spcAft>
                <a:spcPts val="0"/>
              </a:spcAft>
              <a:defRPr sz="3200" spc="0">
                <a:solidFill>
                  <a:srgbClr val="FFFFFF"/>
                </a:solidFill>
                <a:latin typeface="Helvetica Neue Medium"/>
                <a:ea typeface="Helvetica Neue Medium"/>
                <a:cs typeface="Helvetica Neue Medium"/>
                <a:sym typeface="Helvetica Neue Medium"/>
              </a:defRPr>
            </a:pPr>
            <a:endParaRPr sz="900">
              <a:solidFill>
                <a:srgbClr val="FFFFFF"/>
              </a:solidFill>
              <a:latin typeface="Helvetica Neue Medium"/>
              <a:sym typeface="Helvetica Neue Medium"/>
            </a:endParaRPr>
          </a:p>
        </p:txBody>
      </p:sp>
      <p:sp>
        <p:nvSpPr>
          <p:cNvPr id="2" name="insert title here.">
            <a:extLst>
              <a:ext uri="{FF2B5EF4-FFF2-40B4-BE49-F238E27FC236}">
                <a16:creationId xmlns:a16="http://schemas.microsoft.com/office/drawing/2014/main" id="{6CC3C283-668F-2C3F-EFBA-6FCA956B113E}"/>
              </a:ext>
            </a:extLst>
          </p:cNvPr>
          <p:cNvSpPr txBox="1"/>
          <p:nvPr/>
        </p:nvSpPr>
        <p:spPr>
          <a:xfrm>
            <a:off x="2153563" y="3213857"/>
            <a:ext cx="4226700" cy="2301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4288" tIns="14288" rIns="14288" bIns="14288">
            <a:spAutoFit/>
          </a:bodyPr>
          <a:lstStyle>
            <a:lvl1pPr>
              <a:lnSpc>
                <a:spcPct val="120000"/>
              </a:lnSpc>
              <a:defRPr sz="2500" cap="all" spc="75">
                <a:latin typeface="Montserrat ExtraBold"/>
                <a:ea typeface="Montserrat ExtraBold"/>
                <a:cs typeface="Montserrat ExtraBold"/>
                <a:sym typeface="Montserrat ExtraBold"/>
              </a:defRPr>
            </a:lvl1pPr>
          </a:lstStyle>
          <a:p>
            <a:pPr defTabSz="342891" fontAlgn="auto">
              <a:spcBef>
                <a:spcPts val="0"/>
              </a:spcBef>
              <a:spcAft>
                <a:spcPts val="0"/>
              </a:spcAft>
            </a:pPr>
            <a:r>
              <a:rPr lang="sl-SI" sz="1200" b="1" spc="169" dirty="0">
                <a:solidFill>
                  <a:srgbClr val="0070C0"/>
                </a:solidFill>
                <a:latin typeface="Arial" panose="020B0604020202020204" pitchFamily="34" charset="0"/>
                <a:cs typeface="Arial" panose="020B0604020202020204" pitchFamily="34" charset="0"/>
              </a:rPr>
              <a:t>EVIDENCA STAVBNIH </a:t>
            </a:r>
            <a:r>
              <a:rPr lang="sl-SI" sz="1200" b="1" spc="169" noProof="1">
                <a:solidFill>
                  <a:srgbClr val="0070C0"/>
                </a:solidFill>
                <a:latin typeface="Arial" panose="020B0604020202020204" pitchFamily="34" charset="0"/>
                <a:cs typeface="Arial" panose="020B0604020202020204" pitchFamily="34" charset="0"/>
              </a:rPr>
              <a:t>ZEMLJIŠČ (esz)</a:t>
            </a:r>
          </a:p>
        </p:txBody>
      </p:sp>
      <p:sp>
        <p:nvSpPr>
          <p:cNvPr id="3" name="Lorem ipsum dolor sit elit, consect loreretur adipiscing nisi aute.">
            <a:extLst>
              <a:ext uri="{FF2B5EF4-FFF2-40B4-BE49-F238E27FC236}">
                <a16:creationId xmlns:a16="http://schemas.microsoft.com/office/drawing/2014/main" id="{4E978227-008B-9B62-AA4A-6FDDE28BE51A}"/>
              </a:ext>
            </a:extLst>
          </p:cNvPr>
          <p:cNvSpPr txBox="1"/>
          <p:nvPr/>
        </p:nvSpPr>
        <p:spPr>
          <a:xfrm>
            <a:off x="2155054" y="3449887"/>
            <a:ext cx="4819497" cy="12599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4288" tIns="14288" rIns="14288" bIns="14288">
            <a:spAutoFit/>
          </a:bodyPr>
          <a:lstStyle/>
          <a:p>
            <a:pPr defTabSz="342891" fontAlgn="auto">
              <a:spcBef>
                <a:spcPts val="0"/>
              </a:spcBef>
              <a:spcAft>
                <a:spcPts val="0"/>
              </a:spcAft>
            </a:pPr>
            <a:r>
              <a:rPr lang="sl-SI" sz="1000" dirty="0">
                <a:solidFill>
                  <a:srgbClr val="0E2841"/>
                </a:solidFill>
                <a:latin typeface="Aptos" panose="02110004020202020204"/>
                <a:cs typeface="Arial" panose="020B0604020202020204" pitchFamily="34" charset="0"/>
              </a:rPr>
              <a:t>V Sloveniji je precej neizkoriščenega razvojnega kapitala v stavbnih zemljiščih. Ta niso optimalno izkoriščena, niti primerno evidentirana. Njihovi smotrni rabi je potrebno dati poseben pomen.</a:t>
            </a:r>
          </a:p>
          <a:p>
            <a:pPr defTabSz="342891" fontAlgn="auto">
              <a:spcBef>
                <a:spcPts val="0"/>
              </a:spcBef>
              <a:spcAft>
                <a:spcPts val="0"/>
              </a:spcAft>
            </a:pPr>
            <a:r>
              <a:rPr lang="sl-SI" sz="1000" dirty="0">
                <a:solidFill>
                  <a:srgbClr val="0E2841"/>
                </a:solidFill>
                <a:latin typeface="Aptos" panose="02110004020202020204"/>
                <a:cs typeface="Arial" panose="020B0604020202020204" pitchFamily="34" charset="0"/>
              </a:rPr>
              <a:t>V Sloveniji ni ustreznih evidenc o stavbnih zemljiščih in njihovem razvojnem potencialu. ESZ s podatki o pozidanih zemljiščih, podatki o nepozidanih stavbnih zemljiščih z razvojnimi stopnjami in podatki o razvrednotenih območjih predstavlja sistemsko rešitev in odpravlja problematiko evidentiranja stavbnih zemljišč na državni kot tudi na lokalni ravni.</a:t>
            </a:r>
          </a:p>
        </p:txBody>
      </p:sp>
      <p:pic>
        <p:nvPicPr>
          <p:cNvPr id="4" name="Ograda slike 6">
            <a:extLst>
              <a:ext uri="{FF2B5EF4-FFF2-40B4-BE49-F238E27FC236}">
                <a16:creationId xmlns:a16="http://schemas.microsoft.com/office/drawing/2014/main" id="{A00860A3-67D4-F49D-1542-15A6A5B406B2}"/>
              </a:ext>
            </a:extLst>
          </p:cNvPr>
          <p:cNvPicPr>
            <a:picLocks noChangeAspect="1"/>
          </p:cNvPicPr>
          <p:nvPr/>
        </p:nvPicPr>
        <p:blipFill rotWithShape="1">
          <a:blip r:embed="rId4">
            <a:extLst>
              <a:ext uri="{28A0092B-C50C-407E-A947-70E740481C1C}">
                <a14:useLocalDpi xmlns:a14="http://schemas.microsoft.com/office/drawing/2010/main" val="0"/>
              </a:ext>
            </a:extLst>
          </a:blip>
          <a:srcRect l="5087" t="-1860" r="13935" b="-9607"/>
          <a:stretch/>
        </p:blipFill>
        <p:spPr>
          <a:xfrm>
            <a:off x="7555825" y="4319043"/>
            <a:ext cx="2874231" cy="2880000"/>
          </a:xfrm>
          <a:prstGeom prst="roundRect">
            <a:avLst/>
          </a:prstGeom>
          <a:solidFill>
            <a:schemeClr val="bg1"/>
          </a:solidFill>
        </p:spPr>
      </p:pic>
      <p:sp>
        <p:nvSpPr>
          <p:cNvPr id="5" name="insert title here.">
            <a:extLst>
              <a:ext uri="{FF2B5EF4-FFF2-40B4-BE49-F238E27FC236}">
                <a16:creationId xmlns:a16="http://schemas.microsoft.com/office/drawing/2014/main" id="{A0390A7E-5232-BB29-BD6D-A618D5133D91}"/>
              </a:ext>
            </a:extLst>
          </p:cNvPr>
          <p:cNvSpPr txBox="1"/>
          <p:nvPr/>
        </p:nvSpPr>
        <p:spPr>
          <a:xfrm>
            <a:off x="7709875" y="1729581"/>
            <a:ext cx="2958129" cy="1965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4288" tIns="14288" rIns="14288" bIns="14288">
            <a:spAutoFit/>
          </a:bodyPr>
          <a:lstStyle>
            <a:lvl1pPr>
              <a:lnSpc>
                <a:spcPct val="120000"/>
              </a:lnSpc>
              <a:defRPr sz="2500" cap="all" spc="75">
                <a:latin typeface="Montserrat ExtraBold"/>
                <a:ea typeface="Montserrat ExtraBold"/>
                <a:cs typeface="Montserrat ExtraBold"/>
                <a:sym typeface="Montserrat ExtraBold"/>
              </a:defRPr>
            </a:lvl1pPr>
          </a:lstStyle>
          <a:p>
            <a:pPr defTabSz="342891" fontAlgn="auto">
              <a:spcBef>
                <a:spcPts val="0"/>
              </a:spcBef>
              <a:spcAft>
                <a:spcPts val="0"/>
              </a:spcAft>
            </a:pPr>
            <a:r>
              <a:rPr lang="sl-SI" sz="1000" b="1" spc="169" dirty="0">
                <a:solidFill>
                  <a:srgbClr val="0E2841"/>
                </a:solidFill>
                <a:latin typeface="Arial" panose="020B0604020202020204" pitchFamily="34" charset="0"/>
                <a:cs typeface="Arial" panose="020B0604020202020204" pitchFamily="34" charset="0"/>
              </a:rPr>
              <a:t>TEHNIČNA POSODOBITEV OPIA</a:t>
            </a:r>
          </a:p>
        </p:txBody>
      </p:sp>
      <p:sp>
        <p:nvSpPr>
          <p:cNvPr id="6" name="insert title here.">
            <a:extLst>
              <a:ext uri="{FF2B5EF4-FFF2-40B4-BE49-F238E27FC236}">
                <a16:creationId xmlns:a16="http://schemas.microsoft.com/office/drawing/2014/main" id="{B43C8544-7573-EEF5-5F8B-17069B389863}"/>
              </a:ext>
            </a:extLst>
          </p:cNvPr>
          <p:cNvSpPr txBox="1"/>
          <p:nvPr/>
        </p:nvSpPr>
        <p:spPr>
          <a:xfrm>
            <a:off x="7555827" y="4364901"/>
            <a:ext cx="3339889" cy="1965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4288" tIns="14288" rIns="14288" bIns="14288">
            <a:spAutoFit/>
          </a:bodyPr>
          <a:lstStyle>
            <a:lvl1pPr>
              <a:lnSpc>
                <a:spcPct val="120000"/>
              </a:lnSpc>
              <a:defRPr sz="2500" cap="all" spc="75">
                <a:latin typeface="Montserrat ExtraBold"/>
                <a:ea typeface="Montserrat ExtraBold"/>
                <a:cs typeface="Montserrat ExtraBold"/>
                <a:sym typeface="Montserrat ExtraBold"/>
              </a:defRPr>
            </a:lvl1pPr>
          </a:lstStyle>
          <a:p>
            <a:pPr defTabSz="342891" fontAlgn="auto">
              <a:spcBef>
                <a:spcPts val="0"/>
              </a:spcBef>
              <a:spcAft>
                <a:spcPts val="0"/>
              </a:spcAft>
            </a:pPr>
            <a:r>
              <a:rPr lang="sl-SI" sz="1000" b="1" spc="169" dirty="0">
                <a:solidFill>
                  <a:srgbClr val="0E2841"/>
                </a:solidFill>
                <a:latin typeface="Arial" panose="020B0604020202020204" pitchFamily="34" charset="0"/>
                <a:cs typeface="Arial" panose="020B0604020202020204" pitchFamily="34" charset="0"/>
              </a:rPr>
              <a:t>EVIDENCA STAVBNIH </a:t>
            </a:r>
            <a:r>
              <a:rPr lang="sl-SI" sz="1000" b="1" spc="169" noProof="1">
                <a:solidFill>
                  <a:srgbClr val="0E2841"/>
                </a:solidFill>
                <a:latin typeface="Arial" panose="020B0604020202020204" pitchFamily="34" charset="0"/>
                <a:cs typeface="Arial" panose="020B0604020202020204" pitchFamily="34" charset="0"/>
              </a:rPr>
              <a:t>ZEMLJIŠČ (esz)</a:t>
            </a:r>
          </a:p>
        </p:txBody>
      </p:sp>
      <p:pic>
        <p:nvPicPr>
          <p:cNvPr id="12" name="Slika 11" descr="Slika, ki vsebuje besede besedilo, pisava, logotip, simbol&#10;&#10;Opis je samodejno ustvarjen">
            <a:extLst>
              <a:ext uri="{FF2B5EF4-FFF2-40B4-BE49-F238E27FC236}">
                <a16:creationId xmlns:a16="http://schemas.microsoft.com/office/drawing/2014/main" id="{5BE92A84-5EEB-F646-5155-2F59661AF64C}"/>
              </a:ext>
            </a:extLst>
          </p:cNvPr>
          <p:cNvPicPr>
            <a:picLocks noChangeAspect="1"/>
          </p:cNvPicPr>
          <p:nvPr/>
        </p:nvPicPr>
        <p:blipFill>
          <a:blip r:embed="rId5"/>
          <a:stretch>
            <a:fillRect/>
          </a:stretch>
        </p:blipFill>
        <p:spPr>
          <a:xfrm>
            <a:off x="2155055" y="160723"/>
            <a:ext cx="1323239" cy="396000"/>
          </a:xfrm>
          <a:prstGeom prst="rect">
            <a:avLst/>
          </a:prstGeom>
        </p:spPr>
      </p:pic>
      <p:pic>
        <p:nvPicPr>
          <p:cNvPr id="14" name="Slika 13" descr="Slika, ki vsebuje besede besedilo, pisava, grafika, logotip&#10;&#10;Opis je samodejno ustvarjen">
            <a:extLst>
              <a:ext uri="{FF2B5EF4-FFF2-40B4-BE49-F238E27FC236}">
                <a16:creationId xmlns:a16="http://schemas.microsoft.com/office/drawing/2014/main" id="{6EB1347A-4E71-34D1-2BDA-438CFFECC750}"/>
              </a:ext>
            </a:extLst>
          </p:cNvPr>
          <p:cNvPicPr>
            <a:picLocks noChangeAspect="1"/>
          </p:cNvPicPr>
          <p:nvPr/>
        </p:nvPicPr>
        <p:blipFill>
          <a:blip r:embed="rId6"/>
          <a:stretch>
            <a:fillRect/>
          </a:stretch>
        </p:blipFill>
        <p:spPr>
          <a:xfrm>
            <a:off x="3634079" y="160723"/>
            <a:ext cx="2056225" cy="396000"/>
          </a:xfrm>
          <a:prstGeom prst="rect">
            <a:avLst/>
          </a:prstGeom>
        </p:spPr>
      </p:pic>
      <p:pic>
        <p:nvPicPr>
          <p:cNvPr id="17" name="Slika 16" descr="Slika, ki vsebuje besede pisava, grafika, logotip, grafično oblikovanje&#10;&#10;Opis je samodejno ustvarjen">
            <a:extLst>
              <a:ext uri="{FF2B5EF4-FFF2-40B4-BE49-F238E27FC236}">
                <a16:creationId xmlns:a16="http://schemas.microsoft.com/office/drawing/2014/main" id="{EF47BB7F-BFCA-EDF0-F15C-12EA2843EEC6}"/>
              </a:ext>
            </a:extLst>
          </p:cNvPr>
          <p:cNvPicPr>
            <a:picLocks noChangeAspect="1"/>
          </p:cNvPicPr>
          <p:nvPr/>
        </p:nvPicPr>
        <p:blipFill>
          <a:blip r:embed="rId7"/>
          <a:stretch>
            <a:fillRect/>
          </a:stretch>
        </p:blipFill>
        <p:spPr>
          <a:xfrm>
            <a:off x="5846088" y="89803"/>
            <a:ext cx="1241381" cy="540000"/>
          </a:xfrm>
          <a:prstGeom prst="rect">
            <a:avLst/>
          </a:prstGeom>
        </p:spPr>
      </p:pic>
      <p:pic>
        <p:nvPicPr>
          <p:cNvPr id="8" name="Slika 7" descr="Slika, ki vsebuje besede vzorec, barvitost, posnetek zaslona, grafika&#10;&#10;Vsebina, ustvarjena z umetno inteligenco, morda ni pravilna.">
            <a:extLst>
              <a:ext uri="{FF2B5EF4-FFF2-40B4-BE49-F238E27FC236}">
                <a16:creationId xmlns:a16="http://schemas.microsoft.com/office/drawing/2014/main" id="{AFBA6712-A43E-F5E8-A435-152D7ECD7B9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43252" y="160723"/>
            <a:ext cx="357470" cy="396000"/>
          </a:xfrm>
          <a:prstGeom prst="rect">
            <a:avLst/>
          </a:prstGeom>
        </p:spPr>
      </p:pic>
    </p:spTree>
    <p:extLst>
      <p:ext uri="{BB962C8B-B14F-4D97-AF65-F5344CB8AC3E}">
        <p14:creationId xmlns:p14="http://schemas.microsoft.com/office/powerpoint/2010/main" val="20179234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A377F-2F54-552A-8EA4-7C814DCCA175}"/>
            </a:ext>
          </a:extLst>
        </p:cNvPr>
        <p:cNvGrpSpPr/>
        <p:nvPr/>
      </p:nvGrpSpPr>
      <p:grpSpPr>
        <a:xfrm>
          <a:off x="0" y="0"/>
          <a:ext cx="0" cy="0"/>
          <a:chOff x="0" y="0"/>
          <a:chExt cx="0" cy="0"/>
        </a:xfrm>
      </p:grpSpPr>
      <p:pic>
        <p:nvPicPr>
          <p:cNvPr id="18" name="Slika 17">
            <a:extLst>
              <a:ext uri="{FF2B5EF4-FFF2-40B4-BE49-F238E27FC236}">
                <a16:creationId xmlns:a16="http://schemas.microsoft.com/office/drawing/2014/main" id="{B8D8D396-1286-6097-52E5-5CEC27963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2000" y="1368000"/>
            <a:ext cx="7944828" cy="5400000"/>
          </a:xfrm>
          <a:prstGeom prst="rect">
            <a:avLst/>
          </a:prstGeom>
        </p:spPr>
      </p:pic>
      <p:pic>
        <p:nvPicPr>
          <p:cNvPr id="12" name="Slika 11" descr="Slika, ki vsebuje besede besedilo, pisava, logotip, simbol&#10;&#10;Opis je samodejno ustvarjen">
            <a:extLst>
              <a:ext uri="{FF2B5EF4-FFF2-40B4-BE49-F238E27FC236}">
                <a16:creationId xmlns:a16="http://schemas.microsoft.com/office/drawing/2014/main" id="{E61075D0-4944-7984-8218-FD283DAEF2AE}"/>
              </a:ext>
            </a:extLst>
          </p:cNvPr>
          <p:cNvPicPr>
            <a:picLocks noChangeAspect="1"/>
          </p:cNvPicPr>
          <p:nvPr/>
        </p:nvPicPr>
        <p:blipFill>
          <a:blip r:embed="rId4"/>
          <a:stretch>
            <a:fillRect/>
          </a:stretch>
        </p:blipFill>
        <p:spPr>
          <a:xfrm>
            <a:off x="2155055" y="160723"/>
            <a:ext cx="1323239" cy="396000"/>
          </a:xfrm>
          <a:prstGeom prst="rect">
            <a:avLst/>
          </a:prstGeom>
        </p:spPr>
      </p:pic>
      <p:pic>
        <p:nvPicPr>
          <p:cNvPr id="14" name="Slika 13" descr="Slika, ki vsebuje besede besedilo, pisava, grafika, logotip&#10;&#10;Opis je samodejno ustvarjen">
            <a:extLst>
              <a:ext uri="{FF2B5EF4-FFF2-40B4-BE49-F238E27FC236}">
                <a16:creationId xmlns:a16="http://schemas.microsoft.com/office/drawing/2014/main" id="{1C7EFC98-8F6C-3716-9550-0DE5D74493F1}"/>
              </a:ext>
            </a:extLst>
          </p:cNvPr>
          <p:cNvPicPr>
            <a:picLocks noChangeAspect="1"/>
          </p:cNvPicPr>
          <p:nvPr/>
        </p:nvPicPr>
        <p:blipFill>
          <a:blip r:embed="rId5"/>
          <a:stretch>
            <a:fillRect/>
          </a:stretch>
        </p:blipFill>
        <p:spPr>
          <a:xfrm>
            <a:off x="3634079" y="160723"/>
            <a:ext cx="2056225" cy="396000"/>
          </a:xfrm>
          <a:prstGeom prst="rect">
            <a:avLst/>
          </a:prstGeom>
        </p:spPr>
      </p:pic>
      <p:pic>
        <p:nvPicPr>
          <p:cNvPr id="17" name="Slika 16" descr="Slika, ki vsebuje besede pisava, grafika, logotip, grafično oblikovanje&#10;&#10;Opis je samodejno ustvarjen">
            <a:extLst>
              <a:ext uri="{FF2B5EF4-FFF2-40B4-BE49-F238E27FC236}">
                <a16:creationId xmlns:a16="http://schemas.microsoft.com/office/drawing/2014/main" id="{55C20E54-FBDC-6FF1-FE73-400A6F3E73AF}"/>
              </a:ext>
            </a:extLst>
          </p:cNvPr>
          <p:cNvPicPr>
            <a:picLocks noChangeAspect="1"/>
          </p:cNvPicPr>
          <p:nvPr/>
        </p:nvPicPr>
        <p:blipFill>
          <a:blip r:embed="rId6"/>
          <a:stretch>
            <a:fillRect/>
          </a:stretch>
        </p:blipFill>
        <p:spPr>
          <a:xfrm>
            <a:off x="5846088" y="89803"/>
            <a:ext cx="1241381" cy="540000"/>
          </a:xfrm>
          <a:prstGeom prst="rect">
            <a:avLst/>
          </a:prstGeom>
        </p:spPr>
      </p:pic>
      <p:sp>
        <p:nvSpPr>
          <p:cNvPr id="7" name="Lorem ipsum dolor sit elit, consect loreretur adipiscing nisi aute.">
            <a:extLst>
              <a:ext uri="{FF2B5EF4-FFF2-40B4-BE49-F238E27FC236}">
                <a16:creationId xmlns:a16="http://schemas.microsoft.com/office/drawing/2014/main" id="{CCEAFFF6-3F49-728A-4674-2EFBEFEB50CD}"/>
              </a:ext>
            </a:extLst>
          </p:cNvPr>
          <p:cNvSpPr txBox="1"/>
          <p:nvPr/>
        </p:nvSpPr>
        <p:spPr>
          <a:xfrm>
            <a:off x="2172001" y="792000"/>
            <a:ext cx="8112585" cy="12445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4288" tIns="14288" rIns="14288" bIns="14288">
            <a:spAutoFit/>
          </a:bodyPr>
          <a:lstStyle/>
          <a:p>
            <a:pPr defTabSz="342891" fontAlgn="auto">
              <a:spcBef>
                <a:spcPts val="0"/>
              </a:spcBef>
              <a:spcAft>
                <a:spcPts val="0"/>
              </a:spcAft>
            </a:pPr>
            <a:r>
              <a:rPr lang="sl-SI" b="1" dirty="0">
                <a:solidFill>
                  <a:srgbClr val="0070C0"/>
                </a:solidFill>
                <a:effectLst>
                  <a:outerShdw blurRad="38100" dist="38100" dir="2700000" algn="tl">
                    <a:srgbClr val="000000">
                      <a:alpha val="43137"/>
                    </a:srgbClr>
                  </a:outerShdw>
                </a:effectLst>
                <a:latin typeface="Aptos" panose="02110004020202020204"/>
                <a:cs typeface="Arial" panose="020B0604020202020204" pitchFamily="34" charset="0"/>
              </a:rPr>
              <a:t>TEHNIČNA POSODOBITEV PROSTORSKIH AKTOV – OPIA</a:t>
            </a:r>
          </a:p>
          <a:p>
            <a:pPr defTabSz="342891" fontAlgn="auto">
              <a:spcBef>
                <a:spcPts val="0"/>
              </a:spcBef>
              <a:spcAft>
                <a:spcPts val="0"/>
              </a:spcAft>
            </a:pPr>
            <a:endParaRPr lang="sl-SI" sz="800" b="1" dirty="0">
              <a:solidFill>
                <a:srgbClr val="E8E8E8">
                  <a:lumMod val="25000"/>
                </a:srgbClr>
              </a:solidFill>
              <a:latin typeface="Aptos" panose="02110004020202020204"/>
              <a:cs typeface="Arial" panose="020B0604020202020204" pitchFamily="34" charset="0"/>
            </a:endParaRPr>
          </a:p>
          <a:p>
            <a:pPr defTabSz="342891" fontAlgn="auto">
              <a:spcBef>
                <a:spcPts val="0"/>
              </a:spcBef>
              <a:spcAft>
                <a:spcPts val="0"/>
              </a:spcAft>
            </a:pPr>
            <a:r>
              <a:rPr lang="sl-SI" sz="1400" dirty="0">
                <a:solidFill>
                  <a:srgbClr val="E8E8E8">
                    <a:lumMod val="25000"/>
                  </a:srgbClr>
                </a:solidFill>
                <a:latin typeface="Aptos" panose="02110004020202020204"/>
                <a:cs typeface="Arial" panose="020B0604020202020204" pitchFamily="34" charset="0"/>
              </a:rPr>
              <a:t>Javni poziv, 2024 – 2025 </a:t>
            </a:r>
            <a:r>
              <a:rPr lang="sl-SI" sz="1400" dirty="0">
                <a:solidFill>
                  <a:srgbClr val="E8E8E8">
                    <a:lumMod val="75000"/>
                  </a:srgbClr>
                </a:solidFill>
                <a:latin typeface="Aptos" panose="02110004020202020204"/>
                <a:cs typeface="Arial" panose="020B0604020202020204" pitchFamily="34" charset="0"/>
              </a:rPr>
              <a:t>(2026)</a:t>
            </a:r>
          </a:p>
          <a:p>
            <a:pPr defTabSz="342891" fontAlgn="auto">
              <a:spcBef>
                <a:spcPts val="0"/>
              </a:spcBef>
              <a:spcAft>
                <a:spcPts val="0"/>
              </a:spcAft>
            </a:pPr>
            <a:r>
              <a:rPr lang="sl-SI" sz="1400" dirty="0">
                <a:solidFill>
                  <a:srgbClr val="E8E8E8">
                    <a:lumMod val="25000"/>
                  </a:srgbClr>
                </a:solidFill>
                <a:latin typeface="Aptos" panose="02110004020202020204"/>
                <a:cs typeface="Arial" panose="020B0604020202020204" pitchFamily="34" charset="0"/>
              </a:rPr>
              <a:t>Finančni vir: Mehanizem za okrevanje in odpornost – NOO</a:t>
            </a:r>
          </a:p>
          <a:p>
            <a:pPr defTabSz="342891" fontAlgn="auto">
              <a:spcBef>
                <a:spcPts val="600"/>
              </a:spcBef>
              <a:spcAft>
                <a:spcPts val="0"/>
              </a:spcAft>
            </a:pPr>
            <a:r>
              <a:rPr lang="sl-SI" sz="2000" b="1" dirty="0">
                <a:solidFill>
                  <a:srgbClr val="0070C0"/>
                </a:solidFill>
                <a:effectLst>
                  <a:outerShdw blurRad="38100" dist="38100" dir="2700000" algn="tl">
                    <a:srgbClr val="000000">
                      <a:alpha val="43137"/>
                    </a:srgbClr>
                  </a:outerShdw>
                </a:effectLst>
                <a:latin typeface="Aptos" panose="02110004020202020204"/>
                <a:cs typeface="Arial" panose="020B0604020202020204" pitchFamily="34" charset="0"/>
              </a:rPr>
              <a:t>4.240.000,00 EUR</a:t>
            </a:r>
          </a:p>
        </p:txBody>
      </p:sp>
    </p:spTree>
    <p:extLst>
      <p:ext uri="{BB962C8B-B14F-4D97-AF65-F5344CB8AC3E}">
        <p14:creationId xmlns:p14="http://schemas.microsoft.com/office/powerpoint/2010/main" val="5702001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41FAE-BB4A-3A57-2FB2-E0F07A6270B7}"/>
            </a:ext>
          </a:extLst>
        </p:cNvPr>
        <p:cNvGrpSpPr/>
        <p:nvPr/>
      </p:nvGrpSpPr>
      <p:grpSpPr>
        <a:xfrm>
          <a:off x="0" y="0"/>
          <a:ext cx="0" cy="0"/>
          <a:chOff x="0" y="0"/>
          <a:chExt cx="0" cy="0"/>
        </a:xfrm>
      </p:grpSpPr>
      <p:pic>
        <p:nvPicPr>
          <p:cNvPr id="16" name="Slika 15">
            <a:extLst>
              <a:ext uri="{FF2B5EF4-FFF2-40B4-BE49-F238E27FC236}">
                <a16:creationId xmlns:a16="http://schemas.microsoft.com/office/drawing/2014/main" id="{B4588772-EBA4-95FD-14F6-CF848FAD41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2001" y="1368000"/>
            <a:ext cx="7944549" cy="5400000"/>
          </a:xfrm>
          <a:prstGeom prst="rect">
            <a:avLst/>
          </a:prstGeom>
        </p:spPr>
      </p:pic>
      <p:pic>
        <p:nvPicPr>
          <p:cNvPr id="12" name="Slika 11" descr="Slika, ki vsebuje besede besedilo, pisava, logotip, simbol&#10;&#10;Opis je samodejno ustvarjen">
            <a:extLst>
              <a:ext uri="{FF2B5EF4-FFF2-40B4-BE49-F238E27FC236}">
                <a16:creationId xmlns:a16="http://schemas.microsoft.com/office/drawing/2014/main" id="{1FF92B0D-7AC1-F0A5-A080-B9E2FCF47657}"/>
              </a:ext>
            </a:extLst>
          </p:cNvPr>
          <p:cNvPicPr>
            <a:picLocks noChangeAspect="1"/>
          </p:cNvPicPr>
          <p:nvPr/>
        </p:nvPicPr>
        <p:blipFill>
          <a:blip r:embed="rId4"/>
          <a:stretch>
            <a:fillRect/>
          </a:stretch>
        </p:blipFill>
        <p:spPr>
          <a:xfrm>
            <a:off x="2155055" y="160723"/>
            <a:ext cx="1323239" cy="396000"/>
          </a:xfrm>
          <a:prstGeom prst="rect">
            <a:avLst/>
          </a:prstGeom>
        </p:spPr>
      </p:pic>
      <p:pic>
        <p:nvPicPr>
          <p:cNvPr id="14" name="Slika 13" descr="Slika, ki vsebuje besede besedilo, pisava, grafika, logotip&#10;&#10;Opis je samodejno ustvarjen">
            <a:extLst>
              <a:ext uri="{FF2B5EF4-FFF2-40B4-BE49-F238E27FC236}">
                <a16:creationId xmlns:a16="http://schemas.microsoft.com/office/drawing/2014/main" id="{B4695338-94F7-D4FA-AF84-F29D4939A948}"/>
              </a:ext>
            </a:extLst>
          </p:cNvPr>
          <p:cNvPicPr>
            <a:picLocks noChangeAspect="1"/>
          </p:cNvPicPr>
          <p:nvPr/>
        </p:nvPicPr>
        <p:blipFill>
          <a:blip r:embed="rId5"/>
          <a:stretch>
            <a:fillRect/>
          </a:stretch>
        </p:blipFill>
        <p:spPr>
          <a:xfrm>
            <a:off x="3634079" y="160723"/>
            <a:ext cx="2056225" cy="396000"/>
          </a:xfrm>
          <a:prstGeom prst="rect">
            <a:avLst/>
          </a:prstGeom>
        </p:spPr>
      </p:pic>
      <p:pic>
        <p:nvPicPr>
          <p:cNvPr id="17" name="Slika 16" descr="Slika, ki vsebuje besede pisava, grafika, logotip, grafično oblikovanje&#10;&#10;Opis je samodejno ustvarjen">
            <a:extLst>
              <a:ext uri="{FF2B5EF4-FFF2-40B4-BE49-F238E27FC236}">
                <a16:creationId xmlns:a16="http://schemas.microsoft.com/office/drawing/2014/main" id="{F9C400BA-D739-CAE5-3EE3-F3A2A41FC318}"/>
              </a:ext>
            </a:extLst>
          </p:cNvPr>
          <p:cNvPicPr>
            <a:picLocks noChangeAspect="1"/>
          </p:cNvPicPr>
          <p:nvPr/>
        </p:nvPicPr>
        <p:blipFill>
          <a:blip r:embed="rId6"/>
          <a:stretch>
            <a:fillRect/>
          </a:stretch>
        </p:blipFill>
        <p:spPr>
          <a:xfrm>
            <a:off x="5846088" y="89803"/>
            <a:ext cx="1241381" cy="540000"/>
          </a:xfrm>
          <a:prstGeom prst="rect">
            <a:avLst/>
          </a:prstGeom>
        </p:spPr>
      </p:pic>
      <p:pic>
        <p:nvPicPr>
          <p:cNvPr id="8" name="Slika 7" descr="Slika, ki vsebuje besede vzorec, barvitost, posnetek zaslona, grafika&#10;&#10;Vsebina, ustvarjena z umetno inteligenco, morda ni pravilna.">
            <a:extLst>
              <a:ext uri="{FF2B5EF4-FFF2-40B4-BE49-F238E27FC236}">
                <a16:creationId xmlns:a16="http://schemas.microsoft.com/office/drawing/2014/main" id="{F5964C96-A527-406D-781A-4D0508F847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43252" y="160723"/>
            <a:ext cx="357470" cy="396000"/>
          </a:xfrm>
          <a:prstGeom prst="rect">
            <a:avLst/>
          </a:prstGeom>
        </p:spPr>
      </p:pic>
      <p:sp>
        <p:nvSpPr>
          <p:cNvPr id="9" name="Lorem ipsum dolor sit elit, consect loreretur adipiscing nisi aute.">
            <a:extLst>
              <a:ext uri="{FF2B5EF4-FFF2-40B4-BE49-F238E27FC236}">
                <a16:creationId xmlns:a16="http://schemas.microsoft.com/office/drawing/2014/main" id="{7E76108E-853A-77C3-159D-C913670EEAF1}"/>
              </a:ext>
            </a:extLst>
          </p:cNvPr>
          <p:cNvSpPr txBox="1"/>
          <p:nvPr/>
        </p:nvSpPr>
        <p:spPr>
          <a:xfrm>
            <a:off x="2172000" y="792000"/>
            <a:ext cx="5059626" cy="12445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4288" tIns="14288" rIns="14288" bIns="14288">
            <a:spAutoFit/>
          </a:bodyPr>
          <a:lstStyle/>
          <a:p>
            <a:pPr defTabSz="342891" fontAlgn="auto">
              <a:spcBef>
                <a:spcPts val="0"/>
              </a:spcBef>
              <a:spcAft>
                <a:spcPts val="0"/>
              </a:spcAft>
            </a:pPr>
            <a:r>
              <a:rPr lang="sl-SI" b="1" dirty="0">
                <a:solidFill>
                  <a:srgbClr val="0070C0"/>
                </a:solidFill>
                <a:effectLst>
                  <a:outerShdw blurRad="38100" dist="38100" dir="2700000" algn="tl">
                    <a:srgbClr val="000000">
                      <a:alpha val="43137"/>
                    </a:srgbClr>
                  </a:outerShdw>
                </a:effectLst>
                <a:latin typeface="Aptos" panose="02110004020202020204"/>
                <a:cs typeface="Arial" panose="020B0604020202020204" pitchFamily="34" charset="0"/>
              </a:rPr>
              <a:t>EVIDENCA STAVBNIH ZEMLJIŠČ - ESZ</a:t>
            </a:r>
          </a:p>
          <a:p>
            <a:pPr defTabSz="342891" fontAlgn="auto">
              <a:spcBef>
                <a:spcPts val="0"/>
              </a:spcBef>
              <a:spcAft>
                <a:spcPts val="0"/>
              </a:spcAft>
            </a:pPr>
            <a:endParaRPr lang="sl-SI" sz="800" dirty="0">
              <a:solidFill>
                <a:srgbClr val="E8E8E8">
                  <a:lumMod val="25000"/>
                </a:srgbClr>
              </a:solidFill>
              <a:latin typeface="Aptos" panose="02110004020202020204"/>
              <a:cs typeface="Arial" panose="020B0604020202020204" pitchFamily="34" charset="0"/>
            </a:endParaRPr>
          </a:p>
          <a:p>
            <a:pPr defTabSz="342891" fontAlgn="auto">
              <a:spcBef>
                <a:spcPts val="0"/>
              </a:spcBef>
              <a:spcAft>
                <a:spcPts val="0"/>
              </a:spcAft>
            </a:pPr>
            <a:r>
              <a:rPr lang="sl-SI" sz="1400" dirty="0">
                <a:solidFill>
                  <a:srgbClr val="E8E8E8">
                    <a:lumMod val="25000"/>
                  </a:srgbClr>
                </a:solidFill>
                <a:latin typeface="Aptos" panose="02110004020202020204"/>
                <a:cs typeface="Arial" panose="020B0604020202020204" pitchFamily="34" charset="0"/>
              </a:rPr>
              <a:t>Javni poziv, 2025 - 2026</a:t>
            </a:r>
          </a:p>
          <a:p>
            <a:pPr defTabSz="342891" fontAlgn="auto">
              <a:spcBef>
                <a:spcPts val="0"/>
              </a:spcBef>
              <a:spcAft>
                <a:spcPts val="0"/>
              </a:spcAft>
            </a:pPr>
            <a:r>
              <a:rPr lang="sl-SI" sz="1400" dirty="0">
                <a:solidFill>
                  <a:srgbClr val="E8E8E8">
                    <a:lumMod val="25000"/>
                  </a:srgbClr>
                </a:solidFill>
                <a:latin typeface="Aptos" panose="02110004020202020204"/>
                <a:cs typeface="Arial" panose="020B0604020202020204" pitchFamily="34" charset="0"/>
              </a:rPr>
              <a:t>Finančni vir: Podnebni sklad</a:t>
            </a:r>
          </a:p>
          <a:p>
            <a:pPr defTabSz="342891" fontAlgn="auto">
              <a:spcBef>
                <a:spcPts val="600"/>
              </a:spcBef>
              <a:spcAft>
                <a:spcPts val="0"/>
              </a:spcAft>
            </a:pPr>
            <a:r>
              <a:rPr lang="sl-SI" sz="2000" b="1" dirty="0">
                <a:solidFill>
                  <a:srgbClr val="0070C0"/>
                </a:solidFill>
                <a:effectLst>
                  <a:outerShdw blurRad="38100" dist="38100" dir="2700000" algn="tl">
                    <a:srgbClr val="000000">
                      <a:alpha val="43137"/>
                    </a:srgbClr>
                  </a:outerShdw>
                </a:effectLst>
                <a:latin typeface="Aptos" panose="02110004020202020204"/>
                <a:cs typeface="Arial" panose="020B0604020202020204" pitchFamily="34" charset="0"/>
              </a:rPr>
              <a:t>4.371.275,97 EUR</a:t>
            </a:r>
          </a:p>
        </p:txBody>
      </p:sp>
    </p:spTree>
    <p:extLst>
      <p:ext uri="{BB962C8B-B14F-4D97-AF65-F5344CB8AC3E}">
        <p14:creationId xmlns:p14="http://schemas.microsoft.com/office/powerpoint/2010/main" val="35714137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31EA905-C8A0-862C-AC43-3C2A7A8A92CE}"/>
              </a:ext>
            </a:extLst>
          </p:cNvPr>
          <p:cNvSpPr>
            <a:spLocks noGrp="1"/>
          </p:cNvSpPr>
          <p:nvPr>
            <p:ph type="title"/>
          </p:nvPr>
        </p:nvSpPr>
        <p:spPr>
          <a:xfrm>
            <a:off x="2840335" y="2505670"/>
            <a:ext cx="6337727" cy="923330"/>
          </a:xfrm>
        </p:spPr>
        <p:txBody>
          <a:bodyPr>
            <a:normAutofit fontScale="90000"/>
          </a:bodyPr>
          <a:lstStyle/>
          <a:p>
            <a:r>
              <a:rPr lang="sl-SI" sz="6000" b="1" dirty="0">
                <a:solidFill>
                  <a:srgbClr val="0070C0"/>
                </a:solidFill>
                <a:effectLst>
                  <a:outerShdw blurRad="38100" dist="38100" dir="2700000" algn="tl">
                    <a:srgbClr val="000000">
                      <a:alpha val="43137"/>
                    </a:srgbClr>
                  </a:outerShdw>
                </a:effectLst>
                <a:latin typeface="+mn-lt"/>
                <a:cs typeface="Calibri" panose="020F0502020204030204" pitchFamily="34" charset="0"/>
              </a:rPr>
              <a:t>Hvala</a:t>
            </a:r>
            <a:r>
              <a:rPr lang="sl-SI" sz="6000" b="1" dirty="0">
                <a:solidFill>
                  <a:schemeClr val="tx2"/>
                </a:solidFill>
                <a:effectLst>
                  <a:outerShdw blurRad="38100" dist="38100" dir="2700000" algn="tl">
                    <a:srgbClr val="000000">
                      <a:alpha val="43137"/>
                    </a:srgbClr>
                  </a:outerShdw>
                </a:effectLst>
                <a:latin typeface="+mn-lt"/>
                <a:cs typeface="Calibri" panose="020F0502020204030204" pitchFamily="34" charset="0"/>
              </a:rPr>
              <a:t> </a:t>
            </a:r>
            <a:r>
              <a:rPr lang="sl-SI" sz="6000" dirty="0">
                <a:solidFill>
                  <a:schemeClr val="tx2"/>
                </a:solidFill>
                <a:latin typeface="+mn-lt"/>
                <a:cs typeface="Calibri" panose="020F0502020204030204" pitchFamily="34" charset="0"/>
              </a:rPr>
              <a:t>za pozornost.</a:t>
            </a:r>
          </a:p>
        </p:txBody>
      </p:sp>
      <p:cxnSp>
        <p:nvCxnSpPr>
          <p:cNvPr id="5" name="Raven povezovalnik 4">
            <a:extLst>
              <a:ext uri="{FF2B5EF4-FFF2-40B4-BE49-F238E27FC236}">
                <a16:creationId xmlns:a16="http://schemas.microsoft.com/office/drawing/2014/main" id="{98608F69-B77E-87C7-7883-A1EB86B0307F}"/>
              </a:ext>
            </a:extLst>
          </p:cNvPr>
          <p:cNvCxnSpPr>
            <a:cxnSpLocks/>
          </p:cNvCxnSpPr>
          <p:nvPr/>
        </p:nvCxnSpPr>
        <p:spPr>
          <a:xfrm>
            <a:off x="3050335" y="3647440"/>
            <a:ext cx="558105" cy="0"/>
          </a:xfrm>
          <a:prstGeom prst="line">
            <a:avLst/>
          </a:prstGeom>
          <a:ln w="190500" cap="rnd">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3973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90C9C-B770-F5A3-147C-32D9622B7FE4}"/>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FD2CCD6D-EE74-62E2-B621-1A346865B905}"/>
              </a:ext>
            </a:extLst>
          </p:cNvPr>
          <p:cNvSpPr>
            <a:spLocks noGrp="1"/>
          </p:cNvSpPr>
          <p:nvPr>
            <p:ph idx="4294967295"/>
          </p:nvPr>
        </p:nvSpPr>
        <p:spPr>
          <a:xfrm>
            <a:off x="1283368" y="1302786"/>
            <a:ext cx="9448800" cy="5114056"/>
          </a:xfrm>
        </p:spPr>
        <p:txBody>
          <a:bodyPr rtlCol="0">
            <a:noAutofit/>
          </a:bodyPr>
          <a:lstStyle/>
          <a:p>
            <a:pPr marL="0" indent="0">
              <a:buNone/>
            </a:pPr>
            <a:r>
              <a:rPr lang="sl-SI" sz="2800" b="1" dirty="0">
                <a:solidFill>
                  <a:schemeClr val="accent2"/>
                </a:solidFill>
              </a:rPr>
              <a:t>4 SOČASNA OBRAVNAVA PROSTORSKEGA NAČRTA IN DGD (142.a do 142.c člen)</a:t>
            </a:r>
          </a:p>
          <a:p>
            <a:pPr marL="0" lvl="0" indent="0">
              <a:buNone/>
            </a:pPr>
            <a:endParaRPr lang="sl-SI" sz="2800" dirty="0">
              <a:solidFill>
                <a:schemeClr val="tx1">
                  <a:lumMod val="75000"/>
                </a:schemeClr>
              </a:solidFill>
            </a:endParaRPr>
          </a:p>
          <a:p>
            <a:pPr marL="0" lvl="0" indent="0">
              <a:buNone/>
            </a:pPr>
            <a:r>
              <a:rPr lang="sl-SI" sz="2800" b="1" dirty="0">
                <a:solidFill>
                  <a:schemeClr val="accent1"/>
                </a:solidFill>
              </a:rPr>
              <a:t>Postopek (142.b člen):</a:t>
            </a:r>
          </a:p>
          <a:p>
            <a:pPr lvl="0">
              <a:buFont typeface="Wingdings" panose="05000000000000000000" pitchFamily="2" charset="2"/>
              <a:buChar char="Ø"/>
            </a:pPr>
            <a:r>
              <a:rPr lang="sl-SI" sz="2000" dirty="0">
                <a:solidFill>
                  <a:schemeClr val="tx1">
                    <a:lumMod val="75000"/>
                  </a:schemeClr>
                </a:solidFill>
              </a:rPr>
              <a:t>Investitor zagotovi osnutek PIA in DGD,</a:t>
            </a:r>
          </a:p>
          <a:p>
            <a:pPr lvl="0">
              <a:buFont typeface="Wingdings" panose="05000000000000000000" pitchFamily="2" charset="2"/>
              <a:buChar char="Ø"/>
            </a:pPr>
            <a:r>
              <a:rPr lang="sl-SI" sz="2000" dirty="0">
                <a:solidFill>
                  <a:schemeClr val="tx1">
                    <a:lumMod val="75000"/>
                  </a:schemeClr>
                </a:solidFill>
              </a:rPr>
              <a:t>občinski urbanist preveri skladnost osnutka PIA s cilj prostorskega razvoja občine in skladnost DGD z osnutkom PIA,</a:t>
            </a:r>
          </a:p>
          <a:p>
            <a:pPr lvl="0">
              <a:buFont typeface="Wingdings" panose="05000000000000000000" pitchFamily="2" charset="2"/>
              <a:buChar char="Ø"/>
            </a:pPr>
            <a:r>
              <a:rPr lang="sl-SI" sz="2000" dirty="0">
                <a:solidFill>
                  <a:schemeClr val="tx1">
                    <a:lumMod val="75000"/>
                  </a:schemeClr>
                </a:solidFill>
              </a:rPr>
              <a:t>občina objavi osnutek PIA  in DGD v PIS in skliče lokacijsko obravnavo z NUP in </a:t>
            </a:r>
            <a:r>
              <a:rPr lang="sl-SI" sz="2000" dirty="0" err="1">
                <a:solidFill>
                  <a:schemeClr val="tx1">
                    <a:lumMod val="75000"/>
                  </a:schemeClr>
                </a:solidFill>
              </a:rPr>
              <a:t>mnenjedajalci</a:t>
            </a:r>
            <a:r>
              <a:rPr lang="sl-SI" sz="2000" dirty="0">
                <a:solidFill>
                  <a:schemeClr val="tx1">
                    <a:lumMod val="75000"/>
                  </a:schemeClr>
                </a:solidFill>
              </a:rPr>
              <a:t>, ne prej kot v 30 dneh od objave,</a:t>
            </a:r>
          </a:p>
          <a:p>
            <a:pPr lvl="0">
              <a:buFont typeface="Wingdings" panose="05000000000000000000" pitchFamily="2" charset="2"/>
              <a:buChar char="Ø"/>
            </a:pPr>
            <a:r>
              <a:rPr lang="sl-SI" sz="2000" dirty="0">
                <a:solidFill>
                  <a:schemeClr val="tx1">
                    <a:lumMod val="75000"/>
                  </a:schemeClr>
                </a:solidFill>
              </a:rPr>
              <a:t>občina kadarkoli v času po objavi osnutka PIA in DGD ter pred obravnavo predloga PIA na občinskem svetu javno razgrne  osnutek PIA in DGD za 30 dni in omogoči javnosti dajanje pripomb,</a:t>
            </a:r>
          </a:p>
          <a:p>
            <a:pPr lvl="0">
              <a:buFont typeface="Wingdings" panose="05000000000000000000" pitchFamily="2" charset="2"/>
              <a:buChar char="Ø"/>
            </a:pPr>
            <a:r>
              <a:rPr lang="sl-SI" sz="2000" dirty="0">
                <a:solidFill>
                  <a:schemeClr val="tx1">
                    <a:lumMod val="75000"/>
                  </a:schemeClr>
                </a:solidFill>
              </a:rPr>
              <a:t>o javni objavi pisno obvesti lastnike zadevnih zemljišč in sosednjih zemljišč.</a:t>
            </a: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390433339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20523-D77F-7A55-8214-62EB61530450}"/>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E4600115-B89E-9502-A338-72D75261E823}"/>
              </a:ext>
            </a:extLst>
          </p:cNvPr>
          <p:cNvSpPr>
            <a:spLocks noGrp="1"/>
          </p:cNvSpPr>
          <p:nvPr>
            <p:ph type="ctrTitle"/>
          </p:nvPr>
        </p:nvSpPr>
        <p:spPr>
          <a:xfrm>
            <a:off x="1295999" y="938305"/>
            <a:ext cx="9876825" cy="5733958"/>
          </a:xfrm>
        </p:spPr>
        <p:txBody>
          <a:bodyPr/>
          <a:lstStyle/>
          <a:p>
            <a:pPr>
              <a:lnSpc>
                <a:spcPct val="150000"/>
              </a:lnSpc>
            </a:pPr>
            <a:r>
              <a:rPr lang="sl-SI" dirty="0">
                <a:solidFill>
                  <a:schemeClr val="tx2"/>
                </a:solidFill>
              </a:rPr>
              <a:t>Program predstavitve:</a:t>
            </a:r>
            <a:br>
              <a:rPr lang="sl-SI" dirty="0">
                <a:solidFill>
                  <a:schemeClr val="tx2"/>
                </a:solidFill>
              </a:rPr>
            </a:br>
            <a:r>
              <a:rPr lang="sl-SI" sz="2400" b="0" dirty="0">
                <a:solidFill>
                  <a:schemeClr val="tx2"/>
                </a:solidFill>
              </a:rPr>
              <a:t>1. Uvodni nagovor ministra Jožeta Novaka in generalne direktorice dr. Nataše Bratina</a:t>
            </a:r>
            <a:br>
              <a:rPr lang="sl-SI" sz="2400" b="0" dirty="0">
                <a:solidFill>
                  <a:schemeClr val="tx2"/>
                </a:solidFill>
              </a:rPr>
            </a:br>
            <a:r>
              <a:rPr lang="sl-SI" sz="2400" b="0" dirty="0">
                <a:solidFill>
                  <a:schemeClr val="tx2"/>
                </a:solidFill>
              </a:rPr>
              <a:t>2. Učinkovitejše in fleksibilnejše prostorsko načrtovanje – Barbara Radovan in Marjetka Čuš</a:t>
            </a:r>
            <a:br>
              <a:rPr lang="sl-SI" sz="2400" b="0" dirty="0">
                <a:solidFill>
                  <a:schemeClr val="tx2"/>
                </a:solidFill>
              </a:rPr>
            </a:br>
            <a:r>
              <a:rPr lang="sl-SI" sz="2400" b="0" dirty="0">
                <a:solidFill>
                  <a:schemeClr val="tx2"/>
                </a:solidFill>
              </a:rPr>
              <a:t>3. Zemljiški ukrepi – Tjaša Remic in mag. Matija Kralj </a:t>
            </a:r>
            <a:br>
              <a:rPr lang="sl-SI" sz="2400" b="0" dirty="0">
                <a:solidFill>
                  <a:schemeClr val="tx2"/>
                </a:solidFill>
              </a:rPr>
            </a:br>
            <a:r>
              <a:rPr lang="sl-SI" sz="2400" b="0" dirty="0">
                <a:solidFill>
                  <a:schemeClr val="tx2"/>
                </a:solidFill>
              </a:rPr>
              <a:t>4. Izboljšave na področju graditve – Tanja Mencin</a:t>
            </a:r>
            <a:br>
              <a:rPr lang="sl-SI" sz="2400" b="0" dirty="0">
                <a:solidFill>
                  <a:schemeClr val="tx2"/>
                </a:solidFill>
              </a:rPr>
            </a:br>
            <a:r>
              <a:rPr lang="sl-SI" sz="2400" b="0" dirty="0">
                <a:solidFill>
                  <a:schemeClr val="tx2"/>
                </a:solidFill>
              </a:rPr>
              <a:t>5. Evidenca stavbnih zemljišč – dr. Damjan Doler</a:t>
            </a:r>
            <a:br>
              <a:rPr lang="sl-SI" sz="2400" b="0" dirty="0">
                <a:solidFill>
                  <a:schemeClr val="tx2"/>
                </a:solidFill>
              </a:rPr>
            </a:br>
            <a:r>
              <a:rPr lang="sl-SI" sz="2400" dirty="0">
                <a:solidFill>
                  <a:schemeClr val="tx2"/>
                </a:solidFill>
              </a:rPr>
              <a:t>6. Vprašanja publike</a:t>
            </a:r>
          </a:p>
        </p:txBody>
      </p:sp>
    </p:spTree>
    <p:extLst>
      <p:ext uri="{BB962C8B-B14F-4D97-AF65-F5344CB8AC3E}">
        <p14:creationId xmlns:p14="http://schemas.microsoft.com/office/powerpoint/2010/main" val="1195645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76E53-921F-BCE4-C362-919932D6F550}"/>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4F0DAF12-5E0F-6D5C-DA96-3B56EB170909}"/>
              </a:ext>
            </a:extLst>
          </p:cNvPr>
          <p:cNvSpPr>
            <a:spLocks noGrp="1"/>
          </p:cNvSpPr>
          <p:nvPr>
            <p:ph idx="4294967295"/>
          </p:nvPr>
        </p:nvSpPr>
        <p:spPr>
          <a:xfrm>
            <a:off x="1283368" y="1302786"/>
            <a:ext cx="9448800" cy="5114056"/>
          </a:xfrm>
        </p:spPr>
        <p:txBody>
          <a:bodyPr rtlCol="0">
            <a:noAutofit/>
          </a:bodyPr>
          <a:lstStyle/>
          <a:p>
            <a:pPr marL="0" indent="0">
              <a:buNone/>
            </a:pPr>
            <a:r>
              <a:rPr lang="sl-SI" sz="2800" b="1" dirty="0">
                <a:solidFill>
                  <a:schemeClr val="accent2"/>
                </a:solidFill>
              </a:rPr>
              <a:t>4 SOČASNA OBRAVNAVA PROSTORSKEGA NAČRTA IN DGD (142.a do 142.c člen)</a:t>
            </a:r>
          </a:p>
          <a:p>
            <a:pPr marL="0" lvl="0" indent="0">
              <a:buNone/>
            </a:pPr>
            <a:endParaRPr lang="sl-SI" sz="2800" dirty="0">
              <a:solidFill>
                <a:schemeClr val="tx1">
                  <a:lumMod val="75000"/>
                </a:schemeClr>
              </a:solidFill>
            </a:endParaRPr>
          </a:p>
          <a:p>
            <a:pPr marL="0" lvl="0" indent="0">
              <a:buNone/>
            </a:pPr>
            <a:r>
              <a:rPr lang="sl-SI" sz="2800" b="1" dirty="0">
                <a:solidFill>
                  <a:schemeClr val="accent1"/>
                </a:solidFill>
              </a:rPr>
              <a:t>Pridobitev gradbenega dovoljenja (142.b)</a:t>
            </a:r>
          </a:p>
          <a:p>
            <a:pPr lvl="0">
              <a:buFont typeface="Wingdings" panose="05000000000000000000" pitchFamily="2" charset="2"/>
              <a:buChar char="Ø"/>
            </a:pPr>
            <a:r>
              <a:rPr lang="sl-SI" sz="2000" dirty="0">
                <a:solidFill>
                  <a:schemeClr val="tx1">
                    <a:lumMod val="75000"/>
                  </a:schemeClr>
                </a:solidFill>
              </a:rPr>
              <a:t>Zahteva za izdajo gradbenega dovoljenja, za tiste posege, za katere je bil DGD obravnavan v postopku sočasne obravnave mora biti vložena v treh letih od uveljavitve PIA.</a:t>
            </a:r>
          </a:p>
          <a:p>
            <a:pPr marL="0" lvl="0" indent="0">
              <a:buNone/>
            </a:pPr>
            <a:endParaRPr lang="sl-SI" sz="2800" dirty="0">
              <a:solidFill>
                <a:schemeClr val="tx1">
                  <a:lumMod val="75000"/>
                </a:schemeClr>
              </a:solidFill>
            </a:endParaRPr>
          </a:p>
          <a:p>
            <a:pPr marL="0" lvl="0" indent="0">
              <a:buNone/>
            </a:pPr>
            <a:r>
              <a:rPr lang="sl-SI" sz="2800" b="1" dirty="0">
                <a:solidFill>
                  <a:schemeClr val="accent1"/>
                </a:solidFill>
              </a:rPr>
              <a:t>Stroški (142.c člen)</a:t>
            </a:r>
          </a:p>
          <a:p>
            <a:pPr>
              <a:buFont typeface="Wingdings" panose="05000000000000000000" pitchFamily="2" charset="2"/>
              <a:buChar char="Ø"/>
            </a:pPr>
            <a:r>
              <a:rPr lang="sl-SI" sz="2000" dirty="0">
                <a:solidFill>
                  <a:schemeClr val="tx1">
                    <a:lumMod val="75000"/>
                  </a:schemeClr>
                </a:solidFill>
              </a:rPr>
              <a:t>Občina z odlokom določi stroške sočasne obravnave in jih odmeri s sklepom. Plačilo nadomestila stroškov je pogoj za sočasno obravnavo</a:t>
            </a:r>
            <a:r>
              <a:rPr lang="sl-SI" sz="2800" dirty="0">
                <a:solidFill>
                  <a:schemeClr val="tx1">
                    <a:lumMod val="75000"/>
                  </a:schemeClr>
                </a:solidFill>
              </a:rPr>
              <a:t>. </a:t>
            </a: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3511982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00F01-2EBD-CB30-BF37-60CE87727A36}"/>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27174B1D-106F-4016-4263-9705D5A8332E}"/>
              </a:ext>
            </a:extLst>
          </p:cNvPr>
          <p:cNvSpPr>
            <a:spLocks noGrp="1"/>
          </p:cNvSpPr>
          <p:nvPr>
            <p:ph idx="4294967295"/>
          </p:nvPr>
        </p:nvSpPr>
        <p:spPr>
          <a:xfrm>
            <a:off x="1267326" y="1302785"/>
            <a:ext cx="9753600" cy="4408204"/>
          </a:xfrm>
        </p:spPr>
        <p:txBody>
          <a:bodyPr rtlCol="0">
            <a:noAutofit/>
          </a:bodyPr>
          <a:lstStyle/>
          <a:p>
            <a:pPr marL="0" indent="0">
              <a:buNone/>
            </a:pPr>
            <a:r>
              <a:rPr lang="sl-SI" sz="2800" b="1" dirty="0">
                <a:solidFill>
                  <a:schemeClr val="accent2"/>
                </a:solidFill>
              </a:rPr>
              <a:t>OMOGOČANJE POTRESNE PRENOVE IN UNIVERZALNE DOSTOPNOSTI OBJEKTOV</a:t>
            </a:r>
          </a:p>
          <a:p>
            <a:pPr marL="0" indent="0">
              <a:buNone/>
            </a:pPr>
            <a:endParaRPr lang="sl-SI" sz="2800" b="1" dirty="0">
              <a:solidFill>
                <a:schemeClr val="accent2"/>
              </a:solidFill>
            </a:endParaRPr>
          </a:p>
          <a:p>
            <a:pPr marL="0" indent="0">
              <a:buNone/>
            </a:pPr>
            <a:r>
              <a:rPr lang="sl-SI" sz="2800" b="1" dirty="0">
                <a:solidFill>
                  <a:schemeClr val="accent2"/>
                </a:solidFill>
              </a:rPr>
              <a:t>Novi instrumenti:</a:t>
            </a:r>
            <a:endParaRPr lang="sl-SI" sz="2400" dirty="0">
              <a:solidFill>
                <a:schemeClr val="tx1">
                  <a:lumMod val="75000"/>
                </a:schemeClr>
              </a:solidFill>
            </a:endParaRPr>
          </a:p>
          <a:p>
            <a:pPr marL="457200" indent="-457200">
              <a:buFont typeface="+mj-lt"/>
              <a:buAutoNum type="arabicPeriod"/>
            </a:pPr>
            <a:r>
              <a:rPr lang="sl-SI" sz="2400" b="1" dirty="0">
                <a:solidFill>
                  <a:schemeClr val="accent1"/>
                </a:solidFill>
              </a:rPr>
              <a:t>Novo neposredno uporabno temeljeno pravilo urejanja prostora</a:t>
            </a:r>
          </a:p>
          <a:p>
            <a:pPr marL="457200" indent="-457200">
              <a:buFont typeface="+mj-lt"/>
              <a:buAutoNum type="arabicPeriod"/>
            </a:pPr>
            <a:r>
              <a:rPr lang="sl-SI" sz="2400" b="1" dirty="0">
                <a:solidFill>
                  <a:schemeClr val="accent1"/>
                </a:solidFill>
              </a:rPr>
              <a:t>Oprostitev plačila komunalnega prispevka</a:t>
            </a:r>
          </a:p>
          <a:p>
            <a:pPr marL="457200" indent="-457200">
              <a:buFont typeface="+mj-lt"/>
              <a:buAutoNum type="arabicPeriod"/>
            </a:pPr>
            <a:r>
              <a:rPr lang="sl-SI" sz="2400" dirty="0">
                <a:solidFill>
                  <a:schemeClr val="tx1">
                    <a:lumMod val="75000"/>
                  </a:schemeClr>
                </a:solidFill>
              </a:rPr>
              <a:t>OPPN s spremembo namenske rabe prostora</a:t>
            </a:r>
          </a:p>
          <a:p>
            <a:pPr marL="457200" indent="-457200">
              <a:buFont typeface="+mj-lt"/>
              <a:buAutoNum type="arabicPeriod"/>
            </a:pPr>
            <a:r>
              <a:rPr lang="sl-SI" sz="2400" dirty="0">
                <a:solidFill>
                  <a:schemeClr val="tx1">
                    <a:lumMod val="75000"/>
                  </a:schemeClr>
                </a:solidFill>
              </a:rPr>
              <a:t>Lokacijska preveritev tudi pri OPPN</a:t>
            </a:r>
          </a:p>
          <a:p>
            <a:pPr marL="457200" indent="-457200">
              <a:buFont typeface="+mj-lt"/>
              <a:buAutoNum type="arabicPeriod"/>
            </a:pPr>
            <a:r>
              <a:rPr lang="sl-SI" sz="2400" dirty="0">
                <a:solidFill>
                  <a:schemeClr val="tx1">
                    <a:lumMod val="75000"/>
                  </a:schemeClr>
                </a:solidFill>
              </a:rPr>
              <a:t>Sočasna obravnava prostorskega načrta in DGD</a:t>
            </a: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1613112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5CA12-E3FD-5C5B-4385-72241EEF1993}"/>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0C14685E-D118-76D5-92D9-99512C0A3DF9}"/>
              </a:ext>
            </a:extLst>
          </p:cNvPr>
          <p:cNvSpPr>
            <a:spLocks noGrp="1"/>
          </p:cNvSpPr>
          <p:nvPr>
            <p:ph idx="4294967295"/>
          </p:nvPr>
        </p:nvSpPr>
        <p:spPr>
          <a:xfrm>
            <a:off x="1315453" y="1283695"/>
            <a:ext cx="9689431" cy="5399767"/>
          </a:xfrm>
        </p:spPr>
        <p:txBody>
          <a:bodyPr rtlCol="0">
            <a:noAutofit/>
          </a:bodyPr>
          <a:lstStyle/>
          <a:p>
            <a:pPr marL="0" indent="0">
              <a:buNone/>
            </a:pPr>
            <a:r>
              <a:rPr lang="sl-SI" sz="2800" b="1" dirty="0">
                <a:solidFill>
                  <a:schemeClr val="accent2"/>
                </a:solidFill>
              </a:rPr>
              <a:t>OMOGOČANJE POTRESNE PRENOVE IN UNIVERZALNE DOSTOPNOSTI </a:t>
            </a:r>
          </a:p>
          <a:p>
            <a:pPr marL="0" indent="0">
              <a:buNone/>
            </a:pPr>
            <a:r>
              <a:rPr lang="sl-SI" sz="2800" b="1" dirty="0">
                <a:solidFill>
                  <a:schemeClr val="accent1"/>
                </a:solidFill>
              </a:rPr>
              <a:t>Novo »neposredno uporabno temeljno pravilo«</a:t>
            </a:r>
          </a:p>
          <a:p>
            <a:pPr marL="0" indent="0">
              <a:buNone/>
            </a:pPr>
            <a:r>
              <a:rPr lang="sl-SI" sz="2800" b="1" dirty="0">
                <a:solidFill>
                  <a:schemeClr val="accent1"/>
                </a:solidFill>
              </a:rPr>
              <a:t>(nov (7) odstavek 282. člena)</a:t>
            </a:r>
          </a:p>
          <a:p>
            <a:pPr marL="0" indent="0">
              <a:buNone/>
            </a:pPr>
            <a:endParaRPr lang="sl-SI" sz="2400" dirty="0">
              <a:solidFill>
                <a:schemeClr val="accent1"/>
              </a:solidFill>
            </a:endParaRPr>
          </a:p>
          <a:p>
            <a:pPr>
              <a:buFont typeface="Wingdings" panose="05000000000000000000" pitchFamily="2" charset="2"/>
              <a:buChar char="Ø"/>
            </a:pPr>
            <a:r>
              <a:rPr lang="sl-SI" sz="2000" dirty="0">
                <a:solidFill>
                  <a:schemeClr val="tx1">
                    <a:lumMod val="75000"/>
                  </a:schemeClr>
                </a:solidFill>
              </a:rPr>
              <a:t>Na ali ob obstoječem objektu se lahko vedno izvede poseg, ki je potreben zaradi izpolnjevanja bistvenih zahtev za objekte, če se neto tlorisna površina objekta ne poveča ter namembnost objekta ne spremeni.</a:t>
            </a:r>
          </a:p>
          <a:p>
            <a:pPr>
              <a:buFont typeface="Wingdings" panose="05000000000000000000" pitchFamily="2" charset="2"/>
              <a:buChar char="Ø"/>
            </a:pPr>
            <a:r>
              <a:rPr lang="sl-SI" sz="2000" dirty="0">
                <a:solidFill>
                  <a:schemeClr val="tx1">
                    <a:lumMod val="75000"/>
                  </a:schemeClr>
                </a:solidFill>
              </a:rPr>
              <a:t>Tudi neto tlorisna površina se lahko poveča za toliko kot je neto tlorisno površina zunanjega dvigala ali zunanjega stopnišča.</a:t>
            </a:r>
          </a:p>
          <a:p>
            <a:pPr>
              <a:buFont typeface="Wingdings" panose="05000000000000000000" pitchFamily="2" charset="2"/>
              <a:buChar char="Ø"/>
            </a:pPr>
            <a:r>
              <a:rPr lang="sl-SI" sz="2000" dirty="0">
                <a:solidFill>
                  <a:schemeClr val="tx1">
                    <a:lumMod val="75000"/>
                  </a:schemeClr>
                </a:solidFill>
              </a:rPr>
              <a:t>Taki posegi se lahko izvedejo ne glede na določbe prostorskih izvedbenih aktov. bistvenih zahtev.</a:t>
            </a:r>
          </a:p>
          <a:p>
            <a:pPr lvl="0">
              <a:buFont typeface="Wingdings" panose="05000000000000000000" pitchFamily="2" charset="2"/>
              <a:buChar char="Ø"/>
            </a:pPr>
            <a:endParaRPr lang="sl-SI" sz="2000" dirty="0">
              <a:solidFill>
                <a:schemeClr val="tx1">
                  <a:lumMod val="75000"/>
                </a:schemeClr>
              </a:solidFill>
            </a:endParaRPr>
          </a:p>
          <a:p>
            <a:pPr lvl="0">
              <a:buFont typeface="Wingdings" panose="05000000000000000000" pitchFamily="2" charset="2"/>
              <a:buChar char="Ø"/>
            </a:pPr>
            <a:endParaRPr lang="sl-SI" sz="2000" dirty="0">
              <a:solidFill>
                <a:schemeClr val="tx1">
                  <a:lumMod val="75000"/>
                </a:schemeClr>
              </a:solidFill>
            </a:endParaRPr>
          </a:p>
          <a:p>
            <a:pPr lvl="0">
              <a:buFont typeface="Wingdings" panose="05000000000000000000" pitchFamily="2" charset="2"/>
              <a:buChar char="Ø"/>
            </a:pPr>
            <a:endParaRPr lang="sl-SI" sz="2000" dirty="0">
              <a:solidFill>
                <a:schemeClr val="tx1">
                  <a:lumMod val="75000"/>
                </a:schemeClr>
              </a:solidFill>
            </a:endParaRP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2478105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73BFC-CF97-4F39-4E80-46A3A31191E2}"/>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999498C5-B8AA-1385-E7F1-3B1D3718DEF9}"/>
              </a:ext>
            </a:extLst>
          </p:cNvPr>
          <p:cNvSpPr>
            <a:spLocks noGrp="1"/>
          </p:cNvSpPr>
          <p:nvPr>
            <p:ph idx="4294967295"/>
          </p:nvPr>
        </p:nvSpPr>
        <p:spPr>
          <a:xfrm>
            <a:off x="1315453" y="1283695"/>
            <a:ext cx="9689431" cy="5399767"/>
          </a:xfrm>
        </p:spPr>
        <p:txBody>
          <a:bodyPr rtlCol="0">
            <a:noAutofit/>
          </a:bodyPr>
          <a:lstStyle/>
          <a:p>
            <a:pPr marL="0" indent="0">
              <a:buNone/>
            </a:pPr>
            <a:r>
              <a:rPr lang="sl-SI" sz="2800" b="1" dirty="0">
                <a:solidFill>
                  <a:schemeClr val="accent2"/>
                </a:solidFill>
              </a:rPr>
              <a:t>OMOGOČANJE POTRESNE PRENOVE IN UNIVERZALNE DOSTOPNOSTI </a:t>
            </a:r>
          </a:p>
          <a:p>
            <a:pPr marL="0" indent="0">
              <a:buNone/>
            </a:pPr>
            <a:r>
              <a:rPr lang="sl-SI" sz="2800" b="1" dirty="0">
                <a:solidFill>
                  <a:schemeClr val="accent1"/>
                </a:solidFill>
              </a:rPr>
              <a:t>Nova zakonska oprostitev plačila komunalnega prispevka (nov (4) odstavek 240. člena)</a:t>
            </a:r>
          </a:p>
          <a:p>
            <a:pPr marL="0" indent="0">
              <a:buNone/>
            </a:pPr>
            <a:endParaRPr lang="sl-SI" sz="2400" dirty="0">
              <a:solidFill>
                <a:schemeClr val="accent1"/>
              </a:solidFill>
            </a:endParaRPr>
          </a:p>
          <a:p>
            <a:pPr>
              <a:buFont typeface="Wingdings" panose="05000000000000000000" pitchFamily="2" charset="2"/>
              <a:buChar char="Ø"/>
            </a:pPr>
            <a:r>
              <a:rPr lang="sl-SI" sz="2000" dirty="0">
                <a:solidFill>
                  <a:schemeClr val="tx1">
                    <a:lumMod val="75000"/>
                  </a:schemeClr>
                </a:solidFill>
              </a:rPr>
              <a:t>Komunalni prispevek se ne plača za obstoječe stavbo, ki se ji poveča bruto tlorisna površina zaradi energetske ali statične sanacije ali se ji prizidajo zunanje stopnice ali zunanje dvigalo.</a:t>
            </a:r>
          </a:p>
          <a:p>
            <a:pPr lvl="0">
              <a:buFont typeface="Wingdings" panose="05000000000000000000" pitchFamily="2" charset="2"/>
              <a:buChar char="Ø"/>
            </a:pPr>
            <a:endParaRPr lang="sl-SI" sz="2000" dirty="0">
              <a:solidFill>
                <a:schemeClr val="tx1">
                  <a:lumMod val="75000"/>
                </a:schemeClr>
              </a:solidFill>
            </a:endParaRPr>
          </a:p>
          <a:p>
            <a:pPr lvl="0">
              <a:buFont typeface="Wingdings" panose="05000000000000000000" pitchFamily="2" charset="2"/>
              <a:buChar char="Ø"/>
            </a:pPr>
            <a:endParaRPr lang="sl-SI" sz="2000" dirty="0">
              <a:solidFill>
                <a:schemeClr val="tx1">
                  <a:lumMod val="75000"/>
                </a:schemeClr>
              </a:solidFill>
            </a:endParaRPr>
          </a:p>
          <a:p>
            <a:pPr lvl="0">
              <a:buFont typeface="Wingdings" panose="05000000000000000000" pitchFamily="2" charset="2"/>
              <a:buChar char="Ø"/>
            </a:pPr>
            <a:endParaRPr lang="sl-SI" sz="2000" dirty="0">
              <a:solidFill>
                <a:schemeClr val="tx1">
                  <a:lumMod val="75000"/>
                </a:schemeClr>
              </a:solidFill>
            </a:endParaRP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2711945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FE099-F51C-57AC-1C51-BE42DA153A25}"/>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B26BE477-B2FF-77D4-7E87-198E454BC6D4}"/>
              </a:ext>
            </a:extLst>
          </p:cNvPr>
          <p:cNvSpPr>
            <a:spLocks noGrp="1"/>
          </p:cNvSpPr>
          <p:nvPr>
            <p:ph idx="4294967295"/>
          </p:nvPr>
        </p:nvSpPr>
        <p:spPr>
          <a:xfrm>
            <a:off x="1345721" y="1302786"/>
            <a:ext cx="9868619" cy="4860271"/>
          </a:xfrm>
        </p:spPr>
        <p:txBody>
          <a:bodyPr rtlCol="0">
            <a:noAutofit/>
          </a:bodyPr>
          <a:lstStyle/>
          <a:p>
            <a:pPr marL="0" indent="0">
              <a:buNone/>
            </a:pPr>
            <a:r>
              <a:rPr lang="sl-SI" sz="2800" b="1" dirty="0">
                <a:solidFill>
                  <a:schemeClr val="accent2"/>
                </a:solidFill>
              </a:rPr>
              <a:t>OBČINSKO PROSTORSKO NAČRTOVANJE </a:t>
            </a:r>
            <a:endParaRPr lang="sl-SI" sz="2800" dirty="0">
              <a:solidFill>
                <a:schemeClr val="accent2"/>
              </a:solidFill>
            </a:endParaRPr>
          </a:p>
          <a:p>
            <a:pPr marL="0" indent="0">
              <a:buNone/>
            </a:pPr>
            <a:r>
              <a:rPr lang="sl-SI" sz="2000" b="1" dirty="0">
                <a:solidFill>
                  <a:schemeClr val="tx1">
                    <a:lumMod val="75000"/>
                  </a:schemeClr>
                </a:solidFill>
              </a:rPr>
              <a:t> </a:t>
            </a:r>
          </a:p>
          <a:p>
            <a:pPr marL="0" indent="0">
              <a:buNone/>
            </a:pPr>
            <a:r>
              <a:rPr lang="sl-SI" sz="2000" dirty="0">
                <a:solidFill>
                  <a:schemeClr val="tx1">
                    <a:lumMod val="75000"/>
                  </a:schemeClr>
                </a:solidFill>
              </a:rPr>
              <a:t>Nov (4) odstavek 119. člena in (9) odstavek 125.a člena:</a:t>
            </a:r>
          </a:p>
          <a:p>
            <a:pPr marL="0" indent="0">
              <a:buNone/>
            </a:pPr>
            <a:r>
              <a:rPr lang="sl-SI" sz="2000" b="1" dirty="0">
                <a:solidFill>
                  <a:schemeClr val="accent1"/>
                </a:solidFill>
              </a:rPr>
              <a:t>Občina lahko sočasno vodi en postopek spremembe OPN in en postopek ciljne spremembe OPN.</a:t>
            </a:r>
            <a:endParaRPr lang="sl-SI" sz="2000" dirty="0">
              <a:solidFill>
                <a:schemeClr val="accent1"/>
              </a:solidFill>
            </a:endParaRPr>
          </a:p>
          <a:p>
            <a:pPr marL="0" indent="0">
              <a:buNone/>
            </a:pPr>
            <a:r>
              <a:rPr lang="sl-SI" sz="2000" dirty="0">
                <a:solidFill>
                  <a:schemeClr val="tx1">
                    <a:lumMod val="75000"/>
                  </a:schemeClr>
                </a:solidFill>
              </a:rPr>
              <a:t>(kratek postopek in postopek tehnične posodobitve ne štejeta v to)</a:t>
            </a:r>
          </a:p>
          <a:p>
            <a:pPr marL="0" indent="0">
              <a:buNone/>
            </a:pPr>
            <a:endParaRPr lang="sl-SI" sz="2000" dirty="0">
              <a:solidFill>
                <a:schemeClr val="tx1">
                  <a:lumMod val="75000"/>
                </a:schemeClr>
              </a:solidFill>
            </a:endParaRPr>
          </a:p>
          <a:p>
            <a:pPr marL="0" indent="0">
              <a:buNone/>
            </a:pPr>
            <a:r>
              <a:rPr lang="sl-SI" sz="2000" dirty="0">
                <a:solidFill>
                  <a:schemeClr val="tx1">
                    <a:lumMod val="75000"/>
                  </a:schemeClr>
                </a:solidFill>
              </a:rPr>
              <a:t>Spremenjen (3) odstavek 165. člena):</a:t>
            </a:r>
          </a:p>
          <a:p>
            <a:pPr marL="0" indent="0">
              <a:buNone/>
            </a:pPr>
            <a:r>
              <a:rPr lang="sl-SI" sz="2000" b="1" dirty="0">
                <a:solidFill>
                  <a:schemeClr val="accent1"/>
                </a:solidFill>
              </a:rPr>
              <a:t>Sestavni del OPPN je lahko tudi program opremljanja stavbnih zemljišč.</a:t>
            </a:r>
          </a:p>
          <a:p>
            <a:pPr marL="0" indent="0">
              <a:buNone/>
            </a:pPr>
            <a:endParaRPr lang="sl-SI" sz="2000" dirty="0">
              <a:solidFill>
                <a:schemeClr val="accent1"/>
              </a:solidFill>
            </a:endParaRPr>
          </a:p>
          <a:p>
            <a:pPr marL="0" indent="0">
              <a:buNone/>
            </a:pPr>
            <a:r>
              <a:rPr lang="sl-SI" sz="2000" b="1" dirty="0">
                <a:solidFill>
                  <a:schemeClr val="accent1"/>
                </a:solidFill>
              </a:rPr>
              <a:t>Kdaj se v postopku priprave OPN ali OPPN izvede CPVO:</a:t>
            </a:r>
            <a:endParaRPr lang="sl-SI" sz="2000" dirty="0">
              <a:solidFill>
                <a:schemeClr val="accent1"/>
              </a:solidFill>
            </a:endParaRPr>
          </a:p>
          <a:p>
            <a:pPr lvl="0">
              <a:buFont typeface="Wingdings" panose="05000000000000000000" pitchFamily="2" charset="2"/>
              <a:buChar char="Ø"/>
            </a:pPr>
            <a:r>
              <a:rPr lang="sl-SI" sz="2000" dirty="0">
                <a:solidFill>
                  <a:schemeClr val="tx1">
                    <a:lumMod val="75000"/>
                  </a:schemeClr>
                </a:solidFill>
              </a:rPr>
              <a:t>nespremenjeno za OPN (118. člen)</a:t>
            </a:r>
          </a:p>
          <a:p>
            <a:pPr lvl="0">
              <a:buFont typeface="Wingdings" panose="05000000000000000000" pitchFamily="2" charset="2"/>
              <a:buChar char="Ø"/>
            </a:pPr>
            <a:r>
              <a:rPr lang="sl-SI" sz="2000" dirty="0">
                <a:solidFill>
                  <a:schemeClr val="tx1">
                    <a:lumMod val="75000"/>
                  </a:schemeClr>
                </a:solidFill>
              </a:rPr>
              <a:t>spremenjeno pri OPPN (128. člen)</a:t>
            </a:r>
          </a:p>
          <a:p>
            <a:pPr marL="0" indent="0">
              <a:buNone/>
            </a:pPr>
            <a:endParaRPr lang="sl-SI" sz="2000" dirty="0">
              <a:solidFill>
                <a:schemeClr val="tx1">
                  <a:lumMod val="75000"/>
                </a:schemeClr>
              </a:solidFill>
            </a:endParaRPr>
          </a:p>
        </p:txBody>
      </p:sp>
    </p:spTree>
    <p:extLst>
      <p:ext uri="{BB962C8B-B14F-4D97-AF65-F5344CB8AC3E}">
        <p14:creationId xmlns:p14="http://schemas.microsoft.com/office/powerpoint/2010/main" val="350496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06E63-4606-BD25-F90D-8EE2752BD54A}"/>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8803DF2A-DDCB-1721-8FEA-648A7AEF5A46}"/>
              </a:ext>
            </a:extLst>
          </p:cNvPr>
          <p:cNvSpPr>
            <a:spLocks noGrp="1"/>
          </p:cNvSpPr>
          <p:nvPr>
            <p:ph idx="4294967295"/>
          </p:nvPr>
        </p:nvSpPr>
        <p:spPr>
          <a:xfrm>
            <a:off x="1380225" y="1302786"/>
            <a:ext cx="9747849" cy="4860271"/>
          </a:xfrm>
        </p:spPr>
        <p:txBody>
          <a:bodyPr rtlCol="0">
            <a:noAutofit/>
          </a:bodyPr>
          <a:lstStyle/>
          <a:p>
            <a:pPr marL="0" indent="0">
              <a:buNone/>
            </a:pPr>
            <a:r>
              <a:rPr lang="sl-SI" sz="2800" b="1" dirty="0">
                <a:solidFill>
                  <a:schemeClr val="accent2"/>
                </a:solidFill>
              </a:rPr>
              <a:t>CPVO se v postopku priprave OPPN izvede (128. člen):</a:t>
            </a:r>
          </a:p>
          <a:p>
            <a:pPr marL="0" indent="0">
              <a:buNone/>
            </a:pPr>
            <a:endParaRPr lang="sl-SI" sz="2400" dirty="0">
              <a:solidFill>
                <a:schemeClr val="accent2"/>
              </a:solidFill>
            </a:endParaRPr>
          </a:p>
          <a:p>
            <a:pPr lvl="0">
              <a:buFont typeface="Wingdings" panose="05000000000000000000" pitchFamily="2" charset="2"/>
              <a:buChar char="Ø"/>
            </a:pPr>
            <a:r>
              <a:rPr lang="sl-SI" sz="2000" dirty="0">
                <a:solidFill>
                  <a:schemeClr val="tx1">
                    <a:lumMod val="75000"/>
                  </a:schemeClr>
                </a:solidFill>
              </a:rPr>
              <a:t>če je treba izvesti presojo na varovana območja (po ZON),</a:t>
            </a:r>
          </a:p>
          <a:p>
            <a:pPr lvl="0">
              <a:buFont typeface="Wingdings" panose="05000000000000000000" pitchFamily="2" charset="2"/>
              <a:buChar char="Ø"/>
            </a:pPr>
            <a:r>
              <a:rPr lang="sl-SI" sz="2000" dirty="0">
                <a:solidFill>
                  <a:schemeClr val="tx1">
                    <a:lumMod val="75000"/>
                  </a:schemeClr>
                </a:solidFill>
              </a:rPr>
              <a:t>če se pripravlja na podlagi »starih planov«,</a:t>
            </a:r>
          </a:p>
          <a:p>
            <a:pPr lvl="0">
              <a:buFont typeface="Wingdings" panose="05000000000000000000" pitchFamily="2" charset="2"/>
              <a:buChar char="Ø"/>
            </a:pPr>
            <a:r>
              <a:rPr lang="sl-SI" sz="2000" dirty="0">
                <a:solidFill>
                  <a:schemeClr val="tx1">
                    <a:lumMod val="75000"/>
                  </a:schemeClr>
                </a:solidFill>
              </a:rPr>
              <a:t>za OPPN s spremembo namenske rabe prostora, </a:t>
            </a:r>
            <a:r>
              <a:rPr lang="sl-SI" sz="2000" b="1" dirty="0">
                <a:solidFill>
                  <a:schemeClr val="accent1"/>
                </a:solidFill>
              </a:rPr>
              <a:t>če gre za spremembo osnovne namenske rabe prostora,</a:t>
            </a:r>
            <a:endParaRPr lang="sl-SI" sz="2000" dirty="0">
              <a:solidFill>
                <a:schemeClr val="accent1"/>
              </a:solidFill>
            </a:endParaRPr>
          </a:p>
          <a:p>
            <a:pPr lvl="0">
              <a:buFont typeface="Wingdings" panose="05000000000000000000" pitchFamily="2" charset="2"/>
              <a:buChar char="Ø"/>
            </a:pPr>
            <a:r>
              <a:rPr lang="sl-SI" sz="2000" b="1" dirty="0">
                <a:solidFill>
                  <a:schemeClr val="accent1"/>
                </a:solidFill>
              </a:rPr>
              <a:t>če je treba izvesti presojo na svetovno kulturno dediščino (po ZVKD),</a:t>
            </a:r>
            <a:endParaRPr lang="sl-SI" sz="2000" dirty="0">
              <a:solidFill>
                <a:schemeClr val="accent1"/>
              </a:solidFill>
            </a:endParaRPr>
          </a:p>
          <a:p>
            <a:pPr lvl="0">
              <a:buFont typeface="Wingdings" panose="05000000000000000000" pitchFamily="2" charset="2"/>
              <a:buChar char="Ø"/>
            </a:pPr>
            <a:r>
              <a:rPr lang="sl-SI" sz="2000" b="1" dirty="0">
                <a:solidFill>
                  <a:schemeClr val="accent1"/>
                </a:solidFill>
              </a:rPr>
              <a:t>za OPPN v skladu z ZKZ</a:t>
            </a:r>
            <a:r>
              <a:rPr lang="sl-SI" sz="2000" b="1" dirty="0">
                <a:solidFill>
                  <a:schemeClr val="tx1">
                    <a:lumMod val="75000"/>
                  </a:schemeClr>
                </a:solidFill>
              </a:rPr>
              <a:t>.</a:t>
            </a: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r>
              <a:rPr lang="sl-SI" sz="2000" dirty="0">
                <a:solidFill>
                  <a:schemeClr val="tx1">
                    <a:lumMod val="75000"/>
                  </a:schemeClr>
                </a:solidFill>
              </a:rPr>
              <a:t>CPVO se izvede tudi, če občina sama presodi (ne sprašuje za mnenje MOPE CPVO!), da z OPPN načrtuje take ureditve, ki niso bile celovito presojane pri pripravi OPN in  gre za ureditve, ki so PVO objekti ali bi lahko pomembneje vplivale na okolje. </a:t>
            </a: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1681806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BDA78-B379-57F0-1ED2-91BB3ABB6DE5}"/>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F2CC9E48-360F-F2EB-BEF7-28C8769CF021}"/>
              </a:ext>
            </a:extLst>
          </p:cNvPr>
          <p:cNvSpPr>
            <a:spLocks noGrp="1"/>
          </p:cNvSpPr>
          <p:nvPr>
            <p:ph idx="4294967295"/>
          </p:nvPr>
        </p:nvSpPr>
        <p:spPr>
          <a:xfrm>
            <a:off x="1328467" y="1302786"/>
            <a:ext cx="9920377" cy="4860271"/>
          </a:xfrm>
        </p:spPr>
        <p:txBody>
          <a:bodyPr rtlCol="0">
            <a:noAutofit/>
          </a:bodyPr>
          <a:lstStyle/>
          <a:p>
            <a:pPr marL="0" indent="0">
              <a:buNone/>
            </a:pPr>
            <a:r>
              <a:rPr lang="sl-SI" sz="2800" b="1" dirty="0">
                <a:solidFill>
                  <a:schemeClr val="accent2"/>
                </a:solidFill>
              </a:rPr>
              <a:t>Sodelovanje z NUP in MOPE CPVO v postopku priprave OPN ali OPPN </a:t>
            </a:r>
          </a:p>
          <a:p>
            <a:pPr marL="0" indent="0">
              <a:buNone/>
            </a:pPr>
            <a:endParaRPr lang="sl-SI" sz="2000" dirty="0">
              <a:solidFill>
                <a:schemeClr val="tx1">
                  <a:lumMod val="75000"/>
                </a:schemeClr>
              </a:solidFill>
            </a:endParaRPr>
          </a:p>
          <a:p>
            <a:pPr lvl="0">
              <a:buFont typeface="Wingdings" panose="05000000000000000000" pitchFamily="2" charset="2"/>
              <a:buChar char="Ø"/>
            </a:pPr>
            <a:r>
              <a:rPr lang="sl-SI" sz="2000" dirty="0">
                <a:solidFill>
                  <a:schemeClr val="tx1">
                    <a:lumMod val="75000"/>
                  </a:schemeClr>
                </a:solidFill>
              </a:rPr>
              <a:t>V postopku priprave OPN / OPPN sodelujejo samo ministrstva (ta pa seveda sodelujejo s svojimi strokovnimi organizacijami),</a:t>
            </a:r>
          </a:p>
          <a:p>
            <a:pPr lvl="0">
              <a:buFont typeface="Wingdings" panose="05000000000000000000" pitchFamily="2" charset="2"/>
              <a:buChar char="Ø"/>
            </a:pPr>
            <a:r>
              <a:rPr lang="sl-SI" sz="2000" dirty="0">
                <a:solidFill>
                  <a:schemeClr val="tx1">
                    <a:lumMod val="75000"/>
                  </a:schemeClr>
                </a:solidFill>
              </a:rPr>
              <a:t>občina pridobi mnenje o nujnosti izvedbe presoje na varovana območja po ZON s strani ZRSVN,</a:t>
            </a:r>
          </a:p>
          <a:p>
            <a:pPr lvl="0">
              <a:buFont typeface="Wingdings" panose="05000000000000000000" pitchFamily="2" charset="2"/>
              <a:buChar char="Ø"/>
            </a:pPr>
            <a:r>
              <a:rPr lang="sl-SI" sz="2000" dirty="0">
                <a:solidFill>
                  <a:schemeClr val="tx1">
                    <a:lumMod val="75000"/>
                  </a:schemeClr>
                </a:solidFill>
              </a:rPr>
              <a:t>MOPE CPVO ne pridobiva več sam mnenj drugih organov in organizacij ampak izda mnenje o ustreznosti okoljskega poročila in o sprejemljivosti OPN / OPPN na okolje na podlagi mnenj NUP, ki jih pridobi občina in posreduje MOPE CPVO,</a:t>
            </a:r>
          </a:p>
          <a:p>
            <a:pPr>
              <a:buFont typeface="Wingdings" panose="05000000000000000000" pitchFamily="2" charset="2"/>
              <a:buChar char="Ø"/>
            </a:pPr>
            <a:r>
              <a:rPr lang="sl-SI" sz="2000" dirty="0">
                <a:solidFill>
                  <a:schemeClr val="tx1">
                    <a:lumMod val="75000"/>
                  </a:schemeClr>
                </a:solidFill>
              </a:rPr>
              <a:t>spremenjeni 121., 122., 123. in 124. člen.</a:t>
            </a:r>
          </a:p>
          <a:p>
            <a:pPr marL="0" indent="0">
              <a:buNone/>
            </a:pPr>
            <a:endParaRPr lang="sl-SI" sz="2000" dirty="0">
              <a:solidFill>
                <a:schemeClr val="tx1">
                  <a:lumMod val="75000"/>
                </a:schemeClr>
              </a:solidFill>
            </a:endParaRPr>
          </a:p>
        </p:txBody>
      </p:sp>
    </p:spTree>
    <p:extLst>
      <p:ext uri="{BB962C8B-B14F-4D97-AF65-F5344CB8AC3E}">
        <p14:creationId xmlns:p14="http://schemas.microsoft.com/office/powerpoint/2010/main" val="4033109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F0E2B4B-1DC2-3999-B8E3-1EAB9F055558}"/>
              </a:ext>
            </a:extLst>
          </p:cNvPr>
          <p:cNvSpPr>
            <a:spLocks noGrp="1"/>
          </p:cNvSpPr>
          <p:nvPr>
            <p:ph type="ctrTitle"/>
          </p:nvPr>
        </p:nvSpPr>
        <p:spPr>
          <a:xfrm>
            <a:off x="1295999" y="938305"/>
            <a:ext cx="9876825" cy="5733958"/>
          </a:xfrm>
        </p:spPr>
        <p:txBody>
          <a:bodyPr/>
          <a:lstStyle/>
          <a:p>
            <a:pPr>
              <a:lnSpc>
                <a:spcPct val="150000"/>
              </a:lnSpc>
            </a:pPr>
            <a:r>
              <a:rPr lang="sl-SI" dirty="0">
                <a:solidFill>
                  <a:schemeClr val="tx2"/>
                </a:solidFill>
              </a:rPr>
              <a:t>Program predstavitve:</a:t>
            </a:r>
            <a:br>
              <a:rPr lang="sl-SI" dirty="0">
                <a:solidFill>
                  <a:schemeClr val="tx2"/>
                </a:solidFill>
              </a:rPr>
            </a:br>
            <a:r>
              <a:rPr lang="sl-SI" sz="2400" b="0" dirty="0">
                <a:solidFill>
                  <a:schemeClr val="tx2"/>
                </a:solidFill>
              </a:rPr>
              <a:t>1. Uvodni nagovor ministra Jožeta Novaka in generalne direktorice </a:t>
            </a:r>
            <a:br>
              <a:rPr lang="sl-SI" sz="2400" b="0" dirty="0">
                <a:solidFill>
                  <a:schemeClr val="tx2"/>
                </a:solidFill>
              </a:rPr>
            </a:br>
            <a:r>
              <a:rPr lang="sl-SI" sz="2400" b="0" dirty="0">
                <a:solidFill>
                  <a:schemeClr val="tx2"/>
                </a:solidFill>
              </a:rPr>
              <a:t>dr. Nataše Bratina</a:t>
            </a:r>
            <a:br>
              <a:rPr lang="sl-SI" sz="2400" b="0" dirty="0">
                <a:solidFill>
                  <a:schemeClr val="tx2"/>
                </a:solidFill>
              </a:rPr>
            </a:br>
            <a:r>
              <a:rPr lang="sl-SI" sz="2400" b="0" dirty="0">
                <a:solidFill>
                  <a:schemeClr val="tx2"/>
                </a:solidFill>
              </a:rPr>
              <a:t>2. Učinkovitejše in fleksibilnejše prostorsko načrtovanje – Barbara Radovan in Marjetka Čuš</a:t>
            </a:r>
            <a:br>
              <a:rPr lang="sl-SI" sz="2400" b="0" dirty="0">
                <a:solidFill>
                  <a:schemeClr val="tx2"/>
                </a:solidFill>
              </a:rPr>
            </a:br>
            <a:r>
              <a:rPr lang="sl-SI" sz="2400" b="0" dirty="0">
                <a:solidFill>
                  <a:schemeClr val="tx2"/>
                </a:solidFill>
              </a:rPr>
              <a:t>3. Zemljiški ukrepi – Tjaša Remic in mag. Matija Kralj </a:t>
            </a:r>
            <a:br>
              <a:rPr lang="sl-SI" sz="2400" b="0" dirty="0">
                <a:solidFill>
                  <a:schemeClr val="tx2"/>
                </a:solidFill>
              </a:rPr>
            </a:br>
            <a:r>
              <a:rPr lang="sl-SI" sz="2400" b="0" dirty="0">
                <a:solidFill>
                  <a:schemeClr val="tx2"/>
                </a:solidFill>
              </a:rPr>
              <a:t>4. Izboljšave na področju graditve – Tanja Mencin</a:t>
            </a:r>
            <a:br>
              <a:rPr lang="sl-SI" sz="2400" b="0" dirty="0">
                <a:solidFill>
                  <a:schemeClr val="tx2"/>
                </a:solidFill>
              </a:rPr>
            </a:br>
            <a:r>
              <a:rPr lang="sl-SI" sz="2400" b="0" dirty="0">
                <a:solidFill>
                  <a:schemeClr val="tx2"/>
                </a:solidFill>
              </a:rPr>
              <a:t>5. Evidenca stavbnih zemljišč – dr. Damjan Doler</a:t>
            </a:r>
            <a:br>
              <a:rPr lang="sl-SI" sz="2400" b="0" dirty="0">
                <a:solidFill>
                  <a:schemeClr val="tx2"/>
                </a:solidFill>
              </a:rPr>
            </a:br>
            <a:r>
              <a:rPr lang="sl-SI" sz="2400" b="0" dirty="0">
                <a:solidFill>
                  <a:schemeClr val="tx2"/>
                </a:solidFill>
              </a:rPr>
              <a:t>6. Vprašanja publike</a:t>
            </a:r>
          </a:p>
        </p:txBody>
      </p:sp>
    </p:spTree>
    <p:extLst>
      <p:ext uri="{BB962C8B-B14F-4D97-AF65-F5344CB8AC3E}">
        <p14:creationId xmlns:p14="http://schemas.microsoft.com/office/powerpoint/2010/main" val="837313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20024-93CC-189F-3BB0-53B062FA0940}"/>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4A325DAA-0BE2-223C-4E9E-131B432DB76F}"/>
              </a:ext>
            </a:extLst>
          </p:cNvPr>
          <p:cNvSpPr>
            <a:spLocks noGrp="1"/>
          </p:cNvSpPr>
          <p:nvPr>
            <p:ph idx="4294967295"/>
          </p:nvPr>
        </p:nvSpPr>
        <p:spPr>
          <a:xfrm>
            <a:off x="1345721" y="1302786"/>
            <a:ext cx="9696090" cy="4860271"/>
          </a:xfrm>
        </p:spPr>
        <p:txBody>
          <a:bodyPr rtlCol="0">
            <a:noAutofit/>
          </a:bodyPr>
          <a:lstStyle/>
          <a:p>
            <a:pPr marL="0" indent="0">
              <a:buNone/>
            </a:pPr>
            <a:r>
              <a:rPr lang="sl-SI" sz="2800" b="1" dirty="0">
                <a:solidFill>
                  <a:schemeClr val="accent2"/>
                </a:solidFill>
              </a:rPr>
              <a:t>Sodelovanje z NUP in MOPE CPVO v postopku priprave OPN ali OPPN </a:t>
            </a:r>
          </a:p>
          <a:p>
            <a:pPr marL="0" indent="0">
              <a:buNone/>
            </a:pPr>
            <a:endParaRPr lang="sl-SI" sz="2000" dirty="0">
              <a:solidFill>
                <a:schemeClr val="tx1">
                  <a:lumMod val="75000"/>
                </a:schemeClr>
              </a:solidFill>
            </a:endParaRPr>
          </a:p>
          <a:p>
            <a:pPr marL="0" indent="0">
              <a:buNone/>
            </a:pPr>
            <a:r>
              <a:rPr lang="sl-SI" sz="2000" b="1" dirty="0">
                <a:solidFill>
                  <a:schemeClr val="tx1">
                    <a:lumMod val="75000"/>
                  </a:schemeClr>
                </a:solidFill>
              </a:rPr>
              <a:t>Priprava osnutka OPN (121. člen)</a:t>
            </a:r>
          </a:p>
          <a:p>
            <a:pPr>
              <a:buFont typeface="Wingdings" panose="05000000000000000000" pitchFamily="2" charset="2"/>
              <a:buChar char="Ø"/>
            </a:pPr>
            <a:r>
              <a:rPr lang="sl-SI" sz="2000" dirty="0">
                <a:solidFill>
                  <a:schemeClr val="tx1">
                    <a:lumMod val="75000"/>
                  </a:schemeClr>
                </a:solidFill>
              </a:rPr>
              <a:t>Občina </a:t>
            </a:r>
            <a:r>
              <a:rPr lang="sl-SI" sz="2000" b="1" u="sng" dirty="0">
                <a:solidFill>
                  <a:schemeClr val="tx1">
                    <a:lumMod val="75000"/>
                  </a:schemeClr>
                </a:solidFill>
              </a:rPr>
              <a:t>lahko (!ni obvezno!)</a:t>
            </a:r>
            <a:r>
              <a:rPr lang="sl-SI" sz="2000" dirty="0">
                <a:solidFill>
                  <a:schemeClr val="tx1">
                    <a:lumMod val="75000"/>
                  </a:schemeClr>
                </a:solidFill>
              </a:rPr>
              <a:t> zaprosi NUP za podrobnejše usmeritve, podatke, strokovne podlage in MOPE CPVO ter NUP, ki sodelujejo pri CPVO, za mnenje o obsegu in vsebini okolijskega poročila,</a:t>
            </a:r>
          </a:p>
          <a:p>
            <a:pPr>
              <a:buFont typeface="Wingdings" panose="05000000000000000000" pitchFamily="2" charset="2"/>
              <a:buChar char="Ø"/>
            </a:pPr>
            <a:r>
              <a:rPr lang="sl-SI" sz="2000" dirty="0">
                <a:solidFill>
                  <a:schemeClr val="tx1">
                    <a:lumMod val="75000"/>
                  </a:schemeClr>
                </a:solidFill>
              </a:rPr>
              <a:t>MOPE CPVO izda mnenje o obsegu in vsebini OP v 15 dneh po tem, ko od občine prejme mnenja NUP, ki sodelujejo pri CPVO ali dokazilo, da je občina NUP zaprosila, pa ta mnenja ni podal v roku 30 dni,</a:t>
            </a:r>
          </a:p>
          <a:p>
            <a:pPr>
              <a:buFont typeface="Wingdings" panose="05000000000000000000" pitchFamily="2" charset="2"/>
              <a:buChar char="Ø"/>
            </a:pPr>
            <a:r>
              <a:rPr lang="sl-SI" sz="2000" dirty="0">
                <a:solidFill>
                  <a:schemeClr val="tx1">
                    <a:lumMod val="75000"/>
                  </a:schemeClr>
                </a:solidFill>
              </a:rPr>
              <a:t>če občina v 30 dneh ne prejme odziva s strani NUP se priprava OPN nadaljuje, se pa upoštevajo zahteve predpisov, ki se nanašajo na načrtovane prostorske ureditve.</a:t>
            </a: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250509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5C87A-9915-4AE3-AB25-9D99EAC3F0D6}"/>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28DFDF1E-E087-5706-4E1A-1BA33AA6B2C3}"/>
              </a:ext>
            </a:extLst>
          </p:cNvPr>
          <p:cNvSpPr>
            <a:spLocks noGrp="1"/>
          </p:cNvSpPr>
          <p:nvPr>
            <p:ph idx="4294967295"/>
          </p:nvPr>
        </p:nvSpPr>
        <p:spPr>
          <a:xfrm>
            <a:off x="1259458" y="1302786"/>
            <a:ext cx="9954882" cy="4860271"/>
          </a:xfrm>
        </p:spPr>
        <p:txBody>
          <a:bodyPr rtlCol="0">
            <a:noAutofit/>
          </a:bodyPr>
          <a:lstStyle/>
          <a:p>
            <a:pPr marL="0" indent="0">
              <a:buNone/>
            </a:pPr>
            <a:r>
              <a:rPr lang="sl-SI" sz="2800" b="1" dirty="0">
                <a:solidFill>
                  <a:schemeClr val="accent2"/>
                </a:solidFill>
              </a:rPr>
              <a:t>Sodelovanje z NUP in MOPE CPVO v postopku priprave OPN ali OPPN </a:t>
            </a:r>
          </a:p>
          <a:p>
            <a:pPr marL="0" indent="0">
              <a:buNone/>
            </a:pPr>
            <a:endParaRPr lang="sl-SI" sz="2000" dirty="0">
              <a:solidFill>
                <a:schemeClr val="tx1">
                  <a:lumMod val="75000"/>
                </a:schemeClr>
              </a:solidFill>
            </a:endParaRPr>
          </a:p>
          <a:p>
            <a:pPr marL="0" indent="0">
              <a:buNone/>
            </a:pPr>
            <a:r>
              <a:rPr lang="sl-SI" sz="2000" b="1" dirty="0">
                <a:solidFill>
                  <a:schemeClr val="tx1">
                    <a:lumMod val="75000"/>
                  </a:schemeClr>
                </a:solidFill>
              </a:rPr>
              <a:t>Odziv na osnutek OPN (122.člen)</a:t>
            </a:r>
          </a:p>
          <a:p>
            <a:pPr>
              <a:buFont typeface="Wingdings" panose="05000000000000000000" pitchFamily="2" charset="2"/>
              <a:buChar char="Ø"/>
            </a:pPr>
            <a:r>
              <a:rPr lang="sl-SI" sz="1900" dirty="0">
                <a:solidFill>
                  <a:schemeClr val="tx1">
                    <a:lumMod val="75000"/>
                  </a:schemeClr>
                </a:solidFill>
              </a:rPr>
              <a:t>Po objavi osnutka OPN in okoljskega poročila v PIS, občina pozove NUP, da podajo mnenje k OPN, </a:t>
            </a:r>
          </a:p>
          <a:p>
            <a:pPr>
              <a:buFont typeface="Wingdings" panose="05000000000000000000" pitchFamily="2" charset="2"/>
              <a:buChar char="Ø"/>
            </a:pPr>
            <a:r>
              <a:rPr lang="sl-SI" sz="1900" dirty="0">
                <a:solidFill>
                  <a:schemeClr val="tx1">
                    <a:lumMod val="75000"/>
                  </a:schemeClr>
                </a:solidFill>
              </a:rPr>
              <a:t>NUP, ki sodelujejo pri CPVO, istočasno podajo mnenje o ustreznosti okoljskega poročila in o sprejemljivosti vplivov na okolje,</a:t>
            </a:r>
          </a:p>
          <a:p>
            <a:pPr>
              <a:buFont typeface="Wingdings" panose="05000000000000000000" pitchFamily="2" charset="2"/>
              <a:buChar char="Ø"/>
            </a:pPr>
            <a:r>
              <a:rPr lang="sl-SI" sz="1900" dirty="0">
                <a:solidFill>
                  <a:schemeClr val="tx1">
                    <a:lumMod val="75000"/>
                  </a:schemeClr>
                </a:solidFill>
              </a:rPr>
              <a:t>MOPE CPVO izda mnenje o ustreznosti okoljskega poročila v desetih dneh po tem, ko od občine prejme mnenja NUP, ki sodelujejo pri CPVO, ali dokazilo, da je občina NUP zaprosila, pa ta mnenja ni podal v roku 30 dni.</a:t>
            </a:r>
          </a:p>
          <a:p>
            <a:pPr>
              <a:buFont typeface="Wingdings" panose="05000000000000000000" pitchFamily="2" charset="2"/>
              <a:buChar char="Ø"/>
            </a:pPr>
            <a:r>
              <a:rPr lang="sl-SI" sz="1900" dirty="0">
                <a:solidFill>
                  <a:schemeClr val="tx1">
                    <a:lumMod val="75000"/>
                  </a:schemeClr>
                </a:solidFill>
              </a:rPr>
              <a:t>če občina v 30 dneh po objavi oz. pozivu ne dobi mnenja NUP se priprava OPN nadaljuje, se pa upoštevajo zahteve predpisov, ki se nanašajo na načrtovane prostorske ureditve.</a:t>
            </a:r>
          </a:p>
          <a:p>
            <a:pPr>
              <a:buFont typeface="Wingdings" panose="05000000000000000000" pitchFamily="2" charset="2"/>
              <a:buChar char="Ø"/>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8152497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4FCB4-42B2-590E-8170-EEC15FC2FB10}"/>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9681C236-5673-B156-CE5F-0DCF9DC5821B}"/>
              </a:ext>
            </a:extLst>
          </p:cNvPr>
          <p:cNvSpPr>
            <a:spLocks noGrp="1"/>
          </p:cNvSpPr>
          <p:nvPr>
            <p:ph idx="4294967295"/>
          </p:nvPr>
        </p:nvSpPr>
        <p:spPr>
          <a:xfrm>
            <a:off x="1276709" y="1302786"/>
            <a:ext cx="9816861" cy="4860271"/>
          </a:xfrm>
        </p:spPr>
        <p:txBody>
          <a:bodyPr rtlCol="0">
            <a:noAutofit/>
          </a:bodyPr>
          <a:lstStyle/>
          <a:p>
            <a:pPr marL="0" indent="0">
              <a:buNone/>
            </a:pPr>
            <a:r>
              <a:rPr lang="sl-SI" sz="2800" b="1" dirty="0">
                <a:solidFill>
                  <a:schemeClr val="accent2"/>
                </a:solidFill>
              </a:rPr>
              <a:t>Sodelovanje z NUP in MOPE CPVO v postopku priprave OPN ali OPPN </a:t>
            </a:r>
          </a:p>
          <a:p>
            <a:pPr marL="0" indent="0">
              <a:buNone/>
            </a:pPr>
            <a:endParaRPr lang="sl-SI" sz="2400" b="1" dirty="0">
              <a:solidFill>
                <a:schemeClr val="tx1">
                  <a:lumMod val="75000"/>
                </a:schemeClr>
              </a:solidFill>
            </a:endParaRPr>
          </a:p>
          <a:p>
            <a:pPr marL="0" indent="0">
              <a:buNone/>
            </a:pPr>
            <a:r>
              <a:rPr lang="sl-SI" sz="2000" b="1" dirty="0">
                <a:solidFill>
                  <a:schemeClr val="tx1">
                    <a:lumMod val="75000"/>
                  </a:schemeClr>
                </a:solidFill>
              </a:rPr>
              <a:t>Predlog OPN (123.člen)</a:t>
            </a:r>
          </a:p>
          <a:p>
            <a:pPr>
              <a:buFont typeface="Wingdings" panose="05000000000000000000" pitchFamily="2" charset="2"/>
              <a:buChar char="Ø"/>
            </a:pPr>
            <a:r>
              <a:rPr lang="sl-SI" sz="1900" dirty="0">
                <a:solidFill>
                  <a:schemeClr val="tx1">
                    <a:lumMod val="75000"/>
                  </a:schemeClr>
                </a:solidFill>
              </a:rPr>
              <a:t>Po objavi predloga OPN in okoljskega poročila v PIS, občina pozove NUP da podajo dopolnitev mnenja k OPN (samo tiste NUP, ki jih zadevajo spremembe med osnutkom in predlogom),</a:t>
            </a:r>
          </a:p>
          <a:p>
            <a:pPr>
              <a:buFont typeface="Wingdings" panose="05000000000000000000" pitchFamily="2" charset="2"/>
              <a:buChar char="Ø"/>
            </a:pPr>
            <a:r>
              <a:rPr lang="sl-SI" sz="1900" dirty="0">
                <a:solidFill>
                  <a:schemeClr val="tx1">
                    <a:lumMod val="75000"/>
                  </a:schemeClr>
                </a:solidFill>
              </a:rPr>
              <a:t>NUP, ki sodeluje pri CPVO, istočasno podajo dopolnitev mnenja glede sprejemljivosti vplivov na okolje,</a:t>
            </a:r>
          </a:p>
          <a:p>
            <a:pPr>
              <a:buFont typeface="Wingdings" panose="05000000000000000000" pitchFamily="2" charset="2"/>
              <a:buChar char="Ø"/>
            </a:pPr>
            <a:r>
              <a:rPr lang="sl-SI" sz="1900" dirty="0">
                <a:solidFill>
                  <a:schemeClr val="tx1">
                    <a:lumMod val="75000"/>
                  </a:schemeClr>
                </a:solidFill>
              </a:rPr>
              <a:t>MOPE CPVO izda mnenje o sprejemljivosti vplivov OPN na okolje v 15 dneh po tem, ko od občine prejme mnenja NUP, ki sodelujejo pri CPVO, ali dokazilo, da je občina NUP zaprosila, pa ta mnenja ni podal v roku 30 dni.</a:t>
            </a:r>
          </a:p>
          <a:p>
            <a:pPr>
              <a:buFont typeface="Wingdings" panose="05000000000000000000" pitchFamily="2" charset="2"/>
              <a:buChar char="Ø"/>
            </a:pPr>
            <a:r>
              <a:rPr lang="sl-SI" sz="1900" dirty="0">
                <a:solidFill>
                  <a:schemeClr val="tx1">
                    <a:lumMod val="75000"/>
                  </a:schemeClr>
                </a:solidFill>
              </a:rPr>
              <a:t>če občina v 30 dneh po objavi oz. pozivu ne dobi mnenja NUP se priprava OPN nadaljuje, se pa upoštevajo zahteve predpisov, ki se nanašajo na načrtovane prostorske ureditve,</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40548300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59C4D-2682-4E70-DD7E-551D7FFF4207}"/>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055247FC-B87A-5326-0B30-F11B07CD67EE}"/>
              </a:ext>
            </a:extLst>
          </p:cNvPr>
          <p:cNvSpPr>
            <a:spLocks noGrp="1"/>
          </p:cNvSpPr>
          <p:nvPr>
            <p:ph idx="4294967295"/>
          </p:nvPr>
        </p:nvSpPr>
        <p:spPr>
          <a:xfrm>
            <a:off x="1299411" y="1302786"/>
            <a:ext cx="9625263" cy="4860271"/>
          </a:xfrm>
        </p:spPr>
        <p:txBody>
          <a:bodyPr rtlCol="0">
            <a:noAutofit/>
          </a:bodyPr>
          <a:lstStyle/>
          <a:p>
            <a:pPr marL="0" indent="0">
              <a:buNone/>
            </a:pPr>
            <a:r>
              <a:rPr lang="sl-SI" sz="2800" b="1" dirty="0">
                <a:solidFill>
                  <a:schemeClr val="accent2"/>
                </a:solidFill>
              </a:rPr>
              <a:t>Nosilci urejanja prostora </a:t>
            </a:r>
          </a:p>
          <a:p>
            <a:pPr marL="0" indent="0">
              <a:buNone/>
            </a:pPr>
            <a:endParaRPr lang="sl-SI" sz="2400" dirty="0">
              <a:solidFill>
                <a:schemeClr val="tx1">
                  <a:lumMod val="75000"/>
                </a:schemeClr>
              </a:solidFill>
            </a:endParaRPr>
          </a:p>
          <a:p>
            <a:pPr marL="0" indent="0">
              <a:buNone/>
            </a:pPr>
            <a:r>
              <a:rPr lang="sl-SI" sz="2400" b="1" dirty="0">
                <a:solidFill>
                  <a:schemeClr val="accent1"/>
                </a:solidFill>
              </a:rPr>
              <a:t>Smernice NUP (spremenjen 16. člen</a:t>
            </a:r>
            <a:r>
              <a:rPr lang="sl-SI" sz="2000" b="1" dirty="0">
                <a:solidFill>
                  <a:schemeClr val="accent1"/>
                </a:solidFill>
              </a:rPr>
              <a:t>)  </a:t>
            </a:r>
            <a:endParaRPr lang="sl-SI" sz="2000" dirty="0">
              <a:solidFill>
                <a:schemeClr val="accent1"/>
              </a:solidFill>
            </a:endParaRPr>
          </a:p>
          <a:p>
            <a:pPr>
              <a:buFont typeface="Wingdings" panose="05000000000000000000" pitchFamily="2" charset="2"/>
              <a:buChar char="Ø"/>
            </a:pPr>
            <a:r>
              <a:rPr lang="sl-SI" sz="2000" dirty="0">
                <a:solidFill>
                  <a:schemeClr val="tx1">
                    <a:lumMod val="75000"/>
                  </a:schemeClr>
                </a:solidFill>
              </a:rPr>
              <a:t>Prostorski prikaz območij, kjer je treba upoštevat zahteve predpisov s področja NUP,</a:t>
            </a:r>
          </a:p>
          <a:p>
            <a:pPr>
              <a:buFont typeface="Wingdings" panose="05000000000000000000" pitchFamily="2" charset="2"/>
              <a:buChar char="Ø"/>
            </a:pPr>
            <a:r>
              <a:rPr lang="sl-SI" sz="2000" dirty="0">
                <a:solidFill>
                  <a:schemeClr val="tx1">
                    <a:lumMod val="75000"/>
                  </a:schemeClr>
                </a:solidFill>
              </a:rPr>
              <a:t>NUP v smernicah določi, pri pripravi katerih PIA sodeluje,</a:t>
            </a:r>
          </a:p>
          <a:p>
            <a:pPr>
              <a:buFont typeface="Wingdings" panose="05000000000000000000" pitchFamily="2" charset="2"/>
              <a:buChar char="Ø"/>
            </a:pPr>
            <a:r>
              <a:rPr lang="sl-SI" sz="2000" dirty="0">
                <a:solidFill>
                  <a:schemeClr val="tx1">
                    <a:lumMod val="75000"/>
                  </a:schemeClr>
                </a:solidFill>
              </a:rPr>
              <a:t>smernice se pripravijo samo za PIA (pri strateških PA je sodelovanje NUP drugačno).</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457200" lvl="1"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0" indent="0">
              <a:spcAft>
                <a:spcPts val="0"/>
              </a:spcAft>
              <a:buNone/>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sz="2000" dirty="0">
              <a:solidFill>
                <a:schemeClr val="tx1">
                  <a:lumMod val="75000"/>
                </a:schemeClr>
              </a:solidFill>
            </a:endParaRPr>
          </a:p>
        </p:txBody>
      </p:sp>
    </p:spTree>
    <p:extLst>
      <p:ext uri="{BB962C8B-B14F-4D97-AF65-F5344CB8AC3E}">
        <p14:creationId xmlns:p14="http://schemas.microsoft.com/office/powerpoint/2010/main" val="16743932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AF652-B993-780F-E7C6-F17B99565DAF}"/>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3DEA84D4-7033-D6C4-E29E-FF85137E182E}"/>
              </a:ext>
            </a:extLst>
          </p:cNvPr>
          <p:cNvSpPr>
            <a:spLocks noGrp="1"/>
          </p:cNvSpPr>
          <p:nvPr>
            <p:ph idx="4294967295"/>
          </p:nvPr>
        </p:nvSpPr>
        <p:spPr>
          <a:xfrm>
            <a:off x="1299411" y="1302786"/>
            <a:ext cx="9432757" cy="4860271"/>
          </a:xfrm>
        </p:spPr>
        <p:txBody>
          <a:bodyPr rtlCol="0">
            <a:noAutofit/>
          </a:bodyPr>
          <a:lstStyle/>
          <a:p>
            <a:pPr marL="0" indent="0">
              <a:buNone/>
            </a:pPr>
            <a:r>
              <a:rPr lang="sl-SI" sz="2800" b="1" dirty="0">
                <a:solidFill>
                  <a:schemeClr val="accent2"/>
                </a:solidFill>
              </a:rPr>
              <a:t>Nosilci urejanja prostora </a:t>
            </a:r>
          </a:p>
          <a:p>
            <a:pPr marL="0" indent="0">
              <a:buNone/>
            </a:pPr>
            <a:endParaRPr lang="sl-SI" sz="2400" b="1" dirty="0">
              <a:solidFill>
                <a:schemeClr val="accent1"/>
              </a:solidFill>
            </a:endParaRPr>
          </a:p>
          <a:p>
            <a:pPr marL="0" indent="0">
              <a:buNone/>
            </a:pPr>
            <a:r>
              <a:rPr lang="sl-SI" sz="2400" b="1" dirty="0">
                <a:solidFill>
                  <a:schemeClr val="accent1"/>
                </a:solidFill>
              </a:rPr>
              <a:t>NUP (spremenjen 42. člen):</a:t>
            </a:r>
          </a:p>
          <a:p>
            <a:pPr lvl="0">
              <a:buFont typeface="Wingdings" panose="05000000000000000000" pitchFamily="2" charset="2"/>
              <a:buChar char="Ø"/>
            </a:pPr>
            <a:r>
              <a:rPr lang="sl-SI" sz="2000" dirty="0">
                <a:solidFill>
                  <a:schemeClr val="tx1">
                    <a:lumMod val="75000"/>
                  </a:schemeClr>
                </a:solidFill>
              </a:rPr>
              <a:t>NUP morajo zagotoviti vse podatke o stanju prostora iz svoje pristojnosti in usmeritve, stališča ter mnenja oblikovati na podlagi obstoječih podatkov,</a:t>
            </a:r>
          </a:p>
          <a:p>
            <a:pPr lvl="0">
              <a:buFont typeface="Wingdings" panose="05000000000000000000" pitchFamily="2" charset="2"/>
              <a:buChar char="Ø"/>
            </a:pPr>
            <a:r>
              <a:rPr lang="sl-SI" sz="2000" b="1" dirty="0">
                <a:solidFill>
                  <a:schemeClr val="tx1">
                    <a:lumMod val="75000"/>
                  </a:schemeClr>
                </a:solidFill>
              </a:rPr>
              <a:t>določeno, da so NUP, ki sodelujejo pri CPVO ministrstva (poenotenje NUP, ki sodelujejo tako pri pripravi PIA kot pri celovitem presojanju vplivov na okolje tega PIA)</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457200" lvl="1"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0" indent="0">
              <a:spcAft>
                <a:spcPts val="0"/>
              </a:spcAft>
              <a:buNone/>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sz="2000" dirty="0">
              <a:solidFill>
                <a:schemeClr val="tx1">
                  <a:lumMod val="75000"/>
                </a:schemeClr>
              </a:solidFill>
            </a:endParaRPr>
          </a:p>
        </p:txBody>
      </p:sp>
    </p:spTree>
    <p:extLst>
      <p:ext uri="{BB962C8B-B14F-4D97-AF65-F5344CB8AC3E}">
        <p14:creationId xmlns:p14="http://schemas.microsoft.com/office/powerpoint/2010/main" val="26471591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5AD85-1112-22C4-3885-4CD2C3DD7339}"/>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123C2CB8-82BA-C322-5547-382DB874932A}"/>
              </a:ext>
            </a:extLst>
          </p:cNvPr>
          <p:cNvSpPr>
            <a:spLocks noGrp="1"/>
          </p:cNvSpPr>
          <p:nvPr>
            <p:ph idx="4294967295"/>
          </p:nvPr>
        </p:nvSpPr>
        <p:spPr>
          <a:xfrm>
            <a:off x="1267325" y="1302786"/>
            <a:ext cx="9817769" cy="4860271"/>
          </a:xfrm>
        </p:spPr>
        <p:txBody>
          <a:bodyPr rtlCol="0">
            <a:noAutofit/>
          </a:bodyPr>
          <a:lstStyle/>
          <a:p>
            <a:pPr marL="0" indent="0">
              <a:buNone/>
            </a:pPr>
            <a:r>
              <a:rPr lang="sl-SI" sz="2800" b="1" dirty="0">
                <a:solidFill>
                  <a:schemeClr val="accent2"/>
                </a:solidFill>
              </a:rPr>
              <a:t>Nosilci urejanja prostora </a:t>
            </a:r>
          </a:p>
          <a:p>
            <a:pPr marL="0" indent="0">
              <a:buNone/>
            </a:pPr>
            <a:endParaRPr lang="sl-SI" sz="2400" b="1" dirty="0">
              <a:solidFill>
                <a:schemeClr val="accent1"/>
              </a:solidFill>
            </a:endParaRPr>
          </a:p>
          <a:p>
            <a:pPr marL="0" indent="0">
              <a:buNone/>
            </a:pPr>
            <a:r>
              <a:rPr lang="sl-SI" sz="2400" b="1" dirty="0">
                <a:solidFill>
                  <a:schemeClr val="accent1"/>
                </a:solidFill>
              </a:rPr>
              <a:t>NUP, ki so tudi </a:t>
            </a:r>
            <a:r>
              <a:rPr lang="sl-SI" sz="2400" b="1" dirty="0" err="1">
                <a:solidFill>
                  <a:schemeClr val="accent1"/>
                </a:solidFill>
              </a:rPr>
              <a:t>mnenjedajalci</a:t>
            </a:r>
            <a:r>
              <a:rPr lang="sl-SI" sz="2400" b="1" dirty="0">
                <a:solidFill>
                  <a:schemeClr val="accent1"/>
                </a:solidFill>
              </a:rPr>
              <a:t> po GZ-1 (nov 284.a člen)</a:t>
            </a:r>
            <a:endParaRPr lang="sl-SI" sz="2400" dirty="0">
              <a:solidFill>
                <a:schemeClr val="accent1"/>
              </a:solidFill>
            </a:endParaRPr>
          </a:p>
          <a:p>
            <a:pPr lvl="0">
              <a:buFont typeface="Wingdings" panose="05000000000000000000" pitchFamily="2" charset="2"/>
              <a:buChar char="Ø"/>
            </a:pPr>
            <a:r>
              <a:rPr lang="sl-SI" sz="2000" dirty="0" err="1">
                <a:solidFill>
                  <a:schemeClr val="tx1">
                    <a:lumMod val="75000"/>
                  </a:schemeClr>
                </a:solidFill>
              </a:rPr>
              <a:t>Mnenjedajalec</a:t>
            </a:r>
            <a:r>
              <a:rPr lang="sl-SI" sz="2000" dirty="0">
                <a:solidFill>
                  <a:schemeClr val="tx1">
                    <a:lumMod val="75000"/>
                  </a:schemeClr>
                </a:solidFill>
              </a:rPr>
              <a:t> v postopku izdaje GD ne sme uveljavljati zahtev, ki so v nasprotju z določili PIA pri pripravi katerega je sodeloval in je k njemu podal pozitivno mnenje,</a:t>
            </a:r>
          </a:p>
          <a:p>
            <a:pPr lvl="0">
              <a:buFont typeface="Wingdings" panose="05000000000000000000" pitchFamily="2" charset="2"/>
              <a:buChar char="Ø"/>
            </a:pPr>
            <a:r>
              <a:rPr lang="sl-SI" sz="2000" dirty="0">
                <a:solidFill>
                  <a:schemeClr val="tx1">
                    <a:lumMod val="75000"/>
                  </a:schemeClr>
                </a:solidFill>
              </a:rPr>
              <a:t>to ne velja v primerih, kjer veljajo </a:t>
            </a:r>
            <a:r>
              <a:rPr lang="sl-SI" sz="2000" dirty="0" err="1">
                <a:solidFill>
                  <a:schemeClr val="tx1">
                    <a:lumMod val="75000"/>
                  </a:schemeClr>
                </a:solidFill>
              </a:rPr>
              <a:t>PUPi</a:t>
            </a:r>
            <a:r>
              <a:rPr lang="sl-SI" sz="2000" dirty="0">
                <a:solidFill>
                  <a:schemeClr val="tx1">
                    <a:lumMod val="75000"/>
                  </a:schemeClr>
                </a:solidFill>
              </a:rPr>
              <a:t>, v primeru, da je bil po sprejemu PIA sprejet sorodni predpis, če je treba izvesti presojo na varovana območja (po ZON), če gre za izvršitev sodbe sodišča ali odpravo kršitev iz obrazloženega mnenja Evropske komisije.</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457200" lvl="1"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0" indent="0">
              <a:spcAft>
                <a:spcPts val="0"/>
              </a:spcAft>
              <a:buNone/>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sz="2000" dirty="0">
              <a:solidFill>
                <a:schemeClr val="tx1">
                  <a:lumMod val="75000"/>
                </a:schemeClr>
              </a:solidFill>
            </a:endParaRPr>
          </a:p>
        </p:txBody>
      </p:sp>
    </p:spTree>
    <p:extLst>
      <p:ext uri="{BB962C8B-B14F-4D97-AF65-F5344CB8AC3E}">
        <p14:creationId xmlns:p14="http://schemas.microsoft.com/office/powerpoint/2010/main" val="24231359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C8424-E8F0-F28F-2710-0734FB1D0496}"/>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A68A06B0-4063-95CF-0CAD-EABC04445C7A}"/>
              </a:ext>
            </a:extLst>
          </p:cNvPr>
          <p:cNvSpPr>
            <a:spLocks noGrp="1"/>
          </p:cNvSpPr>
          <p:nvPr>
            <p:ph idx="4294967295"/>
          </p:nvPr>
        </p:nvSpPr>
        <p:spPr>
          <a:xfrm>
            <a:off x="1276709" y="1302786"/>
            <a:ext cx="9954883" cy="4860271"/>
          </a:xfrm>
        </p:spPr>
        <p:txBody>
          <a:bodyPr rtlCol="0">
            <a:noAutofit/>
          </a:bodyPr>
          <a:lstStyle/>
          <a:p>
            <a:pPr marL="0" indent="0">
              <a:buNone/>
            </a:pPr>
            <a:r>
              <a:rPr lang="sl-SI" sz="2800" b="1" dirty="0">
                <a:solidFill>
                  <a:schemeClr val="accent2"/>
                </a:solidFill>
              </a:rPr>
              <a:t>Tehnična posodobitev PIA (141. člen)</a:t>
            </a:r>
          </a:p>
          <a:p>
            <a:pPr marL="0" indent="0">
              <a:buNone/>
            </a:pPr>
            <a:endParaRPr lang="sl-SI" sz="2400" b="1" dirty="0">
              <a:solidFill>
                <a:schemeClr val="tx1">
                  <a:lumMod val="75000"/>
                </a:schemeClr>
              </a:solidFill>
            </a:endParaRPr>
          </a:p>
          <a:p>
            <a:pPr lvl="0">
              <a:buFont typeface="Wingdings" panose="05000000000000000000" pitchFamily="2" charset="2"/>
              <a:buChar char="Ø"/>
            </a:pPr>
            <a:r>
              <a:rPr lang="sl-SI" sz="2000" dirty="0">
                <a:solidFill>
                  <a:schemeClr val="tx1">
                    <a:lumMod val="75000"/>
                  </a:schemeClr>
                </a:solidFill>
              </a:rPr>
              <a:t>Tehnično posodobitev izdelata pooblaščeni prostorski načrtovalec in pooblaščeni inženir s področja geodezije </a:t>
            </a:r>
            <a:r>
              <a:rPr lang="sl-SI" sz="2000" b="1" dirty="0">
                <a:solidFill>
                  <a:schemeClr val="tx1">
                    <a:lumMod val="75000"/>
                  </a:schemeClr>
                </a:solidFill>
              </a:rPr>
              <a:t>ali geodet z geodetsko izkaznico.</a:t>
            </a:r>
          </a:p>
          <a:p>
            <a:pPr>
              <a:buFont typeface="Wingdings" panose="05000000000000000000" pitchFamily="2" charset="2"/>
              <a:buChar char="Ø"/>
            </a:pPr>
            <a:r>
              <a:rPr lang="sl-SI" sz="2000" dirty="0">
                <a:solidFill>
                  <a:schemeClr val="tx1">
                    <a:lumMod val="75000"/>
                  </a:schemeClr>
                </a:solidFill>
              </a:rPr>
              <a:t>tehnični posodobitvi se priložijo izjave prostorskega načrtovalca in pooblaščenega inženirja s področja geodezije ali geodeta z geodetsko izkaznico </a:t>
            </a:r>
            <a:r>
              <a:rPr lang="sl-SI" sz="2000" b="1" dirty="0">
                <a:solidFill>
                  <a:schemeClr val="tx1">
                    <a:lumMod val="75000"/>
                  </a:schemeClr>
                </a:solidFill>
              </a:rPr>
              <a:t>in občinskega urbanista</a:t>
            </a:r>
            <a:r>
              <a:rPr lang="sl-SI" sz="2000" dirty="0">
                <a:solidFill>
                  <a:schemeClr val="tx1">
                    <a:lumMod val="75000"/>
                  </a:schemeClr>
                </a:solidFill>
              </a:rPr>
              <a:t>.</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16010285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C21B5-DB78-44C0-60EB-620C3B594BFF}"/>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19CB5459-14EA-0FFC-227F-BA35E5D95F23}"/>
              </a:ext>
            </a:extLst>
          </p:cNvPr>
          <p:cNvSpPr>
            <a:spLocks noGrp="1"/>
          </p:cNvSpPr>
          <p:nvPr>
            <p:ph idx="4294967295"/>
          </p:nvPr>
        </p:nvSpPr>
        <p:spPr>
          <a:xfrm>
            <a:off x="1293962" y="1302786"/>
            <a:ext cx="9920378" cy="4860271"/>
          </a:xfrm>
        </p:spPr>
        <p:txBody>
          <a:bodyPr rtlCol="0">
            <a:noAutofit/>
          </a:bodyPr>
          <a:lstStyle/>
          <a:p>
            <a:pPr marL="0" indent="0">
              <a:buNone/>
            </a:pPr>
            <a:r>
              <a:rPr lang="sl-SI" sz="2800" b="1" dirty="0">
                <a:solidFill>
                  <a:schemeClr val="accent2"/>
                </a:solidFill>
              </a:rPr>
              <a:t>Objava sprejetih prostorskih aktov</a:t>
            </a:r>
          </a:p>
          <a:p>
            <a:pPr marL="0" indent="0">
              <a:buNone/>
            </a:pPr>
            <a:endParaRPr lang="sl-SI" sz="2400" dirty="0">
              <a:solidFill>
                <a:schemeClr val="accent1"/>
              </a:solidFill>
            </a:endParaRPr>
          </a:p>
          <a:p>
            <a:pPr lvl="0">
              <a:buFont typeface="Wingdings" panose="05000000000000000000" pitchFamily="2" charset="2"/>
              <a:buChar char="Ø"/>
            </a:pPr>
            <a:r>
              <a:rPr lang="sl-SI" sz="2000" dirty="0">
                <a:solidFill>
                  <a:schemeClr val="tx1">
                    <a:lumMod val="75000"/>
                  </a:schemeClr>
                </a:solidFill>
              </a:rPr>
              <a:t>Uradni list naj bi v (bližnji?) prihodnosti imel vzpostavljeno rešitev za objavljanje grafičnih vsebin,</a:t>
            </a:r>
          </a:p>
          <a:p>
            <a:pPr lvl="0">
              <a:buFont typeface="Wingdings" panose="05000000000000000000" pitchFamily="2" charset="2"/>
              <a:buChar char="Ø"/>
            </a:pPr>
            <a:r>
              <a:rPr lang="sl-SI" sz="2000" dirty="0">
                <a:solidFill>
                  <a:schemeClr val="tx1">
                    <a:lumMod val="75000"/>
                  </a:schemeClr>
                </a:solidFill>
              </a:rPr>
              <a:t>spremembe v 54., 56., 57. in 58. členu,</a:t>
            </a:r>
          </a:p>
          <a:p>
            <a:pPr lvl="0">
              <a:buFont typeface="Wingdings" panose="05000000000000000000" pitchFamily="2" charset="2"/>
              <a:buChar char="Ø"/>
            </a:pPr>
            <a:r>
              <a:rPr lang="sl-SI" sz="2000" b="1" dirty="0">
                <a:solidFill>
                  <a:schemeClr val="tx1">
                    <a:lumMod val="75000"/>
                  </a:schemeClr>
                </a:solidFill>
              </a:rPr>
              <a:t>prehodna določba (125. člen novele), ki ureja objavljanje tekstualnih in grafičnih vsebin v prehodnem obdobju (do vzpostavitve takšnega Uradnega lista).</a:t>
            </a: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lvl="1">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buFont typeface="Wingdings" panose="05000000000000000000" pitchFamily="2" charset="2"/>
              <a:buChar char="Ø"/>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fontAlgn="auto">
              <a:spcAft>
                <a:spcPts val="0"/>
              </a:spcAft>
              <a:buFont typeface="Wingdings" panose="05000000000000000000" pitchFamily="2" charset="2"/>
              <a:buChar char="Ø"/>
              <a:defRPr/>
            </a:pPr>
            <a:endParaRPr lang="sl-SI" sz="2000" dirty="0">
              <a:solidFill>
                <a:schemeClr val="tx1">
                  <a:lumMod val="75000"/>
                </a:schemeClr>
              </a:solidFill>
            </a:endParaRPr>
          </a:p>
        </p:txBody>
      </p:sp>
    </p:spTree>
    <p:extLst>
      <p:ext uri="{BB962C8B-B14F-4D97-AF65-F5344CB8AC3E}">
        <p14:creationId xmlns:p14="http://schemas.microsoft.com/office/powerpoint/2010/main" val="225324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BD1F6-FE1C-DF38-DD02-28BE437D2624}"/>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658A1A4A-2ED3-53F9-5850-CE812C12BEE2}"/>
              </a:ext>
            </a:extLst>
          </p:cNvPr>
          <p:cNvSpPr>
            <a:spLocks noGrp="1"/>
          </p:cNvSpPr>
          <p:nvPr>
            <p:ph idx="4294967295"/>
          </p:nvPr>
        </p:nvSpPr>
        <p:spPr>
          <a:xfrm>
            <a:off x="1347537" y="1302785"/>
            <a:ext cx="9448799" cy="4408204"/>
          </a:xfrm>
        </p:spPr>
        <p:txBody>
          <a:bodyPr rtlCol="0">
            <a:noAutofit/>
          </a:bodyPr>
          <a:lstStyle/>
          <a:p>
            <a:pPr marL="0" indent="0">
              <a:buNone/>
            </a:pPr>
            <a:r>
              <a:rPr lang="sl-SI" sz="2800" b="1" dirty="0">
                <a:solidFill>
                  <a:schemeClr val="accent2"/>
                </a:solidFill>
              </a:rPr>
              <a:t>ŠE NEKAJ VSEBINSKIH SPREMEMB </a:t>
            </a:r>
          </a:p>
          <a:p>
            <a:pPr marL="0" indent="0">
              <a:buNone/>
            </a:pPr>
            <a:endParaRPr lang="sl-SI" sz="2400" dirty="0">
              <a:solidFill>
                <a:schemeClr val="tx1">
                  <a:lumMod val="75000"/>
                </a:schemeClr>
              </a:solidFill>
            </a:endParaRPr>
          </a:p>
          <a:p>
            <a:pPr>
              <a:buFont typeface="Wingdings" panose="05000000000000000000" pitchFamily="2" charset="2"/>
              <a:buChar char="Ø"/>
            </a:pPr>
            <a:r>
              <a:rPr lang="sl-SI" sz="2400" b="1" dirty="0">
                <a:solidFill>
                  <a:schemeClr val="accent1"/>
                </a:solidFill>
              </a:rPr>
              <a:t>Državni prostorski red</a:t>
            </a:r>
          </a:p>
          <a:p>
            <a:pPr>
              <a:buFont typeface="Wingdings" panose="05000000000000000000" pitchFamily="2" charset="2"/>
              <a:buChar char="Ø"/>
            </a:pPr>
            <a:r>
              <a:rPr lang="sl-SI" sz="2400" b="1" dirty="0">
                <a:solidFill>
                  <a:schemeClr val="accent1"/>
                </a:solidFill>
              </a:rPr>
              <a:t>Inšpekcijski nadzor</a:t>
            </a:r>
          </a:p>
          <a:p>
            <a:pPr>
              <a:buFont typeface="Wingdings" panose="05000000000000000000" pitchFamily="2" charset="2"/>
              <a:buChar char="Ø"/>
            </a:pPr>
            <a:r>
              <a:rPr lang="sl-SI" sz="2400" b="1" dirty="0">
                <a:solidFill>
                  <a:schemeClr val="accent1"/>
                </a:solidFill>
              </a:rPr>
              <a:t>Državni prostorski načrti</a:t>
            </a:r>
          </a:p>
          <a:p>
            <a:pPr>
              <a:buFont typeface="Wingdings" panose="05000000000000000000" pitchFamily="2" charset="2"/>
              <a:buChar char="Ø"/>
            </a:pPr>
            <a:endParaRPr lang="sl-SI" sz="2400" b="1" dirty="0">
              <a:solidFill>
                <a:schemeClr val="accent1"/>
              </a:solidFill>
            </a:endParaRP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12828432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1B5DF-D2B5-2951-C358-80DA425A5FBC}"/>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3BEFB4B3-4EE1-FFC6-821D-A88B8514C28A}"/>
              </a:ext>
            </a:extLst>
          </p:cNvPr>
          <p:cNvSpPr>
            <a:spLocks noGrp="1"/>
          </p:cNvSpPr>
          <p:nvPr>
            <p:ph idx="4294967295"/>
          </p:nvPr>
        </p:nvSpPr>
        <p:spPr>
          <a:xfrm>
            <a:off x="1315453" y="1302785"/>
            <a:ext cx="9304421" cy="2793728"/>
          </a:xfrm>
        </p:spPr>
        <p:txBody>
          <a:bodyPr rtlCol="0">
            <a:noAutofit/>
          </a:bodyPr>
          <a:lstStyle/>
          <a:p>
            <a:pPr marL="0" indent="0">
              <a:buNone/>
            </a:pPr>
            <a:r>
              <a:rPr lang="sl-SI" sz="2800" b="1" dirty="0">
                <a:solidFill>
                  <a:schemeClr val="accent2"/>
                </a:solidFill>
              </a:rPr>
              <a:t>DRŽAVNI PROSTORSKI RED</a:t>
            </a:r>
          </a:p>
          <a:p>
            <a:pPr marL="0" indent="0">
              <a:buNone/>
            </a:pPr>
            <a:endParaRPr lang="sl-SI" sz="2400" dirty="0">
              <a:solidFill>
                <a:schemeClr val="tx1">
                  <a:lumMod val="75000"/>
                </a:schemeClr>
              </a:solidFill>
            </a:endParaRPr>
          </a:p>
          <a:p>
            <a:pPr marL="0" indent="0">
              <a:buNone/>
            </a:pPr>
            <a:r>
              <a:rPr lang="sl-SI" sz="2400" b="1" dirty="0">
                <a:solidFill>
                  <a:schemeClr val="accent1"/>
                </a:solidFill>
              </a:rPr>
              <a:t>Spremembe pri temeljnih pravilih urejanja prostora:</a:t>
            </a:r>
          </a:p>
          <a:p>
            <a:pPr marL="457200" indent="-457200">
              <a:buFont typeface="+mj-lt"/>
              <a:buAutoNum type="arabicPeriod"/>
            </a:pPr>
            <a:r>
              <a:rPr lang="sl-SI" sz="2000" dirty="0">
                <a:solidFill>
                  <a:schemeClr val="tx1">
                    <a:lumMod val="75000"/>
                  </a:schemeClr>
                </a:solidFill>
              </a:rPr>
              <a:t>razrešitev nasprotja javnih interesov (20. člen)</a:t>
            </a:r>
          </a:p>
          <a:p>
            <a:pPr marL="457200" indent="-457200">
              <a:buFont typeface="+mj-lt"/>
              <a:buAutoNum type="arabicPeriod"/>
            </a:pPr>
            <a:r>
              <a:rPr lang="sl-SI" sz="2000" dirty="0">
                <a:solidFill>
                  <a:schemeClr val="tx1">
                    <a:lumMod val="75000"/>
                  </a:schemeClr>
                </a:solidFill>
              </a:rPr>
              <a:t>oglaševanje (35. člen)</a:t>
            </a:r>
          </a:p>
          <a:p>
            <a:pPr marL="457200" indent="-457200">
              <a:buFont typeface="+mj-lt"/>
              <a:buAutoNum type="arabicPeriod"/>
            </a:pPr>
            <a:r>
              <a:rPr lang="sl-SI" sz="2000" dirty="0">
                <a:solidFill>
                  <a:schemeClr val="tx1">
                    <a:lumMod val="75000"/>
                  </a:schemeClr>
                </a:solidFill>
              </a:rPr>
              <a:t>omogočanje potresne prenove in univerzalne dostopnosti (nov (7) odstavek v 282. členu, ker 21. člen ni bil odprt / amandma v DZ).</a:t>
            </a: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2594822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00467DD4-D555-4496-8D3F-C061BE9CBF6B}"/>
              </a:ext>
            </a:extLst>
          </p:cNvPr>
          <p:cNvSpPr>
            <a:spLocks noGrp="1"/>
          </p:cNvSpPr>
          <p:nvPr>
            <p:ph type="ctrTitle"/>
          </p:nvPr>
        </p:nvSpPr>
        <p:spPr bwMode="auto">
          <a:xfrm>
            <a:off x="2495550" y="1547813"/>
            <a:ext cx="7200900" cy="1490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lgn="ctr"/>
            <a:r>
              <a:rPr lang="sl-SI" altLang="sl-SI" dirty="0">
                <a:solidFill>
                  <a:schemeClr val="accent5">
                    <a:lumMod val="75000"/>
                  </a:schemeClr>
                </a:solidFill>
                <a:latin typeface="Republika" panose="02000506040000020004" pitchFamily="2" charset="-18"/>
              </a:rPr>
              <a:t>Novela ZUreP-3C </a:t>
            </a:r>
            <a:br>
              <a:rPr lang="sl-SI" altLang="sl-SI" dirty="0">
                <a:solidFill>
                  <a:schemeClr val="accent5">
                    <a:lumMod val="75000"/>
                  </a:schemeClr>
                </a:solidFill>
                <a:latin typeface="Republika" panose="02000506040000020004" pitchFamily="2" charset="-18"/>
              </a:rPr>
            </a:br>
            <a:r>
              <a:rPr lang="sl-SI" altLang="sl-SI" dirty="0">
                <a:solidFill>
                  <a:schemeClr val="accent5">
                    <a:lumMod val="75000"/>
                  </a:schemeClr>
                </a:solidFill>
                <a:latin typeface="Republika" panose="02000506040000020004" pitchFamily="2" charset="-18"/>
              </a:rPr>
              <a:t>Učinkovitejše in fleksibilnejše prostorsko načrtovanje</a:t>
            </a:r>
            <a:br>
              <a:rPr lang="sl-SI" altLang="sl-SI" dirty="0">
                <a:solidFill>
                  <a:schemeClr val="accent5">
                    <a:lumMod val="75000"/>
                  </a:schemeClr>
                </a:solidFill>
                <a:latin typeface="Republika" panose="02000506040000020004" pitchFamily="2" charset="-18"/>
              </a:rPr>
            </a:br>
            <a:r>
              <a:rPr lang="sl-SI" altLang="sl-SI" sz="2800" dirty="0">
                <a:solidFill>
                  <a:schemeClr val="accent5">
                    <a:lumMod val="75000"/>
                  </a:schemeClr>
                </a:solidFill>
                <a:latin typeface="Republika" panose="02000506040000020004" pitchFamily="2" charset="-18"/>
              </a:rPr>
              <a:t>1. del</a:t>
            </a:r>
            <a:br>
              <a:rPr lang="sl-SI" altLang="sl-SI" dirty="0">
                <a:solidFill>
                  <a:schemeClr val="tx1">
                    <a:lumMod val="50000"/>
                  </a:schemeClr>
                </a:solidFill>
                <a:latin typeface="Republika" panose="02000506040000020004" pitchFamily="2" charset="-18"/>
              </a:rPr>
            </a:br>
            <a:br>
              <a:rPr lang="sl-SI" altLang="sl-SI" sz="2000" dirty="0">
                <a:solidFill>
                  <a:schemeClr val="tx1">
                    <a:lumMod val="50000"/>
                  </a:schemeClr>
                </a:solidFill>
                <a:latin typeface="Republika" panose="02000506040000020004" pitchFamily="2" charset="-18"/>
              </a:rPr>
            </a:br>
            <a:br>
              <a:rPr lang="sl-SI" altLang="sl-SI" sz="2000" dirty="0">
                <a:solidFill>
                  <a:schemeClr val="tx1">
                    <a:lumMod val="50000"/>
                  </a:schemeClr>
                </a:solidFill>
                <a:latin typeface="Republika" panose="02000506040000020004" pitchFamily="2" charset="-18"/>
              </a:rPr>
            </a:br>
            <a:r>
              <a:rPr lang="sl-SI" altLang="sl-SI" sz="2000" dirty="0">
                <a:solidFill>
                  <a:schemeClr val="tx1">
                    <a:lumMod val="75000"/>
                  </a:schemeClr>
                </a:solidFill>
                <a:latin typeface="Republika" panose="02000506040000020004" pitchFamily="2" charset="-18"/>
              </a:rPr>
              <a:t>Barbara Radovan</a:t>
            </a:r>
            <a:br>
              <a:rPr lang="sl-SI" altLang="sl-SI" sz="2000" dirty="0">
                <a:solidFill>
                  <a:schemeClr val="tx1">
                    <a:lumMod val="75000"/>
                  </a:schemeClr>
                </a:solidFill>
                <a:latin typeface="Republika" panose="02000506040000020004" pitchFamily="2" charset="-18"/>
              </a:rPr>
            </a:br>
            <a:r>
              <a:rPr lang="sl-SI" altLang="sl-SI" sz="2000" b="0" dirty="0">
                <a:solidFill>
                  <a:schemeClr val="tx1">
                    <a:lumMod val="75000"/>
                  </a:schemeClr>
                </a:solidFill>
                <a:latin typeface="Republika" panose="02000506040000020004" pitchFamily="2" charset="-18"/>
              </a:rPr>
              <a:t>Direktorat za prostor in graditev</a:t>
            </a:r>
            <a:br>
              <a:rPr lang="sl-SI" altLang="sl-SI" sz="2000" b="0" dirty="0">
                <a:solidFill>
                  <a:schemeClr val="tx1">
                    <a:lumMod val="75000"/>
                  </a:schemeClr>
                </a:solidFill>
                <a:latin typeface="Republika" panose="02000506040000020004" pitchFamily="2" charset="-18"/>
              </a:rPr>
            </a:br>
            <a:r>
              <a:rPr lang="sl-SI" altLang="sl-SI" sz="2000" b="0" dirty="0">
                <a:solidFill>
                  <a:schemeClr val="tx1">
                    <a:lumMod val="75000"/>
                  </a:schemeClr>
                </a:solidFill>
                <a:latin typeface="Republika" panose="02000506040000020004" pitchFamily="2" charset="-18"/>
              </a:rPr>
              <a:t>Sektor za sistem prostora in graditve</a:t>
            </a:r>
            <a:br>
              <a:rPr lang="sl-SI" altLang="sl-SI" sz="2000" b="0" dirty="0">
                <a:solidFill>
                  <a:schemeClr val="tx1">
                    <a:lumMod val="75000"/>
                  </a:schemeClr>
                </a:solidFill>
                <a:latin typeface="Republika" panose="02000506040000020004" pitchFamily="2" charset="-18"/>
              </a:rPr>
            </a:br>
            <a:br>
              <a:rPr lang="sl-SI" altLang="sl-SI" sz="2000" b="0" dirty="0">
                <a:solidFill>
                  <a:schemeClr val="tx1">
                    <a:lumMod val="75000"/>
                  </a:schemeClr>
                </a:solidFill>
                <a:latin typeface="Republika" panose="02000506040000020004" pitchFamily="2" charset="-18"/>
              </a:rPr>
            </a:br>
            <a:r>
              <a:rPr lang="sl-SI" altLang="sl-SI" sz="2000" b="0" dirty="0">
                <a:solidFill>
                  <a:schemeClr val="tx1">
                    <a:lumMod val="75000"/>
                  </a:schemeClr>
                </a:solidFill>
                <a:latin typeface="Republika" panose="02000506040000020004" pitchFamily="2" charset="-18"/>
              </a:rPr>
              <a:t>3. november 2025</a:t>
            </a:r>
            <a:br>
              <a:rPr lang="sl-SI" altLang="sl-SI" sz="2000" b="0" dirty="0">
                <a:solidFill>
                  <a:schemeClr val="tx1">
                    <a:lumMod val="50000"/>
                  </a:schemeClr>
                </a:solidFill>
                <a:latin typeface="Republika" panose="02000506040000020004" pitchFamily="2" charset="-18"/>
              </a:rPr>
            </a:br>
            <a:br>
              <a:rPr lang="sl-SI" altLang="sl-SI" dirty="0">
                <a:solidFill>
                  <a:schemeClr val="tx1">
                    <a:lumMod val="50000"/>
                  </a:schemeClr>
                </a:solidFill>
                <a:latin typeface="Republika" panose="02000506040000020004" pitchFamily="2" charset="-18"/>
              </a:rPr>
            </a:br>
            <a:br>
              <a:rPr lang="sl-SI" altLang="sl-SI" sz="2400" dirty="0">
                <a:solidFill>
                  <a:schemeClr val="tx1">
                    <a:lumMod val="50000"/>
                  </a:schemeClr>
                </a:solidFill>
                <a:latin typeface="Republika" panose="02000506040000020004" pitchFamily="2" charset="-18"/>
              </a:rPr>
            </a:br>
            <a:br>
              <a:rPr lang="sl-SI" altLang="sl-SI" dirty="0">
                <a:solidFill>
                  <a:schemeClr val="tx1">
                    <a:lumMod val="50000"/>
                  </a:schemeClr>
                </a:solidFill>
                <a:latin typeface="Republika" panose="02000506040000020004" pitchFamily="2" charset="-18"/>
              </a:rPr>
            </a:br>
            <a:endParaRPr lang="en-US" altLang="sl-SI" sz="2400" dirty="0">
              <a:solidFill>
                <a:schemeClr val="tx1">
                  <a:lumMod val="50000"/>
                </a:schemeClr>
              </a:solidFill>
              <a:latin typeface="Republika" panose="02000506040000020004" pitchFamily="2" charset="-18"/>
            </a:endParaRP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B6E6E-5C62-9708-0216-180B040C0C51}"/>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068BECAC-C505-782F-F142-2CFD48A3E07C}"/>
              </a:ext>
            </a:extLst>
          </p:cNvPr>
          <p:cNvSpPr>
            <a:spLocks noGrp="1"/>
          </p:cNvSpPr>
          <p:nvPr>
            <p:ph idx="4294967295"/>
          </p:nvPr>
        </p:nvSpPr>
        <p:spPr>
          <a:xfrm>
            <a:off x="1331495" y="1302785"/>
            <a:ext cx="9705473" cy="5399767"/>
          </a:xfrm>
        </p:spPr>
        <p:txBody>
          <a:bodyPr rtlCol="0">
            <a:noAutofit/>
          </a:bodyPr>
          <a:lstStyle/>
          <a:p>
            <a:pPr marL="0" indent="0">
              <a:buNone/>
            </a:pPr>
            <a:r>
              <a:rPr lang="sl-SI" sz="2400" b="1" dirty="0">
                <a:solidFill>
                  <a:schemeClr val="accent1"/>
                </a:solidFill>
              </a:rPr>
              <a:t>Dodana definicija kaj so »neposredno uporabna temeljena pravila« </a:t>
            </a:r>
          </a:p>
          <a:p>
            <a:pPr>
              <a:buFont typeface="Wingdings" panose="05000000000000000000" pitchFamily="2" charset="2"/>
              <a:buChar char="Ø"/>
            </a:pPr>
            <a:r>
              <a:rPr lang="sl-SI" sz="2000" dirty="0">
                <a:solidFill>
                  <a:schemeClr val="tx1">
                    <a:lumMod val="75000"/>
                  </a:schemeClr>
                </a:solidFill>
              </a:rPr>
              <a:t>določena v novem (8) odstavku 282. člena,</a:t>
            </a:r>
          </a:p>
          <a:p>
            <a:pPr>
              <a:buFont typeface="Wingdings" panose="05000000000000000000" pitchFamily="2" charset="2"/>
              <a:buChar char="Ø"/>
            </a:pPr>
            <a:r>
              <a:rPr lang="sl-SI" sz="2000" dirty="0">
                <a:solidFill>
                  <a:schemeClr val="tx1">
                    <a:lumMod val="75000"/>
                  </a:schemeClr>
                </a:solidFill>
              </a:rPr>
              <a:t>to so pravila iz (5) in (6) odstavka 21. člena, pravilo iz 35. člena in pravilo iz (7) odstavka 282. člena, na območju DPN tudi pravila iz 88. člena,</a:t>
            </a:r>
          </a:p>
          <a:p>
            <a:pPr>
              <a:buFont typeface="Wingdings" panose="05000000000000000000" pitchFamily="2" charset="2"/>
              <a:buChar char="Ø"/>
            </a:pPr>
            <a:r>
              <a:rPr lang="sl-SI" sz="2000" dirty="0">
                <a:solidFill>
                  <a:schemeClr val="tx1">
                    <a:lumMod val="75000"/>
                  </a:schemeClr>
                </a:solidFill>
              </a:rPr>
              <a:t>uporabljajo se neposredno (ne glede na to, kaj določa OPN, OPPN, DPN)</a:t>
            </a:r>
          </a:p>
          <a:p>
            <a:pPr marL="0" indent="0">
              <a:buNone/>
            </a:pPr>
            <a:endParaRPr lang="sl-SI" sz="2400" b="1" dirty="0">
              <a:solidFill>
                <a:schemeClr val="tx1">
                  <a:lumMod val="75000"/>
                </a:schemeClr>
              </a:solidFill>
            </a:endParaRPr>
          </a:p>
          <a:p>
            <a:pPr marL="0" indent="0">
              <a:buNone/>
            </a:pPr>
            <a:r>
              <a:rPr lang="sl-SI" sz="2000" b="1" dirty="0">
                <a:solidFill>
                  <a:schemeClr val="tx1">
                    <a:lumMod val="75000"/>
                  </a:schemeClr>
                </a:solidFill>
              </a:rPr>
              <a:t>(2) In (3) odstavek 282. člena: </a:t>
            </a:r>
          </a:p>
          <a:p>
            <a:pPr marL="0" indent="0">
              <a:buNone/>
            </a:pPr>
            <a:r>
              <a:rPr lang="sl-SI" sz="2400" b="1" dirty="0">
                <a:solidFill>
                  <a:schemeClr val="accent1"/>
                </a:solidFill>
              </a:rPr>
              <a:t>Občina (ali DZPG) mora v mnenju k DGD ugotoviti skladnost DGD:</a:t>
            </a:r>
          </a:p>
          <a:p>
            <a:pPr lvl="0">
              <a:buFont typeface="Wingdings" panose="05000000000000000000" pitchFamily="2" charset="2"/>
              <a:buChar char="Ø"/>
            </a:pPr>
            <a:r>
              <a:rPr lang="sl-SI" sz="2000" dirty="0">
                <a:solidFill>
                  <a:schemeClr val="tx1">
                    <a:lumMod val="75000"/>
                  </a:schemeClr>
                </a:solidFill>
              </a:rPr>
              <a:t>s PIA, </a:t>
            </a:r>
          </a:p>
          <a:p>
            <a:pPr lvl="0">
              <a:buFont typeface="Wingdings" panose="05000000000000000000" pitchFamily="2" charset="2"/>
              <a:buChar char="Ø"/>
            </a:pPr>
            <a:r>
              <a:rPr lang="sl-SI" sz="2000" dirty="0">
                <a:solidFill>
                  <a:schemeClr val="tx1">
                    <a:lumMod val="75000"/>
                  </a:schemeClr>
                </a:solidFill>
              </a:rPr>
              <a:t>z neposredno uporabnimi temeljnimi pravili urejanja prostora (21., 35. člen in (7) odst. 282 člena / pri DPN tudi 88. člen), </a:t>
            </a:r>
          </a:p>
          <a:p>
            <a:pPr lvl="0">
              <a:buFont typeface="Wingdings" panose="05000000000000000000" pitchFamily="2" charset="2"/>
              <a:buChar char="Ø"/>
            </a:pPr>
            <a:r>
              <a:rPr lang="sl-SI" sz="2000" dirty="0">
                <a:solidFill>
                  <a:schemeClr val="tx1">
                    <a:lumMod val="75000"/>
                  </a:schemeClr>
                </a:solidFill>
              </a:rPr>
              <a:t>s podrobnejšimi pravili urejanja prostora, če se ta uporabljajo neposredno pri dovoljevanju (trenutno edina: uredba o podrobnejših pravilih urejanja prostora za umeščanje FN naprav in sprejemnikov sončne energije).</a:t>
            </a:r>
          </a:p>
          <a:p>
            <a:pPr marL="0" indent="0">
              <a:buNone/>
            </a:pPr>
            <a:endParaRPr lang="sl-SI" sz="2400" b="1" dirty="0">
              <a:solidFill>
                <a:schemeClr val="tx1">
                  <a:lumMod val="75000"/>
                </a:schemeClr>
              </a:solidFill>
            </a:endParaRPr>
          </a:p>
          <a:p>
            <a:pPr marL="0" indent="0">
              <a:buNone/>
            </a:pPr>
            <a:endParaRPr lang="sl-SI" sz="2400" b="1" dirty="0">
              <a:solidFill>
                <a:schemeClr val="tx1">
                  <a:lumMod val="75000"/>
                </a:schemeClr>
              </a:solidFill>
            </a:endParaRPr>
          </a:p>
          <a:p>
            <a:pPr marL="0" indent="0">
              <a:buNone/>
            </a:pPr>
            <a:endParaRPr lang="sl-SI" sz="2400" dirty="0">
              <a:solidFill>
                <a:schemeClr val="tx1">
                  <a:lumMod val="75000"/>
                </a:schemeClr>
              </a:solidFill>
            </a:endParaRP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17476752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3BEC3-D6E2-43D7-F156-A052E328D2C8}"/>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C9EA28C7-26B4-E3B2-7C94-3CAFA5790503}"/>
              </a:ext>
            </a:extLst>
          </p:cNvPr>
          <p:cNvSpPr>
            <a:spLocks noGrp="1"/>
          </p:cNvSpPr>
          <p:nvPr>
            <p:ph idx="4294967295"/>
          </p:nvPr>
        </p:nvSpPr>
        <p:spPr>
          <a:xfrm>
            <a:off x="1347537" y="1302786"/>
            <a:ext cx="9432758" cy="4860271"/>
          </a:xfrm>
        </p:spPr>
        <p:txBody>
          <a:bodyPr rtlCol="0">
            <a:noAutofit/>
          </a:bodyPr>
          <a:lstStyle/>
          <a:p>
            <a:pPr marL="0" indent="0">
              <a:buNone/>
            </a:pPr>
            <a:r>
              <a:rPr lang="sl-SI" sz="2400" b="1" dirty="0">
                <a:solidFill>
                  <a:schemeClr val="accent1"/>
                </a:solidFill>
              </a:rPr>
              <a:t>1 Razrešitev nasprotja javnih interesov (20. člen) – manjše spremembe</a:t>
            </a:r>
          </a:p>
          <a:p>
            <a:pPr marL="0" indent="0">
              <a:buNone/>
            </a:pPr>
            <a:endParaRPr lang="sl-SI" sz="2400" dirty="0">
              <a:solidFill>
                <a:schemeClr val="accent1"/>
              </a:solidFill>
            </a:endParaRPr>
          </a:p>
          <a:p>
            <a:pPr lvl="0">
              <a:buFont typeface="Wingdings" panose="05000000000000000000" pitchFamily="2" charset="2"/>
              <a:buChar char="Ø"/>
            </a:pPr>
            <a:r>
              <a:rPr lang="sl-SI" sz="2000" dirty="0">
                <a:solidFill>
                  <a:schemeClr val="tx1">
                    <a:lumMod val="75000"/>
                  </a:schemeClr>
                </a:solidFill>
              </a:rPr>
              <a:t>Uredba bo določila natančnejša pravila.</a:t>
            </a:r>
          </a:p>
          <a:p>
            <a:pPr lvl="0">
              <a:buFont typeface="Wingdings" panose="05000000000000000000" pitchFamily="2" charset="2"/>
              <a:buChar char="Ø"/>
            </a:pPr>
            <a:r>
              <a:rPr lang="sl-SI" sz="2000" dirty="0">
                <a:solidFill>
                  <a:schemeClr val="tx1">
                    <a:lumMod val="75000"/>
                  </a:schemeClr>
                </a:solidFill>
              </a:rPr>
              <a:t>Odločitev (sklep) vlade se objavi v UL RS.</a:t>
            </a:r>
          </a:p>
          <a:p>
            <a:pPr lvl="0">
              <a:buFont typeface="Wingdings" panose="05000000000000000000" pitchFamily="2" charset="2"/>
              <a:buChar char="Ø"/>
            </a:pPr>
            <a:r>
              <a:rPr lang="sl-SI" sz="2000" dirty="0">
                <a:solidFill>
                  <a:schemeClr val="tx1">
                    <a:lumMod val="75000"/>
                  </a:schemeClr>
                </a:solidFill>
              </a:rPr>
              <a:t>MOPE upošteva sklep vlade pri izdaji mnenja o sprejemljivosti vplivov PIA na okolje.</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lvl="1">
              <a:buFontTx/>
              <a:buChar char="-"/>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sz="2000" dirty="0">
              <a:solidFill>
                <a:schemeClr val="tx1">
                  <a:lumMod val="75000"/>
                </a:schemeClr>
              </a:solidFill>
            </a:endParaRPr>
          </a:p>
        </p:txBody>
      </p:sp>
    </p:spTree>
    <p:extLst>
      <p:ext uri="{BB962C8B-B14F-4D97-AF65-F5344CB8AC3E}">
        <p14:creationId xmlns:p14="http://schemas.microsoft.com/office/powerpoint/2010/main" val="615932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E317F-48F4-3F3A-5B85-C7AA500F0336}"/>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719B9FA7-C7A0-EB66-D1DE-45A4119484A3}"/>
              </a:ext>
            </a:extLst>
          </p:cNvPr>
          <p:cNvSpPr>
            <a:spLocks noGrp="1"/>
          </p:cNvSpPr>
          <p:nvPr>
            <p:ph idx="4294967295"/>
          </p:nvPr>
        </p:nvSpPr>
        <p:spPr>
          <a:xfrm>
            <a:off x="1251283" y="1302786"/>
            <a:ext cx="9833811" cy="4860271"/>
          </a:xfrm>
        </p:spPr>
        <p:txBody>
          <a:bodyPr rtlCol="0">
            <a:noAutofit/>
          </a:bodyPr>
          <a:lstStyle/>
          <a:p>
            <a:pPr marL="0" indent="0">
              <a:buNone/>
            </a:pPr>
            <a:r>
              <a:rPr lang="sl-SI" sz="2400" b="1" dirty="0">
                <a:solidFill>
                  <a:schemeClr val="accent1"/>
                </a:solidFill>
              </a:rPr>
              <a:t>2 Prepovedano oglaševanja na vseh namenskih rabah prostora, razen na stavbnih zemljiščih (tu regulirajo občine):</a:t>
            </a:r>
          </a:p>
          <a:p>
            <a:pPr marL="0" indent="0">
              <a:buNone/>
            </a:pPr>
            <a:endParaRPr lang="sl-SI" sz="2400" dirty="0">
              <a:solidFill>
                <a:schemeClr val="accent1"/>
              </a:solidFill>
            </a:endParaRPr>
          </a:p>
          <a:p>
            <a:pPr lvl="0">
              <a:buFont typeface="Wingdings" panose="05000000000000000000" pitchFamily="2" charset="2"/>
              <a:buChar char="Ø"/>
            </a:pPr>
            <a:r>
              <a:rPr lang="sl-SI" sz="2000" b="1" dirty="0">
                <a:solidFill>
                  <a:schemeClr val="tx1">
                    <a:lumMod val="75000"/>
                  </a:schemeClr>
                </a:solidFill>
              </a:rPr>
              <a:t>sprememba 35. člena - </a:t>
            </a:r>
            <a:r>
              <a:rPr lang="sl-SI" sz="2000" dirty="0">
                <a:solidFill>
                  <a:schemeClr val="tx1">
                    <a:lumMod val="75000"/>
                  </a:schemeClr>
                </a:solidFill>
              </a:rPr>
              <a:t>prepoved postavljanja trajnih ali začasnih objektov, naprav in predmetov za oglaševanje – na vseh NRP, razen na stavbnih zemljiščih / črtano »v poselitvenih območjih«. </a:t>
            </a:r>
          </a:p>
          <a:p>
            <a:pPr lvl="0">
              <a:buFont typeface="Wingdings" panose="05000000000000000000" pitchFamily="2" charset="2"/>
              <a:buChar char="Ø"/>
            </a:pPr>
            <a:r>
              <a:rPr lang="sl-SI" sz="2000" b="1" dirty="0">
                <a:solidFill>
                  <a:schemeClr val="tx1">
                    <a:lumMod val="75000"/>
                  </a:schemeClr>
                </a:solidFill>
              </a:rPr>
              <a:t>124. člen novele - nova prehodna določba</a:t>
            </a:r>
            <a:r>
              <a:rPr lang="sl-SI" sz="2000" dirty="0">
                <a:solidFill>
                  <a:schemeClr val="tx1">
                    <a:lumMod val="75000"/>
                  </a:schemeClr>
                </a:solidFill>
              </a:rPr>
              <a:t>: Lastnik objekta, naprave ali predmeta za oglaševanje na površinah iz 35. člena mora objekt, napravo ali predmet za oglaševanje odstraniti najkasneje v dveh letih od uveljavitve zakona (do 15. 10. 2027). Če lastnik ni znan, mora objekt, napravo ali predmet za oglaševanje v tem roku odstraniti lastnik zemljišča.</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lvl="1">
              <a:buFontTx/>
              <a:buChar char="-"/>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sz="2000" dirty="0">
              <a:solidFill>
                <a:schemeClr val="tx1">
                  <a:lumMod val="75000"/>
                </a:schemeClr>
              </a:solidFill>
            </a:endParaRPr>
          </a:p>
        </p:txBody>
      </p:sp>
    </p:spTree>
    <p:extLst>
      <p:ext uri="{BB962C8B-B14F-4D97-AF65-F5344CB8AC3E}">
        <p14:creationId xmlns:p14="http://schemas.microsoft.com/office/powerpoint/2010/main" val="4182225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4FC74-B89D-5A34-60D4-926FEF97939B}"/>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AD0B166C-F4F9-769C-F125-6977F6F15EC4}"/>
              </a:ext>
            </a:extLst>
          </p:cNvPr>
          <p:cNvSpPr>
            <a:spLocks noGrp="1"/>
          </p:cNvSpPr>
          <p:nvPr>
            <p:ph idx="4294967295"/>
          </p:nvPr>
        </p:nvSpPr>
        <p:spPr>
          <a:xfrm>
            <a:off x="1267325" y="1302786"/>
            <a:ext cx="9849853" cy="4860271"/>
          </a:xfrm>
        </p:spPr>
        <p:txBody>
          <a:bodyPr rtlCol="0">
            <a:noAutofit/>
          </a:bodyPr>
          <a:lstStyle/>
          <a:p>
            <a:pPr marL="0" indent="0">
              <a:buNone/>
            </a:pPr>
            <a:r>
              <a:rPr lang="sl-SI" sz="2400" b="1" dirty="0">
                <a:solidFill>
                  <a:schemeClr val="accent1"/>
                </a:solidFill>
              </a:rPr>
              <a:t>2 Prepovedano oglaševanja na vseh namenskih rabah prostora, razen na stavbnih zemljiščih (regulirajo občine):</a:t>
            </a:r>
          </a:p>
          <a:p>
            <a:pPr marL="0" indent="0">
              <a:buNone/>
            </a:pPr>
            <a:endParaRPr lang="sl-SI" sz="2400" dirty="0">
              <a:solidFill>
                <a:schemeClr val="accent1"/>
              </a:solidFill>
            </a:endParaRPr>
          </a:p>
          <a:p>
            <a:pPr lvl="0">
              <a:buFont typeface="Wingdings" panose="05000000000000000000" pitchFamily="2" charset="2"/>
              <a:buChar char="Ø"/>
            </a:pPr>
            <a:r>
              <a:rPr lang="sl-SI" sz="2000" dirty="0">
                <a:solidFill>
                  <a:schemeClr val="tx1">
                    <a:lumMod val="75000"/>
                  </a:schemeClr>
                </a:solidFill>
              </a:rPr>
              <a:t>Inšpekcijski nadzor: </a:t>
            </a:r>
            <a:r>
              <a:rPr lang="sl-SI" sz="2000" b="1" dirty="0">
                <a:solidFill>
                  <a:schemeClr val="tx1">
                    <a:lumMod val="75000"/>
                  </a:schemeClr>
                </a:solidFill>
              </a:rPr>
              <a:t>občinski inšpektor </a:t>
            </a:r>
            <a:r>
              <a:rPr lang="sl-SI" sz="2000" dirty="0">
                <a:solidFill>
                  <a:schemeClr val="tx1">
                    <a:lumMod val="75000"/>
                  </a:schemeClr>
                </a:solidFill>
              </a:rPr>
              <a:t>(če gre za enostaven objekt: 8. člen GZ-1; če gre za </a:t>
            </a:r>
            <a:r>
              <a:rPr lang="sl-SI" sz="2000" dirty="0" err="1">
                <a:solidFill>
                  <a:schemeClr val="tx1">
                    <a:lumMod val="75000"/>
                  </a:schemeClr>
                </a:solidFill>
              </a:rPr>
              <a:t>negradbeni</a:t>
            </a:r>
            <a:r>
              <a:rPr lang="sl-SI" sz="2000" dirty="0">
                <a:solidFill>
                  <a:schemeClr val="tx1">
                    <a:lumMod val="75000"/>
                  </a:schemeClr>
                </a:solidFill>
              </a:rPr>
              <a:t> poseg: (3) odstavek 285. člena) </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lvl="1">
              <a:buFontTx/>
              <a:buChar char="-"/>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sz="2000" dirty="0">
              <a:solidFill>
                <a:schemeClr val="tx1">
                  <a:lumMod val="75000"/>
                </a:schemeClr>
              </a:solidFill>
            </a:endParaRPr>
          </a:p>
        </p:txBody>
      </p:sp>
    </p:spTree>
    <p:extLst>
      <p:ext uri="{BB962C8B-B14F-4D97-AF65-F5344CB8AC3E}">
        <p14:creationId xmlns:p14="http://schemas.microsoft.com/office/powerpoint/2010/main" val="17873211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174DF-9FBF-072D-78A0-E0F0A7420BA0}"/>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1448FA03-F308-F0D4-DBED-8CDC6459BA72}"/>
              </a:ext>
            </a:extLst>
          </p:cNvPr>
          <p:cNvSpPr>
            <a:spLocks noGrp="1"/>
          </p:cNvSpPr>
          <p:nvPr>
            <p:ph idx="4294967295"/>
          </p:nvPr>
        </p:nvSpPr>
        <p:spPr>
          <a:xfrm>
            <a:off x="1331495" y="1395688"/>
            <a:ext cx="9705473" cy="4860271"/>
          </a:xfrm>
        </p:spPr>
        <p:txBody>
          <a:bodyPr rtlCol="0">
            <a:noAutofit/>
          </a:bodyPr>
          <a:lstStyle/>
          <a:p>
            <a:pPr marL="0" indent="0">
              <a:buNone/>
            </a:pPr>
            <a:r>
              <a:rPr lang="sl-SI" sz="2800" b="1" dirty="0">
                <a:solidFill>
                  <a:schemeClr val="accent2"/>
                </a:solidFill>
              </a:rPr>
              <a:t>INŠPEKCIJSKI NADZOR (285. člen)</a:t>
            </a:r>
          </a:p>
          <a:p>
            <a:pPr marL="0" indent="0">
              <a:buNone/>
            </a:pPr>
            <a:endParaRPr lang="sl-SI" sz="2400" dirty="0">
              <a:solidFill>
                <a:schemeClr val="tx1">
                  <a:lumMod val="75000"/>
                </a:schemeClr>
              </a:solidFill>
            </a:endParaRPr>
          </a:p>
          <a:p>
            <a:pPr marL="0" indent="0">
              <a:buNone/>
            </a:pPr>
            <a:r>
              <a:rPr lang="sl-SI" sz="2400" b="1" dirty="0">
                <a:solidFill>
                  <a:schemeClr val="accent1"/>
                </a:solidFill>
              </a:rPr>
              <a:t>Občinski inšpektor je pristojen za inšpekcijski nadzor nad:</a:t>
            </a:r>
          </a:p>
          <a:p>
            <a:pPr lvl="0">
              <a:buFont typeface="Wingdings" panose="05000000000000000000" pitchFamily="2" charset="2"/>
              <a:buChar char="Ø"/>
            </a:pPr>
            <a:r>
              <a:rPr lang="sl-SI" sz="2000" dirty="0">
                <a:solidFill>
                  <a:schemeClr val="tx1">
                    <a:lumMod val="75000"/>
                  </a:schemeClr>
                </a:solidFill>
              </a:rPr>
              <a:t>skladnostjo izvajanja vseh </a:t>
            </a:r>
            <a:r>
              <a:rPr lang="sl-SI" sz="2000" dirty="0" err="1">
                <a:solidFill>
                  <a:schemeClr val="tx1">
                    <a:lumMod val="75000"/>
                  </a:schemeClr>
                </a:solidFill>
              </a:rPr>
              <a:t>negradbenih</a:t>
            </a:r>
            <a:r>
              <a:rPr lang="sl-SI" sz="2000" dirty="0">
                <a:solidFill>
                  <a:schemeClr val="tx1">
                    <a:lumMod val="75000"/>
                  </a:schemeClr>
                </a:solidFill>
              </a:rPr>
              <a:t> posegov v prostor z neposredno uporabnimi temeljnimi pravili urejanja prostora v skladu s tem zakonom, s podrobnejšimi pravili urejanja prostora in z občinskim PIA,</a:t>
            </a:r>
          </a:p>
          <a:p>
            <a:pPr lvl="0">
              <a:buFont typeface="Wingdings" panose="05000000000000000000" pitchFamily="2" charset="2"/>
              <a:buChar char="Ø"/>
            </a:pPr>
            <a:r>
              <a:rPr lang="sl-SI" sz="2000" dirty="0">
                <a:solidFill>
                  <a:schemeClr val="tx1">
                    <a:lumMod val="75000"/>
                  </a:schemeClr>
                </a:solidFill>
              </a:rPr>
              <a:t>priglasitvijo nameravane izvedbe posega v prostor, kadar je ta predpisana, in izvajanjem posegov v prostor v skladu z njo,</a:t>
            </a:r>
          </a:p>
          <a:p>
            <a:pPr lvl="0">
              <a:buFont typeface="Wingdings" panose="05000000000000000000" pitchFamily="2" charset="2"/>
              <a:buChar char="Ø"/>
            </a:pPr>
            <a:r>
              <a:rPr lang="sl-SI" sz="2000" b="1" dirty="0">
                <a:solidFill>
                  <a:schemeClr val="tx1">
                    <a:lumMod val="75000"/>
                  </a:schemeClr>
                </a:solidFill>
              </a:rPr>
              <a:t>prenehanjem izvajanja začasnih posegov v prostor kot začasna raba, po preteku predpisanega časa za njihovo postavitev in uporabo.</a:t>
            </a:r>
          </a:p>
          <a:p>
            <a:pPr marL="0" indent="0">
              <a:buNone/>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4891591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6B7E9-FEB6-598D-AE9D-AC0545DE83CA}"/>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2FAEA98B-A398-0E0E-8441-96BC5D4AF93C}"/>
              </a:ext>
            </a:extLst>
          </p:cNvPr>
          <p:cNvSpPr>
            <a:spLocks noGrp="1"/>
          </p:cNvSpPr>
          <p:nvPr>
            <p:ph idx="4294967295"/>
          </p:nvPr>
        </p:nvSpPr>
        <p:spPr>
          <a:xfrm>
            <a:off x="1347537" y="1302785"/>
            <a:ext cx="9711527" cy="4408204"/>
          </a:xfrm>
        </p:spPr>
        <p:txBody>
          <a:bodyPr rtlCol="0">
            <a:noAutofit/>
          </a:bodyPr>
          <a:lstStyle/>
          <a:p>
            <a:pPr marL="0" indent="0">
              <a:buNone/>
            </a:pPr>
            <a:r>
              <a:rPr lang="sl-SI" sz="2800" b="1" dirty="0">
                <a:solidFill>
                  <a:schemeClr val="accent2"/>
                </a:solidFill>
              </a:rPr>
              <a:t>DRŽAVNI PROSTORSKI NAČRTI</a:t>
            </a:r>
          </a:p>
          <a:p>
            <a:pPr marL="0" indent="0">
              <a:buNone/>
            </a:pPr>
            <a:r>
              <a:rPr lang="sl-SI" sz="2800" b="1" dirty="0">
                <a:solidFill>
                  <a:schemeClr val="accent2"/>
                </a:solidFill>
              </a:rPr>
              <a:t>Ključne spremembe</a:t>
            </a:r>
          </a:p>
          <a:p>
            <a:pPr marL="0" indent="0">
              <a:buNone/>
            </a:pPr>
            <a:endParaRPr lang="sl-SI" sz="2400" dirty="0">
              <a:solidFill>
                <a:schemeClr val="tx1">
                  <a:lumMod val="75000"/>
                </a:schemeClr>
              </a:solidFill>
            </a:endParaRPr>
          </a:p>
          <a:p>
            <a:pPr>
              <a:buFont typeface="Wingdings" panose="05000000000000000000" pitchFamily="2" charset="2"/>
              <a:buChar char="Ø"/>
            </a:pPr>
            <a:r>
              <a:rPr lang="sl-SI" sz="2400" b="1" dirty="0">
                <a:solidFill>
                  <a:schemeClr val="accent1"/>
                </a:solidFill>
              </a:rPr>
              <a:t>Več odgovornosti na pobudniku (MZI, MOPE, …).</a:t>
            </a:r>
          </a:p>
          <a:p>
            <a:pPr>
              <a:buFont typeface="Wingdings" panose="05000000000000000000" pitchFamily="2" charset="2"/>
              <a:buChar char="Ø"/>
            </a:pPr>
            <a:r>
              <a:rPr lang="sl-SI" sz="2400" b="1" dirty="0">
                <a:solidFill>
                  <a:schemeClr val="accent1"/>
                </a:solidFill>
              </a:rPr>
              <a:t>Možnost končanja priprave DPN, če pobudnik ni aktiven.</a:t>
            </a:r>
          </a:p>
          <a:p>
            <a:pPr>
              <a:buFont typeface="Wingdings" panose="05000000000000000000" pitchFamily="2" charset="2"/>
              <a:buChar char="Ø"/>
            </a:pPr>
            <a:r>
              <a:rPr lang="sl-SI" sz="2400" b="1" dirty="0">
                <a:solidFill>
                  <a:schemeClr val="accent1"/>
                </a:solidFill>
              </a:rPr>
              <a:t>Ukinitev projektnih skupin.</a:t>
            </a:r>
          </a:p>
          <a:p>
            <a:pPr>
              <a:buFont typeface="Wingdings" panose="05000000000000000000" pitchFamily="2" charset="2"/>
              <a:buChar char="Ø"/>
            </a:pPr>
            <a:r>
              <a:rPr lang="sl-SI" sz="2400" b="1" dirty="0">
                <a:solidFill>
                  <a:schemeClr val="accent1"/>
                </a:solidFill>
              </a:rPr>
              <a:t>Še večja integracija CPVO.</a:t>
            </a:r>
          </a:p>
          <a:p>
            <a:pPr>
              <a:buFont typeface="Wingdings" panose="05000000000000000000" pitchFamily="2" charset="2"/>
              <a:buChar char="Ø"/>
            </a:pPr>
            <a:r>
              <a:rPr lang="sl-SI" sz="2400" b="1" dirty="0">
                <a:solidFill>
                  <a:schemeClr val="accent1"/>
                </a:solidFill>
              </a:rPr>
              <a:t>Sodelovanje NUP na enak način kot pri OPN.</a:t>
            </a:r>
          </a:p>
          <a:p>
            <a:pPr>
              <a:buFont typeface="Wingdings" panose="05000000000000000000" pitchFamily="2" charset="2"/>
              <a:buChar char="Ø"/>
            </a:pPr>
            <a:r>
              <a:rPr lang="sl-SI" sz="2400" b="1" dirty="0">
                <a:solidFill>
                  <a:schemeClr val="accent1"/>
                </a:solidFill>
              </a:rPr>
              <a:t>Vsi tekoči postopki se nadaljujejo in končajo po ZUreP-3.</a:t>
            </a:r>
          </a:p>
          <a:p>
            <a:pPr>
              <a:buFont typeface="Wingdings" panose="05000000000000000000" pitchFamily="2" charset="2"/>
              <a:buChar char="Ø"/>
            </a:pPr>
            <a:r>
              <a:rPr lang="sl-SI" sz="2400" b="1" dirty="0">
                <a:solidFill>
                  <a:schemeClr val="accent1"/>
                </a:solidFill>
              </a:rPr>
              <a:t>Poskus, da postane uredba o najustreznejši varianti realna opcija.</a:t>
            </a:r>
            <a:endParaRPr lang="sl-SI" sz="2400" dirty="0">
              <a:solidFill>
                <a:schemeClr val="accent1"/>
              </a:solidFill>
            </a:endParaRPr>
          </a:p>
          <a:p>
            <a:pPr>
              <a:buFont typeface="Wingdings" panose="05000000000000000000" pitchFamily="2" charset="2"/>
              <a:buChar char="Ø"/>
            </a:pPr>
            <a:endParaRPr lang="sl-SI" sz="2400" b="1" dirty="0">
              <a:solidFill>
                <a:schemeClr val="accent1"/>
              </a:solidFill>
            </a:endParaRPr>
          </a:p>
          <a:p>
            <a:pPr>
              <a:buFont typeface="Wingdings" panose="05000000000000000000" pitchFamily="2" charset="2"/>
              <a:buChar char="Ø"/>
            </a:pPr>
            <a:endParaRPr lang="sl-SI" sz="2400" b="1" dirty="0">
              <a:solidFill>
                <a:schemeClr val="accent1"/>
              </a:solidFill>
            </a:endParaRP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39587625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F0C17-745E-DFBE-8832-4F5F48E0E9D1}"/>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0E147E19-B59F-71CB-E924-93486ABB92E8}"/>
              </a:ext>
            </a:extLst>
          </p:cNvPr>
          <p:cNvSpPr>
            <a:spLocks noGrp="1"/>
          </p:cNvSpPr>
          <p:nvPr>
            <p:ph idx="4294967295"/>
          </p:nvPr>
        </p:nvSpPr>
        <p:spPr>
          <a:xfrm>
            <a:off x="1347537" y="1302785"/>
            <a:ext cx="9448799" cy="4408204"/>
          </a:xfrm>
        </p:spPr>
        <p:txBody>
          <a:bodyPr rtlCol="0">
            <a:noAutofit/>
          </a:bodyPr>
          <a:lstStyle/>
          <a:p>
            <a:pPr marL="0" indent="0">
              <a:buNone/>
            </a:pPr>
            <a:r>
              <a:rPr lang="sl-SI" sz="2800" b="1" dirty="0">
                <a:solidFill>
                  <a:schemeClr val="accent2"/>
                </a:solidFill>
              </a:rPr>
              <a:t>DRŽAVNI PROSTORSKI NAČRTI</a:t>
            </a:r>
          </a:p>
          <a:p>
            <a:pPr marL="0" indent="0">
              <a:buNone/>
            </a:pPr>
            <a:endParaRPr lang="sl-SI" sz="2800" b="1" dirty="0">
              <a:solidFill>
                <a:schemeClr val="accent2"/>
              </a:solidFill>
            </a:endParaRPr>
          </a:p>
          <a:p>
            <a:pPr marL="0" indent="0">
              <a:buNone/>
            </a:pPr>
            <a:r>
              <a:rPr lang="sl-SI" sz="2800" b="1" dirty="0">
                <a:solidFill>
                  <a:schemeClr val="accent1"/>
                </a:solidFill>
              </a:rPr>
              <a:t>Prostorske ureditve državnega pomena (53. člen)</a:t>
            </a:r>
          </a:p>
          <a:p>
            <a:pPr lvl="0">
              <a:buFont typeface="Wingdings" panose="05000000000000000000" pitchFamily="2" charset="2"/>
              <a:buChar char="Ø"/>
            </a:pPr>
            <a:r>
              <a:rPr lang="sl-SI" sz="2000" dirty="0">
                <a:solidFill>
                  <a:schemeClr val="tx1">
                    <a:lumMod val="75000"/>
                  </a:schemeClr>
                </a:solidFill>
              </a:rPr>
              <a:t>samo AC, HC in glavne ceste (nič več ceste na razvojnih oseh in samostojna varovana parkirišča),</a:t>
            </a:r>
          </a:p>
          <a:p>
            <a:pPr lvl="0">
              <a:buFont typeface="Wingdings" panose="05000000000000000000" pitchFamily="2" charset="2"/>
              <a:buChar char="Ø"/>
            </a:pPr>
            <a:r>
              <a:rPr lang="sl-SI" sz="2000" dirty="0">
                <a:solidFill>
                  <a:schemeClr val="tx1">
                    <a:lumMod val="75000"/>
                  </a:schemeClr>
                </a:solidFill>
              </a:rPr>
              <a:t>glavne in regionalne železniške proge (nič več železniške postaje),</a:t>
            </a:r>
          </a:p>
          <a:p>
            <a:pPr lvl="0">
              <a:buFont typeface="Wingdings" panose="05000000000000000000" pitchFamily="2" charset="2"/>
              <a:buChar char="Ø"/>
            </a:pPr>
            <a:r>
              <a:rPr lang="sl-SI" sz="2000" dirty="0">
                <a:solidFill>
                  <a:schemeClr val="tx1">
                    <a:lumMod val="75000"/>
                  </a:schemeClr>
                </a:solidFill>
              </a:rPr>
              <a:t>vse elektrarne nad 10 MW,</a:t>
            </a:r>
          </a:p>
          <a:p>
            <a:pPr lvl="0">
              <a:buFont typeface="Wingdings" panose="05000000000000000000" pitchFamily="2" charset="2"/>
              <a:buChar char="Ø"/>
            </a:pPr>
            <a:r>
              <a:rPr lang="sl-SI" sz="2000" dirty="0">
                <a:solidFill>
                  <a:schemeClr val="tx1">
                    <a:lumMod val="75000"/>
                  </a:schemeClr>
                </a:solidFill>
              </a:rPr>
              <a:t>nič več vodni zadrževalniki nad 1 mio m3,</a:t>
            </a:r>
          </a:p>
          <a:p>
            <a:pPr lvl="0">
              <a:buFont typeface="Wingdings" panose="05000000000000000000" pitchFamily="2" charset="2"/>
              <a:buChar char="Ø"/>
            </a:pPr>
            <a:r>
              <a:rPr lang="sl-SI" sz="2000" dirty="0">
                <a:solidFill>
                  <a:schemeClr val="tx1">
                    <a:lumMod val="75000"/>
                  </a:schemeClr>
                </a:solidFill>
              </a:rPr>
              <a:t>strateške mejne točke na kopenskih mejah in mejni prehodi na letališčih in pristaniščih (predpisi, ki urejajo nadzor državne meje),</a:t>
            </a:r>
          </a:p>
          <a:p>
            <a:pPr lvl="0">
              <a:buFont typeface="Wingdings" panose="05000000000000000000" pitchFamily="2" charset="2"/>
              <a:buChar char="Ø"/>
            </a:pPr>
            <a:r>
              <a:rPr lang="sl-SI" sz="2000" dirty="0">
                <a:solidFill>
                  <a:schemeClr val="tx1">
                    <a:lumMod val="75000"/>
                  </a:schemeClr>
                </a:solidFill>
              </a:rPr>
              <a:t>vlada, lahko odloči, da je PUDP tudi ureditev, ki je zaradi varnostnih značilnosti pomembna za razvoj RS (poleg gospodarskih, socialnih, kulturnih in varstvenih).</a:t>
            </a:r>
          </a:p>
          <a:p>
            <a:pPr>
              <a:buFont typeface="Wingdings" panose="05000000000000000000" pitchFamily="2" charset="2"/>
              <a:buChar char="Ø"/>
            </a:pPr>
            <a:endParaRPr lang="sl-SI" sz="2400" b="1" dirty="0">
              <a:solidFill>
                <a:schemeClr val="accent1"/>
              </a:solidFill>
            </a:endParaRP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34471698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AF51F-B38A-708F-CEBC-18AD7DB6DEF1}"/>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D969794E-F291-1AD3-24B5-0D996B9CAD2B}"/>
              </a:ext>
            </a:extLst>
          </p:cNvPr>
          <p:cNvSpPr>
            <a:spLocks noGrp="1"/>
          </p:cNvSpPr>
          <p:nvPr>
            <p:ph idx="4294967295"/>
          </p:nvPr>
        </p:nvSpPr>
        <p:spPr>
          <a:xfrm>
            <a:off x="1347537" y="1302785"/>
            <a:ext cx="9448799" cy="4408204"/>
          </a:xfrm>
        </p:spPr>
        <p:txBody>
          <a:bodyPr rtlCol="0">
            <a:noAutofit/>
          </a:bodyPr>
          <a:lstStyle/>
          <a:p>
            <a:pPr marL="0" indent="0" algn="ctr">
              <a:buNone/>
            </a:pPr>
            <a:endParaRPr lang="sl-SI" sz="2800" b="1" dirty="0">
              <a:solidFill>
                <a:schemeClr val="accent2"/>
              </a:solidFill>
            </a:endParaRPr>
          </a:p>
          <a:p>
            <a:pPr marL="0" indent="0" algn="ctr">
              <a:buNone/>
            </a:pPr>
            <a:endParaRPr lang="sl-SI" sz="2800" b="1" dirty="0">
              <a:solidFill>
                <a:schemeClr val="accent2"/>
              </a:solidFill>
            </a:endParaRPr>
          </a:p>
          <a:p>
            <a:pPr marL="0" indent="0" algn="ctr">
              <a:buNone/>
            </a:pPr>
            <a:endParaRPr lang="sl-SI" sz="2800" b="1" dirty="0">
              <a:solidFill>
                <a:schemeClr val="accent2"/>
              </a:solidFill>
            </a:endParaRPr>
          </a:p>
          <a:p>
            <a:pPr marL="0" indent="0" algn="ctr">
              <a:buNone/>
            </a:pPr>
            <a:r>
              <a:rPr lang="sl-SI" sz="2800" b="1" dirty="0">
                <a:solidFill>
                  <a:schemeClr val="accent2"/>
                </a:solidFill>
              </a:rPr>
              <a:t>Hvala za pozornost.</a:t>
            </a:r>
            <a:endParaRPr lang="sl-SI" sz="2400" b="1" dirty="0">
              <a:solidFill>
                <a:schemeClr val="accent1"/>
              </a:solidFill>
            </a:endParaRP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17006695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00467DD4-D555-4496-8D3F-C061BE9CBF6B}"/>
              </a:ext>
            </a:extLst>
          </p:cNvPr>
          <p:cNvSpPr>
            <a:spLocks noGrp="1"/>
          </p:cNvSpPr>
          <p:nvPr>
            <p:ph type="ctrTitle"/>
          </p:nvPr>
        </p:nvSpPr>
        <p:spPr bwMode="auto">
          <a:xfrm>
            <a:off x="2495550" y="1547812"/>
            <a:ext cx="7200900" cy="1881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lgn="ctr"/>
            <a:r>
              <a:rPr lang="sl-SI" altLang="sl-SI" dirty="0">
                <a:solidFill>
                  <a:schemeClr val="accent5">
                    <a:lumMod val="75000"/>
                  </a:schemeClr>
                </a:solidFill>
                <a:latin typeface="Republika" panose="02000506040000020004" pitchFamily="2" charset="-18"/>
              </a:rPr>
              <a:t>Novela ZUreP-3C</a:t>
            </a:r>
            <a:br>
              <a:rPr lang="sl-SI" altLang="sl-SI" dirty="0">
                <a:solidFill>
                  <a:schemeClr val="accent5">
                    <a:lumMod val="75000"/>
                  </a:schemeClr>
                </a:solidFill>
                <a:latin typeface="Republika" panose="02000506040000020004" pitchFamily="2" charset="-18"/>
              </a:rPr>
            </a:br>
            <a:br>
              <a:rPr lang="sl-SI" altLang="sl-SI" dirty="0">
                <a:solidFill>
                  <a:schemeClr val="accent5">
                    <a:lumMod val="75000"/>
                  </a:schemeClr>
                </a:solidFill>
                <a:latin typeface="Republika" panose="02000506040000020004" pitchFamily="2" charset="-18"/>
              </a:rPr>
            </a:br>
            <a:r>
              <a:rPr lang="sl-SI" altLang="sl-SI" dirty="0">
                <a:solidFill>
                  <a:schemeClr val="accent5">
                    <a:lumMod val="75000"/>
                  </a:schemeClr>
                </a:solidFill>
                <a:latin typeface="Republika" panose="02000506040000020004" pitchFamily="2" charset="-18"/>
              </a:rPr>
              <a:t>Učinkovitejše in fleksibilnejše prostorsko načrtovanje</a:t>
            </a:r>
            <a:br>
              <a:rPr lang="sl-SI" altLang="sl-SI" dirty="0">
                <a:solidFill>
                  <a:schemeClr val="accent5">
                    <a:lumMod val="75000"/>
                  </a:schemeClr>
                </a:solidFill>
                <a:latin typeface="Republika" panose="02000506040000020004" pitchFamily="2" charset="-18"/>
              </a:rPr>
            </a:br>
            <a:r>
              <a:rPr lang="sl-SI" altLang="sl-SI" sz="2800" dirty="0">
                <a:solidFill>
                  <a:schemeClr val="accent5">
                    <a:lumMod val="75000"/>
                  </a:schemeClr>
                </a:solidFill>
                <a:latin typeface="Republika" panose="02000506040000020004" pitchFamily="2" charset="-18"/>
              </a:rPr>
              <a:t>2. del</a:t>
            </a:r>
            <a:br>
              <a:rPr lang="sl-SI" altLang="sl-SI" sz="3600" dirty="0">
                <a:solidFill>
                  <a:schemeClr val="accent5">
                    <a:lumMod val="75000"/>
                  </a:schemeClr>
                </a:solidFill>
                <a:latin typeface="Republika" panose="02000506040000020004" pitchFamily="2" charset="-18"/>
              </a:rPr>
            </a:br>
            <a:br>
              <a:rPr lang="sl-SI" altLang="sl-SI" sz="3600" dirty="0">
                <a:solidFill>
                  <a:schemeClr val="accent5">
                    <a:lumMod val="75000"/>
                  </a:schemeClr>
                </a:solidFill>
                <a:latin typeface="Republika" panose="02000506040000020004" pitchFamily="2" charset="-18"/>
              </a:rPr>
            </a:br>
            <a:r>
              <a:rPr lang="sl-SI" altLang="sl-SI" sz="2000" dirty="0">
                <a:solidFill>
                  <a:schemeClr val="tx1">
                    <a:lumMod val="75000"/>
                  </a:schemeClr>
                </a:solidFill>
                <a:latin typeface="Republika" panose="02000506040000020004" pitchFamily="2" charset="-18"/>
              </a:rPr>
              <a:t>Marjetka Čuš</a:t>
            </a:r>
            <a:br>
              <a:rPr lang="sl-SI" altLang="sl-SI" sz="2000" dirty="0">
                <a:solidFill>
                  <a:schemeClr val="tx1">
                    <a:lumMod val="75000"/>
                  </a:schemeClr>
                </a:solidFill>
                <a:latin typeface="Republika" panose="02000506040000020004" pitchFamily="2" charset="-18"/>
              </a:rPr>
            </a:br>
            <a:br>
              <a:rPr lang="sl-SI" altLang="sl-SI" sz="2000" dirty="0">
                <a:solidFill>
                  <a:schemeClr val="tx1">
                    <a:lumMod val="75000"/>
                  </a:schemeClr>
                </a:solidFill>
                <a:latin typeface="Republika" panose="02000506040000020004" pitchFamily="2" charset="-18"/>
              </a:rPr>
            </a:br>
            <a:r>
              <a:rPr lang="sl-SI" altLang="sl-SI" sz="2000" b="0" dirty="0">
                <a:solidFill>
                  <a:schemeClr val="tx1">
                    <a:lumMod val="75000"/>
                  </a:schemeClr>
                </a:solidFill>
                <a:latin typeface="Republika" panose="02000506040000020004" pitchFamily="2" charset="-18"/>
              </a:rPr>
              <a:t>Direktorat za prostor in graditev</a:t>
            </a:r>
            <a:br>
              <a:rPr lang="sl-SI" altLang="sl-SI" sz="2000" b="0" dirty="0">
                <a:solidFill>
                  <a:schemeClr val="tx1">
                    <a:lumMod val="75000"/>
                  </a:schemeClr>
                </a:solidFill>
                <a:latin typeface="Republika" panose="02000506040000020004" pitchFamily="2" charset="-18"/>
              </a:rPr>
            </a:br>
            <a:r>
              <a:rPr lang="sl-SI" altLang="sl-SI" sz="2000" b="0" dirty="0">
                <a:solidFill>
                  <a:schemeClr val="tx1">
                    <a:lumMod val="75000"/>
                  </a:schemeClr>
                </a:solidFill>
                <a:latin typeface="Republika" panose="02000506040000020004" pitchFamily="2" charset="-18"/>
              </a:rPr>
              <a:t>Sektor za sistem prostora in graditve</a:t>
            </a:r>
            <a:br>
              <a:rPr lang="sl-SI" altLang="sl-SI" sz="2000" b="0" dirty="0">
                <a:solidFill>
                  <a:schemeClr val="tx1">
                    <a:lumMod val="75000"/>
                  </a:schemeClr>
                </a:solidFill>
                <a:latin typeface="Republika" panose="02000506040000020004" pitchFamily="2" charset="-18"/>
              </a:rPr>
            </a:br>
            <a:r>
              <a:rPr lang="sl-SI" altLang="sl-SI" sz="2000" b="0" dirty="0">
                <a:solidFill>
                  <a:schemeClr val="tx1">
                    <a:lumMod val="75000"/>
                  </a:schemeClr>
                </a:solidFill>
                <a:latin typeface="Republika" panose="02000506040000020004" pitchFamily="2" charset="-18"/>
              </a:rPr>
              <a:t>3. november 2025</a:t>
            </a:r>
            <a:br>
              <a:rPr lang="sl-SI" altLang="sl-SI" sz="2400" dirty="0">
                <a:solidFill>
                  <a:schemeClr val="tx1">
                    <a:lumMod val="75000"/>
                  </a:schemeClr>
                </a:solidFill>
                <a:latin typeface="Republika" panose="02000506040000020004" pitchFamily="2" charset="-18"/>
              </a:rPr>
            </a:br>
            <a:br>
              <a:rPr lang="sl-SI" altLang="sl-SI" sz="2000" dirty="0">
                <a:solidFill>
                  <a:schemeClr val="tx1">
                    <a:lumMod val="50000"/>
                  </a:schemeClr>
                </a:solidFill>
                <a:latin typeface="Republika" panose="02000506040000020004" pitchFamily="2" charset="-18"/>
              </a:rPr>
            </a:br>
            <a:br>
              <a:rPr lang="sl-SI" altLang="sl-SI" dirty="0">
                <a:solidFill>
                  <a:schemeClr val="tx1">
                    <a:lumMod val="50000"/>
                  </a:schemeClr>
                </a:solidFill>
                <a:latin typeface="Republika" panose="02000506040000020004" pitchFamily="2" charset="-18"/>
              </a:rPr>
            </a:br>
            <a:br>
              <a:rPr lang="sl-SI" altLang="sl-SI" sz="2400" dirty="0">
                <a:solidFill>
                  <a:schemeClr val="tx1">
                    <a:lumMod val="50000"/>
                  </a:schemeClr>
                </a:solidFill>
                <a:latin typeface="Republika" panose="02000506040000020004" pitchFamily="2" charset="-18"/>
              </a:rPr>
            </a:br>
            <a:br>
              <a:rPr lang="sl-SI" altLang="sl-SI" dirty="0">
                <a:solidFill>
                  <a:schemeClr val="tx1">
                    <a:lumMod val="50000"/>
                  </a:schemeClr>
                </a:solidFill>
                <a:latin typeface="Republika" panose="02000506040000020004" pitchFamily="2" charset="-18"/>
              </a:rPr>
            </a:br>
            <a:endParaRPr lang="en-US" altLang="sl-SI" sz="2400" dirty="0">
              <a:solidFill>
                <a:schemeClr val="tx1">
                  <a:lumMod val="50000"/>
                </a:schemeClr>
              </a:solidFill>
              <a:latin typeface="Republika" panose="02000506040000020004" pitchFamily="2" charset="-18"/>
            </a:endParaRPr>
          </a:p>
        </p:txBody>
      </p:sp>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58012D9-B340-1B62-3244-1D5E6649FD65}"/>
              </a:ext>
            </a:extLst>
          </p:cNvPr>
          <p:cNvSpPr>
            <a:spLocks noGrp="1"/>
          </p:cNvSpPr>
          <p:nvPr>
            <p:ph type="title"/>
          </p:nvPr>
        </p:nvSpPr>
        <p:spPr>
          <a:xfrm>
            <a:off x="1295400" y="1547813"/>
            <a:ext cx="997068" cy="430887"/>
          </a:xfrm>
        </p:spPr>
        <p:txBody>
          <a:bodyPr/>
          <a:lstStyle/>
          <a:p>
            <a:pPr>
              <a:spcBef>
                <a:spcPct val="20000"/>
              </a:spcBef>
            </a:pPr>
            <a:r>
              <a:rPr lang="sl-SI" sz="2800" b="1" dirty="0">
                <a:solidFill>
                  <a:schemeClr val="accent2"/>
                </a:solidFill>
                <a:ea typeface="+mn-ea"/>
                <a:cs typeface="Arial" pitchFamily="34" charset="0"/>
              </a:rPr>
              <a:t>TEME</a:t>
            </a:r>
          </a:p>
        </p:txBody>
      </p:sp>
      <p:sp>
        <p:nvSpPr>
          <p:cNvPr id="3" name="Označba mesta besedila 2">
            <a:extLst>
              <a:ext uri="{FF2B5EF4-FFF2-40B4-BE49-F238E27FC236}">
                <a16:creationId xmlns:a16="http://schemas.microsoft.com/office/drawing/2014/main" id="{3812B38E-2251-40FC-0E69-8647A4A01EEE}"/>
              </a:ext>
            </a:extLst>
          </p:cNvPr>
          <p:cNvSpPr>
            <a:spLocks noGrp="1"/>
          </p:cNvSpPr>
          <p:nvPr>
            <p:ph type="body" sz="quarter" idx="13"/>
          </p:nvPr>
        </p:nvSpPr>
        <p:spPr>
          <a:xfrm>
            <a:off x="1295234" y="2638269"/>
            <a:ext cx="9601367" cy="3229131"/>
          </a:xfrm>
        </p:spPr>
        <p:txBody>
          <a:bodyPr/>
          <a:lstStyle/>
          <a:p>
            <a:pPr marL="0" marR="0" lvl="0" indent="0" algn="l" defTabSz="45085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sl-SI" sz="2400" b="1" i="0" u="none" strike="noStrike" kern="1200" cap="none" spc="0" normalizeH="0" baseline="0" noProof="0" dirty="0">
                <a:ln>
                  <a:noFill/>
                </a:ln>
                <a:solidFill>
                  <a:srgbClr val="4F81BD"/>
                </a:solidFill>
                <a:effectLst/>
                <a:uLnTx/>
                <a:uFillTx/>
                <a:latin typeface="Arial" pitchFamily="34" charset="0"/>
                <a:ea typeface="+mn-ea"/>
                <a:cs typeface="Arial" pitchFamily="34" charset="0"/>
              </a:rPr>
              <a:t>1.  	Svet za prostor</a:t>
            </a:r>
          </a:p>
          <a:p>
            <a:pPr marL="0" marR="0" lvl="0" indent="0" algn="l" defTabSz="45085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sl-SI" sz="2400" b="1" i="0" u="none" strike="noStrike" kern="1200" cap="none" spc="0" normalizeH="0" baseline="0" noProof="0" dirty="0">
                <a:ln>
                  <a:noFill/>
                </a:ln>
                <a:solidFill>
                  <a:srgbClr val="4F81BD"/>
                </a:solidFill>
                <a:effectLst/>
                <a:uLnTx/>
                <a:uFillTx/>
                <a:latin typeface="Arial" pitchFamily="34" charset="0"/>
                <a:ea typeface="+mn-ea"/>
                <a:cs typeface="Arial" pitchFamily="34" charset="0"/>
              </a:rPr>
              <a:t>2.  	</a:t>
            </a:r>
            <a:r>
              <a:rPr lang="sl-SI" sz="2400" b="1" dirty="0">
                <a:solidFill>
                  <a:srgbClr val="4F81BD"/>
                </a:solidFill>
              </a:rPr>
              <a:t>M</a:t>
            </a:r>
            <a:r>
              <a:rPr kumimoji="0" lang="sl-SI" sz="2400" b="1" i="0" u="none" strike="noStrike" kern="1200" cap="none" spc="0" normalizeH="0" baseline="0" noProof="0" dirty="0" err="1">
                <a:ln>
                  <a:noFill/>
                </a:ln>
                <a:solidFill>
                  <a:srgbClr val="4F81BD"/>
                </a:solidFill>
                <a:effectLst/>
                <a:uLnTx/>
                <a:uFillTx/>
                <a:latin typeface="Arial" pitchFamily="34" charset="0"/>
                <a:ea typeface="+mn-ea"/>
                <a:cs typeface="Arial" pitchFamily="34" charset="0"/>
              </a:rPr>
              <a:t>edresorska</a:t>
            </a:r>
            <a:r>
              <a:rPr kumimoji="0" lang="sl-SI" sz="2400" b="1" i="0" u="none" strike="noStrike" kern="1200" cap="none" spc="0" normalizeH="0" baseline="0" noProof="0" dirty="0">
                <a:ln>
                  <a:noFill/>
                </a:ln>
                <a:solidFill>
                  <a:srgbClr val="4F81BD"/>
                </a:solidFill>
                <a:effectLst/>
                <a:uLnTx/>
                <a:uFillTx/>
                <a:latin typeface="Arial" pitchFamily="34" charset="0"/>
                <a:ea typeface="+mn-ea"/>
                <a:cs typeface="Arial" pitchFamily="34" charset="0"/>
              </a:rPr>
              <a:t> skupina</a:t>
            </a:r>
          </a:p>
          <a:p>
            <a:pPr marL="0" marR="0" lvl="0" indent="0" algn="l" defTabSz="450850" rtl="0" eaLnBrk="1" fontAlgn="base" latinLnBrk="0" hangingPunct="1">
              <a:lnSpc>
                <a:spcPct val="100000"/>
              </a:lnSpc>
              <a:spcBef>
                <a:spcPct val="20000"/>
              </a:spcBef>
              <a:spcAft>
                <a:spcPct val="0"/>
              </a:spcAft>
              <a:buClrTx/>
              <a:buSzTx/>
              <a:buFont typeface="Arial" panose="020B0604020202020204" pitchFamily="34" charset="0"/>
              <a:buNone/>
              <a:tabLst/>
              <a:defRPr/>
            </a:pPr>
            <a:r>
              <a:rPr lang="sl-SI" sz="2400" b="1" dirty="0">
                <a:solidFill>
                  <a:srgbClr val="4F81BD"/>
                </a:solidFill>
              </a:rPr>
              <a:t>3. 	Novosti vloge ministrstva kot NUP</a:t>
            </a:r>
          </a:p>
          <a:p>
            <a:pPr marL="0" marR="0" lvl="0" indent="0" algn="l" defTabSz="45085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sl-SI" sz="2400" b="1" i="0" u="none" strike="noStrike" kern="1200" cap="none" spc="0" normalizeH="0" baseline="0" noProof="0" dirty="0">
                <a:ln>
                  <a:noFill/>
                </a:ln>
                <a:solidFill>
                  <a:srgbClr val="4F81BD"/>
                </a:solidFill>
                <a:effectLst/>
                <a:uLnTx/>
                <a:uFillTx/>
                <a:latin typeface="Arial" pitchFamily="34" charset="0"/>
                <a:ea typeface="+mn-ea"/>
                <a:cs typeface="Arial" pitchFamily="34" charset="0"/>
              </a:rPr>
              <a:t>4. 	Občinski urbanist</a:t>
            </a:r>
          </a:p>
          <a:p>
            <a:pPr marL="0" marR="0" lvl="0" indent="0" algn="l" defTabSz="450850" rtl="0" eaLnBrk="1" fontAlgn="base" latinLnBrk="0" hangingPunct="1">
              <a:lnSpc>
                <a:spcPct val="100000"/>
              </a:lnSpc>
              <a:spcBef>
                <a:spcPct val="20000"/>
              </a:spcBef>
              <a:spcAft>
                <a:spcPct val="0"/>
              </a:spcAft>
              <a:buClrTx/>
              <a:buSzTx/>
              <a:buFont typeface="Arial" panose="020B0604020202020204" pitchFamily="34" charset="0"/>
              <a:buNone/>
              <a:tabLst/>
              <a:defRPr/>
            </a:pPr>
            <a:r>
              <a:rPr lang="sl-SI" sz="2400" b="1" dirty="0">
                <a:solidFill>
                  <a:srgbClr val="4F81BD"/>
                </a:solidFill>
              </a:rPr>
              <a:t>5. 	Pravno varstvo pri prostorskem načrtovanju</a:t>
            </a:r>
            <a:endParaRPr kumimoji="0" lang="sl-SI" sz="2400" b="1" i="0" u="none" strike="noStrike" kern="1200" cap="none" spc="0" normalizeH="0" baseline="0" noProof="0" dirty="0">
              <a:ln>
                <a:noFill/>
              </a:ln>
              <a:solidFill>
                <a:srgbClr val="4F81BD"/>
              </a:solidFill>
              <a:effectLst/>
              <a:uLnTx/>
              <a:uFillTx/>
              <a:latin typeface="Arial" pitchFamily="34" charset="0"/>
              <a:ea typeface="+mn-ea"/>
              <a:cs typeface="Arial" pitchFamily="34" charset="0"/>
            </a:endParaRPr>
          </a:p>
          <a:p>
            <a:endParaRPr lang="sl-SI" sz="2400" b="1" dirty="0">
              <a:solidFill>
                <a:schemeClr val="accent1"/>
              </a:solidFill>
            </a:endParaRPr>
          </a:p>
        </p:txBody>
      </p:sp>
    </p:spTree>
    <p:extLst>
      <p:ext uri="{BB962C8B-B14F-4D97-AF65-F5344CB8AC3E}">
        <p14:creationId xmlns:p14="http://schemas.microsoft.com/office/powerpoint/2010/main" val="254829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6E85C-9352-3F41-5882-FCEB76CC10E6}"/>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DE3D3F81-6820-EAA4-68E4-FB7D8360E735}"/>
              </a:ext>
            </a:extLst>
          </p:cNvPr>
          <p:cNvSpPr>
            <a:spLocks noGrp="1"/>
          </p:cNvSpPr>
          <p:nvPr>
            <p:ph idx="4294967295"/>
          </p:nvPr>
        </p:nvSpPr>
        <p:spPr>
          <a:xfrm>
            <a:off x="1299411" y="1302785"/>
            <a:ext cx="9721515" cy="4408204"/>
          </a:xfrm>
        </p:spPr>
        <p:txBody>
          <a:bodyPr rtlCol="0">
            <a:noAutofit/>
          </a:bodyPr>
          <a:lstStyle/>
          <a:p>
            <a:pPr marL="0" indent="0">
              <a:buNone/>
            </a:pPr>
            <a:r>
              <a:rPr lang="sl-SI" sz="2800" b="1" dirty="0">
                <a:solidFill>
                  <a:schemeClr val="accent2"/>
                </a:solidFill>
              </a:rPr>
              <a:t>UREJANJE PROSTORA V OBČINI</a:t>
            </a:r>
          </a:p>
          <a:p>
            <a:pPr marL="0" indent="0">
              <a:buNone/>
            </a:pPr>
            <a:r>
              <a:rPr lang="sl-SI" sz="2800" b="1" dirty="0">
                <a:solidFill>
                  <a:schemeClr val="accent2"/>
                </a:solidFill>
              </a:rPr>
              <a:t>OBČINSKO PROSTORSKO NAČRTOVANJE</a:t>
            </a:r>
          </a:p>
          <a:p>
            <a:pPr marL="0" indent="0">
              <a:buNone/>
            </a:pPr>
            <a:endParaRPr lang="sl-SI" sz="2400" dirty="0">
              <a:solidFill>
                <a:schemeClr val="tx1">
                  <a:lumMod val="75000"/>
                </a:schemeClr>
              </a:solidFill>
            </a:endParaRPr>
          </a:p>
          <a:p>
            <a:pPr marL="0" indent="0">
              <a:buNone/>
            </a:pPr>
            <a:r>
              <a:rPr lang="sl-SI" sz="2800" b="1" dirty="0">
                <a:solidFill>
                  <a:schemeClr val="accent1"/>
                </a:solidFill>
              </a:rPr>
              <a:t>CILJ, ZASLEDOVAN Z NOVELO:</a:t>
            </a:r>
          </a:p>
          <a:p>
            <a:pPr marL="0" indent="0">
              <a:buNone/>
            </a:pPr>
            <a:r>
              <a:rPr lang="sl-SI" sz="2400" b="1" dirty="0">
                <a:solidFill>
                  <a:schemeClr val="accent1"/>
                </a:solidFill>
              </a:rPr>
              <a:t>omogočiti učinkovitejše odzivanje na potrebe v prostoru (razvojne in varstvene!)</a:t>
            </a:r>
          </a:p>
          <a:p>
            <a:pPr marL="0" indent="0">
              <a:buNone/>
            </a:pPr>
            <a:endParaRPr lang="sl-SI" sz="2400" b="1" dirty="0">
              <a:solidFill>
                <a:schemeClr val="accent1"/>
              </a:solidFill>
            </a:endParaRPr>
          </a:p>
          <a:p>
            <a:pPr>
              <a:buFont typeface="Wingdings" panose="05000000000000000000" pitchFamily="2" charset="2"/>
              <a:buChar char="Ø"/>
            </a:pPr>
            <a:r>
              <a:rPr lang="sl-SI" sz="2400" b="1" dirty="0">
                <a:solidFill>
                  <a:schemeClr val="accent1"/>
                </a:solidFill>
              </a:rPr>
              <a:t>Pripraviti in sprejeti OPN za celotno občino v dveh letih.</a:t>
            </a:r>
          </a:p>
          <a:p>
            <a:pPr>
              <a:buFont typeface="Wingdings" panose="05000000000000000000" pitchFamily="2" charset="2"/>
              <a:buChar char="Ø"/>
            </a:pPr>
            <a:r>
              <a:rPr lang="sl-SI" sz="2400" b="1" dirty="0">
                <a:solidFill>
                  <a:schemeClr val="accent1"/>
                </a:solidFill>
              </a:rPr>
              <a:t>Pripraviti in sprejeti manjše spremembe občinskih prostorskih načrtov v pol leta.</a:t>
            </a:r>
          </a:p>
          <a:p>
            <a:pPr>
              <a:buFont typeface="Wingdings" panose="05000000000000000000" pitchFamily="2" charset="2"/>
              <a:buChar char="Ø"/>
            </a:pPr>
            <a:r>
              <a:rPr lang="sl-SI" sz="2400" b="1" dirty="0">
                <a:solidFill>
                  <a:schemeClr val="accent1"/>
                </a:solidFill>
              </a:rPr>
              <a:t>Omogočiti potresno prenovo in univerzalno dostopnost </a:t>
            </a: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1562584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51973-CFD2-5066-9C91-CCF3B9B7D43E}"/>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F761885A-39C9-5759-3DA8-8BDB44E60064}"/>
              </a:ext>
            </a:extLst>
          </p:cNvPr>
          <p:cNvSpPr>
            <a:spLocks noGrp="1"/>
          </p:cNvSpPr>
          <p:nvPr>
            <p:ph idx="4294967295"/>
          </p:nvPr>
        </p:nvSpPr>
        <p:spPr>
          <a:xfrm>
            <a:off x="1328468" y="1302786"/>
            <a:ext cx="8539432" cy="4860271"/>
          </a:xfrm>
        </p:spPr>
        <p:txBody>
          <a:bodyPr rtlCol="0">
            <a:noAutofit/>
          </a:bodyPr>
          <a:lstStyle/>
          <a:p>
            <a:pPr marL="0" indent="0">
              <a:buNone/>
            </a:pPr>
            <a:r>
              <a:rPr lang="sl-SI" sz="2800" b="1" dirty="0">
                <a:solidFill>
                  <a:schemeClr val="accent2"/>
                </a:solidFill>
              </a:rPr>
              <a:t>SVET ZA PROSTOR IN MEDRESORSKA SKUPINA</a:t>
            </a:r>
          </a:p>
          <a:p>
            <a:pPr marL="0" indent="0">
              <a:buNone/>
            </a:pPr>
            <a:endParaRPr lang="sl-SI" sz="2800" b="1" dirty="0">
              <a:solidFill>
                <a:srgbClr val="C00000"/>
              </a:solidFill>
            </a:endParaRPr>
          </a:p>
          <a:p>
            <a:pPr marL="0" indent="0">
              <a:buNone/>
            </a:pPr>
            <a:r>
              <a:rPr lang="sl-SI" sz="2800" b="1" dirty="0">
                <a:solidFill>
                  <a:srgbClr val="C00000"/>
                </a:solidFill>
              </a:rPr>
              <a:t>Z novelo se vzpostavita:</a:t>
            </a:r>
          </a:p>
          <a:p>
            <a:pPr marL="0" indent="0">
              <a:buNone/>
            </a:pPr>
            <a:endParaRPr lang="sl-SI" sz="2800" b="1" dirty="0">
              <a:solidFill>
                <a:srgbClr val="C00000"/>
              </a:solidFill>
            </a:endParaRPr>
          </a:p>
          <a:p>
            <a:pPr marL="0" lvl="0" indent="0">
              <a:buNone/>
            </a:pPr>
            <a:r>
              <a:rPr lang="sl-SI" sz="2400" b="1" dirty="0">
                <a:solidFill>
                  <a:schemeClr val="accent1"/>
                </a:solidFill>
              </a:rPr>
              <a:t>1.  Svet za prostor in</a:t>
            </a:r>
          </a:p>
          <a:p>
            <a:pPr marL="0" lvl="0" indent="0">
              <a:buNone/>
            </a:pPr>
            <a:r>
              <a:rPr lang="sl-SI" sz="2400" b="1" dirty="0">
                <a:solidFill>
                  <a:schemeClr val="accent1"/>
                </a:solidFill>
              </a:rPr>
              <a:t>2.  medresorska skupina.</a:t>
            </a:r>
          </a:p>
          <a:p>
            <a:pPr marL="0" lvl="0" indent="0" algn="ctr">
              <a:buNone/>
            </a:pPr>
            <a:endParaRPr lang="sl-SI" sz="2400" b="1" dirty="0">
              <a:solidFill>
                <a:srgbClr val="C00000"/>
              </a:solidFill>
            </a:endParaRPr>
          </a:p>
          <a:p>
            <a:pPr marL="0" indent="0">
              <a:buNone/>
            </a:pPr>
            <a:endParaRPr lang="sl-SI" sz="2000" dirty="0">
              <a:solidFill>
                <a:schemeClr val="tx2"/>
              </a:solidFill>
            </a:endParaRPr>
          </a:p>
          <a:p>
            <a:pPr marL="0" indent="0">
              <a:buNone/>
            </a:pPr>
            <a:endParaRPr lang="sl-SI" sz="2000" dirty="0">
              <a:solidFill>
                <a:schemeClr val="tx1">
                  <a:lumMod val="75000"/>
                </a:schemeClr>
              </a:solidFill>
            </a:endParaRPr>
          </a:p>
          <a:p>
            <a:pPr marL="457200" lvl="1"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0" indent="0">
              <a:spcAft>
                <a:spcPts val="0"/>
              </a:spcAft>
              <a:buNone/>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sz="2000" dirty="0">
              <a:solidFill>
                <a:schemeClr val="tx1">
                  <a:lumMod val="75000"/>
                </a:schemeClr>
              </a:solidFill>
            </a:endParaRPr>
          </a:p>
        </p:txBody>
      </p:sp>
    </p:spTree>
    <p:extLst>
      <p:ext uri="{BB962C8B-B14F-4D97-AF65-F5344CB8AC3E}">
        <p14:creationId xmlns:p14="http://schemas.microsoft.com/office/powerpoint/2010/main" val="41531225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AE034EE-341C-4603-71A1-F445F80A885E}"/>
              </a:ext>
            </a:extLst>
          </p:cNvPr>
          <p:cNvSpPr>
            <a:spLocks noGrp="1"/>
          </p:cNvSpPr>
          <p:nvPr>
            <p:ph type="title"/>
          </p:nvPr>
        </p:nvSpPr>
        <p:spPr>
          <a:xfrm>
            <a:off x="1295234" y="1547813"/>
            <a:ext cx="5028043" cy="430887"/>
          </a:xfrm>
        </p:spPr>
        <p:txBody>
          <a:bodyPr/>
          <a:lstStyle/>
          <a:p>
            <a:pPr>
              <a:spcBef>
                <a:spcPct val="20000"/>
              </a:spcBef>
            </a:pPr>
            <a:r>
              <a:rPr lang="sl-SI" sz="2800" b="1" dirty="0">
                <a:solidFill>
                  <a:schemeClr val="accent2"/>
                </a:solidFill>
                <a:ea typeface="+mn-ea"/>
                <a:cs typeface="Arial" pitchFamily="34" charset="0"/>
              </a:rPr>
              <a:t>SVET ZA PROSTOR (43. člen)</a:t>
            </a:r>
          </a:p>
        </p:txBody>
      </p:sp>
      <p:sp>
        <p:nvSpPr>
          <p:cNvPr id="3" name="Označba mesta besedila 2">
            <a:extLst>
              <a:ext uri="{FF2B5EF4-FFF2-40B4-BE49-F238E27FC236}">
                <a16:creationId xmlns:a16="http://schemas.microsoft.com/office/drawing/2014/main" id="{1D5A0E5A-BB2D-5CE9-0077-96EAEF5FFDE7}"/>
              </a:ext>
            </a:extLst>
          </p:cNvPr>
          <p:cNvSpPr>
            <a:spLocks noGrp="1"/>
          </p:cNvSpPr>
          <p:nvPr>
            <p:ph type="body" sz="quarter" idx="13"/>
          </p:nvPr>
        </p:nvSpPr>
        <p:spPr>
          <a:xfrm>
            <a:off x="1295234" y="2533338"/>
            <a:ext cx="9601367" cy="3334062"/>
          </a:xfrm>
        </p:spPr>
        <p:txBody>
          <a:bodyPr/>
          <a:lstStyle/>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Posvetovalno telo ministra, ki </a:t>
            </a:r>
            <a:r>
              <a:rPr kumimoji="0" lang="sl-SI" sz="2400" b="1" i="0" u="none" strike="noStrike" kern="1200" cap="none" spc="0" normalizeH="0" baseline="0" noProof="0" dirty="0">
                <a:ln>
                  <a:noFill/>
                </a:ln>
                <a:solidFill>
                  <a:srgbClr val="4F81BD"/>
                </a:solidFill>
                <a:effectLst/>
                <a:uLnTx/>
                <a:uFillTx/>
                <a:latin typeface="Arial" pitchFamily="34" charset="0"/>
                <a:ea typeface="+mn-ea"/>
                <a:cs typeface="Arial" pitchFamily="34" charset="0"/>
              </a:rPr>
              <a:t>že deluje</a:t>
            </a: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a:t>
            </a:r>
          </a:p>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Obravnava strokovna vprašanja s področja urejanja prostora in svetuje pri oblikovanju politik.</a:t>
            </a:r>
          </a:p>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Člani so strokovnjaki, ki delujejo na področju urejanja prostora, v praksi, na izobraževalnem in znanstvenem področju.</a:t>
            </a:r>
          </a:p>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Člane v svet povabi minister, ki svet tudi vodi.</a:t>
            </a:r>
          </a:p>
          <a:p>
            <a:endParaRPr lang="sl-SI" dirty="0"/>
          </a:p>
        </p:txBody>
      </p:sp>
    </p:spTree>
    <p:extLst>
      <p:ext uri="{BB962C8B-B14F-4D97-AF65-F5344CB8AC3E}">
        <p14:creationId xmlns:p14="http://schemas.microsoft.com/office/powerpoint/2010/main" val="14658047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1DF06-0763-CA24-C563-9BCFD9CE7DC5}"/>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EAC67651-03DA-79CF-AA62-E3A9166B9DD9}"/>
              </a:ext>
            </a:extLst>
          </p:cNvPr>
          <p:cNvSpPr>
            <a:spLocks noGrp="1"/>
          </p:cNvSpPr>
          <p:nvPr>
            <p:ph idx="4294967295"/>
          </p:nvPr>
        </p:nvSpPr>
        <p:spPr>
          <a:xfrm>
            <a:off x="1380226" y="1094282"/>
            <a:ext cx="9558068" cy="5763718"/>
          </a:xfrm>
        </p:spPr>
        <p:txBody>
          <a:bodyPr rtlCol="0">
            <a:noAutofit/>
          </a:bodyPr>
          <a:lstStyle/>
          <a:p>
            <a:pPr marL="0" indent="0">
              <a:buNone/>
            </a:pPr>
            <a:r>
              <a:rPr lang="sl-SI" sz="2800" b="1" dirty="0">
                <a:solidFill>
                  <a:schemeClr val="accent2"/>
                </a:solidFill>
              </a:rPr>
              <a:t>MEDRESORSKA SKUPINA (42.a člen)</a:t>
            </a:r>
          </a:p>
          <a:p>
            <a:pPr marL="0" indent="0">
              <a:spcBef>
                <a:spcPct val="0"/>
              </a:spcBef>
              <a:buNone/>
            </a:pPr>
            <a:endParaRPr lang="sl-SI" sz="2800" b="1" dirty="0">
              <a:solidFill>
                <a:srgbClr val="C0504D"/>
              </a:solidFill>
            </a:endParaRPr>
          </a:p>
          <a:p>
            <a:pPr lvl="0" algn="just">
              <a:buFont typeface="Wingdings" panose="05000000000000000000" pitchFamily="2" charset="2"/>
              <a:buChar char="Ø"/>
            </a:pPr>
            <a:r>
              <a:rPr lang="sl-SI" sz="2400" dirty="0">
                <a:solidFill>
                  <a:schemeClr val="accent1"/>
                </a:solidFill>
              </a:rPr>
              <a:t>Vodi jo minister.</a:t>
            </a:r>
          </a:p>
          <a:p>
            <a:pPr lvl="0" algn="just">
              <a:buFont typeface="Wingdings" panose="05000000000000000000" pitchFamily="2" charset="2"/>
              <a:buChar char="Ø"/>
            </a:pPr>
            <a:r>
              <a:rPr lang="sl-SI" sz="2400" dirty="0">
                <a:solidFill>
                  <a:schemeClr val="accent1"/>
                </a:solidFill>
              </a:rPr>
              <a:t>Namenjena je </a:t>
            </a:r>
            <a:r>
              <a:rPr lang="sl-SI" sz="2400" b="1" dirty="0">
                <a:solidFill>
                  <a:schemeClr val="accent1"/>
                </a:solidFill>
              </a:rPr>
              <a:t>pospešitvi postopkov in usklajevanju načrtovanih ureditev </a:t>
            </a:r>
            <a:r>
              <a:rPr lang="sl-SI" sz="2400" dirty="0">
                <a:solidFill>
                  <a:schemeClr val="accent1"/>
                </a:solidFill>
              </a:rPr>
              <a:t>in obravnave negativnih ali neusklajenih mnenj državnih NUP k predlogom OPN in DPN.</a:t>
            </a:r>
          </a:p>
          <a:p>
            <a:pPr lvl="0" algn="just">
              <a:buFont typeface="Wingdings" panose="05000000000000000000" pitchFamily="2" charset="2"/>
              <a:buChar char="Ø"/>
            </a:pPr>
            <a:r>
              <a:rPr lang="sl-SI" sz="2400" dirty="0">
                <a:solidFill>
                  <a:schemeClr val="accent1"/>
                </a:solidFill>
              </a:rPr>
              <a:t>Člani so državni sekretarji državnih NUP in ministrstva, pristojnega za CPVO.</a:t>
            </a:r>
          </a:p>
          <a:p>
            <a:pPr lvl="0" algn="just">
              <a:buFont typeface="Wingdings" panose="05000000000000000000" pitchFamily="2" charset="2"/>
              <a:buChar char="Ø"/>
            </a:pPr>
            <a:r>
              <a:rPr lang="sl-SI" sz="2400" dirty="0">
                <a:solidFill>
                  <a:schemeClr val="accent1"/>
                </a:solidFill>
              </a:rPr>
              <a:t>Če predloga OPN ali DPN tudi po obravnavi na MS ni mogoče uskladiti z NUP lahko minister predlaga vladi sprejem odločitve o uskladitvi.</a:t>
            </a:r>
          </a:p>
          <a:p>
            <a:pPr lvl="0" algn="just">
              <a:buFont typeface="Wingdings" panose="05000000000000000000" pitchFamily="2" charset="2"/>
              <a:buChar char="Ø"/>
            </a:pPr>
            <a:r>
              <a:rPr lang="sl-SI" sz="2400" b="1" dirty="0">
                <a:solidFill>
                  <a:schemeClr val="accent1"/>
                </a:solidFill>
              </a:rPr>
              <a:t>Prioriteta: pomoč občinam, ki še nimajo OPN</a:t>
            </a:r>
            <a:r>
              <a:rPr lang="sl-SI" sz="2400" dirty="0">
                <a:solidFill>
                  <a:schemeClr val="accent1"/>
                </a:solidFill>
              </a:rPr>
              <a:t>.</a:t>
            </a:r>
          </a:p>
          <a:p>
            <a:pPr>
              <a:buFont typeface="Wingdings" panose="05000000000000000000" pitchFamily="2" charset="2"/>
              <a:buChar char="Ø"/>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lvl="1">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buFont typeface="Wingdings" panose="05000000000000000000" pitchFamily="2" charset="2"/>
              <a:buChar char="Ø"/>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fontAlgn="auto">
              <a:spcAft>
                <a:spcPts val="0"/>
              </a:spcAft>
              <a:buFont typeface="Wingdings" panose="05000000000000000000" pitchFamily="2" charset="2"/>
              <a:buChar char="Ø"/>
              <a:defRPr/>
            </a:pPr>
            <a:r>
              <a:rPr lang="sl-SI" sz="2000" dirty="0">
                <a:solidFill>
                  <a:schemeClr val="tx1">
                    <a:lumMod val="75000"/>
                  </a:schemeClr>
                </a:solidFill>
              </a:rPr>
              <a:t>.</a:t>
            </a:r>
          </a:p>
        </p:txBody>
      </p:sp>
    </p:spTree>
    <p:extLst>
      <p:ext uri="{BB962C8B-B14F-4D97-AF65-F5344CB8AC3E}">
        <p14:creationId xmlns:p14="http://schemas.microsoft.com/office/powerpoint/2010/main" val="2150289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D1F4E8A-FDA6-7BC0-E87B-E508E7B1FC6B}"/>
              </a:ext>
            </a:extLst>
          </p:cNvPr>
          <p:cNvSpPr>
            <a:spLocks noGrp="1"/>
          </p:cNvSpPr>
          <p:nvPr>
            <p:ph type="title"/>
          </p:nvPr>
        </p:nvSpPr>
        <p:spPr>
          <a:xfrm>
            <a:off x="1295400" y="1547813"/>
            <a:ext cx="3555460" cy="1107996"/>
          </a:xfrm>
        </p:spPr>
        <p:txBody>
          <a:bodyPr/>
          <a:lstStyle/>
          <a:p>
            <a:pPr marL="0" marR="0" lvl="0" indent="0" defTabSz="914400" rtl="0" eaLnBrk="1" fontAlgn="base" latinLnBrk="0" hangingPunct="1">
              <a:lnSpc>
                <a:spcPct val="100000"/>
              </a:lnSpc>
              <a:spcBef>
                <a:spcPct val="20000"/>
              </a:spcBef>
              <a:spcAft>
                <a:spcPct val="0"/>
              </a:spcAft>
              <a:tabLst/>
              <a:defRPr/>
            </a:pPr>
            <a:r>
              <a:rPr kumimoji="0" lang="sl-SI" sz="2800" b="1" i="0" u="none" strike="noStrike" kern="1200" cap="none" spc="0" normalizeH="0" baseline="0" noProof="0" dirty="0">
                <a:ln>
                  <a:noFill/>
                </a:ln>
                <a:solidFill>
                  <a:srgbClr val="C00000"/>
                </a:solidFill>
                <a:effectLst/>
                <a:uLnTx/>
                <a:uFillTx/>
                <a:latin typeface="Arial" pitchFamily="34" charset="0"/>
                <a:ea typeface="+mn-ea"/>
                <a:cs typeface="Arial" pitchFamily="34" charset="0"/>
              </a:rPr>
              <a:t>Z novelo se ukinjajo:</a:t>
            </a:r>
            <a:br>
              <a:rPr kumimoji="0" lang="sl-SI" sz="2400" b="1" i="0" u="none" strike="noStrike" kern="1200" cap="none" spc="0" normalizeH="0" baseline="0" noProof="0" dirty="0">
                <a:ln>
                  <a:noFill/>
                </a:ln>
                <a:solidFill>
                  <a:srgbClr val="C00000"/>
                </a:solidFill>
                <a:effectLst/>
                <a:uLnTx/>
                <a:uFillTx/>
                <a:latin typeface="Arial" pitchFamily="34" charset="0"/>
                <a:ea typeface="+mn-ea"/>
                <a:cs typeface="Arial" pitchFamily="34" charset="0"/>
              </a:rPr>
            </a:br>
            <a:endParaRPr lang="sl-SI" dirty="0"/>
          </a:p>
        </p:txBody>
      </p:sp>
      <p:sp>
        <p:nvSpPr>
          <p:cNvPr id="3" name="Označba mesta besedila 2">
            <a:extLst>
              <a:ext uri="{FF2B5EF4-FFF2-40B4-BE49-F238E27FC236}">
                <a16:creationId xmlns:a16="http://schemas.microsoft.com/office/drawing/2014/main" id="{0D563242-BC61-CFEF-6194-B222798F730D}"/>
              </a:ext>
            </a:extLst>
          </p:cNvPr>
          <p:cNvSpPr>
            <a:spLocks noGrp="1"/>
          </p:cNvSpPr>
          <p:nvPr>
            <p:ph type="body" sz="quarter" idx="13"/>
          </p:nvPr>
        </p:nvSpPr>
        <p:spPr>
          <a:xfrm>
            <a:off x="1295234" y="2368446"/>
            <a:ext cx="9601367" cy="3498954"/>
          </a:xfrm>
        </p:spPr>
        <p:txBody>
          <a:bodyPr/>
          <a:lstStyle/>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Komisija Vlade za prostorski razvoj,</a:t>
            </a:r>
          </a:p>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Prostorski svet,</a:t>
            </a:r>
          </a:p>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lang="sl-SI" sz="2400" dirty="0">
                <a:solidFill>
                  <a:srgbClr val="4F81BD"/>
                </a:solidFill>
              </a:rPr>
              <a:t>p</a:t>
            </a:r>
            <a:r>
              <a:rPr kumimoji="0" lang="sl-SI" sz="2400" b="0" i="0" u="none" strike="noStrike" kern="1200" cap="none" spc="0" normalizeH="0" baseline="0" noProof="0" dirty="0" err="1">
                <a:ln>
                  <a:noFill/>
                </a:ln>
                <a:solidFill>
                  <a:srgbClr val="4F81BD"/>
                </a:solidFill>
                <a:effectLst/>
                <a:uLnTx/>
                <a:uFillTx/>
                <a:latin typeface="Arial" pitchFamily="34" charset="0"/>
                <a:ea typeface="+mn-ea"/>
                <a:cs typeface="Arial" pitchFamily="34" charset="0"/>
              </a:rPr>
              <a:t>rojektne</a:t>
            </a: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 </a:t>
            </a:r>
            <a:r>
              <a:rPr kumimoji="0" lang="sl-SI" sz="2400" b="0" i="0" u="none" strike="noStrike" kern="1200" cap="none" spc="0" normalizeH="0" baseline="0" noProof="0">
                <a:ln>
                  <a:noFill/>
                </a:ln>
                <a:solidFill>
                  <a:srgbClr val="4F81BD"/>
                </a:solidFill>
                <a:effectLst/>
                <a:uLnTx/>
                <a:uFillTx/>
                <a:latin typeface="Arial" pitchFamily="34" charset="0"/>
                <a:ea typeface="+mn-ea"/>
                <a:cs typeface="Arial" pitchFamily="34" charset="0"/>
              </a:rPr>
              <a:t>skupine pri državnem </a:t>
            </a: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prostorskem načrtovanju.</a:t>
            </a:r>
          </a:p>
          <a:p>
            <a:endParaRPr lang="sl-SI" dirty="0"/>
          </a:p>
        </p:txBody>
      </p:sp>
    </p:spTree>
    <p:extLst>
      <p:ext uri="{BB962C8B-B14F-4D97-AF65-F5344CB8AC3E}">
        <p14:creationId xmlns:p14="http://schemas.microsoft.com/office/powerpoint/2010/main" val="8645641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BA9CD-F680-A128-2043-79EF3E3F8950}"/>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C5C2FD9F-A74E-3CE7-D058-A17C3C00261C}"/>
              </a:ext>
            </a:extLst>
          </p:cNvPr>
          <p:cNvSpPr>
            <a:spLocks noGrp="1"/>
          </p:cNvSpPr>
          <p:nvPr>
            <p:ph idx="4294967295"/>
          </p:nvPr>
        </p:nvSpPr>
        <p:spPr>
          <a:xfrm>
            <a:off x="1362974" y="1302786"/>
            <a:ext cx="9109494" cy="4860271"/>
          </a:xfrm>
        </p:spPr>
        <p:txBody>
          <a:bodyPr rtlCol="0">
            <a:noAutofit/>
          </a:bodyPr>
          <a:lstStyle/>
          <a:p>
            <a:pPr marL="0" indent="0">
              <a:buNone/>
            </a:pPr>
            <a:r>
              <a:rPr lang="sl-SI" sz="2800" b="1" dirty="0">
                <a:solidFill>
                  <a:schemeClr val="accent2"/>
                </a:solidFill>
              </a:rPr>
              <a:t>NOVOSTI VLOGE MINISTRSTVA (42. člen)</a:t>
            </a:r>
          </a:p>
          <a:p>
            <a:pPr marL="0" indent="0">
              <a:buNone/>
            </a:pPr>
            <a:endParaRPr lang="sl-SI" sz="2400" dirty="0">
              <a:solidFill>
                <a:srgbClr val="C00000"/>
              </a:solidFill>
            </a:endParaRPr>
          </a:p>
          <a:p>
            <a:pPr lvl="0" algn="just">
              <a:buFont typeface="Wingdings" panose="05000000000000000000" pitchFamily="2" charset="2"/>
              <a:buChar char="Ø"/>
            </a:pPr>
            <a:r>
              <a:rPr lang="sl-SI" sz="2400" dirty="0">
                <a:solidFill>
                  <a:schemeClr val="accent1"/>
                </a:solidFill>
              </a:rPr>
              <a:t>V postopkih priprave OPN, OPPN s spremembo namenske rabe prostora in lokacijske preveritve za določanje obsega stavbnega zemljišča pri posamični poselitvi skrbi za upoštevanje državnih prostorskih aktov, regionalnega prostorskega plana in državnih pravil urejanja prostora iz njegove pristojnosti.</a:t>
            </a:r>
          </a:p>
          <a:p>
            <a:pPr lvl="0" algn="just">
              <a:buFont typeface="Wingdings" panose="05000000000000000000" pitchFamily="2" charset="2"/>
              <a:buChar char="Ø"/>
            </a:pPr>
            <a:endParaRPr lang="sl-SI" sz="2400" dirty="0">
              <a:solidFill>
                <a:schemeClr val="accent1"/>
              </a:solidFill>
            </a:endParaRPr>
          </a:p>
          <a:p>
            <a:pPr lvl="0" algn="just">
              <a:buFont typeface="Wingdings" panose="05000000000000000000" pitchFamily="2" charset="2"/>
              <a:buChar char="Ø"/>
            </a:pPr>
            <a:r>
              <a:rPr lang="sl-SI" sz="2400" dirty="0">
                <a:solidFill>
                  <a:schemeClr val="accent1"/>
                </a:solidFill>
              </a:rPr>
              <a:t>Lahko v postopkih priprave OPN na podlagi utemeljenega predloga pripravljavca predlaga sklic </a:t>
            </a:r>
            <a:r>
              <a:rPr lang="sl-SI" sz="2400" b="1" dirty="0">
                <a:solidFill>
                  <a:schemeClr val="accent1"/>
                </a:solidFill>
              </a:rPr>
              <a:t>usklajevalnega sestanka </a:t>
            </a:r>
            <a:r>
              <a:rPr lang="sl-SI" sz="2400" dirty="0">
                <a:solidFill>
                  <a:schemeClr val="accent1"/>
                </a:solidFill>
              </a:rPr>
              <a:t>z občino, izdelovalcem OPN, državnimi NUP in ministrstvom, pristojnim za CPVO.</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457200" lvl="1"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0" indent="0">
              <a:spcAft>
                <a:spcPts val="0"/>
              </a:spcAft>
              <a:buNone/>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sz="2000" dirty="0">
              <a:solidFill>
                <a:schemeClr val="tx1">
                  <a:lumMod val="75000"/>
                </a:schemeClr>
              </a:solidFill>
            </a:endParaRPr>
          </a:p>
        </p:txBody>
      </p:sp>
    </p:spTree>
    <p:extLst>
      <p:ext uri="{BB962C8B-B14F-4D97-AF65-F5344CB8AC3E}">
        <p14:creationId xmlns:p14="http://schemas.microsoft.com/office/powerpoint/2010/main" val="27495224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6608E-A7B6-01D9-A161-0A824898923F}"/>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6C7F35DD-30E4-5474-B719-1F5275B250EA}"/>
              </a:ext>
            </a:extLst>
          </p:cNvPr>
          <p:cNvSpPr>
            <a:spLocks noGrp="1"/>
          </p:cNvSpPr>
          <p:nvPr>
            <p:ph idx="4294967295"/>
          </p:nvPr>
        </p:nvSpPr>
        <p:spPr>
          <a:xfrm>
            <a:off x="1224951" y="1302786"/>
            <a:ext cx="9471804" cy="4860271"/>
          </a:xfrm>
        </p:spPr>
        <p:txBody>
          <a:bodyPr rtlCol="0">
            <a:noAutofit/>
          </a:bodyPr>
          <a:lstStyle/>
          <a:p>
            <a:pPr marL="0" indent="0">
              <a:buNone/>
            </a:pPr>
            <a:r>
              <a:rPr lang="sl-SI" sz="2800" b="1" dirty="0">
                <a:solidFill>
                  <a:schemeClr val="accent2"/>
                </a:solidFill>
              </a:rPr>
              <a:t>OBČINSKI URBANIST (46. člen)</a:t>
            </a:r>
          </a:p>
          <a:p>
            <a:pPr marL="0" indent="0">
              <a:buNone/>
            </a:pPr>
            <a:endParaRPr lang="sl-SI" sz="2800" b="1" dirty="0">
              <a:solidFill>
                <a:schemeClr val="accent2"/>
              </a:solidFill>
            </a:endParaRPr>
          </a:p>
          <a:p>
            <a:pPr lvl="0" algn="just">
              <a:buFont typeface="Wingdings" panose="05000000000000000000" pitchFamily="2" charset="2"/>
              <a:buChar char="Ø"/>
            </a:pPr>
            <a:r>
              <a:rPr lang="sl-SI" sz="2400" dirty="0">
                <a:solidFill>
                  <a:schemeClr val="accent1"/>
                </a:solidFill>
              </a:rPr>
              <a:t>Za opravljanje </a:t>
            </a:r>
            <a:r>
              <a:rPr lang="sl-SI" sz="2400" b="1" dirty="0">
                <a:solidFill>
                  <a:schemeClr val="accent1"/>
                </a:solidFill>
              </a:rPr>
              <a:t>nalog urejanja prostora </a:t>
            </a:r>
            <a:r>
              <a:rPr lang="sl-SI" sz="2400" dirty="0">
                <a:solidFill>
                  <a:schemeClr val="accent1"/>
                </a:solidFill>
              </a:rPr>
              <a:t>mora imeti občina zaposlenega ali imeti zagotovljeno sodelovanje vsaj enega občinskega urbanista (OU).</a:t>
            </a:r>
          </a:p>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lang="sl-SI" sz="2400" dirty="0">
                <a:solidFill>
                  <a:schemeClr val="accent1"/>
                </a:solidFill>
              </a:rPr>
              <a:t>OU je oseba, ki v skladu z ZAID izpolnjuje pogoje za PPN, A ali KA (z novelo je dodan KA).</a:t>
            </a:r>
          </a:p>
          <a:p>
            <a:pPr lvl="0" algn="just">
              <a:buFont typeface="Wingdings" panose="05000000000000000000" pitchFamily="2" charset="2"/>
              <a:buChar char="Ø"/>
            </a:pPr>
            <a:r>
              <a:rPr lang="sl-SI" sz="2400" dirty="0">
                <a:solidFill>
                  <a:schemeClr val="accent1"/>
                </a:solidFill>
              </a:rPr>
              <a:t>3 leta je lahko na občini kot OU </a:t>
            </a:r>
            <a:r>
              <a:rPr lang="sl-SI" sz="2400" b="1" dirty="0">
                <a:solidFill>
                  <a:schemeClr val="accent1"/>
                </a:solidFill>
              </a:rPr>
              <a:t>zaposlena</a:t>
            </a:r>
            <a:r>
              <a:rPr lang="sl-SI" sz="2400" dirty="0">
                <a:solidFill>
                  <a:schemeClr val="accent1"/>
                </a:solidFill>
              </a:rPr>
              <a:t> tudi oseba, ki izpolnjuje pogoje za pridobitev licence, ampak je še nima (pogoji iz 8. in 9. člena ZAID).</a:t>
            </a: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lvl="1">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buFont typeface="Wingdings" panose="05000000000000000000" pitchFamily="2" charset="2"/>
              <a:buChar char="Ø"/>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fontAlgn="auto">
              <a:spcAft>
                <a:spcPts val="0"/>
              </a:spcAft>
              <a:buFont typeface="Wingdings" panose="05000000000000000000" pitchFamily="2" charset="2"/>
              <a:buChar char="Ø"/>
              <a:defRPr/>
            </a:pPr>
            <a:endParaRPr lang="sl-SI" sz="2000" dirty="0">
              <a:solidFill>
                <a:schemeClr val="tx1">
                  <a:lumMod val="75000"/>
                </a:schemeClr>
              </a:solidFill>
            </a:endParaRPr>
          </a:p>
        </p:txBody>
      </p:sp>
    </p:spTree>
    <p:extLst>
      <p:ext uri="{BB962C8B-B14F-4D97-AF65-F5344CB8AC3E}">
        <p14:creationId xmlns:p14="http://schemas.microsoft.com/office/powerpoint/2010/main" val="15538788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8DBA4-6028-3250-71AB-B3123B038C3D}"/>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6A9EC8ED-FBF2-EA9F-9CFD-0E060E06FC4D}"/>
              </a:ext>
            </a:extLst>
          </p:cNvPr>
          <p:cNvSpPr>
            <a:spLocks noGrp="1"/>
          </p:cNvSpPr>
          <p:nvPr>
            <p:ph idx="4294967295"/>
          </p:nvPr>
        </p:nvSpPr>
        <p:spPr>
          <a:xfrm>
            <a:off x="1293962" y="1302786"/>
            <a:ext cx="9920378" cy="5337857"/>
          </a:xfrm>
        </p:spPr>
        <p:txBody>
          <a:bodyPr rtlCol="0">
            <a:noAutofit/>
          </a:bodyPr>
          <a:lstStyle/>
          <a:p>
            <a:pPr marL="0" marR="0" lvl="0" indent="0" defTabSz="914400" eaLnBrk="1" latinLnBrk="0" hangingPunct="1">
              <a:lnSpc>
                <a:spcPct val="100000"/>
              </a:lnSpc>
              <a:buClrTx/>
              <a:buSzTx/>
              <a:buNone/>
              <a:tabLst/>
              <a:defRPr/>
            </a:pPr>
            <a:r>
              <a:rPr lang="sl-SI" sz="2800" b="1" dirty="0">
                <a:solidFill>
                  <a:schemeClr val="accent2"/>
                </a:solidFill>
              </a:rPr>
              <a:t>KLJUČNE NALOGE OU (46. člen)</a:t>
            </a:r>
          </a:p>
          <a:p>
            <a:pPr algn="just">
              <a:buFont typeface="Wingdings" panose="05000000000000000000" pitchFamily="2" charset="2"/>
              <a:buChar char="Ø"/>
            </a:pPr>
            <a:r>
              <a:rPr lang="sl-SI" sz="2400" dirty="0">
                <a:solidFill>
                  <a:schemeClr val="accent1"/>
                </a:solidFill>
              </a:rPr>
              <a:t>potrjuje:</a:t>
            </a:r>
          </a:p>
          <a:p>
            <a:pPr marL="685800" algn="just"/>
            <a:r>
              <a:rPr lang="sl-SI" sz="2400" dirty="0">
                <a:solidFill>
                  <a:schemeClr val="accent1"/>
                </a:solidFill>
              </a:rPr>
              <a:t>mnenje o skladnosti dokumentacije za pridobitev gradbenega dovoljenja v skladu z drugim odstavkom 282. člena tega zakona;</a:t>
            </a:r>
          </a:p>
          <a:p>
            <a:pPr marL="685800" algn="just"/>
            <a:r>
              <a:rPr lang="sl-SI" sz="2400" dirty="0">
                <a:solidFill>
                  <a:schemeClr val="accent1"/>
                </a:solidFill>
              </a:rPr>
              <a:t>soglasje k priglašenemu posegu v prostor v skladu z 284. členom tega zakona;</a:t>
            </a:r>
          </a:p>
          <a:p>
            <a:pPr marL="685800" algn="just"/>
            <a:r>
              <a:rPr lang="sl-SI" sz="2400" dirty="0">
                <a:solidFill>
                  <a:schemeClr val="accent1"/>
                </a:solidFill>
              </a:rPr>
              <a:t>da so izpolnjeni pogoji za uporabo kratkega postopka sprememb in dopolnitev OPN in OPPN v skladu s 125. členom tega zakona oziroma pogoji za uporabo postopka tehnične posodobitve v skladu s 142. členom tega zakona;</a:t>
            </a:r>
          </a:p>
          <a:p>
            <a:pPr algn="just">
              <a:buFont typeface="Wingdings" panose="05000000000000000000" pitchFamily="2" charset="2"/>
              <a:buChar char="Ø"/>
            </a:pPr>
            <a:r>
              <a:rPr lang="sl-SI" sz="2400" dirty="0">
                <a:solidFill>
                  <a:schemeClr val="accent1"/>
                </a:solidFill>
              </a:rPr>
              <a:t>skrbi za pripravo prostorskih aktov, za koordinacijo priprave prostorskih aktov med občino, izdelovalcem ter drugimi deležniki.</a:t>
            </a:r>
          </a:p>
          <a:p>
            <a:pPr marL="685800" algn="just"/>
            <a:endParaRPr lang="sl-SI" sz="2400" dirty="0">
              <a:solidFill>
                <a:schemeClr val="accent1"/>
              </a:solidFill>
            </a:endParaRPr>
          </a:p>
          <a:p>
            <a:pPr algn="just">
              <a:buFont typeface="Wingdings" panose="05000000000000000000" pitchFamily="2" charset="2"/>
              <a:buChar char="Ø"/>
            </a:pPr>
            <a:r>
              <a:rPr lang="sl-SI" sz="2400" dirty="0">
                <a:solidFill>
                  <a:schemeClr val="accent1"/>
                </a:solidFill>
              </a:rPr>
              <a:t>. </a:t>
            </a:r>
          </a:p>
          <a:p>
            <a:pPr lvl="1">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buFont typeface="Wingdings" panose="05000000000000000000" pitchFamily="2" charset="2"/>
              <a:buChar char="Ø"/>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fontAlgn="auto">
              <a:spcAft>
                <a:spcPts val="0"/>
              </a:spcAft>
              <a:buFont typeface="Wingdings" panose="05000000000000000000" pitchFamily="2" charset="2"/>
              <a:buChar char="Ø"/>
              <a:defRPr/>
            </a:pPr>
            <a:endParaRPr lang="sl-SI" sz="2000" dirty="0">
              <a:solidFill>
                <a:schemeClr val="tx1">
                  <a:lumMod val="75000"/>
                </a:schemeClr>
              </a:solidFill>
            </a:endParaRPr>
          </a:p>
        </p:txBody>
      </p:sp>
    </p:spTree>
    <p:extLst>
      <p:ext uri="{BB962C8B-B14F-4D97-AF65-F5344CB8AC3E}">
        <p14:creationId xmlns:p14="http://schemas.microsoft.com/office/powerpoint/2010/main" val="42814396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0CE86-4143-388B-547A-98BC7415A280}"/>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4EEFAFC2-7FDB-3D3B-BBE0-C4E0F1890A5E}"/>
              </a:ext>
            </a:extLst>
          </p:cNvPr>
          <p:cNvSpPr>
            <a:spLocks noGrp="1"/>
          </p:cNvSpPr>
          <p:nvPr>
            <p:ph idx="4294967295"/>
          </p:nvPr>
        </p:nvSpPr>
        <p:spPr>
          <a:xfrm>
            <a:off x="1362974" y="1432528"/>
            <a:ext cx="9282022" cy="4860271"/>
          </a:xfrm>
        </p:spPr>
        <p:txBody>
          <a:bodyPr rtlCol="0">
            <a:noAutofit/>
          </a:bodyPr>
          <a:lstStyle/>
          <a:p>
            <a:pPr marL="0" indent="0">
              <a:buNone/>
            </a:pPr>
            <a:r>
              <a:rPr lang="sl-SI" sz="2800" b="1" dirty="0">
                <a:solidFill>
                  <a:schemeClr val="accent2"/>
                </a:solidFill>
              </a:rPr>
              <a:t>KLJUČNE NALOGE OU (46. člen)</a:t>
            </a:r>
          </a:p>
          <a:p>
            <a:pPr marL="0" indent="0">
              <a:buNone/>
            </a:pPr>
            <a:r>
              <a:rPr lang="sl-SI" sz="2400" dirty="0">
                <a:solidFill>
                  <a:srgbClr val="4F81BD"/>
                </a:solidFill>
              </a:rPr>
              <a:t>Nove naloge:</a:t>
            </a:r>
          </a:p>
          <a:p>
            <a:pPr algn="just">
              <a:buFont typeface="Wingdings" panose="05000000000000000000" pitchFamily="2" charset="2"/>
              <a:buChar char="Ø"/>
            </a:pP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kot predstavnik občine sodeluje v postopku izdaje gradbenega dovoljenja;</a:t>
            </a:r>
            <a:endParaRPr lang="sl-SI" sz="2400" dirty="0">
              <a:solidFill>
                <a:schemeClr val="accent1"/>
              </a:solidFill>
            </a:endParaRPr>
          </a:p>
          <a:p>
            <a:pPr algn="just">
              <a:buFont typeface="Wingdings" panose="05000000000000000000" pitchFamily="2" charset="2"/>
              <a:buChar char="Ø"/>
            </a:pPr>
            <a:r>
              <a:rPr lang="sl-SI" sz="2400" dirty="0">
                <a:solidFill>
                  <a:schemeClr val="accent1"/>
                </a:solidFill>
              </a:rPr>
              <a:t>svetuje županu in občinskemu svetu v zadevah urejanja prostora;</a:t>
            </a:r>
          </a:p>
          <a:p>
            <a:pPr algn="just">
              <a:buFont typeface="Wingdings" panose="05000000000000000000" pitchFamily="2" charset="2"/>
              <a:buChar char="Ø"/>
            </a:pPr>
            <a:r>
              <a:rPr lang="sl-SI" sz="2400" dirty="0">
                <a:solidFill>
                  <a:schemeClr val="accent1"/>
                </a:solidFill>
              </a:rPr>
              <a:t>skrbi za celostno politiko prostorskega razvoja občine;</a:t>
            </a:r>
          </a:p>
          <a:p>
            <a:pPr algn="just">
              <a:buFont typeface="Wingdings" panose="05000000000000000000" pitchFamily="2" charset="2"/>
              <a:buChar char="Ø"/>
            </a:pPr>
            <a:r>
              <a:rPr lang="sl-SI" sz="2400" dirty="0">
                <a:solidFill>
                  <a:schemeClr val="accent1"/>
                </a:solidFill>
              </a:rPr>
              <a:t>skrbi za razvoj in prenovo naselij, razvoj v krajini in aktivacijo stavbnih zemljišč;</a:t>
            </a:r>
          </a:p>
          <a:p>
            <a:pPr algn="just">
              <a:buFont typeface="Wingdings" panose="05000000000000000000" pitchFamily="2" charset="2"/>
              <a:buChar char="Ø"/>
            </a:pPr>
            <a:r>
              <a:rPr lang="sl-SI" sz="2400" dirty="0">
                <a:solidFill>
                  <a:schemeClr val="accent1"/>
                </a:solidFill>
              </a:rPr>
              <a:t>skrbi za pripravo ukrepov zemljiške politike in za koordinacijo izvajanja ukrepov zemljiške politike med vključenimi deležniki.</a:t>
            </a:r>
          </a:p>
          <a:p>
            <a:pPr lvl="1">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buFont typeface="Wingdings" panose="05000000000000000000" pitchFamily="2" charset="2"/>
              <a:buChar char="Ø"/>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fontAlgn="auto">
              <a:spcAft>
                <a:spcPts val="0"/>
              </a:spcAft>
              <a:buFont typeface="Wingdings" panose="05000000000000000000" pitchFamily="2" charset="2"/>
              <a:buChar char="Ø"/>
              <a:defRPr/>
            </a:pPr>
            <a:endParaRPr lang="sl-SI" sz="2000" dirty="0">
              <a:solidFill>
                <a:schemeClr val="tx1">
                  <a:lumMod val="75000"/>
                </a:schemeClr>
              </a:solidFill>
            </a:endParaRPr>
          </a:p>
        </p:txBody>
      </p:sp>
    </p:spTree>
    <p:extLst>
      <p:ext uri="{BB962C8B-B14F-4D97-AF65-F5344CB8AC3E}">
        <p14:creationId xmlns:p14="http://schemas.microsoft.com/office/powerpoint/2010/main" val="6449593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0A9F4-3C80-4335-75D8-29020A756A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4F974EF9-3E32-0AEC-B827-63590A8413BE}"/>
              </a:ext>
            </a:extLst>
          </p:cNvPr>
          <p:cNvSpPr>
            <a:spLocks noGrp="1"/>
          </p:cNvSpPr>
          <p:nvPr>
            <p:ph type="title"/>
          </p:nvPr>
        </p:nvSpPr>
        <p:spPr>
          <a:xfrm>
            <a:off x="1295400" y="1547813"/>
            <a:ext cx="5370060" cy="861774"/>
          </a:xfrm>
        </p:spPr>
        <p:txBody>
          <a:bodyPr/>
          <a:lstStyle/>
          <a:p>
            <a:pPr marR="0" lvl="0" defTabSz="914400" eaLnBrk="1" latinLnBrk="0" hangingPunct="1">
              <a:lnSpc>
                <a:spcPct val="100000"/>
              </a:lnSpc>
              <a:spcBef>
                <a:spcPct val="20000"/>
              </a:spcBef>
              <a:buClrTx/>
              <a:buSzTx/>
              <a:tabLst/>
              <a:defRPr/>
            </a:pPr>
            <a:r>
              <a:rPr lang="sl-SI" sz="2800" b="1" dirty="0">
                <a:solidFill>
                  <a:schemeClr val="accent2"/>
                </a:solidFill>
                <a:ea typeface="+mn-ea"/>
                <a:cs typeface="Arial" pitchFamily="34" charset="0"/>
              </a:rPr>
              <a:t>OBČINSKI URBANIST (46. člen)</a:t>
            </a:r>
            <a:br>
              <a:rPr lang="sl-SI" sz="2800" b="1" dirty="0">
                <a:solidFill>
                  <a:schemeClr val="accent2"/>
                </a:solidFill>
                <a:ea typeface="+mn-ea"/>
                <a:cs typeface="Arial" pitchFamily="34" charset="0"/>
              </a:rPr>
            </a:br>
            <a:endParaRPr lang="sl-SI" sz="2800" b="1" dirty="0">
              <a:solidFill>
                <a:schemeClr val="accent2"/>
              </a:solidFill>
              <a:ea typeface="+mn-ea"/>
              <a:cs typeface="Arial" pitchFamily="34" charset="0"/>
            </a:endParaRPr>
          </a:p>
        </p:txBody>
      </p:sp>
      <p:sp>
        <p:nvSpPr>
          <p:cNvPr id="3" name="Označba mesta besedila 2">
            <a:extLst>
              <a:ext uri="{FF2B5EF4-FFF2-40B4-BE49-F238E27FC236}">
                <a16:creationId xmlns:a16="http://schemas.microsoft.com/office/drawing/2014/main" id="{A3C9356E-0A63-F171-CB4B-490AD0839337}"/>
              </a:ext>
            </a:extLst>
          </p:cNvPr>
          <p:cNvSpPr>
            <a:spLocks noGrp="1"/>
          </p:cNvSpPr>
          <p:nvPr>
            <p:ph type="body" sz="quarter" idx="13"/>
          </p:nvPr>
        </p:nvSpPr>
        <p:spPr>
          <a:xfrm>
            <a:off x="1295234" y="2503357"/>
            <a:ext cx="9601367" cy="3364043"/>
          </a:xfrm>
        </p:spPr>
        <p:txBody>
          <a:bodyPr/>
          <a:lstStyle/>
          <a:p>
            <a:pPr marR="0" algn="just" defTabSz="914400" eaLnBrk="1" latinLnBrk="0" hangingPunct="1">
              <a:lnSpc>
                <a:spcPct val="100000"/>
              </a:lnSpc>
              <a:buClrTx/>
              <a:buSzTx/>
              <a:buFont typeface="Wingdings" panose="05000000000000000000" pitchFamily="2" charset="2"/>
              <a:buChar char="Ø"/>
              <a:tabLst/>
              <a:defRPr/>
            </a:pPr>
            <a:r>
              <a:rPr lang="sl-SI" sz="2400" dirty="0">
                <a:solidFill>
                  <a:schemeClr val="accent1"/>
                </a:solidFill>
              </a:rPr>
              <a:t>Novost: </a:t>
            </a:r>
            <a:r>
              <a:rPr lang="sl-SI" sz="2400" b="1" dirty="0">
                <a:solidFill>
                  <a:schemeClr val="accent1"/>
                </a:solidFill>
              </a:rPr>
              <a:t>Prepoved projektiranja </a:t>
            </a:r>
            <a:r>
              <a:rPr lang="sl-SI" sz="2400" dirty="0">
                <a:solidFill>
                  <a:schemeClr val="accent1"/>
                </a:solidFill>
              </a:rPr>
              <a:t>v občini, kjer opravlja naloge OU ta oseba na sme projektirati v času, ko je OU in še eno leto po prenehanju opravljanja nalog OU.</a:t>
            </a:r>
          </a:p>
          <a:p>
            <a:pPr marR="0" algn="just" defTabSz="914400" eaLnBrk="1" latinLnBrk="0" hangingPunct="1">
              <a:lnSpc>
                <a:spcPct val="100000"/>
              </a:lnSpc>
              <a:buClrTx/>
              <a:buSzTx/>
              <a:buFont typeface="Wingdings" panose="05000000000000000000" pitchFamily="2" charset="2"/>
              <a:buChar char="Ø"/>
              <a:tabLst/>
              <a:defRPr/>
            </a:pPr>
            <a:endParaRPr lang="sl-SI" sz="2400" dirty="0">
              <a:solidFill>
                <a:schemeClr val="accent1"/>
              </a:solidFill>
            </a:endParaRPr>
          </a:p>
          <a:p>
            <a:endParaRPr lang="sl-SI" dirty="0"/>
          </a:p>
        </p:txBody>
      </p:sp>
    </p:spTree>
    <p:extLst>
      <p:ext uri="{BB962C8B-B14F-4D97-AF65-F5344CB8AC3E}">
        <p14:creationId xmlns:p14="http://schemas.microsoft.com/office/powerpoint/2010/main" val="25834362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EA3B108-2E5D-D7E1-3818-18F7CA08964D}"/>
              </a:ext>
            </a:extLst>
          </p:cNvPr>
          <p:cNvSpPr>
            <a:spLocks noGrp="1"/>
          </p:cNvSpPr>
          <p:nvPr>
            <p:ph type="title"/>
          </p:nvPr>
        </p:nvSpPr>
        <p:spPr>
          <a:xfrm>
            <a:off x="1295400" y="1547813"/>
            <a:ext cx="5370060" cy="861774"/>
          </a:xfrm>
        </p:spPr>
        <p:txBody>
          <a:bodyPr/>
          <a:lstStyle/>
          <a:p>
            <a:pPr marR="0" lvl="0" defTabSz="914400" eaLnBrk="1" latinLnBrk="0" hangingPunct="1">
              <a:lnSpc>
                <a:spcPct val="100000"/>
              </a:lnSpc>
              <a:spcBef>
                <a:spcPct val="20000"/>
              </a:spcBef>
              <a:buClrTx/>
              <a:buSzTx/>
              <a:tabLst/>
              <a:defRPr/>
            </a:pPr>
            <a:r>
              <a:rPr lang="sl-SI" sz="2800" b="1" dirty="0">
                <a:solidFill>
                  <a:schemeClr val="accent2"/>
                </a:solidFill>
                <a:ea typeface="+mn-ea"/>
                <a:cs typeface="Arial" pitchFamily="34" charset="0"/>
              </a:rPr>
              <a:t>OBČINSKI URBANIST (46. člen)</a:t>
            </a:r>
            <a:br>
              <a:rPr lang="sl-SI" sz="2800" b="1" dirty="0">
                <a:solidFill>
                  <a:schemeClr val="accent2"/>
                </a:solidFill>
                <a:ea typeface="+mn-ea"/>
                <a:cs typeface="Arial" pitchFamily="34" charset="0"/>
              </a:rPr>
            </a:br>
            <a:endParaRPr lang="sl-SI" sz="2800" b="1" dirty="0">
              <a:solidFill>
                <a:schemeClr val="accent2"/>
              </a:solidFill>
              <a:ea typeface="+mn-ea"/>
              <a:cs typeface="Arial" pitchFamily="34" charset="0"/>
            </a:endParaRPr>
          </a:p>
        </p:txBody>
      </p:sp>
      <p:sp>
        <p:nvSpPr>
          <p:cNvPr id="3" name="Označba mesta besedila 2">
            <a:extLst>
              <a:ext uri="{FF2B5EF4-FFF2-40B4-BE49-F238E27FC236}">
                <a16:creationId xmlns:a16="http://schemas.microsoft.com/office/drawing/2014/main" id="{B71FFF1D-8FB3-3B92-C33F-F5E52C1930DE}"/>
              </a:ext>
            </a:extLst>
          </p:cNvPr>
          <p:cNvSpPr>
            <a:spLocks noGrp="1"/>
          </p:cNvSpPr>
          <p:nvPr>
            <p:ph type="body" sz="quarter" idx="13"/>
          </p:nvPr>
        </p:nvSpPr>
        <p:spPr>
          <a:xfrm>
            <a:off x="1295234" y="2503357"/>
            <a:ext cx="9601367" cy="3364043"/>
          </a:xfrm>
        </p:spPr>
        <p:txBody>
          <a:bodyPr/>
          <a:lstStyle/>
          <a:p>
            <a:pPr marR="0" algn="just" defTabSz="914400" eaLnBrk="1" latinLnBrk="0" hangingPunct="1">
              <a:lnSpc>
                <a:spcPct val="100000"/>
              </a:lnSpc>
              <a:buClrTx/>
              <a:buSzTx/>
              <a:buFont typeface="Wingdings" panose="05000000000000000000" pitchFamily="2" charset="2"/>
              <a:buChar char="Ø"/>
              <a:tabLst/>
              <a:defRPr/>
            </a:pPr>
            <a:r>
              <a:rPr lang="sl-SI" sz="2400" dirty="0">
                <a:solidFill>
                  <a:schemeClr val="accent1"/>
                </a:solidFill>
              </a:rPr>
              <a:t>Urejanje prostora je ena od </a:t>
            </a:r>
            <a:r>
              <a:rPr lang="sl-SI" sz="2400" b="1" dirty="0">
                <a:solidFill>
                  <a:schemeClr val="accent1"/>
                </a:solidFill>
              </a:rPr>
              <a:t>ključnih razvojnih nalog občine</a:t>
            </a:r>
            <a:r>
              <a:rPr lang="sl-SI" sz="2400" dirty="0">
                <a:solidFill>
                  <a:schemeClr val="accent1"/>
                </a:solidFill>
              </a:rPr>
              <a:t>, zato je pomembno, da bi občine imele svojega OU, vendar je način zagotovitve sodelovanje OU stvar občine.</a:t>
            </a:r>
          </a:p>
          <a:p>
            <a:pPr marR="0" algn="just" defTabSz="914400" eaLnBrk="1" latinLnBrk="0" hangingPunct="1">
              <a:lnSpc>
                <a:spcPct val="100000"/>
              </a:lnSpc>
              <a:buClrTx/>
              <a:buSzTx/>
              <a:buFont typeface="Wingdings" panose="05000000000000000000" pitchFamily="2" charset="2"/>
              <a:buChar char="Ø"/>
              <a:tabLst/>
              <a:defRPr/>
            </a:pPr>
            <a:endParaRPr lang="sl-SI" sz="2400" dirty="0">
              <a:solidFill>
                <a:schemeClr val="accent1"/>
              </a:solidFill>
            </a:endParaRPr>
          </a:p>
          <a:p>
            <a:pPr marR="0" algn="just" defTabSz="914400" eaLnBrk="1" latinLnBrk="0" hangingPunct="1">
              <a:lnSpc>
                <a:spcPct val="100000"/>
              </a:lnSpc>
              <a:buClrTx/>
              <a:buSzTx/>
              <a:buFont typeface="Wingdings" panose="05000000000000000000" pitchFamily="2" charset="2"/>
              <a:buChar char="Ø"/>
              <a:tabLst/>
              <a:defRPr/>
            </a:pPr>
            <a:r>
              <a:rPr lang="sl-SI" sz="2400" dirty="0">
                <a:solidFill>
                  <a:schemeClr val="accent1"/>
                </a:solidFill>
              </a:rPr>
              <a:t>Manjše občine – dobrodošlo je povezovanje v skupne občinske uprave.</a:t>
            </a:r>
          </a:p>
          <a:p>
            <a:endParaRPr lang="sl-SI" dirty="0"/>
          </a:p>
        </p:txBody>
      </p:sp>
    </p:spTree>
    <p:extLst>
      <p:ext uri="{BB962C8B-B14F-4D97-AF65-F5344CB8AC3E}">
        <p14:creationId xmlns:p14="http://schemas.microsoft.com/office/powerpoint/2010/main" val="2384841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2BBAA-8DF5-05F5-31A6-4B2AE2E61EF7}"/>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5602090E-CB36-B282-F3FA-A704CD7AC761}"/>
              </a:ext>
            </a:extLst>
          </p:cNvPr>
          <p:cNvSpPr>
            <a:spLocks noGrp="1"/>
          </p:cNvSpPr>
          <p:nvPr>
            <p:ph idx="4294967295"/>
          </p:nvPr>
        </p:nvSpPr>
        <p:spPr>
          <a:xfrm>
            <a:off x="1299411" y="1302785"/>
            <a:ext cx="9721515" cy="4408204"/>
          </a:xfrm>
        </p:spPr>
        <p:txBody>
          <a:bodyPr rtlCol="0">
            <a:noAutofit/>
          </a:bodyPr>
          <a:lstStyle/>
          <a:p>
            <a:pPr marL="0" indent="0">
              <a:buNone/>
            </a:pPr>
            <a:r>
              <a:rPr lang="sl-SI" sz="2800" b="1" dirty="0">
                <a:solidFill>
                  <a:schemeClr val="accent2"/>
                </a:solidFill>
              </a:rPr>
              <a:t>UREJANJE PROSTORA V OBČINI</a:t>
            </a:r>
          </a:p>
          <a:p>
            <a:pPr marL="0" indent="0">
              <a:buNone/>
            </a:pPr>
            <a:r>
              <a:rPr lang="sl-SI" sz="2800" b="1" dirty="0">
                <a:solidFill>
                  <a:schemeClr val="accent2"/>
                </a:solidFill>
              </a:rPr>
              <a:t>OBČINSKO PROSTORSKO NAČRTOVANJE</a:t>
            </a:r>
          </a:p>
          <a:p>
            <a:pPr marL="0" indent="0">
              <a:buNone/>
            </a:pPr>
            <a:endParaRPr lang="sl-SI" sz="2400" dirty="0">
              <a:solidFill>
                <a:schemeClr val="tx1">
                  <a:lumMod val="75000"/>
                </a:schemeClr>
              </a:solidFill>
            </a:endParaRPr>
          </a:p>
          <a:p>
            <a:pPr>
              <a:buFont typeface="Wingdings" panose="05000000000000000000" pitchFamily="2" charset="2"/>
              <a:buChar char="Ø"/>
            </a:pPr>
            <a:r>
              <a:rPr lang="sl-SI" sz="2400" b="1" dirty="0">
                <a:solidFill>
                  <a:schemeClr val="accent1"/>
                </a:solidFill>
              </a:rPr>
              <a:t>Zakon omogoča izpolnitev ciljev.</a:t>
            </a:r>
          </a:p>
          <a:p>
            <a:pPr>
              <a:buFont typeface="Wingdings" panose="05000000000000000000" pitchFamily="2" charset="2"/>
              <a:buChar char="Ø"/>
            </a:pPr>
            <a:r>
              <a:rPr lang="sl-SI" sz="2400" b="1" dirty="0">
                <a:solidFill>
                  <a:schemeClr val="accent1"/>
                </a:solidFill>
              </a:rPr>
              <a:t>Nujna prilagoditev organizacije in delovanja institucij.</a:t>
            </a:r>
          </a:p>
          <a:p>
            <a:pPr algn="ctr">
              <a:buFont typeface="Wingdings" panose="05000000000000000000" pitchFamily="2" charset="2"/>
              <a:buChar char="Ø"/>
            </a:pPr>
            <a:endParaRPr lang="sl-SI" sz="2800" b="1" dirty="0">
              <a:solidFill>
                <a:schemeClr val="accent3"/>
              </a:solidFill>
              <a:highlight>
                <a:srgbClr val="FFFF00"/>
              </a:highlight>
            </a:endParaRPr>
          </a:p>
          <a:p>
            <a:pPr marL="0" indent="0" algn="ctr">
              <a:buNone/>
            </a:pPr>
            <a:r>
              <a:rPr lang="pt-BR" b="1" dirty="0">
                <a:solidFill>
                  <a:schemeClr val="accent3"/>
                </a:solidFill>
              </a:rPr>
              <a:t>NEUMNO JE PRIČAKOVATI SPREMEMBE, ČE SE DELA VSE NA ENAK NAČIN</a:t>
            </a:r>
            <a:r>
              <a:rPr lang="sl-SI" b="1" dirty="0">
                <a:solidFill>
                  <a:schemeClr val="accent3"/>
                </a:solidFill>
              </a:rPr>
              <a:t>.</a:t>
            </a:r>
          </a:p>
          <a:p>
            <a:pPr marL="0" indent="0" algn="ctr">
              <a:buNone/>
            </a:pPr>
            <a:r>
              <a:rPr lang="sl-SI" b="1" dirty="0">
                <a:solidFill>
                  <a:schemeClr val="accent3"/>
                </a:solidFill>
              </a:rPr>
              <a:t>(A. Einstein)</a:t>
            </a:r>
          </a:p>
          <a:p>
            <a:pPr marL="0" indent="0">
              <a:buNone/>
            </a:pPr>
            <a:endParaRPr lang="sl-SI" sz="2400" b="1" dirty="0">
              <a:solidFill>
                <a:schemeClr val="accent1"/>
              </a:solidFill>
            </a:endParaRP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37386032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F3A90-8900-B1C1-BC4B-F235F61F9A04}"/>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7BD3F851-1043-FD3B-280F-80EAEC926D09}"/>
              </a:ext>
            </a:extLst>
          </p:cNvPr>
          <p:cNvSpPr>
            <a:spLocks noGrp="1"/>
          </p:cNvSpPr>
          <p:nvPr>
            <p:ph idx="4294967295"/>
          </p:nvPr>
        </p:nvSpPr>
        <p:spPr>
          <a:xfrm>
            <a:off x="1256581" y="1509820"/>
            <a:ext cx="9678838" cy="4860271"/>
          </a:xfrm>
        </p:spPr>
        <p:txBody>
          <a:bodyPr rtlCol="0">
            <a:noAutofit/>
          </a:bodyPr>
          <a:lstStyle/>
          <a:p>
            <a:pPr marL="0" indent="0">
              <a:buNone/>
            </a:pPr>
            <a:r>
              <a:rPr lang="sl-SI" sz="2800" b="1" dirty="0">
                <a:solidFill>
                  <a:schemeClr val="accent2"/>
                </a:solidFill>
              </a:rPr>
              <a:t>PRAVNO VARSTVO PRI PROSTORSKEM NAČRTOVANJU</a:t>
            </a:r>
          </a:p>
          <a:p>
            <a:pPr algn="just">
              <a:buFont typeface="Wingdings" panose="05000000000000000000" pitchFamily="2" charset="2"/>
              <a:buChar char="Ø"/>
              <a:defRPr/>
            </a:pPr>
            <a:r>
              <a:rPr lang="sl-SI" sz="2400" dirty="0">
                <a:solidFill>
                  <a:schemeClr val="accent1"/>
                </a:solidFill>
              </a:rPr>
              <a:t>Dve odločitvi Ustavnega sodišča: najprej glede 58. člena ZUreP-2  (U-I-327/20-16; januar 2022) in nato glede 61. člena ZUreP-3 (U-I-474/22-15; april 2025).</a:t>
            </a:r>
          </a:p>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sl-SI" sz="2400" i="0" u="none" strike="noStrike" kern="1200" cap="none" spc="0" normalizeH="0" baseline="0" noProof="0" dirty="0">
                <a:ln>
                  <a:noFill/>
                </a:ln>
                <a:solidFill>
                  <a:schemeClr val="accent1"/>
                </a:solidFill>
                <a:effectLst/>
                <a:uLnTx/>
                <a:uFillTx/>
                <a:latin typeface="Arial" pitchFamily="34" charset="0"/>
                <a:ea typeface="+mn-ea"/>
                <a:cs typeface="Arial" pitchFamily="34" charset="0"/>
              </a:rPr>
              <a:t>US je aprila 2025 ugotovilo, da so prvi, drugi in tretji odstavek 61. </a:t>
            </a:r>
            <a:r>
              <a:rPr kumimoji="0" lang="sl-SI" sz="2400" b="1" i="0" u="none" strike="noStrike" kern="1200" cap="none" spc="0" normalizeH="0" baseline="0" noProof="0" dirty="0">
                <a:ln>
                  <a:noFill/>
                </a:ln>
                <a:solidFill>
                  <a:schemeClr val="accent1"/>
                </a:solidFill>
                <a:effectLst/>
                <a:uLnTx/>
                <a:uFillTx/>
                <a:latin typeface="Arial" pitchFamily="34" charset="0"/>
                <a:ea typeface="+mn-ea"/>
                <a:cs typeface="Arial" pitchFamily="34" charset="0"/>
              </a:rPr>
              <a:t>člena neskladni z ustavo</a:t>
            </a:r>
            <a:r>
              <a:rPr kumimoji="0" lang="sl-SI" sz="2400" i="0" u="none" strike="noStrike" kern="1200" cap="none" spc="0" normalizeH="0" baseline="0" noProof="0" dirty="0">
                <a:ln>
                  <a:noFill/>
                </a:ln>
                <a:solidFill>
                  <a:schemeClr val="accent1"/>
                </a:solidFill>
                <a:effectLst/>
                <a:uLnTx/>
                <a:uFillTx/>
                <a:latin typeface="Arial" pitchFamily="34" charset="0"/>
                <a:ea typeface="+mn-ea"/>
                <a:cs typeface="Arial" pitchFamily="34" charset="0"/>
              </a:rPr>
              <a:t>. </a:t>
            </a:r>
            <a:r>
              <a:rPr lang="sl-SI" sz="2400" dirty="0">
                <a:solidFill>
                  <a:schemeClr val="accent1"/>
                </a:solidFill>
              </a:rPr>
              <a:t>Rok za odpravo neskladja je 1 leto. Do odprave neskladja je sodno varstvo na Upravnem sodišču.</a:t>
            </a:r>
          </a:p>
          <a:p>
            <a:pPr lvl="0" algn="just">
              <a:buFont typeface="Wingdings" panose="05000000000000000000" pitchFamily="2" charset="2"/>
              <a:buChar char="Ø"/>
            </a:pPr>
            <a:r>
              <a:rPr lang="sl-SI" sz="2400" dirty="0">
                <a:solidFill>
                  <a:schemeClr val="accent1"/>
                </a:solidFill>
              </a:rPr>
              <a:t>Novela ZUreP-3 člena ne spreminja. Ministrstvo je že pristopilo k aktivnostim za reševanje tega zahtevnega vprašanja.</a:t>
            </a:r>
          </a:p>
          <a:p>
            <a:pPr lvl="0" algn="just">
              <a:buFont typeface="Wingdings" panose="05000000000000000000" pitchFamily="2" charset="2"/>
              <a:buChar char="Ø"/>
            </a:pPr>
            <a:r>
              <a:rPr lang="sl-SI" sz="2400" dirty="0">
                <a:solidFill>
                  <a:schemeClr val="accent1"/>
                </a:solidFill>
              </a:rPr>
              <a:t>Sprememba ustave? Druge možnosti?</a:t>
            </a: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lvl="1">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buFont typeface="Wingdings" panose="05000000000000000000" pitchFamily="2" charset="2"/>
              <a:buChar char="Ø"/>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fontAlgn="auto">
              <a:spcAft>
                <a:spcPts val="0"/>
              </a:spcAft>
              <a:buFont typeface="Wingdings" panose="05000000000000000000" pitchFamily="2" charset="2"/>
              <a:buChar char="Ø"/>
              <a:defRPr/>
            </a:pPr>
            <a:endParaRPr lang="sl-SI" sz="2000" dirty="0">
              <a:solidFill>
                <a:schemeClr val="tx1">
                  <a:lumMod val="75000"/>
                </a:schemeClr>
              </a:solidFill>
            </a:endParaRPr>
          </a:p>
        </p:txBody>
      </p:sp>
    </p:spTree>
    <p:extLst>
      <p:ext uri="{BB962C8B-B14F-4D97-AF65-F5344CB8AC3E}">
        <p14:creationId xmlns:p14="http://schemas.microsoft.com/office/powerpoint/2010/main" val="20189539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AF51F-B38A-708F-CEBC-18AD7DB6DEF1}"/>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D969794E-F291-1AD3-24B5-0D996B9CAD2B}"/>
              </a:ext>
            </a:extLst>
          </p:cNvPr>
          <p:cNvSpPr>
            <a:spLocks noGrp="1"/>
          </p:cNvSpPr>
          <p:nvPr>
            <p:ph idx="4294967295"/>
          </p:nvPr>
        </p:nvSpPr>
        <p:spPr>
          <a:xfrm>
            <a:off x="1347537" y="1302785"/>
            <a:ext cx="9448799" cy="4408204"/>
          </a:xfrm>
        </p:spPr>
        <p:txBody>
          <a:bodyPr rtlCol="0">
            <a:noAutofit/>
          </a:bodyPr>
          <a:lstStyle/>
          <a:p>
            <a:pPr marL="0" indent="0" algn="ctr">
              <a:buNone/>
            </a:pPr>
            <a:endParaRPr lang="sl-SI" sz="2800" b="1" dirty="0">
              <a:solidFill>
                <a:schemeClr val="accent2"/>
              </a:solidFill>
            </a:endParaRPr>
          </a:p>
          <a:p>
            <a:pPr marL="0" indent="0" algn="ctr">
              <a:buNone/>
            </a:pPr>
            <a:endParaRPr lang="sl-SI" sz="2800" b="1" dirty="0">
              <a:solidFill>
                <a:schemeClr val="accent2"/>
              </a:solidFill>
            </a:endParaRPr>
          </a:p>
          <a:p>
            <a:pPr marL="0" indent="0" algn="ctr">
              <a:buNone/>
            </a:pPr>
            <a:endParaRPr lang="sl-SI" sz="2800" b="1" dirty="0">
              <a:solidFill>
                <a:schemeClr val="accent2"/>
              </a:solidFill>
            </a:endParaRPr>
          </a:p>
          <a:p>
            <a:pPr marL="0" indent="0" algn="ctr">
              <a:buNone/>
            </a:pPr>
            <a:r>
              <a:rPr lang="sl-SI" b="1" dirty="0">
                <a:solidFill>
                  <a:schemeClr val="accent2"/>
                </a:solidFill>
              </a:rPr>
              <a:t>Hvala za pozornost.</a:t>
            </a:r>
          </a:p>
          <a:p>
            <a:pPr marL="0" indent="0">
              <a:buNone/>
            </a:pPr>
            <a:endParaRPr lang="sl-SI" b="1" dirty="0">
              <a:solidFill>
                <a:schemeClr val="accent2"/>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27720024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C58B2-DE6D-0582-F6FD-52D5AE5B021B}"/>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B7B7109C-41EA-262C-9206-126434588D13}"/>
              </a:ext>
            </a:extLst>
          </p:cNvPr>
          <p:cNvSpPr>
            <a:spLocks noGrp="1"/>
          </p:cNvSpPr>
          <p:nvPr>
            <p:ph type="ctrTitle"/>
          </p:nvPr>
        </p:nvSpPr>
        <p:spPr>
          <a:xfrm>
            <a:off x="1295999" y="938305"/>
            <a:ext cx="9876825" cy="5733958"/>
          </a:xfrm>
        </p:spPr>
        <p:txBody>
          <a:bodyPr/>
          <a:lstStyle/>
          <a:p>
            <a:pPr>
              <a:lnSpc>
                <a:spcPct val="150000"/>
              </a:lnSpc>
            </a:pPr>
            <a:r>
              <a:rPr lang="sl-SI" dirty="0">
                <a:solidFill>
                  <a:schemeClr val="tx2"/>
                </a:solidFill>
              </a:rPr>
              <a:t>Program predstavitve:</a:t>
            </a:r>
            <a:br>
              <a:rPr lang="sl-SI" dirty="0">
                <a:solidFill>
                  <a:schemeClr val="tx2"/>
                </a:solidFill>
              </a:rPr>
            </a:br>
            <a:r>
              <a:rPr lang="sl-SI" sz="2400" b="0" dirty="0">
                <a:solidFill>
                  <a:schemeClr val="tx2"/>
                </a:solidFill>
              </a:rPr>
              <a:t>1. Uvodni nagovor ministra Jožeta Novaka in generalne direktorice dr. Nataše Bratina</a:t>
            </a:r>
            <a:br>
              <a:rPr lang="sl-SI" sz="2400" b="0" dirty="0">
                <a:solidFill>
                  <a:schemeClr val="tx2"/>
                </a:solidFill>
              </a:rPr>
            </a:br>
            <a:r>
              <a:rPr lang="sl-SI" sz="2400" b="0" dirty="0">
                <a:solidFill>
                  <a:schemeClr val="tx2"/>
                </a:solidFill>
              </a:rPr>
              <a:t>2. Učinkovitejše in fleksibilnejše prostorsko načrtovanje – Barbara Radovan in Marjetka Čuš</a:t>
            </a:r>
            <a:br>
              <a:rPr lang="sl-SI" sz="2400" b="0" dirty="0">
                <a:solidFill>
                  <a:schemeClr val="tx2"/>
                </a:solidFill>
              </a:rPr>
            </a:br>
            <a:r>
              <a:rPr lang="sl-SI" sz="2400" dirty="0">
                <a:solidFill>
                  <a:schemeClr val="tx2"/>
                </a:solidFill>
              </a:rPr>
              <a:t>3. Zemljiški ukrepi – Tjaša Remic in mag. Matija Kralj </a:t>
            </a:r>
            <a:br>
              <a:rPr lang="sl-SI" sz="2400" b="0" dirty="0">
                <a:solidFill>
                  <a:schemeClr val="tx2"/>
                </a:solidFill>
              </a:rPr>
            </a:br>
            <a:r>
              <a:rPr lang="sl-SI" sz="2400" b="0" dirty="0">
                <a:solidFill>
                  <a:schemeClr val="tx2"/>
                </a:solidFill>
              </a:rPr>
              <a:t>4. Izboljšave na področju graditve – Tanja Mencin</a:t>
            </a:r>
            <a:br>
              <a:rPr lang="sl-SI" sz="2400" b="0" dirty="0">
                <a:solidFill>
                  <a:schemeClr val="tx2"/>
                </a:solidFill>
              </a:rPr>
            </a:br>
            <a:r>
              <a:rPr lang="sl-SI" sz="2400" b="0" dirty="0">
                <a:solidFill>
                  <a:schemeClr val="tx2"/>
                </a:solidFill>
              </a:rPr>
              <a:t>5. Evidenca stavbnih zemljišč – dr. Damjan Doler</a:t>
            </a:r>
            <a:br>
              <a:rPr lang="sl-SI" sz="2400" b="0" dirty="0">
                <a:solidFill>
                  <a:schemeClr val="tx2"/>
                </a:solidFill>
              </a:rPr>
            </a:br>
            <a:r>
              <a:rPr lang="sl-SI" sz="2400" b="0" dirty="0">
                <a:solidFill>
                  <a:schemeClr val="tx2"/>
                </a:solidFill>
              </a:rPr>
              <a:t>6. Vprašanja publike</a:t>
            </a:r>
          </a:p>
        </p:txBody>
      </p:sp>
    </p:spTree>
    <p:extLst>
      <p:ext uri="{BB962C8B-B14F-4D97-AF65-F5344CB8AC3E}">
        <p14:creationId xmlns:p14="http://schemas.microsoft.com/office/powerpoint/2010/main" val="3873136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00467DD4-D555-4496-8D3F-C061BE9CBF6B}"/>
              </a:ext>
            </a:extLst>
          </p:cNvPr>
          <p:cNvSpPr>
            <a:spLocks noGrp="1"/>
          </p:cNvSpPr>
          <p:nvPr>
            <p:ph type="ctrTitle"/>
          </p:nvPr>
        </p:nvSpPr>
        <p:spPr bwMode="auto">
          <a:xfrm>
            <a:off x="2495550" y="1547813"/>
            <a:ext cx="7200900" cy="1490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a:t> </a:t>
            </a:r>
            <a:endParaRPr lang="en-US" altLang="sl-SI"/>
          </a:p>
        </p:txBody>
      </p:sp>
      <p:sp>
        <p:nvSpPr>
          <p:cNvPr id="2" name="PoljeZBesedilom 1">
            <a:extLst>
              <a:ext uri="{FF2B5EF4-FFF2-40B4-BE49-F238E27FC236}">
                <a16:creationId xmlns:a16="http://schemas.microsoft.com/office/drawing/2014/main" id="{B63DDD65-822D-387E-FEBA-439A5FF3723A}"/>
              </a:ext>
            </a:extLst>
          </p:cNvPr>
          <p:cNvSpPr txBox="1"/>
          <p:nvPr/>
        </p:nvSpPr>
        <p:spPr>
          <a:xfrm>
            <a:off x="2792789" y="1406959"/>
            <a:ext cx="6674484" cy="1585690"/>
          </a:xfrm>
          <a:prstGeom prst="rect">
            <a:avLst/>
          </a:prstGeom>
          <a:noFill/>
        </p:spPr>
        <p:txBody>
          <a:bodyPr wrap="square" rtlCol="0">
            <a:spAutoFit/>
          </a:bodyPr>
          <a:lstStyle/>
          <a:p>
            <a:pPr marL="0" marR="0" lvl="0" indent="0" algn="ctr" defTabSz="457200" rtl="0" eaLnBrk="1" fontAlgn="base" latinLnBrk="0" hangingPunct="1">
              <a:lnSpc>
                <a:spcPct val="150000"/>
              </a:lnSpc>
              <a:spcBef>
                <a:spcPct val="0"/>
              </a:spcBef>
              <a:spcAft>
                <a:spcPct val="0"/>
              </a:spcAft>
              <a:buClrTx/>
              <a:buSzTx/>
              <a:buFontTx/>
              <a:buNone/>
              <a:tabLst/>
              <a:defRPr/>
            </a:pPr>
            <a:r>
              <a:rPr kumimoji="0" lang="sl-SI" sz="36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a:ea typeface="+mn-ea"/>
                <a:cs typeface="+mn-cs"/>
              </a:rPr>
              <a:t>Novela ZUreP-3C</a:t>
            </a:r>
          </a:p>
          <a:p>
            <a:pPr marL="0" marR="0" lvl="0" indent="0" algn="ctr" defTabSz="457200" rtl="0" eaLnBrk="1" fontAlgn="base" latinLnBrk="0" hangingPunct="1">
              <a:lnSpc>
                <a:spcPct val="150000"/>
              </a:lnSpc>
              <a:spcBef>
                <a:spcPct val="0"/>
              </a:spcBef>
              <a:spcAft>
                <a:spcPct val="0"/>
              </a:spcAft>
              <a:buClrTx/>
              <a:buSzTx/>
              <a:buFontTx/>
              <a:buNone/>
              <a:tabLst/>
              <a:defRPr/>
            </a:pPr>
            <a:r>
              <a:rPr kumimoji="0" lang="sl-SI" sz="32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a:ea typeface="+mn-ea"/>
                <a:cs typeface="+mn-cs"/>
              </a:rPr>
              <a:t>Zemljiški ukrepi</a:t>
            </a:r>
          </a:p>
        </p:txBody>
      </p:sp>
      <p:sp>
        <p:nvSpPr>
          <p:cNvPr id="3" name="PoljeZBesedilom 2">
            <a:extLst>
              <a:ext uri="{FF2B5EF4-FFF2-40B4-BE49-F238E27FC236}">
                <a16:creationId xmlns:a16="http://schemas.microsoft.com/office/drawing/2014/main" id="{D59B8B14-F8D0-9D4C-198B-FE2FBD83C39D}"/>
              </a:ext>
            </a:extLst>
          </p:cNvPr>
          <p:cNvSpPr txBox="1"/>
          <p:nvPr/>
        </p:nvSpPr>
        <p:spPr>
          <a:xfrm>
            <a:off x="4251312" y="5207881"/>
            <a:ext cx="3757439" cy="954107"/>
          </a:xfrm>
          <a:prstGeom prst="rect">
            <a:avLst/>
          </a:prstGeom>
          <a:noFill/>
        </p:spPr>
        <p:txBody>
          <a:bodyPr wrap="non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sl-SI" sz="2000" b="1" i="0" u="none" strike="noStrike" kern="1200" cap="none" spc="0" normalizeH="0" baseline="0" noProof="0" dirty="0">
                <a:ln>
                  <a:noFill/>
                </a:ln>
                <a:solidFill>
                  <a:srgbClr val="000000">
                    <a:lumMod val="65000"/>
                    <a:lumOff val="35000"/>
                  </a:srgbClr>
                </a:solidFill>
                <a:effectLst>
                  <a:outerShdw blurRad="38100" dist="38100" dir="2700000" algn="tl">
                    <a:srgbClr val="000000">
                      <a:alpha val="43137"/>
                    </a:srgbClr>
                  </a:outerShdw>
                </a:effectLst>
                <a:uLnTx/>
                <a:uFillTx/>
                <a:latin typeface="Calibri"/>
                <a:ea typeface="+mn-ea"/>
                <a:cs typeface="+mn-cs"/>
              </a:rPr>
              <a:t>Tjaša Remic</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sl-SI" sz="2000" b="1" i="0" u="none" strike="noStrike" kern="1200" cap="none" spc="0" normalizeH="0" baseline="0" noProof="0" dirty="0">
                <a:ln>
                  <a:noFill/>
                </a:ln>
                <a:solidFill>
                  <a:srgbClr val="000000">
                    <a:lumMod val="65000"/>
                    <a:lumOff val="35000"/>
                  </a:srgbClr>
                </a:solidFill>
                <a:effectLst>
                  <a:outerShdw blurRad="38100" dist="38100" dir="2700000" algn="tl">
                    <a:srgbClr val="000000">
                      <a:alpha val="43137"/>
                    </a:srgbClr>
                  </a:outerShdw>
                </a:effectLst>
                <a:uLnTx/>
                <a:uFillTx/>
                <a:latin typeface="Calibri"/>
                <a:ea typeface="+mn-ea"/>
                <a:cs typeface="+mn-cs"/>
              </a:rPr>
              <a:t>mag. Matija Kralj</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000000">
                    <a:lumMod val="50000"/>
                    <a:lumOff val="50000"/>
                  </a:srgbClr>
                </a:solidFill>
                <a:effectLst/>
                <a:uLnTx/>
                <a:uFillTx/>
                <a:latin typeface="Calibri"/>
                <a:ea typeface="Times New Roman" panose="02020603050405020304" pitchFamily="18" charset="0"/>
                <a:cs typeface="Calibri" panose="020F0502020204030204" pitchFamily="34" charset="0"/>
              </a:rPr>
              <a:t>Sektor stavbna zemljišča in javne površine</a:t>
            </a:r>
            <a:endParaRPr kumimoji="0" lang="sl-SI" sz="1600" b="1" i="0" u="none" strike="noStrike" kern="1200" cap="none" spc="0" normalizeH="0" baseline="0" noProof="0" dirty="0">
              <a:ln>
                <a:noFill/>
              </a:ln>
              <a:solidFill>
                <a:srgbClr val="000000">
                  <a:lumMod val="50000"/>
                  <a:lumOff val="50000"/>
                </a:srgbClr>
              </a:solidFill>
              <a:effectLst/>
              <a:uLnTx/>
              <a:uFillTx/>
              <a:latin typeface="Calibri"/>
              <a:ea typeface="Calibri" panose="020F0502020204030204" pitchFamily="34" charset="0"/>
              <a:cs typeface="Times New Roman" panose="02020603050405020304" pitchFamily="18" charset="0"/>
            </a:endParaRPr>
          </a:p>
        </p:txBody>
      </p:sp>
    </p:spTree>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62FD5-7061-6C05-2D0D-B356EE167B3F}"/>
              </a:ext>
            </a:extLst>
          </p:cNvPr>
          <p:cNvSpPr txBox="1">
            <a:spLocks/>
          </p:cNvSpPr>
          <p:nvPr/>
        </p:nvSpPr>
        <p:spPr bwMode="auto">
          <a:xfrm>
            <a:off x="3913856" y="360001"/>
            <a:ext cx="4255718"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Zemljiški ukrepi</a:t>
            </a:r>
            <a:endParaRPr kumimoji="0" lang="en-US"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endParaRPr>
          </a:p>
        </p:txBody>
      </p:sp>
      <p:pic>
        <p:nvPicPr>
          <p:cNvPr id="3" name="Ograda vsebine 3">
            <a:extLst>
              <a:ext uri="{FF2B5EF4-FFF2-40B4-BE49-F238E27FC236}">
                <a16:creationId xmlns:a16="http://schemas.microsoft.com/office/drawing/2014/main" id="{77B68CF8-C000-E9BA-201A-D04F5F7D2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2426" y="1267483"/>
            <a:ext cx="4147148" cy="5024909"/>
          </a:xfrm>
          <a:prstGeom prst="rect">
            <a:avLst/>
          </a:prstGeom>
        </p:spPr>
      </p:pic>
      <p:sp>
        <p:nvSpPr>
          <p:cNvPr id="5" name="Puščica: desno 4">
            <a:extLst>
              <a:ext uri="{FF2B5EF4-FFF2-40B4-BE49-F238E27FC236}">
                <a16:creationId xmlns:a16="http://schemas.microsoft.com/office/drawing/2014/main" id="{139BA7DA-B9F4-2C01-A687-D5DA9347338E}"/>
              </a:ext>
            </a:extLst>
          </p:cNvPr>
          <p:cNvSpPr/>
          <p:nvPr/>
        </p:nvSpPr>
        <p:spPr>
          <a:xfrm>
            <a:off x="3579044" y="1668544"/>
            <a:ext cx="377073" cy="188536"/>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Arial"/>
              <a:ea typeface="+mn-ea"/>
              <a:cs typeface="+mn-cs"/>
            </a:endParaRPr>
          </a:p>
        </p:txBody>
      </p:sp>
      <p:sp>
        <p:nvSpPr>
          <p:cNvPr id="6" name="Puščica: desno 5">
            <a:extLst>
              <a:ext uri="{FF2B5EF4-FFF2-40B4-BE49-F238E27FC236}">
                <a16:creationId xmlns:a16="http://schemas.microsoft.com/office/drawing/2014/main" id="{C062F259-CFBA-F4A8-4D83-3AA2542D97C5}"/>
              </a:ext>
            </a:extLst>
          </p:cNvPr>
          <p:cNvSpPr/>
          <p:nvPr/>
        </p:nvSpPr>
        <p:spPr>
          <a:xfrm>
            <a:off x="3579044" y="2509100"/>
            <a:ext cx="377073" cy="188536"/>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Puščica: desno 6">
            <a:extLst>
              <a:ext uri="{FF2B5EF4-FFF2-40B4-BE49-F238E27FC236}">
                <a16:creationId xmlns:a16="http://schemas.microsoft.com/office/drawing/2014/main" id="{543404B5-6A1B-93FD-B26F-3D5BD7FE47FB}"/>
              </a:ext>
            </a:extLst>
          </p:cNvPr>
          <p:cNvSpPr/>
          <p:nvPr/>
        </p:nvSpPr>
        <p:spPr>
          <a:xfrm>
            <a:off x="3579043" y="2736914"/>
            <a:ext cx="377073" cy="188536"/>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Puščica: desno 7">
            <a:extLst>
              <a:ext uri="{FF2B5EF4-FFF2-40B4-BE49-F238E27FC236}">
                <a16:creationId xmlns:a16="http://schemas.microsoft.com/office/drawing/2014/main" id="{783259C9-186B-0C30-9E54-1E5C76355F6B}"/>
              </a:ext>
            </a:extLst>
          </p:cNvPr>
          <p:cNvSpPr/>
          <p:nvPr/>
        </p:nvSpPr>
        <p:spPr>
          <a:xfrm>
            <a:off x="3542906" y="3349656"/>
            <a:ext cx="377073" cy="188536"/>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Puščica: desno 8">
            <a:extLst>
              <a:ext uri="{FF2B5EF4-FFF2-40B4-BE49-F238E27FC236}">
                <a16:creationId xmlns:a16="http://schemas.microsoft.com/office/drawing/2014/main" id="{BDE1EB9C-5AAF-98E4-02CA-DDFE9A0E9CAD}"/>
              </a:ext>
            </a:extLst>
          </p:cNvPr>
          <p:cNvSpPr/>
          <p:nvPr/>
        </p:nvSpPr>
        <p:spPr>
          <a:xfrm>
            <a:off x="3542905" y="3549624"/>
            <a:ext cx="377073" cy="188536"/>
          </a:xfrm>
          <a:prstGeom prst="rightArrow">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a:ln>
                <a:noFill/>
              </a:ln>
              <a:solidFill>
                <a:srgbClr val="C0504D"/>
              </a:solidFill>
              <a:effectLst/>
              <a:uLnTx/>
              <a:uFillTx/>
              <a:latin typeface="Arial"/>
              <a:ea typeface="+mn-ea"/>
              <a:cs typeface="+mn-cs"/>
            </a:endParaRPr>
          </a:p>
        </p:txBody>
      </p:sp>
      <p:sp>
        <p:nvSpPr>
          <p:cNvPr id="11" name="Puščica: desno 10">
            <a:extLst>
              <a:ext uri="{FF2B5EF4-FFF2-40B4-BE49-F238E27FC236}">
                <a16:creationId xmlns:a16="http://schemas.microsoft.com/office/drawing/2014/main" id="{90DC8D71-D5C4-7530-63EF-077EB4CBDED9}"/>
              </a:ext>
            </a:extLst>
          </p:cNvPr>
          <p:cNvSpPr/>
          <p:nvPr/>
        </p:nvSpPr>
        <p:spPr>
          <a:xfrm>
            <a:off x="3553902" y="4349333"/>
            <a:ext cx="377073" cy="188536"/>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Arial"/>
              <a:ea typeface="+mn-ea"/>
              <a:cs typeface="+mn-cs"/>
            </a:endParaRPr>
          </a:p>
        </p:txBody>
      </p:sp>
      <p:sp>
        <p:nvSpPr>
          <p:cNvPr id="12" name="Puščica: desno 11">
            <a:extLst>
              <a:ext uri="{FF2B5EF4-FFF2-40B4-BE49-F238E27FC236}">
                <a16:creationId xmlns:a16="http://schemas.microsoft.com/office/drawing/2014/main" id="{D62B1318-9445-2C75-888B-F477EB9FE8A8}"/>
              </a:ext>
            </a:extLst>
          </p:cNvPr>
          <p:cNvSpPr/>
          <p:nvPr/>
        </p:nvSpPr>
        <p:spPr>
          <a:xfrm>
            <a:off x="3536783" y="4563439"/>
            <a:ext cx="377073" cy="188536"/>
          </a:xfrm>
          <a:prstGeom prst="rightArrow">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a:ln>
                <a:noFill/>
              </a:ln>
              <a:solidFill>
                <a:srgbClr val="C0504D"/>
              </a:solidFill>
              <a:effectLst/>
              <a:uLnTx/>
              <a:uFillTx/>
              <a:latin typeface="Arial"/>
              <a:ea typeface="+mn-ea"/>
              <a:cs typeface="+mn-cs"/>
            </a:endParaRPr>
          </a:p>
        </p:txBody>
      </p:sp>
    </p:spTree>
    <p:extLst>
      <p:ext uri="{BB962C8B-B14F-4D97-AF65-F5344CB8AC3E}">
        <p14:creationId xmlns:p14="http://schemas.microsoft.com/office/powerpoint/2010/main" val="1290011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1" grpId="0" animBg="1"/>
      <p:bldP spid="1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06A21-EB28-2E62-A2CC-967C475EE915}"/>
            </a:ext>
          </a:extLst>
        </p:cNvPr>
        <p:cNvGrpSpPr/>
        <p:nvPr/>
      </p:nvGrpSpPr>
      <p:grpSpPr>
        <a:xfrm>
          <a:off x="0" y="0"/>
          <a:ext cx="0" cy="0"/>
          <a:chOff x="0" y="0"/>
          <a:chExt cx="0" cy="0"/>
        </a:xfrm>
      </p:grpSpPr>
      <p:sp>
        <p:nvSpPr>
          <p:cNvPr id="8194" name="Title 1">
            <a:extLst>
              <a:ext uri="{FF2B5EF4-FFF2-40B4-BE49-F238E27FC236}">
                <a16:creationId xmlns:a16="http://schemas.microsoft.com/office/drawing/2014/main" id="{F7AA8DEB-0711-F042-71FB-62D31DB46C4D}"/>
              </a:ext>
            </a:extLst>
          </p:cNvPr>
          <p:cNvSpPr>
            <a:spLocks noGrp="1"/>
          </p:cNvSpPr>
          <p:nvPr>
            <p:ph type="ctrTitle"/>
          </p:nvPr>
        </p:nvSpPr>
        <p:spPr bwMode="auto">
          <a:xfrm>
            <a:off x="2495550" y="1547813"/>
            <a:ext cx="7200900" cy="1490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a:t> </a:t>
            </a:r>
            <a:endParaRPr lang="en-US" altLang="sl-SI"/>
          </a:p>
        </p:txBody>
      </p:sp>
      <p:sp>
        <p:nvSpPr>
          <p:cNvPr id="2" name="PoljeZBesedilom 1">
            <a:extLst>
              <a:ext uri="{FF2B5EF4-FFF2-40B4-BE49-F238E27FC236}">
                <a16:creationId xmlns:a16="http://schemas.microsoft.com/office/drawing/2014/main" id="{94F30F96-3141-9712-78EF-AC23650CE126}"/>
              </a:ext>
            </a:extLst>
          </p:cNvPr>
          <p:cNvSpPr txBox="1"/>
          <p:nvPr/>
        </p:nvSpPr>
        <p:spPr>
          <a:xfrm>
            <a:off x="2758758" y="2283781"/>
            <a:ext cx="6674484" cy="754694"/>
          </a:xfrm>
          <a:prstGeom prst="rect">
            <a:avLst/>
          </a:prstGeom>
          <a:noFill/>
        </p:spPr>
        <p:txBody>
          <a:bodyPr wrap="square" rtlCol="0">
            <a:spAutoFit/>
          </a:bodyPr>
          <a:lstStyle/>
          <a:p>
            <a:pPr marL="0" marR="0" lvl="0" indent="0" algn="ctr" defTabSz="457200" rtl="0" eaLnBrk="1" fontAlgn="base" latinLnBrk="0" hangingPunct="1">
              <a:lnSpc>
                <a:spcPct val="150000"/>
              </a:lnSpc>
              <a:spcBef>
                <a:spcPct val="0"/>
              </a:spcBef>
              <a:spcAft>
                <a:spcPct val="0"/>
              </a:spcAft>
              <a:buClrTx/>
              <a:buSzTx/>
              <a:buFontTx/>
              <a:buNone/>
              <a:tabLst/>
              <a:defRPr/>
            </a:pPr>
            <a:r>
              <a:rPr kumimoji="0" lang="sl-SI" sz="32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a:ea typeface="+mn-ea"/>
                <a:cs typeface="+mn-cs"/>
              </a:rPr>
              <a:t>Opremljanje stavbnih zemljišč</a:t>
            </a:r>
          </a:p>
        </p:txBody>
      </p:sp>
    </p:spTree>
    <p:extLst>
      <p:ext uri="{BB962C8B-B14F-4D97-AF65-F5344CB8AC3E}">
        <p14:creationId xmlns:p14="http://schemas.microsoft.com/office/powerpoint/2010/main" val="2047652502"/>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62FD5-7061-6C05-2D0D-B356EE167B3F}"/>
              </a:ext>
            </a:extLst>
          </p:cNvPr>
          <p:cNvSpPr txBox="1">
            <a:spLocks/>
          </p:cNvSpPr>
          <p:nvPr/>
        </p:nvSpPr>
        <p:spPr bwMode="auto">
          <a:xfrm>
            <a:off x="1650476" y="1017403"/>
            <a:ext cx="8313938"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400" b="1" i="0" u="none" strike="noStrike" kern="0" cap="none" spc="0" normalizeH="0" baseline="0" noProof="0" dirty="0">
                <a:ln>
                  <a:noFill/>
                </a:ln>
                <a:solidFill>
                  <a:srgbClr val="006FC0"/>
                </a:solidFill>
                <a:effectLst/>
                <a:uLnTx/>
                <a:uFillTx/>
                <a:latin typeface="Arial"/>
                <a:ea typeface="+mj-ea"/>
                <a:cs typeface="Arial"/>
              </a:rPr>
              <a:t>Opremljanje zemljišč</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Arial"/>
              <a:ea typeface="+mj-ea"/>
              <a:cs typeface="Calibri" panose="020F0502020204030204" pitchFamily="34" charset="0"/>
            </a:endParaRPr>
          </a:p>
        </p:txBody>
      </p:sp>
      <p:sp>
        <p:nvSpPr>
          <p:cNvPr id="5" name="Označba mesta vsebine 2">
            <a:extLst>
              <a:ext uri="{FF2B5EF4-FFF2-40B4-BE49-F238E27FC236}">
                <a16:creationId xmlns:a16="http://schemas.microsoft.com/office/drawing/2014/main" id="{64A004F7-0050-A24E-0373-97102618A9AD}"/>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3" name="object 9">
            <a:extLst>
              <a:ext uri="{FF2B5EF4-FFF2-40B4-BE49-F238E27FC236}">
                <a16:creationId xmlns:a16="http://schemas.microsoft.com/office/drawing/2014/main" id="{A69EF5A6-E0E8-1E83-0A5B-68A3E18EBBD8}"/>
              </a:ext>
            </a:extLst>
          </p:cNvPr>
          <p:cNvSpPr txBox="1"/>
          <p:nvPr/>
        </p:nvSpPr>
        <p:spPr>
          <a:xfrm>
            <a:off x="1818394" y="1682663"/>
            <a:ext cx="8489607" cy="4537139"/>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14999"/>
              </a:lnSpc>
              <a:spcBef>
                <a:spcPts val="100"/>
              </a:spcBef>
              <a:spcAft>
                <a:spcPts val="0"/>
              </a:spcAft>
              <a:buClrTx/>
              <a:buSzTx/>
              <a:buFontTx/>
              <a:buNone/>
              <a:tabLst/>
              <a:defRPr/>
            </a:pPr>
            <a:r>
              <a:rPr kumimoji="0" lang="sl-SI" sz="2000" b="1" i="0" u="none" strike="noStrike" kern="0" cap="none" spc="0" normalizeH="0" baseline="0" noProof="0" dirty="0">
                <a:ln>
                  <a:noFill/>
                </a:ln>
                <a:solidFill>
                  <a:srgbClr val="006FC0"/>
                </a:solidFill>
                <a:effectLst/>
                <a:uLnTx/>
                <a:uFillTx/>
                <a:latin typeface="Arial"/>
                <a:ea typeface="+mn-ea"/>
                <a:cs typeface="Arial"/>
              </a:rPr>
              <a:t>Program opremljanja – </a:t>
            </a:r>
            <a:r>
              <a:rPr kumimoji="0" lang="sl-SI" sz="2000" b="1" i="0" u="none" strike="noStrike" kern="0" cap="none" spc="0" normalizeH="0" baseline="0" noProof="0" dirty="0">
                <a:ln>
                  <a:noFill/>
                </a:ln>
                <a:solidFill>
                  <a:srgbClr val="FF0000"/>
                </a:solidFill>
                <a:effectLst/>
                <a:uLnTx/>
                <a:uFillTx/>
                <a:latin typeface="Arial"/>
                <a:ea typeface="+mn-ea"/>
                <a:cs typeface="Arial"/>
              </a:rPr>
              <a:t>RAZLIKA – stara- nova ureditev </a:t>
            </a:r>
          </a:p>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r>
              <a:rPr kumimoji="0" lang="sl-SI" sz="1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  </a:t>
            </a:r>
            <a:r>
              <a:rPr kumimoji="0" lang="sl-SI" sz="1800" b="0" i="0" u="none" strike="noStrike" kern="0" cap="none" spc="0" normalizeH="0" baseline="0" noProof="0" dirty="0">
                <a:ln>
                  <a:noFill/>
                </a:ln>
                <a:solidFill>
                  <a:sysClr val="windowText" lastClr="000000"/>
                </a:solidFill>
                <a:effectLst/>
                <a:uLnTx/>
                <a:uFillTx/>
                <a:latin typeface="Arial"/>
                <a:ea typeface="+mn-ea"/>
                <a:cs typeface="Arial MT"/>
              </a:rPr>
              <a:t>Prejšnja  ureditev –  </a:t>
            </a:r>
            <a:r>
              <a:rPr kumimoji="0" lang="sl-SI" sz="1800" b="1" i="0" u="none" strike="noStrike" kern="0" cap="none" spc="-10" normalizeH="0" baseline="0" noProof="0" dirty="0">
                <a:ln>
                  <a:noFill/>
                </a:ln>
                <a:solidFill>
                  <a:srgbClr val="006FC0"/>
                </a:solidFill>
                <a:effectLst/>
                <a:uLnTx/>
                <a:uFillTx/>
                <a:latin typeface="Arial"/>
                <a:ea typeface="+mn-ea"/>
                <a:cs typeface="Arial"/>
              </a:rPr>
              <a:t>program opremljanja samostojen pravni akt, </a:t>
            </a:r>
            <a:r>
              <a:rPr kumimoji="0" lang="sl-SI" sz="1800" b="0" i="0" u="none" strike="noStrike" kern="0" cap="none" spc="-10" normalizeH="0" baseline="0" noProof="0" dirty="0">
                <a:ln>
                  <a:noFill/>
                </a:ln>
                <a:solidFill>
                  <a:srgbClr val="000000"/>
                </a:solidFill>
                <a:effectLst/>
                <a:uLnTx/>
                <a:uFillTx/>
                <a:latin typeface="Arial"/>
                <a:ea typeface="+mn-ea"/>
                <a:cs typeface="Arial"/>
              </a:rPr>
              <a:t>ki se lahko sprejme po uveljavitvi PIA</a:t>
            </a:r>
          </a:p>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r>
              <a:rPr kumimoji="0" lang="sl-SI" sz="1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 </a:t>
            </a:r>
            <a:r>
              <a:rPr kumimoji="0" lang="sl-SI" sz="1800" b="0" i="0" u="none" strike="noStrike" kern="0" cap="none" spc="0" normalizeH="0" baseline="0" noProof="0" dirty="0">
                <a:ln>
                  <a:noFill/>
                </a:ln>
                <a:solidFill>
                  <a:sysClr val="windowText" lastClr="000000"/>
                </a:solidFill>
                <a:effectLst/>
                <a:uLnTx/>
                <a:uFillTx/>
                <a:latin typeface="Arial"/>
                <a:ea typeface="+mn-ea"/>
                <a:cs typeface="Arial MT"/>
              </a:rPr>
              <a:t>Nova ureditev - </a:t>
            </a:r>
            <a:r>
              <a:rPr kumimoji="0" lang="sl-SI" sz="1800" b="1" i="0" u="none" strike="noStrike" kern="0" cap="none" spc="-10" normalizeH="0" baseline="0" noProof="0" dirty="0">
                <a:ln>
                  <a:noFill/>
                </a:ln>
                <a:solidFill>
                  <a:srgbClr val="006FC0"/>
                </a:solidFill>
                <a:effectLst/>
                <a:uLnTx/>
                <a:uFillTx/>
                <a:latin typeface="Arial"/>
                <a:ea typeface="+mn-ea"/>
                <a:cs typeface="Arial"/>
              </a:rPr>
              <a:t>program opremljanja se sprejme kot samostojni odlok ali kot sestavni del OPPN </a:t>
            </a:r>
            <a:r>
              <a:rPr kumimoji="0" lang="sl-SI" sz="1800" b="0" i="0" u="none" strike="noStrike" kern="0" cap="none" spc="0" normalizeH="0" baseline="0" noProof="0" dirty="0">
                <a:ln>
                  <a:noFill/>
                </a:ln>
                <a:solidFill>
                  <a:sysClr val="windowText" lastClr="000000"/>
                </a:solidFill>
                <a:effectLst/>
                <a:uLnTx/>
                <a:uFillTx/>
                <a:latin typeface="Arial"/>
                <a:ea typeface="+mn-ea"/>
                <a:cs typeface="+mn-cs"/>
              </a:rPr>
              <a:t>(sprememba 126., 127., 163., 164. in 165. člena) </a:t>
            </a:r>
          </a:p>
          <a:p>
            <a:pPr marL="812800" marR="0" lvl="1" indent="-342900" algn="l" defTabSz="914400" rtl="0" eaLnBrk="1" fontAlgn="auto" latinLnBrk="0" hangingPunct="1">
              <a:lnSpc>
                <a:spcPct val="100000"/>
              </a:lnSpc>
              <a:spcBef>
                <a:spcPts val="800"/>
              </a:spcBef>
              <a:spcAft>
                <a:spcPts val="0"/>
              </a:spcAft>
              <a:buClrTx/>
              <a:buSzTx/>
              <a:buFontTx/>
              <a:buChar char="•"/>
              <a:tabLst>
                <a:tab pos="355600" algn="l"/>
              </a:tabLst>
              <a:defRPr/>
            </a:pPr>
            <a:r>
              <a:rPr kumimoji="0" lang="sl-SI" sz="1800" b="0" i="0" u="none" strike="noStrike" kern="0" cap="none" spc="0" normalizeH="0" baseline="0" noProof="0" dirty="0">
                <a:ln>
                  <a:noFill/>
                </a:ln>
                <a:solidFill>
                  <a:sysClr val="windowText" lastClr="000000"/>
                </a:solidFill>
                <a:effectLst/>
                <a:uLnTx/>
                <a:uFillTx/>
                <a:latin typeface="Arial"/>
                <a:ea typeface="+mn-ea"/>
                <a:cs typeface="Arial MT"/>
              </a:rPr>
              <a:t>z OPPN </a:t>
            </a:r>
            <a:r>
              <a:rPr kumimoji="0" lang="sl-SI" sz="1800" b="1" i="0" u="none" strike="noStrike" kern="0" cap="none" spc="-10" normalizeH="0" baseline="0" noProof="0" dirty="0">
                <a:ln>
                  <a:noFill/>
                </a:ln>
                <a:solidFill>
                  <a:srgbClr val="006FC0"/>
                </a:solidFill>
                <a:effectLst/>
                <a:uLnTx/>
                <a:uFillTx/>
                <a:latin typeface="Arial"/>
                <a:ea typeface="+mn-ea"/>
                <a:cs typeface="Arial"/>
              </a:rPr>
              <a:t>SE LAHKO </a:t>
            </a:r>
            <a:r>
              <a:rPr kumimoji="0" lang="sl-SI" sz="1800" b="0" i="0" u="none" strike="noStrike" kern="0" cap="none" spc="0" normalizeH="0" baseline="0" noProof="0" dirty="0">
                <a:ln>
                  <a:noFill/>
                </a:ln>
                <a:solidFill>
                  <a:sysClr val="windowText" lastClr="000000"/>
                </a:solidFill>
                <a:effectLst/>
                <a:uLnTx/>
                <a:uFillTx/>
                <a:latin typeface="Arial"/>
                <a:ea typeface="+mn-ea"/>
                <a:cs typeface="Arial MT"/>
              </a:rPr>
              <a:t>načrtuje tudi opremljanje stavbnih zemljišč (v OPPN se določijo vsebine programa opremljanja)</a:t>
            </a:r>
          </a:p>
          <a:p>
            <a:pPr marL="812800" marR="0" lvl="1" indent="-342900" algn="l" defTabSz="914400" rtl="0" eaLnBrk="1" fontAlgn="auto" latinLnBrk="0" hangingPunct="1">
              <a:lnSpc>
                <a:spcPct val="100000"/>
              </a:lnSpc>
              <a:spcBef>
                <a:spcPts val="800"/>
              </a:spcBef>
              <a:spcAft>
                <a:spcPts val="0"/>
              </a:spcAft>
              <a:buClrTx/>
              <a:buSzTx/>
              <a:buFontTx/>
              <a:buChar char="•"/>
              <a:tabLst>
                <a:tab pos="355600" algn="l"/>
              </a:tabLst>
              <a:defRPr/>
            </a:pPr>
            <a:r>
              <a:rPr kumimoji="0" lang="sl-SI" sz="1800" b="0" i="0" u="none" strike="noStrike" kern="0" cap="none" spc="0" normalizeH="0" baseline="0" noProof="0" dirty="0">
                <a:ln>
                  <a:noFill/>
                </a:ln>
                <a:solidFill>
                  <a:sysClr val="windowText" lastClr="000000"/>
                </a:solidFill>
                <a:effectLst/>
                <a:uLnTx/>
                <a:uFillTx/>
                <a:latin typeface="Arial"/>
                <a:ea typeface="+mn-ea"/>
                <a:cs typeface="+mn-cs"/>
              </a:rPr>
              <a:t>kratek postopek spremembe OPPN, če se spremenijo samo vsebine vezane na program opremljanja</a:t>
            </a:r>
          </a:p>
          <a:p>
            <a:pPr marL="812800" marR="0" lvl="1" indent="-342900" algn="l" defTabSz="914400" rtl="0" eaLnBrk="1" fontAlgn="auto" latinLnBrk="0" hangingPunct="1">
              <a:lnSpc>
                <a:spcPct val="100000"/>
              </a:lnSpc>
              <a:spcBef>
                <a:spcPts val="800"/>
              </a:spcBef>
              <a:spcAft>
                <a:spcPts val="0"/>
              </a:spcAft>
              <a:buClrTx/>
              <a:buSzTx/>
              <a:buFontTx/>
              <a:buChar char="•"/>
              <a:tabLst>
                <a:tab pos="355600" algn="l"/>
              </a:tabLst>
              <a:defRPr/>
            </a:pPr>
            <a:r>
              <a:rPr kumimoji="0" lang="sl-SI" sz="1800" b="0" i="0" u="none" strike="noStrike" kern="0" cap="none" spc="0" normalizeH="0" baseline="0" noProof="0" dirty="0">
                <a:ln>
                  <a:noFill/>
                </a:ln>
                <a:solidFill>
                  <a:sysClr val="windowText" lastClr="000000"/>
                </a:solidFill>
                <a:effectLst/>
                <a:uLnTx/>
                <a:uFillTx/>
                <a:latin typeface="Arial"/>
                <a:ea typeface="+mn-ea"/>
                <a:cs typeface="+mn-cs"/>
              </a:rPr>
              <a:t>če se program opremljanja sprejme kot del OPPN:</a:t>
            </a:r>
          </a:p>
          <a:p>
            <a:pPr marL="469900" marR="0" lvl="1" indent="0" algn="l" defTabSz="914400" rtl="0" eaLnBrk="1" fontAlgn="auto" latinLnBrk="0" hangingPunct="1">
              <a:lnSpc>
                <a:spcPct val="100000"/>
              </a:lnSpc>
              <a:spcBef>
                <a:spcPts val="800"/>
              </a:spcBef>
              <a:spcAft>
                <a:spcPts val="0"/>
              </a:spcAft>
              <a:buClrTx/>
              <a:buSzTx/>
              <a:buFontTx/>
              <a:buNone/>
              <a:tabLst>
                <a:tab pos="355600" algn="l"/>
              </a:tabLst>
              <a:defRPr/>
            </a:pPr>
            <a:r>
              <a:rPr kumimoji="0" lang="sl-SI" sz="1800" b="0" i="0" u="none" strike="noStrike" kern="0" cap="none" spc="0" normalizeH="0" baseline="0" noProof="0" dirty="0">
                <a:ln>
                  <a:noFill/>
                </a:ln>
                <a:solidFill>
                  <a:sysClr val="windowText" lastClr="000000"/>
                </a:solidFill>
                <a:effectLst/>
                <a:uLnTx/>
                <a:uFillTx/>
                <a:latin typeface="Arial"/>
                <a:ea typeface="+mn-ea"/>
                <a:cs typeface="+mn-cs"/>
              </a:rPr>
              <a:t>		- je elaborat programa opremljanja spremljajoče gradivo OPPN</a:t>
            </a:r>
          </a:p>
          <a:p>
            <a:pPr marL="469900" marR="0" lvl="1" indent="0" algn="l" defTabSz="914400" rtl="0" eaLnBrk="1" fontAlgn="auto" latinLnBrk="0" hangingPunct="1">
              <a:lnSpc>
                <a:spcPct val="100000"/>
              </a:lnSpc>
              <a:spcBef>
                <a:spcPts val="800"/>
              </a:spcBef>
              <a:spcAft>
                <a:spcPts val="0"/>
              </a:spcAft>
              <a:buClrTx/>
              <a:buSzTx/>
              <a:buFontTx/>
              <a:buNone/>
              <a:tabLst>
                <a:tab pos="355600" algn="l"/>
              </a:tabLst>
              <a:defRPr/>
            </a:pPr>
            <a:r>
              <a:rPr kumimoji="0" lang="sl-SI" sz="1800" b="0" i="0" u="none" strike="noStrike" kern="0" cap="none" spc="0" normalizeH="0" baseline="0" noProof="0" dirty="0">
                <a:ln>
                  <a:noFill/>
                </a:ln>
                <a:solidFill>
                  <a:sysClr val="windowText" lastClr="000000"/>
                </a:solidFill>
                <a:effectLst/>
                <a:uLnTx/>
                <a:uFillTx/>
                <a:latin typeface="Arial"/>
                <a:ea typeface="+mn-ea"/>
                <a:cs typeface="+mn-cs"/>
              </a:rPr>
              <a:t>		- elaborat ekonomike se izdela samo za vsebine, ki se nanašajo 		na družbeno infrastrukturo</a:t>
            </a:r>
          </a:p>
        </p:txBody>
      </p:sp>
    </p:spTree>
    <p:extLst>
      <p:ext uri="{BB962C8B-B14F-4D97-AF65-F5344CB8AC3E}">
        <p14:creationId xmlns:p14="http://schemas.microsoft.com/office/powerpoint/2010/main" val="6224979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3D5D3-2932-67C4-356A-B99811BBE4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3BC174-F752-092D-E6C7-D0F64645DFE0}"/>
              </a:ext>
            </a:extLst>
          </p:cNvPr>
          <p:cNvSpPr txBox="1">
            <a:spLocks/>
          </p:cNvSpPr>
          <p:nvPr/>
        </p:nvSpPr>
        <p:spPr bwMode="auto">
          <a:xfrm>
            <a:off x="1579584" y="1199343"/>
            <a:ext cx="8313938"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400" b="1" i="0" u="none" strike="noStrike" kern="0" cap="none" spc="0" normalizeH="0" baseline="0" noProof="0" dirty="0">
                <a:ln>
                  <a:noFill/>
                </a:ln>
                <a:solidFill>
                  <a:srgbClr val="006FC0"/>
                </a:solidFill>
                <a:effectLst/>
                <a:uLnTx/>
                <a:uFillTx/>
                <a:latin typeface="Arial"/>
                <a:ea typeface="+mj-ea"/>
                <a:cs typeface="Arial"/>
              </a:rPr>
              <a:t>Opremljanje zemljišč</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Arial"/>
              <a:ea typeface="+mj-ea"/>
              <a:cs typeface="Calibri" panose="020F0502020204030204" pitchFamily="34" charset="0"/>
            </a:endParaRPr>
          </a:p>
        </p:txBody>
      </p:sp>
      <p:sp>
        <p:nvSpPr>
          <p:cNvPr id="5" name="Označba mesta vsebine 2">
            <a:extLst>
              <a:ext uri="{FF2B5EF4-FFF2-40B4-BE49-F238E27FC236}">
                <a16:creationId xmlns:a16="http://schemas.microsoft.com/office/drawing/2014/main" id="{90068192-D868-3373-8626-379CF3D16702}"/>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3" name="object 9">
            <a:extLst>
              <a:ext uri="{FF2B5EF4-FFF2-40B4-BE49-F238E27FC236}">
                <a16:creationId xmlns:a16="http://schemas.microsoft.com/office/drawing/2014/main" id="{C1AFCB6D-923A-860B-C964-7A8EC4AE7603}"/>
              </a:ext>
            </a:extLst>
          </p:cNvPr>
          <p:cNvSpPr txBox="1"/>
          <p:nvPr/>
        </p:nvSpPr>
        <p:spPr>
          <a:xfrm>
            <a:off x="1963402" y="1840300"/>
            <a:ext cx="8240903" cy="2284215"/>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14999"/>
              </a:lnSpc>
              <a:spcBef>
                <a:spcPts val="100"/>
              </a:spcBef>
              <a:spcAft>
                <a:spcPts val="0"/>
              </a:spcAft>
              <a:buClrTx/>
              <a:buSzTx/>
              <a:buFontTx/>
              <a:buNone/>
              <a:tabLst/>
              <a:defRPr/>
            </a:pPr>
            <a:r>
              <a:rPr kumimoji="0" lang="sl-SI" sz="2400" b="1" i="0" u="none" strike="noStrike" kern="0" cap="none" spc="0" normalizeH="0" baseline="0" noProof="0" dirty="0">
                <a:ln>
                  <a:noFill/>
                </a:ln>
                <a:solidFill>
                  <a:srgbClr val="006FC0"/>
                </a:solidFill>
                <a:effectLst/>
                <a:uLnTx/>
                <a:uFillTx/>
                <a:latin typeface="Arial"/>
                <a:ea typeface="+mn-ea"/>
                <a:cs typeface="Arial"/>
              </a:rPr>
              <a:t>Program opremljanja </a:t>
            </a:r>
            <a:endParaRPr kumimoji="0" lang="sl-SI" sz="2400" b="0" i="0" u="none" strike="noStrike" kern="0" cap="none" spc="0" normalizeH="0" baseline="0" noProof="0" dirty="0">
              <a:ln>
                <a:noFill/>
              </a:ln>
              <a:solidFill>
                <a:sysClr val="windowText" lastClr="000000"/>
              </a:solidFill>
              <a:effectLst/>
              <a:uLnTx/>
              <a:uFillTx/>
              <a:latin typeface="Arial"/>
              <a:ea typeface="+mn-ea"/>
              <a:cs typeface="+mn-cs"/>
            </a:endParaRPr>
          </a:p>
          <a:p>
            <a:pPr marL="12700" marR="0" lvl="0" indent="0" algn="l" defTabSz="914400" rtl="0" eaLnBrk="1" fontAlgn="auto" latinLnBrk="0" hangingPunct="1">
              <a:lnSpc>
                <a:spcPct val="100000"/>
              </a:lnSpc>
              <a:spcBef>
                <a:spcPts val="800"/>
              </a:spcBef>
              <a:spcAft>
                <a:spcPts val="0"/>
              </a:spcAft>
              <a:buClrTx/>
              <a:buSzTx/>
              <a:buFontTx/>
              <a:buNone/>
              <a:tabLst>
                <a:tab pos="355600" algn="l"/>
              </a:tabLst>
              <a:defRPr/>
            </a:pPr>
            <a:r>
              <a:rPr kumimoji="0" lang="sl-SI" sz="20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  </a:t>
            </a:r>
            <a:r>
              <a:rPr kumimoji="0" lang="sl-SI" sz="2000" b="0" i="0" u="none" strike="noStrike" kern="0" cap="none" spc="0" normalizeH="0" baseline="0" noProof="0" dirty="0">
                <a:ln>
                  <a:noFill/>
                </a:ln>
                <a:solidFill>
                  <a:sysClr val="windowText" lastClr="000000"/>
                </a:solidFill>
                <a:effectLst/>
                <a:uLnTx/>
                <a:uFillTx/>
                <a:latin typeface="Arial"/>
                <a:ea typeface="+mn-ea"/>
                <a:cs typeface="+mn-cs"/>
                <a:sym typeface="Symbol" panose="05050102010706020507" pitchFamily="18" charset="2"/>
              </a:rPr>
              <a:t>Roki za izvedbo opremljanja </a:t>
            </a:r>
          </a:p>
          <a:p>
            <a:pPr marL="755650" marR="0" lvl="1" indent="-285750" algn="l" defTabSz="914400" rtl="0" eaLnBrk="1" fontAlgn="auto" latinLnBrk="0" hangingPunct="1">
              <a:lnSpc>
                <a:spcPct val="100000"/>
              </a:lnSpc>
              <a:spcBef>
                <a:spcPts val="800"/>
              </a:spcBef>
              <a:spcAft>
                <a:spcPts val="0"/>
              </a:spcAft>
              <a:buClrTx/>
              <a:buSzTx/>
              <a:buFont typeface="Arial" panose="020B0604020202020204" pitchFamily="34" charset="0"/>
              <a:buChar char="•"/>
              <a:tabLst>
                <a:tab pos="355600" algn="l"/>
              </a:tabLst>
              <a:defRPr/>
            </a:pPr>
            <a:r>
              <a:rPr kumimoji="0" lang="sl-SI" sz="2000" b="0" i="0" u="none" strike="noStrike" kern="0" cap="none" spc="0" normalizeH="0" baseline="0" noProof="0" dirty="0">
                <a:ln>
                  <a:noFill/>
                </a:ln>
                <a:solidFill>
                  <a:sysClr val="windowText" lastClr="000000"/>
                </a:solidFill>
                <a:effectLst/>
                <a:uLnTx/>
                <a:uFillTx/>
                <a:latin typeface="Arial"/>
                <a:ea typeface="+mn-ea"/>
                <a:cs typeface="Arial MT"/>
              </a:rPr>
              <a:t>Prejšnja ureditev –  rok za izvedbo opremljanja 5 let + možnost podaljšanja </a:t>
            </a:r>
            <a:r>
              <a:rPr lang="sl-SI" sz="2000" kern="0" dirty="0">
                <a:solidFill>
                  <a:sysClr val="windowText" lastClr="000000"/>
                </a:solidFill>
                <a:latin typeface="Arial"/>
                <a:cs typeface="Arial MT"/>
              </a:rPr>
              <a:t>(</a:t>
            </a:r>
            <a:r>
              <a:rPr kumimoji="0" lang="sl-SI" sz="2000" b="0" i="0" u="none" strike="noStrike" kern="0" cap="none" spc="0" normalizeH="0" baseline="0" noProof="0" dirty="0">
                <a:ln>
                  <a:noFill/>
                </a:ln>
                <a:solidFill>
                  <a:sysClr val="windowText" lastClr="000000"/>
                </a:solidFill>
                <a:effectLst/>
                <a:uLnTx/>
                <a:uFillTx/>
                <a:latin typeface="Arial"/>
                <a:ea typeface="+mn-ea"/>
                <a:cs typeface="Arial MT"/>
              </a:rPr>
              <a:t>ni določenega roka) </a:t>
            </a:r>
          </a:p>
          <a:p>
            <a:pPr marL="755650" marR="0" lvl="1" indent="-285750" algn="l" defTabSz="914400" rtl="0" eaLnBrk="1" fontAlgn="auto" latinLnBrk="0" hangingPunct="1">
              <a:lnSpc>
                <a:spcPct val="100000"/>
              </a:lnSpc>
              <a:spcBef>
                <a:spcPts val="800"/>
              </a:spcBef>
              <a:spcAft>
                <a:spcPts val="0"/>
              </a:spcAft>
              <a:buClrTx/>
              <a:buSzTx/>
              <a:buFont typeface="Arial" panose="020B0604020202020204" pitchFamily="34" charset="0"/>
              <a:buChar char="•"/>
              <a:tabLst>
                <a:tab pos="355600" algn="l"/>
              </a:tabLst>
              <a:defRPr/>
            </a:pPr>
            <a:r>
              <a:rPr kumimoji="0" lang="sl-SI" sz="2000" b="0" i="0" u="none" strike="noStrike" kern="0" cap="none" spc="0" normalizeH="0" baseline="0" noProof="0" dirty="0">
                <a:ln>
                  <a:noFill/>
                </a:ln>
                <a:solidFill>
                  <a:sysClr val="windowText" lastClr="000000"/>
                </a:solidFill>
                <a:effectLst/>
                <a:uLnTx/>
                <a:uFillTx/>
                <a:latin typeface="Arial"/>
                <a:ea typeface="+mn-ea"/>
                <a:cs typeface="Arial MT"/>
              </a:rPr>
              <a:t>Nova ureditev –  rok za izvedbo opremljanja 5 let </a:t>
            </a:r>
            <a:r>
              <a:rPr kumimoji="0" lang="sl-SI" sz="2000" b="0" i="0" u="none" strike="noStrike" kern="0" cap="none" spc="0" normalizeH="0" baseline="0" noProof="0" dirty="0">
                <a:ln>
                  <a:noFill/>
                </a:ln>
                <a:solidFill>
                  <a:srgbClr val="FF0000"/>
                </a:solidFill>
                <a:effectLst/>
                <a:uLnTx/>
                <a:uFillTx/>
                <a:latin typeface="Arial"/>
                <a:ea typeface="+mn-ea"/>
                <a:cs typeface="Arial MT"/>
              </a:rPr>
              <a:t>+ možnost podaljšanja za 2 leti</a:t>
            </a:r>
          </a:p>
        </p:txBody>
      </p:sp>
    </p:spTree>
    <p:extLst>
      <p:ext uri="{BB962C8B-B14F-4D97-AF65-F5344CB8AC3E}">
        <p14:creationId xmlns:p14="http://schemas.microsoft.com/office/powerpoint/2010/main" val="7204075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EBAF2-2FFB-3018-7B50-6D1C79B837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E3F15B-57F8-8577-D8D1-48913D7FBFA6}"/>
              </a:ext>
            </a:extLst>
          </p:cNvPr>
          <p:cNvSpPr txBox="1">
            <a:spLocks/>
          </p:cNvSpPr>
          <p:nvPr/>
        </p:nvSpPr>
        <p:spPr bwMode="auto">
          <a:xfrm>
            <a:off x="1828969" y="1083318"/>
            <a:ext cx="8313938"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Arial"/>
                <a:ea typeface="+mj-ea"/>
                <a:cs typeface="Calibri" panose="020F0502020204030204" pitchFamily="34" charset="0"/>
              </a:rPr>
              <a:t>Opremljanje</a:t>
            </a:r>
            <a:r>
              <a:rPr kumimoji="0" lang="sl-SI" sz="2800" b="1" i="0" u="none" strike="noStrike" kern="1200" cap="none" spc="0" normalizeH="0" baseline="0" noProof="0" dirty="0">
                <a:ln>
                  <a:noFill/>
                </a:ln>
                <a:solidFill>
                  <a:srgbClr val="0070C0"/>
                </a:solidFill>
                <a:effectLst/>
                <a:uLnTx/>
                <a:uFillTx/>
                <a:latin typeface="Arial"/>
                <a:ea typeface="+mj-ea"/>
                <a:cs typeface="Calibri" panose="020F0502020204030204" pitchFamily="34" charset="0"/>
              </a:rPr>
              <a:t> </a:t>
            </a:r>
            <a:r>
              <a:rPr kumimoji="0" lang="sl-SI" sz="2800" b="1" i="0" u="none" strike="noStrike" kern="1200" cap="none" spc="0" normalizeH="0" baseline="0" noProof="0" dirty="0">
                <a:ln w="0"/>
                <a:solidFill>
                  <a:srgbClr val="4F81BD"/>
                </a:solidFill>
                <a:effectLst/>
                <a:uLnTx/>
                <a:uFillTx/>
                <a:latin typeface="Arial"/>
                <a:ea typeface="+mj-ea"/>
                <a:cs typeface="Calibri" panose="020F0502020204030204" pitchFamily="34" charset="0"/>
              </a:rPr>
              <a:t>zemljišč</a:t>
            </a:r>
            <a:endParaRPr kumimoji="0" lang="en-US" sz="2800" b="1" i="0" u="none" strike="noStrike" kern="1200" cap="none" spc="0" normalizeH="0" baseline="0" noProof="0" dirty="0">
              <a:ln>
                <a:noFill/>
              </a:ln>
              <a:solidFill>
                <a:srgbClr val="000000"/>
              </a:solidFill>
              <a:effectLst/>
              <a:uLnTx/>
              <a:uFillTx/>
              <a:latin typeface="Arial"/>
              <a:ea typeface="+mj-ea"/>
              <a:cs typeface="Calibri" panose="020F0502020204030204" pitchFamily="34" charset="0"/>
            </a:endParaRPr>
          </a:p>
        </p:txBody>
      </p:sp>
      <p:sp>
        <p:nvSpPr>
          <p:cNvPr id="5" name="Označba mesta vsebine 2">
            <a:extLst>
              <a:ext uri="{FF2B5EF4-FFF2-40B4-BE49-F238E27FC236}">
                <a16:creationId xmlns:a16="http://schemas.microsoft.com/office/drawing/2014/main" id="{5F36AAC4-16DC-3546-3711-1CC98161D362}"/>
              </a:ext>
            </a:extLst>
          </p:cNvPr>
          <p:cNvSpPr txBox="1">
            <a:spLocks/>
          </p:cNvSpPr>
          <p:nvPr/>
        </p:nvSpPr>
        <p:spPr>
          <a:xfrm>
            <a:off x="1828969"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3" name="object 9">
            <a:extLst>
              <a:ext uri="{FF2B5EF4-FFF2-40B4-BE49-F238E27FC236}">
                <a16:creationId xmlns:a16="http://schemas.microsoft.com/office/drawing/2014/main" id="{6B233ABC-E3A1-71B0-35BF-6700848128C3}"/>
              </a:ext>
            </a:extLst>
          </p:cNvPr>
          <p:cNvSpPr txBox="1"/>
          <p:nvPr/>
        </p:nvSpPr>
        <p:spPr>
          <a:xfrm>
            <a:off x="920936" y="1718942"/>
            <a:ext cx="8313938" cy="4914166"/>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14999"/>
              </a:lnSpc>
              <a:spcBef>
                <a:spcPts val="100"/>
              </a:spcBef>
              <a:spcAft>
                <a:spcPts val="0"/>
              </a:spcAft>
              <a:buClrTx/>
              <a:buSzTx/>
              <a:buFontTx/>
              <a:buNone/>
              <a:tabLst/>
              <a:defRPr/>
            </a:pPr>
            <a:r>
              <a:rPr kumimoji="0" lang="sl-SI" sz="2000" b="1" i="0" u="none" strike="noStrike" kern="0" cap="none" spc="0" normalizeH="0" baseline="0" noProof="0" dirty="0">
                <a:ln>
                  <a:noFill/>
                </a:ln>
                <a:solidFill>
                  <a:srgbClr val="006FC0"/>
                </a:solidFill>
                <a:effectLst/>
                <a:uLnTx/>
                <a:uFillTx/>
                <a:latin typeface="Arial"/>
                <a:ea typeface="+mn-ea"/>
                <a:cs typeface="Arial"/>
              </a:rPr>
              <a:t>Samooskrba (sprememba 160. člena) </a:t>
            </a:r>
          </a:p>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r>
              <a:rPr kumimoji="0" lang="sl-SI" sz="1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Samooskrba objektov </a:t>
            </a:r>
            <a:r>
              <a:rPr kumimoji="0" lang="sl-SI" sz="1800" b="1" i="0" u="none" strike="noStrike" kern="0" cap="none" spc="0" normalizeH="0" baseline="0" noProof="0" dirty="0">
                <a:ln>
                  <a:noFill/>
                </a:ln>
                <a:solidFill>
                  <a:srgbClr val="006FC0"/>
                </a:solidFill>
                <a:effectLst/>
                <a:uLnTx/>
                <a:uFillTx/>
                <a:latin typeface="Arial"/>
                <a:ea typeface="+mn-ea"/>
                <a:cs typeface="Arial"/>
              </a:rPr>
              <a:t>JE DOPUSTNA</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a:t>
            </a:r>
          </a:p>
          <a:p>
            <a:pPr marL="812800" marR="0" lvl="1" indent="-342900" algn="l" defTabSz="914400" rtl="0" eaLnBrk="1" fontAlgn="auto" latinLnBrk="0" hangingPunct="1">
              <a:lnSpc>
                <a:spcPct val="100000"/>
              </a:lnSpc>
              <a:spcBef>
                <a:spcPts val="1275"/>
              </a:spcBef>
              <a:spcAft>
                <a:spcPts val="0"/>
              </a:spcAft>
              <a:buClrTx/>
              <a:buSzTx/>
              <a:buFontTx/>
              <a:buChar char="•"/>
              <a:tabLst>
                <a:tab pos="355600" algn="l"/>
              </a:tabLst>
              <a:defRPr/>
            </a:pPr>
            <a:r>
              <a:rPr kumimoji="0" lang="sl-SI" sz="1600" b="0" i="0" u="none" strike="noStrike" kern="0" cap="none" spc="-10" normalizeH="0" baseline="0" noProof="0" dirty="0">
                <a:ln>
                  <a:noFill/>
                </a:ln>
                <a:solidFill>
                  <a:sysClr val="windowText" lastClr="000000"/>
                </a:solidFill>
                <a:effectLst/>
                <a:uLnTx/>
                <a:uFillTx/>
                <a:latin typeface="Arial"/>
                <a:ea typeface="+mn-ea"/>
                <a:cs typeface="Arial"/>
              </a:rPr>
              <a:t>na območjih, na katerih ni predvidena oskrba prek javnih omrežij </a:t>
            </a:r>
          </a:p>
          <a:p>
            <a:pPr marL="812800" marR="0" lvl="1" indent="-342900" algn="l" defTabSz="914400" rtl="0" eaLnBrk="1" fontAlgn="auto" latinLnBrk="0" hangingPunct="1">
              <a:lnSpc>
                <a:spcPct val="100000"/>
              </a:lnSpc>
              <a:spcBef>
                <a:spcPts val="1275"/>
              </a:spcBef>
              <a:spcAft>
                <a:spcPts val="0"/>
              </a:spcAft>
              <a:buClrTx/>
              <a:buSzTx/>
              <a:buFontTx/>
              <a:buChar char="•"/>
              <a:tabLst>
                <a:tab pos="355600" algn="l"/>
              </a:tabLst>
              <a:defRPr/>
            </a:pPr>
            <a:r>
              <a:rPr kumimoji="0" lang="sl-SI" sz="1600" b="0" i="0" u="none" strike="noStrike" kern="0" cap="none" spc="-10" normalizeH="0" baseline="0" noProof="0" dirty="0">
                <a:ln>
                  <a:noFill/>
                </a:ln>
                <a:solidFill>
                  <a:sysClr val="windowText" lastClr="000000"/>
                </a:solidFill>
                <a:effectLst/>
                <a:uLnTx/>
                <a:uFillTx/>
                <a:latin typeface="Arial"/>
                <a:ea typeface="+mn-ea"/>
                <a:cs typeface="Arial"/>
              </a:rPr>
              <a:t>na območjih, kjer je zagotovljena oskrba prek javnih omrežij, če področni predpisi to omogočajo</a:t>
            </a:r>
          </a:p>
          <a:p>
            <a:pPr marL="812800" marR="0" lvl="1" indent="-342900" algn="l" defTabSz="914400" rtl="0" eaLnBrk="1" fontAlgn="auto" latinLnBrk="0" hangingPunct="1">
              <a:lnSpc>
                <a:spcPct val="100000"/>
              </a:lnSpc>
              <a:spcBef>
                <a:spcPts val="1275"/>
              </a:spcBef>
              <a:spcAft>
                <a:spcPts val="0"/>
              </a:spcAft>
              <a:buClrTx/>
              <a:buSzTx/>
              <a:buFontTx/>
              <a:buChar char="•"/>
              <a:tabLst>
                <a:tab pos="355600" algn="l"/>
              </a:tabLst>
              <a:defRPr/>
            </a:pPr>
            <a:r>
              <a:rPr kumimoji="0" lang="sl-SI" sz="1600" b="0" i="0" u="none" strike="noStrike" kern="0" cap="none" spc="-10" normalizeH="0" baseline="0" noProof="0" dirty="0">
                <a:ln>
                  <a:noFill/>
                </a:ln>
                <a:solidFill>
                  <a:sysClr val="windowText" lastClr="000000"/>
                </a:solidFill>
                <a:effectLst/>
                <a:uLnTx/>
                <a:uFillTx/>
                <a:latin typeface="Arial"/>
                <a:ea typeface="+mn-ea"/>
                <a:cs typeface="Arial"/>
              </a:rPr>
              <a:t>na območjih, kjer je predvidena oskrba prek javnih omrežij, pa ta še niso zagotovljena (do izgradnje teh omrežij)</a:t>
            </a:r>
          </a:p>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r>
              <a:rPr kumimoji="0" lang="sl-SI" sz="1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Samooskrba za </a:t>
            </a:r>
            <a:r>
              <a:rPr kumimoji="0" lang="sl-SI" sz="1800" b="1" i="0" u="none" strike="noStrike" kern="0" cap="none" spc="0" normalizeH="0" baseline="0" noProof="0" dirty="0">
                <a:ln>
                  <a:noFill/>
                </a:ln>
                <a:solidFill>
                  <a:srgbClr val="006FC0"/>
                </a:solidFill>
                <a:effectLst/>
                <a:uLnTx/>
                <a:uFillTx/>
                <a:latin typeface="Arial"/>
                <a:ea typeface="+mn-ea"/>
                <a:cs typeface="Arial"/>
              </a:rPr>
              <a:t>področje oskrbe s pitno vodo in odvajanje in čiščenje odpadne komunalne vode  NI DOPUSTNA: </a:t>
            </a:r>
          </a:p>
          <a:p>
            <a:pPr marL="812800" marR="0" lvl="1" indent="-342900" algn="l" defTabSz="914400" rtl="0" eaLnBrk="1" fontAlgn="auto" latinLnBrk="0" hangingPunct="1">
              <a:lnSpc>
                <a:spcPct val="100000"/>
              </a:lnSpc>
              <a:spcBef>
                <a:spcPts val="1275"/>
              </a:spcBef>
              <a:spcAft>
                <a:spcPts val="0"/>
              </a:spcAft>
              <a:buClrTx/>
              <a:buSzTx/>
              <a:buFontTx/>
              <a:buChar char="•"/>
              <a:tabLst>
                <a:tab pos="355600" algn="l"/>
              </a:tabLst>
              <a:defRPr/>
            </a:pPr>
            <a:r>
              <a:rPr kumimoji="0" lang="sl-SI" sz="1600" b="0" i="0" u="none" strike="noStrike" kern="0" cap="none" spc="-10" normalizeH="0" baseline="0" noProof="0" dirty="0">
                <a:ln>
                  <a:noFill/>
                </a:ln>
                <a:solidFill>
                  <a:sysClr val="windowText" lastClr="000000"/>
                </a:solidFill>
                <a:effectLst/>
                <a:uLnTx/>
                <a:uFillTx/>
                <a:latin typeface="Arial"/>
                <a:ea typeface="+mn-ea"/>
                <a:cs typeface="Arial"/>
              </a:rPr>
              <a:t>na območjih  na katerih je s PIA za načrtovane prostorske ureditve načrtovana gradnja komunalne opreme </a:t>
            </a:r>
          </a:p>
          <a:p>
            <a:pPr marL="812800" marR="0" lvl="1" indent="-342900" algn="l" defTabSz="914400" rtl="0" eaLnBrk="1" fontAlgn="auto" latinLnBrk="0" hangingPunct="1">
              <a:lnSpc>
                <a:spcPct val="100000"/>
              </a:lnSpc>
              <a:spcBef>
                <a:spcPts val="1275"/>
              </a:spcBef>
              <a:spcAft>
                <a:spcPts val="0"/>
              </a:spcAft>
              <a:buClrTx/>
              <a:buSzTx/>
              <a:buFontTx/>
              <a:buChar char="•"/>
              <a:tabLst>
                <a:tab pos="355600" algn="l"/>
              </a:tabLst>
              <a:defRPr/>
            </a:pPr>
            <a:r>
              <a:rPr kumimoji="0" lang="sl-SI" sz="1600" b="0" i="0" u="none" strike="noStrike" kern="0" cap="none" spc="-10" normalizeH="0" baseline="0" noProof="0" dirty="0">
                <a:ln>
                  <a:noFill/>
                </a:ln>
                <a:solidFill>
                  <a:sysClr val="windowText" lastClr="000000"/>
                </a:solidFill>
                <a:effectLst/>
                <a:uLnTx/>
                <a:uFillTx/>
                <a:latin typeface="Arial"/>
                <a:ea typeface="+mn-ea"/>
                <a:cs typeface="Arial"/>
              </a:rPr>
              <a:t>na območjih veljavnih programov opremljanja</a:t>
            </a:r>
            <a:endParaRPr kumimoji="0" lang="sl-SI" sz="1600" b="0" i="0" u="none" strike="noStrike" kern="0" cap="none" spc="-10" normalizeH="0" baseline="0" noProof="0" dirty="0">
              <a:ln>
                <a:noFill/>
              </a:ln>
              <a:solidFill>
                <a:srgbClr val="000000"/>
              </a:solidFill>
              <a:effectLst/>
              <a:uLnTx/>
              <a:uFillTx/>
              <a:latin typeface="Arial"/>
              <a:ea typeface="+mn-ea"/>
              <a:cs typeface="Arial"/>
            </a:endParaRPr>
          </a:p>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endParaRPr kumimoji="0" lang="sl-SI" sz="1600" b="0" i="0" u="none" strike="noStrike" kern="0" cap="none" spc="0" normalizeH="0" baseline="0" noProof="0" dirty="0">
              <a:ln>
                <a:noFill/>
              </a:ln>
              <a:solidFill>
                <a:sysClr val="windowText" lastClr="000000"/>
              </a:solidFill>
              <a:effectLst/>
              <a:uLnTx/>
              <a:uFillTx/>
              <a:latin typeface="Arial MT"/>
              <a:ea typeface="+mn-ea"/>
              <a:cs typeface="Arial MT"/>
            </a:endParaRPr>
          </a:p>
        </p:txBody>
      </p:sp>
      <p:pic>
        <p:nvPicPr>
          <p:cNvPr id="4" name="Slika 3">
            <a:extLst>
              <a:ext uri="{FF2B5EF4-FFF2-40B4-BE49-F238E27FC236}">
                <a16:creationId xmlns:a16="http://schemas.microsoft.com/office/drawing/2014/main" id="{91170BA2-86FE-601C-42E3-7AD34B9C0BB7}"/>
              </a:ext>
            </a:extLst>
          </p:cNvPr>
          <p:cNvPicPr>
            <a:picLocks noChangeAspect="1"/>
          </p:cNvPicPr>
          <p:nvPr/>
        </p:nvPicPr>
        <p:blipFill>
          <a:blip r:embed="rId3"/>
          <a:stretch>
            <a:fillRect/>
          </a:stretch>
        </p:blipFill>
        <p:spPr>
          <a:xfrm>
            <a:off x="8757501" y="4531201"/>
            <a:ext cx="3292927" cy="2326799"/>
          </a:xfrm>
          <a:prstGeom prst="rect">
            <a:avLst/>
          </a:prstGeom>
        </p:spPr>
      </p:pic>
    </p:spTree>
    <p:extLst>
      <p:ext uri="{BB962C8B-B14F-4D97-AF65-F5344CB8AC3E}">
        <p14:creationId xmlns:p14="http://schemas.microsoft.com/office/powerpoint/2010/main" val="30190542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F3F93-1DC3-5CBA-574D-E48A74CB42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A3320E-8B2C-1059-5A14-FEA3674A429C}"/>
              </a:ext>
            </a:extLst>
          </p:cNvPr>
          <p:cNvSpPr txBox="1">
            <a:spLocks/>
          </p:cNvSpPr>
          <p:nvPr/>
        </p:nvSpPr>
        <p:spPr bwMode="auto">
          <a:xfrm>
            <a:off x="1939031" y="1154542"/>
            <a:ext cx="8313938"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Arial"/>
                <a:ea typeface="+mj-ea"/>
                <a:cs typeface="Calibri" panose="020F0502020204030204" pitchFamily="34" charset="0"/>
              </a:rPr>
              <a:t>Opremljanje</a:t>
            </a:r>
            <a:r>
              <a:rPr kumimoji="0" lang="sl-SI" sz="2800" b="1" i="0" u="none" strike="noStrike" kern="1200" cap="none" spc="0" normalizeH="0" baseline="0" noProof="0" dirty="0">
                <a:ln>
                  <a:noFill/>
                </a:ln>
                <a:solidFill>
                  <a:srgbClr val="0070C0"/>
                </a:solidFill>
                <a:effectLst/>
                <a:uLnTx/>
                <a:uFillTx/>
                <a:latin typeface="Arial"/>
                <a:ea typeface="+mj-ea"/>
                <a:cs typeface="Calibri" panose="020F0502020204030204" pitchFamily="34" charset="0"/>
              </a:rPr>
              <a:t> </a:t>
            </a:r>
            <a:r>
              <a:rPr kumimoji="0" lang="sl-SI" sz="2800" b="1" i="0" u="none" strike="noStrike" kern="1200" cap="none" spc="0" normalizeH="0" baseline="0" noProof="0" dirty="0">
                <a:ln w="0"/>
                <a:solidFill>
                  <a:srgbClr val="4F81BD"/>
                </a:solidFill>
                <a:effectLst/>
                <a:uLnTx/>
                <a:uFillTx/>
                <a:latin typeface="Arial"/>
                <a:ea typeface="+mj-ea"/>
                <a:cs typeface="Calibri" panose="020F0502020204030204" pitchFamily="34" charset="0"/>
              </a:rPr>
              <a:t>zemljišč</a:t>
            </a:r>
            <a:endParaRPr kumimoji="0" lang="en-US" sz="2800" b="1" i="0" u="none" strike="noStrike" kern="1200" cap="none" spc="0" normalizeH="0" baseline="0" noProof="0" dirty="0">
              <a:ln>
                <a:noFill/>
              </a:ln>
              <a:solidFill>
                <a:srgbClr val="000000"/>
              </a:solidFill>
              <a:effectLst/>
              <a:uLnTx/>
              <a:uFillTx/>
              <a:latin typeface="Arial"/>
              <a:ea typeface="+mj-ea"/>
              <a:cs typeface="Calibri" panose="020F0502020204030204" pitchFamily="34" charset="0"/>
            </a:endParaRPr>
          </a:p>
        </p:txBody>
      </p:sp>
      <p:sp>
        <p:nvSpPr>
          <p:cNvPr id="5" name="Označba mesta vsebine 2">
            <a:extLst>
              <a:ext uri="{FF2B5EF4-FFF2-40B4-BE49-F238E27FC236}">
                <a16:creationId xmlns:a16="http://schemas.microsoft.com/office/drawing/2014/main" id="{86E4D4F0-45DC-7808-10EB-7F80AAEEB2B6}"/>
              </a:ext>
            </a:extLst>
          </p:cNvPr>
          <p:cNvSpPr txBox="1">
            <a:spLocks/>
          </p:cNvSpPr>
          <p:nvPr/>
        </p:nvSpPr>
        <p:spPr>
          <a:xfrm>
            <a:off x="1828969"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3" name="object 9">
            <a:extLst>
              <a:ext uri="{FF2B5EF4-FFF2-40B4-BE49-F238E27FC236}">
                <a16:creationId xmlns:a16="http://schemas.microsoft.com/office/drawing/2014/main" id="{992316DC-D715-9090-964B-070DFB9738BA}"/>
              </a:ext>
            </a:extLst>
          </p:cNvPr>
          <p:cNvSpPr txBox="1"/>
          <p:nvPr/>
        </p:nvSpPr>
        <p:spPr>
          <a:xfrm>
            <a:off x="1939031" y="1812677"/>
            <a:ext cx="8313939" cy="4216539"/>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14999"/>
              </a:lnSpc>
              <a:spcBef>
                <a:spcPts val="100"/>
              </a:spcBef>
              <a:spcAft>
                <a:spcPts val="0"/>
              </a:spcAft>
              <a:buClrTx/>
              <a:buSzTx/>
              <a:buFontTx/>
              <a:buNone/>
              <a:tabLst/>
              <a:defRPr/>
            </a:pPr>
            <a:r>
              <a:rPr kumimoji="0" lang="sl-SI" sz="2000" b="1" i="0" u="none" strike="noStrike" kern="0" cap="none" spc="0" normalizeH="0" baseline="0" noProof="0" dirty="0">
                <a:ln>
                  <a:noFill/>
                </a:ln>
                <a:solidFill>
                  <a:srgbClr val="006FC0"/>
                </a:solidFill>
                <a:effectLst/>
                <a:uLnTx/>
                <a:uFillTx/>
                <a:latin typeface="Arial"/>
                <a:ea typeface="+mn-ea"/>
                <a:cs typeface="Arial"/>
              </a:rPr>
              <a:t>Pogodba o opremljanju (sprememba 167. člena) </a:t>
            </a:r>
            <a:endParaRPr kumimoji="0" lang="sl-SI" sz="2000" b="0" i="0" u="none" strike="noStrike" kern="0" cap="none" spc="-10" normalizeH="0" baseline="0" noProof="0" dirty="0">
              <a:ln>
                <a:noFill/>
              </a:ln>
              <a:solidFill>
                <a:sysClr val="windowText" lastClr="000000"/>
              </a:solidFill>
              <a:effectLst/>
              <a:uLnTx/>
              <a:uFillTx/>
              <a:latin typeface="Arial"/>
              <a:ea typeface="+mn-ea"/>
              <a:cs typeface="Arial"/>
            </a:endParaRPr>
          </a:p>
          <a:p>
            <a:pPr marL="465750" marR="0" lvl="1" indent="-285750" algn="l" defTabSz="914400" rtl="0" eaLnBrk="1" fontAlgn="auto" latinLnBrk="0" hangingPunct="1">
              <a:lnSpc>
                <a:spcPct val="100000"/>
              </a:lnSpc>
              <a:spcBef>
                <a:spcPts val="1275"/>
              </a:spcBef>
              <a:spcAft>
                <a:spcPts val="0"/>
              </a:spcAft>
              <a:buClr>
                <a:srgbClr val="FF0000"/>
              </a:buClr>
              <a:buSzTx/>
              <a:buFont typeface="Symbol" panose="05050102010706020507" pitchFamily="18" charset="2"/>
              <a:buChar char="Þ"/>
              <a:tabLst>
                <a:tab pos="355600" algn="l"/>
              </a:tabLst>
              <a:defRPr/>
            </a:pP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Investitor gradi </a:t>
            </a:r>
            <a:r>
              <a:rPr kumimoji="0" lang="sl-SI" sz="1800" b="1" i="0" u="none" strike="noStrike" kern="0" cap="none" spc="0" normalizeH="0" baseline="0" noProof="0" dirty="0">
                <a:ln>
                  <a:noFill/>
                </a:ln>
                <a:solidFill>
                  <a:srgbClr val="FF0000"/>
                </a:solidFill>
                <a:effectLst/>
                <a:uLnTx/>
                <a:uFillTx/>
                <a:latin typeface="Arial"/>
                <a:ea typeface="+mn-ea"/>
                <a:cs typeface="Arial"/>
              </a:rPr>
              <a:t>v imenu občine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(do sedaj namesto občine) in preda komunalno opremo občini </a:t>
            </a:r>
            <a:r>
              <a:rPr kumimoji="0" lang="sl-SI" sz="1800" b="1" i="0" u="none" strike="noStrike" kern="0" cap="none" spc="0" normalizeH="0" baseline="0" noProof="0" dirty="0">
                <a:ln>
                  <a:noFill/>
                </a:ln>
                <a:solidFill>
                  <a:srgbClr val="FF0000"/>
                </a:solidFill>
                <a:effectLst/>
                <a:uLnTx/>
                <a:uFillTx/>
                <a:latin typeface="Arial"/>
                <a:ea typeface="+mn-ea"/>
                <a:cs typeface="Arial"/>
              </a:rPr>
              <a:t>neodplačno</a:t>
            </a:r>
            <a:r>
              <a:rPr kumimoji="0" lang="sl-SI" sz="1800" b="1" i="0" u="none" strike="noStrike" kern="0" cap="none" spc="0" normalizeH="0" baseline="0" noProof="0" dirty="0">
                <a:ln>
                  <a:noFill/>
                </a:ln>
                <a:solidFill>
                  <a:srgbClr val="006FC0"/>
                </a:solidFill>
                <a:effectLst/>
                <a:uLnTx/>
                <a:uFillTx/>
                <a:latin typeface="Arial"/>
                <a:ea typeface="+mn-ea"/>
                <a:cs typeface="Arial"/>
              </a:rPr>
              <a:t>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(do sedaj brezplačno) – izogib plačilu DDV?</a:t>
            </a:r>
          </a:p>
          <a:p>
            <a:pPr marL="465750" marR="0" lvl="1" indent="-285750" algn="l" defTabSz="914400" rtl="0" eaLnBrk="1" fontAlgn="auto" latinLnBrk="0" hangingPunct="1">
              <a:lnSpc>
                <a:spcPct val="100000"/>
              </a:lnSpc>
              <a:spcBef>
                <a:spcPts val="1275"/>
              </a:spcBef>
              <a:spcAft>
                <a:spcPts val="0"/>
              </a:spcAft>
              <a:buClr>
                <a:srgbClr val="FF0000"/>
              </a:buClr>
              <a:buSzTx/>
              <a:buFont typeface="Symbol" panose="05050102010706020507" pitchFamily="18" charset="2"/>
              <a:buChar char="Þ"/>
              <a:tabLst>
                <a:tab pos="355600" algn="l"/>
              </a:tabLst>
              <a:defRPr/>
            </a:pP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Bančna garancija za dobro izvedbo pogodbenih obveznosti se lahko predloži najkasneje </a:t>
            </a:r>
            <a:r>
              <a:rPr kumimoji="0" lang="sl-SI" sz="1800" b="1" i="0" u="none" strike="noStrike" kern="0" cap="none" spc="-10" normalizeH="0" baseline="0" noProof="0" dirty="0">
                <a:ln>
                  <a:noFill/>
                </a:ln>
                <a:solidFill>
                  <a:srgbClr val="FF0000"/>
                </a:solidFill>
                <a:effectLst/>
                <a:uLnTx/>
                <a:uFillTx/>
                <a:latin typeface="Arial"/>
                <a:ea typeface="+mn-ea"/>
                <a:cs typeface="Arial"/>
              </a:rPr>
              <a:t>do prijave začetka gradnje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(prej ob sklenitvi pogodbe o opremljanju) </a:t>
            </a:r>
          </a:p>
          <a:p>
            <a:pPr marL="180000" marR="0" lvl="1" indent="0" algn="l" defTabSz="914400" rtl="0" eaLnBrk="1" fontAlgn="auto" latinLnBrk="0" hangingPunct="1">
              <a:lnSpc>
                <a:spcPct val="100000"/>
              </a:lnSpc>
              <a:spcBef>
                <a:spcPts val="1275"/>
              </a:spcBef>
              <a:spcAft>
                <a:spcPts val="0"/>
              </a:spcAft>
              <a:buClrTx/>
              <a:buSzTx/>
              <a:buFontTx/>
              <a:buNone/>
              <a:tabLst>
                <a:tab pos="355600" algn="l"/>
              </a:tabLst>
              <a:defRPr/>
            </a:pPr>
            <a:r>
              <a:rPr kumimoji="0" lang="sl-SI" sz="1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S sklenjeno pogodbo o opremljanju investitor pred upravnim organom, pristojnim za gradbene zadeve izkazuje minimalno komunalno oskrbo objekta s komunalno opremo in </a:t>
            </a:r>
            <a:r>
              <a:rPr kumimoji="0" lang="sl-SI" sz="1800" b="1" i="0" u="none" strike="noStrike" kern="0" cap="none" spc="0" normalizeH="0" baseline="0" noProof="0" dirty="0">
                <a:ln>
                  <a:noFill/>
                </a:ln>
                <a:solidFill>
                  <a:srgbClr val="006FC0"/>
                </a:solidFill>
                <a:effectLst/>
                <a:uLnTx/>
                <a:uFillTx/>
                <a:latin typeface="Arial"/>
                <a:ea typeface="+mn-ea"/>
                <a:cs typeface="Arial"/>
              </a:rPr>
              <a:t>pravico graditi</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 (za zemljišča v lasti občine)</a:t>
            </a:r>
          </a:p>
          <a:p>
            <a:pPr marL="180000" marR="0" lvl="1" indent="0" algn="l" defTabSz="914400" rtl="0" eaLnBrk="1" fontAlgn="auto" latinLnBrk="0" hangingPunct="1">
              <a:lnSpc>
                <a:spcPct val="100000"/>
              </a:lnSpc>
              <a:spcBef>
                <a:spcPts val="1275"/>
              </a:spcBef>
              <a:spcAft>
                <a:spcPts val="0"/>
              </a:spcAft>
              <a:buClrTx/>
              <a:buSzTx/>
              <a:buFontTx/>
              <a:buNone/>
              <a:tabLst>
                <a:tab pos="355600" algn="l"/>
              </a:tabLst>
              <a:defRPr/>
            </a:pPr>
            <a:endParaRPr kumimoji="0" lang="sl-SI" sz="1800" b="0" i="0" u="none" strike="noStrike" kern="0" cap="none" spc="-10" normalizeH="0" baseline="0" noProof="0" dirty="0">
              <a:ln>
                <a:noFill/>
              </a:ln>
              <a:solidFill>
                <a:sysClr val="windowText" lastClr="000000"/>
              </a:solidFill>
              <a:effectLst/>
              <a:uLnTx/>
              <a:uFillTx/>
              <a:latin typeface="Arial"/>
              <a:ea typeface="+mn-ea"/>
              <a:cs typeface="Arial"/>
            </a:endParaRPr>
          </a:p>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endParaRPr kumimoji="0" lang="sl-SI" sz="1600" b="0" i="0" u="none" strike="noStrike" kern="0" cap="none" spc="0" normalizeH="0" baseline="0" noProof="0" dirty="0">
              <a:ln>
                <a:noFill/>
              </a:ln>
              <a:solidFill>
                <a:sysClr val="windowText" lastClr="000000"/>
              </a:solidFill>
              <a:effectLst/>
              <a:uLnTx/>
              <a:uFillTx/>
              <a:latin typeface="Arial MT"/>
              <a:ea typeface="+mn-ea"/>
              <a:cs typeface="Arial MT"/>
            </a:endParaRPr>
          </a:p>
        </p:txBody>
      </p:sp>
    </p:spTree>
    <p:extLst>
      <p:ext uri="{BB962C8B-B14F-4D97-AF65-F5344CB8AC3E}">
        <p14:creationId xmlns:p14="http://schemas.microsoft.com/office/powerpoint/2010/main" val="4018143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2C8D7-79A3-58CB-34BD-55A9A0108B85}"/>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8664A79A-98C4-9A0E-2BC2-94CA7D235ABD}"/>
              </a:ext>
            </a:extLst>
          </p:cNvPr>
          <p:cNvSpPr>
            <a:spLocks noGrp="1"/>
          </p:cNvSpPr>
          <p:nvPr>
            <p:ph idx="4294967295"/>
          </p:nvPr>
        </p:nvSpPr>
        <p:spPr>
          <a:xfrm>
            <a:off x="1267326" y="1302785"/>
            <a:ext cx="9753600" cy="4408204"/>
          </a:xfrm>
        </p:spPr>
        <p:txBody>
          <a:bodyPr rtlCol="0">
            <a:noAutofit/>
          </a:bodyPr>
          <a:lstStyle/>
          <a:p>
            <a:pPr marL="0" indent="0">
              <a:buNone/>
            </a:pPr>
            <a:r>
              <a:rPr lang="sl-SI" sz="2800" b="1" dirty="0">
                <a:solidFill>
                  <a:schemeClr val="accent2"/>
                </a:solidFill>
              </a:rPr>
              <a:t>UREJANJE PROSTORA V OBČINI</a:t>
            </a:r>
          </a:p>
          <a:p>
            <a:pPr marL="0" indent="0">
              <a:buNone/>
            </a:pPr>
            <a:r>
              <a:rPr lang="sl-SI" sz="2800" b="1" dirty="0">
                <a:solidFill>
                  <a:schemeClr val="accent2"/>
                </a:solidFill>
              </a:rPr>
              <a:t>OBČINSKO PROSTORSKO NAČRTOVANJE</a:t>
            </a:r>
          </a:p>
          <a:p>
            <a:pPr marL="0" indent="0">
              <a:buNone/>
            </a:pPr>
            <a:endParaRPr lang="sl-SI" sz="2800" b="1" dirty="0">
              <a:solidFill>
                <a:schemeClr val="accent2"/>
              </a:solidFill>
            </a:endParaRPr>
          </a:p>
          <a:p>
            <a:pPr marL="0" indent="0">
              <a:buNone/>
            </a:pPr>
            <a:r>
              <a:rPr lang="sl-SI" sz="2800" b="1" dirty="0">
                <a:solidFill>
                  <a:schemeClr val="accent2"/>
                </a:solidFill>
              </a:rPr>
              <a:t>Novi instrumenti:</a:t>
            </a:r>
            <a:endParaRPr lang="sl-SI" sz="2400" dirty="0">
              <a:solidFill>
                <a:schemeClr val="tx1">
                  <a:lumMod val="75000"/>
                </a:schemeClr>
              </a:solidFill>
            </a:endParaRPr>
          </a:p>
          <a:p>
            <a:pPr marL="457200" indent="-457200">
              <a:buFont typeface="+mj-lt"/>
              <a:buAutoNum type="arabicPeriod"/>
            </a:pPr>
            <a:r>
              <a:rPr lang="sl-SI" sz="2400" b="1" dirty="0">
                <a:solidFill>
                  <a:schemeClr val="accent1"/>
                </a:solidFill>
              </a:rPr>
              <a:t>Ciljna sprememba OPN</a:t>
            </a:r>
          </a:p>
          <a:p>
            <a:pPr marL="457200" indent="-457200">
              <a:buFont typeface="+mj-lt"/>
              <a:buAutoNum type="arabicPeriod"/>
            </a:pPr>
            <a:r>
              <a:rPr lang="sl-SI" sz="2400" b="1" dirty="0">
                <a:solidFill>
                  <a:schemeClr val="accent1"/>
                </a:solidFill>
              </a:rPr>
              <a:t>Več možnosti OPPN s spremembo namenske rabe prostora</a:t>
            </a:r>
          </a:p>
          <a:p>
            <a:pPr marL="457200" indent="-457200">
              <a:buFont typeface="+mj-lt"/>
              <a:buAutoNum type="arabicPeriod"/>
            </a:pPr>
            <a:r>
              <a:rPr lang="sl-SI" sz="2400" b="1" dirty="0">
                <a:solidFill>
                  <a:schemeClr val="accent1"/>
                </a:solidFill>
              </a:rPr>
              <a:t>Lokacijska preveritev tudi pri OPPN</a:t>
            </a:r>
          </a:p>
          <a:p>
            <a:pPr marL="457200" indent="-457200">
              <a:buFont typeface="+mj-lt"/>
              <a:buAutoNum type="arabicPeriod"/>
            </a:pPr>
            <a:r>
              <a:rPr lang="sl-SI" sz="2400" b="1" dirty="0">
                <a:solidFill>
                  <a:schemeClr val="accent1"/>
                </a:solidFill>
              </a:rPr>
              <a:t>Sočasna obravnava prostorskega načrta in DGD</a:t>
            </a:r>
          </a:p>
          <a:p>
            <a:pPr>
              <a:buFont typeface="Wingdings" panose="05000000000000000000" pitchFamily="2" charset="2"/>
              <a:buChar char="Ø"/>
            </a:pPr>
            <a:endParaRPr lang="sl-SI" sz="2400" b="1" dirty="0">
              <a:solidFill>
                <a:schemeClr val="accent1"/>
              </a:solidFill>
            </a:endParaRP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41299858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87406-6EDD-1870-F874-9C8801B731E3}"/>
            </a:ext>
          </a:extLst>
        </p:cNvPr>
        <p:cNvGrpSpPr/>
        <p:nvPr/>
      </p:nvGrpSpPr>
      <p:grpSpPr>
        <a:xfrm>
          <a:off x="0" y="0"/>
          <a:ext cx="0" cy="0"/>
          <a:chOff x="0" y="0"/>
          <a:chExt cx="0" cy="0"/>
        </a:xfrm>
      </p:grpSpPr>
      <p:sp>
        <p:nvSpPr>
          <p:cNvPr id="8194" name="Title 1">
            <a:extLst>
              <a:ext uri="{FF2B5EF4-FFF2-40B4-BE49-F238E27FC236}">
                <a16:creationId xmlns:a16="http://schemas.microsoft.com/office/drawing/2014/main" id="{596EDB0F-3122-8BF8-2F1C-CE08FDF0B374}"/>
              </a:ext>
            </a:extLst>
          </p:cNvPr>
          <p:cNvSpPr>
            <a:spLocks noGrp="1"/>
          </p:cNvSpPr>
          <p:nvPr>
            <p:ph type="ctrTitle"/>
          </p:nvPr>
        </p:nvSpPr>
        <p:spPr bwMode="auto">
          <a:xfrm>
            <a:off x="2495550" y="1547813"/>
            <a:ext cx="7200900" cy="1490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a:t> </a:t>
            </a:r>
            <a:endParaRPr lang="en-US" altLang="sl-SI"/>
          </a:p>
        </p:txBody>
      </p:sp>
      <p:sp>
        <p:nvSpPr>
          <p:cNvPr id="2" name="PoljeZBesedilom 1">
            <a:extLst>
              <a:ext uri="{FF2B5EF4-FFF2-40B4-BE49-F238E27FC236}">
                <a16:creationId xmlns:a16="http://schemas.microsoft.com/office/drawing/2014/main" id="{A0870089-C071-FC61-9883-20FD0237BCB9}"/>
              </a:ext>
            </a:extLst>
          </p:cNvPr>
          <p:cNvSpPr txBox="1"/>
          <p:nvPr/>
        </p:nvSpPr>
        <p:spPr>
          <a:xfrm>
            <a:off x="2758758" y="2283781"/>
            <a:ext cx="6674484" cy="754694"/>
          </a:xfrm>
          <a:prstGeom prst="rect">
            <a:avLst/>
          </a:prstGeom>
          <a:noFill/>
        </p:spPr>
        <p:txBody>
          <a:bodyPr wrap="square" rtlCol="0">
            <a:spAutoFit/>
          </a:bodyPr>
          <a:lstStyle/>
          <a:p>
            <a:pPr marL="0" marR="0" lvl="0" indent="0" algn="ctr" defTabSz="457200" rtl="0" eaLnBrk="1" fontAlgn="base" latinLnBrk="0" hangingPunct="1">
              <a:lnSpc>
                <a:spcPct val="150000"/>
              </a:lnSpc>
              <a:spcBef>
                <a:spcPct val="0"/>
              </a:spcBef>
              <a:spcAft>
                <a:spcPct val="0"/>
              </a:spcAft>
              <a:buClrTx/>
              <a:buSzTx/>
              <a:buFontTx/>
              <a:buNone/>
              <a:tabLst/>
              <a:defRPr/>
            </a:pPr>
            <a:r>
              <a:rPr kumimoji="0" lang="sl-SI" sz="32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a:ea typeface="+mn-ea"/>
                <a:cs typeface="+mn-cs"/>
              </a:rPr>
              <a:t>Komunalni prispevek</a:t>
            </a:r>
          </a:p>
        </p:txBody>
      </p:sp>
    </p:spTree>
    <p:extLst>
      <p:ext uri="{BB962C8B-B14F-4D97-AF65-F5344CB8AC3E}">
        <p14:creationId xmlns:p14="http://schemas.microsoft.com/office/powerpoint/2010/main" val="4134524350"/>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25B98-F8B0-F1A7-AD31-38E23AC8BC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A9FE20-2075-122B-8E0D-836DA41BABDC}"/>
              </a:ext>
            </a:extLst>
          </p:cNvPr>
          <p:cNvSpPr txBox="1">
            <a:spLocks/>
          </p:cNvSpPr>
          <p:nvPr/>
        </p:nvSpPr>
        <p:spPr bwMode="auto">
          <a:xfrm>
            <a:off x="2359205" y="985298"/>
            <a:ext cx="7190785"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Komunalni prispevek</a:t>
            </a:r>
            <a:endPar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Označba mesta vsebine 2">
            <a:extLst>
              <a:ext uri="{FF2B5EF4-FFF2-40B4-BE49-F238E27FC236}">
                <a16:creationId xmlns:a16="http://schemas.microsoft.com/office/drawing/2014/main" id="{B1657A84-4C9B-2045-87AF-053CE9AF5D2E}"/>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3" name="object 9">
            <a:extLst>
              <a:ext uri="{FF2B5EF4-FFF2-40B4-BE49-F238E27FC236}">
                <a16:creationId xmlns:a16="http://schemas.microsoft.com/office/drawing/2014/main" id="{127B9B0E-4329-8322-FB4D-5693E65FA680}"/>
              </a:ext>
            </a:extLst>
          </p:cNvPr>
          <p:cNvSpPr txBox="1"/>
          <p:nvPr/>
        </p:nvSpPr>
        <p:spPr>
          <a:xfrm>
            <a:off x="1994060" y="1347907"/>
            <a:ext cx="8313939" cy="5296322"/>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r>
              <a:rPr kumimoji="0" lang="sl-SI" sz="2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a:t>
            </a:r>
            <a:r>
              <a:rPr kumimoji="0" lang="sl-SI" sz="1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komunalni prispevek zaradi gradnje objekta se odmeri </a:t>
            </a:r>
            <a:r>
              <a:rPr kumimoji="0" lang="sl-SI" sz="1800" b="1" i="0" u="none" strike="noStrike" kern="0" cap="none" spc="0" normalizeH="0" baseline="0" noProof="0" dirty="0">
                <a:ln>
                  <a:noFill/>
                </a:ln>
                <a:solidFill>
                  <a:srgbClr val="FF0000"/>
                </a:solidFill>
                <a:effectLst/>
                <a:uLnTx/>
                <a:uFillTx/>
                <a:latin typeface="Arial"/>
                <a:ea typeface="+mn-ea"/>
                <a:cs typeface="Arial"/>
              </a:rPr>
              <a:t>pred izdajo gradbenega dovoljenja</a:t>
            </a:r>
            <a:r>
              <a:rPr kumimoji="0" lang="sl-SI" sz="1800" b="1" i="0" u="none" strike="noStrike" kern="0" cap="none" spc="0" normalizeH="0" baseline="0" noProof="0" dirty="0">
                <a:ln>
                  <a:noFill/>
                </a:ln>
                <a:solidFill>
                  <a:srgbClr val="006FC0"/>
                </a:solidFill>
                <a:effectLst/>
                <a:uLnTx/>
                <a:uFillTx/>
                <a:latin typeface="Arial"/>
                <a:ea typeface="+mn-ea"/>
                <a:cs typeface="Arial"/>
              </a:rPr>
              <a:t>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(233. člen); prej je bilo predvideno da se po vzpostavitvi sistema </a:t>
            </a:r>
            <a:r>
              <a:rPr kumimoji="0" lang="sl-SI" sz="1800" b="0" i="0" u="none" strike="noStrike" kern="0" cap="none" spc="-10" normalizeH="0" baseline="0" noProof="0" dirty="0" err="1">
                <a:ln>
                  <a:noFill/>
                </a:ln>
                <a:solidFill>
                  <a:sysClr val="windowText" lastClr="000000"/>
                </a:solidFill>
                <a:effectLst/>
                <a:uLnTx/>
                <a:uFillTx/>
                <a:latin typeface="Arial"/>
                <a:ea typeface="+mn-ea"/>
                <a:cs typeface="Arial"/>
              </a:rPr>
              <a:t>eGraditev</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 komunalni prispevek odmeri </a:t>
            </a:r>
            <a:r>
              <a:rPr kumimoji="0" lang="sl-SI" sz="1800" b="1" i="0" u="none" strike="noStrike" kern="0" cap="none" spc="0" normalizeH="0" baseline="0" noProof="0" dirty="0">
                <a:ln>
                  <a:noFill/>
                </a:ln>
                <a:solidFill>
                  <a:srgbClr val="006FC0"/>
                </a:solidFill>
                <a:effectLst/>
                <a:uLnTx/>
                <a:uFillTx/>
                <a:latin typeface="Arial"/>
                <a:ea typeface="+mn-ea"/>
                <a:cs typeface="Arial"/>
              </a:rPr>
              <a:t>pred prijavo začetka gradnje</a:t>
            </a:r>
          </a:p>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r>
              <a:rPr kumimoji="0" lang="sl-SI" sz="2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a:t>
            </a:r>
            <a:r>
              <a:rPr kumimoji="0" lang="sl-SI" sz="1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 </a:t>
            </a:r>
            <a:r>
              <a:rPr kumimoji="0" lang="sl-SI" sz="1800" b="0" i="0" u="none" strike="noStrike" kern="0" cap="none" spc="-10" normalizeH="0" baseline="0" noProof="0" dirty="0" err="1">
                <a:ln>
                  <a:noFill/>
                </a:ln>
                <a:solidFill>
                  <a:sysClr val="windowText" lastClr="000000"/>
                </a:solidFill>
                <a:effectLst/>
                <a:uLnTx/>
                <a:uFillTx/>
                <a:latin typeface="Arial"/>
                <a:ea typeface="+mn-ea"/>
                <a:cs typeface="Arial"/>
              </a:rPr>
              <a:t>odmerna</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 odločba v primeru odmere zaradi gradnje objekta </a:t>
            </a:r>
            <a:r>
              <a:rPr kumimoji="0" lang="sl-SI" sz="1800" b="1" i="0" u="none" strike="noStrike" kern="0" cap="none" spc="-10" normalizeH="0" baseline="0" noProof="0" dirty="0">
                <a:ln>
                  <a:noFill/>
                </a:ln>
                <a:solidFill>
                  <a:srgbClr val="FF0000"/>
                </a:solidFill>
                <a:effectLst/>
                <a:uLnTx/>
                <a:uFillTx/>
                <a:latin typeface="Arial"/>
                <a:ea typeface="+mn-ea"/>
                <a:cs typeface="Arial"/>
              </a:rPr>
              <a:t>mora biti izdana najpozneje </a:t>
            </a:r>
            <a:r>
              <a:rPr kumimoji="0" lang="sl-SI" sz="1800" b="1" i="0" u="none" strike="noStrike" kern="0" cap="none" spc="0" normalizeH="0" baseline="0" noProof="0" dirty="0">
                <a:ln>
                  <a:noFill/>
                </a:ln>
                <a:solidFill>
                  <a:srgbClr val="FF0000"/>
                </a:solidFill>
                <a:effectLst/>
                <a:uLnTx/>
                <a:uFillTx/>
                <a:latin typeface="Arial"/>
                <a:ea typeface="+mn-ea"/>
                <a:cs typeface="Arial"/>
              </a:rPr>
              <a:t>v 30 dneh </a:t>
            </a:r>
            <a:r>
              <a:rPr kumimoji="0" lang="sl-SI" sz="1800" b="1" i="0" u="none" strike="noStrike" kern="0" cap="none" spc="-10" normalizeH="0" baseline="0" noProof="0" dirty="0">
                <a:ln>
                  <a:noFill/>
                </a:ln>
                <a:solidFill>
                  <a:srgbClr val="FF0000"/>
                </a:solidFill>
                <a:effectLst/>
                <a:uLnTx/>
                <a:uFillTx/>
                <a:latin typeface="Arial"/>
                <a:ea typeface="+mn-ea"/>
                <a:cs typeface="Arial"/>
              </a:rPr>
              <a:t>od dneva, ko je organ prejel vlogo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(233. člen); </a:t>
            </a:r>
            <a:r>
              <a:rPr kumimoji="0" lang="sl-SI" sz="1800" b="1" i="0" u="none" strike="noStrike" kern="0" cap="none" spc="0" normalizeH="0" baseline="0" noProof="0" dirty="0">
                <a:ln>
                  <a:noFill/>
                </a:ln>
                <a:solidFill>
                  <a:srgbClr val="006FC0"/>
                </a:solidFill>
                <a:effectLst/>
                <a:uLnTx/>
                <a:uFillTx/>
                <a:latin typeface="Arial"/>
                <a:ea typeface="+mn-ea"/>
                <a:cs typeface="Arial"/>
              </a:rPr>
              <a:t>prej v 15 dneh od popolne vloge</a:t>
            </a:r>
          </a:p>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r>
              <a:rPr kumimoji="0" lang="sl-SI" sz="2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a:t>
            </a:r>
            <a:r>
              <a:rPr kumimoji="0" lang="sl-SI" sz="1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komunalni prispevek za novo in obstoječo komunalno opremo </a:t>
            </a:r>
            <a:r>
              <a:rPr kumimoji="0" lang="sl-SI" sz="1800" b="1" i="0" u="none" strike="noStrike" kern="0" cap="none" spc="-10" normalizeH="0" baseline="0" noProof="0" dirty="0">
                <a:ln>
                  <a:noFill/>
                </a:ln>
                <a:solidFill>
                  <a:srgbClr val="FF0000"/>
                </a:solidFill>
                <a:effectLst/>
                <a:uLnTx/>
                <a:uFillTx/>
                <a:latin typeface="Arial"/>
                <a:ea typeface="+mn-ea"/>
                <a:cs typeface="Arial"/>
              </a:rPr>
              <a:t>se ne odmeri </a:t>
            </a:r>
            <a:r>
              <a:rPr kumimoji="0" lang="sl-SI" sz="1800" b="1" i="0" u="none" strike="noStrike" kern="0" cap="none" spc="0" normalizeH="0" baseline="0" noProof="0" dirty="0">
                <a:ln>
                  <a:noFill/>
                </a:ln>
                <a:solidFill>
                  <a:srgbClr val="006FC0"/>
                </a:solidFill>
                <a:effectLst/>
                <a:uLnTx/>
                <a:uFillTx/>
                <a:latin typeface="Arial"/>
                <a:ea typeface="+mn-ea"/>
                <a:cs typeface="Arial"/>
              </a:rPr>
              <a:t>za pomožne objekte, ki so enostavne stavbe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(232. člen); prej je bila odločitev v pristojnosti občine</a:t>
            </a:r>
          </a:p>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r>
              <a:rPr kumimoji="0" lang="sl-SI" sz="2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a:t>
            </a:r>
            <a:r>
              <a:rPr kumimoji="0" lang="sl-SI" sz="1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 </a:t>
            </a:r>
            <a:r>
              <a:rPr kumimoji="0" lang="sl-SI" sz="1800" b="0" i="0" u="none" strike="noStrike" kern="0" cap="none" spc="-10" normalizeH="0" baseline="0" noProof="0" dirty="0">
                <a:ln>
                  <a:noFill/>
                </a:ln>
                <a:solidFill>
                  <a:sysClr val="windowText" lastClr="000000"/>
                </a:solidFill>
                <a:effectLst/>
                <a:uLnTx/>
                <a:uFillTx/>
                <a:latin typeface="Arial" panose="020B0604020202020204" pitchFamily="34" charset="0"/>
                <a:ea typeface="+mn-ea"/>
                <a:cs typeface="Arial"/>
              </a:rPr>
              <a:t>komunalni prispevek  za gradnjo enostavne stavbe (233. člen): odmera po uradni dolžnosti  v</a:t>
            </a:r>
            <a:r>
              <a:rPr kumimoji="0" lang="sl-SI" sz="1800" b="1" i="0" u="none" strike="noStrike" kern="0" cap="none" spc="0" normalizeH="0" baseline="0" noProof="0" dirty="0">
                <a:ln>
                  <a:noFill/>
                </a:ln>
                <a:solidFill>
                  <a:srgbClr val="FF0000"/>
                </a:solidFill>
                <a:effectLst/>
                <a:uLnTx/>
                <a:uFillTx/>
                <a:latin typeface="Arial"/>
                <a:ea typeface="+mn-ea"/>
                <a:cs typeface="Arial"/>
              </a:rPr>
              <a:t> 60 dneh </a:t>
            </a:r>
            <a:r>
              <a:rPr kumimoji="0" lang="sl-SI" sz="1800" b="0" i="0" u="none" strike="noStrike" kern="0" cap="none" spc="-10" normalizeH="0" baseline="0" noProof="0" dirty="0">
                <a:ln>
                  <a:noFill/>
                </a:ln>
                <a:solidFill>
                  <a:sysClr val="windowText" lastClr="000000"/>
                </a:solidFill>
                <a:effectLst/>
                <a:uLnTx/>
                <a:uFillTx/>
                <a:latin typeface="Arial" panose="020B0604020202020204" pitchFamily="34" charset="0"/>
                <a:ea typeface="+mn-ea"/>
                <a:cs typeface="Arial"/>
              </a:rPr>
              <a:t>po izdaji soglasja k priglašenemu posegu v prostor; prej </a:t>
            </a:r>
            <a:r>
              <a:rPr kumimoji="0" lang="sl-SI" sz="1800" b="1" i="0" u="none" strike="noStrike" kern="0" cap="none" spc="0" normalizeH="0" baseline="0" noProof="0" dirty="0">
                <a:ln>
                  <a:noFill/>
                </a:ln>
                <a:solidFill>
                  <a:srgbClr val="006FC0"/>
                </a:solidFill>
                <a:effectLst/>
                <a:uLnTx/>
                <a:uFillTx/>
                <a:latin typeface="Arial"/>
                <a:ea typeface="+mn-ea"/>
                <a:cs typeface="Arial"/>
              </a:rPr>
              <a:t>30 dni</a:t>
            </a:r>
            <a:endParaRPr kumimoji="0" lang="sl-SI" sz="1800" b="0" i="0" u="none" strike="noStrike" kern="0" cap="none" spc="-10" normalizeH="0" baseline="0" noProof="0" dirty="0">
              <a:ln>
                <a:noFill/>
              </a:ln>
              <a:solidFill>
                <a:sysClr val="windowText" lastClr="000000"/>
              </a:solidFill>
              <a:effectLst/>
              <a:uLnTx/>
              <a:uFillTx/>
              <a:latin typeface="Arial" panose="020B0604020202020204" pitchFamily="34" charset="0"/>
              <a:ea typeface="+mn-ea"/>
              <a:cs typeface="Arial"/>
            </a:endParaRPr>
          </a:p>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r>
              <a:rPr kumimoji="0" lang="sl-SI" sz="2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a:t>
            </a:r>
            <a:r>
              <a:rPr kumimoji="0" lang="sl-SI" sz="1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domneva poravnanih obveznosti plačila komunalnega prispevka za objekte za katere velja domneva izdanega gradbenega oziroma uporabnega dovoljenja po 150. členu GZ-1</a:t>
            </a:r>
          </a:p>
        </p:txBody>
      </p:sp>
    </p:spTree>
    <p:extLst>
      <p:ext uri="{BB962C8B-B14F-4D97-AF65-F5344CB8AC3E}">
        <p14:creationId xmlns:p14="http://schemas.microsoft.com/office/powerpoint/2010/main" val="20319287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3DFD8-DC19-B17F-CB8A-816E203BBD5A}"/>
            </a:ext>
          </a:extLst>
        </p:cNvPr>
        <p:cNvGrpSpPr/>
        <p:nvPr/>
      </p:nvGrpSpPr>
      <p:grpSpPr>
        <a:xfrm>
          <a:off x="0" y="0"/>
          <a:ext cx="0" cy="0"/>
          <a:chOff x="0" y="0"/>
          <a:chExt cx="0" cy="0"/>
        </a:xfrm>
      </p:grpSpPr>
      <p:pic>
        <p:nvPicPr>
          <p:cNvPr id="7" name="Slika 6">
            <a:extLst>
              <a:ext uri="{FF2B5EF4-FFF2-40B4-BE49-F238E27FC236}">
                <a16:creationId xmlns:a16="http://schemas.microsoft.com/office/drawing/2014/main" id="{244985B4-90B9-46D5-0A2A-5C0C2362F40E}"/>
              </a:ext>
            </a:extLst>
          </p:cNvPr>
          <p:cNvPicPr>
            <a:picLocks noChangeAspect="1"/>
          </p:cNvPicPr>
          <p:nvPr/>
        </p:nvPicPr>
        <p:blipFill>
          <a:blip r:embed="rId3"/>
          <a:stretch>
            <a:fillRect/>
          </a:stretch>
        </p:blipFill>
        <p:spPr>
          <a:xfrm>
            <a:off x="1572917" y="3312199"/>
            <a:ext cx="4843594" cy="3458128"/>
          </a:xfrm>
          <a:prstGeom prst="rect">
            <a:avLst/>
          </a:prstGeom>
        </p:spPr>
      </p:pic>
      <p:sp>
        <p:nvSpPr>
          <p:cNvPr id="2" name="Title 1">
            <a:extLst>
              <a:ext uri="{FF2B5EF4-FFF2-40B4-BE49-F238E27FC236}">
                <a16:creationId xmlns:a16="http://schemas.microsoft.com/office/drawing/2014/main" id="{FB2D5851-0B9B-18F1-26A6-57BA338F8790}"/>
              </a:ext>
            </a:extLst>
          </p:cNvPr>
          <p:cNvSpPr txBox="1">
            <a:spLocks/>
          </p:cNvSpPr>
          <p:nvPr/>
        </p:nvSpPr>
        <p:spPr bwMode="auto">
          <a:xfrm>
            <a:off x="2988297" y="385543"/>
            <a:ext cx="6306532"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fontScale="92500" lnSpcReduction="10000"/>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Akontacija komunalnega prispevka za novo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komunalno opremo (235. člen)</a:t>
            </a:r>
            <a:endPar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Označba mesta vsebine 2">
            <a:extLst>
              <a:ext uri="{FF2B5EF4-FFF2-40B4-BE49-F238E27FC236}">
                <a16:creationId xmlns:a16="http://schemas.microsoft.com/office/drawing/2014/main" id="{B5ED52B9-EC9F-6B88-EFED-5E9A7BCD0E44}"/>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3" name="object 9">
            <a:extLst>
              <a:ext uri="{FF2B5EF4-FFF2-40B4-BE49-F238E27FC236}">
                <a16:creationId xmlns:a16="http://schemas.microsoft.com/office/drawing/2014/main" id="{DEFD46A2-3594-2B34-A2F3-D9D4FFBF7B0A}"/>
              </a:ext>
            </a:extLst>
          </p:cNvPr>
          <p:cNvSpPr txBox="1"/>
          <p:nvPr/>
        </p:nvSpPr>
        <p:spPr>
          <a:xfrm>
            <a:off x="1994063" y="1411678"/>
            <a:ext cx="8313939" cy="380104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r>
              <a:rPr kumimoji="0" lang="sl-SI" sz="2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a:t>
            </a:r>
            <a:r>
              <a:rPr kumimoji="0" lang="sl-SI" sz="1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 </a:t>
            </a:r>
            <a:r>
              <a:rPr kumimoji="0" lang="sl-SI"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sym typeface="Symbol" panose="05050102010706020507" pitchFamily="18" charset="2"/>
              </a:rPr>
              <a:t>Prejšnja ureditev - a</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kontacija komunalnega prispevka se odmeri lastniku urejenega zazidljivega zemljišča</a:t>
            </a:r>
          </a:p>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r>
              <a:rPr kumimoji="0" lang="sl-SI" sz="2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a:t>
            </a:r>
            <a:r>
              <a:rPr kumimoji="0" lang="sl-SI" sz="1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 </a:t>
            </a:r>
            <a:r>
              <a:rPr kumimoji="0" lang="sl-SI"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sym typeface="Symbol" panose="05050102010706020507" pitchFamily="18" charset="2"/>
              </a:rPr>
              <a:t>Nova ureditev – za urejeno zazidljivo zemljišče se šteje tudi </a:t>
            </a:r>
            <a:r>
              <a:rPr kumimoji="0" lang="sl-SI" sz="1800" b="1" i="0" u="none" strike="noStrike" kern="0" cap="none" spc="0" normalizeH="0" baseline="0" noProof="0" dirty="0">
                <a:ln>
                  <a:noFill/>
                </a:ln>
                <a:solidFill>
                  <a:srgbClr val="006FC0"/>
                </a:solidFill>
                <a:effectLst/>
                <a:uLnTx/>
                <a:uFillTx/>
                <a:latin typeface="Arial"/>
                <a:ea typeface="+mn-ea"/>
                <a:cs typeface="Arial"/>
                <a:sym typeface="Symbol" panose="05050102010706020507" pitchFamily="18" charset="2"/>
              </a:rPr>
              <a:t>neurejeno zazidljivo zemljišče, </a:t>
            </a:r>
            <a:r>
              <a:rPr kumimoji="0" lang="sl-SI"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sym typeface="Symbol" panose="05050102010706020507" pitchFamily="18" charset="2"/>
              </a:rPr>
              <a:t>ki samostojno po velikosti in obliki ne izpolnjuje pogojev za urejeno zazidljivo zemljišče, vendar te pogoje izpolnjuje skupaj s sosednjimi zemljišči v lasti istega lastnika oziroma lastnikov </a:t>
            </a:r>
          </a:p>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r>
              <a:rPr kumimoji="0" lang="sl-SI"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sym typeface="Symbol" panose="05050102010706020507" pitchFamily="18" charset="2"/>
              </a:rPr>
              <a:t> </a:t>
            </a:r>
          </a:p>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endParaRPr kumimoji="0" lang="sl-SI"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sym typeface="Symbol" panose="05050102010706020507" pitchFamily="18" charset="2"/>
            </a:endParaRPr>
          </a:p>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endParaRPr kumimoji="0" lang="sl-SI"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sym typeface="Symbol" panose="05050102010706020507" pitchFamily="18" charset="2"/>
            </a:endParaRPr>
          </a:p>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endParaRPr kumimoji="0" lang="sl-SI" sz="1800" b="0" i="0" u="none" strike="noStrike" kern="0" cap="none" spc="-10" normalizeH="0" baseline="0" noProof="0" dirty="0">
              <a:ln>
                <a:noFill/>
              </a:ln>
              <a:solidFill>
                <a:sysClr val="windowText" lastClr="000000"/>
              </a:solidFill>
              <a:effectLst/>
              <a:uLnTx/>
              <a:uFillTx/>
              <a:latin typeface="Arial"/>
              <a:ea typeface="+mn-ea"/>
              <a:cs typeface="Arial"/>
            </a:endParaRPr>
          </a:p>
        </p:txBody>
      </p:sp>
      <p:sp>
        <p:nvSpPr>
          <p:cNvPr id="8" name="Elipsa 7">
            <a:extLst>
              <a:ext uri="{FF2B5EF4-FFF2-40B4-BE49-F238E27FC236}">
                <a16:creationId xmlns:a16="http://schemas.microsoft.com/office/drawing/2014/main" id="{6BDA38DE-00C0-5D1B-1ECD-85F32EC07690}"/>
              </a:ext>
            </a:extLst>
          </p:cNvPr>
          <p:cNvSpPr/>
          <p:nvPr/>
        </p:nvSpPr>
        <p:spPr>
          <a:xfrm>
            <a:off x="4080195" y="4497788"/>
            <a:ext cx="648919" cy="50904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Arial"/>
              <a:ea typeface="+mn-ea"/>
              <a:cs typeface="+mn-cs"/>
            </a:endParaRPr>
          </a:p>
        </p:txBody>
      </p:sp>
      <p:pic>
        <p:nvPicPr>
          <p:cNvPr id="11" name="Slika 10">
            <a:extLst>
              <a:ext uri="{FF2B5EF4-FFF2-40B4-BE49-F238E27FC236}">
                <a16:creationId xmlns:a16="http://schemas.microsoft.com/office/drawing/2014/main" id="{F2B6362B-D0F1-28D7-333D-C0D40CA9F23E}"/>
              </a:ext>
            </a:extLst>
          </p:cNvPr>
          <p:cNvPicPr>
            <a:picLocks noChangeAspect="1"/>
          </p:cNvPicPr>
          <p:nvPr/>
        </p:nvPicPr>
        <p:blipFill rotWithShape="1">
          <a:blip r:embed="rId4"/>
          <a:srcRect l="17526" t="33069" r="14848" b="27777"/>
          <a:stretch/>
        </p:blipFill>
        <p:spPr bwMode="auto">
          <a:xfrm>
            <a:off x="5938878" y="4421075"/>
            <a:ext cx="4548232" cy="16458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545620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BD2EC-C61D-2416-8FF3-B971C36158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64BE1D-5855-8DD7-7CF3-616C6B9E5A41}"/>
              </a:ext>
            </a:extLst>
          </p:cNvPr>
          <p:cNvSpPr txBox="1">
            <a:spLocks/>
          </p:cNvSpPr>
          <p:nvPr/>
        </p:nvSpPr>
        <p:spPr bwMode="auto">
          <a:xfrm>
            <a:off x="1884001" y="236419"/>
            <a:ext cx="8313938" cy="725217"/>
          </a:xfrm>
          <a:prstGeom prst="rect">
            <a:avLst/>
          </a:prstGeom>
          <a:noFill/>
          <a:ln>
            <a:noFill/>
          </a:ln>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Komunalni prispevek</a:t>
            </a:r>
            <a:endPar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Označba mesta vsebine 2">
            <a:extLst>
              <a:ext uri="{FF2B5EF4-FFF2-40B4-BE49-F238E27FC236}">
                <a16:creationId xmlns:a16="http://schemas.microsoft.com/office/drawing/2014/main" id="{06E2A62D-838E-8D64-00A0-6FDCFA240671}"/>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3" name="object 9">
            <a:extLst>
              <a:ext uri="{FF2B5EF4-FFF2-40B4-BE49-F238E27FC236}">
                <a16:creationId xmlns:a16="http://schemas.microsoft.com/office/drawing/2014/main" id="{9A474545-B4CD-B220-82BC-9E37591A4488}"/>
              </a:ext>
            </a:extLst>
          </p:cNvPr>
          <p:cNvSpPr txBox="1"/>
          <p:nvPr/>
        </p:nvSpPr>
        <p:spPr>
          <a:xfrm>
            <a:off x="1994060" y="1243351"/>
            <a:ext cx="8313939" cy="1818447"/>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r>
              <a:rPr kumimoji="0" lang="sl-SI" sz="2000" b="1" i="0" u="none" strike="noStrike" kern="1200" cap="none" spc="0" normalizeH="0" baseline="0" noProof="0" dirty="0">
                <a:ln w="0"/>
                <a:solidFill>
                  <a:srgbClr val="4F81BD"/>
                </a:solidFill>
                <a:effectLst/>
                <a:uLnTx/>
                <a:uFillTx/>
                <a:latin typeface="Arial"/>
                <a:ea typeface="+mn-ea"/>
                <a:cs typeface="Calibri" panose="020F0502020204030204" pitchFamily="34" charset="0"/>
              </a:rPr>
              <a:t>Obročno odplačilo (238. člen)</a:t>
            </a:r>
            <a:endParaRPr kumimoji="0" lang="sl-SI" sz="2000" b="0" i="0" u="none" strike="noStrike" kern="0" cap="none" spc="-10" normalizeH="0" baseline="0" noProof="0" dirty="0">
              <a:ln>
                <a:noFill/>
              </a:ln>
              <a:solidFill>
                <a:sysClr val="windowText" lastClr="000000"/>
              </a:solidFill>
              <a:effectLst/>
              <a:uLnTx/>
              <a:uFillTx/>
              <a:latin typeface="Arial"/>
              <a:ea typeface="+mn-ea"/>
              <a:cs typeface="Arial"/>
            </a:endParaRPr>
          </a:p>
          <a:p>
            <a:pPr marL="12700" marR="0" lvl="0" indent="0" algn="l" defTabSz="914400" rtl="0" eaLnBrk="1" fontAlgn="auto" latinLnBrk="0" hangingPunct="1">
              <a:lnSpc>
                <a:spcPct val="100000"/>
              </a:lnSpc>
              <a:spcBef>
                <a:spcPts val="800"/>
              </a:spcBef>
              <a:spcAft>
                <a:spcPts val="0"/>
              </a:spcAft>
              <a:buClrTx/>
              <a:buSzTx/>
              <a:buFontTx/>
              <a:buNone/>
              <a:tabLst>
                <a:tab pos="355600" algn="l"/>
              </a:tabLst>
              <a:defRPr/>
            </a:pPr>
            <a:r>
              <a:rPr kumimoji="0" lang="sl-SI" sz="2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sym typeface="Symbol" panose="05050102010706020507" pitchFamily="18" charset="2"/>
              </a:rPr>
              <a:t>odplačilna doba pri odmeri komunalnega prispevka zaradi izboljšanja opremljenosti do </a:t>
            </a:r>
            <a:r>
              <a:rPr kumimoji="0" lang="sl-SI" sz="1800" b="0"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60 mesecev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sym typeface="Symbol" panose="05050102010706020507" pitchFamily="18" charset="2"/>
              </a:rPr>
              <a:t>(prej 30 mesecev)</a:t>
            </a:r>
          </a:p>
          <a:p>
            <a:pPr marL="12700" marR="0" lvl="0" indent="0" algn="l" defTabSz="914400" rtl="0" eaLnBrk="1" fontAlgn="auto" latinLnBrk="0" hangingPunct="1">
              <a:lnSpc>
                <a:spcPct val="100000"/>
              </a:lnSpc>
              <a:spcBef>
                <a:spcPts val="800"/>
              </a:spcBef>
              <a:spcAft>
                <a:spcPts val="0"/>
              </a:spcAft>
              <a:buClrTx/>
              <a:buSzTx/>
              <a:buFontTx/>
              <a:buNone/>
              <a:tabLst>
                <a:tab pos="355600" algn="l"/>
              </a:tabLst>
              <a:defRPr/>
            </a:pPr>
            <a:r>
              <a:rPr kumimoji="0" lang="sl-SI" sz="2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 </a:t>
            </a:r>
            <a:r>
              <a:rPr kumimoji="0" lang="sl-SI" sz="1800" b="0" i="0" u="none" strike="noStrike" kern="0" cap="none" spc="-10" normalizeH="0" baseline="0" noProof="0" dirty="0">
                <a:ln>
                  <a:noFill/>
                </a:ln>
                <a:solidFill>
                  <a:sysClr val="windowText" lastClr="000000"/>
                </a:solidFill>
                <a:effectLst/>
                <a:uLnTx/>
                <a:uFillTx/>
                <a:latin typeface="Arial" panose="020B0604020202020204" pitchFamily="34" charset="0"/>
                <a:ea typeface="+mn-ea"/>
                <a:cs typeface="Arial"/>
                <a:sym typeface="Symbol" panose="05050102010706020507" pitchFamily="18" charset="2"/>
              </a:rPr>
              <a:t>odplačilna doba pri  akontacije komunalnega prispevka za no o komunalno opremo do </a:t>
            </a:r>
            <a:r>
              <a:rPr kumimoji="0" lang="sl-SI" sz="1800" b="0" i="0" u="none" strike="noStrike" kern="0" cap="none" spc="-10" normalizeH="0" baseline="0" noProof="0" dirty="0">
                <a:ln>
                  <a:noFill/>
                </a:ln>
                <a:solidFill>
                  <a:srgbClr val="FF0000"/>
                </a:solidFill>
                <a:effectLst/>
                <a:uLnTx/>
                <a:uFillTx/>
                <a:latin typeface="Arial" panose="020B0604020202020204" pitchFamily="34" charset="0"/>
                <a:ea typeface="+mn-ea"/>
                <a:cs typeface="Arial"/>
                <a:sym typeface="Symbol" panose="05050102010706020507" pitchFamily="18" charset="2"/>
              </a:rPr>
              <a:t>48</a:t>
            </a:r>
            <a:r>
              <a:rPr kumimoji="0" lang="sl-SI" sz="18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 mesecev </a:t>
            </a:r>
            <a:r>
              <a:rPr kumimoji="0" lang="sl-SI" sz="1800" b="0" i="0" u="none" strike="noStrike" kern="0" cap="none" spc="-10" normalizeH="0" baseline="0" noProof="0" dirty="0">
                <a:ln>
                  <a:noFill/>
                </a:ln>
                <a:solidFill>
                  <a:sysClr val="windowText" lastClr="000000"/>
                </a:solidFill>
                <a:effectLst/>
                <a:uLnTx/>
                <a:uFillTx/>
                <a:latin typeface="Arial" panose="020B0604020202020204" pitchFamily="34" charset="0"/>
                <a:ea typeface="+mn-ea"/>
                <a:cs typeface="Arial"/>
                <a:sym typeface="Symbol" panose="05050102010706020507" pitchFamily="18" charset="2"/>
              </a:rPr>
              <a:t>(prej 24 mesecev)</a:t>
            </a:r>
          </a:p>
        </p:txBody>
      </p:sp>
      <p:sp>
        <p:nvSpPr>
          <p:cNvPr id="4" name="object 9">
            <a:extLst>
              <a:ext uri="{FF2B5EF4-FFF2-40B4-BE49-F238E27FC236}">
                <a16:creationId xmlns:a16="http://schemas.microsoft.com/office/drawing/2014/main" id="{8511614F-AB05-69AB-8083-B7D8A4C7C6B2}"/>
              </a:ext>
            </a:extLst>
          </p:cNvPr>
          <p:cNvSpPr txBox="1"/>
          <p:nvPr/>
        </p:nvSpPr>
        <p:spPr>
          <a:xfrm>
            <a:off x="1939031" y="3152914"/>
            <a:ext cx="8313939" cy="3439403"/>
          </a:xfrm>
          <a:prstGeom prst="rect">
            <a:avLst/>
          </a:prstGeom>
        </p:spPr>
        <p:txBody>
          <a:bodyPr vert="horz" wrap="square" lIns="0" tIns="12700" rIns="0" bIns="0"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000" b="1" i="0" u="none" strike="noStrike" kern="1200" cap="none" spc="0" normalizeH="0" baseline="0" noProof="0" dirty="0">
                <a:ln w="0"/>
                <a:solidFill>
                  <a:srgbClr val="4F81BD"/>
                </a:solidFill>
                <a:effectLst/>
                <a:uLnTx/>
                <a:uFillTx/>
                <a:latin typeface="Arial"/>
                <a:ea typeface="+mn-ea"/>
                <a:cs typeface="Calibri" panose="020F0502020204030204" pitchFamily="34" charset="0"/>
              </a:rPr>
              <a:t>Upoštevanje preteklih vlaganj in že poravnanih  obveznosti plačila komunalnega prispevka) (242. člen)</a:t>
            </a:r>
          </a:p>
          <a:p>
            <a:pPr marL="12700" marR="0" lvl="0" indent="0" algn="l" defTabSz="914400" rtl="0" eaLnBrk="1" fontAlgn="auto" latinLnBrk="0" hangingPunct="1">
              <a:lnSpc>
                <a:spcPct val="100000"/>
              </a:lnSpc>
              <a:spcBef>
                <a:spcPts val="800"/>
              </a:spcBef>
              <a:spcAft>
                <a:spcPts val="0"/>
              </a:spcAft>
              <a:buClrTx/>
              <a:buSzTx/>
              <a:buFontTx/>
              <a:buNone/>
              <a:tabLst>
                <a:tab pos="355600" algn="l"/>
              </a:tabLst>
              <a:defRPr/>
            </a:pPr>
            <a:r>
              <a:rPr kumimoji="0" lang="sl-SI" sz="2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sym typeface="Symbol" panose="05050102010706020507" pitchFamily="18" charset="2"/>
              </a:rPr>
              <a:t>prenesene določbe iz prehodne določbe 333. člena prej veljavnega ZUreP-3 glede vračila </a:t>
            </a:r>
          </a:p>
          <a:p>
            <a:pPr marL="12700" marR="0" lvl="0" indent="0" algn="l" defTabSz="914400" rtl="0" eaLnBrk="1" fontAlgn="auto" latinLnBrk="0" hangingPunct="1">
              <a:lnSpc>
                <a:spcPct val="100000"/>
              </a:lnSpc>
              <a:spcBef>
                <a:spcPts val="800"/>
              </a:spcBef>
              <a:spcAft>
                <a:spcPts val="0"/>
              </a:spcAft>
              <a:buClrTx/>
              <a:buSzTx/>
              <a:buFontTx/>
              <a:buNone/>
              <a:tabLst>
                <a:tab pos="355600" algn="l"/>
              </a:tabLst>
              <a:defRPr/>
            </a:pPr>
            <a:r>
              <a:rPr kumimoji="0" lang="sl-SI" sz="2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sym typeface="Symbol" panose="05050102010706020507" pitchFamily="18" charset="2"/>
              </a:rPr>
              <a:t>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sym typeface="Symbol" panose="05050102010706020507" pitchFamily="18" charset="2"/>
              </a:rPr>
              <a:t>upoštevanje preteklih vlaganj za zaradi odstranitve in gradnje novega objekta:</a:t>
            </a:r>
          </a:p>
          <a:p>
            <a:pPr marL="755650" marR="0" lvl="1" indent="-285750" algn="l" defTabSz="914400" rtl="0" eaLnBrk="1" fontAlgn="auto" latinLnBrk="0" hangingPunct="1">
              <a:lnSpc>
                <a:spcPct val="100000"/>
              </a:lnSpc>
              <a:spcBef>
                <a:spcPts val="800"/>
              </a:spcBef>
              <a:spcAft>
                <a:spcPts val="0"/>
              </a:spcAft>
              <a:buClrTx/>
              <a:buSzTx/>
              <a:buFont typeface="Arial" panose="020B0604020202020204" pitchFamily="34" charset="0"/>
              <a:buChar char="•"/>
              <a:tabLst>
                <a:tab pos="355600" algn="l"/>
              </a:tabLst>
              <a:defRPr/>
            </a:pPr>
            <a:r>
              <a:rPr kumimoji="0" lang="sl-SI" sz="1800" b="0" i="0" u="none" strike="noStrike" kern="0" cap="none" spc="-10" normalizeH="0" baseline="0" noProof="0" dirty="0">
                <a:ln>
                  <a:noFill/>
                </a:ln>
                <a:solidFill>
                  <a:sysClr val="windowText" lastClr="000000"/>
                </a:solidFill>
                <a:effectLst/>
                <a:uLnTx/>
                <a:uFillTx/>
                <a:latin typeface="Arial"/>
                <a:ea typeface="+mn-ea"/>
                <a:cs typeface="Arial"/>
                <a:sym typeface="Symbol" panose="05050102010706020507" pitchFamily="18" charset="2"/>
              </a:rPr>
              <a:t>upoštevanje tudi, če je objekt v času odmere že odstranjen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največ 20 let od odstranitve objekta</a:t>
            </a:r>
          </a:p>
          <a:p>
            <a:pPr marL="755650" marR="0" lvl="1" indent="-285750" algn="l" defTabSz="914400" rtl="0" eaLnBrk="1" fontAlgn="auto" latinLnBrk="0" hangingPunct="1">
              <a:lnSpc>
                <a:spcPct val="100000"/>
              </a:lnSpc>
              <a:spcBef>
                <a:spcPts val="800"/>
              </a:spcBef>
              <a:spcAft>
                <a:spcPts val="0"/>
              </a:spcAft>
              <a:buClrTx/>
              <a:buSzTx/>
              <a:buFont typeface="Arial" panose="020B0604020202020204" pitchFamily="34" charset="0"/>
              <a:buChar char="•"/>
              <a:tabLst>
                <a:tab pos="355600" algn="l"/>
              </a:tabLst>
              <a:defRPr/>
            </a:pPr>
            <a:r>
              <a:rPr kumimoji="0" lang="sl-SI" sz="1800" b="0" i="0" u="none" strike="noStrike" kern="0" cap="none" spc="-10" normalizeH="0" baseline="0" noProof="0" dirty="0">
                <a:ln>
                  <a:noFill/>
                </a:ln>
                <a:solidFill>
                  <a:sysClr val="windowText" lastClr="000000"/>
                </a:solidFill>
                <a:effectLst/>
                <a:uLnTx/>
                <a:uFillTx/>
                <a:latin typeface="Arial"/>
                <a:ea typeface="+mn-ea"/>
                <a:cs typeface="Arial"/>
                <a:sym typeface="Symbol" panose="05050102010706020507" pitchFamily="18" charset="2"/>
              </a:rPr>
              <a:t> občina po uradni  dolžnosti ponovno odloči o odmeri komunalnega prispevka, če v roku dveh let po pridobitvi uporabnega dovoljenja za nov objekt, obstoječi objekt še ni odstranjen</a:t>
            </a:r>
            <a:endParaRPr kumimoji="0" lang="sl-SI" sz="1800" b="0" i="0" u="none" strike="noStrike" kern="0" cap="none" spc="-10" normalizeH="0" baseline="0" noProof="0" dirty="0">
              <a:ln>
                <a:noFill/>
              </a:ln>
              <a:solidFill>
                <a:sysClr val="windowText" lastClr="000000"/>
              </a:solidFill>
              <a:effectLst/>
              <a:uLnTx/>
              <a:uFillTx/>
              <a:latin typeface="Arial" panose="020B0604020202020204" pitchFamily="34" charset="0"/>
              <a:ea typeface="+mn-ea"/>
              <a:cs typeface="Arial"/>
              <a:sym typeface="Symbol" panose="05050102010706020507" pitchFamily="18" charset="2"/>
            </a:endParaRPr>
          </a:p>
        </p:txBody>
      </p:sp>
    </p:spTree>
    <p:extLst>
      <p:ext uri="{BB962C8B-B14F-4D97-AF65-F5344CB8AC3E}">
        <p14:creationId xmlns:p14="http://schemas.microsoft.com/office/powerpoint/2010/main" val="36882816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173C0-43CF-9ABF-33B1-29E4337D3B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DD058D-6F0A-84F0-4480-B03D3589BDE9}"/>
              </a:ext>
            </a:extLst>
          </p:cNvPr>
          <p:cNvSpPr txBox="1">
            <a:spLocks/>
          </p:cNvSpPr>
          <p:nvPr/>
        </p:nvSpPr>
        <p:spPr bwMode="auto">
          <a:xfrm>
            <a:off x="1884001" y="223535"/>
            <a:ext cx="8313938" cy="725217"/>
          </a:xfrm>
          <a:prstGeom prst="rect">
            <a:avLst/>
          </a:prstGeom>
          <a:noFill/>
          <a:ln>
            <a:noFill/>
          </a:ln>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Komunalni prispevek </a:t>
            </a:r>
            <a:endPar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Označba mesta vsebine 2">
            <a:extLst>
              <a:ext uri="{FF2B5EF4-FFF2-40B4-BE49-F238E27FC236}">
                <a16:creationId xmlns:a16="http://schemas.microsoft.com/office/drawing/2014/main" id="{8AAE3D22-6350-3025-1E4C-34DC346BF631}"/>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3" name="object 9">
            <a:extLst>
              <a:ext uri="{FF2B5EF4-FFF2-40B4-BE49-F238E27FC236}">
                <a16:creationId xmlns:a16="http://schemas.microsoft.com/office/drawing/2014/main" id="{2FFF5749-D1E8-84C0-E180-C20B7C905F65}"/>
              </a:ext>
            </a:extLst>
          </p:cNvPr>
          <p:cNvSpPr txBox="1"/>
          <p:nvPr/>
        </p:nvSpPr>
        <p:spPr>
          <a:xfrm>
            <a:off x="1939031" y="1143520"/>
            <a:ext cx="8203878" cy="170303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r>
              <a:rPr kumimoji="0" lang="sl-SI" sz="1800" b="1" i="0" u="none" strike="noStrike" kern="1200" cap="none" spc="0" normalizeH="0" baseline="0" noProof="0" dirty="0">
                <a:ln w="0"/>
                <a:solidFill>
                  <a:srgbClr val="4F81BD"/>
                </a:solidFill>
                <a:effectLst/>
                <a:uLnTx/>
                <a:uFillTx/>
                <a:latin typeface="Arial"/>
                <a:ea typeface="+mn-ea"/>
                <a:cs typeface="Calibri" panose="020F0502020204030204" pitchFamily="34" charset="0"/>
              </a:rPr>
              <a:t>Nova zakonske oprostitev plačila komunalnega prispevka</a:t>
            </a:r>
            <a:endParaRPr kumimoji="0" lang="sl-SI" sz="1800" b="0" i="0" u="none" strike="noStrike" kern="0" cap="none" spc="-10" normalizeH="0" baseline="0" noProof="0" dirty="0">
              <a:ln>
                <a:noFill/>
              </a:ln>
              <a:solidFill>
                <a:sysClr val="windowText" lastClr="000000"/>
              </a:solidFill>
              <a:effectLst/>
              <a:uLnTx/>
              <a:uFillTx/>
              <a:latin typeface="Arial"/>
              <a:ea typeface="+mn-ea"/>
              <a:cs typeface="Arial"/>
            </a:endParaRPr>
          </a:p>
          <a:p>
            <a:pPr marL="12700" marR="0" lvl="0" indent="0" algn="just" defTabSz="914400" rtl="0" eaLnBrk="1" fontAlgn="auto" latinLnBrk="0" hangingPunct="1">
              <a:lnSpc>
                <a:spcPct val="100000"/>
              </a:lnSpc>
              <a:spcBef>
                <a:spcPts val="500"/>
              </a:spcBef>
              <a:spcAft>
                <a:spcPts val="0"/>
              </a:spcAft>
              <a:buClrTx/>
              <a:buSzTx/>
              <a:buFontTx/>
              <a:buNone/>
              <a:tabLst>
                <a:tab pos="355600" algn="l"/>
              </a:tabLst>
              <a:defRPr/>
            </a:pPr>
            <a:r>
              <a:rPr kumimoji="0" lang="sl-SI" sz="1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če se stavbi poveča bruto tlorisna površina zaradi energetske ali statične sanacije ali se ji prizidajo zunanje stopnice ali zunanje dvigalo</a:t>
            </a:r>
          </a:p>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endParaRPr kumimoji="0" lang="sl-SI" sz="1400" b="0" i="0" u="none" strike="noStrike" kern="0" cap="none" spc="-10" normalizeH="0" baseline="0" noProof="0" dirty="0">
              <a:ln>
                <a:noFill/>
              </a:ln>
              <a:solidFill>
                <a:sysClr val="windowText" lastClr="000000"/>
              </a:solidFill>
              <a:effectLst/>
              <a:uLnTx/>
              <a:uFillTx/>
              <a:latin typeface="Arial"/>
              <a:ea typeface="+mn-ea"/>
              <a:cs typeface="Arial"/>
            </a:endParaRPr>
          </a:p>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endParaRPr kumimoji="0" lang="sl-SI" sz="1600" b="0" i="0" u="none" strike="noStrike" kern="0" cap="none" spc="-10" normalizeH="0" baseline="0" noProof="0" dirty="0">
              <a:ln>
                <a:noFill/>
              </a:ln>
              <a:solidFill>
                <a:sysClr val="windowText" lastClr="000000"/>
              </a:solidFill>
              <a:effectLst/>
              <a:uLnTx/>
              <a:uFillTx/>
              <a:latin typeface="Arial" panose="020B0604020202020204" pitchFamily="34" charset="0"/>
              <a:ea typeface="+mn-ea"/>
              <a:cs typeface="Arial"/>
            </a:endParaRPr>
          </a:p>
        </p:txBody>
      </p:sp>
      <p:pic>
        <p:nvPicPr>
          <p:cNvPr id="4" name="Slika 3">
            <a:extLst>
              <a:ext uri="{FF2B5EF4-FFF2-40B4-BE49-F238E27FC236}">
                <a16:creationId xmlns:a16="http://schemas.microsoft.com/office/drawing/2014/main" id="{B342CA4B-4E84-3AE6-20AD-7A177980719F}"/>
              </a:ext>
            </a:extLst>
          </p:cNvPr>
          <p:cNvPicPr>
            <a:picLocks noChangeAspect="1"/>
          </p:cNvPicPr>
          <p:nvPr/>
        </p:nvPicPr>
        <p:blipFill>
          <a:blip r:embed="rId3"/>
          <a:stretch>
            <a:fillRect/>
          </a:stretch>
        </p:blipFill>
        <p:spPr>
          <a:xfrm>
            <a:off x="8263379" y="1798968"/>
            <a:ext cx="2492647" cy="1880504"/>
          </a:xfrm>
          <a:prstGeom prst="rect">
            <a:avLst/>
          </a:prstGeom>
        </p:spPr>
      </p:pic>
      <p:sp>
        <p:nvSpPr>
          <p:cNvPr id="6" name="object 9">
            <a:extLst>
              <a:ext uri="{FF2B5EF4-FFF2-40B4-BE49-F238E27FC236}">
                <a16:creationId xmlns:a16="http://schemas.microsoft.com/office/drawing/2014/main" id="{45263AAD-C21B-4147-7D00-1689E0A2E640}"/>
              </a:ext>
            </a:extLst>
          </p:cNvPr>
          <p:cNvSpPr txBox="1"/>
          <p:nvPr/>
        </p:nvSpPr>
        <p:spPr>
          <a:xfrm>
            <a:off x="1994061" y="3811907"/>
            <a:ext cx="8504256" cy="3257302"/>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r>
              <a:rPr kumimoji="0" lang="sl-SI" sz="1800" b="1" i="0" u="none" strike="noStrike" kern="1200" cap="none" spc="0" normalizeH="0" baseline="0" noProof="0" dirty="0">
                <a:ln w="0"/>
                <a:solidFill>
                  <a:srgbClr val="4F81BD"/>
                </a:solidFill>
                <a:effectLst/>
                <a:uLnTx/>
                <a:uFillTx/>
                <a:latin typeface="Arial"/>
                <a:ea typeface="+mn-ea"/>
                <a:cs typeface="Calibri" panose="020F0502020204030204" pitchFamily="34" charset="0"/>
              </a:rPr>
              <a:t>Nove občinske oprostitve plačila komunalnega prispevka: </a:t>
            </a:r>
          </a:p>
          <a:p>
            <a:pPr marL="12700" marR="0" lvl="0" indent="0" algn="l" defTabSz="914400" rtl="0" eaLnBrk="1" fontAlgn="auto" latinLnBrk="0" hangingPunct="1">
              <a:lnSpc>
                <a:spcPct val="100000"/>
              </a:lnSpc>
              <a:spcBef>
                <a:spcPts val="800"/>
              </a:spcBef>
              <a:spcAft>
                <a:spcPts val="0"/>
              </a:spcAft>
              <a:buClrTx/>
              <a:buSzTx/>
              <a:buFontTx/>
              <a:buNone/>
              <a:tabLst>
                <a:tab pos="355600" algn="l"/>
              </a:tabLst>
              <a:defRPr/>
            </a:pPr>
            <a:r>
              <a:rPr kumimoji="0" lang="sl-SI" sz="1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za gradbeno inženirske objekte (CC-SI klasifikacija)</a:t>
            </a:r>
          </a:p>
          <a:p>
            <a:pPr marL="12700" marR="0" lvl="0" indent="0" algn="l" defTabSz="914400" rtl="0" eaLnBrk="1" fontAlgn="auto" latinLnBrk="0" hangingPunct="1">
              <a:lnSpc>
                <a:spcPct val="100000"/>
              </a:lnSpc>
              <a:spcBef>
                <a:spcPts val="800"/>
              </a:spcBef>
              <a:spcAft>
                <a:spcPts val="0"/>
              </a:spcAft>
              <a:buClrTx/>
              <a:buSzTx/>
              <a:buFontTx/>
              <a:buNone/>
              <a:tabLst>
                <a:tab pos="355600" algn="l"/>
              </a:tabLst>
              <a:defRPr/>
            </a:pPr>
            <a:r>
              <a:rPr kumimoji="0" lang="sl-SI" sz="1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za javna najemna stanovanja in javna najemna oskrbovana stanovanja</a:t>
            </a:r>
          </a:p>
          <a:p>
            <a:pPr marL="12700" marR="0" lvl="0" indent="0" algn="l" defTabSz="914400" rtl="0" eaLnBrk="1" fontAlgn="auto" latinLnBrk="0" hangingPunct="1">
              <a:lnSpc>
                <a:spcPct val="100000"/>
              </a:lnSpc>
              <a:spcBef>
                <a:spcPts val="800"/>
              </a:spcBef>
              <a:spcAft>
                <a:spcPts val="0"/>
              </a:spcAft>
              <a:buClrTx/>
              <a:buSzTx/>
              <a:buFontTx/>
              <a:buNone/>
              <a:tabLst>
                <a:tab pos="355600" algn="l"/>
              </a:tabLst>
              <a:defRPr/>
            </a:pPr>
            <a:r>
              <a:rPr kumimoji="0" lang="sl-SI" sz="1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 za stavbe, namenjene izvajanju javne gasilske službe</a:t>
            </a:r>
          </a:p>
          <a:p>
            <a:pPr marL="12700" marR="0" lvl="0" indent="0" algn="l" defTabSz="914400" rtl="0" eaLnBrk="1" fontAlgn="auto" latinLnBrk="0" hangingPunct="1">
              <a:lnSpc>
                <a:spcPct val="100000"/>
              </a:lnSpc>
              <a:spcBef>
                <a:spcPts val="800"/>
              </a:spcBef>
              <a:spcAft>
                <a:spcPts val="0"/>
              </a:spcAft>
              <a:buClrTx/>
              <a:buSzTx/>
              <a:buFontTx/>
              <a:buNone/>
              <a:tabLst>
                <a:tab pos="355600" algn="l"/>
              </a:tabLst>
              <a:defRPr/>
            </a:pPr>
            <a:r>
              <a:rPr kumimoji="0" lang="sl-SI" sz="1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za stavbe, namenjene izvajanju javnih služb za zaščito</a:t>
            </a:r>
          </a:p>
          <a:p>
            <a:pPr marL="12700" marR="0" lvl="0" indent="0" algn="l" defTabSz="914400" rtl="0" eaLnBrk="1" fontAlgn="auto" latinLnBrk="0" hangingPunct="1">
              <a:lnSpc>
                <a:spcPct val="100000"/>
              </a:lnSpc>
              <a:spcBef>
                <a:spcPts val="800"/>
              </a:spcBef>
              <a:spcAft>
                <a:spcPts val="0"/>
              </a:spcAft>
              <a:buClrTx/>
              <a:buSzTx/>
              <a:buFontTx/>
              <a:buNone/>
              <a:tabLst>
                <a:tab pos="355600" algn="l"/>
              </a:tabLst>
              <a:defRPr/>
            </a:pPr>
            <a:r>
              <a:rPr kumimoji="0" lang="sl-SI" sz="1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za objekte, katerih investitor so država, društva ali pravne osebe zasebnega prava, katerih delovanje je v javnem interesu</a:t>
            </a:r>
          </a:p>
          <a:p>
            <a:pPr marL="12700" marR="0" lvl="0" indent="0" algn="l" defTabSz="914400" rtl="0" eaLnBrk="1" fontAlgn="auto" latinLnBrk="0" hangingPunct="1">
              <a:lnSpc>
                <a:spcPct val="100000"/>
              </a:lnSpc>
              <a:spcBef>
                <a:spcPts val="800"/>
              </a:spcBef>
              <a:spcAft>
                <a:spcPts val="0"/>
              </a:spcAft>
              <a:buClrTx/>
              <a:buSzTx/>
              <a:buFontTx/>
              <a:buNone/>
              <a:tabLst>
                <a:tab pos="355600" algn="l"/>
              </a:tabLst>
              <a:defRPr/>
            </a:pPr>
            <a:r>
              <a:rPr kumimoji="0" lang="sl-SI" sz="1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 </a:t>
            </a:r>
            <a:r>
              <a:rPr kumimoji="0" lang="sl-SI" sz="1800" b="0" i="0" u="none" strike="noStrike" kern="0" cap="none" spc="-10" normalizeH="0" baseline="0" noProof="0" dirty="0">
                <a:ln>
                  <a:noFill/>
                </a:ln>
                <a:solidFill>
                  <a:sysClr val="windowText" lastClr="000000"/>
                </a:solidFill>
                <a:effectLst/>
                <a:uLnTx/>
                <a:uFillTx/>
                <a:latin typeface="Arial"/>
                <a:ea typeface="+mn-ea"/>
                <a:cs typeface="Arial"/>
              </a:rPr>
              <a:t>za stanovanjske stavbe za posebne družbene skupine</a:t>
            </a:r>
          </a:p>
          <a:p>
            <a:pPr marL="12700" marR="0" lvl="0" indent="0" algn="l" defTabSz="914400" rtl="0" eaLnBrk="1" fontAlgn="auto" latinLnBrk="0" hangingPunct="1">
              <a:lnSpc>
                <a:spcPct val="100000"/>
              </a:lnSpc>
              <a:spcBef>
                <a:spcPts val="1275"/>
              </a:spcBef>
              <a:spcAft>
                <a:spcPts val="0"/>
              </a:spcAft>
              <a:buClrTx/>
              <a:buSzTx/>
              <a:buFontTx/>
              <a:buNone/>
              <a:tabLst>
                <a:tab pos="355600" algn="l"/>
              </a:tabLst>
              <a:defRPr/>
            </a:pPr>
            <a:endParaRPr kumimoji="0" lang="sl-SI" sz="1600" b="0" i="0" u="none" strike="noStrike" kern="0" cap="none" spc="-10" normalizeH="0" baseline="0" noProof="0" dirty="0">
              <a:ln>
                <a:noFill/>
              </a:ln>
              <a:solidFill>
                <a:sysClr val="windowText" lastClr="000000"/>
              </a:solidFill>
              <a:effectLst/>
              <a:uLnTx/>
              <a:uFillTx/>
              <a:latin typeface="Arial" panose="020B0604020202020204" pitchFamily="34" charset="0"/>
              <a:ea typeface="+mn-ea"/>
              <a:cs typeface="Arial"/>
            </a:endParaRPr>
          </a:p>
        </p:txBody>
      </p:sp>
    </p:spTree>
    <p:extLst>
      <p:ext uri="{BB962C8B-B14F-4D97-AF65-F5344CB8AC3E}">
        <p14:creationId xmlns:p14="http://schemas.microsoft.com/office/powerpoint/2010/main" val="31739122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3768A-02E7-672A-D388-364EA02E6F12}"/>
            </a:ext>
          </a:extLst>
        </p:cNvPr>
        <p:cNvGrpSpPr/>
        <p:nvPr/>
      </p:nvGrpSpPr>
      <p:grpSpPr>
        <a:xfrm>
          <a:off x="0" y="0"/>
          <a:ext cx="0" cy="0"/>
          <a:chOff x="0" y="0"/>
          <a:chExt cx="0" cy="0"/>
        </a:xfrm>
      </p:grpSpPr>
      <p:sp>
        <p:nvSpPr>
          <p:cNvPr id="8194" name="Title 1">
            <a:extLst>
              <a:ext uri="{FF2B5EF4-FFF2-40B4-BE49-F238E27FC236}">
                <a16:creationId xmlns:a16="http://schemas.microsoft.com/office/drawing/2014/main" id="{0E47DA81-69A9-102E-D0EA-6A3273B06D16}"/>
              </a:ext>
            </a:extLst>
          </p:cNvPr>
          <p:cNvSpPr>
            <a:spLocks noGrp="1"/>
          </p:cNvSpPr>
          <p:nvPr>
            <p:ph type="ctrTitle"/>
          </p:nvPr>
        </p:nvSpPr>
        <p:spPr bwMode="auto">
          <a:xfrm>
            <a:off x="2495550" y="1547813"/>
            <a:ext cx="7200900" cy="1490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a:t> </a:t>
            </a:r>
            <a:endParaRPr lang="en-US" altLang="sl-SI"/>
          </a:p>
        </p:txBody>
      </p:sp>
      <p:sp>
        <p:nvSpPr>
          <p:cNvPr id="2" name="PoljeZBesedilom 1">
            <a:extLst>
              <a:ext uri="{FF2B5EF4-FFF2-40B4-BE49-F238E27FC236}">
                <a16:creationId xmlns:a16="http://schemas.microsoft.com/office/drawing/2014/main" id="{F6B92698-CC64-8D5D-8BF6-6984A0E041B3}"/>
              </a:ext>
            </a:extLst>
          </p:cNvPr>
          <p:cNvSpPr txBox="1"/>
          <p:nvPr/>
        </p:nvSpPr>
        <p:spPr>
          <a:xfrm>
            <a:off x="2758758" y="2283781"/>
            <a:ext cx="6674484" cy="754694"/>
          </a:xfrm>
          <a:prstGeom prst="rect">
            <a:avLst/>
          </a:prstGeom>
          <a:noFill/>
        </p:spPr>
        <p:txBody>
          <a:bodyPr wrap="square" rtlCol="0">
            <a:spAutoFit/>
          </a:bodyPr>
          <a:lstStyle/>
          <a:p>
            <a:pPr marL="0" marR="0" lvl="0" indent="0" algn="ctr" defTabSz="457200" rtl="0" eaLnBrk="1" fontAlgn="base" latinLnBrk="0" hangingPunct="1">
              <a:lnSpc>
                <a:spcPct val="150000"/>
              </a:lnSpc>
              <a:spcBef>
                <a:spcPct val="0"/>
              </a:spcBef>
              <a:spcAft>
                <a:spcPct val="0"/>
              </a:spcAft>
              <a:buClrTx/>
              <a:buSzTx/>
              <a:buFontTx/>
              <a:buNone/>
              <a:tabLst/>
              <a:defRPr/>
            </a:pPr>
            <a:r>
              <a:rPr kumimoji="0" lang="sl-SI" sz="32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a:ea typeface="+mn-ea"/>
                <a:cs typeface="+mn-cs"/>
              </a:rPr>
              <a:t>Gradbena parcela</a:t>
            </a:r>
          </a:p>
        </p:txBody>
      </p:sp>
    </p:spTree>
    <p:extLst>
      <p:ext uri="{BB962C8B-B14F-4D97-AF65-F5344CB8AC3E}">
        <p14:creationId xmlns:p14="http://schemas.microsoft.com/office/powerpoint/2010/main" val="1165919230"/>
      </p:ext>
    </p:extLst>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4ACDE2-5CF8-E0BA-B4F5-9F6A8E777948}"/>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Slika 2">
            <a:extLst>
              <a:ext uri="{FF2B5EF4-FFF2-40B4-BE49-F238E27FC236}">
                <a16:creationId xmlns:a16="http://schemas.microsoft.com/office/drawing/2014/main" id="{0830D2BE-BFDF-47F9-FFE8-A12B8FD831C1}"/>
              </a:ext>
            </a:extLst>
          </p:cNvPr>
          <p:cNvPicPr>
            <a:picLocks noChangeAspect="1"/>
          </p:cNvPicPr>
          <p:nvPr/>
        </p:nvPicPr>
        <p:blipFill>
          <a:blip r:embed="rId2"/>
          <a:srcRect t="15238" r="-2" b="15398"/>
          <a:stretch>
            <a:fillRect/>
          </a:stretch>
        </p:blipFill>
        <p:spPr>
          <a:xfrm>
            <a:off x="5306284" y="64013"/>
            <a:ext cx="5481732"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7" name="Slika 6" descr="Slika, ki vsebuje besede avto, vozilo, hiša&#10;&#10;Vsebina, ustvarjena z umetno inteligenco, morda ni pravilna.">
            <a:extLst>
              <a:ext uri="{FF2B5EF4-FFF2-40B4-BE49-F238E27FC236}">
                <a16:creationId xmlns:a16="http://schemas.microsoft.com/office/drawing/2014/main" id="{BB6F0194-88FB-924B-5A30-7C3776FDD6FF}"/>
              </a:ext>
            </a:extLst>
          </p:cNvPr>
          <p:cNvPicPr>
            <a:picLocks noChangeAspect="1"/>
          </p:cNvPicPr>
          <p:nvPr/>
        </p:nvPicPr>
        <p:blipFill>
          <a:blip r:embed="rId3"/>
          <a:srcRect t="7397" r="-2" b="638"/>
          <a:stretch>
            <a:fillRect/>
          </a:stretch>
        </p:blipFill>
        <p:spPr>
          <a:xfrm>
            <a:off x="5186268" y="3493008"/>
            <a:ext cx="5481732"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38" name="Freeform: Shape 37">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4572000"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0" name="Freeform: Shape 39">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0"/>
            <a:ext cx="4565499"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Naslov 15">
            <a:extLst>
              <a:ext uri="{FF2B5EF4-FFF2-40B4-BE49-F238E27FC236}">
                <a16:creationId xmlns:a16="http://schemas.microsoft.com/office/drawing/2014/main" id="{F3CB14EE-3649-0879-7550-61DBB93FF338}"/>
              </a:ext>
            </a:extLst>
          </p:cNvPr>
          <p:cNvSpPr>
            <a:spLocks noGrp="1"/>
          </p:cNvSpPr>
          <p:nvPr>
            <p:ph type="title"/>
          </p:nvPr>
        </p:nvSpPr>
        <p:spPr>
          <a:xfrm>
            <a:off x="1860043" y="859536"/>
            <a:ext cx="3624601" cy="1243584"/>
          </a:xfrm>
        </p:spPr>
        <p:txBody>
          <a:bodyPr>
            <a:normAutofit/>
          </a:bodyPr>
          <a:lstStyle/>
          <a:p>
            <a:r>
              <a:rPr lang="sl-SI" sz="3000"/>
              <a:t>Gradbena parcela</a:t>
            </a:r>
          </a:p>
        </p:txBody>
      </p:sp>
      <p:sp>
        <p:nvSpPr>
          <p:cNvPr id="42" name="Rectangle 41">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1152145"/>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4" name="Rectangle 43">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1158" y="2194560"/>
            <a:ext cx="366903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1158" y="2194560"/>
            <a:ext cx="36690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7">
            <a:extLst>
              <a:ext uri="{FF2B5EF4-FFF2-40B4-BE49-F238E27FC236}">
                <a16:creationId xmlns:a16="http://schemas.microsoft.com/office/drawing/2014/main" id="{71F9F2CE-0B41-EBB0-62FA-7F1307550514}"/>
              </a:ext>
            </a:extLst>
          </p:cNvPr>
          <p:cNvSpPr txBox="1">
            <a:spLocks noGrp="1"/>
          </p:cNvSpPr>
          <p:nvPr>
            <p:ph type="body" idx="1"/>
          </p:nvPr>
        </p:nvSpPr>
        <p:spPr>
          <a:xfrm>
            <a:off x="1860042" y="2512612"/>
            <a:ext cx="3624602" cy="3664351"/>
          </a:xfrm>
          <a:prstGeom prst="rect">
            <a:avLst/>
          </a:prstGeom>
        </p:spPr>
        <p:txBody>
          <a:bodyPr vert="horz" wrap="square" lIns="0" tIns="12700" rIns="0" bIns="0" rtlCol="0">
            <a:normAutofit/>
          </a:bodyPr>
          <a:lstStyle/>
          <a:p>
            <a:pPr marL="12700" marR="5080">
              <a:spcBef>
                <a:spcPts val="100"/>
              </a:spcBef>
            </a:pPr>
            <a:r>
              <a:rPr lang="sl-SI" sz="1700" b="1" i="0"/>
              <a:t>Gradbena</a:t>
            </a:r>
            <a:r>
              <a:rPr lang="sl-SI" sz="1700" b="1" i="0" spc="240"/>
              <a:t> </a:t>
            </a:r>
            <a:r>
              <a:rPr lang="sl-SI" sz="1700" b="1" i="0"/>
              <a:t>parcela</a:t>
            </a:r>
            <a:r>
              <a:rPr lang="sl-SI" sz="1700" b="1" i="0" spc="240"/>
              <a:t> </a:t>
            </a:r>
            <a:r>
              <a:rPr lang="sl-SI" sz="1700"/>
              <a:t>“je</a:t>
            </a:r>
            <a:r>
              <a:rPr lang="sl-SI" sz="1700" spc="240"/>
              <a:t> </a:t>
            </a:r>
            <a:r>
              <a:rPr lang="sl-SI" sz="1700"/>
              <a:t>zemljišče</a:t>
            </a:r>
            <a:r>
              <a:rPr lang="sl-SI" sz="1700" spc="250"/>
              <a:t> </a:t>
            </a:r>
            <a:r>
              <a:rPr lang="sl-SI" sz="1700"/>
              <a:t>trajno</a:t>
            </a:r>
            <a:r>
              <a:rPr lang="sl-SI" sz="1700" spc="245"/>
              <a:t> </a:t>
            </a:r>
            <a:r>
              <a:rPr lang="sl-SI" sz="1700"/>
              <a:t>določeno</a:t>
            </a:r>
            <a:r>
              <a:rPr lang="sl-SI" sz="1700" spc="245"/>
              <a:t> </a:t>
            </a:r>
            <a:r>
              <a:rPr lang="sl-SI" sz="1700"/>
              <a:t>za</a:t>
            </a:r>
            <a:r>
              <a:rPr lang="sl-SI" sz="1700" spc="245"/>
              <a:t> </a:t>
            </a:r>
            <a:r>
              <a:rPr lang="sl-SI" sz="1700"/>
              <a:t>rabo</a:t>
            </a:r>
            <a:r>
              <a:rPr lang="sl-SI" sz="1700" spc="245"/>
              <a:t> </a:t>
            </a:r>
            <a:r>
              <a:rPr lang="sl-SI" sz="1700"/>
              <a:t>tega</a:t>
            </a:r>
            <a:r>
              <a:rPr lang="sl-SI" sz="1700" spc="245"/>
              <a:t> </a:t>
            </a:r>
            <a:r>
              <a:rPr lang="sl-SI" sz="1700"/>
              <a:t>objekta</a:t>
            </a:r>
            <a:r>
              <a:rPr lang="sl-SI" sz="1700" spc="240"/>
              <a:t> </a:t>
            </a:r>
            <a:r>
              <a:rPr lang="sl-SI" sz="1700" spc="-25"/>
              <a:t>in </a:t>
            </a:r>
            <a:r>
              <a:rPr lang="sl-SI" sz="1700"/>
              <a:t>obsega</a:t>
            </a:r>
            <a:r>
              <a:rPr lang="sl-SI" sz="1700" spc="135"/>
              <a:t> </a:t>
            </a:r>
            <a:r>
              <a:rPr lang="sl-SI" sz="1700"/>
              <a:t>prostorsko</a:t>
            </a:r>
            <a:r>
              <a:rPr lang="sl-SI" sz="1700" spc="130"/>
              <a:t> </a:t>
            </a:r>
            <a:r>
              <a:rPr lang="sl-SI" sz="1700"/>
              <a:t>oziroma</a:t>
            </a:r>
            <a:r>
              <a:rPr lang="sl-SI" sz="1700" spc="130"/>
              <a:t> </a:t>
            </a:r>
            <a:r>
              <a:rPr lang="sl-SI" sz="1700"/>
              <a:t>funkcionalno</a:t>
            </a:r>
            <a:r>
              <a:rPr lang="sl-SI" sz="1700" spc="140"/>
              <a:t> </a:t>
            </a:r>
            <a:r>
              <a:rPr lang="sl-SI" sz="1700"/>
              <a:t>povezano</a:t>
            </a:r>
            <a:r>
              <a:rPr lang="sl-SI" sz="1700" spc="130"/>
              <a:t> </a:t>
            </a:r>
            <a:r>
              <a:rPr lang="sl-SI" sz="1700"/>
              <a:t>zemljišče</a:t>
            </a:r>
            <a:r>
              <a:rPr lang="sl-SI" sz="1700" spc="125"/>
              <a:t> </a:t>
            </a:r>
            <a:r>
              <a:rPr lang="sl-SI" sz="1700"/>
              <a:t>na</a:t>
            </a:r>
            <a:r>
              <a:rPr lang="sl-SI" sz="1700" spc="120"/>
              <a:t> </a:t>
            </a:r>
            <a:r>
              <a:rPr lang="sl-SI" sz="1700" spc="-10"/>
              <a:t>katerem, </a:t>
            </a:r>
            <a:r>
              <a:rPr lang="sl-SI" sz="1700" u="sng">
                <a:uFill>
                  <a:solidFill>
                    <a:srgbClr val="000000"/>
                  </a:solidFill>
                </a:uFill>
              </a:rPr>
              <a:t>nad</a:t>
            </a:r>
            <a:r>
              <a:rPr lang="sl-SI" sz="1700" u="sng" spc="385">
                <a:uFill>
                  <a:solidFill>
                    <a:srgbClr val="000000"/>
                  </a:solidFill>
                </a:uFill>
              </a:rPr>
              <a:t> </a:t>
            </a:r>
            <a:r>
              <a:rPr lang="sl-SI" sz="1700" u="sng">
                <a:uFill>
                  <a:solidFill>
                    <a:srgbClr val="000000"/>
                  </a:solidFill>
                </a:uFill>
              </a:rPr>
              <a:t>ali</a:t>
            </a:r>
            <a:r>
              <a:rPr lang="sl-SI" sz="1700" u="sng" spc="395">
                <a:uFill>
                  <a:solidFill>
                    <a:srgbClr val="000000"/>
                  </a:solidFill>
                </a:uFill>
              </a:rPr>
              <a:t> </a:t>
            </a:r>
            <a:r>
              <a:rPr lang="sl-SI" sz="1700" u="sng">
                <a:uFill>
                  <a:solidFill>
                    <a:srgbClr val="000000"/>
                  </a:solidFill>
                </a:uFill>
              </a:rPr>
              <a:t>pod</a:t>
            </a:r>
            <a:r>
              <a:rPr lang="sl-SI" sz="1700" u="sng" spc="390">
                <a:uFill>
                  <a:solidFill>
                    <a:srgbClr val="000000"/>
                  </a:solidFill>
                </a:uFill>
              </a:rPr>
              <a:t> </a:t>
            </a:r>
            <a:r>
              <a:rPr lang="sl-SI" sz="1700" u="sng">
                <a:uFill>
                  <a:solidFill>
                    <a:srgbClr val="000000"/>
                  </a:solidFill>
                </a:uFill>
              </a:rPr>
              <a:t>katerim</a:t>
            </a:r>
            <a:r>
              <a:rPr lang="sl-SI" sz="1700" spc="390"/>
              <a:t> </a:t>
            </a:r>
            <a:r>
              <a:rPr lang="sl-SI" sz="1700"/>
              <a:t>je</a:t>
            </a:r>
            <a:r>
              <a:rPr lang="sl-SI" sz="1700" spc="400"/>
              <a:t> </a:t>
            </a:r>
            <a:r>
              <a:rPr lang="sl-SI" sz="1700"/>
              <a:t>načrtovan</a:t>
            </a:r>
            <a:r>
              <a:rPr lang="sl-SI" sz="1700" spc="385"/>
              <a:t> </a:t>
            </a:r>
            <a:r>
              <a:rPr lang="sl-SI" sz="1700"/>
              <a:t>objekt,</a:t>
            </a:r>
            <a:r>
              <a:rPr lang="sl-SI" sz="1700" spc="375"/>
              <a:t> </a:t>
            </a:r>
            <a:r>
              <a:rPr lang="sl-SI" sz="1700"/>
              <a:t>ali</a:t>
            </a:r>
            <a:r>
              <a:rPr lang="sl-SI" sz="1700" spc="395"/>
              <a:t> </a:t>
            </a:r>
            <a:r>
              <a:rPr lang="sl-SI" sz="1700"/>
              <a:t>je</a:t>
            </a:r>
            <a:r>
              <a:rPr lang="sl-SI" sz="1700" spc="395"/>
              <a:t> </a:t>
            </a:r>
            <a:r>
              <a:rPr lang="sl-SI" sz="1700"/>
              <a:t>obstoječ</a:t>
            </a:r>
            <a:r>
              <a:rPr lang="sl-SI" sz="1700" spc="409"/>
              <a:t> </a:t>
            </a:r>
            <a:r>
              <a:rPr lang="sl-SI" sz="1700"/>
              <a:t>objekt</a:t>
            </a:r>
            <a:r>
              <a:rPr lang="sl-SI" sz="1700" spc="385"/>
              <a:t> </a:t>
            </a:r>
            <a:r>
              <a:rPr lang="sl-SI" sz="1700"/>
              <a:t>in</a:t>
            </a:r>
            <a:r>
              <a:rPr lang="sl-SI" sz="1700" spc="400"/>
              <a:t> </a:t>
            </a:r>
            <a:r>
              <a:rPr lang="sl-SI" sz="1700" spc="-10"/>
              <a:t>drugo </a:t>
            </a:r>
            <a:r>
              <a:rPr lang="sl-SI" sz="1700"/>
              <a:t>zemljišče</a:t>
            </a:r>
            <a:r>
              <a:rPr lang="sl-SI" sz="1700" spc="-25"/>
              <a:t> </a:t>
            </a:r>
            <a:r>
              <a:rPr lang="sl-SI" sz="1700"/>
              <a:t>ob</a:t>
            </a:r>
            <a:r>
              <a:rPr lang="sl-SI" sz="1700" spc="-20"/>
              <a:t> </a:t>
            </a:r>
            <a:r>
              <a:rPr lang="sl-SI" sz="1700"/>
              <a:t>objektu,</a:t>
            </a:r>
            <a:r>
              <a:rPr lang="sl-SI" sz="1700" spc="-50"/>
              <a:t> </a:t>
            </a:r>
            <a:r>
              <a:rPr lang="sl-SI" sz="1700"/>
              <a:t>ki</a:t>
            </a:r>
            <a:r>
              <a:rPr lang="sl-SI" sz="1700" spc="-35"/>
              <a:t> </a:t>
            </a:r>
            <a:r>
              <a:rPr lang="sl-SI" sz="1700"/>
              <a:t>je</a:t>
            </a:r>
            <a:r>
              <a:rPr lang="sl-SI" sz="1700" spc="-20"/>
              <a:t> </a:t>
            </a:r>
            <a:r>
              <a:rPr lang="sl-SI" sz="1700"/>
              <a:t>trajno</a:t>
            </a:r>
            <a:r>
              <a:rPr lang="sl-SI" sz="1700" spc="-30"/>
              <a:t> </a:t>
            </a:r>
            <a:r>
              <a:rPr lang="sl-SI" sz="1700"/>
              <a:t>namenjeno</a:t>
            </a:r>
            <a:r>
              <a:rPr lang="sl-SI" sz="1700" spc="-25"/>
              <a:t> </a:t>
            </a:r>
            <a:r>
              <a:rPr lang="sl-SI" sz="1700"/>
              <a:t>za</a:t>
            </a:r>
            <a:r>
              <a:rPr lang="sl-SI" sz="1700" spc="-30"/>
              <a:t> </a:t>
            </a:r>
            <a:r>
              <a:rPr lang="sl-SI" sz="1700"/>
              <a:t>rabo</a:t>
            </a:r>
            <a:r>
              <a:rPr lang="sl-SI" sz="1700" spc="-35"/>
              <a:t> </a:t>
            </a:r>
            <a:r>
              <a:rPr lang="sl-SI" sz="1700"/>
              <a:t>tega</a:t>
            </a:r>
            <a:r>
              <a:rPr lang="sl-SI" sz="1700" spc="-30"/>
              <a:t> </a:t>
            </a:r>
            <a:r>
              <a:rPr lang="sl-SI" sz="1700" spc="-10"/>
              <a:t>objekta“.</a:t>
            </a:r>
          </a:p>
        </p:txBody>
      </p:sp>
    </p:spTree>
    <p:extLst>
      <p:ext uri="{BB962C8B-B14F-4D97-AF65-F5344CB8AC3E}">
        <p14:creationId xmlns:p14="http://schemas.microsoft.com/office/powerpoint/2010/main" val="25101298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7"/>
          <p:cNvSpPr txBox="1"/>
          <p:nvPr/>
        </p:nvSpPr>
        <p:spPr>
          <a:xfrm>
            <a:off x="2834133" y="2015712"/>
            <a:ext cx="6030595" cy="3352200"/>
          </a:xfrm>
          <a:prstGeom prst="rect">
            <a:avLst/>
          </a:prstGeom>
        </p:spPr>
        <p:txBody>
          <a:bodyPr vert="horz" wrap="square" lIns="0" tIns="238760" rIns="0" bIns="0" rtlCol="0">
            <a:spAutoFit/>
          </a:bodyPr>
          <a:lstStyle/>
          <a:p>
            <a:pPr marL="12700" marR="0" lvl="0" indent="0" algn="l" defTabSz="914400" rtl="0" eaLnBrk="1" fontAlgn="auto" latinLnBrk="0" hangingPunct="1">
              <a:lnSpc>
                <a:spcPct val="100000"/>
              </a:lnSpc>
              <a:spcBef>
                <a:spcPts val="1880"/>
              </a:spcBef>
              <a:spcAft>
                <a:spcPts val="0"/>
              </a:spcAft>
              <a:buClrTx/>
              <a:buSzTx/>
              <a:buFontTx/>
              <a:buNone/>
              <a:tabLst/>
              <a:defRPr/>
            </a:pPr>
            <a:r>
              <a:rPr kumimoji="0" sz="2800" b="1" i="0" u="none" strike="noStrike" kern="0" cap="none" spc="-10" normalizeH="0" baseline="0" noProof="0" dirty="0">
                <a:ln>
                  <a:noFill/>
                </a:ln>
                <a:solidFill>
                  <a:srgbClr val="006FC0"/>
                </a:solidFill>
                <a:effectLst/>
                <a:uLnTx/>
                <a:uFillTx/>
                <a:latin typeface="Arial"/>
                <a:ea typeface="+mn-ea"/>
                <a:cs typeface="Arial"/>
              </a:rPr>
              <a:t>PRED….</a:t>
            </a:r>
            <a:endParaRPr kumimoji="0" sz="2800" b="0" i="0" u="none" strike="noStrike" kern="0" cap="none" spc="0" normalizeH="0" baseline="0" noProof="0">
              <a:ln>
                <a:noFill/>
              </a:ln>
              <a:solidFill>
                <a:sysClr val="windowText" lastClr="000000"/>
              </a:solidFill>
              <a:effectLst/>
              <a:uLnTx/>
              <a:uFillTx/>
              <a:latin typeface="Arial"/>
              <a:ea typeface="+mn-ea"/>
              <a:cs typeface="Arial"/>
            </a:endParaRPr>
          </a:p>
          <a:p>
            <a:pPr marL="2755900" marR="0" lvl="0" indent="0" algn="l" defTabSz="914400" rtl="0" eaLnBrk="1" fontAlgn="auto" latinLnBrk="0" hangingPunct="1">
              <a:lnSpc>
                <a:spcPct val="100000"/>
              </a:lnSpc>
              <a:spcBef>
                <a:spcPts val="1780"/>
              </a:spcBef>
              <a:spcAft>
                <a:spcPts val="0"/>
              </a:spcAft>
              <a:buClrTx/>
              <a:buSzTx/>
              <a:buFontTx/>
              <a:buNone/>
              <a:tabLst/>
              <a:defRPr/>
            </a:pPr>
            <a:r>
              <a:rPr kumimoji="0" sz="2800" b="1" i="0" u="sng" strike="noStrike" kern="0" cap="none" spc="0" normalizeH="0" baseline="0" noProof="0" dirty="0">
                <a:ln>
                  <a:noFill/>
                </a:ln>
                <a:solidFill>
                  <a:srgbClr val="006FC0"/>
                </a:solidFill>
                <a:effectLst/>
                <a:uLnTx/>
                <a:uFill>
                  <a:solidFill>
                    <a:srgbClr val="006FC0"/>
                  </a:solidFill>
                </a:uFill>
                <a:latin typeface="Arial"/>
                <a:ea typeface="+mn-ea"/>
                <a:cs typeface="Arial"/>
              </a:rPr>
              <a:t>5.</a:t>
            </a:r>
            <a:r>
              <a:rPr kumimoji="0" sz="2800" b="1" i="0" u="sng" strike="noStrike" kern="0" cap="none" spc="-65" normalizeH="0" baseline="0" noProof="0" dirty="0">
                <a:ln>
                  <a:noFill/>
                </a:ln>
                <a:solidFill>
                  <a:srgbClr val="006FC0"/>
                </a:solidFill>
                <a:effectLst/>
                <a:uLnTx/>
                <a:uFill>
                  <a:solidFill>
                    <a:srgbClr val="006FC0"/>
                  </a:solidFill>
                </a:uFill>
                <a:latin typeface="Arial"/>
                <a:ea typeface="+mn-ea"/>
                <a:cs typeface="Arial"/>
              </a:rPr>
              <a:t> </a:t>
            </a:r>
            <a:r>
              <a:rPr kumimoji="0" sz="2800" b="1" i="0" u="sng" strike="noStrike" kern="0" cap="none" spc="0" normalizeH="0" baseline="0" noProof="0" dirty="0">
                <a:ln>
                  <a:noFill/>
                </a:ln>
                <a:solidFill>
                  <a:srgbClr val="006FC0"/>
                </a:solidFill>
                <a:effectLst/>
                <a:uLnTx/>
                <a:uFill>
                  <a:solidFill>
                    <a:srgbClr val="006FC0"/>
                  </a:solidFill>
                </a:uFill>
                <a:latin typeface="Arial"/>
                <a:ea typeface="+mn-ea"/>
                <a:cs typeface="Arial"/>
              </a:rPr>
              <a:t>januar</a:t>
            </a:r>
            <a:r>
              <a:rPr kumimoji="0" sz="2800" b="1" i="0" u="sng" strike="noStrike" kern="0" cap="none" spc="-40" normalizeH="0" baseline="0" noProof="0" dirty="0">
                <a:ln>
                  <a:noFill/>
                </a:ln>
                <a:solidFill>
                  <a:srgbClr val="006FC0"/>
                </a:solidFill>
                <a:effectLst/>
                <a:uLnTx/>
                <a:uFill>
                  <a:solidFill>
                    <a:srgbClr val="006FC0"/>
                  </a:solidFill>
                </a:uFill>
                <a:latin typeface="Arial"/>
                <a:ea typeface="+mn-ea"/>
                <a:cs typeface="Arial"/>
              </a:rPr>
              <a:t> </a:t>
            </a:r>
            <a:r>
              <a:rPr kumimoji="0" sz="2800" b="1" i="0" u="sng" strike="noStrike" kern="0" cap="none" spc="-20" normalizeH="0" baseline="0" noProof="0" dirty="0">
                <a:ln>
                  <a:noFill/>
                </a:ln>
                <a:solidFill>
                  <a:srgbClr val="006FC0"/>
                </a:solidFill>
                <a:effectLst/>
                <a:uLnTx/>
                <a:uFill>
                  <a:solidFill>
                    <a:srgbClr val="006FC0"/>
                  </a:solidFill>
                </a:uFill>
                <a:latin typeface="Arial"/>
                <a:ea typeface="+mn-ea"/>
                <a:cs typeface="Arial"/>
              </a:rPr>
              <a:t>2026</a:t>
            </a:r>
            <a:endParaRPr kumimoji="0" sz="2800" b="0" i="0" u="none" strike="noStrike" kern="0" cap="none" spc="0" normalizeH="0" baseline="0" noProof="0">
              <a:ln>
                <a:noFill/>
              </a:ln>
              <a:solidFill>
                <a:sysClr val="windowText" lastClr="000000"/>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latin typeface="Arial"/>
              <a:ea typeface="+mn-ea"/>
              <a:cs typeface="Arial"/>
            </a:endParaRPr>
          </a:p>
          <a:p>
            <a:pPr marL="0" marR="0" lvl="0" indent="0" algn="l" defTabSz="914400" rtl="0" eaLnBrk="1" fontAlgn="auto" latinLnBrk="0" hangingPunct="1">
              <a:lnSpc>
                <a:spcPct val="100000"/>
              </a:lnSpc>
              <a:spcBef>
                <a:spcPts val="470"/>
              </a:spcBef>
              <a:spcAft>
                <a:spcPts val="0"/>
              </a:spcAft>
              <a:buClrTx/>
              <a:buSzTx/>
              <a:buFontTx/>
              <a:buNone/>
              <a:tabLst/>
              <a:defRPr/>
            </a:pPr>
            <a:endParaRPr kumimoji="0" sz="2800" b="0" i="0" u="none" strike="noStrike" kern="0" cap="none" spc="0" normalizeH="0" baseline="0" noProof="0">
              <a:ln>
                <a:noFill/>
              </a:ln>
              <a:solidFill>
                <a:sysClr val="windowText" lastClr="000000"/>
              </a:solidFill>
              <a:effectLst/>
              <a:uLnTx/>
              <a:uFillTx/>
              <a:latin typeface="Arial"/>
              <a:ea typeface="+mn-ea"/>
              <a:cs typeface="Arial"/>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2800" b="1" i="0" u="none" strike="noStrike" kern="0" cap="none" spc="-25" normalizeH="0" baseline="0" noProof="0" dirty="0">
                <a:ln>
                  <a:noFill/>
                </a:ln>
                <a:solidFill>
                  <a:srgbClr val="006FC0"/>
                </a:solidFill>
                <a:effectLst/>
                <a:uLnTx/>
                <a:uFillTx/>
                <a:latin typeface="Arial"/>
                <a:ea typeface="+mn-ea"/>
                <a:cs typeface="Arial"/>
              </a:rPr>
              <a:t>PO…</a:t>
            </a:r>
            <a:endParaRPr kumimoji="0" sz="2800" b="0" i="0" u="none" strike="noStrike" kern="0" cap="none" spc="0" normalizeH="0" baseline="0" noProof="0">
              <a:ln>
                <a:noFill/>
              </a:ln>
              <a:solidFill>
                <a:sysClr val="windowText" lastClr="000000"/>
              </a:solidFill>
              <a:effectLst/>
              <a:uLnTx/>
              <a:uFillTx/>
              <a:latin typeface="Arial"/>
              <a:ea typeface="+mn-ea"/>
              <a:cs typeface="Arial"/>
            </a:endParaRPr>
          </a:p>
          <a:p>
            <a:pPr marL="2755900" marR="0" lvl="0" indent="0" algn="l" defTabSz="914400" rtl="0" eaLnBrk="1" fontAlgn="auto" latinLnBrk="0" hangingPunct="1">
              <a:lnSpc>
                <a:spcPct val="100000"/>
              </a:lnSpc>
              <a:spcBef>
                <a:spcPts val="1775"/>
              </a:spcBef>
              <a:spcAft>
                <a:spcPts val="0"/>
              </a:spcAft>
              <a:buClrTx/>
              <a:buSzTx/>
              <a:buFontTx/>
              <a:buNone/>
              <a:tabLst/>
              <a:defRPr/>
            </a:pPr>
            <a:r>
              <a:rPr kumimoji="0" sz="2800" b="1" i="0" u="none" strike="noStrike" kern="0" cap="none" spc="0" normalizeH="0" baseline="0" noProof="0" dirty="0">
                <a:ln>
                  <a:noFill/>
                </a:ln>
                <a:solidFill>
                  <a:srgbClr val="006FC0"/>
                </a:solidFill>
                <a:effectLst/>
                <a:uLnTx/>
                <a:uFillTx/>
                <a:latin typeface="Arial"/>
                <a:ea typeface="+mn-ea"/>
                <a:cs typeface="Arial"/>
              </a:rPr>
              <a:t>…uradna</a:t>
            </a:r>
            <a:r>
              <a:rPr kumimoji="0" sz="2800" b="1" i="0" u="none" strike="noStrike" kern="0" cap="none" spc="-135" normalizeH="0" baseline="0" noProof="0" dirty="0">
                <a:ln>
                  <a:noFill/>
                </a:ln>
                <a:solidFill>
                  <a:srgbClr val="006FC0"/>
                </a:solidFill>
                <a:effectLst/>
                <a:uLnTx/>
                <a:uFillTx/>
                <a:latin typeface="Arial"/>
                <a:ea typeface="+mn-ea"/>
                <a:cs typeface="Arial"/>
              </a:rPr>
              <a:t> </a:t>
            </a:r>
            <a:r>
              <a:rPr kumimoji="0" sz="2800" b="1" i="0" u="none" strike="noStrike" kern="0" cap="none" spc="-10" normalizeH="0" baseline="0" noProof="0" dirty="0">
                <a:ln>
                  <a:noFill/>
                </a:ln>
                <a:solidFill>
                  <a:srgbClr val="006FC0"/>
                </a:solidFill>
                <a:effectLst/>
                <a:uLnTx/>
                <a:uFillTx/>
                <a:latin typeface="Arial"/>
                <a:ea typeface="+mn-ea"/>
                <a:cs typeface="Arial"/>
              </a:rPr>
              <a:t>evidenca.</a:t>
            </a:r>
            <a:endParaRPr kumimoji="0" sz="2800" b="0" i="0" u="none" strike="noStrike" kern="0" cap="none" spc="0" normalizeH="0" baseline="0" noProof="0">
              <a:ln>
                <a:noFill/>
              </a:ln>
              <a:solidFill>
                <a:sysClr val="windowText" lastClr="000000"/>
              </a:solidFill>
              <a:effectLst/>
              <a:uLnTx/>
              <a:uFillTx/>
              <a:latin typeface="Arial"/>
              <a:ea typeface="+mn-ea"/>
              <a:cs typeface="Arial"/>
            </a:endParaRPr>
          </a:p>
        </p:txBody>
      </p:sp>
      <p:grpSp>
        <p:nvGrpSpPr>
          <p:cNvPr id="8" name="object 8"/>
          <p:cNvGrpSpPr/>
          <p:nvPr/>
        </p:nvGrpSpPr>
        <p:grpSpPr>
          <a:xfrm>
            <a:off x="1972309" y="3618229"/>
            <a:ext cx="8162290" cy="138430"/>
            <a:chOff x="448309" y="3618229"/>
            <a:chExt cx="8162290" cy="138430"/>
          </a:xfrm>
        </p:grpSpPr>
        <p:sp>
          <p:nvSpPr>
            <p:cNvPr id="9" name="object 9"/>
            <p:cNvSpPr/>
            <p:nvPr/>
          </p:nvSpPr>
          <p:spPr>
            <a:xfrm>
              <a:off x="461009" y="3630929"/>
              <a:ext cx="8136890" cy="113030"/>
            </a:xfrm>
            <a:custGeom>
              <a:avLst/>
              <a:gdLst/>
              <a:ahLst/>
              <a:cxnLst/>
              <a:rect l="l" t="t" r="r" b="b"/>
              <a:pathLst>
                <a:path w="8136890" h="113029">
                  <a:moveTo>
                    <a:pt x="8117840" y="0"/>
                  </a:moveTo>
                  <a:lnTo>
                    <a:pt x="18796" y="0"/>
                  </a:lnTo>
                  <a:lnTo>
                    <a:pt x="11481" y="1472"/>
                  </a:lnTo>
                  <a:lnTo>
                    <a:pt x="5507" y="5492"/>
                  </a:lnTo>
                  <a:lnTo>
                    <a:pt x="1477" y="11465"/>
                  </a:lnTo>
                  <a:lnTo>
                    <a:pt x="0" y="18796"/>
                  </a:lnTo>
                  <a:lnTo>
                    <a:pt x="0" y="93980"/>
                  </a:lnTo>
                  <a:lnTo>
                    <a:pt x="1477" y="101310"/>
                  </a:lnTo>
                  <a:lnTo>
                    <a:pt x="5507" y="107283"/>
                  </a:lnTo>
                  <a:lnTo>
                    <a:pt x="11481" y="111303"/>
                  </a:lnTo>
                  <a:lnTo>
                    <a:pt x="18796" y="112776"/>
                  </a:lnTo>
                  <a:lnTo>
                    <a:pt x="8117840" y="112776"/>
                  </a:lnTo>
                  <a:lnTo>
                    <a:pt x="8125170" y="111303"/>
                  </a:lnTo>
                  <a:lnTo>
                    <a:pt x="8131143" y="107283"/>
                  </a:lnTo>
                  <a:lnTo>
                    <a:pt x="8135163" y="101310"/>
                  </a:lnTo>
                  <a:lnTo>
                    <a:pt x="8136636" y="93980"/>
                  </a:lnTo>
                  <a:lnTo>
                    <a:pt x="8136636" y="18796"/>
                  </a:lnTo>
                  <a:lnTo>
                    <a:pt x="8135163" y="11465"/>
                  </a:lnTo>
                  <a:lnTo>
                    <a:pt x="8131143" y="5492"/>
                  </a:lnTo>
                  <a:lnTo>
                    <a:pt x="8125170" y="1472"/>
                  </a:lnTo>
                  <a:lnTo>
                    <a:pt x="8117840" y="0"/>
                  </a:lnTo>
                  <a:close/>
                </a:path>
              </a:pathLst>
            </a:custGeom>
            <a:solidFill>
              <a:srgbClr val="FF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10" name="object 10"/>
            <p:cNvSpPr/>
            <p:nvPr/>
          </p:nvSpPr>
          <p:spPr>
            <a:xfrm>
              <a:off x="461009" y="3630929"/>
              <a:ext cx="8136890" cy="113030"/>
            </a:xfrm>
            <a:custGeom>
              <a:avLst/>
              <a:gdLst/>
              <a:ahLst/>
              <a:cxnLst/>
              <a:rect l="l" t="t" r="r" b="b"/>
              <a:pathLst>
                <a:path w="8136890" h="113029">
                  <a:moveTo>
                    <a:pt x="0" y="18796"/>
                  </a:moveTo>
                  <a:lnTo>
                    <a:pt x="1477" y="11465"/>
                  </a:lnTo>
                  <a:lnTo>
                    <a:pt x="5507" y="5492"/>
                  </a:lnTo>
                  <a:lnTo>
                    <a:pt x="11481" y="1472"/>
                  </a:lnTo>
                  <a:lnTo>
                    <a:pt x="18796" y="0"/>
                  </a:lnTo>
                  <a:lnTo>
                    <a:pt x="8117840" y="0"/>
                  </a:lnTo>
                  <a:lnTo>
                    <a:pt x="8125170" y="1472"/>
                  </a:lnTo>
                  <a:lnTo>
                    <a:pt x="8131143" y="5492"/>
                  </a:lnTo>
                  <a:lnTo>
                    <a:pt x="8135163" y="11465"/>
                  </a:lnTo>
                  <a:lnTo>
                    <a:pt x="8136636" y="18796"/>
                  </a:lnTo>
                  <a:lnTo>
                    <a:pt x="8136636" y="93980"/>
                  </a:lnTo>
                  <a:lnTo>
                    <a:pt x="8135163" y="101310"/>
                  </a:lnTo>
                  <a:lnTo>
                    <a:pt x="8131143" y="107283"/>
                  </a:lnTo>
                  <a:lnTo>
                    <a:pt x="8125170" y="111303"/>
                  </a:lnTo>
                  <a:lnTo>
                    <a:pt x="8117840" y="112776"/>
                  </a:lnTo>
                  <a:lnTo>
                    <a:pt x="18796" y="112776"/>
                  </a:lnTo>
                  <a:lnTo>
                    <a:pt x="11481" y="111303"/>
                  </a:lnTo>
                  <a:lnTo>
                    <a:pt x="5507" y="107283"/>
                  </a:lnTo>
                  <a:lnTo>
                    <a:pt x="1477" y="101310"/>
                  </a:lnTo>
                  <a:lnTo>
                    <a:pt x="0" y="93980"/>
                  </a:lnTo>
                  <a:lnTo>
                    <a:pt x="0" y="18796"/>
                  </a:lnTo>
                  <a:close/>
                </a:path>
              </a:pathLst>
            </a:custGeom>
            <a:ln w="25400">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grpSp>
      <p:sp>
        <p:nvSpPr>
          <p:cNvPr id="12" name="Naslov 11">
            <a:extLst>
              <a:ext uri="{FF2B5EF4-FFF2-40B4-BE49-F238E27FC236}">
                <a16:creationId xmlns:a16="http://schemas.microsoft.com/office/drawing/2014/main" id="{12BA4654-B503-2726-5683-18C70B24D164}"/>
              </a:ext>
            </a:extLst>
          </p:cNvPr>
          <p:cNvSpPr>
            <a:spLocks noGrp="1"/>
          </p:cNvSpPr>
          <p:nvPr>
            <p:ph type="title"/>
          </p:nvPr>
        </p:nvSpPr>
        <p:spPr>
          <a:xfrm>
            <a:off x="2428069" y="455295"/>
            <a:ext cx="7607300" cy="430887"/>
          </a:xfrm>
        </p:spPr>
        <p:txBody>
          <a:bodyPr/>
          <a:lstStyle/>
          <a:p>
            <a:pPr algn="ctr"/>
            <a:r>
              <a:rPr lang="sl-SI" dirty="0"/>
              <a:t>Gradbena parcela stavbe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p:nvPr/>
        </p:nvSpPr>
        <p:spPr>
          <a:xfrm>
            <a:off x="5161027" y="2122823"/>
            <a:ext cx="1579245" cy="1129665"/>
          </a:xfrm>
          <a:custGeom>
            <a:avLst/>
            <a:gdLst/>
            <a:ahLst/>
            <a:cxnLst/>
            <a:rect l="l" t="t" r="r" b="b"/>
            <a:pathLst>
              <a:path w="1579245" h="1129664">
                <a:moveTo>
                  <a:pt x="1465961" y="0"/>
                </a:moveTo>
                <a:lnTo>
                  <a:pt x="112902" y="0"/>
                </a:lnTo>
                <a:lnTo>
                  <a:pt x="68955" y="8872"/>
                </a:lnTo>
                <a:lnTo>
                  <a:pt x="33067" y="33067"/>
                </a:lnTo>
                <a:lnTo>
                  <a:pt x="8872" y="68955"/>
                </a:lnTo>
                <a:lnTo>
                  <a:pt x="0" y="112903"/>
                </a:lnTo>
                <a:lnTo>
                  <a:pt x="0" y="1016381"/>
                </a:lnTo>
                <a:lnTo>
                  <a:pt x="8872" y="1060328"/>
                </a:lnTo>
                <a:lnTo>
                  <a:pt x="33067" y="1096216"/>
                </a:lnTo>
                <a:lnTo>
                  <a:pt x="68955" y="1120411"/>
                </a:lnTo>
                <a:lnTo>
                  <a:pt x="112902" y="1129284"/>
                </a:lnTo>
                <a:lnTo>
                  <a:pt x="1465961" y="1129284"/>
                </a:lnTo>
                <a:lnTo>
                  <a:pt x="1509908" y="1120411"/>
                </a:lnTo>
                <a:lnTo>
                  <a:pt x="1545796" y="1096216"/>
                </a:lnTo>
                <a:lnTo>
                  <a:pt x="1569991" y="1060328"/>
                </a:lnTo>
                <a:lnTo>
                  <a:pt x="1578864" y="1016381"/>
                </a:lnTo>
                <a:lnTo>
                  <a:pt x="1578864" y="112903"/>
                </a:lnTo>
                <a:lnTo>
                  <a:pt x="1569991" y="68955"/>
                </a:lnTo>
                <a:lnTo>
                  <a:pt x="1545796" y="33067"/>
                </a:lnTo>
                <a:lnTo>
                  <a:pt x="1509908" y="8872"/>
                </a:lnTo>
                <a:lnTo>
                  <a:pt x="1465961" y="0"/>
                </a:lnTo>
                <a:close/>
              </a:path>
            </a:pathLst>
          </a:custGeom>
          <a:solidFill>
            <a:srgbClr val="4F81B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9" name="object 9"/>
          <p:cNvSpPr txBox="1"/>
          <p:nvPr/>
        </p:nvSpPr>
        <p:spPr>
          <a:xfrm>
            <a:off x="5463922" y="2429400"/>
            <a:ext cx="970915" cy="479425"/>
          </a:xfrm>
          <a:prstGeom prst="rect">
            <a:avLst/>
          </a:prstGeom>
        </p:spPr>
        <p:txBody>
          <a:bodyPr vert="horz" wrap="square" lIns="0" tIns="46355" rIns="0" bIns="0" rtlCol="0">
            <a:spAutoFit/>
          </a:bodyPr>
          <a:lstStyle/>
          <a:p>
            <a:pPr marL="129539" marR="5080" lvl="0" indent="-117475" algn="l" defTabSz="914400" rtl="0" eaLnBrk="1" fontAlgn="auto" latinLnBrk="0" hangingPunct="1">
              <a:lnSpc>
                <a:spcPts val="1660"/>
              </a:lnSpc>
              <a:spcBef>
                <a:spcPts val="365"/>
              </a:spcBef>
              <a:spcAft>
                <a:spcPts val="0"/>
              </a:spcAft>
              <a:buClrTx/>
              <a:buSzTx/>
              <a:buFontTx/>
              <a:buNone/>
              <a:tabLst/>
              <a:defRPr/>
            </a:pPr>
            <a:r>
              <a:rPr kumimoji="0" sz="1600" b="1" i="0" u="none" strike="noStrike" kern="0" cap="none" spc="-10" normalizeH="0" baseline="0" noProof="0" dirty="0">
                <a:ln>
                  <a:noFill/>
                </a:ln>
                <a:solidFill>
                  <a:srgbClr val="FFFFFF"/>
                </a:solidFill>
                <a:effectLst/>
                <a:uLnTx/>
                <a:uFillTx/>
                <a:latin typeface="Arial"/>
                <a:ea typeface="+mn-ea"/>
                <a:cs typeface="Arial"/>
              </a:rPr>
              <a:t>Gradbena parcela</a:t>
            </a:r>
            <a:endParaRPr kumimoji="0" sz="1600" b="0" i="0" u="none" strike="noStrike" kern="0" cap="none" spc="0" normalizeH="0" baseline="0" noProof="0" dirty="0">
              <a:ln>
                <a:noFill/>
              </a:ln>
              <a:solidFill>
                <a:sysClr val="windowText" lastClr="000000"/>
              </a:solidFill>
              <a:effectLst/>
              <a:uLnTx/>
              <a:uFillTx/>
              <a:latin typeface="Arial"/>
              <a:ea typeface="+mn-ea"/>
              <a:cs typeface="Arial"/>
            </a:endParaRPr>
          </a:p>
        </p:txBody>
      </p:sp>
      <p:sp>
        <p:nvSpPr>
          <p:cNvPr id="10" name="object 10"/>
          <p:cNvSpPr/>
          <p:nvPr/>
        </p:nvSpPr>
        <p:spPr>
          <a:xfrm>
            <a:off x="3202685" y="3857133"/>
            <a:ext cx="1577340" cy="1127760"/>
          </a:xfrm>
          <a:custGeom>
            <a:avLst/>
            <a:gdLst/>
            <a:ahLst/>
            <a:cxnLst/>
            <a:rect l="l" t="t" r="r" b="b"/>
            <a:pathLst>
              <a:path w="1577339" h="1127760">
                <a:moveTo>
                  <a:pt x="1464564" y="0"/>
                </a:moveTo>
                <a:lnTo>
                  <a:pt x="112775" y="0"/>
                </a:lnTo>
                <a:lnTo>
                  <a:pt x="68901" y="8870"/>
                </a:lnTo>
                <a:lnTo>
                  <a:pt x="33051" y="33051"/>
                </a:lnTo>
                <a:lnTo>
                  <a:pt x="8870" y="68901"/>
                </a:lnTo>
                <a:lnTo>
                  <a:pt x="0" y="112775"/>
                </a:lnTo>
                <a:lnTo>
                  <a:pt x="0" y="1014984"/>
                </a:lnTo>
                <a:lnTo>
                  <a:pt x="8870" y="1058858"/>
                </a:lnTo>
                <a:lnTo>
                  <a:pt x="33051" y="1094708"/>
                </a:lnTo>
                <a:lnTo>
                  <a:pt x="68901" y="1118889"/>
                </a:lnTo>
                <a:lnTo>
                  <a:pt x="112775" y="1127760"/>
                </a:lnTo>
                <a:lnTo>
                  <a:pt x="1464564" y="1127760"/>
                </a:lnTo>
                <a:lnTo>
                  <a:pt x="1508438" y="1118889"/>
                </a:lnTo>
                <a:lnTo>
                  <a:pt x="1544288" y="1094708"/>
                </a:lnTo>
                <a:lnTo>
                  <a:pt x="1568469" y="1058858"/>
                </a:lnTo>
                <a:lnTo>
                  <a:pt x="1577339" y="1014984"/>
                </a:lnTo>
                <a:lnTo>
                  <a:pt x="1577339" y="112775"/>
                </a:lnTo>
                <a:lnTo>
                  <a:pt x="1568469" y="68901"/>
                </a:lnTo>
                <a:lnTo>
                  <a:pt x="1544288" y="33051"/>
                </a:lnTo>
                <a:lnTo>
                  <a:pt x="1508438" y="8870"/>
                </a:lnTo>
                <a:lnTo>
                  <a:pt x="1464564" y="0"/>
                </a:lnTo>
                <a:close/>
              </a:path>
            </a:pathLst>
          </a:custGeom>
          <a:solidFill>
            <a:srgbClr val="4F81B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11" name="object 11"/>
          <p:cNvSpPr txBox="1"/>
          <p:nvPr/>
        </p:nvSpPr>
        <p:spPr>
          <a:xfrm>
            <a:off x="3603499" y="4230463"/>
            <a:ext cx="775335" cy="33147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2000" b="0" i="0" u="none" strike="noStrike" kern="0" cap="none" spc="-10" normalizeH="0" baseline="0" noProof="0" dirty="0">
                <a:ln>
                  <a:noFill/>
                </a:ln>
                <a:solidFill>
                  <a:srgbClr val="FFFFFF"/>
                </a:solidFill>
                <a:effectLst/>
                <a:uLnTx/>
                <a:uFillTx/>
                <a:latin typeface="Arial MT"/>
                <a:ea typeface="+mn-ea"/>
                <a:cs typeface="Arial MT"/>
              </a:rPr>
              <a:t>stavbe</a:t>
            </a:r>
            <a:endParaRPr kumimoji="0" sz="2000" b="0" i="0" u="none" strike="noStrike" kern="0" cap="none" spc="0" normalizeH="0" baseline="0" noProof="0">
              <a:ln>
                <a:noFill/>
              </a:ln>
              <a:solidFill>
                <a:sysClr val="windowText" lastClr="000000"/>
              </a:solidFill>
              <a:effectLst/>
              <a:uLnTx/>
              <a:uFillTx/>
              <a:latin typeface="Arial MT"/>
              <a:ea typeface="+mn-ea"/>
              <a:cs typeface="Arial MT"/>
            </a:endParaRPr>
          </a:p>
        </p:txBody>
      </p:sp>
      <p:sp>
        <p:nvSpPr>
          <p:cNvPr id="12" name="object 12"/>
          <p:cNvSpPr/>
          <p:nvPr/>
        </p:nvSpPr>
        <p:spPr>
          <a:xfrm>
            <a:off x="7165086" y="3806841"/>
            <a:ext cx="1579245" cy="1127760"/>
          </a:xfrm>
          <a:custGeom>
            <a:avLst/>
            <a:gdLst/>
            <a:ahLst/>
            <a:cxnLst/>
            <a:rect l="l" t="t" r="r" b="b"/>
            <a:pathLst>
              <a:path w="1579245" h="1127760">
                <a:moveTo>
                  <a:pt x="1466088" y="0"/>
                </a:moveTo>
                <a:lnTo>
                  <a:pt x="112775" y="0"/>
                </a:lnTo>
                <a:lnTo>
                  <a:pt x="68901" y="8870"/>
                </a:lnTo>
                <a:lnTo>
                  <a:pt x="33051" y="33051"/>
                </a:lnTo>
                <a:lnTo>
                  <a:pt x="8870" y="68901"/>
                </a:lnTo>
                <a:lnTo>
                  <a:pt x="0" y="112775"/>
                </a:lnTo>
                <a:lnTo>
                  <a:pt x="0" y="1014983"/>
                </a:lnTo>
                <a:lnTo>
                  <a:pt x="8870" y="1058858"/>
                </a:lnTo>
                <a:lnTo>
                  <a:pt x="33051" y="1094708"/>
                </a:lnTo>
                <a:lnTo>
                  <a:pt x="68901" y="1118889"/>
                </a:lnTo>
                <a:lnTo>
                  <a:pt x="112775" y="1127760"/>
                </a:lnTo>
                <a:lnTo>
                  <a:pt x="1466088" y="1127760"/>
                </a:lnTo>
                <a:lnTo>
                  <a:pt x="1509962" y="1118889"/>
                </a:lnTo>
                <a:lnTo>
                  <a:pt x="1545812" y="1094708"/>
                </a:lnTo>
                <a:lnTo>
                  <a:pt x="1569993" y="1058858"/>
                </a:lnTo>
                <a:lnTo>
                  <a:pt x="1578864" y="1014983"/>
                </a:lnTo>
                <a:lnTo>
                  <a:pt x="1578864" y="112775"/>
                </a:lnTo>
                <a:lnTo>
                  <a:pt x="1569993" y="68901"/>
                </a:lnTo>
                <a:lnTo>
                  <a:pt x="1545812" y="33051"/>
                </a:lnTo>
                <a:lnTo>
                  <a:pt x="1509962" y="8870"/>
                </a:lnTo>
                <a:lnTo>
                  <a:pt x="1466088" y="0"/>
                </a:lnTo>
                <a:close/>
              </a:path>
            </a:pathLst>
          </a:custGeom>
          <a:solidFill>
            <a:srgbClr val="4F81B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13" name="object 13"/>
          <p:cNvSpPr txBox="1"/>
          <p:nvPr/>
        </p:nvSpPr>
        <p:spPr>
          <a:xfrm>
            <a:off x="7225665" y="3918347"/>
            <a:ext cx="1455420" cy="857250"/>
          </a:xfrm>
          <a:prstGeom prst="rect">
            <a:avLst/>
          </a:prstGeom>
        </p:spPr>
        <p:txBody>
          <a:bodyPr vert="horz" wrap="square" lIns="0" tIns="55244" rIns="0" bIns="0" rtlCol="0">
            <a:spAutoFit/>
          </a:bodyPr>
          <a:lstStyle/>
          <a:p>
            <a:pPr marL="12065" marR="5080" lvl="0" indent="0" algn="ctr" defTabSz="914400" rtl="0" eaLnBrk="1" fontAlgn="auto" latinLnBrk="0" hangingPunct="1">
              <a:lnSpc>
                <a:spcPct val="86200"/>
              </a:lnSpc>
              <a:spcBef>
                <a:spcPts val="434"/>
              </a:spcBef>
              <a:spcAft>
                <a:spcPts val="0"/>
              </a:spcAft>
              <a:buClrTx/>
              <a:buSzTx/>
              <a:buFontTx/>
              <a:buNone/>
              <a:tabLst/>
              <a:defRPr/>
            </a:pPr>
            <a:r>
              <a:rPr kumimoji="0" sz="2000" b="0" i="0" u="none" strike="noStrike" kern="0" cap="none" spc="-10" normalizeH="0" baseline="0" noProof="0" dirty="0">
                <a:ln>
                  <a:noFill/>
                </a:ln>
                <a:solidFill>
                  <a:srgbClr val="FFFFFF"/>
                </a:solidFill>
                <a:effectLst/>
                <a:uLnTx/>
                <a:uFillTx/>
                <a:latin typeface="Arial MT"/>
                <a:ea typeface="+mn-ea"/>
                <a:cs typeface="Arial MT"/>
              </a:rPr>
              <a:t>gradbeno </a:t>
            </a:r>
            <a:r>
              <a:rPr kumimoji="0" sz="2000" b="0" i="0" u="none" strike="noStrike" kern="0" cap="none" spc="-90" normalizeH="0" baseline="0" noProof="0" dirty="0">
                <a:ln>
                  <a:noFill/>
                </a:ln>
                <a:solidFill>
                  <a:srgbClr val="FFFFFF"/>
                </a:solidFill>
                <a:effectLst/>
                <a:uLnTx/>
                <a:uFillTx/>
                <a:latin typeface="Arial MT"/>
                <a:ea typeface="+mn-ea"/>
                <a:cs typeface="Arial MT"/>
              </a:rPr>
              <a:t>inženirskega </a:t>
            </a:r>
            <a:r>
              <a:rPr kumimoji="0" sz="2000" b="0" i="0" u="none" strike="noStrike" kern="0" cap="none" spc="-10" normalizeH="0" baseline="0" noProof="0" dirty="0">
                <a:ln>
                  <a:noFill/>
                </a:ln>
                <a:solidFill>
                  <a:srgbClr val="FFFFFF"/>
                </a:solidFill>
                <a:effectLst/>
                <a:uLnTx/>
                <a:uFillTx/>
                <a:latin typeface="Arial MT"/>
                <a:ea typeface="+mn-ea"/>
                <a:cs typeface="Arial MT"/>
              </a:rPr>
              <a:t>objekta</a:t>
            </a:r>
            <a:endParaRPr kumimoji="0" sz="2000" b="0" i="0" u="none" strike="noStrike" kern="0" cap="none" spc="0" normalizeH="0" baseline="0" noProof="0">
              <a:ln>
                <a:noFill/>
              </a:ln>
              <a:solidFill>
                <a:sysClr val="windowText" lastClr="000000"/>
              </a:solidFill>
              <a:effectLst/>
              <a:uLnTx/>
              <a:uFillTx/>
              <a:latin typeface="Arial MT"/>
              <a:ea typeface="+mn-ea"/>
              <a:cs typeface="Arial MT"/>
            </a:endParaRPr>
          </a:p>
        </p:txBody>
      </p:sp>
      <p:sp>
        <p:nvSpPr>
          <p:cNvPr id="14" name="object 14"/>
          <p:cNvSpPr/>
          <p:nvPr/>
        </p:nvSpPr>
        <p:spPr>
          <a:xfrm>
            <a:off x="4728973" y="3222388"/>
            <a:ext cx="2521585" cy="655955"/>
          </a:xfrm>
          <a:custGeom>
            <a:avLst/>
            <a:gdLst/>
            <a:ahLst/>
            <a:cxnLst/>
            <a:rect l="l" t="t" r="r" b="b"/>
            <a:pathLst>
              <a:path w="2521585" h="655954">
                <a:moveTo>
                  <a:pt x="471042" y="0"/>
                </a:moveTo>
                <a:lnTo>
                  <a:pt x="0" y="655827"/>
                </a:lnTo>
              </a:path>
              <a:path w="2521585" h="655954">
                <a:moveTo>
                  <a:pt x="2004060" y="0"/>
                </a:moveTo>
                <a:lnTo>
                  <a:pt x="2521330" y="584200"/>
                </a:lnTo>
              </a:path>
            </a:pathLst>
          </a:custGeom>
          <a:ln w="9525">
            <a:solidFill>
              <a:srgbClr val="497DB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16" name="Naslov 15">
            <a:extLst>
              <a:ext uri="{FF2B5EF4-FFF2-40B4-BE49-F238E27FC236}">
                <a16:creationId xmlns:a16="http://schemas.microsoft.com/office/drawing/2014/main" id="{A826D896-3D69-DEDD-55D0-ADF26CA0C7A7}"/>
              </a:ext>
            </a:extLst>
          </p:cNvPr>
          <p:cNvSpPr>
            <a:spLocks noGrp="1"/>
          </p:cNvSpPr>
          <p:nvPr>
            <p:ph type="title"/>
          </p:nvPr>
        </p:nvSpPr>
        <p:spPr>
          <a:xfrm>
            <a:off x="2004768" y="295525"/>
            <a:ext cx="8120597" cy="861774"/>
          </a:xfrm>
        </p:spPr>
        <p:txBody>
          <a:bodyPr/>
          <a:lstStyle/>
          <a:p>
            <a:pPr algn="ctr"/>
            <a:r>
              <a:rPr lang="sl-SI" dirty="0"/>
              <a:t>Razlika gradbena parcela stavbe in gradbena parcela GIO</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9"/>
          <p:cNvSpPr txBox="1"/>
          <p:nvPr/>
        </p:nvSpPr>
        <p:spPr>
          <a:xfrm>
            <a:off x="1879804" y="966368"/>
            <a:ext cx="8439785" cy="1650364"/>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14999"/>
              </a:lnSpc>
              <a:spcBef>
                <a:spcPts val="100"/>
              </a:spcBef>
              <a:spcAft>
                <a:spcPts val="0"/>
              </a:spcAft>
              <a:buClrTx/>
              <a:buSzTx/>
              <a:buFontTx/>
              <a:buNone/>
              <a:tabLst/>
              <a:defRPr/>
            </a:pPr>
            <a:r>
              <a:rPr kumimoji="0" sz="1600" b="1" i="0" u="none" strike="noStrike" kern="0" cap="none" spc="0" normalizeH="0" baseline="0" noProof="0" dirty="0">
                <a:ln>
                  <a:noFill/>
                </a:ln>
                <a:solidFill>
                  <a:srgbClr val="006FC0"/>
                </a:solidFill>
                <a:effectLst/>
                <a:uLnTx/>
                <a:uFillTx/>
                <a:latin typeface="Arial"/>
                <a:ea typeface="+mn-ea"/>
                <a:cs typeface="Arial"/>
              </a:rPr>
              <a:t>Če</a:t>
            </a:r>
            <a:r>
              <a:rPr kumimoji="0" sz="1600" b="1" i="0" u="none" strike="noStrike" kern="0" cap="none" spc="250" normalizeH="0" baseline="0" noProof="0" dirty="0">
                <a:ln>
                  <a:noFill/>
                </a:ln>
                <a:solidFill>
                  <a:srgbClr val="006FC0"/>
                </a:solidFill>
                <a:effectLst/>
                <a:uLnTx/>
                <a:uFillTx/>
                <a:latin typeface="Arial"/>
                <a:ea typeface="+mn-ea"/>
                <a:cs typeface="Arial"/>
              </a:rPr>
              <a:t> </a:t>
            </a:r>
            <a:r>
              <a:rPr kumimoji="0" sz="1600" b="1" i="0" u="none" strike="noStrike" kern="0" cap="none" spc="0" normalizeH="0" baseline="0" noProof="0" dirty="0">
                <a:ln>
                  <a:noFill/>
                </a:ln>
                <a:solidFill>
                  <a:srgbClr val="006FC0"/>
                </a:solidFill>
                <a:effectLst/>
                <a:uLnTx/>
                <a:uFillTx/>
                <a:latin typeface="Arial"/>
                <a:ea typeface="+mn-ea"/>
                <a:cs typeface="Arial"/>
              </a:rPr>
              <a:t>želimo</a:t>
            </a:r>
            <a:r>
              <a:rPr kumimoji="0" sz="1600" b="1" i="0" u="none" strike="noStrike" kern="0" cap="none" spc="260" normalizeH="0" baseline="0" noProof="0" dirty="0">
                <a:ln>
                  <a:noFill/>
                </a:ln>
                <a:solidFill>
                  <a:srgbClr val="006FC0"/>
                </a:solidFill>
                <a:effectLst/>
                <a:uLnTx/>
                <a:uFillTx/>
                <a:latin typeface="Arial"/>
                <a:ea typeface="+mn-ea"/>
                <a:cs typeface="Arial"/>
              </a:rPr>
              <a:t> </a:t>
            </a:r>
            <a:r>
              <a:rPr kumimoji="0" sz="1600" b="1" i="0" u="none" strike="noStrike" kern="0" cap="none" spc="0" normalizeH="0" baseline="0" noProof="0" dirty="0">
                <a:ln>
                  <a:noFill/>
                </a:ln>
                <a:solidFill>
                  <a:srgbClr val="006FC0"/>
                </a:solidFill>
                <a:effectLst/>
                <a:uLnTx/>
                <a:uFillTx/>
                <a:latin typeface="Arial"/>
                <a:ea typeface="+mn-ea"/>
                <a:cs typeface="Arial"/>
              </a:rPr>
              <a:t>gradbeno</a:t>
            </a:r>
            <a:r>
              <a:rPr kumimoji="0" sz="1600" b="1" i="0" u="none" strike="noStrike" kern="0" cap="none" spc="245" normalizeH="0" baseline="0" noProof="0" dirty="0">
                <a:ln>
                  <a:noFill/>
                </a:ln>
                <a:solidFill>
                  <a:srgbClr val="006FC0"/>
                </a:solidFill>
                <a:effectLst/>
                <a:uLnTx/>
                <a:uFillTx/>
                <a:latin typeface="Arial"/>
                <a:ea typeface="+mn-ea"/>
                <a:cs typeface="Arial"/>
              </a:rPr>
              <a:t> </a:t>
            </a:r>
            <a:r>
              <a:rPr kumimoji="0" sz="1600" b="1" i="0" u="none" strike="noStrike" kern="0" cap="none" spc="0" normalizeH="0" baseline="0" noProof="0" dirty="0">
                <a:ln>
                  <a:noFill/>
                </a:ln>
                <a:solidFill>
                  <a:srgbClr val="006FC0"/>
                </a:solidFill>
                <a:effectLst/>
                <a:uLnTx/>
                <a:uFillTx/>
                <a:latin typeface="Arial"/>
                <a:ea typeface="+mn-ea"/>
                <a:cs typeface="Arial"/>
              </a:rPr>
              <a:t>parcelo</a:t>
            </a:r>
            <a:r>
              <a:rPr kumimoji="0" sz="1600" b="1" i="0" u="none" strike="noStrike" kern="0" cap="none" spc="260" normalizeH="0" baseline="0" noProof="0" dirty="0">
                <a:ln>
                  <a:noFill/>
                </a:ln>
                <a:solidFill>
                  <a:srgbClr val="006FC0"/>
                </a:solidFill>
                <a:effectLst/>
                <a:uLnTx/>
                <a:uFillTx/>
                <a:latin typeface="Arial"/>
                <a:ea typeface="+mn-ea"/>
                <a:cs typeface="Arial"/>
              </a:rPr>
              <a:t> </a:t>
            </a:r>
            <a:r>
              <a:rPr kumimoji="0" sz="1600" b="1" i="0" u="none" strike="noStrike" kern="0" cap="none" spc="0" normalizeH="0" baseline="0" noProof="0" dirty="0">
                <a:ln>
                  <a:noFill/>
                </a:ln>
                <a:solidFill>
                  <a:srgbClr val="006FC0"/>
                </a:solidFill>
                <a:effectLst/>
                <a:uLnTx/>
                <a:uFillTx/>
                <a:latin typeface="Arial"/>
                <a:ea typeface="+mn-ea"/>
                <a:cs typeface="Arial"/>
              </a:rPr>
              <a:t>stavbe</a:t>
            </a:r>
            <a:r>
              <a:rPr kumimoji="0" sz="1600" b="1" i="0" u="none" strike="noStrike" kern="0" cap="none" spc="260" normalizeH="0" baseline="0" noProof="0" dirty="0">
                <a:ln>
                  <a:noFill/>
                </a:ln>
                <a:solidFill>
                  <a:srgbClr val="006FC0"/>
                </a:solidFill>
                <a:effectLst/>
                <a:uLnTx/>
                <a:uFillTx/>
                <a:latin typeface="Arial"/>
                <a:ea typeface="+mn-ea"/>
                <a:cs typeface="Arial"/>
              </a:rPr>
              <a:t> </a:t>
            </a:r>
            <a:r>
              <a:rPr kumimoji="0" sz="1600" b="1" i="0" u="none" strike="noStrike" kern="0" cap="none" spc="0" normalizeH="0" baseline="0" noProof="0" dirty="0">
                <a:ln>
                  <a:noFill/>
                </a:ln>
                <a:solidFill>
                  <a:srgbClr val="006FC0"/>
                </a:solidFill>
                <a:effectLst/>
                <a:uLnTx/>
                <a:uFillTx/>
                <a:latin typeface="Arial"/>
                <a:ea typeface="+mn-ea"/>
                <a:cs typeface="Arial"/>
              </a:rPr>
              <a:t>evidentirati</a:t>
            </a:r>
            <a:r>
              <a:rPr kumimoji="0" sz="1600" b="1" i="0" u="none" strike="noStrike" kern="0" cap="none" spc="295" normalizeH="0" baseline="0" noProof="0" dirty="0">
                <a:ln>
                  <a:noFill/>
                </a:ln>
                <a:solidFill>
                  <a:srgbClr val="006FC0"/>
                </a:solidFill>
                <a:effectLst/>
                <a:uLnTx/>
                <a:uFillTx/>
                <a:latin typeface="Arial"/>
                <a:ea typeface="+mn-ea"/>
                <a:cs typeface="Arial"/>
              </a:rPr>
              <a:t> </a:t>
            </a:r>
            <a:r>
              <a:rPr kumimoji="0" sz="1600" b="1" i="0" u="none" strike="noStrike" kern="0" cap="none" spc="0" normalizeH="0" baseline="0" noProof="0" dirty="0">
                <a:ln>
                  <a:noFill/>
                </a:ln>
                <a:solidFill>
                  <a:srgbClr val="006FC0"/>
                </a:solidFill>
                <a:effectLst/>
                <a:uLnTx/>
                <a:uFillTx/>
                <a:latin typeface="Arial"/>
                <a:ea typeface="+mn-ea"/>
                <a:cs typeface="Arial"/>
              </a:rPr>
              <a:t>v</a:t>
            </a:r>
            <a:r>
              <a:rPr kumimoji="0" sz="1600" b="1" i="0" u="none" strike="noStrike" kern="0" cap="none" spc="235" normalizeH="0" baseline="0" noProof="0" dirty="0">
                <a:ln>
                  <a:noFill/>
                </a:ln>
                <a:solidFill>
                  <a:srgbClr val="006FC0"/>
                </a:solidFill>
                <a:effectLst/>
                <a:uLnTx/>
                <a:uFillTx/>
                <a:latin typeface="Arial"/>
                <a:ea typeface="+mn-ea"/>
                <a:cs typeface="Arial"/>
              </a:rPr>
              <a:t> </a:t>
            </a:r>
            <a:r>
              <a:rPr kumimoji="0" sz="1600" b="1" i="0" u="none" strike="noStrike" kern="0" cap="none" spc="0" normalizeH="0" baseline="0" noProof="0" dirty="0" err="1">
                <a:ln>
                  <a:noFill/>
                </a:ln>
                <a:solidFill>
                  <a:srgbClr val="006FC0"/>
                </a:solidFill>
                <a:effectLst/>
                <a:uLnTx/>
                <a:uFillTx/>
                <a:latin typeface="Arial"/>
                <a:ea typeface="+mn-ea"/>
                <a:cs typeface="Arial"/>
              </a:rPr>
              <a:t>uradni</a:t>
            </a:r>
            <a:r>
              <a:rPr kumimoji="0" sz="1600" b="1" i="0" u="none" strike="noStrike" kern="0" cap="none" spc="250" normalizeH="0" baseline="0" noProof="0" dirty="0">
                <a:ln>
                  <a:noFill/>
                </a:ln>
                <a:solidFill>
                  <a:srgbClr val="006FC0"/>
                </a:solidFill>
                <a:effectLst/>
                <a:uLnTx/>
                <a:uFillTx/>
                <a:latin typeface="Arial"/>
                <a:ea typeface="+mn-ea"/>
                <a:cs typeface="Arial"/>
              </a:rPr>
              <a:t> </a:t>
            </a:r>
            <a:r>
              <a:rPr kumimoji="0" sz="1600" b="1" i="0" u="none" strike="noStrike" kern="0" cap="none" spc="0" normalizeH="0" baseline="0" noProof="0" dirty="0" err="1">
                <a:ln>
                  <a:noFill/>
                </a:ln>
                <a:solidFill>
                  <a:srgbClr val="006FC0"/>
                </a:solidFill>
                <a:effectLst/>
                <a:uLnTx/>
                <a:uFillTx/>
                <a:latin typeface="Arial"/>
                <a:ea typeface="+mn-ea"/>
                <a:cs typeface="Arial"/>
              </a:rPr>
              <a:t>evidenci</a:t>
            </a:r>
            <a:r>
              <a:rPr kumimoji="0" lang="sl-SI" sz="1600" b="1" i="0" u="none" strike="noStrike" kern="0" cap="none" spc="0" normalizeH="0" baseline="0" noProof="0" dirty="0">
                <a:ln>
                  <a:noFill/>
                </a:ln>
                <a:solidFill>
                  <a:srgbClr val="006FC0"/>
                </a:solidFill>
                <a:effectLst/>
                <a:uLnTx/>
                <a:uFillTx/>
                <a:latin typeface="Arial"/>
                <a:ea typeface="+mn-ea"/>
                <a:cs typeface="Arial"/>
              </a:rPr>
              <a:t> (Katastru nepremičnin)</a:t>
            </a:r>
            <a:r>
              <a:rPr kumimoji="0" sz="1600" b="1" i="0" u="none" strike="noStrike" kern="0" cap="none" spc="0" normalizeH="0" baseline="0" noProof="0" dirty="0">
                <a:ln>
                  <a:noFill/>
                </a:ln>
                <a:solidFill>
                  <a:srgbClr val="006FC0"/>
                </a:solidFill>
                <a:effectLst/>
                <a:uLnTx/>
                <a:uFillTx/>
                <a:latin typeface="Arial"/>
                <a:ea typeface="+mn-ea"/>
                <a:cs typeface="Arial"/>
              </a:rPr>
              <a:t>,</a:t>
            </a:r>
            <a:r>
              <a:rPr kumimoji="0" sz="1600" b="1" i="0" u="none" strike="noStrike" kern="0" cap="none" spc="280" normalizeH="0" baseline="0" noProof="0" dirty="0">
                <a:ln>
                  <a:noFill/>
                </a:ln>
                <a:solidFill>
                  <a:srgbClr val="006FC0"/>
                </a:solidFill>
                <a:effectLst/>
                <a:uLnTx/>
                <a:uFillTx/>
                <a:latin typeface="Arial"/>
                <a:ea typeface="+mn-ea"/>
                <a:cs typeface="Arial"/>
              </a:rPr>
              <a:t> </a:t>
            </a:r>
            <a:r>
              <a:rPr kumimoji="0" sz="1600" b="1" i="0" u="none" strike="noStrike" kern="0" cap="none" spc="0" normalizeH="0" baseline="0" noProof="0" dirty="0">
                <a:ln>
                  <a:noFill/>
                </a:ln>
                <a:solidFill>
                  <a:srgbClr val="006FC0"/>
                </a:solidFill>
                <a:effectLst/>
                <a:uLnTx/>
                <a:uFillTx/>
                <a:latin typeface="Arial"/>
                <a:ea typeface="+mn-ea"/>
                <a:cs typeface="Arial"/>
              </a:rPr>
              <a:t>mora</a:t>
            </a:r>
            <a:r>
              <a:rPr kumimoji="0" sz="1600" b="1" i="0" u="none" strike="noStrike" kern="0" cap="none" spc="265" normalizeH="0" baseline="0" noProof="0" dirty="0">
                <a:ln>
                  <a:noFill/>
                </a:ln>
                <a:solidFill>
                  <a:srgbClr val="006FC0"/>
                </a:solidFill>
                <a:effectLst/>
                <a:uLnTx/>
                <a:uFillTx/>
                <a:latin typeface="Arial"/>
                <a:ea typeface="+mn-ea"/>
                <a:cs typeface="Arial"/>
              </a:rPr>
              <a:t> </a:t>
            </a:r>
            <a:r>
              <a:rPr kumimoji="0" sz="1600" b="1" i="0" u="none" strike="noStrike" kern="0" cap="none" spc="-10" normalizeH="0" baseline="0" noProof="0" dirty="0">
                <a:ln>
                  <a:noFill/>
                </a:ln>
                <a:solidFill>
                  <a:srgbClr val="006FC0"/>
                </a:solidFill>
                <a:effectLst/>
                <a:uLnTx/>
                <a:uFillTx/>
                <a:latin typeface="Arial"/>
                <a:ea typeface="+mn-ea"/>
                <a:cs typeface="Arial"/>
              </a:rPr>
              <a:t>izpolnjevati </a:t>
            </a:r>
            <a:r>
              <a:rPr kumimoji="0" sz="1600" b="1" i="0" u="none" strike="noStrike" kern="0" cap="none" spc="0" normalizeH="0" baseline="0" noProof="0" dirty="0">
                <a:ln>
                  <a:noFill/>
                </a:ln>
                <a:solidFill>
                  <a:srgbClr val="006FC0"/>
                </a:solidFill>
                <a:effectLst/>
                <a:uLnTx/>
                <a:uFillTx/>
                <a:latin typeface="Arial"/>
                <a:ea typeface="+mn-ea"/>
                <a:cs typeface="Arial"/>
              </a:rPr>
              <a:t>določene</a:t>
            </a:r>
            <a:r>
              <a:rPr kumimoji="0" sz="1600" b="1" i="0" u="none" strike="noStrike" kern="0" cap="none" spc="-90" normalizeH="0" baseline="0" noProof="0" dirty="0">
                <a:ln>
                  <a:noFill/>
                </a:ln>
                <a:solidFill>
                  <a:srgbClr val="006FC0"/>
                </a:solidFill>
                <a:effectLst/>
                <a:uLnTx/>
                <a:uFillTx/>
                <a:latin typeface="Arial"/>
                <a:ea typeface="+mn-ea"/>
                <a:cs typeface="Arial"/>
              </a:rPr>
              <a:t> </a:t>
            </a:r>
            <a:r>
              <a:rPr kumimoji="0" sz="1600" b="1" i="0" u="none" strike="noStrike" kern="0" cap="none" spc="-10" normalizeH="0" baseline="0" noProof="0" dirty="0">
                <a:ln>
                  <a:noFill/>
                </a:ln>
                <a:solidFill>
                  <a:srgbClr val="006FC0"/>
                </a:solidFill>
                <a:effectLst/>
                <a:uLnTx/>
                <a:uFillTx/>
                <a:latin typeface="Arial"/>
                <a:ea typeface="+mn-ea"/>
                <a:cs typeface="Arial"/>
              </a:rPr>
              <a:t>pogoje:</a:t>
            </a:r>
            <a:endParaRPr kumimoji="0" sz="1600" b="0" i="0" u="none" strike="noStrike" kern="0" cap="none" spc="0" normalizeH="0" baseline="0" noProof="0" dirty="0">
              <a:ln>
                <a:noFill/>
              </a:ln>
              <a:solidFill>
                <a:sysClr val="windowText" lastClr="000000"/>
              </a:solidFill>
              <a:effectLst/>
              <a:uLnTx/>
              <a:uFillTx/>
              <a:latin typeface="Arial"/>
              <a:ea typeface="+mn-ea"/>
              <a:cs typeface="Arial"/>
            </a:endParaRPr>
          </a:p>
          <a:p>
            <a:pPr marL="355600" marR="0" lvl="0" indent="-342900" algn="l" defTabSz="914400" rtl="0" eaLnBrk="1" fontAlgn="auto" latinLnBrk="0" hangingPunct="1">
              <a:lnSpc>
                <a:spcPct val="100000"/>
              </a:lnSpc>
              <a:spcBef>
                <a:spcPts val="1275"/>
              </a:spcBef>
              <a:spcAft>
                <a:spcPts val="0"/>
              </a:spcAft>
              <a:buClrTx/>
              <a:buSzTx/>
              <a:buFontTx/>
              <a:buChar char="•"/>
              <a:tabLst>
                <a:tab pos="355600" algn="l"/>
              </a:tabLst>
              <a:defRPr/>
            </a:pPr>
            <a:r>
              <a:rPr kumimoji="0" sz="1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sestavljena</a:t>
            </a:r>
            <a:r>
              <a:rPr kumimoji="0" sz="1600" b="1" i="0" u="none" strike="noStrike" kern="0" cap="none" spc="-4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sz="1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je</a:t>
            </a:r>
            <a:r>
              <a:rPr kumimoji="0" sz="1600" b="1" i="0" u="none" strike="noStrike" kern="0" cap="none" spc="-2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sz="1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lahko</a:t>
            </a:r>
            <a:r>
              <a:rPr kumimoji="0" sz="1600" b="1" i="0" u="none" strike="noStrike" kern="0" cap="none" spc="-25"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sz="1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le</a:t>
            </a:r>
            <a:r>
              <a:rPr kumimoji="0" sz="1600" b="1" i="0" u="none" strike="noStrike" kern="0" cap="none" spc="-2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sz="1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s</a:t>
            </a:r>
            <a:r>
              <a:rPr kumimoji="0" sz="1600" b="1" i="0" u="none" strike="noStrike" kern="0" cap="none" spc="-1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sz="1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celih</a:t>
            </a:r>
            <a:r>
              <a:rPr kumimoji="0" sz="1600" b="1" i="0" u="none" strike="noStrike" kern="0" cap="none" spc="-4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sz="1600" b="1" i="0" u="none" strike="noStrike" kern="0" cap="none" spc="-1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parcel,</a:t>
            </a:r>
            <a:endParaRPr kumimoji="0" sz="1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a:p>
            <a:pPr marL="355600" marR="0" lvl="0" indent="-342900" algn="l" defTabSz="914400" rtl="0" eaLnBrk="1" fontAlgn="auto" latinLnBrk="0" hangingPunct="1">
              <a:lnSpc>
                <a:spcPct val="100000"/>
              </a:lnSpc>
              <a:spcBef>
                <a:spcPts val="670"/>
              </a:spcBef>
              <a:spcAft>
                <a:spcPts val="0"/>
              </a:spcAft>
              <a:buClrTx/>
              <a:buSzTx/>
              <a:buFontTx/>
              <a:buChar char="•"/>
              <a:tabLst>
                <a:tab pos="355600" algn="l"/>
              </a:tabLst>
              <a:defRPr/>
            </a:pPr>
            <a:r>
              <a:rPr kumimoji="0" sz="1600" b="1" i="0" u="none" strike="noStrike" kern="0" cap="none" spc="-125"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območja</a:t>
            </a:r>
            <a:r>
              <a:rPr kumimoji="0" sz="1600" b="1" i="0" u="none" strike="noStrike" kern="0" cap="none" spc="15"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sz="1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stvarne</a:t>
            </a:r>
            <a:r>
              <a:rPr kumimoji="0" sz="1600" b="1" i="0" u="none" strike="noStrike" kern="0" cap="none" spc="25"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sz="1600" b="1" i="0" u="none" strike="noStrike" kern="0" cap="none" spc="-105"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služnosti</a:t>
            </a:r>
            <a:r>
              <a:rPr kumimoji="0" sz="1600" b="1" i="0" u="none" strike="noStrike" kern="0" cap="none" spc="-5"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sz="1600" b="1" i="0" u="none" strike="noStrike" kern="0" cap="none" spc="-25"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ali</a:t>
            </a:r>
            <a:endParaRPr kumimoji="0" sz="1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a:p>
            <a:pPr marL="355600" marR="0" lvl="0" indent="-342900" algn="l" defTabSz="914400" rtl="0" eaLnBrk="1" fontAlgn="auto" latinLnBrk="0" hangingPunct="1">
              <a:lnSpc>
                <a:spcPct val="100000"/>
              </a:lnSpc>
              <a:spcBef>
                <a:spcPts val="670"/>
              </a:spcBef>
              <a:spcAft>
                <a:spcPts val="0"/>
              </a:spcAft>
              <a:buClrTx/>
              <a:buSzTx/>
              <a:buFontTx/>
              <a:buChar char="•"/>
              <a:tabLst>
                <a:tab pos="355600" algn="l"/>
              </a:tabLst>
              <a:defRPr/>
            </a:pPr>
            <a:r>
              <a:rPr kumimoji="0" sz="1600" b="1" i="0" u="none" strike="noStrike" kern="0" cap="none" spc="-125"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območja</a:t>
            </a:r>
            <a:r>
              <a:rPr kumimoji="0" sz="1600" b="1" i="0" u="none" strike="noStrike" kern="0" cap="none" spc="-5"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sz="1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stavbne</a:t>
            </a:r>
            <a:r>
              <a:rPr kumimoji="0" sz="1600" b="1" i="0" u="none" strike="noStrike" kern="0" cap="none" spc="-5"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sz="1600" b="1" i="0" u="none" strike="noStrike" kern="0" cap="none" spc="-1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pravice.</a:t>
            </a:r>
            <a:endParaRPr kumimoji="0" sz="1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0" name="object 10"/>
          <p:cNvSpPr txBox="1"/>
          <p:nvPr/>
        </p:nvSpPr>
        <p:spPr>
          <a:xfrm>
            <a:off x="1879804" y="3693922"/>
            <a:ext cx="2303145" cy="166243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10" normalizeH="0" baseline="0" noProof="0" dirty="0">
                <a:ln>
                  <a:noFill/>
                </a:ln>
                <a:solidFill>
                  <a:srgbClr val="006FC0"/>
                </a:solidFill>
                <a:effectLst/>
                <a:uLnTx/>
                <a:uFillTx/>
                <a:latin typeface="Arial"/>
                <a:ea typeface="+mn-ea"/>
                <a:cs typeface="Arial"/>
              </a:rPr>
              <a:t>ZAKAJ?</a:t>
            </a:r>
            <a:endParaRPr kumimoji="0" sz="1600" b="0" i="0" u="none" strike="noStrike" kern="0" cap="none" spc="0" normalizeH="0" baseline="0" noProof="0" dirty="0">
              <a:ln>
                <a:noFill/>
              </a:ln>
              <a:solidFill>
                <a:sysClr val="windowText" lastClr="000000"/>
              </a:solidFill>
              <a:effectLst/>
              <a:uLnTx/>
              <a:uFillTx/>
              <a:latin typeface="Arial"/>
              <a:ea typeface="+mn-ea"/>
              <a:cs typeface="Arial"/>
            </a:endParaRPr>
          </a:p>
          <a:p>
            <a:pPr marL="12700" marR="5080" lvl="0" indent="0" algn="l" defTabSz="914400" rtl="0" eaLnBrk="1" fontAlgn="auto" latinLnBrk="0" hangingPunct="1">
              <a:lnSpc>
                <a:spcPct val="135000"/>
              </a:lnSpc>
              <a:spcBef>
                <a:spcPts val="600"/>
              </a:spcBef>
              <a:spcAft>
                <a:spcPts val="0"/>
              </a:spcAft>
              <a:buClrTx/>
              <a:buSzTx/>
              <a:buFontTx/>
              <a:buNone/>
              <a:tabLst/>
              <a:defRPr/>
            </a:pPr>
            <a:r>
              <a:rPr kumimoji="0" sz="1600" b="0" i="1" u="none" strike="noStrike" kern="0" cap="none" spc="0" normalizeH="0" baseline="0" noProof="0" dirty="0">
                <a:ln>
                  <a:noFill/>
                </a:ln>
                <a:solidFill>
                  <a:sysClr val="windowText" lastClr="000000"/>
                </a:solidFill>
                <a:effectLst/>
                <a:uLnTx/>
                <a:uFillTx/>
                <a:latin typeface="Arial"/>
                <a:ea typeface="+mn-ea"/>
                <a:cs typeface="Arial"/>
              </a:rPr>
              <a:t>„ker</a:t>
            </a:r>
            <a:r>
              <a:rPr kumimoji="0" sz="1600" b="0" i="1" u="none" strike="noStrike" kern="0" cap="none" spc="15" normalizeH="0" baseline="0" noProof="0" dirty="0">
                <a:ln>
                  <a:noFill/>
                </a:ln>
                <a:solidFill>
                  <a:sysClr val="windowText" lastClr="000000"/>
                </a:solidFill>
                <a:effectLst/>
                <a:uLnTx/>
                <a:uFillTx/>
                <a:latin typeface="Arial"/>
                <a:ea typeface="+mn-ea"/>
                <a:cs typeface="Arial"/>
              </a:rPr>
              <a:t> </a:t>
            </a:r>
            <a:r>
              <a:rPr kumimoji="0" sz="1600" b="0" i="1" u="none" strike="noStrike" kern="0" cap="none" spc="0" normalizeH="0" baseline="0" noProof="0" dirty="0">
                <a:ln>
                  <a:noFill/>
                </a:ln>
                <a:solidFill>
                  <a:sysClr val="windowText" lastClr="000000"/>
                </a:solidFill>
                <a:effectLst/>
                <a:uLnTx/>
                <a:uFillTx/>
                <a:latin typeface="Arial"/>
                <a:ea typeface="+mn-ea"/>
                <a:cs typeface="Arial"/>
              </a:rPr>
              <a:t>so</a:t>
            </a:r>
            <a:r>
              <a:rPr kumimoji="0" sz="1600" b="0" i="1" u="none" strike="noStrike" kern="0" cap="none" spc="-35" normalizeH="0" baseline="0" noProof="0" dirty="0">
                <a:ln>
                  <a:noFill/>
                </a:ln>
                <a:solidFill>
                  <a:sysClr val="windowText" lastClr="000000"/>
                </a:solidFill>
                <a:effectLst/>
                <a:uLnTx/>
                <a:uFillTx/>
                <a:latin typeface="Arial"/>
                <a:ea typeface="+mn-ea"/>
                <a:cs typeface="Arial"/>
              </a:rPr>
              <a:t> </a:t>
            </a:r>
            <a:r>
              <a:rPr kumimoji="0" sz="1600" b="0" i="1" u="none" strike="noStrike" kern="0" cap="none" spc="0" normalizeH="0" baseline="0" noProof="0" dirty="0">
                <a:ln>
                  <a:noFill/>
                </a:ln>
                <a:solidFill>
                  <a:sysClr val="windowText" lastClr="000000"/>
                </a:solidFill>
                <a:effectLst/>
                <a:uLnTx/>
                <a:uFillTx/>
                <a:latin typeface="Arial"/>
                <a:ea typeface="+mn-ea"/>
                <a:cs typeface="Arial"/>
              </a:rPr>
              <a:t>to</a:t>
            </a:r>
            <a:r>
              <a:rPr kumimoji="0" sz="1600" b="0" i="1" u="none" strike="noStrike" kern="0" cap="none" spc="-20" normalizeH="0" baseline="0" noProof="0" dirty="0">
                <a:ln>
                  <a:noFill/>
                </a:ln>
                <a:solidFill>
                  <a:sysClr val="windowText" lastClr="000000"/>
                </a:solidFill>
                <a:effectLst/>
                <a:uLnTx/>
                <a:uFillTx/>
                <a:latin typeface="Arial"/>
                <a:ea typeface="+mn-ea"/>
                <a:cs typeface="Arial"/>
              </a:rPr>
              <a:t> </a:t>
            </a:r>
            <a:r>
              <a:rPr kumimoji="0" sz="1600" b="0" i="1" u="none" strike="noStrike" kern="0" cap="none" spc="-10" normalizeH="0" baseline="0" noProof="0" dirty="0">
                <a:ln>
                  <a:noFill/>
                </a:ln>
                <a:solidFill>
                  <a:sysClr val="windowText" lastClr="000000"/>
                </a:solidFill>
                <a:effectLst/>
                <a:uLnTx/>
                <a:uFillTx/>
                <a:latin typeface="Arial"/>
                <a:ea typeface="+mn-ea"/>
                <a:cs typeface="Arial"/>
              </a:rPr>
              <a:t>najmanjši </a:t>
            </a:r>
            <a:r>
              <a:rPr kumimoji="0" sz="1600" b="0" i="1" u="none" strike="noStrike" kern="0" cap="none" spc="0" normalizeH="0" baseline="0" noProof="0" dirty="0">
                <a:ln>
                  <a:noFill/>
                </a:ln>
                <a:solidFill>
                  <a:sysClr val="windowText" lastClr="000000"/>
                </a:solidFill>
                <a:effectLst/>
                <a:uLnTx/>
                <a:uFillTx/>
                <a:latin typeface="Arial"/>
                <a:ea typeface="+mn-ea"/>
                <a:cs typeface="Arial"/>
              </a:rPr>
              <a:t>elementi,</a:t>
            </a:r>
            <a:r>
              <a:rPr kumimoji="0" sz="1600" b="0" i="1" u="none" strike="noStrike" kern="0" cap="none" spc="-10" normalizeH="0" baseline="0" noProof="0" dirty="0">
                <a:ln>
                  <a:noFill/>
                </a:ln>
                <a:solidFill>
                  <a:sysClr val="windowText" lastClr="000000"/>
                </a:solidFill>
                <a:effectLst/>
                <a:uLnTx/>
                <a:uFillTx/>
                <a:latin typeface="Arial"/>
                <a:ea typeface="+mn-ea"/>
                <a:cs typeface="Arial"/>
              </a:rPr>
              <a:t> </a:t>
            </a:r>
            <a:r>
              <a:rPr kumimoji="0" sz="1600" b="0" i="1" u="none" strike="noStrike" kern="0" cap="none" spc="0" normalizeH="0" baseline="0" noProof="0" dirty="0">
                <a:ln>
                  <a:noFill/>
                </a:ln>
                <a:solidFill>
                  <a:sysClr val="windowText" lastClr="000000"/>
                </a:solidFill>
                <a:effectLst/>
                <a:uLnTx/>
                <a:uFillTx/>
                <a:latin typeface="Arial"/>
                <a:ea typeface="+mn-ea"/>
                <a:cs typeface="Arial"/>
              </a:rPr>
              <a:t>ki</a:t>
            </a:r>
            <a:r>
              <a:rPr kumimoji="0" sz="1600" b="0" i="1" u="none" strike="noStrike" kern="0" cap="none" spc="-30" normalizeH="0" baseline="0" noProof="0" dirty="0">
                <a:ln>
                  <a:noFill/>
                </a:ln>
                <a:solidFill>
                  <a:sysClr val="windowText" lastClr="000000"/>
                </a:solidFill>
                <a:effectLst/>
                <a:uLnTx/>
                <a:uFillTx/>
                <a:latin typeface="Arial"/>
                <a:ea typeface="+mn-ea"/>
                <a:cs typeface="Arial"/>
              </a:rPr>
              <a:t> </a:t>
            </a:r>
            <a:r>
              <a:rPr kumimoji="0" sz="1600" b="0" i="1" u="none" strike="noStrike" kern="0" cap="none" spc="0" normalizeH="0" baseline="0" noProof="0" dirty="0">
                <a:ln>
                  <a:noFill/>
                </a:ln>
                <a:solidFill>
                  <a:sysClr val="windowText" lastClr="000000"/>
                </a:solidFill>
                <a:effectLst/>
                <a:uLnTx/>
                <a:uFillTx/>
                <a:latin typeface="Arial"/>
                <a:ea typeface="+mn-ea"/>
                <a:cs typeface="Arial"/>
              </a:rPr>
              <a:t>jih</a:t>
            </a:r>
            <a:r>
              <a:rPr kumimoji="0" sz="1600" b="0" i="1" u="none" strike="noStrike" kern="0" cap="none" spc="-35" normalizeH="0" baseline="0" noProof="0" dirty="0">
                <a:ln>
                  <a:noFill/>
                </a:ln>
                <a:solidFill>
                  <a:sysClr val="windowText" lastClr="000000"/>
                </a:solidFill>
                <a:effectLst/>
                <a:uLnTx/>
                <a:uFillTx/>
                <a:latin typeface="Arial"/>
                <a:ea typeface="+mn-ea"/>
                <a:cs typeface="Arial"/>
              </a:rPr>
              <a:t> </a:t>
            </a:r>
            <a:r>
              <a:rPr kumimoji="0" sz="1600" b="0" i="1" u="none" strike="noStrike" kern="0" cap="none" spc="0" normalizeH="0" baseline="0" noProof="0" dirty="0">
                <a:ln>
                  <a:noFill/>
                </a:ln>
                <a:solidFill>
                  <a:sysClr val="windowText" lastClr="000000"/>
                </a:solidFill>
                <a:effectLst/>
                <a:uLnTx/>
                <a:uFillTx/>
                <a:latin typeface="Arial"/>
                <a:ea typeface="+mn-ea"/>
                <a:cs typeface="Arial"/>
              </a:rPr>
              <a:t>je</a:t>
            </a:r>
            <a:r>
              <a:rPr kumimoji="0" sz="1600" b="0" i="1" u="none" strike="noStrike" kern="0" cap="none" spc="-25" normalizeH="0" baseline="0" noProof="0" dirty="0">
                <a:ln>
                  <a:noFill/>
                </a:ln>
                <a:solidFill>
                  <a:sysClr val="windowText" lastClr="000000"/>
                </a:solidFill>
                <a:effectLst/>
                <a:uLnTx/>
                <a:uFillTx/>
                <a:latin typeface="Arial"/>
                <a:ea typeface="+mn-ea"/>
                <a:cs typeface="Arial"/>
              </a:rPr>
              <a:t> </a:t>
            </a:r>
            <a:r>
              <a:rPr kumimoji="0" sz="1600" b="0" i="1" u="none" strike="noStrike" kern="0" cap="none" spc="-10" normalizeH="0" baseline="0" noProof="0" dirty="0">
                <a:ln>
                  <a:noFill/>
                </a:ln>
                <a:solidFill>
                  <a:sysClr val="windowText" lastClr="000000"/>
                </a:solidFill>
                <a:effectLst/>
                <a:uLnTx/>
                <a:uFillTx/>
                <a:latin typeface="Arial"/>
                <a:ea typeface="+mn-ea"/>
                <a:cs typeface="Arial"/>
              </a:rPr>
              <a:t>mogoče </a:t>
            </a:r>
            <a:r>
              <a:rPr kumimoji="0" sz="1600" b="0" i="1" u="none" strike="noStrike" kern="0" cap="none" spc="0" normalizeH="0" baseline="0" noProof="0" dirty="0">
                <a:ln>
                  <a:noFill/>
                </a:ln>
                <a:solidFill>
                  <a:sysClr val="windowText" lastClr="000000"/>
                </a:solidFill>
                <a:effectLst/>
                <a:uLnTx/>
                <a:uFillTx/>
                <a:latin typeface="Arial"/>
                <a:ea typeface="+mn-ea"/>
                <a:cs typeface="Arial"/>
              </a:rPr>
              <a:t>evidentirati</a:t>
            </a:r>
            <a:r>
              <a:rPr kumimoji="0" sz="1600" b="0" i="1" u="none" strike="noStrike" kern="0" cap="none" spc="-65" normalizeH="0" baseline="0" noProof="0" dirty="0">
                <a:ln>
                  <a:noFill/>
                </a:ln>
                <a:solidFill>
                  <a:sysClr val="windowText" lastClr="000000"/>
                </a:solidFill>
                <a:effectLst/>
                <a:uLnTx/>
                <a:uFillTx/>
                <a:latin typeface="Arial"/>
                <a:ea typeface="+mn-ea"/>
                <a:cs typeface="Arial"/>
              </a:rPr>
              <a:t> </a:t>
            </a:r>
            <a:r>
              <a:rPr kumimoji="0" sz="1600" b="0" i="1" u="none" strike="noStrike" kern="0" cap="none" spc="0" normalizeH="0" baseline="0" noProof="0" dirty="0">
                <a:ln>
                  <a:noFill/>
                </a:ln>
                <a:solidFill>
                  <a:sysClr val="windowText" lastClr="000000"/>
                </a:solidFill>
                <a:effectLst/>
                <a:uLnTx/>
                <a:uFillTx/>
                <a:latin typeface="Arial"/>
                <a:ea typeface="+mn-ea"/>
                <a:cs typeface="Arial"/>
              </a:rPr>
              <a:t>v</a:t>
            </a:r>
            <a:r>
              <a:rPr kumimoji="0" sz="1600" b="0" i="1" u="none" strike="noStrike" kern="0" cap="none" spc="-55" normalizeH="0" baseline="0" noProof="0" dirty="0">
                <a:ln>
                  <a:noFill/>
                </a:ln>
                <a:solidFill>
                  <a:sysClr val="windowText" lastClr="000000"/>
                </a:solidFill>
                <a:effectLst/>
                <a:uLnTx/>
                <a:uFillTx/>
                <a:latin typeface="Arial"/>
                <a:ea typeface="+mn-ea"/>
                <a:cs typeface="Arial"/>
              </a:rPr>
              <a:t> </a:t>
            </a:r>
            <a:r>
              <a:rPr kumimoji="0" sz="1600" b="0" i="1" u="none" strike="noStrike" kern="0" cap="none" spc="-10" normalizeH="0" baseline="0" noProof="0" dirty="0">
                <a:ln>
                  <a:noFill/>
                </a:ln>
                <a:solidFill>
                  <a:sysClr val="windowText" lastClr="000000"/>
                </a:solidFill>
                <a:effectLst/>
                <a:uLnTx/>
                <a:uFillTx/>
                <a:latin typeface="Arial"/>
                <a:ea typeface="+mn-ea"/>
                <a:cs typeface="Arial"/>
              </a:rPr>
              <a:t>katastru nepremičnin“</a:t>
            </a:r>
            <a:endParaRPr kumimoji="0" sz="1600" b="0" i="0" u="none" strike="noStrike" kern="0" cap="none" spc="0" normalizeH="0" baseline="0" noProof="0" dirty="0">
              <a:ln>
                <a:noFill/>
              </a:ln>
              <a:solidFill>
                <a:sysClr val="windowText" lastClr="000000"/>
              </a:solidFill>
              <a:effectLst/>
              <a:uLnTx/>
              <a:uFillTx/>
              <a:latin typeface="Arial"/>
              <a:ea typeface="+mn-ea"/>
              <a:cs typeface="Arial"/>
            </a:endParaRPr>
          </a:p>
        </p:txBody>
      </p:sp>
      <p:pic>
        <p:nvPicPr>
          <p:cNvPr id="11" name="object 11"/>
          <p:cNvPicPr/>
          <p:nvPr/>
        </p:nvPicPr>
        <p:blipFill>
          <a:blip r:embed="rId2" cstate="print"/>
          <a:stretch>
            <a:fillRect/>
          </a:stretch>
        </p:blipFill>
        <p:spPr>
          <a:xfrm>
            <a:off x="4599432" y="2843783"/>
            <a:ext cx="5599176" cy="3794760"/>
          </a:xfrm>
          <a:prstGeom prst="rect">
            <a:avLst/>
          </a:prstGeom>
        </p:spPr>
      </p:pic>
      <p:sp>
        <p:nvSpPr>
          <p:cNvPr id="13" name="Naslov 12">
            <a:extLst>
              <a:ext uri="{FF2B5EF4-FFF2-40B4-BE49-F238E27FC236}">
                <a16:creationId xmlns:a16="http://schemas.microsoft.com/office/drawing/2014/main" id="{5CB56FD0-37E7-6207-7E71-CED2381E8651}"/>
              </a:ext>
            </a:extLst>
          </p:cNvPr>
          <p:cNvSpPr>
            <a:spLocks noGrp="1"/>
          </p:cNvSpPr>
          <p:nvPr>
            <p:ph type="title"/>
          </p:nvPr>
        </p:nvSpPr>
        <p:spPr>
          <a:xfrm>
            <a:off x="1879803" y="290957"/>
            <a:ext cx="8318805" cy="430887"/>
          </a:xfrm>
        </p:spPr>
        <p:txBody>
          <a:bodyPr/>
          <a:lstStyle/>
          <a:p>
            <a:pPr algn="ctr"/>
            <a:r>
              <a:rPr lang="sl-SI" dirty="0"/>
              <a:t>Gradbena parcela stavbe - sestavine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4E2EC-5684-20CF-97B0-5565F4BA3052}"/>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4D42ECFB-DA4E-6663-098D-C424A1F12AAD}"/>
              </a:ext>
            </a:extLst>
          </p:cNvPr>
          <p:cNvSpPr>
            <a:spLocks noGrp="1"/>
          </p:cNvSpPr>
          <p:nvPr>
            <p:ph idx="4294967295"/>
          </p:nvPr>
        </p:nvSpPr>
        <p:spPr>
          <a:xfrm>
            <a:off x="1283368" y="1302786"/>
            <a:ext cx="9448800" cy="5114056"/>
          </a:xfrm>
        </p:spPr>
        <p:txBody>
          <a:bodyPr rtlCol="0">
            <a:noAutofit/>
          </a:bodyPr>
          <a:lstStyle/>
          <a:p>
            <a:pPr marL="0" indent="0">
              <a:buNone/>
            </a:pPr>
            <a:r>
              <a:rPr lang="sl-SI" sz="2800" b="1" dirty="0">
                <a:solidFill>
                  <a:schemeClr val="accent2"/>
                </a:solidFill>
              </a:rPr>
              <a:t>1 CILJNA SPREMEMBA OPN (nov 125.a člen)</a:t>
            </a:r>
          </a:p>
          <a:p>
            <a:pPr marL="0" indent="0">
              <a:buNone/>
            </a:pPr>
            <a:endParaRPr lang="sl-SI" sz="2800" b="1" dirty="0">
              <a:solidFill>
                <a:schemeClr val="accent2"/>
              </a:solidFill>
            </a:endParaRPr>
          </a:p>
          <a:p>
            <a:pPr>
              <a:buFont typeface="Wingdings" panose="05000000000000000000" pitchFamily="2" charset="2"/>
              <a:buChar char="Ø"/>
            </a:pPr>
            <a:r>
              <a:rPr lang="sl-SI" sz="2000" dirty="0">
                <a:solidFill>
                  <a:schemeClr val="tx1">
                    <a:lumMod val="75000"/>
                  </a:schemeClr>
                </a:solidFill>
              </a:rPr>
              <a:t>Manjša sprememba izvedbene regulacije prostora, kjer se ne določa trajno varovanih kmetijskih zemljišč (TVKZ) in poselitvenih območij.</a:t>
            </a:r>
          </a:p>
          <a:p>
            <a:pPr>
              <a:buFont typeface="Wingdings" panose="05000000000000000000" pitchFamily="2" charset="2"/>
              <a:buChar char="Ø"/>
            </a:pPr>
            <a:r>
              <a:rPr lang="sl-SI" sz="2000" dirty="0">
                <a:solidFill>
                  <a:schemeClr val="tx1">
                    <a:lumMod val="75000"/>
                  </a:schemeClr>
                </a:solidFill>
              </a:rPr>
              <a:t>Na območju, ki ni večje kot 5000 m2 in hkrati ne presega 30% območja obstoječega naselja in gre za razširitev prostorske ureditve, je z njo fizično povezana in gre za funkcionalno zaokrožitev.</a:t>
            </a:r>
          </a:p>
          <a:p>
            <a:pPr>
              <a:buFont typeface="Wingdings" panose="05000000000000000000" pitchFamily="2" charset="2"/>
              <a:buChar char="Ø"/>
            </a:pPr>
            <a:r>
              <a:rPr lang="sl-SI" sz="2000" dirty="0">
                <a:solidFill>
                  <a:schemeClr val="tx1">
                    <a:lumMod val="75000"/>
                  </a:schemeClr>
                </a:solidFill>
              </a:rPr>
              <a:t>Načrtovanje gospodarske javne infrastrukture.</a:t>
            </a:r>
          </a:p>
          <a:p>
            <a:pPr>
              <a:buFont typeface="Wingdings" panose="05000000000000000000" pitchFamily="2" charset="2"/>
              <a:buChar char="Ø"/>
            </a:pPr>
            <a:r>
              <a:rPr lang="sl-SI" sz="2000" dirty="0">
                <a:solidFill>
                  <a:schemeClr val="tx1">
                    <a:lumMod val="75000"/>
                  </a:schemeClr>
                </a:solidFill>
              </a:rPr>
              <a:t>Ciljna sprememba mora biti skladna s cilji prostorskega razvoja občine in občinskim, regionalnim ali državnim razvojnim programom ter z </a:t>
            </a:r>
            <a:r>
              <a:rPr lang="sl-SI" sz="2000" dirty="0" err="1">
                <a:solidFill>
                  <a:schemeClr val="tx1">
                    <a:lumMod val="75000"/>
                  </a:schemeClr>
                </a:solidFill>
              </a:rPr>
              <a:t>Urabnistično</a:t>
            </a:r>
            <a:r>
              <a:rPr lang="sl-SI" sz="2000" dirty="0">
                <a:solidFill>
                  <a:schemeClr val="tx1">
                    <a:lumMod val="75000"/>
                  </a:schemeClr>
                </a:solidFill>
              </a:rPr>
              <a:t> zasnovo ali krajinsko zasnovo, če je izdelana.</a:t>
            </a:r>
          </a:p>
          <a:p>
            <a:pPr>
              <a:buFont typeface="Wingdings" panose="05000000000000000000" pitchFamily="2" charset="2"/>
              <a:buChar char="Ø"/>
            </a:pPr>
            <a:r>
              <a:rPr lang="sl-SI" sz="2000" dirty="0">
                <a:solidFill>
                  <a:schemeClr val="tx1">
                    <a:lumMod val="75000"/>
                  </a:schemeClr>
                </a:solidFill>
              </a:rPr>
              <a:t>Ciljna sprememba je dopustna na območjih pravnih režimov, če ne povzroči večjih tveganj na (za)varovanih območjih.  Na območjih s prekomernim hrupom se ne sme načrtovati stavb za bivanje.</a:t>
            </a: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9054569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object 10"/>
          <p:cNvSpPr txBox="1">
            <a:spLocks noGrp="1"/>
          </p:cNvSpPr>
          <p:nvPr>
            <p:ph type="title"/>
          </p:nvPr>
        </p:nvSpPr>
        <p:spPr>
          <a:xfrm>
            <a:off x="2403221" y="190044"/>
            <a:ext cx="7607300" cy="452120"/>
          </a:xfrm>
          <a:prstGeom prst="rect">
            <a:avLst/>
          </a:prstGeom>
        </p:spPr>
        <p:txBody>
          <a:bodyPr vert="horz" wrap="square" lIns="0" tIns="12065" rIns="0" bIns="0" rtlCol="0">
            <a:spAutoFit/>
          </a:bodyPr>
          <a:lstStyle/>
          <a:p>
            <a:pPr marL="12700">
              <a:spcBef>
                <a:spcPts val="95"/>
              </a:spcBef>
            </a:pPr>
            <a:r>
              <a:rPr dirty="0"/>
              <a:t>RAZLIKA</a:t>
            </a:r>
            <a:r>
              <a:rPr spc="-45" dirty="0"/>
              <a:t> </a:t>
            </a:r>
            <a:r>
              <a:rPr dirty="0"/>
              <a:t>–</a:t>
            </a:r>
            <a:r>
              <a:rPr spc="-75" dirty="0"/>
              <a:t> </a:t>
            </a:r>
            <a:r>
              <a:rPr spc="-10" dirty="0"/>
              <a:t>stara</a:t>
            </a:r>
            <a:r>
              <a:rPr spc="-70" dirty="0"/>
              <a:t> </a:t>
            </a:r>
            <a:r>
              <a:rPr spc="-10" dirty="0"/>
              <a:t>ureditev</a:t>
            </a:r>
            <a:r>
              <a:rPr spc="-50" dirty="0"/>
              <a:t> </a:t>
            </a:r>
            <a:r>
              <a:rPr dirty="0"/>
              <a:t>–</a:t>
            </a:r>
            <a:r>
              <a:rPr spc="-75" dirty="0"/>
              <a:t> </a:t>
            </a:r>
            <a:r>
              <a:rPr dirty="0"/>
              <a:t>nova</a:t>
            </a:r>
            <a:r>
              <a:rPr spc="-70" dirty="0"/>
              <a:t> </a:t>
            </a:r>
            <a:r>
              <a:rPr spc="-10" dirty="0"/>
              <a:t>ureditev</a:t>
            </a:r>
          </a:p>
        </p:txBody>
      </p:sp>
      <p:pic>
        <p:nvPicPr>
          <p:cNvPr id="11" name="object 11"/>
          <p:cNvPicPr/>
          <p:nvPr/>
        </p:nvPicPr>
        <p:blipFill>
          <a:blip r:embed="rId2" cstate="print"/>
          <a:stretch>
            <a:fillRect/>
          </a:stretch>
        </p:blipFill>
        <p:spPr>
          <a:xfrm>
            <a:off x="2485644" y="643127"/>
            <a:ext cx="7442454" cy="6124194"/>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6C6D1-3C3D-A089-6BA9-6444AAAA02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722F27-5033-FD55-30B7-54F3ABC2D0DA}"/>
              </a:ext>
            </a:extLst>
          </p:cNvPr>
          <p:cNvSpPr txBox="1">
            <a:spLocks/>
          </p:cNvSpPr>
          <p:nvPr/>
        </p:nvSpPr>
        <p:spPr bwMode="auto">
          <a:xfrm>
            <a:off x="1883999" y="890347"/>
            <a:ext cx="8313938" cy="1129872"/>
          </a:xfrm>
          <a:prstGeom prst="rect">
            <a:avLst/>
          </a:prstGeom>
          <a:noFill/>
          <a:ln>
            <a:noFill/>
          </a:ln>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Gradbena parcela – spremembe ZUreP-3C</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sng" strike="noStrike" kern="1200" cap="none" spc="0" normalizeH="0" baseline="0" noProof="0" dirty="0">
                <a:ln w="0"/>
                <a:solidFill>
                  <a:srgbClr val="FF0000"/>
                </a:solidFill>
                <a:effectLst/>
                <a:uLnTx/>
                <a:uFillTx/>
                <a:latin typeface="Calibri" panose="020F0502020204030204" pitchFamily="34" charset="0"/>
                <a:ea typeface="+mj-ea"/>
                <a:cs typeface="Calibri" panose="020F0502020204030204" pitchFamily="34" charset="0"/>
              </a:rPr>
              <a:t>„presečni datumi“</a:t>
            </a:r>
            <a:endParaRPr kumimoji="0" lang="en-US" sz="2800" b="1" i="0" u="sng" strike="noStrike" kern="1200" cap="none" spc="0" normalizeH="0" baseline="0" noProof="0" dirty="0">
              <a:ln>
                <a:noFill/>
              </a:ln>
              <a:solidFill>
                <a:srgbClr val="FF0000"/>
              </a:solidFill>
              <a:effectLst/>
              <a:uLnTx/>
              <a:uFillTx/>
              <a:latin typeface="Calibri" panose="020F0502020204030204" pitchFamily="34" charset="0"/>
              <a:ea typeface="+mj-ea"/>
              <a:cs typeface="Calibri" panose="020F0502020204030204" pitchFamily="34" charset="0"/>
            </a:endParaRPr>
          </a:p>
        </p:txBody>
      </p:sp>
      <p:sp>
        <p:nvSpPr>
          <p:cNvPr id="5" name="Označba mesta vsebine 2">
            <a:extLst>
              <a:ext uri="{FF2B5EF4-FFF2-40B4-BE49-F238E27FC236}">
                <a16:creationId xmlns:a16="http://schemas.microsoft.com/office/drawing/2014/main" id="{19A83BD0-7668-1C4B-383B-65A9AA219AFA}"/>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4" name="PoljeZBesedilom 3">
            <a:extLst>
              <a:ext uri="{FF2B5EF4-FFF2-40B4-BE49-F238E27FC236}">
                <a16:creationId xmlns:a16="http://schemas.microsoft.com/office/drawing/2014/main" id="{E086A3AE-51E1-C7C5-05B6-D0F6B5DDEEF3}"/>
              </a:ext>
            </a:extLst>
          </p:cNvPr>
          <p:cNvSpPr txBox="1"/>
          <p:nvPr/>
        </p:nvSpPr>
        <p:spPr>
          <a:xfrm>
            <a:off x="2498434" y="3586056"/>
            <a:ext cx="7638630" cy="1200329"/>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800" b="1" i="0" u="none" strike="noStrike" kern="1200" cap="none" spc="0" normalizeH="0" baseline="0" noProof="0" dirty="0">
                <a:ln>
                  <a:noFill/>
                </a:ln>
                <a:solidFill>
                  <a:srgbClr val="4F81BD"/>
                </a:solidFill>
                <a:effectLst/>
                <a:uLnTx/>
                <a:uFillTx/>
                <a:latin typeface="Arial"/>
                <a:ea typeface="+mn-ea"/>
                <a:cs typeface="+mn-cs"/>
              </a:rPr>
              <a:t>6. januar 2028</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200" b="0" i="0" u="none" strike="noStrike" kern="1200" cap="none" spc="0" normalizeH="0" baseline="0" noProof="0" dirty="0">
                <a:ln>
                  <a:noFill/>
                </a:ln>
                <a:solidFill>
                  <a:srgbClr val="4F81BD"/>
                </a:solidFill>
                <a:effectLst/>
                <a:uLnTx/>
                <a:uFillTx/>
                <a:latin typeface="Arial"/>
                <a:ea typeface="+mn-ea"/>
                <a:cs typeface="+mn-cs"/>
              </a:rPr>
              <a:t>Prizidave, rekonstrukcije in spremembe namembnosti</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200" b="0" i="0" u="none" strike="noStrike" kern="1200" cap="none" spc="0" normalizeH="0" baseline="0" noProof="0" dirty="0">
                <a:ln>
                  <a:noFill/>
                </a:ln>
                <a:solidFill>
                  <a:srgbClr val="4F81BD"/>
                </a:solidFill>
                <a:effectLst/>
                <a:uLnTx/>
                <a:uFillTx/>
                <a:latin typeface="Arial"/>
                <a:ea typeface="+mn-ea"/>
                <a:cs typeface="+mn-cs"/>
              </a:rPr>
              <a:t>Legalizacija</a:t>
            </a:r>
          </a:p>
        </p:txBody>
      </p:sp>
      <p:sp>
        <p:nvSpPr>
          <p:cNvPr id="8" name="PoljeZBesedilom 7">
            <a:extLst>
              <a:ext uri="{FF2B5EF4-FFF2-40B4-BE49-F238E27FC236}">
                <a16:creationId xmlns:a16="http://schemas.microsoft.com/office/drawing/2014/main" id="{E76904C7-F9C0-85AC-5C20-F5C46919298A}"/>
              </a:ext>
            </a:extLst>
          </p:cNvPr>
          <p:cNvSpPr txBox="1"/>
          <p:nvPr/>
        </p:nvSpPr>
        <p:spPr>
          <a:xfrm>
            <a:off x="2498434" y="1994498"/>
            <a:ext cx="6947736" cy="1200329"/>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800" b="1" i="0" u="none" strike="noStrike" kern="1200" cap="none" spc="0" normalizeH="0" baseline="0" noProof="0" dirty="0">
                <a:ln>
                  <a:noFill/>
                </a:ln>
                <a:solidFill>
                  <a:srgbClr val="4F81BD"/>
                </a:solidFill>
                <a:effectLst/>
                <a:uLnTx/>
                <a:uFillTx/>
                <a:latin typeface="Arial"/>
                <a:ea typeface="+mn-ea"/>
                <a:cs typeface="+mn-cs"/>
              </a:rPr>
              <a:t>5. januar 2026</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200" b="0" i="0" u="none" strike="noStrike" kern="1200" cap="none" spc="0" normalizeH="0" baseline="0" noProof="0" dirty="0">
                <a:ln>
                  <a:noFill/>
                </a:ln>
                <a:solidFill>
                  <a:srgbClr val="4F81BD"/>
                </a:solidFill>
                <a:effectLst/>
                <a:uLnTx/>
                <a:uFillTx/>
                <a:latin typeface="Arial"/>
                <a:ea typeface="+mn-ea"/>
                <a:cs typeface="+mn-cs"/>
              </a:rPr>
              <a:t>Za nove stavbe</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200" b="0" i="0" u="none" strike="noStrike" kern="1200" cap="none" spc="0" normalizeH="0" baseline="0" noProof="0" dirty="0">
                <a:ln>
                  <a:noFill/>
                </a:ln>
                <a:solidFill>
                  <a:srgbClr val="4F81BD"/>
                </a:solidFill>
                <a:effectLst/>
                <a:uLnTx/>
                <a:uFillTx/>
                <a:latin typeface="Arial"/>
                <a:ea typeface="+mn-ea"/>
                <a:cs typeface="+mn-cs"/>
              </a:rPr>
              <a:t>Določitev gradbene parcele obstoječim stavbam</a:t>
            </a:r>
          </a:p>
        </p:txBody>
      </p:sp>
    </p:spTree>
    <p:extLst>
      <p:ext uri="{BB962C8B-B14F-4D97-AF65-F5344CB8AC3E}">
        <p14:creationId xmlns:p14="http://schemas.microsoft.com/office/powerpoint/2010/main" val="18964953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EA235-E8D7-1F1E-46EC-94373FA0CF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98E00D-B904-5E17-8988-2682D4785506}"/>
              </a:ext>
            </a:extLst>
          </p:cNvPr>
          <p:cNvSpPr txBox="1">
            <a:spLocks/>
          </p:cNvSpPr>
          <p:nvPr/>
        </p:nvSpPr>
        <p:spPr bwMode="auto">
          <a:xfrm>
            <a:off x="1884001" y="473396"/>
            <a:ext cx="8313938" cy="1129872"/>
          </a:xfrm>
          <a:prstGeom prst="rect">
            <a:avLst/>
          </a:prstGeom>
          <a:noFill/>
          <a:ln>
            <a:noFill/>
          </a:ln>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Gradbena parcela – spremembe ZUreP-3C</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sng"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190. člen - </a:t>
            </a:r>
            <a:r>
              <a:rPr kumimoji="0" lang="sl-SI" sz="2800" b="1" i="0" u="sng" strike="noStrike" kern="1200" cap="none" spc="0" normalizeH="0" baseline="0" noProof="0" dirty="0">
                <a:ln w="0"/>
                <a:solidFill>
                  <a:srgbClr val="FF0000"/>
                </a:solidFill>
                <a:effectLst/>
                <a:uLnTx/>
                <a:uFillTx/>
                <a:latin typeface="Calibri" panose="020F0502020204030204" pitchFamily="34" charset="0"/>
                <a:ea typeface="+mj-ea"/>
                <a:cs typeface="Calibri" panose="020F0502020204030204" pitchFamily="34" charset="0"/>
              </a:rPr>
              <a:t>usmeritve</a:t>
            </a:r>
            <a:endParaRPr kumimoji="0" lang="en-US" sz="2800" b="1" i="0" u="sng" strike="noStrike" kern="120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Označba mesta vsebine 2">
            <a:extLst>
              <a:ext uri="{FF2B5EF4-FFF2-40B4-BE49-F238E27FC236}">
                <a16:creationId xmlns:a16="http://schemas.microsoft.com/office/drawing/2014/main" id="{1ECB6528-2FBD-50D5-2540-59D59F88E755}"/>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4" name="PoljeZBesedilom 3">
            <a:extLst>
              <a:ext uri="{FF2B5EF4-FFF2-40B4-BE49-F238E27FC236}">
                <a16:creationId xmlns:a16="http://schemas.microsoft.com/office/drawing/2014/main" id="{1043F1AE-5770-884F-FB52-507CAB519EE5}"/>
              </a:ext>
            </a:extLst>
          </p:cNvPr>
          <p:cNvSpPr txBox="1"/>
          <p:nvPr/>
        </p:nvSpPr>
        <p:spPr>
          <a:xfrm>
            <a:off x="6096000" y="1603269"/>
            <a:ext cx="3993490" cy="1200329"/>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2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Ni skupne gradbene parcele za enostanovanjske stavbe</a:t>
            </a:r>
            <a:endParaRPr kumimoji="0" lang="sl-SI" sz="2800" b="0" i="0" u="none" strike="noStrike" kern="1200" cap="none" spc="0" normalizeH="0" baseline="0" noProof="0" dirty="0">
              <a:ln>
                <a:noFill/>
              </a:ln>
              <a:solidFill>
                <a:srgbClr val="4F81BD"/>
              </a:solidFill>
              <a:effectLst/>
              <a:uLnTx/>
              <a:uFillTx/>
              <a:latin typeface="Arial"/>
              <a:ea typeface="+mn-ea"/>
              <a:cs typeface="+mn-cs"/>
            </a:endParaRPr>
          </a:p>
        </p:txBody>
      </p:sp>
      <p:sp>
        <p:nvSpPr>
          <p:cNvPr id="8" name="PoljeZBesedilom 7">
            <a:extLst>
              <a:ext uri="{FF2B5EF4-FFF2-40B4-BE49-F238E27FC236}">
                <a16:creationId xmlns:a16="http://schemas.microsoft.com/office/drawing/2014/main" id="{6A5B9E88-3E4A-44F1-B045-655482BF6BE0}"/>
              </a:ext>
            </a:extLst>
          </p:cNvPr>
          <p:cNvSpPr txBox="1"/>
          <p:nvPr/>
        </p:nvSpPr>
        <p:spPr>
          <a:xfrm>
            <a:off x="1926875" y="1603269"/>
            <a:ext cx="3993491" cy="1200329"/>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2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Pri obstoječih stavbah gradbeno parcelo lahko deli cesta</a:t>
            </a:r>
            <a:endParaRPr kumimoji="0" lang="sl-SI" sz="2800" b="0" i="0" u="none" strike="noStrike" kern="1200" cap="none" spc="0" normalizeH="0" baseline="0" noProof="0" dirty="0">
              <a:ln>
                <a:noFill/>
              </a:ln>
              <a:solidFill>
                <a:srgbClr val="4F81BD"/>
              </a:solidFill>
              <a:effectLst/>
              <a:uLnTx/>
              <a:uFillTx/>
              <a:latin typeface="Arial"/>
              <a:ea typeface="+mn-ea"/>
              <a:cs typeface="+mn-cs"/>
            </a:endParaRPr>
          </a:p>
        </p:txBody>
      </p:sp>
      <p:pic>
        <p:nvPicPr>
          <p:cNvPr id="3" name="object 10">
            <a:extLst>
              <a:ext uri="{FF2B5EF4-FFF2-40B4-BE49-F238E27FC236}">
                <a16:creationId xmlns:a16="http://schemas.microsoft.com/office/drawing/2014/main" id="{DFC9A71E-C1BF-667E-8C91-DA735639DBF0}"/>
              </a:ext>
            </a:extLst>
          </p:cNvPr>
          <p:cNvPicPr/>
          <p:nvPr/>
        </p:nvPicPr>
        <p:blipFill>
          <a:blip r:embed="rId3" cstate="print"/>
          <a:srcRect l="50000" t="16661" r="1417" b="9317"/>
          <a:stretch/>
        </p:blipFill>
        <p:spPr>
          <a:xfrm>
            <a:off x="1926874" y="3058959"/>
            <a:ext cx="3271102" cy="3032315"/>
          </a:xfrm>
          <a:prstGeom prst="rect">
            <a:avLst/>
          </a:prstGeom>
        </p:spPr>
      </p:pic>
      <p:pic>
        <p:nvPicPr>
          <p:cNvPr id="6" name="object 11">
            <a:extLst>
              <a:ext uri="{FF2B5EF4-FFF2-40B4-BE49-F238E27FC236}">
                <a16:creationId xmlns:a16="http://schemas.microsoft.com/office/drawing/2014/main" id="{6E0A947F-D804-66F0-7EF9-39904999DA9C}"/>
              </a:ext>
            </a:extLst>
          </p:cNvPr>
          <p:cNvPicPr/>
          <p:nvPr/>
        </p:nvPicPr>
        <p:blipFill>
          <a:blip r:embed="rId4" cstate="print"/>
          <a:stretch>
            <a:fillRect/>
          </a:stretch>
        </p:blipFill>
        <p:spPr>
          <a:xfrm>
            <a:off x="6040970" y="3574413"/>
            <a:ext cx="4317476" cy="1295400"/>
          </a:xfrm>
          <a:prstGeom prst="rect">
            <a:avLst/>
          </a:prstGeom>
        </p:spPr>
      </p:pic>
    </p:spTree>
    <p:extLst>
      <p:ext uri="{BB962C8B-B14F-4D97-AF65-F5344CB8AC3E}">
        <p14:creationId xmlns:p14="http://schemas.microsoft.com/office/powerpoint/2010/main" val="28616254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01BC2-E774-FC01-19FF-003CC820F8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A79373-3800-CF44-6390-1CC5A7BDA865}"/>
              </a:ext>
            </a:extLst>
          </p:cNvPr>
          <p:cNvSpPr txBox="1">
            <a:spLocks/>
          </p:cNvSpPr>
          <p:nvPr/>
        </p:nvSpPr>
        <p:spPr bwMode="auto">
          <a:xfrm>
            <a:off x="1884001" y="473396"/>
            <a:ext cx="8313938" cy="1129872"/>
          </a:xfrm>
          <a:prstGeom prst="rect">
            <a:avLst/>
          </a:prstGeom>
          <a:noFill/>
          <a:ln>
            <a:noFill/>
          </a:ln>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Gradbena parcela – spremembe ZUreP-3C</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sng"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190. člen – </a:t>
            </a:r>
            <a:r>
              <a:rPr kumimoji="0" lang="sl-SI" sz="2800" b="1" i="0" u="sng" strike="noStrike" kern="1200" cap="none" spc="0" normalizeH="0" baseline="0" noProof="0" dirty="0">
                <a:ln w="0"/>
                <a:solidFill>
                  <a:srgbClr val="FF0000"/>
                </a:solidFill>
                <a:effectLst/>
                <a:uLnTx/>
                <a:uFillTx/>
                <a:latin typeface="Calibri" panose="020F0502020204030204" pitchFamily="34" charset="0"/>
                <a:ea typeface="+mj-ea"/>
                <a:cs typeface="Calibri" panose="020F0502020204030204" pitchFamily="34" charset="0"/>
              </a:rPr>
              <a:t>usmeritve in prilagoditve GZ-1B</a:t>
            </a:r>
            <a:endParaRPr kumimoji="0" lang="en-US" sz="2800" b="1" i="0" u="sng" strike="noStrike" kern="120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Označba mesta vsebine 2">
            <a:extLst>
              <a:ext uri="{FF2B5EF4-FFF2-40B4-BE49-F238E27FC236}">
                <a16:creationId xmlns:a16="http://schemas.microsoft.com/office/drawing/2014/main" id="{81AB3951-6839-0738-1AE5-F4A61ECB2570}"/>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4" name="PoljeZBesedilom 3">
            <a:extLst>
              <a:ext uri="{FF2B5EF4-FFF2-40B4-BE49-F238E27FC236}">
                <a16:creationId xmlns:a16="http://schemas.microsoft.com/office/drawing/2014/main" id="{B51572C7-A8D6-DF9F-0993-7F05C91D58B6}"/>
              </a:ext>
            </a:extLst>
          </p:cNvPr>
          <p:cNvSpPr txBox="1"/>
          <p:nvPr/>
        </p:nvSpPr>
        <p:spPr>
          <a:xfrm>
            <a:off x="6206064" y="1603268"/>
            <a:ext cx="3993490" cy="144655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0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GP </a:t>
            </a:r>
            <a:r>
              <a:rPr kumimoji="0" lang="sl-SI" sz="2000" b="0"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se določa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objektom na kmetijskih zemljiščih, ki se načrtujejo z OPPN, skladno s 3.ea členom ZKZ</a:t>
            </a:r>
            <a:r>
              <a:rPr kumimoji="0" lang="sl-SI" sz="20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a:t>
            </a:r>
            <a:endParaRPr kumimoji="0" lang="sl-SI" sz="2000" b="0" i="0" u="none" strike="noStrike" kern="1200" cap="none" spc="0" normalizeH="0" baseline="0" noProof="0" dirty="0">
              <a:ln>
                <a:noFill/>
              </a:ln>
              <a:solidFill>
                <a:srgbClr val="4F81BD"/>
              </a:solidFill>
              <a:effectLst/>
              <a:uLnTx/>
              <a:uFillTx/>
              <a:latin typeface="Arial"/>
              <a:ea typeface="+mn-ea"/>
              <a:cs typeface="+mn-cs"/>
            </a:endParaRPr>
          </a:p>
        </p:txBody>
      </p:sp>
      <p:sp>
        <p:nvSpPr>
          <p:cNvPr id="8" name="PoljeZBesedilom 7">
            <a:extLst>
              <a:ext uri="{FF2B5EF4-FFF2-40B4-BE49-F238E27FC236}">
                <a16:creationId xmlns:a16="http://schemas.microsoft.com/office/drawing/2014/main" id="{3D77E494-8AF2-7340-B9F1-A1A5FF71069E}"/>
              </a:ext>
            </a:extLst>
          </p:cNvPr>
          <p:cNvSpPr txBox="1"/>
          <p:nvPr/>
        </p:nvSpPr>
        <p:spPr>
          <a:xfrm>
            <a:off x="1926874" y="1603269"/>
            <a:ext cx="4059064" cy="2062103"/>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Pri rekonstrukcijah, prizidavah ali spremembi namembnosti, kjer GZ-1B, za nadzemne dele stavbe, določa posebne oblike izkazovanja pravice graditi, se GP </a:t>
            </a:r>
            <a:r>
              <a:rPr kumimoji="0" lang="sl-SI" sz="2000" b="0"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ne določa</a:t>
            </a:r>
            <a:endParaRPr kumimoji="0" lang="sl-SI" sz="2000" b="1" i="0" u="none" strike="noStrike" kern="1200" cap="none" spc="0" normalizeH="0" baseline="0" noProof="0" dirty="0">
              <a:ln>
                <a:noFill/>
              </a:ln>
              <a:solidFill>
                <a:srgbClr val="FF0000"/>
              </a:solidFill>
              <a:effectLst/>
              <a:uLnTx/>
              <a:uFillTx/>
              <a:latin typeface="Arial"/>
              <a:ea typeface="+mn-ea"/>
              <a:cs typeface="+mn-cs"/>
            </a:endParaRPr>
          </a:p>
        </p:txBody>
      </p:sp>
      <p:pic>
        <p:nvPicPr>
          <p:cNvPr id="7" name="Slika 6">
            <a:extLst>
              <a:ext uri="{FF2B5EF4-FFF2-40B4-BE49-F238E27FC236}">
                <a16:creationId xmlns:a16="http://schemas.microsoft.com/office/drawing/2014/main" id="{C53FF6C3-0DD6-767D-D304-768DC5ED74A5}"/>
              </a:ext>
            </a:extLst>
          </p:cNvPr>
          <p:cNvPicPr>
            <a:picLocks noChangeAspect="1"/>
          </p:cNvPicPr>
          <p:nvPr/>
        </p:nvPicPr>
        <p:blipFill>
          <a:blip r:embed="rId3"/>
          <a:stretch>
            <a:fillRect/>
          </a:stretch>
        </p:blipFill>
        <p:spPr>
          <a:xfrm>
            <a:off x="2895160" y="3550735"/>
            <a:ext cx="2097206" cy="2651990"/>
          </a:xfrm>
          <a:prstGeom prst="rect">
            <a:avLst/>
          </a:prstGeom>
        </p:spPr>
      </p:pic>
      <p:sp>
        <p:nvSpPr>
          <p:cNvPr id="9" name="PoljeZBesedilom 8">
            <a:extLst>
              <a:ext uri="{FF2B5EF4-FFF2-40B4-BE49-F238E27FC236}">
                <a16:creationId xmlns:a16="http://schemas.microsoft.com/office/drawing/2014/main" id="{BA8D1271-1147-613C-D79E-DCFBE76CBB93}"/>
              </a:ext>
            </a:extLst>
          </p:cNvPr>
          <p:cNvSpPr txBox="1"/>
          <p:nvPr/>
        </p:nvSpPr>
        <p:spPr>
          <a:xfrm>
            <a:off x="6206064" y="3805287"/>
            <a:ext cx="3993490" cy="236988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0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GP se določi v postopku izdaje uporabnega dovoljenja.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Pred izdajo uporabnega dovoljenja morajo biti vse sestavine GP ureje in vpisane v kataster nepremičnin in zemljiško knjigo.</a:t>
            </a:r>
            <a:endParaRPr kumimoji="0" lang="sl-SI" sz="2000" b="0" i="0" u="none" strike="noStrike" kern="1200" cap="none" spc="0" normalizeH="0" baseline="0" noProof="0" dirty="0">
              <a:ln>
                <a:noFill/>
              </a:ln>
              <a:solidFill>
                <a:srgbClr val="4F81BD"/>
              </a:solidFill>
              <a:effectLst/>
              <a:uLnTx/>
              <a:uFillTx/>
              <a:latin typeface="Arial"/>
              <a:ea typeface="+mn-ea"/>
              <a:cs typeface="+mn-cs"/>
            </a:endParaRPr>
          </a:p>
        </p:txBody>
      </p:sp>
    </p:spTree>
    <p:extLst>
      <p:ext uri="{BB962C8B-B14F-4D97-AF65-F5344CB8AC3E}">
        <p14:creationId xmlns:p14="http://schemas.microsoft.com/office/powerpoint/2010/main" val="16112244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5C795-733E-74D6-B8FB-9633A22327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9003D-C676-D414-E7C0-0D2A18D61FE1}"/>
              </a:ext>
            </a:extLst>
          </p:cNvPr>
          <p:cNvSpPr txBox="1">
            <a:spLocks/>
          </p:cNvSpPr>
          <p:nvPr/>
        </p:nvSpPr>
        <p:spPr bwMode="auto">
          <a:xfrm>
            <a:off x="1884002" y="809179"/>
            <a:ext cx="8313938" cy="1129872"/>
          </a:xfrm>
          <a:prstGeom prst="rect">
            <a:avLst/>
          </a:prstGeom>
          <a:noFill/>
          <a:ln>
            <a:noFill/>
          </a:ln>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Gradbena parcela – spremembe ZUreP-3C</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sng"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191. člen - </a:t>
            </a:r>
            <a:r>
              <a:rPr kumimoji="0" lang="sl-SI" sz="2800" b="1" i="0" u="sng" strike="noStrike" kern="1200" cap="none" spc="0" normalizeH="0" baseline="0" noProof="0" dirty="0">
                <a:ln w="0"/>
                <a:solidFill>
                  <a:srgbClr val="FF0000"/>
                </a:solidFill>
                <a:effectLst/>
                <a:uLnTx/>
                <a:uFillTx/>
                <a:latin typeface="Calibri" panose="020F0502020204030204" pitchFamily="34" charset="0"/>
                <a:ea typeface="+mj-ea"/>
                <a:cs typeface="Calibri" panose="020F0502020204030204" pitchFamily="34" charset="0"/>
              </a:rPr>
              <a:t>izjeme</a:t>
            </a:r>
            <a:endParaRPr kumimoji="0" lang="en-US" sz="2800" b="1" i="0" u="sng" strike="noStrike" kern="120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Označba mesta vsebine 2">
            <a:extLst>
              <a:ext uri="{FF2B5EF4-FFF2-40B4-BE49-F238E27FC236}">
                <a16:creationId xmlns:a16="http://schemas.microsoft.com/office/drawing/2014/main" id="{153D535A-A296-051B-8523-F08E26F80BD6}"/>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4" name="PoljeZBesedilom 3">
            <a:extLst>
              <a:ext uri="{FF2B5EF4-FFF2-40B4-BE49-F238E27FC236}">
                <a16:creationId xmlns:a16="http://schemas.microsoft.com/office/drawing/2014/main" id="{647C721A-D550-E651-19A3-998A9DA86214}"/>
              </a:ext>
            </a:extLst>
          </p:cNvPr>
          <p:cNvSpPr txBox="1"/>
          <p:nvPr/>
        </p:nvSpPr>
        <p:spPr>
          <a:xfrm>
            <a:off x="1926875" y="3660067"/>
            <a:ext cx="8271065" cy="1138773"/>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0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V postopkih izdaje uporabnega dovoljenja za obstoječe stavbe (poenostavljene oblike izdaje uporabnega dovoljenja po GZ-1), </a:t>
            </a:r>
            <a:r>
              <a:rPr kumimoji="0" lang="sl-SI" sz="2000" b="0"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se ne določa identifikator GP in vpis v uradne evidence</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a:t>
            </a:r>
            <a:endParaRPr kumimoji="0" lang="sl-SI" sz="2000" b="0" i="0" u="none" strike="noStrike" kern="1200" cap="none" spc="0" normalizeH="0" baseline="0" noProof="0" dirty="0">
              <a:ln>
                <a:noFill/>
              </a:ln>
              <a:solidFill>
                <a:srgbClr val="4F81BD"/>
              </a:solidFill>
              <a:effectLst/>
              <a:uLnTx/>
              <a:uFillTx/>
              <a:latin typeface="Arial"/>
              <a:ea typeface="+mn-ea"/>
              <a:cs typeface="+mn-cs"/>
            </a:endParaRPr>
          </a:p>
        </p:txBody>
      </p:sp>
      <p:sp>
        <p:nvSpPr>
          <p:cNvPr id="8" name="PoljeZBesedilom 7">
            <a:extLst>
              <a:ext uri="{FF2B5EF4-FFF2-40B4-BE49-F238E27FC236}">
                <a16:creationId xmlns:a16="http://schemas.microsoft.com/office/drawing/2014/main" id="{C45E1B5F-90C9-8FDE-6BC4-315E951473D1}"/>
              </a:ext>
            </a:extLst>
          </p:cNvPr>
          <p:cNvSpPr txBox="1"/>
          <p:nvPr/>
        </p:nvSpPr>
        <p:spPr>
          <a:xfrm>
            <a:off x="1926874" y="1908392"/>
            <a:ext cx="8271065" cy="144655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Za stavbe, ki so pridobile gradbeno dovoljenje pred 1. januarjem 2026, se za sestavino GP šteje tudi stavbna pravica ali služnostna pravica (ne zahtevamo območje stavbne pravice ali območje stvarne služnosti).</a:t>
            </a:r>
            <a:endParaRPr kumimoji="0" lang="sl-SI" sz="2000" b="1" i="0" u="none" strike="noStrike" kern="1200" cap="none" spc="0" normalizeH="0" baseline="0" noProof="0" dirty="0">
              <a:ln>
                <a:noFill/>
              </a:ln>
              <a:solidFill>
                <a:srgbClr val="FF0000"/>
              </a:solidFill>
              <a:effectLst/>
              <a:uLnTx/>
              <a:uFillTx/>
              <a:latin typeface="Arial"/>
              <a:ea typeface="+mn-ea"/>
              <a:cs typeface="+mn-cs"/>
            </a:endParaRPr>
          </a:p>
        </p:txBody>
      </p:sp>
    </p:spTree>
    <p:extLst>
      <p:ext uri="{BB962C8B-B14F-4D97-AF65-F5344CB8AC3E}">
        <p14:creationId xmlns:p14="http://schemas.microsoft.com/office/powerpoint/2010/main" val="35313221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B563D-4756-BC1A-B555-8A160FECF07C}"/>
            </a:ext>
          </a:extLst>
        </p:cNvPr>
        <p:cNvGrpSpPr/>
        <p:nvPr/>
      </p:nvGrpSpPr>
      <p:grpSpPr>
        <a:xfrm>
          <a:off x="0" y="0"/>
          <a:ext cx="0" cy="0"/>
          <a:chOff x="0" y="0"/>
          <a:chExt cx="0" cy="0"/>
        </a:xfrm>
      </p:grpSpPr>
      <p:sp>
        <p:nvSpPr>
          <p:cNvPr id="5" name="Označba mesta vsebine 2">
            <a:extLst>
              <a:ext uri="{FF2B5EF4-FFF2-40B4-BE49-F238E27FC236}">
                <a16:creationId xmlns:a16="http://schemas.microsoft.com/office/drawing/2014/main" id="{DA10CFBB-C84A-A39F-6DEE-B711F7906DA2}"/>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8" name="PoljeZBesedilom 7">
            <a:extLst>
              <a:ext uri="{FF2B5EF4-FFF2-40B4-BE49-F238E27FC236}">
                <a16:creationId xmlns:a16="http://schemas.microsoft.com/office/drawing/2014/main" id="{F2F79D53-4077-03C2-1742-E375AF4E8468}"/>
              </a:ext>
            </a:extLst>
          </p:cNvPr>
          <p:cNvSpPr txBox="1"/>
          <p:nvPr/>
        </p:nvSpPr>
        <p:spPr>
          <a:xfrm>
            <a:off x="1884000" y="2081680"/>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Če je GP sestavljena iz 2 ali več sestavin, se jo zaznamuje v zemljiški knjigi.</a:t>
            </a:r>
            <a:endParaRPr kumimoji="0" lang="sl-SI" sz="2000" b="0" i="0" u="none" strike="noStrike" kern="1200" cap="none" spc="0" normalizeH="0" baseline="0" noProof="0" dirty="0">
              <a:ln>
                <a:noFill/>
              </a:ln>
              <a:solidFill>
                <a:srgbClr val="FF0000"/>
              </a:solidFill>
              <a:effectLst/>
              <a:uLnTx/>
              <a:uFillTx/>
              <a:latin typeface="Arial"/>
              <a:ea typeface="+mn-ea"/>
              <a:cs typeface="+mn-cs"/>
            </a:endParaRPr>
          </a:p>
        </p:txBody>
      </p:sp>
      <p:sp>
        <p:nvSpPr>
          <p:cNvPr id="3" name="PoljeZBesedilom 2">
            <a:extLst>
              <a:ext uri="{FF2B5EF4-FFF2-40B4-BE49-F238E27FC236}">
                <a16:creationId xmlns:a16="http://schemas.microsoft.com/office/drawing/2014/main" id="{0A722414-3BF0-26E4-FA58-C86AE0568768}"/>
              </a:ext>
            </a:extLst>
          </p:cNvPr>
          <p:cNvSpPr txBox="1"/>
          <p:nvPr/>
        </p:nvSpPr>
        <p:spPr>
          <a:xfrm>
            <a:off x="1905438" y="3013502"/>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Zaznamba se izvede na podlagi </a:t>
            </a:r>
            <a:r>
              <a:rPr kumimoji="0" lang="sl-SI" sz="2000" b="0"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obvestila upravnega organa</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ki je izdal uporabno dovoljenje.</a:t>
            </a:r>
          </a:p>
        </p:txBody>
      </p:sp>
      <p:sp>
        <p:nvSpPr>
          <p:cNvPr id="6" name="PoljeZBesedilom 5">
            <a:extLst>
              <a:ext uri="{FF2B5EF4-FFF2-40B4-BE49-F238E27FC236}">
                <a16:creationId xmlns:a16="http://schemas.microsoft.com/office/drawing/2014/main" id="{A1BEBB9F-98C0-D94B-1DFD-305721BEA5E4}"/>
              </a:ext>
            </a:extLst>
          </p:cNvPr>
          <p:cNvSpPr txBox="1"/>
          <p:nvPr/>
        </p:nvSpPr>
        <p:spPr>
          <a:xfrm>
            <a:off x="1926874" y="3983678"/>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Upravni organ mora obvestilo poslati zemljiškoknjižnemu sodišču v 8 dneh po pravnomočnosti uporabnega dovoljenja.</a:t>
            </a:r>
          </a:p>
        </p:txBody>
      </p:sp>
      <p:sp>
        <p:nvSpPr>
          <p:cNvPr id="7" name="PoljeZBesedilom 6">
            <a:extLst>
              <a:ext uri="{FF2B5EF4-FFF2-40B4-BE49-F238E27FC236}">
                <a16:creationId xmlns:a16="http://schemas.microsoft.com/office/drawing/2014/main" id="{71EA3492-66B7-9BEA-A392-589F94287742}"/>
              </a:ext>
            </a:extLst>
          </p:cNvPr>
          <p:cNvSpPr txBox="1"/>
          <p:nvPr/>
        </p:nvSpPr>
        <p:spPr>
          <a:xfrm>
            <a:off x="1960468" y="4877146"/>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Enak postopek je pri določanju GP obstoječi stavbi ali spremembi GP.</a:t>
            </a:r>
          </a:p>
        </p:txBody>
      </p:sp>
      <p:sp>
        <p:nvSpPr>
          <p:cNvPr id="4" name="Title 1">
            <a:extLst>
              <a:ext uri="{FF2B5EF4-FFF2-40B4-BE49-F238E27FC236}">
                <a16:creationId xmlns:a16="http://schemas.microsoft.com/office/drawing/2014/main" id="{6AD2D690-3FEC-B790-92EF-58B7955D1920}"/>
              </a:ext>
            </a:extLst>
          </p:cNvPr>
          <p:cNvSpPr txBox="1">
            <a:spLocks/>
          </p:cNvSpPr>
          <p:nvPr/>
        </p:nvSpPr>
        <p:spPr bwMode="auto">
          <a:xfrm>
            <a:off x="1883999" y="806447"/>
            <a:ext cx="8313938" cy="1374258"/>
          </a:xfrm>
          <a:prstGeom prst="rect">
            <a:avLst/>
          </a:prstGeom>
          <a:noFill/>
          <a:ln>
            <a:noFill/>
          </a:ln>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Gradbena parcela – spremembe ZUreP-3C</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sng"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191.a člen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sng" strike="noStrike" kern="1200" cap="none" spc="0" normalizeH="0" baseline="0" noProof="0" dirty="0">
                <a:ln w="0"/>
                <a:solidFill>
                  <a:srgbClr val="FF0000"/>
                </a:solidFill>
                <a:effectLst/>
                <a:uLnTx/>
                <a:uFillTx/>
                <a:latin typeface="Calibri" panose="020F0502020204030204" pitchFamily="34" charset="0"/>
                <a:ea typeface="+mj-ea"/>
                <a:cs typeface="Calibri" panose="020F0502020204030204" pitchFamily="34" charset="0"/>
              </a:rPr>
              <a:t>zaznamba GP v zemljiški knjigi</a:t>
            </a:r>
            <a:endParaRPr kumimoji="0" lang="sl-SI" sz="2800" b="1" i="0" u="sng" strike="noStrike" kern="1200" cap="none" spc="0" normalizeH="0" baseline="0" noProof="0" dirty="0">
              <a:ln w="0"/>
              <a:solidFill>
                <a:srgbClr val="000000"/>
              </a:solidFill>
              <a:effectLst/>
              <a:uLnTx/>
              <a:uFillTx/>
              <a:latin typeface="Calibri" panose="020F0502020204030204" pitchFamily="34" charset="0"/>
              <a:ea typeface="+mj-ea"/>
              <a:cs typeface="Calibri" panose="020F0502020204030204" pitchFamily="34" charset="0"/>
            </a:endParaRPr>
          </a:p>
        </p:txBody>
      </p:sp>
    </p:spTree>
    <p:extLst>
      <p:ext uri="{BB962C8B-B14F-4D97-AF65-F5344CB8AC3E}">
        <p14:creationId xmlns:p14="http://schemas.microsoft.com/office/powerpoint/2010/main" val="8070120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11F11-4867-7FE5-166A-4FB9D7D702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6BB02D-7270-FD44-5FB2-FF90E4479B9A}"/>
              </a:ext>
            </a:extLst>
          </p:cNvPr>
          <p:cNvSpPr txBox="1">
            <a:spLocks/>
          </p:cNvSpPr>
          <p:nvPr/>
        </p:nvSpPr>
        <p:spPr bwMode="auto">
          <a:xfrm>
            <a:off x="1917595" y="963762"/>
            <a:ext cx="8313938" cy="1440245"/>
          </a:xfrm>
          <a:prstGeom prst="rect">
            <a:avLst/>
          </a:prstGeom>
          <a:noFill/>
          <a:ln>
            <a:noFill/>
          </a:ln>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Gradbena parcela – spremembe ZUreP-3C</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sng"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192. člen</a:t>
            </a:r>
            <a:endParaRPr kumimoji="0" lang="sl-SI" sz="2800" b="1" i="0" u="sng" strike="noStrike" kern="1200" cap="none" spc="0" normalizeH="0" baseline="0" noProof="0" dirty="0">
              <a:ln w="0"/>
              <a:solidFill>
                <a:srgbClr val="000000"/>
              </a:solidFill>
              <a:effectLst/>
              <a:uLnTx/>
              <a:uFillTx/>
              <a:latin typeface="Calibri" panose="020F0502020204030204" pitchFamily="34" charset="0"/>
              <a:ea typeface="+mj-ea"/>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sng" strike="noStrike" kern="1200" cap="none" spc="0" normalizeH="0" baseline="0" noProof="0" dirty="0">
                <a:ln w="0"/>
                <a:solidFill>
                  <a:srgbClr val="FF0000"/>
                </a:solidFill>
                <a:effectLst/>
                <a:uLnTx/>
                <a:uFillTx/>
                <a:latin typeface="Calibri" panose="020F0502020204030204" pitchFamily="34" charset="0"/>
                <a:ea typeface="+mj-ea"/>
                <a:cs typeface="Calibri" panose="020F0502020204030204" pitchFamily="34" charset="0"/>
              </a:rPr>
              <a:t>pravni promet z GP</a:t>
            </a:r>
          </a:p>
        </p:txBody>
      </p:sp>
      <p:sp>
        <p:nvSpPr>
          <p:cNvPr id="5" name="Označba mesta vsebine 2">
            <a:extLst>
              <a:ext uri="{FF2B5EF4-FFF2-40B4-BE49-F238E27FC236}">
                <a16:creationId xmlns:a16="http://schemas.microsoft.com/office/drawing/2014/main" id="{7DB2451B-75BD-C61F-884C-50F169F3AE87}"/>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8" name="PoljeZBesedilom 7">
            <a:extLst>
              <a:ext uri="{FF2B5EF4-FFF2-40B4-BE49-F238E27FC236}">
                <a16:creationId xmlns:a16="http://schemas.microsoft.com/office/drawing/2014/main" id="{30622D66-CF1E-2C59-DDF9-7178119F9DC6}"/>
              </a:ext>
            </a:extLst>
          </p:cNvPr>
          <p:cNvSpPr txBox="1"/>
          <p:nvPr/>
        </p:nvSpPr>
        <p:spPr>
          <a:xfrm>
            <a:off x="1883998" y="2603092"/>
            <a:ext cx="8271065" cy="52322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Pravni promet z GP je mogoč le, če se prenašajo vse sestavine GP. </a:t>
            </a:r>
            <a:endParaRPr kumimoji="0" lang="sl-SI" sz="2000" b="0" i="0" u="none" strike="noStrike" kern="1200" cap="none" spc="0" normalizeH="0" baseline="0" noProof="0" dirty="0">
              <a:ln>
                <a:noFill/>
              </a:ln>
              <a:solidFill>
                <a:srgbClr val="FF0000"/>
              </a:solidFill>
              <a:effectLst/>
              <a:uLnTx/>
              <a:uFillTx/>
              <a:latin typeface="Arial"/>
              <a:ea typeface="+mn-ea"/>
              <a:cs typeface="+mn-cs"/>
            </a:endParaRPr>
          </a:p>
        </p:txBody>
      </p:sp>
      <p:sp>
        <p:nvSpPr>
          <p:cNvPr id="6" name="PoljeZBesedilom 5">
            <a:extLst>
              <a:ext uri="{FF2B5EF4-FFF2-40B4-BE49-F238E27FC236}">
                <a16:creationId xmlns:a16="http://schemas.microsoft.com/office/drawing/2014/main" id="{23170042-0BC7-AE0B-2CAF-1B4EC56F88F5}"/>
              </a:ext>
            </a:extLst>
          </p:cNvPr>
          <p:cNvSpPr txBox="1"/>
          <p:nvPr/>
        </p:nvSpPr>
        <p:spPr>
          <a:xfrm>
            <a:off x="1884001" y="3568231"/>
            <a:ext cx="8271065" cy="52322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Olajšan prenos GP pri etažni lastnini</a:t>
            </a:r>
            <a:r>
              <a:rPr kumimoji="0" lang="sl-SI" sz="20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a:t>
            </a:r>
            <a:endPar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endParaRPr>
          </a:p>
        </p:txBody>
      </p:sp>
    </p:spTree>
    <p:extLst>
      <p:ext uri="{BB962C8B-B14F-4D97-AF65-F5344CB8AC3E}">
        <p14:creationId xmlns:p14="http://schemas.microsoft.com/office/powerpoint/2010/main" val="373252592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B6E17-AF4C-ACBE-0A78-C0CCA8C2D6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D82BCD-A61B-F6A8-DEC0-BAF346728CBA}"/>
              </a:ext>
            </a:extLst>
          </p:cNvPr>
          <p:cNvSpPr txBox="1">
            <a:spLocks/>
          </p:cNvSpPr>
          <p:nvPr/>
        </p:nvSpPr>
        <p:spPr bwMode="auto">
          <a:xfrm>
            <a:off x="1884001" y="847841"/>
            <a:ext cx="8313938" cy="1034894"/>
          </a:xfrm>
          <a:prstGeom prst="rect">
            <a:avLst/>
          </a:prstGeom>
          <a:noFill/>
          <a:ln>
            <a:noFill/>
          </a:ln>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Gradbena parcela – spremembe ZUreP-3C</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sng"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194. člen</a:t>
            </a:r>
            <a:r>
              <a:rPr kumimoji="0" lang="sl-SI" sz="2800" b="1" i="0" u="sng" strike="noStrike" kern="1200" cap="none" spc="0" normalizeH="0" baseline="0" noProof="0" dirty="0">
                <a:ln w="0"/>
                <a:solidFill>
                  <a:srgbClr val="0070C0"/>
                </a:solidFill>
                <a:effectLst/>
                <a:uLnTx/>
                <a:uFillTx/>
                <a:latin typeface="Calibri" panose="020F0502020204030204" pitchFamily="34" charset="0"/>
                <a:ea typeface="+mj-ea"/>
                <a:cs typeface="Calibri" panose="020F0502020204030204" pitchFamily="34" charset="0"/>
              </a:rPr>
              <a:t> - </a:t>
            </a:r>
            <a:r>
              <a:rPr kumimoji="0" lang="sl-SI" sz="2800" b="1" i="0" u="sng" strike="noStrike" kern="1200" cap="none" spc="0" normalizeH="0" baseline="0" noProof="0" dirty="0">
                <a:ln w="0"/>
                <a:solidFill>
                  <a:srgbClr val="FF0000"/>
                </a:solidFill>
                <a:effectLst/>
                <a:uLnTx/>
                <a:uFillTx/>
                <a:latin typeface="Calibri" panose="020F0502020204030204" pitchFamily="34" charset="0"/>
                <a:ea typeface="+mj-ea"/>
                <a:cs typeface="Calibri" panose="020F0502020204030204" pitchFamily="34" charset="0"/>
              </a:rPr>
              <a:t>sprememba GP</a:t>
            </a:r>
          </a:p>
        </p:txBody>
      </p:sp>
      <p:sp>
        <p:nvSpPr>
          <p:cNvPr id="5" name="Označba mesta vsebine 2">
            <a:extLst>
              <a:ext uri="{FF2B5EF4-FFF2-40B4-BE49-F238E27FC236}">
                <a16:creationId xmlns:a16="http://schemas.microsoft.com/office/drawing/2014/main" id="{61EBCA15-2107-5C68-9BE4-6F6723B50B70}"/>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8" name="PoljeZBesedilom 7">
            <a:extLst>
              <a:ext uri="{FF2B5EF4-FFF2-40B4-BE49-F238E27FC236}">
                <a16:creationId xmlns:a16="http://schemas.microsoft.com/office/drawing/2014/main" id="{5D529BCA-194D-F3DB-4547-84FF25A09F41}"/>
              </a:ext>
            </a:extLst>
          </p:cNvPr>
          <p:cNvSpPr txBox="1"/>
          <p:nvPr/>
        </p:nvSpPr>
        <p:spPr>
          <a:xfrm>
            <a:off x="1884002" y="1668545"/>
            <a:ext cx="8271065" cy="1138773"/>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Sprememba GP pomeni zmanjšanje, povečanje ali preoblikovanje obstoječe GP na način, da se GP doda ali odvzame ena ali več sestavin GP - </a:t>
            </a:r>
            <a:r>
              <a:rPr kumimoji="0" lang="sl-SI" sz="2000" b="0"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(„princip lego kock“).</a:t>
            </a:r>
            <a:endParaRPr kumimoji="0" lang="sl-SI" sz="2000" b="0" i="0" u="none" strike="noStrike" kern="1200" cap="none" spc="0" normalizeH="0" baseline="0" noProof="0" dirty="0">
              <a:ln>
                <a:noFill/>
              </a:ln>
              <a:solidFill>
                <a:srgbClr val="FF0000"/>
              </a:solidFill>
              <a:effectLst/>
              <a:uLnTx/>
              <a:uFillTx/>
              <a:latin typeface="Arial"/>
              <a:ea typeface="+mn-ea"/>
              <a:cs typeface="+mn-cs"/>
            </a:endParaRPr>
          </a:p>
        </p:txBody>
      </p:sp>
      <p:sp>
        <p:nvSpPr>
          <p:cNvPr id="6" name="PoljeZBesedilom 5">
            <a:extLst>
              <a:ext uri="{FF2B5EF4-FFF2-40B4-BE49-F238E27FC236}">
                <a16:creationId xmlns:a16="http://schemas.microsoft.com/office/drawing/2014/main" id="{FBCE9769-82FA-DD46-3087-E2559AC3C259}"/>
              </a:ext>
            </a:extLst>
          </p:cNvPr>
          <p:cNvSpPr txBox="1"/>
          <p:nvPr/>
        </p:nvSpPr>
        <p:spPr>
          <a:xfrm>
            <a:off x="1883999" y="3091396"/>
            <a:ext cx="4457099" cy="3293209"/>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Kaj ne šteje za spremembo GP:</a:t>
            </a:r>
          </a:p>
          <a:p>
            <a:pPr marL="800100" marR="0" lvl="1"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katastrski postopki delitve, združitve ali preurejanja parcel znotraj oboda gradbene parcele;</a:t>
            </a:r>
          </a:p>
          <a:p>
            <a:pPr marL="800100" marR="0" lvl="1"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ureditev meje parcele na obodu GP;</a:t>
            </a:r>
          </a:p>
          <a:p>
            <a:pPr marL="800100" marR="0" lvl="1"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„pretvorba“ stavbne pravice v lastništvo na celotni parceli.</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endParaRPr>
          </a:p>
        </p:txBody>
      </p:sp>
      <p:sp>
        <p:nvSpPr>
          <p:cNvPr id="4" name="Pravokotnik 3">
            <a:extLst>
              <a:ext uri="{FF2B5EF4-FFF2-40B4-BE49-F238E27FC236}">
                <a16:creationId xmlns:a16="http://schemas.microsoft.com/office/drawing/2014/main" id="{B37DE44F-66A9-FE5C-5B0C-B8ADA13F840C}"/>
              </a:ext>
            </a:extLst>
          </p:cNvPr>
          <p:cNvSpPr/>
          <p:nvPr/>
        </p:nvSpPr>
        <p:spPr>
          <a:xfrm>
            <a:off x="6718236" y="3610467"/>
            <a:ext cx="1168924" cy="1018095"/>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Pravokotnik 8">
            <a:extLst>
              <a:ext uri="{FF2B5EF4-FFF2-40B4-BE49-F238E27FC236}">
                <a16:creationId xmlns:a16="http://schemas.microsoft.com/office/drawing/2014/main" id="{2CBEF3BE-CE98-4497-A616-EED6A2638DBE}"/>
              </a:ext>
            </a:extLst>
          </p:cNvPr>
          <p:cNvSpPr/>
          <p:nvPr/>
        </p:nvSpPr>
        <p:spPr>
          <a:xfrm>
            <a:off x="8536719" y="3602611"/>
            <a:ext cx="1168924" cy="1018095"/>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13" name="Raven povezovalnik 12">
            <a:extLst>
              <a:ext uri="{FF2B5EF4-FFF2-40B4-BE49-F238E27FC236}">
                <a16:creationId xmlns:a16="http://schemas.microsoft.com/office/drawing/2014/main" id="{3BAB4B42-F66A-60CC-9785-39C2C678EF34}"/>
              </a:ext>
            </a:extLst>
          </p:cNvPr>
          <p:cNvCxnSpPr>
            <a:stCxn id="9" idx="1"/>
          </p:cNvCxnSpPr>
          <p:nvPr/>
        </p:nvCxnSpPr>
        <p:spPr>
          <a:xfrm>
            <a:off x="8536720" y="4111659"/>
            <a:ext cx="575925" cy="7855"/>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Raven povezovalnik 14">
            <a:extLst>
              <a:ext uri="{FF2B5EF4-FFF2-40B4-BE49-F238E27FC236}">
                <a16:creationId xmlns:a16="http://schemas.microsoft.com/office/drawing/2014/main" id="{5CE39595-9242-9CBE-26D6-8F43CBE67F69}"/>
              </a:ext>
            </a:extLst>
          </p:cNvPr>
          <p:cNvCxnSpPr>
            <a:endCxn id="9" idx="2"/>
          </p:cNvCxnSpPr>
          <p:nvPr/>
        </p:nvCxnSpPr>
        <p:spPr>
          <a:xfrm>
            <a:off x="9121181" y="4119513"/>
            <a:ext cx="0" cy="501192"/>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ven povezovalnik 16">
            <a:extLst>
              <a:ext uri="{FF2B5EF4-FFF2-40B4-BE49-F238E27FC236}">
                <a16:creationId xmlns:a16="http://schemas.microsoft.com/office/drawing/2014/main" id="{6C7F7B6A-E467-0846-5CD7-F1E4225AF4BF}"/>
              </a:ext>
            </a:extLst>
          </p:cNvPr>
          <p:cNvCxnSpPr/>
          <p:nvPr/>
        </p:nvCxnSpPr>
        <p:spPr>
          <a:xfrm>
            <a:off x="8824681" y="4111657"/>
            <a:ext cx="0" cy="509048"/>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8" name="Puščica: desno 17">
            <a:extLst>
              <a:ext uri="{FF2B5EF4-FFF2-40B4-BE49-F238E27FC236}">
                <a16:creationId xmlns:a16="http://schemas.microsoft.com/office/drawing/2014/main" id="{0D7BEE35-5E91-B5A9-DD8D-33EEED2EAE7F}"/>
              </a:ext>
            </a:extLst>
          </p:cNvPr>
          <p:cNvSpPr/>
          <p:nvPr/>
        </p:nvSpPr>
        <p:spPr>
          <a:xfrm>
            <a:off x="8047415" y="4044100"/>
            <a:ext cx="329938" cy="197963"/>
          </a:xfrm>
          <a:prstGeom prst="rightArrow">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Pravokotnik 18">
            <a:extLst>
              <a:ext uri="{FF2B5EF4-FFF2-40B4-BE49-F238E27FC236}">
                <a16:creationId xmlns:a16="http://schemas.microsoft.com/office/drawing/2014/main" id="{B8E62C6E-48BB-D4FC-7BC5-5DF48792C52C}"/>
              </a:ext>
            </a:extLst>
          </p:cNvPr>
          <p:cNvSpPr/>
          <p:nvPr/>
        </p:nvSpPr>
        <p:spPr>
          <a:xfrm>
            <a:off x="6718236" y="4780962"/>
            <a:ext cx="1168924" cy="1018095"/>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Arial"/>
              <a:ea typeface="+mn-ea"/>
              <a:cs typeface="+mn-cs"/>
            </a:endParaRPr>
          </a:p>
        </p:txBody>
      </p:sp>
      <p:sp>
        <p:nvSpPr>
          <p:cNvPr id="20" name="Pravokotnik 19">
            <a:extLst>
              <a:ext uri="{FF2B5EF4-FFF2-40B4-BE49-F238E27FC236}">
                <a16:creationId xmlns:a16="http://schemas.microsoft.com/office/drawing/2014/main" id="{A1D238F0-D404-FDE5-B9F3-D904E4739098}"/>
              </a:ext>
            </a:extLst>
          </p:cNvPr>
          <p:cNvSpPr/>
          <p:nvPr/>
        </p:nvSpPr>
        <p:spPr>
          <a:xfrm>
            <a:off x="8528182" y="4784104"/>
            <a:ext cx="1168924" cy="1018095"/>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22" name="Raven povezovalnik 21">
            <a:extLst>
              <a:ext uri="{FF2B5EF4-FFF2-40B4-BE49-F238E27FC236}">
                <a16:creationId xmlns:a16="http://schemas.microsoft.com/office/drawing/2014/main" id="{1C42F3E5-AC8E-8513-A3C6-33FBDD3D0294}"/>
              </a:ext>
            </a:extLst>
          </p:cNvPr>
          <p:cNvCxnSpPr/>
          <p:nvPr/>
        </p:nvCxnSpPr>
        <p:spPr>
          <a:xfrm>
            <a:off x="9697106" y="4780962"/>
            <a:ext cx="0" cy="1018095"/>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24" name="Raven povezovalnik 23">
            <a:extLst>
              <a:ext uri="{FF2B5EF4-FFF2-40B4-BE49-F238E27FC236}">
                <a16:creationId xmlns:a16="http://schemas.microsoft.com/office/drawing/2014/main" id="{0F60A60E-7F7F-75FC-893E-1C7AE6B022E5}"/>
              </a:ext>
            </a:extLst>
          </p:cNvPr>
          <p:cNvCxnSpPr>
            <a:stCxn id="20" idx="3"/>
          </p:cNvCxnSpPr>
          <p:nvPr/>
        </p:nvCxnSpPr>
        <p:spPr>
          <a:xfrm flipV="1">
            <a:off x="9697107" y="5290009"/>
            <a:ext cx="486395" cy="3143"/>
          </a:xfrm>
          <a:prstGeom prst="line">
            <a:avLst/>
          </a:prstGeom>
        </p:spPr>
        <p:style>
          <a:lnRef idx="2">
            <a:schemeClr val="accent2"/>
          </a:lnRef>
          <a:fillRef idx="0">
            <a:schemeClr val="accent2"/>
          </a:fillRef>
          <a:effectRef idx="1">
            <a:schemeClr val="accent2"/>
          </a:effectRef>
          <a:fontRef idx="minor">
            <a:schemeClr val="tx1"/>
          </a:fontRef>
        </p:style>
      </p:cxnSp>
      <p:cxnSp>
        <p:nvCxnSpPr>
          <p:cNvPr id="25" name="Raven povezovalnik 24">
            <a:extLst>
              <a:ext uri="{FF2B5EF4-FFF2-40B4-BE49-F238E27FC236}">
                <a16:creationId xmlns:a16="http://schemas.microsoft.com/office/drawing/2014/main" id="{FA1D663E-0F38-ABEE-8206-84E7B09C1DE6}"/>
              </a:ext>
            </a:extLst>
          </p:cNvPr>
          <p:cNvCxnSpPr/>
          <p:nvPr/>
        </p:nvCxnSpPr>
        <p:spPr>
          <a:xfrm flipV="1">
            <a:off x="9697106" y="4784198"/>
            <a:ext cx="486395" cy="3143"/>
          </a:xfrm>
          <a:prstGeom prst="line">
            <a:avLst/>
          </a:prstGeom>
        </p:spPr>
        <p:style>
          <a:lnRef idx="2">
            <a:schemeClr val="accent2"/>
          </a:lnRef>
          <a:fillRef idx="0">
            <a:schemeClr val="accent2"/>
          </a:fillRef>
          <a:effectRef idx="1">
            <a:schemeClr val="accent2"/>
          </a:effectRef>
          <a:fontRef idx="minor">
            <a:schemeClr val="tx1"/>
          </a:fontRef>
        </p:style>
      </p:cxnSp>
      <p:sp>
        <p:nvSpPr>
          <p:cNvPr id="26" name="Puščica: desno 25">
            <a:extLst>
              <a:ext uri="{FF2B5EF4-FFF2-40B4-BE49-F238E27FC236}">
                <a16:creationId xmlns:a16="http://schemas.microsoft.com/office/drawing/2014/main" id="{E1247FF0-D1E1-8C2E-45CC-42D01E0387E6}"/>
              </a:ext>
            </a:extLst>
          </p:cNvPr>
          <p:cNvSpPr/>
          <p:nvPr/>
        </p:nvSpPr>
        <p:spPr>
          <a:xfrm>
            <a:off x="8047674" y="5173669"/>
            <a:ext cx="329938" cy="197963"/>
          </a:xfrm>
          <a:prstGeom prst="rightArrow">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7722570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21BD3-5C79-8DBB-1533-BA7E6CB37C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7EB7DF-D980-9D48-CF1A-7DECE449DFD5}"/>
              </a:ext>
            </a:extLst>
          </p:cNvPr>
          <p:cNvSpPr txBox="1">
            <a:spLocks/>
          </p:cNvSpPr>
          <p:nvPr/>
        </p:nvSpPr>
        <p:spPr bwMode="auto">
          <a:xfrm>
            <a:off x="1884001" y="473396"/>
            <a:ext cx="8313938" cy="657821"/>
          </a:xfrm>
          <a:prstGeom prst="rect">
            <a:avLst/>
          </a:prstGeom>
          <a:noFill/>
          <a:ln>
            <a:noFill/>
          </a:ln>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Gradbena parcela – zakaj?</a:t>
            </a:r>
            <a:endParaRPr kumimoji="0" lang="sl-SI" sz="2800" b="1" i="0" u="sng" strike="noStrike" kern="1200" cap="none" spc="0" normalizeH="0" baseline="0" noProof="0" dirty="0">
              <a:ln w="0"/>
              <a:solidFill>
                <a:srgbClr val="FF0000"/>
              </a:solidFill>
              <a:effectLst/>
              <a:uLnTx/>
              <a:uFillTx/>
              <a:latin typeface="Calibri" panose="020F0502020204030204" pitchFamily="34" charset="0"/>
              <a:ea typeface="+mj-ea"/>
              <a:cs typeface="Calibri" panose="020F0502020204030204" pitchFamily="34" charset="0"/>
            </a:endParaRPr>
          </a:p>
        </p:txBody>
      </p:sp>
      <p:pic>
        <p:nvPicPr>
          <p:cNvPr id="3" name="object 10">
            <a:extLst>
              <a:ext uri="{FF2B5EF4-FFF2-40B4-BE49-F238E27FC236}">
                <a16:creationId xmlns:a16="http://schemas.microsoft.com/office/drawing/2014/main" id="{ADFE7111-CAD3-C8F3-B7A9-78AC5F4F2477}"/>
              </a:ext>
            </a:extLst>
          </p:cNvPr>
          <p:cNvPicPr/>
          <p:nvPr/>
        </p:nvPicPr>
        <p:blipFill>
          <a:blip r:embed="rId3" cstate="print"/>
          <a:stretch>
            <a:fillRect/>
          </a:stretch>
        </p:blipFill>
        <p:spPr>
          <a:xfrm>
            <a:off x="1884002" y="1733042"/>
            <a:ext cx="3636964" cy="3583676"/>
          </a:xfrm>
          <a:prstGeom prst="rect">
            <a:avLst/>
          </a:prstGeom>
        </p:spPr>
      </p:pic>
      <p:pic>
        <p:nvPicPr>
          <p:cNvPr id="4" name="object 10">
            <a:extLst>
              <a:ext uri="{FF2B5EF4-FFF2-40B4-BE49-F238E27FC236}">
                <a16:creationId xmlns:a16="http://schemas.microsoft.com/office/drawing/2014/main" id="{6634A283-7AB6-3C15-A661-0F2B5A43B01B}"/>
              </a:ext>
            </a:extLst>
          </p:cNvPr>
          <p:cNvPicPr/>
          <p:nvPr/>
        </p:nvPicPr>
        <p:blipFill>
          <a:blip r:embed="rId4" cstate="print"/>
          <a:stretch>
            <a:fillRect/>
          </a:stretch>
        </p:blipFill>
        <p:spPr>
          <a:xfrm>
            <a:off x="5852687" y="1131217"/>
            <a:ext cx="4004609" cy="2450969"/>
          </a:xfrm>
          <a:prstGeom prst="rect">
            <a:avLst/>
          </a:prstGeom>
        </p:spPr>
      </p:pic>
      <p:pic>
        <p:nvPicPr>
          <p:cNvPr id="7" name="object 11">
            <a:extLst>
              <a:ext uri="{FF2B5EF4-FFF2-40B4-BE49-F238E27FC236}">
                <a16:creationId xmlns:a16="http://schemas.microsoft.com/office/drawing/2014/main" id="{B97C13F9-CE05-06AA-5A54-FC01CC56369E}"/>
              </a:ext>
            </a:extLst>
          </p:cNvPr>
          <p:cNvPicPr/>
          <p:nvPr/>
        </p:nvPicPr>
        <p:blipFill>
          <a:blip r:embed="rId5" cstate="print"/>
          <a:stretch>
            <a:fillRect/>
          </a:stretch>
        </p:blipFill>
        <p:spPr>
          <a:xfrm>
            <a:off x="5815937" y="3730851"/>
            <a:ext cx="4041359" cy="2770350"/>
          </a:xfrm>
          <a:prstGeom prst="rect">
            <a:avLst/>
          </a:prstGeom>
        </p:spPr>
      </p:pic>
    </p:spTree>
    <p:extLst>
      <p:ext uri="{BB962C8B-B14F-4D97-AF65-F5344CB8AC3E}">
        <p14:creationId xmlns:p14="http://schemas.microsoft.com/office/powerpoint/2010/main" val="873199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621D6-95BA-BDE7-0DC3-98E52CB352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6B6A18-765A-83CE-385B-E10EA9003875}"/>
              </a:ext>
            </a:extLst>
          </p:cNvPr>
          <p:cNvSpPr txBox="1">
            <a:spLocks/>
          </p:cNvSpPr>
          <p:nvPr/>
        </p:nvSpPr>
        <p:spPr bwMode="auto">
          <a:xfrm>
            <a:off x="1884001" y="473396"/>
            <a:ext cx="8313938" cy="657821"/>
          </a:xfrm>
          <a:prstGeom prst="rect">
            <a:avLst/>
          </a:prstGeom>
          <a:noFill/>
          <a:ln>
            <a:noFill/>
          </a:ln>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Gradbena parcela – zakaj?</a:t>
            </a:r>
            <a:endParaRPr kumimoji="0" lang="sl-SI" sz="2800" b="1" i="0" u="sng" strike="noStrike" kern="1200" cap="none" spc="0" normalizeH="0" baseline="0" noProof="0" dirty="0">
              <a:ln w="0"/>
              <a:solidFill>
                <a:srgbClr val="FF0000"/>
              </a:solidFill>
              <a:effectLst/>
              <a:uLnTx/>
              <a:uFillTx/>
              <a:latin typeface="Calibri" panose="020F0502020204030204" pitchFamily="34" charset="0"/>
              <a:ea typeface="+mj-ea"/>
              <a:cs typeface="Calibri" panose="020F0502020204030204" pitchFamily="34" charset="0"/>
            </a:endParaRPr>
          </a:p>
        </p:txBody>
      </p:sp>
      <p:pic>
        <p:nvPicPr>
          <p:cNvPr id="6" name="Slika 5" descr="Slika, ki vsebuje besede avto, vozilo, hiša&#10;&#10;Vsebina, ustvarjena z umetno inteligenco, morda ni pravilna.">
            <a:extLst>
              <a:ext uri="{FF2B5EF4-FFF2-40B4-BE49-F238E27FC236}">
                <a16:creationId xmlns:a16="http://schemas.microsoft.com/office/drawing/2014/main" id="{F6866D4F-DDBA-B29A-BB18-7EF2D9ED86A3}"/>
              </a:ext>
            </a:extLst>
          </p:cNvPr>
          <p:cNvPicPr>
            <a:picLocks noChangeAspect="1"/>
          </p:cNvPicPr>
          <p:nvPr/>
        </p:nvPicPr>
        <p:blipFill>
          <a:blip r:embed="rId3"/>
          <a:stretch>
            <a:fillRect/>
          </a:stretch>
        </p:blipFill>
        <p:spPr>
          <a:xfrm>
            <a:off x="1729622" y="803937"/>
            <a:ext cx="4728132" cy="3152088"/>
          </a:xfrm>
          <a:prstGeom prst="rect">
            <a:avLst/>
          </a:prstGeom>
        </p:spPr>
      </p:pic>
      <p:grpSp>
        <p:nvGrpSpPr>
          <p:cNvPr id="15" name="Skupina 14">
            <a:extLst>
              <a:ext uri="{FF2B5EF4-FFF2-40B4-BE49-F238E27FC236}">
                <a16:creationId xmlns:a16="http://schemas.microsoft.com/office/drawing/2014/main" id="{2A11D50A-1269-07EF-2140-C1AFA7C5F648}"/>
              </a:ext>
            </a:extLst>
          </p:cNvPr>
          <p:cNvGrpSpPr/>
          <p:nvPr/>
        </p:nvGrpSpPr>
        <p:grpSpPr>
          <a:xfrm>
            <a:off x="5573991" y="1361297"/>
            <a:ext cx="4728132" cy="3152088"/>
            <a:chOff x="1448192" y="3429000"/>
            <a:chExt cx="4728132" cy="3152088"/>
          </a:xfrm>
        </p:grpSpPr>
        <p:pic>
          <p:nvPicPr>
            <p:cNvPr id="9" name="Slika 8" descr="Slika, ki vsebuje besede avto, vozilo, hiša&#10;&#10;Vsebina, ustvarjena z umetno inteligenco, morda ni pravilna.">
              <a:extLst>
                <a:ext uri="{FF2B5EF4-FFF2-40B4-BE49-F238E27FC236}">
                  <a16:creationId xmlns:a16="http://schemas.microsoft.com/office/drawing/2014/main" id="{A830E84D-4704-F2A1-8C11-2987158DEE13}"/>
                </a:ext>
              </a:extLst>
            </p:cNvPr>
            <p:cNvPicPr>
              <a:picLocks noChangeAspect="1"/>
            </p:cNvPicPr>
            <p:nvPr/>
          </p:nvPicPr>
          <p:blipFill>
            <a:blip r:embed="rId3"/>
            <a:stretch>
              <a:fillRect/>
            </a:stretch>
          </p:blipFill>
          <p:spPr>
            <a:xfrm>
              <a:off x="1448192" y="3429000"/>
              <a:ext cx="4728132" cy="3152088"/>
            </a:xfrm>
            <a:prstGeom prst="rect">
              <a:avLst/>
            </a:prstGeom>
          </p:spPr>
        </p:pic>
        <p:cxnSp>
          <p:nvCxnSpPr>
            <p:cNvPr id="14" name="Raven povezovalnik 13">
              <a:extLst>
                <a:ext uri="{FF2B5EF4-FFF2-40B4-BE49-F238E27FC236}">
                  <a16:creationId xmlns:a16="http://schemas.microsoft.com/office/drawing/2014/main" id="{2B0354E5-172E-9967-BA6D-16D1152A10FB}"/>
                </a:ext>
              </a:extLst>
            </p:cNvPr>
            <p:cNvCxnSpPr/>
            <p:nvPr/>
          </p:nvCxnSpPr>
          <p:spPr>
            <a:xfrm>
              <a:off x="2441542" y="4656841"/>
              <a:ext cx="0" cy="113121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6" name="Slika 15" descr="Slika, ki vsebuje besede avto, vozilo, hiša&#10;&#10;Vsebina, ustvarjena z umetno inteligenco, morda ni pravilna.">
            <a:extLst>
              <a:ext uri="{FF2B5EF4-FFF2-40B4-BE49-F238E27FC236}">
                <a16:creationId xmlns:a16="http://schemas.microsoft.com/office/drawing/2014/main" id="{77E6B87E-1808-E193-C1A5-234F73E373FE}"/>
              </a:ext>
            </a:extLst>
          </p:cNvPr>
          <p:cNvPicPr>
            <a:picLocks noChangeAspect="1"/>
          </p:cNvPicPr>
          <p:nvPr/>
        </p:nvPicPr>
        <p:blipFill>
          <a:blip r:embed="rId3"/>
          <a:srcRect l="21408"/>
          <a:stretch/>
        </p:blipFill>
        <p:spPr>
          <a:xfrm>
            <a:off x="4238036" y="3537997"/>
            <a:ext cx="3715929" cy="3152088"/>
          </a:xfrm>
          <a:prstGeom prst="rect">
            <a:avLst/>
          </a:prstGeom>
        </p:spPr>
      </p:pic>
    </p:spTree>
    <p:extLst>
      <p:ext uri="{BB962C8B-B14F-4D97-AF65-F5344CB8AC3E}">
        <p14:creationId xmlns:p14="http://schemas.microsoft.com/office/powerpoint/2010/main" val="2923761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128F2-9CED-26B7-EAAC-60D708973419}"/>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D4D789F6-8C66-E07D-5E7C-255FA3338D75}"/>
              </a:ext>
            </a:extLst>
          </p:cNvPr>
          <p:cNvSpPr>
            <a:spLocks noGrp="1"/>
          </p:cNvSpPr>
          <p:nvPr>
            <p:ph idx="4294967295"/>
          </p:nvPr>
        </p:nvSpPr>
        <p:spPr>
          <a:xfrm>
            <a:off x="1331494" y="1431122"/>
            <a:ext cx="10491537" cy="4860271"/>
          </a:xfrm>
        </p:spPr>
        <p:txBody>
          <a:bodyPr rtlCol="0">
            <a:noAutofit/>
          </a:bodyPr>
          <a:lstStyle/>
          <a:p>
            <a:pPr marL="0" indent="0">
              <a:buNone/>
            </a:pPr>
            <a:r>
              <a:rPr lang="sl-SI" sz="2800" b="1" dirty="0">
                <a:solidFill>
                  <a:schemeClr val="accent2"/>
                </a:solidFill>
              </a:rPr>
              <a:t>2 OPPN S SPREMEMBO NAMENSKE RABE PROSTORA OZ. SPREMEMBO PROSTORSKIH IZVEDBENIH POGOJEV, BREZ PREDHODNE SPREMEMBE OPN (130. člen)</a:t>
            </a:r>
          </a:p>
          <a:p>
            <a:pPr marL="0" indent="0">
              <a:buNone/>
            </a:pPr>
            <a:endParaRPr lang="sl-SI" sz="2400" b="1" dirty="0">
              <a:solidFill>
                <a:schemeClr val="accent1"/>
              </a:solidFill>
            </a:endParaRPr>
          </a:p>
          <a:p>
            <a:pPr marL="0" indent="0">
              <a:buNone/>
            </a:pPr>
            <a:r>
              <a:rPr lang="sl-SI" sz="2400" b="1" dirty="0">
                <a:solidFill>
                  <a:schemeClr val="accent1"/>
                </a:solidFill>
              </a:rPr>
              <a:t>Razširjen namen: </a:t>
            </a:r>
          </a:p>
          <a:p>
            <a:pPr lvl="0">
              <a:buFont typeface="Wingdings" panose="05000000000000000000" pitchFamily="2" charset="2"/>
              <a:buChar char="Ø"/>
            </a:pPr>
            <a:r>
              <a:rPr lang="sl-SI" sz="2000" dirty="0">
                <a:solidFill>
                  <a:schemeClr val="tx1">
                    <a:lumMod val="75000"/>
                  </a:schemeClr>
                </a:solidFill>
              </a:rPr>
              <a:t>za razvojne projekte v skladu </a:t>
            </a:r>
            <a:r>
              <a:rPr lang="sl-SI" sz="2000" b="1" dirty="0">
                <a:solidFill>
                  <a:schemeClr val="tx1">
                    <a:lumMod val="75000"/>
                  </a:schemeClr>
                </a:solidFill>
              </a:rPr>
              <a:t>z občinskim, </a:t>
            </a:r>
            <a:r>
              <a:rPr lang="sl-SI" sz="2000" dirty="0">
                <a:solidFill>
                  <a:schemeClr val="tx1">
                    <a:lumMod val="75000"/>
                  </a:schemeClr>
                </a:solidFill>
              </a:rPr>
              <a:t>regionalnim ali </a:t>
            </a:r>
            <a:r>
              <a:rPr lang="sl-SI" sz="2000" b="1" dirty="0">
                <a:solidFill>
                  <a:schemeClr val="tx1">
                    <a:lumMod val="75000"/>
                  </a:schemeClr>
                </a:solidFill>
              </a:rPr>
              <a:t>državnim</a:t>
            </a:r>
            <a:r>
              <a:rPr lang="sl-SI" sz="2000" dirty="0">
                <a:solidFill>
                  <a:schemeClr val="tx1">
                    <a:lumMod val="75000"/>
                  </a:schemeClr>
                </a:solidFill>
              </a:rPr>
              <a:t> razvojnim programom,</a:t>
            </a:r>
          </a:p>
          <a:p>
            <a:pPr lvl="0">
              <a:buFont typeface="Wingdings" panose="05000000000000000000" pitchFamily="2" charset="2"/>
              <a:buChar char="Ø"/>
            </a:pPr>
            <a:r>
              <a:rPr lang="sl-SI" sz="2000" dirty="0">
                <a:solidFill>
                  <a:schemeClr val="tx1">
                    <a:lumMod val="75000"/>
                  </a:schemeClr>
                </a:solidFill>
              </a:rPr>
              <a:t>za gradnjo javnih najemnih in javnih najemnih oskrbovanih stanovanj,</a:t>
            </a:r>
          </a:p>
          <a:p>
            <a:pPr lvl="0">
              <a:buFont typeface="Wingdings" panose="05000000000000000000" pitchFamily="2" charset="2"/>
              <a:buChar char="Ø"/>
            </a:pPr>
            <a:r>
              <a:rPr lang="sl-SI" sz="2000" dirty="0">
                <a:solidFill>
                  <a:schemeClr val="tx1">
                    <a:lumMod val="75000"/>
                  </a:schemeClr>
                </a:solidFill>
              </a:rPr>
              <a:t>zaradi omogočanja bistvenih zahtev (pomembno zlasti zaradi potresne prenove in zagotavljanja univerzalne dostopnosti).</a:t>
            </a:r>
          </a:p>
          <a:p>
            <a:pPr marL="0" indent="0">
              <a:buNone/>
            </a:pPr>
            <a:endParaRPr lang="sl-SI" sz="2000" dirty="0">
              <a:solidFill>
                <a:schemeClr val="tx1">
                  <a:lumMod val="75000"/>
                </a:schemeClr>
              </a:solidFill>
            </a:endParaRPr>
          </a:p>
          <a:p>
            <a:pPr lvl="0">
              <a:buFont typeface="Wingdings" panose="05000000000000000000" pitchFamily="2" charset="2"/>
              <a:buChar char="Ø"/>
            </a:pPr>
            <a:r>
              <a:rPr lang="sl-SI" sz="2000" dirty="0">
                <a:solidFill>
                  <a:schemeClr val="tx1">
                    <a:lumMod val="75000"/>
                  </a:schemeClr>
                </a:solidFill>
              </a:rPr>
              <a:t>Lahko se spremenijo samo PIP, tudi brez spremembe NRP.</a:t>
            </a:r>
          </a:p>
          <a:p>
            <a:pPr lvl="0">
              <a:buFont typeface="Wingdings" panose="05000000000000000000" pitchFamily="2" charset="2"/>
              <a:buChar char="Ø"/>
            </a:pPr>
            <a:r>
              <a:rPr lang="sl-SI" sz="2000" dirty="0">
                <a:solidFill>
                  <a:schemeClr val="tx1">
                    <a:lumMod val="75000"/>
                  </a:schemeClr>
                </a:solidFill>
              </a:rPr>
              <a:t>Do sprejema Pravilnika OPN se uporablja kriterije za spreminjanje NRP iz 309. člena (nespremenjeno).</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7537434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83B69-C6DE-1E8E-62FD-A8F430F20FD3}"/>
            </a:ext>
          </a:extLst>
        </p:cNvPr>
        <p:cNvGrpSpPr/>
        <p:nvPr/>
      </p:nvGrpSpPr>
      <p:grpSpPr>
        <a:xfrm>
          <a:off x="0" y="0"/>
          <a:ext cx="0" cy="0"/>
          <a:chOff x="0" y="0"/>
          <a:chExt cx="0" cy="0"/>
        </a:xfrm>
      </p:grpSpPr>
      <p:sp>
        <p:nvSpPr>
          <p:cNvPr id="8194" name="Title 1">
            <a:extLst>
              <a:ext uri="{FF2B5EF4-FFF2-40B4-BE49-F238E27FC236}">
                <a16:creationId xmlns:a16="http://schemas.microsoft.com/office/drawing/2014/main" id="{1BF179A8-3369-49C5-CE31-A03A9CABAD1A}"/>
              </a:ext>
            </a:extLst>
          </p:cNvPr>
          <p:cNvSpPr>
            <a:spLocks noGrp="1"/>
          </p:cNvSpPr>
          <p:nvPr>
            <p:ph type="ctrTitle"/>
          </p:nvPr>
        </p:nvSpPr>
        <p:spPr bwMode="auto">
          <a:xfrm>
            <a:off x="2495550" y="1547813"/>
            <a:ext cx="7200900" cy="1490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a:t> </a:t>
            </a:r>
            <a:endParaRPr lang="en-US" altLang="sl-SI"/>
          </a:p>
        </p:txBody>
      </p:sp>
      <p:sp>
        <p:nvSpPr>
          <p:cNvPr id="2" name="PoljeZBesedilom 1">
            <a:extLst>
              <a:ext uri="{FF2B5EF4-FFF2-40B4-BE49-F238E27FC236}">
                <a16:creationId xmlns:a16="http://schemas.microsoft.com/office/drawing/2014/main" id="{E55C637D-A78C-83DA-5735-0C3D523010A9}"/>
              </a:ext>
            </a:extLst>
          </p:cNvPr>
          <p:cNvSpPr txBox="1"/>
          <p:nvPr/>
        </p:nvSpPr>
        <p:spPr>
          <a:xfrm>
            <a:off x="2042475" y="1915797"/>
            <a:ext cx="8097624" cy="1493358"/>
          </a:xfrm>
          <a:prstGeom prst="rect">
            <a:avLst/>
          </a:prstGeom>
          <a:noFill/>
        </p:spPr>
        <p:txBody>
          <a:bodyPr wrap="square" rtlCol="0">
            <a:spAutoFit/>
          </a:bodyPr>
          <a:lstStyle/>
          <a:p>
            <a:pPr marL="0" marR="0" lvl="0" indent="0" algn="ctr" defTabSz="457200" rtl="0" eaLnBrk="1" fontAlgn="base" latinLnBrk="0" hangingPunct="1">
              <a:lnSpc>
                <a:spcPct val="150000"/>
              </a:lnSpc>
              <a:spcBef>
                <a:spcPct val="0"/>
              </a:spcBef>
              <a:spcAft>
                <a:spcPct val="0"/>
              </a:spcAft>
              <a:buClrTx/>
              <a:buSzTx/>
              <a:buFontTx/>
              <a:buNone/>
              <a:tabLst/>
              <a:defRPr/>
            </a:pPr>
            <a:r>
              <a:rPr kumimoji="0" lang="sl-SI" sz="32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a:ea typeface="+mn-ea"/>
                <a:cs typeface="+mn-cs"/>
              </a:rPr>
              <a:t>Omejitve v zvezi s spreminjanjem meje parcele in soglasje za spreminjanje meje parcele</a:t>
            </a:r>
          </a:p>
        </p:txBody>
      </p:sp>
    </p:spTree>
    <p:extLst>
      <p:ext uri="{BB962C8B-B14F-4D97-AF65-F5344CB8AC3E}">
        <p14:creationId xmlns:p14="http://schemas.microsoft.com/office/powerpoint/2010/main" val="2371246416"/>
      </p:ext>
    </p:extLst>
  </p:cSld>
  <p:clrMapOvr>
    <a:masterClrMapping/>
  </p:clrMapOvr>
  <p:transition>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382CD-808D-A38A-1051-5EDC41F66F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776554-0C31-2E26-F336-D224E1B69511}"/>
              </a:ext>
            </a:extLst>
          </p:cNvPr>
          <p:cNvSpPr txBox="1">
            <a:spLocks/>
          </p:cNvSpPr>
          <p:nvPr/>
        </p:nvSpPr>
        <p:spPr bwMode="auto">
          <a:xfrm>
            <a:off x="1883995" y="837643"/>
            <a:ext cx="8313938" cy="1048329"/>
          </a:xfrm>
          <a:prstGeom prst="rect">
            <a:avLst/>
          </a:prstGeom>
          <a:noFill/>
          <a:ln>
            <a:noFill/>
          </a:ln>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Spreminjanje mej parcel na območju stavbnih zemljišč</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sng"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195.a člen</a:t>
            </a:r>
            <a:endParaRPr kumimoji="0" lang="sl-SI" sz="2800" b="1" i="0" u="sng" strike="noStrike" kern="1200" cap="none" spc="0" normalizeH="0" baseline="0" noProof="0" dirty="0">
              <a:ln w="0"/>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Označba mesta vsebine 2">
            <a:extLst>
              <a:ext uri="{FF2B5EF4-FFF2-40B4-BE49-F238E27FC236}">
                <a16:creationId xmlns:a16="http://schemas.microsoft.com/office/drawing/2014/main" id="{3461D2F3-CA93-2360-7331-C7BFDF9EAEFA}"/>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8" name="PoljeZBesedilom 7">
            <a:extLst>
              <a:ext uri="{FF2B5EF4-FFF2-40B4-BE49-F238E27FC236}">
                <a16:creationId xmlns:a16="http://schemas.microsoft.com/office/drawing/2014/main" id="{7478393E-7D83-EAE2-820D-4B652BF98CB2}"/>
              </a:ext>
            </a:extLst>
          </p:cNvPr>
          <p:cNvSpPr txBox="1"/>
          <p:nvPr/>
        </p:nvSpPr>
        <p:spPr>
          <a:xfrm>
            <a:off x="1884002" y="1610591"/>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Katastrski postopki spreminjanja mej parcel se lahko izvajajo le skladno s pravili, ki izhajajo iz PIA.</a:t>
            </a:r>
            <a:endParaRPr kumimoji="0" lang="sl-SI" sz="2000" b="0" i="0" u="none" strike="noStrike" kern="1200" cap="none" spc="0" normalizeH="0" baseline="0" noProof="0" dirty="0">
              <a:ln>
                <a:noFill/>
              </a:ln>
              <a:solidFill>
                <a:srgbClr val="FF0000"/>
              </a:solidFill>
              <a:effectLst/>
              <a:uLnTx/>
              <a:uFillTx/>
              <a:latin typeface="Arial"/>
              <a:ea typeface="+mn-ea"/>
              <a:cs typeface="+mn-cs"/>
            </a:endParaRPr>
          </a:p>
        </p:txBody>
      </p:sp>
      <p:sp>
        <p:nvSpPr>
          <p:cNvPr id="3" name="PoljeZBesedilom 2">
            <a:extLst>
              <a:ext uri="{FF2B5EF4-FFF2-40B4-BE49-F238E27FC236}">
                <a16:creationId xmlns:a16="http://schemas.microsoft.com/office/drawing/2014/main" id="{EB0D8EFC-A987-D663-0CE2-3AF9665972B6}"/>
              </a:ext>
            </a:extLst>
          </p:cNvPr>
          <p:cNvSpPr txBox="1"/>
          <p:nvPr/>
        </p:nvSpPr>
        <p:spPr>
          <a:xfrm>
            <a:off x="1905438" y="3755212"/>
            <a:ext cx="8271065" cy="1138773"/>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Območja, kjer je predviden OPPN – od objave sklepa o pripravi OPPN le katastrski postopki, ki predstavljajo pripravljalna dela, ali za namen gradnje GJI, ali urejanje lastninskega stanja obstoječe GJI.</a:t>
            </a:r>
          </a:p>
        </p:txBody>
      </p:sp>
      <p:sp>
        <p:nvSpPr>
          <p:cNvPr id="6" name="PoljeZBesedilom 5">
            <a:extLst>
              <a:ext uri="{FF2B5EF4-FFF2-40B4-BE49-F238E27FC236}">
                <a16:creationId xmlns:a16="http://schemas.microsoft.com/office/drawing/2014/main" id="{D4711228-B924-F12B-64F4-8AE39389E625}"/>
              </a:ext>
            </a:extLst>
          </p:cNvPr>
          <p:cNvSpPr txBox="1"/>
          <p:nvPr/>
        </p:nvSpPr>
        <p:spPr>
          <a:xfrm>
            <a:off x="1883996" y="2463287"/>
            <a:ext cx="8271065" cy="1138773"/>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Izjema: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na pobudo države ali občine, zaradi gradnje GJI, ali ureditve lastninskega stanja GJI – obvestiti lastnika, da je prišlo do odstopanja od PIP in odstopanje urediti pri prvi spremembi PIA.</a:t>
            </a:r>
          </a:p>
        </p:txBody>
      </p:sp>
      <p:sp>
        <p:nvSpPr>
          <p:cNvPr id="7" name="PoljeZBesedilom 6">
            <a:extLst>
              <a:ext uri="{FF2B5EF4-FFF2-40B4-BE49-F238E27FC236}">
                <a16:creationId xmlns:a16="http://schemas.microsoft.com/office/drawing/2014/main" id="{E623EE12-D562-920C-45B1-DC396D0219E3}"/>
              </a:ext>
            </a:extLst>
          </p:cNvPr>
          <p:cNvSpPr txBox="1"/>
          <p:nvPr/>
        </p:nvSpPr>
        <p:spPr>
          <a:xfrm>
            <a:off x="1883997" y="5056887"/>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Informacije in pogoji se lahko pridobijo v </a:t>
            </a:r>
            <a:r>
              <a:rPr kumimoji="0" lang="sl-SI" sz="20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potrdilu o pogojih za spreminjanje meje parcele</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a:t>
            </a:r>
          </a:p>
        </p:txBody>
      </p:sp>
      <p:sp>
        <p:nvSpPr>
          <p:cNvPr id="4" name="PoljeZBesedilom 3">
            <a:extLst>
              <a:ext uri="{FF2B5EF4-FFF2-40B4-BE49-F238E27FC236}">
                <a16:creationId xmlns:a16="http://schemas.microsoft.com/office/drawing/2014/main" id="{F6079C57-AEDC-B5D6-9ACE-F84D4A75C1C5}"/>
              </a:ext>
            </a:extLst>
          </p:cNvPr>
          <p:cNvSpPr txBox="1"/>
          <p:nvPr/>
        </p:nvSpPr>
        <p:spPr>
          <a:xfrm>
            <a:off x="1883995" y="5931282"/>
            <a:ext cx="8271065" cy="52322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Globe za kršitelje.</a:t>
            </a:r>
          </a:p>
        </p:txBody>
      </p:sp>
    </p:spTree>
    <p:extLst>
      <p:ext uri="{BB962C8B-B14F-4D97-AF65-F5344CB8AC3E}">
        <p14:creationId xmlns:p14="http://schemas.microsoft.com/office/powerpoint/2010/main" val="62573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C7E93-F7E1-B59B-C443-C9CA60169A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2703A7-2F5A-4937-009E-3BBA25F9B7BD}"/>
              </a:ext>
            </a:extLst>
          </p:cNvPr>
          <p:cNvSpPr txBox="1">
            <a:spLocks/>
          </p:cNvSpPr>
          <p:nvPr/>
        </p:nvSpPr>
        <p:spPr bwMode="auto">
          <a:xfrm>
            <a:off x="1841123" y="886507"/>
            <a:ext cx="8313938" cy="1048329"/>
          </a:xfrm>
          <a:prstGeom prst="rect">
            <a:avLst/>
          </a:prstGeom>
          <a:noFill/>
          <a:ln>
            <a:noFill/>
          </a:ln>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Soglasje za spreminjanje meje parcele</a:t>
            </a:r>
          </a:p>
        </p:txBody>
      </p:sp>
      <p:sp>
        <p:nvSpPr>
          <p:cNvPr id="5" name="Označba mesta vsebine 2">
            <a:extLst>
              <a:ext uri="{FF2B5EF4-FFF2-40B4-BE49-F238E27FC236}">
                <a16:creationId xmlns:a16="http://schemas.microsoft.com/office/drawing/2014/main" id="{4564737C-605C-0B8A-6843-4E7079BD7B73}"/>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8" name="PoljeZBesedilom 7">
            <a:extLst>
              <a:ext uri="{FF2B5EF4-FFF2-40B4-BE49-F238E27FC236}">
                <a16:creationId xmlns:a16="http://schemas.microsoft.com/office/drawing/2014/main" id="{1F995347-891A-9BAB-75AF-701ABD3ABCDB}"/>
              </a:ext>
            </a:extLst>
          </p:cNvPr>
          <p:cNvSpPr txBox="1"/>
          <p:nvPr/>
        </p:nvSpPr>
        <p:spPr>
          <a:xfrm>
            <a:off x="1884002" y="1815767"/>
            <a:ext cx="8271065" cy="1754326"/>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Soglasje je </a:t>
            </a:r>
            <a:r>
              <a:rPr kumimoji="0" lang="sl-SI" sz="2000" b="0"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obvezno</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za katastrske postopke, pri katerih se spreminjajo meje parcel, na:</a:t>
            </a:r>
          </a:p>
          <a:p>
            <a:pPr marL="800100" marR="0" lvl="1"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pripadajočih zemljiščih stavb iz ESZ;</a:t>
            </a:r>
          </a:p>
          <a:p>
            <a:pPr marL="800100" marR="0" lvl="1"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gradbenih parcelah;</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2000" b="0" i="0" u="none" strike="noStrike" kern="1200" cap="none" spc="0" normalizeH="0" baseline="0" noProof="0" dirty="0">
              <a:ln>
                <a:noFill/>
              </a:ln>
              <a:solidFill>
                <a:srgbClr val="FF0000"/>
              </a:solidFill>
              <a:effectLst/>
              <a:uLnTx/>
              <a:uFillTx/>
              <a:latin typeface="Arial"/>
              <a:ea typeface="+mn-ea"/>
              <a:cs typeface="+mn-cs"/>
            </a:endParaRPr>
          </a:p>
        </p:txBody>
      </p:sp>
      <p:sp>
        <p:nvSpPr>
          <p:cNvPr id="3" name="PoljeZBesedilom 2">
            <a:extLst>
              <a:ext uri="{FF2B5EF4-FFF2-40B4-BE49-F238E27FC236}">
                <a16:creationId xmlns:a16="http://schemas.microsoft.com/office/drawing/2014/main" id="{AF8CB941-ECE5-6D6A-ECD2-A7D647FADC38}"/>
              </a:ext>
            </a:extLst>
          </p:cNvPr>
          <p:cNvSpPr txBox="1"/>
          <p:nvPr/>
        </p:nvSpPr>
        <p:spPr>
          <a:xfrm>
            <a:off x="1883996" y="3570093"/>
            <a:ext cx="8271065" cy="144655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Občina </a:t>
            </a:r>
            <a:r>
              <a:rPr kumimoji="0" lang="sl-SI" sz="2000" b="0"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lahko</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določi območja stavbnih zemljišč (ne cele občine), kjer želi izvajati kontrolo nad katastrskimi postopki („območja </a:t>
            </a:r>
            <a:r>
              <a:rPr kumimoji="0" lang="sl-SI" sz="2000" b="0" i="0" u="none" strike="noStrike" kern="1200" cap="none" spc="0" normalizeH="0" baseline="0" noProof="0" dirty="0" err="1">
                <a:ln>
                  <a:noFill/>
                </a:ln>
                <a:solidFill>
                  <a:srgbClr val="4F81BD"/>
                </a:solidFill>
                <a:effectLst/>
                <a:uLnTx/>
                <a:uFillTx/>
                <a:latin typeface="Arial"/>
                <a:ea typeface="+mn-ea"/>
                <a:cs typeface="+mn-cs"/>
                <a:sym typeface="Symbol" panose="05050102010706020507" pitchFamily="18" charset="2"/>
              </a:rPr>
              <a:t>t.i</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kontrolirane parcelacije“). V ta namen mora sprejeti odlok, določiti območja, katera se vpišejo v kataster nepremičnin.     </a:t>
            </a:r>
          </a:p>
        </p:txBody>
      </p:sp>
    </p:spTree>
    <p:extLst>
      <p:ext uri="{BB962C8B-B14F-4D97-AF65-F5344CB8AC3E}">
        <p14:creationId xmlns:p14="http://schemas.microsoft.com/office/powerpoint/2010/main" val="39700324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3AD37-72B2-9B0F-C1B9-38C8E37919E5}"/>
            </a:ext>
          </a:extLst>
        </p:cNvPr>
        <p:cNvGrpSpPr/>
        <p:nvPr/>
      </p:nvGrpSpPr>
      <p:grpSpPr>
        <a:xfrm>
          <a:off x="0" y="0"/>
          <a:ext cx="0" cy="0"/>
          <a:chOff x="0" y="0"/>
          <a:chExt cx="0" cy="0"/>
        </a:xfrm>
      </p:grpSpPr>
      <p:sp>
        <p:nvSpPr>
          <p:cNvPr id="8194" name="Title 1">
            <a:extLst>
              <a:ext uri="{FF2B5EF4-FFF2-40B4-BE49-F238E27FC236}">
                <a16:creationId xmlns:a16="http://schemas.microsoft.com/office/drawing/2014/main" id="{12E56064-75FF-5933-28A7-F23F90EB586F}"/>
              </a:ext>
            </a:extLst>
          </p:cNvPr>
          <p:cNvSpPr>
            <a:spLocks noGrp="1"/>
          </p:cNvSpPr>
          <p:nvPr>
            <p:ph type="ctrTitle"/>
          </p:nvPr>
        </p:nvSpPr>
        <p:spPr bwMode="auto">
          <a:xfrm>
            <a:off x="2495550" y="1547813"/>
            <a:ext cx="7200900" cy="1490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a:t> </a:t>
            </a:r>
            <a:endParaRPr lang="en-US" altLang="sl-SI"/>
          </a:p>
        </p:txBody>
      </p:sp>
      <p:sp>
        <p:nvSpPr>
          <p:cNvPr id="2" name="PoljeZBesedilom 1">
            <a:extLst>
              <a:ext uri="{FF2B5EF4-FFF2-40B4-BE49-F238E27FC236}">
                <a16:creationId xmlns:a16="http://schemas.microsoft.com/office/drawing/2014/main" id="{3F57ED58-9C05-951B-463F-E09AE063A067}"/>
              </a:ext>
            </a:extLst>
          </p:cNvPr>
          <p:cNvSpPr txBox="1"/>
          <p:nvPr/>
        </p:nvSpPr>
        <p:spPr>
          <a:xfrm>
            <a:off x="2495550" y="1915797"/>
            <a:ext cx="7200900" cy="1493358"/>
          </a:xfrm>
          <a:prstGeom prst="rect">
            <a:avLst/>
          </a:prstGeom>
          <a:noFill/>
        </p:spPr>
        <p:txBody>
          <a:bodyPr wrap="square" rtlCol="0">
            <a:spAutoFit/>
          </a:bodyPr>
          <a:lstStyle/>
          <a:p>
            <a:pPr marL="0" marR="0" lvl="0" indent="0" algn="ctr" defTabSz="457200" rtl="0" eaLnBrk="1" fontAlgn="base" latinLnBrk="0" hangingPunct="1">
              <a:lnSpc>
                <a:spcPct val="150000"/>
              </a:lnSpc>
              <a:spcBef>
                <a:spcPct val="0"/>
              </a:spcBef>
              <a:spcAft>
                <a:spcPct val="0"/>
              </a:spcAft>
              <a:buClrTx/>
              <a:buSzTx/>
              <a:buFontTx/>
              <a:buNone/>
              <a:tabLst/>
              <a:defRPr/>
            </a:pPr>
            <a:r>
              <a:rPr kumimoji="0" lang="sl-SI" sz="32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a:ea typeface="+mn-ea"/>
                <a:cs typeface="+mn-cs"/>
              </a:rPr>
              <a:t>Preskrba in pridobivanje zemljišč ter pravic na njih</a:t>
            </a:r>
          </a:p>
        </p:txBody>
      </p:sp>
    </p:spTree>
    <p:extLst>
      <p:ext uri="{BB962C8B-B14F-4D97-AF65-F5344CB8AC3E}">
        <p14:creationId xmlns:p14="http://schemas.microsoft.com/office/powerpoint/2010/main" val="3223303433"/>
      </p:ext>
    </p:extLst>
  </p:cSld>
  <p:clrMapOvr>
    <a:masterClrMapping/>
  </p:clrMapOvr>
  <p:transition>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B8A7D-C7B9-2949-4FA5-785644F345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4DB602-D641-AEC5-3607-FF6A5B3A99AC}"/>
              </a:ext>
            </a:extLst>
          </p:cNvPr>
          <p:cNvSpPr txBox="1">
            <a:spLocks/>
          </p:cNvSpPr>
          <p:nvPr/>
        </p:nvSpPr>
        <p:spPr bwMode="auto">
          <a:xfrm>
            <a:off x="1884001" y="511105"/>
            <a:ext cx="8313938" cy="1048329"/>
          </a:xfrm>
          <a:prstGeom prst="rect">
            <a:avLst/>
          </a:prstGeom>
          <a:noFill/>
          <a:ln>
            <a:noFill/>
          </a:ln>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Načrt preskrbe in upravljanja zemljišč</a:t>
            </a:r>
          </a:p>
        </p:txBody>
      </p:sp>
      <p:sp>
        <p:nvSpPr>
          <p:cNvPr id="5" name="Označba mesta vsebine 2">
            <a:extLst>
              <a:ext uri="{FF2B5EF4-FFF2-40B4-BE49-F238E27FC236}">
                <a16:creationId xmlns:a16="http://schemas.microsoft.com/office/drawing/2014/main" id="{3818372B-9A04-CDE6-F876-9C4FB336D770}"/>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8" name="PoljeZBesedilom 7">
            <a:extLst>
              <a:ext uri="{FF2B5EF4-FFF2-40B4-BE49-F238E27FC236}">
                <a16:creationId xmlns:a16="http://schemas.microsoft.com/office/drawing/2014/main" id="{86BDEBFF-FA56-5F47-A393-876C2BE50F4A}"/>
              </a:ext>
            </a:extLst>
          </p:cNvPr>
          <p:cNvSpPr txBox="1"/>
          <p:nvPr/>
        </p:nvSpPr>
        <p:spPr>
          <a:xfrm>
            <a:off x="1926875" y="1516915"/>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Je razvojni dokument občine za celovito načrtovanje in izvajanje ukrepov zemljiške politike.</a:t>
            </a:r>
          </a:p>
        </p:txBody>
      </p:sp>
      <p:sp>
        <p:nvSpPr>
          <p:cNvPr id="7" name="PoljeZBesedilom 6">
            <a:extLst>
              <a:ext uri="{FF2B5EF4-FFF2-40B4-BE49-F238E27FC236}">
                <a16:creationId xmlns:a16="http://schemas.microsoft.com/office/drawing/2014/main" id="{FD79DF5E-BB06-E401-3B90-1DE2873FBE66}"/>
              </a:ext>
            </a:extLst>
          </p:cNvPr>
          <p:cNvSpPr txBox="1"/>
          <p:nvPr/>
        </p:nvSpPr>
        <p:spPr>
          <a:xfrm>
            <a:off x="1926875" y="2628718"/>
            <a:ext cx="8271065" cy="52322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Postaja obvezen dokument občine.</a:t>
            </a:r>
          </a:p>
        </p:txBody>
      </p:sp>
      <p:sp>
        <p:nvSpPr>
          <p:cNvPr id="9" name="PoljeZBesedilom 8">
            <a:extLst>
              <a:ext uri="{FF2B5EF4-FFF2-40B4-BE49-F238E27FC236}">
                <a16:creationId xmlns:a16="http://schemas.microsoft.com/office/drawing/2014/main" id="{34EE7BB8-F9F1-E66C-8C11-ADF262765937}"/>
              </a:ext>
            </a:extLst>
          </p:cNvPr>
          <p:cNvSpPr txBox="1"/>
          <p:nvPr/>
        </p:nvSpPr>
        <p:spPr>
          <a:xfrm>
            <a:off x="1960468" y="3558257"/>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Sprejem načrtov preskrbe </a:t>
            </a:r>
            <a:r>
              <a:rPr kumimoji="0" lang="sl-SI" sz="2000" b="0"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najpozneje v 2 letih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po uveljavitvi tega zakona (november 2027).</a:t>
            </a:r>
          </a:p>
        </p:txBody>
      </p:sp>
    </p:spTree>
    <p:extLst>
      <p:ext uri="{BB962C8B-B14F-4D97-AF65-F5344CB8AC3E}">
        <p14:creationId xmlns:p14="http://schemas.microsoft.com/office/powerpoint/2010/main" val="41069904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B8BE7-26F3-1716-7969-3901E5EBD3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F01ED8-7937-F015-FA97-7C77F6BB07AE}"/>
              </a:ext>
            </a:extLst>
          </p:cNvPr>
          <p:cNvSpPr txBox="1">
            <a:spLocks/>
          </p:cNvSpPr>
          <p:nvPr/>
        </p:nvSpPr>
        <p:spPr bwMode="auto">
          <a:xfrm>
            <a:off x="1884001" y="511105"/>
            <a:ext cx="8313938" cy="1048329"/>
          </a:xfrm>
          <a:prstGeom prst="rect">
            <a:avLst/>
          </a:prstGeom>
          <a:noFill/>
          <a:ln>
            <a:noFill/>
          </a:ln>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Načrt preskrbe in upravljanja zemljišč</a:t>
            </a:r>
          </a:p>
        </p:txBody>
      </p:sp>
      <p:sp>
        <p:nvSpPr>
          <p:cNvPr id="5" name="Označba mesta vsebine 2">
            <a:extLst>
              <a:ext uri="{FF2B5EF4-FFF2-40B4-BE49-F238E27FC236}">
                <a16:creationId xmlns:a16="http://schemas.microsoft.com/office/drawing/2014/main" id="{319CCB79-9126-2259-FDCB-6A83C3A31A8C}"/>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8" name="PoljeZBesedilom 7">
            <a:extLst>
              <a:ext uri="{FF2B5EF4-FFF2-40B4-BE49-F238E27FC236}">
                <a16:creationId xmlns:a16="http://schemas.microsoft.com/office/drawing/2014/main" id="{A769F875-1766-B71D-86BC-59BF9A569DBD}"/>
              </a:ext>
            </a:extLst>
          </p:cNvPr>
          <p:cNvSpPr txBox="1"/>
          <p:nvPr/>
        </p:nvSpPr>
        <p:spPr>
          <a:xfrm>
            <a:off x="1926875" y="1516914"/>
            <a:ext cx="8271065" cy="1754326"/>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Z načrtom preskrbe se načrtujejo:</a:t>
            </a:r>
          </a:p>
          <a:p>
            <a:pPr marL="800100" marR="0" lvl="1"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zemljiški ukrepi na celotnem območju občine;</a:t>
            </a:r>
          </a:p>
          <a:p>
            <a:pPr marL="800100" marR="0" lvl="1"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količinsko in časovno usklajeno zagotavljanje zemljišč in pravic na njih za prostorski razvoj občine;</a:t>
            </a:r>
          </a:p>
          <a:p>
            <a:pPr marL="800100" marR="0" lvl="1"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finančna sredstva za izvajanje ukrepov zemljiške politike;</a:t>
            </a:r>
          </a:p>
        </p:txBody>
      </p:sp>
      <p:sp>
        <p:nvSpPr>
          <p:cNvPr id="9" name="PoljeZBesedilom 8">
            <a:extLst>
              <a:ext uri="{FF2B5EF4-FFF2-40B4-BE49-F238E27FC236}">
                <a16:creationId xmlns:a16="http://schemas.microsoft.com/office/drawing/2014/main" id="{C4A47D10-6C7B-EAB9-2EE5-B14A1EB49831}"/>
              </a:ext>
            </a:extLst>
          </p:cNvPr>
          <p:cNvSpPr txBox="1"/>
          <p:nvPr/>
        </p:nvSpPr>
        <p:spPr>
          <a:xfrm>
            <a:off x="1926875" y="3384768"/>
            <a:ext cx="8271065" cy="144655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Sestavlja ga:</a:t>
            </a:r>
          </a:p>
          <a:p>
            <a:pPr marL="800100" marR="0" lvl="1"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kratkoročni del (do 2 let)</a:t>
            </a:r>
          </a:p>
          <a:p>
            <a:pPr marL="800100" marR="0" lvl="1"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srednjeročni del (2 – 5 let)</a:t>
            </a:r>
          </a:p>
          <a:p>
            <a:pPr marL="800100" marR="0" lvl="1"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dolgoročni del (5 -15 let)</a:t>
            </a:r>
          </a:p>
        </p:txBody>
      </p:sp>
      <p:sp>
        <p:nvSpPr>
          <p:cNvPr id="3" name="PoljeZBesedilom 2">
            <a:extLst>
              <a:ext uri="{FF2B5EF4-FFF2-40B4-BE49-F238E27FC236}">
                <a16:creationId xmlns:a16="http://schemas.microsoft.com/office/drawing/2014/main" id="{929A6562-FFBA-3C36-B754-293BFE056D58}"/>
              </a:ext>
            </a:extLst>
          </p:cNvPr>
          <p:cNvSpPr txBox="1"/>
          <p:nvPr/>
        </p:nvSpPr>
        <p:spPr>
          <a:xfrm>
            <a:off x="1960468" y="4944846"/>
            <a:ext cx="8271065" cy="52322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Priprava predpisanih strokovnih podlag.</a:t>
            </a:r>
          </a:p>
        </p:txBody>
      </p:sp>
    </p:spTree>
    <p:extLst>
      <p:ext uri="{BB962C8B-B14F-4D97-AF65-F5344CB8AC3E}">
        <p14:creationId xmlns:p14="http://schemas.microsoft.com/office/powerpoint/2010/main" val="328086321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40F40-28B5-B4A0-58A5-C9DADDB705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3A6FAF-AB8D-15FB-F672-799462B19EC3}"/>
              </a:ext>
            </a:extLst>
          </p:cNvPr>
          <p:cNvSpPr txBox="1">
            <a:spLocks/>
          </p:cNvSpPr>
          <p:nvPr/>
        </p:nvSpPr>
        <p:spPr bwMode="auto">
          <a:xfrm>
            <a:off x="2823337" y="1059154"/>
            <a:ext cx="6545327" cy="509562"/>
          </a:xfrm>
          <a:prstGeom prst="rect">
            <a:avLst/>
          </a:prstGeom>
          <a:ln/>
        </p:spPr>
        <p:style>
          <a:lnRef idx="2">
            <a:schemeClr val="accent1"/>
          </a:lnRef>
          <a:fillRef idx="1">
            <a:schemeClr val="lt1"/>
          </a:fillRef>
          <a:effectRef idx="0">
            <a:schemeClr val="accent1"/>
          </a:effectRef>
          <a:fontRef idx="minor">
            <a:schemeClr val="dk1"/>
          </a:fontRef>
        </p:style>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Načrt preskrbe in upravljanja zemljišč</a:t>
            </a:r>
          </a:p>
        </p:txBody>
      </p:sp>
      <p:sp>
        <p:nvSpPr>
          <p:cNvPr id="4" name="PoljeZBesedilom 3">
            <a:extLst>
              <a:ext uri="{FF2B5EF4-FFF2-40B4-BE49-F238E27FC236}">
                <a16:creationId xmlns:a16="http://schemas.microsoft.com/office/drawing/2014/main" id="{E6452B1E-ECA3-0F09-B88D-DE1C3C914492}"/>
              </a:ext>
            </a:extLst>
          </p:cNvPr>
          <p:cNvSpPr txBox="1"/>
          <p:nvPr/>
        </p:nvSpPr>
        <p:spPr>
          <a:xfrm>
            <a:off x="3071950" y="1798709"/>
            <a:ext cx="1765227" cy="400110"/>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000" b="1" i="0" u="none" strike="noStrike" kern="1200" cap="none" spc="0" normalizeH="0" baseline="0" noProof="0" dirty="0">
                <a:ln>
                  <a:noFill/>
                </a:ln>
                <a:solidFill>
                  <a:srgbClr val="4F81BD"/>
                </a:solidFill>
                <a:effectLst/>
                <a:uLnTx/>
                <a:uFillTx/>
                <a:latin typeface="Arial"/>
                <a:ea typeface="+mn-ea"/>
                <a:cs typeface="+mn-cs"/>
              </a:rPr>
              <a:t>Besedilni del</a:t>
            </a:r>
          </a:p>
        </p:txBody>
      </p:sp>
      <p:sp>
        <p:nvSpPr>
          <p:cNvPr id="6" name="PoljeZBesedilom 5">
            <a:extLst>
              <a:ext uri="{FF2B5EF4-FFF2-40B4-BE49-F238E27FC236}">
                <a16:creationId xmlns:a16="http://schemas.microsoft.com/office/drawing/2014/main" id="{10EA2E3E-89B6-272F-36C5-8E1E1C887ADA}"/>
              </a:ext>
            </a:extLst>
          </p:cNvPr>
          <p:cNvSpPr txBox="1"/>
          <p:nvPr/>
        </p:nvSpPr>
        <p:spPr>
          <a:xfrm>
            <a:off x="7354827" y="1784324"/>
            <a:ext cx="1592103" cy="400110"/>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000" b="1" i="0" u="none" strike="noStrike" kern="1200" cap="none" spc="0" normalizeH="0" baseline="0" noProof="0" dirty="0">
                <a:ln>
                  <a:noFill/>
                </a:ln>
                <a:solidFill>
                  <a:srgbClr val="4F81BD"/>
                </a:solidFill>
                <a:effectLst/>
                <a:uLnTx/>
                <a:uFillTx/>
                <a:latin typeface="Arial"/>
                <a:ea typeface="+mn-ea"/>
                <a:cs typeface="+mn-cs"/>
              </a:rPr>
              <a:t>Grafični del</a:t>
            </a:r>
          </a:p>
        </p:txBody>
      </p:sp>
      <p:sp>
        <p:nvSpPr>
          <p:cNvPr id="7" name="PoljeZBesedilom 6">
            <a:extLst>
              <a:ext uri="{FF2B5EF4-FFF2-40B4-BE49-F238E27FC236}">
                <a16:creationId xmlns:a16="http://schemas.microsoft.com/office/drawing/2014/main" id="{ED240254-6D73-7F4F-6874-DDAA5075DF15}"/>
              </a:ext>
            </a:extLst>
          </p:cNvPr>
          <p:cNvSpPr txBox="1"/>
          <p:nvPr/>
        </p:nvSpPr>
        <p:spPr>
          <a:xfrm>
            <a:off x="1969889" y="2404259"/>
            <a:ext cx="3969351" cy="2246769"/>
          </a:xfrm>
          <a:prstGeom prst="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000" b="1" i="0" u="none" strike="noStrike" kern="1200" cap="none" spc="0" normalizeH="0" baseline="0" noProof="0" dirty="0">
                <a:ln>
                  <a:noFill/>
                </a:ln>
                <a:solidFill>
                  <a:srgbClr val="9BBB59"/>
                </a:solidFill>
                <a:effectLst/>
                <a:uLnTx/>
                <a:uFillTx/>
                <a:latin typeface="Arial"/>
                <a:ea typeface="+mn-ea"/>
                <a:cs typeface="+mn-cs"/>
              </a:rPr>
              <a:t>Najmanj:</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000" b="0" i="0" u="none" strike="noStrike" kern="1200" cap="none" spc="0" normalizeH="0" baseline="0" noProof="0" dirty="0">
                <a:ln>
                  <a:noFill/>
                </a:ln>
                <a:solidFill>
                  <a:srgbClr val="9BBB59"/>
                </a:solidFill>
                <a:effectLst/>
                <a:uLnTx/>
                <a:uFillTx/>
                <a:latin typeface="Arial"/>
                <a:ea typeface="+mn-ea"/>
                <a:cs typeface="+mn-cs"/>
              </a:rPr>
              <a:t>povzetek analiz strokovnih podlag</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000" b="0" i="0" u="none" strike="noStrike" kern="1200" cap="none" spc="0" normalizeH="0" baseline="0" noProof="0" dirty="0">
                <a:ln>
                  <a:noFill/>
                </a:ln>
                <a:solidFill>
                  <a:srgbClr val="9BBB59"/>
                </a:solidFill>
                <a:effectLst/>
                <a:uLnTx/>
                <a:uFillTx/>
                <a:latin typeface="Arial"/>
                <a:ea typeface="+mn-ea"/>
                <a:cs typeface="+mn-cs"/>
              </a:rPr>
              <a:t>usmeritve za izvajanje ukrepov (vsa 3 obdobja)</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000" b="0" i="0" u="none" strike="noStrike" kern="1200" cap="none" spc="0" normalizeH="0" baseline="0" noProof="0" dirty="0">
                <a:ln>
                  <a:noFill/>
                </a:ln>
                <a:solidFill>
                  <a:srgbClr val="9BBB59"/>
                </a:solidFill>
                <a:effectLst/>
                <a:uLnTx/>
                <a:uFillTx/>
                <a:latin typeface="Arial"/>
                <a:ea typeface="+mn-ea"/>
                <a:cs typeface="+mn-cs"/>
              </a:rPr>
              <a:t>določitev območij izvajanja posameznih ukrepov</a:t>
            </a:r>
          </a:p>
        </p:txBody>
      </p:sp>
      <p:sp>
        <p:nvSpPr>
          <p:cNvPr id="10" name="PoljeZBesedilom 9">
            <a:extLst>
              <a:ext uri="{FF2B5EF4-FFF2-40B4-BE49-F238E27FC236}">
                <a16:creationId xmlns:a16="http://schemas.microsoft.com/office/drawing/2014/main" id="{F45DC1E7-A2F7-1E9C-6B4A-9F29B3DA0126}"/>
              </a:ext>
            </a:extLst>
          </p:cNvPr>
          <p:cNvSpPr txBox="1"/>
          <p:nvPr/>
        </p:nvSpPr>
        <p:spPr>
          <a:xfrm>
            <a:off x="6252764" y="2400043"/>
            <a:ext cx="3969351" cy="1015663"/>
          </a:xfrm>
          <a:prstGeom prst="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000" b="1" i="0" u="none" strike="noStrike" kern="1200" cap="none" spc="0" normalizeH="0" baseline="0" noProof="0" dirty="0">
                <a:ln>
                  <a:noFill/>
                </a:ln>
                <a:solidFill>
                  <a:srgbClr val="9BBB59"/>
                </a:solidFill>
                <a:effectLst/>
                <a:uLnTx/>
                <a:uFillTx/>
                <a:latin typeface="Arial"/>
                <a:ea typeface="+mn-ea"/>
                <a:cs typeface="+mn-cs"/>
              </a:rPr>
              <a:t>Najmanj:</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000" b="0" i="0" u="none" strike="noStrike" kern="1200" cap="none" spc="0" normalizeH="0" baseline="0" noProof="0" dirty="0">
                <a:ln>
                  <a:noFill/>
                </a:ln>
                <a:solidFill>
                  <a:srgbClr val="9BBB59"/>
                </a:solidFill>
                <a:effectLst/>
                <a:uLnTx/>
                <a:uFillTx/>
                <a:latin typeface="Arial"/>
                <a:ea typeface="+mn-ea"/>
                <a:cs typeface="+mn-cs"/>
              </a:rPr>
              <a:t>Pregledna karata načrta ukrepov za celo občini</a:t>
            </a:r>
          </a:p>
        </p:txBody>
      </p:sp>
      <p:sp>
        <p:nvSpPr>
          <p:cNvPr id="11" name="PoljeZBesedilom 10">
            <a:extLst>
              <a:ext uri="{FF2B5EF4-FFF2-40B4-BE49-F238E27FC236}">
                <a16:creationId xmlns:a16="http://schemas.microsoft.com/office/drawing/2014/main" id="{FD1C71CA-B981-A8CE-2431-8385E72CC46D}"/>
              </a:ext>
            </a:extLst>
          </p:cNvPr>
          <p:cNvSpPr txBox="1"/>
          <p:nvPr/>
        </p:nvSpPr>
        <p:spPr>
          <a:xfrm>
            <a:off x="6252764" y="3631314"/>
            <a:ext cx="3969351" cy="1015663"/>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000" b="1" i="0" u="none" strike="noStrike" kern="1200" cap="none" spc="0" normalizeH="0" baseline="0" noProof="0" dirty="0">
                <a:ln>
                  <a:noFill/>
                </a:ln>
                <a:solidFill>
                  <a:srgbClr val="4F81BD"/>
                </a:solidFill>
                <a:effectLst/>
                <a:uLnTx/>
                <a:uFillTx/>
                <a:latin typeface="Arial"/>
                <a:ea typeface="+mn-ea"/>
                <a:cs typeface="+mn-cs"/>
              </a:rPr>
              <a:t>Smiselno:</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000" b="0" i="0" u="none" strike="noStrike" kern="1200" cap="none" spc="0" normalizeH="0" baseline="0" noProof="0" dirty="0">
                <a:ln>
                  <a:noFill/>
                </a:ln>
                <a:solidFill>
                  <a:srgbClr val="4F81BD"/>
                </a:solidFill>
                <a:effectLst/>
                <a:uLnTx/>
                <a:uFillTx/>
                <a:latin typeface="Arial"/>
                <a:ea typeface="+mn-ea"/>
                <a:cs typeface="+mn-cs"/>
              </a:rPr>
              <a:t>Karte posameznih ukrepov glede na časovna obdobja</a:t>
            </a:r>
          </a:p>
        </p:txBody>
      </p:sp>
      <p:sp>
        <p:nvSpPr>
          <p:cNvPr id="12" name="PoljeZBesedilom 11">
            <a:extLst>
              <a:ext uri="{FF2B5EF4-FFF2-40B4-BE49-F238E27FC236}">
                <a16:creationId xmlns:a16="http://schemas.microsoft.com/office/drawing/2014/main" id="{35088806-EC8F-2532-86B7-37F4F877EF46}"/>
              </a:ext>
            </a:extLst>
          </p:cNvPr>
          <p:cNvSpPr txBox="1"/>
          <p:nvPr/>
        </p:nvSpPr>
        <p:spPr>
          <a:xfrm>
            <a:off x="1982516" y="4969872"/>
            <a:ext cx="8271065" cy="52322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Revizija izvajanja najpozneje v 3 letih in priprava dopolnitev.</a:t>
            </a:r>
          </a:p>
        </p:txBody>
      </p:sp>
    </p:spTree>
    <p:extLst>
      <p:ext uri="{BB962C8B-B14F-4D97-AF65-F5344CB8AC3E}">
        <p14:creationId xmlns:p14="http://schemas.microsoft.com/office/powerpoint/2010/main" val="38412594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8298A-08C4-3F64-354C-212FB639FBE8}"/>
            </a:ext>
          </a:extLst>
        </p:cNvPr>
        <p:cNvGrpSpPr/>
        <p:nvPr/>
      </p:nvGrpSpPr>
      <p:grpSpPr>
        <a:xfrm>
          <a:off x="0" y="0"/>
          <a:ext cx="0" cy="0"/>
          <a:chOff x="0" y="0"/>
          <a:chExt cx="0" cy="0"/>
        </a:xfrm>
      </p:grpSpPr>
      <p:sp>
        <p:nvSpPr>
          <p:cNvPr id="5" name="Označba mesta vsebine 2">
            <a:extLst>
              <a:ext uri="{FF2B5EF4-FFF2-40B4-BE49-F238E27FC236}">
                <a16:creationId xmlns:a16="http://schemas.microsoft.com/office/drawing/2014/main" id="{FC263FA1-B7CD-E31E-6CFF-8BDFB96E32D4}"/>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3" name="PoljeZBesedilom 2">
            <a:extLst>
              <a:ext uri="{FF2B5EF4-FFF2-40B4-BE49-F238E27FC236}">
                <a16:creationId xmlns:a16="http://schemas.microsoft.com/office/drawing/2014/main" id="{52D6E4E2-F1DF-6FB1-B1AF-DBD99A0F5A8B}"/>
              </a:ext>
            </a:extLst>
          </p:cNvPr>
          <p:cNvSpPr txBox="1"/>
          <p:nvPr/>
        </p:nvSpPr>
        <p:spPr>
          <a:xfrm>
            <a:off x="2036935" y="1781963"/>
            <a:ext cx="8271065" cy="1754326"/>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Razširjena možnost uporabe tega ukrepa za državo:</a:t>
            </a:r>
          </a:p>
          <a:p>
            <a:pPr marL="800100" marR="0" lvl="1"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na območju DPN, uredbe o najustreznejši varianti ali državnega prostorskega ureditvenega načrta;</a:t>
            </a:r>
          </a:p>
          <a:p>
            <a:pPr marL="800100" marR="0" lvl="1"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na območjih za gradnjo javnih najemnih ali oskrbovanih stanovanj;    </a:t>
            </a:r>
          </a:p>
        </p:txBody>
      </p:sp>
      <p:sp>
        <p:nvSpPr>
          <p:cNvPr id="4" name="Title 1">
            <a:extLst>
              <a:ext uri="{FF2B5EF4-FFF2-40B4-BE49-F238E27FC236}">
                <a16:creationId xmlns:a16="http://schemas.microsoft.com/office/drawing/2014/main" id="{DAF0DA0E-CF5A-92DB-5B9B-934F3952D993}"/>
              </a:ext>
            </a:extLst>
          </p:cNvPr>
          <p:cNvSpPr txBox="1">
            <a:spLocks/>
          </p:cNvSpPr>
          <p:nvPr/>
        </p:nvSpPr>
        <p:spPr bwMode="auto">
          <a:xfrm>
            <a:off x="1939031" y="398202"/>
            <a:ext cx="8313938" cy="627900"/>
          </a:xfrm>
          <a:prstGeom prst="rect">
            <a:avLst/>
          </a:prstGeom>
          <a:noFill/>
          <a:ln>
            <a:noFill/>
          </a:ln>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Predkupna pravica</a:t>
            </a:r>
          </a:p>
        </p:txBody>
      </p:sp>
      <p:sp>
        <p:nvSpPr>
          <p:cNvPr id="6" name="PoljeZBesedilom 5">
            <a:extLst>
              <a:ext uri="{FF2B5EF4-FFF2-40B4-BE49-F238E27FC236}">
                <a16:creationId xmlns:a16="http://schemas.microsoft.com/office/drawing/2014/main" id="{854E06A1-F464-5D90-78DB-C96A43E1620F}"/>
              </a:ext>
            </a:extLst>
          </p:cNvPr>
          <p:cNvSpPr txBox="1"/>
          <p:nvPr/>
        </p:nvSpPr>
        <p:spPr>
          <a:xfrm>
            <a:off x="2036934" y="3731592"/>
            <a:ext cx="8271065" cy="1138773"/>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Rok za </a:t>
            </a:r>
            <a:r>
              <a:rPr kumimoji="0" lang="sl-SI" sz="2000" b="0" i="0" u="none" strike="noStrike" kern="1200" cap="none" spc="0" normalizeH="0" baseline="0" noProof="0" dirty="0" err="1">
                <a:ln>
                  <a:noFill/>
                </a:ln>
                <a:solidFill>
                  <a:srgbClr val="4F81BD"/>
                </a:solidFill>
                <a:effectLst/>
                <a:uLnTx/>
                <a:uFillTx/>
                <a:latin typeface="Arial"/>
                <a:ea typeface="+mn-ea"/>
                <a:cs typeface="+mn-cs"/>
                <a:sym typeface="Symbol" panose="05050102010706020507" pitchFamily="18" charset="2"/>
              </a:rPr>
              <a:t>izjasnitev</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o sprejetju ali zavrnitvi ponudbe se podaljša na </a:t>
            </a:r>
            <a:r>
              <a:rPr kumimoji="0" lang="sl-SI" sz="2000" b="0"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30</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dni.</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2000" b="0" i="0" u="none" strike="noStrike" kern="1200" cap="none" spc="0" normalizeH="0" baseline="0" noProof="0" dirty="0">
              <a:ln>
                <a:noFill/>
              </a:ln>
              <a:solidFill>
                <a:srgbClr val="FF0000"/>
              </a:solidFill>
              <a:effectLst/>
              <a:uLnTx/>
              <a:uFillTx/>
              <a:latin typeface="Arial"/>
              <a:ea typeface="+mn-ea"/>
              <a:cs typeface="+mn-cs"/>
            </a:endParaRPr>
          </a:p>
        </p:txBody>
      </p:sp>
    </p:spTree>
    <p:extLst>
      <p:ext uri="{BB962C8B-B14F-4D97-AF65-F5344CB8AC3E}">
        <p14:creationId xmlns:p14="http://schemas.microsoft.com/office/powerpoint/2010/main" val="242635384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3A7AA-D0FA-DCE3-E19D-2096E757AC14}"/>
            </a:ext>
          </a:extLst>
        </p:cNvPr>
        <p:cNvGrpSpPr/>
        <p:nvPr/>
      </p:nvGrpSpPr>
      <p:grpSpPr>
        <a:xfrm>
          <a:off x="0" y="0"/>
          <a:ext cx="0" cy="0"/>
          <a:chOff x="0" y="0"/>
          <a:chExt cx="0" cy="0"/>
        </a:xfrm>
      </p:grpSpPr>
      <p:sp>
        <p:nvSpPr>
          <p:cNvPr id="8194" name="Title 1">
            <a:extLst>
              <a:ext uri="{FF2B5EF4-FFF2-40B4-BE49-F238E27FC236}">
                <a16:creationId xmlns:a16="http://schemas.microsoft.com/office/drawing/2014/main" id="{07F295C8-A0C7-110F-D4ED-0666F437807F}"/>
              </a:ext>
            </a:extLst>
          </p:cNvPr>
          <p:cNvSpPr>
            <a:spLocks noGrp="1"/>
          </p:cNvSpPr>
          <p:nvPr>
            <p:ph type="ctrTitle"/>
          </p:nvPr>
        </p:nvSpPr>
        <p:spPr bwMode="auto">
          <a:xfrm>
            <a:off x="2495550" y="1547813"/>
            <a:ext cx="7200900" cy="1490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a:t> </a:t>
            </a:r>
            <a:endParaRPr lang="en-US" altLang="sl-SI"/>
          </a:p>
        </p:txBody>
      </p:sp>
      <p:sp>
        <p:nvSpPr>
          <p:cNvPr id="2" name="PoljeZBesedilom 1">
            <a:extLst>
              <a:ext uri="{FF2B5EF4-FFF2-40B4-BE49-F238E27FC236}">
                <a16:creationId xmlns:a16="http://schemas.microsoft.com/office/drawing/2014/main" id="{0E0137B8-BAF3-C3FA-2BE7-4CC2A58BAF75}"/>
              </a:ext>
            </a:extLst>
          </p:cNvPr>
          <p:cNvSpPr txBox="1"/>
          <p:nvPr/>
        </p:nvSpPr>
        <p:spPr>
          <a:xfrm>
            <a:off x="2758758" y="1915797"/>
            <a:ext cx="6674484" cy="1493358"/>
          </a:xfrm>
          <a:prstGeom prst="rect">
            <a:avLst/>
          </a:prstGeom>
          <a:noFill/>
        </p:spPr>
        <p:txBody>
          <a:bodyPr wrap="square" rtlCol="0">
            <a:spAutoFit/>
          </a:bodyPr>
          <a:lstStyle/>
          <a:p>
            <a:pPr marL="0" marR="0" lvl="0" indent="0" algn="ctr" defTabSz="457200" rtl="0" eaLnBrk="1" fontAlgn="base" latinLnBrk="0" hangingPunct="1">
              <a:lnSpc>
                <a:spcPct val="150000"/>
              </a:lnSpc>
              <a:spcBef>
                <a:spcPct val="0"/>
              </a:spcBef>
              <a:spcAft>
                <a:spcPct val="0"/>
              </a:spcAft>
              <a:buClrTx/>
              <a:buSzTx/>
              <a:buFontTx/>
              <a:buNone/>
              <a:tabLst/>
              <a:defRPr/>
            </a:pPr>
            <a:r>
              <a:rPr kumimoji="0" lang="sl-SI" sz="32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a:ea typeface="+mn-ea"/>
                <a:cs typeface="+mn-cs"/>
              </a:rPr>
              <a:t>Taksa na neizkoriščeno stavbno zemljišče</a:t>
            </a:r>
          </a:p>
        </p:txBody>
      </p:sp>
    </p:spTree>
    <p:extLst>
      <p:ext uri="{BB962C8B-B14F-4D97-AF65-F5344CB8AC3E}">
        <p14:creationId xmlns:p14="http://schemas.microsoft.com/office/powerpoint/2010/main" val="1402918909"/>
      </p:ext>
    </p:extLst>
  </p:cSld>
  <p:clrMapOvr>
    <a:masterClrMapping/>
  </p:clrMapOvr>
  <p:transition>
    <p:fad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B3770-E3D2-8852-58A5-230FDE30EA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54BB5C-532A-87DB-C1EE-274A100C2246}"/>
              </a:ext>
            </a:extLst>
          </p:cNvPr>
          <p:cNvSpPr txBox="1">
            <a:spLocks/>
          </p:cNvSpPr>
          <p:nvPr/>
        </p:nvSpPr>
        <p:spPr bwMode="auto">
          <a:xfrm>
            <a:off x="1883993" y="1147120"/>
            <a:ext cx="8313938" cy="686101"/>
          </a:xfrm>
          <a:prstGeom prst="rect">
            <a:avLst/>
          </a:prstGeom>
          <a:noFill/>
          <a:ln>
            <a:noFill/>
          </a:ln>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w="0"/>
                <a:solidFill>
                  <a:srgbClr val="4F81BD"/>
                </a:solidFill>
                <a:effectLst/>
                <a:uLnTx/>
                <a:uFillTx/>
                <a:latin typeface="Calibri" panose="020F0502020204030204" pitchFamily="34" charset="0"/>
                <a:ea typeface="+mj-ea"/>
                <a:cs typeface="Calibri" panose="020F0502020204030204" pitchFamily="34" charset="0"/>
              </a:rPr>
              <a:t>Taksa na neizkoriščeno stavbno zemljišče</a:t>
            </a:r>
          </a:p>
        </p:txBody>
      </p:sp>
      <p:sp>
        <p:nvSpPr>
          <p:cNvPr id="5" name="Označba mesta vsebine 2">
            <a:extLst>
              <a:ext uri="{FF2B5EF4-FFF2-40B4-BE49-F238E27FC236}">
                <a16:creationId xmlns:a16="http://schemas.microsoft.com/office/drawing/2014/main" id="{92A54671-DC60-7B85-8188-97B37523CCA1}"/>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base" latinLnBrk="0" hangingPunct="1">
              <a:lnSpc>
                <a:spcPct val="115000"/>
              </a:lnSpc>
              <a:spcBef>
                <a:spcPct val="20000"/>
              </a:spcBef>
              <a:spcAft>
                <a:spcPts val="600"/>
              </a:spcAft>
              <a:buClrTx/>
              <a:buSzTx/>
              <a:buFont typeface="Arial" panose="020B0604020202020204" pitchFamily="34" charset="0"/>
              <a:buNone/>
              <a:tabLst/>
              <a:defRPr/>
            </a:pPr>
            <a:endParaRPr kumimoji="0" lang="sl-SI" sz="1600" b="1"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Arial" pitchFamily="34" charset="0"/>
            </a:endParaRPr>
          </a:p>
        </p:txBody>
      </p:sp>
      <p:sp>
        <p:nvSpPr>
          <p:cNvPr id="8" name="PoljeZBesedilom 7">
            <a:extLst>
              <a:ext uri="{FF2B5EF4-FFF2-40B4-BE49-F238E27FC236}">
                <a16:creationId xmlns:a16="http://schemas.microsoft.com/office/drawing/2014/main" id="{A51A75E3-C1FC-59F1-E92B-FF5C605DF993}"/>
              </a:ext>
            </a:extLst>
          </p:cNvPr>
          <p:cNvSpPr txBox="1"/>
          <p:nvPr/>
        </p:nvSpPr>
        <p:spPr>
          <a:xfrm>
            <a:off x="1883987" y="2021631"/>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Taksa na neizkoriščeno stavbno zemljišče </a:t>
            </a:r>
            <a:r>
              <a:rPr kumimoji="0" lang="sl-SI" sz="2000" b="0"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je postala obvezna</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2000" b="0" i="0" u="none" strike="noStrike" kern="1200" cap="none" spc="0" normalizeH="0" baseline="0" noProof="0" dirty="0">
              <a:ln>
                <a:noFill/>
              </a:ln>
              <a:solidFill>
                <a:srgbClr val="FF0000"/>
              </a:solidFill>
              <a:effectLst/>
              <a:uLnTx/>
              <a:uFillTx/>
              <a:latin typeface="Arial"/>
              <a:ea typeface="+mn-ea"/>
              <a:cs typeface="+mn-cs"/>
            </a:endParaRPr>
          </a:p>
        </p:txBody>
      </p:sp>
      <p:sp>
        <p:nvSpPr>
          <p:cNvPr id="3" name="PoljeZBesedilom 2">
            <a:extLst>
              <a:ext uri="{FF2B5EF4-FFF2-40B4-BE49-F238E27FC236}">
                <a16:creationId xmlns:a16="http://schemas.microsoft.com/office/drawing/2014/main" id="{3E5FEDC8-BCA7-AFB3-03A5-F5F8FF6DFD5F}"/>
              </a:ext>
            </a:extLst>
          </p:cNvPr>
          <p:cNvSpPr txBox="1"/>
          <p:nvPr/>
        </p:nvSpPr>
        <p:spPr>
          <a:xfrm>
            <a:off x="1883985" y="3265148"/>
            <a:ext cx="8271065" cy="144655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Taksa na neizkoriščeno stavbno zemljišče:</a:t>
            </a:r>
          </a:p>
          <a:p>
            <a:pPr marL="800100" marR="0" lvl="1"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se odmerja za zemljišča v 5. razvojni stopnji;</a:t>
            </a:r>
          </a:p>
          <a:p>
            <a:pPr marL="800100" marR="0" lvl="1"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znaša 0,3 eur/m2;</a:t>
            </a:r>
          </a:p>
          <a:p>
            <a:pPr marL="800100" marR="0" lvl="1"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je namenski vir za izvajanje zemljiških ukrepov;      </a:t>
            </a:r>
          </a:p>
        </p:txBody>
      </p:sp>
      <p:sp>
        <p:nvSpPr>
          <p:cNvPr id="4" name="PoljeZBesedilom 3">
            <a:extLst>
              <a:ext uri="{FF2B5EF4-FFF2-40B4-BE49-F238E27FC236}">
                <a16:creationId xmlns:a16="http://schemas.microsoft.com/office/drawing/2014/main" id="{2F77987D-353E-924B-31D6-C70E2D9A573B}"/>
              </a:ext>
            </a:extLst>
          </p:cNvPr>
          <p:cNvSpPr txBox="1"/>
          <p:nvPr/>
        </p:nvSpPr>
        <p:spPr>
          <a:xfrm>
            <a:off x="1883986" y="2589529"/>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a:t>
            </a:r>
            <a:r>
              <a:rPr kumimoji="0" lang="sl-SI" sz="2800" b="1"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 </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Občine morajo sprejeti odloke do </a:t>
            </a:r>
            <a:r>
              <a:rPr kumimoji="0" lang="sl-SI" sz="2000" b="0" i="0" u="none" strike="noStrike" kern="1200" cap="none" spc="0" normalizeH="0" baseline="0" noProof="0" dirty="0">
                <a:ln>
                  <a:noFill/>
                </a:ln>
                <a:solidFill>
                  <a:srgbClr val="FF0000"/>
                </a:solidFill>
                <a:effectLst/>
                <a:uLnTx/>
                <a:uFillTx/>
                <a:latin typeface="Arial"/>
                <a:ea typeface="+mn-ea"/>
                <a:cs typeface="+mn-cs"/>
                <a:sym typeface="Symbol" panose="05050102010706020507" pitchFamily="18" charset="2"/>
              </a:rPr>
              <a:t>31. decembra 2027</a:t>
            </a:r>
            <a:r>
              <a:rPr kumimoji="0" lang="sl-SI" sz="2000" b="0" i="0" u="none" strike="noStrike" kern="1200" cap="none" spc="0" normalizeH="0" baseline="0" noProof="0" dirty="0">
                <a:ln>
                  <a:noFill/>
                </a:ln>
                <a:solidFill>
                  <a:srgbClr val="4F81BD"/>
                </a:solidFill>
                <a:effectLst/>
                <a:uLnTx/>
                <a:uFillTx/>
                <a:latin typeface="Arial"/>
                <a:ea typeface="+mn-ea"/>
                <a:cs typeface="+mn-cs"/>
                <a:sym typeface="Symbol" panose="05050102010706020507" pitchFamily="18" charset="2"/>
              </a:rPr>
              <a:t>.</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2000" b="0" i="0" u="none" strike="noStrike" kern="1200" cap="none" spc="0" normalizeH="0" baseline="0" noProof="0" dirty="0">
              <a:ln>
                <a:noFill/>
              </a:ln>
              <a:solidFill>
                <a:srgbClr val="FF0000"/>
              </a:solidFill>
              <a:effectLst/>
              <a:uLnTx/>
              <a:uFillTx/>
              <a:latin typeface="Arial"/>
              <a:ea typeface="+mn-ea"/>
              <a:cs typeface="+mn-cs"/>
            </a:endParaRPr>
          </a:p>
        </p:txBody>
      </p:sp>
    </p:spTree>
    <p:extLst>
      <p:ext uri="{BB962C8B-B14F-4D97-AF65-F5344CB8AC3E}">
        <p14:creationId xmlns:p14="http://schemas.microsoft.com/office/powerpoint/2010/main" val="741700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5648E-12D0-6511-2821-D6D99FA4E73C}"/>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6B5B3F52-AF6B-623F-4B3B-6B71F5FFB4FA}"/>
              </a:ext>
            </a:extLst>
          </p:cNvPr>
          <p:cNvSpPr>
            <a:spLocks noGrp="1"/>
          </p:cNvSpPr>
          <p:nvPr>
            <p:ph idx="4294967295"/>
          </p:nvPr>
        </p:nvSpPr>
        <p:spPr>
          <a:xfrm>
            <a:off x="1347537" y="1302785"/>
            <a:ext cx="9448799" cy="4408204"/>
          </a:xfrm>
        </p:spPr>
        <p:txBody>
          <a:bodyPr rtlCol="0">
            <a:noAutofit/>
          </a:bodyPr>
          <a:lstStyle/>
          <a:p>
            <a:pPr marL="0" indent="0">
              <a:buNone/>
            </a:pPr>
            <a:r>
              <a:rPr lang="sl-SI" sz="2800" b="1" dirty="0">
                <a:solidFill>
                  <a:schemeClr val="accent2"/>
                </a:solidFill>
              </a:rPr>
              <a:t>3 LOKACIJSKA PREVERITEV</a:t>
            </a:r>
          </a:p>
          <a:p>
            <a:pPr marL="0" indent="0">
              <a:buNone/>
            </a:pPr>
            <a:endParaRPr lang="sl-SI" sz="2400" dirty="0">
              <a:solidFill>
                <a:schemeClr val="tx1">
                  <a:lumMod val="75000"/>
                </a:schemeClr>
              </a:solidFill>
            </a:endParaRPr>
          </a:p>
          <a:p>
            <a:pPr marL="0" indent="0">
              <a:buNone/>
            </a:pPr>
            <a:r>
              <a:rPr lang="sl-SI" sz="2800" b="1" dirty="0">
                <a:solidFill>
                  <a:schemeClr val="accent1"/>
                </a:solidFill>
              </a:rPr>
              <a:t>Individualno odstopanje od prostorskih izvedbenih pogojev (136. člen in 140. člen)</a:t>
            </a:r>
            <a:endParaRPr lang="sl-SI" sz="2800" dirty="0">
              <a:solidFill>
                <a:schemeClr val="accent1"/>
              </a:solidFill>
            </a:endParaRPr>
          </a:p>
          <a:p>
            <a:pPr lvl="0">
              <a:buFont typeface="Wingdings" panose="05000000000000000000" pitchFamily="2" charset="2"/>
              <a:buChar char="Ø"/>
            </a:pPr>
            <a:r>
              <a:rPr lang="sl-SI" sz="2000" dirty="0">
                <a:solidFill>
                  <a:schemeClr val="tx1">
                    <a:lumMod val="75000"/>
                  </a:schemeClr>
                </a:solidFill>
              </a:rPr>
              <a:t>ponovno tudi pri OPPN,</a:t>
            </a:r>
          </a:p>
          <a:p>
            <a:pPr lvl="0">
              <a:buFont typeface="Wingdings" panose="05000000000000000000" pitchFamily="2" charset="2"/>
              <a:buChar char="Ø"/>
            </a:pPr>
            <a:r>
              <a:rPr lang="sl-SI" sz="2000" dirty="0">
                <a:solidFill>
                  <a:schemeClr val="tx1">
                    <a:lumMod val="75000"/>
                  </a:schemeClr>
                </a:solidFill>
              </a:rPr>
              <a:t>tudi za omogočanje vzdrževalnih del v javno korist,</a:t>
            </a:r>
          </a:p>
          <a:p>
            <a:pPr lvl="0">
              <a:buFont typeface="Wingdings" panose="05000000000000000000" pitchFamily="2" charset="2"/>
              <a:buChar char="Ø"/>
            </a:pPr>
            <a:r>
              <a:rPr lang="sl-SI" sz="2000" dirty="0">
                <a:solidFill>
                  <a:schemeClr val="tx1">
                    <a:lumMod val="75000"/>
                  </a:schemeClr>
                </a:solidFill>
              </a:rPr>
              <a:t>veljavnost sklepa o lokacijski preveritvi podaljšana na 5 let.</a:t>
            </a:r>
          </a:p>
          <a:p>
            <a:pPr marL="0" lvl="0" indent="0">
              <a:buNone/>
            </a:pPr>
            <a:endParaRPr lang="sl-SI" sz="2400" dirty="0">
              <a:solidFill>
                <a:schemeClr val="tx1">
                  <a:lumMod val="75000"/>
                </a:schemeClr>
              </a:solidFill>
            </a:endParaRP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13043614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31EA905-C8A0-862C-AC43-3C2A7A8A92CE}"/>
              </a:ext>
            </a:extLst>
          </p:cNvPr>
          <p:cNvSpPr>
            <a:spLocks noGrp="1"/>
          </p:cNvSpPr>
          <p:nvPr>
            <p:ph type="title"/>
          </p:nvPr>
        </p:nvSpPr>
        <p:spPr>
          <a:xfrm>
            <a:off x="2969054" y="2505671"/>
            <a:ext cx="6884898" cy="2769989"/>
          </a:xfrm>
        </p:spPr>
        <p:txBody>
          <a:bodyPr/>
          <a:lstStyle/>
          <a:p>
            <a:r>
              <a:rPr lang="sl-SI" sz="6000" b="1" dirty="0">
                <a:solidFill>
                  <a:srgbClr val="0070C0"/>
                </a:solidFill>
                <a:effectLst>
                  <a:outerShdw blurRad="38100" dist="38100" dir="2700000" algn="tl">
                    <a:srgbClr val="000000">
                      <a:alpha val="43137"/>
                    </a:srgbClr>
                  </a:outerShdw>
                </a:effectLst>
                <a:latin typeface="+mn-lt"/>
                <a:cs typeface="Calibri" panose="020F0502020204030204" pitchFamily="34" charset="0"/>
              </a:rPr>
              <a:t>Hvala</a:t>
            </a:r>
            <a:r>
              <a:rPr lang="sl-SI" sz="6000" b="1" dirty="0">
                <a:solidFill>
                  <a:schemeClr val="tx2"/>
                </a:solidFill>
                <a:effectLst>
                  <a:outerShdw blurRad="38100" dist="38100" dir="2700000" algn="tl">
                    <a:srgbClr val="000000">
                      <a:alpha val="43137"/>
                    </a:srgbClr>
                  </a:outerShdw>
                </a:effectLst>
                <a:latin typeface="+mn-lt"/>
                <a:cs typeface="Calibri" panose="020F0502020204030204" pitchFamily="34" charset="0"/>
              </a:rPr>
              <a:t> </a:t>
            </a:r>
            <a:r>
              <a:rPr lang="sl-SI" sz="6000" dirty="0">
                <a:solidFill>
                  <a:schemeClr val="tx2"/>
                </a:solidFill>
                <a:latin typeface="+mn-lt"/>
                <a:cs typeface="Calibri" panose="020F0502020204030204" pitchFamily="34" charset="0"/>
              </a:rPr>
              <a:t>za pozornost.</a:t>
            </a:r>
            <a:br>
              <a:rPr lang="sl-SI" sz="6000">
                <a:solidFill>
                  <a:schemeClr val="tx2"/>
                </a:solidFill>
                <a:latin typeface="+mn-lt"/>
                <a:cs typeface="Calibri" panose="020F0502020204030204" pitchFamily="34" charset="0"/>
              </a:rPr>
            </a:br>
            <a:br>
              <a:rPr lang="sl-SI" sz="6000" dirty="0">
                <a:solidFill>
                  <a:schemeClr val="tx2"/>
                </a:solidFill>
                <a:latin typeface="Calibri" panose="020F0502020204030204" pitchFamily="34" charset="0"/>
                <a:cs typeface="Calibri" panose="020F0502020204030204" pitchFamily="34" charset="0"/>
              </a:rPr>
            </a:br>
            <a:endParaRPr lang="sl-SI" sz="6000" dirty="0">
              <a:solidFill>
                <a:schemeClr val="tx2"/>
              </a:solidFill>
              <a:latin typeface="Calibri" panose="020F0502020204030204" pitchFamily="34" charset="0"/>
              <a:cs typeface="Calibri" panose="020F0502020204030204" pitchFamily="34" charset="0"/>
            </a:endParaRPr>
          </a:p>
        </p:txBody>
      </p:sp>
      <p:cxnSp>
        <p:nvCxnSpPr>
          <p:cNvPr id="5" name="Raven povezovalnik 4">
            <a:extLst>
              <a:ext uri="{FF2B5EF4-FFF2-40B4-BE49-F238E27FC236}">
                <a16:creationId xmlns:a16="http://schemas.microsoft.com/office/drawing/2014/main" id="{98608F69-B77E-87C7-7883-A1EB86B0307F}"/>
              </a:ext>
            </a:extLst>
          </p:cNvPr>
          <p:cNvCxnSpPr>
            <a:cxnSpLocks/>
          </p:cNvCxnSpPr>
          <p:nvPr/>
        </p:nvCxnSpPr>
        <p:spPr>
          <a:xfrm>
            <a:off x="3050335" y="3647440"/>
            <a:ext cx="558105" cy="0"/>
          </a:xfrm>
          <a:prstGeom prst="line">
            <a:avLst/>
          </a:prstGeom>
          <a:ln w="190500" cap="rnd">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419263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6BB2D-B90E-6D9C-C257-6C21D44D68AD}"/>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CB311928-B4DD-6996-8DA7-0C96819CD649}"/>
              </a:ext>
            </a:extLst>
          </p:cNvPr>
          <p:cNvSpPr>
            <a:spLocks noGrp="1"/>
          </p:cNvSpPr>
          <p:nvPr>
            <p:ph type="ctrTitle"/>
          </p:nvPr>
        </p:nvSpPr>
        <p:spPr>
          <a:xfrm>
            <a:off x="1295999" y="938305"/>
            <a:ext cx="9876825" cy="5733958"/>
          </a:xfrm>
        </p:spPr>
        <p:txBody>
          <a:bodyPr/>
          <a:lstStyle/>
          <a:p>
            <a:pPr>
              <a:lnSpc>
                <a:spcPct val="150000"/>
              </a:lnSpc>
            </a:pPr>
            <a:r>
              <a:rPr lang="sl-SI" dirty="0">
                <a:solidFill>
                  <a:schemeClr val="tx2"/>
                </a:solidFill>
              </a:rPr>
              <a:t>Program predstavitve:</a:t>
            </a:r>
            <a:br>
              <a:rPr lang="sl-SI" dirty="0">
                <a:solidFill>
                  <a:schemeClr val="tx2"/>
                </a:solidFill>
              </a:rPr>
            </a:br>
            <a:r>
              <a:rPr lang="sl-SI" sz="2400" b="0" dirty="0">
                <a:solidFill>
                  <a:schemeClr val="tx2"/>
                </a:solidFill>
              </a:rPr>
              <a:t>1. Uvodni nagovor ministra Jožeta Novaka in generalne direktorice dr. Nataše Bratina</a:t>
            </a:r>
            <a:br>
              <a:rPr lang="sl-SI" sz="2400" b="0" dirty="0">
                <a:solidFill>
                  <a:schemeClr val="tx2"/>
                </a:solidFill>
              </a:rPr>
            </a:br>
            <a:r>
              <a:rPr lang="sl-SI" sz="2400" b="0" dirty="0">
                <a:solidFill>
                  <a:schemeClr val="tx2"/>
                </a:solidFill>
              </a:rPr>
              <a:t>2. Učinkovitejše in fleksibilnejše prostorsko načrtovanje – Barbara Radovan in Marjetka Čuš</a:t>
            </a:r>
            <a:br>
              <a:rPr lang="sl-SI" sz="2400" b="0" dirty="0">
                <a:solidFill>
                  <a:schemeClr val="tx2"/>
                </a:solidFill>
              </a:rPr>
            </a:br>
            <a:r>
              <a:rPr lang="sl-SI" sz="2400" b="0" dirty="0">
                <a:solidFill>
                  <a:schemeClr val="tx2"/>
                </a:solidFill>
              </a:rPr>
              <a:t>3. Zemljiški ukrepi – Tjaša Remic in mag. Matija Kralj </a:t>
            </a:r>
            <a:br>
              <a:rPr lang="sl-SI" sz="2400" b="0" dirty="0">
                <a:solidFill>
                  <a:schemeClr val="tx2"/>
                </a:solidFill>
              </a:rPr>
            </a:br>
            <a:r>
              <a:rPr lang="sl-SI" sz="2400" dirty="0">
                <a:solidFill>
                  <a:schemeClr val="tx2"/>
                </a:solidFill>
              </a:rPr>
              <a:t>4. Izboljšave na področju graditve – Tanja Mencin</a:t>
            </a:r>
            <a:br>
              <a:rPr lang="sl-SI" sz="2400" b="0" dirty="0">
                <a:solidFill>
                  <a:schemeClr val="tx2"/>
                </a:solidFill>
              </a:rPr>
            </a:br>
            <a:r>
              <a:rPr lang="sl-SI" sz="2400" b="0" dirty="0">
                <a:solidFill>
                  <a:schemeClr val="tx2"/>
                </a:solidFill>
              </a:rPr>
              <a:t>5. Evidenca stavbnih zemljišč – dr. Damjan Doler</a:t>
            </a:r>
            <a:br>
              <a:rPr lang="sl-SI" sz="2400" b="0" dirty="0">
                <a:solidFill>
                  <a:schemeClr val="tx2"/>
                </a:solidFill>
              </a:rPr>
            </a:br>
            <a:r>
              <a:rPr lang="sl-SI" sz="2400" b="0" dirty="0">
                <a:solidFill>
                  <a:schemeClr val="tx2"/>
                </a:solidFill>
              </a:rPr>
              <a:t>6. Vprašanja publike</a:t>
            </a:r>
          </a:p>
        </p:txBody>
      </p:sp>
    </p:spTree>
    <p:extLst>
      <p:ext uri="{BB962C8B-B14F-4D97-AF65-F5344CB8AC3E}">
        <p14:creationId xmlns:p14="http://schemas.microsoft.com/office/powerpoint/2010/main" val="187759902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00467DD4-D555-4496-8D3F-C061BE9CBF6B}"/>
              </a:ext>
            </a:extLst>
          </p:cNvPr>
          <p:cNvSpPr>
            <a:spLocks noGrp="1"/>
          </p:cNvSpPr>
          <p:nvPr>
            <p:ph type="ctrTitle"/>
          </p:nvPr>
        </p:nvSpPr>
        <p:spPr bwMode="auto">
          <a:xfrm>
            <a:off x="2495550" y="1547813"/>
            <a:ext cx="7200900" cy="1490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t> </a:t>
            </a:r>
            <a:endParaRPr lang="en-US" altLang="sl-SI" dirty="0"/>
          </a:p>
        </p:txBody>
      </p:sp>
      <p:sp>
        <p:nvSpPr>
          <p:cNvPr id="6" name="Pravokotnik 5">
            <a:extLst>
              <a:ext uri="{FF2B5EF4-FFF2-40B4-BE49-F238E27FC236}">
                <a16:creationId xmlns:a16="http://schemas.microsoft.com/office/drawing/2014/main" id="{BC9FE81B-1EF2-36E6-E969-20F9745670E4}"/>
              </a:ext>
            </a:extLst>
          </p:cNvPr>
          <p:cNvSpPr/>
          <p:nvPr/>
        </p:nvSpPr>
        <p:spPr>
          <a:xfrm>
            <a:off x="2495551" y="1392591"/>
            <a:ext cx="7394469" cy="2123658"/>
          </a:xfrm>
          <a:prstGeom prst="rect">
            <a:avLst/>
          </a:prstGeom>
          <a:noFill/>
        </p:spPr>
        <p:txBody>
          <a:bodyPr wrap="square" lIns="91440" tIns="45720" rIns="91440" bIns="4572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sl-SI" altLang="sl-SI" sz="4400" b="1" i="0" u="none" strike="noStrike" kern="1200" cap="none" spc="0" normalizeH="0" baseline="0" noProof="0" dirty="0">
                <a:ln>
                  <a:noFill/>
                </a:ln>
                <a:solidFill>
                  <a:schemeClr val="accent5">
                    <a:lumMod val="75000"/>
                  </a:schemeClr>
                </a:solidFill>
                <a:effectLst/>
                <a:uLnTx/>
                <a:uFillTx/>
                <a:latin typeface="Republika" panose="02000506040000020004" pitchFamily="2" charset="-18"/>
                <a:ea typeface="+mn-ea"/>
                <a:cs typeface="Arial" pitchFamily="34" charset="0"/>
              </a:rPr>
              <a:t>Novela GZ-1B </a:t>
            </a:r>
          </a:p>
          <a:p>
            <a:pPr marL="0" marR="0" lvl="0" indent="0" algn="ctr" defTabSz="457200" rtl="0" eaLnBrk="1" fontAlgn="base" latinLnBrk="0" hangingPunct="1">
              <a:lnSpc>
                <a:spcPct val="100000"/>
              </a:lnSpc>
              <a:spcBef>
                <a:spcPct val="0"/>
              </a:spcBef>
              <a:spcAft>
                <a:spcPct val="0"/>
              </a:spcAft>
              <a:buClrTx/>
              <a:buSzTx/>
              <a:buFontTx/>
              <a:buNone/>
              <a:tabLst/>
              <a:defRPr/>
            </a:pPr>
            <a:br>
              <a:rPr kumimoji="0" lang="sl-SI" altLang="sl-SI" sz="4400" b="1" i="0" u="none" strike="noStrike" kern="1200" cap="none" spc="0" normalizeH="0" baseline="0" noProof="0" dirty="0">
                <a:ln>
                  <a:noFill/>
                </a:ln>
                <a:solidFill>
                  <a:schemeClr val="accent5">
                    <a:lumMod val="75000"/>
                  </a:schemeClr>
                </a:solidFill>
                <a:effectLst/>
                <a:uLnTx/>
                <a:uFillTx/>
                <a:latin typeface="Republika" panose="02000506040000020004" pitchFamily="2" charset="-18"/>
                <a:ea typeface="+mn-ea"/>
                <a:cs typeface="Arial" pitchFamily="34" charset="0"/>
              </a:rPr>
            </a:br>
            <a:r>
              <a:rPr kumimoji="0" lang="sl-SI" altLang="sl-SI" sz="4400" b="1" i="0" u="none" strike="noStrike" kern="1200" cap="none" spc="0" normalizeH="0" baseline="0" noProof="0" dirty="0">
                <a:ln>
                  <a:noFill/>
                </a:ln>
                <a:solidFill>
                  <a:schemeClr val="accent5">
                    <a:lumMod val="75000"/>
                  </a:schemeClr>
                </a:solidFill>
                <a:effectLst/>
                <a:uLnTx/>
                <a:uFillTx/>
                <a:latin typeface="Republika" panose="02000506040000020004" pitchFamily="2" charset="-18"/>
                <a:ea typeface="+mn-ea"/>
                <a:cs typeface="Arial" pitchFamily="34" charset="0"/>
              </a:rPr>
              <a:t>Ključne novosti</a:t>
            </a:r>
            <a:endParaRPr kumimoji="0" lang="sl-SI" sz="5400" b="1" i="0" u="none" strike="noStrike" kern="1200" cap="none" spc="0" normalizeH="0" baseline="0" noProof="0" dirty="0">
              <a:ln w="9525">
                <a:solidFill>
                  <a:prstClr val="white"/>
                </a:solidFill>
                <a:prstDash val="solid"/>
              </a:ln>
              <a:solidFill>
                <a:schemeClr val="accent5">
                  <a:lumMod val="75000"/>
                </a:schemeClr>
              </a:solidFill>
              <a:effectLst>
                <a:outerShdw blurRad="12700" dist="38100" dir="2700000" algn="tl" rotWithShape="0">
                  <a:prstClr val="white">
                    <a:lumMod val="50000"/>
                  </a:prstClr>
                </a:outerShdw>
              </a:effectLst>
              <a:uLnTx/>
              <a:uFillTx/>
              <a:latin typeface="Calibri" panose="020F0502020204030204" pitchFamily="34" charset="0"/>
              <a:ea typeface="Times New Roman" panose="02020603050405020304" pitchFamily="18" charset="0"/>
              <a:cs typeface="+mn-cs"/>
            </a:endParaRPr>
          </a:p>
        </p:txBody>
      </p:sp>
      <p:sp>
        <p:nvSpPr>
          <p:cNvPr id="5" name="PoljeZBesedilom 4">
            <a:extLst>
              <a:ext uri="{FF2B5EF4-FFF2-40B4-BE49-F238E27FC236}">
                <a16:creationId xmlns:a16="http://schemas.microsoft.com/office/drawing/2014/main" id="{9F15D63E-3EDF-AA44-455E-C3FC5B4D5301}"/>
              </a:ext>
            </a:extLst>
          </p:cNvPr>
          <p:cNvSpPr txBox="1"/>
          <p:nvPr/>
        </p:nvSpPr>
        <p:spPr>
          <a:xfrm>
            <a:off x="96785" y="4614180"/>
            <a:ext cx="12192000" cy="1908215"/>
          </a:xfrm>
          <a:prstGeom prst="rect">
            <a:avLst/>
          </a:prstGeom>
          <a:noFill/>
        </p:spPr>
        <p:txBody>
          <a:bodyPr wrap="square">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sl-SI" altLang="sl-SI" sz="2000" b="1" i="0" u="none" strike="noStrike" kern="1200" cap="none" spc="0" normalizeH="0" baseline="0" noProof="0" dirty="0">
                <a:ln>
                  <a:noFill/>
                </a:ln>
                <a:solidFill>
                  <a:srgbClr val="999999">
                    <a:lumMod val="75000"/>
                  </a:srgbClr>
                </a:solidFill>
                <a:effectLst/>
                <a:uLnTx/>
                <a:uFillTx/>
                <a:latin typeface="Republika" panose="02000506040000020004" pitchFamily="2" charset="-18"/>
                <a:ea typeface="+mn-ea"/>
                <a:cs typeface="Arial" pitchFamily="34" charset="0"/>
              </a:rPr>
              <a:t>Tanja Mencin</a:t>
            </a:r>
            <a:br>
              <a:rPr kumimoji="0" lang="sl-SI" altLang="sl-SI" sz="2000" b="1" i="0" u="none" strike="noStrike" kern="1200" cap="none" spc="0" normalizeH="0" baseline="0" noProof="0" dirty="0">
                <a:ln>
                  <a:noFill/>
                </a:ln>
                <a:solidFill>
                  <a:srgbClr val="999999">
                    <a:lumMod val="75000"/>
                  </a:srgbClr>
                </a:solidFill>
                <a:effectLst/>
                <a:uLnTx/>
                <a:uFillTx/>
                <a:latin typeface="Republika" panose="02000506040000020004" pitchFamily="2" charset="-18"/>
                <a:ea typeface="+mn-ea"/>
                <a:cs typeface="Arial" pitchFamily="34" charset="0"/>
              </a:rPr>
            </a:br>
            <a:r>
              <a:rPr kumimoji="0" lang="sl-SI" altLang="sl-SI" sz="2000" b="0" i="0" u="none" strike="noStrike" kern="1200" cap="none" spc="0" normalizeH="0" baseline="0" noProof="0" dirty="0">
                <a:ln>
                  <a:noFill/>
                </a:ln>
                <a:solidFill>
                  <a:srgbClr val="999999">
                    <a:lumMod val="75000"/>
                  </a:srgbClr>
                </a:solidFill>
                <a:effectLst/>
                <a:uLnTx/>
                <a:uFillTx/>
                <a:latin typeface="Republika" panose="02000506040000020004" pitchFamily="2" charset="-18"/>
                <a:ea typeface="+mn-ea"/>
                <a:cs typeface="Arial" pitchFamily="34" charset="0"/>
              </a:rPr>
              <a:t>Direktorat za prostor in graditev</a:t>
            </a:r>
            <a:br>
              <a:rPr kumimoji="0" lang="sl-SI" altLang="sl-SI" sz="2000" b="0" i="0" u="none" strike="noStrike" kern="1200" cap="none" spc="0" normalizeH="0" baseline="0" noProof="0" dirty="0">
                <a:ln>
                  <a:noFill/>
                </a:ln>
                <a:solidFill>
                  <a:srgbClr val="999999">
                    <a:lumMod val="75000"/>
                  </a:srgbClr>
                </a:solidFill>
                <a:effectLst/>
                <a:uLnTx/>
                <a:uFillTx/>
                <a:latin typeface="Republika" panose="02000506040000020004" pitchFamily="2" charset="-18"/>
                <a:ea typeface="+mn-ea"/>
                <a:cs typeface="Arial" pitchFamily="34" charset="0"/>
              </a:rPr>
            </a:br>
            <a:r>
              <a:rPr kumimoji="0" lang="sl-SI" altLang="sl-SI" sz="2000" b="0" i="0" u="none" strike="noStrike" kern="1200" cap="none" spc="0" normalizeH="0" baseline="0" noProof="0" dirty="0">
                <a:ln>
                  <a:noFill/>
                </a:ln>
                <a:solidFill>
                  <a:srgbClr val="999999">
                    <a:lumMod val="75000"/>
                  </a:srgbClr>
                </a:solidFill>
                <a:effectLst/>
                <a:uLnTx/>
                <a:uFillTx/>
                <a:latin typeface="Republika" panose="02000506040000020004" pitchFamily="2" charset="-18"/>
                <a:ea typeface="+mn-ea"/>
                <a:cs typeface="Arial" pitchFamily="34" charset="0"/>
              </a:rPr>
              <a:t>Sektor za sistem prostora in graditve</a:t>
            </a:r>
            <a:br>
              <a:rPr kumimoji="0" lang="sl-SI" altLang="sl-SI" sz="2000" b="0" i="0" u="none" strike="noStrike" kern="1200" cap="none" spc="0" normalizeH="0" baseline="0" noProof="0" dirty="0">
                <a:ln>
                  <a:noFill/>
                </a:ln>
                <a:solidFill>
                  <a:srgbClr val="999999">
                    <a:lumMod val="75000"/>
                  </a:srgbClr>
                </a:solidFill>
                <a:effectLst/>
                <a:uLnTx/>
                <a:uFillTx/>
                <a:latin typeface="Republika" panose="02000506040000020004" pitchFamily="2" charset="-18"/>
                <a:ea typeface="+mn-ea"/>
                <a:cs typeface="Arial" pitchFamily="34" charset="0"/>
              </a:rPr>
            </a:br>
            <a:br>
              <a:rPr kumimoji="0" lang="sl-SI" altLang="sl-SI" sz="2000" b="0" i="0" u="none" strike="noStrike" kern="1200" cap="none" spc="0" normalizeH="0" baseline="0" noProof="0" dirty="0">
                <a:ln>
                  <a:noFill/>
                </a:ln>
                <a:solidFill>
                  <a:srgbClr val="999999">
                    <a:lumMod val="75000"/>
                  </a:srgbClr>
                </a:solidFill>
                <a:effectLst/>
                <a:uLnTx/>
                <a:uFillTx/>
                <a:latin typeface="Republika" panose="02000506040000020004" pitchFamily="2" charset="-18"/>
                <a:ea typeface="+mn-ea"/>
                <a:cs typeface="Arial" pitchFamily="34" charset="0"/>
              </a:rPr>
            </a:br>
            <a:r>
              <a:rPr kumimoji="0" lang="sl-SI" altLang="sl-SI" sz="2000" b="0" i="0" u="none" strike="noStrike" kern="1200" cap="none" spc="0" normalizeH="0" baseline="0" noProof="0" dirty="0">
                <a:ln>
                  <a:noFill/>
                </a:ln>
                <a:solidFill>
                  <a:srgbClr val="999999">
                    <a:lumMod val="75000"/>
                  </a:srgbClr>
                </a:solidFill>
                <a:effectLst/>
                <a:uLnTx/>
                <a:uFillTx/>
                <a:latin typeface="Republika" panose="02000506040000020004" pitchFamily="2" charset="-18"/>
                <a:ea typeface="+mn-ea"/>
                <a:cs typeface="Arial" pitchFamily="34" charset="0"/>
              </a:rPr>
              <a:t>3. november 2025</a:t>
            </a:r>
            <a:br>
              <a:rPr kumimoji="0" lang="sl-SI" altLang="sl-SI" sz="2000" b="0" i="0" u="none" strike="noStrike" kern="1200" cap="none" spc="0" normalizeH="0" baseline="0" noProof="0" dirty="0">
                <a:ln>
                  <a:noFill/>
                </a:ln>
                <a:solidFill>
                  <a:srgbClr val="999999">
                    <a:lumMod val="50000"/>
                  </a:srgbClr>
                </a:solidFill>
                <a:effectLst/>
                <a:uLnTx/>
                <a:uFillTx/>
                <a:latin typeface="Republika" panose="02000506040000020004" pitchFamily="2" charset="-18"/>
                <a:ea typeface="+mn-ea"/>
                <a:cs typeface="Arial" pitchFamily="34" charset="0"/>
              </a:rPr>
            </a:b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p:txBody>
      </p:sp>
    </p:spTree>
  </p:cSld>
  <p:clrMapOvr>
    <a:masterClrMapping/>
  </p:clrMapOvr>
  <p:transition>
    <p:fade/>
  </p:transition>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6A7F377-C761-A207-D44B-9A144C9BDD60}"/>
              </a:ext>
            </a:extLst>
          </p:cNvPr>
          <p:cNvSpPr>
            <a:spLocks noGrp="1"/>
          </p:cNvSpPr>
          <p:nvPr>
            <p:ph type="ctrTitle"/>
          </p:nvPr>
        </p:nvSpPr>
        <p:spPr>
          <a:xfrm>
            <a:off x="1143100" y="1148505"/>
            <a:ext cx="8615044" cy="1017646"/>
          </a:xfrm>
        </p:spPr>
        <p:txBody>
          <a:bodyPr/>
          <a:lstStyle/>
          <a:p>
            <a:pPr>
              <a:spcBef>
                <a:spcPct val="20000"/>
              </a:spcBef>
            </a:pPr>
            <a:r>
              <a:rPr lang="sl-SI" sz="2800" dirty="0">
                <a:solidFill>
                  <a:schemeClr val="accent2"/>
                </a:solidFill>
                <a:ea typeface="+mn-ea"/>
              </a:rPr>
              <a:t>SPREMEMBE GZ-1</a:t>
            </a:r>
          </a:p>
        </p:txBody>
      </p:sp>
      <p:sp>
        <p:nvSpPr>
          <p:cNvPr id="4" name="PoljeZBesedilom 3">
            <a:extLst>
              <a:ext uri="{FF2B5EF4-FFF2-40B4-BE49-F238E27FC236}">
                <a16:creationId xmlns:a16="http://schemas.microsoft.com/office/drawing/2014/main" id="{0A0D7752-6EBB-CE46-2249-4A43265F9034}"/>
              </a:ext>
            </a:extLst>
          </p:cNvPr>
          <p:cNvSpPr txBox="1"/>
          <p:nvPr/>
        </p:nvSpPr>
        <p:spPr>
          <a:xfrm>
            <a:off x="1065279" y="1981082"/>
            <a:ext cx="8214908" cy="3724096"/>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457200" marR="0" lvl="0" indent="-4572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20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MNENJEDAJALCI IN MNENJA</a:t>
            </a:r>
          </a:p>
          <a:p>
            <a:pPr marL="457200" marR="0" lvl="0" indent="-4572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20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NOVOSTI GRADBENEGA DOVOLJENJA</a:t>
            </a:r>
          </a:p>
          <a:p>
            <a:pPr marL="457200" marR="0" lvl="0" indent="-4572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20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PRIJAVA ZAČETKA GRADNJE IN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0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     	DOPUSTNA ODSTOPANJA OD GRADBENEGA DOVOLJENJA</a:t>
            </a:r>
          </a:p>
          <a:p>
            <a:pPr marL="457200" marR="0" lvl="0" indent="-457200" algn="l" defTabSz="457200" rtl="0" eaLnBrk="1" fontAlgn="base" latinLnBrk="0" hangingPunct="1">
              <a:lnSpc>
                <a:spcPct val="100000"/>
              </a:lnSpc>
              <a:spcBef>
                <a:spcPct val="0"/>
              </a:spcBef>
              <a:spcAft>
                <a:spcPct val="0"/>
              </a:spcAft>
              <a:buClrTx/>
              <a:buSzTx/>
              <a:buFont typeface="+mj-lt"/>
              <a:buAutoNum type="arabicPeriod" startAt="4"/>
              <a:tabLst/>
              <a:defRPr/>
            </a:pPr>
            <a:r>
              <a:rPr kumimoji="0" lang="sl-SI" sz="20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DOMNEVA, LEGALIZACIJA IN (NE) NADOMEŠČANJE RAZVELJAVLJENEGA 146. ČLENA GZ-1</a:t>
            </a:r>
          </a:p>
          <a:p>
            <a:pPr marL="457200" marR="0" lvl="0" indent="-457200" algn="l" defTabSz="457200" rtl="0" eaLnBrk="1" fontAlgn="base" latinLnBrk="0" hangingPunct="1">
              <a:lnSpc>
                <a:spcPct val="100000"/>
              </a:lnSpc>
              <a:spcBef>
                <a:spcPct val="0"/>
              </a:spcBef>
              <a:spcAft>
                <a:spcPct val="0"/>
              </a:spcAft>
              <a:buClrTx/>
              <a:buSzTx/>
              <a:buFont typeface="+mj-lt"/>
              <a:buAutoNum type="arabicPeriod" startAt="4"/>
              <a:tabLst/>
              <a:defRPr/>
            </a:pPr>
            <a:r>
              <a:rPr kumimoji="0" lang="sl-SI" sz="20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DRUGE SPREMEMBE</a:t>
            </a: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p:txBody>
      </p:sp>
      <p:pic>
        <p:nvPicPr>
          <p:cNvPr id="5" name="Slika 4"/>
          <p:cNvPicPr>
            <a:picLocks noChangeAspect="1"/>
          </p:cNvPicPr>
          <p:nvPr/>
        </p:nvPicPr>
        <p:blipFill>
          <a:blip r:embed="rId2">
            <a:duotone>
              <a:schemeClr val="accent1">
                <a:shade val="45000"/>
                <a:satMod val="135000"/>
              </a:schemeClr>
              <a:prstClr val="white"/>
            </a:duotone>
          </a:blip>
          <a:stretch>
            <a:fillRect/>
          </a:stretch>
        </p:blipFill>
        <p:spPr>
          <a:xfrm>
            <a:off x="6488349" y="3356043"/>
            <a:ext cx="5703649" cy="3501957"/>
          </a:xfrm>
          <a:prstGeom prst="rect">
            <a:avLst/>
          </a:prstGeom>
        </p:spPr>
      </p:pic>
    </p:spTree>
    <p:extLst>
      <p:ext uri="{BB962C8B-B14F-4D97-AF65-F5344CB8AC3E}">
        <p14:creationId xmlns:p14="http://schemas.microsoft.com/office/powerpoint/2010/main" val="352100328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6A7F377-C761-A207-D44B-9A144C9BDD60}"/>
              </a:ext>
            </a:extLst>
          </p:cNvPr>
          <p:cNvSpPr>
            <a:spLocks noGrp="1"/>
          </p:cNvSpPr>
          <p:nvPr>
            <p:ph type="ctrTitle"/>
          </p:nvPr>
        </p:nvSpPr>
        <p:spPr>
          <a:xfrm>
            <a:off x="997529" y="1148505"/>
            <a:ext cx="8760615" cy="1017646"/>
          </a:xfrm>
        </p:spPr>
        <p:txBody>
          <a:bodyPr/>
          <a:lstStyle/>
          <a:p>
            <a:pPr>
              <a:spcBef>
                <a:spcPct val="20000"/>
              </a:spcBef>
            </a:pPr>
            <a:r>
              <a:rPr lang="sl-SI" sz="2800" dirty="0">
                <a:solidFill>
                  <a:schemeClr val="accent2"/>
                </a:solidFill>
                <a:ea typeface="+mn-ea"/>
              </a:rPr>
              <a:t>MNENJEDAJALCI IN MNENJA</a:t>
            </a:r>
          </a:p>
        </p:txBody>
      </p:sp>
      <p:sp>
        <p:nvSpPr>
          <p:cNvPr id="4" name="PoljeZBesedilom 3">
            <a:extLst>
              <a:ext uri="{FF2B5EF4-FFF2-40B4-BE49-F238E27FC236}">
                <a16:creationId xmlns:a16="http://schemas.microsoft.com/office/drawing/2014/main" id="{0A0D7752-6EBB-CE46-2249-4A43265F9034}"/>
              </a:ext>
            </a:extLst>
          </p:cNvPr>
          <p:cNvSpPr txBox="1"/>
          <p:nvPr/>
        </p:nvSpPr>
        <p:spPr>
          <a:xfrm>
            <a:off x="1012789" y="1977488"/>
            <a:ext cx="5626135" cy="2062103"/>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MNENJEDAJALCI:</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1" i="0" u="none" strike="noStrike" kern="1200" cap="none" spc="0" normalizeH="0" baseline="0" noProof="0">
                <a:ln>
                  <a:noFill/>
                </a:ln>
                <a:solidFill>
                  <a:srgbClr val="4F81BD"/>
                </a:solidFill>
                <a:effectLst/>
                <a:uLnTx/>
                <a:uFillTx/>
                <a:latin typeface="Arial" panose="020B0604020202020204" pitchFamily="34" charset="0"/>
                <a:ea typeface="+mn-ea"/>
                <a:cs typeface="+mn-cs"/>
              </a:rPr>
              <a:t>zagotovijo </a:t>
            </a: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relevantne podatke</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 za projektiranje in gradnjo, dostopne preko PIS (prvi odstavek 42. člena), in</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342900" marR="0" lvl="0" indent="-342900" algn="l" defTabSz="457200" rtl="0" eaLnBrk="1" fontAlgn="base" latinLnBrk="0" hangingPunct="1">
              <a:lnSpc>
                <a:spcPct val="100000"/>
              </a:lnSpc>
              <a:spcBef>
                <a:spcPct val="0"/>
              </a:spcBef>
              <a:spcAft>
                <a:spcPct val="0"/>
              </a:spcAft>
              <a:buClrTx/>
              <a:buSzTx/>
              <a:buFont typeface="+mj-lt"/>
              <a:buAutoNum type="arabicPeriod" startAt="2"/>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morajo biti </a:t>
            </a: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evidentirani v zbirki območij pristojnosti</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 (drugi odstavek 43. člena).</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p:txBody>
      </p:sp>
      <p:sp>
        <p:nvSpPr>
          <p:cNvPr id="6" name="Pravokotnik 5"/>
          <p:cNvSpPr/>
          <p:nvPr/>
        </p:nvSpPr>
        <p:spPr>
          <a:xfrm>
            <a:off x="1104900" y="4765617"/>
            <a:ext cx="6096000" cy="830997"/>
          </a:xfrm>
          <a:prstGeom prst="rect">
            <a:avLst/>
          </a:prstGeom>
        </p:spPr>
        <p:txBody>
          <a:bodyPr>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PROJEKTNI POGOJI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(četrti odstavek 42. člena)</a:t>
            </a: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rok za izdajo 15 oziroma </a:t>
            </a:r>
            <a:r>
              <a:rPr kumimoji="0" lang="sl-SI" sz="1600" b="0" i="0" u="none" strike="noStrike" kern="1200" cap="none" spc="0" normalizeH="0" baseline="0" noProof="0" dirty="0" err="1">
                <a:ln>
                  <a:noFill/>
                </a:ln>
                <a:solidFill>
                  <a:srgbClr val="4F81BD"/>
                </a:solidFill>
                <a:effectLst/>
                <a:uLnTx/>
                <a:uFillTx/>
                <a:latin typeface="Arial" panose="020B0604020202020204" pitchFamily="34" charset="0"/>
                <a:ea typeface="+mn-ea"/>
                <a:cs typeface="+mn-cs"/>
              </a:rPr>
              <a:t>max</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 30 dni,</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jih ni treba izdelati, če so vsi podatki že javno objavljeni.</a:t>
            </a:r>
          </a:p>
        </p:txBody>
      </p:sp>
      <p:pic>
        <p:nvPicPr>
          <p:cNvPr id="5" name="Slika 4">
            <a:extLst>
              <a:ext uri="{FF2B5EF4-FFF2-40B4-BE49-F238E27FC236}">
                <a16:creationId xmlns:a16="http://schemas.microsoft.com/office/drawing/2014/main" id="{18B5E26A-15F8-86C5-0374-261A17126D7A}"/>
              </a:ext>
            </a:extLst>
          </p:cNvPr>
          <p:cNvPicPr>
            <a:picLocks noChangeAspect="1"/>
          </p:cNvPicPr>
          <p:nvPr/>
        </p:nvPicPr>
        <p:blipFill>
          <a:blip r:embed="rId3"/>
          <a:stretch>
            <a:fillRect/>
          </a:stretch>
        </p:blipFill>
        <p:spPr>
          <a:xfrm>
            <a:off x="7025833" y="1977488"/>
            <a:ext cx="5166167" cy="3619126"/>
          </a:xfrm>
          <a:prstGeom prst="rect">
            <a:avLst/>
          </a:prstGeom>
        </p:spPr>
      </p:pic>
    </p:spTree>
    <p:extLst>
      <p:ext uri="{BB962C8B-B14F-4D97-AF65-F5344CB8AC3E}">
        <p14:creationId xmlns:p14="http://schemas.microsoft.com/office/powerpoint/2010/main" val="8113367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6A7F377-C761-A207-D44B-9A144C9BDD60}"/>
              </a:ext>
            </a:extLst>
          </p:cNvPr>
          <p:cNvSpPr>
            <a:spLocks noGrp="1"/>
          </p:cNvSpPr>
          <p:nvPr>
            <p:ph type="ctrTitle"/>
          </p:nvPr>
        </p:nvSpPr>
        <p:spPr>
          <a:xfrm>
            <a:off x="997529" y="1148505"/>
            <a:ext cx="10500565" cy="1017646"/>
          </a:xfrm>
        </p:spPr>
        <p:txBody>
          <a:bodyPr/>
          <a:lstStyle/>
          <a:p>
            <a:pPr>
              <a:spcBef>
                <a:spcPct val="20000"/>
              </a:spcBef>
            </a:pPr>
            <a:r>
              <a:rPr lang="it-IT" sz="2800" dirty="0">
                <a:solidFill>
                  <a:schemeClr val="accent2"/>
                </a:solidFill>
                <a:ea typeface="+mn-ea"/>
              </a:rPr>
              <a:t>NOVOSTI GRADBEN</a:t>
            </a:r>
            <a:r>
              <a:rPr lang="sl-SI" sz="2800" dirty="0">
                <a:solidFill>
                  <a:schemeClr val="accent2"/>
                </a:solidFill>
                <a:ea typeface="+mn-ea"/>
              </a:rPr>
              <a:t>GA</a:t>
            </a:r>
            <a:r>
              <a:rPr lang="it-IT" sz="2800" dirty="0">
                <a:solidFill>
                  <a:schemeClr val="accent2"/>
                </a:solidFill>
                <a:ea typeface="+mn-ea"/>
              </a:rPr>
              <a:t> DOVOLJENJ</a:t>
            </a:r>
            <a:r>
              <a:rPr lang="sl-SI" sz="2800" dirty="0">
                <a:solidFill>
                  <a:schemeClr val="accent2"/>
                </a:solidFill>
                <a:ea typeface="+mn-ea"/>
              </a:rPr>
              <a:t>A</a:t>
            </a:r>
            <a:br>
              <a:rPr lang="it-IT" sz="2800" dirty="0">
                <a:solidFill>
                  <a:schemeClr val="accent2"/>
                </a:solidFill>
                <a:ea typeface="+mn-ea"/>
              </a:rPr>
            </a:br>
            <a:r>
              <a:rPr lang="sl-SI" sz="2800" dirty="0">
                <a:solidFill>
                  <a:schemeClr val="accent2"/>
                </a:solidFill>
                <a:ea typeface="+mn-ea"/>
              </a:rPr>
              <a:t>mnenja</a:t>
            </a:r>
          </a:p>
        </p:txBody>
      </p:sp>
      <p:sp>
        <p:nvSpPr>
          <p:cNvPr id="4" name="PoljeZBesedilom 3">
            <a:extLst>
              <a:ext uri="{FF2B5EF4-FFF2-40B4-BE49-F238E27FC236}">
                <a16:creationId xmlns:a16="http://schemas.microsoft.com/office/drawing/2014/main" id="{0A0D7752-6EBB-CE46-2249-4A43265F9034}"/>
              </a:ext>
            </a:extLst>
          </p:cNvPr>
          <p:cNvSpPr txBox="1"/>
          <p:nvPr/>
        </p:nvSpPr>
        <p:spPr>
          <a:xfrm>
            <a:off x="997528" y="2166151"/>
            <a:ext cx="9825499" cy="4524315"/>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MNENJA:</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enotni rok 30 dni od podane zahteve (peti odstavek 43. člena),</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v skladu z 284.a členom ZUreP-3 mnenjedajalec ne sme uveljavljati zahtev, ki so v nasprotju z določili prostorskega izvedbenega akta (PIA), pri pripravi katerega je sodeloval kot nosilec urejanja prostora in je k njemu podal pozitivno mnenje,</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„negativno“ mnenje glede skladnosti s PIA občina posreduje pristojni zbornici (osmi odstavek 43. člena).</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FIKCIJA IZDANEGA POZITIVNEGA MNENJA:</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Upravni organ:</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pozove mnenjedajalca v 5 dneh od vložitve zahteve za GD,</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rok 15 dni od prejema poziva,</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v pozivu mnenjedajalca opozori, da se bo v primeru molka organa štelo, da je mnenjedajalec z molkom: </a:t>
            </a:r>
          </a:p>
          <a:p>
            <a:pPr marL="1257300" marR="0" lvl="2"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dal mnenje v skladu s četrtim odstavkom 43. člena GZ-1 in</a:t>
            </a:r>
          </a:p>
          <a:p>
            <a:pPr marL="1257300" marR="0" lvl="2"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potrdil skladnost predložene dokumentacije z njegovimi predpisi, ter</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 neizdanem mnenju obvesti nadzorni organ mnenjedajalca oziroma župana. </a:t>
            </a: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6548464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0449FFF-BA32-2D98-AB28-399620BDDFDA}"/>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F188706-4727-B73C-1B8A-757D3AC91972}"/>
              </a:ext>
            </a:extLst>
          </p:cNvPr>
          <p:cNvSpPr>
            <a:spLocks noGrp="1"/>
          </p:cNvSpPr>
          <p:nvPr>
            <p:ph type="ctrTitle"/>
          </p:nvPr>
        </p:nvSpPr>
        <p:spPr>
          <a:xfrm>
            <a:off x="1168619" y="1148505"/>
            <a:ext cx="10514299" cy="1017646"/>
          </a:xfrm>
        </p:spPr>
        <p:txBody>
          <a:bodyPr/>
          <a:lstStyle/>
          <a:p>
            <a:pPr>
              <a:spcBef>
                <a:spcPct val="20000"/>
              </a:spcBef>
            </a:pPr>
            <a:r>
              <a:rPr lang="it-IT" sz="2800" dirty="0">
                <a:solidFill>
                  <a:schemeClr val="accent2"/>
                </a:solidFill>
                <a:ea typeface="+mn-ea"/>
              </a:rPr>
              <a:t>NOVOSTI GRADBENEGA DOVOLJENJA</a:t>
            </a:r>
            <a:br>
              <a:rPr lang="it-IT" sz="2800" dirty="0">
                <a:solidFill>
                  <a:schemeClr val="accent2"/>
                </a:solidFill>
                <a:ea typeface="+mn-ea"/>
              </a:rPr>
            </a:br>
            <a:r>
              <a:rPr lang="sl-SI" sz="2800" dirty="0">
                <a:solidFill>
                  <a:schemeClr val="accent2"/>
                </a:solidFill>
                <a:ea typeface="+mn-ea"/>
              </a:rPr>
              <a:t>dokazovanje pravice graditi </a:t>
            </a:r>
          </a:p>
        </p:txBody>
      </p:sp>
      <p:sp>
        <p:nvSpPr>
          <p:cNvPr id="4" name="PoljeZBesedilom 3">
            <a:extLst>
              <a:ext uri="{FF2B5EF4-FFF2-40B4-BE49-F238E27FC236}">
                <a16:creationId xmlns:a16="http://schemas.microsoft.com/office/drawing/2014/main" id="{88EB782E-61DB-8663-EBF9-00AFE2F79ECB}"/>
              </a:ext>
            </a:extLst>
          </p:cNvPr>
          <p:cNvSpPr txBox="1"/>
          <p:nvPr/>
        </p:nvSpPr>
        <p:spPr>
          <a:xfrm>
            <a:off x="1066801" y="2320470"/>
            <a:ext cx="6406054" cy="3539430"/>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Če posamezni nadzemni deli objekta (streha, balkon, izzidek ali napušč) segajo nad sosednje nepremičnine in:</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se z gradnjo posega na te dele, se lahko kot dokazilo o pravici graditi preloži tudi soglasje upravljavca javnega dobra, če so ta zemljišča javno dobro v lasti države ali občine (tretji odstavek 46. člena), ali</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se z gradnjo ne posega na te dele, ni treba izkazati lastninske ali druge stvarne pravice (šesti odstavek 54. člena). </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Nestrinjanje lastnika sosednje nepremičnine zaradi teh razlogov ni razlog za zavrnitev dovoljenja.</a:t>
            </a:r>
          </a:p>
        </p:txBody>
      </p:sp>
      <p:pic>
        <p:nvPicPr>
          <p:cNvPr id="5" name="Slika 4">
            <a:extLst>
              <a:ext uri="{FF2B5EF4-FFF2-40B4-BE49-F238E27FC236}">
                <a16:creationId xmlns:a16="http://schemas.microsoft.com/office/drawing/2014/main" id="{D08F983E-F4EE-51A4-6372-D59DD7E15F4C}"/>
              </a:ext>
            </a:extLst>
          </p:cNvPr>
          <p:cNvPicPr>
            <a:picLocks noChangeAspect="1"/>
          </p:cNvPicPr>
          <p:nvPr/>
        </p:nvPicPr>
        <p:blipFill>
          <a:blip r:embed="rId2">
            <a:duotone>
              <a:schemeClr val="accent1">
                <a:shade val="45000"/>
                <a:satMod val="135000"/>
              </a:schemeClr>
              <a:prstClr val="white"/>
            </a:duotone>
          </a:blip>
          <a:stretch>
            <a:fillRect/>
          </a:stretch>
        </p:blipFill>
        <p:spPr>
          <a:xfrm>
            <a:off x="7574674" y="2166151"/>
            <a:ext cx="4873371" cy="2823635"/>
          </a:xfrm>
          <a:prstGeom prst="rect">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softEdge rad="215900"/>
          </a:effectLst>
        </p:spPr>
      </p:pic>
    </p:spTree>
    <p:extLst>
      <p:ext uri="{BB962C8B-B14F-4D97-AF65-F5344CB8AC3E}">
        <p14:creationId xmlns:p14="http://schemas.microsoft.com/office/powerpoint/2010/main" val="394830276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DA8D178-7ECD-6662-2073-6A82BE1DF2F4}"/>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F0B4E64-48F8-0145-DC56-3A23386D76DC}"/>
              </a:ext>
            </a:extLst>
          </p:cNvPr>
          <p:cNvSpPr>
            <a:spLocks noGrp="1"/>
          </p:cNvSpPr>
          <p:nvPr>
            <p:ph type="ctrTitle"/>
          </p:nvPr>
        </p:nvSpPr>
        <p:spPr>
          <a:xfrm>
            <a:off x="1168619" y="1148505"/>
            <a:ext cx="10514299" cy="592746"/>
          </a:xfrm>
        </p:spPr>
        <p:txBody>
          <a:bodyPr/>
          <a:lstStyle/>
          <a:p>
            <a:pPr>
              <a:spcBef>
                <a:spcPct val="20000"/>
              </a:spcBef>
            </a:pPr>
            <a:r>
              <a:rPr lang="it-IT" sz="2800" dirty="0">
                <a:solidFill>
                  <a:schemeClr val="accent2"/>
                </a:solidFill>
              </a:rPr>
              <a:t>NOVOSTI GRADBEN</a:t>
            </a:r>
            <a:r>
              <a:rPr lang="sl-SI" sz="2800" dirty="0">
                <a:solidFill>
                  <a:schemeClr val="accent2"/>
                </a:solidFill>
              </a:rPr>
              <a:t>GA</a:t>
            </a:r>
            <a:r>
              <a:rPr lang="it-IT" sz="2800" dirty="0">
                <a:solidFill>
                  <a:schemeClr val="accent2"/>
                </a:solidFill>
              </a:rPr>
              <a:t> DOVOLJENJ</a:t>
            </a:r>
            <a:r>
              <a:rPr lang="sl-SI" sz="2800" dirty="0">
                <a:solidFill>
                  <a:schemeClr val="accent2"/>
                </a:solidFill>
              </a:rPr>
              <a:t>A</a:t>
            </a:r>
            <a:br>
              <a:rPr lang="it-IT" sz="2800" dirty="0">
                <a:solidFill>
                  <a:schemeClr val="accent2"/>
                </a:solidFill>
                <a:ea typeface="+mn-ea"/>
              </a:rPr>
            </a:br>
            <a:endParaRPr lang="sl-SI" sz="2800" dirty="0">
              <a:solidFill>
                <a:schemeClr val="accent2"/>
              </a:solidFill>
              <a:ea typeface="+mn-ea"/>
            </a:endParaRPr>
          </a:p>
        </p:txBody>
      </p:sp>
      <p:sp>
        <p:nvSpPr>
          <p:cNvPr id="4" name="PoljeZBesedilom 3">
            <a:extLst>
              <a:ext uri="{FF2B5EF4-FFF2-40B4-BE49-F238E27FC236}">
                <a16:creationId xmlns:a16="http://schemas.microsoft.com/office/drawing/2014/main" id="{4C8A31A2-ADF7-B140-2AA1-D6D7C05ABADC}"/>
              </a:ext>
            </a:extLst>
          </p:cNvPr>
          <p:cNvSpPr txBox="1"/>
          <p:nvPr/>
        </p:nvSpPr>
        <p:spPr>
          <a:xfrm>
            <a:off x="1066800" y="2320470"/>
            <a:ext cx="10514299" cy="181588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MINIMALNA KOMUNALNA OSKRBA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se dokazuje (peti odstavek 54. člena):</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z mnenjem upravljavca gospodarske javne infrastrukture, </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 pogodbo o priključitvi, </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 pogodbo o opremljanju v skladu s predpisi, ali</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kot samooskrba, če je ta dopustna v skladu z ZUreP-3.</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NADOMESTILA IN PRISPEVKI, DOLOČENI S POSEBNIMI ZAKONI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(7. točka prvega odstavka 54. člena)</a:t>
            </a:r>
          </a:p>
        </p:txBody>
      </p:sp>
    </p:spTree>
    <p:extLst>
      <p:ext uri="{BB962C8B-B14F-4D97-AF65-F5344CB8AC3E}">
        <p14:creationId xmlns:p14="http://schemas.microsoft.com/office/powerpoint/2010/main" val="337271215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A4EFB05-DB1E-21B8-9E92-70CAD19FD128}"/>
            </a:ext>
          </a:extLst>
        </p:cNvPr>
        <p:cNvGrpSpPr/>
        <p:nvPr/>
      </p:nvGrpSpPr>
      <p:grpSpPr>
        <a:xfrm>
          <a:off x="0" y="0"/>
          <a:ext cx="0" cy="0"/>
          <a:chOff x="0" y="0"/>
          <a:chExt cx="0" cy="0"/>
        </a:xfrm>
      </p:grpSpPr>
      <p:pic>
        <p:nvPicPr>
          <p:cNvPr id="3" name="Slika 2"/>
          <p:cNvPicPr>
            <a:picLocks noChangeAspect="1"/>
          </p:cNvPicPr>
          <p:nvPr/>
        </p:nvPicPr>
        <p:blipFill>
          <a:blip r:embed="rId2">
            <a:duotone>
              <a:schemeClr val="accent1">
                <a:shade val="45000"/>
                <a:satMod val="135000"/>
              </a:schemeClr>
              <a:prstClr val="white"/>
            </a:duotone>
          </a:blip>
          <a:stretch>
            <a:fillRect/>
          </a:stretch>
        </p:blipFill>
        <p:spPr>
          <a:xfrm>
            <a:off x="9172574" y="3788582"/>
            <a:ext cx="3018615" cy="3018615"/>
          </a:xfrm>
          <a:prstGeom prst="rect">
            <a:avLst/>
          </a:prstGeom>
        </p:spPr>
      </p:pic>
      <p:sp>
        <p:nvSpPr>
          <p:cNvPr id="2" name="Naslov 1">
            <a:extLst>
              <a:ext uri="{FF2B5EF4-FFF2-40B4-BE49-F238E27FC236}">
                <a16:creationId xmlns:a16="http://schemas.microsoft.com/office/drawing/2014/main" id="{F850D642-13E2-14BC-5681-E84B6F823B23}"/>
              </a:ext>
            </a:extLst>
          </p:cNvPr>
          <p:cNvSpPr>
            <a:spLocks noGrp="1"/>
          </p:cNvSpPr>
          <p:nvPr>
            <p:ph type="ctrTitle"/>
          </p:nvPr>
        </p:nvSpPr>
        <p:spPr>
          <a:xfrm>
            <a:off x="1322962" y="1148505"/>
            <a:ext cx="10437778" cy="1017646"/>
          </a:xfrm>
        </p:spPr>
        <p:txBody>
          <a:bodyPr/>
          <a:lstStyle/>
          <a:p>
            <a:r>
              <a:rPr lang="it-IT" sz="2800" dirty="0">
                <a:solidFill>
                  <a:schemeClr val="accent2"/>
                </a:solidFill>
              </a:rPr>
              <a:t>NOVOSTI GRADBEN</a:t>
            </a:r>
            <a:r>
              <a:rPr lang="sl-SI" sz="2800" dirty="0">
                <a:solidFill>
                  <a:schemeClr val="accent2"/>
                </a:solidFill>
              </a:rPr>
              <a:t>GA</a:t>
            </a:r>
            <a:r>
              <a:rPr lang="it-IT" sz="2800" dirty="0">
                <a:solidFill>
                  <a:schemeClr val="accent2"/>
                </a:solidFill>
              </a:rPr>
              <a:t> DOVOLJENJ</a:t>
            </a:r>
            <a:r>
              <a:rPr lang="sl-SI" sz="2800" dirty="0">
                <a:solidFill>
                  <a:schemeClr val="accent2"/>
                </a:solidFill>
              </a:rPr>
              <a:t>A</a:t>
            </a:r>
            <a:br>
              <a:rPr lang="sl-SI" sz="2800" dirty="0">
                <a:solidFill>
                  <a:schemeClr val="accent2"/>
                </a:solidFill>
              </a:rPr>
            </a:br>
            <a:r>
              <a:rPr lang="sl-SI" sz="2800" dirty="0">
                <a:solidFill>
                  <a:schemeClr val="accent2"/>
                </a:solidFill>
              </a:rPr>
              <a:t>veljavnost GD in podaljšanje</a:t>
            </a:r>
          </a:p>
        </p:txBody>
      </p:sp>
      <p:sp>
        <p:nvSpPr>
          <p:cNvPr id="4" name="PoljeZBesedilom 3">
            <a:extLst>
              <a:ext uri="{FF2B5EF4-FFF2-40B4-BE49-F238E27FC236}">
                <a16:creationId xmlns:a16="http://schemas.microsoft.com/office/drawing/2014/main" id="{761B4586-F019-DBF6-A613-EB94930CB783}"/>
              </a:ext>
            </a:extLst>
          </p:cNvPr>
          <p:cNvSpPr txBox="1"/>
          <p:nvPr/>
        </p:nvSpPr>
        <p:spPr>
          <a:xfrm>
            <a:off x="1196502" y="2307384"/>
            <a:ext cx="9280187" cy="3539430"/>
          </a:xfrm>
          <a:prstGeom prst="rect">
            <a:avLst/>
          </a:prstGeom>
          <a:noFill/>
          <a:effectLst>
            <a:softEdge rad="50800"/>
          </a:effectLst>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VELJAVNOST GD:</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Investitor mora z gradnjo začeti </a:t>
            </a: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v 5 letih od pravnomočnosti GD</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 drugače ta preneha veljati (59. člen).</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GD preneha veljati, če so bila izvedena le pripravljalna dela na gradbišču: na primer ograditev in priprava gradbišča, odstranitev vegetacije, odstranitev obstoječih objektov, gradnja gradbiščnih priključkov na komunalne vode, utrditev zemljišča ali izvedba izkopov ali nasipov, ki niso konstrukcijski del objekta).</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Možnost podaljšanja veljavnosti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za max 5 let le izjemoma za (59.a člen):</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dovoljenja, ki jih izda MNVP,</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ne gre za objekt z vplivi na okolje in </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gre za razloge na katere investitor nima vpliva. </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2746341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CB4C239-6E64-8D99-6DF3-93F696E18842}"/>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D1C7ED57-F5F1-0764-0C9E-D9274FBA1F83}"/>
              </a:ext>
            </a:extLst>
          </p:cNvPr>
          <p:cNvSpPr>
            <a:spLocks noGrp="1"/>
          </p:cNvSpPr>
          <p:nvPr>
            <p:ph type="ctrTitle"/>
          </p:nvPr>
        </p:nvSpPr>
        <p:spPr>
          <a:xfrm>
            <a:off x="1138136" y="1148505"/>
            <a:ext cx="10476690" cy="1017646"/>
          </a:xfrm>
        </p:spPr>
        <p:txBody>
          <a:bodyPr/>
          <a:lstStyle/>
          <a:p>
            <a:r>
              <a:rPr lang="it-IT" sz="2800" dirty="0">
                <a:solidFill>
                  <a:schemeClr val="accent2"/>
                </a:solidFill>
              </a:rPr>
              <a:t>NOVOSTI PRI PRIDOBIVANJU GRADBENEGA DOVOLJENJA</a:t>
            </a:r>
            <a:br>
              <a:rPr lang="sl-SI" sz="2800" dirty="0">
                <a:solidFill>
                  <a:schemeClr val="accent2"/>
                </a:solidFill>
              </a:rPr>
            </a:br>
            <a:r>
              <a:rPr lang="sl-SI" sz="2800" dirty="0">
                <a:solidFill>
                  <a:schemeClr val="accent2"/>
                </a:solidFill>
              </a:rPr>
              <a:t>prednostna obravnava</a:t>
            </a:r>
          </a:p>
        </p:txBody>
      </p:sp>
      <p:sp>
        <p:nvSpPr>
          <p:cNvPr id="4" name="PoljeZBesedilom 3">
            <a:extLst>
              <a:ext uri="{FF2B5EF4-FFF2-40B4-BE49-F238E27FC236}">
                <a16:creationId xmlns:a16="http://schemas.microsoft.com/office/drawing/2014/main" id="{4ADA689C-A06A-CBF4-CDC1-ECFDD841305E}"/>
              </a:ext>
            </a:extLst>
          </p:cNvPr>
          <p:cNvSpPr txBox="1"/>
          <p:nvPr/>
        </p:nvSpPr>
        <p:spPr>
          <a:xfrm>
            <a:off x="1066801" y="2538384"/>
            <a:ext cx="10058398" cy="3293209"/>
          </a:xfrm>
          <a:prstGeom prst="rect">
            <a:avLst/>
          </a:prstGeom>
          <a:noFill/>
        </p:spPr>
        <p:txBody>
          <a:bodyPr wrap="square" rtlCol="0">
            <a:spAutoFit/>
          </a:bodyPr>
          <a:lstStyle/>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Investitor RS ali občina (v Uradnem listu objavljen sklep o ugotovljenem javnem interesu), če gre za gradnjo:</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družbene infrastrukture, </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gospodarske javne infrastrukture, ali </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javnih najemnih stanovanj ali študentskih domov. </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342900" marR="0" lvl="0" indent="-342900" algn="l" defTabSz="457200" rtl="0" eaLnBrk="1" fontAlgn="base" latinLnBrk="0" hangingPunct="1">
              <a:lnSpc>
                <a:spcPct val="100000"/>
              </a:lnSpc>
              <a:spcBef>
                <a:spcPct val="0"/>
              </a:spcBef>
              <a:spcAft>
                <a:spcPct val="0"/>
              </a:spcAft>
              <a:buClrTx/>
              <a:buSzTx/>
              <a:buFont typeface="+mj-lt"/>
              <a:buAutoNum type="arabicPeriod" startAt="2"/>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Drugi investitorji, če gre za gradnjo objekta:</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ki bo financiran ali sofinanciran s sredstvi EU in njenih finančnih mehanizmov, in je prednostna obravnava za pridobitev teh sredstev nujna (dokazilo o odobritvi sredstev ali razpis, kjer je pogoj za pridobitev sredstev predložitev gradbenega dovoljenja),</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ki je na podlagi sklepa MGTŠ investicija v skladu s 4. in 6.  členom Zakona o spodbujanju investicij.</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88585133"/>
      </p:ext>
    </p:extLst>
  </p:cSld>
  <p:clrMapOvr>
    <a:masterClrMapping/>
  </p:clrMapOvr>
</p:sld>
</file>

<file path=ppt/theme/theme1.xml><?xml version="1.0" encoding="utf-8"?>
<a:theme xmlns:a="http://schemas.openxmlformats.org/drawingml/2006/main" name="blank">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dstavitev1" id="{B81540BB-7672-40CB-8755-C369565C3536}" vid="{C3F82BBB-B209-41B9-901F-2B9DA44B8695}"/>
    </a:ext>
  </a:extLst>
</a:theme>
</file>

<file path=ppt/theme/theme2.xml><?xml version="1.0" encoding="utf-8"?>
<a:theme xmlns:a="http://schemas.openxmlformats.org/drawingml/2006/main" name="Custom Design">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dstavitev1" id="{B81540BB-7672-40CB-8755-C369565C3536}" vid="{BADB8737-BCFE-41F4-B67F-25AC56E84DAA}"/>
    </a:ext>
  </a:extLst>
</a:theme>
</file>

<file path=ppt/theme/theme3.xml><?xml version="1.0" encoding="utf-8"?>
<a:theme xmlns:a="http://schemas.openxmlformats.org/drawingml/2006/main" name="1_blank">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dstavitev za ZUreP-3 in GZ-1" id="{F78DF8AF-0143-4496-A51B-2396CA2295DE}" vid="{498D5230-A27C-43F6-8C57-8DC8430749A0}"/>
    </a:ext>
  </a:extLst>
</a:theme>
</file>

<file path=ppt/theme/theme4.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2_blank">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dstavitev1" id="{3F4DC0F6-0215-4911-B029-E6C489387589}" vid="{534C14AB-4222-4869-97FE-120ECC7E9B71}"/>
    </a:ext>
  </a:extLst>
</a:theme>
</file>

<file path=ppt/theme/theme6.xml><?xml version="1.0" encoding="utf-8"?>
<a:theme xmlns:a="http://schemas.openxmlformats.org/drawingml/2006/main" name="1_Custom Design">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dstavitev1" id="{3F4DC0F6-0215-4911-B029-E6C489387589}" vid="{A7D65A85-0187-409B-8D94-9DA3865B55C5}"/>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mnvp</Template>
  <TotalTime>3035</TotalTime>
  <Words>8207</Words>
  <Application>Microsoft Office PowerPoint</Application>
  <PresentationFormat>Širokozaslonsko</PresentationFormat>
  <Paragraphs>1134</Paragraphs>
  <Slides>120</Slides>
  <Notes>62</Notes>
  <HiddenSlides>0</HiddenSlides>
  <MMClips>0</MMClips>
  <ScaleCrop>false</ScaleCrop>
  <HeadingPairs>
    <vt:vector size="6" baseType="variant">
      <vt:variant>
        <vt:lpstr>Uporabljene pisave</vt:lpstr>
      </vt:variant>
      <vt:variant>
        <vt:i4>10</vt:i4>
      </vt:variant>
      <vt:variant>
        <vt:lpstr>Tema</vt:lpstr>
      </vt:variant>
      <vt:variant>
        <vt:i4>7</vt:i4>
      </vt:variant>
      <vt:variant>
        <vt:lpstr>Naslovi diapozitivov</vt:lpstr>
      </vt:variant>
      <vt:variant>
        <vt:i4>120</vt:i4>
      </vt:variant>
    </vt:vector>
  </HeadingPairs>
  <TitlesOfParts>
    <vt:vector size="137" baseType="lpstr">
      <vt:lpstr>Times New Roman</vt:lpstr>
      <vt:lpstr>Helvetica Neue Medium</vt:lpstr>
      <vt:lpstr>Arial</vt:lpstr>
      <vt:lpstr>Republika</vt:lpstr>
      <vt:lpstr>Aptos Display</vt:lpstr>
      <vt:lpstr>Calibri</vt:lpstr>
      <vt:lpstr>Arial MT</vt:lpstr>
      <vt:lpstr>Aptos</vt:lpstr>
      <vt:lpstr>Wingdings</vt:lpstr>
      <vt:lpstr>Symbol</vt:lpstr>
      <vt:lpstr>blank</vt:lpstr>
      <vt:lpstr>Custom Design</vt:lpstr>
      <vt:lpstr>1_blank</vt:lpstr>
      <vt:lpstr>Officeova tema</vt:lpstr>
      <vt:lpstr>2_blank</vt:lpstr>
      <vt:lpstr>1_Custom Design</vt:lpstr>
      <vt:lpstr>Office Theme</vt:lpstr>
      <vt:lpstr>PREDSTAVITEV NOVEL  ZAKONA O UREJANJU PROSTORA IN GRADBENEGA ZAKONA  (ZUreP-3C in GZ-1B)  Ministrstvo za naravne vire in prostor 3. 11. 2025 Dvorana Smelt, Dunajska 160, Ljubljana</vt:lpstr>
      <vt:lpstr>Program predstavitve: 1. Uvodni nagovor ministra Jožeta Novaka in generalne direktorice  dr. Nataše Bratina 2. Učinkovitejše in fleksibilnejše prostorsko načrtovanje – Barbara Radovan in Marjetka Čuš 3. Zemljiški ukrepi – Tjaša Remic in mag. Matija Kralj  4. Izboljšave na področju graditve – Tanja Mencin 5. Evidenca stavbnih zemljišč – dr. Damjan Doler 6. Vprašanja publike</vt:lpstr>
      <vt:lpstr>Novela ZUreP-3C  Učinkovitejše in fleksibilnejše prostorsko načrtovanje 1. del   Barbara Radovan Direktorat za prostor in graditev Sektor za sistem prostora in graditve  3. november 2025    </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Novela ZUreP-3C  Učinkovitejše in fleksibilnejše prostorsko načrtovanje 2. del  Marjetka Čuš  Direktorat za prostor in graditev Sektor za sistem prostora in graditve 3. november 2025     </vt:lpstr>
      <vt:lpstr>TEME</vt:lpstr>
      <vt:lpstr>PowerPointova predstavitev</vt:lpstr>
      <vt:lpstr>SVET ZA PROSTOR (43. člen)</vt:lpstr>
      <vt:lpstr>PowerPointova predstavitev</vt:lpstr>
      <vt:lpstr>Z novelo se ukinjajo: </vt:lpstr>
      <vt:lpstr>PowerPointova predstavitev</vt:lpstr>
      <vt:lpstr>PowerPointova predstavitev</vt:lpstr>
      <vt:lpstr>PowerPointova predstavitev</vt:lpstr>
      <vt:lpstr>PowerPointova predstavitev</vt:lpstr>
      <vt:lpstr>OBČINSKI URBANIST (46. člen) </vt:lpstr>
      <vt:lpstr>OBČINSKI URBANIST (46. člen) </vt:lpstr>
      <vt:lpstr>PowerPointova predstavitev</vt:lpstr>
      <vt:lpstr>PowerPointova predstavitev</vt:lpstr>
      <vt:lpstr>Program predstavitve: 1. Uvodni nagovor ministra Jožeta Novaka in generalne direktorice dr. Nataše Bratina 2. Učinkovitejše in fleksibilnejše prostorsko načrtovanje – Barbara Radovan in Marjetka Čuš 3. Zemljiški ukrepi – Tjaša Remic in mag. Matija Kralj  4. Izboljšave na področju graditve – Tanja Mencin 5. Evidenca stavbnih zemljišč – dr. Damjan Doler 6. Vprašanja publike</vt:lpstr>
      <vt:lpstr> </vt:lpstr>
      <vt:lpstr>PowerPointova predstavitev</vt:lpstr>
      <vt:lpstr> </vt:lpstr>
      <vt:lpstr>PowerPointova predstavitev</vt:lpstr>
      <vt:lpstr>PowerPointova predstavitev</vt:lpstr>
      <vt:lpstr>PowerPointova predstavitev</vt:lpstr>
      <vt:lpstr>PowerPointova predstavitev</vt:lpstr>
      <vt:lpstr> </vt:lpstr>
      <vt:lpstr>PowerPointova predstavitev</vt:lpstr>
      <vt:lpstr>PowerPointova predstavitev</vt:lpstr>
      <vt:lpstr>PowerPointova predstavitev</vt:lpstr>
      <vt:lpstr>PowerPointova predstavitev</vt:lpstr>
      <vt:lpstr> </vt:lpstr>
      <vt:lpstr>Gradbena parcela</vt:lpstr>
      <vt:lpstr>Gradbena parcela stavbe</vt:lpstr>
      <vt:lpstr>Razlika gradbena parcela stavbe in gradbena parcela GIO</vt:lpstr>
      <vt:lpstr>Gradbena parcela stavbe - sestavine</vt:lpstr>
      <vt:lpstr>RAZLIKA – stara ureditev – nova ureditev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 </vt:lpstr>
      <vt:lpstr>PowerPointova predstavitev</vt:lpstr>
      <vt:lpstr>PowerPointova predstavitev</vt:lpstr>
      <vt:lpstr> </vt:lpstr>
      <vt:lpstr>PowerPointova predstavitev</vt:lpstr>
      <vt:lpstr>PowerPointova predstavitev</vt:lpstr>
      <vt:lpstr>PowerPointova predstavitev</vt:lpstr>
      <vt:lpstr>PowerPointova predstavitev</vt:lpstr>
      <vt:lpstr> </vt:lpstr>
      <vt:lpstr>PowerPointova predstavitev</vt:lpstr>
      <vt:lpstr>Hvala za pozornost.  </vt:lpstr>
      <vt:lpstr>Program predstavitve: 1. Uvodni nagovor ministra Jožeta Novaka in generalne direktorice dr. Nataše Bratina 2. Učinkovitejše in fleksibilnejše prostorsko načrtovanje – Barbara Radovan in Marjetka Čuš 3. Zemljiški ukrepi – Tjaša Remic in mag. Matija Kralj  4. Izboljšave na področju graditve – Tanja Mencin 5. Evidenca stavbnih zemljišč – dr. Damjan Doler 6. Vprašanja publike</vt:lpstr>
      <vt:lpstr> </vt:lpstr>
      <vt:lpstr>SPREMEMBE GZ-1</vt:lpstr>
      <vt:lpstr>MNENJEDAJALCI IN MNENJA</vt:lpstr>
      <vt:lpstr>NOVOSTI GRADBENGA DOVOLJENJA mnenja</vt:lpstr>
      <vt:lpstr>NOVOSTI GRADBENEGA DOVOLJENJA dokazovanje pravice graditi </vt:lpstr>
      <vt:lpstr>NOVOSTI GRADBENGA DOVOLJENJA </vt:lpstr>
      <vt:lpstr>NOVOSTI GRADBENGA DOVOLJENJA veljavnost GD in podaljšanje</vt:lpstr>
      <vt:lpstr>NOVOSTI PRI PRIDOBIVANJU GRADBENEGA DOVOLJENJA prednostna obravnava</vt:lpstr>
      <vt:lpstr>PRIJAVA ZAČETKA GRADNJE  </vt:lpstr>
      <vt:lpstr>MANJŠA DOPUSTNA ODSTOPANJA OD GRADBENEGA DOVOLJENJA</vt:lpstr>
      <vt:lpstr>RAZLIKA MED DOMNEVO IN LEGALIZACIJO </vt:lpstr>
      <vt:lpstr>ODLOČBA O LEGALIZACIJI</vt:lpstr>
      <vt:lpstr>DOMNEVA ZA STAREJŠE OBJEKTE </vt:lpstr>
      <vt:lpstr>ODLOČBA O DOMNEVI ZA STAREJŠE OBJEKTE</vt:lpstr>
      <vt:lpstr>POSLOVANJE V SISTEMU eGRADITEV in UPORABA BIM</vt:lpstr>
      <vt:lpstr>NUJNA REKONSTRUKCIJA</vt:lpstr>
      <vt:lpstr>DRUGE SPREMEMBE </vt:lpstr>
      <vt:lpstr>  </vt:lpstr>
      <vt:lpstr>Program predstavitve: 1. Uvodni nagovor ministra Jožeta Novaka in generalne direktorice dr. Nataše Bratina 2. Učinkovitejše in fleksibilnejše prostorsko načrtovanje – Barbara Radovan in Marjetka Čuš 3. Zemljiški ukrepi – Tjaša Remic in mag. Matija Kralj  4. Izboljšave na področju graditve – Tanja Mencin 5. Evidenca stavbnih zemljišč – dr. Damjan Doler 6. Vprašanja publike</vt:lpstr>
      <vt:lpstr> </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Hvala za pozornost.</vt:lpstr>
      <vt:lpstr>Program predstavitve: 1. Uvodni nagovor ministra Jožeta Novaka in generalne direktorice dr. Nataše Bratina 2. Učinkovitejše in fleksibilnejše prostorsko načrtovanje – Barbara Radovan in Marjetka Čuš 3. Zemljiški ukrepi – Tjaša Remic in mag. Matija Kralj  4. Izboljšave na področju graditve – Tanja Mencin 5. Evidenca stavbnih zemljišč – dr. Damjan Doler 6. Vprašanja publike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PROSTORSKO NAČRTOVANJE   Barbara Radovan, univ. dipl. inž. arh. MNVP Direktorat za prostor in graditev</dc:title>
  <dc:creator>Barbara Radovan (MNVP)</dc:creator>
  <cp:lastModifiedBy>Uporabnik</cp:lastModifiedBy>
  <cp:revision>75</cp:revision>
  <cp:lastPrinted>2025-10-30T08:22:47Z</cp:lastPrinted>
  <dcterms:created xsi:type="dcterms:W3CDTF">2023-10-15T20:00:18Z</dcterms:created>
  <dcterms:modified xsi:type="dcterms:W3CDTF">2025-11-06T10:58:21Z</dcterms:modified>
</cp:coreProperties>
</file>