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handoutMasterIdLst>
    <p:handoutMasterId r:id="rId17"/>
  </p:handoutMasterIdLst>
  <p:sldIdLst>
    <p:sldId id="268" r:id="rId5"/>
    <p:sldId id="257" r:id="rId6"/>
    <p:sldId id="258" r:id="rId7"/>
    <p:sldId id="259" r:id="rId8"/>
    <p:sldId id="260" r:id="rId9"/>
    <p:sldId id="262" r:id="rId10"/>
    <p:sldId id="261" r:id="rId11"/>
    <p:sldId id="264" r:id="rId12"/>
    <p:sldId id="263" r:id="rId13"/>
    <p:sldId id="265" r:id="rId14"/>
    <p:sldId id="267" r:id="rId15"/>
    <p:sldId id="266" r:id="rId16"/>
  </p:sldIdLst>
  <p:sldSz cx="12192000" cy="6858000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95A3"/>
    <a:srgbClr val="2EBAC9"/>
    <a:srgbClr val="EC9F88"/>
    <a:srgbClr val="BBD578"/>
    <a:srgbClr val="D3E4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1"/>
    <p:restoredTop sz="96259"/>
  </p:normalViewPr>
  <p:slideViewPr>
    <p:cSldViewPr snapToGrid="0" snapToObjects="1">
      <p:cViewPr varScale="1">
        <p:scale>
          <a:sx n="82" d="100"/>
          <a:sy n="82" d="100"/>
        </p:scale>
        <p:origin x="82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778250" y="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574596-8B82-45C7-AE93-3297CC69F311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778250" y="9429750"/>
            <a:ext cx="288925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696DD2-4C87-4760-B016-D0012F25AA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874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7498A2-CFC8-0346-BD5B-502878AB3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0DAD4DB-0AF2-8F4F-8700-6E24D6B9F5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FEE2FC-6D3B-C141-95E1-B69FB014F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FC7DD75-6429-B042-996A-350089A4A2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652B2A2-5F38-934B-98F5-DB464E13F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747DD7-6914-AB40-844A-51282BD79D03}"/>
              </a:ext>
            </a:extLst>
          </p:cNvPr>
          <p:cNvSpPr/>
          <p:nvPr userDrawn="1"/>
        </p:nvSpPr>
        <p:spPr>
          <a:xfrm>
            <a:off x="0" y="5715001"/>
            <a:ext cx="12192000" cy="1143000"/>
          </a:xfrm>
          <a:prstGeom prst="rect">
            <a:avLst/>
          </a:prstGeom>
          <a:gradFill flip="none" rotWithShape="1">
            <a:gsLst>
              <a:gs pos="0">
                <a:srgbClr val="B0DBD7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FF4383-ABBD-904F-B465-A0EFAF4AFD96}"/>
              </a:ext>
            </a:extLst>
          </p:cNvPr>
          <p:cNvSpPr/>
          <p:nvPr userDrawn="1"/>
        </p:nvSpPr>
        <p:spPr>
          <a:xfrm>
            <a:off x="0" y="0"/>
            <a:ext cx="10972800" cy="1219200"/>
          </a:xfrm>
          <a:prstGeom prst="rect">
            <a:avLst/>
          </a:prstGeom>
          <a:solidFill>
            <a:srgbClr val="76A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EF76044-251A-0142-B850-C99695E57E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1219200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39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E575B32-0D98-224D-90DD-110BC41FA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0C12B5D-E432-F44D-8CDE-EEF74C4A01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547A01-7E47-A440-9C4B-EEA6DD3B8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1D30B02-302A-1647-A8F9-80E6CF931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93B6579-0F65-2942-A3BE-6628BA86FC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8344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95D9283-E6FA-8D4E-A10D-2CDC93F6C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1D7BF3A-4B1C-EC44-9F64-9C49F6D1AE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6C00F9A-66D6-C54F-9C3A-12E5BBDE2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CBA275-A511-404F-BE93-30D20B609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6D64366-48FE-4147-B070-D5FABFB93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6222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CAC6511-5E4A-5F4B-9715-1DE48D7F7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2D29FD7-CA2E-3E48-AF83-D318F8D2277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9FEFC40-6534-D047-8C64-F247D5F86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91F3782-25CF-FA45-B51E-C25DF1CD0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F290333-0751-1444-867D-A74B803D0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56484E4-A5AB-1F4F-B744-89A87F529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3003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848A66-6690-1147-A8A1-7FBBB5DB6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8E3C590-5F27-8342-B769-859582959B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5EB28EE-2D13-E740-9643-2AB107AB0E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8C9B013-FC6C-B541-A9FC-9AB1A94CC0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0C2997C-ABD5-D14A-98E5-F12C96D22E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1549385-E0AB-6F4E-9082-CBAEC42D6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1A14F6E-F352-604B-B227-89102C29A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CF3EB2F-48BE-344D-B548-702DDDDC2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39385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6EBF559-C942-B34E-81C2-1586C8B7C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7B81820-AD3D-F24E-A78B-B762AB772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488838-797C-1C43-8C1A-EC135826D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B919985-9E75-5E4C-97EB-8256C1C3C3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8598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C70C8227-3EF1-AB4B-B7B7-D44899E6E6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5956805-3BC2-0243-9725-E7DBEEEF8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E0692C-093D-E943-A3A0-D9C594C4A8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8112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E12D81-8CF0-2946-8003-51F9A5606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762F7D-F0FE-E241-8317-4F3C8E945F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44242F5-C59D-C44A-B79C-80049C9F9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321E87-1087-0A49-BFE5-69AD450F9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933C075-3762-F64A-A4B7-E5474D5F1C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58805FF-5D29-7943-BE04-8D48CB8E1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12858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15B0917-6DBB-A449-97EA-E1FF1FFB5B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37B443A-8D29-1942-A217-E87ACBA0AA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C4E86E4-8C92-154C-9B1C-FACD659F5F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D98C98A-E238-5B44-8DB8-E22C2CE0A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C2FA8A5-23EC-024F-953B-9D8D5261E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4DE844-5836-9D44-B1C3-89974B858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621416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1C4BE8-5DFC-8E41-87EA-450BDD21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B75F4B5-0F02-B449-A18D-243C10FCF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F68447C-6C86-594B-ACED-68CFB861DA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0B510E2-23C4-8C4C-A3D3-4C903594B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6CE604E-ECC8-B645-B17F-0B043CE91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8444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28D9DA02-45D3-6D47-AD8A-A12D3DE8C9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1E47113-8550-BD42-B0C3-747C10613A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292BA57-C1F3-2E4D-A626-F697B1BB0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C181B2-B853-8541-A1AA-35ACC922A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7C87F8-9989-AC41-9806-89BAC09EC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08318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F240250-3F44-4846-B50C-5DC94B274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6000FF6-0F15-2E45-9044-120B6B643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814CE7-5C6F-374A-8ABF-1DEC5245B5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04C09-88F4-D14E-ABCD-B2D4AC3DE463}" type="datetimeFigureOut">
              <a:rPr lang="fr-FR" smtClean="0"/>
              <a:t>31/01/2022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BE1BEB-7C57-8745-A700-2FA7E89F6C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F6D73EF-A9EC-094E-980B-D201E21F12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6EC6E6-8E21-2F47-B487-0542D24FCF4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25879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wetlandsday.org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hyperlink" Target="https://www.ramsar.org/news/summary-of-the-thirteenth-meeting-of-the-conference-of-the-parties-to-the-ramsar-convention-on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hyperlink" Target="https://www.global-wetland-outlook.ramsar.org/" TargetMode="External"/><Relationship Id="rId4" Type="http://schemas.openxmlformats.org/officeDocument/2006/relationships/hyperlink" Target="https://www.ramsar.org/news/wetlands-worlds-most-valuable-ecosystem-disappearing-three-times-faster-than-forests-warns-new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lobal-wetland-outlook.ramsar.org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msar.org/sites/default/files/documents/library/151102_strp19_agenda_item_4.1_conventions_and_processes_sg.pdf" TargetMode="External"/><Relationship Id="rId2" Type="http://schemas.openxmlformats.org/officeDocument/2006/relationships/hyperlink" Target="https://www.ramsar.org/sites/default/files/documents/library/factsheet_wetland_restoration_general_e_0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hyperlink" Target="https://www.ramsar.org/sites/default/files/documents/library/factsheet_wetland_restoration_peatlands_e.pdf#:~:text=Restoring%20drained%20peatlands%3A%20now%20an%20environmental%20imperative%20From,and%20the%20environment%20in%20a%20myriad%20of%20ways.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msar.org/sites/default/files/wwd16_hand-outs_desktop_print_eng.pdf" TargetMode="External"/><Relationship Id="rId7" Type="http://schemas.openxmlformats.org/officeDocument/2006/relationships/image" Target="../media/image13.png"/><Relationship Id="rId2" Type="http://schemas.openxmlformats.org/officeDocument/2006/relationships/hyperlink" Target="https://www.ramsar.org/sites/default/files/documents/library/wwd19_handout_e.pdf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hyperlink" Target="https://www.ramsar.org/news/summary-of-the-thirteenth-meeting-of-the-conference-of-the-parties-to-the-ramsar-convention-on" TargetMode="External"/><Relationship Id="rId4" Type="http://schemas.openxmlformats.org/officeDocument/2006/relationships/hyperlink" Target="https://ramsar50.org/wp-content/uploads/2021/02/Ramsar-50-Factsheet-BIODIVERSITY-English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ortals.iucn.org/library/node/7212" TargetMode="External"/><Relationship Id="rId2" Type="http://schemas.openxmlformats.org/officeDocument/2006/relationships/hyperlink" Target="http://teebweb.org/about/approach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ramsar.org/about/the-wise-use-of-wetlands" TargetMode="External"/><Relationship Id="rId2" Type="http://schemas.openxmlformats.org/officeDocument/2006/relationships/hyperlink" Target="https://www.ramsar.org/sites/default/files/documents/library/factsheet2_wise_use_basics_0.pdf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msar.org/sites/default/files/documents/library/factsheet_wetland_restoration_peatlands_e.pdf#:~:text=Restoring%20drained%20peatlands%3A%20now%20an%20environmental%20imperative%20From,and%20the%20environment%20in%20a%20myriad%20of%20ways." TargetMode="External"/><Relationship Id="rId2" Type="http://schemas.openxmlformats.org/officeDocument/2006/relationships/hyperlink" Target="https://www.ramsar.org/sites/default/files/documents/library/factsheet_wetland_restoration_general_e_0.pdf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hyperlink" Target="https://ramsar.org/sites/default/files/documents/library/factsheet_wetland_restoration_coastal_e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CBF49338-84EE-5743-AB45-B9A322A048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271" y="0"/>
            <a:ext cx="12208541" cy="6858000"/>
          </a:xfrm>
          <a:prstGeom prst="rect">
            <a:avLst/>
          </a:prstGeom>
        </p:spPr>
      </p:pic>
      <p:sp>
        <p:nvSpPr>
          <p:cNvPr id="2" name="Subtitle 2">
            <a:extLst>
              <a:ext uri="{FF2B5EF4-FFF2-40B4-BE49-F238E27FC236}">
                <a16:creationId xmlns:a16="http://schemas.microsoft.com/office/drawing/2014/main" id="{50A05A2B-1579-C746-80ED-98CB9CABDE00}"/>
              </a:ext>
            </a:extLst>
          </p:cNvPr>
          <p:cNvSpPr txBox="1">
            <a:spLocks/>
          </p:cNvSpPr>
          <p:nvPr/>
        </p:nvSpPr>
        <p:spPr>
          <a:xfrm>
            <a:off x="260278" y="5793014"/>
            <a:ext cx="9144000" cy="106498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sl-SI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sl-SI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VREDNOTI – UPRAVLJAJ – OBNOVI – </a:t>
            </a:r>
            <a:r>
              <a:rPr lang="sl-SI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VZLJUBI</a:t>
            </a:r>
          </a:p>
          <a:p>
            <a:pPr marL="0" indent="0">
              <a:buNone/>
            </a:pPr>
            <a:endParaRPr lang="en-US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B07F70-0AC6-CD47-BD04-E936005B7EBE}"/>
              </a:ext>
            </a:extLst>
          </p:cNvPr>
          <p:cNvSpPr txBox="1">
            <a:spLocks/>
          </p:cNvSpPr>
          <p:nvPr/>
        </p:nvSpPr>
        <p:spPr>
          <a:xfrm>
            <a:off x="9633163" y="5858381"/>
            <a:ext cx="2329952" cy="9137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kern="0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  <a:hlinkClick r:id="rId3"/>
              </a:rPr>
              <a:t>www.worldwetlandsday.org</a:t>
            </a:r>
            <a:endParaRPr lang="en-US" sz="1200" kern="0" dirty="0">
              <a:solidFill>
                <a:srgbClr val="00657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r" fontAlgn="base">
              <a:lnSpc>
                <a:spcPts val="74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200" kern="0" dirty="0">
              <a:solidFill>
                <a:srgbClr val="00657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r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kern="0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12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#</a:t>
            </a:r>
            <a:r>
              <a:rPr lang="en-US" sz="1200" kern="0" dirty="0" err="1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ActForWetlands</a:t>
            </a:r>
            <a:endParaRPr lang="en-US" sz="1200" kern="0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indent="0" algn="r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200" kern="0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#WorldWetlandsDay</a:t>
            </a:r>
          </a:p>
        </p:txBody>
      </p:sp>
      <p:pic>
        <p:nvPicPr>
          <p:cNvPr id="4" name="Image 3" descr="Une image contenant texte&#10;&#10;Description générée automatiquement">
            <a:extLst>
              <a:ext uri="{FF2B5EF4-FFF2-40B4-BE49-F238E27FC236}">
                <a16:creationId xmlns:a16="http://schemas.microsoft.com/office/drawing/2014/main" id="{F8FFF741-8442-2A49-AA7E-921B5A2213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65" y="343902"/>
            <a:ext cx="4284354" cy="1986786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E056A7-6735-604A-9FA5-530F519A1B59}"/>
              </a:ext>
            </a:extLst>
          </p:cNvPr>
          <p:cNvSpPr txBox="1">
            <a:spLocks/>
          </p:cNvSpPr>
          <p:nvPr/>
        </p:nvSpPr>
        <p:spPr>
          <a:xfrm>
            <a:off x="228885" y="5256505"/>
            <a:ext cx="5020638" cy="85483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5500"/>
              </a:lnSpc>
            </a:pPr>
            <a:r>
              <a:rPr lang="sl-SI" sz="5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MOKRIŠČA</a:t>
            </a:r>
            <a:endParaRPr lang="en-US" sz="5000" b="1" dirty="0">
              <a:solidFill>
                <a:schemeClr val="bg1"/>
              </a:solidFill>
              <a:latin typeface="Georgia" panose="02040502050405020303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4598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98731C-6824-9747-AEB1-BC27D6508D87}"/>
              </a:ext>
            </a:extLst>
          </p:cNvPr>
          <p:cNvSpPr/>
          <p:nvPr/>
        </p:nvSpPr>
        <p:spPr>
          <a:xfrm>
            <a:off x="0" y="0"/>
            <a:ext cx="10972800" cy="1219200"/>
          </a:xfrm>
          <a:prstGeom prst="rect">
            <a:avLst/>
          </a:prstGeom>
          <a:solidFill>
            <a:srgbClr val="76A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B71143-F885-A44F-8E1D-A231577C0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1219200" cy="1219200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E11051B-EC32-3944-8610-0DDEF976C2F4}"/>
              </a:ext>
            </a:extLst>
          </p:cNvPr>
          <p:cNvSpPr txBox="1">
            <a:spLocks/>
          </p:cNvSpPr>
          <p:nvPr/>
        </p:nvSpPr>
        <p:spPr>
          <a:xfrm>
            <a:off x="715051" y="5774032"/>
            <a:ext cx="8708858" cy="4820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kern="0" dirty="0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#</a:t>
            </a:r>
            <a:r>
              <a:rPr lang="en-US" sz="1600" b="1" kern="0" dirty="0" err="1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ActForWetlands</a:t>
            </a:r>
            <a:r>
              <a:rPr lang="en-US" sz="1600" b="1" kern="0" dirty="0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#</a:t>
            </a:r>
            <a:r>
              <a:rPr lang="en-US" sz="1600" b="1" kern="0" dirty="0" err="1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WorldWetlandsDay</a:t>
            </a:r>
            <a:r>
              <a:rPr lang="en-US" sz="1600" b="1" kern="0" dirty="0">
                <a:solidFill>
                  <a:srgbClr val="BAD578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  </a:t>
            </a:r>
            <a:r>
              <a:rPr lang="en-US" sz="1600" b="1" kern="0" dirty="0">
                <a:solidFill>
                  <a:srgbClr val="76ADA2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WorldWetlandsDay.org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B0F8468-4205-406E-9481-33761528AD67}"/>
              </a:ext>
            </a:extLst>
          </p:cNvPr>
          <p:cNvSpPr>
            <a:spLocks noGrp="1"/>
          </p:cNvSpPr>
          <p:nvPr/>
        </p:nvSpPr>
        <p:spPr>
          <a:xfrm>
            <a:off x="838538" y="1589088"/>
            <a:ext cx="10514923" cy="41386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Vsakoletna priložnost, da se povežemo za mokrišča</a:t>
            </a:r>
            <a:endParaRPr lang="en-US" sz="2300" b="1" dirty="0">
              <a:solidFill>
                <a:srgbClr val="00657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Odmeven dogodek, ki krepi zavest o ključnem pomenu mokrišč za ljudi in naš planet</a:t>
            </a:r>
          </a:p>
          <a:p>
            <a:pPr lvl="1"/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Pogodbenice Konvencije o mokriščih in drugi deležniki že od leta 1997 praznujemo 2. februar kot  </a:t>
            </a:r>
            <a:r>
              <a:rPr lang="sl-SI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svetovni dan mokrišč</a:t>
            </a:r>
          </a:p>
          <a:p>
            <a:pPr lvl="1"/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Dan, ki obeležuje Konvencijo o mokriščih 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―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leta 1971 sprejeta kot mednarodna pogodba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2"/>
            <a:r>
              <a:rPr lang="sl-SI" sz="1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Je prva od sodobnih globalnih večstranskih </a:t>
            </a:r>
            <a:r>
              <a:rPr lang="sl-SI" sz="13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okoljskih</a:t>
            </a:r>
            <a:r>
              <a:rPr lang="sl-SI" sz="1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sporazumov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In edina, ki je posvečena posebnemu ekosistemu – mokriščem</a:t>
            </a:r>
            <a:endParaRPr lang="en-US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Prvič letos je ta dan tudi uradno obeležen v okviru Združenih narodov – Generalna skupščina Združenih narodov ga je sprejela kot mednarodni dan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200" b="1" dirty="0" err="1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</a:t>
            </a:r>
            <a:r>
              <a:rPr lang="sl-SI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za leto </a:t>
            </a:r>
            <a:r>
              <a:rPr lang="en-US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  — </a:t>
            </a:r>
            <a:r>
              <a:rPr lang="sl-SI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Mokrišča za ljudi in naravo</a:t>
            </a:r>
            <a:endParaRPr lang="en-US" sz="2200" b="1" dirty="0">
              <a:solidFill>
                <a:srgbClr val="00657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Poziv, da so za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ohranitev mokrišč ter zagotavljanje njihove preudarne in trajnostne rabe nujna večja finančna, človeška in politična vlaganja 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v mokrišča</a:t>
            </a: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marR="33655" lvl="1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20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F819271-389D-474A-93C8-E40D3CD72DE7}"/>
              </a:ext>
            </a:extLst>
          </p:cNvPr>
          <p:cNvSpPr>
            <a:spLocks noGrp="1"/>
          </p:cNvSpPr>
          <p:nvPr/>
        </p:nvSpPr>
        <p:spPr>
          <a:xfrm>
            <a:off x="876638" y="55550"/>
            <a:ext cx="9972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80000"/>
              </a:lnSpc>
            </a:pPr>
            <a:r>
              <a:rPr lang="sl-S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Svetovni dan mokrišč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18BDCFFE-F697-2A44-8A44-21D71C59CC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72716" y="5308600"/>
            <a:ext cx="2006600" cy="154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56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8DBEA5B-DA0D-744C-AB1E-833412DEEFA4}"/>
              </a:ext>
            </a:extLst>
          </p:cNvPr>
          <p:cNvSpPr/>
          <p:nvPr/>
        </p:nvSpPr>
        <p:spPr>
          <a:xfrm>
            <a:off x="0" y="5715001"/>
            <a:ext cx="12192000" cy="1143000"/>
          </a:xfrm>
          <a:prstGeom prst="rect">
            <a:avLst/>
          </a:prstGeom>
          <a:gradFill flip="none" rotWithShape="1">
            <a:gsLst>
              <a:gs pos="0">
                <a:srgbClr val="B0DBD7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D98731C-6824-9747-AEB1-BC27D6508D87}"/>
              </a:ext>
            </a:extLst>
          </p:cNvPr>
          <p:cNvSpPr/>
          <p:nvPr/>
        </p:nvSpPr>
        <p:spPr>
          <a:xfrm>
            <a:off x="0" y="0"/>
            <a:ext cx="10972800" cy="1219200"/>
          </a:xfrm>
          <a:prstGeom prst="rect">
            <a:avLst/>
          </a:prstGeom>
          <a:solidFill>
            <a:srgbClr val="76A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B71143-F885-A44F-8E1D-A231577C0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1219200" cy="1219200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6BAB7D87-E5B0-4A5B-BDF0-5660A25EA0C3}"/>
              </a:ext>
            </a:extLst>
          </p:cNvPr>
          <p:cNvSpPr>
            <a:spLocks noGrp="1"/>
          </p:cNvSpPr>
          <p:nvPr/>
        </p:nvSpPr>
        <p:spPr>
          <a:xfrm>
            <a:off x="859848" y="64407"/>
            <a:ext cx="10515600" cy="9988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DINPro-Regular"/>
                <a:cs typeface="Arial" panose="020B0604020202020204" pitchFamily="34" charset="0"/>
              </a:rPr>
              <a:t>N</a:t>
            </a:r>
            <a:r>
              <a:rPr lang="sl-SI" sz="3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DINPro-Regular"/>
                <a:cs typeface="Arial" panose="020B0604020202020204" pitchFamily="34" charset="0"/>
              </a:rPr>
              <a:t>aravna</a:t>
            </a:r>
            <a:r>
              <a:rPr lang="sl-SI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DINPro-Regular"/>
                <a:cs typeface="Arial" panose="020B0604020202020204" pitchFamily="34" charset="0"/>
              </a:rPr>
              <a:t> mokrišča izginjajo</a:t>
            </a:r>
            <a:r>
              <a:rPr lang="en-US" sz="3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DINPro-Regular"/>
                <a:cs typeface="Arial" panose="020B0604020202020204" pitchFamily="34" charset="0"/>
              </a:rPr>
              <a:t> 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7650E87-1659-4815-8205-3448FF164EC2}"/>
              </a:ext>
            </a:extLst>
          </p:cNvPr>
          <p:cNvSpPr>
            <a:spLocks noGrp="1"/>
          </p:cNvSpPr>
          <p:nvPr/>
        </p:nvSpPr>
        <p:spPr>
          <a:xfrm>
            <a:off x="5317332" y="2253976"/>
            <a:ext cx="5320982" cy="34174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sl-SI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sl-SI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Od leta 1970 do danes je na svetu izginilo 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35% </a:t>
            </a:r>
            <a:r>
              <a:rPr lang="sl-SI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mokrišč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l-SI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Mokrišča izginjajo</a:t>
            </a:r>
            <a:r>
              <a:rPr lang="sl-SI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trikrat hitreje kot gozdovi</a:t>
            </a:r>
            <a:r>
              <a:rPr lang="en-US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rgbClr val="000000"/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l-SI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Rastlinskim in živalim</a:t>
            </a:r>
            <a:r>
              <a:rPr lang="sl-SI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sl-SI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vrstam, ki so odvisne od mokrišč </a:t>
            </a:r>
            <a:r>
              <a:rPr lang="sl-SI" sz="20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grozi izumrtje.</a:t>
            </a:r>
          </a:p>
          <a:p>
            <a:pPr marL="342900" marR="0" lvl="0" indent="-34290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l-SI" sz="20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Ogroženi so dobrobit in preživetje ljudi ter  “zdravje“ našega planeta</a:t>
            </a:r>
            <a:r>
              <a:rPr lang="en-US" sz="2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CB8C968-2837-422B-8099-B5BDB2C2B517}"/>
              </a:ext>
            </a:extLst>
          </p:cNvPr>
          <p:cNvSpPr txBox="1">
            <a:spLocks/>
          </p:cNvSpPr>
          <p:nvPr/>
        </p:nvSpPr>
        <p:spPr>
          <a:xfrm>
            <a:off x="1242548" y="5939827"/>
            <a:ext cx="9313239" cy="564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sl-SI" sz="800" dirty="0">
                <a:effectLst/>
                <a:ea typeface="Times New Roman" panose="02020603050405020304" pitchFamily="18" charset="0"/>
                <a:cs typeface="Raleway" pitchFamily="2" charset="0"/>
              </a:rPr>
              <a:t>Viri</a:t>
            </a:r>
            <a:r>
              <a:rPr lang="en-US" sz="800" dirty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Summary of the Thirteenth Meeting of the Conference of the Parties to the Ramsar Convention on Wetlands | Ramsar</a:t>
            </a:r>
            <a:endParaRPr lang="en-US" sz="800" dirty="0"/>
          </a:p>
          <a:p>
            <a:pPr>
              <a:lnSpc>
                <a:spcPct val="120000"/>
              </a:lnSpc>
              <a:tabLst>
                <a:tab pos="2914650" algn="l"/>
              </a:tabLst>
            </a:pP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Wetlands – world’s most valuable ecosystem – disappearing three times faster than forests, warns new report | </a:t>
            </a:r>
            <a:r>
              <a:rPr lang="en-US" sz="800" dirty="0" err="1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Ramsar</a:t>
            </a:r>
            <a:endParaRPr lang="en-US" sz="800" dirty="0"/>
          </a:p>
          <a:p>
            <a:pPr>
              <a:lnSpc>
                <a:spcPct val="120000"/>
              </a:lnSpc>
              <a:tabLst>
                <a:tab pos="2914650" algn="l"/>
              </a:tabLst>
            </a:pPr>
            <a:r>
              <a:rPr lang="en-US" sz="800" dirty="0">
                <a:hlinkClick r:id="rId5"/>
              </a:rPr>
              <a:t>Global Wetlands Outlook</a:t>
            </a:r>
            <a:r>
              <a:rPr lang="en-US" sz="800" dirty="0"/>
              <a:t> 2018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/>
          </a:p>
        </p:txBody>
      </p:sp>
      <p:sp>
        <p:nvSpPr>
          <p:cNvPr id="18" name="TextBox 8">
            <a:extLst>
              <a:ext uri="{FF2B5EF4-FFF2-40B4-BE49-F238E27FC236}">
                <a16:creationId xmlns:a16="http://schemas.microsoft.com/office/drawing/2014/main" id="{6669E631-0210-AE46-AFC9-8CB1F1060A27}"/>
              </a:ext>
            </a:extLst>
          </p:cNvPr>
          <p:cNvSpPr txBox="1"/>
          <p:nvPr/>
        </p:nvSpPr>
        <p:spPr>
          <a:xfrm>
            <a:off x="849283" y="1589123"/>
            <a:ext cx="1851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Stanje in trendi</a:t>
            </a:r>
            <a:endParaRPr lang="en-GB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Picture 12">
            <a:extLst>
              <a:ext uri="{FF2B5EF4-FFF2-40B4-BE49-F238E27FC236}">
                <a16:creationId xmlns:a16="http://schemas.microsoft.com/office/drawing/2014/main" id="{136C5DB3-1847-204B-8C31-8B2B8A2F54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83" y="2153607"/>
            <a:ext cx="4318962" cy="2734891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9B416574-DBF8-DB41-9A4F-6F9F6F0A635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584" y="5168900"/>
            <a:ext cx="3924300" cy="16891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510BFA00-F14F-8B42-A545-2D9DF5AE17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33505" y="715919"/>
            <a:ext cx="858579" cy="919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7112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98731C-6824-9747-AEB1-BC27D6508D87}"/>
              </a:ext>
            </a:extLst>
          </p:cNvPr>
          <p:cNvSpPr/>
          <p:nvPr/>
        </p:nvSpPr>
        <p:spPr>
          <a:xfrm>
            <a:off x="0" y="0"/>
            <a:ext cx="10972800" cy="1219200"/>
          </a:xfrm>
          <a:prstGeom prst="rect">
            <a:avLst/>
          </a:prstGeom>
          <a:solidFill>
            <a:srgbClr val="76A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EB71143-F885-A44F-8E1D-A231577C0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00" y="0"/>
            <a:ext cx="1219200" cy="12192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3CADFB8-4499-6A42-ADF5-1ACDFDD41517}"/>
              </a:ext>
            </a:extLst>
          </p:cNvPr>
          <p:cNvSpPr>
            <a:spLocks noGrp="1"/>
          </p:cNvSpPr>
          <p:nvPr/>
        </p:nvSpPr>
        <p:spPr>
          <a:xfrm>
            <a:off x="850900" y="-2817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Dejavniki uničenja in degradacije mokrišč </a:t>
            </a:r>
            <a:endParaRPr lang="en-GB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67287094-931B-FE4B-B1F1-10D1FD54C3BC}"/>
              </a:ext>
            </a:extLst>
          </p:cNvPr>
          <p:cNvSpPr>
            <a:spLocks noGrp="1"/>
          </p:cNvSpPr>
          <p:nvPr/>
        </p:nvSpPr>
        <p:spPr>
          <a:xfrm>
            <a:off x="859105" y="1503708"/>
            <a:ext cx="10666988" cy="82391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 trajnostno rabo mokrišč moramo spoznati in razumeti dejavnike, ki jih uničujejo in degradirajo, da lahko odpravimo glavne povzročitelje:</a:t>
            </a:r>
            <a:endParaRPr lang="en-GB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09C065AD-EB3C-4F53-B83E-6565F650652F}"/>
              </a:ext>
            </a:extLst>
          </p:cNvPr>
          <p:cNvSpPr txBox="1">
            <a:spLocks/>
          </p:cNvSpPr>
          <p:nvPr/>
        </p:nvSpPr>
        <p:spPr>
          <a:xfrm>
            <a:off x="1278082" y="6139835"/>
            <a:ext cx="6582129" cy="564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sl-SI" sz="800" dirty="0">
                <a:ea typeface="Times New Roman" panose="02020603050405020304" pitchFamily="18" charset="0"/>
                <a:cs typeface="Raleway" pitchFamily="2" charset="0"/>
              </a:rPr>
              <a:t>Vir</a:t>
            </a:r>
            <a:r>
              <a:rPr lang="en-US" sz="800" dirty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</a:p>
          <a:p>
            <a:pPr>
              <a:lnSpc>
                <a:spcPct val="120000"/>
              </a:lnSpc>
              <a:tabLst>
                <a:tab pos="2914650" algn="l"/>
              </a:tabLst>
            </a:pPr>
            <a:r>
              <a:rPr lang="en-US" sz="800" dirty="0">
                <a:hlinkClick r:id="rId3"/>
              </a:rPr>
              <a:t>Global Wetlands Outlook</a:t>
            </a:r>
            <a:r>
              <a:rPr lang="en-US" sz="800" dirty="0"/>
              <a:t> 2018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22" name="Oval 12">
            <a:extLst>
              <a:ext uri="{FF2B5EF4-FFF2-40B4-BE49-F238E27FC236}">
                <a16:creationId xmlns:a16="http://schemas.microsoft.com/office/drawing/2014/main" id="{4B45A81E-D170-7449-ABA0-5BFE42AF4514}"/>
              </a:ext>
            </a:extLst>
          </p:cNvPr>
          <p:cNvSpPr/>
          <p:nvPr/>
        </p:nvSpPr>
        <p:spPr>
          <a:xfrm>
            <a:off x="333602" y="2765316"/>
            <a:ext cx="1962829" cy="1346310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l-SI" dirty="0"/>
              <a:t>Osuševanje in zasipavanje</a:t>
            </a:r>
            <a:endParaRPr lang="en-GB" dirty="0"/>
          </a:p>
        </p:txBody>
      </p:sp>
      <p:sp>
        <p:nvSpPr>
          <p:cNvPr id="23" name="Oval 14">
            <a:extLst>
              <a:ext uri="{FF2B5EF4-FFF2-40B4-BE49-F238E27FC236}">
                <a16:creationId xmlns:a16="http://schemas.microsoft.com/office/drawing/2014/main" id="{B2D0C6A9-60B1-4340-B374-8DEC4B7A6B1B}"/>
              </a:ext>
            </a:extLst>
          </p:cNvPr>
          <p:cNvSpPr/>
          <p:nvPr/>
        </p:nvSpPr>
        <p:spPr>
          <a:xfrm>
            <a:off x="4923526" y="2765316"/>
            <a:ext cx="2274213" cy="1346310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l-SI" dirty="0"/>
              <a:t>Onesnaževanje</a:t>
            </a:r>
            <a:r>
              <a:rPr lang="en-GB" dirty="0"/>
              <a:t> </a:t>
            </a:r>
          </a:p>
        </p:txBody>
      </p:sp>
      <p:sp>
        <p:nvSpPr>
          <p:cNvPr id="24" name="Oval 15">
            <a:extLst>
              <a:ext uri="{FF2B5EF4-FFF2-40B4-BE49-F238E27FC236}">
                <a16:creationId xmlns:a16="http://schemas.microsoft.com/office/drawing/2014/main" id="{2B683651-1240-CA43-B620-15FA0CB8C53F}"/>
              </a:ext>
            </a:extLst>
          </p:cNvPr>
          <p:cNvSpPr/>
          <p:nvPr/>
        </p:nvSpPr>
        <p:spPr>
          <a:xfrm>
            <a:off x="7380424" y="2724941"/>
            <a:ext cx="2060555" cy="1313955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l-SI" dirty="0" err="1"/>
              <a:t>Prelov</a:t>
            </a:r>
            <a:r>
              <a:rPr lang="en-GB" dirty="0"/>
              <a:t>  </a:t>
            </a:r>
          </a:p>
        </p:txBody>
      </p:sp>
      <p:sp>
        <p:nvSpPr>
          <p:cNvPr id="25" name="Oval 16">
            <a:extLst>
              <a:ext uri="{FF2B5EF4-FFF2-40B4-BE49-F238E27FC236}">
                <a16:creationId xmlns:a16="http://schemas.microsoft.com/office/drawing/2014/main" id="{6A25BA62-C8AA-9D46-9A7B-DFBEEBF14610}"/>
              </a:ext>
            </a:extLst>
          </p:cNvPr>
          <p:cNvSpPr/>
          <p:nvPr/>
        </p:nvSpPr>
        <p:spPr>
          <a:xfrm>
            <a:off x="2707110" y="2684059"/>
            <a:ext cx="2046219" cy="1541181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l-SI" dirty="0"/>
              <a:t>Prekomerno črpanje vode</a:t>
            </a:r>
            <a:r>
              <a:rPr lang="en-GB" dirty="0"/>
              <a:t>  </a:t>
            </a:r>
          </a:p>
        </p:txBody>
      </p:sp>
      <p:sp>
        <p:nvSpPr>
          <p:cNvPr id="26" name="Oval 17">
            <a:extLst>
              <a:ext uri="{FF2B5EF4-FFF2-40B4-BE49-F238E27FC236}">
                <a16:creationId xmlns:a16="http://schemas.microsoft.com/office/drawing/2014/main" id="{9F16DCB8-520A-D840-A9DA-84CEF0986DFF}"/>
              </a:ext>
            </a:extLst>
          </p:cNvPr>
          <p:cNvSpPr/>
          <p:nvPr/>
        </p:nvSpPr>
        <p:spPr>
          <a:xfrm>
            <a:off x="9780924" y="2724942"/>
            <a:ext cx="1888958" cy="1313955"/>
          </a:xfrm>
          <a:prstGeom prst="ellipse">
            <a:avLst/>
          </a:prstGeom>
          <a:solidFill>
            <a:srgbClr val="2EBA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l-SI" dirty="0"/>
              <a:t>Podnebne spremembe</a:t>
            </a:r>
            <a:endParaRPr lang="en-GB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70C5842-38D6-8740-A6B0-DFE189A81F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58993" y="4403060"/>
            <a:ext cx="3124200" cy="187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9793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C92208CA-BFEC-1648-AF86-6903AFEF64C2}"/>
              </a:ext>
            </a:extLst>
          </p:cNvPr>
          <p:cNvSpPr/>
          <p:nvPr/>
        </p:nvSpPr>
        <p:spPr>
          <a:xfrm>
            <a:off x="1083138" y="2468058"/>
            <a:ext cx="9889661" cy="3254072"/>
          </a:xfrm>
          <a:prstGeom prst="rect">
            <a:avLst/>
          </a:prstGeom>
          <a:solidFill>
            <a:srgbClr val="BAD578">
              <a:alpha val="6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F38B72E4-A606-F141-805C-F384FCBB6854}"/>
              </a:ext>
            </a:extLst>
          </p:cNvPr>
          <p:cNvSpPr>
            <a:spLocks noGrp="1"/>
          </p:cNvSpPr>
          <p:nvPr/>
        </p:nvSpPr>
        <p:spPr>
          <a:xfrm>
            <a:off x="876193" y="-39005"/>
            <a:ext cx="1009660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Mokrišča so biotsko bogati in nenadomestljivi ekosistemi</a:t>
            </a:r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lang="en-CH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C52DB86-4365-7B4B-95D6-030EA6E9DA18}"/>
              </a:ext>
            </a:extLst>
          </p:cNvPr>
          <p:cNvSpPr>
            <a:spLocks noGrp="1"/>
          </p:cNvSpPr>
          <p:nvPr/>
        </p:nvSpPr>
        <p:spPr>
          <a:xfrm>
            <a:off x="1782287" y="1773563"/>
            <a:ext cx="8203375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Mokrišča danes zavzemajo okoli 6% kopnih površin Zemlje</a:t>
            </a:r>
            <a:r>
              <a:rPr lang="en-US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32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endParaRPr lang="en-GB" sz="2400" b="1" dirty="0">
              <a:solidFill>
                <a:srgbClr val="0070C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Mokrišča so lahko slana ali sladka, celinska ali obalna, naravna ali antropogena</a:t>
            </a:r>
            <a:r>
              <a:rPr lang="en-GB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CH" sz="24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sl-SI" b="1" dirty="0">
                <a:latin typeface="Arial" panose="020B0604020202020204" pitchFamily="34" charset="0"/>
                <a:cs typeface="Arial" panose="020B0604020202020204" pitchFamily="34" charset="0"/>
              </a:rPr>
              <a:t>Sladkovodna mokrišča vključujejo</a:t>
            </a:r>
            <a:r>
              <a:rPr lang="en-CH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reke, jezera, mlake, poplavne ravnice</a:t>
            </a:r>
            <a:r>
              <a:rPr lang="sl-SI" sz="22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, šotna barja, </a:t>
            </a:r>
            <a:r>
              <a:rPr lang="sl-SI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močvirja, </a:t>
            </a:r>
            <a:endParaRPr lang="en-CH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sl-SI" b="1" dirty="0">
                <a:latin typeface="Arial" panose="020B0604020202020204" pitchFamily="34" charset="0"/>
                <a:cs typeface="Arial" panose="020B0604020202020204" pitchFamily="34" charset="0"/>
              </a:rPr>
              <a:t>Slana mokrišča vključujejo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rečna</a:t>
            </a:r>
            <a:r>
              <a:rPr lang="sl-SI" sz="2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r>
              <a:rPr lang="sl-SI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ustja, </a:t>
            </a:r>
            <a:r>
              <a:rPr lang="sl-SI" sz="22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poloje</a:t>
            </a:r>
            <a:r>
              <a:rPr lang="sl-SI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, slana močvirja, mangrove, lagune, koralne grebene, grebene školjk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1000"/>
              </a:spcAft>
            </a:pPr>
            <a:r>
              <a:rPr lang="sl-SI" b="1" dirty="0">
                <a:latin typeface="Arial" panose="020B0604020202020204" pitchFamily="34" charset="0"/>
                <a:cs typeface="Arial" panose="020B0604020202020204" pitchFamily="34" charset="0"/>
              </a:rPr>
              <a:t>Antropogena mokrišča vključujejo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sl-SI" sz="2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ribnike, riževa polja, vodne zbiralnike, soline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CH" sz="2400" dirty="0"/>
              <a:t> 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</a:pPr>
            <a:endParaRPr lang="en-CH" sz="2400" dirty="0"/>
          </a:p>
        </p:txBody>
      </p:sp>
      <p:sp>
        <p:nvSpPr>
          <p:cNvPr id="18" name="ZoneTexte 3">
            <a:extLst>
              <a:ext uri="{FF2B5EF4-FFF2-40B4-BE49-F238E27FC236}">
                <a16:creationId xmlns:a16="http://schemas.microsoft.com/office/drawing/2014/main" id="{9140F04C-0118-A040-8B16-99F1B49BA6A3}"/>
              </a:ext>
            </a:extLst>
          </p:cNvPr>
          <p:cNvSpPr txBox="1"/>
          <p:nvPr/>
        </p:nvSpPr>
        <p:spPr>
          <a:xfrm>
            <a:off x="1948544" y="652767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335D465-4D02-D344-8F9A-230CC26E9F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821262" y="1807582"/>
            <a:ext cx="899650" cy="1646817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BF27841-480D-BC4F-A4C8-1DD5097D14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532" y="4324007"/>
            <a:ext cx="2250557" cy="246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617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3643F7D2-BBB8-1243-8CC6-BB618F18FA23}"/>
              </a:ext>
            </a:extLst>
          </p:cNvPr>
          <p:cNvSpPr>
            <a:spLocks noGrp="1"/>
          </p:cNvSpPr>
          <p:nvPr/>
        </p:nvSpPr>
        <p:spPr>
          <a:xfrm>
            <a:off x="870249" y="-70473"/>
            <a:ext cx="11084118" cy="133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Uničevanje mokrišč prizadene ljudi in Zemljo</a:t>
            </a:r>
            <a:endParaRPr lang="en-CH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0DFE4A3D-D166-2B44-B20E-75B384CFDB43}"/>
              </a:ext>
            </a:extLst>
          </p:cNvPr>
          <p:cNvSpPr>
            <a:spLocks noGrp="1"/>
          </p:cNvSpPr>
          <p:nvPr/>
        </p:nvSpPr>
        <p:spPr>
          <a:xfrm>
            <a:off x="842905" y="1514054"/>
            <a:ext cx="5399802" cy="45770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sz="1800" b="1" dirty="0">
                <a:solidFill>
                  <a:srgbClr val="EBA08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Dobrobit ljudi</a:t>
            </a:r>
            <a:endParaRPr lang="en-GB" sz="1800" b="1" dirty="0">
              <a:solidFill>
                <a:srgbClr val="EBA08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sl-SI" sz="16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Zadostna oskrba z vodo</a:t>
            </a:r>
            <a:endParaRPr lang="en-US" sz="16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tabLst>
                <a:tab pos="228600" algn="l"/>
              </a:tabLst>
            </a:pP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Mokrišča zagotavljajo večino naše sladke vode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tabLst>
                <a:tab pos="228600" algn="l"/>
              </a:tabLst>
            </a:pP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Mokrišča so kot </a:t>
            </a:r>
            <a:r>
              <a:rPr lang="sl-SI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ledvice Zemlje, 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njihova tla, bogata z muljem, in rastline čistijo iz vode strupe, kmetijske pesticide in industrijske odplake ter tako skrbijo za ohranjanje varne pitne vode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tabLst>
                <a:tab pos="228600" algn="l"/>
              </a:tabLst>
            </a:pP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Poročilo ZN o vodi (2018) navaja, da so mokrišča na naravi osnovane rešitve (nature-</a:t>
            </a:r>
            <a:r>
              <a:rPr lang="sl-SI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based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-</a:t>
            </a:r>
            <a:r>
              <a:rPr lang="sl-SI" sz="16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solutions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), ki lahko pomagajo izboljšati kakovost vode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tabLst>
                <a:tab pos="228600" algn="l"/>
              </a:tabLst>
            </a:pP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2,2 milijarde ljudi na svetu nima zagotovljene pitne vode, </a:t>
            </a:r>
            <a:r>
              <a:rPr lang="sl-SI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vsako leto jih 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umre 485.000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Leta 2017 je pomanjkanje vodnih virov bilo glavni vzrok oboroženih </a:t>
            </a:r>
            <a:r>
              <a:rPr lang="sl-SI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spopadov v vsaj 45 državah po svetu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CH" sz="1800" dirty="0"/>
          </a:p>
          <a:p>
            <a:pPr marL="0" indent="0">
              <a:buNone/>
            </a:pPr>
            <a:endParaRPr lang="en-CH" sz="1800" dirty="0"/>
          </a:p>
          <a:p>
            <a:endParaRPr lang="en-CH" sz="1800" dirty="0"/>
          </a:p>
          <a:p>
            <a:pPr marL="0" indent="0">
              <a:buNone/>
            </a:pPr>
            <a:endParaRPr lang="en-CH" sz="1800" dirty="0"/>
          </a:p>
          <a:p>
            <a:pPr marL="0" indent="0">
              <a:buNone/>
            </a:pPr>
            <a:endParaRPr lang="en-CH" sz="1800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F43F6B-3A48-4E92-B9D1-D3A1ADE2B965}"/>
              </a:ext>
            </a:extLst>
          </p:cNvPr>
          <p:cNvSpPr txBox="1">
            <a:spLocks/>
          </p:cNvSpPr>
          <p:nvPr/>
        </p:nvSpPr>
        <p:spPr>
          <a:xfrm>
            <a:off x="311449" y="5691478"/>
            <a:ext cx="8991366" cy="123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sl-SI" sz="800" dirty="0">
                <a:effectLst/>
                <a:ea typeface="Times New Roman" panose="02020603050405020304" pitchFamily="18" charset="0"/>
                <a:cs typeface="Raleway" pitchFamily="2" charset="0"/>
              </a:rPr>
              <a:t>Viri</a:t>
            </a:r>
            <a:r>
              <a:rPr lang="en-US" sz="800" dirty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factsheet_wetland_restoration_general_e_0.pdf (ramsar.org)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 1 (ramsar.org)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factsheet_wetland_restoration_peatlands_e.pdf (ramsar.org)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67A3B061-1CFC-447C-AFF6-1F4840E4274F}"/>
              </a:ext>
            </a:extLst>
          </p:cNvPr>
          <p:cNvSpPr txBox="1">
            <a:spLocks/>
          </p:cNvSpPr>
          <p:nvPr/>
        </p:nvSpPr>
        <p:spPr>
          <a:xfrm>
            <a:off x="6242707" y="1883744"/>
            <a:ext cx="4855987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16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Dobrobit ljudi in kultura</a:t>
            </a:r>
            <a:endParaRPr lang="en-US" sz="16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Mokrišča so območja rekreacije in kulturnega udejstvovanja, součinkovanje človeka z naravo pa koristi tudi njegovemu duševnemu zdravju</a:t>
            </a: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None/>
            </a:pPr>
            <a:endParaRPr lang="en-U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457200" lvl="1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 b="1" dirty="0">
              <a:solidFill>
                <a:srgbClr val="000000"/>
              </a:solidFill>
              <a:latin typeface="Georgia" panose="02040502050405020303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dirty="0">
              <a:solidFill>
                <a:srgbClr val="000000"/>
              </a:solidFill>
              <a:effectLst/>
              <a:highlight>
                <a:srgbClr val="FFFF00"/>
              </a:highlight>
              <a:ea typeface="Times New Roman" panose="02020603050405020304" pitchFamily="18" charset="0"/>
              <a:cs typeface="Raleway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3BB6329-2E84-5947-AF08-21FE89FF64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74149" y="3248586"/>
            <a:ext cx="3717851" cy="360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354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590FFC61-510E-4D7C-8F41-235542BDAEB0}"/>
              </a:ext>
            </a:extLst>
          </p:cNvPr>
          <p:cNvSpPr txBox="1">
            <a:spLocks/>
          </p:cNvSpPr>
          <p:nvPr/>
        </p:nvSpPr>
        <p:spPr>
          <a:xfrm>
            <a:off x="6149780" y="1587007"/>
            <a:ext cx="4992291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sl-SI" sz="18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Biotska raznovrstnost</a:t>
            </a:r>
            <a:endParaRPr lang="en-US" sz="18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endParaRPr lang="en-US" dirty="0">
              <a:latin typeface="Georgia" panose="02040502050405020303" pitchFamily="18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40% 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živalskih in rastlinskih vrst na svetu živi ali se razmnožuje v mokriščih.</a:t>
            </a:r>
            <a:endParaRPr lang="en-US" sz="1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endParaRPr lang="en-US" sz="1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Mokrišča so bogata s hranili, ki jih prinašajo reke, potoki in vode, ki se vanje stekajo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ključnega pomena v 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prehranski verigi</a:t>
            </a:r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endParaRPr lang="en-US" sz="1400" b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&gt;100,000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sladkovodnih vrst je bilo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odkritih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mokriščih</a:t>
            </a:r>
            <a:r>
              <a:rPr lang="en-US" sz="14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00000"/>
              </a:lnSpc>
              <a:buFont typeface="Symbol" panose="05050102010706020507" pitchFamily="18" charset="2"/>
              <a:buChar char=""/>
            </a:pP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mokriščih živi približno 30 % znanih vrst rib, in vsako leto odkrijejo še približno 200 novih  vrst.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>
              <a:spcBef>
                <a:spcPts val="0"/>
              </a:spcBef>
              <a:spcAft>
                <a:spcPts val="1000"/>
              </a:spcAft>
            </a:pPr>
            <a:r>
              <a:rPr lang="en-US" sz="14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 </a:t>
            </a:r>
            <a:endParaRPr lang="en-US" sz="1400" b="0" dirty="0">
              <a:solidFill>
                <a:srgbClr val="000000"/>
              </a:solidFill>
              <a:latin typeface="Georgia" panose="02040502050405020303" pitchFamily="18" charset="0"/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5D4833A8-9DE4-4A88-88FF-84C2DE56CC7B}"/>
              </a:ext>
            </a:extLst>
          </p:cNvPr>
          <p:cNvSpPr txBox="1">
            <a:spLocks/>
          </p:cNvSpPr>
          <p:nvPr/>
        </p:nvSpPr>
        <p:spPr>
          <a:xfrm>
            <a:off x="1348303" y="5677377"/>
            <a:ext cx="3002972" cy="123699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effectLst/>
                <a:ea typeface="Times New Roman" panose="02020603050405020304" pitchFamily="18" charset="0"/>
                <a:cs typeface="Raleway" pitchFamily="2" charset="0"/>
              </a:rPr>
              <a:t>Sources: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WWD19_2Handout_english.indd (ramsar.org)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wwd16_hand-outs_desktop_print_eng.pdf (ramsar.org)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Ramsar-50-Factsheet-BIODIVERSITY-English.pdf (ramsar50.org)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r>
              <a:rPr lang="en-US" sz="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Summary of the Thirteenth Meeting of the Conference of the Parties to the Ramsar Convention on Wetlands | Ramsar</a:t>
            </a:r>
            <a:endParaRPr lang="en-US" sz="800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  <a:tabLst>
                <a:tab pos="2914650" algn="l"/>
              </a:tabLst>
            </a:pP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BAA0D9F6-02CC-4281-9F48-4F94757D04EB}"/>
              </a:ext>
            </a:extLst>
          </p:cNvPr>
          <p:cNvSpPr>
            <a:spLocks noGrp="1"/>
          </p:cNvSpPr>
          <p:nvPr/>
        </p:nvSpPr>
        <p:spPr>
          <a:xfrm>
            <a:off x="831132" y="1599707"/>
            <a:ext cx="5211090" cy="40776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sl-SI" sz="1800" b="1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Uravnavanje podneb</a:t>
            </a:r>
            <a:r>
              <a:rPr lang="sl-SI" sz="1800" b="1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ja </a:t>
            </a:r>
            <a:r>
              <a:rPr lang="sl-SI" sz="1800" b="1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človekova varnost</a:t>
            </a:r>
            <a:r>
              <a:rPr lang="en-US" sz="1800" b="1" dirty="0">
                <a:solidFill>
                  <a:srgbClr val="00657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n-US" sz="1800" b="1" dirty="0">
              <a:solidFill>
                <a:srgbClr val="00657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lv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6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marL="342900" marR="0" lvl="0" indent="-342900"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sl-SI" sz="160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Mokrišča so kot naravni ščit, ki nam pomaga pri spopadanju s podnebnimi spremembami in njihovimi posledicami</a:t>
            </a:r>
            <a:r>
              <a:rPr lang="en-US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 obalnem pasu mokrišča 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varujejo </a:t>
            </a:r>
            <a:r>
              <a:rPr lang="sl-SI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60 % človeštva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pred nevihtnimi poplavami, orkani in cunamiji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sak hektar celinskega mokrišča vpije do 14 milijonov litrov  poplavne vode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kar zmanjšuje možnost poplav in skrajša sušna obdobja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Obalna mokrišča sprejemajo in skladiščijo ogljik do 55X hitreje kot tropski deževni gozdovi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Šotišča skladiščijo ~30 % vsega ogljika v tleh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 je </a:t>
            </a:r>
            <a:r>
              <a:rPr lang="en-U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2X</a:t>
            </a:r>
            <a:r>
              <a:rPr 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sl-SI" sz="14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več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kot vsi gozdovi na svetu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r>
              <a:rPr lang="sl-SI" sz="1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Ocenjujemo, da o</a:t>
            </a:r>
            <a:r>
              <a:rPr lang="sl-SI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suševanje in požiganje šotišč povzroča 4 % antropogenih izpustov toplogrednih plinov na svetu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lvl="1"/>
            <a:endParaRPr lang="en-US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1400" dirty="0">
              <a:solidFill>
                <a:srgbClr val="000000"/>
              </a:solidFill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lvl="1"/>
            <a:endParaRPr lang="en-US" sz="1400" dirty="0">
              <a:latin typeface="Georgia" panose="02040502050405020303" pitchFamily="18" charset="0"/>
            </a:endParaRP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4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marL="457200" lvl="1" indent="0">
              <a:spcBef>
                <a:spcPts val="0"/>
              </a:spcBef>
              <a:buNone/>
            </a:pPr>
            <a:endParaRPr lang="en-US" sz="1400" dirty="0">
              <a:solidFill>
                <a:srgbClr val="000000"/>
              </a:solidFill>
              <a:effectLst/>
              <a:latin typeface="Georgia" panose="02040502050405020303" pitchFamily="18" charset="0"/>
              <a:ea typeface="Times New Roman" panose="02020603050405020304" pitchFamily="18" charset="0"/>
              <a:cs typeface="Raleway" pitchFamily="2" charset="0"/>
            </a:endParaRPr>
          </a:p>
          <a:p>
            <a:pPr lvl="1">
              <a:spcBef>
                <a:spcPts val="0"/>
              </a:spcBef>
              <a:buFont typeface="Symbol" panose="05050102010706020507" pitchFamily="18" charset="2"/>
              <a:buChar char=""/>
            </a:pPr>
            <a:endParaRPr lang="en-US" sz="12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FC91C8AA-D4B8-824F-AE01-CBA305CC2656}"/>
              </a:ext>
            </a:extLst>
          </p:cNvPr>
          <p:cNvSpPr>
            <a:spLocks noGrp="1"/>
          </p:cNvSpPr>
          <p:nvPr/>
        </p:nvSpPr>
        <p:spPr>
          <a:xfrm>
            <a:off x="859901" y="-56373"/>
            <a:ext cx="11084118" cy="133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l-S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Uničevanje mokrišč prizadene ljudi in Zemljo</a:t>
            </a:r>
            <a:endParaRPr lang="en-CH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4DFF161-B085-224A-9E1A-1C94C659E1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644" y="2474150"/>
            <a:ext cx="774589" cy="90368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8EE677-E1B7-7044-99A0-8A6809C9B5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43954" y="4833990"/>
            <a:ext cx="1149350" cy="114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200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>
            <a:extLst>
              <a:ext uri="{FF2B5EF4-FFF2-40B4-BE49-F238E27FC236}">
                <a16:creationId xmlns:a16="http://schemas.microsoft.com/office/drawing/2014/main" id="{CDEECC9C-F6B1-E546-AD04-CEFFF1B6F47C}"/>
              </a:ext>
            </a:extLst>
          </p:cNvPr>
          <p:cNvSpPr/>
          <p:nvPr/>
        </p:nvSpPr>
        <p:spPr>
          <a:xfrm>
            <a:off x="359592" y="2596378"/>
            <a:ext cx="5351076" cy="2667018"/>
          </a:xfrm>
          <a:custGeom>
            <a:avLst/>
            <a:gdLst>
              <a:gd name="connsiteX0" fmla="*/ 259773 w 4821382"/>
              <a:gd name="connsiteY0" fmla="*/ 0 h 2379518"/>
              <a:gd name="connsiteX1" fmla="*/ 4821382 w 4821382"/>
              <a:gd name="connsiteY1" fmla="*/ 831273 h 2379518"/>
              <a:gd name="connsiteX2" fmla="*/ 2161309 w 4821382"/>
              <a:gd name="connsiteY2" fmla="*/ 2379518 h 2379518"/>
              <a:gd name="connsiteX3" fmla="*/ 0 w 4821382"/>
              <a:gd name="connsiteY3" fmla="*/ 1111827 h 2379518"/>
              <a:gd name="connsiteX4" fmla="*/ 259773 w 4821382"/>
              <a:gd name="connsiteY4" fmla="*/ 0 h 2379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21382" h="2379518">
                <a:moveTo>
                  <a:pt x="259773" y="0"/>
                </a:moveTo>
                <a:lnTo>
                  <a:pt x="4821382" y="831273"/>
                </a:lnTo>
                <a:lnTo>
                  <a:pt x="2161309" y="2379518"/>
                </a:lnTo>
                <a:lnTo>
                  <a:pt x="0" y="1111827"/>
                </a:lnTo>
                <a:lnTo>
                  <a:pt x="259773" y="0"/>
                </a:lnTo>
                <a:close/>
              </a:path>
            </a:pathLst>
          </a:custGeom>
          <a:solidFill>
            <a:srgbClr val="B0DBD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291C2782-353C-0548-B743-D25B864191D7}"/>
              </a:ext>
            </a:extLst>
          </p:cNvPr>
          <p:cNvSpPr/>
          <p:nvPr/>
        </p:nvSpPr>
        <p:spPr>
          <a:xfrm rot="158471">
            <a:off x="5754959" y="2309093"/>
            <a:ext cx="6286500" cy="2067211"/>
          </a:xfrm>
          <a:custGeom>
            <a:avLst/>
            <a:gdLst>
              <a:gd name="connsiteX0" fmla="*/ 6286500 w 6286500"/>
              <a:gd name="connsiteY0" fmla="*/ 0 h 1766455"/>
              <a:gd name="connsiteX1" fmla="*/ 5683827 w 6286500"/>
              <a:gd name="connsiteY1" fmla="*/ 1766455 h 1766455"/>
              <a:gd name="connsiteX2" fmla="*/ 0 w 6286500"/>
              <a:gd name="connsiteY2" fmla="*/ 1714500 h 1766455"/>
              <a:gd name="connsiteX3" fmla="*/ 1683327 w 6286500"/>
              <a:gd name="connsiteY3" fmla="*/ 498764 h 1766455"/>
              <a:gd name="connsiteX4" fmla="*/ 6286500 w 6286500"/>
              <a:gd name="connsiteY4" fmla="*/ 0 h 1766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86500" h="1766455">
                <a:moveTo>
                  <a:pt x="6286500" y="0"/>
                </a:moveTo>
                <a:lnTo>
                  <a:pt x="5683827" y="1766455"/>
                </a:lnTo>
                <a:lnTo>
                  <a:pt x="0" y="1714500"/>
                </a:lnTo>
                <a:lnTo>
                  <a:pt x="1683327" y="498764"/>
                </a:lnTo>
                <a:lnTo>
                  <a:pt x="6286500" y="0"/>
                </a:lnTo>
                <a:close/>
              </a:path>
            </a:pathLst>
          </a:custGeom>
          <a:solidFill>
            <a:srgbClr val="BAD57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9" name="Forme libre 8">
            <a:extLst>
              <a:ext uri="{FF2B5EF4-FFF2-40B4-BE49-F238E27FC236}">
                <a16:creationId xmlns:a16="http://schemas.microsoft.com/office/drawing/2014/main" id="{6D3FDAFD-2C12-AF4F-8C6E-31D1E938D532}"/>
              </a:ext>
            </a:extLst>
          </p:cNvPr>
          <p:cNvSpPr/>
          <p:nvPr/>
        </p:nvSpPr>
        <p:spPr>
          <a:xfrm>
            <a:off x="4077077" y="4585538"/>
            <a:ext cx="5842535" cy="1919487"/>
          </a:xfrm>
          <a:custGeom>
            <a:avLst/>
            <a:gdLst>
              <a:gd name="connsiteX0" fmla="*/ 5777345 w 5777345"/>
              <a:gd name="connsiteY0" fmla="*/ 207818 h 1943100"/>
              <a:gd name="connsiteX1" fmla="*/ 5361709 w 5777345"/>
              <a:gd name="connsiteY1" fmla="*/ 1943100 h 1943100"/>
              <a:gd name="connsiteX2" fmla="*/ 0 w 5777345"/>
              <a:gd name="connsiteY2" fmla="*/ 1465118 h 1943100"/>
              <a:gd name="connsiteX3" fmla="*/ 1226127 w 5777345"/>
              <a:gd name="connsiteY3" fmla="*/ 0 h 1943100"/>
              <a:gd name="connsiteX4" fmla="*/ 5777345 w 5777345"/>
              <a:gd name="connsiteY4" fmla="*/ 207818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777345" h="1943100">
                <a:moveTo>
                  <a:pt x="5777345" y="207818"/>
                </a:moveTo>
                <a:lnTo>
                  <a:pt x="5361709" y="1943100"/>
                </a:lnTo>
                <a:lnTo>
                  <a:pt x="0" y="1465118"/>
                </a:lnTo>
                <a:lnTo>
                  <a:pt x="1226127" y="0"/>
                </a:lnTo>
                <a:lnTo>
                  <a:pt x="5777345" y="207818"/>
                </a:lnTo>
                <a:close/>
              </a:path>
            </a:pathLst>
          </a:custGeom>
          <a:solidFill>
            <a:srgbClr val="EBA08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fr-FR" dirty="0"/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D0B84941-C576-8140-9136-4D4286BBEB9E}"/>
              </a:ext>
            </a:extLst>
          </p:cNvPr>
          <p:cNvSpPr txBox="1"/>
          <p:nvPr/>
        </p:nvSpPr>
        <p:spPr>
          <a:xfrm>
            <a:off x="1738318" y="1790963"/>
            <a:ext cx="92994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36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Trije ukrepi za mokrišča</a:t>
            </a:r>
            <a:endParaRPr lang="en-GB" sz="36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3">
            <a:extLst>
              <a:ext uri="{FF2B5EF4-FFF2-40B4-BE49-F238E27FC236}">
                <a16:creationId xmlns:a16="http://schemas.microsoft.com/office/drawing/2014/main" id="{D3C60E58-D2D1-A643-B6A0-B2F48DA3B31A}"/>
              </a:ext>
            </a:extLst>
          </p:cNvPr>
          <p:cNvSpPr txBox="1"/>
          <p:nvPr/>
        </p:nvSpPr>
        <p:spPr>
          <a:xfrm>
            <a:off x="856277" y="3107944"/>
            <a:ext cx="40571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OVREDNOTITE</a:t>
            </a:r>
            <a:r>
              <a:rPr lang="en-GB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njihove številne koristi in na naravi osnovane rešitve</a:t>
            </a:r>
            <a:endParaRPr lang="en-GB" sz="2400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10A0BB87-DF15-5A49-9F7D-AB5C389AFB96}"/>
              </a:ext>
            </a:extLst>
          </p:cNvPr>
          <p:cNvSpPr txBox="1"/>
          <p:nvPr/>
        </p:nvSpPr>
        <p:spPr>
          <a:xfrm>
            <a:off x="5034556" y="4819033"/>
            <a:ext cx="45169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OBNOVITE, </a:t>
            </a:r>
            <a:r>
              <a:rPr lang="sl-SI" sz="24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</a:t>
            </a:r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spet</a:t>
            </a:r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zaživi</a:t>
            </a:r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24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njihova biotska raznovrstnost</a:t>
            </a:r>
            <a:endParaRPr lang="en-GB" sz="2400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9668C4EE-5FFF-1B44-89D3-C44336EC84A7}"/>
              </a:ext>
            </a:extLst>
          </p:cNvPr>
          <p:cNvSpPr txBox="1"/>
          <p:nvPr/>
        </p:nvSpPr>
        <p:spPr>
          <a:xfrm>
            <a:off x="7305074" y="2917520"/>
            <a:ext cx="44928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UPRAVLJAJTE </a:t>
            </a:r>
            <a:r>
              <a:rPr lang="sl-SI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 preudarno</a:t>
            </a:r>
            <a:r>
              <a:rPr lang="en-GB" sz="2400" dirty="0">
                <a:solidFill>
                  <a:schemeClr val="bg1"/>
                </a:solidFill>
                <a:latin typeface="Georgia" panose="02040502050405020303" pitchFamily="18" charset="0"/>
              </a:rPr>
              <a:t> </a:t>
            </a:r>
            <a:r>
              <a:rPr lang="sl-SI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rabite trajnostno, da jih ohranite in vzdržujete vitalne</a:t>
            </a:r>
            <a:endParaRPr lang="en-GB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56247C13-B50B-497A-8F09-CA2B48C3EC35}"/>
              </a:ext>
            </a:extLst>
          </p:cNvPr>
          <p:cNvSpPr txBox="1">
            <a:spLocks/>
          </p:cNvSpPr>
          <p:nvPr/>
        </p:nvSpPr>
        <p:spPr>
          <a:xfrm>
            <a:off x="1738318" y="0"/>
            <a:ext cx="892628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l-S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Naredite 3 korake za zaustavitev in obrnitev trenda uničevanja in izgube mokrišč</a:t>
            </a:r>
            <a:endParaRPr 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DBD82BD-57CA-C74F-A4EE-41AB0AE2E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1017" y="5598698"/>
            <a:ext cx="841953" cy="561302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06DCAAAD-B3F8-924D-916B-08D32D1599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027" y="88900"/>
            <a:ext cx="1304191" cy="1130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944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6">
            <a:extLst>
              <a:ext uri="{FF2B5EF4-FFF2-40B4-BE49-F238E27FC236}">
                <a16:creationId xmlns:a16="http://schemas.microsoft.com/office/drawing/2014/main" id="{4F07ED41-6630-5C4D-8926-BB63F9C15BE8}"/>
              </a:ext>
            </a:extLst>
          </p:cNvPr>
          <p:cNvSpPr txBox="1">
            <a:spLocks/>
          </p:cNvSpPr>
          <p:nvPr/>
        </p:nvSpPr>
        <p:spPr>
          <a:xfrm>
            <a:off x="965800" y="3390935"/>
            <a:ext cx="10720033" cy="1093472"/>
          </a:xfrm>
          <a:prstGeom prst="rect">
            <a:avLst/>
          </a:prstGeom>
          <a:solidFill>
            <a:srgbClr val="B0DBD7">
              <a:alpha val="54000"/>
            </a:srgbClr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b="1" dirty="0">
              <a:highlight>
                <a:srgbClr val="BAD57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A2062FC-2F10-2B41-A775-7BFDE123ACC9}"/>
              </a:ext>
            </a:extLst>
          </p:cNvPr>
          <p:cNvSpPr>
            <a:spLocks noGrp="1"/>
          </p:cNvSpPr>
          <p:nvPr/>
        </p:nvSpPr>
        <p:spPr>
          <a:xfrm>
            <a:off x="826203" y="1122521"/>
            <a:ext cx="11097605" cy="114863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l-SI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 preteklosti so mokrišča obravnavali kot nekoristna območja</a:t>
            </a:r>
            <a:r>
              <a:rPr lang="en-US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l-SI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Mokrišča lahko ovrednotimo tako da</a:t>
            </a:r>
            <a:r>
              <a:rPr lang="en-US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8645863A-8F37-A440-9579-FB8E8394CB3B}"/>
              </a:ext>
            </a:extLst>
          </p:cNvPr>
          <p:cNvSpPr>
            <a:spLocks noGrp="1"/>
          </p:cNvSpPr>
          <p:nvPr/>
        </p:nvSpPr>
        <p:spPr>
          <a:xfrm>
            <a:off x="883354" y="2355856"/>
            <a:ext cx="10802480" cy="384959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33655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7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</a:t>
            </a:r>
            <a:r>
              <a:rPr lang="sl-SI" sz="7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repoznamo njihove številne koristi in na naravi osnovane rešitve, ki jih mokrišča zagotavljajo 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r>
              <a:rPr lang="sl-SI" sz="6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sl-SI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elotna družba se zaveda vseh gospodarskih, socialnih-kulturnih in </a:t>
            </a:r>
            <a:r>
              <a:rPr lang="sl-SI" sz="6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okoljskih</a:t>
            </a:r>
            <a:r>
              <a:rPr lang="sl-SI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koristi, dobrin in storitev, ki jih mokrišča ponujajo</a:t>
            </a:r>
          </a:p>
          <a:p>
            <a:pPr marL="0" indent="0">
              <a:lnSpc>
                <a:spcPct val="115000"/>
              </a:lnSpc>
              <a:spcBef>
                <a:spcPts val="0"/>
              </a:spcBef>
              <a:buNone/>
            </a:pPr>
            <a:endParaRPr lang="en-GB" sz="64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7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Prikažemo pomen mokrišč z ekonomskim vrednotenjem </a:t>
            </a:r>
            <a:r>
              <a:rPr lang="en-US" sz="7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Prikaz koristi mokrišč v denarju </a:t>
            </a: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sl-SI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ekonomsko vrednotenje pomaga prepričati odločevalce pri sprejemanju  kompromisov. Zagotavljanje informacije o dobrinah in storitvah, ki jih mokrišča nudijo, je podlaga za oblikovanje politik in različnih analiz za mokrišča</a:t>
            </a: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6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72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</a:t>
            </a:r>
            <a:r>
              <a:rPr lang="sl-SI" sz="72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agotovimo, da se v politikah in procesih odločanje odraža celostna vrednost mokrišč</a:t>
            </a:r>
            <a:r>
              <a:rPr lang="en-US" sz="76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6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</a:t>
            </a:r>
            <a:r>
              <a:rPr lang="sl-SI" sz="6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ntegracija ohranjanja in preudarne rabe mokrišč v državne strateške načrte in ukrepe </a:t>
            </a: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—</a:t>
            </a:r>
            <a:r>
              <a:rPr lang="sl-SI" sz="6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64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vključno z opredelitvijo mokrišč mednarodnega pomena, inventarjem mokrišč ter zakoni in politikami, ki urejajo in nadzorujejo dejavnosti v mokriščih</a:t>
            </a: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sl-SI" sz="3200" dirty="0">
                <a:latin typeface="Arial" panose="020B0604020202020204" pitchFamily="34" charset="0"/>
                <a:cs typeface="Arial" panose="020B0604020202020204" pitchFamily="34" charset="0"/>
              </a:rPr>
              <a:t>Vir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en-US" sz="3200" dirty="0">
                <a:latin typeface="Georgia" panose="02040502050405020303" pitchFamily="18" charset="0"/>
                <a:hlinkClick r:id="rId2"/>
              </a:rPr>
              <a:t>TEEB Approach</a:t>
            </a:r>
            <a:r>
              <a:rPr lang="en-US" sz="3200" dirty="0">
                <a:latin typeface="Georgia" panose="02040502050405020303" pitchFamily="18" charset="0"/>
              </a:rPr>
              <a:t> –  </a:t>
            </a:r>
            <a:r>
              <a:rPr lang="en-US" sz="3200" dirty="0">
                <a:latin typeface="Georgia" panose="02040502050405020303" pitchFamily="18" charset="0"/>
                <a:hlinkClick r:id="rId3"/>
              </a:rPr>
              <a:t>Barbier, Acrerman and Knowler, in Economic Valuation of Wetlands: A Guide for Policy Makers and Planner </a:t>
            </a:r>
            <a:endParaRPr lang="en-GB" sz="3200" dirty="0">
              <a:latin typeface="Georgia" panose="02040502050405020303" pitchFamily="18" charset="0"/>
            </a:endParaRPr>
          </a:p>
        </p:txBody>
      </p:sp>
      <p:sp>
        <p:nvSpPr>
          <p:cNvPr id="25" name="Title 6">
            <a:extLst>
              <a:ext uri="{FF2B5EF4-FFF2-40B4-BE49-F238E27FC236}">
                <a16:creationId xmlns:a16="http://schemas.microsoft.com/office/drawing/2014/main" id="{162809EA-824A-FA4B-8C31-31DA69D534C7}"/>
              </a:ext>
            </a:extLst>
          </p:cNvPr>
          <p:cNvSpPr txBox="1">
            <a:spLocks/>
          </p:cNvSpPr>
          <p:nvPr/>
        </p:nvSpPr>
        <p:spPr>
          <a:xfrm>
            <a:off x="0" y="2740"/>
            <a:ext cx="939800" cy="1219349"/>
          </a:xfrm>
          <a:prstGeom prst="rect">
            <a:avLst/>
          </a:prstGeom>
          <a:solidFill>
            <a:srgbClr val="B0DBD7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b="1" dirty="0">
              <a:highlight>
                <a:srgbClr val="BAD57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1">
            <a:extLst>
              <a:ext uri="{FF2B5EF4-FFF2-40B4-BE49-F238E27FC236}">
                <a16:creationId xmlns:a16="http://schemas.microsoft.com/office/drawing/2014/main" id="{769FA345-C078-0B49-9CA0-629E2B273D6C}"/>
              </a:ext>
            </a:extLst>
          </p:cNvPr>
          <p:cNvSpPr txBox="1"/>
          <p:nvPr/>
        </p:nvSpPr>
        <p:spPr>
          <a:xfrm>
            <a:off x="296921" y="258818"/>
            <a:ext cx="818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7556F28-9E4B-1B4C-B73D-6149104E6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20570" y="5359400"/>
            <a:ext cx="1742937" cy="1498600"/>
          </a:xfrm>
          <a:prstGeom prst="rect">
            <a:avLst/>
          </a:prstGeom>
        </p:spPr>
      </p:pic>
      <p:sp>
        <p:nvSpPr>
          <p:cNvPr id="28" name="Title 6">
            <a:extLst>
              <a:ext uri="{FF2B5EF4-FFF2-40B4-BE49-F238E27FC236}">
                <a16:creationId xmlns:a16="http://schemas.microsoft.com/office/drawing/2014/main" id="{F2F36D57-89DC-3E4C-8EA5-4667BF8CA838}"/>
              </a:ext>
            </a:extLst>
          </p:cNvPr>
          <p:cNvSpPr>
            <a:spLocks noGrp="1"/>
          </p:cNvSpPr>
          <p:nvPr/>
        </p:nvSpPr>
        <p:spPr>
          <a:xfrm>
            <a:off x="939800" y="9147"/>
            <a:ext cx="10916444" cy="12755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3600" b="1" dirty="0">
                <a:latin typeface="Arial" panose="020B0604020202020204" pitchFamily="34" charset="0"/>
                <a:cs typeface="Arial" panose="020B0604020202020204" pitchFamily="34" charset="0"/>
              </a:rPr>
              <a:t>Ovrednotite mokrišča</a:t>
            </a:r>
            <a:endParaRPr lang="en-GB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70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>
            <a:extLst>
              <a:ext uri="{FF2B5EF4-FFF2-40B4-BE49-F238E27FC236}">
                <a16:creationId xmlns:a16="http://schemas.microsoft.com/office/drawing/2014/main" id="{162809EA-824A-FA4B-8C31-31DA69D534C7}"/>
              </a:ext>
            </a:extLst>
          </p:cNvPr>
          <p:cNvSpPr txBox="1">
            <a:spLocks/>
          </p:cNvSpPr>
          <p:nvPr/>
        </p:nvSpPr>
        <p:spPr>
          <a:xfrm>
            <a:off x="0" y="2740"/>
            <a:ext cx="939800" cy="1219349"/>
          </a:xfrm>
          <a:prstGeom prst="rect">
            <a:avLst/>
          </a:prstGeom>
          <a:solidFill>
            <a:srgbClr val="BBD57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b="1" dirty="0">
              <a:highlight>
                <a:srgbClr val="BAD57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1">
            <a:extLst>
              <a:ext uri="{FF2B5EF4-FFF2-40B4-BE49-F238E27FC236}">
                <a16:creationId xmlns:a16="http://schemas.microsoft.com/office/drawing/2014/main" id="{769FA345-C078-0B49-9CA0-629E2B273D6C}"/>
              </a:ext>
            </a:extLst>
          </p:cNvPr>
          <p:cNvSpPr txBox="1"/>
          <p:nvPr/>
        </p:nvSpPr>
        <p:spPr>
          <a:xfrm>
            <a:off x="246121" y="258818"/>
            <a:ext cx="818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1959BDAA-6548-4C42-8874-28A073841633}"/>
              </a:ext>
            </a:extLst>
          </p:cNvPr>
          <p:cNvSpPr>
            <a:spLocks noGrp="1"/>
          </p:cNvSpPr>
          <p:nvPr/>
        </p:nvSpPr>
        <p:spPr>
          <a:xfrm>
            <a:off x="539638" y="2378568"/>
            <a:ext cx="7552713" cy="46278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Konvencija opredeljuje preudarno rabo kot </a:t>
            </a:r>
            <a:r>
              <a:rPr lang="en-US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sl-SI" sz="16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ohranjanje ekološkega značaja </a:t>
            </a:r>
            <a:r>
              <a:rPr lang="sl-SI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(ekoloških značilnosti) </a:t>
            </a:r>
            <a:r>
              <a:rPr lang="sl-SI" sz="16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mokrišč</a:t>
            </a:r>
            <a:r>
              <a:rPr lang="en-US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sl-SI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 ga v okviru trajnostnega razvoja dosežemo z ekosistemskimi pristopi</a:t>
            </a:r>
            <a:r>
              <a:rPr lang="en-US" sz="160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.”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600" b="1" dirty="0">
              <a:latin typeface="Georgia" panose="02040502050405020303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l-SI" sz="1800" b="1" dirty="0">
                <a:solidFill>
                  <a:srgbClr val="000000"/>
                </a:solidFill>
                <a:effectLst/>
                <a:latin typeface="HelveticaNeueLTStd-Lt"/>
                <a:ea typeface="Calibri" panose="020F0502020204030204" pitchFamily="34" charset="0"/>
                <a:cs typeface="HelveticaNeueLTStd-Lt"/>
              </a:rPr>
              <a:t>Ukrepi za spodbujanje preudarne rabe mokrišč vključujejo</a:t>
            </a: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prejetje </a:t>
            </a:r>
            <a:r>
              <a:rPr lang="sl-SI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državnih načrtov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politik in zakonodaje </a:t>
            </a:r>
            <a:r>
              <a:rPr lang="sl-SI" sz="1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 mokriščih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— 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posamezno ali kot del skupnih pobud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Oblikovanje in uporaba programov za popis mokrišč, spremljanje stanja, raziskave, usposabljanje, izobraževanje in ozaveščanje javnosti</a:t>
            </a:r>
            <a:endParaRPr lang="en-GB" sz="16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azvoj načrtov za celostno upravljanje in preudarno rabo območij</a:t>
            </a:r>
            <a:endParaRPr lang="en-US" sz="1600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vključevanje lokalnih deležnikov v razprave od samega začetka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popis mokrišč in izvedba presoje vplivov</a:t>
            </a: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imenovanje ali ustanovitev upravljavca za izvedbo načrta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spremljanje sprememb v mokrišču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>
              <a:lnSpc>
                <a:spcPct val="100000"/>
              </a:lnSpc>
              <a:spcBef>
                <a:spcPts val="0"/>
              </a:spcBef>
            </a:pP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predlogi imenovanja </a:t>
            </a:r>
            <a:r>
              <a:rPr lang="sl-SI" sz="1600" dirty="0" err="1">
                <a:latin typeface="Arial" panose="020B0604020202020204" pitchFamily="34" charset="0"/>
                <a:cs typeface="Arial" panose="020B0604020202020204" pitchFamily="34" charset="0"/>
              </a:rPr>
              <a:t>ramsarskih</a:t>
            </a:r>
            <a:r>
              <a:rPr lang="sl-SI" sz="1600" dirty="0">
                <a:latin typeface="Arial" panose="020B0604020202020204" pitchFamily="34" charset="0"/>
                <a:cs typeface="Arial" panose="020B0604020202020204" pitchFamily="34" charset="0"/>
              </a:rPr>
              <a:t> mokrišč mednarodnega pomena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solidFill>
                <a:srgbClr val="363A2F"/>
              </a:solidFill>
              <a:latin typeface="Georgia" panose="02040502050405020303" pitchFamily="18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1744A3A-9C76-4403-8A69-D22D909EE1F2}"/>
              </a:ext>
            </a:extLst>
          </p:cNvPr>
          <p:cNvSpPr txBox="1">
            <a:spLocks/>
          </p:cNvSpPr>
          <p:nvPr/>
        </p:nvSpPr>
        <p:spPr>
          <a:xfrm>
            <a:off x="6096798" y="6092279"/>
            <a:ext cx="2807554" cy="564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sl-SI" sz="800" dirty="0">
                <a:ea typeface="Times New Roman" panose="02020603050405020304" pitchFamily="18" charset="0"/>
                <a:cs typeface="Raleway" pitchFamily="2" charset="0"/>
              </a:rPr>
              <a:t>Viri</a:t>
            </a:r>
            <a:r>
              <a:rPr lang="en-US" sz="800" dirty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factsheet2_wise_use_basics_0.pdf (ramsar.org)</a:t>
            </a: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Wise Use of wetlands | Ramsar</a:t>
            </a: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B147D96-573D-498D-86E4-E67B752A13E2}"/>
              </a:ext>
            </a:extLst>
          </p:cNvPr>
          <p:cNvSpPr txBox="1">
            <a:spLocks/>
          </p:cNvSpPr>
          <p:nvPr/>
        </p:nvSpPr>
        <p:spPr>
          <a:xfrm>
            <a:off x="822237" y="1532132"/>
            <a:ext cx="10859630" cy="95459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sl-SI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Preudarno upravljanje in trajnostna raba mokrišč ohranjata in vzdržujeta njihovo vitalnost</a:t>
            </a:r>
            <a:r>
              <a:rPr lang="en-US" sz="22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n-GB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itle 6">
            <a:extLst>
              <a:ext uri="{FF2B5EF4-FFF2-40B4-BE49-F238E27FC236}">
                <a16:creationId xmlns:a16="http://schemas.microsoft.com/office/drawing/2014/main" id="{3AD02374-F617-5C4D-98D1-C305AA6B60DA}"/>
              </a:ext>
            </a:extLst>
          </p:cNvPr>
          <p:cNvSpPr txBox="1">
            <a:spLocks/>
          </p:cNvSpPr>
          <p:nvPr/>
        </p:nvSpPr>
        <p:spPr>
          <a:xfrm>
            <a:off x="737118" y="29423"/>
            <a:ext cx="11141027" cy="127555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sl-SI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Upravljajte z mokrišči preudarno in trajnostno</a:t>
            </a:r>
            <a:endParaRPr lang="en-GB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7DF5EDF-352E-4641-A641-E93B3C31E396}"/>
              </a:ext>
            </a:extLst>
          </p:cNvPr>
          <p:cNvSpPr/>
          <p:nvPr/>
        </p:nvSpPr>
        <p:spPr>
          <a:xfrm>
            <a:off x="8092351" y="2486723"/>
            <a:ext cx="3922295" cy="184665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endParaRPr lang="sl-SI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l-SI" b="1" dirty="0">
                <a:latin typeface="Arial" panose="020B0604020202020204" pitchFamily="34" charset="0"/>
                <a:cs typeface="Arial" panose="020B0604020202020204" pitchFamily="34" charset="0"/>
              </a:rPr>
              <a:t>Ekološki značaj </a:t>
            </a:r>
            <a:r>
              <a:rPr lang="sl-SI" sz="1800" dirty="0">
                <a:solidFill>
                  <a:srgbClr val="000000"/>
                </a:solidFill>
                <a:effectLst/>
                <a:latin typeface="HelveticaNeueLTStd-Lt"/>
                <a:ea typeface="Calibri" panose="020F0502020204030204" pitchFamily="34" charset="0"/>
                <a:cs typeface="HelveticaNeueLTStd-Lt"/>
              </a:rPr>
              <a:t>povzema vse značilnosti mokrišča v danem času 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— </a:t>
            </a:r>
            <a:r>
              <a:rPr lang="sl-SI" dirty="0">
                <a:latin typeface="Arial" panose="020B0604020202020204" pitchFamily="34" charset="0"/>
                <a:cs typeface="Arial" panose="020B0604020202020204" pitchFamily="34" charset="0"/>
              </a:rPr>
              <a:t>je </a:t>
            </a:r>
            <a:r>
              <a:rPr lang="sl-SI" sz="1800" dirty="0">
                <a:solidFill>
                  <a:srgbClr val="000000"/>
                </a:solidFill>
                <a:effectLst/>
                <a:latin typeface="HelveticaNeueLTStd-Lt"/>
                <a:ea typeface="Calibri" panose="020F0502020204030204" pitchFamily="34" charset="0"/>
                <a:cs typeface="HelveticaNeueLTStd-Lt"/>
              </a:rPr>
              <a:t>kombinacija njegovih sestavin, procesov, koristi in storitev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sl-SI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sl-SI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2182A67-454E-094A-8CBC-7431A13010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72945" y="4758779"/>
            <a:ext cx="353060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864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6">
            <a:extLst>
              <a:ext uri="{FF2B5EF4-FFF2-40B4-BE49-F238E27FC236}">
                <a16:creationId xmlns:a16="http://schemas.microsoft.com/office/drawing/2014/main" id="{162809EA-824A-FA4B-8C31-31DA69D534C7}"/>
              </a:ext>
            </a:extLst>
          </p:cNvPr>
          <p:cNvSpPr txBox="1">
            <a:spLocks/>
          </p:cNvSpPr>
          <p:nvPr/>
        </p:nvSpPr>
        <p:spPr>
          <a:xfrm>
            <a:off x="0" y="2740"/>
            <a:ext cx="939800" cy="1219349"/>
          </a:xfrm>
          <a:prstGeom prst="rect">
            <a:avLst/>
          </a:prstGeom>
          <a:solidFill>
            <a:srgbClr val="EC9F88"/>
          </a:solidFill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600" b="1" dirty="0">
              <a:highlight>
                <a:srgbClr val="BAD578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ZoneTexte 1">
            <a:extLst>
              <a:ext uri="{FF2B5EF4-FFF2-40B4-BE49-F238E27FC236}">
                <a16:creationId xmlns:a16="http://schemas.microsoft.com/office/drawing/2014/main" id="{769FA345-C078-0B49-9CA0-629E2B273D6C}"/>
              </a:ext>
            </a:extLst>
          </p:cNvPr>
          <p:cNvSpPr txBox="1"/>
          <p:nvPr/>
        </p:nvSpPr>
        <p:spPr>
          <a:xfrm>
            <a:off x="296921" y="258818"/>
            <a:ext cx="8181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14" name="Title 6">
            <a:extLst>
              <a:ext uri="{FF2B5EF4-FFF2-40B4-BE49-F238E27FC236}">
                <a16:creationId xmlns:a16="http://schemas.microsoft.com/office/drawing/2014/main" id="{89976A29-B72F-FE4D-B891-2F57591440EB}"/>
              </a:ext>
            </a:extLst>
          </p:cNvPr>
          <p:cNvSpPr txBox="1">
            <a:spLocks/>
          </p:cNvSpPr>
          <p:nvPr/>
        </p:nvSpPr>
        <p:spPr>
          <a:xfrm>
            <a:off x="939800" y="0"/>
            <a:ext cx="10916444" cy="127555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sl-SI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Obnova uničenih in degradiranih mokrišč </a:t>
            </a:r>
            <a:endParaRPr lang="en-GB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DBB5BA8C-397A-0E46-9874-33245951759C}"/>
              </a:ext>
            </a:extLst>
          </p:cNvPr>
          <p:cNvSpPr>
            <a:spLocks noGrp="1"/>
          </p:cNvSpPr>
          <p:nvPr/>
        </p:nvSpPr>
        <p:spPr>
          <a:xfrm>
            <a:off x="855980" y="1620534"/>
            <a:ext cx="6825706" cy="477535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sl-SI" sz="2400" b="1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Bistvene prvine za obnovo mokrišč</a:t>
            </a:r>
            <a:endParaRPr lang="en-US" sz="2400" b="1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7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Upravljanje z vodo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</a:t>
            </a:r>
            <a:r>
              <a:rPr lang="sl-SI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azumevanje vzorcev vodnega toka in izvedba  hidrološke obnove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Izvedba sistemov za blaženje poplav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sl-SI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zpostavitev območij za čiščenje padavinske vode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Ponovno zagotoviti vodo šotnim območjem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7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Ponovna vzpostavitev ustreznega rastja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Pogozdovanje mangrov in ostale vegetacije 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sl-SI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vedba skupnostnih drevesnic za vzgojo sadik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7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Upravljanje z onesnaževanjem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</a:t>
            </a:r>
            <a:r>
              <a:rPr lang="sl-SI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aprtje ali odstranitev nezakonitih struktur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Počiščenje odlagališč odpadkov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izvedba čistilnih akcij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7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Vključevanje lokalne skupnosti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sl-SI" sz="1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poštevanje znanja domorodnih skupnosti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sl-SI" sz="17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Vzpostavitev sistemov, da skupnosti spremljajo stanje za zagotavljanje varstva in ohranjanja mokrišč</a:t>
            </a:r>
            <a:endParaRPr lang="en-US" sz="1700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sl-SI" sz="1700" b="1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Vzpostavitev programov javno-zasebnega partnerstva</a:t>
            </a:r>
            <a:endParaRPr lang="en-US" sz="1700" b="1" dirty="0">
              <a:solidFill>
                <a:srgbClr val="231F2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Content Placeholder 2">
            <a:extLst>
              <a:ext uri="{FF2B5EF4-FFF2-40B4-BE49-F238E27FC236}">
                <a16:creationId xmlns:a16="http://schemas.microsoft.com/office/drawing/2014/main" id="{C56AF415-413B-44F2-A6BD-9503EA3D8D9F}"/>
              </a:ext>
            </a:extLst>
          </p:cNvPr>
          <p:cNvSpPr txBox="1">
            <a:spLocks/>
          </p:cNvSpPr>
          <p:nvPr/>
        </p:nvSpPr>
        <p:spPr>
          <a:xfrm>
            <a:off x="452709" y="5998532"/>
            <a:ext cx="2768668" cy="56453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sl-SI" sz="800" dirty="0">
                <a:ea typeface="Times New Roman" panose="02020603050405020304" pitchFamily="18" charset="0"/>
                <a:cs typeface="Raleway" pitchFamily="2" charset="0"/>
              </a:rPr>
              <a:t>Viri</a:t>
            </a:r>
            <a:r>
              <a:rPr lang="en-US" sz="800" dirty="0">
                <a:effectLst/>
                <a:ea typeface="Times New Roman" panose="02020603050405020304" pitchFamily="18" charset="0"/>
                <a:cs typeface="Raleway" pitchFamily="2" charset="0"/>
              </a:rPr>
              <a:t>:</a:t>
            </a:r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factsheet_wetland_restoration_general_e_0.pdf (ramsar.org)</a:t>
            </a: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factsheet_wetland_restoration_peatlands_e.pdf (ramsar.org)</a:t>
            </a: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r>
              <a:rPr lang="en-US" sz="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factsheet_wetland_restoration_coastal_e.pdf (ramsar.org)</a:t>
            </a:r>
            <a:endParaRPr lang="en-US" sz="800" dirty="0"/>
          </a:p>
          <a:p>
            <a:pPr marL="0" marR="0" inden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2914650" algn="l"/>
              </a:tabLst>
            </a:pPr>
            <a:endParaRPr lang="en-US" sz="800" dirty="0">
              <a:solidFill>
                <a:srgbClr val="000000"/>
              </a:solidFill>
              <a:effectLst/>
              <a:ea typeface="Times New Roman" panose="02020603050405020304" pitchFamily="18" charset="0"/>
              <a:cs typeface="Raleway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44A21A7-6CA6-7B40-A6D1-0E80720A0A8D}"/>
              </a:ext>
            </a:extLst>
          </p:cNvPr>
          <p:cNvSpPr/>
          <p:nvPr/>
        </p:nvSpPr>
        <p:spPr>
          <a:xfrm>
            <a:off x="7353880" y="2551837"/>
            <a:ext cx="4610008" cy="17543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sl-SI" sz="1800" dirty="0">
                <a:solidFill>
                  <a:srgbClr val="FFFFFF"/>
                </a:solidFill>
                <a:effectLst/>
                <a:latin typeface="HelveticaNeueLTStd-Lt"/>
                <a:ea typeface="Calibri" panose="020F0502020204030204" pitchFamily="34" charset="0"/>
                <a:cs typeface="HelveticaNeueLTStd-Lt"/>
              </a:rPr>
              <a:t>Desetletje za obnovo ekosistemov 2021–2030 pri Združenih narodih nam daje priložnost, da združimo  prizadevanja in zaustavimo uničenje in degradacijo mokrišč na našem planetu – od leta 1700 jih je bilo uničenih in degradiranih skoraj 90 %.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2673E5F-B280-8D46-AE70-D44BBD0BE2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77300" y="4578998"/>
            <a:ext cx="1736912" cy="118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1612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2BD36F18-E7FC-4A46-BCD9-8AE55740A84F}"/>
              </a:ext>
            </a:extLst>
          </p:cNvPr>
          <p:cNvSpPr>
            <a:spLocks noGrp="1"/>
          </p:cNvSpPr>
          <p:nvPr/>
        </p:nvSpPr>
        <p:spPr>
          <a:xfrm>
            <a:off x="1118315" y="2062253"/>
            <a:ext cx="9955369" cy="2733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indent="0" fontAlgn="base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kern="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“</a:t>
            </a:r>
            <a:r>
              <a:rPr lang="sl-SI" sz="2400" kern="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 le da moramo omogočiti preudarno in trajnostno rabo mokrišč </a:t>
            </a:r>
            <a:r>
              <a:rPr lang="en-US" sz="2400" kern="180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―</a:t>
            </a:r>
            <a:r>
              <a:rPr lang="sl-SI" sz="2400" kern="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je ključnega pomena za prihodnost človeštva na našem planetu. Če ne bomo ukrepali takoj, ampak bomo še naprej škodovali tem življenjsko pomembnim ekosistemom bomo utrpeli hude posledice. Mokrišča so v mnogih pogledih naša rešilna bilka za prihodnost. Da bi jih rešili in ohranili, moramo vanje vložiti čas in denar, predvsem pa </a:t>
            </a:r>
            <a:r>
              <a:rPr lang="en-US" sz="2400" kern="180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―</a:t>
            </a:r>
            <a:r>
              <a:rPr lang="sl-SI" sz="2400" kern="180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delati to s</a:t>
            </a:r>
            <a:r>
              <a:rPr lang="sl-SI" sz="2400" kern="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srcem</a:t>
            </a:r>
            <a:r>
              <a:rPr lang="en-US" sz="2400" kern="0" dirty="0">
                <a:solidFill>
                  <a:srgbClr val="00657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.”</a:t>
            </a:r>
          </a:p>
          <a:p>
            <a:pPr marL="0" marR="0" indent="0" fontAlgn="base">
              <a:spcBef>
                <a:spcPts val="0"/>
              </a:spcBef>
              <a:spcAft>
                <a:spcPts val="0"/>
              </a:spcAft>
              <a:buNone/>
            </a:pPr>
            <a:endParaRPr lang="en-US" sz="2400" kern="0" dirty="0">
              <a:solidFill>
                <a:srgbClr val="00657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0" marR="0" indent="0" algn="r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kern="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Martha Rojas Urrego</a:t>
            </a:r>
          </a:p>
          <a:p>
            <a:pPr marL="0" marR="0" indent="0" algn="r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600" b="1" kern="0" dirty="0">
                <a:solidFill>
                  <a:srgbClr val="00657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Generalna sekretarka Konvencije o mokriščih</a:t>
            </a:r>
            <a:endParaRPr lang="en-US" sz="1600" b="1" kern="0" dirty="0">
              <a:solidFill>
                <a:srgbClr val="00657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26B43B5-0647-194D-A954-7787E26BB2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100" y="4669324"/>
            <a:ext cx="1320800" cy="1452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844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528499A3D4EBC46A54B223F15BF4755" ma:contentTypeVersion="14" ma:contentTypeDescription="Create a new document." ma:contentTypeScope="" ma:versionID="d3d5f6b086a7ab15a956499acfa0459b">
  <xsd:schema xmlns:xsd="http://www.w3.org/2001/XMLSchema" xmlns:xs="http://www.w3.org/2001/XMLSchema" xmlns:p="http://schemas.microsoft.com/office/2006/metadata/properties" xmlns:ns3="682f1ccd-e5c5-43c9-b9d9-dd72e0a643d0" xmlns:ns4="75035800-fbd9-4494-bf62-86cc10c5d50d" targetNamespace="http://schemas.microsoft.com/office/2006/metadata/properties" ma:root="true" ma:fieldsID="511bc48eb78312e8c3260c6625d820ce" ns3:_="" ns4:_="">
    <xsd:import namespace="682f1ccd-e5c5-43c9-b9d9-dd72e0a643d0"/>
    <xsd:import namespace="75035800-fbd9-4494-bf62-86cc10c5d50d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2f1ccd-e5c5-43c9-b9d9-dd72e0a643d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035800-fbd9-4494-bf62-86cc10c5d50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14DEC0-F9D9-4A49-8D4C-D0B1FA58B8DC}">
  <ds:schemaRefs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purl.org/dc/terms/"/>
    <ds:schemaRef ds:uri="http://purl.org/dc/elements/1.1/"/>
    <ds:schemaRef ds:uri="http://schemas.openxmlformats.org/package/2006/metadata/core-properties"/>
    <ds:schemaRef ds:uri="75035800-fbd9-4494-bf62-86cc10c5d50d"/>
    <ds:schemaRef ds:uri="682f1ccd-e5c5-43c9-b9d9-dd72e0a643d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015B054F-8548-473B-9AE2-82DB7B4EFC5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812F664-61FA-4F5A-81D5-194DE546B1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2f1ccd-e5c5-43c9-b9d9-dd72e0a643d0"/>
    <ds:schemaRef ds:uri="75035800-fbd9-4494-bf62-86cc10c5d50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2110</TotalTime>
  <Words>1469</Words>
  <Application>Microsoft Office PowerPoint</Application>
  <PresentationFormat>Widescreen</PresentationFormat>
  <Paragraphs>169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Georgia</vt:lpstr>
      <vt:lpstr>HelveticaNeueLTStd-Lt</vt:lpstr>
      <vt:lpstr>Symbol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Wetlands</dc:title>
  <dc:creator>Damien Gallay</dc:creator>
  <cp:lastModifiedBy>Gordana Beltram</cp:lastModifiedBy>
  <cp:revision>89</cp:revision>
  <cp:lastPrinted>2021-11-25T14:43:02Z</cp:lastPrinted>
  <dcterms:created xsi:type="dcterms:W3CDTF">2021-11-23T15:20:39Z</dcterms:created>
  <dcterms:modified xsi:type="dcterms:W3CDTF">2022-01-31T11:27:06Z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0x0101009528499A3D4EBC46A54B223F15BF4755</vt:lpwstr>
  </property>
</Properties>
</file>