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36" r:id="rId1"/>
  </p:sldMasterIdLst>
  <p:sldIdLst>
    <p:sldId id="256" r:id="rId2"/>
    <p:sldId id="565" r:id="rId3"/>
    <p:sldId id="566" r:id="rId4"/>
    <p:sldId id="573" r:id="rId5"/>
    <p:sldId id="564" r:id="rId6"/>
    <p:sldId id="371" r:id="rId7"/>
    <p:sldId id="569" r:id="rId8"/>
    <p:sldId id="546" r:id="rId9"/>
    <p:sldId id="557" r:id="rId10"/>
    <p:sldId id="568" r:id="rId11"/>
    <p:sldId id="575" r:id="rId12"/>
    <p:sldId id="378" r:id="rId13"/>
    <p:sldId id="335" r:id="rId14"/>
    <p:sldId id="333" r:id="rId15"/>
    <p:sldId id="336" r:id="rId16"/>
    <p:sldId id="479" r:id="rId17"/>
    <p:sldId id="480" r:id="rId18"/>
    <p:sldId id="268" r:id="rId19"/>
    <p:sldId id="303" r:id="rId20"/>
    <p:sldId id="301" r:id="rId21"/>
    <p:sldId id="357" r:id="rId22"/>
    <p:sldId id="369" r:id="rId23"/>
    <p:sldId id="370" r:id="rId24"/>
    <p:sldId id="325" r:id="rId25"/>
    <p:sldId id="552" r:id="rId26"/>
    <p:sldId id="324" r:id="rId27"/>
    <p:sldId id="308" r:id="rId28"/>
    <p:sldId id="570" r:id="rId29"/>
    <p:sldId id="576" r:id="rId30"/>
    <p:sldId id="478" r:id="rId31"/>
    <p:sldId id="572" r:id="rId32"/>
    <p:sldId id="482" r:id="rId33"/>
    <p:sldId id="375" r:id="rId34"/>
    <p:sldId id="486" r:id="rId35"/>
    <p:sldId id="367" r:id="rId36"/>
    <p:sldId id="362" r:id="rId37"/>
    <p:sldId id="553" r:id="rId38"/>
    <p:sldId id="577" r:id="rId39"/>
    <p:sldId id="578" r:id="rId40"/>
    <p:sldId id="579" r:id="rId41"/>
    <p:sldId id="554" r:id="rId42"/>
    <p:sldId id="548" r:id="rId43"/>
    <p:sldId id="317" r:id="rId44"/>
    <p:sldId id="489" r:id="rId45"/>
    <p:sldId id="351" r:id="rId46"/>
    <p:sldId id="350" r:id="rId47"/>
    <p:sldId id="342" r:id="rId48"/>
    <p:sldId id="560" r:id="rId49"/>
    <p:sldId id="580" r:id="rId50"/>
    <p:sldId id="574" r:id="rId51"/>
    <p:sldId id="556" r:id="rId5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4617B"/>
    <a:srgbClr val="A1AA2C"/>
    <a:srgbClr val="7E801A"/>
    <a:srgbClr val="4DE1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Svetel slog 1 – poudarek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etel slog 1 – poudarek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41" autoAdjust="0"/>
    <p:restoredTop sz="95268" autoAdjust="0"/>
  </p:normalViewPr>
  <p:slideViewPr>
    <p:cSldViewPr>
      <p:cViewPr varScale="1">
        <p:scale>
          <a:sx n="86" d="100"/>
          <a:sy n="86" d="100"/>
        </p:scale>
        <p:origin x="32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58D7-3E30-400A-AF28-7B2FE2E3BE1B}" type="datetimeFigureOut">
              <a:rPr lang="sl-SI" smtClean="0"/>
              <a:pPr/>
              <a:t>13. 09. 2023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37F99F9-25CE-47DF-A090-4BE8BC554D64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Alan\4-shutterstock\shutterstock_92248390 copy.jpg"/>
          <p:cNvPicPr>
            <a:picLocks noChangeAspect="1" noChangeArrowheads="1"/>
          </p:cNvPicPr>
          <p:nvPr userDrawn="1"/>
        </p:nvPicPr>
        <p:blipFill>
          <a:blip r:embed="rId13" cstate="print"/>
          <a:srcRect t="23822"/>
          <a:stretch>
            <a:fillRect/>
          </a:stretch>
        </p:blipFill>
        <p:spPr bwMode="auto">
          <a:xfrm>
            <a:off x="0" y="0"/>
            <a:ext cx="9144000" cy="1469145"/>
          </a:xfrm>
          <a:prstGeom prst="rect">
            <a:avLst/>
          </a:prstGeom>
          <a:noFill/>
        </p:spPr>
      </p:pic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fld id="{A40E58D7-3E30-400A-AF28-7B2FE2E3BE1B}" type="datetimeFigureOut">
              <a:rPr lang="sl-SI" smtClean="0"/>
              <a:pPr/>
              <a:t>13. 09. 2023</a:t>
            </a:fld>
            <a:endParaRPr lang="sl-SI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endParaRPr lang="sl-SI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fld id="{437F99F9-25CE-47DF-A090-4BE8BC554D64}" type="slidenum">
              <a:rPr lang="sl-SI" smtClean="0"/>
              <a:pPr/>
              <a:t>‹#›</a:t>
            </a:fld>
            <a:endParaRPr lang="sl-S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37" r:id="rId1"/>
    <p:sldLayoutId id="2147484838" r:id="rId2"/>
    <p:sldLayoutId id="2147484839" r:id="rId3"/>
    <p:sldLayoutId id="2147484840" r:id="rId4"/>
    <p:sldLayoutId id="2147484841" r:id="rId5"/>
    <p:sldLayoutId id="2147484842" r:id="rId6"/>
    <p:sldLayoutId id="2147484843" r:id="rId7"/>
    <p:sldLayoutId id="2147484844" r:id="rId8"/>
    <p:sldLayoutId id="2147484845" r:id="rId9"/>
    <p:sldLayoutId id="2147484846" r:id="rId10"/>
    <p:sldLayoutId id="21474848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b="0" kern="1200">
          <a:ln>
            <a:noFill/>
          </a:ln>
          <a:solidFill>
            <a:schemeClr val="tx2"/>
          </a:solidFill>
          <a:effectLst/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640080" indent="-246888" algn="l" rtl="0" eaLnBrk="1" latinLnBrk="0" hangingPunct="1">
        <a:spcBef>
          <a:spcPct val="20000"/>
        </a:spcBef>
        <a:buClr>
          <a:schemeClr val="accent3"/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914400" indent="-246888" algn="l" rtl="0" eaLnBrk="1" latinLnBrk="0" hangingPunct="1">
        <a:spcBef>
          <a:spcPct val="20000"/>
        </a:spcBef>
        <a:buClr>
          <a:schemeClr val="accent3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1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146304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1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artificiallightatnight.weebly.com/uploads/3/7/0/5/37053463/alan-2021-lp-legislation-slovenia-a%C5%A0-2_n.pdf" TargetMode="External"/><Relationship Id="rId2" Type="http://schemas.openxmlformats.org/officeDocument/2006/relationships/hyperlink" Target="https://lightingjournal.org/index.php/path/article/view/122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57280" y="3501008"/>
            <a:ext cx="7854950" cy="2089150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sl-SI" dirty="0">
                <a:solidFill>
                  <a:srgbClr val="04617B"/>
                </a:solidFill>
              </a:rPr>
              <a:t>Javni posvet svetlobno onesnaževanje, 14. sep. 2023</a:t>
            </a:r>
            <a:endParaRPr lang="en-GB" dirty="0">
              <a:solidFill>
                <a:srgbClr val="04617B"/>
              </a:solidFill>
            </a:endParaRPr>
          </a:p>
          <a:p>
            <a:pPr algn="r">
              <a:buNone/>
            </a:pPr>
            <a:endParaRPr lang="sl-SI" i="1" dirty="0">
              <a:solidFill>
                <a:srgbClr val="04617B"/>
              </a:solidFill>
            </a:endParaRPr>
          </a:p>
          <a:p>
            <a:pPr algn="r">
              <a:buNone/>
            </a:pPr>
            <a:endParaRPr lang="sl-SI" sz="1600" dirty="0">
              <a:solidFill>
                <a:srgbClr val="04617B"/>
              </a:solidFill>
            </a:endParaRPr>
          </a:p>
          <a:p>
            <a:pPr algn="r">
              <a:buNone/>
            </a:pPr>
            <a:r>
              <a:rPr lang="en-GB" sz="2000" dirty="0">
                <a:solidFill>
                  <a:srgbClr val="04617B"/>
                </a:solidFill>
              </a:rPr>
              <a:t>Aleš Šubic</a:t>
            </a:r>
            <a:endParaRPr lang="sl-SI" sz="2000" dirty="0">
              <a:solidFill>
                <a:srgbClr val="04617B"/>
              </a:solidFill>
            </a:endParaRPr>
          </a:p>
          <a:p>
            <a:pPr algn="r">
              <a:buNone/>
            </a:pPr>
            <a:r>
              <a:rPr lang="sl-SI" sz="2000" dirty="0">
                <a:solidFill>
                  <a:srgbClr val="04617B"/>
                </a:solidFill>
              </a:rPr>
              <a:t>Iniciativa za ureditev problematike javne razsvetljave</a:t>
            </a:r>
            <a:endParaRPr lang="en-GB" sz="2000" dirty="0">
              <a:solidFill>
                <a:srgbClr val="04617B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899593" y="1763291"/>
            <a:ext cx="76350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4000" b="1" dirty="0">
                <a:solidFill>
                  <a:srgbClr val="04617B"/>
                </a:solidFill>
                <a:latin typeface="Open Sans" pitchFamily="34" charset="0"/>
              </a:rPr>
              <a:t>Nujnost celovitega pristopa in ustreznih izhodišč</a:t>
            </a:r>
            <a:endParaRPr lang="en-GB" sz="4000" b="1" dirty="0">
              <a:solidFill>
                <a:srgbClr val="04617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262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8BA9679-44BC-422B-867F-818CFEB21A98}"/>
              </a:ext>
            </a:extLst>
          </p:cNvPr>
          <p:cNvSpPr/>
          <p:nvPr/>
        </p:nvSpPr>
        <p:spPr>
          <a:xfrm>
            <a:off x="-47241" y="-33032"/>
            <a:ext cx="9217024" cy="6912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7C24899-44B1-4A34-ABAC-219BD31225A7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6200000">
            <a:off x="-2079416" y="2898264"/>
            <a:ext cx="6768752" cy="917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4400" dirty="0">
                <a:solidFill>
                  <a:srgbClr val="FF9900"/>
                </a:solidFill>
              </a:rPr>
              <a:t>Kaj je </a:t>
            </a:r>
            <a:r>
              <a:rPr lang="hr-HR" sz="4400" dirty="0" err="1">
                <a:solidFill>
                  <a:srgbClr val="FF9900"/>
                </a:solidFill>
              </a:rPr>
              <a:t>tukaj</a:t>
            </a:r>
            <a:r>
              <a:rPr lang="hr-HR" sz="4400" dirty="0">
                <a:solidFill>
                  <a:srgbClr val="FF9900"/>
                </a:solidFill>
              </a:rPr>
              <a:t> </a:t>
            </a:r>
            <a:r>
              <a:rPr lang="hr-HR" sz="4400" dirty="0" err="1">
                <a:solidFill>
                  <a:srgbClr val="FF9900"/>
                </a:solidFill>
              </a:rPr>
              <a:t>sprejemljivo</a:t>
            </a:r>
            <a:r>
              <a:rPr lang="hr-HR" sz="4400" dirty="0">
                <a:solidFill>
                  <a:srgbClr val="FF9900"/>
                </a:solidFill>
              </a:rPr>
              <a:t>?</a:t>
            </a:r>
            <a:endParaRPr lang="hr-HR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F1D30-1535-47DD-AD41-6F35159E98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5750" y="837384"/>
            <a:ext cx="6912000" cy="5184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5D43CF-5AA1-4A08-A8F3-283F992CA7A5}"/>
              </a:ext>
            </a:extLst>
          </p:cNvPr>
          <p:cNvSpPr txBox="1">
            <a:spLocks/>
          </p:cNvSpPr>
          <p:nvPr/>
        </p:nvSpPr>
        <p:spPr>
          <a:xfrm rot="16200000">
            <a:off x="4401303" y="2898264"/>
            <a:ext cx="6768752" cy="9174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3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hr-HR" sz="4400" dirty="0">
                <a:solidFill>
                  <a:srgbClr val="FF9900"/>
                </a:solidFill>
              </a:rPr>
              <a:t>In kaj </a:t>
            </a:r>
            <a:r>
              <a:rPr lang="hr-HR" sz="4400" dirty="0" err="1">
                <a:solidFill>
                  <a:srgbClr val="FF9900"/>
                </a:solidFill>
              </a:rPr>
              <a:t>vsiljuje</a:t>
            </a:r>
            <a:r>
              <a:rPr lang="hr-HR" sz="4400" dirty="0">
                <a:solidFill>
                  <a:srgbClr val="FF9900"/>
                </a:solidFill>
              </a:rPr>
              <a:t> sistem?</a:t>
            </a:r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1620495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Autofit/>
          </a:bodyPr>
          <a:lstStyle/>
          <a:p>
            <a:r>
              <a:rPr lang="sl-SI" sz="3600" dirty="0"/>
              <a:t>Primer: Rudno v Selški dolini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Autofit/>
          </a:bodyPr>
          <a:lstStyle/>
          <a:p>
            <a:r>
              <a:rPr lang="sl-SI" sz="2000" dirty="0"/>
              <a:t>Stranska dolina na podeželju, 1 km dolga trasa, formalno večina izven naselja, dejansko gre za razpršeno naselje ob regionalni cesti III. reda</a:t>
            </a:r>
          </a:p>
          <a:p>
            <a:r>
              <a:rPr lang="sl-SI" sz="2000" dirty="0"/>
              <a:t>DRSI je projektiral osvetlitev v skladu s standardom EN 13201, projekt pa je glede na običajne projekte zelo racionaliziran</a:t>
            </a:r>
          </a:p>
          <a:p>
            <a:pPr lvl="1"/>
            <a:r>
              <a:rPr lang="sl-SI" sz="2000" dirty="0"/>
              <a:t>Samo pločnik, 5 m svetilke, spodaj samo 11 lx, P6, CCT 3000 K</a:t>
            </a:r>
          </a:p>
          <a:p>
            <a:pPr lvl="1"/>
            <a:r>
              <a:rPr lang="sl-SI" sz="2000" dirty="0"/>
              <a:t>Še vedno gre za hudo degradacijo prostora, linija 37 svetilk z razmikom 27 m ne sodi v ta prostor</a:t>
            </a:r>
          </a:p>
          <a:p>
            <a:pPr lvl="1"/>
            <a:r>
              <a:rPr lang="sl-SI" sz="2000" dirty="0"/>
              <a:t>Še vedno se proda enako število </a:t>
            </a:r>
            <a:r>
              <a:rPr lang="sl-SI" sz="2000" dirty="0" err="1"/>
              <a:t>svetlik</a:t>
            </a:r>
            <a:r>
              <a:rPr lang="sl-SI" sz="2000" dirty="0"/>
              <a:t>!</a:t>
            </a:r>
          </a:p>
          <a:p>
            <a:pPr lvl="1"/>
            <a:r>
              <a:rPr lang="sl-SI" sz="2000" dirty="0"/>
              <a:t>Pripombe, tudi krajinske arhitektke, da projekt krajinsko ni ustrezen, je DRSI zavrnil z mnenjem, da je po njihovem mnenju ustrezen !?</a:t>
            </a:r>
          </a:p>
          <a:p>
            <a:pPr lvl="1"/>
            <a:r>
              <a:rPr lang="sl-SI" sz="2000" dirty="0"/>
              <a:t>DRSI ni pripravljen postaviti orientacijske razsvetljave, ker bi to pomenilo odstopanje od standarda</a:t>
            </a:r>
          </a:p>
          <a:p>
            <a:r>
              <a:rPr lang="sl-SI" sz="2000" dirty="0"/>
              <a:t>Možnosti vpliva: prepoved osvetljevanja izven naselij, prostorska priporočila, priporočila DRSI za cestno r., sprememba standarda</a:t>
            </a:r>
            <a:endParaRPr lang="en-GB" sz="2000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59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8384" y="2852936"/>
            <a:ext cx="432048" cy="72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4AADC2-B4C5-4E64-AF1D-AA1ECB348C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214"/>
            <a:ext cx="9144000" cy="60960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F9DB727-FEA9-4468-AC38-A8F5D7E13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6165304"/>
            <a:ext cx="8928992" cy="91745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sl-SI" sz="4000" dirty="0">
                <a:solidFill>
                  <a:srgbClr val="FF9900"/>
                </a:solidFill>
              </a:rPr>
              <a:t>Je res treba/</a:t>
            </a:r>
            <a:r>
              <a:rPr lang="sl-SI" sz="4000" dirty="0">
                <a:solidFill>
                  <a:schemeClr val="bg1"/>
                </a:solidFill>
              </a:rPr>
              <a:t>se res sme </a:t>
            </a:r>
            <a:r>
              <a:rPr lang="sl-SI" sz="4000" dirty="0">
                <a:solidFill>
                  <a:srgbClr val="FF9900"/>
                </a:solidFill>
              </a:rPr>
              <a:t>osvetliti vsa naselja?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11720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5115546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5229200"/>
            <a:ext cx="8435280" cy="1440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sz="3000" dirty="0">
                <a:solidFill>
                  <a:srgbClr val="FF9900"/>
                </a:solidFill>
              </a:rPr>
              <a:t>Pred letom</a:t>
            </a:r>
            <a:r>
              <a:rPr lang="en-GB" sz="3000" dirty="0">
                <a:solidFill>
                  <a:srgbClr val="FF9900"/>
                </a:solidFill>
              </a:rPr>
              <a:t> </a:t>
            </a:r>
            <a:r>
              <a:rPr lang="en-GB" sz="3000" dirty="0">
                <a:solidFill>
                  <a:schemeClr val="bg1"/>
                </a:solidFill>
              </a:rPr>
              <a:t>2000:  &lt;10 </a:t>
            </a:r>
            <a:r>
              <a:rPr lang="sl-SI" sz="3000" dirty="0">
                <a:solidFill>
                  <a:schemeClr val="bg1"/>
                </a:solidFill>
              </a:rPr>
              <a:t>svetilk</a:t>
            </a:r>
            <a:r>
              <a:rPr lang="en-GB" sz="3000" dirty="0">
                <a:solidFill>
                  <a:schemeClr val="bg1"/>
                </a:solidFill>
              </a:rPr>
              <a:t>;</a:t>
            </a:r>
            <a:r>
              <a:rPr lang="en-GB" sz="3000" dirty="0">
                <a:solidFill>
                  <a:srgbClr val="FF9900"/>
                </a:solidFill>
              </a:rPr>
              <a:t> </a:t>
            </a:r>
            <a:r>
              <a:rPr lang="en-GB" sz="3900" dirty="0">
                <a:solidFill>
                  <a:srgbClr val="FF9900"/>
                </a:solidFill>
              </a:rPr>
              <a:t>     </a:t>
            </a:r>
            <a:endParaRPr lang="sl-SI" sz="3900" dirty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en-GB" sz="2600" dirty="0">
                <a:solidFill>
                  <a:schemeClr val="bg1"/>
                </a:solidFill>
              </a:rPr>
              <a:t>1</a:t>
            </a:r>
            <a:r>
              <a:rPr lang="sl-SI" sz="2600" dirty="0">
                <a:solidFill>
                  <a:schemeClr val="bg1"/>
                </a:solidFill>
              </a:rPr>
              <a:t>. stopnja</a:t>
            </a:r>
            <a:r>
              <a:rPr lang="en-GB" sz="2600" dirty="0">
                <a:solidFill>
                  <a:schemeClr val="bg1"/>
                </a:solidFill>
              </a:rPr>
              <a:t>: </a:t>
            </a:r>
            <a:r>
              <a:rPr lang="sl-SI" sz="2600" dirty="0">
                <a:solidFill>
                  <a:schemeClr val="bg1"/>
                </a:solidFill>
              </a:rPr>
              <a:t>VARNOST in deloma udobje</a:t>
            </a:r>
            <a:r>
              <a:rPr lang="en-GB" sz="2600" dirty="0">
                <a:solidFill>
                  <a:schemeClr val="bg1"/>
                </a:solidFill>
              </a:rPr>
              <a:t>;</a:t>
            </a:r>
            <a:r>
              <a:rPr lang="en-GB" sz="2600" dirty="0">
                <a:solidFill>
                  <a:srgbClr val="FF9900"/>
                </a:solidFill>
              </a:rPr>
              <a:t> </a:t>
            </a:r>
            <a:endParaRPr lang="sl-SI" sz="2600" dirty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sl-SI" sz="2600" dirty="0">
                <a:solidFill>
                  <a:srgbClr val="FF9900"/>
                </a:solidFill>
              </a:rPr>
              <a:t>glavna tri križišča in središče naselja</a:t>
            </a:r>
            <a:endParaRPr lang="en-GB" sz="2600" dirty="0">
              <a:solidFill>
                <a:srgbClr val="FF9900"/>
              </a:solidFill>
            </a:endParaRPr>
          </a:p>
          <a:p>
            <a:pPr marL="0" indent="0">
              <a:buNone/>
            </a:pPr>
            <a:endParaRPr lang="en-GB" sz="5700" dirty="0"/>
          </a:p>
        </p:txBody>
      </p:sp>
      <p:sp>
        <p:nvSpPr>
          <p:cNvPr id="30" name="Oval 4"/>
          <p:cNvSpPr/>
          <p:nvPr/>
        </p:nvSpPr>
        <p:spPr>
          <a:xfrm>
            <a:off x="4211976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1" name="Oval 5"/>
          <p:cNvSpPr/>
          <p:nvPr/>
        </p:nvSpPr>
        <p:spPr>
          <a:xfrm>
            <a:off x="3779912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Oval 6"/>
          <p:cNvSpPr/>
          <p:nvPr/>
        </p:nvSpPr>
        <p:spPr>
          <a:xfrm>
            <a:off x="4175968" y="227687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Oval 7"/>
          <p:cNvSpPr/>
          <p:nvPr/>
        </p:nvSpPr>
        <p:spPr>
          <a:xfrm>
            <a:off x="4788024" y="256490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Oval 8"/>
          <p:cNvSpPr/>
          <p:nvPr/>
        </p:nvSpPr>
        <p:spPr>
          <a:xfrm>
            <a:off x="4644008" y="245690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Oval 9"/>
          <p:cNvSpPr/>
          <p:nvPr/>
        </p:nvSpPr>
        <p:spPr>
          <a:xfrm>
            <a:off x="4427984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Oval 10"/>
          <p:cNvSpPr/>
          <p:nvPr/>
        </p:nvSpPr>
        <p:spPr>
          <a:xfrm>
            <a:off x="4211960" y="27893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7" name="Oval 11"/>
          <p:cNvSpPr/>
          <p:nvPr/>
        </p:nvSpPr>
        <p:spPr>
          <a:xfrm>
            <a:off x="4319984" y="270892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Oval 13"/>
          <p:cNvSpPr/>
          <p:nvPr/>
        </p:nvSpPr>
        <p:spPr>
          <a:xfrm>
            <a:off x="4319984" y="278092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1750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5115546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61343" y="5305646"/>
            <a:ext cx="8128198" cy="158417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l-SI" sz="5100" dirty="0">
                <a:solidFill>
                  <a:srgbClr val="FF9900"/>
                </a:solidFill>
              </a:rPr>
              <a:t>L</a:t>
            </a:r>
            <a:r>
              <a:rPr lang="en-GB" sz="5100" dirty="0">
                <a:solidFill>
                  <a:srgbClr val="FF9900"/>
                </a:solidFill>
              </a:rPr>
              <a:t>. </a:t>
            </a:r>
            <a:r>
              <a:rPr lang="en-GB" sz="5100" dirty="0">
                <a:solidFill>
                  <a:schemeClr val="bg1"/>
                </a:solidFill>
              </a:rPr>
              <a:t>202</a:t>
            </a:r>
            <a:r>
              <a:rPr lang="sl-SI" sz="5100" dirty="0">
                <a:solidFill>
                  <a:schemeClr val="bg1"/>
                </a:solidFill>
              </a:rPr>
              <a:t>0</a:t>
            </a:r>
            <a:r>
              <a:rPr lang="en-GB" sz="5100" dirty="0">
                <a:solidFill>
                  <a:schemeClr val="bg1"/>
                </a:solidFill>
              </a:rPr>
              <a:t>:  1</a:t>
            </a:r>
            <a:r>
              <a:rPr lang="sl-SI" sz="5100" dirty="0">
                <a:solidFill>
                  <a:schemeClr val="bg1"/>
                </a:solidFill>
              </a:rPr>
              <a:t>0</a:t>
            </a:r>
            <a:r>
              <a:rPr lang="en-GB" sz="5100" dirty="0">
                <a:solidFill>
                  <a:schemeClr val="bg1"/>
                </a:solidFill>
              </a:rPr>
              <a:t>5 </a:t>
            </a:r>
            <a:r>
              <a:rPr lang="sl-SI" sz="5100" dirty="0">
                <a:solidFill>
                  <a:schemeClr val="bg1"/>
                </a:solidFill>
              </a:rPr>
              <a:t>svetilk</a:t>
            </a:r>
            <a:r>
              <a:rPr lang="en-GB" sz="5100" dirty="0">
                <a:solidFill>
                  <a:schemeClr val="bg1"/>
                </a:solidFill>
              </a:rPr>
              <a:t>;</a:t>
            </a:r>
            <a:r>
              <a:rPr lang="en-GB" sz="5100" dirty="0">
                <a:solidFill>
                  <a:srgbClr val="FF9900"/>
                </a:solidFill>
              </a:rPr>
              <a:t>      </a:t>
            </a:r>
            <a:endParaRPr lang="sl-SI" sz="5100" dirty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en-GB" sz="4400" dirty="0">
                <a:solidFill>
                  <a:schemeClr val="bg1"/>
                </a:solidFill>
              </a:rPr>
              <a:t>2</a:t>
            </a:r>
            <a:r>
              <a:rPr lang="sl-SI" sz="4400" dirty="0">
                <a:solidFill>
                  <a:schemeClr val="bg1"/>
                </a:solidFill>
              </a:rPr>
              <a:t>. stopnja</a:t>
            </a:r>
            <a:r>
              <a:rPr lang="en-GB" sz="4400" dirty="0">
                <a:solidFill>
                  <a:schemeClr val="bg1"/>
                </a:solidFill>
              </a:rPr>
              <a:t>: </a:t>
            </a:r>
            <a:r>
              <a:rPr lang="sl-SI" sz="4400" dirty="0">
                <a:solidFill>
                  <a:schemeClr val="bg1"/>
                </a:solidFill>
              </a:rPr>
              <a:t>UDOBJE in deloma varnost</a:t>
            </a:r>
            <a:r>
              <a:rPr lang="en-GB" sz="4400" dirty="0">
                <a:solidFill>
                  <a:srgbClr val="FF9900"/>
                </a:solidFill>
              </a:rPr>
              <a:t>, </a:t>
            </a:r>
            <a:r>
              <a:rPr lang="sl-SI" sz="4400" dirty="0">
                <a:solidFill>
                  <a:srgbClr val="FF9900"/>
                </a:solidFill>
              </a:rPr>
              <a:t>kjer je to še smiselno</a:t>
            </a:r>
            <a:r>
              <a:rPr lang="en-GB" sz="4400" dirty="0">
                <a:solidFill>
                  <a:srgbClr val="FF9900"/>
                </a:solidFill>
              </a:rPr>
              <a:t>; </a:t>
            </a:r>
            <a:r>
              <a:rPr lang="sl-SI" sz="4400" dirty="0">
                <a:solidFill>
                  <a:srgbClr val="FF9900"/>
                </a:solidFill>
              </a:rPr>
              <a:t>večinoma pločniki in parkirišča na glavni osi</a:t>
            </a:r>
            <a:r>
              <a:rPr lang="en-GB" sz="4400" dirty="0">
                <a:solidFill>
                  <a:srgbClr val="FF9900"/>
                </a:solidFill>
              </a:rPr>
              <a:t>; </a:t>
            </a:r>
            <a:r>
              <a:rPr lang="sl-SI" sz="4400" dirty="0">
                <a:solidFill>
                  <a:srgbClr val="FF9900"/>
                </a:solidFill>
              </a:rPr>
              <a:t>močno pretirani projekti</a:t>
            </a:r>
            <a:endParaRPr lang="en-GB" sz="4400" dirty="0">
              <a:solidFill>
                <a:srgbClr val="FF9900"/>
              </a:solidFill>
            </a:endParaRPr>
          </a:p>
          <a:p>
            <a:pPr marL="0" indent="0">
              <a:buNone/>
            </a:pPr>
            <a:endParaRPr lang="en-GB" sz="5700" dirty="0"/>
          </a:p>
        </p:txBody>
      </p:sp>
      <p:sp>
        <p:nvSpPr>
          <p:cNvPr id="38" name="Freeform 2"/>
          <p:cNvSpPr/>
          <p:nvPr/>
        </p:nvSpPr>
        <p:spPr>
          <a:xfrm>
            <a:off x="3708130" y="1988840"/>
            <a:ext cx="143790" cy="195760"/>
          </a:xfrm>
          <a:custGeom>
            <a:avLst/>
            <a:gdLst>
              <a:gd name="connsiteX0" fmla="*/ 39622 w 39622"/>
              <a:gd name="connsiteY0" fmla="*/ 154547 h 154547"/>
              <a:gd name="connsiteX1" fmla="*/ 985 w 39622"/>
              <a:gd name="connsiteY1" fmla="*/ 115910 h 154547"/>
              <a:gd name="connsiteX2" fmla="*/ 13864 w 39622"/>
              <a:gd name="connsiteY2" fmla="*/ 25758 h 154547"/>
              <a:gd name="connsiteX3" fmla="*/ 39622 w 39622"/>
              <a:gd name="connsiteY3" fmla="*/ 0 h 154547"/>
              <a:gd name="connsiteX4" fmla="*/ 39622 w 39622"/>
              <a:gd name="connsiteY4" fmla="*/ 0 h 154547"/>
              <a:gd name="connsiteX0" fmla="*/ 39622 w 39622"/>
              <a:gd name="connsiteY0" fmla="*/ 218941 h 218941"/>
              <a:gd name="connsiteX1" fmla="*/ 985 w 39622"/>
              <a:gd name="connsiteY1" fmla="*/ 115910 h 218941"/>
              <a:gd name="connsiteX2" fmla="*/ 13864 w 39622"/>
              <a:gd name="connsiteY2" fmla="*/ 25758 h 218941"/>
              <a:gd name="connsiteX3" fmla="*/ 39622 w 39622"/>
              <a:gd name="connsiteY3" fmla="*/ 0 h 218941"/>
              <a:gd name="connsiteX4" fmla="*/ 39622 w 39622"/>
              <a:gd name="connsiteY4" fmla="*/ 0 h 218941"/>
              <a:gd name="connsiteX0" fmla="*/ 39622 w 39622"/>
              <a:gd name="connsiteY0" fmla="*/ 218941 h 218941"/>
              <a:gd name="connsiteX1" fmla="*/ 985 w 39622"/>
              <a:gd name="connsiteY1" fmla="*/ 115910 h 218941"/>
              <a:gd name="connsiteX2" fmla="*/ 13864 w 39622"/>
              <a:gd name="connsiteY2" fmla="*/ 25758 h 218941"/>
              <a:gd name="connsiteX3" fmla="*/ 39622 w 39622"/>
              <a:gd name="connsiteY3" fmla="*/ 0 h 218941"/>
              <a:gd name="connsiteX0" fmla="*/ 39622 w 39622"/>
              <a:gd name="connsiteY0" fmla="*/ 193183 h 193183"/>
              <a:gd name="connsiteX1" fmla="*/ 985 w 39622"/>
              <a:gd name="connsiteY1" fmla="*/ 90152 h 193183"/>
              <a:gd name="connsiteX2" fmla="*/ 13864 w 39622"/>
              <a:gd name="connsiteY2" fmla="*/ 0 h 19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622" h="193183">
                <a:moveTo>
                  <a:pt x="39622" y="193183"/>
                </a:moveTo>
                <a:cubicBezTo>
                  <a:pt x="22450" y="184597"/>
                  <a:pt x="5278" y="122349"/>
                  <a:pt x="985" y="90152"/>
                </a:cubicBezTo>
                <a:cubicBezTo>
                  <a:pt x="-3308" y="57955"/>
                  <a:pt x="7425" y="19318"/>
                  <a:pt x="13864" y="0"/>
                </a:cubicBez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9" name="Freeform 20"/>
          <p:cNvSpPr/>
          <p:nvPr/>
        </p:nvSpPr>
        <p:spPr>
          <a:xfrm>
            <a:off x="3923928" y="2204864"/>
            <a:ext cx="811369" cy="425002"/>
          </a:xfrm>
          <a:custGeom>
            <a:avLst/>
            <a:gdLst>
              <a:gd name="connsiteX0" fmla="*/ 0 w 811369"/>
              <a:gd name="connsiteY0" fmla="*/ 0 h 425002"/>
              <a:gd name="connsiteX1" fmla="*/ 283336 w 811369"/>
              <a:gd name="connsiteY1" fmla="*/ 77273 h 425002"/>
              <a:gd name="connsiteX2" fmla="*/ 489398 w 811369"/>
              <a:gd name="connsiteY2" fmla="*/ 180304 h 425002"/>
              <a:gd name="connsiteX3" fmla="*/ 656823 w 811369"/>
              <a:gd name="connsiteY3" fmla="*/ 360608 h 425002"/>
              <a:gd name="connsiteX4" fmla="*/ 811369 w 811369"/>
              <a:gd name="connsiteY4" fmla="*/ 425002 h 425002"/>
              <a:gd name="connsiteX5" fmla="*/ 811369 w 811369"/>
              <a:gd name="connsiteY5" fmla="*/ 425002 h 425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1369" h="425002">
                <a:moveTo>
                  <a:pt x="0" y="0"/>
                </a:moveTo>
                <a:cubicBezTo>
                  <a:pt x="100885" y="23611"/>
                  <a:pt x="201770" y="47222"/>
                  <a:pt x="283336" y="77273"/>
                </a:cubicBezTo>
                <a:cubicBezTo>
                  <a:pt x="364902" y="107324"/>
                  <a:pt x="427150" y="133082"/>
                  <a:pt x="489398" y="180304"/>
                </a:cubicBezTo>
                <a:cubicBezTo>
                  <a:pt x="551646" y="227526"/>
                  <a:pt x="603161" y="319825"/>
                  <a:pt x="656823" y="360608"/>
                </a:cubicBezTo>
                <a:cubicBezTo>
                  <a:pt x="710485" y="401391"/>
                  <a:pt x="811369" y="425002"/>
                  <a:pt x="811369" y="425002"/>
                </a:cubicBezTo>
                <a:lnTo>
                  <a:pt x="811369" y="425002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Freeform 23"/>
          <p:cNvSpPr/>
          <p:nvPr/>
        </p:nvSpPr>
        <p:spPr>
          <a:xfrm>
            <a:off x="4739425" y="2421228"/>
            <a:ext cx="1326524" cy="206062"/>
          </a:xfrm>
          <a:custGeom>
            <a:avLst/>
            <a:gdLst>
              <a:gd name="connsiteX0" fmla="*/ 0 w 1326524"/>
              <a:gd name="connsiteY0" fmla="*/ 206062 h 206062"/>
              <a:gd name="connsiteX1" fmla="*/ 347730 w 1326524"/>
              <a:gd name="connsiteY1" fmla="*/ 167426 h 206062"/>
              <a:gd name="connsiteX2" fmla="*/ 785612 w 1326524"/>
              <a:gd name="connsiteY2" fmla="*/ 128789 h 206062"/>
              <a:gd name="connsiteX3" fmla="*/ 1197736 w 1326524"/>
              <a:gd name="connsiteY3" fmla="*/ 38637 h 206062"/>
              <a:gd name="connsiteX4" fmla="*/ 1326524 w 1326524"/>
              <a:gd name="connsiteY4" fmla="*/ 0 h 206062"/>
              <a:gd name="connsiteX5" fmla="*/ 1326524 w 1326524"/>
              <a:gd name="connsiteY5" fmla="*/ 0 h 206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524" h="206062">
                <a:moveTo>
                  <a:pt x="0" y="206062"/>
                </a:moveTo>
                <a:lnTo>
                  <a:pt x="347730" y="167426"/>
                </a:lnTo>
                <a:cubicBezTo>
                  <a:pt x="478665" y="154547"/>
                  <a:pt x="643944" y="150254"/>
                  <a:pt x="785612" y="128789"/>
                </a:cubicBezTo>
                <a:cubicBezTo>
                  <a:pt x="927280" y="107324"/>
                  <a:pt x="1107584" y="60102"/>
                  <a:pt x="1197736" y="38637"/>
                </a:cubicBezTo>
                <a:cubicBezTo>
                  <a:pt x="1287888" y="17172"/>
                  <a:pt x="1326524" y="0"/>
                  <a:pt x="1326524" y="0"/>
                </a:cubicBezTo>
                <a:lnTo>
                  <a:pt x="1326524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2" name="Oval 4"/>
          <p:cNvSpPr/>
          <p:nvPr/>
        </p:nvSpPr>
        <p:spPr>
          <a:xfrm>
            <a:off x="4211976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3" name="Oval 5"/>
          <p:cNvSpPr/>
          <p:nvPr/>
        </p:nvSpPr>
        <p:spPr>
          <a:xfrm>
            <a:off x="3779912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4" name="Oval 6"/>
          <p:cNvSpPr/>
          <p:nvPr/>
        </p:nvSpPr>
        <p:spPr>
          <a:xfrm>
            <a:off x="4175968" y="227687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5" name="Oval 7"/>
          <p:cNvSpPr/>
          <p:nvPr/>
        </p:nvSpPr>
        <p:spPr>
          <a:xfrm>
            <a:off x="4788024" y="256490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6" name="Oval 8"/>
          <p:cNvSpPr/>
          <p:nvPr/>
        </p:nvSpPr>
        <p:spPr>
          <a:xfrm>
            <a:off x="4644008" y="245690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7" name="Oval 9"/>
          <p:cNvSpPr/>
          <p:nvPr/>
        </p:nvSpPr>
        <p:spPr>
          <a:xfrm>
            <a:off x="4427984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8" name="Oval 10"/>
          <p:cNvSpPr/>
          <p:nvPr/>
        </p:nvSpPr>
        <p:spPr>
          <a:xfrm>
            <a:off x="4211960" y="27893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9" name="Oval 11"/>
          <p:cNvSpPr/>
          <p:nvPr/>
        </p:nvSpPr>
        <p:spPr>
          <a:xfrm>
            <a:off x="4319984" y="270892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Oval 13"/>
          <p:cNvSpPr/>
          <p:nvPr/>
        </p:nvSpPr>
        <p:spPr>
          <a:xfrm>
            <a:off x="4319984" y="278092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Oval 7"/>
          <p:cNvSpPr/>
          <p:nvPr/>
        </p:nvSpPr>
        <p:spPr>
          <a:xfrm>
            <a:off x="3815928" y="209686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2" name="Oval 6"/>
          <p:cNvSpPr/>
          <p:nvPr/>
        </p:nvSpPr>
        <p:spPr>
          <a:xfrm>
            <a:off x="3563888" y="206084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Oval 6"/>
          <p:cNvSpPr/>
          <p:nvPr/>
        </p:nvSpPr>
        <p:spPr>
          <a:xfrm>
            <a:off x="3491880" y="191683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Oval 6"/>
          <p:cNvSpPr/>
          <p:nvPr/>
        </p:nvSpPr>
        <p:spPr>
          <a:xfrm>
            <a:off x="4536008" y="206084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Oval 6"/>
          <p:cNvSpPr/>
          <p:nvPr/>
        </p:nvSpPr>
        <p:spPr>
          <a:xfrm>
            <a:off x="4644008" y="206084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6" name="Oval 6"/>
          <p:cNvSpPr/>
          <p:nvPr/>
        </p:nvSpPr>
        <p:spPr>
          <a:xfrm>
            <a:off x="4572000" y="198884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7" name="Oval 6"/>
          <p:cNvSpPr/>
          <p:nvPr/>
        </p:nvSpPr>
        <p:spPr>
          <a:xfrm>
            <a:off x="4644008" y="198884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8" name="Oval 6"/>
          <p:cNvSpPr/>
          <p:nvPr/>
        </p:nvSpPr>
        <p:spPr>
          <a:xfrm>
            <a:off x="4716016" y="198884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9343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5115546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85775" y="5214342"/>
            <a:ext cx="8550722" cy="15841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l-SI" sz="3300" dirty="0">
                <a:solidFill>
                  <a:srgbClr val="FF9900"/>
                </a:solidFill>
              </a:rPr>
              <a:t>L.</a:t>
            </a:r>
            <a:r>
              <a:rPr lang="en-GB" sz="3300" dirty="0">
                <a:solidFill>
                  <a:srgbClr val="FF9900"/>
                </a:solidFill>
              </a:rPr>
              <a:t> </a:t>
            </a:r>
            <a:r>
              <a:rPr lang="en-GB" sz="3300" dirty="0">
                <a:solidFill>
                  <a:schemeClr val="bg1"/>
                </a:solidFill>
              </a:rPr>
              <a:t>2050:</a:t>
            </a:r>
            <a:r>
              <a:rPr lang="sl-SI" sz="3300" dirty="0">
                <a:solidFill>
                  <a:schemeClr val="bg1"/>
                </a:solidFill>
              </a:rPr>
              <a:t> </a:t>
            </a:r>
            <a:r>
              <a:rPr lang="en-GB" sz="3300" dirty="0">
                <a:solidFill>
                  <a:schemeClr val="bg1"/>
                </a:solidFill>
              </a:rPr>
              <a:t> 500 </a:t>
            </a:r>
            <a:r>
              <a:rPr lang="sl-SI" sz="3300" dirty="0">
                <a:solidFill>
                  <a:schemeClr val="bg1"/>
                </a:solidFill>
              </a:rPr>
              <a:t>svetilk</a:t>
            </a:r>
            <a:r>
              <a:rPr lang="en-GB" sz="3300" dirty="0">
                <a:solidFill>
                  <a:schemeClr val="bg1"/>
                </a:solidFill>
              </a:rPr>
              <a:t>;</a:t>
            </a:r>
            <a:r>
              <a:rPr lang="en-GB" sz="3300" dirty="0">
                <a:solidFill>
                  <a:srgbClr val="FF9900"/>
                </a:solidFill>
              </a:rPr>
              <a:t> </a:t>
            </a:r>
            <a:r>
              <a:rPr lang="en-GB" sz="3800" dirty="0">
                <a:solidFill>
                  <a:srgbClr val="FF9900"/>
                </a:solidFill>
              </a:rPr>
              <a:t>  </a:t>
            </a:r>
            <a:r>
              <a:rPr lang="en-GB" sz="4400" dirty="0">
                <a:solidFill>
                  <a:srgbClr val="FF9900"/>
                </a:solidFill>
              </a:rPr>
              <a:t>    </a:t>
            </a:r>
            <a:endParaRPr lang="sl-SI" sz="4400" dirty="0">
              <a:solidFill>
                <a:srgbClr val="FF990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3</a:t>
            </a:r>
            <a:r>
              <a:rPr lang="sl-SI" dirty="0">
                <a:solidFill>
                  <a:schemeClr val="bg1"/>
                </a:solidFill>
              </a:rPr>
              <a:t>. stopnja</a:t>
            </a:r>
            <a:r>
              <a:rPr lang="en-GB" dirty="0">
                <a:solidFill>
                  <a:schemeClr val="bg1"/>
                </a:solidFill>
              </a:rPr>
              <a:t>: E</a:t>
            </a:r>
            <a:r>
              <a:rPr lang="sl-SI" dirty="0">
                <a:solidFill>
                  <a:schemeClr val="bg1"/>
                </a:solidFill>
              </a:rPr>
              <a:t>KSTREMNO UDOBJE</a:t>
            </a:r>
            <a:r>
              <a:rPr lang="en-GB" dirty="0">
                <a:solidFill>
                  <a:srgbClr val="FF9900"/>
                </a:solidFill>
              </a:rPr>
              <a:t>, </a:t>
            </a:r>
            <a:r>
              <a:rPr lang="sl-SI" dirty="0">
                <a:solidFill>
                  <a:srgbClr val="FF9900"/>
                </a:solidFill>
              </a:rPr>
              <a:t>ki se spreobrača v svoje nasprotje</a:t>
            </a:r>
            <a:r>
              <a:rPr lang="en-GB" dirty="0">
                <a:solidFill>
                  <a:srgbClr val="FF9900"/>
                </a:solidFill>
              </a:rPr>
              <a:t>; total</a:t>
            </a:r>
            <a:r>
              <a:rPr lang="sl-SI" dirty="0">
                <a:solidFill>
                  <a:srgbClr val="FF9900"/>
                </a:solidFill>
              </a:rPr>
              <a:t>na osvetlitev vseh poti v vseh naseljih (in med njimi)</a:t>
            </a:r>
            <a:r>
              <a:rPr lang="en-GB" dirty="0">
                <a:solidFill>
                  <a:srgbClr val="FF9900"/>
                </a:solidFill>
              </a:rPr>
              <a:t>, </a:t>
            </a:r>
            <a:r>
              <a:rPr lang="sl-SI" dirty="0">
                <a:solidFill>
                  <a:srgbClr val="FF9900"/>
                </a:solidFill>
              </a:rPr>
              <a:t>zanemarljive potrebe</a:t>
            </a:r>
            <a:endParaRPr lang="en-GB" dirty="0">
              <a:solidFill>
                <a:srgbClr val="FF9900"/>
              </a:solidFill>
            </a:endParaRPr>
          </a:p>
          <a:p>
            <a:pPr marL="0" indent="0">
              <a:buNone/>
            </a:pPr>
            <a:endParaRPr lang="en-GB" sz="5700" dirty="0"/>
          </a:p>
        </p:txBody>
      </p:sp>
      <p:sp>
        <p:nvSpPr>
          <p:cNvPr id="63" name="Oval 16"/>
          <p:cNvSpPr/>
          <p:nvPr/>
        </p:nvSpPr>
        <p:spPr>
          <a:xfrm>
            <a:off x="4572000" y="2060856"/>
            <a:ext cx="72000" cy="720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4" name="Oval 17"/>
          <p:cNvSpPr/>
          <p:nvPr/>
        </p:nvSpPr>
        <p:spPr>
          <a:xfrm>
            <a:off x="4644008" y="2060848"/>
            <a:ext cx="72000" cy="720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Oval 18"/>
          <p:cNvSpPr/>
          <p:nvPr/>
        </p:nvSpPr>
        <p:spPr>
          <a:xfrm>
            <a:off x="4716016" y="1988840"/>
            <a:ext cx="72000" cy="720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6" name="Freeform 23"/>
          <p:cNvSpPr/>
          <p:nvPr/>
        </p:nvSpPr>
        <p:spPr>
          <a:xfrm>
            <a:off x="4404573" y="2421228"/>
            <a:ext cx="1661375" cy="296215"/>
          </a:xfrm>
          <a:custGeom>
            <a:avLst/>
            <a:gdLst>
              <a:gd name="connsiteX0" fmla="*/ 0 w 1326524"/>
              <a:gd name="connsiteY0" fmla="*/ 206062 h 206062"/>
              <a:gd name="connsiteX1" fmla="*/ 347730 w 1326524"/>
              <a:gd name="connsiteY1" fmla="*/ 167426 h 206062"/>
              <a:gd name="connsiteX2" fmla="*/ 785612 w 1326524"/>
              <a:gd name="connsiteY2" fmla="*/ 128789 h 206062"/>
              <a:gd name="connsiteX3" fmla="*/ 1197736 w 1326524"/>
              <a:gd name="connsiteY3" fmla="*/ 38637 h 206062"/>
              <a:gd name="connsiteX4" fmla="*/ 1326524 w 1326524"/>
              <a:gd name="connsiteY4" fmla="*/ 0 h 206062"/>
              <a:gd name="connsiteX5" fmla="*/ 1326524 w 1326524"/>
              <a:gd name="connsiteY5" fmla="*/ 0 h 206062"/>
              <a:gd name="connsiteX0" fmla="*/ 0 w 1661375"/>
              <a:gd name="connsiteY0" fmla="*/ 296215 h 296215"/>
              <a:gd name="connsiteX1" fmla="*/ 682581 w 1661375"/>
              <a:gd name="connsiteY1" fmla="*/ 167426 h 296215"/>
              <a:gd name="connsiteX2" fmla="*/ 1120463 w 1661375"/>
              <a:gd name="connsiteY2" fmla="*/ 128789 h 296215"/>
              <a:gd name="connsiteX3" fmla="*/ 1532587 w 1661375"/>
              <a:gd name="connsiteY3" fmla="*/ 38637 h 296215"/>
              <a:gd name="connsiteX4" fmla="*/ 1661375 w 1661375"/>
              <a:gd name="connsiteY4" fmla="*/ 0 h 296215"/>
              <a:gd name="connsiteX5" fmla="*/ 1661375 w 1661375"/>
              <a:gd name="connsiteY5" fmla="*/ 0 h 296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1375" h="296215">
                <a:moveTo>
                  <a:pt x="0" y="296215"/>
                </a:moveTo>
                <a:cubicBezTo>
                  <a:pt x="227527" y="253285"/>
                  <a:pt x="495837" y="195330"/>
                  <a:pt x="682581" y="167426"/>
                </a:cubicBezTo>
                <a:cubicBezTo>
                  <a:pt x="869325" y="139522"/>
                  <a:pt x="978795" y="150254"/>
                  <a:pt x="1120463" y="128789"/>
                </a:cubicBezTo>
                <a:cubicBezTo>
                  <a:pt x="1262131" y="107324"/>
                  <a:pt x="1442435" y="60102"/>
                  <a:pt x="1532587" y="38637"/>
                </a:cubicBezTo>
                <a:cubicBezTo>
                  <a:pt x="1622739" y="17172"/>
                  <a:pt x="1661375" y="0"/>
                  <a:pt x="1661375" y="0"/>
                </a:cubicBezTo>
                <a:lnTo>
                  <a:pt x="1661375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7" name="Freeform 24"/>
          <p:cNvSpPr/>
          <p:nvPr/>
        </p:nvSpPr>
        <p:spPr>
          <a:xfrm>
            <a:off x="2730321" y="2562896"/>
            <a:ext cx="1081825" cy="141667"/>
          </a:xfrm>
          <a:custGeom>
            <a:avLst/>
            <a:gdLst>
              <a:gd name="connsiteX0" fmla="*/ 1081825 w 1081825"/>
              <a:gd name="connsiteY0" fmla="*/ 141667 h 141667"/>
              <a:gd name="connsiteX1" fmla="*/ 0 w 1081825"/>
              <a:gd name="connsiteY1" fmla="*/ 0 h 141667"/>
              <a:gd name="connsiteX2" fmla="*/ 0 w 1081825"/>
              <a:gd name="connsiteY2" fmla="*/ 0 h 14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1825" h="141667">
                <a:moveTo>
                  <a:pt x="1081825" y="141667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8" name="Freeform 25"/>
          <p:cNvSpPr/>
          <p:nvPr/>
        </p:nvSpPr>
        <p:spPr>
          <a:xfrm>
            <a:off x="2601532" y="2756079"/>
            <a:ext cx="1287862" cy="1326524"/>
          </a:xfrm>
          <a:custGeom>
            <a:avLst/>
            <a:gdLst>
              <a:gd name="connsiteX0" fmla="*/ 1262130 w 1287862"/>
              <a:gd name="connsiteY0" fmla="*/ 0 h 1326524"/>
              <a:gd name="connsiteX1" fmla="*/ 1120462 w 1287862"/>
              <a:gd name="connsiteY1" fmla="*/ 321972 h 1326524"/>
              <a:gd name="connsiteX2" fmla="*/ 0 w 1287862"/>
              <a:gd name="connsiteY2" fmla="*/ 1326524 h 1326524"/>
              <a:gd name="connsiteX3" fmla="*/ 0 w 1287862"/>
              <a:gd name="connsiteY3" fmla="*/ 1326524 h 1326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7862" h="1326524">
                <a:moveTo>
                  <a:pt x="1262130" y="0"/>
                </a:moveTo>
                <a:cubicBezTo>
                  <a:pt x="1296473" y="50442"/>
                  <a:pt x="1330817" y="100885"/>
                  <a:pt x="1120462" y="321972"/>
                </a:cubicBezTo>
                <a:cubicBezTo>
                  <a:pt x="910107" y="543059"/>
                  <a:pt x="0" y="1326524"/>
                  <a:pt x="0" y="1326524"/>
                </a:cubicBezTo>
                <a:lnTo>
                  <a:pt x="0" y="1326524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9" name="Freeform 26"/>
          <p:cNvSpPr/>
          <p:nvPr/>
        </p:nvSpPr>
        <p:spPr>
          <a:xfrm>
            <a:off x="3400023" y="2446986"/>
            <a:ext cx="452976" cy="244699"/>
          </a:xfrm>
          <a:custGeom>
            <a:avLst/>
            <a:gdLst>
              <a:gd name="connsiteX0" fmla="*/ 450760 w 452976"/>
              <a:gd name="connsiteY0" fmla="*/ 244699 h 244699"/>
              <a:gd name="connsiteX1" fmla="*/ 399245 w 452976"/>
              <a:gd name="connsiteY1" fmla="*/ 180304 h 244699"/>
              <a:gd name="connsiteX2" fmla="*/ 90152 w 452976"/>
              <a:gd name="connsiteY2" fmla="*/ 77273 h 244699"/>
              <a:gd name="connsiteX3" fmla="*/ 0 w 452976"/>
              <a:gd name="connsiteY3" fmla="*/ 0 h 244699"/>
              <a:gd name="connsiteX4" fmla="*/ 0 w 452976"/>
              <a:gd name="connsiteY4" fmla="*/ 0 h 244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976" h="244699">
                <a:moveTo>
                  <a:pt x="450760" y="244699"/>
                </a:moveTo>
                <a:cubicBezTo>
                  <a:pt x="455053" y="226453"/>
                  <a:pt x="459346" y="208208"/>
                  <a:pt x="399245" y="180304"/>
                </a:cubicBezTo>
                <a:cubicBezTo>
                  <a:pt x="339144" y="152400"/>
                  <a:pt x="156693" y="107324"/>
                  <a:pt x="90152" y="77273"/>
                </a:cubicBezTo>
                <a:cubicBezTo>
                  <a:pt x="23611" y="47222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0" name="Freeform 27"/>
          <p:cNvSpPr/>
          <p:nvPr/>
        </p:nvSpPr>
        <p:spPr>
          <a:xfrm>
            <a:off x="2691685" y="2446986"/>
            <a:ext cx="566670" cy="93968"/>
          </a:xfrm>
          <a:custGeom>
            <a:avLst/>
            <a:gdLst>
              <a:gd name="connsiteX0" fmla="*/ 0 w 566670"/>
              <a:gd name="connsiteY0" fmla="*/ 90152 h 93968"/>
              <a:gd name="connsiteX1" fmla="*/ 77273 w 566670"/>
              <a:gd name="connsiteY1" fmla="*/ 90152 h 93968"/>
              <a:gd name="connsiteX2" fmla="*/ 347729 w 566670"/>
              <a:gd name="connsiteY2" fmla="*/ 90152 h 93968"/>
              <a:gd name="connsiteX3" fmla="*/ 502276 w 566670"/>
              <a:gd name="connsiteY3" fmla="*/ 90152 h 93968"/>
              <a:gd name="connsiteX4" fmla="*/ 360608 w 566670"/>
              <a:gd name="connsiteY4" fmla="*/ 38637 h 93968"/>
              <a:gd name="connsiteX5" fmla="*/ 566670 w 566670"/>
              <a:gd name="connsiteY5" fmla="*/ 0 h 93968"/>
              <a:gd name="connsiteX6" fmla="*/ 566670 w 566670"/>
              <a:gd name="connsiteY6" fmla="*/ 0 h 93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6670" h="93968">
                <a:moveTo>
                  <a:pt x="0" y="90152"/>
                </a:moveTo>
                <a:lnTo>
                  <a:pt x="77273" y="90152"/>
                </a:lnTo>
                <a:lnTo>
                  <a:pt x="347729" y="90152"/>
                </a:lnTo>
                <a:cubicBezTo>
                  <a:pt x="418563" y="90152"/>
                  <a:pt x="500130" y="98738"/>
                  <a:pt x="502276" y="90152"/>
                </a:cubicBezTo>
                <a:cubicBezTo>
                  <a:pt x="504422" y="81566"/>
                  <a:pt x="349876" y="53662"/>
                  <a:pt x="360608" y="38637"/>
                </a:cubicBezTo>
                <a:cubicBezTo>
                  <a:pt x="371340" y="23612"/>
                  <a:pt x="566670" y="0"/>
                  <a:pt x="566670" y="0"/>
                </a:cubicBezTo>
                <a:lnTo>
                  <a:pt x="56667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1" name="Freeform 28"/>
          <p:cNvSpPr/>
          <p:nvPr/>
        </p:nvSpPr>
        <p:spPr>
          <a:xfrm>
            <a:off x="2601532" y="2691685"/>
            <a:ext cx="798491" cy="193183"/>
          </a:xfrm>
          <a:custGeom>
            <a:avLst/>
            <a:gdLst>
              <a:gd name="connsiteX0" fmla="*/ 798491 w 798491"/>
              <a:gd name="connsiteY0" fmla="*/ 0 h 193183"/>
              <a:gd name="connsiteX1" fmla="*/ 682581 w 798491"/>
              <a:gd name="connsiteY1" fmla="*/ 64394 h 193183"/>
              <a:gd name="connsiteX2" fmla="*/ 425003 w 798491"/>
              <a:gd name="connsiteY2" fmla="*/ 77273 h 193183"/>
              <a:gd name="connsiteX3" fmla="*/ 193183 w 798491"/>
              <a:gd name="connsiteY3" fmla="*/ 77273 h 193183"/>
              <a:gd name="connsiteX4" fmla="*/ 0 w 798491"/>
              <a:gd name="connsiteY4" fmla="*/ 193183 h 193183"/>
              <a:gd name="connsiteX5" fmla="*/ 0 w 798491"/>
              <a:gd name="connsiteY5" fmla="*/ 193183 h 19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8491" h="193183">
                <a:moveTo>
                  <a:pt x="798491" y="0"/>
                </a:moveTo>
                <a:cubicBezTo>
                  <a:pt x="771660" y="25757"/>
                  <a:pt x="744829" y="51515"/>
                  <a:pt x="682581" y="64394"/>
                </a:cubicBezTo>
                <a:cubicBezTo>
                  <a:pt x="620333" y="77273"/>
                  <a:pt x="506569" y="75127"/>
                  <a:pt x="425003" y="77273"/>
                </a:cubicBezTo>
                <a:cubicBezTo>
                  <a:pt x="343437" y="79419"/>
                  <a:pt x="264017" y="57955"/>
                  <a:pt x="193183" y="77273"/>
                </a:cubicBezTo>
                <a:cubicBezTo>
                  <a:pt x="122349" y="96591"/>
                  <a:pt x="0" y="193183"/>
                  <a:pt x="0" y="193183"/>
                </a:cubicBezTo>
                <a:lnTo>
                  <a:pt x="0" y="193183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2" name="Freeform 29"/>
          <p:cNvSpPr/>
          <p:nvPr/>
        </p:nvSpPr>
        <p:spPr>
          <a:xfrm>
            <a:off x="1687132" y="2550017"/>
            <a:ext cx="965916" cy="399245"/>
          </a:xfrm>
          <a:custGeom>
            <a:avLst/>
            <a:gdLst>
              <a:gd name="connsiteX0" fmla="*/ 965916 w 965916"/>
              <a:gd name="connsiteY0" fmla="*/ 0 h 399245"/>
              <a:gd name="connsiteX1" fmla="*/ 759854 w 965916"/>
              <a:gd name="connsiteY1" fmla="*/ 128789 h 399245"/>
              <a:gd name="connsiteX2" fmla="*/ 412124 w 965916"/>
              <a:gd name="connsiteY2" fmla="*/ 244698 h 399245"/>
              <a:gd name="connsiteX3" fmla="*/ 0 w 965916"/>
              <a:gd name="connsiteY3" fmla="*/ 399245 h 399245"/>
              <a:gd name="connsiteX4" fmla="*/ 0 w 965916"/>
              <a:gd name="connsiteY4" fmla="*/ 399245 h 3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5916" h="399245">
                <a:moveTo>
                  <a:pt x="965916" y="0"/>
                </a:moveTo>
                <a:cubicBezTo>
                  <a:pt x="909034" y="44003"/>
                  <a:pt x="852153" y="88006"/>
                  <a:pt x="759854" y="128789"/>
                </a:cubicBezTo>
                <a:cubicBezTo>
                  <a:pt x="667555" y="169572"/>
                  <a:pt x="538766" y="199622"/>
                  <a:pt x="412124" y="244698"/>
                </a:cubicBezTo>
                <a:cubicBezTo>
                  <a:pt x="285482" y="289774"/>
                  <a:pt x="0" y="399245"/>
                  <a:pt x="0" y="399245"/>
                </a:cubicBezTo>
                <a:lnTo>
                  <a:pt x="0" y="399245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3" name="Freeform 30"/>
          <p:cNvSpPr/>
          <p:nvPr/>
        </p:nvSpPr>
        <p:spPr>
          <a:xfrm>
            <a:off x="1738648" y="2678806"/>
            <a:ext cx="463639" cy="270456"/>
          </a:xfrm>
          <a:custGeom>
            <a:avLst/>
            <a:gdLst>
              <a:gd name="connsiteX0" fmla="*/ 0 w 463639"/>
              <a:gd name="connsiteY0" fmla="*/ 270456 h 270456"/>
              <a:gd name="connsiteX1" fmla="*/ 180304 w 463639"/>
              <a:gd name="connsiteY1" fmla="*/ 128788 h 270456"/>
              <a:gd name="connsiteX2" fmla="*/ 463639 w 463639"/>
              <a:gd name="connsiteY2" fmla="*/ 0 h 270456"/>
              <a:gd name="connsiteX3" fmla="*/ 463639 w 463639"/>
              <a:gd name="connsiteY3" fmla="*/ 0 h 27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39" h="270456">
                <a:moveTo>
                  <a:pt x="0" y="270456"/>
                </a:moveTo>
                <a:cubicBezTo>
                  <a:pt x="51515" y="222160"/>
                  <a:pt x="103031" y="173864"/>
                  <a:pt x="180304" y="128788"/>
                </a:cubicBezTo>
                <a:cubicBezTo>
                  <a:pt x="257577" y="83712"/>
                  <a:pt x="463639" y="0"/>
                  <a:pt x="463639" y="0"/>
                </a:cubicBezTo>
                <a:lnTo>
                  <a:pt x="463639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4" name="Freeform 31"/>
          <p:cNvSpPr/>
          <p:nvPr/>
        </p:nvSpPr>
        <p:spPr>
          <a:xfrm>
            <a:off x="1804264" y="2626381"/>
            <a:ext cx="103440" cy="154547"/>
          </a:xfrm>
          <a:custGeom>
            <a:avLst/>
            <a:gdLst>
              <a:gd name="connsiteX0" fmla="*/ 90194 w 90194"/>
              <a:gd name="connsiteY0" fmla="*/ 154547 h 154547"/>
              <a:gd name="connsiteX1" fmla="*/ 42 w 90194"/>
              <a:gd name="connsiteY1" fmla="*/ 51516 h 154547"/>
              <a:gd name="connsiteX2" fmla="*/ 77316 w 90194"/>
              <a:gd name="connsiteY2" fmla="*/ 0 h 154547"/>
              <a:gd name="connsiteX3" fmla="*/ 77316 w 90194"/>
              <a:gd name="connsiteY3" fmla="*/ 0 h 154547"/>
              <a:gd name="connsiteX0" fmla="*/ 103440 w 103440"/>
              <a:gd name="connsiteY0" fmla="*/ 154547 h 154547"/>
              <a:gd name="connsiteX1" fmla="*/ 36 w 103440"/>
              <a:gd name="connsiteY1" fmla="*/ 91273 h 154547"/>
              <a:gd name="connsiteX2" fmla="*/ 90562 w 103440"/>
              <a:gd name="connsiteY2" fmla="*/ 0 h 154547"/>
              <a:gd name="connsiteX3" fmla="*/ 90562 w 103440"/>
              <a:gd name="connsiteY3" fmla="*/ 0 h 154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440" h="154547">
                <a:moveTo>
                  <a:pt x="103440" y="154547"/>
                </a:moveTo>
                <a:cubicBezTo>
                  <a:pt x="59437" y="115910"/>
                  <a:pt x="2182" y="117031"/>
                  <a:pt x="36" y="91273"/>
                </a:cubicBezTo>
                <a:cubicBezTo>
                  <a:pt x="-2110" y="65515"/>
                  <a:pt x="90562" y="0"/>
                  <a:pt x="90562" y="0"/>
                </a:cubicBezTo>
                <a:lnTo>
                  <a:pt x="90562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5" name="Freeform 32"/>
          <p:cNvSpPr/>
          <p:nvPr/>
        </p:nvSpPr>
        <p:spPr>
          <a:xfrm>
            <a:off x="515155" y="2356834"/>
            <a:ext cx="1210614" cy="605307"/>
          </a:xfrm>
          <a:custGeom>
            <a:avLst/>
            <a:gdLst>
              <a:gd name="connsiteX0" fmla="*/ 1210614 w 1210614"/>
              <a:gd name="connsiteY0" fmla="*/ 605307 h 605307"/>
              <a:gd name="connsiteX1" fmla="*/ 914400 w 1210614"/>
              <a:gd name="connsiteY1" fmla="*/ 373487 h 605307"/>
              <a:gd name="connsiteX2" fmla="*/ 540913 w 1210614"/>
              <a:gd name="connsiteY2" fmla="*/ 180304 h 605307"/>
              <a:gd name="connsiteX3" fmla="*/ 231820 w 1210614"/>
              <a:gd name="connsiteY3" fmla="*/ 51515 h 605307"/>
              <a:gd name="connsiteX4" fmla="*/ 0 w 1210614"/>
              <a:gd name="connsiteY4" fmla="*/ 0 h 605307"/>
              <a:gd name="connsiteX5" fmla="*/ 0 w 1210614"/>
              <a:gd name="connsiteY5" fmla="*/ 0 h 605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0614" h="605307">
                <a:moveTo>
                  <a:pt x="1210614" y="605307"/>
                </a:moveTo>
                <a:cubicBezTo>
                  <a:pt x="1118315" y="524814"/>
                  <a:pt x="1026017" y="444321"/>
                  <a:pt x="914400" y="373487"/>
                </a:cubicBezTo>
                <a:cubicBezTo>
                  <a:pt x="802783" y="302653"/>
                  <a:pt x="654676" y="233966"/>
                  <a:pt x="540913" y="180304"/>
                </a:cubicBezTo>
                <a:cubicBezTo>
                  <a:pt x="427150" y="126642"/>
                  <a:pt x="321972" y="81566"/>
                  <a:pt x="231820" y="51515"/>
                </a:cubicBezTo>
                <a:cubicBezTo>
                  <a:pt x="141668" y="21464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6" name="Freeform 33"/>
          <p:cNvSpPr/>
          <p:nvPr/>
        </p:nvSpPr>
        <p:spPr>
          <a:xfrm>
            <a:off x="1300766" y="2573748"/>
            <a:ext cx="566671" cy="66421"/>
          </a:xfrm>
          <a:custGeom>
            <a:avLst/>
            <a:gdLst>
              <a:gd name="connsiteX0" fmla="*/ 0 w 566671"/>
              <a:gd name="connsiteY0" fmla="*/ 66421 h 66421"/>
              <a:gd name="connsiteX1" fmla="*/ 399245 w 566671"/>
              <a:gd name="connsiteY1" fmla="*/ 2027 h 66421"/>
              <a:gd name="connsiteX2" fmla="*/ 566671 w 566671"/>
              <a:gd name="connsiteY2" fmla="*/ 14906 h 66421"/>
              <a:gd name="connsiteX3" fmla="*/ 566671 w 566671"/>
              <a:gd name="connsiteY3" fmla="*/ 14906 h 66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671" h="66421">
                <a:moveTo>
                  <a:pt x="0" y="66421"/>
                </a:moveTo>
                <a:cubicBezTo>
                  <a:pt x="152400" y="38517"/>
                  <a:pt x="304800" y="10613"/>
                  <a:pt x="399245" y="2027"/>
                </a:cubicBezTo>
                <a:cubicBezTo>
                  <a:pt x="493690" y="-6559"/>
                  <a:pt x="566671" y="14906"/>
                  <a:pt x="566671" y="14906"/>
                </a:cubicBezTo>
                <a:lnTo>
                  <a:pt x="566671" y="14906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7" name="Freeform 34"/>
          <p:cNvSpPr/>
          <p:nvPr/>
        </p:nvSpPr>
        <p:spPr>
          <a:xfrm>
            <a:off x="1687638" y="2962141"/>
            <a:ext cx="888138" cy="1159098"/>
          </a:xfrm>
          <a:custGeom>
            <a:avLst/>
            <a:gdLst>
              <a:gd name="connsiteX0" fmla="*/ 141667 w 1017431"/>
              <a:gd name="connsiteY0" fmla="*/ 0 h 1159098"/>
              <a:gd name="connsiteX1" fmla="*/ 0 w 1017431"/>
              <a:gd name="connsiteY1" fmla="*/ 64394 h 1159098"/>
              <a:gd name="connsiteX2" fmla="*/ 141667 w 1017431"/>
              <a:gd name="connsiteY2" fmla="*/ 141667 h 1159098"/>
              <a:gd name="connsiteX3" fmla="*/ 283335 w 1017431"/>
              <a:gd name="connsiteY3" fmla="*/ 257577 h 1159098"/>
              <a:gd name="connsiteX4" fmla="*/ 708338 w 1017431"/>
              <a:gd name="connsiteY4" fmla="*/ 785611 h 1159098"/>
              <a:gd name="connsiteX5" fmla="*/ 1017431 w 1017431"/>
              <a:gd name="connsiteY5" fmla="*/ 1159098 h 1159098"/>
              <a:gd name="connsiteX6" fmla="*/ 1017431 w 1017431"/>
              <a:gd name="connsiteY6" fmla="*/ 1159098 h 1159098"/>
              <a:gd name="connsiteX0" fmla="*/ 11594 w 887358"/>
              <a:gd name="connsiteY0" fmla="*/ 0 h 1159098"/>
              <a:gd name="connsiteX1" fmla="*/ 217656 w 887358"/>
              <a:gd name="connsiteY1" fmla="*/ 90152 h 1159098"/>
              <a:gd name="connsiteX2" fmla="*/ 11594 w 887358"/>
              <a:gd name="connsiteY2" fmla="*/ 141667 h 1159098"/>
              <a:gd name="connsiteX3" fmla="*/ 153262 w 887358"/>
              <a:gd name="connsiteY3" fmla="*/ 257577 h 1159098"/>
              <a:gd name="connsiteX4" fmla="*/ 578265 w 887358"/>
              <a:gd name="connsiteY4" fmla="*/ 785611 h 1159098"/>
              <a:gd name="connsiteX5" fmla="*/ 887358 w 887358"/>
              <a:gd name="connsiteY5" fmla="*/ 1159098 h 1159098"/>
              <a:gd name="connsiteX6" fmla="*/ 887358 w 887358"/>
              <a:gd name="connsiteY6" fmla="*/ 1159098 h 1159098"/>
              <a:gd name="connsiteX0" fmla="*/ 12374 w 888138"/>
              <a:gd name="connsiteY0" fmla="*/ 0 h 1159098"/>
              <a:gd name="connsiteX1" fmla="*/ 218436 w 888138"/>
              <a:gd name="connsiteY1" fmla="*/ 90152 h 1159098"/>
              <a:gd name="connsiteX2" fmla="*/ 141163 w 888138"/>
              <a:gd name="connsiteY2" fmla="*/ 141667 h 1159098"/>
              <a:gd name="connsiteX3" fmla="*/ 154042 w 888138"/>
              <a:gd name="connsiteY3" fmla="*/ 257577 h 1159098"/>
              <a:gd name="connsiteX4" fmla="*/ 579045 w 888138"/>
              <a:gd name="connsiteY4" fmla="*/ 785611 h 1159098"/>
              <a:gd name="connsiteX5" fmla="*/ 888138 w 888138"/>
              <a:gd name="connsiteY5" fmla="*/ 1159098 h 1159098"/>
              <a:gd name="connsiteX6" fmla="*/ 888138 w 888138"/>
              <a:gd name="connsiteY6" fmla="*/ 1159098 h 115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138" h="1159098">
                <a:moveTo>
                  <a:pt x="12374" y="0"/>
                </a:moveTo>
                <a:cubicBezTo>
                  <a:pt x="-58460" y="20391"/>
                  <a:pt x="196971" y="66541"/>
                  <a:pt x="218436" y="90152"/>
                </a:cubicBezTo>
                <a:cubicBezTo>
                  <a:pt x="239901" y="113763"/>
                  <a:pt x="151895" y="113763"/>
                  <a:pt x="141163" y="141667"/>
                </a:cubicBezTo>
                <a:cubicBezTo>
                  <a:pt x="130431" y="169571"/>
                  <a:pt x="81062" y="150253"/>
                  <a:pt x="154042" y="257577"/>
                </a:cubicBezTo>
                <a:cubicBezTo>
                  <a:pt x="227022" y="364901"/>
                  <a:pt x="456696" y="635358"/>
                  <a:pt x="579045" y="785611"/>
                </a:cubicBezTo>
                <a:cubicBezTo>
                  <a:pt x="701394" y="935864"/>
                  <a:pt x="888138" y="1159098"/>
                  <a:pt x="888138" y="1159098"/>
                </a:cubicBezTo>
                <a:lnTo>
                  <a:pt x="888138" y="1159098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8" name="Freeform 35"/>
          <p:cNvSpPr/>
          <p:nvPr/>
        </p:nvSpPr>
        <p:spPr>
          <a:xfrm>
            <a:off x="888642" y="2704563"/>
            <a:ext cx="888643" cy="425003"/>
          </a:xfrm>
          <a:custGeom>
            <a:avLst/>
            <a:gdLst>
              <a:gd name="connsiteX0" fmla="*/ 888643 w 888643"/>
              <a:gd name="connsiteY0" fmla="*/ 425003 h 425003"/>
              <a:gd name="connsiteX1" fmla="*/ 643944 w 888643"/>
              <a:gd name="connsiteY1" fmla="*/ 296214 h 425003"/>
              <a:gd name="connsiteX2" fmla="*/ 347730 w 888643"/>
              <a:gd name="connsiteY2" fmla="*/ 193183 h 425003"/>
              <a:gd name="connsiteX3" fmla="*/ 0 w 888643"/>
              <a:gd name="connsiteY3" fmla="*/ 0 h 425003"/>
              <a:gd name="connsiteX4" fmla="*/ 0 w 888643"/>
              <a:gd name="connsiteY4" fmla="*/ 0 h 42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8643" h="425003">
                <a:moveTo>
                  <a:pt x="888643" y="425003"/>
                </a:moveTo>
                <a:cubicBezTo>
                  <a:pt x="811369" y="379927"/>
                  <a:pt x="734096" y="334851"/>
                  <a:pt x="643944" y="296214"/>
                </a:cubicBezTo>
                <a:cubicBezTo>
                  <a:pt x="553792" y="257577"/>
                  <a:pt x="455054" y="242552"/>
                  <a:pt x="347730" y="193183"/>
                </a:cubicBezTo>
                <a:cubicBezTo>
                  <a:pt x="240406" y="143814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9" name="Freeform 36"/>
          <p:cNvSpPr/>
          <p:nvPr/>
        </p:nvSpPr>
        <p:spPr>
          <a:xfrm>
            <a:off x="25758" y="3747752"/>
            <a:ext cx="2550017" cy="360609"/>
          </a:xfrm>
          <a:custGeom>
            <a:avLst/>
            <a:gdLst>
              <a:gd name="connsiteX0" fmla="*/ 2550017 w 2550017"/>
              <a:gd name="connsiteY0" fmla="*/ 360609 h 360609"/>
              <a:gd name="connsiteX1" fmla="*/ 1558343 w 2550017"/>
              <a:gd name="connsiteY1" fmla="*/ 180304 h 360609"/>
              <a:gd name="connsiteX2" fmla="*/ 721217 w 2550017"/>
              <a:gd name="connsiteY2" fmla="*/ 51516 h 360609"/>
              <a:gd name="connsiteX3" fmla="*/ 0 w 2550017"/>
              <a:gd name="connsiteY3" fmla="*/ 0 h 360609"/>
              <a:gd name="connsiteX4" fmla="*/ 0 w 2550017"/>
              <a:gd name="connsiteY4" fmla="*/ 0 h 3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017" h="360609">
                <a:moveTo>
                  <a:pt x="2550017" y="360609"/>
                </a:moveTo>
                <a:lnTo>
                  <a:pt x="1558343" y="180304"/>
                </a:lnTo>
                <a:cubicBezTo>
                  <a:pt x="1253543" y="128788"/>
                  <a:pt x="980941" y="81567"/>
                  <a:pt x="721217" y="51516"/>
                </a:cubicBezTo>
                <a:cubicBezTo>
                  <a:pt x="461493" y="21465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0" name="Freeform 37"/>
          <p:cNvSpPr/>
          <p:nvPr/>
        </p:nvSpPr>
        <p:spPr>
          <a:xfrm>
            <a:off x="4881093" y="2678806"/>
            <a:ext cx="4250028" cy="1287887"/>
          </a:xfrm>
          <a:custGeom>
            <a:avLst/>
            <a:gdLst>
              <a:gd name="connsiteX0" fmla="*/ 0 w 4250028"/>
              <a:gd name="connsiteY0" fmla="*/ 0 h 1287887"/>
              <a:gd name="connsiteX1" fmla="*/ 321972 w 4250028"/>
              <a:gd name="connsiteY1" fmla="*/ 360608 h 1287887"/>
              <a:gd name="connsiteX2" fmla="*/ 875763 w 4250028"/>
              <a:gd name="connsiteY2" fmla="*/ 618186 h 1287887"/>
              <a:gd name="connsiteX3" fmla="*/ 1674253 w 4250028"/>
              <a:gd name="connsiteY3" fmla="*/ 837126 h 1287887"/>
              <a:gd name="connsiteX4" fmla="*/ 2575775 w 4250028"/>
              <a:gd name="connsiteY4" fmla="*/ 1056067 h 1287887"/>
              <a:gd name="connsiteX5" fmla="*/ 3322749 w 4250028"/>
              <a:gd name="connsiteY5" fmla="*/ 1197735 h 1287887"/>
              <a:gd name="connsiteX6" fmla="*/ 4250028 w 4250028"/>
              <a:gd name="connsiteY6" fmla="*/ 1287887 h 1287887"/>
              <a:gd name="connsiteX7" fmla="*/ 4250028 w 4250028"/>
              <a:gd name="connsiteY7" fmla="*/ 1287887 h 1287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50028" h="1287887">
                <a:moveTo>
                  <a:pt x="0" y="0"/>
                </a:moveTo>
                <a:cubicBezTo>
                  <a:pt x="88006" y="128788"/>
                  <a:pt x="176012" y="257577"/>
                  <a:pt x="321972" y="360608"/>
                </a:cubicBezTo>
                <a:cubicBezTo>
                  <a:pt x="467933" y="463639"/>
                  <a:pt x="650383" y="538766"/>
                  <a:pt x="875763" y="618186"/>
                </a:cubicBezTo>
                <a:cubicBezTo>
                  <a:pt x="1101143" y="697606"/>
                  <a:pt x="1390918" y="764146"/>
                  <a:pt x="1674253" y="837126"/>
                </a:cubicBezTo>
                <a:cubicBezTo>
                  <a:pt x="1957588" y="910106"/>
                  <a:pt x="2301026" y="995966"/>
                  <a:pt x="2575775" y="1056067"/>
                </a:cubicBezTo>
                <a:cubicBezTo>
                  <a:pt x="2850524" y="1116168"/>
                  <a:pt x="3043707" y="1159098"/>
                  <a:pt x="3322749" y="1197735"/>
                </a:cubicBezTo>
                <a:cubicBezTo>
                  <a:pt x="3601791" y="1236372"/>
                  <a:pt x="4250028" y="1287887"/>
                  <a:pt x="4250028" y="1287887"/>
                </a:cubicBezTo>
                <a:lnTo>
                  <a:pt x="4250028" y="1287887"/>
                </a:lnTo>
              </a:path>
            </a:pathLst>
          </a:custGeom>
          <a:noFill/>
          <a:ln w="38100">
            <a:solidFill>
              <a:srgbClr val="FF99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1" name="Freeform 38"/>
          <p:cNvSpPr/>
          <p:nvPr/>
        </p:nvSpPr>
        <p:spPr>
          <a:xfrm>
            <a:off x="3902299" y="2743200"/>
            <a:ext cx="321971" cy="12879"/>
          </a:xfrm>
          <a:custGeom>
            <a:avLst/>
            <a:gdLst>
              <a:gd name="connsiteX0" fmla="*/ 0 w 321971"/>
              <a:gd name="connsiteY0" fmla="*/ 12879 h 12879"/>
              <a:gd name="connsiteX1" fmla="*/ 321971 w 321971"/>
              <a:gd name="connsiteY1" fmla="*/ 0 h 12879"/>
              <a:gd name="connsiteX2" fmla="*/ 321971 w 321971"/>
              <a:gd name="connsiteY2" fmla="*/ 0 h 12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1971" h="12879">
                <a:moveTo>
                  <a:pt x="0" y="12879"/>
                </a:moveTo>
                <a:lnTo>
                  <a:pt x="321971" y="0"/>
                </a:lnTo>
                <a:lnTo>
                  <a:pt x="321971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2" name="Freeform 39"/>
          <p:cNvSpPr/>
          <p:nvPr/>
        </p:nvSpPr>
        <p:spPr>
          <a:xfrm>
            <a:off x="6078828" y="2137893"/>
            <a:ext cx="1094704" cy="283335"/>
          </a:xfrm>
          <a:custGeom>
            <a:avLst/>
            <a:gdLst>
              <a:gd name="connsiteX0" fmla="*/ 0 w 1094704"/>
              <a:gd name="connsiteY0" fmla="*/ 283335 h 283335"/>
              <a:gd name="connsiteX1" fmla="*/ 566671 w 1094704"/>
              <a:gd name="connsiteY1" fmla="*/ 154546 h 283335"/>
              <a:gd name="connsiteX2" fmla="*/ 1094704 w 1094704"/>
              <a:gd name="connsiteY2" fmla="*/ 0 h 283335"/>
              <a:gd name="connsiteX3" fmla="*/ 1094704 w 1094704"/>
              <a:gd name="connsiteY3" fmla="*/ 0 h 28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4704" h="283335">
                <a:moveTo>
                  <a:pt x="0" y="283335"/>
                </a:moveTo>
                <a:cubicBezTo>
                  <a:pt x="192110" y="242551"/>
                  <a:pt x="384221" y="201768"/>
                  <a:pt x="566671" y="154546"/>
                </a:cubicBezTo>
                <a:cubicBezTo>
                  <a:pt x="749121" y="107324"/>
                  <a:pt x="1094704" y="0"/>
                  <a:pt x="1094704" y="0"/>
                </a:cubicBezTo>
                <a:lnTo>
                  <a:pt x="1094704" y="0"/>
                </a:lnTo>
              </a:path>
            </a:pathLst>
          </a:custGeom>
          <a:noFill/>
          <a:ln w="38100">
            <a:solidFill>
              <a:srgbClr val="FF99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3" name="Freeform 40"/>
          <p:cNvSpPr/>
          <p:nvPr/>
        </p:nvSpPr>
        <p:spPr>
          <a:xfrm>
            <a:off x="3928056" y="2099256"/>
            <a:ext cx="347730" cy="51516"/>
          </a:xfrm>
          <a:custGeom>
            <a:avLst/>
            <a:gdLst>
              <a:gd name="connsiteX0" fmla="*/ 0 w 347730"/>
              <a:gd name="connsiteY0" fmla="*/ 51516 h 51516"/>
              <a:gd name="connsiteX1" fmla="*/ 347730 w 347730"/>
              <a:gd name="connsiteY1" fmla="*/ 0 h 51516"/>
              <a:gd name="connsiteX2" fmla="*/ 347730 w 347730"/>
              <a:gd name="connsiteY2" fmla="*/ 0 h 5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7730" h="51516">
                <a:moveTo>
                  <a:pt x="0" y="51516"/>
                </a:moveTo>
                <a:lnTo>
                  <a:pt x="347730" y="0"/>
                </a:lnTo>
                <a:lnTo>
                  <a:pt x="34773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4" name="Freeform 41"/>
          <p:cNvSpPr/>
          <p:nvPr/>
        </p:nvSpPr>
        <p:spPr>
          <a:xfrm>
            <a:off x="4095481" y="2019047"/>
            <a:ext cx="1368900" cy="543849"/>
          </a:xfrm>
          <a:custGeom>
            <a:avLst/>
            <a:gdLst>
              <a:gd name="connsiteX0" fmla="*/ 0 w 1343142"/>
              <a:gd name="connsiteY0" fmla="*/ 144604 h 543849"/>
              <a:gd name="connsiteX1" fmla="*/ 270457 w 1343142"/>
              <a:gd name="connsiteY1" fmla="*/ 144604 h 543849"/>
              <a:gd name="connsiteX2" fmla="*/ 476519 w 1343142"/>
              <a:gd name="connsiteY2" fmla="*/ 28694 h 543849"/>
              <a:gd name="connsiteX3" fmla="*/ 759854 w 1343142"/>
              <a:gd name="connsiteY3" fmla="*/ 2936 h 543849"/>
              <a:gd name="connsiteX4" fmla="*/ 914400 w 1343142"/>
              <a:gd name="connsiteY4" fmla="*/ 80209 h 543849"/>
              <a:gd name="connsiteX5" fmla="*/ 1210615 w 1343142"/>
              <a:gd name="connsiteY5" fmla="*/ 157483 h 543849"/>
              <a:gd name="connsiteX6" fmla="*/ 1313646 w 1343142"/>
              <a:gd name="connsiteY6" fmla="*/ 234756 h 543849"/>
              <a:gd name="connsiteX7" fmla="*/ 695460 w 1343142"/>
              <a:gd name="connsiteY7" fmla="*/ 543849 h 543849"/>
              <a:gd name="connsiteX8" fmla="*/ 695460 w 1343142"/>
              <a:gd name="connsiteY8" fmla="*/ 543849 h 543849"/>
              <a:gd name="connsiteX0" fmla="*/ 0 w 1368900"/>
              <a:gd name="connsiteY0" fmla="*/ 105967 h 543849"/>
              <a:gd name="connsiteX1" fmla="*/ 296215 w 1368900"/>
              <a:gd name="connsiteY1" fmla="*/ 144604 h 543849"/>
              <a:gd name="connsiteX2" fmla="*/ 502277 w 1368900"/>
              <a:gd name="connsiteY2" fmla="*/ 28694 h 543849"/>
              <a:gd name="connsiteX3" fmla="*/ 785612 w 1368900"/>
              <a:gd name="connsiteY3" fmla="*/ 2936 h 543849"/>
              <a:gd name="connsiteX4" fmla="*/ 940158 w 1368900"/>
              <a:gd name="connsiteY4" fmla="*/ 80209 h 543849"/>
              <a:gd name="connsiteX5" fmla="*/ 1236373 w 1368900"/>
              <a:gd name="connsiteY5" fmla="*/ 157483 h 543849"/>
              <a:gd name="connsiteX6" fmla="*/ 1339404 w 1368900"/>
              <a:gd name="connsiteY6" fmla="*/ 234756 h 543849"/>
              <a:gd name="connsiteX7" fmla="*/ 721218 w 1368900"/>
              <a:gd name="connsiteY7" fmla="*/ 543849 h 543849"/>
              <a:gd name="connsiteX8" fmla="*/ 721218 w 1368900"/>
              <a:gd name="connsiteY8" fmla="*/ 543849 h 543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900" h="543849">
                <a:moveTo>
                  <a:pt x="0" y="105967"/>
                </a:moveTo>
                <a:cubicBezTo>
                  <a:pt x="95518" y="115626"/>
                  <a:pt x="212502" y="157483"/>
                  <a:pt x="296215" y="144604"/>
                </a:cubicBezTo>
                <a:cubicBezTo>
                  <a:pt x="379928" y="131725"/>
                  <a:pt x="420711" y="52305"/>
                  <a:pt x="502277" y="28694"/>
                </a:cubicBezTo>
                <a:cubicBezTo>
                  <a:pt x="583843" y="5083"/>
                  <a:pt x="712632" y="-5650"/>
                  <a:pt x="785612" y="2936"/>
                </a:cubicBezTo>
                <a:cubicBezTo>
                  <a:pt x="858592" y="11522"/>
                  <a:pt x="865031" y="54451"/>
                  <a:pt x="940158" y="80209"/>
                </a:cubicBezTo>
                <a:cubicBezTo>
                  <a:pt x="1015285" y="105967"/>
                  <a:pt x="1169832" y="131725"/>
                  <a:pt x="1236373" y="157483"/>
                </a:cubicBezTo>
                <a:cubicBezTo>
                  <a:pt x="1302914" y="183241"/>
                  <a:pt x="1425263" y="170362"/>
                  <a:pt x="1339404" y="234756"/>
                </a:cubicBezTo>
                <a:cubicBezTo>
                  <a:pt x="1253545" y="299150"/>
                  <a:pt x="721218" y="543849"/>
                  <a:pt x="721218" y="543849"/>
                </a:cubicBezTo>
                <a:lnTo>
                  <a:pt x="721218" y="543849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5" name="Freeform 42"/>
          <p:cNvSpPr/>
          <p:nvPr/>
        </p:nvSpPr>
        <p:spPr>
          <a:xfrm>
            <a:off x="4726015" y="1892959"/>
            <a:ext cx="180836" cy="129024"/>
          </a:xfrm>
          <a:custGeom>
            <a:avLst/>
            <a:gdLst>
              <a:gd name="connsiteX0" fmla="*/ 116441 w 180836"/>
              <a:gd name="connsiteY0" fmla="*/ 129024 h 129024"/>
              <a:gd name="connsiteX1" fmla="*/ 531 w 180836"/>
              <a:gd name="connsiteY1" fmla="*/ 77509 h 129024"/>
              <a:gd name="connsiteX2" fmla="*/ 77805 w 180836"/>
              <a:gd name="connsiteY2" fmla="*/ 235 h 129024"/>
              <a:gd name="connsiteX3" fmla="*/ 180836 w 180836"/>
              <a:gd name="connsiteY3" fmla="*/ 51751 h 129024"/>
              <a:gd name="connsiteX4" fmla="*/ 180836 w 180836"/>
              <a:gd name="connsiteY4" fmla="*/ 51751 h 129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836" h="129024">
                <a:moveTo>
                  <a:pt x="116441" y="129024"/>
                </a:moveTo>
                <a:cubicBezTo>
                  <a:pt x="61705" y="113999"/>
                  <a:pt x="6970" y="98974"/>
                  <a:pt x="531" y="77509"/>
                </a:cubicBezTo>
                <a:cubicBezTo>
                  <a:pt x="-5908" y="56044"/>
                  <a:pt x="47754" y="4528"/>
                  <a:pt x="77805" y="235"/>
                </a:cubicBezTo>
                <a:cubicBezTo>
                  <a:pt x="107856" y="-4058"/>
                  <a:pt x="180836" y="51751"/>
                  <a:pt x="180836" y="51751"/>
                </a:cubicBezTo>
                <a:lnTo>
                  <a:pt x="180836" y="51751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6" name="Freeform 50"/>
          <p:cNvSpPr/>
          <p:nvPr/>
        </p:nvSpPr>
        <p:spPr>
          <a:xfrm>
            <a:off x="2614411" y="4146997"/>
            <a:ext cx="2305319" cy="798490"/>
          </a:xfrm>
          <a:custGeom>
            <a:avLst/>
            <a:gdLst>
              <a:gd name="connsiteX0" fmla="*/ 0 w 2305319"/>
              <a:gd name="connsiteY0" fmla="*/ 0 h 798490"/>
              <a:gd name="connsiteX1" fmla="*/ 244699 w 2305319"/>
              <a:gd name="connsiteY1" fmla="*/ 103031 h 798490"/>
              <a:gd name="connsiteX2" fmla="*/ 837127 w 2305319"/>
              <a:gd name="connsiteY2" fmla="*/ 115910 h 798490"/>
              <a:gd name="connsiteX3" fmla="*/ 1133341 w 2305319"/>
              <a:gd name="connsiteY3" fmla="*/ 218941 h 798490"/>
              <a:gd name="connsiteX4" fmla="*/ 1687133 w 2305319"/>
              <a:gd name="connsiteY4" fmla="*/ 476518 h 798490"/>
              <a:gd name="connsiteX5" fmla="*/ 2305319 w 2305319"/>
              <a:gd name="connsiteY5" fmla="*/ 798490 h 798490"/>
              <a:gd name="connsiteX6" fmla="*/ 2305319 w 2305319"/>
              <a:gd name="connsiteY6" fmla="*/ 798490 h 798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5319" h="798490">
                <a:moveTo>
                  <a:pt x="0" y="0"/>
                </a:moveTo>
                <a:cubicBezTo>
                  <a:pt x="52589" y="41856"/>
                  <a:pt x="105178" y="83713"/>
                  <a:pt x="244699" y="103031"/>
                </a:cubicBezTo>
                <a:cubicBezTo>
                  <a:pt x="384220" y="122349"/>
                  <a:pt x="689020" y="96592"/>
                  <a:pt x="837127" y="115910"/>
                </a:cubicBezTo>
                <a:cubicBezTo>
                  <a:pt x="985234" y="135228"/>
                  <a:pt x="991673" y="158840"/>
                  <a:pt x="1133341" y="218941"/>
                </a:cubicBezTo>
                <a:cubicBezTo>
                  <a:pt x="1275009" y="279042"/>
                  <a:pt x="1491803" y="379927"/>
                  <a:pt x="1687133" y="476518"/>
                </a:cubicBezTo>
                <a:cubicBezTo>
                  <a:pt x="1882463" y="573109"/>
                  <a:pt x="2305319" y="798490"/>
                  <a:pt x="2305319" y="798490"/>
                </a:cubicBezTo>
                <a:lnTo>
                  <a:pt x="2305319" y="79849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7" name="Freeform 51"/>
          <p:cNvSpPr/>
          <p:nvPr/>
        </p:nvSpPr>
        <p:spPr>
          <a:xfrm>
            <a:off x="4353059" y="1931831"/>
            <a:ext cx="283335" cy="90152"/>
          </a:xfrm>
          <a:custGeom>
            <a:avLst/>
            <a:gdLst>
              <a:gd name="connsiteX0" fmla="*/ 283335 w 283335"/>
              <a:gd name="connsiteY0" fmla="*/ 90152 h 90152"/>
              <a:gd name="connsiteX1" fmla="*/ 167426 w 283335"/>
              <a:gd name="connsiteY1" fmla="*/ 51515 h 90152"/>
              <a:gd name="connsiteX2" fmla="*/ 0 w 283335"/>
              <a:gd name="connsiteY2" fmla="*/ 0 h 90152"/>
              <a:gd name="connsiteX3" fmla="*/ 0 w 283335"/>
              <a:gd name="connsiteY3" fmla="*/ 0 h 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335" h="90152">
                <a:moveTo>
                  <a:pt x="283335" y="90152"/>
                </a:moveTo>
                <a:cubicBezTo>
                  <a:pt x="246845" y="78346"/>
                  <a:pt x="214648" y="66540"/>
                  <a:pt x="167426" y="51515"/>
                </a:cubicBezTo>
                <a:cubicBezTo>
                  <a:pt x="120204" y="3649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8" name="Freeform 52"/>
          <p:cNvSpPr/>
          <p:nvPr/>
        </p:nvSpPr>
        <p:spPr>
          <a:xfrm>
            <a:off x="4262907" y="1970468"/>
            <a:ext cx="218941" cy="25757"/>
          </a:xfrm>
          <a:custGeom>
            <a:avLst/>
            <a:gdLst>
              <a:gd name="connsiteX0" fmla="*/ 218941 w 218941"/>
              <a:gd name="connsiteY0" fmla="*/ 25757 h 25757"/>
              <a:gd name="connsiteX1" fmla="*/ 0 w 218941"/>
              <a:gd name="connsiteY1" fmla="*/ 0 h 25757"/>
              <a:gd name="connsiteX2" fmla="*/ 0 w 218941"/>
              <a:gd name="connsiteY2" fmla="*/ 0 h 25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8941" h="25757">
                <a:moveTo>
                  <a:pt x="218941" y="25757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9" name="Freeform 53"/>
          <p:cNvSpPr/>
          <p:nvPr/>
        </p:nvSpPr>
        <p:spPr>
          <a:xfrm>
            <a:off x="4237149" y="2034862"/>
            <a:ext cx="283336" cy="0"/>
          </a:xfrm>
          <a:custGeom>
            <a:avLst/>
            <a:gdLst>
              <a:gd name="connsiteX0" fmla="*/ 283336 w 283336"/>
              <a:gd name="connsiteY0" fmla="*/ 0 h 0"/>
              <a:gd name="connsiteX1" fmla="*/ 0 w 283336"/>
              <a:gd name="connsiteY1" fmla="*/ 0 h 0"/>
              <a:gd name="connsiteX2" fmla="*/ 0 w 283336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336">
                <a:moveTo>
                  <a:pt x="283336" y="0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0" name="Freeform 54"/>
          <p:cNvSpPr/>
          <p:nvPr/>
        </p:nvSpPr>
        <p:spPr>
          <a:xfrm>
            <a:off x="2395470" y="2537138"/>
            <a:ext cx="206062" cy="25758"/>
          </a:xfrm>
          <a:custGeom>
            <a:avLst/>
            <a:gdLst>
              <a:gd name="connsiteX0" fmla="*/ 206062 w 206062"/>
              <a:gd name="connsiteY0" fmla="*/ 25758 h 25758"/>
              <a:gd name="connsiteX1" fmla="*/ 103031 w 206062"/>
              <a:gd name="connsiteY1" fmla="*/ 12879 h 25758"/>
              <a:gd name="connsiteX2" fmla="*/ 0 w 206062"/>
              <a:gd name="connsiteY2" fmla="*/ 0 h 25758"/>
              <a:gd name="connsiteX3" fmla="*/ 0 w 206062"/>
              <a:gd name="connsiteY3" fmla="*/ 0 h 25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6062" h="25758">
                <a:moveTo>
                  <a:pt x="206062" y="25758"/>
                </a:moveTo>
                <a:lnTo>
                  <a:pt x="103031" y="12879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1" name="Freeform 55"/>
          <p:cNvSpPr/>
          <p:nvPr/>
        </p:nvSpPr>
        <p:spPr>
          <a:xfrm>
            <a:off x="1558344" y="2511380"/>
            <a:ext cx="154546" cy="90152"/>
          </a:xfrm>
          <a:custGeom>
            <a:avLst/>
            <a:gdLst>
              <a:gd name="connsiteX0" fmla="*/ 0 w 154546"/>
              <a:gd name="connsiteY0" fmla="*/ 90152 h 90152"/>
              <a:gd name="connsiteX1" fmla="*/ 154546 w 154546"/>
              <a:gd name="connsiteY1" fmla="*/ 0 h 90152"/>
              <a:gd name="connsiteX2" fmla="*/ 154546 w 154546"/>
              <a:gd name="connsiteY2" fmla="*/ 0 h 90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546" h="90152">
                <a:moveTo>
                  <a:pt x="0" y="90152"/>
                </a:moveTo>
                <a:lnTo>
                  <a:pt x="154546" y="0"/>
                </a:lnTo>
                <a:lnTo>
                  <a:pt x="154546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2" name="Freeform 56"/>
          <p:cNvSpPr/>
          <p:nvPr/>
        </p:nvSpPr>
        <p:spPr>
          <a:xfrm>
            <a:off x="5061164" y="2588654"/>
            <a:ext cx="644177" cy="154546"/>
          </a:xfrm>
          <a:custGeom>
            <a:avLst/>
            <a:gdLst>
              <a:gd name="connsiteX0" fmla="*/ 232053 w 644177"/>
              <a:gd name="connsiteY0" fmla="*/ 0 h 154546"/>
              <a:gd name="connsiteX1" fmla="*/ 90385 w 644177"/>
              <a:gd name="connsiteY1" fmla="*/ 64394 h 154546"/>
              <a:gd name="connsiteX2" fmla="*/ 233 w 644177"/>
              <a:gd name="connsiteY2" fmla="*/ 128788 h 154546"/>
              <a:gd name="connsiteX3" fmla="*/ 116143 w 644177"/>
              <a:gd name="connsiteY3" fmla="*/ 154546 h 154546"/>
              <a:gd name="connsiteX4" fmla="*/ 399478 w 644177"/>
              <a:gd name="connsiteY4" fmla="*/ 128788 h 154546"/>
              <a:gd name="connsiteX5" fmla="*/ 644177 w 644177"/>
              <a:gd name="connsiteY5" fmla="*/ 90152 h 154546"/>
              <a:gd name="connsiteX6" fmla="*/ 644177 w 644177"/>
              <a:gd name="connsiteY6" fmla="*/ 90152 h 15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4177" h="154546">
                <a:moveTo>
                  <a:pt x="232053" y="0"/>
                </a:moveTo>
                <a:cubicBezTo>
                  <a:pt x="180537" y="21464"/>
                  <a:pt x="129022" y="42929"/>
                  <a:pt x="90385" y="64394"/>
                </a:cubicBezTo>
                <a:cubicBezTo>
                  <a:pt x="51748" y="85859"/>
                  <a:pt x="-4060" y="113763"/>
                  <a:pt x="233" y="128788"/>
                </a:cubicBezTo>
                <a:cubicBezTo>
                  <a:pt x="4526" y="143813"/>
                  <a:pt x="49602" y="154546"/>
                  <a:pt x="116143" y="154546"/>
                </a:cubicBezTo>
                <a:cubicBezTo>
                  <a:pt x="182684" y="154546"/>
                  <a:pt x="311472" y="139520"/>
                  <a:pt x="399478" y="128788"/>
                </a:cubicBezTo>
                <a:cubicBezTo>
                  <a:pt x="487484" y="118056"/>
                  <a:pt x="644177" y="90152"/>
                  <a:pt x="644177" y="90152"/>
                </a:cubicBezTo>
                <a:lnTo>
                  <a:pt x="644177" y="90152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3" name="TextBox 57"/>
          <p:cNvSpPr txBox="1"/>
          <p:nvPr/>
        </p:nvSpPr>
        <p:spPr>
          <a:xfrm>
            <a:off x="7740352" y="3284984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+200 m</a:t>
            </a:r>
          </a:p>
        </p:txBody>
      </p:sp>
      <p:sp>
        <p:nvSpPr>
          <p:cNvPr id="94" name="TextBox 58"/>
          <p:cNvSpPr txBox="1"/>
          <p:nvPr/>
        </p:nvSpPr>
        <p:spPr>
          <a:xfrm>
            <a:off x="539552" y="3356992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1-2 km</a:t>
            </a:r>
          </a:p>
        </p:txBody>
      </p:sp>
      <p:sp>
        <p:nvSpPr>
          <p:cNvPr id="95" name="TextBox 59"/>
          <p:cNvSpPr txBox="1"/>
          <p:nvPr/>
        </p:nvSpPr>
        <p:spPr>
          <a:xfrm>
            <a:off x="6516216" y="1772816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2 km</a:t>
            </a:r>
          </a:p>
        </p:txBody>
      </p:sp>
      <p:sp>
        <p:nvSpPr>
          <p:cNvPr id="97" name="Freeform 2"/>
          <p:cNvSpPr/>
          <p:nvPr/>
        </p:nvSpPr>
        <p:spPr>
          <a:xfrm>
            <a:off x="3708130" y="1988840"/>
            <a:ext cx="143790" cy="195760"/>
          </a:xfrm>
          <a:custGeom>
            <a:avLst/>
            <a:gdLst>
              <a:gd name="connsiteX0" fmla="*/ 39622 w 39622"/>
              <a:gd name="connsiteY0" fmla="*/ 154547 h 154547"/>
              <a:gd name="connsiteX1" fmla="*/ 985 w 39622"/>
              <a:gd name="connsiteY1" fmla="*/ 115910 h 154547"/>
              <a:gd name="connsiteX2" fmla="*/ 13864 w 39622"/>
              <a:gd name="connsiteY2" fmla="*/ 25758 h 154547"/>
              <a:gd name="connsiteX3" fmla="*/ 39622 w 39622"/>
              <a:gd name="connsiteY3" fmla="*/ 0 h 154547"/>
              <a:gd name="connsiteX4" fmla="*/ 39622 w 39622"/>
              <a:gd name="connsiteY4" fmla="*/ 0 h 154547"/>
              <a:gd name="connsiteX0" fmla="*/ 39622 w 39622"/>
              <a:gd name="connsiteY0" fmla="*/ 218941 h 218941"/>
              <a:gd name="connsiteX1" fmla="*/ 985 w 39622"/>
              <a:gd name="connsiteY1" fmla="*/ 115910 h 218941"/>
              <a:gd name="connsiteX2" fmla="*/ 13864 w 39622"/>
              <a:gd name="connsiteY2" fmla="*/ 25758 h 218941"/>
              <a:gd name="connsiteX3" fmla="*/ 39622 w 39622"/>
              <a:gd name="connsiteY3" fmla="*/ 0 h 218941"/>
              <a:gd name="connsiteX4" fmla="*/ 39622 w 39622"/>
              <a:gd name="connsiteY4" fmla="*/ 0 h 218941"/>
              <a:gd name="connsiteX0" fmla="*/ 39622 w 39622"/>
              <a:gd name="connsiteY0" fmla="*/ 218941 h 218941"/>
              <a:gd name="connsiteX1" fmla="*/ 985 w 39622"/>
              <a:gd name="connsiteY1" fmla="*/ 115910 h 218941"/>
              <a:gd name="connsiteX2" fmla="*/ 13864 w 39622"/>
              <a:gd name="connsiteY2" fmla="*/ 25758 h 218941"/>
              <a:gd name="connsiteX3" fmla="*/ 39622 w 39622"/>
              <a:gd name="connsiteY3" fmla="*/ 0 h 218941"/>
              <a:gd name="connsiteX0" fmla="*/ 39622 w 39622"/>
              <a:gd name="connsiteY0" fmla="*/ 193183 h 193183"/>
              <a:gd name="connsiteX1" fmla="*/ 985 w 39622"/>
              <a:gd name="connsiteY1" fmla="*/ 90152 h 193183"/>
              <a:gd name="connsiteX2" fmla="*/ 13864 w 39622"/>
              <a:gd name="connsiteY2" fmla="*/ 0 h 19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622" h="193183">
                <a:moveTo>
                  <a:pt x="39622" y="193183"/>
                </a:moveTo>
                <a:cubicBezTo>
                  <a:pt x="22450" y="184597"/>
                  <a:pt x="5278" y="122349"/>
                  <a:pt x="985" y="90152"/>
                </a:cubicBezTo>
                <a:cubicBezTo>
                  <a:pt x="-3308" y="57955"/>
                  <a:pt x="7425" y="19318"/>
                  <a:pt x="13864" y="0"/>
                </a:cubicBez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8" name="Freeform 20"/>
          <p:cNvSpPr/>
          <p:nvPr/>
        </p:nvSpPr>
        <p:spPr>
          <a:xfrm>
            <a:off x="3923928" y="2204864"/>
            <a:ext cx="811369" cy="425002"/>
          </a:xfrm>
          <a:custGeom>
            <a:avLst/>
            <a:gdLst>
              <a:gd name="connsiteX0" fmla="*/ 0 w 811369"/>
              <a:gd name="connsiteY0" fmla="*/ 0 h 425002"/>
              <a:gd name="connsiteX1" fmla="*/ 283336 w 811369"/>
              <a:gd name="connsiteY1" fmla="*/ 77273 h 425002"/>
              <a:gd name="connsiteX2" fmla="*/ 489398 w 811369"/>
              <a:gd name="connsiteY2" fmla="*/ 180304 h 425002"/>
              <a:gd name="connsiteX3" fmla="*/ 656823 w 811369"/>
              <a:gd name="connsiteY3" fmla="*/ 360608 h 425002"/>
              <a:gd name="connsiteX4" fmla="*/ 811369 w 811369"/>
              <a:gd name="connsiteY4" fmla="*/ 425002 h 425002"/>
              <a:gd name="connsiteX5" fmla="*/ 811369 w 811369"/>
              <a:gd name="connsiteY5" fmla="*/ 425002 h 425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1369" h="425002">
                <a:moveTo>
                  <a:pt x="0" y="0"/>
                </a:moveTo>
                <a:cubicBezTo>
                  <a:pt x="100885" y="23611"/>
                  <a:pt x="201770" y="47222"/>
                  <a:pt x="283336" y="77273"/>
                </a:cubicBezTo>
                <a:cubicBezTo>
                  <a:pt x="364902" y="107324"/>
                  <a:pt x="427150" y="133082"/>
                  <a:pt x="489398" y="180304"/>
                </a:cubicBezTo>
                <a:cubicBezTo>
                  <a:pt x="551646" y="227526"/>
                  <a:pt x="603161" y="319825"/>
                  <a:pt x="656823" y="360608"/>
                </a:cubicBezTo>
                <a:cubicBezTo>
                  <a:pt x="710485" y="401391"/>
                  <a:pt x="811369" y="425002"/>
                  <a:pt x="811369" y="425002"/>
                </a:cubicBezTo>
                <a:lnTo>
                  <a:pt x="811369" y="425002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9" name="Freeform 23"/>
          <p:cNvSpPr/>
          <p:nvPr/>
        </p:nvSpPr>
        <p:spPr>
          <a:xfrm>
            <a:off x="4739425" y="2421228"/>
            <a:ext cx="1326524" cy="206062"/>
          </a:xfrm>
          <a:custGeom>
            <a:avLst/>
            <a:gdLst>
              <a:gd name="connsiteX0" fmla="*/ 0 w 1326524"/>
              <a:gd name="connsiteY0" fmla="*/ 206062 h 206062"/>
              <a:gd name="connsiteX1" fmla="*/ 347730 w 1326524"/>
              <a:gd name="connsiteY1" fmla="*/ 167426 h 206062"/>
              <a:gd name="connsiteX2" fmla="*/ 785612 w 1326524"/>
              <a:gd name="connsiteY2" fmla="*/ 128789 h 206062"/>
              <a:gd name="connsiteX3" fmla="*/ 1197736 w 1326524"/>
              <a:gd name="connsiteY3" fmla="*/ 38637 h 206062"/>
              <a:gd name="connsiteX4" fmla="*/ 1326524 w 1326524"/>
              <a:gd name="connsiteY4" fmla="*/ 0 h 206062"/>
              <a:gd name="connsiteX5" fmla="*/ 1326524 w 1326524"/>
              <a:gd name="connsiteY5" fmla="*/ 0 h 206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6524" h="206062">
                <a:moveTo>
                  <a:pt x="0" y="206062"/>
                </a:moveTo>
                <a:lnTo>
                  <a:pt x="347730" y="167426"/>
                </a:lnTo>
                <a:cubicBezTo>
                  <a:pt x="478665" y="154547"/>
                  <a:pt x="643944" y="150254"/>
                  <a:pt x="785612" y="128789"/>
                </a:cubicBezTo>
                <a:cubicBezTo>
                  <a:pt x="927280" y="107324"/>
                  <a:pt x="1107584" y="60102"/>
                  <a:pt x="1197736" y="38637"/>
                </a:cubicBezTo>
                <a:cubicBezTo>
                  <a:pt x="1287888" y="17172"/>
                  <a:pt x="1326524" y="0"/>
                  <a:pt x="1326524" y="0"/>
                </a:cubicBezTo>
                <a:lnTo>
                  <a:pt x="1326524" y="0"/>
                </a:lnTo>
              </a:path>
            </a:pathLst>
          </a:custGeom>
          <a:noFill/>
          <a:ln w="3810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0" name="Oval 4"/>
          <p:cNvSpPr/>
          <p:nvPr/>
        </p:nvSpPr>
        <p:spPr>
          <a:xfrm>
            <a:off x="4211976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1" name="Oval 5"/>
          <p:cNvSpPr/>
          <p:nvPr/>
        </p:nvSpPr>
        <p:spPr>
          <a:xfrm>
            <a:off x="3779912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2" name="Oval 6"/>
          <p:cNvSpPr/>
          <p:nvPr/>
        </p:nvSpPr>
        <p:spPr>
          <a:xfrm>
            <a:off x="4175968" y="227687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3" name="Oval 7"/>
          <p:cNvSpPr/>
          <p:nvPr/>
        </p:nvSpPr>
        <p:spPr>
          <a:xfrm>
            <a:off x="4788024" y="256490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4" name="Oval 8"/>
          <p:cNvSpPr/>
          <p:nvPr/>
        </p:nvSpPr>
        <p:spPr>
          <a:xfrm>
            <a:off x="4644008" y="245690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5" name="Oval 9"/>
          <p:cNvSpPr/>
          <p:nvPr/>
        </p:nvSpPr>
        <p:spPr>
          <a:xfrm>
            <a:off x="4427984" y="26369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6" name="Oval 10"/>
          <p:cNvSpPr/>
          <p:nvPr/>
        </p:nvSpPr>
        <p:spPr>
          <a:xfrm>
            <a:off x="4211960" y="278931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7" name="Oval 11"/>
          <p:cNvSpPr/>
          <p:nvPr/>
        </p:nvSpPr>
        <p:spPr>
          <a:xfrm>
            <a:off x="4319984" y="270892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8" name="Oval 13"/>
          <p:cNvSpPr/>
          <p:nvPr/>
        </p:nvSpPr>
        <p:spPr>
          <a:xfrm>
            <a:off x="4319984" y="278092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9" name="Oval 7"/>
          <p:cNvSpPr/>
          <p:nvPr/>
        </p:nvSpPr>
        <p:spPr>
          <a:xfrm>
            <a:off x="3815928" y="209686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0" name="Oval 6"/>
          <p:cNvSpPr/>
          <p:nvPr/>
        </p:nvSpPr>
        <p:spPr>
          <a:xfrm>
            <a:off x="3563888" y="206084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1" name="Oval 6"/>
          <p:cNvSpPr/>
          <p:nvPr/>
        </p:nvSpPr>
        <p:spPr>
          <a:xfrm>
            <a:off x="3491880" y="1916832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2" name="Oval 6"/>
          <p:cNvSpPr/>
          <p:nvPr/>
        </p:nvSpPr>
        <p:spPr>
          <a:xfrm>
            <a:off x="4536008" y="206084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3" name="Oval 6"/>
          <p:cNvSpPr/>
          <p:nvPr/>
        </p:nvSpPr>
        <p:spPr>
          <a:xfrm>
            <a:off x="4644008" y="206084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4" name="Oval 6"/>
          <p:cNvSpPr/>
          <p:nvPr/>
        </p:nvSpPr>
        <p:spPr>
          <a:xfrm>
            <a:off x="4572000" y="198884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5" name="Oval 6"/>
          <p:cNvSpPr/>
          <p:nvPr/>
        </p:nvSpPr>
        <p:spPr>
          <a:xfrm>
            <a:off x="4644008" y="198884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6" name="Oval 6"/>
          <p:cNvSpPr/>
          <p:nvPr/>
        </p:nvSpPr>
        <p:spPr>
          <a:xfrm>
            <a:off x="4716016" y="1988840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7" name="Oval 6"/>
          <p:cNvSpPr/>
          <p:nvPr/>
        </p:nvSpPr>
        <p:spPr>
          <a:xfrm>
            <a:off x="4067944" y="220486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8" name="Oval 6"/>
          <p:cNvSpPr/>
          <p:nvPr/>
        </p:nvSpPr>
        <p:spPr>
          <a:xfrm>
            <a:off x="4283968" y="2312888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9" name="Oval 10"/>
          <p:cNvSpPr/>
          <p:nvPr/>
        </p:nvSpPr>
        <p:spPr>
          <a:xfrm>
            <a:off x="4283968" y="2852936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0" name="Oval 10"/>
          <p:cNvSpPr/>
          <p:nvPr/>
        </p:nvSpPr>
        <p:spPr>
          <a:xfrm>
            <a:off x="4355976" y="2924944"/>
            <a:ext cx="108000" cy="1080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1" name="Freeform 36">
            <a:extLst>
              <a:ext uri="{FF2B5EF4-FFF2-40B4-BE49-F238E27FC236}">
                <a16:creationId xmlns:a16="http://schemas.microsoft.com/office/drawing/2014/main" id="{E2240D03-F69B-4009-B5DB-6C055E1BBF64}"/>
              </a:ext>
            </a:extLst>
          </p:cNvPr>
          <p:cNvSpPr/>
          <p:nvPr/>
        </p:nvSpPr>
        <p:spPr>
          <a:xfrm>
            <a:off x="2475704" y="1529897"/>
            <a:ext cx="1224136" cy="386935"/>
          </a:xfrm>
          <a:custGeom>
            <a:avLst/>
            <a:gdLst>
              <a:gd name="connsiteX0" fmla="*/ 2550017 w 2550017"/>
              <a:gd name="connsiteY0" fmla="*/ 360609 h 360609"/>
              <a:gd name="connsiteX1" fmla="*/ 1558343 w 2550017"/>
              <a:gd name="connsiteY1" fmla="*/ 180304 h 360609"/>
              <a:gd name="connsiteX2" fmla="*/ 721217 w 2550017"/>
              <a:gd name="connsiteY2" fmla="*/ 51516 h 360609"/>
              <a:gd name="connsiteX3" fmla="*/ 0 w 2550017"/>
              <a:gd name="connsiteY3" fmla="*/ 0 h 360609"/>
              <a:gd name="connsiteX4" fmla="*/ 0 w 2550017"/>
              <a:gd name="connsiteY4" fmla="*/ 0 h 3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017" h="360609">
                <a:moveTo>
                  <a:pt x="2550017" y="360609"/>
                </a:moveTo>
                <a:lnTo>
                  <a:pt x="1558343" y="180304"/>
                </a:lnTo>
                <a:cubicBezTo>
                  <a:pt x="1253543" y="128788"/>
                  <a:pt x="980941" y="81567"/>
                  <a:pt x="721217" y="51516"/>
                </a:cubicBezTo>
                <a:cubicBezTo>
                  <a:pt x="461493" y="21465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FF99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2" name="TextBox 59">
            <a:extLst>
              <a:ext uri="{FF2B5EF4-FFF2-40B4-BE49-F238E27FC236}">
                <a16:creationId xmlns:a16="http://schemas.microsoft.com/office/drawing/2014/main" id="{DB51204D-69D2-48A3-A05B-89F33DC4579C}"/>
              </a:ext>
            </a:extLst>
          </p:cNvPr>
          <p:cNvSpPr txBox="1"/>
          <p:nvPr/>
        </p:nvSpPr>
        <p:spPr>
          <a:xfrm>
            <a:off x="2987824" y="1362254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7 km</a:t>
            </a:r>
          </a:p>
        </p:txBody>
      </p:sp>
    </p:spTree>
    <p:extLst>
      <p:ext uri="{BB962C8B-B14F-4D97-AF65-F5344CB8AC3E}">
        <p14:creationId xmlns:p14="http://schemas.microsoft.com/office/powerpoint/2010/main" val="782299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405378-1A6A-47FB-A261-36A319AEBB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09600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6111944"/>
            <a:ext cx="8229600" cy="746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sl-SI" sz="40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Kaj narediti tukaj</a:t>
            </a:r>
            <a:r>
              <a:rPr lang="en-US" sz="40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?</a:t>
            </a:r>
            <a:endParaRPr lang="en-US" sz="4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42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6F93B2-9F9F-45BF-984A-B3D87AFC3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09600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6111944"/>
            <a:ext cx="8229600" cy="629424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sl-SI" sz="40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Prihaja to! Sistematično!!!</a:t>
            </a:r>
            <a:endParaRPr lang="en-US" sz="4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553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4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5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4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4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76" y="692696"/>
            <a:ext cx="8147248" cy="57419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18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endParaRPr lang="en-GB" sz="12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sz="3600" dirty="0">
                <a:solidFill>
                  <a:srgbClr val="04617B"/>
                </a:solidFill>
              </a:rPr>
              <a:t>KAJ TOČNO JE PROBLEM?</a:t>
            </a:r>
            <a:endParaRPr lang="en-GB" sz="36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endParaRPr lang="en-GB" sz="10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r>
              <a:rPr lang="sl-SI" sz="3600" dirty="0" err="1">
                <a:solidFill>
                  <a:srgbClr val="FF9900"/>
                </a:solidFill>
                <a:ea typeface="+mj-ea"/>
                <a:cs typeface="+mj-cs"/>
              </a:rPr>
              <a:t>Artificial</a:t>
            </a: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 </a:t>
            </a:r>
            <a:r>
              <a:rPr lang="sl-SI" sz="3600" dirty="0" err="1">
                <a:solidFill>
                  <a:srgbClr val="FF9900"/>
                </a:solidFill>
                <a:ea typeface="+mj-ea"/>
                <a:cs typeface="+mj-cs"/>
              </a:rPr>
              <a:t>Light</a:t>
            </a: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 at </a:t>
            </a:r>
            <a:r>
              <a:rPr lang="sl-SI" sz="3600" dirty="0" err="1">
                <a:solidFill>
                  <a:srgbClr val="FF9900"/>
                </a:solidFill>
                <a:ea typeface="+mj-ea"/>
                <a:cs typeface="+mj-cs"/>
              </a:rPr>
              <a:t>Night</a:t>
            </a: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 (ALAN)</a:t>
            </a:r>
          </a:p>
          <a:p>
            <a:pPr marL="0" indent="0" algn="ctr">
              <a:buNone/>
            </a:pPr>
            <a:r>
              <a:rPr lang="sl-SI" sz="3600" dirty="0">
                <a:solidFill>
                  <a:srgbClr val="04617B"/>
                </a:solidFill>
              </a:rPr>
              <a:t>--&gt;</a:t>
            </a:r>
            <a:endParaRPr lang="en-GB" sz="36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sz="3600" dirty="0" err="1">
                <a:solidFill>
                  <a:srgbClr val="FF9900"/>
                </a:solidFill>
                <a:ea typeface="+mj-ea"/>
                <a:cs typeface="+mj-cs"/>
              </a:rPr>
              <a:t>Artificial</a:t>
            </a: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 </a:t>
            </a:r>
            <a:r>
              <a:rPr lang="sl-SI" sz="3600" dirty="0" err="1">
                <a:solidFill>
                  <a:srgbClr val="FF9900"/>
                </a:solidFill>
                <a:ea typeface="+mj-ea"/>
                <a:cs typeface="+mj-cs"/>
              </a:rPr>
              <a:t>Lighting</a:t>
            </a:r>
            <a:endParaRPr lang="sl-SI" sz="3600" dirty="0">
              <a:solidFill>
                <a:srgbClr val="FF9900"/>
              </a:solidFill>
              <a:ea typeface="+mj-ea"/>
              <a:cs typeface="+mj-cs"/>
            </a:endParaRPr>
          </a:p>
          <a:p>
            <a:pPr marL="0" indent="0" algn="ctr">
              <a:buNone/>
            </a:pPr>
            <a:endParaRPr lang="sl-SI" sz="10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rgbClr val="04617B"/>
                </a:solidFill>
              </a:rPr>
              <a:t>Ne samo svetlobno onesnaževanje in ne samo ponoči </a:t>
            </a:r>
            <a:r>
              <a:rPr lang="sl-SI" sz="2400" dirty="0">
                <a:solidFill>
                  <a:srgbClr val="04617B"/>
                </a:solidFill>
              </a:rPr>
              <a:t>(tudi npr. drogovi razsvetljave, estetika prostora, urbanizacija …)</a:t>
            </a:r>
          </a:p>
          <a:p>
            <a:pPr marL="0" indent="0" algn="ctr">
              <a:buNone/>
            </a:pPr>
            <a:endParaRPr lang="sl-SI" sz="1000" dirty="0">
              <a:solidFill>
                <a:srgbClr val="FF9900"/>
              </a:solidFill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Potreben je celovitejši pristop!</a:t>
            </a:r>
            <a:endParaRPr lang="en-GB" sz="3600" dirty="0">
              <a:solidFill>
                <a:srgbClr val="FF9900"/>
              </a:solidFill>
              <a:ea typeface="+mj-ea"/>
              <a:cs typeface="+mj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6174E8-D5CD-4373-B430-DC73CFC8D8B1}"/>
              </a:ext>
            </a:extLst>
          </p:cNvPr>
          <p:cNvCxnSpPr>
            <a:cxnSpLocks/>
          </p:cNvCxnSpPr>
          <p:nvPr/>
        </p:nvCxnSpPr>
        <p:spPr>
          <a:xfrm>
            <a:off x="4427984" y="2682286"/>
            <a:ext cx="1656000" cy="0"/>
          </a:xfrm>
          <a:prstGeom prst="line">
            <a:avLst/>
          </a:prstGeom>
          <a:ln w="28575">
            <a:solidFill>
              <a:srgbClr val="0461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88BFE7-5EFF-402A-A738-8FE5CD613D8D}"/>
              </a:ext>
            </a:extLst>
          </p:cNvPr>
          <p:cNvCxnSpPr>
            <a:cxnSpLocks/>
          </p:cNvCxnSpPr>
          <p:nvPr/>
        </p:nvCxnSpPr>
        <p:spPr>
          <a:xfrm>
            <a:off x="6876256" y="2682286"/>
            <a:ext cx="612000" cy="0"/>
          </a:xfrm>
          <a:prstGeom prst="line">
            <a:avLst/>
          </a:prstGeom>
          <a:ln w="28575">
            <a:solidFill>
              <a:srgbClr val="0461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941ED3-1D1A-4001-997C-F5D81D3E0CFC}"/>
              </a:ext>
            </a:extLst>
          </p:cNvPr>
          <p:cNvCxnSpPr>
            <a:cxnSpLocks/>
          </p:cNvCxnSpPr>
          <p:nvPr/>
        </p:nvCxnSpPr>
        <p:spPr>
          <a:xfrm>
            <a:off x="5652120" y="4077072"/>
            <a:ext cx="648072" cy="0"/>
          </a:xfrm>
          <a:prstGeom prst="line">
            <a:avLst/>
          </a:prstGeom>
          <a:ln w="28575">
            <a:solidFill>
              <a:srgbClr val="0461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02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" t="2688"/>
          <a:stretch>
            <a:fillRect/>
          </a:stretch>
        </p:blipFill>
        <p:spPr>
          <a:xfrm>
            <a:off x="0" y="0"/>
            <a:ext cx="9144000" cy="609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F17B9D-6111-4C44-A7BB-0484876B8B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686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A80C79-4B66-452A-823F-0CDF02301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4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86E950F-E598-4188-A1D9-DE8D9DBE939E}"/>
              </a:ext>
            </a:extLst>
          </p:cNvPr>
          <p:cNvSpPr/>
          <p:nvPr/>
        </p:nvSpPr>
        <p:spPr>
          <a:xfrm>
            <a:off x="0" y="-54000"/>
            <a:ext cx="9250532" cy="6912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976A-A33A-4918-ADDF-18A8A5769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8290"/>
            <a:ext cx="9250532" cy="374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180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A80F352-8762-4D6E-9AD1-AEA176C87B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4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9BDA5-CB9B-49B8-8CD6-31AF93023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9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8BA9679-44BC-422B-867F-818CFEB21A98}"/>
              </a:ext>
            </a:extLst>
          </p:cNvPr>
          <p:cNvSpPr/>
          <p:nvPr/>
        </p:nvSpPr>
        <p:spPr>
          <a:xfrm>
            <a:off x="-36512" y="-27384"/>
            <a:ext cx="9217024" cy="6912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E4B4CB-F74A-4EF6-9865-21C2FBC50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87" y="-27385"/>
            <a:ext cx="6322495" cy="691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11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60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Autofit/>
          </a:bodyPr>
          <a:lstStyle/>
          <a:p>
            <a:r>
              <a:rPr lang="sl-SI" sz="3600" dirty="0"/>
              <a:t>Standard EN 13201 </a:t>
            </a:r>
            <a:r>
              <a:rPr lang="sl-SI" sz="2000" dirty="0"/>
              <a:t>(osvetljevanje prometnih površin)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Autofit/>
          </a:bodyPr>
          <a:lstStyle/>
          <a:p>
            <a:r>
              <a:rPr lang="sl-SI" sz="2200" dirty="0"/>
              <a:t>V ničemer ne prispeva k temu kaj se osvetljuje</a:t>
            </a:r>
          </a:p>
          <a:p>
            <a:endParaRPr lang="en-GB" sz="500" dirty="0"/>
          </a:p>
          <a:p>
            <a:r>
              <a:rPr lang="sl-SI" sz="2200" dirty="0">
                <a:solidFill>
                  <a:srgbClr val="FF9900"/>
                </a:solidFill>
              </a:rPr>
              <a:t>Glavni sistemski izvor </a:t>
            </a:r>
            <a:r>
              <a:rPr lang="sl-SI" sz="2200" dirty="0" err="1">
                <a:solidFill>
                  <a:srgbClr val="FF9900"/>
                </a:solidFill>
              </a:rPr>
              <a:t>okoljsko</a:t>
            </a:r>
            <a:r>
              <a:rPr lang="sl-SI" sz="2200" dirty="0">
                <a:solidFill>
                  <a:srgbClr val="FF9900"/>
                </a:solidFill>
              </a:rPr>
              <a:t> in prostorsko neprimernih projektov izven urbanih območij in območij gostega prometa</a:t>
            </a:r>
          </a:p>
          <a:p>
            <a:r>
              <a:rPr lang="sl-SI" sz="2200" dirty="0"/>
              <a:t>Čeprav že po strukturi in vsebini gre samo za ohlapno priporočilo, se ga uporablja kot eksaktno znanost</a:t>
            </a:r>
            <a:endParaRPr lang="en-GB" sz="2200" dirty="0"/>
          </a:p>
          <a:p>
            <a:r>
              <a:rPr lang="sl-SI" sz="2200" dirty="0">
                <a:solidFill>
                  <a:srgbClr val="FF9900"/>
                </a:solidFill>
              </a:rPr>
              <a:t>Nujno preprečiti njegovo uporabo na manj prometnih lokacijah</a:t>
            </a:r>
          </a:p>
          <a:p>
            <a:r>
              <a:rPr lang="sl-SI" sz="2200" dirty="0"/>
              <a:t>Škodo je mogoče omejiti z nacionalno specifično verzijo prvega dela, v katerem se določajo svetlobno-tehnični razredi</a:t>
            </a:r>
          </a:p>
          <a:p>
            <a:endParaRPr lang="sl-SI" sz="500" dirty="0"/>
          </a:p>
          <a:p>
            <a:r>
              <a:rPr lang="sl-SI" sz="2200" dirty="0"/>
              <a:t>Čeprav je njegova uporaba dejstvo že samo po sebi in ga je nujno treba omejiti, si </a:t>
            </a:r>
            <a:r>
              <a:rPr lang="sl-SI" sz="2200" dirty="0" err="1"/>
              <a:t>osvetljevalski</a:t>
            </a:r>
            <a:r>
              <a:rPr lang="sl-SI" sz="2200" dirty="0"/>
              <a:t> lobiji na mednarodni ravni in po posameznih državah uspešno prizadevajo, da ga vsiljujejo v priporočila in zakonodajo za omejevanje SO !?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79452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Autofit/>
          </a:bodyPr>
          <a:lstStyle/>
          <a:p>
            <a:r>
              <a:rPr lang="sl-SI" sz="3600" dirty="0"/>
              <a:t>Standard EN 13201 </a:t>
            </a:r>
            <a:r>
              <a:rPr lang="sl-SI" sz="2000" dirty="0"/>
              <a:t>(osvetljevanje prometnih površin)</a:t>
            </a:r>
            <a:endParaRPr lang="en-GB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9F8871-CC8B-4357-A6F6-848C530FA1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73" y="2636912"/>
            <a:ext cx="3476603" cy="31683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E2E3A0-B6B8-49CA-8192-984AA51B6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6" y="3055357"/>
            <a:ext cx="3358690" cy="233146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6A4C233-1910-4F4F-BCED-DA4F85568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6097771"/>
            <a:ext cx="6624736" cy="5715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sz="2000" dirty="0">
                <a:solidFill>
                  <a:srgbClr val="FF9900"/>
                </a:solidFill>
              </a:rPr>
              <a:t>Obvezno vsaj P6 --&gt; obvezna enakomerna osvetlitev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C29771-97C6-421A-B693-796B064137A5}"/>
              </a:ext>
            </a:extLst>
          </p:cNvPr>
          <p:cNvSpPr txBox="1">
            <a:spLocks/>
          </p:cNvSpPr>
          <p:nvPr/>
        </p:nvSpPr>
        <p:spPr>
          <a:xfrm>
            <a:off x="395536" y="1988840"/>
            <a:ext cx="6624736" cy="5715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3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sl-SI" sz="2200" dirty="0"/>
              <a:t>Primer para tabel za površine za pešce</a:t>
            </a:r>
          </a:p>
        </p:txBody>
      </p:sp>
    </p:spTree>
    <p:extLst>
      <p:ext uri="{BB962C8B-B14F-4D97-AF65-F5344CB8AC3E}">
        <p14:creationId xmlns:p14="http://schemas.microsoft.com/office/powerpoint/2010/main" val="375988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10E1E5-CEEC-4413-A837-12B2BBBB9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40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endParaRPr lang="sl-SI" sz="18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sz="4000" dirty="0">
                <a:solidFill>
                  <a:srgbClr val="04617B"/>
                </a:solidFill>
              </a:rPr>
              <a:t>Ne samo </a:t>
            </a:r>
          </a:p>
          <a:p>
            <a:pPr marL="0" indent="0" algn="ctr">
              <a:buNone/>
            </a:pPr>
            <a:r>
              <a:rPr lang="sl-SI" sz="4000" dirty="0">
                <a:solidFill>
                  <a:srgbClr val="FF9900"/>
                </a:solidFill>
              </a:rPr>
              <a:t>svetlobno onesnaževanje,</a:t>
            </a:r>
          </a:p>
          <a:p>
            <a:pPr marL="0" indent="0" algn="ctr">
              <a:buNone/>
            </a:pPr>
            <a:r>
              <a:rPr lang="sl-SI" sz="4000" dirty="0">
                <a:solidFill>
                  <a:srgbClr val="04617B"/>
                </a:solidFill>
              </a:rPr>
              <a:t>ampak tudi</a:t>
            </a:r>
          </a:p>
          <a:p>
            <a:pPr marL="0" indent="0" algn="ctr">
              <a:buNone/>
            </a:pPr>
            <a:r>
              <a:rPr lang="sl-SI" sz="4000" dirty="0">
                <a:solidFill>
                  <a:srgbClr val="FF9900"/>
                </a:solidFill>
              </a:rPr>
              <a:t>vizualna degradacija krajine in naselij</a:t>
            </a:r>
          </a:p>
          <a:p>
            <a:pPr marL="0" indent="0" algn="ctr">
              <a:buNone/>
            </a:pPr>
            <a:r>
              <a:rPr lang="sl-SI" sz="2400" dirty="0">
                <a:solidFill>
                  <a:srgbClr val="FF9900"/>
                </a:solidFill>
              </a:rPr>
              <a:t>(ne samo s svetlobo, ampak tudi z opremo za razsvetljavo)</a:t>
            </a:r>
          </a:p>
        </p:txBody>
      </p:sp>
    </p:spTree>
    <p:extLst>
      <p:ext uri="{BB962C8B-B14F-4D97-AF65-F5344CB8AC3E}">
        <p14:creationId xmlns:p14="http://schemas.microsoft.com/office/powerpoint/2010/main" val="14256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Autofit/>
          </a:bodyPr>
          <a:lstStyle/>
          <a:p>
            <a:r>
              <a:rPr lang="sl-SI" sz="3600" dirty="0"/>
              <a:t>Kaj je</a:t>
            </a:r>
            <a:r>
              <a:rPr lang="en-GB" sz="3600" dirty="0"/>
              <a:t> ORIENTA</a:t>
            </a:r>
            <a:r>
              <a:rPr lang="sl-SI" sz="3600" dirty="0"/>
              <a:t>CIJSKA RAZSVETLJAVA</a:t>
            </a:r>
            <a:r>
              <a:rPr lang="en-GB" sz="36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2400" dirty="0">
                <a:solidFill>
                  <a:srgbClr val="04617B"/>
                </a:solidFill>
              </a:rPr>
              <a:t>U</a:t>
            </a:r>
            <a:r>
              <a:rPr lang="sl-SI" sz="2400" dirty="0">
                <a:solidFill>
                  <a:srgbClr val="04617B"/>
                </a:solidFill>
              </a:rPr>
              <a:t>porabljena za orientacijo v temnih nočeh in za zagotavljanje </a:t>
            </a:r>
            <a:r>
              <a:rPr lang="sl-SI" sz="2400" u="sng" dirty="0">
                <a:solidFill>
                  <a:srgbClr val="04617B"/>
                </a:solidFill>
              </a:rPr>
              <a:t>občutka</a:t>
            </a:r>
            <a:r>
              <a:rPr lang="sl-SI" sz="2400" dirty="0">
                <a:solidFill>
                  <a:srgbClr val="04617B"/>
                </a:solidFill>
              </a:rPr>
              <a:t> varnosti (zagotavljanje varnosti ni potrebno)</a:t>
            </a: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Razdalja med svetilkami tipično </a:t>
            </a:r>
            <a:r>
              <a:rPr lang="en-GB" sz="2400" dirty="0">
                <a:solidFill>
                  <a:srgbClr val="04617B"/>
                </a:solidFill>
              </a:rPr>
              <a:t>80 m </a:t>
            </a:r>
            <a:r>
              <a:rPr lang="sl-SI" sz="2400" dirty="0">
                <a:solidFill>
                  <a:srgbClr val="04617B"/>
                </a:solidFill>
              </a:rPr>
              <a:t>ali več</a:t>
            </a:r>
            <a:r>
              <a:rPr lang="en-GB" sz="2400" dirty="0">
                <a:solidFill>
                  <a:srgbClr val="04617B"/>
                </a:solidFill>
              </a:rPr>
              <a:t>, </a:t>
            </a:r>
            <a:r>
              <a:rPr lang="sl-SI" sz="2400" dirty="0">
                <a:solidFill>
                  <a:srgbClr val="04617B"/>
                </a:solidFill>
              </a:rPr>
              <a:t>izjemoma lahko manj</a:t>
            </a:r>
            <a:endParaRPr lang="en-GB" sz="2400" dirty="0">
              <a:solidFill>
                <a:srgbClr val="04617B"/>
              </a:solidFill>
            </a:endParaRP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Osvetljenost pod svetilkami ne več kot 5 lx, pri čemer enakomernost osvetlitve ni pomembna</a:t>
            </a: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Višina drogov ne več kot </a:t>
            </a:r>
            <a:r>
              <a:rPr lang="en-GB" sz="2400" dirty="0">
                <a:solidFill>
                  <a:srgbClr val="04617B"/>
                </a:solidFill>
              </a:rPr>
              <a:t>5 m, </a:t>
            </a:r>
            <a:r>
              <a:rPr lang="sl-SI" sz="2400" dirty="0">
                <a:solidFill>
                  <a:srgbClr val="04617B"/>
                </a:solidFill>
              </a:rPr>
              <a:t>izjemoma izolirana svetilka lahko do </a:t>
            </a:r>
            <a:r>
              <a:rPr lang="en-GB" sz="2400" dirty="0">
                <a:solidFill>
                  <a:srgbClr val="04617B"/>
                </a:solidFill>
              </a:rPr>
              <a:t>8 m </a:t>
            </a:r>
            <a:endParaRPr lang="sl-SI" sz="2400" dirty="0">
              <a:solidFill>
                <a:srgbClr val="04617B"/>
              </a:solidFill>
            </a:endParaRPr>
          </a:p>
          <a:p>
            <a:pPr lvl="0"/>
            <a:endParaRPr lang="sl-SI" sz="1000" dirty="0">
              <a:solidFill>
                <a:srgbClr val="04617B"/>
              </a:solidFill>
            </a:endParaRPr>
          </a:p>
          <a:p>
            <a:pPr lvl="0"/>
            <a:r>
              <a:rPr lang="sl-SI" sz="2400" dirty="0">
                <a:solidFill>
                  <a:srgbClr val="FF9900"/>
                </a:solidFill>
              </a:rPr>
              <a:t>Bistveno manj prostorsko in </a:t>
            </a:r>
            <a:r>
              <a:rPr lang="sl-SI" sz="2400" dirty="0" err="1">
                <a:solidFill>
                  <a:srgbClr val="FF9900"/>
                </a:solidFill>
              </a:rPr>
              <a:t>okoljsko</a:t>
            </a:r>
            <a:r>
              <a:rPr lang="sl-SI" sz="2400" dirty="0">
                <a:solidFill>
                  <a:srgbClr val="FF9900"/>
                </a:solidFill>
              </a:rPr>
              <a:t> invazivna kot osvetlitev po EN 13201</a:t>
            </a: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Racionalen kompromis za tiste, ki zahtevajo osvetlitev</a:t>
            </a:r>
            <a:endParaRPr lang="en-GB" sz="2400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9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7952A85-E704-45B0-8FE5-7072E742FCD6}"/>
              </a:ext>
            </a:extLst>
          </p:cNvPr>
          <p:cNvSpPr/>
          <p:nvPr/>
        </p:nvSpPr>
        <p:spPr>
          <a:xfrm>
            <a:off x="-36512" y="-27384"/>
            <a:ext cx="9216000" cy="6912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10E1E5-CEEC-4413-A837-12B2BBBB9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332656"/>
            <a:ext cx="8927968" cy="626469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sl-SI" sz="4400" dirty="0">
                <a:solidFill>
                  <a:srgbClr val="04617B"/>
                </a:solidFill>
              </a:rPr>
              <a:t>Javna razsvetljava se postavlja na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FF9900"/>
                </a:solidFill>
              </a:rPr>
              <a:t>preveč lokacijah,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04617B"/>
                </a:solidFill>
              </a:rPr>
              <a:t>marsikje je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FF9900"/>
                </a:solidFill>
              </a:rPr>
              <a:t>preveč intenzivna in preveč enakomerna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04617B"/>
                </a:solidFill>
              </a:rPr>
              <a:t>ter osvetljuje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FF9900"/>
                </a:solidFill>
              </a:rPr>
              <a:t>preveliko območje.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04617B"/>
                </a:solidFill>
              </a:rPr>
              <a:t>Tudi ko je praktično nihče ne rabi,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FF9900"/>
                </a:solidFill>
              </a:rPr>
              <a:t>se ne ugaša ali zatemnjuje.</a:t>
            </a:r>
            <a:endParaRPr lang="sl-SI" sz="44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sz="4400" dirty="0">
                <a:solidFill>
                  <a:srgbClr val="04617B"/>
                </a:solidFill>
              </a:rPr>
              <a:t>V številnih primerih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FF9900"/>
                </a:solidFill>
              </a:rPr>
              <a:t>je barva svetlobe </a:t>
            </a:r>
            <a:r>
              <a:rPr lang="sl-SI" sz="4400" dirty="0" err="1">
                <a:solidFill>
                  <a:srgbClr val="FF9900"/>
                </a:solidFill>
              </a:rPr>
              <a:t>okoljsko</a:t>
            </a:r>
            <a:r>
              <a:rPr lang="sl-SI" sz="4400" dirty="0">
                <a:solidFill>
                  <a:srgbClr val="FF9900"/>
                </a:solidFill>
              </a:rPr>
              <a:t> škodljiva.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04617B"/>
                </a:solidFill>
              </a:rPr>
              <a:t>Zelo pogosto</a:t>
            </a:r>
          </a:p>
          <a:p>
            <a:pPr marL="0" indent="0" algn="ctr">
              <a:buNone/>
            </a:pPr>
            <a:r>
              <a:rPr lang="sl-SI" sz="4400" dirty="0">
                <a:solidFill>
                  <a:srgbClr val="FF9900"/>
                </a:solidFill>
              </a:rPr>
              <a:t>razporeditev in dizajn opreme nista primerna.</a:t>
            </a:r>
            <a:endParaRPr lang="en-US" sz="4000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032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Autofit/>
          </a:bodyPr>
          <a:lstStyle/>
          <a:p>
            <a:r>
              <a:rPr lang="sl-SI" sz="3600" dirty="0" err="1"/>
              <a:t>Večnivojski</a:t>
            </a:r>
            <a:r>
              <a:rPr lang="sl-SI" sz="3600" dirty="0"/>
              <a:t> pristop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rmAutofit/>
          </a:bodyPr>
          <a:lstStyle/>
          <a:p>
            <a:pPr lvl="0"/>
            <a:r>
              <a:rPr lang="sl-SI" sz="2600" dirty="0">
                <a:solidFill>
                  <a:srgbClr val="04617B"/>
                </a:solidFill>
              </a:rPr>
              <a:t>Izven naselij</a:t>
            </a:r>
            <a:r>
              <a:rPr lang="en-GB" sz="2600" dirty="0">
                <a:solidFill>
                  <a:srgbClr val="04617B"/>
                </a:solidFill>
              </a:rPr>
              <a:t>: </a:t>
            </a:r>
            <a:r>
              <a:rPr lang="sl-SI" sz="2600" dirty="0">
                <a:solidFill>
                  <a:srgbClr val="FF9900"/>
                </a:solidFill>
              </a:rPr>
              <a:t>osvetljevanje prepovedano</a:t>
            </a:r>
            <a:endParaRPr lang="en-GB" sz="2200" dirty="0">
              <a:solidFill>
                <a:srgbClr val="FF9900"/>
              </a:solidFill>
            </a:endParaRPr>
          </a:p>
          <a:p>
            <a:r>
              <a:rPr lang="sl-SI" sz="2600" dirty="0">
                <a:solidFill>
                  <a:srgbClr val="04617B"/>
                </a:solidFill>
              </a:rPr>
              <a:t>Majhna naselja in periferni deli srednje velikih naselij</a:t>
            </a:r>
            <a:r>
              <a:rPr lang="en-GB" sz="2600" dirty="0">
                <a:solidFill>
                  <a:srgbClr val="04617B"/>
                </a:solidFill>
              </a:rPr>
              <a:t>: </a:t>
            </a:r>
            <a:r>
              <a:rPr lang="en-GB" sz="2600" dirty="0">
                <a:solidFill>
                  <a:srgbClr val="FF9900"/>
                </a:solidFill>
              </a:rPr>
              <a:t>a</a:t>
            </a:r>
            <a:r>
              <a:rPr lang="sl-SI" sz="2600" dirty="0" err="1">
                <a:solidFill>
                  <a:srgbClr val="FF9900"/>
                </a:solidFill>
              </a:rPr>
              <a:t>ktivna</a:t>
            </a:r>
            <a:r>
              <a:rPr lang="sl-SI" sz="2600" dirty="0">
                <a:solidFill>
                  <a:srgbClr val="FF9900"/>
                </a:solidFill>
              </a:rPr>
              <a:t> promocija </a:t>
            </a:r>
            <a:r>
              <a:rPr lang="sl-SI" sz="2600" dirty="0" err="1">
                <a:solidFill>
                  <a:srgbClr val="FF9900"/>
                </a:solidFill>
              </a:rPr>
              <a:t>neosvetljevanja</a:t>
            </a:r>
            <a:endParaRPr lang="en-GB" sz="2600" dirty="0">
              <a:solidFill>
                <a:srgbClr val="FF9900"/>
              </a:solidFill>
            </a:endParaRPr>
          </a:p>
          <a:p>
            <a:r>
              <a:rPr lang="en-GB" sz="2600" dirty="0">
                <a:solidFill>
                  <a:srgbClr val="04617B"/>
                </a:solidFill>
              </a:rPr>
              <a:t>C</a:t>
            </a:r>
            <a:r>
              <a:rPr lang="sl-SI" sz="2600" dirty="0" err="1">
                <a:solidFill>
                  <a:srgbClr val="04617B"/>
                </a:solidFill>
              </a:rPr>
              <a:t>elotno</a:t>
            </a:r>
            <a:r>
              <a:rPr lang="sl-SI" sz="2600" dirty="0">
                <a:solidFill>
                  <a:srgbClr val="04617B"/>
                </a:solidFill>
              </a:rPr>
              <a:t> podeželje, razen središč večjih naselij, območij koncentracije (pešcev) in kritičnih točk</a:t>
            </a:r>
            <a:r>
              <a:rPr lang="en-GB" sz="2600" dirty="0">
                <a:solidFill>
                  <a:srgbClr val="04617B"/>
                </a:solidFill>
              </a:rPr>
              <a:t>: </a:t>
            </a:r>
            <a:r>
              <a:rPr lang="en-GB" sz="2600" dirty="0" err="1">
                <a:solidFill>
                  <a:srgbClr val="FF9900"/>
                </a:solidFill>
              </a:rPr>
              <a:t>orienta</a:t>
            </a:r>
            <a:r>
              <a:rPr lang="sl-SI" sz="2600" dirty="0" err="1">
                <a:solidFill>
                  <a:srgbClr val="FF9900"/>
                </a:solidFill>
              </a:rPr>
              <a:t>cijska</a:t>
            </a:r>
            <a:r>
              <a:rPr lang="sl-SI" sz="2600" dirty="0">
                <a:solidFill>
                  <a:srgbClr val="FF9900"/>
                </a:solidFill>
              </a:rPr>
              <a:t> razsvetljava kot maksimum osvetlitve</a:t>
            </a:r>
            <a:endParaRPr lang="en-GB" sz="2600" dirty="0">
              <a:solidFill>
                <a:srgbClr val="FF9900"/>
              </a:solidFill>
            </a:endParaRPr>
          </a:p>
          <a:p>
            <a:r>
              <a:rPr lang="en-GB" sz="2600" dirty="0">
                <a:solidFill>
                  <a:srgbClr val="04617B"/>
                </a:solidFill>
              </a:rPr>
              <a:t>Urban</a:t>
            </a:r>
            <a:r>
              <a:rPr lang="sl-SI" sz="2600" dirty="0">
                <a:solidFill>
                  <a:srgbClr val="04617B"/>
                </a:solidFill>
              </a:rPr>
              <a:t>a območja in izjeme iz prejšnjih alinej</a:t>
            </a:r>
            <a:r>
              <a:rPr lang="en-GB" sz="2600" dirty="0">
                <a:solidFill>
                  <a:srgbClr val="04617B"/>
                </a:solidFill>
              </a:rPr>
              <a:t>: </a:t>
            </a:r>
            <a:r>
              <a:rPr lang="sl-SI" sz="2600" dirty="0">
                <a:solidFill>
                  <a:srgbClr val="FF9900"/>
                </a:solidFill>
              </a:rPr>
              <a:t>osvetlitev v skladu z (racionaliziranim) standardom</a:t>
            </a:r>
            <a:endParaRPr lang="en-GB" sz="2600" dirty="0">
              <a:solidFill>
                <a:srgbClr val="FF9900"/>
              </a:solidFill>
            </a:endParaRPr>
          </a:p>
          <a:p>
            <a:endParaRPr lang="en-GB" sz="2600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81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7952A85-E704-45B0-8FE5-7072E742FCD6}"/>
              </a:ext>
            </a:extLst>
          </p:cNvPr>
          <p:cNvSpPr/>
          <p:nvPr/>
        </p:nvSpPr>
        <p:spPr>
          <a:xfrm>
            <a:off x="-36512" y="-27384"/>
            <a:ext cx="9217024" cy="6912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10E1E5-CEEC-4413-A837-12B2BBBB9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75252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sl-SI" sz="4000" dirty="0">
                <a:solidFill>
                  <a:srgbClr val="FF9900"/>
                </a:solidFill>
              </a:rPr>
              <a:t>Omejiti moramo lokacije razsvetljave</a:t>
            </a:r>
            <a:r>
              <a:rPr lang="en-GB" sz="4000" dirty="0">
                <a:solidFill>
                  <a:srgbClr val="FF9900"/>
                </a:solidFill>
              </a:rPr>
              <a:t>, </a:t>
            </a:r>
            <a:r>
              <a:rPr lang="sl-SI" sz="4000" dirty="0">
                <a:solidFill>
                  <a:srgbClr val="FF9900"/>
                </a:solidFill>
              </a:rPr>
              <a:t>njen obseg in intenzivnost</a:t>
            </a:r>
            <a:r>
              <a:rPr lang="en-GB" sz="4000" dirty="0">
                <a:solidFill>
                  <a:srgbClr val="FF9900"/>
                </a:solidFill>
              </a:rPr>
              <a:t>!</a:t>
            </a:r>
          </a:p>
          <a:p>
            <a:pPr marL="0" indent="0" algn="ctr">
              <a:buNone/>
            </a:pPr>
            <a:endParaRPr lang="en-GB" sz="44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rgbClr val="FF9900"/>
                </a:solidFill>
              </a:rPr>
              <a:t>PREPREČITI</a:t>
            </a:r>
            <a:r>
              <a:rPr lang="sl-SI" dirty="0">
                <a:solidFill>
                  <a:schemeClr val="bg1"/>
                </a:solidFill>
              </a:rPr>
              <a:t> je treba </a:t>
            </a:r>
            <a:r>
              <a:rPr lang="sl-SI" dirty="0">
                <a:solidFill>
                  <a:srgbClr val="FF9900"/>
                </a:solidFill>
              </a:rPr>
              <a:t>UPORABO STANDARDA </a:t>
            </a:r>
            <a:r>
              <a:rPr lang="en-GB" dirty="0">
                <a:solidFill>
                  <a:srgbClr val="FF9900"/>
                </a:solidFill>
              </a:rPr>
              <a:t>EN 13201 </a:t>
            </a:r>
            <a:r>
              <a:rPr lang="sl-SI" dirty="0">
                <a:solidFill>
                  <a:schemeClr val="bg1"/>
                </a:solidFill>
              </a:rPr>
              <a:t>izven mest in središč večjih podeželskih naselij</a:t>
            </a:r>
            <a:r>
              <a:rPr lang="en-GB" dirty="0">
                <a:solidFill>
                  <a:schemeClr val="bg1"/>
                </a:solidFill>
              </a:rPr>
              <a:t>!</a:t>
            </a:r>
            <a:endParaRPr lang="sl-SI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chemeClr val="bg1"/>
                </a:solidFill>
              </a:rPr>
              <a:t>Na takšnih lokacijah naj se uporablja </a:t>
            </a:r>
            <a:r>
              <a:rPr lang="sl-SI" dirty="0">
                <a:solidFill>
                  <a:srgbClr val="FF9900"/>
                </a:solidFill>
              </a:rPr>
              <a:t>ORIENTACIJSKA RAZSVETLJAVA </a:t>
            </a:r>
            <a:r>
              <a:rPr lang="sl-SI" dirty="0">
                <a:solidFill>
                  <a:schemeClr val="bg1"/>
                </a:solidFill>
              </a:rPr>
              <a:t>kot maksimum osvetlitve!</a:t>
            </a:r>
          </a:p>
          <a:p>
            <a:pPr marL="0" indent="0" algn="ctr">
              <a:buNone/>
            </a:pPr>
            <a:endParaRPr lang="sl-SI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chemeClr val="bg1"/>
                </a:solidFill>
              </a:rPr>
              <a:t>S ‚težkega‘ šablonskega tehnicističnega osvetljevanja je treba preiti na ‚lahko‘ </a:t>
            </a:r>
            <a:r>
              <a:rPr lang="sl-SI" dirty="0">
                <a:solidFill>
                  <a:srgbClr val="FF9900"/>
                </a:solidFill>
              </a:rPr>
              <a:t>(NE)OSVETLJEVANJE Z OBČUTKOM ZA PROSTOR!</a:t>
            </a:r>
            <a:endParaRPr lang="en-GB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454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Autofit/>
          </a:bodyPr>
          <a:lstStyle/>
          <a:p>
            <a:r>
              <a:rPr lang="sl-SI" sz="3600" dirty="0"/>
              <a:t>Izzivi pri izklapljanju in zatemnjevanju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rmAutofit/>
          </a:bodyPr>
          <a:lstStyle/>
          <a:p>
            <a:pPr lvl="0"/>
            <a:r>
              <a:rPr lang="sl-SI" sz="2400" dirty="0">
                <a:solidFill>
                  <a:srgbClr val="04617B"/>
                </a:solidFill>
              </a:rPr>
              <a:t>Nekatere občine v poznih urah razsvetljavo izklapljajo, nekatere pa temu nasprotujejo</a:t>
            </a: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V osnutku uredbe je bilo predvideno obvezno zatemnjevanje ali izklapljanje</a:t>
            </a: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Strokovnjaki za razsvetljavo: izklapljanje ni sprejemljivo, treba je zatemnjevati (kar ne drži!)</a:t>
            </a:r>
            <a:endParaRPr lang="en-GB" sz="2400" dirty="0">
              <a:solidFill>
                <a:srgbClr val="04617B"/>
              </a:solidFill>
            </a:endParaRPr>
          </a:p>
          <a:p>
            <a:pPr lvl="0"/>
            <a:r>
              <a:rPr lang="en-GB" sz="2400" dirty="0">
                <a:solidFill>
                  <a:srgbClr val="04617B"/>
                </a:solidFill>
              </a:rPr>
              <a:t>D</a:t>
            </a:r>
            <a:r>
              <a:rPr lang="sl-SI" sz="2400" dirty="0" err="1">
                <a:solidFill>
                  <a:srgbClr val="04617B"/>
                </a:solidFill>
              </a:rPr>
              <a:t>inamična</a:t>
            </a:r>
            <a:r>
              <a:rPr lang="sl-SI" sz="2400" dirty="0">
                <a:solidFill>
                  <a:srgbClr val="04617B"/>
                </a:solidFill>
              </a:rPr>
              <a:t> razsvetljava še ni široko uporabljena</a:t>
            </a:r>
            <a:endParaRPr lang="en-GB" sz="2400" dirty="0">
              <a:solidFill>
                <a:srgbClr val="04617B"/>
              </a:solidFill>
            </a:endParaRP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Eden ali več nivojev zatemnjevanja?</a:t>
            </a:r>
            <a:endParaRPr lang="en-GB" sz="2400" dirty="0">
              <a:solidFill>
                <a:srgbClr val="04617B"/>
              </a:solidFill>
            </a:endParaRP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Kje naj se uporablja razsvetljava na senzor</a:t>
            </a:r>
            <a:r>
              <a:rPr lang="en-GB" sz="2400" dirty="0">
                <a:solidFill>
                  <a:srgbClr val="04617B"/>
                </a:solidFill>
              </a:rPr>
              <a:t>?</a:t>
            </a:r>
          </a:p>
          <a:p>
            <a:pPr lvl="0"/>
            <a:r>
              <a:rPr lang="sl-SI" sz="2400" u="sng" dirty="0">
                <a:solidFill>
                  <a:srgbClr val="04617B"/>
                </a:solidFill>
              </a:rPr>
              <a:t>Dinamična razsvetljava ne sme biti izgovor za osvetljevanje na lokacijah, kjer razsvetljava ni potrebna</a:t>
            </a:r>
            <a:endParaRPr lang="en-GB" sz="2400" u="sng" dirty="0">
              <a:solidFill>
                <a:srgbClr val="04617B"/>
              </a:solidFill>
            </a:endParaRPr>
          </a:p>
          <a:p>
            <a:pPr lvl="0"/>
            <a:endParaRPr lang="en-GB" sz="2000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4839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Mejna vprašanja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805888"/>
          </a:xfrm>
        </p:spPr>
        <p:txBody>
          <a:bodyPr>
            <a:noAutofit/>
          </a:bodyPr>
          <a:lstStyle/>
          <a:p>
            <a:r>
              <a:rPr lang="sl-SI" sz="2400" dirty="0">
                <a:solidFill>
                  <a:srgbClr val="04617B"/>
                </a:solidFill>
              </a:rPr>
              <a:t>Izjeme pri </a:t>
            </a:r>
            <a:r>
              <a:rPr lang="sl-SI" sz="2400" dirty="0" err="1">
                <a:solidFill>
                  <a:srgbClr val="04617B"/>
                </a:solidFill>
              </a:rPr>
              <a:t>neosvetljevanju</a:t>
            </a:r>
            <a:r>
              <a:rPr lang="sl-SI" sz="2400" dirty="0">
                <a:solidFill>
                  <a:srgbClr val="04617B"/>
                </a:solidFill>
              </a:rPr>
              <a:t> izven naselij</a:t>
            </a:r>
            <a:r>
              <a:rPr lang="en-GB" sz="2400" dirty="0">
                <a:solidFill>
                  <a:srgbClr val="04617B"/>
                </a:solidFill>
              </a:rPr>
              <a:t>?</a:t>
            </a:r>
          </a:p>
          <a:p>
            <a:r>
              <a:rPr lang="sl-SI" sz="2400" dirty="0">
                <a:solidFill>
                  <a:srgbClr val="04617B"/>
                </a:solidFill>
              </a:rPr>
              <a:t>Osvetljevanje samo pločnika ali cele ceste?</a:t>
            </a:r>
            <a:endParaRPr lang="en-GB" sz="2400" dirty="0">
              <a:solidFill>
                <a:srgbClr val="04617B"/>
              </a:solidFill>
            </a:endParaRPr>
          </a:p>
          <a:p>
            <a:r>
              <a:rPr lang="sl-SI" sz="2400" dirty="0">
                <a:solidFill>
                  <a:srgbClr val="04617B"/>
                </a:solidFill>
              </a:rPr>
              <a:t>Kje enakomerna osvetlitev in kje samo orientacijska?</a:t>
            </a:r>
            <a:endParaRPr lang="en-GB" sz="2400" dirty="0">
              <a:solidFill>
                <a:srgbClr val="04617B"/>
              </a:solidFill>
            </a:endParaRPr>
          </a:p>
          <a:p>
            <a:r>
              <a:rPr lang="sl-SI" sz="2400" dirty="0">
                <a:solidFill>
                  <a:srgbClr val="04617B"/>
                </a:solidFill>
              </a:rPr>
              <a:t>Višina stebrov razsvetljave na </a:t>
            </a:r>
            <a:r>
              <a:rPr lang="sl-SI" sz="2400" dirty="0" err="1">
                <a:solidFill>
                  <a:srgbClr val="04617B"/>
                </a:solidFill>
              </a:rPr>
              <a:t>neurbanih</a:t>
            </a:r>
            <a:r>
              <a:rPr lang="sl-SI" sz="2400" dirty="0">
                <a:solidFill>
                  <a:srgbClr val="04617B"/>
                </a:solidFill>
              </a:rPr>
              <a:t> območjih</a:t>
            </a:r>
            <a:endParaRPr lang="en-GB" sz="2400" dirty="0">
              <a:solidFill>
                <a:srgbClr val="04617B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Negativni vplivi na videz krajine</a:t>
            </a:r>
            <a:endParaRPr lang="en-GB" sz="2100" dirty="0">
              <a:solidFill>
                <a:srgbClr val="04617B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Dominacija nad naselji</a:t>
            </a:r>
            <a:endParaRPr lang="en-GB" sz="2100" dirty="0">
              <a:solidFill>
                <a:srgbClr val="04617B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Ravnotežje med zahtevami </a:t>
            </a:r>
            <a:r>
              <a:rPr lang="en-GB" sz="2100" dirty="0">
                <a:solidFill>
                  <a:srgbClr val="04617B"/>
                </a:solidFill>
              </a:rPr>
              <a:t>EN 13201, </a:t>
            </a:r>
            <a:r>
              <a:rPr lang="sl-SI" sz="2100" dirty="0">
                <a:solidFill>
                  <a:srgbClr val="04617B"/>
                </a:solidFill>
              </a:rPr>
              <a:t>porabo energije</a:t>
            </a:r>
            <a:r>
              <a:rPr lang="en-GB" sz="2100" dirty="0">
                <a:solidFill>
                  <a:srgbClr val="04617B"/>
                </a:solidFill>
              </a:rPr>
              <a:t>, </a:t>
            </a:r>
            <a:r>
              <a:rPr lang="sl-SI" sz="2100" dirty="0">
                <a:solidFill>
                  <a:srgbClr val="04617B"/>
                </a:solidFill>
              </a:rPr>
              <a:t>omejevanjem SO</a:t>
            </a:r>
            <a:r>
              <a:rPr lang="en-GB" sz="2100" dirty="0">
                <a:solidFill>
                  <a:srgbClr val="04617B"/>
                </a:solidFill>
              </a:rPr>
              <a:t>, </a:t>
            </a:r>
            <a:r>
              <a:rPr lang="sl-SI" sz="2100" dirty="0">
                <a:solidFill>
                  <a:srgbClr val="04617B"/>
                </a:solidFill>
              </a:rPr>
              <a:t>estetskimi zahtevami</a:t>
            </a:r>
            <a:endParaRPr lang="en-GB" sz="2100" dirty="0">
              <a:solidFill>
                <a:srgbClr val="04617B"/>
              </a:solidFill>
            </a:endParaRPr>
          </a:p>
          <a:p>
            <a:r>
              <a:rPr lang="sl-SI" sz="2400" dirty="0">
                <a:solidFill>
                  <a:srgbClr val="04617B"/>
                </a:solidFill>
              </a:rPr>
              <a:t>Višina in razmik med lučmi na pločnikih skozi naselja</a:t>
            </a:r>
            <a:endParaRPr lang="en-GB" sz="2400" dirty="0">
              <a:solidFill>
                <a:srgbClr val="04617B"/>
              </a:solidFill>
            </a:endParaRPr>
          </a:p>
          <a:p>
            <a:r>
              <a:rPr lang="en-GB" sz="2400" dirty="0">
                <a:solidFill>
                  <a:srgbClr val="04617B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321983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Problematične situacije - primeri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80588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sl-SI" sz="2600" dirty="0">
                <a:solidFill>
                  <a:srgbClr val="04617B"/>
                </a:solidFill>
              </a:rPr>
              <a:t>Osvetljevanje izven naselij</a:t>
            </a:r>
          </a:p>
          <a:p>
            <a:pPr lvl="1"/>
            <a:r>
              <a:rPr lang="sl-SI" sz="2300" dirty="0">
                <a:solidFill>
                  <a:srgbClr val="04617B"/>
                </a:solidFill>
              </a:rPr>
              <a:t>Pločniki, pešpoti, kolesarske poti</a:t>
            </a:r>
          </a:p>
          <a:p>
            <a:pPr lvl="1"/>
            <a:r>
              <a:rPr lang="sl-SI" sz="2300" dirty="0">
                <a:solidFill>
                  <a:srgbClr val="04617B"/>
                </a:solidFill>
              </a:rPr>
              <a:t>Križišča, krožišča</a:t>
            </a:r>
          </a:p>
          <a:p>
            <a:pPr lvl="1"/>
            <a:r>
              <a:rPr lang="sl-SI" sz="2300" dirty="0">
                <a:solidFill>
                  <a:srgbClr val="04617B"/>
                </a:solidFill>
              </a:rPr>
              <a:t>Obvoznice</a:t>
            </a:r>
          </a:p>
          <a:p>
            <a:pPr lvl="1"/>
            <a:r>
              <a:rPr lang="sl-SI" sz="2300" dirty="0">
                <a:solidFill>
                  <a:srgbClr val="04617B"/>
                </a:solidFill>
              </a:rPr>
              <a:t>Postajališča, parkirišča</a:t>
            </a:r>
          </a:p>
          <a:p>
            <a:pPr lvl="1"/>
            <a:r>
              <a:rPr lang="sl-SI" sz="2300" dirty="0">
                <a:solidFill>
                  <a:srgbClr val="04617B"/>
                </a:solidFill>
              </a:rPr>
              <a:t>Avtocestni izvozi in vozlišča</a:t>
            </a:r>
          </a:p>
          <a:p>
            <a:r>
              <a:rPr lang="sl-SI" sz="2600" dirty="0">
                <a:solidFill>
                  <a:srgbClr val="04617B"/>
                </a:solidFill>
              </a:rPr>
              <a:t>Razpršena naselja vzdolž regionalnih cest</a:t>
            </a:r>
          </a:p>
          <a:p>
            <a:pPr lvl="1"/>
            <a:r>
              <a:rPr lang="sl-SI" sz="2300" dirty="0">
                <a:solidFill>
                  <a:srgbClr val="04617B"/>
                </a:solidFill>
              </a:rPr>
              <a:t>Središče</a:t>
            </a:r>
          </a:p>
          <a:p>
            <a:pPr lvl="1"/>
            <a:r>
              <a:rPr lang="sl-SI" sz="2300" dirty="0">
                <a:solidFill>
                  <a:srgbClr val="04617B"/>
                </a:solidFill>
              </a:rPr>
              <a:t>Zgoščen del naselja, izven središča</a:t>
            </a:r>
          </a:p>
          <a:p>
            <a:pPr lvl="1"/>
            <a:r>
              <a:rPr lang="sl-SI" sz="2300" dirty="0">
                <a:solidFill>
                  <a:srgbClr val="04617B"/>
                </a:solidFill>
              </a:rPr>
              <a:t>Razpršeno poseljeno območje znotraj uradnih meja naselja</a:t>
            </a:r>
          </a:p>
          <a:p>
            <a:r>
              <a:rPr lang="en-US" sz="2600" dirty="0">
                <a:solidFill>
                  <a:srgbClr val="04617B"/>
                </a:solidFill>
              </a:rPr>
              <a:t>Peri</a:t>
            </a:r>
            <a:r>
              <a:rPr lang="sl-SI" sz="2600" dirty="0" err="1">
                <a:solidFill>
                  <a:srgbClr val="04617B"/>
                </a:solidFill>
              </a:rPr>
              <a:t>ferni</a:t>
            </a:r>
            <a:r>
              <a:rPr lang="sl-SI" sz="2600" dirty="0">
                <a:solidFill>
                  <a:srgbClr val="04617B"/>
                </a:solidFill>
              </a:rPr>
              <a:t> deli podeželskih naselij</a:t>
            </a:r>
          </a:p>
          <a:p>
            <a:r>
              <a:rPr lang="en-US" sz="2600" dirty="0">
                <a:solidFill>
                  <a:srgbClr val="04617B"/>
                </a:solidFill>
              </a:rPr>
              <a:t>Peri</a:t>
            </a:r>
            <a:r>
              <a:rPr lang="sl-SI" sz="2600" dirty="0" err="1">
                <a:solidFill>
                  <a:srgbClr val="04617B"/>
                </a:solidFill>
              </a:rPr>
              <a:t>ferni</a:t>
            </a:r>
            <a:r>
              <a:rPr lang="sl-SI" sz="2600" dirty="0">
                <a:solidFill>
                  <a:srgbClr val="04617B"/>
                </a:solidFill>
              </a:rPr>
              <a:t> deli urbanih naselij</a:t>
            </a:r>
          </a:p>
        </p:txBody>
      </p:sp>
    </p:spTree>
    <p:extLst>
      <p:ext uri="{BB962C8B-B14F-4D97-AF65-F5344CB8AC3E}">
        <p14:creationId xmlns:p14="http://schemas.microsoft.com/office/powerpoint/2010/main" val="35640444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0" y="6021288"/>
            <a:ext cx="9144000" cy="746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sl-SI" sz="40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Kje so meje dekoracijske razsvetljave?</a:t>
            </a:r>
            <a:endParaRPr lang="en-US" sz="4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D9B589-0418-4EC1-9565-0984B2BB5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096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10E1E5-CEEC-4413-A837-12B2BBBB9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36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endParaRPr lang="sl-SI" sz="18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endParaRPr lang="sl-SI" sz="18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endParaRPr lang="sl-SI" sz="18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endParaRPr lang="sl-SI" sz="18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r>
              <a:rPr lang="sl-SI" sz="3200" dirty="0">
                <a:solidFill>
                  <a:srgbClr val="FF9900"/>
                </a:solidFill>
              </a:rPr>
              <a:t>Dekoracijska razsvetljava lahko postane eden največjih izvorov svetlobnega onesnaženja in preobrazbe prostora</a:t>
            </a:r>
          </a:p>
        </p:txBody>
      </p:sp>
    </p:spTree>
    <p:extLst>
      <p:ext uri="{BB962C8B-B14F-4D97-AF65-F5344CB8AC3E}">
        <p14:creationId xmlns:p14="http://schemas.microsoft.com/office/powerpoint/2010/main" val="1613013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Autofit/>
          </a:bodyPr>
          <a:lstStyle/>
          <a:p>
            <a:r>
              <a:rPr lang="sl-SI" sz="3600" dirty="0"/>
              <a:t>Nevarnosti dekoracijske razsvetljave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Autofit/>
          </a:bodyPr>
          <a:lstStyle/>
          <a:p>
            <a:r>
              <a:rPr lang="sl-SI" sz="2200" dirty="0">
                <a:solidFill>
                  <a:srgbClr val="FF9900"/>
                </a:solidFill>
              </a:rPr>
              <a:t>Po prodoru javne razsvetljave na podeželje dekoracijska r. pomeni naslednji nivo zapolnjevanja prostora z umetno svetlobo</a:t>
            </a:r>
          </a:p>
          <a:p>
            <a:r>
              <a:rPr lang="sl-SI" sz="2200" dirty="0"/>
              <a:t>Nabor objektov osvetljevanja je praktično neomejen:</a:t>
            </a:r>
          </a:p>
          <a:p>
            <a:pPr lvl="1"/>
            <a:r>
              <a:rPr lang="sl-SI" sz="1800" dirty="0"/>
              <a:t>Fasade zgradb, spomeniki, drevesa, mostovi, naravne znamenitosti, botanični vrtovi, gore …</a:t>
            </a:r>
          </a:p>
          <a:p>
            <a:r>
              <a:rPr lang="sl-SI" sz="2200" dirty="0"/>
              <a:t>Uredba osvetljevanje fasad omejuje na 120 m od javne r., kar vedno bolj pomeni, da je dovoljeno povsod</a:t>
            </a:r>
          </a:p>
          <a:p>
            <a:r>
              <a:rPr lang="sl-SI" sz="2200" dirty="0"/>
              <a:t>Posebej v podeželskem prostoru že zelo majhna intenzivnost osvetljevanja (npr. fasad) zelo opazno spreminja prostor, pod pritiskom industrije razsvetljave pa se to lahko močno razširi</a:t>
            </a:r>
          </a:p>
          <a:p>
            <a:r>
              <a:rPr lang="sl-SI" sz="2200" dirty="0"/>
              <a:t>Možnost barvnega osvetljevanja v prostor prinaša dodatno nasičenost z nenaravnim elementom oz. z onesnaženostjo</a:t>
            </a:r>
          </a:p>
        </p:txBody>
      </p:sp>
    </p:spTree>
    <p:extLst>
      <p:ext uri="{BB962C8B-B14F-4D97-AF65-F5344CB8AC3E}">
        <p14:creationId xmlns:p14="http://schemas.microsoft.com/office/powerpoint/2010/main" val="336447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294" y="999376"/>
            <a:ext cx="8298170" cy="574199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GB" sz="18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r>
              <a:rPr lang="sl-SI" sz="4200" dirty="0">
                <a:solidFill>
                  <a:srgbClr val="04617B"/>
                </a:solidFill>
              </a:rPr>
              <a:t>KAJ JE SVETLOBNO ONESNAŽE(VA)NJE?</a:t>
            </a:r>
            <a:endParaRPr lang="en-GB" sz="42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endParaRPr lang="en-GB" sz="10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Pretirana ali napačna uporaba umetne </a:t>
            </a:r>
            <a:r>
              <a:rPr lang="sl-SI" sz="3600" dirty="0" err="1">
                <a:solidFill>
                  <a:srgbClr val="FF9900"/>
                </a:solidFill>
                <a:ea typeface="+mj-ea"/>
                <a:cs typeface="+mj-cs"/>
              </a:rPr>
              <a:t>svetl</a:t>
            </a: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.</a:t>
            </a:r>
          </a:p>
          <a:p>
            <a:pPr marL="0" indent="0" algn="ctr">
              <a:buNone/>
            </a:pP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 Merljivi negativni vplivi umetne svetlobe na zvezdno nebo, ekosisteme, zdravje in počutje ljudi, porabo energije,</a:t>
            </a:r>
          </a:p>
          <a:p>
            <a:pPr marL="0" indent="0" algn="ctr">
              <a:buNone/>
            </a:pP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vizualna degradacija naravne in kulturne dediščine …</a:t>
            </a:r>
          </a:p>
          <a:p>
            <a:pPr marL="0" indent="0" algn="ctr">
              <a:buNone/>
            </a:pPr>
            <a:r>
              <a:rPr lang="sl-SI" sz="3600" dirty="0">
                <a:solidFill>
                  <a:srgbClr val="04617B"/>
                </a:solidFill>
              </a:rPr>
              <a:t>--&gt;</a:t>
            </a:r>
            <a:endParaRPr lang="en-GB" sz="36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sz="3600" dirty="0">
                <a:solidFill>
                  <a:srgbClr val="04617B"/>
                </a:solidFill>
              </a:rPr>
              <a:t>Vsaka umetna svetloba, ki se širi v zunanjem prostoru, predstavlja onesnaženje</a:t>
            </a:r>
            <a:r>
              <a:rPr lang="en-GB" sz="3600" dirty="0">
                <a:solidFill>
                  <a:srgbClr val="04617B"/>
                </a:solidFill>
              </a:rPr>
              <a:t>, </a:t>
            </a:r>
            <a:r>
              <a:rPr lang="sl-SI" sz="3600" dirty="0">
                <a:solidFill>
                  <a:srgbClr val="04617B"/>
                </a:solidFill>
              </a:rPr>
              <a:t>ne glede na uporabnost, vir, čas uporabe, jakost, barvo, porabo energije …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6174E8-D5CD-4373-B430-DC73CFC8D8B1}"/>
              </a:ext>
            </a:extLst>
          </p:cNvPr>
          <p:cNvCxnSpPr>
            <a:cxnSpLocks/>
          </p:cNvCxnSpPr>
          <p:nvPr/>
        </p:nvCxnSpPr>
        <p:spPr>
          <a:xfrm>
            <a:off x="828048" y="2655560"/>
            <a:ext cx="4104000" cy="0"/>
          </a:xfrm>
          <a:prstGeom prst="line">
            <a:avLst/>
          </a:prstGeom>
          <a:ln w="28575">
            <a:solidFill>
              <a:srgbClr val="0461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FD6257-67B5-48CE-B1EA-43D7024AF0F4}"/>
              </a:ext>
            </a:extLst>
          </p:cNvPr>
          <p:cNvCxnSpPr>
            <a:cxnSpLocks/>
          </p:cNvCxnSpPr>
          <p:nvPr/>
        </p:nvCxnSpPr>
        <p:spPr>
          <a:xfrm>
            <a:off x="720440" y="2188000"/>
            <a:ext cx="7740000" cy="0"/>
          </a:xfrm>
          <a:prstGeom prst="line">
            <a:avLst/>
          </a:prstGeom>
          <a:ln w="28575">
            <a:solidFill>
              <a:srgbClr val="0461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45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Autofit/>
          </a:bodyPr>
          <a:lstStyle/>
          <a:p>
            <a:r>
              <a:rPr lang="sl-SI" sz="3600" dirty="0"/>
              <a:t>Problematičnost trga razsvetljave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Autofit/>
          </a:bodyPr>
          <a:lstStyle/>
          <a:p>
            <a:r>
              <a:rPr lang="sl-SI" sz="2200" dirty="0"/>
              <a:t>Trg ponuja različna svetila z veliko močjo za majhno ceno ter neprimernim spektrom</a:t>
            </a:r>
          </a:p>
          <a:p>
            <a:r>
              <a:rPr lang="sl-SI" sz="2200" dirty="0"/>
              <a:t>Množična nekritična uporaba za zasebno rabo, npr. močni reflektorji z belo svetlobo pred hišami, zelo močne ročne svetilke …</a:t>
            </a:r>
          </a:p>
          <a:p>
            <a:r>
              <a:rPr lang="sl-SI" sz="2200" dirty="0"/>
              <a:t>Nujna je regulacija, ki je verjetno mogoča samo na evropski ravni</a:t>
            </a:r>
          </a:p>
        </p:txBody>
      </p:sp>
    </p:spTree>
    <p:extLst>
      <p:ext uri="{BB962C8B-B14F-4D97-AF65-F5344CB8AC3E}">
        <p14:creationId xmlns:p14="http://schemas.microsoft.com/office/powerpoint/2010/main" val="3759940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6021288"/>
            <a:ext cx="8229600" cy="746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sl-SI" sz="3600" dirty="0">
                <a:solidFill>
                  <a:srgbClr val="FF99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Oglasni panoji – še vedno nerešeno</a:t>
            </a:r>
            <a:endParaRPr lang="en-US" sz="36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1094-81B9-4B3E-9E6B-0E4EDFA36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0" y="-751"/>
            <a:ext cx="9145000" cy="600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709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2B35D7-7C9F-4E0F-8ECE-59EFF0A08B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F98C22-64B7-4AC4-920A-EE10D3B55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6672"/>
            <a:ext cx="8568952" cy="8180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l-SI" sz="4400" dirty="0">
                <a:solidFill>
                  <a:srgbClr val="FF9900"/>
                </a:solidFill>
              </a:rPr>
              <a:t>Barva</a:t>
            </a:r>
            <a:r>
              <a:rPr lang="en-GB" sz="4400" dirty="0">
                <a:solidFill>
                  <a:srgbClr val="FF9900"/>
                </a:solidFill>
              </a:rPr>
              <a:t>, </a:t>
            </a:r>
            <a:r>
              <a:rPr lang="sl-SI" sz="4400" dirty="0">
                <a:solidFill>
                  <a:srgbClr val="FF9900"/>
                </a:solidFill>
              </a:rPr>
              <a:t>intenziteta</a:t>
            </a:r>
            <a:r>
              <a:rPr lang="en-GB" sz="4400" dirty="0">
                <a:solidFill>
                  <a:srgbClr val="FF9900"/>
                </a:solidFill>
              </a:rPr>
              <a:t>, </a:t>
            </a:r>
            <a:r>
              <a:rPr lang="sl-SI" sz="4400" dirty="0">
                <a:solidFill>
                  <a:srgbClr val="FF9900"/>
                </a:solidFill>
              </a:rPr>
              <a:t>dovoljene lokacije</a:t>
            </a:r>
            <a:r>
              <a:rPr lang="en-GB" sz="4400" dirty="0">
                <a:solidFill>
                  <a:srgbClr val="FF9900"/>
                </a:solidFill>
              </a:rPr>
              <a:t> …?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0665192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Ključna sporočila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805888"/>
          </a:xfrm>
        </p:spPr>
        <p:txBody>
          <a:bodyPr>
            <a:noAutofit/>
          </a:bodyPr>
          <a:lstStyle/>
          <a:p>
            <a:r>
              <a:rPr lang="sl-SI" sz="2400" dirty="0">
                <a:solidFill>
                  <a:srgbClr val="04617B"/>
                </a:solidFill>
              </a:rPr>
              <a:t>SO je samo del širšega problema</a:t>
            </a:r>
            <a:r>
              <a:rPr lang="en-GB" sz="2400" dirty="0">
                <a:solidFill>
                  <a:srgbClr val="04617B"/>
                </a:solidFill>
              </a:rPr>
              <a:t>: </a:t>
            </a:r>
            <a:r>
              <a:rPr lang="en-GB" sz="2400" dirty="0" err="1">
                <a:solidFill>
                  <a:srgbClr val="FF9900"/>
                </a:solidFill>
              </a:rPr>
              <a:t>degrada</a:t>
            </a:r>
            <a:r>
              <a:rPr lang="sl-SI" sz="2400" dirty="0" err="1">
                <a:solidFill>
                  <a:srgbClr val="FF9900"/>
                </a:solidFill>
              </a:rPr>
              <a:t>cije</a:t>
            </a:r>
            <a:r>
              <a:rPr lang="sl-SI" sz="2400" dirty="0">
                <a:solidFill>
                  <a:srgbClr val="FF9900"/>
                </a:solidFill>
              </a:rPr>
              <a:t> okolja in prostora/krajine</a:t>
            </a:r>
            <a:r>
              <a:rPr lang="en-GB" sz="2400" dirty="0">
                <a:solidFill>
                  <a:srgbClr val="04617B"/>
                </a:solidFill>
              </a:rPr>
              <a:t> </a:t>
            </a:r>
            <a:r>
              <a:rPr lang="sl-SI" sz="2400" dirty="0">
                <a:solidFill>
                  <a:srgbClr val="04617B"/>
                </a:solidFill>
              </a:rPr>
              <a:t>z zunanjo razsvetljavo</a:t>
            </a:r>
            <a:endParaRPr lang="en-GB" sz="2400" dirty="0">
              <a:solidFill>
                <a:srgbClr val="04617B"/>
              </a:solidFill>
            </a:endParaRPr>
          </a:p>
          <a:p>
            <a:r>
              <a:rPr lang="sl-SI" sz="2400" dirty="0">
                <a:solidFill>
                  <a:srgbClr val="FF9900"/>
                </a:solidFill>
              </a:rPr>
              <a:t>Lokacije razsvetljave omejiti</a:t>
            </a:r>
            <a:r>
              <a:rPr lang="en-GB" sz="2400" dirty="0">
                <a:solidFill>
                  <a:srgbClr val="FF9900"/>
                </a:solidFill>
              </a:rPr>
              <a:t> </a:t>
            </a:r>
            <a:r>
              <a:rPr lang="sl-SI" sz="2400" dirty="0">
                <a:solidFill>
                  <a:srgbClr val="04617B"/>
                </a:solidFill>
              </a:rPr>
              <a:t>bistveno strožje</a:t>
            </a:r>
            <a:endParaRPr lang="en-GB" sz="2400" dirty="0">
              <a:solidFill>
                <a:srgbClr val="04617B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Politike na podlagi razmerja stroški</a:t>
            </a:r>
            <a:r>
              <a:rPr lang="en-GB" sz="2100" dirty="0">
                <a:solidFill>
                  <a:srgbClr val="04617B"/>
                </a:solidFill>
              </a:rPr>
              <a:t>/</a:t>
            </a:r>
            <a:r>
              <a:rPr lang="sl-SI" sz="2100" dirty="0">
                <a:solidFill>
                  <a:srgbClr val="04617B"/>
                </a:solidFill>
              </a:rPr>
              <a:t>koristi in nivoja potreb</a:t>
            </a:r>
            <a:endParaRPr lang="en-GB" sz="2100" dirty="0">
              <a:solidFill>
                <a:srgbClr val="04617B"/>
              </a:solidFill>
            </a:endParaRPr>
          </a:p>
          <a:p>
            <a:pPr lvl="1"/>
            <a:r>
              <a:rPr lang="en-GB" sz="2100" dirty="0">
                <a:solidFill>
                  <a:srgbClr val="04617B"/>
                </a:solidFill>
              </a:rPr>
              <a:t>N</a:t>
            </a:r>
            <a:r>
              <a:rPr lang="sl-SI" sz="2100" dirty="0" err="1">
                <a:solidFill>
                  <a:srgbClr val="04617B"/>
                </a:solidFill>
              </a:rPr>
              <a:t>oč</a:t>
            </a:r>
            <a:r>
              <a:rPr lang="sl-SI" sz="2100" dirty="0">
                <a:solidFill>
                  <a:srgbClr val="04617B"/>
                </a:solidFill>
              </a:rPr>
              <a:t> kot vrednota</a:t>
            </a:r>
            <a:endParaRPr lang="en-GB" sz="2100" dirty="0">
              <a:solidFill>
                <a:srgbClr val="04617B"/>
              </a:solidFill>
            </a:endParaRPr>
          </a:p>
          <a:p>
            <a:r>
              <a:rPr lang="sl-SI" sz="2400" dirty="0">
                <a:solidFill>
                  <a:srgbClr val="04617B"/>
                </a:solidFill>
              </a:rPr>
              <a:t>Obstoječi </a:t>
            </a:r>
            <a:r>
              <a:rPr lang="en-GB" sz="2400" dirty="0">
                <a:solidFill>
                  <a:srgbClr val="FF9900"/>
                </a:solidFill>
              </a:rPr>
              <a:t>standard</a:t>
            </a:r>
            <a:r>
              <a:rPr lang="sl-SI" sz="2400" dirty="0">
                <a:solidFill>
                  <a:srgbClr val="FF9900"/>
                </a:solidFill>
              </a:rPr>
              <a:t>i in priporočila niso vzdržni</a:t>
            </a:r>
            <a:endParaRPr lang="en-GB" sz="2400" dirty="0">
              <a:solidFill>
                <a:srgbClr val="FF9900"/>
              </a:solidFill>
            </a:endParaRPr>
          </a:p>
          <a:p>
            <a:r>
              <a:rPr lang="sl-SI" sz="2400" dirty="0">
                <a:solidFill>
                  <a:srgbClr val="04617B"/>
                </a:solidFill>
              </a:rPr>
              <a:t>Nekaj besed v zakonodaji lahko popolnoma spremeni situacijo</a:t>
            </a:r>
            <a:endParaRPr lang="en-GB" sz="2400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0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376" y="1071384"/>
            <a:ext cx="8394104" cy="5786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sz="4500" dirty="0">
                <a:solidFill>
                  <a:srgbClr val="04617B"/>
                </a:solidFill>
              </a:rPr>
              <a:t>CILJI IN S TEM POVEZANI UKREPI</a:t>
            </a:r>
          </a:p>
          <a:p>
            <a:pPr marL="0" indent="0">
              <a:buNone/>
            </a:pPr>
            <a:endParaRPr lang="sl-SI" sz="1000" dirty="0">
              <a:solidFill>
                <a:srgbClr val="FF9900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1. Celotni</a:t>
            </a:r>
            <a:r>
              <a:rPr lang="en-US" sz="3600" dirty="0">
                <a:solidFill>
                  <a:srgbClr val="FF9900"/>
                </a:solidFill>
                <a:ea typeface="+mj-ea"/>
                <a:cs typeface="+mj-cs"/>
              </a:rPr>
              <a:t>: </a:t>
            </a: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Celovito obvladovanje negativnih učinkov zunanje razsvetljave</a:t>
            </a:r>
            <a:r>
              <a:rPr lang="en-US" sz="3600" dirty="0">
                <a:solidFill>
                  <a:srgbClr val="FF9900"/>
                </a:solidFill>
                <a:ea typeface="+mj-ea"/>
                <a:cs typeface="+mj-cs"/>
              </a:rPr>
              <a:t> </a:t>
            </a:r>
            <a:endParaRPr lang="sl-SI" sz="3600" dirty="0">
              <a:solidFill>
                <a:srgbClr val="FF9900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sl-SI" sz="3600" dirty="0">
                <a:solidFill>
                  <a:srgbClr val="04617B"/>
                </a:solidFill>
              </a:rPr>
              <a:t>a. Omejevanje SO in njegovih negativnih učinkov</a:t>
            </a:r>
            <a:endParaRPr lang="en-US" sz="3600" dirty="0">
              <a:solidFill>
                <a:srgbClr val="04617B"/>
              </a:solidFill>
            </a:endParaRPr>
          </a:p>
          <a:p>
            <a:pPr marL="0" indent="0">
              <a:buNone/>
            </a:pPr>
            <a:r>
              <a:rPr lang="sl-SI" sz="3600" b="1" i="1" dirty="0">
                <a:solidFill>
                  <a:srgbClr val="04617B"/>
                </a:solidFill>
              </a:rPr>
              <a:t>b. </a:t>
            </a:r>
            <a:r>
              <a:rPr lang="sl-SI" sz="3600" dirty="0">
                <a:solidFill>
                  <a:srgbClr val="04617B"/>
                </a:solidFill>
              </a:rPr>
              <a:t>Ohranjanje prostora</a:t>
            </a:r>
            <a:r>
              <a:rPr lang="en-US" sz="3600" dirty="0">
                <a:solidFill>
                  <a:srgbClr val="04617B"/>
                </a:solidFill>
              </a:rPr>
              <a:t>; </a:t>
            </a:r>
            <a:r>
              <a:rPr lang="sl-SI" sz="3600" dirty="0">
                <a:solidFill>
                  <a:srgbClr val="04617B"/>
                </a:solidFill>
              </a:rPr>
              <a:t>krajine</a:t>
            </a:r>
            <a:r>
              <a:rPr lang="en-US" sz="3600" dirty="0">
                <a:solidFill>
                  <a:srgbClr val="04617B"/>
                </a:solidFill>
              </a:rPr>
              <a:t>, </a:t>
            </a:r>
            <a:r>
              <a:rPr lang="sl-SI" sz="3600" dirty="0">
                <a:solidFill>
                  <a:srgbClr val="04617B"/>
                </a:solidFill>
              </a:rPr>
              <a:t>karakterja naselij</a:t>
            </a:r>
            <a:r>
              <a:rPr lang="en-US" sz="3600" dirty="0">
                <a:solidFill>
                  <a:srgbClr val="04617B"/>
                </a:solidFill>
              </a:rPr>
              <a:t>, </a:t>
            </a:r>
            <a:r>
              <a:rPr lang="sl-SI" sz="3600" dirty="0">
                <a:solidFill>
                  <a:srgbClr val="04617B"/>
                </a:solidFill>
              </a:rPr>
              <a:t>doživljanja prostora</a:t>
            </a:r>
            <a:r>
              <a:rPr lang="en-US" sz="3600" dirty="0">
                <a:solidFill>
                  <a:srgbClr val="04617B"/>
                </a:solidFill>
              </a:rPr>
              <a:t> … </a:t>
            </a:r>
          </a:p>
          <a:p>
            <a:pPr marL="0" indent="0">
              <a:buNone/>
            </a:pPr>
            <a:r>
              <a:rPr lang="sl-SI" sz="3600" dirty="0">
                <a:solidFill>
                  <a:srgbClr val="04617B"/>
                </a:solidFill>
              </a:rPr>
              <a:t>c. Zmanjševanje porabe energije</a:t>
            </a:r>
          </a:p>
          <a:p>
            <a:pPr marL="0" indent="0">
              <a:buNone/>
            </a:pPr>
            <a:r>
              <a:rPr lang="sl-SI" sz="3600" dirty="0">
                <a:solidFill>
                  <a:srgbClr val="04617B"/>
                </a:solidFill>
              </a:rPr>
              <a:t>d. Zmanjševanje finančnih stroškov</a:t>
            </a:r>
          </a:p>
          <a:p>
            <a:pPr marL="0" indent="0">
              <a:buNone/>
            </a:pP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2. Ožji</a:t>
            </a:r>
            <a:r>
              <a:rPr lang="en-US" sz="3600" dirty="0">
                <a:solidFill>
                  <a:srgbClr val="FF9900"/>
                </a:solidFill>
                <a:ea typeface="+mj-ea"/>
                <a:cs typeface="+mj-cs"/>
              </a:rPr>
              <a:t>: </a:t>
            </a:r>
            <a:r>
              <a:rPr lang="sl-SI" sz="3600" dirty="0">
                <a:solidFill>
                  <a:srgbClr val="FF9900"/>
                </a:solidFill>
                <a:ea typeface="+mj-ea"/>
                <a:cs typeface="+mj-cs"/>
              </a:rPr>
              <a:t>Omejiti SO in njegove negativne učinke</a:t>
            </a:r>
          </a:p>
          <a:p>
            <a:pPr marL="0" indent="0">
              <a:buNone/>
            </a:pPr>
            <a:r>
              <a:rPr lang="sl-SI" sz="3700" dirty="0">
                <a:solidFill>
                  <a:srgbClr val="04617B"/>
                </a:solidFill>
              </a:rPr>
              <a:t>a. </a:t>
            </a:r>
            <a:r>
              <a:rPr lang="en-US" sz="3700" dirty="0">
                <a:solidFill>
                  <a:srgbClr val="04617B"/>
                </a:solidFill>
              </a:rPr>
              <a:t>Pre</a:t>
            </a:r>
            <a:r>
              <a:rPr lang="sl-SI" sz="3700" dirty="0" err="1">
                <a:solidFill>
                  <a:srgbClr val="04617B"/>
                </a:solidFill>
              </a:rPr>
              <a:t>prečevanje</a:t>
            </a:r>
            <a:r>
              <a:rPr lang="sl-SI" sz="3700" dirty="0">
                <a:solidFill>
                  <a:srgbClr val="04617B"/>
                </a:solidFill>
              </a:rPr>
              <a:t> vpliva na živa bitja in ekosisteme</a:t>
            </a:r>
            <a:r>
              <a:rPr lang="en-US" sz="3700" dirty="0">
                <a:solidFill>
                  <a:srgbClr val="04617B"/>
                </a:solidFill>
              </a:rPr>
              <a:t> </a:t>
            </a:r>
          </a:p>
          <a:p>
            <a:pPr marL="0" indent="0">
              <a:buNone/>
            </a:pPr>
            <a:r>
              <a:rPr lang="sl-SI" sz="3700" dirty="0">
                <a:solidFill>
                  <a:srgbClr val="04617B"/>
                </a:solidFill>
              </a:rPr>
              <a:t>b. </a:t>
            </a:r>
            <a:r>
              <a:rPr lang="en-US" sz="3700" dirty="0">
                <a:solidFill>
                  <a:srgbClr val="04617B"/>
                </a:solidFill>
              </a:rPr>
              <a:t>Pre</a:t>
            </a:r>
            <a:r>
              <a:rPr lang="sl-SI" sz="3700" dirty="0" err="1">
                <a:solidFill>
                  <a:srgbClr val="04617B"/>
                </a:solidFill>
              </a:rPr>
              <a:t>prečevanje</a:t>
            </a:r>
            <a:r>
              <a:rPr lang="sl-SI" sz="3700" dirty="0">
                <a:solidFill>
                  <a:srgbClr val="04617B"/>
                </a:solidFill>
              </a:rPr>
              <a:t> motenja ljudi</a:t>
            </a:r>
            <a:r>
              <a:rPr lang="en-US" sz="3700" dirty="0">
                <a:solidFill>
                  <a:srgbClr val="04617B"/>
                </a:solidFill>
              </a:rPr>
              <a:t> (</a:t>
            </a:r>
            <a:r>
              <a:rPr lang="sl-SI" sz="3700" dirty="0">
                <a:solidFill>
                  <a:srgbClr val="04617B"/>
                </a:solidFill>
              </a:rPr>
              <a:t>vsiljena svetloba, bleščanje</a:t>
            </a:r>
            <a:r>
              <a:rPr lang="en-US" sz="3700" dirty="0">
                <a:solidFill>
                  <a:srgbClr val="04617B"/>
                </a:solidFill>
              </a:rPr>
              <a:t> …) </a:t>
            </a:r>
          </a:p>
          <a:p>
            <a:pPr marL="0" indent="0">
              <a:buNone/>
            </a:pPr>
            <a:r>
              <a:rPr lang="sl-SI" sz="3700" dirty="0">
                <a:solidFill>
                  <a:srgbClr val="04617B"/>
                </a:solidFill>
              </a:rPr>
              <a:t>c. Zmanjševanje bleščanja neba </a:t>
            </a:r>
          </a:p>
          <a:p>
            <a:pPr marL="0" indent="0">
              <a:buNone/>
            </a:pPr>
            <a:r>
              <a:rPr lang="sl-SI" sz="3700" b="1" i="1" dirty="0">
                <a:solidFill>
                  <a:srgbClr val="04617B"/>
                </a:solidFill>
              </a:rPr>
              <a:t>d. </a:t>
            </a:r>
            <a:r>
              <a:rPr lang="sl-SI" sz="3700" dirty="0">
                <a:solidFill>
                  <a:srgbClr val="04617B"/>
                </a:solidFill>
              </a:rPr>
              <a:t>Izogibanje spreminjanju naravnega stanja noči, če ni nujno</a:t>
            </a:r>
            <a:r>
              <a:rPr lang="en-US" sz="3700" dirty="0">
                <a:solidFill>
                  <a:srgbClr val="04617B"/>
                </a:solidFill>
              </a:rPr>
              <a:t> (</a:t>
            </a:r>
            <a:r>
              <a:rPr lang="sl-SI" sz="3700" dirty="0">
                <a:solidFill>
                  <a:srgbClr val="04617B"/>
                </a:solidFill>
              </a:rPr>
              <a:t>vsaka umetna svetloba predstavlja onesnaženje</a:t>
            </a:r>
            <a:r>
              <a:rPr lang="en-US" sz="3700" dirty="0">
                <a:solidFill>
                  <a:srgbClr val="04617B"/>
                </a:solidFill>
              </a:rPr>
              <a:t>!) </a:t>
            </a:r>
          </a:p>
        </p:txBody>
      </p:sp>
    </p:spTree>
    <p:extLst>
      <p:ext uri="{BB962C8B-B14F-4D97-AF65-F5344CB8AC3E}">
        <p14:creationId xmlns:p14="http://schemas.microsoft.com/office/powerpoint/2010/main" val="37713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/>
              <a:t>Nivoji kontrole SO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 lnSpcReduction="10000"/>
          </a:bodyPr>
          <a:lstStyle/>
          <a:p>
            <a:pPr lvl="0"/>
            <a:r>
              <a:rPr lang="sl-SI" sz="2600" dirty="0">
                <a:solidFill>
                  <a:srgbClr val="FF9900"/>
                </a:solidFill>
              </a:rPr>
              <a:t>Politike prostorskega načrtovanja</a:t>
            </a:r>
            <a:endParaRPr lang="en-GB" sz="2600" dirty="0">
              <a:solidFill>
                <a:srgbClr val="FF9900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Kje je razsvetljava potrebna</a:t>
            </a:r>
            <a:r>
              <a:rPr lang="en-GB" sz="2100" dirty="0">
                <a:solidFill>
                  <a:srgbClr val="04617B"/>
                </a:solidFill>
              </a:rPr>
              <a:t>/</a:t>
            </a:r>
            <a:r>
              <a:rPr lang="sl-SI" sz="2100" dirty="0">
                <a:solidFill>
                  <a:srgbClr val="04617B"/>
                </a:solidFill>
              </a:rPr>
              <a:t>ni priporočljiva/prepovedana (</a:t>
            </a:r>
            <a:r>
              <a:rPr lang="sl-SI" sz="2100" u="sng" dirty="0">
                <a:solidFill>
                  <a:srgbClr val="04617B"/>
                </a:solidFill>
              </a:rPr>
              <a:t>na podlagi razmerja stroški/koristi in potreb; noč kot vrednota</a:t>
            </a:r>
            <a:r>
              <a:rPr lang="sl-SI" sz="2100" dirty="0">
                <a:solidFill>
                  <a:srgbClr val="04617B"/>
                </a:solidFill>
              </a:rPr>
              <a:t>)</a:t>
            </a:r>
            <a:endParaRPr lang="en-GB" sz="2100" dirty="0">
              <a:solidFill>
                <a:srgbClr val="04617B"/>
              </a:solidFill>
            </a:endParaRPr>
          </a:p>
          <a:p>
            <a:pPr lvl="0"/>
            <a:r>
              <a:rPr lang="sl-SI" sz="2600" dirty="0">
                <a:solidFill>
                  <a:srgbClr val="FF9900"/>
                </a:solidFill>
              </a:rPr>
              <a:t>K</a:t>
            </a:r>
            <a:r>
              <a:rPr lang="en-GB" sz="2600" dirty="0" err="1">
                <a:solidFill>
                  <a:srgbClr val="FF9900"/>
                </a:solidFill>
              </a:rPr>
              <a:t>umulativ</a:t>
            </a:r>
            <a:r>
              <a:rPr lang="sl-SI" sz="2600" dirty="0">
                <a:solidFill>
                  <a:srgbClr val="FF9900"/>
                </a:solidFill>
              </a:rPr>
              <a:t>ne omejitve</a:t>
            </a:r>
            <a:r>
              <a:rPr lang="en-GB" sz="2600" dirty="0">
                <a:solidFill>
                  <a:srgbClr val="04617B"/>
                </a:solidFill>
              </a:rPr>
              <a:t>: </a:t>
            </a:r>
            <a:r>
              <a:rPr lang="en-GB" sz="2600" dirty="0" err="1">
                <a:solidFill>
                  <a:srgbClr val="04617B"/>
                </a:solidFill>
              </a:rPr>
              <a:t>rd</a:t>
            </a:r>
            <a:r>
              <a:rPr lang="sl-SI" sz="2600" dirty="0" err="1">
                <a:solidFill>
                  <a:srgbClr val="04617B"/>
                </a:solidFill>
              </a:rPr>
              <a:t>eče</a:t>
            </a:r>
            <a:r>
              <a:rPr lang="sl-SI" sz="2600" dirty="0">
                <a:solidFill>
                  <a:srgbClr val="04617B"/>
                </a:solidFill>
              </a:rPr>
              <a:t> črte</a:t>
            </a:r>
            <a:r>
              <a:rPr lang="en-GB" sz="2600" dirty="0">
                <a:solidFill>
                  <a:srgbClr val="04617B"/>
                </a:solidFill>
              </a:rPr>
              <a:t>, </a:t>
            </a:r>
            <a:r>
              <a:rPr lang="sl-SI" sz="2600" dirty="0">
                <a:solidFill>
                  <a:srgbClr val="04617B"/>
                </a:solidFill>
              </a:rPr>
              <a:t>mejne vrednosti,</a:t>
            </a:r>
            <a:r>
              <a:rPr lang="en-GB" sz="2600" dirty="0">
                <a:solidFill>
                  <a:srgbClr val="04617B"/>
                </a:solidFill>
              </a:rPr>
              <a:t> </a:t>
            </a:r>
            <a:r>
              <a:rPr lang="sl-SI" sz="2600" dirty="0">
                <a:solidFill>
                  <a:srgbClr val="04617B"/>
                </a:solidFill>
              </a:rPr>
              <a:t>pristop od zgoraj navzdol</a:t>
            </a:r>
            <a:endParaRPr lang="en-GB" sz="2600" dirty="0">
              <a:solidFill>
                <a:srgbClr val="04617B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Npr. </a:t>
            </a:r>
            <a:r>
              <a:rPr lang="en-GB" sz="2100" dirty="0">
                <a:solidFill>
                  <a:srgbClr val="04617B"/>
                </a:solidFill>
              </a:rPr>
              <a:t>kWh/</a:t>
            </a:r>
            <a:r>
              <a:rPr lang="sl-SI" sz="2100" dirty="0">
                <a:solidFill>
                  <a:srgbClr val="04617B"/>
                </a:solidFill>
              </a:rPr>
              <a:t>preb./leto  ali/in  </a:t>
            </a:r>
            <a:r>
              <a:rPr lang="en-GB" sz="2100" dirty="0" err="1">
                <a:solidFill>
                  <a:srgbClr val="04617B"/>
                </a:solidFill>
              </a:rPr>
              <a:t>lm</a:t>
            </a:r>
            <a:r>
              <a:rPr lang="en-GB" sz="2100" dirty="0">
                <a:solidFill>
                  <a:srgbClr val="04617B"/>
                </a:solidFill>
              </a:rPr>
              <a:t>/</a:t>
            </a:r>
            <a:r>
              <a:rPr lang="sl-SI" sz="2100" dirty="0">
                <a:solidFill>
                  <a:srgbClr val="04617B"/>
                </a:solidFill>
              </a:rPr>
              <a:t>preb.</a:t>
            </a:r>
            <a:r>
              <a:rPr lang="en-GB" sz="2100" dirty="0">
                <a:solidFill>
                  <a:srgbClr val="04617B"/>
                </a:solidFill>
              </a:rPr>
              <a:t>/</a:t>
            </a:r>
            <a:r>
              <a:rPr lang="sl-SI" sz="2100" dirty="0">
                <a:solidFill>
                  <a:srgbClr val="04617B"/>
                </a:solidFill>
              </a:rPr>
              <a:t>leto</a:t>
            </a:r>
            <a:r>
              <a:rPr lang="en-GB" sz="2100" dirty="0">
                <a:solidFill>
                  <a:srgbClr val="04617B"/>
                </a:solidFill>
              </a:rPr>
              <a:t> </a:t>
            </a:r>
            <a:r>
              <a:rPr lang="sl-SI" sz="2100" dirty="0">
                <a:solidFill>
                  <a:srgbClr val="04617B"/>
                </a:solidFill>
              </a:rPr>
              <a:t>v uredbi</a:t>
            </a:r>
            <a:endParaRPr lang="en-GB" sz="2100" dirty="0">
              <a:solidFill>
                <a:srgbClr val="04617B"/>
              </a:solidFill>
            </a:endParaRPr>
          </a:p>
          <a:p>
            <a:r>
              <a:rPr lang="sl-SI" sz="2600" dirty="0">
                <a:solidFill>
                  <a:srgbClr val="FF9900"/>
                </a:solidFill>
              </a:rPr>
              <a:t>Pravila osvetljevanja</a:t>
            </a:r>
            <a:r>
              <a:rPr lang="en-GB" sz="2600" dirty="0">
                <a:solidFill>
                  <a:srgbClr val="FF9900"/>
                </a:solidFill>
              </a:rPr>
              <a:t> </a:t>
            </a:r>
            <a:r>
              <a:rPr lang="sl-SI" sz="2600" dirty="0">
                <a:solidFill>
                  <a:srgbClr val="04617B"/>
                </a:solidFill>
              </a:rPr>
              <a:t>za različne tip cestnih objektov</a:t>
            </a:r>
            <a:endParaRPr lang="en-GB" sz="2600" dirty="0">
              <a:solidFill>
                <a:srgbClr val="04617B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Obseg osvetlitve (npr. 25, 4 ali 0 svetilk v krožišču)</a:t>
            </a:r>
            <a:endParaRPr lang="en-GB" sz="2100" dirty="0">
              <a:solidFill>
                <a:srgbClr val="04617B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Kje visoka enakomernost in kje samo orientacijsko</a:t>
            </a:r>
            <a:endParaRPr lang="en-GB" sz="2100" dirty="0">
              <a:solidFill>
                <a:srgbClr val="04617B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Prostorska razporeditev in višina svetilk</a:t>
            </a:r>
            <a:endParaRPr lang="en-GB" sz="2100" dirty="0">
              <a:solidFill>
                <a:srgbClr val="04617B"/>
              </a:solidFill>
            </a:endParaRPr>
          </a:p>
          <a:p>
            <a:pPr lvl="0"/>
            <a:r>
              <a:rPr lang="en-GB" sz="2600" dirty="0" err="1">
                <a:solidFill>
                  <a:srgbClr val="FF9900"/>
                </a:solidFill>
              </a:rPr>
              <a:t>Optimi</a:t>
            </a:r>
            <a:r>
              <a:rPr lang="sl-SI" sz="2600" dirty="0" err="1">
                <a:solidFill>
                  <a:srgbClr val="FF9900"/>
                </a:solidFill>
              </a:rPr>
              <a:t>zacija</a:t>
            </a:r>
            <a:r>
              <a:rPr lang="sl-SI" sz="2600" dirty="0">
                <a:solidFill>
                  <a:srgbClr val="FF9900"/>
                </a:solidFill>
              </a:rPr>
              <a:t> posameznih virov svetlobe</a:t>
            </a:r>
            <a:endParaRPr lang="en-GB" sz="2600" dirty="0">
              <a:solidFill>
                <a:srgbClr val="FF9900"/>
              </a:solidFill>
            </a:endParaRPr>
          </a:p>
          <a:p>
            <a:pPr lvl="1"/>
            <a:r>
              <a:rPr lang="sl-SI" sz="2100" dirty="0">
                <a:solidFill>
                  <a:srgbClr val="04617B"/>
                </a:solidFill>
              </a:rPr>
              <a:t>Barva svetlobe</a:t>
            </a:r>
            <a:r>
              <a:rPr lang="en-GB" sz="2100" dirty="0">
                <a:solidFill>
                  <a:srgbClr val="04617B"/>
                </a:solidFill>
              </a:rPr>
              <a:t>, </a:t>
            </a:r>
            <a:r>
              <a:rPr lang="en-GB" sz="2100" dirty="0" err="1">
                <a:solidFill>
                  <a:srgbClr val="04617B"/>
                </a:solidFill>
              </a:rPr>
              <a:t>opti</a:t>
            </a:r>
            <a:r>
              <a:rPr lang="sl-SI" sz="2100" dirty="0" err="1">
                <a:solidFill>
                  <a:srgbClr val="04617B"/>
                </a:solidFill>
              </a:rPr>
              <a:t>ka</a:t>
            </a:r>
            <a:r>
              <a:rPr lang="sl-SI" sz="2100" dirty="0">
                <a:solidFill>
                  <a:srgbClr val="04617B"/>
                </a:solidFill>
              </a:rPr>
              <a:t>, senčenje</a:t>
            </a:r>
            <a:r>
              <a:rPr lang="en-GB" sz="2100" dirty="0">
                <a:solidFill>
                  <a:srgbClr val="04617B"/>
                </a:solidFill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250534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/>
              <a:t>Priporočena politika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2934BE1-DA2C-41ED-9189-79F0EA64C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373891"/>
              </p:ext>
            </p:extLst>
          </p:nvPr>
        </p:nvGraphicFramePr>
        <p:xfrm>
          <a:off x="539552" y="2132856"/>
          <a:ext cx="8064896" cy="44043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4231393225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4187802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b="1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Namen</a:t>
                      </a:r>
                      <a:endParaRPr lang="en-GB" b="1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Nivo sprejemljivosti razsvetljave</a:t>
                      </a:r>
                      <a:endParaRPr lang="en-GB" b="1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513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sl-SI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Neposredna uporaba</a:t>
                      </a:r>
                      <a:r>
                        <a:rPr kumimoji="0" lang="en-GB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(</a:t>
                      </a:r>
                      <a:r>
                        <a:rPr kumimoji="0" lang="sl-SI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delo, storitvene dejavnosti, dogodki, šport …</a:t>
                      </a:r>
                      <a:r>
                        <a:rPr kumimoji="0" lang="en-GB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)	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Sprejemljivo</a:t>
                      </a:r>
                      <a:r>
                        <a:rPr lang="en-GB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; </a:t>
                      </a:r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spoštovanje omejitev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762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sl-SI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Prometna varnost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Sprejemljivo</a:t>
                      </a:r>
                      <a:r>
                        <a:rPr lang="en-GB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; </a:t>
                      </a:r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v racionalnih okvirih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143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Osebna varnost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Samo v primeru dovolj visokih potreb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846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Udobje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Samo v primeru dovolj visokih potreb; npr. ne v vaseh, razen v središčih in na območjih visoke koncentracije</a:t>
                      </a:r>
                      <a:r>
                        <a:rPr kumimoji="0" lang="en-GB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; </a:t>
                      </a:r>
                      <a:r>
                        <a:rPr kumimoji="0" lang="en-GB" sz="1800" kern="1200" noProof="0" dirty="0" err="1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orienta</a:t>
                      </a:r>
                      <a:r>
                        <a:rPr kumimoji="0" lang="sl-SI" sz="1800" kern="1200" noProof="0" dirty="0" err="1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cijska</a:t>
                      </a:r>
                      <a:r>
                        <a:rPr kumimoji="0" lang="sl-SI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razsvetljava na nekaterih območjih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189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De</a:t>
                      </a:r>
                      <a:r>
                        <a:rPr lang="sl-SI" noProof="0" dirty="0" err="1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koracija</a:t>
                      </a:r>
                      <a:r>
                        <a:rPr lang="en-GB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(fa</a:t>
                      </a:r>
                      <a:r>
                        <a:rPr lang="sl-SI" noProof="0" dirty="0" err="1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sade</a:t>
                      </a:r>
                      <a:r>
                        <a:rPr lang="en-GB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, </a:t>
                      </a:r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okolica zgradb</a:t>
                      </a:r>
                      <a:r>
                        <a:rPr lang="en-GB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, park</a:t>
                      </a:r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i</a:t>
                      </a:r>
                      <a:r>
                        <a:rPr lang="en-GB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, </a:t>
                      </a:r>
                      <a:r>
                        <a:rPr lang="sl-SI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obmorske pešpoti</a:t>
                      </a:r>
                      <a:r>
                        <a:rPr lang="en-GB" noProof="0" dirty="0">
                          <a:solidFill>
                            <a:srgbClr val="04617B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 …)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sl-SI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Samo v mestih</a:t>
                      </a:r>
                      <a:r>
                        <a:rPr kumimoji="0" lang="en-GB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, </a:t>
                      </a:r>
                      <a:r>
                        <a:rPr kumimoji="0" lang="sl-SI" sz="1800" kern="1200" noProof="0" dirty="0">
                          <a:solidFill>
                            <a:srgbClr val="04617B"/>
                          </a:solidFill>
                          <a:effectLst/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razen zgradb/lokacij posebnega pomena</a:t>
                      </a:r>
                      <a:endParaRPr lang="en-GB" noProof="0" dirty="0">
                        <a:solidFill>
                          <a:srgbClr val="04617B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232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3932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/>
              <a:t>Potrebni ukrepi; deloma že začeto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805888"/>
          </a:xfrm>
        </p:spPr>
        <p:txBody>
          <a:bodyPr>
            <a:normAutofit/>
          </a:bodyPr>
          <a:lstStyle/>
          <a:p>
            <a:r>
              <a:rPr lang="en-GB" sz="2400" dirty="0" err="1">
                <a:solidFill>
                  <a:srgbClr val="04617B"/>
                </a:solidFill>
              </a:rPr>
              <a:t>Defin</a:t>
            </a:r>
            <a:r>
              <a:rPr lang="sl-SI" sz="2400" dirty="0" err="1">
                <a:solidFill>
                  <a:srgbClr val="04617B"/>
                </a:solidFill>
              </a:rPr>
              <a:t>icija</a:t>
            </a:r>
            <a:r>
              <a:rPr lang="en-GB" sz="2400" dirty="0">
                <a:solidFill>
                  <a:srgbClr val="04617B"/>
                </a:solidFill>
              </a:rPr>
              <a:t> </a:t>
            </a:r>
            <a:r>
              <a:rPr lang="en-GB" sz="2400" dirty="0">
                <a:solidFill>
                  <a:srgbClr val="FF9900"/>
                </a:solidFill>
              </a:rPr>
              <a:t>p</a:t>
            </a:r>
            <a:r>
              <a:rPr lang="sl-SI" sz="2400" dirty="0" err="1">
                <a:solidFill>
                  <a:srgbClr val="FF9900"/>
                </a:solidFill>
              </a:rPr>
              <a:t>rostorske</a:t>
            </a:r>
            <a:r>
              <a:rPr lang="sl-SI" sz="2400" dirty="0">
                <a:solidFill>
                  <a:srgbClr val="FF9900"/>
                </a:solidFill>
              </a:rPr>
              <a:t> zakonodaje in priporočil</a:t>
            </a:r>
            <a:endParaRPr lang="en-GB" sz="2400" dirty="0">
              <a:solidFill>
                <a:srgbClr val="04617B"/>
              </a:solidFill>
            </a:endParaRPr>
          </a:p>
          <a:p>
            <a:r>
              <a:rPr lang="en-GB" sz="2400" dirty="0" err="1">
                <a:solidFill>
                  <a:srgbClr val="04617B"/>
                </a:solidFill>
              </a:rPr>
              <a:t>Revi</a:t>
            </a:r>
            <a:r>
              <a:rPr lang="sl-SI" sz="2400" dirty="0">
                <a:solidFill>
                  <a:srgbClr val="04617B"/>
                </a:solidFill>
              </a:rPr>
              <a:t>zija</a:t>
            </a:r>
            <a:r>
              <a:rPr lang="en-GB" sz="2400" dirty="0">
                <a:solidFill>
                  <a:srgbClr val="04617B"/>
                </a:solidFill>
              </a:rPr>
              <a:t> </a:t>
            </a:r>
            <a:r>
              <a:rPr lang="sl-SI" sz="2400" dirty="0">
                <a:solidFill>
                  <a:srgbClr val="FF9900"/>
                </a:solidFill>
              </a:rPr>
              <a:t>Uredbe o mejnih vrednostih SO okolja</a:t>
            </a:r>
            <a:endParaRPr lang="en-GB" sz="2400" dirty="0">
              <a:solidFill>
                <a:srgbClr val="04617B"/>
              </a:solidFill>
            </a:endParaRPr>
          </a:p>
          <a:p>
            <a:pPr lvl="0"/>
            <a:r>
              <a:rPr lang="en-GB" sz="2400" dirty="0" err="1">
                <a:solidFill>
                  <a:srgbClr val="04617B"/>
                </a:solidFill>
              </a:rPr>
              <a:t>Revi</a:t>
            </a:r>
            <a:r>
              <a:rPr lang="sl-SI" sz="2400" dirty="0">
                <a:solidFill>
                  <a:srgbClr val="04617B"/>
                </a:solidFill>
              </a:rPr>
              <a:t>zija </a:t>
            </a:r>
            <a:r>
              <a:rPr lang="sl-SI" sz="2400" dirty="0">
                <a:solidFill>
                  <a:srgbClr val="FF9900"/>
                </a:solidFill>
              </a:rPr>
              <a:t>priporočil DRSI in SDR</a:t>
            </a:r>
            <a:endParaRPr lang="en-GB" sz="2400" dirty="0">
              <a:solidFill>
                <a:srgbClr val="04617B"/>
              </a:solidFill>
            </a:endParaRP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N</a:t>
            </a:r>
            <a:r>
              <a:rPr lang="en-GB" sz="2400" dirty="0">
                <a:solidFill>
                  <a:srgbClr val="04617B"/>
                </a:solidFill>
              </a:rPr>
              <a:t>a</a:t>
            </a:r>
            <a:r>
              <a:rPr lang="sl-SI" sz="2400" dirty="0" err="1">
                <a:solidFill>
                  <a:srgbClr val="04617B"/>
                </a:solidFill>
              </a:rPr>
              <a:t>cionalno</a:t>
            </a:r>
            <a:r>
              <a:rPr lang="sl-SI" sz="2400" dirty="0">
                <a:solidFill>
                  <a:srgbClr val="04617B"/>
                </a:solidFill>
              </a:rPr>
              <a:t> specifičen 1. del </a:t>
            </a:r>
            <a:r>
              <a:rPr lang="sl-SI" sz="2400" dirty="0">
                <a:solidFill>
                  <a:srgbClr val="FF9900"/>
                </a:solidFill>
              </a:rPr>
              <a:t>s</a:t>
            </a:r>
            <a:r>
              <a:rPr lang="en-GB" sz="2400" dirty="0" err="1">
                <a:solidFill>
                  <a:srgbClr val="FF9900"/>
                </a:solidFill>
              </a:rPr>
              <a:t>tandard</a:t>
            </a:r>
            <a:r>
              <a:rPr lang="sl-SI" sz="2400" dirty="0">
                <a:solidFill>
                  <a:srgbClr val="FF9900"/>
                </a:solidFill>
              </a:rPr>
              <a:t>a</a:t>
            </a:r>
            <a:r>
              <a:rPr lang="en-GB" sz="2400" dirty="0">
                <a:solidFill>
                  <a:srgbClr val="FF9900"/>
                </a:solidFill>
              </a:rPr>
              <a:t> EN 13201</a:t>
            </a:r>
          </a:p>
          <a:p>
            <a:r>
              <a:rPr lang="sl-SI" sz="2400" dirty="0">
                <a:solidFill>
                  <a:srgbClr val="04617B"/>
                </a:solidFill>
              </a:rPr>
              <a:t>Uveljavitev že obstoječih sprememb v</a:t>
            </a:r>
            <a:r>
              <a:rPr lang="en-GB" sz="2400" dirty="0">
                <a:solidFill>
                  <a:srgbClr val="04617B"/>
                </a:solidFill>
              </a:rPr>
              <a:t> </a:t>
            </a:r>
            <a:r>
              <a:rPr lang="sl-SI" sz="2400" dirty="0">
                <a:solidFill>
                  <a:srgbClr val="FF9900"/>
                </a:solidFill>
              </a:rPr>
              <a:t>Pravilniku o prometni opremi in prometni signalizaciji na cestah</a:t>
            </a:r>
            <a:endParaRPr lang="en-GB" sz="2400" dirty="0">
              <a:solidFill>
                <a:srgbClr val="FF9900"/>
              </a:solidFill>
            </a:endParaRPr>
          </a:p>
          <a:p>
            <a:pPr lvl="0"/>
            <a:r>
              <a:rPr lang="en-GB" sz="2400" dirty="0" err="1">
                <a:solidFill>
                  <a:srgbClr val="04617B"/>
                </a:solidFill>
              </a:rPr>
              <a:t>Revi</a:t>
            </a:r>
            <a:r>
              <a:rPr lang="sl-SI" sz="2400" dirty="0">
                <a:solidFill>
                  <a:srgbClr val="04617B"/>
                </a:solidFill>
              </a:rPr>
              <a:t>zija </a:t>
            </a:r>
            <a:r>
              <a:rPr lang="sl-SI" sz="2400" dirty="0">
                <a:solidFill>
                  <a:srgbClr val="FF9900"/>
                </a:solidFill>
              </a:rPr>
              <a:t>Uredbe o zelenem javnem naročanju</a:t>
            </a:r>
            <a:endParaRPr lang="en-GB" sz="2400" dirty="0">
              <a:solidFill>
                <a:srgbClr val="FF9900"/>
              </a:solidFill>
            </a:endParaRPr>
          </a:p>
          <a:p>
            <a:pPr lvl="0"/>
            <a:r>
              <a:rPr lang="en-GB" sz="2400" dirty="0" err="1">
                <a:solidFill>
                  <a:srgbClr val="04617B"/>
                </a:solidFill>
              </a:rPr>
              <a:t>Revi</a:t>
            </a:r>
            <a:r>
              <a:rPr lang="sl-SI" sz="2400" dirty="0">
                <a:solidFill>
                  <a:srgbClr val="04617B"/>
                </a:solidFill>
              </a:rPr>
              <a:t>zija in razširitev </a:t>
            </a:r>
            <a:r>
              <a:rPr lang="sl-SI" sz="2400" dirty="0">
                <a:solidFill>
                  <a:srgbClr val="FF9900"/>
                </a:solidFill>
              </a:rPr>
              <a:t>občinskih načrtov razsvetljave</a:t>
            </a:r>
            <a:endParaRPr lang="en-GB" sz="2400" dirty="0">
              <a:solidFill>
                <a:srgbClr val="FF9900"/>
              </a:solidFill>
            </a:endParaRPr>
          </a:p>
          <a:p>
            <a:pPr lvl="0"/>
            <a:r>
              <a:rPr lang="sl-SI" sz="2400" dirty="0">
                <a:solidFill>
                  <a:srgbClr val="04617B"/>
                </a:solidFill>
              </a:rPr>
              <a:t>Izobraževanje </a:t>
            </a:r>
            <a:r>
              <a:rPr lang="sl-SI" sz="2400" dirty="0">
                <a:solidFill>
                  <a:srgbClr val="FF9900"/>
                </a:solidFill>
              </a:rPr>
              <a:t>strokovne in splošne javnosti</a:t>
            </a:r>
          </a:p>
          <a:p>
            <a:r>
              <a:rPr lang="sl-SI" sz="2400" dirty="0">
                <a:solidFill>
                  <a:srgbClr val="04617B"/>
                </a:solidFill>
              </a:rPr>
              <a:t>…</a:t>
            </a:r>
            <a:endParaRPr lang="en-GB" sz="2400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6277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rmAutofit/>
          </a:bodyPr>
          <a:lstStyle/>
          <a:p>
            <a:r>
              <a:rPr lang="sl-SI" sz="2600" dirty="0">
                <a:solidFill>
                  <a:srgbClr val="04617B"/>
                </a:solidFill>
              </a:rPr>
              <a:t>Omejitve barvne temperature (CCT)</a:t>
            </a:r>
          </a:p>
          <a:p>
            <a:r>
              <a:rPr lang="sl-SI" sz="2600" dirty="0">
                <a:solidFill>
                  <a:srgbClr val="04617B"/>
                </a:solidFill>
              </a:rPr>
              <a:t>Obvezno zatemnjevanje ali izklapljane v poznih nočnih urah</a:t>
            </a:r>
          </a:p>
          <a:p>
            <a:r>
              <a:rPr lang="sl-SI" sz="2600" dirty="0">
                <a:solidFill>
                  <a:srgbClr val="04617B"/>
                </a:solidFill>
              </a:rPr>
              <a:t>Zmanjšanje dovoljene letne porabe na prebivalca </a:t>
            </a:r>
            <a:r>
              <a:rPr lang="en-US" sz="2600" dirty="0">
                <a:solidFill>
                  <a:srgbClr val="04617B"/>
                </a:solidFill>
              </a:rPr>
              <a:t>(kWh </a:t>
            </a:r>
            <a:r>
              <a:rPr lang="sl-SI" sz="2600" dirty="0">
                <a:solidFill>
                  <a:srgbClr val="04617B"/>
                </a:solidFill>
              </a:rPr>
              <a:t>in</a:t>
            </a:r>
            <a:r>
              <a:rPr lang="en-US" sz="2600" dirty="0">
                <a:solidFill>
                  <a:srgbClr val="04617B"/>
                </a:solidFill>
              </a:rPr>
              <a:t> </a:t>
            </a:r>
            <a:r>
              <a:rPr lang="en-US" sz="2600" dirty="0" err="1">
                <a:solidFill>
                  <a:srgbClr val="04617B"/>
                </a:solidFill>
              </a:rPr>
              <a:t>lm</a:t>
            </a:r>
            <a:r>
              <a:rPr lang="en-US" sz="2600" dirty="0">
                <a:solidFill>
                  <a:srgbClr val="04617B"/>
                </a:solidFill>
              </a:rPr>
              <a:t>)</a:t>
            </a:r>
            <a:endParaRPr lang="sl-SI" sz="2600" dirty="0">
              <a:solidFill>
                <a:srgbClr val="04617B"/>
              </a:solidFill>
            </a:endParaRPr>
          </a:p>
          <a:p>
            <a:r>
              <a:rPr lang="sl-SI" sz="2600" dirty="0">
                <a:solidFill>
                  <a:srgbClr val="04617B"/>
                </a:solidFill>
              </a:rPr>
              <a:t>Prepoved osvetljevanja izven naselij</a:t>
            </a:r>
          </a:p>
          <a:p>
            <a:r>
              <a:rPr lang="sl-SI" sz="2600" dirty="0">
                <a:solidFill>
                  <a:srgbClr val="04617B"/>
                </a:solidFill>
              </a:rPr>
              <a:t>Zmanjšanje dovoljenih vrednosti na oknih varovanih objektov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D3E26E-A14D-4684-80FC-55BFDCF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/>
              <a:t>Uredba – spremembe osnutek 2022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3826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rmAutofit/>
          </a:bodyPr>
          <a:lstStyle/>
          <a:p>
            <a:r>
              <a:rPr lang="sl-SI" sz="2600" dirty="0">
                <a:solidFill>
                  <a:srgbClr val="04617B"/>
                </a:solidFill>
              </a:rPr>
              <a:t>Bistveno premalo posega v osvetljevanje v naseljih</a:t>
            </a:r>
          </a:p>
          <a:p>
            <a:r>
              <a:rPr lang="sl-SI" sz="2600" dirty="0">
                <a:solidFill>
                  <a:srgbClr val="04617B"/>
                </a:solidFill>
              </a:rPr>
              <a:t>Osvetljevanje avtocest in hitrih cest</a:t>
            </a:r>
          </a:p>
          <a:p>
            <a:r>
              <a:rPr lang="sl-SI" sz="2600" dirty="0">
                <a:solidFill>
                  <a:srgbClr val="04617B"/>
                </a:solidFill>
              </a:rPr>
              <a:t>Neobvladana dekoracijska razsvetljava</a:t>
            </a:r>
          </a:p>
          <a:p>
            <a:r>
              <a:rPr lang="sl-SI" sz="2600" dirty="0">
                <a:solidFill>
                  <a:srgbClr val="04617B"/>
                </a:solidFill>
              </a:rPr>
              <a:t>Neobvladana razsvetljava za zasebno in osebno rabo</a:t>
            </a:r>
          </a:p>
          <a:p>
            <a:r>
              <a:rPr lang="sl-SI" sz="2600" dirty="0">
                <a:solidFill>
                  <a:srgbClr val="04617B"/>
                </a:solidFill>
              </a:rPr>
              <a:t>Nezadostno rešeno vprašanje svetenja v prostore</a:t>
            </a:r>
          </a:p>
          <a:p>
            <a:r>
              <a:rPr lang="sl-SI" sz="2600" dirty="0">
                <a:solidFill>
                  <a:srgbClr val="04617B"/>
                </a:solidFill>
              </a:rPr>
              <a:t>Podrobnosti pri že predlaganih ukrepih</a:t>
            </a:r>
          </a:p>
          <a:p>
            <a:r>
              <a:rPr lang="sl-SI" sz="2600" dirty="0">
                <a:solidFill>
                  <a:srgbClr val="04617B"/>
                </a:solidFill>
              </a:rPr>
              <a:t>…</a:t>
            </a:r>
            <a:endParaRPr lang="en-GB" sz="2600" dirty="0">
              <a:solidFill>
                <a:srgbClr val="04617B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D3E26E-A14D-4684-80FC-55BFDCF6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/>
              <a:t>Česa predlog še ne pokriva?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223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10E1E5-CEEC-4413-A837-12B2BBBB9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32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endParaRPr lang="sl-SI" sz="16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endParaRPr lang="sl-SI" sz="16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endParaRPr lang="sl-SI" sz="16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r>
              <a:rPr lang="sl-SI" sz="3200" dirty="0">
                <a:solidFill>
                  <a:srgbClr val="FF9900"/>
                </a:solidFill>
              </a:rPr>
              <a:t>Privzeta izbira bi morala biti, da se </a:t>
            </a:r>
            <a:r>
              <a:rPr lang="en-GB" sz="3200" dirty="0">
                <a:solidFill>
                  <a:srgbClr val="FF9900"/>
                </a:solidFill>
              </a:rPr>
              <a:t>N</a:t>
            </a:r>
            <a:r>
              <a:rPr lang="sl-SI" sz="3200" dirty="0">
                <a:solidFill>
                  <a:srgbClr val="FF9900"/>
                </a:solidFill>
              </a:rPr>
              <a:t>E</a:t>
            </a:r>
            <a:r>
              <a:rPr lang="en-GB" sz="3200" dirty="0">
                <a:solidFill>
                  <a:srgbClr val="FF9900"/>
                </a:solidFill>
              </a:rPr>
              <a:t> </a:t>
            </a:r>
            <a:r>
              <a:rPr lang="sl-SI" sz="3200" dirty="0">
                <a:solidFill>
                  <a:srgbClr val="FF9900"/>
                </a:solidFill>
              </a:rPr>
              <a:t>OSVETLJUJE in je treba podati utemeljitev, zakaj je osvetlitev potrebna</a:t>
            </a:r>
            <a:r>
              <a:rPr lang="en-GB" sz="3200" dirty="0">
                <a:solidFill>
                  <a:srgbClr val="FF9900"/>
                </a:solidFill>
              </a:rPr>
              <a:t>,</a:t>
            </a:r>
            <a:endParaRPr lang="sl-SI" sz="3200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r>
              <a:rPr lang="sl-SI" sz="3200" dirty="0">
                <a:solidFill>
                  <a:srgbClr val="04617B"/>
                </a:solidFill>
              </a:rPr>
              <a:t>namesto da je treba iskati razloge, zakaj se na določeni lokaciji ne sme osvetljevati</a:t>
            </a:r>
            <a:r>
              <a:rPr lang="en-GB" sz="3200" dirty="0">
                <a:solidFill>
                  <a:srgbClr val="04617B"/>
                </a:solidFill>
              </a:rPr>
              <a:t>. </a:t>
            </a:r>
            <a:endParaRPr lang="sl-SI" sz="3200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4309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Analiza, osnovana na primeru Slovenije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8058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sz="5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dirty="0" err="1">
                <a:solidFill>
                  <a:srgbClr val="FF9900"/>
                </a:solidFill>
              </a:rPr>
              <a:t>Reasons</a:t>
            </a:r>
            <a:r>
              <a:rPr lang="sl-SI" dirty="0">
                <a:solidFill>
                  <a:srgbClr val="FF9900"/>
                </a:solidFill>
              </a:rPr>
              <a:t> </a:t>
            </a:r>
            <a:r>
              <a:rPr lang="sl-SI" dirty="0" err="1">
                <a:solidFill>
                  <a:srgbClr val="FF9900"/>
                </a:solidFill>
              </a:rPr>
              <a:t>for</a:t>
            </a:r>
            <a:r>
              <a:rPr lang="sl-SI" dirty="0">
                <a:solidFill>
                  <a:srgbClr val="FF9900"/>
                </a:solidFill>
              </a:rPr>
              <a:t> </a:t>
            </a:r>
            <a:r>
              <a:rPr lang="sl-SI" dirty="0" err="1">
                <a:solidFill>
                  <a:srgbClr val="FF9900"/>
                </a:solidFill>
              </a:rPr>
              <a:t>insufficient</a:t>
            </a:r>
            <a:r>
              <a:rPr lang="sl-SI" dirty="0">
                <a:solidFill>
                  <a:srgbClr val="FF9900"/>
                </a:solidFill>
              </a:rPr>
              <a:t> </a:t>
            </a:r>
            <a:r>
              <a:rPr lang="sl-SI" dirty="0" err="1">
                <a:solidFill>
                  <a:srgbClr val="FF9900"/>
                </a:solidFill>
              </a:rPr>
              <a:t>success</a:t>
            </a:r>
            <a:r>
              <a:rPr lang="sl-SI" dirty="0">
                <a:solidFill>
                  <a:srgbClr val="FF9900"/>
                </a:solidFill>
              </a:rPr>
              <a:t> </a:t>
            </a:r>
            <a:r>
              <a:rPr lang="sl-SI" dirty="0" err="1">
                <a:solidFill>
                  <a:srgbClr val="FF9900"/>
                </a:solidFill>
              </a:rPr>
              <a:t>of</a:t>
            </a:r>
            <a:r>
              <a:rPr lang="sl-SI" dirty="0">
                <a:solidFill>
                  <a:srgbClr val="FF9900"/>
                </a:solidFill>
              </a:rPr>
              <a:t> </a:t>
            </a:r>
            <a:r>
              <a:rPr lang="sl-SI" dirty="0" err="1">
                <a:solidFill>
                  <a:srgbClr val="FF9900"/>
                </a:solidFill>
              </a:rPr>
              <a:t>light</a:t>
            </a:r>
            <a:r>
              <a:rPr lang="sl-SI" dirty="0">
                <a:solidFill>
                  <a:srgbClr val="FF9900"/>
                </a:solidFill>
              </a:rPr>
              <a:t> </a:t>
            </a:r>
            <a:r>
              <a:rPr lang="sl-SI" dirty="0" err="1">
                <a:solidFill>
                  <a:srgbClr val="FF9900"/>
                </a:solidFill>
              </a:rPr>
              <a:t>pollution</a:t>
            </a:r>
            <a:r>
              <a:rPr lang="sl-SI" dirty="0">
                <a:solidFill>
                  <a:srgbClr val="FF9900"/>
                </a:solidFill>
              </a:rPr>
              <a:t> </a:t>
            </a:r>
            <a:r>
              <a:rPr lang="sl-SI" dirty="0" err="1">
                <a:solidFill>
                  <a:srgbClr val="FF9900"/>
                </a:solidFill>
              </a:rPr>
              <a:t>prevention</a:t>
            </a:r>
            <a:r>
              <a:rPr lang="sl-SI" dirty="0">
                <a:solidFill>
                  <a:srgbClr val="FF9900"/>
                </a:solidFill>
              </a:rPr>
              <a:t> </a:t>
            </a:r>
            <a:r>
              <a:rPr lang="sl-SI" dirty="0" err="1">
                <a:solidFill>
                  <a:srgbClr val="FF9900"/>
                </a:solidFill>
              </a:rPr>
              <a:t>legislation</a:t>
            </a:r>
            <a:r>
              <a:rPr lang="sl-SI" dirty="0">
                <a:solidFill>
                  <a:srgbClr val="FF9900"/>
                </a:solidFill>
              </a:rPr>
              <a:t> in </a:t>
            </a:r>
            <a:r>
              <a:rPr lang="sl-SI" dirty="0" err="1">
                <a:solidFill>
                  <a:srgbClr val="FF9900"/>
                </a:solidFill>
              </a:rPr>
              <a:t>Slovenia</a:t>
            </a:r>
            <a:endParaRPr lang="sl-SI" dirty="0">
              <a:solidFill>
                <a:srgbClr val="FF9900"/>
              </a:solidFill>
            </a:endParaRPr>
          </a:p>
          <a:p>
            <a:pPr marL="0" indent="0" algn="ctr">
              <a:buNone/>
            </a:pPr>
            <a:r>
              <a:rPr lang="sl-SI" sz="1800" dirty="0">
                <a:solidFill>
                  <a:srgbClr val="04617B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https://lightingjournal.org/index.php/path/article/view/122</a:t>
            </a:r>
            <a:endParaRPr lang="sl-SI" sz="20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altLang="sl-SI" sz="1800" dirty="0">
                <a:solidFill>
                  <a:srgbClr val="04617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https://artificiallightatnight.weebly.com/uploads/3/7/0/5/37053463/alan-2021-lp-legislation-slovenia-a%C5%A0-2_n.pdf</a:t>
            </a:r>
            <a:endParaRPr lang="sl-SI" sz="1800" dirty="0">
              <a:solidFill>
                <a:srgbClr val="04617B"/>
              </a:solidFill>
            </a:endParaRPr>
          </a:p>
          <a:p>
            <a:pPr marL="0" indent="0">
              <a:buNone/>
            </a:pPr>
            <a:endParaRPr lang="sl-SI" sz="16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dirty="0">
                <a:solidFill>
                  <a:srgbClr val="04617B"/>
                </a:solidFill>
              </a:rPr>
              <a:t>Podrobna analiza razlogov in etičnih izhodišč, </a:t>
            </a:r>
            <a:r>
              <a:rPr lang="sl-SI" dirty="0" err="1">
                <a:solidFill>
                  <a:srgbClr val="04617B"/>
                </a:solidFill>
              </a:rPr>
              <a:t>osvetljevalskih</a:t>
            </a:r>
            <a:r>
              <a:rPr lang="sl-SI" dirty="0">
                <a:solidFill>
                  <a:srgbClr val="04617B"/>
                </a:solidFill>
              </a:rPr>
              <a:t> priporočil, zakonodaje in </a:t>
            </a:r>
            <a:r>
              <a:rPr lang="sl-SI" dirty="0" err="1">
                <a:solidFill>
                  <a:srgbClr val="04617B"/>
                </a:solidFill>
              </a:rPr>
              <a:t>osvetljevalske</a:t>
            </a:r>
            <a:r>
              <a:rPr lang="sl-SI" dirty="0">
                <a:solidFill>
                  <a:srgbClr val="04617B"/>
                </a:solidFill>
              </a:rPr>
              <a:t> prakse</a:t>
            </a:r>
          </a:p>
          <a:p>
            <a:pPr marL="0" indent="0" algn="ctr">
              <a:buNone/>
            </a:pPr>
            <a:r>
              <a:rPr lang="sl-SI" dirty="0">
                <a:solidFill>
                  <a:srgbClr val="04617B"/>
                </a:solidFill>
              </a:rPr>
              <a:t>Javna razsvetljava kot najbolj problematičen prispevek</a:t>
            </a:r>
          </a:p>
          <a:p>
            <a:endParaRPr lang="sl-SI" dirty="0">
              <a:solidFill>
                <a:srgbClr val="04617B"/>
              </a:solidFill>
            </a:endParaRPr>
          </a:p>
          <a:p>
            <a:endParaRPr lang="en-GB" dirty="0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9852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2B35D7-7C9F-4E0F-8ECE-59EFF0A08B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F98C22-64B7-4AC4-920A-EE10D3B55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620688"/>
            <a:ext cx="8352928" cy="12961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sz="4400" dirty="0">
                <a:solidFill>
                  <a:schemeClr val="bg1"/>
                </a:solidFill>
              </a:rPr>
              <a:t>Problem je rešljiv, vendar rabimo celovitejši pristop, več praktičnega znanja ter bistveno bolj odločno zakonodajo in priporočila!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058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Autofit/>
          </a:bodyPr>
          <a:lstStyle/>
          <a:p>
            <a:r>
              <a:rPr lang="sl-SI" sz="3600" dirty="0"/>
              <a:t>Kompetence in aktivnosti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805888"/>
          </a:xfrm>
        </p:spPr>
        <p:txBody>
          <a:bodyPr>
            <a:noAutofit/>
          </a:bodyPr>
          <a:lstStyle/>
          <a:p>
            <a:r>
              <a:rPr lang="sl-SI" sz="2000" dirty="0"/>
              <a:t>Podrobno poznavanje situacije v Sloveniji in delih drugih držav</a:t>
            </a:r>
            <a:endParaRPr lang="en-GB" sz="2000" dirty="0"/>
          </a:p>
          <a:p>
            <a:r>
              <a:rPr lang="sl-SI" sz="2000" dirty="0"/>
              <a:t>‚Promotor‘ nujnosti celovitega upoštevanja vplivov na okolje in prostor, na nacionalni in mednarodni ravni</a:t>
            </a:r>
          </a:p>
          <a:p>
            <a:r>
              <a:rPr lang="sl-SI" sz="2000" dirty="0"/>
              <a:t>Izkušnje z racionalizacijo problematičnih projektov na lokalni ravni vključno z osveščanjem lokalnih oblasti in splošne javnosti</a:t>
            </a:r>
          </a:p>
          <a:p>
            <a:r>
              <a:rPr lang="sl-SI" sz="2000" dirty="0"/>
              <a:t>Vodja občinske komisije za revizijo javne razsvetljave</a:t>
            </a:r>
          </a:p>
          <a:p>
            <a:r>
              <a:rPr lang="sl-SI" sz="2000" dirty="0"/>
              <a:t>Vodja Odbora za omejevanje negativnih učinkov razsvetljave pri Slovenskem društvu za razsvetljavo</a:t>
            </a:r>
          </a:p>
          <a:p>
            <a:r>
              <a:rPr lang="sl-SI" sz="2000" dirty="0"/>
              <a:t>Član delovne skupine za noveliranje Uredbe o mejnih vrednostih svetlobnega onesnaževanja okolja pri MOP</a:t>
            </a:r>
          </a:p>
          <a:p>
            <a:r>
              <a:rPr lang="sl-SI" sz="2000" dirty="0"/>
              <a:t>Aktiven udeleženec mednarodnih razprav in dogodkov v zadnjih nekaj letih</a:t>
            </a:r>
          </a:p>
          <a:p>
            <a:endParaRPr lang="sl-SI" sz="1200" dirty="0"/>
          </a:p>
          <a:p>
            <a:r>
              <a:rPr lang="sl-SI" sz="2000" i="1" dirty="0">
                <a:solidFill>
                  <a:srgbClr val="FF9900"/>
                </a:solidFill>
              </a:rPr>
              <a:t>Glavno področje ukvarjanja: javna razsvetljava na </a:t>
            </a:r>
            <a:r>
              <a:rPr lang="sl-SI" sz="2000" i="1" dirty="0" err="1">
                <a:solidFill>
                  <a:srgbClr val="FF9900"/>
                </a:solidFill>
              </a:rPr>
              <a:t>neurbanih</a:t>
            </a:r>
            <a:r>
              <a:rPr lang="sl-SI" sz="2000" i="1" dirty="0">
                <a:solidFill>
                  <a:srgbClr val="FF9900"/>
                </a:solidFill>
              </a:rPr>
              <a:t> območjih</a:t>
            </a:r>
            <a:endParaRPr lang="en-GB" sz="2000" i="1" dirty="0">
              <a:solidFill>
                <a:srgbClr val="FF9900"/>
              </a:solidFill>
            </a:endParaRPr>
          </a:p>
          <a:p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353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510E1E5-CEEC-4413-A837-12B2BBBB9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l-SI" sz="40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endParaRPr lang="sl-SI" sz="18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sz="2000" dirty="0">
                <a:solidFill>
                  <a:srgbClr val="04617B"/>
                </a:solidFill>
              </a:rPr>
              <a:t>Ceste niso samo infrastrukturni objekti, ampak predstavljajo del odprtega javnega prostora v krajih in njihovi neposredni bližini ali pa potekajo skozi izjemna krajinska prizorišča, zato bi morala njihova umeščenost v prostor biti posebej presojana, njihova podoba pa bi morala skozi načrtovanje/projektiranje odražati oblikovalski vidik, v katerem bi bil ustrezno upoštevan prometno-tehnični vidik. Zdaj se zdi in je to pravzaprav dejstvo, da oblikovanja cestnega prostora ni, </a:t>
            </a:r>
            <a:r>
              <a:rPr lang="sl-SI" sz="2000" dirty="0">
                <a:solidFill>
                  <a:srgbClr val="FF9900"/>
                </a:solidFill>
              </a:rPr>
              <a:t>upoštevani so samo prometno-tehnični ukrepi skozi trdo inženirsko roko, brez kakršnegakoli posluha za obstoječe stanje v prostoru.</a:t>
            </a:r>
          </a:p>
          <a:p>
            <a:pPr marL="0" indent="0" algn="ctr">
              <a:buNone/>
            </a:pPr>
            <a:endParaRPr lang="sl-SI" sz="1800" dirty="0">
              <a:solidFill>
                <a:srgbClr val="04617B"/>
              </a:solidFill>
            </a:endParaRPr>
          </a:p>
          <a:p>
            <a:pPr marL="0" indent="0" algn="ctr">
              <a:buNone/>
            </a:pPr>
            <a:r>
              <a:rPr lang="sl-SI" sz="1800" dirty="0">
                <a:solidFill>
                  <a:srgbClr val="04617B"/>
                </a:solidFill>
              </a:rPr>
              <a:t>(doc. Darja Matjašec, Biotehniška fakulteta, Krajinska arhitektura)</a:t>
            </a:r>
          </a:p>
        </p:txBody>
      </p:sp>
    </p:spTree>
    <p:extLst>
      <p:ext uri="{BB962C8B-B14F-4D97-AF65-F5344CB8AC3E}">
        <p14:creationId xmlns:p14="http://schemas.microsoft.com/office/powerpoint/2010/main" val="176848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F0F346-3057-4C01-9585-7BD64512C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4"/>
            <a:ext cx="9144000" cy="6096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3F98C22-64B7-4AC4-920A-EE10D3B55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6211336"/>
            <a:ext cx="8640960" cy="81806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sl-SI" sz="4400" dirty="0">
                <a:solidFill>
                  <a:srgbClr val="FF9900"/>
                </a:solidFill>
              </a:rPr>
              <a:t>Prevlada razsvetljave nad svetom in svetim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286334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0960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567328"/>
            <a:ext cx="8229600" cy="91745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sl-SI" sz="4400" dirty="0">
                <a:solidFill>
                  <a:srgbClr val="FF9900"/>
                </a:solidFill>
              </a:rPr>
              <a:t>Kje so meje?</a:t>
            </a:r>
            <a:endParaRPr lang="sl-SI" sz="36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619672" y="3429000"/>
            <a:ext cx="7103230" cy="172819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Font typeface="Wingdings 2"/>
              <a:buNone/>
            </a:pPr>
            <a:r>
              <a:rPr lang="sl-SI" sz="3200" dirty="0">
                <a:solidFill>
                  <a:schemeClr val="bg1"/>
                </a:solidFill>
              </a:rPr>
              <a:t>Se bomo obnašali kot ABSOLUTNI GOSPODARJI Zemlje ali si bomo vzeli  SAMO KAR NUJNO RABIMO? </a:t>
            </a:r>
            <a:endParaRPr lang="sl-SI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11998</TotalTime>
  <Words>2126</Words>
  <Application>Microsoft Office PowerPoint</Application>
  <PresentationFormat>On-screen Show (4:3)</PresentationFormat>
  <Paragraphs>251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Calibri</vt:lpstr>
      <vt:lpstr>Constantia</vt:lpstr>
      <vt:lpstr>Open Sans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Kompetence in aktivnosti</vt:lpstr>
      <vt:lpstr>PowerPoint Presentation</vt:lpstr>
      <vt:lpstr>PowerPoint Presentation</vt:lpstr>
      <vt:lpstr>PowerPoint Presentation</vt:lpstr>
      <vt:lpstr>PowerPoint Presentation</vt:lpstr>
      <vt:lpstr>Primer: Rudno v Selški dolini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Standard EN 13201 (osvetljevanje prometnih površin)</vt:lpstr>
      <vt:lpstr>Standard EN 13201 (osvetljevanje prometnih površin)</vt:lpstr>
      <vt:lpstr>Kaj je ORIENTACIJSKA RAZSVETLJAVA?</vt:lpstr>
      <vt:lpstr>PowerPoint Presentation</vt:lpstr>
      <vt:lpstr>Večnivojski pristop</vt:lpstr>
      <vt:lpstr>PowerPoint Presentation</vt:lpstr>
      <vt:lpstr>Izzivi pri izklapljanju in zatemnjevanju</vt:lpstr>
      <vt:lpstr>Mejna vprašanja</vt:lpstr>
      <vt:lpstr>Problematične situacije - primeri</vt:lpstr>
      <vt:lpstr>PowerPoint Presentation</vt:lpstr>
      <vt:lpstr>PowerPoint Presentation</vt:lpstr>
      <vt:lpstr>Nevarnosti dekoracijske razsvetljave</vt:lpstr>
      <vt:lpstr>Problematičnost trga razsvetljave</vt:lpstr>
      <vt:lpstr>PowerPoint Presentation</vt:lpstr>
      <vt:lpstr>PowerPoint Presentation</vt:lpstr>
      <vt:lpstr>Ključna sporočila</vt:lpstr>
      <vt:lpstr>PowerPoint Presentation</vt:lpstr>
      <vt:lpstr>Nivoji kontrole SO</vt:lpstr>
      <vt:lpstr>Priporočena politika</vt:lpstr>
      <vt:lpstr>Potrebni ukrepi; deloma že začeto</vt:lpstr>
      <vt:lpstr>Uredba – spremembe osnutek 2022</vt:lpstr>
      <vt:lpstr>Česa predlog še ne pokriva?</vt:lpstr>
      <vt:lpstr>Analiza, osnovana na primeru Slovenije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JAVNA RAZSVETLJAVA</dc:title>
  <dc:creator>Aleš Šubic</dc:creator>
  <cp:lastModifiedBy>Subic Ales</cp:lastModifiedBy>
  <cp:revision>621</cp:revision>
  <dcterms:created xsi:type="dcterms:W3CDTF">2018-01-09T19:50:22Z</dcterms:created>
  <dcterms:modified xsi:type="dcterms:W3CDTF">2023-09-14T10:11:52Z</dcterms:modified>
</cp:coreProperties>
</file>