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50" r:id="rId1"/>
  </p:sldMasterIdLst>
  <p:notesMasterIdLst>
    <p:notesMasterId r:id="rId21"/>
  </p:notesMasterIdLst>
  <p:sldIdLst>
    <p:sldId id="284" r:id="rId2"/>
    <p:sldId id="290" r:id="rId3"/>
    <p:sldId id="259" r:id="rId4"/>
    <p:sldId id="311" r:id="rId5"/>
    <p:sldId id="291" r:id="rId6"/>
    <p:sldId id="295" r:id="rId7"/>
    <p:sldId id="296" r:id="rId8"/>
    <p:sldId id="297" r:id="rId9"/>
    <p:sldId id="316" r:id="rId10"/>
    <p:sldId id="294" r:id="rId11"/>
    <p:sldId id="323" r:id="rId12"/>
    <p:sldId id="299" r:id="rId13"/>
    <p:sldId id="300" r:id="rId14"/>
    <p:sldId id="321" r:id="rId15"/>
    <p:sldId id="281" r:id="rId16"/>
    <p:sldId id="328" r:id="rId17"/>
    <p:sldId id="289" r:id="rId18"/>
    <p:sldId id="329" r:id="rId19"/>
    <p:sldId id="322" r:id="rId20"/>
  </p:sldIdLst>
  <p:sldSz cx="12192000" cy="6858000"/>
  <p:notesSz cx="6797675" cy="9926638"/>
  <p:embeddedFontLst>
    <p:embeddedFont>
      <p:font typeface="Aptos Light" panose="020B0004020202020204" pitchFamily="34" charset="0"/>
      <p:regular r:id="rId22"/>
      <p:italic r:id="rId23"/>
    </p:embeddedFont>
    <p:embeddedFont>
      <p:font typeface="Republika" panose="02000506040000020004" pitchFamily="2" charset="-18"/>
      <p:regular r:id="rId24"/>
      <p:bold r:id="rId25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63A"/>
    <a:srgbClr val="01FFFF"/>
    <a:srgbClr val="0080FF"/>
    <a:srgbClr val="BFBFBF"/>
    <a:srgbClr val="FE80FE"/>
    <a:srgbClr val="FFFF81"/>
    <a:srgbClr val="CCF250"/>
    <a:srgbClr val="824000"/>
    <a:srgbClr val="02FF00"/>
    <a:srgbClr val="7C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42E5-860D-47D4-B1C6-BDAD2FE7D6EF}" type="datetimeFigureOut">
              <a:rPr lang="sl-SI" smtClean="0"/>
              <a:t>14. 09. 2026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306E1-37FA-4CD0-B69A-12402F1FF17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46466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1090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2701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4174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0064-2189-D8F7-35EA-A41CC4074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EF3F093D-C2F1-84D5-EAB8-C326C34E09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2098D738-8B06-8D03-1ADB-7D31649FB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b="0" i="0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A0887F41-A781-76E8-6264-8E692F774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96057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8769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43489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6405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52779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BF4CD-78B8-0016-00C3-DF3768BAC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F2F87A36-AC08-023A-604A-ADE2D0A246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84753604-614D-1C8C-71A2-8A1D607588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6DCB001-C081-9D6B-5D03-5A277EC03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2213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61349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B03B0-1AE1-73DF-1A3F-E719BB317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2F83EDDD-CCFB-AD32-866C-DDFAE647B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A3743F6E-0896-A52C-E338-985A6EB40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7F99CBB-B13F-9E81-3ADD-37F53A303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49553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9837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103773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7E93B-04F4-EC8F-5DC1-68C22B7B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2ADE5-218A-DFA3-BC32-E4153B610A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4DAE61-AEBE-7379-57BD-1F96E018C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1579-2307-0B56-E9B1-E9E48C22F9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14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26755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15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0654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B5FD5-B88D-056E-E61B-1F8BF36E8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BFD807-A279-96C7-69F3-A7492A150B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4FE141-D487-1C8C-7B4A-C96EF3EFE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200" u="none" strike="noStrike" dirty="0">
                <a:effectLst/>
              </a:rPr>
              <a:t>Polzela </a:t>
            </a:r>
            <a:endParaRPr lang="sl-SI" sz="1200" b="1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CB3CF-AD0A-AF55-3A90-AEF7CA239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16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87367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24159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E7D57-DEE9-A2AA-0C9B-5629FEF13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E4F54-4997-D2A4-9414-FF9758F9E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8F8E41-4350-192C-D3D0-1DD5BCC49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l-SI" sz="1200" u="none" strike="noStrike" dirty="0">
                <a:effectLst/>
              </a:rPr>
              <a:t>Polzela </a:t>
            </a:r>
            <a:endParaRPr lang="sl-SI" sz="1200" b="1" i="0" u="none" strike="noStrike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881B9C-C542-6983-9C99-12F0F2D8F7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08940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229D2-A04C-96C2-AEDF-18AACB4A8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32932A-7808-C831-9257-FEC9827396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BFDBE-ED8C-EC9F-D1F7-11693CB73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266C8-8517-DA35-0D62-D5859E0DE0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0306E1-37FA-4CD0-B69A-12402F1FF171}" type="slidenum">
              <a:rPr lang="sl-SI" smtClean="0"/>
              <a:t>19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0002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8AE1C3F8-99DD-470D-BEE5-F0750A351C25}"/>
              </a:ext>
            </a:extLst>
          </p:cNvPr>
          <p:cNvSpPr txBox="1"/>
          <p:nvPr/>
        </p:nvSpPr>
        <p:spPr>
          <a:xfrm>
            <a:off x="1282701" y="708025"/>
            <a:ext cx="2711092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>
                <a:solidFill>
                  <a:schemeClr val="tx2"/>
                </a:solidFill>
                <a:latin typeface="Republika" pitchFamily="2" charset="-18"/>
                <a:cs typeface="Republika"/>
              </a:rPr>
              <a:t>REPUBLIKA SLOVENIJA</a:t>
            </a:r>
          </a:p>
          <a:p>
            <a:pPr>
              <a:lnSpc>
                <a:spcPts val="838"/>
              </a:lnSpc>
            </a:pPr>
            <a:r>
              <a:rPr lang="sl-SI" altLang="sl-SI" sz="700" b="1">
                <a:solidFill>
                  <a:schemeClr val="tx2"/>
                </a:solidFill>
                <a:latin typeface="Republika" panose="02000506040000020004" pitchFamily="2" charset="-18"/>
              </a:rPr>
              <a:t>MINISTRSTVO ZA NARAVNE VIRE IN PROSTOR</a:t>
            </a:r>
            <a:endParaRPr lang="en-US" altLang="sl-SI" sz="700" b="1">
              <a:solidFill>
                <a:schemeClr val="tx2"/>
              </a:solidFill>
              <a:latin typeface="Republika" panose="02000506040000020004" pitchFamily="2" charset="-18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93FA2476-B86A-48A8-A31A-82365DD3CD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18" y="712788"/>
            <a:ext cx="222249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99A8378E-A2F0-4EB2-AB9D-87868FD782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085" y="6356351"/>
            <a:ext cx="258656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FDA8E-561A-4EC0-B050-841E8DFD92B4}" type="datetime1">
              <a:rPr lang="sl-SI" smtClean="0"/>
              <a:t>14. 09. 2026</a:t>
            </a:fld>
            <a:endParaRPr lang="sl-SI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429682B6-A702-462E-B1CC-236F84738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B1B30440-0C4F-48CB-A36B-216CE2DE7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9094F-E9F0-42AB-8369-16E56C16D32D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592403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4000" y="1440001"/>
            <a:ext cx="7152599" cy="6771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4000" y="2880000"/>
            <a:ext cx="951920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657C4-64EC-4B28-A62C-586ED2DC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53BB5-8E64-46B6-B1BF-741224708193}" type="datetime1">
              <a:rPr lang="sl-SI" smtClean="0"/>
              <a:t>14. 09. 2026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80BAD-2D67-4FEF-A82D-D5C27BF9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98287-0389-4868-B4EF-3F3DB91FF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A0BB0-2BE2-4EA4-BAE4-3BE201612FB2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924606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295234" y="3240088"/>
            <a:ext cx="9601367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6BAC6-A1E2-4983-B59D-EC5B157797D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2B61A-11D5-48C8-A0F3-298FEFB4B29E}" type="datetime1">
              <a:rPr lang="sl-SI" smtClean="0"/>
              <a:t>14. 09. 2026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3C81B-7688-4035-B25B-6F33B12A4D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FAD84-CDB1-4776-AA99-FFC6C96CCD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697C8165-695E-4273-9EDD-E3D4C997188B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2775090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000" y="3240000"/>
            <a:ext cx="9600000" cy="262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0D6DE-FC0E-4853-BE29-6EFEE7295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697E1-850B-4BBD-96F4-CFC1BBF222FB}" type="datetime1">
              <a:rPr lang="sl-SI" smtClean="0"/>
              <a:t>14. 09. 2026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9022A-A069-45EB-A216-43F57EA27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56789-C623-4BF5-910A-F4DD2DD29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B5C36-1104-4F48-AFCB-D08220F3D44B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83478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D9A44FAC-489E-4D82-808F-468897803842}"/>
              </a:ext>
            </a:extLst>
          </p:cNvPr>
          <p:cNvSpPr txBox="1"/>
          <p:nvPr/>
        </p:nvSpPr>
        <p:spPr>
          <a:xfrm>
            <a:off x="1282701" y="708025"/>
            <a:ext cx="3266009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>
                <a:solidFill>
                  <a:schemeClr val="tx2"/>
                </a:solidFill>
                <a:latin typeface="Republika" pitchFamily="2" charset="-18"/>
                <a:cs typeface="Republika"/>
              </a:rPr>
              <a:t>REPUBLIKA SLOVENIJA</a:t>
            </a:r>
          </a:p>
          <a:p>
            <a:pPr>
              <a:lnSpc>
                <a:spcPts val="838"/>
              </a:lnSpc>
            </a:pPr>
            <a:r>
              <a:rPr lang="sl-SI" altLang="sl-SI" sz="700" b="1">
                <a:solidFill>
                  <a:schemeClr val="tx2"/>
                </a:solidFill>
                <a:latin typeface="Republika" panose="02000506040000020004" pitchFamily="2" charset="-18"/>
              </a:rPr>
              <a:t>MINISTRSTVO ZA NARAVNE VIRE IN PROSTOR</a:t>
            </a:r>
            <a:endParaRPr lang="en-US" altLang="sl-SI" sz="700" b="1">
              <a:solidFill>
                <a:schemeClr val="tx2"/>
              </a:solidFill>
              <a:latin typeface="Republika" panose="02000506040000020004" pitchFamily="2" charset="-18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12C0A3AE-81AD-44D5-A7C3-9E1B1B688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18" y="712788"/>
            <a:ext cx="222249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295401" y="3240088"/>
            <a:ext cx="4417484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6464300" y="3240088"/>
            <a:ext cx="4416000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4A6A43CD-1199-40FD-A018-70D6A2932A6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344084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4B6A2-059E-46F9-8278-B8CAF3CEE1B8}" type="datetime1">
              <a:rPr lang="sl-SI" smtClean="0"/>
              <a:t>14. 09. 2026</a:t>
            </a:fld>
            <a:endParaRPr lang="sl-SI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A278493-7972-4091-A46A-0A49DEA029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76B83BED-DA33-42F9-B8C2-A1FEEDA9600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BB739BEF-13F5-4590-892D-655B6B713853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158920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627067F0-4B83-4203-B977-17319D3DAE65}"/>
              </a:ext>
            </a:extLst>
          </p:cNvPr>
          <p:cNvSpPr txBox="1"/>
          <p:nvPr/>
        </p:nvSpPr>
        <p:spPr>
          <a:xfrm>
            <a:off x="1282701" y="708025"/>
            <a:ext cx="2694889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>
                <a:solidFill>
                  <a:schemeClr val="tx2"/>
                </a:solidFill>
                <a:latin typeface="Republika" pitchFamily="2" charset="-18"/>
                <a:cs typeface="Republika"/>
              </a:rPr>
              <a:t>REPUBLIKA SLOVENIJA</a:t>
            </a:r>
          </a:p>
          <a:p>
            <a:pPr>
              <a:lnSpc>
                <a:spcPts val="838"/>
              </a:lnSpc>
            </a:pPr>
            <a:r>
              <a:rPr lang="sl-SI" altLang="sl-SI" sz="700" b="1">
                <a:solidFill>
                  <a:schemeClr val="tx2"/>
                </a:solidFill>
                <a:latin typeface="Republika" panose="02000506040000020004" pitchFamily="2" charset="-18"/>
              </a:rPr>
              <a:t>MINISTRSTVO ZA NARAVNE VIRE IN PROSTOR</a:t>
            </a:r>
            <a:endParaRPr lang="en-US" altLang="sl-SI" sz="700" b="1">
              <a:solidFill>
                <a:schemeClr val="tx2"/>
              </a:solidFill>
              <a:latin typeface="Republika" panose="02000506040000020004" pitchFamily="2" charset="-18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C16F3DB8-D9C9-4A06-8F6E-FCF47B9967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18" y="712788"/>
            <a:ext cx="222249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6000" y="3240000"/>
            <a:ext cx="4416000" cy="262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4799" y="3240000"/>
            <a:ext cx="4416000" cy="262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D09625E6-A560-4F67-9CD1-1B016D9603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44084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C2E0B-C41B-49A6-92BC-313B8FAA73AE}" type="datetime1">
              <a:rPr lang="sl-SI" smtClean="0"/>
              <a:t>14. 09. 2026</a:t>
            </a:fld>
            <a:endParaRPr lang="sl-SI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DA345F3E-4548-4047-ABCD-348DBB45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BE6D14F-915C-457E-8523-8B5833067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78034C-E0B3-4D08-8C24-326DA196E538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8409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BE5E4570-D9B6-4648-BF98-C6DC1D803618}"/>
              </a:ext>
            </a:extLst>
          </p:cNvPr>
          <p:cNvSpPr txBox="1"/>
          <p:nvPr/>
        </p:nvSpPr>
        <p:spPr>
          <a:xfrm>
            <a:off x="1282701" y="708025"/>
            <a:ext cx="2500465" cy="205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auto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>
                <a:solidFill>
                  <a:schemeClr val="tx2"/>
                </a:solidFill>
                <a:latin typeface="Republika" pitchFamily="2" charset="-18"/>
                <a:cs typeface="Republika"/>
              </a:rPr>
              <a:t>REPUBLIKA SLOVENIJA</a:t>
            </a:r>
          </a:p>
          <a:p>
            <a:pPr>
              <a:lnSpc>
                <a:spcPts val="838"/>
              </a:lnSpc>
            </a:pPr>
            <a:r>
              <a:rPr lang="sl-SI" altLang="sl-SI" sz="700" b="1">
                <a:solidFill>
                  <a:schemeClr val="tx2"/>
                </a:solidFill>
                <a:latin typeface="Republika" panose="02000506040000020004" pitchFamily="2" charset="-18"/>
              </a:rPr>
              <a:t>MINISTRSTVO ZA NARAVNE VIRE IN PROSTOR</a:t>
            </a:r>
            <a:endParaRPr lang="en-US" altLang="sl-SI" sz="700" b="1">
              <a:solidFill>
                <a:schemeClr val="tx2"/>
              </a:solidFill>
              <a:latin typeface="Republika" panose="02000506040000020004" pitchFamily="2" charset="-18"/>
            </a:endParaRP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0C689D3D-02DA-4888-8E15-F757399B0E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18" y="712788"/>
            <a:ext cx="222249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4799" y="3240000"/>
            <a:ext cx="4416000" cy="262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95401" y="3240088"/>
            <a:ext cx="4417484" cy="2627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FE2D730-7ACD-4FFF-9132-F8FB0B9F00FF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44084" y="635635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2DCA0-E0DD-4DE3-A30E-7154B61B0132}" type="datetime1">
              <a:rPr lang="sl-SI" smtClean="0"/>
              <a:t>14. 09. 2026</a:t>
            </a:fld>
            <a:endParaRPr lang="sl-SI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16E2914C-73AD-43ED-91F1-DF4B42B50EE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818AC60-52E1-42B9-8906-8CF240059C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3CBD94C-39EF-46EB-A1D8-D90C9486D6CC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557166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7B84D0-55E4-434A-AAA3-8CED9D80A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82C24-4D50-4022-868C-2D933C062152}" type="datetime1">
              <a:rPr lang="sl-SI" smtClean="0"/>
              <a:t>14. 09. 2026</a:t>
            </a:fld>
            <a:endParaRPr lang="sl-SI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5FBC203-D143-401F-9C02-52AEF6C5F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2ABBC6C-F7FB-428E-827C-B55CDCCA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D21FE0-F7DA-4D4A-B30A-D05958E02B34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2251234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CA215135-E512-49F2-B0CC-3A88252C459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295400" y="1547813"/>
            <a:ext cx="715259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sl-SI"/>
              <a:t>Click to edit Master title style</a:t>
            </a:r>
            <a:endParaRPr lang="sl-SI" altLang="sl-SI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E23B5093-B434-49DC-ACDE-C3BBFF5AB9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95400" y="3240088"/>
            <a:ext cx="9601200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l-SI"/>
              <a:t>Click to edit Master text styles</a:t>
            </a:r>
          </a:p>
          <a:p>
            <a:pPr lvl="1"/>
            <a:r>
              <a:rPr lang="en-US" altLang="sl-SI"/>
              <a:t>Second level</a:t>
            </a:r>
          </a:p>
          <a:p>
            <a:pPr lvl="2"/>
            <a:r>
              <a:rPr lang="en-US" altLang="sl-SI"/>
              <a:t>Third level</a:t>
            </a:r>
          </a:p>
          <a:p>
            <a:pPr lvl="3"/>
            <a:r>
              <a:rPr lang="en-US" altLang="sl-SI"/>
              <a:t>Fourth level</a:t>
            </a:r>
          </a:p>
          <a:p>
            <a:pPr lvl="4"/>
            <a:r>
              <a:rPr lang="en-US" altLang="sl-SI"/>
              <a:t>Fifth level</a:t>
            </a:r>
            <a:endParaRPr lang="sl-SI" altLang="sl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2F61E-3D53-4FC8-A9F2-77697CBDEE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95400" y="6356351"/>
            <a:ext cx="2110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42A25EC-4366-454D-98B1-02836E7589EA}" type="datetime1">
              <a:rPr lang="sl-SI" smtClean="0"/>
              <a:t>14. 09. 2026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A0361-ABA5-43F3-B47C-D5BD2D35E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C4BC4-91FC-40C9-AC6D-53863ADDB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144184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ABABA"/>
                </a:solidFill>
              </a:defRPr>
            </a:lvl1pPr>
          </a:lstStyle>
          <a:p>
            <a:fld id="{6773C2B9-FBE0-4C1D-BBEB-0D7980688F08}" type="slidenum">
              <a:rPr lang="sl-SI" altLang="sl-SI"/>
              <a:pPr/>
              <a:t>‹#›</a:t>
            </a:fld>
            <a:endParaRPr lang="sl-SI" altLang="sl-SI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9E0CF9-E040-4A95-A45E-E8B92D9D631E}"/>
              </a:ext>
            </a:extLst>
          </p:cNvPr>
          <p:cNvSpPr txBox="1"/>
          <p:nvPr/>
        </p:nvSpPr>
        <p:spPr>
          <a:xfrm>
            <a:off x="1288627" y="708026"/>
            <a:ext cx="2882900" cy="2127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838"/>
              </a:lnSpc>
            </a:pPr>
            <a:r>
              <a:rPr lang="en-US" altLang="sl-SI" sz="700">
                <a:solidFill>
                  <a:schemeClr val="tx2"/>
                </a:solidFill>
                <a:latin typeface="Republika" panose="02000506040000020004" pitchFamily="2" charset="-18"/>
              </a:rPr>
              <a:t>REPUBLIKA SLOVENIJA</a:t>
            </a:r>
          </a:p>
          <a:p>
            <a:pPr>
              <a:lnSpc>
                <a:spcPts val="838"/>
              </a:lnSpc>
            </a:pPr>
            <a:r>
              <a:rPr lang="sl-SI" altLang="sl-SI" sz="700" b="1">
                <a:solidFill>
                  <a:schemeClr val="tx2"/>
                </a:solidFill>
                <a:latin typeface="Republika" panose="02000506040000020004" pitchFamily="2" charset="-18"/>
              </a:rPr>
              <a:t>MINISTRSTVO ZA NARAVNE VIRE IN PROSTOR</a:t>
            </a:r>
            <a:endParaRPr lang="en-US" altLang="sl-SI" sz="700" b="1">
              <a:solidFill>
                <a:schemeClr val="tx2"/>
              </a:solidFill>
              <a:latin typeface="Republika" panose="02000506040000020004" pitchFamily="2" charset="-18"/>
            </a:endParaRPr>
          </a:p>
        </p:txBody>
      </p:sp>
      <p:pic>
        <p:nvPicPr>
          <p:cNvPr id="2056" name="Picture 9">
            <a:extLst>
              <a:ext uri="{FF2B5EF4-FFF2-40B4-BE49-F238E27FC236}">
                <a16:creationId xmlns:a16="http://schemas.microsoft.com/office/drawing/2014/main" id="{A7FCC9FE-971E-4794-8EF4-73B9A35BF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18" y="712788"/>
            <a:ext cx="222249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1" r:id="rId2"/>
    <p:sldLayoutId id="2147483672" r:id="rId3"/>
    <p:sldLayoutId id="2147483673" r:id="rId4"/>
    <p:sldLayoutId id="2147483677" r:id="rId5"/>
    <p:sldLayoutId id="2147483678" r:id="rId6"/>
    <p:sldLayoutId id="2147483679" r:id="rId7"/>
    <p:sldLayoutId id="2147483674" r:id="rId8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statistical-atlas/viewer/?ch=CH_CENSUS_AGE&amp;mids=BKGCNT,TYPC11,CNTOVL&amp;o=1,1,0.7&amp;center=46.05484,15.74398,7&amp;lcis=TYPC11&amp;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image" Target="../media/image3.png"/><Relationship Id="rId4" Type="http://schemas.openxmlformats.org/officeDocument/2006/relationships/hyperlink" Target="https://ec.europa.eu/eurostat/web/nuts/local-administrative-unit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hyperlink" Target="https://ec.europa.eu/statistical-atlas/viewer/?ch=CH_CENSUS_AGE&amp;mids=BKGCNT,TYPC11,CNTOVL&amp;o=1,1,0.7&amp;center=46.05484,15.74398,7&amp;lcis=TYPC11&amp;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hyperlink" Target="https://land.copernicus.eu/en/map-viewer" TargetMode="Externa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hyperlink" Target="https://land.copernicus.eu/en/map-viewer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1">
            <a:extLst>
              <a:ext uri="{FF2B5EF4-FFF2-40B4-BE49-F238E27FC236}">
                <a16:creationId xmlns:a16="http://schemas.microsoft.com/office/drawing/2014/main" id="{BB856465-4566-7D90-3E31-638B7A7A0A70}"/>
              </a:ext>
            </a:extLst>
          </p:cNvPr>
          <p:cNvSpPr txBox="1">
            <a:spLocks/>
          </p:cNvSpPr>
          <p:nvPr/>
        </p:nvSpPr>
        <p:spPr bwMode="auto">
          <a:xfrm>
            <a:off x="1703675" y="1558583"/>
            <a:ext cx="878464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4400"/>
            <a:br>
              <a:rPr lang="sl-SI" dirty="0"/>
            </a:br>
            <a:r>
              <a:rPr lang="sl-SI" dirty="0">
                <a:solidFill>
                  <a:schemeClr val="bg2">
                    <a:lumMod val="49000"/>
                  </a:schemeClr>
                </a:solidFill>
                <a:latin typeface="Aptos"/>
              </a:rPr>
              <a:t>Nacionalni načrt za obnovo narave - </a:t>
            </a:r>
            <a:br>
              <a:rPr lang="sl-SI" dirty="0">
                <a:solidFill>
                  <a:schemeClr val="bg2">
                    <a:lumMod val="49000"/>
                  </a:schemeClr>
                </a:solidFill>
                <a:latin typeface="Aptos"/>
              </a:rPr>
            </a:br>
            <a:r>
              <a:rPr lang="sl-SI" b="1" dirty="0">
                <a:solidFill>
                  <a:schemeClr val="bg2">
                    <a:lumMod val="49000"/>
                  </a:schemeClr>
                </a:solidFill>
                <a:latin typeface="Aptos"/>
              </a:rPr>
              <a:t>urbani ekosistem</a:t>
            </a:r>
          </a:p>
        </p:txBody>
      </p:sp>
      <p:pic>
        <p:nvPicPr>
          <p:cNvPr id="1026" name="Slika 20" descr="Logotip Ministrstva za okolje in prostor">
            <a:extLst>
              <a:ext uri="{FF2B5EF4-FFF2-40B4-BE49-F238E27FC236}">
                <a16:creationId xmlns:a16="http://schemas.microsoft.com/office/drawing/2014/main" id="{69B4E884-C6A4-2C45-0BAD-CC75D3E0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07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A58F5-1119-60E3-85ED-C540D058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FEADFCB6-ED57-2227-A09F-42A20DF05B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2</a:t>
            </a:fld>
            <a:endParaRPr lang="sl-SI" altLang="sl-SI"/>
          </a:p>
        </p:txBody>
      </p:sp>
      <p:sp>
        <p:nvSpPr>
          <p:cNvPr id="6" name="Content Placeholder 20">
            <a:extLst>
              <a:ext uri="{FF2B5EF4-FFF2-40B4-BE49-F238E27FC236}">
                <a16:creationId xmlns:a16="http://schemas.microsoft.com/office/drawing/2014/main" id="{063D02FB-41D1-1968-6A63-2CA8DB847C87}"/>
              </a:ext>
            </a:extLst>
          </p:cNvPr>
          <p:cNvSpPr txBox="1">
            <a:spLocks/>
          </p:cNvSpPr>
          <p:nvPr/>
        </p:nvSpPr>
        <p:spPr bwMode="auto">
          <a:xfrm>
            <a:off x="1072978" y="1651551"/>
            <a:ext cx="9601200" cy="466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rmAutofit fontScale="92500"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r>
              <a:rPr lang="sl-SI" sz="3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Vsebina uredbe – urbani ekosistem</a:t>
            </a:r>
            <a:endParaRPr lang="sl-SI" sz="3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pPr lvl="1" indent="-342900" defTabSz="914400" fontAlgn="auto">
              <a:spcAft>
                <a:spcPts val="0"/>
              </a:spcAft>
              <a:buFont typeface="Courier New" panose="020B0604020202020204" pitchFamily="34" charset="0"/>
              <a:buChar char="o"/>
              <a:defRPr/>
            </a:pPr>
            <a:r>
              <a:rPr lang="sl-SI" sz="24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Opredelitev ključnih pojmov</a:t>
            </a:r>
          </a:p>
          <a:p>
            <a:pPr lvl="1" indent="-342900" defTabSz="914400" fontAlgn="auto">
              <a:spcAft>
                <a:spcPts val="0"/>
              </a:spcAft>
              <a:buFont typeface="Courier New" panose="020B0604020202020204" pitchFamily="34" charset="0"/>
              <a:buChar char="o"/>
              <a:defRPr/>
            </a:pPr>
            <a:r>
              <a:rPr lang="sl-SI" sz="24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Cilji (čl. 8)</a:t>
            </a:r>
          </a:p>
          <a:p>
            <a:pPr marL="0" indent="0" defTabSz="91440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l-SI" sz="3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sl-SI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Določitev obsega urbanih ekosistemov</a:t>
            </a:r>
            <a:endParaRPr lang="sl-SI" sz="3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sl-SI" sz="3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sl-SI" sz="3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Viri podatkov</a:t>
            </a:r>
          </a:p>
          <a:p>
            <a:pPr marL="0" indent="0" defTabSz="914400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sl-SI" sz="3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sl-SI" sz="3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Izračun kazalnikov zelenih površin in prekritosti s krošnjami</a:t>
            </a:r>
            <a:endParaRPr lang="sl-SI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sl-SI" dirty="0"/>
          </a:p>
        </p:txBody>
      </p:sp>
      <p:pic>
        <p:nvPicPr>
          <p:cNvPr id="2050" name="Slika 20" descr="Logotip Ministrstva za okolje in prostor">
            <a:extLst>
              <a:ext uri="{FF2B5EF4-FFF2-40B4-BE49-F238E27FC236}">
                <a16:creationId xmlns:a16="http://schemas.microsoft.com/office/drawing/2014/main" id="{18629287-483B-9EEE-C7FF-7AB3CA3F2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slov 1">
            <a:extLst>
              <a:ext uri="{FF2B5EF4-FFF2-40B4-BE49-F238E27FC236}">
                <a16:creationId xmlns:a16="http://schemas.microsoft.com/office/drawing/2014/main" id="{632BB124-6DBA-0395-627E-80A696A9B633}"/>
              </a:ext>
            </a:extLst>
          </p:cNvPr>
          <p:cNvSpPr txBox="1">
            <a:spLocks/>
          </p:cNvSpPr>
          <p:nvPr/>
        </p:nvSpPr>
        <p:spPr bwMode="auto">
          <a:xfrm>
            <a:off x="3908800" y="540477"/>
            <a:ext cx="176561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Vsebina</a:t>
            </a:r>
          </a:p>
        </p:txBody>
      </p:sp>
    </p:spTree>
    <p:extLst>
      <p:ext uri="{BB962C8B-B14F-4D97-AF65-F5344CB8AC3E}">
        <p14:creationId xmlns:p14="http://schemas.microsoft.com/office/powerpoint/2010/main" val="311725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47F5747-94A1-9EA4-2F17-8825B75904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801475"/>
            <a:ext cx="9597158" cy="4384835"/>
          </a:xfrm>
        </p:spPr>
        <p:txBody>
          <a:bodyPr/>
          <a:lstStyle/>
          <a:p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„urbani ekosistem“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 : del biotsko raznovrstnih ekosistemov, ki vključujejo zelene površine znotraj „mestnih območij“,</a:t>
            </a:r>
          </a:p>
          <a:p>
            <a:pPr marL="0" indent="0">
              <a:buNone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 </a:t>
            </a:r>
          </a:p>
          <a:p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</a:t>
            </a:r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urbana zelena površina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“: pomeni celotno površino dreves, grmičevja, trajne zelnate vegetacije, lišajev in mahov, ribnikov in vodotokov v mestih ali manjših mestih in predmestjih, izračunano na podlagi podatkov, ki jih zagotovi storitev </a:t>
            </a:r>
            <a:r>
              <a:rPr lang="sl-SI" sz="2000" dirty="0" err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Copernicus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 za spremljanje kopnega […] in, kadar so na voljo […] drugih ustreznih dopolnilnih podatkov, ki jih zagotovi država članica,</a:t>
            </a:r>
          </a:p>
          <a:p>
            <a:pPr marL="0" indent="0">
              <a:buNone/>
            </a:pPr>
            <a:endParaRPr lang="sl-SI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</a:t>
            </a:r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urbani pokrov drevesnih krošenj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“: pomeni celotno površino drevesnega pokrova v mestih ter manjših mestih in predmestjih, izračunano na podlagi podatkov o gostoti drevesnega pokrova, ki jih zagotovi storitev </a:t>
            </a:r>
            <a:r>
              <a:rPr lang="sl-SI" sz="2000" dirty="0" err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Copernicus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 […] in, kadar so na voljo […] drugih ustreznih dopolnilnih podatkov, ki jih zagotovi država članica.</a:t>
            </a:r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A61E43D-0596-7080-90AA-F1F577699F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3</a:t>
            </a:fld>
            <a:endParaRPr lang="sl-SI" altLang="sl-SI"/>
          </a:p>
        </p:txBody>
      </p:sp>
      <p:pic>
        <p:nvPicPr>
          <p:cNvPr id="7" name="Slika 20" descr="Logotip Ministrstva za okolje in prostor">
            <a:extLst>
              <a:ext uri="{FF2B5EF4-FFF2-40B4-BE49-F238E27FC236}">
                <a16:creationId xmlns:a16="http://schemas.microsoft.com/office/drawing/2014/main" id="{1E0A62A3-FC1C-B0D2-6EA7-83C0E2C95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56E59585-ADD9-E857-9AF0-E0E41A4F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4459" y="551034"/>
            <a:ext cx="6175793" cy="615553"/>
          </a:xfrm>
        </p:spPr>
        <p:txBody>
          <a:bodyPr/>
          <a:lstStyle/>
          <a:p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Opredelitev ključnih pojmov</a:t>
            </a:r>
          </a:p>
        </p:txBody>
      </p:sp>
    </p:spTree>
    <p:extLst>
      <p:ext uri="{BB962C8B-B14F-4D97-AF65-F5344CB8AC3E}">
        <p14:creationId xmlns:p14="http://schemas.microsoft.com/office/powerpoint/2010/main" val="1513157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5ECD0-2555-7EE8-5D93-78F86C413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C376433-FC20-D9CD-C643-7E16842348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7421" y="1614930"/>
            <a:ext cx="9597158" cy="4591756"/>
          </a:xfrm>
        </p:spPr>
        <p:txBody>
          <a:bodyPr/>
          <a:lstStyle/>
          <a:p>
            <a:pPr marL="0" indent="0">
              <a:buNone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1. Države članice do 31. decembra 2030 zagotovijo, da v celotnem nacionalnem območju </a:t>
            </a:r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ne </a:t>
            </a:r>
            <a:r>
              <a:rPr lang="sl-SI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pride do neto izgub urbane zelene površine ter urbanega pokrova drevesnih krošenj </a:t>
            </a:r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v območjih urbanih ekosistemov 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[…]  v primerjavi z letom 2024. […] DČ lahko izključijo območja, kjer delež urbane zelene površine v urbanih središčih in urbanih grozdih presega 45%, delež pokrova krošenj pa 10%. </a:t>
            </a:r>
            <a:b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</a:br>
            <a:endParaRPr lang="sl-SI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marL="0" indent="0">
              <a:buNone/>
            </a:pPr>
            <a:r>
              <a:rPr lang="sl-SI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2. Države članice od 1. januarja 2031 zagotovijo, da se </a:t>
            </a:r>
            <a:r>
              <a:rPr lang="sl-SI" sz="2000" u="sng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v celotnem nacionalnem območju </a:t>
            </a:r>
            <a:r>
              <a:rPr lang="sl-SI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doseže trend povečanja urbane zelene površine </a:t>
            </a:r>
            <a:r>
              <a:rPr lang="sl-SI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[…] dokler ni dosežena zadovoljiva raven urbane zelene površine.</a:t>
            </a:r>
            <a:br>
              <a:rPr lang="sl-SI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</a:br>
            <a:endParaRPr lang="sl-SI" sz="2000" dirty="0">
              <a:solidFill>
                <a:schemeClr val="tx2">
                  <a:lumMod val="50000"/>
                  <a:lumOff val="50000"/>
                </a:schemeClr>
              </a:solidFill>
              <a:latin typeface="Aptos"/>
              <a:cs typeface="Arial"/>
            </a:endParaRPr>
          </a:p>
          <a:p>
            <a:pPr marL="0" indent="0">
              <a:buNone/>
            </a:pPr>
            <a:r>
              <a:rPr lang="sl-SI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3. Države članice zagotovijo, da se doseže </a:t>
            </a:r>
            <a:r>
              <a:rPr lang="sl-SI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trend povečanja urbanega pokrova drevesnih krošenj </a:t>
            </a:r>
            <a:r>
              <a:rPr lang="sl-SI" sz="2000" u="sng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v vsakem območju urbanega ekosistema </a:t>
            </a:r>
            <a:r>
              <a:rPr lang="sl-SI" sz="2000" dirty="0">
                <a:solidFill>
                  <a:schemeClr val="tx2">
                    <a:lumMod val="50000"/>
                    <a:lumOff val="50000"/>
                  </a:schemeClr>
                </a:solidFill>
                <a:latin typeface="Aptos"/>
                <a:cs typeface="Arial"/>
              </a:rPr>
              <a:t> [...] kar se meri vsakih 6 let od 1. januarja 2031, dokler se ne doseže zadovoljiva raven.</a:t>
            </a:r>
          </a:p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F5FA9AB-EA0A-B774-799C-C355DBAD7CA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4</a:t>
            </a:fld>
            <a:endParaRPr lang="sl-SI" altLang="sl-SI"/>
          </a:p>
        </p:txBody>
      </p:sp>
      <p:pic>
        <p:nvPicPr>
          <p:cNvPr id="7" name="Slika 20" descr="Logotip Ministrstva za okolje in prostor">
            <a:extLst>
              <a:ext uri="{FF2B5EF4-FFF2-40B4-BE49-F238E27FC236}">
                <a16:creationId xmlns:a16="http://schemas.microsoft.com/office/drawing/2014/main" id="{6D6FD199-A985-BCF8-1C20-6AA5727C2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9A3A0D00-9BE7-CA20-E09A-429BFD208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073" y="510425"/>
            <a:ext cx="7294561" cy="615553"/>
          </a:xfrm>
        </p:spPr>
        <p:txBody>
          <a:bodyPr/>
          <a:lstStyle/>
          <a:p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Cilji obnove urbanih ekosistemov</a:t>
            </a:r>
          </a:p>
        </p:txBody>
      </p:sp>
    </p:spTree>
    <p:extLst>
      <p:ext uri="{BB962C8B-B14F-4D97-AF65-F5344CB8AC3E}">
        <p14:creationId xmlns:p14="http://schemas.microsoft.com/office/powerpoint/2010/main" val="3165438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751E8-D20B-2A10-2BC8-B60FE0430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BCB204D-8A34-B50C-E75B-8B0D8204E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730629"/>
            <a:ext cx="9592949" cy="4511456"/>
          </a:xfrm>
        </p:spPr>
        <p:txBody>
          <a:bodyPr/>
          <a:lstStyle/>
          <a:p>
            <a:pPr marL="0" indent="0">
              <a:buNone/>
            </a:pPr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Mesto, manjše mesto ali predmestje:</a:t>
            </a:r>
            <a:endParaRPr lang="en-US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marL="0" indent="0">
              <a:buNone/>
            </a:pPr>
            <a:endParaRPr lang="sl-SI" sz="2000" b="1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„mesta“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 : lokalne upravne enote (občine) v katerih vsaj 50% prebivalcev živi v enem ali več urbanih središčih </a:t>
            </a:r>
            <a:endParaRPr lang="en-US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Visoka gostota prebivalcev &gt;= 1. 500 preb./km2</a:t>
            </a:r>
            <a:endParaRPr lang="en-US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Skupno število prebivalcev &gt;= 50.000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 2 mestni občini</a:t>
            </a:r>
          </a:p>
          <a:p>
            <a:r>
              <a:rPr lang="sl-SI" sz="2000" b="1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„manjša mesta in predmestja“</a:t>
            </a: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: lokalne upravne enote (občine) v katerih manj kot 50% prebivalcev živi v urbanem središču, vendar vsaj 50% prebivalcev živi v urbanem grozdu (mreža 1*1km) </a:t>
            </a:r>
            <a:r>
              <a:rPr lang="sl-SI" sz="14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(Uredba (ES) št. 1059/2003)</a:t>
            </a:r>
            <a:endParaRPr lang="en-US" sz="14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nizka gostota prebivalcev &gt;= 300 preb./km2</a:t>
            </a:r>
            <a:endParaRPr lang="en-US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Skupno število prebivalcev &gt;= 5.000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sl-SI" sz="2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46 občin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sl-SI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endParaRPr lang="sl-SI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2A9799C-678F-68D9-1961-6E9C270D53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5</a:t>
            </a:fld>
            <a:endParaRPr lang="sl-SI" altLang="sl-SI"/>
          </a:p>
        </p:txBody>
      </p:sp>
      <p:pic>
        <p:nvPicPr>
          <p:cNvPr id="9" name="Slika 20" descr="Logotip Ministrstva za okolje in prostor">
            <a:extLst>
              <a:ext uri="{FF2B5EF4-FFF2-40B4-BE49-F238E27FC236}">
                <a16:creationId xmlns:a16="http://schemas.microsoft.com/office/drawing/2014/main" id="{49C73162-1E15-951C-4FCC-0F935099E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Naslov 1">
            <a:extLst>
              <a:ext uri="{FF2B5EF4-FFF2-40B4-BE49-F238E27FC236}">
                <a16:creationId xmlns:a16="http://schemas.microsoft.com/office/drawing/2014/main" id="{1B066132-F6EC-233A-927A-B007E8C85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149" y="551034"/>
            <a:ext cx="8527271" cy="615553"/>
          </a:xfrm>
        </p:spPr>
        <p:txBody>
          <a:bodyPr/>
          <a:lstStyle/>
          <a:p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Določitev obsega urbanih ekosistemov</a:t>
            </a:r>
          </a:p>
        </p:txBody>
      </p:sp>
    </p:spTree>
    <p:extLst>
      <p:ext uri="{BB962C8B-B14F-4D97-AF65-F5344CB8AC3E}">
        <p14:creationId xmlns:p14="http://schemas.microsoft.com/office/powerpoint/2010/main" val="2232970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1D2D-A2DB-BEEC-9217-22A8E8A6F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CFC952C-2C3E-3DF6-9C11-79B45F66BC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318054"/>
            <a:ext cx="9601367" cy="4549346"/>
          </a:xfrm>
        </p:spPr>
        <p:txBody>
          <a:bodyPr/>
          <a:lstStyle/>
          <a:p>
            <a:pPr marL="0" indent="0">
              <a:buNone/>
            </a:pPr>
            <a:endParaRPr lang="sl-SI" sz="1800"/>
          </a:p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2E68644-ADAD-A0E0-DB3B-502FBC76B19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6</a:t>
            </a:fld>
            <a:endParaRPr lang="sl-SI" altLang="sl-SI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17F89686-F599-E388-8409-6FC43F91246D}"/>
              </a:ext>
            </a:extLst>
          </p:cNvPr>
          <p:cNvSpPr txBox="1"/>
          <p:nvPr/>
        </p:nvSpPr>
        <p:spPr>
          <a:xfrm>
            <a:off x="1383957" y="6417276"/>
            <a:ext cx="76011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Vir: Eurostat - </a:t>
            </a:r>
            <a:r>
              <a:rPr lang="sl-SI" sz="1000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Statistical</a:t>
            </a:r>
            <a:r>
              <a:rPr lang="sl-SI" sz="1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Atlas</a:t>
            </a:r>
            <a:r>
              <a:rPr lang="sl-SI" sz="1000" dirty="0"/>
              <a:t>, </a:t>
            </a:r>
            <a:r>
              <a:rPr lang="en-US" sz="10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Local administrative units (LAU) - NUTS - Nomenclature of territorial units for statistics – Eurostat</a:t>
            </a:r>
            <a:r>
              <a:rPr lang="sl-SI" sz="1000" dirty="0"/>
              <a:t>, lastna obdelava</a:t>
            </a:r>
          </a:p>
        </p:txBody>
      </p:sp>
      <p:pic>
        <p:nvPicPr>
          <p:cNvPr id="13" name="Picture 12" descr="Spremenjen prikaz_EUROSTAT.png">
            <a:extLst>
              <a:ext uri="{FF2B5EF4-FFF2-40B4-BE49-F238E27FC236}">
                <a16:creationId xmlns:a16="http://schemas.microsoft.com/office/drawing/2014/main" id="{68F35BDE-18CD-B995-4F26-F8A044EC28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800" t="5561" r="28154" b="12672"/>
          <a:stretch/>
        </p:blipFill>
        <p:spPr>
          <a:xfrm>
            <a:off x="1433584" y="1171430"/>
            <a:ext cx="7551562" cy="5089011"/>
          </a:xfrm>
          <a:prstGeom prst="rect">
            <a:avLst/>
          </a:prstGeom>
        </p:spPr>
      </p:pic>
      <p:sp>
        <p:nvSpPr>
          <p:cNvPr id="6" name="PoljeZBesedilom 9">
            <a:extLst>
              <a:ext uri="{FF2B5EF4-FFF2-40B4-BE49-F238E27FC236}">
                <a16:creationId xmlns:a16="http://schemas.microsoft.com/office/drawing/2014/main" id="{F699E187-E781-B44C-0613-227AB3E8E8A6}"/>
              </a:ext>
            </a:extLst>
          </p:cNvPr>
          <p:cNvSpPr txBox="1"/>
          <p:nvPr/>
        </p:nvSpPr>
        <p:spPr>
          <a:xfrm>
            <a:off x="9393466" y="1604983"/>
            <a:ext cx="1567642" cy="2923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300">
                <a:latin typeface="Aptos Light"/>
              </a:rPr>
              <a:t>Legenda:</a:t>
            </a:r>
          </a:p>
        </p:txBody>
      </p:sp>
      <p:sp>
        <p:nvSpPr>
          <p:cNvPr id="8" name="Oval 14">
            <a:extLst>
              <a:ext uri="{FF2B5EF4-FFF2-40B4-BE49-F238E27FC236}">
                <a16:creationId xmlns:a16="http://schemas.microsoft.com/office/drawing/2014/main" id="{5E6D8027-E9C0-D62A-5054-2E2D1B05C569}"/>
              </a:ext>
            </a:extLst>
          </p:cNvPr>
          <p:cNvSpPr/>
          <p:nvPr/>
        </p:nvSpPr>
        <p:spPr>
          <a:xfrm>
            <a:off x="9427217" y="2163420"/>
            <a:ext cx="236220" cy="228600"/>
          </a:xfrm>
          <a:prstGeom prst="ellipse">
            <a:avLst/>
          </a:prstGeom>
          <a:solidFill>
            <a:srgbClr val="2F73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C382C284-8A19-790A-58B5-377B345BDEE6}"/>
              </a:ext>
            </a:extLst>
          </p:cNvPr>
          <p:cNvSpPr txBox="1"/>
          <p:nvPr/>
        </p:nvSpPr>
        <p:spPr>
          <a:xfrm>
            <a:off x="9654990" y="2152155"/>
            <a:ext cx="2399695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1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MESTO</a:t>
            </a:r>
            <a:endParaRPr lang="en-US">
              <a:solidFill>
                <a:schemeClr val="tx2">
                  <a:lumMod val="49000"/>
                  <a:lumOff val="51000"/>
                </a:schemeClr>
              </a:solidFill>
            </a:endParaRPr>
          </a:p>
        </p:txBody>
      </p:sp>
      <p:sp>
        <p:nvSpPr>
          <p:cNvPr id="11" name="PoljeZBesedilom 9">
            <a:extLst>
              <a:ext uri="{FF2B5EF4-FFF2-40B4-BE49-F238E27FC236}">
                <a16:creationId xmlns:a16="http://schemas.microsoft.com/office/drawing/2014/main" id="{C8416E71-2447-57DB-26A6-C33D4BE6CEA5}"/>
              </a:ext>
            </a:extLst>
          </p:cNvPr>
          <p:cNvSpPr txBox="1"/>
          <p:nvPr/>
        </p:nvSpPr>
        <p:spPr>
          <a:xfrm>
            <a:off x="9653194" y="2784719"/>
            <a:ext cx="2249265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1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MANJŠE MESTO, PREDMESTJE</a:t>
            </a:r>
            <a:endParaRPr lang="en-US" sz="11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</p:txBody>
      </p:sp>
      <p:sp>
        <p:nvSpPr>
          <p:cNvPr id="12" name="Oval 16">
            <a:extLst>
              <a:ext uri="{FF2B5EF4-FFF2-40B4-BE49-F238E27FC236}">
                <a16:creationId xmlns:a16="http://schemas.microsoft.com/office/drawing/2014/main" id="{B6B1315E-E559-A5A9-5FA7-03B2FD61EDD7}"/>
              </a:ext>
            </a:extLst>
          </p:cNvPr>
          <p:cNvSpPr/>
          <p:nvPr/>
        </p:nvSpPr>
        <p:spPr>
          <a:xfrm>
            <a:off x="9416974" y="2826553"/>
            <a:ext cx="236220" cy="228600"/>
          </a:xfrm>
          <a:prstGeom prst="ellipse">
            <a:avLst/>
          </a:prstGeom>
          <a:solidFill>
            <a:srgbClr val="F5A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Slika 20" descr="Logotip Ministrstva za okolje in prostor">
            <a:extLst>
              <a:ext uri="{FF2B5EF4-FFF2-40B4-BE49-F238E27FC236}">
                <a16:creationId xmlns:a16="http://schemas.microsoft.com/office/drawing/2014/main" id="{6745D928-290C-E44D-EFD7-022FFEEDB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Naslov 1">
            <a:extLst>
              <a:ext uri="{FF2B5EF4-FFF2-40B4-BE49-F238E27FC236}">
                <a16:creationId xmlns:a16="http://schemas.microsoft.com/office/drawing/2014/main" id="{596C399E-6E15-503F-710F-B9F7FB925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4459" y="551034"/>
            <a:ext cx="6508000" cy="384721"/>
          </a:xfrm>
        </p:spPr>
        <p:txBody>
          <a:bodyPr/>
          <a:lstStyle/>
          <a:p>
            <a:r>
              <a:rPr lang="sl-SI" sz="2500" dirty="0">
                <a:latin typeface="Aptos"/>
              </a:rPr>
              <a:t>Celotno mesto ali manjše mesto ali predmestje</a:t>
            </a:r>
          </a:p>
        </p:txBody>
      </p:sp>
    </p:spTree>
    <p:extLst>
      <p:ext uri="{BB962C8B-B14F-4D97-AF65-F5344CB8AC3E}">
        <p14:creationId xmlns:p14="http://schemas.microsoft.com/office/powerpoint/2010/main" val="2976858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C2C68-CC2A-C434-B3CA-3EC4EDB13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37CAD91-2EA3-7E0D-16D9-21CAFD2178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318054"/>
            <a:ext cx="9601367" cy="4549346"/>
          </a:xfrm>
        </p:spPr>
        <p:txBody>
          <a:bodyPr/>
          <a:lstStyle/>
          <a:p>
            <a:pPr marL="0" indent="0">
              <a:buNone/>
            </a:pPr>
            <a:endParaRPr lang="sl-SI" sz="200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pPr marL="0" indent="0">
              <a:buNone/>
            </a:pPr>
            <a:r>
              <a:rPr lang="sl-SI" sz="2000" b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Urbana središča in urbani grozdi </a:t>
            </a:r>
            <a:r>
              <a:rPr lang="sl-SI" sz="16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(4.čl. Uredbe (ES) št. 1059/2003)</a:t>
            </a:r>
            <a:r>
              <a:rPr lang="sl-SI" sz="2000" b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:</a:t>
            </a:r>
          </a:p>
          <a:p>
            <a:pPr marL="0" indent="0">
              <a:buNone/>
            </a:pPr>
            <a:endParaRPr lang="sl-SI" sz="2000" b="1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marL="0" indent="0">
              <a:buNone/>
            </a:pPr>
            <a:r>
              <a:rPr lang="sl-SI" sz="2000" b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„urbano središče“ (urban centre)</a:t>
            </a:r>
            <a:r>
              <a:rPr lang="sl-SI" sz="20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: skupina sosednjih mrežnih celic velikosti 1km2:</a:t>
            </a:r>
          </a:p>
          <a:p>
            <a:r>
              <a:rPr lang="sl-SI" sz="20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z gostoto &gt;= 1.500 preb./km2 </a:t>
            </a:r>
          </a:p>
          <a:p>
            <a:r>
              <a:rPr lang="sl-SI" sz="20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skupno število prebivalcev (vsota) &gt;= 50.000</a:t>
            </a:r>
          </a:p>
          <a:p>
            <a:endParaRPr lang="sl-SI" sz="200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pPr marL="0" indent="0">
              <a:buNone/>
            </a:pPr>
            <a:r>
              <a:rPr lang="sl-SI" sz="2000" b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„urbani grozd“ (urban </a:t>
            </a:r>
            <a:r>
              <a:rPr lang="sl-SI" sz="2000" b="1" err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cluster</a:t>
            </a:r>
            <a:r>
              <a:rPr lang="sl-SI" sz="2000" b="1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)</a:t>
            </a:r>
            <a:r>
              <a:rPr lang="sl-SI" sz="20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: skupina sosednjih mrežnih celic velikosti 1km2:</a:t>
            </a:r>
          </a:p>
          <a:p>
            <a:r>
              <a:rPr lang="sl-SI" sz="20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z gostoto &gt;= 300 preb./km2 </a:t>
            </a:r>
          </a:p>
          <a:p>
            <a:r>
              <a:rPr lang="sl-SI" sz="20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skupno število prebivalcev (vsota) &gt;= 5.000</a:t>
            </a:r>
          </a:p>
          <a:p>
            <a:pPr marL="0" indent="0">
              <a:buNone/>
            </a:pPr>
            <a:endParaRPr lang="sl-SI" sz="1800"/>
          </a:p>
          <a:p>
            <a:pPr marL="0" indent="0">
              <a:buNone/>
            </a:pPr>
            <a:endParaRPr lang="sl-SI" sz="1800"/>
          </a:p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FC5E27F7-280F-A219-27AF-21D55B13DA6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7</a:t>
            </a:fld>
            <a:endParaRPr lang="sl-SI" altLang="sl-SI"/>
          </a:p>
        </p:txBody>
      </p:sp>
      <p:pic>
        <p:nvPicPr>
          <p:cNvPr id="6" name="Slika 20" descr="Logotip Ministrstva za okolje in prostor">
            <a:extLst>
              <a:ext uri="{FF2B5EF4-FFF2-40B4-BE49-F238E27FC236}">
                <a16:creationId xmlns:a16="http://schemas.microsoft.com/office/drawing/2014/main" id="{48A32E8E-530C-D51C-DF7E-975A1DD06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3E075668-5333-0BB7-576C-462C2618D0E7}"/>
              </a:ext>
            </a:extLst>
          </p:cNvPr>
          <p:cNvSpPr txBox="1">
            <a:spLocks/>
          </p:cNvSpPr>
          <p:nvPr/>
        </p:nvSpPr>
        <p:spPr bwMode="auto">
          <a:xfrm>
            <a:off x="3366149" y="551034"/>
            <a:ext cx="852727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Določitev obsega urbanih ekosistemov</a:t>
            </a:r>
          </a:p>
        </p:txBody>
      </p:sp>
    </p:spTree>
    <p:extLst>
      <p:ext uri="{BB962C8B-B14F-4D97-AF65-F5344CB8AC3E}">
        <p14:creationId xmlns:p14="http://schemas.microsoft.com/office/powerpoint/2010/main" val="3530655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F6B16-8E63-E737-426B-6727FFE14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B59A436-7BC5-67F2-3AED-DBEBC027B3F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8</a:t>
            </a:fld>
            <a:endParaRPr lang="sl-SI" altLang="sl-SI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02B132D0-0B77-4C50-44EA-32FE3C4317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066"/>
          <a:stretch/>
        </p:blipFill>
        <p:spPr>
          <a:xfrm>
            <a:off x="1382318" y="1162760"/>
            <a:ext cx="7693949" cy="5195271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:a16="http://schemas.microsoft.com/office/drawing/2014/main" id="{C1EC5B71-DED4-5DAA-7F9F-BA87C6508296}"/>
              </a:ext>
            </a:extLst>
          </p:cNvPr>
          <p:cNvSpPr txBox="1"/>
          <p:nvPr/>
        </p:nvSpPr>
        <p:spPr>
          <a:xfrm>
            <a:off x="1383957" y="6417276"/>
            <a:ext cx="5750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>
                <a:solidFill>
                  <a:schemeClr val="bg2">
                    <a:lumMod val="9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Vir: Eurostat - </a:t>
            </a:r>
            <a:r>
              <a:rPr lang="sl-SI" sz="1000" dirty="0" err="1">
                <a:solidFill>
                  <a:schemeClr val="bg2">
                    <a:lumMod val="9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Statistical</a:t>
            </a:r>
            <a:r>
              <a:rPr lang="sl-SI" sz="1000" dirty="0">
                <a:solidFill>
                  <a:schemeClr val="bg2">
                    <a:lumMod val="9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Atlas</a:t>
            </a:r>
            <a:endParaRPr lang="sl-SI" sz="10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7" name="PoljeZBesedilom 9">
            <a:extLst>
              <a:ext uri="{FF2B5EF4-FFF2-40B4-BE49-F238E27FC236}">
                <a16:creationId xmlns:a16="http://schemas.microsoft.com/office/drawing/2014/main" id="{7953EE4F-6660-74C8-26A1-E3047AEAE23D}"/>
              </a:ext>
            </a:extLst>
          </p:cNvPr>
          <p:cNvSpPr txBox="1"/>
          <p:nvPr/>
        </p:nvSpPr>
        <p:spPr>
          <a:xfrm>
            <a:off x="9393466" y="1604983"/>
            <a:ext cx="1567642" cy="2923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300">
                <a:latin typeface="Aptos Light"/>
              </a:rPr>
              <a:t>Legenda:</a:t>
            </a:r>
          </a:p>
        </p:txBody>
      </p:sp>
      <p:sp>
        <p:nvSpPr>
          <p:cNvPr id="11" name="PoljeZBesedilom 9">
            <a:extLst>
              <a:ext uri="{FF2B5EF4-FFF2-40B4-BE49-F238E27FC236}">
                <a16:creationId xmlns:a16="http://schemas.microsoft.com/office/drawing/2014/main" id="{A8DACC8E-E39B-FC58-6C89-960BF582E451}"/>
              </a:ext>
            </a:extLst>
          </p:cNvPr>
          <p:cNvSpPr txBox="1"/>
          <p:nvPr/>
        </p:nvSpPr>
        <p:spPr>
          <a:xfrm>
            <a:off x="9609834" y="2084421"/>
            <a:ext cx="2399695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1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URBANO SREDIŠČE ''URBAN CENTRE''</a:t>
            </a:r>
            <a:endParaRPr lang="en-US">
              <a:solidFill>
                <a:schemeClr val="tx2">
                  <a:lumMod val="49000"/>
                  <a:lumOff val="51000"/>
                </a:schemeClr>
              </a:solidFill>
            </a:endParaRPr>
          </a:p>
        </p:txBody>
      </p:sp>
      <p:sp>
        <p:nvSpPr>
          <p:cNvPr id="13" name="PoljeZBesedilom 9">
            <a:extLst>
              <a:ext uri="{FF2B5EF4-FFF2-40B4-BE49-F238E27FC236}">
                <a16:creationId xmlns:a16="http://schemas.microsoft.com/office/drawing/2014/main" id="{75FDCB18-58EC-8B20-D16D-4B692DC5281E}"/>
              </a:ext>
            </a:extLst>
          </p:cNvPr>
          <p:cNvSpPr txBox="1"/>
          <p:nvPr/>
        </p:nvSpPr>
        <p:spPr>
          <a:xfrm>
            <a:off x="9663436" y="2963737"/>
            <a:ext cx="2249265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10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URBANI GROZD ''URBAN CLUSTER''</a:t>
            </a:r>
            <a:endParaRPr lang="en-US" sz="110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822679C-7499-C166-D113-6CBD0BDF1BA5}"/>
              </a:ext>
            </a:extLst>
          </p:cNvPr>
          <p:cNvSpPr/>
          <p:nvPr/>
        </p:nvSpPr>
        <p:spPr>
          <a:xfrm>
            <a:off x="9427217" y="2163420"/>
            <a:ext cx="236220" cy="228600"/>
          </a:xfrm>
          <a:prstGeom prst="ellipse">
            <a:avLst/>
          </a:prstGeom>
          <a:solidFill>
            <a:srgbClr val="2F73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5AC318-AE81-B0F9-2CAD-C4DC31018D7E}"/>
              </a:ext>
            </a:extLst>
          </p:cNvPr>
          <p:cNvSpPr/>
          <p:nvPr/>
        </p:nvSpPr>
        <p:spPr>
          <a:xfrm>
            <a:off x="9410971" y="2996747"/>
            <a:ext cx="236220" cy="228600"/>
          </a:xfrm>
          <a:prstGeom prst="ellipse">
            <a:avLst/>
          </a:prstGeom>
          <a:solidFill>
            <a:srgbClr val="F5A1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lika 20" descr="Logotip Ministrstva za okolje in prostor">
            <a:extLst>
              <a:ext uri="{FF2B5EF4-FFF2-40B4-BE49-F238E27FC236}">
                <a16:creationId xmlns:a16="http://schemas.microsoft.com/office/drawing/2014/main" id="{DA92FEF2-5205-7449-7008-23E177223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aslov 1">
            <a:extLst>
              <a:ext uri="{FF2B5EF4-FFF2-40B4-BE49-F238E27FC236}">
                <a16:creationId xmlns:a16="http://schemas.microsoft.com/office/drawing/2014/main" id="{0EEDF3AF-8E13-0AD1-FBC2-CF589DC68C06}"/>
              </a:ext>
            </a:extLst>
          </p:cNvPr>
          <p:cNvSpPr txBox="1">
            <a:spLocks/>
          </p:cNvSpPr>
          <p:nvPr/>
        </p:nvSpPr>
        <p:spPr bwMode="auto">
          <a:xfrm>
            <a:off x="3964459" y="551034"/>
            <a:ext cx="4424801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25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</a:rPr>
              <a:t>Urbana središča in urbani grozdi</a:t>
            </a:r>
          </a:p>
        </p:txBody>
      </p:sp>
    </p:spTree>
    <p:extLst>
      <p:ext uri="{BB962C8B-B14F-4D97-AF65-F5344CB8AC3E}">
        <p14:creationId xmlns:p14="http://schemas.microsoft.com/office/powerpoint/2010/main" val="1303301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8DA3A-09E3-6E2F-A838-A0C1B671F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0BAE3540-1BF1-E036-46F5-25F186B36F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9</a:t>
            </a:fld>
            <a:endParaRPr lang="sl-SI" altLang="sl-SI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40019D3-1858-4911-2AF4-E7771E88A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122" y="1008592"/>
            <a:ext cx="7821940" cy="5712883"/>
          </a:xfrm>
          <a:prstGeom prst="rect">
            <a:avLst/>
          </a:prstGeom>
        </p:spPr>
      </p:pic>
      <p:pic>
        <p:nvPicPr>
          <p:cNvPr id="3" name="Slika 20" descr="Logotip Ministrstva za okolje in prostor">
            <a:extLst>
              <a:ext uri="{FF2B5EF4-FFF2-40B4-BE49-F238E27FC236}">
                <a16:creationId xmlns:a16="http://schemas.microsoft.com/office/drawing/2014/main" id="{21BA902E-5EC2-A273-7B92-85E0471C6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734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FF4A4-2813-37A7-D480-71E2E0281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B1C4D8C-B6D8-A785-94F7-87ACFAF380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318054"/>
            <a:ext cx="9601367" cy="4549346"/>
          </a:xfrm>
        </p:spPr>
        <p:txBody>
          <a:bodyPr/>
          <a:lstStyle/>
          <a:p>
            <a:pPr marL="0" indent="0">
              <a:buNone/>
            </a:pPr>
            <a:endParaRPr lang="sl-SI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pPr>
              <a:buFontTx/>
              <a:buChar char="-"/>
            </a:pPr>
            <a:endParaRPr lang="sl-SI" sz="1800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254784E8-4E4E-8124-6EF0-3E29097F66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7C8165-695E-4273-9EDD-E3D4C997188B}" type="slidenum">
              <a:rPr kumimoji="0" lang="sl-SI" altLang="sl-SI" sz="1200" b="0" i="0" u="none" strike="noStrike" kern="1200" cap="none" spc="0" normalizeH="0" baseline="0" noProof="0" smtClean="0">
                <a:ln>
                  <a:noFill/>
                </a:ln>
                <a:solidFill>
                  <a:srgbClr val="BABAB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l-SI" altLang="sl-SI" sz="1200" b="0" i="0" u="none" strike="noStrike" kern="1200" cap="none" spc="0" normalizeH="0" baseline="0" noProof="0">
              <a:ln>
                <a:noFill/>
              </a:ln>
              <a:solidFill>
                <a:srgbClr val="BABAB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Označba mesta besedila 2">
            <a:extLst>
              <a:ext uri="{FF2B5EF4-FFF2-40B4-BE49-F238E27FC236}">
                <a16:creationId xmlns:a16="http://schemas.microsoft.com/office/drawing/2014/main" id="{DB5F2EF6-87BD-E3B5-72DB-4FA69C6917D1}"/>
              </a:ext>
            </a:extLst>
          </p:cNvPr>
          <p:cNvSpPr txBox="1">
            <a:spLocks/>
          </p:cNvSpPr>
          <p:nvPr/>
        </p:nvSpPr>
        <p:spPr bwMode="auto">
          <a:xfrm>
            <a:off x="1447634" y="1773570"/>
            <a:ext cx="9601367" cy="183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914400">
              <a:buNone/>
              <a:defRPr/>
            </a:pPr>
            <a:r>
              <a:rPr kumimoji="0" lang="sl-SI" sz="1800" b="0" i="0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Območja urbanih ekosistemov </a:t>
            </a:r>
            <a:r>
              <a:rPr lang="sl-SI" sz="1800" dirty="0">
                <a:solidFill>
                  <a:srgbClr val="000000">
                    <a:lumMod val="49000"/>
                    <a:lumOff val="51000"/>
                  </a:srgbClr>
                </a:solidFill>
                <a:latin typeface="Aptos"/>
                <a:cs typeface="Arial"/>
              </a:rPr>
              <a:t>se določijo glede na </a:t>
            </a:r>
            <a:r>
              <a:rPr lang="sl-SI" sz="1800" u="sng" dirty="0">
                <a:solidFill>
                  <a:srgbClr val="000000">
                    <a:lumMod val="49000"/>
                    <a:lumOff val="51000"/>
                  </a:srgbClr>
                </a:solidFill>
                <a:latin typeface="Aptos"/>
                <a:cs typeface="Arial"/>
              </a:rPr>
              <a:t>območja p</a:t>
            </a:r>
            <a:r>
              <a:rPr kumimoji="0" lang="sl-SI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redelov</a:t>
            </a:r>
            <a:r>
              <a:rPr kumimoji="0" lang="sl-SI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 mest ali manjših mest in predmestij, kar vključuje vsaj urbana središča in urbane grozde </a:t>
            </a:r>
            <a:r>
              <a:rPr lang="sl-SI" sz="1800" dirty="0">
                <a:solidFill>
                  <a:srgbClr val="000000">
                    <a:lumMod val="49000"/>
                    <a:lumOff val="51000"/>
                  </a:srgbClr>
                </a:solidFill>
                <a:latin typeface="Aptos"/>
                <a:cs typeface="Arial"/>
              </a:rPr>
              <a:t>(Uredba (EU) 2022/869, čl. 14(4).)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sl-SI" sz="3200" b="0" i="0" u="none" strike="noStrike" kern="1200" cap="none" spc="0" normalizeH="0" baseline="0" noProof="0" dirty="0">
              <a:ln>
                <a:noFill/>
              </a:ln>
              <a:solidFill>
                <a:srgbClr val="999999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Označba mesta besedila 2">
            <a:extLst>
              <a:ext uri="{FF2B5EF4-FFF2-40B4-BE49-F238E27FC236}">
                <a16:creationId xmlns:a16="http://schemas.microsoft.com/office/drawing/2014/main" id="{2FEA0C0A-9DB9-C8C6-B4A4-EAF9D58C17FD}"/>
              </a:ext>
            </a:extLst>
          </p:cNvPr>
          <p:cNvSpPr txBox="1">
            <a:spLocks/>
          </p:cNvSpPr>
          <p:nvPr/>
        </p:nvSpPr>
        <p:spPr bwMode="auto">
          <a:xfrm>
            <a:off x="1455170" y="5867400"/>
            <a:ext cx="3023739" cy="53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  <a:defRPr/>
            </a:pPr>
            <a:r>
              <a:rPr kumimoji="0" lang="sl-SI" sz="1300" b="1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Predel mesta ali manjšega mesta in predmestja, kar vključuje vsaj urbana središča in urbane grozde. </a:t>
            </a:r>
            <a:r>
              <a:rPr kumimoji="0" lang="sl-SI" sz="1300" i="0" u="sng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(Primer: Občina Novo Mesto)</a:t>
            </a:r>
            <a:endParaRPr lang="sl-SI" sz="1300" dirty="0">
              <a:solidFill>
                <a:srgbClr val="000000">
                  <a:lumMod val="49000"/>
                  <a:lumOff val="51000"/>
                </a:srgbClr>
              </a:solidFill>
              <a:latin typeface="Apto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2726EA0-7059-F741-CC00-C0DABB605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170" y="2559583"/>
            <a:ext cx="3192947" cy="3206047"/>
          </a:xfrm>
          <a:prstGeom prst="rect">
            <a:avLst/>
          </a:prstGeom>
        </p:spPr>
      </p:pic>
      <p:pic>
        <p:nvPicPr>
          <p:cNvPr id="7" name="Slika 20" descr="Logotip Ministrstva za okolje in prostor">
            <a:extLst>
              <a:ext uri="{FF2B5EF4-FFF2-40B4-BE49-F238E27FC236}">
                <a16:creationId xmlns:a16="http://schemas.microsoft.com/office/drawing/2014/main" id="{B3812FB2-4EE0-EC2C-6891-A0F8FA4D8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2D4998B2-AD1D-DA09-FE32-286948564E1A}"/>
              </a:ext>
            </a:extLst>
          </p:cNvPr>
          <p:cNvSpPr txBox="1">
            <a:spLocks/>
          </p:cNvSpPr>
          <p:nvPr/>
        </p:nvSpPr>
        <p:spPr bwMode="auto">
          <a:xfrm>
            <a:off x="3964459" y="551034"/>
            <a:ext cx="6753131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defTabSz="914400">
              <a:spcBef>
                <a:spcPct val="20000"/>
              </a:spcBef>
              <a:spcAft>
                <a:spcPts val="0"/>
              </a:spcAft>
            </a:pPr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Območja urbanih ekosistemov</a:t>
            </a:r>
          </a:p>
          <a:p>
            <a:pPr defTabSz="914400"/>
            <a:endParaRPr lang="sl-SI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2E893DD8-30C6-4C44-000B-710A12BF445B}"/>
              </a:ext>
            </a:extLst>
          </p:cNvPr>
          <p:cNvSpPr txBox="1"/>
          <p:nvPr/>
        </p:nvSpPr>
        <p:spPr>
          <a:xfrm>
            <a:off x="4960537" y="2754105"/>
            <a:ext cx="6088464" cy="2252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Kriteriji za izbor:</a:t>
            </a:r>
            <a:endParaRPr kumimoji="0" lang="sl-SI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49000"/>
                  <a:lumOff val="51000"/>
                </a:srgbClr>
              </a:solidFill>
              <a:effectLst/>
              <a:uLnTx/>
              <a:uFillTx/>
              <a:latin typeface="Aptos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Vpliv na prihodnji razvoj poselitve,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vpliv na širitev poselitve na njivske površine,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l-SI" dirty="0">
                <a:solidFill>
                  <a:srgbClr val="000000">
                    <a:lumMod val="49000"/>
                    <a:lumOff val="51000"/>
                  </a:srgbClr>
                </a:solidFill>
                <a:latin typeface="Aptos"/>
                <a:cs typeface="Arial"/>
              </a:rPr>
              <a:t>z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manjšanje prekrivanja z drugimi ekosistemi iz Uredbe o obnovi narave,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49000"/>
                    <a:lumOff val="51000"/>
                  </a:srgbClr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potencialno večja osredotočenost ukrepov (območja večjih gostot)</a:t>
            </a:r>
            <a:r>
              <a:rPr kumimoji="0" lang="sl-SI" sz="1800" b="0" i="0" u="none" strike="noStrike" kern="1200" cap="none" spc="0" normalizeH="0" baseline="0" noProof="0" dirty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.</a:t>
            </a:r>
            <a:endParaRPr kumimoji="0" lang="sl-SI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49000"/>
                  <a:lumOff val="51000"/>
                </a:srgbClr>
              </a:solidFill>
              <a:effectLst/>
              <a:uLnTx/>
              <a:uFillTx/>
              <a:latin typeface="Aptos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3423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86FAF-EEDE-44FB-6554-01A427C9C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1F7A6954-DC51-20DF-D9AE-A8119539D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093" y="1074254"/>
            <a:ext cx="8381599" cy="5531855"/>
          </a:xfrm>
          <a:prstGeom prst="rect">
            <a:avLst/>
          </a:prstGeom>
        </p:spPr>
      </p:pic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A741AE7-73F7-7619-8B49-B3034C933B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318054"/>
            <a:ext cx="9601367" cy="4549346"/>
          </a:xfrm>
        </p:spPr>
        <p:txBody>
          <a:bodyPr/>
          <a:lstStyle/>
          <a:p>
            <a:pPr marL="0" indent="0">
              <a:buNone/>
            </a:pPr>
            <a:endParaRPr lang="sl-SI" sz="20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pPr>
              <a:buFontTx/>
              <a:buChar char="-"/>
            </a:pPr>
            <a:endParaRPr lang="sl-SI" sz="1800" dirty="0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6F0A4C3C-4AA6-7112-E5FF-376E5A3ADF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7C8165-695E-4273-9EDD-E3D4C997188B}" type="slidenum">
              <a:rPr kumimoji="0" lang="sl-SI" altLang="sl-SI" sz="1200" b="0" i="0" u="none" strike="noStrike" kern="1200" cap="none" spc="0" normalizeH="0" baseline="0" noProof="0" smtClean="0">
                <a:ln>
                  <a:noFill/>
                </a:ln>
                <a:solidFill>
                  <a:srgbClr val="BABAB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l-SI" altLang="sl-SI" sz="1200" b="0" i="0" u="none" strike="noStrike" kern="1200" cap="none" spc="0" normalizeH="0" baseline="0" noProof="0">
              <a:ln>
                <a:noFill/>
              </a:ln>
              <a:solidFill>
                <a:srgbClr val="BABAB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7" name="Slika 20" descr="Logotip Ministrstva za okolje in prostor">
            <a:extLst>
              <a:ext uri="{FF2B5EF4-FFF2-40B4-BE49-F238E27FC236}">
                <a16:creationId xmlns:a16="http://schemas.microsoft.com/office/drawing/2014/main" id="{4407CE68-C0F1-F7DD-FF52-6C933D099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87DA0E71-0948-BE5C-9C79-F4FFCC6908F1}"/>
              </a:ext>
            </a:extLst>
          </p:cNvPr>
          <p:cNvSpPr txBox="1">
            <a:spLocks/>
          </p:cNvSpPr>
          <p:nvPr/>
        </p:nvSpPr>
        <p:spPr bwMode="auto">
          <a:xfrm>
            <a:off x="3964459" y="551034"/>
            <a:ext cx="6753131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defTabSz="914400">
              <a:spcBef>
                <a:spcPct val="20000"/>
              </a:spcBef>
              <a:spcAft>
                <a:spcPts val="0"/>
              </a:spcAft>
            </a:pPr>
            <a:r>
              <a:rPr lang="sl-SI" sz="40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O</a:t>
            </a:r>
            <a:r>
              <a:rPr lang="sl-SI" sz="4000" kern="12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bmočja urbanih ekosistemov</a:t>
            </a:r>
          </a:p>
          <a:p>
            <a:pPr defTabSz="914400"/>
            <a:endParaRPr lang="sl-SI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6C804913-E6BE-0BF3-B914-7C0D70916B59}"/>
              </a:ext>
            </a:extLst>
          </p:cNvPr>
          <p:cNvSpPr txBox="1"/>
          <p:nvPr/>
        </p:nvSpPr>
        <p:spPr>
          <a:xfrm>
            <a:off x="1383957" y="6539196"/>
            <a:ext cx="57500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000" dirty="0">
                <a:solidFill>
                  <a:srgbClr val="C2C2C2"/>
                </a:solidFill>
              </a:rPr>
              <a:t>Vir podatkov: EUROSTAT, lastna obdelava, MNVP</a:t>
            </a:r>
          </a:p>
        </p:txBody>
      </p:sp>
    </p:spTree>
    <p:extLst>
      <p:ext uri="{BB962C8B-B14F-4D97-AF65-F5344CB8AC3E}">
        <p14:creationId xmlns:p14="http://schemas.microsoft.com/office/powerpoint/2010/main" val="426454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3666B-2865-408D-128A-0DDF2DE6F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DFC1CFC-EDE3-B0DE-B786-C43074B8B3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95234" y="1318054"/>
            <a:ext cx="9601367" cy="4549346"/>
          </a:xfrm>
        </p:spPr>
        <p:txBody>
          <a:bodyPr/>
          <a:lstStyle/>
          <a:p>
            <a:pPr marL="0" indent="0">
              <a:buNone/>
            </a:pPr>
            <a:endParaRPr lang="sl-SI" sz="200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  <a:p>
            <a:pPr>
              <a:buFontTx/>
              <a:buChar char="-"/>
            </a:pPr>
            <a:endParaRPr lang="sl-SI" sz="1800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AED518A8-AB8D-69A6-A3BD-C46998CFC7B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ADB5DF89-9B41-969F-5744-164026A496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12</a:t>
            </a:fld>
            <a:endParaRPr lang="sl-SI" altLang="sl-S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3C136C-3E62-AEC9-13C2-BD16CBF892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39" t="4803" r="139" b="5459"/>
          <a:stretch>
            <a:fillRect/>
          </a:stretch>
        </p:blipFill>
        <p:spPr>
          <a:xfrm>
            <a:off x="25400" y="2214614"/>
            <a:ext cx="12192012" cy="4608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821480-7A6A-CB88-1F90-A307E1E5A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1457" y="2217531"/>
            <a:ext cx="2619021" cy="4319404"/>
          </a:xfrm>
          <a:prstGeom prst="rect">
            <a:avLst/>
          </a:prstGeom>
        </p:spPr>
      </p:pic>
      <p:sp>
        <p:nvSpPr>
          <p:cNvPr id="11" name="PoljeZBesedilom 9">
            <a:extLst>
              <a:ext uri="{FF2B5EF4-FFF2-40B4-BE49-F238E27FC236}">
                <a16:creationId xmlns:a16="http://schemas.microsoft.com/office/drawing/2014/main" id="{0961A100-EEEA-5703-43F2-C8604405F703}"/>
              </a:ext>
            </a:extLst>
          </p:cNvPr>
          <p:cNvSpPr txBox="1"/>
          <p:nvPr/>
        </p:nvSpPr>
        <p:spPr>
          <a:xfrm>
            <a:off x="6640263" y="2357615"/>
            <a:ext cx="1567642" cy="2923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300">
                <a:latin typeface="Aptos Light"/>
              </a:rPr>
              <a:t>Legenda: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FD4E47-F54D-D392-EA7C-A7995454DF89}"/>
              </a:ext>
            </a:extLst>
          </p:cNvPr>
          <p:cNvSpPr txBox="1"/>
          <p:nvPr/>
        </p:nvSpPr>
        <p:spPr>
          <a:xfrm>
            <a:off x="299630" y="974623"/>
            <a:ext cx="11634116" cy="14927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sz="1600" b="1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CMLS; </a:t>
            </a:r>
            <a:r>
              <a:rPr lang="en-US" sz="16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CLCplus</a:t>
            </a:r>
            <a:r>
              <a:rPr lang="en-US" sz="16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 Backbone 2023 (raster 10 m)</a:t>
            </a:r>
            <a:r>
              <a:rPr lang="sl-SI" sz="1600" dirty="0">
                <a:solidFill>
                  <a:schemeClr val="bg2">
                    <a:lumMod val="49000"/>
                  </a:schemeClr>
                </a:solidFill>
                <a:latin typeface="Aptos"/>
              </a:rPr>
              <a:t>; %</a:t>
            </a:r>
            <a:endParaRPr lang="en-US" sz="1600" dirty="0">
              <a:solidFill>
                <a:schemeClr val="bg2">
                  <a:lumMod val="49000"/>
                </a:schemeClr>
              </a:solidFill>
              <a:latin typeface="Aptos"/>
              <a:cs typeface="Arial" panose="020B0604020202020204" pitchFamily="34" charset="0"/>
            </a:endParaRPr>
          </a:p>
          <a:p>
            <a:endParaRPr lang="en-US" sz="1500" dirty="0">
              <a:solidFill>
                <a:schemeClr val="bg2">
                  <a:lumMod val="49000"/>
                </a:schemeClr>
              </a:solidFill>
              <a:latin typeface="Aptos" panose="020B0004020202020204" pitchFamily="34" charset="0"/>
              <a:ea typeface="Lato"/>
              <a:cs typeface="Arial"/>
            </a:endParaRPr>
          </a:p>
          <a:p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Copernicusov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podatek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CLC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Pluc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Backbone.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Zagotavlja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vseevropski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prostorsko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skladen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,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podroben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popis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pokrovnosti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tal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za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referenčno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leto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2023 (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posodablja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se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na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dve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leti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). Za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vsako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slikovno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piko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(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piksel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)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prikazuje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prevladujočo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pokrovnost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tal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med 11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osnovnimi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razredi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pokrovnosti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tal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. Nabor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podatkov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je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na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voljo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kot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 panose="020B0004020202020204" pitchFamily="34" charset="0"/>
                <a:ea typeface="Lato"/>
                <a:cs typeface="Arial"/>
              </a:rPr>
              <a:t> 10 m raster.</a:t>
            </a:r>
            <a:endParaRPr lang="en-US" dirty="0">
              <a:solidFill>
                <a:schemeClr val="bg2">
                  <a:lumMod val="49000"/>
                </a:schemeClr>
              </a:solidFill>
              <a:latin typeface="Aptos" panose="020B0004020202020204" pitchFamily="34" charset="0"/>
              <a:cs typeface="Arial"/>
            </a:endParaRPr>
          </a:p>
          <a:p>
            <a:endParaRPr lang="en-US" sz="1500" b="1" dirty="0">
              <a:solidFill>
                <a:schemeClr val="bg2">
                  <a:lumMod val="49000"/>
                </a:schemeClr>
              </a:solidFill>
              <a:latin typeface="Aptos"/>
              <a:ea typeface="Lato"/>
              <a:cs typeface="La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146BE8-DB86-16CD-C732-A51F29E55703}"/>
              </a:ext>
            </a:extLst>
          </p:cNvPr>
          <p:cNvSpPr txBox="1"/>
          <p:nvPr/>
        </p:nvSpPr>
        <p:spPr>
          <a:xfrm>
            <a:off x="-368" y="6607773"/>
            <a:ext cx="5934765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Arial"/>
                <a:cs typeface="Arial"/>
                <a:hlinkClick r:id="rId5"/>
              </a:rPr>
              <a:t>Vir: Data viewer — Copernicus Land Monitoring Service</a:t>
            </a:r>
            <a:endParaRPr lang="en-US" sz="1000">
              <a:latin typeface="Arial"/>
              <a:cs typeface="Arial"/>
            </a:endParaRPr>
          </a:p>
        </p:txBody>
      </p:sp>
      <p:pic>
        <p:nvPicPr>
          <p:cNvPr id="10" name="Slika 20" descr="Logotip Ministrstva za okolje in prostor">
            <a:extLst>
              <a:ext uri="{FF2B5EF4-FFF2-40B4-BE49-F238E27FC236}">
                <a16:creationId xmlns:a16="http://schemas.microsoft.com/office/drawing/2014/main" id="{333CFB66-5C40-89CB-D88D-C3148DD33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Naslov 1">
            <a:extLst>
              <a:ext uri="{FF2B5EF4-FFF2-40B4-BE49-F238E27FC236}">
                <a16:creationId xmlns:a16="http://schemas.microsoft.com/office/drawing/2014/main" id="{F0ECF15C-0459-F506-BB90-E175DE77470E}"/>
              </a:ext>
            </a:extLst>
          </p:cNvPr>
          <p:cNvSpPr txBox="1">
            <a:spLocks/>
          </p:cNvSpPr>
          <p:nvPr/>
        </p:nvSpPr>
        <p:spPr bwMode="auto">
          <a:xfrm>
            <a:off x="3964459" y="551034"/>
            <a:ext cx="5923653" cy="42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spcAft>
                <a:spcPts val="0"/>
              </a:spcAft>
            </a:pPr>
            <a:r>
              <a:rPr lang="sl-SI" sz="28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Urbane zelene površine – viri podatkov</a:t>
            </a:r>
            <a:endParaRPr lang="en-US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marL="0" lvl="1" defTabSz="914400">
              <a:spcBef>
                <a:spcPct val="20000"/>
              </a:spcBef>
              <a:spcAft>
                <a:spcPts val="0"/>
              </a:spcAft>
            </a:pPr>
            <a:endParaRPr lang="sl-SI" sz="2400" kern="12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593294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DCD25-81A7-114C-0A27-86385FF4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932089D-593B-2A0F-9F4E-F55037AACD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275" b="10979"/>
          <a:stretch>
            <a:fillRect/>
          </a:stretch>
        </p:blipFill>
        <p:spPr>
          <a:xfrm>
            <a:off x="0" y="3078285"/>
            <a:ext cx="12192000" cy="3779653"/>
          </a:xfrm>
          <a:prstGeom prst="rect">
            <a:avLst/>
          </a:prstGeom>
        </p:spPr>
      </p:pic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418EC2E-4EEC-7197-CE39-F8EB46FA10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 smtClean="0"/>
              <a:pPr/>
              <a:t>13</a:t>
            </a:fld>
            <a:endParaRPr lang="sl-SI" altLang="sl-SI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D9D262-AB3B-7EAB-EA8B-FF43FF497C46}"/>
              </a:ext>
            </a:extLst>
          </p:cNvPr>
          <p:cNvSpPr txBox="1"/>
          <p:nvPr/>
        </p:nvSpPr>
        <p:spPr>
          <a:xfrm>
            <a:off x="271759" y="1118069"/>
            <a:ext cx="11337239" cy="10310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sz="1600" b="1" dirty="0">
                <a:solidFill>
                  <a:schemeClr val="bg2">
                    <a:lumMod val="49000"/>
                  </a:schemeClr>
                </a:solidFill>
                <a:latin typeface="Aptos"/>
              </a:rPr>
              <a:t>CMLS; </a:t>
            </a:r>
            <a:r>
              <a:rPr lang="sl-SI" sz="16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Tree</a:t>
            </a:r>
            <a:r>
              <a:rPr lang="sl-SI" sz="16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 </a:t>
            </a:r>
            <a:r>
              <a:rPr lang="sl-SI" sz="16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Cover</a:t>
            </a:r>
            <a:r>
              <a:rPr lang="sl-SI" sz="16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 </a:t>
            </a:r>
            <a:r>
              <a:rPr lang="sl-SI" sz="16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Density</a:t>
            </a:r>
            <a:r>
              <a:rPr lang="sl-SI" sz="16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 2021 (raster 10 m); %</a:t>
            </a:r>
          </a:p>
          <a:p>
            <a:endParaRPr lang="en-US" sz="1500" b="1" dirty="0">
              <a:solidFill>
                <a:schemeClr val="bg2">
                  <a:lumMod val="49000"/>
                </a:schemeClr>
              </a:solidFill>
              <a:latin typeface="Aptos"/>
              <a:ea typeface="Lato"/>
              <a:cs typeface="Arial"/>
            </a:endParaRPr>
          </a:p>
          <a:p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Podatkovni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 set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Copernicusa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-CLMS -&gt;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Gostota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dreves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 ("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TreeCoverDensity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"), 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na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vseevropski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ravni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v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prostorski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ločljivosti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10 m in 100 m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zagotavlja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raven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gostote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drevesne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pokritosti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v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območju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od 0 % do 100 % za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referenčno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leto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2021,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posodablja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se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na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 1 </a:t>
            </a:r>
            <a:r>
              <a:rPr lang="en-US" sz="1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leto</a:t>
            </a:r>
            <a:r>
              <a:rPr lang="en-US" sz="1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Arial"/>
              </a:rPr>
              <a:t>.</a:t>
            </a:r>
            <a:endParaRPr lang="en-US" sz="1500" dirty="0">
              <a:solidFill>
                <a:schemeClr val="bg2">
                  <a:lumMod val="49000"/>
                </a:schemeClr>
              </a:solidFill>
              <a:latin typeface="Aptos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BCBD5D-76A7-1E75-0CB0-94A2AE55C585}"/>
              </a:ext>
            </a:extLst>
          </p:cNvPr>
          <p:cNvSpPr txBox="1"/>
          <p:nvPr/>
        </p:nvSpPr>
        <p:spPr>
          <a:xfrm>
            <a:off x="-368" y="6607773"/>
            <a:ext cx="5934765" cy="246221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latin typeface="Arial"/>
                <a:cs typeface="Arial"/>
                <a:hlinkClick r:id="rId4"/>
              </a:rPr>
              <a:t>Vir: Data viewer — Copernicus Land Monitoring Service</a:t>
            </a:r>
            <a:endParaRPr lang="en-US" sz="1000">
              <a:latin typeface="Arial"/>
              <a:cs typeface="Arial"/>
            </a:endParaRPr>
          </a:p>
        </p:txBody>
      </p:sp>
      <p:pic>
        <p:nvPicPr>
          <p:cNvPr id="4" name="Slika 20" descr="Logotip Ministrstva za okolje in prostor">
            <a:extLst>
              <a:ext uri="{FF2B5EF4-FFF2-40B4-BE49-F238E27FC236}">
                <a16:creationId xmlns:a16="http://schemas.microsoft.com/office/drawing/2014/main" id="{4F7FAD7C-A4D7-FB35-EB38-C89E21053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065F5ED2-B344-A17E-0D46-F4A1C981F16F}"/>
              </a:ext>
            </a:extLst>
          </p:cNvPr>
          <p:cNvSpPr txBox="1">
            <a:spLocks/>
          </p:cNvSpPr>
          <p:nvPr/>
        </p:nvSpPr>
        <p:spPr bwMode="auto">
          <a:xfrm>
            <a:off x="3964459" y="551034"/>
            <a:ext cx="5678991" cy="1304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spcAft>
                <a:spcPts val="0"/>
              </a:spcAft>
            </a:pPr>
            <a:r>
              <a:rPr lang="sl-SI" sz="28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Prekritost s krošnjami –  viri podatkov</a:t>
            </a:r>
            <a:endParaRPr lang="en-US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marL="0" lvl="1" defTabSz="914400">
              <a:spcBef>
                <a:spcPct val="20000"/>
              </a:spcBef>
              <a:spcAft>
                <a:spcPts val="0"/>
              </a:spcAft>
            </a:pPr>
            <a:endParaRPr lang="sl-SI" sz="2400" kern="12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A5EB36-17F0-BEED-D4FD-F32567FB88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725" r="-87" b="82024"/>
          <a:stretch>
            <a:fillRect/>
          </a:stretch>
        </p:blipFill>
        <p:spPr>
          <a:xfrm>
            <a:off x="-1" y="2168118"/>
            <a:ext cx="12202595" cy="109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68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60CA2-4648-74D6-59A9-FE7B999C2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BCEA2-36AC-34BE-052A-196C87228D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/>
              <a:pPr/>
              <a:t>14</a:t>
            </a:fld>
            <a:endParaRPr lang="sl-SI" altLang="sl-S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2601EF-D0BA-A413-11DF-ECDFD3D44C7F}"/>
              </a:ext>
            </a:extLst>
          </p:cNvPr>
          <p:cNvSpPr txBox="1"/>
          <p:nvPr/>
        </p:nvSpPr>
        <p:spPr>
          <a:xfrm>
            <a:off x="1019649" y="2211063"/>
            <a:ext cx="10502128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</a:rPr>
              <a:t>Delež urbanih zelenih površin</a:t>
            </a:r>
            <a:r>
              <a:rPr lang="en-US" sz="2500" dirty="0">
                <a:solidFill>
                  <a:schemeClr val="bg2">
                    <a:lumMod val="49000"/>
                  </a:schemeClr>
                </a:solidFill>
                <a:latin typeface="Aptos"/>
              </a:rPr>
              <a:t>​</a:t>
            </a:r>
            <a:endParaRPr lang="en-US" sz="2500" dirty="0">
              <a:solidFill>
                <a:schemeClr val="bg2">
                  <a:lumMod val="49000"/>
                </a:schemeClr>
              </a:solidFill>
              <a:latin typeface="Aptos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endParaRPr lang="sl-SI" sz="2500" dirty="0">
              <a:solidFill>
                <a:schemeClr val="bg2">
                  <a:lumMod val="49000"/>
                </a:schemeClr>
              </a:solidFill>
              <a:latin typeface="Aptos"/>
            </a:endParaRPr>
          </a:p>
          <a:p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Podatek: </a:t>
            </a:r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CMLS; </a:t>
            </a:r>
            <a:r>
              <a:rPr lang="en-US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CLCplus</a:t>
            </a:r>
            <a:r>
              <a:rPr lang="en-US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 Backbone 2023 (raster 10 m)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</a:rPr>
              <a:t>; %</a:t>
            </a:r>
            <a:endParaRPr lang="en-US" sz="2500" dirty="0">
              <a:solidFill>
                <a:schemeClr val="bg2">
                  <a:lumMod val="49000"/>
                </a:schemeClr>
              </a:solidFill>
              <a:latin typeface="Aptos"/>
              <a:cs typeface="Arial" panose="020B0604020202020204" pitchFamily="34" charset="0"/>
            </a:endParaRPr>
          </a:p>
          <a:p>
            <a:pPr marL="342900" indent="-342900">
              <a:buFont typeface="Arial"/>
              <a:buChar char="•"/>
            </a:pPr>
            <a:endParaRPr lang="sl-SI" sz="2500" dirty="0">
              <a:solidFill>
                <a:schemeClr val="bg2">
                  <a:lumMod val="49000"/>
                </a:schemeClr>
              </a:solidFill>
              <a:latin typeface="Aptos"/>
            </a:endParaRPr>
          </a:p>
          <a:p>
            <a:pPr marL="342900" indent="-342900">
              <a:buFont typeface="Arial"/>
              <a:buChar char="•"/>
            </a:pPr>
            <a:endParaRPr lang="sl-SI" sz="2500" dirty="0">
              <a:solidFill>
                <a:schemeClr val="bg2">
                  <a:lumMod val="49000"/>
                </a:schemeClr>
              </a:solidFill>
              <a:latin typeface="Aptos"/>
            </a:endParaRPr>
          </a:p>
          <a:p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</a:rPr>
              <a:t>Delež urbanega pokrova drevesnih krošenj</a:t>
            </a:r>
            <a:endParaRPr lang="en-US" sz="2500" b="1" dirty="0">
              <a:solidFill>
                <a:schemeClr val="bg2">
                  <a:lumMod val="49000"/>
                </a:schemeClr>
              </a:solidFill>
              <a:latin typeface="Aptos"/>
            </a:endParaRPr>
          </a:p>
          <a:p>
            <a:endParaRPr lang="sl-SI" sz="2500" dirty="0">
              <a:solidFill>
                <a:schemeClr val="bg2">
                  <a:lumMod val="49000"/>
                </a:schemeClr>
              </a:solidFill>
              <a:latin typeface="Aptos"/>
            </a:endParaRPr>
          </a:p>
          <a:p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</a:rPr>
              <a:t>Podatek: </a:t>
            </a:r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</a:rPr>
              <a:t>CMLS;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Tree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Cover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Density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ea typeface="Lato"/>
                <a:cs typeface="Lato"/>
              </a:rPr>
              <a:t> 2021 (raster 10 m); %</a:t>
            </a:r>
          </a:p>
        </p:txBody>
      </p:sp>
      <p:pic>
        <p:nvPicPr>
          <p:cNvPr id="4" name="Slika 20" descr="Logotip Ministrstva za okolje in prostor">
            <a:extLst>
              <a:ext uri="{FF2B5EF4-FFF2-40B4-BE49-F238E27FC236}">
                <a16:creationId xmlns:a16="http://schemas.microsoft.com/office/drawing/2014/main" id="{FF3C3ECE-F4AC-CA4C-D67B-88E3D771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Naslov 1">
            <a:extLst>
              <a:ext uri="{FF2B5EF4-FFF2-40B4-BE49-F238E27FC236}">
                <a16:creationId xmlns:a16="http://schemas.microsoft.com/office/drawing/2014/main" id="{53E103C0-C9A1-4AAF-C2E0-FB5DC34CE2BB}"/>
              </a:ext>
            </a:extLst>
          </p:cNvPr>
          <p:cNvSpPr txBox="1">
            <a:spLocks/>
          </p:cNvSpPr>
          <p:nvPr/>
        </p:nvSpPr>
        <p:spPr bwMode="auto">
          <a:xfrm>
            <a:off x="3964459" y="551034"/>
            <a:ext cx="7886553" cy="225292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spcAft>
                <a:spcPts val="0"/>
              </a:spcAft>
            </a:pPr>
            <a:r>
              <a:rPr lang="sl-SI" sz="28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Izračuni kazalnikov zelenih površin in prekritosti s krošnjami</a:t>
            </a:r>
            <a:endParaRPr lang="en-US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>
              <a:spcBef>
                <a:spcPct val="20000"/>
              </a:spcBef>
              <a:spcAft>
                <a:spcPts val="0"/>
              </a:spcAft>
            </a:pPr>
            <a:endParaRPr lang="sl-SI" sz="2800" dirty="0">
              <a:latin typeface="Aptos"/>
              <a:cs typeface="Arial"/>
            </a:endParaRPr>
          </a:p>
          <a:p>
            <a:pPr marL="0" lvl="1" defTabSz="914400">
              <a:spcBef>
                <a:spcPct val="20000"/>
              </a:spcBef>
              <a:spcAft>
                <a:spcPts val="0"/>
              </a:spcAft>
            </a:pPr>
            <a:endParaRPr lang="sl-SI" sz="2400" kern="12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9291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21E025-F820-7E6D-2C6B-980F95F8FCE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/>
              <a:pPr/>
              <a:t>15</a:t>
            </a:fld>
            <a:endParaRPr lang="sl-SI" altLang="sl-SI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7974394-FA7D-F931-D499-84B4A1B182D2}"/>
              </a:ext>
            </a:extLst>
          </p:cNvPr>
          <p:cNvSpPr txBox="1"/>
          <p:nvPr/>
        </p:nvSpPr>
        <p:spPr>
          <a:xfrm>
            <a:off x="1065509" y="1149820"/>
            <a:ext cx="803524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100" b="1">
              <a:latin typeface="Aptos"/>
              <a:ea typeface="Lato"/>
              <a:cs typeface="Arial"/>
            </a:endParaRPr>
          </a:p>
        </p:txBody>
      </p:sp>
      <p:pic>
        <p:nvPicPr>
          <p:cNvPr id="4" name="Slika 20" descr="Logotip Ministrstva za okolje in prostor">
            <a:extLst>
              <a:ext uri="{FF2B5EF4-FFF2-40B4-BE49-F238E27FC236}">
                <a16:creationId xmlns:a16="http://schemas.microsoft.com/office/drawing/2014/main" id="{ACD44A1A-EDE1-D410-4E19-0A17BE4C8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Naslov 1">
            <a:extLst>
              <a:ext uri="{FF2B5EF4-FFF2-40B4-BE49-F238E27FC236}">
                <a16:creationId xmlns:a16="http://schemas.microsoft.com/office/drawing/2014/main" id="{A8FDD2EF-4A4C-0243-7428-11E83DA4F6E7}"/>
              </a:ext>
            </a:extLst>
          </p:cNvPr>
          <p:cNvSpPr txBox="1">
            <a:spLocks/>
          </p:cNvSpPr>
          <p:nvPr/>
        </p:nvSpPr>
        <p:spPr bwMode="auto">
          <a:xfrm>
            <a:off x="3400327" y="466835"/>
            <a:ext cx="7754943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Delež urbanih zelenih površin</a:t>
            </a:r>
            <a:r>
              <a:rPr lang="en-US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 </a:t>
            </a:r>
          </a:p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Podatek: </a:t>
            </a:r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CMLS; </a:t>
            </a:r>
            <a:r>
              <a:rPr lang="en-US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CLCplus</a:t>
            </a:r>
            <a:r>
              <a:rPr lang="en-US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 Backbone 2023 (raster 10 m)</a:t>
            </a:r>
            <a:endParaRPr lang="sl-SI" sz="2500" dirty="0">
              <a:solidFill>
                <a:schemeClr val="bg2">
                  <a:lumMod val="49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500" b="1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5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9A647007-AEC6-ACD6-66EB-D9561431B3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957" y="1236276"/>
            <a:ext cx="8035239" cy="5303258"/>
          </a:xfrm>
          <a:prstGeom prst="rect">
            <a:avLst/>
          </a:prstGeom>
        </p:spPr>
      </p:pic>
      <p:sp>
        <p:nvSpPr>
          <p:cNvPr id="12" name="PoljeZBesedilom 8">
            <a:extLst>
              <a:ext uri="{FF2B5EF4-FFF2-40B4-BE49-F238E27FC236}">
                <a16:creationId xmlns:a16="http://schemas.microsoft.com/office/drawing/2014/main" id="{1118757E-8366-A5FB-9A4B-F8863EB2E06D}"/>
              </a:ext>
            </a:extLst>
          </p:cNvPr>
          <p:cNvSpPr txBox="1"/>
          <p:nvPr/>
        </p:nvSpPr>
        <p:spPr>
          <a:xfrm>
            <a:off x="1383957" y="6594565"/>
            <a:ext cx="863511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000" dirty="0">
                <a:solidFill>
                  <a:srgbClr val="C2C2C2"/>
                </a:solidFill>
                <a:latin typeface="Arial"/>
                <a:cs typeface="Arial"/>
              </a:rPr>
              <a:t>Delež urbanih zelenih površin v območjih urbanih ekosistemov. Vir podatkov: lastna obdelava, MNVP</a:t>
            </a:r>
          </a:p>
        </p:txBody>
      </p:sp>
    </p:spTree>
    <p:extLst>
      <p:ext uri="{BB962C8B-B14F-4D97-AF65-F5344CB8AC3E}">
        <p14:creationId xmlns:p14="http://schemas.microsoft.com/office/powerpoint/2010/main" val="387522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7CF6A-76B9-329B-1175-9B387036C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3E0989-889C-D021-09F8-36ACA55B77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/>
              <a:pPr/>
              <a:t>16</a:t>
            </a:fld>
            <a:endParaRPr lang="sl-SI" altLang="sl-SI"/>
          </a:p>
        </p:txBody>
      </p:sp>
      <p:pic>
        <p:nvPicPr>
          <p:cNvPr id="6" name="Slika 20" descr="Logotip Ministrstva za okolje in prostor">
            <a:extLst>
              <a:ext uri="{FF2B5EF4-FFF2-40B4-BE49-F238E27FC236}">
                <a16:creationId xmlns:a16="http://schemas.microsoft.com/office/drawing/2014/main" id="{EFD550C5-1726-56FF-9A68-83B8A65E2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E9E424A7-183E-555F-ACCC-58EAADBD44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834366"/>
              </p:ext>
            </p:extLst>
          </p:nvPr>
        </p:nvGraphicFramePr>
        <p:xfrm>
          <a:off x="630084" y="1541114"/>
          <a:ext cx="4139380" cy="5236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690">
                  <a:extLst>
                    <a:ext uri="{9D8B030D-6E8A-4147-A177-3AD203B41FA5}">
                      <a16:colId xmlns:a16="http://schemas.microsoft.com/office/drawing/2014/main" val="3171076251"/>
                    </a:ext>
                  </a:extLst>
                </a:gridCol>
                <a:gridCol w="2069690">
                  <a:extLst>
                    <a:ext uri="{9D8B030D-6E8A-4147-A177-3AD203B41FA5}">
                      <a16:colId xmlns:a16="http://schemas.microsoft.com/office/drawing/2014/main" val="3832067690"/>
                    </a:ext>
                  </a:extLst>
                </a:gridCol>
              </a:tblGrid>
              <a:tr h="123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Območje urbanega ekosistema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Urbane zelene površine (km</a:t>
                      </a:r>
                      <a:r>
                        <a:rPr lang="sl-SI" sz="900" b="1" u="none" strike="noStrike" baseline="300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)  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0" anchor="ctr"/>
                </a:tc>
                <a:extLst>
                  <a:ext uri="{0D108BD9-81ED-4DB2-BD59-A6C34878D82A}">
                    <a16:rowId xmlns:a16="http://schemas.microsoft.com/office/drawing/2014/main" val="284175602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Ankaran/</a:t>
                      </a:r>
                      <a:r>
                        <a:rPr lang="sl-SI" sz="900" u="none" strike="noStrike" dirty="0" err="1">
                          <a:effectLst/>
                          <a:latin typeface="Aptos" panose="020B0004020202020204" pitchFamily="34" charset="0"/>
                        </a:rPr>
                        <a:t>Ancarano</a:t>
                      </a: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4,07 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80705977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Bled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1,84 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56436960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Brezovica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2,51 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89705290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Celje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5,19 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69697493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Domžale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1,48 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64994031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Gorje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2,09 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770280972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Grosuplje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4,09 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59262066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Hajdina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2,36 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91754390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Izola/Isola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8,17 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92104445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Jesenice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0,95 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953474297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Kamnik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16,79 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94398055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Kočevje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64,63 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340514357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Komenda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4,39 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134841583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Koper/</a:t>
                      </a:r>
                      <a:r>
                        <a:rPr lang="sl-SI" sz="900" u="none" strike="noStrike" dirty="0" err="1">
                          <a:effectLst/>
                          <a:latin typeface="Aptos" panose="020B0004020202020204" pitchFamily="34" charset="0"/>
                        </a:rPr>
                        <a:t>Capodistria</a:t>
                      </a: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14,22 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71751631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Kranj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31,92 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32926435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Ljubljana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10,62 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10745155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Logatec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10,42 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63462214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Log-Dragomer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5,19 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2265627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Maribor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20,34 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93581276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Medvode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8,30 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48147138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Mengeš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2,79 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850859413"/>
                  </a:ext>
                </a:extLst>
              </a:tr>
              <a:tr h="279328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Miklavž na Dravskem polju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12,31 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753038243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Murska Sobota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3,55 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74462240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Nova Gorica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3,37 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125177415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Novo mesto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8,11 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91912226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314C996D-63B6-5DD3-859A-99D2DDB84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963122"/>
              </p:ext>
            </p:extLst>
          </p:nvPr>
        </p:nvGraphicFramePr>
        <p:xfrm>
          <a:off x="4940707" y="1552021"/>
          <a:ext cx="4139380" cy="4811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690">
                  <a:extLst>
                    <a:ext uri="{9D8B030D-6E8A-4147-A177-3AD203B41FA5}">
                      <a16:colId xmlns:a16="http://schemas.microsoft.com/office/drawing/2014/main" val="3171076251"/>
                    </a:ext>
                  </a:extLst>
                </a:gridCol>
                <a:gridCol w="2069690">
                  <a:extLst>
                    <a:ext uri="{9D8B030D-6E8A-4147-A177-3AD203B41FA5}">
                      <a16:colId xmlns:a16="http://schemas.microsoft.com/office/drawing/2014/main" val="3832067690"/>
                    </a:ext>
                  </a:extLst>
                </a:gridCol>
              </a:tblGrid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Piran/</a:t>
                      </a:r>
                      <a:r>
                        <a:rPr lang="sl-SI" sz="900" u="none" strike="noStrike" dirty="0" err="1">
                          <a:effectLst/>
                          <a:latin typeface="Aptos" panose="020B0004020202020204" pitchFamily="34" charset="0"/>
                        </a:rPr>
                        <a:t>Pirano</a:t>
                      </a: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10,21 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8562580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Polzela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5,92 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417975038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Postojna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5,33 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54697960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Prebold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12,42 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65590114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Prevalje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9,86 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26573173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Ptuj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11,36 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09370206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Rače - Fram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6,35 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3694567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Radovljica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5,04 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153659877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Ravne na Koroškem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9,06 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7965694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Rogaška Slatina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2,90 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45578385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Ruše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9,85 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4399007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Selnica ob Dravi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5,67 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92474637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Slovenj Gradec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5,29 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677211293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Šempeter - Vrtojba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4,26 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08402546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Škofja Loka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23,45 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406678841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Škofljica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5,23 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93856728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Trbovlje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4,97 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93333962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Trzin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7,83 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2834238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Tržič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7,80 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3806813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Velenje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9,53 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481491521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Vrhnika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5,66 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28533585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Žalec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3,60 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885041335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Žirovnica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2,50 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26824826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b="1" u="none" strike="noStrike">
                          <a:effectLst/>
                          <a:latin typeface="Aptos" panose="020B0004020202020204" pitchFamily="34" charset="0"/>
                        </a:rPr>
                        <a:t>Slovenija: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423,77  </a:t>
                      </a:r>
                      <a:endParaRPr lang="sl-SI" sz="900" b="1" dirty="0"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318938031"/>
                  </a:ext>
                </a:extLst>
              </a:tr>
            </a:tbl>
          </a:graphicData>
        </a:graphic>
      </p:graphicFrame>
      <p:sp>
        <p:nvSpPr>
          <p:cNvPr id="16" name="Naslov 1">
            <a:extLst>
              <a:ext uri="{FF2B5EF4-FFF2-40B4-BE49-F238E27FC236}">
                <a16:creationId xmlns:a16="http://schemas.microsoft.com/office/drawing/2014/main" id="{36513B51-5021-AFE9-741F-B152ED25DDE3}"/>
              </a:ext>
            </a:extLst>
          </p:cNvPr>
          <p:cNvSpPr txBox="1">
            <a:spLocks/>
          </p:cNvSpPr>
          <p:nvPr/>
        </p:nvSpPr>
        <p:spPr bwMode="auto">
          <a:xfrm>
            <a:off x="3400327" y="466835"/>
            <a:ext cx="7754943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Površine urbanih zelenih površin</a:t>
            </a:r>
            <a:r>
              <a:rPr lang="en-US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 </a:t>
            </a:r>
          </a:p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Podatek: </a:t>
            </a:r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CMLS; </a:t>
            </a:r>
            <a:r>
              <a:rPr lang="en-US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CLCplus</a:t>
            </a:r>
            <a:r>
              <a:rPr lang="en-US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 Backbone 2023 (raster 10 m)</a:t>
            </a:r>
            <a:endParaRPr lang="sl-SI" sz="2500" dirty="0">
              <a:solidFill>
                <a:schemeClr val="bg2">
                  <a:lumMod val="49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500" b="1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5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2292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4A6BF3-82EE-77CC-BE4D-A9D97C721F0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/>
              <a:pPr/>
              <a:t>17</a:t>
            </a:fld>
            <a:endParaRPr lang="sl-SI" altLang="sl-SI"/>
          </a:p>
        </p:txBody>
      </p:sp>
      <p:pic>
        <p:nvPicPr>
          <p:cNvPr id="7" name="Slika 20" descr="Logotip Ministrstva za okolje in prostor">
            <a:extLst>
              <a:ext uri="{FF2B5EF4-FFF2-40B4-BE49-F238E27FC236}">
                <a16:creationId xmlns:a16="http://schemas.microsoft.com/office/drawing/2014/main" id="{B26B96B3-7DE2-C5F2-56B4-00C23F1A7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8E42FD37-7FAD-4780-6297-DEC7AFD845BC}"/>
              </a:ext>
            </a:extLst>
          </p:cNvPr>
          <p:cNvSpPr txBox="1">
            <a:spLocks/>
          </p:cNvSpPr>
          <p:nvPr/>
        </p:nvSpPr>
        <p:spPr bwMode="auto">
          <a:xfrm>
            <a:off x="3400327" y="466835"/>
            <a:ext cx="750211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Delež urbanega pokrova drevesnih krošenj</a:t>
            </a:r>
            <a:endParaRPr lang="en-US" sz="2500" dirty="0">
              <a:solidFill>
                <a:schemeClr val="bg2">
                  <a:lumMod val="49000"/>
                </a:schemeClr>
              </a:solidFill>
              <a:latin typeface="Aptos"/>
              <a:cs typeface="Arial"/>
            </a:endParaRPr>
          </a:p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Podatek: </a:t>
            </a:r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CMLS;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Tree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Cover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Density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 2021 (raster 10 m)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6468839-2808-B2A5-6FB7-0DBE85423E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06" y="1236276"/>
            <a:ext cx="8035239" cy="5292063"/>
          </a:xfrm>
          <a:prstGeom prst="rect">
            <a:avLst/>
          </a:prstGeom>
        </p:spPr>
      </p:pic>
      <p:sp>
        <p:nvSpPr>
          <p:cNvPr id="11" name="PoljeZBesedilom 8">
            <a:extLst>
              <a:ext uri="{FF2B5EF4-FFF2-40B4-BE49-F238E27FC236}">
                <a16:creationId xmlns:a16="http://schemas.microsoft.com/office/drawing/2014/main" id="{738FF495-D6B7-60D0-6F90-EC140A1DF9CD}"/>
              </a:ext>
            </a:extLst>
          </p:cNvPr>
          <p:cNvSpPr txBox="1"/>
          <p:nvPr/>
        </p:nvSpPr>
        <p:spPr>
          <a:xfrm>
            <a:off x="1383957" y="6594565"/>
            <a:ext cx="8635114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l-SI" sz="1000" dirty="0">
                <a:solidFill>
                  <a:srgbClr val="C2C2C2"/>
                </a:solidFill>
                <a:latin typeface="Arial"/>
                <a:cs typeface="Arial"/>
              </a:rPr>
              <a:t>Delež urbanega pokrova drevesnih krošenj v območjih urbanih ekosistemov. Vir podatkov: lastna obdelava, MNVP</a:t>
            </a:r>
          </a:p>
        </p:txBody>
      </p:sp>
    </p:spTree>
    <p:extLst>
      <p:ext uri="{BB962C8B-B14F-4D97-AF65-F5344CB8AC3E}">
        <p14:creationId xmlns:p14="http://schemas.microsoft.com/office/powerpoint/2010/main" val="1811766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7A223-EA8F-9A8D-FF30-624CD63C8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BA8DA0-230F-5A07-7135-A807EB7B40D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/>
              <a:pPr/>
              <a:t>18</a:t>
            </a:fld>
            <a:endParaRPr lang="sl-SI" altLang="sl-SI"/>
          </a:p>
        </p:txBody>
      </p:sp>
      <p:pic>
        <p:nvPicPr>
          <p:cNvPr id="6" name="Slika 20" descr="Logotip Ministrstva za okolje in prostor">
            <a:extLst>
              <a:ext uri="{FF2B5EF4-FFF2-40B4-BE49-F238E27FC236}">
                <a16:creationId xmlns:a16="http://schemas.microsoft.com/office/drawing/2014/main" id="{4E62BD1C-5754-910C-4315-07D05616B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CB42E5D-05AC-99D8-4CF1-AF6D8E089739}"/>
              </a:ext>
            </a:extLst>
          </p:cNvPr>
          <p:cNvGraphicFramePr>
            <a:graphicFrameLocks noGrp="1"/>
          </p:cNvGraphicFramePr>
          <p:nvPr/>
        </p:nvGraphicFramePr>
        <p:xfrm>
          <a:off x="630084" y="1541114"/>
          <a:ext cx="4139380" cy="5236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690">
                  <a:extLst>
                    <a:ext uri="{9D8B030D-6E8A-4147-A177-3AD203B41FA5}">
                      <a16:colId xmlns:a16="http://schemas.microsoft.com/office/drawing/2014/main" val="3171076251"/>
                    </a:ext>
                  </a:extLst>
                </a:gridCol>
                <a:gridCol w="2069690">
                  <a:extLst>
                    <a:ext uri="{9D8B030D-6E8A-4147-A177-3AD203B41FA5}">
                      <a16:colId xmlns:a16="http://schemas.microsoft.com/office/drawing/2014/main" val="3832067690"/>
                    </a:ext>
                  </a:extLst>
                </a:gridCol>
              </a:tblGrid>
              <a:tr h="12318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Območje urbanega ekosistema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Urbane zelene površine (km</a:t>
                      </a:r>
                      <a:r>
                        <a:rPr lang="sl-SI" sz="900" b="1" u="none" strike="noStrike" baseline="300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)  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0" anchor="ctr"/>
                </a:tc>
                <a:extLst>
                  <a:ext uri="{0D108BD9-81ED-4DB2-BD59-A6C34878D82A}">
                    <a16:rowId xmlns:a16="http://schemas.microsoft.com/office/drawing/2014/main" val="284175602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Ankaran/</a:t>
                      </a:r>
                      <a:r>
                        <a:rPr lang="sl-SI" sz="900" u="none" strike="noStrike" dirty="0" err="1">
                          <a:effectLst/>
                          <a:latin typeface="Aptos" panose="020B0004020202020204" pitchFamily="34" charset="0"/>
                        </a:rPr>
                        <a:t>Ancarano</a:t>
                      </a: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4,07 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80705977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Bled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1,84 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56436960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Brezovica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2,51 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89705290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Celje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5,19 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69697493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Domžale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1,48 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64994031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Gorje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2,09 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770280972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Grosuplje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4,09 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59262066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Hajdina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2,36 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91754390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Izola/Isola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8,17 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92104445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Jesenice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0,95 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953474297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Kamnik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16,79 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94398055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Kočevje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64,63 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340514357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Komenda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4,39 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134841583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Koper/</a:t>
                      </a:r>
                      <a:r>
                        <a:rPr lang="sl-SI" sz="900" u="none" strike="noStrike" dirty="0" err="1">
                          <a:effectLst/>
                          <a:latin typeface="Aptos" panose="020B0004020202020204" pitchFamily="34" charset="0"/>
                        </a:rPr>
                        <a:t>Capodistria</a:t>
                      </a: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14,22 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71751631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Kranj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31,92 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32926435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Ljubljana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10,62 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10745155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Logatec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10,42 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63462214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Log-Dragomer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5,19 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2265627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Maribor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20,34 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93581276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Medvode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8,30 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48147138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Mengeš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2,79 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850859413"/>
                  </a:ext>
                </a:extLst>
              </a:tr>
              <a:tr h="279328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Miklavž na Dravskem polju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12,31 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753038243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Murska Sobota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3,55 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74462240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Nova Gorica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3,37 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125177415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Novo mesto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8,11 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91912226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673D1B2F-8D08-9A25-75A1-55201CB2F4F6}"/>
              </a:ext>
            </a:extLst>
          </p:cNvPr>
          <p:cNvGraphicFramePr>
            <a:graphicFrameLocks noGrp="1"/>
          </p:cNvGraphicFramePr>
          <p:nvPr/>
        </p:nvGraphicFramePr>
        <p:xfrm>
          <a:off x="4940707" y="1552021"/>
          <a:ext cx="4139380" cy="4811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690">
                  <a:extLst>
                    <a:ext uri="{9D8B030D-6E8A-4147-A177-3AD203B41FA5}">
                      <a16:colId xmlns:a16="http://schemas.microsoft.com/office/drawing/2014/main" val="3171076251"/>
                    </a:ext>
                  </a:extLst>
                </a:gridCol>
                <a:gridCol w="2069690">
                  <a:extLst>
                    <a:ext uri="{9D8B030D-6E8A-4147-A177-3AD203B41FA5}">
                      <a16:colId xmlns:a16="http://schemas.microsoft.com/office/drawing/2014/main" val="3832067690"/>
                    </a:ext>
                  </a:extLst>
                </a:gridCol>
              </a:tblGrid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Piran/</a:t>
                      </a:r>
                      <a:r>
                        <a:rPr lang="sl-SI" sz="900" u="none" strike="noStrike" dirty="0" err="1">
                          <a:effectLst/>
                          <a:latin typeface="Aptos" panose="020B0004020202020204" pitchFamily="34" charset="0"/>
                        </a:rPr>
                        <a:t>Pirano</a:t>
                      </a: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  <a:endParaRPr lang="sl-SI" sz="9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10,21 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8562580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Polzela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5,92 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417975038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Postojna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5,33 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54697960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Prebold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12,42 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655901146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Prevalje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9,86 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26573173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Ptuj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11,36 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09370206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Rače - Fram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6,35 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3694567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Radovljica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5,04 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153659877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Ravne na Koroškem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9,06 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7965694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Rogaška Slatina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2,90 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45578385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Ruše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9,85 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14399007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Selnica ob Dravi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5,67 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92474637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Slovenj Gradec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5,29 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677211293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Šempeter - Vrtojba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4,26 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084025468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Škofja Loka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23,45 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406678841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Škofljica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5,23 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93856728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Trbovlje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4,97 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933339620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Trzin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7,83 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28342384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Tržič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7,80 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3806813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Velenje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9,53 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481491521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Vrhnika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5,66 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28533585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Žalec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3,60  </a:t>
                      </a:r>
                      <a:endParaRPr lang="sl-SI" sz="9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2885041335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>
                          <a:effectLst/>
                          <a:latin typeface="Aptos" panose="020B0004020202020204" pitchFamily="34" charset="0"/>
                        </a:rPr>
                        <a:t>Žirovnica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u="none" strike="noStrike" dirty="0">
                          <a:effectLst/>
                          <a:latin typeface="Aptos" panose="020B0004020202020204" pitchFamily="34" charset="0"/>
                        </a:rPr>
                        <a:t>2,50  </a:t>
                      </a:r>
                      <a:endParaRPr lang="sl-SI" sz="9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1268248269"/>
                  </a:ext>
                </a:extLst>
              </a:tr>
              <a:tr h="200485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sl-SI" sz="900" b="1" u="none" strike="noStrike">
                          <a:effectLst/>
                          <a:latin typeface="Aptos" panose="020B0004020202020204" pitchFamily="34" charset="0"/>
                        </a:rPr>
                        <a:t>Slovenija: </a:t>
                      </a:r>
                      <a:endParaRPr lang="sl-SI" sz="9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900" b="1" u="none" strike="noStrike" dirty="0">
                          <a:effectLst/>
                          <a:latin typeface="Aptos" panose="020B0004020202020204" pitchFamily="34" charset="0"/>
                        </a:rPr>
                        <a:t>423,77  </a:t>
                      </a:r>
                      <a:endParaRPr lang="sl-SI" sz="900" b="1" dirty="0">
                        <a:latin typeface="Aptos" panose="020B0004020202020204" pitchFamily="34" charset="0"/>
                      </a:endParaRPr>
                    </a:p>
                  </a:txBody>
                  <a:tcPr marL="8278" marR="8278" marT="8278" marB="49672" anchor="ctr"/>
                </a:tc>
                <a:extLst>
                  <a:ext uri="{0D108BD9-81ED-4DB2-BD59-A6C34878D82A}">
                    <a16:rowId xmlns:a16="http://schemas.microsoft.com/office/drawing/2014/main" val="3318938031"/>
                  </a:ext>
                </a:extLst>
              </a:tr>
            </a:tbl>
          </a:graphicData>
        </a:graphic>
      </p:graphicFrame>
      <p:sp>
        <p:nvSpPr>
          <p:cNvPr id="16" name="Naslov 1">
            <a:extLst>
              <a:ext uri="{FF2B5EF4-FFF2-40B4-BE49-F238E27FC236}">
                <a16:creationId xmlns:a16="http://schemas.microsoft.com/office/drawing/2014/main" id="{FF69565C-D01F-0C7D-89E4-954CED5D2CB3}"/>
              </a:ext>
            </a:extLst>
          </p:cNvPr>
          <p:cNvSpPr txBox="1">
            <a:spLocks/>
          </p:cNvSpPr>
          <p:nvPr/>
        </p:nvSpPr>
        <p:spPr bwMode="auto">
          <a:xfrm>
            <a:off x="3400327" y="466835"/>
            <a:ext cx="7407541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Površine pokrova drevesnih krošenj</a:t>
            </a:r>
            <a:endParaRPr lang="en-US" sz="2500" dirty="0">
              <a:solidFill>
                <a:schemeClr val="bg2">
                  <a:lumMod val="49000"/>
                </a:schemeClr>
              </a:solidFill>
              <a:latin typeface="Aptos"/>
              <a:cs typeface="Arial"/>
            </a:endParaRPr>
          </a:p>
          <a:p>
            <a:pPr defTabSz="914400"/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Podatek: </a:t>
            </a:r>
            <a:r>
              <a:rPr lang="sl-SI" sz="2500" b="1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CMLS;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Tree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Cover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 </a:t>
            </a:r>
            <a:r>
              <a:rPr lang="sl-SI" sz="2500" dirty="0" err="1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Density</a:t>
            </a:r>
            <a:r>
              <a:rPr lang="sl-SI" sz="2500" dirty="0">
                <a:solidFill>
                  <a:schemeClr val="bg2">
                    <a:lumMod val="49000"/>
                  </a:schemeClr>
                </a:solidFill>
                <a:latin typeface="Aptos"/>
                <a:cs typeface="Arial"/>
              </a:rPr>
              <a:t> 2021 (raster 10 m)</a:t>
            </a:r>
          </a:p>
          <a:p>
            <a:pPr defTabSz="914400"/>
            <a:endParaRPr lang="sl-SI" sz="2500" b="1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5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1956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8231D-AE4C-9413-E684-AD4D24ACF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2BA451-48F2-EB18-8CA8-F816CBF22D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97C8165-695E-4273-9EDD-E3D4C997188B}" type="slidenum">
              <a:rPr lang="sl-SI" altLang="sl-SI"/>
              <a:pPr/>
              <a:t>19</a:t>
            </a:fld>
            <a:endParaRPr lang="sl-SI" altLang="sl-S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D6C00C-6C51-39B9-26CA-55857FF68B2C}"/>
              </a:ext>
            </a:extLst>
          </p:cNvPr>
          <p:cNvSpPr txBox="1"/>
          <p:nvPr/>
        </p:nvSpPr>
        <p:spPr>
          <a:xfrm>
            <a:off x="973060" y="2321260"/>
            <a:ext cx="9980076" cy="32932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dirty="0"/>
              <a:t>Države članice lahko iz celotnih območij urbanih ekosistemov izključijo območja, kjer:</a:t>
            </a:r>
          </a:p>
          <a:p>
            <a:pPr marL="285750" indent="-285750">
              <a:buFontTx/>
              <a:buChar char="-"/>
            </a:pPr>
            <a:r>
              <a:rPr lang="sl-SI" dirty="0"/>
              <a:t>delež urbanih zelenih površin v urbanih središčih in urbanih grozdih &gt; 45% </a:t>
            </a:r>
          </a:p>
          <a:p>
            <a:pPr marL="285750" indent="-285750">
              <a:buFontTx/>
              <a:buChar char="-"/>
            </a:pPr>
            <a:r>
              <a:rPr lang="sl-SI" dirty="0"/>
              <a:t>ter delež urbanega pokrova drevesnih krošenj &gt; 10 %. </a:t>
            </a:r>
          </a:p>
          <a:p>
            <a:pPr marL="285750" indent="-285750">
              <a:buFontTx/>
              <a:buChar char="-"/>
            </a:pPr>
            <a:endParaRPr lang="sl-SI" b="1" dirty="0"/>
          </a:p>
          <a:p>
            <a:r>
              <a:rPr lang="sl-SI" dirty="0"/>
              <a:t>Do 1.1.2031 se izločijo vsa območja urbanih ekosistemov (1. </a:t>
            </a:r>
            <a:r>
              <a:rPr lang="sl-SI" dirty="0" err="1"/>
              <a:t>ods</a:t>
            </a:r>
            <a:r>
              <a:rPr lang="sl-SI" dirty="0"/>
              <a:t>. 8.čl. uredbe) razen tistih, ki ne dosegajo deleža urbanih zelenih površin &gt; 45% in/ali deleža urbanega pokrova drevesnih krošenj &gt; 10 %. </a:t>
            </a:r>
          </a:p>
          <a:p>
            <a:endParaRPr lang="sl-SI" dirty="0"/>
          </a:p>
          <a:p>
            <a:endParaRPr lang="sl-SI" b="1" dirty="0"/>
          </a:p>
          <a:p>
            <a:endParaRPr lang="sl-SI" b="1" dirty="0"/>
          </a:p>
          <a:p>
            <a:endParaRPr lang="sl-SI" sz="2800" b="1" dirty="0"/>
          </a:p>
        </p:txBody>
      </p:sp>
      <p:pic>
        <p:nvPicPr>
          <p:cNvPr id="6" name="Slika 20" descr="Logotip Ministrstva za okolje in prostor">
            <a:extLst>
              <a:ext uri="{FF2B5EF4-FFF2-40B4-BE49-F238E27FC236}">
                <a16:creationId xmlns:a16="http://schemas.microsoft.com/office/drawing/2014/main" id="{756C4443-BB67-B72E-FDCF-4A0232702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43211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Naslov 1">
            <a:extLst>
              <a:ext uri="{FF2B5EF4-FFF2-40B4-BE49-F238E27FC236}">
                <a16:creationId xmlns:a16="http://schemas.microsoft.com/office/drawing/2014/main" id="{380585FE-3F79-FC61-B709-2C2DB91FD9EB}"/>
              </a:ext>
            </a:extLst>
          </p:cNvPr>
          <p:cNvSpPr txBox="1">
            <a:spLocks/>
          </p:cNvSpPr>
          <p:nvPr/>
        </p:nvSpPr>
        <p:spPr bwMode="auto">
          <a:xfrm>
            <a:off x="3313471" y="551034"/>
            <a:ext cx="8622890" cy="2237536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Bef>
                <a:spcPct val="20000"/>
              </a:spcBef>
              <a:spcAft>
                <a:spcPts val="0"/>
              </a:spcAft>
            </a:pPr>
            <a:r>
              <a:rPr lang="sl-SI" sz="25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Izločitev območij urbanih ekosistemov </a:t>
            </a:r>
          </a:p>
          <a:p>
            <a:pPr defTabSz="914400">
              <a:spcBef>
                <a:spcPct val="20000"/>
              </a:spcBef>
              <a:spcAft>
                <a:spcPts val="0"/>
              </a:spcAft>
            </a:pPr>
            <a:r>
              <a:rPr lang="sl-SI" sz="2500" dirty="0">
                <a:solidFill>
                  <a:schemeClr val="tx2">
                    <a:lumMod val="49000"/>
                    <a:lumOff val="51000"/>
                  </a:schemeClr>
                </a:solidFill>
                <a:latin typeface="Aptos"/>
                <a:cs typeface="Arial"/>
              </a:rPr>
              <a:t>(do leta 2031)</a:t>
            </a:r>
            <a:endParaRPr lang="en-US" sz="25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>
              <a:spcBef>
                <a:spcPct val="20000"/>
              </a:spcBef>
              <a:spcAft>
                <a:spcPts val="0"/>
              </a:spcAft>
            </a:pPr>
            <a:endParaRPr lang="sl-SI" sz="2800" dirty="0">
              <a:latin typeface="Aptos"/>
              <a:cs typeface="Arial"/>
            </a:endParaRPr>
          </a:p>
          <a:p>
            <a:pPr marL="0" lvl="1" defTabSz="914400">
              <a:spcBef>
                <a:spcPct val="20000"/>
              </a:spcBef>
              <a:spcAft>
                <a:spcPts val="0"/>
              </a:spcAft>
            </a:pPr>
            <a:endParaRPr lang="sl-SI" sz="2400" kern="12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  <a:cs typeface="Arial"/>
            </a:endParaRPr>
          </a:p>
          <a:p>
            <a:pPr defTabSz="914400"/>
            <a:endParaRPr lang="sl-SI" sz="2800" dirty="0">
              <a:solidFill>
                <a:schemeClr val="tx2">
                  <a:lumMod val="49000"/>
                  <a:lumOff val="51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301621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DU 2010">
      <a:dk1>
        <a:srgbClr val="999999"/>
      </a:dk1>
      <a:lt1>
        <a:sysClr val="window" lastClr="FFFFFF"/>
      </a:lt1>
      <a:dk2>
        <a:srgbClr val="000000"/>
      </a:dk2>
      <a:lt2>
        <a:srgbClr val="D8D8D8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dstavitev1" id="{B81540BB-7672-40CB-8755-C369565C3536}" vid="{BADB8737-BCFE-41F4-B67F-25AC56E84DA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mnvp</Template>
  <TotalTime>634</TotalTime>
  <Words>1388</Words>
  <Application>Microsoft Office PowerPoint</Application>
  <PresentationFormat>Širokozaslonsko</PresentationFormat>
  <Paragraphs>344</Paragraphs>
  <Slides>19</Slides>
  <Notes>19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19</vt:i4>
      </vt:variant>
    </vt:vector>
  </HeadingPairs>
  <TitlesOfParts>
    <vt:vector size="26" baseType="lpstr">
      <vt:lpstr>Arial</vt:lpstr>
      <vt:lpstr>Aptos</vt:lpstr>
      <vt:lpstr>Calibri</vt:lpstr>
      <vt:lpstr>Courier New</vt:lpstr>
      <vt:lpstr>Aptos Light</vt:lpstr>
      <vt:lpstr>Republika</vt:lpstr>
      <vt:lpstr>Custom Design</vt:lpstr>
      <vt:lpstr>PowerPointova predstavitev</vt:lpstr>
      <vt:lpstr>PowerPointova predstavitev</vt:lpstr>
      <vt:lpstr>Opredelitev ključnih pojmov</vt:lpstr>
      <vt:lpstr>Cilji obnove urbanih ekosistemov</vt:lpstr>
      <vt:lpstr>Določitev obsega urbanih ekosistemov</vt:lpstr>
      <vt:lpstr>Celotno mesto ali manjše mesto ali predmestje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MJU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Tomaž Miklavčič</dc:creator>
  <cp:lastModifiedBy>Zala Bokal</cp:lastModifiedBy>
  <cp:revision>553</cp:revision>
  <cp:lastPrinted>2025-11-27T12:54:49Z</cp:lastPrinted>
  <dcterms:created xsi:type="dcterms:W3CDTF">2025-09-09T06:51:37Z</dcterms:created>
  <dcterms:modified xsi:type="dcterms:W3CDTF">2026-09-14T09:34:02Z</dcterms:modified>
</cp:coreProperties>
</file>