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79" r:id="rId3"/>
    <p:sldId id="291" r:id="rId4"/>
    <p:sldId id="296" r:id="rId5"/>
    <p:sldId id="292" r:id="rId6"/>
    <p:sldId id="293" r:id="rId7"/>
    <p:sldId id="294" r:id="rId8"/>
    <p:sldId id="295" r:id="rId9"/>
    <p:sldId id="298" r:id="rId10"/>
    <p:sldId id="299" r:id="rId11"/>
    <p:sldId id="300" r:id="rId12"/>
    <p:sldId id="302" r:id="rId13"/>
    <p:sldId id="301" r:id="rId14"/>
    <p:sldId id="303" r:id="rId15"/>
    <p:sldId id="297" r:id="rId16"/>
    <p:sldId id="304" r:id="rId17"/>
    <p:sldId id="305" r:id="rId18"/>
    <p:sldId id="311" r:id="rId19"/>
    <p:sldId id="312" r:id="rId20"/>
    <p:sldId id="306" r:id="rId21"/>
    <p:sldId id="307" r:id="rId22"/>
    <p:sldId id="316" r:id="rId23"/>
    <p:sldId id="314" r:id="rId24"/>
    <p:sldId id="310" r:id="rId25"/>
    <p:sldId id="315" r:id="rId26"/>
    <p:sldId id="317" r:id="rId27"/>
    <p:sldId id="318" r:id="rId28"/>
  </p:sldIdLst>
  <p:sldSz cx="9144000" cy="6858000" type="screen4x3"/>
  <p:notesSz cx="6858000" cy="9637713"/>
  <p:defaultTextStyle>
    <a:defPPr>
      <a:defRPr lang="sl-S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5101" autoAdjust="0"/>
  </p:normalViewPr>
  <p:slideViewPr>
    <p:cSldViewPr>
      <p:cViewPr varScale="1">
        <p:scale>
          <a:sx n="77" d="100"/>
          <a:sy n="77" d="100"/>
        </p:scale>
        <p:origin x="138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87B1C84-9DF3-4436-8386-1B447DBE51A2}" type="datetimeFigureOut">
              <a:rPr lang="sl-SI"/>
              <a:pPr>
                <a:defRPr/>
              </a:pPr>
              <a:t>8. 03. 2022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19175" y="722313"/>
            <a:ext cx="4819650" cy="3614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578350"/>
            <a:ext cx="5486400" cy="4337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sl-SI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53525"/>
            <a:ext cx="2971800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153525"/>
            <a:ext cx="2971800" cy="4826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5A40FEF-62DC-4076-A93C-1471BB0A6CE5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573784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značba mesta stranske slik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Označba mesta opomb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l-SI" altLang="sl-SI" smtClean="0"/>
          </a:p>
        </p:txBody>
      </p:sp>
      <p:sp>
        <p:nvSpPr>
          <p:cNvPr id="8196" name="Označba mesta številke diapozitiva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6A129C3-874B-46D6-B2A9-325A5A75C7DC}" type="slidenum">
              <a:rPr lang="sl-SI" altLang="sl-SI"/>
              <a:pPr/>
              <a:t>5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79158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97AEE-9D5F-430F-A9FE-6512023C4629}" type="datetimeFigureOut">
              <a:rPr lang="sl-SI"/>
              <a:pPr>
                <a:defRPr/>
              </a:pPr>
              <a:t>8. 03. 2022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59CCA-903F-43D0-AA21-1E0F6EFB6E26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3764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9605C-2870-4953-BD30-A865806EA143}" type="datetimeFigureOut">
              <a:rPr lang="sl-SI"/>
              <a:pPr>
                <a:defRPr/>
              </a:pPr>
              <a:t>8. 03. 2022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7B92F-C0D5-4684-871E-6D16F6C5071F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48334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CAF10-E362-432D-98DD-AC822C51B35F}" type="datetimeFigureOut">
              <a:rPr lang="sl-SI"/>
              <a:pPr>
                <a:defRPr/>
              </a:pPr>
              <a:t>8. 03. 2022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E9DC2-E505-4BE0-A9BB-81EC51E9777C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4022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986A6-F15E-4755-BE9E-076F5CC2D4CF}" type="datetimeFigureOut">
              <a:rPr lang="sl-SI"/>
              <a:pPr>
                <a:defRPr/>
              </a:pPr>
              <a:t>8. 03. 2022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1316C-147E-4974-9C45-F40EB2324DB2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27419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BA70A-13C8-4FC8-93E7-42ACAA4EDB88}" type="datetimeFigureOut">
              <a:rPr lang="sl-SI"/>
              <a:pPr>
                <a:defRPr/>
              </a:pPr>
              <a:t>8. 03. 2022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877EA-5B5B-4BEB-96B1-A8CB9214A591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02973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8F1FD-F35D-4A61-A121-802D9A760C01}" type="datetimeFigureOut">
              <a:rPr lang="sl-SI"/>
              <a:pPr>
                <a:defRPr/>
              </a:pPr>
              <a:t>8. 03. 2022</a:t>
            </a:fld>
            <a:endParaRPr lang="sl-S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6AD86-E4B9-4919-A6E6-342FBA08A8DE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63346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DFCBF-6B34-4C66-965F-3617CAB0225C}" type="datetimeFigureOut">
              <a:rPr lang="sl-SI"/>
              <a:pPr>
                <a:defRPr/>
              </a:pPr>
              <a:t>8. 03. 2022</a:t>
            </a:fld>
            <a:endParaRPr lang="sl-SI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6BDAE-F664-4389-92AC-53863B4D7E7F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57539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9E6F2-75EF-424D-A9B3-DD31270BF726}" type="datetimeFigureOut">
              <a:rPr lang="sl-SI"/>
              <a:pPr>
                <a:defRPr/>
              </a:pPr>
              <a:t>8. 03. 2022</a:t>
            </a:fld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EDE0E-55D7-43E0-9AF4-2047CDCBB485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98518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97BDC-0E04-48C7-AB97-54E58A58EB42}" type="datetimeFigureOut">
              <a:rPr lang="sl-SI"/>
              <a:pPr>
                <a:defRPr/>
              </a:pPr>
              <a:t>8. 03. 2022</a:t>
            </a:fld>
            <a:endParaRPr lang="sl-SI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C85C1-2A79-4680-B1E5-F86DEE3196C4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51884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90D63-5E86-43C8-8535-8ED76B559D5C}" type="datetimeFigureOut">
              <a:rPr lang="sl-SI"/>
              <a:pPr>
                <a:defRPr/>
              </a:pPr>
              <a:t>8. 03. 2022</a:t>
            </a:fld>
            <a:endParaRPr lang="sl-S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44CC9-B45C-44E4-BC1A-B82EEFFDD863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4126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09EC9-EF60-4838-A0C6-F4F3C82E3097}" type="datetimeFigureOut">
              <a:rPr lang="sl-SI"/>
              <a:pPr>
                <a:defRPr/>
              </a:pPr>
              <a:t>8. 03. 2022</a:t>
            </a:fld>
            <a:endParaRPr lang="sl-S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5E8E1-2EA3-46F3-9871-BC8049BED390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40982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 smtClean="0"/>
              <a:t>Click to edit Master title style</a:t>
            </a:r>
            <a:endParaRPr lang="sl-SI" altLang="sl-SI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 smtClean="0"/>
              <a:t>Click to edit Master text styles</a:t>
            </a:r>
          </a:p>
          <a:p>
            <a:pPr lvl="1"/>
            <a:r>
              <a:rPr lang="en-US" altLang="sl-SI" smtClean="0"/>
              <a:t>Second level</a:t>
            </a:r>
          </a:p>
          <a:p>
            <a:pPr lvl="2"/>
            <a:r>
              <a:rPr lang="en-US" altLang="sl-SI" smtClean="0"/>
              <a:t>Third level</a:t>
            </a:r>
          </a:p>
          <a:p>
            <a:pPr lvl="3"/>
            <a:r>
              <a:rPr lang="en-US" altLang="sl-SI" smtClean="0"/>
              <a:t>Fourth level</a:t>
            </a:r>
          </a:p>
          <a:p>
            <a:pPr lvl="4"/>
            <a:r>
              <a:rPr lang="en-US" altLang="sl-SI" smtClean="0"/>
              <a:t>Fifth level</a:t>
            </a:r>
            <a:endParaRPr lang="sl-SI" altLang="sl-SI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A472E2F-2AA0-4422-8511-CF866F71CFB1}" type="datetimeFigureOut">
              <a:rPr lang="sl-SI"/>
              <a:pPr>
                <a:defRPr/>
              </a:pPr>
              <a:t>8. 03. 2022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E8A3D4B-A24A-43F0-83DE-C2A1B357CB27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sl-SI" altLang="sl-SI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sl-SI"/>
          </a:p>
        </p:txBody>
      </p:sp>
      <p:pic>
        <p:nvPicPr>
          <p:cNvPr id="3076" name="Picture 3" descr="Predloga za predstavitev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948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3"/>
          <p:cNvSpPr txBox="1">
            <a:spLocks noChangeArrowheads="1"/>
          </p:cNvSpPr>
          <p:nvPr/>
        </p:nvSpPr>
        <p:spPr bwMode="auto">
          <a:xfrm>
            <a:off x="971550" y="2276475"/>
            <a:ext cx="7162800" cy="2952750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sl-SI" altLang="sl-SI" sz="1200" b="1">
              <a:latin typeface="Calibri Light" panose="020F0302020204030204" pitchFamily="34" charset="0"/>
            </a:endParaRPr>
          </a:p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sl-SI" altLang="sl-SI" sz="2400" b="1">
              <a:latin typeface="Calibri Light" panose="020F0302020204030204" pitchFamily="34" charset="0"/>
            </a:endParaRPr>
          </a:p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sl-SI" altLang="sl-SI" sz="1600" b="1">
              <a:latin typeface="Calibri Light" panose="020F0302020204030204" pitchFamily="34" charset="0"/>
            </a:endParaRPr>
          </a:p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sl-SI" altLang="sl-SI" sz="1600" b="1">
              <a:latin typeface="Calibri Light" panose="020F03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2400" b="1">
                <a:latin typeface="Calibri Light" panose="020F0302020204030204" pitchFamily="34" charset="0"/>
                <a:cs typeface="Arial" panose="020B0604020202020204" pitchFamily="34" charset="0"/>
              </a:rPr>
              <a:t>CELOVITA PRENOVA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2400" b="1">
                <a:latin typeface="Calibri Light" panose="020F0302020204030204" pitchFamily="34" charset="0"/>
                <a:cs typeface="Arial" panose="020B0604020202020204" pitchFamily="34" charset="0"/>
              </a:rPr>
              <a:t>VOJAŠNICE EDVARDA PEPERKA V LJUBLJANI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Content Placeholder 3" descr="Predloga za predstavitev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276600" y="806450"/>
            <a:ext cx="5476875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l-SI" altLang="sl-SI" dirty="0">
                <a:solidFill>
                  <a:srgbClr val="C00000"/>
                </a:solidFill>
                <a:latin typeface="+mn-lt"/>
              </a:rPr>
              <a:t>DIREKTORAT ZA LOGISTIKO</a:t>
            </a:r>
          </a:p>
        </p:txBody>
      </p:sp>
      <p:sp>
        <p:nvSpPr>
          <p:cNvPr id="13316" name="Rectangle 3"/>
          <p:cNvSpPr txBox="1">
            <a:spLocks noChangeArrowheads="1"/>
          </p:cNvSpPr>
          <p:nvPr/>
        </p:nvSpPr>
        <p:spPr bwMode="auto">
          <a:xfrm>
            <a:off x="473075" y="1557338"/>
            <a:ext cx="828040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8097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25513" indent="-3429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spcBef>
                <a:spcPts val="1000"/>
              </a:spcBef>
              <a:buFont typeface="Arial" panose="020B0604020202020204" pitchFamily="34" charset="0"/>
              <a:buNone/>
            </a:pPr>
            <a:endParaRPr lang="sl-SI" altLang="sl-SI" sz="24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82600" y="1557338"/>
            <a:ext cx="8675688" cy="497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2562" lvl="1" eaLnBrk="1" hangingPunct="1">
              <a:spcBef>
                <a:spcPts val="1000"/>
              </a:spcBef>
              <a:defRPr/>
            </a:pPr>
            <a:r>
              <a:rPr lang="sl-SI" sz="2400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TERMINSKI NAČRT IZVEDBE</a:t>
            </a:r>
            <a:r>
              <a:rPr lang="sl-SI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pPr marL="525462" lvl="1" indent="-342900" eaLnBrk="1" hangingPunct="1">
              <a:spcBef>
                <a:spcPts val="1000"/>
              </a:spcBef>
              <a:buFontTx/>
              <a:buChar char="-"/>
              <a:defRPr/>
            </a:pPr>
            <a:r>
              <a:rPr lang="sl-SI" altLang="sl-SI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objava javnega naročila: predvidoma februar 2022 </a:t>
            </a:r>
          </a:p>
          <a:p>
            <a:pPr marL="525462" lvl="1" indent="-342900" eaLnBrk="1" hangingPunct="1">
              <a:spcBef>
                <a:spcPts val="1000"/>
              </a:spcBef>
              <a:buFontTx/>
              <a:buChar char="-"/>
              <a:defRPr/>
            </a:pPr>
            <a:r>
              <a:rPr lang="sl-SI" altLang="sl-SI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oddaja javnega naročila in sklenitev pogodbe: predvidoma april 2022 </a:t>
            </a:r>
          </a:p>
          <a:p>
            <a:pPr marL="525462" lvl="1" indent="-342900" eaLnBrk="1" hangingPunct="1">
              <a:spcBef>
                <a:spcPts val="1000"/>
              </a:spcBef>
              <a:buFontTx/>
              <a:buChar char="-"/>
              <a:defRPr/>
            </a:pPr>
            <a:r>
              <a:rPr lang="sl-SI" altLang="sl-SI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izdelava DGD, pridobitev GD, PZI – predvidoma julij 2022</a:t>
            </a:r>
          </a:p>
          <a:p>
            <a:pPr marL="525462" lvl="1" indent="-342900" eaLnBrk="1" hangingPunct="1">
              <a:spcBef>
                <a:spcPts val="1000"/>
              </a:spcBef>
              <a:buFontTx/>
              <a:buChar char="-"/>
              <a:defRPr/>
            </a:pPr>
            <a:r>
              <a:rPr lang="sl-SI" altLang="sl-SI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izvedba GOI del: predvidoma avgust 2022 – november 2023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Content Placeholder 3" descr="Predloga za predstavitev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276600" y="806450"/>
            <a:ext cx="5476875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l-SI" altLang="sl-SI" dirty="0">
                <a:solidFill>
                  <a:srgbClr val="C00000"/>
                </a:solidFill>
                <a:latin typeface="+mn-lt"/>
              </a:rPr>
              <a:t>DIREKTORAT ZA LOGISTIKO</a:t>
            </a:r>
          </a:p>
        </p:txBody>
      </p:sp>
      <p:sp>
        <p:nvSpPr>
          <p:cNvPr id="14340" name="Rectangle 3"/>
          <p:cNvSpPr txBox="1">
            <a:spLocks noChangeArrowheads="1"/>
          </p:cNvSpPr>
          <p:nvPr/>
        </p:nvSpPr>
        <p:spPr bwMode="auto">
          <a:xfrm>
            <a:off x="473075" y="1557338"/>
            <a:ext cx="8280400" cy="51117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8097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25513" indent="-3429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r>
              <a:rPr lang="sl-SI" altLang="sl-SI" sz="2400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3. NOVE UREDITVE</a:t>
            </a:r>
          </a:p>
          <a:p>
            <a:pPr marL="523875" lvl="1" indent="-342900" eaLnBrk="1" hangingPunct="1">
              <a:spcBef>
                <a:spcPts val="1000"/>
              </a:spcBef>
              <a:buFontTx/>
              <a:buChar char="-"/>
              <a:defRPr/>
            </a:pPr>
            <a:r>
              <a:rPr lang="sl-SI" altLang="sl-SI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poveljstvo s streliščem in simulacijsko-trenažnim centrom, 7,100 m</a:t>
            </a:r>
            <a:r>
              <a:rPr lang="sl-SI" altLang="sl-SI" sz="2000" baseline="30000" dirty="0"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sl-SI" altLang="sl-SI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, gradnja predvidoma 2023</a:t>
            </a:r>
            <a:r>
              <a:rPr lang="sl-SI" altLang="sl-SI" sz="2000" baseline="30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sl-SI" altLang="sl-SI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23875" lvl="1" indent="-342900" eaLnBrk="1" hangingPunct="1">
              <a:spcBef>
                <a:spcPts val="1000"/>
              </a:spcBef>
              <a:buFontTx/>
              <a:buChar char="-"/>
              <a:defRPr/>
            </a:pPr>
            <a:r>
              <a:rPr lang="sl-SI" altLang="sl-SI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upravno-namestitveni objekt (2), 5,200 m</a:t>
            </a:r>
            <a:r>
              <a:rPr lang="sl-SI" altLang="sl-SI" sz="2000" baseline="30000" dirty="0"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sl-SI" altLang="sl-SI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, gradnja predvidoma po letu 2024</a:t>
            </a:r>
            <a:r>
              <a:rPr lang="sl-SI" altLang="sl-SI" sz="2000" baseline="30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sl-SI" altLang="sl-SI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23875" lvl="1" indent="-342900" eaLnBrk="1" hangingPunct="1">
              <a:spcBef>
                <a:spcPts val="1000"/>
              </a:spcBef>
              <a:buFontTx/>
              <a:buChar char="-"/>
              <a:defRPr/>
            </a:pPr>
            <a:r>
              <a:rPr lang="sl-SI" altLang="sl-SI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delavnica za vzdrževanje vozil, 1,100 m</a:t>
            </a:r>
            <a:r>
              <a:rPr lang="sl-SI" altLang="sl-SI" sz="2000" baseline="30000" dirty="0"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sl-SI" altLang="sl-SI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, gradnja predvidoma 2024</a:t>
            </a:r>
            <a:r>
              <a:rPr lang="sl-SI" altLang="sl-SI" sz="2000" baseline="30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marL="523875" lvl="1" indent="-342900" eaLnBrk="1" hangingPunct="1">
              <a:spcBef>
                <a:spcPts val="1000"/>
              </a:spcBef>
              <a:buFontTx/>
              <a:buChar char="-"/>
              <a:defRPr/>
            </a:pPr>
            <a:r>
              <a:rPr lang="sl-SI" altLang="sl-SI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skladišče rezervnih delov, 1.220 m</a:t>
            </a:r>
            <a:r>
              <a:rPr lang="sl-SI" altLang="sl-SI" sz="2000" baseline="30000" dirty="0"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</a:p>
          <a:p>
            <a:pPr marL="523875" lvl="1" indent="-342900" eaLnBrk="1" hangingPunct="1">
              <a:spcBef>
                <a:spcPts val="1000"/>
              </a:spcBef>
              <a:buFontTx/>
              <a:buChar char="-"/>
              <a:defRPr/>
            </a:pPr>
            <a:r>
              <a:rPr lang="sl-SI" altLang="sl-SI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nadstrešek, 630 m</a:t>
            </a:r>
            <a:r>
              <a:rPr lang="sl-SI" altLang="sl-SI" sz="2000" baseline="30000" dirty="0"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endParaRPr lang="sl-SI" altLang="sl-SI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23875" lvl="1" indent="-342900" eaLnBrk="1" hangingPunct="1">
              <a:spcBef>
                <a:spcPts val="1000"/>
              </a:spcBef>
              <a:buFontTx/>
              <a:buChar char="-"/>
              <a:defRPr/>
            </a:pPr>
            <a:r>
              <a:rPr lang="sl-SI" altLang="sl-SI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perišče vozil, 360 m</a:t>
            </a:r>
            <a:r>
              <a:rPr lang="sl-SI" altLang="sl-SI" sz="2000" baseline="30000" dirty="0"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sl-SI" altLang="sl-SI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marL="523875" lvl="1" indent="-342900" eaLnBrk="1" hangingPunct="1">
              <a:spcBef>
                <a:spcPts val="1000"/>
              </a:spcBef>
              <a:buFontTx/>
              <a:buChar char="-"/>
              <a:defRPr/>
            </a:pPr>
            <a:r>
              <a:rPr lang="sl-SI" altLang="sl-SI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športne površine</a:t>
            </a:r>
          </a:p>
          <a:p>
            <a:pPr marL="523875" lvl="1" indent="-342900" eaLnBrk="1" hangingPunct="1">
              <a:spcBef>
                <a:spcPts val="1000"/>
              </a:spcBef>
              <a:buFontTx/>
              <a:buChar char="-"/>
              <a:defRPr/>
            </a:pPr>
            <a:r>
              <a:rPr lang="sl-SI" altLang="sl-SI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parkirišča, AB </a:t>
            </a:r>
            <a:r>
              <a:rPr lang="sl-SI" altLang="sl-SI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vozišča</a:t>
            </a:r>
          </a:p>
          <a:p>
            <a:pPr marL="523875" lvl="1" indent="-342900" eaLnBrk="1" hangingPunct="1">
              <a:spcBef>
                <a:spcPts val="1000"/>
              </a:spcBef>
              <a:buFontTx/>
              <a:buChar char="-"/>
              <a:defRPr/>
            </a:pPr>
            <a:endParaRPr lang="sl-SI" altLang="sl-SI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Content Placeholder 3" descr="Predloga za predstavitev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276600" y="806450"/>
            <a:ext cx="5476875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l-SI" altLang="sl-SI" dirty="0">
                <a:solidFill>
                  <a:srgbClr val="C00000"/>
                </a:solidFill>
                <a:latin typeface="+mn-lt"/>
              </a:rPr>
              <a:t>DIREKTORAT ZA LOGISTIKO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73075" y="1557338"/>
            <a:ext cx="8280400" cy="51117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8097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25513" indent="-3429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r>
              <a:rPr lang="sl-SI" altLang="sl-SI" sz="2400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4. FOTOVOLTAIČNE ELEKTRARNE</a:t>
            </a:r>
          </a:p>
          <a:p>
            <a:pPr marL="523875" lvl="1" indent="-342900" eaLnBrk="1" hangingPunct="1">
              <a:spcBef>
                <a:spcPts val="1000"/>
              </a:spcBef>
              <a:buFontTx/>
              <a:buChar char="-"/>
              <a:defRPr/>
            </a:pPr>
            <a:r>
              <a:rPr lang="sl-SI" altLang="sl-SI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v </a:t>
            </a:r>
            <a:r>
              <a:rPr lang="sl-SI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okviru projekta celovite prenove vojašnice EP v Ljubljani, in sicer celovite energetske sanacije in notranje prenove 8 obstoječih objektov in izgradnje 6 novih objektov, je predvidena izgradnja </a:t>
            </a:r>
            <a:r>
              <a:rPr lang="sl-SI" sz="2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fotovoltaičnih</a:t>
            </a:r>
            <a:r>
              <a:rPr lang="sl-SI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 elektrarn na strehah obstoječih in novih objektov</a:t>
            </a:r>
            <a:endParaRPr lang="sl-SI" altLang="sl-SI" sz="2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23875" lvl="1" indent="-342900" eaLnBrk="1" hangingPunct="1">
              <a:spcBef>
                <a:spcPts val="1000"/>
              </a:spcBef>
              <a:buFontTx/>
              <a:buChar char="-"/>
              <a:defRPr/>
            </a:pPr>
            <a:r>
              <a:rPr lang="sl-SI" altLang="sl-SI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skupne tlorisne površine streh obstoječih (objekti v upravno-nastanitvenem delu) in novih objektov (garaže): 25.269 m</a:t>
            </a:r>
            <a:r>
              <a:rPr lang="sl-SI" altLang="sl-SI" sz="2200" baseline="30000" dirty="0"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</a:p>
          <a:p>
            <a:pPr marL="523875" lvl="1" indent="-342900" eaLnBrk="1" hangingPunct="1">
              <a:spcBef>
                <a:spcPts val="1000"/>
              </a:spcBef>
              <a:buFontTx/>
              <a:buChar char="-"/>
              <a:defRPr/>
            </a:pPr>
            <a:r>
              <a:rPr lang="sl-SI" altLang="sl-SI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cilji projekta:</a:t>
            </a:r>
          </a:p>
          <a:p>
            <a:pPr marL="1268413" lvl="2" eaLnBrk="1" hangingPunct="1">
              <a:spcBef>
                <a:spcPts val="1000"/>
              </a:spcBef>
              <a:buFontTx/>
              <a:buChar char="-"/>
              <a:defRPr/>
            </a:pPr>
            <a:r>
              <a:rPr lang="sl-SI" altLang="sl-SI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proizvodnja energije iz obnovljivih virov </a:t>
            </a:r>
          </a:p>
          <a:p>
            <a:pPr marL="1268413" lvl="2" eaLnBrk="1" hangingPunct="1">
              <a:spcBef>
                <a:spcPts val="1000"/>
              </a:spcBef>
              <a:buFontTx/>
              <a:buChar char="-"/>
              <a:defRPr/>
            </a:pPr>
            <a:r>
              <a:rPr lang="sl-SI" altLang="sl-SI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zagotovljena določena avtonomija oskrbe z energijo</a:t>
            </a:r>
          </a:p>
          <a:p>
            <a:pPr marL="1268413" lvl="2" eaLnBrk="1" hangingPunct="1">
              <a:spcBef>
                <a:spcPts val="1000"/>
              </a:spcBef>
              <a:buFontTx/>
              <a:buChar char="-"/>
              <a:defRPr/>
            </a:pPr>
            <a:r>
              <a:rPr lang="sl-SI" altLang="sl-SI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nižji stroški rabe energije</a:t>
            </a:r>
          </a:p>
          <a:p>
            <a:pPr marL="1268413" lvl="2" eaLnBrk="1" hangingPunct="1">
              <a:spcBef>
                <a:spcPts val="1000"/>
              </a:spcBef>
              <a:buFontTx/>
              <a:buChar char="-"/>
              <a:defRPr/>
            </a:pPr>
            <a:r>
              <a:rPr lang="sl-SI" altLang="sl-SI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izboljšanje zanesljivosti energetskega sistema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Content Placeholder 3" descr="Predloga za predstavitev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276600" y="806450"/>
            <a:ext cx="5476875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l-SI" altLang="sl-SI" dirty="0">
                <a:solidFill>
                  <a:srgbClr val="C00000"/>
                </a:solidFill>
                <a:latin typeface="+mn-lt"/>
              </a:rPr>
              <a:t>DIREKTORAT ZA LOGISTIKO</a:t>
            </a:r>
          </a:p>
        </p:txBody>
      </p:sp>
      <p:sp>
        <p:nvSpPr>
          <p:cNvPr id="16388" name="Rectangle 3"/>
          <p:cNvSpPr txBox="1">
            <a:spLocks noChangeArrowheads="1"/>
          </p:cNvSpPr>
          <p:nvPr/>
        </p:nvSpPr>
        <p:spPr bwMode="auto">
          <a:xfrm>
            <a:off x="473075" y="1557338"/>
            <a:ext cx="828040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23875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68413" indent="-3429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spcBef>
                <a:spcPts val="1000"/>
              </a:spcBef>
              <a:buFontTx/>
              <a:buChar char="-"/>
            </a:pPr>
            <a:r>
              <a:rPr lang="sl-SI" altLang="sl-SI" sz="2200">
                <a:latin typeface="Calibri Light" panose="020F0302020204030204" pitchFamily="34" charset="0"/>
                <a:cs typeface="Calibri Light" panose="020F0302020204030204" pitchFamily="34" charset="0"/>
              </a:rPr>
              <a:t>na javni poziv promotorjem k oddaji vlog o zainteresiranosti za izvedbo javno-zasebnega partnerstva za izgradnjo fotovoltaičnih elektrarn so prispele tri ponudbe</a:t>
            </a:r>
          </a:p>
          <a:p>
            <a:pPr lvl="1" eaLnBrk="1" hangingPunct="1">
              <a:spcBef>
                <a:spcPts val="1000"/>
              </a:spcBef>
              <a:buFontTx/>
              <a:buChar char="-"/>
            </a:pPr>
            <a:r>
              <a:rPr lang="sl-SI" altLang="sl-SI" sz="2200">
                <a:latin typeface="Calibri Light" panose="020F0302020204030204" pitchFamily="34" charset="0"/>
                <a:cs typeface="Calibri Light" panose="020F0302020204030204" pitchFamily="34" charset="0"/>
              </a:rPr>
              <a:t>dokumenti:</a:t>
            </a:r>
          </a:p>
          <a:p>
            <a:pPr lvl="2" eaLnBrk="1" hangingPunct="1">
              <a:spcBef>
                <a:spcPts val="1000"/>
              </a:spcBef>
              <a:buFontTx/>
              <a:buChar char="-"/>
            </a:pPr>
            <a:r>
              <a:rPr lang="sl-SI" altLang="sl-SI" sz="2000">
                <a:latin typeface="Calibri Light" panose="020F0302020204030204" pitchFamily="34" charset="0"/>
                <a:cs typeface="Calibri Light" panose="020F0302020204030204" pitchFamily="34" charset="0"/>
              </a:rPr>
              <a:t>Ocena upravičenosti javno-zasebnega partnerstva (izdelan)</a:t>
            </a:r>
          </a:p>
          <a:p>
            <a:pPr lvl="2" eaLnBrk="1" hangingPunct="1">
              <a:spcBef>
                <a:spcPts val="1000"/>
              </a:spcBef>
              <a:buFontTx/>
              <a:buChar char="-"/>
            </a:pPr>
            <a:r>
              <a:rPr lang="sl-SI" altLang="sl-SI" sz="2000">
                <a:latin typeface="Calibri Light" panose="020F0302020204030204" pitchFamily="34" charset="0"/>
                <a:cs typeface="Calibri Light" panose="020F0302020204030204" pitchFamily="34" charset="0"/>
              </a:rPr>
              <a:t>PIZ in IP (izdelan, v pregledu)</a:t>
            </a:r>
          </a:p>
          <a:p>
            <a:pPr lvl="2" eaLnBrk="1" hangingPunct="1">
              <a:spcBef>
                <a:spcPts val="1000"/>
              </a:spcBef>
              <a:buFontTx/>
              <a:buChar char="-"/>
            </a:pPr>
            <a:r>
              <a:rPr lang="sl-SI" altLang="sl-SI" sz="2000">
                <a:latin typeface="Calibri Light" panose="020F0302020204030204" pitchFamily="34" charset="0"/>
                <a:cs typeface="Calibri Light" panose="020F0302020204030204" pitchFamily="34" charset="0"/>
              </a:rPr>
              <a:t>Uredba o javno-zasebnem partnerstvu pri izvedbi projekta izgradnje fotovoltaičnih elektrarn na objektih Ministrstva za obrambo (izdelan, v postopku usklajevanja)</a:t>
            </a:r>
          </a:p>
          <a:p>
            <a:pPr lvl="1" eaLnBrk="1" hangingPunct="1">
              <a:spcBef>
                <a:spcPts val="1000"/>
              </a:spcBef>
              <a:buFontTx/>
              <a:buChar char="-"/>
            </a:pPr>
            <a:r>
              <a:rPr lang="sl-SI" altLang="sl-SI" sz="2200">
                <a:latin typeface="Calibri Light" panose="020F0302020204030204" pitchFamily="34" charset="0"/>
                <a:cs typeface="Calibri Light" panose="020F0302020204030204" pitchFamily="34" charset="0"/>
              </a:rPr>
              <a:t>objava javnega razpisa in izbor koncesionarja (predvidoma v sredini leta 2022)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Content Placeholder 3" descr="Predloga za predstavitev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276600" y="806450"/>
            <a:ext cx="5476875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l-SI" altLang="sl-SI" dirty="0">
                <a:solidFill>
                  <a:srgbClr val="C00000"/>
                </a:solidFill>
                <a:latin typeface="+mn-lt"/>
              </a:rPr>
              <a:t>DIREKTORAT ZA LOGISTIKO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73075" y="1557338"/>
            <a:ext cx="8280400" cy="51117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8097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25513" indent="-3429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523875" lvl="1" indent="-342900" eaLnBrk="1" hangingPunct="1">
              <a:spcBef>
                <a:spcPts val="1000"/>
              </a:spcBef>
              <a:buFontTx/>
              <a:buChar char="-"/>
              <a:defRPr/>
            </a:pPr>
            <a:r>
              <a:rPr lang="sl-SI" altLang="sl-SI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izvedba projekta: 2022 – 2024 (usklajeno s prenovo obstoječih objektov in izgradnjo novih objektov)</a:t>
            </a:r>
          </a:p>
          <a:p>
            <a:pPr marL="541338" lvl="2" indent="-363538" eaLnBrk="1" hangingPunct="1">
              <a:spcBef>
                <a:spcPts val="1000"/>
              </a:spcBef>
              <a:buFontTx/>
              <a:buChar char="-"/>
              <a:defRPr/>
            </a:pPr>
            <a:r>
              <a:rPr lang="sl-SI" altLang="sl-SI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ocena investicije: </a:t>
            </a:r>
          </a:p>
          <a:p>
            <a:pPr marL="1216025" lvl="3" indent="-363538" eaLnBrk="1" hangingPunct="1">
              <a:spcBef>
                <a:spcPts val="1000"/>
              </a:spcBef>
              <a:buFontTx/>
              <a:buChar char="-"/>
              <a:defRPr/>
            </a:pPr>
            <a:r>
              <a:rPr lang="sl-SI" altLang="sl-SI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zasebni partner: 4,4 mio € z </a:t>
            </a:r>
            <a:r>
              <a:rPr lang="sl-SI" altLang="sl-SI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ddv</a:t>
            </a:r>
            <a:endParaRPr lang="sl-SI" altLang="sl-SI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216025" lvl="3" indent="-363538" eaLnBrk="1" hangingPunct="1">
              <a:spcBef>
                <a:spcPts val="1000"/>
              </a:spcBef>
              <a:buFontTx/>
              <a:buChar char="-"/>
              <a:defRPr/>
            </a:pPr>
            <a:r>
              <a:rPr lang="sl-SI" altLang="sl-SI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javni partner: 0 €</a:t>
            </a:r>
          </a:p>
          <a:p>
            <a:pPr marL="1216025" lvl="3" indent="-363538" eaLnBrk="1" hangingPunct="1">
              <a:spcBef>
                <a:spcPts val="1000"/>
              </a:spcBef>
              <a:buFontTx/>
              <a:buChar char="-"/>
              <a:defRPr/>
            </a:pPr>
            <a:r>
              <a:rPr lang="sl-SI" altLang="sl-SI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nepovratna sredstva: 20% upravičenih stroškov: 0,7 mio €</a:t>
            </a:r>
          </a:p>
          <a:p>
            <a:pPr marL="541338" lvl="3" indent="-363538" eaLnBrk="1" hangingPunct="1">
              <a:spcBef>
                <a:spcPts val="1000"/>
              </a:spcBef>
              <a:buFontTx/>
              <a:buChar char="-"/>
              <a:defRPr/>
            </a:pPr>
            <a:r>
              <a:rPr lang="sl-SI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ocenjena moč za postavitev elektrarne: 3.538 </a:t>
            </a:r>
            <a:r>
              <a:rPr lang="sl-SI" sz="2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kWp</a:t>
            </a:r>
            <a:r>
              <a:rPr lang="sl-SI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 (27.488 m</a:t>
            </a:r>
            <a:r>
              <a:rPr lang="sl-SI" sz="2200" baseline="30000" dirty="0"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sl-SI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pPr marL="541338" lvl="3" indent="-363538" eaLnBrk="1" hangingPunct="1">
              <a:spcBef>
                <a:spcPts val="1000"/>
              </a:spcBef>
              <a:buFontTx/>
              <a:buChar char="-"/>
              <a:defRPr/>
            </a:pPr>
            <a:r>
              <a:rPr lang="sl-SI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učinki izvedbe projekta: 3.700.000 kWh/letno, 296.000 €</a:t>
            </a:r>
          </a:p>
          <a:p>
            <a:pPr marL="541338" lvl="3" indent="-363538" eaLnBrk="1" hangingPunct="1">
              <a:spcBef>
                <a:spcPts val="1000"/>
              </a:spcBef>
              <a:buFontTx/>
              <a:buChar char="-"/>
              <a:defRPr/>
            </a:pPr>
            <a:r>
              <a:rPr lang="sl-SI" altLang="sl-SI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letne potrebe vojašnice ca </a:t>
            </a:r>
            <a:r>
              <a:rPr lang="sl-SI" altLang="sl-SI" sz="2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2.000.000 </a:t>
            </a:r>
            <a:r>
              <a:rPr lang="sl-SI" altLang="sl-SI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kWh </a:t>
            </a:r>
          </a:p>
          <a:p>
            <a:pPr marL="541338" lvl="3" indent="-363538" eaLnBrk="1" hangingPunct="1">
              <a:spcBef>
                <a:spcPts val="1000"/>
              </a:spcBef>
              <a:buFontTx/>
              <a:buChar char="-"/>
              <a:defRPr/>
            </a:pPr>
            <a:r>
              <a:rPr lang="sl-SI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koristi javnega partnerja – po izvedenem postopku JZP (doba vračanja, nižja cena energije za čas koncesije)</a:t>
            </a:r>
            <a:r>
              <a:rPr lang="sl-SI" dirty="0"/>
              <a:t> </a:t>
            </a:r>
            <a:endParaRPr lang="sl-SI" altLang="sl-SI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Content Placeholder 3" descr="Predloga za predstavitev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276600" y="806450"/>
            <a:ext cx="5476875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l-SI" altLang="sl-SI" dirty="0">
                <a:solidFill>
                  <a:srgbClr val="C00000"/>
                </a:solidFill>
                <a:latin typeface="+mn-lt"/>
              </a:rPr>
              <a:t>DIREKTORAT ZA LOGISTIKO</a:t>
            </a:r>
          </a:p>
        </p:txBody>
      </p:sp>
      <p:pic>
        <p:nvPicPr>
          <p:cNvPr id="18436" name="Slika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7" t="33200" r="19289" b="20601"/>
          <a:stretch>
            <a:fillRect/>
          </a:stretch>
        </p:blipFill>
        <p:spPr bwMode="auto">
          <a:xfrm>
            <a:off x="611188" y="1479550"/>
            <a:ext cx="8137525" cy="518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Predloga za predstavitev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948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/>
          <p:cNvSpPr txBox="1">
            <a:spLocks noChangeArrowheads="1"/>
          </p:cNvSpPr>
          <p:nvPr/>
        </p:nvSpPr>
        <p:spPr bwMode="auto">
          <a:xfrm>
            <a:off x="971550" y="2276475"/>
            <a:ext cx="7162800" cy="2952750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sl-SI" altLang="sl-SI" sz="1200" b="1">
              <a:latin typeface="Calibri Light" panose="020F0302020204030204" pitchFamily="34" charset="0"/>
            </a:endParaRPr>
          </a:p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sl-SI" altLang="sl-SI" sz="2400" b="1">
              <a:latin typeface="Calibri Light" panose="020F0302020204030204" pitchFamily="34" charset="0"/>
            </a:endParaRPr>
          </a:p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sl-SI" altLang="sl-SI" sz="1600" b="1">
              <a:latin typeface="Calibri Light" panose="020F0302020204030204" pitchFamily="34" charset="0"/>
            </a:endParaRPr>
          </a:p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sl-SI" altLang="sl-SI" sz="1600" b="1">
              <a:latin typeface="Calibri Light" panose="020F03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2400" b="1">
                <a:latin typeface="Calibri Light" panose="020F0302020204030204" pitchFamily="34" charset="0"/>
                <a:cs typeface="Arial" panose="020B0604020202020204" pitchFamily="34" charset="0"/>
              </a:rPr>
              <a:t>CELOVITA PRENOVA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2400" b="1">
                <a:latin typeface="Calibri Light" panose="020F0302020204030204" pitchFamily="34" charset="0"/>
                <a:cs typeface="Arial" panose="020B0604020202020204" pitchFamily="34" charset="0"/>
              </a:rPr>
              <a:t>VOJAŠNICE GENERALA MAISTRA V MARIBORU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Content Placeholder 3" descr="Predloga za predstavitev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276600" y="806450"/>
            <a:ext cx="5476875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l-SI" altLang="sl-SI" dirty="0">
                <a:solidFill>
                  <a:srgbClr val="C00000"/>
                </a:solidFill>
                <a:latin typeface="+mn-lt"/>
              </a:rPr>
              <a:t>DIREKTORAT ZA LOGISTIKO</a:t>
            </a:r>
          </a:p>
        </p:txBody>
      </p:sp>
      <p:sp>
        <p:nvSpPr>
          <p:cNvPr id="20484" name="Rectangle 3"/>
          <p:cNvSpPr txBox="1">
            <a:spLocks noChangeArrowheads="1"/>
          </p:cNvSpPr>
          <p:nvPr/>
        </p:nvSpPr>
        <p:spPr bwMode="auto">
          <a:xfrm>
            <a:off x="473075" y="1557338"/>
            <a:ext cx="828040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80975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25513" indent="-3429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sl-SI" altLang="sl-SI" sz="2400" b="1" u="sng">
                <a:latin typeface="Calibri Light" panose="020F0302020204030204" pitchFamily="34" charset="0"/>
                <a:cs typeface="Calibri Light" panose="020F0302020204030204" pitchFamily="34" charset="0"/>
              </a:rPr>
              <a:t>OPIS PROJEKTA</a:t>
            </a:r>
            <a:r>
              <a:rPr lang="sl-SI" altLang="sl-SI" sz="240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sl-SI" altLang="sl-SI" sz="2400">
                <a:latin typeface="Calibri Light" panose="020F0302020204030204" pitchFamily="34" charset="0"/>
                <a:cs typeface="Calibri Light" panose="020F0302020204030204" pitchFamily="34" charset="0"/>
              </a:rPr>
              <a:t>Predvidena je celostna, urbanistična in arhitekturna ter zunanja ureditev območja vojašnice generala Maistra v Mariboru, ki zajema odstranitev dotrajanih objektov, energetsko in vsebinsko sanacijo obstoječih objektov poveljstva, nastanitvenega objekta ter kuhinje.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sl-SI" altLang="sl-SI" sz="2400">
                <a:latin typeface="Calibri Light" panose="020F0302020204030204" pitchFamily="34" charset="0"/>
                <a:cs typeface="Calibri Light" panose="020F0302020204030204" pitchFamily="34" charset="0"/>
              </a:rPr>
              <a:t>Predvidena je tudi novogradnja nastanitvenih, skladiščnih in energetskih objektov, nove telovadnice ter objekta poveljstva.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Content Placeholder 3" descr="Predloga za predstavitev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276600" y="806450"/>
            <a:ext cx="5476875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l-SI" altLang="sl-SI" dirty="0">
                <a:solidFill>
                  <a:srgbClr val="C00000"/>
                </a:solidFill>
                <a:latin typeface="+mn-lt"/>
              </a:rPr>
              <a:t>DIREKTORAT ZA LOGISTIKO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73075" y="1557338"/>
            <a:ext cx="8280400" cy="51117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8097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25513" indent="-3429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sl-SI" sz="2400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NOVI OBJEKTI</a:t>
            </a:r>
            <a:r>
              <a:rPr lang="sl-SI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sl-SI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nastanitveni objekti (3)</a:t>
            </a: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sl-SI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poveljstvo</a:t>
            </a: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sl-SI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telovadnica</a:t>
            </a: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sl-SI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garaže, skladišča in delavnice </a:t>
            </a: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sl-SI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rekapitulacija površin: 41.300 m</a:t>
            </a:r>
            <a:r>
              <a:rPr lang="sl-SI" sz="2400" baseline="30000" dirty="0"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sl-SI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(obnova obstoječih in novi objekti)</a:t>
            </a: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sl-SI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ocena investicije: 60 mio € brez </a:t>
            </a:r>
            <a:r>
              <a:rPr lang="sl-SI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ddv</a:t>
            </a:r>
            <a:endParaRPr lang="sl-SI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Content Placeholder 3" descr="Predloga za predstavitev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276600" y="806450"/>
            <a:ext cx="5476875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l-SI" altLang="sl-SI" dirty="0">
                <a:solidFill>
                  <a:srgbClr val="C00000"/>
                </a:solidFill>
                <a:latin typeface="+mn-lt"/>
              </a:rPr>
              <a:t>DIREKTORAT ZA LOGISTIKO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82600" y="1557338"/>
            <a:ext cx="8675688" cy="497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2562" lvl="1" eaLnBrk="1" hangingPunct="1">
              <a:spcBef>
                <a:spcPts val="1000"/>
              </a:spcBef>
              <a:defRPr/>
            </a:pPr>
            <a:r>
              <a:rPr lang="sl-SI" sz="2400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TERMINSKI NAČRT IZVEDBE PROJEKTA</a:t>
            </a:r>
            <a:r>
              <a:rPr lang="sl-SI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pPr marL="525462" lvl="1" indent="-342900" eaLnBrk="1" hangingPunct="1">
              <a:spcBef>
                <a:spcPts val="1000"/>
              </a:spcBef>
              <a:buFontTx/>
              <a:buChar char="-"/>
              <a:defRPr/>
            </a:pPr>
            <a:r>
              <a:rPr lang="sl-SI" altLang="sl-SI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IDZ: v zaključni fazi</a:t>
            </a:r>
          </a:p>
          <a:p>
            <a:pPr marL="525462" lvl="1" indent="-342900" eaLnBrk="1" hangingPunct="1">
              <a:spcBef>
                <a:spcPts val="1000"/>
              </a:spcBef>
              <a:buFontTx/>
              <a:buChar char="-"/>
              <a:defRPr/>
            </a:pPr>
            <a:r>
              <a:rPr lang="sl-SI" altLang="sl-SI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OPN MB: v pripravi </a:t>
            </a:r>
          </a:p>
          <a:p>
            <a:pPr marL="525462" lvl="1" indent="-342900" eaLnBrk="1" hangingPunct="1">
              <a:spcBef>
                <a:spcPts val="1000"/>
              </a:spcBef>
              <a:buFontTx/>
              <a:buChar char="-"/>
              <a:defRPr/>
            </a:pPr>
            <a:r>
              <a:rPr lang="sl-SI" altLang="sl-SI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izdelava DGD in PZI: 2022 – 2023</a:t>
            </a:r>
          </a:p>
          <a:p>
            <a:pPr marL="525462" lvl="1" indent="-342900" eaLnBrk="1" hangingPunct="1">
              <a:spcBef>
                <a:spcPts val="1000"/>
              </a:spcBef>
              <a:buFontTx/>
              <a:buChar char="-"/>
              <a:defRPr/>
            </a:pPr>
            <a:r>
              <a:rPr lang="sl-SI" altLang="sl-SI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prenova obstoječih in gradnja novih objektov: postopoma od leta 2024 - 2026</a:t>
            </a:r>
          </a:p>
          <a:p>
            <a:pPr marL="525462" lvl="1" indent="-342900" eaLnBrk="1" hangingPunct="1">
              <a:spcBef>
                <a:spcPts val="1000"/>
              </a:spcBef>
              <a:buFontTx/>
              <a:buChar char="-"/>
              <a:defRPr/>
            </a:pPr>
            <a:r>
              <a:rPr lang="sl-SI" altLang="sl-SI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obseg celovite ureditve:</a:t>
            </a:r>
          </a:p>
          <a:p>
            <a:pPr marL="982662" lvl="2" indent="-342900" eaLnBrk="1" hangingPunct="1">
              <a:spcBef>
                <a:spcPts val="1000"/>
              </a:spcBef>
              <a:buFontTx/>
              <a:buChar char="-"/>
              <a:defRPr/>
            </a:pPr>
            <a:r>
              <a:rPr lang="sl-SI" altLang="sl-SI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celovita energetska sanacija in notranja prenova objektov (kohezijska sredstva)</a:t>
            </a:r>
          </a:p>
          <a:p>
            <a:pPr marL="982662" lvl="2" indent="-342900" eaLnBrk="1" hangingPunct="1">
              <a:spcBef>
                <a:spcPts val="1000"/>
              </a:spcBef>
              <a:buFontTx/>
              <a:buChar char="-"/>
              <a:defRPr/>
            </a:pPr>
            <a:r>
              <a:rPr lang="sl-SI" altLang="sl-SI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gradnja novih objektov</a:t>
            </a:r>
          </a:p>
          <a:p>
            <a:pPr marL="982662" lvl="2" indent="-342900" eaLnBrk="1" hangingPunct="1">
              <a:spcBef>
                <a:spcPts val="1000"/>
              </a:spcBef>
              <a:buFontTx/>
              <a:buChar char="-"/>
              <a:defRPr/>
            </a:pPr>
            <a:r>
              <a:rPr lang="sl-SI" altLang="sl-SI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izgradnja </a:t>
            </a:r>
            <a:r>
              <a:rPr lang="sl-SI" altLang="sl-SI" sz="2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fotovoltaičnih</a:t>
            </a:r>
            <a:r>
              <a:rPr lang="sl-SI" altLang="sl-SI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 elektrarn</a:t>
            </a:r>
          </a:p>
          <a:p>
            <a:pPr marL="982662" lvl="2" indent="-342900" eaLnBrk="1" hangingPunct="1">
              <a:spcBef>
                <a:spcPts val="1000"/>
              </a:spcBef>
              <a:buFontTx/>
              <a:buChar char="-"/>
              <a:defRPr/>
            </a:pPr>
            <a:endParaRPr lang="sl-SI" altLang="sl-SI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Content Placeholder 3" descr="Predloga za predstavitev_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6513" y="26988"/>
            <a:ext cx="9158288" cy="6858000"/>
          </a:xfrm>
        </p:spPr>
      </p:pic>
      <p:pic>
        <p:nvPicPr>
          <p:cNvPr id="4099" name="Content Placeholder 3" descr="Predloga za predstavitev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0"/>
            <a:ext cx="9158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68313" y="1549400"/>
            <a:ext cx="8280400" cy="497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14400" lvl="1" indent="-457200" eaLnBrk="1" hangingPunct="1">
              <a:lnSpc>
                <a:spcPct val="150000"/>
              </a:lnSpc>
              <a:spcBef>
                <a:spcPts val="1000"/>
              </a:spcBef>
              <a:defRPr/>
            </a:pPr>
            <a:r>
              <a:rPr lang="sl-SI" altLang="sl-SI" sz="2400" b="1" u="sng" dirty="0">
                <a:latin typeface="Calibri Light" pitchFamily="34" charset="0"/>
              </a:rPr>
              <a:t>PROJEKTI</a:t>
            </a:r>
            <a:r>
              <a:rPr lang="sl-SI" altLang="sl-SI" sz="2400" dirty="0">
                <a:latin typeface="Calibri Light" pitchFamily="34" charset="0"/>
              </a:rPr>
              <a:t>:</a:t>
            </a:r>
          </a:p>
          <a:p>
            <a:pPr marL="182562" lvl="1" eaLnBrk="1" hangingPunct="1">
              <a:lnSpc>
                <a:spcPct val="150000"/>
              </a:lnSpc>
              <a:spcBef>
                <a:spcPts val="1000"/>
              </a:spcBef>
              <a:defRPr/>
            </a:pPr>
            <a:r>
              <a:rPr lang="sl-SI" altLang="sl-SI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1. Celovita energetska sanacija in notranja prenova 10 objektov</a:t>
            </a:r>
            <a:br>
              <a:rPr lang="sl-SI" altLang="sl-SI" sz="24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l-SI" altLang="sl-SI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2. Izgradnja treh objektov za garažiranje vojaških vozil</a:t>
            </a:r>
            <a:br>
              <a:rPr lang="sl-SI" altLang="sl-SI" sz="24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l-SI" altLang="sl-SI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3. Nove ureditve </a:t>
            </a:r>
            <a:br>
              <a:rPr lang="sl-SI" altLang="sl-SI" sz="24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l-SI" altLang="sl-SI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4. Izgradnja </a:t>
            </a:r>
            <a:r>
              <a:rPr lang="sl-SI" altLang="sl-SI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fotovoltaičnih</a:t>
            </a:r>
            <a:r>
              <a:rPr lang="sl-SI" altLang="sl-SI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elektrarn </a:t>
            </a:r>
            <a:br>
              <a:rPr lang="sl-SI" altLang="sl-SI" sz="24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l-SI" altLang="sl-SI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5. Komunalna in druge ureditve</a:t>
            </a:r>
            <a:endParaRPr lang="sl-SI" altLang="sl-SI" sz="2400" dirty="0">
              <a:latin typeface="Calibri Light" pitchFamily="34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3276600" y="806450"/>
            <a:ext cx="5476875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l-SI" altLang="sl-SI" dirty="0">
                <a:solidFill>
                  <a:srgbClr val="C00000"/>
                </a:solidFill>
                <a:latin typeface="+mn-lt"/>
              </a:rPr>
              <a:t>DIREKTORAT ZA LOGISTIKO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Content Placeholder 3" descr="Predloga za predstavitev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276600" y="806450"/>
            <a:ext cx="5476875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l-SI" altLang="sl-SI" dirty="0">
                <a:solidFill>
                  <a:srgbClr val="C00000"/>
                </a:solidFill>
                <a:latin typeface="+mn-lt"/>
              </a:rPr>
              <a:t>DIREKTORAT ZA LOGISTIKO</a:t>
            </a:r>
          </a:p>
        </p:txBody>
      </p:sp>
      <p:pic>
        <p:nvPicPr>
          <p:cNvPr id="2355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5" t="27951" r="35039" b="19130"/>
          <a:stretch>
            <a:fillRect/>
          </a:stretch>
        </p:blipFill>
        <p:spPr bwMode="auto">
          <a:xfrm>
            <a:off x="827088" y="1276350"/>
            <a:ext cx="7345362" cy="560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Content Placeholder 3" descr="Predloga za predstavitev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276600" y="806450"/>
            <a:ext cx="5476875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l-SI" altLang="sl-SI" dirty="0">
                <a:solidFill>
                  <a:srgbClr val="C00000"/>
                </a:solidFill>
                <a:latin typeface="+mn-lt"/>
              </a:rPr>
              <a:t>DIREKTORAT ZA LOGISTIKO</a:t>
            </a:r>
          </a:p>
        </p:txBody>
      </p:sp>
      <p:pic>
        <p:nvPicPr>
          <p:cNvPr id="24580" name="Picture 3" descr="Predloga za predstavitev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948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Rectangle 3"/>
          <p:cNvSpPr txBox="1">
            <a:spLocks noChangeArrowheads="1"/>
          </p:cNvSpPr>
          <p:nvPr/>
        </p:nvSpPr>
        <p:spPr bwMode="auto">
          <a:xfrm>
            <a:off x="971550" y="2276475"/>
            <a:ext cx="7162800" cy="2952750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sl-SI" altLang="sl-SI" sz="1200" b="1">
              <a:latin typeface="Calibri Light" panose="020F0302020204030204" pitchFamily="34" charset="0"/>
            </a:endParaRPr>
          </a:p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sl-SI" altLang="sl-SI" sz="2400" b="1">
              <a:latin typeface="Calibri Light" panose="020F0302020204030204" pitchFamily="34" charset="0"/>
            </a:endParaRPr>
          </a:p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sl-SI" altLang="sl-SI" sz="1600" b="1">
              <a:latin typeface="Calibri Light" panose="020F0302020204030204" pitchFamily="34" charset="0"/>
            </a:endParaRPr>
          </a:p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sl-SI" altLang="sl-SI" sz="1600" b="1">
              <a:latin typeface="Calibri Light" panose="020F03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2400" b="1">
                <a:latin typeface="Calibri Light" panose="020F0302020204030204" pitchFamily="34" charset="0"/>
                <a:cs typeface="Arial" panose="020B0604020202020204" pitchFamily="34" charset="0"/>
              </a:rPr>
              <a:t>IZVEDBA PROJEKTA ENERGETSKEGA POGODBENIŠTVA V VOJAŠNICI BOŠTJANA KEKCA V BOHINJSKI BELI IN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2400" b="1">
                <a:latin typeface="Calibri Light" panose="020F0302020204030204" pitchFamily="34" charset="0"/>
                <a:cs typeface="Arial" panose="020B0604020202020204" pitchFamily="34" charset="0"/>
              </a:rPr>
              <a:t>LETALSKI BAZI BRNIK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Content Placeholder 3" descr="Predloga za predstavitev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276600" y="806450"/>
            <a:ext cx="5476875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l-SI" altLang="sl-SI" dirty="0">
                <a:solidFill>
                  <a:srgbClr val="C00000"/>
                </a:solidFill>
                <a:latin typeface="+mn-lt"/>
              </a:rPr>
              <a:t>DIREKTORAT ZA LOGISTIKO</a:t>
            </a:r>
          </a:p>
        </p:txBody>
      </p:sp>
      <p:sp>
        <p:nvSpPr>
          <p:cNvPr id="25604" name="Rectangle 3"/>
          <p:cNvSpPr txBox="1">
            <a:spLocks noChangeArrowheads="1"/>
          </p:cNvSpPr>
          <p:nvPr/>
        </p:nvSpPr>
        <p:spPr bwMode="auto">
          <a:xfrm>
            <a:off x="473075" y="1557338"/>
            <a:ext cx="828040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80975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25513" indent="-3429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sl-SI" altLang="sl-SI" sz="2400" b="1" u="sng">
                <a:latin typeface="Calibri Light" panose="020F0302020204030204" pitchFamily="34" charset="0"/>
                <a:cs typeface="Calibri Light" panose="020F0302020204030204" pitchFamily="34" charset="0"/>
              </a:rPr>
              <a:t>CILJ PROJEKTA</a:t>
            </a:r>
            <a:r>
              <a:rPr lang="sl-SI" altLang="sl-SI" sz="240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sl-SI" altLang="sl-SI" sz="2400">
                <a:latin typeface="Calibri Light" panose="020F0302020204030204" pitchFamily="34" charset="0"/>
                <a:cs typeface="Calibri Light" panose="020F0302020204030204" pitchFamily="34" charset="0"/>
              </a:rPr>
              <a:t>Zagotavljanje prihrankov energije v objektih v upravljanju Ministrstva za obrambo (vojašnica Boštjana Kekca, Bohinjska Bela in Letalska baza Brnik)!</a:t>
            </a:r>
          </a:p>
          <a:p>
            <a:pPr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sl-SI" altLang="sl-SI" sz="2400" b="1" u="sng">
                <a:latin typeface="Calibri Light" panose="020F0302020204030204" pitchFamily="34" charset="0"/>
                <a:ea typeface="STKaiti" pitchFamily="2" charset="-122"/>
                <a:cs typeface="Calibri Light" panose="020F0302020204030204" pitchFamily="34" charset="0"/>
              </a:rPr>
              <a:t>OSNOVNI DOKUMENT</a:t>
            </a:r>
            <a:r>
              <a:rPr lang="sl-SI" altLang="sl-SI" sz="2400">
                <a:latin typeface="Calibri Light" panose="020F0302020204030204" pitchFamily="34" charset="0"/>
                <a:ea typeface="STKaiti" pitchFamily="2" charset="-122"/>
                <a:cs typeface="Calibri Light" panose="020F0302020204030204" pitchFamily="34" charset="0"/>
              </a:rPr>
              <a:t>: </a:t>
            </a:r>
          </a:p>
          <a:p>
            <a:pPr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sl-SI" altLang="sl-SI" sz="2400">
                <a:latin typeface="Calibri Light" panose="020F0302020204030204" pitchFamily="34" charset="0"/>
                <a:ea typeface="STKaiti" pitchFamily="2" charset="-122"/>
                <a:cs typeface="Calibri Light" panose="020F0302020204030204" pitchFamily="34" charset="0"/>
              </a:rPr>
              <a:t>Uredba o javno-zasebnem partnerstvu pri izvedbi projekta pogodbenega zagotavljanja prihranka energije v objektih v upravljanju Ministrstva za obrambo (Uradni list RS, št. 13/21).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Content Placeholder 3" descr="Predloga za predstavitev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276600" y="806450"/>
            <a:ext cx="5476875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l-SI" altLang="sl-SI" dirty="0">
                <a:solidFill>
                  <a:srgbClr val="C00000"/>
                </a:solidFill>
                <a:latin typeface="+mn-lt"/>
              </a:rPr>
              <a:t>DIREKTORAT ZA LOGISTIKO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73075" y="1557338"/>
            <a:ext cx="8280400" cy="51117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8097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25513" indent="-3429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sl-SI" sz="2400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UKREPI</a:t>
            </a:r>
            <a:r>
              <a:rPr lang="sl-SI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pPr>
              <a:buFontTx/>
              <a:buChar char="-"/>
              <a:defRPr/>
            </a:pPr>
            <a:r>
              <a:rPr lang="sl-SI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energetsko upravljanje</a:t>
            </a:r>
          </a:p>
          <a:p>
            <a:pPr>
              <a:buFontTx/>
              <a:buChar char="-"/>
              <a:defRPr/>
            </a:pPr>
            <a:r>
              <a:rPr lang="sl-SI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prenova centralne kotlovnice s prehodom na nov energent – biomasa: lesni sekanci </a:t>
            </a:r>
          </a:p>
          <a:p>
            <a:pPr>
              <a:buFontTx/>
              <a:buChar char="-"/>
              <a:defRPr/>
            </a:pPr>
            <a:r>
              <a:rPr lang="sl-SI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delna prenova toplotnih postaj v objektih 4, 5, 6a, 6b, KO, 11, 12, 17, J, KOT</a:t>
            </a:r>
          </a:p>
          <a:p>
            <a:pPr>
              <a:buFontTx/>
              <a:buChar char="-"/>
              <a:defRPr/>
            </a:pPr>
            <a:r>
              <a:rPr lang="sl-SI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vgradnja termostatskih ventilov in glav in hidravlično uravnoteženje ogrevalnega sistema v objektih 4, 5, 6a, 6b, KO, 11, 12, 17, J, KOT</a:t>
            </a:r>
          </a:p>
          <a:p>
            <a:pPr>
              <a:buFontTx/>
              <a:buChar char="-"/>
              <a:defRPr/>
            </a:pPr>
            <a:r>
              <a:rPr lang="sl-SI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prenova razsvetljave v objektih 4, 5, 6a, 6b, KO, 11, 12, 17, J, KOT </a:t>
            </a:r>
          </a:p>
          <a:p>
            <a:pPr>
              <a:buFontTx/>
              <a:buChar char="-"/>
              <a:defRPr/>
            </a:pPr>
            <a:r>
              <a:rPr lang="sl-SI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zamenjava parnih kuhinjskih kotlov z električnimi vročevodnimi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 smtClean="0"/>
          </a:p>
        </p:txBody>
      </p:sp>
      <p:sp>
        <p:nvSpPr>
          <p:cNvPr id="29699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 smtClean="0"/>
          </a:p>
        </p:txBody>
      </p:sp>
      <p:pic>
        <p:nvPicPr>
          <p:cNvPr id="29700" name="Content Placeholder 3" descr="Predloga za predstavitev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3"/>
            <a:ext cx="9158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276600" y="849313"/>
            <a:ext cx="5476875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l-SI" altLang="sl-SI" dirty="0">
                <a:solidFill>
                  <a:srgbClr val="C00000"/>
                </a:solidFill>
                <a:latin typeface="+mn-lt"/>
              </a:rPr>
              <a:t>DIREKTORAT ZA LOGISTIKO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73075" y="1600200"/>
            <a:ext cx="8280400" cy="51117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8097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25513" indent="-3429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sl-SI" sz="2400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UKREPI</a:t>
            </a:r>
            <a:r>
              <a:rPr lang="sl-SI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pPr>
              <a:buFontTx/>
              <a:buChar char="-"/>
              <a:defRPr/>
            </a:pPr>
            <a:r>
              <a:rPr lang="sl-SI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energetsko upravljanje</a:t>
            </a:r>
          </a:p>
          <a:p>
            <a:pPr>
              <a:buFontTx/>
              <a:buChar char="-"/>
              <a:defRPr/>
            </a:pPr>
            <a:r>
              <a:rPr lang="sl-SI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zamenjava energenta v kotlovnici in delna prenova kotlovnice</a:t>
            </a:r>
          </a:p>
          <a:p>
            <a:pPr>
              <a:buFontTx/>
              <a:buChar char="-"/>
              <a:defRPr/>
            </a:pPr>
            <a:r>
              <a:rPr lang="sl-SI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vzpostavitev ogrevanja v garažah 107 LBB</a:t>
            </a:r>
          </a:p>
          <a:p>
            <a:pPr>
              <a:buFontTx/>
              <a:buChar char="-"/>
              <a:defRPr/>
            </a:pPr>
            <a:r>
              <a:rPr lang="sl-SI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prenova toplotne postaje staro poveljstvo</a:t>
            </a:r>
          </a:p>
          <a:p>
            <a:pPr>
              <a:buFontTx/>
              <a:buChar char="-"/>
              <a:defRPr/>
            </a:pPr>
            <a:r>
              <a:rPr lang="sl-SI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prenova razsvetljave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Content Placeholder 3" descr="Predloga za predstavitev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3"/>
            <a:ext cx="9158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3276600" y="849313"/>
            <a:ext cx="5476875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l-SI" altLang="sl-SI" dirty="0">
                <a:solidFill>
                  <a:srgbClr val="C00000"/>
                </a:solidFill>
                <a:latin typeface="+mn-lt"/>
              </a:rPr>
              <a:t>DIREKTORAT ZA LOGISTIKO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73075" y="1484313"/>
            <a:ext cx="8280400" cy="521493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8097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25513" indent="-3429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sl-SI" sz="2400" b="1" u="sng" dirty="0">
                <a:latin typeface="Calibri Light" panose="020F0302020204030204" pitchFamily="34" charset="0"/>
                <a:ea typeface="STKaiti" panose="020B0503020204020204" pitchFamily="2" charset="-122"/>
                <a:cs typeface="Calibri Light" panose="020F0302020204030204" pitchFamily="34" charset="0"/>
              </a:rPr>
              <a:t>POSTOPEK IZBIRE IZVAJALCA</a:t>
            </a:r>
            <a:r>
              <a:rPr lang="sl-SI" sz="2400" dirty="0">
                <a:latin typeface="Calibri Light" panose="020F0302020204030204" pitchFamily="34" charset="0"/>
                <a:ea typeface="STKaiti" panose="020B0503020204020204" pitchFamily="2" charset="-122"/>
                <a:cs typeface="Calibri Light" panose="020F0302020204030204" pitchFamily="34" charset="0"/>
              </a:rPr>
              <a:t>:</a:t>
            </a:r>
          </a:p>
          <a:p>
            <a:pPr marL="0" indent="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sl-SI" sz="2200" dirty="0">
                <a:latin typeface="Calibri Light" panose="020F0302020204030204" pitchFamily="34" charset="0"/>
                <a:ea typeface="STKaiti" panose="02010600040101010101" pitchFamily="2" charset="-122"/>
                <a:cs typeface="Calibri Light" panose="020F0302020204030204" pitchFamily="34" charset="0"/>
              </a:rPr>
              <a:t>Konkurenčni dialog (46. člen ZJZP) poteka v treh fazah:</a:t>
            </a:r>
          </a:p>
          <a:p>
            <a:pPr algn="just">
              <a:lnSpc>
                <a:spcPct val="110000"/>
              </a:lnSpc>
              <a:buFont typeface="+mj-lt"/>
              <a:buAutoNum type="romanUcPeriod"/>
              <a:defRPr/>
            </a:pPr>
            <a:r>
              <a:rPr lang="sl-SI" sz="2200" dirty="0">
                <a:latin typeface="Calibri Light" panose="020F0302020204030204" pitchFamily="34" charset="0"/>
                <a:ea typeface="STKaiti" panose="02010600040101010101" pitchFamily="2" charset="-122"/>
                <a:cs typeface="Calibri Light" panose="020F0302020204030204" pitchFamily="34" charset="0"/>
              </a:rPr>
              <a:t>faza preverjanja usposobljenosti (končana)</a:t>
            </a:r>
          </a:p>
          <a:p>
            <a:pPr algn="just">
              <a:lnSpc>
                <a:spcPct val="110000"/>
              </a:lnSpc>
              <a:buFont typeface="+mj-lt"/>
              <a:buAutoNum type="romanUcPeriod"/>
              <a:defRPr/>
            </a:pPr>
            <a:r>
              <a:rPr lang="sl-SI" sz="2200" dirty="0">
                <a:latin typeface="Calibri Light" panose="020F0302020204030204" pitchFamily="34" charset="0"/>
                <a:ea typeface="STKaiti" panose="02010600040101010101" pitchFamily="2" charset="-122"/>
                <a:cs typeface="Calibri Light" panose="020F0302020204030204" pitchFamily="34" charset="0"/>
              </a:rPr>
              <a:t>faza dialoga (končana)</a:t>
            </a:r>
          </a:p>
          <a:p>
            <a:pPr algn="just">
              <a:lnSpc>
                <a:spcPct val="110000"/>
              </a:lnSpc>
              <a:spcAft>
                <a:spcPts val="600"/>
              </a:spcAft>
              <a:buFont typeface="+mj-lt"/>
              <a:buAutoNum type="romanUcPeriod"/>
              <a:defRPr/>
            </a:pPr>
            <a:r>
              <a:rPr lang="sl-SI" sz="2200" dirty="0">
                <a:latin typeface="Calibri Light" panose="020F0302020204030204" pitchFamily="34" charset="0"/>
                <a:ea typeface="STKaiti" panose="02010600040101010101" pitchFamily="2" charset="-122"/>
                <a:cs typeface="Calibri Light" panose="020F0302020204030204" pitchFamily="34" charset="0"/>
              </a:rPr>
              <a:t>ponudbena faza (končana)</a:t>
            </a:r>
          </a:p>
          <a:p>
            <a:pPr marL="0" indent="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sl-SI" sz="2200" dirty="0">
                <a:latin typeface="Calibri Light" panose="020F0302020204030204" pitchFamily="34" charset="0"/>
                <a:ea typeface="STKaiti" panose="02010600040101010101" pitchFamily="2" charset="-122"/>
                <a:cs typeface="Calibri Light" panose="020F0302020204030204" pitchFamily="34" charset="0"/>
              </a:rPr>
              <a:t>Merila za izbor najugodnejše končne ponudbe so:</a:t>
            </a:r>
          </a:p>
          <a:p>
            <a:pPr algn="just">
              <a:lnSpc>
                <a:spcPct val="110000"/>
              </a:lnSpc>
              <a:buFont typeface="Arial" panose="020B0604020202020204" pitchFamily="34" charset="0"/>
              <a:buChar char="-"/>
              <a:defRPr/>
            </a:pPr>
            <a:r>
              <a:rPr lang="sl-SI" sz="2200" dirty="0">
                <a:latin typeface="Calibri Light" panose="020F0302020204030204" pitchFamily="34" charset="0"/>
                <a:ea typeface="STKaiti" panose="02010600040101010101" pitchFamily="2" charset="-122"/>
                <a:cs typeface="Calibri Light" panose="020F0302020204030204" pitchFamily="34" charset="0"/>
              </a:rPr>
              <a:t>višina prihrankov</a:t>
            </a:r>
          </a:p>
          <a:p>
            <a:pPr algn="just">
              <a:lnSpc>
                <a:spcPct val="110000"/>
              </a:lnSpc>
              <a:buFont typeface="Arial" panose="020B0604020202020204" pitchFamily="34" charset="0"/>
              <a:buChar char="-"/>
              <a:defRPr/>
            </a:pPr>
            <a:r>
              <a:rPr lang="sl-SI" sz="2200" dirty="0">
                <a:latin typeface="Calibri Light" panose="020F0302020204030204" pitchFamily="34" charset="0"/>
                <a:ea typeface="STKaiti" panose="02010600040101010101" pitchFamily="2" charset="-122"/>
                <a:cs typeface="Calibri Light" panose="020F0302020204030204" pitchFamily="34" charset="0"/>
              </a:rPr>
              <a:t>obseg ponujenih ukrepov</a:t>
            </a:r>
          </a:p>
          <a:p>
            <a:pPr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-"/>
              <a:defRPr/>
            </a:pPr>
            <a:r>
              <a:rPr lang="sl-SI" sz="2200" dirty="0">
                <a:latin typeface="Calibri Light" panose="020F0302020204030204" pitchFamily="34" charset="0"/>
                <a:ea typeface="STKaiti" panose="02010600040101010101" pitchFamily="2" charset="-122"/>
                <a:cs typeface="Calibri Light" panose="020F0302020204030204" pitchFamily="34" charset="0"/>
              </a:rPr>
              <a:t>trajanje koncesijskega razmerja (najmanj 5 in največ 15 let)</a:t>
            </a:r>
          </a:p>
          <a:p>
            <a:pPr algn="just">
              <a:lnSpc>
                <a:spcPct val="110000"/>
              </a:lnSpc>
              <a:buFont typeface="Arial" panose="020B0604020202020204" pitchFamily="34" charset="0"/>
              <a:buChar char="-"/>
              <a:defRPr/>
            </a:pPr>
            <a:r>
              <a:rPr lang="sl-SI" sz="2200" dirty="0">
                <a:latin typeface="Calibri Light" panose="020F0302020204030204" pitchFamily="34" charset="0"/>
                <a:ea typeface="STKaiti" panose="02010600040101010101" pitchFamily="2" charset="-122"/>
                <a:cs typeface="Calibri Light" panose="020F0302020204030204" pitchFamily="34" charset="0"/>
              </a:rPr>
              <a:t>višina naložbe in</a:t>
            </a:r>
          </a:p>
          <a:p>
            <a:pPr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-"/>
              <a:defRPr/>
            </a:pPr>
            <a:r>
              <a:rPr lang="sl-SI" sz="2200" dirty="0">
                <a:latin typeface="Calibri Light" panose="020F0302020204030204" pitchFamily="34" charset="0"/>
                <a:ea typeface="STKaiti" panose="02010600040101010101" pitchFamily="2" charset="-122"/>
                <a:cs typeface="Calibri Light" panose="020F0302020204030204" pitchFamily="34" charset="0"/>
              </a:rPr>
              <a:t>garancija po poteku razmerja</a:t>
            </a:r>
          </a:p>
          <a:p>
            <a:pPr algn="just">
              <a:lnSpc>
                <a:spcPct val="110000"/>
              </a:lnSpc>
              <a:spcAft>
                <a:spcPts val="600"/>
              </a:spcAft>
              <a:defRPr/>
            </a:pPr>
            <a:endParaRPr lang="sl-SI" sz="2400" dirty="0">
              <a:latin typeface="Calibri Light" panose="020F0302020204030204" pitchFamily="34" charset="0"/>
              <a:ea typeface="STKaiti" panose="020B0503020204020204" pitchFamily="2" charset="-122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 descr="Predloga za predstavitev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948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3"/>
          <p:cNvSpPr txBox="1">
            <a:spLocks noChangeArrowheads="1"/>
          </p:cNvSpPr>
          <p:nvPr/>
        </p:nvSpPr>
        <p:spPr bwMode="auto">
          <a:xfrm>
            <a:off x="971550" y="2276475"/>
            <a:ext cx="7162800" cy="2952750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sl-SI" altLang="sl-SI" sz="1200" b="1">
              <a:latin typeface="Calibri Light" panose="020F0302020204030204" pitchFamily="34" charset="0"/>
            </a:endParaRPr>
          </a:p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sl-SI" altLang="sl-SI" sz="2400" b="1">
              <a:latin typeface="Calibri Light" panose="020F0302020204030204" pitchFamily="34" charset="0"/>
            </a:endParaRPr>
          </a:p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sl-SI" altLang="sl-SI" sz="1600" b="1">
              <a:latin typeface="Calibri Light" panose="020F0302020204030204" pitchFamily="34" charset="0"/>
            </a:endParaRPr>
          </a:p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sl-SI" altLang="sl-SI" sz="1600" b="1">
              <a:latin typeface="Calibri Light" panose="020F03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2400" b="1">
                <a:latin typeface="Calibri Light" panose="020F0302020204030204" pitchFamily="34" charset="0"/>
                <a:cs typeface="Arial" panose="020B0604020202020204" pitchFamily="34" charset="0"/>
              </a:rPr>
              <a:t>DRUGI INVSTICIJSKI PROJEKTI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2400" b="1">
                <a:latin typeface="Calibri Light" panose="020F0302020204030204" pitchFamily="34" charset="0"/>
                <a:cs typeface="Arial" panose="020B0604020202020204" pitchFamily="34" charset="0"/>
              </a:rPr>
              <a:t>VZDRŽEVANJE VOJAŠKE INFRASTRUKTURE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Content Placeholder 3" descr="Predloga za predstavitev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3"/>
            <a:ext cx="9158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276600" y="849313"/>
            <a:ext cx="5476875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l-SI" altLang="sl-SI" dirty="0">
                <a:solidFill>
                  <a:srgbClr val="C00000"/>
                </a:solidFill>
                <a:latin typeface="+mn-lt"/>
              </a:rPr>
              <a:t>DIREKTORAT ZA LOGISTIKO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73075" y="1484313"/>
            <a:ext cx="8280400" cy="521493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8097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25513" indent="-3429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10000"/>
              </a:lnSpc>
              <a:spcAft>
                <a:spcPts val="600"/>
              </a:spcAft>
              <a:buFontTx/>
              <a:buChar char="-"/>
              <a:defRPr/>
            </a:pPr>
            <a:r>
              <a:rPr lang="sl-SI" sz="2400" dirty="0">
                <a:latin typeface="Calibri Light" panose="020F0302020204030204" pitchFamily="34" charset="0"/>
                <a:ea typeface="STKaiti" panose="020B0503020204020204" pitchFamily="2" charset="-122"/>
                <a:cs typeface="Calibri Light" panose="020F0302020204030204" pitchFamily="34" charset="0"/>
              </a:rPr>
              <a:t>Celovita energetska sanacija z notranjo prenovo upravno-nastanitvenega objekta v vojašnici barona Andreja Čehovina v Postojni</a:t>
            </a:r>
          </a:p>
          <a:p>
            <a:pPr marL="536575" lvl="1" algn="just">
              <a:lnSpc>
                <a:spcPct val="110000"/>
              </a:lnSpc>
              <a:spcAft>
                <a:spcPts val="600"/>
              </a:spcAft>
              <a:buFontTx/>
              <a:buChar char="-"/>
              <a:defRPr/>
            </a:pPr>
            <a:r>
              <a:rPr lang="sl-SI" sz="2400" dirty="0">
                <a:latin typeface="Calibri Light" panose="020F0302020204030204" pitchFamily="34" charset="0"/>
                <a:ea typeface="STKaiti" panose="020B0503020204020204" pitchFamily="2" charset="-122"/>
                <a:cs typeface="Calibri Light" panose="020F0302020204030204" pitchFamily="34" charset="0"/>
              </a:rPr>
              <a:t> 5.200 m2, namestitev 500 v/o</a:t>
            </a:r>
          </a:p>
          <a:p>
            <a:pPr marL="536575" lvl="1" algn="just">
              <a:lnSpc>
                <a:spcPct val="110000"/>
              </a:lnSpc>
              <a:spcAft>
                <a:spcPts val="600"/>
              </a:spcAft>
              <a:buFontTx/>
              <a:buChar char="-"/>
              <a:defRPr/>
            </a:pPr>
            <a:r>
              <a:rPr lang="sl-SI" sz="2400" dirty="0">
                <a:latin typeface="Calibri Light" panose="020F0302020204030204" pitchFamily="34" charset="0"/>
                <a:ea typeface="STKaiti" panose="020B0503020204020204" pitchFamily="2" charset="-122"/>
                <a:cs typeface="Calibri Light" panose="020F0302020204030204" pitchFamily="34" charset="0"/>
              </a:rPr>
              <a:t> ocena investicije 4,9 mio € z </a:t>
            </a:r>
            <a:r>
              <a:rPr lang="sl-SI" sz="2400" dirty="0" err="1">
                <a:latin typeface="Calibri Light" panose="020F0302020204030204" pitchFamily="34" charset="0"/>
                <a:ea typeface="STKaiti" panose="020B0503020204020204" pitchFamily="2" charset="-122"/>
                <a:cs typeface="Calibri Light" panose="020F0302020204030204" pitchFamily="34" charset="0"/>
              </a:rPr>
              <a:t>ddv</a:t>
            </a:r>
            <a:r>
              <a:rPr lang="sl-SI" sz="2400" dirty="0">
                <a:latin typeface="Calibri Light" panose="020F0302020204030204" pitchFamily="34" charset="0"/>
                <a:ea typeface="STKaiti" panose="020B0503020204020204" pitchFamily="2" charset="-122"/>
                <a:cs typeface="Calibri Light" panose="020F0302020204030204" pitchFamily="34" charset="0"/>
              </a:rPr>
              <a:t> (pogodba podpisana), kohezijska sredstva 0,7 mio €.</a:t>
            </a:r>
          </a:p>
          <a:p>
            <a:pPr marL="355600" lvl="1" indent="-355600" algn="just">
              <a:lnSpc>
                <a:spcPct val="110000"/>
              </a:lnSpc>
              <a:spcAft>
                <a:spcPts val="600"/>
              </a:spcAft>
              <a:buFontTx/>
              <a:buChar char="-"/>
              <a:defRPr/>
            </a:pPr>
            <a:r>
              <a:rPr lang="sl-SI" sz="2400" dirty="0">
                <a:latin typeface="Calibri Light" panose="020F0302020204030204" pitchFamily="34" charset="0"/>
                <a:ea typeface="STKaiti" panose="020B0503020204020204" pitchFamily="2" charset="-122"/>
                <a:cs typeface="Calibri Light" panose="020F0302020204030204" pitchFamily="34" charset="0"/>
              </a:rPr>
              <a:t>Vzdrževalna dela na pehotnem strelišču Bač</a:t>
            </a:r>
          </a:p>
          <a:p>
            <a:pPr marL="523875" lvl="1" indent="12700" algn="just">
              <a:lnSpc>
                <a:spcPct val="110000"/>
              </a:lnSpc>
              <a:spcAft>
                <a:spcPts val="600"/>
              </a:spcAft>
              <a:buFontTx/>
              <a:buChar char="-"/>
              <a:tabLst>
                <a:tab pos="536575" algn="l"/>
              </a:tabLst>
              <a:defRPr/>
            </a:pPr>
            <a:r>
              <a:rPr lang="sl-SI" sz="2400" dirty="0">
                <a:latin typeface="Calibri Light" panose="020F0302020204030204" pitchFamily="34" charset="0"/>
                <a:ea typeface="STKaiti" panose="020B0503020204020204" pitchFamily="2" charset="-122"/>
                <a:cs typeface="Calibri Light" panose="020F0302020204030204" pitchFamily="34" charset="0"/>
              </a:rPr>
              <a:t> ocena investicije 4,1 mio € z </a:t>
            </a:r>
            <a:r>
              <a:rPr lang="sl-SI" sz="2400" dirty="0" err="1">
                <a:latin typeface="Calibri Light" panose="020F0302020204030204" pitchFamily="34" charset="0"/>
                <a:ea typeface="STKaiti" panose="020B0503020204020204" pitchFamily="2" charset="-122"/>
                <a:cs typeface="Calibri Light" panose="020F0302020204030204" pitchFamily="34" charset="0"/>
              </a:rPr>
              <a:t>ddv</a:t>
            </a:r>
            <a:r>
              <a:rPr lang="sl-SI" sz="2400" dirty="0">
                <a:latin typeface="Calibri Light" panose="020F0302020204030204" pitchFamily="34" charset="0"/>
                <a:ea typeface="STKaiti" panose="020B0503020204020204" pitchFamily="2" charset="-122"/>
                <a:cs typeface="Calibri Light" panose="020F0302020204030204" pitchFamily="34" charset="0"/>
              </a:rPr>
              <a:t> (pogodba podpisana).</a:t>
            </a:r>
          </a:p>
          <a:p>
            <a:pPr algn="just">
              <a:lnSpc>
                <a:spcPct val="110000"/>
              </a:lnSpc>
              <a:spcAft>
                <a:spcPts val="600"/>
              </a:spcAft>
              <a:buFontTx/>
              <a:buChar char="-"/>
              <a:defRPr/>
            </a:pPr>
            <a:r>
              <a:rPr lang="sl-SI" sz="2400" dirty="0">
                <a:latin typeface="Calibri Light" panose="020F0302020204030204" pitchFamily="34" charset="0"/>
                <a:ea typeface="STKaiti" panose="02010600040101010101" pitchFamily="2" charset="-122"/>
                <a:cs typeface="Calibri Light" panose="020F0302020204030204" pitchFamily="34" charset="0"/>
              </a:rPr>
              <a:t>Celovita energetska prenova objektov v vojašnici Jerneja Molana, Cerklje ob Krki, JZP, predvidoma 2023 (vloga za pridobitev </a:t>
            </a:r>
            <a:r>
              <a:rPr lang="sl-SI" sz="2400">
                <a:latin typeface="Calibri Light" panose="020F0302020204030204" pitchFamily="34" charset="0"/>
                <a:ea typeface="STKaiti" panose="02010600040101010101" pitchFamily="2" charset="-122"/>
                <a:cs typeface="Calibri Light" panose="020F0302020204030204" pitchFamily="34" charset="0"/>
              </a:rPr>
              <a:t>kohezijskih sredstev oddana). </a:t>
            </a:r>
            <a:endParaRPr lang="sl-SI" sz="2400" dirty="0">
              <a:latin typeface="Calibri Light" panose="020F0302020204030204" pitchFamily="34" charset="0"/>
              <a:ea typeface="STKaiti" panose="02010600040101010101" pitchFamily="2" charset="-122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  <a:spcAft>
                <a:spcPts val="600"/>
              </a:spcAft>
              <a:defRPr/>
            </a:pPr>
            <a:endParaRPr lang="sl-SI" sz="2400" dirty="0">
              <a:latin typeface="Calibri Light" panose="020F0302020204030204" pitchFamily="34" charset="0"/>
              <a:ea typeface="STKaiti" panose="020B0503020204020204" pitchFamily="2" charset="-122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Content Placeholder 3" descr="Predloga za predstavitev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0"/>
            <a:ext cx="9158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276600" y="806450"/>
            <a:ext cx="5476875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l-SI" altLang="sl-SI" dirty="0">
                <a:solidFill>
                  <a:srgbClr val="C00000"/>
                </a:solidFill>
                <a:latin typeface="+mn-lt"/>
              </a:rPr>
              <a:t>DIREKTORAT ZA LOGISTIKO</a:t>
            </a:r>
          </a:p>
        </p:txBody>
      </p:sp>
      <p:sp>
        <p:nvSpPr>
          <p:cNvPr id="5124" name="Rectangle 3"/>
          <p:cNvSpPr txBox="1">
            <a:spLocks noChangeArrowheads="1"/>
          </p:cNvSpPr>
          <p:nvPr/>
        </p:nvSpPr>
        <p:spPr bwMode="auto">
          <a:xfrm>
            <a:off x="473075" y="1557338"/>
            <a:ext cx="8280400" cy="497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8097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25513" indent="-3429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sl-SI" altLang="sl-SI" sz="2400" b="1" u="sng">
                <a:latin typeface="Calibri Light" panose="020F0302020204030204" pitchFamily="34" charset="0"/>
                <a:cs typeface="Calibri Light" panose="020F0302020204030204" pitchFamily="34" charset="0"/>
              </a:rPr>
              <a:t>1. CELOVITA ENERGETSKA SANACIJA IN NOTRANJA PRENOVA 10 OBJEKTOV</a:t>
            </a:r>
          </a:p>
          <a:p>
            <a:pPr lvl="1" eaLnBrk="1" hangingPunct="1">
              <a:spcBef>
                <a:spcPts val="1000"/>
              </a:spcBef>
              <a:buFont typeface="Arial" panose="020B0604020202020204" pitchFamily="34" charset="0"/>
              <a:buNone/>
            </a:pPr>
            <a:endParaRPr lang="sl-SI" altLang="sl-SI" sz="2400">
              <a:latin typeface="Calibri Light" panose="020F0302020204030204" pitchFamily="34" charset="0"/>
            </a:endParaRPr>
          </a:p>
        </p:txBody>
      </p:sp>
      <p:pic>
        <p:nvPicPr>
          <p:cNvPr id="5125" name="Slika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4" t="23399" r="45274" b="55600"/>
          <a:stretch>
            <a:fillRect/>
          </a:stretch>
        </p:blipFill>
        <p:spPr bwMode="auto">
          <a:xfrm>
            <a:off x="684213" y="2492375"/>
            <a:ext cx="8108950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Content Placeholder 3" descr="Predloga za predstavitev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0"/>
            <a:ext cx="9158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276600" y="806450"/>
            <a:ext cx="5476875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l-SI" altLang="sl-SI" dirty="0">
                <a:solidFill>
                  <a:srgbClr val="C00000"/>
                </a:solidFill>
                <a:latin typeface="+mn-lt"/>
              </a:rPr>
              <a:t>DIREKTORAT ZA LOGISTIKO</a:t>
            </a:r>
          </a:p>
        </p:txBody>
      </p:sp>
      <p:sp>
        <p:nvSpPr>
          <p:cNvPr id="6148" name="Rectangle 3"/>
          <p:cNvSpPr txBox="1">
            <a:spLocks noChangeArrowheads="1"/>
          </p:cNvSpPr>
          <p:nvPr/>
        </p:nvSpPr>
        <p:spPr bwMode="auto">
          <a:xfrm>
            <a:off x="468313" y="1557338"/>
            <a:ext cx="8351837" cy="497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8097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sl-SI" altLang="sl-SI" sz="2000">
                <a:latin typeface="Calibri Light" panose="020F0302020204030204" pitchFamily="34" charset="0"/>
                <a:cs typeface="Calibri Light" panose="020F0302020204030204" pitchFamily="34" charset="0"/>
              </a:rPr>
              <a:t>Operacija bo (so)finacirana v okviru: </a:t>
            </a:r>
          </a:p>
          <a:p>
            <a:pPr lvl="1" eaLnBrk="1" hangingPunct="1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sl-SI" altLang="sl-SI" sz="2000">
                <a:latin typeface="Calibri Light" panose="020F0302020204030204" pitchFamily="34" charset="0"/>
                <a:cs typeface="Calibri Light" panose="020F0302020204030204" pitchFamily="34" charset="0"/>
              </a:rPr>
              <a:t>Evropske kohezijske politike, </a:t>
            </a:r>
          </a:p>
          <a:p>
            <a:pPr lvl="1" eaLnBrk="1" hangingPunct="1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sl-SI" altLang="sl-SI" sz="2000">
                <a:latin typeface="Calibri Light" panose="020F0302020204030204" pitchFamily="34" charset="0"/>
                <a:cs typeface="Calibri Light" panose="020F0302020204030204" pitchFamily="34" charset="0"/>
              </a:rPr>
              <a:t>prednostne osi 4: »Trajnostna raba in proizvodnja energije in pametna omrežja«, </a:t>
            </a:r>
          </a:p>
          <a:p>
            <a:pPr lvl="1" eaLnBrk="1" hangingPunct="1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sl-SI" altLang="sl-SI" sz="2000">
                <a:latin typeface="Calibri Light" panose="020F0302020204030204" pitchFamily="34" charset="0"/>
                <a:cs typeface="Calibri Light" panose="020F0302020204030204" pitchFamily="34" charset="0"/>
              </a:rPr>
              <a:t>tematskega cilja 4: »Podpora prehodu na nizkoogljično gospodarstvo v vseh sektorjih«, </a:t>
            </a:r>
          </a:p>
          <a:p>
            <a:pPr lvl="1" eaLnBrk="1" hangingPunct="1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sl-SI" altLang="sl-SI" sz="2000">
                <a:latin typeface="Calibri Light" panose="020F0302020204030204" pitchFamily="34" charset="0"/>
                <a:cs typeface="Calibri Light" panose="020F0302020204030204" pitchFamily="34" charset="0"/>
              </a:rPr>
              <a:t>prednostne naložbe 4.1: »Spodbujanje energetske učinkovitosti, pametnega upravljanja z energijo in uporabe energije iz obnovljivih virov v javni infrastrukturi, vključno z javnimi stavbami, in stanovanjskem sektorju«, </a:t>
            </a:r>
          </a:p>
          <a:p>
            <a:pPr lvl="1" eaLnBrk="1" hangingPunct="1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sl-SI" altLang="sl-SI" sz="2000">
                <a:latin typeface="Calibri Light" panose="020F0302020204030204" pitchFamily="34" charset="0"/>
                <a:cs typeface="Calibri Light" panose="020F0302020204030204" pitchFamily="34" charset="0"/>
              </a:rPr>
              <a:t>specifičnega cilja 1 »Povečanje učinkovitosti rabe energije v javnem sektorju«.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Content Placeholder 3" descr="Predloga za predstavitev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276600" y="806450"/>
            <a:ext cx="5476875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l-SI" altLang="sl-SI" dirty="0">
                <a:solidFill>
                  <a:srgbClr val="C00000"/>
                </a:solidFill>
                <a:latin typeface="+mn-lt"/>
              </a:rPr>
              <a:t>DIREKTORAT ZA LOGISTIKO</a:t>
            </a:r>
          </a:p>
        </p:txBody>
      </p:sp>
      <p:pic>
        <p:nvPicPr>
          <p:cNvPr id="7172" name="Slika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" t="34955" r="83743" b="20601"/>
          <a:stretch>
            <a:fillRect/>
          </a:stretch>
        </p:blipFill>
        <p:spPr bwMode="auto">
          <a:xfrm>
            <a:off x="971550" y="1385888"/>
            <a:ext cx="3313113" cy="528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427538" y="1485900"/>
            <a:ext cx="4465637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 eaLnBrk="1" hangingPunct="1">
              <a:spcBef>
                <a:spcPts val="1000"/>
              </a:spcBef>
              <a:defRPr/>
            </a:pPr>
            <a:r>
              <a:rPr lang="sl-SI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Skupna neto tlorisna površina stavb [m</a:t>
            </a:r>
            <a:r>
              <a:rPr lang="sl-SI" sz="2400" baseline="30000" dirty="0"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sl-SI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]: </a:t>
            </a:r>
            <a:r>
              <a:rPr lang="sl-SI" sz="24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15.610</a:t>
            </a:r>
            <a:r>
              <a:rPr lang="sl-SI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sl-SI" altLang="sl-SI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lvl="1" eaLnBrk="1" hangingPunct="1">
              <a:spcBef>
                <a:spcPts val="1000"/>
              </a:spcBef>
              <a:defRPr/>
            </a:pPr>
            <a:r>
              <a:rPr lang="sl-SI" altLang="sl-SI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Kapaciteta upravno - nastanitvenih objektov: </a:t>
            </a:r>
            <a:r>
              <a:rPr lang="sl-SI" altLang="sl-SI" sz="24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800 v/o</a:t>
            </a:r>
            <a:r>
              <a:rPr lang="sl-SI" altLang="sl-SI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0" lvl="1" eaLnBrk="1" hangingPunct="1">
              <a:spcBef>
                <a:spcPts val="1000"/>
              </a:spcBef>
              <a:defRPr/>
            </a:pPr>
            <a:r>
              <a:rPr lang="sl-SI" altLang="sl-SI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Kapaciteta drugih objektov: </a:t>
            </a:r>
            <a:r>
              <a:rPr lang="sl-SI" altLang="sl-SI" sz="24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170 v/o in c/o</a:t>
            </a:r>
            <a:r>
              <a:rPr lang="sl-SI" altLang="sl-SI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  <a:p>
            <a:pPr marL="0" lvl="1" eaLnBrk="1" hangingPunct="1">
              <a:spcBef>
                <a:spcPts val="1000"/>
              </a:spcBef>
              <a:defRPr/>
            </a:pPr>
            <a:r>
              <a:rPr lang="sl-SI" altLang="sl-SI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Zmogljivost kuhinje z jedilnico: </a:t>
            </a:r>
            <a:r>
              <a:rPr lang="sl-SI" altLang="sl-SI" sz="24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1.200 obrokov</a:t>
            </a:r>
            <a:r>
              <a:rPr lang="sl-SI" altLang="sl-SI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914400" lvl="1" indent="-457200" eaLnBrk="1" hangingPunct="1">
              <a:spcBef>
                <a:spcPts val="1000"/>
              </a:spcBef>
              <a:defRPr/>
            </a:pPr>
            <a:endParaRPr lang="sl-SI" altLang="sl-SI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Content Placeholder 3" descr="Predloga za predstavitev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91582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276600" y="806450"/>
            <a:ext cx="5476875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l-SI" altLang="sl-SI" dirty="0">
                <a:solidFill>
                  <a:srgbClr val="C00000"/>
                </a:solidFill>
                <a:latin typeface="+mn-lt"/>
              </a:rPr>
              <a:t>DIREKTORAT ZA LOGISTIKO</a:t>
            </a:r>
          </a:p>
        </p:txBody>
      </p:sp>
      <p:sp>
        <p:nvSpPr>
          <p:cNvPr id="6148" name="Rectangle 3"/>
          <p:cNvSpPr txBox="1">
            <a:spLocks noChangeArrowheads="1"/>
          </p:cNvSpPr>
          <p:nvPr/>
        </p:nvSpPr>
        <p:spPr bwMode="auto">
          <a:xfrm>
            <a:off x="4932363" y="1341438"/>
            <a:ext cx="4103687" cy="517683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4445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44500" indent="-2667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55600" lvl="1" indent="-355600">
              <a:spcBef>
                <a:spcPts val="1000"/>
              </a:spcBef>
              <a:buFontTx/>
              <a:buChar char="-"/>
              <a:defRPr/>
            </a:pPr>
            <a:r>
              <a:rPr lang="sl-SI" altLang="sl-SI" sz="24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priprava tople sanitarne vode,</a:t>
            </a:r>
          </a:p>
          <a:p>
            <a:pPr marL="355600" lvl="1" indent="-355600">
              <a:spcBef>
                <a:spcPts val="1000"/>
              </a:spcBef>
              <a:buFontTx/>
              <a:buChar char="-"/>
              <a:defRPr/>
            </a:pPr>
            <a:r>
              <a:rPr lang="sl-SI" altLang="sl-SI" sz="24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reverzibilna toplotna črpalka zrak/voda,</a:t>
            </a:r>
          </a:p>
          <a:p>
            <a:pPr marL="355600" lvl="1" indent="-355600">
              <a:spcBef>
                <a:spcPts val="1000"/>
              </a:spcBef>
              <a:buFontTx/>
              <a:buChar char="-"/>
              <a:defRPr/>
            </a:pPr>
            <a:r>
              <a:rPr lang="sl-SI" altLang="sl-SI" sz="24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elektro inštalacije, </a:t>
            </a:r>
          </a:p>
          <a:p>
            <a:pPr marL="355600" lvl="1" indent="-355600">
              <a:spcBef>
                <a:spcPts val="1000"/>
              </a:spcBef>
              <a:buFontTx/>
              <a:buChar char="-"/>
              <a:defRPr/>
            </a:pPr>
            <a:r>
              <a:rPr lang="sl-SI" altLang="sl-SI" sz="24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prenova razsvetljave,</a:t>
            </a:r>
          </a:p>
          <a:p>
            <a:pPr marL="355600" lvl="1" indent="-355600">
              <a:spcBef>
                <a:spcPts val="1000"/>
              </a:spcBef>
              <a:buFontTx/>
              <a:buChar char="-"/>
              <a:defRPr/>
            </a:pPr>
            <a:r>
              <a:rPr lang="sl-SI" altLang="sl-SI" sz="24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centralni nadzorni sistem.</a:t>
            </a:r>
          </a:p>
          <a:p>
            <a:pPr marL="355600" lvl="1" indent="-355600">
              <a:spcBef>
                <a:spcPts val="1000"/>
              </a:spcBef>
              <a:buFontTx/>
              <a:buChar char="-"/>
              <a:defRPr/>
            </a:pPr>
            <a:endParaRPr lang="sl-SI" altLang="sl-SI" sz="240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lvl="1" indent="0"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endParaRPr lang="sl-SI" altLang="sl-SI" sz="2400" dirty="0">
              <a:latin typeface="Calibri Light" panose="020F030202020403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23875" y="1341438"/>
            <a:ext cx="4392613" cy="517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5600" lvl="1" indent="-355600" eaLnBrk="1" hangingPunct="1">
              <a:spcBef>
                <a:spcPts val="1000"/>
              </a:spcBef>
              <a:defRPr/>
            </a:pPr>
            <a:r>
              <a:rPr lang="sl-SI" altLang="sl-SI" sz="2400" b="1" u="sng" dirty="0">
                <a:latin typeface="Calibri Light" pitchFamily="34" charset="0"/>
              </a:rPr>
              <a:t>GRADBENI in TEHNOLOŠKI UKREPI</a:t>
            </a:r>
            <a:r>
              <a:rPr lang="sl-SI" altLang="sl-SI" sz="2400" dirty="0">
                <a:latin typeface="Calibri Light" pitchFamily="34" charset="0"/>
              </a:rPr>
              <a:t>:</a:t>
            </a:r>
          </a:p>
          <a:p>
            <a:pPr marL="355600" lvl="1" indent="-355600" eaLnBrk="1" hangingPunct="1">
              <a:spcBef>
                <a:spcPts val="1000"/>
              </a:spcBef>
              <a:buFontTx/>
              <a:buChar char="-"/>
              <a:defRPr/>
            </a:pPr>
            <a:r>
              <a:rPr lang="sl-SI" altLang="sl-SI" sz="2400" dirty="0">
                <a:latin typeface="Calibri Light" pitchFamily="34" charset="0"/>
              </a:rPr>
              <a:t>sanacija fasade, </a:t>
            </a:r>
          </a:p>
          <a:p>
            <a:pPr marL="355600" lvl="1" indent="-355600" eaLnBrk="1" hangingPunct="1">
              <a:spcBef>
                <a:spcPts val="1000"/>
              </a:spcBef>
              <a:buFontTx/>
              <a:buChar char="-"/>
              <a:defRPr/>
            </a:pPr>
            <a:r>
              <a:rPr lang="sl-SI" altLang="sl-SI" sz="2400" dirty="0">
                <a:latin typeface="Calibri Light" pitchFamily="34" charset="0"/>
              </a:rPr>
              <a:t>toplotna izolacija strehe in menjava kritine</a:t>
            </a:r>
          </a:p>
          <a:p>
            <a:pPr marL="355600" lvl="1" indent="-355600" eaLnBrk="1" hangingPunct="1">
              <a:spcBef>
                <a:spcPts val="1000"/>
              </a:spcBef>
              <a:buFontTx/>
              <a:buChar char="-"/>
              <a:defRPr/>
            </a:pPr>
            <a:r>
              <a:rPr lang="sl-SI" altLang="sl-SI" sz="2400" dirty="0">
                <a:latin typeface="Calibri Light" pitchFamily="34" charset="0"/>
              </a:rPr>
              <a:t>menjava stavbnega pohištva</a:t>
            </a:r>
          </a:p>
          <a:p>
            <a:pPr marL="355600" lvl="1" indent="-355600" eaLnBrk="1" hangingPunct="1">
              <a:spcBef>
                <a:spcPts val="1000"/>
              </a:spcBef>
              <a:buFontTx/>
              <a:buChar char="-"/>
              <a:defRPr/>
            </a:pPr>
            <a:r>
              <a:rPr lang="sl-SI" altLang="sl-SI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strojne inštalacije, </a:t>
            </a:r>
          </a:p>
          <a:p>
            <a:pPr marL="355600" lvl="1" indent="-355600" eaLnBrk="1" hangingPunct="1">
              <a:spcBef>
                <a:spcPts val="1000"/>
              </a:spcBef>
              <a:buFontTx/>
              <a:buChar char="-"/>
              <a:defRPr/>
            </a:pPr>
            <a:r>
              <a:rPr lang="sl-SI" altLang="sl-SI" sz="24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mehansko prezračevanje z rekuperacijo, </a:t>
            </a:r>
          </a:p>
          <a:p>
            <a:pPr marL="355600" lvl="1" indent="-355600" eaLnBrk="1" hangingPunct="1">
              <a:spcBef>
                <a:spcPts val="1000"/>
              </a:spcBef>
              <a:buFontTx/>
              <a:buChar char="-"/>
              <a:defRPr/>
            </a:pPr>
            <a:r>
              <a:rPr lang="sl-SI" altLang="sl-SI" sz="24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</a:t>
            </a:r>
            <a:r>
              <a:rPr lang="it-IT" altLang="sl-SI" sz="24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renova </a:t>
            </a:r>
            <a:r>
              <a:rPr lang="it-IT" altLang="sl-SI" sz="2400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toplotne</a:t>
            </a:r>
            <a:r>
              <a:rPr lang="it-IT" altLang="sl-SI" sz="24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it-IT" altLang="sl-SI" sz="2400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postaje</a:t>
            </a:r>
            <a:r>
              <a:rPr lang="it-IT" altLang="sl-SI" sz="24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in sistema </a:t>
            </a:r>
            <a:r>
              <a:rPr lang="it-IT" altLang="sl-SI" sz="2400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ogrevanja</a:t>
            </a:r>
            <a:r>
              <a:rPr lang="sl-SI" altLang="sl-SI" sz="24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</a:t>
            </a:r>
            <a:r>
              <a:rPr lang="it-IT" altLang="sl-SI" sz="24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sl-SI" altLang="sl-SI" sz="2400" dirty="0">
              <a:latin typeface="Calibri Light" pitchFamily="34" charset="0"/>
            </a:endParaRPr>
          </a:p>
          <a:p>
            <a:pPr marL="914400" lvl="1" indent="-457200" eaLnBrk="1" hangingPunct="1">
              <a:spcBef>
                <a:spcPts val="1000"/>
              </a:spcBef>
              <a:defRPr/>
            </a:pPr>
            <a:endParaRPr lang="sl-SI" altLang="sl-SI" sz="2400" dirty="0">
              <a:latin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Content Placeholder 3" descr="Predloga za predstavitev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276600" y="806450"/>
            <a:ext cx="5476875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l-SI" altLang="sl-SI" dirty="0">
                <a:solidFill>
                  <a:srgbClr val="C00000"/>
                </a:solidFill>
                <a:latin typeface="+mn-lt"/>
              </a:rPr>
              <a:t>DIREKTORAT ZA LOGISTIKO</a:t>
            </a:r>
          </a:p>
        </p:txBody>
      </p:sp>
      <p:sp>
        <p:nvSpPr>
          <p:cNvPr id="10244" name="Rectangle 3"/>
          <p:cNvSpPr txBox="1">
            <a:spLocks noChangeArrowheads="1"/>
          </p:cNvSpPr>
          <p:nvPr/>
        </p:nvSpPr>
        <p:spPr bwMode="auto">
          <a:xfrm>
            <a:off x="4932363" y="1341438"/>
            <a:ext cx="4103687" cy="517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45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sl-SI" altLang="sl-SI" sz="2400" b="1" u="sng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PRIHRANKI</a:t>
            </a:r>
            <a:r>
              <a:rPr lang="sl-SI" altLang="sl-SI" sz="2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pPr marL="0" lvl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l-PL" altLang="sl-SI" sz="2400">
                <a:latin typeface="Calibri Light" panose="020F0302020204030204" pitchFamily="34" charset="0"/>
                <a:cs typeface="Calibri Light" panose="020F0302020204030204" pitchFamily="34" charset="0"/>
              </a:rPr>
              <a:t>Skupna poraba končne energije po prenovi [kWh/leto]: </a:t>
            </a:r>
            <a:r>
              <a:rPr lang="sl-SI" altLang="sl-SI" sz="2400" u="sng">
                <a:latin typeface="Calibri Light" panose="020F0302020204030204" pitchFamily="34" charset="0"/>
                <a:cs typeface="Calibri Light" panose="020F0302020204030204" pitchFamily="34" charset="0"/>
              </a:rPr>
              <a:t>2.940.952</a:t>
            </a:r>
            <a:r>
              <a:rPr lang="sl-SI" altLang="sl-SI" sz="240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  <a:p>
            <a:pPr marL="0" lvl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sl-SI" altLang="sl-SI" sz="2400">
                <a:latin typeface="Calibri Light" panose="020F0302020204030204" pitchFamily="34" charset="0"/>
                <a:cs typeface="Calibri Light" panose="020F0302020204030204" pitchFamily="34" charset="0"/>
              </a:rPr>
              <a:t>Zmanjšanje porabe primarne energije za polovico na letnem nivoju.</a:t>
            </a:r>
          </a:p>
          <a:p>
            <a:pPr marL="0" lvl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sl-SI" altLang="sl-SI" sz="2400">
                <a:latin typeface="Calibri Light" panose="020F0302020204030204" pitchFamily="34" charset="0"/>
                <a:cs typeface="Calibri Light" panose="020F0302020204030204" pitchFamily="34" charset="0"/>
              </a:rPr>
              <a:t>Zmanjšanje emisij toplogrednih plinov [kg ekvivalenta CO2/leto]: </a:t>
            </a:r>
            <a:r>
              <a:rPr lang="sl-SI" altLang="sl-SI" sz="2400" u="sng">
                <a:latin typeface="Calibri Light" panose="020F0302020204030204" pitchFamily="34" charset="0"/>
                <a:cs typeface="Calibri Light" panose="020F0302020204030204" pitchFamily="34" charset="0"/>
              </a:rPr>
              <a:t>648.000 kg</a:t>
            </a:r>
            <a:r>
              <a:rPr lang="sl-SI" altLang="sl-SI" sz="240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0" lvl="1">
              <a:spcBef>
                <a:spcPts val="1000"/>
              </a:spcBef>
              <a:buFont typeface="Arial" panose="020B0604020202020204" pitchFamily="34" charset="0"/>
              <a:buNone/>
            </a:pPr>
            <a:endParaRPr lang="sl-SI" altLang="sl-SI" sz="240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lvl="1">
              <a:spcBef>
                <a:spcPts val="1000"/>
              </a:spcBef>
              <a:buFont typeface="Arial" panose="020B0604020202020204" pitchFamily="34" charset="0"/>
              <a:buNone/>
            </a:pPr>
            <a:endParaRPr lang="sl-SI" altLang="sl-SI" sz="24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245" name="Rectangle 3"/>
          <p:cNvSpPr txBox="1">
            <a:spLocks noChangeArrowheads="1"/>
          </p:cNvSpPr>
          <p:nvPr/>
        </p:nvSpPr>
        <p:spPr bwMode="auto">
          <a:xfrm>
            <a:off x="539750" y="1341438"/>
            <a:ext cx="4392613" cy="517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 eaLnBrk="1" hangingPunct="1">
              <a:spcBef>
                <a:spcPts val="1000"/>
              </a:spcBef>
              <a:buFontTx/>
              <a:buNone/>
            </a:pPr>
            <a:r>
              <a:rPr lang="sl-SI" altLang="sl-SI" sz="2400" b="1" u="sng">
                <a:latin typeface="Calibri Light" panose="020F0302020204030204" pitchFamily="34" charset="0"/>
                <a:cs typeface="Calibri Light" panose="020F0302020204030204" pitchFamily="34" charset="0"/>
              </a:rPr>
              <a:t>OCENA INVESTICIJE</a:t>
            </a:r>
            <a:r>
              <a:rPr lang="sl-SI" altLang="sl-SI" sz="240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pPr marL="0" lvl="1" eaLnBrk="1" hangingPunct="1">
              <a:spcBef>
                <a:spcPts val="1000"/>
              </a:spcBef>
              <a:buFontTx/>
              <a:buNone/>
            </a:pPr>
            <a:r>
              <a:rPr lang="sl-SI" altLang="sl-SI" sz="2400">
                <a:latin typeface="Calibri Light" panose="020F0302020204030204" pitchFamily="34" charset="0"/>
                <a:cs typeface="Calibri Light" panose="020F0302020204030204" pitchFamily="34" charset="0"/>
              </a:rPr>
              <a:t>Vrednost operacije: </a:t>
            </a:r>
            <a:r>
              <a:rPr lang="sl-SI" altLang="sl-SI" sz="2400" u="sng">
                <a:latin typeface="Calibri Light" panose="020F0302020204030204" pitchFamily="34" charset="0"/>
                <a:cs typeface="Calibri Light" panose="020F0302020204030204" pitchFamily="34" charset="0"/>
              </a:rPr>
              <a:t>28,4 mio €</a:t>
            </a:r>
            <a:r>
              <a:rPr lang="sl-SI" altLang="sl-SI" sz="240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0" lvl="1" eaLnBrk="1" hangingPunct="1">
              <a:spcBef>
                <a:spcPts val="1000"/>
              </a:spcBef>
              <a:buFontTx/>
              <a:buNone/>
            </a:pPr>
            <a:r>
              <a:rPr lang="sl-SI" altLang="sl-SI" sz="2400">
                <a:latin typeface="Calibri Light" panose="020F0302020204030204" pitchFamily="34" charset="0"/>
                <a:cs typeface="Calibri Light" panose="020F0302020204030204" pitchFamily="34" charset="0"/>
              </a:rPr>
              <a:t>Znesek upravičenih stroškov operacije: </a:t>
            </a:r>
            <a:r>
              <a:rPr lang="sl-SI" altLang="sl-SI" sz="2400" u="sng">
                <a:latin typeface="Calibri Light" panose="020F0302020204030204" pitchFamily="34" charset="0"/>
                <a:cs typeface="Calibri Light" panose="020F0302020204030204" pitchFamily="34" charset="0"/>
              </a:rPr>
              <a:t>11,9 mio €</a:t>
            </a:r>
            <a:r>
              <a:rPr lang="sl-SI" altLang="sl-SI" sz="240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  <a:p>
            <a:pPr marL="0" lvl="1" eaLnBrk="1" hangingPunct="1">
              <a:spcBef>
                <a:spcPts val="1000"/>
              </a:spcBef>
              <a:buFontTx/>
              <a:buNone/>
            </a:pPr>
            <a:r>
              <a:rPr lang="sl-SI" altLang="sl-SI" sz="2400">
                <a:latin typeface="Calibri Light" panose="020F0302020204030204" pitchFamily="34" charset="0"/>
                <a:cs typeface="Calibri Light" panose="020F0302020204030204" pitchFamily="34" charset="0"/>
              </a:rPr>
              <a:t>Znesek sofinanciranja operacije po izbrani varianti: </a:t>
            </a:r>
            <a:r>
              <a:rPr lang="sl-SI" altLang="sl-SI" sz="2400" u="sng">
                <a:latin typeface="Calibri Light" panose="020F0302020204030204" pitchFamily="34" charset="0"/>
                <a:cs typeface="Calibri Light" panose="020F0302020204030204" pitchFamily="34" charset="0"/>
              </a:rPr>
              <a:t>5,8 mio €</a:t>
            </a:r>
            <a:r>
              <a:rPr lang="sl-SI" altLang="sl-SI" sz="240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0" lvl="1" eaLnBrk="1" hangingPunct="1">
              <a:spcBef>
                <a:spcPts val="1000"/>
              </a:spcBef>
              <a:buFontTx/>
              <a:buNone/>
            </a:pPr>
            <a:r>
              <a:rPr lang="sl-SI" altLang="sl-SI" sz="2400">
                <a:latin typeface="Calibri Light" panose="020F0302020204030204" pitchFamily="34" charset="0"/>
                <a:cs typeface="Calibri Light" panose="020F0302020204030204" pitchFamily="34" charset="0"/>
              </a:rPr>
              <a:t>Delež sofinanciranja operacije po izbrani varianti glede na znesek upravičenih stroškov v tekočih cenah: </a:t>
            </a:r>
            <a:r>
              <a:rPr lang="sl-SI" altLang="sl-SI" sz="2400" u="sng">
                <a:latin typeface="Calibri Light" panose="020F0302020204030204" pitchFamily="34" charset="0"/>
                <a:cs typeface="Calibri Light" panose="020F0302020204030204" pitchFamily="34" charset="0"/>
              </a:rPr>
              <a:t>49%</a:t>
            </a:r>
            <a:r>
              <a:rPr lang="sl-SI" altLang="sl-SI" sz="240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Content Placeholder 3" descr="Predloga za predstavitev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276600" y="806450"/>
            <a:ext cx="5476875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l-SI" altLang="sl-SI" dirty="0">
                <a:solidFill>
                  <a:srgbClr val="C00000"/>
                </a:solidFill>
                <a:latin typeface="+mn-lt"/>
              </a:rPr>
              <a:t>DIREKTORAT ZA LOGISTIKO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82600" y="1557338"/>
            <a:ext cx="8675688" cy="497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2562" lvl="1" eaLnBrk="1" hangingPunct="1">
              <a:spcBef>
                <a:spcPts val="1000"/>
              </a:spcBef>
              <a:defRPr/>
            </a:pPr>
            <a:r>
              <a:rPr lang="sl-SI" sz="2400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TERMINSKI NAČRT IZVEDBE OPERACIJE</a:t>
            </a:r>
            <a:r>
              <a:rPr lang="sl-SI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pPr marL="525462" lvl="1" indent="-342900" eaLnBrk="1" hangingPunct="1">
              <a:spcBef>
                <a:spcPts val="1000"/>
              </a:spcBef>
              <a:buFontTx/>
              <a:buChar char="-"/>
              <a:defRPr/>
            </a:pPr>
            <a:r>
              <a:rPr lang="sl-SI" altLang="sl-SI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vloga za pridobitev kohezijskih sredstev: oddana november 2021</a:t>
            </a:r>
          </a:p>
          <a:p>
            <a:pPr marL="525462" lvl="1" indent="-342900" eaLnBrk="1" hangingPunct="1">
              <a:spcBef>
                <a:spcPts val="1000"/>
              </a:spcBef>
              <a:buFontTx/>
              <a:buChar char="-"/>
              <a:defRPr/>
            </a:pPr>
            <a:r>
              <a:rPr lang="sl-SI" altLang="sl-SI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objava javnih naročil: februar 2022, rok za oddajo ponudb 29.3.2022</a:t>
            </a:r>
          </a:p>
          <a:p>
            <a:pPr marL="525462" lvl="1" indent="-342900" eaLnBrk="1" hangingPunct="1">
              <a:spcBef>
                <a:spcPts val="1000"/>
              </a:spcBef>
              <a:buFontTx/>
              <a:buChar char="-"/>
              <a:defRPr/>
            </a:pPr>
            <a:r>
              <a:rPr lang="sl-SI" altLang="sl-SI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oddaja javnih naročil in sklenitev pogodb: predvidoma april 2022 </a:t>
            </a:r>
          </a:p>
          <a:p>
            <a:pPr marL="525462" lvl="1" indent="-342900" eaLnBrk="1" hangingPunct="1">
              <a:spcBef>
                <a:spcPts val="1000"/>
              </a:spcBef>
              <a:buFontTx/>
              <a:buChar char="-"/>
              <a:defRPr/>
            </a:pPr>
            <a:r>
              <a:rPr lang="sl-SI" altLang="sl-SI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izvedba GOI del: predvidoma od maja 2022 do oktobra 2023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Content Placeholder 3" descr="Predloga za predstavitev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3276600" y="806450"/>
            <a:ext cx="5476875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l-SI" altLang="sl-SI" dirty="0">
                <a:solidFill>
                  <a:srgbClr val="C00000"/>
                </a:solidFill>
                <a:latin typeface="+mn-lt"/>
              </a:rPr>
              <a:t>DIREKTORAT ZA LOGISTIKO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73075" y="1557338"/>
            <a:ext cx="8280400" cy="51117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47675" indent="-265113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25513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82562" lvl="1" indent="0" eaLnBrk="1" hangingPunct="1"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r>
              <a:rPr lang="sl-SI" altLang="sl-SI" sz="2400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2. IZGRADNJA TREH OBJEKTOV ZA GARAŽIRANJE VOJAŠKIH VOZIL</a:t>
            </a:r>
          </a:p>
          <a:p>
            <a:pPr lvl="1" eaLnBrk="1" hangingPunct="1">
              <a:spcBef>
                <a:spcPts val="1000"/>
              </a:spcBef>
              <a:buFontTx/>
              <a:buChar char="-"/>
              <a:defRPr/>
            </a:pPr>
            <a:r>
              <a:rPr lang="sl-SI" altLang="sl-SI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dimenzije objekta: 170 x 24 m</a:t>
            </a:r>
          </a:p>
          <a:p>
            <a:pPr lvl="1" eaLnBrk="1" hangingPunct="1">
              <a:spcBef>
                <a:spcPts val="1000"/>
              </a:spcBef>
              <a:buFontTx/>
              <a:buChar char="-"/>
              <a:defRPr/>
            </a:pPr>
            <a:r>
              <a:rPr lang="sl-SI" altLang="sl-SI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dimenzije modula: 24 x 10 m</a:t>
            </a:r>
          </a:p>
          <a:p>
            <a:pPr lvl="1" eaLnBrk="1" hangingPunct="1">
              <a:spcBef>
                <a:spcPts val="1000"/>
              </a:spcBef>
              <a:buFontTx/>
              <a:buChar char="-"/>
              <a:defRPr/>
            </a:pPr>
            <a:r>
              <a:rPr lang="sl-SI" altLang="sl-SI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število modulov v enem objektu: </a:t>
            </a:r>
            <a:r>
              <a:rPr lang="sl-SI" altLang="sl-SI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14</a:t>
            </a:r>
            <a:endParaRPr lang="sl-SI" altLang="sl-SI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 eaLnBrk="1" hangingPunct="1">
              <a:spcBef>
                <a:spcPts val="1000"/>
              </a:spcBef>
              <a:buFontTx/>
              <a:buChar char="-"/>
              <a:defRPr/>
            </a:pPr>
            <a:r>
              <a:rPr lang="sl-SI" altLang="sl-SI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posebnosti</a:t>
            </a:r>
            <a:r>
              <a:rPr lang="sl-SI" altLang="sl-SI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pPr lvl="2" eaLnBrk="1" hangingPunct="1">
              <a:spcBef>
                <a:spcPts val="1000"/>
              </a:spcBef>
              <a:buFontTx/>
              <a:buChar char="-"/>
              <a:defRPr/>
            </a:pPr>
            <a:r>
              <a:rPr lang="sl-SI" altLang="sl-SI" dirty="0">
                <a:latin typeface="Calibri Light" panose="020F0302020204030204" pitchFamily="34" charset="0"/>
                <a:cs typeface="Calibri Light" panose="020F0302020204030204" pitchFamily="34" charset="0"/>
              </a:rPr>
              <a:t>sistem za </a:t>
            </a:r>
            <a:r>
              <a:rPr lang="sl-SI" altLang="sl-SI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razvlaževanje</a:t>
            </a:r>
            <a:r>
              <a:rPr lang="sl-SI" altLang="sl-SI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lvl="2" eaLnBrk="1" hangingPunct="1">
              <a:spcBef>
                <a:spcPts val="1000"/>
              </a:spcBef>
              <a:buFontTx/>
              <a:buChar char="-"/>
              <a:defRPr/>
            </a:pPr>
            <a:r>
              <a:rPr lang="sl-SI" altLang="sl-SI" dirty="0">
                <a:latin typeface="Calibri Light" panose="020F0302020204030204" pitchFamily="34" charset="0"/>
                <a:cs typeface="Calibri Light" panose="020F0302020204030204" pitchFamily="34" charset="0"/>
              </a:rPr>
              <a:t>sistem za polnjenje baterij</a:t>
            </a:r>
          </a:p>
          <a:p>
            <a:pPr marL="182562" lvl="1" indent="0" eaLnBrk="1" hangingPunct="1"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endParaRPr lang="sl-SI" altLang="sl-SI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1748</TotalTime>
  <Words>1299</Words>
  <Application>Microsoft Office PowerPoint</Application>
  <PresentationFormat>Diaprojekcija na zaslonu (4:3)</PresentationFormat>
  <Paragraphs>185</Paragraphs>
  <Slides>27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STKaiti</vt:lpstr>
      <vt:lpstr>Tahoma</vt:lpstr>
      <vt:lpstr>Office Theme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MORS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Bojan Klančnik</dc:creator>
  <cp:lastModifiedBy>Windows User</cp:lastModifiedBy>
  <cp:revision>197</cp:revision>
  <dcterms:created xsi:type="dcterms:W3CDTF">2011-07-21T11:54:53Z</dcterms:created>
  <dcterms:modified xsi:type="dcterms:W3CDTF">2022-03-08T13:12:59Z</dcterms:modified>
</cp:coreProperties>
</file>