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67" r:id="rId2"/>
    <p:sldId id="609" r:id="rId3"/>
    <p:sldId id="612" r:id="rId4"/>
    <p:sldId id="614" r:id="rId5"/>
    <p:sldId id="680" r:id="rId6"/>
    <p:sldId id="635" r:id="rId7"/>
    <p:sldId id="617" r:id="rId8"/>
    <p:sldId id="713" r:id="rId9"/>
    <p:sldId id="714" r:id="rId10"/>
    <p:sldId id="695" r:id="rId11"/>
    <p:sldId id="715" r:id="rId12"/>
    <p:sldId id="651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FF"/>
    <a:srgbClr val="666633"/>
    <a:srgbClr val="DDDDDD"/>
    <a:srgbClr val="0033CC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67676" autoAdjust="0"/>
  </p:normalViewPr>
  <p:slideViewPr>
    <p:cSldViewPr>
      <p:cViewPr varScale="1">
        <p:scale>
          <a:sx n="60" d="100"/>
          <a:sy n="60" d="100"/>
        </p:scale>
        <p:origin x="220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7" d="100"/>
          <a:sy n="107" d="100"/>
        </p:scale>
        <p:origin x="2275" y="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7" cy="4969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08" y="0"/>
            <a:ext cx="2945767" cy="4969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2"/>
            <a:ext cx="2945767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08" y="9429672"/>
            <a:ext cx="2945767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C84F5A-2341-4736-83A5-734D7F5767C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80039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7" cy="4969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08" y="0"/>
            <a:ext cx="2945767" cy="4969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30"/>
            <a:ext cx="4985395" cy="44663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2"/>
            <a:ext cx="2945767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08" y="9429672"/>
            <a:ext cx="2945767" cy="496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781591-0895-4267-AC90-78892DC94C4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9226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altLang="sl-SI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785" indent="-2883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3516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4922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6328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D396E0-2A73-4447-868B-1B32533FB76D}" type="slidenum">
              <a:rPr lang="en-GB" altLang="sl-SI"/>
              <a:pPr>
                <a:spcBef>
                  <a:spcPct val="0"/>
                </a:spcBef>
              </a:pPr>
              <a:t>1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6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1914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320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4726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133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53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94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035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173FEB-BBBC-4ABA-A2FD-4578291ABA5F}" type="slidenum">
              <a:rPr lang="en-GB" altLang="sl-SI"/>
              <a:pPr>
                <a:spcBef>
                  <a:spcPct val="0"/>
                </a:spcBef>
              </a:pPr>
              <a:t>10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56830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1914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320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4726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133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53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94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035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173FEB-BBBC-4ABA-A2FD-4578291ABA5F}" type="slidenum">
              <a:rPr lang="en-GB" altLang="sl-SI"/>
              <a:pPr>
                <a:spcBef>
                  <a:spcPct val="0"/>
                </a:spcBef>
              </a:pPr>
              <a:t>11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43623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B609F9-CCAE-4592-ADD6-70B9A0B68527}" type="slidenum">
              <a:rPr lang="en-GB" altLang="sl-SI"/>
              <a:pPr>
                <a:spcBef>
                  <a:spcPct val="0"/>
                </a:spcBef>
              </a:pPr>
              <a:t>12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4544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sl-SI" altLang="sl-SI" baseline="0" dirty="0" smtClean="0"/>
          </a:p>
          <a:p>
            <a:pPr>
              <a:defRPr/>
            </a:pPr>
            <a:endParaRPr lang="sl-SI" altLang="sl-SI" baseline="0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42D59A-5807-4488-B4C9-4B596E3A1F9D}" type="slidenum">
              <a:rPr lang="en-GB" altLang="sl-SI"/>
              <a:pPr>
                <a:spcBef>
                  <a:spcPct val="0"/>
                </a:spcBef>
              </a:pPr>
              <a:t>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7786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sl-SI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1" algn="just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bs-Latn-BA" altLang="sl-SI" sz="1200" dirty="0" smtClean="0">
              <a:latin typeface="+mn-lt"/>
              <a:cs typeface="Tahoma" panose="020B0604030504040204" pitchFamily="34" charset="0"/>
            </a:endParaRPr>
          </a:p>
          <a:p>
            <a:endParaRPr lang="sl-SI" altLang="sl-SI" sz="1200" dirty="0" smtClean="0">
              <a:latin typeface="+mn-lt"/>
            </a:endParaRPr>
          </a:p>
          <a:p>
            <a:endParaRPr lang="sl-SI" altLang="sl-SI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2C01DF-F658-4E10-9BF6-D73A45A06407}" type="slidenum">
              <a:rPr lang="en-GB" altLang="sl-SI"/>
              <a:pPr>
                <a:spcBef>
                  <a:spcPct val="0"/>
                </a:spcBef>
              </a:pPr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6274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26BEC6-8810-4A9B-AFEE-2B7CC4460081}" type="slidenum">
              <a:rPr lang="en-GB" altLang="sl-SI"/>
              <a:pPr>
                <a:spcBef>
                  <a:spcPct val="0"/>
                </a:spcBef>
              </a:pPr>
              <a:t>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004398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FCBBBE-0A9A-49D6-8C54-58FEEB8DB5BC}" type="slidenum">
              <a:rPr lang="en-GB" altLang="sl-SI"/>
              <a:pPr>
                <a:spcBef>
                  <a:spcPct val="0"/>
                </a:spcBef>
              </a:pPr>
              <a:t>5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89963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067EA5-54C2-4DE7-8B79-723DC747024E}" type="slidenum">
              <a:rPr lang="en-GB" altLang="sl-SI"/>
              <a:pPr>
                <a:spcBef>
                  <a:spcPct val="0"/>
                </a:spcBef>
              </a:pPr>
              <a:t>6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13593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l-SI" sz="1200" dirty="0" smtClean="0">
              <a:latin typeface="+mn-lt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D9DC88-0C1B-4B5D-B7E8-3E6D3B1A61EA}" type="slidenum">
              <a:rPr lang="en-GB" altLang="sl-SI"/>
              <a:pPr>
                <a:spcBef>
                  <a:spcPct val="0"/>
                </a:spcBef>
              </a:pPr>
              <a:t>7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08894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altLang="sl-SI" sz="1200" dirty="0" smtClean="0">
              <a:solidFill>
                <a:srgbClr val="2F2B20"/>
              </a:solidFill>
              <a:latin typeface="+mn-lt"/>
              <a:cs typeface="Tahoma" panose="020B0604030504040204" pitchFamily="34" charset="0"/>
            </a:endParaRPr>
          </a:p>
          <a:p>
            <a:pPr marL="180975" marR="0" lvl="1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9CBEBD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bs-Latn-BA" altLang="sl-SI" sz="1200" dirty="0" smtClean="0">
              <a:solidFill>
                <a:srgbClr val="2F2B20"/>
              </a:solidFill>
              <a:latin typeface="+mn-lt"/>
              <a:cs typeface="Tahoma" panose="020B0604030504040204" pitchFamily="34" charset="0"/>
            </a:endParaRPr>
          </a:p>
          <a:p>
            <a:pPr>
              <a:defRPr/>
            </a:pPr>
            <a:endParaRPr lang="sl-SI" sz="1200" dirty="0" smtClean="0">
              <a:latin typeface="+mn-lt"/>
            </a:endParaRPr>
          </a:p>
          <a:p>
            <a:pPr>
              <a:defRPr/>
            </a:pPr>
            <a:endParaRPr lang="sl-SI" sz="1200" dirty="0" smtClean="0">
              <a:latin typeface="+mn-lt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D9DC88-0C1B-4B5D-B7E8-3E6D3B1A61EA}" type="slidenum">
              <a:rPr lang="en-GB" altLang="sl-SI"/>
              <a:pPr>
                <a:spcBef>
                  <a:spcPct val="0"/>
                </a:spcBef>
              </a:pPr>
              <a:t>8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12323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l-SI" dirty="0" smtClean="0"/>
          </a:p>
          <a:p>
            <a:pPr>
              <a:defRPr/>
            </a:pPr>
            <a:endParaRPr lang="sl-SI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184" indent="-28677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311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718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522" indent="-22910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2929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335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5741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7147" indent="-2291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D9DC88-0C1B-4B5D-B7E8-3E6D3B1A61EA}" type="slidenum">
              <a:rPr lang="en-GB" altLang="sl-SI"/>
              <a:pPr>
                <a:spcBef>
                  <a:spcPct val="0"/>
                </a:spcBef>
              </a:pPr>
              <a:t>9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6547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BC520-1E77-4BF8-8FED-149B64578C6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2442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DBEC-F56D-44CF-8FF4-E2714EF29A5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952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A2431-2867-43B9-8F85-BE1AAD7DF25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1628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besedilo in izre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izrezkov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36415-E2A5-433A-A1EF-3A7AF73A07C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14949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A3983-C5B6-4F8E-A344-DC304BB8CB1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3923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C0075-0A66-46BE-B8A3-635DD4B9B76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16725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n diagram ali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4C687-4EE0-4740-84AF-511105EC9CB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431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slov, besedilo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grafikona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C5497-CB40-4DD4-95C6-2BA16AB85E8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23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A8BF5-0631-45C3-ADBF-2BE956826C2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3903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E9CDF-0E92-4DE7-A9F9-AD36870E0A3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32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C4E8D-5802-4998-8B69-68F5875613F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5295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D74B9-4F7A-47F1-A6D7-5DFE1C0530E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8440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E153A-D9AC-4815-92FD-566629A4A61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9091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09BBD-6BD1-42D3-983C-EC5DC9D45B3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2008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19CF-B767-4904-B54C-14723519646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601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3472-EA65-49F0-A49E-07E1550E164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5974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685800" y="776288"/>
            <a:ext cx="8458200" cy="6081712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3366CC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 smtClean="0"/>
              <a:t>Click to edit Master text styles</a:t>
            </a:r>
          </a:p>
          <a:p>
            <a:pPr lvl="1"/>
            <a:r>
              <a:rPr lang="en-GB" altLang="sl-SI" smtClean="0"/>
              <a:t>Second level</a:t>
            </a:r>
          </a:p>
          <a:p>
            <a:pPr lvl="2"/>
            <a:r>
              <a:rPr lang="en-GB" altLang="sl-SI" smtClean="0"/>
              <a:t>Third level</a:t>
            </a:r>
          </a:p>
          <a:p>
            <a:pPr lvl="3"/>
            <a:r>
              <a:rPr lang="en-GB" altLang="sl-SI" smtClean="0"/>
              <a:t>Fourth level</a:t>
            </a:r>
          </a:p>
          <a:p>
            <a:pPr lvl="4"/>
            <a:r>
              <a:rPr lang="en-GB" altLang="sl-SI" smtClean="0"/>
              <a:t>Fifth level</a:t>
            </a:r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0" y="0"/>
          <a:ext cx="9144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Photo Editor Photo" r:id="rId19" imgW="7238095" imgH="571731" progId="MSPhotoEd.3">
                  <p:embed/>
                </p:oleObj>
              </mc:Choice>
              <mc:Fallback>
                <p:oleObj name="Photo Editor Photo" r:id="rId19" imgW="7238095" imgH="571731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773113"/>
            <a:ext cx="685800" cy="6084887"/>
          </a:xfrm>
          <a:prstGeom prst="rect">
            <a:avLst/>
          </a:prstGeom>
          <a:gradFill rotWithShape="0">
            <a:gsLst>
              <a:gs pos="0">
                <a:srgbClr val="3366CC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-1588" y="747713"/>
            <a:ext cx="9144001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 flipV="1">
            <a:off x="685800" y="776288"/>
            <a:ext cx="0" cy="539591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685800" y="6172200"/>
            <a:ext cx="8458200" cy="685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1034" name="Oval 13"/>
          <p:cNvSpPr>
            <a:spLocks noChangeArrowheads="1"/>
          </p:cNvSpPr>
          <p:nvPr/>
        </p:nvSpPr>
        <p:spPr bwMode="auto">
          <a:xfrm>
            <a:off x="571500" y="6048375"/>
            <a:ext cx="228600" cy="228600"/>
          </a:xfrm>
          <a:prstGeom prst="ellipse">
            <a:avLst/>
          </a:prstGeom>
          <a:solidFill>
            <a:srgbClr val="0033CC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1035" name="Oval 15"/>
          <p:cNvSpPr>
            <a:spLocks noChangeArrowheads="1"/>
          </p:cNvSpPr>
          <p:nvPr/>
        </p:nvSpPr>
        <p:spPr bwMode="auto">
          <a:xfrm>
            <a:off x="609600" y="5867400"/>
            <a:ext cx="152400" cy="152400"/>
          </a:xfrm>
          <a:prstGeom prst="ellipse">
            <a:avLst/>
          </a:prstGeom>
          <a:solidFill>
            <a:srgbClr val="0033CC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1036" name="Oval 16"/>
          <p:cNvSpPr>
            <a:spLocks noChangeArrowheads="1"/>
          </p:cNvSpPr>
          <p:nvPr/>
        </p:nvSpPr>
        <p:spPr bwMode="auto">
          <a:xfrm>
            <a:off x="647700" y="5759450"/>
            <a:ext cx="76200" cy="76200"/>
          </a:xfrm>
          <a:prstGeom prst="ellipse">
            <a:avLst/>
          </a:prstGeom>
          <a:solidFill>
            <a:srgbClr val="0033CC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912361C5-5AF9-44A7-91AA-DD8FA5D868C1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040" name="Line 10"/>
          <p:cNvSpPr>
            <a:spLocks noChangeShapeType="1"/>
          </p:cNvSpPr>
          <p:nvPr/>
        </p:nvSpPr>
        <p:spPr bwMode="auto">
          <a:xfrm>
            <a:off x="685800" y="6172200"/>
            <a:ext cx="8458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 rot="16200000">
            <a:off x="-835819" y="1986757"/>
            <a:ext cx="2332037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Direktorat za logistiko</a:t>
            </a:r>
            <a:endParaRPr lang="en-GB" sz="1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84313"/>
            <a:ext cx="8126413" cy="3024187"/>
          </a:xfrm>
        </p:spPr>
        <p:txBody>
          <a:bodyPr/>
          <a:lstStyle/>
          <a:p>
            <a:pPr eaLnBrk="1" hangingPunct="1"/>
            <a:r>
              <a:rPr lang="sl-SI" altLang="sl-SI" sz="2400" b="1" dirty="0" smtClean="0"/>
              <a:t/>
            </a:r>
            <a:br>
              <a:rPr lang="sl-SI" altLang="sl-SI" sz="2400" b="1" dirty="0" smtClean="0"/>
            </a:br>
            <a:r>
              <a:rPr lang="sl-SI" altLang="sl-SI" sz="2400" b="1" dirty="0" smtClean="0"/>
              <a:t>NAROČILA NA PODROČJU </a:t>
            </a:r>
            <a:br>
              <a:rPr lang="sl-SI" altLang="sl-SI" sz="2400" b="1" dirty="0" smtClean="0"/>
            </a:br>
            <a:r>
              <a:rPr lang="sl-SI" altLang="sl-SI" sz="2400" b="1" dirty="0" smtClean="0"/>
              <a:t>OBRAMBE IN VARNOSTI</a:t>
            </a:r>
            <a:endParaRPr lang="sl-SI" altLang="sl-SI" sz="3200" b="1" dirty="0" smtClean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827088" y="4797152"/>
            <a:ext cx="77771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sl-SI" altLang="sl-SI" sz="1800" dirty="0"/>
              <a:t>mag. Marko </a:t>
            </a:r>
            <a:r>
              <a:rPr lang="sl-SI" altLang="sl-SI" sz="1800" dirty="0" smtClean="0"/>
              <a:t>Grubar </a:t>
            </a:r>
            <a:endParaRPr lang="sl-SI" altLang="sl-SI" sz="1800" dirty="0"/>
          </a:p>
          <a:p>
            <a:pPr algn="ctr">
              <a:buFontTx/>
              <a:buNone/>
            </a:pPr>
            <a:r>
              <a:rPr lang="sl-SI" altLang="sl-SI" sz="1800" dirty="0" smtClean="0"/>
              <a:t>Direktorat </a:t>
            </a:r>
            <a:r>
              <a:rPr lang="sl-SI" altLang="sl-SI" sz="1800" dirty="0"/>
              <a:t>za </a:t>
            </a:r>
            <a:r>
              <a:rPr lang="sl-SI" altLang="sl-SI" sz="1800" dirty="0" smtClean="0"/>
              <a:t>logistiko</a:t>
            </a:r>
          </a:p>
          <a:p>
            <a:pPr algn="ctr">
              <a:buFontTx/>
              <a:buNone/>
            </a:pPr>
            <a:r>
              <a:rPr lang="sl-SI" altLang="sl-SI" sz="1800" dirty="0"/>
              <a:t>n</a:t>
            </a:r>
            <a:r>
              <a:rPr lang="sl-SI" altLang="sl-SI" sz="1800" dirty="0" smtClean="0"/>
              <a:t>amestnik generalnega direktorja</a:t>
            </a:r>
          </a:p>
          <a:p>
            <a:pPr algn="ctr">
              <a:buFontTx/>
              <a:buNone/>
            </a:pPr>
            <a:r>
              <a:rPr lang="sl-SI" altLang="sl-SI" sz="1800" dirty="0"/>
              <a:t>m</a:t>
            </a:r>
            <a:r>
              <a:rPr lang="sl-SI" altLang="sl-SI" sz="1800" dirty="0" smtClean="0"/>
              <a:t>aj 2021</a:t>
            </a:r>
            <a:endParaRPr lang="sl-SI" altLang="sl-S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011" y="1556792"/>
            <a:ext cx="8137525" cy="137795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r-Latn-ME" altLang="sl-SI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Naročila </a:t>
            </a:r>
            <a:r>
              <a:rPr lang="sr-Latn-ME" altLang="sl-SI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Ministrstvu za obrambo v letu </a:t>
            </a:r>
            <a:r>
              <a:rPr lang="sr-Latn-ME" altLang="sl-SI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– </a:t>
            </a:r>
            <a:r>
              <a:rPr lang="sr-Latn-ME" altLang="sl-SI" sz="200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pravna </a:t>
            </a:r>
            <a:r>
              <a:rPr lang="sr-Latn-ME" altLang="sl-SI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podlaga:</a:t>
            </a:r>
            <a:endParaRPr lang="sr-Latn-ME" altLang="sl-SI" sz="20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412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265113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l-SI" altLang="sl-SI" sz="2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hape 60"/>
          <p:cNvSpPr txBox="1">
            <a:spLocks/>
          </p:cNvSpPr>
          <p:nvPr/>
        </p:nvSpPr>
        <p:spPr>
          <a:xfrm>
            <a:off x="730250" y="936625"/>
            <a:ext cx="8521700" cy="76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/>
          <a:p>
            <a:pPr marL="54900" algn="ctr" eaLnBrk="1" hangingPunct="1">
              <a:spcAft>
                <a:spcPts val="1200"/>
              </a:spcAft>
              <a:defRPr/>
            </a:pPr>
            <a:r>
              <a:rPr lang="pl-PL" altLang="sl-SI" sz="2300" b="1" kern="0" dirty="0">
                <a:solidFill>
                  <a:srgbClr val="000000"/>
                </a:solidFill>
                <a:latin typeface="Tahoma"/>
                <a:ea typeface="+mj-ea"/>
                <a:cs typeface="+mj-cs"/>
              </a:rPr>
              <a:t>NAROČILA NA PODROČJU OBRAMBE IN VARNOSTI</a:t>
            </a:r>
            <a:endParaRPr lang="pl-PL" sz="20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2420888"/>
            <a:ext cx="5976664" cy="3744416"/>
          </a:xfrm>
          <a:prstGeom prst="rect">
            <a:avLst/>
          </a:prstGeom>
        </p:spPr>
      </p:pic>
      <p:sp>
        <p:nvSpPr>
          <p:cNvPr id="5" name="Rectangle 2"/>
          <p:cNvSpPr/>
          <p:nvPr/>
        </p:nvSpPr>
        <p:spPr>
          <a:xfrm>
            <a:off x="6660233" y="2830881"/>
            <a:ext cx="288031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r-Latn-ME" altLang="sl-SI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Postopki naročil: 352</a:t>
            </a:r>
          </a:p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r-Latn-ME" altLang="sl-SI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Pogodbe: 441</a:t>
            </a:r>
          </a:p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412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265113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l-SI" altLang="sl-SI" sz="2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0"/>
          <p:cNvSpPr txBox="1">
            <a:spLocks/>
          </p:cNvSpPr>
          <p:nvPr/>
        </p:nvSpPr>
        <p:spPr>
          <a:xfrm>
            <a:off x="730250" y="936625"/>
            <a:ext cx="8521700" cy="76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/>
          <a:p>
            <a:pPr marL="54900" algn="ctr" eaLnBrk="1" hangingPunct="1">
              <a:spcAft>
                <a:spcPts val="1200"/>
              </a:spcAft>
              <a:defRPr/>
            </a:pPr>
            <a:r>
              <a:rPr lang="pl-PL" altLang="sl-SI" sz="2300" b="1" kern="0" dirty="0">
                <a:solidFill>
                  <a:srgbClr val="000000"/>
                </a:solidFill>
                <a:latin typeface="Tahoma"/>
                <a:ea typeface="+mj-ea"/>
                <a:cs typeface="+mj-cs"/>
              </a:rPr>
              <a:t>NAROČILA NA PODROČJU OBRAMBE IN VARNOSTI</a:t>
            </a:r>
            <a:endParaRPr lang="pl-PL" sz="20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012" y="1988840"/>
            <a:ext cx="9785651" cy="4392488"/>
          </a:xfrm>
          <a:prstGeom prst="rect">
            <a:avLst/>
          </a:prstGeom>
        </p:spPr>
      </p:pic>
      <p:sp>
        <p:nvSpPr>
          <p:cNvPr id="11" name="Rectangle 2"/>
          <p:cNvSpPr/>
          <p:nvPr/>
        </p:nvSpPr>
        <p:spPr>
          <a:xfrm>
            <a:off x="763012" y="6008221"/>
            <a:ext cx="288031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r-Latn-ME" altLang="sl-SI" sz="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Vir: TED/COFOG</a:t>
            </a:r>
            <a:endParaRPr lang="sr-Latn-ME" altLang="sl-SI" sz="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412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265113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l-SI" altLang="sl-SI" sz="2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2"/>
          <p:cNvSpPr/>
          <p:nvPr/>
        </p:nvSpPr>
        <p:spPr>
          <a:xfrm>
            <a:off x="1475656" y="1469868"/>
            <a:ext cx="722144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r-Latn-ME" altLang="sl-SI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Delež objav obrambnih naročil v Uradnem listu EU 2016-2018</a:t>
            </a:r>
            <a:endParaRPr lang="sr-Latn-ME" altLang="sl-SI" sz="1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412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r-Latn-ME" altLang="sl-SI" sz="1800" i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265113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l-SI" altLang="sl-SI" sz="2000" i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dirty="0" smtClean="0"/>
          </a:p>
          <a:p>
            <a:pPr marL="457200" indent="-457200">
              <a:buFontTx/>
              <a:buNone/>
            </a:pPr>
            <a:r>
              <a:rPr lang="sl-SI" altLang="sl-SI" sz="2000" dirty="0" smtClean="0"/>
              <a:t> </a:t>
            </a:r>
            <a:endParaRPr lang="en-GB" altLang="sl-SI" sz="2000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pl-PL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550" y="1628775"/>
            <a:ext cx="7848922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Tahoma" pitchFamily="34" charset="0"/>
              </a:rPr>
              <a:t>Nadzor nad izvajanjem naročil:</a:t>
            </a:r>
          </a:p>
          <a:p>
            <a:pPr eaLnBrk="1" hangingPunct="1">
              <a:defRPr/>
            </a:pPr>
            <a:endParaRPr lang="sl-SI" sz="120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Zunanje institucije nadzora:</a:t>
            </a:r>
            <a:endParaRPr lang="sl-SI" sz="1400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Tahoma" pitchFamily="34" charset="0"/>
              </a:rPr>
              <a:t>Državna revizijska </a:t>
            </a:r>
            <a:r>
              <a:rPr lang="sl-SI" sz="2000" dirty="0" smtClean="0">
                <a:latin typeface="Tahoma" pitchFamily="34" charset="0"/>
              </a:rPr>
              <a:t>komisija;</a:t>
            </a:r>
            <a:endParaRPr lang="sl-SI" sz="2000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Tahoma" pitchFamily="34" charset="0"/>
              </a:rPr>
              <a:t>Računsko sodišče RS;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Tahoma" pitchFamily="34" charset="0"/>
              </a:rPr>
              <a:t>Urad RS za nadzor proračuna;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sl-SI" sz="1200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Notranji nadzor se izvaja preko:</a:t>
            </a:r>
            <a:endParaRPr lang="sl-SI" sz="1000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Tahoma" pitchFamily="34" charset="0"/>
              </a:rPr>
              <a:t>Notranjerevizijske službe;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Tahoma" pitchFamily="34" charset="0"/>
              </a:rPr>
              <a:t>Inšpektorat RS za obrambo.</a:t>
            </a: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sl-SI" altLang="sl-SI" sz="2300" b="1" dirty="0" smtClean="0"/>
              <a:t>NAROČILA NA PODROČJU OBRAMBE IN VARNOSTI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0113" y="1844824"/>
            <a:ext cx="770413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Tahoma" pitchFamily="34" charset="0"/>
              </a:rPr>
              <a:t>Pravna podlaga:</a:t>
            </a: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12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j-lt"/>
              </a:rPr>
              <a:t>Zakon o javnem </a:t>
            </a:r>
            <a:r>
              <a:rPr lang="sl-SI" sz="2000" dirty="0" smtClean="0">
                <a:latin typeface="+mj-lt"/>
              </a:rPr>
              <a:t>naročanju (ZJN-3);</a:t>
            </a: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j-lt"/>
              </a:rPr>
              <a:t>Zakon o javnem naročanju na področju obrambe in </a:t>
            </a:r>
            <a:r>
              <a:rPr lang="sl-SI" sz="2000" dirty="0" smtClean="0">
                <a:latin typeface="+mj-lt"/>
              </a:rPr>
              <a:t>varnosti (ZJNPOV</a:t>
            </a:r>
            <a:r>
              <a:rPr lang="sl-SI" sz="2000" dirty="0" smtClean="0">
                <a:latin typeface="+mj-lt"/>
              </a:rPr>
              <a:t>).</a:t>
            </a:r>
            <a:endParaRPr lang="sl-SI" sz="2000" dirty="0">
              <a:latin typeface="+mj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 smtClean="0">
              <a:latin typeface="+mj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>
              <a:latin typeface="+mj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sl-SI" sz="2000" i="1" u="sng" dirty="0" smtClean="0">
                <a:latin typeface="+mj-lt"/>
              </a:rPr>
              <a:t>Možni </a:t>
            </a:r>
            <a:r>
              <a:rPr lang="sl-SI" sz="2000" i="1" u="sng" dirty="0">
                <a:latin typeface="+mj-lt"/>
              </a:rPr>
              <a:t>načini izvajanja naročil:</a:t>
            </a: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1600" dirty="0">
              <a:latin typeface="+mj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134" y="4808180"/>
            <a:ext cx="7596274" cy="88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>
              <a:buFontTx/>
              <a:buNone/>
            </a:pPr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sl-SI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0113" y="1844675"/>
            <a:ext cx="770413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Tahoma" pitchFamily="34" charset="0"/>
              </a:rPr>
              <a:t>Zakon o javnem naročanju (ZJN-3):</a:t>
            </a: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12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j-lt"/>
              </a:rPr>
              <a:t>ZJN-3  se uporablja za naročila blaga, storitev in gradenj splošnega značaja (pohištvo, računalniki, pisarniški material, vozila, prehrana, itd</a:t>
            </a:r>
            <a:r>
              <a:rPr lang="sl-SI" sz="2000" dirty="0" smtClean="0">
                <a:latin typeface="+mj-lt"/>
              </a:rPr>
              <a:t>.);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j-lt"/>
              </a:rPr>
              <a:t>Naročila se objavi na Portalu javnih naročil, vrednosti za blago in storitve: (40.000 EUR) in Uradnem listu EU (139.000 EUR);</a:t>
            </a: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V </a:t>
            </a:r>
            <a:r>
              <a:rPr lang="sl-SI" sz="2000" dirty="0">
                <a:latin typeface="+mn-lt"/>
              </a:rPr>
              <a:t>letu </a:t>
            </a:r>
            <a:r>
              <a:rPr lang="sl-SI" sz="2000" dirty="0" smtClean="0">
                <a:latin typeface="+mn-lt"/>
              </a:rPr>
              <a:t>2019 2.111 </a:t>
            </a:r>
            <a:r>
              <a:rPr lang="sl-SI" sz="2000" dirty="0">
                <a:latin typeface="+mn-lt"/>
              </a:rPr>
              <a:t>naročnikov, obseg vseh javnih naročil, oddanih v letu </a:t>
            </a:r>
            <a:r>
              <a:rPr lang="sl-SI" sz="2000" dirty="0" smtClean="0">
                <a:latin typeface="+mn-lt"/>
              </a:rPr>
              <a:t>2019 </a:t>
            </a:r>
            <a:r>
              <a:rPr lang="sl-SI" sz="2000" dirty="0">
                <a:latin typeface="+mn-lt"/>
              </a:rPr>
              <a:t>znaša cca. </a:t>
            </a:r>
            <a:r>
              <a:rPr lang="sl-SI" sz="2000" dirty="0" smtClean="0">
                <a:latin typeface="+mn-lt"/>
              </a:rPr>
              <a:t>5,5 </a:t>
            </a:r>
            <a:r>
              <a:rPr lang="sl-SI" sz="2000" dirty="0">
                <a:latin typeface="+mn-lt"/>
              </a:rPr>
              <a:t>milijarde € z</a:t>
            </a:r>
            <a:r>
              <a:rPr lang="sl-SI" sz="2000" dirty="0" smtClean="0">
                <a:latin typeface="+mn-lt"/>
              </a:rPr>
              <a:t> </a:t>
            </a:r>
            <a:r>
              <a:rPr lang="sl-SI" sz="2000" dirty="0">
                <a:latin typeface="+mn-lt"/>
              </a:rPr>
              <a:t>DDV;</a:t>
            </a:r>
          </a:p>
          <a:p>
            <a:pPr marL="425700" indent="-342900" algn="just" eaLnBrk="1" hangingPunct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sz="2000" dirty="0">
                <a:latin typeface="+mn-lt"/>
              </a:rPr>
              <a:t>Ministrstvo za obrambo je bilo v letu </a:t>
            </a:r>
            <a:r>
              <a:rPr lang="sl-SI" sz="2000" dirty="0" smtClean="0">
                <a:latin typeface="+mn-lt"/>
              </a:rPr>
              <a:t>2019 deseti </a:t>
            </a:r>
            <a:r>
              <a:rPr lang="sl-SI" sz="2000" dirty="0">
                <a:latin typeface="+mn-lt"/>
              </a:rPr>
              <a:t>največji naročnik v državi po ZJN-3 (cca. </a:t>
            </a:r>
            <a:r>
              <a:rPr lang="sl-SI" sz="2000" dirty="0" smtClean="0">
                <a:latin typeface="+mn-lt"/>
              </a:rPr>
              <a:t>103 </a:t>
            </a:r>
            <a:r>
              <a:rPr lang="sl-SI" sz="2000" dirty="0">
                <a:latin typeface="+mn-lt"/>
              </a:rPr>
              <a:t>mio </a:t>
            </a:r>
            <a:r>
              <a:rPr lang="sl-SI" sz="2000" dirty="0" smtClean="0">
                <a:latin typeface="+mn-lt"/>
              </a:rPr>
              <a:t>€ z DDV).</a:t>
            </a:r>
            <a:endParaRPr lang="sl-SI" sz="2000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>
              <a:buFontTx/>
              <a:buNone/>
            </a:pPr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sl-SI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088" y="1989138"/>
            <a:ext cx="81375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Tahoma" pitchFamily="34" charset="0"/>
              </a:rPr>
              <a:t>Zakon o javnem naročanju na področju obrambe in varnosti (ZJNPOV):</a:t>
            </a: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12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j-lt"/>
              </a:rPr>
              <a:t>ZJNPOV  </a:t>
            </a:r>
            <a:r>
              <a:rPr lang="sl-SI" sz="2000" dirty="0">
                <a:latin typeface="+mj-lt"/>
              </a:rPr>
              <a:t>se uporablja za naročila blaga, storitev in gradenj </a:t>
            </a:r>
            <a:r>
              <a:rPr lang="sl-SI" sz="2000" dirty="0" smtClean="0">
                <a:latin typeface="+mj-lt"/>
              </a:rPr>
              <a:t>na </a:t>
            </a:r>
            <a:r>
              <a:rPr lang="sl-SI" sz="2000" dirty="0">
                <a:latin typeface="+mj-lt"/>
              </a:rPr>
              <a:t>področju obrambe in varnosti (</a:t>
            </a:r>
            <a:r>
              <a:rPr lang="sl-SI" sz="2000" dirty="0" smtClean="0">
                <a:latin typeface="+mj-lt"/>
              </a:rPr>
              <a:t>dobava </a:t>
            </a:r>
            <a:r>
              <a:rPr lang="sl-SI" sz="2000" dirty="0">
                <a:latin typeface="+mj-lt"/>
              </a:rPr>
              <a:t>vojaške opreme</a:t>
            </a:r>
            <a:r>
              <a:rPr lang="sl-SI" sz="2000" dirty="0" smtClean="0">
                <a:latin typeface="+mj-lt"/>
              </a:rPr>
              <a:t>, </a:t>
            </a:r>
            <a:r>
              <a:rPr lang="sl-SI" sz="2000" dirty="0">
                <a:latin typeface="+mj-lt"/>
              </a:rPr>
              <a:t>občutljive opreme, </a:t>
            </a:r>
            <a:r>
              <a:rPr lang="sl-SI" sz="2000" dirty="0" smtClean="0">
                <a:latin typeface="+mj-lt"/>
              </a:rPr>
              <a:t>itd.);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j-lt"/>
              </a:rPr>
              <a:t>Naročila se objavi na Portalu javnih naročil, vrednosti za blago in storitve: (40.000 EUR) in Uradnem listu EU (428.000 EUR);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j-lt"/>
              </a:rPr>
              <a:t>V </a:t>
            </a:r>
            <a:r>
              <a:rPr lang="sl-SI" sz="2000" dirty="0">
                <a:latin typeface="+mj-lt"/>
              </a:rPr>
              <a:t>letu </a:t>
            </a:r>
            <a:r>
              <a:rPr lang="sl-SI" sz="2000" dirty="0" smtClean="0">
                <a:latin typeface="+mn-lt"/>
              </a:rPr>
              <a:t>2019 </a:t>
            </a:r>
            <a:r>
              <a:rPr lang="sl-SI" sz="2000" dirty="0">
                <a:latin typeface="+mn-lt"/>
              </a:rPr>
              <a:t>2</a:t>
            </a:r>
            <a:r>
              <a:rPr lang="sl-SI" sz="2000" dirty="0" smtClean="0">
                <a:latin typeface="+mn-lt"/>
              </a:rPr>
              <a:t> naročnika </a:t>
            </a:r>
            <a:r>
              <a:rPr lang="sl-SI" sz="2000" dirty="0">
                <a:latin typeface="+mn-lt"/>
              </a:rPr>
              <a:t>po ZJNPOV, obseg vseh naročil na področju obrambe in varnosti, oddanih v letu </a:t>
            </a:r>
            <a:r>
              <a:rPr lang="sl-SI" sz="2000" dirty="0" smtClean="0">
                <a:latin typeface="+mn-lt"/>
              </a:rPr>
              <a:t>2019, </a:t>
            </a:r>
            <a:r>
              <a:rPr lang="sl-SI" sz="2000" dirty="0">
                <a:latin typeface="+mn-lt"/>
              </a:rPr>
              <a:t>znaša cca. </a:t>
            </a:r>
            <a:r>
              <a:rPr lang="sl-SI" sz="2000" dirty="0" smtClean="0">
                <a:latin typeface="+mn-lt"/>
              </a:rPr>
              <a:t>42 </a:t>
            </a:r>
            <a:r>
              <a:rPr lang="sl-SI" sz="2000" dirty="0">
                <a:latin typeface="+mn-lt"/>
              </a:rPr>
              <a:t>mio € </a:t>
            </a:r>
            <a:r>
              <a:rPr lang="sl-SI" sz="2000" dirty="0" smtClean="0">
                <a:latin typeface="+mn-lt"/>
              </a:rPr>
              <a:t>z </a:t>
            </a:r>
            <a:r>
              <a:rPr lang="sl-SI" sz="2000" dirty="0">
                <a:latin typeface="+mn-lt"/>
              </a:rPr>
              <a:t>DDV;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Ministrstvo za obrambo je bilo v letu </a:t>
            </a:r>
            <a:r>
              <a:rPr lang="sl-SI" sz="2000" dirty="0" smtClean="0">
                <a:latin typeface="+mn-lt"/>
              </a:rPr>
              <a:t>2019 </a:t>
            </a:r>
            <a:r>
              <a:rPr lang="sl-SI" sz="2000" dirty="0">
                <a:latin typeface="+mn-lt"/>
              </a:rPr>
              <a:t>največji naročnik v državi po </a:t>
            </a:r>
            <a:r>
              <a:rPr lang="sl-SI" sz="2000" dirty="0" smtClean="0">
                <a:latin typeface="+mn-lt"/>
              </a:rPr>
              <a:t>ZJNPOV.</a:t>
            </a: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j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Tahoma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173" y="2338982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dirty="0" smtClean="0"/>
          </a:p>
          <a:p>
            <a:pPr marL="457200" indent="-457200"/>
            <a:endParaRPr lang="sl-SI" altLang="sl-SI" b="1" dirty="0" smtClean="0"/>
          </a:p>
          <a:p>
            <a:pPr marL="457200" indent="-457200"/>
            <a:endParaRPr lang="sl-SI" altLang="sl-SI" b="1" dirty="0" smtClean="0"/>
          </a:p>
          <a:p>
            <a:pPr marL="457200" indent="-457200"/>
            <a:endParaRPr lang="sl-SI" altLang="sl-SI" dirty="0" smtClean="0"/>
          </a:p>
          <a:p>
            <a:pPr marL="457200" indent="-457200"/>
            <a:endParaRPr lang="sl-SI" altLang="sl-SI" dirty="0" smtClean="0"/>
          </a:p>
          <a:p>
            <a:pPr marL="457200" indent="-457200"/>
            <a:endParaRPr lang="sl-SI" altLang="sl-SI" dirty="0" smtClean="0"/>
          </a:p>
          <a:p>
            <a:pPr marL="457200" indent="-457200"/>
            <a:endParaRPr lang="en-GB" altLang="sl-SI" sz="2000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sl-SI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72319" y="1772692"/>
            <a:ext cx="77041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+mn-lt"/>
              </a:rPr>
              <a:t>Bistvene razlike v primerjavi z  ZJN-3:</a:t>
            </a:r>
          </a:p>
          <a:p>
            <a:pPr algn="just" eaLnBrk="1" hangingPunct="1"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Predmet javnega naročila;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ZJNPOV vključuje višje pragove </a:t>
            </a:r>
            <a:r>
              <a:rPr lang="sl-SI" sz="2000" dirty="0">
                <a:latin typeface="+mn-lt"/>
              </a:rPr>
              <a:t>za objavo naročil v Uradnem list EU;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ZJNPOV</a:t>
            </a:r>
            <a:r>
              <a:rPr lang="sl-SI" sz="2000" dirty="0">
                <a:latin typeface="+mn-lt"/>
              </a:rPr>
              <a:t> </a:t>
            </a:r>
            <a:r>
              <a:rPr lang="sl-SI" sz="2000" dirty="0" smtClean="0">
                <a:latin typeface="+mn-lt"/>
              </a:rPr>
              <a:t>vključuje posebne določbe, </a:t>
            </a:r>
            <a:r>
              <a:rPr lang="sl-SI" sz="2000" dirty="0">
                <a:latin typeface="+mn-lt"/>
              </a:rPr>
              <a:t>vezane na zanesljivost oskrbe in varovanje informacij;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Možnost sklepanja okvirnih sporazumov za daljše časovno obdobje</a:t>
            </a:r>
            <a:r>
              <a:rPr lang="sl-SI" sz="2000" dirty="0" smtClean="0">
                <a:latin typeface="+mn-lt"/>
              </a:rPr>
              <a:t>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sl-SI" sz="800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sl-SI" sz="2000" dirty="0">
                <a:latin typeface="+mn-lt"/>
              </a:rPr>
              <a:t>Neizbrani ponudniki imajo možnost uveljavljanja pravnega varstva pred sklenitvijo </a:t>
            </a:r>
            <a:r>
              <a:rPr lang="sl-SI" sz="2000" dirty="0" smtClean="0">
                <a:latin typeface="+mn-lt"/>
              </a:rPr>
              <a:t>pogodbe po določbah ZJN-3 in ZJNPOV.</a:t>
            </a:r>
            <a:endParaRPr lang="sl-SI" sz="2000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sl-SI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00113" y="1909763"/>
            <a:ext cx="7920359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sl-SI" altLang="sl-SI" sz="2000" dirty="0" smtClean="0"/>
              <a:t>Iz področja uporabe ZJN-3 in ZJNPOV </a:t>
            </a:r>
            <a:r>
              <a:rPr lang="sl-SI" altLang="sl-SI" sz="2000" i="1" u="sng" dirty="0" smtClean="0"/>
              <a:t>so izključena</a:t>
            </a:r>
            <a:r>
              <a:rPr lang="sl-SI" altLang="sl-SI" sz="2000" i="1" dirty="0" smtClean="0"/>
              <a:t>  </a:t>
            </a:r>
            <a:r>
              <a:rPr lang="sl-SI" altLang="sl-SI" sz="2000" dirty="0" smtClean="0"/>
              <a:t>določena</a:t>
            </a:r>
            <a:r>
              <a:rPr lang="sl-SI" altLang="sl-SI" sz="2000" dirty="0" smtClean="0">
                <a:cs typeface="Times New Roman" pitchFamily="18" charset="0"/>
              </a:rPr>
              <a:t> naro</a:t>
            </a:r>
            <a:r>
              <a:rPr lang="sl-SI" altLang="sl-SI" sz="2000" dirty="0" smtClean="0"/>
              <a:t>č</a:t>
            </a:r>
            <a:r>
              <a:rPr lang="sl-SI" altLang="sl-SI" sz="2000" dirty="0" smtClean="0">
                <a:cs typeface="Times New Roman" pitchFamily="18" charset="0"/>
              </a:rPr>
              <a:t>ila, ki jih oddajajo naro</a:t>
            </a:r>
            <a:r>
              <a:rPr lang="sl-SI" altLang="sl-SI" sz="2000" dirty="0" smtClean="0"/>
              <a:t>č</a:t>
            </a:r>
            <a:r>
              <a:rPr lang="sl-SI" altLang="sl-SI" sz="2000" dirty="0" smtClean="0">
                <a:cs typeface="Times New Roman" pitchFamily="18" charset="0"/>
              </a:rPr>
              <a:t>niki</a:t>
            </a:r>
            <a:r>
              <a:rPr lang="sl-SI" altLang="sl-SI" sz="2000" dirty="0" smtClean="0"/>
              <a:t> n</a:t>
            </a:r>
            <a:r>
              <a:rPr lang="sl-SI" altLang="sl-SI" sz="2000" dirty="0" smtClean="0">
                <a:cs typeface="Times New Roman" pitchFamily="18" charset="0"/>
              </a:rPr>
              <a:t>a</a:t>
            </a:r>
            <a:r>
              <a:rPr lang="sl-SI" altLang="sl-SI" sz="2000" dirty="0" smtClean="0"/>
              <a:t> </a:t>
            </a:r>
            <a:r>
              <a:rPr lang="sl-SI" altLang="sl-SI" sz="2000" dirty="0" smtClean="0">
                <a:cs typeface="Times New Roman" pitchFamily="18" charset="0"/>
              </a:rPr>
              <a:t>podro</a:t>
            </a:r>
            <a:r>
              <a:rPr lang="sl-SI" altLang="sl-SI" sz="2000" dirty="0" smtClean="0"/>
              <a:t>č</a:t>
            </a:r>
            <a:r>
              <a:rPr lang="sl-SI" altLang="sl-SI" sz="2000" dirty="0" smtClean="0">
                <a:cs typeface="Times New Roman" pitchFamily="18" charset="0"/>
              </a:rPr>
              <a:t>ju obrambe in varnosti kot so </a:t>
            </a:r>
            <a:r>
              <a:rPr lang="sl-SI" altLang="sl-SI" sz="2000" dirty="0" err="1" smtClean="0">
                <a:cs typeface="Times New Roman" pitchFamily="18" charset="0"/>
              </a:rPr>
              <a:t>npr</a:t>
            </a:r>
            <a:r>
              <a:rPr lang="sl-SI" altLang="sl-SI" sz="2000" dirty="0" smtClean="0">
                <a:cs typeface="Times New Roman" pitchFamily="18" charset="0"/>
              </a:rPr>
              <a:t>:</a:t>
            </a:r>
          </a:p>
          <a:p>
            <a:pPr marL="0" indent="0" algn="just" eaLnBrk="1" hangingPunct="1">
              <a:buFontTx/>
              <a:buNone/>
              <a:defRPr/>
            </a:pPr>
            <a:endParaRPr lang="sl-SI" altLang="sl-SI" sz="800" dirty="0" smtClean="0"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endParaRPr lang="sl-SI" altLang="sl-SI" sz="800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sl-SI" altLang="sl-SI" sz="2000" dirty="0">
                <a:cs typeface="Times New Roman" pitchFamily="18" charset="0"/>
              </a:rPr>
              <a:t>Naročila, ki izpolnjujejo pogoj za uporabo 346. člena PDEU (zaščita bistvenih varnostnih interesov</a:t>
            </a:r>
            <a:r>
              <a:rPr lang="sl-SI" altLang="sl-SI" sz="2000" dirty="0" smtClean="0">
                <a:cs typeface="Times New Roman" pitchFamily="18" charset="0"/>
              </a:rPr>
              <a:t>);</a:t>
            </a:r>
            <a:endParaRPr lang="sl-SI" altLang="sl-SI" sz="2000" dirty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sl-SI" altLang="sl-SI" sz="2000" dirty="0" smtClean="0">
                <a:cs typeface="Times New Roman" pitchFamily="18" charset="0"/>
              </a:rPr>
              <a:t>Naročila, za katera veljajo posebna postopkovna pravila mednarodne organizacije (npr. NSPA, OCCAR);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sl-SI" altLang="sl-SI" sz="2000" dirty="0" smtClean="0">
                <a:cs typeface="Times New Roman" pitchFamily="18" charset="0"/>
              </a:rPr>
              <a:t>Naročila oddana s strani ene vladi drugi vladi (G2G).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sl-SI" altLang="sl-SI" sz="2000" dirty="0" smtClean="0"/>
          </a:p>
          <a:p>
            <a:pPr algn="just" eaLnBrk="1" hangingPunct="1">
              <a:buFontTx/>
              <a:buNone/>
              <a:defRPr/>
            </a:pPr>
            <a:endParaRPr lang="sl-SI" altLang="sl-SI" sz="1600" dirty="0" smtClean="0"/>
          </a:p>
          <a:p>
            <a:pPr algn="just" eaLnBrk="1" hangingPunct="1">
              <a:buFontTx/>
              <a:buNone/>
              <a:defRPr/>
            </a:pPr>
            <a:endParaRPr lang="sl-SI" altLang="sl-SI" sz="800" dirty="0" smtClean="0"/>
          </a:p>
          <a:p>
            <a:pPr algn="just" eaLnBrk="1" hangingPunct="1">
              <a:defRPr/>
            </a:pPr>
            <a:endParaRPr lang="sl-SI" altLang="sl-SI" sz="2000" dirty="0" smtClean="0"/>
          </a:p>
          <a:p>
            <a:pPr algn="just" eaLnBrk="1" hangingPunct="1">
              <a:defRPr/>
            </a:pPr>
            <a:endParaRPr lang="sl-SI" altLang="sl-SI" sz="2000" dirty="0" smtClean="0"/>
          </a:p>
          <a:p>
            <a:pPr algn="just" eaLnBrk="1" hangingPunct="1">
              <a:defRPr/>
            </a:pPr>
            <a:endParaRPr lang="sl-SI" altLang="sl-SI" sz="2000" dirty="0" smtClean="0"/>
          </a:p>
          <a:p>
            <a:pPr eaLnBrk="1" hangingPunct="1">
              <a:defRPr/>
            </a:pPr>
            <a:endParaRPr lang="sl-SI" altLang="sl-SI" sz="1800" b="1" dirty="0" smtClean="0"/>
          </a:p>
          <a:p>
            <a:pPr eaLnBrk="1" hangingPunct="1">
              <a:defRPr/>
            </a:pPr>
            <a:endParaRPr lang="sl-SI" altLang="sl-SI" sz="1800" b="1" dirty="0" smtClean="0"/>
          </a:p>
          <a:p>
            <a:pPr eaLnBrk="1" hangingPunct="1">
              <a:buFontTx/>
              <a:buNone/>
              <a:defRPr/>
            </a:pPr>
            <a:endParaRPr lang="sl-SI" altLang="sl-SI" sz="1200" dirty="0" smtClean="0"/>
          </a:p>
          <a:p>
            <a:pPr eaLnBrk="1" hangingPunct="1">
              <a:buFontTx/>
              <a:buNone/>
              <a:defRPr/>
            </a:pPr>
            <a:endParaRPr lang="sl-SI" altLang="sl-SI" sz="2000" dirty="0" smtClean="0"/>
          </a:p>
          <a:p>
            <a:pPr eaLnBrk="1" hangingPunct="1">
              <a:defRPr/>
            </a:pPr>
            <a:endParaRPr lang="sl-SI" altLang="sl-SI" sz="2000" dirty="0" smtClean="0"/>
          </a:p>
          <a:p>
            <a:pPr eaLnBrk="1" hangingPunct="1">
              <a:defRPr/>
            </a:pPr>
            <a:endParaRPr lang="en-GB" altLang="sl-S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438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pl-PL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0113" y="1916113"/>
            <a:ext cx="7848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 smtClean="0">
                <a:latin typeface="Tahoma" pitchFamily="34" charset="0"/>
              </a:rPr>
              <a:t>Naročila na podlagi 346. člena PDEU:</a:t>
            </a:r>
            <a:endParaRPr lang="sl-SI" sz="2000" i="1" u="sng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Za izvedbo naročil na </a:t>
            </a:r>
            <a:r>
              <a:rPr lang="sl-SI" sz="2000" dirty="0" smtClean="0">
                <a:latin typeface="+mn-lt"/>
              </a:rPr>
              <a:t>podlagi 346. člena PDEU </a:t>
            </a:r>
            <a:r>
              <a:rPr lang="sl-SI" sz="2000" dirty="0">
                <a:latin typeface="+mn-lt"/>
              </a:rPr>
              <a:t>in naročil </a:t>
            </a:r>
            <a:r>
              <a:rPr lang="sl-SI" sz="2000" dirty="0">
                <a:latin typeface="Tahoma" pitchFamily="34" charset="0"/>
                <a:cs typeface="Times New Roman" pitchFamily="18" charset="0"/>
              </a:rPr>
              <a:t>za izvajanje obveščevalne in protiobveščevalne </a:t>
            </a:r>
            <a:r>
              <a:rPr lang="sl-SI" sz="2000" dirty="0" smtClean="0">
                <a:latin typeface="Tahoma" pitchFamily="34" charset="0"/>
                <a:cs typeface="Times New Roman" pitchFamily="18" charset="0"/>
              </a:rPr>
              <a:t>dejavnosti</a:t>
            </a:r>
            <a:r>
              <a:rPr lang="sl-SI" sz="2000" dirty="0" smtClean="0">
                <a:latin typeface="+mn-lt"/>
              </a:rPr>
              <a:t> </a:t>
            </a:r>
            <a:r>
              <a:rPr lang="sl-SI" sz="2000" dirty="0">
                <a:latin typeface="+mn-lt"/>
              </a:rPr>
              <a:t>je potrebno predhodno soglasje Medresorske delovne skupine;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Pri navedenih naročilih </a:t>
            </a:r>
            <a:r>
              <a:rPr lang="sl-SI" sz="2000" dirty="0" smtClean="0">
                <a:latin typeface="+mn-lt"/>
              </a:rPr>
              <a:t>zaradi občutljivosti informacij ni </a:t>
            </a:r>
            <a:r>
              <a:rPr lang="sl-SI" sz="2000" dirty="0">
                <a:latin typeface="+mn-lt"/>
              </a:rPr>
              <a:t>zagotovljene transparentnosti, konkurenčnost je </a:t>
            </a:r>
            <a:r>
              <a:rPr lang="sl-SI" sz="2000" dirty="0" smtClean="0">
                <a:latin typeface="+mn-lt"/>
              </a:rPr>
              <a:t>omejena;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Naročnik mora </a:t>
            </a:r>
            <a:r>
              <a:rPr lang="sl-SI" sz="2000" dirty="0">
                <a:latin typeface="+mn-lt"/>
              </a:rPr>
              <a:t>o število in vrednost </a:t>
            </a:r>
            <a:r>
              <a:rPr lang="sl-SI" sz="2000" dirty="0" smtClean="0">
                <a:latin typeface="+mn-lt"/>
              </a:rPr>
              <a:t>tovrstno </a:t>
            </a:r>
            <a:r>
              <a:rPr lang="sl-SI" sz="2000" dirty="0">
                <a:latin typeface="+mn-lt"/>
              </a:rPr>
              <a:t>oddanih naročil  </a:t>
            </a:r>
            <a:r>
              <a:rPr lang="sl-SI" sz="2000" dirty="0" smtClean="0">
                <a:latin typeface="+mn-lt"/>
              </a:rPr>
              <a:t>poročati vladi RS do </a:t>
            </a:r>
            <a:r>
              <a:rPr lang="sl-SI" sz="2000" dirty="0">
                <a:latin typeface="+mn-lt"/>
              </a:rPr>
              <a:t>28. februarja tekočega leta za preteklo </a:t>
            </a:r>
            <a:r>
              <a:rPr lang="sl-SI" sz="2000" dirty="0" smtClean="0">
                <a:latin typeface="+mn-lt"/>
              </a:rPr>
              <a:t>leto.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pl-PL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1484784"/>
            <a:ext cx="799236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>
                <a:latin typeface="Tahoma" pitchFamily="34" charset="0"/>
              </a:rPr>
              <a:t>Naročila za katera veljajo </a:t>
            </a:r>
            <a:r>
              <a:rPr lang="sl-SI" sz="2000" i="1" u="sng" dirty="0" smtClean="0">
                <a:latin typeface="Tahoma" pitchFamily="34" charset="0"/>
              </a:rPr>
              <a:t>posebna </a:t>
            </a:r>
            <a:r>
              <a:rPr lang="sl-SI" sz="2000" i="1" u="sng" dirty="0">
                <a:latin typeface="Tahoma" pitchFamily="34" charset="0"/>
              </a:rPr>
              <a:t>pravila mednarodne </a:t>
            </a:r>
            <a:r>
              <a:rPr lang="sl-SI" sz="2000" i="1" u="sng" dirty="0" smtClean="0">
                <a:latin typeface="Tahoma" pitchFamily="34" charset="0"/>
              </a:rPr>
              <a:t>organizacije:</a:t>
            </a: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Največ naročil se izvede v okviru Natove agencije za podporo in nabavo </a:t>
            </a:r>
            <a:r>
              <a:rPr lang="sl-SI" sz="2000" dirty="0">
                <a:latin typeface="+mn-lt"/>
              </a:rPr>
              <a:t>(NSPA) </a:t>
            </a:r>
            <a:r>
              <a:rPr lang="sl-SI" sz="2000" dirty="0" smtClean="0">
                <a:latin typeface="+mn-lt"/>
              </a:rPr>
              <a:t>in Organizacije vzajemnega sodelovanja na področju oborožitve (OCCAR);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Potrebna je predhodna vključitev v program/partnerstvo;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D</a:t>
            </a:r>
            <a:r>
              <a:rPr lang="sl-SI" sz="2000" dirty="0" smtClean="0">
                <a:latin typeface="+mn-lt"/>
              </a:rPr>
              <a:t>ržava </a:t>
            </a:r>
            <a:r>
              <a:rPr lang="sl-SI" sz="2000" dirty="0">
                <a:latin typeface="+mn-lt"/>
              </a:rPr>
              <a:t>članica </a:t>
            </a:r>
            <a:r>
              <a:rPr lang="sl-SI" sz="2000" dirty="0" smtClean="0">
                <a:latin typeface="+mn-lt"/>
              </a:rPr>
              <a:t>plačuje </a:t>
            </a:r>
            <a:r>
              <a:rPr lang="sl-SI" sz="2000" dirty="0">
                <a:latin typeface="+mn-lt"/>
              </a:rPr>
              <a:t>administrativne </a:t>
            </a:r>
            <a:r>
              <a:rPr lang="sl-SI" sz="2000" dirty="0" smtClean="0">
                <a:latin typeface="+mn-lt"/>
              </a:rPr>
              <a:t>in </a:t>
            </a:r>
            <a:r>
              <a:rPr lang="sl-SI" sz="2000" dirty="0">
                <a:latin typeface="+mn-lt"/>
              </a:rPr>
              <a:t>operativne </a:t>
            </a:r>
            <a:r>
              <a:rPr lang="sl-SI" sz="2000" dirty="0" smtClean="0">
                <a:latin typeface="+mn-lt"/>
              </a:rPr>
              <a:t>stroške;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Tovrstna naročila krepijo večnacionalno sodelovanje v okviru skupnih nabav, znižujejo stroške vzdrževanja/nadgradenj in zagotavljajo krajši odzivni čas za dobavo (izmenljivost) opreme/rezervnih delov</a:t>
            </a:r>
            <a:r>
              <a:rPr lang="sl-SI" sz="2000" dirty="0">
                <a:latin typeface="+mn-lt"/>
              </a:rPr>
              <a:t>;</a:t>
            </a:r>
            <a:endParaRPr lang="sl-SI" sz="2000" dirty="0" smtClean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Obseg naročil v okvirih programov sodelovanja predstavlja cca. 17% skupne vrednosti izdatkov držav članic EU na področju obrambnih naročil (MO cca. 2% v letu 2020).</a:t>
            </a: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60575"/>
            <a:ext cx="7915275" cy="3970338"/>
          </a:xfrm>
          <a:noFill/>
        </p:spPr>
        <p:txBody>
          <a:bodyPr/>
          <a:lstStyle/>
          <a:p>
            <a:pPr marL="457200" indent="-457200">
              <a:buFontTx/>
              <a:buNone/>
            </a:pPr>
            <a:endParaRPr lang="sl-SI" altLang="sl-SI" sz="2000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b="1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sl-SI" altLang="sl-SI" smtClean="0"/>
          </a:p>
          <a:p>
            <a:pPr marL="457200" indent="-457200"/>
            <a:endParaRPr lang="en-GB" altLang="sl-SI" sz="20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6775"/>
          </a:xfrm>
          <a:noFill/>
        </p:spPr>
        <p:txBody>
          <a:bodyPr/>
          <a:lstStyle/>
          <a:p>
            <a:pPr eaLnBrk="1" hangingPunct="1"/>
            <a:r>
              <a:rPr lang="pl-PL" altLang="sl-SI" sz="2300" b="1" dirty="0"/>
              <a:t>NAROČILA NA PODROČJU OBRAMBE IN VARNOSTI</a:t>
            </a:r>
            <a:endParaRPr lang="sl-SI" altLang="sl-SI" sz="23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576" y="1484784"/>
            <a:ext cx="8064896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i="1" u="sng" dirty="0" smtClean="0">
                <a:latin typeface="Tahoma" pitchFamily="34" charset="0"/>
              </a:rPr>
              <a:t>Naročila </a:t>
            </a:r>
            <a:r>
              <a:rPr lang="sl-SI" sz="2000" i="1" u="sng" dirty="0">
                <a:latin typeface="Tahoma" pitchFamily="34" charset="0"/>
              </a:rPr>
              <a:t>oddana s strani ene vladi drugi vladi (G2G</a:t>
            </a:r>
            <a:r>
              <a:rPr lang="sl-SI" sz="2000" i="1" u="sng" dirty="0" smtClean="0">
                <a:latin typeface="Tahoma" pitchFamily="34" charset="0"/>
              </a:rPr>
              <a:t>):</a:t>
            </a:r>
            <a:endParaRPr lang="sl-SI" sz="2000" i="1" u="sng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l-SI" sz="14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Naročila se izvajajo na osnovi medvladnih sporazumov, neposredno s tujo vlado;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Izognemo se korupcijskim tveganjem;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Tovrstna naročila pogosto vključujejo  logistično podporo, vzdrževanje in usposabljanje s strani države, ki že razpolaga z opremo;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altLang="sl-SI" sz="2000" dirty="0" smtClean="0">
                <a:latin typeface="Tahoma" pitchFamily="34" charset="0"/>
                <a:cs typeface="Tahoma" pitchFamily="34" charset="0"/>
              </a:rPr>
              <a:t>Večja naročila MO v preteklem obdobju: vozila 4x4 Oshkosh, oborožitvene postaje Kongsberg, radijske postaje, rezervni deli za vozila 4x4 Hummer, itd.</a:t>
            </a:r>
            <a:endParaRPr lang="sl-SI" sz="2000" dirty="0" smtClean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l-SI" sz="2000" dirty="0" smtClean="0">
                <a:latin typeface="+mn-lt"/>
              </a:rPr>
              <a:t>Obseg naročil G2G je v obdobju 2016-2018 predstavlja cca. 32% skupne vrednosti izdatkov držav članic EU na področju obrambnih naročil (MO cca. 1% v letu 2020).</a:t>
            </a: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 smtClean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sl-SI" sz="2000" dirty="0">
              <a:latin typeface="+mn-lt"/>
            </a:endParaRPr>
          </a:p>
          <a:p>
            <a:pPr marL="457200" indent="-457200" algn="just" eaLnBrk="1" hangingPunct="1">
              <a:spcBef>
                <a:spcPct val="20000"/>
              </a:spcBef>
              <a:defRPr/>
            </a:pPr>
            <a:endParaRPr lang="sl-SI" sz="2000" dirty="0">
              <a:latin typeface="Tahoma" pitchFamily="34" charset="0"/>
            </a:endParaRPr>
          </a:p>
          <a:p>
            <a:pPr marL="914400" lvl="1" indent="-457200" algn="just" eaLnBrk="1" hangingPunct="1">
              <a:spcBef>
                <a:spcPct val="20000"/>
              </a:spcBef>
              <a:defRPr/>
            </a:pPr>
            <a:endParaRPr lang="sl-SI" sz="10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l-SI" sz="2000" dirty="0">
                <a:latin typeface="Tahoma" pitchFamily="34" charset="0"/>
              </a:rPr>
              <a:t>	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b="1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sl-SI" sz="3200" dirty="0">
              <a:latin typeface="Tahoma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stavitev DLO_Odbor za obrambo">
  <a:themeElements>
    <a:clrScheme name="predstavitev DLO_Odbor za obramb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dstavitev DLO_Odbor za obramb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stavitev DLO_Odbor za obramb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stavitev DLO_Odbor za obramb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 DLO_Odbor za obramb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 DLO_Odbor za obramb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 DLO_Odbor za obramb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 DLO_Odbor za obramb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 DLO_Odbor za obramb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G:\predstavitev DLO_Odbor za obrambo.ppt</Template>
  <TotalTime>10521</TotalTime>
  <Words>815</Words>
  <Application>Microsoft Office PowerPoint</Application>
  <PresentationFormat>Diaprojekcija na zaslonu (4:3)</PresentationFormat>
  <Paragraphs>226</Paragraphs>
  <Slides>12</Slides>
  <Notes>12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predstavitev DLO_Odbor za obrambo</vt:lpstr>
      <vt:lpstr>Photo Editor Photo</vt:lpstr>
      <vt:lpstr> NAROČILA NA PODROČJU  OBRAMBE IN VARNOSTI</vt:lpstr>
      <vt:lpstr>NAROČILA NA PODROČJU OBRAMBE IN VARNOSTI</vt:lpstr>
      <vt:lpstr>NAROČILA NA PODROČJU OBRAMBE IN VARNOSTI</vt:lpstr>
      <vt:lpstr>NAROČILA NA PODROČJU OBRAMBE IN VARNOSTI</vt:lpstr>
      <vt:lpstr>NAROČILA NA PODROČJU OBRAMBE IN VARNOSTI</vt:lpstr>
      <vt:lpstr>NAROČILA NA PODROČJU OBRAMBE IN VARNOSTI</vt:lpstr>
      <vt:lpstr>NAROČILA NA PODROČJU OBRAMBE IN VARNOSTI</vt:lpstr>
      <vt:lpstr>NAROČILA NA PODROČJU OBRAMBE IN VARNOSTI</vt:lpstr>
      <vt:lpstr>NAROČILA NA PODROČJU OBRAMBE IN VARNOSTI</vt:lpstr>
      <vt:lpstr>PowerPointova predstavitev</vt:lpstr>
      <vt:lpstr>PowerPointova predstavitev</vt:lpstr>
      <vt:lpstr>NAROČILA NA PODROČJU OBRAMBE IN VARNOSTI</vt:lpstr>
    </vt:vector>
  </TitlesOfParts>
  <Company>MORS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DIREKTORAT ZA LOGISTIKO</dc:title>
  <dc:creator>markog</dc:creator>
  <cp:lastModifiedBy>GrubarM71</cp:lastModifiedBy>
  <cp:revision>376</cp:revision>
  <cp:lastPrinted>2021-05-26T13:39:20Z</cp:lastPrinted>
  <dcterms:created xsi:type="dcterms:W3CDTF">2008-02-20T08:22:02Z</dcterms:created>
  <dcterms:modified xsi:type="dcterms:W3CDTF">2021-05-30T20:46:45Z</dcterms:modified>
</cp:coreProperties>
</file>