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567" r:id="rId2"/>
    <p:sldId id="609" r:id="rId3"/>
    <p:sldId id="612" r:id="rId4"/>
    <p:sldId id="614" r:id="rId5"/>
    <p:sldId id="680" r:id="rId6"/>
    <p:sldId id="635" r:id="rId7"/>
    <p:sldId id="617" r:id="rId8"/>
    <p:sldId id="713" r:id="rId9"/>
    <p:sldId id="714" r:id="rId10"/>
    <p:sldId id="695" r:id="rId11"/>
    <p:sldId id="715" r:id="rId12"/>
    <p:sldId id="651" r:id="rId13"/>
  </p:sldIdLst>
  <p:sldSz cx="9144000" cy="6858000" type="screen4x3"/>
  <p:notesSz cx="6797675" cy="9926638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0066FF"/>
    <a:srgbClr val="666633"/>
    <a:srgbClr val="DDDDDD"/>
    <a:srgbClr val="0033CC"/>
    <a:srgbClr val="DDD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23" autoAdjust="0"/>
    <p:restoredTop sz="67676" autoAdjust="0"/>
  </p:normalViewPr>
  <p:slideViewPr>
    <p:cSldViewPr>
      <p:cViewPr varScale="1">
        <p:scale>
          <a:sx n="60" d="100"/>
          <a:sy n="60" d="100"/>
        </p:scale>
        <p:origin x="2203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7" d="100"/>
          <a:sy n="107" d="100"/>
        </p:scale>
        <p:origin x="2275" y="6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767" cy="49696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125" tIns="46062" rIns="92125" bIns="46062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908" y="0"/>
            <a:ext cx="2945767" cy="49696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125" tIns="46062" rIns="92125" bIns="4606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29672"/>
            <a:ext cx="2945767" cy="49696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125" tIns="46062" rIns="92125" bIns="46062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908" y="9429672"/>
            <a:ext cx="2945767" cy="49696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125" tIns="46062" rIns="92125" bIns="4606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18C84F5A-2341-4736-83A5-734D7F5767CA}" type="slidenum">
              <a:rPr lang="en-GB" altLang="sl-SI"/>
              <a:pPr/>
              <a:t>‹#›</a:t>
            </a:fld>
            <a:endParaRPr lang="en-GB" altLang="sl-SI"/>
          </a:p>
        </p:txBody>
      </p:sp>
    </p:spTree>
    <p:extLst>
      <p:ext uri="{BB962C8B-B14F-4D97-AF65-F5344CB8AC3E}">
        <p14:creationId xmlns:p14="http://schemas.microsoft.com/office/powerpoint/2010/main" val="26800390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767" cy="49696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125" tIns="46062" rIns="92125" bIns="46062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908" y="0"/>
            <a:ext cx="2945767" cy="49696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125" tIns="46062" rIns="92125" bIns="4606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71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141" y="4715630"/>
            <a:ext cx="4985395" cy="446635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125" tIns="46062" rIns="92125" bIns="4606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29672"/>
            <a:ext cx="2945767" cy="49696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125" tIns="46062" rIns="92125" bIns="46062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908" y="9429672"/>
            <a:ext cx="2945767" cy="49696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125" tIns="46062" rIns="92125" bIns="4606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71781591-0895-4267-AC90-78892DC94C4D}" type="slidenum">
              <a:rPr lang="en-GB" altLang="sl-SI"/>
              <a:pPr/>
              <a:t>‹#›</a:t>
            </a:fld>
            <a:endParaRPr lang="en-GB" altLang="sl-SI"/>
          </a:p>
        </p:txBody>
      </p:sp>
    </p:spTree>
    <p:extLst>
      <p:ext uri="{BB962C8B-B14F-4D97-AF65-F5344CB8AC3E}">
        <p14:creationId xmlns:p14="http://schemas.microsoft.com/office/powerpoint/2010/main" val="36922601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sl-SI" altLang="sl-SI" dirty="0" smtClean="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9785" indent="-288379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53516" indent="-23070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14922" indent="-23070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76328" indent="-23070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37734" indent="-23070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99141" indent="-23070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60547" indent="-23070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21953" indent="-23070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0D396E0-2A73-4447-868B-1B32533FB76D}" type="slidenum">
              <a:rPr lang="en-GB" altLang="sl-SI"/>
              <a:pPr>
                <a:spcBef>
                  <a:spcPct val="0"/>
                </a:spcBef>
              </a:pPr>
              <a:t>1</a:t>
            </a:fld>
            <a:endParaRPr lang="en-GB" altLang="sl-SI"/>
          </a:p>
        </p:txBody>
      </p:sp>
    </p:spTree>
    <p:extLst>
      <p:ext uri="{BB962C8B-B14F-4D97-AF65-F5344CB8AC3E}">
        <p14:creationId xmlns:p14="http://schemas.microsoft.com/office/powerpoint/2010/main" val="2606407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6019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sl-SI" altLang="sl-SI" dirty="0" smtClean="0"/>
          </a:p>
        </p:txBody>
      </p:sp>
      <p:sp>
        <p:nvSpPr>
          <p:cNvPr id="860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8184" indent="-286777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51914" indent="-229102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13320" indent="-229102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74726" indent="-229102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36133" indent="-22910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97539" indent="-22910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58945" indent="-22910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20351" indent="-22910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0173FEB-BBBC-4ABA-A2FD-4578291ABA5F}" type="slidenum">
              <a:rPr lang="en-GB" altLang="sl-SI"/>
              <a:pPr>
                <a:spcBef>
                  <a:spcPct val="0"/>
                </a:spcBef>
              </a:pPr>
              <a:t>10</a:t>
            </a:fld>
            <a:endParaRPr lang="en-GB" altLang="sl-SI"/>
          </a:p>
        </p:txBody>
      </p:sp>
    </p:spTree>
    <p:extLst>
      <p:ext uri="{BB962C8B-B14F-4D97-AF65-F5344CB8AC3E}">
        <p14:creationId xmlns:p14="http://schemas.microsoft.com/office/powerpoint/2010/main" val="36568304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6019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sl-SI" altLang="sl-SI" dirty="0" smtClean="0"/>
          </a:p>
        </p:txBody>
      </p:sp>
      <p:sp>
        <p:nvSpPr>
          <p:cNvPr id="860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8184" indent="-286777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51914" indent="-229102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13320" indent="-229102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74726" indent="-229102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36133" indent="-22910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97539" indent="-22910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58945" indent="-22910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20351" indent="-22910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0173FEB-BBBC-4ABA-A2FD-4578291ABA5F}" type="slidenum">
              <a:rPr lang="en-GB" altLang="sl-SI"/>
              <a:pPr>
                <a:spcBef>
                  <a:spcPct val="0"/>
                </a:spcBef>
              </a:pPr>
              <a:t>11</a:t>
            </a:fld>
            <a:endParaRPr lang="en-GB" altLang="sl-SI"/>
          </a:p>
        </p:txBody>
      </p:sp>
    </p:spTree>
    <p:extLst>
      <p:ext uri="{BB962C8B-B14F-4D97-AF65-F5344CB8AC3E}">
        <p14:creationId xmlns:p14="http://schemas.microsoft.com/office/powerpoint/2010/main" val="114362342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0115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sl-SI" altLang="sl-SI" dirty="0" smtClean="0"/>
          </a:p>
        </p:txBody>
      </p:sp>
      <p:sp>
        <p:nvSpPr>
          <p:cNvPr id="901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8184" indent="-286777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50311" indent="-229102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11718" indent="-229102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71522" indent="-229102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32929" indent="-22910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94335" indent="-22910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55741" indent="-22910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17147" indent="-22910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52B609F9-CCAE-4592-ADD6-70B9A0B68527}" type="slidenum">
              <a:rPr lang="en-GB" altLang="sl-SI"/>
              <a:pPr>
                <a:spcBef>
                  <a:spcPct val="0"/>
                </a:spcBef>
              </a:pPr>
              <a:t>12</a:t>
            </a:fld>
            <a:endParaRPr lang="en-GB" altLang="sl-SI"/>
          </a:p>
        </p:txBody>
      </p:sp>
    </p:spTree>
    <p:extLst>
      <p:ext uri="{BB962C8B-B14F-4D97-AF65-F5344CB8AC3E}">
        <p14:creationId xmlns:p14="http://schemas.microsoft.com/office/powerpoint/2010/main" val="23454457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sl-SI" altLang="sl-SI" baseline="0" dirty="0" smtClean="0"/>
          </a:p>
          <a:p>
            <a:pPr>
              <a:defRPr/>
            </a:pPr>
            <a:endParaRPr lang="sl-SI" altLang="sl-SI" baseline="0" dirty="0" smtClean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8184" indent="-286777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50311" indent="-229102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11718" indent="-229102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71522" indent="-229102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32929" indent="-22910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94335" indent="-22910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55741" indent="-22910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17147" indent="-22910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542D59A-5807-4488-B4C9-4B596E3A1F9D}" type="slidenum">
              <a:rPr lang="en-GB" altLang="sl-SI"/>
              <a:pPr>
                <a:spcBef>
                  <a:spcPct val="0"/>
                </a:spcBef>
              </a:pPr>
              <a:t>2</a:t>
            </a:fld>
            <a:endParaRPr lang="en-GB" altLang="sl-SI"/>
          </a:p>
        </p:txBody>
      </p:sp>
    </p:spTree>
    <p:extLst>
      <p:ext uri="{BB962C8B-B14F-4D97-AF65-F5344CB8AC3E}">
        <p14:creationId xmlns:p14="http://schemas.microsoft.com/office/powerpoint/2010/main" val="11778663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endParaRPr lang="sl-SI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lvl="1" algn="just" eaLnBrk="1" hangingPunct="1">
              <a:spcBef>
                <a:spcPct val="20000"/>
              </a:spcBef>
              <a:buFont typeface="Wingdings" panose="05000000000000000000" pitchFamily="2" charset="2"/>
              <a:buNone/>
            </a:pPr>
            <a:endParaRPr lang="bs-Latn-BA" altLang="sl-SI" sz="1200" dirty="0" smtClean="0">
              <a:latin typeface="+mn-lt"/>
              <a:cs typeface="Tahoma" panose="020B0604030504040204" pitchFamily="34" charset="0"/>
            </a:endParaRPr>
          </a:p>
          <a:p>
            <a:endParaRPr lang="sl-SI" altLang="sl-SI" sz="1200" dirty="0" smtClean="0">
              <a:latin typeface="+mn-lt"/>
            </a:endParaRPr>
          </a:p>
          <a:p>
            <a:endParaRPr lang="sl-SI" altLang="sl-SI" dirty="0" smtClean="0"/>
          </a:p>
        </p:txBody>
      </p:sp>
      <p:sp>
        <p:nvSpPr>
          <p:cNvPr id="634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8184" indent="-286777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50311" indent="-229102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11718" indent="-229102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71522" indent="-229102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32929" indent="-22910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94335" indent="-22910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55741" indent="-22910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17147" indent="-22910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D92C01DF-F658-4E10-9BF6-D73A45A06407}" type="slidenum">
              <a:rPr lang="en-GB" altLang="sl-SI"/>
              <a:pPr>
                <a:spcBef>
                  <a:spcPct val="0"/>
                </a:spcBef>
              </a:pPr>
              <a:t>3</a:t>
            </a:fld>
            <a:endParaRPr lang="en-GB" altLang="sl-SI"/>
          </a:p>
        </p:txBody>
      </p:sp>
    </p:spTree>
    <p:extLst>
      <p:ext uri="{BB962C8B-B14F-4D97-AF65-F5344CB8AC3E}">
        <p14:creationId xmlns:p14="http://schemas.microsoft.com/office/powerpoint/2010/main" val="21627494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sl-SI" sz="1200" kern="1200" dirty="0" smtClean="0">
              <a:solidFill>
                <a:schemeClr val="tx1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55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8184" indent="-286777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50311" indent="-229102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11718" indent="-229102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71522" indent="-229102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32929" indent="-22910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94335" indent="-22910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55741" indent="-22910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17147" indent="-22910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A26BEC6-8810-4A9B-AFEE-2B7CC4460081}" type="slidenum">
              <a:rPr lang="en-GB" altLang="sl-SI"/>
              <a:pPr>
                <a:spcBef>
                  <a:spcPct val="0"/>
                </a:spcBef>
              </a:pPr>
              <a:t>4</a:t>
            </a:fld>
            <a:endParaRPr lang="en-GB" altLang="sl-SI"/>
          </a:p>
        </p:txBody>
      </p:sp>
    </p:spTree>
    <p:extLst>
      <p:ext uri="{BB962C8B-B14F-4D97-AF65-F5344CB8AC3E}">
        <p14:creationId xmlns:p14="http://schemas.microsoft.com/office/powerpoint/2010/main" val="40043982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sl-SI" sz="1200" kern="1200" dirty="0" smtClean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86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8184" indent="-286777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50311" indent="-229102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11718" indent="-229102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71522" indent="-229102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32929" indent="-22910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94335" indent="-22910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55741" indent="-22910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17147" indent="-22910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65FCBBBE-0A9A-49D6-8C54-58FEEB8DB5BC}" type="slidenum">
              <a:rPr lang="en-GB" altLang="sl-SI"/>
              <a:pPr>
                <a:spcBef>
                  <a:spcPct val="0"/>
                </a:spcBef>
              </a:pPr>
              <a:t>5</a:t>
            </a:fld>
            <a:endParaRPr lang="en-GB" altLang="sl-SI"/>
          </a:p>
        </p:txBody>
      </p:sp>
    </p:spTree>
    <p:extLst>
      <p:ext uri="{BB962C8B-B14F-4D97-AF65-F5344CB8AC3E}">
        <p14:creationId xmlns:p14="http://schemas.microsoft.com/office/powerpoint/2010/main" val="22899632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sl-SI" altLang="sl-SI" dirty="0" smtClean="0"/>
          </a:p>
        </p:txBody>
      </p:sp>
      <p:sp>
        <p:nvSpPr>
          <p:cNvPr id="696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8184" indent="-286777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50311" indent="-229102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11718" indent="-229102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71522" indent="-229102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32929" indent="-22910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94335" indent="-22910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55741" indent="-22910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17147" indent="-22910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7067EA5-54C2-4DE7-8B79-723DC747024E}" type="slidenum">
              <a:rPr lang="en-GB" altLang="sl-SI"/>
              <a:pPr>
                <a:spcBef>
                  <a:spcPct val="0"/>
                </a:spcBef>
              </a:pPr>
              <a:t>6</a:t>
            </a:fld>
            <a:endParaRPr lang="en-GB" altLang="sl-SI"/>
          </a:p>
        </p:txBody>
      </p:sp>
    </p:spTree>
    <p:extLst>
      <p:ext uri="{BB962C8B-B14F-4D97-AF65-F5344CB8AC3E}">
        <p14:creationId xmlns:p14="http://schemas.microsoft.com/office/powerpoint/2010/main" val="13135936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sl-SI" sz="1200" dirty="0" smtClean="0">
              <a:latin typeface="+mn-lt"/>
            </a:endParaRPr>
          </a:p>
        </p:txBody>
      </p:sp>
      <p:sp>
        <p:nvSpPr>
          <p:cNvPr id="706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8184" indent="-286777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50311" indent="-229102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11718" indent="-229102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71522" indent="-229102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32929" indent="-22910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94335" indent="-22910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55741" indent="-22910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17147" indent="-22910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DD9DC88-0C1B-4B5D-B7E8-3E6D3B1A61EA}" type="slidenum">
              <a:rPr lang="en-GB" altLang="sl-SI"/>
              <a:pPr>
                <a:spcBef>
                  <a:spcPct val="0"/>
                </a:spcBef>
              </a:pPr>
              <a:t>7</a:t>
            </a:fld>
            <a:endParaRPr lang="en-GB" altLang="sl-SI"/>
          </a:p>
        </p:txBody>
      </p:sp>
    </p:spTree>
    <p:extLst>
      <p:ext uri="{BB962C8B-B14F-4D97-AF65-F5344CB8AC3E}">
        <p14:creationId xmlns:p14="http://schemas.microsoft.com/office/powerpoint/2010/main" val="17088948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s-Latn-BA" altLang="sl-SI" sz="1200" dirty="0" smtClean="0">
              <a:solidFill>
                <a:srgbClr val="2F2B20"/>
              </a:solidFill>
              <a:latin typeface="+mn-lt"/>
              <a:cs typeface="Tahoma" panose="020B0604030504040204" pitchFamily="34" charset="0"/>
            </a:endParaRPr>
          </a:p>
          <a:p>
            <a:pPr marL="180975" marR="0" lvl="1" indent="0" algn="l" defTabSz="914400" rtl="0" eaLnBrk="0" fontAlgn="base" latinLnBrk="0" hangingPunct="0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rgbClr val="9CBEBD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lang="bs-Latn-BA" altLang="sl-SI" sz="1200" dirty="0" smtClean="0">
              <a:solidFill>
                <a:srgbClr val="2F2B20"/>
              </a:solidFill>
              <a:latin typeface="+mn-lt"/>
              <a:cs typeface="Tahoma" panose="020B0604030504040204" pitchFamily="34" charset="0"/>
            </a:endParaRPr>
          </a:p>
          <a:p>
            <a:pPr>
              <a:defRPr/>
            </a:pPr>
            <a:endParaRPr lang="sl-SI" sz="1200" dirty="0" smtClean="0">
              <a:latin typeface="+mn-lt"/>
            </a:endParaRPr>
          </a:p>
          <a:p>
            <a:pPr>
              <a:defRPr/>
            </a:pPr>
            <a:endParaRPr lang="sl-SI" sz="1200" dirty="0" smtClean="0">
              <a:latin typeface="+mn-lt"/>
            </a:endParaRPr>
          </a:p>
        </p:txBody>
      </p:sp>
      <p:sp>
        <p:nvSpPr>
          <p:cNvPr id="706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8184" indent="-286777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50311" indent="-229102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11718" indent="-229102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71522" indent="-229102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32929" indent="-22910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94335" indent="-22910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55741" indent="-22910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17147" indent="-22910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DD9DC88-0C1B-4B5D-B7E8-3E6D3B1A61EA}" type="slidenum">
              <a:rPr lang="en-GB" altLang="sl-SI"/>
              <a:pPr>
                <a:spcBef>
                  <a:spcPct val="0"/>
                </a:spcBef>
              </a:pPr>
              <a:t>8</a:t>
            </a:fld>
            <a:endParaRPr lang="en-GB" altLang="sl-SI"/>
          </a:p>
        </p:txBody>
      </p:sp>
    </p:spTree>
    <p:extLst>
      <p:ext uri="{BB962C8B-B14F-4D97-AF65-F5344CB8AC3E}">
        <p14:creationId xmlns:p14="http://schemas.microsoft.com/office/powerpoint/2010/main" val="11123237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sl-SI" dirty="0" smtClean="0"/>
          </a:p>
          <a:p>
            <a:pPr>
              <a:defRPr/>
            </a:pPr>
            <a:endParaRPr lang="sl-SI" dirty="0" smtClean="0"/>
          </a:p>
        </p:txBody>
      </p:sp>
      <p:sp>
        <p:nvSpPr>
          <p:cNvPr id="706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8184" indent="-286777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50311" indent="-229102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11718" indent="-229102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71522" indent="-229102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32929" indent="-22910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94335" indent="-22910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55741" indent="-22910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17147" indent="-22910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DD9DC88-0C1B-4B5D-B7E8-3E6D3B1A61EA}" type="slidenum">
              <a:rPr lang="en-GB" altLang="sl-SI"/>
              <a:pPr>
                <a:spcBef>
                  <a:spcPct val="0"/>
                </a:spcBef>
              </a:pPr>
              <a:t>9</a:t>
            </a:fld>
            <a:endParaRPr lang="en-GB" altLang="sl-SI"/>
          </a:p>
        </p:txBody>
      </p:sp>
    </p:spTree>
    <p:extLst>
      <p:ext uri="{BB962C8B-B14F-4D97-AF65-F5344CB8AC3E}">
        <p14:creationId xmlns:p14="http://schemas.microsoft.com/office/powerpoint/2010/main" val="23654772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l-SI" smtClean="0"/>
              <a:t>Uredite slog podnaslova matrice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EBC520-1E77-4BF8-8FED-149B64578C6B}" type="slidenum">
              <a:rPr lang="en-GB" altLang="sl-SI"/>
              <a:pPr/>
              <a:t>‹#›</a:t>
            </a:fld>
            <a:endParaRPr lang="en-GB" altLang="sl-SI"/>
          </a:p>
        </p:txBody>
      </p:sp>
    </p:spTree>
    <p:extLst>
      <p:ext uri="{BB962C8B-B14F-4D97-AF65-F5344CB8AC3E}">
        <p14:creationId xmlns:p14="http://schemas.microsoft.com/office/powerpoint/2010/main" val="1424428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5ADBEC-F56D-44CF-8FF4-E2714EF29A58}" type="slidenum">
              <a:rPr lang="en-GB" altLang="sl-SI"/>
              <a:pPr/>
              <a:t>‹#›</a:t>
            </a:fld>
            <a:endParaRPr lang="en-GB" altLang="sl-SI"/>
          </a:p>
        </p:txBody>
      </p:sp>
    </p:spTree>
    <p:extLst>
      <p:ext uri="{BB962C8B-B14F-4D97-AF65-F5344CB8AC3E}">
        <p14:creationId xmlns:p14="http://schemas.microsoft.com/office/powerpoint/2010/main" val="389528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515100" y="762000"/>
            <a:ext cx="1943100" cy="5334000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685800" y="762000"/>
            <a:ext cx="5676900" cy="5334000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7A2431-2867-43B9-8F85-BE1AAD7DF259}" type="slidenum">
              <a:rPr lang="en-GB" altLang="sl-SI"/>
              <a:pPr/>
              <a:t>‹#›</a:t>
            </a:fld>
            <a:endParaRPr lang="en-GB" altLang="sl-SI"/>
          </a:p>
        </p:txBody>
      </p:sp>
    </p:spTree>
    <p:extLst>
      <p:ext uri="{BB962C8B-B14F-4D97-AF65-F5344CB8AC3E}">
        <p14:creationId xmlns:p14="http://schemas.microsoft.com/office/powerpoint/2010/main" val="17162830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Naslov, besedilo in izrez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1143000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izrezkov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sl-SI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036415-E2A5-433A-A1EF-3A7AF73A07CD}" type="slidenum">
              <a:rPr lang="en-GB" altLang="sl-SI"/>
              <a:pPr/>
              <a:t>‹#›</a:t>
            </a:fld>
            <a:endParaRPr lang="en-GB" altLang="sl-SI"/>
          </a:p>
        </p:txBody>
      </p:sp>
    </p:spTree>
    <p:extLst>
      <p:ext uri="{BB962C8B-B14F-4D97-AF65-F5344CB8AC3E}">
        <p14:creationId xmlns:p14="http://schemas.microsoft.com/office/powerpoint/2010/main" val="31149494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slov, besedilo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1143000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6A3983-C5B6-4F8E-A344-DC304BB8CB1D}" type="slidenum">
              <a:rPr lang="en-GB" altLang="sl-SI"/>
              <a:pPr/>
              <a:t>‹#›</a:t>
            </a:fld>
            <a:endParaRPr lang="en-GB" altLang="sl-SI"/>
          </a:p>
        </p:txBody>
      </p:sp>
    </p:spTree>
    <p:extLst>
      <p:ext uri="{BB962C8B-B14F-4D97-AF65-F5344CB8AC3E}">
        <p14:creationId xmlns:p14="http://schemas.microsoft.com/office/powerpoint/2010/main" val="36392382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slov in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1143000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tabele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sl-SI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DC0075-0A66-46BE-B8A3-635DD4B9B762}" type="slidenum">
              <a:rPr lang="en-GB" altLang="sl-SI"/>
              <a:pPr/>
              <a:t>‹#›</a:t>
            </a:fld>
            <a:endParaRPr lang="en-GB" altLang="sl-SI"/>
          </a:p>
        </p:txBody>
      </p:sp>
    </p:spTree>
    <p:extLst>
      <p:ext uri="{BB962C8B-B14F-4D97-AF65-F5344CB8AC3E}">
        <p14:creationId xmlns:p14="http://schemas.microsoft.com/office/powerpoint/2010/main" val="17167253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Naslov in diagram ali organi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1143000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SmartArt 2"/>
          <p:cNvSpPr>
            <a:spLocks noGrp="1"/>
          </p:cNvSpPr>
          <p:nvPr>
            <p:ph type="dgm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sl-SI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14C687-4EE0-4740-84AF-511105EC9CB0}" type="slidenum">
              <a:rPr lang="en-GB" altLang="sl-SI"/>
              <a:pPr/>
              <a:t>‹#›</a:t>
            </a:fld>
            <a:endParaRPr lang="en-GB" altLang="sl-SI"/>
          </a:p>
        </p:txBody>
      </p:sp>
    </p:spTree>
    <p:extLst>
      <p:ext uri="{BB962C8B-B14F-4D97-AF65-F5344CB8AC3E}">
        <p14:creationId xmlns:p14="http://schemas.microsoft.com/office/powerpoint/2010/main" val="843103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Naslov, besedilo in grafik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1143000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grafikona 3"/>
          <p:cNvSpPr>
            <a:spLocks noGrp="1"/>
          </p:cNvSpPr>
          <p:nvPr>
            <p:ph type="ch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sl-SI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2C5497-CB40-4DD4-95C6-2BA16AB85E87}" type="slidenum">
              <a:rPr lang="en-GB" altLang="sl-SI"/>
              <a:pPr/>
              <a:t>‹#›</a:t>
            </a:fld>
            <a:endParaRPr lang="en-GB" altLang="sl-SI"/>
          </a:p>
        </p:txBody>
      </p:sp>
    </p:spTree>
    <p:extLst>
      <p:ext uri="{BB962C8B-B14F-4D97-AF65-F5344CB8AC3E}">
        <p14:creationId xmlns:p14="http://schemas.microsoft.com/office/powerpoint/2010/main" val="92390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0A8BF5-0631-45C3-ADBF-2BE956826C29}" type="slidenum">
              <a:rPr lang="en-GB" altLang="sl-SI"/>
              <a:pPr/>
              <a:t>‹#›</a:t>
            </a:fld>
            <a:endParaRPr lang="en-GB" altLang="sl-SI"/>
          </a:p>
        </p:txBody>
      </p:sp>
    </p:spTree>
    <p:extLst>
      <p:ext uri="{BB962C8B-B14F-4D97-AF65-F5344CB8AC3E}">
        <p14:creationId xmlns:p14="http://schemas.microsoft.com/office/powerpoint/2010/main" val="1339038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BE9CDF-0E92-4DE7-A9F9-AD36870E0A36}" type="slidenum">
              <a:rPr lang="en-GB" altLang="sl-SI"/>
              <a:pPr/>
              <a:t>‹#›</a:t>
            </a:fld>
            <a:endParaRPr lang="en-GB" altLang="sl-SI"/>
          </a:p>
        </p:txBody>
      </p:sp>
    </p:spTree>
    <p:extLst>
      <p:ext uri="{BB962C8B-B14F-4D97-AF65-F5344CB8AC3E}">
        <p14:creationId xmlns:p14="http://schemas.microsoft.com/office/powerpoint/2010/main" val="183223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DC4E8D-5802-4998-8B69-68F5875613F1}" type="slidenum">
              <a:rPr lang="en-GB" altLang="sl-SI"/>
              <a:pPr/>
              <a:t>‹#›</a:t>
            </a:fld>
            <a:endParaRPr lang="en-GB" altLang="sl-SI"/>
          </a:p>
        </p:txBody>
      </p:sp>
    </p:spTree>
    <p:extLst>
      <p:ext uri="{BB962C8B-B14F-4D97-AF65-F5344CB8AC3E}">
        <p14:creationId xmlns:p14="http://schemas.microsoft.com/office/powerpoint/2010/main" val="3252952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CD74B9-4F7A-47F1-A6D7-5DFE1C0530ED}" type="slidenum">
              <a:rPr lang="en-GB" altLang="sl-SI"/>
              <a:pPr/>
              <a:t>‹#›</a:t>
            </a:fld>
            <a:endParaRPr lang="en-GB" altLang="sl-SI"/>
          </a:p>
        </p:txBody>
      </p:sp>
    </p:spTree>
    <p:extLst>
      <p:ext uri="{BB962C8B-B14F-4D97-AF65-F5344CB8AC3E}">
        <p14:creationId xmlns:p14="http://schemas.microsoft.com/office/powerpoint/2010/main" val="584406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AE153A-D9AC-4815-92FD-566629A4A61E}" type="slidenum">
              <a:rPr lang="en-GB" altLang="sl-SI"/>
              <a:pPr/>
              <a:t>‹#›</a:t>
            </a:fld>
            <a:endParaRPr lang="en-GB" altLang="sl-SI"/>
          </a:p>
        </p:txBody>
      </p:sp>
    </p:spTree>
    <p:extLst>
      <p:ext uri="{BB962C8B-B14F-4D97-AF65-F5344CB8AC3E}">
        <p14:creationId xmlns:p14="http://schemas.microsoft.com/office/powerpoint/2010/main" val="3990917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209BBD-6BD1-42D3-983C-EC5DC9D45B3E}" type="slidenum">
              <a:rPr lang="en-GB" altLang="sl-SI"/>
              <a:pPr/>
              <a:t>‹#›</a:t>
            </a:fld>
            <a:endParaRPr lang="en-GB" altLang="sl-SI"/>
          </a:p>
        </p:txBody>
      </p:sp>
    </p:spTree>
    <p:extLst>
      <p:ext uri="{BB962C8B-B14F-4D97-AF65-F5344CB8AC3E}">
        <p14:creationId xmlns:p14="http://schemas.microsoft.com/office/powerpoint/2010/main" val="2420089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5919CF-B767-4904-B54C-147235196465}" type="slidenum">
              <a:rPr lang="en-GB" altLang="sl-SI"/>
              <a:pPr/>
              <a:t>‹#›</a:t>
            </a:fld>
            <a:endParaRPr lang="en-GB" altLang="sl-SI"/>
          </a:p>
        </p:txBody>
      </p:sp>
    </p:spTree>
    <p:extLst>
      <p:ext uri="{BB962C8B-B14F-4D97-AF65-F5344CB8AC3E}">
        <p14:creationId xmlns:p14="http://schemas.microsoft.com/office/powerpoint/2010/main" val="3660111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l-SI" noProof="0" smtClean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6A3472-EA65-49F0-A49E-07E1550E164A}" type="slidenum">
              <a:rPr lang="en-GB" altLang="sl-SI"/>
              <a:pPr/>
              <a:t>‹#›</a:t>
            </a:fld>
            <a:endParaRPr lang="en-GB" altLang="sl-SI"/>
          </a:p>
        </p:txBody>
      </p:sp>
    </p:spTree>
    <p:extLst>
      <p:ext uri="{BB962C8B-B14F-4D97-AF65-F5344CB8AC3E}">
        <p14:creationId xmlns:p14="http://schemas.microsoft.com/office/powerpoint/2010/main" val="1559740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oleObject" Target="../embeddings/oleObject1.bin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DDD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1"/>
          <p:cNvSpPr>
            <a:spLocks noChangeArrowheads="1"/>
          </p:cNvSpPr>
          <p:nvPr/>
        </p:nvSpPr>
        <p:spPr bwMode="auto">
          <a:xfrm>
            <a:off x="685800" y="776288"/>
            <a:ext cx="8458200" cy="6081712"/>
          </a:xfrm>
          <a:prstGeom prst="rect">
            <a:avLst/>
          </a:prstGeom>
          <a:gradFill rotWithShape="0">
            <a:gsLst>
              <a:gs pos="0">
                <a:schemeClr val="hlink"/>
              </a:gs>
              <a:gs pos="100000">
                <a:srgbClr val="3366CC"/>
              </a:gs>
            </a:gsLst>
            <a:lin ang="540000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endParaRPr lang="sl-SI" altLang="sl-SI" smtClean="0"/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7620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sl-SI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sl-SI" smtClean="0"/>
              <a:t>Click to edit Master text styles</a:t>
            </a:r>
          </a:p>
          <a:p>
            <a:pPr lvl="1"/>
            <a:r>
              <a:rPr lang="en-GB" altLang="sl-SI" smtClean="0"/>
              <a:t>Second level</a:t>
            </a:r>
          </a:p>
          <a:p>
            <a:pPr lvl="2"/>
            <a:r>
              <a:rPr lang="en-GB" altLang="sl-SI" smtClean="0"/>
              <a:t>Third level</a:t>
            </a:r>
          </a:p>
          <a:p>
            <a:pPr lvl="3"/>
            <a:r>
              <a:rPr lang="en-GB" altLang="sl-SI" smtClean="0"/>
              <a:t>Fourth level</a:t>
            </a:r>
          </a:p>
          <a:p>
            <a:pPr lvl="4"/>
            <a:r>
              <a:rPr lang="en-GB" altLang="sl-SI" smtClean="0"/>
              <a:t>Fifth level</a:t>
            </a:r>
          </a:p>
        </p:txBody>
      </p:sp>
      <p:graphicFrame>
        <p:nvGraphicFramePr>
          <p:cNvPr id="1029" name="Object 7"/>
          <p:cNvGraphicFramePr>
            <a:graphicFrameLocks noChangeAspect="1"/>
          </p:cNvGraphicFramePr>
          <p:nvPr/>
        </p:nvGraphicFramePr>
        <p:xfrm>
          <a:off x="0" y="0"/>
          <a:ext cx="9144000" cy="722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" name="Photo Editor Photo" r:id="rId19" imgW="7238095" imgH="571731" progId="MSPhotoEd.3">
                  <p:embed/>
                </p:oleObj>
              </mc:Choice>
              <mc:Fallback>
                <p:oleObj name="Photo Editor Photo" r:id="rId19" imgW="7238095" imgH="571731" progId="MSPhotoEd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0" cy="722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0" y="773113"/>
            <a:ext cx="685800" cy="6084887"/>
          </a:xfrm>
          <a:prstGeom prst="rect">
            <a:avLst/>
          </a:prstGeom>
          <a:gradFill rotWithShape="0">
            <a:gsLst>
              <a:gs pos="0">
                <a:srgbClr val="3366CC"/>
              </a:gs>
              <a:gs pos="100000">
                <a:schemeClr val="hlink"/>
              </a:gs>
            </a:gsLst>
            <a:lin ang="540000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endParaRPr lang="sl-SI" altLang="sl-SI" smtClean="0"/>
          </a:p>
        </p:txBody>
      </p:sp>
      <p:sp>
        <p:nvSpPr>
          <p:cNvPr id="1031" name="Line 9"/>
          <p:cNvSpPr>
            <a:spLocks noChangeShapeType="1"/>
          </p:cNvSpPr>
          <p:nvPr/>
        </p:nvSpPr>
        <p:spPr bwMode="auto">
          <a:xfrm>
            <a:off x="-1588" y="747713"/>
            <a:ext cx="9144001" cy="0"/>
          </a:xfrm>
          <a:prstGeom prst="line">
            <a:avLst/>
          </a:prstGeom>
          <a:noFill/>
          <a:ln w="57150" cmpd="thickThin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l-SI"/>
          </a:p>
        </p:txBody>
      </p:sp>
      <p:sp>
        <p:nvSpPr>
          <p:cNvPr id="1032" name="Line 12"/>
          <p:cNvSpPr>
            <a:spLocks noChangeShapeType="1"/>
          </p:cNvSpPr>
          <p:nvPr/>
        </p:nvSpPr>
        <p:spPr bwMode="auto">
          <a:xfrm flipV="1">
            <a:off x="685800" y="776288"/>
            <a:ext cx="0" cy="5395912"/>
          </a:xfrm>
          <a:prstGeom prst="line">
            <a:avLst/>
          </a:prstGeom>
          <a:noFill/>
          <a:ln w="12700">
            <a:solidFill>
              <a:srgbClr val="0033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l-SI"/>
          </a:p>
        </p:txBody>
      </p:sp>
      <p:sp>
        <p:nvSpPr>
          <p:cNvPr id="1033" name="Rectangle 17"/>
          <p:cNvSpPr>
            <a:spLocks noChangeArrowheads="1"/>
          </p:cNvSpPr>
          <p:nvPr/>
        </p:nvSpPr>
        <p:spPr bwMode="auto">
          <a:xfrm>
            <a:off x="685800" y="6172200"/>
            <a:ext cx="8458200" cy="685800"/>
          </a:xfrm>
          <a:prstGeom prst="rect">
            <a:avLst/>
          </a:prstGeom>
          <a:gradFill rotWithShape="0">
            <a:gsLst>
              <a:gs pos="0">
                <a:schemeClr val="hlink"/>
              </a:gs>
              <a:gs pos="100000">
                <a:srgbClr val="3366CC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endParaRPr lang="sl-SI" altLang="sl-SI" smtClean="0"/>
          </a:p>
        </p:txBody>
      </p:sp>
      <p:sp>
        <p:nvSpPr>
          <p:cNvPr id="1034" name="Oval 13"/>
          <p:cNvSpPr>
            <a:spLocks noChangeArrowheads="1"/>
          </p:cNvSpPr>
          <p:nvPr/>
        </p:nvSpPr>
        <p:spPr bwMode="auto">
          <a:xfrm>
            <a:off x="571500" y="6048375"/>
            <a:ext cx="228600" cy="228600"/>
          </a:xfrm>
          <a:prstGeom prst="ellipse">
            <a:avLst/>
          </a:prstGeom>
          <a:solidFill>
            <a:srgbClr val="0033CC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endParaRPr lang="sl-SI" altLang="sl-SI" smtClean="0"/>
          </a:p>
        </p:txBody>
      </p:sp>
      <p:sp>
        <p:nvSpPr>
          <p:cNvPr id="1035" name="Oval 15"/>
          <p:cNvSpPr>
            <a:spLocks noChangeArrowheads="1"/>
          </p:cNvSpPr>
          <p:nvPr/>
        </p:nvSpPr>
        <p:spPr bwMode="auto">
          <a:xfrm>
            <a:off x="609600" y="5867400"/>
            <a:ext cx="152400" cy="152400"/>
          </a:xfrm>
          <a:prstGeom prst="ellipse">
            <a:avLst/>
          </a:prstGeom>
          <a:solidFill>
            <a:srgbClr val="0033CC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endParaRPr lang="sl-SI" altLang="sl-SI" smtClean="0"/>
          </a:p>
        </p:txBody>
      </p:sp>
      <p:sp>
        <p:nvSpPr>
          <p:cNvPr id="1036" name="Oval 16"/>
          <p:cNvSpPr>
            <a:spLocks noChangeArrowheads="1"/>
          </p:cNvSpPr>
          <p:nvPr/>
        </p:nvSpPr>
        <p:spPr bwMode="auto">
          <a:xfrm>
            <a:off x="647700" y="5759450"/>
            <a:ext cx="76200" cy="76200"/>
          </a:xfrm>
          <a:prstGeom prst="ellipse">
            <a:avLst/>
          </a:prstGeom>
          <a:solidFill>
            <a:srgbClr val="0033CC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endParaRPr lang="sl-SI" altLang="sl-SI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ahoma" panose="020B0604030504040204" pitchFamily="34" charset="0"/>
              </a:defRPr>
            </a:lvl1pPr>
          </a:lstStyle>
          <a:p>
            <a:fld id="{912361C5-5AF9-44A7-91AA-DD8FA5D868C1}" type="slidenum">
              <a:rPr lang="en-GB" altLang="sl-SI"/>
              <a:pPr/>
              <a:t>‹#›</a:t>
            </a:fld>
            <a:endParaRPr lang="en-GB" altLang="sl-SI"/>
          </a:p>
        </p:txBody>
      </p:sp>
      <p:sp>
        <p:nvSpPr>
          <p:cNvPr id="1040" name="Line 10"/>
          <p:cNvSpPr>
            <a:spLocks noChangeShapeType="1"/>
          </p:cNvSpPr>
          <p:nvPr/>
        </p:nvSpPr>
        <p:spPr bwMode="auto">
          <a:xfrm>
            <a:off x="685800" y="6172200"/>
            <a:ext cx="8458200" cy="0"/>
          </a:xfrm>
          <a:prstGeom prst="line">
            <a:avLst/>
          </a:prstGeom>
          <a:noFill/>
          <a:ln w="12700">
            <a:solidFill>
              <a:srgbClr val="0033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l-SI"/>
          </a:p>
        </p:txBody>
      </p:sp>
      <p:sp>
        <p:nvSpPr>
          <p:cNvPr id="1042" name="Text Box 18"/>
          <p:cNvSpPr txBox="1">
            <a:spLocks noChangeArrowheads="1"/>
          </p:cNvSpPr>
          <p:nvPr/>
        </p:nvSpPr>
        <p:spPr bwMode="auto">
          <a:xfrm rot="16200000">
            <a:off x="-835819" y="1986757"/>
            <a:ext cx="2332037" cy="3365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sl-SI" sz="16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Direktorat za logistiko</a:t>
            </a:r>
            <a:endParaRPr lang="en-GB" sz="1600" b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1484313"/>
            <a:ext cx="8126413" cy="3024187"/>
          </a:xfrm>
        </p:spPr>
        <p:txBody>
          <a:bodyPr/>
          <a:lstStyle/>
          <a:p>
            <a:pPr eaLnBrk="1" hangingPunct="1"/>
            <a:r>
              <a:rPr lang="sl-SI" altLang="sl-SI" sz="2400" b="1" dirty="0" smtClean="0"/>
              <a:t/>
            </a:r>
            <a:br>
              <a:rPr lang="sl-SI" altLang="sl-SI" sz="2400" b="1" dirty="0" smtClean="0"/>
            </a:br>
            <a:r>
              <a:rPr lang="sl-SI" altLang="sl-SI" sz="2400" b="1" dirty="0" smtClean="0"/>
              <a:t>NAROČILA NA PODROČJU </a:t>
            </a:r>
            <a:br>
              <a:rPr lang="sl-SI" altLang="sl-SI" sz="2400" b="1" dirty="0" smtClean="0"/>
            </a:br>
            <a:r>
              <a:rPr lang="sl-SI" altLang="sl-SI" sz="2400" b="1" dirty="0" smtClean="0"/>
              <a:t>OBRAMBE IN VARNOSTI</a:t>
            </a:r>
            <a:endParaRPr lang="sl-SI" altLang="sl-SI" sz="3200" b="1" dirty="0" smtClean="0"/>
          </a:p>
        </p:txBody>
      </p:sp>
      <p:sp>
        <p:nvSpPr>
          <p:cNvPr id="2051" name="Rectangle 5"/>
          <p:cNvSpPr>
            <a:spLocks noChangeArrowheads="1"/>
          </p:cNvSpPr>
          <p:nvPr/>
        </p:nvSpPr>
        <p:spPr bwMode="auto">
          <a:xfrm>
            <a:off x="827088" y="4797152"/>
            <a:ext cx="7777162" cy="1201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buFontTx/>
              <a:buNone/>
            </a:pPr>
            <a:r>
              <a:rPr lang="sl-SI" altLang="sl-SI" sz="1800" dirty="0"/>
              <a:t>mag. Marko </a:t>
            </a:r>
            <a:r>
              <a:rPr lang="sl-SI" altLang="sl-SI" sz="1800" dirty="0" smtClean="0"/>
              <a:t>Grubar </a:t>
            </a:r>
            <a:endParaRPr lang="sl-SI" altLang="sl-SI" sz="1800" dirty="0"/>
          </a:p>
          <a:p>
            <a:pPr algn="ctr">
              <a:buFontTx/>
              <a:buNone/>
            </a:pPr>
            <a:r>
              <a:rPr lang="sl-SI" altLang="sl-SI" sz="1800" dirty="0" smtClean="0"/>
              <a:t>Direktorat </a:t>
            </a:r>
            <a:r>
              <a:rPr lang="sl-SI" altLang="sl-SI" sz="1800" dirty="0"/>
              <a:t>za </a:t>
            </a:r>
            <a:r>
              <a:rPr lang="sl-SI" altLang="sl-SI" sz="1800" dirty="0" smtClean="0"/>
              <a:t>logistiko</a:t>
            </a:r>
          </a:p>
          <a:p>
            <a:pPr algn="ctr">
              <a:buFontTx/>
              <a:buNone/>
            </a:pPr>
            <a:r>
              <a:rPr lang="sl-SI" altLang="sl-SI" sz="1800" dirty="0"/>
              <a:t>n</a:t>
            </a:r>
            <a:r>
              <a:rPr lang="sl-SI" altLang="sl-SI" sz="1800" dirty="0" smtClean="0"/>
              <a:t>amestnik generalnega direktorja</a:t>
            </a:r>
          </a:p>
          <a:p>
            <a:pPr algn="ctr">
              <a:buFontTx/>
              <a:buNone/>
            </a:pPr>
            <a:r>
              <a:rPr lang="sl-SI" altLang="sl-SI" sz="1800" dirty="0"/>
              <a:t>m</a:t>
            </a:r>
            <a:r>
              <a:rPr lang="sl-SI" altLang="sl-SI" sz="1800" dirty="0" smtClean="0"/>
              <a:t>aj 2021</a:t>
            </a:r>
            <a:endParaRPr lang="sl-SI" altLang="sl-SI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259011" y="1556792"/>
            <a:ext cx="8137525" cy="137795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indent="-457200" eaLnBrk="1" hangingPunct="1">
              <a:spcBef>
                <a:spcPts val="300"/>
              </a:spcBef>
              <a:spcAft>
                <a:spcPts val="0"/>
              </a:spcAft>
              <a:defRPr/>
            </a:pPr>
            <a:r>
              <a:rPr lang="sr-Latn-ME" altLang="sl-SI" sz="2000" i="1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Naročila </a:t>
            </a:r>
            <a:r>
              <a:rPr lang="sr-Latn-ME" altLang="sl-SI" sz="2000" i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 Ministrstvu za obrambo v letu </a:t>
            </a:r>
            <a:r>
              <a:rPr lang="sr-Latn-ME" altLang="sl-SI" sz="2000" i="1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2020 – </a:t>
            </a:r>
            <a:r>
              <a:rPr lang="sr-Latn-ME" altLang="sl-SI" sz="2000" i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pravna </a:t>
            </a:r>
            <a:r>
              <a:rPr lang="sr-Latn-ME" altLang="sl-SI" sz="2000" i="1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podlaga:</a:t>
            </a:r>
            <a:endParaRPr lang="sr-Latn-ME" altLang="sl-SI" sz="2000" i="1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 eaLnBrk="1" hangingPunct="1">
              <a:spcBef>
                <a:spcPts val="300"/>
              </a:spcBef>
              <a:spcAft>
                <a:spcPts val="0"/>
              </a:spcAft>
              <a:defRPr/>
            </a:pPr>
            <a:endParaRPr lang="sr-Latn-ME" altLang="sl-SI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25412" eaLnBrk="1" hangingPunct="1">
              <a:spcBef>
                <a:spcPts val="300"/>
              </a:spcBef>
              <a:spcAft>
                <a:spcPts val="0"/>
              </a:spcAft>
              <a:defRPr/>
            </a:pPr>
            <a:endParaRPr lang="sr-Latn-ME" altLang="sl-SI" sz="1800" kern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47675" indent="-265113" eaLnBrk="1" hangingPunct="1">
              <a:spcBef>
                <a:spcPts val="300"/>
              </a:spcBef>
              <a:spcAft>
                <a:spcPts val="0"/>
              </a:spcAft>
              <a:defRPr/>
            </a:pPr>
            <a:endParaRPr lang="sl-SI" altLang="sl-SI" sz="2000" kern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Shape 60"/>
          <p:cNvSpPr txBox="1">
            <a:spLocks/>
          </p:cNvSpPr>
          <p:nvPr/>
        </p:nvSpPr>
        <p:spPr>
          <a:xfrm>
            <a:off x="730250" y="936625"/>
            <a:ext cx="8521700" cy="763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/>
          <a:lstStyle/>
          <a:p>
            <a:pPr marL="54900" algn="ctr" eaLnBrk="1" hangingPunct="1">
              <a:spcAft>
                <a:spcPts val="1200"/>
              </a:spcAft>
              <a:defRPr/>
            </a:pPr>
            <a:r>
              <a:rPr lang="pl-PL" altLang="sl-SI" sz="2300" b="1" kern="0" dirty="0">
                <a:solidFill>
                  <a:srgbClr val="000000"/>
                </a:solidFill>
                <a:latin typeface="Tahoma"/>
                <a:ea typeface="+mj-ea"/>
                <a:cs typeface="+mj-cs"/>
              </a:rPr>
              <a:t>NAROČILA NA PODROČJU OBRAMBE IN VARNOSTI</a:t>
            </a:r>
            <a:endParaRPr lang="pl-PL" sz="2000" b="1" kern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2" name="Slika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569" y="2420888"/>
            <a:ext cx="5976664" cy="3744416"/>
          </a:xfrm>
          <a:prstGeom prst="rect">
            <a:avLst/>
          </a:prstGeom>
        </p:spPr>
      </p:pic>
      <p:sp>
        <p:nvSpPr>
          <p:cNvPr id="5" name="Rectangle 2"/>
          <p:cNvSpPr/>
          <p:nvPr/>
        </p:nvSpPr>
        <p:spPr>
          <a:xfrm>
            <a:off x="6660233" y="2830881"/>
            <a:ext cx="2880319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indent="-457200" eaLnBrk="1" hangingPunct="1">
              <a:spcBef>
                <a:spcPts val="300"/>
              </a:spcBef>
              <a:spcAft>
                <a:spcPts val="0"/>
              </a:spcAft>
              <a:defRPr/>
            </a:pPr>
            <a:r>
              <a:rPr lang="sr-Latn-ME" altLang="sl-SI" sz="2000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Postopki naročil: 352</a:t>
            </a:r>
          </a:p>
          <a:p>
            <a:pPr lvl="1" indent="-457200" eaLnBrk="1" hangingPunct="1">
              <a:spcBef>
                <a:spcPts val="300"/>
              </a:spcBef>
              <a:spcAft>
                <a:spcPts val="0"/>
              </a:spcAft>
              <a:defRPr/>
            </a:pPr>
            <a:r>
              <a:rPr lang="sr-Latn-ME" altLang="sl-SI" sz="2000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Pogodbe: 441</a:t>
            </a:r>
          </a:p>
          <a:p>
            <a:pPr lvl="1" indent="-457200" eaLnBrk="1" hangingPunct="1">
              <a:spcBef>
                <a:spcPts val="300"/>
              </a:spcBef>
              <a:spcAft>
                <a:spcPts val="0"/>
              </a:spcAft>
              <a:defRPr/>
            </a:pPr>
            <a:endParaRPr lang="sr-Latn-ME" altLang="sl-SI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25412" eaLnBrk="1" hangingPunct="1">
              <a:spcBef>
                <a:spcPts val="300"/>
              </a:spcBef>
              <a:spcAft>
                <a:spcPts val="0"/>
              </a:spcAft>
              <a:defRPr/>
            </a:pPr>
            <a:endParaRPr lang="sr-Latn-ME" altLang="sl-SI" sz="1800" kern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47675" indent="-265113" eaLnBrk="1" hangingPunct="1">
              <a:spcBef>
                <a:spcPts val="300"/>
              </a:spcBef>
              <a:spcAft>
                <a:spcPts val="0"/>
              </a:spcAft>
              <a:defRPr/>
            </a:pPr>
            <a:endParaRPr lang="sl-SI" altLang="sl-SI" sz="2000" kern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0"/>
          <p:cNvSpPr txBox="1">
            <a:spLocks/>
          </p:cNvSpPr>
          <p:nvPr/>
        </p:nvSpPr>
        <p:spPr>
          <a:xfrm>
            <a:off x="730250" y="936625"/>
            <a:ext cx="8521700" cy="763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/>
          <a:lstStyle/>
          <a:p>
            <a:pPr marL="54900" algn="ctr" eaLnBrk="1" hangingPunct="1">
              <a:spcAft>
                <a:spcPts val="1200"/>
              </a:spcAft>
              <a:defRPr/>
            </a:pPr>
            <a:r>
              <a:rPr lang="pl-PL" altLang="sl-SI" sz="2300" b="1" kern="0" dirty="0">
                <a:solidFill>
                  <a:srgbClr val="000000"/>
                </a:solidFill>
                <a:latin typeface="Tahoma"/>
                <a:ea typeface="+mj-ea"/>
                <a:cs typeface="+mj-cs"/>
              </a:rPr>
              <a:t>NAROČILA NA PODROČJU OBRAMBE IN VARNOSTI</a:t>
            </a:r>
            <a:endParaRPr lang="pl-PL" sz="2000" b="1" kern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0" name="Slika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3012" y="1988840"/>
            <a:ext cx="9785651" cy="4392488"/>
          </a:xfrm>
          <a:prstGeom prst="rect">
            <a:avLst/>
          </a:prstGeom>
        </p:spPr>
      </p:pic>
      <p:sp>
        <p:nvSpPr>
          <p:cNvPr id="11" name="Rectangle 2"/>
          <p:cNvSpPr/>
          <p:nvPr/>
        </p:nvSpPr>
        <p:spPr>
          <a:xfrm>
            <a:off x="763012" y="6008221"/>
            <a:ext cx="2880319" cy="877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indent="-457200" eaLnBrk="1" hangingPunct="1">
              <a:spcBef>
                <a:spcPts val="300"/>
              </a:spcBef>
              <a:spcAft>
                <a:spcPts val="0"/>
              </a:spcAft>
              <a:defRPr/>
            </a:pPr>
            <a:r>
              <a:rPr lang="sr-Latn-ME" altLang="sl-SI" sz="800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Vir: TED/COFOG</a:t>
            </a:r>
            <a:endParaRPr lang="sr-Latn-ME" altLang="sl-SI" sz="8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25412" eaLnBrk="1" hangingPunct="1">
              <a:spcBef>
                <a:spcPts val="300"/>
              </a:spcBef>
              <a:spcAft>
                <a:spcPts val="0"/>
              </a:spcAft>
              <a:defRPr/>
            </a:pPr>
            <a:endParaRPr lang="sr-Latn-ME" altLang="sl-SI" sz="1800" kern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47675" indent="-265113" eaLnBrk="1" hangingPunct="1">
              <a:spcBef>
                <a:spcPts val="300"/>
              </a:spcBef>
              <a:spcAft>
                <a:spcPts val="0"/>
              </a:spcAft>
              <a:defRPr/>
            </a:pPr>
            <a:endParaRPr lang="sl-SI" altLang="sl-SI" sz="2000" kern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Rectangle 2"/>
          <p:cNvSpPr/>
          <p:nvPr/>
        </p:nvSpPr>
        <p:spPr>
          <a:xfrm>
            <a:off x="1475656" y="1469868"/>
            <a:ext cx="7221447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indent="-457200" eaLnBrk="1" hangingPunct="1">
              <a:spcBef>
                <a:spcPts val="300"/>
              </a:spcBef>
              <a:spcAft>
                <a:spcPts val="0"/>
              </a:spcAft>
              <a:defRPr/>
            </a:pPr>
            <a:r>
              <a:rPr lang="sr-Latn-ME" altLang="sl-SI" sz="2000" i="1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Delež objav obrambnih naročil v Uradnem listu EU 2016-2018</a:t>
            </a:r>
            <a:endParaRPr lang="sr-Latn-ME" altLang="sl-SI" sz="1800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25412" eaLnBrk="1" hangingPunct="1">
              <a:spcBef>
                <a:spcPts val="300"/>
              </a:spcBef>
              <a:spcAft>
                <a:spcPts val="0"/>
              </a:spcAft>
              <a:defRPr/>
            </a:pPr>
            <a:endParaRPr lang="sr-Latn-ME" altLang="sl-SI" sz="1800" i="1" kern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47675" indent="-265113" eaLnBrk="1" hangingPunct="1">
              <a:spcBef>
                <a:spcPts val="300"/>
              </a:spcBef>
              <a:spcAft>
                <a:spcPts val="0"/>
              </a:spcAft>
              <a:defRPr/>
            </a:pPr>
            <a:endParaRPr lang="sl-SI" altLang="sl-SI" sz="2000" i="1" kern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0816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7538" y="2060575"/>
            <a:ext cx="7915275" cy="3970338"/>
          </a:xfrm>
          <a:noFill/>
        </p:spPr>
        <p:txBody>
          <a:bodyPr/>
          <a:lstStyle/>
          <a:p>
            <a:pPr marL="457200" indent="-457200">
              <a:buFontTx/>
              <a:buNone/>
            </a:pPr>
            <a:endParaRPr lang="sl-SI" altLang="sl-SI" dirty="0" smtClean="0"/>
          </a:p>
          <a:p>
            <a:pPr marL="457200" indent="-457200">
              <a:buFontTx/>
              <a:buNone/>
            </a:pPr>
            <a:r>
              <a:rPr lang="sl-SI" altLang="sl-SI" sz="2000" dirty="0" smtClean="0"/>
              <a:t> </a:t>
            </a:r>
            <a:endParaRPr lang="en-GB" altLang="sl-SI" sz="2000" dirty="0" smtClean="0"/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92150"/>
            <a:ext cx="8458200" cy="866775"/>
          </a:xfrm>
          <a:noFill/>
        </p:spPr>
        <p:txBody>
          <a:bodyPr/>
          <a:lstStyle/>
          <a:p>
            <a:pPr eaLnBrk="1" hangingPunct="1"/>
            <a:r>
              <a:rPr lang="pl-PL" altLang="sl-SI" sz="2300" b="1" dirty="0"/>
              <a:t>NAROČILA NA PODROČJU OBRAMBE IN VARNOSTI</a:t>
            </a:r>
            <a:endParaRPr lang="sl-SI" altLang="sl-SI" sz="2300" b="1" dirty="0" smtClean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971550" y="1628775"/>
            <a:ext cx="7848922" cy="4535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57200" indent="-457200" eaLnBrk="1" hangingPunct="1">
              <a:spcBef>
                <a:spcPct val="20000"/>
              </a:spcBef>
              <a:defRPr/>
            </a:pPr>
            <a:r>
              <a:rPr lang="sl-SI" sz="2000" i="1" u="sng" dirty="0">
                <a:latin typeface="Tahoma" pitchFamily="34" charset="0"/>
              </a:rPr>
              <a:t>Nadzor nad izvajanjem naročil:</a:t>
            </a:r>
          </a:p>
          <a:p>
            <a:pPr eaLnBrk="1" hangingPunct="1">
              <a:defRPr/>
            </a:pPr>
            <a:endParaRPr lang="sl-SI" sz="1200" dirty="0">
              <a:latin typeface="+mn-lt"/>
            </a:endParaRPr>
          </a:p>
          <a:p>
            <a:pPr marL="342900" indent="-342900" eaLnBrk="1" hangingPunct="1">
              <a:spcBef>
                <a:spcPct val="20000"/>
              </a:spcBef>
              <a:defRPr/>
            </a:pPr>
            <a:r>
              <a:rPr lang="sl-SI" sz="2000" dirty="0">
                <a:latin typeface="Tahoma" pitchFamily="34" charset="0"/>
              </a:rPr>
              <a:t>Zunanje institucije nadzora:</a:t>
            </a:r>
            <a:endParaRPr lang="sl-SI" sz="1400" dirty="0">
              <a:latin typeface="Tahoma" pitchFamily="34" charset="0"/>
            </a:endParaRPr>
          </a:p>
          <a:p>
            <a:pPr marL="342900" indent="-342900" eaLnBrk="1" hangingPunct="1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sl-SI" sz="2000" dirty="0">
                <a:latin typeface="Tahoma" pitchFamily="34" charset="0"/>
              </a:rPr>
              <a:t>Državna revizijska </a:t>
            </a:r>
            <a:r>
              <a:rPr lang="sl-SI" sz="2000" dirty="0" smtClean="0">
                <a:latin typeface="Tahoma" pitchFamily="34" charset="0"/>
              </a:rPr>
              <a:t>komisija;</a:t>
            </a:r>
            <a:endParaRPr lang="sl-SI" sz="2000" dirty="0">
              <a:latin typeface="Tahoma" pitchFamily="34" charset="0"/>
            </a:endParaRPr>
          </a:p>
          <a:p>
            <a:pPr marL="342900" indent="-342900" eaLnBrk="1" hangingPunct="1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sl-SI" sz="2000" dirty="0">
                <a:latin typeface="Tahoma" pitchFamily="34" charset="0"/>
              </a:rPr>
              <a:t>Računsko sodišče RS;</a:t>
            </a:r>
          </a:p>
          <a:p>
            <a:pPr marL="342900" indent="-342900" eaLnBrk="1" hangingPunct="1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sl-SI" sz="2000" dirty="0">
                <a:latin typeface="Tahoma" pitchFamily="34" charset="0"/>
              </a:rPr>
              <a:t>Urad RS za nadzor proračuna;</a:t>
            </a:r>
          </a:p>
          <a:p>
            <a:pPr marL="342900" indent="-342900" eaLnBrk="1" hangingPunct="1">
              <a:spcBef>
                <a:spcPct val="20000"/>
              </a:spcBef>
              <a:defRPr/>
            </a:pPr>
            <a:endParaRPr lang="sl-SI" sz="1200" dirty="0">
              <a:latin typeface="Tahoma" pitchFamily="34" charset="0"/>
            </a:endParaRPr>
          </a:p>
          <a:p>
            <a:pPr marL="342900" indent="-342900" eaLnBrk="1" hangingPunct="1">
              <a:spcBef>
                <a:spcPct val="20000"/>
              </a:spcBef>
              <a:defRPr/>
            </a:pPr>
            <a:r>
              <a:rPr lang="sl-SI" sz="2000" dirty="0">
                <a:latin typeface="Tahoma" pitchFamily="34" charset="0"/>
              </a:rPr>
              <a:t>Notranji nadzor se izvaja preko:</a:t>
            </a:r>
            <a:endParaRPr lang="sl-SI" sz="1000" dirty="0">
              <a:latin typeface="Tahoma" pitchFamily="34" charset="0"/>
            </a:endParaRPr>
          </a:p>
          <a:p>
            <a:pPr marL="342900" indent="-342900" eaLnBrk="1" hangingPunct="1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sl-SI" sz="2000" dirty="0">
                <a:latin typeface="Tahoma" pitchFamily="34" charset="0"/>
              </a:rPr>
              <a:t>Notranjerevizijske službe;</a:t>
            </a:r>
          </a:p>
          <a:p>
            <a:pPr marL="342900" indent="-342900" eaLnBrk="1" hangingPunct="1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sl-SI" sz="2000" dirty="0">
                <a:latin typeface="Tahoma" pitchFamily="34" charset="0"/>
              </a:rPr>
              <a:t>Inšpektorat RS za obrambo.</a:t>
            </a:r>
          </a:p>
          <a:p>
            <a:pPr marL="457200" indent="-457200" algn="just" eaLnBrk="1" hangingPunct="1">
              <a:spcBef>
                <a:spcPct val="20000"/>
              </a:spcBef>
              <a:defRPr/>
            </a:pPr>
            <a:endParaRPr lang="sl-SI" sz="2000" dirty="0">
              <a:latin typeface="Tahoma" pitchFamily="34" charset="0"/>
            </a:endParaRPr>
          </a:p>
          <a:p>
            <a:pPr marL="457200" indent="-457200" algn="just" eaLnBrk="1" hangingPunct="1">
              <a:spcBef>
                <a:spcPct val="20000"/>
              </a:spcBef>
              <a:defRPr/>
            </a:pPr>
            <a:endParaRPr lang="sl-SI" sz="2000" dirty="0">
              <a:latin typeface="Tahoma" pitchFamily="34" charset="0"/>
            </a:endParaRPr>
          </a:p>
          <a:p>
            <a:pPr marL="914400" lvl="1" indent="-457200" algn="just" eaLnBrk="1" hangingPunct="1">
              <a:spcBef>
                <a:spcPct val="20000"/>
              </a:spcBef>
              <a:defRPr/>
            </a:pPr>
            <a:endParaRPr lang="sl-SI" sz="1000" dirty="0">
              <a:latin typeface="Tahoma" pitchFamily="34" charset="0"/>
            </a:endParaRPr>
          </a:p>
          <a:p>
            <a:pPr marL="457200" indent="-457200" eaLnBrk="1" hangingPunct="1">
              <a:spcBef>
                <a:spcPct val="20000"/>
              </a:spcBef>
              <a:defRPr/>
            </a:pPr>
            <a:r>
              <a:rPr lang="sl-SI" sz="2000" dirty="0">
                <a:latin typeface="Tahoma" pitchFamily="34" charset="0"/>
              </a:rPr>
              <a:t>	</a:t>
            </a:r>
          </a:p>
          <a:p>
            <a:pPr marL="457200" indent="-457200" eaLnBrk="1" hangingPunct="1">
              <a:spcBef>
                <a:spcPct val="20000"/>
              </a:spcBef>
              <a:buFontTx/>
              <a:buChar char="•"/>
              <a:defRPr/>
            </a:pPr>
            <a:endParaRPr lang="sl-SI" sz="3200" b="1" dirty="0">
              <a:latin typeface="Tahoma" pitchFamily="34" charset="0"/>
            </a:endParaRPr>
          </a:p>
          <a:p>
            <a:pPr marL="457200" indent="-457200" eaLnBrk="1" hangingPunct="1">
              <a:spcBef>
                <a:spcPct val="20000"/>
              </a:spcBef>
              <a:buFontTx/>
              <a:buChar char="•"/>
              <a:defRPr/>
            </a:pPr>
            <a:endParaRPr lang="sl-SI" sz="3200" b="1" dirty="0">
              <a:latin typeface="Tahoma" pitchFamily="34" charset="0"/>
            </a:endParaRPr>
          </a:p>
          <a:p>
            <a:pPr marL="457200" indent="-457200" eaLnBrk="1" hangingPunct="1">
              <a:spcBef>
                <a:spcPct val="20000"/>
              </a:spcBef>
              <a:buFontTx/>
              <a:buChar char="•"/>
              <a:defRPr/>
            </a:pPr>
            <a:endParaRPr lang="sl-SI" sz="3200" dirty="0">
              <a:latin typeface="Tahoma" pitchFamily="34" charset="0"/>
            </a:endParaRPr>
          </a:p>
          <a:p>
            <a:pPr marL="457200" indent="-457200" eaLnBrk="1" hangingPunct="1">
              <a:spcBef>
                <a:spcPct val="20000"/>
              </a:spcBef>
              <a:buFontTx/>
              <a:buChar char="•"/>
              <a:defRPr/>
            </a:pPr>
            <a:endParaRPr lang="sl-SI" sz="3200" dirty="0">
              <a:latin typeface="Tahoma" pitchFamily="34" charset="0"/>
            </a:endParaRPr>
          </a:p>
          <a:p>
            <a:pPr marL="457200" indent="-457200" eaLnBrk="1" hangingPunct="1">
              <a:spcBef>
                <a:spcPct val="20000"/>
              </a:spcBef>
              <a:buFontTx/>
              <a:buChar char="•"/>
              <a:defRPr/>
            </a:pPr>
            <a:endParaRPr lang="sl-SI" sz="3200" dirty="0">
              <a:latin typeface="Tahoma" pitchFamily="34" charset="0"/>
            </a:endParaRPr>
          </a:p>
          <a:p>
            <a:pPr marL="457200" indent="-457200" eaLnBrk="1" hangingPunct="1">
              <a:spcBef>
                <a:spcPct val="20000"/>
              </a:spcBef>
              <a:buFontTx/>
              <a:buChar char="•"/>
              <a:defRPr/>
            </a:pPr>
            <a:endParaRPr lang="en-GB" sz="2000" dirty="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7538" y="2060575"/>
            <a:ext cx="7915275" cy="3970338"/>
          </a:xfrm>
          <a:noFill/>
        </p:spPr>
        <p:txBody>
          <a:bodyPr/>
          <a:lstStyle/>
          <a:p>
            <a:pPr marL="457200" indent="-457200">
              <a:buFontTx/>
              <a:buNone/>
            </a:pPr>
            <a:endParaRPr lang="sl-SI" altLang="sl-SI" sz="2000" smtClean="0"/>
          </a:p>
          <a:p>
            <a:pPr marL="457200" indent="-457200"/>
            <a:endParaRPr lang="sl-SI" altLang="sl-SI" b="1" smtClean="0"/>
          </a:p>
          <a:p>
            <a:pPr marL="457200" indent="-457200"/>
            <a:endParaRPr lang="sl-SI" altLang="sl-SI" b="1" smtClean="0"/>
          </a:p>
          <a:p>
            <a:pPr marL="457200" indent="-457200"/>
            <a:endParaRPr lang="sl-SI" altLang="sl-SI" smtClean="0"/>
          </a:p>
          <a:p>
            <a:pPr marL="457200" indent="-457200"/>
            <a:endParaRPr lang="sl-SI" altLang="sl-SI" smtClean="0"/>
          </a:p>
          <a:p>
            <a:pPr marL="457200" indent="-457200"/>
            <a:endParaRPr lang="sl-SI" altLang="sl-SI" smtClean="0"/>
          </a:p>
          <a:p>
            <a:pPr marL="457200" indent="-457200"/>
            <a:endParaRPr lang="en-GB" altLang="sl-SI" sz="2000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3438"/>
            <a:ext cx="8458200" cy="866775"/>
          </a:xfrm>
          <a:noFill/>
        </p:spPr>
        <p:txBody>
          <a:bodyPr/>
          <a:lstStyle/>
          <a:p>
            <a:pPr eaLnBrk="1" hangingPunct="1"/>
            <a:r>
              <a:rPr lang="sl-SI" altLang="sl-SI" sz="2300" b="1" dirty="0" smtClean="0"/>
              <a:t>NAROČILA NA PODROČJU OBRAMBE IN VARNOSTI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900113" y="1844824"/>
            <a:ext cx="7704137" cy="4392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57200" indent="-457200" eaLnBrk="1" hangingPunct="1">
              <a:spcBef>
                <a:spcPct val="20000"/>
              </a:spcBef>
              <a:defRPr/>
            </a:pPr>
            <a:r>
              <a:rPr lang="sl-SI" sz="2000" i="1" u="sng" dirty="0">
                <a:latin typeface="Tahoma" pitchFamily="34" charset="0"/>
              </a:rPr>
              <a:t>Pravna podlaga:</a:t>
            </a:r>
          </a:p>
          <a:p>
            <a:pPr marL="457200" indent="-457200" eaLnBrk="1" hangingPunct="1">
              <a:spcBef>
                <a:spcPct val="20000"/>
              </a:spcBef>
              <a:defRPr/>
            </a:pPr>
            <a:endParaRPr lang="sl-SI" sz="1200" dirty="0">
              <a:latin typeface="Tahoma" pitchFamily="34" charset="0"/>
            </a:endParaRPr>
          </a:p>
          <a:p>
            <a:pPr marL="457200" indent="-457200" algn="just" eaLnBrk="1" hangingPunct="1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sl-SI" sz="2000" dirty="0">
                <a:latin typeface="+mj-lt"/>
              </a:rPr>
              <a:t>Zakon o javnem </a:t>
            </a:r>
            <a:r>
              <a:rPr lang="sl-SI" sz="2000" dirty="0" smtClean="0">
                <a:latin typeface="+mj-lt"/>
              </a:rPr>
              <a:t>naročanju (ZJN-3);</a:t>
            </a:r>
            <a:endParaRPr lang="sl-SI" sz="2000" dirty="0">
              <a:latin typeface="+mj-lt"/>
            </a:endParaRPr>
          </a:p>
          <a:p>
            <a:pPr marL="457200" indent="-457200" algn="just" eaLnBrk="1" hangingPunct="1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sl-SI" sz="2000" dirty="0">
                <a:latin typeface="+mj-lt"/>
              </a:rPr>
              <a:t>Zakon o javnem naročanju na področju obrambe in </a:t>
            </a:r>
            <a:r>
              <a:rPr lang="sl-SI" sz="2000" dirty="0" smtClean="0">
                <a:latin typeface="+mj-lt"/>
              </a:rPr>
              <a:t>varnosti (ZJNPOV</a:t>
            </a:r>
            <a:r>
              <a:rPr lang="sl-SI" sz="2000" dirty="0" smtClean="0">
                <a:latin typeface="+mj-lt"/>
              </a:rPr>
              <a:t>).</a:t>
            </a:r>
            <a:endParaRPr lang="sl-SI" sz="2000" dirty="0">
              <a:latin typeface="+mj-lt"/>
            </a:endParaRPr>
          </a:p>
          <a:p>
            <a:pPr algn="just" eaLnBrk="1" hangingPunct="1">
              <a:spcBef>
                <a:spcPct val="20000"/>
              </a:spcBef>
              <a:defRPr/>
            </a:pPr>
            <a:endParaRPr lang="sl-SI" sz="2000" dirty="0" smtClean="0">
              <a:latin typeface="+mj-lt"/>
            </a:endParaRPr>
          </a:p>
          <a:p>
            <a:pPr algn="just" eaLnBrk="1" hangingPunct="1">
              <a:spcBef>
                <a:spcPct val="20000"/>
              </a:spcBef>
              <a:defRPr/>
            </a:pPr>
            <a:endParaRPr lang="sl-SI" sz="2000" dirty="0">
              <a:latin typeface="+mj-lt"/>
            </a:endParaRPr>
          </a:p>
          <a:p>
            <a:pPr algn="just" eaLnBrk="1" hangingPunct="1">
              <a:spcBef>
                <a:spcPct val="20000"/>
              </a:spcBef>
              <a:defRPr/>
            </a:pPr>
            <a:r>
              <a:rPr lang="sl-SI" sz="2000" i="1" u="sng" dirty="0" smtClean="0">
                <a:latin typeface="+mj-lt"/>
              </a:rPr>
              <a:t>Možni </a:t>
            </a:r>
            <a:r>
              <a:rPr lang="sl-SI" sz="2000" i="1" u="sng" dirty="0">
                <a:latin typeface="+mj-lt"/>
              </a:rPr>
              <a:t>načini izvajanja naročil:</a:t>
            </a:r>
          </a:p>
          <a:p>
            <a:pPr marL="457200" indent="-457200" algn="just" eaLnBrk="1" hangingPunct="1">
              <a:spcBef>
                <a:spcPct val="20000"/>
              </a:spcBef>
              <a:defRPr/>
            </a:pPr>
            <a:endParaRPr lang="sl-SI" sz="1600" dirty="0">
              <a:latin typeface="+mj-lt"/>
            </a:endParaRPr>
          </a:p>
          <a:p>
            <a:pPr algn="just" eaLnBrk="1" hangingPunct="1">
              <a:spcBef>
                <a:spcPct val="20000"/>
              </a:spcBef>
              <a:defRPr/>
            </a:pPr>
            <a:endParaRPr lang="sl-SI" sz="2000" dirty="0">
              <a:latin typeface="Tahoma" pitchFamily="34" charset="0"/>
            </a:endParaRPr>
          </a:p>
          <a:p>
            <a:pPr marL="457200" indent="-457200" algn="just" eaLnBrk="1" hangingPunct="1">
              <a:spcBef>
                <a:spcPct val="20000"/>
              </a:spcBef>
              <a:defRPr/>
            </a:pPr>
            <a:endParaRPr lang="sl-SI" sz="2000" dirty="0">
              <a:latin typeface="Tahoma" pitchFamily="34" charset="0"/>
            </a:endParaRPr>
          </a:p>
          <a:p>
            <a:pPr marL="914400" lvl="1" indent="-457200" algn="just" eaLnBrk="1" hangingPunct="1">
              <a:spcBef>
                <a:spcPct val="20000"/>
              </a:spcBef>
              <a:defRPr/>
            </a:pPr>
            <a:endParaRPr lang="sl-SI" sz="1000" dirty="0">
              <a:latin typeface="Tahoma" pitchFamily="34" charset="0"/>
            </a:endParaRPr>
          </a:p>
          <a:p>
            <a:pPr marL="457200" indent="-457200" eaLnBrk="1" hangingPunct="1">
              <a:spcBef>
                <a:spcPct val="20000"/>
              </a:spcBef>
              <a:defRPr/>
            </a:pPr>
            <a:r>
              <a:rPr lang="sl-SI" sz="2000" dirty="0">
                <a:latin typeface="Tahoma" pitchFamily="34" charset="0"/>
              </a:rPr>
              <a:t>	</a:t>
            </a:r>
          </a:p>
          <a:p>
            <a:pPr marL="457200" indent="-457200" eaLnBrk="1" hangingPunct="1">
              <a:spcBef>
                <a:spcPct val="20000"/>
              </a:spcBef>
              <a:buFontTx/>
              <a:buChar char="•"/>
              <a:defRPr/>
            </a:pPr>
            <a:endParaRPr lang="sl-SI" sz="3200" b="1" dirty="0">
              <a:latin typeface="Tahoma" pitchFamily="34" charset="0"/>
            </a:endParaRPr>
          </a:p>
          <a:p>
            <a:pPr marL="457200" indent="-457200" eaLnBrk="1" hangingPunct="1">
              <a:spcBef>
                <a:spcPct val="20000"/>
              </a:spcBef>
              <a:buFontTx/>
              <a:buChar char="•"/>
              <a:defRPr/>
            </a:pPr>
            <a:endParaRPr lang="sl-SI" sz="3200" b="1" dirty="0">
              <a:latin typeface="Tahoma" pitchFamily="34" charset="0"/>
            </a:endParaRPr>
          </a:p>
          <a:p>
            <a:pPr marL="457200" indent="-457200" eaLnBrk="1" hangingPunct="1">
              <a:spcBef>
                <a:spcPct val="20000"/>
              </a:spcBef>
              <a:buFontTx/>
              <a:buChar char="•"/>
              <a:defRPr/>
            </a:pPr>
            <a:endParaRPr lang="sl-SI" sz="3200" dirty="0">
              <a:latin typeface="Tahoma" pitchFamily="34" charset="0"/>
            </a:endParaRPr>
          </a:p>
          <a:p>
            <a:pPr marL="457200" indent="-457200" eaLnBrk="1" hangingPunct="1">
              <a:spcBef>
                <a:spcPct val="20000"/>
              </a:spcBef>
              <a:buFontTx/>
              <a:buChar char="•"/>
              <a:defRPr/>
            </a:pPr>
            <a:endParaRPr lang="sl-SI" sz="3200" dirty="0">
              <a:latin typeface="Tahoma" pitchFamily="34" charset="0"/>
            </a:endParaRPr>
          </a:p>
          <a:p>
            <a:pPr marL="457200" indent="-457200" eaLnBrk="1" hangingPunct="1">
              <a:spcBef>
                <a:spcPct val="20000"/>
              </a:spcBef>
              <a:buFontTx/>
              <a:buChar char="•"/>
              <a:defRPr/>
            </a:pPr>
            <a:endParaRPr lang="sl-SI" sz="3200" dirty="0">
              <a:latin typeface="Tahoma" pitchFamily="34" charset="0"/>
            </a:endParaRPr>
          </a:p>
          <a:p>
            <a:pPr marL="457200" indent="-457200" eaLnBrk="1" hangingPunct="1">
              <a:spcBef>
                <a:spcPct val="20000"/>
              </a:spcBef>
              <a:buFontTx/>
              <a:buChar char="•"/>
              <a:defRPr/>
            </a:pPr>
            <a:endParaRPr lang="en-GB" sz="2000" dirty="0">
              <a:latin typeface="Tahoma" pitchFamily="34" charset="0"/>
            </a:endParaRP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7134" y="4808180"/>
            <a:ext cx="7596274" cy="88399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7538" y="2060575"/>
            <a:ext cx="7915275" cy="3970338"/>
          </a:xfrm>
          <a:noFill/>
        </p:spPr>
        <p:txBody>
          <a:bodyPr/>
          <a:lstStyle/>
          <a:p>
            <a:pPr marL="457200" indent="-457200">
              <a:buFontTx/>
              <a:buNone/>
            </a:pPr>
            <a:endParaRPr lang="sl-SI" altLang="sl-SI" sz="2000" smtClean="0"/>
          </a:p>
          <a:p>
            <a:pPr marL="457200" indent="-457200">
              <a:buFontTx/>
              <a:buNone/>
            </a:pPr>
            <a:endParaRPr lang="sl-SI" altLang="sl-SI" b="1" smtClean="0"/>
          </a:p>
          <a:p>
            <a:pPr marL="457200" indent="-457200"/>
            <a:endParaRPr lang="sl-SI" altLang="sl-SI" b="1" smtClean="0"/>
          </a:p>
          <a:p>
            <a:pPr marL="457200" indent="-457200"/>
            <a:endParaRPr lang="sl-SI" altLang="sl-SI" smtClean="0"/>
          </a:p>
          <a:p>
            <a:pPr marL="457200" indent="-457200"/>
            <a:endParaRPr lang="sl-SI" altLang="sl-SI" smtClean="0"/>
          </a:p>
          <a:p>
            <a:pPr marL="457200" indent="-457200"/>
            <a:endParaRPr lang="sl-SI" altLang="sl-SI" smtClean="0"/>
          </a:p>
          <a:p>
            <a:pPr marL="457200" indent="-457200"/>
            <a:endParaRPr lang="en-GB" altLang="sl-SI" sz="2000" smtClean="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3438"/>
            <a:ext cx="8458200" cy="866775"/>
          </a:xfrm>
          <a:noFill/>
        </p:spPr>
        <p:txBody>
          <a:bodyPr/>
          <a:lstStyle/>
          <a:p>
            <a:pPr eaLnBrk="1" hangingPunct="1"/>
            <a:r>
              <a:rPr lang="sl-SI" altLang="sl-SI" sz="2300" b="1" dirty="0"/>
              <a:t>NAROČILA NA PODROČJU OBRAMBE IN VARNOSTI</a:t>
            </a:r>
            <a:endParaRPr lang="sl-SI" altLang="sl-SI" sz="2300" b="1" dirty="0" smtClean="0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900113" y="1844675"/>
            <a:ext cx="7704137" cy="4392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57200" indent="-457200" eaLnBrk="1" hangingPunct="1">
              <a:spcBef>
                <a:spcPct val="20000"/>
              </a:spcBef>
              <a:defRPr/>
            </a:pPr>
            <a:r>
              <a:rPr lang="sl-SI" sz="2000" i="1" u="sng" dirty="0">
                <a:latin typeface="Tahoma" pitchFamily="34" charset="0"/>
              </a:rPr>
              <a:t>Zakon o javnem naročanju (ZJN-3):</a:t>
            </a:r>
          </a:p>
          <a:p>
            <a:pPr marL="457200" indent="-457200" eaLnBrk="1" hangingPunct="1">
              <a:spcBef>
                <a:spcPct val="20000"/>
              </a:spcBef>
              <a:defRPr/>
            </a:pPr>
            <a:endParaRPr lang="sl-SI" sz="1200" dirty="0">
              <a:latin typeface="Tahoma" pitchFamily="34" charset="0"/>
            </a:endParaRPr>
          </a:p>
          <a:p>
            <a:pPr marL="457200" indent="-457200" algn="just" eaLnBrk="1" hangingPunct="1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sl-SI" sz="2000" dirty="0">
                <a:latin typeface="+mj-lt"/>
              </a:rPr>
              <a:t>ZJN-3  se uporablja za naročila blaga, storitev in gradenj splošnega značaja (pohištvo, računalniki, pisarniški material, vozila, prehrana, itd</a:t>
            </a:r>
            <a:r>
              <a:rPr lang="sl-SI" sz="2000" dirty="0" smtClean="0">
                <a:latin typeface="+mj-lt"/>
              </a:rPr>
              <a:t>.);</a:t>
            </a:r>
          </a:p>
          <a:p>
            <a:pPr marL="457200" indent="-457200" algn="just" eaLnBrk="1" hangingPunct="1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sl-SI" sz="2000" dirty="0" smtClean="0">
                <a:latin typeface="+mj-lt"/>
              </a:rPr>
              <a:t>Naročila se objavi na Portalu javnih naročil, vrednosti za blago in storitve: (40.000 EUR) in Uradnem listu EU (139.000 EUR);</a:t>
            </a:r>
            <a:endParaRPr lang="sl-SI" sz="2000" dirty="0">
              <a:latin typeface="+mj-lt"/>
            </a:endParaRPr>
          </a:p>
          <a:p>
            <a:pPr marL="457200" indent="-457200" algn="just" eaLnBrk="1" hangingPunct="1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sl-SI" sz="2000" dirty="0" smtClean="0">
                <a:latin typeface="+mn-lt"/>
              </a:rPr>
              <a:t>V </a:t>
            </a:r>
            <a:r>
              <a:rPr lang="sl-SI" sz="2000" dirty="0">
                <a:latin typeface="+mn-lt"/>
              </a:rPr>
              <a:t>letu </a:t>
            </a:r>
            <a:r>
              <a:rPr lang="sl-SI" sz="2000" dirty="0" smtClean="0">
                <a:latin typeface="+mn-lt"/>
              </a:rPr>
              <a:t>2019 2.111 </a:t>
            </a:r>
            <a:r>
              <a:rPr lang="sl-SI" sz="2000" dirty="0">
                <a:latin typeface="+mn-lt"/>
              </a:rPr>
              <a:t>naročnikov, obseg vseh javnih naročil, oddanih v letu </a:t>
            </a:r>
            <a:r>
              <a:rPr lang="sl-SI" sz="2000" dirty="0" smtClean="0">
                <a:latin typeface="+mn-lt"/>
              </a:rPr>
              <a:t>2019 </a:t>
            </a:r>
            <a:r>
              <a:rPr lang="sl-SI" sz="2000" dirty="0">
                <a:latin typeface="+mn-lt"/>
              </a:rPr>
              <a:t>znaša cca. </a:t>
            </a:r>
            <a:r>
              <a:rPr lang="sl-SI" sz="2000" dirty="0" smtClean="0">
                <a:latin typeface="+mn-lt"/>
              </a:rPr>
              <a:t>5,5 </a:t>
            </a:r>
            <a:r>
              <a:rPr lang="sl-SI" sz="2000" dirty="0">
                <a:latin typeface="+mn-lt"/>
              </a:rPr>
              <a:t>milijarde € z</a:t>
            </a:r>
            <a:r>
              <a:rPr lang="sl-SI" sz="2000" dirty="0" smtClean="0">
                <a:latin typeface="+mn-lt"/>
              </a:rPr>
              <a:t> </a:t>
            </a:r>
            <a:r>
              <a:rPr lang="sl-SI" sz="2000" dirty="0">
                <a:latin typeface="+mn-lt"/>
              </a:rPr>
              <a:t>DDV;</a:t>
            </a:r>
          </a:p>
          <a:p>
            <a:pPr marL="425700" indent="-342900" algn="just" eaLnBrk="1" hangingPunct="1">
              <a:spcBef>
                <a:spcPts val="3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sl-SI" sz="2000" dirty="0">
                <a:latin typeface="+mn-lt"/>
              </a:rPr>
              <a:t>Ministrstvo za obrambo je bilo v letu </a:t>
            </a:r>
            <a:r>
              <a:rPr lang="sl-SI" sz="2000" dirty="0" smtClean="0">
                <a:latin typeface="+mn-lt"/>
              </a:rPr>
              <a:t>2019 deseti </a:t>
            </a:r>
            <a:r>
              <a:rPr lang="sl-SI" sz="2000" dirty="0">
                <a:latin typeface="+mn-lt"/>
              </a:rPr>
              <a:t>največji naročnik v državi po ZJN-3 (cca. </a:t>
            </a:r>
            <a:r>
              <a:rPr lang="sl-SI" sz="2000" dirty="0" smtClean="0">
                <a:latin typeface="+mn-lt"/>
              </a:rPr>
              <a:t>103 </a:t>
            </a:r>
            <a:r>
              <a:rPr lang="sl-SI" sz="2000" dirty="0">
                <a:latin typeface="+mn-lt"/>
              </a:rPr>
              <a:t>mio </a:t>
            </a:r>
            <a:r>
              <a:rPr lang="sl-SI" sz="2000" dirty="0" smtClean="0">
                <a:latin typeface="+mn-lt"/>
              </a:rPr>
              <a:t>€ z DDV).</a:t>
            </a:r>
            <a:endParaRPr lang="sl-SI" sz="2000" dirty="0">
              <a:latin typeface="+mn-lt"/>
            </a:endParaRPr>
          </a:p>
          <a:p>
            <a:pPr algn="just" eaLnBrk="1" hangingPunct="1">
              <a:spcBef>
                <a:spcPct val="20000"/>
              </a:spcBef>
              <a:defRPr/>
            </a:pPr>
            <a:endParaRPr lang="sl-SI" sz="2000" dirty="0">
              <a:latin typeface="+mn-lt"/>
            </a:endParaRPr>
          </a:p>
          <a:p>
            <a:pPr marL="457200" indent="-457200" algn="just" eaLnBrk="1" hangingPunct="1">
              <a:spcBef>
                <a:spcPct val="20000"/>
              </a:spcBef>
              <a:buFont typeface="Wingdings" pitchFamily="2" charset="2"/>
              <a:buChar char="Ø"/>
              <a:defRPr/>
            </a:pPr>
            <a:endParaRPr lang="sl-SI" sz="2000" dirty="0">
              <a:latin typeface="+mj-lt"/>
            </a:endParaRPr>
          </a:p>
          <a:p>
            <a:pPr marL="457200" indent="-457200" algn="just" eaLnBrk="1" hangingPunct="1">
              <a:spcBef>
                <a:spcPct val="20000"/>
              </a:spcBef>
              <a:buFont typeface="Wingdings" pitchFamily="2" charset="2"/>
              <a:buChar char="Ø"/>
              <a:defRPr/>
            </a:pPr>
            <a:endParaRPr lang="sl-SI" sz="2000" dirty="0">
              <a:latin typeface="+mj-lt"/>
            </a:endParaRPr>
          </a:p>
          <a:p>
            <a:pPr marL="457200" indent="-457200" algn="just" eaLnBrk="1" hangingPunct="1">
              <a:spcBef>
                <a:spcPct val="20000"/>
              </a:spcBef>
              <a:buFont typeface="Wingdings" pitchFamily="2" charset="2"/>
              <a:buChar char="Ø"/>
              <a:defRPr/>
            </a:pPr>
            <a:endParaRPr lang="sl-SI" sz="2000" dirty="0">
              <a:latin typeface="Tahoma" pitchFamily="34" charset="0"/>
            </a:endParaRPr>
          </a:p>
          <a:p>
            <a:pPr marL="457200" indent="-457200" algn="just" eaLnBrk="1" hangingPunct="1">
              <a:spcBef>
                <a:spcPct val="20000"/>
              </a:spcBef>
              <a:defRPr/>
            </a:pPr>
            <a:endParaRPr lang="sl-SI" sz="2000" dirty="0">
              <a:latin typeface="Tahoma" pitchFamily="34" charset="0"/>
            </a:endParaRPr>
          </a:p>
          <a:p>
            <a:pPr marL="914400" lvl="1" indent="-457200" algn="just" eaLnBrk="1" hangingPunct="1">
              <a:spcBef>
                <a:spcPct val="20000"/>
              </a:spcBef>
              <a:defRPr/>
            </a:pPr>
            <a:endParaRPr lang="sl-SI" sz="1000" dirty="0">
              <a:latin typeface="Tahoma" pitchFamily="34" charset="0"/>
            </a:endParaRPr>
          </a:p>
          <a:p>
            <a:pPr marL="457200" indent="-457200" eaLnBrk="1" hangingPunct="1">
              <a:spcBef>
                <a:spcPct val="20000"/>
              </a:spcBef>
              <a:defRPr/>
            </a:pPr>
            <a:r>
              <a:rPr lang="sl-SI" sz="2000" dirty="0">
                <a:latin typeface="Tahoma" pitchFamily="34" charset="0"/>
              </a:rPr>
              <a:t>	</a:t>
            </a:r>
          </a:p>
          <a:p>
            <a:pPr marL="457200" indent="-457200" eaLnBrk="1" hangingPunct="1">
              <a:spcBef>
                <a:spcPct val="20000"/>
              </a:spcBef>
              <a:buFontTx/>
              <a:buChar char="•"/>
              <a:defRPr/>
            </a:pPr>
            <a:endParaRPr lang="sl-SI" sz="3200" b="1" dirty="0">
              <a:latin typeface="Tahoma" pitchFamily="34" charset="0"/>
            </a:endParaRPr>
          </a:p>
          <a:p>
            <a:pPr marL="457200" indent="-457200" eaLnBrk="1" hangingPunct="1">
              <a:spcBef>
                <a:spcPct val="20000"/>
              </a:spcBef>
              <a:buFontTx/>
              <a:buChar char="•"/>
              <a:defRPr/>
            </a:pPr>
            <a:endParaRPr lang="sl-SI" sz="3200" b="1" dirty="0">
              <a:latin typeface="Tahoma" pitchFamily="34" charset="0"/>
            </a:endParaRPr>
          </a:p>
          <a:p>
            <a:pPr marL="457200" indent="-457200" eaLnBrk="1" hangingPunct="1">
              <a:spcBef>
                <a:spcPct val="20000"/>
              </a:spcBef>
              <a:buFontTx/>
              <a:buChar char="•"/>
              <a:defRPr/>
            </a:pPr>
            <a:endParaRPr lang="sl-SI" sz="3200" dirty="0">
              <a:latin typeface="Tahoma" pitchFamily="34" charset="0"/>
            </a:endParaRPr>
          </a:p>
          <a:p>
            <a:pPr marL="457200" indent="-457200" eaLnBrk="1" hangingPunct="1">
              <a:spcBef>
                <a:spcPct val="20000"/>
              </a:spcBef>
              <a:buFontTx/>
              <a:buChar char="•"/>
              <a:defRPr/>
            </a:pPr>
            <a:endParaRPr lang="sl-SI" sz="3200" dirty="0">
              <a:latin typeface="Tahoma" pitchFamily="34" charset="0"/>
            </a:endParaRPr>
          </a:p>
          <a:p>
            <a:pPr marL="457200" indent="-457200" eaLnBrk="1" hangingPunct="1">
              <a:spcBef>
                <a:spcPct val="20000"/>
              </a:spcBef>
              <a:buFontTx/>
              <a:buChar char="•"/>
              <a:defRPr/>
            </a:pPr>
            <a:endParaRPr lang="sl-SI" sz="3200" dirty="0">
              <a:latin typeface="Tahoma" pitchFamily="34" charset="0"/>
            </a:endParaRPr>
          </a:p>
          <a:p>
            <a:pPr marL="457200" indent="-457200" eaLnBrk="1" hangingPunct="1">
              <a:spcBef>
                <a:spcPct val="20000"/>
              </a:spcBef>
              <a:buFontTx/>
              <a:buChar char="•"/>
              <a:defRPr/>
            </a:pPr>
            <a:endParaRPr lang="en-GB" sz="2000" dirty="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7538" y="2060575"/>
            <a:ext cx="7915275" cy="3970338"/>
          </a:xfrm>
          <a:noFill/>
        </p:spPr>
        <p:txBody>
          <a:bodyPr/>
          <a:lstStyle/>
          <a:p>
            <a:pPr marL="457200" indent="-457200">
              <a:buFontTx/>
              <a:buNone/>
            </a:pPr>
            <a:endParaRPr lang="sl-SI" altLang="sl-SI" sz="2000" smtClean="0"/>
          </a:p>
          <a:p>
            <a:pPr marL="457200" indent="-457200">
              <a:buFontTx/>
              <a:buNone/>
            </a:pPr>
            <a:endParaRPr lang="sl-SI" altLang="sl-SI" b="1" smtClean="0"/>
          </a:p>
          <a:p>
            <a:pPr marL="457200" indent="-457200"/>
            <a:endParaRPr lang="sl-SI" altLang="sl-SI" b="1" smtClean="0"/>
          </a:p>
          <a:p>
            <a:pPr marL="457200" indent="-457200"/>
            <a:endParaRPr lang="sl-SI" altLang="sl-SI" smtClean="0"/>
          </a:p>
          <a:p>
            <a:pPr marL="457200" indent="-457200"/>
            <a:endParaRPr lang="sl-SI" altLang="sl-SI" smtClean="0"/>
          </a:p>
          <a:p>
            <a:pPr marL="457200" indent="-457200"/>
            <a:endParaRPr lang="sl-SI" altLang="sl-SI" smtClean="0"/>
          </a:p>
          <a:p>
            <a:pPr marL="457200" indent="-457200"/>
            <a:endParaRPr lang="en-GB" altLang="sl-SI" sz="2000" smtClean="0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3438"/>
            <a:ext cx="8458200" cy="866775"/>
          </a:xfrm>
          <a:noFill/>
        </p:spPr>
        <p:txBody>
          <a:bodyPr/>
          <a:lstStyle/>
          <a:p>
            <a:pPr eaLnBrk="1" hangingPunct="1"/>
            <a:r>
              <a:rPr lang="sl-SI" altLang="sl-SI" sz="2300" b="1" dirty="0"/>
              <a:t>NAROČILA NA PODROČJU OBRAMBE IN VARNOSTI</a:t>
            </a:r>
            <a:endParaRPr lang="sl-SI" altLang="sl-SI" sz="2300" b="1" dirty="0" smtClean="0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827088" y="1989138"/>
            <a:ext cx="8137525" cy="439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57200" indent="-457200" eaLnBrk="1" hangingPunct="1">
              <a:spcBef>
                <a:spcPct val="20000"/>
              </a:spcBef>
              <a:defRPr/>
            </a:pPr>
            <a:r>
              <a:rPr lang="sl-SI" sz="2000" i="1" u="sng" dirty="0">
                <a:latin typeface="Tahoma" pitchFamily="34" charset="0"/>
              </a:rPr>
              <a:t>Zakon o javnem naročanju na področju obrambe in varnosti (ZJNPOV):</a:t>
            </a:r>
          </a:p>
          <a:p>
            <a:pPr marL="457200" indent="-457200" eaLnBrk="1" hangingPunct="1">
              <a:spcBef>
                <a:spcPct val="20000"/>
              </a:spcBef>
              <a:defRPr/>
            </a:pPr>
            <a:endParaRPr lang="sl-SI" sz="1200" dirty="0">
              <a:latin typeface="Tahoma" pitchFamily="34" charset="0"/>
            </a:endParaRPr>
          </a:p>
          <a:p>
            <a:pPr marL="457200" indent="-457200" algn="just" eaLnBrk="1" hangingPunct="1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sl-SI" sz="2000" dirty="0" smtClean="0">
                <a:latin typeface="+mj-lt"/>
              </a:rPr>
              <a:t>ZJNPOV  </a:t>
            </a:r>
            <a:r>
              <a:rPr lang="sl-SI" sz="2000" dirty="0">
                <a:latin typeface="+mj-lt"/>
              </a:rPr>
              <a:t>se uporablja za naročila blaga, storitev in gradenj </a:t>
            </a:r>
            <a:r>
              <a:rPr lang="sl-SI" sz="2000" dirty="0" smtClean="0">
                <a:latin typeface="+mj-lt"/>
              </a:rPr>
              <a:t>na </a:t>
            </a:r>
            <a:r>
              <a:rPr lang="sl-SI" sz="2000" dirty="0">
                <a:latin typeface="+mj-lt"/>
              </a:rPr>
              <a:t>področju obrambe in varnosti (</a:t>
            </a:r>
            <a:r>
              <a:rPr lang="sl-SI" sz="2000" dirty="0" smtClean="0">
                <a:latin typeface="+mj-lt"/>
              </a:rPr>
              <a:t>dobava </a:t>
            </a:r>
            <a:r>
              <a:rPr lang="sl-SI" sz="2000" dirty="0">
                <a:latin typeface="+mj-lt"/>
              </a:rPr>
              <a:t>vojaške opreme</a:t>
            </a:r>
            <a:r>
              <a:rPr lang="sl-SI" sz="2000" dirty="0" smtClean="0">
                <a:latin typeface="+mj-lt"/>
              </a:rPr>
              <a:t>, </a:t>
            </a:r>
            <a:r>
              <a:rPr lang="sl-SI" sz="2000" dirty="0">
                <a:latin typeface="+mj-lt"/>
              </a:rPr>
              <a:t>občutljive opreme, </a:t>
            </a:r>
            <a:r>
              <a:rPr lang="sl-SI" sz="2000" dirty="0" smtClean="0">
                <a:latin typeface="+mj-lt"/>
              </a:rPr>
              <a:t>itd.);</a:t>
            </a:r>
          </a:p>
          <a:p>
            <a:pPr marL="457200" indent="-457200" algn="just" eaLnBrk="1" hangingPunct="1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sl-SI" sz="2000" dirty="0" smtClean="0">
                <a:latin typeface="+mj-lt"/>
              </a:rPr>
              <a:t>Naročila se objavi na Portalu javnih naročil, vrednosti za blago in storitve: (40.000 EUR) in Uradnem listu EU (428.000 EUR);</a:t>
            </a:r>
          </a:p>
          <a:p>
            <a:pPr marL="457200" indent="-457200" algn="just" eaLnBrk="1" hangingPunct="1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sl-SI" sz="2000" dirty="0" smtClean="0">
                <a:latin typeface="+mj-lt"/>
              </a:rPr>
              <a:t>V </a:t>
            </a:r>
            <a:r>
              <a:rPr lang="sl-SI" sz="2000" dirty="0">
                <a:latin typeface="+mj-lt"/>
              </a:rPr>
              <a:t>letu </a:t>
            </a:r>
            <a:r>
              <a:rPr lang="sl-SI" sz="2000" dirty="0" smtClean="0">
                <a:latin typeface="+mn-lt"/>
              </a:rPr>
              <a:t>2019 </a:t>
            </a:r>
            <a:r>
              <a:rPr lang="sl-SI" sz="2000" dirty="0">
                <a:latin typeface="+mn-lt"/>
              </a:rPr>
              <a:t>2</a:t>
            </a:r>
            <a:r>
              <a:rPr lang="sl-SI" sz="2000" dirty="0" smtClean="0">
                <a:latin typeface="+mn-lt"/>
              </a:rPr>
              <a:t> naročnika </a:t>
            </a:r>
            <a:r>
              <a:rPr lang="sl-SI" sz="2000" dirty="0">
                <a:latin typeface="+mn-lt"/>
              </a:rPr>
              <a:t>po ZJNPOV, obseg vseh naročil na področju obrambe in varnosti, oddanih v letu </a:t>
            </a:r>
            <a:r>
              <a:rPr lang="sl-SI" sz="2000" dirty="0" smtClean="0">
                <a:latin typeface="+mn-lt"/>
              </a:rPr>
              <a:t>2019, </a:t>
            </a:r>
            <a:r>
              <a:rPr lang="sl-SI" sz="2000" dirty="0">
                <a:latin typeface="+mn-lt"/>
              </a:rPr>
              <a:t>znaša cca. </a:t>
            </a:r>
            <a:r>
              <a:rPr lang="sl-SI" sz="2000" dirty="0" smtClean="0">
                <a:latin typeface="+mn-lt"/>
              </a:rPr>
              <a:t>42 </a:t>
            </a:r>
            <a:r>
              <a:rPr lang="sl-SI" sz="2000" dirty="0">
                <a:latin typeface="+mn-lt"/>
              </a:rPr>
              <a:t>mio € </a:t>
            </a:r>
            <a:r>
              <a:rPr lang="sl-SI" sz="2000" dirty="0" smtClean="0">
                <a:latin typeface="+mn-lt"/>
              </a:rPr>
              <a:t>z </a:t>
            </a:r>
            <a:r>
              <a:rPr lang="sl-SI" sz="2000" dirty="0">
                <a:latin typeface="+mn-lt"/>
              </a:rPr>
              <a:t>DDV;</a:t>
            </a:r>
          </a:p>
          <a:p>
            <a:pPr marL="457200" indent="-457200" algn="just" eaLnBrk="1" hangingPunct="1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sl-SI" sz="2000" dirty="0">
                <a:latin typeface="+mn-lt"/>
              </a:rPr>
              <a:t>Ministrstvo za obrambo je bilo v letu </a:t>
            </a:r>
            <a:r>
              <a:rPr lang="sl-SI" sz="2000" dirty="0" smtClean="0">
                <a:latin typeface="+mn-lt"/>
              </a:rPr>
              <a:t>2019 </a:t>
            </a:r>
            <a:r>
              <a:rPr lang="sl-SI" sz="2000" dirty="0">
                <a:latin typeface="+mn-lt"/>
              </a:rPr>
              <a:t>največji naročnik v državi po </a:t>
            </a:r>
            <a:r>
              <a:rPr lang="sl-SI" sz="2000" dirty="0" smtClean="0">
                <a:latin typeface="+mn-lt"/>
              </a:rPr>
              <a:t>ZJNPOV.</a:t>
            </a:r>
            <a:endParaRPr lang="sl-SI" sz="2000" dirty="0">
              <a:latin typeface="+mj-lt"/>
            </a:endParaRPr>
          </a:p>
          <a:p>
            <a:pPr marL="457200" indent="-457200" algn="just" eaLnBrk="1" hangingPunct="1">
              <a:spcBef>
                <a:spcPct val="20000"/>
              </a:spcBef>
              <a:buFont typeface="Wingdings" pitchFamily="2" charset="2"/>
              <a:buChar char="Ø"/>
              <a:defRPr/>
            </a:pPr>
            <a:endParaRPr lang="sl-SI" sz="2000" dirty="0">
              <a:latin typeface="+mj-lt"/>
            </a:endParaRPr>
          </a:p>
          <a:p>
            <a:pPr marL="457200" indent="-457200" algn="just" eaLnBrk="1" hangingPunct="1">
              <a:spcBef>
                <a:spcPct val="20000"/>
              </a:spcBef>
              <a:buFont typeface="Wingdings" pitchFamily="2" charset="2"/>
              <a:buChar char="Ø"/>
              <a:defRPr/>
            </a:pPr>
            <a:endParaRPr lang="sl-SI" sz="2000" dirty="0">
              <a:latin typeface="Tahoma" pitchFamily="34" charset="0"/>
            </a:endParaRPr>
          </a:p>
          <a:p>
            <a:pPr marL="457200" indent="-457200" algn="just" eaLnBrk="1" hangingPunct="1">
              <a:spcBef>
                <a:spcPct val="20000"/>
              </a:spcBef>
              <a:defRPr/>
            </a:pPr>
            <a:endParaRPr lang="sl-SI" sz="2000" dirty="0">
              <a:latin typeface="Tahoma" pitchFamily="34" charset="0"/>
            </a:endParaRPr>
          </a:p>
          <a:p>
            <a:pPr marL="914400" lvl="1" indent="-457200" algn="just" eaLnBrk="1" hangingPunct="1">
              <a:spcBef>
                <a:spcPct val="20000"/>
              </a:spcBef>
              <a:defRPr/>
            </a:pPr>
            <a:endParaRPr lang="sl-SI" sz="1000" dirty="0">
              <a:latin typeface="Tahoma" pitchFamily="34" charset="0"/>
            </a:endParaRPr>
          </a:p>
          <a:p>
            <a:pPr marL="457200" indent="-457200" eaLnBrk="1" hangingPunct="1">
              <a:spcBef>
                <a:spcPct val="20000"/>
              </a:spcBef>
              <a:defRPr/>
            </a:pPr>
            <a:r>
              <a:rPr lang="sl-SI" sz="2000" dirty="0">
                <a:latin typeface="Tahoma" pitchFamily="34" charset="0"/>
              </a:rPr>
              <a:t>	</a:t>
            </a:r>
          </a:p>
          <a:p>
            <a:pPr marL="457200" indent="-457200" eaLnBrk="1" hangingPunct="1">
              <a:spcBef>
                <a:spcPct val="20000"/>
              </a:spcBef>
              <a:buFontTx/>
              <a:buChar char="•"/>
              <a:defRPr/>
            </a:pPr>
            <a:endParaRPr lang="sl-SI" sz="3200" b="1" dirty="0">
              <a:latin typeface="Tahoma" pitchFamily="34" charset="0"/>
            </a:endParaRPr>
          </a:p>
          <a:p>
            <a:pPr marL="457200" indent="-457200" eaLnBrk="1" hangingPunct="1">
              <a:spcBef>
                <a:spcPct val="20000"/>
              </a:spcBef>
              <a:buFontTx/>
              <a:buChar char="•"/>
              <a:defRPr/>
            </a:pPr>
            <a:endParaRPr lang="sl-SI" sz="3200" b="1" dirty="0">
              <a:latin typeface="Tahoma" pitchFamily="34" charset="0"/>
            </a:endParaRPr>
          </a:p>
          <a:p>
            <a:pPr marL="457200" indent="-457200" eaLnBrk="1" hangingPunct="1">
              <a:spcBef>
                <a:spcPct val="20000"/>
              </a:spcBef>
              <a:buFontTx/>
              <a:buChar char="•"/>
              <a:defRPr/>
            </a:pPr>
            <a:endParaRPr lang="sl-SI" sz="3200" dirty="0">
              <a:latin typeface="Tahoma" pitchFamily="34" charset="0"/>
            </a:endParaRPr>
          </a:p>
          <a:p>
            <a:pPr marL="457200" indent="-457200" eaLnBrk="1" hangingPunct="1">
              <a:spcBef>
                <a:spcPct val="20000"/>
              </a:spcBef>
              <a:buFontTx/>
              <a:buChar char="•"/>
              <a:defRPr/>
            </a:pPr>
            <a:endParaRPr lang="sl-SI" sz="3200" dirty="0">
              <a:latin typeface="Tahoma" pitchFamily="34" charset="0"/>
            </a:endParaRPr>
          </a:p>
          <a:p>
            <a:pPr marL="457200" indent="-457200" eaLnBrk="1" hangingPunct="1">
              <a:spcBef>
                <a:spcPct val="20000"/>
              </a:spcBef>
              <a:buFontTx/>
              <a:buChar char="•"/>
              <a:defRPr/>
            </a:pPr>
            <a:endParaRPr lang="sl-SI" sz="3200" dirty="0">
              <a:latin typeface="Tahoma" pitchFamily="34" charset="0"/>
            </a:endParaRPr>
          </a:p>
          <a:p>
            <a:pPr marL="457200" indent="-457200" eaLnBrk="1" hangingPunct="1">
              <a:spcBef>
                <a:spcPct val="20000"/>
              </a:spcBef>
              <a:buFontTx/>
              <a:buChar char="•"/>
              <a:defRPr/>
            </a:pPr>
            <a:endParaRPr lang="en-GB" sz="2000" dirty="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9173" y="2338982"/>
            <a:ext cx="7915275" cy="3970338"/>
          </a:xfrm>
          <a:noFill/>
        </p:spPr>
        <p:txBody>
          <a:bodyPr/>
          <a:lstStyle/>
          <a:p>
            <a:pPr marL="457200" indent="-457200">
              <a:buFontTx/>
              <a:buNone/>
            </a:pPr>
            <a:endParaRPr lang="sl-SI" altLang="sl-SI" sz="2000" dirty="0" smtClean="0"/>
          </a:p>
          <a:p>
            <a:pPr marL="457200" indent="-457200"/>
            <a:endParaRPr lang="sl-SI" altLang="sl-SI" b="1" dirty="0" smtClean="0"/>
          </a:p>
          <a:p>
            <a:pPr marL="457200" indent="-457200"/>
            <a:endParaRPr lang="sl-SI" altLang="sl-SI" b="1" dirty="0" smtClean="0"/>
          </a:p>
          <a:p>
            <a:pPr marL="457200" indent="-457200"/>
            <a:endParaRPr lang="sl-SI" altLang="sl-SI" dirty="0" smtClean="0"/>
          </a:p>
          <a:p>
            <a:pPr marL="457200" indent="-457200"/>
            <a:endParaRPr lang="sl-SI" altLang="sl-SI" dirty="0" smtClean="0"/>
          </a:p>
          <a:p>
            <a:pPr marL="457200" indent="-457200"/>
            <a:endParaRPr lang="sl-SI" altLang="sl-SI" dirty="0" smtClean="0"/>
          </a:p>
          <a:p>
            <a:pPr marL="457200" indent="-457200"/>
            <a:endParaRPr lang="en-GB" altLang="sl-SI" sz="2000" dirty="0" smtClean="0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3438"/>
            <a:ext cx="8458200" cy="866775"/>
          </a:xfrm>
          <a:noFill/>
        </p:spPr>
        <p:txBody>
          <a:bodyPr/>
          <a:lstStyle/>
          <a:p>
            <a:pPr eaLnBrk="1" hangingPunct="1"/>
            <a:r>
              <a:rPr lang="sl-SI" altLang="sl-SI" sz="2300" b="1" dirty="0"/>
              <a:t>NAROČILA NA PODROČJU OBRAMBE IN VARNOSTI</a:t>
            </a:r>
            <a:endParaRPr lang="sl-SI" altLang="sl-SI" sz="2300" b="1" dirty="0" smtClean="0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972319" y="1772692"/>
            <a:ext cx="7704137" cy="439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57200" indent="-457200" eaLnBrk="1" hangingPunct="1">
              <a:spcBef>
                <a:spcPct val="20000"/>
              </a:spcBef>
              <a:defRPr/>
            </a:pPr>
            <a:r>
              <a:rPr lang="sl-SI" sz="2000" i="1" u="sng" dirty="0">
                <a:latin typeface="+mn-lt"/>
              </a:rPr>
              <a:t>Bistvene razlike v primerjavi z  ZJN-3:</a:t>
            </a:r>
          </a:p>
          <a:p>
            <a:pPr algn="just" eaLnBrk="1" hangingPunct="1">
              <a:defRPr/>
            </a:pPr>
            <a:endParaRPr lang="sl-SI" sz="2000" dirty="0">
              <a:latin typeface="+mn-lt"/>
            </a:endParaRPr>
          </a:p>
          <a:p>
            <a:pPr marL="457200" indent="-457200" algn="just" eaLnBrk="1" hangingPunct="1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sl-SI" sz="2000" dirty="0" smtClean="0">
                <a:latin typeface="+mn-lt"/>
              </a:rPr>
              <a:t>Predmet javnega naročila;</a:t>
            </a:r>
          </a:p>
          <a:p>
            <a:pPr marL="457200" indent="-457200" algn="just" eaLnBrk="1" hangingPunct="1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sl-SI" sz="2000" dirty="0" smtClean="0">
                <a:latin typeface="+mn-lt"/>
              </a:rPr>
              <a:t>ZJNPOV vključuje višje pragove </a:t>
            </a:r>
            <a:r>
              <a:rPr lang="sl-SI" sz="2000" dirty="0">
                <a:latin typeface="+mn-lt"/>
              </a:rPr>
              <a:t>za objavo naročil v Uradnem list EU;</a:t>
            </a:r>
          </a:p>
          <a:p>
            <a:pPr marL="457200" indent="-457200" algn="just" eaLnBrk="1" hangingPunct="1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sl-SI" sz="2000" dirty="0" smtClean="0">
                <a:latin typeface="+mn-lt"/>
              </a:rPr>
              <a:t>ZJNPOV</a:t>
            </a:r>
            <a:r>
              <a:rPr lang="sl-SI" sz="2000" dirty="0">
                <a:latin typeface="+mn-lt"/>
              </a:rPr>
              <a:t> </a:t>
            </a:r>
            <a:r>
              <a:rPr lang="sl-SI" sz="2000" dirty="0" smtClean="0">
                <a:latin typeface="+mn-lt"/>
              </a:rPr>
              <a:t>vključuje posebne določbe, </a:t>
            </a:r>
            <a:r>
              <a:rPr lang="sl-SI" sz="2000" dirty="0">
                <a:latin typeface="+mn-lt"/>
              </a:rPr>
              <a:t>vezane na zanesljivost oskrbe in varovanje informacij;</a:t>
            </a:r>
          </a:p>
          <a:p>
            <a:pPr marL="457200" indent="-457200" algn="just" eaLnBrk="1" hangingPunct="1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sl-SI" sz="2000" dirty="0">
                <a:latin typeface="+mn-lt"/>
              </a:rPr>
              <a:t>Možnost sklepanja okvirnih sporazumov za daljše časovno obdobje</a:t>
            </a:r>
            <a:r>
              <a:rPr lang="sl-SI" sz="2000" dirty="0" smtClean="0">
                <a:latin typeface="+mn-lt"/>
              </a:rPr>
              <a:t>.</a:t>
            </a:r>
          </a:p>
          <a:p>
            <a:pPr algn="just" eaLnBrk="1" hangingPunct="1">
              <a:spcBef>
                <a:spcPct val="20000"/>
              </a:spcBef>
              <a:defRPr/>
            </a:pPr>
            <a:endParaRPr lang="sl-SI" sz="800" dirty="0">
              <a:latin typeface="+mn-lt"/>
            </a:endParaRPr>
          </a:p>
          <a:p>
            <a:pPr algn="just" eaLnBrk="1" hangingPunct="1">
              <a:spcBef>
                <a:spcPct val="20000"/>
              </a:spcBef>
              <a:defRPr/>
            </a:pPr>
            <a:r>
              <a:rPr lang="sl-SI" sz="2000" dirty="0">
                <a:latin typeface="+mn-lt"/>
              </a:rPr>
              <a:t>Neizbrani ponudniki imajo možnost uveljavljanja pravnega varstva pred sklenitvijo </a:t>
            </a:r>
            <a:r>
              <a:rPr lang="sl-SI" sz="2000" dirty="0" smtClean="0">
                <a:latin typeface="+mn-lt"/>
              </a:rPr>
              <a:t>pogodbe po določbah ZJN-3 in ZJNPOV.</a:t>
            </a:r>
            <a:endParaRPr lang="sl-SI" sz="2000" dirty="0">
              <a:latin typeface="+mn-lt"/>
            </a:endParaRPr>
          </a:p>
          <a:p>
            <a:pPr algn="just" eaLnBrk="1" hangingPunct="1">
              <a:spcBef>
                <a:spcPct val="20000"/>
              </a:spcBef>
              <a:defRPr/>
            </a:pPr>
            <a:endParaRPr lang="sl-SI" sz="2000" dirty="0">
              <a:latin typeface="+mn-lt"/>
            </a:endParaRPr>
          </a:p>
          <a:p>
            <a:pPr marL="457200" indent="-457200" algn="just" eaLnBrk="1" hangingPunct="1">
              <a:spcBef>
                <a:spcPct val="20000"/>
              </a:spcBef>
              <a:buFont typeface="Wingdings" pitchFamily="2" charset="2"/>
              <a:buChar char="Ø"/>
              <a:defRPr/>
            </a:pPr>
            <a:endParaRPr lang="sl-SI" sz="2000" dirty="0">
              <a:latin typeface="+mn-lt"/>
            </a:endParaRPr>
          </a:p>
          <a:p>
            <a:pPr marL="457200" indent="-457200" algn="just" eaLnBrk="1" hangingPunct="1">
              <a:spcBef>
                <a:spcPct val="20000"/>
              </a:spcBef>
              <a:buFont typeface="Wingdings" pitchFamily="2" charset="2"/>
              <a:buChar char="Ø"/>
              <a:defRPr/>
            </a:pPr>
            <a:endParaRPr lang="sl-SI" sz="2000" dirty="0">
              <a:latin typeface="+mn-lt"/>
            </a:endParaRPr>
          </a:p>
          <a:p>
            <a:pPr marL="457200" indent="-457200" algn="just" eaLnBrk="1" hangingPunct="1">
              <a:spcBef>
                <a:spcPct val="20000"/>
              </a:spcBef>
              <a:defRPr/>
            </a:pPr>
            <a:endParaRPr lang="sl-SI" sz="2000" dirty="0">
              <a:latin typeface="Tahoma" pitchFamily="34" charset="0"/>
            </a:endParaRPr>
          </a:p>
          <a:p>
            <a:pPr marL="914400" lvl="1" indent="-457200" algn="just" eaLnBrk="1" hangingPunct="1">
              <a:spcBef>
                <a:spcPct val="20000"/>
              </a:spcBef>
              <a:defRPr/>
            </a:pPr>
            <a:endParaRPr lang="sl-SI" sz="1000" dirty="0">
              <a:latin typeface="Tahoma" pitchFamily="34" charset="0"/>
            </a:endParaRPr>
          </a:p>
          <a:p>
            <a:pPr marL="457200" indent="-457200" eaLnBrk="1" hangingPunct="1">
              <a:spcBef>
                <a:spcPct val="20000"/>
              </a:spcBef>
              <a:defRPr/>
            </a:pPr>
            <a:r>
              <a:rPr lang="sl-SI" sz="2000" dirty="0">
                <a:latin typeface="Tahoma" pitchFamily="34" charset="0"/>
              </a:rPr>
              <a:t>	</a:t>
            </a:r>
          </a:p>
          <a:p>
            <a:pPr marL="457200" indent="-457200" eaLnBrk="1" hangingPunct="1">
              <a:spcBef>
                <a:spcPct val="20000"/>
              </a:spcBef>
              <a:buFontTx/>
              <a:buChar char="•"/>
              <a:defRPr/>
            </a:pPr>
            <a:endParaRPr lang="sl-SI" sz="3200" b="1" dirty="0">
              <a:latin typeface="Tahoma" pitchFamily="34" charset="0"/>
            </a:endParaRPr>
          </a:p>
          <a:p>
            <a:pPr marL="457200" indent="-457200" eaLnBrk="1" hangingPunct="1">
              <a:spcBef>
                <a:spcPct val="20000"/>
              </a:spcBef>
              <a:buFontTx/>
              <a:buChar char="•"/>
              <a:defRPr/>
            </a:pPr>
            <a:endParaRPr lang="sl-SI" sz="3200" b="1" dirty="0">
              <a:latin typeface="Tahoma" pitchFamily="34" charset="0"/>
            </a:endParaRPr>
          </a:p>
          <a:p>
            <a:pPr marL="457200" indent="-457200" eaLnBrk="1" hangingPunct="1">
              <a:spcBef>
                <a:spcPct val="20000"/>
              </a:spcBef>
              <a:buFontTx/>
              <a:buChar char="•"/>
              <a:defRPr/>
            </a:pPr>
            <a:endParaRPr lang="sl-SI" sz="3200" dirty="0">
              <a:latin typeface="Tahoma" pitchFamily="34" charset="0"/>
            </a:endParaRPr>
          </a:p>
          <a:p>
            <a:pPr marL="457200" indent="-457200" eaLnBrk="1" hangingPunct="1">
              <a:spcBef>
                <a:spcPct val="20000"/>
              </a:spcBef>
              <a:buFontTx/>
              <a:buChar char="•"/>
              <a:defRPr/>
            </a:pPr>
            <a:endParaRPr lang="sl-SI" sz="3200" dirty="0">
              <a:latin typeface="Tahoma" pitchFamily="34" charset="0"/>
            </a:endParaRPr>
          </a:p>
          <a:p>
            <a:pPr marL="457200" indent="-457200" eaLnBrk="1" hangingPunct="1">
              <a:spcBef>
                <a:spcPct val="20000"/>
              </a:spcBef>
              <a:buFontTx/>
              <a:buChar char="•"/>
              <a:defRPr/>
            </a:pPr>
            <a:endParaRPr lang="sl-SI" sz="3200" dirty="0">
              <a:latin typeface="Tahoma" pitchFamily="34" charset="0"/>
            </a:endParaRPr>
          </a:p>
          <a:p>
            <a:pPr marL="457200" indent="-457200" eaLnBrk="1" hangingPunct="1">
              <a:spcBef>
                <a:spcPct val="20000"/>
              </a:spcBef>
              <a:buFontTx/>
              <a:buChar char="•"/>
              <a:defRPr/>
            </a:pPr>
            <a:endParaRPr lang="en-GB" sz="2000" dirty="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7538" y="2060575"/>
            <a:ext cx="7915275" cy="3970338"/>
          </a:xfrm>
          <a:noFill/>
        </p:spPr>
        <p:txBody>
          <a:bodyPr/>
          <a:lstStyle/>
          <a:p>
            <a:pPr marL="457200" indent="-457200">
              <a:buFontTx/>
              <a:buNone/>
            </a:pPr>
            <a:endParaRPr lang="sl-SI" altLang="sl-SI" sz="2000" smtClean="0"/>
          </a:p>
          <a:p>
            <a:pPr marL="457200" indent="-457200"/>
            <a:endParaRPr lang="sl-SI" altLang="sl-SI" b="1" smtClean="0"/>
          </a:p>
          <a:p>
            <a:pPr marL="457200" indent="-457200"/>
            <a:endParaRPr lang="sl-SI" altLang="sl-SI" b="1" smtClean="0"/>
          </a:p>
          <a:p>
            <a:pPr marL="457200" indent="-457200"/>
            <a:endParaRPr lang="sl-SI" altLang="sl-SI" smtClean="0"/>
          </a:p>
          <a:p>
            <a:pPr marL="457200" indent="-457200"/>
            <a:endParaRPr lang="sl-SI" altLang="sl-SI" smtClean="0"/>
          </a:p>
          <a:p>
            <a:pPr marL="457200" indent="-457200"/>
            <a:endParaRPr lang="sl-SI" altLang="sl-SI" smtClean="0"/>
          </a:p>
          <a:p>
            <a:pPr marL="457200" indent="-457200"/>
            <a:endParaRPr lang="en-GB" altLang="sl-SI" sz="2000" smtClean="0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3438"/>
            <a:ext cx="8458200" cy="866775"/>
          </a:xfrm>
          <a:noFill/>
        </p:spPr>
        <p:txBody>
          <a:bodyPr/>
          <a:lstStyle/>
          <a:p>
            <a:pPr eaLnBrk="1" hangingPunct="1"/>
            <a:r>
              <a:rPr lang="sl-SI" altLang="sl-SI" sz="2300" b="1" dirty="0"/>
              <a:t>NAROČILA NA PODROČJU OBRAMBE IN VARNOSTI</a:t>
            </a:r>
            <a:endParaRPr lang="sl-SI" altLang="sl-SI" sz="2300" b="1" dirty="0" smtClean="0"/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900113" y="1909763"/>
            <a:ext cx="7920359" cy="454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marL="0" indent="0" algn="just" eaLnBrk="1" hangingPunct="1">
              <a:buFontTx/>
              <a:buNone/>
              <a:defRPr/>
            </a:pPr>
            <a:r>
              <a:rPr lang="sl-SI" altLang="sl-SI" sz="2000" dirty="0" smtClean="0"/>
              <a:t>Iz področja uporabe ZJN-3 in ZJNPOV </a:t>
            </a:r>
            <a:r>
              <a:rPr lang="sl-SI" altLang="sl-SI" sz="2000" i="1" u="sng" dirty="0" smtClean="0"/>
              <a:t>so izključena</a:t>
            </a:r>
            <a:r>
              <a:rPr lang="sl-SI" altLang="sl-SI" sz="2000" i="1" dirty="0" smtClean="0"/>
              <a:t>  </a:t>
            </a:r>
            <a:r>
              <a:rPr lang="sl-SI" altLang="sl-SI" sz="2000" dirty="0" smtClean="0"/>
              <a:t>določena</a:t>
            </a:r>
            <a:r>
              <a:rPr lang="sl-SI" altLang="sl-SI" sz="2000" dirty="0" smtClean="0">
                <a:cs typeface="Times New Roman" pitchFamily="18" charset="0"/>
              </a:rPr>
              <a:t> naro</a:t>
            </a:r>
            <a:r>
              <a:rPr lang="sl-SI" altLang="sl-SI" sz="2000" dirty="0" smtClean="0"/>
              <a:t>č</a:t>
            </a:r>
            <a:r>
              <a:rPr lang="sl-SI" altLang="sl-SI" sz="2000" dirty="0" smtClean="0">
                <a:cs typeface="Times New Roman" pitchFamily="18" charset="0"/>
              </a:rPr>
              <a:t>ila, ki jih oddajajo naro</a:t>
            </a:r>
            <a:r>
              <a:rPr lang="sl-SI" altLang="sl-SI" sz="2000" dirty="0" smtClean="0"/>
              <a:t>č</a:t>
            </a:r>
            <a:r>
              <a:rPr lang="sl-SI" altLang="sl-SI" sz="2000" dirty="0" smtClean="0">
                <a:cs typeface="Times New Roman" pitchFamily="18" charset="0"/>
              </a:rPr>
              <a:t>niki</a:t>
            </a:r>
            <a:r>
              <a:rPr lang="sl-SI" altLang="sl-SI" sz="2000" dirty="0" smtClean="0"/>
              <a:t> n</a:t>
            </a:r>
            <a:r>
              <a:rPr lang="sl-SI" altLang="sl-SI" sz="2000" dirty="0" smtClean="0">
                <a:cs typeface="Times New Roman" pitchFamily="18" charset="0"/>
              </a:rPr>
              <a:t>a</a:t>
            </a:r>
            <a:r>
              <a:rPr lang="sl-SI" altLang="sl-SI" sz="2000" dirty="0" smtClean="0"/>
              <a:t> </a:t>
            </a:r>
            <a:r>
              <a:rPr lang="sl-SI" altLang="sl-SI" sz="2000" dirty="0" smtClean="0">
                <a:cs typeface="Times New Roman" pitchFamily="18" charset="0"/>
              </a:rPr>
              <a:t>podro</a:t>
            </a:r>
            <a:r>
              <a:rPr lang="sl-SI" altLang="sl-SI" sz="2000" dirty="0" smtClean="0"/>
              <a:t>č</a:t>
            </a:r>
            <a:r>
              <a:rPr lang="sl-SI" altLang="sl-SI" sz="2000" dirty="0" smtClean="0">
                <a:cs typeface="Times New Roman" pitchFamily="18" charset="0"/>
              </a:rPr>
              <a:t>ju obrambe in varnosti kot so </a:t>
            </a:r>
            <a:r>
              <a:rPr lang="sl-SI" altLang="sl-SI" sz="2000" dirty="0" err="1" smtClean="0">
                <a:cs typeface="Times New Roman" pitchFamily="18" charset="0"/>
              </a:rPr>
              <a:t>npr</a:t>
            </a:r>
            <a:r>
              <a:rPr lang="sl-SI" altLang="sl-SI" sz="2000" dirty="0" smtClean="0">
                <a:cs typeface="Times New Roman" pitchFamily="18" charset="0"/>
              </a:rPr>
              <a:t>:</a:t>
            </a:r>
          </a:p>
          <a:p>
            <a:pPr marL="0" indent="0" algn="just" eaLnBrk="1" hangingPunct="1">
              <a:buFontTx/>
              <a:buNone/>
              <a:defRPr/>
            </a:pPr>
            <a:endParaRPr lang="sl-SI" altLang="sl-SI" sz="800" dirty="0" smtClean="0">
              <a:cs typeface="Times New Roman" pitchFamily="18" charset="0"/>
            </a:endParaRPr>
          </a:p>
          <a:p>
            <a:pPr algn="just" eaLnBrk="1" hangingPunct="1">
              <a:buFontTx/>
              <a:buNone/>
              <a:defRPr/>
            </a:pPr>
            <a:endParaRPr lang="sl-SI" altLang="sl-SI" sz="800" dirty="0" smtClean="0"/>
          </a:p>
          <a:p>
            <a:pPr algn="just" eaLnBrk="1" hangingPunct="1">
              <a:buFont typeface="Wingdings" pitchFamily="2" charset="2"/>
              <a:buChar char="Ø"/>
              <a:defRPr/>
            </a:pPr>
            <a:r>
              <a:rPr lang="sl-SI" altLang="sl-SI" sz="2000" dirty="0">
                <a:cs typeface="Times New Roman" pitchFamily="18" charset="0"/>
              </a:rPr>
              <a:t>Naročila, ki izpolnjujejo pogoj za uporabo 346. člena PDEU (zaščita bistvenih varnostnih interesov</a:t>
            </a:r>
            <a:r>
              <a:rPr lang="sl-SI" altLang="sl-SI" sz="2000" dirty="0" smtClean="0">
                <a:cs typeface="Times New Roman" pitchFamily="18" charset="0"/>
              </a:rPr>
              <a:t>);</a:t>
            </a:r>
            <a:endParaRPr lang="sl-SI" altLang="sl-SI" sz="2000" dirty="0">
              <a:cs typeface="Times New Roman" pitchFamily="18" charset="0"/>
            </a:endParaRPr>
          </a:p>
          <a:p>
            <a:pPr algn="just" eaLnBrk="1" hangingPunct="1">
              <a:buFont typeface="Wingdings" pitchFamily="2" charset="2"/>
              <a:buChar char="Ø"/>
              <a:defRPr/>
            </a:pPr>
            <a:r>
              <a:rPr lang="sl-SI" altLang="sl-SI" sz="2000" dirty="0" smtClean="0">
                <a:cs typeface="Times New Roman" pitchFamily="18" charset="0"/>
              </a:rPr>
              <a:t>Naročila, za katera veljajo posebna postopkovna pravila mednarodne organizacije (npr. NSPA, OCCAR);</a:t>
            </a:r>
          </a:p>
          <a:p>
            <a:pPr algn="just" eaLnBrk="1" hangingPunct="1">
              <a:buFont typeface="Wingdings" pitchFamily="2" charset="2"/>
              <a:buChar char="Ø"/>
              <a:defRPr/>
            </a:pPr>
            <a:r>
              <a:rPr lang="sl-SI" altLang="sl-SI" sz="2000" dirty="0" smtClean="0">
                <a:cs typeface="Times New Roman" pitchFamily="18" charset="0"/>
              </a:rPr>
              <a:t>Naročila oddana s strani ene vladi drugi vladi (G2G).</a:t>
            </a:r>
          </a:p>
          <a:p>
            <a:pPr algn="just" eaLnBrk="1" hangingPunct="1">
              <a:buFont typeface="Wingdings" pitchFamily="2" charset="2"/>
              <a:buChar char="Ø"/>
              <a:defRPr/>
            </a:pPr>
            <a:endParaRPr lang="sl-SI" altLang="sl-SI" sz="2000" dirty="0" smtClean="0"/>
          </a:p>
          <a:p>
            <a:pPr algn="just" eaLnBrk="1" hangingPunct="1">
              <a:buFontTx/>
              <a:buNone/>
              <a:defRPr/>
            </a:pPr>
            <a:endParaRPr lang="sl-SI" altLang="sl-SI" sz="1600" dirty="0" smtClean="0"/>
          </a:p>
          <a:p>
            <a:pPr algn="just" eaLnBrk="1" hangingPunct="1">
              <a:buFontTx/>
              <a:buNone/>
              <a:defRPr/>
            </a:pPr>
            <a:endParaRPr lang="sl-SI" altLang="sl-SI" sz="800" dirty="0" smtClean="0"/>
          </a:p>
          <a:p>
            <a:pPr algn="just" eaLnBrk="1" hangingPunct="1">
              <a:defRPr/>
            </a:pPr>
            <a:endParaRPr lang="sl-SI" altLang="sl-SI" sz="2000" dirty="0" smtClean="0"/>
          </a:p>
          <a:p>
            <a:pPr algn="just" eaLnBrk="1" hangingPunct="1">
              <a:defRPr/>
            </a:pPr>
            <a:endParaRPr lang="sl-SI" altLang="sl-SI" sz="2000" dirty="0" smtClean="0"/>
          </a:p>
          <a:p>
            <a:pPr algn="just" eaLnBrk="1" hangingPunct="1">
              <a:defRPr/>
            </a:pPr>
            <a:endParaRPr lang="sl-SI" altLang="sl-SI" sz="2000" dirty="0" smtClean="0"/>
          </a:p>
          <a:p>
            <a:pPr eaLnBrk="1" hangingPunct="1">
              <a:defRPr/>
            </a:pPr>
            <a:endParaRPr lang="sl-SI" altLang="sl-SI" sz="1800" b="1" dirty="0" smtClean="0"/>
          </a:p>
          <a:p>
            <a:pPr eaLnBrk="1" hangingPunct="1">
              <a:defRPr/>
            </a:pPr>
            <a:endParaRPr lang="sl-SI" altLang="sl-SI" sz="1800" b="1" dirty="0" smtClean="0"/>
          </a:p>
          <a:p>
            <a:pPr eaLnBrk="1" hangingPunct="1">
              <a:buFontTx/>
              <a:buNone/>
              <a:defRPr/>
            </a:pPr>
            <a:endParaRPr lang="sl-SI" altLang="sl-SI" sz="1200" dirty="0" smtClean="0"/>
          </a:p>
          <a:p>
            <a:pPr eaLnBrk="1" hangingPunct="1">
              <a:buFontTx/>
              <a:buNone/>
              <a:defRPr/>
            </a:pPr>
            <a:endParaRPr lang="sl-SI" altLang="sl-SI" sz="2000" dirty="0" smtClean="0"/>
          </a:p>
          <a:p>
            <a:pPr eaLnBrk="1" hangingPunct="1">
              <a:defRPr/>
            </a:pPr>
            <a:endParaRPr lang="sl-SI" altLang="sl-SI" sz="2000" dirty="0" smtClean="0"/>
          </a:p>
          <a:p>
            <a:pPr eaLnBrk="1" hangingPunct="1">
              <a:defRPr/>
            </a:pPr>
            <a:endParaRPr lang="en-GB" altLang="sl-SI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7538" y="2060575"/>
            <a:ext cx="7915275" cy="3970338"/>
          </a:xfrm>
          <a:noFill/>
        </p:spPr>
        <p:txBody>
          <a:bodyPr/>
          <a:lstStyle/>
          <a:p>
            <a:pPr marL="457200" indent="-457200">
              <a:buFontTx/>
              <a:buNone/>
            </a:pPr>
            <a:endParaRPr lang="sl-SI" altLang="sl-SI" sz="2000" smtClean="0"/>
          </a:p>
          <a:p>
            <a:pPr marL="457200" indent="-457200"/>
            <a:endParaRPr lang="sl-SI" altLang="sl-SI" b="1" smtClean="0"/>
          </a:p>
          <a:p>
            <a:pPr marL="457200" indent="-457200"/>
            <a:endParaRPr lang="sl-SI" altLang="sl-SI" b="1" smtClean="0"/>
          </a:p>
          <a:p>
            <a:pPr marL="457200" indent="-457200"/>
            <a:endParaRPr lang="sl-SI" altLang="sl-SI" smtClean="0"/>
          </a:p>
          <a:p>
            <a:pPr marL="457200" indent="-457200"/>
            <a:endParaRPr lang="sl-SI" altLang="sl-SI" smtClean="0"/>
          </a:p>
          <a:p>
            <a:pPr marL="457200" indent="-457200"/>
            <a:endParaRPr lang="sl-SI" altLang="sl-SI" smtClean="0"/>
          </a:p>
          <a:p>
            <a:pPr marL="457200" indent="-457200"/>
            <a:endParaRPr lang="en-GB" altLang="sl-SI" sz="2000" smtClean="0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3438"/>
            <a:ext cx="8458200" cy="866775"/>
          </a:xfrm>
          <a:noFill/>
        </p:spPr>
        <p:txBody>
          <a:bodyPr/>
          <a:lstStyle/>
          <a:p>
            <a:pPr eaLnBrk="1" hangingPunct="1"/>
            <a:r>
              <a:rPr lang="pl-PL" altLang="sl-SI" sz="2300" b="1" dirty="0"/>
              <a:t>NAROČILA NA PODROČJU OBRAMBE IN VARNOSTI</a:t>
            </a:r>
            <a:endParaRPr lang="sl-SI" altLang="sl-SI" sz="2300" b="1" dirty="0" smtClean="0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900113" y="1916113"/>
            <a:ext cx="7848600" cy="439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57200" indent="-457200" eaLnBrk="1" hangingPunct="1">
              <a:spcBef>
                <a:spcPct val="20000"/>
              </a:spcBef>
              <a:defRPr/>
            </a:pPr>
            <a:r>
              <a:rPr lang="sl-SI" sz="2000" i="1" u="sng" dirty="0" smtClean="0">
                <a:latin typeface="Tahoma" pitchFamily="34" charset="0"/>
              </a:rPr>
              <a:t>Naročila na podlagi 346. člena PDEU:</a:t>
            </a:r>
            <a:endParaRPr lang="sl-SI" sz="2000" i="1" u="sng" dirty="0">
              <a:latin typeface="Tahoma" pitchFamily="34" charset="0"/>
            </a:endParaRPr>
          </a:p>
          <a:p>
            <a:pPr marL="457200" indent="-457200" eaLnBrk="1" hangingPunct="1">
              <a:spcBef>
                <a:spcPct val="20000"/>
              </a:spcBef>
              <a:defRPr/>
            </a:pPr>
            <a:endParaRPr lang="sl-SI" sz="2000" dirty="0">
              <a:latin typeface="+mn-lt"/>
            </a:endParaRPr>
          </a:p>
          <a:p>
            <a:pPr marL="457200" indent="-457200" algn="just" eaLnBrk="1" hangingPunct="1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sl-SI" sz="2000" dirty="0">
                <a:latin typeface="+mn-lt"/>
              </a:rPr>
              <a:t>Za izvedbo naročil na </a:t>
            </a:r>
            <a:r>
              <a:rPr lang="sl-SI" sz="2000" dirty="0" smtClean="0">
                <a:latin typeface="+mn-lt"/>
              </a:rPr>
              <a:t>podlagi 346. člena PDEU </a:t>
            </a:r>
            <a:r>
              <a:rPr lang="sl-SI" sz="2000" dirty="0">
                <a:latin typeface="+mn-lt"/>
              </a:rPr>
              <a:t>in naročil </a:t>
            </a:r>
            <a:r>
              <a:rPr lang="sl-SI" sz="2000" dirty="0">
                <a:latin typeface="Tahoma" pitchFamily="34" charset="0"/>
                <a:cs typeface="Times New Roman" pitchFamily="18" charset="0"/>
              </a:rPr>
              <a:t>za izvajanje obveščevalne in protiobveščevalne </a:t>
            </a:r>
            <a:r>
              <a:rPr lang="sl-SI" sz="2000" dirty="0" smtClean="0">
                <a:latin typeface="Tahoma" pitchFamily="34" charset="0"/>
                <a:cs typeface="Times New Roman" pitchFamily="18" charset="0"/>
              </a:rPr>
              <a:t>dejavnosti</a:t>
            </a:r>
            <a:r>
              <a:rPr lang="sl-SI" sz="2000" dirty="0" smtClean="0">
                <a:latin typeface="+mn-lt"/>
              </a:rPr>
              <a:t> </a:t>
            </a:r>
            <a:r>
              <a:rPr lang="sl-SI" sz="2000" dirty="0">
                <a:latin typeface="+mn-lt"/>
              </a:rPr>
              <a:t>je potrebno predhodno soglasje Medresorske delovne skupine;</a:t>
            </a:r>
          </a:p>
          <a:p>
            <a:pPr marL="457200" indent="-457200" algn="just" eaLnBrk="1" hangingPunct="1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sl-SI" sz="2000" dirty="0">
                <a:latin typeface="+mn-lt"/>
              </a:rPr>
              <a:t>Pri navedenih naročilih </a:t>
            </a:r>
            <a:r>
              <a:rPr lang="sl-SI" sz="2000" dirty="0" smtClean="0">
                <a:latin typeface="+mn-lt"/>
              </a:rPr>
              <a:t>zaradi občutljivosti informacij ni </a:t>
            </a:r>
            <a:r>
              <a:rPr lang="sl-SI" sz="2000" dirty="0">
                <a:latin typeface="+mn-lt"/>
              </a:rPr>
              <a:t>zagotovljene transparentnosti, konkurenčnost je </a:t>
            </a:r>
            <a:r>
              <a:rPr lang="sl-SI" sz="2000" dirty="0" smtClean="0">
                <a:latin typeface="+mn-lt"/>
              </a:rPr>
              <a:t>omejena;</a:t>
            </a:r>
          </a:p>
          <a:p>
            <a:pPr marL="457200" indent="-457200" algn="just" eaLnBrk="1" hangingPunct="1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sl-SI" sz="2000" dirty="0" smtClean="0">
                <a:latin typeface="+mn-lt"/>
              </a:rPr>
              <a:t>Naročnik mora </a:t>
            </a:r>
            <a:r>
              <a:rPr lang="sl-SI" sz="2000" dirty="0">
                <a:latin typeface="+mn-lt"/>
              </a:rPr>
              <a:t>o število in vrednost </a:t>
            </a:r>
            <a:r>
              <a:rPr lang="sl-SI" sz="2000" dirty="0" smtClean="0">
                <a:latin typeface="+mn-lt"/>
              </a:rPr>
              <a:t>tovrstno </a:t>
            </a:r>
            <a:r>
              <a:rPr lang="sl-SI" sz="2000" dirty="0">
                <a:latin typeface="+mn-lt"/>
              </a:rPr>
              <a:t>oddanih naročil  </a:t>
            </a:r>
            <a:r>
              <a:rPr lang="sl-SI" sz="2000" dirty="0" smtClean="0">
                <a:latin typeface="+mn-lt"/>
              </a:rPr>
              <a:t>poročati vladi RS do </a:t>
            </a:r>
            <a:r>
              <a:rPr lang="sl-SI" sz="2000" dirty="0">
                <a:latin typeface="+mn-lt"/>
              </a:rPr>
              <a:t>28. februarja tekočega leta za preteklo </a:t>
            </a:r>
            <a:r>
              <a:rPr lang="sl-SI" sz="2000" dirty="0" smtClean="0">
                <a:latin typeface="+mn-lt"/>
              </a:rPr>
              <a:t>leto.</a:t>
            </a:r>
          </a:p>
          <a:p>
            <a:pPr algn="just" eaLnBrk="1" hangingPunct="1">
              <a:spcBef>
                <a:spcPct val="20000"/>
              </a:spcBef>
              <a:defRPr/>
            </a:pPr>
            <a:endParaRPr lang="sl-SI" sz="2000" dirty="0">
              <a:latin typeface="+mn-lt"/>
            </a:endParaRPr>
          </a:p>
          <a:p>
            <a:pPr marL="457200" indent="-457200" algn="just" eaLnBrk="1" hangingPunct="1">
              <a:spcBef>
                <a:spcPct val="20000"/>
              </a:spcBef>
              <a:defRPr/>
            </a:pPr>
            <a:endParaRPr lang="sl-SI" sz="2000" dirty="0">
              <a:latin typeface="Tahoma" pitchFamily="34" charset="0"/>
            </a:endParaRPr>
          </a:p>
          <a:p>
            <a:pPr marL="914400" lvl="1" indent="-457200" algn="just" eaLnBrk="1" hangingPunct="1">
              <a:spcBef>
                <a:spcPct val="20000"/>
              </a:spcBef>
              <a:defRPr/>
            </a:pPr>
            <a:endParaRPr lang="sl-SI" sz="1000" dirty="0">
              <a:latin typeface="Tahoma" pitchFamily="34" charset="0"/>
            </a:endParaRPr>
          </a:p>
          <a:p>
            <a:pPr marL="457200" indent="-457200" eaLnBrk="1" hangingPunct="1">
              <a:spcBef>
                <a:spcPct val="20000"/>
              </a:spcBef>
              <a:defRPr/>
            </a:pPr>
            <a:r>
              <a:rPr lang="sl-SI" sz="2000" dirty="0">
                <a:latin typeface="Tahoma" pitchFamily="34" charset="0"/>
              </a:rPr>
              <a:t>	</a:t>
            </a:r>
          </a:p>
          <a:p>
            <a:pPr marL="457200" indent="-457200" eaLnBrk="1" hangingPunct="1">
              <a:spcBef>
                <a:spcPct val="20000"/>
              </a:spcBef>
              <a:buFontTx/>
              <a:buChar char="•"/>
              <a:defRPr/>
            </a:pPr>
            <a:endParaRPr lang="sl-SI" sz="3200" b="1" dirty="0">
              <a:latin typeface="Tahoma" pitchFamily="34" charset="0"/>
            </a:endParaRPr>
          </a:p>
          <a:p>
            <a:pPr marL="457200" indent="-457200" eaLnBrk="1" hangingPunct="1">
              <a:spcBef>
                <a:spcPct val="20000"/>
              </a:spcBef>
              <a:buFontTx/>
              <a:buChar char="•"/>
              <a:defRPr/>
            </a:pPr>
            <a:endParaRPr lang="sl-SI" sz="3200" b="1" dirty="0">
              <a:latin typeface="Tahoma" pitchFamily="34" charset="0"/>
            </a:endParaRPr>
          </a:p>
          <a:p>
            <a:pPr marL="457200" indent="-457200" eaLnBrk="1" hangingPunct="1">
              <a:spcBef>
                <a:spcPct val="20000"/>
              </a:spcBef>
              <a:buFontTx/>
              <a:buChar char="•"/>
              <a:defRPr/>
            </a:pPr>
            <a:endParaRPr lang="sl-SI" sz="3200" dirty="0">
              <a:latin typeface="Tahoma" pitchFamily="34" charset="0"/>
            </a:endParaRPr>
          </a:p>
          <a:p>
            <a:pPr marL="457200" indent="-457200" eaLnBrk="1" hangingPunct="1">
              <a:spcBef>
                <a:spcPct val="20000"/>
              </a:spcBef>
              <a:buFontTx/>
              <a:buChar char="•"/>
              <a:defRPr/>
            </a:pPr>
            <a:endParaRPr lang="sl-SI" sz="3200" dirty="0">
              <a:latin typeface="Tahoma" pitchFamily="34" charset="0"/>
            </a:endParaRPr>
          </a:p>
          <a:p>
            <a:pPr marL="457200" indent="-457200" eaLnBrk="1" hangingPunct="1">
              <a:spcBef>
                <a:spcPct val="20000"/>
              </a:spcBef>
              <a:buFontTx/>
              <a:buChar char="•"/>
              <a:defRPr/>
            </a:pPr>
            <a:endParaRPr lang="sl-SI" sz="3200" dirty="0">
              <a:latin typeface="Tahoma" pitchFamily="34" charset="0"/>
            </a:endParaRPr>
          </a:p>
          <a:p>
            <a:pPr marL="457200" indent="-457200" eaLnBrk="1" hangingPunct="1">
              <a:spcBef>
                <a:spcPct val="20000"/>
              </a:spcBef>
              <a:buFontTx/>
              <a:buChar char="•"/>
              <a:defRPr/>
            </a:pPr>
            <a:endParaRPr lang="en-GB" sz="2000" dirty="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7538" y="2060575"/>
            <a:ext cx="7915275" cy="3970338"/>
          </a:xfrm>
          <a:noFill/>
        </p:spPr>
        <p:txBody>
          <a:bodyPr/>
          <a:lstStyle/>
          <a:p>
            <a:pPr marL="457200" indent="-457200">
              <a:buFontTx/>
              <a:buNone/>
            </a:pPr>
            <a:endParaRPr lang="sl-SI" altLang="sl-SI" sz="2000" smtClean="0"/>
          </a:p>
          <a:p>
            <a:pPr marL="457200" indent="-457200"/>
            <a:endParaRPr lang="sl-SI" altLang="sl-SI" b="1" smtClean="0"/>
          </a:p>
          <a:p>
            <a:pPr marL="457200" indent="-457200"/>
            <a:endParaRPr lang="sl-SI" altLang="sl-SI" b="1" smtClean="0"/>
          </a:p>
          <a:p>
            <a:pPr marL="457200" indent="-457200"/>
            <a:endParaRPr lang="sl-SI" altLang="sl-SI" smtClean="0"/>
          </a:p>
          <a:p>
            <a:pPr marL="457200" indent="-457200"/>
            <a:endParaRPr lang="sl-SI" altLang="sl-SI" smtClean="0"/>
          </a:p>
          <a:p>
            <a:pPr marL="457200" indent="-457200"/>
            <a:endParaRPr lang="sl-SI" altLang="sl-SI" smtClean="0"/>
          </a:p>
          <a:p>
            <a:pPr marL="457200" indent="-457200"/>
            <a:endParaRPr lang="en-GB" altLang="sl-SI" sz="2000" smtClean="0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92696"/>
            <a:ext cx="8458200" cy="866775"/>
          </a:xfrm>
          <a:noFill/>
        </p:spPr>
        <p:txBody>
          <a:bodyPr/>
          <a:lstStyle/>
          <a:p>
            <a:pPr eaLnBrk="1" hangingPunct="1"/>
            <a:r>
              <a:rPr lang="pl-PL" altLang="sl-SI" sz="2300" b="1" dirty="0"/>
              <a:t>NAROČILA NA PODROČJU OBRAMBE IN VARNOSTI</a:t>
            </a:r>
            <a:endParaRPr lang="sl-SI" altLang="sl-SI" sz="2300" b="1" dirty="0" smtClean="0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827584" y="1484784"/>
            <a:ext cx="7992367" cy="439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57200" indent="-457200" eaLnBrk="1" hangingPunct="1">
              <a:spcBef>
                <a:spcPct val="20000"/>
              </a:spcBef>
              <a:defRPr/>
            </a:pPr>
            <a:r>
              <a:rPr lang="sl-SI" sz="2000" i="1" u="sng" dirty="0">
                <a:latin typeface="Tahoma" pitchFamily="34" charset="0"/>
              </a:rPr>
              <a:t>Naročila za katera veljajo </a:t>
            </a:r>
            <a:r>
              <a:rPr lang="sl-SI" sz="2000" i="1" u="sng" dirty="0" smtClean="0">
                <a:latin typeface="Tahoma" pitchFamily="34" charset="0"/>
              </a:rPr>
              <a:t>posebna </a:t>
            </a:r>
            <a:r>
              <a:rPr lang="sl-SI" sz="2000" i="1" u="sng" dirty="0">
                <a:latin typeface="Tahoma" pitchFamily="34" charset="0"/>
              </a:rPr>
              <a:t>pravila mednarodne </a:t>
            </a:r>
            <a:r>
              <a:rPr lang="sl-SI" sz="2000" i="1" u="sng" dirty="0" smtClean="0">
                <a:latin typeface="Tahoma" pitchFamily="34" charset="0"/>
              </a:rPr>
              <a:t>organizacije:</a:t>
            </a:r>
          </a:p>
          <a:p>
            <a:pPr marL="457200" indent="-457200" eaLnBrk="1" hangingPunct="1">
              <a:spcBef>
                <a:spcPct val="20000"/>
              </a:spcBef>
              <a:defRPr/>
            </a:pPr>
            <a:endParaRPr lang="sl-SI" sz="2000" dirty="0">
              <a:latin typeface="+mn-lt"/>
            </a:endParaRPr>
          </a:p>
          <a:p>
            <a:pPr marL="457200" indent="-457200" algn="just" eaLnBrk="1" hangingPunct="1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sl-SI" sz="2000" dirty="0" smtClean="0">
                <a:latin typeface="+mn-lt"/>
              </a:rPr>
              <a:t>Največ naročil se izvede v okviru Natove agencije za podporo in nabavo </a:t>
            </a:r>
            <a:r>
              <a:rPr lang="sl-SI" sz="2000" dirty="0">
                <a:latin typeface="+mn-lt"/>
              </a:rPr>
              <a:t>(NSPA) </a:t>
            </a:r>
            <a:r>
              <a:rPr lang="sl-SI" sz="2000" dirty="0" smtClean="0">
                <a:latin typeface="+mn-lt"/>
              </a:rPr>
              <a:t>in Organizacije vzajemnega sodelovanja na področju oborožitve (OCCAR);</a:t>
            </a:r>
          </a:p>
          <a:p>
            <a:pPr marL="457200" indent="-457200" algn="just" eaLnBrk="1" hangingPunct="1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sl-SI" sz="2000" dirty="0" smtClean="0">
                <a:latin typeface="+mn-lt"/>
              </a:rPr>
              <a:t>Potrebna je predhodna vključitev v program/partnerstvo;</a:t>
            </a:r>
          </a:p>
          <a:p>
            <a:pPr marL="457200" indent="-457200" algn="just" eaLnBrk="1" hangingPunct="1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sl-SI" sz="2000" dirty="0">
                <a:latin typeface="+mn-lt"/>
              </a:rPr>
              <a:t>D</a:t>
            </a:r>
            <a:r>
              <a:rPr lang="sl-SI" sz="2000" dirty="0" smtClean="0">
                <a:latin typeface="+mn-lt"/>
              </a:rPr>
              <a:t>ržava </a:t>
            </a:r>
            <a:r>
              <a:rPr lang="sl-SI" sz="2000" dirty="0">
                <a:latin typeface="+mn-lt"/>
              </a:rPr>
              <a:t>članica </a:t>
            </a:r>
            <a:r>
              <a:rPr lang="sl-SI" sz="2000" dirty="0" smtClean="0">
                <a:latin typeface="+mn-lt"/>
              </a:rPr>
              <a:t>plačuje </a:t>
            </a:r>
            <a:r>
              <a:rPr lang="sl-SI" sz="2000" dirty="0">
                <a:latin typeface="+mn-lt"/>
              </a:rPr>
              <a:t>administrativne </a:t>
            </a:r>
            <a:r>
              <a:rPr lang="sl-SI" sz="2000" dirty="0" smtClean="0">
                <a:latin typeface="+mn-lt"/>
              </a:rPr>
              <a:t>in </a:t>
            </a:r>
            <a:r>
              <a:rPr lang="sl-SI" sz="2000" dirty="0">
                <a:latin typeface="+mn-lt"/>
              </a:rPr>
              <a:t>operativne </a:t>
            </a:r>
            <a:r>
              <a:rPr lang="sl-SI" sz="2000" dirty="0" smtClean="0">
                <a:latin typeface="+mn-lt"/>
              </a:rPr>
              <a:t>stroške;</a:t>
            </a:r>
          </a:p>
          <a:p>
            <a:pPr marL="457200" indent="-457200" algn="just" eaLnBrk="1" hangingPunct="1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sl-SI" sz="2000" dirty="0" smtClean="0">
                <a:latin typeface="+mn-lt"/>
              </a:rPr>
              <a:t>Tovrstna naročila krepijo večnacionalno sodelovanje v okviru skupnih nabav, znižujejo stroške vzdrževanja/nadgradenj in zagotavljajo krajši odzivni čas za dobavo (izmenljivost) opreme/rezervnih delov</a:t>
            </a:r>
            <a:r>
              <a:rPr lang="sl-SI" sz="2000" dirty="0">
                <a:latin typeface="+mn-lt"/>
              </a:rPr>
              <a:t>;</a:t>
            </a:r>
            <a:endParaRPr lang="sl-SI" sz="2000" dirty="0" smtClean="0">
              <a:latin typeface="+mn-lt"/>
            </a:endParaRPr>
          </a:p>
          <a:p>
            <a:pPr marL="457200" indent="-457200" algn="just" eaLnBrk="1" hangingPunct="1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sl-SI" sz="2000" dirty="0" smtClean="0">
                <a:latin typeface="+mn-lt"/>
              </a:rPr>
              <a:t>Obseg naročil v okvirih programov sodelovanja predstavlja cca. 17% skupne vrednosti izdatkov držav članic EU na področju obrambnih naročil (MO cca. 2% v letu 2020).</a:t>
            </a:r>
            <a:endParaRPr lang="sl-SI" sz="2000" dirty="0">
              <a:latin typeface="+mn-lt"/>
            </a:endParaRPr>
          </a:p>
          <a:p>
            <a:pPr marL="457200" indent="-457200" algn="just" eaLnBrk="1" hangingPunct="1">
              <a:spcBef>
                <a:spcPct val="20000"/>
              </a:spcBef>
              <a:buFont typeface="Wingdings" pitchFamily="2" charset="2"/>
              <a:buChar char="Ø"/>
              <a:defRPr/>
            </a:pPr>
            <a:endParaRPr lang="sl-SI" sz="2000" dirty="0">
              <a:latin typeface="+mn-lt"/>
            </a:endParaRPr>
          </a:p>
          <a:p>
            <a:pPr marL="457200" indent="-457200" algn="just" eaLnBrk="1" hangingPunct="1">
              <a:spcBef>
                <a:spcPct val="20000"/>
              </a:spcBef>
              <a:defRPr/>
            </a:pPr>
            <a:endParaRPr lang="sl-SI" sz="2000" dirty="0">
              <a:latin typeface="Tahoma" pitchFamily="34" charset="0"/>
            </a:endParaRPr>
          </a:p>
          <a:p>
            <a:pPr marL="914400" lvl="1" indent="-457200" algn="just" eaLnBrk="1" hangingPunct="1">
              <a:spcBef>
                <a:spcPct val="20000"/>
              </a:spcBef>
              <a:defRPr/>
            </a:pPr>
            <a:endParaRPr lang="sl-SI" sz="1000" dirty="0">
              <a:latin typeface="Tahoma" pitchFamily="34" charset="0"/>
            </a:endParaRPr>
          </a:p>
          <a:p>
            <a:pPr marL="457200" indent="-457200" eaLnBrk="1" hangingPunct="1">
              <a:spcBef>
                <a:spcPct val="20000"/>
              </a:spcBef>
              <a:defRPr/>
            </a:pPr>
            <a:r>
              <a:rPr lang="sl-SI" sz="2000" dirty="0">
                <a:latin typeface="Tahoma" pitchFamily="34" charset="0"/>
              </a:rPr>
              <a:t>	</a:t>
            </a:r>
          </a:p>
          <a:p>
            <a:pPr marL="457200" indent="-457200" eaLnBrk="1" hangingPunct="1">
              <a:spcBef>
                <a:spcPct val="20000"/>
              </a:spcBef>
              <a:buFontTx/>
              <a:buChar char="•"/>
              <a:defRPr/>
            </a:pPr>
            <a:endParaRPr lang="sl-SI" sz="3200" b="1" dirty="0">
              <a:latin typeface="Tahoma" pitchFamily="34" charset="0"/>
            </a:endParaRPr>
          </a:p>
          <a:p>
            <a:pPr marL="457200" indent="-457200" eaLnBrk="1" hangingPunct="1">
              <a:spcBef>
                <a:spcPct val="20000"/>
              </a:spcBef>
              <a:buFontTx/>
              <a:buChar char="•"/>
              <a:defRPr/>
            </a:pPr>
            <a:endParaRPr lang="sl-SI" sz="3200" b="1" dirty="0">
              <a:latin typeface="Tahoma" pitchFamily="34" charset="0"/>
            </a:endParaRPr>
          </a:p>
          <a:p>
            <a:pPr marL="457200" indent="-457200" eaLnBrk="1" hangingPunct="1">
              <a:spcBef>
                <a:spcPct val="20000"/>
              </a:spcBef>
              <a:buFontTx/>
              <a:buChar char="•"/>
              <a:defRPr/>
            </a:pPr>
            <a:endParaRPr lang="sl-SI" sz="3200" dirty="0">
              <a:latin typeface="Tahoma" pitchFamily="34" charset="0"/>
            </a:endParaRPr>
          </a:p>
          <a:p>
            <a:pPr marL="457200" indent="-457200" eaLnBrk="1" hangingPunct="1">
              <a:spcBef>
                <a:spcPct val="20000"/>
              </a:spcBef>
              <a:buFontTx/>
              <a:buChar char="•"/>
              <a:defRPr/>
            </a:pPr>
            <a:endParaRPr lang="sl-SI" sz="3200" dirty="0">
              <a:latin typeface="Tahoma" pitchFamily="34" charset="0"/>
            </a:endParaRPr>
          </a:p>
          <a:p>
            <a:pPr marL="457200" indent="-457200" eaLnBrk="1" hangingPunct="1">
              <a:spcBef>
                <a:spcPct val="20000"/>
              </a:spcBef>
              <a:buFontTx/>
              <a:buChar char="•"/>
              <a:defRPr/>
            </a:pPr>
            <a:endParaRPr lang="sl-SI" sz="3200" dirty="0">
              <a:latin typeface="Tahoma" pitchFamily="34" charset="0"/>
            </a:endParaRPr>
          </a:p>
          <a:p>
            <a:pPr marL="457200" indent="-457200" eaLnBrk="1" hangingPunct="1">
              <a:spcBef>
                <a:spcPct val="20000"/>
              </a:spcBef>
              <a:buFontTx/>
              <a:buChar char="•"/>
              <a:defRPr/>
            </a:pPr>
            <a:endParaRPr lang="en-GB" sz="2000" dirty="0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5938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7538" y="2060575"/>
            <a:ext cx="7915275" cy="3970338"/>
          </a:xfrm>
          <a:noFill/>
        </p:spPr>
        <p:txBody>
          <a:bodyPr/>
          <a:lstStyle/>
          <a:p>
            <a:pPr marL="457200" indent="-457200">
              <a:buFontTx/>
              <a:buNone/>
            </a:pPr>
            <a:endParaRPr lang="sl-SI" altLang="sl-SI" sz="2000" smtClean="0"/>
          </a:p>
          <a:p>
            <a:pPr marL="457200" indent="-457200"/>
            <a:endParaRPr lang="sl-SI" altLang="sl-SI" b="1" smtClean="0"/>
          </a:p>
          <a:p>
            <a:pPr marL="457200" indent="-457200"/>
            <a:endParaRPr lang="sl-SI" altLang="sl-SI" b="1" smtClean="0"/>
          </a:p>
          <a:p>
            <a:pPr marL="457200" indent="-457200"/>
            <a:endParaRPr lang="sl-SI" altLang="sl-SI" smtClean="0"/>
          </a:p>
          <a:p>
            <a:pPr marL="457200" indent="-457200"/>
            <a:endParaRPr lang="sl-SI" altLang="sl-SI" smtClean="0"/>
          </a:p>
          <a:p>
            <a:pPr marL="457200" indent="-457200"/>
            <a:endParaRPr lang="sl-SI" altLang="sl-SI" smtClean="0"/>
          </a:p>
          <a:p>
            <a:pPr marL="457200" indent="-457200"/>
            <a:endParaRPr lang="en-GB" altLang="sl-SI" sz="2000" smtClean="0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92696"/>
            <a:ext cx="8458200" cy="866775"/>
          </a:xfrm>
          <a:noFill/>
        </p:spPr>
        <p:txBody>
          <a:bodyPr/>
          <a:lstStyle/>
          <a:p>
            <a:pPr eaLnBrk="1" hangingPunct="1"/>
            <a:r>
              <a:rPr lang="pl-PL" altLang="sl-SI" sz="2300" b="1" dirty="0"/>
              <a:t>NAROČILA NA PODROČJU OBRAMBE IN VARNOSTI</a:t>
            </a:r>
            <a:endParaRPr lang="sl-SI" altLang="sl-SI" sz="2300" b="1" dirty="0" smtClean="0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755576" y="1484784"/>
            <a:ext cx="8064896" cy="439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57200" indent="-457200" eaLnBrk="1" hangingPunct="1">
              <a:spcBef>
                <a:spcPct val="20000"/>
              </a:spcBef>
              <a:defRPr/>
            </a:pPr>
            <a:r>
              <a:rPr lang="sl-SI" sz="2000" i="1" u="sng" dirty="0" smtClean="0">
                <a:latin typeface="Tahoma" pitchFamily="34" charset="0"/>
              </a:rPr>
              <a:t>Naročila </a:t>
            </a:r>
            <a:r>
              <a:rPr lang="sl-SI" sz="2000" i="1" u="sng" dirty="0">
                <a:latin typeface="Tahoma" pitchFamily="34" charset="0"/>
              </a:rPr>
              <a:t>oddana s strani ene vladi drugi vladi (G2G</a:t>
            </a:r>
            <a:r>
              <a:rPr lang="sl-SI" sz="2000" i="1" u="sng" dirty="0" smtClean="0">
                <a:latin typeface="Tahoma" pitchFamily="34" charset="0"/>
              </a:rPr>
              <a:t>):</a:t>
            </a:r>
            <a:endParaRPr lang="sl-SI" sz="2000" i="1" u="sng" dirty="0">
              <a:latin typeface="Tahoma" pitchFamily="34" charset="0"/>
            </a:endParaRPr>
          </a:p>
          <a:p>
            <a:pPr marL="457200" indent="-457200" eaLnBrk="1" hangingPunct="1">
              <a:spcBef>
                <a:spcPct val="20000"/>
              </a:spcBef>
              <a:defRPr/>
            </a:pPr>
            <a:endParaRPr lang="sl-SI" sz="1400" dirty="0">
              <a:latin typeface="+mn-lt"/>
            </a:endParaRPr>
          </a:p>
          <a:p>
            <a:pPr marL="457200" indent="-457200" algn="just" eaLnBrk="1" hangingPunct="1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sl-SI" sz="2000" dirty="0" smtClean="0">
                <a:latin typeface="+mn-lt"/>
              </a:rPr>
              <a:t>Naročila se izvajajo na osnovi medvladnih sporazumov, neposredno s tujo vlado;</a:t>
            </a:r>
          </a:p>
          <a:p>
            <a:pPr marL="457200" indent="-457200" algn="just" eaLnBrk="1" hangingPunct="1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sl-SI" sz="2000" dirty="0" smtClean="0">
                <a:latin typeface="+mn-lt"/>
              </a:rPr>
              <a:t>Izognemo se korupcijskim tveganjem;</a:t>
            </a:r>
          </a:p>
          <a:p>
            <a:pPr marL="457200" indent="-457200" algn="just" eaLnBrk="1" hangingPunct="1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sl-SI" sz="2000" dirty="0" smtClean="0">
                <a:latin typeface="+mn-lt"/>
              </a:rPr>
              <a:t>Tovrstna naročila pogosto vključujejo  logistično podporo, vzdrževanje in usposabljanje s strani države, ki že razpolaga z opremo;</a:t>
            </a:r>
          </a:p>
          <a:p>
            <a:pPr marL="457200" indent="-457200" algn="just" eaLnBrk="1" hangingPunct="1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sl-SI" altLang="sl-SI" sz="2000" dirty="0" smtClean="0">
                <a:latin typeface="Tahoma" pitchFamily="34" charset="0"/>
                <a:cs typeface="Tahoma" pitchFamily="34" charset="0"/>
              </a:rPr>
              <a:t>Večja naročila MO v preteklem obdobju: vozila 4x4 Oshkosh, oborožitvene postaje Kongsberg, radijske postaje, rezervni deli za vozila 4x4 Hummer, itd.</a:t>
            </a:r>
            <a:endParaRPr lang="sl-SI" sz="2000" dirty="0" smtClean="0">
              <a:latin typeface="+mn-lt"/>
            </a:endParaRPr>
          </a:p>
          <a:p>
            <a:pPr marL="457200" indent="-457200" algn="just" eaLnBrk="1" hangingPunct="1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sl-SI" sz="2000" dirty="0" smtClean="0">
                <a:latin typeface="+mn-lt"/>
              </a:rPr>
              <a:t>Obseg naročil G2G je v obdobju 2016-2018 predstavlja cca. 32% skupne vrednosti izdatkov držav članic EU na področju obrambnih naročil (MO cca. 1% v letu 2020).</a:t>
            </a:r>
          </a:p>
          <a:p>
            <a:pPr marL="457200" indent="-457200" algn="just" eaLnBrk="1" hangingPunct="1">
              <a:spcBef>
                <a:spcPct val="20000"/>
              </a:spcBef>
              <a:buFont typeface="Wingdings" pitchFamily="2" charset="2"/>
              <a:buChar char="Ø"/>
              <a:defRPr/>
            </a:pPr>
            <a:endParaRPr lang="sl-SI" sz="2000" dirty="0">
              <a:latin typeface="+mn-lt"/>
            </a:endParaRPr>
          </a:p>
          <a:p>
            <a:pPr marL="457200" indent="-457200" algn="just" eaLnBrk="1" hangingPunct="1">
              <a:spcBef>
                <a:spcPct val="20000"/>
              </a:spcBef>
              <a:buFont typeface="Wingdings" pitchFamily="2" charset="2"/>
              <a:buChar char="Ø"/>
              <a:defRPr/>
            </a:pPr>
            <a:endParaRPr lang="sl-SI" sz="2000" dirty="0" smtClean="0">
              <a:latin typeface="+mn-lt"/>
            </a:endParaRPr>
          </a:p>
          <a:p>
            <a:pPr marL="457200" indent="-457200" algn="just" eaLnBrk="1" hangingPunct="1">
              <a:spcBef>
                <a:spcPct val="20000"/>
              </a:spcBef>
              <a:buFont typeface="Wingdings" pitchFamily="2" charset="2"/>
              <a:buChar char="Ø"/>
              <a:defRPr/>
            </a:pPr>
            <a:endParaRPr lang="sl-SI" sz="2000" dirty="0">
              <a:latin typeface="+mn-lt"/>
            </a:endParaRPr>
          </a:p>
          <a:p>
            <a:pPr marL="457200" indent="-457200" algn="just" eaLnBrk="1" hangingPunct="1">
              <a:spcBef>
                <a:spcPct val="20000"/>
              </a:spcBef>
              <a:defRPr/>
            </a:pPr>
            <a:endParaRPr lang="sl-SI" sz="2000" dirty="0">
              <a:latin typeface="Tahoma" pitchFamily="34" charset="0"/>
            </a:endParaRPr>
          </a:p>
          <a:p>
            <a:pPr marL="914400" lvl="1" indent="-457200" algn="just" eaLnBrk="1" hangingPunct="1">
              <a:spcBef>
                <a:spcPct val="20000"/>
              </a:spcBef>
              <a:defRPr/>
            </a:pPr>
            <a:endParaRPr lang="sl-SI" sz="1000" dirty="0">
              <a:latin typeface="Tahoma" pitchFamily="34" charset="0"/>
            </a:endParaRPr>
          </a:p>
          <a:p>
            <a:pPr marL="457200" indent="-457200" eaLnBrk="1" hangingPunct="1">
              <a:spcBef>
                <a:spcPct val="20000"/>
              </a:spcBef>
              <a:defRPr/>
            </a:pPr>
            <a:r>
              <a:rPr lang="sl-SI" sz="2000" dirty="0">
                <a:latin typeface="Tahoma" pitchFamily="34" charset="0"/>
              </a:rPr>
              <a:t>	</a:t>
            </a:r>
          </a:p>
          <a:p>
            <a:pPr marL="457200" indent="-457200" eaLnBrk="1" hangingPunct="1">
              <a:spcBef>
                <a:spcPct val="20000"/>
              </a:spcBef>
              <a:buFontTx/>
              <a:buChar char="•"/>
              <a:defRPr/>
            </a:pPr>
            <a:endParaRPr lang="sl-SI" sz="3200" b="1" dirty="0">
              <a:latin typeface="Tahoma" pitchFamily="34" charset="0"/>
            </a:endParaRPr>
          </a:p>
          <a:p>
            <a:pPr marL="457200" indent="-457200" eaLnBrk="1" hangingPunct="1">
              <a:spcBef>
                <a:spcPct val="20000"/>
              </a:spcBef>
              <a:buFontTx/>
              <a:buChar char="•"/>
              <a:defRPr/>
            </a:pPr>
            <a:endParaRPr lang="sl-SI" sz="3200" b="1" dirty="0">
              <a:latin typeface="Tahoma" pitchFamily="34" charset="0"/>
            </a:endParaRPr>
          </a:p>
          <a:p>
            <a:pPr marL="457200" indent="-457200" eaLnBrk="1" hangingPunct="1">
              <a:spcBef>
                <a:spcPct val="20000"/>
              </a:spcBef>
              <a:buFontTx/>
              <a:buChar char="•"/>
              <a:defRPr/>
            </a:pPr>
            <a:endParaRPr lang="sl-SI" sz="3200" dirty="0">
              <a:latin typeface="Tahoma" pitchFamily="34" charset="0"/>
            </a:endParaRPr>
          </a:p>
          <a:p>
            <a:pPr marL="457200" indent="-457200" eaLnBrk="1" hangingPunct="1">
              <a:spcBef>
                <a:spcPct val="20000"/>
              </a:spcBef>
              <a:buFontTx/>
              <a:buChar char="•"/>
              <a:defRPr/>
            </a:pPr>
            <a:endParaRPr lang="sl-SI" sz="3200" dirty="0">
              <a:latin typeface="Tahoma" pitchFamily="34" charset="0"/>
            </a:endParaRPr>
          </a:p>
          <a:p>
            <a:pPr marL="457200" indent="-457200" eaLnBrk="1" hangingPunct="1">
              <a:spcBef>
                <a:spcPct val="20000"/>
              </a:spcBef>
              <a:buFontTx/>
              <a:buChar char="•"/>
              <a:defRPr/>
            </a:pPr>
            <a:endParaRPr lang="sl-SI" sz="3200" dirty="0">
              <a:latin typeface="Tahoma" pitchFamily="34" charset="0"/>
            </a:endParaRPr>
          </a:p>
          <a:p>
            <a:pPr marL="457200" indent="-457200" eaLnBrk="1" hangingPunct="1">
              <a:spcBef>
                <a:spcPct val="20000"/>
              </a:spcBef>
              <a:buFontTx/>
              <a:buChar char="•"/>
              <a:defRPr/>
            </a:pPr>
            <a:endParaRPr lang="en-GB" sz="2000" dirty="0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843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dstavitev DLO_Odbor za obrambo">
  <a:themeElements>
    <a:clrScheme name="predstavitev DLO_Odbor za obramb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edstavitev DLO_Odbor za obrambo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edstavitev DLO_Odbor za obramb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stavitev DLO_Odbor za obramb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stavitev DLO_Odbor za obramb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stavitev DLO_Odbor za obramb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stavitev DLO_Odbor za obramb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stavitev DLO_Odbor za obramb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stavitev DLO_Odbor za obramb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ova 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ova 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G:\predstavitev DLO_Odbor za obrambo.ppt</Template>
  <TotalTime>10521</TotalTime>
  <Words>815</Words>
  <Application>Microsoft Office PowerPoint</Application>
  <PresentationFormat>Diaprojekcija na zaslonu (4:3)</PresentationFormat>
  <Paragraphs>226</Paragraphs>
  <Slides>12</Slides>
  <Notes>12</Notes>
  <HiddenSlides>0</HiddenSlides>
  <MMClips>0</MMClips>
  <ScaleCrop>false</ScaleCrop>
  <HeadingPairs>
    <vt:vector size="8" baseType="variant">
      <vt:variant>
        <vt:lpstr>Uporabljene pisave</vt:lpstr>
      </vt:variant>
      <vt:variant>
        <vt:i4>5</vt:i4>
      </vt:variant>
      <vt:variant>
        <vt:lpstr>Tema</vt:lpstr>
      </vt:variant>
      <vt:variant>
        <vt:i4>1</vt:i4>
      </vt:variant>
      <vt:variant>
        <vt:lpstr>Vdelani OLE strežniki</vt:lpstr>
      </vt:variant>
      <vt:variant>
        <vt:i4>1</vt:i4>
      </vt:variant>
      <vt:variant>
        <vt:lpstr>Naslovi diapozitivov</vt:lpstr>
      </vt:variant>
      <vt:variant>
        <vt:i4>12</vt:i4>
      </vt:variant>
    </vt:vector>
  </HeadingPairs>
  <TitlesOfParts>
    <vt:vector size="19" baseType="lpstr">
      <vt:lpstr>Arial</vt:lpstr>
      <vt:lpstr>Calibri</vt:lpstr>
      <vt:lpstr>Tahoma</vt:lpstr>
      <vt:lpstr>Times New Roman</vt:lpstr>
      <vt:lpstr>Wingdings</vt:lpstr>
      <vt:lpstr>predstavitev DLO_Odbor za obrambo</vt:lpstr>
      <vt:lpstr>Photo Editor Photo</vt:lpstr>
      <vt:lpstr> NAROČILA NA PODROČJU  OBRAMBE IN VARNOSTI</vt:lpstr>
      <vt:lpstr>NAROČILA NA PODROČJU OBRAMBE IN VARNOSTI</vt:lpstr>
      <vt:lpstr>NAROČILA NA PODROČJU OBRAMBE IN VARNOSTI</vt:lpstr>
      <vt:lpstr>NAROČILA NA PODROČJU OBRAMBE IN VARNOSTI</vt:lpstr>
      <vt:lpstr>NAROČILA NA PODROČJU OBRAMBE IN VARNOSTI</vt:lpstr>
      <vt:lpstr>NAROČILA NA PODROČJU OBRAMBE IN VARNOSTI</vt:lpstr>
      <vt:lpstr>NAROČILA NA PODROČJU OBRAMBE IN VARNOSTI</vt:lpstr>
      <vt:lpstr>NAROČILA NA PODROČJU OBRAMBE IN VARNOSTI</vt:lpstr>
      <vt:lpstr>NAROČILA NA PODROČJU OBRAMBE IN VARNOSTI</vt:lpstr>
      <vt:lpstr>PowerPointova predstavitev</vt:lpstr>
      <vt:lpstr>PowerPointova predstavitev</vt:lpstr>
      <vt:lpstr>NAROČILA NA PODROČJU OBRAMBE IN VARNOSTI</vt:lpstr>
    </vt:vector>
  </TitlesOfParts>
  <Company>MORS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DIREKTORAT ZA LOGISTIKO</dc:title>
  <dc:creator>markog</dc:creator>
  <cp:lastModifiedBy>GrubarM71</cp:lastModifiedBy>
  <cp:revision>376</cp:revision>
  <cp:lastPrinted>2021-05-26T13:39:20Z</cp:lastPrinted>
  <dcterms:created xsi:type="dcterms:W3CDTF">2008-02-20T08:22:02Z</dcterms:created>
  <dcterms:modified xsi:type="dcterms:W3CDTF">2021-05-30T20:46:45Z</dcterms:modified>
</cp:coreProperties>
</file>