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15"/>
  </p:notesMasterIdLst>
  <p:handoutMasterIdLst>
    <p:handoutMasterId r:id="rId16"/>
  </p:handoutMasterIdLst>
  <p:sldIdLst>
    <p:sldId id="256" r:id="rId6"/>
    <p:sldId id="303" r:id="rId7"/>
    <p:sldId id="299" r:id="rId8"/>
    <p:sldId id="301" r:id="rId9"/>
    <p:sldId id="304" r:id="rId10"/>
    <p:sldId id="305" r:id="rId11"/>
    <p:sldId id="300" r:id="rId12"/>
    <p:sldId id="276" r:id="rId13"/>
    <p:sldId id="302" r:id="rId14"/>
  </p:sldIdLst>
  <p:sldSz cx="9144000" cy="5143500" type="screen16x9"/>
  <p:notesSz cx="6669088"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1572" autoAdjust="0"/>
    <p:restoredTop sz="75422" autoAdjust="0"/>
  </p:normalViewPr>
  <p:slideViewPr>
    <p:cSldViewPr>
      <p:cViewPr varScale="1">
        <p:scale>
          <a:sx n="87" d="100"/>
          <a:sy n="87" d="100"/>
        </p:scale>
        <p:origin x="773" y="72"/>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92" y="-108"/>
      </p:cViewPr>
      <p:guideLst>
        <p:guide orient="horz" pos="3128"/>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1" y="10"/>
            <a:ext cx="2889825" cy="496667"/>
          </a:xfrm>
          <a:prstGeom prst="rect">
            <a:avLst/>
          </a:prstGeom>
        </p:spPr>
        <p:txBody>
          <a:bodyPr vert="horz" lIns="98618" tIns="49309" rIns="98618" bIns="49309" rtlCol="0"/>
          <a:lstStyle>
            <a:lvl1pPr algn="l">
              <a:defRPr sz="1300"/>
            </a:lvl1pPr>
          </a:lstStyle>
          <a:p>
            <a:endParaRPr lang="sl-SI" dirty="0"/>
          </a:p>
        </p:txBody>
      </p:sp>
      <p:sp>
        <p:nvSpPr>
          <p:cNvPr id="3" name="Označba mesta datuma 2"/>
          <p:cNvSpPr>
            <a:spLocks noGrp="1"/>
          </p:cNvSpPr>
          <p:nvPr>
            <p:ph type="dt" sz="quarter" idx="1"/>
          </p:nvPr>
        </p:nvSpPr>
        <p:spPr>
          <a:xfrm>
            <a:off x="3778129" y="10"/>
            <a:ext cx="2889825" cy="496667"/>
          </a:xfrm>
          <a:prstGeom prst="rect">
            <a:avLst/>
          </a:prstGeom>
        </p:spPr>
        <p:txBody>
          <a:bodyPr vert="horz" lIns="98618" tIns="49309" rIns="98618" bIns="49309" rtlCol="0"/>
          <a:lstStyle>
            <a:lvl1pPr algn="r">
              <a:defRPr sz="1300"/>
            </a:lvl1pPr>
          </a:lstStyle>
          <a:p>
            <a:fld id="{792D7FBF-9DE8-4240-821C-5763C0129B76}" type="datetimeFigureOut">
              <a:rPr lang="sl-SI" smtClean="0"/>
              <a:pPr/>
              <a:t>14. 06. 2021</a:t>
            </a:fld>
            <a:endParaRPr lang="sl-SI" dirty="0"/>
          </a:p>
        </p:txBody>
      </p:sp>
      <p:sp>
        <p:nvSpPr>
          <p:cNvPr id="4" name="Označba mesta noge 3"/>
          <p:cNvSpPr>
            <a:spLocks noGrp="1"/>
          </p:cNvSpPr>
          <p:nvPr>
            <p:ph type="ftr" sz="quarter" idx="2"/>
          </p:nvPr>
        </p:nvSpPr>
        <p:spPr>
          <a:xfrm>
            <a:off x="1" y="9431563"/>
            <a:ext cx="2889825" cy="496667"/>
          </a:xfrm>
          <a:prstGeom prst="rect">
            <a:avLst/>
          </a:prstGeom>
        </p:spPr>
        <p:txBody>
          <a:bodyPr vert="horz" lIns="98618" tIns="49309" rIns="98618" bIns="49309" rtlCol="0" anchor="b"/>
          <a:lstStyle>
            <a:lvl1pPr algn="l">
              <a:defRPr sz="1300"/>
            </a:lvl1pPr>
          </a:lstStyle>
          <a:p>
            <a:endParaRPr lang="sl-SI" dirty="0"/>
          </a:p>
        </p:txBody>
      </p:sp>
      <p:sp>
        <p:nvSpPr>
          <p:cNvPr id="5" name="Označba mesta številke diapozitiva 4"/>
          <p:cNvSpPr>
            <a:spLocks noGrp="1"/>
          </p:cNvSpPr>
          <p:nvPr>
            <p:ph type="sldNum" sz="quarter" idx="3"/>
          </p:nvPr>
        </p:nvSpPr>
        <p:spPr>
          <a:xfrm>
            <a:off x="3778129" y="9431563"/>
            <a:ext cx="2889825" cy="496667"/>
          </a:xfrm>
          <a:prstGeom prst="rect">
            <a:avLst/>
          </a:prstGeom>
        </p:spPr>
        <p:txBody>
          <a:bodyPr vert="horz" lIns="98618" tIns="49309" rIns="98618" bIns="49309" rtlCol="0" anchor="b"/>
          <a:lstStyle>
            <a:lvl1pPr algn="r">
              <a:defRPr sz="1300"/>
            </a:lvl1pPr>
          </a:lstStyle>
          <a:p>
            <a:fld id="{EAF3CEBD-704F-4998-B04F-82784BB03AFB}" type="slidenum">
              <a:rPr lang="sl-SI" smtClean="0"/>
              <a:pPr/>
              <a:t>‹#›</a:t>
            </a:fld>
            <a:endParaRPr lang="sl-SI" dirty="0"/>
          </a:p>
        </p:txBody>
      </p:sp>
    </p:spTree>
    <p:extLst>
      <p:ext uri="{BB962C8B-B14F-4D97-AF65-F5344CB8AC3E}">
        <p14:creationId xmlns:p14="http://schemas.microsoft.com/office/powerpoint/2010/main" val="269550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7" y="5"/>
            <a:ext cx="2889938" cy="496412"/>
          </a:xfrm>
          <a:prstGeom prst="rect">
            <a:avLst/>
          </a:prstGeom>
        </p:spPr>
        <p:txBody>
          <a:bodyPr vert="horz" lIns="91113" tIns="45556" rIns="91113" bIns="45556" rtlCol="0"/>
          <a:lstStyle>
            <a:lvl1pPr algn="l">
              <a:defRPr sz="1200"/>
            </a:lvl1pPr>
          </a:lstStyle>
          <a:p>
            <a:endParaRPr lang="sl-SI" dirty="0"/>
          </a:p>
        </p:txBody>
      </p:sp>
      <p:sp>
        <p:nvSpPr>
          <p:cNvPr id="3" name="Ograda datuma 2"/>
          <p:cNvSpPr>
            <a:spLocks noGrp="1"/>
          </p:cNvSpPr>
          <p:nvPr>
            <p:ph type="dt" idx="1"/>
          </p:nvPr>
        </p:nvSpPr>
        <p:spPr>
          <a:xfrm>
            <a:off x="3777615" y="5"/>
            <a:ext cx="2889938" cy="496412"/>
          </a:xfrm>
          <a:prstGeom prst="rect">
            <a:avLst/>
          </a:prstGeom>
        </p:spPr>
        <p:txBody>
          <a:bodyPr vert="horz" lIns="91113" tIns="45556" rIns="91113" bIns="45556" rtlCol="0"/>
          <a:lstStyle>
            <a:lvl1pPr algn="r">
              <a:defRPr sz="1200"/>
            </a:lvl1pPr>
          </a:lstStyle>
          <a:p>
            <a:fld id="{1E443B2D-6750-4540-AA41-40974DE3B398}" type="datetimeFigureOut">
              <a:rPr lang="sl-SI" smtClean="0"/>
              <a:pPr/>
              <a:t>14. 06. 2021</a:t>
            </a:fld>
            <a:endParaRPr lang="sl-SI" dirty="0"/>
          </a:p>
        </p:txBody>
      </p:sp>
      <p:sp>
        <p:nvSpPr>
          <p:cNvPr id="4" name="Ograda stranske slike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113" tIns="45556" rIns="91113" bIns="45556" rtlCol="0" anchor="ctr"/>
          <a:lstStyle/>
          <a:p>
            <a:endParaRPr lang="sl-SI" dirty="0"/>
          </a:p>
        </p:txBody>
      </p:sp>
      <p:sp>
        <p:nvSpPr>
          <p:cNvPr id="5" name="Ograda opomb 4"/>
          <p:cNvSpPr>
            <a:spLocks noGrp="1"/>
          </p:cNvSpPr>
          <p:nvPr>
            <p:ph type="body" sz="quarter" idx="3"/>
          </p:nvPr>
        </p:nvSpPr>
        <p:spPr>
          <a:xfrm>
            <a:off x="666911" y="4715920"/>
            <a:ext cx="5335269" cy="4467700"/>
          </a:xfrm>
          <a:prstGeom prst="rect">
            <a:avLst/>
          </a:prstGeom>
        </p:spPr>
        <p:txBody>
          <a:bodyPr vert="horz" lIns="91113" tIns="45556" rIns="91113" bIns="45556"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7" y="9430094"/>
            <a:ext cx="2889938" cy="496412"/>
          </a:xfrm>
          <a:prstGeom prst="rect">
            <a:avLst/>
          </a:prstGeom>
        </p:spPr>
        <p:txBody>
          <a:bodyPr vert="horz" lIns="91113" tIns="45556" rIns="91113" bIns="45556" rtlCol="0" anchor="b"/>
          <a:lstStyle>
            <a:lvl1pPr algn="l">
              <a:defRPr sz="1200"/>
            </a:lvl1pPr>
          </a:lstStyle>
          <a:p>
            <a:endParaRPr lang="sl-SI" dirty="0"/>
          </a:p>
        </p:txBody>
      </p:sp>
      <p:sp>
        <p:nvSpPr>
          <p:cNvPr id="7" name="Ograda številke diapozitiva 6"/>
          <p:cNvSpPr>
            <a:spLocks noGrp="1"/>
          </p:cNvSpPr>
          <p:nvPr>
            <p:ph type="sldNum" sz="quarter" idx="5"/>
          </p:nvPr>
        </p:nvSpPr>
        <p:spPr>
          <a:xfrm>
            <a:off x="3777615" y="9430094"/>
            <a:ext cx="2889938" cy="496412"/>
          </a:xfrm>
          <a:prstGeom prst="rect">
            <a:avLst/>
          </a:prstGeom>
        </p:spPr>
        <p:txBody>
          <a:bodyPr vert="horz" lIns="91113" tIns="45556" rIns="91113" bIns="45556" rtlCol="0" anchor="b"/>
          <a:lstStyle>
            <a:lvl1pPr algn="r">
              <a:defRPr sz="1200"/>
            </a:lvl1pPr>
          </a:lstStyle>
          <a:p>
            <a:fld id="{508992F9-3909-4255-B244-4D123094679A}" type="slidenum">
              <a:rPr lang="sl-SI" smtClean="0"/>
              <a:pPr/>
              <a:t>‹#›</a:t>
            </a:fld>
            <a:endParaRPr lang="sl-SI" dirty="0"/>
          </a:p>
        </p:txBody>
      </p:sp>
    </p:spTree>
    <p:extLst>
      <p:ext uri="{BB962C8B-B14F-4D97-AF65-F5344CB8AC3E}">
        <p14:creationId xmlns:p14="http://schemas.microsoft.com/office/powerpoint/2010/main" val="1048680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1</a:t>
            </a:fld>
            <a:endParaRPr lang="sl-SI" dirty="0"/>
          </a:p>
        </p:txBody>
      </p:sp>
    </p:spTree>
    <p:extLst>
      <p:ext uri="{BB962C8B-B14F-4D97-AF65-F5344CB8AC3E}">
        <p14:creationId xmlns:p14="http://schemas.microsoft.com/office/powerpoint/2010/main" val="263823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2</a:t>
            </a:fld>
            <a:endParaRPr lang="sl-SI" dirty="0"/>
          </a:p>
        </p:txBody>
      </p:sp>
    </p:spTree>
    <p:extLst>
      <p:ext uri="{BB962C8B-B14F-4D97-AF65-F5344CB8AC3E}">
        <p14:creationId xmlns:p14="http://schemas.microsoft.com/office/powerpoint/2010/main" val="408460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3</a:t>
            </a:fld>
            <a:endParaRPr lang="sl-SI" dirty="0"/>
          </a:p>
        </p:txBody>
      </p:sp>
    </p:spTree>
    <p:extLst>
      <p:ext uri="{BB962C8B-B14F-4D97-AF65-F5344CB8AC3E}">
        <p14:creationId xmlns:p14="http://schemas.microsoft.com/office/powerpoint/2010/main" val="408460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4</a:t>
            </a:fld>
            <a:endParaRPr lang="sl-SI" dirty="0"/>
          </a:p>
        </p:txBody>
      </p:sp>
    </p:spTree>
    <p:extLst>
      <p:ext uri="{BB962C8B-B14F-4D97-AF65-F5344CB8AC3E}">
        <p14:creationId xmlns:p14="http://schemas.microsoft.com/office/powerpoint/2010/main" val="4084604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5</a:t>
            </a:fld>
            <a:endParaRPr lang="sl-SI" dirty="0"/>
          </a:p>
        </p:txBody>
      </p:sp>
    </p:spTree>
    <p:extLst>
      <p:ext uri="{BB962C8B-B14F-4D97-AF65-F5344CB8AC3E}">
        <p14:creationId xmlns:p14="http://schemas.microsoft.com/office/powerpoint/2010/main" val="214347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ltLang="sl-SI" dirty="0" smtClean="0">
                <a:latin typeface="Arial" panose="020B0604020202020204" pitchFamily="34" charset="0"/>
                <a:cs typeface="Arial" panose="020B0604020202020204" pitchFamily="34" charset="0"/>
              </a:rPr>
              <a:t>Marca smo pripadniki SVNKON zavihali rokave in se cepili.</a:t>
            </a:r>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6</a:t>
            </a:fld>
            <a:endParaRPr lang="sl-SI" dirty="0"/>
          </a:p>
        </p:txBody>
      </p:sp>
    </p:spTree>
    <p:extLst>
      <p:ext uri="{BB962C8B-B14F-4D97-AF65-F5344CB8AC3E}">
        <p14:creationId xmlns:p14="http://schemas.microsoft.com/office/powerpoint/2010/main" val="4222040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normAutofit/>
          </a:bodyPr>
          <a:lstStyle/>
          <a:p>
            <a:endParaRPr lang="sl-SI"/>
          </a:p>
        </p:txBody>
      </p:sp>
      <p:sp>
        <p:nvSpPr>
          <p:cNvPr id="4" name="Ograda številke diapozitiva 3"/>
          <p:cNvSpPr>
            <a:spLocks noGrp="1"/>
          </p:cNvSpPr>
          <p:nvPr>
            <p:ph type="sldNum" sz="quarter" idx="10"/>
          </p:nvPr>
        </p:nvSpPr>
        <p:spPr/>
        <p:txBody>
          <a:bodyPr/>
          <a:lstStyle/>
          <a:p>
            <a:fld id="{508992F9-3909-4255-B244-4D123094679A}" type="slidenum">
              <a:rPr lang="sl-SI" smtClean="0"/>
              <a:pPr/>
              <a:t>7</a:t>
            </a:fld>
            <a:endParaRPr lang="sl-SI" dirty="0"/>
          </a:p>
        </p:txBody>
      </p:sp>
    </p:spTree>
    <p:extLst>
      <p:ext uri="{BB962C8B-B14F-4D97-AF65-F5344CB8AC3E}">
        <p14:creationId xmlns:p14="http://schemas.microsoft.com/office/powerpoint/2010/main" val="3574073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fontScale="92500"/>
          </a:bodyPr>
          <a:lstStyle/>
          <a:p>
            <a:r>
              <a:rPr lang="sl-SI" b="1" dirty="0" smtClean="0"/>
              <a:t>SVNKON 42 KFOR je v celotnem obdobju od prevzema naloge do zaključka delovanja na MOM skladno s poslanstvom odlično izvajal svoje naloge, kar kažejo tako rezultati kot številne pohvale, ki so jih posamezniki ter enote SVNKON 42 KFOR prejeli med svojim delovanjem in ob zaključku le-tega. Ob upoštevanju preventivnih ukrepov in uspešni izvedbi prostovoljnega cepljenja proti COVID-19, smo bistveno zmanjšali možnost okužbe z virusom SARS-CoV-2 ter bolezni COVID-19 in s tem še dodatno pozitivno vplivali na motivacijo pripadnikov SVNKON 42 KFOR ter na nemoteno izvajanje operativnih nalog. Pripadniki SVNKON 42 KFOR smo bili ves čas delovanja visoko motivirani, morala je bila zaradi odprtega in profesionalnega odnosa poveljujočih ter vlaganja truda v odnose na ustrezno visokem nivoju kljub dejstvu, da je bila ta misija zaradi COVID-19 okoliščin zelo specifična.</a:t>
            </a:r>
          </a:p>
          <a:p>
            <a:endParaRPr lang="sl-SI" b="1" dirty="0" smtClean="0"/>
          </a:p>
          <a:p>
            <a:r>
              <a:rPr lang="sl-SI" b="1" dirty="0" smtClean="0"/>
              <a:t>V času našega mandata smo redno izvajali sestanke kolektivov, AVK in izvedli več različnih slovesnosti. Izpostaviti velja slovesnost ob Prešernovem dnevu, slovenskem kulturnem prazniku, 8. februarja 2021, ko sta nas z svojim obiskom počastila minister za obrambo Republike Slovenije, mag. Matej Tonin in NGŠSV, generalmajor Robert Glavaš. Prav tako je bila 26. aprila 2021 na slovesen način, ob prisotnosti veleposlanika Republike Slovenije na Kosovu, nj. eksc. Bojana Bertoncelja in poveljnika KFOR, generalmajorja Franca Federicija, obeležena primopredaja dolžnosti med poveljnikoma SVNKON 42 in 43 KFOR. </a:t>
            </a:r>
          </a:p>
          <a:p>
            <a:endParaRPr lang="sl-SI" b="1" dirty="0" smtClean="0"/>
          </a:p>
          <a:p>
            <a:r>
              <a:rPr lang="sl-SI" b="1" dirty="0" smtClean="0"/>
              <a:t>SVNKON 42 KFOR je zaključil z operativnim delovanjem na Kosovu. Vrnitev v RS je bila izvedena skladno z načrtom.</a:t>
            </a:r>
            <a:r>
              <a:rPr lang="sl-SI" b="1" baseline="0" dirty="0" smtClean="0"/>
              <a:t> </a:t>
            </a:r>
            <a:r>
              <a:rPr lang="sl-SI" b="1" dirty="0" smtClean="0"/>
              <a:t>23 pripadnikov SVNKON 42 KFOR je po zaključku delovanja ostalo na MOM in sicer 10 pripadnikov, ki so na MOM terminsko napoteni za daljše obdobje ter dodatno 13 pripadnikov zaradi podaljšanja misije skladno s potrebami službe.</a:t>
            </a:r>
          </a:p>
          <a:p>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8</a:t>
            </a:fld>
            <a:endParaRPr lang="sl-SI" dirty="0"/>
          </a:p>
        </p:txBody>
      </p:sp>
    </p:spTree>
    <p:extLst>
      <p:ext uri="{BB962C8B-B14F-4D97-AF65-F5344CB8AC3E}">
        <p14:creationId xmlns:p14="http://schemas.microsoft.com/office/powerpoint/2010/main" val="4084604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Arial" pitchFamily="34" charset="0"/>
                <a:cs typeface="Arial" pitchFamily="34" charset="0"/>
              </a:rPr>
              <a:t>Na seznamu za cepljenje je bilo 176 pripadnikov – 72%</a:t>
            </a:r>
          </a:p>
          <a:p>
            <a:pPr>
              <a:buFont typeface="Arial" pitchFamily="34" charset="0"/>
              <a:buNone/>
            </a:pPr>
            <a:r>
              <a:rPr lang="sl-SI" sz="1200" dirty="0" smtClean="0">
                <a:solidFill>
                  <a:schemeClr val="tx1"/>
                </a:solidFill>
                <a:latin typeface="Arial" pitchFamily="34" charset="0"/>
                <a:cs typeface="Arial" pitchFamily="34" charset="0"/>
              </a:rPr>
              <a:t>Cepilo se jih je 156 pripadnikov KFOR 42 (ostali se niso cepili, ker je bilo manj kot en mesec od okuženosti) dodatno še 16 iz MZZ 1x MNZ in 2x Skopje </a:t>
            </a:r>
          </a:p>
          <a:p>
            <a:pPr marL="0" marR="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Arial" pitchFamily="34" charset="0"/>
                <a:cs typeface="Arial" pitchFamily="34" charset="0"/>
              </a:rPr>
              <a:t>Skupna </a:t>
            </a:r>
            <a:r>
              <a:rPr lang="sl-SI" sz="1200" dirty="0" err="1" smtClean="0">
                <a:solidFill>
                  <a:schemeClr val="tx1"/>
                </a:solidFill>
                <a:latin typeface="Arial" pitchFamily="34" charset="0"/>
                <a:cs typeface="Arial" pitchFamily="34" charset="0"/>
              </a:rPr>
              <a:t>prekuženost</a:t>
            </a:r>
            <a:r>
              <a:rPr lang="sl-SI" sz="1200" dirty="0" smtClean="0">
                <a:solidFill>
                  <a:schemeClr val="tx1"/>
                </a:solidFill>
                <a:latin typeface="Arial" pitchFamily="34" charset="0"/>
                <a:cs typeface="Arial" pitchFamily="34" charset="0"/>
              </a:rPr>
              <a:t> 189 pripadnikov -  77,5%</a:t>
            </a:r>
          </a:p>
          <a:p>
            <a:r>
              <a:rPr lang="sl-SI" sz="1200" dirty="0" smtClean="0">
                <a:latin typeface="Arial" panose="020B0604020202020204" pitchFamily="34" charset="0"/>
                <a:cs typeface="Arial" panose="020B0604020202020204" pitchFamily="34" charset="0"/>
              </a:rPr>
              <a:t>Cepljenje s</a:t>
            </a:r>
            <a:r>
              <a:rPr lang="pt-BR" sz="1200" dirty="0" smtClean="0">
                <a:latin typeface="Arial" panose="020B0604020202020204" pitchFamily="34" charset="0"/>
                <a:cs typeface="Arial" panose="020B0604020202020204" pitchFamily="34" charset="0"/>
              </a:rPr>
              <a:t> cepivom COVID-19 Vaccine AstraZeneca</a:t>
            </a:r>
            <a:r>
              <a:rPr lang="sl-SI" sz="1200" dirty="0" smtClean="0">
                <a:latin typeface="Arial" panose="020B0604020202020204" pitchFamily="34" charset="0"/>
                <a:cs typeface="Arial" panose="020B0604020202020204" pitchFamily="34" charset="0"/>
              </a:rPr>
              <a:t>:</a:t>
            </a:r>
            <a:r>
              <a:rPr lang="sl-SI" sz="1200" baseline="0" dirty="0" smtClean="0">
                <a:latin typeface="Arial" panose="020B0604020202020204" pitchFamily="34" charset="0"/>
                <a:cs typeface="Arial" panose="020B0604020202020204" pitchFamily="34" charset="0"/>
              </a:rPr>
              <a:t> </a:t>
            </a:r>
            <a:r>
              <a:rPr lang="sl-SI" sz="1200" u="none" dirty="0" smtClean="0">
                <a:latin typeface="Arial" panose="020B0604020202020204" pitchFamily="34" charset="0"/>
                <a:cs typeface="Arial" panose="020B0604020202020204" pitchFamily="34" charset="0"/>
              </a:rPr>
              <a:t>skupno število cepljenih pripadnikov SVNKON 42 KFOR 4. 3. 2021 na OD je bilo 156</a:t>
            </a:r>
            <a:r>
              <a:rPr lang="sl-SI" sz="1200" u="none" baseline="0" dirty="0" smtClean="0">
                <a:latin typeface="Arial" panose="020B0604020202020204" pitchFamily="34" charset="0"/>
                <a:cs typeface="Arial" panose="020B0604020202020204" pitchFamily="34" charset="0"/>
              </a:rPr>
              <a:t>  </a:t>
            </a:r>
            <a:r>
              <a:rPr lang="sl-SI" sz="1200" u="none" dirty="0" smtClean="0">
                <a:latin typeface="Arial" panose="020B0604020202020204" pitchFamily="34" charset="0"/>
                <a:cs typeface="Arial" panose="020B0604020202020204" pitchFamily="34" charset="0"/>
              </a:rPr>
              <a:t>pripadnikov. </a:t>
            </a:r>
            <a:endParaRPr lang="sl-SI" sz="120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latin typeface="+mn-lt"/>
                <a:ea typeface="+mn-ea"/>
                <a:cs typeface="+mn-cs"/>
              </a:rPr>
              <a:t>Uspešna izvedba in zaključek misije je med drugim posledica dejstva, da smo pripadniki SVNKON 42 KFOR marca zavihali rokave in se cepili, izvedba cepljenja proti COVID-19 pa je pozitivno vplivala na našo moralo ter na nemoteno izvajanje operativnih nalog. Cepljenje je za nas na nek način predstavljalo možnost vrnitve nazaj v normalno vojaško življenje in delovanje. Kljub določenim pomislekom, ki spremljajo izvedbo cepljenja moram poudariti, da nismo po cepljenju med 246 pripadniki SVNKON zabeležili niti enega samega primera okužbe s korona virusom, pred tem je bilo takšnih primerov kljub strogemu upoštevanju preventivnih ukrepov kar 33. Enostavno povedano: cepljenje deluje.</a:t>
            </a:r>
          </a:p>
          <a:p>
            <a:endParaRPr lang="sl-SI" b="1" dirty="0" smtClean="0"/>
          </a:p>
          <a:p>
            <a:endParaRPr lang="sl-SI" b="1" dirty="0"/>
          </a:p>
        </p:txBody>
      </p:sp>
      <p:sp>
        <p:nvSpPr>
          <p:cNvPr id="4" name="Označba mesta številke diapozitiva 3"/>
          <p:cNvSpPr>
            <a:spLocks noGrp="1"/>
          </p:cNvSpPr>
          <p:nvPr>
            <p:ph type="sldNum" sz="quarter" idx="10"/>
          </p:nvPr>
        </p:nvSpPr>
        <p:spPr/>
        <p:txBody>
          <a:bodyPr/>
          <a:lstStyle/>
          <a:p>
            <a:fld id="{508992F9-3909-4255-B244-4D123094679A}" type="slidenum">
              <a:rPr lang="sl-SI" smtClean="0"/>
              <a:pPr/>
              <a:t>9</a:t>
            </a:fld>
            <a:endParaRPr lang="sl-SI" dirty="0"/>
          </a:p>
        </p:txBody>
      </p:sp>
    </p:spTree>
    <p:extLst>
      <p:ext uri="{BB962C8B-B14F-4D97-AF65-F5344CB8AC3E}">
        <p14:creationId xmlns:p14="http://schemas.microsoft.com/office/powerpoint/2010/main" val="4084604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1347614"/>
            <a:ext cx="7772400" cy="1440160"/>
          </a:xfrm>
          <a:prstGeom prst="rect">
            <a:avLst/>
          </a:prstGeom>
        </p:spPr>
        <p:txBody>
          <a:bodyPr/>
          <a:lstStyle>
            <a:lvl1pPr>
              <a:defRPr b="1">
                <a:latin typeface="Arial Narrow" pitchFamily="34" charset="0"/>
              </a:defRPr>
            </a:lvl1pPr>
          </a:lstStyle>
          <a:p>
            <a:r>
              <a:rPr lang="sl-SI" dirty="0" smtClean="0"/>
              <a:t>Kliknite, če želite urediti slog naslova matrice</a:t>
            </a:r>
            <a:endParaRPr lang="sl-SI" dirty="0"/>
          </a:p>
        </p:txBody>
      </p:sp>
      <p:sp>
        <p:nvSpPr>
          <p:cNvPr id="3" name="Podnaslov 2"/>
          <p:cNvSpPr>
            <a:spLocks noGrp="1"/>
          </p:cNvSpPr>
          <p:nvPr>
            <p:ph type="subTitle" idx="1" hasCustomPrompt="1"/>
          </p:nvPr>
        </p:nvSpPr>
        <p:spPr>
          <a:xfrm>
            <a:off x="683568" y="2914650"/>
            <a:ext cx="7776864" cy="1314450"/>
          </a:xfrm>
          <a:prstGeom prst="rect">
            <a:avLst/>
          </a:prstGeom>
        </p:spPr>
        <p:txBody>
          <a:bodyPr>
            <a:normAutofit/>
          </a:bodyPr>
          <a:lstStyle>
            <a:lvl1pPr marL="0" indent="0" algn="ctr">
              <a:buNone/>
              <a:defRPr sz="3000" baseline="0">
                <a:solidFill>
                  <a:schemeClr val="tx1">
                    <a:tint val="75000"/>
                  </a:schemeClr>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dirty="0" smtClean="0"/>
              <a:t>Kliknite za vnos čina, imena in priimka</a:t>
            </a:r>
          </a:p>
          <a:p>
            <a:r>
              <a:rPr lang="sl-SI" dirty="0" smtClean="0"/>
              <a:t>datum</a:t>
            </a:r>
            <a:endParaRPr lang="sl-SI" dirty="0"/>
          </a:p>
        </p:txBody>
      </p:sp>
      <p:sp>
        <p:nvSpPr>
          <p:cNvPr id="20" name="Ograda besedila 19"/>
          <p:cNvSpPr>
            <a:spLocks noGrp="1"/>
          </p:cNvSpPr>
          <p:nvPr>
            <p:ph type="body" sz="quarter" idx="14" hasCustomPrompt="1"/>
          </p:nvPr>
        </p:nvSpPr>
        <p:spPr>
          <a:xfrm>
            <a:off x="900112" y="4803774"/>
            <a:ext cx="2519759" cy="216247"/>
          </a:xfrm>
          <a:prstGeom prst="rect">
            <a:avLst/>
          </a:prstGeom>
        </p:spPr>
        <p:txBody>
          <a:bodyPr/>
          <a:lstStyle>
            <a:lvl1pPr>
              <a:defRPr/>
            </a:lvl1pPr>
          </a:lstStyle>
          <a:p>
            <a:pPr lvl="0"/>
            <a:r>
              <a:rPr lang="sl-SI" dirty="0" smtClean="0"/>
              <a:t>Poveljstvo sil Slovenske vojske</a:t>
            </a:r>
            <a:endParaRPr lang="sl-SI" dirty="0"/>
          </a:p>
        </p:txBody>
      </p:sp>
      <p:sp>
        <p:nvSpPr>
          <p:cNvPr id="22" name="Ograda besedila 21"/>
          <p:cNvSpPr>
            <a:spLocks noGrp="1"/>
          </p:cNvSpPr>
          <p:nvPr>
            <p:ph type="body" sz="quarter" idx="15" hasCustomPrompt="1"/>
          </p:nvPr>
        </p:nvSpPr>
        <p:spPr>
          <a:xfrm>
            <a:off x="3563889" y="4803998"/>
            <a:ext cx="2088232" cy="215900"/>
          </a:xfrm>
          <a:prstGeom prst="rect">
            <a:avLst/>
          </a:prstGeom>
        </p:spPr>
        <p:txBody>
          <a:bodyPr/>
          <a:lstStyle>
            <a:lvl1pPr algn="ctr">
              <a:defRPr baseline="0"/>
            </a:lvl1pPr>
          </a:lstStyle>
          <a:p>
            <a:pPr lvl="0"/>
            <a:r>
              <a:rPr lang="sl-SI" dirty="0" smtClean="0"/>
              <a:t>INTERNO</a:t>
            </a:r>
            <a:endParaRPr lang="sl-SI"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tretch>
            <a:fillRect/>
          </a:stretch>
        </p:blipFill>
        <p:spPr>
          <a:xfrm>
            <a:off x="8100392" y="4687990"/>
            <a:ext cx="432048" cy="404040"/>
          </a:xfrm>
          <a:prstGeom prst="rect">
            <a:avLst/>
          </a:prstGeom>
          <a:noFill/>
          <a:ln>
            <a:noFill/>
          </a:ln>
        </p:spPr>
      </p:pic>
      <p:pic>
        <p:nvPicPr>
          <p:cNvPr id="8" name="Picture 4" descr="C:\Users\sepeci50\AppData\Local\Microsoft\Windows\Temporary Internet Files\Content.Outlook\84DAUHKK\DELOVNA VERZIJA.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8131" y="4660826"/>
            <a:ext cx="479946" cy="43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avitev po meri">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179512" y="1059582"/>
            <a:ext cx="8784976" cy="857250"/>
          </a:xfrm>
          <a:prstGeom prst="rect">
            <a:avLst/>
          </a:prstGeom>
        </p:spPr>
        <p:txBody>
          <a:bodyPr/>
          <a:lstStyle>
            <a:lvl1pPr>
              <a:defRPr sz="4000" b="1">
                <a:latin typeface="Arial Narrow" pitchFamily="34" charset="0"/>
              </a:defRPr>
            </a:lvl1pPr>
          </a:lstStyle>
          <a:p>
            <a:r>
              <a:rPr lang="sl-SI" dirty="0" smtClean="0"/>
              <a:t>Kliknite, če želite urediti naslov</a:t>
            </a:r>
            <a:endParaRPr lang="sl-SI" dirty="0"/>
          </a:p>
        </p:txBody>
      </p:sp>
      <p:sp>
        <p:nvSpPr>
          <p:cNvPr id="6" name="Ograda vsebine 5"/>
          <p:cNvSpPr>
            <a:spLocks noGrp="1"/>
          </p:cNvSpPr>
          <p:nvPr>
            <p:ph sz="quarter" idx="10"/>
          </p:nvPr>
        </p:nvSpPr>
        <p:spPr>
          <a:xfrm>
            <a:off x="250825" y="2139950"/>
            <a:ext cx="8713788" cy="2160588"/>
          </a:xfrm>
          <a:prstGeom prst="rect">
            <a:avLst/>
          </a:prstGeo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19"/>
          <p:cNvSpPr>
            <a:spLocks noGrp="1"/>
          </p:cNvSpPr>
          <p:nvPr>
            <p:ph type="body" sz="quarter" idx="14" hasCustomPrompt="1"/>
          </p:nvPr>
        </p:nvSpPr>
        <p:spPr>
          <a:xfrm>
            <a:off x="900112" y="4803774"/>
            <a:ext cx="2519759" cy="216247"/>
          </a:xfrm>
          <a:prstGeom prst="rect">
            <a:avLst/>
          </a:prstGeom>
        </p:spPr>
        <p:txBody>
          <a:bodyPr/>
          <a:lstStyle>
            <a:lvl1pPr>
              <a:defRPr baseline="0"/>
            </a:lvl1pPr>
          </a:lstStyle>
          <a:p>
            <a:pPr lvl="0"/>
            <a:r>
              <a:rPr lang="sl-SI" dirty="0" smtClean="0"/>
              <a:t>Poveljstvo sil Slovenske vojske</a:t>
            </a:r>
            <a:endParaRPr lang="sl-SI" dirty="0"/>
          </a:p>
        </p:txBody>
      </p:sp>
      <p:sp>
        <p:nvSpPr>
          <p:cNvPr id="5" name="Ograda besedila 21"/>
          <p:cNvSpPr>
            <a:spLocks noGrp="1"/>
          </p:cNvSpPr>
          <p:nvPr>
            <p:ph type="body" sz="quarter" idx="15" hasCustomPrompt="1"/>
          </p:nvPr>
        </p:nvSpPr>
        <p:spPr>
          <a:xfrm>
            <a:off x="3563888" y="4803998"/>
            <a:ext cx="3024187" cy="215900"/>
          </a:xfrm>
          <a:prstGeom prst="rect">
            <a:avLst/>
          </a:prstGeom>
        </p:spPr>
        <p:txBody>
          <a:bodyPr/>
          <a:lstStyle>
            <a:lvl1pPr algn="ctr">
              <a:defRPr baseline="0"/>
            </a:lvl1pPr>
          </a:lstStyle>
          <a:p>
            <a:pPr lvl="0"/>
            <a:r>
              <a:rPr lang="sl-SI" dirty="0" smtClean="0"/>
              <a:t>Brez stopnje tajnosti</a:t>
            </a:r>
            <a:endParaRPr lang="sl-SI"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Vsebina">
    <p:spTree>
      <p:nvGrpSpPr>
        <p:cNvPr id="1" name=""/>
        <p:cNvGrpSpPr/>
        <p:nvPr/>
      </p:nvGrpSpPr>
      <p:grpSpPr>
        <a:xfrm>
          <a:off x="0" y="0"/>
          <a:ext cx="0" cy="0"/>
          <a:chOff x="0" y="0"/>
          <a:chExt cx="0" cy="0"/>
        </a:xfrm>
      </p:grpSpPr>
      <p:sp>
        <p:nvSpPr>
          <p:cNvPr id="2" name="Naslov 1"/>
          <p:cNvSpPr>
            <a:spLocks noGrp="1"/>
          </p:cNvSpPr>
          <p:nvPr>
            <p:ph type="title" hasCustomPrompt="1"/>
          </p:nvPr>
        </p:nvSpPr>
        <p:spPr>
          <a:xfrm>
            <a:off x="251520" y="627534"/>
            <a:ext cx="8640960" cy="515708"/>
          </a:xfrm>
          <a:prstGeom prst="rect">
            <a:avLst/>
          </a:prstGeom>
        </p:spPr>
        <p:txBody>
          <a:bodyPr/>
          <a:lstStyle>
            <a:lvl1pPr>
              <a:defRPr sz="4000" b="1">
                <a:latin typeface="Arial Narrow" panose="020B0606020202030204" pitchFamily="34" charset="0"/>
              </a:defRPr>
            </a:lvl1pPr>
          </a:lstStyle>
          <a:p>
            <a:r>
              <a:rPr lang="sl-SI" dirty="0" smtClean="0"/>
              <a:t>VSEBINA</a:t>
            </a:r>
            <a:endParaRPr lang="sl-SI" dirty="0"/>
          </a:p>
        </p:txBody>
      </p:sp>
      <p:sp>
        <p:nvSpPr>
          <p:cNvPr id="3" name="Označba mesta vsebine 2"/>
          <p:cNvSpPr>
            <a:spLocks noGrp="1"/>
          </p:cNvSpPr>
          <p:nvPr>
            <p:ph idx="1"/>
          </p:nvPr>
        </p:nvSpPr>
        <p:spPr>
          <a:xfrm>
            <a:off x="251520" y="1369219"/>
            <a:ext cx="8640960" cy="3263504"/>
          </a:xfrm>
          <a:prstGeom prst="rect">
            <a:avLst/>
          </a:prstGeo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Tree>
    <p:extLst>
      <p:ext uri="{BB962C8B-B14F-4D97-AF65-F5344CB8AC3E}">
        <p14:creationId xmlns:p14="http://schemas.microsoft.com/office/powerpoint/2010/main" val="36537238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5" cstate="print"/>
          <a:srcRect/>
          <a:stretch>
            <a:fillRect/>
          </a:stretch>
        </p:blipFill>
        <p:spPr bwMode="auto">
          <a:xfrm>
            <a:off x="0" y="4659982"/>
            <a:ext cx="9144000" cy="483518"/>
          </a:xfrm>
          <a:prstGeom prst="rect">
            <a:avLst/>
          </a:prstGeom>
          <a:noFill/>
          <a:ln w="9525">
            <a:noFill/>
            <a:miter lim="800000"/>
            <a:headEnd/>
            <a:tailEnd/>
          </a:ln>
        </p:spPr>
      </p:pic>
      <p:pic>
        <p:nvPicPr>
          <p:cNvPr id="8" name="Picture 3"/>
          <p:cNvPicPr>
            <a:picLocks noChangeAspect="1" noChangeArrowheads="1"/>
          </p:cNvPicPr>
          <p:nvPr userDrawn="1"/>
        </p:nvPicPr>
        <p:blipFill>
          <a:blip r:embed="rId6" cstate="print"/>
          <a:srcRect/>
          <a:stretch>
            <a:fillRect/>
          </a:stretch>
        </p:blipFill>
        <p:spPr bwMode="auto">
          <a:xfrm>
            <a:off x="1" y="0"/>
            <a:ext cx="9144000" cy="833300"/>
          </a:xfrm>
          <a:prstGeom prst="rect">
            <a:avLst/>
          </a:prstGeom>
          <a:noFill/>
          <a:ln w="9525">
            <a:noFill/>
            <a:miter lim="800000"/>
            <a:headEnd/>
            <a:tailEnd/>
          </a:ln>
        </p:spPr>
      </p:pic>
      <p:sp>
        <p:nvSpPr>
          <p:cNvPr id="14" name="Ograda vsebine 23"/>
          <p:cNvSpPr txBox="1">
            <a:spLocks/>
          </p:cNvSpPr>
          <p:nvPr userDrawn="1"/>
        </p:nvSpPr>
        <p:spPr>
          <a:xfrm>
            <a:off x="6804025" y="4803775"/>
            <a:ext cx="2089150" cy="215900"/>
          </a:xfrm>
          <a:prstGeom prst="rect">
            <a:avLst/>
          </a:prstGeom>
        </p:spPr>
        <p:txBody>
          <a:bodyPr/>
          <a:lstStyle>
            <a:lvl1pPr algn="r">
              <a:defRPr/>
            </a:lvl1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fld id="{17074F66-7122-46D9-AF5E-EBC975E393CF}" type="slidenum">
              <a:rPr kumimoji="0" lang="sl-SI" sz="1200" b="1" i="0" u="none" strike="noStrike" kern="1200" cap="none" spc="0" normalizeH="0" baseline="0" noProof="0" smtClean="0">
                <a:ln>
                  <a:noFill/>
                </a:ln>
                <a:solidFill>
                  <a:schemeClr val="bg1"/>
                </a:solidFill>
                <a:effectLst/>
                <a:uLnTx/>
                <a:uFillTx/>
                <a:latin typeface="Arial Narrow" pitchFamily="34" charset="0"/>
                <a:ea typeface="+mn-ea"/>
                <a:cs typeface="+mn-cs"/>
              </a:rPr>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t>‹#›</a:t>
            </a:fld>
            <a:endParaRPr kumimoji="0" lang="sl-SI" sz="1200" b="1" i="0" u="none" strike="noStrike" kern="1200" cap="none" spc="0" normalizeH="0" baseline="0" noProof="0" dirty="0" smtClean="0">
              <a:ln>
                <a:noFill/>
              </a:ln>
              <a:solidFill>
                <a:schemeClr val="bg1"/>
              </a:solidFill>
              <a:effectLst/>
              <a:uLnTx/>
              <a:uFillTx/>
              <a:latin typeface="Arial Narrow"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1200" b="1" kern="1200" baseline="0">
          <a:solidFill>
            <a:schemeClr val="bg1"/>
          </a:solidFill>
          <a:latin typeface="Arial Narrow"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94345" y="1491630"/>
            <a:ext cx="4968552" cy="3062951"/>
          </a:xfrm>
          <a:prstGeom prst="rect">
            <a:avLst/>
          </a:prstGeom>
        </p:spPr>
      </p:pic>
      <p:sp>
        <p:nvSpPr>
          <p:cNvPr id="2" name="Naslov 1"/>
          <p:cNvSpPr>
            <a:spLocks noGrp="1"/>
          </p:cNvSpPr>
          <p:nvPr>
            <p:ph type="ctrTitle"/>
          </p:nvPr>
        </p:nvSpPr>
        <p:spPr>
          <a:xfrm>
            <a:off x="594254" y="856705"/>
            <a:ext cx="7772400" cy="918124"/>
          </a:xfrm>
        </p:spPr>
        <p:txBody>
          <a:bodyPr/>
          <a:lstStyle/>
          <a:p>
            <a:r>
              <a:rPr lang="sl-SI" sz="3600" dirty="0" smtClean="0"/>
              <a:t>Slovenska vojska na misiji KFOR</a:t>
            </a:r>
            <a:r>
              <a:rPr lang="sl-SI" altLang="sl-SI" sz="3200" dirty="0"/>
              <a:t/>
            </a:r>
            <a:br>
              <a:rPr lang="sl-SI" altLang="sl-SI" sz="3200" dirty="0"/>
            </a:br>
            <a:endParaRPr 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9" name="Podnaslov 2"/>
          <p:cNvSpPr txBox="1">
            <a:spLocks/>
          </p:cNvSpPr>
          <p:nvPr/>
        </p:nvSpPr>
        <p:spPr>
          <a:xfrm>
            <a:off x="5855018" y="3002871"/>
            <a:ext cx="2880320" cy="521196"/>
          </a:xfrm>
          <a:prstGeom prst="rect">
            <a:avLst/>
          </a:prstGeom>
        </p:spPr>
        <p:txBody>
          <a:bodyPr>
            <a:noAutofit/>
          </a:bodyPr>
          <a:lstStyle>
            <a:lvl1pPr marL="0" indent="0" algn="ctr" defTabSz="914400" rtl="0" eaLnBrk="1" latinLnBrk="0" hangingPunct="1">
              <a:spcBef>
                <a:spcPct val="20000"/>
              </a:spcBef>
              <a:buFont typeface="Arial" pitchFamily="34" charset="0"/>
              <a:buNone/>
              <a:defRPr sz="3000" b="1" kern="1200" baseline="0">
                <a:solidFill>
                  <a:schemeClr val="tx1">
                    <a:tint val="75000"/>
                  </a:schemeClr>
                </a:solidFill>
                <a:latin typeface="Arial Narrow"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sl-SI" sz="2000" dirty="0">
                <a:solidFill>
                  <a:schemeClr val="tx1"/>
                </a:solidFill>
              </a:rPr>
              <a:t>P</a:t>
            </a:r>
            <a:r>
              <a:rPr lang="sl-SI" sz="2000" dirty="0" smtClean="0">
                <a:solidFill>
                  <a:schemeClr val="tx1"/>
                </a:solidFill>
              </a:rPr>
              <a:t>odpolkovnik</a:t>
            </a:r>
          </a:p>
          <a:p>
            <a:pPr>
              <a:defRPr/>
            </a:pPr>
            <a:r>
              <a:rPr lang="sl-SI" sz="2000" dirty="0" smtClean="0">
                <a:solidFill>
                  <a:schemeClr val="tx1"/>
                </a:solidFill>
              </a:rPr>
              <a:t>Simon Lindič</a:t>
            </a:r>
          </a:p>
          <a:p>
            <a:pPr>
              <a:defRPr/>
            </a:pPr>
            <a:r>
              <a:rPr lang="sl-SI" sz="2000" dirty="0">
                <a:solidFill>
                  <a:schemeClr val="tx1"/>
                </a:solidFill>
              </a:rPr>
              <a:t>p</a:t>
            </a:r>
            <a:r>
              <a:rPr lang="sl-SI" sz="2000" dirty="0" smtClean="0">
                <a:solidFill>
                  <a:schemeClr val="tx1"/>
                </a:solidFill>
              </a:rPr>
              <a:t>oveljnik SVNKON 42 KFOR</a:t>
            </a:r>
            <a:endParaRPr lang="sl-SI" sz="2000" dirty="0">
              <a:solidFill>
                <a:schemeClr val="tx1"/>
              </a:solidFill>
            </a:endParaRPr>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8" y="1776852"/>
            <a:ext cx="1211010" cy="12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
          <p:cNvGrpSpPr>
            <a:grpSpLocks noChangeAspect="1"/>
          </p:cNvGrpSpPr>
          <p:nvPr/>
        </p:nvGrpSpPr>
        <p:grpSpPr bwMode="auto">
          <a:xfrm>
            <a:off x="539552" y="4637087"/>
            <a:ext cx="509587" cy="506413"/>
            <a:chOff x="385" y="2920"/>
            <a:chExt cx="321" cy="319"/>
          </a:xfrm>
        </p:grpSpPr>
        <p:sp>
          <p:nvSpPr>
            <p:cNvPr id="7"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749757"/>
            <a:ext cx="7772400" cy="720080"/>
          </a:xfrm>
        </p:spPr>
        <p:txBody>
          <a:bodyPr/>
          <a:lstStyle/>
          <a:p>
            <a:r>
              <a:rPr lang="sl-SI" altLang="sl-SI" sz="3200" dirty="0" smtClean="0"/>
              <a:t>UVOD</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7" name="Naslov 1"/>
          <p:cNvSpPr txBox="1">
            <a:spLocks/>
          </p:cNvSpPr>
          <p:nvPr/>
        </p:nvSpPr>
        <p:spPr>
          <a:xfrm>
            <a:off x="141276" y="1759712"/>
            <a:ext cx="8856984" cy="2812302"/>
          </a:xfrm>
          <a:prstGeom prst="rect">
            <a:avLst/>
          </a:prstGeom>
          <a:solidFill>
            <a:schemeClr val="bg1">
              <a:lumMod val="95000"/>
            </a:schemeClr>
          </a:solidFill>
          <a:ln>
            <a:solidFill>
              <a:schemeClr val="accent5">
                <a:lumMod val="20000"/>
                <a:lumOff val="80000"/>
              </a:schemeClr>
            </a:solidFill>
          </a:ln>
        </p:spPr>
        <p:txBody>
          <a:bodyPr/>
          <a:lst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a:lstStyle>
          <a:p>
            <a:pPr marL="457200" lvl="0" indent="-457200" algn="just">
              <a:buFont typeface="Arial" pitchFamily="34" charset="0"/>
              <a:buChar char="•"/>
            </a:pPr>
            <a:r>
              <a:rPr lang="sl-SI" altLang="sl-SI" sz="2400" dirty="0" smtClean="0">
                <a:latin typeface="Arial" panose="020B0604020202020204" pitchFamily="34" charset="0"/>
                <a:cs typeface="Arial" panose="020B0604020202020204" pitchFamily="34" charset="0"/>
              </a:rPr>
              <a:t>SV je na misiji KFOR prisotna od januarja 2000.</a:t>
            </a:r>
          </a:p>
          <a:p>
            <a:pPr marL="457200" lvl="0" indent="-457200" algn="just">
              <a:buFont typeface="Arial" pitchFamily="34" charset="0"/>
              <a:buChar char="•"/>
            </a:pPr>
            <a:r>
              <a:rPr lang="sl-SI" altLang="sl-SI" sz="2400" dirty="0" smtClean="0">
                <a:latin typeface="Arial" panose="020B0604020202020204" pitchFamily="34" charset="0"/>
                <a:cs typeface="Arial" panose="020B0604020202020204" pitchFamily="34" charset="0"/>
              </a:rPr>
              <a:t>Na </a:t>
            </a:r>
            <a:r>
              <a:rPr lang="sl-SI" altLang="sl-SI" sz="2400" dirty="0" smtClean="0">
                <a:latin typeface="Arial" panose="020B0604020202020204" pitchFamily="34" charset="0"/>
                <a:cs typeface="Arial" panose="020B0604020202020204" pitchFamily="34" charset="0"/>
              </a:rPr>
              <a:t>Kosovu </a:t>
            </a:r>
            <a:r>
              <a:rPr lang="sl-SI" altLang="sl-SI" sz="2400" dirty="0" smtClean="0">
                <a:latin typeface="Arial" panose="020B0604020202020204" pitchFamily="34" charset="0"/>
                <a:cs typeface="Arial" panose="020B0604020202020204" pitchFamily="34" charset="0"/>
              </a:rPr>
              <a:t>znotraj kontingenta deluje 220 pripadnikov.</a:t>
            </a:r>
          </a:p>
          <a:p>
            <a:pPr marL="457200" lvl="0" indent="-457200" algn="just">
              <a:buFont typeface="Arial" pitchFamily="34" charset="0"/>
              <a:buChar char="•"/>
            </a:pPr>
            <a:r>
              <a:rPr lang="sl-SI" altLang="sl-SI" sz="2400" dirty="0" smtClean="0">
                <a:latin typeface="Arial" panose="020B0604020202020204" pitchFamily="34" charset="0"/>
                <a:cs typeface="Arial" panose="020B0604020202020204" pitchFamily="34" charset="0"/>
              </a:rPr>
              <a:t>Sedaj deluje na Kosovu že 43. kontingent Slovenske vojske, ki šteje kar 220 pripadnikov. </a:t>
            </a:r>
            <a:endParaRPr lang="sl-SI" altLang="sl-SI" sz="2400" dirty="0" smtClean="0">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749757"/>
            <a:ext cx="7772400" cy="720080"/>
          </a:xfrm>
        </p:spPr>
        <p:txBody>
          <a:bodyPr/>
          <a:lstStyle/>
          <a:p>
            <a:r>
              <a:rPr lang="sl-SI" altLang="sl-SI" sz="3200" dirty="0" smtClean="0"/>
              <a:t>POSLANSTVO</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7" name="Naslov 1"/>
          <p:cNvSpPr txBox="1">
            <a:spLocks/>
          </p:cNvSpPr>
          <p:nvPr/>
        </p:nvSpPr>
        <p:spPr>
          <a:xfrm>
            <a:off x="141276" y="1759712"/>
            <a:ext cx="8856984" cy="1460110"/>
          </a:xfrm>
          <a:prstGeom prst="rect">
            <a:avLst/>
          </a:prstGeom>
          <a:solidFill>
            <a:schemeClr val="bg1">
              <a:lumMod val="95000"/>
            </a:schemeClr>
          </a:solidFill>
          <a:ln>
            <a:solidFill>
              <a:schemeClr val="accent5">
                <a:lumMod val="20000"/>
                <a:lumOff val="80000"/>
              </a:schemeClr>
            </a:solidFill>
          </a:ln>
        </p:spPr>
        <p:txBody>
          <a:bodyPr/>
          <a:lst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a:lstStyle>
          <a:p>
            <a:pPr marL="285750" lvl="0" indent="-285750" algn="just">
              <a:buFont typeface="Arial" pitchFamily="34" charset="0"/>
              <a:buChar char="•"/>
            </a:pPr>
            <a:r>
              <a:rPr lang="sl-SI" altLang="sl-SI" sz="2000" dirty="0" smtClean="0">
                <a:latin typeface="Arial" panose="020B0604020202020204" pitchFamily="34" charset="0"/>
                <a:cs typeface="Arial" panose="020B0604020202020204" pitchFamily="34" charset="0"/>
              </a:rPr>
              <a:t>Sile </a:t>
            </a:r>
            <a:r>
              <a:rPr lang="sl-SI" altLang="sl-SI" sz="2000" dirty="0" err="1" smtClean="0">
                <a:latin typeface="Arial" panose="020B0604020202020204" pitchFamily="34" charset="0"/>
                <a:cs typeface="Arial" panose="020B0604020202020204" pitchFamily="34" charset="0"/>
              </a:rPr>
              <a:t>Kfor</a:t>
            </a:r>
            <a:r>
              <a:rPr lang="sl-SI" altLang="sl-SI" sz="2000" dirty="0" smtClean="0">
                <a:latin typeface="Arial" panose="020B0604020202020204" pitchFamily="34" charset="0"/>
                <a:cs typeface="Arial" panose="020B0604020202020204" pitchFamily="34" charset="0"/>
              </a:rPr>
              <a:t> si še naprej prizadevajo zagotavljati in ohranjati varnost na Kosovu. </a:t>
            </a:r>
            <a:endParaRPr lang="sl-SI" sz="2000" b="0" dirty="0" smtClean="0">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42910" y="785800"/>
            <a:ext cx="7772400" cy="720080"/>
          </a:xfrm>
        </p:spPr>
        <p:txBody>
          <a:bodyPr/>
          <a:lstStyle/>
          <a:p>
            <a:r>
              <a:rPr lang="sl-SI" altLang="sl-SI" sz="3200" dirty="0" smtClean="0"/>
              <a:t>NALOGE</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7" name="Naslov 1"/>
          <p:cNvSpPr txBox="1">
            <a:spLocks/>
          </p:cNvSpPr>
          <p:nvPr/>
        </p:nvSpPr>
        <p:spPr>
          <a:xfrm>
            <a:off x="141276" y="1545398"/>
            <a:ext cx="8856984" cy="2955178"/>
          </a:xfrm>
          <a:prstGeom prst="rect">
            <a:avLst/>
          </a:prstGeom>
          <a:solidFill>
            <a:schemeClr val="bg1">
              <a:lumMod val="95000"/>
            </a:schemeClr>
          </a:solidFill>
        </p:spPr>
        <p:txBody>
          <a:bodyPr/>
          <a:lst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a:lstStyle>
          <a:p>
            <a:pPr marL="457200" indent="-457200" algn="just">
              <a:lnSpc>
                <a:spcPct val="115000"/>
              </a:lnSpc>
              <a:buFont typeface="Arial" pitchFamily="34" charset="0"/>
              <a:buChar char="•"/>
            </a:pPr>
            <a:r>
              <a:rPr lang="sl-SI" altLang="sl-SI" sz="2000" dirty="0" smtClean="0">
                <a:latin typeface="Arial" panose="020B0604020202020204" pitchFamily="34" charset="0"/>
                <a:cs typeface="Arial" panose="020B0604020202020204" pitchFamily="34" charset="0"/>
              </a:rPr>
              <a:t>Patruljiranje v območju odgovornosti.</a:t>
            </a:r>
            <a:endParaRPr lang="sl-SI" altLang="sl-SI" sz="2000" dirty="0" smtClean="0">
              <a:latin typeface="Arial" panose="020B0604020202020204" pitchFamily="34" charset="0"/>
              <a:cs typeface="Arial" panose="020B0604020202020204" pitchFamily="34" charset="0"/>
            </a:endParaRPr>
          </a:p>
          <a:p>
            <a:pPr marL="457200" indent="-457200" algn="just">
              <a:lnSpc>
                <a:spcPct val="115000"/>
              </a:lnSpc>
              <a:buFont typeface="Arial" pitchFamily="34" charset="0"/>
              <a:buChar char="•"/>
            </a:pPr>
            <a:r>
              <a:rPr lang="sl-SI" altLang="sl-SI" sz="2000" dirty="0" smtClean="0">
                <a:latin typeface="Arial" panose="020B0604020202020204" pitchFamily="34" charset="0"/>
                <a:cs typeface="Arial" panose="020B0604020202020204" pitchFamily="34" charset="0"/>
              </a:rPr>
              <a:t>Zagotavljanje hitrih odzivnih sil (QRF).</a:t>
            </a:r>
          </a:p>
          <a:p>
            <a:pPr marL="457200" indent="-457200" algn="just">
              <a:lnSpc>
                <a:spcPct val="115000"/>
              </a:lnSpc>
              <a:buFont typeface="Arial" pitchFamily="34" charset="0"/>
              <a:buChar char="•"/>
            </a:pPr>
            <a:r>
              <a:rPr lang="sl-SI" altLang="sl-SI" sz="2000" dirty="0" smtClean="0">
                <a:latin typeface="Arial" panose="020B0604020202020204" pitchFamily="34" charset="0"/>
                <a:cs typeface="Arial" panose="020B0604020202020204" pitchFamily="34" charset="0"/>
              </a:rPr>
              <a:t>Zagotavljanje taktične rezerve poveljnika KFOR (TACRES</a:t>
            </a:r>
            <a:r>
              <a:rPr lang="sl-SI" altLang="sl-SI" sz="2000" dirty="0" smtClean="0">
                <a:latin typeface="Arial" panose="020B0604020202020204" pitchFamily="34" charset="0"/>
                <a:cs typeface="Arial" panose="020B0604020202020204" pitchFamily="34" charset="0"/>
              </a:rPr>
              <a:t>).</a:t>
            </a:r>
          </a:p>
          <a:p>
            <a:pPr marL="457200" indent="-457200" algn="just">
              <a:lnSpc>
                <a:spcPct val="115000"/>
              </a:lnSpc>
              <a:buFont typeface="Arial" pitchFamily="34" charset="0"/>
              <a:buChar char="•"/>
            </a:pPr>
            <a:r>
              <a:rPr lang="sl-SI" altLang="sl-SI" sz="2000" dirty="0">
                <a:latin typeface="Arial" panose="020B0604020202020204" pitchFamily="34" charset="0"/>
                <a:cs typeface="Arial" panose="020B0604020202020204" pitchFamily="34" charset="0"/>
              </a:rPr>
              <a:t>Varovanje </a:t>
            </a:r>
            <a:r>
              <a:rPr lang="sl-SI" altLang="sl-SI" sz="2000" dirty="0" smtClean="0">
                <a:latin typeface="Arial" panose="020B0604020202020204" pitchFamily="34" charset="0"/>
                <a:cs typeface="Arial" panose="020B0604020202020204" pitchFamily="34" charset="0"/>
              </a:rPr>
              <a:t>objektov </a:t>
            </a:r>
            <a:r>
              <a:rPr lang="sl-SI" altLang="sl-SI" sz="2000" dirty="0">
                <a:latin typeface="Arial" panose="020B0604020202020204" pitchFamily="34" charset="0"/>
                <a:cs typeface="Arial" panose="020B0604020202020204" pitchFamily="34" charset="0"/>
              </a:rPr>
              <a:t>KFOR in drugih objektov, </a:t>
            </a:r>
            <a:r>
              <a:rPr lang="sl-SI" altLang="sl-SI" sz="2000" dirty="0" smtClean="0">
                <a:latin typeface="Arial" panose="020B0604020202020204" pitchFamily="34" charset="0"/>
                <a:cs typeface="Arial" panose="020B0604020202020204" pitchFamily="34" charset="0"/>
              </a:rPr>
              <a:t>posebnega pomena, kot na primer samostan v Dečanih. </a:t>
            </a:r>
            <a:endParaRPr lang="sl-SI" altLang="sl-SI" sz="2000" dirty="0" smtClean="0">
              <a:latin typeface="Arial" panose="020B0604020202020204" pitchFamily="34" charset="0"/>
              <a:cs typeface="Arial" panose="020B0604020202020204" pitchFamily="34" charset="0"/>
            </a:endParaRPr>
          </a:p>
          <a:p>
            <a:pPr marL="457200" indent="-457200" algn="just">
              <a:buFont typeface="Arial" pitchFamily="34" charset="0"/>
              <a:buChar char="•"/>
            </a:pPr>
            <a:r>
              <a:rPr lang="sl-SI" altLang="sl-SI" sz="2000" dirty="0" smtClean="0">
                <a:latin typeface="Arial" panose="020B0604020202020204" pitchFamily="34" charset="0"/>
                <a:cs typeface="Arial" panose="020B0604020202020204" pitchFamily="34" charset="0"/>
              </a:rPr>
              <a:t>Povezovanje organov oblasti in zagotavljanje pogojev za prenos odgovornosti. </a:t>
            </a:r>
          </a:p>
          <a:p>
            <a:pPr marL="342900" indent="-342900" algn="just">
              <a:buFont typeface="Arial" panose="020B0604020202020204" pitchFamily="34" charset="0"/>
              <a:buChar char="•"/>
            </a:pPr>
            <a:r>
              <a:rPr lang="sl-SI" altLang="sl-SI" sz="2000" dirty="0" smtClean="0">
                <a:latin typeface="Arial" panose="020B0604020202020204" pitchFamily="34" charset="0"/>
                <a:cs typeface="Arial" panose="020B0604020202020204" pitchFamily="34" charset="0"/>
              </a:rPr>
              <a:t>Delovanje </a:t>
            </a:r>
            <a:r>
              <a:rPr lang="sl-SI" altLang="sl-SI" sz="2000" dirty="0">
                <a:latin typeface="Arial" panose="020B0604020202020204" pitchFamily="34" charset="0"/>
                <a:cs typeface="Arial" panose="020B0604020202020204" pitchFamily="34" charset="0"/>
              </a:rPr>
              <a:t>posameznikov </a:t>
            </a:r>
            <a:r>
              <a:rPr lang="sl-SI" altLang="sl-SI" sz="2000" dirty="0" smtClean="0">
                <a:latin typeface="Arial" panose="020B0604020202020204" pitchFamily="34" charset="0"/>
                <a:cs typeface="Arial" panose="020B0604020202020204" pitchFamily="34" charset="0"/>
              </a:rPr>
              <a:t>v poveljstvu misije.</a:t>
            </a:r>
            <a:endParaRPr lang="sl-SI" altLang="sl-SI" sz="2000" dirty="0">
              <a:latin typeface="Arial" panose="020B0604020202020204" pitchFamily="34" charset="0"/>
              <a:cs typeface="Arial" panose="020B0604020202020204" pitchFamily="34" charset="0"/>
            </a:endParaRPr>
          </a:p>
          <a:p>
            <a:pPr marL="285750" lvl="0" indent="-285750" algn="just"/>
            <a:endParaRPr lang="sl-SI" sz="1200" b="0" dirty="0" smtClean="0">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42910" y="785800"/>
            <a:ext cx="7772400" cy="720080"/>
          </a:xfrm>
        </p:spPr>
        <p:txBody>
          <a:bodyPr/>
          <a:lstStyle/>
          <a:p>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p:cNvPicPr>
            <a:picLocks noChangeAspect="1"/>
          </p:cNvPicPr>
          <p:nvPr/>
        </p:nvPicPr>
        <p:blipFill>
          <a:blip r:embed="rId4"/>
          <a:stretch>
            <a:fillRect/>
          </a:stretch>
        </p:blipFill>
        <p:spPr>
          <a:xfrm>
            <a:off x="4427984" y="1347614"/>
            <a:ext cx="4543903" cy="3189711"/>
          </a:xfrm>
          <a:prstGeom prst="rect">
            <a:avLst/>
          </a:prstGeom>
        </p:spPr>
      </p:pic>
      <p:pic>
        <p:nvPicPr>
          <p:cNvPr id="6" name="Picture 5"/>
          <p:cNvPicPr>
            <a:picLocks noChangeAspect="1"/>
          </p:cNvPicPr>
          <p:nvPr/>
        </p:nvPicPr>
        <p:blipFill>
          <a:blip r:embed="rId5"/>
          <a:stretch>
            <a:fillRect/>
          </a:stretch>
        </p:blipFill>
        <p:spPr>
          <a:xfrm>
            <a:off x="179512" y="1347614"/>
            <a:ext cx="4248472" cy="3215984"/>
          </a:xfrm>
          <a:prstGeom prst="rect">
            <a:avLst/>
          </a:prstGeom>
        </p:spPr>
      </p:pic>
    </p:spTree>
    <p:extLst>
      <p:ext uri="{BB962C8B-B14F-4D97-AF65-F5344CB8AC3E}">
        <p14:creationId xmlns:p14="http://schemas.microsoft.com/office/powerpoint/2010/main" val="3582729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42910" y="785800"/>
            <a:ext cx="7772400" cy="720080"/>
          </a:xfrm>
        </p:spPr>
        <p:txBody>
          <a:bodyPr/>
          <a:lstStyle/>
          <a:p>
            <a:r>
              <a:rPr lang="sl-SI" altLang="sl-SI" sz="3200" dirty="0" smtClean="0"/>
              <a:t>COVID - 19</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p:cNvSpPr/>
          <p:nvPr/>
        </p:nvSpPr>
        <p:spPr>
          <a:xfrm>
            <a:off x="179511" y="1505880"/>
            <a:ext cx="4054617" cy="2862322"/>
          </a:xfrm>
          <a:prstGeom prst="rect">
            <a:avLst/>
          </a:prstGeom>
        </p:spPr>
        <p:txBody>
          <a:bodyPr wrap="square">
            <a:spAutoFit/>
          </a:bodyPr>
          <a:lstStyle/>
          <a:p>
            <a:pPr marL="342900" marR="0" lvl="0" indent="-342900" algn="just" fontAlgn="auto">
              <a:lnSpc>
                <a:spcPct val="100000"/>
              </a:lnSpc>
              <a:spcBef>
                <a:spcPct val="0"/>
              </a:spcBef>
              <a:spcAft>
                <a:spcPts val="0"/>
              </a:spcAft>
              <a:buClrTx/>
              <a:buSzTx/>
              <a:buFont typeface="Arial" pitchFamily="34" charset="0"/>
              <a:buChar char="•"/>
              <a:tabLst/>
              <a:defRPr/>
            </a:pPr>
            <a:r>
              <a:rPr lang="sl-SI" altLang="sl-SI" dirty="0">
                <a:latin typeface="Arial" panose="020B0604020202020204" pitchFamily="34" charset="0"/>
                <a:cs typeface="Arial" panose="020B0604020202020204" pitchFamily="34" charset="0"/>
              </a:rPr>
              <a:t>Na Kosovu je bilo pozitivnih 33 </a:t>
            </a:r>
            <a:r>
              <a:rPr lang="sl-SI" altLang="sl-SI" dirty="0" smtClean="0">
                <a:latin typeface="Arial" panose="020B0604020202020204" pitchFamily="34" charset="0"/>
                <a:cs typeface="Arial" panose="020B0604020202020204" pitchFamily="34" charset="0"/>
              </a:rPr>
              <a:t>pripadnikov kontingenta.</a:t>
            </a:r>
            <a:endParaRPr lang="sl-SI" altLang="sl-SI" dirty="0">
              <a:latin typeface="Arial" panose="020B0604020202020204" pitchFamily="34" charset="0"/>
              <a:cs typeface="Arial" panose="020B0604020202020204" pitchFamily="34" charset="0"/>
            </a:endParaRPr>
          </a:p>
          <a:p>
            <a:pPr marR="0" lvl="0" algn="just" fontAlgn="auto">
              <a:lnSpc>
                <a:spcPct val="100000"/>
              </a:lnSpc>
              <a:spcBef>
                <a:spcPct val="0"/>
              </a:spcBef>
              <a:spcAft>
                <a:spcPts val="0"/>
              </a:spcAft>
              <a:buClrTx/>
              <a:buSzTx/>
              <a:tabLst/>
              <a:defRPr/>
            </a:pPr>
            <a:endParaRPr lang="sl-SI" altLang="sl-SI" dirty="0">
              <a:latin typeface="Arial" panose="020B0604020202020204" pitchFamily="34" charset="0"/>
              <a:cs typeface="Arial" panose="020B0604020202020204" pitchFamily="34" charset="0"/>
            </a:endParaRPr>
          </a:p>
          <a:p>
            <a:pPr marL="342900" lvl="0" indent="-342900" algn="just">
              <a:spcBef>
                <a:spcPct val="0"/>
              </a:spcBef>
              <a:buFont typeface="Arial" pitchFamily="34" charset="0"/>
              <a:buChar char="•"/>
            </a:pPr>
            <a:r>
              <a:rPr lang="sl-SI" altLang="sl-SI" dirty="0">
                <a:latin typeface="Arial" panose="020B0604020202020204" pitchFamily="34" charset="0"/>
                <a:cs typeface="Arial" panose="020B0604020202020204" pitchFamily="34" charset="0"/>
              </a:rPr>
              <a:t>Po </a:t>
            </a:r>
            <a:r>
              <a:rPr lang="sl-SI" altLang="sl-SI" dirty="0" smtClean="0">
                <a:latin typeface="Arial" panose="020B0604020202020204" pitchFamily="34" charset="0"/>
                <a:cs typeface="Arial" panose="020B0604020202020204" pitchFamily="34" charset="0"/>
              </a:rPr>
              <a:t>cepljenju, </a:t>
            </a:r>
            <a:r>
              <a:rPr lang="sl-SI" altLang="sl-SI" dirty="0">
                <a:latin typeface="Arial" panose="020B0604020202020204" pitchFamily="34" charset="0"/>
                <a:cs typeface="Arial" panose="020B0604020202020204" pitchFamily="34" charset="0"/>
              </a:rPr>
              <a:t>med našimi 246 pripadniki nismo zabeležili niti enega </a:t>
            </a:r>
            <a:r>
              <a:rPr lang="sl-SI" altLang="sl-SI" dirty="0" smtClean="0">
                <a:latin typeface="Arial" panose="020B0604020202020204" pitchFamily="34" charset="0"/>
                <a:cs typeface="Arial" panose="020B0604020202020204" pitchFamily="34" charset="0"/>
              </a:rPr>
              <a:t>primera </a:t>
            </a:r>
            <a:r>
              <a:rPr lang="sl-SI" altLang="sl-SI" dirty="0">
                <a:latin typeface="Arial" panose="020B0604020202020204" pitchFamily="34" charset="0"/>
                <a:cs typeface="Arial" panose="020B0604020202020204" pitchFamily="34" charset="0"/>
              </a:rPr>
              <a:t>okužbe s korona virusom</a:t>
            </a:r>
            <a:r>
              <a:rPr lang="sl-SI" altLang="sl-SI" dirty="0" smtClean="0">
                <a:latin typeface="Arial" panose="020B0604020202020204" pitchFamily="34" charset="0"/>
                <a:cs typeface="Arial" panose="020B0604020202020204" pitchFamily="34" charset="0"/>
              </a:rPr>
              <a:t>.</a:t>
            </a:r>
          </a:p>
          <a:p>
            <a:pPr lvl="0" algn="just">
              <a:spcBef>
                <a:spcPct val="0"/>
              </a:spcBef>
            </a:pPr>
            <a:endParaRPr lang="sl-SI" altLang="sl-SI"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sl-SI" dirty="0" smtClean="0">
                <a:latin typeface="Arial" panose="020B0604020202020204" pitchFamily="34" charset="0"/>
                <a:cs typeface="Arial" panose="020B0604020202020204" pitchFamily="34" charset="0"/>
              </a:rPr>
              <a:t>Veseli smo bili možnosti, da se cepimo kot prvi na misiji</a:t>
            </a:r>
            <a:r>
              <a:rPr lang="sl-SI" smtClean="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4234129" y="1563638"/>
            <a:ext cx="3905686" cy="2904855"/>
          </a:xfrm>
          <a:prstGeom prst="rect">
            <a:avLst/>
          </a:prstGeom>
        </p:spPr>
      </p:pic>
    </p:spTree>
    <p:extLst>
      <p:ext uri="{BB962C8B-B14F-4D97-AF65-F5344CB8AC3E}">
        <p14:creationId xmlns:p14="http://schemas.microsoft.com/office/powerpoint/2010/main" val="140278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4282" y="698720"/>
            <a:ext cx="8640960" cy="515708"/>
          </a:xfrm>
          <a:solidFill>
            <a:schemeClr val="bg1"/>
          </a:solidFill>
          <a:ln>
            <a:solidFill>
              <a:schemeClr val="bg1"/>
            </a:solidFill>
          </a:ln>
        </p:spPr>
        <p:txBody>
          <a:bodyPr/>
          <a:lstStyle/>
          <a:p>
            <a:r>
              <a:rPr lang="sl-SI" sz="3200" dirty="0">
                <a:solidFill>
                  <a:prstClr val="black"/>
                </a:solidFill>
                <a:latin typeface="Arial" panose="020B0604020202020204" pitchFamily="34" charset="0"/>
                <a:cs typeface="Arial" panose="020B0604020202020204" pitchFamily="34" charset="0"/>
              </a:rPr>
              <a:t> </a:t>
            </a:r>
            <a:r>
              <a:rPr lang="sl-SI" sz="3200" dirty="0" smtClean="0">
                <a:solidFill>
                  <a:prstClr val="black"/>
                </a:solidFill>
                <a:cs typeface="Arial" panose="020B0604020202020204" pitchFamily="34" charset="0"/>
              </a:rPr>
              <a:t>STRUKTURA SVNKON KFOR</a:t>
            </a:r>
            <a:endParaRPr lang="sl-SI" sz="3200" dirty="0">
              <a:cs typeface="Arial" panose="020B0604020202020204" pitchFamily="34" charset="0"/>
            </a:endParaRPr>
          </a:p>
        </p:txBody>
      </p:sp>
      <p:grpSp>
        <p:nvGrpSpPr>
          <p:cNvPr id="2" name="Canvas 72"/>
          <p:cNvGrpSpPr>
            <a:grpSpLocks/>
          </p:cNvGrpSpPr>
          <p:nvPr/>
        </p:nvGrpSpPr>
        <p:grpSpPr bwMode="auto">
          <a:xfrm>
            <a:off x="611566" y="843559"/>
            <a:ext cx="7848900" cy="3521804"/>
            <a:chOff x="-3463" y="0"/>
            <a:chExt cx="75495" cy="50352"/>
          </a:xfrm>
        </p:grpSpPr>
        <p:sp>
          <p:nvSpPr>
            <p:cNvPr id="6" name="AutoShape 56"/>
            <p:cNvSpPr>
              <a:spLocks noChangeAspect="1" noChangeArrowheads="1"/>
            </p:cNvSpPr>
            <p:nvPr/>
          </p:nvSpPr>
          <p:spPr bwMode="auto">
            <a:xfrm>
              <a:off x="0" y="0"/>
              <a:ext cx="63017" cy="48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l-SI" altLang="sl-SI" sz="1800"/>
            </a:p>
          </p:txBody>
        </p:sp>
        <p:sp>
          <p:nvSpPr>
            <p:cNvPr id="11" name="Straight Connector 163"/>
            <p:cNvSpPr>
              <a:spLocks noChangeShapeType="1"/>
            </p:cNvSpPr>
            <p:nvPr/>
          </p:nvSpPr>
          <p:spPr bwMode="auto">
            <a:xfrm>
              <a:off x="-3463" y="25165"/>
              <a:ext cx="0" cy="1973"/>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4" name="Straight Connector 173"/>
            <p:cNvSpPr>
              <a:spLocks noChangeShapeType="1"/>
            </p:cNvSpPr>
            <p:nvPr/>
          </p:nvSpPr>
          <p:spPr bwMode="auto">
            <a:xfrm flipH="1">
              <a:off x="28329" y="40319"/>
              <a:ext cx="1993"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15" name="Straight Connector 172"/>
            <p:cNvSpPr>
              <a:spLocks noChangeShapeType="1"/>
            </p:cNvSpPr>
            <p:nvPr/>
          </p:nvSpPr>
          <p:spPr bwMode="auto">
            <a:xfrm flipH="1">
              <a:off x="26336" y="50352"/>
              <a:ext cx="4095"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25" name="Line 28"/>
            <p:cNvSpPr>
              <a:spLocks noChangeShapeType="1"/>
            </p:cNvSpPr>
            <p:nvPr/>
          </p:nvSpPr>
          <p:spPr bwMode="auto">
            <a:xfrm>
              <a:off x="50082" y="18757"/>
              <a:ext cx="146" cy="9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1" name="Line 50"/>
            <p:cNvSpPr>
              <a:spLocks noChangeShapeType="1"/>
            </p:cNvSpPr>
            <p:nvPr/>
          </p:nvSpPr>
          <p:spPr bwMode="auto">
            <a:xfrm>
              <a:off x="59315" y="5949"/>
              <a:ext cx="0" cy="0"/>
            </a:xfrm>
            <a:prstGeom prst="line">
              <a:avLst/>
            </a:prstGeom>
            <a:noFill/>
            <a:ln w="9525">
              <a:solidFill>
                <a:srgbClr val="FF0000"/>
              </a:solidFill>
              <a:prstDash val="dashDot"/>
              <a:round/>
              <a:headEnd/>
              <a:tailEnd/>
            </a:ln>
            <a:extLst>
              <a:ext uri="{909E8E84-426E-40DD-AFC4-6F175D3DCCD1}">
                <a14:hiddenFill xmlns:a14="http://schemas.microsoft.com/office/drawing/2010/main">
                  <a:noFill/>
                </a14:hiddenFill>
              </a:ext>
            </a:extLst>
          </p:spPr>
          <p:txBody>
            <a:bodyPr/>
            <a:lstStyle/>
            <a:p>
              <a:endParaRPr lang="sl-SI"/>
            </a:p>
          </p:txBody>
        </p:sp>
        <p:sp>
          <p:nvSpPr>
            <p:cNvPr id="42" name="Line 52"/>
            <p:cNvSpPr>
              <a:spLocks noChangeShapeType="1"/>
            </p:cNvSpPr>
            <p:nvPr/>
          </p:nvSpPr>
          <p:spPr bwMode="auto">
            <a:xfrm>
              <a:off x="14605" y="38417"/>
              <a:ext cx="6"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7" name="Straight Connector 161"/>
            <p:cNvSpPr>
              <a:spLocks noChangeShapeType="1"/>
            </p:cNvSpPr>
            <p:nvPr/>
          </p:nvSpPr>
          <p:spPr bwMode="auto">
            <a:xfrm flipV="1">
              <a:off x="-3463" y="25019"/>
              <a:ext cx="75495" cy="301"/>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48" name="Straight Connector 164"/>
            <p:cNvSpPr>
              <a:spLocks noChangeShapeType="1"/>
            </p:cNvSpPr>
            <p:nvPr/>
          </p:nvSpPr>
          <p:spPr bwMode="auto">
            <a:xfrm flipH="1">
              <a:off x="28329" y="23023"/>
              <a:ext cx="0" cy="2732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grpSp>
      <p:sp>
        <p:nvSpPr>
          <p:cNvPr id="54" name="Text Box 24"/>
          <p:cNvSpPr txBox="1">
            <a:spLocks noChangeArrowheads="1"/>
          </p:cNvSpPr>
          <p:nvPr/>
        </p:nvSpPr>
        <p:spPr bwMode="auto">
          <a:xfrm>
            <a:off x="6724720" y="2758315"/>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Pripadniki </a:t>
            </a:r>
          </a:p>
          <a:p>
            <a:pPr algn="ctr">
              <a:spcBef>
                <a:spcPct val="0"/>
              </a:spcBef>
              <a:buFontTx/>
              <a:buNone/>
            </a:pPr>
            <a:r>
              <a:rPr lang="sl-SI" altLang="sl-SI" sz="900" b="1" dirty="0" smtClean="0">
                <a:solidFill>
                  <a:srgbClr val="000000"/>
                </a:solidFill>
              </a:rPr>
              <a:t>SV </a:t>
            </a:r>
            <a:r>
              <a:rPr lang="sl-SI" altLang="sl-SI" sz="900" b="1" dirty="0">
                <a:solidFill>
                  <a:srgbClr val="000000"/>
                </a:solidFill>
              </a:rPr>
              <a:t>v</a:t>
            </a:r>
            <a:endParaRPr lang="sl-SI" altLang="sl-SI" sz="900" b="1" dirty="0">
              <a:latin typeface="Times New Roman" panose="02020603050405020304" pitchFamily="18" charset="0"/>
            </a:endParaRPr>
          </a:p>
          <a:p>
            <a:pPr algn="ctr">
              <a:spcBef>
                <a:spcPct val="0"/>
              </a:spcBef>
              <a:buFontTx/>
              <a:buNone/>
            </a:pPr>
            <a:r>
              <a:rPr lang="sl-SI" altLang="sl-SI" sz="900" b="1" dirty="0">
                <a:solidFill>
                  <a:srgbClr val="000000"/>
                </a:solidFill>
              </a:rPr>
              <a:t>p</a:t>
            </a:r>
            <a:r>
              <a:rPr lang="sl-SI" altLang="sl-SI" sz="900" b="1" dirty="0" smtClean="0">
                <a:solidFill>
                  <a:srgbClr val="000000"/>
                </a:solidFill>
              </a:rPr>
              <a:t>oveljstvu RC-W</a:t>
            </a:r>
            <a:endParaRPr lang="sl-SI" altLang="sl-SI" sz="900" b="1" dirty="0"/>
          </a:p>
        </p:txBody>
      </p:sp>
      <p:sp>
        <p:nvSpPr>
          <p:cNvPr id="56" name="Text Box 24"/>
          <p:cNvSpPr txBox="1">
            <a:spLocks noChangeArrowheads="1"/>
          </p:cNvSpPr>
          <p:nvPr/>
        </p:nvSpPr>
        <p:spPr bwMode="auto">
          <a:xfrm>
            <a:off x="7955852" y="2766050"/>
            <a:ext cx="1075554" cy="531527"/>
          </a:xfrm>
          <a:prstGeom prst="rect">
            <a:avLst/>
          </a:prstGeom>
          <a:solidFill>
            <a:schemeClr val="accent6">
              <a:lumMod val="20000"/>
              <a:lumOff val="80000"/>
            </a:schemeClr>
          </a:solid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Podporni </a:t>
            </a:r>
            <a:r>
              <a:rPr lang="sl-SI" altLang="sl-SI" sz="900" b="1" dirty="0" smtClean="0">
                <a:solidFill>
                  <a:srgbClr val="000000"/>
                </a:solidFill>
              </a:rPr>
              <a:t>elementi</a:t>
            </a:r>
            <a:endParaRPr lang="sl-SI" altLang="sl-SI" sz="900" dirty="0"/>
          </a:p>
        </p:txBody>
      </p:sp>
      <p:sp>
        <p:nvSpPr>
          <p:cNvPr id="57" name="Text Box 24"/>
          <p:cNvSpPr txBox="1">
            <a:spLocks noChangeArrowheads="1"/>
          </p:cNvSpPr>
          <p:nvPr/>
        </p:nvSpPr>
        <p:spPr bwMode="auto">
          <a:xfrm>
            <a:off x="3379071" y="1325843"/>
            <a:ext cx="1075554" cy="531527"/>
          </a:xfrm>
          <a:prstGeom prst="rect">
            <a:avLst/>
          </a:prstGeom>
          <a:solidFill>
            <a:schemeClr val="accent6">
              <a:lumMod val="20000"/>
              <a:lumOff val="80000"/>
            </a:schemeClr>
          </a:solid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Poveljnik sil (PSSV)</a:t>
            </a:r>
            <a:endParaRPr lang="sl-SI" altLang="sl-SI" sz="900" dirty="0"/>
          </a:p>
        </p:txBody>
      </p:sp>
      <p:sp>
        <p:nvSpPr>
          <p:cNvPr id="58" name="Text Box 24"/>
          <p:cNvSpPr txBox="1">
            <a:spLocks noChangeArrowheads="1"/>
          </p:cNvSpPr>
          <p:nvPr/>
        </p:nvSpPr>
        <p:spPr bwMode="auto">
          <a:xfrm>
            <a:off x="3379071" y="1968785"/>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Poveljnik </a:t>
            </a:r>
            <a:endParaRPr lang="sl-SI" altLang="sl-SI" sz="1200" dirty="0" smtClean="0">
              <a:latin typeface="Times New Roman" panose="02020603050405020304" pitchFamily="18" charset="0"/>
            </a:endParaRPr>
          </a:p>
          <a:p>
            <a:pPr algn="ctr">
              <a:spcBef>
                <a:spcPct val="0"/>
              </a:spcBef>
              <a:buFontTx/>
              <a:buNone/>
            </a:pPr>
            <a:r>
              <a:rPr lang="sl-SI" altLang="sl-SI" sz="900" b="1" dirty="0" smtClean="0">
                <a:solidFill>
                  <a:srgbClr val="000000"/>
                </a:solidFill>
              </a:rPr>
              <a:t> </a:t>
            </a:r>
            <a:r>
              <a:rPr lang="sl-SI" altLang="sl-SI" sz="900" b="1" dirty="0">
                <a:solidFill>
                  <a:srgbClr val="000000"/>
                </a:solidFill>
              </a:rPr>
              <a:t>SVNKON </a:t>
            </a:r>
            <a:r>
              <a:rPr lang="sl-SI" altLang="sl-SI" sz="900" b="1" dirty="0" smtClean="0">
                <a:solidFill>
                  <a:srgbClr val="000000"/>
                </a:solidFill>
              </a:rPr>
              <a:t>KFOR</a:t>
            </a:r>
            <a:endParaRPr lang="sl-SI" altLang="sl-SI" sz="1800" dirty="0"/>
          </a:p>
        </p:txBody>
      </p:sp>
      <p:sp>
        <p:nvSpPr>
          <p:cNvPr id="59" name="Text Box 24"/>
          <p:cNvSpPr txBox="1">
            <a:spLocks noChangeArrowheads="1"/>
          </p:cNvSpPr>
          <p:nvPr/>
        </p:nvSpPr>
        <p:spPr bwMode="auto">
          <a:xfrm>
            <a:off x="5453361" y="2748461"/>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Pripadniki </a:t>
            </a:r>
          </a:p>
          <a:p>
            <a:pPr algn="ctr">
              <a:spcBef>
                <a:spcPct val="0"/>
              </a:spcBef>
              <a:buFontTx/>
              <a:buNone/>
            </a:pPr>
            <a:r>
              <a:rPr lang="sl-SI" altLang="sl-SI" sz="900" b="1" dirty="0" smtClean="0">
                <a:solidFill>
                  <a:srgbClr val="000000"/>
                </a:solidFill>
              </a:rPr>
              <a:t>SV v</a:t>
            </a:r>
            <a:endParaRPr lang="sl-SI" altLang="sl-SI" sz="900" b="1" dirty="0" smtClean="0">
              <a:latin typeface="Times New Roman" panose="02020603050405020304" pitchFamily="18" charset="0"/>
            </a:endParaRPr>
          </a:p>
          <a:p>
            <a:pPr algn="ctr">
              <a:spcBef>
                <a:spcPct val="0"/>
              </a:spcBef>
              <a:buFontTx/>
              <a:buNone/>
            </a:pPr>
            <a:r>
              <a:rPr lang="sl-SI" altLang="sl-SI" sz="900" b="1" dirty="0" smtClean="0">
                <a:solidFill>
                  <a:srgbClr val="000000"/>
                </a:solidFill>
              </a:rPr>
              <a:t>poveljstvu RC-E</a:t>
            </a:r>
            <a:endParaRPr lang="sl-SI" altLang="sl-SI" sz="900" b="1" dirty="0"/>
          </a:p>
        </p:txBody>
      </p:sp>
      <p:sp>
        <p:nvSpPr>
          <p:cNvPr id="60" name="Text Box 24"/>
          <p:cNvSpPr txBox="1">
            <a:spLocks noChangeArrowheads="1"/>
          </p:cNvSpPr>
          <p:nvPr/>
        </p:nvSpPr>
        <p:spPr bwMode="auto">
          <a:xfrm>
            <a:off x="4162171" y="2748461"/>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Pripadniki </a:t>
            </a:r>
          </a:p>
          <a:p>
            <a:pPr algn="ctr">
              <a:spcBef>
                <a:spcPct val="0"/>
              </a:spcBef>
              <a:buFontTx/>
              <a:buNone/>
            </a:pPr>
            <a:r>
              <a:rPr lang="sl-SI" altLang="sl-SI" sz="900" b="1" dirty="0" smtClean="0">
                <a:solidFill>
                  <a:srgbClr val="000000"/>
                </a:solidFill>
              </a:rPr>
              <a:t>SV in CO v</a:t>
            </a:r>
            <a:endParaRPr lang="sl-SI" altLang="sl-SI" sz="900" b="1" dirty="0">
              <a:latin typeface="Times New Roman" panose="02020603050405020304" pitchFamily="18" charset="0"/>
            </a:endParaRPr>
          </a:p>
          <a:p>
            <a:pPr algn="ctr">
              <a:spcBef>
                <a:spcPct val="0"/>
              </a:spcBef>
              <a:buFontTx/>
              <a:buNone/>
            </a:pPr>
            <a:r>
              <a:rPr lang="sl-SI" altLang="sl-SI" sz="900" b="1" dirty="0" smtClean="0">
                <a:solidFill>
                  <a:srgbClr val="000000"/>
                </a:solidFill>
              </a:rPr>
              <a:t>poveljstvu KFOR</a:t>
            </a:r>
            <a:endParaRPr lang="sl-SI" altLang="sl-SI" sz="900" b="1" dirty="0"/>
          </a:p>
        </p:txBody>
      </p:sp>
      <p:sp>
        <p:nvSpPr>
          <p:cNvPr id="61" name="Text Box 24"/>
          <p:cNvSpPr txBox="1">
            <a:spLocks noChangeArrowheads="1"/>
          </p:cNvSpPr>
          <p:nvPr/>
        </p:nvSpPr>
        <p:spPr bwMode="auto">
          <a:xfrm>
            <a:off x="120768" y="2741692"/>
            <a:ext cx="1075554" cy="531527"/>
          </a:xfrm>
          <a:prstGeom prst="rect">
            <a:avLst/>
          </a:prstGeom>
          <a:solidFill>
            <a:schemeClr val="accent6">
              <a:lumMod val="20000"/>
              <a:lumOff val="80000"/>
            </a:schemeClr>
          </a:solid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Skupina vojaške policije</a:t>
            </a:r>
            <a:endParaRPr lang="sl-SI" altLang="sl-SI" sz="900" dirty="0"/>
          </a:p>
        </p:txBody>
      </p:sp>
      <p:sp>
        <p:nvSpPr>
          <p:cNvPr id="62" name="Text Box 24"/>
          <p:cNvSpPr txBox="1">
            <a:spLocks noChangeArrowheads="1"/>
          </p:cNvSpPr>
          <p:nvPr/>
        </p:nvSpPr>
        <p:spPr bwMode="auto">
          <a:xfrm>
            <a:off x="1354256" y="2746552"/>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Pripadniki </a:t>
            </a:r>
            <a:r>
              <a:rPr lang="sl-SI" altLang="sl-SI" sz="900" b="1" dirty="0" smtClean="0">
                <a:solidFill>
                  <a:srgbClr val="000000"/>
                </a:solidFill>
              </a:rPr>
              <a:t>SV in CO </a:t>
            </a:r>
            <a:r>
              <a:rPr lang="sl-SI" altLang="sl-SI" sz="900" b="1" dirty="0">
                <a:solidFill>
                  <a:srgbClr val="000000"/>
                </a:solidFill>
              </a:rPr>
              <a:t>v svetovalni </a:t>
            </a:r>
            <a:r>
              <a:rPr lang="sl-SI" altLang="sl-SI" sz="900" b="1" dirty="0" smtClean="0">
                <a:solidFill>
                  <a:srgbClr val="000000"/>
                </a:solidFill>
              </a:rPr>
              <a:t>skupini</a:t>
            </a:r>
            <a:endParaRPr lang="sl-SI" altLang="sl-SI" sz="900" b="1" dirty="0">
              <a:solidFill>
                <a:srgbClr val="000000"/>
              </a:solidFill>
            </a:endParaRPr>
          </a:p>
          <a:p>
            <a:pPr algn="ctr">
              <a:spcBef>
                <a:spcPct val="0"/>
              </a:spcBef>
              <a:buFontTx/>
              <a:buNone/>
            </a:pPr>
            <a:r>
              <a:rPr lang="sl-SI" altLang="sl-SI" sz="900" b="1" dirty="0">
                <a:solidFill>
                  <a:srgbClr val="000000"/>
                </a:solidFill>
              </a:rPr>
              <a:t>NALT</a:t>
            </a:r>
          </a:p>
        </p:txBody>
      </p:sp>
      <p:sp>
        <p:nvSpPr>
          <p:cNvPr id="63" name="Text Box 24"/>
          <p:cNvSpPr txBox="1">
            <a:spLocks noChangeArrowheads="1"/>
          </p:cNvSpPr>
          <p:nvPr/>
        </p:nvSpPr>
        <p:spPr bwMode="auto">
          <a:xfrm>
            <a:off x="2612113" y="2748952"/>
            <a:ext cx="1075554"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Skupine za povezovanje</a:t>
            </a:r>
            <a:endParaRPr lang="sl-SI" altLang="sl-SI" sz="900" b="1" dirty="0"/>
          </a:p>
        </p:txBody>
      </p:sp>
      <p:sp>
        <p:nvSpPr>
          <p:cNvPr id="64" name="Text Box 24"/>
          <p:cNvSpPr txBox="1">
            <a:spLocks noChangeArrowheads="1"/>
          </p:cNvSpPr>
          <p:nvPr/>
        </p:nvSpPr>
        <p:spPr bwMode="auto">
          <a:xfrm>
            <a:off x="4150407" y="3434950"/>
            <a:ext cx="1064535" cy="531527"/>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smtClean="0">
                <a:solidFill>
                  <a:srgbClr val="000000"/>
                </a:solidFill>
              </a:rPr>
              <a:t>Manevrska četa</a:t>
            </a:r>
            <a:endParaRPr lang="sl-SI" altLang="sl-SI" sz="900" b="1" dirty="0"/>
          </a:p>
        </p:txBody>
      </p:sp>
      <p:sp>
        <p:nvSpPr>
          <p:cNvPr id="65" name="Text Box 24"/>
          <p:cNvSpPr txBox="1">
            <a:spLocks noChangeArrowheads="1"/>
          </p:cNvSpPr>
          <p:nvPr/>
        </p:nvSpPr>
        <p:spPr bwMode="auto">
          <a:xfrm>
            <a:off x="4150407" y="4000511"/>
            <a:ext cx="1064536" cy="635500"/>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Pripadniki </a:t>
            </a:r>
          </a:p>
          <a:p>
            <a:pPr algn="ctr">
              <a:spcBef>
                <a:spcPct val="0"/>
              </a:spcBef>
              <a:buFontTx/>
              <a:buNone/>
            </a:pPr>
            <a:r>
              <a:rPr lang="sl-SI" altLang="sl-SI" sz="900" b="1" dirty="0">
                <a:solidFill>
                  <a:srgbClr val="000000"/>
                </a:solidFill>
              </a:rPr>
              <a:t>SV </a:t>
            </a:r>
            <a:r>
              <a:rPr lang="sl-SI" altLang="sl-SI" sz="900" b="1" dirty="0" smtClean="0">
                <a:solidFill>
                  <a:srgbClr val="000000"/>
                </a:solidFill>
              </a:rPr>
              <a:t>v poveljstvu ne-kinetičnega bataljona RC-E</a:t>
            </a:r>
            <a:endParaRPr lang="sl-SI" altLang="sl-SI" sz="900" b="1" dirty="0">
              <a:solidFill>
                <a:srgbClr val="000000"/>
              </a:solidFill>
            </a:endParaRPr>
          </a:p>
        </p:txBody>
      </p:sp>
      <p:sp>
        <p:nvSpPr>
          <p:cNvPr id="66" name="Text Box 24"/>
          <p:cNvSpPr txBox="1">
            <a:spLocks noChangeArrowheads="1"/>
          </p:cNvSpPr>
          <p:nvPr/>
        </p:nvSpPr>
        <p:spPr bwMode="auto">
          <a:xfrm>
            <a:off x="2612113" y="3929072"/>
            <a:ext cx="1075554" cy="698545"/>
          </a:xfrm>
          <a:prstGeom prst="rect">
            <a:avLst/>
          </a:prstGeom>
          <a:noFill/>
          <a:ln w="9525">
            <a:solidFill>
              <a:srgbClr val="000000"/>
            </a:solidFill>
            <a:miter lim="800000"/>
            <a:headEnd/>
            <a:tailEnd/>
          </a:ln>
        </p:spPr>
        <p:txBody>
          <a:bodyPr lIns="60350" tIns="30175" rIns="60350" bIns="30175"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sl-SI" altLang="sl-SI" sz="900" b="1" dirty="0">
                <a:solidFill>
                  <a:srgbClr val="000000"/>
                </a:solidFill>
              </a:rPr>
              <a:t>Pripadniki </a:t>
            </a:r>
          </a:p>
          <a:p>
            <a:pPr algn="ctr">
              <a:spcBef>
                <a:spcPct val="0"/>
              </a:spcBef>
              <a:buFontTx/>
              <a:buNone/>
            </a:pPr>
            <a:r>
              <a:rPr lang="sl-SI" altLang="sl-SI" sz="900" b="1" dirty="0">
                <a:solidFill>
                  <a:srgbClr val="000000"/>
                </a:solidFill>
              </a:rPr>
              <a:t>SV </a:t>
            </a:r>
            <a:r>
              <a:rPr lang="sl-SI" altLang="sl-SI" sz="900" b="1" dirty="0" smtClean="0">
                <a:solidFill>
                  <a:srgbClr val="000000"/>
                </a:solidFill>
              </a:rPr>
              <a:t>v poveljstvu kinetičnega bataljona RC-W</a:t>
            </a:r>
            <a:endParaRPr lang="sl-SI" altLang="sl-SI" sz="900" b="1" dirty="0">
              <a:solidFill>
                <a:srgbClr val="000000"/>
              </a:solidFill>
            </a:endParaRPr>
          </a:p>
        </p:txBody>
      </p:sp>
      <p:sp>
        <p:nvSpPr>
          <p:cNvPr id="67" name="Straight Connector 163"/>
          <p:cNvSpPr>
            <a:spLocks noChangeShapeType="1"/>
          </p:cNvSpPr>
          <p:nvPr/>
        </p:nvSpPr>
        <p:spPr bwMode="auto">
          <a:xfrm>
            <a:off x="1907704" y="2614533"/>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8" name="Straight Connector 163"/>
          <p:cNvSpPr>
            <a:spLocks noChangeShapeType="1"/>
          </p:cNvSpPr>
          <p:nvPr/>
        </p:nvSpPr>
        <p:spPr bwMode="auto">
          <a:xfrm>
            <a:off x="3131840" y="2603691"/>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69" name="Straight Connector 163"/>
          <p:cNvSpPr>
            <a:spLocks noChangeShapeType="1"/>
          </p:cNvSpPr>
          <p:nvPr/>
        </p:nvSpPr>
        <p:spPr bwMode="auto">
          <a:xfrm>
            <a:off x="4644008" y="2614533"/>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0" name="Straight Connector 163"/>
          <p:cNvSpPr>
            <a:spLocks noChangeShapeType="1"/>
          </p:cNvSpPr>
          <p:nvPr/>
        </p:nvSpPr>
        <p:spPr bwMode="auto">
          <a:xfrm>
            <a:off x="6012160" y="2614533"/>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1" name="Straight Connector 163"/>
          <p:cNvSpPr>
            <a:spLocks noChangeShapeType="1"/>
          </p:cNvSpPr>
          <p:nvPr/>
        </p:nvSpPr>
        <p:spPr bwMode="auto">
          <a:xfrm>
            <a:off x="7236296" y="2593479"/>
            <a:ext cx="0" cy="167027"/>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2" name="Straight Connector 163"/>
          <p:cNvSpPr>
            <a:spLocks noChangeShapeType="1"/>
          </p:cNvSpPr>
          <p:nvPr/>
        </p:nvSpPr>
        <p:spPr bwMode="auto">
          <a:xfrm>
            <a:off x="8459318" y="2585506"/>
            <a:ext cx="0" cy="180545"/>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
        <p:nvSpPr>
          <p:cNvPr id="73" name="Straight Connector 163"/>
          <p:cNvSpPr>
            <a:spLocks noChangeShapeType="1"/>
          </p:cNvSpPr>
          <p:nvPr/>
        </p:nvSpPr>
        <p:spPr bwMode="auto">
          <a:xfrm>
            <a:off x="3916848" y="1775104"/>
            <a:ext cx="0" cy="137999"/>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sl-SI"/>
          </a:p>
        </p:txBody>
      </p:sp>
    </p:spTree>
    <p:extLst>
      <p:ext uri="{BB962C8B-B14F-4D97-AF65-F5344CB8AC3E}">
        <p14:creationId xmlns:p14="http://schemas.microsoft.com/office/powerpoint/2010/main" val="248342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683568" y="749757"/>
            <a:ext cx="7772400" cy="720080"/>
          </a:xfrm>
        </p:spPr>
        <p:txBody>
          <a:bodyPr/>
          <a:lstStyle/>
          <a:p>
            <a:r>
              <a:rPr lang="sl-SI" altLang="sl-SI" sz="3200" dirty="0" smtClean="0"/>
              <a:t>ZAKLJUČEK</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sp>
        <p:nvSpPr>
          <p:cNvPr id="7" name="Naslov 1"/>
          <p:cNvSpPr txBox="1">
            <a:spLocks/>
          </p:cNvSpPr>
          <p:nvPr/>
        </p:nvSpPr>
        <p:spPr>
          <a:xfrm>
            <a:off x="107504" y="1469837"/>
            <a:ext cx="5544616" cy="3165663"/>
          </a:xfrm>
          <a:prstGeom prst="rect">
            <a:avLst/>
          </a:prstGeom>
          <a:solidFill>
            <a:schemeClr val="bg1">
              <a:lumMod val="95000"/>
            </a:schemeClr>
          </a:solidFill>
        </p:spPr>
        <p:txBody>
          <a:bodyPr/>
          <a:lstStyle>
            <a:lvl1pPr algn="ctr" defTabSz="914400" rtl="0" eaLnBrk="1" latinLnBrk="0" hangingPunct="1">
              <a:spcBef>
                <a:spcPct val="0"/>
              </a:spcBef>
              <a:buNone/>
              <a:defRPr sz="4400" b="1" kern="1200">
                <a:solidFill>
                  <a:schemeClr val="tx1"/>
                </a:solidFill>
                <a:latin typeface="Arial Narrow" pitchFamily="34" charset="0"/>
                <a:ea typeface="+mj-ea"/>
                <a:cs typeface="+mj-cs"/>
              </a:defRPr>
            </a:lvl1pPr>
          </a:lstStyle>
          <a:p>
            <a:pPr marL="285750" lvl="0" indent="-285750" algn="l">
              <a:buFont typeface="Arial" panose="020B0604020202020204" pitchFamily="34" charset="0"/>
              <a:buChar char="•"/>
            </a:pPr>
            <a:r>
              <a:rPr lang="sl-SI" sz="2000" b="0" dirty="0" smtClean="0">
                <a:latin typeface="Arial" panose="020B0604020202020204" pitchFamily="34" charset="0"/>
                <a:cs typeface="Arial" panose="020B0604020202020204" pitchFamily="34" charset="0"/>
              </a:rPr>
              <a:t>V mednarodnem vojaškem in civilnem okolju so </a:t>
            </a:r>
            <a:r>
              <a:rPr lang="sl-SI" sz="2000" b="0" dirty="0">
                <a:latin typeface="Arial" panose="020B0604020202020204" pitchFamily="34" charset="0"/>
                <a:cs typeface="Arial" panose="020B0604020202020204" pitchFamily="34" charset="0"/>
              </a:rPr>
              <a:t>p</a:t>
            </a:r>
            <a:r>
              <a:rPr lang="sl-SI" sz="2000" b="0" dirty="0" smtClean="0">
                <a:latin typeface="Arial" panose="020B0604020202020204" pitchFamily="34" charset="0"/>
                <a:cs typeface="Arial" panose="020B0604020202020204" pitchFamily="34" charset="0"/>
              </a:rPr>
              <a:t>ripadniki SV na Kosovu zaradi svojega profesionalnega dela, zavezanosti k napredku na področju varnosti, stabilnosti in blagostanja prebivalcev zelo cenjeni in spoštovani. </a:t>
            </a:r>
          </a:p>
          <a:p>
            <a:pPr marL="285750" lvl="0" indent="-285750" algn="l">
              <a:buFont typeface="Arial" panose="020B0604020202020204" pitchFamily="34" charset="0"/>
              <a:buChar char="•"/>
            </a:pPr>
            <a:endParaRPr lang="sl-SI" sz="2000" b="0" dirty="0" smtClean="0">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r>
              <a:rPr lang="sl-SI" sz="2000" b="0" dirty="0" smtClean="0">
                <a:latin typeface="Arial" panose="020B0604020202020204" pitchFamily="34" charset="0"/>
                <a:cs typeface="Arial" panose="020B0604020202020204" pitchFamily="34" charset="0"/>
              </a:rPr>
              <a:t>Misija na Kosovu ostaja misija SV z najštevilčnejšo udeležbo.</a:t>
            </a:r>
          </a:p>
          <a:p>
            <a:pPr marL="285750" lvl="0" indent="-285750" algn="l">
              <a:buFont typeface="Arial" panose="020B0604020202020204" pitchFamily="34" charset="0"/>
              <a:buChar char="•"/>
            </a:pPr>
            <a:endParaRPr lang="sl-SI" sz="2000" b="0" dirty="0" smtClean="0">
              <a:latin typeface="Arial" panose="020B0604020202020204" pitchFamily="34" charset="0"/>
              <a:cs typeface="Arial" panose="020B0604020202020204" pitchFamily="34" charset="0"/>
            </a:endParaRPr>
          </a:p>
          <a:p>
            <a:pPr lvl="0" algn="l"/>
            <a:endParaRPr lang="sl-SI" sz="2000" b="0" dirty="0" smtClean="0">
              <a:latin typeface="Arial" panose="020B0604020202020204" pitchFamily="34" charset="0"/>
              <a:cs typeface="Arial" panose="020B0604020202020204" pitchFamily="34" charset="0"/>
            </a:endParaRPr>
          </a:p>
          <a:p>
            <a:pPr marL="285750" lvl="0" indent="-285750" algn="l">
              <a:buFont typeface="Arial" panose="020B0604020202020204" pitchFamily="34" charset="0"/>
              <a:buChar char="•"/>
            </a:pPr>
            <a:endParaRPr lang="sl-SI" sz="1400" b="0" dirty="0" smtClean="0">
              <a:latin typeface="Arial" panose="020B0604020202020204" pitchFamily="34" charset="0"/>
              <a:cs typeface="Arial" panose="020B0604020202020204" pitchFamily="34" charset="0"/>
            </a:endParaRPr>
          </a:p>
          <a:p>
            <a:pPr marL="285750" lvl="0" indent="-285750" algn="l"/>
            <a:endParaRPr lang="sl-SI" sz="1400" b="0" dirty="0" smtClean="0">
              <a:latin typeface="Arial" panose="020B0604020202020204" pitchFamily="34" charset="0"/>
              <a:cs typeface="Arial" panose="020B0604020202020204" pitchFamily="34" charset="0"/>
            </a:endParaRPr>
          </a:p>
        </p:txBody>
      </p:sp>
      <p:grpSp>
        <p:nvGrpSpPr>
          <p:cNvPr id="10"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4"/>
          <a:stretch>
            <a:fillRect/>
          </a:stretch>
        </p:blipFill>
        <p:spPr>
          <a:xfrm>
            <a:off x="5652120" y="1469836"/>
            <a:ext cx="3312368" cy="3165664"/>
          </a:xfrm>
          <a:prstGeom prst="rect">
            <a:avLst/>
          </a:prstGeom>
        </p:spPr>
      </p:pic>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736724"/>
            <a:ext cx="8640960" cy="515708"/>
          </a:xfrm>
        </p:spPr>
        <p:txBody>
          <a:bodyPr/>
          <a:lstStyle/>
          <a:p>
            <a:r>
              <a:rPr lang="sl-SI" sz="3200" dirty="0" smtClean="0"/>
              <a:t>ŽIVLJENJE NA MISIJI</a:t>
            </a:r>
            <a:endParaRPr lang="sl-SI" altLang="sl-SI" sz="3200" dirty="0"/>
          </a:p>
        </p:txBody>
      </p:sp>
      <p:sp>
        <p:nvSpPr>
          <p:cNvPr id="8" name="PoljeZBesedilom 7"/>
          <p:cNvSpPr txBox="1"/>
          <p:nvPr/>
        </p:nvSpPr>
        <p:spPr>
          <a:xfrm>
            <a:off x="8131685" y="126385"/>
            <a:ext cx="184731" cy="369332"/>
          </a:xfrm>
          <a:prstGeom prst="rect">
            <a:avLst/>
          </a:prstGeom>
          <a:noFill/>
        </p:spPr>
        <p:txBody>
          <a:bodyPr wrap="none" rtlCol="0">
            <a:spAutoFit/>
          </a:bodyPr>
          <a:lstStyle/>
          <a:p>
            <a:pPr algn="r"/>
            <a:endParaRPr lang="sl-SI" dirty="0"/>
          </a:p>
        </p:txBody>
      </p:sp>
      <p:grpSp>
        <p:nvGrpSpPr>
          <p:cNvPr id="3" name="Group 4"/>
          <p:cNvGrpSpPr>
            <a:grpSpLocks noChangeAspect="1"/>
          </p:cNvGrpSpPr>
          <p:nvPr/>
        </p:nvGrpSpPr>
        <p:grpSpPr bwMode="auto">
          <a:xfrm>
            <a:off x="611188" y="4635500"/>
            <a:ext cx="509587" cy="506413"/>
            <a:chOff x="385" y="2920"/>
            <a:chExt cx="321" cy="319"/>
          </a:xfrm>
        </p:grpSpPr>
        <p:sp>
          <p:nvSpPr>
            <p:cNvPr id="11" name="AutoShape 3"/>
            <p:cNvSpPr>
              <a:spLocks noChangeAspect="1" noChangeArrowheads="1" noTextEdit="1"/>
            </p:cNvSpPr>
            <p:nvPr/>
          </p:nvSpPr>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l-SI" dirty="0"/>
            </a:p>
          </p:txBody>
        </p:sp>
        <p:pic>
          <p:nvPicPr>
            <p:cNvPr id="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 y="2920"/>
              <a:ext cx="321"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Rectangle 5"/>
          <p:cNvSpPr/>
          <p:nvPr/>
        </p:nvSpPr>
        <p:spPr>
          <a:xfrm>
            <a:off x="133528" y="1347614"/>
            <a:ext cx="6534472" cy="2308324"/>
          </a:xfrm>
          <a:prstGeom prst="rect">
            <a:avLst/>
          </a:prstGeom>
        </p:spPr>
        <p:txBody>
          <a:bodyPr wrap="square">
            <a:spAutoFit/>
          </a:bodyPr>
          <a:lstStyle/>
          <a:p>
            <a:r>
              <a:rPr lang="sl-SI" b="1" dirty="0"/>
              <a:t>Poleg operativnih nalog poskrbimo tudi za</a:t>
            </a:r>
            <a:r>
              <a:rPr lang="sl-SI" b="1" dirty="0" smtClean="0"/>
              <a:t>:</a:t>
            </a:r>
          </a:p>
          <a:p>
            <a:endParaRPr lang="sl-SI" b="1" dirty="0"/>
          </a:p>
          <a:p>
            <a:pPr marL="171450" indent="-171450">
              <a:buFont typeface="Arial" panose="020B0604020202020204" pitchFamily="34" charset="0"/>
              <a:buChar char="•"/>
            </a:pPr>
            <a:r>
              <a:rPr lang="sl-SI" b="1" dirty="0" err="1"/>
              <a:t>Obeležitev</a:t>
            </a:r>
            <a:r>
              <a:rPr lang="sl-SI" b="1" dirty="0"/>
              <a:t> osebnih, </a:t>
            </a:r>
            <a:r>
              <a:rPr lang="sl-SI" b="1" dirty="0" smtClean="0"/>
              <a:t>državnih </a:t>
            </a:r>
            <a:r>
              <a:rPr lang="sl-SI" b="1" dirty="0"/>
              <a:t>in verskih </a:t>
            </a:r>
            <a:r>
              <a:rPr lang="sl-SI" b="1" dirty="0" smtClean="0"/>
              <a:t>praznikov</a:t>
            </a:r>
          </a:p>
          <a:p>
            <a:pPr marL="171450" indent="-171450">
              <a:buFont typeface="Arial" panose="020B0604020202020204" pitchFamily="34" charset="0"/>
              <a:buChar char="•"/>
            </a:pPr>
            <a:endParaRPr lang="sl-SI" b="1" dirty="0"/>
          </a:p>
          <a:p>
            <a:pPr marL="171450" indent="-171450">
              <a:buFont typeface="Arial" panose="020B0604020202020204" pitchFamily="34" charset="0"/>
              <a:buChar char="•"/>
            </a:pPr>
            <a:r>
              <a:rPr lang="sl-SI" b="1" dirty="0"/>
              <a:t>Seznanitev z območjem delovanja v smislu razumevanja kulture, zgodovine in </a:t>
            </a:r>
            <a:r>
              <a:rPr lang="sl-SI" b="1" dirty="0" smtClean="0"/>
              <a:t>običajev</a:t>
            </a:r>
          </a:p>
          <a:p>
            <a:pPr marL="171450" indent="-171450">
              <a:buFont typeface="Arial" panose="020B0604020202020204" pitchFamily="34" charset="0"/>
              <a:buChar char="•"/>
            </a:pPr>
            <a:endParaRPr lang="sl-SI" b="1" dirty="0"/>
          </a:p>
          <a:p>
            <a:pPr marL="171450" indent="-171450">
              <a:buFont typeface="Arial" panose="020B0604020202020204" pitchFamily="34" charset="0"/>
              <a:buChar char="•"/>
            </a:pPr>
            <a:r>
              <a:rPr lang="sl-SI" b="1" dirty="0"/>
              <a:t>Skrb za psiho-fizično pripravljenost </a:t>
            </a:r>
          </a:p>
        </p:txBody>
      </p:sp>
      <p:pic>
        <p:nvPicPr>
          <p:cNvPr id="15" name="Content Placeholder 1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732240" y="987574"/>
            <a:ext cx="2288720" cy="1716540"/>
          </a:xfr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2688" y="2799296"/>
            <a:ext cx="2448272" cy="183620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764020" y="2997319"/>
            <a:ext cx="1920213" cy="1440160"/>
          </a:xfrm>
          <a:prstGeom prst="rect">
            <a:avLst/>
          </a:prstGeom>
        </p:spPr>
      </p:pic>
    </p:spTree>
    <p:extLst>
      <p:ext uri="{BB962C8B-B14F-4D97-AF65-F5344CB8AC3E}">
        <p14:creationId xmlns:p14="http://schemas.microsoft.com/office/powerpoint/2010/main" val="967749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01_NASLOVNA DRSNIC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71A55DD811BD4A40A058DA598F5C436F" ma:contentTypeVersion="4" ma:contentTypeDescription="Ustvari nov dokument." ma:contentTypeScope="" ma:versionID="f2fe61e97f934712140b17ec473975c1">
  <xsd:schema xmlns:xsd="http://www.w3.org/2001/XMLSchema" xmlns:xs="http://www.w3.org/2001/XMLSchema" xmlns:p="http://schemas.microsoft.com/office/2006/metadata/properties" xmlns:ns2="304ae463-dc25-421e-8dc6-c4f09401f6cb" xmlns:ns3="4194b12a-caef-402b-9407-8a4505fcf6f2" targetNamespace="http://schemas.microsoft.com/office/2006/metadata/properties" ma:root="true" ma:fieldsID="644ac91e11f3521cd0840fbbddc01426" ns2:_="" ns3:_="">
    <xsd:import namespace="304ae463-dc25-421e-8dc6-c4f09401f6cb"/>
    <xsd:import namespace="4194b12a-caef-402b-9407-8a4505fcf6f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ae463-dc25-421e-8dc6-c4f09401f6cb" elementFormDefault="qualified">
    <xsd:import namespace="http://schemas.microsoft.com/office/2006/documentManagement/types"/>
    <xsd:import namespace="http://schemas.microsoft.com/office/infopath/2007/PartnerControls"/>
    <xsd:element name="_dlc_DocId" ma:index="8" nillable="true" ma:displayName="Vrednost ID-ja dokumenta" ma:description="Vrednost ID-ja dokumenta, dodeljenega temu elementu." ma:internalName="_dlc_DocId" ma:readOnly="true">
      <xsd:simpleType>
        <xsd:restriction base="dms:Text"/>
      </xsd:simpleType>
    </xsd:element>
    <xsd:element name="_dlc_DocIdUrl" ma:index="9" nillable="true" ma:displayName="ID dokumenta" ma:description="Trajna povezava do tega dokumenta."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Obdrži ID" ma:description="Obdrži ID pri dodajanju."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194b12a-caef-402b-9407-8a4505fcf6f2" elementFormDefault="qualified">
    <xsd:import namespace="http://schemas.microsoft.com/office/2006/documentManagement/types"/>
    <xsd:import namespace="http://schemas.microsoft.com/office/infopath/2007/PartnerControls"/>
    <xsd:element name="SharedWithUsers" ma:index="11"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304ae463-dc25-421e-8dc6-c4f09401f6cb">KQJ54PQQWVZ5-1069665011-789</_dlc_DocId>
    <_dlc_DocIdUrl xmlns="304ae463-dc25-421e-8dc6-c4f09401f6cb">
      <Url>https://ipsv.ocsv.mors.si/pssv/misijesv/svnkonkfor/svnkon42/_layouts/15/DocIdRedir.aspx?ID=KQJ54PQQWVZ5-1069665011-789</Url>
      <Description>KQJ54PQQWVZ5-1069665011-789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96BBBD0-7331-4148-8B03-1656BBDED299}">
  <ds:schemaRefs>
    <ds:schemaRef ds:uri="http://schemas.microsoft.com/sharepoint/v3/contenttype/forms"/>
  </ds:schemaRefs>
</ds:datastoreItem>
</file>

<file path=customXml/itemProps2.xml><?xml version="1.0" encoding="utf-8"?>
<ds:datastoreItem xmlns:ds="http://schemas.openxmlformats.org/officeDocument/2006/customXml" ds:itemID="{92F771F5-BCBB-4E0E-A123-BC0B41E43A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4ae463-dc25-421e-8dc6-c4f09401f6cb"/>
    <ds:schemaRef ds:uri="4194b12a-caef-402b-9407-8a4505fcf6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341953-D78B-40EE-857E-8C358A68C22D}">
  <ds:schemaRefs>
    <ds:schemaRef ds:uri="http://schemas.microsoft.com/office/2006/documentManagement/types"/>
    <ds:schemaRef ds:uri="4194b12a-caef-402b-9407-8a4505fcf6f2"/>
    <ds:schemaRef ds:uri="http://purl.org/dc/terms/"/>
    <ds:schemaRef ds:uri="http://schemas.openxmlformats.org/package/2006/metadata/core-properties"/>
    <ds:schemaRef ds:uri="http://purl.org/dc/dcmitype/"/>
    <ds:schemaRef ds:uri="304ae463-dc25-421e-8dc6-c4f09401f6cb"/>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89AC6937-A190-49E3-AD40-FC6FB2E3F16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7024</TotalTime>
  <Words>801</Words>
  <Application>Microsoft Office PowerPoint</Application>
  <PresentationFormat>Diaprojekcija na zaslonu (16:9)</PresentationFormat>
  <Paragraphs>80</Paragraphs>
  <Slides>9</Slides>
  <Notes>9</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9</vt:i4>
      </vt:variant>
    </vt:vector>
  </HeadingPairs>
  <TitlesOfParts>
    <vt:vector size="14" baseType="lpstr">
      <vt:lpstr>Arial</vt:lpstr>
      <vt:lpstr>Arial Narrow</vt:lpstr>
      <vt:lpstr>Calibri</vt:lpstr>
      <vt:lpstr>Times New Roman</vt:lpstr>
      <vt:lpstr>01_NASLOVNA DRSNICA</vt:lpstr>
      <vt:lpstr>Slovenska vojska na misiji KFOR </vt:lpstr>
      <vt:lpstr>UVOD</vt:lpstr>
      <vt:lpstr>POSLANSTVO</vt:lpstr>
      <vt:lpstr>NALOGE</vt:lpstr>
      <vt:lpstr>PowerPointova predstavitev</vt:lpstr>
      <vt:lpstr>COVID - 19</vt:lpstr>
      <vt:lpstr> STRUKTURA SVNKON KFOR</vt:lpstr>
      <vt:lpstr>ZAKLJUČEK</vt:lpstr>
      <vt:lpstr>ŽIVLJENJE NA MISIJI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SV</dc:creator>
  <cp:lastModifiedBy>TROŠT Mateja</cp:lastModifiedBy>
  <cp:revision>575</cp:revision>
  <cp:lastPrinted>2021-05-25T12:35:38Z</cp:lastPrinted>
  <dcterms:created xsi:type="dcterms:W3CDTF">2020-02-07T15:29:55Z</dcterms:created>
  <dcterms:modified xsi:type="dcterms:W3CDTF">2021-06-14T09:15:38Z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0x01010071A55DD811BD4A40A058DA598F5C436F</vt:lpwstr>
  </property>
  <property fmtid="{D5CDD505-2E9C-101B-9397-08002B2CF9AE}" pid="3" name="_dlc_DocIdItemGuid">
    <vt:lpwstr>7b5b33ac-718f-4a86-8578-404364d94ecc</vt:lpwstr>
  </property>
</Properties>
</file>