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3" r:id="rId2"/>
    <p:sldId id="279" r:id="rId3"/>
    <p:sldId id="287" r:id="rId4"/>
    <p:sldId id="280" r:id="rId5"/>
    <p:sldId id="281" r:id="rId6"/>
    <p:sldId id="282" r:id="rId7"/>
    <p:sldId id="284" r:id="rId8"/>
    <p:sldId id="285" r:id="rId9"/>
    <p:sldId id="286" r:id="rId10"/>
  </p:sldIdLst>
  <p:sldSz cx="9144000" cy="6858000" type="screen4x3"/>
  <p:notesSz cx="6797675" cy="9926638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na Štefe" initials="NŠ" lastIdx="1" clrIdx="0">
    <p:extLst>
      <p:ext uri="{19B8F6BF-5375-455C-9EA6-DF929625EA0E}">
        <p15:presenceInfo xmlns:p15="http://schemas.microsoft.com/office/powerpoint/2012/main" userId="S-1-5-21-2782405042-3377266677-136962954-39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3300"/>
    <a:srgbClr val="3399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199" autoAdjust="0"/>
    <p:restoredTop sz="94698" autoAdjust="0"/>
  </p:normalViewPr>
  <p:slideViewPr>
    <p:cSldViewPr>
      <p:cViewPr varScale="1">
        <p:scale>
          <a:sx n="123" d="100"/>
          <a:sy n="123" d="100"/>
        </p:scale>
        <p:origin x="122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5FA887-F3B2-403F-8ADF-7EA0A014B93E}" type="datetimeFigureOut">
              <a:rPr lang="sl-SI" smtClean="0"/>
              <a:t>15. 09. 2020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A7741B-0E39-4546-AA5D-1FBAE0EC821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1290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/>
              <a:t>Uredite slog podnaslova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64E08-C514-4D58-82B2-B4C9A00372F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33522-C9C3-48D9-84B0-741C7349031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8DD7C-0A04-4277-A520-6B534C2B499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F94B08-F28E-4FBE-B30B-03C1E9D994E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B7DEF-CAAE-441D-AFE2-491DA7DADEB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28235-50EE-461B-91C9-E43A082A422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3B3FC-C2EE-4503-9998-794302C3A55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7522E-93FC-46B2-AAEA-1C9724A2448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D6FD7-66AD-418A-8059-84F4B3E269E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00A433-B990-49B8-B033-174DD0B409A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l-SI" noProof="0"/>
              <a:t>Kliknite ikono, če želite dodati sliko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FA9E67-BF85-46E9-9C18-8E7F7EB4768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E2212FFA-80A3-4BCB-BFA4-5768246C662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8" name="TextBox 7"/>
          <p:cNvSpPr txBox="1"/>
          <p:nvPr/>
        </p:nvSpPr>
        <p:spPr>
          <a:xfrm>
            <a:off x="962025" y="708025"/>
            <a:ext cx="1936750" cy="2127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ts val="838"/>
              </a:lnSpc>
              <a:defRPr/>
            </a:pPr>
            <a:r>
              <a:rPr lang="sl-SI" sz="700">
                <a:solidFill>
                  <a:schemeClr val="tx2"/>
                </a:solidFill>
                <a:latin typeface="Republika" pitchFamily="2" charset="-18"/>
                <a:cs typeface="+mn-cs"/>
              </a:rPr>
              <a:t>REPUBLIKA SLOVENIJA</a:t>
            </a:r>
            <a:endParaRPr lang="en-US" sz="700">
              <a:solidFill>
                <a:schemeClr val="tx2"/>
              </a:solidFill>
              <a:latin typeface="Republika" pitchFamily="2" charset="-18"/>
              <a:cs typeface="+mn-cs"/>
            </a:endParaRPr>
          </a:p>
          <a:p>
            <a:pPr>
              <a:lnSpc>
                <a:spcPts val="838"/>
              </a:lnSpc>
              <a:defRPr/>
            </a:pPr>
            <a:r>
              <a:rPr lang="sl-SI" sz="700" b="1">
                <a:solidFill>
                  <a:schemeClr val="tx2"/>
                </a:solidFill>
                <a:latin typeface="Republika" pitchFamily="2" charset="-18"/>
                <a:cs typeface="+mn-cs"/>
              </a:rPr>
              <a:t>MINISTRSTVO ZA JAVNO UPRAVO</a:t>
            </a:r>
            <a:endParaRPr lang="en-US" sz="700" b="1">
              <a:solidFill>
                <a:schemeClr val="tx2"/>
              </a:solidFill>
              <a:latin typeface="Republika" pitchFamily="2" charset="-18"/>
              <a:cs typeface="+mn-cs"/>
            </a:endParaRPr>
          </a:p>
        </p:txBody>
      </p:sp>
      <p:pic>
        <p:nvPicPr>
          <p:cNvPr id="2" name="Picture 8" descr="grb moder za 10 pt.wmf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si/teme/placni-siste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si/teme/placni-siste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si/teme/placni-siste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si/teme/placni-siste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685800" y="1052736"/>
            <a:ext cx="7772400" cy="151216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br>
              <a:rPr lang="sl-SI" sz="2000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</a:br>
            <a:r>
              <a:rPr lang="sl-SI" sz="2000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NAGRAJEVANJE REDNE DELOVNE USPEŠNOSTI V JAVNEM SEKTORJU (RDU)</a:t>
            </a:r>
            <a:br>
              <a:rPr lang="sl-SI" sz="2000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</a:br>
            <a:br>
              <a:rPr lang="sl-SI" sz="2000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</a:br>
            <a:b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b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b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endParaRPr lang="sl-SI" sz="2400" b="1" kern="1200" dirty="0">
              <a:solidFill>
                <a:srgbClr val="0070C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827088" y="2564903"/>
            <a:ext cx="6841256" cy="403274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sl-SI" sz="1600" b="1" dirty="0"/>
              <a:t>IZVAJALCI </a:t>
            </a:r>
            <a:r>
              <a:rPr lang="sl-SI" sz="1600" dirty="0"/>
              <a:t>(Ministrstvo za javno upravo, Direktorat za javni sektor, Sektor za plače v javnem sektorju):</a:t>
            </a:r>
          </a:p>
          <a:p>
            <a:pPr marL="342900" indent="-3429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342900" indent="-3429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342900" indent="-3429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dirty="0"/>
              <a:t>mag. Katja Knez, sekretarka,</a:t>
            </a:r>
          </a:p>
          <a:p>
            <a:pPr marL="342900" indent="-3429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342900" indent="-3429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dirty="0"/>
              <a:t>Boro </a:t>
            </a:r>
            <a:r>
              <a:rPr lang="sl-SI" sz="1600" dirty="0" err="1"/>
              <a:t>Nikič</a:t>
            </a:r>
            <a:r>
              <a:rPr lang="sl-SI" sz="1600" dirty="0"/>
              <a:t>, vodja Oddelka za analitiko in javnost plač</a:t>
            </a:r>
          </a:p>
          <a:p>
            <a:pPr marL="342900" indent="-3429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342900" indent="-3429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dirty="0"/>
              <a:t>mag. Branko Vidič, vodja Sektorja za plače v javnem sektorju</a:t>
            </a:r>
          </a:p>
          <a:p>
            <a:pPr algn="just" eaLnBrk="1" hangingPunct="1">
              <a:lnSpc>
                <a:spcPct val="80000"/>
              </a:lnSpc>
            </a:pPr>
            <a:endParaRPr lang="sl-SI" sz="2000" dirty="0"/>
          </a:p>
          <a:p>
            <a:pPr marL="609600" indent="-609600" algn="just" eaLnBrk="1" hangingPunct="1">
              <a:lnSpc>
                <a:spcPct val="80000"/>
              </a:lnSpc>
              <a:buFontTx/>
              <a:buChar char="-"/>
            </a:pPr>
            <a:endParaRPr lang="sl-SI" sz="2000" dirty="0"/>
          </a:p>
          <a:p>
            <a:pPr marL="609600" indent="-609600" eaLnBrk="1" hangingPunct="1">
              <a:lnSpc>
                <a:spcPct val="80000"/>
              </a:lnSpc>
            </a:pPr>
            <a:endParaRPr lang="sl-SI" sz="1600" i="1" dirty="0"/>
          </a:p>
          <a:p>
            <a:pPr marL="609600" indent="-609600" eaLnBrk="1" hangingPunct="1">
              <a:lnSpc>
                <a:spcPct val="80000"/>
              </a:lnSpc>
            </a:pPr>
            <a:r>
              <a:rPr lang="sl-SI" sz="1600" i="1" dirty="0"/>
              <a:t>Ljubljana, avgust </a:t>
            </a:r>
            <a:r>
              <a:rPr lang="sl-SI" sz="1600" i="1"/>
              <a:t>in september </a:t>
            </a:r>
            <a:r>
              <a:rPr lang="sl-SI" sz="1600" i="1" dirty="0"/>
              <a:t>2020</a:t>
            </a:r>
          </a:p>
        </p:txBody>
      </p:sp>
      <p:sp>
        <p:nvSpPr>
          <p:cNvPr id="2" name="Označba mesta številke diapozitiva 1">
            <a:extLst>
              <a:ext uri="{FF2B5EF4-FFF2-40B4-BE49-F238E27FC236}">
                <a16:creationId xmlns:a16="http://schemas.microsoft.com/office/drawing/2014/main" id="{F9D97F13-7966-4CF3-9ED4-A204989B2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64E08-C514-4D58-82B2-B4C9A00372FD}" type="slidenum">
              <a:rPr lang="sl-SI" smtClean="0"/>
              <a:pPr>
                <a:defRPr/>
              </a:pPr>
              <a:t>1</a:t>
            </a:fld>
            <a:endParaRPr lang="sl-SI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619EA88-A847-48A5-95B7-3E01D317A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r>
              <a:rPr lang="sl-SI" sz="2000" b="1" dirty="0">
                <a:solidFill>
                  <a:schemeClr val="tx1"/>
                </a:solidFill>
              </a:rPr>
              <a:t>UVOD</a:t>
            </a:r>
            <a:endParaRPr lang="sl-SI" sz="2400" dirty="0">
              <a:solidFill>
                <a:schemeClr val="tx1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7588F5B-AA50-4CB7-9BF1-4666BAAFF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2000" dirty="0">
              <a:solidFill>
                <a:srgbClr val="000000"/>
              </a:solidFill>
            </a:endParaRPr>
          </a:p>
          <a:p>
            <a:pPr marL="609600" lvl="0" indent="-609600" algn="just" eaLnBrk="1" hangingPunct="1">
              <a:lnSpc>
                <a:spcPct val="80000"/>
              </a:lnSpc>
              <a:buFontTx/>
              <a:buAutoNum type="arabicPeriod"/>
            </a:pPr>
            <a:endParaRPr lang="sl-SI" sz="2000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dirty="0"/>
              <a:t>ZUPPJS2021 (sprostitev RDU in konec omejitev glede POD s 1.7.2020)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dirty="0"/>
              <a:t>ZSPJS (22. in 22.a člen)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dirty="0"/>
              <a:t>KPJS (27. do 34. člen)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dirty="0"/>
              <a:t>Redna delovna uspešnost, pojasnilo (16.3.2020): </a:t>
            </a:r>
            <a:r>
              <a:rPr lang="sl-SI" sz="1600" dirty="0">
                <a:hlinkClick r:id="rId2"/>
              </a:rPr>
              <a:t>https://www.gov.si/teme/placni-sistem</a:t>
            </a:r>
            <a:endParaRPr lang="sl-SI" sz="1600" dirty="0"/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20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6708D53-7CE2-4479-97F7-B39A75613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94229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619EA88-A847-48A5-95B7-3E01D317A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r>
              <a:rPr lang="sl-SI" sz="2000" b="1" dirty="0">
                <a:solidFill>
                  <a:schemeClr val="tx1"/>
                </a:solidFill>
              </a:rPr>
              <a:t>ZSPJS (I)</a:t>
            </a:r>
            <a:r>
              <a:rPr lang="sl-SI" sz="2400" b="1" dirty="0">
                <a:solidFill>
                  <a:schemeClr val="tx1"/>
                </a:solidFill>
              </a:rPr>
              <a:t> </a:t>
            </a:r>
            <a:endParaRPr lang="sl-SI" sz="2400" dirty="0">
              <a:solidFill>
                <a:schemeClr val="tx1"/>
              </a:solidFill>
            </a:endParaRP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7588F5B-AA50-4CB7-9BF1-4666BAAFF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sz="2000" dirty="0">
              <a:solidFill>
                <a:srgbClr val="000000"/>
              </a:solidFill>
            </a:endParaRPr>
          </a:p>
          <a:p>
            <a:pPr marL="609600" lvl="0" indent="-609600" algn="just" eaLnBrk="1" hangingPunct="1">
              <a:lnSpc>
                <a:spcPct val="80000"/>
              </a:lnSpc>
              <a:buFontTx/>
              <a:buAutoNum type="arabicPeriod"/>
            </a:pPr>
            <a:endParaRPr lang="sl-SI" sz="2000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sl-SI" sz="1600" dirty="0">
                <a:solidFill>
                  <a:srgbClr val="000000"/>
                </a:solidFill>
              </a:rPr>
              <a:t>Obseg sredstev za RDU: od 2 – 5 % letnih sredstev za OP </a:t>
            </a:r>
          </a:p>
          <a:p>
            <a:pPr algn="just" eaLnBrk="1" hangingPunct="1">
              <a:lnSpc>
                <a:spcPct val="80000"/>
              </a:lnSpc>
            </a:pPr>
            <a:endParaRPr lang="sl-SI" sz="1600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endParaRPr lang="sl-SI" sz="1600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sl-SI" sz="1600" dirty="0">
                <a:solidFill>
                  <a:srgbClr val="000000"/>
                </a:solidFill>
              </a:rPr>
              <a:t>Plačna skupina B: ločeno oblikovanje obsega sredstev (pojasnilo MJU </a:t>
            </a:r>
            <a:r>
              <a:rPr lang="sl-SI" sz="1600" dirty="0">
                <a:solidFill>
                  <a:srgbClr val="000000"/>
                </a:solidFill>
                <a:hlinkClick r:id="rId2"/>
              </a:rPr>
              <a:t>https://www.gov.si/teme/placni-sistem/</a:t>
            </a:r>
            <a:r>
              <a:rPr lang="sl-SI" sz="1600" dirty="0">
                <a:solidFill>
                  <a:srgbClr val="000000"/>
                </a:solidFill>
              </a:rPr>
              <a:t>)</a:t>
            </a:r>
          </a:p>
          <a:p>
            <a:pPr algn="just" eaLnBrk="1" hangingPunct="1">
              <a:lnSpc>
                <a:spcPct val="80000"/>
              </a:lnSpc>
            </a:pPr>
            <a:endParaRPr lang="sl-SI" sz="1600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endParaRPr lang="sl-SI" sz="1600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sl-SI" sz="1600" dirty="0">
                <a:solidFill>
                  <a:srgbClr val="000000"/>
                </a:solidFill>
              </a:rPr>
              <a:t>Obseg sredstev se za vsako leto določi s KPJS</a:t>
            </a:r>
          </a:p>
          <a:p>
            <a:pPr marL="609600" lvl="0" indent="-609600" algn="just" eaLnBrk="1" hangingPunct="1">
              <a:lnSpc>
                <a:spcPct val="80000"/>
              </a:lnSpc>
              <a:buFontTx/>
              <a:buAutoNum type="arabicPeriod"/>
            </a:pPr>
            <a:endParaRPr lang="sl-SI" sz="2000" dirty="0">
              <a:solidFill>
                <a:srgbClr val="000000"/>
              </a:solidFill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6708D53-7CE2-4479-97F7-B39A75613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26368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8A9D36-07C1-44DF-9CE0-C837D8DEB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br>
              <a:rPr lang="sl-SI" b="1" dirty="0">
                <a:solidFill>
                  <a:srgbClr val="0070C0"/>
                </a:solidFill>
              </a:rPr>
            </a:br>
            <a:br>
              <a:rPr lang="sl-SI" b="1" dirty="0">
                <a:solidFill>
                  <a:srgbClr val="0070C0"/>
                </a:solidFill>
              </a:rPr>
            </a:b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5F15260-CB36-4DEB-8C2C-F4C98D2F5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0" indent="0" algn="ctr">
              <a:buNone/>
            </a:pPr>
            <a:r>
              <a:rPr lang="sl-SI" sz="2000" b="1" dirty="0">
                <a:latin typeface="+mj-lt"/>
                <a:ea typeface="+mj-ea"/>
                <a:cs typeface="+mj-cs"/>
              </a:rPr>
              <a:t>ZSPJS (II)</a:t>
            </a:r>
          </a:p>
          <a:p>
            <a:pPr marL="0" indent="0" algn="ctr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pPr algn="just"/>
            <a:endParaRPr lang="sl-SI" sz="1600" dirty="0"/>
          </a:p>
          <a:p>
            <a:pPr algn="just"/>
            <a:r>
              <a:rPr lang="sl-SI" sz="1600" dirty="0"/>
              <a:t>Nadpovprečni delovni rezultati (ocena 1)</a:t>
            </a:r>
          </a:p>
          <a:p>
            <a:pPr algn="just"/>
            <a:endParaRPr lang="sl-SI" sz="1600" dirty="0"/>
          </a:p>
          <a:p>
            <a:pPr algn="just"/>
            <a:r>
              <a:rPr lang="sl-SI" sz="1600" dirty="0"/>
              <a:t>Obseg sredstev na ravni JU: največ dve mesečni OP glede na </a:t>
            </a:r>
            <a:r>
              <a:rPr lang="sl-SI" sz="1600" u="sng" dirty="0"/>
              <a:t>december preteklega leta</a:t>
            </a:r>
          </a:p>
          <a:p>
            <a:pPr algn="just"/>
            <a:endParaRPr lang="sl-SI" sz="1600" dirty="0"/>
          </a:p>
          <a:p>
            <a:pPr algn="just"/>
            <a:r>
              <a:rPr lang="sl-SI" sz="1600" dirty="0"/>
              <a:t>RDU se izplača najmanj 2-krat letno</a:t>
            </a:r>
          </a:p>
          <a:p>
            <a:pPr algn="just"/>
            <a:endParaRPr lang="sl-SI" sz="1600" dirty="0"/>
          </a:p>
          <a:p>
            <a:pPr algn="just"/>
            <a:r>
              <a:rPr lang="sl-SI" sz="1600" dirty="0"/>
              <a:t>Merila in kriteriji, dogovorjeni s KPJS</a:t>
            </a:r>
          </a:p>
          <a:p>
            <a:pPr algn="just"/>
            <a:endParaRPr lang="sl-SI" sz="1600" dirty="0"/>
          </a:p>
          <a:p>
            <a:pPr algn="just"/>
            <a:r>
              <a:rPr lang="sl-SI" sz="1600" dirty="0"/>
              <a:t>Za PS B (direktorji) višino RDU določi organ, pristojen za imenovanje na podlagi meril pristojnega ministra (pravilniki); pojasnilo MJU z dne 24.7.2020 na naslovu: </a:t>
            </a:r>
            <a:r>
              <a:rPr lang="sl-SI" sz="1600" dirty="0">
                <a:hlinkClick r:id="rId2"/>
              </a:rPr>
              <a:t>https://www.gov.si/teme/placni-sistem/</a:t>
            </a:r>
            <a:endParaRPr lang="sl-SI" sz="1600" dirty="0"/>
          </a:p>
          <a:p>
            <a:pPr marL="0" indent="0" algn="just">
              <a:buNone/>
            </a:pPr>
            <a:r>
              <a:rPr lang="sl-SI" sz="1600" dirty="0"/>
              <a:t> 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49A8DF8-97EC-4E06-BFD2-3B7B20684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58470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997FC77-052F-4E22-A93F-EDEE591B1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 algn="ctr">
              <a:buNone/>
            </a:pPr>
            <a:endParaRPr lang="sl-SI" sz="2000" b="1" dirty="0"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sl-SI" sz="2000" b="1" dirty="0">
                <a:latin typeface="+mj-lt"/>
                <a:ea typeface="+mj-ea"/>
                <a:cs typeface="+mj-cs"/>
              </a:rPr>
              <a:t>KPJS (I)</a:t>
            </a:r>
          </a:p>
          <a:p>
            <a:pPr marL="0" indent="0">
              <a:buNone/>
            </a:pPr>
            <a:endParaRPr lang="sl-SI" sz="2000" dirty="0"/>
          </a:p>
          <a:p>
            <a:endParaRPr lang="sl-SI" sz="1600" dirty="0"/>
          </a:p>
          <a:p>
            <a:r>
              <a:rPr lang="sl-SI" sz="1600" u="sng" dirty="0"/>
              <a:t>Obseg sredstev v letu 2020 (za obdobje julij – december)</a:t>
            </a:r>
            <a:r>
              <a:rPr lang="sl-SI" sz="1600" dirty="0"/>
              <a:t>: </a:t>
            </a:r>
            <a:r>
              <a:rPr lang="sl-SI" sz="1600" b="1" dirty="0"/>
              <a:t>a)</a:t>
            </a:r>
            <a:r>
              <a:rPr lang="sl-SI" sz="1600" dirty="0"/>
              <a:t> na ravni PU: 2 % mase OP; </a:t>
            </a:r>
            <a:r>
              <a:rPr lang="sl-SI" sz="1600" b="1" dirty="0"/>
              <a:t>b)</a:t>
            </a:r>
            <a:r>
              <a:rPr lang="sl-SI" sz="1600" dirty="0"/>
              <a:t> na ravni javnega uslužbenca: 1 OP (glede na december 2019) </a:t>
            </a:r>
          </a:p>
          <a:p>
            <a:endParaRPr lang="sl-SI" sz="1600" dirty="0"/>
          </a:p>
          <a:p>
            <a:r>
              <a:rPr lang="sl-SI" sz="1600" dirty="0"/>
              <a:t>Za vsako naslednje leto se obseg sredstev določi najkasneje do 1. septembra (če do dogovora ne pride, potem se upošteva zadnji dogovorjen odstotek)</a:t>
            </a:r>
          </a:p>
          <a:p>
            <a:endParaRPr lang="sl-SI" sz="1600" dirty="0"/>
          </a:p>
          <a:p>
            <a:r>
              <a:rPr lang="sl-SI" sz="1600" dirty="0"/>
              <a:t>Celoten obseg sredstev mora biti izplačan (ne glede na poslovni rezultat uporabnika proračuna) 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2A4919B8-4D1F-4A0E-AB96-F3DAB1D41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8058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4F624BE-A30F-4953-A964-7FEB267B7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298"/>
            <a:ext cx="8229600" cy="4281865"/>
          </a:xfrm>
        </p:spPr>
        <p:txBody>
          <a:bodyPr/>
          <a:lstStyle/>
          <a:p>
            <a:pPr marL="0" indent="0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pPr algn="just"/>
            <a:r>
              <a:rPr lang="sl-SI" sz="1600" dirty="0"/>
              <a:t>Osnova za obračun RDU je </a:t>
            </a:r>
            <a:r>
              <a:rPr lang="sl-SI" sz="1600" u="sng" dirty="0"/>
              <a:t>čas rednega dela </a:t>
            </a:r>
            <a:r>
              <a:rPr lang="sl-SI" sz="1600" dirty="0"/>
              <a:t>v ocenjevalnem obdobju (za razliko od POD je pri RDU pomembna prisotnost na delu!)</a:t>
            </a:r>
          </a:p>
          <a:p>
            <a:pPr algn="just"/>
            <a:endParaRPr lang="sl-SI" sz="1600" dirty="0"/>
          </a:p>
          <a:p>
            <a:pPr algn="just"/>
            <a:r>
              <a:rPr lang="sl-SI" sz="1600" dirty="0"/>
              <a:t>Sklenitev delovnega razmerja JU v tekočem letu: določitev </a:t>
            </a:r>
            <a:r>
              <a:rPr lang="sl-SI" sz="1600" u="sng" dirty="0"/>
              <a:t>sorazmernega dela</a:t>
            </a:r>
            <a:r>
              <a:rPr lang="sl-SI" sz="1600" dirty="0"/>
              <a:t> zneska glede na OP, ki bi jo prejemal decembra preteklega leta </a:t>
            </a:r>
          </a:p>
          <a:p>
            <a:pPr algn="just"/>
            <a:endParaRPr lang="sl-SI" sz="1600" dirty="0"/>
          </a:p>
          <a:p>
            <a:pPr algn="just"/>
            <a:r>
              <a:rPr lang="sl-SI" sz="1600" dirty="0"/>
              <a:t>Ocenjevalno obdobje: </a:t>
            </a:r>
            <a:r>
              <a:rPr lang="sl-SI" sz="1600" u="sng" dirty="0"/>
              <a:t>mesečno,</a:t>
            </a:r>
            <a:r>
              <a:rPr lang="sl-SI" sz="1600" dirty="0"/>
              <a:t> </a:t>
            </a:r>
            <a:r>
              <a:rPr lang="sl-SI" sz="1600" u="sng" dirty="0"/>
              <a:t>trimesečno</a:t>
            </a:r>
            <a:r>
              <a:rPr lang="sl-SI" sz="1600" dirty="0"/>
              <a:t> ali </a:t>
            </a:r>
            <a:r>
              <a:rPr lang="sl-SI" sz="1600" u="sng" dirty="0"/>
              <a:t>dvakrat letno </a:t>
            </a:r>
            <a:r>
              <a:rPr lang="sl-SI" sz="1600" dirty="0"/>
              <a:t>(primerjaj z ocenjevalnim obdobjem pri oceni za namen napredovanja v PR) – v pristojnosti delodajalca</a:t>
            </a:r>
          </a:p>
          <a:p>
            <a:pPr algn="just"/>
            <a:endParaRPr lang="sl-SI" sz="1600" dirty="0"/>
          </a:p>
          <a:p>
            <a:pPr algn="just"/>
            <a:r>
              <a:rPr lang="sl-SI" sz="1600" dirty="0"/>
              <a:t>Delitev sredstev RDU: na ravni PU oz. OE (v pristojnosti delodajalca)</a:t>
            </a:r>
          </a:p>
          <a:p>
            <a:pPr marL="0" indent="0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33302F4-8647-41DE-AD36-3CF49F8E7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6</a:t>
            </a:fld>
            <a:endParaRPr lang="sl-SI"/>
          </a:p>
        </p:txBody>
      </p:sp>
      <p:sp>
        <p:nvSpPr>
          <p:cNvPr id="5" name="PoljeZBesedilom 11">
            <a:extLst>
              <a:ext uri="{FF2B5EF4-FFF2-40B4-BE49-F238E27FC236}">
                <a16:creationId xmlns:a16="http://schemas.microsoft.com/office/drawing/2014/main" id="{8B981B24-13EB-4B68-8E0A-2B4C72418EF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r>
              <a:rPr lang="sl-SI" sz="2400" b="1" dirty="0">
                <a:solidFill>
                  <a:srgbClr val="0070C0"/>
                </a:solidFill>
              </a:rPr>
              <a:t> </a:t>
            </a:r>
            <a:r>
              <a:rPr lang="sl-SI" sz="2000" b="1" dirty="0">
                <a:solidFill>
                  <a:schemeClr val="tx1"/>
                </a:solidFill>
              </a:rPr>
              <a:t>KPJS (II)</a:t>
            </a:r>
          </a:p>
        </p:txBody>
      </p:sp>
    </p:spTree>
    <p:extLst>
      <p:ext uri="{BB962C8B-B14F-4D97-AF65-F5344CB8AC3E}">
        <p14:creationId xmlns:p14="http://schemas.microsoft.com/office/powerpoint/2010/main" val="3999533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4F624BE-A30F-4953-A964-7FEB267B7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298"/>
            <a:ext cx="8229600" cy="4281865"/>
          </a:xfrm>
        </p:spPr>
        <p:txBody>
          <a:bodyPr/>
          <a:lstStyle/>
          <a:p>
            <a:pPr marL="0" indent="0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pPr algn="just"/>
            <a:r>
              <a:rPr lang="sl-SI" sz="1600" dirty="0"/>
              <a:t>Postopek ugotavljanja doseganja kriterijev za RDU (ocenjevanje): </a:t>
            </a:r>
            <a:r>
              <a:rPr lang="sl-SI" sz="1600" u="sng" dirty="0"/>
              <a:t>priloga 2 KPJS </a:t>
            </a:r>
            <a:r>
              <a:rPr lang="sl-SI" sz="1600" dirty="0"/>
              <a:t>(obrazci) – vzorčne tabele, objavljene na spletni strani MJU: </a:t>
            </a:r>
            <a:r>
              <a:rPr lang="sl-SI" sz="1600" dirty="0">
                <a:hlinkClick r:id="rId2"/>
              </a:rPr>
              <a:t>https://www.gov.si/teme/placni-sistem</a:t>
            </a:r>
            <a:endParaRPr lang="sl-SI" sz="1600" dirty="0"/>
          </a:p>
          <a:p>
            <a:pPr algn="just"/>
            <a:endParaRPr lang="sl-SI" sz="1600" dirty="0"/>
          </a:p>
          <a:p>
            <a:pPr algn="just"/>
            <a:r>
              <a:rPr lang="sl-SI" sz="1600" dirty="0"/>
              <a:t>V februarju JU prejme obvestilo za preteklo leto: v koliko ocenjevanjih je bil ocenjen in kolikšno število točk je dosegel pri posameznem ocenjevanju (obvestilo se shrani tudi v personalno mapo)</a:t>
            </a:r>
          </a:p>
          <a:p>
            <a:pPr algn="just"/>
            <a:endParaRPr lang="sl-SI" sz="1600" dirty="0"/>
          </a:p>
          <a:p>
            <a:pPr algn="just"/>
            <a:r>
              <a:rPr lang="sl-SI" sz="1600" dirty="0"/>
              <a:t>Vsota točk JU za vsako ocenjevalno obdobje (nadpovprečni delovni rezultati) se objavi znotraj PU oz. OE; najvišje možno število točk v ocenjevalnem obdobju: 5 (5 kriterijev po 1 točka) </a:t>
            </a:r>
          </a:p>
          <a:p>
            <a:pPr marL="0" indent="0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33302F4-8647-41DE-AD36-3CF49F8E7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  <p:sp>
        <p:nvSpPr>
          <p:cNvPr id="5" name="PoljeZBesedilom 11">
            <a:extLst>
              <a:ext uri="{FF2B5EF4-FFF2-40B4-BE49-F238E27FC236}">
                <a16:creationId xmlns:a16="http://schemas.microsoft.com/office/drawing/2014/main" id="{8B981B24-13EB-4B68-8E0A-2B4C72418EF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r>
              <a:rPr lang="sl-SI" sz="2400" b="1" dirty="0">
                <a:solidFill>
                  <a:srgbClr val="0070C0"/>
                </a:solidFill>
              </a:rPr>
              <a:t> </a:t>
            </a:r>
            <a:r>
              <a:rPr lang="sl-SI" sz="2000" b="1" dirty="0">
                <a:solidFill>
                  <a:schemeClr val="tx1"/>
                </a:solidFill>
              </a:rPr>
              <a:t>KPJS (III)</a:t>
            </a:r>
          </a:p>
        </p:txBody>
      </p:sp>
    </p:spTree>
    <p:extLst>
      <p:ext uri="{BB962C8B-B14F-4D97-AF65-F5344CB8AC3E}">
        <p14:creationId xmlns:p14="http://schemas.microsoft.com/office/powerpoint/2010/main" val="738074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4F624BE-A30F-4953-A964-7FEB267B7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76464"/>
          </a:xfrm>
        </p:spPr>
        <p:txBody>
          <a:bodyPr/>
          <a:lstStyle/>
          <a:p>
            <a:pPr marL="0" indent="0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pPr algn="just"/>
            <a:r>
              <a:rPr lang="sl-SI" sz="1600" u="sng" dirty="0"/>
              <a:t>Kriteriji:</a:t>
            </a:r>
            <a:r>
              <a:rPr lang="sl-SI" sz="1600" dirty="0"/>
              <a:t> </a:t>
            </a:r>
            <a:r>
              <a:rPr lang="sl-SI" sz="1600" b="1" dirty="0"/>
              <a:t>a)</a:t>
            </a:r>
            <a:r>
              <a:rPr lang="sl-SI" sz="1600" dirty="0"/>
              <a:t> znanje in strokovnost, </a:t>
            </a:r>
            <a:r>
              <a:rPr lang="sl-SI" sz="1600" b="1" dirty="0"/>
              <a:t>b)</a:t>
            </a:r>
            <a:r>
              <a:rPr lang="sl-SI" sz="1600" dirty="0"/>
              <a:t> kakovost in natančnost, </a:t>
            </a:r>
            <a:r>
              <a:rPr lang="sl-SI" sz="1600" b="1" dirty="0"/>
              <a:t>c)</a:t>
            </a:r>
            <a:r>
              <a:rPr lang="sl-SI" sz="1600" dirty="0"/>
              <a:t> odnos do dela in delovnih sredstev, </a:t>
            </a:r>
            <a:r>
              <a:rPr lang="sl-SI" sz="1600" b="1" dirty="0"/>
              <a:t>č)</a:t>
            </a:r>
            <a:r>
              <a:rPr lang="sl-SI" sz="1600" dirty="0"/>
              <a:t> obseg in učinkovitost dela, </a:t>
            </a:r>
            <a:r>
              <a:rPr lang="sl-SI" sz="1600" b="1" dirty="0"/>
              <a:t>d)</a:t>
            </a:r>
            <a:r>
              <a:rPr lang="sl-SI" sz="1600" dirty="0"/>
              <a:t> inovativnost</a:t>
            </a:r>
          </a:p>
          <a:p>
            <a:pPr algn="just"/>
            <a:endParaRPr lang="sl-SI" sz="1600" dirty="0"/>
          </a:p>
          <a:p>
            <a:pPr algn="just"/>
            <a:r>
              <a:rPr lang="sl-SI" sz="1600" u="sng" dirty="0"/>
              <a:t>Merila:</a:t>
            </a:r>
            <a:r>
              <a:rPr lang="sl-SI" sz="1600" dirty="0"/>
              <a:t> </a:t>
            </a:r>
            <a:r>
              <a:rPr lang="sl-SI" sz="1600" b="1" dirty="0"/>
              <a:t>a)</a:t>
            </a:r>
            <a:r>
              <a:rPr lang="sl-SI" sz="1600" dirty="0"/>
              <a:t> </a:t>
            </a:r>
            <a:r>
              <a:rPr lang="sl-SI" sz="1600" u="sng" dirty="0"/>
              <a:t>1 točka: nadpovprečen</a:t>
            </a:r>
            <a:r>
              <a:rPr lang="sl-SI" sz="1600" dirty="0"/>
              <a:t>; 0 točk: ni pogojev za izplačilo RDU; </a:t>
            </a:r>
            <a:r>
              <a:rPr lang="sl-SI" sz="1600" b="1" dirty="0"/>
              <a:t>b)</a:t>
            </a:r>
            <a:r>
              <a:rPr lang="sl-SI" sz="1600" dirty="0"/>
              <a:t> vsak kriterij 1 točka: skupaj iz naslova 5 kriterijev: </a:t>
            </a:r>
            <a:r>
              <a:rPr lang="sl-SI" sz="1600" u="sng" dirty="0"/>
              <a:t>največ 5 točk (več točk višje izplačilo RDU; </a:t>
            </a:r>
            <a:r>
              <a:rPr lang="sl-SI" sz="1600" b="1" dirty="0"/>
              <a:t>c)</a:t>
            </a:r>
            <a:r>
              <a:rPr lang="sl-SI" sz="1600" dirty="0"/>
              <a:t> upoštevati maso na ravni PU oz. OE in maso na ravni JU (masa ne sme biti prekoračena) </a:t>
            </a:r>
          </a:p>
          <a:p>
            <a:pPr algn="just"/>
            <a:endParaRPr lang="sl-SI" sz="1600" dirty="0"/>
          </a:p>
          <a:p>
            <a:pPr algn="just"/>
            <a:r>
              <a:rPr lang="sl-SI" sz="1600" u="sng" dirty="0"/>
              <a:t>Varstvo pravic JU</a:t>
            </a:r>
            <a:r>
              <a:rPr lang="sl-SI" sz="1600" dirty="0"/>
              <a:t>: po postopkih in na način, kot je predpisano z delovno pravno zakonodajo (ZDR-1, ZJU za DO in občine, drugi posebni zakoni)</a:t>
            </a:r>
          </a:p>
          <a:p>
            <a:pPr marL="0" indent="0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33302F4-8647-41DE-AD36-3CF49F8E7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8</a:t>
            </a:fld>
            <a:endParaRPr lang="sl-SI" dirty="0"/>
          </a:p>
        </p:txBody>
      </p:sp>
      <p:sp>
        <p:nvSpPr>
          <p:cNvPr id="5" name="PoljeZBesedilom 11">
            <a:extLst>
              <a:ext uri="{FF2B5EF4-FFF2-40B4-BE49-F238E27FC236}">
                <a16:creationId xmlns:a16="http://schemas.microsoft.com/office/drawing/2014/main" id="{8B981B24-13EB-4B68-8E0A-2B4C72418EF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r>
              <a:rPr lang="sl-SI" sz="2400" b="1" dirty="0">
                <a:solidFill>
                  <a:srgbClr val="0070C0"/>
                </a:solidFill>
              </a:rPr>
              <a:t> </a:t>
            </a:r>
            <a:r>
              <a:rPr lang="sl-SI" sz="2000" b="1" dirty="0">
                <a:solidFill>
                  <a:schemeClr val="tx1"/>
                </a:solidFill>
              </a:rPr>
              <a:t>KPJS (IV)</a:t>
            </a:r>
          </a:p>
        </p:txBody>
      </p:sp>
    </p:spTree>
    <p:extLst>
      <p:ext uri="{BB962C8B-B14F-4D97-AF65-F5344CB8AC3E}">
        <p14:creationId xmlns:p14="http://schemas.microsoft.com/office/powerpoint/2010/main" val="3890350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4F624BE-A30F-4953-A964-7FEB267B7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74967"/>
            <a:ext cx="8229600" cy="4690337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sl-SI" sz="1600" dirty="0"/>
          </a:p>
          <a:p>
            <a:pPr marL="457200" indent="-457200">
              <a:buFont typeface="+mj-lt"/>
              <a:buAutoNum type="arabicPeriod"/>
            </a:pPr>
            <a:r>
              <a:rPr lang="sl-SI" sz="1600" dirty="0"/>
              <a:t>Razmejitev med ocenjevanjem DU (napredovanje v PR) in ocenjevanjem RDU</a:t>
            </a:r>
          </a:p>
          <a:p>
            <a:pPr marL="457200" indent="-457200">
              <a:buFont typeface="+mj-lt"/>
              <a:buAutoNum type="arabicPeriod"/>
            </a:pPr>
            <a:endParaRPr lang="sl-SI" sz="1600" dirty="0"/>
          </a:p>
          <a:p>
            <a:pPr marL="457200" indent="-457200">
              <a:buFont typeface="+mj-lt"/>
              <a:buAutoNum type="arabicPeriod"/>
            </a:pPr>
            <a:r>
              <a:rPr lang="sl-SI" sz="1600" dirty="0"/>
              <a:t>Odprava nesmislov, ki kažejo, da namen ni razlikovanje glede na delovne rezultate, temveč poraba denarja – višje plače  (npr. sredstva je treba v celoti porabiti ne glede na poslovni rezultat in morebitno presojo, da ni nadpovprečnih)</a:t>
            </a:r>
          </a:p>
          <a:p>
            <a:pPr marL="457200" indent="-457200">
              <a:buFont typeface="+mj-lt"/>
              <a:buAutoNum type="arabicPeriod"/>
            </a:pPr>
            <a:endParaRPr lang="sl-SI" sz="1600" dirty="0"/>
          </a:p>
          <a:p>
            <a:pPr marL="457200" indent="-457200">
              <a:buFont typeface="+mj-lt"/>
              <a:buAutoNum type="arabicPeriod"/>
            </a:pPr>
            <a:r>
              <a:rPr lang="sl-SI" sz="1600" dirty="0"/>
              <a:t>Razmerje med POD in RDU (spremembe KPJS)?</a:t>
            </a:r>
          </a:p>
          <a:p>
            <a:pPr marL="457200" indent="-457200">
              <a:buFont typeface="+mj-lt"/>
              <a:buAutoNum type="arabicPeriod"/>
            </a:pPr>
            <a:endParaRPr lang="sl-SI" sz="1600" dirty="0"/>
          </a:p>
          <a:p>
            <a:pPr marL="457200" indent="-457200">
              <a:buFont typeface="+mj-lt"/>
              <a:buAutoNum type="arabicPeriod"/>
            </a:pPr>
            <a:r>
              <a:rPr lang="sl-SI" sz="1600" dirty="0"/>
              <a:t>Nagrajevanje direktorjev (spremembe ZSPJS in KPJS)?</a:t>
            </a:r>
          </a:p>
          <a:p>
            <a:pPr marL="457200" indent="-457200">
              <a:buFont typeface="+mj-lt"/>
              <a:buAutoNum type="arabicPeriod"/>
            </a:pPr>
            <a:endParaRPr lang="sl-SI" sz="1600" dirty="0"/>
          </a:p>
          <a:p>
            <a:pPr marL="457200" indent="-457200">
              <a:buFont typeface="+mj-lt"/>
              <a:buAutoNum type="arabicPeriod"/>
            </a:pPr>
            <a:r>
              <a:rPr lang="sl-SI" sz="1600" dirty="0"/>
              <a:t>Poenostavitve (morda združitev delovnih uspešnosti z upoštevanjem posebnosti glede PBST)?</a:t>
            </a:r>
          </a:p>
          <a:p>
            <a:pPr marL="457200" indent="-457200">
              <a:buFont typeface="+mj-lt"/>
              <a:buAutoNum type="arabicPeriod"/>
            </a:pPr>
            <a:endParaRPr lang="sl-SI" sz="1600" dirty="0"/>
          </a:p>
          <a:p>
            <a:pPr marL="457200" indent="-457200">
              <a:buFont typeface="+mj-lt"/>
              <a:buAutoNum type="arabicPeriod"/>
            </a:pPr>
            <a:r>
              <a:rPr lang="sl-SI" sz="1600" dirty="0"/>
              <a:t>Pri delitvi sredstev na ravni PU: morda se vnaprej dogovoriti za vsako ocenjevalno obdobje, katere OE ali posamezniki naj največ dobijo („</a:t>
            </a:r>
            <a:r>
              <a:rPr lang="sl-SI" sz="1600" dirty="0" err="1"/>
              <a:t>risk</a:t>
            </a:r>
            <a:r>
              <a:rPr lang="sl-SI" sz="1600" dirty="0"/>
              <a:t> </a:t>
            </a:r>
            <a:r>
              <a:rPr lang="sl-SI" sz="1600" dirty="0" err="1"/>
              <a:t>absorption</a:t>
            </a:r>
            <a:r>
              <a:rPr lang="sl-SI" sz="1600" dirty="0"/>
              <a:t> </a:t>
            </a:r>
            <a:r>
              <a:rPr lang="sl-SI" sz="1600" dirty="0" err="1"/>
              <a:t>centres</a:t>
            </a:r>
            <a:r>
              <a:rPr lang="sl-SI" sz="1600" dirty="0"/>
              <a:t>“)?  </a:t>
            </a:r>
          </a:p>
          <a:p>
            <a:pPr marL="0" indent="0" algn="ctr">
              <a:buNone/>
            </a:pPr>
            <a:endParaRPr lang="sl-SI" sz="2000" b="1" dirty="0">
              <a:solidFill>
                <a:srgbClr val="FF0000"/>
              </a:solidFill>
            </a:endParaRPr>
          </a:p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33302F4-8647-41DE-AD36-3CF49F8E7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9</a:t>
            </a:fld>
            <a:endParaRPr lang="sl-SI" dirty="0"/>
          </a:p>
        </p:txBody>
      </p:sp>
      <p:sp>
        <p:nvSpPr>
          <p:cNvPr id="5" name="PoljeZBesedilom 11">
            <a:extLst>
              <a:ext uri="{FF2B5EF4-FFF2-40B4-BE49-F238E27FC236}">
                <a16:creationId xmlns:a16="http://schemas.microsoft.com/office/drawing/2014/main" id="{8B981B24-13EB-4B68-8E0A-2B4C72418EF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br>
              <a:rPr lang="sl-SI" sz="2400" b="1" dirty="0">
                <a:solidFill>
                  <a:srgbClr val="0070C0"/>
                </a:solidFill>
              </a:rPr>
            </a:br>
            <a:br>
              <a:rPr lang="sl-SI" sz="2400" b="1" dirty="0">
                <a:solidFill>
                  <a:srgbClr val="0070C0"/>
                </a:solidFill>
              </a:rPr>
            </a:br>
            <a:r>
              <a:rPr lang="sl-SI" sz="2400" b="1" dirty="0">
                <a:solidFill>
                  <a:srgbClr val="0070C0"/>
                </a:solidFill>
              </a:rPr>
              <a:t> </a:t>
            </a:r>
            <a:r>
              <a:rPr lang="sl-SI" sz="2000" b="1" dirty="0">
                <a:solidFill>
                  <a:schemeClr val="tx1"/>
                </a:solidFill>
              </a:rPr>
              <a:t>NAMESTO SKLEPA</a:t>
            </a:r>
          </a:p>
        </p:txBody>
      </p:sp>
    </p:spTree>
    <p:extLst>
      <p:ext uri="{BB962C8B-B14F-4D97-AF65-F5344CB8AC3E}">
        <p14:creationId xmlns:p14="http://schemas.microsoft.com/office/powerpoint/2010/main" val="1988864422"/>
      </p:ext>
    </p:extLst>
  </p:cSld>
  <p:clrMapOvr>
    <a:masterClrMapping/>
  </p:clrMapOvr>
</p:sld>
</file>

<file path=ppt/theme/theme1.xml><?xml version="1.0" encoding="utf-8"?>
<a:theme xmlns:a="http://schemas.openxmlformats.org/drawingml/2006/main" name="MJU_ppt_Slo">
  <a:themeElements>
    <a:clrScheme name="MJU_ppt_A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JU_ppt_A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JU_ppt_A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MJU_ppt_Slo</Template>
  <TotalTime>5769</TotalTime>
  <Words>812</Words>
  <Application>Microsoft Office PowerPoint</Application>
  <PresentationFormat>Diaprojekcija na zaslonu (4:3)</PresentationFormat>
  <Paragraphs>107</Paragraphs>
  <Slides>9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3" baseType="lpstr">
      <vt:lpstr>Arial</vt:lpstr>
      <vt:lpstr>Calibri</vt:lpstr>
      <vt:lpstr>Republika</vt:lpstr>
      <vt:lpstr>MJU_ppt_Slo</vt:lpstr>
      <vt:lpstr> NAGRAJEVANJE REDNE DELOVNE USPEŠNOSTI V JAVNEM SEKTORJU (RDU)     </vt:lpstr>
      <vt:lpstr>   UVOD</vt:lpstr>
      <vt:lpstr>   ZSPJS (I) </vt:lpstr>
      <vt:lpstr>  </vt:lpstr>
      <vt:lpstr>PowerPointova predstavitev</vt:lpstr>
      <vt:lpstr>   KPJS (II)</vt:lpstr>
      <vt:lpstr>   KPJS (III)</vt:lpstr>
      <vt:lpstr>    KPJS (IV)</vt:lpstr>
      <vt:lpstr>   NAMESTO SKLEPA</vt:lpstr>
    </vt:vector>
  </TitlesOfParts>
  <Company>Ministrstvo za javno upravo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Nina Štefe</dc:creator>
  <cp:lastModifiedBy>Mojca Kustec</cp:lastModifiedBy>
  <cp:revision>256</cp:revision>
  <cp:lastPrinted>2019-05-07T08:07:01Z</cp:lastPrinted>
  <dcterms:created xsi:type="dcterms:W3CDTF">2016-06-02T12:01:46Z</dcterms:created>
  <dcterms:modified xsi:type="dcterms:W3CDTF">2020-09-15T13:28:52Z</dcterms:modified>
</cp:coreProperties>
</file>