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79" r:id="rId3"/>
    <p:sldId id="287" r:id="rId4"/>
    <p:sldId id="280" r:id="rId5"/>
    <p:sldId id="281" r:id="rId6"/>
    <p:sldId id="282" r:id="rId7"/>
    <p:sldId id="284" r:id="rId8"/>
    <p:sldId id="285" r:id="rId9"/>
    <p:sldId id="286" r:id="rId10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33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199" autoAdjust="0"/>
    <p:restoredTop sz="94698" autoAdjust="0"/>
  </p:normalViewPr>
  <p:slideViewPr>
    <p:cSldViewPr>
      <p:cViewPr varScale="1">
        <p:scale>
          <a:sx n="123" d="100"/>
          <a:sy n="123" d="100"/>
        </p:scale>
        <p:origin x="12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15. 09. 2020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844824"/>
            <a:ext cx="7772400" cy="129614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b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NAGRAJEVANJE REDNE DELOVNE USPEŠNOSTI V JAVNEM SEKTORJU (RDU) – KONKRETNI PRIMERI</a:t>
            </a:r>
            <a:b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endParaRPr lang="sl-SI" sz="2400" b="1" kern="1200" dirty="0">
              <a:solidFill>
                <a:srgbClr val="0070C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27088" y="2564903"/>
            <a:ext cx="6841256" cy="266429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eaLnBrk="1" hangingPunct="1">
              <a:lnSpc>
                <a:spcPct val="80000"/>
              </a:lnSpc>
            </a:pPr>
            <a:r>
              <a:rPr lang="sl-SI" sz="1600" dirty="0"/>
              <a:t>mag. Katja Knez, sekretarka, </a:t>
            </a:r>
          </a:p>
          <a:p>
            <a:pPr eaLnBrk="1" hangingPunct="1">
              <a:lnSpc>
                <a:spcPct val="80000"/>
              </a:lnSpc>
            </a:pPr>
            <a:r>
              <a:rPr lang="sl-SI" sz="1600" dirty="0"/>
              <a:t>Sektor za plače v javnem sektorju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algn="just" eaLnBrk="1" hangingPunct="1">
              <a:lnSpc>
                <a:spcPct val="80000"/>
              </a:lnSpc>
            </a:pPr>
            <a:r>
              <a:rPr lang="sl-SI" sz="1600" i="1" dirty="0"/>
              <a:t>Ljubljana, avgust in september 2020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algn="just" eaLnBrk="1" hangingPunct="1">
              <a:lnSpc>
                <a:spcPct val="80000"/>
              </a:lnSpc>
            </a:pPr>
            <a:endParaRPr lang="sl-SI" sz="2000" dirty="0"/>
          </a:p>
          <a:p>
            <a:pPr marL="609600" indent="-609600" eaLnBrk="1" hangingPunct="1">
              <a:lnSpc>
                <a:spcPct val="80000"/>
              </a:lnSpc>
            </a:pPr>
            <a:endParaRPr lang="sl-SI" sz="1600" i="1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9D97F13-7966-4CF3-9ED4-A204989B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1</a:t>
            </a:fld>
            <a:endParaRPr lang="sl-S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1800" b="1" dirty="0">
                <a:solidFill>
                  <a:schemeClr val="tx1"/>
                </a:solidFill>
              </a:rPr>
              <a:t>1. PRIMER – NAPREDOVANJE V PLAČNI RAZRED V LETU 2020</a:t>
            </a:r>
            <a:endParaRPr lang="sl-SI" sz="1800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80520"/>
          </a:xfrm>
        </p:spPr>
        <p:txBody>
          <a:bodyPr/>
          <a:lstStyle/>
          <a:p>
            <a:pPr lvl="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rgbClr val="000000"/>
                </a:solidFill>
              </a:rPr>
              <a:t>Napredovanje v PR s 1.4.2020: 37.PR, višja plača: 1.12.2020, december 2019: 35. PR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lvl="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u="sng" dirty="0">
                <a:solidFill>
                  <a:srgbClr val="000000"/>
                </a:solidFill>
              </a:rPr>
              <a:t>Vzorec: 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u="sng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OP: maksimalni znesek RDU (december 2019): 35. PR, obseg sredstev za izplačilo RDU: julij - november (35. PR), december (37. PR)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8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julij do november (A010 35. PR), december (A010 37. PR)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698D1A6-EE18-427F-B19D-6347F75E2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86" y="3645024"/>
            <a:ext cx="837728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2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1800" b="1" dirty="0">
                <a:solidFill>
                  <a:schemeClr val="tx1"/>
                </a:solidFill>
              </a:rPr>
              <a:t>2. PRIMER: JAVNI USLUŽBENEC NA STARŠEVSKEM DOPUSTU</a:t>
            </a:r>
            <a:endParaRPr lang="sl-SI" sz="1800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916832"/>
            <a:ext cx="8229600" cy="4209331"/>
          </a:xfrm>
        </p:spPr>
        <p:txBody>
          <a:bodyPr/>
          <a:lstStyle/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l-SI" sz="1600" dirty="0">
                <a:solidFill>
                  <a:srgbClr val="000000"/>
                </a:solidFill>
              </a:rPr>
              <a:t>JU je v celotnem ocenjevalnem obdobju odsoten, uvrstitev: 42. PR, december 2019: 42. PR, se upošteva v obseg sredstev za izplačilo RDU, če ga nihče ne nadomešča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l-SI" sz="1600" u="sng" dirty="0">
                <a:solidFill>
                  <a:srgbClr val="000000"/>
                </a:solidFill>
              </a:rPr>
              <a:t>Vzorec: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u="sng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OP: maksimalni znesek RDU (december 2019): 42. PR, obseg sredstev za izplačilo RDU: julij do december: 42. PR</a:t>
            </a: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Obračunana OP: se ne vnese (A010=0) in se ne ocenjuje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1" y="3861048"/>
            <a:ext cx="8224843" cy="14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6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8A9D36-07C1-44DF-9CE0-C837D8DE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br>
              <a:rPr lang="sl-SI" b="1" dirty="0">
                <a:solidFill>
                  <a:srgbClr val="0070C0"/>
                </a:solidFill>
              </a:rPr>
            </a:br>
            <a:br>
              <a:rPr lang="sl-SI" b="1" dirty="0">
                <a:solidFill>
                  <a:srgbClr val="0070C0"/>
                </a:solidFill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5F15260-CB36-4DEB-8C2C-F4C98D2F5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ctr">
              <a:buNone/>
            </a:pPr>
            <a:r>
              <a:rPr lang="sl-SI" sz="1800" b="1" dirty="0">
                <a:ea typeface="+mj-ea"/>
                <a:cs typeface="+mj-cs"/>
              </a:rPr>
              <a:t>3. PRIMER: KRAJŠI DELOVNI ČAS</a:t>
            </a:r>
            <a:endParaRPr lang="sl-SI" sz="1800" b="1" dirty="0">
              <a:solidFill>
                <a:srgbClr val="FF0000"/>
              </a:solidFill>
            </a:endParaRP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JU je zaposlen za polovični delovni čas, uvrstitev: 30. PR, december 2019: 30. PR</a:t>
            </a:r>
          </a:p>
          <a:p>
            <a:pPr marL="0" indent="0" algn="just">
              <a:buNone/>
            </a:pPr>
            <a:endParaRPr lang="sl-SI" sz="1600" dirty="0"/>
          </a:p>
          <a:p>
            <a:pPr algn="just"/>
            <a:r>
              <a:rPr lang="sl-SI" sz="1600" u="sng" dirty="0">
                <a:solidFill>
                  <a:srgbClr val="000000"/>
                </a:solidFill>
              </a:rPr>
              <a:t>Vzorec:</a:t>
            </a:r>
          </a:p>
          <a:p>
            <a:pPr marL="0" indent="0" algn="just">
              <a:buNone/>
            </a:pPr>
            <a:endParaRPr lang="sl-SI" sz="1600" u="sng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1. OP: maksimalni znesek RDU (december 2019): OP za krajši DČ (30. PR/2), obseg sredstev za izplačilo RDU: upošteva se OP za krajši DČ: julij do december: (30. PR/2)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800" u="sng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8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A010 za krajši DČ</a:t>
            </a:r>
            <a:endParaRPr lang="sl-SI" sz="1600" dirty="0"/>
          </a:p>
          <a:p>
            <a:pPr marL="0" indent="0" algn="just">
              <a:buNone/>
            </a:pPr>
            <a:r>
              <a:rPr lang="sl-SI" sz="1600" dirty="0"/>
              <a:t> 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49A8DF8-97EC-4E06-BFD2-3B7B2068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69" y="3717032"/>
            <a:ext cx="813690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470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97FC77-052F-4E22-A93F-EDEE591B1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endParaRPr lang="sl-SI" sz="2000" b="1" dirty="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sl-SI" sz="1800" b="1" dirty="0">
                <a:latin typeface="+mj-lt"/>
                <a:ea typeface="+mj-ea"/>
                <a:cs typeface="+mj-cs"/>
              </a:rPr>
              <a:t>4. PRIMER: KRAJŠI DELOVNI ČAS V POSEBNIH PRIMERIH (67. ČLEN ZDR-1)</a:t>
            </a:r>
          </a:p>
          <a:p>
            <a:pPr marL="0" indent="0">
              <a:buNone/>
            </a:pPr>
            <a:endParaRPr lang="sl-SI" sz="1600" dirty="0"/>
          </a:p>
          <a:p>
            <a:pPr algn="just"/>
            <a:r>
              <a:rPr lang="sl-SI" sz="1600" dirty="0"/>
              <a:t>JU je zaposlen za polovični delovni čas, uvrstitev: 30. PR, december 2019: 30. PR</a:t>
            </a:r>
          </a:p>
          <a:p>
            <a:pPr marL="0" indent="0" algn="just">
              <a:buNone/>
            </a:pPr>
            <a:endParaRPr lang="sl-SI" sz="1600" u="sng" dirty="0"/>
          </a:p>
          <a:p>
            <a:pPr algn="just" eaLnBrk="1" hangingPunct="1">
              <a:lnSpc>
                <a:spcPct val="80000"/>
              </a:lnSpc>
            </a:pPr>
            <a:r>
              <a:rPr lang="sl-SI" sz="1600" u="sng" dirty="0">
                <a:solidFill>
                  <a:srgbClr val="000000"/>
                </a:solidFill>
              </a:rPr>
              <a:t>Vzorec: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1. OP: maksimalni znesek RDU (december 2019): OP za krajši DČ (30. PR/2), obseg sredstev za izplačilo RDU: upošteva se OP za </a:t>
            </a:r>
            <a:r>
              <a:rPr lang="sl-SI" sz="1600" u="sng" dirty="0">
                <a:solidFill>
                  <a:srgbClr val="000000"/>
                </a:solidFill>
              </a:rPr>
              <a:t>polni</a:t>
            </a:r>
            <a:r>
              <a:rPr lang="sl-SI" sz="1600" dirty="0">
                <a:solidFill>
                  <a:srgbClr val="000000"/>
                </a:solidFill>
              </a:rPr>
              <a:t> DČ julij do december: 30. PR</a:t>
            </a:r>
          </a:p>
          <a:p>
            <a:pPr algn="just" eaLnBrk="1" hangingPunct="1">
              <a:lnSpc>
                <a:spcPct val="80000"/>
              </a:lnSpc>
            </a:pPr>
            <a:endParaRPr lang="sl-SI" sz="1800" u="sng" dirty="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800" u="sng" dirty="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800" u="sng" dirty="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800" u="sng" dirty="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800" u="sng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A010 za krajši DČ</a:t>
            </a:r>
            <a:endParaRPr lang="sl-SI" sz="16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A4919B8-4D1F-4A0E-AB96-F3DAB1D4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3" y="4046004"/>
            <a:ext cx="853043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58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 marL="0" indent="0">
              <a:buNone/>
            </a:pPr>
            <a:r>
              <a:rPr lang="sl-SI" sz="1800" b="1" dirty="0"/>
              <a:t>5. PRIMER: JU PREJEMA MINIMALNO PLAČO</a:t>
            </a:r>
          </a:p>
          <a:p>
            <a:pPr marL="0" indent="0">
              <a:buNone/>
            </a:pPr>
            <a:r>
              <a:rPr lang="sl-SI" sz="2000" b="1" dirty="0"/>
              <a:t> </a:t>
            </a:r>
          </a:p>
          <a:p>
            <a:pPr algn="just"/>
            <a:r>
              <a:rPr lang="sl-SI" sz="1600" dirty="0"/>
              <a:t>JU je uvrščen v 11. PR, december 2019: 11. PR</a:t>
            </a:r>
          </a:p>
          <a:p>
            <a:pPr marL="0" indent="0" algn="just">
              <a:buNone/>
            </a:pPr>
            <a:endParaRPr lang="sl-SI" sz="1600" u="sng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sl-SI" sz="1600" u="sng" dirty="0">
                <a:solidFill>
                  <a:srgbClr val="000000"/>
                </a:solidFill>
              </a:rPr>
              <a:t>Vzorec:</a:t>
            </a:r>
          </a:p>
          <a:p>
            <a:pPr lvl="0" algn="just"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OP: maksimalni znesek RDU (december 2019): 11. PR, obseg sredstev za izplačilo RDU: 11. PR (brez doplačila razlike do minimalne plače)</a:t>
            </a:r>
          </a:p>
          <a:p>
            <a:pPr lvl="0" algn="just"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lvl="0" algn="just">
              <a:buAutoNum type="arabicPeriod"/>
            </a:pPr>
            <a:endParaRPr lang="sl-SI" sz="1800" dirty="0">
              <a:solidFill>
                <a:srgbClr val="000000"/>
              </a:solidFill>
            </a:endParaRPr>
          </a:p>
          <a:p>
            <a:pPr marL="0" lvl="0" indent="0" algn="just">
              <a:buNone/>
            </a:pPr>
            <a:endParaRPr lang="sl-SI" sz="1800" u="sng" dirty="0">
              <a:solidFill>
                <a:srgbClr val="000000"/>
              </a:solidFill>
            </a:endParaRPr>
          </a:p>
          <a:p>
            <a:pPr marL="0" lvl="0" indent="0" algn="just">
              <a:buNone/>
            </a:pPr>
            <a:endParaRPr lang="sl-SI" sz="1800" u="sng" dirty="0"/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8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upošteva se A010, brez doplačila razlike do minimalne plače A020</a:t>
            </a:r>
            <a:endParaRPr lang="sl-SI" sz="1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endParaRPr lang="sl-SI" sz="20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835401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533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872" y="1412776"/>
            <a:ext cx="8352928" cy="4832449"/>
          </a:xfrm>
        </p:spPr>
        <p:txBody>
          <a:bodyPr/>
          <a:lstStyle/>
          <a:p>
            <a:pPr marL="0" indent="0">
              <a:buNone/>
            </a:pPr>
            <a:r>
              <a:rPr lang="sl-SI" sz="1800" b="1" dirty="0"/>
              <a:t>6. PRIMER: JU JE ZAPOSLEN NA 2 DELOVNIH MESTIH</a:t>
            </a:r>
          </a:p>
          <a:p>
            <a:pPr marL="0" indent="0">
              <a:buNone/>
            </a:pPr>
            <a:endParaRPr lang="sl-SI" sz="2800" b="1" dirty="0"/>
          </a:p>
          <a:p>
            <a:pPr algn="just"/>
            <a:r>
              <a:rPr lang="sl-SI" sz="1600" dirty="0"/>
              <a:t>Na 1. DM uvrstitev v 35. PR (december 2019: 35. PR), na 2. DM v 42. PR (december 2019: 42. PR), na vsakem DM zaposlitev za polovični DČ</a:t>
            </a:r>
          </a:p>
          <a:p>
            <a:pPr marL="0" indent="0" algn="just">
              <a:buNone/>
            </a:pPr>
            <a:endParaRPr lang="sl-SI" sz="1600" u="sng" dirty="0"/>
          </a:p>
          <a:p>
            <a:pPr algn="just" eaLnBrk="1" hangingPunct="1">
              <a:lnSpc>
                <a:spcPct val="80000"/>
              </a:lnSpc>
            </a:pPr>
            <a:r>
              <a:rPr lang="sl-SI" sz="1600" u="sng" dirty="0">
                <a:solidFill>
                  <a:srgbClr val="000000"/>
                </a:solidFill>
              </a:rPr>
              <a:t>Vzorec: </a:t>
            </a:r>
            <a:r>
              <a:rPr lang="sl-SI" sz="1600" dirty="0"/>
              <a:t>Obseg sredstev, maksimum izplačila, ocenjevanje: za vsako DM posebej, </a:t>
            </a:r>
            <a:r>
              <a:rPr lang="sl-SI" sz="1600" u="sng" dirty="0"/>
              <a:t>podatki se vnesejo za vsako DM posebej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u="sng" dirty="0"/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OP: 1. DM: maksimalni znesek RDU (december 2019): (35. PR/2), obseg sredstev za izplačilo RDU: (35. PR/2), 2. DM: maksimalni znesek RDU (december 2019): (42. PR/2), obseg sredstev za izplačilo RDU: (42. PR/2)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A010 za vsako DM posebej in za polovični delovni čas</a:t>
            </a:r>
            <a:endParaRPr lang="sl-SI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endParaRPr lang="sl-SI" sz="20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" y="4431122"/>
            <a:ext cx="835292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07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/>
          <a:lstStyle/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l-SI" sz="1800" b="1" dirty="0"/>
              <a:t>7. PRIMER: JU SE ZAPOSLI MED OCENJEVALNIM OBDOBJEM</a:t>
            </a:r>
          </a:p>
          <a:p>
            <a:pPr marL="0" indent="0">
              <a:buNone/>
            </a:pPr>
            <a:endParaRPr lang="sl-SI" sz="2400" b="1" dirty="0"/>
          </a:p>
          <a:p>
            <a:pPr algn="just"/>
            <a:r>
              <a:rPr lang="sl-SI" sz="1600" dirty="0"/>
              <a:t>JU se zaposli 10.7.2020, uvrstitev: 23. PR, december 2019: 23. PR, enakomerni DČ, 8 ur dnevno</a:t>
            </a:r>
          </a:p>
          <a:p>
            <a:pPr marL="0" indent="0" algn="just">
              <a:buNone/>
            </a:pPr>
            <a:endParaRPr lang="sl-SI" sz="1600" u="sng" dirty="0"/>
          </a:p>
          <a:p>
            <a:pPr algn="just" eaLnBrk="1" hangingPunct="1">
              <a:lnSpc>
                <a:spcPct val="80000"/>
              </a:lnSpc>
            </a:pPr>
            <a:r>
              <a:rPr lang="sl-SI" sz="1600" u="sng" dirty="0">
                <a:solidFill>
                  <a:srgbClr val="000000"/>
                </a:solidFill>
              </a:rPr>
              <a:t>Vzorec: </a:t>
            </a:r>
            <a:r>
              <a:rPr lang="sl-SI" sz="1600" dirty="0"/>
              <a:t>Obseg sredstev, maksimum izplačila: se določi sorazmerno glede na čas trajanja zaposlitve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OP: maksimalni znesek RDU (december 2019): (23. PR*125/132), obseg sredstev za izplačilo RDU: julij 23. PR*16/23, avgust do december 23. PR,</a:t>
            </a: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A010 od ur rednega dela</a:t>
            </a:r>
            <a:endParaRPr lang="sl-SI" sz="1600" b="1" dirty="0">
              <a:solidFill>
                <a:srgbClr val="FF0000"/>
              </a:solidFill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 dirty="0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endParaRPr lang="sl-SI" sz="2000" b="1" dirty="0">
              <a:solidFill>
                <a:schemeClr val="tx1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80DB955-0D6D-4C7A-B9A6-9F6F60849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581128"/>
            <a:ext cx="83529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5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824536"/>
          </a:xfrm>
        </p:spPr>
        <p:txBody>
          <a:bodyPr/>
          <a:lstStyle/>
          <a:p>
            <a:pPr marL="0" indent="0">
              <a:buNone/>
            </a:pPr>
            <a:r>
              <a:rPr lang="sl-SI" sz="1800" b="1" dirty="0"/>
              <a:t>8. PRIMER: PREMESTITEV JU</a:t>
            </a:r>
          </a:p>
          <a:p>
            <a:pPr marL="0" indent="0">
              <a:buNone/>
            </a:pPr>
            <a:endParaRPr lang="sl-SI" sz="2400" b="1" dirty="0"/>
          </a:p>
          <a:p>
            <a:pPr algn="just"/>
            <a:r>
              <a:rPr lang="sl-SI" sz="1600" dirty="0"/>
              <a:t>Premestitev 1. avgusta 2020 (prejšnje DM: 39. PR, december 2019: 39. PR, novo DM: 42. PR, december 2019: 42. PR), enakomerni DČ, 8 ur dnevno</a:t>
            </a:r>
          </a:p>
          <a:p>
            <a:pPr marL="0" indent="0" algn="just">
              <a:buNone/>
            </a:pPr>
            <a:endParaRPr lang="sl-SI" sz="1600" u="sng" dirty="0"/>
          </a:p>
          <a:p>
            <a:pPr algn="just" eaLnBrk="1" hangingPunct="1">
              <a:lnSpc>
                <a:spcPct val="80000"/>
              </a:lnSpc>
            </a:pPr>
            <a:r>
              <a:rPr lang="sl-SI" sz="1600" u="sng" dirty="0">
                <a:solidFill>
                  <a:srgbClr val="000000"/>
                </a:solidFill>
              </a:rPr>
              <a:t>Vzorec: </a:t>
            </a:r>
            <a:r>
              <a:rPr lang="sl-SI" sz="1600" dirty="0"/>
              <a:t>Obseg sredstev, maksimum izplačila: se določi sorazmerno glede na čas trajanja zaposlitve, </a:t>
            </a:r>
            <a:r>
              <a:rPr lang="sl-SI" sz="1600" u="sng" dirty="0">
                <a:solidFill>
                  <a:srgbClr val="000000"/>
                </a:solidFill>
              </a:rPr>
              <a:t>podatki se vnesejo za vsako DM posebej: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u="sng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sl-SI" sz="1600" dirty="0">
                <a:solidFill>
                  <a:srgbClr val="000000"/>
                </a:solidFill>
              </a:rPr>
              <a:t>OP: 1. DM: maksimalni znesek RDU (december 2019): (39. PR*23/132), obseg sredstev za izplačilo RDU: julij (39. PR), avgust do december (vrednost 0), 2. DM: maksimalni znesek RDU (december 2019): 42. PR*109/132, obseg sredstev za izplačilo RDU: julij (vrednost 0), avgust do december: 42. PR</a:t>
            </a: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457200" lvl="0" indent="-457200" algn="just" eaLnBrk="1" hangingPunct="1">
              <a:lnSpc>
                <a:spcPct val="80000"/>
              </a:lnSpc>
              <a:buFont typeface="+mj-lt"/>
              <a:buAutoNum type="arabicPeriod"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2. Obračunana OP: 1. DM: A010 julij, 2. DM: A010 od avgusta do decembra.</a:t>
            </a:r>
            <a:endParaRPr lang="sl-SI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sz="16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 dirty="0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endParaRPr lang="sl-SI" sz="2000" b="1" dirty="0">
              <a:solidFill>
                <a:schemeClr val="tx1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1CA2C5C-56AC-42E4-84AC-A21B54AD6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73" y="4581129"/>
            <a:ext cx="8436254" cy="129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64422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6548</TotalTime>
  <Words>900</Words>
  <Application>Microsoft Office PowerPoint</Application>
  <PresentationFormat>Diaprojekcija na zaslonu (4:3)</PresentationFormat>
  <Paragraphs>152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Republika</vt:lpstr>
      <vt:lpstr>MJU_ppt_Slo</vt:lpstr>
      <vt:lpstr> NAGRAJEVANJE REDNE DELOVNE USPEŠNOSTI V JAVNEM SEKTORJU (RDU) – KONKRETNI PRIMERI     </vt:lpstr>
      <vt:lpstr>   1. PRIMER – NAPREDOVANJE V PLAČNI RAZRED V LETU 2020</vt:lpstr>
      <vt:lpstr>   2. PRIMER: JAVNI USLUŽBENEC NA STARŠEVSKEM DOPUSTU</vt:lpstr>
      <vt:lpstr>  </vt:lpstr>
      <vt:lpstr>PowerPointova predstavitev</vt:lpstr>
      <vt:lpstr>   </vt:lpstr>
      <vt:lpstr>   </vt:lpstr>
      <vt:lpstr>    </vt:lpstr>
      <vt:lpstr>   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Mojca Kustec</cp:lastModifiedBy>
  <cp:revision>341</cp:revision>
  <cp:lastPrinted>2019-05-07T08:07:01Z</cp:lastPrinted>
  <dcterms:created xsi:type="dcterms:W3CDTF">2016-06-02T12:01:46Z</dcterms:created>
  <dcterms:modified xsi:type="dcterms:W3CDTF">2020-09-15T13:29:16Z</dcterms:modified>
</cp:coreProperties>
</file>