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2"/>
  </p:notesMasterIdLst>
  <p:sldIdLst>
    <p:sldId id="256" r:id="rId2"/>
    <p:sldId id="257" r:id="rId3"/>
    <p:sldId id="258" r:id="rId4"/>
    <p:sldId id="282" r:id="rId5"/>
    <p:sldId id="259" r:id="rId6"/>
    <p:sldId id="284" r:id="rId7"/>
    <p:sldId id="285" r:id="rId8"/>
    <p:sldId id="300" r:id="rId9"/>
    <p:sldId id="297" r:id="rId10"/>
    <p:sldId id="298" r:id="rId11"/>
    <p:sldId id="265" r:id="rId12"/>
    <p:sldId id="301" r:id="rId13"/>
    <p:sldId id="292" r:id="rId14"/>
    <p:sldId id="267" r:id="rId15"/>
    <p:sldId id="266" r:id="rId16"/>
    <p:sldId id="268" r:id="rId17"/>
    <p:sldId id="299" r:id="rId18"/>
    <p:sldId id="269" r:id="rId19"/>
    <p:sldId id="270" r:id="rId20"/>
    <p:sldId id="271" r:id="rId21"/>
    <p:sldId id="273" r:id="rId22"/>
    <p:sldId id="274" r:id="rId23"/>
    <p:sldId id="275" r:id="rId24"/>
    <p:sldId id="306" r:id="rId25"/>
    <p:sldId id="277" r:id="rId26"/>
    <p:sldId id="279" r:id="rId27"/>
    <p:sldId id="281" r:id="rId28"/>
    <p:sldId id="305" r:id="rId29"/>
    <p:sldId id="304" r:id="rId30"/>
    <p:sldId id="307" r:id="rId31"/>
    <p:sldId id="308" r:id="rId32"/>
    <p:sldId id="286" r:id="rId33"/>
    <p:sldId id="287" r:id="rId34"/>
    <p:sldId id="289" r:id="rId35"/>
    <p:sldId id="288" r:id="rId36"/>
    <p:sldId id="290" r:id="rId37"/>
    <p:sldId id="291" r:id="rId38"/>
    <p:sldId id="293" r:id="rId39"/>
    <p:sldId id="294" r:id="rId40"/>
    <p:sldId id="295" r:id="rId4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A4FF"/>
    <a:srgbClr val="FFF6CE"/>
    <a:srgbClr val="F1E8CF"/>
    <a:srgbClr val="CC7AFF"/>
    <a:srgbClr val="FCDEFC"/>
    <a:srgbClr val="A85DDB"/>
    <a:srgbClr val="DAB3C8"/>
    <a:srgbClr val="BD7AD1"/>
    <a:srgbClr val="AB658C"/>
    <a:srgbClr val="FFF3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8F44A2F1-9E1F-4B54-A3A2-5F16C0AD49E2}" styleName="">
    <a:tblBg/>
    <a:wholeTb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D51ADE6A-740E-44AE-83CC-AE7238B6C88D}" styleName="">
    <a:tblBg/>
    <a:wholeTb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5940675A-B579-460E-94D1-54222C63F5DA}" styleName="Brez sloga, mreža tabele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41" autoAdjust="0"/>
    <p:restoredTop sz="94652"/>
  </p:normalViewPr>
  <p:slideViewPr>
    <p:cSldViewPr snapToGrid="0" snapToObjects="1">
      <p:cViewPr varScale="1">
        <p:scale>
          <a:sx n="50" d="100"/>
          <a:sy n="50" d="100"/>
        </p:scale>
        <p:origin x="52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1675442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5400"/>
            </a:lvl1pPr>
            <a:lvl2pPr marL="0" indent="0" algn="ctr">
              <a:spcBef>
                <a:spcPts val="0"/>
              </a:spcBef>
              <a:buClrTx/>
              <a:buSzTx/>
              <a:buNone/>
              <a:defRPr sz="5400"/>
            </a:lvl2pPr>
            <a:lvl3pPr marL="0" indent="0" algn="ctr">
              <a:spcBef>
                <a:spcPts val="0"/>
              </a:spcBef>
              <a:buClrTx/>
              <a:buSzTx/>
              <a:buNone/>
              <a:defRPr sz="5400"/>
            </a:lvl3pPr>
            <a:lvl4pPr marL="0" indent="0" algn="ctr">
              <a:spcBef>
                <a:spcPts val="0"/>
              </a:spcBef>
              <a:buClrTx/>
              <a:buSzTx/>
              <a:buNone/>
              <a:defRPr sz="5400"/>
            </a:lvl4pPr>
            <a:lvl5pPr marL="0" indent="0" algn="ctr">
              <a:spcBef>
                <a:spcPts val="0"/>
              </a:spcBef>
              <a:buClrTx/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2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iver flowing through a tropical forest"/>
          <p:cNvSpPr>
            <a:spLocks noGrp="1"/>
          </p:cNvSpPr>
          <p:nvPr>
            <p:ph type="pic" idx="21"/>
          </p:nvPr>
        </p:nvSpPr>
        <p:spPr>
          <a:xfrm>
            <a:off x="0" y="-2290234"/>
            <a:ext cx="24384000" cy="1829646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iver flowing through a tropical forest"/>
          <p:cNvSpPr>
            <a:spLocks noGrp="1"/>
          </p:cNvSpPr>
          <p:nvPr>
            <p:ph type="pic" idx="21"/>
          </p:nvPr>
        </p:nvSpPr>
        <p:spPr>
          <a:xfrm>
            <a:off x="3125968" y="-1762099"/>
            <a:ext cx="18135601" cy="136079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5400"/>
            </a:lvl1pPr>
            <a:lvl2pPr marL="0" indent="0" algn="ctr">
              <a:spcBef>
                <a:spcPts val="0"/>
              </a:spcBef>
              <a:buClrTx/>
              <a:buSzTx/>
              <a:buNone/>
              <a:defRPr sz="5400"/>
            </a:lvl2pPr>
            <a:lvl3pPr marL="0" indent="0" algn="ctr">
              <a:spcBef>
                <a:spcPts val="0"/>
              </a:spcBef>
              <a:buClrTx/>
              <a:buSzTx/>
              <a:buNone/>
              <a:defRPr sz="5400"/>
            </a:lvl3pPr>
            <a:lvl4pPr marL="0" indent="0" algn="ctr">
              <a:spcBef>
                <a:spcPts val="0"/>
              </a:spcBef>
              <a:buClrTx/>
              <a:buSzTx/>
              <a:buNone/>
              <a:defRPr sz="5400"/>
            </a:lvl4pPr>
            <a:lvl5pPr marL="0" indent="0" algn="ctr">
              <a:spcBef>
                <a:spcPts val="0"/>
              </a:spcBef>
              <a:buClrTx/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lose-up of an orange flower surrounded by large tropical leaves"/>
          <p:cNvSpPr>
            <a:spLocks noGrp="1"/>
          </p:cNvSpPr>
          <p:nvPr>
            <p:ph type="pic" idx="21"/>
          </p:nvPr>
        </p:nvSpPr>
        <p:spPr>
          <a:xfrm>
            <a:off x="5803900" y="952500"/>
            <a:ext cx="17236029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5400"/>
            </a:lvl1pPr>
            <a:lvl2pPr marL="0" indent="0" algn="ctr">
              <a:spcBef>
                <a:spcPts val="0"/>
              </a:spcBef>
              <a:buClrTx/>
              <a:buSzTx/>
              <a:buNone/>
              <a:defRPr sz="5400"/>
            </a:lvl2pPr>
            <a:lvl3pPr marL="0" indent="0" algn="ctr">
              <a:spcBef>
                <a:spcPts val="0"/>
              </a:spcBef>
              <a:buClrTx/>
              <a:buSzTx/>
              <a:buNone/>
              <a:defRPr sz="5400"/>
            </a:lvl3pPr>
            <a:lvl4pPr marL="0" indent="0" algn="ctr">
              <a:spcBef>
                <a:spcPts val="0"/>
              </a:spcBef>
              <a:buClrTx/>
              <a:buSzTx/>
              <a:buNone/>
              <a:defRPr sz="5400"/>
            </a:lvl4pPr>
            <a:lvl5pPr marL="0" indent="0" algn="ctr">
              <a:spcBef>
                <a:spcPts val="0"/>
              </a:spcBef>
              <a:buClrTx/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lose-up of a red-eyed tree frog perched on a leaf"/>
          <p:cNvSpPr>
            <a:spLocks noGrp="1"/>
          </p:cNvSpPr>
          <p:nvPr>
            <p:ph type="pic" sz="half" idx="21"/>
          </p:nvPr>
        </p:nvSpPr>
        <p:spPr>
          <a:xfrm>
            <a:off x="87503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buClrTx/>
              <a:defRPr sz="3800"/>
            </a:lvl1pPr>
            <a:lvl2pPr marL="1117600" indent="-558800">
              <a:spcBef>
                <a:spcPts val="4500"/>
              </a:spcBef>
              <a:buClrTx/>
              <a:defRPr sz="3800"/>
            </a:lvl2pPr>
            <a:lvl3pPr marL="1676400" indent="-558800">
              <a:spcBef>
                <a:spcPts val="4500"/>
              </a:spcBef>
              <a:buClrTx/>
              <a:defRPr sz="3800"/>
            </a:lvl3pPr>
            <a:lvl4pPr marL="2235200" indent="-558800">
              <a:spcBef>
                <a:spcPts val="4500"/>
              </a:spcBef>
              <a:buClrTx/>
              <a:defRPr sz="3800"/>
            </a:lvl4pPr>
            <a:lvl5pPr marL="2794000" indent="-558800">
              <a:spcBef>
                <a:spcPts val="4500"/>
              </a:spcBef>
              <a:buClrTx/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Close-up of an orange flower surrounded by large tropical leaves"/>
          <p:cNvSpPr>
            <a:spLocks noGrp="1"/>
          </p:cNvSpPr>
          <p:nvPr>
            <p:ph type="pic" sz="quarter" idx="21"/>
          </p:nvPr>
        </p:nvSpPr>
        <p:spPr>
          <a:xfrm>
            <a:off x="15292127" y="6870700"/>
            <a:ext cx="8341246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Close-up of a red-eyed tree frog perched on a leaf"/>
          <p:cNvSpPr>
            <a:spLocks noGrp="1"/>
          </p:cNvSpPr>
          <p:nvPr>
            <p:ph type="pic" sz="quarter" idx="22"/>
          </p:nvPr>
        </p:nvSpPr>
        <p:spPr>
          <a:xfrm>
            <a:off x="14859000" y="952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River flowing through a tropical forest"/>
          <p:cNvSpPr>
            <a:spLocks noGrp="1"/>
          </p:cNvSpPr>
          <p:nvPr>
            <p:ph type="pic" idx="23"/>
          </p:nvPr>
        </p:nvSpPr>
        <p:spPr>
          <a:xfrm>
            <a:off x="651237" y="952500"/>
            <a:ext cx="15283726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G3VMl-EY2DM?feature=oembed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si/zbirke/projekti-in-programi/inovativnost-v-javni-upravi-inovativen-si/inovacijski-barometer/" TargetMode="External"/><Relationship Id="rId2" Type="http://schemas.openxmlformats.org/officeDocument/2006/relationships/hyperlink" Target="https://www.gov.si/assets/ministrstva/MJU/Kakovost-in-inovativnost-v-javni-upravi/Inovativen-si/Inovacijska-zrelost/Inovacijski-barometer-2021.pdf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inovativen.gov.si" TargetMode="External"/><Relationship Id="rId3" Type="http://schemas.openxmlformats.org/officeDocument/2006/relationships/hyperlink" Target="https://www.gov.si/zbirke/projekti-in-programi/inovativnost-v-javni-upravi-inovativen-si/predlagajte-nam-izziv/" TargetMode="External"/><Relationship Id="rId7" Type="http://schemas.openxmlformats.org/officeDocument/2006/relationships/image" Target="../media/image49.svg"/><Relationship Id="rId12" Type="http://schemas.openxmlformats.org/officeDocument/2006/relationships/image" Target="../media/image52.emf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8.png"/><Relationship Id="rId11" Type="http://schemas.openxmlformats.org/officeDocument/2006/relationships/hyperlink" Target="https://www.instagram.com/accounts/login/?next=/inovativen/" TargetMode="External"/><Relationship Id="rId5" Type="http://schemas.openxmlformats.org/officeDocument/2006/relationships/hyperlink" Target="https://www.linkedin.com/authwall?trk=bf&amp;trkInfo=AQFrc1HMe8leLgAAAYBHjBswuDvqO6qUewDqoewzSb1B_lljJytGvklBsNpjyH5LsqZXPA5qKJBfNKrMge-DQzLra5EVaJLy-5LXtAsSZ-kbE42OvOSsSt9YQVAB8pZ0sdEkKzo=&amp;originalReferer=&amp;sessionRedirect=https%3A%2F%2Fwww.linkedin.com%2Fcompany%2Finovativen-si%2F" TargetMode="External"/><Relationship Id="rId10" Type="http://schemas.openxmlformats.org/officeDocument/2006/relationships/image" Target="../media/image51.svg"/><Relationship Id="rId4" Type="http://schemas.openxmlformats.org/officeDocument/2006/relationships/image" Target="../media/image47.png"/><Relationship Id="rId9" Type="http://schemas.openxmlformats.org/officeDocument/2006/relationships/image" Target="../media/image5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00"/>
            </a:gs>
            <a:gs pos="39626">
              <a:srgbClr val="210E2C"/>
            </a:gs>
            <a:gs pos="84127">
              <a:srgbClr val="401958"/>
            </a:gs>
            <a:gs pos="94171">
              <a:srgbClr val="52216A"/>
            </a:gs>
            <a:gs pos="100000">
              <a:srgbClr val="6B297C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Rectangle"/>
          <p:cNvSpPr/>
          <p:nvPr/>
        </p:nvSpPr>
        <p:spPr>
          <a:xfrm>
            <a:off x="-28400" y="10857003"/>
            <a:ext cx="24440800" cy="2861983"/>
          </a:xfrm>
          <a:prstGeom prst="rect">
            <a:avLst/>
          </a:prstGeom>
          <a:solidFill>
            <a:srgbClr val="C657E7">
              <a:alpha val="11304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20" name="17. srečanje Inovacijske skupnosti"/>
          <p:cNvSpPr txBox="1">
            <a:spLocks noGrp="1"/>
          </p:cNvSpPr>
          <p:nvPr>
            <p:ph type="ctrTitle"/>
          </p:nvPr>
        </p:nvSpPr>
        <p:spPr>
          <a:xfrm>
            <a:off x="1364566" y="1978735"/>
            <a:ext cx="21495434" cy="46482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0800">
                <a:solidFill>
                  <a:srgbClr val="DAA4FF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r>
              <a:rPr sz="10500" dirty="0"/>
              <a:t>17. </a:t>
            </a:r>
            <a:r>
              <a:rPr sz="10500" dirty="0" err="1"/>
              <a:t>srečanje</a:t>
            </a:r>
            <a:r>
              <a:rPr sz="10500" dirty="0"/>
              <a:t> </a:t>
            </a:r>
            <a:r>
              <a:rPr lang="sl-SI" sz="10500" dirty="0"/>
              <a:t>i</a:t>
            </a:r>
            <a:r>
              <a:rPr sz="10500" dirty="0" err="1"/>
              <a:t>novacijske</a:t>
            </a:r>
            <a:r>
              <a:rPr sz="10500" dirty="0"/>
              <a:t> </a:t>
            </a:r>
            <a:r>
              <a:rPr sz="10500" dirty="0" err="1"/>
              <a:t>skupnosti</a:t>
            </a:r>
            <a:endParaRPr sz="10500" dirty="0"/>
          </a:p>
        </p:txBody>
      </p:sp>
      <p:sp>
        <p:nvSpPr>
          <p:cNvPr id="121" name="Prihodnost dela in organizacij / Inovacijski barometer 2021"/>
          <p:cNvSpPr txBox="1">
            <a:spLocks noGrp="1"/>
          </p:cNvSpPr>
          <p:nvPr>
            <p:ph type="subTitle" sz="quarter" idx="1"/>
          </p:nvPr>
        </p:nvSpPr>
        <p:spPr>
          <a:xfrm>
            <a:off x="1879600" y="7267049"/>
            <a:ext cx="20828000" cy="1587501"/>
          </a:xfrm>
          <a:prstGeom prst="rect">
            <a:avLst/>
          </a:prstGeom>
        </p:spPr>
        <p:txBody>
          <a:bodyPr/>
          <a:lstStyle>
            <a:lvl1pPr>
              <a:defRPr sz="4900">
                <a:solidFill>
                  <a:srgbClr val="F4E1FF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r>
              <a:rPr dirty="0" err="1"/>
              <a:t>Prihodnost</a:t>
            </a:r>
            <a:r>
              <a:rPr dirty="0"/>
              <a:t> dela in </a:t>
            </a:r>
            <a:r>
              <a:rPr dirty="0" err="1"/>
              <a:t>organizacij</a:t>
            </a:r>
            <a:r>
              <a:rPr dirty="0"/>
              <a:t> / </a:t>
            </a:r>
            <a:r>
              <a:rPr lang="sl-SI" dirty="0"/>
              <a:t>I</a:t>
            </a:r>
            <a:r>
              <a:rPr dirty="0" err="1"/>
              <a:t>novacijski</a:t>
            </a:r>
            <a:r>
              <a:rPr dirty="0"/>
              <a:t> barometer 2021</a:t>
            </a:r>
          </a:p>
        </p:txBody>
      </p:sp>
      <p:pic>
        <p:nvPicPr>
          <p:cNvPr id="122" name="LOGO-INOVATIVEN.png" descr="LOGO-INOVATIVE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344" y="11282514"/>
            <a:ext cx="6410529" cy="2136844"/>
          </a:xfrm>
          <a:prstGeom prst="rect">
            <a:avLst/>
          </a:prstGeom>
          <a:ln w="12700">
            <a:miter lim="400000"/>
          </a:ln>
        </p:spPr>
      </p:pic>
      <p:sp>
        <p:nvSpPr>
          <p:cNvPr id="124" name="22. april 2022"/>
          <p:cNvSpPr txBox="1"/>
          <p:nvPr/>
        </p:nvSpPr>
        <p:spPr>
          <a:xfrm>
            <a:off x="9431835" y="3011990"/>
            <a:ext cx="5723530" cy="7595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 b="0">
                <a:solidFill>
                  <a:srgbClr val="FFE8CB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r>
              <a:t>22. april 2022</a:t>
            </a:r>
          </a:p>
        </p:txBody>
      </p:sp>
      <p:pic>
        <p:nvPicPr>
          <p:cNvPr id="125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40045" y="1134706"/>
            <a:ext cx="1694862" cy="1729295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Dobrodošli!"/>
          <p:cNvSpPr txBox="1"/>
          <p:nvPr/>
        </p:nvSpPr>
        <p:spPr>
          <a:xfrm>
            <a:off x="11004776" y="9494663"/>
            <a:ext cx="2686125" cy="7222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4500"/>
              </a:spcBef>
              <a:defRPr sz="3800" b="0">
                <a:solidFill>
                  <a:srgbClr val="FFE8CB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r>
              <a:t>Dobrodošli!</a:t>
            </a:r>
          </a:p>
        </p:txBody>
      </p:sp>
      <p:pic>
        <p:nvPicPr>
          <p:cNvPr id="127" name="54 Changes (2015 Remaster).mp3" descr="54 Changes (2015 Remaster).mp3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059955" y="11898414"/>
            <a:ext cx="571501" cy="571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Slika 8" descr="Slika, ki vsebuje besede besedilo&#10;&#10;Opis je samodejno ustvarjen">
            <a:extLst>
              <a:ext uri="{FF2B5EF4-FFF2-40B4-BE49-F238E27FC236}">
                <a16:creationId xmlns:a16="http://schemas.microsoft.com/office/drawing/2014/main" id="{86AE478D-DFB2-4F3E-A0A9-470FC920AE1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9869" y="11325089"/>
            <a:ext cx="4291031" cy="1487051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202" fill="hold"/>
                                        <p:tgtEl>
                                          <p:spTgt spid="1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163" showWhenStopped="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2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How-to-fix-workplace-silos.png" descr="How-to-fix-workplace-silos.png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l="974" t="5935" r="674" b="5935"/>
          <a:stretch>
            <a:fillRect/>
          </a:stretch>
        </p:blipFill>
        <p:spPr>
          <a:xfrm>
            <a:off x="8624455" y="3011392"/>
            <a:ext cx="14529131" cy="8629784"/>
          </a:xfrm>
          <a:prstGeom prst="rect">
            <a:avLst/>
          </a:prstGeom>
        </p:spPr>
      </p:pic>
      <p:sp>
        <p:nvSpPr>
          <p:cNvPr id="207" name="Medfunkcionalno delo (cross-functional work) odpira potenciale za boljše izide za vse vključene."/>
          <p:cNvSpPr/>
          <p:nvPr/>
        </p:nvSpPr>
        <p:spPr>
          <a:xfrm>
            <a:off x="8956770" y="12010968"/>
            <a:ext cx="13042597" cy="1005334"/>
          </a:xfrm>
          <a:prstGeom prst="roundRect">
            <a:avLst>
              <a:gd name="adj" fmla="val 0"/>
            </a:avLst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defRPr b="0">
                <a:solidFill>
                  <a:srgbClr val="FFF6CE"/>
                </a:solidFill>
              </a:defRPr>
            </a:lvl1pPr>
          </a:lstStyle>
          <a:p>
            <a:r>
              <a:rPr dirty="0" err="1"/>
              <a:t>Medfunkcionalno</a:t>
            </a:r>
            <a:r>
              <a:rPr dirty="0"/>
              <a:t> </a:t>
            </a:r>
            <a:r>
              <a:rPr dirty="0" err="1"/>
              <a:t>delo</a:t>
            </a:r>
            <a:r>
              <a:rPr dirty="0"/>
              <a:t> (cross-functional work) </a:t>
            </a:r>
            <a:r>
              <a:rPr dirty="0" err="1"/>
              <a:t>odpira</a:t>
            </a:r>
            <a:r>
              <a:rPr dirty="0"/>
              <a:t> </a:t>
            </a:r>
            <a:r>
              <a:rPr dirty="0" err="1"/>
              <a:t>potenciale</a:t>
            </a:r>
            <a:r>
              <a:rPr dirty="0"/>
              <a:t> za </a:t>
            </a:r>
            <a:r>
              <a:rPr dirty="0" err="1"/>
              <a:t>boljše</a:t>
            </a:r>
            <a:r>
              <a:rPr dirty="0"/>
              <a:t> </a:t>
            </a:r>
            <a:r>
              <a:rPr dirty="0" err="1"/>
              <a:t>izide</a:t>
            </a:r>
            <a:r>
              <a:rPr dirty="0"/>
              <a:t> za </a:t>
            </a:r>
            <a:r>
              <a:rPr dirty="0" err="1"/>
              <a:t>vse</a:t>
            </a:r>
            <a:r>
              <a:rPr dirty="0"/>
              <a:t> </a:t>
            </a:r>
            <a:r>
              <a:rPr dirty="0" err="1"/>
              <a:t>vključene</a:t>
            </a:r>
            <a:r>
              <a:rPr dirty="0"/>
              <a:t>. </a:t>
            </a:r>
          </a:p>
        </p:txBody>
      </p:sp>
      <p:sp>
        <p:nvSpPr>
          <p:cNvPr id="208" name="… do medfunkcionalne povezanost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5000">
                <a:gradFill flip="none" rotWithShape="1">
                  <a:gsLst>
                    <a:gs pos="0">
                      <a:srgbClr val="B4EAEC"/>
                    </a:gs>
                    <a:gs pos="100000">
                      <a:srgbClr val="428AAC"/>
                    </a:gs>
                  </a:gsLst>
                  <a:lin ang="5400000" scaled="0"/>
                </a:gradFill>
              </a:defRPr>
            </a:lvl1pPr>
          </a:lstStyle>
          <a:p>
            <a:r>
              <a:rPr dirty="0">
                <a:solidFill>
                  <a:srgbClr val="DAA4FF"/>
                </a:solidFill>
              </a:rPr>
              <a:t>… do </a:t>
            </a:r>
            <a:r>
              <a:rPr dirty="0" err="1">
                <a:solidFill>
                  <a:srgbClr val="DAA4FF"/>
                </a:solidFill>
              </a:rPr>
              <a:t>medfunkcionalne</a:t>
            </a:r>
            <a:r>
              <a:rPr dirty="0">
                <a:solidFill>
                  <a:srgbClr val="DAA4FF"/>
                </a:solidFill>
              </a:rPr>
              <a:t> </a:t>
            </a:r>
            <a:r>
              <a:rPr dirty="0" err="1">
                <a:solidFill>
                  <a:srgbClr val="DAA4FF"/>
                </a:solidFill>
              </a:rPr>
              <a:t>povezanosti</a:t>
            </a:r>
            <a:endParaRPr dirty="0">
              <a:solidFill>
                <a:srgbClr val="DAA4FF"/>
              </a:solidFill>
            </a:endParaRPr>
          </a:p>
        </p:txBody>
      </p:sp>
      <p:sp>
        <p:nvSpPr>
          <p:cNvPr id="209" name="povezovanje ter sodelovanje med kadri in organi skrajšuje čas za razvoj učinkovitih rešitev…"/>
          <p:cNvSpPr txBox="1">
            <a:spLocks noGrp="1"/>
          </p:cNvSpPr>
          <p:nvPr>
            <p:ph type="body" sz="quarter" idx="1"/>
          </p:nvPr>
        </p:nvSpPr>
        <p:spPr>
          <a:xfrm>
            <a:off x="1230414" y="2119745"/>
            <a:ext cx="6832931" cy="11240655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defRPr>
                <a:solidFill>
                  <a:srgbClr val="FFF6CE"/>
                </a:solidFill>
              </a:defRPr>
            </a:pPr>
            <a:r>
              <a:rPr sz="4000" b="1" dirty="0" err="1">
                <a:solidFill>
                  <a:srgbClr val="FFFFFF"/>
                </a:solidFill>
              </a:rPr>
              <a:t>povezovanje</a:t>
            </a:r>
            <a:r>
              <a:rPr sz="4000" dirty="0"/>
              <a:t> </a:t>
            </a:r>
            <a:r>
              <a:rPr sz="4000" dirty="0" err="1"/>
              <a:t>ter</a:t>
            </a:r>
            <a:r>
              <a:rPr sz="4000" dirty="0"/>
              <a:t> </a:t>
            </a:r>
            <a:r>
              <a:rPr sz="4000" b="1" dirty="0" err="1">
                <a:solidFill>
                  <a:srgbClr val="FFFFFF"/>
                </a:solidFill>
              </a:rPr>
              <a:t>sodelovanje</a:t>
            </a:r>
            <a:r>
              <a:rPr sz="4000" dirty="0"/>
              <a:t> med </a:t>
            </a:r>
            <a:r>
              <a:rPr sz="4000" dirty="0" err="1"/>
              <a:t>kadri</a:t>
            </a:r>
            <a:r>
              <a:rPr sz="4000" dirty="0"/>
              <a:t> in </a:t>
            </a:r>
            <a:r>
              <a:rPr sz="4000" dirty="0" err="1"/>
              <a:t>organi</a:t>
            </a:r>
            <a:r>
              <a:rPr sz="4000" dirty="0"/>
              <a:t> </a:t>
            </a:r>
            <a:r>
              <a:rPr sz="4000" dirty="0" err="1"/>
              <a:t>skrajšuje</a:t>
            </a:r>
            <a:r>
              <a:rPr sz="4000" dirty="0"/>
              <a:t> </a:t>
            </a:r>
            <a:r>
              <a:rPr sz="4000" dirty="0" err="1"/>
              <a:t>čas</a:t>
            </a:r>
            <a:r>
              <a:rPr sz="4000" dirty="0"/>
              <a:t> za </a:t>
            </a:r>
            <a:r>
              <a:rPr sz="4000" dirty="0" err="1"/>
              <a:t>razvoj</a:t>
            </a:r>
            <a:r>
              <a:rPr sz="4000" dirty="0"/>
              <a:t> </a:t>
            </a:r>
            <a:r>
              <a:rPr sz="4000" dirty="0" err="1"/>
              <a:t>učinkovitih</a:t>
            </a:r>
            <a:r>
              <a:rPr sz="4000" dirty="0"/>
              <a:t> </a:t>
            </a:r>
            <a:r>
              <a:rPr sz="4000" dirty="0" err="1"/>
              <a:t>rešitev</a:t>
            </a:r>
            <a:r>
              <a:rPr sz="4000" dirty="0"/>
              <a:t> </a:t>
            </a:r>
          </a:p>
          <a:p>
            <a:pPr>
              <a:defRPr>
                <a:solidFill>
                  <a:srgbClr val="FFF6CE"/>
                </a:solidFill>
              </a:defRPr>
            </a:pPr>
            <a:r>
              <a:rPr sz="4000" dirty="0" err="1"/>
              <a:t>premik</a:t>
            </a:r>
            <a:r>
              <a:rPr sz="4000" dirty="0"/>
              <a:t> v </a:t>
            </a:r>
            <a:r>
              <a:rPr sz="4000" b="1" dirty="0" err="1">
                <a:solidFill>
                  <a:srgbClr val="FFFFFF"/>
                </a:solidFill>
              </a:rPr>
              <a:t>soustvarjalno</a:t>
            </a:r>
            <a:r>
              <a:rPr sz="4000" b="1" dirty="0">
                <a:solidFill>
                  <a:srgbClr val="FFFFFF"/>
                </a:solidFill>
              </a:rPr>
              <a:t> </a:t>
            </a:r>
            <a:r>
              <a:rPr sz="4000" b="1" dirty="0" err="1">
                <a:solidFill>
                  <a:srgbClr val="FFFFFF"/>
                </a:solidFill>
              </a:rPr>
              <a:t>miselnost</a:t>
            </a:r>
            <a:endParaRPr sz="4000" b="1" dirty="0">
              <a:solidFill>
                <a:srgbClr val="FFFFFF"/>
              </a:solidFill>
            </a:endParaRPr>
          </a:p>
          <a:p>
            <a:pPr>
              <a:defRPr>
                <a:solidFill>
                  <a:srgbClr val="FFF6CE"/>
                </a:solidFill>
              </a:defRPr>
            </a:pPr>
            <a:r>
              <a:rPr sz="4000" b="1" dirty="0" err="1">
                <a:solidFill>
                  <a:srgbClr val="FFFFFF"/>
                </a:solidFill>
              </a:rPr>
              <a:t>razvoj</a:t>
            </a:r>
            <a:r>
              <a:rPr sz="4000" b="1" dirty="0">
                <a:solidFill>
                  <a:srgbClr val="FFFFFF"/>
                </a:solidFill>
              </a:rPr>
              <a:t> </a:t>
            </a:r>
            <a:r>
              <a:rPr sz="4000" b="1" dirty="0" err="1">
                <a:solidFill>
                  <a:srgbClr val="FFFFFF"/>
                </a:solidFill>
              </a:rPr>
              <a:t>skupne</a:t>
            </a:r>
            <a:r>
              <a:rPr sz="4000" b="1" dirty="0">
                <a:solidFill>
                  <a:srgbClr val="FFFFFF"/>
                </a:solidFill>
              </a:rPr>
              <a:t> </a:t>
            </a:r>
            <a:r>
              <a:rPr sz="4000" b="1" dirty="0" err="1">
                <a:solidFill>
                  <a:srgbClr val="FFFFFF"/>
                </a:solidFill>
              </a:rPr>
              <a:t>baze</a:t>
            </a:r>
            <a:r>
              <a:rPr sz="4000" b="1" dirty="0">
                <a:solidFill>
                  <a:srgbClr val="FFFFFF"/>
                </a:solidFill>
              </a:rPr>
              <a:t> </a:t>
            </a:r>
            <a:r>
              <a:rPr sz="4000" b="1" dirty="0" err="1">
                <a:solidFill>
                  <a:srgbClr val="FFFFFF"/>
                </a:solidFill>
              </a:rPr>
              <a:t>znanja</a:t>
            </a:r>
            <a:r>
              <a:rPr sz="4000" dirty="0"/>
              <a:t> in </a:t>
            </a:r>
            <a:r>
              <a:rPr sz="4000" dirty="0" err="1"/>
              <a:t>poenotenje</a:t>
            </a:r>
            <a:r>
              <a:rPr sz="4000" dirty="0"/>
              <a:t> </a:t>
            </a:r>
            <a:r>
              <a:rPr sz="4000" dirty="0" err="1"/>
              <a:t>evidenc</a:t>
            </a:r>
            <a:r>
              <a:rPr sz="4000" dirty="0"/>
              <a:t> </a:t>
            </a:r>
            <a:r>
              <a:rPr sz="4000" dirty="0" err="1"/>
              <a:t>omogoča</a:t>
            </a:r>
            <a:r>
              <a:rPr sz="4000" dirty="0"/>
              <a:t> </a:t>
            </a:r>
            <a:r>
              <a:rPr sz="4000" dirty="0" err="1"/>
              <a:t>enostavnejše</a:t>
            </a:r>
            <a:r>
              <a:rPr sz="4000" dirty="0"/>
              <a:t> in </a:t>
            </a:r>
            <a:r>
              <a:rPr sz="4000" dirty="0" err="1"/>
              <a:t>hitrejše</a:t>
            </a:r>
            <a:r>
              <a:rPr sz="4000" dirty="0"/>
              <a:t> </a:t>
            </a:r>
            <a:r>
              <a:rPr sz="4000" dirty="0" err="1"/>
              <a:t>postopke</a:t>
            </a:r>
            <a:endParaRPr sz="40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Organizacijska revolucija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5000">
                <a:solidFill>
                  <a:srgbClr val="DAA4FF"/>
                </a:solidFill>
              </a:defRPr>
            </a:lvl1pPr>
          </a:lstStyle>
          <a:p>
            <a:r>
              <a:rPr lang="sl-SI" dirty="0"/>
              <a:t>Preobrazba sistema delovanja javne uprave – prispodoba o gosenici</a:t>
            </a:r>
            <a:endParaRPr dirty="0"/>
          </a:p>
        </p:txBody>
      </p:sp>
      <p:sp>
        <p:nvSpPr>
          <p:cNvPr id="161" name="Če se želi gosenica razviti v metulja, mora najprej pustiti za sabo to, da je gosenica.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8183894" cy="9296400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F0E8CE"/>
                </a:solidFill>
              </a:defRPr>
            </a:pPr>
            <a:r>
              <a:rPr dirty="0" err="1"/>
              <a:t>Če</a:t>
            </a:r>
            <a:r>
              <a:rPr dirty="0"/>
              <a:t> se </a:t>
            </a:r>
            <a:r>
              <a:rPr dirty="0" err="1"/>
              <a:t>želi</a:t>
            </a:r>
            <a:r>
              <a:rPr dirty="0"/>
              <a:t> </a:t>
            </a:r>
            <a:r>
              <a:rPr dirty="0" err="1"/>
              <a:t>gosenica</a:t>
            </a:r>
            <a:r>
              <a:rPr dirty="0"/>
              <a:t> </a:t>
            </a:r>
            <a:r>
              <a:rPr dirty="0" err="1"/>
              <a:t>razviti</a:t>
            </a:r>
            <a:r>
              <a:rPr dirty="0"/>
              <a:t> v </a:t>
            </a:r>
            <a:r>
              <a:rPr dirty="0" err="1"/>
              <a:t>metulja</a:t>
            </a:r>
            <a:r>
              <a:rPr dirty="0"/>
              <a:t>, mora </a:t>
            </a:r>
            <a:r>
              <a:rPr dirty="0" err="1"/>
              <a:t>najprej</a:t>
            </a:r>
            <a:r>
              <a:rPr dirty="0"/>
              <a:t> </a:t>
            </a:r>
            <a:r>
              <a:rPr dirty="0" err="1"/>
              <a:t>pustiti</a:t>
            </a:r>
            <a:r>
              <a:rPr dirty="0"/>
              <a:t> za </a:t>
            </a:r>
            <a:r>
              <a:rPr dirty="0" err="1"/>
              <a:t>sabo</a:t>
            </a:r>
            <a:r>
              <a:rPr dirty="0"/>
              <a:t> to, da je </a:t>
            </a:r>
            <a:r>
              <a:rPr dirty="0" err="1"/>
              <a:t>gosenica</a:t>
            </a:r>
            <a:r>
              <a:rPr dirty="0"/>
              <a:t>.</a:t>
            </a:r>
          </a:p>
          <a:p>
            <a:pPr>
              <a:defRPr>
                <a:solidFill>
                  <a:srgbClr val="F0E8CE"/>
                </a:solidFill>
              </a:defRPr>
            </a:pPr>
            <a:r>
              <a:rPr dirty="0"/>
              <a:t>Da se </a:t>
            </a:r>
            <a:r>
              <a:rPr dirty="0" err="1">
                <a:solidFill>
                  <a:srgbClr val="FFFFFF"/>
                </a:solidFill>
              </a:rPr>
              <a:t>organizacija</a:t>
            </a:r>
            <a:r>
              <a:rPr dirty="0"/>
              <a:t> </a:t>
            </a:r>
            <a:r>
              <a:rPr dirty="0" err="1"/>
              <a:t>lahko</a:t>
            </a:r>
            <a:r>
              <a:rPr dirty="0"/>
              <a:t> </a:t>
            </a:r>
            <a:r>
              <a:rPr dirty="0" err="1">
                <a:solidFill>
                  <a:srgbClr val="FFFFFF"/>
                </a:solidFill>
              </a:rPr>
              <a:t>razvije</a:t>
            </a:r>
            <a:r>
              <a:rPr dirty="0"/>
              <a:t>, mora</a:t>
            </a:r>
            <a:r>
              <a:rPr lang="sl-SI" dirty="0"/>
              <a:t> torej za seboj</a:t>
            </a:r>
            <a:r>
              <a:rPr dirty="0"/>
              <a:t> </a:t>
            </a:r>
            <a:r>
              <a:rPr dirty="0" err="1">
                <a:solidFill>
                  <a:srgbClr val="FFFFFF"/>
                </a:solidFill>
              </a:rPr>
              <a:t>pustiti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zastarele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vzorce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delovanja</a:t>
            </a:r>
            <a:r>
              <a:rPr dirty="0"/>
              <a:t>, da </a:t>
            </a:r>
            <a:r>
              <a:rPr dirty="0" err="1"/>
              <a:t>lahko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uspe</a:t>
            </a:r>
            <a:r>
              <a:rPr dirty="0">
                <a:solidFill>
                  <a:srgbClr val="FFFFFF"/>
                </a:solidFill>
              </a:rPr>
              <a:t> v </a:t>
            </a:r>
            <a:r>
              <a:rPr dirty="0" err="1">
                <a:solidFill>
                  <a:srgbClr val="FFFFFF"/>
                </a:solidFill>
              </a:rPr>
              <a:t>novih</a:t>
            </a:r>
            <a:r>
              <a:rPr dirty="0"/>
              <a:t>.</a:t>
            </a:r>
          </a:p>
          <a:p>
            <a:pPr>
              <a:defRPr>
                <a:solidFill>
                  <a:srgbClr val="F0E8CE"/>
                </a:solidFill>
              </a:defRPr>
            </a:pPr>
            <a:r>
              <a:rPr dirty="0" err="1"/>
              <a:t>Pred</a:t>
            </a:r>
            <a:r>
              <a:rPr dirty="0"/>
              <a:t> </a:t>
            </a:r>
            <a:r>
              <a:rPr dirty="0" err="1"/>
              <a:t>tem</a:t>
            </a:r>
            <a:r>
              <a:rPr dirty="0"/>
              <a:t> pa </a:t>
            </a:r>
            <a:r>
              <a:rPr dirty="0" err="1"/>
              <a:t>si</a:t>
            </a:r>
            <a:r>
              <a:rPr dirty="0"/>
              <a:t> mora </a:t>
            </a:r>
            <a:r>
              <a:rPr dirty="0" err="1">
                <a:solidFill>
                  <a:srgbClr val="FFFFFF"/>
                </a:solidFill>
              </a:rPr>
              <a:t>pridobiti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veliko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znanja</a:t>
            </a:r>
            <a:r>
              <a:rPr dirty="0"/>
              <a:t>, da </a:t>
            </a:r>
            <a:r>
              <a:rPr dirty="0" err="1"/>
              <a:t>bo</a:t>
            </a:r>
            <a:r>
              <a:rPr dirty="0"/>
              <a:t> </a:t>
            </a:r>
            <a:r>
              <a:rPr dirty="0" err="1"/>
              <a:t>imela</a:t>
            </a:r>
            <a:r>
              <a:rPr dirty="0"/>
              <a:t> </a:t>
            </a:r>
            <a:r>
              <a:rPr dirty="0" err="1"/>
              <a:t>dovolj</a:t>
            </a:r>
            <a:r>
              <a:rPr dirty="0"/>
              <a:t> </a:t>
            </a:r>
            <a:r>
              <a:rPr dirty="0" err="1">
                <a:solidFill>
                  <a:srgbClr val="FFFFFF"/>
                </a:solidFill>
              </a:rPr>
              <a:t>potenciala</a:t>
            </a:r>
            <a:r>
              <a:rPr dirty="0"/>
              <a:t> za </a:t>
            </a:r>
            <a:r>
              <a:rPr dirty="0" err="1"/>
              <a:t>preobrazbo</a:t>
            </a:r>
            <a:r>
              <a:rPr dirty="0"/>
              <a:t> v </a:t>
            </a:r>
            <a:r>
              <a:rPr dirty="0" err="1">
                <a:solidFill>
                  <a:srgbClr val="FFFFFF"/>
                </a:solidFill>
              </a:rPr>
              <a:t>učinkovitejšo</a:t>
            </a:r>
            <a:r>
              <a:rPr dirty="0">
                <a:solidFill>
                  <a:srgbClr val="FFFFFF"/>
                </a:solidFill>
              </a:rPr>
              <a:t>, </a:t>
            </a:r>
            <a:r>
              <a:rPr dirty="0" err="1">
                <a:solidFill>
                  <a:srgbClr val="FFFFFF"/>
                </a:solidFill>
              </a:rPr>
              <a:t>naprednejšo</a:t>
            </a:r>
            <a:r>
              <a:rPr dirty="0">
                <a:solidFill>
                  <a:srgbClr val="FFFFFF"/>
                </a:solidFill>
              </a:rPr>
              <a:t> in </a:t>
            </a:r>
            <a:r>
              <a:rPr dirty="0" err="1">
                <a:solidFill>
                  <a:srgbClr val="FFFFFF"/>
                </a:solidFill>
              </a:rPr>
              <a:t>produktivnejšo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organizacijo</a:t>
            </a:r>
            <a:r>
              <a:rPr dirty="0"/>
              <a:t>.</a:t>
            </a:r>
          </a:p>
        </p:txBody>
      </p:sp>
      <p:pic>
        <p:nvPicPr>
          <p:cNvPr id="162" name="How A Caterpillar Becomes A Butterfly | The Dodo" descr="How A Caterpillar Becomes A Butterfly | The Dodo"/>
          <p:cNvPicPr>
            <a:picLocks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0502430" y="4284133"/>
            <a:ext cx="12493037" cy="70273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62"/>
                </p:tgtEl>
              </p:cMediaNode>
            </p:video>
            <p:seq concurrent="1" prevAc="none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7140" y="2641600"/>
            <a:ext cx="17949719" cy="10223637"/>
          </a:xfrm>
          <a:prstGeom prst="rect">
            <a:avLst/>
          </a:prstGeom>
          <a:ln w="12700">
            <a:miter lim="400000"/>
          </a:ln>
        </p:spPr>
      </p:pic>
      <p:sp>
        <p:nvSpPr>
          <p:cNvPr id="151" name="Zavedati se je potrebno..."/>
          <p:cNvSpPr txBox="1">
            <a:spLocks noGrp="1"/>
          </p:cNvSpPr>
          <p:nvPr>
            <p:ph type="title" idx="4294967295"/>
          </p:nvPr>
        </p:nvSpPr>
        <p:spPr>
          <a:prstGeom prst="rect">
            <a:avLst/>
          </a:prstGeom>
        </p:spPr>
        <p:txBody>
          <a:bodyPr/>
          <a:lstStyle>
            <a:lvl1pPr>
              <a:defRPr sz="5000">
                <a:gradFill flip="none" rotWithShape="1">
                  <a:gsLst>
                    <a:gs pos="0">
                      <a:srgbClr val="B4EAEC"/>
                    </a:gs>
                    <a:gs pos="100000">
                      <a:srgbClr val="428AAC"/>
                    </a:gs>
                  </a:gsLst>
                  <a:lin ang="5400000" scaled="0"/>
                </a:gradFill>
              </a:defRPr>
            </a:lvl1pPr>
          </a:lstStyle>
          <a:p>
            <a:r>
              <a:rPr dirty="0" err="1">
                <a:solidFill>
                  <a:srgbClr val="DAA4FF"/>
                </a:solidFill>
              </a:rPr>
              <a:t>Zavedati</a:t>
            </a:r>
            <a:r>
              <a:rPr dirty="0">
                <a:solidFill>
                  <a:srgbClr val="DAA4FF"/>
                </a:solidFill>
              </a:rPr>
              <a:t> se je </a:t>
            </a:r>
            <a:r>
              <a:rPr dirty="0" err="1">
                <a:solidFill>
                  <a:srgbClr val="DAA4FF"/>
                </a:solidFill>
              </a:rPr>
              <a:t>potrebno</a:t>
            </a:r>
            <a:r>
              <a:rPr dirty="0">
                <a:solidFill>
                  <a:srgbClr val="DAA4FF"/>
                </a:solidFill>
              </a:rPr>
              <a:t>...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Text"/>
          <p:cNvSpPr txBox="1"/>
          <p:nvPr/>
        </p:nvSpPr>
        <p:spPr>
          <a:xfrm>
            <a:off x="2387600" y="8953500"/>
            <a:ext cx="19621500" cy="584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>
              <a:defRPr sz="3200" b="0" i="1">
                <a:gradFill flip="none" rotWithShape="1">
                  <a:gsLst>
                    <a:gs pos="0">
                      <a:srgbClr val="B3DFEC"/>
                    </a:gs>
                    <a:gs pos="100000">
                      <a:srgbClr val="428AAC"/>
                    </a:gs>
                  </a:gsLst>
                  <a:lin ang="5400000" scaled="0"/>
                </a:gradFill>
              </a:defRPr>
            </a:pPr>
            <a:endParaRPr sz="1200"/>
          </a:p>
        </p:txBody>
      </p:sp>
      <p:sp>
        <p:nvSpPr>
          <p:cNvPr id="284" name="»V hitro spreminjajočem se svetu,  je stanje na mestu (status quo)  najhitrejši način,  da ostanemo zadaj.«"/>
          <p:cNvSpPr txBox="1"/>
          <p:nvPr/>
        </p:nvSpPr>
        <p:spPr>
          <a:xfrm>
            <a:off x="2387600" y="3989835"/>
            <a:ext cx="19621500" cy="49997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8000" b="0">
                <a:gradFill flip="none" rotWithShape="1">
                  <a:gsLst>
                    <a:gs pos="0">
                      <a:srgbClr val="B4EAEC"/>
                    </a:gs>
                    <a:gs pos="100000">
                      <a:srgbClr val="428AAC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  <a:sym typeface="Helvetica Neue Medium"/>
              </a:defRPr>
            </a:pPr>
            <a:r>
              <a:rPr dirty="0">
                <a:gradFill flip="none" rotWithShape="1">
                  <a:gsLst>
                    <a:gs pos="0">
                      <a:srgbClr val="B4EAEC"/>
                    </a:gs>
                    <a:gs pos="100000">
                      <a:srgbClr val="DAA4FF"/>
                    </a:gs>
                  </a:gsLst>
                  <a:lin ang="5400000" scaled="0"/>
                </a:gra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»V </a:t>
            </a:r>
            <a:r>
              <a:rPr dirty="0" err="1">
                <a:gradFill flip="none" rotWithShape="1">
                  <a:gsLst>
                    <a:gs pos="0">
                      <a:srgbClr val="B4EAEC"/>
                    </a:gs>
                    <a:gs pos="100000">
                      <a:srgbClr val="DAA4FF"/>
                    </a:gs>
                  </a:gsLst>
                  <a:lin ang="5400000" scaled="0"/>
                </a:gra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hitro</a:t>
            </a:r>
            <a:r>
              <a:rPr dirty="0">
                <a:gradFill flip="none" rotWithShape="1">
                  <a:gsLst>
                    <a:gs pos="0">
                      <a:srgbClr val="B4EAEC"/>
                    </a:gs>
                    <a:gs pos="100000">
                      <a:srgbClr val="DAA4FF"/>
                    </a:gs>
                  </a:gsLst>
                  <a:lin ang="5400000" scaled="0"/>
                </a:gra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dirty="0" err="1">
                <a:gradFill flip="none" rotWithShape="1">
                  <a:gsLst>
                    <a:gs pos="0">
                      <a:srgbClr val="B4EAEC"/>
                    </a:gs>
                    <a:gs pos="100000">
                      <a:srgbClr val="DAA4FF"/>
                    </a:gs>
                  </a:gsLst>
                  <a:lin ang="5400000" scaled="0"/>
                </a:gra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spreminjajočem</a:t>
            </a:r>
            <a:r>
              <a:rPr dirty="0">
                <a:gradFill flip="none" rotWithShape="1">
                  <a:gsLst>
                    <a:gs pos="0">
                      <a:srgbClr val="B4EAEC"/>
                    </a:gs>
                    <a:gs pos="100000">
                      <a:srgbClr val="DAA4FF"/>
                    </a:gs>
                  </a:gsLst>
                  <a:lin ang="5400000" scaled="0"/>
                </a:gra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se </a:t>
            </a:r>
            <a:r>
              <a:rPr dirty="0" err="1">
                <a:gradFill flip="none" rotWithShape="1">
                  <a:gsLst>
                    <a:gs pos="0">
                      <a:srgbClr val="B4EAEC"/>
                    </a:gs>
                    <a:gs pos="100000">
                      <a:srgbClr val="DAA4FF"/>
                    </a:gs>
                  </a:gsLst>
                  <a:lin ang="5400000" scaled="0"/>
                </a:gra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svetu</a:t>
            </a:r>
            <a:r>
              <a:rPr dirty="0">
                <a:gradFill flip="none" rotWithShape="1">
                  <a:gsLst>
                    <a:gs pos="0">
                      <a:srgbClr val="B4EAEC"/>
                    </a:gs>
                    <a:gs pos="100000">
                      <a:srgbClr val="DAA4FF"/>
                    </a:gs>
                  </a:gsLst>
                  <a:lin ang="5400000" scaled="0"/>
                </a:gra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</a:t>
            </a:r>
            <a:br>
              <a:rPr dirty="0">
                <a:gradFill flip="none" rotWithShape="1">
                  <a:gsLst>
                    <a:gs pos="0">
                      <a:srgbClr val="B4EAEC"/>
                    </a:gs>
                    <a:gs pos="100000">
                      <a:srgbClr val="DAA4FF"/>
                    </a:gs>
                  </a:gsLst>
                  <a:lin ang="5400000" scaled="0"/>
                </a:gra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dirty="0">
                <a:gradFill flip="none" rotWithShape="1">
                  <a:gsLst>
                    <a:gs pos="0">
                      <a:srgbClr val="B4EAEC"/>
                    </a:gs>
                    <a:gs pos="100000">
                      <a:srgbClr val="DAA4FF"/>
                    </a:gs>
                  </a:gsLst>
                  <a:lin ang="5400000" scaled="0"/>
                </a:gra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je </a:t>
            </a:r>
            <a:r>
              <a:rPr dirty="0" err="1">
                <a:gradFill flip="none" rotWithShape="1">
                  <a:gsLst>
                    <a:gs pos="0">
                      <a:srgbClr val="B4EAEC"/>
                    </a:gs>
                    <a:gs pos="100000">
                      <a:srgbClr val="DAA4FF"/>
                    </a:gs>
                  </a:gsLst>
                  <a:lin ang="5400000" scaled="0"/>
                </a:gra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stanje</a:t>
            </a:r>
            <a:r>
              <a:rPr dirty="0">
                <a:gradFill flip="none" rotWithShape="1">
                  <a:gsLst>
                    <a:gs pos="0">
                      <a:srgbClr val="B4EAEC"/>
                    </a:gs>
                    <a:gs pos="100000">
                      <a:srgbClr val="DAA4FF"/>
                    </a:gs>
                  </a:gsLst>
                  <a:lin ang="5400000" scaled="0"/>
                </a:gra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dirty="0" err="1">
                <a:gradFill flip="none" rotWithShape="1">
                  <a:gsLst>
                    <a:gs pos="0">
                      <a:srgbClr val="B4EAEC"/>
                    </a:gs>
                    <a:gs pos="100000">
                      <a:srgbClr val="DAA4FF"/>
                    </a:gs>
                  </a:gsLst>
                  <a:lin ang="5400000" scaled="0"/>
                </a:gra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na</a:t>
            </a:r>
            <a:r>
              <a:rPr dirty="0">
                <a:gradFill flip="none" rotWithShape="1">
                  <a:gsLst>
                    <a:gs pos="0">
                      <a:srgbClr val="B4EAEC"/>
                    </a:gs>
                    <a:gs pos="100000">
                      <a:srgbClr val="DAA4FF"/>
                    </a:gs>
                  </a:gsLst>
                  <a:lin ang="5400000" scaled="0"/>
                </a:gra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dirty="0" err="1">
                <a:gradFill flip="none" rotWithShape="1">
                  <a:gsLst>
                    <a:gs pos="0">
                      <a:srgbClr val="B4EAEC"/>
                    </a:gs>
                    <a:gs pos="100000">
                      <a:srgbClr val="DAA4FF"/>
                    </a:gs>
                  </a:gsLst>
                  <a:lin ang="5400000" scaled="0"/>
                </a:gra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mestu</a:t>
            </a:r>
            <a:r>
              <a:rPr dirty="0">
                <a:gradFill flip="none" rotWithShape="1">
                  <a:gsLst>
                    <a:gs pos="0">
                      <a:srgbClr val="B4EAEC"/>
                    </a:gs>
                    <a:gs pos="100000">
                      <a:srgbClr val="DAA4FF"/>
                    </a:gs>
                  </a:gsLst>
                  <a:lin ang="5400000" scaled="0"/>
                </a:gra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(</a:t>
            </a:r>
            <a:r>
              <a:rPr i="1" dirty="0">
                <a:gradFill flip="none" rotWithShape="1">
                  <a:gsLst>
                    <a:gs pos="0">
                      <a:srgbClr val="B4EAEC"/>
                    </a:gs>
                    <a:gs pos="100000">
                      <a:srgbClr val="DAA4FF"/>
                    </a:gs>
                  </a:gsLst>
                  <a:lin ang="5400000" scaled="0"/>
                </a:gra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  <a:t>status quo</a:t>
            </a:r>
            <a:r>
              <a:rPr dirty="0">
                <a:gradFill flip="none" rotWithShape="1">
                  <a:gsLst>
                    <a:gs pos="0">
                      <a:srgbClr val="B4EAEC"/>
                    </a:gs>
                    <a:gs pos="100000">
                      <a:srgbClr val="DAA4FF"/>
                    </a:gs>
                  </a:gsLst>
                  <a:lin ang="5400000" scaled="0"/>
                </a:gra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) </a:t>
            </a:r>
            <a:br>
              <a:rPr dirty="0">
                <a:gradFill flip="none" rotWithShape="1">
                  <a:gsLst>
                    <a:gs pos="0">
                      <a:srgbClr val="B4EAEC"/>
                    </a:gs>
                    <a:gs pos="100000">
                      <a:srgbClr val="DAA4FF"/>
                    </a:gs>
                  </a:gsLst>
                  <a:lin ang="5400000" scaled="0"/>
                </a:gra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dirty="0" err="1">
                <a:gradFill flip="none" rotWithShape="1">
                  <a:gsLst>
                    <a:gs pos="0">
                      <a:srgbClr val="B4EAEC"/>
                    </a:gs>
                    <a:gs pos="100000">
                      <a:srgbClr val="DAA4FF"/>
                    </a:gs>
                  </a:gsLst>
                  <a:lin ang="5400000" scaled="0"/>
                </a:gra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najhitrejši</a:t>
            </a:r>
            <a:r>
              <a:rPr dirty="0">
                <a:gradFill flip="none" rotWithShape="1">
                  <a:gsLst>
                    <a:gs pos="0">
                      <a:srgbClr val="B4EAEC"/>
                    </a:gs>
                    <a:gs pos="100000">
                      <a:srgbClr val="DAA4FF"/>
                    </a:gs>
                  </a:gsLst>
                  <a:lin ang="5400000" scaled="0"/>
                </a:gra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dirty="0" err="1">
                <a:gradFill flip="none" rotWithShape="1">
                  <a:gsLst>
                    <a:gs pos="0">
                      <a:srgbClr val="B4EAEC"/>
                    </a:gs>
                    <a:gs pos="100000">
                      <a:srgbClr val="DAA4FF"/>
                    </a:gs>
                  </a:gsLst>
                  <a:lin ang="5400000" scaled="0"/>
                </a:gra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način</a:t>
            </a:r>
            <a:r>
              <a:rPr dirty="0">
                <a:gradFill flip="none" rotWithShape="1">
                  <a:gsLst>
                    <a:gs pos="0">
                      <a:srgbClr val="B4EAEC"/>
                    </a:gs>
                    <a:gs pos="100000">
                      <a:srgbClr val="DAA4FF"/>
                    </a:gs>
                  </a:gsLst>
                  <a:lin ang="5400000" scaled="0"/>
                </a:gra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</a:t>
            </a:r>
            <a:br>
              <a:rPr dirty="0">
                <a:gradFill flip="none" rotWithShape="1">
                  <a:gsLst>
                    <a:gs pos="0">
                      <a:srgbClr val="B4EAEC"/>
                    </a:gs>
                    <a:gs pos="100000">
                      <a:srgbClr val="DAA4FF"/>
                    </a:gs>
                  </a:gsLst>
                  <a:lin ang="5400000" scaled="0"/>
                </a:gra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dirty="0">
                <a:gradFill flip="none" rotWithShape="1">
                  <a:gsLst>
                    <a:gs pos="0">
                      <a:srgbClr val="B4EAEC"/>
                    </a:gs>
                    <a:gs pos="100000">
                      <a:srgbClr val="DAA4FF"/>
                    </a:gs>
                  </a:gsLst>
                  <a:lin ang="5400000" scaled="0"/>
                </a:gra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da </a:t>
            </a:r>
            <a:r>
              <a:rPr dirty="0" err="1">
                <a:gradFill flip="none" rotWithShape="1">
                  <a:gsLst>
                    <a:gs pos="0">
                      <a:srgbClr val="B4EAEC"/>
                    </a:gs>
                    <a:gs pos="100000">
                      <a:srgbClr val="DAA4FF"/>
                    </a:gs>
                  </a:gsLst>
                  <a:lin ang="5400000" scaled="0"/>
                </a:gra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ostanemo</a:t>
            </a:r>
            <a:r>
              <a:rPr dirty="0">
                <a:gradFill flip="none" rotWithShape="1">
                  <a:gsLst>
                    <a:gs pos="0">
                      <a:srgbClr val="B4EAEC"/>
                    </a:gs>
                    <a:gs pos="100000">
                      <a:srgbClr val="DAA4FF"/>
                    </a:gs>
                  </a:gsLst>
                  <a:lin ang="5400000" scaled="0"/>
                </a:gra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dirty="0" err="1">
                <a:gradFill flip="none" rotWithShape="1">
                  <a:gsLst>
                    <a:gs pos="0">
                      <a:srgbClr val="B4EAEC"/>
                    </a:gs>
                    <a:gs pos="100000">
                      <a:srgbClr val="DAA4FF"/>
                    </a:gs>
                  </a:gsLst>
                  <a:lin ang="5400000" scaled="0"/>
                </a:gra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zadaj</a:t>
            </a:r>
            <a:r>
              <a:rPr dirty="0">
                <a:gradFill flip="none" rotWithShape="1">
                  <a:gsLst>
                    <a:gs pos="0">
                      <a:srgbClr val="B4EAEC"/>
                    </a:gs>
                    <a:gs pos="100000">
                      <a:srgbClr val="DAA4FF"/>
                    </a:gs>
                  </a:gsLst>
                  <a:lin ang="5400000" scaled="0"/>
                </a:gra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.«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tudi javna uprava mora vzpostaviti temeljne kapacitete  za inoviranje ter drugačen način dela…"/>
          <p:cNvSpPr txBox="1">
            <a:spLocks noGrp="1"/>
          </p:cNvSpPr>
          <p:nvPr>
            <p:ph type="body" idx="1"/>
          </p:nvPr>
        </p:nvSpPr>
        <p:spPr>
          <a:xfrm>
            <a:off x="10895446" y="2145378"/>
            <a:ext cx="12234718" cy="10545618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714374" indent="-714374">
              <a:defRPr sz="5400">
                <a:solidFill>
                  <a:srgbClr val="FFF6CE"/>
                </a:solidFill>
              </a:defRPr>
            </a:pPr>
            <a:r>
              <a:rPr dirty="0" err="1">
                <a:solidFill>
                  <a:srgbClr val="FFF6CE"/>
                </a:solidFill>
              </a:rPr>
              <a:t>tudi</a:t>
            </a:r>
            <a:r>
              <a:rPr dirty="0">
                <a:solidFill>
                  <a:srgbClr val="FFF6CE"/>
                </a:solidFill>
              </a:rPr>
              <a:t> </a:t>
            </a:r>
            <a:r>
              <a:rPr dirty="0" err="1">
                <a:solidFill>
                  <a:srgbClr val="FFF6CE"/>
                </a:solidFill>
              </a:rPr>
              <a:t>javna</a:t>
            </a:r>
            <a:r>
              <a:rPr dirty="0">
                <a:solidFill>
                  <a:srgbClr val="FFF6CE"/>
                </a:solidFill>
              </a:rPr>
              <a:t> </a:t>
            </a:r>
            <a:r>
              <a:rPr dirty="0" err="1">
                <a:solidFill>
                  <a:srgbClr val="FFF6CE"/>
                </a:solidFill>
              </a:rPr>
              <a:t>uprava</a:t>
            </a:r>
            <a:r>
              <a:rPr dirty="0">
                <a:solidFill>
                  <a:srgbClr val="FFF6CE"/>
                </a:solidFill>
              </a:rPr>
              <a:t> </a:t>
            </a:r>
            <a:r>
              <a:rPr dirty="0"/>
              <a:t>mora </a:t>
            </a:r>
            <a:r>
              <a:rPr dirty="0" err="1"/>
              <a:t>vzpostaviti</a:t>
            </a:r>
            <a:r>
              <a:rPr dirty="0"/>
              <a:t> </a:t>
            </a:r>
            <a:r>
              <a:rPr dirty="0" err="1">
                <a:solidFill>
                  <a:srgbClr val="FFFFFF"/>
                </a:solidFill>
              </a:rPr>
              <a:t>temeljne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kapacitete</a:t>
            </a:r>
            <a:r>
              <a:rPr dirty="0">
                <a:solidFill>
                  <a:srgbClr val="FFFFFF"/>
                </a:solidFill>
              </a:rPr>
              <a:t> </a:t>
            </a:r>
            <a:br>
              <a:rPr dirty="0">
                <a:solidFill>
                  <a:srgbClr val="FFFFFF"/>
                </a:solidFill>
              </a:rPr>
            </a:br>
            <a:r>
              <a:rPr dirty="0">
                <a:solidFill>
                  <a:srgbClr val="FFFFFF"/>
                </a:solidFill>
              </a:rPr>
              <a:t>za </a:t>
            </a:r>
            <a:r>
              <a:rPr dirty="0" err="1">
                <a:solidFill>
                  <a:srgbClr val="FFFFFF"/>
                </a:solidFill>
              </a:rPr>
              <a:t>inoviranje</a:t>
            </a:r>
            <a:r>
              <a:rPr dirty="0"/>
              <a:t> </a:t>
            </a:r>
            <a:r>
              <a:rPr dirty="0" err="1"/>
              <a:t>ter</a:t>
            </a:r>
            <a:r>
              <a:rPr dirty="0"/>
              <a:t> </a:t>
            </a:r>
            <a:r>
              <a:rPr dirty="0" err="1">
                <a:solidFill>
                  <a:srgbClr val="FFFFFF"/>
                </a:solidFill>
              </a:rPr>
              <a:t>drugačen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način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dela</a:t>
            </a:r>
            <a:endParaRPr dirty="0">
              <a:solidFill>
                <a:srgbClr val="FFFFFF"/>
              </a:solidFill>
            </a:endParaRPr>
          </a:p>
          <a:p>
            <a:pPr marL="714374" indent="-714374">
              <a:defRPr sz="5400">
                <a:solidFill>
                  <a:srgbClr val="FFF6CE"/>
                </a:solidFill>
              </a:defRPr>
            </a:pPr>
            <a:r>
              <a:rPr dirty="0" err="1"/>
              <a:t>inovativnost</a:t>
            </a:r>
            <a:r>
              <a:rPr dirty="0"/>
              <a:t> se </a:t>
            </a:r>
            <a:r>
              <a:rPr dirty="0">
                <a:solidFill>
                  <a:srgbClr val="FFFFFF"/>
                </a:solidFill>
              </a:rPr>
              <a:t>NE </a:t>
            </a:r>
            <a:r>
              <a:rPr dirty="0" err="1">
                <a:solidFill>
                  <a:srgbClr val="FFFFFF"/>
                </a:solidFill>
              </a:rPr>
              <a:t>zgodi</a:t>
            </a:r>
            <a:r>
              <a:rPr dirty="0">
                <a:solidFill>
                  <a:srgbClr val="FFFFFF"/>
                </a:solidFill>
              </a:rPr>
              <a:t> v </a:t>
            </a:r>
            <a:r>
              <a:rPr dirty="0" err="1">
                <a:solidFill>
                  <a:srgbClr val="FFFFFF"/>
                </a:solidFill>
              </a:rPr>
              <a:t>silosu</a:t>
            </a:r>
            <a:endParaRPr dirty="0">
              <a:solidFill>
                <a:srgbClr val="FFFFFF"/>
              </a:solidFill>
            </a:endParaRPr>
          </a:p>
          <a:p>
            <a:pPr marL="714374" indent="-714374">
              <a:defRPr sz="5400">
                <a:solidFill>
                  <a:srgbClr val="FFF6CE"/>
                </a:solidFill>
              </a:defRPr>
            </a:pPr>
            <a:r>
              <a:rPr dirty="0" err="1"/>
              <a:t>javna</a:t>
            </a:r>
            <a:r>
              <a:rPr dirty="0"/>
              <a:t> </a:t>
            </a:r>
            <a:r>
              <a:rPr dirty="0" err="1"/>
              <a:t>uprava</a:t>
            </a:r>
            <a:r>
              <a:rPr dirty="0"/>
              <a:t> </a:t>
            </a:r>
            <a:r>
              <a:rPr dirty="0" err="1"/>
              <a:t>ima</a:t>
            </a:r>
            <a:r>
              <a:rPr dirty="0"/>
              <a:t> </a:t>
            </a:r>
            <a:r>
              <a:rPr dirty="0" err="1"/>
              <a:t>namreč</a:t>
            </a:r>
            <a:r>
              <a:rPr dirty="0"/>
              <a:t> </a:t>
            </a:r>
            <a:r>
              <a:rPr dirty="0" err="1">
                <a:solidFill>
                  <a:srgbClr val="FFFFFF"/>
                </a:solidFill>
              </a:rPr>
              <a:t>že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vzpostavljene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mehanizme</a:t>
            </a:r>
            <a:r>
              <a:rPr dirty="0">
                <a:solidFill>
                  <a:srgbClr val="FFFFFF"/>
                </a:solidFill>
              </a:rPr>
              <a:t> </a:t>
            </a:r>
            <a:br>
              <a:rPr dirty="0">
                <a:solidFill>
                  <a:srgbClr val="FFFFFF"/>
                </a:solidFill>
              </a:rPr>
            </a:br>
            <a:r>
              <a:rPr dirty="0"/>
              <a:t>in </a:t>
            </a:r>
            <a:r>
              <a:rPr dirty="0" err="1">
                <a:solidFill>
                  <a:srgbClr val="FFFFFF"/>
                </a:solidFill>
              </a:rPr>
              <a:t>procese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delovanja</a:t>
            </a:r>
            <a:endParaRPr dirty="0">
              <a:solidFill>
                <a:srgbClr val="FFFFFF"/>
              </a:solidFill>
            </a:endParaRPr>
          </a:p>
          <a:p>
            <a:pPr marL="714374" indent="-714374">
              <a:defRPr sz="5400">
                <a:solidFill>
                  <a:srgbClr val="FFF6CE"/>
                </a:solidFill>
              </a:defRPr>
            </a:pPr>
            <a:r>
              <a:rPr dirty="0" err="1">
                <a:solidFill>
                  <a:srgbClr val="FFFFFF"/>
                </a:solidFill>
              </a:rPr>
              <a:t>okvirji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/>
              <a:t>za </a:t>
            </a:r>
            <a:r>
              <a:rPr dirty="0" err="1"/>
              <a:t>vzpostavitev</a:t>
            </a:r>
            <a:r>
              <a:rPr dirty="0"/>
              <a:t> in </a:t>
            </a:r>
            <a:r>
              <a:rPr dirty="0" err="1">
                <a:solidFill>
                  <a:srgbClr val="FFFFFF"/>
                </a:solidFill>
              </a:rPr>
              <a:t>krepitev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inovacijskih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kapacitet</a:t>
            </a:r>
            <a:r>
              <a:rPr dirty="0"/>
              <a:t> </a:t>
            </a:r>
            <a:r>
              <a:rPr dirty="0" err="1"/>
              <a:t>morajo</a:t>
            </a:r>
            <a:r>
              <a:rPr dirty="0"/>
              <a:t> </a:t>
            </a:r>
            <a:r>
              <a:rPr dirty="0" err="1">
                <a:solidFill>
                  <a:srgbClr val="FFFFFF"/>
                </a:solidFill>
              </a:rPr>
              <a:t>upoštevati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/>
              <a:t>te</a:t>
            </a:r>
            <a:r>
              <a:rPr dirty="0"/>
              <a:t> </a:t>
            </a:r>
            <a:r>
              <a:rPr dirty="0" err="1"/>
              <a:t>mehanizme</a:t>
            </a:r>
            <a:r>
              <a:rPr dirty="0"/>
              <a:t> </a:t>
            </a:r>
            <a:r>
              <a:rPr dirty="0" err="1"/>
              <a:t>ter</a:t>
            </a:r>
            <a:r>
              <a:rPr dirty="0"/>
              <a:t> </a:t>
            </a:r>
            <a:r>
              <a:rPr dirty="0" err="1"/>
              <a:t>jih</a:t>
            </a:r>
            <a:r>
              <a:rPr dirty="0"/>
              <a:t> </a:t>
            </a:r>
            <a:r>
              <a:rPr dirty="0" err="1">
                <a:solidFill>
                  <a:srgbClr val="FFFFFF"/>
                </a:solidFill>
              </a:rPr>
              <a:t>povezati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/>
              <a:t>in </a:t>
            </a:r>
            <a:r>
              <a:rPr dirty="0" err="1">
                <a:solidFill>
                  <a:srgbClr val="FFFFFF"/>
                </a:solidFill>
              </a:rPr>
              <a:t>nadgraditi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69" name="Zakaj je potreben sistemski pristop?"/>
          <p:cNvSpPr txBox="1">
            <a:spLocks noGrp="1"/>
          </p:cNvSpPr>
          <p:nvPr>
            <p:ph type="title" idx="4294967295"/>
          </p:nvPr>
        </p:nvSpPr>
        <p:spPr>
          <a:prstGeom prst="rect">
            <a:avLst/>
          </a:prstGeom>
        </p:spPr>
        <p:txBody>
          <a:bodyPr/>
          <a:lstStyle>
            <a:lvl1pPr>
              <a:defRPr sz="5000">
                <a:gradFill flip="none" rotWithShape="1">
                  <a:gsLst>
                    <a:gs pos="0">
                      <a:srgbClr val="B4EAEC"/>
                    </a:gs>
                    <a:gs pos="100000">
                      <a:srgbClr val="428AAC"/>
                    </a:gs>
                  </a:gsLst>
                  <a:lin ang="5400000" scaled="0"/>
                </a:gra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dirty="0" err="1">
                <a:solidFill>
                  <a:srgbClr val="DBA4FF"/>
                </a:solidFill>
              </a:rPr>
              <a:t>Zakaj</a:t>
            </a:r>
            <a:r>
              <a:rPr dirty="0">
                <a:solidFill>
                  <a:srgbClr val="DBA4FF"/>
                </a:solidFill>
              </a:rPr>
              <a:t> je </a:t>
            </a:r>
            <a:r>
              <a:rPr dirty="0" err="1">
                <a:solidFill>
                  <a:srgbClr val="DBA4FF"/>
                </a:solidFill>
              </a:rPr>
              <a:t>potreben</a:t>
            </a:r>
            <a:r>
              <a:rPr dirty="0">
                <a:solidFill>
                  <a:srgbClr val="DBA4FF"/>
                </a:solidFill>
              </a:rPr>
              <a:t> </a:t>
            </a:r>
            <a:r>
              <a:rPr dirty="0" err="1">
                <a:solidFill>
                  <a:srgbClr val="DBA4FF"/>
                </a:solidFill>
              </a:rPr>
              <a:t>sistemski</a:t>
            </a:r>
            <a:r>
              <a:rPr dirty="0">
                <a:solidFill>
                  <a:srgbClr val="DBA4FF"/>
                </a:solidFill>
              </a:rPr>
              <a:t> </a:t>
            </a:r>
            <a:r>
              <a:rPr dirty="0" err="1">
                <a:solidFill>
                  <a:srgbClr val="DBA4FF"/>
                </a:solidFill>
              </a:rPr>
              <a:t>pristop</a:t>
            </a:r>
            <a:r>
              <a:rPr dirty="0">
                <a:solidFill>
                  <a:srgbClr val="DBA4FF"/>
                </a:solidFill>
              </a:rPr>
              <a:t>?</a:t>
            </a:r>
          </a:p>
        </p:txBody>
      </p:sp>
      <p:pic>
        <p:nvPicPr>
          <p:cNvPr id="4" name="Who-wants-change-Who-wants-to-change.jpeg" descr="Who-wants-change-Who-wants-to-change.jpeg">
            <a:extLst>
              <a:ext uri="{FF2B5EF4-FFF2-40B4-BE49-F238E27FC236}">
                <a16:creationId xmlns:a16="http://schemas.microsoft.com/office/drawing/2014/main" id="{7C84D2C9-B573-40C1-BE65-32F278D9EA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89099" y="2318327"/>
            <a:ext cx="8320303" cy="103403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Innovative way of doing the same.png" descr="Innovative way of doing the same.png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l="397" r="397"/>
          <a:stretch>
            <a:fillRect/>
          </a:stretch>
        </p:blipFill>
        <p:spPr>
          <a:xfrm>
            <a:off x="981879" y="2726150"/>
            <a:ext cx="10249676" cy="7931584"/>
          </a:xfrm>
          <a:prstGeom prst="rect">
            <a:avLst/>
          </a:prstGeom>
        </p:spPr>
      </p:pic>
      <p:sp>
        <p:nvSpPr>
          <p:cNvPr id="165" name="–Roger von Oech"/>
          <p:cNvSpPr txBox="1"/>
          <p:nvPr/>
        </p:nvSpPr>
        <p:spPr>
          <a:xfrm>
            <a:off x="7335242" y="8414987"/>
            <a:ext cx="19621501" cy="598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b="0" i="1">
                <a:gradFill flip="none" rotWithShape="1">
                  <a:gsLst>
                    <a:gs pos="238">
                      <a:srgbClr val="F88CE3"/>
                    </a:gs>
                    <a:gs pos="100000">
                      <a:srgbClr val="4DA6DB"/>
                    </a:gs>
                  </a:gsLst>
                  <a:lin ang="5400000" scaled="0"/>
                </a:gra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r>
              <a:t>–Roger von Oech</a:t>
            </a:r>
          </a:p>
        </p:txBody>
      </p:sp>
      <p:sp>
        <p:nvSpPr>
          <p:cNvPr id="166" name="»Priti do novih idej je enostavno;…"/>
          <p:cNvSpPr txBox="1"/>
          <p:nvPr/>
        </p:nvSpPr>
        <p:spPr>
          <a:xfrm>
            <a:off x="11762510" y="3723213"/>
            <a:ext cx="11284526" cy="42575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defRPr sz="4800" b="0">
                <a:gradFill flip="none" rotWithShape="1">
                  <a:gsLst>
                    <a:gs pos="238">
                      <a:srgbClr val="F88CE3"/>
                    </a:gs>
                    <a:gs pos="100000">
                      <a:srgbClr val="4DA6DB"/>
                    </a:gs>
                  </a:gsLst>
                  <a:lin ang="5400000" scaled="0"/>
                </a:gradFill>
                <a:latin typeface="Futura"/>
                <a:ea typeface="Futura"/>
                <a:cs typeface="Futura"/>
                <a:sym typeface="Futura"/>
              </a:defRPr>
            </a:pPr>
            <a:r>
              <a:rPr sz="5400" dirty="0"/>
              <a:t>»</a:t>
            </a:r>
            <a:r>
              <a:rPr sz="5400" dirty="0" err="1"/>
              <a:t>Priti</a:t>
            </a:r>
            <a:r>
              <a:rPr sz="5400" dirty="0"/>
              <a:t> do </a:t>
            </a:r>
            <a:r>
              <a:rPr sz="5400" dirty="0" err="1"/>
              <a:t>novih</a:t>
            </a:r>
            <a:r>
              <a:rPr sz="5400" dirty="0"/>
              <a:t> </a:t>
            </a:r>
            <a:r>
              <a:rPr sz="5400" dirty="0" err="1"/>
              <a:t>idej</a:t>
            </a:r>
            <a:r>
              <a:rPr sz="5400" dirty="0"/>
              <a:t> je </a:t>
            </a:r>
            <a:r>
              <a:rPr sz="5400" dirty="0" err="1"/>
              <a:t>enostavno</a:t>
            </a:r>
            <a:r>
              <a:rPr sz="5400" dirty="0"/>
              <a:t>; </a:t>
            </a:r>
          </a:p>
          <a:p>
            <a:pPr>
              <a:defRPr sz="4800" b="0">
                <a:gradFill flip="none" rotWithShape="1">
                  <a:gsLst>
                    <a:gs pos="238">
                      <a:srgbClr val="F88CE3"/>
                    </a:gs>
                    <a:gs pos="100000">
                      <a:srgbClr val="4DA6DB"/>
                    </a:gs>
                  </a:gsLst>
                  <a:lin ang="5400000" scaled="0"/>
                </a:gradFill>
                <a:latin typeface="Futura"/>
                <a:ea typeface="Futura"/>
                <a:cs typeface="Futura"/>
                <a:sym typeface="Futura"/>
              </a:defRPr>
            </a:pPr>
            <a:r>
              <a:rPr sz="5400" dirty="0" err="1"/>
              <a:t>Najtežji</a:t>
            </a:r>
            <a:r>
              <a:rPr sz="5400" dirty="0"/>
              <a:t> del je </a:t>
            </a:r>
            <a:r>
              <a:rPr sz="5400" dirty="0" err="1"/>
              <a:t>opustiti</a:t>
            </a:r>
            <a:r>
              <a:rPr sz="5400" dirty="0"/>
              <a:t> </a:t>
            </a:r>
            <a:r>
              <a:rPr sz="5400" dirty="0" err="1"/>
              <a:t>tisto</a:t>
            </a:r>
            <a:r>
              <a:rPr sz="5400" dirty="0"/>
              <a:t>, </a:t>
            </a:r>
          </a:p>
          <a:p>
            <a:pPr>
              <a:defRPr sz="4800" b="0">
                <a:gradFill flip="none" rotWithShape="1">
                  <a:gsLst>
                    <a:gs pos="238">
                      <a:srgbClr val="F88CE3"/>
                    </a:gs>
                    <a:gs pos="100000">
                      <a:srgbClr val="4DA6DB"/>
                    </a:gs>
                  </a:gsLst>
                  <a:lin ang="5400000" scaled="0"/>
                </a:gradFill>
                <a:latin typeface="Futura"/>
                <a:ea typeface="Futura"/>
                <a:cs typeface="Futura"/>
                <a:sym typeface="Futura"/>
              </a:defRPr>
            </a:pPr>
            <a:r>
              <a:rPr sz="5400" dirty="0" err="1"/>
              <a:t>kar</a:t>
            </a:r>
            <a:r>
              <a:rPr sz="5400" dirty="0"/>
              <a:t> je </a:t>
            </a:r>
            <a:r>
              <a:rPr sz="5400" dirty="0" err="1"/>
              <a:t>delovalo</a:t>
            </a:r>
            <a:r>
              <a:rPr sz="5400" dirty="0"/>
              <a:t> za vas </a:t>
            </a:r>
            <a:r>
              <a:rPr sz="5400" dirty="0" err="1"/>
              <a:t>pred</a:t>
            </a:r>
            <a:r>
              <a:rPr sz="5400" dirty="0"/>
              <a:t> </a:t>
            </a:r>
            <a:r>
              <a:rPr sz="5400" dirty="0" err="1"/>
              <a:t>dvema</a:t>
            </a:r>
            <a:r>
              <a:rPr sz="5400" dirty="0"/>
              <a:t> </a:t>
            </a:r>
            <a:r>
              <a:rPr sz="5400" dirty="0" err="1"/>
              <a:t>letoma</a:t>
            </a:r>
            <a:r>
              <a:rPr sz="5400" dirty="0"/>
              <a:t>, </a:t>
            </a:r>
          </a:p>
          <a:p>
            <a:pPr>
              <a:defRPr sz="4800" b="0">
                <a:gradFill flip="none" rotWithShape="1">
                  <a:gsLst>
                    <a:gs pos="238">
                      <a:srgbClr val="F88CE3"/>
                    </a:gs>
                    <a:gs pos="100000">
                      <a:srgbClr val="4DA6DB"/>
                    </a:gs>
                  </a:gsLst>
                  <a:lin ang="5400000" scaled="0"/>
                </a:gradFill>
                <a:latin typeface="Futura"/>
                <a:ea typeface="Futura"/>
                <a:cs typeface="Futura"/>
                <a:sym typeface="Futura"/>
              </a:defRPr>
            </a:pPr>
            <a:r>
              <a:rPr sz="5400" dirty="0"/>
              <a:t>a </a:t>
            </a:r>
            <a:r>
              <a:rPr sz="5400" dirty="0" err="1"/>
              <a:t>bo</a:t>
            </a:r>
            <a:r>
              <a:rPr sz="5400" dirty="0"/>
              <a:t> </a:t>
            </a:r>
            <a:r>
              <a:rPr sz="5400" dirty="0" err="1"/>
              <a:t>kmalu</a:t>
            </a:r>
            <a:r>
              <a:rPr sz="5400" dirty="0"/>
              <a:t> </a:t>
            </a:r>
            <a:r>
              <a:rPr sz="5400" dirty="0" err="1"/>
              <a:t>zastarelo</a:t>
            </a:r>
            <a:r>
              <a:rPr sz="5400" dirty="0"/>
              <a:t>.«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Rezultati merjenja inovacijske zrelost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5000">
                <a:solidFill>
                  <a:srgbClr val="DAA4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dirty="0" err="1"/>
              <a:t>Rezultati</a:t>
            </a:r>
            <a:r>
              <a:rPr dirty="0"/>
              <a:t> </a:t>
            </a:r>
            <a:r>
              <a:rPr dirty="0" err="1"/>
              <a:t>merjenja</a:t>
            </a:r>
            <a:r>
              <a:rPr dirty="0"/>
              <a:t> </a:t>
            </a:r>
            <a:r>
              <a:rPr dirty="0" err="1"/>
              <a:t>inovacijske</a:t>
            </a:r>
            <a:r>
              <a:rPr dirty="0"/>
              <a:t> </a:t>
            </a:r>
            <a:r>
              <a:rPr dirty="0" err="1"/>
              <a:t>zrelosti</a:t>
            </a:r>
            <a:endParaRPr dirty="0"/>
          </a:p>
        </p:txBody>
      </p:sp>
      <p:sp>
        <p:nvSpPr>
          <p:cNvPr id="172" name="Rezultati merjenja so objavljeni na naši spletni strani: https://www.gov.si/zbirke/projekti-in-programi/inovativnost-v-javni-upravi-inovativen-si/inovacijski-barometer/…"/>
          <p:cNvSpPr txBox="1">
            <a:spLocks noGrp="1"/>
          </p:cNvSpPr>
          <p:nvPr>
            <p:ph type="body" sz="half" idx="1"/>
          </p:nvPr>
        </p:nvSpPr>
        <p:spPr>
          <a:xfrm>
            <a:off x="11862047" y="2956096"/>
            <a:ext cx="8959296" cy="929640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42036" indent="-542036" defTabSz="800735">
              <a:spcBef>
                <a:spcPts val="4300"/>
              </a:spcBef>
              <a:defRPr sz="4365">
                <a:solidFill>
                  <a:srgbClr val="F0E8C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dirty="0" err="1">
                <a:solidFill>
                  <a:srgbClr val="FFFFF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Rezultati</a:t>
            </a:r>
            <a:r>
              <a:rPr dirty="0">
                <a:solidFill>
                  <a:srgbClr val="FFFFF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dirty="0" err="1">
                <a:solidFill>
                  <a:srgbClr val="FFFFF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merjenja</a:t>
            </a:r>
            <a:r>
              <a:rPr dirty="0">
                <a:solidFill>
                  <a:srgbClr val="FFFFF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so </a:t>
            </a:r>
            <a:r>
              <a:rPr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objavljeni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na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naši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spletni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strani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: </a:t>
            </a:r>
            <a:r>
              <a:rPr lang="sl-SI" sz="4300" u="sng" dirty="0">
                <a:solidFill>
                  <a:srgbClr val="D44C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https://www.gov.si/assets/ministrstva/MJU/Kakovost-in-inovativnost-v-javni-upravi/Inovativen-si/Inovacijska-zrelost/Inovacijski-barometer-2021.pdf</a:t>
            </a:r>
            <a:endParaRPr sz="4300" u="sng" dirty="0">
              <a:solidFill>
                <a:srgbClr val="D44CFF"/>
              </a:solidFill>
              <a:latin typeface="Helvetica Neue" panose="02000503000000020004" pitchFamily="2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542036" indent="-542036" defTabSz="800735">
              <a:spcBef>
                <a:spcPts val="4300"/>
              </a:spcBef>
              <a:defRPr sz="4365">
                <a:solidFill>
                  <a:srgbClr val="F0E8C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dirty="0" err="1">
                <a:solidFill>
                  <a:srgbClr val="FFFFF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Hvala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vsem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ki </a:t>
            </a:r>
            <a:r>
              <a:rPr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ste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izpolnili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anketo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in </a:t>
            </a:r>
            <a:r>
              <a:rPr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pomagali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pri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pospeševanju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in </a:t>
            </a:r>
            <a:r>
              <a:rPr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distribuciji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anketnih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vprašalnikov</a:t>
            </a:r>
            <a:r>
              <a:rPr lang="sl-SI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.</a:t>
            </a:r>
            <a:endParaRPr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542036" indent="-542036" defTabSz="800735">
              <a:spcBef>
                <a:spcPts val="4300"/>
              </a:spcBef>
              <a:defRPr sz="4365">
                <a:solidFill>
                  <a:srgbClr val="F0E8C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Brez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vas </a:t>
            </a:r>
            <a:r>
              <a:rPr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merjenja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inovacijske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zrelosti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ne bi </a:t>
            </a:r>
            <a:r>
              <a:rPr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mogli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izvesti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!</a:t>
            </a:r>
            <a:endParaRPr lang="sl-SI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173" name="Inovacijski barometer 2020 (1).png" descr="Inovacijski barometer 2020 (1)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6879" y="2956096"/>
            <a:ext cx="7080530" cy="1001489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Rezultati merjenja inovacijske zrelost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5000">
                <a:solidFill>
                  <a:srgbClr val="DAA4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sl-SI" dirty="0"/>
              <a:t>Namen</a:t>
            </a:r>
            <a:r>
              <a:rPr dirty="0"/>
              <a:t> </a:t>
            </a:r>
            <a:r>
              <a:rPr dirty="0" err="1"/>
              <a:t>merjenja</a:t>
            </a:r>
            <a:r>
              <a:rPr dirty="0"/>
              <a:t> </a:t>
            </a:r>
            <a:r>
              <a:rPr dirty="0" err="1"/>
              <a:t>inovacijske</a:t>
            </a:r>
            <a:r>
              <a:rPr dirty="0"/>
              <a:t> </a:t>
            </a:r>
            <a:r>
              <a:rPr dirty="0" err="1"/>
              <a:t>zrelosti</a:t>
            </a:r>
            <a:endParaRPr dirty="0"/>
          </a:p>
        </p:txBody>
      </p:sp>
      <p:sp>
        <p:nvSpPr>
          <p:cNvPr id="172" name="Rezultati merjenja so objavljeni na naši spletni strani: https://www.gov.si/zbirke/projekti-in-programi/inovativnost-v-javni-upravi-inovativen-si/inovacijski-barometer/…"/>
          <p:cNvSpPr txBox="1">
            <a:spLocks noGrp="1"/>
          </p:cNvSpPr>
          <p:nvPr>
            <p:ph type="body" sz="half" idx="1"/>
          </p:nvPr>
        </p:nvSpPr>
        <p:spPr>
          <a:xfrm>
            <a:off x="2523169" y="2991538"/>
            <a:ext cx="8862519" cy="9296401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542036" indent="-542036" defTabSz="800735">
              <a:spcBef>
                <a:spcPts val="4300"/>
              </a:spcBef>
              <a:defRPr sz="4365">
                <a:solidFill>
                  <a:srgbClr val="F0E8C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sl-SI" dirty="0"/>
              <a:t>Metodologijo smo povzeli po metodologiji </a:t>
            </a:r>
            <a:r>
              <a:rPr lang="sl-SI" dirty="0">
                <a:solidFill>
                  <a:schemeClr val="tx1"/>
                </a:solidFill>
              </a:rPr>
              <a:t>Copenhagen Manual</a:t>
            </a:r>
          </a:p>
          <a:p>
            <a:pPr marL="542036" indent="-542036" defTabSz="800735">
              <a:spcBef>
                <a:spcPts val="4300"/>
              </a:spcBef>
              <a:defRPr sz="4365">
                <a:solidFill>
                  <a:srgbClr val="F0E8C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sl-SI" dirty="0">
                <a:solidFill>
                  <a:srgbClr val="F1E8CF"/>
                </a:solidFill>
              </a:rPr>
              <a:t>Gre za </a:t>
            </a:r>
            <a:r>
              <a:rPr lang="sl-SI" dirty="0">
                <a:solidFill>
                  <a:schemeClr val="tx1"/>
                </a:solidFill>
              </a:rPr>
              <a:t>standardiziran vprašalnik</a:t>
            </a:r>
            <a:r>
              <a:rPr lang="sl-SI" dirty="0">
                <a:solidFill>
                  <a:srgbClr val="F1E8CF"/>
                </a:solidFill>
              </a:rPr>
              <a:t>: </a:t>
            </a:r>
            <a:br>
              <a:rPr lang="sl-SI" dirty="0">
                <a:solidFill>
                  <a:srgbClr val="F1E8CF"/>
                </a:solidFill>
              </a:rPr>
            </a:br>
            <a:r>
              <a:rPr lang="sl-SI" dirty="0">
                <a:solidFill>
                  <a:schemeClr val="tx1"/>
                </a:solidFill>
              </a:rPr>
              <a:t>10 vprašanj </a:t>
            </a:r>
            <a:r>
              <a:rPr lang="sl-SI" dirty="0">
                <a:solidFill>
                  <a:srgbClr val="F1E8CF"/>
                </a:solidFill>
              </a:rPr>
              <a:t>(Likerjeva lestvica), razdeljenih na </a:t>
            </a:r>
            <a:br>
              <a:rPr lang="sl-SI" dirty="0">
                <a:solidFill>
                  <a:srgbClr val="F1E8CF"/>
                </a:solidFill>
              </a:rPr>
            </a:br>
            <a:r>
              <a:rPr lang="sl-SI" dirty="0">
                <a:solidFill>
                  <a:schemeClr val="tx1"/>
                </a:solidFill>
              </a:rPr>
              <a:t>2 področna sklopa</a:t>
            </a:r>
            <a:r>
              <a:rPr lang="sl-SI" dirty="0">
                <a:solidFill>
                  <a:srgbClr val="F1E8CF"/>
                </a:solidFill>
              </a:rPr>
              <a:t>: </a:t>
            </a:r>
            <a:br>
              <a:rPr lang="sl-SI" dirty="0">
                <a:solidFill>
                  <a:srgbClr val="F1E8CF"/>
                </a:solidFill>
              </a:rPr>
            </a:br>
            <a:r>
              <a:rPr lang="sl-SI" dirty="0">
                <a:solidFill>
                  <a:schemeClr val="tx1"/>
                </a:solidFill>
              </a:rPr>
              <a:t>proces</a:t>
            </a:r>
            <a:r>
              <a:rPr lang="sl-SI" dirty="0">
                <a:solidFill>
                  <a:srgbClr val="F1E8CF"/>
                </a:solidFill>
              </a:rPr>
              <a:t> ter </a:t>
            </a:r>
            <a:r>
              <a:rPr lang="sl-SI" dirty="0">
                <a:solidFill>
                  <a:schemeClr val="tx1"/>
                </a:solidFill>
              </a:rPr>
              <a:t>odnos do inoviranja </a:t>
            </a:r>
            <a:r>
              <a:rPr lang="sl-SI" dirty="0">
                <a:solidFill>
                  <a:srgbClr val="F1E8CF"/>
                </a:solidFill>
              </a:rPr>
              <a:t>(zaposleni in vodstvo)</a:t>
            </a:r>
          </a:p>
          <a:p>
            <a:pPr marL="542036" indent="-542036" defTabSz="800735">
              <a:spcBef>
                <a:spcPts val="4300"/>
              </a:spcBef>
              <a:defRPr sz="4365">
                <a:solidFill>
                  <a:srgbClr val="F0E8C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sl-SI" dirty="0">
                <a:solidFill>
                  <a:schemeClr val="tx1"/>
                </a:solidFill>
              </a:rPr>
              <a:t>Namen</a:t>
            </a:r>
            <a:r>
              <a:rPr lang="sl-SI" dirty="0"/>
              <a:t> merjenja inovacijske zrelosti je </a:t>
            </a:r>
            <a:r>
              <a:rPr lang="sl-SI" dirty="0">
                <a:solidFill>
                  <a:schemeClr val="tx1"/>
                </a:solidFill>
              </a:rPr>
              <a:t>oceniti napredek </a:t>
            </a:r>
            <a:r>
              <a:rPr lang="sl-SI" dirty="0"/>
              <a:t>inovacijske zrelosti organov / organizacij ter </a:t>
            </a:r>
            <a:r>
              <a:rPr lang="sl-SI" dirty="0">
                <a:solidFill>
                  <a:schemeClr val="tx1"/>
                </a:solidFill>
              </a:rPr>
              <a:t>odnos zaposlenih in vodstva do vpeljevanja novitet</a:t>
            </a:r>
          </a:p>
          <a:p>
            <a:pPr marL="542036" indent="-542036" defTabSz="800735">
              <a:spcBef>
                <a:spcPts val="4300"/>
              </a:spcBef>
              <a:defRPr sz="4365">
                <a:solidFill>
                  <a:srgbClr val="F0E8C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sl-SI" dirty="0"/>
              <a:t>Analiza stanja bo služila kot </a:t>
            </a:r>
            <a:r>
              <a:rPr lang="sl-SI" dirty="0">
                <a:solidFill>
                  <a:schemeClr val="tx1"/>
                </a:solidFill>
              </a:rPr>
              <a:t>podlaga za razvoj novih in boljših rešitev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CB1BEE8-74FF-8741-B601-F3043F14FA66}"/>
              </a:ext>
            </a:extLst>
          </p:cNvPr>
          <p:cNvSpPr txBox="1"/>
          <p:nvPr/>
        </p:nvSpPr>
        <p:spPr>
          <a:xfrm>
            <a:off x="13286587" y="12713472"/>
            <a:ext cx="9863528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sl-SI" sz="1200" dirty="0">
                <a:solidFill>
                  <a:schemeClr val="tx1">
                    <a:lumMod val="50000"/>
                  </a:schemeClr>
                </a:solidFill>
              </a:rPr>
              <a:t>Vir ilustracije www.freepik.com</a:t>
            </a:r>
            <a:endParaRPr kumimoji="0" lang="sl-SI" sz="1200" b="1" i="0" u="none" strike="noStrike" cap="none" spc="0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FF6A7D-7457-A84A-98FA-0F054601DF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0" y="3130499"/>
            <a:ext cx="10793223" cy="9381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0304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Kdo je sodeloval pri merjenju Inovacijske zrelosti za leto 2021?"/>
          <p:cNvSpPr txBox="1">
            <a:spLocks noGrp="1"/>
          </p:cNvSpPr>
          <p:nvPr>
            <p:ph type="title"/>
          </p:nvPr>
        </p:nvSpPr>
        <p:spPr>
          <a:xfrm>
            <a:off x="1463046" y="1042226"/>
            <a:ext cx="9158388" cy="2286001"/>
          </a:xfrm>
          <a:prstGeom prst="rect">
            <a:avLst/>
          </a:prstGeom>
        </p:spPr>
        <p:txBody>
          <a:bodyPr/>
          <a:lstStyle>
            <a:lvl1pPr defTabSz="800735">
              <a:defRPr sz="4850">
                <a:solidFill>
                  <a:srgbClr val="ECBAFE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Kdo je sodeloval pri merjenju Inovacijske zrelosti za leto 2021?</a:t>
            </a:r>
          </a:p>
        </p:txBody>
      </p:sp>
      <p:pic>
        <p:nvPicPr>
          <p:cNvPr id="177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6355" y="4300435"/>
            <a:ext cx="4971770" cy="764031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Slika 11" descr="Slika, ki vsebuje besede besedilo&#10;&#10;Opis je samodejno ustvarjen">
            <a:extLst>
              <a:ext uri="{FF2B5EF4-FFF2-40B4-BE49-F238E27FC236}">
                <a16:creationId xmlns:a16="http://schemas.microsoft.com/office/drawing/2014/main" id="{184FE03B-CA76-4E30-ADA4-0915551FD8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" t="21536" r="6732" b="16811"/>
          <a:stretch/>
        </p:blipFill>
        <p:spPr>
          <a:xfrm>
            <a:off x="12030635" y="0"/>
            <a:ext cx="12499138" cy="13716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Kako smo se odzvali na merjenje Inovacijske zrelosti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5000">
                <a:solidFill>
                  <a:srgbClr val="ECBAFE"/>
                </a:solidFill>
              </a:defRPr>
            </a:lvl1pPr>
          </a:lstStyle>
          <a:p>
            <a:r>
              <a:t>Kako smo se odzvali na merjenje Inovacijske zrelosti?</a:t>
            </a:r>
          </a:p>
        </p:txBody>
      </p:sp>
      <p:pic>
        <p:nvPicPr>
          <p:cNvPr id="181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4571" y="3349851"/>
            <a:ext cx="5821672" cy="9182554"/>
          </a:xfrm>
          <a:prstGeom prst="rect">
            <a:avLst/>
          </a:prstGeom>
          <a:ln w="12700">
            <a:miter lim="400000"/>
          </a:ln>
        </p:spPr>
      </p:pic>
      <p:pic>
        <p:nvPicPr>
          <p:cNvPr id="182" name="Odzivnost1.png" descr="Odzivnost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55414" y="2570580"/>
            <a:ext cx="8798245" cy="731716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AGENDA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5000">
                <a:solidFill>
                  <a:srgbClr val="DAA4FF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r>
              <a:rPr dirty="0">
                <a:solidFill>
                  <a:srgbClr val="CC7AFF"/>
                </a:solidFill>
              </a:rPr>
              <a:t>AGENDA</a:t>
            </a:r>
          </a:p>
        </p:txBody>
      </p:sp>
      <p:graphicFrame>
        <p:nvGraphicFramePr>
          <p:cNvPr id="130" name="Table"/>
          <p:cNvGraphicFramePr/>
          <p:nvPr>
            <p:extLst>
              <p:ext uri="{D42A27DB-BD31-4B8C-83A1-F6EECF244321}">
                <p14:modId xmlns:p14="http://schemas.microsoft.com/office/powerpoint/2010/main" val="4010865467"/>
              </p:ext>
            </p:extLst>
          </p:nvPr>
        </p:nvGraphicFramePr>
        <p:xfrm>
          <a:off x="3242633" y="2842966"/>
          <a:ext cx="18245362" cy="9296400"/>
        </p:xfrm>
        <a:graphic>
          <a:graphicData uri="http://schemas.openxmlformats.org/drawingml/2006/table">
            <a:tbl>
              <a:tblPr firstCol="1">
                <a:tableStyleId>{CF821DB8-F4EB-4A41-A1BA-3FCAFE7338EE}</a:tableStyleId>
              </a:tblPr>
              <a:tblGrid>
                <a:gridCol w="56651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80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98800">
                <a:tc>
                  <a:txBody>
                    <a:bodyPr/>
                    <a:lstStyle/>
                    <a:p>
                      <a:pPr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5200" dirty="0">
                          <a:solidFill>
                            <a:srgbClr val="CC7AFF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9:00 - 9:</a:t>
                      </a:r>
                      <a:r>
                        <a:rPr lang="sl-SI" sz="5200" dirty="0">
                          <a:solidFill>
                            <a:srgbClr val="CC7AFF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10</a:t>
                      </a:r>
                      <a:endParaRPr sz="5200" dirty="0">
                        <a:solidFill>
                          <a:srgbClr val="CC7AFF"/>
                        </a:solidFill>
                        <a:latin typeface="Futura"/>
                        <a:ea typeface="Futura"/>
                        <a:cs typeface="Futura"/>
                        <a:sym typeface="Futura"/>
                      </a:endParaRPr>
                    </a:p>
                  </a:txBody>
                  <a:tcPr marL="50800" marR="50800" marT="50800" marB="50800" anchor="ctr" horzOverflow="overflow">
                    <a:lnL w="38100">
                      <a:solidFill>
                        <a:srgbClr val="301B5C"/>
                      </a:solidFill>
                      <a:miter lim="400000"/>
                    </a:lnL>
                    <a:lnR w="12700">
                      <a:solidFill>
                        <a:srgbClr val="34185C"/>
                      </a:solidFill>
                      <a:miter lim="400000"/>
                    </a:lnR>
                    <a:lnT w="38100">
                      <a:solidFill>
                        <a:srgbClr val="301B5C"/>
                      </a:solidFill>
                      <a:miter lim="400000"/>
                    </a:lnT>
                    <a:lnB w="12700">
                      <a:solidFill>
                        <a:srgbClr val="34185C"/>
                      </a:solidFill>
                      <a:miter lim="400000"/>
                    </a:lnB>
                    <a:gradFill flip="none" rotWithShape="1">
                      <a:gsLst>
                        <a:gs pos="0">
                          <a:srgbClr val="B25DFF"/>
                        </a:gs>
                        <a:gs pos="0">
                          <a:srgbClr val="9133AE"/>
                        </a:gs>
                        <a:gs pos="100000">
                          <a:srgbClr val="331C5C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lvl="1" indent="0" algn="l">
                        <a:defRPr sz="5200">
                          <a:solidFill>
                            <a:srgbClr val="B17FFF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defRPr>
                      </a:pPr>
                      <a:r>
                        <a:rPr dirty="0">
                          <a:solidFill>
                            <a:srgbClr val="CC7AFF"/>
                          </a:solidFill>
                        </a:rPr>
                        <a:t> </a:t>
                      </a:r>
                      <a:r>
                        <a:rPr dirty="0" err="1">
                          <a:solidFill>
                            <a:srgbClr val="CC7AFF"/>
                          </a:solidFill>
                        </a:rPr>
                        <a:t>Uvodni</a:t>
                      </a:r>
                      <a:r>
                        <a:rPr dirty="0">
                          <a:solidFill>
                            <a:srgbClr val="CC7AFF"/>
                          </a:solidFill>
                        </a:rPr>
                        <a:t> </a:t>
                      </a:r>
                      <a:r>
                        <a:rPr dirty="0" err="1">
                          <a:solidFill>
                            <a:srgbClr val="CC7AFF"/>
                          </a:solidFill>
                        </a:rPr>
                        <a:t>nagovor</a:t>
                      </a:r>
                      <a:endParaRPr dirty="0">
                        <a:solidFill>
                          <a:srgbClr val="CC7AFF"/>
                        </a:solidFill>
                      </a:endParaRP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34185C"/>
                      </a:solidFill>
                      <a:miter lim="400000"/>
                    </a:lnL>
                    <a:lnR w="38100">
                      <a:solidFill>
                        <a:srgbClr val="301B5C"/>
                      </a:solidFill>
                      <a:miter lim="400000"/>
                    </a:lnR>
                    <a:lnT w="38100">
                      <a:solidFill>
                        <a:srgbClr val="301B5C"/>
                      </a:solidFill>
                      <a:miter lim="400000"/>
                    </a:lnT>
                    <a:lnB w="12700">
                      <a:solidFill>
                        <a:srgbClr val="4D1C5C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8800">
                <a:tc>
                  <a:txBody>
                    <a:bodyPr/>
                    <a:lstStyle/>
                    <a:p>
                      <a:pPr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5200" dirty="0">
                          <a:solidFill>
                            <a:srgbClr val="CC7AFF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9:1</a:t>
                      </a:r>
                      <a:r>
                        <a:rPr lang="sl-SI" sz="5200" dirty="0">
                          <a:solidFill>
                            <a:srgbClr val="CC7AFF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0</a:t>
                      </a:r>
                      <a:r>
                        <a:rPr sz="5200" dirty="0">
                          <a:solidFill>
                            <a:srgbClr val="CC7AFF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-9:45</a:t>
                      </a:r>
                    </a:p>
                  </a:txBody>
                  <a:tcPr marL="50800" marR="50800" marT="50800" marB="50800" anchor="ctr" horzOverflow="overflow">
                    <a:lnL w="38100">
                      <a:solidFill>
                        <a:srgbClr val="301B5C"/>
                      </a:solidFill>
                      <a:miter lim="400000"/>
                    </a:lnL>
                    <a:lnR w="12700">
                      <a:solidFill>
                        <a:srgbClr val="34185C"/>
                      </a:solidFill>
                      <a:miter lim="400000"/>
                    </a:lnR>
                    <a:lnT w="12700">
                      <a:solidFill>
                        <a:srgbClr val="34185C"/>
                      </a:solidFill>
                      <a:miter lim="400000"/>
                    </a:lnT>
                    <a:lnB w="12700">
                      <a:solidFill>
                        <a:srgbClr val="34185C"/>
                      </a:solidFill>
                      <a:miter lim="400000"/>
                    </a:lnB>
                    <a:gradFill flip="none" rotWithShape="1">
                      <a:gsLst>
                        <a:gs pos="0">
                          <a:srgbClr val="B25DFF"/>
                        </a:gs>
                        <a:gs pos="0">
                          <a:srgbClr val="9133AE"/>
                        </a:gs>
                        <a:gs pos="100000">
                          <a:srgbClr val="311D5C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200" dirty="0">
                          <a:solidFill>
                            <a:srgbClr val="CC7AFF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sz="5200" dirty="0" err="1">
                          <a:solidFill>
                            <a:srgbClr val="CC7AFF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Rezultati</a:t>
                      </a:r>
                      <a:r>
                        <a:rPr sz="5200" dirty="0">
                          <a:solidFill>
                            <a:srgbClr val="CC7AFF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sz="5200" dirty="0" err="1">
                          <a:solidFill>
                            <a:srgbClr val="CC7AFF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merjenja</a:t>
                      </a:r>
                      <a:r>
                        <a:rPr sz="5200" dirty="0">
                          <a:solidFill>
                            <a:srgbClr val="CC7AFF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sz="5200" dirty="0" err="1">
                          <a:solidFill>
                            <a:srgbClr val="CC7AFF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inovacijske</a:t>
                      </a:r>
                      <a:r>
                        <a:rPr sz="5200" dirty="0">
                          <a:solidFill>
                            <a:srgbClr val="CC7AFF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sz="5200" dirty="0" err="1">
                          <a:solidFill>
                            <a:srgbClr val="CC7AFF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zrelosti</a:t>
                      </a:r>
                      <a:endParaRPr sz="5200" dirty="0">
                        <a:solidFill>
                          <a:srgbClr val="CC7AFF"/>
                        </a:solidFill>
                        <a:latin typeface="Futura"/>
                        <a:ea typeface="Futura"/>
                        <a:cs typeface="Futura"/>
                        <a:sym typeface="Futura"/>
                      </a:endParaRP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34185C"/>
                      </a:solidFill>
                      <a:miter lim="400000"/>
                    </a:lnL>
                    <a:lnR w="38100">
                      <a:solidFill>
                        <a:srgbClr val="301B5C"/>
                      </a:solidFill>
                      <a:miter lim="400000"/>
                    </a:lnR>
                    <a:lnT w="12700">
                      <a:solidFill>
                        <a:srgbClr val="4D1C5C"/>
                      </a:solidFill>
                      <a:miter lim="400000"/>
                    </a:lnT>
                    <a:lnB w="12700">
                      <a:solidFill>
                        <a:srgbClr val="4D1C5C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98800">
                <a:tc>
                  <a:txBody>
                    <a:bodyPr/>
                    <a:lstStyle/>
                    <a:p>
                      <a:pPr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5200" dirty="0">
                          <a:solidFill>
                            <a:srgbClr val="CC7AFF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9:45 - 11:00</a:t>
                      </a:r>
                    </a:p>
                  </a:txBody>
                  <a:tcPr marL="50800" marR="50800" marT="50800" marB="50800" anchor="ctr" horzOverflow="overflow">
                    <a:lnL w="38100">
                      <a:solidFill>
                        <a:srgbClr val="301B5C"/>
                      </a:solidFill>
                      <a:miter lim="400000"/>
                    </a:lnL>
                    <a:lnR w="12700">
                      <a:solidFill>
                        <a:srgbClr val="34185C"/>
                      </a:solidFill>
                      <a:miter lim="400000"/>
                    </a:lnR>
                    <a:lnT w="12700">
                      <a:solidFill>
                        <a:srgbClr val="34185C"/>
                      </a:solidFill>
                      <a:miter lim="400000"/>
                    </a:lnT>
                    <a:lnB w="38100">
                      <a:solidFill>
                        <a:srgbClr val="301B5C"/>
                      </a:solidFill>
                      <a:miter lim="400000"/>
                    </a:lnB>
                    <a:gradFill flip="none" rotWithShape="1">
                      <a:gsLst>
                        <a:gs pos="0">
                          <a:srgbClr val="B25DFF"/>
                        </a:gs>
                        <a:gs pos="0">
                          <a:srgbClr val="9133AE"/>
                        </a:gs>
                        <a:gs pos="100000">
                          <a:srgbClr val="2D1B5C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200" dirty="0">
                          <a:solidFill>
                            <a:srgbClr val="CC7AFF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sz="5200" dirty="0" err="1">
                          <a:solidFill>
                            <a:srgbClr val="CC7AFF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Prihodnost</a:t>
                      </a:r>
                      <a:r>
                        <a:rPr sz="5200" dirty="0">
                          <a:solidFill>
                            <a:srgbClr val="CC7AFF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sz="5200" dirty="0" err="1">
                          <a:solidFill>
                            <a:srgbClr val="CC7AFF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dela</a:t>
                      </a:r>
                      <a:r>
                        <a:rPr sz="5200" dirty="0">
                          <a:solidFill>
                            <a:srgbClr val="CC7AFF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in </a:t>
                      </a:r>
                      <a:r>
                        <a:rPr sz="5200" dirty="0" err="1">
                          <a:solidFill>
                            <a:srgbClr val="CC7AFF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organizacij</a:t>
                      </a:r>
                      <a:endParaRPr sz="5200" dirty="0">
                        <a:solidFill>
                          <a:srgbClr val="CC7AFF"/>
                        </a:solidFill>
                        <a:latin typeface="Futura"/>
                        <a:ea typeface="Futura"/>
                        <a:cs typeface="Futura"/>
                        <a:sym typeface="Futura"/>
                      </a:endParaRP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34185C"/>
                      </a:solidFill>
                      <a:miter lim="400000"/>
                    </a:lnL>
                    <a:lnR w="38100">
                      <a:solidFill>
                        <a:srgbClr val="301B5C"/>
                      </a:solidFill>
                      <a:miter lim="400000"/>
                    </a:lnR>
                    <a:lnT w="12700">
                      <a:solidFill>
                        <a:srgbClr val="4D1C5C"/>
                      </a:solidFill>
                      <a:miter lim="400000"/>
                    </a:lnT>
                    <a:lnB w="38100">
                      <a:solidFill>
                        <a:srgbClr val="301B5C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59">
              <a:srgbClr val="321946"/>
            </a:gs>
            <a:gs pos="100000">
              <a:srgbClr val="0000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Kdo je bil najbolj odziven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5000">
                <a:solidFill>
                  <a:srgbClr val="DAA4FF"/>
                </a:solidFill>
              </a:defRPr>
            </a:lvl1pPr>
          </a:lstStyle>
          <a:p>
            <a:r>
              <a:t>Kdo je bil najbolj odziven?</a:t>
            </a:r>
          </a:p>
        </p:txBody>
      </p:sp>
      <p:sp>
        <p:nvSpPr>
          <p:cNvPr id="185" name="Zlato za odzivnost prejme Zagovornik načela enakosti (60%)…"/>
          <p:cNvSpPr txBox="1">
            <a:spLocks noGrp="1"/>
          </p:cNvSpPr>
          <p:nvPr>
            <p:ph type="body" sz="half" idx="1"/>
          </p:nvPr>
        </p:nvSpPr>
        <p:spPr>
          <a:xfrm>
            <a:off x="13181176" y="3456233"/>
            <a:ext cx="8862519" cy="9296401"/>
          </a:xfrm>
          <a:prstGeom prst="rect">
            <a:avLst/>
          </a:prstGeom>
        </p:spPr>
        <p:txBody>
          <a:bodyPr/>
          <a:lstStyle/>
          <a:p>
            <a:pPr marL="558800" indent="-558800">
              <a:defRPr sz="4500">
                <a:solidFill>
                  <a:srgbClr val="F0E8CE"/>
                </a:solidFill>
              </a:defRPr>
            </a:pPr>
            <a:r>
              <a:rPr dirty="0" err="1"/>
              <a:t>Zlato</a:t>
            </a:r>
            <a:r>
              <a:rPr dirty="0"/>
              <a:t> za </a:t>
            </a:r>
            <a:r>
              <a:rPr dirty="0" err="1"/>
              <a:t>odzivnost</a:t>
            </a:r>
            <a:r>
              <a:rPr dirty="0"/>
              <a:t> </a:t>
            </a:r>
            <a:r>
              <a:rPr dirty="0" err="1"/>
              <a:t>prejme</a:t>
            </a:r>
            <a:r>
              <a:rPr dirty="0"/>
              <a:t> </a:t>
            </a:r>
            <a:r>
              <a:rPr dirty="0" err="1">
                <a:solidFill>
                  <a:srgbClr val="FFFFFF"/>
                </a:solidFill>
              </a:rPr>
              <a:t>Zagovornik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načela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enakosti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/>
              <a:t>(60%)</a:t>
            </a:r>
          </a:p>
          <a:p>
            <a:pPr marL="558800" indent="-558800">
              <a:defRPr sz="4500">
                <a:solidFill>
                  <a:srgbClr val="F0E8CE"/>
                </a:solidFill>
              </a:defRPr>
            </a:pPr>
            <a:r>
              <a:rPr dirty="0" err="1"/>
              <a:t>Srebro</a:t>
            </a:r>
            <a:r>
              <a:rPr dirty="0"/>
              <a:t> za </a:t>
            </a:r>
            <a:r>
              <a:rPr dirty="0" err="1"/>
              <a:t>odzivnost</a:t>
            </a:r>
            <a:r>
              <a:rPr dirty="0"/>
              <a:t> </a:t>
            </a:r>
            <a:r>
              <a:rPr dirty="0" err="1"/>
              <a:t>prejme</a:t>
            </a:r>
            <a:r>
              <a:rPr dirty="0"/>
              <a:t> </a:t>
            </a:r>
            <a:r>
              <a:rPr dirty="0" err="1">
                <a:solidFill>
                  <a:srgbClr val="FFFFFF"/>
                </a:solidFill>
              </a:rPr>
              <a:t>Statistični</a:t>
            </a:r>
            <a:r>
              <a:rPr dirty="0">
                <a:solidFill>
                  <a:srgbClr val="FFFFFF"/>
                </a:solidFill>
              </a:rPr>
              <a:t> urad RS</a:t>
            </a:r>
            <a:r>
              <a:rPr dirty="0"/>
              <a:t> (49,67%)</a:t>
            </a:r>
          </a:p>
          <a:p>
            <a:pPr marL="558800" indent="-558800">
              <a:defRPr sz="4500">
                <a:solidFill>
                  <a:srgbClr val="F0E8CE"/>
                </a:solidFill>
              </a:defRPr>
            </a:pPr>
            <a:r>
              <a:rPr dirty="0" err="1"/>
              <a:t>Bron</a:t>
            </a:r>
            <a:r>
              <a:rPr dirty="0"/>
              <a:t> za </a:t>
            </a:r>
            <a:r>
              <a:rPr dirty="0" err="1"/>
              <a:t>odzivnost</a:t>
            </a:r>
            <a:r>
              <a:rPr dirty="0"/>
              <a:t> </a:t>
            </a:r>
            <a:r>
              <a:rPr dirty="0" err="1"/>
              <a:t>prejme</a:t>
            </a:r>
            <a:r>
              <a:rPr dirty="0"/>
              <a:t> </a:t>
            </a:r>
            <a:r>
              <a:rPr dirty="0">
                <a:solidFill>
                  <a:srgbClr val="FFFFFF"/>
                </a:solidFill>
              </a:rPr>
              <a:t>Urad RS za </a:t>
            </a:r>
            <a:r>
              <a:rPr dirty="0" err="1">
                <a:solidFill>
                  <a:srgbClr val="FFFFFF"/>
                </a:solidFill>
              </a:rPr>
              <a:t>komuniciranje</a:t>
            </a:r>
            <a:r>
              <a:rPr dirty="0"/>
              <a:t> (41,82)</a:t>
            </a:r>
          </a:p>
        </p:txBody>
      </p:sp>
      <p:pic>
        <p:nvPicPr>
          <p:cNvPr id="186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6999" y="5193970"/>
            <a:ext cx="4436216" cy="58209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87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2750" y="7332676"/>
            <a:ext cx="2776288" cy="36428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88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8011" y="8621814"/>
            <a:ext cx="1742196" cy="2286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59">
              <a:srgbClr val="321946"/>
            </a:gs>
            <a:gs pos="100000">
              <a:srgbClr val="0000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Kdo je bil najbolje ocenjen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5000">
                <a:solidFill>
                  <a:srgbClr val="DAA4FF"/>
                </a:solidFill>
              </a:defRPr>
            </a:lvl1pPr>
          </a:lstStyle>
          <a:p>
            <a:r>
              <a:t>Kdo je bil najbolje ocenjen?</a:t>
            </a:r>
          </a:p>
        </p:txBody>
      </p:sp>
      <p:sp>
        <p:nvSpPr>
          <p:cNvPr id="197" name="Zlato zvezdo za najvišjo povprečno oceno prejme Generalni sekretariat vlade (3,72%)…"/>
          <p:cNvSpPr txBox="1">
            <a:spLocks noGrp="1"/>
          </p:cNvSpPr>
          <p:nvPr>
            <p:ph type="body" sz="half" idx="1"/>
          </p:nvPr>
        </p:nvSpPr>
        <p:spPr>
          <a:xfrm>
            <a:off x="13181176" y="1995055"/>
            <a:ext cx="9387381" cy="1136534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41452" indent="-441452" defTabSz="652145">
              <a:spcBef>
                <a:spcPts val="3500"/>
              </a:spcBef>
              <a:defRPr sz="3555">
                <a:solidFill>
                  <a:srgbClr val="F0E8CE"/>
                </a:solidFill>
              </a:defRPr>
            </a:pPr>
            <a:r>
              <a:rPr sz="4000" dirty="0" err="1">
                <a:solidFill>
                  <a:srgbClr val="FFFFFF"/>
                </a:solidFill>
              </a:rPr>
              <a:t>Zlato</a:t>
            </a:r>
            <a:r>
              <a:rPr sz="4000" dirty="0">
                <a:solidFill>
                  <a:srgbClr val="FFFFFF"/>
                </a:solidFill>
              </a:rPr>
              <a:t> </a:t>
            </a:r>
            <a:r>
              <a:rPr sz="4000" dirty="0" err="1">
                <a:solidFill>
                  <a:srgbClr val="FFFFFF"/>
                </a:solidFill>
              </a:rPr>
              <a:t>zvezdo</a:t>
            </a:r>
            <a:r>
              <a:rPr sz="4000" dirty="0"/>
              <a:t> za </a:t>
            </a:r>
            <a:r>
              <a:rPr sz="4000" dirty="0" err="1"/>
              <a:t>najvišjo</a:t>
            </a:r>
            <a:r>
              <a:rPr sz="4000" dirty="0"/>
              <a:t> </a:t>
            </a:r>
            <a:r>
              <a:rPr sz="4000" dirty="0" err="1"/>
              <a:t>povprečno</a:t>
            </a:r>
            <a:r>
              <a:rPr sz="4000" dirty="0"/>
              <a:t> </a:t>
            </a:r>
            <a:r>
              <a:rPr sz="4000" dirty="0" err="1"/>
              <a:t>oceno</a:t>
            </a:r>
            <a:r>
              <a:rPr sz="4000" dirty="0"/>
              <a:t> </a:t>
            </a:r>
            <a:r>
              <a:rPr sz="4000" dirty="0" err="1"/>
              <a:t>prejme</a:t>
            </a:r>
            <a:r>
              <a:rPr sz="4000" dirty="0"/>
              <a:t> </a:t>
            </a:r>
            <a:r>
              <a:rPr lang="sl-SI" sz="4000" dirty="0">
                <a:solidFill>
                  <a:srgbClr val="FFFFFF"/>
                </a:solidFill>
              </a:rPr>
              <a:t>Uprava RS za javna plačila</a:t>
            </a:r>
            <a:r>
              <a:rPr sz="4000" dirty="0">
                <a:solidFill>
                  <a:srgbClr val="FFFFFF"/>
                </a:solidFill>
              </a:rPr>
              <a:t> </a:t>
            </a:r>
            <a:r>
              <a:rPr sz="4000" dirty="0"/>
              <a:t>(3,</a:t>
            </a:r>
            <a:r>
              <a:rPr lang="sl-SI" sz="4000" dirty="0"/>
              <a:t>64</a:t>
            </a:r>
            <a:r>
              <a:rPr sz="4000" dirty="0"/>
              <a:t>)</a:t>
            </a:r>
          </a:p>
          <a:p>
            <a:pPr marL="441452" indent="-441452" defTabSz="652145">
              <a:spcBef>
                <a:spcPts val="3500"/>
              </a:spcBef>
              <a:defRPr sz="3555">
                <a:solidFill>
                  <a:srgbClr val="F0E8CE"/>
                </a:solidFill>
              </a:defRPr>
            </a:pPr>
            <a:r>
              <a:rPr sz="4000" dirty="0" err="1">
                <a:solidFill>
                  <a:srgbClr val="FFFFFF"/>
                </a:solidFill>
              </a:rPr>
              <a:t>Srebrno</a:t>
            </a:r>
            <a:r>
              <a:rPr sz="4000" dirty="0">
                <a:solidFill>
                  <a:srgbClr val="FFFFFF"/>
                </a:solidFill>
              </a:rPr>
              <a:t> </a:t>
            </a:r>
            <a:r>
              <a:rPr sz="4000" dirty="0" err="1">
                <a:solidFill>
                  <a:srgbClr val="FFFFFF"/>
                </a:solidFill>
              </a:rPr>
              <a:t>zvezdo</a:t>
            </a:r>
            <a:r>
              <a:rPr sz="4000" dirty="0"/>
              <a:t> za 2. </a:t>
            </a:r>
            <a:r>
              <a:rPr sz="4000" dirty="0" err="1"/>
              <a:t>najvišjo</a:t>
            </a:r>
            <a:r>
              <a:rPr sz="4000" dirty="0"/>
              <a:t> </a:t>
            </a:r>
            <a:r>
              <a:rPr sz="4000" dirty="0" err="1"/>
              <a:t>povprečno</a:t>
            </a:r>
            <a:r>
              <a:rPr sz="4000" dirty="0"/>
              <a:t> </a:t>
            </a:r>
            <a:r>
              <a:rPr sz="4000" dirty="0" err="1"/>
              <a:t>oceno</a:t>
            </a:r>
            <a:r>
              <a:rPr sz="4000" dirty="0"/>
              <a:t> </a:t>
            </a:r>
            <a:r>
              <a:rPr sz="4000" dirty="0" err="1"/>
              <a:t>prejme</a:t>
            </a:r>
            <a:r>
              <a:rPr sz="4000" dirty="0"/>
              <a:t> </a:t>
            </a:r>
            <a:r>
              <a:rPr lang="sl-SI" sz="4000" dirty="0">
                <a:solidFill>
                  <a:srgbClr val="FFFFFF"/>
                </a:solidFill>
              </a:rPr>
              <a:t>Inšpektorat za javni sektor</a:t>
            </a:r>
            <a:r>
              <a:rPr sz="4000" dirty="0">
                <a:solidFill>
                  <a:srgbClr val="FFFFFF"/>
                </a:solidFill>
              </a:rPr>
              <a:t> </a:t>
            </a:r>
            <a:r>
              <a:rPr sz="4000" dirty="0"/>
              <a:t>(3,</a:t>
            </a:r>
            <a:r>
              <a:rPr lang="sl-SI" sz="4000" dirty="0"/>
              <a:t>57</a:t>
            </a:r>
            <a:r>
              <a:rPr sz="4000" dirty="0"/>
              <a:t>)</a:t>
            </a:r>
          </a:p>
          <a:p>
            <a:pPr marL="441452" indent="-441452" defTabSz="652145">
              <a:spcBef>
                <a:spcPts val="3500"/>
              </a:spcBef>
              <a:defRPr sz="3555">
                <a:solidFill>
                  <a:srgbClr val="F0E8CE"/>
                </a:solidFill>
              </a:defRPr>
            </a:pPr>
            <a:r>
              <a:rPr sz="4000" dirty="0" err="1">
                <a:solidFill>
                  <a:srgbClr val="FFFFFF"/>
                </a:solidFill>
              </a:rPr>
              <a:t>Bronasto</a:t>
            </a:r>
            <a:r>
              <a:rPr sz="4000" dirty="0">
                <a:solidFill>
                  <a:srgbClr val="FFFFFF"/>
                </a:solidFill>
              </a:rPr>
              <a:t> </a:t>
            </a:r>
            <a:r>
              <a:rPr sz="4000" dirty="0" err="1">
                <a:solidFill>
                  <a:srgbClr val="FFFFFF"/>
                </a:solidFill>
              </a:rPr>
              <a:t>zvezdo</a:t>
            </a:r>
            <a:r>
              <a:rPr sz="4000" dirty="0"/>
              <a:t> za 3. </a:t>
            </a:r>
            <a:r>
              <a:rPr sz="4000" dirty="0" err="1"/>
              <a:t>najvišjo</a:t>
            </a:r>
            <a:r>
              <a:rPr sz="4000" dirty="0"/>
              <a:t> </a:t>
            </a:r>
            <a:r>
              <a:rPr sz="4000" dirty="0" err="1"/>
              <a:t>povprečno</a:t>
            </a:r>
            <a:r>
              <a:rPr sz="4000" dirty="0"/>
              <a:t> </a:t>
            </a:r>
            <a:r>
              <a:rPr sz="4000" dirty="0" err="1"/>
              <a:t>oceno</a:t>
            </a:r>
            <a:r>
              <a:rPr sz="4000" dirty="0"/>
              <a:t> </a:t>
            </a:r>
            <a:r>
              <a:rPr sz="4000" dirty="0" err="1"/>
              <a:t>prejme</a:t>
            </a:r>
            <a:r>
              <a:rPr sz="4000" dirty="0"/>
              <a:t> </a:t>
            </a:r>
            <a:r>
              <a:rPr lang="sl-SI" sz="4000" dirty="0">
                <a:solidFill>
                  <a:srgbClr val="FFFFFF"/>
                </a:solidFill>
              </a:rPr>
              <a:t>Zavod RS za zaposlovanje</a:t>
            </a:r>
            <a:r>
              <a:rPr sz="4000" dirty="0"/>
              <a:t> (3,5</a:t>
            </a:r>
            <a:r>
              <a:rPr lang="sl-SI" sz="4000" dirty="0"/>
              <a:t>2</a:t>
            </a:r>
            <a:r>
              <a:rPr sz="4000" dirty="0"/>
              <a:t>)</a:t>
            </a:r>
          </a:p>
          <a:p>
            <a:pPr marL="441452" indent="-441452" defTabSz="652145">
              <a:spcBef>
                <a:spcPts val="3500"/>
              </a:spcBef>
              <a:defRPr sz="3555">
                <a:solidFill>
                  <a:srgbClr val="F0E8CE"/>
                </a:solidFill>
              </a:defRPr>
            </a:pPr>
            <a:r>
              <a:rPr sz="4000" dirty="0" err="1"/>
              <a:t>Najvišjo</a:t>
            </a:r>
            <a:r>
              <a:rPr sz="4000" dirty="0"/>
              <a:t> </a:t>
            </a:r>
            <a:r>
              <a:rPr sz="4000" dirty="0" err="1"/>
              <a:t>oceno</a:t>
            </a:r>
            <a:r>
              <a:rPr sz="4000" dirty="0"/>
              <a:t> </a:t>
            </a:r>
            <a:r>
              <a:rPr sz="4000" dirty="0" err="1">
                <a:solidFill>
                  <a:srgbClr val="FFFFFF"/>
                </a:solidFill>
              </a:rPr>
              <a:t>na</a:t>
            </a:r>
            <a:r>
              <a:rPr sz="4000" dirty="0">
                <a:solidFill>
                  <a:srgbClr val="FFFFFF"/>
                </a:solidFill>
              </a:rPr>
              <a:t> </a:t>
            </a:r>
            <a:r>
              <a:rPr sz="4000" dirty="0" err="1">
                <a:solidFill>
                  <a:srgbClr val="FFFFFF"/>
                </a:solidFill>
              </a:rPr>
              <a:t>ravni</a:t>
            </a:r>
            <a:r>
              <a:rPr sz="4000" dirty="0">
                <a:solidFill>
                  <a:srgbClr val="FFFFFF"/>
                </a:solidFill>
              </a:rPr>
              <a:t> </a:t>
            </a:r>
            <a:r>
              <a:rPr sz="4000" dirty="0" err="1">
                <a:solidFill>
                  <a:srgbClr val="FFFFFF"/>
                </a:solidFill>
              </a:rPr>
              <a:t>organizacije</a:t>
            </a:r>
            <a:r>
              <a:rPr sz="4000" dirty="0">
                <a:solidFill>
                  <a:srgbClr val="FFFFFF"/>
                </a:solidFill>
              </a:rPr>
              <a:t> </a:t>
            </a:r>
            <a:r>
              <a:rPr sz="4000" dirty="0" err="1">
                <a:solidFill>
                  <a:srgbClr val="FFFFFF"/>
                </a:solidFill>
              </a:rPr>
              <a:t>procesa</a:t>
            </a:r>
            <a:r>
              <a:rPr sz="4000" dirty="0"/>
              <a:t> je </a:t>
            </a:r>
            <a:r>
              <a:rPr sz="4000" dirty="0" err="1"/>
              <a:t>imel</a:t>
            </a:r>
            <a:r>
              <a:rPr sz="4000" dirty="0"/>
              <a:t> </a:t>
            </a:r>
            <a:r>
              <a:rPr lang="sl-SI" sz="4000" dirty="0">
                <a:solidFill>
                  <a:srgbClr val="FFFFFF"/>
                </a:solidFill>
              </a:rPr>
              <a:t>Uprava RS za javna plačila </a:t>
            </a:r>
            <a:r>
              <a:rPr sz="4000" dirty="0"/>
              <a:t>(3,91), </a:t>
            </a:r>
            <a:r>
              <a:rPr lang="sl-SI" sz="4000" dirty="0">
                <a:solidFill>
                  <a:srgbClr val="FFFFFF"/>
                </a:solidFill>
              </a:rPr>
              <a:t>Statistični urad RS je imel najvišjo oceno </a:t>
            </a:r>
            <a:r>
              <a:rPr sz="4000" dirty="0" err="1"/>
              <a:t>na</a:t>
            </a:r>
            <a:r>
              <a:rPr sz="4000" dirty="0"/>
              <a:t> </a:t>
            </a:r>
            <a:r>
              <a:rPr sz="4000" dirty="0" err="1"/>
              <a:t>ravni</a:t>
            </a:r>
            <a:r>
              <a:rPr sz="4000" dirty="0"/>
              <a:t> </a:t>
            </a:r>
            <a:r>
              <a:rPr sz="4000" dirty="0" err="1">
                <a:solidFill>
                  <a:srgbClr val="FFFFFF"/>
                </a:solidFill>
              </a:rPr>
              <a:t>odnosa</a:t>
            </a:r>
            <a:r>
              <a:rPr sz="4000" dirty="0">
                <a:solidFill>
                  <a:srgbClr val="FFFFFF"/>
                </a:solidFill>
              </a:rPr>
              <a:t> </a:t>
            </a:r>
            <a:r>
              <a:rPr sz="4000" dirty="0" err="1">
                <a:solidFill>
                  <a:srgbClr val="FFFFFF"/>
                </a:solidFill>
              </a:rPr>
              <a:t>zaposlenih</a:t>
            </a:r>
            <a:r>
              <a:rPr sz="4000" dirty="0">
                <a:solidFill>
                  <a:srgbClr val="FFFFFF"/>
                </a:solidFill>
              </a:rPr>
              <a:t> </a:t>
            </a:r>
            <a:r>
              <a:rPr sz="4000" dirty="0"/>
              <a:t>(</a:t>
            </a:r>
            <a:r>
              <a:rPr lang="sl-SI" sz="4000" dirty="0"/>
              <a:t>3,49</a:t>
            </a:r>
            <a:r>
              <a:rPr sz="4000" dirty="0"/>
              <a:t>)</a:t>
            </a:r>
            <a:r>
              <a:rPr lang="sl-SI" sz="4000" dirty="0"/>
              <a:t>, </a:t>
            </a:r>
            <a:r>
              <a:rPr lang="sl-SI" sz="4000" dirty="0">
                <a:solidFill>
                  <a:schemeClr val="tx1"/>
                </a:solidFill>
              </a:rPr>
              <a:t>Inšpektorat za javni sektor</a:t>
            </a:r>
            <a:r>
              <a:rPr lang="sl-SI" sz="4000" dirty="0"/>
              <a:t> pa na ravni</a:t>
            </a:r>
            <a:r>
              <a:rPr sz="4000" dirty="0"/>
              <a:t> </a:t>
            </a:r>
            <a:r>
              <a:rPr sz="4000" dirty="0" err="1">
                <a:solidFill>
                  <a:srgbClr val="FFFFFF"/>
                </a:solidFill>
              </a:rPr>
              <a:t>vodstva</a:t>
            </a:r>
            <a:r>
              <a:rPr sz="4000" dirty="0">
                <a:solidFill>
                  <a:srgbClr val="FFFFFF"/>
                </a:solidFill>
              </a:rPr>
              <a:t> </a:t>
            </a:r>
            <a:r>
              <a:rPr sz="4000" dirty="0"/>
              <a:t>(3,</a:t>
            </a:r>
            <a:r>
              <a:rPr lang="sl-SI" sz="4000" dirty="0"/>
              <a:t>56</a:t>
            </a:r>
            <a:r>
              <a:rPr sz="4000" dirty="0"/>
              <a:t>).</a:t>
            </a:r>
          </a:p>
        </p:txBody>
      </p:sp>
      <p:pic>
        <p:nvPicPr>
          <p:cNvPr id="198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052" y="4919795"/>
            <a:ext cx="10784296" cy="6369276"/>
          </a:xfrm>
          <a:prstGeom prst="rect">
            <a:avLst/>
          </a:prstGeom>
          <a:ln w="12700">
            <a:miter lim="400000"/>
          </a:ln>
        </p:spPr>
      </p:pic>
      <p:sp>
        <p:nvSpPr>
          <p:cNvPr id="199" name="Vir slike: www.freepik.com"/>
          <p:cNvSpPr txBox="1"/>
          <p:nvPr/>
        </p:nvSpPr>
        <p:spPr>
          <a:xfrm>
            <a:off x="1815443" y="11832784"/>
            <a:ext cx="1877734" cy="262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100">
                <a:solidFill>
                  <a:srgbClr val="A9A9A9"/>
                </a:solidFill>
              </a:defRPr>
            </a:lvl1pPr>
          </a:lstStyle>
          <a:p>
            <a:r>
              <a:t>Vir slike: www.freepik.com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59">
              <a:srgbClr val="321946"/>
            </a:gs>
            <a:gs pos="100000">
              <a:srgbClr val="0000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Kako smo se odrezali v letu 2021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5000">
                <a:solidFill>
                  <a:srgbClr val="DAA4FF"/>
                </a:solidFill>
              </a:defRPr>
            </a:lvl1pPr>
          </a:lstStyle>
          <a:p>
            <a:r>
              <a:t>Kako smo se odrezali v letu 2021?</a:t>
            </a:r>
          </a:p>
        </p:txBody>
      </p:sp>
      <p:pic>
        <p:nvPicPr>
          <p:cNvPr id="202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633" y="3724923"/>
            <a:ext cx="6684886" cy="7594609"/>
          </a:xfrm>
          <a:prstGeom prst="rect">
            <a:avLst/>
          </a:prstGeom>
          <a:ln w="12700">
            <a:miter lim="400000"/>
          </a:ln>
        </p:spPr>
      </p:pic>
      <p:pic>
        <p:nvPicPr>
          <p:cNvPr id="203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1120" y="3724923"/>
            <a:ext cx="7285776" cy="7594609"/>
          </a:xfrm>
          <a:prstGeom prst="rect">
            <a:avLst/>
          </a:prstGeom>
          <a:ln w="12700">
            <a:miter lim="400000"/>
          </a:ln>
        </p:spPr>
      </p:pic>
      <p:pic>
        <p:nvPicPr>
          <p:cNvPr id="204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29221" y="3591729"/>
            <a:ext cx="6031254" cy="841214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59">
              <a:srgbClr val="321946"/>
            </a:gs>
            <a:gs pos="100000">
              <a:srgbClr val="0000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Kako smo se odrezali v letu 2021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5000">
                <a:solidFill>
                  <a:srgbClr val="DAA4FF"/>
                </a:solidFill>
              </a:defRPr>
            </a:lvl1pPr>
          </a:lstStyle>
          <a:p>
            <a:r>
              <a:t>Kako smo se odrezali v letu 2021?</a:t>
            </a:r>
          </a:p>
        </p:txBody>
      </p:sp>
      <p:pic>
        <p:nvPicPr>
          <p:cNvPr id="207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0475" y="3499692"/>
            <a:ext cx="6930545" cy="8006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8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01890" y="3372692"/>
            <a:ext cx="6799020" cy="80060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kupna tabela povprečij"/>
          <p:cNvSpPr txBox="1">
            <a:spLocks noGrp="1"/>
          </p:cNvSpPr>
          <p:nvPr>
            <p:ph type="title"/>
          </p:nvPr>
        </p:nvSpPr>
        <p:spPr>
          <a:xfrm>
            <a:off x="3789342" y="0"/>
            <a:ext cx="17223928" cy="2286000"/>
          </a:xfrm>
          <a:prstGeom prst="rect">
            <a:avLst/>
          </a:prstGeom>
        </p:spPr>
        <p:txBody>
          <a:bodyPr/>
          <a:lstStyle>
            <a:lvl1pPr>
              <a:defRPr sz="5000">
                <a:solidFill>
                  <a:srgbClr val="DAA4FF"/>
                </a:solidFill>
              </a:defRPr>
            </a:lvl1pPr>
          </a:lstStyle>
          <a:p>
            <a:r>
              <a:rPr lang="sl-SI" dirty="0"/>
              <a:t>Analiza inovacijske zrelosti</a:t>
            </a:r>
            <a:endParaRPr dirty="0"/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7DBA7C9C-88F1-4382-BD87-E929220E3B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894" y="1783719"/>
            <a:ext cx="21640800" cy="1162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7243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Rezultati skupnih povprečij ocen na ravni organizacije procesa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5000">
                <a:solidFill>
                  <a:srgbClr val="DAA4FF"/>
                </a:solidFill>
              </a:defRPr>
            </a:lvl1pPr>
          </a:lstStyle>
          <a:p>
            <a:r>
              <a:t>Rezultati skupnih povprečij ocen na ravni organizacije procesa</a:t>
            </a:r>
          </a:p>
        </p:txBody>
      </p:sp>
      <p:pic>
        <p:nvPicPr>
          <p:cNvPr id="214" name="graf proces2.png" descr="graf proces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0893" y="2037322"/>
            <a:ext cx="19679561" cy="10712830"/>
          </a:xfrm>
          <a:prstGeom prst="rect">
            <a:avLst/>
          </a:prstGeom>
          <a:ln w="12700">
            <a:miter lim="400000"/>
          </a:ln>
        </p:spPr>
      </p:pic>
      <p:sp>
        <p:nvSpPr>
          <p:cNvPr id="215" name="Rectangle"/>
          <p:cNvSpPr/>
          <p:nvPr/>
        </p:nvSpPr>
        <p:spPr>
          <a:xfrm>
            <a:off x="4364089" y="2501271"/>
            <a:ext cx="16551714" cy="938839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Rezultati skupnih povprečij ocen na ravni odnosa zaposlenih in vodstva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5000">
                <a:solidFill>
                  <a:srgbClr val="DAA4FF"/>
                </a:solidFill>
              </a:defRPr>
            </a:lvl1pPr>
          </a:lstStyle>
          <a:p>
            <a:r>
              <a:rPr dirty="0" err="1"/>
              <a:t>Rezultati</a:t>
            </a:r>
            <a:r>
              <a:rPr dirty="0"/>
              <a:t> </a:t>
            </a:r>
            <a:r>
              <a:rPr dirty="0" err="1"/>
              <a:t>skupnih</a:t>
            </a:r>
            <a:r>
              <a:rPr dirty="0"/>
              <a:t> </a:t>
            </a:r>
            <a:r>
              <a:rPr dirty="0" err="1"/>
              <a:t>povprečij</a:t>
            </a:r>
            <a:r>
              <a:rPr dirty="0"/>
              <a:t> </a:t>
            </a:r>
            <a:r>
              <a:rPr dirty="0" err="1"/>
              <a:t>ocen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ravni</a:t>
            </a:r>
            <a:r>
              <a:rPr dirty="0"/>
              <a:t> </a:t>
            </a:r>
            <a:r>
              <a:rPr dirty="0" err="1"/>
              <a:t>odnosa</a:t>
            </a:r>
            <a:r>
              <a:rPr dirty="0"/>
              <a:t> </a:t>
            </a:r>
            <a:br>
              <a:rPr lang="sl-SI" dirty="0"/>
            </a:br>
            <a:r>
              <a:rPr dirty="0" err="1"/>
              <a:t>zaposlenih</a:t>
            </a:r>
            <a:r>
              <a:rPr dirty="0"/>
              <a:t> </a:t>
            </a:r>
            <a:r>
              <a:rPr lang="sl-SI" dirty="0"/>
              <a:t>(rdeča) </a:t>
            </a:r>
            <a:r>
              <a:rPr dirty="0"/>
              <a:t>in </a:t>
            </a:r>
            <a:r>
              <a:rPr dirty="0" err="1"/>
              <a:t>vodstva</a:t>
            </a:r>
            <a:r>
              <a:rPr lang="sl-SI" dirty="0"/>
              <a:t> (modra)</a:t>
            </a:r>
            <a:endParaRPr dirty="0"/>
          </a:p>
        </p:txBody>
      </p:sp>
      <p:pic>
        <p:nvPicPr>
          <p:cNvPr id="221" name="graf zaposleni in vodstvo2.png" descr="graf zaposleni in vodstvo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8932" y="2705395"/>
            <a:ext cx="19091855" cy="10273332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id="{C99B7676-0B29-4CE1-B9B2-806C1304E680}"/>
              </a:ext>
            </a:extLst>
          </p:cNvPr>
          <p:cNvSpPr txBox="1"/>
          <p:nvPr/>
        </p:nvSpPr>
        <p:spPr>
          <a:xfrm>
            <a:off x="388337" y="12064085"/>
            <a:ext cx="4987344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l-SI" sz="28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ill Sans MT" panose="020B0502020104020203" pitchFamily="34" charset="-18"/>
                <a:sym typeface="Helvetica Neue"/>
              </a:rPr>
              <a:t>ZAPOSLENI (Rdeča)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AD8FC161-6F49-45F3-BD97-F71FF1CFDB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283" y="12697547"/>
            <a:ext cx="13704077" cy="665035"/>
          </a:xfrm>
          <a:prstGeom prst="rect">
            <a:avLst/>
          </a:prstGeom>
        </p:spPr>
      </p:pic>
      <p:sp>
        <p:nvSpPr>
          <p:cNvPr id="9" name="PoljeZBesedilom 8">
            <a:extLst>
              <a:ext uri="{FF2B5EF4-FFF2-40B4-BE49-F238E27FC236}">
                <a16:creationId xmlns:a16="http://schemas.microsoft.com/office/drawing/2014/main" id="{C22FA625-8E9A-4F03-A116-9B771C69403B}"/>
              </a:ext>
            </a:extLst>
          </p:cNvPr>
          <p:cNvSpPr txBox="1"/>
          <p:nvPr/>
        </p:nvSpPr>
        <p:spPr>
          <a:xfrm>
            <a:off x="18009128" y="12697547"/>
            <a:ext cx="4987344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l-SI" sz="28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ill Sans MT" panose="020B0502020104020203" pitchFamily="34" charset="-18"/>
                <a:sym typeface="Helvetica Neue"/>
              </a:rPr>
              <a:t>VODSTVO (Modra)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kupna tabela povprečij"/>
          <p:cNvSpPr txBox="1">
            <a:spLocks noGrp="1"/>
          </p:cNvSpPr>
          <p:nvPr>
            <p:ph type="title"/>
          </p:nvPr>
        </p:nvSpPr>
        <p:spPr>
          <a:xfrm>
            <a:off x="1306286" y="-410564"/>
            <a:ext cx="21134614" cy="2514600"/>
          </a:xfrm>
          <a:prstGeom prst="rect">
            <a:avLst/>
          </a:prstGeom>
        </p:spPr>
        <p:txBody>
          <a:bodyPr/>
          <a:lstStyle>
            <a:lvl1pPr>
              <a:defRPr sz="5000">
                <a:solidFill>
                  <a:srgbClr val="DAA4FF"/>
                </a:solidFill>
              </a:defRPr>
            </a:lvl1pPr>
          </a:lstStyle>
          <a:p>
            <a:r>
              <a:rPr dirty="0" err="1"/>
              <a:t>Skupna</a:t>
            </a:r>
            <a:r>
              <a:rPr dirty="0"/>
              <a:t> </a:t>
            </a:r>
            <a:r>
              <a:rPr dirty="0" err="1"/>
              <a:t>tabela</a:t>
            </a:r>
            <a:r>
              <a:rPr dirty="0"/>
              <a:t> </a:t>
            </a:r>
            <a:r>
              <a:rPr dirty="0" err="1"/>
              <a:t>povprečij</a:t>
            </a:r>
            <a:r>
              <a:rPr lang="sl-SI" dirty="0"/>
              <a:t> glede na področne sklope za leto 2021</a:t>
            </a:r>
            <a:endParaRPr dirty="0"/>
          </a:p>
        </p:txBody>
      </p:sp>
      <p:pic>
        <p:nvPicPr>
          <p:cNvPr id="21" name="Slika 20">
            <a:extLst>
              <a:ext uri="{FF2B5EF4-FFF2-40B4-BE49-F238E27FC236}">
                <a16:creationId xmlns:a16="http://schemas.microsoft.com/office/drawing/2014/main" id="{0EBD02A3-7393-471D-B274-FECF07F54A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05028" y="2150671"/>
            <a:ext cx="6094708" cy="10872173"/>
          </a:xfrm>
          <a:prstGeom prst="rect">
            <a:avLst/>
          </a:prstGeom>
        </p:spPr>
      </p:pic>
      <p:pic>
        <p:nvPicPr>
          <p:cNvPr id="22" name="Slika 21">
            <a:extLst>
              <a:ext uri="{FF2B5EF4-FFF2-40B4-BE49-F238E27FC236}">
                <a16:creationId xmlns:a16="http://schemas.microsoft.com/office/drawing/2014/main" id="{FECACB36-5F24-46F9-925C-44351AB3B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3074" y="2150672"/>
            <a:ext cx="6061823" cy="10872172"/>
          </a:xfrm>
          <a:prstGeom prst="rect">
            <a:avLst/>
          </a:prstGeom>
        </p:spPr>
      </p:pic>
      <p:pic>
        <p:nvPicPr>
          <p:cNvPr id="23" name="Slika 22">
            <a:extLst>
              <a:ext uri="{FF2B5EF4-FFF2-40B4-BE49-F238E27FC236}">
                <a16:creationId xmlns:a16="http://schemas.microsoft.com/office/drawing/2014/main" id="{D1D790C9-C4C1-43CF-8AFD-AEA55EB534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474" y="2150672"/>
            <a:ext cx="5824469" cy="108127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kupna tabela povprečij"/>
          <p:cNvSpPr txBox="1">
            <a:spLocks noGrp="1"/>
          </p:cNvSpPr>
          <p:nvPr>
            <p:ph type="title"/>
          </p:nvPr>
        </p:nvSpPr>
        <p:spPr>
          <a:xfrm>
            <a:off x="5438848" y="529265"/>
            <a:ext cx="13182600" cy="2286000"/>
          </a:xfrm>
          <a:prstGeom prst="rect">
            <a:avLst/>
          </a:prstGeom>
        </p:spPr>
        <p:txBody>
          <a:bodyPr/>
          <a:lstStyle>
            <a:lvl1pPr>
              <a:defRPr sz="5000">
                <a:solidFill>
                  <a:srgbClr val="DAA4FF"/>
                </a:solidFill>
              </a:defRPr>
            </a:lvl1pPr>
          </a:lstStyle>
          <a:p>
            <a:r>
              <a:rPr lang="pl-PL" dirty="0"/>
              <a:t>Graf pregled povprečij ocen po področnih sklopih po organih za leto 2021</a:t>
            </a:r>
            <a:endParaRPr dirty="0"/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AB60B5B0-8EEB-408F-9E4C-337882602A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53" y="3296313"/>
            <a:ext cx="23520947" cy="8100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3607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kupna tabela povprečij"/>
          <p:cNvSpPr txBox="1">
            <a:spLocks noGrp="1"/>
          </p:cNvSpPr>
          <p:nvPr>
            <p:ph type="title"/>
          </p:nvPr>
        </p:nvSpPr>
        <p:spPr>
          <a:xfrm>
            <a:off x="5438848" y="529265"/>
            <a:ext cx="13182600" cy="2286000"/>
          </a:xfrm>
          <a:prstGeom prst="rect">
            <a:avLst/>
          </a:prstGeom>
        </p:spPr>
        <p:txBody>
          <a:bodyPr/>
          <a:lstStyle>
            <a:lvl1pPr>
              <a:defRPr sz="5000">
                <a:solidFill>
                  <a:srgbClr val="DAA4FF"/>
                </a:solidFill>
              </a:defRPr>
            </a:lvl1pPr>
          </a:lstStyle>
          <a:p>
            <a:r>
              <a:rPr lang="sl-SI" dirty="0"/>
              <a:t>Graf povprečij na ravni organizacije procesa po organih (2018 – 2021)</a:t>
            </a:r>
            <a:endParaRPr dirty="0"/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B552BF64-EA71-4EB6-AE16-658A34E021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685" y="3619500"/>
            <a:ext cx="22079546" cy="6479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4203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Hole in their side of the boat.jpeg" descr="Hole in their side of the boat.jpeg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/>
          <a:stretch>
            <a:fillRect/>
          </a:stretch>
        </p:blipFill>
        <p:spPr>
          <a:xfrm>
            <a:off x="12776105" y="3771781"/>
            <a:ext cx="9601315" cy="7200985"/>
          </a:xfrm>
          <a:prstGeom prst="rect">
            <a:avLst/>
          </a:prstGeom>
        </p:spPr>
      </p:pic>
      <p:pic>
        <p:nvPicPr>
          <p:cNvPr id="133" name="austin-distel-wD1LRb9OeEo-unsplash.jpeg" descr="austin-distel-wD1LRb9OeEo-unsplash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8779" y="3775085"/>
            <a:ext cx="10168965" cy="7203018"/>
          </a:xfrm>
          <a:prstGeom prst="rect">
            <a:avLst/>
          </a:prstGeom>
          <a:ln w="12700">
            <a:miter lim="400000"/>
          </a:ln>
        </p:spPr>
      </p:pic>
      <p:sp>
        <p:nvSpPr>
          <p:cNvPr id="134" name="Vam je kaj znano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5000">
                <a:gradFill flip="none" rotWithShape="1">
                  <a:gsLst>
                    <a:gs pos="0">
                      <a:srgbClr val="B4EAEC"/>
                    </a:gs>
                    <a:gs pos="100000">
                      <a:srgbClr val="428AAC"/>
                    </a:gs>
                  </a:gsLst>
                  <a:lin ang="5400000" scaled="0"/>
                </a:gradFill>
              </a:defRPr>
            </a:lvl1pPr>
          </a:lstStyle>
          <a:p>
            <a:r>
              <a:rPr lang="sl-SI" dirty="0">
                <a:solidFill>
                  <a:srgbClr val="CC7AFF"/>
                </a:solidFill>
              </a:rPr>
              <a:t>Predvidevamo, da so tovrstne situacije še vedno prepogoste…</a:t>
            </a:r>
            <a:endParaRPr dirty="0">
              <a:solidFill>
                <a:srgbClr val="CC7A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kupna tabela povprečij"/>
          <p:cNvSpPr txBox="1">
            <a:spLocks noGrp="1"/>
          </p:cNvSpPr>
          <p:nvPr>
            <p:ph type="title"/>
          </p:nvPr>
        </p:nvSpPr>
        <p:spPr>
          <a:xfrm>
            <a:off x="5438848" y="529265"/>
            <a:ext cx="13182600" cy="2286000"/>
          </a:xfrm>
          <a:prstGeom prst="rect">
            <a:avLst/>
          </a:prstGeom>
        </p:spPr>
        <p:txBody>
          <a:bodyPr/>
          <a:lstStyle>
            <a:lvl1pPr>
              <a:defRPr sz="5000">
                <a:solidFill>
                  <a:srgbClr val="DAA4FF"/>
                </a:solidFill>
              </a:defRPr>
            </a:lvl1pPr>
          </a:lstStyle>
          <a:p>
            <a:r>
              <a:rPr lang="sl-SI" dirty="0"/>
              <a:t>Graf povprečij na ravni odnosa zaposlenih do inoviranja po organih (2018 – 2021)</a:t>
            </a:r>
            <a:endParaRPr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EFD24687-B550-4E5A-8CC2-3DEAB031F6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782" y="2787495"/>
            <a:ext cx="22458436" cy="8141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4716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>
            <a:extLst>
              <a:ext uri="{FF2B5EF4-FFF2-40B4-BE49-F238E27FC236}">
                <a16:creationId xmlns:a16="http://schemas.microsoft.com/office/drawing/2014/main" id="{2924A545-9903-4D5D-A55A-EBE53CC79F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14" y="1577015"/>
            <a:ext cx="23609071" cy="10043485"/>
          </a:xfrm>
          <a:prstGeom prst="rect">
            <a:avLst/>
          </a:prstGeom>
        </p:spPr>
      </p:pic>
      <p:sp>
        <p:nvSpPr>
          <p:cNvPr id="223" name="Skupna tabela povprečij"/>
          <p:cNvSpPr txBox="1">
            <a:spLocks noGrp="1"/>
          </p:cNvSpPr>
          <p:nvPr>
            <p:ph type="title"/>
          </p:nvPr>
        </p:nvSpPr>
        <p:spPr>
          <a:xfrm>
            <a:off x="5438848" y="529265"/>
            <a:ext cx="13182600" cy="2286000"/>
          </a:xfrm>
          <a:prstGeom prst="rect">
            <a:avLst/>
          </a:prstGeom>
        </p:spPr>
        <p:txBody>
          <a:bodyPr/>
          <a:lstStyle>
            <a:lvl1pPr>
              <a:defRPr sz="5000">
                <a:solidFill>
                  <a:srgbClr val="DAA4FF"/>
                </a:solidFill>
              </a:defRPr>
            </a:lvl1pPr>
          </a:lstStyle>
          <a:p>
            <a:r>
              <a:rPr lang="sl-SI" dirty="0"/>
              <a:t>Graf povprečij na ravni odnosa vodstva do inoviranja po organih (2018 – 2021)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58258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Change system to fit in.jpeg" descr="Change system to fit in.jpeg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t="1200" b="1200"/>
          <a:stretch>
            <a:fillRect/>
          </a:stretch>
        </p:blipFill>
        <p:spPr>
          <a:xfrm>
            <a:off x="1592622" y="3149600"/>
            <a:ext cx="9525001" cy="9296400"/>
          </a:xfrm>
          <a:prstGeom prst="rect">
            <a:avLst/>
          </a:prstGeom>
        </p:spPr>
      </p:pic>
      <p:sp>
        <p:nvSpPr>
          <p:cNvPr id="256" name="Ključne nalog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5000">
                <a:gradFill flip="none" rotWithShape="1">
                  <a:gsLst>
                    <a:gs pos="0">
                      <a:srgbClr val="B4EAEC"/>
                    </a:gs>
                    <a:gs pos="100000">
                      <a:srgbClr val="428AAC"/>
                    </a:gs>
                  </a:gsLst>
                  <a:lin ang="5400000" scaled="0"/>
                </a:gradFill>
              </a:defRPr>
            </a:lvl1pPr>
          </a:lstStyle>
          <a:p>
            <a:r>
              <a:rPr dirty="0" err="1">
                <a:solidFill>
                  <a:srgbClr val="DAA4FF"/>
                </a:solidFill>
              </a:rPr>
              <a:t>Ključne</a:t>
            </a:r>
            <a:r>
              <a:rPr dirty="0">
                <a:solidFill>
                  <a:srgbClr val="DAA4FF"/>
                </a:solidFill>
              </a:rPr>
              <a:t> </a:t>
            </a:r>
            <a:r>
              <a:rPr dirty="0" err="1">
                <a:solidFill>
                  <a:srgbClr val="DAA4FF"/>
                </a:solidFill>
              </a:rPr>
              <a:t>naloge</a:t>
            </a:r>
            <a:r>
              <a:rPr lang="sl-SI" dirty="0">
                <a:solidFill>
                  <a:srgbClr val="DAA4FF"/>
                </a:solidFill>
              </a:rPr>
              <a:t> za razvoj javne uprave</a:t>
            </a:r>
            <a:endParaRPr dirty="0">
              <a:solidFill>
                <a:srgbClr val="DAA4FF"/>
              </a:solidFill>
            </a:endParaRPr>
          </a:p>
        </p:txBody>
      </p:sp>
      <p:sp>
        <p:nvSpPr>
          <p:cNvPr id="257" name="razvoj fleksibilne adaptivne miselnosti…"/>
          <p:cNvSpPr txBox="1">
            <a:spLocks noGrp="1"/>
          </p:cNvSpPr>
          <p:nvPr>
            <p:ph type="body" sz="half" idx="1"/>
          </p:nvPr>
        </p:nvSpPr>
        <p:spPr>
          <a:xfrm>
            <a:off x="12154021" y="3149600"/>
            <a:ext cx="10223501" cy="9296400"/>
          </a:xfrm>
          <a:prstGeom prst="rect">
            <a:avLst/>
          </a:prstGeom>
        </p:spPr>
        <p:txBody>
          <a:bodyPr/>
          <a:lstStyle/>
          <a:p>
            <a:pPr marL="547624" indent="-547624" defTabSz="808990">
              <a:spcBef>
                <a:spcPts val="4400"/>
              </a:spcBef>
              <a:defRPr sz="3724">
                <a:solidFill>
                  <a:srgbClr val="FFF6CE"/>
                </a:solidFill>
              </a:defRPr>
            </a:pPr>
            <a:r>
              <a:rPr dirty="0" err="1"/>
              <a:t>razvoj</a:t>
            </a:r>
            <a:r>
              <a:rPr dirty="0"/>
              <a:t> </a:t>
            </a:r>
            <a:r>
              <a:rPr b="1" dirty="0" err="1">
                <a:solidFill>
                  <a:srgbClr val="FFFFFF"/>
                </a:solidFill>
              </a:rPr>
              <a:t>fleksibilne</a:t>
            </a:r>
            <a:r>
              <a:rPr b="1" dirty="0">
                <a:solidFill>
                  <a:srgbClr val="FFFFFF"/>
                </a:solidFill>
              </a:rPr>
              <a:t> </a:t>
            </a:r>
            <a:r>
              <a:rPr b="1" dirty="0" err="1">
                <a:solidFill>
                  <a:srgbClr val="FFFFFF"/>
                </a:solidFill>
              </a:rPr>
              <a:t>adaptivne</a:t>
            </a:r>
            <a:r>
              <a:rPr b="1" dirty="0">
                <a:solidFill>
                  <a:srgbClr val="FFFFFF"/>
                </a:solidFill>
              </a:rPr>
              <a:t> </a:t>
            </a:r>
            <a:r>
              <a:rPr b="1" dirty="0" err="1">
                <a:solidFill>
                  <a:srgbClr val="FFFFFF"/>
                </a:solidFill>
              </a:rPr>
              <a:t>miselnosti</a:t>
            </a:r>
            <a:endParaRPr b="1" dirty="0"/>
          </a:p>
          <a:p>
            <a:pPr marL="547624" indent="-547624" defTabSz="808990">
              <a:spcBef>
                <a:spcPts val="4400"/>
              </a:spcBef>
              <a:defRPr sz="3724">
                <a:solidFill>
                  <a:srgbClr val="FFF6CE"/>
                </a:solidFill>
              </a:defRPr>
            </a:pPr>
            <a:r>
              <a:rPr b="1" dirty="0" err="1">
                <a:solidFill>
                  <a:srgbClr val="FFFFFF"/>
                </a:solidFill>
              </a:rPr>
              <a:t>razvoj</a:t>
            </a:r>
            <a:r>
              <a:rPr b="1" dirty="0">
                <a:solidFill>
                  <a:srgbClr val="FFFFFF"/>
                </a:solidFill>
              </a:rPr>
              <a:t> </a:t>
            </a:r>
            <a:r>
              <a:rPr b="1" dirty="0" err="1">
                <a:solidFill>
                  <a:srgbClr val="FFFFFF"/>
                </a:solidFill>
              </a:rPr>
              <a:t>zaposlenih</a:t>
            </a:r>
            <a:r>
              <a:rPr dirty="0"/>
              <a:t> v </a:t>
            </a:r>
            <a:r>
              <a:rPr dirty="0" err="1"/>
              <a:t>javni</a:t>
            </a:r>
            <a:r>
              <a:rPr dirty="0"/>
              <a:t> </a:t>
            </a:r>
            <a:r>
              <a:rPr dirty="0" err="1"/>
              <a:t>upravi</a:t>
            </a:r>
            <a:endParaRPr dirty="0"/>
          </a:p>
          <a:p>
            <a:pPr marL="547624" indent="-547624" defTabSz="808990">
              <a:spcBef>
                <a:spcPts val="4400"/>
              </a:spcBef>
              <a:defRPr sz="3724">
                <a:solidFill>
                  <a:srgbClr val="FFF6CE"/>
                </a:solidFill>
              </a:defRPr>
            </a:pPr>
            <a:r>
              <a:rPr b="1" dirty="0" err="1">
                <a:solidFill>
                  <a:srgbClr val="FFFFFF"/>
                </a:solidFill>
              </a:rPr>
              <a:t>razvoj</a:t>
            </a:r>
            <a:r>
              <a:rPr b="1" dirty="0">
                <a:solidFill>
                  <a:srgbClr val="FFFFFF"/>
                </a:solidFill>
              </a:rPr>
              <a:t> </a:t>
            </a:r>
            <a:r>
              <a:rPr b="1" dirty="0" err="1">
                <a:solidFill>
                  <a:srgbClr val="FFFFFF"/>
                </a:solidFill>
              </a:rPr>
              <a:t>povezovalnega</a:t>
            </a:r>
            <a:r>
              <a:rPr b="1" dirty="0">
                <a:solidFill>
                  <a:srgbClr val="FFFFFF"/>
                </a:solidFill>
              </a:rPr>
              <a:t> </a:t>
            </a:r>
            <a:r>
              <a:rPr b="1" dirty="0" err="1">
                <a:solidFill>
                  <a:srgbClr val="FFFFFF"/>
                </a:solidFill>
              </a:rPr>
              <a:t>inovacijskega</a:t>
            </a:r>
            <a:r>
              <a:rPr b="1" dirty="0">
                <a:solidFill>
                  <a:srgbClr val="FFFFFF"/>
                </a:solidFill>
              </a:rPr>
              <a:t> </a:t>
            </a:r>
            <a:r>
              <a:rPr b="1" dirty="0" err="1">
                <a:solidFill>
                  <a:srgbClr val="FFFFFF"/>
                </a:solidFill>
              </a:rPr>
              <a:t>ekosistema</a:t>
            </a:r>
            <a:r>
              <a:rPr dirty="0"/>
              <a:t> (</a:t>
            </a:r>
            <a:r>
              <a:rPr i="1" dirty="0"/>
              <a:t>human engagement</a:t>
            </a:r>
            <a:r>
              <a:rPr dirty="0"/>
              <a:t>) za </a:t>
            </a:r>
            <a:r>
              <a:rPr dirty="0" err="1"/>
              <a:t>deljenje</a:t>
            </a:r>
            <a:r>
              <a:rPr dirty="0"/>
              <a:t> </a:t>
            </a:r>
            <a:r>
              <a:rPr dirty="0" err="1"/>
              <a:t>znanja</a:t>
            </a:r>
            <a:r>
              <a:rPr lang="sl-SI" dirty="0"/>
              <a:t> </a:t>
            </a:r>
            <a:r>
              <a:rPr dirty="0"/>
              <a:t>za </a:t>
            </a:r>
            <a:r>
              <a:rPr dirty="0" err="1"/>
              <a:t>doseganje</a:t>
            </a:r>
            <a:r>
              <a:rPr dirty="0"/>
              <a:t> </a:t>
            </a:r>
            <a:r>
              <a:rPr dirty="0" err="1"/>
              <a:t>skupnih</a:t>
            </a:r>
            <a:r>
              <a:rPr dirty="0"/>
              <a:t> </a:t>
            </a:r>
            <a:r>
              <a:rPr dirty="0" err="1"/>
              <a:t>ciljev</a:t>
            </a:r>
            <a:endParaRPr dirty="0"/>
          </a:p>
          <a:p>
            <a:pPr marL="547624" indent="-547624" defTabSz="808990">
              <a:spcBef>
                <a:spcPts val="4400"/>
              </a:spcBef>
              <a:defRPr sz="3724">
                <a:solidFill>
                  <a:srgbClr val="FFF6CE"/>
                </a:solidFill>
              </a:defRPr>
            </a:pPr>
            <a:r>
              <a:rPr b="1" dirty="0" err="1">
                <a:solidFill>
                  <a:srgbClr val="FFFFFF"/>
                </a:solidFill>
              </a:rPr>
              <a:t>mreženje</a:t>
            </a:r>
            <a:r>
              <a:rPr b="1" dirty="0">
                <a:solidFill>
                  <a:srgbClr val="FFFFFF"/>
                </a:solidFill>
              </a:rPr>
              <a:t> in </a:t>
            </a:r>
            <a:r>
              <a:rPr b="1" dirty="0" err="1">
                <a:solidFill>
                  <a:srgbClr val="FFFFFF"/>
                </a:solidFill>
              </a:rPr>
              <a:t>povezovanje</a:t>
            </a:r>
            <a:r>
              <a:rPr dirty="0"/>
              <a:t> </a:t>
            </a:r>
            <a:r>
              <a:rPr dirty="0" err="1"/>
              <a:t>javne</a:t>
            </a:r>
            <a:r>
              <a:rPr dirty="0"/>
              <a:t> </a:t>
            </a:r>
            <a:r>
              <a:rPr dirty="0" err="1"/>
              <a:t>uprave</a:t>
            </a:r>
            <a:r>
              <a:rPr dirty="0"/>
              <a:t>, </a:t>
            </a:r>
            <a:r>
              <a:rPr dirty="0" err="1"/>
              <a:t>gospodarstva</a:t>
            </a:r>
            <a:r>
              <a:rPr dirty="0"/>
              <a:t> in </a:t>
            </a:r>
            <a:r>
              <a:rPr dirty="0" err="1"/>
              <a:t>akademske</a:t>
            </a:r>
            <a:r>
              <a:rPr dirty="0"/>
              <a:t> </a:t>
            </a:r>
            <a:r>
              <a:rPr dirty="0" err="1"/>
              <a:t>sfere</a:t>
            </a:r>
            <a:endParaRPr dirty="0"/>
          </a:p>
          <a:p>
            <a:pPr marL="547624" indent="-547624" defTabSz="808990">
              <a:spcBef>
                <a:spcPts val="4400"/>
              </a:spcBef>
              <a:defRPr sz="3724">
                <a:solidFill>
                  <a:srgbClr val="FFF6CE"/>
                </a:solidFill>
              </a:defRPr>
            </a:pPr>
            <a:r>
              <a:rPr dirty="0" err="1"/>
              <a:t>oblikovanje</a:t>
            </a:r>
            <a:r>
              <a:rPr dirty="0"/>
              <a:t> </a:t>
            </a:r>
            <a:r>
              <a:rPr b="1" dirty="0" err="1">
                <a:solidFill>
                  <a:srgbClr val="FFFFFF"/>
                </a:solidFill>
              </a:rPr>
              <a:t>rešitev</a:t>
            </a:r>
            <a:r>
              <a:rPr b="1" dirty="0">
                <a:solidFill>
                  <a:srgbClr val="FFFFFF"/>
                </a:solidFill>
              </a:rPr>
              <a:t> za </a:t>
            </a:r>
            <a:r>
              <a:rPr b="1" dirty="0" err="1">
                <a:solidFill>
                  <a:srgbClr val="FFFFFF"/>
                </a:solidFill>
              </a:rPr>
              <a:t>prihodnost</a:t>
            </a:r>
            <a:endParaRPr b="1" dirty="0">
              <a:solidFill>
                <a:srgbClr val="FFFFFF"/>
              </a:solidFill>
            </a:endParaRPr>
          </a:p>
          <a:p>
            <a:pPr marL="547624" indent="-547624" defTabSz="808990">
              <a:spcBef>
                <a:spcPts val="4400"/>
              </a:spcBef>
              <a:defRPr sz="3724">
                <a:solidFill>
                  <a:srgbClr val="FFF6CE"/>
                </a:solidFill>
              </a:defRPr>
            </a:pPr>
            <a:r>
              <a:rPr b="1" dirty="0" err="1">
                <a:solidFill>
                  <a:srgbClr val="FFFFFF"/>
                </a:solidFill>
              </a:rPr>
              <a:t>poenostavitev</a:t>
            </a:r>
            <a:r>
              <a:rPr dirty="0"/>
              <a:t> in </a:t>
            </a:r>
            <a:r>
              <a:rPr dirty="0" err="1"/>
              <a:t>pohitritev</a:t>
            </a:r>
            <a:r>
              <a:rPr dirty="0"/>
              <a:t> </a:t>
            </a:r>
            <a:r>
              <a:rPr b="1" dirty="0" err="1">
                <a:solidFill>
                  <a:srgbClr val="FFFFFF"/>
                </a:solidFill>
              </a:rPr>
              <a:t>upravnih</a:t>
            </a:r>
            <a:r>
              <a:rPr b="1" dirty="0">
                <a:solidFill>
                  <a:srgbClr val="FFFFFF"/>
                </a:solidFill>
              </a:rPr>
              <a:t> </a:t>
            </a:r>
            <a:r>
              <a:rPr b="1" dirty="0" err="1">
                <a:solidFill>
                  <a:srgbClr val="FFFFFF"/>
                </a:solidFill>
              </a:rPr>
              <a:t>postopkov</a:t>
            </a:r>
            <a:endParaRPr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zagotovljeno svetovanje pri oblikovanju konceptov za rešitev kompleksnih izzivov preko trenerjev, podporne ekipe in procesnih strokovnjakov…"/>
          <p:cNvSpPr txBox="1">
            <a:spLocks noGrp="1"/>
          </p:cNvSpPr>
          <p:nvPr>
            <p:ph type="body" sz="half" idx="1"/>
          </p:nvPr>
        </p:nvSpPr>
        <p:spPr>
          <a:xfrm>
            <a:off x="11631118" y="1685636"/>
            <a:ext cx="11063782" cy="1121063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defRPr sz="3800">
                <a:solidFill>
                  <a:srgbClr val="FFFFE9"/>
                </a:solidFill>
              </a:defRPr>
            </a:pPr>
            <a:r>
              <a:rPr sz="4000" dirty="0" err="1">
                <a:solidFill>
                  <a:srgbClr val="FFF6CE"/>
                </a:solidFill>
              </a:rPr>
              <a:t>zagotovljeno</a:t>
            </a:r>
            <a:r>
              <a:rPr sz="4000" dirty="0">
                <a:solidFill>
                  <a:srgbClr val="FFF6CE"/>
                </a:solidFill>
              </a:rPr>
              <a:t> </a:t>
            </a:r>
            <a:r>
              <a:rPr sz="4000" b="1" dirty="0" err="1">
                <a:solidFill>
                  <a:srgbClr val="FFFFFF"/>
                </a:solidFill>
              </a:rPr>
              <a:t>svetovanje</a:t>
            </a:r>
            <a:r>
              <a:rPr sz="4000" b="1" dirty="0">
                <a:solidFill>
                  <a:srgbClr val="FFFFFF"/>
                </a:solidFill>
              </a:rPr>
              <a:t> </a:t>
            </a:r>
            <a:r>
              <a:rPr sz="4000" b="1" dirty="0" err="1">
                <a:solidFill>
                  <a:srgbClr val="FFFFFF"/>
                </a:solidFill>
              </a:rPr>
              <a:t>pri</a:t>
            </a:r>
            <a:r>
              <a:rPr sz="4000" b="1" dirty="0">
                <a:solidFill>
                  <a:srgbClr val="FFFFFF"/>
                </a:solidFill>
              </a:rPr>
              <a:t> </a:t>
            </a:r>
            <a:r>
              <a:rPr sz="4000" b="1" dirty="0" err="1">
                <a:solidFill>
                  <a:srgbClr val="FFFFFF"/>
                </a:solidFill>
              </a:rPr>
              <a:t>oblikovanju</a:t>
            </a:r>
            <a:r>
              <a:rPr sz="4000" b="1" dirty="0">
                <a:solidFill>
                  <a:srgbClr val="FFFFFF"/>
                </a:solidFill>
              </a:rPr>
              <a:t> </a:t>
            </a:r>
            <a:r>
              <a:rPr sz="4000" b="1" dirty="0" err="1">
                <a:solidFill>
                  <a:srgbClr val="FFFFFF"/>
                </a:solidFill>
              </a:rPr>
              <a:t>konceptov</a:t>
            </a:r>
            <a:r>
              <a:rPr sz="4000" dirty="0"/>
              <a:t> </a:t>
            </a:r>
            <a:r>
              <a:rPr sz="4000" dirty="0">
                <a:solidFill>
                  <a:srgbClr val="FFF6CE"/>
                </a:solidFill>
              </a:rPr>
              <a:t>za </a:t>
            </a:r>
            <a:r>
              <a:rPr sz="4000" dirty="0" err="1">
                <a:solidFill>
                  <a:srgbClr val="FFF6CE"/>
                </a:solidFill>
              </a:rPr>
              <a:t>rešitev</a:t>
            </a:r>
            <a:r>
              <a:rPr sz="4000" dirty="0">
                <a:solidFill>
                  <a:srgbClr val="FFF6CE"/>
                </a:solidFill>
              </a:rPr>
              <a:t> </a:t>
            </a:r>
            <a:r>
              <a:rPr sz="4000" dirty="0" err="1">
                <a:solidFill>
                  <a:srgbClr val="FFF6CE"/>
                </a:solidFill>
              </a:rPr>
              <a:t>kompleksnih</a:t>
            </a:r>
            <a:r>
              <a:rPr sz="4000" dirty="0">
                <a:solidFill>
                  <a:srgbClr val="FFF6CE"/>
                </a:solidFill>
              </a:rPr>
              <a:t> </a:t>
            </a:r>
            <a:r>
              <a:rPr sz="4000" dirty="0" err="1">
                <a:solidFill>
                  <a:srgbClr val="FFF6CE"/>
                </a:solidFill>
              </a:rPr>
              <a:t>izzivov</a:t>
            </a:r>
            <a:r>
              <a:rPr sz="4000" dirty="0">
                <a:solidFill>
                  <a:srgbClr val="FFF6CE"/>
                </a:solidFill>
              </a:rPr>
              <a:t> </a:t>
            </a:r>
            <a:r>
              <a:rPr sz="4000" dirty="0" err="1">
                <a:solidFill>
                  <a:srgbClr val="FFF6CE"/>
                </a:solidFill>
              </a:rPr>
              <a:t>preko</a:t>
            </a:r>
            <a:r>
              <a:rPr sz="4000" dirty="0">
                <a:solidFill>
                  <a:srgbClr val="FFF6CE"/>
                </a:solidFill>
              </a:rPr>
              <a:t> </a:t>
            </a:r>
            <a:r>
              <a:rPr sz="4000" dirty="0" err="1">
                <a:solidFill>
                  <a:srgbClr val="FFF6CE"/>
                </a:solidFill>
              </a:rPr>
              <a:t>trenerjev</a:t>
            </a:r>
            <a:r>
              <a:rPr sz="4000" dirty="0">
                <a:solidFill>
                  <a:srgbClr val="FFF6CE"/>
                </a:solidFill>
              </a:rPr>
              <a:t>, </a:t>
            </a:r>
            <a:r>
              <a:rPr sz="4000" dirty="0" err="1">
                <a:solidFill>
                  <a:srgbClr val="FFF6CE"/>
                </a:solidFill>
              </a:rPr>
              <a:t>podporne</a:t>
            </a:r>
            <a:r>
              <a:rPr sz="4000" dirty="0">
                <a:solidFill>
                  <a:srgbClr val="FFF6CE"/>
                </a:solidFill>
              </a:rPr>
              <a:t> </a:t>
            </a:r>
            <a:r>
              <a:rPr sz="4000" dirty="0" err="1">
                <a:solidFill>
                  <a:srgbClr val="FFF6CE"/>
                </a:solidFill>
              </a:rPr>
              <a:t>ekipe</a:t>
            </a:r>
            <a:r>
              <a:rPr sz="4000" dirty="0">
                <a:solidFill>
                  <a:srgbClr val="FFF6CE"/>
                </a:solidFill>
              </a:rPr>
              <a:t> in </a:t>
            </a:r>
            <a:r>
              <a:rPr sz="4000" dirty="0" err="1">
                <a:solidFill>
                  <a:srgbClr val="FFF6CE"/>
                </a:solidFill>
              </a:rPr>
              <a:t>procesnih</a:t>
            </a:r>
            <a:r>
              <a:rPr sz="4000" dirty="0">
                <a:solidFill>
                  <a:srgbClr val="FFF6CE"/>
                </a:solidFill>
              </a:rPr>
              <a:t> </a:t>
            </a:r>
            <a:r>
              <a:rPr sz="4000" dirty="0" err="1">
                <a:solidFill>
                  <a:srgbClr val="FFF6CE"/>
                </a:solidFill>
              </a:rPr>
              <a:t>strokovnjakov</a:t>
            </a:r>
            <a:endParaRPr sz="4000" dirty="0">
              <a:solidFill>
                <a:srgbClr val="FFF6CE"/>
              </a:solidFill>
            </a:endParaRPr>
          </a:p>
          <a:p>
            <a:pPr>
              <a:defRPr sz="3800">
                <a:solidFill>
                  <a:srgbClr val="FFFFE9"/>
                </a:solidFill>
              </a:defRPr>
            </a:pPr>
            <a:r>
              <a:rPr sz="4000" dirty="0" err="1">
                <a:solidFill>
                  <a:srgbClr val="FFF6CE"/>
                </a:solidFill>
              </a:rPr>
              <a:t>vzpostavljena</a:t>
            </a:r>
            <a:r>
              <a:rPr sz="4000" dirty="0"/>
              <a:t> </a:t>
            </a:r>
            <a:r>
              <a:rPr sz="4000" b="1" dirty="0" err="1">
                <a:solidFill>
                  <a:srgbClr val="FFFFFF"/>
                </a:solidFill>
              </a:rPr>
              <a:t>baza</a:t>
            </a:r>
            <a:r>
              <a:rPr sz="4000" b="1" dirty="0">
                <a:solidFill>
                  <a:srgbClr val="FFFFFF"/>
                </a:solidFill>
              </a:rPr>
              <a:t> </a:t>
            </a:r>
            <a:r>
              <a:rPr sz="4000" b="1" dirty="0" err="1">
                <a:solidFill>
                  <a:srgbClr val="FFFFFF"/>
                </a:solidFill>
              </a:rPr>
              <a:t>znanja</a:t>
            </a:r>
            <a:r>
              <a:rPr sz="4000" dirty="0"/>
              <a:t> </a:t>
            </a:r>
            <a:r>
              <a:rPr sz="4000" dirty="0">
                <a:solidFill>
                  <a:srgbClr val="FFF6CE"/>
                </a:solidFill>
              </a:rPr>
              <a:t>za </a:t>
            </a:r>
            <a:r>
              <a:rPr sz="4000" dirty="0" err="1">
                <a:solidFill>
                  <a:srgbClr val="FFF6CE"/>
                </a:solidFill>
              </a:rPr>
              <a:t>izmenjavo</a:t>
            </a:r>
            <a:r>
              <a:rPr sz="4000" dirty="0">
                <a:solidFill>
                  <a:srgbClr val="FFF6CE"/>
                </a:solidFill>
              </a:rPr>
              <a:t> in </a:t>
            </a:r>
            <a:r>
              <a:rPr sz="4000" dirty="0" err="1">
                <a:solidFill>
                  <a:srgbClr val="FFF6CE"/>
                </a:solidFill>
              </a:rPr>
              <a:t>dostopnost</a:t>
            </a:r>
            <a:r>
              <a:rPr sz="4000" dirty="0">
                <a:solidFill>
                  <a:srgbClr val="FFF6CE"/>
                </a:solidFill>
              </a:rPr>
              <a:t> </a:t>
            </a:r>
            <a:r>
              <a:rPr sz="4000" dirty="0" err="1">
                <a:solidFill>
                  <a:srgbClr val="FFF6CE"/>
                </a:solidFill>
              </a:rPr>
              <a:t>pridobljenih</a:t>
            </a:r>
            <a:r>
              <a:rPr sz="4000" dirty="0">
                <a:solidFill>
                  <a:srgbClr val="FFF6CE"/>
                </a:solidFill>
              </a:rPr>
              <a:t> </a:t>
            </a:r>
            <a:r>
              <a:rPr sz="4000" dirty="0" err="1">
                <a:solidFill>
                  <a:srgbClr val="FFF6CE"/>
                </a:solidFill>
              </a:rPr>
              <a:t>znanj</a:t>
            </a:r>
            <a:r>
              <a:rPr sz="4000" dirty="0">
                <a:solidFill>
                  <a:srgbClr val="FFF6CE"/>
                </a:solidFill>
              </a:rPr>
              <a:t> in </a:t>
            </a:r>
            <a:r>
              <a:rPr sz="4000" dirty="0" err="1">
                <a:solidFill>
                  <a:srgbClr val="FFF6CE"/>
                </a:solidFill>
              </a:rPr>
              <a:t>izkušenj</a:t>
            </a:r>
            <a:r>
              <a:rPr sz="4000" dirty="0">
                <a:solidFill>
                  <a:srgbClr val="FFF6CE"/>
                </a:solidFill>
              </a:rPr>
              <a:t> s </a:t>
            </a:r>
            <a:r>
              <a:rPr sz="4000" dirty="0" err="1">
                <a:solidFill>
                  <a:srgbClr val="FFF6CE"/>
                </a:solidFill>
              </a:rPr>
              <a:t>področja</a:t>
            </a:r>
            <a:r>
              <a:rPr sz="4000" dirty="0">
                <a:solidFill>
                  <a:srgbClr val="FFF6CE"/>
                </a:solidFill>
              </a:rPr>
              <a:t> </a:t>
            </a:r>
            <a:r>
              <a:rPr sz="4000" dirty="0" err="1">
                <a:solidFill>
                  <a:srgbClr val="FFF6CE"/>
                </a:solidFill>
              </a:rPr>
              <a:t>novih</a:t>
            </a:r>
            <a:r>
              <a:rPr sz="4000" dirty="0">
                <a:solidFill>
                  <a:srgbClr val="FFF6CE"/>
                </a:solidFill>
              </a:rPr>
              <a:t> </a:t>
            </a:r>
            <a:r>
              <a:rPr sz="4000" dirty="0" err="1">
                <a:solidFill>
                  <a:srgbClr val="FFF6CE"/>
                </a:solidFill>
              </a:rPr>
              <a:t>načinov</a:t>
            </a:r>
            <a:r>
              <a:rPr sz="4000" dirty="0">
                <a:solidFill>
                  <a:srgbClr val="FFF6CE"/>
                </a:solidFill>
              </a:rPr>
              <a:t> </a:t>
            </a:r>
            <a:r>
              <a:rPr sz="4000" dirty="0" err="1">
                <a:solidFill>
                  <a:srgbClr val="FFF6CE"/>
                </a:solidFill>
              </a:rPr>
              <a:t>delovanja</a:t>
            </a:r>
            <a:endParaRPr sz="4000" dirty="0">
              <a:solidFill>
                <a:srgbClr val="FFF6CE"/>
              </a:solidFill>
            </a:endParaRPr>
          </a:p>
          <a:p>
            <a:pPr marL="558800" indent="-558800">
              <a:spcBef>
                <a:spcPts val="4500"/>
              </a:spcBef>
              <a:defRPr sz="3800">
                <a:solidFill>
                  <a:srgbClr val="FFFFE9"/>
                </a:solidFill>
              </a:defRPr>
            </a:pPr>
            <a:r>
              <a:rPr sz="4000" dirty="0">
                <a:solidFill>
                  <a:srgbClr val="FFF6CE"/>
                </a:solidFill>
              </a:rPr>
              <a:t>center </a:t>
            </a:r>
            <a:r>
              <a:rPr sz="4000" dirty="0" err="1">
                <a:solidFill>
                  <a:srgbClr val="FFF6CE"/>
                </a:solidFill>
              </a:rPr>
              <a:t>usmerjen</a:t>
            </a:r>
            <a:r>
              <a:rPr sz="4000" dirty="0">
                <a:solidFill>
                  <a:srgbClr val="FFF6CE"/>
                </a:solidFill>
              </a:rPr>
              <a:t> </a:t>
            </a:r>
            <a:r>
              <a:rPr sz="4000" dirty="0"/>
              <a:t>v </a:t>
            </a:r>
            <a:r>
              <a:rPr sz="4000" b="1" dirty="0" err="1">
                <a:solidFill>
                  <a:srgbClr val="FFFFFF"/>
                </a:solidFill>
              </a:rPr>
              <a:t>dvig</a:t>
            </a:r>
            <a:r>
              <a:rPr sz="4000" b="1" dirty="0">
                <a:solidFill>
                  <a:srgbClr val="FFFFFF"/>
                </a:solidFill>
              </a:rPr>
              <a:t> </a:t>
            </a:r>
            <a:r>
              <a:rPr sz="4000" b="1" dirty="0" err="1">
                <a:solidFill>
                  <a:srgbClr val="FFFFFF"/>
                </a:solidFill>
              </a:rPr>
              <a:t>sodelovanja</a:t>
            </a:r>
            <a:r>
              <a:rPr sz="4000" b="1" dirty="0">
                <a:solidFill>
                  <a:srgbClr val="FFFFFF"/>
                </a:solidFill>
              </a:rPr>
              <a:t> in </a:t>
            </a:r>
            <a:r>
              <a:rPr sz="4000" b="1" dirty="0" err="1">
                <a:solidFill>
                  <a:srgbClr val="FFFFFF"/>
                </a:solidFill>
              </a:rPr>
              <a:t>nego</a:t>
            </a:r>
            <a:r>
              <a:rPr sz="4000" b="1" dirty="0">
                <a:solidFill>
                  <a:srgbClr val="FFFFFF"/>
                </a:solidFill>
              </a:rPr>
              <a:t> </a:t>
            </a:r>
            <a:r>
              <a:rPr sz="4000" b="1" dirty="0" err="1">
                <a:solidFill>
                  <a:srgbClr val="FFFFFF"/>
                </a:solidFill>
              </a:rPr>
              <a:t>inovacijske</a:t>
            </a:r>
            <a:r>
              <a:rPr sz="4000" b="1" dirty="0">
                <a:solidFill>
                  <a:srgbClr val="FFFFFF"/>
                </a:solidFill>
              </a:rPr>
              <a:t> </a:t>
            </a:r>
            <a:r>
              <a:rPr sz="4000" b="1" dirty="0" err="1">
                <a:solidFill>
                  <a:srgbClr val="FFFFFF"/>
                </a:solidFill>
              </a:rPr>
              <a:t>kulture</a:t>
            </a:r>
            <a:r>
              <a:rPr sz="4000" dirty="0"/>
              <a:t> </a:t>
            </a:r>
            <a:r>
              <a:rPr sz="4000" dirty="0">
                <a:solidFill>
                  <a:srgbClr val="FFF6CE"/>
                </a:solidFill>
              </a:rPr>
              <a:t>z </a:t>
            </a:r>
            <a:r>
              <a:rPr sz="4000" dirty="0" err="1">
                <a:solidFill>
                  <a:srgbClr val="FFF6CE"/>
                </a:solidFill>
              </a:rPr>
              <a:t>raziskovanjem</a:t>
            </a:r>
            <a:r>
              <a:rPr sz="4000" dirty="0">
                <a:solidFill>
                  <a:srgbClr val="FFF6CE"/>
                </a:solidFill>
              </a:rPr>
              <a:t>, </a:t>
            </a:r>
            <a:r>
              <a:rPr sz="4000" dirty="0" err="1">
                <a:solidFill>
                  <a:srgbClr val="FFF6CE"/>
                </a:solidFill>
              </a:rPr>
              <a:t>organizacijo</a:t>
            </a:r>
            <a:r>
              <a:rPr sz="4000" dirty="0">
                <a:solidFill>
                  <a:srgbClr val="FFF6CE"/>
                </a:solidFill>
              </a:rPr>
              <a:t>, </a:t>
            </a:r>
            <a:r>
              <a:rPr sz="4000" dirty="0" err="1">
                <a:solidFill>
                  <a:srgbClr val="FFF6CE"/>
                </a:solidFill>
              </a:rPr>
              <a:t>deljenjem</a:t>
            </a:r>
            <a:r>
              <a:rPr sz="4000" dirty="0">
                <a:solidFill>
                  <a:srgbClr val="FFF6CE"/>
                </a:solidFill>
              </a:rPr>
              <a:t> </a:t>
            </a:r>
            <a:r>
              <a:rPr sz="4000" dirty="0" err="1">
                <a:solidFill>
                  <a:srgbClr val="FFF6CE"/>
                </a:solidFill>
              </a:rPr>
              <a:t>znanj</a:t>
            </a:r>
            <a:r>
              <a:rPr sz="4000" dirty="0">
                <a:solidFill>
                  <a:srgbClr val="FFF6CE"/>
                </a:solidFill>
              </a:rPr>
              <a:t>, </a:t>
            </a:r>
            <a:r>
              <a:rPr sz="4000" dirty="0" err="1">
                <a:solidFill>
                  <a:srgbClr val="FFF6CE"/>
                </a:solidFill>
              </a:rPr>
              <a:t>potrjevanjem</a:t>
            </a:r>
            <a:r>
              <a:rPr sz="4000" dirty="0">
                <a:solidFill>
                  <a:srgbClr val="FFF6CE"/>
                </a:solidFill>
              </a:rPr>
              <a:t> </a:t>
            </a:r>
            <a:r>
              <a:rPr sz="4000" dirty="0" err="1">
                <a:solidFill>
                  <a:srgbClr val="FFF6CE"/>
                </a:solidFill>
              </a:rPr>
              <a:t>idej</a:t>
            </a:r>
            <a:endParaRPr sz="4000" dirty="0">
              <a:solidFill>
                <a:srgbClr val="FFF6CE"/>
              </a:solidFill>
            </a:endParaRPr>
          </a:p>
          <a:p>
            <a:pPr marL="558800" indent="-558800">
              <a:spcBef>
                <a:spcPts val="4500"/>
              </a:spcBef>
              <a:defRPr sz="3800">
                <a:solidFill>
                  <a:srgbClr val="FFFFE9"/>
                </a:solidFill>
              </a:defRPr>
            </a:pPr>
            <a:r>
              <a:rPr sz="4000" b="1" dirty="0" err="1">
                <a:solidFill>
                  <a:srgbClr val="FFFFFF"/>
                </a:solidFill>
              </a:rPr>
              <a:t>krepilni</a:t>
            </a:r>
            <a:r>
              <a:rPr sz="4000" b="1" dirty="0">
                <a:solidFill>
                  <a:srgbClr val="FFFFFF"/>
                </a:solidFill>
              </a:rPr>
              <a:t> </a:t>
            </a:r>
            <a:r>
              <a:rPr sz="4000" b="1" dirty="0" err="1">
                <a:solidFill>
                  <a:srgbClr val="FFFFFF"/>
                </a:solidFill>
              </a:rPr>
              <a:t>sistem</a:t>
            </a:r>
            <a:r>
              <a:rPr sz="4000" dirty="0"/>
              <a:t> </a:t>
            </a:r>
            <a:r>
              <a:rPr sz="4000" dirty="0" err="1">
                <a:solidFill>
                  <a:srgbClr val="FFF6CE"/>
                </a:solidFill>
              </a:rPr>
              <a:t>omogoča</a:t>
            </a:r>
            <a:r>
              <a:rPr sz="4000" dirty="0"/>
              <a:t> </a:t>
            </a:r>
            <a:r>
              <a:rPr sz="4000" b="1" dirty="0" err="1">
                <a:solidFill>
                  <a:srgbClr val="FFFFFF"/>
                </a:solidFill>
              </a:rPr>
              <a:t>preobrazbo</a:t>
            </a:r>
            <a:r>
              <a:rPr sz="4000" b="1" dirty="0">
                <a:solidFill>
                  <a:srgbClr val="FFFFFF"/>
                </a:solidFill>
              </a:rPr>
              <a:t> v </a:t>
            </a:r>
            <a:r>
              <a:rPr sz="4000" b="1" dirty="0" err="1">
                <a:solidFill>
                  <a:srgbClr val="FFFFFF"/>
                </a:solidFill>
              </a:rPr>
              <a:t>inovacijsko</a:t>
            </a:r>
            <a:r>
              <a:rPr sz="4000" b="1" dirty="0">
                <a:solidFill>
                  <a:srgbClr val="FFFFFF"/>
                </a:solidFill>
              </a:rPr>
              <a:t> </a:t>
            </a:r>
            <a:r>
              <a:rPr sz="4000" b="1" dirty="0" err="1">
                <a:solidFill>
                  <a:srgbClr val="FFFFFF"/>
                </a:solidFill>
              </a:rPr>
              <a:t>kulturo</a:t>
            </a:r>
            <a:r>
              <a:rPr sz="4000" dirty="0">
                <a:solidFill>
                  <a:srgbClr val="FFF6CE"/>
                </a:solidFill>
              </a:rPr>
              <a:t>, </a:t>
            </a:r>
            <a:r>
              <a:rPr sz="4000" dirty="0" err="1">
                <a:solidFill>
                  <a:srgbClr val="FFF6CE"/>
                </a:solidFill>
              </a:rPr>
              <a:t>odprto</a:t>
            </a:r>
            <a:r>
              <a:rPr sz="4000" dirty="0">
                <a:solidFill>
                  <a:srgbClr val="FFF6CE"/>
                </a:solidFill>
              </a:rPr>
              <a:t> </a:t>
            </a:r>
            <a:r>
              <a:rPr sz="4000" dirty="0" err="1">
                <a:solidFill>
                  <a:srgbClr val="FFF6CE"/>
                </a:solidFill>
              </a:rPr>
              <a:t>miselnost</a:t>
            </a:r>
            <a:r>
              <a:rPr sz="4000" dirty="0">
                <a:solidFill>
                  <a:srgbClr val="FFF6CE"/>
                </a:solidFill>
              </a:rPr>
              <a:t> in </a:t>
            </a:r>
            <a:r>
              <a:rPr sz="4000" dirty="0" err="1">
                <a:solidFill>
                  <a:srgbClr val="FFF6CE"/>
                </a:solidFill>
              </a:rPr>
              <a:t>povezovalno</a:t>
            </a:r>
            <a:r>
              <a:rPr sz="4000" dirty="0">
                <a:solidFill>
                  <a:srgbClr val="FFF6CE"/>
                </a:solidFill>
              </a:rPr>
              <a:t> </a:t>
            </a:r>
            <a:r>
              <a:rPr sz="4000" dirty="0" err="1">
                <a:solidFill>
                  <a:srgbClr val="FFF6CE"/>
                </a:solidFill>
              </a:rPr>
              <a:t>vedenje</a:t>
            </a:r>
            <a:endParaRPr sz="4000" dirty="0">
              <a:solidFill>
                <a:srgbClr val="FFF6CE"/>
              </a:solidFill>
            </a:endParaRPr>
          </a:p>
        </p:txBody>
      </p:sp>
      <p:pic>
        <p:nvPicPr>
          <p:cNvPr id="260" name="Come over here.png" descr="Come over here.png"/>
          <p:cNvPicPr>
            <a:picLocks noChangeAspect="1"/>
          </p:cNvPicPr>
          <p:nvPr/>
        </p:nvPicPr>
        <p:blipFill>
          <a:blip r:embed="rId2"/>
          <a:srcRect l="249" r="249"/>
          <a:stretch>
            <a:fillRect/>
          </a:stretch>
        </p:blipFill>
        <p:spPr>
          <a:xfrm>
            <a:off x="1392163" y="2987278"/>
            <a:ext cx="9596032" cy="687151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Novo pridobljeno znanje je za rezultat potrebno implementirati  v organizacijo dela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5000">
                <a:gradFill flip="none" rotWithShape="1">
                  <a:gsLst>
                    <a:gs pos="0">
                      <a:srgbClr val="B4EAEC"/>
                    </a:gs>
                    <a:gs pos="100000">
                      <a:srgbClr val="428AAC"/>
                    </a:gs>
                  </a:gsLst>
                  <a:lin ang="5400000" scaled="0"/>
                </a:gradFill>
              </a:defRPr>
            </a:pPr>
            <a:r>
              <a:rPr>
                <a:solidFill>
                  <a:srgbClr val="DAA4FF"/>
                </a:solidFill>
              </a:rPr>
              <a:t>Novo pridobljeno znanje je za rezultat potrebno implementirati </a:t>
            </a:r>
            <a:br>
              <a:rPr>
                <a:solidFill>
                  <a:srgbClr val="DAA4FF"/>
                </a:solidFill>
              </a:rPr>
            </a:br>
            <a:r>
              <a:rPr>
                <a:solidFill>
                  <a:srgbClr val="DAA4FF"/>
                </a:solidFill>
              </a:rPr>
              <a:t>v organizacijo dela</a:t>
            </a:r>
          </a:p>
        </p:txBody>
      </p:sp>
      <p:sp>
        <p:nvSpPr>
          <p:cNvPr id="265" name="Usposabljanje"/>
          <p:cNvSpPr/>
          <p:nvPr/>
        </p:nvSpPr>
        <p:spPr>
          <a:xfrm>
            <a:off x="2526431" y="5447278"/>
            <a:ext cx="4477513" cy="4466864"/>
          </a:xfrm>
          <a:prstGeom prst="ellipse">
            <a:avLst/>
          </a:prstGeom>
          <a:solidFill>
            <a:srgbClr val="F9AC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defRPr sz="3200" b="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Usposabljanje</a:t>
            </a:r>
          </a:p>
        </p:txBody>
      </p:sp>
      <p:sp>
        <p:nvSpPr>
          <p:cNvPr id="266" name="Uporaba novih znanj"/>
          <p:cNvSpPr/>
          <p:nvPr/>
        </p:nvSpPr>
        <p:spPr>
          <a:xfrm>
            <a:off x="9839831" y="5564368"/>
            <a:ext cx="4477514" cy="4466864"/>
          </a:xfrm>
          <a:prstGeom prst="ellipse">
            <a:avLst/>
          </a:prstGeom>
          <a:solidFill>
            <a:srgbClr val="F9AC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defRPr sz="3200" b="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Uporaba novih znanj</a:t>
            </a:r>
          </a:p>
        </p:txBody>
      </p:sp>
      <p:sp>
        <p:nvSpPr>
          <p:cNvPr id="267" name="REZULTAT"/>
          <p:cNvSpPr/>
          <p:nvPr/>
        </p:nvSpPr>
        <p:spPr>
          <a:xfrm>
            <a:off x="17392139" y="5564368"/>
            <a:ext cx="4477514" cy="4466864"/>
          </a:xfrm>
          <a:prstGeom prst="ellipse">
            <a:avLst/>
          </a:prstGeom>
          <a:solidFill>
            <a:srgbClr val="F9AC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defRPr sz="3200" b="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REZULTAT</a:t>
            </a:r>
          </a:p>
        </p:txBody>
      </p:sp>
      <p:sp>
        <p:nvSpPr>
          <p:cNvPr id="268" name="+"/>
          <p:cNvSpPr txBox="1"/>
          <p:nvPr/>
        </p:nvSpPr>
        <p:spPr>
          <a:xfrm>
            <a:off x="8056127" y="7016179"/>
            <a:ext cx="731521" cy="13290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100"/>
            </a:lvl1pPr>
          </a:lstStyle>
          <a:p>
            <a:r>
              <a:t>+</a:t>
            </a:r>
          </a:p>
        </p:txBody>
      </p:sp>
      <p:sp>
        <p:nvSpPr>
          <p:cNvPr id="269" name="="/>
          <p:cNvSpPr txBox="1"/>
          <p:nvPr/>
        </p:nvSpPr>
        <p:spPr>
          <a:xfrm>
            <a:off x="15488982" y="7133269"/>
            <a:ext cx="731521" cy="13290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100"/>
            </a:lvl1pPr>
          </a:lstStyle>
          <a:p>
            <a:r>
              <a:t>=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»Bistvo predlaganega ukrepa ni  v reševanju izzivov namesto drugih,  temveč učenje javnih uslužbencev,  da se naučijo sami ustvarjati učinkovitejše rešitve kompleksnih družbenih problemov…"/>
          <p:cNvSpPr txBox="1">
            <a:spLocks noGrp="1"/>
          </p:cNvSpPr>
          <p:nvPr>
            <p:ph type="body" idx="22"/>
          </p:nvPr>
        </p:nvSpPr>
        <p:spPr>
          <a:xfrm>
            <a:off x="1906454" y="2759318"/>
            <a:ext cx="20571092" cy="8689558"/>
          </a:xfrm>
          <a:prstGeom prst="rect">
            <a:avLst/>
          </a:prstGeom>
        </p:spPr>
        <p:txBody>
          <a:bodyPr/>
          <a:lstStyle/>
          <a:p>
            <a:pPr>
              <a:defRPr sz="6200">
                <a:gradFill flip="none" rotWithShape="1">
                  <a:gsLst>
                    <a:gs pos="0">
                      <a:srgbClr val="B4EAEC"/>
                    </a:gs>
                    <a:gs pos="100000">
                      <a:srgbClr val="428AAC"/>
                    </a:gs>
                  </a:gsLst>
                  <a:lin ang="5400000" scaled="0"/>
                </a:gradFill>
              </a:defRPr>
            </a:pPr>
            <a:r>
              <a:rPr dirty="0"/>
              <a:t>»</a:t>
            </a:r>
            <a:r>
              <a:rPr dirty="0" err="1"/>
              <a:t>Bistvo</a:t>
            </a:r>
            <a:r>
              <a:rPr dirty="0"/>
              <a:t> </a:t>
            </a:r>
            <a:r>
              <a:rPr dirty="0" err="1"/>
              <a:t>predlaganega</a:t>
            </a:r>
            <a:r>
              <a:rPr dirty="0"/>
              <a:t> </a:t>
            </a:r>
            <a:r>
              <a:rPr dirty="0" err="1"/>
              <a:t>ni</a:t>
            </a:r>
            <a:r>
              <a:rPr dirty="0"/>
              <a:t> </a:t>
            </a:r>
            <a:br>
              <a:rPr dirty="0"/>
            </a:br>
            <a:r>
              <a:rPr dirty="0"/>
              <a:t>v </a:t>
            </a:r>
            <a:r>
              <a:rPr dirty="0" err="1"/>
              <a:t>reševanju</a:t>
            </a:r>
            <a:r>
              <a:rPr dirty="0"/>
              <a:t> </a:t>
            </a:r>
            <a:r>
              <a:rPr dirty="0" err="1"/>
              <a:t>izzivov</a:t>
            </a:r>
            <a:r>
              <a:rPr dirty="0"/>
              <a:t> </a:t>
            </a:r>
            <a:r>
              <a:rPr dirty="0" err="1"/>
              <a:t>namesto</a:t>
            </a:r>
            <a:r>
              <a:rPr dirty="0"/>
              <a:t> </a:t>
            </a:r>
            <a:r>
              <a:rPr dirty="0" err="1"/>
              <a:t>drugih</a:t>
            </a:r>
            <a:r>
              <a:rPr dirty="0"/>
              <a:t>, </a:t>
            </a:r>
            <a:br>
              <a:rPr dirty="0"/>
            </a:br>
            <a:r>
              <a:rPr dirty="0" err="1"/>
              <a:t>temveč</a:t>
            </a:r>
            <a:r>
              <a:rPr dirty="0"/>
              <a:t> </a:t>
            </a:r>
            <a:r>
              <a:rPr dirty="0" err="1">
                <a:solidFill>
                  <a:srgbClr val="FFFFFF"/>
                </a:solidFill>
              </a:rPr>
              <a:t>učenje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javnih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uslužbencev</a:t>
            </a:r>
            <a:r>
              <a:rPr dirty="0"/>
              <a:t>, </a:t>
            </a:r>
            <a:br>
              <a:rPr dirty="0"/>
            </a:br>
            <a:r>
              <a:rPr dirty="0"/>
              <a:t>da se </a:t>
            </a:r>
            <a:r>
              <a:rPr dirty="0" err="1"/>
              <a:t>naučijo</a:t>
            </a:r>
            <a:r>
              <a:rPr dirty="0"/>
              <a:t> </a:t>
            </a:r>
            <a:r>
              <a:rPr dirty="0" err="1"/>
              <a:t>sami</a:t>
            </a:r>
            <a:r>
              <a:rPr dirty="0"/>
              <a:t> </a:t>
            </a:r>
            <a:r>
              <a:rPr dirty="0" err="1"/>
              <a:t>ustvarjati</a:t>
            </a:r>
            <a:r>
              <a:rPr dirty="0"/>
              <a:t> </a:t>
            </a:r>
            <a:r>
              <a:rPr dirty="0" err="1">
                <a:solidFill>
                  <a:srgbClr val="FFFFFF"/>
                </a:solidFill>
              </a:rPr>
              <a:t>učinkovitejše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rešitve</a:t>
            </a:r>
            <a:r>
              <a:rPr dirty="0"/>
              <a:t> </a:t>
            </a:r>
            <a:r>
              <a:rPr dirty="0" err="1"/>
              <a:t>kompleksnih</a:t>
            </a:r>
            <a:r>
              <a:rPr dirty="0"/>
              <a:t> </a:t>
            </a:r>
            <a:r>
              <a:rPr dirty="0" err="1"/>
              <a:t>družbenih</a:t>
            </a:r>
            <a:r>
              <a:rPr dirty="0"/>
              <a:t> </a:t>
            </a:r>
            <a:r>
              <a:rPr dirty="0" err="1"/>
              <a:t>problemov</a:t>
            </a:r>
            <a:r>
              <a:rPr dirty="0"/>
              <a:t> </a:t>
            </a:r>
          </a:p>
          <a:p>
            <a:pPr>
              <a:defRPr sz="6200">
                <a:gradFill flip="none" rotWithShape="1">
                  <a:gsLst>
                    <a:gs pos="0">
                      <a:srgbClr val="B4EAEC"/>
                    </a:gs>
                    <a:gs pos="100000">
                      <a:srgbClr val="428AAC"/>
                    </a:gs>
                  </a:gsLst>
                  <a:lin ang="5400000" scaled="0"/>
                </a:gradFill>
              </a:defRPr>
            </a:pPr>
            <a:r>
              <a:rPr dirty="0" err="1"/>
              <a:t>ter</a:t>
            </a:r>
            <a:r>
              <a:rPr dirty="0"/>
              <a:t> </a:t>
            </a:r>
            <a:r>
              <a:rPr dirty="0" err="1"/>
              <a:t>ustvariti</a:t>
            </a:r>
            <a:r>
              <a:rPr dirty="0"/>
              <a:t>  </a:t>
            </a:r>
            <a:r>
              <a:rPr dirty="0" err="1">
                <a:solidFill>
                  <a:srgbClr val="FFFFFF"/>
                </a:solidFill>
              </a:rPr>
              <a:t>zakonodajo</a:t>
            </a:r>
            <a:r>
              <a:rPr dirty="0"/>
              <a:t>, </a:t>
            </a:r>
          </a:p>
          <a:p>
            <a:pPr>
              <a:defRPr sz="6200">
                <a:gradFill flip="none" rotWithShape="1">
                  <a:gsLst>
                    <a:gs pos="0">
                      <a:srgbClr val="B4EAEC"/>
                    </a:gs>
                    <a:gs pos="100000">
                      <a:srgbClr val="428AAC"/>
                    </a:gs>
                  </a:gsLst>
                  <a:lin ang="5400000" scaled="0"/>
                </a:gradFill>
              </a:defRPr>
            </a:pPr>
            <a:r>
              <a:rPr dirty="0" err="1"/>
              <a:t>ki</a:t>
            </a:r>
            <a:r>
              <a:rPr dirty="0"/>
              <a:t> </a:t>
            </a:r>
            <a:r>
              <a:rPr dirty="0" err="1"/>
              <a:t>bo</a:t>
            </a:r>
            <a:r>
              <a:rPr dirty="0"/>
              <a:t> </a:t>
            </a:r>
            <a:r>
              <a:rPr dirty="0" err="1">
                <a:solidFill>
                  <a:srgbClr val="FFFFFF"/>
                </a:solidFill>
              </a:rPr>
              <a:t>podporna</a:t>
            </a:r>
            <a:r>
              <a:rPr dirty="0"/>
              <a:t> </a:t>
            </a:r>
            <a:r>
              <a:rPr dirty="0" err="1"/>
              <a:t>inovativnemu</a:t>
            </a:r>
            <a:r>
              <a:rPr dirty="0"/>
              <a:t> </a:t>
            </a:r>
            <a:r>
              <a:rPr dirty="0" err="1"/>
              <a:t>poslovnemu</a:t>
            </a:r>
            <a:r>
              <a:rPr dirty="0"/>
              <a:t> </a:t>
            </a:r>
            <a:r>
              <a:rPr dirty="0" err="1">
                <a:solidFill>
                  <a:srgbClr val="FFFFFF"/>
                </a:solidFill>
              </a:rPr>
              <a:t>razvoju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ostalih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sfer</a:t>
            </a:r>
            <a:r>
              <a:rPr dirty="0"/>
              <a:t>.«</a:t>
            </a:r>
          </a:p>
          <a:p>
            <a:pPr>
              <a:defRPr sz="6200">
                <a:gradFill flip="none" rotWithShape="1">
                  <a:gsLst>
                    <a:gs pos="0">
                      <a:srgbClr val="B4EAEC"/>
                    </a:gs>
                    <a:gs pos="100000">
                      <a:srgbClr val="428AAC"/>
                    </a:gs>
                  </a:gsLst>
                  <a:lin ang="5400000" scaled="0"/>
                </a:gradFill>
              </a:defRPr>
            </a:pP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Usposabljanje kadra"/>
          <p:cNvSpPr/>
          <p:nvPr/>
        </p:nvSpPr>
        <p:spPr>
          <a:xfrm>
            <a:off x="1205631" y="5007011"/>
            <a:ext cx="4477513" cy="4466864"/>
          </a:xfrm>
          <a:prstGeom prst="ellipse">
            <a:avLst/>
          </a:prstGeom>
          <a:solidFill>
            <a:srgbClr val="F9AC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defRPr sz="3800" b="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rPr sz="3600" dirty="0" err="1"/>
              <a:t>Usposabljanje</a:t>
            </a:r>
            <a:r>
              <a:rPr sz="3600" dirty="0"/>
              <a:t> </a:t>
            </a:r>
            <a:r>
              <a:rPr sz="3600" dirty="0" err="1"/>
              <a:t>kadra</a:t>
            </a:r>
            <a:endParaRPr sz="3600" dirty="0"/>
          </a:p>
        </p:txBody>
      </p:sp>
      <p:sp>
        <p:nvSpPr>
          <p:cNvPr id="272" name="Vodeno reševanje konkretnih izzivov pod vodstvom trenerjev"/>
          <p:cNvSpPr/>
          <p:nvPr/>
        </p:nvSpPr>
        <p:spPr>
          <a:xfrm>
            <a:off x="7115409" y="5259568"/>
            <a:ext cx="4477513" cy="4466864"/>
          </a:xfrm>
          <a:prstGeom prst="ellipse">
            <a:avLst/>
          </a:prstGeom>
          <a:solidFill>
            <a:srgbClr val="F9AC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defRPr sz="3800" b="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Vodeno reševanje konkretnih izzivov pod vodstvom trenerjev</a:t>
            </a:r>
          </a:p>
        </p:txBody>
      </p:sp>
      <p:sp>
        <p:nvSpPr>
          <p:cNvPr id="273" name="REZULTAT"/>
          <p:cNvSpPr/>
          <p:nvPr/>
        </p:nvSpPr>
        <p:spPr>
          <a:xfrm>
            <a:off x="19407206" y="5378101"/>
            <a:ext cx="4477513" cy="4466864"/>
          </a:xfrm>
          <a:prstGeom prst="ellipse">
            <a:avLst/>
          </a:prstGeom>
          <a:solidFill>
            <a:srgbClr val="F9AC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defRPr sz="3800" b="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REZULTAT</a:t>
            </a:r>
          </a:p>
        </p:txBody>
      </p:sp>
      <p:sp>
        <p:nvSpPr>
          <p:cNvPr id="274" name="+"/>
          <p:cNvSpPr txBox="1"/>
          <p:nvPr/>
        </p:nvSpPr>
        <p:spPr>
          <a:xfrm>
            <a:off x="6033516" y="6575913"/>
            <a:ext cx="731521" cy="13290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100"/>
            </a:lvl1pPr>
          </a:lstStyle>
          <a:p>
            <a:r>
              <a:rPr dirty="0"/>
              <a:t>+</a:t>
            </a:r>
          </a:p>
        </p:txBody>
      </p:sp>
      <p:sp>
        <p:nvSpPr>
          <p:cNvPr id="275" name="="/>
          <p:cNvSpPr txBox="1"/>
          <p:nvPr/>
        </p:nvSpPr>
        <p:spPr>
          <a:xfrm>
            <a:off x="18243237" y="6947002"/>
            <a:ext cx="731521" cy="13290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100"/>
            </a:lvl1pPr>
          </a:lstStyle>
          <a:p>
            <a:r>
              <a:rPr dirty="0"/>
              <a:t>=</a:t>
            </a:r>
          </a:p>
        </p:txBody>
      </p:sp>
      <p:sp>
        <p:nvSpPr>
          <p:cNvPr id="276" name="Portal in baza znanja"/>
          <p:cNvSpPr/>
          <p:nvPr/>
        </p:nvSpPr>
        <p:spPr>
          <a:xfrm>
            <a:off x="13333276" y="5378101"/>
            <a:ext cx="4477513" cy="4466864"/>
          </a:xfrm>
          <a:prstGeom prst="ellipse">
            <a:avLst/>
          </a:prstGeom>
          <a:solidFill>
            <a:srgbClr val="F9AC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defRPr sz="3800" b="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Portal in baza znanja</a:t>
            </a:r>
          </a:p>
        </p:txBody>
      </p:sp>
      <p:sp>
        <p:nvSpPr>
          <p:cNvPr id="277" name="+"/>
          <p:cNvSpPr txBox="1"/>
          <p:nvPr/>
        </p:nvSpPr>
        <p:spPr>
          <a:xfrm>
            <a:off x="12097338" y="6818457"/>
            <a:ext cx="731521" cy="13490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8100"/>
            </a:lvl1pPr>
          </a:lstStyle>
          <a:p>
            <a:r>
              <a:rPr dirty="0"/>
              <a:t>+</a:t>
            </a:r>
          </a:p>
        </p:txBody>
      </p:sp>
      <p:sp>
        <p:nvSpPr>
          <p:cNvPr id="278" name="Opolnomočenje javnih uslužbencev za učinkovitejše delo rezultira v boljših pogojih za zagotavljanje družbene blaginje"/>
          <p:cNvSpPr txBox="1">
            <a:spLocks noGrp="1"/>
          </p:cNvSpPr>
          <p:nvPr>
            <p:ph type="title" idx="4294967295"/>
          </p:nvPr>
        </p:nvSpPr>
        <p:spPr>
          <a:prstGeom prst="rect">
            <a:avLst/>
          </a:prstGeom>
        </p:spPr>
        <p:txBody>
          <a:bodyPr/>
          <a:lstStyle>
            <a:lvl1pPr>
              <a:defRPr sz="5000">
                <a:gradFill flip="none" rotWithShape="1">
                  <a:gsLst>
                    <a:gs pos="0">
                      <a:srgbClr val="B4EAEC"/>
                    </a:gs>
                    <a:gs pos="100000">
                      <a:srgbClr val="428AAC"/>
                    </a:gs>
                  </a:gsLst>
                  <a:lin ang="5400000" scaled="0"/>
                </a:gradFill>
              </a:defRPr>
            </a:lvl1pPr>
          </a:lstStyle>
          <a:p>
            <a:r>
              <a:rPr dirty="0" err="1">
                <a:solidFill>
                  <a:srgbClr val="DAA4FF"/>
                </a:solidFill>
              </a:rPr>
              <a:t>Opolnomočenje</a:t>
            </a:r>
            <a:r>
              <a:rPr dirty="0">
                <a:solidFill>
                  <a:srgbClr val="DAA4FF"/>
                </a:solidFill>
              </a:rPr>
              <a:t> </a:t>
            </a:r>
            <a:r>
              <a:rPr dirty="0" err="1">
                <a:solidFill>
                  <a:srgbClr val="DAA4FF"/>
                </a:solidFill>
              </a:rPr>
              <a:t>javnih</a:t>
            </a:r>
            <a:r>
              <a:rPr dirty="0">
                <a:solidFill>
                  <a:srgbClr val="DAA4FF"/>
                </a:solidFill>
              </a:rPr>
              <a:t> </a:t>
            </a:r>
            <a:r>
              <a:rPr dirty="0" err="1">
                <a:solidFill>
                  <a:srgbClr val="DAA4FF"/>
                </a:solidFill>
              </a:rPr>
              <a:t>uslužbencev</a:t>
            </a:r>
            <a:r>
              <a:rPr dirty="0">
                <a:solidFill>
                  <a:srgbClr val="DAA4FF"/>
                </a:solidFill>
              </a:rPr>
              <a:t> za </a:t>
            </a:r>
            <a:r>
              <a:rPr dirty="0" err="1">
                <a:solidFill>
                  <a:srgbClr val="DAA4FF"/>
                </a:solidFill>
              </a:rPr>
              <a:t>učinkovitejše</a:t>
            </a:r>
            <a:r>
              <a:rPr dirty="0">
                <a:solidFill>
                  <a:srgbClr val="DAA4FF"/>
                </a:solidFill>
              </a:rPr>
              <a:t> </a:t>
            </a:r>
            <a:r>
              <a:rPr dirty="0" err="1">
                <a:solidFill>
                  <a:srgbClr val="DAA4FF"/>
                </a:solidFill>
              </a:rPr>
              <a:t>delo</a:t>
            </a:r>
            <a:r>
              <a:rPr dirty="0">
                <a:solidFill>
                  <a:srgbClr val="DAA4FF"/>
                </a:solidFill>
              </a:rPr>
              <a:t> </a:t>
            </a:r>
            <a:r>
              <a:rPr dirty="0" err="1">
                <a:solidFill>
                  <a:srgbClr val="DAA4FF"/>
                </a:solidFill>
              </a:rPr>
              <a:t>rezultira</a:t>
            </a:r>
            <a:r>
              <a:rPr dirty="0">
                <a:solidFill>
                  <a:srgbClr val="DAA4FF"/>
                </a:solidFill>
              </a:rPr>
              <a:t> v </a:t>
            </a:r>
            <a:r>
              <a:rPr dirty="0" err="1">
                <a:solidFill>
                  <a:srgbClr val="DAA4FF"/>
                </a:solidFill>
              </a:rPr>
              <a:t>boljših</a:t>
            </a:r>
            <a:r>
              <a:rPr dirty="0">
                <a:solidFill>
                  <a:srgbClr val="DAA4FF"/>
                </a:solidFill>
              </a:rPr>
              <a:t> </a:t>
            </a:r>
            <a:r>
              <a:rPr dirty="0" err="1">
                <a:solidFill>
                  <a:srgbClr val="DAA4FF"/>
                </a:solidFill>
              </a:rPr>
              <a:t>pogojih</a:t>
            </a:r>
            <a:r>
              <a:rPr dirty="0">
                <a:solidFill>
                  <a:srgbClr val="DAA4FF"/>
                </a:solidFill>
              </a:rPr>
              <a:t> za </a:t>
            </a:r>
            <a:r>
              <a:rPr dirty="0" err="1">
                <a:solidFill>
                  <a:srgbClr val="DAA4FF"/>
                </a:solidFill>
              </a:rPr>
              <a:t>zagotavljanje</a:t>
            </a:r>
            <a:r>
              <a:rPr dirty="0">
                <a:solidFill>
                  <a:srgbClr val="DAA4FF"/>
                </a:solidFill>
              </a:rPr>
              <a:t> </a:t>
            </a:r>
            <a:r>
              <a:rPr dirty="0" err="1">
                <a:solidFill>
                  <a:srgbClr val="DAA4FF"/>
                </a:solidFill>
              </a:rPr>
              <a:t>družbene</a:t>
            </a:r>
            <a:r>
              <a:rPr dirty="0">
                <a:solidFill>
                  <a:srgbClr val="DAA4FF"/>
                </a:solidFill>
              </a:rPr>
              <a:t> </a:t>
            </a:r>
            <a:r>
              <a:rPr dirty="0" err="1">
                <a:solidFill>
                  <a:srgbClr val="DAA4FF"/>
                </a:solidFill>
              </a:rPr>
              <a:t>blaginje</a:t>
            </a:r>
            <a:endParaRPr dirty="0">
              <a:solidFill>
                <a:srgbClr val="DAA4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–O’Reilly III, C. A.; Tushman, M. L. (2021): Lead and disrupt: How to solve the innovator’s dilemma. Stanford Business Books (IIX-XI)"/>
          <p:cNvSpPr txBox="1">
            <a:spLocks noGrp="1"/>
          </p:cNvSpPr>
          <p:nvPr>
            <p:ph type="body" idx="21"/>
          </p:nvPr>
        </p:nvSpPr>
        <p:spPr>
          <a:xfrm>
            <a:off x="2387600" y="8953500"/>
            <a:ext cx="19621500" cy="1087477"/>
          </a:xfrm>
          <a:prstGeom prst="rect">
            <a:avLst/>
          </a:prstGeom>
        </p:spPr>
        <p:txBody>
          <a:bodyPr/>
          <a:lstStyle>
            <a:lvl1pPr>
              <a:defRPr>
                <a:gradFill flip="none" rotWithShape="1">
                  <a:gsLst>
                    <a:gs pos="0">
                      <a:srgbClr val="B3DFEC"/>
                    </a:gs>
                    <a:gs pos="100000">
                      <a:srgbClr val="428AAC"/>
                    </a:gs>
                  </a:gsLst>
                  <a:lin ang="5400000" scaled="0"/>
                </a:gradFill>
              </a:defRPr>
            </a:lvl1pPr>
          </a:lstStyle>
          <a:p>
            <a:r>
              <a:rPr dirty="0">
                <a:gradFill flip="none" rotWithShape="1">
                  <a:gsLst>
                    <a:gs pos="0">
                      <a:srgbClr val="B3DFEC"/>
                    </a:gs>
                    <a:gs pos="100000">
                      <a:srgbClr val="A85DDB"/>
                    </a:gs>
                  </a:gsLst>
                  <a:lin ang="5400000" scaled="0"/>
                </a:gradFill>
              </a:rPr>
              <a:t>–O’Reilly III, C. A.; Tushman, M. L. (2021): Lead and disrupt: How to solve the innovator’s dilemma. Stanford Business Books (IIX-XI)</a:t>
            </a:r>
            <a:endParaRPr sz="1200" dirty="0">
              <a:gradFill flip="none" rotWithShape="1">
                <a:gsLst>
                  <a:gs pos="0">
                    <a:srgbClr val="B3DFEC"/>
                  </a:gs>
                  <a:gs pos="100000">
                    <a:srgbClr val="A85DDB"/>
                  </a:gs>
                </a:gsLst>
                <a:lin ang="5400000" scaled="0"/>
              </a:gradFill>
            </a:endParaRPr>
          </a:p>
        </p:txBody>
      </p:sp>
      <p:sp>
        <p:nvSpPr>
          <p:cNvPr id="281" name="»Na koncu je izraba tista,…"/>
          <p:cNvSpPr txBox="1">
            <a:spLocks noGrp="1"/>
          </p:cNvSpPr>
          <p:nvPr>
            <p:ph type="body" idx="22"/>
          </p:nvPr>
        </p:nvSpPr>
        <p:spPr>
          <a:xfrm>
            <a:off x="2381250" y="3759761"/>
            <a:ext cx="19621500" cy="4545477"/>
          </a:xfrm>
          <a:prstGeom prst="rect">
            <a:avLst/>
          </a:prstGeom>
        </p:spPr>
        <p:txBody>
          <a:bodyPr/>
          <a:lstStyle/>
          <a:p>
            <a:pPr>
              <a:defRPr sz="7200">
                <a:gradFill flip="none" rotWithShape="1">
                  <a:gsLst>
                    <a:gs pos="0">
                      <a:srgbClr val="B4EAEC"/>
                    </a:gs>
                    <a:gs pos="100000">
                      <a:srgbClr val="428AAC"/>
                    </a:gs>
                  </a:gsLst>
                  <a:lin ang="5400000" scaled="0"/>
                </a:gradFill>
              </a:defRPr>
            </a:pPr>
            <a:r>
              <a:rPr dirty="0">
                <a:gradFill>
                  <a:gsLst>
                    <a:gs pos="0">
                      <a:srgbClr val="B4EAEC"/>
                    </a:gs>
                    <a:gs pos="87000">
                      <a:srgbClr val="A85DDB"/>
                    </a:gs>
                  </a:gsLst>
                  <a:lin ang="5400000" scaled="0"/>
                </a:gradFill>
              </a:rPr>
              <a:t>»Na </a:t>
            </a:r>
            <a:r>
              <a:rPr dirty="0" err="1">
                <a:gradFill>
                  <a:gsLst>
                    <a:gs pos="0">
                      <a:srgbClr val="B4EAEC"/>
                    </a:gs>
                    <a:gs pos="87000">
                      <a:srgbClr val="A85DDB"/>
                    </a:gs>
                  </a:gsLst>
                  <a:lin ang="5400000" scaled="0"/>
                </a:gradFill>
              </a:rPr>
              <a:t>koncu</a:t>
            </a:r>
            <a:r>
              <a:rPr dirty="0">
                <a:gradFill>
                  <a:gsLst>
                    <a:gs pos="0">
                      <a:srgbClr val="B4EAEC"/>
                    </a:gs>
                    <a:gs pos="87000">
                      <a:srgbClr val="A85DDB"/>
                    </a:gs>
                  </a:gsLst>
                  <a:lin ang="5400000" scaled="0"/>
                </a:gradFill>
              </a:rPr>
              <a:t> je </a:t>
            </a:r>
            <a:r>
              <a:rPr i="1" dirty="0" err="1">
                <a:gradFill>
                  <a:gsLst>
                    <a:gs pos="0">
                      <a:srgbClr val="B4EAEC"/>
                    </a:gs>
                    <a:gs pos="87000">
                      <a:srgbClr val="A85DDB"/>
                    </a:gs>
                  </a:gsLst>
                  <a:lin ang="5400000" scaled="0"/>
                </a:gradFill>
                <a:latin typeface="Helvetica Neue"/>
                <a:ea typeface="Helvetica Neue"/>
                <a:cs typeface="Helvetica Neue"/>
                <a:sym typeface="Helvetica Neue"/>
              </a:rPr>
              <a:t>izraba</a:t>
            </a:r>
            <a:r>
              <a:rPr dirty="0">
                <a:gradFill>
                  <a:gsLst>
                    <a:gs pos="0">
                      <a:srgbClr val="B4EAEC"/>
                    </a:gs>
                    <a:gs pos="87000">
                      <a:srgbClr val="A85DDB"/>
                    </a:gs>
                  </a:gsLst>
                  <a:lin ang="5400000" scaled="0"/>
                </a:gradFill>
              </a:rPr>
              <a:t> </a:t>
            </a:r>
            <a:r>
              <a:rPr dirty="0" err="1">
                <a:gradFill>
                  <a:gsLst>
                    <a:gs pos="0">
                      <a:srgbClr val="B4EAEC"/>
                    </a:gs>
                    <a:gs pos="87000">
                      <a:srgbClr val="A85DDB"/>
                    </a:gs>
                  </a:gsLst>
                  <a:lin ang="5400000" scaled="0"/>
                </a:gradFill>
              </a:rPr>
              <a:t>tista</a:t>
            </a:r>
            <a:r>
              <a:rPr dirty="0">
                <a:gradFill>
                  <a:gsLst>
                    <a:gs pos="0">
                      <a:srgbClr val="B4EAEC"/>
                    </a:gs>
                    <a:gs pos="87000">
                      <a:srgbClr val="A85DDB"/>
                    </a:gs>
                  </a:gsLst>
                  <a:lin ang="5400000" scaled="0"/>
                </a:gradFill>
              </a:rPr>
              <a:t>, </a:t>
            </a:r>
          </a:p>
          <a:p>
            <a:pPr>
              <a:defRPr sz="7200">
                <a:gradFill flip="none" rotWithShape="1">
                  <a:gsLst>
                    <a:gs pos="0">
                      <a:srgbClr val="B4EAEC"/>
                    </a:gs>
                    <a:gs pos="100000">
                      <a:srgbClr val="428AAC"/>
                    </a:gs>
                  </a:gsLst>
                  <a:lin ang="5400000" scaled="0"/>
                </a:gradFill>
              </a:defRPr>
            </a:pPr>
            <a:r>
              <a:rPr dirty="0" err="1">
                <a:gradFill>
                  <a:gsLst>
                    <a:gs pos="0">
                      <a:srgbClr val="B4EAEC"/>
                    </a:gs>
                    <a:gs pos="87000">
                      <a:srgbClr val="A85DDB"/>
                    </a:gs>
                  </a:gsLst>
                  <a:lin ang="5400000" scaled="0"/>
                </a:gradFill>
              </a:rPr>
              <a:t>ki</a:t>
            </a:r>
            <a:r>
              <a:rPr dirty="0">
                <a:gradFill>
                  <a:gsLst>
                    <a:gs pos="0">
                      <a:srgbClr val="B4EAEC"/>
                    </a:gs>
                    <a:gs pos="87000">
                      <a:srgbClr val="A85DDB"/>
                    </a:gs>
                  </a:gsLst>
                  <a:lin ang="5400000" scaled="0"/>
                </a:gradFill>
              </a:rPr>
              <a:t> </a:t>
            </a:r>
            <a:r>
              <a:rPr dirty="0" err="1">
                <a:gradFill>
                  <a:gsLst>
                    <a:gs pos="0">
                      <a:srgbClr val="B4EAEC"/>
                    </a:gs>
                    <a:gs pos="87000">
                      <a:srgbClr val="A85DDB"/>
                    </a:gs>
                  </a:gsLst>
                  <a:lin ang="5400000" scaled="0"/>
                </a:gradFill>
              </a:rPr>
              <a:t>plačuje</a:t>
            </a:r>
            <a:r>
              <a:rPr dirty="0">
                <a:gradFill>
                  <a:gsLst>
                    <a:gs pos="0">
                      <a:srgbClr val="B4EAEC"/>
                    </a:gs>
                    <a:gs pos="87000">
                      <a:srgbClr val="A85DDB"/>
                    </a:gs>
                  </a:gsLst>
                  <a:lin ang="5400000" scaled="0"/>
                </a:gradFill>
              </a:rPr>
              <a:t> </a:t>
            </a:r>
            <a:r>
              <a:rPr dirty="0" err="1">
                <a:gradFill>
                  <a:gsLst>
                    <a:gs pos="0">
                      <a:srgbClr val="B4EAEC"/>
                    </a:gs>
                    <a:gs pos="87000">
                      <a:srgbClr val="A85DDB"/>
                    </a:gs>
                  </a:gsLst>
                  <a:lin ang="5400000" scaled="0"/>
                </a:gradFill>
              </a:rPr>
              <a:t>plačo</a:t>
            </a:r>
            <a:r>
              <a:rPr dirty="0">
                <a:gradFill>
                  <a:gsLst>
                    <a:gs pos="0">
                      <a:srgbClr val="B4EAEC"/>
                    </a:gs>
                    <a:gs pos="87000">
                      <a:srgbClr val="A85DDB"/>
                    </a:gs>
                  </a:gsLst>
                  <a:lin ang="5400000" scaled="0"/>
                </a:gradFill>
              </a:rPr>
              <a:t>, </a:t>
            </a:r>
          </a:p>
          <a:p>
            <a:pPr>
              <a:defRPr sz="7200">
                <a:gradFill flip="none" rotWithShape="1">
                  <a:gsLst>
                    <a:gs pos="0">
                      <a:srgbClr val="B4EAEC"/>
                    </a:gs>
                    <a:gs pos="100000">
                      <a:srgbClr val="428AAC"/>
                    </a:gs>
                  </a:gsLst>
                  <a:lin ang="5400000" scaled="0"/>
                </a:gradFill>
              </a:defRPr>
            </a:pPr>
            <a:r>
              <a:rPr dirty="0" err="1">
                <a:gradFill>
                  <a:gsLst>
                    <a:gs pos="0">
                      <a:srgbClr val="B4EAEC"/>
                    </a:gs>
                    <a:gs pos="87000">
                      <a:srgbClr val="A85DDB"/>
                    </a:gs>
                  </a:gsLst>
                  <a:lin ang="5400000" scaled="0"/>
                </a:gradFill>
              </a:rPr>
              <a:t>medtem</a:t>
            </a:r>
            <a:r>
              <a:rPr dirty="0">
                <a:gradFill>
                  <a:gsLst>
                    <a:gs pos="0">
                      <a:srgbClr val="B4EAEC"/>
                    </a:gs>
                    <a:gs pos="87000">
                      <a:srgbClr val="A85DDB"/>
                    </a:gs>
                  </a:gsLst>
                  <a:lin ang="5400000" scaled="0"/>
                </a:gradFill>
              </a:rPr>
              <a:t>, ko je </a:t>
            </a:r>
            <a:r>
              <a:rPr i="1" dirty="0" err="1">
                <a:gradFill>
                  <a:gsLst>
                    <a:gs pos="0">
                      <a:srgbClr val="B4EAEC"/>
                    </a:gs>
                    <a:gs pos="87000">
                      <a:srgbClr val="A85DDB"/>
                    </a:gs>
                  </a:gsLst>
                  <a:lin ang="5400000" scaled="0"/>
                </a:gradFill>
                <a:latin typeface="Helvetica Neue"/>
                <a:ea typeface="Helvetica Neue"/>
                <a:cs typeface="Helvetica Neue"/>
                <a:sym typeface="Helvetica Neue"/>
              </a:rPr>
              <a:t>raziskovanje</a:t>
            </a:r>
            <a:r>
              <a:rPr dirty="0">
                <a:gradFill>
                  <a:gsLst>
                    <a:gs pos="0">
                      <a:srgbClr val="B4EAEC"/>
                    </a:gs>
                    <a:gs pos="87000">
                      <a:srgbClr val="A85DDB"/>
                    </a:gs>
                  </a:gsLst>
                  <a:lin ang="5400000" scaled="0"/>
                </a:gradFill>
              </a:rPr>
              <a:t> </a:t>
            </a:r>
            <a:r>
              <a:rPr dirty="0" err="1">
                <a:gradFill>
                  <a:gsLst>
                    <a:gs pos="0">
                      <a:srgbClr val="B4EAEC"/>
                    </a:gs>
                    <a:gs pos="87000">
                      <a:srgbClr val="A85DDB"/>
                    </a:gs>
                  </a:gsLst>
                  <a:lin ang="5400000" scaled="0"/>
                </a:gradFill>
              </a:rPr>
              <a:t>tisto</a:t>
            </a:r>
            <a:r>
              <a:rPr dirty="0">
                <a:gradFill>
                  <a:gsLst>
                    <a:gs pos="0">
                      <a:srgbClr val="B4EAEC"/>
                    </a:gs>
                    <a:gs pos="87000">
                      <a:srgbClr val="A85DDB"/>
                    </a:gs>
                  </a:gsLst>
                  <a:lin ang="5400000" scaled="0"/>
                </a:gradFill>
              </a:rPr>
              <a:t>, </a:t>
            </a:r>
          </a:p>
          <a:p>
            <a:pPr>
              <a:defRPr sz="7200">
                <a:gradFill flip="none" rotWithShape="1">
                  <a:gsLst>
                    <a:gs pos="0">
                      <a:srgbClr val="B4EAEC"/>
                    </a:gs>
                    <a:gs pos="100000">
                      <a:srgbClr val="428AAC"/>
                    </a:gs>
                  </a:gsLst>
                  <a:lin ang="5400000" scaled="0"/>
                </a:gradFill>
              </a:defRPr>
            </a:pPr>
            <a:r>
              <a:rPr dirty="0" err="1">
                <a:gradFill>
                  <a:gsLst>
                    <a:gs pos="0">
                      <a:srgbClr val="B4EAEC"/>
                    </a:gs>
                    <a:gs pos="87000">
                      <a:srgbClr val="A85DDB"/>
                    </a:gs>
                  </a:gsLst>
                  <a:lin ang="5400000" scaled="0"/>
                </a:gradFill>
              </a:rPr>
              <a:t>ki</a:t>
            </a:r>
            <a:r>
              <a:rPr dirty="0">
                <a:gradFill>
                  <a:gsLst>
                    <a:gs pos="0">
                      <a:srgbClr val="B4EAEC"/>
                    </a:gs>
                    <a:gs pos="87000">
                      <a:srgbClr val="A85DDB"/>
                    </a:gs>
                  </a:gsLst>
                  <a:lin ang="5400000" scaled="0"/>
                </a:gradFill>
              </a:rPr>
              <a:t> </a:t>
            </a:r>
            <a:r>
              <a:rPr dirty="0" err="1">
                <a:gradFill>
                  <a:gsLst>
                    <a:gs pos="0">
                      <a:srgbClr val="B4EAEC"/>
                    </a:gs>
                    <a:gs pos="87000">
                      <a:srgbClr val="A85DDB"/>
                    </a:gs>
                  </a:gsLst>
                  <a:lin ang="5400000" scaled="0"/>
                </a:gradFill>
              </a:rPr>
              <a:t>nam</a:t>
            </a:r>
            <a:r>
              <a:rPr dirty="0">
                <a:gradFill>
                  <a:gsLst>
                    <a:gs pos="0">
                      <a:srgbClr val="B4EAEC"/>
                    </a:gs>
                    <a:gs pos="87000">
                      <a:srgbClr val="A85DDB"/>
                    </a:gs>
                  </a:gsLst>
                  <a:lin ang="5400000" scaled="0"/>
                </a:gradFill>
              </a:rPr>
              <a:t> </a:t>
            </a:r>
            <a:r>
              <a:rPr dirty="0" err="1">
                <a:gradFill>
                  <a:gsLst>
                    <a:gs pos="0">
                      <a:srgbClr val="B4EAEC"/>
                    </a:gs>
                    <a:gs pos="87000">
                      <a:srgbClr val="A85DDB"/>
                    </a:gs>
                  </a:gsLst>
                  <a:lin ang="5400000" scaled="0"/>
                </a:gradFill>
              </a:rPr>
              <a:t>bo</a:t>
            </a:r>
            <a:r>
              <a:rPr dirty="0">
                <a:gradFill>
                  <a:gsLst>
                    <a:gs pos="0">
                      <a:srgbClr val="B4EAEC"/>
                    </a:gs>
                    <a:gs pos="87000">
                      <a:srgbClr val="A85DDB"/>
                    </a:gs>
                  </a:gsLst>
                  <a:lin ang="5400000" scaled="0"/>
                </a:gradFill>
              </a:rPr>
              <a:t> </a:t>
            </a:r>
            <a:r>
              <a:rPr dirty="0" err="1">
                <a:gradFill>
                  <a:gsLst>
                    <a:gs pos="0">
                      <a:srgbClr val="B4EAEC"/>
                    </a:gs>
                    <a:gs pos="87000">
                      <a:srgbClr val="A85DDB"/>
                    </a:gs>
                  </a:gsLst>
                  <a:lin ang="5400000" scaled="0"/>
                </a:gradFill>
              </a:rPr>
              <a:t>zagotovilo</a:t>
            </a:r>
            <a:r>
              <a:rPr dirty="0">
                <a:gradFill>
                  <a:gsLst>
                    <a:gs pos="0">
                      <a:srgbClr val="B4EAEC"/>
                    </a:gs>
                    <a:gs pos="87000">
                      <a:srgbClr val="A85DDB"/>
                    </a:gs>
                  </a:gsLst>
                  <a:lin ang="5400000" scaled="0"/>
                </a:gradFill>
              </a:rPr>
              <a:t> </a:t>
            </a:r>
            <a:r>
              <a:rPr dirty="0" err="1">
                <a:gradFill>
                  <a:gsLst>
                    <a:gs pos="0">
                      <a:srgbClr val="B4EAEC"/>
                    </a:gs>
                    <a:gs pos="87000">
                      <a:srgbClr val="A85DDB"/>
                    </a:gs>
                  </a:gsLst>
                  <a:lin ang="5400000" scaled="0"/>
                </a:gradFill>
              </a:rPr>
              <a:t>pokojnino</a:t>
            </a:r>
            <a:r>
              <a:rPr dirty="0">
                <a:gradFill>
                  <a:gsLst>
                    <a:gs pos="0">
                      <a:srgbClr val="B4EAEC"/>
                    </a:gs>
                    <a:gs pos="87000">
                      <a:srgbClr val="A85DDB"/>
                    </a:gs>
                  </a:gsLst>
                  <a:lin ang="5400000" scaled="0"/>
                </a:gradFill>
              </a:rPr>
              <a:t>.«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Quo vadis? Kam gremo?"/>
          <p:cNvSpPr txBox="1"/>
          <p:nvPr/>
        </p:nvSpPr>
        <p:spPr>
          <a:xfrm>
            <a:off x="2870200" y="1507083"/>
            <a:ext cx="19621500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5000" b="0">
                <a:gradFill flip="none" rotWithShape="1">
                  <a:gsLst>
                    <a:gs pos="0">
                      <a:srgbClr val="B4EAEC"/>
                    </a:gs>
                    <a:gs pos="100000">
                      <a:srgbClr val="428AAC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rPr dirty="0">
                <a:solidFill>
                  <a:srgbClr val="DAA4FF"/>
                </a:solidFill>
              </a:rPr>
              <a:t>Quo </a:t>
            </a:r>
            <a:r>
              <a:rPr dirty="0" err="1">
                <a:solidFill>
                  <a:srgbClr val="DAA4FF"/>
                </a:solidFill>
              </a:rPr>
              <a:t>vadis</a:t>
            </a:r>
            <a:r>
              <a:rPr dirty="0">
                <a:solidFill>
                  <a:srgbClr val="DAA4FF"/>
                </a:solidFill>
              </a:rPr>
              <a:t>? Kam </a:t>
            </a:r>
            <a:r>
              <a:rPr dirty="0" err="1">
                <a:solidFill>
                  <a:srgbClr val="DAA4FF"/>
                </a:solidFill>
              </a:rPr>
              <a:t>gremo</a:t>
            </a:r>
            <a:r>
              <a:rPr dirty="0">
                <a:solidFill>
                  <a:srgbClr val="DAA4FF"/>
                </a:solidFill>
              </a:rPr>
              <a:t>?</a:t>
            </a:r>
          </a:p>
        </p:txBody>
      </p:sp>
      <p:pic>
        <p:nvPicPr>
          <p:cNvPr id="287" name="hadija-saidi-9cgMKmZyhH0-unsplash.jpeg" descr="hadija-saidi-9cgMKmZyhH0-unsplash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3400" y="2955925"/>
            <a:ext cx="16103600" cy="90582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»Izberimo prihodnost.…"/>
          <p:cNvSpPr txBox="1"/>
          <p:nvPr/>
        </p:nvSpPr>
        <p:spPr>
          <a:xfrm>
            <a:off x="2387600" y="5207298"/>
            <a:ext cx="19621500" cy="25648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8000" b="0">
                <a:gradFill flip="none" rotWithShape="1">
                  <a:gsLst>
                    <a:gs pos="0">
                      <a:srgbClr val="B4EAEC"/>
                    </a:gs>
                    <a:gs pos="100000">
                      <a:srgbClr val="428AAC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  <a:sym typeface="Helvetica Neue Medium"/>
              </a:defRPr>
            </a:pPr>
            <a:r>
              <a:rPr b="0" dirty="0">
                <a:gradFill flip="none" rotWithShape="1">
                  <a:gsLst>
                    <a:gs pos="0">
                      <a:schemeClr val="tx1"/>
                    </a:gs>
                    <a:gs pos="100000">
                      <a:srgbClr val="CC7AFF"/>
                    </a:gs>
                  </a:gsLst>
                  <a:lin ang="5400000" scaled="0"/>
                </a:gra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»</a:t>
            </a:r>
            <a:r>
              <a:rPr b="0" dirty="0" err="1">
                <a:gradFill flip="none" rotWithShape="1">
                  <a:gsLst>
                    <a:gs pos="0">
                      <a:schemeClr val="tx1"/>
                    </a:gs>
                    <a:gs pos="100000">
                      <a:srgbClr val="CC7AFF"/>
                    </a:gs>
                  </a:gsLst>
                  <a:lin ang="5400000" scaled="0"/>
                </a:gra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Izberimo</a:t>
            </a:r>
            <a:r>
              <a:rPr b="0" dirty="0">
                <a:gradFill flip="none" rotWithShape="1">
                  <a:gsLst>
                    <a:gs pos="0">
                      <a:schemeClr val="tx1"/>
                    </a:gs>
                    <a:gs pos="100000">
                      <a:srgbClr val="CC7AFF"/>
                    </a:gs>
                  </a:gsLst>
                  <a:lin ang="5400000" scaled="0"/>
                </a:gra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b="0" dirty="0" err="1">
                <a:gradFill flip="none" rotWithShape="1">
                  <a:gsLst>
                    <a:gs pos="0">
                      <a:schemeClr val="tx1"/>
                    </a:gs>
                    <a:gs pos="100000">
                      <a:srgbClr val="CC7AFF"/>
                    </a:gs>
                  </a:gsLst>
                  <a:lin ang="5400000" scaled="0"/>
                </a:gra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prihodnost</a:t>
            </a:r>
            <a:r>
              <a:rPr b="0" dirty="0">
                <a:gradFill flip="none" rotWithShape="1">
                  <a:gsLst>
                    <a:gs pos="0">
                      <a:schemeClr val="tx1"/>
                    </a:gs>
                    <a:gs pos="100000">
                      <a:srgbClr val="CC7AFF"/>
                    </a:gs>
                  </a:gsLst>
                  <a:lin ang="5400000" scaled="0"/>
                </a:gra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. </a:t>
            </a:r>
          </a:p>
          <a:p>
            <a:pPr>
              <a:defRPr sz="8000" b="0">
                <a:gradFill flip="none" rotWithShape="1">
                  <a:gsLst>
                    <a:gs pos="0">
                      <a:srgbClr val="B4EAEC"/>
                    </a:gs>
                    <a:gs pos="100000">
                      <a:srgbClr val="428AAC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  <a:sym typeface="Helvetica Neue Medium"/>
              </a:defRPr>
            </a:pPr>
            <a:r>
              <a:rPr b="0" dirty="0" err="1">
                <a:gradFill flip="none" rotWithShape="1">
                  <a:gsLst>
                    <a:gs pos="0">
                      <a:schemeClr val="tx1"/>
                    </a:gs>
                    <a:gs pos="100000">
                      <a:srgbClr val="CC7AFF"/>
                    </a:gs>
                  </a:gsLst>
                  <a:lin ang="5400000" scaled="0"/>
                </a:gra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Podprimo</a:t>
            </a:r>
            <a:r>
              <a:rPr b="0" dirty="0">
                <a:gradFill flip="none" rotWithShape="1">
                  <a:gsLst>
                    <a:gs pos="0">
                      <a:schemeClr val="tx1"/>
                    </a:gs>
                    <a:gs pos="100000">
                      <a:srgbClr val="CC7AFF"/>
                    </a:gs>
                  </a:gsLst>
                  <a:lin ang="5400000" scaled="0"/>
                </a:gra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b="0" dirty="0" err="1">
                <a:gradFill flip="none" rotWithShape="1">
                  <a:gsLst>
                    <a:gs pos="0">
                      <a:schemeClr val="tx1"/>
                    </a:gs>
                    <a:gs pos="100000">
                      <a:srgbClr val="CC7AFF"/>
                    </a:gs>
                  </a:gsLst>
                  <a:lin ang="5400000" scaled="0"/>
                </a:gra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inovativno</a:t>
            </a:r>
            <a:r>
              <a:rPr b="0" dirty="0">
                <a:gradFill flip="none" rotWithShape="1">
                  <a:gsLst>
                    <a:gs pos="0">
                      <a:schemeClr val="tx1"/>
                    </a:gs>
                    <a:gs pos="100000">
                      <a:srgbClr val="CC7AFF"/>
                    </a:gs>
                  </a:gsLst>
                  <a:lin ang="5400000" scaled="0"/>
                </a:gra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b="0" dirty="0" err="1">
                <a:gradFill flip="none" rotWithShape="1">
                  <a:gsLst>
                    <a:gs pos="0">
                      <a:schemeClr val="tx1"/>
                    </a:gs>
                    <a:gs pos="100000">
                      <a:srgbClr val="CC7AFF"/>
                    </a:gs>
                  </a:gsLst>
                  <a:lin ang="5400000" scaled="0"/>
                </a:gra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javno</a:t>
            </a:r>
            <a:r>
              <a:rPr b="0" dirty="0">
                <a:gradFill flip="none" rotWithShape="1">
                  <a:gsLst>
                    <a:gs pos="0">
                      <a:schemeClr val="tx1"/>
                    </a:gs>
                    <a:gs pos="100000">
                      <a:srgbClr val="CC7AFF"/>
                    </a:gs>
                  </a:gsLst>
                  <a:lin ang="5400000" scaled="0"/>
                </a:gra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b="0" dirty="0" err="1">
                <a:gradFill flip="none" rotWithShape="1">
                  <a:gsLst>
                    <a:gs pos="0">
                      <a:schemeClr val="tx1"/>
                    </a:gs>
                    <a:gs pos="100000">
                      <a:srgbClr val="CC7AFF"/>
                    </a:gs>
                  </a:gsLst>
                  <a:lin ang="5400000" scaled="0"/>
                </a:gra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upravo</a:t>
            </a:r>
            <a:r>
              <a:rPr b="0" dirty="0">
                <a:gradFill flip="none" rotWithShape="1">
                  <a:gsLst>
                    <a:gs pos="0">
                      <a:schemeClr val="tx1"/>
                    </a:gs>
                    <a:gs pos="100000">
                      <a:srgbClr val="CC7AFF"/>
                    </a:gs>
                  </a:gsLst>
                  <a:lin ang="5400000" scaled="0"/>
                </a:gra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!«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Kaj je inovativnost in zakaj je pomembno, da jo merim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5000">
                <a:solidFill>
                  <a:srgbClr val="DAA4FF"/>
                </a:solidFill>
              </a:defRPr>
            </a:lvl1pPr>
          </a:lstStyle>
          <a:p>
            <a:r>
              <a:t>Kaj je inovativnost in zakaj je pomembno, da jo merimo</a:t>
            </a:r>
          </a:p>
        </p:txBody>
      </p:sp>
      <p:sp>
        <p:nvSpPr>
          <p:cNvPr id="230" name="Inovativnost izhaja iz latinske besede innovare (v prevodu, obnoviti, izboljšati)…"/>
          <p:cNvSpPr txBox="1">
            <a:spLocks noGrp="1"/>
          </p:cNvSpPr>
          <p:nvPr>
            <p:ph type="body" sz="half" idx="1"/>
          </p:nvPr>
        </p:nvSpPr>
        <p:spPr>
          <a:xfrm>
            <a:off x="10350500" y="2641600"/>
            <a:ext cx="12344400" cy="995105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14095" indent="-514095" defTabSz="759459">
              <a:spcBef>
                <a:spcPts val="4100"/>
              </a:spcBef>
              <a:defRPr sz="3496">
                <a:solidFill>
                  <a:srgbClr val="F0E8CE"/>
                </a:solidFill>
              </a:defRPr>
            </a:pPr>
            <a:r>
              <a:rPr sz="4000" dirty="0" err="1"/>
              <a:t>Inovativnost</a:t>
            </a:r>
            <a:r>
              <a:rPr sz="4000" dirty="0"/>
              <a:t> </a:t>
            </a:r>
            <a:r>
              <a:rPr sz="4000" dirty="0" err="1"/>
              <a:t>izhaja</a:t>
            </a:r>
            <a:r>
              <a:rPr sz="4000" dirty="0"/>
              <a:t> </a:t>
            </a:r>
            <a:r>
              <a:rPr sz="4000" dirty="0" err="1"/>
              <a:t>iz</a:t>
            </a:r>
            <a:r>
              <a:rPr sz="4000" dirty="0"/>
              <a:t> </a:t>
            </a:r>
            <a:r>
              <a:rPr sz="4000" dirty="0" err="1"/>
              <a:t>latinske</a:t>
            </a:r>
            <a:r>
              <a:rPr sz="4000" dirty="0"/>
              <a:t> </a:t>
            </a:r>
            <a:r>
              <a:rPr sz="4000" dirty="0" err="1"/>
              <a:t>besede</a:t>
            </a:r>
            <a:r>
              <a:rPr sz="4000" dirty="0"/>
              <a:t> </a:t>
            </a:r>
            <a:r>
              <a:rPr sz="4000" i="1" dirty="0" err="1">
                <a:solidFill>
                  <a:srgbClr val="FFFFFF"/>
                </a:solidFill>
              </a:rPr>
              <a:t>innovare</a:t>
            </a:r>
            <a:r>
              <a:rPr sz="4000" dirty="0"/>
              <a:t> (v </a:t>
            </a:r>
            <a:r>
              <a:rPr sz="4000" dirty="0" err="1"/>
              <a:t>prevodu</a:t>
            </a:r>
            <a:r>
              <a:rPr sz="4000" dirty="0"/>
              <a:t>, </a:t>
            </a:r>
            <a:r>
              <a:rPr sz="4000" dirty="0" err="1">
                <a:solidFill>
                  <a:srgbClr val="FFFFFF"/>
                </a:solidFill>
              </a:rPr>
              <a:t>obnoviti</a:t>
            </a:r>
            <a:r>
              <a:rPr sz="4000" dirty="0"/>
              <a:t>, </a:t>
            </a:r>
            <a:r>
              <a:rPr sz="4000" dirty="0" err="1"/>
              <a:t>izboljšati</a:t>
            </a:r>
            <a:r>
              <a:rPr sz="4000" dirty="0"/>
              <a:t>)</a:t>
            </a:r>
          </a:p>
          <a:p>
            <a:pPr marL="514095" indent="-514095" defTabSz="759459">
              <a:spcBef>
                <a:spcPts val="4100"/>
              </a:spcBef>
              <a:defRPr sz="3496">
                <a:solidFill>
                  <a:srgbClr val="F0E8CE"/>
                </a:solidFill>
              </a:defRPr>
            </a:pPr>
            <a:r>
              <a:rPr sz="4000" b="1" dirty="0" err="1">
                <a:solidFill>
                  <a:srgbClr val="FFFFFF"/>
                </a:solidFill>
              </a:rPr>
              <a:t>Inovativnost</a:t>
            </a:r>
            <a:r>
              <a:rPr sz="4000" dirty="0"/>
              <a:t>, v </a:t>
            </a:r>
            <a:r>
              <a:rPr sz="4000" dirty="0" err="1"/>
              <a:t>kontekstu</a:t>
            </a:r>
            <a:r>
              <a:rPr sz="4000" dirty="0"/>
              <a:t> </a:t>
            </a:r>
            <a:r>
              <a:rPr sz="4000" dirty="0" err="1"/>
              <a:t>organizacij</a:t>
            </a:r>
            <a:r>
              <a:rPr sz="4000" dirty="0"/>
              <a:t>, se </a:t>
            </a:r>
            <a:r>
              <a:rPr sz="4000" dirty="0" err="1"/>
              <a:t>povezuje</a:t>
            </a:r>
            <a:r>
              <a:rPr sz="4000" dirty="0"/>
              <a:t> z </a:t>
            </a:r>
            <a:r>
              <a:rPr sz="4000" dirty="0" err="1">
                <a:solidFill>
                  <a:srgbClr val="FFFFFF"/>
                </a:solidFill>
              </a:rPr>
              <a:t>novimi</a:t>
            </a:r>
            <a:r>
              <a:rPr sz="4000" dirty="0">
                <a:solidFill>
                  <a:srgbClr val="FFFFFF"/>
                </a:solidFill>
              </a:rPr>
              <a:t> in </a:t>
            </a:r>
            <a:r>
              <a:rPr sz="4000" dirty="0" err="1">
                <a:solidFill>
                  <a:srgbClr val="FFFFFF"/>
                </a:solidFill>
              </a:rPr>
              <a:t>drugačnimi</a:t>
            </a:r>
            <a:r>
              <a:rPr sz="4000" dirty="0">
                <a:solidFill>
                  <a:srgbClr val="FFFFFF"/>
                </a:solidFill>
              </a:rPr>
              <a:t> </a:t>
            </a:r>
            <a:r>
              <a:rPr sz="4000" dirty="0" err="1">
                <a:solidFill>
                  <a:srgbClr val="FFFFFF"/>
                </a:solidFill>
              </a:rPr>
              <a:t>proizvodi</a:t>
            </a:r>
            <a:r>
              <a:rPr sz="4000" dirty="0">
                <a:solidFill>
                  <a:srgbClr val="FFFFFF"/>
                </a:solidFill>
              </a:rPr>
              <a:t>, </a:t>
            </a:r>
            <a:r>
              <a:rPr sz="4000" dirty="0" err="1">
                <a:solidFill>
                  <a:srgbClr val="FFFFFF"/>
                </a:solidFill>
              </a:rPr>
              <a:t>storitvami</a:t>
            </a:r>
            <a:r>
              <a:rPr sz="4000" dirty="0">
                <a:solidFill>
                  <a:srgbClr val="FFFFFF"/>
                </a:solidFill>
              </a:rPr>
              <a:t>, </a:t>
            </a:r>
            <a:r>
              <a:rPr sz="4000" dirty="0" err="1">
                <a:solidFill>
                  <a:srgbClr val="FFFFFF"/>
                </a:solidFill>
              </a:rPr>
              <a:t>tehnologijami</a:t>
            </a:r>
            <a:r>
              <a:rPr sz="4000" dirty="0">
                <a:solidFill>
                  <a:srgbClr val="FFFFFF"/>
                </a:solidFill>
              </a:rPr>
              <a:t> in </a:t>
            </a:r>
            <a:r>
              <a:rPr sz="4000" dirty="0" err="1">
                <a:solidFill>
                  <a:srgbClr val="FFFFFF"/>
                </a:solidFill>
              </a:rPr>
              <a:t>poslovnimi</a:t>
            </a:r>
            <a:r>
              <a:rPr sz="4000" dirty="0">
                <a:solidFill>
                  <a:srgbClr val="FFFFFF"/>
                </a:solidFill>
              </a:rPr>
              <a:t> </a:t>
            </a:r>
            <a:r>
              <a:rPr sz="4000" dirty="0" err="1">
                <a:solidFill>
                  <a:srgbClr val="FFFFFF"/>
                </a:solidFill>
              </a:rPr>
              <a:t>modeli</a:t>
            </a:r>
            <a:r>
              <a:rPr sz="4000" dirty="0"/>
              <a:t>.</a:t>
            </a:r>
          </a:p>
          <a:p>
            <a:pPr marL="514095" indent="-514095" defTabSz="759459">
              <a:spcBef>
                <a:spcPts val="4100"/>
              </a:spcBef>
              <a:defRPr sz="3496">
                <a:solidFill>
                  <a:srgbClr val="F0E8CE"/>
                </a:solidFill>
              </a:defRPr>
            </a:pPr>
            <a:r>
              <a:rPr sz="4000" dirty="0"/>
              <a:t>V </a:t>
            </a:r>
            <a:r>
              <a:rPr sz="4000" dirty="0" err="1"/>
              <a:t>najširšem</a:t>
            </a:r>
            <a:r>
              <a:rPr sz="4000" dirty="0"/>
              <a:t> </a:t>
            </a:r>
            <a:r>
              <a:rPr sz="4000" dirty="0" err="1"/>
              <a:t>smislu</a:t>
            </a:r>
            <a:r>
              <a:rPr sz="4000" dirty="0"/>
              <a:t> </a:t>
            </a:r>
            <a:r>
              <a:rPr sz="4000" dirty="0" err="1"/>
              <a:t>inovativnost</a:t>
            </a:r>
            <a:r>
              <a:rPr sz="4000" dirty="0"/>
              <a:t> </a:t>
            </a:r>
            <a:r>
              <a:rPr sz="4000" dirty="0" err="1"/>
              <a:t>predstavlja</a:t>
            </a:r>
            <a:r>
              <a:rPr sz="4000" dirty="0"/>
              <a:t> </a:t>
            </a:r>
            <a:r>
              <a:rPr sz="4000" dirty="0" err="1">
                <a:solidFill>
                  <a:schemeClr val="tx1"/>
                </a:solidFill>
              </a:rPr>
              <a:t>ustvarjanje</a:t>
            </a:r>
            <a:r>
              <a:rPr sz="4000" dirty="0">
                <a:solidFill>
                  <a:schemeClr val="tx1"/>
                </a:solidFill>
              </a:rPr>
              <a:t> in </a:t>
            </a:r>
            <a:r>
              <a:rPr sz="4000" dirty="0" err="1">
                <a:solidFill>
                  <a:schemeClr val="tx1"/>
                </a:solidFill>
              </a:rPr>
              <a:t>implementacijo</a:t>
            </a:r>
            <a:r>
              <a:rPr sz="4000" dirty="0">
                <a:solidFill>
                  <a:schemeClr val="tx1"/>
                </a:solidFill>
              </a:rPr>
              <a:t> </a:t>
            </a:r>
            <a:r>
              <a:rPr sz="4000" dirty="0" err="1">
                <a:solidFill>
                  <a:schemeClr val="tx1"/>
                </a:solidFill>
              </a:rPr>
              <a:t>novih</a:t>
            </a:r>
            <a:r>
              <a:rPr sz="4000" dirty="0">
                <a:solidFill>
                  <a:schemeClr val="tx1"/>
                </a:solidFill>
              </a:rPr>
              <a:t> </a:t>
            </a:r>
            <a:r>
              <a:rPr sz="4000" dirty="0" err="1">
                <a:solidFill>
                  <a:schemeClr val="tx1"/>
                </a:solidFill>
              </a:rPr>
              <a:t>zamisli</a:t>
            </a:r>
            <a:r>
              <a:rPr sz="4000" dirty="0">
                <a:solidFill>
                  <a:schemeClr val="tx1"/>
                </a:solidFill>
              </a:rPr>
              <a:t> </a:t>
            </a:r>
            <a:r>
              <a:rPr sz="4000" dirty="0"/>
              <a:t>v </a:t>
            </a:r>
            <a:r>
              <a:rPr sz="4000" dirty="0" err="1"/>
              <a:t>organizacijah</a:t>
            </a:r>
            <a:r>
              <a:rPr sz="4000" dirty="0"/>
              <a:t> z </a:t>
            </a:r>
            <a:r>
              <a:rPr sz="4000" dirty="0" err="1"/>
              <a:t>namenom</a:t>
            </a:r>
            <a:r>
              <a:rPr sz="4000" dirty="0"/>
              <a:t> </a:t>
            </a:r>
            <a:r>
              <a:rPr sz="4000" dirty="0" err="1">
                <a:solidFill>
                  <a:schemeClr val="tx1"/>
                </a:solidFill>
              </a:rPr>
              <a:t>zagotavljanja</a:t>
            </a:r>
            <a:r>
              <a:rPr sz="4000" dirty="0">
                <a:solidFill>
                  <a:schemeClr val="tx1"/>
                </a:solidFill>
              </a:rPr>
              <a:t> </a:t>
            </a:r>
            <a:r>
              <a:rPr sz="4000" dirty="0" err="1">
                <a:solidFill>
                  <a:schemeClr val="tx1"/>
                </a:solidFill>
              </a:rPr>
              <a:t>boljših</a:t>
            </a:r>
            <a:r>
              <a:rPr sz="4000" dirty="0">
                <a:solidFill>
                  <a:schemeClr val="tx1"/>
                </a:solidFill>
              </a:rPr>
              <a:t> </a:t>
            </a:r>
            <a:r>
              <a:rPr sz="4000" dirty="0" err="1">
                <a:solidFill>
                  <a:schemeClr val="tx1"/>
                </a:solidFill>
              </a:rPr>
              <a:t>rezultatov</a:t>
            </a:r>
            <a:r>
              <a:rPr sz="4000" dirty="0"/>
              <a:t> in </a:t>
            </a:r>
            <a:r>
              <a:rPr sz="4000" dirty="0" err="1">
                <a:solidFill>
                  <a:schemeClr val="tx1"/>
                </a:solidFill>
              </a:rPr>
              <a:t>uporabnikom</a:t>
            </a:r>
            <a:r>
              <a:rPr sz="4000" dirty="0">
                <a:solidFill>
                  <a:schemeClr val="tx1"/>
                </a:solidFill>
              </a:rPr>
              <a:t> </a:t>
            </a:r>
            <a:r>
              <a:rPr sz="4000" dirty="0" err="1">
                <a:solidFill>
                  <a:schemeClr val="tx1"/>
                </a:solidFill>
              </a:rPr>
              <a:t>prilagojenih</a:t>
            </a:r>
            <a:r>
              <a:rPr sz="4000" dirty="0">
                <a:solidFill>
                  <a:schemeClr val="tx1"/>
                </a:solidFill>
              </a:rPr>
              <a:t> </a:t>
            </a:r>
            <a:r>
              <a:rPr sz="4000" dirty="0" err="1">
                <a:solidFill>
                  <a:schemeClr val="tx1"/>
                </a:solidFill>
              </a:rPr>
              <a:t>izdelkov</a:t>
            </a:r>
            <a:r>
              <a:rPr sz="4000" dirty="0">
                <a:solidFill>
                  <a:schemeClr val="tx1"/>
                </a:solidFill>
              </a:rPr>
              <a:t> in </a:t>
            </a:r>
            <a:r>
              <a:rPr sz="4000" dirty="0" err="1">
                <a:solidFill>
                  <a:schemeClr val="tx1"/>
                </a:solidFill>
              </a:rPr>
              <a:t>storitev</a:t>
            </a:r>
            <a:r>
              <a:rPr sz="4000" dirty="0"/>
              <a:t> (</a:t>
            </a:r>
            <a:r>
              <a:rPr sz="4000" dirty="0" err="1"/>
              <a:t>povzeto</a:t>
            </a:r>
            <a:r>
              <a:rPr sz="4000" dirty="0"/>
              <a:t> po </a:t>
            </a:r>
            <a:r>
              <a:rPr sz="4000" dirty="0" err="1"/>
              <a:t>Crossan</a:t>
            </a:r>
            <a:r>
              <a:rPr sz="4000" dirty="0"/>
              <a:t> &amp; </a:t>
            </a:r>
            <a:r>
              <a:rPr sz="4000" dirty="0" err="1"/>
              <a:t>Apaydin</a:t>
            </a:r>
            <a:r>
              <a:rPr sz="4000" dirty="0"/>
              <a:t>, 2010).</a:t>
            </a:r>
          </a:p>
          <a:p>
            <a:pPr marL="514095" indent="-514095" defTabSz="759459">
              <a:spcBef>
                <a:spcPts val="4100"/>
              </a:spcBef>
              <a:defRPr sz="3496">
                <a:solidFill>
                  <a:srgbClr val="F0E8CE"/>
                </a:solidFill>
              </a:defRPr>
            </a:pPr>
            <a:r>
              <a:rPr sz="4000" dirty="0" err="1"/>
              <a:t>Inovativnost</a:t>
            </a:r>
            <a:r>
              <a:rPr sz="4000" dirty="0"/>
              <a:t> </a:t>
            </a:r>
            <a:r>
              <a:rPr sz="4000" dirty="0" err="1"/>
              <a:t>torej</a:t>
            </a:r>
            <a:r>
              <a:rPr sz="4000" dirty="0"/>
              <a:t> </a:t>
            </a:r>
            <a:r>
              <a:rPr sz="4000" dirty="0" err="1"/>
              <a:t>pooseblja</a:t>
            </a:r>
            <a:r>
              <a:rPr sz="4000" dirty="0"/>
              <a:t> </a:t>
            </a:r>
            <a:r>
              <a:rPr sz="4000" dirty="0" err="1">
                <a:solidFill>
                  <a:srgbClr val="FFFFFF"/>
                </a:solidFill>
              </a:rPr>
              <a:t>napredek</a:t>
            </a:r>
            <a:r>
              <a:rPr sz="4000" dirty="0"/>
              <a:t>, </a:t>
            </a:r>
            <a:r>
              <a:rPr sz="4000" dirty="0" err="1">
                <a:solidFill>
                  <a:srgbClr val="FFFFFF"/>
                </a:solidFill>
              </a:rPr>
              <a:t>sodobnost</a:t>
            </a:r>
            <a:r>
              <a:rPr sz="4000" dirty="0">
                <a:solidFill>
                  <a:srgbClr val="FFFFFF"/>
                </a:solidFill>
              </a:rPr>
              <a:t> </a:t>
            </a:r>
            <a:r>
              <a:rPr sz="4000" dirty="0" err="1"/>
              <a:t>ter</a:t>
            </a:r>
            <a:r>
              <a:rPr sz="4000" dirty="0"/>
              <a:t> </a:t>
            </a:r>
            <a:r>
              <a:rPr sz="4000" dirty="0" err="1"/>
              <a:t>predstavlja</a:t>
            </a:r>
            <a:r>
              <a:rPr sz="4000" dirty="0"/>
              <a:t> </a:t>
            </a:r>
            <a:r>
              <a:rPr sz="4000" dirty="0" err="1">
                <a:solidFill>
                  <a:srgbClr val="FFFFFF"/>
                </a:solidFill>
              </a:rPr>
              <a:t>ključen</a:t>
            </a:r>
            <a:r>
              <a:rPr sz="4000" dirty="0">
                <a:solidFill>
                  <a:srgbClr val="FFFFFF"/>
                </a:solidFill>
              </a:rPr>
              <a:t> element</a:t>
            </a:r>
            <a:r>
              <a:rPr sz="4000" dirty="0"/>
              <a:t> za </a:t>
            </a:r>
            <a:r>
              <a:rPr sz="4000" dirty="0" err="1"/>
              <a:t>doseganje</a:t>
            </a:r>
            <a:r>
              <a:rPr sz="4000" dirty="0"/>
              <a:t> </a:t>
            </a:r>
            <a:r>
              <a:rPr sz="4000" dirty="0" err="1">
                <a:solidFill>
                  <a:srgbClr val="FFFFFF"/>
                </a:solidFill>
              </a:rPr>
              <a:t>konkurenčne</a:t>
            </a:r>
            <a:r>
              <a:rPr sz="4000" dirty="0">
                <a:solidFill>
                  <a:srgbClr val="FFFFFF"/>
                </a:solidFill>
              </a:rPr>
              <a:t> </a:t>
            </a:r>
            <a:r>
              <a:rPr sz="4000" dirty="0" err="1">
                <a:solidFill>
                  <a:srgbClr val="FFFFFF"/>
                </a:solidFill>
              </a:rPr>
              <a:t>prednosti</a:t>
            </a:r>
            <a:r>
              <a:rPr sz="4000" dirty="0">
                <a:solidFill>
                  <a:srgbClr val="FFFFFF"/>
                </a:solidFill>
              </a:rPr>
              <a:t> </a:t>
            </a:r>
            <a:r>
              <a:rPr sz="4000" dirty="0" err="1">
                <a:solidFill>
                  <a:srgbClr val="FFFFFF"/>
                </a:solidFill>
              </a:rPr>
              <a:t>organizacij</a:t>
            </a:r>
            <a:r>
              <a:rPr sz="4000" dirty="0"/>
              <a:t>.</a:t>
            </a:r>
          </a:p>
        </p:txBody>
      </p:sp>
      <p:pic>
        <p:nvPicPr>
          <p:cNvPr id="231" name="alessandro-bianchi-_kdTyfnUFAc-unsplash.jpg" descr="alessandro-bianchi-_kdTyfnUFAc-unsplas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5525" y="3118478"/>
            <a:ext cx="6316115" cy="947417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Hvala za vašo pozornost!"/>
          <p:cNvSpPr txBox="1"/>
          <p:nvPr/>
        </p:nvSpPr>
        <p:spPr>
          <a:xfrm>
            <a:off x="7963821" y="5689622"/>
            <a:ext cx="8133637" cy="1025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gradFill flip="none" rotWithShape="1">
                  <a:gsLst>
                    <a:gs pos="0">
                      <a:srgbClr val="B4EAEC"/>
                    </a:gs>
                    <a:gs pos="100000">
                      <a:srgbClr val="428AAC"/>
                    </a:gs>
                  </a:gsLst>
                  <a:lin ang="5400000" scaled="0"/>
                </a:gradFill>
              </a:defRPr>
            </a:lvl1pPr>
          </a:lstStyle>
          <a:p>
            <a:r>
              <a:rPr sz="6000" dirty="0" err="1">
                <a:gradFill flip="none" rotWithShape="1">
                  <a:gsLst>
                    <a:gs pos="0">
                      <a:srgbClr val="B4EAEC"/>
                    </a:gs>
                    <a:gs pos="100000">
                      <a:srgbClr val="CC7AFF"/>
                    </a:gs>
                  </a:gsLst>
                  <a:lin ang="5400000" scaled="0"/>
                </a:gradFill>
              </a:rPr>
              <a:t>Hvala</a:t>
            </a:r>
            <a:r>
              <a:rPr dirty="0">
                <a:gradFill flip="none" rotWithShape="1">
                  <a:gsLst>
                    <a:gs pos="0">
                      <a:srgbClr val="B4EAEC"/>
                    </a:gs>
                    <a:gs pos="100000">
                      <a:srgbClr val="CC7AFF"/>
                    </a:gs>
                  </a:gsLst>
                  <a:lin ang="5400000" scaled="0"/>
                </a:gradFill>
              </a:rPr>
              <a:t> za </a:t>
            </a:r>
            <a:r>
              <a:rPr dirty="0" err="1">
                <a:gradFill flip="none" rotWithShape="1">
                  <a:gsLst>
                    <a:gs pos="0">
                      <a:srgbClr val="B4EAEC"/>
                    </a:gs>
                    <a:gs pos="100000">
                      <a:srgbClr val="CC7AFF"/>
                    </a:gs>
                  </a:gsLst>
                  <a:lin ang="5400000" scaled="0"/>
                </a:gradFill>
              </a:rPr>
              <a:t>vašo</a:t>
            </a:r>
            <a:r>
              <a:rPr dirty="0">
                <a:gradFill flip="none" rotWithShape="1">
                  <a:gsLst>
                    <a:gs pos="0">
                      <a:srgbClr val="B4EAEC"/>
                    </a:gs>
                    <a:gs pos="100000">
                      <a:srgbClr val="CC7AFF"/>
                    </a:gs>
                  </a:gsLst>
                  <a:lin ang="5400000" scaled="0"/>
                </a:gradFill>
              </a:rPr>
              <a:t> </a:t>
            </a:r>
            <a:r>
              <a:rPr dirty="0" err="1">
                <a:gradFill flip="none" rotWithShape="1">
                  <a:gsLst>
                    <a:gs pos="0">
                      <a:srgbClr val="B4EAEC"/>
                    </a:gs>
                    <a:gs pos="100000">
                      <a:srgbClr val="CC7AFF"/>
                    </a:gs>
                  </a:gsLst>
                  <a:lin ang="5400000" scaled="0"/>
                </a:gradFill>
              </a:rPr>
              <a:t>pozornost</a:t>
            </a:r>
            <a:r>
              <a:rPr dirty="0">
                <a:gradFill flip="none" rotWithShape="1">
                  <a:gsLst>
                    <a:gs pos="0">
                      <a:srgbClr val="B4EAEC"/>
                    </a:gs>
                    <a:gs pos="100000">
                      <a:srgbClr val="CC7AFF"/>
                    </a:gs>
                  </a:gsLst>
                  <a:lin ang="5400000" scaled="0"/>
                </a:gradFill>
              </a:rPr>
              <a:t>!</a:t>
            </a:r>
          </a:p>
        </p:txBody>
      </p:sp>
      <p:pic>
        <p:nvPicPr>
          <p:cNvPr id="5" name="Slika 4" descr="Slika, ki vsebuje besede besedilo&#10;&#10;Opis je samodejno ustvarjen">
            <a:extLst>
              <a:ext uri="{FF2B5EF4-FFF2-40B4-BE49-F238E27FC236}">
                <a16:creationId xmlns:a16="http://schemas.microsoft.com/office/drawing/2014/main" id="{E277726F-A356-4CE9-9571-D8096280AA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4924" y="11090393"/>
            <a:ext cx="5309671" cy="1840060"/>
          </a:xfrm>
          <a:prstGeom prst="rect">
            <a:avLst/>
          </a:prstGeom>
        </p:spPr>
      </p:pic>
      <p:pic>
        <p:nvPicPr>
          <p:cNvPr id="7" name="Slika 6">
            <a:hlinkClick r:id="rId3"/>
            <a:extLst>
              <a:ext uri="{FF2B5EF4-FFF2-40B4-BE49-F238E27FC236}">
                <a16:creationId xmlns:a16="http://schemas.microsoft.com/office/drawing/2014/main" id="{30062A57-6F36-4BB6-A929-49999C188B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11157629"/>
            <a:ext cx="6804211" cy="2268070"/>
          </a:xfrm>
          <a:prstGeom prst="rect">
            <a:avLst/>
          </a:prstGeom>
        </p:spPr>
      </p:pic>
      <p:pic>
        <p:nvPicPr>
          <p:cNvPr id="11" name="Grafika 10">
            <a:hlinkClick r:id="rId5"/>
            <a:extLst>
              <a:ext uri="{FF2B5EF4-FFF2-40B4-BE49-F238E27FC236}">
                <a16:creationId xmlns:a16="http://schemas.microsoft.com/office/drawing/2014/main" id="{B57D6CDA-A2EC-4D1E-A152-3E6F06D23E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17413" y="11689976"/>
            <a:ext cx="1068159" cy="1068159"/>
          </a:xfrm>
          <a:prstGeom prst="rect">
            <a:avLst/>
          </a:prstGeom>
        </p:spPr>
      </p:pic>
      <p:pic>
        <p:nvPicPr>
          <p:cNvPr id="13" name="Grafika 12">
            <a:hlinkClick r:id="rId8"/>
            <a:extLst>
              <a:ext uri="{FF2B5EF4-FFF2-40B4-BE49-F238E27FC236}">
                <a16:creationId xmlns:a16="http://schemas.microsoft.com/office/drawing/2014/main" id="{CE3B5D35-35B4-40DC-A0C6-80DC2C00EB4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334815" y="11689976"/>
            <a:ext cx="1068159" cy="1068159"/>
          </a:xfrm>
          <a:prstGeom prst="rect">
            <a:avLst/>
          </a:prstGeom>
        </p:spPr>
      </p:pic>
      <p:pic>
        <p:nvPicPr>
          <p:cNvPr id="21" name="Slika 20">
            <a:hlinkClick r:id="rId11"/>
            <a:extLst>
              <a:ext uri="{FF2B5EF4-FFF2-40B4-BE49-F238E27FC236}">
                <a16:creationId xmlns:a16="http://schemas.microsoft.com/office/drawing/2014/main" id="{484CC420-C582-48DA-AE85-ED2B286EE26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352217" y="11689976"/>
            <a:ext cx="1068159" cy="10681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–William Brody"/>
          <p:cNvSpPr txBox="1">
            <a:spLocks noGrp="1"/>
          </p:cNvSpPr>
          <p:nvPr>
            <p:ph type="body" idx="21"/>
          </p:nvPr>
        </p:nvSpPr>
        <p:spPr>
          <a:xfrm>
            <a:off x="2387600" y="8953500"/>
            <a:ext cx="19621500" cy="595035"/>
          </a:xfrm>
          <a:prstGeom prst="rect">
            <a:avLst/>
          </a:prstGeom>
        </p:spPr>
        <p:txBody>
          <a:bodyPr/>
          <a:lstStyle>
            <a:lvl1pPr>
              <a:defRPr>
                <a:gradFill flip="none" rotWithShape="1">
                  <a:gsLst>
                    <a:gs pos="0">
                      <a:srgbClr val="FFF0CE"/>
                    </a:gs>
                    <a:gs pos="100000">
                      <a:srgbClr val="4D1C5C"/>
                    </a:gs>
                  </a:gsLst>
                  <a:lin ang="5400000" scaled="0"/>
                </a:gra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r>
              <a:rPr dirty="0">
                <a:gradFill>
                  <a:gsLst>
                    <a:gs pos="0">
                      <a:srgbClr val="FFF3E5"/>
                    </a:gs>
                    <a:gs pos="100000">
                      <a:srgbClr val="A85DDB"/>
                    </a:gs>
                  </a:gsLst>
                  <a:lin ang="5400000" scaled="0"/>
                </a:gradFill>
              </a:rPr>
              <a:t>–William Brody</a:t>
            </a:r>
          </a:p>
        </p:txBody>
      </p:sp>
      <p:sp>
        <p:nvSpPr>
          <p:cNvPr id="137" name="»Izračun inovacij je v resnici precej preprost:…"/>
          <p:cNvSpPr txBox="1">
            <a:spLocks noGrp="1"/>
          </p:cNvSpPr>
          <p:nvPr>
            <p:ph type="body" idx="22"/>
          </p:nvPr>
        </p:nvSpPr>
        <p:spPr>
          <a:xfrm>
            <a:off x="1604986" y="4201708"/>
            <a:ext cx="20985736" cy="3795911"/>
          </a:xfrm>
          <a:prstGeom prst="rect">
            <a:avLst/>
          </a:prstGeom>
        </p:spPr>
        <p:txBody>
          <a:bodyPr/>
          <a:lstStyle/>
          <a:p>
            <a:pPr>
              <a:defRPr sz="5900">
                <a:gradFill flip="none" rotWithShape="1">
                  <a:gsLst>
                    <a:gs pos="3013">
                      <a:srgbClr val="FFF0CE"/>
                    </a:gs>
                    <a:gs pos="60476">
                      <a:srgbClr val="A68695"/>
                    </a:gs>
                    <a:gs pos="99433">
                      <a:srgbClr val="4D1C5C"/>
                    </a:gs>
                  </a:gsLst>
                  <a:lin ang="5400000" scaled="0"/>
                </a:gradFill>
                <a:latin typeface="Futura"/>
                <a:ea typeface="Futura"/>
                <a:cs typeface="Futura"/>
                <a:sym typeface="Futura"/>
              </a:defRPr>
            </a:pPr>
            <a:r>
              <a:rPr sz="6000" dirty="0">
                <a:gradFill flip="none" rotWithShape="1">
                  <a:gsLst>
                    <a:gs pos="3013">
                      <a:schemeClr val="tx1"/>
                    </a:gs>
                    <a:gs pos="61000">
                      <a:srgbClr val="CC7AFF"/>
                    </a:gs>
                    <a:gs pos="99433">
                      <a:srgbClr val="7030A0"/>
                    </a:gs>
                  </a:gsLst>
                  <a:lin ang="5400000" scaled="0"/>
                </a:gradFill>
              </a:rPr>
              <a:t>»</a:t>
            </a:r>
            <a:r>
              <a:rPr lang="sl-SI" sz="6000" dirty="0">
                <a:gradFill flip="none" rotWithShape="1">
                  <a:gsLst>
                    <a:gs pos="3013">
                      <a:schemeClr val="tx1"/>
                    </a:gs>
                    <a:gs pos="61000">
                      <a:srgbClr val="CC7AFF"/>
                    </a:gs>
                    <a:gs pos="99433">
                      <a:srgbClr val="7030A0"/>
                    </a:gs>
                  </a:gsLst>
                  <a:lin ang="5400000" scaled="0"/>
                </a:gradFill>
              </a:rPr>
              <a:t> </a:t>
            </a:r>
            <a:r>
              <a:rPr sz="6000" dirty="0" err="1">
                <a:gradFill flip="none" rotWithShape="1">
                  <a:gsLst>
                    <a:gs pos="3013">
                      <a:schemeClr val="tx1"/>
                    </a:gs>
                    <a:gs pos="61000">
                      <a:srgbClr val="CC7AFF"/>
                    </a:gs>
                    <a:gs pos="99433">
                      <a:srgbClr val="7030A0"/>
                    </a:gs>
                  </a:gsLst>
                  <a:lin ang="5400000" scaled="0"/>
                </a:gradFill>
              </a:rPr>
              <a:t>Izračun</a:t>
            </a:r>
            <a:r>
              <a:rPr sz="6000" dirty="0">
                <a:gradFill flip="none" rotWithShape="1">
                  <a:gsLst>
                    <a:gs pos="3013">
                      <a:schemeClr val="tx1"/>
                    </a:gs>
                    <a:gs pos="61000">
                      <a:srgbClr val="CC7AFF"/>
                    </a:gs>
                    <a:gs pos="99433">
                      <a:srgbClr val="7030A0"/>
                    </a:gs>
                  </a:gsLst>
                  <a:lin ang="5400000" scaled="0"/>
                </a:gradFill>
              </a:rPr>
              <a:t> </a:t>
            </a:r>
            <a:r>
              <a:rPr sz="6000" dirty="0" err="1">
                <a:gradFill flip="none" rotWithShape="1">
                  <a:gsLst>
                    <a:gs pos="3013">
                      <a:schemeClr val="tx1"/>
                    </a:gs>
                    <a:gs pos="61000">
                      <a:srgbClr val="CC7AFF"/>
                    </a:gs>
                    <a:gs pos="99433">
                      <a:srgbClr val="7030A0"/>
                    </a:gs>
                  </a:gsLst>
                  <a:lin ang="5400000" scaled="0"/>
                </a:gradFill>
              </a:rPr>
              <a:t>inovacij</a:t>
            </a:r>
            <a:r>
              <a:rPr sz="6000" dirty="0">
                <a:gradFill flip="none" rotWithShape="1">
                  <a:gsLst>
                    <a:gs pos="3013">
                      <a:schemeClr val="tx1"/>
                    </a:gs>
                    <a:gs pos="61000">
                      <a:srgbClr val="CC7AFF"/>
                    </a:gs>
                    <a:gs pos="99433">
                      <a:srgbClr val="7030A0"/>
                    </a:gs>
                  </a:gsLst>
                  <a:lin ang="5400000" scaled="0"/>
                </a:gradFill>
              </a:rPr>
              <a:t> je v </a:t>
            </a:r>
            <a:r>
              <a:rPr sz="6000" dirty="0" err="1">
                <a:gradFill flip="none" rotWithShape="1">
                  <a:gsLst>
                    <a:gs pos="3013">
                      <a:schemeClr val="tx1"/>
                    </a:gs>
                    <a:gs pos="61000">
                      <a:srgbClr val="CC7AFF"/>
                    </a:gs>
                    <a:gs pos="99433">
                      <a:srgbClr val="7030A0"/>
                    </a:gs>
                  </a:gsLst>
                  <a:lin ang="5400000" scaled="0"/>
                </a:gradFill>
              </a:rPr>
              <a:t>resnici</a:t>
            </a:r>
            <a:r>
              <a:rPr sz="6000" dirty="0">
                <a:gradFill flip="none" rotWithShape="1">
                  <a:gsLst>
                    <a:gs pos="3013">
                      <a:schemeClr val="tx1"/>
                    </a:gs>
                    <a:gs pos="61000">
                      <a:srgbClr val="CC7AFF"/>
                    </a:gs>
                    <a:gs pos="99433">
                      <a:srgbClr val="7030A0"/>
                    </a:gs>
                  </a:gsLst>
                  <a:lin ang="5400000" scaled="0"/>
                </a:gradFill>
              </a:rPr>
              <a:t> </a:t>
            </a:r>
            <a:r>
              <a:rPr sz="6000" dirty="0" err="1">
                <a:gradFill flip="none" rotWithShape="1">
                  <a:gsLst>
                    <a:gs pos="3013">
                      <a:schemeClr val="tx1"/>
                    </a:gs>
                    <a:gs pos="61000">
                      <a:srgbClr val="CC7AFF"/>
                    </a:gs>
                    <a:gs pos="99433">
                      <a:srgbClr val="7030A0"/>
                    </a:gs>
                  </a:gsLst>
                  <a:lin ang="5400000" scaled="0"/>
                </a:gradFill>
              </a:rPr>
              <a:t>precej</a:t>
            </a:r>
            <a:r>
              <a:rPr sz="6000" dirty="0">
                <a:gradFill flip="none" rotWithShape="1">
                  <a:gsLst>
                    <a:gs pos="3013">
                      <a:schemeClr val="tx1"/>
                    </a:gs>
                    <a:gs pos="61000">
                      <a:srgbClr val="CC7AFF"/>
                    </a:gs>
                    <a:gs pos="99433">
                      <a:srgbClr val="7030A0"/>
                    </a:gs>
                  </a:gsLst>
                  <a:lin ang="5400000" scaled="0"/>
                </a:gradFill>
              </a:rPr>
              <a:t> </a:t>
            </a:r>
            <a:r>
              <a:rPr sz="6000" dirty="0" err="1">
                <a:gradFill flip="none" rotWithShape="1">
                  <a:gsLst>
                    <a:gs pos="3013">
                      <a:schemeClr val="tx1"/>
                    </a:gs>
                    <a:gs pos="61000">
                      <a:srgbClr val="CC7AFF"/>
                    </a:gs>
                    <a:gs pos="99433">
                      <a:srgbClr val="7030A0"/>
                    </a:gs>
                  </a:gsLst>
                  <a:lin ang="5400000" scaled="0"/>
                </a:gradFill>
              </a:rPr>
              <a:t>preprost</a:t>
            </a:r>
            <a:r>
              <a:rPr sz="6000" dirty="0">
                <a:gradFill flip="none" rotWithShape="1">
                  <a:gsLst>
                    <a:gs pos="3013">
                      <a:schemeClr val="tx1"/>
                    </a:gs>
                    <a:gs pos="61000">
                      <a:srgbClr val="CC7AFF"/>
                    </a:gs>
                    <a:gs pos="99433">
                      <a:srgbClr val="7030A0"/>
                    </a:gs>
                  </a:gsLst>
                  <a:lin ang="5400000" scaled="0"/>
                </a:gradFill>
              </a:rPr>
              <a:t>: </a:t>
            </a:r>
          </a:p>
          <a:p>
            <a:pPr>
              <a:defRPr sz="5900">
                <a:gradFill flip="none" rotWithShape="1">
                  <a:gsLst>
                    <a:gs pos="3013">
                      <a:srgbClr val="FFF0CE"/>
                    </a:gs>
                    <a:gs pos="60476">
                      <a:srgbClr val="A68695"/>
                    </a:gs>
                    <a:gs pos="99433">
                      <a:srgbClr val="4D1C5C"/>
                    </a:gs>
                  </a:gsLst>
                  <a:lin ang="5400000" scaled="0"/>
                </a:gradFill>
                <a:latin typeface="Futura"/>
                <a:ea typeface="Futura"/>
                <a:cs typeface="Futura"/>
                <a:sym typeface="Futura"/>
              </a:defRPr>
            </a:pPr>
            <a:r>
              <a:rPr sz="6000" dirty="0" err="1">
                <a:gradFill flip="none" rotWithShape="1">
                  <a:gsLst>
                    <a:gs pos="3013">
                      <a:schemeClr val="tx1"/>
                    </a:gs>
                    <a:gs pos="61000">
                      <a:srgbClr val="CC7AFF"/>
                    </a:gs>
                    <a:gs pos="99433">
                      <a:srgbClr val="7030A0"/>
                    </a:gs>
                  </a:gsLst>
                  <a:lin ang="5400000" scaled="0"/>
                </a:gradFill>
              </a:rPr>
              <a:t>znanje</a:t>
            </a:r>
            <a:r>
              <a:rPr sz="6000" dirty="0">
                <a:gradFill flip="none" rotWithShape="1">
                  <a:gsLst>
                    <a:gs pos="3013">
                      <a:schemeClr val="tx1"/>
                    </a:gs>
                    <a:gs pos="61000">
                      <a:srgbClr val="CC7AFF"/>
                    </a:gs>
                    <a:gs pos="99433">
                      <a:srgbClr val="7030A0"/>
                    </a:gs>
                  </a:gsLst>
                  <a:lin ang="5400000" scaled="0"/>
                </a:gradFill>
              </a:rPr>
              <a:t> </a:t>
            </a:r>
            <a:r>
              <a:rPr sz="6000" dirty="0" err="1">
                <a:gradFill flip="none" rotWithShape="1">
                  <a:gsLst>
                    <a:gs pos="3013">
                      <a:schemeClr val="tx1"/>
                    </a:gs>
                    <a:gs pos="61000">
                      <a:srgbClr val="CC7AFF"/>
                    </a:gs>
                    <a:gs pos="99433">
                      <a:srgbClr val="7030A0"/>
                    </a:gs>
                  </a:gsLst>
                  <a:lin ang="5400000" scaled="0"/>
                </a:gradFill>
              </a:rPr>
              <a:t>poganja</a:t>
            </a:r>
            <a:r>
              <a:rPr sz="6000" dirty="0">
                <a:gradFill flip="none" rotWithShape="1">
                  <a:gsLst>
                    <a:gs pos="3013">
                      <a:schemeClr val="tx1"/>
                    </a:gs>
                    <a:gs pos="61000">
                      <a:srgbClr val="CC7AFF"/>
                    </a:gs>
                    <a:gs pos="99433">
                      <a:srgbClr val="7030A0"/>
                    </a:gs>
                  </a:gsLst>
                  <a:lin ang="5400000" scaled="0"/>
                </a:gradFill>
              </a:rPr>
              <a:t> </a:t>
            </a:r>
            <a:r>
              <a:rPr sz="6000" dirty="0" err="1">
                <a:gradFill flip="none" rotWithShape="1">
                  <a:gsLst>
                    <a:gs pos="3013">
                      <a:schemeClr val="tx1"/>
                    </a:gs>
                    <a:gs pos="61000">
                      <a:srgbClr val="CC7AFF"/>
                    </a:gs>
                    <a:gs pos="99433">
                      <a:srgbClr val="7030A0"/>
                    </a:gs>
                  </a:gsLst>
                  <a:lin ang="5400000" scaled="0"/>
                </a:gradFill>
              </a:rPr>
              <a:t>inovacije</a:t>
            </a:r>
            <a:r>
              <a:rPr sz="6000" dirty="0">
                <a:gradFill flip="none" rotWithShape="1">
                  <a:gsLst>
                    <a:gs pos="3013">
                      <a:schemeClr val="tx1"/>
                    </a:gs>
                    <a:gs pos="61000">
                      <a:srgbClr val="CC7AFF"/>
                    </a:gs>
                    <a:gs pos="99433">
                      <a:srgbClr val="7030A0"/>
                    </a:gs>
                  </a:gsLst>
                  <a:lin ang="5400000" scaled="0"/>
                </a:gradFill>
              </a:rPr>
              <a:t>, </a:t>
            </a:r>
          </a:p>
          <a:p>
            <a:pPr>
              <a:defRPr sz="5900">
                <a:gradFill flip="none" rotWithShape="1">
                  <a:gsLst>
                    <a:gs pos="3013">
                      <a:srgbClr val="FFF0CE"/>
                    </a:gs>
                    <a:gs pos="60476">
                      <a:srgbClr val="A68695"/>
                    </a:gs>
                    <a:gs pos="99433">
                      <a:srgbClr val="4D1C5C"/>
                    </a:gs>
                  </a:gsLst>
                  <a:lin ang="5400000" scaled="0"/>
                </a:gradFill>
                <a:latin typeface="Futura"/>
                <a:ea typeface="Futura"/>
                <a:cs typeface="Futura"/>
                <a:sym typeface="Futura"/>
              </a:defRPr>
            </a:pPr>
            <a:r>
              <a:rPr sz="6000" dirty="0" err="1">
                <a:gradFill flip="none" rotWithShape="1">
                  <a:gsLst>
                    <a:gs pos="3013">
                      <a:schemeClr val="tx1"/>
                    </a:gs>
                    <a:gs pos="61000">
                      <a:srgbClr val="CC7AFF"/>
                    </a:gs>
                    <a:gs pos="99433">
                      <a:srgbClr val="7030A0"/>
                    </a:gs>
                  </a:gsLst>
                  <a:lin ang="5400000" scaled="0"/>
                </a:gradFill>
              </a:rPr>
              <a:t>inovativnost</a:t>
            </a:r>
            <a:r>
              <a:rPr sz="6000" dirty="0">
                <a:gradFill flip="none" rotWithShape="1">
                  <a:gsLst>
                    <a:gs pos="3013">
                      <a:schemeClr val="tx1"/>
                    </a:gs>
                    <a:gs pos="61000">
                      <a:srgbClr val="CC7AFF"/>
                    </a:gs>
                    <a:gs pos="99433">
                      <a:srgbClr val="7030A0"/>
                    </a:gs>
                  </a:gsLst>
                  <a:lin ang="5400000" scaled="0"/>
                </a:gradFill>
              </a:rPr>
              <a:t> </a:t>
            </a:r>
            <a:r>
              <a:rPr sz="6000" dirty="0" err="1">
                <a:gradFill flip="none" rotWithShape="1">
                  <a:gsLst>
                    <a:gs pos="3013">
                      <a:schemeClr val="tx1"/>
                    </a:gs>
                    <a:gs pos="61000">
                      <a:srgbClr val="CC7AFF"/>
                    </a:gs>
                    <a:gs pos="99433">
                      <a:srgbClr val="7030A0"/>
                    </a:gs>
                  </a:gsLst>
                  <a:lin ang="5400000" scaled="0"/>
                </a:gradFill>
              </a:rPr>
              <a:t>poganja</a:t>
            </a:r>
            <a:r>
              <a:rPr sz="6000" dirty="0">
                <a:gradFill flip="none" rotWithShape="1">
                  <a:gsLst>
                    <a:gs pos="3013">
                      <a:schemeClr val="tx1"/>
                    </a:gs>
                    <a:gs pos="61000">
                      <a:srgbClr val="CC7AFF"/>
                    </a:gs>
                    <a:gs pos="99433">
                      <a:srgbClr val="7030A0"/>
                    </a:gs>
                  </a:gsLst>
                  <a:lin ang="5400000" scaled="0"/>
                </a:gradFill>
              </a:rPr>
              <a:t> </a:t>
            </a:r>
            <a:r>
              <a:rPr sz="6000" dirty="0" err="1">
                <a:gradFill flip="none" rotWithShape="1">
                  <a:gsLst>
                    <a:gs pos="3013">
                      <a:schemeClr val="tx1"/>
                    </a:gs>
                    <a:gs pos="61000">
                      <a:srgbClr val="CC7AFF"/>
                    </a:gs>
                    <a:gs pos="99433">
                      <a:srgbClr val="7030A0"/>
                    </a:gs>
                  </a:gsLst>
                  <a:lin ang="5400000" scaled="0"/>
                </a:gradFill>
              </a:rPr>
              <a:t>produktivnost</a:t>
            </a:r>
            <a:r>
              <a:rPr sz="6000" dirty="0">
                <a:gradFill flip="none" rotWithShape="1">
                  <a:gsLst>
                    <a:gs pos="3013">
                      <a:schemeClr val="tx1"/>
                    </a:gs>
                    <a:gs pos="61000">
                      <a:srgbClr val="CC7AFF"/>
                    </a:gs>
                    <a:gs pos="99433">
                      <a:srgbClr val="7030A0"/>
                    </a:gs>
                  </a:gsLst>
                  <a:lin ang="5400000" scaled="0"/>
                </a:gradFill>
              </a:rPr>
              <a:t>, </a:t>
            </a:r>
          </a:p>
          <a:p>
            <a:pPr>
              <a:defRPr sz="5900">
                <a:gradFill flip="none" rotWithShape="1">
                  <a:gsLst>
                    <a:gs pos="3013">
                      <a:srgbClr val="FFF0CE"/>
                    </a:gs>
                    <a:gs pos="60476">
                      <a:srgbClr val="A68695"/>
                    </a:gs>
                    <a:gs pos="99433">
                      <a:srgbClr val="4D1C5C"/>
                    </a:gs>
                  </a:gsLst>
                  <a:lin ang="5400000" scaled="0"/>
                </a:gradFill>
                <a:latin typeface="Futura"/>
                <a:ea typeface="Futura"/>
                <a:cs typeface="Futura"/>
                <a:sym typeface="Futura"/>
              </a:defRPr>
            </a:pPr>
            <a:r>
              <a:rPr sz="6000" dirty="0" err="1">
                <a:gradFill flip="none" rotWithShape="1">
                  <a:gsLst>
                    <a:gs pos="3013">
                      <a:schemeClr val="tx1"/>
                    </a:gs>
                    <a:gs pos="61000">
                      <a:srgbClr val="CC7AFF"/>
                    </a:gs>
                    <a:gs pos="99433">
                      <a:srgbClr val="7030A0"/>
                    </a:gs>
                  </a:gsLst>
                  <a:lin ang="5400000" scaled="0"/>
                </a:gradFill>
              </a:rPr>
              <a:t>produktivnost</a:t>
            </a:r>
            <a:r>
              <a:rPr sz="6000" dirty="0">
                <a:gradFill flip="none" rotWithShape="1">
                  <a:gsLst>
                    <a:gs pos="3013">
                      <a:schemeClr val="tx1"/>
                    </a:gs>
                    <a:gs pos="61000">
                      <a:srgbClr val="CC7AFF"/>
                    </a:gs>
                    <a:gs pos="99433">
                      <a:srgbClr val="7030A0"/>
                    </a:gs>
                  </a:gsLst>
                  <a:lin ang="5400000" scaled="0"/>
                </a:gradFill>
              </a:rPr>
              <a:t> </a:t>
            </a:r>
            <a:r>
              <a:rPr sz="6000" dirty="0" err="1">
                <a:gradFill flip="none" rotWithShape="1">
                  <a:gsLst>
                    <a:gs pos="3013">
                      <a:schemeClr val="tx1"/>
                    </a:gs>
                    <a:gs pos="61000">
                      <a:srgbClr val="CC7AFF"/>
                    </a:gs>
                    <a:gs pos="99433">
                      <a:srgbClr val="7030A0"/>
                    </a:gs>
                  </a:gsLst>
                  <a:lin ang="5400000" scaled="0"/>
                </a:gradFill>
              </a:rPr>
              <a:t>poganja</a:t>
            </a:r>
            <a:r>
              <a:rPr sz="6000" dirty="0">
                <a:gradFill flip="none" rotWithShape="1">
                  <a:gsLst>
                    <a:gs pos="3013">
                      <a:schemeClr val="tx1"/>
                    </a:gs>
                    <a:gs pos="61000">
                      <a:srgbClr val="CC7AFF"/>
                    </a:gs>
                    <a:gs pos="99433">
                      <a:srgbClr val="7030A0"/>
                    </a:gs>
                  </a:gsLst>
                  <a:lin ang="5400000" scaled="0"/>
                </a:gradFill>
              </a:rPr>
              <a:t> </a:t>
            </a:r>
            <a:r>
              <a:rPr sz="6000" dirty="0" err="1">
                <a:gradFill flip="none" rotWithShape="1">
                  <a:gsLst>
                    <a:gs pos="3013">
                      <a:schemeClr val="tx1"/>
                    </a:gs>
                    <a:gs pos="61000">
                      <a:srgbClr val="CC7AFF"/>
                    </a:gs>
                    <a:gs pos="99433">
                      <a:srgbClr val="7030A0"/>
                    </a:gs>
                  </a:gsLst>
                  <a:lin ang="5400000" scaled="0"/>
                </a:gradFill>
              </a:rPr>
              <a:t>našo</a:t>
            </a:r>
            <a:r>
              <a:rPr sz="6000" dirty="0">
                <a:gradFill flip="none" rotWithShape="1">
                  <a:gsLst>
                    <a:gs pos="3013">
                      <a:schemeClr val="tx1"/>
                    </a:gs>
                    <a:gs pos="61000">
                      <a:srgbClr val="CC7AFF"/>
                    </a:gs>
                    <a:gs pos="99433">
                      <a:srgbClr val="7030A0"/>
                    </a:gs>
                  </a:gsLst>
                  <a:lin ang="5400000" scaled="0"/>
                </a:gradFill>
              </a:rPr>
              <a:t> </a:t>
            </a:r>
            <a:r>
              <a:rPr sz="6000" dirty="0" err="1">
                <a:gradFill flip="none" rotWithShape="1">
                  <a:gsLst>
                    <a:gs pos="3013">
                      <a:schemeClr val="tx1"/>
                    </a:gs>
                    <a:gs pos="61000">
                      <a:srgbClr val="CC7AFF"/>
                    </a:gs>
                    <a:gs pos="99433">
                      <a:srgbClr val="7030A0"/>
                    </a:gs>
                  </a:gsLst>
                  <a:lin ang="5400000" scaled="0"/>
                </a:gradFill>
              </a:rPr>
              <a:t>gospodarsko</a:t>
            </a:r>
            <a:r>
              <a:rPr sz="6000" dirty="0">
                <a:gradFill flip="none" rotWithShape="1">
                  <a:gsLst>
                    <a:gs pos="3013">
                      <a:schemeClr val="tx1"/>
                    </a:gs>
                    <a:gs pos="61000">
                      <a:srgbClr val="CC7AFF"/>
                    </a:gs>
                    <a:gs pos="99433">
                      <a:srgbClr val="7030A0"/>
                    </a:gs>
                  </a:gsLst>
                  <a:lin ang="5400000" scaled="0"/>
                </a:gradFill>
              </a:rPr>
              <a:t> </a:t>
            </a:r>
            <a:r>
              <a:rPr sz="6000" dirty="0" err="1">
                <a:gradFill flip="none" rotWithShape="1">
                  <a:gsLst>
                    <a:gs pos="3013">
                      <a:schemeClr val="tx1"/>
                    </a:gs>
                    <a:gs pos="61000">
                      <a:srgbClr val="CC7AFF"/>
                    </a:gs>
                    <a:gs pos="99433">
                      <a:srgbClr val="7030A0"/>
                    </a:gs>
                  </a:gsLst>
                  <a:lin ang="5400000" scaled="0"/>
                </a:gradFill>
              </a:rPr>
              <a:t>rast</a:t>
            </a:r>
            <a:r>
              <a:rPr sz="6000" dirty="0">
                <a:gradFill flip="none" rotWithShape="1">
                  <a:gsLst>
                    <a:gs pos="3013">
                      <a:schemeClr val="tx1"/>
                    </a:gs>
                    <a:gs pos="61000">
                      <a:srgbClr val="CC7AFF"/>
                    </a:gs>
                    <a:gs pos="99433">
                      <a:srgbClr val="7030A0"/>
                    </a:gs>
                  </a:gsLst>
                  <a:lin ang="5400000" scaled="0"/>
                </a:gradFill>
              </a:rPr>
              <a:t>.</a:t>
            </a:r>
            <a:r>
              <a:rPr lang="sl-SI" sz="6000" dirty="0">
                <a:gradFill flip="none" rotWithShape="1">
                  <a:gsLst>
                    <a:gs pos="3013">
                      <a:schemeClr val="tx1"/>
                    </a:gs>
                    <a:gs pos="61000">
                      <a:srgbClr val="CC7AFF"/>
                    </a:gs>
                    <a:gs pos="99433">
                      <a:srgbClr val="7030A0"/>
                    </a:gs>
                  </a:gsLst>
                  <a:lin ang="5400000" scaled="0"/>
                </a:gradFill>
              </a:rPr>
              <a:t> </a:t>
            </a:r>
            <a:r>
              <a:rPr sz="6000" dirty="0">
                <a:gradFill flip="none" rotWithShape="1">
                  <a:gsLst>
                    <a:gs pos="3013">
                      <a:schemeClr val="tx1"/>
                    </a:gs>
                    <a:gs pos="61000">
                      <a:srgbClr val="CC7AFF"/>
                    </a:gs>
                    <a:gs pos="99433">
                      <a:srgbClr val="7030A0"/>
                    </a:gs>
                  </a:gsLst>
                  <a:lin ang="5400000" scaled="0"/>
                </a:gradFill>
              </a:rPr>
              <a:t>«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ovezovalna in podporna vloga javne uprav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5000">
                <a:gradFill flip="none" rotWithShape="1">
                  <a:gsLst>
                    <a:gs pos="0">
                      <a:srgbClr val="B4EAEC"/>
                    </a:gs>
                    <a:gs pos="100000">
                      <a:srgbClr val="428AAC"/>
                    </a:gs>
                  </a:gsLst>
                  <a:lin ang="5400000" scaled="0"/>
                </a:gradFill>
              </a:defRPr>
            </a:lvl1pPr>
          </a:lstStyle>
          <a:p>
            <a:r>
              <a:rPr dirty="0" err="1">
                <a:solidFill>
                  <a:srgbClr val="DAA4FF"/>
                </a:solidFill>
              </a:rPr>
              <a:t>Povezovalna</a:t>
            </a:r>
            <a:r>
              <a:rPr dirty="0">
                <a:solidFill>
                  <a:srgbClr val="DAA4FF"/>
                </a:solidFill>
              </a:rPr>
              <a:t> in </a:t>
            </a:r>
            <a:r>
              <a:rPr dirty="0" err="1">
                <a:solidFill>
                  <a:srgbClr val="DAA4FF"/>
                </a:solidFill>
              </a:rPr>
              <a:t>podporna</a:t>
            </a:r>
            <a:r>
              <a:rPr dirty="0">
                <a:solidFill>
                  <a:srgbClr val="DAA4FF"/>
                </a:solidFill>
              </a:rPr>
              <a:t> </a:t>
            </a:r>
            <a:r>
              <a:rPr dirty="0" err="1">
                <a:solidFill>
                  <a:srgbClr val="DAA4FF"/>
                </a:solidFill>
              </a:rPr>
              <a:t>vloga</a:t>
            </a:r>
            <a:r>
              <a:rPr dirty="0">
                <a:solidFill>
                  <a:srgbClr val="DAA4FF"/>
                </a:solidFill>
              </a:rPr>
              <a:t> </a:t>
            </a:r>
            <a:r>
              <a:rPr dirty="0" err="1">
                <a:solidFill>
                  <a:srgbClr val="DAA4FF"/>
                </a:solidFill>
              </a:rPr>
              <a:t>javne</a:t>
            </a:r>
            <a:r>
              <a:rPr dirty="0">
                <a:solidFill>
                  <a:srgbClr val="DAA4FF"/>
                </a:solidFill>
              </a:rPr>
              <a:t> </a:t>
            </a:r>
            <a:r>
              <a:rPr dirty="0" err="1">
                <a:solidFill>
                  <a:srgbClr val="DAA4FF"/>
                </a:solidFill>
              </a:rPr>
              <a:t>uprave</a:t>
            </a:r>
            <a:endParaRPr dirty="0">
              <a:solidFill>
                <a:srgbClr val="DAA4FF"/>
              </a:solidFill>
            </a:endParaRPr>
          </a:p>
        </p:txBody>
      </p:sp>
      <p:sp>
        <p:nvSpPr>
          <p:cNvPr id="129" name="Javna uprava naj bi v svojem bistvu pred- stavljala podporo in pomoč razvoju družbe in gospodarstva.…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FEECD1"/>
                </a:solidFill>
              </a:defRPr>
            </a:pPr>
            <a:r>
              <a:rPr dirty="0" err="1">
                <a:solidFill>
                  <a:srgbClr val="FFF6CE"/>
                </a:solidFill>
              </a:rPr>
              <a:t>Javna</a:t>
            </a:r>
            <a:r>
              <a:rPr dirty="0">
                <a:solidFill>
                  <a:srgbClr val="FFF6CE"/>
                </a:solidFill>
              </a:rPr>
              <a:t> </a:t>
            </a:r>
            <a:r>
              <a:rPr dirty="0" err="1">
                <a:solidFill>
                  <a:srgbClr val="FFF6CE"/>
                </a:solidFill>
              </a:rPr>
              <a:t>uprava</a:t>
            </a:r>
            <a:r>
              <a:rPr dirty="0">
                <a:solidFill>
                  <a:srgbClr val="FFF6CE"/>
                </a:solidFill>
              </a:rPr>
              <a:t> </a:t>
            </a:r>
            <a:r>
              <a:rPr dirty="0" err="1">
                <a:solidFill>
                  <a:srgbClr val="FFF6CE"/>
                </a:solidFill>
              </a:rPr>
              <a:t>naj</a:t>
            </a:r>
            <a:r>
              <a:rPr dirty="0">
                <a:solidFill>
                  <a:srgbClr val="FFF6CE"/>
                </a:solidFill>
              </a:rPr>
              <a:t> bi v </a:t>
            </a:r>
            <a:r>
              <a:rPr dirty="0" err="1">
                <a:solidFill>
                  <a:srgbClr val="FFF6CE"/>
                </a:solidFill>
              </a:rPr>
              <a:t>svojem</a:t>
            </a:r>
            <a:r>
              <a:rPr dirty="0">
                <a:solidFill>
                  <a:srgbClr val="FFF6CE"/>
                </a:solidFill>
              </a:rPr>
              <a:t> </a:t>
            </a:r>
            <a:r>
              <a:rPr dirty="0" err="1">
                <a:solidFill>
                  <a:srgbClr val="FFF6CE"/>
                </a:solidFill>
              </a:rPr>
              <a:t>bistvu</a:t>
            </a:r>
            <a:r>
              <a:rPr dirty="0">
                <a:solidFill>
                  <a:srgbClr val="FFF6CE"/>
                </a:solidFill>
              </a:rPr>
              <a:t> pred- </a:t>
            </a:r>
            <a:r>
              <a:rPr dirty="0" err="1">
                <a:solidFill>
                  <a:srgbClr val="FFF6CE"/>
                </a:solidFill>
              </a:rPr>
              <a:t>stavljala</a:t>
            </a:r>
            <a:r>
              <a:rPr dirty="0">
                <a:solidFill>
                  <a:srgbClr val="FFF6CE"/>
                </a:solidFill>
              </a:rPr>
              <a:t> </a:t>
            </a:r>
            <a:r>
              <a:rPr b="1" dirty="0" err="1">
                <a:solidFill>
                  <a:srgbClr val="FFFFFF"/>
                </a:solidFill>
              </a:rPr>
              <a:t>podporo</a:t>
            </a:r>
            <a:r>
              <a:rPr b="1" dirty="0">
                <a:solidFill>
                  <a:srgbClr val="FFFFFF"/>
                </a:solidFill>
              </a:rPr>
              <a:t> in </a:t>
            </a:r>
            <a:r>
              <a:rPr b="1" dirty="0" err="1">
                <a:solidFill>
                  <a:srgbClr val="FFFFFF"/>
                </a:solidFill>
              </a:rPr>
              <a:t>pomoc</a:t>
            </a:r>
            <a:r>
              <a:rPr b="1" dirty="0">
                <a:solidFill>
                  <a:srgbClr val="FFFFFF"/>
                </a:solidFill>
              </a:rPr>
              <a:t>̌ </a:t>
            </a:r>
            <a:r>
              <a:rPr b="1" dirty="0" err="1">
                <a:solidFill>
                  <a:srgbClr val="FFFFFF"/>
                </a:solidFill>
              </a:rPr>
              <a:t>razvoju</a:t>
            </a:r>
            <a:r>
              <a:rPr b="1" dirty="0">
                <a:solidFill>
                  <a:srgbClr val="FFFFFF"/>
                </a:solidFill>
              </a:rPr>
              <a:t> </a:t>
            </a:r>
            <a:r>
              <a:rPr b="1" dirty="0" err="1">
                <a:solidFill>
                  <a:srgbClr val="FFFFFF"/>
                </a:solidFill>
              </a:rPr>
              <a:t>družbe</a:t>
            </a:r>
            <a:r>
              <a:rPr b="1" dirty="0">
                <a:solidFill>
                  <a:srgbClr val="FFFFFF"/>
                </a:solidFill>
              </a:rPr>
              <a:t> in </a:t>
            </a:r>
            <a:r>
              <a:rPr b="1" dirty="0" err="1">
                <a:solidFill>
                  <a:srgbClr val="FFFFFF"/>
                </a:solidFill>
              </a:rPr>
              <a:t>gospodarstva</a:t>
            </a:r>
            <a:r>
              <a:rPr b="1" dirty="0">
                <a:solidFill>
                  <a:srgbClr val="FFFFFF"/>
                </a:solidFill>
              </a:rPr>
              <a:t>.</a:t>
            </a:r>
          </a:p>
          <a:p>
            <a:pPr>
              <a:defRPr>
                <a:solidFill>
                  <a:srgbClr val="FEECD1"/>
                </a:solidFill>
              </a:defRPr>
            </a:pPr>
            <a:r>
              <a:rPr dirty="0" err="1">
                <a:solidFill>
                  <a:srgbClr val="FFF6CE"/>
                </a:solidFill>
              </a:rPr>
              <a:t>Potrebno</a:t>
            </a:r>
            <a:r>
              <a:rPr dirty="0">
                <a:solidFill>
                  <a:srgbClr val="FFF6CE"/>
                </a:solidFill>
              </a:rPr>
              <a:t> je </a:t>
            </a:r>
            <a:r>
              <a:rPr b="1" dirty="0" err="1">
                <a:solidFill>
                  <a:srgbClr val="FFFFFF"/>
                </a:solidFill>
              </a:rPr>
              <a:t>zgraditi</a:t>
            </a:r>
            <a:r>
              <a:rPr b="1" dirty="0">
                <a:solidFill>
                  <a:srgbClr val="FFFFFF"/>
                </a:solidFill>
              </a:rPr>
              <a:t> most med </a:t>
            </a:r>
            <a:r>
              <a:rPr b="1" dirty="0" err="1">
                <a:solidFill>
                  <a:srgbClr val="FFFFFF"/>
                </a:solidFill>
              </a:rPr>
              <a:t>javno</a:t>
            </a:r>
            <a:r>
              <a:rPr b="1" dirty="0">
                <a:solidFill>
                  <a:srgbClr val="FFFFFF"/>
                </a:solidFill>
              </a:rPr>
              <a:t> </a:t>
            </a:r>
            <a:r>
              <a:rPr b="1" dirty="0" err="1">
                <a:solidFill>
                  <a:srgbClr val="FFFFFF"/>
                </a:solidFill>
              </a:rPr>
              <a:t>upravo</a:t>
            </a:r>
            <a:r>
              <a:rPr b="1" dirty="0">
                <a:solidFill>
                  <a:srgbClr val="FFFFFF"/>
                </a:solidFill>
              </a:rPr>
              <a:t>, </a:t>
            </a:r>
            <a:r>
              <a:rPr b="1" dirty="0" err="1">
                <a:solidFill>
                  <a:srgbClr val="FFFFFF"/>
                </a:solidFill>
              </a:rPr>
              <a:t>gospodarstvom</a:t>
            </a:r>
            <a:r>
              <a:rPr b="1" dirty="0">
                <a:solidFill>
                  <a:srgbClr val="FFFFFF"/>
                </a:solidFill>
              </a:rPr>
              <a:t> </a:t>
            </a:r>
            <a:r>
              <a:rPr b="1" dirty="0" err="1">
                <a:solidFill>
                  <a:srgbClr val="FFFFFF"/>
                </a:solidFill>
              </a:rPr>
              <a:t>ter</a:t>
            </a:r>
            <a:r>
              <a:rPr b="1" dirty="0">
                <a:solidFill>
                  <a:srgbClr val="FFFFFF"/>
                </a:solidFill>
              </a:rPr>
              <a:t> </a:t>
            </a:r>
            <a:r>
              <a:rPr b="1" dirty="0" err="1">
                <a:solidFill>
                  <a:srgbClr val="FFFFFF"/>
                </a:solidFill>
              </a:rPr>
              <a:t>akademsko</a:t>
            </a:r>
            <a:r>
              <a:rPr b="1" dirty="0">
                <a:solidFill>
                  <a:srgbClr val="FFFFFF"/>
                </a:solidFill>
              </a:rPr>
              <a:t> </a:t>
            </a:r>
            <a:r>
              <a:rPr b="1" dirty="0" err="1">
                <a:solidFill>
                  <a:srgbClr val="FFFFFF"/>
                </a:solidFill>
              </a:rPr>
              <a:t>sfero</a:t>
            </a:r>
            <a:r>
              <a:rPr dirty="0"/>
              <a:t>, </a:t>
            </a:r>
            <a:r>
              <a:rPr dirty="0">
                <a:solidFill>
                  <a:srgbClr val="FFF6CE"/>
                </a:solidFill>
              </a:rPr>
              <a:t>ki </a:t>
            </a:r>
            <a:r>
              <a:rPr dirty="0" err="1">
                <a:solidFill>
                  <a:srgbClr val="FFF6CE"/>
                </a:solidFill>
              </a:rPr>
              <a:t>skrbijo</a:t>
            </a:r>
            <a:r>
              <a:rPr dirty="0">
                <a:solidFill>
                  <a:srgbClr val="FFF6CE"/>
                </a:solidFill>
              </a:rPr>
              <a:t> za </a:t>
            </a:r>
            <a:r>
              <a:rPr dirty="0" err="1">
                <a:solidFill>
                  <a:srgbClr val="FFF6CE"/>
                </a:solidFill>
              </a:rPr>
              <a:t>razvoj</a:t>
            </a:r>
            <a:r>
              <a:rPr dirty="0">
                <a:solidFill>
                  <a:srgbClr val="FFF6CE"/>
                </a:solidFill>
              </a:rPr>
              <a:t> in </a:t>
            </a:r>
            <a:r>
              <a:rPr dirty="0" err="1">
                <a:solidFill>
                  <a:srgbClr val="FFF6CE"/>
                </a:solidFill>
              </a:rPr>
              <a:t>javni</a:t>
            </a:r>
            <a:r>
              <a:rPr dirty="0">
                <a:solidFill>
                  <a:srgbClr val="FFF6CE"/>
                </a:solidFill>
              </a:rPr>
              <a:t> </a:t>
            </a:r>
            <a:r>
              <a:rPr dirty="0" err="1">
                <a:solidFill>
                  <a:srgbClr val="FFF6CE"/>
                </a:solidFill>
              </a:rPr>
              <a:t>upravi</a:t>
            </a:r>
            <a:r>
              <a:rPr dirty="0">
                <a:solidFill>
                  <a:srgbClr val="FFF6CE"/>
                </a:solidFill>
              </a:rPr>
              <a:t> </a:t>
            </a:r>
            <a:r>
              <a:rPr dirty="0" err="1">
                <a:solidFill>
                  <a:srgbClr val="FFF6CE"/>
                </a:solidFill>
              </a:rPr>
              <a:t>omogočiti</a:t>
            </a:r>
            <a:r>
              <a:rPr dirty="0">
                <a:solidFill>
                  <a:srgbClr val="FFF6CE"/>
                </a:solidFill>
              </a:rPr>
              <a:t> </a:t>
            </a:r>
            <a:r>
              <a:rPr dirty="0" err="1">
                <a:solidFill>
                  <a:srgbClr val="FFF6CE"/>
                </a:solidFill>
              </a:rPr>
              <a:t>učinkovito</a:t>
            </a:r>
            <a:r>
              <a:rPr dirty="0">
                <a:solidFill>
                  <a:srgbClr val="FFF6CE"/>
                </a:solidFill>
              </a:rPr>
              <a:t> </a:t>
            </a:r>
            <a:r>
              <a:rPr dirty="0" err="1">
                <a:solidFill>
                  <a:srgbClr val="FFF6CE"/>
                </a:solidFill>
              </a:rPr>
              <a:t>povezovalno</a:t>
            </a:r>
            <a:r>
              <a:rPr dirty="0">
                <a:solidFill>
                  <a:srgbClr val="FFF6CE"/>
                </a:solidFill>
              </a:rPr>
              <a:t> in </a:t>
            </a:r>
            <a:r>
              <a:rPr dirty="0" err="1">
                <a:solidFill>
                  <a:srgbClr val="FFF6CE"/>
                </a:solidFill>
              </a:rPr>
              <a:t>podporno</a:t>
            </a:r>
            <a:r>
              <a:rPr dirty="0">
                <a:solidFill>
                  <a:srgbClr val="FFF6CE"/>
                </a:solidFill>
              </a:rPr>
              <a:t> </a:t>
            </a:r>
            <a:r>
              <a:rPr dirty="0" err="1">
                <a:solidFill>
                  <a:srgbClr val="FFF6CE"/>
                </a:solidFill>
              </a:rPr>
              <a:t>vlogo</a:t>
            </a:r>
            <a:r>
              <a:rPr dirty="0">
                <a:solidFill>
                  <a:srgbClr val="FFF6CE"/>
                </a:solidFill>
              </a:rPr>
              <a:t>, ki </a:t>
            </a:r>
            <a:r>
              <a:rPr dirty="0" err="1">
                <a:solidFill>
                  <a:srgbClr val="FFF6CE"/>
                </a:solidFill>
              </a:rPr>
              <a:t>naj</a:t>
            </a:r>
            <a:r>
              <a:rPr dirty="0">
                <a:solidFill>
                  <a:srgbClr val="FFF6CE"/>
                </a:solidFill>
              </a:rPr>
              <a:t> bi jo </a:t>
            </a:r>
            <a:r>
              <a:rPr dirty="0" err="1">
                <a:solidFill>
                  <a:srgbClr val="FFF6CE"/>
                </a:solidFill>
              </a:rPr>
              <a:t>imela</a:t>
            </a:r>
            <a:r>
              <a:rPr dirty="0">
                <a:solidFill>
                  <a:srgbClr val="FFF6CE"/>
                </a:solidFill>
              </a:rPr>
              <a:t>.</a:t>
            </a:r>
          </a:p>
          <a:p>
            <a:pPr>
              <a:defRPr>
                <a:solidFill>
                  <a:srgbClr val="FEECD1"/>
                </a:solidFill>
              </a:defRPr>
            </a:pPr>
            <a:r>
              <a:rPr dirty="0" err="1">
                <a:solidFill>
                  <a:srgbClr val="FFF6CE"/>
                </a:solidFill>
              </a:rPr>
              <a:t>Potrebna</a:t>
            </a:r>
            <a:r>
              <a:rPr dirty="0">
                <a:solidFill>
                  <a:srgbClr val="FFF6CE"/>
                </a:solidFill>
              </a:rPr>
              <a:t> je </a:t>
            </a:r>
            <a:r>
              <a:rPr b="1" dirty="0" err="1">
                <a:solidFill>
                  <a:schemeClr val="tx1"/>
                </a:solidFill>
              </a:rPr>
              <a:t>transformacija</a:t>
            </a:r>
            <a:r>
              <a:rPr b="1" dirty="0">
                <a:solidFill>
                  <a:schemeClr val="tx1"/>
                </a:solidFill>
              </a:rPr>
              <a:t> </a:t>
            </a:r>
            <a:r>
              <a:rPr b="1" dirty="0" err="1">
                <a:solidFill>
                  <a:schemeClr val="tx1"/>
                </a:solidFill>
              </a:rPr>
              <a:t>načina</a:t>
            </a:r>
            <a:r>
              <a:rPr b="1" dirty="0">
                <a:solidFill>
                  <a:schemeClr val="tx1"/>
                </a:solidFill>
              </a:rPr>
              <a:t> dela in </a:t>
            </a:r>
            <a:r>
              <a:rPr b="1" dirty="0" err="1">
                <a:solidFill>
                  <a:schemeClr val="tx1"/>
                </a:solidFill>
              </a:rPr>
              <a:t>opolnomočenje</a:t>
            </a:r>
            <a:r>
              <a:rPr b="1" dirty="0">
                <a:solidFill>
                  <a:schemeClr val="tx1"/>
                </a:solidFill>
              </a:rPr>
              <a:t> </a:t>
            </a:r>
            <a:r>
              <a:rPr b="1" dirty="0" err="1">
                <a:solidFill>
                  <a:schemeClr val="tx1"/>
                </a:solidFill>
              </a:rPr>
              <a:t>javnih</a:t>
            </a:r>
            <a:r>
              <a:rPr b="1" dirty="0">
                <a:solidFill>
                  <a:schemeClr val="tx1"/>
                </a:solidFill>
              </a:rPr>
              <a:t> </a:t>
            </a:r>
            <a:r>
              <a:rPr b="1" dirty="0" err="1">
                <a:solidFill>
                  <a:schemeClr val="tx1"/>
                </a:solidFill>
              </a:rPr>
              <a:t>uslužbencev</a:t>
            </a:r>
            <a:r>
              <a:rPr b="1" dirty="0">
                <a:solidFill>
                  <a:schemeClr val="tx1"/>
                </a:solidFill>
              </a:rPr>
              <a:t> z </a:t>
            </a:r>
            <a:r>
              <a:rPr b="1" dirty="0" err="1">
                <a:solidFill>
                  <a:schemeClr val="tx1"/>
                </a:solidFill>
              </a:rPr>
              <a:t>novimi</a:t>
            </a:r>
            <a:r>
              <a:rPr b="1" dirty="0">
                <a:solidFill>
                  <a:schemeClr val="tx1"/>
                </a:solidFill>
              </a:rPr>
              <a:t> </a:t>
            </a:r>
            <a:r>
              <a:rPr b="1" dirty="0" err="1">
                <a:solidFill>
                  <a:schemeClr val="tx1"/>
                </a:solidFill>
              </a:rPr>
              <a:t>veščinami</a:t>
            </a:r>
            <a:r>
              <a:rPr b="1" dirty="0">
                <a:solidFill>
                  <a:schemeClr val="tx1"/>
                </a:solidFill>
              </a:rPr>
              <a:t> in </a:t>
            </a:r>
            <a:r>
              <a:rPr b="1" dirty="0" err="1">
                <a:solidFill>
                  <a:schemeClr val="tx1"/>
                </a:solidFill>
              </a:rPr>
              <a:t>znanjem</a:t>
            </a:r>
            <a:r>
              <a:rPr dirty="0">
                <a:solidFill>
                  <a:srgbClr val="FFF6CE"/>
                </a:solidFill>
              </a:rPr>
              <a:t> za </a:t>
            </a:r>
            <a:r>
              <a:rPr dirty="0" err="1">
                <a:solidFill>
                  <a:srgbClr val="FFF6CE"/>
                </a:solidFill>
              </a:rPr>
              <a:t>reševanje</a:t>
            </a:r>
            <a:r>
              <a:rPr dirty="0">
                <a:solidFill>
                  <a:srgbClr val="FFF6CE"/>
                </a:solidFill>
              </a:rPr>
              <a:t> </a:t>
            </a:r>
            <a:r>
              <a:rPr dirty="0" err="1">
                <a:solidFill>
                  <a:srgbClr val="FFF6CE"/>
                </a:solidFill>
              </a:rPr>
              <a:t>kompleksnih</a:t>
            </a:r>
            <a:r>
              <a:rPr dirty="0">
                <a:solidFill>
                  <a:srgbClr val="FFF6CE"/>
                </a:solidFill>
              </a:rPr>
              <a:t> </a:t>
            </a:r>
            <a:r>
              <a:rPr dirty="0" err="1">
                <a:solidFill>
                  <a:srgbClr val="FFF6CE"/>
                </a:solidFill>
              </a:rPr>
              <a:t>družbenih</a:t>
            </a:r>
            <a:r>
              <a:rPr dirty="0">
                <a:solidFill>
                  <a:srgbClr val="FFF6CE"/>
                </a:solidFill>
              </a:rPr>
              <a:t> </a:t>
            </a:r>
            <a:r>
              <a:rPr dirty="0" err="1">
                <a:solidFill>
                  <a:srgbClr val="FFF6CE"/>
                </a:solidFill>
              </a:rPr>
              <a:t>izzivov</a:t>
            </a:r>
            <a:r>
              <a:rPr dirty="0">
                <a:solidFill>
                  <a:srgbClr val="FFF6CE"/>
                </a:solidFill>
              </a:rPr>
              <a:t>.</a:t>
            </a:r>
          </a:p>
        </p:txBody>
      </p:sp>
      <p:pic>
        <p:nvPicPr>
          <p:cNvPr id="17" name="Image" descr="Image">
            <a:extLst>
              <a:ext uri="{FF2B5EF4-FFF2-40B4-BE49-F238E27FC236}">
                <a16:creationId xmlns:a16="http://schemas.microsoft.com/office/drawing/2014/main" id="{DFD46584-AEBC-441B-8CF0-905568095A8A}"/>
              </a:ext>
            </a:extLst>
          </p:cNvPr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l="11703" r="11703"/>
          <a:stretch>
            <a:fillRect/>
          </a:stretch>
        </p:blipFill>
        <p:spPr>
          <a:xfrm>
            <a:off x="13169900" y="3149600"/>
            <a:ext cx="9525001" cy="929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Razvojni problemi javne uprave in rešitve, ki jih naslavlja ukrep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5000">
                <a:gradFill flip="none" rotWithShape="1">
                  <a:gsLst>
                    <a:gs pos="0">
                      <a:srgbClr val="B4EAEC"/>
                    </a:gs>
                    <a:gs pos="100000">
                      <a:srgbClr val="428AAC"/>
                    </a:gs>
                  </a:gsLst>
                  <a:lin ang="5400000" scaled="0"/>
                </a:gradFill>
              </a:defRPr>
            </a:lvl1pPr>
          </a:lstStyle>
          <a:p>
            <a:r>
              <a:rPr dirty="0" err="1">
                <a:solidFill>
                  <a:srgbClr val="DAA4FF"/>
                </a:solidFill>
              </a:rPr>
              <a:t>Razvojni</a:t>
            </a:r>
            <a:r>
              <a:rPr dirty="0">
                <a:solidFill>
                  <a:srgbClr val="DAA4FF"/>
                </a:solidFill>
              </a:rPr>
              <a:t> </a:t>
            </a:r>
            <a:r>
              <a:rPr dirty="0" err="1">
                <a:solidFill>
                  <a:srgbClr val="DAA4FF"/>
                </a:solidFill>
              </a:rPr>
              <a:t>problemi</a:t>
            </a:r>
            <a:r>
              <a:rPr dirty="0">
                <a:solidFill>
                  <a:srgbClr val="DAA4FF"/>
                </a:solidFill>
              </a:rPr>
              <a:t> </a:t>
            </a:r>
            <a:r>
              <a:rPr dirty="0" err="1">
                <a:solidFill>
                  <a:srgbClr val="DAA4FF"/>
                </a:solidFill>
              </a:rPr>
              <a:t>javne</a:t>
            </a:r>
            <a:r>
              <a:rPr dirty="0">
                <a:solidFill>
                  <a:srgbClr val="DAA4FF"/>
                </a:solidFill>
              </a:rPr>
              <a:t> </a:t>
            </a:r>
            <a:r>
              <a:rPr dirty="0" err="1">
                <a:solidFill>
                  <a:srgbClr val="DAA4FF"/>
                </a:solidFill>
              </a:rPr>
              <a:t>uprave</a:t>
            </a:r>
            <a:endParaRPr dirty="0">
              <a:solidFill>
                <a:srgbClr val="DAA4FF"/>
              </a:solidFill>
            </a:endParaRPr>
          </a:p>
        </p:txBody>
      </p:sp>
      <p:sp>
        <p:nvSpPr>
          <p:cNvPr id="132" name="NI AKTIVNOSTI USMERJENIH V RAZVOJ INOVATIVNEGA NOTRANJEGA DELOVANJA JAVNE UPRAVE…"/>
          <p:cNvSpPr txBox="1"/>
          <p:nvPr/>
        </p:nvSpPr>
        <p:spPr>
          <a:xfrm>
            <a:off x="13484342" y="2635789"/>
            <a:ext cx="9210558" cy="104392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Autofit/>
          </a:bodyPr>
          <a:lstStyle/>
          <a:p>
            <a:pPr marL="514095" indent="-514095" algn="l" defTabSz="759459">
              <a:spcBef>
                <a:spcPts val="4100"/>
              </a:spcBef>
              <a:buSzPct val="125000"/>
              <a:buChar char="•"/>
              <a:defRPr sz="3496" b="0">
                <a:gradFill flip="none" rotWithShape="1">
                  <a:gsLst>
                    <a:gs pos="0">
                      <a:srgbClr val="B4EAEC"/>
                    </a:gs>
                    <a:gs pos="100000">
                      <a:srgbClr val="428AAC"/>
                    </a:gs>
                  </a:gsLst>
                  <a:lin ang="5400000" scaled="0"/>
                </a:gradFill>
              </a:defRPr>
            </a:pPr>
            <a:r>
              <a:rPr lang="sl-SI" sz="3600" dirty="0">
                <a:solidFill>
                  <a:srgbClr val="DAA4FF"/>
                </a:solidFill>
              </a:rPr>
              <a:t>PREMALO </a:t>
            </a:r>
            <a:r>
              <a:rPr sz="3600" dirty="0">
                <a:solidFill>
                  <a:srgbClr val="DAA4FF"/>
                </a:solidFill>
              </a:rPr>
              <a:t>AKTIVNOSTI USMERJENIH V RAZVOJ INOVATIVNEGA NOTRANJEGA DELOVANJA JAVNE UPRAVE</a:t>
            </a:r>
          </a:p>
          <a:p>
            <a:pPr marL="514095" indent="-514095" algn="l" defTabSz="759459">
              <a:spcBef>
                <a:spcPts val="4100"/>
              </a:spcBef>
              <a:buSzPct val="125000"/>
              <a:buChar char="•"/>
              <a:defRPr sz="3496" b="0">
                <a:solidFill>
                  <a:srgbClr val="FFF6CE"/>
                </a:solidFill>
              </a:defRPr>
            </a:pPr>
            <a:r>
              <a:rPr sz="3600" b="1" dirty="0" err="1">
                <a:solidFill>
                  <a:srgbClr val="FFFFFF"/>
                </a:solidFill>
              </a:rPr>
              <a:t>premalo</a:t>
            </a:r>
            <a:r>
              <a:rPr sz="3600" dirty="0"/>
              <a:t> </a:t>
            </a:r>
            <a:r>
              <a:rPr sz="3600" b="1" dirty="0" err="1">
                <a:solidFill>
                  <a:srgbClr val="FFFFFF"/>
                </a:solidFill>
              </a:rPr>
              <a:t>sredstev</a:t>
            </a:r>
            <a:r>
              <a:rPr sz="3600" b="1" dirty="0">
                <a:solidFill>
                  <a:srgbClr val="FFFFFF"/>
                </a:solidFill>
              </a:rPr>
              <a:t> in </a:t>
            </a:r>
            <a:r>
              <a:rPr sz="3600" b="1" dirty="0" err="1">
                <a:solidFill>
                  <a:srgbClr val="FFFFFF"/>
                </a:solidFill>
              </a:rPr>
              <a:t>poudarka</a:t>
            </a:r>
            <a:r>
              <a:rPr sz="3600" b="1" dirty="0">
                <a:solidFill>
                  <a:srgbClr val="FFFFFF"/>
                </a:solidFill>
              </a:rPr>
              <a:t> </a:t>
            </a:r>
            <a:br>
              <a:rPr sz="3600" b="1" dirty="0">
                <a:solidFill>
                  <a:srgbClr val="FFFFFF"/>
                </a:solidFill>
              </a:rPr>
            </a:br>
            <a:r>
              <a:rPr sz="3600" b="1" dirty="0" err="1">
                <a:solidFill>
                  <a:srgbClr val="FFFFFF"/>
                </a:solidFill>
              </a:rPr>
              <a:t>na</a:t>
            </a:r>
            <a:r>
              <a:rPr sz="3600" b="1" dirty="0">
                <a:solidFill>
                  <a:srgbClr val="FFFFFF"/>
                </a:solidFill>
              </a:rPr>
              <a:t> </a:t>
            </a:r>
            <a:r>
              <a:rPr sz="3600" b="1" dirty="0" err="1">
                <a:solidFill>
                  <a:srgbClr val="FFFFFF"/>
                </a:solidFill>
              </a:rPr>
              <a:t>razvoju</a:t>
            </a:r>
            <a:r>
              <a:rPr sz="3600" b="1" dirty="0">
                <a:solidFill>
                  <a:srgbClr val="FFFFFF"/>
                </a:solidFill>
              </a:rPr>
              <a:t> </a:t>
            </a:r>
            <a:r>
              <a:rPr sz="3600" b="1" dirty="0" err="1">
                <a:solidFill>
                  <a:srgbClr val="FFFFFF"/>
                </a:solidFill>
              </a:rPr>
              <a:t>delovanja</a:t>
            </a:r>
            <a:r>
              <a:rPr sz="3600" b="1" dirty="0">
                <a:solidFill>
                  <a:srgbClr val="FFFFFF"/>
                </a:solidFill>
              </a:rPr>
              <a:t> </a:t>
            </a:r>
            <a:r>
              <a:rPr sz="3600" b="1" dirty="0" err="1">
                <a:solidFill>
                  <a:srgbClr val="FFFFFF"/>
                </a:solidFill>
              </a:rPr>
              <a:t>javne</a:t>
            </a:r>
            <a:r>
              <a:rPr sz="3600" b="1" dirty="0">
                <a:solidFill>
                  <a:srgbClr val="FFFFFF"/>
                </a:solidFill>
              </a:rPr>
              <a:t> </a:t>
            </a:r>
            <a:r>
              <a:rPr sz="3600" b="1" dirty="0" err="1">
                <a:solidFill>
                  <a:srgbClr val="FFFFFF"/>
                </a:solidFill>
              </a:rPr>
              <a:t>uprave</a:t>
            </a:r>
            <a:r>
              <a:rPr sz="3600" dirty="0"/>
              <a:t> </a:t>
            </a:r>
            <a:br>
              <a:rPr sz="3600" dirty="0"/>
            </a:br>
            <a:r>
              <a:rPr sz="3600" dirty="0"/>
              <a:t>in </a:t>
            </a:r>
            <a:r>
              <a:rPr sz="3600" b="1" dirty="0" err="1">
                <a:solidFill>
                  <a:srgbClr val="FFFFFF"/>
                </a:solidFill>
              </a:rPr>
              <a:t>razvoju</a:t>
            </a:r>
            <a:r>
              <a:rPr sz="3600" b="1" dirty="0">
                <a:solidFill>
                  <a:srgbClr val="FFFFFF"/>
                </a:solidFill>
              </a:rPr>
              <a:t> </a:t>
            </a:r>
            <a:r>
              <a:rPr sz="3600" b="1" dirty="0" err="1">
                <a:solidFill>
                  <a:srgbClr val="FFFFFF"/>
                </a:solidFill>
              </a:rPr>
              <a:t>notranjih</a:t>
            </a:r>
            <a:r>
              <a:rPr sz="3600" b="1" dirty="0">
                <a:solidFill>
                  <a:srgbClr val="FFFFFF"/>
                </a:solidFill>
              </a:rPr>
              <a:t> </a:t>
            </a:r>
            <a:r>
              <a:rPr sz="3600" b="1" dirty="0" err="1">
                <a:solidFill>
                  <a:srgbClr val="FFFFFF"/>
                </a:solidFill>
              </a:rPr>
              <a:t>kadrov</a:t>
            </a:r>
            <a:r>
              <a:rPr sz="3600" b="1" dirty="0">
                <a:solidFill>
                  <a:srgbClr val="FFFFFF"/>
                </a:solidFill>
              </a:rPr>
              <a:t> </a:t>
            </a:r>
            <a:br>
              <a:rPr sz="3600" b="1" dirty="0">
                <a:solidFill>
                  <a:srgbClr val="FFFFFF"/>
                </a:solidFill>
              </a:rPr>
            </a:br>
            <a:r>
              <a:rPr sz="3600" b="1" dirty="0">
                <a:solidFill>
                  <a:srgbClr val="FFFFFF"/>
                </a:solidFill>
              </a:rPr>
              <a:t>(</a:t>
            </a:r>
            <a:r>
              <a:rPr sz="3600" b="1" dirty="0" err="1">
                <a:solidFill>
                  <a:srgbClr val="FFFFFF"/>
                </a:solidFill>
              </a:rPr>
              <a:t>inovativni</a:t>
            </a:r>
            <a:r>
              <a:rPr sz="3600" b="1" dirty="0">
                <a:solidFill>
                  <a:srgbClr val="FFFFFF"/>
                </a:solidFill>
              </a:rPr>
              <a:t> </a:t>
            </a:r>
            <a:r>
              <a:rPr sz="3600" b="1" dirty="0" err="1">
                <a:solidFill>
                  <a:srgbClr val="FFFFFF"/>
                </a:solidFill>
              </a:rPr>
              <a:t>pristopi</a:t>
            </a:r>
            <a:r>
              <a:rPr sz="3600" b="1" dirty="0">
                <a:solidFill>
                  <a:srgbClr val="FFFFFF"/>
                </a:solidFill>
              </a:rPr>
              <a:t>)</a:t>
            </a:r>
          </a:p>
          <a:p>
            <a:pPr marL="514095" indent="-514095" algn="l" defTabSz="759459">
              <a:spcBef>
                <a:spcPts val="4100"/>
              </a:spcBef>
              <a:buSzPct val="125000"/>
              <a:buChar char="•"/>
              <a:defRPr sz="3496" b="0">
                <a:solidFill>
                  <a:srgbClr val="FFF6CE"/>
                </a:solidFill>
              </a:defRPr>
            </a:pPr>
            <a:r>
              <a:rPr sz="3600" dirty="0" err="1"/>
              <a:t>aktivnosti</a:t>
            </a:r>
            <a:r>
              <a:rPr sz="3600" dirty="0"/>
              <a:t> </a:t>
            </a:r>
            <a:r>
              <a:rPr sz="3600" dirty="0" err="1"/>
              <a:t>vezane</a:t>
            </a:r>
            <a:r>
              <a:rPr sz="3600" dirty="0"/>
              <a:t> </a:t>
            </a:r>
            <a:r>
              <a:rPr sz="3600" dirty="0" err="1"/>
              <a:t>na</a:t>
            </a:r>
            <a:r>
              <a:rPr sz="3600" dirty="0"/>
              <a:t> </a:t>
            </a:r>
            <a:r>
              <a:rPr sz="3600" dirty="0" err="1"/>
              <a:t>inovativnost</a:t>
            </a:r>
            <a:r>
              <a:rPr sz="3600" dirty="0"/>
              <a:t> </a:t>
            </a:r>
            <a:r>
              <a:rPr sz="3600" dirty="0" err="1"/>
              <a:t>večinsko</a:t>
            </a:r>
            <a:r>
              <a:rPr sz="3600" dirty="0"/>
              <a:t> </a:t>
            </a:r>
            <a:r>
              <a:rPr sz="3600" dirty="0" err="1"/>
              <a:t>namenjene</a:t>
            </a:r>
            <a:r>
              <a:rPr sz="3600" dirty="0"/>
              <a:t> </a:t>
            </a:r>
            <a:r>
              <a:rPr sz="3600" dirty="0" err="1"/>
              <a:t>razvoju</a:t>
            </a:r>
            <a:r>
              <a:rPr sz="3600" dirty="0"/>
              <a:t> </a:t>
            </a:r>
            <a:r>
              <a:rPr sz="3600" dirty="0" err="1"/>
              <a:t>zasebnih</a:t>
            </a:r>
            <a:r>
              <a:rPr sz="3600" dirty="0"/>
              <a:t> </a:t>
            </a:r>
            <a:r>
              <a:rPr sz="3600" dirty="0" err="1"/>
              <a:t>podjetij</a:t>
            </a:r>
            <a:r>
              <a:rPr sz="3600" dirty="0"/>
              <a:t>, start-up-</a:t>
            </a:r>
            <a:r>
              <a:rPr sz="3600" dirty="0" err="1"/>
              <a:t>ov</a:t>
            </a:r>
            <a:r>
              <a:rPr sz="3600" dirty="0"/>
              <a:t>, dvigu </a:t>
            </a:r>
            <a:r>
              <a:rPr sz="3600" dirty="0" err="1"/>
              <a:t>inovacijske</a:t>
            </a:r>
            <a:r>
              <a:rPr sz="3600" dirty="0"/>
              <a:t> </a:t>
            </a:r>
            <a:r>
              <a:rPr sz="3600" dirty="0" err="1"/>
              <a:t>zmogljivosti</a:t>
            </a:r>
            <a:r>
              <a:rPr sz="3600" dirty="0"/>
              <a:t> </a:t>
            </a:r>
          </a:p>
          <a:p>
            <a:pPr marL="514095" indent="-514095" algn="l" defTabSz="759459">
              <a:spcBef>
                <a:spcPts val="4100"/>
              </a:spcBef>
              <a:buSzPct val="125000"/>
              <a:buChar char="•"/>
              <a:defRPr sz="3496" b="0">
                <a:solidFill>
                  <a:srgbClr val="FFF6CE"/>
                </a:solidFill>
              </a:defRPr>
            </a:pPr>
            <a:r>
              <a:rPr sz="3600" dirty="0">
                <a:solidFill>
                  <a:srgbClr val="DAA4FF"/>
                </a:solidFill>
              </a:rPr>
              <a:t>REŠITEV: </a:t>
            </a:r>
            <a:r>
              <a:rPr sz="3600" b="1" dirty="0" err="1">
                <a:solidFill>
                  <a:srgbClr val="FFFFFF"/>
                </a:solidFill>
              </a:rPr>
              <a:t>notranji</a:t>
            </a:r>
            <a:r>
              <a:rPr sz="3600" b="1" dirty="0">
                <a:solidFill>
                  <a:srgbClr val="FFFFFF"/>
                </a:solidFill>
              </a:rPr>
              <a:t> </a:t>
            </a:r>
            <a:r>
              <a:rPr sz="3600" b="1" dirty="0" err="1">
                <a:solidFill>
                  <a:srgbClr val="FFFFFF"/>
                </a:solidFill>
              </a:rPr>
              <a:t>razvoj</a:t>
            </a:r>
            <a:r>
              <a:rPr sz="3600" b="1" dirty="0">
                <a:solidFill>
                  <a:srgbClr val="FFFFFF"/>
                </a:solidFill>
              </a:rPr>
              <a:t> </a:t>
            </a:r>
            <a:r>
              <a:rPr sz="3600" b="1" dirty="0" err="1">
                <a:solidFill>
                  <a:srgbClr val="FFFFFF"/>
                </a:solidFill>
              </a:rPr>
              <a:t>kadrov</a:t>
            </a:r>
            <a:r>
              <a:rPr sz="3600" b="1" dirty="0">
                <a:solidFill>
                  <a:srgbClr val="FFFFFF"/>
                </a:solidFill>
              </a:rPr>
              <a:t>, </a:t>
            </a:r>
            <a:r>
              <a:rPr sz="3600" b="1" dirty="0" err="1">
                <a:solidFill>
                  <a:srgbClr val="FFFFFF"/>
                </a:solidFill>
              </a:rPr>
              <a:t>procesov</a:t>
            </a:r>
            <a:r>
              <a:rPr sz="3600" b="1" dirty="0">
                <a:solidFill>
                  <a:srgbClr val="FFFFFF"/>
                </a:solidFill>
              </a:rPr>
              <a:t> in </a:t>
            </a:r>
            <a:r>
              <a:rPr sz="3600" b="1" dirty="0" err="1">
                <a:solidFill>
                  <a:srgbClr val="FFFFFF"/>
                </a:solidFill>
              </a:rPr>
              <a:t>sistema</a:t>
            </a:r>
            <a:r>
              <a:rPr sz="3600" b="1" dirty="0">
                <a:solidFill>
                  <a:srgbClr val="FFFFFF"/>
                </a:solidFill>
              </a:rPr>
              <a:t> za </a:t>
            </a:r>
            <a:r>
              <a:rPr sz="3600" b="1" dirty="0" err="1">
                <a:solidFill>
                  <a:srgbClr val="FFFFFF"/>
                </a:solidFill>
              </a:rPr>
              <a:t>inovativne</a:t>
            </a:r>
            <a:r>
              <a:rPr sz="3600" b="1" dirty="0">
                <a:solidFill>
                  <a:srgbClr val="FFFFFF"/>
                </a:solidFill>
              </a:rPr>
              <a:t> </a:t>
            </a:r>
            <a:r>
              <a:rPr sz="3600" b="1" dirty="0" err="1">
                <a:solidFill>
                  <a:srgbClr val="FFFFFF"/>
                </a:solidFill>
              </a:rPr>
              <a:t>pristope</a:t>
            </a:r>
            <a:r>
              <a:rPr sz="3600" b="1" dirty="0">
                <a:solidFill>
                  <a:srgbClr val="FFFFFF"/>
                </a:solidFill>
              </a:rPr>
              <a:t> </a:t>
            </a:r>
            <a:r>
              <a:rPr sz="3600" dirty="0" err="1"/>
              <a:t>nujen</a:t>
            </a:r>
            <a:r>
              <a:rPr sz="3600" dirty="0"/>
              <a:t> za </a:t>
            </a:r>
            <a:r>
              <a:rPr sz="3600" dirty="0" err="1"/>
              <a:t>pripravo</a:t>
            </a:r>
            <a:r>
              <a:rPr sz="3600" dirty="0"/>
              <a:t> </a:t>
            </a:r>
            <a:r>
              <a:rPr sz="3600" dirty="0" err="1"/>
              <a:t>dobrih</a:t>
            </a:r>
            <a:r>
              <a:rPr sz="3600" dirty="0"/>
              <a:t> </a:t>
            </a:r>
            <a:br>
              <a:rPr sz="3600" dirty="0"/>
            </a:br>
            <a:r>
              <a:rPr sz="3600" dirty="0" err="1"/>
              <a:t>pogojev</a:t>
            </a:r>
            <a:r>
              <a:rPr sz="3600" dirty="0"/>
              <a:t> in </a:t>
            </a:r>
            <a:r>
              <a:rPr sz="3600" dirty="0" err="1"/>
              <a:t>rešitev</a:t>
            </a:r>
            <a:endParaRPr sz="3600" dirty="0"/>
          </a:p>
        </p:txBody>
      </p:sp>
      <p:pic>
        <p:nvPicPr>
          <p:cNvPr id="133" name="Image" descr="Image"/>
          <p:cNvPicPr>
            <a:picLocks noChangeAspect="1"/>
          </p:cNvPicPr>
          <p:nvPr/>
        </p:nvPicPr>
        <p:blipFill>
          <a:blip r:embed="rId2"/>
          <a:srcRect r="8775"/>
          <a:stretch>
            <a:fillRect/>
          </a:stretch>
        </p:blipFill>
        <p:spPr>
          <a:xfrm>
            <a:off x="1203722" y="2968505"/>
            <a:ext cx="11971768" cy="8748933"/>
          </a:xfrm>
          <a:prstGeom prst="rect">
            <a:avLst/>
          </a:prstGeom>
          <a:ln w="12700">
            <a:miter lim="400000"/>
          </a:ln>
        </p:spPr>
      </p:pic>
      <p:sp>
        <p:nvSpPr>
          <p:cNvPr id="134" name="Oval"/>
          <p:cNvSpPr/>
          <p:nvPr/>
        </p:nvSpPr>
        <p:spPr>
          <a:xfrm>
            <a:off x="13484342" y="3053941"/>
            <a:ext cx="381000" cy="355600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ARCIALNO REŠEVANJE…"/>
          <p:cNvSpPr txBox="1">
            <a:spLocks noGrp="1"/>
          </p:cNvSpPr>
          <p:nvPr>
            <p:ph type="body" sz="half" idx="1"/>
          </p:nvPr>
        </p:nvSpPr>
        <p:spPr>
          <a:xfrm>
            <a:off x="11970938" y="2202804"/>
            <a:ext cx="9509417" cy="9861021"/>
          </a:xfrm>
          <a:prstGeom prst="rect">
            <a:avLst/>
          </a:prstGeom>
        </p:spPr>
        <p:txBody>
          <a:bodyPr>
            <a:noAutofit/>
          </a:bodyPr>
          <a:lstStyle/>
          <a:p>
            <a:pPr marL="558800" indent="-558800">
              <a:spcBef>
                <a:spcPts val="4500"/>
              </a:spcBef>
              <a:defRPr sz="3800">
                <a:gradFill flip="none" rotWithShape="1">
                  <a:gsLst>
                    <a:gs pos="0">
                      <a:srgbClr val="B4EAEC"/>
                    </a:gs>
                    <a:gs pos="100000">
                      <a:srgbClr val="428AAC"/>
                    </a:gs>
                  </a:gsLst>
                  <a:lin ang="5400000" scaled="0"/>
                </a:gradFill>
              </a:defRPr>
            </a:pPr>
            <a:r>
              <a:rPr sz="4300" dirty="0">
                <a:solidFill>
                  <a:srgbClr val="DAA4FF"/>
                </a:solidFill>
              </a:rPr>
              <a:t>PARCIALNO REŠEVANJE</a:t>
            </a:r>
          </a:p>
          <a:p>
            <a:pPr marL="558800" indent="-558800">
              <a:spcBef>
                <a:spcPts val="4500"/>
              </a:spcBef>
              <a:defRPr sz="3800">
                <a:solidFill>
                  <a:srgbClr val="FFF6CE"/>
                </a:solidFill>
              </a:defRPr>
            </a:pPr>
            <a:r>
              <a:rPr sz="4300" b="1" dirty="0" err="1">
                <a:solidFill>
                  <a:srgbClr val="FFFFFF"/>
                </a:solidFill>
              </a:rPr>
              <a:t>nezadosten</a:t>
            </a:r>
            <a:r>
              <a:rPr sz="4300" b="1" dirty="0">
                <a:solidFill>
                  <a:srgbClr val="FFFFFF"/>
                </a:solidFill>
              </a:rPr>
              <a:t> </a:t>
            </a:r>
            <a:r>
              <a:rPr sz="4300" b="1" dirty="0" err="1">
                <a:solidFill>
                  <a:srgbClr val="FFFFFF"/>
                </a:solidFill>
              </a:rPr>
              <a:t>pregled</a:t>
            </a:r>
            <a:endParaRPr sz="4300" b="1" dirty="0">
              <a:solidFill>
                <a:srgbClr val="FFFFFF"/>
              </a:solidFill>
            </a:endParaRPr>
          </a:p>
          <a:p>
            <a:pPr marL="558800" indent="-558800">
              <a:spcBef>
                <a:spcPts val="4500"/>
              </a:spcBef>
              <a:defRPr sz="3800">
                <a:solidFill>
                  <a:srgbClr val="FFF6CE"/>
                </a:solidFill>
              </a:defRPr>
            </a:pPr>
            <a:r>
              <a:rPr lang="sl-SI" sz="4300" b="1" dirty="0">
                <a:solidFill>
                  <a:srgbClr val="FFFFFF"/>
                </a:solidFill>
              </a:rPr>
              <a:t>ni</a:t>
            </a:r>
            <a:r>
              <a:rPr sz="4300" b="1" dirty="0">
                <a:solidFill>
                  <a:srgbClr val="FFFFFF"/>
                </a:solidFill>
              </a:rPr>
              <a:t> </a:t>
            </a:r>
            <a:r>
              <a:rPr sz="4300" b="1" dirty="0" err="1">
                <a:solidFill>
                  <a:srgbClr val="FFFFFF"/>
                </a:solidFill>
              </a:rPr>
              <a:t>enotne</a:t>
            </a:r>
            <a:r>
              <a:rPr sz="4300" b="1" dirty="0">
                <a:solidFill>
                  <a:srgbClr val="FFFFFF"/>
                </a:solidFill>
              </a:rPr>
              <a:t>/</a:t>
            </a:r>
            <a:r>
              <a:rPr sz="4300" b="1" dirty="0" err="1">
                <a:solidFill>
                  <a:srgbClr val="FFFFFF"/>
                </a:solidFill>
              </a:rPr>
              <a:t>centralne</a:t>
            </a:r>
            <a:r>
              <a:rPr sz="4300" b="1" dirty="0">
                <a:solidFill>
                  <a:srgbClr val="FFFFFF"/>
                </a:solidFill>
              </a:rPr>
              <a:t> </a:t>
            </a:r>
            <a:r>
              <a:rPr sz="4300" b="1" dirty="0" err="1">
                <a:solidFill>
                  <a:srgbClr val="FFFFFF"/>
                </a:solidFill>
              </a:rPr>
              <a:t>baze</a:t>
            </a:r>
            <a:r>
              <a:rPr sz="4300" b="1" dirty="0">
                <a:solidFill>
                  <a:srgbClr val="FFFFFF"/>
                </a:solidFill>
              </a:rPr>
              <a:t> </a:t>
            </a:r>
            <a:r>
              <a:rPr sz="4300" b="1" dirty="0" err="1">
                <a:solidFill>
                  <a:srgbClr val="FFFFFF"/>
                </a:solidFill>
              </a:rPr>
              <a:t>podatkov</a:t>
            </a:r>
            <a:r>
              <a:rPr sz="4300" dirty="0"/>
              <a:t> o </a:t>
            </a:r>
            <a:r>
              <a:rPr sz="4300" dirty="0" err="1"/>
              <a:t>podobnih</a:t>
            </a:r>
            <a:r>
              <a:rPr sz="4300" dirty="0"/>
              <a:t> </a:t>
            </a:r>
            <a:r>
              <a:rPr sz="4300" dirty="0" err="1"/>
              <a:t>že</a:t>
            </a:r>
            <a:r>
              <a:rPr sz="4300" dirty="0"/>
              <a:t> </a:t>
            </a:r>
            <a:r>
              <a:rPr sz="4300" dirty="0" err="1"/>
              <a:t>rešenih</a:t>
            </a:r>
            <a:r>
              <a:rPr sz="4300" dirty="0"/>
              <a:t> </a:t>
            </a:r>
            <a:r>
              <a:rPr sz="4300" dirty="0" err="1"/>
              <a:t>primerih</a:t>
            </a:r>
            <a:r>
              <a:rPr sz="4300" dirty="0"/>
              <a:t>, </a:t>
            </a:r>
          </a:p>
          <a:p>
            <a:pPr marL="558800" indent="-558800">
              <a:spcBef>
                <a:spcPts val="4500"/>
              </a:spcBef>
              <a:defRPr sz="3800">
                <a:solidFill>
                  <a:srgbClr val="FFF6CE"/>
                </a:solidFill>
              </a:defRPr>
            </a:pPr>
            <a:r>
              <a:rPr sz="4300" dirty="0" err="1"/>
              <a:t>konkretnih</a:t>
            </a:r>
            <a:r>
              <a:rPr sz="4300" dirty="0"/>
              <a:t> </a:t>
            </a:r>
            <a:r>
              <a:rPr sz="4300" dirty="0" err="1"/>
              <a:t>naslovov</a:t>
            </a:r>
            <a:r>
              <a:rPr sz="4300" dirty="0"/>
              <a:t> </a:t>
            </a:r>
            <a:r>
              <a:rPr sz="4300" dirty="0" err="1"/>
              <a:t>ljudi</a:t>
            </a:r>
            <a:r>
              <a:rPr sz="4300" dirty="0"/>
              <a:t>, ki so </a:t>
            </a:r>
            <a:r>
              <a:rPr sz="4300" dirty="0" err="1"/>
              <a:t>strokovnjaki</a:t>
            </a:r>
            <a:r>
              <a:rPr sz="4300" dirty="0"/>
              <a:t> </a:t>
            </a:r>
            <a:r>
              <a:rPr sz="4300" dirty="0" err="1"/>
              <a:t>na</a:t>
            </a:r>
            <a:r>
              <a:rPr sz="4300" dirty="0"/>
              <a:t> </a:t>
            </a:r>
            <a:r>
              <a:rPr sz="4300" dirty="0" err="1"/>
              <a:t>konkretnih</a:t>
            </a:r>
            <a:r>
              <a:rPr sz="4300" dirty="0"/>
              <a:t> </a:t>
            </a:r>
            <a:r>
              <a:rPr sz="4300" dirty="0" err="1"/>
              <a:t>področjih</a:t>
            </a:r>
            <a:r>
              <a:rPr sz="4300" dirty="0"/>
              <a:t>, </a:t>
            </a:r>
          </a:p>
          <a:p>
            <a:pPr marL="558800" indent="-558800">
              <a:spcBef>
                <a:spcPts val="4500"/>
              </a:spcBef>
              <a:defRPr sz="3800">
                <a:solidFill>
                  <a:srgbClr val="FFF6CE"/>
                </a:solidFill>
              </a:defRPr>
            </a:pPr>
            <a:r>
              <a:rPr sz="4300" dirty="0"/>
              <a:t>o </a:t>
            </a:r>
            <a:r>
              <a:rPr sz="4300" dirty="0" err="1"/>
              <a:t>javnih</a:t>
            </a:r>
            <a:r>
              <a:rPr sz="4300" dirty="0"/>
              <a:t> </a:t>
            </a:r>
            <a:r>
              <a:rPr sz="4300" dirty="0" err="1"/>
              <a:t>uslužbencih</a:t>
            </a:r>
            <a:r>
              <a:rPr sz="4300" dirty="0"/>
              <a:t>, ki </a:t>
            </a:r>
            <a:r>
              <a:rPr sz="4300" dirty="0" err="1"/>
              <a:t>že</a:t>
            </a:r>
            <a:r>
              <a:rPr sz="4300" dirty="0"/>
              <a:t> </a:t>
            </a:r>
            <a:r>
              <a:rPr sz="4300" dirty="0" err="1"/>
              <a:t>posedujejo</a:t>
            </a:r>
            <a:r>
              <a:rPr sz="4300" dirty="0"/>
              <a:t> </a:t>
            </a:r>
            <a:r>
              <a:rPr sz="4300" dirty="0" err="1"/>
              <a:t>določena</a:t>
            </a:r>
            <a:r>
              <a:rPr sz="4300" dirty="0"/>
              <a:t> </a:t>
            </a:r>
            <a:r>
              <a:rPr sz="4300" dirty="0" err="1"/>
              <a:t>znanja</a:t>
            </a:r>
            <a:r>
              <a:rPr sz="4300" dirty="0"/>
              <a:t>, </a:t>
            </a:r>
          </a:p>
          <a:p>
            <a:pPr marL="558800" indent="-558800">
              <a:spcBef>
                <a:spcPts val="4500"/>
              </a:spcBef>
              <a:defRPr sz="3800">
                <a:solidFill>
                  <a:srgbClr val="FFF6CE"/>
                </a:solidFill>
              </a:defRPr>
            </a:pPr>
            <a:r>
              <a:rPr sz="4300" dirty="0"/>
              <a:t>o </a:t>
            </a:r>
            <a:r>
              <a:rPr sz="4300" dirty="0" err="1"/>
              <a:t>sodelujočih</a:t>
            </a:r>
            <a:r>
              <a:rPr sz="4300" dirty="0"/>
              <a:t> </a:t>
            </a:r>
            <a:r>
              <a:rPr sz="4300" dirty="0" err="1"/>
              <a:t>na</a:t>
            </a:r>
            <a:r>
              <a:rPr sz="4300" dirty="0"/>
              <a:t> </a:t>
            </a:r>
            <a:r>
              <a:rPr sz="4300" dirty="0" err="1"/>
              <a:t>že</a:t>
            </a:r>
            <a:r>
              <a:rPr sz="4300" dirty="0"/>
              <a:t> </a:t>
            </a:r>
            <a:r>
              <a:rPr sz="4300" dirty="0" err="1"/>
              <a:t>podobnih</a:t>
            </a:r>
            <a:r>
              <a:rPr sz="4300" dirty="0"/>
              <a:t> </a:t>
            </a:r>
            <a:r>
              <a:rPr sz="4300" dirty="0" err="1"/>
              <a:t>projektih</a:t>
            </a:r>
            <a:endParaRPr sz="4300" dirty="0"/>
          </a:p>
        </p:txBody>
      </p:sp>
      <p:pic>
        <p:nvPicPr>
          <p:cNvPr id="137" name="Image" descr="Image"/>
          <p:cNvPicPr>
            <a:picLocks noChangeAspect="1"/>
          </p:cNvPicPr>
          <p:nvPr/>
        </p:nvPicPr>
        <p:blipFill>
          <a:blip r:embed="rId2"/>
          <a:srcRect t="920"/>
          <a:stretch>
            <a:fillRect/>
          </a:stretch>
        </p:blipFill>
        <p:spPr>
          <a:xfrm>
            <a:off x="4524904" y="2038926"/>
            <a:ext cx="7029787" cy="10434796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Oval"/>
          <p:cNvSpPr/>
          <p:nvPr/>
        </p:nvSpPr>
        <p:spPr>
          <a:xfrm>
            <a:off x="11957050" y="2038926"/>
            <a:ext cx="469900" cy="457200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Silos3.jpeg" descr="Silos3.jpeg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l="3419" t="4066" r="6646" b="11679"/>
          <a:stretch>
            <a:fillRect/>
          </a:stretch>
        </p:blipFill>
        <p:spPr>
          <a:xfrm>
            <a:off x="8849381" y="2494158"/>
            <a:ext cx="13845519" cy="9728255"/>
          </a:xfrm>
          <a:prstGeom prst="rect">
            <a:avLst/>
          </a:prstGeom>
        </p:spPr>
      </p:pic>
      <p:sp>
        <p:nvSpPr>
          <p:cNvPr id="202" name="Silosna mentaliteta"/>
          <p:cNvSpPr/>
          <p:nvPr/>
        </p:nvSpPr>
        <p:spPr>
          <a:xfrm>
            <a:off x="7783474" y="12383544"/>
            <a:ext cx="13400186" cy="548133"/>
          </a:xfrm>
          <a:prstGeom prst="roundRect">
            <a:avLst>
              <a:gd name="adj" fmla="val 0"/>
            </a:avLst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defRPr b="0">
                <a:solidFill>
                  <a:srgbClr val="FFF6CE"/>
                </a:solidFill>
              </a:defRPr>
            </a:lvl1pPr>
          </a:lstStyle>
          <a:p>
            <a:r>
              <a:t>Silosna mentaliteta</a:t>
            </a:r>
          </a:p>
        </p:txBody>
      </p:sp>
      <p:sp>
        <p:nvSpPr>
          <p:cNvPr id="203" name="Od silosne miselnosti…"/>
          <p:cNvSpPr txBox="1">
            <a:spLocks noGrp="1"/>
          </p:cNvSpPr>
          <p:nvPr>
            <p:ph type="title" idx="4294967295"/>
          </p:nvPr>
        </p:nvSpPr>
        <p:spPr>
          <a:prstGeom prst="rect">
            <a:avLst/>
          </a:prstGeom>
        </p:spPr>
        <p:txBody>
          <a:bodyPr/>
          <a:lstStyle>
            <a:lvl1pPr>
              <a:defRPr sz="5000">
                <a:gradFill flip="none" rotWithShape="1">
                  <a:gsLst>
                    <a:gs pos="0">
                      <a:srgbClr val="B4EAEC"/>
                    </a:gs>
                    <a:gs pos="100000">
                      <a:srgbClr val="428AAC"/>
                    </a:gs>
                  </a:gsLst>
                  <a:lin ang="5400000" scaled="0"/>
                </a:gradFill>
              </a:defRPr>
            </a:lvl1pPr>
          </a:lstStyle>
          <a:p>
            <a:r>
              <a:rPr dirty="0">
                <a:solidFill>
                  <a:srgbClr val="DAA4FF"/>
                </a:solidFill>
              </a:rPr>
              <a:t>Od </a:t>
            </a:r>
            <a:r>
              <a:rPr dirty="0" err="1">
                <a:solidFill>
                  <a:srgbClr val="DAA4FF"/>
                </a:solidFill>
              </a:rPr>
              <a:t>silosne</a:t>
            </a:r>
            <a:r>
              <a:rPr dirty="0">
                <a:solidFill>
                  <a:srgbClr val="DAA4FF"/>
                </a:solidFill>
              </a:rPr>
              <a:t> </a:t>
            </a:r>
            <a:r>
              <a:rPr dirty="0" err="1">
                <a:solidFill>
                  <a:srgbClr val="DAA4FF"/>
                </a:solidFill>
              </a:rPr>
              <a:t>miselnosti</a:t>
            </a:r>
            <a:r>
              <a:rPr dirty="0">
                <a:solidFill>
                  <a:srgbClr val="DAA4FF"/>
                </a:solidFill>
              </a:rPr>
              <a:t>…</a:t>
            </a:r>
          </a:p>
        </p:txBody>
      </p:sp>
      <p:sp>
        <p:nvSpPr>
          <p:cNvPr id="204" name="silosna miselnost onemogoča sodelovanje in deljenje znanj…"/>
          <p:cNvSpPr txBox="1">
            <a:spLocks noGrp="1"/>
          </p:cNvSpPr>
          <p:nvPr>
            <p:ph type="body" sz="quarter" idx="4294967295"/>
          </p:nvPr>
        </p:nvSpPr>
        <p:spPr>
          <a:xfrm>
            <a:off x="1851681" y="2926012"/>
            <a:ext cx="5748417" cy="929640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58800" indent="-558800">
              <a:spcBef>
                <a:spcPts val="4500"/>
              </a:spcBef>
              <a:buClrTx/>
              <a:defRPr sz="3800">
                <a:solidFill>
                  <a:srgbClr val="FFF6CE"/>
                </a:solidFill>
              </a:defRPr>
            </a:pPr>
            <a:r>
              <a:rPr sz="4400" dirty="0" err="1"/>
              <a:t>silosna</a:t>
            </a:r>
            <a:r>
              <a:rPr sz="4400" dirty="0"/>
              <a:t> </a:t>
            </a:r>
            <a:r>
              <a:rPr sz="4400" dirty="0" err="1"/>
              <a:t>miselnost</a:t>
            </a:r>
            <a:r>
              <a:rPr sz="4400" dirty="0"/>
              <a:t> </a:t>
            </a:r>
            <a:r>
              <a:rPr sz="4400" b="1" dirty="0" err="1">
                <a:solidFill>
                  <a:srgbClr val="FFFFFF"/>
                </a:solidFill>
              </a:rPr>
              <a:t>onemogoča</a:t>
            </a:r>
            <a:r>
              <a:rPr sz="4400" b="1" dirty="0">
                <a:solidFill>
                  <a:srgbClr val="FFFFFF"/>
                </a:solidFill>
              </a:rPr>
              <a:t> </a:t>
            </a:r>
            <a:r>
              <a:rPr sz="4400" b="1" dirty="0" err="1">
                <a:solidFill>
                  <a:srgbClr val="FFFFFF"/>
                </a:solidFill>
              </a:rPr>
              <a:t>sodelovanje</a:t>
            </a:r>
            <a:r>
              <a:rPr sz="4400" b="1" dirty="0">
                <a:solidFill>
                  <a:srgbClr val="FFFFFF"/>
                </a:solidFill>
              </a:rPr>
              <a:t> </a:t>
            </a:r>
            <a:r>
              <a:rPr sz="4400" dirty="0"/>
              <a:t>in </a:t>
            </a:r>
            <a:r>
              <a:rPr sz="4400" b="1" dirty="0" err="1">
                <a:solidFill>
                  <a:srgbClr val="FFFFFF"/>
                </a:solidFill>
              </a:rPr>
              <a:t>deljenje</a:t>
            </a:r>
            <a:r>
              <a:rPr sz="4400" b="1" dirty="0">
                <a:solidFill>
                  <a:srgbClr val="FFFFFF"/>
                </a:solidFill>
              </a:rPr>
              <a:t> </a:t>
            </a:r>
            <a:r>
              <a:rPr sz="4400" b="1" dirty="0" err="1">
                <a:solidFill>
                  <a:srgbClr val="FFFFFF"/>
                </a:solidFill>
              </a:rPr>
              <a:t>znanj</a:t>
            </a:r>
            <a:endParaRPr sz="4400" b="1" dirty="0">
              <a:solidFill>
                <a:srgbClr val="FFFFFF"/>
              </a:solidFill>
            </a:endParaRPr>
          </a:p>
          <a:p>
            <a:pPr marL="558800" indent="-558800">
              <a:spcBef>
                <a:spcPts val="4500"/>
              </a:spcBef>
              <a:buClrTx/>
              <a:defRPr sz="3800">
                <a:solidFill>
                  <a:srgbClr val="FFF6CE"/>
                </a:solidFill>
              </a:defRPr>
            </a:pPr>
            <a:r>
              <a:rPr sz="4400" b="1" dirty="0" err="1">
                <a:solidFill>
                  <a:srgbClr val="FFFFFF"/>
                </a:solidFill>
              </a:rPr>
              <a:t>podaljšuje</a:t>
            </a:r>
            <a:r>
              <a:rPr sz="4400" b="1" dirty="0">
                <a:solidFill>
                  <a:srgbClr val="FFFFFF"/>
                </a:solidFill>
              </a:rPr>
              <a:t> </a:t>
            </a:r>
            <a:r>
              <a:rPr sz="4400" b="1" dirty="0" err="1">
                <a:solidFill>
                  <a:srgbClr val="FFFFFF"/>
                </a:solidFill>
              </a:rPr>
              <a:t>čas</a:t>
            </a:r>
            <a:r>
              <a:rPr sz="4400" b="1" dirty="0">
                <a:solidFill>
                  <a:srgbClr val="FFFFFF"/>
                </a:solidFill>
              </a:rPr>
              <a:t> </a:t>
            </a:r>
            <a:r>
              <a:rPr sz="4400" b="1" dirty="0" err="1">
                <a:solidFill>
                  <a:srgbClr val="FFFFFF"/>
                </a:solidFill>
              </a:rPr>
              <a:t>reševanja</a:t>
            </a:r>
            <a:r>
              <a:rPr sz="4400" b="1" dirty="0">
                <a:solidFill>
                  <a:srgbClr val="FFFFFF"/>
                </a:solidFill>
              </a:rPr>
              <a:t> </a:t>
            </a:r>
            <a:r>
              <a:rPr sz="4400" b="1" dirty="0" err="1">
                <a:solidFill>
                  <a:srgbClr val="FFFFFF"/>
                </a:solidFill>
              </a:rPr>
              <a:t>postopkov</a:t>
            </a:r>
            <a:r>
              <a:rPr sz="4400" dirty="0"/>
              <a:t> - </a:t>
            </a:r>
            <a:r>
              <a:rPr sz="4400" dirty="0" err="1"/>
              <a:t>organi</a:t>
            </a:r>
            <a:r>
              <a:rPr sz="4400" dirty="0"/>
              <a:t> med </a:t>
            </a:r>
            <a:r>
              <a:rPr sz="4400" dirty="0" err="1"/>
              <a:t>seboj</a:t>
            </a:r>
            <a:r>
              <a:rPr sz="4400" dirty="0"/>
              <a:t> </a:t>
            </a:r>
            <a:r>
              <a:rPr sz="4400" dirty="0" err="1"/>
              <a:t>niso</a:t>
            </a:r>
            <a:r>
              <a:rPr sz="4400" dirty="0"/>
              <a:t> </a:t>
            </a:r>
            <a:r>
              <a:rPr sz="4400" dirty="0" err="1"/>
              <a:t>povezani</a:t>
            </a:r>
            <a:r>
              <a:rPr sz="4400" dirty="0"/>
              <a:t>, </a:t>
            </a:r>
            <a:r>
              <a:rPr sz="4400" dirty="0" err="1"/>
              <a:t>ni</a:t>
            </a:r>
            <a:r>
              <a:rPr sz="4400" dirty="0"/>
              <a:t> </a:t>
            </a:r>
            <a:r>
              <a:rPr sz="4400" dirty="0" err="1"/>
              <a:t>enotne</a:t>
            </a:r>
            <a:r>
              <a:rPr sz="4400" dirty="0"/>
              <a:t>, </a:t>
            </a:r>
            <a:r>
              <a:rPr sz="4400" dirty="0" err="1"/>
              <a:t>centralne</a:t>
            </a:r>
            <a:r>
              <a:rPr sz="4400" dirty="0"/>
              <a:t> </a:t>
            </a:r>
            <a:r>
              <a:rPr sz="4400" dirty="0" err="1"/>
              <a:t>baze</a:t>
            </a:r>
            <a:r>
              <a:rPr sz="4400" dirty="0"/>
              <a:t> </a:t>
            </a:r>
            <a:r>
              <a:rPr sz="4400" dirty="0" err="1"/>
              <a:t>podatkov</a:t>
            </a:r>
            <a:endParaRPr sz="44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2038</TotalTime>
  <Words>1344</Words>
  <Application>Microsoft Macintosh PowerPoint</Application>
  <PresentationFormat>Custom</PresentationFormat>
  <Paragraphs>133</Paragraphs>
  <Slides>40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7" baseType="lpstr">
      <vt:lpstr>Futura</vt:lpstr>
      <vt:lpstr>Gill Sans MT</vt:lpstr>
      <vt:lpstr>Helvetica</vt:lpstr>
      <vt:lpstr>Helvetica Neue</vt:lpstr>
      <vt:lpstr>Helvetica Neue Light</vt:lpstr>
      <vt:lpstr>Helvetica Neue Medium</vt:lpstr>
      <vt:lpstr>Black</vt:lpstr>
      <vt:lpstr>17. srečanje inovacijske skupnosti</vt:lpstr>
      <vt:lpstr>AGENDA</vt:lpstr>
      <vt:lpstr>Predvidevamo, da so tovrstne situacije še vedno prepogoste…</vt:lpstr>
      <vt:lpstr>Kaj je inovativnost in zakaj je pomembno, da jo merimo</vt:lpstr>
      <vt:lpstr>PowerPoint Presentation</vt:lpstr>
      <vt:lpstr>Povezovalna in podporna vloga javne uprave</vt:lpstr>
      <vt:lpstr>Razvojni problemi javne uprave</vt:lpstr>
      <vt:lpstr>PowerPoint Presentation</vt:lpstr>
      <vt:lpstr>Od silosne miselnosti…</vt:lpstr>
      <vt:lpstr>… do medfunkcionalne povezanosti</vt:lpstr>
      <vt:lpstr>Preobrazba sistema delovanja javne uprave – prispodoba o gosenici</vt:lpstr>
      <vt:lpstr>Zavedati se je potrebno...</vt:lpstr>
      <vt:lpstr>PowerPoint Presentation</vt:lpstr>
      <vt:lpstr>Zakaj je potreben sistemski pristop?</vt:lpstr>
      <vt:lpstr>PowerPoint Presentation</vt:lpstr>
      <vt:lpstr>Rezultati merjenja inovacijske zrelosti</vt:lpstr>
      <vt:lpstr>Namen merjenja inovacijske zrelosti</vt:lpstr>
      <vt:lpstr>Kdo je sodeloval pri merjenju Inovacijske zrelosti za leto 2021?</vt:lpstr>
      <vt:lpstr>Kako smo se odzvali na merjenje Inovacijske zrelosti?</vt:lpstr>
      <vt:lpstr>Kdo je bil najbolj odziven?</vt:lpstr>
      <vt:lpstr>Kdo je bil najbolje ocenjen?</vt:lpstr>
      <vt:lpstr>Kako smo se odrezali v letu 2021?</vt:lpstr>
      <vt:lpstr>Kako smo se odrezali v letu 2021?</vt:lpstr>
      <vt:lpstr>Analiza inovacijske zrelosti</vt:lpstr>
      <vt:lpstr>Rezultati skupnih povprečij ocen na ravni organizacije procesa</vt:lpstr>
      <vt:lpstr>Rezultati skupnih povprečij ocen na ravni odnosa  zaposlenih (rdeča) in vodstva (modra)</vt:lpstr>
      <vt:lpstr>Skupna tabela povprečij glede na področne sklope za leto 2021</vt:lpstr>
      <vt:lpstr>Graf pregled povprečij ocen po področnih sklopih po organih za leto 2021</vt:lpstr>
      <vt:lpstr>Graf povprečij na ravni organizacije procesa po organih (2018 – 2021)</vt:lpstr>
      <vt:lpstr>Graf povprečij na ravni odnosa zaposlenih do inoviranja po organih (2018 – 2021)</vt:lpstr>
      <vt:lpstr>Graf povprečij na ravni odnosa vodstva do inoviranja po organih (2018 – 2021)</vt:lpstr>
      <vt:lpstr>Ključne naloge za razvoj javne uprave</vt:lpstr>
      <vt:lpstr>PowerPoint Presentation</vt:lpstr>
      <vt:lpstr>Novo pridobljeno znanje je za rezultat potrebno implementirati  v organizacijo dela</vt:lpstr>
      <vt:lpstr>PowerPoint Presentation</vt:lpstr>
      <vt:lpstr>Opolnomočenje javnih uslužbencev za učinkovitejše delo rezultira v boljših pogojih za zagotavljanje družbene blaginje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17. srečanje Inovacijske skupnosti</dc:title>
  <dc:creator>Matija Kodra</dc:creator>
  <cp:lastModifiedBy>Neža Oblak</cp:lastModifiedBy>
  <cp:revision>14</cp:revision>
  <dcterms:modified xsi:type="dcterms:W3CDTF">2022-04-22T13:04:54Z</dcterms:modified>
</cp:coreProperties>
</file>