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9" r:id="rId3"/>
    <p:sldId id="272" r:id="rId4"/>
    <p:sldId id="273" r:id="rId5"/>
    <p:sldId id="271" r:id="rId6"/>
    <p:sldId id="269" r:id="rId7"/>
    <p:sldId id="274" r:id="rId8"/>
    <p:sldId id="285" r:id="rId9"/>
    <p:sldId id="280" r:id="rId10"/>
    <p:sldId id="262" r:id="rId11"/>
    <p:sldId id="283" r:id="rId12"/>
    <p:sldId id="291" r:id="rId13"/>
    <p:sldId id="284" r:id="rId14"/>
    <p:sldId id="296" r:id="rId15"/>
    <p:sldId id="292" r:id="rId16"/>
    <p:sldId id="294" r:id="rId17"/>
    <p:sldId id="293" r:id="rId18"/>
    <p:sldId id="258" r:id="rId19"/>
    <p:sldId id="290" r:id="rId2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4F79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ematski slog 1 – poudarek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Svetel slog 1 – poudarek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Srednji slog 2 – poudare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2506" autoAdjust="0"/>
  </p:normalViewPr>
  <p:slideViewPr>
    <p:cSldViewPr>
      <p:cViewPr varScale="1">
        <p:scale>
          <a:sx n="102" d="100"/>
          <a:sy n="102" d="100"/>
        </p:scale>
        <p:origin x="127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27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F60E6-6007-4E30-8406-72C6CBEFEED5}" type="datetimeFigureOut">
              <a:rPr lang="sl-SI" smtClean="0"/>
              <a:t>14. 06. 2019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0361A-288D-4931-8CFE-9BAF2A2FFD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3197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87AAAA-12D0-4D2A-9419-362277564F90}" type="datetimeFigureOut">
              <a:rPr lang="sl-SI" smtClean="0"/>
              <a:t>14. 06. 2019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BFEE4-AE2E-42D5-9691-2736D01A7DF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0574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BFEE4-AE2E-42D5-9691-2736D01A7DFF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4813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slovni diapozi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Uporabnik_S\Downloads\CGP FURS\PPT_uradi\HB_2_s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641"/>
          <a:stretch/>
        </p:blipFill>
        <p:spPr bwMode="auto">
          <a:xfrm>
            <a:off x="-17338" y="0"/>
            <a:ext cx="9161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Uporabnik_S\Downloads\CGP FURS\LOGO osnova\FURS-LOGO.png"/>
          <p:cNvPicPr>
            <a:picLocks noChangeAspect="1" noChangeArrowheads="1"/>
          </p:cNvPicPr>
          <p:nvPr userDrawn="1"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1072"/>
            <a:ext cx="1384420" cy="63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bg>
      <p:bgPr>
        <a:solidFill>
          <a:srgbClr val="F8F8F8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>
          <a:xfrm>
            <a:off x="8316416" y="6453336"/>
            <a:ext cx="519736" cy="31740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B848EBD-C9AE-4C6F-84AC-5D95DFB0FA8C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bg>
      <p:bgPr>
        <a:solidFill>
          <a:schemeClr val="bg2">
            <a:alpha val="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5881" y="1268760"/>
            <a:ext cx="8534400" cy="7589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F7975"/>
                </a:solidFill>
                <a:latin typeface="Calibri" panose="020F0502020204030204" pitchFamily="34" charset="0"/>
              </a:defRPr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8" name="Raven povezovalnik 7"/>
          <p:cNvSpPr>
            <a:spLocks noChangeShapeType="1"/>
          </p:cNvSpPr>
          <p:nvPr/>
        </p:nvSpPr>
        <p:spPr bwMode="auto">
          <a:xfrm flipV="1">
            <a:off x="4563081" y="2204863"/>
            <a:ext cx="0" cy="419034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grada vsebine 9"/>
          <p:cNvSpPr>
            <a:spLocks noGrp="1"/>
          </p:cNvSpPr>
          <p:nvPr>
            <p:ph sz="half" idx="1"/>
          </p:nvPr>
        </p:nvSpPr>
        <p:spPr>
          <a:xfrm>
            <a:off x="301752" y="2204864"/>
            <a:ext cx="4038600" cy="3848464"/>
          </a:xfrm>
          <a:prstGeom prst="rect">
            <a:avLst/>
          </a:prstGeom>
        </p:spPr>
        <p:txBody>
          <a:bodyPr/>
          <a:lstStyle>
            <a:lvl1pPr>
              <a:buClr>
                <a:srgbClr val="4F7975"/>
              </a:buClr>
              <a:defRPr sz="2500">
                <a:latin typeface="Calibri" panose="020F0502020204030204" pitchFamily="34" charset="0"/>
              </a:defRPr>
            </a:lvl1pPr>
            <a:lvl2pPr>
              <a:buClr>
                <a:srgbClr val="4F797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buClr>
                <a:srgbClr val="4F797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buClr>
                <a:srgbClr val="4F797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buClr>
                <a:srgbClr val="4F797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sl-SI" dirty="0"/>
              <a:t>Uredite sloge besedila matrice</a:t>
            </a:r>
          </a:p>
          <a:p>
            <a:pPr lvl="1" eaLnBrk="1" latinLnBrk="0" hangingPunct="1"/>
            <a:r>
              <a:rPr lang="sl-SI" dirty="0"/>
              <a:t>Druga raven</a:t>
            </a:r>
          </a:p>
          <a:p>
            <a:pPr lvl="2" eaLnBrk="1" latinLnBrk="0" hangingPunct="1"/>
            <a:r>
              <a:rPr lang="sl-SI" dirty="0"/>
              <a:t>Tretja raven</a:t>
            </a:r>
          </a:p>
          <a:p>
            <a:pPr lvl="3" eaLnBrk="1" latinLnBrk="0" hangingPunct="1"/>
            <a:r>
              <a:rPr lang="sl-SI" dirty="0"/>
              <a:t>Četrta raven</a:t>
            </a:r>
          </a:p>
          <a:p>
            <a:pPr lvl="4" eaLnBrk="1" latinLnBrk="0" hangingPunct="1"/>
            <a:r>
              <a:rPr lang="sl-SI" dirty="0"/>
              <a:t>Peta raven</a:t>
            </a:r>
            <a:endParaRPr kumimoji="0" lang="en-US" dirty="0"/>
          </a:p>
        </p:txBody>
      </p:sp>
      <p:sp>
        <p:nvSpPr>
          <p:cNvPr id="12" name="Ograda vsebine 11"/>
          <p:cNvSpPr>
            <a:spLocks noGrp="1"/>
          </p:cNvSpPr>
          <p:nvPr>
            <p:ph sz="half" idx="2"/>
          </p:nvPr>
        </p:nvSpPr>
        <p:spPr>
          <a:xfrm>
            <a:off x="4800600" y="2204864"/>
            <a:ext cx="4038600" cy="3848464"/>
          </a:xfrm>
          <a:prstGeom prst="rect">
            <a:avLst/>
          </a:prstGeom>
        </p:spPr>
        <p:txBody>
          <a:bodyPr/>
          <a:lstStyle>
            <a:lvl1pPr>
              <a:buClr>
                <a:srgbClr val="4F7975"/>
              </a:buClr>
              <a:defRPr sz="2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buClr>
                <a:srgbClr val="4F797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buClr>
                <a:srgbClr val="4F797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buClr>
                <a:srgbClr val="4F797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buClr>
                <a:srgbClr val="4F797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sl-SI" dirty="0"/>
              <a:t>Uredite sloge besedila matrice</a:t>
            </a:r>
          </a:p>
          <a:p>
            <a:pPr lvl="1" eaLnBrk="1" latinLnBrk="0" hangingPunct="1"/>
            <a:r>
              <a:rPr lang="sl-SI" dirty="0"/>
              <a:t>Druga raven</a:t>
            </a:r>
          </a:p>
          <a:p>
            <a:pPr lvl="2" eaLnBrk="1" latinLnBrk="0" hangingPunct="1"/>
            <a:r>
              <a:rPr lang="sl-SI" dirty="0"/>
              <a:t>Tretja raven</a:t>
            </a:r>
          </a:p>
          <a:p>
            <a:pPr lvl="3" eaLnBrk="1" latinLnBrk="0" hangingPunct="1"/>
            <a:r>
              <a:rPr lang="sl-SI" dirty="0"/>
              <a:t>Četrta raven</a:t>
            </a:r>
          </a:p>
          <a:p>
            <a:pPr lvl="4" eaLnBrk="1" latinLnBrk="0" hangingPunct="1"/>
            <a:r>
              <a:rPr lang="sl-SI" dirty="0"/>
              <a:t>Peta raven</a:t>
            </a:r>
            <a:endParaRPr kumimoji="0" lang="en-US" dirty="0"/>
          </a:p>
        </p:txBody>
      </p:sp>
      <p:sp>
        <p:nvSpPr>
          <p:cNvPr id="9" name="Ograda datuma 3"/>
          <p:cNvSpPr>
            <a:spLocks noGrp="1"/>
          </p:cNvSpPr>
          <p:nvPr>
            <p:ph type="dt" sz="half" idx="10"/>
          </p:nvPr>
        </p:nvSpPr>
        <p:spPr>
          <a:xfrm>
            <a:off x="8316416" y="6453336"/>
            <a:ext cx="519736" cy="31740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B848EBD-C9AE-4C6F-84AC-5D95DFB0FA8C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534400" cy="7589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F7975"/>
                </a:solidFill>
                <a:latin typeface="Calibri" panose="020F0502020204030204" pitchFamily="34" charset="0"/>
              </a:defRPr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  <a:prstGeom prst="rect">
            <a:avLst/>
          </a:prstGeo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6" name="Ograda datuma 3"/>
          <p:cNvSpPr>
            <a:spLocks noGrp="1"/>
          </p:cNvSpPr>
          <p:nvPr>
            <p:ph type="dt" sz="half" idx="10"/>
          </p:nvPr>
        </p:nvSpPr>
        <p:spPr>
          <a:xfrm>
            <a:off x="8316416" y="6453336"/>
            <a:ext cx="519736" cy="31740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B848EBD-C9AE-4C6F-84AC-5D95DFB0FA8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slov in vsebin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porabnik_S\Downloads\CGP FURS\DURS.jpe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3" r="66178"/>
          <a:stretch/>
        </p:blipFill>
        <p:spPr bwMode="auto">
          <a:xfrm>
            <a:off x="-9263" y="-28575"/>
            <a:ext cx="2592288" cy="65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ravokotni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Pravokotni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323528" y="3573016"/>
            <a:ext cx="1944216" cy="255314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  <a:latin typeface="Calibri" panose="020F0502020204030204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dirty="0"/>
              <a:t>Uredite sloge besedila matrice</a:t>
            </a:r>
          </a:p>
        </p:txBody>
      </p:sp>
      <p:sp>
        <p:nvSpPr>
          <p:cNvPr id="20" name="Ograda vsebine 19"/>
          <p:cNvSpPr>
            <a:spLocks noGrp="1"/>
          </p:cNvSpPr>
          <p:nvPr>
            <p:ph sz="quarter" idx="1"/>
          </p:nvPr>
        </p:nvSpPr>
        <p:spPr>
          <a:xfrm>
            <a:off x="2915816" y="685800"/>
            <a:ext cx="5847184" cy="54102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22" name="Ograda datuma 3"/>
          <p:cNvSpPr>
            <a:spLocks noGrp="1"/>
          </p:cNvSpPr>
          <p:nvPr>
            <p:ph type="dt" sz="half" idx="10"/>
          </p:nvPr>
        </p:nvSpPr>
        <p:spPr>
          <a:xfrm>
            <a:off x="8316416" y="6453336"/>
            <a:ext cx="519736" cy="31740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B848EBD-C9AE-4C6F-84AC-5D95DFB0FA8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3" name="Picture 2" descr="C:\Users\Uporabnik_S\Downloads\CGP FURS\PPT_uradi\PPT_head_1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" t="3072" b="-1"/>
          <a:stretch/>
        </p:blipFill>
        <p:spPr bwMode="auto">
          <a:xfrm>
            <a:off x="-9263" y="-27355"/>
            <a:ext cx="5184576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Uporabnik_S\Downloads\CGP FURS\PPT_uradi\PPT_food_1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91" b="45188"/>
          <a:stretch/>
        </p:blipFill>
        <p:spPr bwMode="auto">
          <a:xfrm>
            <a:off x="-9263" y="6454588"/>
            <a:ext cx="9189775" cy="43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Uporabnik_S\Downloads\CGP FURS\LOGO osnova\FURS-LOGO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068243" cy="4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slov in vsebin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porabnik_S\Downloads\CGP FURS\DURS.jpe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3" r="66178"/>
          <a:stretch/>
        </p:blipFill>
        <p:spPr bwMode="auto">
          <a:xfrm>
            <a:off x="-9263" y="-28575"/>
            <a:ext cx="2592288" cy="65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ravokotni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Pravokotni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323528" y="3573016"/>
            <a:ext cx="1944216" cy="255314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  <a:latin typeface="Calibri" panose="020F0502020204030204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dirty="0"/>
              <a:t>Uredite sloge besedila matrice</a:t>
            </a:r>
          </a:p>
        </p:txBody>
      </p:sp>
      <p:sp>
        <p:nvSpPr>
          <p:cNvPr id="20" name="Ograda vsebine 19"/>
          <p:cNvSpPr>
            <a:spLocks noGrp="1"/>
          </p:cNvSpPr>
          <p:nvPr>
            <p:ph sz="quarter" idx="1"/>
          </p:nvPr>
        </p:nvSpPr>
        <p:spPr>
          <a:xfrm>
            <a:off x="2915816" y="685800"/>
            <a:ext cx="5847184" cy="3751312"/>
          </a:xfrm>
          <a:prstGeom prst="rect">
            <a:avLst/>
          </a:prstGeom>
        </p:spPr>
        <p:txBody>
          <a:bodyPr/>
          <a:lstStyle>
            <a:lvl1pPr>
              <a:buClr>
                <a:srgbClr val="4F7975"/>
              </a:buClr>
              <a:defRPr>
                <a:latin typeface="Calibri" panose="020F0502020204030204" pitchFamily="34" charset="0"/>
              </a:defRPr>
            </a:lvl1pPr>
            <a:lvl2pPr>
              <a:buClr>
                <a:srgbClr val="4F7975"/>
              </a:buClr>
              <a:defRPr>
                <a:latin typeface="Calibri" panose="020F0502020204030204" pitchFamily="34" charset="0"/>
              </a:defRPr>
            </a:lvl2pPr>
            <a:lvl3pPr>
              <a:buClr>
                <a:srgbClr val="4F7975"/>
              </a:buClr>
              <a:defRPr>
                <a:latin typeface="Calibri" panose="020F0502020204030204" pitchFamily="34" charset="0"/>
              </a:defRPr>
            </a:lvl3pPr>
            <a:lvl4pPr>
              <a:buClr>
                <a:srgbClr val="4F7975"/>
              </a:buClr>
              <a:defRPr>
                <a:latin typeface="Calibri" panose="020F0502020204030204" pitchFamily="34" charset="0"/>
              </a:defRPr>
            </a:lvl4pPr>
            <a:lvl5pPr>
              <a:buClr>
                <a:srgbClr val="4F7975"/>
              </a:buClr>
              <a:defRPr>
                <a:latin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sl-SI" dirty="0"/>
              <a:t>Uredite sloge besedila matrice</a:t>
            </a:r>
          </a:p>
          <a:p>
            <a:pPr lvl="1" eaLnBrk="1" latinLnBrk="0" hangingPunct="1"/>
            <a:r>
              <a:rPr lang="sl-SI" dirty="0"/>
              <a:t>Druga raven</a:t>
            </a:r>
          </a:p>
          <a:p>
            <a:pPr lvl="2" eaLnBrk="1" latinLnBrk="0" hangingPunct="1"/>
            <a:r>
              <a:rPr lang="sl-SI" dirty="0"/>
              <a:t>Tretja raven</a:t>
            </a:r>
          </a:p>
          <a:p>
            <a:pPr lvl="3" eaLnBrk="1" latinLnBrk="0" hangingPunct="1"/>
            <a:r>
              <a:rPr lang="sl-SI" dirty="0"/>
              <a:t>Četrta raven</a:t>
            </a:r>
          </a:p>
          <a:p>
            <a:pPr lvl="4" eaLnBrk="1" latinLnBrk="0" hangingPunct="1"/>
            <a:r>
              <a:rPr lang="sl-SI" dirty="0"/>
              <a:t>Peta raven</a:t>
            </a:r>
            <a:endParaRPr kumimoji="0" lang="en-US" dirty="0"/>
          </a:p>
        </p:txBody>
      </p:sp>
      <p:sp>
        <p:nvSpPr>
          <p:cNvPr id="22" name="Ograda datuma 3"/>
          <p:cNvSpPr>
            <a:spLocks noGrp="1"/>
          </p:cNvSpPr>
          <p:nvPr>
            <p:ph type="dt" sz="half" idx="10"/>
          </p:nvPr>
        </p:nvSpPr>
        <p:spPr>
          <a:xfrm>
            <a:off x="8316416" y="6453336"/>
            <a:ext cx="519736" cy="31740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B848EBD-C9AE-4C6F-84AC-5D95DFB0FA8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3" name="Picture 2" descr="C:\Users\Uporabnik_S\Downloads\CGP FURS\PPT_uradi\PPT_head_1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" t="3072" b="-1"/>
          <a:stretch/>
        </p:blipFill>
        <p:spPr bwMode="auto">
          <a:xfrm>
            <a:off x="-9263" y="-27355"/>
            <a:ext cx="5184576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Uporabnik_S\Downloads\CGP FURS\PPT_uradi\PPT_food_1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91" b="45188"/>
          <a:stretch/>
        </p:blipFill>
        <p:spPr bwMode="auto">
          <a:xfrm>
            <a:off x="-9263" y="6454588"/>
            <a:ext cx="9189775" cy="43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Uporabnik_S\Downloads\CGP FURS\LOGO osnova\FURS-LOGO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068243" cy="4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grada vsebine 19"/>
          <p:cNvSpPr>
            <a:spLocks noGrp="1"/>
          </p:cNvSpPr>
          <p:nvPr>
            <p:ph sz="quarter" idx="11"/>
          </p:nvPr>
        </p:nvSpPr>
        <p:spPr>
          <a:xfrm>
            <a:off x="2915817" y="4581127"/>
            <a:ext cx="5904656" cy="1584177"/>
          </a:xfrm>
          <a:prstGeom prst="rect">
            <a:avLst/>
          </a:prstGeom>
          <a:solidFill>
            <a:srgbClr val="4F7975"/>
          </a:solidFill>
        </p:spPr>
        <p:txBody>
          <a:bodyPr/>
          <a:lstStyle>
            <a:lvl1pPr>
              <a:buClr>
                <a:srgbClr val="4F7975"/>
              </a:buClr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sl-SI" dirty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807894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Uporabnik_S\Downloads\CGP FURS\PPT_uradi\PPT_head_1.png"/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" t="3072" b="-1"/>
          <a:stretch/>
        </p:blipFill>
        <p:spPr bwMode="auto">
          <a:xfrm>
            <a:off x="-9263" y="-27355"/>
            <a:ext cx="5184576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Uporabnik_S\Downloads\CGP FURS\PPT_uradi\PPT_food_1.png"/>
          <p:cNvPicPr>
            <a:picLocks noChangeAspect="1" noChangeArrowheads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91" b="45188"/>
          <a:stretch/>
        </p:blipFill>
        <p:spPr bwMode="auto">
          <a:xfrm>
            <a:off x="-9263" y="6454588"/>
            <a:ext cx="9189775" cy="43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Uporabnik_S\Downloads\CGP FURS\LOGO osnova\FURS-LOGO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068243" cy="4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8" r:id="rId5"/>
    <p:sldLayoutId id="2147483670" r:id="rId6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slov 1" descr="Kliknite, če želite " title="Kliknite, če želite "/>
          <p:cNvSpPr>
            <a:spLocks noGrp="1"/>
          </p:cNvSpPr>
          <p:nvPr>
            <p:ph type="subTitle" idx="4294967295"/>
          </p:nvPr>
        </p:nvSpPr>
        <p:spPr>
          <a:xfrm>
            <a:off x="467544" y="4509120"/>
            <a:ext cx="6400800" cy="50405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sl-SI" sz="2400" dirty="0">
                <a:solidFill>
                  <a:schemeClr val="bg1"/>
                </a:solidFill>
                <a:latin typeface="Calibri" panose="020F0502020204030204" pitchFamily="34" charset="0"/>
              </a:rPr>
              <a:t>Jana Ahčin, generalna direktorica</a:t>
            </a:r>
          </a:p>
        </p:txBody>
      </p:sp>
      <p:sp>
        <p:nvSpPr>
          <p:cNvPr id="3" name="Naslov 2"/>
          <p:cNvSpPr>
            <a:spLocks noGrp="1"/>
          </p:cNvSpPr>
          <p:nvPr>
            <p:ph type="ctrTitle" idx="4294967295"/>
          </p:nvPr>
        </p:nvSpPr>
        <p:spPr>
          <a:xfrm>
            <a:off x="467544" y="3645024"/>
            <a:ext cx="7772400" cy="864096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sl-SI" sz="4800" dirty="0">
                <a:solidFill>
                  <a:schemeClr val="bg1"/>
                </a:solidFill>
                <a:latin typeface="Calibri" panose="020F0502020204030204" pitchFamily="34" charset="0"/>
              </a:rPr>
              <a:t>Finančna uprava RS 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467544" y="5939988"/>
            <a:ext cx="1433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  <a:latin typeface="Calibri" panose="020F0502020204030204" pitchFamily="34" charset="0"/>
              </a:rPr>
              <a:t>Februar 2019</a:t>
            </a:r>
          </a:p>
        </p:txBody>
      </p:sp>
    </p:spTree>
    <p:extLst>
      <p:ext uri="{BB962C8B-B14F-4D97-AF65-F5344CB8AC3E}">
        <p14:creationId xmlns:p14="http://schemas.microsoft.com/office/powerpoint/2010/main" val="397901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png;base64,iVBORw0KGgoAAAANSUhEUgAAAfAAAACWCAYAAAAhdtoVAAAGZ0lEQVR4Xu3VwQkAIBADQa3Fznza/1/BLhbmKgiTg8x19h2OAAECBAgQSAlMA57qS1gCBAgQIPAFDLhH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gQd82SIauHoVX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5" name="PoljeZBesedilom 4"/>
          <p:cNvSpPr txBox="1"/>
          <p:nvPr/>
        </p:nvSpPr>
        <p:spPr>
          <a:xfrm>
            <a:off x="0" y="891295"/>
            <a:ext cx="3677338" cy="417658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sl-SI" sz="2000" b="1" dirty="0"/>
              <a:t>Prepovedi in omejitve ter tihotapsko blago</a:t>
            </a:r>
          </a:p>
          <a:p>
            <a:r>
              <a:rPr lang="sl-SI" sz="1700" dirty="0"/>
              <a:t>orožje, strelivo, eksplozivi in pirotehnični izdelki, prepovedane droge in prepovedane snovi v športu, pošiljke zdravil, odpadki, CITES, ponaredki, tobak…</a:t>
            </a:r>
          </a:p>
          <a:p>
            <a:r>
              <a:rPr lang="sl-SI" sz="1700" b="1" i="1" dirty="0"/>
              <a:t> </a:t>
            </a:r>
            <a:br>
              <a:rPr lang="sl-SI" sz="1700" b="1" i="1" dirty="0"/>
            </a:br>
            <a:r>
              <a:rPr lang="sl-SI" sz="2000" b="1" dirty="0"/>
              <a:t>Varnost v prometu in druge aktivnosti na področju prometne varnosti</a:t>
            </a:r>
            <a:endParaRPr lang="sl-SI" sz="2000" dirty="0"/>
          </a:p>
          <a:p>
            <a:r>
              <a:rPr lang="sl-SI" sz="1700" dirty="0"/>
              <a:t>delovni čas in obvezni počitki voznikov, tahografi, nevarno blago…</a:t>
            </a:r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132" y="4576352"/>
            <a:ext cx="3090335" cy="2317751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809" y="908297"/>
            <a:ext cx="2490268" cy="1867701"/>
          </a:xfrm>
          <a:prstGeom prst="rect">
            <a:avLst/>
          </a:prstGeom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809" y="2877258"/>
            <a:ext cx="5104080" cy="159783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59" y="4572427"/>
            <a:ext cx="3088541" cy="231640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934343"/>
            <a:ext cx="2459691" cy="1844768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37765" y="4595389"/>
            <a:ext cx="3057925" cy="2293444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2051720" y="33265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/>
              <a:t>Druge nadzorne aktivnosti/pristojnosti</a:t>
            </a:r>
          </a:p>
        </p:txBody>
      </p:sp>
    </p:spTree>
    <p:extLst>
      <p:ext uri="{BB962C8B-B14F-4D97-AF65-F5344CB8AC3E}">
        <p14:creationId xmlns:p14="http://schemas.microsoft.com/office/powerpoint/2010/main" val="315598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07504" y="1124744"/>
            <a:ext cx="20882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NADZOR MOBILNIH ODDELKOV</a:t>
            </a:r>
            <a:endParaRPr lang="sl-SI" sz="3200" dirty="0"/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668" y="-8632"/>
            <a:ext cx="6876256" cy="6876256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127789" y="2961997"/>
            <a:ext cx="2193164" cy="6463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sl-SI" sz="3600" dirty="0">
                <a:solidFill>
                  <a:schemeClr val="bg1"/>
                </a:solidFill>
              </a:rPr>
              <a:t>24/7/365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-14990" y="4005064"/>
            <a:ext cx="2304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l-SI" sz="2400" dirty="0"/>
              <a:t>uniforme</a:t>
            </a:r>
          </a:p>
          <a:p>
            <a:pPr marL="285750" indent="-285750">
              <a:buFontTx/>
              <a:buChar char="-"/>
            </a:pPr>
            <a:r>
              <a:rPr lang="sl-SI" sz="2400" dirty="0"/>
              <a:t>orožje</a:t>
            </a:r>
          </a:p>
          <a:p>
            <a:pPr marL="285750" indent="-285750">
              <a:buFontTx/>
              <a:buChar char="-"/>
            </a:pPr>
            <a:r>
              <a:rPr lang="sl-SI" sz="2400" dirty="0"/>
              <a:t>pooblastilo za legitimacijo</a:t>
            </a:r>
          </a:p>
        </p:txBody>
      </p:sp>
    </p:spTree>
    <p:extLst>
      <p:ext uri="{BB962C8B-B14F-4D97-AF65-F5344CB8AC3E}">
        <p14:creationId xmlns:p14="http://schemas.microsoft.com/office/powerpoint/2010/main" val="2986538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0" y="1026639"/>
            <a:ext cx="2697961" cy="3262794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3563888" y="348595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Vozila s prednostjo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1144753" y="657307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Mobilna pisarna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2754784" y="186329"/>
            <a:ext cx="50405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/>
              <a:t>NADZOR MOBILNIH ODDELKOV</a:t>
            </a:r>
            <a:endParaRPr lang="sl-SI" sz="2800" dirty="0"/>
          </a:p>
          <a:p>
            <a:endParaRPr lang="sl-SI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927702"/>
            <a:ext cx="5292080" cy="2978156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72" y="863824"/>
            <a:ext cx="3947084" cy="2573913"/>
          </a:xfrm>
          <a:prstGeom prst="rect">
            <a:avLst/>
          </a:prstGeom>
        </p:spPr>
      </p:pic>
      <p:sp>
        <p:nvSpPr>
          <p:cNvPr id="10" name="PoljeZBesedilom 9"/>
          <p:cNvSpPr txBox="1"/>
          <p:nvPr/>
        </p:nvSpPr>
        <p:spPr>
          <a:xfrm>
            <a:off x="3285821" y="957219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Službeni psi</a:t>
            </a:r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8006"/>
            <a:ext cx="3190325" cy="2126883"/>
          </a:xfrm>
          <a:prstGeom prst="rect">
            <a:avLst/>
          </a:prstGeom>
        </p:spPr>
      </p:pic>
      <p:sp>
        <p:nvSpPr>
          <p:cNvPr id="13" name="PoljeZBesedilom 12"/>
          <p:cNvSpPr txBox="1"/>
          <p:nvPr/>
        </p:nvSpPr>
        <p:spPr>
          <a:xfrm>
            <a:off x="21760" y="4365104"/>
            <a:ext cx="316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Nadzor z rentgenom</a:t>
            </a:r>
          </a:p>
        </p:txBody>
      </p:sp>
    </p:spTree>
    <p:extLst>
      <p:ext uri="{BB962C8B-B14F-4D97-AF65-F5344CB8AC3E}">
        <p14:creationId xmlns:p14="http://schemas.microsoft.com/office/powerpoint/2010/main" val="2186951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2411760" y="332656"/>
            <a:ext cx="50405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/>
              <a:t>NADZOR MOBILNIH ODDELKOV</a:t>
            </a:r>
            <a:endParaRPr lang="sl-SI" sz="2800" dirty="0"/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909072"/>
              </p:ext>
            </p:extLst>
          </p:nvPr>
        </p:nvGraphicFramePr>
        <p:xfrm>
          <a:off x="395536" y="1196752"/>
          <a:ext cx="8208913" cy="496855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044080">
                  <a:extLst>
                    <a:ext uri="{9D8B030D-6E8A-4147-A177-3AD203B41FA5}">
                      <a16:colId xmlns:a16="http://schemas.microsoft.com/office/drawing/2014/main" val="1090653122"/>
                    </a:ext>
                  </a:extLst>
                </a:gridCol>
                <a:gridCol w="1031998">
                  <a:extLst>
                    <a:ext uri="{9D8B030D-6E8A-4147-A177-3AD203B41FA5}">
                      <a16:colId xmlns:a16="http://schemas.microsoft.com/office/drawing/2014/main" val="2977861504"/>
                    </a:ext>
                  </a:extLst>
                </a:gridCol>
                <a:gridCol w="1045576">
                  <a:extLst>
                    <a:ext uri="{9D8B030D-6E8A-4147-A177-3AD203B41FA5}">
                      <a16:colId xmlns:a16="http://schemas.microsoft.com/office/drawing/2014/main" val="2895868046"/>
                    </a:ext>
                  </a:extLst>
                </a:gridCol>
                <a:gridCol w="770378">
                  <a:extLst>
                    <a:ext uri="{9D8B030D-6E8A-4147-A177-3AD203B41FA5}">
                      <a16:colId xmlns:a16="http://schemas.microsoft.com/office/drawing/2014/main" val="1163784150"/>
                    </a:ext>
                  </a:extLst>
                </a:gridCol>
                <a:gridCol w="1263746">
                  <a:extLst>
                    <a:ext uri="{9D8B030D-6E8A-4147-A177-3AD203B41FA5}">
                      <a16:colId xmlns:a16="http://schemas.microsoft.com/office/drawing/2014/main" val="1596236574"/>
                    </a:ext>
                  </a:extLst>
                </a:gridCol>
                <a:gridCol w="1283662">
                  <a:extLst>
                    <a:ext uri="{9D8B030D-6E8A-4147-A177-3AD203B41FA5}">
                      <a16:colId xmlns:a16="http://schemas.microsoft.com/office/drawing/2014/main" val="807318465"/>
                    </a:ext>
                  </a:extLst>
                </a:gridCol>
                <a:gridCol w="769473">
                  <a:extLst>
                    <a:ext uri="{9D8B030D-6E8A-4147-A177-3AD203B41FA5}">
                      <a16:colId xmlns:a16="http://schemas.microsoft.com/office/drawing/2014/main" val="431172591"/>
                    </a:ext>
                  </a:extLst>
                </a:gridCol>
              </a:tblGrid>
              <a:tr h="904007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Področje nadzora </a:t>
                      </a:r>
                      <a:endParaRPr lang="sl-SI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Število nadzorov v letu 2017</a:t>
                      </a:r>
                      <a:endParaRPr lang="sl-SI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endParaRPr lang="sl-SI" sz="10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Število nadzorov v letu 2018</a:t>
                      </a:r>
                      <a:endParaRPr lang="sl-SI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Indeks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2018/ 2017</a:t>
                      </a:r>
                      <a:endParaRPr lang="sl-SI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Število ugotovljenih nepravilnosti 2017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endParaRPr lang="sl-SI" sz="10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Število ugotovljenih nepravilnosti 2018</a:t>
                      </a:r>
                      <a:endParaRPr lang="sl-SI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Indeks 2018/ 2017</a:t>
                      </a:r>
                      <a:endParaRPr lang="sl-SI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/>
                </a:tc>
                <a:extLst>
                  <a:ext uri="{0D108BD9-81ED-4DB2-BD59-A6C34878D82A}">
                    <a16:rowId xmlns:a16="http://schemas.microsoft.com/office/drawing/2014/main" val="2799375691"/>
                  </a:ext>
                </a:extLst>
              </a:tr>
              <a:tr h="508504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Carinsko in trošarinsko področje, prepovedi in omejitve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19.218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18.996</a:t>
                      </a:r>
                      <a:endParaRPr lang="sl-SI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98,8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850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685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80,6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2483216726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ZICZEU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5.817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5.691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97,8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428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294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68,7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4063217818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ZTro-1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9.213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8.875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96,3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269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268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99,6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3202263417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PiO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3.783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4.043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106,9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77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40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51,9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2993500609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UPO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405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387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95,6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76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83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109,2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1462495493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Davčno področje: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25.237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22.664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89,8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2.690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2.790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103,7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1442362274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ZPDZC-1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8.845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8.238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93,1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1.004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1.106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110,2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3504007126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ZDavPR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13.978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12.618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90,3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1.420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1.336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94,1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981613322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ostalo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2.414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1.808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74,9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266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348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130,8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4058288367"/>
                  </a:ext>
                </a:extLst>
              </a:tr>
              <a:tr h="508504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Druga področja (prevozi v cestnem prometu, ZG, ZCestn)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12.230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15.390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125,8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4.548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8.355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183,7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3395986060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ZPCP-2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4.329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4.306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99,5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397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657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165,5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1756193172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ZDCOPMD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3.544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3.669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103,5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1.965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2.155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109,7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2973194258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ZPNB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578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616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106,6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91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120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131,2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3244990688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ZPCP-ZDDV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1.606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1.316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81,9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717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516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72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497584581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ZCestn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1.764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5.010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248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1.370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4.870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355,5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4055115307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ZG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205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333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162,4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325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260658132"/>
                  </a:ext>
                </a:extLst>
              </a:tr>
              <a:tr h="186127">
                <a:tc>
                  <a:txBody>
                    <a:bodyPr/>
                    <a:lstStyle/>
                    <a:p>
                      <a:pPr marL="228600" algn="just">
                        <a:lnSpc>
                          <a:spcPts val="1200"/>
                        </a:lnSpc>
                      </a:pPr>
                      <a:r>
                        <a:rPr lang="sl-SI" sz="1000">
                          <a:effectLst/>
                        </a:rPr>
                        <a:t>ostalo</a:t>
                      </a:r>
                      <a:endParaRPr lang="sl-SI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204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140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68,6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11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/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3925088632"/>
                  </a:ext>
                </a:extLst>
              </a:tr>
              <a:tr h="255636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Skupaj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56.685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57.050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100,6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8.088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>
                          <a:effectLst/>
                        </a:rPr>
                        <a:t>11.830</a:t>
                      </a:r>
                      <a:endParaRPr lang="sl-SI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000" dirty="0">
                          <a:effectLst/>
                        </a:rPr>
                        <a:t>146,3</a:t>
                      </a:r>
                      <a:endParaRPr lang="sl-SI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67" marR="41467" marT="0" marB="0" anchor="ctr"/>
                </a:tc>
                <a:extLst>
                  <a:ext uri="{0D108BD9-81ED-4DB2-BD59-A6C34878D82A}">
                    <a16:rowId xmlns:a16="http://schemas.microsoft.com/office/drawing/2014/main" val="315044548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09429" y="825098"/>
            <a:ext cx="712879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6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Izvedene nadzorne aktivnostih mobilnih oddelkov v letu 2017 </a:t>
            </a:r>
            <a:r>
              <a:rPr kumimoji="0" lang="sl-SI" altLang="sl-SI" sz="1600" b="0" i="1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kumimoji="0" lang="sl-SI" altLang="sl-SI" sz="16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2018</a:t>
            </a:r>
            <a:endParaRPr kumimoji="0" lang="sl-SI" altLang="sl-SI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111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78886" y="1740872"/>
            <a:ext cx="39604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l-SI" sz="2400" dirty="0"/>
              <a:t>29.016 prekrškov v 2018</a:t>
            </a:r>
          </a:p>
          <a:p>
            <a:pPr marL="285750" indent="-285750">
              <a:buFontTx/>
              <a:buChar char="-"/>
            </a:pPr>
            <a:r>
              <a:rPr lang="sl-SI" sz="2400" dirty="0"/>
              <a:t>31.035.928,21 evrov glob </a:t>
            </a:r>
          </a:p>
          <a:p>
            <a:pPr marL="285750" indent="-285750">
              <a:buFontTx/>
              <a:buChar char="-"/>
            </a:pPr>
            <a:r>
              <a:rPr lang="sl-SI" sz="2400" dirty="0"/>
              <a:t>1.897 opominov </a:t>
            </a:r>
            <a:br>
              <a:rPr lang="sl-SI" sz="2400" dirty="0"/>
            </a:br>
            <a:endParaRPr lang="sl-SI" sz="2400" dirty="0"/>
          </a:p>
          <a:p>
            <a:pPr marL="285750" indent="-285750">
              <a:buFontTx/>
              <a:buChar char="-"/>
            </a:pPr>
            <a:r>
              <a:rPr lang="sl-SI" sz="2400" dirty="0"/>
              <a:t>NOVO v 2018: aplikacija </a:t>
            </a:r>
            <a:r>
              <a:rPr lang="sl-SI" sz="2400" b="1" dirty="0" err="1"/>
              <a:t>Fplus</a:t>
            </a:r>
            <a:r>
              <a:rPr lang="sl-SI" sz="2400" dirty="0"/>
              <a:t> za vodenje </a:t>
            </a:r>
            <a:r>
              <a:rPr lang="sl-SI" sz="2400" dirty="0" err="1"/>
              <a:t>prekrškovnega</a:t>
            </a:r>
            <a:r>
              <a:rPr lang="sl-SI" sz="2400" dirty="0"/>
              <a:t> postopka na terenu - zaključi z izdajo plačilnega naloga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1129325" y="99323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Prekrški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5004675" y="994527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Kazenske ovadbe</a:t>
            </a:r>
            <a:endParaRPr lang="sl-SI" sz="3200" dirty="0"/>
          </a:p>
        </p:txBody>
      </p:sp>
      <p:cxnSp>
        <p:nvCxnSpPr>
          <p:cNvPr id="7" name="Raven povezovalnik 6"/>
          <p:cNvCxnSpPr/>
          <p:nvPr/>
        </p:nvCxnSpPr>
        <p:spPr>
          <a:xfrm>
            <a:off x="4572000" y="1057091"/>
            <a:ext cx="0" cy="4100101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jeZBesedilom 7"/>
          <p:cNvSpPr txBox="1"/>
          <p:nvPr/>
        </p:nvSpPr>
        <p:spPr>
          <a:xfrm>
            <a:off x="4860032" y="1844824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l-SI" sz="2400" dirty="0"/>
              <a:t>231 kazenskih ovadb v 2018</a:t>
            </a:r>
          </a:p>
          <a:p>
            <a:pPr marL="285750" indent="-285750">
              <a:buFontTx/>
              <a:buChar char="-"/>
            </a:pPr>
            <a:r>
              <a:rPr lang="sl-SI" sz="2400" dirty="0"/>
              <a:t>42 % več kakor v letu 2017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197503" y="5422714"/>
            <a:ext cx="8784976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chemeClr val="bg1"/>
                </a:solidFill>
              </a:rPr>
              <a:t>Problematika ogroženosti uslužbencev FURS – grožnje, kazenske ovadbe…</a:t>
            </a:r>
          </a:p>
        </p:txBody>
      </p:sp>
    </p:spTree>
    <p:extLst>
      <p:ext uri="{BB962C8B-B14F-4D97-AF65-F5344CB8AC3E}">
        <p14:creationId xmlns:p14="http://schemas.microsoft.com/office/powerpoint/2010/main" val="1731064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251520" y="1333383"/>
            <a:ext cx="84969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l-SI" b="1" dirty="0"/>
              <a:t>nadzor avtoprevoznikov (namenjen tudi boju zoper trgovine z ljudmi)</a:t>
            </a:r>
            <a:r>
              <a:rPr lang="sl-SI" dirty="0"/>
              <a:t> - koordinirana akcija držav članic, prepoznava žrtev prisilnega dela - JAD THB 2018 (</a:t>
            </a:r>
            <a:r>
              <a:rPr lang="sl-SI" dirty="0" err="1"/>
              <a:t>Joint</a:t>
            </a:r>
            <a:r>
              <a:rPr lang="sl-SI" dirty="0"/>
              <a:t> </a:t>
            </a:r>
            <a:r>
              <a:rPr lang="sl-SI" dirty="0" err="1"/>
              <a:t>Action</a:t>
            </a:r>
            <a:r>
              <a:rPr lang="sl-SI" dirty="0"/>
              <a:t> </a:t>
            </a:r>
            <a:r>
              <a:rPr lang="sl-SI" dirty="0" err="1"/>
              <a:t>Days</a:t>
            </a:r>
            <a:r>
              <a:rPr lang="sl-SI" dirty="0"/>
              <a:t> </a:t>
            </a:r>
            <a:r>
              <a:rPr lang="sl-SI" dirty="0" err="1"/>
              <a:t>Trafficking</a:t>
            </a:r>
            <a:r>
              <a:rPr lang="sl-SI" dirty="0"/>
              <a:t> in Human </a:t>
            </a:r>
            <a:r>
              <a:rPr lang="sl-SI" dirty="0" err="1"/>
              <a:t>Beings</a:t>
            </a:r>
            <a:r>
              <a:rPr lang="sl-SI" dirty="0"/>
              <a:t>), potekala je med 14. in 19. majem 2018 – IRSD, Policija, FURS;</a:t>
            </a:r>
            <a:br>
              <a:rPr lang="sl-SI" dirty="0"/>
            </a:br>
            <a:br>
              <a:rPr lang="sl-SI" dirty="0"/>
            </a:br>
            <a:endParaRPr lang="sl-SI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l-SI" b="1" dirty="0"/>
              <a:t>nadzor nad prodajo sadja in zelenjave na stojnicah </a:t>
            </a:r>
            <a:r>
              <a:rPr lang="sl-SI" dirty="0"/>
              <a:t> – TIRS, Kmetijski inšpektorat in UVHVVR, FURS (MO)</a:t>
            </a:r>
          </a:p>
          <a:p>
            <a:r>
              <a:rPr lang="sl-SI" dirty="0"/>
              <a:t> </a:t>
            </a:r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043608" y="810163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/>
              <a:t>Koordinirane akcije različnih inšpekcijskih služb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059" y="4497964"/>
            <a:ext cx="3011826" cy="225887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2" y="4497964"/>
            <a:ext cx="3995936" cy="224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63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4" y="836961"/>
            <a:ext cx="6746776" cy="2720711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400" y="1305637"/>
            <a:ext cx="4716016" cy="3454898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835696" y="361791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/>
              <a:t>Veliko zanimanje javnosti za naše delo….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878" y="4063840"/>
            <a:ext cx="3708779" cy="279416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91" y="3557672"/>
            <a:ext cx="3401591" cy="3285387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728" y="4544841"/>
            <a:ext cx="3921313" cy="231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537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porabnik_S\Downloads\CGP FURS\PPT_uradi\Naslov_Krsite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35" y="1817068"/>
            <a:ext cx="4437757" cy="2649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4585657" y="1230299"/>
            <a:ext cx="4591295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6"/>
              </a:solidFill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5220072" y="1413226"/>
            <a:ext cx="31449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6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Podajte prijavo!</a:t>
            </a:r>
          </a:p>
        </p:txBody>
      </p:sp>
      <p:sp>
        <p:nvSpPr>
          <p:cNvPr id="6" name="Pravokotnik 5"/>
          <p:cNvSpPr/>
          <p:nvPr/>
        </p:nvSpPr>
        <p:spPr>
          <a:xfrm>
            <a:off x="4743327" y="2661103"/>
            <a:ext cx="43331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Anonimni telefon: </a:t>
            </a:r>
            <a:r>
              <a:rPr lang="sl-SI" sz="2800" b="1" dirty="0">
                <a:solidFill>
                  <a:schemeClr val="bg1"/>
                </a:solidFill>
              </a:rPr>
              <a:t>080 11 22</a:t>
            </a:r>
          </a:p>
        </p:txBody>
      </p:sp>
      <p:sp>
        <p:nvSpPr>
          <p:cNvPr id="7" name="Pravokotnik 6"/>
          <p:cNvSpPr/>
          <p:nvPr/>
        </p:nvSpPr>
        <p:spPr>
          <a:xfrm>
            <a:off x="4895501" y="3334224"/>
            <a:ext cx="40999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E-pošta: </a:t>
            </a:r>
            <a:r>
              <a:rPr lang="sl-SI" sz="2800" b="1" dirty="0" err="1">
                <a:solidFill>
                  <a:schemeClr val="bg1"/>
                </a:solidFill>
              </a:rPr>
              <a:t>prijave.fu@gov.si</a:t>
            </a:r>
            <a:r>
              <a:rPr lang="sl-SI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Pravokotnik 7"/>
          <p:cNvSpPr/>
          <p:nvPr/>
        </p:nvSpPr>
        <p:spPr>
          <a:xfrm>
            <a:off x="4717565" y="4069406"/>
            <a:ext cx="435907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100" dirty="0">
                <a:solidFill>
                  <a:schemeClr val="bg1"/>
                </a:solidFill>
              </a:rPr>
              <a:t>Anonimnost in zaupnost zagotovljena!</a:t>
            </a:r>
          </a:p>
        </p:txBody>
      </p:sp>
      <p:sp>
        <p:nvSpPr>
          <p:cNvPr id="9" name="Pravokotnik 8"/>
          <p:cNvSpPr/>
          <p:nvPr/>
        </p:nvSpPr>
        <p:spPr>
          <a:xfrm>
            <a:off x="107504" y="5284368"/>
            <a:ext cx="924096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dirty="0"/>
          </a:p>
          <a:p>
            <a:r>
              <a:rPr lang="sl-SI" sz="2800" dirty="0">
                <a:solidFill>
                  <a:schemeClr val="bg1"/>
                </a:solidFill>
              </a:rPr>
              <a:t>Na podlagi prijav uvedemo cca. 10 % vseh načrtovanih inšpekcijskih nadzorov. 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316491" y="612239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>
                <a:solidFill>
                  <a:schemeClr val="bg1"/>
                </a:solidFill>
              </a:rPr>
              <a:t>Pozivi k prijavi </a:t>
            </a:r>
          </a:p>
        </p:txBody>
      </p:sp>
    </p:spTree>
    <p:extLst>
      <p:ext uri="{BB962C8B-B14F-4D97-AF65-F5344CB8AC3E}">
        <p14:creationId xmlns:p14="http://schemas.microsoft.com/office/powerpoint/2010/main" val="25817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allAtOnce"/>
      <p:bldP spid="7" grpId="0" build="allAtOnce"/>
      <p:bldP spid="8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-9263" y="-27355"/>
            <a:ext cx="8903936" cy="1052735"/>
            <a:chOff x="-9263" y="-27355"/>
            <a:chExt cx="8903936" cy="1052735"/>
          </a:xfrm>
        </p:grpSpPr>
        <p:pic>
          <p:nvPicPr>
            <p:cNvPr id="8" name="Picture 4" descr="C:\Users\Uporabnik_S\Downloads\CGP FURS\LOGO osnova\FURS-LOGO.png"/>
            <p:cNvPicPr>
              <a:picLocks noChangeAspect="1" noChangeArrowheads="1"/>
            </p:cNvPicPr>
            <p:nvPr/>
          </p:nvPicPr>
          <p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116632"/>
              <a:ext cx="1082313" cy="492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C:\Users\Uporabnik_S\Downloads\CGP FURS\PPT_uradi\PPT_head_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0" t="3072" b="-1"/>
            <a:stretch/>
          </p:blipFill>
          <p:spPr bwMode="auto">
            <a:xfrm>
              <a:off x="-9263" y="-27355"/>
              <a:ext cx="5184576" cy="1052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PoljeZBesedilom 10"/>
          <p:cNvSpPr txBox="1"/>
          <p:nvPr/>
        </p:nvSpPr>
        <p:spPr>
          <a:xfrm>
            <a:off x="251520" y="2276872"/>
            <a:ext cx="5976664" cy="29593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bg1"/>
                </a:solidFill>
              </a:rPr>
              <a:t>mobilna aplikacija </a:t>
            </a:r>
            <a:r>
              <a:rPr lang="sl-SI" sz="2800" dirty="0" err="1">
                <a:solidFill>
                  <a:schemeClr val="bg1"/>
                </a:solidFill>
              </a:rPr>
              <a:t>eDavki</a:t>
            </a:r>
            <a:r>
              <a:rPr lang="sl-SI" sz="2800" dirty="0">
                <a:solidFill>
                  <a:schemeClr val="bg1"/>
                </a:solidFill>
              </a:rPr>
              <a:t> (prispevki za socialno varnost)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800" dirty="0" err="1">
                <a:solidFill>
                  <a:schemeClr val="bg1"/>
                </a:solidFill>
              </a:rPr>
              <a:t>Fraud</a:t>
            </a:r>
            <a:r>
              <a:rPr lang="sl-SI" sz="2800" dirty="0">
                <a:solidFill>
                  <a:schemeClr val="bg1"/>
                </a:solidFill>
              </a:rPr>
              <a:t> management (širitev sistema avtomatizirane zaznave tveganj)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bg1"/>
                </a:solidFill>
              </a:rPr>
              <a:t>vnaprejšnji cenovni sporazumi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bg1"/>
                </a:solidFill>
              </a:rPr>
              <a:t>intenzivnejše sodelovanje z računovodji, interesnimi združenji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1763688" y="1025380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>
                <a:solidFill>
                  <a:schemeClr val="bg1"/>
                </a:solidFill>
              </a:rPr>
              <a:t>Poudarki 2019</a:t>
            </a: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151">
            <a:off x="6361470" y="871086"/>
            <a:ext cx="2127201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8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979712" y="2204864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chemeClr val="bg1"/>
                </a:solidFill>
              </a:rPr>
              <a:t>Hvala za pozornost!</a:t>
            </a:r>
          </a:p>
        </p:txBody>
      </p:sp>
    </p:spTree>
    <p:extLst>
      <p:ext uri="{BB962C8B-B14F-4D97-AF65-F5344CB8AC3E}">
        <p14:creationId xmlns:p14="http://schemas.microsoft.com/office/powerpoint/2010/main" val="2555778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png;base64,iVBORw0KGgoAAAANSUhEUgAAAfAAAACWCAYAAAAhdtoVAAAGZ0lEQVR4Xu3VwQkAIBADQa3Fznza/1/BLhbmKgiTg8x19h2OAAECBAgQSAlMA57qS1gCBAgQIPAFDLhH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gQd82SIauHoVX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5724128" y="764704"/>
            <a:ext cx="3419872" cy="341632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l-SI" sz="2000" dirty="0">
                <a:solidFill>
                  <a:schemeClr val="bg1"/>
                </a:solidFill>
              </a:rPr>
              <a:t>organ v sestavi Ministrstva za finance RS</a:t>
            </a:r>
            <a:br>
              <a:rPr lang="sl-SI" sz="2000" dirty="0">
                <a:solidFill>
                  <a:schemeClr val="bg1"/>
                </a:solidFill>
              </a:rPr>
            </a:br>
            <a:endParaRPr lang="sl-SI" sz="20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l-SI" sz="2000" dirty="0">
                <a:solidFill>
                  <a:schemeClr val="bg1"/>
                </a:solidFill>
              </a:rPr>
              <a:t>nastal 1. avgusta 2014 z združitvijo Carinske uprave RS in Davčne uprave RS</a:t>
            </a:r>
            <a:br>
              <a:rPr lang="sl-SI" sz="2000" dirty="0">
                <a:solidFill>
                  <a:schemeClr val="bg1"/>
                </a:solidFill>
              </a:rPr>
            </a:br>
            <a:endParaRPr lang="sl-SI" sz="20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l-SI" sz="2000" dirty="0">
                <a:solidFill>
                  <a:schemeClr val="bg1"/>
                </a:solidFill>
              </a:rPr>
              <a:t>3.629 uslužbencev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bg1"/>
                </a:solidFill>
              </a:rPr>
              <a:t>430 inšpektorjev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bg1"/>
                </a:solidFill>
              </a:rPr>
              <a:t>159 preiskovalcev</a:t>
            </a:r>
          </a:p>
          <a:p>
            <a:pPr lvl="1"/>
            <a:endParaRPr lang="sl-SI" sz="2000" dirty="0">
              <a:solidFill>
                <a:schemeClr val="bg1"/>
              </a:solidFill>
            </a:endParaRPr>
          </a:p>
        </p:txBody>
      </p:sp>
      <p:pic>
        <p:nvPicPr>
          <p:cNvPr id="7" name="Slika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66" y="3933056"/>
            <a:ext cx="5976664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52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png;base64,iVBORw0KGgoAAAANSUhEUgAAAfAAAACWCAYAAAAhdtoVAAAGZ0lEQVR4Xu3VwQkAIBADQa3Fznza/1/BLhbmKgiTg8x19h2OAAECBAgQSAlMA57qS1gCBAgQIPAFDLhH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gQd82SIauHoVX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342936" y="1412776"/>
            <a:ext cx="2088232" cy="51125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sl-SI" sz="1600" b="1" dirty="0"/>
              <a:t>Naše poslanstvo </a:t>
            </a:r>
          </a:p>
          <a:p>
            <a:endParaRPr lang="sl-SI" sz="1600" b="1" dirty="0"/>
          </a:p>
          <a:p>
            <a:r>
              <a:rPr lang="sl-SI" sz="1600" dirty="0"/>
              <a:t>Učinkovito in pošteno pobiranje dajatev, zaščita družbe, zagotavljanje splošne varnosti in zaščite prebivalcev, varnosti proizvodov varovanje okolja in narave, varstvo pravic intelektualne lastnine ter finančnih interesov Slovenije in Evropske unije. </a:t>
            </a:r>
          </a:p>
        </p:txBody>
      </p:sp>
      <p:cxnSp>
        <p:nvCxnSpPr>
          <p:cNvPr id="7" name="Raven povezovalnik 6"/>
          <p:cNvCxnSpPr/>
          <p:nvPr/>
        </p:nvCxnSpPr>
        <p:spPr>
          <a:xfrm>
            <a:off x="2627784" y="1412776"/>
            <a:ext cx="0" cy="4111446"/>
          </a:xfrm>
          <a:prstGeom prst="line">
            <a:avLst/>
          </a:prstGeom>
          <a:ln>
            <a:solidFill>
              <a:srgbClr val="4F79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70384"/>
            <a:ext cx="5733256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4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vsebine 4"/>
          <p:cNvSpPr>
            <a:spLocks noGrp="1"/>
          </p:cNvSpPr>
          <p:nvPr>
            <p:ph sz="quarter" idx="1"/>
          </p:nvPr>
        </p:nvSpPr>
        <p:spPr>
          <a:xfrm>
            <a:off x="2686890" y="260648"/>
            <a:ext cx="6515937" cy="5410200"/>
          </a:xfrm>
        </p:spPr>
        <p:txBody>
          <a:bodyPr/>
          <a:lstStyle/>
          <a:p>
            <a:pPr marL="0" indent="0">
              <a:buNone/>
            </a:pPr>
            <a:r>
              <a:rPr lang="sl-SI" sz="2500" b="1" dirty="0"/>
              <a:t>Glavne naloge Finančne uprave RS :</a:t>
            </a:r>
          </a:p>
          <a:p>
            <a:pPr lvl="1">
              <a:buClr>
                <a:schemeClr val="accent6"/>
              </a:buClr>
              <a:buFont typeface="Arial" pitchFamily="34" charset="0"/>
              <a:buChar char="•"/>
            </a:pPr>
            <a:r>
              <a:rPr lang="sl-SI" sz="1800" dirty="0">
                <a:solidFill>
                  <a:schemeClr val="tx1">
                    <a:lumMod val="50000"/>
                  </a:schemeClr>
                </a:solidFill>
              </a:rPr>
              <a:t>odmera, obračun in pobiranje dajatev</a:t>
            </a:r>
          </a:p>
          <a:p>
            <a:pPr lvl="1">
              <a:buClr>
                <a:schemeClr val="accent6"/>
              </a:buClr>
              <a:buFont typeface="Arial" pitchFamily="34" charset="0"/>
              <a:buChar char="•"/>
            </a:pPr>
            <a:r>
              <a:rPr lang="sl-SI" sz="1800" dirty="0">
                <a:solidFill>
                  <a:schemeClr val="tx1">
                    <a:lumMod val="50000"/>
                  </a:schemeClr>
                </a:solidFill>
              </a:rPr>
              <a:t>carinjenje blaga</a:t>
            </a:r>
          </a:p>
          <a:p>
            <a:pPr lvl="1">
              <a:buClr>
                <a:schemeClr val="accent6"/>
              </a:buClr>
              <a:buFont typeface="Arial" pitchFamily="34" charset="0"/>
              <a:buChar char="•"/>
            </a:pPr>
            <a:r>
              <a:rPr lang="sl-SI" sz="1800" dirty="0">
                <a:solidFill>
                  <a:schemeClr val="tx1">
                    <a:lumMod val="50000"/>
                  </a:schemeClr>
                </a:solidFill>
              </a:rPr>
              <a:t>finančni nadzor in finančna preiskava</a:t>
            </a:r>
          </a:p>
          <a:p>
            <a:pPr lvl="1">
              <a:buClr>
                <a:schemeClr val="accent6"/>
              </a:buClr>
              <a:buFont typeface="Arial" pitchFamily="34" charset="0"/>
              <a:buChar char="•"/>
            </a:pPr>
            <a:r>
              <a:rPr lang="sl-SI" sz="1800" dirty="0">
                <a:solidFill>
                  <a:schemeClr val="tx1">
                    <a:lumMod val="50000"/>
                  </a:schemeClr>
                </a:solidFill>
              </a:rPr>
              <a:t>nadzor nad prirejanjem iger na srečo</a:t>
            </a:r>
          </a:p>
          <a:p>
            <a:pPr lvl="1">
              <a:buClr>
                <a:schemeClr val="accent6"/>
              </a:buClr>
              <a:buFont typeface="Arial" pitchFamily="34" charset="0"/>
              <a:buChar char="•"/>
            </a:pPr>
            <a:r>
              <a:rPr lang="sl-SI" sz="1800" dirty="0">
                <a:solidFill>
                  <a:schemeClr val="tx1">
                    <a:lumMod val="50000"/>
                  </a:schemeClr>
                </a:solidFill>
              </a:rPr>
              <a:t>izvršba</a:t>
            </a:r>
          </a:p>
          <a:p>
            <a:pPr lvl="1">
              <a:buClr>
                <a:schemeClr val="accent6"/>
              </a:buClr>
              <a:buFont typeface="Arial" pitchFamily="34" charset="0"/>
              <a:buChar char="•"/>
            </a:pPr>
            <a:r>
              <a:rPr lang="sl-SI" sz="1800" dirty="0">
                <a:solidFill>
                  <a:schemeClr val="tx1">
                    <a:lumMod val="50000"/>
                  </a:schemeClr>
                </a:solidFill>
              </a:rPr>
              <a:t>odločanje v postopku o prekršku</a:t>
            </a:r>
          </a:p>
          <a:p>
            <a:pPr lvl="1">
              <a:buClr>
                <a:schemeClr val="accent6"/>
              </a:buClr>
              <a:buFont typeface="Arial" pitchFamily="34" charset="0"/>
              <a:buChar char="•"/>
            </a:pPr>
            <a:r>
              <a:rPr lang="sl-SI" sz="1800" dirty="0">
                <a:solidFill>
                  <a:schemeClr val="tx1">
                    <a:lumMod val="50000"/>
                  </a:schemeClr>
                </a:solidFill>
              </a:rPr>
              <a:t>sodelovanje in izmenjava podatkov z organi EU </a:t>
            </a:r>
          </a:p>
          <a:p>
            <a:pPr lvl="1">
              <a:buClr>
                <a:schemeClr val="accent6"/>
              </a:buClr>
              <a:buFont typeface="Arial" pitchFamily="34" charset="0"/>
              <a:buChar char="•"/>
            </a:pPr>
            <a:r>
              <a:rPr lang="sl-SI" sz="1800" dirty="0">
                <a:solidFill>
                  <a:schemeClr val="tx1">
                    <a:lumMod val="50000"/>
                  </a:schemeClr>
                </a:solidFill>
              </a:rPr>
              <a:t>sodelovanje z mednarodnimi organizacijami in strokovnimi združenji</a:t>
            </a:r>
          </a:p>
        </p:txBody>
      </p:sp>
      <p:sp>
        <p:nvSpPr>
          <p:cNvPr id="2" name="Pravokotnik 1"/>
          <p:cNvSpPr/>
          <p:nvPr/>
        </p:nvSpPr>
        <p:spPr>
          <a:xfrm>
            <a:off x="-3689" y="3838791"/>
            <a:ext cx="9180512" cy="304698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POOBLASTILA na:</a:t>
            </a:r>
          </a:p>
          <a:p>
            <a:pPr marL="180340" indent="-140970" algn="just">
              <a:spcAft>
                <a:spcPts val="0"/>
              </a:spcAft>
            </a:pP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600" b="1" u="sng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 davčnem področju 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sl-SI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ZDavPR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davčnem potrjevanju računov;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ZPDZC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preprečevanju dela in zaposlovanja na črno;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ZDDV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davku na dodano vrednost;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ZDMV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davku na motorna vozila;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predpisi s področja prispevkov za socialno varnost), </a:t>
            </a:r>
          </a:p>
          <a:p>
            <a:pPr marL="180340" indent="-140970" algn="just">
              <a:spcAft>
                <a:spcPts val="0"/>
              </a:spcAft>
            </a:pPr>
            <a:r>
              <a:rPr lang="sl-SI" sz="1600" u="sng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600" b="1" u="sng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področju carinskih, trošarinskih, </a:t>
            </a:r>
            <a:r>
              <a:rPr lang="sl-SI" sz="1600" b="1" u="sng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okoljskih</a:t>
            </a:r>
            <a:r>
              <a:rPr lang="sl-SI" sz="1600" b="1" u="sng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predpisov in prepovedi in omejitev 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(ZICZEU –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izvajanju carinske zakonodaje Evropske Unije; 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ZPPPD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proizvodnji in prometu s prepovedanimi drogami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Zoro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orožju; 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ZEPI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eksplozivih in pirotehničnih izdelkih;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druge prepovedi in omejitve, prevozi odpadkov, ZTro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trošarinah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predpisi s področja </a:t>
            </a:r>
            <a:r>
              <a:rPr lang="sl-SI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okoljskih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dajatev),</a:t>
            </a:r>
          </a:p>
          <a:p>
            <a:pPr marL="180340" indent="-180340" algn="just">
              <a:spcAft>
                <a:spcPts val="0"/>
              </a:spcAft>
            </a:pP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sl-SI" sz="1600" b="1" u="sng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drugih področjih 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(področje prevozov v cestnem prometu – ZPCP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prevozih v cestnem prometu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ZDCOPMD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delovnem času in obveznih počitkih mobilnih delavcev ter o zapisovalni opremi v cestnih prevozih;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ZPNB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prevozu nevarnega blaga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nadzor nad plačevanjem DDV pri mednarodnem prevozu potnikov; ZG – </a:t>
            </a:r>
            <a:r>
              <a:rPr lang="sl-SI" sz="1600" i="1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n gozdovih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sl-SI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ZCestn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sl-SI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Zakon o cestninjenju</a:t>
            </a:r>
            <a:r>
              <a:rPr lang="sl-SI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213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/>
          <p:cNvSpPr txBox="1"/>
          <p:nvPr/>
        </p:nvSpPr>
        <p:spPr>
          <a:xfrm>
            <a:off x="5796137" y="764704"/>
            <a:ext cx="3384376" cy="609329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6012160" y="908720"/>
            <a:ext cx="302433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KAZALNIKI USPEŠNOSTI: </a:t>
            </a:r>
          </a:p>
          <a:p>
            <a:endParaRPr lang="sl-SI" sz="20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l-SI" sz="2000" dirty="0">
                <a:solidFill>
                  <a:schemeClr val="bg1"/>
                </a:solidFill>
              </a:rPr>
              <a:t>JFP 2018: 16,6 milijarde evrov</a:t>
            </a:r>
          </a:p>
          <a:p>
            <a:endParaRPr lang="sl-SI" sz="20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l-SI" sz="2000" dirty="0">
                <a:solidFill>
                  <a:schemeClr val="bg1"/>
                </a:solidFill>
              </a:rPr>
              <a:t>rast prihodkov v primerjavi z letom 2017 znaša 6,9 %</a:t>
            </a:r>
          </a:p>
          <a:p>
            <a:endParaRPr lang="sl-SI" sz="20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l-SI" sz="2000" dirty="0">
                <a:solidFill>
                  <a:schemeClr val="bg1"/>
                </a:solidFill>
              </a:rPr>
              <a:t>davčni dolg se je znižal za 4,9 %</a:t>
            </a: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-19036"/>
            <a:ext cx="5832648" cy="692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75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png;base64,iVBORw0KGgoAAAANSUhEUgAAAfAAAACWCAYAAAAhdtoVAAAGZ0lEQVR4Xu3VwQkAIBADQa3Fznza/1/BLhbmKgiTg8x19h2OAAECBAgQSAlMA57qS1gCBAgQIPAFDLhH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gQd82SIauHoVX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5" name="PoljeZBesedilom 14"/>
          <p:cNvSpPr txBox="1"/>
          <p:nvPr/>
        </p:nvSpPr>
        <p:spPr>
          <a:xfrm>
            <a:off x="2631196" y="1664909"/>
            <a:ext cx="5685220" cy="14761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sl-SI" sz="2400" dirty="0">
                <a:solidFill>
                  <a:schemeClr val="tx2">
                    <a:lumMod val="75000"/>
                  </a:schemeClr>
                </a:solidFill>
              </a:rPr>
              <a:t>1. 2. 2017</a:t>
            </a:r>
          </a:p>
          <a:p>
            <a:pPr algn="just"/>
            <a:endParaRPr lang="sl-SI" sz="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Lorem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ipsum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dolor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sit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ametcillum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dolore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eu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fugiat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nulla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pariatur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Excepteur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sint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occaecat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cupidatat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non</a:t>
            </a:r>
            <a:r>
              <a:rPr lang="sl-SI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tx2">
                    <a:lumMod val="75000"/>
                  </a:schemeClr>
                </a:solidFill>
              </a:rPr>
              <a:t>proident</a:t>
            </a:r>
            <a:endParaRPr lang="sl-SI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386" name="Picture 2" descr="C:\Users\Uporabnik_S\Downloads\CGP FURS\PPT_uradi\bigstock--1307766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74"/>
          <a:stretch/>
        </p:blipFill>
        <p:spPr bwMode="auto">
          <a:xfrm>
            <a:off x="0" y="1"/>
            <a:ext cx="9144000" cy="647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5326298" y="0"/>
            <a:ext cx="3816424" cy="6469368"/>
          </a:xfrm>
          <a:prstGeom prst="rect">
            <a:avLst/>
          </a:prstGeom>
          <a:solidFill>
            <a:schemeClr val="tx2">
              <a:lumMod val="60000"/>
              <a:lumOff val="4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5" name="Skupina 4"/>
          <p:cNvGrpSpPr/>
          <p:nvPr/>
        </p:nvGrpSpPr>
        <p:grpSpPr>
          <a:xfrm>
            <a:off x="6907650" y="343402"/>
            <a:ext cx="1147240" cy="1082198"/>
            <a:chOff x="6907650" y="343402"/>
            <a:chExt cx="1147240" cy="1082198"/>
          </a:xfrm>
        </p:grpSpPr>
        <p:pic>
          <p:nvPicPr>
            <p:cNvPr id="16388" name="Picture 4" descr="C:\Users\Uporabnik_S\Downloads\CGP FURS\PPT_uradi\bil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7650" y="343402"/>
              <a:ext cx="815494" cy="10640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387" name="Picture 3" descr="C:\Users\Uporabnik_S\Downloads\CGP FURS\PPT_uradi\magnifying-glass-browse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6316" y="767437"/>
              <a:ext cx="638574" cy="6581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Pravokotnik 2"/>
          <p:cNvSpPr/>
          <p:nvPr/>
        </p:nvSpPr>
        <p:spPr>
          <a:xfrm>
            <a:off x="5479193" y="1570064"/>
            <a:ext cx="367240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>
                <a:solidFill>
                  <a:schemeClr val="bg1"/>
                </a:solidFill>
              </a:rPr>
              <a:t>AKTIVNOSTI NADZORA</a:t>
            </a:r>
          </a:p>
          <a:p>
            <a:pPr algn="ctr"/>
            <a:r>
              <a:rPr lang="sl-SI" sz="4000" dirty="0">
                <a:solidFill>
                  <a:schemeClr val="bg1"/>
                </a:solidFill>
              </a:rPr>
              <a:t>2018</a:t>
            </a:r>
          </a:p>
          <a:p>
            <a:pPr algn="ctr"/>
            <a:endParaRPr lang="sl-SI" sz="40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sl-SI" sz="2400" dirty="0">
                <a:solidFill>
                  <a:schemeClr val="bg1"/>
                </a:solidFill>
              </a:rPr>
              <a:t>SPROTNE KONTROLE</a:t>
            </a:r>
            <a:br>
              <a:rPr lang="sl-SI" sz="2400" dirty="0">
                <a:solidFill>
                  <a:schemeClr val="bg1"/>
                </a:solidFill>
              </a:rPr>
            </a:br>
            <a:endParaRPr lang="sl-SI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sl-SI" sz="2400" dirty="0">
                <a:solidFill>
                  <a:schemeClr val="bg1"/>
                </a:solidFill>
              </a:rPr>
              <a:t>NAKNADNI NADZOR: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bg1"/>
                </a:solidFill>
              </a:rPr>
              <a:t>naknadne kontrole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bg1"/>
                </a:solidFill>
              </a:rPr>
              <a:t>inšpekcija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bg1"/>
                </a:solidFill>
              </a:rPr>
              <a:t>preiskave</a:t>
            </a:r>
          </a:p>
        </p:txBody>
      </p:sp>
    </p:spTree>
    <p:extLst>
      <p:ext uri="{BB962C8B-B14F-4D97-AF65-F5344CB8AC3E}">
        <p14:creationId xmlns:p14="http://schemas.microsoft.com/office/powerpoint/2010/main" val="390892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png;base64,iVBORw0KGgoAAAANSUhEUgAAAfAAAACWCAYAAAAhdtoVAAAGZ0lEQVR4Xu3VwQkAIBADQa3Fznza/1/BLhbmKgiTg8x19h2OAAECBAgQSAlMA57qS1gCBAgQIPAFDLhH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AQPuBwgQIECAQFDAgAdLE5kAAQIECBhwP0CAAAECBIICBjxYmsgECBAgQMCA+wECBAgQIBAUMODB0kQmQIAAAQIG3A8QIECAAIGggAEPliYyAQIECBAw4H6AAAECBAgEBQx4sDSRCRAgQICAAfcDBAgQIEAgKGDAg6WJTIAAAQIEDLgfIECAAAECQQEDHixNZAIECBAgYMD9AAECBAgQCAoY8GBpIhMgQIAAgQd82SIauHoVX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336644" y="515048"/>
            <a:ext cx="8580840" cy="51125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/>
            <a:endParaRPr lang="sl-SI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l-SI" sz="2400" dirty="0"/>
              <a:t>REK obrazci </a:t>
            </a:r>
            <a:r>
              <a:rPr lang="sl-SI" dirty="0"/>
              <a:t>(obračun in plačilo prispevkov)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davek od dohodkov pravnih oseb (DDPO) in davek od dohodka iz dejavnosti (DDD) </a:t>
            </a:r>
            <a:r>
              <a:rPr lang="sl-SI" dirty="0"/>
              <a:t>((ne)upravičenost stroškov, uveljavljanje olajšave za R&amp;R, izvzemanje nepridobitnih prihodkov, dobički v obliki odkupa lastnih deležev….)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DDV </a:t>
            </a:r>
            <a:r>
              <a:rPr lang="sl-SI" dirty="0"/>
              <a:t>(neupravičeno uveljavljanje odbitka DDV, utaje - motorna vozila, zlorabe oprostitve plačila DDV, davčne goljufije)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davek od premoženja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mednarodna izmenjava podatkov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l-SI" sz="2400" dirty="0"/>
              <a:t>transferne cene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l-SI" sz="2400" dirty="0"/>
              <a:t>nadzor dela na črno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l-SI" sz="2400" dirty="0"/>
              <a:t>zaposlovanja na črno in nedovoljenega oglaševanja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sl-SI" sz="2800" dirty="0"/>
          </a:p>
          <a:p>
            <a:pPr marL="0" lvl="1"/>
            <a:endParaRPr lang="sl-SI" sz="2000" dirty="0"/>
          </a:p>
          <a:p>
            <a:endParaRPr lang="sl-SI" sz="1600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3563888" y="149421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Posebni poudarki v 2018: </a:t>
            </a:r>
          </a:p>
        </p:txBody>
      </p:sp>
      <p:sp>
        <p:nvSpPr>
          <p:cNvPr id="8" name="Pravokotnik 7"/>
          <p:cNvSpPr/>
          <p:nvPr/>
        </p:nvSpPr>
        <p:spPr>
          <a:xfrm>
            <a:off x="2701614" y="4869160"/>
            <a:ext cx="6444208" cy="1541384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fontAlgn="ctr">
              <a:lnSpc>
                <a:spcPct val="107000"/>
              </a:lnSpc>
              <a:spcAft>
                <a:spcPts val="800"/>
              </a:spcAft>
            </a:pPr>
            <a:br>
              <a:rPr lang="sl-SI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l-SI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Prioriteta: </a:t>
            </a:r>
            <a:r>
              <a:rPr lang="sl-SI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tvegane dejavnosti kot npr. gradbeništvo, taksisti, računovodski servisi, inštrukcije, varstvo otrok in oskrba starejših na domu, oddajanje sob v turistični najem (sobodajalci). </a:t>
            </a:r>
            <a:br>
              <a:rPr lang="sl-SI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l-SI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965410"/>
            <a:ext cx="936104" cy="416663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10" y="4433274"/>
            <a:ext cx="1659874" cy="33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3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07504" y="1301042"/>
            <a:ext cx="43204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i="1" dirty="0"/>
              <a:t> </a:t>
            </a:r>
            <a:endParaRPr lang="sl-SI" dirty="0"/>
          </a:p>
          <a:p>
            <a:r>
              <a:rPr lang="sl-SI" sz="2400" b="1" dirty="0"/>
              <a:t>V preiskavah obravnavamo posebej tvegana področja nadzora tako pravnih, kakor tudi fizičnih oseb.</a:t>
            </a:r>
          </a:p>
          <a:p>
            <a:r>
              <a:rPr lang="sl-SI" sz="2400" dirty="0"/>
              <a:t> </a:t>
            </a:r>
          </a:p>
          <a:p>
            <a:endParaRPr lang="sl-SI" sz="2400" b="1" dirty="0"/>
          </a:p>
          <a:p>
            <a:r>
              <a:rPr lang="sl-SI" sz="2400" b="1" dirty="0"/>
              <a:t>Področja: </a:t>
            </a:r>
          </a:p>
          <a:p>
            <a:r>
              <a:rPr lang="sl-SI" sz="2400" dirty="0"/>
              <a:t>postopki ugotavljanja nenapovedanih dohodkov, mednarodni davčni vrtiljaki, poslovanje z davčnimi oazami….</a:t>
            </a:r>
          </a:p>
          <a:p>
            <a:endParaRPr lang="sl-SI" sz="2400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3531828" y="359659"/>
            <a:ext cx="30963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PREISKAVE</a:t>
            </a:r>
            <a:endParaRPr lang="sl-SI" sz="3200" dirty="0"/>
          </a:p>
          <a:p>
            <a:endParaRPr lang="sl-SI" sz="32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3429000"/>
            <a:ext cx="4064000" cy="304800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5131780" y="1700808"/>
            <a:ext cx="396044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chemeClr val="bg1"/>
                </a:solidFill>
              </a:rPr>
              <a:t>V letu 2018 je bilo uvedenih 219 postopkov, zaključenih 224 postopkov preiskav. </a:t>
            </a:r>
          </a:p>
        </p:txBody>
      </p:sp>
    </p:spTree>
    <p:extLst>
      <p:ext uri="{BB962C8B-B14F-4D97-AF65-F5344CB8AC3E}">
        <p14:creationId xmlns:p14="http://schemas.microsoft.com/office/powerpoint/2010/main" val="657570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2195736" y="432021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/>
              <a:t>Število postopkov nadzora ter učinki nadzora </a:t>
            </a:r>
            <a:endParaRPr lang="sl-SI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798829"/>
              </p:ext>
            </p:extLst>
          </p:nvPr>
        </p:nvGraphicFramePr>
        <p:xfrm>
          <a:off x="323528" y="1052736"/>
          <a:ext cx="8640959" cy="530827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732788">
                  <a:extLst>
                    <a:ext uri="{9D8B030D-6E8A-4147-A177-3AD203B41FA5}">
                      <a16:colId xmlns:a16="http://schemas.microsoft.com/office/drawing/2014/main" val="2259470697"/>
                    </a:ext>
                  </a:extLst>
                </a:gridCol>
                <a:gridCol w="1350711">
                  <a:extLst>
                    <a:ext uri="{9D8B030D-6E8A-4147-A177-3AD203B41FA5}">
                      <a16:colId xmlns:a16="http://schemas.microsoft.com/office/drawing/2014/main" val="2072489401"/>
                    </a:ext>
                  </a:extLst>
                </a:gridCol>
                <a:gridCol w="1350711">
                  <a:extLst>
                    <a:ext uri="{9D8B030D-6E8A-4147-A177-3AD203B41FA5}">
                      <a16:colId xmlns:a16="http://schemas.microsoft.com/office/drawing/2014/main" val="4236068358"/>
                    </a:ext>
                  </a:extLst>
                </a:gridCol>
                <a:gridCol w="1206749">
                  <a:extLst>
                    <a:ext uri="{9D8B030D-6E8A-4147-A177-3AD203B41FA5}">
                      <a16:colId xmlns:a16="http://schemas.microsoft.com/office/drawing/2014/main" val="3854986034"/>
                    </a:ext>
                  </a:extLst>
                </a:gridCol>
              </a:tblGrid>
              <a:tr h="345622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INŠPEKCIJSKI NADZOR </a:t>
                      </a:r>
                      <a:endParaRPr lang="sl-SI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2017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2018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Indeks</a:t>
                      </a: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2018/2017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3886474768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chemeClr val="tx1"/>
                          </a:solidFill>
                          <a:effectLst/>
                        </a:rPr>
                        <a:t>Carine, trošarine, </a:t>
                      </a:r>
                      <a:r>
                        <a:rPr lang="sl-SI" sz="1200" dirty="0" err="1">
                          <a:solidFill>
                            <a:schemeClr val="tx1"/>
                          </a:solidFill>
                          <a:effectLst/>
                        </a:rPr>
                        <a:t>okoljske</a:t>
                      </a:r>
                      <a:r>
                        <a:rPr lang="sl-SI" sz="1200" dirty="0">
                          <a:solidFill>
                            <a:schemeClr val="tx1"/>
                          </a:solidFill>
                          <a:effectLst/>
                        </a:rPr>
                        <a:t> dajatve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025146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Število inšpekcijskih pregledov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230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272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118,3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512706486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Znesek ugotovljenih obveznosti v €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499.569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1.850.339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370,4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2646483187"/>
                  </a:ext>
                </a:extLst>
              </a:tr>
              <a:tr h="38067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Nepravilno izplačana sredstva Evropskega kmetijskega jamstvenega sklada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47.894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7.471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15,6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738157503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Število predloženih samoprijav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0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-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extLst>
                  <a:ext uri="{0D108BD9-81ED-4DB2-BD59-A6C34878D82A}">
                    <a16:rowId xmlns:a16="http://schemas.microsoft.com/office/drawing/2014/main" val="3679429837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Znesek ugotovljenih obveznosti v €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0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7.796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-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extLst>
                  <a:ext uri="{0D108BD9-81ED-4DB2-BD59-A6C34878D82A}">
                    <a16:rowId xmlns:a16="http://schemas.microsoft.com/office/drawing/2014/main" val="882408127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chemeClr val="tx1"/>
                          </a:solidFill>
                          <a:effectLst/>
                        </a:rPr>
                        <a:t>Davki 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406202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Število inšpekcijskih pregledov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5.957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5.548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93,1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959930515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Znesek ugotovljenih obveznosti v €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91.074.887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122.457.669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134,5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416443013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Znesek posrednih obveznosti na osnovi inšpekcije v €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105.957.353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39.561.853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37,3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411467501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Število predloženih samoprijav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348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458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131,6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155284352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Znesek ugotovljenih obveznosti v €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8.646.864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36.159.125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418,2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685404590"/>
                  </a:ext>
                </a:extLst>
              </a:tr>
              <a:tr h="618596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br>
                        <a:rPr lang="sl-SI" sz="1400" dirty="0">
                          <a:effectLst/>
                        </a:rPr>
                      </a:br>
                      <a:r>
                        <a:rPr lang="sl-SI" sz="1400" dirty="0">
                          <a:effectLst/>
                        </a:rPr>
                        <a:t>PREISKAVE</a:t>
                      </a:r>
                      <a:br>
                        <a:rPr lang="sl-SI" sz="1400" dirty="0">
                          <a:effectLst/>
                        </a:rPr>
                      </a:br>
                      <a:endParaRPr lang="sl-SI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sl-SI" sz="10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sl-SI" sz="10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solidFill>
                            <a:schemeClr val="bg1"/>
                          </a:solidFill>
                          <a:effectLst/>
                        </a:rPr>
                        <a:t>Indeks</a:t>
                      </a: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solidFill>
                            <a:schemeClr val="bg1"/>
                          </a:solidFill>
                          <a:effectLst/>
                        </a:rPr>
                        <a:t>2018/2017</a:t>
                      </a:r>
                      <a:endParaRPr lang="sl-SI" sz="10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105135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Število inšpekcijskih pregledov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83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79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95,2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3005390670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Znesek ugotovljenih obveznosti v €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38.598.902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38.606.544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100,0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642821211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Posredne obveznosti na osnovi preiskav v €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10.724.337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30.240.400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282,0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14524575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Število predloženih samoprijav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9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17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188,9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2305987243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Znesek ugotovljenih obveznosti v €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940.435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839.687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89,3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220812344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solidFill>
                            <a:schemeClr val="tx1"/>
                          </a:solidFill>
                          <a:effectLst/>
                        </a:rPr>
                        <a:t>Nadzor nad igrami na srečo 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43615"/>
                  </a:ext>
                </a:extLst>
              </a:tr>
              <a:tr h="22018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Število postopkov nadzora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348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373</a:t>
                      </a:r>
                      <a:endParaRPr lang="sl-SI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107,2</a:t>
                      </a:r>
                      <a:endParaRPr lang="sl-SI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266" marR="35266" marT="0" marB="0"/>
                </a:tc>
                <a:extLst>
                  <a:ext uri="{0D108BD9-81ED-4DB2-BD59-A6C34878D82A}">
                    <a16:rowId xmlns:a16="http://schemas.microsoft.com/office/drawing/2014/main" val="1502446031"/>
                  </a:ext>
                </a:extLst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-2025447" y="1230997"/>
            <a:ext cx="17652962" cy="56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95541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tno">
  <a:themeElements>
    <a:clrScheme name="Po meri 3">
      <a:dk1>
        <a:srgbClr val="2E685E"/>
      </a:dk1>
      <a:lt1>
        <a:srgbClr val="FFFFFF"/>
      </a:lt1>
      <a:dk2>
        <a:srgbClr val="29516D"/>
      </a:dk2>
      <a:lt2>
        <a:srgbClr val="6A9E99"/>
      </a:lt2>
      <a:accent1>
        <a:srgbClr val="932503"/>
      </a:accent1>
      <a:accent2>
        <a:srgbClr val="97650B"/>
      </a:accent2>
      <a:accent3>
        <a:srgbClr val="3B779F"/>
      </a:accent3>
      <a:accent4>
        <a:srgbClr val="AA7339"/>
      </a:accent4>
      <a:accent5>
        <a:srgbClr val="C25E4A"/>
      </a:accent5>
      <a:accent6>
        <a:srgbClr val="319387"/>
      </a:accent6>
      <a:hlink>
        <a:srgbClr val="00A3D6"/>
      </a:hlink>
      <a:folHlink>
        <a:srgbClr val="694F07"/>
      </a:folHlink>
    </a:clrScheme>
    <a:fontScheme name="Po meri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Words>1011</Words>
  <Application>Microsoft Office PowerPoint</Application>
  <PresentationFormat>Diaprojekcija na zaslonu (4:3)</PresentationFormat>
  <Paragraphs>347</Paragraphs>
  <Slides>19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Wingdings 2</vt:lpstr>
      <vt:lpstr>Mestno</vt:lpstr>
      <vt:lpstr>Finančna uprava RS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Uporabnik</dc:creator>
  <cp:lastModifiedBy>Olga Golub</cp:lastModifiedBy>
  <cp:revision>227</cp:revision>
  <cp:lastPrinted>2019-02-20T09:52:42Z</cp:lastPrinted>
  <dcterms:created xsi:type="dcterms:W3CDTF">2016-10-24T13:29:17Z</dcterms:created>
  <dcterms:modified xsi:type="dcterms:W3CDTF">2019-06-14T12:09:00Z</dcterms:modified>
</cp:coreProperties>
</file>