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1"/>
  </p:notesMasterIdLst>
  <p:sldIdLst>
    <p:sldId id="308" r:id="rId2"/>
    <p:sldId id="309" r:id="rId3"/>
    <p:sldId id="310"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36" r:id="rId43"/>
    <p:sldId id="338" r:id="rId44"/>
    <p:sldId id="337" r:id="rId45"/>
    <p:sldId id="339" r:id="rId46"/>
    <p:sldId id="340" r:id="rId47"/>
    <p:sldId id="341" r:id="rId48"/>
    <p:sldId id="342" r:id="rId49"/>
    <p:sldId id="343" r:id="rId50"/>
    <p:sldId id="344" r:id="rId51"/>
    <p:sldId id="345" r:id="rId52"/>
    <p:sldId id="346" r:id="rId53"/>
    <p:sldId id="347" r:id="rId54"/>
    <p:sldId id="348" r:id="rId55"/>
    <p:sldId id="287" r:id="rId56"/>
    <p:sldId id="294" r:id="rId57"/>
    <p:sldId id="288" r:id="rId58"/>
    <p:sldId id="289" r:id="rId59"/>
    <p:sldId id="290" r:id="rId60"/>
    <p:sldId id="291" r:id="rId61"/>
    <p:sldId id="292" r:id="rId62"/>
    <p:sldId id="293" r:id="rId63"/>
    <p:sldId id="257" r:id="rId64"/>
    <p:sldId id="276" r:id="rId65"/>
    <p:sldId id="279" r:id="rId66"/>
    <p:sldId id="284" r:id="rId67"/>
    <p:sldId id="285" r:id="rId68"/>
    <p:sldId id="286" r:id="rId69"/>
    <p:sldId id="272" r:id="rId7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482F6"/>
    <a:srgbClr val="E791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89"/>
    <p:restoredTop sz="94696"/>
  </p:normalViewPr>
  <p:slideViewPr>
    <p:cSldViewPr snapToGrid="0" snapToObjects="1" showGuides="1">
      <p:cViewPr varScale="1">
        <p:scale>
          <a:sx n="137" d="100"/>
          <a:sy n="137" d="100"/>
        </p:scale>
        <p:origin x="49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rzelM38\AppData\Local\Microsoft\Windows\INetCache\Content.Outlook\VWJBKVHB\MJU_4200%204204%204205_2007-2024_Analiticno_porocilo_gks_13.09.2024%2014_28%20(00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Zveze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Zvezek4"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Zveze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l-SI" dirty="0"/>
              <a:t>poraba</a:t>
            </a:r>
            <a:r>
              <a:rPr lang="sl-SI" baseline="0" dirty="0"/>
              <a:t> investicijskih sredstev</a:t>
            </a:r>
            <a:endParaRPr lang="sl-SI"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scatterChart>
        <c:scatterStyle val="lineMarker"/>
        <c:varyColors val="0"/>
        <c:ser>
          <c:idx val="0"/>
          <c:order val="0"/>
          <c:spPr>
            <a:ln w="19050" cap="rnd">
              <a:noFill/>
              <a:round/>
            </a:ln>
            <a:effectLst/>
          </c:spPr>
          <c:marker>
            <c:symbol val="circle"/>
            <c:size val="5"/>
            <c:spPr>
              <a:solidFill>
                <a:schemeClr val="accent4"/>
              </a:solidFill>
              <a:ln w="9525">
                <a:solidFill>
                  <a:schemeClr val="accent4"/>
                </a:solidFill>
              </a:ln>
              <a:effectLst/>
            </c:spPr>
          </c:marker>
          <c:xVal>
            <c:numRef>
              <c:f>List1!$I$2:$I$18</c:f>
              <c:numCache>
                <c:formatCode>General</c:formatCode>
                <c:ptCount val="17"/>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numCache>
            </c:numRef>
          </c:xVal>
          <c:yVal>
            <c:numRef>
              <c:f>List1!$J$2:$J$18</c:f>
              <c:numCache>
                <c:formatCode>_("€"* #,##0_);_("€"* \(#,##0\);_("€"* "-"_);_(@_)</c:formatCode>
                <c:ptCount val="17"/>
                <c:pt idx="0">
                  <c:v>325702905.25000006</c:v>
                </c:pt>
                <c:pt idx="1">
                  <c:v>319393436.67999995</c:v>
                </c:pt>
                <c:pt idx="2">
                  <c:v>247252879.89000016</c:v>
                </c:pt>
                <c:pt idx="3">
                  <c:v>196092270.10000008</c:v>
                </c:pt>
                <c:pt idx="4">
                  <c:v>167438150.61999997</c:v>
                </c:pt>
                <c:pt idx="5">
                  <c:v>105979770.57999998</c:v>
                </c:pt>
                <c:pt idx="6">
                  <c:v>164507639.13000005</c:v>
                </c:pt>
                <c:pt idx="7">
                  <c:v>161217589.01000017</c:v>
                </c:pt>
                <c:pt idx="8">
                  <c:v>182859496.12999994</c:v>
                </c:pt>
                <c:pt idx="9">
                  <c:v>181272223.25</c:v>
                </c:pt>
                <c:pt idx="10">
                  <c:v>179100127.94999999</c:v>
                </c:pt>
                <c:pt idx="11">
                  <c:v>240286948.61999995</c:v>
                </c:pt>
                <c:pt idx="12">
                  <c:v>261090239.23000002</c:v>
                </c:pt>
                <c:pt idx="13">
                  <c:v>191744092.80999994</c:v>
                </c:pt>
                <c:pt idx="14">
                  <c:v>296944385.65000021</c:v>
                </c:pt>
                <c:pt idx="15">
                  <c:v>386275710.84000009</c:v>
                </c:pt>
                <c:pt idx="16">
                  <c:v>498587846.4399997</c:v>
                </c:pt>
              </c:numCache>
            </c:numRef>
          </c:yVal>
          <c:smooth val="0"/>
          <c:extLst>
            <c:ext xmlns:c16="http://schemas.microsoft.com/office/drawing/2014/chart" uri="{C3380CC4-5D6E-409C-BE32-E72D297353CC}">
              <c16:uniqueId val="{00000000-42F9-46AE-9A67-48F52F65EE45}"/>
            </c:ext>
          </c:extLst>
        </c:ser>
        <c:dLbls>
          <c:showLegendKey val="0"/>
          <c:showVal val="0"/>
          <c:showCatName val="0"/>
          <c:showSerName val="0"/>
          <c:showPercent val="0"/>
          <c:showBubbleSize val="0"/>
        </c:dLbls>
        <c:axId val="597342848"/>
        <c:axId val="597341408"/>
      </c:scatterChart>
      <c:valAx>
        <c:axId val="5973428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597341408"/>
        <c:crosses val="autoZero"/>
        <c:crossBetween val="midCat"/>
      </c:valAx>
      <c:valAx>
        <c:axId val="59734140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59734284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l-SI"/>
              <a:t>gibanje števila zaposlenih v organih državne uprave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manualLayout>
          <c:layoutTarget val="inner"/>
          <c:xMode val="edge"/>
          <c:yMode val="edge"/>
          <c:x val="0.10838165115724172"/>
          <c:y val="0.16708333333333336"/>
          <c:w val="0.84838602561043508"/>
          <c:h val="0.72088764946048411"/>
        </c:manualLayout>
      </c:layout>
      <c:scatterChart>
        <c:scatterStyle val="lineMarker"/>
        <c:varyColors val="0"/>
        <c:ser>
          <c:idx val="0"/>
          <c:order val="0"/>
          <c:spPr>
            <a:ln w="19050" cap="rnd">
              <a:noFill/>
              <a:round/>
            </a:ln>
            <a:effectLst/>
          </c:spPr>
          <c:marker>
            <c:symbol val="circle"/>
            <c:size val="5"/>
            <c:spPr>
              <a:solidFill>
                <a:schemeClr val="accent4"/>
              </a:solidFill>
              <a:ln w="9525">
                <a:solidFill>
                  <a:schemeClr val="accent4"/>
                </a:solidFill>
              </a:ln>
              <a:effectLst/>
            </c:spPr>
          </c:marker>
          <c:xVal>
            <c:numRef>
              <c:f>List1!$B$2:$B$12</c:f>
              <c:numCache>
                <c:formatCode>0</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xVal>
          <c:yVal>
            <c:numRef>
              <c:f>List1!$C$2:$C$12</c:f>
              <c:numCache>
                <c:formatCode>#,##0</c:formatCode>
                <c:ptCount val="11"/>
                <c:pt idx="0">
                  <c:v>30669</c:v>
                </c:pt>
                <c:pt idx="1">
                  <c:v>30454</c:v>
                </c:pt>
                <c:pt idx="2">
                  <c:v>30662</c:v>
                </c:pt>
                <c:pt idx="3">
                  <c:v>30630</c:v>
                </c:pt>
                <c:pt idx="4">
                  <c:v>30434</c:v>
                </c:pt>
                <c:pt idx="5">
                  <c:v>30403</c:v>
                </c:pt>
                <c:pt idx="6">
                  <c:v>30531</c:v>
                </c:pt>
                <c:pt idx="7">
                  <c:v>30863</c:v>
                </c:pt>
                <c:pt idx="8">
                  <c:v>31083</c:v>
                </c:pt>
                <c:pt idx="9">
                  <c:v>31491</c:v>
                </c:pt>
                <c:pt idx="10">
                  <c:v>31419</c:v>
                </c:pt>
              </c:numCache>
            </c:numRef>
          </c:yVal>
          <c:smooth val="0"/>
          <c:extLst>
            <c:ext xmlns:c16="http://schemas.microsoft.com/office/drawing/2014/chart" uri="{C3380CC4-5D6E-409C-BE32-E72D297353CC}">
              <c16:uniqueId val="{00000000-7588-48C9-8A36-63F3DD3E039E}"/>
            </c:ext>
          </c:extLst>
        </c:ser>
        <c:dLbls>
          <c:showLegendKey val="0"/>
          <c:showVal val="0"/>
          <c:showCatName val="0"/>
          <c:showSerName val="0"/>
          <c:showPercent val="0"/>
          <c:showBubbleSize val="0"/>
        </c:dLbls>
        <c:axId val="2040910304"/>
        <c:axId val="2040911264"/>
      </c:scatterChart>
      <c:valAx>
        <c:axId val="204091030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2040911264"/>
        <c:crosses val="autoZero"/>
        <c:crossBetween val="midCat"/>
      </c:valAx>
      <c:valAx>
        <c:axId val="2040911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204091030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l-SI" dirty="0"/>
              <a:t>m² po letniku objekta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barChart>
        <c:barDir val="col"/>
        <c:grouping val="clustered"/>
        <c:varyColors val="0"/>
        <c:ser>
          <c:idx val="0"/>
          <c:order val="0"/>
          <c:spPr>
            <a:solidFill>
              <a:schemeClr val="accent4"/>
            </a:solidFill>
            <a:ln>
              <a:noFill/>
            </a:ln>
            <a:effectLst/>
          </c:spPr>
          <c:invertIfNegative val="0"/>
          <c:cat>
            <c:strRef>
              <c:f>List6!$F$2:$F$16</c:f>
              <c:strCache>
                <c:ptCount val="15"/>
                <c:pt idx="0">
                  <c:v>1840'</c:v>
                </c:pt>
                <c:pt idx="1">
                  <c:v>1850'</c:v>
                </c:pt>
                <c:pt idx="2">
                  <c:v>1890'</c:v>
                </c:pt>
                <c:pt idx="3">
                  <c:v>1900'</c:v>
                </c:pt>
                <c:pt idx="4">
                  <c:v>1910'</c:v>
                </c:pt>
                <c:pt idx="5">
                  <c:v>1920'</c:v>
                </c:pt>
                <c:pt idx="6">
                  <c:v>1930'</c:v>
                </c:pt>
                <c:pt idx="7">
                  <c:v>1940'</c:v>
                </c:pt>
                <c:pt idx="8">
                  <c:v>1950'</c:v>
                </c:pt>
                <c:pt idx="9">
                  <c:v>1960'</c:v>
                </c:pt>
                <c:pt idx="10">
                  <c:v>1970'</c:v>
                </c:pt>
                <c:pt idx="11">
                  <c:v>1980'</c:v>
                </c:pt>
                <c:pt idx="12">
                  <c:v>1990'</c:v>
                </c:pt>
                <c:pt idx="13">
                  <c:v>2000'</c:v>
                </c:pt>
                <c:pt idx="14">
                  <c:v>2010'</c:v>
                </c:pt>
              </c:strCache>
            </c:strRef>
          </c:cat>
          <c:val>
            <c:numRef>
              <c:f>List6!$G$2:$G$16</c:f>
              <c:numCache>
                <c:formatCode>#,##0.00</c:formatCode>
                <c:ptCount val="15"/>
                <c:pt idx="0">
                  <c:v>79.959999999999994</c:v>
                </c:pt>
                <c:pt idx="1">
                  <c:v>1264.3600000000001</c:v>
                </c:pt>
                <c:pt idx="2">
                  <c:v>2266.9</c:v>
                </c:pt>
                <c:pt idx="3">
                  <c:v>3234.13</c:v>
                </c:pt>
                <c:pt idx="4">
                  <c:v>971.46</c:v>
                </c:pt>
                <c:pt idx="5">
                  <c:v>1786.9</c:v>
                </c:pt>
                <c:pt idx="6">
                  <c:v>9568.3900000000012</c:v>
                </c:pt>
                <c:pt idx="7">
                  <c:v>4328.87</c:v>
                </c:pt>
                <c:pt idx="8">
                  <c:v>9471.9</c:v>
                </c:pt>
                <c:pt idx="9">
                  <c:v>24753.65</c:v>
                </c:pt>
                <c:pt idx="10">
                  <c:v>24595.179999999997</c:v>
                </c:pt>
                <c:pt idx="11">
                  <c:v>53073.03</c:v>
                </c:pt>
                <c:pt idx="12">
                  <c:v>48645.66</c:v>
                </c:pt>
                <c:pt idx="13">
                  <c:v>39064.960000000014</c:v>
                </c:pt>
                <c:pt idx="14">
                  <c:v>7253.2899999999991</c:v>
                </c:pt>
              </c:numCache>
            </c:numRef>
          </c:val>
          <c:extLst>
            <c:ext xmlns:c16="http://schemas.microsoft.com/office/drawing/2014/chart" uri="{C3380CC4-5D6E-409C-BE32-E72D297353CC}">
              <c16:uniqueId val="{00000000-A8D6-4EF9-86E6-165E4D6A91EA}"/>
            </c:ext>
          </c:extLst>
        </c:ser>
        <c:dLbls>
          <c:showLegendKey val="0"/>
          <c:showVal val="0"/>
          <c:showCatName val="0"/>
          <c:showSerName val="0"/>
          <c:showPercent val="0"/>
          <c:showBubbleSize val="0"/>
        </c:dLbls>
        <c:gapWidth val="219"/>
        <c:overlap val="-27"/>
        <c:axId val="639772128"/>
        <c:axId val="639772608"/>
      </c:barChart>
      <c:catAx>
        <c:axId val="639772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39772608"/>
        <c:crosses val="autoZero"/>
        <c:auto val="1"/>
        <c:lblAlgn val="ctr"/>
        <c:lblOffset val="100"/>
        <c:noMultiLvlLbl val="0"/>
      </c:catAx>
      <c:valAx>
        <c:axId val="6397726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39772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476-4A88-B519-8C0009360E7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476-4A88-B519-8C0009360E7C}"/>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476-4A88-B519-8C0009360E7C}"/>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476-4A88-B519-8C0009360E7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List2!$A$11:$A$14</c:f>
              <c:strCache>
                <c:ptCount val="4"/>
                <c:pt idx="0">
                  <c:v>v lasti RS</c:v>
                </c:pt>
                <c:pt idx="1">
                  <c:v>najem</c:v>
                </c:pt>
                <c:pt idx="2">
                  <c:v>103.člen Zakona o upravi </c:v>
                </c:pt>
                <c:pt idx="3">
                  <c:v>ostalo</c:v>
                </c:pt>
              </c:strCache>
            </c:strRef>
          </c:cat>
          <c:val>
            <c:numRef>
              <c:f>List2!$B$11:$B$14</c:f>
              <c:numCache>
                <c:formatCode>0.00%</c:formatCode>
                <c:ptCount val="4"/>
                <c:pt idx="0">
                  <c:v>0.61629119037094682</c:v>
                </c:pt>
                <c:pt idx="1">
                  <c:v>0.27729125848549124</c:v>
                </c:pt>
                <c:pt idx="2">
                  <c:v>8.2378120046078182E-2</c:v>
                </c:pt>
                <c:pt idx="3">
                  <c:v>2.4039431097483688E-2</c:v>
                </c:pt>
              </c:numCache>
            </c:numRef>
          </c:val>
          <c:extLst>
            <c:ext xmlns:c16="http://schemas.microsoft.com/office/drawing/2014/chart" uri="{C3380CC4-5D6E-409C-BE32-E72D297353CC}">
              <c16:uniqueId val="{00000008-D476-4A88-B519-8C0009360E7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https://mju.edrazbe.si/"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https://mju.edrazbe.si/"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mju.edrazbe.si/"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mju.edrazbe.si/"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3876CB-1CA7-4D9D-B91E-DA0EBC62731C}" type="doc">
      <dgm:prSet loTypeId="urn:microsoft.com/office/officeart/2016/7/layout/RepeatingBendingProcessNew" loCatId="process" qsTypeId="urn:microsoft.com/office/officeart/2005/8/quickstyle/simple3" qsCatId="simple" csTypeId="urn:microsoft.com/office/officeart/2005/8/colors/accent2_2" csCatId="accent2" phldr="1"/>
      <dgm:spPr/>
      <dgm:t>
        <a:bodyPr/>
        <a:lstStyle/>
        <a:p>
          <a:endParaRPr lang="en-US"/>
        </a:p>
      </dgm:t>
    </dgm:pt>
    <dgm:pt modelId="{678A00A8-C41B-4551-AB6C-D902F72F4C46}">
      <dgm:prSet custT="1"/>
      <dgm:spPr>
        <a:solidFill>
          <a:srgbClr val="C482F6"/>
        </a:solidFill>
      </dgm:spPr>
      <dgm:t>
        <a:bodyPr/>
        <a:lstStyle/>
        <a:p>
          <a:pPr algn="ctr"/>
          <a:r>
            <a:rPr lang="sl-SI" sz="1000" dirty="0">
              <a:latin typeface="Arial" panose="020B0604020202020204" pitchFamily="34" charset="0"/>
              <a:cs typeface="Arial" panose="020B0604020202020204" pitchFamily="34" charset="0"/>
            </a:rPr>
            <a:t>1. </a:t>
          </a:r>
        </a:p>
        <a:p>
          <a:pPr algn="ctr"/>
          <a:r>
            <a:rPr lang="sl-SI" sz="1000" dirty="0">
              <a:latin typeface="Arial" panose="020B0604020202020204" pitchFamily="34" charset="0"/>
              <a:cs typeface="Arial" panose="020B0604020202020204" pitchFamily="34" charset="0"/>
            </a:rPr>
            <a:t>Kreiranje nove spletne javne dražbe na </a:t>
          </a:r>
          <a:r>
            <a:rPr lang="sl-SI" sz="1000" u="sng" dirty="0">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https://mju.edrazbe.si/</a:t>
          </a:r>
          <a:endParaRPr lang="sl-SI" sz="1000" u="sng" dirty="0">
            <a:latin typeface="Arial" panose="020B0604020202020204" pitchFamily="34" charset="0"/>
            <a:cs typeface="Arial" panose="020B0604020202020204" pitchFamily="34" charset="0"/>
          </a:endParaRPr>
        </a:p>
        <a:p>
          <a:pPr algn="ctr"/>
          <a:r>
            <a:rPr lang="sl-SI" sz="1000" dirty="0">
              <a:latin typeface="Arial" panose="020B0604020202020204" pitchFamily="34" charset="0"/>
              <a:cs typeface="Arial" panose="020B0604020202020204" pitchFamily="34" charset="0"/>
            </a:rPr>
            <a:t>(vnos podatkov o predmetu, datumu, izklicni ceni, varščini, vnos fotografij in razpisa s prilogami).</a:t>
          </a:r>
          <a:r>
            <a:rPr lang="sl-SI" sz="1000" u="sng"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dgm:t>
    </dgm:pt>
    <dgm:pt modelId="{8CC21386-1861-4328-A65D-9C3DE7E5835C}" type="parTrans" cxnId="{611C29C7-3BD7-425C-96B6-91D9842DF6DD}">
      <dgm:prSet/>
      <dgm:spPr/>
      <dgm:t>
        <a:bodyPr/>
        <a:lstStyle/>
        <a:p>
          <a:endParaRPr lang="en-US">
            <a:highlight>
              <a:srgbClr val="800080"/>
            </a:highlight>
          </a:endParaRPr>
        </a:p>
      </dgm:t>
    </dgm:pt>
    <dgm:pt modelId="{144F4857-15C1-4CEB-82CB-2995BBF5083B}" type="sibTrans" cxnId="{611C29C7-3BD7-425C-96B6-91D9842DF6DD}">
      <dgm:prSet/>
      <dgm:spPr/>
      <dgm:t>
        <a:bodyPr/>
        <a:lstStyle/>
        <a:p>
          <a:endParaRPr lang="en-US">
            <a:highlight>
              <a:srgbClr val="800080"/>
            </a:highlight>
          </a:endParaRPr>
        </a:p>
      </dgm:t>
    </dgm:pt>
    <dgm:pt modelId="{7540EE3B-4540-4730-A7FD-8E362539717D}">
      <dgm:prSet custT="1"/>
      <dgm:spPr>
        <a:solidFill>
          <a:srgbClr val="C482F6"/>
        </a:solidFill>
      </dgm:spPr>
      <dgm:t>
        <a:bodyPr/>
        <a:lstStyle/>
        <a:p>
          <a:pPr algn="ctr"/>
          <a:r>
            <a:rPr lang="sl-SI" sz="1000" dirty="0">
              <a:latin typeface="Arial" panose="020B0604020202020204" pitchFamily="34" charset="0"/>
              <a:cs typeface="Arial" panose="020B0604020202020204" pitchFamily="34" charset="0"/>
            </a:rPr>
            <a:t>2.  </a:t>
          </a:r>
        </a:p>
        <a:p>
          <a:pPr algn="ctr"/>
          <a:r>
            <a:rPr lang="sl-SI" sz="1000" dirty="0">
              <a:latin typeface="Arial" panose="020B0604020202020204" pitchFamily="34" charset="0"/>
              <a:cs typeface="Arial" panose="020B0604020202020204" pitchFamily="34" charset="0"/>
            </a:rPr>
            <a:t>Pregled in potrjevanje prijav.</a:t>
          </a:r>
          <a:endParaRPr lang="en-US" sz="1000" dirty="0">
            <a:latin typeface="Arial" panose="020B0604020202020204" pitchFamily="34" charset="0"/>
            <a:cs typeface="Arial" panose="020B0604020202020204" pitchFamily="34" charset="0"/>
          </a:endParaRPr>
        </a:p>
      </dgm:t>
    </dgm:pt>
    <dgm:pt modelId="{C9A146B9-FEB1-49A8-BBCD-05AE5631F54E}" type="parTrans" cxnId="{5869AC28-2D2A-451B-8F85-3404BB3B792D}">
      <dgm:prSet/>
      <dgm:spPr/>
      <dgm:t>
        <a:bodyPr/>
        <a:lstStyle/>
        <a:p>
          <a:endParaRPr lang="en-US">
            <a:highlight>
              <a:srgbClr val="800080"/>
            </a:highlight>
          </a:endParaRPr>
        </a:p>
      </dgm:t>
    </dgm:pt>
    <dgm:pt modelId="{C4D3D334-15C6-4D13-B08A-F94A8CD2AEA0}" type="sibTrans" cxnId="{5869AC28-2D2A-451B-8F85-3404BB3B792D}">
      <dgm:prSet/>
      <dgm:spPr/>
      <dgm:t>
        <a:bodyPr/>
        <a:lstStyle/>
        <a:p>
          <a:endParaRPr lang="en-US">
            <a:highlight>
              <a:srgbClr val="800080"/>
            </a:highlight>
          </a:endParaRPr>
        </a:p>
      </dgm:t>
    </dgm:pt>
    <dgm:pt modelId="{4FCBBAFD-141C-4C62-8FE1-C9C35AD54FB3}">
      <dgm:prSet custT="1"/>
      <dgm:spPr>
        <a:solidFill>
          <a:srgbClr val="C482F6"/>
        </a:solidFill>
      </dgm:spPr>
      <dgm:t>
        <a:bodyPr/>
        <a:lstStyle/>
        <a:p>
          <a:pPr algn="ctr"/>
          <a:r>
            <a:rPr lang="sl-SI" sz="1000" dirty="0">
              <a:latin typeface="Arial" panose="020B0604020202020204" pitchFamily="34" charset="0"/>
              <a:cs typeface="Arial" panose="020B0604020202020204" pitchFamily="34" charset="0"/>
            </a:rPr>
            <a:t>3. </a:t>
          </a:r>
        </a:p>
        <a:p>
          <a:pPr algn="ctr"/>
          <a:r>
            <a:rPr lang="sl-SI" sz="1000" dirty="0">
              <a:latin typeface="Arial" panose="020B0604020202020204" pitchFamily="34" charset="0"/>
              <a:cs typeface="Arial" panose="020B0604020202020204" pitchFamily="34" charset="0"/>
            </a:rPr>
            <a:t>Uvoz poročila in vseh prijav s prilogami v dokumentni sistem.</a:t>
          </a:r>
          <a:endParaRPr lang="en-US" sz="1000" dirty="0">
            <a:latin typeface="Arial" panose="020B0604020202020204" pitchFamily="34" charset="0"/>
            <a:cs typeface="Arial" panose="020B0604020202020204" pitchFamily="34" charset="0"/>
          </a:endParaRPr>
        </a:p>
      </dgm:t>
    </dgm:pt>
    <dgm:pt modelId="{93649F80-9FB9-473B-AA81-60F09AD83CD8}" type="parTrans" cxnId="{59EF0FFC-821A-47B8-AB98-57893BB33230}">
      <dgm:prSet/>
      <dgm:spPr/>
      <dgm:t>
        <a:bodyPr/>
        <a:lstStyle/>
        <a:p>
          <a:endParaRPr lang="en-US">
            <a:highlight>
              <a:srgbClr val="800080"/>
            </a:highlight>
          </a:endParaRPr>
        </a:p>
      </dgm:t>
    </dgm:pt>
    <dgm:pt modelId="{2E846FAF-DEDF-4D43-9BEC-8B6E14B233E7}" type="sibTrans" cxnId="{59EF0FFC-821A-47B8-AB98-57893BB33230}">
      <dgm:prSet/>
      <dgm:spPr/>
      <dgm:t>
        <a:bodyPr/>
        <a:lstStyle/>
        <a:p>
          <a:endParaRPr lang="en-US">
            <a:highlight>
              <a:srgbClr val="800080"/>
            </a:highlight>
          </a:endParaRPr>
        </a:p>
      </dgm:t>
    </dgm:pt>
    <dgm:pt modelId="{2FEA970E-0269-4704-AEA8-B093E5E7DC2C}" type="pres">
      <dgm:prSet presAssocID="{983876CB-1CA7-4D9D-B91E-DA0EBC62731C}" presName="Name0" presStyleCnt="0">
        <dgm:presLayoutVars>
          <dgm:dir/>
          <dgm:resizeHandles val="exact"/>
        </dgm:presLayoutVars>
      </dgm:prSet>
      <dgm:spPr/>
    </dgm:pt>
    <dgm:pt modelId="{D5B13158-4D5C-4772-8888-0EC07918FE3B}" type="pres">
      <dgm:prSet presAssocID="{678A00A8-C41B-4551-AB6C-D902F72F4C46}" presName="node" presStyleLbl="node1" presStyleIdx="0" presStyleCnt="3" custScaleX="183363" custScaleY="85243">
        <dgm:presLayoutVars>
          <dgm:bulletEnabled val="1"/>
        </dgm:presLayoutVars>
      </dgm:prSet>
      <dgm:spPr/>
    </dgm:pt>
    <dgm:pt modelId="{2670C661-91EE-4EDB-A8BF-1E9932CE91CB}" type="pres">
      <dgm:prSet presAssocID="{144F4857-15C1-4CEB-82CB-2995BBF5083B}" presName="sibTrans" presStyleLbl="sibTrans1D1" presStyleIdx="0" presStyleCnt="2"/>
      <dgm:spPr/>
    </dgm:pt>
    <dgm:pt modelId="{CE3414A8-FF09-46EF-81D4-101D5451AD0E}" type="pres">
      <dgm:prSet presAssocID="{144F4857-15C1-4CEB-82CB-2995BBF5083B}" presName="connectorText" presStyleLbl="sibTrans1D1" presStyleIdx="0" presStyleCnt="2"/>
      <dgm:spPr/>
    </dgm:pt>
    <dgm:pt modelId="{AE77E388-F8F5-464E-BD2B-87D467EFC0CA}" type="pres">
      <dgm:prSet presAssocID="{7540EE3B-4540-4730-A7FD-8E362539717D}" presName="node" presStyleLbl="node1" presStyleIdx="1" presStyleCnt="3" custScaleX="182710" custScaleY="60826">
        <dgm:presLayoutVars>
          <dgm:bulletEnabled val="1"/>
        </dgm:presLayoutVars>
      </dgm:prSet>
      <dgm:spPr/>
    </dgm:pt>
    <dgm:pt modelId="{92ACBE69-95BA-4B18-A602-E21B149883CC}" type="pres">
      <dgm:prSet presAssocID="{C4D3D334-15C6-4D13-B08A-F94A8CD2AEA0}" presName="sibTrans" presStyleLbl="sibTrans1D1" presStyleIdx="1" presStyleCnt="2"/>
      <dgm:spPr/>
    </dgm:pt>
    <dgm:pt modelId="{FA3B55D8-D05D-456F-B23F-FFBD6B985717}" type="pres">
      <dgm:prSet presAssocID="{C4D3D334-15C6-4D13-B08A-F94A8CD2AEA0}" presName="connectorText" presStyleLbl="sibTrans1D1" presStyleIdx="1" presStyleCnt="2"/>
      <dgm:spPr/>
    </dgm:pt>
    <dgm:pt modelId="{BD416C0E-6D16-4743-A1BF-2FE82879FEA3}" type="pres">
      <dgm:prSet presAssocID="{4FCBBAFD-141C-4C62-8FE1-C9C35AD54FB3}" presName="node" presStyleLbl="node1" presStyleIdx="2" presStyleCnt="3" custScaleX="183036" custScaleY="71890">
        <dgm:presLayoutVars>
          <dgm:bulletEnabled val="1"/>
        </dgm:presLayoutVars>
      </dgm:prSet>
      <dgm:spPr/>
    </dgm:pt>
  </dgm:ptLst>
  <dgm:cxnLst>
    <dgm:cxn modelId="{369CB500-6134-4CE6-A2A4-8F8BF414C358}" type="presOf" srcId="{4FCBBAFD-141C-4C62-8FE1-C9C35AD54FB3}" destId="{BD416C0E-6D16-4743-A1BF-2FE82879FEA3}" srcOrd="0" destOrd="0" presId="urn:microsoft.com/office/officeart/2016/7/layout/RepeatingBendingProcessNew"/>
    <dgm:cxn modelId="{0E68CF19-90C3-4FF8-B34E-9E0D204DCDCD}" type="presOf" srcId="{678A00A8-C41B-4551-AB6C-D902F72F4C46}" destId="{D5B13158-4D5C-4772-8888-0EC07918FE3B}" srcOrd="0" destOrd="0" presId="urn:microsoft.com/office/officeart/2016/7/layout/RepeatingBendingProcessNew"/>
    <dgm:cxn modelId="{5869AC28-2D2A-451B-8F85-3404BB3B792D}" srcId="{983876CB-1CA7-4D9D-B91E-DA0EBC62731C}" destId="{7540EE3B-4540-4730-A7FD-8E362539717D}" srcOrd="1" destOrd="0" parTransId="{C9A146B9-FEB1-49A8-BBCD-05AE5631F54E}" sibTransId="{C4D3D334-15C6-4D13-B08A-F94A8CD2AEA0}"/>
    <dgm:cxn modelId="{1FF99B60-F686-4DE0-A440-E94379D484AC}" type="presOf" srcId="{144F4857-15C1-4CEB-82CB-2995BBF5083B}" destId="{CE3414A8-FF09-46EF-81D4-101D5451AD0E}" srcOrd="1" destOrd="0" presId="urn:microsoft.com/office/officeart/2016/7/layout/RepeatingBendingProcessNew"/>
    <dgm:cxn modelId="{0777349E-B365-4967-81DD-C1A3E9F1B11D}" type="presOf" srcId="{7540EE3B-4540-4730-A7FD-8E362539717D}" destId="{AE77E388-F8F5-464E-BD2B-87D467EFC0CA}" srcOrd="0" destOrd="0" presId="urn:microsoft.com/office/officeart/2016/7/layout/RepeatingBendingProcessNew"/>
    <dgm:cxn modelId="{9BFC5DB5-35E3-4D76-B239-54F73255DA1F}" type="presOf" srcId="{983876CB-1CA7-4D9D-B91E-DA0EBC62731C}" destId="{2FEA970E-0269-4704-AEA8-B093E5E7DC2C}" srcOrd="0" destOrd="0" presId="urn:microsoft.com/office/officeart/2016/7/layout/RepeatingBendingProcessNew"/>
    <dgm:cxn modelId="{611C29C7-3BD7-425C-96B6-91D9842DF6DD}" srcId="{983876CB-1CA7-4D9D-B91E-DA0EBC62731C}" destId="{678A00A8-C41B-4551-AB6C-D902F72F4C46}" srcOrd="0" destOrd="0" parTransId="{8CC21386-1861-4328-A65D-9C3DE7E5835C}" sibTransId="{144F4857-15C1-4CEB-82CB-2995BBF5083B}"/>
    <dgm:cxn modelId="{ABF064DE-92C5-49F7-A5FD-5A41307476DB}" type="presOf" srcId="{C4D3D334-15C6-4D13-B08A-F94A8CD2AEA0}" destId="{92ACBE69-95BA-4B18-A602-E21B149883CC}" srcOrd="0" destOrd="0" presId="urn:microsoft.com/office/officeart/2016/7/layout/RepeatingBendingProcessNew"/>
    <dgm:cxn modelId="{93442AF2-A3EC-4223-84D5-912DB4506667}" type="presOf" srcId="{C4D3D334-15C6-4D13-B08A-F94A8CD2AEA0}" destId="{FA3B55D8-D05D-456F-B23F-FFBD6B985717}" srcOrd="1" destOrd="0" presId="urn:microsoft.com/office/officeart/2016/7/layout/RepeatingBendingProcessNew"/>
    <dgm:cxn modelId="{59EF0FFC-821A-47B8-AB98-57893BB33230}" srcId="{983876CB-1CA7-4D9D-B91E-DA0EBC62731C}" destId="{4FCBBAFD-141C-4C62-8FE1-C9C35AD54FB3}" srcOrd="2" destOrd="0" parTransId="{93649F80-9FB9-473B-AA81-60F09AD83CD8}" sibTransId="{2E846FAF-DEDF-4D43-9BEC-8B6E14B233E7}"/>
    <dgm:cxn modelId="{A449FFFE-59F3-4E4D-823A-8602E13A460E}" type="presOf" srcId="{144F4857-15C1-4CEB-82CB-2995BBF5083B}" destId="{2670C661-91EE-4EDB-A8BF-1E9932CE91CB}" srcOrd="0" destOrd="0" presId="urn:microsoft.com/office/officeart/2016/7/layout/RepeatingBendingProcessNew"/>
    <dgm:cxn modelId="{14B55AB4-2028-4217-9D15-CA9DFD061366}" type="presParOf" srcId="{2FEA970E-0269-4704-AEA8-B093E5E7DC2C}" destId="{D5B13158-4D5C-4772-8888-0EC07918FE3B}" srcOrd="0" destOrd="0" presId="urn:microsoft.com/office/officeart/2016/7/layout/RepeatingBendingProcessNew"/>
    <dgm:cxn modelId="{7B1AE067-FC3B-4E94-B6E5-D3CE28172023}" type="presParOf" srcId="{2FEA970E-0269-4704-AEA8-B093E5E7DC2C}" destId="{2670C661-91EE-4EDB-A8BF-1E9932CE91CB}" srcOrd="1" destOrd="0" presId="urn:microsoft.com/office/officeart/2016/7/layout/RepeatingBendingProcessNew"/>
    <dgm:cxn modelId="{724E52E3-C6C1-4CA4-A428-5237E86F0AE3}" type="presParOf" srcId="{2670C661-91EE-4EDB-A8BF-1E9932CE91CB}" destId="{CE3414A8-FF09-46EF-81D4-101D5451AD0E}" srcOrd="0" destOrd="0" presId="urn:microsoft.com/office/officeart/2016/7/layout/RepeatingBendingProcessNew"/>
    <dgm:cxn modelId="{F641483D-33CF-45E9-AFD5-C0679506BFE1}" type="presParOf" srcId="{2FEA970E-0269-4704-AEA8-B093E5E7DC2C}" destId="{AE77E388-F8F5-464E-BD2B-87D467EFC0CA}" srcOrd="2" destOrd="0" presId="urn:microsoft.com/office/officeart/2016/7/layout/RepeatingBendingProcessNew"/>
    <dgm:cxn modelId="{3FAC3A8B-8524-41F4-A264-7E8711CFD8F7}" type="presParOf" srcId="{2FEA970E-0269-4704-AEA8-B093E5E7DC2C}" destId="{92ACBE69-95BA-4B18-A602-E21B149883CC}" srcOrd="3" destOrd="0" presId="urn:microsoft.com/office/officeart/2016/7/layout/RepeatingBendingProcessNew"/>
    <dgm:cxn modelId="{F91FEF1F-F037-4AF6-80AB-2B64505C2170}" type="presParOf" srcId="{92ACBE69-95BA-4B18-A602-E21B149883CC}" destId="{FA3B55D8-D05D-456F-B23F-FFBD6B985717}" srcOrd="0" destOrd="0" presId="urn:microsoft.com/office/officeart/2016/7/layout/RepeatingBendingProcessNew"/>
    <dgm:cxn modelId="{2391E2DE-2A7F-4181-A7A1-4AB6EDD791C8}" type="presParOf" srcId="{2FEA970E-0269-4704-AEA8-B093E5E7DC2C}" destId="{BD416C0E-6D16-4743-A1BF-2FE82879FEA3}"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3876CB-1CA7-4D9D-B91E-DA0EBC62731C}" type="doc">
      <dgm:prSet loTypeId="urn:microsoft.com/office/officeart/2016/7/layout/RepeatingBendingProcessNew" loCatId="process" qsTypeId="urn:microsoft.com/office/officeart/2005/8/quickstyle/simple3" qsCatId="simple" csTypeId="urn:microsoft.com/office/officeart/2005/8/colors/accent2_2" csCatId="accent2" phldr="1"/>
      <dgm:spPr/>
      <dgm:t>
        <a:bodyPr/>
        <a:lstStyle/>
        <a:p>
          <a:endParaRPr lang="en-US"/>
        </a:p>
      </dgm:t>
    </dgm:pt>
    <dgm:pt modelId="{678A00A8-C41B-4551-AB6C-D902F72F4C46}">
      <dgm:prSet custT="1"/>
      <dgm:spPr>
        <a:solidFill>
          <a:srgbClr val="C482F6"/>
        </a:solidFill>
      </dgm:spPr>
      <dgm:t>
        <a:bodyPr/>
        <a:lstStyle/>
        <a:p>
          <a:pPr marL="0" lvl="0" algn="ctr" defTabSz="444500">
            <a:lnSpc>
              <a:spcPct val="90000"/>
            </a:lnSpc>
            <a:spcBef>
              <a:spcPct val="0"/>
            </a:spcBef>
            <a:spcAft>
              <a:spcPct val="35000"/>
            </a:spcAft>
            <a:buNone/>
          </a:pPr>
          <a:r>
            <a:rPr lang="sl-SI" sz="1000" dirty="0">
              <a:latin typeface="Arial" panose="020B0604020202020204" pitchFamily="34" charset="0"/>
              <a:cs typeface="Arial" panose="020B0604020202020204" pitchFamily="34" charset="0"/>
            </a:rPr>
            <a:t>1. </a:t>
          </a:r>
          <a:r>
            <a:rPr lang="sl-SI" sz="900" dirty="0">
              <a:latin typeface="Arial" panose="020B0604020202020204" pitchFamily="34" charset="0"/>
              <a:cs typeface="Arial" panose="020B0604020202020204" pitchFamily="34"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lang="sl-SI" sz="1000" dirty="0">
              <a:latin typeface="Arial" panose="020B0604020202020204" pitchFamily="34" charset="0"/>
              <a:cs typeface="Arial" panose="020B0604020202020204" pitchFamily="34" charset="0"/>
            </a:rPr>
            <a:t>Predhodna registracija in prijava na portalu </a:t>
          </a:r>
          <a:r>
            <a:rPr lang="sl-SI" sz="1000" dirty="0">
              <a:solidFill>
                <a:schemeClr val="tx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https://mju.edrazbe.si</a:t>
          </a:r>
          <a:r>
            <a:rPr lang="sl-SI" sz="1000" dirty="0">
              <a:solidFill>
                <a:schemeClr val="tx1"/>
              </a:solidFill>
              <a:latin typeface="Arial" panose="020B0604020202020204" pitchFamily="34" charset="0"/>
              <a:cs typeface="Arial" panose="020B0604020202020204" pitchFamily="34" charset="0"/>
            </a:rPr>
            <a:t>.</a:t>
          </a:r>
          <a:endParaRPr lang="en-US" sz="1000" dirty="0">
            <a:latin typeface="Arial" panose="020B0604020202020204" pitchFamily="34" charset="0"/>
            <a:cs typeface="Arial" panose="020B0604020202020204" pitchFamily="34" charset="0"/>
          </a:endParaRPr>
        </a:p>
      </dgm:t>
    </dgm:pt>
    <dgm:pt modelId="{8CC21386-1861-4328-A65D-9C3DE7E5835C}" type="parTrans" cxnId="{611C29C7-3BD7-425C-96B6-91D9842DF6DD}">
      <dgm:prSet/>
      <dgm:spPr/>
      <dgm:t>
        <a:bodyPr/>
        <a:lstStyle/>
        <a:p>
          <a:endParaRPr lang="en-US"/>
        </a:p>
      </dgm:t>
    </dgm:pt>
    <dgm:pt modelId="{144F4857-15C1-4CEB-82CB-2995BBF5083B}" type="sibTrans" cxnId="{611C29C7-3BD7-425C-96B6-91D9842DF6DD}">
      <dgm:prSet/>
      <dgm:spPr/>
      <dgm:t>
        <a:bodyPr/>
        <a:lstStyle/>
        <a:p>
          <a:endParaRPr lang="en-US"/>
        </a:p>
      </dgm:t>
    </dgm:pt>
    <dgm:pt modelId="{7540EE3B-4540-4730-A7FD-8E362539717D}">
      <dgm:prSet custT="1"/>
      <dgm:spPr>
        <a:solidFill>
          <a:srgbClr val="C482F6"/>
        </a:solidFill>
      </dgm:spPr>
      <dgm:t>
        <a:bodyPr/>
        <a:lstStyle/>
        <a:p>
          <a:pPr marL="0" lvl="0" algn="ctr" defTabSz="444500">
            <a:lnSpc>
              <a:spcPct val="90000"/>
            </a:lnSpc>
            <a:spcBef>
              <a:spcPct val="0"/>
            </a:spcBef>
            <a:spcAft>
              <a:spcPct val="35000"/>
            </a:spcAft>
            <a:buNone/>
          </a:pPr>
          <a:r>
            <a:rPr lang="sl-SI" sz="1000" dirty="0">
              <a:latin typeface="Arial" panose="020B0604020202020204" pitchFamily="34" charset="0"/>
              <a:cs typeface="Arial" panose="020B0604020202020204" pitchFamily="34" charset="0"/>
            </a:rPr>
            <a:t>2.  </a:t>
          </a:r>
        </a:p>
        <a:p>
          <a:pPr marL="0" marR="0" lvl="0" indent="0" algn="just" defTabSz="914400" eaLnBrk="1" fontAlgn="auto" latinLnBrk="0" hangingPunct="1">
            <a:lnSpc>
              <a:spcPct val="100000"/>
            </a:lnSpc>
            <a:spcBef>
              <a:spcPts val="0"/>
            </a:spcBef>
            <a:spcAft>
              <a:spcPts val="0"/>
            </a:spcAft>
            <a:buClrTx/>
            <a:buSzTx/>
            <a:buFontTx/>
            <a:buNone/>
            <a:tabLst/>
            <a:defRPr/>
          </a:pPr>
          <a:r>
            <a:rPr lang="sl-SI" sz="1000" dirty="0">
              <a:latin typeface="Arial" panose="020B0604020202020204" pitchFamily="34" charset="0"/>
              <a:cs typeface="Arial" panose="020B0604020202020204" pitchFamily="34" charset="0"/>
            </a:rPr>
            <a:t>V prijavi dražitelj označi vlogo (dražitelj, zastopnik, pooblaščenec) in izpolni vse zahtevane podatke ter priloži potrebne priloge. Odda prijavo in čaka na potrditev.</a:t>
          </a:r>
        </a:p>
      </dgm:t>
    </dgm:pt>
    <dgm:pt modelId="{C9A146B9-FEB1-49A8-BBCD-05AE5631F54E}" type="parTrans" cxnId="{5869AC28-2D2A-451B-8F85-3404BB3B792D}">
      <dgm:prSet/>
      <dgm:spPr/>
      <dgm:t>
        <a:bodyPr/>
        <a:lstStyle/>
        <a:p>
          <a:endParaRPr lang="en-US"/>
        </a:p>
      </dgm:t>
    </dgm:pt>
    <dgm:pt modelId="{C4D3D334-15C6-4D13-B08A-F94A8CD2AEA0}" type="sibTrans" cxnId="{5869AC28-2D2A-451B-8F85-3404BB3B792D}">
      <dgm:prSet/>
      <dgm:spPr/>
      <dgm:t>
        <a:bodyPr/>
        <a:lstStyle/>
        <a:p>
          <a:endParaRPr lang="en-US"/>
        </a:p>
      </dgm:t>
    </dgm:pt>
    <dgm:pt modelId="{4FCBBAFD-141C-4C62-8FE1-C9C35AD54FB3}">
      <dgm:prSet custT="1"/>
      <dgm:spPr>
        <a:solidFill>
          <a:srgbClr val="C482F6"/>
        </a:solidFill>
      </dgm:spPr>
      <dgm:t>
        <a:bodyPr/>
        <a:lstStyle/>
        <a:p>
          <a:pPr marL="0" lvl="0" algn="ctr" defTabSz="444500">
            <a:lnSpc>
              <a:spcPct val="90000"/>
            </a:lnSpc>
            <a:spcBef>
              <a:spcPct val="0"/>
            </a:spcBef>
            <a:spcAft>
              <a:spcPct val="35000"/>
            </a:spcAft>
            <a:buNone/>
          </a:pPr>
          <a:r>
            <a:rPr lang="sl-SI" sz="1000" dirty="0">
              <a:latin typeface="Arial" panose="020B0604020202020204" pitchFamily="34" charset="0"/>
              <a:cs typeface="Arial" panose="020B0604020202020204" pitchFamily="34" charset="0"/>
            </a:rPr>
            <a:t>3. </a:t>
          </a:r>
        </a:p>
        <a:p>
          <a:pPr marL="0" marR="0" lvl="0" indent="0" algn="just" defTabSz="914400" eaLnBrk="1" fontAlgn="auto" latinLnBrk="0" hangingPunct="1">
            <a:lnSpc>
              <a:spcPct val="100000"/>
            </a:lnSpc>
            <a:spcBef>
              <a:spcPts val="0"/>
            </a:spcBef>
            <a:spcAft>
              <a:spcPts val="0"/>
            </a:spcAft>
            <a:buClrTx/>
            <a:buSzTx/>
            <a:buFontTx/>
            <a:buNone/>
            <a:tabLst/>
            <a:defRPr/>
          </a:pPr>
          <a:r>
            <a:rPr lang="sl-SI" sz="1000" dirty="0">
              <a:latin typeface="Arial" panose="020B0604020202020204" pitchFamily="34" charset="0"/>
              <a:cs typeface="Arial" panose="020B0604020202020204" pitchFamily="34" charset="0"/>
            </a:rPr>
            <a:t>Na datum in uro spletne javne dražbe prične z draženjem.</a:t>
          </a:r>
        </a:p>
      </dgm:t>
    </dgm:pt>
    <dgm:pt modelId="{93649F80-9FB9-473B-AA81-60F09AD83CD8}" type="parTrans" cxnId="{59EF0FFC-821A-47B8-AB98-57893BB33230}">
      <dgm:prSet/>
      <dgm:spPr/>
      <dgm:t>
        <a:bodyPr/>
        <a:lstStyle/>
        <a:p>
          <a:endParaRPr lang="en-US"/>
        </a:p>
      </dgm:t>
    </dgm:pt>
    <dgm:pt modelId="{2E846FAF-DEDF-4D43-9BEC-8B6E14B233E7}" type="sibTrans" cxnId="{59EF0FFC-821A-47B8-AB98-57893BB33230}">
      <dgm:prSet/>
      <dgm:spPr/>
      <dgm:t>
        <a:bodyPr/>
        <a:lstStyle/>
        <a:p>
          <a:endParaRPr lang="en-US"/>
        </a:p>
      </dgm:t>
    </dgm:pt>
    <dgm:pt modelId="{8C9FFA13-FCFC-4A41-B482-A1266CFDBD18}" type="pres">
      <dgm:prSet presAssocID="{983876CB-1CA7-4D9D-B91E-DA0EBC62731C}" presName="Name0" presStyleCnt="0">
        <dgm:presLayoutVars>
          <dgm:dir/>
          <dgm:resizeHandles val="exact"/>
        </dgm:presLayoutVars>
      </dgm:prSet>
      <dgm:spPr/>
    </dgm:pt>
    <dgm:pt modelId="{5FE9A3D5-DF02-421C-963F-BAFA6FBA2216}" type="pres">
      <dgm:prSet presAssocID="{678A00A8-C41B-4551-AB6C-D902F72F4C46}" presName="node" presStyleLbl="node1" presStyleIdx="0" presStyleCnt="3" custScaleX="281594" custScaleY="125418">
        <dgm:presLayoutVars>
          <dgm:bulletEnabled val="1"/>
        </dgm:presLayoutVars>
      </dgm:prSet>
      <dgm:spPr/>
    </dgm:pt>
    <dgm:pt modelId="{DD8C4DFF-3D05-4CDC-BFAC-895043FBE7E8}" type="pres">
      <dgm:prSet presAssocID="{144F4857-15C1-4CEB-82CB-2995BBF5083B}" presName="sibTrans" presStyleLbl="sibTrans1D1" presStyleIdx="0" presStyleCnt="2"/>
      <dgm:spPr/>
    </dgm:pt>
    <dgm:pt modelId="{CE1FB821-6E2F-4543-AAA2-C7C2031884ED}" type="pres">
      <dgm:prSet presAssocID="{144F4857-15C1-4CEB-82CB-2995BBF5083B}" presName="connectorText" presStyleLbl="sibTrans1D1" presStyleIdx="0" presStyleCnt="2"/>
      <dgm:spPr/>
    </dgm:pt>
    <dgm:pt modelId="{1B55662C-E6BB-4D95-8424-D44C21D54978}" type="pres">
      <dgm:prSet presAssocID="{7540EE3B-4540-4730-A7FD-8E362539717D}" presName="node" presStyleLbl="node1" presStyleIdx="1" presStyleCnt="3" custScaleX="281981" custScaleY="169457" custLinFactNeighborX="-195" custLinFactNeighborY="-385">
        <dgm:presLayoutVars>
          <dgm:bulletEnabled val="1"/>
        </dgm:presLayoutVars>
      </dgm:prSet>
      <dgm:spPr/>
    </dgm:pt>
    <dgm:pt modelId="{342640D9-523F-4AD1-A231-C699C3247D34}" type="pres">
      <dgm:prSet presAssocID="{C4D3D334-15C6-4D13-B08A-F94A8CD2AEA0}" presName="sibTrans" presStyleLbl="sibTrans1D1" presStyleIdx="1" presStyleCnt="2"/>
      <dgm:spPr/>
    </dgm:pt>
    <dgm:pt modelId="{D891F056-DE1D-4DDA-AA18-FC4614BEE1D8}" type="pres">
      <dgm:prSet presAssocID="{C4D3D334-15C6-4D13-B08A-F94A8CD2AEA0}" presName="connectorText" presStyleLbl="sibTrans1D1" presStyleIdx="1" presStyleCnt="2"/>
      <dgm:spPr/>
    </dgm:pt>
    <dgm:pt modelId="{5254E3D6-B965-43E4-A5DE-29D0C5BA51F2}" type="pres">
      <dgm:prSet presAssocID="{4FCBBAFD-141C-4C62-8FE1-C9C35AD54FB3}" presName="node" presStyleLbl="node1" presStyleIdx="2" presStyleCnt="3" custScaleX="282369" custScaleY="125500">
        <dgm:presLayoutVars>
          <dgm:bulletEnabled val="1"/>
        </dgm:presLayoutVars>
      </dgm:prSet>
      <dgm:spPr/>
    </dgm:pt>
  </dgm:ptLst>
  <dgm:cxnLst>
    <dgm:cxn modelId="{95E5D21F-D8A3-41B3-BC2A-6B856E02D655}" type="presOf" srcId="{983876CB-1CA7-4D9D-B91E-DA0EBC62731C}" destId="{8C9FFA13-FCFC-4A41-B482-A1266CFDBD18}" srcOrd="0" destOrd="0" presId="urn:microsoft.com/office/officeart/2016/7/layout/RepeatingBendingProcessNew"/>
    <dgm:cxn modelId="{E5D06B20-6E53-4F05-8C31-7EB230DC27DC}" type="presOf" srcId="{144F4857-15C1-4CEB-82CB-2995BBF5083B}" destId="{DD8C4DFF-3D05-4CDC-BFAC-895043FBE7E8}" srcOrd="0" destOrd="0" presId="urn:microsoft.com/office/officeart/2016/7/layout/RepeatingBendingProcessNew"/>
    <dgm:cxn modelId="{5869AC28-2D2A-451B-8F85-3404BB3B792D}" srcId="{983876CB-1CA7-4D9D-B91E-DA0EBC62731C}" destId="{7540EE3B-4540-4730-A7FD-8E362539717D}" srcOrd="1" destOrd="0" parTransId="{C9A146B9-FEB1-49A8-BBCD-05AE5631F54E}" sibTransId="{C4D3D334-15C6-4D13-B08A-F94A8CD2AEA0}"/>
    <dgm:cxn modelId="{79010256-DAA1-4F9A-A312-68B2AFBDA15A}" type="presOf" srcId="{7540EE3B-4540-4730-A7FD-8E362539717D}" destId="{1B55662C-E6BB-4D95-8424-D44C21D54978}" srcOrd="0" destOrd="0" presId="urn:microsoft.com/office/officeart/2016/7/layout/RepeatingBendingProcessNew"/>
    <dgm:cxn modelId="{AF537887-F15F-46E5-A11A-D5FC5DAF774E}" type="presOf" srcId="{4FCBBAFD-141C-4C62-8FE1-C9C35AD54FB3}" destId="{5254E3D6-B965-43E4-A5DE-29D0C5BA51F2}" srcOrd="0" destOrd="0" presId="urn:microsoft.com/office/officeart/2016/7/layout/RepeatingBendingProcessNew"/>
    <dgm:cxn modelId="{1762818B-36FA-4E2A-B905-93A5CD728D3D}" type="presOf" srcId="{144F4857-15C1-4CEB-82CB-2995BBF5083B}" destId="{CE1FB821-6E2F-4543-AAA2-C7C2031884ED}" srcOrd="1" destOrd="0" presId="urn:microsoft.com/office/officeart/2016/7/layout/RepeatingBendingProcessNew"/>
    <dgm:cxn modelId="{8BDCD5AA-7F0B-4F8F-B6FC-CBCD6F0BFF1B}" type="presOf" srcId="{C4D3D334-15C6-4D13-B08A-F94A8CD2AEA0}" destId="{D891F056-DE1D-4DDA-AA18-FC4614BEE1D8}" srcOrd="1" destOrd="0" presId="urn:microsoft.com/office/officeart/2016/7/layout/RepeatingBendingProcessNew"/>
    <dgm:cxn modelId="{611C29C7-3BD7-425C-96B6-91D9842DF6DD}" srcId="{983876CB-1CA7-4D9D-B91E-DA0EBC62731C}" destId="{678A00A8-C41B-4551-AB6C-D902F72F4C46}" srcOrd="0" destOrd="0" parTransId="{8CC21386-1861-4328-A65D-9C3DE7E5835C}" sibTransId="{144F4857-15C1-4CEB-82CB-2995BBF5083B}"/>
    <dgm:cxn modelId="{5C9F92DA-B6F4-45D7-9986-5005310CEEFE}" type="presOf" srcId="{C4D3D334-15C6-4D13-B08A-F94A8CD2AEA0}" destId="{342640D9-523F-4AD1-A231-C699C3247D34}" srcOrd="0" destOrd="0" presId="urn:microsoft.com/office/officeart/2016/7/layout/RepeatingBendingProcessNew"/>
    <dgm:cxn modelId="{737776F4-BA08-47F0-92DE-794ECDF67D7E}" type="presOf" srcId="{678A00A8-C41B-4551-AB6C-D902F72F4C46}" destId="{5FE9A3D5-DF02-421C-963F-BAFA6FBA2216}" srcOrd="0" destOrd="0" presId="urn:microsoft.com/office/officeart/2016/7/layout/RepeatingBendingProcessNew"/>
    <dgm:cxn modelId="{59EF0FFC-821A-47B8-AB98-57893BB33230}" srcId="{983876CB-1CA7-4D9D-B91E-DA0EBC62731C}" destId="{4FCBBAFD-141C-4C62-8FE1-C9C35AD54FB3}" srcOrd="2" destOrd="0" parTransId="{93649F80-9FB9-473B-AA81-60F09AD83CD8}" sibTransId="{2E846FAF-DEDF-4D43-9BEC-8B6E14B233E7}"/>
    <dgm:cxn modelId="{B1783DFB-9A1A-45E1-8D19-23A53877A939}" type="presParOf" srcId="{8C9FFA13-FCFC-4A41-B482-A1266CFDBD18}" destId="{5FE9A3D5-DF02-421C-963F-BAFA6FBA2216}" srcOrd="0" destOrd="0" presId="urn:microsoft.com/office/officeart/2016/7/layout/RepeatingBendingProcessNew"/>
    <dgm:cxn modelId="{764DAEB7-A93F-40F8-B143-9E4DCE247925}" type="presParOf" srcId="{8C9FFA13-FCFC-4A41-B482-A1266CFDBD18}" destId="{DD8C4DFF-3D05-4CDC-BFAC-895043FBE7E8}" srcOrd="1" destOrd="0" presId="urn:microsoft.com/office/officeart/2016/7/layout/RepeatingBendingProcessNew"/>
    <dgm:cxn modelId="{2B18B651-AD62-4F4B-95AC-687822924BE1}" type="presParOf" srcId="{DD8C4DFF-3D05-4CDC-BFAC-895043FBE7E8}" destId="{CE1FB821-6E2F-4543-AAA2-C7C2031884ED}" srcOrd="0" destOrd="0" presId="urn:microsoft.com/office/officeart/2016/7/layout/RepeatingBendingProcessNew"/>
    <dgm:cxn modelId="{F4B69B07-4B2F-4DDF-8182-B3E824291566}" type="presParOf" srcId="{8C9FFA13-FCFC-4A41-B482-A1266CFDBD18}" destId="{1B55662C-E6BB-4D95-8424-D44C21D54978}" srcOrd="2" destOrd="0" presId="urn:microsoft.com/office/officeart/2016/7/layout/RepeatingBendingProcessNew"/>
    <dgm:cxn modelId="{DE25A0F5-654E-479A-8F37-131E69C02870}" type="presParOf" srcId="{8C9FFA13-FCFC-4A41-B482-A1266CFDBD18}" destId="{342640D9-523F-4AD1-A231-C699C3247D34}" srcOrd="3" destOrd="0" presId="urn:microsoft.com/office/officeart/2016/7/layout/RepeatingBendingProcessNew"/>
    <dgm:cxn modelId="{004AD4BF-FDAE-48AC-9B97-E38EEEF9D16B}" type="presParOf" srcId="{342640D9-523F-4AD1-A231-C699C3247D34}" destId="{D891F056-DE1D-4DDA-AA18-FC4614BEE1D8}" srcOrd="0" destOrd="0" presId="urn:microsoft.com/office/officeart/2016/7/layout/RepeatingBendingProcessNew"/>
    <dgm:cxn modelId="{CF208D26-0C73-4354-938E-C4FD44FDA718}" type="presParOf" srcId="{8C9FFA13-FCFC-4A41-B482-A1266CFDBD18}" destId="{5254E3D6-B965-43E4-A5DE-29D0C5BA51F2}"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25A5EC-71A2-4839-B4AC-4D88CE479CC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967F5BF-5D58-4B7A-921B-9EDB454CD4E5}">
      <dgm:prSet custT="1"/>
      <dgm:spPr>
        <a:solidFill>
          <a:srgbClr val="7030A0"/>
        </a:solidFill>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l-SI" sz="1400" b="1" dirty="0">
              <a:solidFill>
                <a:schemeClr val="tx1"/>
              </a:solidFill>
              <a:latin typeface="Arial" panose="020B0604020202020204" pitchFamily="34" charset="0"/>
              <a:cs typeface="Arial" panose="020B0604020202020204" pitchFamily="34" charset="0"/>
            </a:rPr>
            <a:t>Večja dostopnost in globalizacija</a:t>
          </a:r>
          <a:r>
            <a:rPr lang="sl-SI" sz="1400" dirty="0">
              <a:solidFill>
                <a:schemeClr val="tx1"/>
              </a:solidFill>
              <a:latin typeface="Arial" panose="020B0604020202020204" pitchFamily="34" charset="0"/>
              <a:cs typeface="Arial" panose="020B0604020202020204" pitchFamily="34" charset="0"/>
            </a:rPr>
            <a:t> </a:t>
          </a:r>
        </a:p>
        <a:p>
          <a:pPr algn="l"/>
          <a:endParaRPr lang="en-US" sz="900" dirty="0"/>
        </a:p>
      </dgm:t>
    </dgm:pt>
    <dgm:pt modelId="{621F40B2-40B4-4DD5-820A-D4414FD9760F}" type="parTrans" cxnId="{779995F0-B8BB-4E04-AB89-A16B5AD96A95}">
      <dgm:prSet/>
      <dgm:spPr/>
      <dgm:t>
        <a:bodyPr/>
        <a:lstStyle/>
        <a:p>
          <a:endParaRPr lang="en-US"/>
        </a:p>
      </dgm:t>
    </dgm:pt>
    <dgm:pt modelId="{CDB31297-35E9-44E7-A385-20226D65EFF2}" type="sibTrans" cxnId="{779995F0-B8BB-4E04-AB89-A16B5AD96A95}">
      <dgm:prSet/>
      <dgm:spPr/>
      <dgm:t>
        <a:bodyPr/>
        <a:lstStyle/>
        <a:p>
          <a:endParaRPr lang="en-US"/>
        </a:p>
      </dgm:t>
    </dgm:pt>
    <dgm:pt modelId="{12C265F2-C651-4C7D-A527-B6F508363428}">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l-SI" sz="1400" b="1" dirty="0">
              <a:solidFill>
                <a:schemeClr val="tx1"/>
              </a:solidFill>
              <a:latin typeface="Arial" panose="020B0604020202020204" pitchFamily="34" charset="0"/>
              <a:cs typeface="Arial" panose="020B0604020202020204" pitchFamily="34" charset="0"/>
            </a:rPr>
            <a:t>Prihranek časa in stroškov</a:t>
          </a:r>
          <a:endParaRPr lang="en-US" sz="500" dirty="0"/>
        </a:p>
      </dgm:t>
    </dgm:pt>
    <dgm:pt modelId="{5EB0397A-83E2-454E-8053-94BF7B61B48C}" type="parTrans" cxnId="{8C839054-091E-4301-B0DA-368AAE7DE1F9}">
      <dgm:prSet/>
      <dgm:spPr/>
      <dgm:t>
        <a:bodyPr/>
        <a:lstStyle/>
        <a:p>
          <a:endParaRPr lang="en-US"/>
        </a:p>
      </dgm:t>
    </dgm:pt>
    <dgm:pt modelId="{C59B0F01-0AB1-4570-94E1-09EEE898FC5E}" type="sibTrans" cxnId="{8C839054-091E-4301-B0DA-368AAE7DE1F9}">
      <dgm:prSet/>
      <dgm:spPr/>
      <dgm:t>
        <a:bodyPr/>
        <a:lstStyle/>
        <a:p>
          <a:endParaRPr lang="en-US"/>
        </a:p>
      </dgm:t>
    </dgm:pt>
    <dgm:pt modelId="{3B9738F8-3D0E-4CF8-AFA0-F60985C95557}">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l-SI" sz="1400" b="1" dirty="0">
              <a:solidFill>
                <a:schemeClr val="tx1"/>
              </a:solidFill>
              <a:latin typeface="Arial" panose="020B0604020202020204" pitchFamily="34" charset="0"/>
              <a:cs typeface="Arial" panose="020B0604020202020204" pitchFamily="34" charset="0"/>
            </a:rPr>
            <a:t>Transparentnost</a:t>
          </a:r>
          <a:endParaRPr lang="en-US" sz="1200" dirty="0">
            <a:latin typeface="Arial" panose="020B0604020202020204" pitchFamily="34" charset="0"/>
            <a:cs typeface="Arial" panose="020B0604020202020204" pitchFamily="34" charset="0"/>
          </a:endParaRPr>
        </a:p>
        <a:p>
          <a:pPr marL="0" lvl="0" algn="l" defTabSz="311150">
            <a:lnSpc>
              <a:spcPct val="90000"/>
            </a:lnSpc>
            <a:spcBef>
              <a:spcPct val="0"/>
            </a:spcBef>
            <a:spcAft>
              <a:spcPct val="35000"/>
            </a:spcAft>
            <a:buNone/>
          </a:pPr>
          <a:endParaRPr lang="en-US" sz="500" dirty="0"/>
        </a:p>
      </dgm:t>
    </dgm:pt>
    <dgm:pt modelId="{6D5465A7-1BC7-4D88-A37A-9BDF43D8198E}" type="parTrans" cxnId="{050424F0-E4F8-454A-A75D-3ACB852CA9C3}">
      <dgm:prSet/>
      <dgm:spPr/>
      <dgm:t>
        <a:bodyPr/>
        <a:lstStyle/>
        <a:p>
          <a:endParaRPr lang="en-US"/>
        </a:p>
      </dgm:t>
    </dgm:pt>
    <dgm:pt modelId="{032848EF-E037-45B8-9A91-C20988CE1D57}" type="sibTrans" cxnId="{050424F0-E4F8-454A-A75D-3ACB852CA9C3}">
      <dgm:prSet/>
      <dgm:spPr/>
      <dgm:t>
        <a:bodyPr/>
        <a:lstStyle/>
        <a:p>
          <a:endParaRPr lang="en-US"/>
        </a:p>
      </dgm:t>
    </dgm:pt>
    <dgm:pt modelId="{1DCCBF84-16E2-4F37-BAC5-DFE22455FFA9}">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l-SI" sz="1400" b="1" dirty="0">
              <a:solidFill>
                <a:schemeClr val="tx1"/>
              </a:solidFill>
              <a:latin typeface="Arial" panose="020B0604020202020204" pitchFamily="34" charset="0"/>
              <a:cs typeface="Arial" panose="020B0604020202020204" pitchFamily="34" charset="0"/>
            </a:rPr>
            <a:t>Anonimnost</a:t>
          </a:r>
          <a:endParaRPr lang="en-US" sz="500" dirty="0"/>
        </a:p>
      </dgm:t>
    </dgm:pt>
    <dgm:pt modelId="{A75294CA-A1DC-44E4-9A3D-8EA61C11C596}" type="parTrans" cxnId="{FF1332EA-8E5C-4065-96CA-3352C36A9DBA}">
      <dgm:prSet/>
      <dgm:spPr/>
      <dgm:t>
        <a:bodyPr/>
        <a:lstStyle/>
        <a:p>
          <a:endParaRPr lang="en-US"/>
        </a:p>
      </dgm:t>
    </dgm:pt>
    <dgm:pt modelId="{2CE7DEC8-9378-4FDC-BDCB-E65FB902270C}" type="sibTrans" cxnId="{FF1332EA-8E5C-4065-96CA-3352C36A9DBA}">
      <dgm:prSet/>
      <dgm:spPr/>
      <dgm:t>
        <a:bodyPr/>
        <a:lstStyle/>
        <a:p>
          <a:endParaRPr lang="en-US"/>
        </a:p>
      </dgm:t>
    </dgm:pt>
    <dgm:pt modelId="{7A0F5A0A-2AA8-4ECB-999A-BD1FA87D4BDB}" type="pres">
      <dgm:prSet presAssocID="{AE25A5EC-71A2-4839-B4AC-4D88CE479CC2}" presName="linear" presStyleCnt="0">
        <dgm:presLayoutVars>
          <dgm:animLvl val="lvl"/>
          <dgm:resizeHandles val="exact"/>
        </dgm:presLayoutVars>
      </dgm:prSet>
      <dgm:spPr/>
    </dgm:pt>
    <dgm:pt modelId="{9D5F16AF-1E3E-4AB1-A809-3A43621C63B1}" type="pres">
      <dgm:prSet presAssocID="{B967F5BF-5D58-4B7A-921B-9EDB454CD4E5}" presName="parentText" presStyleLbl="node1" presStyleIdx="0" presStyleCnt="4" custLinFactNeighborY="-12907">
        <dgm:presLayoutVars>
          <dgm:chMax val="0"/>
          <dgm:bulletEnabled val="1"/>
        </dgm:presLayoutVars>
      </dgm:prSet>
      <dgm:spPr/>
    </dgm:pt>
    <dgm:pt modelId="{AA7116C0-D976-4C78-8449-D9CBDF1246DA}" type="pres">
      <dgm:prSet presAssocID="{CDB31297-35E9-44E7-A385-20226D65EFF2}" presName="spacer" presStyleCnt="0"/>
      <dgm:spPr/>
    </dgm:pt>
    <dgm:pt modelId="{45C1D20B-5070-49F5-B54D-16BC54C3AD5A}" type="pres">
      <dgm:prSet presAssocID="{12C265F2-C651-4C7D-A527-B6F508363428}" presName="parentText" presStyleLbl="node1" presStyleIdx="1" presStyleCnt="4" custLinFactNeighborX="-1572" custLinFactNeighborY="-14592">
        <dgm:presLayoutVars>
          <dgm:chMax val="0"/>
          <dgm:bulletEnabled val="1"/>
        </dgm:presLayoutVars>
      </dgm:prSet>
      <dgm:spPr/>
    </dgm:pt>
    <dgm:pt modelId="{721F6171-C9E1-4034-976C-14C23C464A31}" type="pres">
      <dgm:prSet presAssocID="{C59B0F01-0AB1-4570-94E1-09EEE898FC5E}" presName="spacer" presStyleCnt="0"/>
      <dgm:spPr/>
    </dgm:pt>
    <dgm:pt modelId="{2D79A935-62F4-4F7E-A4F5-7F1CFEA702FF}" type="pres">
      <dgm:prSet presAssocID="{3B9738F8-3D0E-4CF8-AFA0-F60985C95557}" presName="parentText" presStyleLbl="node1" presStyleIdx="2" presStyleCnt="4">
        <dgm:presLayoutVars>
          <dgm:chMax val="0"/>
          <dgm:bulletEnabled val="1"/>
        </dgm:presLayoutVars>
      </dgm:prSet>
      <dgm:spPr/>
    </dgm:pt>
    <dgm:pt modelId="{C389CE3B-3E24-43EB-8D96-C696817186EF}" type="pres">
      <dgm:prSet presAssocID="{032848EF-E037-45B8-9A91-C20988CE1D57}" presName="spacer" presStyleCnt="0"/>
      <dgm:spPr/>
    </dgm:pt>
    <dgm:pt modelId="{290EBC3E-BA12-484D-B69E-9DDE068015B9}" type="pres">
      <dgm:prSet presAssocID="{1DCCBF84-16E2-4F37-BAC5-DFE22455FFA9}" presName="parentText" presStyleLbl="node1" presStyleIdx="3" presStyleCnt="4" custLinFactNeighborX="168" custLinFactNeighborY="9801">
        <dgm:presLayoutVars>
          <dgm:chMax val="0"/>
          <dgm:bulletEnabled val="1"/>
        </dgm:presLayoutVars>
      </dgm:prSet>
      <dgm:spPr/>
    </dgm:pt>
  </dgm:ptLst>
  <dgm:cxnLst>
    <dgm:cxn modelId="{09A1F60F-856A-4FBC-9EC7-F4C9345C2C95}" type="presOf" srcId="{1DCCBF84-16E2-4F37-BAC5-DFE22455FFA9}" destId="{290EBC3E-BA12-484D-B69E-9DDE068015B9}" srcOrd="0" destOrd="0" presId="urn:microsoft.com/office/officeart/2005/8/layout/vList2"/>
    <dgm:cxn modelId="{40D6C71A-02F0-41C1-882E-B7DE0D28A40A}" type="presOf" srcId="{B967F5BF-5D58-4B7A-921B-9EDB454CD4E5}" destId="{9D5F16AF-1E3E-4AB1-A809-3A43621C63B1}" srcOrd="0" destOrd="0" presId="urn:microsoft.com/office/officeart/2005/8/layout/vList2"/>
    <dgm:cxn modelId="{E60B3527-D719-44CC-9F53-8955284A18EE}" type="presOf" srcId="{12C265F2-C651-4C7D-A527-B6F508363428}" destId="{45C1D20B-5070-49F5-B54D-16BC54C3AD5A}" srcOrd="0" destOrd="0" presId="urn:microsoft.com/office/officeart/2005/8/layout/vList2"/>
    <dgm:cxn modelId="{8C839054-091E-4301-B0DA-368AAE7DE1F9}" srcId="{AE25A5EC-71A2-4839-B4AC-4D88CE479CC2}" destId="{12C265F2-C651-4C7D-A527-B6F508363428}" srcOrd="1" destOrd="0" parTransId="{5EB0397A-83E2-454E-8053-94BF7B61B48C}" sibTransId="{C59B0F01-0AB1-4570-94E1-09EEE898FC5E}"/>
    <dgm:cxn modelId="{EFBDB6B2-AC0A-43D2-8567-C1CDDCA6F5ED}" type="presOf" srcId="{AE25A5EC-71A2-4839-B4AC-4D88CE479CC2}" destId="{7A0F5A0A-2AA8-4ECB-999A-BD1FA87D4BDB}" srcOrd="0" destOrd="0" presId="urn:microsoft.com/office/officeart/2005/8/layout/vList2"/>
    <dgm:cxn modelId="{FF1332EA-8E5C-4065-96CA-3352C36A9DBA}" srcId="{AE25A5EC-71A2-4839-B4AC-4D88CE479CC2}" destId="{1DCCBF84-16E2-4F37-BAC5-DFE22455FFA9}" srcOrd="3" destOrd="0" parTransId="{A75294CA-A1DC-44E4-9A3D-8EA61C11C596}" sibTransId="{2CE7DEC8-9378-4FDC-BDCB-E65FB902270C}"/>
    <dgm:cxn modelId="{590DB4EE-80A2-40A1-BB1E-91C546A370D2}" type="presOf" srcId="{3B9738F8-3D0E-4CF8-AFA0-F60985C95557}" destId="{2D79A935-62F4-4F7E-A4F5-7F1CFEA702FF}" srcOrd="0" destOrd="0" presId="urn:microsoft.com/office/officeart/2005/8/layout/vList2"/>
    <dgm:cxn modelId="{050424F0-E4F8-454A-A75D-3ACB852CA9C3}" srcId="{AE25A5EC-71A2-4839-B4AC-4D88CE479CC2}" destId="{3B9738F8-3D0E-4CF8-AFA0-F60985C95557}" srcOrd="2" destOrd="0" parTransId="{6D5465A7-1BC7-4D88-A37A-9BDF43D8198E}" sibTransId="{032848EF-E037-45B8-9A91-C20988CE1D57}"/>
    <dgm:cxn modelId="{779995F0-B8BB-4E04-AB89-A16B5AD96A95}" srcId="{AE25A5EC-71A2-4839-B4AC-4D88CE479CC2}" destId="{B967F5BF-5D58-4B7A-921B-9EDB454CD4E5}" srcOrd="0" destOrd="0" parTransId="{621F40B2-40B4-4DD5-820A-D4414FD9760F}" sibTransId="{CDB31297-35E9-44E7-A385-20226D65EFF2}"/>
    <dgm:cxn modelId="{A376208A-9BA8-4295-AB0D-8A5B89DB84C4}" type="presParOf" srcId="{7A0F5A0A-2AA8-4ECB-999A-BD1FA87D4BDB}" destId="{9D5F16AF-1E3E-4AB1-A809-3A43621C63B1}" srcOrd="0" destOrd="0" presId="urn:microsoft.com/office/officeart/2005/8/layout/vList2"/>
    <dgm:cxn modelId="{09EA8B3B-358D-483C-A268-E18255BBD322}" type="presParOf" srcId="{7A0F5A0A-2AA8-4ECB-999A-BD1FA87D4BDB}" destId="{AA7116C0-D976-4C78-8449-D9CBDF1246DA}" srcOrd="1" destOrd="0" presId="urn:microsoft.com/office/officeart/2005/8/layout/vList2"/>
    <dgm:cxn modelId="{6E148DE5-F007-48C7-91D7-1B9B2A3CDC59}" type="presParOf" srcId="{7A0F5A0A-2AA8-4ECB-999A-BD1FA87D4BDB}" destId="{45C1D20B-5070-49F5-B54D-16BC54C3AD5A}" srcOrd="2" destOrd="0" presId="urn:microsoft.com/office/officeart/2005/8/layout/vList2"/>
    <dgm:cxn modelId="{322D6AD3-102C-411E-BF7D-35BA0008A319}" type="presParOf" srcId="{7A0F5A0A-2AA8-4ECB-999A-BD1FA87D4BDB}" destId="{721F6171-C9E1-4034-976C-14C23C464A31}" srcOrd="3" destOrd="0" presId="urn:microsoft.com/office/officeart/2005/8/layout/vList2"/>
    <dgm:cxn modelId="{50B0C622-8BCE-4FB5-89DB-6AA1B0241439}" type="presParOf" srcId="{7A0F5A0A-2AA8-4ECB-999A-BD1FA87D4BDB}" destId="{2D79A935-62F4-4F7E-A4F5-7F1CFEA702FF}" srcOrd="4" destOrd="0" presId="urn:microsoft.com/office/officeart/2005/8/layout/vList2"/>
    <dgm:cxn modelId="{D4FFC61E-EE8E-4EE4-83C3-848330EC3485}" type="presParOf" srcId="{7A0F5A0A-2AA8-4ECB-999A-BD1FA87D4BDB}" destId="{C389CE3B-3E24-43EB-8D96-C696817186EF}" srcOrd="5" destOrd="0" presId="urn:microsoft.com/office/officeart/2005/8/layout/vList2"/>
    <dgm:cxn modelId="{AE03F2FD-DA06-49B3-8040-DD7DECE81D66}" type="presParOf" srcId="{7A0F5A0A-2AA8-4ECB-999A-BD1FA87D4BDB}" destId="{290EBC3E-BA12-484D-B69E-9DDE068015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0C661-91EE-4EDB-A8BF-1E9932CE91CB}">
      <dsp:nvSpPr>
        <dsp:cNvPr id="0" name=""/>
        <dsp:cNvSpPr/>
      </dsp:nvSpPr>
      <dsp:spPr>
        <a:xfrm>
          <a:off x="1632724" y="1476030"/>
          <a:ext cx="91440" cy="391214"/>
        </a:xfrm>
        <a:custGeom>
          <a:avLst/>
          <a:gdLst/>
          <a:ahLst/>
          <a:cxnLst/>
          <a:rect l="0" t="0" r="0" b="0"/>
          <a:pathLst>
            <a:path>
              <a:moveTo>
                <a:pt x="51707" y="0"/>
              </a:moveTo>
              <a:lnTo>
                <a:pt x="51707" y="212707"/>
              </a:lnTo>
              <a:lnTo>
                <a:pt x="45720" y="212707"/>
              </a:lnTo>
              <a:lnTo>
                <a:pt x="45720" y="391214"/>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highlight>
              <a:srgbClr val="800080"/>
            </a:highlight>
          </a:endParaRPr>
        </a:p>
      </dsp:txBody>
      <dsp:txXfrm>
        <a:off x="1667898" y="1669526"/>
        <a:ext cx="21092" cy="4222"/>
      </dsp:txXfrm>
    </dsp:sp>
    <dsp:sp modelId="{D5B13158-4D5C-4772-8888-0EC07918FE3B}">
      <dsp:nvSpPr>
        <dsp:cNvPr id="0" name=""/>
        <dsp:cNvSpPr/>
      </dsp:nvSpPr>
      <dsp:spPr>
        <a:xfrm>
          <a:off x="3016" y="539828"/>
          <a:ext cx="3362832" cy="938001"/>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9866" tIns="94331" rIns="89866" bIns="94331" numCol="1" spcCol="1270" anchor="ctr" anchorCtr="0">
          <a:noAutofit/>
        </a:bodyPr>
        <a:lstStyle/>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1. </a:t>
          </a:r>
        </a:p>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Kreiranje nove spletne javne dražbe na </a:t>
          </a:r>
          <a:r>
            <a:rPr lang="sl-SI" sz="1000" u="sng" kern="1200" dirty="0">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https://mju.edrazbe.si/</a:t>
          </a:r>
          <a:endParaRPr lang="sl-SI" sz="1000" u="sng" kern="1200" dirty="0">
            <a:latin typeface="Arial" panose="020B0604020202020204" pitchFamily="34" charset="0"/>
            <a:cs typeface="Arial" panose="020B0604020202020204" pitchFamily="34" charset="0"/>
          </a:endParaRPr>
        </a:p>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(vnos podatkov o predmetu, datumu, izklicni ceni, varščini, vnos fotografij in razpisa s prilogami).</a:t>
          </a:r>
          <a:r>
            <a:rPr lang="sl-SI" sz="1000" u="sng" kern="1200" dirty="0">
              <a:latin typeface="Arial" panose="020B0604020202020204" pitchFamily="34" charset="0"/>
              <a:cs typeface="Arial" panose="020B0604020202020204" pitchFamily="34" charset="0"/>
            </a:rPr>
            <a:t> </a:t>
          </a:r>
          <a:endParaRPr lang="en-US" sz="1000" kern="1200" dirty="0">
            <a:latin typeface="Arial" panose="020B0604020202020204" pitchFamily="34" charset="0"/>
            <a:cs typeface="Arial" panose="020B0604020202020204" pitchFamily="34" charset="0"/>
          </a:endParaRPr>
        </a:p>
      </dsp:txBody>
      <dsp:txXfrm>
        <a:off x="3016" y="539828"/>
        <a:ext cx="3362832" cy="938001"/>
      </dsp:txXfrm>
    </dsp:sp>
    <dsp:sp modelId="{92ACBE69-95BA-4B18-A602-E21B149883CC}">
      <dsp:nvSpPr>
        <dsp:cNvPr id="0" name=""/>
        <dsp:cNvSpPr/>
      </dsp:nvSpPr>
      <dsp:spPr>
        <a:xfrm>
          <a:off x="1632724" y="2567164"/>
          <a:ext cx="91440" cy="391214"/>
        </a:xfrm>
        <a:custGeom>
          <a:avLst/>
          <a:gdLst/>
          <a:ahLst/>
          <a:cxnLst/>
          <a:rect l="0" t="0" r="0" b="0"/>
          <a:pathLst>
            <a:path>
              <a:moveTo>
                <a:pt x="45720" y="0"/>
              </a:moveTo>
              <a:lnTo>
                <a:pt x="45720" y="212707"/>
              </a:lnTo>
              <a:lnTo>
                <a:pt x="48709" y="212707"/>
              </a:lnTo>
              <a:lnTo>
                <a:pt x="48709" y="391214"/>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highlight>
              <a:srgbClr val="800080"/>
            </a:highlight>
          </a:endParaRPr>
        </a:p>
      </dsp:txBody>
      <dsp:txXfrm>
        <a:off x="1667898" y="2760660"/>
        <a:ext cx="21091" cy="4222"/>
      </dsp:txXfrm>
    </dsp:sp>
    <dsp:sp modelId="{AE77E388-F8F5-464E-BD2B-87D467EFC0CA}">
      <dsp:nvSpPr>
        <dsp:cNvPr id="0" name=""/>
        <dsp:cNvSpPr/>
      </dsp:nvSpPr>
      <dsp:spPr>
        <a:xfrm>
          <a:off x="3016" y="1899644"/>
          <a:ext cx="3350856" cy="669320"/>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9866" tIns="94331" rIns="89866" bIns="94331" numCol="1" spcCol="1270" anchor="ctr" anchorCtr="0">
          <a:noAutofit/>
        </a:bodyPr>
        <a:lstStyle/>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2.  </a:t>
          </a:r>
        </a:p>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Pregled in potrjevanje prijav.</a:t>
          </a:r>
          <a:endParaRPr lang="en-US" sz="1000" kern="1200" dirty="0">
            <a:latin typeface="Arial" panose="020B0604020202020204" pitchFamily="34" charset="0"/>
            <a:cs typeface="Arial" panose="020B0604020202020204" pitchFamily="34" charset="0"/>
          </a:endParaRPr>
        </a:p>
      </dsp:txBody>
      <dsp:txXfrm>
        <a:off x="3016" y="1899644"/>
        <a:ext cx="3350856" cy="669320"/>
      </dsp:txXfrm>
    </dsp:sp>
    <dsp:sp modelId="{BD416C0E-6D16-4743-A1BF-2FE82879FEA3}">
      <dsp:nvSpPr>
        <dsp:cNvPr id="0" name=""/>
        <dsp:cNvSpPr/>
      </dsp:nvSpPr>
      <dsp:spPr>
        <a:xfrm>
          <a:off x="3016" y="2990779"/>
          <a:ext cx="3356835" cy="791066"/>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9866" tIns="94331" rIns="89866" bIns="94331" numCol="1" spcCol="1270" anchor="ctr" anchorCtr="0">
          <a:noAutofit/>
        </a:bodyPr>
        <a:lstStyle/>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3. </a:t>
          </a:r>
        </a:p>
        <a:p>
          <a:pPr marL="0" lvl="0" indent="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Uvoz poročila in vseh prijav s prilogami v dokumentni sistem.</a:t>
          </a:r>
          <a:endParaRPr lang="en-US" sz="1000" kern="1200" dirty="0">
            <a:latin typeface="Arial" panose="020B0604020202020204" pitchFamily="34" charset="0"/>
            <a:cs typeface="Arial" panose="020B0604020202020204" pitchFamily="34" charset="0"/>
          </a:endParaRPr>
        </a:p>
      </dsp:txBody>
      <dsp:txXfrm>
        <a:off x="3016" y="2990779"/>
        <a:ext cx="3356835" cy="7910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C4DFF-3D05-4CDC-BFAC-895043FBE7E8}">
      <dsp:nvSpPr>
        <dsp:cNvPr id="0" name=""/>
        <dsp:cNvSpPr/>
      </dsp:nvSpPr>
      <dsp:spPr>
        <a:xfrm>
          <a:off x="1438166" y="1410238"/>
          <a:ext cx="91440" cy="209037"/>
        </a:xfrm>
        <a:custGeom>
          <a:avLst/>
          <a:gdLst/>
          <a:ahLst/>
          <a:cxnLst/>
          <a:rect l="0" t="0" r="0" b="0"/>
          <a:pathLst>
            <a:path>
              <a:moveTo>
                <a:pt x="45735" y="0"/>
              </a:moveTo>
              <a:lnTo>
                <a:pt x="45735" y="121618"/>
              </a:lnTo>
              <a:lnTo>
                <a:pt x="45720" y="121618"/>
              </a:lnTo>
              <a:lnTo>
                <a:pt x="45720" y="209037"/>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77896" y="1513545"/>
        <a:ext cx="11981" cy="2423"/>
      </dsp:txXfrm>
    </dsp:sp>
    <dsp:sp modelId="{5FE9A3D5-DF02-421C-963F-BAFA6FBA2216}">
      <dsp:nvSpPr>
        <dsp:cNvPr id="0" name=""/>
        <dsp:cNvSpPr/>
      </dsp:nvSpPr>
      <dsp:spPr>
        <a:xfrm>
          <a:off x="2051" y="620043"/>
          <a:ext cx="2963700" cy="791994"/>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572" tIns="54134" rIns="51572" bIns="54134" numCol="1" spcCol="1270" anchor="ctr" anchorCtr="0">
          <a:noAutofit/>
        </a:bodyPr>
        <a:lstStyle/>
        <a:p>
          <a:pPr marL="0" lvl="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1. </a:t>
          </a:r>
          <a:r>
            <a:rPr lang="sl-SI" sz="900" kern="1200" dirty="0">
              <a:latin typeface="Arial" panose="020B0604020202020204" pitchFamily="34" charset="0"/>
              <a:cs typeface="Arial" panose="020B0604020202020204" pitchFamily="34" charset="0"/>
            </a:rPr>
            <a:t> </a:t>
          </a:r>
        </a:p>
        <a:p>
          <a:pPr marL="0" marR="0" lvl="0" indent="0" algn="just" defTabSz="914400" eaLnBrk="1" fontAlgn="auto" latinLnBrk="0" hangingPunct="1">
            <a:lnSpc>
              <a:spcPct val="100000"/>
            </a:lnSpc>
            <a:spcBef>
              <a:spcPct val="0"/>
            </a:spcBef>
            <a:spcAft>
              <a:spcPts val="0"/>
            </a:spcAft>
            <a:buClrTx/>
            <a:buSzTx/>
            <a:buFontTx/>
            <a:buNone/>
            <a:tabLst/>
            <a:defRPr/>
          </a:pPr>
          <a:r>
            <a:rPr lang="sl-SI" sz="1000" kern="1200" dirty="0">
              <a:latin typeface="Arial" panose="020B0604020202020204" pitchFamily="34" charset="0"/>
              <a:cs typeface="Arial" panose="020B0604020202020204" pitchFamily="34" charset="0"/>
            </a:rPr>
            <a:t>Predhodna registracija in prijava na portalu </a:t>
          </a:r>
          <a:r>
            <a:rPr lang="sl-SI" sz="1000" kern="1200" dirty="0">
              <a:solidFill>
                <a:schemeClr val="tx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https://mju.edrazbe.si</a:t>
          </a:r>
          <a:r>
            <a:rPr lang="sl-SI" sz="1000" kern="1200" dirty="0">
              <a:solidFill>
                <a:schemeClr val="tx1"/>
              </a:solidFill>
              <a:latin typeface="Arial" panose="020B0604020202020204" pitchFamily="34" charset="0"/>
              <a:cs typeface="Arial" panose="020B0604020202020204" pitchFamily="34" charset="0"/>
            </a:rPr>
            <a:t>.</a:t>
          </a:r>
          <a:endParaRPr lang="en-US" sz="1000" kern="1200" dirty="0">
            <a:latin typeface="Arial" panose="020B0604020202020204" pitchFamily="34" charset="0"/>
            <a:cs typeface="Arial" panose="020B0604020202020204" pitchFamily="34" charset="0"/>
          </a:endParaRPr>
        </a:p>
      </dsp:txBody>
      <dsp:txXfrm>
        <a:off x="2051" y="620043"/>
        <a:ext cx="2963700" cy="791994"/>
      </dsp:txXfrm>
    </dsp:sp>
    <dsp:sp modelId="{342640D9-523F-4AD1-A231-C699C3247D34}">
      <dsp:nvSpPr>
        <dsp:cNvPr id="0" name=""/>
        <dsp:cNvSpPr/>
      </dsp:nvSpPr>
      <dsp:spPr>
        <a:xfrm>
          <a:off x="1438166" y="2719969"/>
          <a:ext cx="91440" cy="213900"/>
        </a:xfrm>
        <a:custGeom>
          <a:avLst/>
          <a:gdLst/>
          <a:ahLst/>
          <a:cxnLst/>
          <a:rect l="0" t="0" r="0" b="0"/>
          <a:pathLst>
            <a:path>
              <a:moveTo>
                <a:pt x="45720" y="0"/>
              </a:moveTo>
              <a:lnTo>
                <a:pt x="45720" y="124050"/>
              </a:lnTo>
              <a:lnTo>
                <a:pt x="49813" y="124050"/>
              </a:lnTo>
              <a:lnTo>
                <a:pt x="49813" y="21390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77773" y="2825707"/>
        <a:ext cx="12226" cy="2423"/>
      </dsp:txXfrm>
    </dsp:sp>
    <dsp:sp modelId="{1B55662C-E6BB-4D95-8424-D44C21D54978}">
      <dsp:nvSpPr>
        <dsp:cNvPr id="0" name=""/>
        <dsp:cNvSpPr/>
      </dsp:nvSpPr>
      <dsp:spPr>
        <a:xfrm>
          <a:off x="0" y="1651675"/>
          <a:ext cx="2967773" cy="1070093"/>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572" tIns="54134" rIns="51572" bIns="54134" numCol="1" spcCol="1270" anchor="ctr" anchorCtr="0">
          <a:noAutofit/>
        </a:bodyPr>
        <a:lstStyle/>
        <a:p>
          <a:pPr marL="0" lvl="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2.  </a:t>
          </a:r>
        </a:p>
        <a:p>
          <a:pPr marL="0" marR="0" lvl="0" indent="0" algn="just" defTabSz="914400" eaLnBrk="1" fontAlgn="auto" latinLnBrk="0" hangingPunct="1">
            <a:lnSpc>
              <a:spcPct val="100000"/>
            </a:lnSpc>
            <a:spcBef>
              <a:spcPct val="0"/>
            </a:spcBef>
            <a:spcAft>
              <a:spcPts val="0"/>
            </a:spcAft>
            <a:buClrTx/>
            <a:buSzTx/>
            <a:buFontTx/>
            <a:buNone/>
            <a:tabLst/>
            <a:defRPr/>
          </a:pPr>
          <a:r>
            <a:rPr lang="sl-SI" sz="1000" kern="1200" dirty="0">
              <a:latin typeface="Arial" panose="020B0604020202020204" pitchFamily="34" charset="0"/>
              <a:cs typeface="Arial" panose="020B0604020202020204" pitchFamily="34" charset="0"/>
            </a:rPr>
            <a:t>V prijavi dražitelj označi vlogo (dražitelj, zastopnik, pooblaščenec) in izpolni vse zahtevane podatke ter priloži potrebne priloge. Odda prijavo in čaka na potrditev.</a:t>
          </a:r>
        </a:p>
      </dsp:txBody>
      <dsp:txXfrm>
        <a:off x="0" y="1651675"/>
        <a:ext cx="2967773" cy="1070093"/>
      </dsp:txXfrm>
    </dsp:sp>
    <dsp:sp modelId="{5254E3D6-B965-43E4-A5DE-29D0C5BA51F2}">
      <dsp:nvSpPr>
        <dsp:cNvPr id="0" name=""/>
        <dsp:cNvSpPr/>
      </dsp:nvSpPr>
      <dsp:spPr>
        <a:xfrm>
          <a:off x="2051" y="2966269"/>
          <a:ext cx="2971857" cy="792512"/>
        </a:xfrm>
        <a:prstGeom prst="rect">
          <a:avLst/>
        </a:prstGeom>
        <a:solidFill>
          <a:srgbClr val="C482F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572" tIns="54134" rIns="51572" bIns="54134" numCol="1" spcCol="1270" anchor="ctr" anchorCtr="0">
          <a:noAutofit/>
        </a:bodyPr>
        <a:lstStyle/>
        <a:p>
          <a:pPr marL="0" lvl="0" algn="ctr" defTabSz="444500">
            <a:lnSpc>
              <a:spcPct val="90000"/>
            </a:lnSpc>
            <a:spcBef>
              <a:spcPct val="0"/>
            </a:spcBef>
            <a:spcAft>
              <a:spcPct val="35000"/>
            </a:spcAft>
            <a:buNone/>
          </a:pPr>
          <a:r>
            <a:rPr lang="sl-SI" sz="1000" kern="1200" dirty="0">
              <a:latin typeface="Arial" panose="020B0604020202020204" pitchFamily="34" charset="0"/>
              <a:cs typeface="Arial" panose="020B0604020202020204" pitchFamily="34" charset="0"/>
            </a:rPr>
            <a:t>3. </a:t>
          </a:r>
        </a:p>
        <a:p>
          <a:pPr marL="0" marR="0" lvl="0" indent="0" algn="just" defTabSz="914400" eaLnBrk="1" fontAlgn="auto" latinLnBrk="0" hangingPunct="1">
            <a:lnSpc>
              <a:spcPct val="100000"/>
            </a:lnSpc>
            <a:spcBef>
              <a:spcPct val="0"/>
            </a:spcBef>
            <a:spcAft>
              <a:spcPts val="0"/>
            </a:spcAft>
            <a:buClrTx/>
            <a:buSzTx/>
            <a:buFontTx/>
            <a:buNone/>
            <a:tabLst/>
            <a:defRPr/>
          </a:pPr>
          <a:r>
            <a:rPr lang="sl-SI" sz="1000" kern="1200" dirty="0">
              <a:latin typeface="Arial" panose="020B0604020202020204" pitchFamily="34" charset="0"/>
              <a:cs typeface="Arial" panose="020B0604020202020204" pitchFamily="34" charset="0"/>
            </a:rPr>
            <a:t>Na datum in uro spletne javne dražbe prične z draženjem.</a:t>
          </a:r>
        </a:p>
      </dsp:txBody>
      <dsp:txXfrm>
        <a:off x="2051" y="2966269"/>
        <a:ext cx="2971857" cy="792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F16AF-1E3E-4AB1-A809-3A43621C63B1}">
      <dsp:nvSpPr>
        <dsp:cNvPr id="0" name=""/>
        <dsp:cNvSpPr/>
      </dsp:nvSpPr>
      <dsp:spPr>
        <a:xfrm>
          <a:off x="0" y="8694"/>
          <a:ext cx="3968748" cy="95472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sl-SI" sz="1400" b="1" kern="1200" dirty="0">
              <a:solidFill>
                <a:schemeClr val="tx1"/>
              </a:solidFill>
              <a:latin typeface="Arial" panose="020B0604020202020204" pitchFamily="34" charset="0"/>
              <a:cs typeface="Arial" panose="020B0604020202020204" pitchFamily="34" charset="0"/>
            </a:rPr>
            <a:t>Večja dostopnost in globalizacija</a:t>
          </a:r>
          <a:r>
            <a:rPr lang="sl-SI" sz="1400" kern="1200" dirty="0">
              <a:solidFill>
                <a:schemeClr val="tx1"/>
              </a:solidFill>
              <a:latin typeface="Arial" panose="020B0604020202020204" pitchFamily="34" charset="0"/>
              <a:cs typeface="Arial" panose="020B0604020202020204" pitchFamily="34" charset="0"/>
            </a:rPr>
            <a:t> </a:t>
          </a:r>
        </a:p>
        <a:p>
          <a:pPr algn="l">
            <a:spcBef>
              <a:spcPct val="0"/>
            </a:spcBef>
            <a:buNone/>
          </a:pPr>
          <a:endParaRPr lang="en-US" sz="900" kern="1200" dirty="0"/>
        </a:p>
      </dsp:txBody>
      <dsp:txXfrm>
        <a:off x="46606" y="55300"/>
        <a:ext cx="3875536" cy="861508"/>
      </dsp:txXfrm>
    </dsp:sp>
    <dsp:sp modelId="{45C1D20B-5070-49F5-B54D-16BC54C3AD5A}">
      <dsp:nvSpPr>
        <dsp:cNvPr id="0" name=""/>
        <dsp:cNvSpPr/>
      </dsp:nvSpPr>
      <dsp:spPr>
        <a:xfrm>
          <a:off x="0" y="1107819"/>
          <a:ext cx="3968748" cy="95472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sl-SI" sz="1400" b="1" kern="1200" dirty="0">
              <a:solidFill>
                <a:schemeClr val="tx1"/>
              </a:solidFill>
              <a:latin typeface="Arial" panose="020B0604020202020204" pitchFamily="34" charset="0"/>
              <a:cs typeface="Arial" panose="020B0604020202020204" pitchFamily="34" charset="0"/>
            </a:rPr>
            <a:t>Prihranek časa in stroškov</a:t>
          </a:r>
          <a:endParaRPr lang="en-US" sz="500" kern="1200" dirty="0"/>
        </a:p>
      </dsp:txBody>
      <dsp:txXfrm>
        <a:off x="46606" y="1154425"/>
        <a:ext cx="3875536" cy="861508"/>
      </dsp:txXfrm>
    </dsp:sp>
    <dsp:sp modelId="{2D79A935-62F4-4F7E-A4F5-7F1CFEA702FF}">
      <dsp:nvSpPr>
        <dsp:cNvPr id="0" name=""/>
        <dsp:cNvSpPr/>
      </dsp:nvSpPr>
      <dsp:spPr>
        <a:xfrm>
          <a:off x="0" y="2230852"/>
          <a:ext cx="3968748" cy="95472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sl-SI" sz="1400" b="1" kern="1200" dirty="0">
              <a:solidFill>
                <a:schemeClr val="tx1"/>
              </a:solidFill>
              <a:latin typeface="Arial" panose="020B0604020202020204" pitchFamily="34" charset="0"/>
              <a:cs typeface="Arial" panose="020B0604020202020204" pitchFamily="34" charset="0"/>
            </a:rPr>
            <a:t>Transparentnost</a:t>
          </a:r>
          <a:endParaRPr lang="en-US" sz="1200" kern="1200" dirty="0">
            <a:latin typeface="Arial" panose="020B0604020202020204" pitchFamily="34" charset="0"/>
            <a:cs typeface="Arial" panose="020B0604020202020204" pitchFamily="34" charset="0"/>
          </a:endParaRPr>
        </a:p>
        <a:p>
          <a:pPr marL="0" lvl="0" algn="l" defTabSz="311150">
            <a:lnSpc>
              <a:spcPct val="90000"/>
            </a:lnSpc>
            <a:spcBef>
              <a:spcPct val="0"/>
            </a:spcBef>
            <a:spcAft>
              <a:spcPct val="35000"/>
            </a:spcAft>
            <a:buNone/>
          </a:pPr>
          <a:endParaRPr lang="en-US" sz="500" kern="1200" dirty="0"/>
        </a:p>
      </dsp:txBody>
      <dsp:txXfrm>
        <a:off x="46606" y="2277458"/>
        <a:ext cx="3875536" cy="861508"/>
      </dsp:txXfrm>
    </dsp:sp>
    <dsp:sp modelId="{290EBC3E-BA12-484D-B69E-9DDE068015B9}">
      <dsp:nvSpPr>
        <dsp:cNvPr id="0" name=""/>
        <dsp:cNvSpPr/>
      </dsp:nvSpPr>
      <dsp:spPr>
        <a:xfrm>
          <a:off x="0" y="3346848"/>
          <a:ext cx="3968748" cy="9547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sl-SI" sz="1400" b="1" kern="1200" dirty="0">
              <a:solidFill>
                <a:schemeClr val="tx1"/>
              </a:solidFill>
              <a:latin typeface="Arial" panose="020B0604020202020204" pitchFamily="34" charset="0"/>
              <a:cs typeface="Arial" panose="020B0604020202020204" pitchFamily="34" charset="0"/>
            </a:rPr>
            <a:t>Anonimnost</a:t>
          </a:r>
          <a:endParaRPr lang="en-US" sz="500" kern="1200" dirty="0"/>
        </a:p>
      </dsp:txBody>
      <dsp:txXfrm>
        <a:off x="46606" y="3393454"/>
        <a:ext cx="3875536" cy="861508"/>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004A3-E696-44F9-B02D-5927FA3DC36F}" type="datetimeFigureOut">
              <a:rPr lang="sl-SI" smtClean="0"/>
              <a:t>9. 10. 2024</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8D1B37-8C1A-4D55-B807-0231ADE30DBC}" type="slidenum">
              <a:rPr lang="sl-SI" smtClean="0"/>
              <a:t>‹#›</a:t>
            </a:fld>
            <a:endParaRPr lang="sl-SI"/>
          </a:p>
        </p:txBody>
      </p:sp>
    </p:spTree>
    <p:extLst>
      <p:ext uri="{BB962C8B-B14F-4D97-AF65-F5344CB8AC3E}">
        <p14:creationId xmlns:p14="http://schemas.microsoft.com/office/powerpoint/2010/main" val="1022005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A3CE88F9-0A78-4891-85BB-6354FEBE4555}" type="slidenum">
              <a:rPr lang="sl-SI" smtClean="0"/>
              <a:t>3</a:t>
            </a:fld>
            <a:endParaRPr lang="sl-SI"/>
          </a:p>
        </p:txBody>
      </p:sp>
    </p:spTree>
    <p:extLst>
      <p:ext uri="{BB962C8B-B14F-4D97-AF65-F5344CB8AC3E}">
        <p14:creationId xmlns:p14="http://schemas.microsoft.com/office/powerpoint/2010/main" val="3611258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Izpostavila bi funkcionalnost poročil, preko katerih bo mogoče pripravljati tudi analize – razvoj funkcionalnosti je načrtovan v okviru dopolnitev sistema.</a:t>
            </a:r>
          </a:p>
          <a:p>
            <a:endParaRPr lang="sl-SI" b="1" dirty="0"/>
          </a:p>
          <a:p>
            <a:r>
              <a:rPr lang="sl-SI" b="1" dirty="0"/>
              <a:t>V kolikor želimo pripraviti določen izpis podatkov, je možno v zavihku Poročila in analize izbrati najprej vsebino poročila in nato pred samo izdelavo se lahko izberejo še določeni kriteriji in način prikaza.</a:t>
            </a:r>
          </a:p>
          <a:p>
            <a:endParaRPr lang="sl-SI" b="1" dirty="0"/>
          </a:p>
          <a:p>
            <a:r>
              <a:rPr lang="sl-SI" b="1" dirty="0"/>
              <a:t>Vsa poročila, ki so prikazana znotraj aplikacije, je mogoče tudi izvoziti in po potrebi prosto urejati z drugimi urejevalniki, npr. </a:t>
            </a:r>
            <a:r>
              <a:rPr lang="sl-SI" b="1" dirty="0" err="1"/>
              <a:t>excell</a:t>
            </a:r>
            <a:r>
              <a:rPr lang="sl-SI" b="1" dirty="0"/>
              <a:t>.</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37</a:t>
            </a:fld>
            <a:endParaRPr lang="sl-SI"/>
          </a:p>
        </p:txBody>
      </p:sp>
    </p:spTree>
    <p:extLst>
      <p:ext uri="{BB962C8B-B14F-4D97-AF65-F5344CB8AC3E}">
        <p14:creationId xmlns:p14="http://schemas.microsoft.com/office/powerpoint/2010/main" val="3530050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Pomemben del informacijskega sistema Gospodar je tudi grafični pregledovalnik, ki ima vse funkcionalnosti za ustrezen grafični prikaz nepremičnin glede na lastništvo, način uporabe, morebitno nezasedenost stavb in podobno. Tudi v tem delu je mogoče pripraviti določene izpise s sliko in atributnimi podatki nepremičnin.</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38</a:t>
            </a:fld>
            <a:endParaRPr lang="sl-SI"/>
          </a:p>
        </p:txBody>
      </p:sp>
    </p:spTree>
    <p:extLst>
      <p:ext uri="{BB962C8B-B14F-4D97-AF65-F5344CB8AC3E}">
        <p14:creationId xmlns:p14="http://schemas.microsoft.com/office/powerpoint/2010/main" val="1552962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Informacijski sistem Gospodar je povsem nov sistem in že tekom njegovega razvoja in nato ob pričetku uporabe smo jasno zaznali, da so pričakovanja uporabnikov zelo visoka. Ob upoštevanju teh pričakovanj na eni strani in na drugi strani vse večjim težnjam po digitalizaciji delovnih procesov, ki seveda zajemajo tudi nepremičninsko poslovanje, in hkrati ob upoštevanju razvoja informacijskega področja, ki poteka s svetlobno hitrostjo, moramo nujno sistem nadgrajevati.</a:t>
            </a:r>
          </a:p>
          <a:p>
            <a:endParaRPr lang="sl-SI" b="1" dirty="0"/>
          </a:p>
          <a:p>
            <a:r>
              <a:rPr lang="sl-SI" b="1" dirty="0"/>
              <a:t>Izmed načrtovanih nadgradenj oziroma predvidenih novih funkcionalnosti je za izpostaviti predvsem javni vpogled, saj je to tisti del aplikacije, ki je dostopen širši javnosti. Ta trenutno omogoča zgolj prikaz nepremičnin, ki so vpisane v Gospodarja in njihove upravljavce, načrtujemo pa spremembo prikaza na način, da bodo na strani prikazani še podatki o nepremičninah, ki se prodajajo ali oddajajo v najem oziroma se jih želi najeti in podobno. Tem oglasom nepremičnin bodo predvidoma dodane tudi premičnine.</a:t>
            </a:r>
          </a:p>
          <a:p>
            <a:endParaRPr lang="sl-SI" b="1" dirty="0"/>
          </a:p>
          <a:p>
            <a:r>
              <a:rPr lang="sl-SI" b="1" dirty="0"/>
              <a:t>Ker želimo, da bo evidenca dosegla svoj namen, na tem mestu apeliramo na vse upravljavce, da so odgovorni za vpise v evidenco in pravilnost podatkov o nepremičninah, ki jih upravljajo.</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39</a:t>
            </a:fld>
            <a:endParaRPr lang="sl-SI"/>
          </a:p>
        </p:txBody>
      </p:sp>
    </p:spTree>
    <p:extLst>
      <p:ext uri="{BB962C8B-B14F-4D97-AF65-F5344CB8AC3E}">
        <p14:creationId xmlns:p14="http://schemas.microsoft.com/office/powerpoint/2010/main" val="2862583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Naš namen je, da bo informacijski sistem Gospodar upravljavcem nepremičnin nudil celovito aplikativno podporo, ki bo poenostavila delo. Pri tem se srečujemo predvsem z izzivi, kako v prvi vrsti zadovoljiti uporabnike tako, da bo aplikacija enostavna za uporabo, pregledna – gre za veliko število podatkov, ki jih je treba prikazati tako, da uporabnik enostavno razbere določen iskani podatek.</a:t>
            </a:r>
          </a:p>
          <a:p>
            <a:endParaRPr lang="sl-SI" b="1" dirty="0"/>
          </a:p>
          <a:p>
            <a:r>
              <a:rPr lang="sl-SI" b="1" dirty="0"/>
              <a:t>Nadalje poseben izziv predstavlja digitalizacija samih podatkov: možnosti je veliko, saj je tehnologija tudi na tem področju že daleč pred nami, izzivi so predvsem pri sami izvedbi, nemalokrat pa tudi pri osnovi – pridobitvi enakovrednih podatkov za ustrezno digitalizacijo. Kaj je mišljeno? Vzemimo primer pisarn v določeni stavbi: vzamemo tloris, oštevilčimo pisarne, delovna mesta… Če želimo podatke primerjati in izdelovati analize za ustrezno načrtovanje, moramo pri drugi stavbi, katere konstrukcija oz. razporeditev prostorov je povsem drugačna, kljub temu pisarne oštevilčiti na enak oz. vsaj primerljiv način, npr. od leve proti desni.</a:t>
            </a:r>
          </a:p>
          <a:p>
            <a:r>
              <a:rPr lang="sl-SI" b="1" dirty="0"/>
              <a:t>Razmišljamo npr. tudi o digitalnih sprehodih skozi prostore – je že možno, težava je izvedba, predvsem sredstva, kadri, ali na primer beleženje kje in koliko je že vgrajenih varčnih vtičnic, luči, novih oknih in podobno.</a:t>
            </a:r>
          </a:p>
          <a:p>
            <a:endParaRPr lang="sl-SI" b="1" dirty="0"/>
          </a:p>
          <a:p>
            <a:r>
              <a:rPr lang="sl-SI" b="1" dirty="0"/>
              <a:t>Da bo analiza podatkov enostavna in bo omogočala učinkovito gospodarjenje, je poseben izziv vključitev orodja umetne inteligence v sam informacijski sistem. Menimo, da bomo le s tem dosegli pozitivno uporabniško izkušnjo in zaradi tega enkrat v bližnji prihodnosti tudi ravnanje oziroma gospodarjenje z državnimi nepremičninami na način, da bomo tako v javni upravi kot tudi v </a:t>
            </a:r>
            <a:r>
              <a:rPr lang="sl-SI" b="1"/>
              <a:t>širši javnosti prepoznani </a:t>
            </a:r>
            <a:r>
              <a:rPr lang="sl-SI" b="1" dirty="0"/>
              <a:t>kot dobri gospodarji.</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40</a:t>
            </a:fld>
            <a:endParaRPr lang="sl-SI"/>
          </a:p>
        </p:txBody>
      </p:sp>
    </p:spTree>
    <p:extLst>
      <p:ext uri="{BB962C8B-B14F-4D97-AF65-F5344CB8AC3E}">
        <p14:creationId xmlns:p14="http://schemas.microsoft.com/office/powerpoint/2010/main" val="3851237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41</a:t>
            </a:fld>
            <a:endParaRPr lang="sl-SI"/>
          </a:p>
        </p:txBody>
      </p:sp>
    </p:spTree>
    <p:extLst>
      <p:ext uri="{BB962C8B-B14F-4D97-AF65-F5344CB8AC3E}">
        <p14:creationId xmlns:p14="http://schemas.microsoft.com/office/powerpoint/2010/main" val="4281374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29</a:t>
            </a:fld>
            <a:endParaRPr lang="sl-SI"/>
          </a:p>
        </p:txBody>
      </p:sp>
    </p:spTree>
    <p:extLst>
      <p:ext uri="{BB962C8B-B14F-4D97-AF65-F5344CB8AC3E}">
        <p14:creationId xmlns:p14="http://schemas.microsoft.com/office/powerpoint/2010/main" val="3698474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2000" b="1" dirty="0"/>
              <a:t>MJU je v skladu z Zakonom o stvarnem premoženju države in samoupravnih lokalnih skupnosti vzpostavilo evidenco nepremičnin, ki so v lasti države in tistih, ki so sicer v lasti tretjih oseb in jih za svoje potrebe uporabljajo državni organi – govorimo o najetih nepremičninah, služnostih, stavbnih pravicah oziroma drugačni uporabi.</a:t>
            </a:r>
          </a:p>
          <a:p>
            <a:endParaRPr lang="sl-SI" sz="2000" b="1" dirty="0"/>
          </a:p>
          <a:p>
            <a:r>
              <a:rPr lang="sl-SI" sz="2000" b="1" dirty="0"/>
              <a:t>Zakon določa vsebino evidence, in sicer posebej za vsako vrsto nepremičnin, ki se vpisujejo – parcele, stavbe in dele stavb in objekte gospodarske javne infrastrukture. Hkrati pa zakon omogoča tudi povezovanje informacijskega sistema Gospodar z drugimi matičnimi evidencami – zemljiško knjigo, evidencami Geodetske uprave Republike Slovenije.</a:t>
            </a:r>
          </a:p>
          <a:p>
            <a:endParaRPr lang="sl-SI" sz="2000" b="1" dirty="0"/>
          </a:p>
          <a:p>
            <a:r>
              <a:rPr lang="sl-SI" sz="2000" b="1" dirty="0"/>
              <a:t>Namen te enotne evidence nepremičnin je dostopnost podatkov na enem mestu, kar omogoča ustrezen nadzor, načrtovanje in gospodarno upravljanje.</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30</a:t>
            </a:fld>
            <a:endParaRPr lang="sl-SI"/>
          </a:p>
        </p:txBody>
      </p:sp>
    </p:spTree>
    <p:extLst>
      <p:ext uri="{BB962C8B-B14F-4D97-AF65-F5344CB8AC3E}">
        <p14:creationId xmlns:p14="http://schemas.microsoft.com/office/powerpoint/2010/main" val="3434121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2000" b="1" dirty="0"/>
              <a:t>Nepremičnine se v Gospodarja vpisujejo v komplekse, ki predstavljajo eno geografsko zaključeno celoto.</a:t>
            </a:r>
          </a:p>
          <a:p>
            <a:endParaRPr lang="sl-SI" sz="2000" b="1" dirty="0"/>
          </a:p>
          <a:p>
            <a:r>
              <a:rPr lang="sl-SI" sz="2000" b="1" dirty="0"/>
              <a:t>Ob samem vstopu v informacijski sistem (po izvedbi vpisa) se uporabniku prikažejo vsi kompleksi, ki jih ima v upravljanju upravljavec, ki mu uporabnik pripada. Kot primer: uporabnik dostopa do aplikacije kot zaposleni na MJU – prikažejo se mu vsi kompleksi, ki so v upravljanju MJU (to prikazuje tudi primer).</a:t>
            </a:r>
          </a:p>
          <a:p>
            <a:endParaRPr lang="sl-SI" sz="2000" b="1" dirty="0"/>
          </a:p>
          <a:p>
            <a:r>
              <a:rPr lang="sl-SI" sz="2000" b="1" dirty="0"/>
              <a:t>Kot pomemben podatek na vstopni strani bi izpostavila podatek o neskladjih, ki prikazuje kateri podatki so v zunanjih matičnih evidencah drugačni od podatkov, vpisanih v Gospodarja, kot na primer leto izdelave stavbe.</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31</a:t>
            </a:fld>
            <a:endParaRPr lang="sl-SI"/>
          </a:p>
        </p:txBody>
      </p:sp>
    </p:spTree>
    <p:extLst>
      <p:ext uri="{BB962C8B-B14F-4D97-AF65-F5344CB8AC3E}">
        <p14:creationId xmlns:p14="http://schemas.microsoft.com/office/powerpoint/2010/main" val="2408603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Do posameznih podatkov lahko dostopamo preko osnovnega menija. </a:t>
            </a:r>
          </a:p>
          <a:p>
            <a:r>
              <a:rPr lang="sl-SI" b="1" dirty="0"/>
              <a:t>Prikaz je vedno odvisen od uporabniških pravic posameznega uporabnika – primer je za skrbnika MJU, ki ima najširše pravice.</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32</a:t>
            </a:fld>
            <a:endParaRPr lang="sl-SI"/>
          </a:p>
        </p:txBody>
      </p:sp>
    </p:spTree>
    <p:extLst>
      <p:ext uri="{BB962C8B-B14F-4D97-AF65-F5344CB8AC3E}">
        <p14:creationId xmlns:p14="http://schemas.microsoft.com/office/powerpoint/2010/main" val="760601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Podatki so pri vsaki posamezni nepremičnini prikazani po sklopih glede na vsebino podatka.</a:t>
            </a:r>
          </a:p>
          <a:p>
            <a:endParaRPr lang="sl-SI" b="1" dirty="0"/>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33</a:t>
            </a:fld>
            <a:endParaRPr lang="sl-SI"/>
          </a:p>
        </p:txBody>
      </p:sp>
    </p:spTree>
    <p:extLst>
      <p:ext uri="{BB962C8B-B14F-4D97-AF65-F5344CB8AC3E}">
        <p14:creationId xmlns:p14="http://schemas.microsoft.com/office/powerpoint/2010/main" val="1115904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Podatki so pri vsaki posamezni nepremičnini prikazani po sklopih glede na vsebino podatka.</a:t>
            </a:r>
          </a:p>
          <a:p>
            <a:endParaRPr lang="sl-SI" b="1" dirty="0"/>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34</a:t>
            </a:fld>
            <a:endParaRPr lang="sl-SI"/>
          </a:p>
        </p:txBody>
      </p:sp>
    </p:spTree>
    <p:extLst>
      <p:ext uri="{BB962C8B-B14F-4D97-AF65-F5344CB8AC3E}">
        <p14:creationId xmlns:p14="http://schemas.microsoft.com/office/powerpoint/2010/main" val="4094319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a:t>
            </a:r>
          </a:p>
          <a:p>
            <a:endParaRPr lang="sl-SI" b="1" dirty="0"/>
          </a:p>
          <a:p>
            <a:r>
              <a:rPr lang="sl-SI" b="1" dirty="0"/>
              <a:t>Vedno so najprej navedeni osnovni podatki, torej identifikatorji nepremičnine, naslov, številka zadeve iz dokumentnega sistema</a:t>
            </a:r>
            <a:r>
              <a:rPr lang="sl-SI" dirty="0"/>
              <a:t>… </a:t>
            </a:r>
            <a:r>
              <a:rPr lang="sl-SI" i="1" dirty="0"/>
              <a:t>prikaz naprej</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35</a:t>
            </a:fld>
            <a:endParaRPr lang="sl-SI"/>
          </a:p>
        </p:txBody>
      </p:sp>
    </p:spTree>
    <p:extLst>
      <p:ext uri="{BB962C8B-B14F-4D97-AF65-F5344CB8AC3E}">
        <p14:creationId xmlns:p14="http://schemas.microsoft.com/office/powerpoint/2010/main" val="160011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a:t>Potem se lahko navede skrbnika nepremičnine, kar je pomembno predvsem pri upravljavcih, ki upravljajo z večjim številom nepremičnin.</a:t>
            </a:r>
          </a:p>
          <a:p>
            <a:endParaRPr lang="sl-SI" b="1" dirty="0"/>
          </a:p>
          <a:p>
            <a:r>
              <a:rPr lang="sl-SI" b="1" dirty="0"/>
              <a:t>Skupaj so zbrani katastrski podatki, to je podatki, pridobljeni iz evidenc GURS, zemljiškoknjižni podatki, finančni podatki, pri delih stavb, ki predstavljajo poslovne prostore, se lahko beležijo tudi podatki o prostorih in uporabnikih prostorov, in tako naprej.</a:t>
            </a:r>
          </a:p>
        </p:txBody>
      </p:sp>
      <p:sp>
        <p:nvSpPr>
          <p:cNvPr id="4" name="Označba mesta številke diapozitiva 3"/>
          <p:cNvSpPr>
            <a:spLocks noGrp="1"/>
          </p:cNvSpPr>
          <p:nvPr>
            <p:ph type="sldNum" sz="quarter" idx="5"/>
          </p:nvPr>
        </p:nvSpPr>
        <p:spPr/>
        <p:txBody>
          <a:bodyPr/>
          <a:lstStyle/>
          <a:p>
            <a:fld id="{09B5736D-D350-4D04-A3C8-0802A7E5340E}" type="slidenum">
              <a:rPr lang="sl-SI" smtClean="0"/>
              <a:t>36</a:t>
            </a:fld>
            <a:endParaRPr lang="sl-SI"/>
          </a:p>
        </p:txBody>
      </p:sp>
    </p:spTree>
    <p:extLst>
      <p:ext uri="{BB962C8B-B14F-4D97-AF65-F5344CB8AC3E}">
        <p14:creationId xmlns:p14="http://schemas.microsoft.com/office/powerpoint/2010/main" val="837068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vodn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AC6AC3C-2CD2-8743-9542-ABAA3A3FFC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4206025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791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08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vtor_vsebin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658430-3305-BA41-A931-707FC6726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9" name="Title 8">
            <a:extLst>
              <a:ext uri="{FF2B5EF4-FFF2-40B4-BE49-F238E27FC236}">
                <a16:creationId xmlns:a16="http://schemas.microsoft.com/office/drawing/2014/main" id="{872A0EFD-FDA8-B14A-9A09-7B13F2B4FB76}"/>
              </a:ext>
            </a:extLst>
          </p:cNvPr>
          <p:cNvSpPr>
            <a:spLocks noGrp="1"/>
          </p:cNvSpPr>
          <p:nvPr>
            <p:ph type="title" hasCustomPrompt="1"/>
          </p:nvPr>
        </p:nvSpPr>
        <p:spPr>
          <a:xfrm>
            <a:off x="709673" y="850964"/>
            <a:ext cx="7315200" cy="1985068"/>
          </a:xfrm>
          <a:prstGeom prst="rect">
            <a:avLst/>
          </a:prstGeom>
        </p:spPr>
        <p:txBody>
          <a:bodyPr/>
          <a:lstStyle>
            <a:lvl1pPr>
              <a:defRPr sz="2600" b="1">
                <a:solidFill>
                  <a:schemeClr val="bg1"/>
                </a:solidFill>
                <a:latin typeface="Arial" panose="020B0604020202020204" pitchFamily="34" charset="0"/>
                <a:cs typeface="Arial" panose="020B0604020202020204" pitchFamily="34" charset="0"/>
              </a:defRPr>
            </a:lvl1pPr>
          </a:lstStyle>
          <a:p>
            <a:r>
              <a:rPr lang="en-GB" dirty="0" err="1"/>
              <a:t>Naslov</a:t>
            </a:r>
            <a:r>
              <a:rPr lang="en-GB" dirty="0"/>
              <a:t> </a:t>
            </a:r>
            <a:r>
              <a:rPr lang="en-GB" dirty="0" err="1"/>
              <a:t>predavanja</a:t>
            </a:r>
            <a:endParaRPr lang="en-SI" dirty="0"/>
          </a:p>
        </p:txBody>
      </p:sp>
      <p:sp>
        <p:nvSpPr>
          <p:cNvPr id="13" name="Text Placeholder 12">
            <a:extLst>
              <a:ext uri="{FF2B5EF4-FFF2-40B4-BE49-F238E27FC236}">
                <a16:creationId xmlns:a16="http://schemas.microsoft.com/office/drawing/2014/main" id="{04F6F33F-E328-194B-A8C9-2313CEE162A8}"/>
              </a:ext>
            </a:extLst>
          </p:cNvPr>
          <p:cNvSpPr>
            <a:spLocks noGrp="1"/>
          </p:cNvSpPr>
          <p:nvPr>
            <p:ph type="body" sz="quarter" idx="10" hasCustomPrompt="1"/>
          </p:nvPr>
        </p:nvSpPr>
        <p:spPr>
          <a:xfrm>
            <a:off x="709673" y="344053"/>
            <a:ext cx="7315200" cy="344879"/>
          </a:xfrm>
          <a:prstGeom prst="rect">
            <a:avLst/>
          </a:prstGeom>
        </p:spPr>
        <p:txBody>
          <a:bodyPr/>
          <a:lstStyle>
            <a:lvl1pPr marL="0" indent="0">
              <a:buFontTx/>
              <a:buNone/>
              <a:defRPr sz="1300">
                <a:solidFill>
                  <a:schemeClr val="bg1"/>
                </a:solidFill>
                <a:latin typeface="Arial" panose="020B0604020202020204" pitchFamily="34" charset="0"/>
                <a:cs typeface="Arial" panose="020B0604020202020204" pitchFamily="34" charset="0"/>
              </a:defRPr>
            </a:lvl1pPr>
            <a:lvl2pPr marL="342900" indent="0">
              <a:buFontTx/>
              <a:buNone/>
              <a:defRPr>
                <a:latin typeface="Arial" panose="020B0604020202020204" pitchFamily="34" charset="0"/>
                <a:cs typeface="Arial" panose="020B0604020202020204" pitchFamily="34" charset="0"/>
              </a:defRPr>
            </a:lvl2pPr>
            <a:lvl3pPr marL="685800" indent="0">
              <a:buFontTx/>
              <a:buNone/>
              <a:defRPr>
                <a:latin typeface="Arial" panose="020B0604020202020204" pitchFamily="34" charset="0"/>
                <a:cs typeface="Arial" panose="020B0604020202020204" pitchFamily="34" charset="0"/>
              </a:defRPr>
            </a:lvl3pPr>
            <a:lvl4pPr marL="1028700" indent="0">
              <a:buFontTx/>
              <a:buNone/>
              <a:defRPr>
                <a:latin typeface="Arial" panose="020B0604020202020204" pitchFamily="34" charset="0"/>
                <a:cs typeface="Arial" panose="020B0604020202020204" pitchFamily="34" charset="0"/>
              </a:defRPr>
            </a:lvl4pPr>
            <a:lvl5pPr marL="1371600" indent="0">
              <a:buFontTx/>
              <a:buNone/>
              <a:defRPr>
                <a:latin typeface="Arial" panose="020B0604020202020204" pitchFamily="34" charset="0"/>
                <a:cs typeface="Arial" panose="020B0604020202020204" pitchFamily="34" charset="0"/>
              </a:defRPr>
            </a:lvl5pPr>
          </a:lstStyle>
          <a:p>
            <a:pPr lvl="0"/>
            <a:r>
              <a:rPr lang="en-GB" dirty="0" err="1"/>
              <a:t>Avtor</a:t>
            </a:r>
            <a:r>
              <a:rPr lang="en-GB" dirty="0"/>
              <a:t> </a:t>
            </a:r>
            <a:r>
              <a:rPr lang="en-GB" dirty="0" err="1"/>
              <a:t>predavanja</a:t>
            </a:r>
            <a:endParaRPr lang="en-SI" dirty="0"/>
          </a:p>
        </p:txBody>
      </p:sp>
    </p:spTree>
    <p:extLst>
      <p:ext uri="{BB962C8B-B14F-4D97-AF65-F5344CB8AC3E}">
        <p14:creationId xmlns:p14="http://schemas.microsoft.com/office/powerpoint/2010/main" val="60732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snova_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88A246-E2A7-2044-B991-D6AB8AF627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110264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snova_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5A8C99-A5D3-F642-903B-28D0B1306E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4256458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snova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29EC7A-1AE9-E64C-B5DD-DA68AFA843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875627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524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18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548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637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65492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uradni-list.si/glasilo-uradni-list-rs/vsebina/1995-01-0905" TargetMode="External"/><Relationship Id="rId7" Type="http://schemas.openxmlformats.org/officeDocument/2006/relationships/hyperlink" Target="https://www.uradni-list.si/glasilo-uradni-list-rs/vsebina/2002-01-2758" TargetMode="External"/><Relationship Id="rId2" Type="http://schemas.openxmlformats.org/officeDocument/2006/relationships/hyperlink" Target="https://www.uradni-list.si/glasilo-uradni-list-rs/vsebina/1994-01-2393" TargetMode="External"/><Relationship Id="rId1" Type="http://schemas.openxmlformats.org/officeDocument/2006/relationships/slideLayout" Target="../slideLayouts/slideLayout3.xml"/><Relationship Id="rId6" Type="http://schemas.openxmlformats.org/officeDocument/2006/relationships/hyperlink" Target="https://www.uradni-list.si/glasilo-uradni-list-rs/vsebina/2002-01-2526" TargetMode="External"/><Relationship Id="rId5" Type="http://schemas.openxmlformats.org/officeDocument/2006/relationships/hyperlink" Target="https://www.uradni-list.si/glasilo-uradni-list-rs/vsebina/1999-01-3777" TargetMode="External"/><Relationship Id="rId4" Type="http://schemas.openxmlformats.org/officeDocument/2006/relationships/hyperlink" Target="https://www.uradni-list.si/glasilo-uradni-list-rs/vsebina/1995-01-135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s://gospodar.sigov.si/"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mailto:Gospodar.mju@gov.si" TargetMode="External"/><Relationship Id="rId4" Type="http://schemas.openxmlformats.org/officeDocument/2006/relationships/hyperlink" Target="mailto:petra.kralj@gov.si"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1.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mailto:metka.smrdel@gov.si" TargetMode="External"/><Relationship Id="rId2" Type="http://schemas.openxmlformats.org/officeDocument/2006/relationships/hyperlink" Target="https://mju.edrazbe.si/" TargetMode="Externa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p:txBody>
          <a:bodyPr/>
          <a:lstStyle/>
          <a:p>
            <a:r>
              <a:rPr lang="sl-SI"/>
              <a:t>Državne nepremičnine</a:t>
            </a: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dirty="0"/>
              <a:t>Maja Pogačar, generalna direktorica Direktorata za stvarno premoženje</a:t>
            </a:r>
            <a:endParaRPr lang="en-SI" dirty="0"/>
          </a:p>
        </p:txBody>
      </p:sp>
    </p:spTree>
    <p:extLst>
      <p:ext uri="{BB962C8B-B14F-4D97-AF65-F5344CB8AC3E}">
        <p14:creationId xmlns:p14="http://schemas.microsoft.com/office/powerpoint/2010/main" val="1349492951"/>
      </p:ext>
    </p:extLst>
  </p:cSld>
  <p:clrMapOvr>
    <a:masterClrMapping/>
  </p:clrMapOvr>
  <mc:AlternateContent xmlns:mc="http://schemas.openxmlformats.org/markup-compatibility/2006" xmlns:p14="http://schemas.microsoft.com/office/powerpoint/2010/main">
    <mc:Choice Requires="p14">
      <p:transition spd="slow" p14:dur="2000" advTm="56447"/>
    </mc:Choice>
    <mc:Fallback xmlns="">
      <p:transition spd="slow" advTm="5644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709673" y="1334728"/>
            <a:ext cx="7315200" cy="1696066"/>
          </a:xfrm>
        </p:spPr>
        <p:txBody>
          <a:bodyPr/>
          <a:lstStyle/>
          <a:p>
            <a:r>
              <a:rPr lang="sl-SI" dirty="0"/>
              <a:t>Strateško finančno načrtovanje nepremičninskega fonda države – izzivi in pogled v prihodnost</a:t>
            </a: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dirty="0"/>
              <a:t>Matija Mrzel</a:t>
            </a:r>
            <a:endParaRPr lang="en-SI" dirty="0"/>
          </a:p>
        </p:txBody>
      </p:sp>
    </p:spTree>
    <p:extLst>
      <p:ext uri="{BB962C8B-B14F-4D97-AF65-F5344CB8AC3E}">
        <p14:creationId xmlns:p14="http://schemas.microsoft.com/office/powerpoint/2010/main" val="3882071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DD0AA111-4E7F-598C-D812-2C436D9EA4F1}"/>
              </a:ext>
            </a:extLst>
          </p:cNvPr>
          <p:cNvSpPr txBox="1"/>
          <p:nvPr/>
        </p:nvSpPr>
        <p:spPr>
          <a:xfrm>
            <a:off x="521983" y="730024"/>
            <a:ext cx="6577313" cy="2893100"/>
          </a:xfrm>
          <a:prstGeom prst="rect">
            <a:avLst/>
          </a:prstGeom>
          <a:noFill/>
        </p:spPr>
        <p:txBody>
          <a:bodyPr wrap="none" rtlCol="0">
            <a:spAutoFit/>
          </a:bodyPr>
          <a:lstStyle/>
          <a:p>
            <a:r>
              <a:rPr lang="sl-SI" sz="2000" dirty="0"/>
              <a:t>Dolgoročna komponenta proračunskega načrtovanja investicij</a:t>
            </a:r>
          </a:p>
          <a:p>
            <a:endParaRPr lang="sl-SI" dirty="0"/>
          </a:p>
          <a:p>
            <a:endParaRPr lang="sl-SI" dirty="0"/>
          </a:p>
          <a:p>
            <a:endParaRPr lang="sl-SI" dirty="0"/>
          </a:p>
          <a:p>
            <a:endParaRPr lang="sl-SI" dirty="0"/>
          </a:p>
          <a:p>
            <a:pPr marL="285750" indent="-285750">
              <a:buFont typeface="Arial" panose="020B0604020202020204" pitchFamily="34" charset="0"/>
              <a:buChar char="•"/>
            </a:pPr>
            <a:r>
              <a:rPr lang="sl-SI" dirty="0"/>
              <a:t>NRP – Načrt razvojnih programov (12. člen ZJF).</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Vključevanje investicijskih projektov v NRP.</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Zeleno proračunsko načrtovanje.</a:t>
            </a:r>
          </a:p>
        </p:txBody>
      </p:sp>
    </p:spTree>
    <p:extLst>
      <p:ext uri="{BB962C8B-B14F-4D97-AF65-F5344CB8AC3E}">
        <p14:creationId xmlns:p14="http://schemas.microsoft.com/office/powerpoint/2010/main" val="293511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on 1">
            <a:extLst>
              <a:ext uri="{FF2B5EF4-FFF2-40B4-BE49-F238E27FC236}">
                <a16:creationId xmlns:a16="http://schemas.microsoft.com/office/drawing/2014/main" id="{B0C3AC3F-0254-81A1-C8FC-F45EE656B9F3}"/>
              </a:ext>
            </a:extLst>
          </p:cNvPr>
          <p:cNvGraphicFramePr>
            <a:graphicFrameLocks/>
          </p:cNvGraphicFramePr>
          <p:nvPr/>
        </p:nvGraphicFramePr>
        <p:xfrm>
          <a:off x="3751101" y="1047649"/>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ela 4">
            <a:extLst>
              <a:ext uri="{FF2B5EF4-FFF2-40B4-BE49-F238E27FC236}">
                <a16:creationId xmlns:a16="http://schemas.microsoft.com/office/drawing/2014/main" id="{0CDB126E-5515-6D64-A81E-293A4A199FCC}"/>
              </a:ext>
            </a:extLst>
          </p:cNvPr>
          <p:cNvGraphicFramePr>
            <a:graphicFrameLocks noGrp="1"/>
          </p:cNvGraphicFramePr>
          <p:nvPr/>
        </p:nvGraphicFramePr>
        <p:xfrm>
          <a:off x="415319" y="719947"/>
          <a:ext cx="1942473" cy="4217482"/>
        </p:xfrm>
        <a:graphic>
          <a:graphicData uri="http://schemas.openxmlformats.org/drawingml/2006/table">
            <a:tbl>
              <a:tblPr>
                <a:tableStyleId>{5C22544A-7EE6-4342-B048-85BDC9FD1C3A}</a:tableStyleId>
              </a:tblPr>
              <a:tblGrid>
                <a:gridCol w="500214">
                  <a:extLst>
                    <a:ext uri="{9D8B030D-6E8A-4147-A177-3AD203B41FA5}">
                      <a16:colId xmlns:a16="http://schemas.microsoft.com/office/drawing/2014/main" val="2457462326"/>
                    </a:ext>
                  </a:extLst>
                </a:gridCol>
                <a:gridCol w="1442259">
                  <a:extLst>
                    <a:ext uri="{9D8B030D-6E8A-4147-A177-3AD203B41FA5}">
                      <a16:colId xmlns:a16="http://schemas.microsoft.com/office/drawing/2014/main" val="2161176312"/>
                    </a:ext>
                  </a:extLst>
                </a:gridCol>
              </a:tblGrid>
              <a:tr h="131277">
                <a:tc>
                  <a:txBody>
                    <a:bodyPr/>
                    <a:lstStyle/>
                    <a:p>
                      <a:pPr algn="l" fontAlgn="b"/>
                      <a:r>
                        <a:rPr lang="sl-SI" sz="800" u="none" strike="noStrike">
                          <a:effectLst/>
                        </a:rPr>
                        <a:t>leto </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dirty="0">
                          <a:effectLst/>
                        </a:rPr>
                        <a:t>Realizacija*</a:t>
                      </a:r>
                      <a:endParaRPr lang="sl-SI" sz="800" b="0" i="0" u="none" strike="noStrike" dirty="0">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4047719372"/>
                  </a:ext>
                </a:extLst>
              </a:tr>
              <a:tr h="240365">
                <a:tc>
                  <a:txBody>
                    <a:bodyPr/>
                    <a:lstStyle/>
                    <a:p>
                      <a:pPr algn="r" fontAlgn="b"/>
                      <a:r>
                        <a:rPr lang="sl-SI" sz="800" u="none" strike="noStrike">
                          <a:effectLst/>
                        </a:rPr>
                        <a:t>2007</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dirty="0">
                          <a:effectLst/>
                        </a:rPr>
                        <a:t>                                325.702.905 € </a:t>
                      </a:r>
                      <a:endParaRPr lang="sl-SI" sz="800" b="0" i="0" u="none" strike="noStrike" dirty="0">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224826874"/>
                  </a:ext>
                </a:extLst>
              </a:tr>
              <a:tr h="240365">
                <a:tc>
                  <a:txBody>
                    <a:bodyPr/>
                    <a:lstStyle/>
                    <a:p>
                      <a:pPr algn="r" fontAlgn="b"/>
                      <a:r>
                        <a:rPr lang="sl-SI" sz="800" u="none" strike="noStrike">
                          <a:effectLst/>
                        </a:rPr>
                        <a:t>2008</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319.393.437 €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1649634208"/>
                  </a:ext>
                </a:extLst>
              </a:tr>
              <a:tr h="240365">
                <a:tc>
                  <a:txBody>
                    <a:bodyPr/>
                    <a:lstStyle/>
                    <a:p>
                      <a:pPr algn="r" fontAlgn="b"/>
                      <a:r>
                        <a:rPr lang="sl-SI" sz="800" u="none" strike="noStrike">
                          <a:effectLst/>
                        </a:rPr>
                        <a:t>2009</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247.252.880 €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4219933225"/>
                  </a:ext>
                </a:extLst>
              </a:tr>
              <a:tr h="240365">
                <a:tc>
                  <a:txBody>
                    <a:bodyPr/>
                    <a:lstStyle/>
                    <a:p>
                      <a:pPr algn="r" fontAlgn="b"/>
                      <a:r>
                        <a:rPr lang="sl-SI" sz="800" u="none" strike="noStrike">
                          <a:effectLst/>
                        </a:rPr>
                        <a:t>2010</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196.092.270 €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3241799323"/>
                  </a:ext>
                </a:extLst>
              </a:tr>
              <a:tr h="240365">
                <a:tc>
                  <a:txBody>
                    <a:bodyPr/>
                    <a:lstStyle/>
                    <a:p>
                      <a:pPr algn="r" fontAlgn="b"/>
                      <a:r>
                        <a:rPr lang="sl-SI" sz="800" u="none" strike="noStrike">
                          <a:effectLst/>
                        </a:rPr>
                        <a:t>2011</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167.438.151 €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3629705808"/>
                  </a:ext>
                </a:extLst>
              </a:tr>
              <a:tr h="240365">
                <a:tc>
                  <a:txBody>
                    <a:bodyPr/>
                    <a:lstStyle/>
                    <a:p>
                      <a:pPr algn="r" fontAlgn="b"/>
                      <a:r>
                        <a:rPr lang="sl-SI" sz="800" u="none" strike="noStrike">
                          <a:effectLst/>
                        </a:rPr>
                        <a:t>2012</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105.979.771 €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3729191952"/>
                  </a:ext>
                </a:extLst>
              </a:tr>
              <a:tr h="240365">
                <a:tc>
                  <a:txBody>
                    <a:bodyPr/>
                    <a:lstStyle/>
                    <a:p>
                      <a:pPr algn="r" fontAlgn="b"/>
                      <a:r>
                        <a:rPr lang="sl-SI" sz="800" u="none" strike="noStrike">
                          <a:effectLst/>
                        </a:rPr>
                        <a:t>2013</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164.507.639 €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955155399"/>
                  </a:ext>
                </a:extLst>
              </a:tr>
              <a:tr h="240365">
                <a:tc>
                  <a:txBody>
                    <a:bodyPr/>
                    <a:lstStyle/>
                    <a:p>
                      <a:pPr algn="r" fontAlgn="b"/>
                      <a:r>
                        <a:rPr lang="sl-SI" sz="800" u="none" strike="noStrike">
                          <a:effectLst/>
                        </a:rPr>
                        <a:t>2014</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161.217.589 €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2607864916"/>
                  </a:ext>
                </a:extLst>
              </a:tr>
              <a:tr h="240365">
                <a:tc>
                  <a:txBody>
                    <a:bodyPr/>
                    <a:lstStyle/>
                    <a:p>
                      <a:pPr algn="r" fontAlgn="b"/>
                      <a:r>
                        <a:rPr lang="sl-SI" sz="800" u="none" strike="noStrike">
                          <a:effectLst/>
                        </a:rPr>
                        <a:t>2015</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182.859.496 €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1352290773"/>
                  </a:ext>
                </a:extLst>
              </a:tr>
              <a:tr h="240365">
                <a:tc>
                  <a:txBody>
                    <a:bodyPr/>
                    <a:lstStyle/>
                    <a:p>
                      <a:pPr algn="r" fontAlgn="b"/>
                      <a:r>
                        <a:rPr lang="sl-SI" sz="800" u="none" strike="noStrike">
                          <a:effectLst/>
                        </a:rPr>
                        <a:t>2016</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181.272.223 €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870975969"/>
                  </a:ext>
                </a:extLst>
              </a:tr>
              <a:tr h="240365">
                <a:tc>
                  <a:txBody>
                    <a:bodyPr/>
                    <a:lstStyle/>
                    <a:p>
                      <a:pPr algn="r" fontAlgn="b"/>
                      <a:r>
                        <a:rPr lang="sl-SI" sz="800" u="none" strike="noStrike">
                          <a:effectLst/>
                        </a:rPr>
                        <a:t>2017</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179.100.128 €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1395494914"/>
                  </a:ext>
                </a:extLst>
              </a:tr>
              <a:tr h="240365">
                <a:tc>
                  <a:txBody>
                    <a:bodyPr/>
                    <a:lstStyle/>
                    <a:p>
                      <a:pPr algn="r" fontAlgn="b"/>
                      <a:r>
                        <a:rPr lang="sl-SI" sz="800" u="none" strike="noStrike">
                          <a:effectLst/>
                        </a:rPr>
                        <a:t>2018</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240.286.949 €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1621239511"/>
                  </a:ext>
                </a:extLst>
              </a:tr>
              <a:tr h="240365">
                <a:tc>
                  <a:txBody>
                    <a:bodyPr/>
                    <a:lstStyle/>
                    <a:p>
                      <a:pPr algn="r" fontAlgn="b"/>
                      <a:r>
                        <a:rPr lang="sl-SI" sz="800" u="none" strike="noStrike">
                          <a:effectLst/>
                        </a:rPr>
                        <a:t>2019</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261.090.239 €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2199579847"/>
                  </a:ext>
                </a:extLst>
              </a:tr>
              <a:tr h="240365">
                <a:tc>
                  <a:txBody>
                    <a:bodyPr/>
                    <a:lstStyle/>
                    <a:p>
                      <a:pPr algn="r" fontAlgn="b"/>
                      <a:r>
                        <a:rPr lang="sl-SI" sz="800" u="none" strike="noStrike">
                          <a:effectLst/>
                        </a:rPr>
                        <a:t>2020</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191.744.093 €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596340491"/>
                  </a:ext>
                </a:extLst>
              </a:tr>
              <a:tr h="240365">
                <a:tc>
                  <a:txBody>
                    <a:bodyPr/>
                    <a:lstStyle/>
                    <a:p>
                      <a:pPr algn="r" fontAlgn="b"/>
                      <a:r>
                        <a:rPr lang="sl-SI" sz="800" u="none" strike="noStrike">
                          <a:effectLst/>
                        </a:rPr>
                        <a:t>2021</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296.944.386 €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2136356790"/>
                  </a:ext>
                </a:extLst>
              </a:tr>
              <a:tr h="240365">
                <a:tc>
                  <a:txBody>
                    <a:bodyPr/>
                    <a:lstStyle/>
                    <a:p>
                      <a:pPr algn="r" fontAlgn="b"/>
                      <a:r>
                        <a:rPr lang="sl-SI" sz="800" u="none" strike="noStrike">
                          <a:effectLst/>
                        </a:rPr>
                        <a:t>2022</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a:effectLst/>
                        </a:rPr>
                        <a:t>                                386.275.711 € </a:t>
                      </a:r>
                      <a:endParaRPr lang="sl-SI" sz="800" b="0" i="0" u="none" strike="noStrike">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2009121229"/>
                  </a:ext>
                </a:extLst>
              </a:tr>
              <a:tr h="240365">
                <a:tc>
                  <a:txBody>
                    <a:bodyPr/>
                    <a:lstStyle/>
                    <a:p>
                      <a:pPr algn="r" fontAlgn="b"/>
                      <a:r>
                        <a:rPr lang="sl-SI" sz="800" u="none" strike="noStrike">
                          <a:effectLst/>
                        </a:rPr>
                        <a:t>2023</a:t>
                      </a:r>
                      <a:endParaRPr lang="sl-SI" sz="800" b="0" i="0" u="none" strike="noStrike">
                        <a:solidFill>
                          <a:srgbClr val="000000"/>
                        </a:solidFill>
                        <a:effectLst/>
                        <a:latin typeface="Calibri" panose="020F0502020204030204" pitchFamily="34" charset="0"/>
                      </a:endParaRPr>
                    </a:p>
                  </a:txBody>
                  <a:tcPr marL="5134" marR="5134" marT="5134" marB="0" anchor="b"/>
                </a:tc>
                <a:tc>
                  <a:txBody>
                    <a:bodyPr/>
                    <a:lstStyle/>
                    <a:p>
                      <a:pPr algn="l" fontAlgn="b"/>
                      <a:r>
                        <a:rPr lang="sl-SI" sz="800" u="none" strike="noStrike" dirty="0">
                          <a:effectLst/>
                        </a:rPr>
                        <a:t>                                498.587.846 € </a:t>
                      </a:r>
                      <a:endParaRPr lang="sl-SI" sz="800" b="0" i="0" u="none" strike="noStrike" dirty="0">
                        <a:solidFill>
                          <a:srgbClr val="000000"/>
                        </a:solidFill>
                        <a:effectLst/>
                        <a:latin typeface="Calibri" panose="020F0502020204030204" pitchFamily="34" charset="0"/>
                      </a:endParaRPr>
                    </a:p>
                  </a:txBody>
                  <a:tcPr marL="5134" marR="5134" marT="5134" marB="0" anchor="b"/>
                </a:tc>
                <a:extLst>
                  <a:ext uri="{0D108BD9-81ED-4DB2-BD59-A6C34878D82A}">
                    <a16:rowId xmlns:a16="http://schemas.microsoft.com/office/drawing/2014/main" val="3901071349"/>
                  </a:ext>
                </a:extLst>
              </a:tr>
            </a:tbl>
          </a:graphicData>
        </a:graphic>
      </p:graphicFrame>
      <p:sp>
        <p:nvSpPr>
          <p:cNvPr id="6" name="PoljeZBesedilom 5">
            <a:extLst>
              <a:ext uri="{FF2B5EF4-FFF2-40B4-BE49-F238E27FC236}">
                <a16:creationId xmlns:a16="http://schemas.microsoft.com/office/drawing/2014/main" id="{B9B41D1B-D432-89A4-3FA5-52CF0486A254}"/>
              </a:ext>
            </a:extLst>
          </p:cNvPr>
          <p:cNvSpPr txBox="1"/>
          <p:nvPr/>
        </p:nvSpPr>
        <p:spPr>
          <a:xfrm>
            <a:off x="2396613" y="4076673"/>
            <a:ext cx="6790642" cy="646331"/>
          </a:xfrm>
          <a:prstGeom prst="rect">
            <a:avLst/>
          </a:prstGeom>
          <a:noFill/>
        </p:spPr>
        <p:txBody>
          <a:bodyPr wrap="square" rtlCol="0">
            <a:spAutoFit/>
          </a:bodyPr>
          <a:lstStyle/>
          <a:p>
            <a:r>
              <a:rPr lang="sl-SI" sz="900" dirty="0"/>
              <a:t>*realizacija vseh neposrednih proračunskih uporabnikov brez evropskih sredstev in slovenske udeležbe. V analizo so zajete skupine kontov:</a:t>
            </a:r>
          </a:p>
          <a:p>
            <a:r>
              <a:rPr lang="sl-SI" sz="900" dirty="0"/>
              <a:t>4200 – Nakup zgradb in prostorov</a:t>
            </a:r>
          </a:p>
          <a:p>
            <a:r>
              <a:rPr lang="sl-SI" sz="900" dirty="0"/>
              <a:t>4204 – Novogradnje, rekonstrukcije in adaptacije</a:t>
            </a:r>
          </a:p>
          <a:p>
            <a:r>
              <a:rPr lang="sl-SI" sz="900" dirty="0"/>
              <a:t>4205 – Investicijsko vzdrževanje in obnove</a:t>
            </a:r>
          </a:p>
        </p:txBody>
      </p:sp>
      <p:sp>
        <p:nvSpPr>
          <p:cNvPr id="7" name="PoljeZBesedilom 6">
            <a:extLst>
              <a:ext uri="{FF2B5EF4-FFF2-40B4-BE49-F238E27FC236}">
                <a16:creationId xmlns:a16="http://schemas.microsoft.com/office/drawing/2014/main" id="{4157F63C-C7AD-9B99-D4A8-4C640A0F8478}"/>
              </a:ext>
            </a:extLst>
          </p:cNvPr>
          <p:cNvSpPr txBox="1"/>
          <p:nvPr/>
        </p:nvSpPr>
        <p:spPr>
          <a:xfrm>
            <a:off x="543789" y="264646"/>
            <a:ext cx="6583597" cy="400110"/>
          </a:xfrm>
          <a:prstGeom prst="rect">
            <a:avLst/>
          </a:prstGeom>
          <a:noFill/>
        </p:spPr>
        <p:txBody>
          <a:bodyPr wrap="none" rtlCol="0">
            <a:spAutoFit/>
          </a:bodyPr>
          <a:lstStyle/>
          <a:p>
            <a:r>
              <a:rPr lang="sl-SI" sz="2000" dirty="0"/>
              <a:t>Poraba sredstev povezanih z investicijami v poslovne prostore</a:t>
            </a:r>
          </a:p>
        </p:txBody>
      </p:sp>
    </p:spTree>
    <p:extLst>
      <p:ext uri="{BB962C8B-B14F-4D97-AF65-F5344CB8AC3E}">
        <p14:creationId xmlns:p14="http://schemas.microsoft.com/office/powerpoint/2010/main" val="1337762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on 1">
            <a:extLst>
              <a:ext uri="{FF2B5EF4-FFF2-40B4-BE49-F238E27FC236}">
                <a16:creationId xmlns:a16="http://schemas.microsoft.com/office/drawing/2014/main" id="{FA2258D8-575B-3518-8CB1-696C0D7B6C7F}"/>
              </a:ext>
            </a:extLst>
          </p:cNvPr>
          <p:cNvGraphicFramePr>
            <a:graphicFrameLocks/>
          </p:cNvGraphicFramePr>
          <p:nvPr/>
        </p:nvGraphicFramePr>
        <p:xfrm>
          <a:off x="3812458" y="803513"/>
          <a:ext cx="4711866" cy="23413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ela 2">
            <a:extLst>
              <a:ext uri="{FF2B5EF4-FFF2-40B4-BE49-F238E27FC236}">
                <a16:creationId xmlns:a16="http://schemas.microsoft.com/office/drawing/2014/main" id="{B51EE463-2A53-D381-6180-06840F556364}"/>
              </a:ext>
            </a:extLst>
          </p:cNvPr>
          <p:cNvGraphicFramePr>
            <a:graphicFrameLocks noGrp="1"/>
          </p:cNvGraphicFramePr>
          <p:nvPr/>
        </p:nvGraphicFramePr>
        <p:xfrm>
          <a:off x="517423" y="831197"/>
          <a:ext cx="1752600" cy="2286000"/>
        </p:xfrm>
        <a:graphic>
          <a:graphicData uri="http://schemas.openxmlformats.org/drawingml/2006/table">
            <a:tbl>
              <a:tblPr>
                <a:tableStyleId>{5C22544A-7EE6-4342-B048-85BDC9FD1C3A}</a:tableStyleId>
              </a:tblPr>
              <a:tblGrid>
                <a:gridCol w="850900">
                  <a:extLst>
                    <a:ext uri="{9D8B030D-6E8A-4147-A177-3AD203B41FA5}">
                      <a16:colId xmlns:a16="http://schemas.microsoft.com/office/drawing/2014/main" val="2998216951"/>
                    </a:ext>
                  </a:extLst>
                </a:gridCol>
                <a:gridCol w="901700">
                  <a:extLst>
                    <a:ext uri="{9D8B030D-6E8A-4147-A177-3AD203B41FA5}">
                      <a16:colId xmlns:a16="http://schemas.microsoft.com/office/drawing/2014/main" val="282790155"/>
                    </a:ext>
                  </a:extLst>
                </a:gridCol>
              </a:tblGrid>
              <a:tr h="190500">
                <a:tc>
                  <a:txBody>
                    <a:bodyPr/>
                    <a:lstStyle/>
                    <a:p>
                      <a:pPr algn="l" fontAlgn="b"/>
                      <a:r>
                        <a:rPr lang="sl-SI" sz="1100" u="none" strike="noStrike" dirty="0">
                          <a:effectLst/>
                        </a:rPr>
                        <a:t> leto*</a:t>
                      </a:r>
                      <a:endParaRPr lang="sl-SI"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št. zaposlenih</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42425466"/>
                  </a:ext>
                </a:extLst>
              </a:tr>
              <a:tr h="190500">
                <a:tc>
                  <a:txBody>
                    <a:bodyPr/>
                    <a:lstStyle/>
                    <a:p>
                      <a:pPr algn="r" fontAlgn="b"/>
                      <a:r>
                        <a:rPr lang="sl-SI" sz="1100" u="none" strike="noStrike">
                          <a:effectLst/>
                        </a:rPr>
                        <a:t>2014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30.669</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29740297"/>
                  </a:ext>
                </a:extLst>
              </a:tr>
              <a:tr h="190500">
                <a:tc>
                  <a:txBody>
                    <a:bodyPr/>
                    <a:lstStyle/>
                    <a:p>
                      <a:pPr algn="r" fontAlgn="b"/>
                      <a:r>
                        <a:rPr lang="sl-SI" sz="1100" u="none" strike="noStrike" dirty="0">
                          <a:effectLst/>
                        </a:rPr>
                        <a:t>2015</a:t>
                      </a:r>
                      <a:endParaRPr lang="sl-SI"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30.454</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15068510"/>
                  </a:ext>
                </a:extLst>
              </a:tr>
              <a:tr h="190500">
                <a:tc>
                  <a:txBody>
                    <a:bodyPr/>
                    <a:lstStyle/>
                    <a:p>
                      <a:pPr algn="r" fontAlgn="b"/>
                      <a:r>
                        <a:rPr lang="sl-SI" sz="1100" u="none" strike="noStrike">
                          <a:effectLst/>
                        </a:rPr>
                        <a:t>2016</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30.662</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0186597"/>
                  </a:ext>
                </a:extLst>
              </a:tr>
              <a:tr h="190500">
                <a:tc>
                  <a:txBody>
                    <a:bodyPr/>
                    <a:lstStyle/>
                    <a:p>
                      <a:pPr algn="r" fontAlgn="b"/>
                      <a:r>
                        <a:rPr lang="sl-SI" sz="1100" u="none" strike="noStrike">
                          <a:effectLst/>
                        </a:rPr>
                        <a:t>2017</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dirty="0">
                          <a:effectLst/>
                        </a:rPr>
                        <a:t>30.630</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0909287"/>
                  </a:ext>
                </a:extLst>
              </a:tr>
              <a:tr h="190500">
                <a:tc>
                  <a:txBody>
                    <a:bodyPr/>
                    <a:lstStyle/>
                    <a:p>
                      <a:pPr algn="r" fontAlgn="b"/>
                      <a:r>
                        <a:rPr lang="sl-SI" sz="1100" u="none" strike="noStrike">
                          <a:effectLst/>
                        </a:rPr>
                        <a:t>2018</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30.434</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65961628"/>
                  </a:ext>
                </a:extLst>
              </a:tr>
              <a:tr h="190500">
                <a:tc>
                  <a:txBody>
                    <a:bodyPr/>
                    <a:lstStyle/>
                    <a:p>
                      <a:pPr algn="r" fontAlgn="b"/>
                      <a:r>
                        <a:rPr lang="sl-SI" sz="1100" u="none" strike="noStrike">
                          <a:effectLst/>
                        </a:rPr>
                        <a:t>2019</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30.403</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551918"/>
                  </a:ext>
                </a:extLst>
              </a:tr>
              <a:tr h="190500">
                <a:tc>
                  <a:txBody>
                    <a:bodyPr/>
                    <a:lstStyle/>
                    <a:p>
                      <a:pPr algn="r" fontAlgn="b"/>
                      <a:r>
                        <a:rPr lang="sl-SI" sz="1100" u="none" strike="noStrike">
                          <a:effectLst/>
                        </a:rPr>
                        <a:t>2020</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30.531</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00296388"/>
                  </a:ext>
                </a:extLst>
              </a:tr>
              <a:tr h="190500">
                <a:tc>
                  <a:txBody>
                    <a:bodyPr/>
                    <a:lstStyle/>
                    <a:p>
                      <a:pPr algn="r" fontAlgn="b"/>
                      <a:r>
                        <a:rPr lang="sl-SI" sz="1100" u="none" strike="noStrike">
                          <a:effectLst/>
                        </a:rPr>
                        <a:t>2021</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30.863</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28020996"/>
                  </a:ext>
                </a:extLst>
              </a:tr>
              <a:tr h="190500">
                <a:tc>
                  <a:txBody>
                    <a:bodyPr/>
                    <a:lstStyle/>
                    <a:p>
                      <a:pPr algn="r" fontAlgn="b"/>
                      <a:r>
                        <a:rPr lang="sl-SI" sz="1100" u="none" strike="noStrike">
                          <a:effectLst/>
                        </a:rPr>
                        <a:t>2022</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31.083</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87028098"/>
                  </a:ext>
                </a:extLst>
              </a:tr>
              <a:tr h="190500">
                <a:tc>
                  <a:txBody>
                    <a:bodyPr/>
                    <a:lstStyle/>
                    <a:p>
                      <a:pPr algn="r" fontAlgn="b"/>
                      <a:r>
                        <a:rPr lang="sl-SI" sz="1100" u="none" strike="noStrike">
                          <a:effectLst/>
                        </a:rPr>
                        <a:t>2023</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31.491</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1700379"/>
                  </a:ext>
                </a:extLst>
              </a:tr>
              <a:tr h="190500">
                <a:tc>
                  <a:txBody>
                    <a:bodyPr/>
                    <a:lstStyle/>
                    <a:p>
                      <a:pPr algn="r" fontAlgn="b"/>
                      <a:r>
                        <a:rPr lang="sl-SI" sz="1100" u="none" strike="noStrike" dirty="0">
                          <a:effectLst/>
                        </a:rPr>
                        <a:t>2024</a:t>
                      </a:r>
                      <a:endParaRPr lang="sl-SI"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dirty="0">
                          <a:effectLst/>
                        </a:rPr>
                        <a:t>31.419</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24597883"/>
                  </a:ext>
                </a:extLst>
              </a:tr>
            </a:tbl>
          </a:graphicData>
        </a:graphic>
      </p:graphicFrame>
      <p:sp>
        <p:nvSpPr>
          <p:cNvPr id="4" name="PoljeZBesedilom 3">
            <a:extLst>
              <a:ext uri="{FF2B5EF4-FFF2-40B4-BE49-F238E27FC236}">
                <a16:creationId xmlns:a16="http://schemas.microsoft.com/office/drawing/2014/main" id="{DFD2B1FB-778F-EC46-F099-938F1A9EC665}"/>
              </a:ext>
            </a:extLst>
          </p:cNvPr>
          <p:cNvSpPr txBox="1"/>
          <p:nvPr/>
        </p:nvSpPr>
        <p:spPr>
          <a:xfrm>
            <a:off x="88490" y="4598994"/>
            <a:ext cx="6314549" cy="338554"/>
          </a:xfrm>
          <a:prstGeom prst="rect">
            <a:avLst/>
          </a:prstGeom>
          <a:noFill/>
        </p:spPr>
        <p:txBody>
          <a:bodyPr wrap="none" rtlCol="0">
            <a:spAutoFit/>
          </a:bodyPr>
          <a:lstStyle/>
          <a:p>
            <a:r>
              <a:rPr lang="sl-SI" sz="800" dirty="0"/>
              <a:t>*Podatki so zajeti 1.12. v vsakem letu z izjemo 1.8.2024</a:t>
            </a:r>
          </a:p>
          <a:p>
            <a:r>
              <a:rPr lang="sl-SI" sz="800" dirty="0"/>
              <a:t>Vir podatkov: https://podatki.gov.si/dataset/stevilo-zaposlenih-v-organih-drzavne-uprave-po-skupnem-kadrovskem-nacrtu-od-leta-2014-mesecno</a:t>
            </a:r>
          </a:p>
        </p:txBody>
      </p:sp>
      <p:sp>
        <p:nvSpPr>
          <p:cNvPr id="5" name="PoljeZBesedilom 4">
            <a:extLst>
              <a:ext uri="{FF2B5EF4-FFF2-40B4-BE49-F238E27FC236}">
                <a16:creationId xmlns:a16="http://schemas.microsoft.com/office/drawing/2014/main" id="{5EEF904B-7487-59F8-0E41-64DC4562E6AD}"/>
              </a:ext>
            </a:extLst>
          </p:cNvPr>
          <p:cNvSpPr txBox="1"/>
          <p:nvPr/>
        </p:nvSpPr>
        <p:spPr>
          <a:xfrm>
            <a:off x="517422" y="3301034"/>
            <a:ext cx="8235745" cy="1200329"/>
          </a:xfrm>
          <a:prstGeom prst="rect">
            <a:avLst/>
          </a:prstGeom>
          <a:noFill/>
        </p:spPr>
        <p:txBody>
          <a:bodyPr wrap="square" rtlCol="0">
            <a:spAutoFit/>
          </a:bodyPr>
          <a:lstStyle/>
          <a:p>
            <a:pPr marL="285750" indent="-285750">
              <a:buFont typeface="Arial" panose="020B0604020202020204" pitchFamily="34" charset="0"/>
              <a:buChar char="•"/>
            </a:pPr>
            <a:r>
              <a:rPr lang="sl-SI" dirty="0"/>
              <a:t>Predlog dovoljenega števila zaposlenih na dan 31. december 2024 po Sklepu Vlade, številka 10002-11/2023/9 z dne, 11.4.2024 znaša 33.569. </a:t>
            </a:r>
          </a:p>
          <a:p>
            <a:pPr marL="285750" indent="-285750">
              <a:buFont typeface="Arial" panose="020B0604020202020204" pitchFamily="34" charset="0"/>
              <a:buChar char="•"/>
            </a:pPr>
            <a:r>
              <a:rPr lang="sl-SI" dirty="0"/>
              <a:t>V obdobju od 1.4.2023 do 31.3.2024 je povprečno delo na domu opravljalo 5,21 % zaposlenih na dan.  </a:t>
            </a:r>
          </a:p>
        </p:txBody>
      </p:sp>
      <p:sp>
        <p:nvSpPr>
          <p:cNvPr id="6" name="PoljeZBesedilom 5">
            <a:extLst>
              <a:ext uri="{FF2B5EF4-FFF2-40B4-BE49-F238E27FC236}">
                <a16:creationId xmlns:a16="http://schemas.microsoft.com/office/drawing/2014/main" id="{274F3D1C-F30E-D9F1-1471-281A4F9A1904}"/>
              </a:ext>
            </a:extLst>
          </p:cNvPr>
          <p:cNvSpPr txBox="1"/>
          <p:nvPr/>
        </p:nvSpPr>
        <p:spPr>
          <a:xfrm>
            <a:off x="342259" y="190678"/>
            <a:ext cx="5029326" cy="400110"/>
          </a:xfrm>
          <a:prstGeom prst="rect">
            <a:avLst/>
          </a:prstGeom>
          <a:noFill/>
        </p:spPr>
        <p:txBody>
          <a:bodyPr wrap="none" rtlCol="0">
            <a:spAutoFit/>
          </a:bodyPr>
          <a:lstStyle/>
          <a:p>
            <a:r>
              <a:rPr lang="sl-SI" sz="2000" dirty="0"/>
              <a:t>Ključni vpliv na potrebe po poslovnih prostorih</a:t>
            </a:r>
          </a:p>
        </p:txBody>
      </p:sp>
    </p:spTree>
    <p:extLst>
      <p:ext uri="{BB962C8B-B14F-4D97-AF65-F5344CB8AC3E}">
        <p14:creationId xmlns:p14="http://schemas.microsoft.com/office/powerpoint/2010/main" val="4158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463723A8-9ACC-A998-B180-48609771A15C}"/>
              </a:ext>
            </a:extLst>
          </p:cNvPr>
          <p:cNvSpPr txBox="1"/>
          <p:nvPr/>
        </p:nvSpPr>
        <p:spPr>
          <a:xfrm>
            <a:off x="85504" y="4198622"/>
            <a:ext cx="8106311" cy="461665"/>
          </a:xfrm>
          <a:prstGeom prst="rect">
            <a:avLst/>
          </a:prstGeom>
          <a:noFill/>
        </p:spPr>
        <p:txBody>
          <a:bodyPr wrap="square" rtlCol="0">
            <a:spAutoFit/>
          </a:bodyPr>
          <a:lstStyle/>
          <a:p>
            <a:r>
              <a:rPr lang="sl-SI" sz="1200" dirty="0"/>
              <a:t>Povprečni letnik kvadratnega metra poslovnih prostorov centraliziranih državnih organov v lasti RS je 1978</a:t>
            </a:r>
          </a:p>
          <a:p>
            <a:r>
              <a:rPr lang="sl-SI" sz="1200" dirty="0"/>
              <a:t>Povprečni letnik kvadratnega metra poslovnih prostorov centraliziranih državnih organov v lasti RS v Ljubljani je 1973</a:t>
            </a:r>
          </a:p>
        </p:txBody>
      </p:sp>
      <p:graphicFrame>
        <p:nvGraphicFramePr>
          <p:cNvPr id="3" name="Grafikon 2">
            <a:extLst>
              <a:ext uri="{FF2B5EF4-FFF2-40B4-BE49-F238E27FC236}">
                <a16:creationId xmlns:a16="http://schemas.microsoft.com/office/drawing/2014/main" id="{BBA1263F-55DF-0885-E3B8-2BC743E33FC2}"/>
              </a:ext>
            </a:extLst>
          </p:cNvPr>
          <p:cNvGraphicFramePr>
            <a:graphicFrameLocks/>
          </p:cNvGraphicFramePr>
          <p:nvPr/>
        </p:nvGraphicFramePr>
        <p:xfrm>
          <a:off x="2720726" y="637562"/>
          <a:ext cx="5667375" cy="3309938"/>
        </p:xfrm>
        <a:graphic>
          <a:graphicData uri="http://schemas.openxmlformats.org/drawingml/2006/chart">
            <c:chart xmlns:c="http://schemas.openxmlformats.org/drawingml/2006/chart" xmlns:r="http://schemas.openxmlformats.org/officeDocument/2006/relationships" r:id="rId2"/>
          </a:graphicData>
        </a:graphic>
      </p:graphicFrame>
      <p:sp>
        <p:nvSpPr>
          <p:cNvPr id="5" name="PoljeZBesedilom 4">
            <a:extLst>
              <a:ext uri="{FF2B5EF4-FFF2-40B4-BE49-F238E27FC236}">
                <a16:creationId xmlns:a16="http://schemas.microsoft.com/office/drawing/2014/main" id="{709251E7-B84F-539F-5136-C5965157091E}"/>
              </a:ext>
            </a:extLst>
          </p:cNvPr>
          <p:cNvSpPr txBox="1"/>
          <p:nvPr/>
        </p:nvSpPr>
        <p:spPr>
          <a:xfrm>
            <a:off x="256415" y="219790"/>
            <a:ext cx="5029326" cy="400110"/>
          </a:xfrm>
          <a:prstGeom prst="rect">
            <a:avLst/>
          </a:prstGeom>
          <a:noFill/>
        </p:spPr>
        <p:txBody>
          <a:bodyPr wrap="none" rtlCol="0">
            <a:spAutoFit/>
          </a:bodyPr>
          <a:lstStyle/>
          <a:p>
            <a:r>
              <a:rPr lang="sl-SI" sz="2000" dirty="0"/>
              <a:t>Ključni vpliv na potrebe po poslovnih prostorih</a:t>
            </a:r>
          </a:p>
        </p:txBody>
      </p:sp>
      <p:graphicFrame>
        <p:nvGraphicFramePr>
          <p:cNvPr id="6" name="Tabela 5">
            <a:extLst>
              <a:ext uri="{FF2B5EF4-FFF2-40B4-BE49-F238E27FC236}">
                <a16:creationId xmlns:a16="http://schemas.microsoft.com/office/drawing/2014/main" id="{5FBEDE96-8E47-8E64-4D64-A9D6A96FC6B3}"/>
              </a:ext>
            </a:extLst>
          </p:cNvPr>
          <p:cNvGraphicFramePr>
            <a:graphicFrameLocks noGrp="1"/>
          </p:cNvGraphicFramePr>
          <p:nvPr/>
        </p:nvGraphicFramePr>
        <p:xfrm>
          <a:off x="256415" y="760232"/>
          <a:ext cx="1346200" cy="3238500"/>
        </p:xfrm>
        <a:graphic>
          <a:graphicData uri="http://schemas.openxmlformats.org/drawingml/2006/table">
            <a:tbl>
              <a:tblPr>
                <a:tableStyleId>{5C22544A-7EE6-4342-B048-85BDC9FD1C3A}</a:tableStyleId>
              </a:tblPr>
              <a:tblGrid>
                <a:gridCol w="673100">
                  <a:extLst>
                    <a:ext uri="{9D8B030D-6E8A-4147-A177-3AD203B41FA5}">
                      <a16:colId xmlns:a16="http://schemas.microsoft.com/office/drawing/2014/main" val="3833296826"/>
                    </a:ext>
                  </a:extLst>
                </a:gridCol>
                <a:gridCol w="673100">
                  <a:extLst>
                    <a:ext uri="{9D8B030D-6E8A-4147-A177-3AD203B41FA5}">
                      <a16:colId xmlns:a16="http://schemas.microsoft.com/office/drawing/2014/main" val="3786944848"/>
                    </a:ext>
                  </a:extLst>
                </a:gridCol>
              </a:tblGrid>
              <a:tr h="190500">
                <a:tc>
                  <a:txBody>
                    <a:bodyPr/>
                    <a:lstStyle/>
                    <a:p>
                      <a:pPr algn="l" fontAlgn="b"/>
                      <a:r>
                        <a:rPr lang="sl-SI" sz="1100" u="none" strike="noStrike">
                          <a:effectLst/>
                        </a:rPr>
                        <a:t>desetletje</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dirty="0">
                          <a:effectLst/>
                        </a:rPr>
                        <a:t>m²</a:t>
                      </a:r>
                      <a:endParaRPr lang="sl-SI"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46320537"/>
                  </a:ext>
                </a:extLst>
              </a:tr>
              <a:tr h="190500">
                <a:tc>
                  <a:txBody>
                    <a:bodyPr/>
                    <a:lstStyle/>
                    <a:p>
                      <a:pPr algn="l" fontAlgn="b"/>
                      <a:r>
                        <a:rPr lang="sl-SI" sz="1100" u="none" strike="noStrike">
                          <a:effectLst/>
                        </a:rPr>
                        <a:t>1840'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79,96</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77983828"/>
                  </a:ext>
                </a:extLst>
              </a:tr>
              <a:tr h="190500">
                <a:tc>
                  <a:txBody>
                    <a:bodyPr/>
                    <a:lstStyle/>
                    <a:p>
                      <a:pPr algn="l" fontAlgn="b"/>
                      <a:r>
                        <a:rPr lang="sl-SI" sz="1100" u="none" strike="noStrike">
                          <a:effectLst/>
                        </a:rPr>
                        <a:t>1850'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1.264,36</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19695320"/>
                  </a:ext>
                </a:extLst>
              </a:tr>
              <a:tr h="190500">
                <a:tc>
                  <a:txBody>
                    <a:bodyPr/>
                    <a:lstStyle/>
                    <a:p>
                      <a:pPr algn="l" fontAlgn="b"/>
                      <a:r>
                        <a:rPr lang="sl-SI" sz="1100" u="none" strike="noStrike">
                          <a:effectLst/>
                        </a:rPr>
                        <a:t>1890'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2.266,90</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234345345"/>
                  </a:ext>
                </a:extLst>
              </a:tr>
              <a:tr h="190500">
                <a:tc>
                  <a:txBody>
                    <a:bodyPr/>
                    <a:lstStyle/>
                    <a:p>
                      <a:pPr algn="l" fontAlgn="b"/>
                      <a:r>
                        <a:rPr lang="sl-SI" sz="1100" u="none" strike="noStrike">
                          <a:effectLst/>
                        </a:rPr>
                        <a:t>1900'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3.234,13</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73921175"/>
                  </a:ext>
                </a:extLst>
              </a:tr>
              <a:tr h="190500">
                <a:tc>
                  <a:txBody>
                    <a:bodyPr/>
                    <a:lstStyle/>
                    <a:p>
                      <a:pPr algn="l" fontAlgn="b"/>
                      <a:r>
                        <a:rPr lang="sl-SI" sz="1100" u="none" strike="noStrike">
                          <a:effectLst/>
                        </a:rPr>
                        <a:t>1910'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971,46</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90364484"/>
                  </a:ext>
                </a:extLst>
              </a:tr>
              <a:tr h="190500">
                <a:tc>
                  <a:txBody>
                    <a:bodyPr/>
                    <a:lstStyle/>
                    <a:p>
                      <a:pPr algn="l" fontAlgn="b"/>
                      <a:r>
                        <a:rPr lang="sl-SI" sz="1100" u="none" strike="noStrike">
                          <a:effectLst/>
                        </a:rPr>
                        <a:t>1920'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1.786,90</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58045175"/>
                  </a:ext>
                </a:extLst>
              </a:tr>
              <a:tr h="190500">
                <a:tc>
                  <a:txBody>
                    <a:bodyPr/>
                    <a:lstStyle/>
                    <a:p>
                      <a:pPr algn="l" fontAlgn="b"/>
                      <a:r>
                        <a:rPr lang="sl-SI" sz="1100" u="none" strike="noStrike">
                          <a:effectLst/>
                        </a:rPr>
                        <a:t>1930'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9.568,39</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87280618"/>
                  </a:ext>
                </a:extLst>
              </a:tr>
              <a:tr h="190500">
                <a:tc>
                  <a:txBody>
                    <a:bodyPr/>
                    <a:lstStyle/>
                    <a:p>
                      <a:pPr algn="l" fontAlgn="b"/>
                      <a:r>
                        <a:rPr lang="sl-SI" sz="1100" u="none" strike="noStrike">
                          <a:effectLst/>
                        </a:rPr>
                        <a:t>1940'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4.328,87</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106154917"/>
                  </a:ext>
                </a:extLst>
              </a:tr>
              <a:tr h="190500">
                <a:tc>
                  <a:txBody>
                    <a:bodyPr/>
                    <a:lstStyle/>
                    <a:p>
                      <a:pPr algn="l" fontAlgn="b"/>
                      <a:r>
                        <a:rPr lang="sl-SI" sz="1100" u="none" strike="noStrike">
                          <a:effectLst/>
                        </a:rPr>
                        <a:t>1950'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9.471,90</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82407102"/>
                  </a:ext>
                </a:extLst>
              </a:tr>
              <a:tr h="190500">
                <a:tc>
                  <a:txBody>
                    <a:bodyPr/>
                    <a:lstStyle/>
                    <a:p>
                      <a:pPr algn="l" fontAlgn="b"/>
                      <a:r>
                        <a:rPr lang="sl-SI" sz="1100" u="none" strike="noStrike">
                          <a:effectLst/>
                        </a:rPr>
                        <a:t>1960'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24.753,65</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36160779"/>
                  </a:ext>
                </a:extLst>
              </a:tr>
              <a:tr h="190500">
                <a:tc>
                  <a:txBody>
                    <a:bodyPr/>
                    <a:lstStyle/>
                    <a:p>
                      <a:pPr algn="l" fontAlgn="b"/>
                      <a:r>
                        <a:rPr lang="sl-SI" sz="1100" u="none" strike="noStrike">
                          <a:effectLst/>
                        </a:rPr>
                        <a:t>1970'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24.595,18</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87538378"/>
                  </a:ext>
                </a:extLst>
              </a:tr>
              <a:tr h="190500">
                <a:tc>
                  <a:txBody>
                    <a:bodyPr/>
                    <a:lstStyle/>
                    <a:p>
                      <a:pPr algn="l" fontAlgn="b"/>
                      <a:r>
                        <a:rPr lang="sl-SI" sz="1100" u="none" strike="noStrike">
                          <a:effectLst/>
                        </a:rPr>
                        <a:t>1980'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53.073,03</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01246663"/>
                  </a:ext>
                </a:extLst>
              </a:tr>
              <a:tr h="190500">
                <a:tc>
                  <a:txBody>
                    <a:bodyPr/>
                    <a:lstStyle/>
                    <a:p>
                      <a:pPr algn="l" fontAlgn="b"/>
                      <a:r>
                        <a:rPr lang="sl-SI" sz="1100" u="none" strike="noStrike">
                          <a:effectLst/>
                        </a:rPr>
                        <a:t>1990'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48.645,66</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69213667"/>
                  </a:ext>
                </a:extLst>
              </a:tr>
              <a:tr h="190500">
                <a:tc>
                  <a:txBody>
                    <a:bodyPr/>
                    <a:lstStyle/>
                    <a:p>
                      <a:pPr algn="l" fontAlgn="b"/>
                      <a:r>
                        <a:rPr lang="sl-SI" sz="1100" u="none" strike="noStrike">
                          <a:effectLst/>
                        </a:rPr>
                        <a:t>2000'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39.064,96</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32164325"/>
                  </a:ext>
                </a:extLst>
              </a:tr>
              <a:tr h="190500">
                <a:tc>
                  <a:txBody>
                    <a:bodyPr/>
                    <a:lstStyle/>
                    <a:p>
                      <a:pPr algn="l" fontAlgn="b"/>
                      <a:r>
                        <a:rPr lang="sl-SI" sz="1100" u="none" strike="noStrike">
                          <a:effectLst/>
                        </a:rPr>
                        <a:t>2010'</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a:effectLst/>
                        </a:rPr>
                        <a:t>7.253,29</a:t>
                      </a:r>
                      <a:endParaRPr lang="sl-SI"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25948194"/>
                  </a:ext>
                </a:extLst>
              </a:tr>
              <a:tr h="190500">
                <a:tc>
                  <a:txBody>
                    <a:bodyPr/>
                    <a:lstStyle/>
                    <a:p>
                      <a:pPr algn="l" fontAlgn="b"/>
                      <a:r>
                        <a:rPr lang="sl-SI" sz="1100" u="none" strike="noStrike">
                          <a:effectLst/>
                        </a:rPr>
                        <a:t>skupaj </a:t>
                      </a:r>
                      <a:endParaRPr lang="sl-SI"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sl-SI" sz="1100" u="none" strike="noStrike" dirty="0">
                          <a:effectLst/>
                        </a:rPr>
                        <a:t>230.358,64</a:t>
                      </a:r>
                      <a:endParaRPr lang="sl-SI"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43574027"/>
                  </a:ext>
                </a:extLst>
              </a:tr>
            </a:tbl>
          </a:graphicData>
        </a:graphic>
      </p:graphicFrame>
    </p:spTree>
    <p:extLst>
      <p:ext uri="{BB962C8B-B14F-4D97-AF65-F5344CB8AC3E}">
        <p14:creationId xmlns:p14="http://schemas.microsoft.com/office/powerpoint/2010/main" val="3700398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a:extLst>
              <a:ext uri="{FF2B5EF4-FFF2-40B4-BE49-F238E27FC236}">
                <a16:creationId xmlns:a16="http://schemas.microsoft.com/office/drawing/2014/main" id="{6B0EED04-9B06-7A17-1619-2BF41702B285}"/>
              </a:ext>
            </a:extLst>
          </p:cNvPr>
          <p:cNvGraphicFramePr>
            <a:graphicFrameLocks noGrp="1"/>
          </p:cNvGraphicFramePr>
          <p:nvPr/>
        </p:nvGraphicFramePr>
        <p:xfrm>
          <a:off x="607017" y="969135"/>
          <a:ext cx="5166102" cy="381000"/>
        </p:xfrm>
        <a:graphic>
          <a:graphicData uri="http://schemas.openxmlformats.org/drawingml/2006/table">
            <a:tbl>
              <a:tblPr>
                <a:tableStyleId>{5C22544A-7EE6-4342-B048-85BDC9FD1C3A}</a:tableStyleId>
              </a:tblPr>
              <a:tblGrid>
                <a:gridCol w="645342">
                  <a:extLst>
                    <a:ext uri="{9D8B030D-6E8A-4147-A177-3AD203B41FA5}">
                      <a16:colId xmlns:a16="http://schemas.microsoft.com/office/drawing/2014/main" val="319547543"/>
                    </a:ext>
                  </a:extLst>
                </a:gridCol>
                <a:gridCol w="779789">
                  <a:extLst>
                    <a:ext uri="{9D8B030D-6E8A-4147-A177-3AD203B41FA5}">
                      <a16:colId xmlns:a16="http://schemas.microsoft.com/office/drawing/2014/main" val="3398140071"/>
                    </a:ext>
                  </a:extLst>
                </a:gridCol>
                <a:gridCol w="1115905">
                  <a:extLst>
                    <a:ext uri="{9D8B030D-6E8A-4147-A177-3AD203B41FA5}">
                      <a16:colId xmlns:a16="http://schemas.microsoft.com/office/drawing/2014/main" val="126530211"/>
                    </a:ext>
                  </a:extLst>
                </a:gridCol>
                <a:gridCol w="779789">
                  <a:extLst>
                    <a:ext uri="{9D8B030D-6E8A-4147-A177-3AD203B41FA5}">
                      <a16:colId xmlns:a16="http://schemas.microsoft.com/office/drawing/2014/main" val="2135473248"/>
                    </a:ext>
                  </a:extLst>
                </a:gridCol>
                <a:gridCol w="1845277">
                  <a:extLst>
                    <a:ext uri="{9D8B030D-6E8A-4147-A177-3AD203B41FA5}">
                      <a16:colId xmlns:a16="http://schemas.microsoft.com/office/drawing/2014/main" val="3422996525"/>
                    </a:ext>
                  </a:extLst>
                </a:gridCol>
              </a:tblGrid>
              <a:tr h="190500">
                <a:tc>
                  <a:txBody>
                    <a:bodyPr/>
                    <a:lstStyle/>
                    <a:p>
                      <a:pPr algn="l" fontAlgn="b"/>
                      <a:r>
                        <a:rPr lang="sl-SI" sz="1100" u="none" strike="noStrike">
                          <a:effectLst/>
                        </a:rPr>
                        <a:t>površina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cena €/m²</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mesečno</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leta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znesek plačil v 10 letih</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62860695"/>
                  </a:ext>
                </a:extLst>
              </a:tr>
              <a:tr h="190500">
                <a:tc>
                  <a:txBody>
                    <a:bodyPr/>
                    <a:lstStyle/>
                    <a:p>
                      <a:pPr algn="r" fontAlgn="b"/>
                      <a:r>
                        <a:rPr lang="sl-SI" sz="1100" u="none" strike="noStrike">
                          <a:effectLst/>
                        </a:rPr>
                        <a:t>8.651,94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13,59 €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117.579,86 €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10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                           14.109.583,75 € </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10717253"/>
                  </a:ext>
                </a:extLst>
              </a:tr>
            </a:tbl>
          </a:graphicData>
        </a:graphic>
      </p:graphicFrame>
      <p:sp>
        <p:nvSpPr>
          <p:cNvPr id="4" name="PoljeZBesedilom 3">
            <a:extLst>
              <a:ext uri="{FF2B5EF4-FFF2-40B4-BE49-F238E27FC236}">
                <a16:creationId xmlns:a16="http://schemas.microsoft.com/office/drawing/2014/main" id="{9860F217-1BB6-5DEB-A4B8-7392ABF610FE}"/>
              </a:ext>
            </a:extLst>
          </p:cNvPr>
          <p:cNvSpPr txBox="1"/>
          <p:nvPr/>
        </p:nvSpPr>
        <p:spPr>
          <a:xfrm>
            <a:off x="521776" y="661358"/>
            <a:ext cx="706027" cy="307777"/>
          </a:xfrm>
          <a:prstGeom prst="rect">
            <a:avLst/>
          </a:prstGeom>
          <a:noFill/>
        </p:spPr>
        <p:txBody>
          <a:bodyPr wrap="none" rtlCol="0">
            <a:spAutoFit/>
          </a:bodyPr>
          <a:lstStyle/>
          <a:p>
            <a:r>
              <a:rPr lang="sl-SI" sz="1400" dirty="0"/>
              <a:t>NAJEM</a:t>
            </a:r>
          </a:p>
        </p:txBody>
      </p:sp>
      <p:graphicFrame>
        <p:nvGraphicFramePr>
          <p:cNvPr id="5" name="Tabela 4">
            <a:extLst>
              <a:ext uri="{FF2B5EF4-FFF2-40B4-BE49-F238E27FC236}">
                <a16:creationId xmlns:a16="http://schemas.microsoft.com/office/drawing/2014/main" id="{6AF47212-0EFA-9CD9-467C-18DC0F4DD151}"/>
              </a:ext>
            </a:extLst>
          </p:cNvPr>
          <p:cNvGraphicFramePr>
            <a:graphicFrameLocks noGrp="1"/>
          </p:cNvGraphicFramePr>
          <p:nvPr/>
        </p:nvGraphicFramePr>
        <p:xfrm>
          <a:off x="607017" y="1823078"/>
          <a:ext cx="2570136" cy="381000"/>
        </p:xfrm>
        <a:graphic>
          <a:graphicData uri="http://schemas.openxmlformats.org/drawingml/2006/table">
            <a:tbl>
              <a:tblPr>
                <a:tableStyleId>{5C22544A-7EE6-4342-B048-85BDC9FD1C3A}</a:tableStyleId>
              </a:tblPr>
              <a:tblGrid>
                <a:gridCol w="652733">
                  <a:extLst>
                    <a:ext uri="{9D8B030D-6E8A-4147-A177-3AD203B41FA5}">
                      <a16:colId xmlns:a16="http://schemas.microsoft.com/office/drawing/2014/main" val="2448554641"/>
                    </a:ext>
                  </a:extLst>
                </a:gridCol>
                <a:gridCol w="788719">
                  <a:extLst>
                    <a:ext uri="{9D8B030D-6E8A-4147-A177-3AD203B41FA5}">
                      <a16:colId xmlns:a16="http://schemas.microsoft.com/office/drawing/2014/main" val="3462429284"/>
                    </a:ext>
                  </a:extLst>
                </a:gridCol>
                <a:gridCol w="1128684">
                  <a:extLst>
                    <a:ext uri="{9D8B030D-6E8A-4147-A177-3AD203B41FA5}">
                      <a16:colId xmlns:a16="http://schemas.microsoft.com/office/drawing/2014/main" val="2864190675"/>
                    </a:ext>
                  </a:extLst>
                </a:gridCol>
              </a:tblGrid>
              <a:tr h="190500">
                <a:tc>
                  <a:txBody>
                    <a:bodyPr/>
                    <a:lstStyle/>
                    <a:p>
                      <a:pPr algn="l" fontAlgn="b"/>
                      <a:r>
                        <a:rPr lang="sl-SI" sz="1100" u="none" strike="noStrike">
                          <a:effectLst/>
                        </a:rPr>
                        <a:t>površina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cena €/m²</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znesek</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98782304"/>
                  </a:ext>
                </a:extLst>
              </a:tr>
              <a:tr h="190500">
                <a:tc>
                  <a:txBody>
                    <a:bodyPr/>
                    <a:lstStyle/>
                    <a:p>
                      <a:pPr algn="r" fontAlgn="b"/>
                      <a:r>
                        <a:rPr lang="sl-SI" sz="1100" u="none" strike="noStrike">
                          <a:effectLst/>
                        </a:rPr>
                        <a:t>8.651,94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2.100,00 €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   18.169.074,00 € </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99644797"/>
                  </a:ext>
                </a:extLst>
              </a:tr>
            </a:tbl>
          </a:graphicData>
        </a:graphic>
      </p:graphicFrame>
      <p:graphicFrame>
        <p:nvGraphicFramePr>
          <p:cNvPr id="6" name="Tabela 5">
            <a:extLst>
              <a:ext uri="{FF2B5EF4-FFF2-40B4-BE49-F238E27FC236}">
                <a16:creationId xmlns:a16="http://schemas.microsoft.com/office/drawing/2014/main" id="{4460C10D-CB7D-69CE-0459-E198E291F600}"/>
              </a:ext>
            </a:extLst>
          </p:cNvPr>
          <p:cNvGraphicFramePr>
            <a:graphicFrameLocks noGrp="1"/>
          </p:cNvGraphicFramePr>
          <p:nvPr/>
        </p:nvGraphicFramePr>
        <p:xfrm>
          <a:off x="607017" y="2725443"/>
          <a:ext cx="5104109" cy="381000"/>
        </p:xfrm>
        <a:graphic>
          <a:graphicData uri="http://schemas.openxmlformats.org/drawingml/2006/table">
            <a:tbl>
              <a:tblPr>
                <a:tableStyleId>{5C22544A-7EE6-4342-B048-85BDC9FD1C3A}</a:tableStyleId>
              </a:tblPr>
              <a:tblGrid>
                <a:gridCol w="637598">
                  <a:extLst>
                    <a:ext uri="{9D8B030D-6E8A-4147-A177-3AD203B41FA5}">
                      <a16:colId xmlns:a16="http://schemas.microsoft.com/office/drawing/2014/main" val="1209753079"/>
                    </a:ext>
                  </a:extLst>
                </a:gridCol>
                <a:gridCol w="770432">
                  <a:extLst>
                    <a:ext uri="{9D8B030D-6E8A-4147-A177-3AD203B41FA5}">
                      <a16:colId xmlns:a16="http://schemas.microsoft.com/office/drawing/2014/main" val="3865021548"/>
                    </a:ext>
                  </a:extLst>
                </a:gridCol>
                <a:gridCol w="1102514">
                  <a:extLst>
                    <a:ext uri="{9D8B030D-6E8A-4147-A177-3AD203B41FA5}">
                      <a16:colId xmlns:a16="http://schemas.microsoft.com/office/drawing/2014/main" val="199584492"/>
                    </a:ext>
                  </a:extLst>
                </a:gridCol>
                <a:gridCol w="770432">
                  <a:extLst>
                    <a:ext uri="{9D8B030D-6E8A-4147-A177-3AD203B41FA5}">
                      <a16:colId xmlns:a16="http://schemas.microsoft.com/office/drawing/2014/main" val="1324845861"/>
                    </a:ext>
                  </a:extLst>
                </a:gridCol>
                <a:gridCol w="1823133">
                  <a:extLst>
                    <a:ext uri="{9D8B030D-6E8A-4147-A177-3AD203B41FA5}">
                      <a16:colId xmlns:a16="http://schemas.microsoft.com/office/drawing/2014/main" val="1250717300"/>
                    </a:ext>
                  </a:extLst>
                </a:gridCol>
              </a:tblGrid>
              <a:tr h="190500">
                <a:tc>
                  <a:txBody>
                    <a:bodyPr/>
                    <a:lstStyle/>
                    <a:p>
                      <a:pPr algn="l" fontAlgn="b"/>
                      <a:r>
                        <a:rPr lang="sl-SI" sz="1100" u="none" strike="noStrike">
                          <a:effectLst/>
                        </a:rPr>
                        <a:t>površina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cena €/m²</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mesečno</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leta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skupaj plačila enaka nakupu</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37051904"/>
                  </a:ext>
                </a:extLst>
              </a:tr>
              <a:tr h="190500">
                <a:tc>
                  <a:txBody>
                    <a:bodyPr/>
                    <a:lstStyle/>
                    <a:p>
                      <a:pPr algn="r" fontAlgn="b"/>
                      <a:r>
                        <a:rPr lang="sl-SI" sz="1100" u="none" strike="noStrike">
                          <a:effectLst/>
                        </a:rPr>
                        <a:t>8.651,94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13,59 €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117.579,86 €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12,88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                           18.169.074,00 € </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31381852"/>
                  </a:ext>
                </a:extLst>
              </a:tr>
            </a:tbl>
          </a:graphicData>
        </a:graphic>
      </p:graphicFrame>
      <p:graphicFrame>
        <p:nvGraphicFramePr>
          <p:cNvPr id="7" name="Tabela 6">
            <a:extLst>
              <a:ext uri="{FF2B5EF4-FFF2-40B4-BE49-F238E27FC236}">
                <a16:creationId xmlns:a16="http://schemas.microsoft.com/office/drawing/2014/main" id="{48180729-B408-3055-2B93-97F9F09E7876}"/>
              </a:ext>
            </a:extLst>
          </p:cNvPr>
          <p:cNvGraphicFramePr>
            <a:graphicFrameLocks noGrp="1"/>
          </p:cNvGraphicFramePr>
          <p:nvPr/>
        </p:nvGraphicFramePr>
        <p:xfrm>
          <a:off x="607016" y="3582861"/>
          <a:ext cx="7180881" cy="381000"/>
        </p:xfrm>
        <a:graphic>
          <a:graphicData uri="http://schemas.openxmlformats.org/drawingml/2006/table">
            <a:tbl>
              <a:tblPr>
                <a:tableStyleId>{5C22544A-7EE6-4342-B048-85BDC9FD1C3A}</a:tableStyleId>
              </a:tblPr>
              <a:tblGrid>
                <a:gridCol w="636826">
                  <a:extLst>
                    <a:ext uri="{9D8B030D-6E8A-4147-A177-3AD203B41FA5}">
                      <a16:colId xmlns:a16="http://schemas.microsoft.com/office/drawing/2014/main" val="2958074882"/>
                    </a:ext>
                  </a:extLst>
                </a:gridCol>
                <a:gridCol w="769499">
                  <a:extLst>
                    <a:ext uri="{9D8B030D-6E8A-4147-A177-3AD203B41FA5}">
                      <a16:colId xmlns:a16="http://schemas.microsoft.com/office/drawing/2014/main" val="3610698278"/>
                    </a:ext>
                  </a:extLst>
                </a:gridCol>
                <a:gridCol w="1101179">
                  <a:extLst>
                    <a:ext uri="{9D8B030D-6E8A-4147-A177-3AD203B41FA5}">
                      <a16:colId xmlns:a16="http://schemas.microsoft.com/office/drawing/2014/main" val="3401111084"/>
                    </a:ext>
                  </a:extLst>
                </a:gridCol>
                <a:gridCol w="769499">
                  <a:extLst>
                    <a:ext uri="{9D8B030D-6E8A-4147-A177-3AD203B41FA5}">
                      <a16:colId xmlns:a16="http://schemas.microsoft.com/office/drawing/2014/main" val="2297836991"/>
                    </a:ext>
                  </a:extLst>
                </a:gridCol>
                <a:gridCol w="1820925">
                  <a:extLst>
                    <a:ext uri="{9D8B030D-6E8A-4147-A177-3AD203B41FA5}">
                      <a16:colId xmlns:a16="http://schemas.microsoft.com/office/drawing/2014/main" val="1641438925"/>
                    </a:ext>
                  </a:extLst>
                </a:gridCol>
                <a:gridCol w="981774">
                  <a:extLst>
                    <a:ext uri="{9D8B030D-6E8A-4147-A177-3AD203B41FA5}">
                      <a16:colId xmlns:a16="http://schemas.microsoft.com/office/drawing/2014/main" val="216231462"/>
                    </a:ext>
                  </a:extLst>
                </a:gridCol>
                <a:gridCol w="1101179">
                  <a:extLst>
                    <a:ext uri="{9D8B030D-6E8A-4147-A177-3AD203B41FA5}">
                      <a16:colId xmlns:a16="http://schemas.microsoft.com/office/drawing/2014/main" val="1040767343"/>
                    </a:ext>
                  </a:extLst>
                </a:gridCol>
              </a:tblGrid>
              <a:tr h="190500">
                <a:tc>
                  <a:txBody>
                    <a:bodyPr/>
                    <a:lstStyle/>
                    <a:p>
                      <a:pPr algn="l" fontAlgn="b"/>
                      <a:r>
                        <a:rPr lang="sl-SI" sz="1100" u="none" strike="noStrike">
                          <a:effectLst/>
                        </a:rPr>
                        <a:t>površina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cena €/m²</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mesečno</a:t>
                      </a:r>
                      <a:endParaRPr lang="sl-SI"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leta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glavnica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obrestna mera</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preplačilo</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56372482"/>
                  </a:ext>
                </a:extLst>
              </a:tr>
              <a:tr h="190500">
                <a:tc>
                  <a:txBody>
                    <a:bodyPr/>
                    <a:lstStyle/>
                    <a:p>
                      <a:pPr algn="r" fontAlgn="b"/>
                      <a:r>
                        <a:rPr lang="sl-SI" sz="1100" u="none" strike="noStrike">
                          <a:effectLst/>
                        </a:rPr>
                        <a:t>8.651,94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2.100,00 €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117.579,86 €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14,90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18.169.074,00 € </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2%</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     2.825.385,00 € </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6320492"/>
                  </a:ext>
                </a:extLst>
              </a:tr>
            </a:tbl>
          </a:graphicData>
        </a:graphic>
      </p:graphicFrame>
      <p:sp>
        <p:nvSpPr>
          <p:cNvPr id="8" name="PoljeZBesedilom 7">
            <a:extLst>
              <a:ext uri="{FF2B5EF4-FFF2-40B4-BE49-F238E27FC236}">
                <a16:creationId xmlns:a16="http://schemas.microsoft.com/office/drawing/2014/main" id="{F5C1CB99-7D29-C421-8C83-F71AEB468377}"/>
              </a:ext>
            </a:extLst>
          </p:cNvPr>
          <p:cNvSpPr txBox="1"/>
          <p:nvPr/>
        </p:nvSpPr>
        <p:spPr>
          <a:xfrm>
            <a:off x="521775" y="1519086"/>
            <a:ext cx="703078" cy="307777"/>
          </a:xfrm>
          <a:prstGeom prst="rect">
            <a:avLst/>
          </a:prstGeom>
          <a:noFill/>
        </p:spPr>
        <p:txBody>
          <a:bodyPr wrap="none" rtlCol="0">
            <a:spAutoFit/>
          </a:bodyPr>
          <a:lstStyle/>
          <a:p>
            <a:r>
              <a:rPr lang="sl-SI" sz="1400" dirty="0"/>
              <a:t>NAKUP</a:t>
            </a:r>
          </a:p>
        </p:txBody>
      </p:sp>
      <p:sp>
        <p:nvSpPr>
          <p:cNvPr id="9" name="PoljeZBesedilom 8">
            <a:extLst>
              <a:ext uri="{FF2B5EF4-FFF2-40B4-BE49-F238E27FC236}">
                <a16:creationId xmlns:a16="http://schemas.microsoft.com/office/drawing/2014/main" id="{82E8C13D-3A20-E72D-1D66-95A646FBDD3E}"/>
              </a:ext>
            </a:extLst>
          </p:cNvPr>
          <p:cNvSpPr txBox="1"/>
          <p:nvPr/>
        </p:nvSpPr>
        <p:spPr>
          <a:xfrm>
            <a:off x="518826" y="2402274"/>
            <a:ext cx="907621" cy="215444"/>
          </a:xfrm>
          <a:prstGeom prst="rect">
            <a:avLst/>
          </a:prstGeom>
          <a:noFill/>
        </p:spPr>
        <p:txBody>
          <a:bodyPr wrap="none" rtlCol="0">
            <a:spAutoFit/>
          </a:bodyPr>
          <a:lstStyle/>
          <a:p>
            <a:r>
              <a:rPr lang="sl-SI" sz="800" dirty="0"/>
              <a:t>TOČKA PRELOMA</a:t>
            </a:r>
          </a:p>
        </p:txBody>
      </p:sp>
      <p:sp>
        <p:nvSpPr>
          <p:cNvPr id="10" name="PoljeZBesedilom 9">
            <a:extLst>
              <a:ext uri="{FF2B5EF4-FFF2-40B4-BE49-F238E27FC236}">
                <a16:creationId xmlns:a16="http://schemas.microsoft.com/office/drawing/2014/main" id="{7DA178C0-1371-7E36-231E-464AFA26F7F4}"/>
              </a:ext>
            </a:extLst>
          </p:cNvPr>
          <p:cNvSpPr txBox="1"/>
          <p:nvPr/>
        </p:nvSpPr>
        <p:spPr>
          <a:xfrm>
            <a:off x="521776" y="3295088"/>
            <a:ext cx="806311" cy="307777"/>
          </a:xfrm>
          <a:prstGeom prst="rect">
            <a:avLst/>
          </a:prstGeom>
          <a:noFill/>
        </p:spPr>
        <p:txBody>
          <a:bodyPr wrap="none" rtlCol="0">
            <a:spAutoFit/>
          </a:bodyPr>
          <a:lstStyle/>
          <a:p>
            <a:r>
              <a:rPr lang="sl-SI" sz="1400" dirty="0"/>
              <a:t>LEASING</a:t>
            </a:r>
          </a:p>
        </p:txBody>
      </p:sp>
    </p:spTree>
    <p:extLst>
      <p:ext uri="{BB962C8B-B14F-4D97-AF65-F5344CB8AC3E}">
        <p14:creationId xmlns:p14="http://schemas.microsoft.com/office/powerpoint/2010/main" val="69170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on 1">
            <a:extLst>
              <a:ext uri="{FF2B5EF4-FFF2-40B4-BE49-F238E27FC236}">
                <a16:creationId xmlns:a16="http://schemas.microsoft.com/office/drawing/2014/main" id="{81054C5A-A8D4-1D5E-A286-4994B6D3EBC9}"/>
              </a:ext>
            </a:extLst>
          </p:cNvPr>
          <p:cNvGraphicFramePr>
            <a:graphicFrameLocks/>
          </p:cNvGraphicFramePr>
          <p:nvPr/>
        </p:nvGraphicFramePr>
        <p:xfrm>
          <a:off x="3583858" y="1113503"/>
          <a:ext cx="4986184" cy="34806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ela 2">
            <a:extLst>
              <a:ext uri="{FF2B5EF4-FFF2-40B4-BE49-F238E27FC236}">
                <a16:creationId xmlns:a16="http://schemas.microsoft.com/office/drawing/2014/main" id="{D84D43F0-70ED-F9E9-76B7-AC8D3F26120F}"/>
              </a:ext>
            </a:extLst>
          </p:cNvPr>
          <p:cNvGraphicFramePr>
            <a:graphicFrameLocks noGrp="1"/>
          </p:cNvGraphicFramePr>
          <p:nvPr/>
        </p:nvGraphicFramePr>
        <p:xfrm>
          <a:off x="404352" y="1107973"/>
          <a:ext cx="2987777" cy="1143000"/>
        </p:xfrm>
        <a:graphic>
          <a:graphicData uri="http://schemas.openxmlformats.org/drawingml/2006/table">
            <a:tbl>
              <a:tblPr>
                <a:tableStyleId>{5C22544A-7EE6-4342-B048-85BDC9FD1C3A}</a:tableStyleId>
              </a:tblPr>
              <a:tblGrid>
                <a:gridCol w="1618008">
                  <a:extLst>
                    <a:ext uri="{9D8B030D-6E8A-4147-A177-3AD203B41FA5}">
                      <a16:colId xmlns:a16="http://schemas.microsoft.com/office/drawing/2014/main" val="2452555078"/>
                    </a:ext>
                  </a:extLst>
                </a:gridCol>
                <a:gridCol w="812187">
                  <a:extLst>
                    <a:ext uri="{9D8B030D-6E8A-4147-A177-3AD203B41FA5}">
                      <a16:colId xmlns:a16="http://schemas.microsoft.com/office/drawing/2014/main" val="896258157"/>
                    </a:ext>
                  </a:extLst>
                </a:gridCol>
                <a:gridCol w="557582">
                  <a:extLst>
                    <a:ext uri="{9D8B030D-6E8A-4147-A177-3AD203B41FA5}">
                      <a16:colId xmlns:a16="http://schemas.microsoft.com/office/drawing/2014/main" val="3060463678"/>
                    </a:ext>
                  </a:extLst>
                </a:gridCol>
              </a:tblGrid>
              <a:tr h="190500">
                <a:tc>
                  <a:txBody>
                    <a:bodyPr/>
                    <a:lstStyle/>
                    <a:p>
                      <a:pPr algn="l" fontAlgn="b"/>
                      <a:r>
                        <a:rPr lang="sl-SI" sz="1100" u="none" strike="noStrike">
                          <a:effectLst/>
                        </a:rPr>
                        <a:t>lastništvo</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m²</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a:effectLst/>
                        </a:rPr>
                        <a:t> </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01713429"/>
                  </a:ext>
                </a:extLst>
              </a:tr>
              <a:tr h="190500">
                <a:tc>
                  <a:txBody>
                    <a:bodyPr/>
                    <a:lstStyle/>
                    <a:p>
                      <a:pPr algn="l" fontAlgn="b"/>
                      <a:r>
                        <a:rPr lang="sl-SI" sz="1100" u="none" strike="noStrike">
                          <a:effectLst/>
                        </a:rPr>
                        <a:t>v lasti RS</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230.358,64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61,63%</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4043116"/>
                  </a:ext>
                </a:extLst>
              </a:tr>
              <a:tr h="190500">
                <a:tc>
                  <a:txBody>
                    <a:bodyPr/>
                    <a:lstStyle/>
                    <a:p>
                      <a:pPr algn="l" fontAlgn="b"/>
                      <a:r>
                        <a:rPr lang="sl-SI" sz="1100" u="none" strike="noStrike">
                          <a:effectLst/>
                        </a:rPr>
                        <a:t>najem</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103.646,52</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27,73%</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0837958"/>
                  </a:ext>
                </a:extLst>
              </a:tr>
              <a:tr h="190500">
                <a:tc>
                  <a:txBody>
                    <a:bodyPr/>
                    <a:lstStyle/>
                    <a:p>
                      <a:pPr algn="l" fontAlgn="b"/>
                      <a:r>
                        <a:rPr lang="pl-PL" sz="1100" u="none" strike="noStrike" dirty="0">
                          <a:effectLst/>
                        </a:rPr>
                        <a:t>103.člen Zakona o upravi </a:t>
                      </a:r>
                      <a:endParaRPr lang="pl-PL"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30.791,47</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8,24%</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9066941"/>
                  </a:ext>
                </a:extLst>
              </a:tr>
              <a:tr h="190500">
                <a:tc>
                  <a:txBody>
                    <a:bodyPr/>
                    <a:lstStyle/>
                    <a:p>
                      <a:pPr algn="l" fontAlgn="b"/>
                      <a:r>
                        <a:rPr lang="sl-SI" sz="1100" u="none" strike="noStrike">
                          <a:effectLst/>
                        </a:rPr>
                        <a:t>ostalo</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8.985,51</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2,40%</a:t>
                      </a:r>
                      <a:endParaRPr lang="sl-SI"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22124430"/>
                  </a:ext>
                </a:extLst>
              </a:tr>
              <a:tr h="190500">
                <a:tc>
                  <a:txBody>
                    <a:bodyPr/>
                    <a:lstStyle/>
                    <a:p>
                      <a:pPr algn="l" fontAlgn="b"/>
                      <a:r>
                        <a:rPr lang="sl-SI" sz="1100" u="none" strike="noStrike" dirty="0">
                          <a:effectLst/>
                        </a:rPr>
                        <a:t> </a:t>
                      </a:r>
                      <a:endParaRPr lang="sl-SI"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sl-SI" sz="1100" u="none" strike="noStrike">
                          <a:effectLst/>
                        </a:rPr>
                        <a:t>373.782,14</a:t>
                      </a:r>
                      <a:endParaRPr lang="sl-SI"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l-SI" sz="1100" u="none" strike="noStrike" dirty="0">
                          <a:effectLst/>
                        </a:rPr>
                        <a:t> </a:t>
                      </a:r>
                      <a:endParaRPr lang="sl-SI"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34646530"/>
                  </a:ext>
                </a:extLst>
              </a:tr>
            </a:tbl>
          </a:graphicData>
        </a:graphic>
      </p:graphicFrame>
      <p:sp>
        <p:nvSpPr>
          <p:cNvPr id="4" name="PoljeZBesedilom 3">
            <a:extLst>
              <a:ext uri="{FF2B5EF4-FFF2-40B4-BE49-F238E27FC236}">
                <a16:creationId xmlns:a16="http://schemas.microsoft.com/office/drawing/2014/main" id="{27344ECD-D49A-3F3B-FEDB-8375D684AEF3}"/>
              </a:ext>
            </a:extLst>
          </p:cNvPr>
          <p:cNvSpPr txBox="1"/>
          <p:nvPr/>
        </p:nvSpPr>
        <p:spPr>
          <a:xfrm>
            <a:off x="346587" y="309716"/>
            <a:ext cx="7707303" cy="400110"/>
          </a:xfrm>
          <a:prstGeom prst="rect">
            <a:avLst/>
          </a:prstGeom>
          <a:noFill/>
        </p:spPr>
        <p:txBody>
          <a:bodyPr wrap="none" rtlCol="0">
            <a:spAutoFit/>
          </a:bodyPr>
          <a:lstStyle/>
          <a:p>
            <a:r>
              <a:rPr lang="sl-SI" sz="2000" dirty="0"/>
              <a:t>Struktura lastništva poslovnih prostorov centraliziranih državnih organov</a:t>
            </a:r>
          </a:p>
        </p:txBody>
      </p:sp>
    </p:spTree>
    <p:extLst>
      <p:ext uri="{BB962C8B-B14F-4D97-AF65-F5344CB8AC3E}">
        <p14:creationId xmlns:p14="http://schemas.microsoft.com/office/powerpoint/2010/main" val="596969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0B7D5D33-E84D-9C9C-99C6-60E1FF79AF11}"/>
              </a:ext>
            </a:extLst>
          </p:cNvPr>
          <p:cNvSpPr txBox="1"/>
          <p:nvPr/>
        </p:nvSpPr>
        <p:spPr>
          <a:xfrm>
            <a:off x="497971" y="304473"/>
            <a:ext cx="7843942" cy="1508105"/>
          </a:xfrm>
          <a:prstGeom prst="rect">
            <a:avLst/>
          </a:prstGeom>
          <a:noFill/>
        </p:spPr>
        <p:txBody>
          <a:bodyPr wrap="none" rtlCol="0">
            <a:spAutoFit/>
          </a:bodyPr>
          <a:lstStyle/>
          <a:p>
            <a:r>
              <a:rPr lang="sl-SI" sz="2000" dirty="0"/>
              <a:t>Sistemski finančni vir za prenovo stavb javnega sektorja</a:t>
            </a:r>
          </a:p>
          <a:p>
            <a:endParaRPr lang="sl-SI" dirty="0"/>
          </a:p>
          <a:p>
            <a:pPr marL="285750" indent="-285750">
              <a:buFont typeface="Arial" panose="020B0604020202020204" pitchFamily="34" charset="0"/>
              <a:buChar char="•"/>
            </a:pPr>
            <a:r>
              <a:rPr lang="sl-SI" dirty="0"/>
              <a:t>Zaveze Slovenije po energetski prenovi 3 % stavb ožjega javnega sektorja letno.</a:t>
            </a:r>
          </a:p>
          <a:p>
            <a:pPr marL="285750" indent="-285750">
              <a:buFont typeface="Arial" panose="020B0604020202020204" pitchFamily="34" charset="0"/>
              <a:buChar char="•"/>
            </a:pPr>
            <a:r>
              <a:rPr lang="sl-SI" dirty="0"/>
              <a:t>Povezanost  energetskih prenov s statičnimi prenovami </a:t>
            </a:r>
            <a:r>
              <a:rPr lang="sl-SI" sz="1000" dirty="0"/>
              <a:t>in naprej</a:t>
            </a:r>
            <a:r>
              <a:rPr lang="sl-SI" dirty="0"/>
              <a:t>. </a:t>
            </a:r>
          </a:p>
          <a:p>
            <a:endParaRPr lang="sl-SI" dirty="0"/>
          </a:p>
        </p:txBody>
      </p:sp>
      <p:sp>
        <p:nvSpPr>
          <p:cNvPr id="3" name="PoljeZBesedilom 2">
            <a:extLst>
              <a:ext uri="{FF2B5EF4-FFF2-40B4-BE49-F238E27FC236}">
                <a16:creationId xmlns:a16="http://schemas.microsoft.com/office/drawing/2014/main" id="{70E06492-20AC-935A-47F4-C290F1DA3445}"/>
              </a:ext>
            </a:extLst>
          </p:cNvPr>
          <p:cNvSpPr txBox="1"/>
          <p:nvPr/>
        </p:nvSpPr>
        <p:spPr>
          <a:xfrm>
            <a:off x="497971" y="1781801"/>
            <a:ext cx="6570406" cy="1785104"/>
          </a:xfrm>
          <a:prstGeom prst="rect">
            <a:avLst/>
          </a:prstGeom>
          <a:noFill/>
        </p:spPr>
        <p:txBody>
          <a:bodyPr wrap="square" rtlCol="0">
            <a:spAutoFit/>
          </a:bodyPr>
          <a:lstStyle/>
          <a:p>
            <a:r>
              <a:rPr lang="sl-SI" sz="2000" dirty="0"/>
              <a:t>Primarni vir sredstev</a:t>
            </a:r>
          </a:p>
          <a:p>
            <a:endParaRPr lang="sl-SI" dirty="0"/>
          </a:p>
          <a:p>
            <a:pPr marL="285750" indent="-285750">
              <a:buFont typeface="Arial" panose="020B0604020202020204" pitchFamily="34" charset="0"/>
              <a:buChar char="•"/>
            </a:pPr>
            <a:r>
              <a:rPr lang="sl-SI" dirty="0"/>
              <a:t>Sklad za podnebne spremembe.</a:t>
            </a:r>
          </a:p>
          <a:p>
            <a:pPr marL="285750" indent="-285750">
              <a:buFont typeface="Arial" panose="020B0604020202020204" pitchFamily="34" charset="0"/>
              <a:buChar char="•"/>
            </a:pPr>
            <a:r>
              <a:rPr lang="sl-SI" dirty="0"/>
              <a:t>Kohezijska sredstva.</a:t>
            </a:r>
          </a:p>
          <a:p>
            <a:pPr marL="285750" indent="-285750">
              <a:buFont typeface="Arial" panose="020B0604020202020204" pitchFamily="34" charset="0"/>
              <a:buChar char="•"/>
            </a:pPr>
            <a:r>
              <a:rPr lang="sl-SI" dirty="0"/>
              <a:t>Trajni integralni finančni vir?????????</a:t>
            </a:r>
          </a:p>
          <a:p>
            <a:endParaRPr lang="sl-SI" dirty="0"/>
          </a:p>
        </p:txBody>
      </p:sp>
      <p:sp>
        <p:nvSpPr>
          <p:cNvPr id="4" name="PoljeZBesedilom 3">
            <a:extLst>
              <a:ext uri="{FF2B5EF4-FFF2-40B4-BE49-F238E27FC236}">
                <a16:creationId xmlns:a16="http://schemas.microsoft.com/office/drawing/2014/main" id="{69295A8D-CED3-4D89-CD99-4C9D2C916DF7}"/>
              </a:ext>
            </a:extLst>
          </p:cNvPr>
          <p:cNvSpPr txBox="1"/>
          <p:nvPr/>
        </p:nvSpPr>
        <p:spPr>
          <a:xfrm>
            <a:off x="497971" y="3558250"/>
            <a:ext cx="3885615" cy="1231106"/>
          </a:xfrm>
          <a:prstGeom prst="rect">
            <a:avLst/>
          </a:prstGeom>
          <a:noFill/>
        </p:spPr>
        <p:txBody>
          <a:bodyPr wrap="none" rtlCol="0">
            <a:spAutoFit/>
          </a:bodyPr>
          <a:lstStyle/>
          <a:p>
            <a:r>
              <a:rPr lang="sl-SI" sz="2000" dirty="0"/>
              <a:t>Kadrovski potencial</a:t>
            </a:r>
          </a:p>
          <a:p>
            <a:endParaRPr lang="sl-SI" dirty="0"/>
          </a:p>
          <a:p>
            <a:pPr marL="285750" indent="-285750">
              <a:buFont typeface="Arial" panose="020B0604020202020204" pitchFamily="34" charset="0"/>
              <a:buChar char="•"/>
            </a:pPr>
            <a:r>
              <a:rPr lang="sl-SI" dirty="0"/>
              <a:t>Država kot delodajalec.</a:t>
            </a:r>
          </a:p>
          <a:p>
            <a:pPr marL="285750" indent="-285750">
              <a:buFont typeface="Arial" panose="020B0604020202020204" pitchFamily="34" charset="0"/>
              <a:buChar char="•"/>
            </a:pPr>
            <a:r>
              <a:rPr lang="sl-SI" dirty="0"/>
              <a:t>Profil kadrov, ki jih zaposluje država. </a:t>
            </a:r>
          </a:p>
        </p:txBody>
      </p:sp>
    </p:spTree>
    <p:extLst>
      <p:ext uri="{BB962C8B-B14F-4D97-AF65-F5344CB8AC3E}">
        <p14:creationId xmlns:p14="http://schemas.microsoft.com/office/powerpoint/2010/main" val="2437473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04544E1-85C4-5754-F818-D8CEFC2EC28A}"/>
              </a:ext>
            </a:extLst>
          </p:cNvPr>
          <p:cNvSpPr>
            <a:spLocks noGrp="1"/>
          </p:cNvSpPr>
          <p:nvPr>
            <p:ph type="title"/>
          </p:nvPr>
        </p:nvSpPr>
        <p:spPr>
          <a:xfrm>
            <a:off x="2032153" y="1992075"/>
            <a:ext cx="7315200" cy="1985068"/>
          </a:xfrm>
        </p:spPr>
        <p:txBody>
          <a:bodyPr/>
          <a:lstStyle/>
          <a:p>
            <a:r>
              <a:rPr lang="sl-SI" dirty="0"/>
              <a:t>HVALA ZA POZORNOST!</a:t>
            </a:r>
          </a:p>
        </p:txBody>
      </p:sp>
      <p:sp>
        <p:nvSpPr>
          <p:cNvPr id="3" name="Označba mesta besedila 2">
            <a:extLst>
              <a:ext uri="{FF2B5EF4-FFF2-40B4-BE49-F238E27FC236}">
                <a16:creationId xmlns:a16="http://schemas.microsoft.com/office/drawing/2014/main" id="{6F1E5885-4053-D028-9376-25CD6509BED5}"/>
              </a:ext>
            </a:extLst>
          </p:cNvPr>
          <p:cNvSpPr>
            <a:spLocks noGrp="1"/>
          </p:cNvSpPr>
          <p:nvPr>
            <p:ph type="body" sz="quarter" idx="10"/>
          </p:nvPr>
        </p:nvSpPr>
        <p:spPr/>
        <p:txBody>
          <a:bodyPr/>
          <a:lstStyle/>
          <a:p>
            <a:endParaRPr lang="sl-SI" dirty="0"/>
          </a:p>
        </p:txBody>
      </p:sp>
      <p:sp>
        <p:nvSpPr>
          <p:cNvPr id="4" name="PoljeZBesedilom 3">
            <a:extLst>
              <a:ext uri="{FF2B5EF4-FFF2-40B4-BE49-F238E27FC236}">
                <a16:creationId xmlns:a16="http://schemas.microsoft.com/office/drawing/2014/main" id="{F1F6A803-5AD1-1DE2-9159-0C169BE858E9}"/>
              </a:ext>
            </a:extLst>
          </p:cNvPr>
          <p:cNvSpPr txBox="1"/>
          <p:nvPr/>
        </p:nvSpPr>
        <p:spPr>
          <a:xfrm>
            <a:off x="2690734" y="3507698"/>
            <a:ext cx="2069797" cy="646331"/>
          </a:xfrm>
          <a:prstGeom prst="rect">
            <a:avLst/>
          </a:prstGeom>
          <a:noFill/>
        </p:spPr>
        <p:txBody>
          <a:bodyPr wrap="none" rtlCol="0">
            <a:spAutoFit/>
          </a:bodyPr>
          <a:lstStyle/>
          <a:p>
            <a:r>
              <a:rPr lang="sl-SI" dirty="0">
                <a:solidFill>
                  <a:schemeClr val="bg1"/>
                </a:solidFill>
              </a:rPr>
              <a:t>matija.mrzel@gov.si</a:t>
            </a:r>
          </a:p>
          <a:p>
            <a:r>
              <a:rPr lang="sl-SI" dirty="0">
                <a:solidFill>
                  <a:schemeClr val="bg1"/>
                </a:solidFill>
              </a:rPr>
              <a:t>gp.mju@gov.si</a:t>
            </a:r>
          </a:p>
        </p:txBody>
      </p:sp>
    </p:spTree>
    <p:extLst>
      <p:ext uri="{BB962C8B-B14F-4D97-AF65-F5344CB8AC3E}">
        <p14:creationId xmlns:p14="http://schemas.microsoft.com/office/powerpoint/2010/main" val="2264373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p:txBody>
          <a:bodyPr/>
          <a:lstStyle/>
          <a:p>
            <a:r>
              <a:rPr lang="nl-NL" dirty="0"/>
              <a:t>Primer dobre prakse s področja investicij in projekti, ki sledijo</a:t>
            </a: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sz="1800" dirty="0"/>
              <a:t>Tomaž Ojo, vodja Sektorja za investicije</a:t>
            </a:r>
            <a:endParaRPr lang="en-SI" sz="1800" dirty="0"/>
          </a:p>
        </p:txBody>
      </p:sp>
    </p:spTree>
    <p:extLst>
      <p:ext uri="{BB962C8B-B14F-4D97-AF65-F5344CB8AC3E}">
        <p14:creationId xmlns:p14="http://schemas.microsoft.com/office/powerpoint/2010/main" val="1111660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1A9C4C6F-175A-D6B9-937D-9428DEFBEA46}"/>
              </a:ext>
            </a:extLst>
          </p:cNvPr>
          <p:cNvSpPr txBox="1"/>
          <p:nvPr/>
        </p:nvSpPr>
        <p:spPr>
          <a:xfrm>
            <a:off x="642173" y="893460"/>
            <a:ext cx="7615347" cy="2308324"/>
          </a:xfrm>
          <a:prstGeom prst="rect">
            <a:avLst/>
          </a:prstGeom>
          <a:noFill/>
        </p:spPr>
        <p:txBody>
          <a:bodyPr wrap="square">
            <a:spAutoFit/>
          </a:bodyPr>
          <a:lstStyle/>
          <a:p>
            <a:r>
              <a:rPr lang="sl-SI" b="1" dirty="0"/>
              <a:t>VSEBINA:</a:t>
            </a:r>
          </a:p>
          <a:p>
            <a:endParaRPr lang="sl-SI" dirty="0"/>
          </a:p>
          <a:p>
            <a:r>
              <a:rPr lang="sl-SI" dirty="0"/>
              <a:t>1. Državne nepremičnine v številkah</a:t>
            </a:r>
          </a:p>
          <a:p>
            <a:endParaRPr lang="sl-SI" dirty="0"/>
          </a:p>
          <a:p>
            <a:r>
              <a:rPr lang="sl-SI" dirty="0"/>
              <a:t>2. Sistem ravnanja z nepremičnim premoženjem države in vloga Ministrstva za javno upravo</a:t>
            </a:r>
          </a:p>
          <a:p>
            <a:r>
              <a:rPr lang="sl-SI" dirty="0"/>
              <a:t> </a:t>
            </a:r>
          </a:p>
          <a:p>
            <a:r>
              <a:rPr lang="sl-SI" dirty="0"/>
              <a:t>3. Izzivi, ki jih je potrebno nasloviti -&gt; JUTRI</a:t>
            </a:r>
          </a:p>
        </p:txBody>
      </p:sp>
    </p:spTree>
    <p:extLst>
      <p:ext uri="{BB962C8B-B14F-4D97-AF65-F5344CB8AC3E}">
        <p14:creationId xmlns:p14="http://schemas.microsoft.com/office/powerpoint/2010/main" val="1245712149"/>
      </p:ext>
    </p:extLst>
  </p:cSld>
  <p:clrMapOvr>
    <a:masterClrMapping/>
  </p:clrMapOvr>
  <mc:AlternateContent xmlns:mc="http://schemas.openxmlformats.org/markup-compatibility/2006" xmlns:p14="http://schemas.microsoft.com/office/powerpoint/2010/main">
    <mc:Choice Requires="p14">
      <p:transition spd="slow" p14:dur="2000" advTm="43791"/>
    </mc:Choice>
    <mc:Fallback xmlns="">
      <p:transition spd="slow" advTm="4379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D18754D3-3384-473F-129C-C94B8A162CC4}"/>
              </a:ext>
            </a:extLst>
          </p:cNvPr>
          <p:cNvSpPr txBox="1"/>
          <p:nvPr/>
        </p:nvSpPr>
        <p:spPr>
          <a:xfrm>
            <a:off x="714615" y="553250"/>
            <a:ext cx="7668666" cy="5539978"/>
          </a:xfrm>
          <a:prstGeom prst="rect">
            <a:avLst/>
          </a:prstGeom>
          <a:noFill/>
        </p:spPr>
        <p:txBody>
          <a:bodyPr wrap="square" rtlCol="0">
            <a:spAutoFit/>
          </a:bodyPr>
          <a:lstStyle/>
          <a:p>
            <a:pPr marL="285750" indent="-285750">
              <a:buFontTx/>
              <a:buChar char="-"/>
            </a:pPr>
            <a:r>
              <a:rPr lang="sl-SI" sz="2000" dirty="0"/>
              <a:t>soinvestitorstvo Ministrstva za javno upravo pri projektih – 103. člen Zakona o upravi (Uradni list RS, št. </a:t>
            </a:r>
            <a:r>
              <a:rPr lang="sl-SI" sz="2000" dirty="0">
                <a:hlinkClick r:id="rId2" tooltip="Zakon o upravi (ZUpr)">
                  <a:extLst>
                    <a:ext uri="{A12FA001-AC4F-418D-AE19-62706E023703}">
                      <ahyp:hlinkClr xmlns:ahyp="http://schemas.microsoft.com/office/drawing/2018/hyperlinkcolor" val="tx"/>
                    </a:ext>
                  </a:extLst>
                </a:hlinkClick>
              </a:rPr>
              <a:t>67/94</a:t>
            </a:r>
            <a:r>
              <a:rPr lang="sl-SI" sz="2000" dirty="0"/>
              <a:t>, </a:t>
            </a:r>
            <a:r>
              <a:rPr lang="sl-SI" sz="2000" dirty="0">
                <a:hlinkClick r:id="rId3" tooltip="Odločba o razveljavitvi prvega odstavka 101. člena zakona o upravi in tretjega odstavka 99.a člena zakona o lokalni samoupravi">
                  <a:extLst>
                    <a:ext uri="{A12FA001-AC4F-418D-AE19-62706E023703}">
                      <ahyp:hlinkClr xmlns:ahyp="http://schemas.microsoft.com/office/drawing/2018/hyperlinkcolor" val="tx"/>
                    </a:ext>
                  </a:extLst>
                </a:hlinkClick>
              </a:rPr>
              <a:t>20/95</a:t>
            </a:r>
            <a:r>
              <a:rPr lang="sl-SI" sz="2000" dirty="0"/>
              <a:t> – </a:t>
            </a:r>
            <a:r>
              <a:rPr lang="sl-SI" sz="2000" dirty="0" err="1"/>
              <a:t>odl</a:t>
            </a:r>
            <a:r>
              <a:rPr lang="sl-SI" sz="2000" dirty="0"/>
              <a:t>. US, </a:t>
            </a:r>
            <a:r>
              <a:rPr lang="sl-SI" sz="2000" dirty="0">
                <a:hlinkClick r:id="rId4" tooltip="Zakon o prevzemu državnih funkcij, ki so jih do 31.12.1994 opravljali organi občin (ZPDF)">
                  <a:extLst>
                    <a:ext uri="{A12FA001-AC4F-418D-AE19-62706E023703}">
                      <ahyp:hlinkClr xmlns:ahyp="http://schemas.microsoft.com/office/drawing/2018/hyperlinkcolor" val="tx"/>
                    </a:ext>
                  </a:extLst>
                </a:hlinkClick>
              </a:rPr>
              <a:t>29/95</a:t>
            </a:r>
            <a:r>
              <a:rPr lang="sl-SI" sz="2000" dirty="0"/>
              <a:t> – ZPDF, </a:t>
            </a:r>
            <a:r>
              <a:rPr lang="sl-SI" sz="2000" dirty="0">
                <a:hlinkClick r:id="rId5" tooltip="Zakon o splošnem upravnem postopku (ZUP)">
                  <a:extLst>
                    <a:ext uri="{A12FA001-AC4F-418D-AE19-62706E023703}">
                      <ahyp:hlinkClr xmlns:ahyp="http://schemas.microsoft.com/office/drawing/2018/hyperlinkcolor" val="tx"/>
                    </a:ext>
                  </a:extLst>
                </a:hlinkClick>
              </a:rPr>
              <a:t>80/99</a:t>
            </a:r>
            <a:r>
              <a:rPr lang="sl-SI" sz="2000" dirty="0"/>
              <a:t> – ZUP, </a:t>
            </a:r>
            <a:r>
              <a:rPr lang="sl-SI" sz="2000" dirty="0">
                <a:hlinkClick r:id="rId6" tooltip="Zakon o državni upravi (ZDU-1)">
                  <a:extLst>
                    <a:ext uri="{A12FA001-AC4F-418D-AE19-62706E023703}">
                      <ahyp:hlinkClr xmlns:ahyp="http://schemas.microsoft.com/office/drawing/2018/hyperlinkcolor" val="tx"/>
                    </a:ext>
                  </a:extLst>
                </a:hlinkClick>
              </a:rPr>
              <a:t>52/02</a:t>
            </a:r>
            <a:r>
              <a:rPr lang="sl-SI" sz="2000" dirty="0"/>
              <a:t> – ZDU-1 in </a:t>
            </a:r>
            <a:r>
              <a:rPr lang="sl-SI" sz="2000" dirty="0">
                <a:hlinkClick r:id="rId7" tooltip="Zakon o inšpekcijskem nadzoru (ZIN)">
                  <a:extLst>
                    <a:ext uri="{A12FA001-AC4F-418D-AE19-62706E023703}">
                      <ahyp:hlinkClr xmlns:ahyp="http://schemas.microsoft.com/office/drawing/2018/hyperlinkcolor" val="tx"/>
                    </a:ext>
                  </a:extLst>
                </a:hlinkClick>
              </a:rPr>
              <a:t>56/02</a:t>
            </a:r>
            <a:r>
              <a:rPr lang="sl-SI" sz="2000" dirty="0"/>
              <a:t> – ZIN)</a:t>
            </a:r>
          </a:p>
          <a:p>
            <a:endParaRPr lang="sl-SI" sz="2000" dirty="0"/>
          </a:p>
          <a:p>
            <a:pPr marL="285750" indent="-285750">
              <a:buFontTx/>
              <a:buChar char="-"/>
            </a:pPr>
            <a:r>
              <a:rPr lang="sl-SI" sz="2000" dirty="0"/>
              <a:t>a. pomembno v procesu: </a:t>
            </a:r>
            <a:r>
              <a:rPr lang="sl-SI" sz="2000" b="1" dirty="0"/>
              <a:t>pravočasnost</a:t>
            </a:r>
          </a:p>
          <a:p>
            <a:pPr marL="285750" indent="-285750">
              <a:buFontTx/>
              <a:buChar char="-"/>
            </a:pPr>
            <a:r>
              <a:rPr lang="sl-SI" sz="2000" dirty="0"/>
              <a:t>b. pomembno v procesu: </a:t>
            </a:r>
            <a:r>
              <a:rPr lang="sl-SI" sz="2000" b="1" dirty="0"/>
              <a:t>sredstva</a:t>
            </a:r>
            <a:r>
              <a:rPr lang="sl-SI" sz="2000" dirty="0"/>
              <a:t> </a:t>
            </a:r>
          </a:p>
          <a:p>
            <a:r>
              <a:rPr lang="sl-SI" sz="2000" dirty="0"/>
              <a:t> </a:t>
            </a:r>
          </a:p>
          <a:p>
            <a:pPr marL="285750" indent="-285750">
              <a:buFontTx/>
              <a:buChar char="-"/>
            </a:pPr>
            <a:r>
              <a:rPr lang="sl-SI" sz="2000" dirty="0"/>
              <a:t>sporazum o sofinanciranju: višina sredstev, deleži, nosilec, priloge ref. zahtevkov, časovnica izvajanja po proračunskih obdobjih</a:t>
            </a:r>
          </a:p>
          <a:p>
            <a:endParaRPr lang="sl-SI" sz="2000" dirty="0"/>
          </a:p>
          <a:p>
            <a:pPr marL="285750" indent="-285750">
              <a:buFontTx/>
              <a:buChar char="-"/>
            </a:pPr>
            <a:r>
              <a:rPr lang="sl-SI" sz="2000" dirty="0"/>
              <a:t>Sektor za investicije aktivni udeleženec  </a:t>
            </a:r>
          </a:p>
          <a:p>
            <a:endParaRPr lang="sl-SI" sz="2000" dirty="0"/>
          </a:p>
          <a:p>
            <a:pPr marL="285750" indent="-285750">
              <a:buFontTx/>
              <a:buChar char="-"/>
            </a:pPr>
            <a:r>
              <a:rPr lang="sl-SI" sz="2000" dirty="0"/>
              <a:t>pomembna komunikacija med vsemi udeleženci</a:t>
            </a:r>
          </a:p>
          <a:p>
            <a:pPr marL="285750" indent="-285750">
              <a:buFontTx/>
              <a:buChar char="-"/>
            </a:pPr>
            <a:endParaRPr lang="sl-SI" sz="2000" dirty="0"/>
          </a:p>
          <a:p>
            <a:pPr marL="285750" indent="-285750">
              <a:buFontTx/>
              <a:buChar char="-"/>
            </a:pPr>
            <a:endParaRPr lang="sl-SI" sz="2000" dirty="0"/>
          </a:p>
          <a:p>
            <a:pPr marL="285750" indent="-285750">
              <a:buFontTx/>
              <a:buChar char="-"/>
            </a:pPr>
            <a:endParaRPr lang="sl-SI" dirty="0"/>
          </a:p>
          <a:p>
            <a:pPr marL="285750" indent="-285750">
              <a:buFontTx/>
              <a:buChar char="-"/>
            </a:pPr>
            <a:endParaRPr lang="sl-SI" dirty="0"/>
          </a:p>
          <a:p>
            <a:pPr marL="285750" indent="-285750">
              <a:buFontTx/>
              <a:buChar char="-"/>
            </a:pPr>
            <a:endParaRPr lang="sl-SI" dirty="0"/>
          </a:p>
        </p:txBody>
      </p:sp>
    </p:spTree>
    <p:extLst>
      <p:ext uri="{BB962C8B-B14F-4D97-AF65-F5344CB8AC3E}">
        <p14:creationId xmlns:p14="http://schemas.microsoft.com/office/powerpoint/2010/main" val="385650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F8B8811E-C5E2-29E1-3F9E-F5BD14140FB8}"/>
              </a:ext>
            </a:extLst>
          </p:cNvPr>
          <p:cNvSpPr txBox="1"/>
          <p:nvPr/>
        </p:nvSpPr>
        <p:spPr>
          <a:xfrm>
            <a:off x="906715" y="374043"/>
            <a:ext cx="7084679" cy="4678204"/>
          </a:xfrm>
          <a:prstGeom prst="rect">
            <a:avLst/>
          </a:prstGeom>
          <a:noFill/>
        </p:spPr>
        <p:txBody>
          <a:bodyPr wrap="square" rtlCol="0">
            <a:spAutoFit/>
          </a:bodyPr>
          <a:lstStyle/>
          <a:p>
            <a:r>
              <a:rPr lang="sl-SI" sz="2400" dirty="0"/>
              <a:t>PREDSTAVITEV PRENOVE OBJEKTA UE ORMOŽ</a:t>
            </a:r>
          </a:p>
          <a:p>
            <a:endParaRPr lang="sl-SI" dirty="0"/>
          </a:p>
          <a:p>
            <a:r>
              <a:rPr lang="sl-SI" dirty="0"/>
              <a:t>Podlage:</a:t>
            </a:r>
          </a:p>
          <a:p>
            <a:r>
              <a:rPr lang="sl-SI" dirty="0"/>
              <a:t>- </a:t>
            </a:r>
            <a:r>
              <a:rPr lang="sl-SI" sz="2000" dirty="0"/>
              <a:t>103. člen Zakona o upravi: za uporabo prostorov in sredstev upravnih enot Ministrstvo za javno upravo zagotavlja občinam povračilo sorazmernega dela stroškov za vzdrževanje, obratovanje in investicije; delež v uporabi 46,78%, celotno pritličje v stavbi z arhivom v kleti</a:t>
            </a:r>
          </a:p>
          <a:p>
            <a:r>
              <a:rPr lang="sl-SI" sz="2000" dirty="0"/>
              <a:t>- Sofinanciranje naložbe v višini 40% opravičenih stroškov naložbe </a:t>
            </a:r>
          </a:p>
          <a:p>
            <a:r>
              <a:rPr lang="sl-SI" sz="2000" dirty="0"/>
              <a:t>- Sporazum o sofinanciranju projekta celovite energetske sanacije (245.369 EUR), Dodatek št. 1 in Dodatek št. 2 k sporazumu</a:t>
            </a:r>
          </a:p>
          <a:p>
            <a:r>
              <a:rPr lang="sl-SI" sz="2000" dirty="0"/>
              <a:t>- Gradbena pogodba z glavnim izvajalcem del: podpisnika Občina Ormož in izvajalec SGP </a:t>
            </a:r>
            <a:r>
              <a:rPr lang="sl-SI" sz="2000" dirty="0" err="1"/>
              <a:t>Kograd</a:t>
            </a:r>
            <a:r>
              <a:rPr lang="sl-SI" sz="2000" dirty="0"/>
              <a:t> Slovenj Gradec </a:t>
            </a:r>
          </a:p>
          <a:p>
            <a:r>
              <a:rPr lang="sl-SI" sz="2000" dirty="0"/>
              <a:t>- Projektna dokumentacija PZI, izdelovalec </a:t>
            </a:r>
            <a:r>
              <a:rPr lang="sl-SI" sz="2000" dirty="0" err="1"/>
              <a:t>Adesco</a:t>
            </a:r>
            <a:r>
              <a:rPr lang="sl-SI" sz="2000" dirty="0"/>
              <a:t> d.o.o. Velenje</a:t>
            </a:r>
          </a:p>
          <a:p>
            <a:endParaRPr lang="sl-SI" dirty="0"/>
          </a:p>
        </p:txBody>
      </p:sp>
    </p:spTree>
    <p:extLst>
      <p:ext uri="{BB962C8B-B14F-4D97-AF65-F5344CB8AC3E}">
        <p14:creationId xmlns:p14="http://schemas.microsoft.com/office/powerpoint/2010/main" val="2534776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15BC54F5-43D5-AF70-4D4A-DD7A7A171D20}"/>
              </a:ext>
            </a:extLst>
          </p:cNvPr>
          <p:cNvSpPr txBox="1"/>
          <p:nvPr/>
        </p:nvSpPr>
        <p:spPr>
          <a:xfrm>
            <a:off x="1021976" y="699247"/>
            <a:ext cx="6877210" cy="3139321"/>
          </a:xfrm>
          <a:prstGeom prst="rect">
            <a:avLst/>
          </a:prstGeom>
          <a:noFill/>
        </p:spPr>
        <p:txBody>
          <a:bodyPr wrap="square" rtlCol="0">
            <a:spAutoFit/>
          </a:bodyPr>
          <a:lstStyle/>
          <a:p>
            <a:pPr marL="0" indent="0">
              <a:buNone/>
            </a:pPr>
            <a:r>
              <a:rPr lang="sl-SI" sz="2400" dirty="0">
                <a:solidFill>
                  <a:schemeClr val="tx1"/>
                </a:solidFill>
              </a:rPr>
              <a:t>IZZIVI PRI IZVAJANJU GRADNJE</a:t>
            </a:r>
          </a:p>
          <a:p>
            <a:pPr marL="0" indent="0">
              <a:buNone/>
            </a:pPr>
            <a:endParaRPr lang="sl-SI" dirty="0">
              <a:solidFill>
                <a:schemeClr val="tx1"/>
              </a:solidFill>
            </a:endParaRPr>
          </a:p>
          <a:p>
            <a:pPr marL="285750" indent="-285750">
              <a:buFontTx/>
              <a:buChar char="-"/>
            </a:pPr>
            <a:r>
              <a:rPr lang="sl-SI" sz="2000" dirty="0"/>
              <a:t>P</a:t>
            </a:r>
            <a:r>
              <a:rPr lang="sl-SI" sz="2000" dirty="0">
                <a:solidFill>
                  <a:schemeClr val="tx1"/>
                </a:solidFill>
              </a:rPr>
              <a:t>rojektne rešitve</a:t>
            </a:r>
          </a:p>
          <a:p>
            <a:pPr marL="285750" indent="-285750">
              <a:buFontTx/>
              <a:buChar char="-"/>
            </a:pPr>
            <a:r>
              <a:rPr lang="sl-SI" sz="2000" dirty="0"/>
              <a:t>Gradbeni nadzor</a:t>
            </a:r>
          </a:p>
          <a:p>
            <a:pPr marL="285750" indent="-285750">
              <a:buFontTx/>
              <a:buChar char="-"/>
            </a:pPr>
            <a:r>
              <a:rPr lang="sl-SI" sz="2000" dirty="0"/>
              <a:t>Izzivi glavnega izvajalca z zagotavljanjem delovnih kapacitet</a:t>
            </a:r>
            <a:endParaRPr lang="sl-SI" sz="2000" dirty="0">
              <a:solidFill>
                <a:schemeClr val="tx1"/>
              </a:solidFill>
            </a:endParaRPr>
          </a:p>
          <a:p>
            <a:pPr marL="285750" indent="-285750">
              <a:buFontTx/>
              <a:buChar char="-"/>
            </a:pPr>
            <a:r>
              <a:rPr lang="sl-SI" sz="2000" dirty="0">
                <a:solidFill>
                  <a:schemeClr val="tx1"/>
                </a:solidFill>
              </a:rPr>
              <a:t>Korigiranje in usklajevanje vmesnih terminskih ciljev za dokončanje </a:t>
            </a:r>
            <a:r>
              <a:rPr lang="sl-SI" sz="2000" dirty="0"/>
              <a:t>del v obračunskem letu</a:t>
            </a:r>
          </a:p>
          <a:p>
            <a:pPr marL="285750" indent="-285750">
              <a:buFontTx/>
              <a:buChar char="-"/>
            </a:pPr>
            <a:r>
              <a:rPr lang="sl-SI" sz="2000" dirty="0"/>
              <a:t>Dobavni roki opreme (VRV klimatski sistem)</a:t>
            </a:r>
          </a:p>
          <a:p>
            <a:pPr marL="285750" indent="-285750">
              <a:buFontTx/>
              <a:buChar char="-"/>
            </a:pPr>
            <a:endParaRPr lang="sl-SI" dirty="0"/>
          </a:p>
          <a:p>
            <a:pPr marL="285750" indent="-285750">
              <a:buFontTx/>
              <a:buChar char="-"/>
            </a:pPr>
            <a:endParaRPr lang="sl-SI" dirty="0">
              <a:solidFill>
                <a:schemeClr val="tx1"/>
              </a:solidFill>
            </a:endParaRPr>
          </a:p>
        </p:txBody>
      </p:sp>
    </p:spTree>
    <p:extLst>
      <p:ext uri="{BB962C8B-B14F-4D97-AF65-F5344CB8AC3E}">
        <p14:creationId xmlns:p14="http://schemas.microsoft.com/office/powerpoint/2010/main" val="1039838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893219F6-BBD9-D7DE-5CD8-ED547F8C2481}"/>
              </a:ext>
            </a:extLst>
          </p:cNvPr>
          <p:cNvSpPr txBox="1"/>
          <p:nvPr/>
        </p:nvSpPr>
        <p:spPr>
          <a:xfrm>
            <a:off x="729983" y="829876"/>
            <a:ext cx="6869526" cy="1292662"/>
          </a:xfrm>
          <a:prstGeom prst="rect">
            <a:avLst/>
          </a:prstGeom>
          <a:noFill/>
        </p:spPr>
        <p:txBody>
          <a:bodyPr wrap="square" rtlCol="0">
            <a:spAutoFit/>
          </a:bodyPr>
          <a:lstStyle/>
          <a:p>
            <a:pPr marL="0" indent="0">
              <a:buNone/>
            </a:pPr>
            <a:r>
              <a:rPr lang="sl-SI" sz="2400" dirty="0">
                <a:solidFill>
                  <a:schemeClr val="tx1"/>
                </a:solidFill>
              </a:rPr>
              <a:t>PREDNOSTI</a:t>
            </a:r>
          </a:p>
          <a:p>
            <a:endParaRPr lang="sl-SI" dirty="0">
              <a:solidFill>
                <a:schemeClr val="tx1"/>
              </a:solidFill>
            </a:endParaRPr>
          </a:p>
          <a:p>
            <a:r>
              <a:rPr lang="sl-SI" dirty="0">
                <a:solidFill>
                  <a:schemeClr val="tx1"/>
                </a:solidFill>
              </a:rPr>
              <a:t>Usklajeno in učinkovito delovanje vseh udeležencem na strani naročnika (Občine Ormož, UE Ormož in MJU)</a:t>
            </a:r>
          </a:p>
        </p:txBody>
      </p:sp>
    </p:spTree>
    <p:extLst>
      <p:ext uri="{BB962C8B-B14F-4D97-AF65-F5344CB8AC3E}">
        <p14:creationId xmlns:p14="http://schemas.microsoft.com/office/powerpoint/2010/main" val="875420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B72AC1A2-F8CF-E9A4-71D9-1664E030F50E}"/>
              </a:ext>
            </a:extLst>
          </p:cNvPr>
          <p:cNvSpPr txBox="1"/>
          <p:nvPr/>
        </p:nvSpPr>
        <p:spPr>
          <a:xfrm>
            <a:off x="653143" y="783771"/>
            <a:ext cx="7622561" cy="4370427"/>
          </a:xfrm>
          <a:prstGeom prst="rect">
            <a:avLst/>
          </a:prstGeom>
          <a:noFill/>
        </p:spPr>
        <p:txBody>
          <a:bodyPr wrap="square" rtlCol="0">
            <a:spAutoFit/>
          </a:bodyPr>
          <a:lstStyle/>
          <a:p>
            <a:pPr marL="0" indent="0">
              <a:buNone/>
            </a:pPr>
            <a:r>
              <a:rPr lang="sl-SI" sz="2400" dirty="0">
                <a:solidFill>
                  <a:schemeClr val="tx1"/>
                </a:solidFill>
              </a:rPr>
              <a:t>DODATNA NAROČILA</a:t>
            </a:r>
          </a:p>
          <a:p>
            <a:pPr marL="285750" indent="-285750">
              <a:buFontTx/>
              <a:buChar char="-"/>
            </a:pPr>
            <a:r>
              <a:rPr lang="sl-SI" sz="2000" dirty="0">
                <a:solidFill>
                  <a:schemeClr val="tx1"/>
                </a:solidFill>
              </a:rPr>
              <a:t>Dodatek št. 1: sprememba vrednosti investicije zaradi povišanja cen na trgu</a:t>
            </a:r>
          </a:p>
          <a:p>
            <a:pPr marL="285750" indent="-285750">
              <a:buFontTx/>
              <a:buChar char="-"/>
            </a:pPr>
            <a:r>
              <a:rPr lang="sl-SI" sz="2000" dirty="0"/>
              <a:t>Dodatek št. 2: določitev končne vrednosti investicije (končna vrednost investicije manjša od vrednosti po osnovnem sporazumu)</a:t>
            </a:r>
          </a:p>
          <a:p>
            <a:pPr marL="285750" indent="-285750">
              <a:buFontTx/>
              <a:buChar char="-"/>
            </a:pPr>
            <a:r>
              <a:rPr lang="sl-SI" sz="2000" dirty="0"/>
              <a:t>Sporazum za obnovo oken na J in Z fasadi, obnova fasade in požarno javljanje v kleti</a:t>
            </a:r>
          </a:p>
          <a:p>
            <a:pPr marL="285750" indent="-285750">
              <a:buFontTx/>
              <a:buChar char="-"/>
            </a:pPr>
            <a:r>
              <a:rPr lang="sl-SI" sz="2000" dirty="0"/>
              <a:t>Pogodba za dobavo in montažo VRV sistema klimatizacije za UE Ormož (pooblastilo občini za izpeljavo postopka oddaje naročila, tripartitna pogodba za izvedbo)</a:t>
            </a:r>
          </a:p>
          <a:p>
            <a:pPr marL="285750" indent="-285750">
              <a:buFontTx/>
              <a:buChar char="-"/>
            </a:pPr>
            <a:r>
              <a:rPr lang="sl-SI" sz="2000" dirty="0"/>
              <a:t>Sporazum za financiranje izgradnje dvigala, prispevek MJU 22,5%</a:t>
            </a:r>
          </a:p>
          <a:p>
            <a:pPr marL="285750" indent="-285750">
              <a:buFontTx/>
              <a:buChar char="-"/>
            </a:pPr>
            <a:endParaRPr lang="sl-SI" dirty="0"/>
          </a:p>
          <a:p>
            <a:pPr marL="285750" indent="-285750">
              <a:buFontTx/>
              <a:buChar char="-"/>
            </a:pPr>
            <a:endParaRPr lang="sl-SI" dirty="0"/>
          </a:p>
          <a:p>
            <a:pPr marL="285750" indent="-285750">
              <a:buFontTx/>
              <a:buChar char="-"/>
            </a:pPr>
            <a:endParaRPr lang="sl-SI" dirty="0">
              <a:solidFill>
                <a:schemeClr val="tx1"/>
              </a:solidFill>
            </a:endParaRPr>
          </a:p>
        </p:txBody>
      </p:sp>
    </p:spTree>
    <p:extLst>
      <p:ext uri="{BB962C8B-B14F-4D97-AF65-F5344CB8AC3E}">
        <p14:creationId xmlns:p14="http://schemas.microsoft.com/office/powerpoint/2010/main" val="1695502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70BFD28-00D6-7F29-E94B-15C5CBDF036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4909" y="505959"/>
            <a:ext cx="8114897" cy="365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634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13C0C6BA-4ABD-1720-78EF-76135B3BFF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81549" y="172476"/>
            <a:ext cx="5887607" cy="4007571"/>
          </a:xfrm>
          <a:prstGeom prst="rect">
            <a:avLst/>
          </a:prstGeom>
        </p:spPr>
      </p:pic>
      <p:pic>
        <p:nvPicPr>
          <p:cNvPr id="3" name="Slika 2">
            <a:extLst>
              <a:ext uri="{FF2B5EF4-FFF2-40B4-BE49-F238E27FC236}">
                <a16:creationId xmlns:a16="http://schemas.microsoft.com/office/drawing/2014/main" id="{61A2378E-91B3-95DD-BEEF-0E6B41B14B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428" y="172476"/>
            <a:ext cx="2294904" cy="4007571"/>
          </a:xfrm>
          <a:prstGeom prst="rect">
            <a:avLst/>
          </a:prstGeom>
        </p:spPr>
      </p:pic>
    </p:spTree>
    <p:extLst>
      <p:ext uri="{BB962C8B-B14F-4D97-AF65-F5344CB8AC3E}">
        <p14:creationId xmlns:p14="http://schemas.microsoft.com/office/powerpoint/2010/main" val="1499952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jeZBesedilom 5">
            <a:extLst>
              <a:ext uri="{FF2B5EF4-FFF2-40B4-BE49-F238E27FC236}">
                <a16:creationId xmlns:a16="http://schemas.microsoft.com/office/drawing/2014/main" id="{29C1A533-EB21-F9E8-B107-FA2F8C34E204}"/>
              </a:ext>
            </a:extLst>
          </p:cNvPr>
          <p:cNvSpPr txBox="1"/>
          <p:nvPr/>
        </p:nvSpPr>
        <p:spPr>
          <a:xfrm>
            <a:off x="653143" y="714615"/>
            <a:ext cx="7591825" cy="2585323"/>
          </a:xfrm>
          <a:prstGeom prst="rect">
            <a:avLst/>
          </a:prstGeom>
          <a:noFill/>
        </p:spPr>
        <p:txBody>
          <a:bodyPr wrap="square" rtlCol="0">
            <a:spAutoFit/>
          </a:bodyPr>
          <a:lstStyle/>
          <a:p>
            <a:br>
              <a:rPr lang="sl-SI" sz="1800" cap="none" dirty="0"/>
            </a:br>
            <a:br>
              <a:rPr lang="sl-SI" sz="1800" cap="none" dirty="0"/>
            </a:br>
            <a:r>
              <a:rPr lang="sl-SI" sz="1800" cap="none" dirty="0"/>
              <a:t>ZAKLJUČEK</a:t>
            </a:r>
            <a:br>
              <a:rPr lang="sl-SI" sz="1800" cap="none" dirty="0"/>
            </a:br>
            <a:r>
              <a:rPr lang="sl-SI" sz="1800" cap="none" dirty="0"/>
              <a:t>Ob ustreznem spremljanju, vodenju in iskanju rešitev, ter z zglednim sodelovanjem med MJU, UE Ormož in Občino Ormož je bila energetska sanacija zaključena uspešno in v predvidenih obračunskih obdobjih.</a:t>
            </a:r>
            <a:br>
              <a:rPr lang="sl-SI" sz="1800" cap="none" dirty="0"/>
            </a:br>
            <a:br>
              <a:rPr lang="sl-SI" sz="1800" cap="none" dirty="0"/>
            </a:br>
            <a:br>
              <a:rPr lang="sl-SI" sz="1800" cap="none" dirty="0"/>
            </a:br>
            <a:endParaRPr lang="sl-SI" dirty="0"/>
          </a:p>
        </p:txBody>
      </p:sp>
    </p:spTree>
    <p:extLst>
      <p:ext uri="{BB962C8B-B14F-4D97-AF65-F5344CB8AC3E}">
        <p14:creationId xmlns:p14="http://schemas.microsoft.com/office/powerpoint/2010/main" val="2262072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8251FF60-2ED1-0758-93DF-63EFEB3D2F4F}"/>
              </a:ext>
            </a:extLst>
          </p:cNvPr>
          <p:cNvSpPr txBox="1"/>
          <p:nvPr/>
        </p:nvSpPr>
        <p:spPr>
          <a:xfrm>
            <a:off x="745351" y="768403"/>
            <a:ext cx="7514985" cy="3847207"/>
          </a:xfrm>
          <a:prstGeom prst="rect">
            <a:avLst/>
          </a:prstGeom>
          <a:noFill/>
        </p:spPr>
        <p:txBody>
          <a:bodyPr wrap="square" rtlCol="0">
            <a:spAutoFit/>
          </a:bodyPr>
          <a:lstStyle/>
          <a:p>
            <a:endParaRPr lang="sl-SI" sz="2400" dirty="0"/>
          </a:p>
          <a:p>
            <a:endParaRPr lang="sl-SI" sz="2400" dirty="0"/>
          </a:p>
          <a:p>
            <a:endParaRPr lang="sl-SI" sz="2400" dirty="0"/>
          </a:p>
          <a:p>
            <a:endParaRPr lang="sl-SI" sz="2400" dirty="0"/>
          </a:p>
          <a:p>
            <a:endParaRPr lang="sl-SI" sz="2400" dirty="0"/>
          </a:p>
          <a:p>
            <a:endParaRPr lang="sl-SI" sz="2400" dirty="0"/>
          </a:p>
          <a:p>
            <a:endParaRPr lang="sl-SI" sz="2400" dirty="0"/>
          </a:p>
          <a:p>
            <a:r>
              <a:rPr lang="sl-SI" sz="2800" dirty="0"/>
              <a:t>HVALA ZA POZORNOST</a:t>
            </a:r>
          </a:p>
          <a:p>
            <a:endParaRPr lang="sl-SI" sz="2400" dirty="0"/>
          </a:p>
          <a:p>
            <a:r>
              <a:rPr lang="sl-SI" sz="2400" dirty="0"/>
              <a:t>tomaz.ojo@gov.si</a:t>
            </a:r>
          </a:p>
        </p:txBody>
      </p:sp>
    </p:spTree>
    <p:extLst>
      <p:ext uri="{BB962C8B-B14F-4D97-AF65-F5344CB8AC3E}">
        <p14:creationId xmlns:p14="http://schemas.microsoft.com/office/powerpoint/2010/main" val="2278135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709673" y="990449"/>
            <a:ext cx="7315200" cy="1985068"/>
          </a:xfrm>
        </p:spPr>
        <p:txBody>
          <a:bodyPr/>
          <a:lstStyle/>
          <a:p>
            <a:r>
              <a:rPr lang="sl-SI" dirty="0"/>
              <a:t>Informacijski sistem Gospodar in digitalizacija nepremičninskega poslovanja</a:t>
            </a:r>
            <a:br>
              <a:rPr lang="sl-SI" dirty="0"/>
            </a:b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dirty="0"/>
              <a:t>Petra Kralj, vodja projekta</a:t>
            </a:r>
            <a:endParaRPr lang="en-SI" dirty="0"/>
          </a:p>
        </p:txBody>
      </p:sp>
      <p:pic>
        <p:nvPicPr>
          <p:cNvPr id="8" name="Slika 7" descr="Slika, ki vsebuje besede besedilo, pisava, grafika, grafično oblikovanje&#10;&#10;Opis je samodejno ustvarjen">
            <a:extLst>
              <a:ext uri="{FF2B5EF4-FFF2-40B4-BE49-F238E27FC236}">
                <a16:creationId xmlns:a16="http://schemas.microsoft.com/office/drawing/2014/main" id="{A2CC4AB1-CF19-0874-EFFA-98D467ED83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34353" y="358656"/>
            <a:ext cx="2893844" cy="330276"/>
          </a:xfrm>
          <a:prstGeom prst="rect">
            <a:avLst/>
          </a:prstGeom>
        </p:spPr>
      </p:pic>
    </p:spTree>
    <p:extLst>
      <p:ext uri="{BB962C8B-B14F-4D97-AF65-F5344CB8AC3E}">
        <p14:creationId xmlns:p14="http://schemas.microsoft.com/office/powerpoint/2010/main" val="80398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3679CB77-4E1D-3BA4-628D-2432DFE506A8}"/>
              </a:ext>
            </a:extLst>
          </p:cNvPr>
          <p:cNvSpPr txBox="1"/>
          <p:nvPr/>
        </p:nvSpPr>
        <p:spPr>
          <a:xfrm>
            <a:off x="468726" y="-550366"/>
            <a:ext cx="8206547" cy="5970865"/>
          </a:xfrm>
          <a:prstGeom prst="rect">
            <a:avLst/>
          </a:prstGeom>
          <a:noFill/>
        </p:spPr>
        <p:txBody>
          <a:bodyPr wrap="square">
            <a:spAutoFit/>
          </a:bodyPr>
          <a:lstStyle/>
          <a:p>
            <a:pPr marL="342900" indent="-342900">
              <a:buAutoNum type="arabicPeriod"/>
            </a:pPr>
            <a:endParaRPr lang="sl-SI" b="1" dirty="0"/>
          </a:p>
          <a:p>
            <a:pPr marL="342900" indent="-342900">
              <a:buAutoNum type="arabicPeriod"/>
            </a:pPr>
            <a:endParaRPr lang="sl-SI" b="1" dirty="0"/>
          </a:p>
          <a:p>
            <a:pPr marL="342900" indent="-342900">
              <a:buAutoNum type="arabicPeriod"/>
            </a:pPr>
            <a:endParaRPr lang="sl-SI" b="1" dirty="0"/>
          </a:p>
          <a:p>
            <a:pPr marL="342900" indent="-342900">
              <a:buAutoNum type="arabicPeriod"/>
            </a:pPr>
            <a:r>
              <a:rPr lang="sl-SI" b="1" dirty="0"/>
              <a:t>Državne nepremičnine v številkah*</a:t>
            </a:r>
          </a:p>
          <a:p>
            <a:endParaRPr lang="sl-SI" b="1" dirty="0"/>
          </a:p>
          <a:p>
            <a:pPr marL="285750" indent="-285750">
              <a:buFont typeface="Arial" panose="020B0604020202020204" pitchFamily="34" charset="0"/>
              <a:buChar char="•"/>
            </a:pPr>
            <a:r>
              <a:rPr lang="sl-SI" dirty="0"/>
              <a:t>Lastništvo nepremičnin v Republiki Sloveniji</a:t>
            </a:r>
          </a:p>
          <a:p>
            <a:r>
              <a:rPr lang="sl-SI" dirty="0"/>
              <a:t>      </a:t>
            </a:r>
            <a:r>
              <a:rPr lang="sl-SI" sz="1400" dirty="0"/>
              <a:t>80% v lasti fizičnih oseb; 175 milijard evrov vrednosti ali 71% vrednosti vseh nepremičnin</a:t>
            </a:r>
          </a:p>
          <a:p>
            <a:r>
              <a:rPr lang="sl-SI" sz="1400" dirty="0"/>
              <a:t>        20% v lasti pravnih oseb; 71 milijard evrov vrednosti ali 29% vrednosti vseh nepremičnin</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Število nepremičnin v lasti Republike Slovenije </a:t>
            </a:r>
          </a:p>
          <a:p>
            <a:r>
              <a:rPr lang="sl-SI" sz="1400" dirty="0"/>
              <a:t>        37% vseh nepremičnin v lasti pravnih oseb predstavlja nepremičnine v lasti Republike Slovenije</a:t>
            </a:r>
          </a:p>
          <a:p>
            <a:r>
              <a:rPr lang="sl-SI" sz="1400" dirty="0"/>
              <a:t>        ali</a:t>
            </a:r>
            <a:r>
              <a:rPr lang="sl-SI" dirty="0"/>
              <a:t> </a:t>
            </a:r>
            <a:r>
              <a:rPr lang="sl-SI" sz="1400" dirty="0"/>
              <a:t>576.427 parcel in delov stavb</a:t>
            </a:r>
          </a:p>
          <a:p>
            <a:endParaRPr lang="sl-SI" sz="1400" dirty="0"/>
          </a:p>
          <a:p>
            <a:pPr marL="285750" indent="-285750">
              <a:buFont typeface="Arial" panose="020B0604020202020204" pitchFamily="34" charset="0"/>
              <a:buChar char="•"/>
            </a:pPr>
            <a:r>
              <a:rPr lang="sl-SI" dirty="0"/>
              <a:t>Premoženjska bilanca stanja države in vrednost nepremičnin </a:t>
            </a:r>
          </a:p>
          <a:p>
            <a:r>
              <a:rPr lang="sl-SI" dirty="0"/>
              <a:t>      </a:t>
            </a:r>
            <a:r>
              <a:rPr lang="sl-SI" sz="1400" dirty="0"/>
              <a:t>Med aktivnimi postavkami premoženjske bilance države imajo nepremičnine drugi največji     </a:t>
            </a:r>
          </a:p>
          <a:p>
            <a:r>
              <a:rPr lang="sl-SI" sz="1400" dirty="0"/>
              <a:t>       delež (27%)</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Število upravljavcev in vpisani upravljavci </a:t>
            </a:r>
          </a:p>
          <a:p>
            <a:r>
              <a:rPr lang="sl-SI" dirty="0"/>
              <a:t>      </a:t>
            </a:r>
            <a:r>
              <a:rPr lang="sl-SI" sz="1400" dirty="0"/>
              <a:t>437, le še 8800 nepremičnin brez upravljavcev (manj kot 2%)</a:t>
            </a:r>
            <a:endParaRPr lang="sl-SI" dirty="0"/>
          </a:p>
          <a:p>
            <a:r>
              <a:rPr lang="sl-SI" dirty="0"/>
              <a:t>*</a:t>
            </a:r>
            <a:r>
              <a:rPr lang="sl-SI" sz="1000" dirty="0"/>
              <a:t>vir:</a:t>
            </a:r>
          </a:p>
          <a:p>
            <a:pPr marL="171450" indent="-171450">
              <a:buFontTx/>
              <a:buChar char="-"/>
            </a:pPr>
            <a:r>
              <a:rPr lang="sl-SI" sz="1000" dirty="0"/>
              <a:t>Brošura o lastništvu nepremičnin Geodetske uprave Republike Slovenije 2023</a:t>
            </a:r>
          </a:p>
          <a:p>
            <a:pPr marL="171450" indent="-171450">
              <a:buFontTx/>
              <a:buChar char="-"/>
            </a:pPr>
            <a:r>
              <a:rPr lang="sl-SI" sz="1000" dirty="0"/>
              <a:t>Konsolidirana premoženjska bilanca države in občin na dan 31.12.2023</a:t>
            </a:r>
          </a:p>
          <a:p>
            <a:endParaRPr lang="sl-SI" dirty="0"/>
          </a:p>
        </p:txBody>
      </p:sp>
    </p:spTree>
    <p:extLst>
      <p:ext uri="{BB962C8B-B14F-4D97-AF65-F5344CB8AC3E}">
        <p14:creationId xmlns:p14="http://schemas.microsoft.com/office/powerpoint/2010/main" val="2584331498"/>
      </p:ext>
    </p:extLst>
  </p:cSld>
  <p:clrMapOvr>
    <a:masterClrMapping/>
  </p:clrMapOvr>
  <mc:AlternateContent xmlns:mc="http://schemas.openxmlformats.org/markup-compatibility/2006" xmlns:p14="http://schemas.microsoft.com/office/powerpoint/2010/main">
    <mc:Choice Requires="p14">
      <p:transition spd="slow" p14:dur="2000" advTm="54268"/>
    </mc:Choice>
    <mc:Fallback xmlns="">
      <p:transition spd="slow" advTm="5426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a:extLst>
              <a:ext uri="{FF2B5EF4-FFF2-40B4-BE49-F238E27FC236}">
                <a16:creationId xmlns:a16="http://schemas.microsoft.com/office/drawing/2014/main" id="{F63C73A7-C834-3E53-BBAB-2C2D216A03A8}"/>
              </a:ext>
            </a:extLst>
          </p:cNvPr>
          <p:cNvSpPr txBox="1">
            <a:spLocks/>
          </p:cNvSpPr>
          <p:nvPr/>
        </p:nvSpPr>
        <p:spPr>
          <a:xfrm>
            <a:off x="447675" y="594221"/>
            <a:ext cx="8248650" cy="656036"/>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l-SI" sz="1800" b="1" dirty="0">
                <a:latin typeface="Arial" panose="020B0604020202020204" pitchFamily="34" charset="0"/>
                <a:cs typeface="Arial" panose="020B0604020202020204" pitchFamily="34" charset="0"/>
              </a:rPr>
              <a:t>Zakonski okvir – ZSPDSLS-1</a:t>
            </a:r>
          </a:p>
        </p:txBody>
      </p:sp>
      <p:sp>
        <p:nvSpPr>
          <p:cNvPr id="4" name="PoljeZBesedilom 3">
            <a:extLst>
              <a:ext uri="{FF2B5EF4-FFF2-40B4-BE49-F238E27FC236}">
                <a16:creationId xmlns:a16="http://schemas.microsoft.com/office/drawing/2014/main" id="{BCAD9A20-226F-B909-B821-906BE563A077}"/>
              </a:ext>
            </a:extLst>
          </p:cNvPr>
          <p:cNvSpPr txBox="1"/>
          <p:nvPr/>
        </p:nvSpPr>
        <p:spPr>
          <a:xfrm>
            <a:off x="447675" y="1119629"/>
            <a:ext cx="8248650"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MJU:</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vzpostavi</a:t>
            </a:r>
            <a:r>
              <a:rPr kumimoji="0" lang="it-IT"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in </a:t>
            </a: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vodi</a:t>
            </a:r>
            <a:r>
              <a:rPr kumimoji="0" lang="it-IT"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evidenco</a:t>
            </a:r>
            <a:r>
              <a:rPr kumimoji="0" lang="it-IT"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nepremičnin</a:t>
            </a:r>
            <a:r>
              <a:rPr kumimoji="0" lang="it-IT"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v </a:t>
            </a: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lasti</a:t>
            </a:r>
            <a:r>
              <a:rPr kumimoji="0" lang="it-IT"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it-IT"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države</a:t>
            </a:r>
            <a:r>
              <a:rPr kumimoji="0" lang="sl-SI"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l-SI"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vzpostavi in vodi evidenco nepremičnin v lasti tretjih oseb, ki jih najemajo ali na podlagi drugega pravnega naslova uporabljajo državni organi (najem, uporaba, služnost, stavbna pravica).</a:t>
            </a:r>
            <a:endParaRPr kumimoji="0" lang="sl-SI"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PoljeZBesedilom 5">
            <a:extLst>
              <a:ext uri="{FF2B5EF4-FFF2-40B4-BE49-F238E27FC236}">
                <a16:creationId xmlns:a16="http://schemas.microsoft.com/office/drawing/2014/main" id="{AF3CC36C-737D-25D9-A772-2D54C8B4E6E8}"/>
              </a:ext>
            </a:extLst>
          </p:cNvPr>
          <p:cNvSpPr txBox="1"/>
          <p:nvPr/>
        </p:nvSpPr>
        <p:spPr>
          <a:xfrm>
            <a:off x="447675" y="2484989"/>
            <a:ext cx="6858000" cy="738664"/>
          </a:xfrm>
          <a:prstGeom prst="rect">
            <a:avLst/>
          </a:prstGeom>
          <a:noFill/>
        </p:spPr>
        <p:txBody>
          <a:bodyPr wrap="square" rtlCol="0">
            <a:spAutoFit/>
          </a:bodyPr>
          <a:lstStyle/>
          <a:p>
            <a:pPr marL="285750" indent="-285750">
              <a:buFontTx/>
              <a:buChar char="-"/>
            </a:pPr>
            <a:r>
              <a:rPr lang="sl-SI" sz="1400" b="1" dirty="0">
                <a:solidFill>
                  <a:srgbClr val="000000"/>
                </a:solidFill>
                <a:latin typeface="Arial" panose="020B0604020202020204" pitchFamily="34" charset="0"/>
                <a:cs typeface="Arial" panose="020B0604020202020204" pitchFamily="34" charset="0"/>
              </a:rPr>
              <a:t>določa vsebino evidenc – parcele, stavbe in deli stavb, objekti GJI</a:t>
            </a:r>
          </a:p>
          <a:p>
            <a:pPr marL="285750" indent="-285750">
              <a:buFontTx/>
              <a:buChar char="-"/>
            </a:pPr>
            <a:r>
              <a:rPr lang="sl-SI" sz="1400" b="1" dirty="0">
                <a:solidFill>
                  <a:srgbClr val="000000"/>
                </a:solidFill>
                <a:latin typeface="Arial" panose="020B0604020202020204" pitchFamily="34" charset="0"/>
                <a:cs typeface="Arial" panose="020B0604020202020204" pitchFamily="34" charset="0"/>
              </a:rPr>
              <a:t>omogoča povezljivost (ZK, KN, registra prostorskih enot in naslovov, katastrom GJI in ETN)</a:t>
            </a:r>
          </a:p>
        </p:txBody>
      </p:sp>
      <p:sp>
        <p:nvSpPr>
          <p:cNvPr id="7" name="PoljeZBesedilom 6">
            <a:extLst>
              <a:ext uri="{FF2B5EF4-FFF2-40B4-BE49-F238E27FC236}">
                <a16:creationId xmlns:a16="http://schemas.microsoft.com/office/drawing/2014/main" id="{4FE2FEC5-7F12-41D0-2C0B-91AA42419A7F}"/>
              </a:ext>
            </a:extLst>
          </p:cNvPr>
          <p:cNvSpPr txBox="1"/>
          <p:nvPr/>
        </p:nvSpPr>
        <p:spPr>
          <a:xfrm>
            <a:off x="1204072" y="3595172"/>
            <a:ext cx="5611666" cy="954107"/>
          </a:xfrm>
          <a:prstGeom prst="rect">
            <a:avLst/>
          </a:prstGeom>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NAMEN?</a:t>
            </a:r>
          </a:p>
          <a:p>
            <a:r>
              <a:rPr lang="sl-SI" sz="1400" b="1" dirty="0">
                <a:solidFill>
                  <a:srgbClr val="000000"/>
                </a:solidFill>
                <a:latin typeface="Arial" panose="020B0604020202020204" pitchFamily="34" charset="0"/>
                <a:cs typeface="Arial" panose="020B0604020202020204" pitchFamily="34" charset="0"/>
              </a:rPr>
              <a:t>Preglednost, točnost, </a:t>
            </a:r>
            <a:r>
              <a:rPr lang="sl-SI" sz="1400" b="1" dirty="0" err="1">
                <a:solidFill>
                  <a:srgbClr val="000000"/>
                </a:solidFill>
                <a:latin typeface="Arial" panose="020B0604020202020204" pitchFamily="34" charset="0"/>
                <a:cs typeface="Arial" panose="020B0604020202020204" pitchFamily="34" charset="0"/>
              </a:rPr>
              <a:t>posodobljenost</a:t>
            </a:r>
            <a:r>
              <a:rPr lang="sl-SI" sz="1400" b="1" dirty="0">
                <a:solidFill>
                  <a:srgbClr val="000000"/>
                </a:solidFill>
                <a:latin typeface="Arial" panose="020B0604020202020204" pitchFamily="34" charset="0"/>
                <a:cs typeface="Arial" panose="020B0604020202020204" pitchFamily="34" charset="0"/>
              </a:rPr>
              <a:t> in dostopnost podatkov za nadzor, načrtovanje in učinkovito ravnanje s stvarnim premoženjem</a:t>
            </a:r>
          </a:p>
        </p:txBody>
      </p:sp>
    </p:spTree>
    <p:extLst>
      <p:ext uri="{BB962C8B-B14F-4D97-AF65-F5344CB8AC3E}">
        <p14:creationId xmlns:p14="http://schemas.microsoft.com/office/powerpoint/2010/main" val="3660802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5">
            <a:extLst>
              <a:ext uri="{FF2B5EF4-FFF2-40B4-BE49-F238E27FC236}">
                <a16:creationId xmlns:a16="http://schemas.microsoft.com/office/drawing/2014/main" id="{3AB6E315-5F18-CBB4-107D-AA065CBD540D}"/>
              </a:ext>
            </a:extLst>
          </p:cNvPr>
          <p:cNvSpPr txBox="1">
            <a:spLocks/>
          </p:cNvSpPr>
          <p:nvPr/>
        </p:nvSpPr>
        <p:spPr>
          <a:xfrm>
            <a:off x="376594" y="133239"/>
            <a:ext cx="3386341" cy="457995"/>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l-SI" sz="1400" b="1" dirty="0">
                <a:latin typeface="Arial" panose="020B0604020202020204" pitchFamily="34" charset="0"/>
                <a:cs typeface="Arial" panose="020B0604020202020204" pitchFamily="34" charset="0"/>
              </a:rPr>
              <a:t>VSTOPNA STRAN</a:t>
            </a:r>
          </a:p>
        </p:txBody>
      </p:sp>
      <p:pic>
        <p:nvPicPr>
          <p:cNvPr id="2" name="Slika 1" descr="Slika, ki vsebuje besede besedilo, posnetek zaslona, programska oprema, spletna stran&#10;&#10;Opis je samodejno ustvarjen">
            <a:extLst>
              <a:ext uri="{FF2B5EF4-FFF2-40B4-BE49-F238E27FC236}">
                <a16:creationId xmlns:a16="http://schemas.microsoft.com/office/drawing/2014/main" id="{FCB3B1DB-396F-8F19-CC93-5FBC2A45A5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31376" y="458664"/>
            <a:ext cx="9081247" cy="42261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520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149CE535-470C-567D-43AC-0FC73469626E}"/>
              </a:ext>
            </a:extLst>
          </p:cNvPr>
          <p:cNvSpPr txBox="1"/>
          <p:nvPr/>
        </p:nvSpPr>
        <p:spPr>
          <a:xfrm>
            <a:off x="427323" y="253573"/>
            <a:ext cx="2792287" cy="286232"/>
          </a:xfrm>
          <a:prstGeom prst="rect">
            <a:avLst/>
          </a:prstGeom>
          <a:noFill/>
        </p:spPr>
        <p:txBody>
          <a:bodyPr wrap="square" rtlCol="0">
            <a:spAutoFit/>
          </a:bodyPr>
          <a:lstStyle/>
          <a:p>
            <a:pPr defTabSz="685800">
              <a:lnSpc>
                <a:spcPct val="90000"/>
              </a:lnSpc>
              <a:spcBef>
                <a:spcPct val="0"/>
              </a:spcBef>
            </a:pPr>
            <a:r>
              <a:rPr lang="sl-SI" sz="1400" b="1" dirty="0">
                <a:latin typeface="Arial" panose="020B0604020202020204" pitchFamily="34" charset="0"/>
                <a:ea typeface="+mj-ea"/>
                <a:cs typeface="Arial" panose="020B0604020202020204" pitchFamily="34" charset="0"/>
              </a:rPr>
              <a:t>OSNOVNI MENI</a:t>
            </a:r>
          </a:p>
        </p:txBody>
      </p:sp>
      <p:pic>
        <p:nvPicPr>
          <p:cNvPr id="3" name="Slika 2">
            <a:extLst>
              <a:ext uri="{FF2B5EF4-FFF2-40B4-BE49-F238E27FC236}">
                <a16:creationId xmlns:a16="http://schemas.microsoft.com/office/drawing/2014/main" id="{6ADD1BAA-04F5-6BBB-B004-BF65BACE0E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980" y="490387"/>
            <a:ext cx="8790039" cy="4162725"/>
          </a:xfrm>
          <a:prstGeom prst="rect">
            <a:avLst/>
          </a:prstGeom>
        </p:spPr>
      </p:pic>
    </p:spTree>
    <p:extLst>
      <p:ext uri="{BB962C8B-B14F-4D97-AF65-F5344CB8AC3E}">
        <p14:creationId xmlns:p14="http://schemas.microsoft.com/office/powerpoint/2010/main" val="3947066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5">
            <a:extLst>
              <a:ext uri="{FF2B5EF4-FFF2-40B4-BE49-F238E27FC236}">
                <a16:creationId xmlns:a16="http://schemas.microsoft.com/office/drawing/2014/main" id="{1A5CE44F-3DCF-8F4D-CFB5-DB1E7479FFDD}"/>
              </a:ext>
            </a:extLst>
          </p:cNvPr>
          <p:cNvSpPr txBox="1">
            <a:spLocks/>
          </p:cNvSpPr>
          <p:nvPr/>
        </p:nvSpPr>
        <p:spPr>
          <a:xfrm>
            <a:off x="376595" y="350777"/>
            <a:ext cx="6538556" cy="457995"/>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l-SI" sz="1400" b="1" dirty="0">
                <a:latin typeface="Arial" panose="020B0604020202020204" pitchFamily="34" charset="0"/>
                <a:cs typeface="Arial" panose="020B0604020202020204" pitchFamily="34" charset="0"/>
              </a:rPr>
              <a:t>Organiziranost podatkov nepremičnine – po sklopih (primer dela stavbe)</a:t>
            </a:r>
          </a:p>
        </p:txBody>
      </p:sp>
      <p:pic>
        <p:nvPicPr>
          <p:cNvPr id="3" name="Snemanje vsebine na zaslonu 5">
            <a:hlinkClick r:id="" action="ppaction://media"/>
            <a:extLst>
              <a:ext uri="{FF2B5EF4-FFF2-40B4-BE49-F238E27FC236}">
                <a16:creationId xmlns:a16="http://schemas.microsoft.com/office/drawing/2014/main" id="{5CDB169A-32C4-623B-A3B0-A1B922B758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2287" y="995710"/>
            <a:ext cx="8459429" cy="3152080"/>
          </a:xfrm>
          <a:prstGeom prst="rect">
            <a:avLst/>
          </a:prstGeom>
        </p:spPr>
      </p:pic>
    </p:spTree>
    <p:extLst>
      <p:ext uri="{BB962C8B-B14F-4D97-AF65-F5344CB8AC3E}">
        <p14:creationId xmlns:p14="http://schemas.microsoft.com/office/powerpoint/2010/main" val="156602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5">
            <a:extLst>
              <a:ext uri="{FF2B5EF4-FFF2-40B4-BE49-F238E27FC236}">
                <a16:creationId xmlns:a16="http://schemas.microsoft.com/office/drawing/2014/main" id="{1A5CE44F-3DCF-8F4D-CFB5-DB1E7479FFDD}"/>
              </a:ext>
            </a:extLst>
          </p:cNvPr>
          <p:cNvSpPr txBox="1">
            <a:spLocks/>
          </p:cNvSpPr>
          <p:nvPr/>
        </p:nvSpPr>
        <p:spPr>
          <a:xfrm>
            <a:off x="376595" y="350777"/>
            <a:ext cx="6538556" cy="457995"/>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l-SI" sz="1400" b="1" dirty="0">
                <a:latin typeface="Arial" panose="020B0604020202020204" pitchFamily="34" charset="0"/>
                <a:cs typeface="Arial" panose="020B0604020202020204" pitchFamily="34" charset="0"/>
              </a:rPr>
              <a:t>Organiziranost podatkov nepremičnine – po sklopih (primer dela stavbe)</a:t>
            </a:r>
          </a:p>
        </p:txBody>
      </p:sp>
      <p:pic>
        <p:nvPicPr>
          <p:cNvPr id="11" name="Slika 10">
            <a:extLst>
              <a:ext uri="{FF2B5EF4-FFF2-40B4-BE49-F238E27FC236}">
                <a16:creationId xmlns:a16="http://schemas.microsoft.com/office/drawing/2014/main" id="{D4A4729B-79FD-2D55-31D7-88C5F0BC4BDE}"/>
              </a:ext>
            </a:extLst>
          </p:cNvPr>
          <p:cNvPicPr>
            <a:picLocks noChangeAspect="1"/>
          </p:cNvPicPr>
          <p:nvPr/>
        </p:nvPicPr>
        <p:blipFill>
          <a:blip r:embed="rId3"/>
          <a:stretch>
            <a:fillRect/>
          </a:stretch>
        </p:blipFill>
        <p:spPr>
          <a:xfrm>
            <a:off x="988955" y="716023"/>
            <a:ext cx="1809750" cy="4076700"/>
          </a:xfrm>
          <a:prstGeom prst="rect">
            <a:avLst/>
          </a:prstGeom>
        </p:spPr>
      </p:pic>
      <p:pic>
        <p:nvPicPr>
          <p:cNvPr id="13" name="Slika 12">
            <a:extLst>
              <a:ext uri="{FF2B5EF4-FFF2-40B4-BE49-F238E27FC236}">
                <a16:creationId xmlns:a16="http://schemas.microsoft.com/office/drawing/2014/main" id="{D49AED53-D23F-5D7A-E8CA-F594B0AE2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47438" y="714902"/>
            <a:ext cx="1666153" cy="3908612"/>
          </a:xfrm>
          <a:prstGeom prst="rect">
            <a:avLst/>
          </a:prstGeom>
        </p:spPr>
      </p:pic>
    </p:spTree>
    <p:extLst>
      <p:ext uri="{BB962C8B-B14F-4D97-AF65-F5344CB8AC3E}">
        <p14:creationId xmlns:p14="http://schemas.microsoft.com/office/powerpoint/2010/main" val="1195474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A745D32-9657-27DA-4C32-45E323B9EC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62830" y="318886"/>
            <a:ext cx="8922395" cy="4387585"/>
          </a:xfrm>
          <a:prstGeom prst="rect">
            <a:avLst/>
          </a:prstGeom>
          <a:noFill/>
          <a:ln>
            <a:noFill/>
          </a:ln>
          <a:extLst>
            <a:ext uri="{53640926-AAD7-44D8-BBD7-CCE9431645EC}">
              <a14:shadowObscured xmlns:a14="http://schemas.microsoft.com/office/drawing/2010/main"/>
            </a:ext>
          </a:extLst>
        </p:spPr>
      </p:pic>
      <p:sp>
        <p:nvSpPr>
          <p:cNvPr id="4" name="PoljeZBesedilom 3">
            <a:extLst>
              <a:ext uri="{FF2B5EF4-FFF2-40B4-BE49-F238E27FC236}">
                <a16:creationId xmlns:a16="http://schemas.microsoft.com/office/drawing/2014/main" id="{EBEEFDE9-8801-4996-9839-F05C0EB73ABE}"/>
              </a:ext>
            </a:extLst>
          </p:cNvPr>
          <p:cNvSpPr txBox="1"/>
          <p:nvPr/>
        </p:nvSpPr>
        <p:spPr>
          <a:xfrm>
            <a:off x="481533" y="11109"/>
            <a:ext cx="2574151" cy="307777"/>
          </a:xfrm>
          <a:prstGeom prst="rect">
            <a:avLst/>
          </a:prstGeom>
          <a:noFill/>
        </p:spPr>
        <p:txBody>
          <a:bodyPr wrap="square" rtlCol="0">
            <a:spAutoFit/>
          </a:bodyPr>
          <a:lstStyle/>
          <a:p>
            <a:r>
              <a:rPr lang="sl-SI" sz="1400" b="1" dirty="0">
                <a:latin typeface="Arial" panose="020B0604020202020204" pitchFamily="34" charset="0"/>
                <a:ea typeface="+mj-ea"/>
                <a:cs typeface="Arial" panose="020B0604020202020204" pitchFamily="34" charset="0"/>
              </a:rPr>
              <a:t>SKLOPI PODATKOV</a:t>
            </a:r>
          </a:p>
        </p:txBody>
      </p:sp>
    </p:spTree>
    <p:extLst>
      <p:ext uri="{BB962C8B-B14F-4D97-AF65-F5344CB8AC3E}">
        <p14:creationId xmlns:p14="http://schemas.microsoft.com/office/powerpoint/2010/main" val="6577587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C726401F-2106-E0D4-91F7-94B9F9AFBF34}"/>
              </a:ext>
            </a:extLst>
          </p:cNvPr>
          <p:cNvSpPr txBox="1"/>
          <p:nvPr/>
        </p:nvSpPr>
        <p:spPr>
          <a:xfrm>
            <a:off x="481533" y="227750"/>
            <a:ext cx="2574151" cy="307777"/>
          </a:xfrm>
          <a:prstGeom prst="rect">
            <a:avLst/>
          </a:prstGeom>
          <a:noFill/>
        </p:spPr>
        <p:txBody>
          <a:bodyPr wrap="square" rtlCol="0">
            <a:spAutoFit/>
          </a:bodyPr>
          <a:lstStyle/>
          <a:p>
            <a:r>
              <a:rPr lang="sl-SI" sz="1400" b="1" dirty="0">
                <a:latin typeface="Arial" panose="020B0604020202020204" pitchFamily="34" charset="0"/>
                <a:ea typeface="+mj-ea"/>
                <a:cs typeface="Arial" panose="020B0604020202020204" pitchFamily="34" charset="0"/>
              </a:rPr>
              <a:t>SKLOPI PODATKOV</a:t>
            </a:r>
          </a:p>
        </p:txBody>
      </p:sp>
      <p:pic>
        <p:nvPicPr>
          <p:cNvPr id="6" name="Slika 5">
            <a:extLst>
              <a:ext uri="{FF2B5EF4-FFF2-40B4-BE49-F238E27FC236}">
                <a16:creationId xmlns:a16="http://schemas.microsoft.com/office/drawing/2014/main" id="{CC7751F1-6D96-379D-9FCE-BB057C80B940}"/>
              </a:ext>
            </a:extLst>
          </p:cNvPr>
          <p:cNvPicPr>
            <a:picLocks noChangeAspect="1"/>
          </p:cNvPicPr>
          <p:nvPr/>
        </p:nvPicPr>
        <p:blipFill>
          <a:blip r:embed="rId3"/>
          <a:stretch>
            <a:fillRect/>
          </a:stretch>
        </p:blipFill>
        <p:spPr>
          <a:xfrm>
            <a:off x="71840" y="670798"/>
            <a:ext cx="9019870" cy="3874307"/>
          </a:xfrm>
          <a:prstGeom prst="rect">
            <a:avLst/>
          </a:prstGeom>
        </p:spPr>
      </p:pic>
    </p:spTree>
    <p:extLst>
      <p:ext uri="{BB962C8B-B14F-4D97-AF65-F5344CB8AC3E}">
        <p14:creationId xmlns:p14="http://schemas.microsoft.com/office/powerpoint/2010/main" val="1541165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AFC331BF-9A15-43E8-680D-CFD925FC80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9983" y="439358"/>
            <a:ext cx="7084677" cy="2673110"/>
          </a:xfrm>
          <a:prstGeom prst="rect">
            <a:avLst/>
          </a:prstGeom>
        </p:spPr>
      </p:pic>
      <p:sp>
        <p:nvSpPr>
          <p:cNvPr id="4" name="PoljeZBesedilom 3">
            <a:extLst>
              <a:ext uri="{FF2B5EF4-FFF2-40B4-BE49-F238E27FC236}">
                <a16:creationId xmlns:a16="http://schemas.microsoft.com/office/drawing/2014/main" id="{67222FF3-4C09-4F7C-7FA3-AF2E830DEDE5}"/>
              </a:ext>
            </a:extLst>
          </p:cNvPr>
          <p:cNvSpPr txBox="1"/>
          <p:nvPr/>
        </p:nvSpPr>
        <p:spPr>
          <a:xfrm>
            <a:off x="453360" y="131581"/>
            <a:ext cx="2243738" cy="307777"/>
          </a:xfrm>
          <a:prstGeom prst="rect">
            <a:avLst/>
          </a:prstGeom>
          <a:noFill/>
        </p:spPr>
        <p:txBody>
          <a:bodyPr wrap="square" rtlCol="0">
            <a:spAutoFit/>
          </a:bodyPr>
          <a:lstStyle/>
          <a:p>
            <a:r>
              <a:rPr lang="sl-SI" sz="1400" b="1" dirty="0">
                <a:latin typeface="Arial" panose="020B0604020202020204" pitchFamily="34" charset="0"/>
                <a:ea typeface="+mj-ea"/>
                <a:cs typeface="Arial" panose="020B0604020202020204" pitchFamily="34" charset="0"/>
              </a:rPr>
              <a:t>IZDELAVA POROČIL</a:t>
            </a:r>
          </a:p>
        </p:txBody>
      </p:sp>
      <p:pic>
        <p:nvPicPr>
          <p:cNvPr id="8" name="Slika 7">
            <a:extLst>
              <a:ext uri="{FF2B5EF4-FFF2-40B4-BE49-F238E27FC236}">
                <a16:creationId xmlns:a16="http://schemas.microsoft.com/office/drawing/2014/main" id="{B6533DD1-E64C-3913-1866-3454766436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8296" y="2720301"/>
            <a:ext cx="6368777" cy="1925178"/>
          </a:xfrm>
          <a:prstGeom prst="rect">
            <a:avLst/>
          </a:prstGeom>
        </p:spPr>
      </p:pic>
    </p:spTree>
    <p:extLst>
      <p:ext uri="{BB962C8B-B14F-4D97-AF65-F5344CB8AC3E}">
        <p14:creationId xmlns:p14="http://schemas.microsoft.com/office/powerpoint/2010/main" val="3815240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DDB6687C-30D2-AAC2-337B-5C701B4325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667" y="379234"/>
            <a:ext cx="7424636" cy="4304838"/>
          </a:xfrm>
          <a:prstGeom prst="rect">
            <a:avLst/>
          </a:prstGeom>
        </p:spPr>
      </p:pic>
      <p:sp>
        <p:nvSpPr>
          <p:cNvPr id="3" name="PoljeZBesedilom 2">
            <a:extLst>
              <a:ext uri="{FF2B5EF4-FFF2-40B4-BE49-F238E27FC236}">
                <a16:creationId xmlns:a16="http://schemas.microsoft.com/office/drawing/2014/main" id="{D6EBA94E-7581-AE10-DC6B-CD0720861EAF}"/>
              </a:ext>
            </a:extLst>
          </p:cNvPr>
          <p:cNvSpPr txBox="1"/>
          <p:nvPr/>
        </p:nvSpPr>
        <p:spPr>
          <a:xfrm>
            <a:off x="453358" y="92208"/>
            <a:ext cx="3188874" cy="307777"/>
          </a:xfrm>
          <a:prstGeom prst="rect">
            <a:avLst/>
          </a:prstGeom>
          <a:noFill/>
        </p:spPr>
        <p:txBody>
          <a:bodyPr wrap="square" rtlCol="0">
            <a:spAutoFit/>
          </a:bodyPr>
          <a:lstStyle/>
          <a:p>
            <a:r>
              <a:rPr lang="sl-SI" sz="1400" b="1" dirty="0">
                <a:latin typeface="Arial" panose="020B0604020202020204" pitchFamily="34" charset="0"/>
                <a:ea typeface="+mj-ea"/>
                <a:cs typeface="Arial" panose="020B0604020202020204" pitchFamily="34" charset="0"/>
              </a:rPr>
              <a:t>GRAFIČNI PREGLEDOVALNIK</a:t>
            </a:r>
          </a:p>
        </p:txBody>
      </p:sp>
    </p:spTree>
    <p:extLst>
      <p:ext uri="{BB962C8B-B14F-4D97-AF65-F5344CB8AC3E}">
        <p14:creationId xmlns:p14="http://schemas.microsoft.com/office/powerpoint/2010/main" val="10099681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57184CCD-A462-AE98-22B0-B1ADF50F0166}"/>
              </a:ext>
            </a:extLst>
          </p:cNvPr>
          <p:cNvSpPr txBox="1"/>
          <p:nvPr/>
        </p:nvSpPr>
        <p:spPr>
          <a:xfrm>
            <a:off x="504826" y="542925"/>
            <a:ext cx="6372224" cy="369332"/>
          </a:xfrm>
          <a:prstGeom prst="rect">
            <a:avLst/>
          </a:prstGeom>
          <a:noFill/>
        </p:spPr>
        <p:txBody>
          <a:bodyPr wrap="square" rtlCol="0">
            <a:spAutoFit/>
          </a:bodyPr>
          <a:lstStyle/>
          <a:p>
            <a:r>
              <a:rPr lang="sl-SI" b="1" dirty="0">
                <a:latin typeface="Arial" panose="020B0604020202020204" pitchFamily="34" charset="0"/>
                <a:ea typeface="+mj-ea"/>
                <a:cs typeface="Arial" panose="020B0604020202020204" pitchFamily="34" charset="0"/>
              </a:rPr>
              <a:t>NAČRTI V PRIHODNOSTI - POSODOBITVE </a:t>
            </a:r>
          </a:p>
        </p:txBody>
      </p:sp>
      <p:sp>
        <p:nvSpPr>
          <p:cNvPr id="4" name="PoljeZBesedilom 3">
            <a:extLst>
              <a:ext uri="{FF2B5EF4-FFF2-40B4-BE49-F238E27FC236}">
                <a16:creationId xmlns:a16="http://schemas.microsoft.com/office/drawing/2014/main" id="{43BAA280-01CB-CB85-B638-F1B3EB013450}"/>
              </a:ext>
            </a:extLst>
          </p:cNvPr>
          <p:cNvSpPr txBox="1"/>
          <p:nvPr/>
        </p:nvSpPr>
        <p:spPr>
          <a:xfrm>
            <a:off x="581025" y="2296339"/>
            <a:ext cx="4924345" cy="307777"/>
          </a:xfrm>
          <a:prstGeom prst="rect">
            <a:avLst/>
          </a:prstGeom>
          <a:noFill/>
        </p:spPr>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 javni vpogled: objava oglasov o prodajah, najemih…</a:t>
            </a:r>
            <a:endParaRPr lang="sl-SI" dirty="0"/>
          </a:p>
        </p:txBody>
      </p:sp>
      <p:sp>
        <p:nvSpPr>
          <p:cNvPr id="5" name="PoljeZBesedilom 4">
            <a:extLst>
              <a:ext uri="{FF2B5EF4-FFF2-40B4-BE49-F238E27FC236}">
                <a16:creationId xmlns:a16="http://schemas.microsoft.com/office/drawing/2014/main" id="{70832502-65D7-CC80-EDD3-0C5EC415A8ED}"/>
              </a:ext>
            </a:extLst>
          </p:cNvPr>
          <p:cNvSpPr txBox="1"/>
          <p:nvPr/>
        </p:nvSpPr>
        <p:spPr>
          <a:xfrm>
            <a:off x="581025" y="1064258"/>
            <a:ext cx="5448300" cy="1169551"/>
          </a:xfrm>
          <a:prstGeom prst="rect">
            <a:avLst/>
          </a:prstGeom>
          <a:noFill/>
        </p:spPr>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 visoka pričakovanja uporabnikov</a:t>
            </a:r>
          </a:p>
          <a:p>
            <a:r>
              <a:rPr lang="sl-SI" sz="1400" b="1" dirty="0">
                <a:solidFill>
                  <a:srgbClr val="000000"/>
                </a:solidFill>
                <a:latin typeface="Arial" panose="020B0604020202020204" pitchFamily="34" charset="0"/>
                <a:cs typeface="Arial" panose="020B0604020202020204" pitchFamily="34" charset="0"/>
              </a:rPr>
              <a:t>- enostavna dostopnost</a:t>
            </a:r>
          </a:p>
          <a:p>
            <a:r>
              <a:rPr lang="sl-SI" sz="1400" b="1" dirty="0">
                <a:solidFill>
                  <a:srgbClr val="000000"/>
                </a:solidFill>
                <a:latin typeface="Arial" panose="020B0604020202020204" pitchFamily="34" charset="0"/>
                <a:cs typeface="Arial" panose="020B0604020202020204" pitchFamily="34" charset="0"/>
              </a:rPr>
              <a:t>- digitalizacija nepremičninskega poslovanja</a:t>
            </a:r>
          </a:p>
          <a:p>
            <a:r>
              <a:rPr lang="sl-SI" sz="1400" b="1" dirty="0">
                <a:solidFill>
                  <a:srgbClr val="000000"/>
                </a:solidFill>
                <a:latin typeface="Arial" panose="020B0604020202020204" pitchFamily="34" charset="0"/>
                <a:cs typeface="Arial" panose="020B0604020202020204" pitchFamily="34" charset="0"/>
              </a:rPr>
              <a:t>- učinkovit delovni pripomoček</a:t>
            </a:r>
          </a:p>
          <a:p>
            <a:pPr marL="285750" indent="-285750">
              <a:buFontTx/>
              <a:buChar char="-"/>
            </a:pPr>
            <a:endParaRPr lang="sl-SI" sz="1400" b="1" dirty="0">
              <a:solidFill>
                <a:srgbClr val="000000"/>
              </a:solidFill>
              <a:latin typeface="Arial" panose="020B0604020202020204" pitchFamily="34" charset="0"/>
              <a:cs typeface="Arial" panose="020B0604020202020204" pitchFamily="34" charset="0"/>
            </a:endParaRPr>
          </a:p>
        </p:txBody>
      </p:sp>
      <p:sp>
        <p:nvSpPr>
          <p:cNvPr id="2" name="PoljeZBesedilom 1">
            <a:extLst>
              <a:ext uri="{FF2B5EF4-FFF2-40B4-BE49-F238E27FC236}">
                <a16:creationId xmlns:a16="http://schemas.microsoft.com/office/drawing/2014/main" id="{910CC5F4-75C6-8C6D-D563-6A81093CFB00}"/>
              </a:ext>
            </a:extLst>
          </p:cNvPr>
          <p:cNvSpPr txBox="1"/>
          <p:nvPr/>
        </p:nvSpPr>
        <p:spPr>
          <a:xfrm>
            <a:off x="1636701" y="3117955"/>
            <a:ext cx="6116491" cy="11695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ZSPDSLS-1 - UPRAVLJAVCI:</a:t>
            </a:r>
          </a:p>
          <a:p>
            <a:pPr marL="285750" indent="-285750">
              <a:buFontTx/>
              <a:buChar char="-"/>
            </a:pPr>
            <a:r>
              <a:rPr lang="sl-SI" sz="1400" b="1" dirty="0">
                <a:solidFill>
                  <a:srgbClr val="000000"/>
                </a:solidFill>
                <a:latin typeface="Arial" panose="020B0604020202020204" pitchFamily="34" charset="0"/>
                <a:cs typeface="Arial" panose="020B0604020202020204" pitchFamily="34" charset="0"/>
              </a:rPr>
              <a:t>so odgovorni za </a:t>
            </a:r>
            <a:r>
              <a:rPr lang="sl-SI" sz="1400" b="1" dirty="0" err="1">
                <a:solidFill>
                  <a:srgbClr val="000000"/>
                </a:solidFill>
                <a:latin typeface="Arial" panose="020B0604020202020204" pitchFamily="34" charset="0"/>
                <a:cs typeface="Arial" panose="020B0604020202020204" pitchFamily="34" charset="0"/>
              </a:rPr>
              <a:t>posodobljenost</a:t>
            </a:r>
            <a:r>
              <a:rPr lang="sl-SI" sz="1400" b="1" dirty="0">
                <a:solidFill>
                  <a:srgbClr val="000000"/>
                </a:solidFill>
                <a:latin typeface="Arial" panose="020B0604020202020204" pitchFamily="34" charset="0"/>
                <a:cs typeface="Arial" panose="020B0604020202020204" pitchFamily="34" charset="0"/>
              </a:rPr>
              <a:t> in pravilnost vnosa, spremembe in izbris podatkov o nepremičninah,</a:t>
            </a:r>
          </a:p>
          <a:p>
            <a:pPr marL="285750" indent="-285750">
              <a:buFontTx/>
              <a:buChar char="-"/>
            </a:pPr>
            <a:r>
              <a:rPr lang="sl-SI" sz="1400" b="1" dirty="0">
                <a:solidFill>
                  <a:srgbClr val="000000"/>
                </a:solidFill>
                <a:latin typeface="Arial" panose="020B0604020202020204" pitchFamily="34" charset="0"/>
                <a:cs typeface="Arial" panose="020B0604020202020204" pitchFamily="34" charset="0"/>
              </a:rPr>
              <a:t>so vpise dolžni izvršiti v 30 dneh po sklenitvi pravnega posla ali drugega dogodka, ki je podlaga za vpis v evidenco.</a:t>
            </a:r>
          </a:p>
        </p:txBody>
      </p:sp>
    </p:spTree>
    <p:extLst>
      <p:ext uri="{BB962C8B-B14F-4D97-AF65-F5344CB8AC3E}">
        <p14:creationId xmlns:p14="http://schemas.microsoft.com/office/powerpoint/2010/main" val="23657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D7F89455-64A5-7D1F-C969-4B8A544B53F1}"/>
              </a:ext>
            </a:extLst>
          </p:cNvPr>
          <p:cNvSpPr txBox="1"/>
          <p:nvPr/>
        </p:nvSpPr>
        <p:spPr>
          <a:xfrm>
            <a:off x="628650" y="138603"/>
            <a:ext cx="7886700" cy="68358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sl-SI" sz="3600" kern="1200" dirty="0">
                <a:solidFill>
                  <a:schemeClr val="tx1"/>
                </a:solidFill>
                <a:latin typeface="+mj-lt"/>
                <a:ea typeface="+mj-ea"/>
                <a:cs typeface="+mj-cs"/>
              </a:rPr>
              <a:t>Porazdelitev poslovnih nepremičnin </a:t>
            </a:r>
            <a:r>
              <a:rPr lang="en-US" sz="3600" kern="1200" dirty="0">
                <a:solidFill>
                  <a:schemeClr val="tx1"/>
                </a:solidFill>
                <a:latin typeface="+mj-lt"/>
                <a:ea typeface="+mj-ea"/>
                <a:cs typeface="+mj-cs"/>
              </a:rPr>
              <a:t>(360)</a:t>
            </a:r>
          </a:p>
        </p:txBody>
      </p:sp>
      <p:pic>
        <p:nvPicPr>
          <p:cNvPr id="4" name="Slika 3">
            <a:extLst>
              <a:ext uri="{FF2B5EF4-FFF2-40B4-BE49-F238E27FC236}">
                <a16:creationId xmlns:a16="http://schemas.microsoft.com/office/drawing/2014/main" id="{07952278-24C0-204E-2B78-3828213ED6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3035" y="899127"/>
            <a:ext cx="7171765" cy="3659307"/>
          </a:xfrm>
          <a:prstGeom prst="rect">
            <a:avLst/>
          </a:prstGeom>
        </p:spPr>
      </p:pic>
    </p:spTree>
    <p:extLst>
      <p:ext uri="{BB962C8B-B14F-4D97-AF65-F5344CB8AC3E}">
        <p14:creationId xmlns:p14="http://schemas.microsoft.com/office/powerpoint/2010/main" val="1781647682"/>
      </p:ext>
    </p:extLst>
  </p:cSld>
  <p:clrMapOvr>
    <a:masterClrMapping/>
  </p:clrMapOvr>
  <mc:AlternateContent xmlns:mc="http://schemas.openxmlformats.org/markup-compatibility/2006" xmlns:p14="http://schemas.microsoft.com/office/powerpoint/2010/main">
    <mc:Choice Requires="p14">
      <p:transition spd="slow" p14:dur="2000" advTm="38332"/>
    </mc:Choice>
    <mc:Fallback xmlns="">
      <p:transition spd="slow" advTm="38332"/>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AA17A208-3DB8-A686-CD1E-71068957205E}"/>
              </a:ext>
            </a:extLst>
          </p:cNvPr>
          <p:cNvSpPr txBox="1"/>
          <p:nvPr/>
        </p:nvSpPr>
        <p:spPr>
          <a:xfrm>
            <a:off x="723900" y="638175"/>
            <a:ext cx="4105275" cy="371475"/>
          </a:xfrm>
          <a:prstGeom prst="rect">
            <a:avLst/>
          </a:prstGeom>
          <a:noFill/>
        </p:spPr>
        <p:txBody>
          <a:bodyPr wrap="square" rtlCol="0">
            <a:spAutoFit/>
          </a:bodyPr>
          <a:lstStyle/>
          <a:p>
            <a:r>
              <a:rPr lang="sl-SI" b="1" dirty="0">
                <a:latin typeface="Arial" panose="020B0604020202020204" pitchFamily="34" charset="0"/>
                <a:ea typeface="+mj-ea"/>
                <a:cs typeface="Arial" panose="020B0604020202020204" pitchFamily="34" charset="0"/>
              </a:rPr>
              <a:t>IZZIVI?</a:t>
            </a:r>
          </a:p>
        </p:txBody>
      </p:sp>
      <p:sp>
        <p:nvSpPr>
          <p:cNvPr id="3" name="PoljeZBesedilom 2">
            <a:extLst>
              <a:ext uri="{FF2B5EF4-FFF2-40B4-BE49-F238E27FC236}">
                <a16:creationId xmlns:a16="http://schemas.microsoft.com/office/drawing/2014/main" id="{0676883D-EB3C-F417-E66D-FD1A6D99D367}"/>
              </a:ext>
            </a:extLst>
          </p:cNvPr>
          <p:cNvSpPr txBox="1"/>
          <p:nvPr/>
        </p:nvSpPr>
        <p:spPr>
          <a:xfrm>
            <a:off x="642577" y="1292638"/>
            <a:ext cx="6000751" cy="954107"/>
          </a:xfrm>
          <a:prstGeom prst="rect">
            <a:avLst/>
          </a:prstGeom>
          <a:noFill/>
        </p:spPr>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 ustrezen prikaz velike količine podatkov</a:t>
            </a:r>
          </a:p>
          <a:p>
            <a:r>
              <a:rPr lang="sl-SI" sz="1400" b="1" dirty="0">
                <a:solidFill>
                  <a:srgbClr val="000000"/>
                </a:solidFill>
                <a:latin typeface="Arial" panose="020B0604020202020204" pitchFamily="34" charset="0"/>
                <a:cs typeface="Arial" panose="020B0604020202020204" pitchFamily="34" charset="0"/>
              </a:rPr>
              <a:t>- digitalizacija podatkov</a:t>
            </a:r>
          </a:p>
          <a:p>
            <a:r>
              <a:rPr lang="sl-SI" sz="1400" b="1" dirty="0">
                <a:solidFill>
                  <a:srgbClr val="000000"/>
                </a:solidFill>
                <a:latin typeface="Arial" panose="020B0604020202020204" pitchFamily="34" charset="0"/>
                <a:cs typeface="Arial" panose="020B0604020202020204" pitchFamily="34" charset="0"/>
              </a:rPr>
              <a:t>- poenostavitev dela</a:t>
            </a:r>
          </a:p>
          <a:p>
            <a:r>
              <a:rPr lang="sl-SI" sz="1400" b="1" dirty="0">
                <a:solidFill>
                  <a:srgbClr val="000000"/>
                </a:solidFill>
                <a:latin typeface="Arial" panose="020B0604020202020204" pitchFamily="34" charset="0"/>
                <a:cs typeface="Arial" panose="020B0604020202020204" pitchFamily="34" charset="0"/>
              </a:rPr>
              <a:t>- v informacijski sistem vključiti orodja umetne inteligence</a:t>
            </a:r>
          </a:p>
        </p:txBody>
      </p:sp>
      <p:sp>
        <p:nvSpPr>
          <p:cNvPr id="5" name="PoljeZBesedilom 4">
            <a:extLst>
              <a:ext uri="{FF2B5EF4-FFF2-40B4-BE49-F238E27FC236}">
                <a16:creationId xmlns:a16="http://schemas.microsoft.com/office/drawing/2014/main" id="{81C91290-C673-0FEC-4567-EBA6F654BE4C}"/>
              </a:ext>
            </a:extLst>
          </p:cNvPr>
          <p:cNvSpPr txBox="1"/>
          <p:nvPr/>
        </p:nvSpPr>
        <p:spPr>
          <a:xfrm>
            <a:off x="4956201" y="3020054"/>
            <a:ext cx="3112034" cy="52322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wrap="square" rtlCol="0">
            <a:spAutoFit/>
          </a:bodyPr>
          <a:lstStyle/>
          <a:p>
            <a:pPr indent="-285750">
              <a:buFont typeface="Wingdings" panose="05000000000000000000" pitchFamily="2" charset="2"/>
              <a:buChar char="Ø"/>
            </a:pPr>
            <a:r>
              <a:rPr lang="sl-SI" sz="1400" b="1" dirty="0">
                <a:solidFill>
                  <a:srgbClr val="000000"/>
                </a:solidFill>
                <a:latin typeface="Arial" panose="020B0604020202020204" pitchFamily="34" charset="0"/>
                <a:cs typeface="Arial" panose="020B0604020202020204" pitchFamily="34" charset="0"/>
              </a:rPr>
              <a:t>pozitivna uporabniška izkušnja</a:t>
            </a:r>
          </a:p>
          <a:p>
            <a:pPr indent="-285750">
              <a:buFont typeface="Wingdings" panose="05000000000000000000" pitchFamily="2" charset="2"/>
              <a:buChar char="Ø"/>
            </a:pPr>
            <a:r>
              <a:rPr lang="sl-SI" sz="1400" b="1" dirty="0">
                <a:solidFill>
                  <a:srgbClr val="000000"/>
                </a:solidFill>
                <a:latin typeface="Arial" panose="020B0604020202020204" pitchFamily="34" charset="0"/>
                <a:cs typeface="Arial" panose="020B0604020202020204" pitchFamily="34" charset="0"/>
              </a:rPr>
              <a:t>zadovoljni uporabniki</a:t>
            </a:r>
          </a:p>
        </p:txBody>
      </p:sp>
      <p:sp>
        <p:nvSpPr>
          <p:cNvPr id="6" name="PoljeZBesedilom 5">
            <a:extLst>
              <a:ext uri="{FF2B5EF4-FFF2-40B4-BE49-F238E27FC236}">
                <a16:creationId xmlns:a16="http://schemas.microsoft.com/office/drawing/2014/main" id="{9DD3AB8A-8E1A-0485-85B5-6C90B045F61A}"/>
              </a:ext>
            </a:extLst>
          </p:cNvPr>
          <p:cNvSpPr txBox="1"/>
          <p:nvPr/>
        </p:nvSpPr>
        <p:spPr>
          <a:xfrm>
            <a:off x="816109" y="2804610"/>
            <a:ext cx="3626864" cy="95410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sl-SI" sz="1400" b="1" dirty="0">
                <a:solidFill>
                  <a:srgbClr val="000000"/>
                </a:solidFill>
                <a:latin typeface="Arial" panose="020B0604020202020204" pitchFamily="34" charset="0"/>
                <a:cs typeface="Arial" panose="020B0604020202020204" pitchFamily="34" charset="0"/>
              </a:rPr>
              <a:t>informacijski sistem kot celovita aplikativna podpora učinkovitemu in gospodarnemu ravnanju z državnimi nepremičninami</a:t>
            </a:r>
          </a:p>
        </p:txBody>
      </p:sp>
    </p:spTree>
    <p:extLst>
      <p:ext uri="{BB962C8B-B14F-4D97-AF65-F5344CB8AC3E}">
        <p14:creationId xmlns:p14="http://schemas.microsoft.com/office/powerpoint/2010/main" val="4029131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5ECE4392-59E9-FEA7-99A4-600306D005B0}"/>
              </a:ext>
            </a:extLst>
          </p:cNvPr>
          <p:cNvSpPr txBox="1"/>
          <p:nvPr/>
        </p:nvSpPr>
        <p:spPr>
          <a:xfrm>
            <a:off x="1485900" y="1484497"/>
            <a:ext cx="5572125" cy="369332"/>
          </a:xfrm>
          <a:prstGeom prst="rect">
            <a:avLst/>
          </a:prstGeom>
          <a:noFill/>
        </p:spPr>
        <p:txBody>
          <a:bodyPr wrap="square" rtlCol="0">
            <a:spAutoFit/>
          </a:bodyPr>
          <a:lstStyle/>
          <a:p>
            <a:r>
              <a:rPr lang="sl-SI" b="1" dirty="0">
                <a:latin typeface="Arial" panose="020B0604020202020204" pitchFamily="34" charset="0"/>
                <a:cs typeface="Arial" panose="020B0604020202020204" pitchFamily="34" charset="0"/>
              </a:rPr>
              <a:t>ZAHVALJUJEM SE VAM ZA VAŠO POZORNOST.</a:t>
            </a:r>
          </a:p>
        </p:txBody>
      </p:sp>
      <p:sp>
        <p:nvSpPr>
          <p:cNvPr id="4" name="PoljeZBesedilom 3">
            <a:extLst>
              <a:ext uri="{FF2B5EF4-FFF2-40B4-BE49-F238E27FC236}">
                <a16:creationId xmlns:a16="http://schemas.microsoft.com/office/drawing/2014/main" id="{FE57468B-BFC0-5365-06B5-CB47946E7BE4}"/>
              </a:ext>
            </a:extLst>
          </p:cNvPr>
          <p:cNvSpPr txBox="1"/>
          <p:nvPr/>
        </p:nvSpPr>
        <p:spPr>
          <a:xfrm>
            <a:off x="1936376" y="2474612"/>
            <a:ext cx="5186724" cy="523220"/>
          </a:xfrm>
          <a:prstGeom prst="rect">
            <a:avLst/>
          </a:prstGeom>
          <a:noFill/>
        </p:spPr>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Uporabniki omrežja HKOM: </a:t>
            </a:r>
            <a:r>
              <a:rPr lang="sl-SI" sz="1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https://gospodar.sigov.si/</a:t>
            </a:r>
            <a:r>
              <a:rPr lang="sl-SI" sz="1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rPr>
              <a:t> </a:t>
            </a:r>
            <a:endParaRPr lang="sl-SI" sz="1400" dirty="0">
              <a:latin typeface="Arial" panose="020B0604020202020204" pitchFamily="34" charset="0"/>
              <a:cs typeface="Arial" panose="020B0604020202020204" pitchFamily="34" charset="0"/>
            </a:endParaRPr>
          </a:p>
          <a:p>
            <a:r>
              <a:rPr lang="sl-SI" sz="1400" b="1" dirty="0">
                <a:solidFill>
                  <a:srgbClr val="000000"/>
                </a:solidFill>
                <a:latin typeface="Arial" panose="020B0604020202020204" pitchFamily="34" charset="0"/>
                <a:cs typeface="Arial" panose="020B0604020202020204" pitchFamily="34" charset="0"/>
              </a:rPr>
              <a:t>Uporabniki izven HKOM: </a:t>
            </a:r>
            <a:r>
              <a:rPr lang="sl-SI" sz="1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https://gospodar.sigov.si/</a:t>
            </a:r>
            <a:r>
              <a:rPr lang="sl-SI" sz="1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rPr>
              <a:t> </a:t>
            </a:r>
            <a:endParaRPr lang="sl-SI" sz="1400" b="1" dirty="0">
              <a:solidFill>
                <a:srgbClr val="000000"/>
              </a:solidFill>
              <a:latin typeface="Arial" panose="020B0604020202020204" pitchFamily="34" charset="0"/>
              <a:cs typeface="Arial" panose="020B0604020202020204" pitchFamily="34" charset="0"/>
            </a:endParaRPr>
          </a:p>
        </p:txBody>
      </p:sp>
      <p:sp>
        <p:nvSpPr>
          <p:cNvPr id="6" name="PoljeZBesedilom 5">
            <a:extLst>
              <a:ext uri="{FF2B5EF4-FFF2-40B4-BE49-F238E27FC236}">
                <a16:creationId xmlns:a16="http://schemas.microsoft.com/office/drawing/2014/main" id="{49D3DDF4-1450-3F26-9D49-65D7C7479D86}"/>
              </a:ext>
            </a:extLst>
          </p:cNvPr>
          <p:cNvSpPr txBox="1"/>
          <p:nvPr/>
        </p:nvSpPr>
        <p:spPr>
          <a:xfrm>
            <a:off x="2766252" y="3373290"/>
            <a:ext cx="2236054" cy="523220"/>
          </a:xfrm>
          <a:prstGeom prst="rect">
            <a:avLst/>
          </a:prstGeom>
          <a:noFill/>
        </p:spPr>
        <p:txBody>
          <a:bodyPr wrap="square" rtlCol="0">
            <a:spAutoFit/>
          </a:bodyPr>
          <a:lstStyle/>
          <a:p>
            <a:r>
              <a:rPr lang="sl-SI" sz="1400" dirty="0">
                <a:latin typeface="Arial" panose="020B0604020202020204" pitchFamily="34" charset="0"/>
                <a:cs typeface="Arial" panose="020B0604020202020204" pitchFamily="34" charset="0"/>
                <a:hlinkClick r:id="rId4"/>
              </a:rPr>
              <a:t>petra.kralj@gov.si</a:t>
            </a:r>
            <a:endParaRPr lang="sl-SI" sz="1400" dirty="0">
              <a:latin typeface="Arial" panose="020B0604020202020204" pitchFamily="34" charset="0"/>
              <a:cs typeface="Arial" panose="020B0604020202020204" pitchFamily="34" charset="0"/>
            </a:endParaRPr>
          </a:p>
          <a:p>
            <a:r>
              <a:rPr lang="sl-SI" sz="1400" dirty="0">
                <a:latin typeface="Arial" panose="020B0604020202020204" pitchFamily="34" charset="0"/>
                <a:cs typeface="Arial" panose="020B0604020202020204" pitchFamily="34" charset="0"/>
                <a:hlinkClick r:id="rId5"/>
              </a:rPr>
              <a:t>gospodar.mju@gov.si</a:t>
            </a:r>
            <a:r>
              <a:rPr lang="sl-SI" sz="1400" dirty="0">
                <a:latin typeface="Arial" panose="020B0604020202020204" pitchFamily="34" charset="0"/>
                <a:cs typeface="Arial" panose="020B0604020202020204" pitchFamily="34" charset="0"/>
              </a:rPr>
              <a:t> </a:t>
            </a:r>
          </a:p>
        </p:txBody>
      </p:sp>
      <p:sp>
        <p:nvSpPr>
          <p:cNvPr id="7" name="PoljeZBesedilom 6">
            <a:extLst>
              <a:ext uri="{FF2B5EF4-FFF2-40B4-BE49-F238E27FC236}">
                <a16:creationId xmlns:a16="http://schemas.microsoft.com/office/drawing/2014/main" id="{9A0E1F67-B0E1-92FE-12FE-6EA46FC3B8DA}"/>
              </a:ext>
            </a:extLst>
          </p:cNvPr>
          <p:cNvSpPr txBox="1"/>
          <p:nvPr/>
        </p:nvSpPr>
        <p:spPr>
          <a:xfrm>
            <a:off x="1936376" y="3474337"/>
            <a:ext cx="929768" cy="307777"/>
          </a:xfrm>
          <a:prstGeom prst="rect">
            <a:avLst/>
          </a:prstGeom>
          <a:noFill/>
        </p:spPr>
        <p:txBody>
          <a:bodyPr wrap="square" rtlCol="0">
            <a:spAutoFit/>
          </a:bodyPr>
          <a:lstStyle/>
          <a:p>
            <a:r>
              <a:rPr lang="sl-SI" sz="1400" b="1" dirty="0">
                <a:solidFill>
                  <a:srgbClr val="000000"/>
                </a:solidFill>
                <a:latin typeface="Arial" panose="020B0604020202020204" pitchFamily="34" charset="0"/>
                <a:cs typeface="Arial" panose="020B0604020202020204" pitchFamily="34" charset="0"/>
              </a:rPr>
              <a:t>Kontakt:</a:t>
            </a:r>
          </a:p>
        </p:txBody>
      </p:sp>
    </p:spTree>
    <p:extLst>
      <p:ext uri="{BB962C8B-B14F-4D97-AF65-F5344CB8AC3E}">
        <p14:creationId xmlns:p14="http://schemas.microsoft.com/office/powerpoint/2010/main" val="24006904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p:txBody>
          <a:bodyPr/>
          <a:lstStyle/>
          <a:p>
            <a:pPr algn="ctr"/>
            <a:br>
              <a:rPr lang="sl-SI" dirty="0"/>
            </a:br>
            <a:br>
              <a:rPr lang="sl-SI" dirty="0"/>
            </a:br>
            <a:br>
              <a:rPr lang="sl-SI" dirty="0"/>
            </a:br>
            <a:r>
              <a:rPr lang="sl-SI" sz="2800" dirty="0"/>
              <a:t>SPLETNA JAVNA DRAŽBA</a:t>
            </a:r>
            <a:endParaRPr lang="en-SI" sz="2800"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a:xfrm>
            <a:off x="709673" y="344053"/>
            <a:ext cx="7315200" cy="670360"/>
          </a:xfrm>
        </p:spPr>
        <p:txBody>
          <a:bodyPr/>
          <a:lstStyle/>
          <a:p>
            <a:r>
              <a:rPr lang="sl-SI" dirty="0"/>
              <a:t>Metka Smrdel</a:t>
            </a:r>
          </a:p>
          <a:p>
            <a:r>
              <a:rPr lang="sl-SI" dirty="0"/>
              <a:t>sekretarka in predsednica komisije za vodenje postopkov javnih dražb in javnih zbiranj ponudb pri oddaji v najem in prodaji nepremičnin in premičnin v upravljanju Ministrstva za javno upravo</a:t>
            </a:r>
            <a:endParaRPr lang="en-SI" dirty="0"/>
          </a:p>
        </p:txBody>
      </p:sp>
    </p:spTree>
    <p:extLst>
      <p:ext uri="{BB962C8B-B14F-4D97-AF65-F5344CB8AC3E}">
        <p14:creationId xmlns:p14="http://schemas.microsoft.com/office/powerpoint/2010/main" val="1392774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450EF3CB-AED8-B392-FD83-F7B6FBF7139C}"/>
              </a:ext>
            </a:extLst>
          </p:cNvPr>
          <p:cNvSpPr txBox="1"/>
          <p:nvPr/>
        </p:nvSpPr>
        <p:spPr>
          <a:xfrm>
            <a:off x="671513" y="227835"/>
            <a:ext cx="7200900" cy="4804392"/>
          </a:xfrm>
          <a:prstGeom prst="rect">
            <a:avLst/>
          </a:prstGeom>
          <a:noFill/>
        </p:spPr>
        <p:txBody>
          <a:bodyPr wrap="square" rtlCol="0">
            <a:spAutoFit/>
          </a:bodyPr>
          <a:lstStyle/>
          <a:p>
            <a:pPr algn="ctr"/>
            <a:r>
              <a:rPr lang="sl-SI" b="1" dirty="0">
                <a:latin typeface="Arial" panose="020B0604020202020204" pitchFamily="34" charset="0"/>
                <a:cs typeface="Arial" panose="020B0604020202020204" pitchFamily="34" charset="0"/>
              </a:rPr>
              <a:t>ZAKAJ, KAJ IN KAKO PRODAJAMO?</a:t>
            </a:r>
          </a:p>
          <a:p>
            <a:endParaRPr lang="sl-SI"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sl-SI" sz="1400" b="1" dirty="0">
                <a:latin typeface="Arial" panose="020B0604020202020204" pitchFamily="34" charset="0"/>
                <a:cs typeface="Arial" panose="020B0604020202020204" pitchFamily="34" charset="0"/>
              </a:rPr>
              <a:t>ZAKAJ?</a:t>
            </a:r>
            <a:r>
              <a:rPr lang="sl-SI" sz="1400" dirty="0">
                <a:latin typeface="Arial" panose="020B0604020202020204" pitchFamily="34" charset="0"/>
                <a:cs typeface="Arial" panose="020B0604020202020204" pitchFamily="34" charset="0"/>
              </a:rPr>
              <a:t> </a:t>
            </a:r>
          </a:p>
          <a:p>
            <a:pPr algn="just"/>
            <a:r>
              <a:rPr lang="sl-SI" sz="1400" dirty="0">
                <a:latin typeface="Arial" panose="020B0604020202020204" pitchFamily="34" charset="0"/>
                <a:cs typeface="Arial" panose="020B0604020202020204" pitchFamily="34" charset="0"/>
              </a:rPr>
              <a:t>Stvarno premoženje, ki ga noben upravljavec trajno ne potrebuje za opravljanje svojih nalog, se bodisi proda bodisi z oddajo v najem ali na drug ustrezen način zagotovi njegova učinkovita raba.</a:t>
            </a:r>
          </a:p>
          <a:p>
            <a:pPr algn="just"/>
            <a:endParaRPr lang="sl-SI"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sl-SI" sz="1400" b="1" dirty="0">
                <a:latin typeface="Arial" panose="020B0604020202020204" pitchFamily="34" charset="0"/>
                <a:cs typeface="Arial" panose="020B0604020202020204" pitchFamily="34" charset="0"/>
              </a:rPr>
              <a:t>KAJ?</a:t>
            </a:r>
          </a:p>
          <a:p>
            <a:pPr algn="just"/>
            <a:r>
              <a:rPr lang="sl-SI" sz="1400" dirty="0">
                <a:latin typeface="Arial" panose="020B0604020202020204" pitchFamily="34" charset="0"/>
                <a:cs typeface="Arial" panose="020B0604020202020204" pitchFamily="34" charset="0"/>
              </a:rPr>
              <a:t>Poslovne prostore, stanovanja/stanovanjske hiše, počitniške enote v Sloveniji in na Hrvaškem, stavbna zemljišča, itd..</a:t>
            </a:r>
          </a:p>
          <a:p>
            <a:pPr algn="just"/>
            <a:endParaRPr lang="sl-SI"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sl-SI" sz="1400" b="1" dirty="0">
                <a:latin typeface="Arial" panose="020B0604020202020204" pitchFamily="34" charset="0"/>
                <a:cs typeface="Arial" panose="020B0604020202020204" pitchFamily="34" charset="0"/>
              </a:rPr>
              <a:t>KAKO?</a:t>
            </a:r>
          </a:p>
          <a:p>
            <a:pPr algn="just">
              <a:lnSpc>
                <a:spcPct val="110000"/>
              </a:lnSpc>
              <a:spcBef>
                <a:spcPts val="0"/>
              </a:spcBef>
            </a:pPr>
            <a:r>
              <a:rPr lang="sl-SI" sz="1400" dirty="0">
                <a:latin typeface="Arial" panose="020B0604020202020204" pitchFamily="34" charset="0"/>
                <a:cs typeface="Arial" panose="020B0604020202020204" pitchFamily="34" charset="0"/>
              </a:rPr>
              <a:t>-        javna dražba</a:t>
            </a:r>
          </a:p>
          <a:p>
            <a:pPr algn="just">
              <a:lnSpc>
                <a:spcPct val="110000"/>
              </a:lnSpc>
              <a:spcBef>
                <a:spcPts val="0"/>
              </a:spcBef>
            </a:pPr>
            <a:r>
              <a:rPr lang="sl-SI" sz="1400" dirty="0">
                <a:latin typeface="Arial" panose="020B0604020202020204" pitchFamily="34" charset="0"/>
                <a:cs typeface="Arial" panose="020B0604020202020204" pitchFamily="34" charset="0"/>
              </a:rPr>
              <a:t>-        javno zbiranje ponudb</a:t>
            </a:r>
          </a:p>
          <a:p>
            <a:pPr algn="just">
              <a:lnSpc>
                <a:spcPct val="110000"/>
              </a:lnSpc>
              <a:spcBef>
                <a:spcPts val="0"/>
              </a:spcBef>
            </a:pPr>
            <a:r>
              <a:rPr lang="sl-SI" sz="1400" dirty="0">
                <a:latin typeface="Arial" panose="020B0604020202020204" pitchFamily="34" charset="0"/>
                <a:cs typeface="Arial" panose="020B0604020202020204" pitchFamily="34" charset="0"/>
              </a:rPr>
              <a:t>-        neposredna pogodba</a:t>
            </a:r>
          </a:p>
          <a:p>
            <a:pPr algn="just"/>
            <a:endParaRPr lang="sl-SI"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sl-SI" sz="1400" b="1" dirty="0">
                <a:latin typeface="Arial" panose="020B0604020202020204" pitchFamily="34" charset="0"/>
                <a:cs typeface="Arial" panose="020B0604020202020204" pitchFamily="34" charset="0"/>
              </a:rPr>
              <a:t>PREKO SPLETA?</a:t>
            </a:r>
          </a:p>
          <a:p>
            <a:pPr algn="just"/>
            <a:r>
              <a:rPr lang="sl-SI" sz="1400" kern="100" dirty="0">
                <a:latin typeface="Arial" panose="020B0604020202020204" pitchFamily="34" charset="0"/>
                <a:ea typeface="Calibri" panose="020F0502020204030204" pitchFamily="34" charset="0"/>
                <a:cs typeface="Arial" panose="020B0604020202020204" pitchFamily="34" charset="0"/>
              </a:rPr>
              <a:t>ZSPDSLS-1 </a:t>
            </a:r>
            <a:r>
              <a:rPr lang="sl-SI" sz="1400" kern="100" dirty="0">
                <a:effectLst/>
                <a:latin typeface="Arial" panose="020B0604020202020204" pitchFamily="34" charset="0"/>
                <a:ea typeface="Calibri" panose="020F0502020204030204" pitchFamily="34" charset="0"/>
                <a:cs typeface="Arial" panose="020B0604020202020204" pitchFamily="34" charset="0"/>
              </a:rPr>
              <a:t>dopušča možnost, da se javna dražba oz. javno zbiranje ponudb izvede elektronsko (četrti odstavek 50. in 51. člena ZSPDSLS-1).</a:t>
            </a:r>
          </a:p>
          <a:p>
            <a:pPr algn="just"/>
            <a:endParaRPr lang="sl-SI" sz="1400" dirty="0"/>
          </a:p>
          <a:p>
            <a:endParaRPr lang="sl-SI" dirty="0"/>
          </a:p>
        </p:txBody>
      </p:sp>
    </p:spTree>
    <p:extLst>
      <p:ext uri="{BB962C8B-B14F-4D97-AF65-F5344CB8AC3E}">
        <p14:creationId xmlns:p14="http://schemas.microsoft.com/office/powerpoint/2010/main" val="25840778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0248B81F-111E-90CE-FE63-7DE108DCACA0}"/>
              </a:ext>
            </a:extLst>
          </p:cNvPr>
          <p:cNvSpPr txBox="1"/>
          <p:nvPr/>
        </p:nvSpPr>
        <p:spPr>
          <a:xfrm>
            <a:off x="764383" y="1047631"/>
            <a:ext cx="8086724" cy="2862322"/>
          </a:xfrm>
          <a:prstGeom prst="rect">
            <a:avLst/>
          </a:prstGeom>
          <a:noFill/>
        </p:spPr>
        <p:txBody>
          <a:bodyPr wrap="square" rtlCol="0">
            <a:spAutoFit/>
          </a:bodyPr>
          <a:lstStyle/>
          <a:p>
            <a:pPr algn="ctr"/>
            <a:r>
              <a:rPr lang="sl-SI" b="1" dirty="0">
                <a:latin typeface="Arial" panose="020B0604020202020204" pitchFamily="34" charset="0"/>
                <a:cs typeface="Arial" panose="020B0604020202020204" pitchFamily="34" charset="0"/>
              </a:rPr>
              <a:t>JAVNE DRAŽBE SKOZI ČAS</a:t>
            </a:r>
          </a:p>
          <a:p>
            <a:endParaRPr lang="sl-SI" dirty="0"/>
          </a:p>
          <a:p>
            <a:r>
              <a:rPr lang="sl-SI" dirty="0">
                <a:latin typeface="Arial" panose="020B0604020202020204" pitchFamily="34" charset="0"/>
                <a:cs typeface="Arial" panose="020B0604020202020204" pitchFamily="34" charset="0"/>
              </a:rPr>
              <a:t>Zgodovina javnih dražb sega v antične čase. </a:t>
            </a:r>
          </a:p>
          <a:p>
            <a:endParaRPr lang="sl-SI" dirty="0">
              <a:latin typeface="Arial" panose="020B0604020202020204" pitchFamily="34" charset="0"/>
              <a:cs typeface="Arial" panose="020B0604020202020204" pitchFamily="34" charset="0"/>
            </a:endParaRPr>
          </a:p>
          <a:p>
            <a:r>
              <a:rPr lang="sl-SI" dirty="0">
                <a:latin typeface="Arial" panose="020B0604020202020204" pitchFamily="34" charset="0"/>
                <a:cs typeface="Arial" panose="020B0604020202020204" pitchFamily="34" charset="0"/>
              </a:rPr>
              <a:t>Tako kot so se spreminjale družbene, gospodarske in tehnološke razmere, tako se je skozi čas spreminjala tudi javna dražba. </a:t>
            </a:r>
          </a:p>
          <a:p>
            <a:endParaRPr lang="sl-SI" dirty="0">
              <a:latin typeface="Arial" panose="020B0604020202020204" pitchFamily="34" charset="0"/>
              <a:cs typeface="Arial" panose="020B0604020202020204" pitchFamily="34" charset="0"/>
            </a:endParaRPr>
          </a:p>
          <a:p>
            <a:r>
              <a:rPr lang="sl-SI" dirty="0">
                <a:latin typeface="Arial" panose="020B0604020202020204" pitchFamily="34" charset="0"/>
                <a:cs typeface="Arial" panose="020B0604020202020204" pitchFamily="34" charset="0"/>
              </a:rPr>
              <a:t>Cilj javne dražbe pa je vseskozi enak: </a:t>
            </a:r>
            <a:r>
              <a:rPr lang="sl-SI" b="1" dirty="0">
                <a:latin typeface="Arial" panose="020B0604020202020204" pitchFamily="34" charset="0"/>
                <a:cs typeface="Arial" panose="020B0604020202020204" pitchFamily="34" charset="0"/>
              </a:rPr>
              <a:t>Z draženjem doseči čim višjo ceno</a:t>
            </a:r>
            <a:r>
              <a:rPr lang="sl-SI" dirty="0">
                <a:latin typeface="Arial" panose="020B0604020202020204" pitchFamily="34" charset="0"/>
                <a:cs typeface="Arial" panose="020B0604020202020204" pitchFamily="34" charset="0"/>
              </a:rPr>
              <a:t>.  </a:t>
            </a:r>
          </a:p>
          <a:p>
            <a:endParaRPr lang="sl-SI" dirty="0">
              <a:latin typeface="Arial" panose="020B0604020202020204" pitchFamily="34" charset="0"/>
              <a:cs typeface="Arial" panose="020B0604020202020204" pitchFamily="34" charset="0"/>
            </a:endParaRPr>
          </a:p>
          <a:p>
            <a:endParaRPr lang="sl-SI" dirty="0"/>
          </a:p>
        </p:txBody>
      </p:sp>
    </p:spTree>
    <p:extLst>
      <p:ext uri="{BB962C8B-B14F-4D97-AF65-F5344CB8AC3E}">
        <p14:creationId xmlns:p14="http://schemas.microsoft.com/office/powerpoint/2010/main" val="1974122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97B17F75-0110-22F0-9361-C35A1B1319E1}"/>
              </a:ext>
            </a:extLst>
          </p:cNvPr>
          <p:cNvSpPr txBox="1"/>
          <p:nvPr/>
        </p:nvSpPr>
        <p:spPr>
          <a:xfrm>
            <a:off x="485775" y="1921669"/>
            <a:ext cx="8172449" cy="369332"/>
          </a:xfrm>
          <a:prstGeom prst="rect">
            <a:avLst/>
          </a:prstGeom>
          <a:noFill/>
        </p:spPr>
        <p:txBody>
          <a:bodyPr wrap="square" rtlCol="0">
            <a:spAutoFit/>
          </a:bodyPr>
          <a:lstStyle/>
          <a:p>
            <a:pPr algn="ctr"/>
            <a:r>
              <a:rPr lang="sl-SI" sz="1800" b="1" dirty="0">
                <a:latin typeface="Arial" panose="020B0604020202020204" pitchFamily="34" charset="0"/>
                <a:cs typeface="Arial" panose="020B0604020202020204" pitchFamily="34" charset="0"/>
              </a:rPr>
              <a:t>KAKO POTEKA SPLETNA JAVNA DRAŽBA?</a:t>
            </a:r>
            <a:endParaRPr lang="sl-SI" dirty="0"/>
          </a:p>
        </p:txBody>
      </p:sp>
    </p:spTree>
    <p:extLst>
      <p:ext uri="{BB962C8B-B14F-4D97-AF65-F5344CB8AC3E}">
        <p14:creationId xmlns:p14="http://schemas.microsoft.com/office/powerpoint/2010/main" val="3311420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descr="Slika, ki vsebuje besede elektronika, prenosnik, računalnik, oseba">
            <a:extLst>
              <a:ext uri="{FF2B5EF4-FFF2-40B4-BE49-F238E27FC236}">
                <a16:creationId xmlns:a16="http://schemas.microsoft.com/office/drawing/2014/main" id="{4C57FF0C-B59F-8B00-94B4-7010C1F64F91}"/>
              </a:ext>
            </a:extLst>
          </p:cNvPr>
          <p:cNvPicPr>
            <a:picLocks noChangeAspect="1"/>
          </p:cNvPicPr>
          <p:nvPr/>
        </p:nvPicPr>
        <p:blipFill>
          <a:blip r:embed="rId2" cstate="screen">
            <a:extLst>
              <a:ext uri="{28A0092B-C50C-407E-A947-70E740481C1C}">
                <a14:useLocalDpi xmlns:a14="http://schemas.microsoft.com/office/drawing/2010/main"/>
              </a:ext>
            </a:extLst>
          </a:blip>
          <a:srcRect b="-3"/>
          <a:stretch/>
        </p:blipFill>
        <p:spPr>
          <a:xfrm>
            <a:off x="292893" y="118644"/>
            <a:ext cx="3733199" cy="4769315"/>
          </a:xfrm>
          <a:prstGeom prst="rect">
            <a:avLst/>
          </a:prstGeom>
        </p:spPr>
      </p:pic>
      <p:graphicFrame>
        <p:nvGraphicFramePr>
          <p:cNvPr id="3" name="PoljeZBesedilom 2">
            <a:extLst>
              <a:ext uri="{FF2B5EF4-FFF2-40B4-BE49-F238E27FC236}">
                <a16:creationId xmlns:a16="http://schemas.microsoft.com/office/drawing/2014/main" id="{C14F6223-4B80-FF90-14B3-4CD43AD94265}"/>
              </a:ext>
            </a:extLst>
          </p:cNvPr>
          <p:cNvGraphicFramePr/>
          <p:nvPr/>
        </p:nvGraphicFramePr>
        <p:xfrm>
          <a:off x="4925027" y="268663"/>
          <a:ext cx="3368865" cy="4321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oljeZBesedilom 3">
            <a:extLst>
              <a:ext uri="{FF2B5EF4-FFF2-40B4-BE49-F238E27FC236}">
                <a16:creationId xmlns:a16="http://schemas.microsoft.com/office/drawing/2014/main" id="{1A6EA20C-F5FB-64A6-5828-0B71FEBB73D9}"/>
              </a:ext>
            </a:extLst>
          </p:cNvPr>
          <p:cNvSpPr txBox="1"/>
          <p:nvPr/>
        </p:nvSpPr>
        <p:spPr>
          <a:xfrm>
            <a:off x="1042988" y="935831"/>
            <a:ext cx="2471574" cy="646331"/>
          </a:xfrm>
          <a:prstGeom prst="rect">
            <a:avLst/>
          </a:prstGeom>
          <a:noFill/>
        </p:spPr>
        <p:txBody>
          <a:bodyPr wrap="none" rtlCol="0">
            <a:spAutoFit/>
          </a:bodyPr>
          <a:lstStyle/>
          <a:p>
            <a:pPr algn="ctr"/>
            <a:r>
              <a:rPr lang="sl-SI" b="1" dirty="0">
                <a:latin typeface="Arial" panose="020B0604020202020204" pitchFamily="34" charset="0"/>
                <a:cs typeface="Arial" panose="020B0604020202020204" pitchFamily="34" charset="0"/>
              </a:rPr>
              <a:t>KORAKI NA STRANI </a:t>
            </a:r>
          </a:p>
          <a:p>
            <a:pPr algn="ctr"/>
            <a:r>
              <a:rPr lang="sl-SI" b="1" dirty="0">
                <a:latin typeface="Arial" panose="020B0604020202020204" pitchFamily="34" charset="0"/>
                <a:cs typeface="Arial" panose="020B0604020202020204" pitchFamily="34" charset="0"/>
              </a:rPr>
              <a:t>ORGANIZATORJA</a:t>
            </a:r>
          </a:p>
        </p:txBody>
      </p:sp>
    </p:spTree>
    <p:extLst>
      <p:ext uri="{BB962C8B-B14F-4D97-AF65-F5344CB8AC3E}">
        <p14:creationId xmlns:p14="http://schemas.microsoft.com/office/powerpoint/2010/main" val="28115820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descr="Slika, ki vsebuje besede elektronika, prenosnik, računalnik, oseba">
            <a:extLst>
              <a:ext uri="{FF2B5EF4-FFF2-40B4-BE49-F238E27FC236}">
                <a16:creationId xmlns:a16="http://schemas.microsoft.com/office/drawing/2014/main" id="{4C57FF0C-B59F-8B00-94B4-7010C1F64F91}"/>
              </a:ext>
            </a:extLst>
          </p:cNvPr>
          <p:cNvPicPr>
            <a:picLocks noChangeAspect="1"/>
          </p:cNvPicPr>
          <p:nvPr/>
        </p:nvPicPr>
        <p:blipFill>
          <a:blip r:embed="rId2" cstate="screen">
            <a:extLst>
              <a:ext uri="{28A0092B-C50C-407E-A947-70E740481C1C}">
                <a14:useLocalDpi xmlns:a14="http://schemas.microsoft.com/office/drawing/2010/main"/>
              </a:ext>
            </a:extLst>
          </a:blip>
          <a:srcRect b="-3"/>
          <a:stretch/>
        </p:blipFill>
        <p:spPr>
          <a:xfrm>
            <a:off x="278605" y="100390"/>
            <a:ext cx="3747487" cy="4787569"/>
          </a:xfrm>
          <a:prstGeom prst="rect">
            <a:avLst/>
          </a:prstGeom>
        </p:spPr>
      </p:pic>
      <p:graphicFrame>
        <p:nvGraphicFramePr>
          <p:cNvPr id="3" name="PoljeZBesedilom 2">
            <a:extLst>
              <a:ext uri="{FF2B5EF4-FFF2-40B4-BE49-F238E27FC236}">
                <a16:creationId xmlns:a16="http://schemas.microsoft.com/office/drawing/2014/main" id="{C14F6223-4B80-FF90-14B3-4CD43AD94265}"/>
              </a:ext>
            </a:extLst>
          </p:cNvPr>
          <p:cNvGraphicFramePr/>
          <p:nvPr/>
        </p:nvGraphicFramePr>
        <p:xfrm>
          <a:off x="5117908" y="107156"/>
          <a:ext cx="2975961" cy="4378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oljeZBesedilom 3">
            <a:extLst>
              <a:ext uri="{FF2B5EF4-FFF2-40B4-BE49-F238E27FC236}">
                <a16:creationId xmlns:a16="http://schemas.microsoft.com/office/drawing/2014/main" id="{0DA83895-40DB-1675-4044-8449E82B5301}"/>
              </a:ext>
            </a:extLst>
          </p:cNvPr>
          <p:cNvSpPr txBox="1"/>
          <p:nvPr/>
        </p:nvSpPr>
        <p:spPr>
          <a:xfrm>
            <a:off x="785813" y="992981"/>
            <a:ext cx="2407454" cy="646331"/>
          </a:xfrm>
          <a:prstGeom prst="rect">
            <a:avLst/>
          </a:prstGeom>
          <a:noFill/>
        </p:spPr>
        <p:txBody>
          <a:bodyPr wrap="none" rtlCol="0">
            <a:spAutoFit/>
          </a:bodyPr>
          <a:lstStyle/>
          <a:p>
            <a:pPr algn="ctr"/>
            <a:r>
              <a:rPr lang="sl-SI" b="1" dirty="0">
                <a:latin typeface="Arial" panose="020B0604020202020204" pitchFamily="34" charset="0"/>
                <a:cs typeface="Arial" panose="020B0604020202020204" pitchFamily="34" charset="0"/>
              </a:rPr>
              <a:t>KORAKI NA STRANI</a:t>
            </a:r>
          </a:p>
          <a:p>
            <a:pPr algn="ctr"/>
            <a:r>
              <a:rPr lang="sl-SI" b="1" dirty="0">
                <a:latin typeface="Arial" panose="020B0604020202020204" pitchFamily="34" charset="0"/>
                <a:cs typeface="Arial" panose="020B0604020202020204" pitchFamily="34" charset="0"/>
              </a:rPr>
              <a:t> DRAŽITELJA</a:t>
            </a:r>
          </a:p>
        </p:txBody>
      </p:sp>
    </p:spTree>
    <p:extLst>
      <p:ext uri="{BB962C8B-B14F-4D97-AF65-F5344CB8AC3E}">
        <p14:creationId xmlns:p14="http://schemas.microsoft.com/office/powerpoint/2010/main" val="816923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5FF62958-868E-634C-55A4-20268C30E694}"/>
              </a:ext>
            </a:extLst>
          </p:cNvPr>
          <p:cNvSpPr txBox="1"/>
          <p:nvPr/>
        </p:nvSpPr>
        <p:spPr>
          <a:xfrm>
            <a:off x="1050131" y="835819"/>
            <a:ext cx="7258050" cy="2862322"/>
          </a:xfrm>
          <a:prstGeom prst="rect">
            <a:avLst/>
          </a:prstGeom>
          <a:noFill/>
        </p:spPr>
        <p:txBody>
          <a:bodyPr wrap="square" rtlCol="0">
            <a:spAutoFit/>
          </a:bodyPr>
          <a:lstStyle/>
          <a:p>
            <a:pPr algn="ctr"/>
            <a:r>
              <a:rPr lang="sl-SI" b="1" dirty="0">
                <a:latin typeface="Arial" panose="020B0604020202020204" pitchFamily="34" charset="0"/>
                <a:cs typeface="Arial" panose="020B0604020202020204" pitchFamily="34" charset="0"/>
              </a:rPr>
              <a:t>UVEDBA SPLETNIH JAVNIH DRAŽB NA MINISTRSTVU ZA JAVNO UPRAVO</a:t>
            </a:r>
          </a:p>
          <a:p>
            <a:pPr algn="ctr"/>
            <a:endParaRPr lang="sl-SI" b="1" dirty="0">
              <a:latin typeface="Arial" panose="020B0604020202020204" pitchFamily="34" charset="0"/>
              <a:cs typeface="Arial" panose="020B0604020202020204" pitchFamily="34" charset="0"/>
            </a:endParaRPr>
          </a:p>
          <a:p>
            <a:pPr marL="0" indent="0" algn="just">
              <a:buNone/>
            </a:pPr>
            <a:endParaRPr lang="sl-SI" dirty="0">
              <a:latin typeface="Arial" panose="020B0604020202020204" pitchFamily="34" charset="0"/>
              <a:cs typeface="Arial" panose="020B0604020202020204" pitchFamily="34" charset="0"/>
            </a:endParaRPr>
          </a:p>
          <a:p>
            <a:pPr marL="0" indent="0" algn="just">
              <a:buNone/>
            </a:pPr>
            <a:r>
              <a:rPr lang="sl-SI" dirty="0">
                <a:latin typeface="Arial" panose="020B0604020202020204" pitchFamily="34" charset="0"/>
                <a:cs typeface="Arial" panose="020B0604020202020204" pitchFamily="34" charset="0"/>
              </a:rPr>
              <a:t>Ministrstvo za javno upravo je 31. 5. 2023 izvedlo prvi dve spletni javni dražbi, do danes že trideset. Seštevek prilivov iz naslova spletnih javnih dražb od uvedbe do danes: </a:t>
            </a:r>
          </a:p>
          <a:p>
            <a:pPr marL="0" indent="0" algn="just">
              <a:buNone/>
            </a:pPr>
            <a:endParaRPr lang="sl-SI" dirty="0">
              <a:latin typeface="Arial" panose="020B0604020202020204" pitchFamily="34" charset="0"/>
              <a:cs typeface="Arial" panose="020B0604020202020204" pitchFamily="34" charset="0"/>
            </a:endParaRPr>
          </a:p>
          <a:p>
            <a:pPr marL="0" indent="0" algn="ctr">
              <a:buNone/>
            </a:pPr>
            <a:r>
              <a:rPr lang="sl-SI" dirty="0">
                <a:latin typeface="Arial" panose="020B0604020202020204" pitchFamily="34" charset="0"/>
                <a:cs typeface="Arial" panose="020B0604020202020204" pitchFamily="34" charset="0"/>
              </a:rPr>
              <a:t>1.493.783,00 EUR.</a:t>
            </a:r>
          </a:p>
          <a:p>
            <a:pPr algn="ctr"/>
            <a:endParaRPr lang="sl-SI"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3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0EC4E5E2-7C2F-355A-569C-4D207DBF035F}"/>
              </a:ext>
            </a:extLst>
          </p:cNvPr>
          <p:cNvSpPr txBox="1"/>
          <p:nvPr/>
        </p:nvSpPr>
        <p:spPr>
          <a:xfrm>
            <a:off x="478631" y="4000499"/>
            <a:ext cx="7183463" cy="784830"/>
          </a:xfrm>
          <a:prstGeom prst="rect">
            <a:avLst/>
          </a:prstGeom>
          <a:noFill/>
        </p:spPr>
        <p:txBody>
          <a:bodyPr wrap="square" rtlCol="0">
            <a:spAutoFit/>
          </a:bodyPr>
          <a:lstStyle/>
          <a:p>
            <a:endParaRPr lang="sl-SI" sz="900" dirty="0"/>
          </a:p>
          <a:p>
            <a:endParaRPr lang="sl-SI" sz="900" dirty="0"/>
          </a:p>
          <a:p>
            <a:endParaRPr lang="sl-SI" sz="900" dirty="0"/>
          </a:p>
          <a:p>
            <a:endParaRPr lang="sl-SI" sz="900" dirty="0"/>
          </a:p>
          <a:p>
            <a:r>
              <a:rPr lang="sl-SI" sz="900" dirty="0"/>
              <a:t>Vir podatkov: MJU, obdobje od 2021 do avgusta 2024, zneski v EUR </a:t>
            </a:r>
          </a:p>
        </p:txBody>
      </p:sp>
      <p:pic>
        <p:nvPicPr>
          <p:cNvPr id="11" name="Slika 10" descr="Slika, ki vsebuje besede besedilo, posnetek zaslona, diagram, grafični prikaz">
            <a:extLst>
              <a:ext uri="{FF2B5EF4-FFF2-40B4-BE49-F238E27FC236}">
                <a16:creationId xmlns:a16="http://schemas.microsoft.com/office/drawing/2014/main" id="{FFEA9FE9-A924-EE5E-C354-B17FB2A5508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2925" y="200047"/>
            <a:ext cx="8239003" cy="4319050"/>
          </a:xfrm>
          <a:prstGeom prst="rect">
            <a:avLst/>
          </a:prstGeom>
        </p:spPr>
      </p:pic>
    </p:spTree>
    <p:extLst>
      <p:ext uri="{BB962C8B-B14F-4D97-AF65-F5344CB8AC3E}">
        <p14:creationId xmlns:p14="http://schemas.microsoft.com/office/powerpoint/2010/main" val="267010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a:extLst>
              <a:ext uri="{FF2B5EF4-FFF2-40B4-BE49-F238E27FC236}">
                <a16:creationId xmlns:a16="http://schemas.microsoft.com/office/drawing/2014/main" id="{1EA415CB-52CE-4FDC-888D-9188B225FA9E}"/>
              </a:ext>
            </a:extLst>
          </p:cNvPr>
          <p:cNvGraphicFramePr>
            <a:graphicFrameLocks noGrp="1"/>
          </p:cNvGraphicFramePr>
          <p:nvPr/>
        </p:nvGraphicFramePr>
        <p:xfrm>
          <a:off x="645887" y="986970"/>
          <a:ext cx="7888513" cy="2979478"/>
        </p:xfrm>
        <a:graphic>
          <a:graphicData uri="http://schemas.openxmlformats.org/drawingml/2006/table">
            <a:tbl>
              <a:tblPr firstRow="1" firstCol="1" bandRow="1"/>
              <a:tblGrid>
                <a:gridCol w="1828136">
                  <a:extLst>
                    <a:ext uri="{9D8B030D-6E8A-4147-A177-3AD203B41FA5}">
                      <a16:colId xmlns:a16="http://schemas.microsoft.com/office/drawing/2014/main" val="3424119244"/>
                    </a:ext>
                  </a:extLst>
                </a:gridCol>
                <a:gridCol w="644199">
                  <a:extLst>
                    <a:ext uri="{9D8B030D-6E8A-4147-A177-3AD203B41FA5}">
                      <a16:colId xmlns:a16="http://schemas.microsoft.com/office/drawing/2014/main" val="770943079"/>
                    </a:ext>
                  </a:extLst>
                </a:gridCol>
                <a:gridCol w="1131703">
                  <a:extLst>
                    <a:ext uri="{9D8B030D-6E8A-4147-A177-3AD203B41FA5}">
                      <a16:colId xmlns:a16="http://schemas.microsoft.com/office/drawing/2014/main" val="3196347096"/>
                    </a:ext>
                  </a:extLst>
                </a:gridCol>
                <a:gridCol w="1033275">
                  <a:extLst>
                    <a:ext uri="{9D8B030D-6E8A-4147-A177-3AD203B41FA5}">
                      <a16:colId xmlns:a16="http://schemas.microsoft.com/office/drawing/2014/main" val="3239424164"/>
                    </a:ext>
                  </a:extLst>
                </a:gridCol>
                <a:gridCol w="866987">
                  <a:extLst>
                    <a:ext uri="{9D8B030D-6E8A-4147-A177-3AD203B41FA5}">
                      <a16:colId xmlns:a16="http://schemas.microsoft.com/office/drawing/2014/main" val="1546252127"/>
                    </a:ext>
                  </a:extLst>
                </a:gridCol>
                <a:gridCol w="792480">
                  <a:extLst>
                    <a:ext uri="{9D8B030D-6E8A-4147-A177-3AD203B41FA5}">
                      <a16:colId xmlns:a16="http://schemas.microsoft.com/office/drawing/2014/main" val="3063353745"/>
                    </a:ext>
                  </a:extLst>
                </a:gridCol>
                <a:gridCol w="799253">
                  <a:extLst>
                    <a:ext uri="{9D8B030D-6E8A-4147-A177-3AD203B41FA5}">
                      <a16:colId xmlns:a16="http://schemas.microsoft.com/office/drawing/2014/main" val="3936903375"/>
                    </a:ext>
                  </a:extLst>
                </a:gridCol>
                <a:gridCol w="792480">
                  <a:extLst>
                    <a:ext uri="{9D8B030D-6E8A-4147-A177-3AD203B41FA5}">
                      <a16:colId xmlns:a16="http://schemas.microsoft.com/office/drawing/2014/main" val="2638213603"/>
                    </a:ext>
                  </a:extLst>
                </a:gridCol>
              </a:tblGrid>
              <a:tr h="318895">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vrsta prostora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enota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 lasti RS</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najem</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leasing</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brezplačna uporaba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103.člen*</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SKUPAJ</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4227841425"/>
                  </a:ext>
                </a:extLst>
              </a:tr>
              <a:tr h="318895">
                <a:tc>
                  <a:txBody>
                    <a:bodyPr/>
                    <a:lstStyle/>
                    <a:p>
                      <a:pP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poslovni prostor</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230.358,64</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103.646,52</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6.970,40</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2.015,11</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30.791,47</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373.782,14</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61417"/>
                  </a:ext>
                </a:extLst>
              </a:tr>
              <a:tr h="318895">
                <a:tc>
                  <a:txBody>
                    <a:bodyPr/>
                    <a:lstStyle/>
                    <a:p>
                      <a:pP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arhiv</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3.375,94</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16.320,50</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303,85</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117,64</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20.117,93</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498156"/>
                  </a:ext>
                </a:extLst>
              </a:tr>
              <a:tr h="183977">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konferenčna dvorana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339,50</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339,50</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54250440"/>
                  </a:ext>
                </a:extLst>
              </a:tr>
              <a:tr h="183977">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parkirno mesto</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število</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528</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739</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65</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73</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0644822"/>
                  </a:ext>
                </a:extLst>
              </a:tr>
              <a:tr h="318895">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garaža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833,65</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4.931,54</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37,50</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5.802,69</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202260"/>
                  </a:ext>
                </a:extLst>
              </a:tr>
              <a:tr h="318895">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pomožni objekt</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1.007,25</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1.214,03</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2.221,28</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72820199"/>
                  </a:ext>
                </a:extLst>
              </a:tr>
              <a:tr h="318895">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skladišče</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145,70</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1.172,14</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1.317,84</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5800616"/>
                  </a:ext>
                </a:extLst>
              </a:tr>
              <a:tr h="183977">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spomenik</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52,00</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52,00</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55530027"/>
                  </a:ext>
                </a:extLst>
              </a:tr>
              <a:tr h="183977">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terasa</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m²</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300"/>
                        </a:lnSpc>
                      </a:pPr>
                      <a:r>
                        <a:rPr lang="sl-SI"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23,00</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23,00</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9453214"/>
                  </a:ext>
                </a:extLst>
              </a:tr>
              <a:tr h="318895">
                <a:tc>
                  <a:txBody>
                    <a:bodyPr/>
                    <a:lstStyle/>
                    <a:p>
                      <a:pP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SKUPAJ</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ts val="1300"/>
                        </a:lnSpc>
                      </a:pPr>
                      <a:r>
                        <a:rPr lang="sl-SI"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l-SI"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236.640,68</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128.046,73</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7.394,04</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2.391,96</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30.953,61</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300"/>
                        </a:lnSpc>
                      </a:pPr>
                      <a:r>
                        <a:rPr lang="sl-SI" sz="11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403.656,38</a:t>
                      </a:r>
                      <a:endParaRPr lang="sl-SI"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9835236"/>
                  </a:ext>
                </a:extLst>
              </a:tr>
            </a:tbl>
          </a:graphicData>
        </a:graphic>
      </p:graphicFrame>
    </p:spTree>
    <p:extLst>
      <p:ext uri="{BB962C8B-B14F-4D97-AF65-F5344CB8AC3E}">
        <p14:creationId xmlns:p14="http://schemas.microsoft.com/office/powerpoint/2010/main" val="2293733023"/>
      </p:ext>
    </p:extLst>
  </p:cSld>
  <p:clrMapOvr>
    <a:masterClrMapping/>
  </p:clrMapOvr>
  <mc:AlternateContent xmlns:mc="http://schemas.openxmlformats.org/markup-compatibility/2006" xmlns:p14="http://schemas.microsoft.com/office/powerpoint/2010/main">
    <mc:Choice Requires="p14">
      <p:transition spd="slow" p14:dur="2000" advTm="31838"/>
    </mc:Choice>
    <mc:Fallback xmlns="">
      <p:transition spd="slow" advTm="31838"/>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PoljeZBesedilom 3">
            <a:extLst>
              <a:ext uri="{FF2B5EF4-FFF2-40B4-BE49-F238E27FC236}">
                <a16:creationId xmlns:a16="http://schemas.microsoft.com/office/drawing/2014/main" id="{7E903D6B-B920-C1F1-16C4-BCE4A89159CD}"/>
              </a:ext>
            </a:extLst>
          </p:cNvPr>
          <p:cNvSpPr txBox="1"/>
          <p:nvPr/>
        </p:nvSpPr>
        <p:spPr>
          <a:xfrm>
            <a:off x="285362" y="3940580"/>
            <a:ext cx="8158163" cy="646331"/>
          </a:xfrm>
          <a:prstGeom prst="rect">
            <a:avLst/>
          </a:prstGeom>
          <a:noFill/>
        </p:spPr>
        <p:txBody>
          <a:bodyPr wrap="square" rtlCol="0">
            <a:spAutoFit/>
          </a:bodyPr>
          <a:lstStyle/>
          <a:p>
            <a:endParaRPr lang="sl-SI" sz="900" dirty="0"/>
          </a:p>
          <a:p>
            <a:endParaRPr lang="sl-SI" sz="900" dirty="0"/>
          </a:p>
          <a:p>
            <a:endParaRPr lang="sl-SI" sz="900" dirty="0"/>
          </a:p>
          <a:p>
            <a:r>
              <a:rPr lang="sl-SI" sz="900" dirty="0"/>
              <a:t>Vir podatkov: MJU, obdobje od 2021 do avgusta 2024, zneski v EUR </a:t>
            </a:r>
          </a:p>
        </p:txBody>
      </p:sp>
      <p:pic>
        <p:nvPicPr>
          <p:cNvPr id="7" name="Slika 6" descr="Slika, ki vsebuje besede besedilo, posnetek zaslona, pisava, diagram">
            <a:extLst>
              <a:ext uri="{FF2B5EF4-FFF2-40B4-BE49-F238E27FC236}">
                <a16:creationId xmlns:a16="http://schemas.microsoft.com/office/drawing/2014/main" id="{ACE6F7D3-2227-59E3-E8F7-4DD82F4EB8B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362" y="307181"/>
            <a:ext cx="8573276" cy="3993357"/>
          </a:xfrm>
          <a:prstGeom prst="rect">
            <a:avLst/>
          </a:prstGeom>
        </p:spPr>
      </p:pic>
    </p:spTree>
    <p:extLst>
      <p:ext uri="{BB962C8B-B14F-4D97-AF65-F5344CB8AC3E}">
        <p14:creationId xmlns:p14="http://schemas.microsoft.com/office/powerpoint/2010/main" val="313819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A4E415C9-5866-C7DE-E045-93CC7582821D}"/>
              </a:ext>
            </a:extLst>
          </p:cNvPr>
          <p:cNvSpPr txBox="1"/>
          <p:nvPr/>
        </p:nvSpPr>
        <p:spPr>
          <a:xfrm>
            <a:off x="4813299" y="367902"/>
            <a:ext cx="3968748" cy="1221582"/>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endParaRPr lang="en-US" sz="2800" dirty="0">
              <a:latin typeface="+mj-lt"/>
              <a:ea typeface="+mj-ea"/>
              <a:cs typeface="+mj-cs"/>
            </a:endParaRPr>
          </a:p>
        </p:txBody>
      </p:sp>
      <p:graphicFrame>
        <p:nvGraphicFramePr>
          <p:cNvPr id="4" name="PoljeZBesedilom 1">
            <a:extLst>
              <a:ext uri="{FF2B5EF4-FFF2-40B4-BE49-F238E27FC236}">
                <a16:creationId xmlns:a16="http://schemas.microsoft.com/office/drawing/2014/main" id="{22188ED3-D50D-D07D-2050-0308471BB6B8}"/>
              </a:ext>
            </a:extLst>
          </p:cNvPr>
          <p:cNvGraphicFramePr/>
          <p:nvPr/>
        </p:nvGraphicFramePr>
        <p:xfrm>
          <a:off x="4875707" y="207169"/>
          <a:ext cx="3968748" cy="4314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Slika 4" descr="Slika, ki vsebuje besede elektronika, prenosnik, računalnik, oseba">
            <a:extLst>
              <a:ext uri="{FF2B5EF4-FFF2-40B4-BE49-F238E27FC236}">
                <a16:creationId xmlns:a16="http://schemas.microsoft.com/office/drawing/2014/main" id="{E5ACE291-945A-A9D3-F78F-A4212A8FCD9C}"/>
              </a:ext>
            </a:extLst>
          </p:cNvPr>
          <p:cNvPicPr>
            <a:picLocks noChangeAspect="1"/>
          </p:cNvPicPr>
          <p:nvPr/>
        </p:nvPicPr>
        <p:blipFill>
          <a:blip r:embed="rId7" cstate="screen">
            <a:extLst>
              <a:ext uri="{28A0092B-C50C-407E-A947-70E740481C1C}">
                <a14:useLocalDpi xmlns:a14="http://schemas.microsoft.com/office/drawing/2010/main"/>
              </a:ext>
            </a:extLst>
          </a:blip>
          <a:srcRect b="-3"/>
          <a:stretch/>
        </p:blipFill>
        <p:spPr>
          <a:xfrm>
            <a:off x="292893" y="118644"/>
            <a:ext cx="3733199" cy="4769315"/>
          </a:xfrm>
          <a:prstGeom prst="rect">
            <a:avLst/>
          </a:prstGeom>
        </p:spPr>
      </p:pic>
      <p:sp>
        <p:nvSpPr>
          <p:cNvPr id="10" name="PoljeZBesedilom 9">
            <a:extLst>
              <a:ext uri="{FF2B5EF4-FFF2-40B4-BE49-F238E27FC236}">
                <a16:creationId xmlns:a16="http://schemas.microsoft.com/office/drawing/2014/main" id="{9951658C-836C-EC99-12E6-F38BE3AC127C}"/>
              </a:ext>
            </a:extLst>
          </p:cNvPr>
          <p:cNvSpPr txBox="1"/>
          <p:nvPr/>
        </p:nvSpPr>
        <p:spPr>
          <a:xfrm>
            <a:off x="707231" y="1092994"/>
            <a:ext cx="3093244" cy="590931"/>
          </a:xfrm>
          <a:prstGeom prst="rect">
            <a:avLst/>
          </a:prstGeom>
          <a:noFill/>
        </p:spPr>
        <p:txBody>
          <a:bodyPr wrap="square" rtlCol="0">
            <a:spAutoFit/>
          </a:bodyPr>
          <a:lstStyle/>
          <a:p>
            <a:pPr algn="ctr" defTabSz="914400">
              <a:lnSpc>
                <a:spcPct val="90000"/>
              </a:lnSpc>
              <a:spcBef>
                <a:spcPct val="0"/>
              </a:spcBef>
              <a:spcAft>
                <a:spcPts val="600"/>
              </a:spcAft>
            </a:pPr>
            <a:r>
              <a:rPr lang="en-US" b="1" dirty="0">
                <a:latin typeface="Arial" panose="020B0604020202020204" pitchFamily="34" charset="0"/>
                <a:ea typeface="+mj-ea"/>
                <a:cs typeface="Arial" panose="020B0604020202020204" pitchFamily="34" charset="0"/>
              </a:rPr>
              <a:t>KLJUČNE PREDNOSTI SPLETNIH </a:t>
            </a:r>
            <a:r>
              <a:rPr lang="sl-SI" b="1" dirty="0">
                <a:latin typeface="Arial" panose="020B0604020202020204" pitchFamily="34" charset="0"/>
                <a:ea typeface="+mj-ea"/>
                <a:cs typeface="Arial" panose="020B0604020202020204" pitchFamily="34" charset="0"/>
              </a:rPr>
              <a:t>J</a:t>
            </a:r>
            <a:r>
              <a:rPr lang="en-US" b="1" dirty="0">
                <a:latin typeface="Arial" panose="020B0604020202020204" pitchFamily="34" charset="0"/>
                <a:ea typeface="+mj-ea"/>
                <a:cs typeface="Arial" panose="020B0604020202020204" pitchFamily="34" charset="0"/>
              </a:rPr>
              <a:t>AVNIH DRAŽB</a:t>
            </a:r>
          </a:p>
        </p:txBody>
      </p:sp>
    </p:spTree>
    <p:extLst>
      <p:ext uri="{BB962C8B-B14F-4D97-AF65-F5344CB8AC3E}">
        <p14:creationId xmlns:p14="http://schemas.microsoft.com/office/powerpoint/2010/main" val="2340093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45A09C6E-ADF9-6088-D01D-95A25592F995}"/>
              </a:ext>
            </a:extLst>
          </p:cNvPr>
          <p:cNvSpPr txBox="1"/>
          <p:nvPr/>
        </p:nvSpPr>
        <p:spPr>
          <a:xfrm>
            <a:off x="828676" y="478633"/>
            <a:ext cx="7715249" cy="3331168"/>
          </a:xfrm>
          <a:prstGeom prst="rect">
            <a:avLst/>
          </a:prstGeom>
          <a:noFill/>
        </p:spPr>
        <p:txBody>
          <a:bodyPr wrap="square" rtlCol="0">
            <a:spAutoFit/>
          </a:bodyPr>
          <a:lstStyle/>
          <a:p>
            <a:pPr marL="0" indent="0" algn="ctr">
              <a:lnSpc>
                <a:spcPct val="110000"/>
              </a:lnSpc>
              <a:spcAft>
                <a:spcPts val="800"/>
              </a:spcAft>
              <a:buNone/>
              <a:tabLst>
                <a:tab pos="1308735" algn="l"/>
              </a:tabLst>
            </a:pPr>
            <a:r>
              <a:rPr lang="sl-SI" sz="1800" b="1" dirty="0">
                <a:latin typeface="Arial" panose="020B0604020202020204" pitchFamily="34" charset="0"/>
                <a:cs typeface="Arial" panose="020B0604020202020204" pitchFamily="34" charset="0"/>
              </a:rPr>
              <a:t>IZZIVI</a:t>
            </a:r>
          </a:p>
          <a:p>
            <a:pPr marL="0" algn="just">
              <a:spcAft>
                <a:spcPts val="800"/>
              </a:spcAft>
              <a:buNone/>
              <a:tabLst>
                <a:tab pos="1308735" algn="l"/>
              </a:tabLst>
            </a:pPr>
            <a:r>
              <a:rPr lang="sl-SI" sz="1600" dirty="0">
                <a:latin typeface="Arial" panose="020B0604020202020204" pitchFamily="34" charset="0"/>
                <a:cs typeface="Arial" panose="020B0604020202020204" pitchFamily="34" charset="0"/>
              </a:rPr>
              <a:t>Pred uvedbo spletnih javnih dražb smo imeli predvsem dva pomisleka: </a:t>
            </a:r>
          </a:p>
          <a:p>
            <a:pPr marL="0" algn="just">
              <a:spcAft>
                <a:spcPts val="800"/>
              </a:spcAft>
              <a:buNone/>
              <a:tabLst>
                <a:tab pos="1308735" algn="l"/>
              </a:tabLst>
            </a:pPr>
            <a:endParaRPr lang="sl-SI" sz="1600" dirty="0">
              <a:latin typeface="Arial" panose="020B0604020202020204" pitchFamily="34" charset="0"/>
              <a:cs typeface="Arial" panose="020B0604020202020204" pitchFamily="34" charset="0"/>
            </a:endParaRPr>
          </a:p>
          <a:p>
            <a:pPr marL="342900" lvl="0" algn="just">
              <a:spcAft>
                <a:spcPts val="800"/>
              </a:spcAft>
              <a:buAutoNum type="arabicPeriod"/>
              <a:tabLst>
                <a:tab pos="1308735" algn="l"/>
              </a:tabLst>
            </a:pPr>
            <a:r>
              <a:rPr lang="sl-SI" sz="1600" b="1" dirty="0">
                <a:latin typeface="Arial" panose="020B0604020202020204" pitchFamily="34" charset="0"/>
                <a:cs typeface="Arial" panose="020B0604020202020204" pitchFamily="34" charset="0"/>
              </a:rPr>
              <a:t> Ali je razširjenost vsaj osnovnih digitalnih veščin že dovolj visoka, da bi lahko prešli na spletne javne dražbe, kjer fizična sodelovanje ni več mogoče?</a:t>
            </a:r>
          </a:p>
          <a:p>
            <a:pPr marL="0" lvl="0" algn="just">
              <a:spcAft>
                <a:spcPts val="800"/>
              </a:spcAft>
              <a:buNone/>
              <a:tabLst>
                <a:tab pos="1308735" algn="l"/>
              </a:tabLst>
            </a:pPr>
            <a:r>
              <a:rPr lang="sl-SI" sz="1600" dirty="0">
                <a:latin typeface="Arial" panose="020B0604020202020204" pitchFamily="34" charset="0"/>
                <a:cs typeface="Arial" panose="020B0604020202020204" pitchFamily="34" charset="0"/>
              </a:rPr>
              <a:t>Kaj se je izkazalo v praksi?</a:t>
            </a:r>
          </a:p>
          <a:p>
            <a:pPr marL="457200" lvl="0" algn="just">
              <a:spcAft>
                <a:spcPts val="800"/>
              </a:spcAft>
              <a:buAutoNum type="arabicPeriod" startAt="2"/>
              <a:tabLst>
                <a:tab pos="1308735" algn="l"/>
              </a:tabLst>
            </a:pPr>
            <a:endParaRPr lang="sl-SI" sz="1600" b="1" dirty="0">
              <a:latin typeface="Arial" panose="020B0604020202020204" pitchFamily="34" charset="0"/>
              <a:cs typeface="Arial" panose="020B0604020202020204" pitchFamily="34" charset="0"/>
            </a:endParaRPr>
          </a:p>
          <a:p>
            <a:pPr marL="457200" lvl="0" algn="just">
              <a:spcAft>
                <a:spcPts val="800"/>
              </a:spcAft>
              <a:buAutoNum type="arabicPeriod" startAt="2"/>
              <a:tabLst>
                <a:tab pos="1308735" algn="l"/>
              </a:tabLst>
            </a:pPr>
            <a:r>
              <a:rPr lang="sl-SI" sz="1600" b="1" dirty="0">
                <a:latin typeface="Arial" panose="020B0604020202020204" pitchFamily="34" charset="0"/>
                <a:cs typeface="Arial" panose="020B0604020202020204" pitchFamily="34" charset="0"/>
              </a:rPr>
              <a:t> Morebitne tehnične težave?</a:t>
            </a:r>
            <a:endParaRPr lang="sl-SI" sz="1600" b="1" kern="0" dirty="0">
              <a:effectLst/>
              <a:latin typeface="Arial" panose="020B0604020202020204" pitchFamily="34" charset="0"/>
              <a:ea typeface="Times New Roman" panose="02020603050405020304" pitchFamily="18" charset="0"/>
              <a:cs typeface="Arial" panose="020B0604020202020204" pitchFamily="34" charset="0"/>
            </a:endParaRPr>
          </a:p>
          <a:p>
            <a:pPr marL="0" lvl="0" algn="just">
              <a:spcAft>
                <a:spcPts val="800"/>
              </a:spcAft>
              <a:buNone/>
              <a:tabLst>
                <a:tab pos="1308735" algn="l"/>
              </a:tabLst>
            </a:pPr>
            <a:r>
              <a:rPr lang="sl-SI" sz="1600" kern="0" dirty="0">
                <a:effectLst/>
                <a:latin typeface="Arial" panose="020B0604020202020204" pitchFamily="34" charset="0"/>
                <a:ea typeface="Times New Roman" panose="02020603050405020304" pitchFamily="18" charset="0"/>
                <a:cs typeface="Arial" panose="020B0604020202020204" pitchFamily="34" charset="0"/>
              </a:rPr>
              <a:t>Kaj se je izkazalo v praksi?</a:t>
            </a:r>
            <a:endParaRPr lang="sl-SI" sz="16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23367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33C5545A-F4F0-4676-6E83-BCE0ECD28500}"/>
              </a:ext>
            </a:extLst>
          </p:cNvPr>
          <p:cNvSpPr txBox="1"/>
          <p:nvPr/>
        </p:nvSpPr>
        <p:spPr>
          <a:xfrm>
            <a:off x="753666" y="978693"/>
            <a:ext cx="7636668" cy="3754874"/>
          </a:xfrm>
          <a:prstGeom prst="rect">
            <a:avLst/>
          </a:prstGeom>
          <a:noFill/>
        </p:spPr>
        <p:txBody>
          <a:bodyPr wrap="square" rtlCol="0">
            <a:spAutoFit/>
          </a:bodyPr>
          <a:lstStyle/>
          <a:p>
            <a:pPr algn="ctr"/>
            <a:r>
              <a:rPr lang="sl-SI" b="1" dirty="0">
                <a:latin typeface="Arial" panose="020B0604020202020204" pitchFamily="34" charset="0"/>
                <a:cs typeface="Arial" panose="020B0604020202020204" pitchFamily="34" charset="0"/>
              </a:rPr>
              <a:t>VIZIJA ZA PRIHODNOST </a:t>
            </a:r>
          </a:p>
          <a:p>
            <a:pPr marL="0" indent="0">
              <a:buNone/>
            </a:pPr>
            <a:endParaRPr lang="sl-SI"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sl-SI" sz="1600" dirty="0">
                <a:effectLst/>
                <a:latin typeface="Arial" panose="020B0604020202020204" pitchFamily="34" charset="0"/>
                <a:ea typeface="Times New Roman" panose="02020603050405020304" pitchFamily="18" charset="0"/>
                <a:cs typeface="Arial" panose="020B0604020202020204" pitchFamily="34" charset="0"/>
              </a:rPr>
              <a:t>Ustvariti okolje, kjer bodo spletne javne dražbe dostopne, pregledne in preproste za uporabo, ne glede na lokacijo dražiteljev in na ta način doseči najboljše možne prodajne rezultate za državo in hkrati zadovoljstvo vseh udeležencev spletnih javnih dražb. </a:t>
            </a:r>
          </a:p>
          <a:p>
            <a:pPr marL="0" indent="0">
              <a:buNone/>
            </a:pPr>
            <a:endParaRPr lang="sl-SI" sz="16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sl-SI" sz="1600" dirty="0">
                <a:effectLst/>
                <a:latin typeface="Arial" panose="020B0604020202020204" pitchFamily="34" charset="0"/>
                <a:ea typeface="Times New Roman" panose="02020603050405020304" pitchFamily="18" charset="0"/>
                <a:cs typeface="Arial" panose="020B0604020202020204" pitchFamily="34" charset="0"/>
              </a:rPr>
              <a:t>Prav tako načrtujemo na splet preseliti tudi metodo prodaje, za katero zakon tudi že dopušča spletno obliko: </a:t>
            </a:r>
            <a:r>
              <a:rPr lang="sl-SI" sz="1600" dirty="0">
                <a:latin typeface="Arial" panose="020B0604020202020204" pitchFamily="34" charset="0"/>
                <a:cs typeface="Arial" panose="020B0604020202020204" pitchFamily="34" charset="0"/>
              </a:rPr>
              <a:t>javna zbiranja ponudb.</a:t>
            </a:r>
            <a:endParaRPr lang="sl-SI" sz="1600" b="1" dirty="0">
              <a:latin typeface="Arial" panose="020B0604020202020204" pitchFamily="34" charset="0"/>
              <a:cs typeface="Arial" panose="020B0604020202020204" pitchFamily="34" charset="0"/>
            </a:endParaRPr>
          </a:p>
          <a:p>
            <a:pPr algn="ctr"/>
            <a:endParaRPr lang="sl-SI" b="1" dirty="0">
              <a:latin typeface="Arial" panose="020B0604020202020204" pitchFamily="34" charset="0"/>
              <a:cs typeface="Arial" panose="020B0604020202020204" pitchFamily="34" charset="0"/>
            </a:endParaRPr>
          </a:p>
          <a:p>
            <a:pPr algn="ctr"/>
            <a:endParaRPr lang="sl-SI" b="1" dirty="0">
              <a:latin typeface="Arial" panose="020B0604020202020204" pitchFamily="34" charset="0"/>
              <a:cs typeface="Arial" panose="020B0604020202020204" pitchFamily="34" charset="0"/>
            </a:endParaRPr>
          </a:p>
          <a:p>
            <a:pPr algn="ctr"/>
            <a:endParaRPr lang="sl-SI" b="1" dirty="0">
              <a:latin typeface="Arial" panose="020B0604020202020204" pitchFamily="34" charset="0"/>
              <a:cs typeface="Arial" panose="020B0604020202020204" pitchFamily="34" charset="0"/>
            </a:endParaRPr>
          </a:p>
          <a:p>
            <a:pPr algn="ctr"/>
            <a:endParaRPr lang="sl-SI" b="1" dirty="0">
              <a:latin typeface="Arial" panose="020B0604020202020204" pitchFamily="34" charset="0"/>
              <a:cs typeface="Arial" panose="020B0604020202020204" pitchFamily="34" charset="0"/>
            </a:endParaRPr>
          </a:p>
          <a:p>
            <a:pPr algn="ctr"/>
            <a:endParaRPr lang="sl-SI"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1836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CA9760B8-63E4-947E-7BB0-C17CABFDE995}"/>
              </a:ext>
            </a:extLst>
          </p:cNvPr>
          <p:cNvSpPr txBox="1"/>
          <p:nvPr/>
        </p:nvSpPr>
        <p:spPr>
          <a:xfrm>
            <a:off x="542924" y="1085850"/>
            <a:ext cx="7743825" cy="2862322"/>
          </a:xfrm>
          <a:prstGeom prst="rect">
            <a:avLst/>
          </a:prstGeom>
          <a:noFill/>
        </p:spPr>
        <p:txBody>
          <a:bodyPr wrap="square" rtlCol="0">
            <a:spAutoFit/>
          </a:bodyPr>
          <a:lstStyle/>
          <a:p>
            <a:pPr algn="ctr"/>
            <a:r>
              <a:rPr lang="sl-SI" b="1" dirty="0">
                <a:latin typeface="Arial" panose="020B0604020202020204" pitchFamily="34" charset="0"/>
                <a:cs typeface="Arial" panose="020B0604020202020204" pitchFamily="34" charset="0"/>
              </a:rPr>
              <a:t>NAJLEPŠE SE VAM ZAHVALJUJEM ZA VAŠO POZORNOST.</a:t>
            </a:r>
          </a:p>
          <a:p>
            <a:endParaRPr lang="sl-SI" dirty="0">
              <a:latin typeface="Arial" panose="020B0604020202020204" pitchFamily="34" charset="0"/>
              <a:cs typeface="Arial" panose="020B0604020202020204" pitchFamily="34" charset="0"/>
            </a:endParaRPr>
          </a:p>
          <a:p>
            <a:endParaRPr lang="sl-SI" u="sng" dirty="0">
              <a:latin typeface="Arial" panose="020B0604020202020204" pitchFamily="34" charset="0"/>
              <a:ea typeface="Times New Roman" panose="02020603050405020304" pitchFamily="18" charset="0"/>
              <a:cs typeface="Arial" panose="020B0604020202020204" pitchFamily="34" charset="0"/>
            </a:endParaRPr>
          </a:p>
          <a:p>
            <a:r>
              <a:rPr lang="sl-SI" dirty="0">
                <a:latin typeface="Arial" panose="020B0604020202020204" pitchFamily="34" charset="0"/>
                <a:cs typeface="Arial" panose="020B0604020202020204" pitchFamily="34" charset="0"/>
              </a:rPr>
              <a:t>Povezava do objav spletnih javnih dražb MJU: </a:t>
            </a:r>
            <a:r>
              <a:rPr lang="sl-SI" dirty="0">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https://mju.edrazbe.si/</a:t>
            </a:r>
            <a:endParaRPr lang="sl-SI" dirty="0">
              <a:latin typeface="Arial" panose="020B0604020202020204" pitchFamily="34" charset="0"/>
              <a:cs typeface="Arial" panose="020B0604020202020204" pitchFamily="34" charset="0"/>
            </a:endParaRPr>
          </a:p>
          <a:p>
            <a:endParaRPr lang="sl-SI" dirty="0">
              <a:latin typeface="Arial" panose="020B0604020202020204" pitchFamily="34" charset="0"/>
              <a:cs typeface="Arial" panose="020B0604020202020204" pitchFamily="34" charset="0"/>
            </a:endParaRPr>
          </a:p>
          <a:p>
            <a:r>
              <a:rPr lang="sl-SI" cap="none" dirty="0">
                <a:latin typeface="Arial" panose="020B0604020202020204" pitchFamily="34" charset="0"/>
                <a:cs typeface="Arial" panose="020B0604020202020204" pitchFamily="34" charset="0"/>
              </a:rPr>
              <a:t>Za vsa vprašanja sem vam na voljo na: e-naslovu: </a:t>
            </a:r>
            <a:r>
              <a:rPr lang="en-US" cap="none"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metka.smrdel@gov.si</a:t>
            </a:r>
            <a:r>
              <a:rPr lang="sl-SI" cap="none" dirty="0">
                <a:latin typeface="Arial" panose="020B0604020202020204" pitchFamily="34" charset="0"/>
                <a:cs typeface="Arial" panose="020B0604020202020204" pitchFamily="34" charset="0"/>
              </a:rPr>
              <a:t>, tel. št. </a:t>
            </a:r>
            <a:r>
              <a:rPr lang="en-US" cap="none" dirty="0">
                <a:latin typeface="Arial" panose="020B0604020202020204" pitchFamily="34" charset="0"/>
                <a:cs typeface="Arial" panose="020B0604020202020204" pitchFamily="34" charset="0"/>
              </a:rPr>
              <a:t>01/478 1667</a:t>
            </a:r>
            <a:r>
              <a:rPr lang="sl-SI" cap="none" dirty="0">
                <a:latin typeface="Arial" panose="020B0604020202020204" pitchFamily="34" charset="0"/>
                <a:cs typeface="Arial" panose="020B0604020202020204" pitchFamily="34" charset="0"/>
              </a:rPr>
              <a:t>.</a:t>
            </a:r>
            <a:endParaRPr lang="en-US" cap="none" dirty="0">
              <a:latin typeface="Arial" panose="020B0604020202020204" pitchFamily="34" charset="0"/>
              <a:cs typeface="Arial" panose="020B0604020202020204" pitchFamily="34" charset="0"/>
            </a:endParaRPr>
          </a:p>
          <a:p>
            <a:endParaRPr lang="sl-SI" dirty="0"/>
          </a:p>
          <a:p>
            <a:endParaRPr lang="sl-SI" dirty="0"/>
          </a:p>
          <a:p>
            <a:endParaRPr lang="sl-SI" dirty="0"/>
          </a:p>
        </p:txBody>
      </p:sp>
    </p:spTree>
    <p:extLst>
      <p:ext uri="{BB962C8B-B14F-4D97-AF65-F5344CB8AC3E}">
        <p14:creationId xmlns:p14="http://schemas.microsoft.com/office/powerpoint/2010/main" val="22675567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1184323" y="972478"/>
            <a:ext cx="6507805" cy="1089518"/>
          </a:xfrm>
        </p:spPr>
        <p:txBody>
          <a:bodyPr/>
          <a:lstStyle/>
          <a:p>
            <a:r>
              <a:rPr lang="sl-SI" dirty="0"/>
              <a:t>Uporaba aplikacij v praksi</a:t>
            </a:r>
            <a:endParaRPr lang="en-SI" dirty="0"/>
          </a:p>
        </p:txBody>
      </p:sp>
      <p:sp>
        <p:nvSpPr>
          <p:cNvPr id="5" name="Označba mesta besedila 4">
            <a:extLst>
              <a:ext uri="{FF2B5EF4-FFF2-40B4-BE49-F238E27FC236}">
                <a16:creationId xmlns:a16="http://schemas.microsoft.com/office/drawing/2014/main" id="{5145B541-569A-B6FD-D47F-7AF6E15210F1}"/>
              </a:ext>
            </a:extLst>
          </p:cNvPr>
          <p:cNvSpPr>
            <a:spLocks noGrp="1"/>
          </p:cNvSpPr>
          <p:nvPr>
            <p:ph type="body" sz="quarter" idx="10"/>
          </p:nvPr>
        </p:nvSpPr>
        <p:spPr/>
        <p:txBody>
          <a:bodyPr/>
          <a:lstStyle/>
          <a:p>
            <a:r>
              <a:rPr lang="sl-SI" dirty="0"/>
              <a:t>Metka Smrdel, Petra Kralj</a:t>
            </a:r>
          </a:p>
        </p:txBody>
      </p:sp>
    </p:spTree>
    <p:extLst>
      <p:ext uri="{BB962C8B-B14F-4D97-AF65-F5344CB8AC3E}">
        <p14:creationId xmlns:p14="http://schemas.microsoft.com/office/powerpoint/2010/main" val="384386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709673" y="990449"/>
            <a:ext cx="7315200" cy="1985068"/>
          </a:xfrm>
        </p:spPr>
        <p:txBody>
          <a:bodyPr/>
          <a:lstStyle/>
          <a:p>
            <a:r>
              <a:rPr lang="sl-SI" dirty="0"/>
              <a:t>Informacijski sistem Gospodar v praksi</a:t>
            </a:r>
            <a:br>
              <a:rPr lang="sl-SI" dirty="0"/>
            </a:b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dirty="0"/>
              <a:t>Petra Kralj, vodja projekta</a:t>
            </a:r>
            <a:endParaRPr lang="en-SI" dirty="0"/>
          </a:p>
        </p:txBody>
      </p:sp>
      <p:pic>
        <p:nvPicPr>
          <p:cNvPr id="8" name="Slika 7" descr="Slika, ki vsebuje besede besedilo, pisava, grafika, grafično oblikovanje&#10;&#10;Opis je samodejno ustvarjen">
            <a:extLst>
              <a:ext uri="{FF2B5EF4-FFF2-40B4-BE49-F238E27FC236}">
                <a16:creationId xmlns:a16="http://schemas.microsoft.com/office/drawing/2014/main" id="{A2CC4AB1-CF19-0874-EFFA-98D467ED83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4353" y="358656"/>
            <a:ext cx="2893844" cy="330276"/>
          </a:xfrm>
          <a:prstGeom prst="rect">
            <a:avLst/>
          </a:prstGeom>
        </p:spPr>
      </p:pic>
    </p:spTree>
    <p:extLst>
      <p:ext uri="{BB962C8B-B14F-4D97-AF65-F5344CB8AC3E}">
        <p14:creationId xmlns:p14="http://schemas.microsoft.com/office/powerpoint/2010/main" val="2568732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D658DE5D-E43D-6CCF-2B28-EB06FA7307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14447" y="1037019"/>
            <a:ext cx="9358447" cy="3069461"/>
          </a:xfrm>
          <a:prstGeom prst="rect">
            <a:avLst/>
          </a:prstGeom>
          <a:ln>
            <a:noFill/>
          </a:ln>
          <a:extLst>
            <a:ext uri="{53640926-AAD7-44D8-BBD7-CCE9431645EC}">
              <a14:shadowObscured xmlns:a14="http://schemas.microsoft.com/office/drawing/2010/main"/>
            </a:ext>
          </a:extLst>
        </p:spPr>
      </p:pic>
      <p:sp>
        <p:nvSpPr>
          <p:cNvPr id="4" name="PoljeZBesedilom 3">
            <a:extLst>
              <a:ext uri="{FF2B5EF4-FFF2-40B4-BE49-F238E27FC236}">
                <a16:creationId xmlns:a16="http://schemas.microsoft.com/office/drawing/2014/main" id="{A2CAB13C-1E30-6014-C591-DF399FE23B1D}"/>
              </a:ext>
            </a:extLst>
          </p:cNvPr>
          <p:cNvSpPr txBox="1"/>
          <p:nvPr/>
        </p:nvSpPr>
        <p:spPr>
          <a:xfrm>
            <a:off x="317715" y="379708"/>
            <a:ext cx="6168326" cy="369332"/>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VPIS NEPREMIČNINE</a:t>
            </a:r>
          </a:p>
        </p:txBody>
      </p:sp>
    </p:spTree>
    <p:extLst>
      <p:ext uri="{BB962C8B-B14F-4D97-AF65-F5344CB8AC3E}">
        <p14:creationId xmlns:p14="http://schemas.microsoft.com/office/powerpoint/2010/main" val="41915308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1D704A1E-D893-DFE6-6212-31EA1A8B77E9}"/>
              </a:ext>
            </a:extLst>
          </p:cNvPr>
          <p:cNvPicPr>
            <a:picLocks noChangeAspect="1"/>
          </p:cNvPicPr>
          <p:nvPr/>
        </p:nvPicPr>
        <p:blipFill>
          <a:blip r:embed="rId2"/>
          <a:stretch>
            <a:fillRect/>
          </a:stretch>
        </p:blipFill>
        <p:spPr>
          <a:xfrm>
            <a:off x="0" y="924583"/>
            <a:ext cx="9144000" cy="3294333"/>
          </a:xfrm>
          <a:prstGeom prst="rect">
            <a:avLst/>
          </a:prstGeom>
        </p:spPr>
      </p:pic>
      <p:sp>
        <p:nvSpPr>
          <p:cNvPr id="4" name="PoljeZBesedilom 3">
            <a:extLst>
              <a:ext uri="{FF2B5EF4-FFF2-40B4-BE49-F238E27FC236}">
                <a16:creationId xmlns:a16="http://schemas.microsoft.com/office/drawing/2014/main" id="{356E3F7C-B7D0-564E-23F4-3544507FEB68}"/>
              </a:ext>
            </a:extLst>
          </p:cNvPr>
          <p:cNvSpPr txBox="1"/>
          <p:nvPr/>
        </p:nvSpPr>
        <p:spPr>
          <a:xfrm>
            <a:off x="588936" y="432609"/>
            <a:ext cx="4393769" cy="369332"/>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Vnos podatkov</a:t>
            </a:r>
          </a:p>
        </p:txBody>
      </p:sp>
    </p:spTree>
    <p:extLst>
      <p:ext uri="{BB962C8B-B14F-4D97-AF65-F5344CB8AC3E}">
        <p14:creationId xmlns:p14="http://schemas.microsoft.com/office/powerpoint/2010/main" val="2937074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4CE0D361-E91F-1F42-DA7B-5FA2D1A14C17}"/>
              </a:ext>
            </a:extLst>
          </p:cNvPr>
          <p:cNvSpPr txBox="1"/>
          <p:nvPr/>
        </p:nvSpPr>
        <p:spPr>
          <a:xfrm>
            <a:off x="639515" y="0"/>
            <a:ext cx="3064580" cy="369332"/>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Ureditev podatkov</a:t>
            </a:r>
          </a:p>
        </p:txBody>
      </p:sp>
      <p:pic>
        <p:nvPicPr>
          <p:cNvPr id="7" name="Slika 6">
            <a:extLst>
              <a:ext uri="{FF2B5EF4-FFF2-40B4-BE49-F238E27FC236}">
                <a16:creationId xmlns:a16="http://schemas.microsoft.com/office/drawing/2014/main" id="{C1B86DAD-E7ED-DD26-D2E9-2BD5B7239606}"/>
              </a:ext>
            </a:extLst>
          </p:cNvPr>
          <p:cNvPicPr>
            <a:picLocks noChangeAspect="1"/>
          </p:cNvPicPr>
          <p:nvPr/>
        </p:nvPicPr>
        <p:blipFill>
          <a:blip r:embed="rId2"/>
          <a:stretch>
            <a:fillRect/>
          </a:stretch>
        </p:blipFill>
        <p:spPr>
          <a:xfrm>
            <a:off x="167164" y="369332"/>
            <a:ext cx="8563367" cy="4281684"/>
          </a:xfrm>
          <a:prstGeom prst="rect">
            <a:avLst/>
          </a:prstGeom>
        </p:spPr>
      </p:pic>
    </p:spTree>
    <p:extLst>
      <p:ext uri="{BB962C8B-B14F-4D97-AF65-F5344CB8AC3E}">
        <p14:creationId xmlns:p14="http://schemas.microsoft.com/office/powerpoint/2010/main" val="3701207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448FF6E7-8ED4-395F-1DAE-C9DB399F2795}"/>
              </a:ext>
            </a:extLst>
          </p:cNvPr>
          <p:cNvSpPr txBox="1"/>
          <p:nvPr/>
        </p:nvSpPr>
        <p:spPr>
          <a:xfrm>
            <a:off x="493486" y="445675"/>
            <a:ext cx="8335469" cy="3693319"/>
          </a:xfrm>
          <a:prstGeom prst="rect">
            <a:avLst/>
          </a:prstGeom>
          <a:noFill/>
        </p:spPr>
        <p:txBody>
          <a:bodyPr wrap="square">
            <a:spAutoFit/>
          </a:bodyPr>
          <a:lstStyle/>
          <a:p>
            <a:endParaRPr lang="sl-SI" dirty="0"/>
          </a:p>
          <a:p>
            <a:r>
              <a:rPr lang="sl-SI" b="1" dirty="0"/>
              <a:t>STRATEŠKI MANDATNI CILJI MJU PRI UPRAVLJANJU PREMOŽENJA</a:t>
            </a:r>
          </a:p>
          <a:p>
            <a:endParaRPr lang="sl-SI" dirty="0"/>
          </a:p>
          <a:p>
            <a:pPr marL="285750" indent="-285750">
              <a:buFont typeface="Arial" panose="020B0604020202020204" pitchFamily="34" charset="0"/>
              <a:buChar char="•"/>
            </a:pPr>
            <a:r>
              <a:rPr lang="sl-SI" dirty="0"/>
              <a:t>dvig energetske učinkovitosti in spremljanje energetske učinkovitosti stavb organov državne uprave</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izboljšanje razmerja med lastnimi in najetimi prostorskimi kapacitetami organov državne uprave</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ohranitev nivoja stanovanjskega fonda za potrebe ključnih kadrov državne uprave</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ureditev nepremičnin v lasti RS brez upravljavcev in s tem zagotovitev realnih podatkov v bilanci premoženja države</a:t>
            </a:r>
          </a:p>
        </p:txBody>
      </p:sp>
    </p:spTree>
    <p:extLst>
      <p:ext uri="{BB962C8B-B14F-4D97-AF65-F5344CB8AC3E}">
        <p14:creationId xmlns:p14="http://schemas.microsoft.com/office/powerpoint/2010/main" val="3482156256"/>
      </p:ext>
    </p:extLst>
  </p:cSld>
  <p:clrMapOvr>
    <a:masterClrMapping/>
  </p:clrMapOvr>
  <mc:AlternateContent xmlns:mc="http://schemas.openxmlformats.org/markup-compatibility/2006" xmlns:p14="http://schemas.microsoft.com/office/powerpoint/2010/main">
    <mc:Choice Requires="p14">
      <p:transition spd="slow" p14:dur="2000" advTm="78390"/>
    </mc:Choice>
    <mc:Fallback xmlns="">
      <p:transition spd="slow" advTm="7839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B9A7E3FA-5F22-740C-749A-BBB0B1C666FE}"/>
              </a:ext>
            </a:extLst>
          </p:cNvPr>
          <p:cNvPicPr>
            <a:picLocks noChangeAspect="1"/>
          </p:cNvPicPr>
          <p:nvPr/>
        </p:nvPicPr>
        <p:blipFill>
          <a:blip r:embed="rId2"/>
          <a:stretch>
            <a:fillRect/>
          </a:stretch>
        </p:blipFill>
        <p:spPr>
          <a:xfrm>
            <a:off x="-1419443" y="972612"/>
            <a:ext cx="10507784" cy="2838737"/>
          </a:xfrm>
          <a:prstGeom prst="rect">
            <a:avLst/>
          </a:prstGeom>
        </p:spPr>
      </p:pic>
      <p:sp>
        <p:nvSpPr>
          <p:cNvPr id="4" name="PoljeZBesedilom 3">
            <a:extLst>
              <a:ext uri="{FF2B5EF4-FFF2-40B4-BE49-F238E27FC236}">
                <a16:creationId xmlns:a16="http://schemas.microsoft.com/office/drawing/2014/main" id="{270415FB-6367-B647-3D82-648A880F394B}"/>
              </a:ext>
            </a:extLst>
          </p:cNvPr>
          <p:cNvSpPr txBox="1"/>
          <p:nvPr/>
        </p:nvSpPr>
        <p:spPr>
          <a:xfrm>
            <a:off x="361598" y="316266"/>
            <a:ext cx="6739289" cy="369332"/>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Oddaja napovedi o sklenitvi pravnega posla razpolaganja</a:t>
            </a:r>
          </a:p>
        </p:txBody>
      </p:sp>
      <p:sp>
        <p:nvSpPr>
          <p:cNvPr id="5" name="Elipsa 4">
            <a:extLst>
              <a:ext uri="{FF2B5EF4-FFF2-40B4-BE49-F238E27FC236}">
                <a16:creationId xmlns:a16="http://schemas.microsoft.com/office/drawing/2014/main" id="{AE6725F0-34E7-00C6-B60F-949702E38595}"/>
              </a:ext>
            </a:extLst>
          </p:cNvPr>
          <p:cNvSpPr/>
          <p:nvPr/>
        </p:nvSpPr>
        <p:spPr>
          <a:xfrm>
            <a:off x="8148961" y="3188472"/>
            <a:ext cx="874644" cy="37202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023647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1EC7C0F-82FC-414B-1BC2-38DDF6C0BAE4}"/>
              </a:ext>
            </a:extLst>
          </p:cNvPr>
          <p:cNvPicPr>
            <a:picLocks noChangeAspect="1"/>
          </p:cNvPicPr>
          <p:nvPr/>
        </p:nvPicPr>
        <p:blipFill>
          <a:blip r:embed="rId2"/>
          <a:stretch>
            <a:fillRect/>
          </a:stretch>
        </p:blipFill>
        <p:spPr>
          <a:xfrm>
            <a:off x="0" y="324546"/>
            <a:ext cx="9144000" cy="4367185"/>
          </a:xfrm>
          <a:prstGeom prst="rect">
            <a:avLst/>
          </a:prstGeom>
        </p:spPr>
      </p:pic>
    </p:spTree>
    <p:extLst>
      <p:ext uri="{BB962C8B-B14F-4D97-AF65-F5344CB8AC3E}">
        <p14:creationId xmlns:p14="http://schemas.microsoft.com/office/powerpoint/2010/main" val="20268565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208E4723-D505-2CA9-D284-8EBA23B54037}"/>
              </a:ext>
            </a:extLst>
          </p:cNvPr>
          <p:cNvSpPr txBox="1"/>
          <p:nvPr/>
        </p:nvSpPr>
        <p:spPr>
          <a:xfrm>
            <a:off x="779228" y="795130"/>
            <a:ext cx="6965342" cy="369332"/>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Postopek po oddaji napovedi</a:t>
            </a:r>
          </a:p>
        </p:txBody>
      </p:sp>
      <p:sp>
        <p:nvSpPr>
          <p:cNvPr id="3" name="PoljeZBesedilom 2">
            <a:extLst>
              <a:ext uri="{FF2B5EF4-FFF2-40B4-BE49-F238E27FC236}">
                <a16:creationId xmlns:a16="http://schemas.microsoft.com/office/drawing/2014/main" id="{A6548407-6FC0-76E7-79A0-A9B8723CA83E}"/>
              </a:ext>
            </a:extLst>
          </p:cNvPr>
          <p:cNvSpPr txBox="1"/>
          <p:nvPr/>
        </p:nvSpPr>
        <p:spPr>
          <a:xfrm>
            <a:off x="981986" y="1593740"/>
            <a:ext cx="6559826" cy="1323439"/>
          </a:xfrm>
          <a:prstGeom prst="rect">
            <a:avLst/>
          </a:prstGeom>
          <a:noFill/>
        </p:spPr>
        <p:txBody>
          <a:bodyPr wrap="square" rtlCol="0">
            <a:spAutoFit/>
          </a:bodyPr>
          <a:lstStyle/>
          <a:p>
            <a:pPr marL="285750" indent="-285750">
              <a:buFontTx/>
              <a:buChar char="-"/>
            </a:pPr>
            <a:r>
              <a:rPr lang="sl-SI" sz="1600" dirty="0">
                <a:latin typeface="Arial" panose="020B0604020202020204" pitchFamily="34" charset="0"/>
                <a:cs typeface="Arial" panose="020B0604020202020204" pitchFamily="34" charset="0"/>
              </a:rPr>
              <a:t>15 dni objavljeno (interni trg)</a:t>
            </a:r>
          </a:p>
          <a:p>
            <a:pPr marL="285750" indent="-285750">
              <a:buFontTx/>
              <a:buChar char="-"/>
            </a:pPr>
            <a:r>
              <a:rPr lang="sl-SI" sz="1600" dirty="0">
                <a:latin typeface="Arial" panose="020B0604020202020204" pitchFamily="34" charset="0"/>
                <a:cs typeface="Arial" panose="020B0604020202020204" pitchFamily="34" charset="0"/>
              </a:rPr>
              <a:t>razpis spletne javne dražbe</a:t>
            </a:r>
          </a:p>
          <a:p>
            <a:pPr marL="285750" indent="-285750">
              <a:buFontTx/>
              <a:buChar char="-"/>
            </a:pPr>
            <a:r>
              <a:rPr lang="sl-SI" sz="1600" dirty="0">
                <a:latin typeface="Arial" panose="020B0604020202020204" pitchFamily="34" charset="0"/>
                <a:cs typeface="Arial" panose="020B0604020202020204" pitchFamily="34" charset="0"/>
              </a:rPr>
              <a:t>spletna javna dražba</a:t>
            </a:r>
          </a:p>
          <a:p>
            <a:pPr marL="285750" indent="-285750">
              <a:buFontTx/>
              <a:buChar char="-"/>
            </a:pPr>
            <a:r>
              <a:rPr lang="sl-SI" sz="1600" dirty="0">
                <a:latin typeface="Arial" panose="020B0604020202020204" pitchFamily="34" charset="0"/>
                <a:cs typeface="Arial" panose="020B0604020202020204" pitchFamily="34" charset="0"/>
              </a:rPr>
              <a:t>sklenitev pogodbe</a:t>
            </a:r>
          </a:p>
          <a:p>
            <a:pPr marL="285750" indent="-285750">
              <a:buFontTx/>
              <a:buChar char="-"/>
            </a:pPr>
            <a:r>
              <a:rPr lang="sl-SI" sz="1600" dirty="0">
                <a:latin typeface="Arial" panose="020B0604020202020204" pitchFamily="34" charset="0"/>
                <a:cs typeface="Arial" panose="020B0604020202020204" pitchFamily="34" charset="0"/>
              </a:rPr>
              <a:t>izbris nepremičnine iz Gospodarja + izbris upravljavca</a:t>
            </a:r>
          </a:p>
        </p:txBody>
      </p:sp>
    </p:spTree>
    <p:extLst>
      <p:ext uri="{BB962C8B-B14F-4D97-AF65-F5344CB8AC3E}">
        <p14:creationId xmlns:p14="http://schemas.microsoft.com/office/powerpoint/2010/main" val="41587053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p:txBody>
          <a:bodyPr/>
          <a:lstStyle/>
          <a:p>
            <a:pPr algn="ctr"/>
            <a:br>
              <a:rPr lang="sl-SI"/>
            </a:br>
            <a:br>
              <a:rPr lang="sl-SI"/>
            </a:br>
            <a:br>
              <a:rPr lang="sl-SI"/>
            </a:br>
            <a:r>
              <a:rPr lang="sl-SI" sz="2800"/>
              <a:t>SPLETNA JAVNA DRAŽBA V PRAKSI</a:t>
            </a:r>
            <a:endParaRPr lang="en-SI" sz="2800"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a:xfrm>
            <a:off x="709673" y="344053"/>
            <a:ext cx="7315200" cy="670360"/>
          </a:xfrm>
        </p:spPr>
        <p:txBody>
          <a:bodyPr/>
          <a:lstStyle/>
          <a:p>
            <a:r>
              <a:rPr lang="sl-SI" dirty="0"/>
              <a:t>Metka Smrdel</a:t>
            </a:r>
          </a:p>
          <a:p>
            <a:r>
              <a:rPr lang="sl-SI" dirty="0"/>
              <a:t>sekretarka in predsednica komisije za vodenje postopkov javnih dražb in javnih zbiranj ponudb pri oddaji v najem in prodaji nepremičnin in premičnin v upravljanju Ministrstva za javno upravo</a:t>
            </a:r>
            <a:endParaRPr lang="en-SI" dirty="0"/>
          </a:p>
        </p:txBody>
      </p:sp>
    </p:spTree>
    <p:extLst>
      <p:ext uri="{BB962C8B-B14F-4D97-AF65-F5344CB8AC3E}">
        <p14:creationId xmlns:p14="http://schemas.microsoft.com/office/powerpoint/2010/main" val="16106856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9E361D15-6CAA-7C69-98EB-4CC2E7292C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800" y="238628"/>
            <a:ext cx="8185055" cy="4289127"/>
          </a:xfrm>
          <a:prstGeom prst="rect">
            <a:avLst/>
          </a:prstGeom>
        </p:spPr>
      </p:pic>
    </p:spTree>
    <p:extLst>
      <p:ext uri="{BB962C8B-B14F-4D97-AF65-F5344CB8AC3E}">
        <p14:creationId xmlns:p14="http://schemas.microsoft.com/office/powerpoint/2010/main" val="41763981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D01A23CA-3ADA-BEDB-3633-ED366432EF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8695" y="390636"/>
            <a:ext cx="7685982" cy="4169775"/>
          </a:xfrm>
          <a:prstGeom prst="rect">
            <a:avLst/>
          </a:prstGeom>
        </p:spPr>
      </p:pic>
    </p:spTree>
    <p:extLst>
      <p:ext uri="{BB962C8B-B14F-4D97-AF65-F5344CB8AC3E}">
        <p14:creationId xmlns:p14="http://schemas.microsoft.com/office/powerpoint/2010/main" val="27856991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descr="Slika, ki vsebuje besede besedilo, posnetek zaslona, spletno mesto, oblikovanje&#10;&#10;Opis je samodejno ustvarjen">
            <a:extLst>
              <a:ext uri="{FF2B5EF4-FFF2-40B4-BE49-F238E27FC236}">
                <a16:creationId xmlns:a16="http://schemas.microsoft.com/office/drawing/2014/main" id="{A1FFAA1A-540A-9B94-BCFD-283CD1EBD22B}"/>
              </a:ext>
            </a:extLst>
          </p:cNvPr>
          <p:cNvPicPr>
            <a:picLocks noChangeAspect="1"/>
          </p:cNvPicPr>
          <p:nvPr/>
        </p:nvPicPr>
        <p:blipFill>
          <a:blip r:embed="rId2"/>
          <a:stretch>
            <a:fillRect/>
          </a:stretch>
        </p:blipFill>
        <p:spPr>
          <a:xfrm>
            <a:off x="522848" y="492981"/>
            <a:ext cx="7356895" cy="4013208"/>
          </a:xfrm>
          <a:prstGeom prst="rect">
            <a:avLst/>
          </a:prstGeom>
        </p:spPr>
      </p:pic>
    </p:spTree>
    <p:extLst>
      <p:ext uri="{BB962C8B-B14F-4D97-AF65-F5344CB8AC3E}">
        <p14:creationId xmlns:p14="http://schemas.microsoft.com/office/powerpoint/2010/main" val="9150122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Slika, ki vsebuje besede besedilo, posnetek zaslona, programska oprema, številka">
            <a:extLst>
              <a:ext uri="{FF2B5EF4-FFF2-40B4-BE49-F238E27FC236}">
                <a16:creationId xmlns:a16="http://schemas.microsoft.com/office/drawing/2014/main" id="{0ABCE960-08EB-7C40-6AE5-18A449FDD8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175" y="400729"/>
            <a:ext cx="8197650" cy="4028395"/>
          </a:xfrm>
          <a:prstGeom prst="rect">
            <a:avLst/>
          </a:prstGeom>
        </p:spPr>
      </p:pic>
    </p:spTree>
    <p:extLst>
      <p:ext uri="{BB962C8B-B14F-4D97-AF65-F5344CB8AC3E}">
        <p14:creationId xmlns:p14="http://schemas.microsoft.com/office/powerpoint/2010/main" val="41615543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nemanje vsebine na zaslonu 3">
            <a:hlinkClick r:id="" action="ppaction://media"/>
            <a:extLst>
              <a:ext uri="{FF2B5EF4-FFF2-40B4-BE49-F238E27FC236}">
                <a16:creationId xmlns:a16="http://schemas.microsoft.com/office/drawing/2014/main" id="{35F10FDF-E322-C329-F80F-6285B25A775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2169" y="262951"/>
            <a:ext cx="7796850" cy="3873972"/>
          </a:xfrm>
          <a:prstGeom prst="rect">
            <a:avLst/>
          </a:prstGeom>
        </p:spPr>
      </p:pic>
    </p:spTree>
    <p:extLst>
      <p:ext uri="{BB962C8B-B14F-4D97-AF65-F5344CB8AC3E}">
        <p14:creationId xmlns:p14="http://schemas.microsoft.com/office/powerpoint/2010/main" val="255566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0" mute="1">
                <p:cTn id="12" fill="hold" display="0">
                  <p:stCondLst>
                    <p:cond delay="indefinite"/>
                  </p:stCondLst>
                </p:cTn>
                <p:tgtEl>
                  <p:spTgt spid="2"/>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CA9760B8-63E4-947E-7BB0-C17CABFDE995}"/>
              </a:ext>
            </a:extLst>
          </p:cNvPr>
          <p:cNvSpPr txBox="1"/>
          <p:nvPr/>
        </p:nvSpPr>
        <p:spPr>
          <a:xfrm>
            <a:off x="542924" y="1085850"/>
            <a:ext cx="7743825" cy="2308324"/>
          </a:xfrm>
          <a:prstGeom prst="rect">
            <a:avLst/>
          </a:prstGeom>
          <a:noFill/>
        </p:spPr>
        <p:txBody>
          <a:bodyPr wrap="square" rtlCol="0">
            <a:spAutoFit/>
          </a:bodyPr>
          <a:lstStyle/>
          <a:p>
            <a:pPr algn="ctr"/>
            <a:endParaRPr lang="sl-SI" dirty="0">
              <a:latin typeface="Arial" panose="020B0604020202020204" pitchFamily="34" charset="0"/>
              <a:cs typeface="Arial" panose="020B0604020202020204" pitchFamily="34" charset="0"/>
            </a:endParaRPr>
          </a:p>
          <a:p>
            <a:pPr algn="ctr"/>
            <a:r>
              <a:rPr lang="sl-SI" b="1" dirty="0">
                <a:latin typeface="Arial" panose="020B0604020202020204" pitchFamily="34" charset="0"/>
                <a:cs typeface="Arial" panose="020B0604020202020204" pitchFamily="34" charset="0"/>
              </a:rPr>
              <a:t>NAJLEPŠE SE VAM ZAHVALJUJEM ZA VAŠO POZORNOST.</a:t>
            </a:r>
          </a:p>
          <a:p>
            <a:endParaRPr lang="sl-SI" dirty="0">
              <a:latin typeface="Arial" panose="020B0604020202020204" pitchFamily="34" charset="0"/>
              <a:cs typeface="Arial" panose="020B0604020202020204" pitchFamily="34" charset="0"/>
            </a:endParaRPr>
          </a:p>
          <a:p>
            <a:endParaRPr lang="sl-SI" u="sng" dirty="0">
              <a:latin typeface="Arial" panose="020B0604020202020204" pitchFamily="34" charset="0"/>
              <a:ea typeface="Times New Roman" panose="02020603050405020304" pitchFamily="18" charset="0"/>
              <a:cs typeface="Arial" panose="020B0604020202020204" pitchFamily="34" charset="0"/>
            </a:endParaRPr>
          </a:p>
          <a:p>
            <a:endParaRPr lang="sl-SI" u="sng" dirty="0">
              <a:latin typeface="Arial" panose="020B0604020202020204" pitchFamily="34" charset="0"/>
              <a:ea typeface="Times New Roman" panose="02020603050405020304" pitchFamily="18" charset="0"/>
              <a:cs typeface="Arial" panose="020B0604020202020204" pitchFamily="34" charset="0"/>
            </a:endParaRPr>
          </a:p>
          <a:p>
            <a:endParaRPr lang="sl-SI" dirty="0"/>
          </a:p>
          <a:p>
            <a:endParaRPr lang="sl-SI" dirty="0"/>
          </a:p>
          <a:p>
            <a:endParaRPr lang="sl-SI" dirty="0"/>
          </a:p>
        </p:txBody>
      </p:sp>
    </p:spTree>
    <p:extLst>
      <p:ext uri="{BB962C8B-B14F-4D97-AF65-F5344CB8AC3E}">
        <p14:creationId xmlns:p14="http://schemas.microsoft.com/office/powerpoint/2010/main" val="168243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4EE83DBD-7FF7-B83D-298F-6C101FC060F6}"/>
              </a:ext>
            </a:extLst>
          </p:cNvPr>
          <p:cNvSpPr txBox="1"/>
          <p:nvPr/>
        </p:nvSpPr>
        <p:spPr>
          <a:xfrm>
            <a:off x="384202" y="439750"/>
            <a:ext cx="8096684" cy="4647426"/>
          </a:xfrm>
          <a:prstGeom prst="rect">
            <a:avLst/>
          </a:prstGeom>
          <a:noFill/>
        </p:spPr>
        <p:txBody>
          <a:bodyPr wrap="square">
            <a:spAutoFit/>
          </a:bodyPr>
          <a:lstStyle/>
          <a:p>
            <a:r>
              <a:rPr lang="sl-SI" b="1" dirty="0"/>
              <a:t>2. Sistem ravnanja z nepremičnim premoženjem države in vloga Ministrstva za javno upravo</a:t>
            </a:r>
          </a:p>
          <a:p>
            <a:endParaRPr lang="sl-SI" dirty="0"/>
          </a:p>
          <a:p>
            <a:pPr marL="285750" indent="-285750" algn="just">
              <a:buFont typeface="Arial" panose="020B0604020202020204" pitchFamily="34" charset="0"/>
              <a:buChar char="•"/>
            </a:pPr>
            <a:r>
              <a:rPr lang="sl-SI" dirty="0"/>
              <a:t>Razvoj sistema stvarnega premoženja države – od prvotne umeščenosti v javnofinančne predpise do postavitve sedaj veljavne sistemske področne zakonodaje; inherentnost med področjema pa v določeni meri ostaja.</a:t>
            </a:r>
          </a:p>
          <a:p>
            <a:pPr algn="just"/>
            <a:endParaRPr lang="sl-SI" dirty="0"/>
          </a:p>
          <a:p>
            <a:pPr marL="285750" indent="-285750" algn="just">
              <a:buFont typeface="Arial" panose="020B0604020202020204" pitchFamily="34" charset="0"/>
              <a:buChar char="•"/>
            </a:pPr>
            <a:r>
              <a:rPr lang="sl-SI" dirty="0"/>
              <a:t>Lastninska pravica je absolutna pravica, ki ni regulirana s strani EU predpisov</a:t>
            </a:r>
          </a:p>
          <a:p>
            <a:pPr marL="285750" indent="-285750" algn="just">
              <a:buFont typeface="Arial" panose="020B0604020202020204" pitchFamily="34" charset="0"/>
              <a:buChar char="•"/>
            </a:pPr>
            <a:r>
              <a:rPr lang="sl-SI" dirty="0"/>
              <a:t>Ministrstva za javno upravo je pristojno za sistemsko urejanje ravnanja sistema s stvarnim premoženjem države (34. a člen ZDU-1).</a:t>
            </a:r>
          </a:p>
          <a:p>
            <a:endParaRPr lang="sl-SI" dirty="0"/>
          </a:p>
          <a:p>
            <a:r>
              <a:rPr lang="sl-SI" sz="1000" u="sng" dirty="0"/>
              <a:t>Veljavni pravni okvir ravnanja z nepremičnim premoženjem v lasti države</a:t>
            </a:r>
            <a:r>
              <a:rPr lang="sl-SI" sz="1000" dirty="0"/>
              <a:t>:</a:t>
            </a:r>
          </a:p>
          <a:p>
            <a:endParaRPr lang="sl-SI" sz="1000" dirty="0"/>
          </a:p>
          <a:p>
            <a:pPr marL="285750" indent="-285750">
              <a:buFont typeface="Arial" panose="020B0604020202020204" pitchFamily="34" charset="0"/>
              <a:buChar char="•"/>
            </a:pPr>
            <a:r>
              <a:rPr lang="sl-SI" sz="1000" dirty="0"/>
              <a:t>ZAKON O STVARNEM PREMOŽENJU DRŽAVE IN SAMOUPRAVNIH LOKALNIH SKUPNOSTI (ZSPDSLS-1, Uradni list RS, št. 11/18, 79/18 in 78/23-ZORR)</a:t>
            </a:r>
          </a:p>
          <a:p>
            <a:pPr marL="285750" indent="-285750">
              <a:buFont typeface="Arial" panose="020B0604020202020204" pitchFamily="34" charset="0"/>
              <a:buChar char="•"/>
            </a:pPr>
            <a:endParaRPr lang="sl-SI" sz="1000" dirty="0"/>
          </a:p>
          <a:p>
            <a:pPr marL="285750" indent="-285750">
              <a:buFont typeface="Arial" panose="020B0604020202020204" pitchFamily="34" charset="0"/>
              <a:buChar char="•"/>
            </a:pPr>
            <a:r>
              <a:rPr lang="sl-SI" sz="1000" dirty="0"/>
              <a:t>UREDBA O STVARNEM PREMOŽENJU DRŽAVE IN SAMOUPRAVNIH LOKALNIH SKUPNOSTI (USPDSLS-1, Uradni list RS, št. 31/18)</a:t>
            </a:r>
          </a:p>
          <a:p>
            <a:pPr marL="285750" indent="-285750">
              <a:buFont typeface="Arial" panose="020B0604020202020204" pitchFamily="34" charset="0"/>
              <a:buChar char="•"/>
            </a:pPr>
            <a:endParaRPr lang="sl-SI" sz="1000" dirty="0"/>
          </a:p>
          <a:p>
            <a:pPr marL="285750" indent="-285750">
              <a:buFont typeface="Arial" panose="020B0604020202020204" pitchFamily="34" charset="0"/>
              <a:buChar char="•"/>
            </a:pPr>
            <a:r>
              <a:rPr lang="sl-SI" sz="1000" dirty="0"/>
              <a:t>Odredba o obliki posredovanja napovedi o razpolaganju in obvestila o realizaciji razpolaganja s stvarnim premoženjem (Uradni list RS, št. 75/19, Odredba) </a:t>
            </a:r>
          </a:p>
          <a:p>
            <a:endParaRPr lang="sl-SI" dirty="0"/>
          </a:p>
        </p:txBody>
      </p:sp>
    </p:spTree>
    <p:extLst>
      <p:ext uri="{BB962C8B-B14F-4D97-AF65-F5344CB8AC3E}">
        <p14:creationId xmlns:p14="http://schemas.microsoft.com/office/powerpoint/2010/main" val="102170233"/>
      </p:ext>
    </p:extLst>
  </p:cSld>
  <p:clrMapOvr>
    <a:masterClrMapping/>
  </p:clrMapOvr>
  <mc:AlternateContent xmlns:mc="http://schemas.openxmlformats.org/markup-compatibility/2006" xmlns:p14="http://schemas.microsoft.com/office/powerpoint/2010/main">
    <mc:Choice Requires="p14">
      <p:transition spd="slow" p14:dur="2000" advTm="1230"/>
    </mc:Choice>
    <mc:Fallback xmlns="">
      <p:transition spd="slow" advTm="123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CDC26ECE-F231-2658-F0FA-C27ABEB66EAF}"/>
              </a:ext>
            </a:extLst>
          </p:cNvPr>
          <p:cNvSpPr txBox="1"/>
          <p:nvPr/>
        </p:nvSpPr>
        <p:spPr>
          <a:xfrm>
            <a:off x="718456" y="65188"/>
            <a:ext cx="7995237" cy="5201424"/>
          </a:xfrm>
          <a:prstGeom prst="rect">
            <a:avLst/>
          </a:prstGeom>
          <a:noFill/>
        </p:spPr>
        <p:txBody>
          <a:bodyPr wrap="square">
            <a:spAutoFit/>
          </a:bodyPr>
          <a:lstStyle/>
          <a:p>
            <a:r>
              <a:rPr lang="sl-SI" b="1" dirty="0"/>
              <a:t>3. IZZIVI, ki jih je potrebno nasloviti  -&gt; JUTRI </a:t>
            </a:r>
          </a:p>
          <a:p>
            <a:endParaRPr lang="sl-SI" b="1" dirty="0"/>
          </a:p>
          <a:p>
            <a:r>
              <a:rPr lang="sl-SI" b="1" dirty="0"/>
              <a:t># UČINKOVITO GOSPODARJENJE </a:t>
            </a:r>
          </a:p>
          <a:p>
            <a:r>
              <a:rPr lang="sl-SI" b="1" dirty="0"/>
              <a:t># ODGOVORNOST</a:t>
            </a:r>
          </a:p>
          <a:p>
            <a:endParaRPr lang="sl-SI" b="1" dirty="0"/>
          </a:p>
          <a:p>
            <a:pPr marL="285750" indent="-285750">
              <a:buFontTx/>
              <a:buChar char="-"/>
            </a:pPr>
            <a:r>
              <a:rPr lang="sl-SI" sz="1600" dirty="0"/>
              <a:t>Stabilen pravni okvir</a:t>
            </a:r>
          </a:p>
          <a:p>
            <a:pPr marL="285750" indent="-285750">
              <a:buFontTx/>
              <a:buChar char="-"/>
            </a:pPr>
            <a:r>
              <a:rPr lang="sl-SI" sz="1600" dirty="0"/>
              <a:t>Strateške usmeritve, ki so podlaga za operativne odzive in postopanja</a:t>
            </a:r>
          </a:p>
          <a:p>
            <a:pPr marL="285750" indent="-285750">
              <a:buFontTx/>
              <a:buChar char="-"/>
            </a:pPr>
            <a:r>
              <a:rPr lang="sl-SI" sz="1600" dirty="0"/>
              <a:t>Evidence</a:t>
            </a:r>
          </a:p>
          <a:p>
            <a:endParaRPr lang="sl-SI" sz="1600" dirty="0"/>
          </a:p>
          <a:p>
            <a:pPr marL="285750" indent="-285750">
              <a:buFontTx/>
              <a:buChar char="-"/>
            </a:pPr>
            <a:r>
              <a:rPr lang="sl-SI" sz="1600" dirty="0"/>
              <a:t>Sodelovanje/na nivoju države/med državo in samoupravnimi lokalnimi skupnostmi</a:t>
            </a:r>
          </a:p>
          <a:p>
            <a:pPr marL="285750" indent="-285750">
              <a:buFontTx/>
              <a:buChar char="-"/>
            </a:pPr>
            <a:r>
              <a:rPr lang="sl-SI" sz="1600" dirty="0"/>
              <a:t>Povezovanje in mednarodno sodelovanje, primeri dobrih praks</a:t>
            </a:r>
          </a:p>
          <a:p>
            <a:endParaRPr lang="sl-SI" sz="1600" dirty="0"/>
          </a:p>
          <a:p>
            <a:pPr marL="285750" indent="-285750">
              <a:buFontTx/>
              <a:buChar char="-"/>
            </a:pPr>
            <a:r>
              <a:rPr lang="pt-BR" sz="1600" dirty="0"/>
              <a:t>Interdisciplinarnost, združevanja znanja na enem mestu, prepoznava procesa </a:t>
            </a:r>
          </a:p>
          <a:p>
            <a:pPr marL="285750" indent="-285750">
              <a:buFontTx/>
              <a:buChar char="-"/>
            </a:pPr>
            <a:r>
              <a:rPr lang="pt-BR" sz="1600" dirty="0"/>
              <a:t>Kompetence</a:t>
            </a:r>
          </a:p>
          <a:p>
            <a:endParaRPr lang="sl-SI" sz="1600" dirty="0"/>
          </a:p>
          <a:p>
            <a:pPr marL="285750" indent="-285750">
              <a:buFontTx/>
              <a:buChar char="-"/>
            </a:pPr>
            <a:r>
              <a:rPr lang="sl-SI" sz="1600" dirty="0"/>
              <a:t>Digitalizacija</a:t>
            </a:r>
          </a:p>
          <a:p>
            <a:pPr marL="285750" indent="-285750">
              <a:buFontTx/>
              <a:buChar char="-"/>
            </a:pPr>
            <a:r>
              <a:rPr lang="sl-SI" sz="1600" dirty="0"/>
              <a:t>Stalnost in namenskost sredstev</a:t>
            </a:r>
          </a:p>
          <a:p>
            <a:endParaRPr lang="sl-SI" sz="1600" dirty="0"/>
          </a:p>
          <a:p>
            <a:r>
              <a:rPr lang="sl-SI" sz="1600" dirty="0"/>
              <a:t>In nadaljnja vloga Ministrstva za javno upravo?</a:t>
            </a:r>
          </a:p>
          <a:p>
            <a:pPr marL="285750" indent="-285750">
              <a:buFontTx/>
              <a:buChar char="-"/>
            </a:pPr>
            <a:endParaRPr lang="sl-SI" dirty="0"/>
          </a:p>
        </p:txBody>
      </p:sp>
    </p:spTree>
    <p:extLst>
      <p:ext uri="{BB962C8B-B14F-4D97-AF65-F5344CB8AC3E}">
        <p14:creationId xmlns:p14="http://schemas.microsoft.com/office/powerpoint/2010/main" val="1389407225"/>
      </p:ext>
    </p:extLst>
  </p:cSld>
  <p:clrMapOvr>
    <a:masterClrMapping/>
  </p:clrMapOvr>
  <mc:AlternateContent xmlns:mc="http://schemas.openxmlformats.org/markup-compatibility/2006" xmlns:p14="http://schemas.microsoft.com/office/powerpoint/2010/main">
    <mc:Choice Requires="p14">
      <p:transition spd="slow" p14:dur="2000" advTm="15641"/>
    </mc:Choice>
    <mc:Fallback xmlns="">
      <p:transition spd="slow" advTm="1564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A79D929B-A17D-CF99-2809-00AFFAD48C03}"/>
              </a:ext>
            </a:extLst>
          </p:cNvPr>
          <p:cNvSpPr txBox="1"/>
          <p:nvPr/>
        </p:nvSpPr>
        <p:spPr>
          <a:xfrm>
            <a:off x="977221" y="642174"/>
            <a:ext cx="7636287" cy="4154984"/>
          </a:xfrm>
          <a:prstGeom prst="rect">
            <a:avLst/>
          </a:prstGeom>
          <a:noFill/>
        </p:spPr>
        <p:txBody>
          <a:bodyPr wrap="square">
            <a:spAutoFit/>
          </a:bodyPr>
          <a:lstStyle/>
          <a:p>
            <a:endParaRPr lang="pl-PL" dirty="0"/>
          </a:p>
          <a:p>
            <a:endParaRPr lang="pl-PL" dirty="0"/>
          </a:p>
          <a:p>
            <a:endParaRPr lang="pl-PL" dirty="0"/>
          </a:p>
          <a:p>
            <a:endParaRPr lang="pl-PL" dirty="0"/>
          </a:p>
          <a:p>
            <a:endParaRPr lang="pl-PL" dirty="0"/>
          </a:p>
          <a:p>
            <a:r>
              <a:rPr lang="pl-PL" dirty="0"/>
              <a:t>					</a:t>
            </a:r>
            <a:r>
              <a:rPr lang="pl-PL" sz="2400" b="1" dirty="0"/>
              <a:t>Hvala za vašo pozornost!</a:t>
            </a:r>
          </a:p>
          <a:p>
            <a:endParaRPr lang="pl-PL" sz="2400" b="1" dirty="0"/>
          </a:p>
          <a:p>
            <a:endParaRPr lang="pl-PL" dirty="0"/>
          </a:p>
          <a:p>
            <a:endParaRPr lang="pl-PL" dirty="0"/>
          </a:p>
          <a:p>
            <a:endParaRPr lang="pl-PL" dirty="0"/>
          </a:p>
          <a:p>
            <a:endParaRPr lang="pl-PL" dirty="0"/>
          </a:p>
          <a:p>
            <a:endParaRPr lang="pl-PL" dirty="0"/>
          </a:p>
          <a:p>
            <a:r>
              <a:rPr lang="pl-PL" dirty="0"/>
              <a:t>maja.pogacar@gov.si</a:t>
            </a:r>
          </a:p>
          <a:p>
            <a:r>
              <a:rPr lang="pl-PL" dirty="0"/>
              <a:t>gp.mju@gov.si</a:t>
            </a:r>
          </a:p>
        </p:txBody>
      </p:sp>
    </p:spTree>
    <p:extLst>
      <p:ext uri="{BB962C8B-B14F-4D97-AF65-F5344CB8AC3E}">
        <p14:creationId xmlns:p14="http://schemas.microsoft.com/office/powerpoint/2010/main" val="1577190885"/>
      </p:ext>
    </p:extLst>
  </p:cSld>
  <p:clrMapOvr>
    <a:masterClrMapping/>
  </p:clrMapOvr>
  <mc:AlternateContent xmlns:mc="http://schemas.openxmlformats.org/markup-compatibility/2006" xmlns:p14="http://schemas.microsoft.com/office/powerpoint/2010/main">
    <mc:Choice Requires="p14">
      <p:transition spd="slow" p14:dur="2000" advTm="1316"/>
    </mc:Choice>
    <mc:Fallback xmlns="">
      <p:transition spd="slow" advTm="1316"/>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595</TotalTime>
  <Words>3588</Words>
  <Application>Microsoft Office PowerPoint</Application>
  <PresentationFormat>Diaprojekcija na zaslonu (16:9)</PresentationFormat>
  <Paragraphs>630</Paragraphs>
  <Slides>69</Slides>
  <Notes>14</Notes>
  <HiddenSlides>0</HiddenSlides>
  <MMClips>2</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69</vt:i4>
      </vt:variant>
    </vt:vector>
  </HeadingPairs>
  <TitlesOfParts>
    <vt:vector size="73" baseType="lpstr">
      <vt:lpstr>Arial</vt:lpstr>
      <vt:lpstr>Calibri</vt:lpstr>
      <vt:lpstr>Wingdings</vt:lpstr>
      <vt:lpstr>Office Theme</vt:lpstr>
      <vt:lpstr>Državne nepremičnine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Strateško finančno načrtovanje nepremičninskega fonda države – izzivi in pogled v prihodnost</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HVALA ZA POZORNOST!</vt:lpstr>
      <vt:lpstr>Primer dobre prakse s področja investicij in projekti, ki sledijo</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Informacijski sistem Gospodar in digitalizacija nepremičninskega poslovanja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SPLETNA JAVNA DRAŽBA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Uporaba aplikacij v praksi</vt:lpstr>
      <vt:lpstr>Informacijski sistem Gospodar v praksi </vt:lpstr>
      <vt:lpstr>PowerPointova predstavitev</vt:lpstr>
      <vt:lpstr>PowerPointova predstavitev</vt:lpstr>
      <vt:lpstr>PowerPointova predstavitev</vt:lpstr>
      <vt:lpstr>PowerPointova predstavitev</vt:lpstr>
      <vt:lpstr>PowerPointova predstavitev</vt:lpstr>
      <vt:lpstr>PowerPointova predstavitev</vt:lpstr>
      <vt:lpstr>   SPLETNA JAVNA DRAŽBA V PRAKSI</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Vanja Režonja Utenkar</cp:lastModifiedBy>
  <cp:revision>38</cp:revision>
  <dcterms:created xsi:type="dcterms:W3CDTF">2024-09-02T08:09:13Z</dcterms:created>
  <dcterms:modified xsi:type="dcterms:W3CDTF">2024-10-09T13:18:02Z</dcterms:modified>
</cp:coreProperties>
</file>