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64" r:id="rId4"/>
    <p:sldId id="258" r:id="rId5"/>
    <p:sldId id="782" r:id="rId6"/>
    <p:sldId id="266" r:id="rId7"/>
    <p:sldId id="260" r:id="rId8"/>
    <p:sldId id="261" r:id="rId9"/>
    <p:sldId id="273" r:id="rId10"/>
    <p:sldId id="274" r:id="rId11"/>
    <p:sldId id="275" r:id="rId12"/>
    <p:sldId id="269" r:id="rId13"/>
    <p:sldId id="778" r:id="rId14"/>
    <p:sldId id="779" r:id="rId15"/>
    <p:sldId id="268" r:id="rId16"/>
    <p:sldId id="270" r:id="rId17"/>
    <p:sldId id="780" r:id="rId18"/>
    <p:sldId id="783" r:id="rId19"/>
    <p:sldId id="784" r:id="rId20"/>
    <p:sldId id="259" r:id="rId21"/>
    <p:sldId id="785" r:id="rId22"/>
    <p:sldId id="786" r:id="rId23"/>
    <p:sldId id="787" r:id="rId24"/>
    <p:sldId id="788" r:id="rId25"/>
    <p:sldId id="789" r:id="rId26"/>
    <p:sldId id="790" r:id="rId27"/>
    <p:sldId id="801" r:id="rId28"/>
    <p:sldId id="802" r:id="rId29"/>
    <p:sldId id="803" r:id="rId30"/>
    <p:sldId id="804" r:id="rId31"/>
    <p:sldId id="792" r:id="rId32"/>
    <p:sldId id="793" r:id="rId33"/>
    <p:sldId id="794" r:id="rId34"/>
    <p:sldId id="795" r:id="rId35"/>
    <p:sldId id="796" r:id="rId36"/>
    <p:sldId id="797" r:id="rId37"/>
    <p:sldId id="807" r:id="rId38"/>
    <p:sldId id="272" r:id="rId39"/>
    <p:sldId id="798" r:id="rId40"/>
    <p:sldId id="265" r:id="rId41"/>
    <p:sldId id="267" r:id="rId42"/>
    <p:sldId id="799" r:id="rId43"/>
    <p:sldId id="800" r:id="rId44"/>
    <p:sldId id="263" r:id="rId45"/>
    <p:sldId id="806" r:id="rId46"/>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E887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97" d="100"/>
          <a:sy n="97" d="100"/>
        </p:scale>
        <p:origin x="114"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256036093546766"/>
          <c:y val="0.13867221129966106"/>
          <c:w val="0.50454456979103213"/>
          <c:h val="0.77601641601935745"/>
        </c:manualLayout>
      </c:layout>
      <c:barChart>
        <c:barDir val="bar"/>
        <c:grouping val="clustered"/>
        <c:varyColors val="0"/>
        <c:ser>
          <c:idx val="0"/>
          <c:order val="0"/>
          <c:tx>
            <c:strRef>
              <c:f>Sheet1!$O$1</c:f>
              <c:strCache>
                <c:ptCount val="1"/>
                <c:pt idx="0">
                  <c:v>NADREJENI</c:v>
                </c:pt>
              </c:strCache>
            </c:strRef>
          </c:tx>
          <c:spPr>
            <a:solidFill>
              <a:schemeClr val="accent5">
                <a:lumMod val="40000"/>
                <a:lumOff val="60000"/>
              </a:scheme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sl-SI"/>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Sheet1!$M$2:$M$5</c:f>
              <c:strCache>
                <c:ptCount val="4"/>
                <c:pt idx="0">
                  <c:v>PROAKTIVNO DELOVANJE</c:v>
                </c:pt>
                <c:pt idx="1">
                  <c:v>OSREDOTOČENOST NA UPORABNIKA</c:v>
                </c:pt>
                <c:pt idx="2">
                  <c:v>KREPITEV SODELOVANJA</c:v>
                </c:pt>
                <c:pt idx="3">
                  <c:v>ZAVEZANOST STROKOVNOSTI</c:v>
                </c:pt>
              </c:strCache>
            </c:strRef>
          </c:cat>
          <c:val>
            <c:numRef>
              <c:f>Sheet1!$O$2:$O$5</c:f>
              <c:numCache>
                <c:formatCode>General</c:formatCode>
                <c:ptCount val="4"/>
                <c:pt idx="0">
                  <c:v>3.7</c:v>
                </c:pt>
                <c:pt idx="1">
                  <c:v>4.2</c:v>
                </c:pt>
                <c:pt idx="2">
                  <c:v>4</c:v>
                </c:pt>
                <c:pt idx="3">
                  <c:v>3</c:v>
                </c:pt>
              </c:numCache>
            </c:numRef>
          </c:val>
          <c:extLst>
            <c:ext xmlns:c16="http://schemas.microsoft.com/office/drawing/2014/chart" uri="{C3380CC4-5D6E-409C-BE32-E72D297353CC}">
              <c16:uniqueId val="{00000000-876C-40D9-AAA1-FC5F8A109210}"/>
            </c:ext>
          </c:extLst>
        </c:ser>
        <c:ser>
          <c:idx val="1"/>
          <c:order val="1"/>
          <c:tx>
            <c:strRef>
              <c:f>Sheet1!$N$1</c:f>
              <c:strCache>
                <c:ptCount val="1"/>
                <c:pt idx="0">
                  <c:v>SAMOOCENA</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sl-SI"/>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Sheet1!$M$2:$M$5</c:f>
              <c:strCache>
                <c:ptCount val="4"/>
                <c:pt idx="0">
                  <c:v>PROAKTIVNO DELOVANJE</c:v>
                </c:pt>
                <c:pt idx="1">
                  <c:v>OSREDOTOČENOST NA UPORABNIKA</c:v>
                </c:pt>
                <c:pt idx="2">
                  <c:v>KREPITEV SODELOVANJA</c:v>
                </c:pt>
                <c:pt idx="3">
                  <c:v>ZAVEZANOST STROKOVNOSTI</c:v>
                </c:pt>
              </c:strCache>
            </c:strRef>
          </c:cat>
          <c:val>
            <c:numRef>
              <c:f>Sheet1!$N$2:$N$5</c:f>
              <c:numCache>
                <c:formatCode>0.0</c:formatCode>
                <c:ptCount val="4"/>
                <c:pt idx="0">
                  <c:v>4.4000000000000004</c:v>
                </c:pt>
                <c:pt idx="1">
                  <c:v>2.2000000000000002</c:v>
                </c:pt>
                <c:pt idx="2">
                  <c:v>3.2</c:v>
                </c:pt>
                <c:pt idx="3">
                  <c:v>4.3</c:v>
                </c:pt>
              </c:numCache>
            </c:numRef>
          </c:val>
          <c:extLst>
            <c:ext xmlns:c16="http://schemas.microsoft.com/office/drawing/2014/chart" uri="{C3380CC4-5D6E-409C-BE32-E72D297353CC}">
              <c16:uniqueId val="{00000001-876C-40D9-AAA1-FC5F8A109210}"/>
            </c:ext>
          </c:extLst>
        </c:ser>
        <c:dLbls>
          <c:showLegendKey val="0"/>
          <c:showVal val="0"/>
          <c:showCatName val="0"/>
          <c:showSerName val="0"/>
          <c:showPercent val="0"/>
          <c:showBubbleSize val="0"/>
        </c:dLbls>
        <c:gapWidth val="83"/>
        <c:axId val="600909616"/>
        <c:axId val="600911584"/>
      </c:barChart>
      <c:catAx>
        <c:axId val="60090961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none" spc="0" normalizeH="0" baseline="0">
                <a:solidFill>
                  <a:schemeClr val="tx1">
                    <a:lumMod val="65000"/>
                    <a:lumOff val="35000"/>
                  </a:schemeClr>
                </a:solidFill>
                <a:latin typeface="+mn-lt"/>
                <a:ea typeface="+mn-ea"/>
                <a:cs typeface="+mn-cs"/>
              </a:defRPr>
            </a:pPr>
            <a:endParaRPr lang="sl-SI"/>
          </a:p>
        </c:txPr>
        <c:crossAx val="600911584"/>
        <c:crosses val="autoZero"/>
        <c:auto val="1"/>
        <c:lblAlgn val="ctr"/>
        <c:lblOffset val="100"/>
        <c:noMultiLvlLbl val="0"/>
      </c:catAx>
      <c:valAx>
        <c:axId val="600911584"/>
        <c:scaling>
          <c:orientation val="minMax"/>
          <c:max val="5"/>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600909616"/>
        <c:crosses val="autoZero"/>
        <c:crossBetween val="between"/>
        <c:majorUnit val="1"/>
      </c:valAx>
      <c:spPr>
        <a:noFill/>
        <a:ln>
          <a:noFill/>
        </a:ln>
        <a:effectLst/>
      </c:spPr>
    </c:plotArea>
    <c:legend>
      <c:legendPos val="t"/>
      <c:layout>
        <c:manualLayout>
          <c:xMode val="edge"/>
          <c:yMode val="edge"/>
          <c:x val="0.43133101449876365"/>
          <c:y val="2.5782688766114181E-2"/>
          <c:w val="0.52196015897394143"/>
          <c:h val="5.730091039129447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A5D3F8-CCEE-49B1-A3B1-95FF1333F015}" type="doc">
      <dgm:prSet loTypeId="urn:microsoft.com/office/officeart/2005/8/layout/radial6" loCatId="cycle" qsTypeId="urn:microsoft.com/office/officeart/2005/8/quickstyle/3d1" qsCatId="3D" csTypeId="urn:microsoft.com/office/officeart/2005/8/colors/colorful5" csCatId="colorful" phldr="1"/>
      <dgm:spPr/>
      <dgm:t>
        <a:bodyPr/>
        <a:lstStyle/>
        <a:p>
          <a:endParaRPr lang="sl-SI"/>
        </a:p>
      </dgm:t>
    </dgm:pt>
    <dgm:pt modelId="{8CB57824-39F0-4C22-BE15-AC12FEB14D7A}">
      <dgm:prSet phldrT="[besedilo]" custT="1"/>
      <dgm:spPr>
        <a:xfrm>
          <a:off x="3018602" y="1816370"/>
          <a:ext cx="1990521" cy="1990521"/>
        </a:xfrm>
        <a:prstGeom prst="ellipse">
          <a:avLst/>
        </a:prstGeom>
      </dgm:spPr>
      <dgm:t>
        <a:bodyPr/>
        <a:lstStyle/>
        <a:p>
          <a:pPr>
            <a:buNone/>
          </a:pPr>
          <a:r>
            <a:rPr lang="sl-SI" sz="2400" b="1" dirty="0">
              <a:latin typeface="+mn-lt"/>
              <a:ea typeface="+mn-ea"/>
              <a:cs typeface="+mn-cs"/>
            </a:rPr>
            <a:t>Gonilniki sprememb</a:t>
          </a:r>
        </a:p>
      </dgm:t>
    </dgm:pt>
    <dgm:pt modelId="{E6EBA2EF-8E74-4E7E-9FE4-0C79234762A2}" type="parTrans" cxnId="{2AA6277A-910B-4D20-B869-E21D3E7139B0}">
      <dgm:prSet/>
      <dgm:spPr/>
      <dgm:t>
        <a:bodyPr/>
        <a:lstStyle/>
        <a:p>
          <a:endParaRPr lang="sl-SI">
            <a:solidFill>
              <a:schemeClr val="accent6">
                <a:lumMod val="50000"/>
              </a:schemeClr>
            </a:solidFill>
          </a:endParaRPr>
        </a:p>
      </dgm:t>
    </dgm:pt>
    <dgm:pt modelId="{D1D83C73-9437-4443-8DE7-9ABD997E8E63}" type="sibTrans" cxnId="{2AA6277A-910B-4D20-B869-E21D3E7139B0}">
      <dgm:prSet/>
      <dgm:spPr/>
      <dgm:t>
        <a:bodyPr/>
        <a:lstStyle/>
        <a:p>
          <a:endParaRPr lang="sl-SI">
            <a:solidFill>
              <a:schemeClr val="accent6">
                <a:lumMod val="50000"/>
              </a:schemeClr>
            </a:solidFill>
          </a:endParaRPr>
        </a:p>
      </dgm:t>
    </dgm:pt>
    <dgm:pt modelId="{2E3C36E5-4C8E-4335-B222-834C733EE975}">
      <dgm:prSet phldrT="[besedilo]" custT="1"/>
      <dgm:spPr>
        <a:xfrm>
          <a:off x="2942783" y="0"/>
          <a:ext cx="2142159" cy="1393365"/>
        </a:xfrm>
        <a:prstGeom prst="ellipse">
          <a:avLst/>
        </a:prstGeom>
      </dgm:spPr>
      <dgm:t>
        <a:bodyPr/>
        <a:lstStyle/>
        <a:p>
          <a:pPr>
            <a:buNone/>
          </a:pPr>
          <a:r>
            <a:rPr lang="sl-SI" sz="1700" b="1">
              <a:latin typeface="+mn-lt"/>
              <a:ea typeface="+mn-ea"/>
              <a:cs typeface="+mn-cs"/>
            </a:rPr>
            <a:t>Demografske spremembe</a:t>
          </a:r>
          <a:endParaRPr lang="sl-SI" sz="1700" b="1" dirty="0">
            <a:latin typeface="+mn-lt"/>
            <a:ea typeface="+mn-ea"/>
            <a:cs typeface="+mn-cs"/>
          </a:endParaRPr>
        </a:p>
      </dgm:t>
    </dgm:pt>
    <dgm:pt modelId="{40694F46-A008-4273-B235-0A3243E19E95}" type="parTrans" cxnId="{F82FB548-02C0-4308-8926-FD81418509BA}">
      <dgm:prSet/>
      <dgm:spPr/>
      <dgm:t>
        <a:bodyPr/>
        <a:lstStyle/>
        <a:p>
          <a:endParaRPr lang="sl-SI">
            <a:solidFill>
              <a:schemeClr val="accent6">
                <a:lumMod val="50000"/>
              </a:schemeClr>
            </a:solidFill>
          </a:endParaRPr>
        </a:p>
      </dgm:t>
    </dgm:pt>
    <dgm:pt modelId="{DAA96F22-5DA3-429F-A117-228E7ED07F83}" type="sibTrans" cxnId="{F82FB548-02C0-4308-8926-FD81418509BA}">
      <dgm:prSet/>
      <dgm:spPr>
        <a:xfrm>
          <a:off x="1850476" y="646521"/>
          <a:ext cx="4325121" cy="4325121"/>
        </a:xfrm>
        <a:prstGeom prst="blockArc">
          <a:avLst>
            <a:gd name="adj1" fmla="val 16201345"/>
            <a:gd name="adj2" fmla="val 20524361"/>
            <a:gd name="adj3" fmla="val 4639"/>
          </a:avLst>
        </a:prstGeom>
      </dgm:spPr>
      <dgm:t>
        <a:bodyPr/>
        <a:lstStyle/>
        <a:p>
          <a:endParaRPr lang="sl-SI">
            <a:solidFill>
              <a:schemeClr val="accent6">
                <a:lumMod val="50000"/>
              </a:schemeClr>
            </a:solidFill>
          </a:endParaRPr>
        </a:p>
      </dgm:t>
    </dgm:pt>
    <dgm:pt modelId="{2CDD353E-7B81-4E0A-B723-E99C86E474E4}">
      <dgm:prSet phldrT="[besedilo]" custT="1"/>
      <dgm:spPr>
        <a:xfrm>
          <a:off x="4982811" y="1442228"/>
          <a:ext cx="2080127" cy="1433271"/>
        </a:xfrm>
        <a:prstGeom prst="ellipse">
          <a:avLst/>
        </a:prstGeom>
      </dgm:spPr>
      <dgm:t>
        <a:bodyPr/>
        <a:lstStyle/>
        <a:p>
          <a:pPr>
            <a:buNone/>
          </a:pPr>
          <a:r>
            <a:rPr lang="sl-SI" sz="1700" b="1"/>
            <a:t>Tehnološke spremembe - digitalizacija</a:t>
          </a:r>
          <a:endParaRPr lang="sl-SI" sz="1700" b="1" dirty="0">
            <a:latin typeface="+mn-lt"/>
            <a:ea typeface="+mn-ea"/>
            <a:cs typeface="+mn-cs"/>
          </a:endParaRPr>
        </a:p>
      </dgm:t>
    </dgm:pt>
    <dgm:pt modelId="{D60F416C-B211-4519-B2CD-29B71B7F4983}" type="parTrans" cxnId="{6C5BB3EA-826C-4065-A343-E4ACF6F09551}">
      <dgm:prSet/>
      <dgm:spPr/>
      <dgm:t>
        <a:bodyPr/>
        <a:lstStyle/>
        <a:p>
          <a:endParaRPr lang="sl-SI">
            <a:solidFill>
              <a:schemeClr val="accent6">
                <a:lumMod val="50000"/>
              </a:schemeClr>
            </a:solidFill>
          </a:endParaRPr>
        </a:p>
      </dgm:t>
    </dgm:pt>
    <dgm:pt modelId="{3B48E5AB-9E1E-4D67-90C5-7E7CCA7CC124}" type="sibTrans" cxnId="{6C5BB3EA-826C-4065-A343-E4ACF6F09551}">
      <dgm:prSet/>
      <dgm:spPr>
        <a:xfrm>
          <a:off x="1851302" y="649070"/>
          <a:ext cx="4325121" cy="4325121"/>
        </a:xfrm>
        <a:prstGeom prst="blockArc">
          <a:avLst>
            <a:gd name="adj1" fmla="val 20520000"/>
            <a:gd name="adj2" fmla="val 3240000"/>
            <a:gd name="adj3" fmla="val 4639"/>
          </a:avLst>
        </a:prstGeom>
      </dgm:spPr>
      <dgm:t>
        <a:bodyPr/>
        <a:lstStyle/>
        <a:p>
          <a:endParaRPr lang="sl-SI">
            <a:solidFill>
              <a:schemeClr val="accent6">
                <a:lumMod val="50000"/>
              </a:schemeClr>
            </a:solidFill>
          </a:endParaRPr>
        </a:p>
      </dgm:t>
    </dgm:pt>
    <dgm:pt modelId="{8C1A7BA8-4DBC-47EB-B172-7C71FFCC7BF6}">
      <dgm:prSet phldrT="[besedilo]" custT="1"/>
      <dgm:spPr>
        <a:xfrm>
          <a:off x="1073965" y="1462181"/>
          <a:ext cx="1861772" cy="1393365"/>
        </a:xfrm>
        <a:prstGeom prst="ellipse">
          <a:avLst/>
        </a:prstGeom>
      </dgm:spPr>
      <dgm:t>
        <a:bodyPr/>
        <a:lstStyle/>
        <a:p>
          <a:pPr>
            <a:buNone/>
          </a:pPr>
          <a:r>
            <a:rPr lang="sl-SI" sz="1700" b="1" dirty="0">
              <a:latin typeface="+mn-lt"/>
              <a:ea typeface="+mn-ea"/>
              <a:cs typeface="+mn-cs"/>
            </a:rPr>
            <a:t>Novi poklici - kompetence prihodnosti</a:t>
          </a:r>
        </a:p>
      </dgm:t>
    </dgm:pt>
    <dgm:pt modelId="{48958B3B-EF71-4D09-B665-05D1D0981BDB}" type="parTrans" cxnId="{27EBEA16-C0D3-49B2-9E4B-6C8F7074AFA0}">
      <dgm:prSet/>
      <dgm:spPr/>
      <dgm:t>
        <a:bodyPr/>
        <a:lstStyle/>
        <a:p>
          <a:endParaRPr lang="sl-SI">
            <a:solidFill>
              <a:schemeClr val="accent6">
                <a:lumMod val="50000"/>
              </a:schemeClr>
            </a:solidFill>
          </a:endParaRPr>
        </a:p>
      </dgm:t>
    </dgm:pt>
    <dgm:pt modelId="{F754F993-2212-4EA9-A25F-9E5E83F158A9}" type="sibTrans" cxnId="{27EBEA16-C0D3-49B2-9E4B-6C8F7074AFA0}">
      <dgm:prSet/>
      <dgm:spPr>
        <a:xfrm>
          <a:off x="1852129" y="646521"/>
          <a:ext cx="4325121" cy="4325121"/>
        </a:xfrm>
        <a:prstGeom prst="blockArc">
          <a:avLst>
            <a:gd name="adj1" fmla="val 11875639"/>
            <a:gd name="adj2" fmla="val 16198655"/>
            <a:gd name="adj3" fmla="val 4639"/>
          </a:avLst>
        </a:prstGeom>
      </dgm:spPr>
      <dgm:t>
        <a:bodyPr/>
        <a:lstStyle/>
        <a:p>
          <a:endParaRPr lang="sl-SI">
            <a:solidFill>
              <a:schemeClr val="accent6">
                <a:lumMod val="50000"/>
              </a:schemeClr>
            </a:solidFill>
          </a:endParaRPr>
        </a:p>
      </dgm:t>
    </dgm:pt>
    <dgm:pt modelId="{64DD1A94-1B5B-484E-954A-2D4243EC31B9}">
      <dgm:prSet phldrT="[besedilo]" custT="1"/>
      <dgm:spPr>
        <a:xfrm>
          <a:off x="1682732" y="3823915"/>
          <a:ext cx="2178986" cy="1393365"/>
        </a:xfrm>
        <a:prstGeom prst="ellipse">
          <a:avLst/>
        </a:prstGeom>
      </dgm:spPr>
      <dgm:t>
        <a:bodyPr/>
        <a:lstStyle/>
        <a:p>
          <a:pPr>
            <a:buNone/>
          </a:pPr>
          <a:r>
            <a:rPr lang="sl-SI" sz="1700" b="1">
              <a:latin typeface="+mn-lt"/>
              <a:ea typeface="+mn-ea"/>
              <a:cs typeface="+mn-cs"/>
            </a:rPr>
            <a:t>Izzivi prihodnosti -  nove oblike dela, nepričakovane situacije, klimatske spremembe</a:t>
          </a:r>
          <a:endParaRPr lang="sl-SI" sz="1700" b="1" dirty="0">
            <a:latin typeface="+mn-lt"/>
            <a:ea typeface="+mn-ea"/>
            <a:cs typeface="+mn-cs"/>
          </a:endParaRPr>
        </a:p>
      </dgm:t>
    </dgm:pt>
    <dgm:pt modelId="{904C6D45-2977-4960-A4F4-B6F2A0AAECD5}" type="parTrans" cxnId="{4AD07B33-A9FB-4B0C-88E3-B096F3CB5A9E}">
      <dgm:prSet/>
      <dgm:spPr/>
      <dgm:t>
        <a:bodyPr/>
        <a:lstStyle/>
        <a:p>
          <a:endParaRPr lang="sl-SI">
            <a:solidFill>
              <a:schemeClr val="accent6">
                <a:lumMod val="50000"/>
              </a:schemeClr>
            </a:solidFill>
          </a:endParaRPr>
        </a:p>
      </dgm:t>
    </dgm:pt>
    <dgm:pt modelId="{159AEA45-11AE-40F2-B326-6ED7144F5289}" type="sibTrans" cxnId="{4AD07B33-A9FB-4B0C-88E3-B096F3CB5A9E}">
      <dgm:prSet/>
      <dgm:spPr>
        <a:xfrm>
          <a:off x="1851302" y="649070"/>
          <a:ext cx="4325121" cy="4325121"/>
        </a:xfrm>
        <a:prstGeom prst="blockArc">
          <a:avLst>
            <a:gd name="adj1" fmla="val 7560000"/>
            <a:gd name="adj2" fmla="val 11880000"/>
            <a:gd name="adj3" fmla="val 4639"/>
          </a:avLst>
        </a:prstGeom>
      </dgm:spPr>
      <dgm:t>
        <a:bodyPr/>
        <a:lstStyle/>
        <a:p>
          <a:endParaRPr lang="sl-SI">
            <a:solidFill>
              <a:schemeClr val="accent6">
                <a:lumMod val="50000"/>
              </a:schemeClr>
            </a:solidFill>
          </a:endParaRPr>
        </a:p>
      </dgm:t>
    </dgm:pt>
    <dgm:pt modelId="{0E049C54-D039-4D1B-ACE7-5E77CB9C7A31}" type="pres">
      <dgm:prSet presAssocID="{FDA5D3F8-CCEE-49B1-A3B1-95FF1333F015}" presName="Name0" presStyleCnt="0">
        <dgm:presLayoutVars>
          <dgm:chMax val="1"/>
          <dgm:dir/>
          <dgm:animLvl val="ctr"/>
          <dgm:resizeHandles val="exact"/>
        </dgm:presLayoutVars>
      </dgm:prSet>
      <dgm:spPr/>
    </dgm:pt>
    <dgm:pt modelId="{D4B4C43F-419B-470C-AA7B-F934B47620C4}" type="pres">
      <dgm:prSet presAssocID="{8CB57824-39F0-4C22-BE15-AC12FEB14D7A}" presName="centerShape" presStyleLbl="node0" presStyleIdx="0" presStyleCnt="1" custScaleY="90187" custLinFactNeighborX="2608" custLinFactNeighborY="122"/>
      <dgm:spPr/>
    </dgm:pt>
    <dgm:pt modelId="{5DE7CEB0-6FEB-4DE9-8F53-1EFDFCAB3CBC}" type="pres">
      <dgm:prSet presAssocID="{2E3C36E5-4C8E-4335-B222-834C733EE975}" presName="node" presStyleLbl="node1" presStyleIdx="0" presStyleCnt="4" custScaleX="169708" custRadScaleRad="97991" custRadScaleInc="17228">
        <dgm:presLayoutVars>
          <dgm:bulletEnabled val="1"/>
        </dgm:presLayoutVars>
      </dgm:prSet>
      <dgm:spPr/>
    </dgm:pt>
    <dgm:pt modelId="{E4AEE352-522E-4746-BD4A-36638CE0ACE8}" type="pres">
      <dgm:prSet presAssocID="{2E3C36E5-4C8E-4335-B222-834C733EE975}" presName="dummy" presStyleCnt="0"/>
      <dgm:spPr/>
    </dgm:pt>
    <dgm:pt modelId="{A3833AFC-844B-47E9-93A9-654661541193}" type="pres">
      <dgm:prSet presAssocID="{DAA96F22-5DA3-429F-A117-228E7ED07F83}" presName="sibTrans" presStyleLbl="sibTrans2D1" presStyleIdx="0" presStyleCnt="4" custLinFactNeighborX="4899" custLinFactNeighborY="2085"/>
      <dgm:spPr/>
    </dgm:pt>
    <dgm:pt modelId="{D9216D1D-247A-4541-8A8D-5645922FEC64}" type="pres">
      <dgm:prSet presAssocID="{2CDD353E-7B81-4E0A-B723-E99C86E474E4}" presName="node" presStyleLbl="node1" presStyleIdx="1" presStyleCnt="4" custScaleX="149288" custScaleY="96695" custRadScaleRad="110608" custRadScaleInc="9123">
        <dgm:presLayoutVars>
          <dgm:bulletEnabled val="1"/>
        </dgm:presLayoutVars>
      </dgm:prSet>
      <dgm:spPr/>
    </dgm:pt>
    <dgm:pt modelId="{5288A79B-1E23-4580-BA68-36143BA708DF}" type="pres">
      <dgm:prSet presAssocID="{2CDD353E-7B81-4E0A-B723-E99C86E474E4}" presName="dummy" presStyleCnt="0"/>
      <dgm:spPr/>
    </dgm:pt>
    <dgm:pt modelId="{627FFAB0-96D8-43F0-BEE2-975D9F6F8069}" type="pres">
      <dgm:prSet presAssocID="{3B48E5AB-9E1E-4D67-90C5-7E7CCA7CC124}" presName="sibTrans" presStyleLbl="sibTrans2D1" presStyleIdx="1" presStyleCnt="4" custScaleX="104373" custLinFactNeighborX="-2982" custLinFactNeighborY="10943"/>
      <dgm:spPr/>
    </dgm:pt>
    <dgm:pt modelId="{48A97668-8D7F-4704-9808-4CB1A4761376}" type="pres">
      <dgm:prSet presAssocID="{64DD1A94-1B5B-484E-954A-2D4243EC31B9}" presName="node" presStyleLbl="node1" presStyleIdx="2" presStyleCnt="4" custScaleX="196747" custScaleY="101480" custRadScaleRad="98146" custRadScaleInc="-10644">
        <dgm:presLayoutVars>
          <dgm:bulletEnabled val="1"/>
        </dgm:presLayoutVars>
      </dgm:prSet>
      <dgm:spPr/>
    </dgm:pt>
    <dgm:pt modelId="{D2C6F407-0874-4146-BCFA-80BEB980B642}" type="pres">
      <dgm:prSet presAssocID="{64DD1A94-1B5B-484E-954A-2D4243EC31B9}" presName="dummy" presStyleCnt="0"/>
      <dgm:spPr/>
    </dgm:pt>
    <dgm:pt modelId="{28B42C92-A5FF-4E90-9455-578D91EF4C0B}" type="pres">
      <dgm:prSet presAssocID="{159AEA45-11AE-40F2-B326-6ED7144F5289}" presName="sibTrans" presStyleLbl="sibTrans2D1" presStyleIdx="2" presStyleCnt="4" custScaleX="97661" custScaleY="90284" custLinFactNeighborX="10" custLinFactNeighborY="13254"/>
      <dgm:spPr/>
    </dgm:pt>
    <dgm:pt modelId="{CF988099-70CF-4CC7-AE56-D7417E2973C0}" type="pres">
      <dgm:prSet presAssocID="{8C1A7BA8-4DBC-47EB-B172-7C71FFCC7BF6}" presName="node" presStyleLbl="node1" presStyleIdx="3" presStyleCnt="4" custScaleX="143718" custRadScaleRad="102498" custRadScaleInc="-1888">
        <dgm:presLayoutVars>
          <dgm:bulletEnabled val="1"/>
        </dgm:presLayoutVars>
      </dgm:prSet>
      <dgm:spPr/>
    </dgm:pt>
    <dgm:pt modelId="{D9178896-FAFC-4D5C-9083-D2DB8CD686D0}" type="pres">
      <dgm:prSet presAssocID="{8C1A7BA8-4DBC-47EB-B172-7C71FFCC7BF6}" presName="dummy" presStyleCnt="0"/>
      <dgm:spPr/>
    </dgm:pt>
    <dgm:pt modelId="{1B4F4409-D1C1-4FED-BCDA-C70AA2E93C20}" type="pres">
      <dgm:prSet presAssocID="{F754F993-2212-4EA9-A25F-9E5E83F158A9}" presName="sibTrans" presStyleLbl="sibTrans2D1" presStyleIdx="3" presStyleCnt="4" custScaleX="111640" custScaleY="96891"/>
      <dgm:spPr/>
    </dgm:pt>
  </dgm:ptLst>
  <dgm:cxnLst>
    <dgm:cxn modelId="{E7F0750F-28E8-435A-B05D-F34F649A7F36}" type="presOf" srcId="{3B48E5AB-9E1E-4D67-90C5-7E7CCA7CC124}" destId="{627FFAB0-96D8-43F0-BEE2-975D9F6F8069}" srcOrd="0" destOrd="0" presId="urn:microsoft.com/office/officeart/2005/8/layout/radial6"/>
    <dgm:cxn modelId="{27EBEA16-C0D3-49B2-9E4B-6C8F7074AFA0}" srcId="{8CB57824-39F0-4C22-BE15-AC12FEB14D7A}" destId="{8C1A7BA8-4DBC-47EB-B172-7C71FFCC7BF6}" srcOrd="3" destOrd="0" parTransId="{48958B3B-EF71-4D09-B665-05D1D0981BDB}" sibTransId="{F754F993-2212-4EA9-A25F-9E5E83F158A9}"/>
    <dgm:cxn modelId="{4AD07B33-A9FB-4B0C-88E3-B096F3CB5A9E}" srcId="{8CB57824-39F0-4C22-BE15-AC12FEB14D7A}" destId="{64DD1A94-1B5B-484E-954A-2D4243EC31B9}" srcOrd="2" destOrd="0" parTransId="{904C6D45-2977-4960-A4F4-B6F2A0AAECD5}" sibTransId="{159AEA45-11AE-40F2-B326-6ED7144F5289}"/>
    <dgm:cxn modelId="{5135433D-4B26-4E39-A1AE-A1FFEB2FFBDA}" type="presOf" srcId="{DAA96F22-5DA3-429F-A117-228E7ED07F83}" destId="{A3833AFC-844B-47E9-93A9-654661541193}" srcOrd="0" destOrd="0" presId="urn:microsoft.com/office/officeart/2005/8/layout/radial6"/>
    <dgm:cxn modelId="{F3B3585F-FB7C-4C47-A957-FB7E22EDC08D}" type="presOf" srcId="{8C1A7BA8-4DBC-47EB-B172-7C71FFCC7BF6}" destId="{CF988099-70CF-4CC7-AE56-D7417E2973C0}" srcOrd="0" destOrd="0" presId="urn:microsoft.com/office/officeart/2005/8/layout/radial6"/>
    <dgm:cxn modelId="{C114CB47-F2AF-4255-9B11-5CA307039B91}" type="presOf" srcId="{2CDD353E-7B81-4E0A-B723-E99C86E474E4}" destId="{D9216D1D-247A-4541-8A8D-5645922FEC64}" srcOrd="0" destOrd="0" presId="urn:microsoft.com/office/officeart/2005/8/layout/radial6"/>
    <dgm:cxn modelId="{F82FB548-02C0-4308-8926-FD81418509BA}" srcId="{8CB57824-39F0-4C22-BE15-AC12FEB14D7A}" destId="{2E3C36E5-4C8E-4335-B222-834C733EE975}" srcOrd="0" destOrd="0" parTransId="{40694F46-A008-4273-B235-0A3243E19E95}" sibTransId="{DAA96F22-5DA3-429F-A117-228E7ED07F83}"/>
    <dgm:cxn modelId="{1C71D173-2F40-4BF7-8A36-B37080E9A9B0}" type="presOf" srcId="{64DD1A94-1B5B-484E-954A-2D4243EC31B9}" destId="{48A97668-8D7F-4704-9808-4CB1A4761376}" srcOrd="0" destOrd="0" presId="urn:microsoft.com/office/officeart/2005/8/layout/radial6"/>
    <dgm:cxn modelId="{71EBE954-30FA-41CC-A585-C57E7640AAFC}" type="presOf" srcId="{2E3C36E5-4C8E-4335-B222-834C733EE975}" destId="{5DE7CEB0-6FEB-4DE9-8F53-1EFDFCAB3CBC}" srcOrd="0" destOrd="0" presId="urn:microsoft.com/office/officeart/2005/8/layout/radial6"/>
    <dgm:cxn modelId="{2AA6277A-910B-4D20-B869-E21D3E7139B0}" srcId="{FDA5D3F8-CCEE-49B1-A3B1-95FF1333F015}" destId="{8CB57824-39F0-4C22-BE15-AC12FEB14D7A}" srcOrd="0" destOrd="0" parTransId="{E6EBA2EF-8E74-4E7E-9FE4-0C79234762A2}" sibTransId="{D1D83C73-9437-4443-8DE7-9ABD997E8E63}"/>
    <dgm:cxn modelId="{6D501F94-371C-4148-A49C-035E5712E5E0}" type="presOf" srcId="{FDA5D3F8-CCEE-49B1-A3B1-95FF1333F015}" destId="{0E049C54-D039-4D1B-ACE7-5E77CB9C7A31}" srcOrd="0" destOrd="0" presId="urn:microsoft.com/office/officeart/2005/8/layout/radial6"/>
    <dgm:cxn modelId="{3F6CCCAE-4231-4C6C-BCEC-46AD295B014A}" type="presOf" srcId="{159AEA45-11AE-40F2-B326-6ED7144F5289}" destId="{28B42C92-A5FF-4E90-9455-578D91EF4C0B}" srcOrd="0" destOrd="0" presId="urn:microsoft.com/office/officeart/2005/8/layout/radial6"/>
    <dgm:cxn modelId="{A63DEBB1-C633-43F5-91AB-9D0F003EBBCE}" type="presOf" srcId="{8CB57824-39F0-4C22-BE15-AC12FEB14D7A}" destId="{D4B4C43F-419B-470C-AA7B-F934B47620C4}" srcOrd="0" destOrd="0" presId="urn:microsoft.com/office/officeart/2005/8/layout/radial6"/>
    <dgm:cxn modelId="{129E9EE1-027B-492F-997D-FCD560D35791}" type="presOf" srcId="{F754F993-2212-4EA9-A25F-9E5E83F158A9}" destId="{1B4F4409-D1C1-4FED-BCDA-C70AA2E93C20}" srcOrd="0" destOrd="0" presId="urn:microsoft.com/office/officeart/2005/8/layout/radial6"/>
    <dgm:cxn modelId="{6C5BB3EA-826C-4065-A343-E4ACF6F09551}" srcId="{8CB57824-39F0-4C22-BE15-AC12FEB14D7A}" destId="{2CDD353E-7B81-4E0A-B723-E99C86E474E4}" srcOrd="1" destOrd="0" parTransId="{D60F416C-B211-4519-B2CD-29B71B7F4983}" sibTransId="{3B48E5AB-9E1E-4D67-90C5-7E7CCA7CC124}"/>
    <dgm:cxn modelId="{A38693D4-28C3-4D98-A8AD-BD9B6361F92A}" type="presParOf" srcId="{0E049C54-D039-4D1B-ACE7-5E77CB9C7A31}" destId="{D4B4C43F-419B-470C-AA7B-F934B47620C4}" srcOrd="0" destOrd="0" presId="urn:microsoft.com/office/officeart/2005/8/layout/radial6"/>
    <dgm:cxn modelId="{810817A8-C31F-4747-94C1-BD69EC81C8DB}" type="presParOf" srcId="{0E049C54-D039-4D1B-ACE7-5E77CB9C7A31}" destId="{5DE7CEB0-6FEB-4DE9-8F53-1EFDFCAB3CBC}" srcOrd="1" destOrd="0" presId="urn:microsoft.com/office/officeart/2005/8/layout/radial6"/>
    <dgm:cxn modelId="{16CA5C98-C4CB-40D9-B813-896FFFA98B0D}" type="presParOf" srcId="{0E049C54-D039-4D1B-ACE7-5E77CB9C7A31}" destId="{E4AEE352-522E-4746-BD4A-36638CE0ACE8}" srcOrd="2" destOrd="0" presId="urn:microsoft.com/office/officeart/2005/8/layout/radial6"/>
    <dgm:cxn modelId="{04A5619F-C2E0-40D1-9EF7-836182677F85}" type="presParOf" srcId="{0E049C54-D039-4D1B-ACE7-5E77CB9C7A31}" destId="{A3833AFC-844B-47E9-93A9-654661541193}" srcOrd="3" destOrd="0" presId="urn:microsoft.com/office/officeart/2005/8/layout/radial6"/>
    <dgm:cxn modelId="{2D2F4D2F-881F-417A-AAE8-36076FC4ECCD}" type="presParOf" srcId="{0E049C54-D039-4D1B-ACE7-5E77CB9C7A31}" destId="{D9216D1D-247A-4541-8A8D-5645922FEC64}" srcOrd="4" destOrd="0" presId="urn:microsoft.com/office/officeart/2005/8/layout/radial6"/>
    <dgm:cxn modelId="{01DF7BB6-AF25-4E9D-8EEB-E23D69E5D67F}" type="presParOf" srcId="{0E049C54-D039-4D1B-ACE7-5E77CB9C7A31}" destId="{5288A79B-1E23-4580-BA68-36143BA708DF}" srcOrd="5" destOrd="0" presId="urn:microsoft.com/office/officeart/2005/8/layout/radial6"/>
    <dgm:cxn modelId="{EFA877BD-96F7-445F-9131-B9145145AA8F}" type="presParOf" srcId="{0E049C54-D039-4D1B-ACE7-5E77CB9C7A31}" destId="{627FFAB0-96D8-43F0-BEE2-975D9F6F8069}" srcOrd="6" destOrd="0" presId="urn:microsoft.com/office/officeart/2005/8/layout/radial6"/>
    <dgm:cxn modelId="{82F27AB1-FEF5-4EE8-871E-FC1C43C8915C}" type="presParOf" srcId="{0E049C54-D039-4D1B-ACE7-5E77CB9C7A31}" destId="{48A97668-8D7F-4704-9808-4CB1A4761376}" srcOrd="7" destOrd="0" presId="urn:microsoft.com/office/officeart/2005/8/layout/radial6"/>
    <dgm:cxn modelId="{D73D15D6-CCD4-4282-B48A-DA10CAEE9E07}" type="presParOf" srcId="{0E049C54-D039-4D1B-ACE7-5E77CB9C7A31}" destId="{D2C6F407-0874-4146-BCFA-80BEB980B642}" srcOrd="8" destOrd="0" presId="urn:microsoft.com/office/officeart/2005/8/layout/radial6"/>
    <dgm:cxn modelId="{13E20322-ADDD-4B67-9599-F392F3BA6F4F}" type="presParOf" srcId="{0E049C54-D039-4D1B-ACE7-5E77CB9C7A31}" destId="{28B42C92-A5FF-4E90-9455-578D91EF4C0B}" srcOrd="9" destOrd="0" presId="urn:microsoft.com/office/officeart/2005/8/layout/radial6"/>
    <dgm:cxn modelId="{B297E7A3-3B81-458A-8DA3-11B5A466ED2E}" type="presParOf" srcId="{0E049C54-D039-4D1B-ACE7-5E77CB9C7A31}" destId="{CF988099-70CF-4CC7-AE56-D7417E2973C0}" srcOrd="10" destOrd="0" presId="urn:microsoft.com/office/officeart/2005/8/layout/radial6"/>
    <dgm:cxn modelId="{C6AD1303-FFD7-446B-96E5-585E20314710}" type="presParOf" srcId="{0E049C54-D039-4D1B-ACE7-5E77CB9C7A31}" destId="{D9178896-FAFC-4D5C-9083-D2DB8CD686D0}" srcOrd="11" destOrd="0" presId="urn:microsoft.com/office/officeart/2005/8/layout/radial6"/>
    <dgm:cxn modelId="{C499C3C0-E152-4A4C-9866-D9E4C8AA9B4D}" type="presParOf" srcId="{0E049C54-D039-4D1B-ACE7-5E77CB9C7A31}" destId="{1B4F4409-D1C1-4FED-BCDA-C70AA2E93C20}"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87F046-8A78-4BC0-A2A1-2E9F1AFCE844}"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sl-SI"/>
        </a:p>
      </dgm:t>
    </dgm:pt>
    <dgm:pt modelId="{BC757605-BBCA-4C57-B460-2F3CF7DADF8B}">
      <dgm:prSet phldrT="[besedilo]" custT="1"/>
      <dgm:spPr>
        <a:solidFill>
          <a:srgbClr val="E8871C"/>
        </a:solidFill>
      </dgm:spPr>
      <dgm:t>
        <a:bodyPr/>
        <a:lstStyle/>
        <a:p>
          <a:r>
            <a:rPr lang="sl-SI" sz="2800" b="1" kern="1200" dirty="0">
              <a:solidFill>
                <a:schemeClr val="bg1"/>
              </a:solidFill>
              <a:latin typeface="Calibri" panose="020F0502020204030204"/>
              <a:ea typeface="+mn-ea"/>
              <a:cs typeface="+mn-cs"/>
            </a:rPr>
            <a:t>KLJUČ JE V LJUDEH</a:t>
          </a:r>
        </a:p>
      </dgm:t>
    </dgm:pt>
    <dgm:pt modelId="{E2379C0B-DE68-4565-AA9E-6D33E051675A}" type="parTrans" cxnId="{A75240CF-FF71-4B1A-8A1D-9D2B2AB32B00}">
      <dgm:prSet/>
      <dgm:spPr/>
      <dgm:t>
        <a:bodyPr/>
        <a:lstStyle/>
        <a:p>
          <a:endParaRPr lang="sl-SI"/>
        </a:p>
      </dgm:t>
    </dgm:pt>
    <dgm:pt modelId="{D4BB05EA-791A-48A0-B869-FCBA7C5E61A2}" type="sibTrans" cxnId="{A75240CF-FF71-4B1A-8A1D-9D2B2AB32B00}">
      <dgm:prSet/>
      <dgm:spPr/>
      <dgm:t>
        <a:bodyPr/>
        <a:lstStyle/>
        <a:p>
          <a:endParaRPr lang="sl-SI"/>
        </a:p>
      </dgm:t>
    </dgm:pt>
    <dgm:pt modelId="{2839BD8C-A559-4E89-9328-6117434FDA74}">
      <dgm:prSet phldrT="[besedilo]"/>
      <dgm:spPr/>
      <dgm:t>
        <a:bodyPr/>
        <a:lstStyle/>
        <a:p>
          <a:pPr algn="ctr">
            <a:buFontTx/>
            <a:buChar char="•"/>
          </a:pPr>
          <a:r>
            <a:rPr lang="sl-SI" b="1" dirty="0">
              <a:latin typeface="Calibri" panose="020F0502020204030204"/>
            </a:rPr>
            <a:t>Privlačen delodajalec</a:t>
          </a:r>
        </a:p>
        <a:p>
          <a:pPr algn="l">
            <a:buFontTx/>
            <a:buChar char="•"/>
          </a:pPr>
          <a:r>
            <a:rPr lang="sl-SI" dirty="0">
              <a:latin typeface="Calibri" panose="020F0502020204030204"/>
            </a:rPr>
            <a:t>Spoštljivo delovno okolje</a:t>
          </a:r>
        </a:p>
        <a:p>
          <a:pPr algn="l">
            <a:buFontTx/>
            <a:buChar char="•"/>
          </a:pPr>
          <a:r>
            <a:rPr lang="sl-SI" dirty="0">
              <a:latin typeface="Calibri" panose="020F0502020204030204"/>
            </a:rPr>
            <a:t>Branding</a:t>
          </a:r>
        </a:p>
        <a:p>
          <a:pPr algn="l">
            <a:buFontTx/>
            <a:buChar char="•"/>
          </a:pPr>
          <a:r>
            <a:rPr lang="sl-SI" dirty="0">
              <a:latin typeface="Calibri" panose="020F0502020204030204"/>
            </a:rPr>
            <a:t>Plačni sistem</a:t>
          </a:r>
          <a:endParaRPr lang="sl-SI" dirty="0"/>
        </a:p>
      </dgm:t>
    </dgm:pt>
    <dgm:pt modelId="{63068A21-2BBD-430A-9193-063C2DBDBB12}" type="parTrans" cxnId="{46EF37DB-BA21-475A-9B9C-3B7380F81899}">
      <dgm:prSet/>
      <dgm:spPr/>
      <dgm:t>
        <a:bodyPr/>
        <a:lstStyle/>
        <a:p>
          <a:endParaRPr lang="sl-SI"/>
        </a:p>
      </dgm:t>
    </dgm:pt>
    <dgm:pt modelId="{3A093A3F-3CCA-4192-9701-3445C5E3F46F}" type="sibTrans" cxnId="{46EF37DB-BA21-475A-9B9C-3B7380F81899}">
      <dgm:prSet/>
      <dgm:spPr/>
      <dgm:t>
        <a:bodyPr/>
        <a:lstStyle/>
        <a:p>
          <a:endParaRPr lang="sl-SI"/>
        </a:p>
      </dgm:t>
    </dgm:pt>
    <dgm:pt modelId="{9DABF09B-C524-438D-8129-785B637EF4CE}">
      <dgm:prSet phldrT="[besedilo]"/>
      <dgm:spPr/>
      <dgm:t>
        <a:bodyPr/>
        <a:lstStyle/>
        <a:p>
          <a:pPr algn="ctr">
            <a:buFontTx/>
            <a:buChar char="•"/>
          </a:pPr>
          <a:r>
            <a:rPr lang="sl-SI" b="1" dirty="0">
              <a:latin typeface="Calibri" panose="020F0502020204030204"/>
            </a:rPr>
            <a:t>Selekcijski postopki</a:t>
          </a:r>
        </a:p>
        <a:p>
          <a:pPr algn="l">
            <a:buFontTx/>
            <a:buChar char="•"/>
          </a:pPr>
          <a:r>
            <a:rPr lang="sl-SI" dirty="0">
              <a:latin typeface="Calibri" panose="020F0502020204030204"/>
            </a:rPr>
            <a:t>Hitri, prijazni, enostavni selekcijski postopki</a:t>
          </a:r>
        </a:p>
        <a:p>
          <a:pPr algn="l">
            <a:buFontTx/>
            <a:buChar char="•"/>
          </a:pPr>
          <a:r>
            <a:rPr lang="sl-SI" dirty="0">
              <a:latin typeface="Calibri" panose="020F0502020204030204"/>
            </a:rPr>
            <a:t>Uravnotežena, diverzificirana kadrovska sestava</a:t>
          </a:r>
          <a:endParaRPr lang="sl-SI" dirty="0"/>
        </a:p>
      </dgm:t>
    </dgm:pt>
    <dgm:pt modelId="{02F6F1BF-6C0E-42BE-805E-B584E1EC1549}" type="parTrans" cxnId="{54A810A9-140C-42A7-A6D9-173DE329B671}">
      <dgm:prSet/>
      <dgm:spPr/>
      <dgm:t>
        <a:bodyPr/>
        <a:lstStyle/>
        <a:p>
          <a:endParaRPr lang="sl-SI"/>
        </a:p>
      </dgm:t>
    </dgm:pt>
    <dgm:pt modelId="{9253D40C-EA8E-48DC-83D9-44415A6ECF1A}" type="sibTrans" cxnId="{54A810A9-140C-42A7-A6D9-173DE329B671}">
      <dgm:prSet/>
      <dgm:spPr/>
      <dgm:t>
        <a:bodyPr/>
        <a:lstStyle/>
        <a:p>
          <a:endParaRPr lang="sl-SI"/>
        </a:p>
      </dgm:t>
    </dgm:pt>
    <dgm:pt modelId="{1B96F1DA-A00F-4AAD-B75E-F5DCD0FE81C9}">
      <dgm:prSet phldrT="[besedilo]"/>
      <dgm:spPr/>
      <dgm:t>
        <a:bodyPr/>
        <a:lstStyle/>
        <a:p>
          <a:pPr algn="ctr">
            <a:buFontTx/>
            <a:buChar char="•"/>
          </a:pPr>
          <a:r>
            <a:rPr lang="sl-SI" b="1" dirty="0">
              <a:solidFill>
                <a:schemeClr val="bg1"/>
              </a:solidFill>
              <a:latin typeface="Calibri" panose="020F0502020204030204"/>
            </a:rPr>
            <a:t>Mobilnost in karierni razvoj</a:t>
          </a:r>
        </a:p>
        <a:p>
          <a:pPr algn="l">
            <a:buFontTx/>
            <a:buChar char="•"/>
          </a:pPr>
          <a:r>
            <a:rPr lang="sl-SI" dirty="0">
              <a:solidFill>
                <a:schemeClr val="bg1"/>
              </a:solidFill>
              <a:latin typeface="Calibri" panose="020F0502020204030204"/>
            </a:rPr>
            <a:t>Interni trg dela</a:t>
          </a:r>
        </a:p>
        <a:p>
          <a:pPr algn="l">
            <a:buFontTx/>
            <a:buChar char="•"/>
          </a:pPr>
          <a:r>
            <a:rPr lang="sl-SI" dirty="0">
              <a:solidFill>
                <a:schemeClr val="bg1"/>
              </a:solidFill>
              <a:latin typeface="Calibri" panose="020F0502020204030204"/>
            </a:rPr>
            <a:t>Onboarding</a:t>
          </a:r>
        </a:p>
        <a:p>
          <a:pPr algn="l">
            <a:buFontTx/>
            <a:buChar char="•"/>
          </a:pPr>
          <a:r>
            <a:rPr lang="sl-SI" dirty="0">
              <a:solidFill>
                <a:schemeClr val="bg1"/>
              </a:solidFill>
              <a:latin typeface="Calibri" panose="020F0502020204030204"/>
            </a:rPr>
            <a:t>Upravljanje uspešnosti</a:t>
          </a:r>
          <a:endParaRPr lang="sl-SI" dirty="0">
            <a:solidFill>
              <a:schemeClr val="bg1"/>
            </a:solidFill>
          </a:endParaRPr>
        </a:p>
      </dgm:t>
    </dgm:pt>
    <dgm:pt modelId="{FEBFE6B5-3092-4163-835A-5E7940777F17}" type="parTrans" cxnId="{5ECE86B7-EF0B-4742-B0F3-D53EC4ACCB3F}">
      <dgm:prSet/>
      <dgm:spPr/>
      <dgm:t>
        <a:bodyPr/>
        <a:lstStyle/>
        <a:p>
          <a:endParaRPr lang="sl-SI"/>
        </a:p>
      </dgm:t>
    </dgm:pt>
    <dgm:pt modelId="{A62560FB-B872-420F-998B-E0186BA8F31D}" type="sibTrans" cxnId="{5ECE86B7-EF0B-4742-B0F3-D53EC4ACCB3F}">
      <dgm:prSet/>
      <dgm:spPr/>
      <dgm:t>
        <a:bodyPr/>
        <a:lstStyle/>
        <a:p>
          <a:endParaRPr lang="sl-SI"/>
        </a:p>
      </dgm:t>
    </dgm:pt>
    <dgm:pt modelId="{60C1379C-690F-4584-8C84-3A46C0188869}">
      <dgm:prSet phldrT="[besedilo]"/>
      <dgm:spPr/>
      <dgm:t>
        <a:bodyPr/>
        <a:lstStyle/>
        <a:p>
          <a:pPr algn="ctr">
            <a:buFontTx/>
            <a:buChar char="•"/>
          </a:pPr>
          <a:r>
            <a:rPr lang="sl-SI" b="1" dirty="0">
              <a:latin typeface="Calibri" panose="020F0502020204030204"/>
            </a:rPr>
            <a:t>HRM ukrepi</a:t>
          </a:r>
        </a:p>
        <a:p>
          <a:pPr algn="l">
            <a:buFontTx/>
            <a:buChar char="•"/>
          </a:pPr>
          <a:r>
            <a:rPr lang="sl-SI" dirty="0">
              <a:latin typeface="Calibri" panose="020F0502020204030204"/>
            </a:rPr>
            <a:t>Uporaba Kompetenčnega modela</a:t>
          </a:r>
        </a:p>
        <a:p>
          <a:pPr algn="l">
            <a:buFontTx/>
            <a:buChar char="•"/>
          </a:pPr>
          <a:r>
            <a:rPr lang="sl-SI" dirty="0">
              <a:latin typeface="Calibri" panose="020F0502020204030204"/>
            </a:rPr>
            <a:t>Podpora spremembam</a:t>
          </a:r>
        </a:p>
        <a:p>
          <a:pPr algn="l">
            <a:buFontTx/>
            <a:buChar char="•"/>
          </a:pPr>
          <a:r>
            <a:rPr lang="sl-SI" dirty="0">
              <a:latin typeface="Calibri" panose="020F0502020204030204"/>
            </a:rPr>
            <a:t>Digitalno podprti - uporabniku prijazni</a:t>
          </a:r>
          <a:endParaRPr lang="sl-SI" dirty="0"/>
        </a:p>
      </dgm:t>
    </dgm:pt>
    <dgm:pt modelId="{5C23A814-9D59-4441-BF4D-7C50446D4CE5}" type="parTrans" cxnId="{F4118001-B25E-42F2-A946-EAEE3C09BE44}">
      <dgm:prSet/>
      <dgm:spPr/>
      <dgm:t>
        <a:bodyPr/>
        <a:lstStyle/>
        <a:p>
          <a:endParaRPr lang="sl-SI"/>
        </a:p>
      </dgm:t>
    </dgm:pt>
    <dgm:pt modelId="{0BA72E40-68CE-49EE-B8A4-9995FB43DB32}" type="sibTrans" cxnId="{F4118001-B25E-42F2-A946-EAEE3C09BE44}">
      <dgm:prSet/>
      <dgm:spPr/>
      <dgm:t>
        <a:bodyPr/>
        <a:lstStyle/>
        <a:p>
          <a:endParaRPr lang="sl-SI"/>
        </a:p>
      </dgm:t>
    </dgm:pt>
    <dgm:pt modelId="{4DE87F5E-6807-430F-9689-FC66A7F94B38}" type="pres">
      <dgm:prSet presAssocID="{8687F046-8A78-4BC0-A2A1-2E9F1AFCE844}" presName="diagram" presStyleCnt="0">
        <dgm:presLayoutVars>
          <dgm:chMax val="1"/>
          <dgm:dir/>
          <dgm:animLvl val="ctr"/>
          <dgm:resizeHandles val="exact"/>
        </dgm:presLayoutVars>
      </dgm:prSet>
      <dgm:spPr/>
    </dgm:pt>
    <dgm:pt modelId="{A8D177CA-CCCB-47DD-85D6-4855577A3D28}" type="pres">
      <dgm:prSet presAssocID="{8687F046-8A78-4BC0-A2A1-2E9F1AFCE844}" presName="matrix" presStyleCnt="0"/>
      <dgm:spPr/>
    </dgm:pt>
    <dgm:pt modelId="{D1CC5706-6BBD-4792-BAAF-DD68738639DB}" type="pres">
      <dgm:prSet presAssocID="{8687F046-8A78-4BC0-A2A1-2E9F1AFCE844}" presName="tile1" presStyleLbl="node1" presStyleIdx="0" presStyleCnt="4"/>
      <dgm:spPr/>
    </dgm:pt>
    <dgm:pt modelId="{44927059-A4EC-4930-ACF8-83B9D6950A8F}" type="pres">
      <dgm:prSet presAssocID="{8687F046-8A78-4BC0-A2A1-2E9F1AFCE844}" presName="tile1text" presStyleLbl="node1" presStyleIdx="0" presStyleCnt="4">
        <dgm:presLayoutVars>
          <dgm:chMax val="0"/>
          <dgm:chPref val="0"/>
          <dgm:bulletEnabled val="1"/>
        </dgm:presLayoutVars>
      </dgm:prSet>
      <dgm:spPr/>
    </dgm:pt>
    <dgm:pt modelId="{DB1C1097-AE0F-4C0F-B562-DAD6F4B9D2CF}" type="pres">
      <dgm:prSet presAssocID="{8687F046-8A78-4BC0-A2A1-2E9F1AFCE844}" presName="tile2" presStyleLbl="node1" presStyleIdx="1" presStyleCnt="4"/>
      <dgm:spPr/>
    </dgm:pt>
    <dgm:pt modelId="{4DF81969-6126-4229-BFAE-E9DF66887CAD}" type="pres">
      <dgm:prSet presAssocID="{8687F046-8A78-4BC0-A2A1-2E9F1AFCE844}" presName="tile2text" presStyleLbl="node1" presStyleIdx="1" presStyleCnt="4">
        <dgm:presLayoutVars>
          <dgm:chMax val="0"/>
          <dgm:chPref val="0"/>
          <dgm:bulletEnabled val="1"/>
        </dgm:presLayoutVars>
      </dgm:prSet>
      <dgm:spPr/>
    </dgm:pt>
    <dgm:pt modelId="{E68BADC3-230A-44BE-8A46-F385EE5E9616}" type="pres">
      <dgm:prSet presAssocID="{8687F046-8A78-4BC0-A2A1-2E9F1AFCE844}" presName="tile3" presStyleLbl="node1" presStyleIdx="2" presStyleCnt="4"/>
      <dgm:spPr/>
    </dgm:pt>
    <dgm:pt modelId="{017430F0-296E-4A6E-9D5D-71D918BD2859}" type="pres">
      <dgm:prSet presAssocID="{8687F046-8A78-4BC0-A2A1-2E9F1AFCE844}" presName="tile3text" presStyleLbl="node1" presStyleIdx="2" presStyleCnt="4">
        <dgm:presLayoutVars>
          <dgm:chMax val="0"/>
          <dgm:chPref val="0"/>
          <dgm:bulletEnabled val="1"/>
        </dgm:presLayoutVars>
      </dgm:prSet>
      <dgm:spPr/>
    </dgm:pt>
    <dgm:pt modelId="{8A5B775C-552A-4952-AA83-9A0259B6E94E}" type="pres">
      <dgm:prSet presAssocID="{8687F046-8A78-4BC0-A2A1-2E9F1AFCE844}" presName="tile4" presStyleLbl="node1" presStyleIdx="3" presStyleCnt="4"/>
      <dgm:spPr/>
    </dgm:pt>
    <dgm:pt modelId="{56C74764-2901-4940-84CE-10CA31CCDA00}" type="pres">
      <dgm:prSet presAssocID="{8687F046-8A78-4BC0-A2A1-2E9F1AFCE844}" presName="tile4text" presStyleLbl="node1" presStyleIdx="3" presStyleCnt="4">
        <dgm:presLayoutVars>
          <dgm:chMax val="0"/>
          <dgm:chPref val="0"/>
          <dgm:bulletEnabled val="1"/>
        </dgm:presLayoutVars>
      </dgm:prSet>
      <dgm:spPr/>
    </dgm:pt>
    <dgm:pt modelId="{9879DCE6-16B4-414D-B2A4-B7B2DECBA9DC}" type="pres">
      <dgm:prSet presAssocID="{8687F046-8A78-4BC0-A2A1-2E9F1AFCE844}" presName="centerTile" presStyleLbl="fgShp" presStyleIdx="0" presStyleCnt="1" custScaleX="129054">
        <dgm:presLayoutVars>
          <dgm:chMax val="0"/>
          <dgm:chPref val="0"/>
        </dgm:presLayoutVars>
      </dgm:prSet>
      <dgm:spPr/>
    </dgm:pt>
  </dgm:ptLst>
  <dgm:cxnLst>
    <dgm:cxn modelId="{F4118001-B25E-42F2-A946-EAEE3C09BE44}" srcId="{BC757605-BBCA-4C57-B460-2F3CF7DADF8B}" destId="{60C1379C-690F-4584-8C84-3A46C0188869}" srcOrd="3" destOrd="0" parTransId="{5C23A814-9D59-4441-BF4D-7C50446D4CE5}" sibTransId="{0BA72E40-68CE-49EE-B8A4-9995FB43DB32}"/>
    <dgm:cxn modelId="{AE22FC0D-B235-4941-AC2F-C3DB0AB5D620}" type="presOf" srcId="{BC757605-BBCA-4C57-B460-2F3CF7DADF8B}" destId="{9879DCE6-16B4-414D-B2A4-B7B2DECBA9DC}" srcOrd="0" destOrd="0" presId="urn:microsoft.com/office/officeart/2005/8/layout/matrix1"/>
    <dgm:cxn modelId="{785F113E-798F-4A9E-A87E-FDC2807CD614}" type="presOf" srcId="{1B96F1DA-A00F-4AAD-B75E-F5DCD0FE81C9}" destId="{017430F0-296E-4A6E-9D5D-71D918BD2859}" srcOrd="1" destOrd="0" presId="urn:microsoft.com/office/officeart/2005/8/layout/matrix1"/>
    <dgm:cxn modelId="{80519741-0B97-4636-88BB-F42BEDBFCC49}" type="presOf" srcId="{1B96F1DA-A00F-4AAD-B75E-F5DCD0FE81C9}" destId="{E68BADC3-230A-44BE-8A46-F385EE5E9616}" srcOrd="0" destOrd="0" presId="urn:microsoft.com/office/officeart/2005/8/layout/matrix1"/>
    <dgm:cxn modelId="{2A204363-BC87-4006-9A7F-04057F8CD0EF}" type="presOf" srcId="{2839BD8C-A559-4E89-9328-6117434FDA74}" destId="{44927059-A4EC-4930-ACF8-83B9D6950A8F}" srcOrd="1" destOrd="0" presId="urn:microsoft.com/office/officeart/2005/8/layout/matrix1"/>
    <dgm:cxn modelId="{E4FF8165-9D94-4BB6-BB11-E8713EB05D1C}" type="presOf" srcId="{60C1379C-690F-4584-8C84-3A46C0188869}" destId="{56C74764-2901-4940-84CE-10CA31CCDA00}" srcOrd="1" destOrd="0" presId="urn:microsoft.com/office/officeart/2005/8/layout/matrix1"/>
    <dgm:cxn modelId="{4BFDAB4F-ADD2-4C5B-A07D-09DC6F6B0C54}" type="presOf" srcId="{9DABF09B-C524-438D-8129-785B637EF4CE}" destId="{DB1C1097-AE0F-4C0F-B562-DAD6F4B9D2CF}" srcOrd="0" destOrd="0" presId="urn:microsoft.com/office/officeart/2005/8/layout/matrix1"/>
    <dgm:cxn modelId="{54A810A9-140C-42A7-A6D9-173DE329B671}" srcId="{BC757605-BBCA-4C57-B460-2F3CF7DADF8B}" destId="{9DABF09B-C524-438D-8129-785B637EF4CE}" srcOrd="1" destOrd="0" parTransId="{02F6F1BF-6C0E-42BE-805E-B584E1EC1549}" sibTransId="{9253D40C-EA8E-48DC-83D9-44415A6ECF1A}"/>
    <dgm:cxn modelId="{685F5CB3-89B1-4CB5-A3E0-6279CDE3D396}" type="presOf" srcId="{9DABF09B-C524-438D-8129-785B637EF4CE}" destId="{4DF81969-6126-4229-BFAE-E9DF66887CAD}" srcOrd="1" destOrd="0" presId="urn:microsoft.com/office/officeart/2005/8/layout/matrix1"/>
    <dgm:cxn modelId="{5ECE86B7-EF0B-4742-B0F3-D53EC4ACCB3F}" srcId="{BC757605-BBCA-4C57-B460-2F3CF7DADF8B}" destId="{1B96F1DA-A00F-4AAD-B75E-F5DCD0FE81C9}" srcOrd="2" destOrd="0" parTransId="{FEBFE6B5-3092-4163-835A-5E7940777F17}" sibTransId="{A62560FB-B872-420F-998B-E0186BA8F31D}"/>
    <dgm:cxn modelId="{A75240CF-FF71-4B1A-8A1D-9D2B2AB32B00}" srcId="{8687F046-8A78-4BC0-A2A1-2E9F1AFCE844}" destId="{BC757605-BBCA-4C57-B460-2F3CF7DADF8B}" srcOrd="0" destOrd="0" parTransId="{E2379C0B-DE68-4565-AA9E-6D33E051675A}" sibTransId="{D4BB05EA-791A-48A0-B869-FCBA7C5E61A2}"/>
    <dgm:cxn modelId="{46EF37DB-BA21-475A-9B9C-3B7380F81899}" srcId="{BC757605-BBCA-4C57-B460-2F3CF7DADF8B}" destId="{2839BD8C-A559-4E89-9328-6117434FDA74}" srcOrd="0" destOrd="0" parTransId="{63068A21-2BBD-430A-9193-063C2DBDBB12}" sibTransId="{3A093A3F-3CCA-4192-9701-3445C5E3F46F}"/>
    <dgm:cxn modelId="{8A0F82E7-2C90-4CF6-9ED0-7BB3ED1EE622}" type="presOf" srcId="{8687F046-8A78-4BC0-A2A1-2E9F1AFCE844}" destId="{4DE87F5E-6807-430F-9689-FC66A7F94B38}" srcOrd="0" destOrd="0" presId="urn:microsoft.com/office/officeart/2005/8/layout/matrix1"/>
    <dgm:cxn modelId="{B35F73EB-7BDF-4BD0-9D82-B43918F58BBD}" type="presOf" srcId="{60C1379C-690F-4584-8C84-3A46C0188869}" destId="{8A5B775C-552A-4952-AA83-9A0259B6E94E}" srcOrd="0" destOrd="0" presId="urn:microsoft.com/office/officeart/2005/8/layout/matrix1"/>
    <dgm:cxn modelId="{CEBAE6FB-3FC8-40BC-B2BC-920559103454}" type="presOf" srcId="{2839BD8C-A559-4E89-9328-6117434FDA74}" destId="{D1CC5706-6BBD-4792-BAAF-DD68738639DB}" srcOrd="0" destOrd="0" presId="urn:microsoft.com/office/officeart/2005/8/layout/matrix1"/>
    <dgm:cxn modelId="{74D7D3AB-93F0-45A6-8374-D9CA5F7A22A6}" type="presParOf" srcId="{4DE87F5E-6807-430F-9689-FC66A7F94B38}" destId="{A8D177CA-CCCB-47DD-85D6-4855577A3D28}" srcOrd="0" destOrd="0" presId="urn:microsoft.com/office/officeart/2005/8/layout/matrix1"/>
    <dgm:cxn modelId="{3AEF5852-882C-40D6-8510-04695BD514A8}" type="presParOf" srcId="{A8D177CA-CCCB-47DD-85D6-4855577A3D28}" destId="{D1CC5706-6BBD-4792-BAAF-DD68738639DB}" srcOrd="0" destOrd="0" presId="urn:microsoft.com/office/officeart/2005/8/layout/matrix1"/>
    <dgm:cxn modelId="{CFB328EE-CEA8-4E6D-82C6-D5699A3F96BB}" type="presParOf" srcId="{A8D177CA-CCCB-47DD-85D6-4855577A3D28}" destId="{44927059-A4EC-4930-ACF8-83B9D6950A8F}" srcOrd="1" destOrd="0" presId="urn:microsoft.com/office/officeart/2005/8/layout/matrix1"/>
    <dgm:cxn modelId="{B243B62F-8AEE-48C4-BCC8-F7379E1D1F28}" type="presParOf" srcId="{A8D177CA-CCCB-47DD-85D6-4855577A3D28}" destId="{DB1C1097-AE0F-4C0F-B562-DAD6F4B9D2CF}" srcOrd="2" destOrd="0" presId="urn:microsoft.com/office/officeart/2005/8/layout/matrix1"/>
    <dgm:cxn modelId="{5D0EF00E-AA6B-4287-A5CF-6CE54296AA79}" type="presParOf" srcId="{A8D177CA-CCCB-47DD-85D6-4855577A3D28}" destId="{4DF81969-6126-4229-BFAE-E9DF66887CAD}" srcOrd="3" destOrd="0" presId="urn:microsoft.com/office/officeart/2005/8/layout/matrix1"/>
    <dgm:cxn modelId="{8A4AE072-464C-45AD-8FE9-4062D3DF0EAF}" type="presParOf" srcId="{A8D177CA-CCCB-47DD-85D6-4855577A3D28}" destId="{E68BADC3-230A-44BE-8A46-F385EE5E9616}" srcOrd="4" destOrd="0" presId="urn:microsoft.com/office/officeart/2005/8/layout/matrix1"/>
    <dgm:cxn modelId="{1A52396B-A407-40F7-A1DF-5856AB114C2D}" type="presParOf" srcId="{A8D177CA-CCCB-47DD-85D6-4855577A3D28}" destId="{017430F0-296E-4A6E-9D5D-71D918BD2859}" srcOrd="5" destOrd="0" presId="urn:microsoft.com/office/officeart/2005/8/layout/matrix1"/>
    <dgm:cxn modelId="{E8919125-EAFD-4F24-9E44-FFA0B426809D}" type="presParOf" srcId="{A8D177CA-CCCB-47DD-85D6-4855577A3D28}" destId="{8A5B775C-552A-4952-AA83-9A0259B6E94E}" srcOrd="6" destOrd="0" presId="urn:microsoft.com/office/officeart/2005/8/layout/matrix1"/>
    <dgm:cxn modelId="{7071FD4C-F863-46B0-B753-E7BC7242A7A1}" type="presParOf" srcId="{A8D177CA-CCCB-47DD-85D6-4855577A3D28}" destId="{56C74764-2901-4940-84CE-10CA31CCDA00}" srcOrd="7" destOrd="0" presId="urn:microsoft.com/office/officeart/2005/8/layout/matrix1"/>
    <dgm:cxn modelId="{9B466F9A-53A7-4C57-96A7-A9675B6BBAD4}" type="presParOf" srcId="{4DE87F5E-6807-430F-9689-FC66A7F94B38}" destId="{9879DCE6-16B4-414D-B2A4-B7B2DECBA9DC}"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74D140-8FC6-4CC2-A6D3-8330DEC510CB}" type="doc">
      <dgm:prSet loTypeId="urn:microsoft.com/office/officeart/2005/8/layout/arrow5" loCatId="relationship" qsTypeId="urn:microsoft.com/office/officeart/2005/8/quickstyle/3d1" qsCatId="3D" csTypeId="urn:microsoft.com/office/officeart/2005/8/colors/colorful5" csCatId="colorful" phldr="1"/>
      <dgm:spPr/>
      <dgm:t>
        <a:bodyPr/>
        <a:lstStyle/>
        <a:p>
          <a:endParaRPr lang="sl-SI"/>
        </a:p>
      </dgm:t>
    </dgm:pt>
    <dgm:pt modelId="{298A8D38-EF98-437A-BEEA-277169620162}">
      <dgm:prSet phldrT="[besedilo]"/>
      <dgm:spPr/>
      <dgm:t>
        <a:bodyPr/>
        <a:lstStyle/>
        <a:p>
          <a:pPr>
            <a:buFont typeface="Wingdings" panose="05000000000000000000" pitchFamily="2" charset="2"/>
            <a:buNone/>
          </a:pPr>
          <a:r>
            <a:rPr lang="sl-SI" b="1"/>
            <a:t>Večja prepoznavnost državne uprave kot privlačnega zaposlovalca.</a:t>
          </a:r>
          <a:endParaRPr lang="sl-SI" b="1" dirty="0"/>
        </a:p>
      </dgm:t>
    </dgm:pt>
    <dgm:pt modelId="{B13B1EEA-B376-47B5-B777-7B5718A5A989}" type="parTrans" cxnId="{DA123758-05DA-4FB2-B808-92799F0DC7CE}">
      <dgm:prSet/>
      <dgm:spPr/>
      <dgm:t>
        <a:bodyPr/>
        <a:lstStyle/>
        <a:p>
          <a:endParaRPr lang="sl-SI"/>
        </a:p>
      </dgm:t>
    </dgm:pt>
    <dgm:pt modelId="{DBDD0469-75DC-43A5-AA91-0A681B628534}" type="sibTrans" cxnId="{DA123758-05DA-4FB2-B808-92799F0DC7CE}">
      <dgm:prSet/>
      <dgm:spPr/>
      <dgm:t>
        <a:bodyPr/>
        <a:lstStyle/>
        <a:p>
          <a:endParaRPr lang="sl-SI"/>
        </a:p>
      </dgm:t>
    </dgm:pt>
    <dgm:pt modelId="{3500C874-2F04-40BD-8867-D0F8C00FEDA1}">
      <dgm:prSet phldrT="[besedilo]"/>
      <dgm:spPr/>
      <dgm:t>
        <a:bodyPr/>
        <a:lstStyle/>
        <a:p>
          <a:r>
            <a:rPr lang="sl-SI" b="1"/>
            <a:t>Usposobljeni in motivirani javni uslužbenci.</a:t>
          </a:r>
          <a:endParaRPr lang="sl-SI" b="1" dirty="0"/>
        </a:p>
      </dgm:t>
    </dgm:pt>
    <dgm:pt modelId="{1DE3760B-3376-40BE-BDA2-D725C38589B6}" type="parTrans" cxnId="{0FED4758-CC25-492A-92BF-7BD5184A4CE5}">
      <dgm:prSet/>
      <dgm:spPr/>
      <dgm:t>
        <a:bodyPr/>
        <a:lstStyle/>
        <a:p>
          <a:endParaRPr lang="sl-SI"/>
        </a:p>
      </dgm:t>
    </dgm:pt>
    <dgm:pt modelId="{82B6071E-5C0D-44E5-AAAA-21124F9D332E}" type="sibTrans" cxnId="{0FED4758-CC25-492A-92BF-7BD5184A4CE5}">
      <dgm:prSet/>
      <dgm:spPr/>
      <dgm:t>
        <a:bodyPr/>
        <a:lstStyle/>
        <a:p>
          <a:endParaRPr lang="sl-SI"/>
        </a:p>
      </dgm:t>
    </dgm:pt>
    <dgm:pt modelId="{0512F2D5-6B50-4D24-8D61-DED77AB19DC0}" type="pres">
      <dgm:prSet presAssocID="{5874D140-8FC6-4CC2-A6D3-8330DEC510CB}" presName="diagram" presStyleCnt="0">
        <dgm:presLayoutVars>
          <dgm:dir/>
          <dgm:resizeHandles val="exact"/>
        </dgm:presLayoutVars>
      </dgm:prSet>
      <dgm:spPr/>
    </dgm:pt>
    <dgm:pt modelId="{37E8EF30-8847-4CED-99EA-8C32BBB9A781}" type="pres">
      <dgm:prSet presAssocID="{298A8D38-EF98-437A-BEEA-277169620162}" presName="arrow" presStyleLbl="node1" presStyleIdx="0" presStyleCnt="2">
        <dgm:presLayoutVars>
          <dgm:bulletEnabled val="1"/>
        </dgm:presLayoutVars>
      </dgm:prSet>
      <dgm:spPr/>
    </dgm:pt>
    <dgm:pt modelId="{83AB580A-5A19-4EB7-B95A-49771BAA2353}" type="pres">
      <dgm:prSet presAssocID="{3500C874-2F04-40BD-8867-D0F8C00FEDA1}" presName="arrow" presStyleLbl="node1" presStyleIdx="1" presStyleCnt="2">
        <dgm:presLayoutVars>
          <dgm:bulletEnabled val="1"/>
        </dgm:presLayoutVars>
      </dgm:prSet>
      <dgm:spPr/>
    </dgm:pt>
  </dgm:ptLst>
  <dgm:cxnLst>
    <dgm:cxn modelId="{67B4045E-7B79-4EDE-A02F-AD22337D781B}" type="presOf" srcId="{5874D140-8FC6-4CC2-A6D3-8330DEC510CB}" destId="{0512F2D5-6B50-4D24-8D61-DED77AB19DC0}" srcOrd="0" destOrd="0" presId="urn:microsoft.com/office/officeart/2005/8/layout/arrow5"/>
    <dgm:cxn modelId="{DA123758-05DA-4FB2-B808-92799F0DC7CE}" srcId="{5874D140-8FC6-4CC2-A6D3-8330DEC510CB}" destId="{298A8D38-EF98-437A-BEEA-277169620162}" srcOrd="0" destOrd="0" parTransId="{B13B1EEA-B376-47B5-B777-7B5718A5A989}" sibTransId="{DBDD0469-75DC-43A5-AA91-0A681B628534}"/>
    <dgm:cxn modelId="{0FED4758-CC25-492A-92BF-7BD5184A4CE5}" srcId="{5874D140-8FC6-4CC2-A6D3-8330DEC510CB}" destId="{3500C874-2F04-40BD-8867-D0F8C00FEDA1}" srcOrd="1" destOrd="0" parTransId="{1DE3760B-3376-40BE-BDA2-D725C38589B6}" sibTransId="{82B6071E-5C0D-44E5-AAAA-21124F9D332E}"/>
    <dgm:cxn modelId="{E25C667F-FC4F-4BC4-9A81-E3F7D33DBE87}" type="presOf" srcId="{298A8D38-EF98-437A-BEEA-277169620162}" destId="{37E8EF30-8847-4CED-99EA-8C32BBB9A781}" srcOrd="0" destOrd="0" presId="urn:microsoft.com/office/officeart/2005/8/layout/arrow5"/>
    <dgm:cxn modelId="{685011E8-6941-440F-A46E-2F1511107E14}" type="presOf" srcId="{3500C874-2F04-40BD-8867-D0F8C00FEDA1}" destId="{83AB580A-5A19-4EB7-B95A-49771BAA2353}" srcOrd="0" destOrd="0" presId="urn:microsoft.com/office/officeart/2005/8/layout/arrow5"/>
    <dgm:cxn modelId="{E98672E0-8579-4720-92EA-1D12F8E8EAA0}" type="presParOf" srcId="{0512F2D5-6B50-4D24-8D61-DED77AB19DC0}" destId="{37E8EF30-8847-4CED-99EA-8C32BBB9A781}" srcOrd="0" destOrd="0" presId="urn:microsoft.com/office/officeart/2005/8/layout/arrow5"/>
    <dgm:cxn modelId="{D8D37207-3E63-4306-9596-2A83A2AB709F}" type="presParOf" srcId="{0512F2D5-6B50-4D24-8D61-DED77AB19DC0}" destId="{83AB580A-5A19-4EB7-B95A-49771BAA2353}" srcOrd="1" destOrd="0" presId="urn:microsoft.com/office/officeart/2005/8/layout/arrow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E8ADB4-9D67-49C1-BE3E-C8741664DD08}" type="doc">
      <dgm:prSet loTypeId="urn:microsoft.com/office/officeart/2005/8/layout/radial5" loCatId="cycle" qsTypeId="urn:microsoft.com/office/officeart/2005/8/quickstyle/simple1" qsCatId="simple" csTypeId="urn:microsoft.com/office/officeart/2005/8/colors/colorful1" csCatId="colorful" phldr="1"/>
      <dgm:spPr/>
      <dgm:t>
        <a:bodyPr/>
        <a:lstStyle/>
        <a:p>
          <a:endParaRPr lang="sl-SI"/>
        </a:p>
      </dgm:t>
    </dgm:pt>
    <dgm:pt modelId="{15A67FE3-F3D7-47E3-B4FE-BAC5C7631936}">
      <dgm:prSet phldrT="[besedilo]"/>
      <dgm:spPr/>
      <dgm:t>
        <a:bodyPr/>
        <a:lstStyle/>
        <a:p>
          <a:r>
            <a:rPr lang="sl-SI" b="1" dirty="0"/>
            <a:t>„I“  GENERACIJA</a:t>
          </a:r>
        </a:p>
      </dgm:t>
    </dgm:pt>
    <dgm:pt modelId="{62165D97-E698-459D-82AE-4ADCF0BE1F3F}" type="parTrans" cxnId="{23EEC1E2-E9B0-47D8-97EA-0F5196ABC457}">
      <dgm:prSet/>
      <dgm:spPr/>
      <dgm:t>
        <a:bodyPr/>
        <a:lstStyle/>
        <a:p>
          <a:endParaRPr lang="sl-SI"/>
        </a:p>
      </dgm:t>
    </dgm:pt>
    <dgm:pt modelId="{FFFD5AC2-9778-4B80-B5DE-D2AD397C1AE2}" type="sibTrans" cxnId="{23EEC1E2-E9B0-47D8-97EA-0F5196ABC457}">
      <dgm:prSet/>
      <dgm:spPr/>
      <dgm:t>
        <a:bodyPr/>
        <a:lstStyle/>
        <a:p>
          <a:endParaRPr lang="sl-SI"/>
        </a:p>
      </dgm:t>
    </dgm:pt>
    <dgm:pt modelId="{59F12240-0704-4299-8674-E4AE02CD9FF9}">
      <dgm:prSet phldrT="[besedilo]"/>
      <dgm:spPr/>
      <dgm:t>
        <a:bodyPr/>
        <a:lstStyle/>
        <a:p>
          <a:r>
            <a:rPr lang="sl-SI" b="1" dirty="0"/>
            <a:t>Individualistična</a:t>
          </a:r>
        </a:p>
      </dgm:t>
    </dgm:pt>
    <dgm:pt modelId="{ED17CBEE-76B3-4E72-A5DE-4D088A8EBAC0}" type="parTrans" cxnId="{0A004EE2-628D-4304-B095-78C8A94A8D6A}">
      <dgm:prSet/>
      <dgm:spPr/>
      <dgm:t>
        <a:bodyPr/>
        <a:lstStyle/>
        <a:p>
          <a:endParaRPr lang="sl-SI"/>
        </a:p>
      </dgm:t>
    </dgm:pt>
    <dgm:pt modelId="{C93D78C1-C619-4FBD-9AB2-90E90E5A0051}" type="sibTrans" cxnId="{0A004EE2-628D-4304-B095-78C8A94A8D6A}">
      <dgm:prSet/>
      <dgm:spPr/>
      <dgm:t>
        <a:bodyPr/>
        <a:lstStyle/>
        <a:p>
          <a:endParaRPr lang="sl-SI"/>
        </a:p>
      </dgm:t>
    </dgm:pt>
    <dgm:pt modelId="{67349124-8AF3-450F-9C5B-BA1D639B5524}">
      <dgm:prSet phldrT="[besedilo]"/>
      <dgm:spPr/>
      <dgm:t>
        <a:bodyPr/>
        <a:lstStyle/>
        <a:p>
          <a:r>
            <a:rPr lang="sl-SI" b="1" dirty="0"/>
            <a:t>Internacionalna</a:t>
          </a:r>
        </a:p>
      </dgm:t>
    </dgm:pt>
    <dgm:pt modelId="{F8D07226-430A-409A-A15E-70C76C4D678D}" type="parTrans" cxnId="{73714DF5-3421-45B4-8A21-A40525142418}">
      <dgm:prSet/>
      <dgm:spPr/>
      <dgm:t>
        <a:bodyPr/>
        <a:lstStyle/>
        <a:p>
          <a:endParaRPr lang="sl-SI"/>
        </a:p>
      </dgm:t>
    </dgm:pt>
    <dgm:pt modelId="{D53FAFD6-8330-42F0-B6A4-F6ADB9831BBF}" type="sibTrans" cxnId="{73714DF5-3421-45B4-8A21-A40525142418}">
      <dgm:prSet/>
      <dgm:spPr/>
      <dgm:t>
        <a:bodyPr/>
        <a:lstStyle/>
        <a:p>
          <a:endParaRPr lang="sl-SI"/>
        </a:p>
      </dgm:t>
    </dgm:pt>
    <dgm:pt modelId="{B69C4CC1-F3EA-4968-88EB-D897F59F2621}">
      <dgm:prSet phldrT="[besedilo]"/>
      <dgm:spPr/>
      <dgm:t>
        <a:bodyPr/>
        <a:lstStyle/>
        <a:p>
          <a:r>
            <a:rPr lang="sl-SI" b="1" dirty="0"/>
            <a:t>Neformalna</a:t>
          </a:r>
        </a:p>
      </dgm:t>
    </dgm:pt>
    <dgm:pt modelId="{0F4FD356-BBA9-426A-8A39-DB4C1925CD55}" type="parTrans" cxnId="{83ED7552-7D8A-4048-9595-4D6246E510AD}">
      <dgm:prSet/>
      <dgm:spPr/>
      <dgm:t>
        <a:bodyPr/>
        <a:lstStyle/>
        <a:p>
          <a:endParaRPr lang="sl-SI"/>
        </a:p>
      </dgm:t>
    </dgm:pt>
    <dgm:pt modelId="{BB35513E-5C64-4887-BBE0-C2A60D8F6743}" type="sibTrans" cxnId="{83ED7552-7D8A-4048-9595-4D6246E510AD}">
      <dgm:prSet/>
      <dgm:spPr/>
      <dgm:t>
        <a:bodyPr/>
        <a:lstStyle/>
        <a:p>
          <a:endParaRPr lang="sl-SI"/>
        </a:p>
      </dgm:t>
    </dgm:pt>
    <dgm:pt modelId="{FC0CC658-1503-4290-8F51-961EFFB7BF1F}">
      <dgm:prSet phldrT="[besedilo]"/>
      <dgm:spPr/>
      <dgm:t>
        <a:bodyPr/>
        <a:lstStyle/>
        <a:p>
          <a:r>
            <a:rPr lang="sl-SI" b="1" dirty="0"/>
            <a:t>Informirana</a:t>
          </a:r>
        </a:p>
      </dgm:t>
    </dgm:pt>
    <dgm:pt modelId="{EA8BE9DB-D932-4EA9-BC17-16BBAC47AEB9}" type="parTrans" cxnId="{0E1E33E6-A23C-49E8-8334-CEC5D025084F}">
      <dgm:prSet/>
      <dgm:spPr/>
      <dgm:t>
        <a:bodyPr/>
        <a:lstStyle/>
        <a:p>
          <a:endParaRPr lang="sl-SI"/>
        </a:p>
      </dgm:t>
    </dgm:pt>
    <dgm:pt modelId="{FAB31A22-C182-4535-9DE0-B12806790D1D}" type="sibTrans" cxnId="{0E1E33E6-A23C-49E8-8334-CEC5D025084F}">
      <dgm:prSet/>
      <dgm:spPr/>
      <dgm:t>
        <a:bodyPr/>
        <a:lstStyle/>
        <a:p>
          <a:endParaRPr lang="sl-SI"/>
        </a:p>
      </dgm:t>
    </dgm:pt>
    <dgm:pt modelId="{0314DD7D-00B3-4E8E-8BD6-1A1D7F83EA7E}">
      <dgm:prSet phldrT="[besedilo]"/>
      <dgm:spPr/>
      <dgm:t>
        <a:bodyPr/>
        <a:lstStyle/>
        <a:p>
          <a:r>
            <a:rPr lang="sl-SI" b="1" dirty="0"/>
            <a:t>Interaktivna</a:t>
          </a:r>
        </a:p>
      </dgm:t>
    </dgm:pt>
    <dgm:pt modelId="{9309B35C-A382-40C5-BFF5-43EED3313C5A}" type="parTrans" cxnId="{FCC269D0-97F3-4C91-8707-B933A6CCFA9D}">
      <dgm:prSet/>
      <dgm:spPr/>
      <dgm:t>
        <a:bodyPr/>
        <a:lstStyle/>
        <a:p>
          <a:endParaRPr lang="sl-SI"/>
        </a:p>
      </dgm:t>
    </dgm:pt>
    <dgm:pt modelId="{00FDEF36-DC85-422C-A137-A102D8358BFC}" type="sibTrans" cxnId="{FCC269D0-97F3-4C91-8707-B933A6CCFA9D}">
      <dgm:prSet/>
      <dgm:spPr/>
      <dgm:t>
        <a:bodyPr/>
        <a:lstStyle/>
        <a:p>
          <a:endParaRPr lang="sl-SI"/>
        </a:p>
      </dgm:t>
    </dgm:pt>
    <dgm:pt modelId="{27E1DF51-A9D8-4D35-907F-5D4A38EDF578}" type="pres">
      <dgm:prSet presAssocID="{1FE8ADB4-9D67-49C1-BE3E-C8741664DD08}" presName="Name0" presStyleCnt="0">
        <dgm:presLayoutVars>
          <dgm:chMax val="1"/>
          <dgm:dir/>
          <dgm:animLvl val="ctr"/>
          <dgm:resizeHandles val="exact"/>
        </dgm:presLayoutVars>
      </dgm:prSet>
      <dgm:spPr/>
    </dgm:pt>
    <dgm:pt modelId="{146C6A91-21D2-46E8-85B8-F0AC37F1B234}" type="pres">
      <dgm:prSet presAssocID="{15A67FE3-F3D7-47E3-B4FE-BAC5C7631936}" presName="centerShape" presStyleLbl="node0" presStyleIdx="0" presStyleCnt="1"/>
      <dgm:spPr/>
    </dgm:pt>
    <dgm:pt modelId="{3BC8FB0C-E275-4F96-B477-1BAD25A7667D}" type="pres">
      <dgm:prSet presAssocID="{ED17CBEE-76B3-4E72-A5DE-4D088A8EBAC0}" presName="parTrans" presStyleLbl="sibTrans2D1" presStyleIdx="0" presStyleCnt="5"/>
      <dgm:spPr/>
    </dgm:pt>
    <dgm:pt modelId="{8C9AE04F-236E-4926-AC34-BE70E0C9FD88}" type="pres">
      <dgm:prSet presAssocID="{ED17CBEE-76B3-4E72-A5DE-4D088A8EBAC0}" presName="connectorText" presStyleLbl="sibTrans2D1" presStyleIdx="0" presStyleCnt="5"/>
      <dgm:spPr/>
    </dgm:pt>
    <dgm:pt modelId="{ED6718D9-9173-4272-8470-501EB191DB4B}" type="pres">
      <dgm:prSet presAssocID="{59F12240-0704-4299-8674-E4AE02CD9FF9}" presName="node" presStyleLbl="node1" presStyleIdx="0" presStyleCnt="5">
        <dgm:presLayoutVars>
          <dgm:bulletEnabled val="1"/>
        </dgm:presLayoutVars>
      </dgm:prSet>
      <dgm:spPr/>
    </dgm:pt>
    <dgm:pt modelId="{EA3C713C-AEF2-4DA1-9654-DB839AC1779B}" type="pres">
      <dgm:prSet presAssocID="{F8D07226-430A-409A-A15E-70C76C4D678D}" presName="parTrans" presStyleLbl="sibTrans2D1" presStyleIdx="1" presStyleCnt="5"/>
      <dgm:spPr/>
    </dgm:pt>
    <dgm:pt modelId="{333A6BA2-BF87-42C9-912B-973E76896F32}" type="pres">
      <dgm:prSet presAssocID="{F8D07226-430A-409A-A15E-70C76C4D678D}" presName="connectorText" presStyleLbl="sibTrans2D1" presStyleIdx="1" presStyleCnt="5"/>
      <dgm:spPr/>
    </dgm:pt>
    <dgm:pt modelId="{D900C6F9-1EBD-44C7-8C5F-E20F87FB8DFB}" type="pres">
      <dgm:prSet presAssocID="{67349124-8AF3-450F-9C5B-BA1D639B5524}" presName="node" presStyleLbl="node1" presStyleIdx="1" presStyleCnt="5">
        <dgm:presLayoutVars>
          <dgm:bulletEnabled val="1"/>
        </dgm:presLayoutVars>
      </dgm:prSet>
      <dgm:spPr/>
    </dgm:pt>
    <dgm:pt modelId="{28BF312B-976A-4B6E-8191-0C38F7AAC65C}" type="pres">
      <dgm:prSet presAssocID="{EA8BE9DB-D932-4EA9-BC17-16BBAC47AEB9}" presName="parTrans" presStyleLbl="sibTrans2D1" presStyleIdx="2" presStyleCnt="5"/>
      <dgm:spPr/>
    </dgm:pt>
    <dgm:pt modelId="{00639FB9-46AE-467A-BD4D-FCB556B8AE73}" type="pres">
      <dgm:prSet presAssocID="{EA8BE9DB-D932-4EA9-BC17-16BBAC47AEB9}" presName="connectorText" presStyleLbl="sibTrans2D1" presStyleIdx="2" presStyleCnt="5"/>
      <dgm:spPr/>
    </dgm:pt>
    <dgm:pt modelId="{4B8C7E60-5018-40A4-92C6-351CFA7ECBF3}" type="pres">
      <dgm:prSet presAssocID="{FC0CC658-1503-4290-8F51-961EFFB7BF1F}" presName="node" presStyleLbl="node1" presStyleIdx="2" presStyleCnt="5">
        <dgm:presLayoutVars>
          <dgm:bulletEnabled val="1"/>
        </dgm:presLayoutVars>
      </dgm:prSet>
      <dgm:spPr/>
    </dgm:pt>
    <dgm:pt modelId="{27A6E329-C197-43E8-B8F3-82A78EBFF464}" type="pres">
      <dgm:prSet presAssocID="{9309B35C-A382-40C5-BFF5-43EED3313C5A}" presName="parTrans" presStyleLbl="sibTrans2D1" presStyleIdx="3" presStyleCnt="5"/>
      <dgm:spPr/>
    </dgm:pt>
    <dgm:pt modelId="{52F43037-050F-4528-AE7C-468B12630274}" type="pres">
      <dgm:prSet presAssocID="{9309B35C-A382-40C5-BFF5-43EED3313C5A}" presName="connectorText" presStyleLbl="sibTrans2D1" presStyleIdx="3" presStyleCnt="5"/>
      <dgm:spPr/>
    </dgm:pt>
    <dgm:pt modelId="{D073EC51-4B04-4CF1-9B68-19834E82E741}" type="pres">
      <dgm:prSet presAssocID="{0314DD7D-00B3-4E8E-8BD6-1A1D7F83EA7E}" presName="node" presStyleLbl="node1" presStyleIdx="3" presStyleCnt="5">
        <dgm:presLayoutVars>
          <dgm:bulletEnabled val="1"/>
        </dgm:presLayoutVars>
      </dgm:prSet>
      <dgm:spPr/>
    </dgm:pt>
    <dgm:pt modelId="{65EDA1D8-CE96-446E-B1D2-18B5C5B7D0A4}" type="pres">
      <dgm:prSet presAssocID="{0F4FD356-BBA9-426A-8A39-DB4C1925CD55}" presName="parTrans" presStyleLbl="sibTrans2D1" presStyleIdx="4" presStyleCnt="5"/>
      <dgm:spPr/>
    </dgm:pt>
    <dgm:pt modelId="{F11570FE-2478-467A-90E9-096A6F093378}" type="pres">
      <dgm:prSet presAssocID="{0F4FD356-BBA9-426A-8A39-DB4C1925CD55}" presName="connectorText" presStyleLbl="sibTrans2D1" presStyleIdx="4" presStyleCnt="5"/>
      <dgm:spPr/>
    </dgm:pt>
    <dgm:pt modelId="{B7F75DD7-5C20-469B-A42C-11AB1A701FE7}" type="pres">
      <dgm:prSet presAssocID="{B69C4CC1-F3EA-4968-88EB-D897F59F2621}" presName="node" presStyleLbl="node1" presStyleIdx="4" presStyleCnt="5">
        <dgm:presLayoutVars>
          <dgm:bulletEnabled val="1"/>
        </dgm:presLayoutVars>
      </dgm:prSet>
      <dgm:spPr/>
    </dgm:pt>
  </dgm:ptLst>
  <dgm:cxnLst>
    <dgm:cxn modelId="{F3DA6910-9D3A-4C02-BFEF-A6FFC521ABCA}" type="presOf" srcId="{9309B35C-A382-40C5-BFF5-43EED3313C5A}" destId="{27A6E329-C197-43E8-B8F3-82A78EBFF464}" srcOrd="0" destOrd="0" presId="urn:microsoft.com/office/officeart/2005/8/layout/radial5"/>
    <dgm:cxn modelId="{0360AE16-C51E-4169-97B0-6290326B1FDA}" type="presOf" srcId="{15A67FE3-F3D7-47E3-B4FE-BAC5C7631936}" destId="{146C6A91-21D2-46E8-85B8-F0AC37F1B234}" srcOrd="0" destOrd="0" presId="urn:microsoft.com/office/officeart/2005/8/layout/radial5"/>
    <dgm:cxn modelId="{88B80B3F-F74F-4B6C-8113-2C16E92DAC21}" type="presOf" srcId="{FC0CC658-1503-4290-8F51-961EFFB7BF1F}" destId="{4B8C7E60-5018-40A4-92C6-351CFA7ECBF3}" srcOrd="0" destOrd="0" presId="urn:microsoft.com/office/officeart/2005/8/layout/radial5"/>
    <dgm:cxn modelId="{83ED7552-7D8A-4048-9595-4D6246E510AD}" srcId="{15A67FE3-F3D7-47E3-B4FE-BAC5C7631936}" destId="{B69C4CC1-F3EA-4968-88EB-D897F59F2621}" srcOrd="4" destOrd="0" parTransId="{0F4FD356-BBA9-426A-8A39-DB4C1925CD55}" sibTransId="{BB35513E-5C64-4887-BBE0-C2A60D8F6743}"/>
    <dgm:cxn modelId="{7BB1BA54-C71B-4004-A686-DED4EFB1A72E}" type="presOf" srcId="{0F4FD356-BBA9-426A-8A39-DB4C1925CD55}" destId="{65EDA1D8-CE96-446E-B1D2-18B5C5B7D0A4}" srcOrd="0" destOrd="0" presId="urn:microsoft.com/office/officeart/2005/8/layout/radial5"/>
    <dgm:cxn modelId="{36F97B56-D010-4E97-B1C3-F6F43781EF12}" type="presOf" srcId="{1FE8ADB4-9D67-49C1-BE3E-C8741664DD08}" destId="{27E1DF51-A9D8-4D35-907F-5D4A38EDF578}" srcOrd="0" destOrd="0" presId="urn:microsoft.com/office/officeart/2005/8/layout/radial5"/>
    <dgm:cxn modelId="{7011BF8C-7E31-43C0-AED5-0029A282AFC8}" type="presOf" srcId="{F8D07226-430A-409A-A15E-70C76C4D678D}" destId="{333A6BA2-BF87-42C9-912B-973E76896F32}" srcOrd="1" destOrd="0" presId="urn:microsoft.com/office/officeart/2005/8/layout/radial5"/>
    <dgm:cxn modelId="{904D908D-9188-45EC-8EDE-7C0169293E4A}" type="presOf" srcId="{59F12240-0704-4299-8674-E4AE02CD9FF9}" destId="{ED6718D9-9173-4272-8470-501EB191DB4B}" srcOrd="0" destOrd="0" presId="urn:microsoft.com/office/officeart/2005/8/layout/radial5"/>
    <dgm:cxn modelId="{6423A19E-B2DC-4D24-AC5D-D579E3E66C00}" type="presOf" srcId="{0314DD7D-00B3-4E8E-8BD6-1A1D7F83EA7E}" destId="{D073EC51-4B04-4CF1-9B68-19834E82E741}" srcOrd="0" destOrd="0" presId="urn:microsoft.com/office/officeart/2005/8/layout/radial5"/>
    <dgm:cxn modelId="{E5FC5DA5-242B-47A6-9C9F-1DCFE80A1C7F}" type="presOf" srcId="{B69C4CC1-F3EA-4968-88EB-D897F59F2621}" destId="{B7F75DD7-5C20-469B-A42C-11AB1A701FE7}" srcOrd="0" destOrd="0" presId="urn:microsoft.com/office/officeart/2005/8/layout/radial5"/>
    <dgm:cxn modelId="{42A3BCB0-8D6B-432E-BCDB-4D7C6E3F75E0}" type="presOf" srcId="{ED17CBEE-76B3-4E72-A5DE-4D088A8EBAC0}" destId="{8C9AE04F-236E-4926-AC34-BE70E0C9FD88}" srcOrd="1" destOrd="0" presId="urn:microsoft.com/office/officeart/2005/8/layout/radial5"/>
    <dgm:cxn modelId="{DCD3D9BA-8C3E-4B50-A6EF-AA2F6E1311DA}" type="presOf" srcId="{EA8BE9DB-D932-4EA9-BC17-16BBAC47AEB9}" destId="{28BF312B-976A-4B6E-8191-0C38F7AAC65C}" srcOrd="0" destOrd="0" presId="urn:microsoft.com/office/officeart/2005/8/layout/radial5"/>
    <dgm:cxn modelId="{FCC269D0-97F3-4C91-8707-B933A6CCFA9D}" srcId="{15A67FE3-F3D7-47E3-B4FE-BAC5C7631936}" destId="{0314DD7D-00B3-4E8E-8BD6-1A1D7F83EA7E}" srcOrd="3" destOrd="0" parTransId="{9309B35C-A382-40C5-BFF5-43EED3313C5A}" sibTransId="{00FDEF36-DC85-422C-A137-A102D8358BFC}"/>
    <dgm:cxn modelId="{45320CD8-63EF-4EBE-B19E-044B97DF86CA}" type="presOf" srcId="{67349124-8AF3-450F-9C5B-BA1D639B5524}" destId="{D900C6F9-1EBD-44C7-8C5F-E20F87FB8DFB}" srcOrd="0" destOrd="0" presId="urn:microsoft.com/office/officeart/2005/8/layout/radial5"/>
    <dgm:cxn modelId="{F26F22DC-CECE-4439-BD82-BFEB02EAFF9E}" type="presOf" srcId="{F8D07226-430A-409A-A15E-70C76C4D678D}" destId="{EA3C713C-AEF2-4DA1-9654-DB839AC1779B}" srcOrd="0" destOrd="0" presId="urn:microsoft.com/office/officeart/2005/8/layout/radial5"/>
    <dgm:cxn modelId="{9096EFDF-B067-48DD-B85E-31600ED69A64}" type="presOf" srcId="{0F4FD356-BBA9-426A-8A39-DB4C1925CD55}" destId="{F11570FE-2478-467A-90E9-096A6F093378}" srcOrd="1" destOrd="0" presId="urn:microsoft.com/office/officeart/2005/8/layout/radial5"/>
    <dgm:cxn modelId="{0A004EE2-628D-4304-B095-78C8A94A8D6A}" srcId="{15A67FE3-F3D7-47E3-B4FE-BAC5C7631936}" destId="{59F12240-0704-4299-8674-E4AE02CD9FF9}" srcOrd="0" destOrd="0" parTransId="{ED17CBEE-76B3-4E72-A5DE-4D088A8EBAC0}" sibTransId="{C93D78C1-C619-4FBD-9AB2-90E90E5A0051}"/>
    <dgm:cxn modelId="{23EEC1E2-E9B0-47D8-97EA-0F5196ABC457}" srcId="{1FE8ADB4-9D67-49C1-BE3E-C8741664DD08}" destId="{15A67FE3-F3D7-47E3-B4FE-BAC5C7631936}" srcOrd="0" destOrd="0" parTransId="{62165D97-E698-459D-82AE-4ADCF0BE1F3F}" sibTransId="{FFFD5AC2-9778-4B80-B5DE-D2AD397C1AE2}"/>
    <dgm:cxn modelId="{0E1E33E6-A23C-49E8-8334-CEC5D025084F}" srcId="{15A67FE3-F3D7-47E3-B4FE-BAC5C7631936}" destId="{FC0CC658-1503-4290-8F51-961EFFB7BF1F}" srcOrd="2" destOrd="0" parTransId="{EA8BE9DB-D932-4EA9-BC17-16BBAC47AEB9}" sibTransId="{FAB31A22-C182-4535-9DE0-B12806790D1D}"/>
    <dgm:cxn modelId="{DF9D24F3-AF7A-46D6-BD3B-18E2BFA76B3B}" type="presOf" srcId="{9309B35C-A382-40C5-BFF5-43EED3313C5A}" destId="{52F43037-050F-4528-AE7C-468B12630274}" srcOrd="1" destOrd="0" presId="urn:microsoft.com/office/officeart/2005/8/layout/radial5"/>
    <dgm:cxn modelId="{A8FE7BF4-E901-45F9-8357-ED0B11A1C814}" type="presOf" srcId="{EA8BE9DB-D932-4EA9-BC17-16BBAC47AEB9}" destId="{00639FB9-46AE-467A-BD4D-FCB556B8AE73}" srcOrd="1" destOrd="0" presId="urn:microsoft.com/office/officeart/2005/8/layout/radial5"/>
    <dgm:cxn modelId="{73714DF5-3421-45B4-8A21-A40525142418}" srcId="{15A67FE3-F3D7-47E3-B4FE-BAC5C7631936}" destId="{67349124-8AF3-450F-9C5B-BA1D639B5524}" srcOrd="1" destOrd="0" parTransId="{F8D07226-430A-409A-A15E-70C76C4D678D}" sibTransId="{D53FAFD6-8330-42F0-B6A4-F6ADB9831BBF}"/>
    <dgm:cxn modelId="{6D1721F8-F7AC-4BE4-A86B-CB7D9C4D35A2}" type="presOf" srcId="{ED17CBEE-76B3-4E72-A5DE-4D088A8EBAC0}" destId="{3BC8FB0C-E275-4F96-B477-1BAD25A7667D}" srcOrd="0" destOrd="0" presId="urn:microsoft.com/office/officeart/2005/8/layout/radial5"/>
    <dgm:cxn modelId="{45AE7524-73E8-4A95-B952-3766DC96293B}" type="presParOf" srcId="{27E1DF51-A9D8-4D35-907F-5D4A38EDF578}" destId="{146C6A91-21D2-46E8-85B8-F0AC37F1B234}" srcOrd="0" destOrd="0" presId="urn:microsoft.com/office/officeart/2005/8/layout/radial5"/>
    <dgm:cxn modelId="{06C6F7A5-9501-4A74-A681-42F843F9B847}" type="presParOf" srcId="{27E1DF51-A9D8-4D35-907F-5D4A38EDF578}" destId="{3BC8FB0C-E275-4F96-B477-1BAD25A7667D}" srcOrd="1" destOrd="0" presId="urn:microsoft.com/office/officeart/2005/8/layout/radial5"/>
    <dgm:cxn modelId="{97D9669B-EE27-4E37-B7E2-BB27C61680E7}" type="presParOf" srcId="{3BC8FB0C-E275-4F96-B477-1BAD25A7667D}" destId="{8C9AE04F-236E-4926-AC34-BE70E0C9FD88}" srcOrd="0" destOrd="0" presId="urn:microsoft.com/office/officeart/2005/8/layout/radial5"/>
    <dgm:cxn modelId="{1FCF6580-0162-4638-B8E7-09A59A91CA33}" type="presParOf" srcId="{27E1DF51-A9D8-4D35-907F-5D4A38EDF578}" destId="{ED6718D9-9173-4272-8470-501EB191DB4B}" srcOrd="2" destOrd="0" presId="urn:microsoft.com/office/officeart/2005/8/layout/radial5"/>
    <dgm:cxn modelId="{7CFF4155-7E9B-432A-89BE-CC13357043C8}" type="presParOf" srcId="{27E1DF51-A9D8-4D35-907F-5D4A38EDF578}" destId="{EA3C713C-AEF2-4DA1-9654-DB839AC1779B}" srcOrd="3" destOrd="0" presId="urn:microsoft.com/office/officeart/2005/8/layout/radial5"/>
    <dgm:cxn modelId="{7FD7E47A-19DD-48F0-9EF7-FC616B1F1091}" type="presParOf" srcId="{EA3C713C-AEF2-4DA1-9654-DB839AC1779B}" destId="{333A6BA2-BF87-42C9-912B-973E76896F32}" srcOrd="0" destOrd="0" presId="urn:microsoft.com/office/officeart/2005/8/layout/radial5"/>
    <dgm:cxn modelId="{B01588C0-976B-4D85-ACF8-1E8CF1F0A9AF}" type="presParOf" srcId="{27E1DF51-A9D8-4D35-907F-5D4A38EDF578}" destId="{D900C6F9-1EBD-44C7-8C5F-E20F87FB8DFB}" srcOrd="4" destOrd="0" presId="urn:microsoft.com/office/officeart/2005/8/layout/radial5"/>
    <dgm:cxn modelId="{5DC09489-2365-4479-8576-DD32A4EBA274}" type="presParOf" srcId="{27E1DF51-A9D8-4D35-907F-5D4A38EDF578}" destId="{28BF312B-976A-4B6E-8191-0C38F7AAC65C}" srcOrd="5" destOrd="0" presId="urn:microsoft.com/office/officeart/2005/8/layout/radial5"/>
    <dgm:cxn modelId="{261085C3-1350-4074-9D23-C15E99BEE864}" type="presParOf" srcId="{28BF312B-976A-4B6E-8191-0C38F7AAC65C}" destId="{00639FB9-46AE-467A-BD4D-FCB556B8AE73}" srcOrd="0" destOrd="0" presId="urn:microsoft.com/office/officeart/2005/8/layout/radial5"/>
    <dgm:cxn modelId="{CA20EE26-DD56-4911-ABB3-40B8632924B5}" type="presParOf" srcId="{27E1DF51-A9D8-4D35-907F-5D4A38EDF578}" destId="{4B8C7E60-5018-40A4-92C6-351CFA7ECBF3}" srcOrd="6" destOrd="0" presId="urn:microsoft.com/office/officeart/2005/8/layout/radial5"/>
    <dgm:cxn modelId="{484092A3-0236-4469-8BFD-6FD9D568491B}" type="presParOf" srcId="{27E1DF51-A9D8-4D35-907F-5D4A38EDF578}" destId="{27A6E329-C197-43E8-B8F3-82A78EBFF464}" srcOrd="7" destOrd="0" presId="urn:microsoft.com/office/officeart/2005/8/layout/radial5"/>
    <dgm:cxn modelId="{EB4BD6F5-0A60-451C-8221-F3D32A573DB5}" type="presParOf" srcId="{27A6E329-C197-43E8-B8F3-82A78EBFF464}" destId="{52F43037-050F-4528-AE7C-468B12630274}" srcOrd="0" destOrd="0" presId="urn:microsoft.com/office/officeart/2005/8/layout/radial5"/>
    <dgm:cxn modelId="{2BACB24B-D691-4956-8A76-11AD77D5142F}" type="presParOf" srcId="{27E1DF51-A9D8-4D35-907F-5D4A38EDF578}" destId="{D073EC51-4B04-4CF1-9B68-19834E82E741}" srcOrd="8" destOrd="0" presId="urn:microsoft.com/office/officeart/2005/8/layout/radial5"/>
    <dgm:cxn modelId="{C7985087-F22F-4323-B48C-C8C0C9FFC51C}" type="presParOf" srcId="{27E1DF51-A9D8-4D35-907F-5D4A38EDF578}" destId="{65EDA1D8-CE96-446E-B1D2-18B5C5B7D0A4}" srcOrd="9" destOrd="0" presId="urn:microsoft.com/office/officeart/2005/8/layout/radial5"/>
    <dgm:cxn modelId="{2647D04A-5A7D-44FE-AE79-4DEB53503F26}" type="presParOf" srcId="{65EDA1D8-CE96-446E-B1D2-18B5C5B7D0A4}" destId="{F11570FE-2478-467A-90E9-096A6F093378}" srcOrd="0" destOrd="0" presId="urn:microsoft.com/office/officeart/2005/8/layout/radial5"/>
    <dgm:cxn modelId="{0B9F14F3-274D-42C0-B6C3-649F0BB7D6DB}" type="presParOf" srcId="{27E1DF51-A9D8-4D35-907F-5D4A38EDF578}" destId="{B7F75DD7-5C20-469B-A42C-11AB1A701FE7}"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106076C-3901-8F4F-8CB3-5D79431D3DC3}"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GB"/>
        </a:p>
      </dgm:t>
    </dgm:pt>
    <dgm:pt modelId="{121AF41C-6069-B64B-AAB1-44FE3B2709D6}">
      <dgm:prSet phldrT="[Text]" custT="1"/>
      <dgm:spPr>
        <a:solidFill>
          <a:schemeClr val="accent5">
            <a:lumMod val="75000"/>
          </a:scheme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GB" sz="1800" kern="1200" dirty="0">
              <a:solidFill>
                <a:prstClr val="white"/>
              </a:solidFill>
              <a:latin typeface="Trebuchet MS" panose="020B0603020202020204" pitchFamily="34" charset="0"/>
              <a:ea typeface="+mn-ea"/>
              <a:cs typeface="+mn-cs"/>
            </a:rPr>
            <a:t>On - bo</a:t>
          </a:r>
          <a:r>
            <a:rPr lang="sl-SI" sz="1800" kern="1200" dirty="0">
              <a:solidFill>
                <a:prstClr val="white"/>
              </a:solidFill>
              <a:latin typeface="Trebuchet MS" panose="020B0603020202020204" pitchFamily="34" charset="0"/>
              <a:ea typeface="+mn-ea"/>
              <a:cs typeface="+mn-cs"/>
            </a:rPr>
            <a:t>a</a:t>
          </a:r>
          <a:r>
            <a:rPr lang="en-GB" sz="1800" kern="1200" dirty="0">
              <a:solidFill>
                <a:prstClr val="white"/>
              </a:solidFill>
              <a:latin typeface="Trebuchet MS" panose="020B0603020202020204" pitchFamily="34" charset="0"/>
              <a:ea typeface="+mn-ea"/>
              <a:cs typeface="+mn-cs"/>
            </a:rPr>
            <a:t>rding</a:t>
          </a:r>
        </a:p>
      </dgm:t>
    </dgm:pt>
    <dgm:pt modelId="{23C39C14-2E3F-9F47-BD1D-63BFFF688DB0}" type="parTrans" cxnId="{28A69F2D-E816-3049-906E-C7E083A73458}">
      <dgm:prSet/>
      <dgm:spPr/>
      <dgm:t>
        <a:bodyPr/>
        <a:lstStyle/>
        <a:p>
          <a:endParaRPr lang="en-GB"/>
        </a:p>
      </dgm:t>
    </dgm:pt>
    <dgm:pt modelId="{22C08CE7-C309-874B-B81B-044BFFED42F4}" type="sibTrans" cxnId="{28A69F2D-E816-3049-906E-C7E083A73458}">
      <dgm:prSet/>
      <dgm:spPr/>
      <dgm:t>
        <a:bodyPr/>
        <a:lstStyle/>
        <a:p>
          <a:endParaRPr lang="en-GB"/>
        </a:p>
      </dgm:t>
    </dgm:pt>
    <dgm:pt modelId="{F770442A-40A1-6640-8864-49D21446F204}">
      <dgm:prSet phldrT="[Text]"/>
      <dgm:spPr>
        <a:solidFill>
          <a:schemeClr val="accent1">
            <a:lumMod val="40000"/>
            <a:lumOff val="60000"/>
          </a:scheme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68580" tIns="68580" rIns="68580" bIns="68580" numCol="1" spcCol="1270" anchor="ctr" anchorCtr="0"/>
        <a:lstStyle/>
        <a:p>
          <a:r>
            <a:rPr lang="sl-SI" b="0" i="0" u="none" dirty="0">
              <a:solidFill>
                <a:schemeClr val="accent1"/>
              </a:solidFill>
              <a:effectLst/>
              <a:latin typeface="+mn-lt"/>
              <a:ea typeface="+mn-ea"/>
              <a:cs typeface="+mn-cs"/>
            </a:rPr>
            <a:t>postopek</a:t>
          </a:r>
          <a:r>
            <a:rPr lang="en-GB" b="0" i="0" u="none" dirty="0">
              <a:solidFill>
                <a:schemeClr val="accent1"/>
              </a:solidFill>
              <a:effectLst/>
              <a:latin typeface="+mn-lt"/>
              <a:ea typeface="+mn-ea"/>
              <a:cs typeface="+mn-cs"/>
            </a:rPr>
            <a:t> uvedbe novo zaposlenih</a:t>
          </a:r>
          <a:endParaRPr lang="en-GB" dirty="0"/>
        </a:p>
      </dgm:t>
    </dgm:pt>
    <dgm:pt modelId="{D605B0D0-68F1-B444-80DE-D48B891AC68C}" type="parTrans" cxnId="{CF0F78D1-CC5A-E94E-8F4F-FDA1DBDEC8B6}">
      <dgm:prSet/>
      <dgm:spPr/>
      <dgm:t>
        <a:bodyPr/>
        <a:lstStyle/>
        <a:p>
          <a:endParaRPr lang="en-GB"/>
        </a:p>
      </dgm:t>
    </dgm:pt>
    <dgm:pt modelId="{0047D27B-6D1F-2345-AF1F-4C784D5197DE}" type="sibTrans" cxnId="{CF0F78D1-CC5A-E94E-8F4F-FDA1DBDEC8B6}">
      <dgm:prSet/>
      <dgm:spPr/>
      <dgm:t>
        <a:bodyPr/>
        <a:lstStyle/>
        <a:p>
          <a:endParaRPr lang="en-GB"/>
        </a:p>
      </dgm:t>
    </dgm:pt>
    <dgm:pt modelId="{3367812F-DAEB-A44D-A558-DF08A8FF5A35}">
      <dgm:prSet phldrT="[Text]" custT="1"/>
      <dgm:spPr>
        <a:solidFill>
          <a:srgbClr val="5B9BD5">
            <a:lumMod val="75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GB" sz="1800" kern="1200" dirty="0">
              <a:solidFill>
                <a:prstClr val="white"/>
              </a:solidFill>
              <a:latin typeface="Trebuchet MS" panose="020B0603020202020204" pitchFamily="34" charset="0"/>
              <a:ea typeface="+mn-ea"/>
              <a:cs typeface="+mn-cs"/>
            </a:rPr>
            <a:t>Off - bo</a:t>
          </a:r>
          <a:r>
            <a:rPr lang="sl-SI" sz="1800" kern="1200" dirty="0">
              <a:solidFill>
                <a:prstClr val="white"/>
              </a:solidFill>
              <a:latin typeface="Trebuchet MS" panose="020B0603020202020204" pitchFamily="34" charset="0"/>
              <a:ea typeface="+mn-ea"/>
              <a:cs typeface="+mn-cs"/>
            </a:rPr>
            <a:t>arding</a:t>
          </a:r>
          <a:r>
            <a:rPr lang="en-GB" sz="1800" kern="1200" dirty="0">
              <a:solidFill>
                <a:prstClr val="white"/>
              </a:solidFill>
              <a:latin typeface="Trebuchet MS" panose="020B0603020202020204" pitchFamily="34" charset="0"/>
              <a:ea typeface="+mn-ea"/>
              <a:cs typeface="+mn-cs"/>
            </a:rPr>
            <a:t> </a:t>
          </a:r>
        </a:p>
      </dgm:t>
    </dgm:pt>
    <dgm:pt modelId="{2BF5402A-D68F-0A4E-9A86-8733325A3A1C}" type="parTrans" cxnId="{37F51913-FD49-7746-829C-519C2E595F70}">
      <dgm:prSet/>
      <dgm:spPr/>
      <dgm:t>
        <a:bodyPr/>
        <a:lstStyle/>
        <a:p>
          <a:endParaRPr lang="en-GB"/>
        </a:p>
      </dgm:t>
    </dgm:pt>
    <dgm:pt modelId="{82D22FA6-5EB3-154C-99E2-46FD688599BB}" type="sibTrans" cxnId="{37F51913-FD49-7746-829C-519C2E595F70}">
      <dgm:prSet/>
      <dgm:spPr/>
      <dgm:t>
        <a:bodyPr/>
        <a:lstStyle/>
        <a:p>
          <a:endParaRPr lang="en-GB"/>
        </a:p>
      </dgm:t>
    </dgm:pt>
    <dgm:pt modelId="{6A0F90C4-C525-734E-9D6A-5C226FA7B90D}">
      <dgm:prSet phldrT="[Text]" custT="1"/>
      <dgm:spPr>
        <a:solidFill>
          <a:srgbClr val="5B9BD5">
            <a:lumMod val="75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GB" sz="1800" kern="1200" dirty="0">
              <a:solidFill>
                <a:prstClr val="white"/>
              </a:solidFill>
              <a:latin typeface="Trebuchet MS" panose="020B0603020202020204" pitchFamily="34" charset="0"/>
              <a:ea typeface="+mn-ea"/>
              <a:cs typeface="+mn-cs"/>
            </a:rPr>
            <a:t>Poskusna doba </a:t>
          </a:r>
        </a:p>
      </dgm:t>
    </dgm:pt>
    <dgm:pt modelId="{408BB486-7B2F-0748-8B40-7CBE7179A1E2}" type="parTrans" cxnId="{339C427E-7B57-7E40-BB37-2738F47EFDE0}">
      <dgm:prSet/>
      <dgm:spPr/>
      <dgm:t>
        <a:bodyPr/>
        <a:lstStyle/>
        <a:p>
          <a:endParaRPr lang="en-GB"/>
        </a:p>
      </dgm:t>
    </dgm:pt>
    <dgm:pt modelId="{D405B2B9-BFF1-8F4A-BCB7-475C54089774}" type="sibTrans" cxnId="{339C427E-7B57-7E40-BB37-2738F47EFDE0}">
      <dgm:prSet/>
      <dgm:spPr/>
      <dgm:t>
        <a:bodyPr/>
        <a:lstStyle/>
        <a:p>
          <a:endParaRPr lang="en-GB"/>
        </a:p>
      </dgm:t>
    </dgm:pt>
    <dgm:pt modelId="{95C1F1CE-3D95-2345-9373-C27562F2D194}">
      <dgm:prSet phldrT="[Text]"/>
      <dgm:spPr>
        <a:solidFill>
          <a:srgbClr val="4472C4">
            <a:lumMod val="40000"/>
            <a:lumOff val="60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68580" tIns="68580" rIns="68580" bIns="68580" numCol="1" spcCol="1270" anchor="ctr" anchorCtr="0"/>
        <a:lstStyle/>
        <a:p>
          <a:r>
            <a:rPr lang="en-GB" b="0" i="0" u="none" dirty="0">
              <a:solidFill>
                <a:schemeClr val="accent1"/>
              </a:solidFill>
              <a:effectLst/>
              <a:latin typeface="+mn-lt"/>
              <a:ea typeface="+mn-ea"/>
              <a:cs typeface="+mn-cs"/>
            </a:rPr>
            <a:t>p</a:t>
          </a:r>
          <a:r>
            <a:rPr lang="sl-SI" b="0" i="0" u="none" dirty="0" err="1">
              <a:solidFill>
                <a:schemeClr val="accent1"/>
              </a:solidFill>
              <a:effectLst/>
              <a:latin typeface="+mn-lt"/>
              <a:ea typeface="+mn-ea"/>
              <a:cs typeface="+mn-cs"/>
            </a:rPr>
            <a:t>ostopek</a:t>
          </a:r>
          <a:r>
            <a:rPr lang="en-GB" b="0" i="0" u="none" dirty="0">
              <a:solidFill>
                <a:schemeClr val="accent1"/>
              </a:solidFill>
              <a:effectLst/>
              <a:latin typeface="+mn-lt"/>
              <a:ea typeface="+mn-ea"/>
              <a:cs typeface="+mn-cs"/>
            </a:rPr>
            <a:t> spremljanja poskusne dobe</a:t>
          </a:r>
          <a:r>
            <a:rPr lang="en-GB" b="0" i="0" u="none" strike="noStrike" dirty="0">
              <a:solidFill>
                <a:schemeClr val="accent1"/>
              </a:solidFill>
              <a:effectLst/>
              <a:latin typeface="+mn-lt"/>
              <a:ea typeface="+mn-ea"/>
              <a:cs typeface="+mn-cs"/>
            </a:rPr>
            <a:t> </a:t>
          </a:r>
          <a:endParaRPr lang="en-GB" dirty="0"/>
        </a:p>
      </dgm:t>
    </dgm:pt>
    <dgm:pt modelId="{BFC79A00-DA19-8A46-8F28-C79A5FFD6052}" type="parTrans" cxnId="{8419FCC5-085C-DC45-A8CC-4E64432C43EC}">
      <dgm:prSet/>
      <dgm:spPr/>
      <dgm:t>
        <a:bodyPr/>
        <a:lstStyle/>
        <a:p>
          <a:endParaRPr lang="en-GB"/>
        </a:p>
      </dgm:t>
    </dgm:pt>
    <dgm:pt modelId="{C4E3F1C1-7ABD-9045-9488-4604F49ED4AF}" type="sibTrans" cxnId="{8419FCC5-085C-DC45-A8CC-4E64432C43EC}">
      <dgm:prSet/>
      <dgm:spPr/>
      <dgm:t>
        <a:bodyPr/>
        <a:lstStyle/>
        <a:p>
          <a:endParaRPr lang="en-GB"/>
        </a:p>
      </dgm:t>
    </dgm:pt>
    <dgm:pt modelId="{0BBE80A5-959C-5D4C-B5B4-3386E16C9E97}">
      <dgm:prSet phldrT="[Text]" custT="1"/>
      <dgm:spPr>
        <a:solidFill>
          <a:srgbClr val="5B9BD5">
            <a:lumMod val="75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GB" sz="1800" kern="1200" dirty="0">
              <a:solidFill>
                <a:prstClr val="white"/>
              </a:solidFill>
              <a:latin typeface="Trebuchet MS" panose="020B0603020202020204" pitchFamily="34" charset="0"/>
              <a:ea typeface="+mn-ea"/>
              <a:cs typeface="+mn-cs"/>
            </a:rPr>
            <a:t>Pripravništvo</a:t>
          </a:r>
        </a:p>
      </dgm:t>
    </dgm:pt>
    <dgm:pt modelId="{3A5FDC57-5F49-B041-9EA6-501E084445B0}" type="parTrans" cxnId="{C6E2DC6A-8B91-9F4E-B713-8FCA81F612A7}">
      <dgm:prSet/>
      <dgm:spPr/>
      <dgm:t>
        <a:bodyPr/>
        <a:lstStyle/>
        <a:p>
          <a:endParaRPr lang="en-GB"/>
        </a:p>
      </dgm:t>
    </dgm:pt>
    <dgm:pt modelId="{C68E1EB3-476A-8645-B801-99485F30AE7C}" type="sibTrans" cxnId="{C6E2DC6A-8B91-9F4E-B713-8FCA81F612A7}">
      <dgm:prSet/>
      <dgm:spPr/>
      <dgm:t>
        <a:bodyPr/>
        <a:lstStyle/>
        <a:p>
          <a:endParaRPr lang="en-GB"/>
        </a:p>
      </dgm:t>
    </dgm:pt>
    <dgm:pt modelId="{C3779E04-A537-6E4C-9227-9AF3B69939C7}">
      <dgm:prSet phldrT="[Text]"/>
      <dgm:spPr>
        <a:solidFill>
          <a:srgbClr val="4472C4">
            <a:lumMod val="40000"/>
            <a:lumOff val="60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68580" tIns="68580" rIns="68580" bIns="68580" numCol="1" spcCol="1270" anchor="ctr" anchorCtr="0"/>
        <a:lstStyle/>
        <a:p>
          <a:r>
            <a:rPr lang="en-GB" b="0" i="0" u="none" dirty="0">
              <a:solidFill>
                <a:schemeClr val="accent1"/>
              </a:solidFill>
              <a:effectLst/>
              <a:latin typeface="+mn-lt"/>
              <a:ea typeface="+mn-ea"/>
              <a:cs typeface="+mn-cs"/>
            </a:rPr>
            <a:t>p</a:t>
          </a:r>
          <a:r>
            <a:rPr lang="sl-SI" b="0" i="0" u="none" dirty="0" err="1">
              <a:solidFill>
                <a:schemeClr val="accent1"/>
              </a:solidFill>
              <a:effectLst/>
              <a:latin typeface="+mn-lt"/>
              <a:ea typeface="+mn-ea"/>
              <a:cs typeface="+mn-cs"/>
            </a:rPr>
            <a:t>ostopek</a:t>
          </a:r>
          <a:r>
            <a:rPr lang="en-GB" b="0" i="0" u="none" dirty="0">
              <a:solidFill>
                <a:schemeClr val="accent1"/>
              </a:solidFill>
              <a:effectLst/>
              <a:latin typeface="+mn-lt"/>
              <a:ea typeface="+mn-ea"/>
              <a:cs typeface="+mn-cs"/>
            </a:rPr>
            <a:t> mentorstva pripravnikom</a:t>
          </a:r>
          <a:r>
            <a:rPr lang="en-GB" b="0" i="0" u="none" strike="noStrike" dirty="0">
              <a:solidFill>
                <a:schemeClr val="accent1"/>
              </a:solidFill>
              <a:effectLst/>
              <a:latin typeface="+mn-lt"/>
              <a:ea typeface="+mn-ea"/>
              <a:cs typeface="+mn-cs"/>
            </a:rPr>
            <a:t> </a:t>
          </a:r>
          <a:endParaRPr lang="en-GB" dirty="0"/>
        </a:p>
      </dgm:t>
    </dgm:pt>
    <dgm:pt modelId="{F6FF7611-D662-B446-9BBC-0BA2B997B28D}" type="parTrans" cxnId="{F1F71AE7-4160-BF4D-8A7D-4ECFDF35D6C5}">
      <dgm:prSet/>
      <dgm:spPr/>
      <dgm:t>
        <a:bodyPr/>
        <a:lstStyle/>
        <a:p>
          <a:endParaRPr lang="en-GB"/>
        </a:p>
      </dgm:t>
    </dgm:pt>
    <dgm:pt modelId="{09972ABD-898F-8A4B-9DB5-452FCDD1672B}" type="sibTrans" cxnId="{F1F71AE7-4160-BF4D-8A7D-4ECFDF35D6C5}">
      <dgm:prSet/>
      <dgm:spPr/>
      <dgm:t>
        <a:bodyPr/>
        <a:lstStyle/>
        <a:p>
          <a:endParaRPr lang="en-GB"/>
        </a:p>
      </dgm:t>
    </dgm:pt>
    <dgm:pt modelId="{C33361B6-28EF-244E-A23E-BBC6C24BE2D6}">
      <dgm:prSet/>
      <dgm:spPr>
        <a:solidFill>
          <a:srgbClr val="4472C4">
            <a:lumMod val="40000"/>
            <a:lumOff val="60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68580" tIns="68580" rIns="68580" bIns="68580" numCol="1" spcCol="1270" anchor="ctr" anchorCtr="0"/>
        <a:lstStyle/>
        <a:p>
          <a:r>
            <a:rPr lang="sl-SI" b="0" i="0" u="none" dirty="0">
              <a:solidFill>
                <a:schemeClr val="accent1"/>
              </a:solidFill>
              <a:effectLst/>
              <a:latin typeface="+mn-lt"/>
              <a:ea typeface="+mn-ea"/>
              <a:cs typeface="+mn-cs"/>
            </a:rPr>
            <a:t>postopek</a:t>
          </a:r>
          <a:r>
            <a:rPr lang="en-GB" b="0" i="0" u="none" dirty="0">
              <a:solidFill>
                <a:schemeClr val="accent1"/>
              </a:solidFill>
              <a:effectLst/>
              <a:latin typeface="+mn-lt"/>
              <a:ea typeface="+mn-ea"/>
              <a:cs typeface="+mn-cs"/>
            </a:rPr>
            <a:t> odhoda zaposlenih</a:t>
          </a:r>
          <a:endParaRPr lang="en-GB" dirty="0"/>
        </a:p>
      </dgm:t>
    </dgm:pt>
    <dgm:pt modelId="{0BFB4AA7-79FB-4444-B8A7-10FB5802D091}" type="parTrans" cxnId="{498D633D-2AE5-B042-A335-15DA0E550E17}">
      <dgm:prSet/>
      <dgm:spPr/>
      <dgm:t>
        <a:bodyPr/>
        <a:lstStyle/>
        <a:p>
          <a:endParaRPr lang="en-GB"/>
        </a:p>
      </dgm:t>
    </dgm:pt>
    <dgm:pt modelId="{1AE047DD-FABA-4E4A-BF3F-1A1E96D4263D}" type="sibTrans" cxnId="{498D633D-2AE5-B042-A335-15DA0E550E17}">
      <dgm:prSet/>
      <dgm:spPr/>
      <dgm:t>
        <a:bodyPr/>
        <a:lstStyle/>
        <a:p>
          <a:endParaRPr lang="en-GB"/>
        </a:p>
      </dgm:t>
    </dgm:pt>
    <dgm:pt modelId="{8A016CFB-5AD3-6848-A7E6-CE889CBC7159}" type="pres">
      <dgm:prSet presAssocID="{2106076C-3901-8F4F-8CB3-5D79431D3DC3}" presName="Name0" presStyleCnt="0">
        <dgm:presLayoutVars>
          <dgm:dir/>
          <dgm:animLvl val="lvl"/>
          <dgm:resizeHandles val="exact"/>
        </dgm:presLayoutVars>
      </dgm:prSet>
      <dgm:spPr/>
    </dgm:pt>
    <dgm:pt modelId="{D73AFFB6-77B2-AC4D-AF0F-95C3CCE78221}" type="pres">
      <dgm:prSet presAssocID="{121AF41C-6069-B64B-AAB1-44FE3B2709D6}" presName="composite" presStyleCnt="0"/>
      <dgm:spPr/>
    </dgm:pt>
    <dgm:pt modelId="{E69C60DE-788C-4240-914D-01873111F60D}" type="pres">
      <dgm:prSet presAssocID="{121AF41C-6069-B64B-AAB1-44FE3B2709D6}" presName="parTx" presStyleLbl="alignNode1" presStyleIdx="0" presStyleCnt="4">
        <dgm:presLayoutVars>
          <dgm:chMax val="0"/>
          <dgm:chPref val="0"/>
          <dgm:bulletEnabled val="1"/>
        </dgm:presLayoutVars>
      </dgm:prSet>
      <dgm:spPr>
        <a:xfrm>
          <a:off x="3190" y="206149"/>
          <a:ext cx="1918190" cy="576000"/>
        </a:xfrm>
        <a:prstGeom prst="rect">
          <a:avLst/>
        </a:prstGeom>
      </dgm:spPr>
    </dgm:pt>
    <dgm:pt modelId="{20A15C54-645E-2046-A882-7C16B77F3734}" type="pres">
      <dgm:prSet presAssocID="{121AF41C-6069-B64B-AAB1-44FE3B2709D6}" presName="desTx" presStyleLbl="alignAccFollowNode1" presStyleIdx="0" presStyleCnt="4">
        <dgm:presLayoutVars>
          <dgm:bulletEnabled val="1"/>
        </dgm:presLayoutVars>
      </dgm:prSet>
      <dgm:spPr>
        <a:xfrm>
          <a:off x="3190" y="782149"/>
          <a:ext cx="1918190" cy="1406812"/>
        </a:xfrm>
        <a:prstGeom prst="rect">
          <a:avLst/>
        </a:prstGeom>
      </dgm:spPr>
    </dgm:pt>
    <dgm:pt modelId="{C2E7A4C2-3593-C448-882F-E4E68B142725}" type="pres">
      <dgm:prSet presAssocID="{22C08CE7-C309-874B-B81B-044BFFED42F4}" presName="space" presStyleCnt="0"/>
      <dgm:spPr/>
    </dgm:pt>
    <dgm:pt modelId="{175509C3-780D-844F-B6A2-3C03CDF4A384}" type="pres">
      <dgm:prSet presAssocID="{3367812F-DAEB-A44D-A558-DF08A8FF5A35}" presName="composite" presStyleCnt="0"/>
      <dgm:spPr/>
    </dgm:pt>
    <dgm:pt modelId="{3072DBAB-BBC8-9642-9E32-443777D7C66F}" type="pres">
      <dgm:prSet presAssocID="{3367812F-DAEB-A44D-A558-DF08A8FF5A35}" presName="parTx" presStyleLbl="alignNode1" presStyleIdx="1" presStyleCnt="4">
        <dgm:presLayoutVars>
          <dgm:chMax val="0"/>
          <dgm:chPref val="0"/>
          <dgm:bulletEnabled val="1"/>
        </dgm:presLayoutVars>
      </dgm:prSet>
      <dgm:spPr>
        <a:xfrm>
          <a:off x="2189927" y="206149"/>
          <a:ext cx="1918190" cy="576000"/>
        </a:xfrm>
        <a:prstGeom prst="rect">
          <a:avLst/>
        </a:prstGeom>
      </dgm:spPr>
    </dgm:pt>
    <dgm:pt modelId="{3663C1B9-B388-5C40-A8F8-71C94A1BF3E0}" type="pres">
      <dgm:prSet presAssocID="{3367812F-DAEB-A44D-A558-DF08A8FF5A35}" presName="desTx" presStyleLbl="alignAccFollowNode1" presStyleIdx="1" presStyleCnt="4">
        <dgm:presLayoutVars>
          <dgm:bulletEnabled val="1"/>
        </dgm:presLayoutVars>
      </dgm:prSet>
      <dgm:spPr>
        <a:xfrm>
          <a:off x="2189927" y="790727"/>
          <a:ext cx="1918190" cy="1389656"/>
        </a:xfrm>
        <a:prstGeom prst="rect">
          <a:avLst/>
        </a:prstGeom>
      </dgm:spPr>
    </dgm:pt>
    <dgm:pt modelId="{F7D44BB9-846E-2648-B2CB-9D168703F41D}" type="pres">
      <dgm:prSet presAssocID="{82D22FA6-5EB3-154C-99E2-46FD688599BB}" presName="space" presStyleCnt="0"/>
      <dgm:spPr/>
    </dgm:pt>
    <dgm:pt modelId="{53F6D8F6-EA47-0543-804C-8079760F4D1B}" type="pres">
      <dgm:prSet presAssocID="{6A0F90C4-C525-734E-9D6A-5C226FA7B90D}" presName="composite" presStyleCnt="0"/>
      <dgm:spPr/>
    </dgm:pt>
    <dgm:pt modelId="{BE3DAC91-2858-234C-A849-85A27CB82ECA}" type="pres">
      <dgm:prSet presAssocID="{6A0F90C4-C525-734E-9D6A-5C226FA7B90D}" presName="parTx" presStyleLbl="alignNode1" presStyleIdx="2" presStyleCnt="4">
        <dgm:presLayoutVars>
          <dgm:chMax val="0"/>
          <dgm:chPref val="0"/>
          <dgm:bulletEnabled val="1"/>
        </dgm:presLayoutVars>
      </dgm:prSet>
      <dgm:spPr>
        <a:xfrm>
          <a:off x="4376664" y="206149"/>
          <a:ext cx="1918190" cy="576000"/>
        </a:xfrm>
        <a:prstGeom prst="rect">
          <a:avLst/>
        </a:prstGeom>
      </dgm:spPr>
    </dgm:pt>
    <dgm:pt modelId="{2DAC1F0E-CC8A-B14F-B839-0DD4D4F198CC}" type="pres">
      <dgm:prSet presAssocID="{6A0F90C4-C525-734E-9D6A-5C226FA7B90D}" presName="desTx" presStyleLbl="alignAccFollowNode1" presStyleIdx="2" presStyleCnt="4">
        <dgm:presLayoutVars>
          <dgm:bulletEnabled val="1"/>
        </dgm:presLayoutVars>
      </dgm:prSet>
      <dgm:spPr>
        <a:xfrm>
          <a:off x="4376664" y="790727"/>
          <a:ext cx="1918190" cy="1389656"/>
        </a:xfrm>
        <a:prstGeom prst="rect">
          <a:avLst/>
        </a:prstGeom>
      </dgm:spPr>
    </dgm:pt>
    <dgm:pt modelId="{3ABF3733-4950-F94E-8FDA-C346D4946A32}" type="pres">
      <dgm:prSet presAssocID="{D405B2B9-BFF1-8F4A-BCB7-475C54089774}" presName="space" presStyleCnt="0"/>
      <dgm:spPr/>
    </dgm:pt>
    <dgm:pt modelId="{2EFFA86C-6291-9B44-AF33-2B5B77479AC7}" type="pres">
      <dgm:prSet presAssocID="{0BBE80A5-959C-5D4C-B5B4-3386E16C9E97}" presName="composite" presStyleCnt="0"/>
      <dgm:spPr/>
    </dgm:pt>
    <dgm:pt modelId="{55934C81-AD06-9543-8C3E-751B28C19364}" type="pres">
      <dgm:prSet presAssocID="{0BBE80A5-959C-5D4C-B5B4-3386E16C9E97}" presName="parTx" presStyleLbl="alignNode1" presStyleIdx="3" presStyleCnt="4">
        <dgm:presLayoutVars>
          <dgm:chMax val="0"/>
          <dgm:chPref val="0"/>
          <dgm:bulletEnabled val="1"/>
        </dgm:presLayoutVars>
      </dgm:prSet>
      <dgm:spPr>
        <a:xfrm>
          <a:off x="6563401" y="206149"/>
          <a:ext cx="1918190" cy="576000"/>
        </a:xfrm>
        <a:prstGeom prst="rect">
          <a:avLst/>
        </a:prstGeom>
      </dgm:spPr>
    </dgm:pt>
    <dgm:pt modelId="{09D72FE5-7051-5F40-88F0-05A24B7DE96D}" type="pres">
      <dgm:prSet presAssocID="{0BBE80A5-959C-5D4C-B5B4-3386E16C9E97}" presName="desTx" presStyleLbl="alignAccFollowNode1" presStyleIdx="3" presStyleCnt="4">
        <dgm:presLayoutVars>
          <dgm:bulletEnabled val="1"/>
        </dgm:presLayoutVars>
      </dgm:prSet>
      <dgm:spPr>
        <a:xfrm>
          <a:off x="6563401" y="852490"/>
          <a:ext cx="1918190" cy="1266131"/>
        </a:xfrm>
        <a:prstGeom prst="rect">
          <a:avLst/>
        </a:prstGeom>
      </dgm:spPr>
    </dgm:pt>
  </dgm:ptLst>
  <dgm:cxnLst>
    <dgm:cxn modelId="{1D6D9B12-85ED-41F4-BD43-70F7E9F49837}" type="presOf" srcId="{2106076C-3901-8F4F-8CB3-5D79431D3DC3}" destId="{8A016CFB-5AD3-6848-A7E6-CE889CBC7159}" srcOrd="0" destOrd="0" presId="urn:microsoft.com/office/officeart/2005/8/layout/hList1"/>
    <dgm:cxn modelId="{37F51913-FD49-7746-829C-519C2E595F70}" srcId="{2106076C-3901-8F4F-8CB3-5D79431D3DC3}" destId="{3367812F-DAEB-A44D-A558-DF08A8FF5A35}" srcOrd="1" destOrd="0" parTransId="{2BF5402A-D68F-0A4E-9A86-8733325A3A1C}" sibTransId="{82D22FA6-5EB3-154C-99E2-46FD688599BB}"/>
    <dgm:cxn modelId="{6B81C01C-4778-4187-AB32-41DCC94E7426}" type="presOf" srcId="{C3779E04-A537-6E4C-9227-9AF3B69939C7}" destId="{09D72FE5-7051-5F40-88F0-05A24B7DE96D}" srcOrd="0" destOrd="0" presId="urn:microsoft.com/office/officeart/2005/8/layout/hList1"/>
    <dgm:cxn modelId="{2F84D42B-6195-401E-B889-E1036869FB24}" type="presOf" srcId="{C33361B6-28EF-244E-A23E-BBC6C24BE2D6}" destId="{3663C1B9-B388-5C40-A8F8-71C94A1BF3E0}" srcOrd="0" destOrd="0" presId="urn:microsoft.com/office/officeart/2005/8/layout/hList1"/>
    <dgm:cxn modelId="{28A69F2D-E816-3049-906E-C7E083A73458}" srcId="{2106076C-3901-8F4F-8CB3-5D79431D3DC3}" destId="{121AF41C-6069-B64B-AAB1-44FE3B2709D6}" srcOrd="0" destOrd="0" parTransId="{23C39C14-2E3F-9F47-BD1D-63BFFF688DB0}" sibTransId="{22C08CE7-C309-874B-B81B-044BFFED42F4}"/>
    <dgm:cxn modelId="{BB7D3A3A-0420-4971-A914-799CCDE99A7C}" type="presOf" srcId="{0BBE80A5-959C-5D4C-B5B4-3386E16C9E97}" destId="{55934C81-AD06-9543-8C3E-751B28C19364}" srcOrd="0" destOrd="0" presId="urn:microsoft.com/office/officeart/2005/8/layout/hList1"/>
    <dgm:cxn modelId="{498D633D-2AE5-B042-A335-15DA0E550E17}" srcId="{3367812F-DAEB-A44D-A558-DF08A8FF5A35}" destId="{C33361B6-28EF-244E-A23E-BBC6C24BE2D6}" srcOrd="0" destOrd="0" parTransId="{0BFB4AA7-79FB-4444-B8A7-10FB5802D091}" sibTransId="{1AE047DD-FABA-4E4A-BF3F-1A1E96D4263D}"/>
    <dgm:cxn modelId="{B1F0AA3E-6FDD-4B0D-A0F7-308F63E1277B}" type="presOf" srcId="{121AF41C-6069-B64B-AAB1-44FE3B2709D6}" destId="{E69C60DE-788C-4240-914D-01873111F60D}" srcOrd="0" destOrd="0" presId="urn:microsoft.com/office/officeart/2005/8/layout/hList1"/>
    <dgm:cxn modelId="{C6E2DC6A-8B91-9F4E-B713-8FCA81F612A7}" srcId="{2106076C-3901-8F4F-8CB3-5D79431D3DC3}" destId="{0BBE80A5-959C-5D4C-B5B4-3386E16C9E97}" srcOrd="3" destOrd="0" parTransId="{3A5FDC57-5F49-B041-9EA6-501E084445B0}" sibTransId="{C68E1EB3-476A-8645-B801-99485F30AE7C}"/>
    <dgm:cxn modelId="{C14FCB6D-DB86-40BD-A2E2-F52B7EFA6DE3}" type="presOf" srcId="{F770442A-40A1-6640-8864-49D21446F204}" destId="{20A15C54-645E-2046-A882-7C16B77F3734}" srcOrd="0" destOrd="0" presId="urn:microsoft.com/office/officeart/2005/8/layout/hList1"/>
    <dgm:cxn modelId="{339C427E-7B57-7E40-BB37-2738F47EFDE0}" srcId="{2106076C-3901-8F4F-8CB3-5D79431D3DC3}" destId="{6A0F90C4-C525-734E-9D6A-5C226FA7B90D}" srcOrd="2" destOrd="0" parTransId="{408BB486-7B2F-0748-8B40-7CBE7179A1E2}" sibTransId="{D405B2B9-BFF1-8F4A-BCB7-475C54089774}"/>
    <dgm:cxn modelId="{A0087190-B406-4924-9321-61298D101188}" type="presOf" srcId="{95C1F1CE-3D95-2345-9373-C27562F2D194}" destId="{2DAC1F0E-CC8A-B14F-B839-0DD4D4F198CC}" srcOrd="0" destOrd="0" presId="urn:microsoft.com/office/officeart/2005/8/layout/hList1"/>
    <dgm:cxn modelId="{D7AEFB9A-7018-4E78-8B37-3FFA0878F89E}" type="presOf" srcId="{6A0F90C4-C525-734E-9D6A-5C226FA7B90D}" destId="{BE3DAC91-2858-234C-A849-85A27CB82ECA}" srcOrd="0" destOrd="0" presId="urn:microsoft.com/office/officeart/2005/8/layout/hList1"/>
    <dgm:cxn modelId="{A43FC0A8-FB48-484F-89C8-7088F339EFB2}" type="presOf" srcId="{3367812F-DAEB-A44D-A558-DF08A8FF5A35}" destId="{3072DBAB-BBC8-9642-9E32-443777D7C66F}" srcOrd="0" destOrd="0" presId="urn:microsoft.com/office/officeart/2005/8/layout/hList1"/>
    <dgm:cxn modelId="{8419FCC5-085C-DC45-A8CC-4E64432C43EC}" srcId="{6A0F90C4-C525-734E-9D6A-5C226FA7B90D}" destId="{95C1F1CE-3D95-2345-9373-C27562F2D194}" srcOrd="0" destOrd="0" parTransId="{BFC79A00-DA19-8A46-8F28-C79A5FFD6052}" sibTransId="{C4E3F1C1-7ABD-9045-9488-4604F49ED4AF}"/>
    <dgm:cxn modelId="{CF0F78D1-CC5A-E94E-8F4F-FDA1DBDEC8B6}" srcId="{121AF41C-6069-B64B-AAB1-44FE3B2709D6}" destId="{F770442A-40A1-6640-8864-49D21446F204}" srcOrd="0" destOrd="0" parTransId="{D605B0D0-68F1-B444-80DE-D48B891AC68C}" sibTransId="{0047D27B-6D1F-2345-AF1F-4C784D5197DE}"/>
    <dgm:cxn modelId="{F1F71AE7-4160-BF4D-8A7D-4ECFDF35D6C5}" srcId="{0BBE80A5-959C-5D4C-B5B4-3386E16C9E97}" destId="{C3779E04-A537-6E4C-9227-9AF3B69939C7}" srcOrd="0" destOrd="0" parTransId="{F6FF7611-D662-B446-9BBC-0BA2B997B28D}" sibTransId="{09972ABD-898F-8A4B-9DB5-452FCDD1672B}"/>
    <dgm:cxn modelId="{86456696-01EF-4954-8A9C-99A6BF6436C0}" type="presParOf" srcId="{8A016CFB-5AD3-6848-A7E6-CE889CBC7159}" destId="{D73AFFB6-77B2-AC4D-AF0F-95C3CCE78221}" srcOrd="0" destOrd="0" presId="urn:microsoft.com/office/officeart/2005/8/layout/hList1"/>
    <dgm:cxn modelId="{AAD7B66A-15E3-427F-878A-694B20E2FD25}" type="presParOf" srcId="{D73AFFB6-77B2-AC4D-AF0F-95C3CCE78221}" destId="{E69C60DE-788C-4240-914D-01873111F60D}" srcOrd="0" destOrd="0" presId="urn:microsoft.com/office/officeart/2005/8/layout/hList1"/>
    <dgm:cxn modelId="{C521EF28-2D70-4054-974B-30B54BE4A100}" type="presParOf" srcId="{D73AFFB6-77B2-AC4D-AF0F-95C3CCE78221}" destId="{20A15C54-645E-2046-A882-7C16B77F3734}" srcOrd="1" destOrd="0" presId="urn:microsoft.com/office/officeart/2005/8/layout/hList1"/>
    <dgm:cxn modelId="{229ED5BA-B40A-4567-A318-686C7DB657FA}" type="presParOf" srcId="{8A016CFB-5AD3-6848-A7E6-CE889CBC7159}" destId="{C2E7A4C2-3593-C448-882F-E4E68B142725}" srcOrd="1" destOrd="0" presId="urn:microsoft.com/office/officeart/2005/8/layout/hList1"/>
    <dgm:cxn modelId="{15EB0D14-296F-4FFE-B2A1-A79592036F2A}" type="presParOf" srcId="{8A016CFB-5AD3-6848-A7E6-CE889CBC7159}" destId="{175509C3-780D-844F-B6A2-3C03CDF4A384}" srcOrd="2" destOrd="0" presId="urn:microsoft.com/office/officeart/2005/8/layout/hList1"/>
    <dgm:cxn modelId="{3332E126-6236-4D1B-A27A-E348FB2E8C4F}" type="presParOf" srcId="{175509C3-780D-844F-B6A2-3C03CDF4A384}" destId="{3072DBAB-BBC8-9642-9E32-443777D7C66F}" srcOrd="0" destOrd="0" presId="urn:microsoft.com/office/officeart/2005/8/layout/hList1"/>
    <dgm:cxn modelId="{B834F815-6645-4EB5-8E1C-3CE39F989215}" type="presParOf" srcId="{175509C3-780D-844F-B6A2-3C03CDF4A384}" destId="{3663C1B9-B388-5C40-A8F8-71C94A1BF3E0}" srcOrd="1" destOrd="0" presId="urn:microsoft.com/office/officeart/2005/8/layout/hList1"/>
    <dgm:cxn modelId="{0D297D82-9F5E-41CA-98B2-D3EB398F896E}" type="presParOf" srcId="{8A016CFB-5AD3-6848-A7E6-CE889CBC7159}" destId="{F7D44BB9-846E-2648-B2CB-9D168703F41D}" srcOrd="3" destOrd="0" presId="urn:microsoft.com/office/officeart/2005/8/layout/hList1"/>
    <dgm:cxn modelId="{EEF9741C-8191-4B32-8BAE-418A9382769C}" type="presParOf" srcId="{8A016CFB-5AD3-6848-A7E6-CE889CBC7159}" destId="{53F6D8F6-EA47-0543-804C-8079760F4D1B}" srcOrd="4" destOrd="0" presId="urn:microsoft.com/office/officeart/2005/8/layout/hList1"/>
    <dgm:cxn modelId="{67989303-0A3C-4F04-9233-2A5692EE31B0}" type="presParOf" srcId="{53F6D8F6-EA47-0543-804C-8079760F4D1B}" destId="{BE3DAC91-2858-234C-A849-85A27CB82ECA}" srcOrd="0" destOrd="0" presId="urn:microsoft.com/office/officeart/2005/8/layout/hList1"/>
    <dgm:cxn modelId="{47E31864-A684-47BA-A471-F74ADCE09B80}" type="presParOf" srcId="{53F6D8F6-EA47-0543-804C-8079760F4D1B}" destId="{2DAC1F0E-CC8A-B14F-B839-0DD4D4F198CC}" srcOrd="1" destOrd="0" presId="urn:microsoft.com/office/officeart/2005/8/layout/hList1"/>
    <dgm:cxn modelId="{F76C1544-E442-4A99-A38D-6F6387DECA13}" type="presParOf" srcId="{8A016CFB-5AD3-6848-A7E6-CE889CBC7159}" destId="{3ABF3733-4950-F94E-8FDA-C346D4946A32}" srcOrd="5" destOrd="0" presId="urn:microsoft.com/office/officeart/2005/8/layout/hList1"/>
    <dgm:cxn modelId="{3819C78A-8A48-427A-A0F4-E51345232427}" type="presParOf" srcId="{8A016CFB-5AD3-6848-A7E6-CE889CBC7159}" destId="{2EFFA86C-6291-9B44-AF33-2B5B77479AC7}" srcOrd="6" destOrd="0" presId="urn:microsoft.com/office/officeart/2005/8/layout/hList1"/>
    <dgm:cxn modelId="{8663E2F9-F80A-4FC5-BB32-935282CEED3D}" type="presParOf" srcId="{2EFFA86C-6291-9B44-AF33-2B5B77479AC7}" destId="{55934C81-AD06-9543-8C3E-751B28C19364}" srcOrd="0" destOrd="0" presId="urn:microsoft.com/office/officeart/2005/8/layout/hList1"/>
    <dgm:cxn modelId="{D075F050-E66E-4E04-8183-F7F178FC32E0}" type="presParOf" srcId="{2EFFA86C-6291-9B44-AF33-2B5B77479AC7}" destId="{09D72FE5-7051-5F40-88F0-05A24B7DE96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7B9F386-FDB2-40EE-9DE0-C5FFAA9554F5}" type="doc">
      <dgm:prSet loTypeId="urn:microsoft.com/office/officeart/2005/8/layout/gear1" loCatId="relationship" qsTypeId="urn:microsoft.com/office/officeart/2005/8/quickstyle/simple5" qsCatId="simple" csTypeId="urn:microsoft.com/office/officeart/2005/8/colors/colorful5" csCatId="colorful" phldr="1"/>
      <dgm:spPr/>
      <dgm:t>
        <a:bodyPr/>
        <a:lstStyle/>
        <a:p>
          <a:endParaRPr lang="sl-SI"/>
        </a:p>
      </dgm:t>
    </dgm:pt>
    <dgm:pt modelId="{8660849E-296C-4644-A097-923C73B130BC}">
      <dgm:prSet phldrT="[besedilo]"/>
      <dgm:spPr/>
      <dgm:t>
        <a:bodyPr/>
        <a:lstStyle/>
        <a:p>
          <a:r>
            <a:rPr lang="sl-SI" b="1"/>
            <a:t>Povečanje zavzetosti in usposobljenosti JU</a:t>
          </a:r>
          <a:endParaRPr lang="sl-SI" b="1" dirty="0"/>
        </a:p>
      </dgm:t>
    </dgm:pt>
    <dgm:pt modelId="{1AB19F91-5300-4B09-A7A8-100CA1824155}" type="parTrans" cxnId="{3B49CAEB-0D0D-44BE-A6DE-04D9B9AF3DB4}">
      <dgm:prSet/>
      <dgm:spPr/>
      <dgm:t>
        <a:bodyPr/>
        <a:lstStyle/>
        <a:p>
          <a:endParaRPr lang="sl-SI"/>
        </a:p>
      </dgm:t>
    </dgm:pt>
    <dgm:pt modelId="{306D40A9-D4CB-403A-BF0A-86B973155F57}" type="sibTrans" cxnId="{3B49CAEB-0D0D-44BE-A6DE-04D9B9AF3DB4}">
      <dgm:prSet/>
      <dgm:spPr/>
      <dgm:t>
        <a:bodyPr/>
        <a:lstStyle/>
        <a:p>
          <a:endParaRPr lang="sl-SI"/>
        </a:p>
      </dgm:t>
    </dgm:pt>
    <dgm:pt modelId="{E0A00284-51A7-4219-B770-716B11C4103F}">
      <dgm:prSet phldrT="[besedilo]"/>
      <dgm:spPr/>
      <dgm:t>
        <a:bodyPr/>
        <a:lstStyle/>
        <a:p>
          <a:r>
            <a:rPr lang="sl-SI" b="1"/>
            <a:t>Učinkovita državna uprava</a:t>
          </a:r>
          <a:endParaRPr lang="sl-SI" b="1" dirty="0"/>
        </a:p>
      </dgm:t>
    </dgm:pt>
    <dgm:pt modelId="{18A2625A-9DED-4A63-8C41-D3AFCF1B6EC3}" type="parTrans" cxnId="{51EA3760-ED8E-4D64-943A-FCA6205600F3}">
      <dgm:prSet/>
      <dgm:spPr/>
      <dgm:t>
        <a:bodyPr/>
        <a:lstStyle/>
        <a:p>
          <a:endParaRPr lang="sl-SI"/>
        </a:p>
      </dgm:t>
    </dgm:pt>
    <dgm:pt modelId="{C9401CED-A19F-444F-A03A-00F53AA35E59}" type="sibTrans" cxnId="{51EA3760-ED8E-4D64-943A-FCA6205600F3}">
      <dgm:prSet/>
      <dgm:spPr/>
      <dgm:t>
        <a:bodyPr/>
        <a:lstStyle/>
        <a:p>
          <a:endParaRPr lang="sl-SI"/>
        </a:p>
      </dgm:t>
    </dgm:pt>
    <dgm:pt modelId="{8C110E09-D5AA-4474-B45A-565C51818B33}">
      <dgm:prSet phldrT="[besedilo]"/>
      <dgm:spPr/>
      <dgm:t>
        <a:bodyPr/>
        <a:lstStyle/>
        <a:p>
          <a:r>
            <a:rPr lang="sl-SI" b="1" dirty="0"/>
            <a:t>Pravi ljudje na pravih mestih</a:t>
          </a:r>
        </a:p>
      </dgm:t>
    </dgm:pt>
    <dgm:pt modelId="{E950F72B-6A61-4537-8BBD-C52D6AC15222}" type="parTrans" cxnId="{952FE1C9-2369-4E94-81DF-D77120A78378}">
      <dgm:prSet/>
      <dgm:spPr/>
      <dgm:t>
        <a:bodyPr/>
        <a:lstStyle/>
        <a:p>
          <a:endParaRPr lang="sl-SI"/>
        </a:p>
      </dgm:t>
    </dgm:pt>
    <dgm:pt modelId="{C5D80900-715A-4BA3-A1A4-28D36AD2BCFC}" type="sibTrans" cxnId="{952FE1C9-2369-4E94-81DF-D77120A78378}">
      <dgm:prSet/>
      <dgm:spPr/>
      <dgm:t>
        <a:bodyPr/>
        <a:lstStyle/>
        <a:p>
          <a:endParaRPr lang="sl-SI"/>
        </a:p>
      </dgm:t>
    </dgm:pt>
    <dgm:pt modelId="{736C3DA1-187B-4BE4-9718-BA1CF0F565F2}" type="pres">
      <dgm:prSet presAssocID="{47B9F386-FDB2-40EE-9DE0-C5FFAA9554F5}" presName="composite" presStyleCnt="0">
        <dgm:presLayoutVars>
          <dgm:chMax val="3"/>
          <dgm:animLvl val="lvl"/>
          <dgm:resizeHandles val="exact"/>
        </dgm:presLayoutVars>
      </dgm:prSet>
      <dgm:spPr/>
    </dgm:pt>
    <dgm:pt modelId="{08DECCB0-D167-42A1-B79F-9A321DA1E850}" type="pres">
      <dgm:prSet presAssocID="{8660849E-296C-4644-A097-923C73B130BC}" presName="gear1" presStyleLbl="node1" presStyleIdx="0" presStyleCnt="3">
        <dgm:presLayoutVars>
          <dgm:chMax val="1"/>
          <dgm:bulletEnabled val="1"/>
        </dgm:presLayoutVars>
      </dgm:prSet>
      <dgm:spPr/>
    </dgm:pt>
    <dgm:pt modelId="{A738A333-22E7-4048-BB07-F63CEDFFBF0A}" type="pres">
      <dgm:prSet presAssocID="{8660849E-296C-4644-A097-923C73B130BC}" presName="gear1srcNode" presStyleLbl="node1" presStyleIdx="0" presStyleCnt="3"/>
      <dgm:spPr/>
    </dgm:pt>
    <dgm:pt modelId="{2C0CA44A-AD2F-4EDA-80E3-6BDA89DCAD37}" type="pres">
      <dgm:prSet presAssocID="{8660849E-296C-4644-A097-923C73B130BC}" presName="gear1dstNode" presStyleLbl="node1" presStyleIdx="0" presStyleCnt="3"/>
      <dgm:spPr/>
    </dgm:pt>
    <dgm:pt modelId="{56C14E66-1390-4155-9DE5-E9A26521F630}" type="pres">
      <dgm:prSet presAssocID="{E0A00284-51A7-4219-B770-716B11C4103F}" presName="gear2" presStyleLbl="node1" presStyleIdx="1" presStyleCnt="3">
        <dgm:presLayoutVars>
          <dgm:chMax val="1"/>
          <dgm:bulletEnabled val="1"/>
        </dgm:presLayoutVars>
      </dgm:prSet>
      <dgm:spPr/>
    </dgm:pt>
    <dgm:pt modelId="{FF5B40C0-93CE-4235-8239-2C48079B91FD}" type="pres">
      <dgm:prSet presAssocID="{E0A00284-51A7-4219-B770-716B11C4103F}" presName="gear2srcNode" presStyleLbl="node1" presStyleIdx="1" presStyleCnt="3"/>
      <dgm:spPr/>
    </dgm:pt>
    <dgm:pt modelId="{B4A3A699-9EBE-4F55-9029-AC8CBD0A81A1}" type="pres">
      <dgm:prSet presAssocID="{E0A00284-51A7-4219-B770-716B11C4103F}" presName="gear2dstNode" presStyleLbl="node1" presStyleIdx="1" presStyleCnt="3"/>
      <dgm:spPr/>
    </dgm:pt>
    <dgm:pt modelId="{9F704555-1375-4AC2-B32E-399BD1BAC1A6}" type="pres">
      <dgm:prSet presAssocID="{8C110E09-D5AA-4474-B45A-565C51818B33}" presName="gear3" presStyleLbl="node1" presStyleIdx="2" presStyleCnt="3"/>
      <dgm:spPr/>
    </dgm:pt>
    <dgm:pt modelId="{E7ED0F16-4725-42B7-BD77-5FD2B4547C5C}" type="pres">
      <dgm:prSet presAssocID="{8C110E09-D5AA-4474-B45A-565C51818B33}" presName="gear3tx" presStyleLbl="node1" presStyleIdx="2" presStyleCnt="3">
        <dgm:presLayoutVars>
          <dgm:chMax val="1"/>
          <dgm:bulletEnabled val="1"/>
        </dgm:presLayoutVars>
      </dgm:prSet>
      <dgm:spPr/>
    </dgm:pt>
    <dgm:pt modelId="{249A16EC-88F9-46D9-B647-9AFF269F06AF}" type="pres">
      <dgm:prSet presAssocID="{8C110E09-D5AA-4474-B45A-565C51818B33}" presName="gear3srcNode" presStyleLbl="node1" presStyleIdx="2" presStyleCnt="3"/>
      <dgm:spPr/>
    </dgm:pt>
    <dgm:pt modelId="{98CADC43-E142-4918-AB95-FD9F32E78498}" type="pres">
      <dgm:prSet presAssocID="{8C110E09-D5AA-4474-B45A-565C51818B33}" presName="gear3dstNode" presStyleLbl="node1" presStyleIdx="2" presStyleCnt="3"/>
      <dgm:spPr/>
    </dgm:pt>
    <dgm:pt modelId="{5AA9710C-BC40-4571-BBD4-2DD541C5A521}" type="pres">
      <dgm:prSet presAssocID="{306D40A9-D4CB-403A-BF0A-86B973155F57}" presName="connector1" presStyleLbl="sibTrans2D1" presStyleIdx="0" presStyleCnt="3"/>
      <dgm:spPr/>
    </dgm:pt>
    <dgm:pt modelId="{6821BB95-3003-4EC9-B74D-C6393BADD869}" type="pres">
      <dgm:prSet presAssocID="{C9401CED-A19F-444F-A03A-00F53AA35E59}" presName="connector2" presStyleLbl="sibTrans2D1" presStyleIdx="1" presStyleCnt="3"/>
      <dgm:spPr/>
    </dgm:pt>
    <dgm:pt modelId="{5AF81F82-80A5-4F47-A2D1-F84882603E55}" type="pres">
      <dgm:prSet presAssocID="{C5D80900-715A-4BA3-A1A4-28D36AD2BCFC}" presName="connector3" presStyleLbl="sibTrans2D1" presStyleIdx="2" presStyleCnt="3"/>
      <dgm:spPr/>
    </dgm:pt>
  </dgm:ptLst>
  <dgm:cxnLst>
    <dgm:cxn modelId="{433F1018-940A-4231-8B43-1FD7628E68F6}" type="presOf" srcId="{306D40A9-D4CB-403A-BF0A-86B973155F57}" destId="{5AA9710C-BC40-4571-BBD4-2DD541C5A521}" srcOrd="0" destOrd="0" presId="urn:microsoft.com/office/officeart/2005/8/layout/gear1"/>
    <dgm:cxn modelId="{4C36C42D-582B-434C-B228-A408CBCCF969}" type="presOf" srcId="{E0A00284-51A7-4219-B770-716B11C4103F}" destId="{FF5B40C0-93CE-4235-8239-2C48079B91FD}" srcOrd="1" destOrd="0" presId="urn:microsoft.com/office/officeart/2005/8/layout/gear1"/>
    <dgm:cxn modelId="{950FF33B-04D7-4FE4-B041-DF5F339C999B}" type="presOf" srcId="{8C110E09-D5AA-4474-B45A-565C51818B33}" destId="{98CADC43-E142-4918-AB95-FD9F32E78498}" srcOrd="3" destOrd="0" presId="urn:microsoft.com/office/officeart/2005/8/layout/gear1"/>
    <dgm:cxn modelId="{51EA3760-ED8E-4D64-943A-FCA6205600F3}" srcId="{47B9F386-FDB2-40EE-9DE0-C5FFAA9554F5}" destId="{E0A00284-51A7-4219-B770-716B11C4103F}" srcOrd="1" destOrd="0" parTransId="{18A2625A-9DED-4A63-8C41-D3AFCF1B6EC3}" sibTransId="{C9401CED-A19F-444F-A03A-00F53AA35E59}"/>
    <dgm:cxn modelId="{E9FBD643-B52E-49A2-9E70-7CD1D39C31FA}" type="presOf" srcId="{C5D80900-715A-4BA3-A1A4-28D36AD2BCFC}" destId="{5AF81F82-80A5-4F47-A2D1-F84882603E55}" srcOrd="0" destOrd="0" presId="urn:microsoft.com/office/officeart/2005/8/layout/gear1"/>
    <dgm:cxn modelId="{D1102344-28D7-4C0D-8D76-B4B65746B487}" type="presOf" srcId="{8660849E-296C-4644-A097-923C73B130BC}" destId="{2C0CA44A-AD2F-4EDA-80E3-6BDA89DCAD37}" srcOrd="2" destOrd="0" presId="urn:microsoft.com/office/officeart/2005/8/layout/gear1"/>
    <dgm:cxn modelId="{AF801D77-D581-4CE8-8EDB-E5288D1D420D}" type="presOf" srcId="{E0A00284-51A7-4219-B770-716B11C4103F}" destId="{B4A3A699-9EBE-4F55-9029-AC8CBD0A81A1}" srcOrd="2" destOrd="0" presId="urn:microsoft.com/office/officeart/2005/8/layout/gear1"/>
    <dgm:cxn modelId="{7CC4648D-CF6D-48CC-9CF3-9E2A01B3732E}" type="presOf" srcId="{E0A00284-51A7-4219-B770-716B11C4103F}" destId="{56C14E66-1390-4155-9DE5-E9A26521F630}" srcOrd="0" destOrd="0" presId="urn:microsoft.com/office/officeart/2005/8/layout/gear1"/>
    <dgm:cxn modelId="{5F6F979D-4845-460A-8E56-70CB74E77B95}" type="presOf" srcId="{8C110E09-D5AA-4474-B45A-565C51818B33}" destId="{249A16EC-88F9-46D9-B647-9AFF269F06AF}" srcOrd="2" destOrd="0" presId="urn:microsoft.com/office/officeart/2005/8/layout/gear1"/>
    <dgm:cxn modelId="{6947F6AB-ECE4-4969-83FE-817FCF54B5C3}" type="presOf" srcId="{47B9F386-FDB2-40EE-9DE0-C5FFAA9554F5}" destId="{736C3DA1-187B-4BE4-9718-BA1CF0F565F2}" srcOrd="0" destOrd="0" presId="urn:microsoft.com/office/officeart/2005/8/layout/gear1"/>
    <dgm:cxn modelId="{0B5352BC-6DDC-4279-9F9D-734DAC44EA27}" type="presOf" srcId="{C9401CED-A19F-444F-A03A-00F53AA35E59}" destId="{6821BB95-3003-4EC9-B74D-C6393BADD869}" srcOrd="0" destOrd="0" presId="urn:microsoft.com/office/officeart/2005/8/layout/gear1"/>
    <dgm:cxn modelId="{952FE1C9-2369-4E94-81DF-D77120A78378}" srcId="{47B9F386-FDB2-40EE-9DE0-C5FFAA9554F5}" destId="{8C110E09-D5AA-4474-B45A-565C51818B33}" srcOrd="2" destOrd="0" parTransId="{E950F72B-6A61-4537-8BBD-C52D6AC15222}" sibTransId="{C5D80900-715A-4BA3-A1A4-28D36AD2BCFC}"/>
    <dgm:cxn modelId="{EF0454E4-481D-47D3-A1D5-DBEA286F080F}" type="presOf" srcId="{8660849E-296C-4644-A097-923C73B130BC}" destId="{A738A333-22E7-4048-BB07-F63CEDFFBF0A}" srcOrd="1" destOrd="0" presId="urn:microsoft.com/office/officeart/2005/8/layout/gear1"/>
    <dgm:cxn modelId="{3B49CAEB-0D0D-44BE-A6DE-04D9B9AF3DB4}" srcId="{47B9F386-FDB2-40EE-9DE0-C5FFAA9554F5}" destId="{8660849E-296C-4644-A097-923C73B130BC}" srcOrd="0" destOrd="0" parTransId="{1AB19F91-5300-4B09-A7A8-100CA1824155}" sibTransId="{306D40A9-D4CB-403A-BF0A-86B973155F57}"/>
    <dgm:cxn modelId="{2080E1ED-C500-412E-98EB-FFBAC8975FCE}" type="presOf" srcId="{8C110E09-D5AA-4474-B45A-565C51818B33}" destId="{9F704555-1375-4AC2-B32E-399BD1BAC1A6}" srcOrd="0" destOrd="0" presId="urn:microsoft.com/office/officeart/2005/8/layout/gear1"/>
    <dgm:cxn modelId="{2FFDBEF0-8B09-47F9-A1B1-1E160B775C00}" type="presOf" srcId="{8660849E-296C-4644-A097-923C73B130BC}" destId="{08DECCB0-D167-42A1-B79F-9A321DA1E850}" srcOrd="0" destOrd="0" presId="urn:microsoft.com/office/officeart/2005/8/layout/gear1"/>
    <dgm:cxn modelId="{B9E7BAF6-F568-49AA-B118-AA0AF45E67ED}" type="presOf" srcId="{8C110E09-D5AA-4474-B45A-565C51818B33}" destId="{E7ED0F16-4725-42B7-BD77-5FD2B4547C5C}" srcOrd="1" destOrd="0" presId="urn:microsoft.com/office/officeart/2005/8/layout/gear1"/>
    <dgm:cxn modelId="{78ADCFFF-48A7-4545-8132-C37A525DCD2D}" type="presParOf" srcId="{736C3DA1-187B-4BE4-9718-BA1CF0F565F2}" destId="{08DECCB0-D167-42A1-B79F-9A321DA1E850}" srcOrd="0" destOrd="0" presId="urn:microsoft.com/office/officeart/2005/8/layout/gear1"/>
    <dgm:cxn modelId="{5E81248C-E54B-4758-9F16-E165E0FE0572}" type="presParOf" srcId="{736C3DA1-187B-4BE4-9718-BA1CF0F565F2}" destId="{A738A333-22E7-4048-BB07-F63CEDFFBF0A}" srcOrd="1" destOrd="0" presId="urn:microsoft.com/office/officeart/2005/8/layout/gear1"/>
    <dgm:cxn modelId="{7648A73C-EE1B-494B-B6E9-667DBE791433}" type="presParOf" srcId="{736C3DA1-187B-4BE4-9718-BA1CF0F565F2}" destId="{2C0CA44A-AD2F-4EDA-80E3-6BDA89DCAD37}" srcOrd="2" destOrd="0" presId="urn:microsoft.com/office/officeart/2005/8/layout/gear1"/>
    <dgm:cxn modelId="{60C4423E-8896-4FBE-AE44-7FE88B706DB5}" type="presParOf" srcId="{736C3DA1-187B-4BE4-9718-BA1CF0F565F2}" destId="{56C14E66-1390-4155-9DE5-E9A26521F630}" srcOrd="3" destOrd="0" presId="urn:microsoft.com/office/officeart/2005/8/layout/gear1"/>
    <dgm:cxn modelId="{6C83F629-C93D-4EC2-AE4B-FCAFC4951144}" type="presParOf" srcId="{736C3DA1-187B-4BE4-9718-BA1CF0F565F2}" destId="{FF5B40C0-93CE-4235-8239-2C48079B91FD}" srcOrd="4" destOrd="0" presId="urn:microsoft.com/office/officeart/2005/8/layout/gear1"/>
    <dgm:cxn modelId="{C731A260-8590-43AA-AFBE-64177DC6D9F3}" type="presParOf" srcId="{736C3DA1-187B-4BE4-9718-BA1CF0F565F2}" destId="{B4A3A699-9EBE-4F55-9029-AC8CBD0A81A1}" srcOrd="5" destOrd="0" presId="urn:microsoft.com/office/officeart/2005/8/layout/gear1"/>
    <dgm:cxn modelId="{B20FB805-F208-4064-B574-BB55A7CE5DB5}" type="presParOf" srcId="{736C3DA1-187B-4BE4-9718-BA1CF0F565F2}" destId="{9F704555-1375-4AC2-B32E-399BD1BAC1A6}" srcOrd="6" destOrd="0" presId="urn:microsoft.com/office/officeart/2005/8/layout/gear1"/>
    <dgm:cxn modelId="{1C1672A9-E911-4C90-B3C0-E49E95B00ABB}" type="presParOf" srcId="{736C3DA1-187B-4BE4-9718-BA1CF0F565F2}" destId="{E7ED0F16-4725-42B7-BD77-5FD2B4547C5C}" srcOrd="7" destOrd="0" presId="urn:microsoft.com/office/officeart/2005/8/layout/gear1"/>
    <dgm:cxn modelId="{82B8DF10-ADB0-4210-B8A6-C5A0668089F1}" type="presParOf" srcId="{736C3DA1-187B-4BE4-9718-BA1CF0F565F2}" destId="{249A16EC-88F9-46D9-B647-9AFF269F06AF}" srcOrd="8" destOrd="0" presId="urn:microsoft.com/office/officeart/2005/8/layout/gear1"/>
    <dgm:cxn modelId="{EF5933C8-9C03-46A7-9487-3D3F60EC1BD7}" type="presParOf" srcId="{736C3DA1-187B-4BE4-9718-BA1CF0F565F2}" destId="{98CADC43-E142-4918-AB95-FD9F32E78498}" srcOrd="9" destOrd="0" presId="urn:microsoft.com/office/officeart/2005/8/layout/gear1"/>
    <dgm:cxn modelId="{9DBDA104-D3FA-44DA-AE72-840FE96B06E5}" type="presParOf" srcId="{736C3DA1-187B-4BE4-9718-BA1CF0F565F2}" destId="{5AA9710C-BC40-4571-BBD4-2DD541C5A521}" srcOrd="10" destOrd="0" presId="urn:microsoft.com/office/officeart/2005/8/layout/gear1"/>
    <dgm:cxn modelId="{C2942FA4-8C98-46CC-929D-FADF58B4805F}" type="presParOf" srcId="{736C3DA1-187B-4BE4-9718-BA1CF0F565F2}" destId="{6821BB95-3003-4EC9-B74D-C6393BADD869}" srcOrd="11" destOrd="0" presId="urn:microsoft.com/office/officeart/2005/8/layout/gear1"/>
    <dgm:cxn modelId="{D6F4B03D-D1BA-45BE-9322-6CE6D24D94FB}" type="presParOf" srcId="{736C3DA1-187B-4BE4-9718-BA1CF0F565F2}" destId="{5AF81F82-80A5-4F47-A2D1-F84882603E55}"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F4409-D1C1-4FED-BCDA-C70AA2E93C20}">
      <dsp:nvSpPr>
        <dsp:cNvPr id="0" name=""/>
        <dsp:cNvSpPr/>
      </dsp:nvSpPr>
      <dsp:spPr>
        <a:xfrm>
          <a:off x="1833442" y="872921"/>
          <a:ext cx="5630169" cy="4886356"/>
        </a:xfrm>
        <a:prstGeom prst="blockArc">
          <a:avLst>
            <a:gd name="adj1" fmla="val 11875639"/>
            <a:gd name="adj2" fmla="val 16198655"/>
            <a:gd name="adj3" fmla="val 4639"/>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8B42C92-A5FF-4E90-9455-578D91EF4C0B}">
      <dsp:nvSpPr>
        <dsp:cNvPr id="0" name=""/>
        <dsp:cNvSpPr/>
      </dsp:nvSpPr>
      <dsp:spPr>
        <a:xfrm>
          <a:off x="2185609" y="1622954"/>
          <a:ext cx="4925188" cy="4553155"/>
        </a:xfrm>
        <a:prstGeom prst="blockArc">
          <a:avLst>
            <a:gd name="adj1" fmla="val 7560000"/>
            <a:gd name="adj2" fmla="val 11880000"/>
            <a:gd name="adj3" fmla="val 4639"/>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27FFAB0-96D8-43F0-BEE2-975D9F6F8069}">
      <dsp:nvSpPr>
        <dsp:cNvPr id="0" name=""/>
        <dsp:cNvSpPr/>
      </dsp:nvSpPr>
      <dsp:spPr>
        <a:xfrm>
          <a:off x="2192246" y="1256947"/>
          <a:ext cx="5263684" cy="5043147"/>
        </a:xfrm>
        <a:prstGeom prst="blockArc">
          <a:avLst>
            <a:gd name="adj1" fmla="val 20520000"/>
            <a:gd name="adj2" fmla="val 3240000"/>
            <a:gd name="adj3" fmla="val 4639"/>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3833AFC-844B-47E9-93A9-654661541193}">
      <dsp:nvSpPr>
        <dsp:cNvPr id="0" name=""/>
        <dsp:cNvSpPr/>
      </dsp:nvSpPr>
      <dsp:spPr>
        <a:xfrm>
          <a:off x="2694690" y="915161"/>
          <a:ext cx="5043147" cy="5043147"/>
        </a:xfrm>
        <a:prstGeom prst="blockArc">
          <a:avLst>
            <a:gd name="adj1" fmla="val 16201345"/>
            <a:gd name="adj2" fmla="val 20524361"/>
            <a:gd name="adj3" fmla="val 4639"/>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4B4C43F-419B-470C-AA7B-F934B47620C4}">
      <dsp:nvSpPr>
        <dsp:cNvPr id="0" name=""/>
        <dsp:cNvSpPr/>
      </dsp:nvSpPr>
      <dsp:spPr>
        <a:xfrm>
          <a:off x="3677266" y="2231397"/>
          <a:ext cx="2322412" cy="2094514"/>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sl-SI" sz="2400" b="1" kern="1200" dirty="0">
              <a:latin typeface="+mn-lt"/>
              <a:ea typeface="+mn-ea"/>
              <a:cs typeface="+mn-cs"/>
            </a:rPr>
            <a:t>Gonilniki sprememb</a:t>
          </a:r>
        </a:p>
      </dsp:txBody>
      <dsp:txXfrm>
        <a:off x="4017375" y="2538131"/>
        <a:ext cx="1642194" cy="1481046"/>
      </dsp:txXfrm>
    </dsp:sp>
    <dsp:sp modelId="{5DE7CEB0-6FEB-4DE9-8F53-1EFDFCAB3CBC}">
      <dsp:nvSpPr>
        <dsp:cNvPr id="0" name=""/>
        <dsp:cNvSpPr/>
      </dsp:nvSpPr>
      <dsp:spPr>
        <a:xfrm>
          <a:off x="3547960" y="56046"/>
          <a:ext cx="2758924" cy="1625688"/>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sl-SI" sz="1700" b="1" kern="1200">
              <a:latin typeface="+mn-lt"/>
              <a:ea typeface="+mn-ea"/>
              <a:cs typeface="+mn-cs"/>
            </a:rPr>
            <a:t>Demografske spremembe</a:t>
          </a:r>
          <a:endParaRPr lang="sl-SI" sz="1700" b="1" kern="1200" dirty="0">
            <a:latin typeface="+mn-lt"/>
            <a:ea typeface="+mn-ea"/>
            <a:cs typeface="+mn-cs"/>
          </a:endParaRPr>
        </a:p>
      </dsp:txBody>
      <dsp:txXfrm>
        <a:off x="3951995" y="294122"/>
        <a:ext cx="1950854" cy="1149536"/>
      </dsp:txXfrm>
    </dsp:sp>
    <dsp:sp modelId="{D9216D1D-247A-4541-8A8D-5645922FEC64}">
      <dsp:nvSpPr>
        <dsp:cNvPr id="0" name=""/>
        <dsp:cNvSpPr/>
      </dsp:nvSpPr>
      <dsp:spPr>
        <a:xfrm>
          <a:off x="6217742" y="2616750"/>
          <a:ext cx="2426958" cy="1571959"/>
        </a:xfrm>
        <a:prstGeom prst="ellipse">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sl-SI" sz="1700" b="1" kern="1200"/>
            <a:t>Tehnološke spremembe - digitalizacija</a:t>
          </a:r>
          <a:endParaRPr lang="sl-SI" sz="1700" b="1" kern="1200" dirty="0">
            <a:latin typeface="+mn-lt"/>
            <a:ea typeface="+mn-ea"/>
            <a:cs typeface="+mn-cs"/>
          </a:endParaRPr>
        </a:p>
      </dsp:txBody>
      <dsp:txXfrm>
        <a:off x="6573162" y="2846958"/>
        <a:ext cx="1716118" cy="1111543"/>
      </dsp:txXfrm>
    </dsp:sp>
    <dsp:sp modelId="{48A97668-8D7F-4704-9808-4CB1A4761376}">
      <dsp:nvSpPr>
        <dsp:cNvPr id="0" name=""/>
        <dsp:cNvSpPr/>
      </dsp:nvSpPr>
      <dsp:spPr>
        <a:xfrm>
          <a:off x="3245408" y="4861400"/>
          <a:ext cx="3198494" cy="1649749"/>
        </a:xfrm>
        <a:prstGeom prst="ellipse">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sl-SI" sz="1700" b="1" kern="1200">
              <a:latin typeface="+mn-lt"/>
              <a:ea typeface="+mn-ea"/>
              <a:cs typeface="+mn-cs"/>
            </a:rPr>
            <a:t>Izzivi prihodnosti -  nove oblike dela, nepričakovane situacije, klimatske spremembe</a:t>
          </a:r>
          <a:endParaRPr lang="sl-SI" sz="1700" b="1" kern="1200" dirty="0">
            <a:latin typeface="+mn-lt"/>
            <a:ea typeface="+mn-ea"/>
            <a:cs typeface="+mn-cs"/>
          </a:endParaRPr>
        </a:p>
      </dsp:txBody>
      <dsp:txXfrm>
        <a:off x="3713817" y="5103000"/>
        <a:ext cx="2261676" cy="1166549"/>
      </dsp:txXfrm>
    </dsp:sp>
    <dsp:sp modelId="{CF988099-70CF-4CC7-AE56-D7417E2973C0}">
      <dsp:nvSpPr>
        <dsp:cNvPr id="0" name=""/>
        <dsp:cNvSpPr/>
      </dsp:nvSpPr>
      <dsp:spPr>
        <a:xfrm>
          <a:off x="1017343" y="2484756"/>
          <a:ext cx="2336407" cy="1625688"/>
        </a:xfrm>
        <a:prstGeom prst="ellips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sl-SI" sz="1700" b="1" kern="1200" dirty="0">
              <a:latin typeface="+mn-lt"/>
              <a:ea typeface="+mn-ea"/>
              <a:cs typeface="+mn-cs"/>
            </a:rPr>
            <a:t>Novi poklici - kompetence prihodnosti</a:t>
          </a:r>
        </a:p>
      </dsp:txBody>
      <dsp:txXfrm>
        <a:off x="1359502" y="2722832"/>
        <a:ext cx="1652089" cy="11495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C5706-6BBD-4792-BAAF-DD68738639DB}">
      <dsp:nvSpPr>
        <dsp:cNvPr id="0" name=""/>
        <dsp:cNvSpPr/>
      </dsp:nvSpPr>
      <dsp:spPr>
        <a:xfrm rot="16200000">
          <a:off x="677333" y="-677333"/>
          <a:ext cx="2709333" cy="4064000"/>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Tx/>
            <a:buNone/>
          </a:pPr>
          <a:r>
            <a:rPr lang="sl-SI" sz="2000" b="1" kern="1200" dirty="0">
              <a:latin typeface="Calibri" panose="020F0502020204030204"/>
            </a:rPr>
            <a:t>Privlačen delodajalec</a:t>
          </a:r>
        </a:p>
        <a:p>
          <a:pPr marL="0" lvl="0" indent="0" algn="l" defTabSz="889000">
            <a:lnSpc>
              <a:spcPct val="90000"/>
            </a:lnSpc>
            <a:spcBef>
              <a:spcPct val="0"/>
            </a:spcBef>
            <a:spcAft>
              <a:spcPct val="35000"/>
            </a:spcAft>
            <a:buFontTx/>
            <a:buNone/>
          </a:pPr>
          <a:r>
            <a:rPr lang="sl-SI" sz="2000" kern="1200" dirty="0">
              <a:latin typeface="Calibri" panose="020F0502020204030204"/>
            </a:rPr>
            <a:t>Spoštljivo delovno okolje</a:t>
          </a:r>
        </a:p>
        <a:p>
          <a:pPr marL="0" lvl="0" indent="0" algn="l" defTabSz="889000">
            <a:lnSpc>
              <a:spcPct val="90000"/>
            </a:lnSpc>
            <a:spcBef>
              <a:spcPct val="0"/>
            </a:spcBef>
            <a:spcAft>
              <a:spcPct val="35000"/>
            </a:spcAft>
            <a:buFontTx/>
            <a:buNone/>
          </a:pPr>
          <a:r>
            <a:rPr lang="sl-SI" sz="2000" kern="1200" dirty="0">
              <a:latin typeface="Calibri" panose="020F0502020204030204"/>
            </a:rPr>
            <a:t>Branding</a:t>
          </a:r>
        </a:p>
        <a:p>
          <a:pPr marL="0" lvl="0" indent="0" algn="l" defTabSz="889000">
            <a:lnSpc>
              <a:spcPct val="90000"/>
            </a:lnSpc>
            <a:spcBef>
              <a:spcPct val="0"/>
            </a:spcBef>
            <a:spcAft>
              <a:spcPct val="35000"/>
            </a:spcAft>
            <a:buFontTx/>
            <a:buNone/>
          </a:pPr>
          <a:r>
            <a:rPr lang="sl-SI" sz="2000" kern="1200" dirty="0">
              <a:latin typeface="Calibri" panose="020F0502020204030204"/>
            </a:rPr>
            <a:t>Plačni sistem</a:t>
          </a:r>
          <a:endParaRPr lang="sl-SI" sz="2000" kern="1200" dirty="0"/>
        </a:p>
      </dsp:txBody>
      <dsp:txXfrm rot="5400000">
        <a:off x="-1" y="1"/>
        <a:ext cx="4064000" cy="2032000"/>
      </dsp:txXfrm>
    </dsp:sp>
    <dsp:sp modelId="{DB1C1097-AE0F-4C0F-B562-DAD6F4B9D2CF}">
      <dsp:nvSpPr>
        <dsp:cNvPr id="0" name=""/>
        <dsp:cNvSpPr/>
      </dsp:nvSpPr>
      <dsp:spPr>
        <a:xfrm>
          <a:off x="4064000" y="0"/>
          <a:ext cx="4064000" cy="2709333"/>
        </a:xfrm>
        <a:prstGeom prst="round1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Tx/>
            <a:buNone/>
          </a:pPr>
          <a:r>
            <a:rPr lang="sl-SI" sz="2000" b="1" kern="1200" dirty="0">
              <a:latin typeface="Calibri" panose="020F0502020204030204"/>
            </a:rPr>
            <a:t>Selekcijski postopki</a:t>
          </a:r>
        </a:p>
        <a:p>
          <a:pPr marL="0" lvl="0" indent="0" algn="l" defTabSz="889000">
            <a:lnSpc>
              <a:spcPct val="90000"/>
            </a:lnSpc>
            <a:spcBef>
              <a:spcPct val="0"/>
            </a:spcBef>
            <a:spcAft>
              <a:spcPct val="35000"/>
            </a:spcAft>
            <a:buFontTx/>
            <a:buNone/>
          </a:pPr>
          <a:r>
            <a:rPr lang="sl-SI" sz="2000" kern="1200" dirty="0">
              <a:latin typeface="Calibri" panose="020F0502020204030204"/>
            </a:rPr>
            <a:t>Hitri, prijazni, enostavni selekcijski postopki</a:t>
          </a:r>
        </a:p>
        <a:p>
          <a:pPr marL="0" lvl="0" indent="0" algn="l" defTabSz="889000">
            <a:lnSpc>
              <a:spcPct val="90000"/>
            </a:lnSpc>
            <a:spcBef>
              <a:spcPct val="0"/>
            </a:spcBef>
            <a:spcAft>
              <a:spcPct val="35000"/>
            </a:spcAft>
            <a:buFontTx/>
            <a:buNone/>
          </a:pPr>
          <a:r>
            <a:rPr lang="sl-SI" sz="2000" kern="1200" dirty="0">
              <a:latin typeface="Calibri" panose="020F0502020204030204"/>
            </a:rPr>
            <a:t>Uravnotežena, diverzificirana kadrovska sestava</a:t>
          </a:r>
          <a:endParaRPr lang="sl-SI" sz="2000" kern="1200" dirty="0"/>
        </a:p>
      </dsp:txBody>
      <dsp:txXfrm>
        <a:off x="4064000" y="0"/>
        <a:ext cx="4064000" cy="2032000"/>
      </dsp:txXfrm>
    </dsp:sp>
    <dsp:sp modelId="{E68BADC3-230A-44BE-8A46-F385EE5E9616}">
      <dsp:nvSpPr>
        <dsp:cNvPr id="0" name=""/>
        <dsp:cNvSpPr/>
      </dsp:nvSpPr>
      <dsp:spPr>
        <a:xfrm rot="10800000">
          <a:off x="0" y="2709333"/>
          <a:ext cx="4064000" cy="2709333"/>
        </a:xfrm>
        <a:prstGeom prst="round1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Tx/>
            <a:buNone/>
          </a:pPr>
          <a:r>
            <a:rPr lang="sl-SI" sz="2000" b="1" kern="1200" dirty="0">
              <a:solidFill>
                <a:schemeClr val="bg1"/>
              </a:solidFill>
              <a:latin typeface="Calibri" panose="020F0502020204030204"/>
            </a:rPr>
            <a:t>Mobilnost in karierni razvoj</a:t>
          </a:r>
        </a:p>
        <a:p>
          <a:pPr marL="0" lvl="0" indent="0" algn="l" defTabSz="889000">
            <a:lnSpc>
              <a:spcPct val="90000"/>
            </a:lnSpc>
            <a:spcBef>
              <a:spcPct val="0"/>
            </a:spcBef>
            <a:spcAft>
              <a:spcPct val="35000"/>
            </a:spcAft>
            <a:buFontTx/>
            <a:buNone/>
          </a:pPr>
          <a:r>
            <a:rPr lang="sl-SI" sz="2000" kern="1200" dirty="0">
              <a:solidFill>
                <a:schemeClr val="bg1"/>
              </a:solidFill>
              <a:latin typeface="Calibri" panose="020F0502020204030204"/>
            </a:rPr>
            <a:t>Interni trg dela</a:t>
          </a:r>
        </a:p>
        <a:p>
          <a:pPr marL="0" lvl="0" indent="0" algn="l" defTabSz="889000">
            <a:lnSpc>
              <a:spcPct val="90000"/>
            </a:lnSpc>
            <a:spcBef>
              <a:spcPct val="0"/>
            </a:spcBef>
            <a:spcAft>
              <a:spcPct val="35000"/>
            </a:spcAft>
            <a:buFontTx/>
            <a:buNone/>
          </a:pPr>
          <a:r>
            <a:rPr lang="sl-SI" sz="2000" kern="1200" dirty="0">
              <a:solidFill>
                <a:schemeClr val="bg1"/>
              </a:solidFill>
              <a:latin typeface="Calibri" panose="020F0502020204030204"/>
            </a:rPr>
            <a:t>Onboarding</a:t>
          </a:r>
        </a:p>
        <a:p>
          <a:pPr marL="0" lvl="0" indent="0" algn="l" defTabSz="889000">
            <a:lnSpc>
              <a:spcPct val="90000"/>
            </a:lnSpc>
            <a:spcBef>
              <a:spcPct val="0"/>
            </a:spcBef>
            <a:spcAft>
              <a:spcPct val="35000"/>
            </a:spcAft>
            <a:buFontTx/>
            <a:buNone/>
          </a:pPr>
          <a:r>
            <a:rPr lang="sl-SI" sz="2000" kern="1200" dirty="0">
              <a:solidFill>
                <a:schemeClr val="bg1"/>
              </a:solidFill>
              <a:latin typeface="Calibri" panose="020F0502020204030204"/>
            </a:rPr>
            <a:t>Upravljanje uspešnosti</a:t>
          </a:r>
          <a:endParaRPr lang="sl-SI" sz="2000" kern="1200" dirty="0">
            <a:solidFill>
              <a:schemeClr val="bg1"/>
            </a:solidFill>
          </a:endParaRPr>
        </a:p>
      </dsp:txBody>
      <dsp:txXfrm rot="10800000">
        <a:off x="0" y="3386666"/>
        <a:ext cx="4064000" cy="2032000"/>
      </dsp:txXfrm>
    </dsp:sp>
    <dsp:sp modelId="{8A5B775C-552A-4952-AA83-9A0259B6E94E}">
      <dsp:nvSpPr>
        <dsp:cNvPr id="0" name=""/>
        <dsp:cNvSpPr/>
      </dsp:nvSpPr>
      <dsp:spPr>
        <a:xfrm rot="5400000">
          <a:off x="4741333" y="2032000"/>
          <a:ext cx="2709333" cy="4064000"/>
        </a:xfrm>
        <a:prstGeom prst="round1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Tx/>
            <a:buNone/>
          </a:pPr>
          <a:r>
            <a:rPr lang="sl-SI" sz="2000" b="1" kern="1200" dirty="0">
              <a:latin typeface="Calibri" panose="020F0502020204030204"/>
            </a:rPr>
            <a:t>HRM ukrepi</a:t>
          </a:r>
        </a:p>
        <a:p>
          <a:pPr marL="0" lvl="0" indent="0" algn="l" defTabSz="889000">
            <a:lnSpc>
              <a:spcPct val="90000"/>
            </a:lnSpc>
            <a:spcBef>
              <a:spcPct val="0"/>
            </a:spcBef>
            <a:spcAft>
              <a:spcPct val="35000"/>
            </a:spcAft>
            <a:buFontTx/>
            <a:buNone/>
          </a:pPr>
          <a:r>
            <a:rPr lang="sl-SI" sz="2000" kern="1200" dirty="0">
              <a:latin typeface="Calibri" panose="020F0502020204030204"/>
            </a:rPr>
            <a:t>Uporaba Kompetenčnega modela</a:t>
          </a:r>
        </a:p>
        <a:p>
          <a:pPr marL="0" lvl="0" indent="0" algn="l" defTabSz="889000">
            <a:lnSpc>
              <a:spcPct val="90000"/>
            </a:lnSpc>
            <a:spcBef>
              <a:spcPct val="0"/>
            </a:spcBef>
            <a:spcAft>
              <a:spcPct val="35000"/>
            </a:spcAft>
            <a:buFontTx/>
            <a:buNone/>
          </a:pPr>
          <a:r>
            <a:rPr lang="sl-SI" sz="2000" kern="1200" dirty="0">
              <a:latin typeface="Calibri" panose="020F0502020204030204"/>
            </a:rPr>
            <a:t>Podpora spremembam</a:t>
          </a:r>
        </a:p>
        <a:p>
          <a:pPr marL="0" lvl="0" indent="0" algn="l" defTabSz="889000">
            <a:lnSpc>
              <a:spcPct val="90000"/>
            </a:lnSpc>
            <a:spcBef>
              <a:spcPct val="0"/>
            </a:spcBef>
            <a:spcAft>
              <a:spcPct val="35000"/>
            </a:spcAft>
            <a:buFontTx/>
            <a:buNone/>
          </a:pPr>
          <a:r>
            <a:rPr lang="sl-SI" sz="2000" kern="1200" dirty="0">
              <a:latin typeface="Calibri" panose="020F0502020204030204"/>
            </a:rPr>
            <a:t>Digitalno podprti - uporabniku prijazni</a:t>
          </a:r>
          <a:endParaRPr lang="sl-SI" sz="2000" kern="1200" dirty="0"/>
        </a:p>
      </dsp:txBody>
      <dsp:txXfrm rot="-5400000">
        <a:off x="4063999" y="3386666"/>
        <a:ext cx="4064000" cy="2032000"/>
      </dsp:txXfrm>
    </dsp:sp>
    <dsp:sp modelId="{9879DCE6-16B4-414D-B2A4-B7B2DECBA9DC}">
      <dsp:nvSpPr>
        <dsp:cNvPr id="0" name=""/>
        <dsp:cNvSpPr/>
      </dsp:nvSpPr>
      <dsp:spPr>
        <a:xfrm>
          <a:off x="2490573" y="2032000"/>
          <a:ext cx="3146852" cy="1354666"/>
        </a:xfrm>
        <a:prstGeom prst="roundRect">
          <a:avLst/>
        </a:prstGeom>
        <a:solidFill>
          <a:srgbClr val="E8871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sl-SI" sz="2800" b="1" kern="1200" dirty="0">
              <a:solidFill>
                <a:schemeClr val="bg1"/>
              </a:solidFill>
              <a:latin typeface="Calibri" panose="020F0502020204030204"/>
              <a:ea typeface="+mn-ea"/>
              <a:cs typeface="+mn-cs"/>
            </a:rPr>
            <a:t>KLJUČ JE V LJUDEH</a:t>
          </a:r>
        </a:p>
      </dsp:txBody>
      <dsp:txXfrm>
        <a:off x="2556702" y="2098129"/>
        <a:ext cx="3014594" cy="12224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E8EF30-8847-4CED-99EA-8C32BBB9A781}">
      <dsp:nvSpPr>
        <dsp:cNvPr id="0" name=""/>
        <dsp:cNvSpPr/>
      </dsp:nvSpPr>
      <dsp:spPr>
        <a:xfrm rot="16200000">
          <a:off x="2741" y="1835"/>
          <a:ext cx="4609402" cy="4609402"/>
        </a:xfrm>
        <a:prstGeom prst="downArrow">
          <a:avLst>
            <a:gd name="adj1" fmla="val 50000"/>
            <a:gd name="adj2" fmla="val 35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Font typeface="Wingdings" panose="05000000000000000000" pitchFamily="2" charset="2"/>
            <a:buNone/>
          </a:pPr>
          <a:r>
            <a:rPr lang="sl-SI" sz="3000" b="1" kern="1200"/>
            <a:t>Večja prepoznavnost državne uprave kot privlačnega zaposlovalca.</a:t>
          </a:r>
          <a:endParaRPr lang="sl-SI" sz="3000" b="1" kern="1200" dirty="0"/>
        </a:p>
      </dsp:txBody>
      <dsp:txXfrm rot="5400000">
        <a:off x="2741" y="1154185"/>
        <a:ext cx="3802757" cy="2304701"/>
      </dsp:txXfrm>
    </dsp:sp>
    <dsp:sp modelId="{83AB580A-5A19-4EB7-B95A-49771BAA2353}">
      <dsp:nvSpPr>
        <dsp:cNvPr id="0" name=""/>
        <dsp:cNvSpPr/>
      </dsp:nvSpPr>
      <dsp:spPr>
        <a:xfrm rot="5400000">
          <a:off x="6090867" y="1835"/>
          <a:ext cx="4609402" cy="4609402"/>
        </a:xfrm>
        <a:prstGeom prst="downArrow">
          <a:avLst>
            <a:gd name="adj1" fmla="val 50000"/>
            <a:gd name="adj2" fmla="val 35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sl-SI" sz="3000" b="1" kern="1200"/>
            <a:t>Usposobljeni in motivirani javni uslužbenci.</a:t>
          </a:r>
          <a:endParaRPr lang="sl-SI" sz="3000" b="1" kern="1200" dirty="0"/>
        </a:p>
      </dsp:txBody>
      <dsp:txXfrm rot="-5400000">
        <a:off x="6897512" y="1154186"/>
        <a:ext cx="3802757" cy="23047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6C6A91-21D2-46E8-85B8-F0AC37F1B234}">
      <dsp:nvSpPr>
        <dsp:cNvPr id="0" name=""/>
        <dsp:cNvSpPr/>
      </dsp:nvSpPr>
      <dsp:spPr>
        <a:xfrm>
          <a:off x="3806279" y="2573578"/>
          <a:ext cx="1836241" cy="18362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sl-SI" sz="1900" b="1" kern="1200" dirty="0"/>
            <a:t>„I“  GENERACIJA</a:t>
          </a:r>
        </a:p>
      </dsp:txBody>
      <dsp:txXfrm>
        <a:off x="4075190" y="2842489"/>
        <a:ext cx="1298419" cy="1298419"/>
      </dsp:txXfrm>
    </dsp:sp>
    <dsp:sp modelId="{3BC8FB0C-E275-4F96-B477-1BAD25A7667D}">
      <dsp:nvSpPr>
        <dsp:cNvPr id="0" name=""/>
        <dsp:cNvSpPr/>
      </dsp:nvSpPr>
      <dsp:spPr>
        <a:xfrm rot="16200000">
          <a:off x="4529769" y="1905206"/>
          <a:ext cx="389261" cy="62432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l-SI" sz="1400" kern="1200"/>
        </a:p>
      </dsp:txBody>
      <dsp:txXfrm>
        <a:off x="4588158" y="2088459"/>
        <a:ext cx="272483" cy="374594"/>
      </dsp:txXfrm>
    </dsp:sp>
    <dsp:sp modelId="{ED6718D9-9173-4272-8470-501EB191DB4B}">
      <dsp:nvSpPr>
        <dsp:cNvPr id="0" name=""/>
        <dsp:cNvSpPr/>
      </dsp:nvSpPr>
      <dsp:spPr>
        <a:xfrm>
          <a:off x="3806279" y="2881"/>
          <a:ext cx="1836241" cy="183624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l-SI" sz="1400" b="1" kern="1200" dirty="0"/>
            <a:t>Individualistična</a:t>
          </a:r>
        </a:p>
      </dsp:txBody>
      <dsp:txXfrm>
        <a:off x="4075190" y="271792"/>
        <a:ext cx="1298419" cy="1298419"/>
      </dsp:txXfrm>
    </dsp:sp>
    <dsp:sp modelId="{EA3C713C-AEF2-4DA1-9654-DB839AC1779B}">
      <dsp:nvSpPr>
        <dsp:cNvPr id="0" name=""/>
        <dsp:cNvSpPr/>
      </dsp:nvSpPr>
      <dsp:spPr>
        <a:xfrm rot="20520000">
          <a:off x="5741731" y="2785748"/>
          <a:ext cx="389261" cy="62432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l-SI" sz="1400" kern="1200"/>
        </a:p>
      </dsp:txBody>
      <dsp:txXfrm>
        <a:off x="5744589" y="2928655"/>
        <a:ext cx="272483" cy="374594"/>
      </dsp:txXfrm>
    </dsp:sp>
    <dsp:sp modelId="{D900C6F9-1EBD-44C7-8C5F-E20F87FB8DFB}">
      <dsp:nvSpPr>
        <dsp:cNvPr id="0" name=""/>
        <dsp:cNvSpPr/>
      </dsp:nvSpPr>
      <dsp:spPr>
        <a:xfrm>
          <a:off x="6251158" y="1779189"/>
          <a:ext cx="1836241" cy="183624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l-SI" sz="1400" b="1" kern="1200" dirty="0"/>
            <a:t>Internacionalna</a:t>
          </a:r>
        </a:p>
      </dsp:txBody>
      <dsp:txXfrm>
        <a:off x="6520069" y="2048100"/>
        <a:ext cx="1298419" cy="1298419"/>
      </dsp:txXfrm>
    </dsp:sp>
    <dsp:sp modelId="{28BF312B-976A-4B6E-8191-0C38F7AAC65C}">
      <dsp:nvSpPr>
        <dsp:cNvPr id="0" name=""/>
        <dsp:cNvSpPr/>
      </dsp:nvSpPr>
      <dsp:spPr>
        <a:xfrm rot="3240000">
          <a:off x="5278803" y="4210494"/>
          <a:ext cx="389261" cy="624322"/>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l-SI" sz="1400" kern="1200"/>
        </a:p>
      </dsp:txBody>
      <dsp:txXfrm>
        <a:off x="5302872" y="4288120"/>
        <a:ext cx="272483" cy="374594"/>
      </dsp:txXfrm>
    </dsp:sp>
    <dsp:sp modelId="{4B8C7E60-5018-40A4-92C6-351CFA7ECBF3}">
      <dsp:nvSpPr>
        <dsp:cNvPr id="0" name=""/>
        <dsp:cNvSpPr/>
      </dsp:nvSpPr>
      <dsp:spPr>
        <a:xfrm>
          <a:off x="5317297" y="4653317"/>
          <a:ext cx="1836241" cy="183624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l-SI" sz="1400" b="1" kern="1200" dirty="0"/>
            <a:t>Informirana</a:t>
          </a:r>
        </a:p>
      </dsp:txBody>
      <dsp:txXfrm>
        <a:off x="5586208" y="4922228"/>
        <a:ext cx="1298419" cy="1298419"/>
      </dsp:txXfrm>
    </dsp:sp>
    <dsp:sp modelId="{27A6E329-C197-43E8-B8F3-82A78EBFF464}">
      <dsp:nvSpPr>
        <dsp:cNvPr id="0" name=""/>
        <dsp:cNvSpPr/>
      </dsp:nvSpPr>
      <dsp:spPr>
        <a:xfrm rot="7560000">
          <a:off x="3780736" y="4210494"/>
          <a:ext cx="389261" cy="624322"/>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l-SI" sz="1400" kern="1200"/>
        </a:p>
      </dsp:txBody>
      <dsp:txXfrm rot="10800000">
        <a:off x="3873445" y="4288120"/>
        <a:ext cx="272483" cy="374594"/>
      </dsp:txXfrm>
    </dsp:sp>
    <dsp:sp modelId="{D073EC51-4B04-4CF1-9B68-19834E82E741}">
      <dsp:nvSpPr>
        <dsp:cNvPr id="0" name=""/>
        <dsp:cNvSpPr/>
      </dsp:nvSpPr>
      <dsp:spPr>
        <a:xfrm>
          <a:off x="2295261" y="4653317"/>
          <a:ext cx="1836241" cy="1836241"/>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l-SI" sz="1400" b="1" kern="1200" dirty="0"/>
            <a:t>Interaktivna</a:t>
          </a:r>
        </a:p>
      </dsp:txBody>
      <dsp:txXfrm>
        <a:off x="2564172" y="4922228"/>
        <a:ext cx="1298419" cy="1298419"/>
      </dsp:txXfrm>
    </dsp:sp>
    <dsp:sp modelId="{65EDA1D8-CE96-446E-B1D2-18B5C5B7D0A4}">
      <dsp:nvSpPr>
        <dsp:cNvPr id="0" name=""/>
        <dsp:cNvSpPr/>
      </dsp:nvSpPr>
      <dsp:spPr>
        <a:xfrm rot="11880000">
          <a:off x="3317807" y="2785748"/>
          <a:ext cx="389261" cy="624322"/>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l-SI" sz="1400" kern="1200"/>
        </a:p>
      </dsp:txBody>
      <dsp:txXfrm rot="10800000">
        <a:off x="3431727" y="2928655"/>
        <a:ext cx="272483" cy="374594"/>
      </dsp:txXfrm>
    </dsp:sp>
    <dsp:sp modelId="{B7F75DD7-5C20-469B-A42C-11AB1A701FE7}">
      <dsp:nvSpPr>
        <dsp:cNvPr id="0" name=""/>
        <dsp:cNvSpPr/>
      </dsp:nvSpPr>
      <dsp:spPr>
        <a:xfrm>
          <a:off x="1361400" y="1779189"/>
          <a:ext cx="1836241" cy="1836241"/>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sl-SI" sz="1400" b="1" kern="1200" dirty="0"/>
            <a:t>Neformalna</a:t>
          </a:r>
        </a:p>
      </dsp:txBody>
      <dsp:txXfrm>
        <a:off x="1630311" y="2048100"/>
        <a:ext cx="1298419" cy="12984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C60DE-788C-4240-914D-01873111F60D}">
      <dsp:nvSpPr>
        <dsp:cNvPr id="0" name=""/>
        <dsp:cNvSpPr/>
      </dsp:nvSpPr>
      <dsp:spPr>
        <a:xfrm>
          <a:off x="4253" y="246024"/>
          <a:ext cx="2557587" cy="864000"/>
        </a:xfrm>
        <a:prstGeom prst="rect">
          <a:avLst/>
        </a:prstGeom>
        <a:solidFill>
          <a:schemeClr val="accent5">
            <a:lumMod val="75000"/>
          </a:scheme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prstClr val="white"/>
              </a:solidFill>
              <a:latin typeface="Trebuchet MS" panose="020B0603020202020204" pitchFamily="34" charset="0"/>
              <a:ea typeface="+mn-ea"/>
              <a:cs typeface="+mn-cs"/>
            </a:rPr>
            <a:t>On - bo</a:t>
          </a:r>
          <a:r>
            <a:rPr lang="sl-SI" sz="1800" kern="1200" dirty="0">
              <a:solidFill>
                <a:prstClr val="white"/>
              </a:solidFill>
              <a:latin typeface="Trebuchet MS" panose="020B0603020202020204" pitchFamily="34" charset="0"/>
              <a:ea typeface="+mn-ea"/>
              <a:cs typeface="+mn-cs"/>
            </a:rPr>
            <a:t>a</a:t>
          </a:r>
          <a:r>
            <a:rPr lang="en-GB" sz="1800" kern="1200" dirty="0">
              <a:solidFill>
                <a:prstClr val="white"/>
              </a:solidFill>
              <a:latin typeface="Trebuchet MS" panose="020B0603020202020204" pitchFamily="34" charset="0"/>
              <a:ea typeface="+mn-ea"/>
              <a:cs typeface="+mn-cs"/>
            </a:rPr>
            <a:t>rding</a:t>
          </a:r>
        </a:p>
      </dsp:txBody>
      <dsp:txXfrm>
        <a:off x="4253" y="246024"/>
        <a:ext cx="2557587" cy="864000"/>
      </dsp:txXfrm>
    </dsp:sp>
    <dsp:sp modelId="{20A15C54-645E-2046-A882-7C16B77F3734}">
      <dsp:nvSpPr>
        <dsp:cNvPr id="0" name=""/>
        <dsp:cNvSpPr/>
      </dsp:nvSpPr>
      <dsp:spPr>
        <a:xfrm>
          <a:off x="4253" y="1110024"/>
          <a:ext cx="2557587" cy="1837434"/>
        </a:xfrm>
        <a:prstGeom prst="rect">
          <a:avLst/>
        </a:prstGeom>
        <a:solidFill>
          <a:schemeClr val="accent1">
            <a:lumMod val="40000"/>
            <a:lumOff val="60000"/>
          </a:scheme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285750" lvl="1" indent="-285750" algn="l" defTabSz="1333500">
            <a:lnSpc>
              <a:spcPct val="90000"/>
            </a:lnSpc>
            <a:spcBef>
              <a:spcPct val="0"/>
            </a:spcBef>
            <a:spcAft>
              <a:spcPct val="15000"/>
            </a:spcAft>
            <a:buChar char="•"/>
          </a:pPr>
          <a:r>
            <a:rPr lang="sl-SI" sz="3000" b="0" i="0" u="none" kern="1200" dirty="0">
              <a:solidFill>
                <a:schemeClr val="accent1"/>
              </a:solidFill>
              <a:effectLst/>
              <a:latin typeface="+mn-lt"/>
              <a:ea typeface="+mn-ea"/>
              <a:cs typeface="+mn-cs"/>
            </a:rPr>
            <a:t>postopek</a:t>
          </a:r>
          <a:r>
            <a:rPr lang="en-GB" sz="3000" b="0" i="0" u="none" kern="1200" dirty="0">
              <a:solidFill>
                <a:schemeClr val="accent1"/>
              </a:solidFill>
              <a:effectLst/>
              <a:latin typeface="+mn-lt"/>
              <a:ea typeface="+mn-ea"/>
              <a:cs typeface="+mn-cs"/>
            </a:rPr>
            <a:t> uvedbe novo zaposlenih</a:t>
          </a:r>
          <a:endParaRPr lang="en-GB" sz="3000" kern="1200" dirty="0"/>
        </a:p>
      </dsp:txBody>
      <dsp:txXfrm>
        <a:off x="4253" y="1110024"/>
        <a:ext cx="2557587" cy="1837434"/>
      </dsp:txXfrm>
    </dsp:sp>
    <dsp:sp modelId="{3072DBAB-BBC8-9642-9E32-443777D7C66F}">
      <dsp:nvSpPr>
        <dsp:cNvPr id="0" name=""/>
        <dsp:cNvSpPr/>
      </dsp:nvSpPr>
      <dsp:spPr>
        <a:xfrm>
          <a:off x="2919903" y="246024"/>
          <a:ext cx="2557587" cy="864000"/>
        </a:xfrm>
        <a:prstGeom prst="rect">
          <a:avLst/>
        </a:prstGeom>
        <a:solidFill>
          <a:srgbClr val="5B9BD5">
            <a:lumMod val="75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prstClr val="white"/>
              </a:solidFill>
              <a:latin typeface="Trebuchet MS" panose="020B0603020202020204" pitchFamily="34" charset="0"/>
              <a:ea typeface="+mn-ea"/>
              <a:cs typeface="+mn-cs"/>
            </a:rPr>
            <a:t>Off - bo</a:t>
          </a:r>
          <a:r>
            <a:rPr lang="sl-SI" sz="1800" kern="1200" dirty="0">
              <a:solidFill>
                <a:prstClr val="white"/>
              </a:solidFill>
              <a:latin typeface="Trebuchet MS" panose="020B0603020202020204" pitchFamily="34" charset="0"/>
              <a:ea typeface="+mn-ea"/>
              <a:cs typeface="+mn-cs"/>
            </a:rPr>
            <a:t>arding</a:t>
          </a:r>
          <a:r>
            <a:rPr lang="en-GB" sz="1800" kern="1200" dirty="0">
              <a:solidFill>
                <a:prstClr val="white"/>
              </a:solidFill>
              <a:latin typeface="Trebuchet MS" panose="020B0603020202020204" pitchFamily="34" charset="0"/>
              <a:ea typeface="+mn-ea"/>
              <a:cs typeface="+mn-cs"/>
            </a:rPr>
            <a:t> </a:t>
          </a:r>
        </a:p>
      </dsp:txBody>
      <dsp:txXfrm>
        <a:off x="2919903" y="246024"/>
        <a:ext cx="2557587" cy="864000"/>
      </dsp:txXfrm>
    </dsp:sp>
    <dsp:sp modelId="{3663C1B9-B388-5C40-A8F8-71C94A1BF3E0}">
      <dsp:nvSpPr>
        <dsp:cNvPr id="0" name=""/>
        <dsp:cNvSpPr/>
      </dsp:nvSpPr>
      <dsp:spPr>
        <a:xfrm>
          <a:off x="2919903" y="1110024"/>
          <a:ext cx="2557587" cy="1837434"/>
        </a:xfrm>
        <a:prstGeom prst="rect">
          <a:avLst/>
        </a:prstGeom>
        <a:solidFill>
          <a:srgbClr val="4472C4">
            <a:lumMod val="40000"/>
            <a:lumOff val="60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285750" lvl="1" indent="-285750" algn="l" defTabSz="1333500">
            <a:lnSpc>
              <a:spcPct val="90000"/>
            </a:lnSpc>
            <a:spcBef>
              <a:spcPct val="0"/>
            </a:spcBef>
            <a:spcAft>
              <a:spcPct val="15000"/>
            </a:spcAft>
            <a:buChar char="•"/>
          </a:pPr>
          <a:r>
            <a:rPr lang="sl-SI" sz="3000" b="0" i="0" u="none" kern="1200" dirty="0">
              <a:solidFill>
                <a:schemeClr val="accent1"/>
              </a:solidFill>
              <a:effectLst/>
              <a:latin typeface="+mn-lt"/>
              <a:ea typeface="+mn-ea"/>
              <a:cs typeface="+mn-cs"/>
            </a:rPr>
            <a:t>postopek</a:t>
          </a:r>
          <a:r>
            <a:rPr lang="en-GB" sz="3000" b="0" i="0" u="none" kern="1200" dirty="0">
              <a:solidFill>
                <a:schemeClr val="accent1"/>
              </a:solidFill>
              <a:effectLst/>
              <a:latin typeface="+mn-lt"/>
              <a:ea typeface="+mn-ea"/>
              <a:cs typeface="+mn-cs"/>
            </a:rPr>
            <a:t> odhoda zaposlenih</a:t>
          </a:r>
          <a:endParaRPr lang="en-GB" sz="3000" kern="1200" dirty="0"/>
        </a:p>
      </dsp:txBody>
      <dsp:txXfrm>
        <a:off x="2919903" y="1110024"/>
        <a:ext cx="2557587" cy="1837434"/>
      </dsp:txXfrm>
    </dsp:sp>
    <dsp:sp modelId="{BE3DAC91-2858-234C-A849-85A27CB82ECA}">
      <dsp:nvSpPr>
        <dsp:cNvPr id="0" name=""/>
        <dsp:cNvSpPr/>
      </dsp:nvSpPr>
      <dsp:spPr>
        <a:xfrm>
          <a:off x="5835552" y="246024"/>
          <a:ext cx="2557587" cy="864000"/>
        </a:xfrm>
        <a:prstGeom prst="rect">
          <a:avLst/>
        </a:prstGeom>
        <a:solidFill>
          <a:srgbClr val="5B9BD5">
            <a:lumMod val="75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prstClr val="white"/>
              </a:solidFill>
              <a:latin typeface="Trebuchet MS" panose="020B0603020202020204" pitchFamily="34" charset="0"/>
              <a:ea typeface="+mn-ea"/>
              <a:cs typeface="+mn-cs"/>
            </a:rPr>
            <a:t>Poskusna doba </a:t>
          </a:r>
        </a:p>
      </dsp:txBody>
      <dsp:txXfrm>
        <a:off x="5835552" y="246024"/>
        <a:ext cx="2557587" cy="864000"/>
      </dsp:txXfrm>
    </dsp:sp>
    <dsp:sp modelId="{2DAC1F0E-CC8A-B14F-B839-0DD4D4F198CC}">
      <dsp:nvSpPr>
        <dsp:cNvPr id="0" name=""/>
        <dsp:cNvSpPr/>
      </dsp:nvSpPr>
      <dsp:spPr>
        <a:xfrm>
          <a:off x="5835552" y="1110024"/>
          <a:ext cx="2557587" cy="1837434"/>
        </a:xfrm>
        <a:prstGeom prst="rect">
          <a:avLst/>
        </a:prstGeom>
        <a:solidFill>
          <a:srgbClr val="4472C4">
            <a:lumMod val="40000"/>
            <a:lumOff val="60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285750" lvl="1" indent="-285750" algn="l" defTabSz="1333500">
            <a:lnSpc>
              <a:spcPct val="90000"/>
            </a:lnSpc>
            <a:spcBef>
              <a:spcPct val="0"/>
            </a:spcBef>
            <a:spcAft>
              <a:spcPct val="15000"/>
            </a:spcAft>
            <a:buChar char="•"/>
          </a:pPr>
          <a:r>
            <a:rPr lang="en-GB" sz="3000" b="0" i="0" u="none" kern="1200" dirty="0">
              <a:solidFill>
                <a:schemeClr val="accent1"/>
              </a:solidFill>
              <a:effectLst/>
              <a:latin typeface="+mn-lt"/>
              <a:ea typeface="+mn-ea"/>
              <a:cs typeface="+mn-cs"/>
            </a:rPr>
            <a:t>p</a:t>
          </a:r>
          <a:r>
            <a:rPr lang="sl-SI" sz="3000" b="0" i="0" u="none" kern="1200" dirty="0" err="1">
              <a:solidFill>
                <a:schemeClr val="accent1"/>
              </a:solidFill>
              <a:effectLst/>
              <a:latin typeface="+mn-lt"/>
              <a:ea typeface="+mn-ea"/>
              <a:cs typeface="+mn-cs"/>
            </a:rPr>
            <a:t>ostopek</a:t>
          </a:r>
          <a:r>
            <a:rPr lang="en-GB" sz="3000" b="0" i="0" u="none" kern="1200" dirty="0">
              <a:solidFill>
                <a:schemeClr val="accent1"/>
              </a:solidFill>
              <a:effectLst/>
              <a:latin typeface="+mn-lt"/>
              <a:ea typeface="+mn-ea"/>
              <a:cs typeface="+mn-cs"/>
            </a:rPr>
            <a:t> spremljanja poskusne dobe</a:t>
          </a:r>
          <a:r>
            <a:rPr lang="en-GB" sz="3000" b="0" i="0" u="none" strike="noStrike" kern="1200" dirty="0">
              <a:solidFill>
                <a:schemeClr val="accent1"/>
              </a:solidFill>
              <a:effectLst/>
              <a:latin typeface="+mn-lt"/>
              <a:ea typeface="+mn-ea"/>
              <a:cs typeface="+mn-cs"/>
            </a:rPr>
            <a:t> </a:t>
          </a:r>
          <a:endParaRPr lang="en-GB" sz="3000" kern="1200" dirty="0"/>
        </a:p>
      </dsp:txBody>
      <dsp:txXfrm>
        <a:off x="5835552" y="1110024"/>
        <a:ext cx="2557587" cy="1837434"/>
      </dsp:txXfrm>
    </dsp:sp>
    <dsp:sp modelId="{55934C81-AD06-9543-8C3E-751B28C19364}">
      <dsp:nvSpPr>
        <dsp:cNvPr id="0" name=""/>
        <dsp:cNvSpPr/>
      </dsp:nvSpPr>
      <dsp:spPr>
        <a:xfrm>
          <a:off x="8751202" y="246024"/>
          <a:ext cx="2557587" cy="864000"/>
        </a:xfrm>
        <a:prstGeom prst="rect">
          <a:avLst/>
        </a:prstGeom>
        <a:solidFill>
          <a:srgbClr val="5B9BD5">
            <a:lumMod val="75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prstClr val="white"/>
              </a:solidFill>
              <a:latin typeface="Trebuchet MS" panose="020B0603020202020204" pitchFamily="34" charset="0"/>
              <a:ea typeface="+mn-ea"/>
              <a:cs typeface="+mn-cs"/>
            </a:rPr>
            <a:t>Pripravništvo</a:t>
          </a:r>
        </a:p>
      </dsp:txBody>
      <dsp:txXfrm>
        <a:off x="8751202" y="246024"/>
        <a:ext cx="2557587" cy="864000"/>
      </dsp:txXfrm>
    </dsp:sp>
    <dsp:sp modelId="{09D72FE5-7051-5F40-88F0-05A24B7DE96D}">
      <dsp:nvSpPr>
        <dsp:cNvPr id="0" name=""/>
        <dsp:cNvSpPr/>
      </dsp:nvSpPr>
      <dsp:spPr>
        <a:xfrm>
          <a:off x="8751202" y="1110024"/>
          <a:ext cx="2557587" cy="1837434"/>
        </a:xfrm>
        <a:prstGeom prst="rect">
          <a:avLst/>
        </a:prstGeom>
        <a:solidFill>
          <a:srgbClr val="4472C4">
            <a:lumMod val="40000"/>
            <a:lumOff val="60000"/>
          </a:srgbClr>
        </a:solidFill>
        <a:ln w="1270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285750" lvl="1" indent="-285750" algn="l" defTabSz="1333500">
            <a:lnSpc>
              <a:spcPct val="90000"/>
            </a:lnSpc>
            <a:spcBef>
              <a:spcPct val="0"/>
            </a:spcBef>
            <a:spcAft>
              <a:spcPct val="15000"/>
            </a:spcAft>
            <a:buChar char="•"/>
          </a:pPr>
          <a:r>
            <a:rPr lang="en-GB" sz="3000" b="0" i="0" u="none" kern="1200" dirty="0">
              <a:solidFill>
                <a:schemeClr val="accent1"/>
              </a:solidFill>
              <a:effectLst/>
              <a:latin typeface="+mn-lt"/>
              <a:ea typeface="+mn-ea"/>
              <a:cs typeface="+mn-cs"/>
            </a:rPr>
            <a:t>p</a:t>
          </a:r>
          <a:r>
            <a:rPr lang="sl-SI" sz="3000" b="0" i="0" u="none" kern="1200" dirty="0" err="1">
              <a:solidFill>
                <a:schemeClr val="accent1"/>
              </a:solidFill>
              <a:effectLst/>
              <a:latin typeface="+mn-lt"/>
              <a:ea typeface="+mn-ea"/>
              <a:cs typeface="+mn-cs"/>
            </a:rPr>
            <a:t>ostopek</a:t>
          </a:r>
          <a:r>
            <a:rPr lang="en-GB" sz="3000" b="0" i="0" u="none" kern="1200" dirty="0">
              <a:solidFill>
                <a:schemeClr val="accent1"/>
              </a:solidFill>
              <a:effectLst/>
              <a:latin typeface="+mn-lt"/>
              <a:ea typeface="+mn-ea"/>
              <a:cs typeface="+mn-cs"/>
            </a:rPr>
            <a:t> mentorstva pripravnikom</a:t>
          </a:r>
          <a:r>
            <a:rPr lang="en-GB" sz="3000" b="0" i="0" u="none" strike="noStrike" kern="1200" dirty="0">
              <a:solidFill>
                <a:schemeClr val="accent1"/>
              </a:solidFill>
              <a:effectLst/>
              <a:latin typeface="+mn-lt"/>
              <a:ea typeface="+mn-ea"/>
              <a:cs typeface="+mn-cs"/>
            </a:rPr>
            <a:t> </a:t>
          </a:r>
          <a:endParaRPr lang="en-GB" sz="3000" kern="1200" dirty="0"/>
        </a:p>
      </dsp:txBody>
      <dsp:txXfrm>
        <a:off x="8751202" y="1110024"/>
        <a:ext cx="2557587" cy="18374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ECCB0-D167-42A1-B79F-9A321DA1E850}">
      <dsp:nvSpPr>
        <dsp:cNvPr id="0" name=""/>
        <dsp:cNvSpPr/>
      </dsp:nvSpPr>
      <dsp:spPr>
        <a:xfrm>
          <a:off x="2825616" y="2084301"/>
          <a:ext cx="2547479" cy="2547479"/>
        </a:xfrm>
        <a:prstGeom prst="gear9">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sl-SI" sz="1500" b="1" kern="1200"/>
            <a:t>Povečanje zavzetosti in usposobljenosti JU</a:t>
          </a:r>
          <a:endParaRPr lang="sl-SI" sz="1500" b="1" kern="1200" dirty="0"/>
        </a:p>
      </dsp:txBody>
      <dsp:txXfrm>
        <a:off x="3337773" y="2681036"/>
        <a:ext cx="1523165" cy="1309457"/>
      </dsp:txXfrm>
    </dsp:sp>
    <dsp:sp modelId="{56C14E66-1390-4155-9DE5-E9A26521F630}">
      <dsp:nvSpPr>
        <dsp:cNvPr id="0" name=""/>
        <dsp:cNvSpPr/>
      </dsp:nvSpPr>
      <dsp:spPr>
        <a:xfrm>
          <a:off x="1343447" y="1482169"/>
          <a:ext cx="1852712" cy="1852712"/>
        </a:xfrm>
        <a:prstGeom prst="gear6">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sl-SI" sz="1500" b="1" kern="1200"/>
            <a:t>Učinkovita državna uprava</a:t>
          </a:r>
          <a:endParaRPr lang="sl-SI" sz="1500" b="1" kern="1200" dirty="0"/>
        </a:p>
      </dsp:txBody>
      <dsp:txXfrm>
        <a:off x="1809873" y="1951414"/>
        <a:ext cx="919860" cy="914222"/>
      </dsp:txXfrm>
    </dsp:sp>
    <dsp:sp modelId="{9F704555-1375-4AC2-B32E-399BD1BAC1A6}">
      <dsp:nvSpPr>
        <dsp:cNvPr id="0" name=""/>
        <dsp:cNvSpPr/>
      </dsp:nvSpPr>
      <dsp:spPr>
        <a:xfrm rot="20700000">
          <a:off x="2381155" y="203987"/>
          <a:ext cx="1815280" cy="1815280"/>
        </a:xfrm>
        <a:prstGeom prst="gear6">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sl-SI" sz="1500" b="1" kern="1200" dirty="0"/>
            <a:t>Pravi ljudje na pravih mestih</a:t>
          </a:r>
        </a:p>
      </dsp:txBody>
      <dsp:txXfrm rot="-20700000">
        <a:off x="2779299" y="602131"/>
        <a:ext cx="1018991" cy="1018991"/>
      </dsp:txXfrm>
    </dsp:sp>
    <dsp:sp modelId="{5AA9710C-BC40-4571-BBD4-2DD541C5A521}">
      <dsp:nvSpPr>
        <dsp:cNvPr id="0" name=""/>
        <dsp:cNvSpPr/>
      </dsp:nvSpPr>
      <dsp:spPr>
        <a:xfrm>
          <a:off x="2634561" y="1697139"/>
          <a:ext cx="3260773" cy="3260773"/>
        </a:xfrm>
        <a:prstGeom prst="circularArrow">
          <a:avLst>
            <a:gd name="adj1" fmla="val 4687"/>
            <a:gd name="adj2" fmla="val 299029"/>
            <a:gd name="adj3" fmla="val 2525715"/>
            <a:gd name="adj4" fmla="val 15840856"/>
            <a:gd name="adj5" fmla="val 5469"/>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821BB95-3003-4EC9-B74D-C6393BADD869}">
      <dsp:nvSpPr>
        <dsp:cNvPr id="0" name=""/>
        <dsp:cNvSpPr/>
      </dsp:nvSpPr>
      <dsp:spPr>
        <a:xfrm>
          <a:off x="1015335" y="1070357"/>
          <a:ext cx="2369155" cy="2369155"/>
        </a:xfrm>
        <a:prstGeom prst="leftCircularArrow">
          <a:avLst>
            <a:gd name="adj1" fmla="val 6452"/>
            <a:gd name="adj2" fmla="val 429999"/>
            <a:gd name="adj3" fmla="val 10489124"/>
            <a:gd name="adj4" fmla="val 14837806"/>
            <a:gd name="adj5" fmla="val 7527"/>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AF81F82-80A5-4F47-A2D1-F84882603E55}">
      <dsp:nvSpPr>
        <dsp:cNvPr id="0" name=""/>
        <dsp:cNvSpPr/>
      </dsp:nvSpPr>
      <dsp:spPr>
        <a:xfrm>
          <a:off x="1961262" y="-195504"/>
          <a:ext cx="2554427" cy="2554427"/>
        </a:xfrm>
        <a:prstGeom prst="circularArrow">
          <a:avLst>
            <a:gd name="adj1" fmla="val 5984"/>
            <a:gd name="adj2" fmla="val 394124"/>
            <a:gd name="adj3" fmla="val 13313824"/>
            <a:gd name="adj4" fmla="val 10508221"/>
            <a:gd name="adj5" fmla="val 6981"/>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DFE2B8E-0A2F-805E-0537-954EE8632609}"/>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A70A779A-4519-EDA2-866D-C1092A632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922772B7-D1D1-D481-776F-897DA672B7C7}"/>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5" name="Označba mesta noge 4">
            <a:extLst>
              <a:ext uri="{FF2B5EF4-FFF2-40B4-BE49-F238E27FC236}">
                <a16:creationId xmlns:a16="http://schemas.microsoft.com/office/drawing/2014/main" id="{CE170DC2-ABB9-A627-8E60-59F336CB1A05}"/>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BDB7072C-1AD6-53E5-F27B-D32EBEBE5D04}"/>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2456175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1945EB-1FEC-F489-069C-C207C2F807E9}"/>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C39E77BC-5456-406F-3B27-0D89B3B1686E}"/>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28E0FE9D-5C01-445D-950C-B1D5F279FC40}"/>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5" name="Označba mesta noge 4">
            <a:extLst>
              <a:ext uri="{FF2B5EF4-FFF2-40B4-BE49-F238E27FC236}">
                <a16:creationId xmlns:a16="http://schemas.microsoft.com/office/drawing/2014/main" id="{B237AB15-661F-E8B8-790C-ECC1F424652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1A3B134A-AAAE-DC7B-090C-9623E3199AEC}"/>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1616881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CD5D8B42-E2BA-D6D4-B44B-D6C7252A9831}"/>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6A25EACA-8CB3-D65E-2674-939F25BD7870}"/>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3458B02-1071-3853-F4B6-EE25FD0B6650}"/>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5" name="Označba mesta noge 4">
            <a:extLst>
              <a:ext uri="{FF2B5EF4-FFF2-40B4-BE49-F238E27FC236}">
                <a16:creationId xmlns:a16="http://schemas.microsoft.com/office/drawing/2014/main" id="{02B338CA-6F95-4309-2265-E3348673A08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4D672BA-1C4C-6793-B5B4-C1EAB028D437}"/>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3985692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Uvodn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AC6AC3C-2CD2-8743-9542-ABAA3A3FFCD7}"/>
              </a:ext>
            </a:extLst>
          </p:cNvPr>
          <p:cNvPicPr>
            <a:picLocks noChangeAspect="1"/>
          </p:cNvPicPr>
          <p:nvPr userDrawn="1"/>
        </p:nvPicPr>
        <p:blipFill>
          <a:blip r:embed="rId2"/>
          <a:stretch>
            <a:fillRect/>
          </a:stretch>
        </p:blipFill>
        <p:spPr>
          <a:xfrm>
            <a:off x="1806" y="0"/>
            <a:ext cx="12188388" cy="6858000"/>
          </a:xfrm>
          <a:prstGeom prst="rect">
            <a:avLst/>
          </a:prstGeom>
        </p:spPr>
      </p:pic>
    </p:spTree>
    <p:extLst>
      <p:ext uri="{BB962C8B-B14F-4D97-AF65-F5344CB8AC3E}">
        <p14:creationId xmlns:p14="http://schemas.microsoft.com/office/powerpoint/2010/main" val="3338265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Avtor_vsebin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658430-3305-BA41-A931-707FC672628B}"/>
              </a:ext>
            </a:extLst>
          </p:cNvPr>
          <p:cNvPicPr>
            <a:picLocks noChangeAspect="1"/>
          </p:cNvPicPr>
          <p:nvPr userDrawn="1"/>
        </p:nvPicPr>
        <p:blipFill>
          <a:blip r:embed="rId2"/>
          <a:srcRect/>
          <a:stretch/>
        </p:blipFill>
        <p:spPr>
          <a:xfrm>
            <a:off x="1806" y="1"/>
            <a:ext cx="12188388" cy="6857999"/>
          </a:xfrm>
          <a:prstGeom prst="rect">
            <a:avLst/>
          </a:prstGeom>
        </p:spPr>
      </p:pic>
      <p:sp>
        <p:nvSpPr>
          <p:cNvPr id="9" name="Title 8">
            <a:extLst>
              <a:ext uri="{FF2B5EF4-FFF2-40B4-BE49-F238E27FC236}">
                <a16:creationId xmlns:a16="http://schemas.microsoft.com/office/drawing/2014/main" id="{872A0EFD-FDA8-B14A-9A09-7B13F2B4FB76}"/>
              </a:ext>
            </a:extLst>
          </p:cNvPr>
          <p:cNvSpPr>
            <a:spLocks noGrp="1"/>
          </p:cNvSpPr>
          <p:nvPr>
            <p:ph type="title" hasCustomPrompt="1"/>
          </p:nvPr>
        </p:nvSpPr>
        <p:spPr>
          <a:xfrm>
            <a:off x="1007533" y="546678"/>
            <a:ext cx="6103435" cy="1446127"/>
          </a:xfrm>
          <a:prstGeom prst="rect">
            <a:avLst/>
          </a:prstGeom>
        </p:spPr>
        <p:txBody>
          <a:bodyPr/>
          <a:lstStyle>
            <a:lvl1pPr>
              <a:defRPr sz="4267" b="1">
                <a:solidFill>
                  <a:schemeClr val="bg1"/>
                </a:solidFill>
                <a:latin typeface="Arial" panose="020B0604020202020204" pitchFamily="34" charset="0"/>
                <a:cs typeface="Arial" panose="020B0604020202020204" pitchFamily="34" charset="0"/>
              </a:defRPr>
            </a:lvl1pPr>
          </a:lstStyle>
          <a:p>
            <a:r>
              <a:rPr lang="en-GB" dirty="0" err="1"/>
              <a:t>Ključ</a:t>
            </a:r>
            <a:r>
              <a:rPr lang="en-GB" dirty="0"/>
              <a:t> do </a:t>
            </a:r>
            <a:r>
              <a:rPr lang="en-GB" dirty="0" err="1"/>
              <a:t>boljše</a:t>
            </a:r>
            <a:r>
              <a:rPr lang="en-GB" dirty="0"/>
              <a:t> </a:t>
            </a:r>
            <a:r>
              <a:rPr lang="en-GB" dirty="0" err="1"/>
              <a:t>uprave</a:t>
            </a:r>
            <a:r>
              <a:rPr lang="en-GB" dirty="0"/>
              <a:t> je v </a:t>
            </a:r>
            <a:r>
              <a:rPr lang="en-GB" dirty="0" err="1"/>
              <a:t>ljudeh</a:t>
            </a:r>
            <a:endParaRPr lang="en-SI" dirty="0"/>
          </a:p>
        </p:txBody>
      </p:sp>
      <p:sp>
        <p:nvSpPr>
          <p:cNvPr id="13" name="Text Placeholder 12">
            <a:extLst>
              <a:ext uri="{FF2B5EF4-FFF2-40B4-BE49-F238E27FC236}">
                <a16:creationId xmlns:a16="http://schemas.microsoft.com/office/drawing/2014/main" id="{04F6F33F-E328-194B-A8C9-2313CEE162A8}"/>
              </a:ext>
            </a:extLst>
          </p:cNvPr>
          <p:cNvSpPr>
            <a:spLocks noGrp="1"/>
          </p:cNvSpPr>
          <p:nvPr>
            <p:ph type="body" sz="quarter" idx="10" hasCustomPrompt="1"/>
          </p:nvPr>
        </p:nvSpPr>
        <p:spPr>
          <a:xfrm>
            <a:off x="1007533" y="2570428"/>
            <a:ext cx="10850033" cy="610633"/>
          </a:xfrm>
          <a:prstGeom prst="rect">
            <a:avLst/>
          </a:prstGeom>
        </p:spPr>
        <p:txBody>
          <a:bodyPr/>
          <a:lstStyle>
            <a:lvl1pPr marL="0" marR="0" indent="0" algn="l" defTabSz="914377" rtl="0" eaLnBrk="1" fontAlgn="auto" latinLnBrk="0" hangingPunct="1">
              <a:lnSpc>
                <a:spcPct val="90000"/>
              </a:lnSpc>
              <a:spcBef>
                <a:spcPts val="1000"/>
              </a:spcBef>
              <a:spcAft>
                <a:spcPts val="0"/>
              </a:spcAft>
              <a:buClrTx/>
              <a:buSzTx/>
              <a:buFontTx/>
              <a:buNone/>
              <a:tabLst/>
              <a:defRPr sz="1733" b="1" baseline="0">
                <a:solidFill>
                  <a:schemeClr val="bg1"/>
                </a:solidFill>
                <a:latin typeface="Arial" panose="020B0604020202020204" pitchFamily="34" charset="0"/>
                <a:cs typeface="Arial" panose="020B0604020202020204" pitchFamily="34" charset="0"/>
              </a:defRPr>
            </a:lvl1pPr>
            <a:lvl2pPr marL="457189" indent="0">
              <a:buFontTx/>
              <a:buNone/>
              <a:defRPr>
                <a:latin typeface="Arial" panose="020B0604020202020204" pitchFamily="34" charset="0"/>
                <a:cs typeface="Arial" panose="020B0604020202020204" pitchFamily="34" charset="0"/>
              </a:defRPr>
            </a:lvl2pPr>
            <a:lvl3pPr marL="914377" indent="0">
              <a:buFontTx/>
              <a:buNone/>
              <a:defRPr>
                <a:latin typeface="Arial" panose="020B0604020202020204" pitchFamily="34" charset="0"/>
                <a:cs typeface="Arial" panose="020B0604020202020204" pitchFamily="34" charset="0"/>
              </a:defRPr>
            </a:lvl3pPr>
            <a:lvl4pPr marL="1371566" indent="0">
              <a:buFontTx/>
              <a:buNone/>
              <a:defRPr>
                <a:latin typeface="Arial" panose="020B0604020202020204" pitchFamily="34" charset="0"/>
                <a:cs typeface="Arial" panose="020B0604020202020204" pitchFamily="34" charset="0"/>
              </a:defRPr>
            </a:lvl4pPr>
            <a:lvl5pPr marL="1828754" indent="0">
              <a:buFontTx/>
              <a:buNone/>
              <a:defRPr>
                <a:latin typeface="Arial" panose="020B0604020202020204" pitchFamily="34" charset="0"/>
                <a:cs typeface="Arial" panose="020B0604020202020204" pitchFamily="34" charset="0"/>
              </a:defRPr>
            </a:lvl5pPr>
          </a:lstStyle>
          <a:p>
            <a:pPr marL="0" marR="0" lvl="0" indent="0" algn="l" defTabSz="914377" rtl="0" eaLnBrk="1" fontAlgn="auto" latinLnBrk="0" hangingPunct="1">
              <a:lnSpc>
                <a:spcPct val="90000"/>
              </a:lnSpc>
              <a:spcBef>
                <a:spcPts val="1000"/>
              </a:spcBef>
              <a:spcAft>
                <a:spcPts val="0"/>
              </a:spcAft>
              <a:buClrTx/>
              <a:buSzTx/>
              <a:buFontTx/>
              <a:buNone/>
              <a:tabLst/>
              <a:defRPr/>
            </a:pPr>
            <a:r>
              <a:rPr lang="en-GB" dirty="0"/>
              <a:t>Peter </a:t>
            </a:r>
            <a:r>
              <a:rPr lang="en-GB" dirty="0" err="1"/>
              <a:t>Pogačar</a:t>
            </a:r>
            <a:r>
              <a:rPr lang="en-GB" dirty="0"/>
              <a:t>, </a:t>
            </a:r>
            <a:r>
              <a:rPr lang="en-GB" b="0" dirty="0" err="1"/>
              <a:t>generalni</a:t>
            </a:r>
            <a:r>
              <a:rPr lang="en-GB" b="0" dirty="0"/>
              <a:t> </a:t>
            </a:r>
            <a:r>
              <a:rPr lang="en-GB" b="0" dirty="0" err="1"/>
              <a:t>direktor</a:t>
            </a:r>
            <a:r>
              <a:rPr lang="en-GB" b="0" dirty="0"/>
              <a:t> </a:t>
            </a:r>
            <a:r>
              <a:rPr lang="en-GB" b="0" dirty="0" err="1"/>
              <a:t>Direktorata</a:t>
            </a:r>
            <a:r>
              <a:rPr lang="en-GB" b="0" dirty="0"/>
              <a:t> za </a:t>
            </a:r>
            <a:r>
              <a:rPr lang="en-GB" b="0" dirty="0" err="1"/>
              <a:t>javni</a:t>
            </a:r>
            <a:r>
              <a:rPr lang="en-GB" b="0" dirty="0"/>
              <a:t> </a:t>
            </a:r>
            <a:r>
              <a:rPr lang="en-GB" b="0" dirty="0" err="1"/>
              <a:t>sektor</a:t>
            </a:r>
            <a:endParaRPr lang="en-GB" dirty="0"/>
          </a:p>
        </p:txBody>
      </p:sp>
      <p:sp>
        <p:nvSpPr>
          <p:cNvPr id="6" name="Text Placeholder 12">
            <a:extLst>
              <a:ext uri="{FF2B5EF4-FFF2-40B4-BE49-F238E27FC236}">
                <a16:creationId xmlns:a16="http://schemas.microsoft.com/office/drawing/2014/main" id="{ED38C542-7679-2046-BA42-45D52FA2532E}"/>
              </a:ext>
            </a:extLst>
          </p:cNvPr>
          <p:cNvSpPr>
            <a:spLocks noGrp="1"/>
          </p:cNvSpPr>
          <p:nvPr>
            <p:ph type="body" sz="quarter" idx="11" hasCustomPrompt="1"/>
          </p:nvPr>
        </p:nvSpPr>
        <p:spPr>
          <a:xfrm>
            <a:off x="1007534" y="3268734"/>
            <a:ext cx="10850033" cy="610633"/>
          </a:xfrm>
          <a:prstGeom prst="rect">
            <a:avLst/>
          </a:prstGeom>
        </p:spPr>
        <p:txBody>
          <a:bodyPr/>
          <a:lstStyle>
            <a:lvl1pPr marL="0" indent="0">
              <a:buFontTx/>
              <a:buNone/>
              <a:defRPr sz="1733" b="1">
                <a:solidFill>
                  <a:schemeClr val="bg1"/>
                </a:solidFill>
                <a:latin typeface="Arial" panose="020B0604020202020204" pitchFamily="34" charset="0"/>
                <a:cs typeface="Arial" panose="020B0604020202020204" pitchFamily="34" charset="0"/>
              </a:defRPr>
            </a:lvl1pPr>
            <a:lvl2pPr marL="457189" indent="0">
              <a:buFontTx/>
              <a:buNone/>
              <a:defRPr>
                <a:latin typeface="Arial" panose="020B0604020202020204" pitchFamily="34" charset="0"/>
                <a:cs typeface="Arial" panose="020B0604020202020204" pitchFamily="34" charset="0"/>
              </a:defRPr>
            </a:lvl2pPr>
            <a:lvl3pPr marL="914377" indent="0">
              <a:buFontTx/>
              <a:buNone/>
              <a:defRPr>
                <a:latin typeface="Arial" panose="020B0604020202020204" pitchFamily="34" charset="0"/>
                <a:cs typeface="Arial" panose="020B0604020202020204" pitchFamily="34" charset="0"/>
              </a:defRPr>
            </a:lvl3pPr>
            <a:lvl4pPr marL="1371566" indent="0">
              <a:buFontTx/>
              <a:buNone/>
              <a:defRPr>
                <a:latin typeface="Arial" panose="020B0604020202020204" pitchFamily="34" charset="0"/>
                <a:cs typeface="Arial" panose="020B0604020202020204" pitchFamily="34" charset="0"/>
              </a:defRPr>
            </a:lvl4pPr>
            <a:lvl5pPr marL="1828754" indent="0">
              <a:buFontTx/>
              <a:buNone/>
              <a:defRPr>
                <a:latin typeface="Arial" panose="020B0604020202020204" pitchFamily="34" charset="0"/>
                <a:cs typeface="Arial" panose="020B0604020202020204" pitchFamily="34" charset="0"/>
              </a:defRPr>
            </a:lvl5pPr>
          </a:lstStyle>
          <a:p>
            <a:pPr lvl="0"/>
            <a:r>
              <a:rPr lang="en-GB" dirty="0"/>
              <a:t>Barbara </a:t>
            </a:r>
            <a:r>
              <a:rPr lang="en-GB" dirty="0" err="1"/>
              <a:t>Koželj</a:t>
            </a:r>
            <a:r>
              <a:rPr lang="en-GB" dirty="0"/>
              <a:t> </a:t>
            </a:r>
            <a:r>
              <a:rPr lang="en-GB" dirty="0" err="1"/>
              <a:t>Sladič</a:t>
            </a:r>
            <a:r>
              <a:rPr lang="en-GB" dirty="0"/>
              <a:t>, </a:t>
            </a:r>
            <a:r>
              <a:rPr lang="en-GB" b="0" dirty="0" err="1"/>
              <a:t>vodja</a:t>
            </a:r>
            <a:r>
              <a:rPr lang="en-GB" b="0" dirty="0"/>
              <a:t> </a:t>
            </a:r>
            <a:r>
              <a:rPr lang="en-GB" b="0" dirty="0" err="1"/>
              <a:t>Sektorja</a:t>
            </a:r>
            <a:r>
              <a:rPr lang="en-GB" b="0" dirty="0"/>
              <a:t> za </a:t>
            </a:r>
            <a:r>
              <a:rPr lang="en-GB" b="0" dirty="0" err="1"/>
              <a:t>organizacijo</a:t>
            </a:r>
            <a:r>
              <a:rPr lang="en-GB" b="0" dirty="0"/>
              <a:t> </a:t>
            </a:r>
            <a:r>
              <a:rPr lang="en-GB" b="0" dirty="0" err="1"/>
              <a:t>javnega</a:t>
            </a:r>
            <a:r>
              <a:rPr lang="en-GB" b="0" dirty="0"/>
              <a:t> </a:t>
            </a:r>
            <a:r>
              <a:rPr lang="en-GB" b="0" dirty="0" err="1"/>
              <a:t>sektorja</a:t>
            </a:r>
            <a:r>
              <a:rPr lang="en-GB" b="0" dirty="0"/>
              <a:t> </a:t>
            </a:r>
            <a:r>
              <a:rPr lang="en-GB" b="0" dirty="0" err="1"/>
              <a:t>ter</a:t>
            </a:r>
            <a:r>
              <a:rPr lang="en-GB" b="0" dirty="0"/>
              <a:t> za </a:t>
            </a:r>
            <a:r>
              <a:rPr lang="en-GB" b="0" dirty="0" err="1"/>
              <a:t>uslužbenski</a:t>
            </a:r>
            <a:r>
              <a:rPr lang="en-GB" b="0" dirty="0"/>
              <a:t> </a:t>
            </a:r>
            <a:r>
              <a:rPr lang="en-GB" b="0" dirty="0" err="1"/>
              <a:t>sistem</a:t>
            </a:r>
            <a:endParaRPr lang="en-GB" dirty="0"/>
          </a:p>
        </p:txBody>
      </p:sp>
      <p:sp>
        <p:nvSpPr>
          <p:cNvPr id="7" name="Text Placeholder 12">
            <a:extLst>
              <a:ext uri="{FF2B5EF4-FFF2-40B4-BE49-F238E27FC236}">
                <a16:creationId xmlns:a16="http://schemas.microsoft.com/office/drawing/2014/main" id="{5F48EBAB-E59F-FD45-8311-7AE1C43FE0A6}"/>
              </a:ext>
            </a:extLst>
          </p:cNvPr>
          <p:cNvSpPr>
            <a:spLocks noGrp="1"/>
          </p:cNvSpPr>
          <p:nvPr>
            <p:ph type="body" sz="quarter" idx="12" hasCustomPrompt="1"/>
          </p:nvPr>
        </p:nvSpPr>
        <p:spPr>
          <a:xfrm>
            <a:off x="1007534" y="3967041"/>
            <a:ext cx="10850033" cy="610633"/>
          </a:xfrm>
          <a:prstGeom prst="rect">
            <a:avLst/>
          </a:prstGeom>
        </p:spPr>
        <p:txBody>
          <a:bodyPr/>
          <a:lstStyle>
            <a:lvl1pPr marL="0" indent="0">
              <a:buFontTx/>
              <a:buNone/>
              <a:defRPr sz="1733" b="1">
                <a:solidFill>
                  <a:schemeClr val="bg1"/>
                </a:solidFill>
                <a:latin typeface="Arial" panose="020B0604020202020204" pitchFamily="34" charset="0"/>
                <a:cs typeface="Arial" panose="020B0604020202020204" pitchFamily="34" charset="0"/>
              </a:defRPr>
            </a:lvl1pPr>
            <a:lvl2pPr marL="457189" indent="0">
              <a:buFontTx/>
              <a:buNone/>
              <a:defRPr>
                <a:latin typeface="Arial" panose="020B0604020202020204" pitchFamily="34" charset="0"/>
                <a:cs typeface="Arial" panose="020B0604020202020204" pitchFamily="34" charset="0"/>
              </a:defRPr>
            </a:lvl2pPr>
            <a:lvl3pPr marL="914377" indent="0">
              <a:buFontTx/>
              <a:buNone/>
              <a:defRPr>
                <a:latin typeface="Arial" panose="020B0604020202020204" pitchFamily="34" charset="0"/>
                <a:cs typeface="Arial" panose="020B0604020202020204" pitchFamily="34" charset="0"/>
              </a:defRPr>
            </a:lvl3pPr>
            <a:lvl4pPr marL="1371566" indent="0">
              <a:buFontTx/>
              <a:buNone/>
              <a:defRPr>
                <a:latin typeface="Arial" panose="020B0604020202020204" pitchFamily="34" charset="0"/>
                <a:cs typeface="Arial" panose="020B0604020202020204" pitchFamily="34" charset="0"/>
              </a:defRPr>
            </a:lvl4pPr>
            <a:lvl5pPr marL="1828754" indent="0">
              <a:buFontTx/>
              <a:buNone/>
              <a:defRPr>
                <a:latin typeface="Arial" panose="020B0604020202020204" pitchFamily="34" charset="0"/>
                <a:cs typeface="Arial" panose="020B0604020202020204" pitchFamily="34" charset="0"/>
              </a:defRPr>
            </a:lvl5pPr>
          </a:lstStyle>
          <a:p>
            <a:pPr lvl="0"/>
            <a:r>
              <a:rPr lang="en-GB" dirty="0" err="1"/>
              <a:t>Branko</a:t>
            </a:r>
            <a:r>
              <a:rPr lang="en-GB" dirty="0"/>
              <a:t> </a:t>
            </a:r>
            <a:r>
              <a:rPr lang="en-GB" dirty="0" err="1"/>
              <a:t>Vidič</a:t>
            </a:r>
            <a:r>
              <a:rPr lang="en-GB" dirty="0"/>
              <a:t>, </a:t>
            </a:r>
            <a:r>
              <a:rPr lang="en-GB" b="0" dirty="0" err="1"/>
              <a:t>vodja</a:t>
            </a:r>
            <a:r>
              <a:rPr lang="en-GB" b="0" dirty="0"/>
              <a:t> </a:t>
            </a:r>
            <a:r>
              <a:rPr lang="en-GB" b="0" dirty="0" err="1"/>
              <a:t>Sektorja</a:t>
            </a:r>
            <a:r>
              <a:rPr lang="en-GB" b="0" dirty="0"/>
              <a:t> za </a:t>
            </a:r>
            <a:r>
              <a:rPr lang="en-GB" b="0" dirty="0" err="1"/>
              <a:t>plače</a:t>
            </a:r>
            <a:r>
              <a:rPr lang="en-GB" b="0" dirty="0"/>
              <a:t> v </a:t>
            </a:r>
            <a:r>
              <a:rPr lang="en-GB" b="0" dirty="0" err="1"/>
              <a:t>javnem</a:t>
            </a:r>
            <a:r>
              <a:rPr lang="en-GB" b="0" dirty="0"/>
              <a:t> </a:t>
            </a:r>
            <a:r>
              <a:rPr lang="en-GB" b="0" dirty="0" err="1"/>
              <a:t>sektorju</a:t>
            </a:r>
            <a:r>
              <a:rPr lang="en-GB" b="0" dirty="0"/>
              <a:t> </a:t>
            </a:r>
            <a:endParaRPr lang="en-GB" dirty="0"/>
          </a:p>
        </p:txBody>
      </p:sp>
      <p:sp>
        <p:nvSpPr>
          <p:cNvPr id="10" name="Text Placeholder 12">
            <a:extLst>
              <a:ext uri="{FF2B5EF4-FFF2-40B4-BE49-F238E27FC236}">
                <a16:creationId xmlns:a16="http://schemas.microsoft.com/office/drawing/2014/main" id="{FCFB62EC-A7A2-264E-91EF-6CD17ED82500}"/>
              </a:ext>
            </a:extLst>
          </p:cNvPr>
          <p:cNvSpPr>
            <a:spLocks noGrp="1"/>
          </p:cNvSpPr>
          <p:nvPr>
            <p:ph type="body" sz="quarter" idx="13" hasCustomPrompt="1"/>
          </p:nvPr>
        </p:nvSpPr>
        <p:spPr>
          <a:xfrm>
            <a:off x="1007534" y="4665348"/>
            <a:ext cx="10850033" cy="610633"/>
          </a:xfrm>
          <a:prstGeom prst="rect">
            <a:avLst/>
          </a:prstGeom>
        </p:spPr>
        <p:txBody>
          <a:bodyPr/>
          <a:lstStyle>
            <a:lvl1pPr marL="0" indent="0">
              <a:buFontTx/>
              <a:buNone/>
              <a:defRPr sz="1733" b="1">
                <a:solidFill>
                  <a:schemeClr val="bg1"/>
                </a:solidFill>
                <a:latin typeface="Arial" panose="020B0604020202020204" pitchFamily="34" charset="0"/>
                <a:cs typeface="Arial" panose="020B0604020202020204" pitchFamily="34" charset="0"/>
              </a:defRPr>
            </a:lvl1pPr>
            <a:lvl2pPr marL="457189" indent="0">
              <a:buFontTx/>
              <a:buNone/>
              <a:defRPr>
                <a:latin typeface="Arial" panose="020B0604020202020204" pitchFamily="34" charset="0"/>
                <a:cs typeface="Arial" panose="020B0604020202020204" pitchFamily="34" charset="0"/>
              </a:defRPr>
            </a:lvl2pPr>
            <a:lvl3pPr marL="914377" indent="0">
              <a:buFontTx/>
              <a:buNone/>
              <a:defRPr>
                <a:latin typeface="Arial" panose="020B0604020202020204" pitchFamily="34" charset="0"/>
                <a:cs typeface="Arial" panose="020B0604020202020204" pitchFamily="34" charset="0"/>
              </a:defRPr>
            </a:lvl3pPr>
            <a:lvl4pPr marL="1371566" indent="0">
              <a:buFontTx/>
              <a:buNone/>
              <a:defRPr>
                <a:latin typeface="Arial" panose="020B0604020202020204" pitchFamily="34" charset="0"/>
                <a:cs typeface="Arial" panose="020B0604020202020204" pitchFamily="34" charset="0"/>
              </a:defRPr>
            </a:lvl4pPr>
            <a:lvl5pPr marL="1828754" indent="0">
              <a:buFontTx/>
              <a:buNone/>
              <a:defRPr>
                <a:latin typeface="Arial" panose="020B0604020202020204" pitchFamily="34" charset="0"/>
                <a:cs typeface="Arial" panose="020B0604020202020204" pitchFamily="34" charset="0"/>
              </a:defRPr>
            </a:lvl5pPr>
          </a:lstStyle>
          <a:p>
            <a:pPr lvl="0"/>
            <a:r>
              <a:rPr lang="en-GB" dirty="0"/>
              <a:t>Tatjana </a:t>
            </a:r>
            <a:r>
              <a:rPr lang="en-GB" dirty="0" err="1"/>
              <a:t>Verli</a:t>
            </a:r>
            <a:r>
              <a:rPr lang="en-GB" dirty="0"/>
              <a:t> </a:t>
            </a:r>
            <a:r>
              <a:rPr lang="en-GB" dirty="0" err="1"/>
              <a:t>Gorenšek</a:t>
            </a:r>
            <a:r>
              <a:rPr lang="en-GB" dirty="0"/>
              <a:t>, </a:t>
            </a:r>
            <a:r>
              <a:rPr lang="en-GB" b="0" dirty="0" err="1"/>
              <a:t>vodja</a:t>
            </a:r>
            <a:r>
              <a:rPr lang="en-GB" b="0" dirty="0"/>
              <a:t> </a:t>
            </a:r>
            <a:r>
              <a:rPr lang="en-GB" b="0" dirty="0" err="1"/>
              <a:t>Sektorja</a:t>
            </a:r>
            <a:r>
              <a:rPr lang="en-GB" b="0" dirty="0"/>
              <a:t> za </a:t>
            </a:r>
            <a:r>
              <a:rPr lang="en-GB" b="0" dirty="0" err="1"/>
              <a:t>razvoj</a:t>
            </a:r>
            <a:r>
              <a:rPr lang="en-GB" b="0" dirty="0"/>
              <a:t> </a:t>
            </a:r>
            <a:r>
              <a:rPr lang="en-GB" b="0" dirty="0" err="1"/>
              <a:t>kadrov</a:t>
            </a:r>
            <a:r>
              <a:rPr lang="en-GB" b="0" dirty="0"/>
              <a:t> v </a:t>
            </a:r>
            <a:r>
              <a:rPr lang="en-GB" b="0" dirty="0" err="1"/>
              <a:t>javnem</a:t>
            </a:r>
            <a:r>
              <a:rPr lang="en-GB" b="0" dirty="0"/>
              <a:t> </a:t>
            </a:r>
            <a:r>
              <a:rPr lang="en-GB" b="0" dirty="0" err="1"/>
              <a:t>sektorju</a:t>
            </a:r>
            <a:endParaRPr lang="en-GB" dirty="0"/>
          </a:p>
        </p:txBody>
      </p:sp>
      <p:sp>
        <p:nvSpPr>
          <p:cNvPr id="4" name="Text Placeholder 3">
            <a:extLst>
              <a:ext uri="{FF2B5EF4-FFF2-40B4-BE49-F238E27FC236}">
                <a16:creationId xmlns:a16="http://schemas.microsoft.com/office/drawing/2014/main" id="{53CF280C-4A72-3343-B5A2-3E4FA62D1406}"/>
              </a:ext>
            </a:extLst>
          </p:cNvPr>
          <p:cNvSpPr>
            <a:spLocks noGrp="1"/>
          </p:cNvSpPr>
          <p:nvPr>
            <p:ph type="body" sz="quarter" idx="14" hasCustomPrompt="1"/>
          </p:nvPr>
        </p:nvSpPr>
        <p:spPr>
          <a:xfrm>
            <a:off x="8948821" y="738447"/>
            <a:ext cx="3058584" cy="948267"/>
          </a:xfrm>
          <a:prstGeom prst="rect">
            <a:avLst/>
          </a:prstGeom>
        </p:spPr>
        <p:txBody>
          <a:bodyPr/>
          <a:lstStyle>
            <a:lvl1pPr marL="0" indent="0" algn="r">
              <a:buNone/>
              <a:defRPr sz="2400" b="1">
                <a:solidFill>
                  <a:srgbClr val="BFDDE8"/>
                </a:solidFill>
                <a:latin typeface="Arial" panose="020B0604020202020204" pitchFamily="34" charset="0"/>
                <a:cs typeface="Arial" panose="020B0604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GB" dirty="0"/>
              <a:t>#ZAPOSLENI</a:t>
            </a:r>
            <a:endParaRPr lang="en-SI" dirty="0"/>
          </a:p>
        </p:txBody>
      </p:sp>
    </p:spTree>
    <p:extLst>
      <p:ext uri="{BB962C8B-B14F-4D97-AF65-F5344CB8AC3E}">
        <p14:creationId xmlns:p14="http://schemas.microsoft.com/office/powerpoint/2010/main" val="361604068"/>
      </p:ext>
    </p:extLst>
  </p:cSld>
  <p:clrMapOvr>
    <a:masterClrMapping/>
  </p:clrMapOvr>
  <p:extLst>
    <p:ext uri="{DCECCB84-F9BA-43D5-87BE-67443E8EF086}">
      <p15:sldGuideLst xmlns:p15="http://schemas.microsoft.com/office/powerpoint/2012/main">
        <p15:guide id="1" pos="476">
          <p15:clr>
            <a:srgbClr val="FBAE40"/>
          </p15:clr>
        </p15:guide>
        <p15:guide id="2" pos="544">
          <p15:clr>
            <a:srgbClr val="FBAE40"/>
          </p15:clr>
        </p15:guide>
        <p15:guide id="3" pos="560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snova_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88A246-E2A7-2044-B991-D6AB8AF627D2}"/>
              </a:ext>
            </a:extLst>
          </p:cNvPr>
          <p:cNvPicPr>
            <a:picLocks noChangeAspect="1"/>
          </p:cNvPicPr>
          <p:nvPr userDrawn="1"/>
        </p:nvPicPr>
        <p:blipFill>
          <a:blip r:embed="rId2"/>
          <a:stretch>
            <a:fillRect/>
          </a:stretch>
        </p:blipFill>
        <p:spPr>
          <a:xfrm>
            <a:off x="1806" y="0"/>
            <a:ext cx="12188388" cy="6858000"/>
          </a:xfrm>
          <a:prstGeom prst="rect">
            <a:avLst/>
          </a:prstGeom>
        </p:spPr>
      </p:pic>
    </p:spTree>
    <p:extLst>
      <p:ext uri="{BB962C8B-B14F-4D97-AF65-F5344CB8AC3E}">
        <p14:creationId xmlns:p14="http://schemas.microsoft.com/office/powerpoint/2010/main" val="2407783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vtor_vsebin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658430-3305-BA41-A931-707FC672628B}"/>
              </a:ext>
            </a:extLst>
          </p:cNvPr>
          <p:cNvPicPr>
            <a:picLocks noChangeAspect="1"/>
          </p:cNvPicPr>
          <p:nvPr userDrawn="1"/>
        </p:nvPicPr>
        <p:blipFill>
          <a:blip r:embed="rId2"/>
          <a:stretch>
            <a:fillRect/>
          </a:stretch>
        </p:blipFill>
        <p:spPr>
          <a:xfrm>
            <a:off x="1806" y="0"/>
            <a:ext cx="12188388" cy="6858000"/>
          </a:xfrm>
          <a:prstGeom prst="rect">
            <a:avLst/>
          </a:prstGeom>
        </p:spPr>
      </p:pic>
      <p:sp>
        <p:nvSpPr>
          <p:cNvPr id="9" name="Title 8">
            <a:extLst>
              <a:ext uri="{FF2B5EF4-FFF2-40B4-BE49-F238E27FC236}">
                <a16:creationId xmlns:a16="http://schemas.microsoft.com/office/drawing/2014/main" id="{872A0EFD-FDA8-B14A-9A09-7B13F2B4FB76}"/>
              </a:ext>
            </a:extLst>
          </p:cNvPr>
          <p:cNvSpPr>
            <a:spLocks noGrp="1"/>
          </p:cNvSpPr>
          <p:nvPr>
            <p:ph type="title" hasCustomPrompt="1"/>
          </p:nvPr>
        </p:nvSpPr>
        <p:spPr>
          <a:xfrm>
            <a:off x="946231" y="1134619"/>
            <a:ext cx="9753600" cy="2646757"/>
          </a:xfrm>
          <a:prstGeom prst="rect">
            <a:avLst/>
          </a:prstGeom>
        </p:spPr>
        <p:txBody>
          <a:bodyPr/>
          <a:lstStyle>
            <a:lvl1pPr>
              <a:defRPr sz="3467" b="1">
                <a:solidFill>
                  <a:schemeClr val="bg1"/>
                </a:solidFill>
                <a:latin typeface="Arial" panose="020B0604020202020204" pitchFamily="34" charset="0"/>
                <a:cs typeface="Arial" panose="020B0604020202020204" pitchFamily="34" charset="0"/>
              </a:defRPr>
            </a:lvl1pPr>
          </a:lstStyle>
          <a:p>
            <a:r>
              <a:rPr lang="en-GB" dirty="0" err="1"/>
              <a:t>Naslov</a:t>
            </a:r>
            <a:r>
              <a:rPr lang="en-GB" dirty="0"/>
              <a:t> </a:t>
            </a:r>
            <a:r>
              <a:rPr lang="en-GB" dirty="0" err="1"/>
              <a:t>predavanja</a:t>
            </a:r>
            <a:endParaRPr lang="en-SI" dirty="0"/>
          </a:p>
        </p:txBody>
      </p:sp>
      <p:sp>
        <p:nvSpPr>
          <p:cNvPr id="13" name="Text Placeholder 12">
            <a:extLst>
              <a:ext uri="{FF2B5EF4-FFF2-40B4-BE49-F238E27FC236}">
                <a16:creationId xmlns:a16="http://schemas.microsoft.com/office/drawing/2014/main" id="{04F6F33F-E328-194B-A8C9-2313CEE162A8}"/>
              </a:ext>
            </a:extLst>
          </p:cNvPr>
          <p:cNvSpPr>
            <a:spLocks noGrp="1"/>
          </p:cNvSpPr>
          <p:nvPr>
            <p:ph type="body" sz="quarter" idx="10" hasCustomPrompt="1"/>
          </p:nvPr>
        </p:nvSpPr>
        <p:spPr>
          <a:xfrm>
            <a:off x="946231" y="458738"/>
            <a:ext cx="9753600" cy="459839"/>
          </a:xfrm>
          <a:prstGeom prst="rect">
            <a:avLst/>
          </a:prstGeom>
        </p:spPr>
        <p:txBody>
          <a:bodyPr/>
          <a:lstStyle>
            <a:lvl1pPr marL="0" indent="0">
              <a:buFontTx/>
              <a:buNone/>
              <a:defRPr sz="1733">
                <a:solidFill>
                  <a:schemeClr val="bg1"/>
                </a:solidFill>
                <a:latin typeface="Arial" panose="020B0604020202020204" pitchFamily="34" charset="0"/>
                <a:cs typeface="Arial" panose="020B0604020202020204" pitchFamily="34" charset="0"/>
              </a:defRPr>
            </a:lvl1pPr>
            <a:lvl2pPr marL="457189" indent="0">
              <a:buFontTx/>
              <a:buNone/>
              <a:defRPr>
                <a:latin typeface="Arial" panose="020B0604020202020204" pitchFamily="34" charset="0"/>
                <a:cs typeface="Arial" panose="020B0604020202020204" pitchFamily="34" charset="0"/>
              </a:defRPr>
            </a:lvl2pPr>
            <a:lvl3pPr marL="914377" indent="0">
              <a:buFontTx/>
              <a:buNone/>
              <a:defRPr>
                <a:latin typeface="Arial" panose="020B0604020202020204" pitchFamily="34" charset="0"/>
                <a:cs typeface="Arial" panose="020B0604020202020204" pitchFamily="34" charset="0"/>
              </a:defRPr>
            </a:lvl3pPr>
            <a:lvl4pPr marL="1371566" indent="0">
              <a:buFontTx/>
              <a:buNone/>
              <a:defRPr>
                <a:latin typeface="Arial" panose="020B0604020202020204" pitchFamily="34" charset="0"/>
                <a:cs typeface="Arial" panose="020B0604020202020204" pitchFamily="34" charset="0"/>
              </a:defRPr>
            </a:lvl4pPr>
            <a:lvl5pPr marL="1828754" indent="0">
              <a:buFontTx/>
              <a:buNone/>
              <a:defRPr>
                <a:latin typeface="Arial" panose="020B0604020202020204" pitchFamily="34" charset="0"/>
                <a:cs typeface="Arial" panose="020B0604020202020204" pitchFamily="34" charset="0"/>
              </a:defRPr>
            </a:lvl5pPr>
          </a:lstStyle>
          <a:p>
            <a:pPr lvl="0"/>
            <a:r>
              <a:rPr lang="en-GB" dirty="0" err="1"/>
              <a:t>Avtor</a:t>
            </a:r>
            <a:r>
              <a:rPr lang="en-GB" dirty="0"/>
              <a:t> </a:t>
            </a:r>
            <a:r>
              <a:rPr lang="en-GB" dirty="0" err="1"/>
              <a:t>predavanja</a:t>
            </a:r>
            <a:endParaRPr lang="en-SI" dirty="0"/>
          </a:p>
        </p:txBody>
      </p:sp>
    </p:spTree>
    <p:extLst>
      <p:ext uri="{BB962C8B-B14F-4D97-AF65-F5344CB8AC3E}">
        <p14:creationId xmlns:p14="http://schemas.microsoft.com/office/powerpoint/2010/main" val="2796435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DA60E1-A6F0-F744-944F-9EB4A2990930}"/>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FE2D27AD-E3D7-EE01-D788-9837CD1B3DDF}"/>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61391A45-0E37-929D-AA2C-48EAB3ADBC87}"/>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5" name="Označba mesta noge 4">
            <a:extLst>
              <a:ext uri="{FF2B5EF4-FFF2-40B4-BE49-F238E27FC236}">
                <a16:creationId xmlns:a16="http://schemas.microsoft.com/office/drawing/2014/main" id="{A3426574-23E7-04DB-5EF4-C207B3B27B5B}"/>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7BF5778-3A70-89C2-9104-A2A0FC008ACC}"/>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1286564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4623A1A-3F55-3773-8E64-34B6F670D903}"/>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5A6F823F-DCEA-9347-2F03-3482FEA8A1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7EF4B468-1C80-C31B-AB74-8328384AAC3B}"/>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5" name="Označba mesta noge 4">
            <a:extLst>
              <a:ext uri="{FF2B5EF4-FFF2-40B4-BE49-F238E27FC236}">
                <a16:creationId xmlns:a16="http://schemas.microsoft.com/office/drawing/2014/main" id="{CAD94454-DF4D-D94A-A9FE-129B413E0834}"/>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1A705414-5EA5-FA1C-8474-295466323A23}"/>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1026638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EBDE88-F286-AD1F-64EF-77EEDF55E0BB}"/>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70ABE579-DA30-11E3-227E-D777713A256C}"/>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358B5D9D-C18B-C2B6-862D-EEBB80CA2E14}"/>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B871DDB8-D837-B538-5ABF-7F9C2F9C0011}"/>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6" name="Označba mesta noge 5">
            <a:extLst>
              <a:ext uri="{FF2B5EF4-FFF2-40B4-BE49-F238E27FC236}">
                <a16:creationId xmlns:a16="http://schemas.microsoft.com/office/drawing/2014/main" id="{EB0FFEB9-D919-D088-7C33-5A0294127147}"/>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393EE320-A044-989C-F4BF-EF42BA60B05F}"/>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2417969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85E078E-7020-0FA7-E184-F1E3432DF0EC}"/>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4681D7ED-E769-CA15-CC32-F363AE979E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909853D3-AC3F-C182-4E92-26C723749BC6}"/>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201AB30-E683-1082-C2BD-1461B54463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90C4C6F-EA1C-3021-B876-9E8DE4819EF0}"/>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3A6EEA71-B742-F321-5871-8A80500DF174}"/>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8" name="Označba mesta noge 7">
            <a:extLst>
              <a:ext uri="{FF2B5EF4-FFF2-40B4-BE49-F238E27FC236}">
                <a16:creationId xmlns:a16="http://schemas.microsoft.com/office/drawing/2014/main" id="{88BB48D7-6EAC-2B12-44C1-445C90D0926F}"/>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072DFFF5-72AF-295A-DAA3-9A9E015F41F7}"/>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3115955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90E88A7-9730-2471-FF60-7DF0F07C11A8}"/>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2A693C3E-F856-93CC-9BD8-9B08C6AE585A}"/>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4" name="Označba mesta noge 3">
            <a:extLst>
              <a:ext uri="{FF2B5EF4-FFF2-40B4-BE49-F238E27FC236}">
                <a16:creationId xmlns:a16="http://schemas.microsoft.com/office/drawing/2014/main" id="{83BA4E36-9E42-77E0-28F4-0BF3B5A59B2C}"/>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DC23FA7E-95FC-7FEB-0C01-1F9B4FA02C6B}"/>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3454167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577C7E3D-299E-B010-D540-AB848A923DFC}"/>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3" name="Označba mesta noge 2">
            <a:extLst>
              <a:ext uri="{FF2B5EF4-FFF2-40B4-BE49-F238E27FC236}">
                <a16:creationId xmlns:a16="http://schemas.microsoft.com/office/drawing/2014/main" id="{B2028C6B-34DB-70ED-8158-DC8E032B404F}"/>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ED487169-15B5-C625-DDEE-F41B8FFA4A6C}"/>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552379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59EB794-B0A9-CBD3-9CB3-B6D51BBE21EB}"/>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DE3203CF-4419-9B80-B30A-6EC5693BC6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E442C230-3B7A-51EC-7E02-4EAD3BBD58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377C9437-78A3-AB18-87E4-AD69730E43F0}"/>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6" name="Označba mesta noge 5">
            <a:extLst>
              <a:ext uri="{FF2B5EF4-FFF2-40B4-BE49-F238E27FC236}">
                <a16:creationId xmlns:a16="http://schemas.microsoft.com/office/drawing/2014/main" id="{F28DAE9F-0A8B-E7E4-16F9-06971AD4F30E}"/>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E06CB6BC-2F16-26A7-5089-ECA7CEF2054B}"/>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4257392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A5B5CB5-3E89-C2A5-47C6-9A0679778C42}"/>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F64BEABD-23E3-C0CC-105C-6FBE860B4C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07776CA0-1E2D-E37F-333D-B9B66317CB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266D9BA-799E-B7DA-07B3-BAA45A544EBA}"/>
              </a:ext>
            </a:extLst>
          </p:cNvPr>
          <p:cNvSpPr>
            <a:spLocks noGrp="1"/>
          </p:cNvSpPr>
          <p:nvPr>
            <p:ph type="dt" sz="half" idx="10"/>
          </p:nvPr>
        </p:nvSpPr>
        <p:spPr/>
        <p:txBody>
          <a:bodyPr/>
          <a:lstStyle/>
          <a:p>
            <a:fld id="{61B44ED9-3A9E-45CE-8319-D427A3E72C38}" type="datetimeFigureOut">
              <a:rPr lang="sl-SI" smtClean="0"/>
              <a:t>4. 10. 2024</a:t>
            </a:fld>
            <a:endParaRPr lang="sl-SI"/>
          </a:p>
        </p:txBody>
      </p:sp>
      <p:sp>
        <p:nvSpPr>
          <p:cNvPr id="6" name="Označba mesta noge 5">
            <a:extLst>
              <a:ext uri="{FF2B5EF4-FFF2-40B4-BE49-F238E27FC236}">
                <a16:creationId xmlns:a16="http://schemas.microsoft.com/office/drawing/2014/main" id="{9E691C0C-E1B1-432D-7034-F7944D31BDA2}"/>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4AC1F6BF-46E1-8163-D988-87131D914A1D}"/>
              </a:ext>
            </a:extLst>
          </p:cNvPr>
          <p:cNvSpPr>
            <a:spLocks noGrp="1"/>
          </p:cNvSpPr>
          <p:nvPr>
            <p:ph type="sldNum" sz="quarter" idx="12"/>
          </p:nvPr>
        </p:nvSpPr>
        <p:spPr/>
        <p:txBody>
          <a:bodyPr/>
          <a:lstStyle/>
          <a:p>
            <a:fld id="{D14A726E-68AA-4982-855A-6C7569956ED0}" type="slidenum">
              <a:rPr lang="sl-SI" smtClean="0"/>
              <a:t>‹#›</a:t>
            </a:fld>
            <a:endParaRPr lang="sl-SI"/>
          </a:p>
        </p:txBody>
      </p:sp>
    </p:spTree>
    <p:extLst>
      <p:ext uri="{BB962C8B-B14F-4D97-AF65-F5344CB8AC3E}">
        <p14:creationId xmlns:p14="http://schemas.microsoft.com/office/powerpoint/2010/main" val="1823813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BB126DED-938D-B2BD-BC6A-E391ACA388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92F87181-1B3E-C4DE-B483-513FD0F0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905E05DC-8DF9-4468-2511-850FE9A292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44ED9-3A9E-45CE-8319-D427A3E72C38}" type="datetimeFigureOut">
              <a:rPr lang="sl-SI" smtClean="0"/>
              <a:t>4. 10. 2024</a:t>
            </a:fld>
            <a:endParaRPr lang="sl-SI"/>
          </a:p>
        </p:txBody>
      </p:sp>
      <p:sp>
        <p:nvSpPr>
          <p:cNvPr id="5" name="Označba mesta noge 4">
            <a:extLst>
              <a:ext uri="{FF2B5EF4-FFF2-40B4-BE49-F238E27FC236}">
                <a16:creationId xmlns:a16="http://schemas.microsoft.com/office/drawing/2014/main" id="{7EC2D394-2E69-F9A5-2E7A-CF59CBE190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a:extLst>
              <a:ext uri="{FF2B5EF4-FFF2-40B4-BE49-F238E27FC236}">
                <a16:creationId xmlns:a16="http://schemas.microsoft.com/office/drawing/2014/main" id="{0277ECD6-29F3-6547-E219-9BDCA16AD3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A726E-68AA-4982-855A-6C7569956ED0}" type="slidenum">
              <a:rPr lang="sl-SI" smtClean="0"/>
              <a:t>‹#›</a:t>
            </a:fld>
            <a:endParaRPr lang="sl-SI"/>
          </a:p>
        </p:txBody>
      </p:sp>
    </p:spTree>
    <p:extLst>
      <p:ext uri="{BB962C8B-B14F-4D97-AF65-F5344CB8AC3E}">
        <p14:creationId xmlns:p14="http://schemas.microsoft.com/office/powerpoint/2010/main" val="637245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png"/><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sigmaweb.org/publications/principles-public-administration.htm" TargetMode="Externa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gov.si/zbirke/projekti-in-programi/vzpostavitev-informacijskega-sistema-za-upravljanje-in-razvoj-zaposlenih-v-drzavni-upravi-muza/" TargetMode="External"/><Relationship Id="rId1" Type="http://schemas.openxmlformats.org/officeDocument/2006/relationships/slideLayout" Target="../slideLayouts/slideLayout14.xml"/><Relationship Id="rId5" Type="http://schemas.openxmlformats.org/officeDocument/2006/relationships/image" Target="../media/image18.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muza.sigov.si/" TargetMode="External"/><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hyperlink" Target="https://www.gov.si/zbirke/projekti-in-programi/projekt-vzpostavitev-kompetencnega-modela/" TargetMode="External"/><Relationship Id="rId2" Type="http://schemas.openxmlformats.org/officeDocument/2006/relationships/image" Target="../media/image25.emf"/><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chart" Target="../charts/chart1.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png"/><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png"/><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5794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431AC6BA-B95F-FEB7-FD53-239FD44915BE}"/>
              </a:ext>
            </a:extLst>
          </p:cNvPr>
          <p:cNvPicPr>
            <a:picLocks noChangeAspect="1"/>
          </p:cNvPicPr>
          <p:nvPr/>
        </p:nvPicPr>
        <p:blipFill>
          <a:blip r:embed="rId2"/>
          <a:stretch>
            <a:fillRect/>
          </a:stretch>
        </p:blipFill>
        <p:spPr>
          <a:xfrm>
            <a:off x="1533286" y="1441532"/>
            <a:ext cx="8746487" cy="3974936"/>
          </a:xfrm>
          <a:prstGeom prst="rect">
            <a:avLst/>
          </a:prstGeom>
        </p:spPr>
      </p:pic>
      <p:sp>
        <p:nvSpPr>
          <p:cNvPr id="4" name="PoljeZBesedilom 3">
            <a:extLst>
              <a:ext uri="{FF2B5EF4-FFF2-40B4-BE49-F238E27FC236}">
                <a16:creationId xmlns:a16="http://schemas.microsoft.com/office/drawing/2014/main" id="{DA7C04C7-62F1-262C-8B01-26E343AB4BC5}"/>
              </a:ext>
            </a:extLst>
          </p:cNvPr>
          <p:cNvSpPr txBox="1"/>
          <p:nvPr/>
        </p:nvSpPr>
        <p:spPr>
          <a:xfrm>
            <a:off x="318247" y="364671"/>
            <a:ext cx="11555505" cy="553998"/>
          </a:xfrm>
          <a:prstGeom prst="rect">
            <a:avLst/>
          </a:prstGeom>
          <a:noFill/>
        </p:spPr>
        <p:txBody>
          <a:bodyPr wrap="square">
            <a:spAutoFit/>
          </a:bodyPr>
          <a:lstStyle/>
          <a:p>
            <a:pPr algn="ctr"/>
            <a:r>
              <a:rPr lang="nb-NO" sz="3000" b="1" dirty="0">
                <a:solidFill>
                  <a:schemeClr val="accent5">
                    <a:lumMod val="75000"/>
                  </a:schemeClr>
                </a:solidFill>
              </a:rPr>
              <a:t>Spreminjanje</a:t>
            </a:r>
            <a:r>
              <a:rPr lang="nb-NO" sz="3000" dirty="0"/>
              <a:t> </a:t>
            </a:r>
            <a:r>
              <a:rPr lang="nb-NO" sz="3000" b="1" dirty="0">
                <a:solidFill>
                  <a:schemeClr val="accent5">
                    <a:lumMod val="75000"/>
                  </a:schemeClr>
                </a:solidFill>
              </a:rPr>
              <a:t>starostne sestave zaposlenih v državni upravi</a:t>
            </a:r>
            <a:endParaRPr lang="sl-SI" sz="3000" b="1" dirty="0">
              <a:solidFill>
                <a:schemeClr val="accent5">
                  <a:lumMod val="75000"/>
                </a:schemeClr>
              </a:solidFill>
            </a:endParaRPr>
          </a:p>
        </p:txBody>
      </p:sp>
      <p:sp>
        <p:nvSpPr>
          <p:cNvPr id="8" name="PoljeZBesedilom 7">
            <a:extLst>
              <a:ext uri="{FF2B5EF4-FFF2-40B4-BE49-F238E27FC236}">
                <a16:creationId xmlns:a16="http://schemas.microsoft.com/office/drawing/2014/main" id="{D16FD883-0FBE-C779-FA97-DDCC1798A618}"/>
              </a:ext>
            </a:extLst>
          </p:cNvPr>
          <p:cNvSpPr txBox="1"/>
          <p:nvPr/>
        </p:nvSpPr>
        <p:spPr>
          <a:xfrm>
            <a:off x="1595717" y="5416468"/>
            <a:ext cx="6096000" cy="234231"/>
          </a:xfrm>
          <a:prstGeom prst="rect">
            <a:avLst/>
          </a:prstGeom>
          <a:noFill/>
        </p:spPr>
        <p:txBody>
          <a:bodyPr wrap="square">
            <a:spAutoFit/>
          </a:bodyPr>
          <a:lstStyle/>
          <a:p>
            <a:pPr algn="just">
              <a:lnSpc>
                <a:spcPts val="1100"/>
              </a:lnSpc>
              <a:spcAft>
                <a:spcPts val="1800"/>
              </a:spcAft>
            </a:pPr>
            <a:r>
              <a:rPr lang="sl-SI" sz="1067" dirty="0">
                <a:solidFill>
                  <a:schemeClr val="accent1">
                    <a:lumMod val="75000"/>
                  </a:schemeClr>
                </a:solidFill>
                <a:latin typeface="+mj-lt"/>
                <a:cs typeface="Times New Roman" panose="02020603050405020304" pitchFamily="18" charset="0"/>
              </a:rPr>
              <a:t>Vir</a:t>
            </a:r>
            <a:r>
              <a:rPr lang="en-GB" sz="1067" dirty="0">
                <a:solidFill>
                  <a:schemeClr val="accent1">
                    <a:lumMod val="75000"/>
                  </a:schemeClr>
                </a:solidFill>
                <a:latin typeface="+mj-lt"/>
                <a:cs typeface="Times New Roman" panose="02020603050405020304" pitchFamily="18" charset="0"/>
              </a:rPr>
              <a:t>: 2020 </a:t>
            </a:r>
            <a:r>
              <a:rPr lang="sl-SI" sz="1067" dirty="0">
                <a:solidFill>
                  <a:schemeClr val="accent1">
                    <a:lumMod val="75000"/>
                  </a:schemeClr>
                </a:solidFill>
                <a:latin typeface="+mj-lt"/>
                <a:cs typeface="Times New Roman" panose="02020603050405020304" pitchFamily="18" charset="0"/>
              </a:rPr>
              <a:t>OECD </a:t>
            </a:r>
            <a:r>
              <a:rPr lang="en-GB" sz="1067" dirty="0">
                <a:solidFill>
                  <a:schemeClr val="accent1">
                    <a:lumMod val="75000"/>
                  </a:schemeClr>
                </a:solidFill>
                <a:latin typeface="+mj-lt"/>
                <a:cs typeface="Times New Roman" panose="02020603050405020304" pitchFamily="18" charset="0"/>
              </a:rPr>
              <a:t>Composition of the workforce in central/federal governments survey</a:t>
            </a:r>
            <a:endParaRPr lang="sl-SI" sz="1067" dirty="0">
              <a:solidFill>
                <a:schemeClr val="accent1">
                  <a:lumMod val="75000"/>
                </a:schemeClr>
              </a:solidFill>
              <a:latin typeface="+mj-lt"/>
              <a:cs typeface="Times New Roman" panose="02020603050405020304" pitchFamily="18" charset="0"/>
            </a:endParaRPr>
          </a:p>
        </p:txBody>
      </p:sp>
    </p:spTree>
    <p:extLst>
      <p:ext uri="{BB962C8B-B14F-4D97-AF65-F5344CB8AC3E}">
        <p14:creationId xmlns:p14="http://schemas.microsoft.com/office/powerpoint/2010/main" val="1323210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6BCC6C1D-FB9D-6E3E-5890-4D909C6CFE64}"/>
              </a:ext>
            </a:extLst>
          </p:cNvPr>
          <p:cNvSpPr txBox="1"/>
          <p:nvPr/>
        </p:nvSpPr>
        <p:spPr>
          <a:xfrm>
            <a:off x="2398058" y="1536174"/>
            <a:ext cx="7395883" cy="3785652"/>
          </a:xfrm>
          <a:prstGeom prst="rect">
            <a:avLst/>
          </a:prstGeom>
          <a:noFill/>
        </p:spPr>
        <p:txBody>
          <a:bodyPr wrap="square">
            <a:spAutoFit/>
          </a:bodyPr>
          <a:lstStyle/>
          <a:p>
            <a:r>
              <a:rPr lang="sl-SI" sz="4200" dirty="0">
                <a:solidFill>
                  <a:srgbClr val="0070C0"/>
                </a:solidFill>
              </a:rPr>
              <a:t>Afriški pregovor</a:t>
            </a:r>
            <a:r>
              <a:rPr lang="sl-SI" sz="4800" dirty="0">
                <a:solidFill>
                  <a:srgbClr val="0070C0"/>
                </a:solidFill>
              </a:rPr>
              <a:t>:</a:t>
            </a:r>
          </a:p>
          <a:p>
            <a:endParaRPr lang="sl-SI" sz="4800" i="1" dirty="0">
              <a:solidFill>
                <a:srgbClr val="0070C0"/>
              </a:solidFill>
            </a:endParaRPr>
          </a:p>
          <a:p>
            <a:pPr algn="ctr"/>
            <a:r>
              <a:rPr lang="sl-SI" sz="4800" i="1" dirty="0">
                <a:solidFill>
                  <a:srgbClr val="0070C0"/>
                </a:solidFill>
              </a:rPr>
              <a:t>„Mladi hodijo hitreje, </a:t>
            </a:r>
          </a:p>
          <a:p>
            <a:pPr algn="ctr"/>
            <a:r>
              <a:rPr lang="sl-SI" sz="4800" i="1" dirty="0">
                <a:solidFill>
                  <a:srgbClr val="0070C0"/>
                </a:solidFill>
              </a:rPr>
              <a:t>starejši poznajo pot“.</a:t>
            </a:r>
          </a:p>
          <a:p>
            <a:endParaRPr lang="sl-SI" sz="4800" dirty="0"/>
          </a:p>
        </p:txBody>
      </p:sp>
    </p:spTree>
    <p:extLst>
      <p:ext uri="{BB962C8B-B14F-4D97-AF65-F5344CB8AC3E}">
        <p14:creationId xmlns:p14="http://schemas.microsoft.com/office/powerpoint/2010/main" val="3099443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6C0BB-D322-91B1-C597-E01BC59271F3}"/>
              </a:ext>
            </a:extLst>
          </p:cNvPr>
          <p:cNvSpPr txBox="1">
            <a:spLocks/>
          </p:cNvSpPr>
          <p:nvPr/>
        </p:nvSpPr>
        <p:spPr>
          <a:xfrm>
            <a:off x="689890" y="104953"/>
            <a:ext cx="10448005" cy="902159"/>
          </a:xfrm>
          <a:prstGeom prst="rect">
            <a:avLst/>
          </a:prstGeom>
        </p:spPr>
        <p:txBody>
          <a:bodyPr vert="horz" lIns="121920" tIns="60960" rIns="121920" bIns="6096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219170">
              <a:defRPr/>
            </a:pPr>
            <a:r>
              <a:rPr lang="en-US" sz="4300" b="1" dirty="0">
                <a:solidFill>
                  <a:srgbClr val="FF0000"/>
                </a:solidFill>
                <a:latin typeface="Calibri Light" panose="020F0302020204030204"/>
              </a:rPr>
              <a:t>VLADA vs UPRAVA</a:t>
            </a:r>
          </a:p>
        </p:txBody>
      </p:sp>
      <p:sp>
        <p:nvSpPr>
          <p:cNvPr id="3" name="Content Placeholder 2">
            <a:extLst>
              <a:ext uri="{FF2B5EF4-FFF2-40B4-BE49-F238E27FC236}">
                <a16:creationId xmlns:a16="http://schemas.microsoft.com/office/drawing/2014/main" id="{F40ECAE3-D3FE-FCD8-E2BE-7D4434B75C93}"/>
              </a:ext>
            </a:extLst>
          </p:cNvPr>
          <p:cNvSpPr txBox="1">
            <a:spLocks/>
          </p:cNvSpPr>
          <p:nvPr/>
        </p:nvSpPr>
        <p:spPr>
          <a:xfrm>
            <a:off x="3418702" y="4314128"/>
            <a:ext cx="6193403" cy="1967332"/>
          </a:xfrm>
          <a:prstGeom prst="rect">
            <a:avLst/>
          </a:prstGeom>
        </p:spPr>
        <p:txBody>
          <a:bodyPr vert="horz" lIns="121920" tIns="60960" rIns="121920" bIns="6096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spcBef>
                <a:spcPts val="1333"/>
              </a:spcBef>
              <a:buNone/>
              <a:defRPr/>
            </a:pPr>
            <a:endParaRPr lang="en-US" sz="3733" dirty="0">
              <a:solidFill>
                <a:sysClr val="windowText" lastClr="000000"/>
              </a:solidFill>
              <a:latin typeface="Calibri" panose="020F0502020204030204"/>
            </a:endParaRPr>
          </a:p>
          <a:p>
            <a:pPr marL="0" indent="0" defTabSz="1219170">
              <a:spcBef>
                <a:spcPts val="1333"/>
              </a:spcBef>
              <a:buNone/>
              <a:defRPr/>
            </a:pPr>
            <a:endParaRPr lang="en-US" sz="3733" dirty="0">
              <a:solidFill>
                <a:sysClr val="windowText" lastClr="000000"/>
              </a:solidFill>
              <a:latin typeface="Calibri" panose="020F0502020204030204"/>
            </a:endParaRPr>
          </a:p>
          <a:p>
            <a:pPr marL="0" indent="0" defTabSz="1219170">
              <a:spcBef>
                <a:spcPts val="1333"/>
              </a:spcBef>
              <a:buNone/>
              <a:defRPr/>
            </a:pPr>
            <a:endParaRPr lang="en-US" sz="3733" dirty="0">
              <a:solidFill>
                <a:sysClr val="windowText" lastClr="000000"/>
              </a:solidFill>
              <a:latin typeface="Calibri" panose="020F0502020204030204"/>
            </a:endParaRPr>
          </a:p>
          <a:p>
            <a:pPr marL="0" indent="0" defTabSz="1219170">
              <a:spcBef>
                <a:spcPts val="1333"/>
              </a:spcBef>
              <a:buNone/>
              <a:defRPr/>
            </a:pPr>
            <a:endParaRPr lang="en-US" sz="3733" dirty="0">
              <a:solidFill>
                <a:sysClr val="windowText" lastClr="000000"/>
              </a:solidFill>
              <a:latin typeface="Calibri" panose="020F0502020204030204"/>
            </a:endParaRPr>
          </a:p>
          <a:p>
            <a:pPr marL="0" indent="0" defTabSz="1219170">
              <a:spcBef>
                <a:spcPts val="1333"/>
              </a:spcBef>
              <a:buNone/>
              <a:defRPr/>
            </a:pPr>
            <a:endParaRPr lang="en-US" sz="3733" dirty="0">
              <a:solidFill>
                <a:sysClr val="windowText" lastClr="000000"/>
              </a:solidFill>
              <a:latin typeface="Calibri" panose="020F0502020204030204"/>
            </a:endParaRPr>
          </a:p>
          <a:p>
            <a:pPr marL="0" indent="0" defTabSz="1219170">
              <a:spcBef>
                <a:spcPts val="1333"/>
              </a:spcBef>
              <a:buNone/>
              <a:defRPr/>
            </a:pPr>
            <a:endParaRPr lang="sl-SI" sz="3733" b="1" dirty="0">
              <a:solidFill>
                <a:srgbClr val="FF0000"/>
              </a:solidFill>
              <a:latin typeface="Calibri" panose="020F0502020204030204"/>
            </a:endParaRPr>
          </a:p>
        </p:txBody>
      </p:sp>
      <p:sp>
        <p:nvSpPr>
          <p:cNvPr id="4" name="Left Arrow 3">
            <a:extLst>
              <a:ext uri="{FF2B5EF4-FFF2-40B4-BE49-F238E27FC236}">
                <a16:creationId xmlns:a16="http://schemas.microsoft.com/office/drawing/2014/main" id="{B43BC674-1699-36BC-111E-053379FD873D}"/>
              </a:ext>
            </a:extLst>
          </p:cNvPr>
          <p:cNvSpPr/>
          <p:nvPr/>
        </p:nvSpPr>
        <p:spPr>
          <a:xfrm>
            <a:off x="776927" y="1726128"/>
            <a:ext cx="3841468" cy="1271120"/>
          </a:xfrm>
          <a:prstGeom prst="left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defTabSz="1219170">
              <a:defRPr/>
            </a:pPr>
            <a:r>
              <a:rPr lang="en-US" sz="2400" kern="0" dirty="0">
                <a:solidFill>
                  <a:prstClr val="white"/>
                </a:solidFill>
                <a:latin typeface="Calibri" panose="020F0502020204030204"/>
              </a:rPr>
              <a:t>POLITIČNA ODZIVNOST</a:t>
            </a:r>
          </a:p>
        </p:txBody>
      </p:sp>
      <p:sp>
        <p:nvSpPr>
          <p:cNvPr id="5" name="Right Arrow 4">
            <a:extLst>
              <a:ext uri="{FF2B5EF4-FFF2-40B4-BE49-F238E27FC236}">
                <a16:creationId xmlns:a16="http://schemas.microsoft.com/office/drawing/2014/main" id="{5B98A77E-5CFD-B605-E6AE-CFFB7D4E5D32}"/>
              </a:ext>
            </a:extLst>
          </p:cNvPr>
          <p:cNvSpPr/>
          <p:nvPr/>
        </p:nvSpPr>
        <p:spPr>
          <a:xfrm>
            <a:off x="7098346" y="1726128"/>
            <a:ext cx="3841468" cy="1271120"/>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algn="ctr" defTabSz="1219170">
              <a:defRPr/>
            </a:pPr>
            <a:r>
              <a:rPr lang="en-US" sz="2400" kern="0" dirty="0">
                <a:solidFill>
                  <a:prstClr val="white"/>
                </a:solidFill>
                <a:latin typeface="Calibri" panose="020F0502020204030204"/>
              </a:rPr>
              <a:t>AVTONOMNOST IN NEODVISNOT</a:t>
            </a:r>
          </a:p>
        </p:txBody>
      </p:sp>
      <p:sp>
        <p:nvSpPr>
          <p:cNvPr id="6" name="Rectangle 5">
            <a:extLst>
              <a:ext uri="{FF2B5EF4-FFF2-40B4-BE49-F238E27FC236}">
                <a16:creationId xmlns:a16="http://schemas.microsoft.com/office/drawing/2014/main" id="{92402B01-FCBE-4618-2B14-9FDE9ED9B008}"/>
              </a:ext>
            </a:extLst>
          </p:cNvPr>
          <p:cNvSpPr/>
          <p:nvPr/>
        </p:nvSpPr>
        <p:spPr>
          <a:xfrm>
            <a:off x="3935991" y="1098256"/>
            <a:ext cx="3844760" cy="719017"/>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algn="ctr" defTabSz="1219170">
              <a:defRPr/>
            </a:pPr>
            <a:r>
              <a:rPr lang="en-US" sz="2400" kern="0" dirty="0">
                <a:solidFill>
                  <a:prstClr val="white"/>
                </a:solidFill>
                <a:latin typeface="Calibri" panose="020F0502020204030204"/>
              </a:rPr>
              <a:t>TRADICIONALNI KONFLIKT</a:t>
            </a:r>
          </a:p>
        </p:txBody>
      </p:sp>
      <p:sp>
        <p:nvSpPr>
          <p:cNvPr id="7" name="Rectangle 7">
            <a:extLst>
              <a:ext uri="{FF2B5EF4-FFF2-40B4-BE49-F238E27FC236}">
                <a16:creationId xmlns:a16="http://schemas.microsoft.com/office/drawing/2014/main" id="{B40B3796-D0AA-CCA9-AB2C-0CCFFC735945}"/>
              </a:ext>
            </a:extLst>
          </p:cNvPr>
          <p:cNvSpPr/>
          <p:nvPr/>
        </p:nvSpPr>
        <p:spPr>
          <a:xfrm>
            <a:off x="3935991" y="2890939"/>
            <a:ext cx="3844760" cy="719017"/>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algn="ctr" defTabSz="1219170">
              <a:defRPr/>
            </a:pPr>
            <a:r>
              <a:rPr lang="en-US" sz="2400" kern="0" dirty="0">
                <a:solidFill>
                  <a:prstClr val="white"/>
                </a:solidFill>
                <a:latin typeface="Calibri" panose="020F0502020204030204"/>
              </a:rPr>
              <a:t>SODOBNI PREOBRAT</a:t>
            </a:r>
          </a:p>
        </p:txBody>
      </p:sp>
      <p:sp>
        <p:nvSpPr>
          <p:cNvPr id="8" name="PoljeZBesedilom 7">
            <a:extLst>
              <a:ext uri="{FF2B5EF4-FFF2-40B4-BE49-F238E27FC236}">
                <a16:creationId xmlns:a16="http://schemas.microsoft.com/office/drawing/2014/main" id="{AFB76FFD-1BE8-9497-DE82-9948569CF866}"/>
              </a:ext>
            </a:extLst>
          </p:cNvPr>
          <p:cNvSpPr txBox="1"/>
          <p:nvPr/>
        </p:nvSpPr>
        <p:spPr>
          <a:xfrm>
            <a:off x="1330820" y="5559689"/>
            <a:ext cx="9166143" cy="400110"/>
          </a:xfrm>
          <a:prstGeom prst="rect">
            <a:avLst/>
          </a:prstGeom>
          <a:noFill/>
        </p:spPr>
        <p:txBody>
          <a:bodyPr wrap="square" rtlCol="0">
            <a:spAutoFit/>
          </a:bodyPr>
          <a:lstStyle/>
          <a:p>
            <a:pPr marL="0" indent="0" algn="ctr" defTabSz="1219170">
              <a:spcBef>
                <a:spcPts val="1333"/>
              </a:spcBef>
              <a:buNone/>
              <a:defRPr/>
            </a:pPr>
            <a:r>
              <a:rPr lang="sl-SI" sz="2000" b="1" dirty="0">
                <a:solidFill>
                  <a:srgbClr val="FF0000"/>
                </a:solidFill>
                <a:latin typeface="Calibri" panose="020F0502020204030204"/>
              </a:rPr>
              <a:t>TVEGANJE: NIŽJA KAKOVOST, NIŽJA STOPNJA ZAUPANJA V DRŽAVNO UPRAVO</a:t>
            </a:r>
          </a:p>
        </p:txBody>
      </p:sp>
      <p:sp>
        <p:nvSpPr>
          <p:cNvPr id="10" name="PoljeZBesedilom 9">
            <a:extLst>
              <a:ext uri="{FF2B5EF4-FFF2-40B4-BE49-F238E27FC236}">
                <a16:creationId xmlns:a16="http://schemas.microsoft.com/office/drawing/2014/main" id="{B747BA93-2640-3967-2EC2-D8F58966C937}"/>
              </a:ext>
            </a:extLst>
          </p:cNvPr>
          <p:cNvSpPr txBox="1"/>
          <p:nvPr/>
        </p:nvSpPr>
        <p:spPr>
          <a:xfrm>
            <a:off x="2579895" y="3685416"/>
            <a:ext cx="6318422" cy="1785104"/>
          </a:xfrm>
          <a:prstGeom prst="rect">
            <a:avLst/>
          </a:prstGeom>
          <a:noFill/>
        </p:spPr>
        <p:txBody>
          <a:bodyPr wrap="square">
            <a:spAutoFit/>
          </a:bodyPr>
          <a:lstStyle/>
          <a:p>
            <a:pPr lvl="1" algn="ctr" defTabSz="1219170">
              <a:spcBef>
                <a:spcPts val="150"/>
              </a:spcBef>
              <a:spcAft>
                <a:spcPts val="150"/>
              </a:spcAft>
              <a:defRPr/>
            </a:pPr>
            <a:r>
              <a:rPr lang="sl-SI" sz="2500" dirty="0">
                <a:solidFill>
                  <a:sysClr val="windowText" lastClr="000000"/>
                </a:solidFill>
                <a:latin typeface="Calibri" panose="020F0502020204030204"/>
              </a:rPr>
              <a:t>Kompleksnost javnih politik</a:t>
            </a:r>
          </a:p>
          <a:p>
            <a:pPr algn="ctr" defTabSz="1219170">
              <a:spcBef>
                <a:spcPts val="150"/>
              </a:spcBef>
              <a:spcAft>
                <a:spcPts val="150"/>
              </a:spcAft>
              <a:defRPr/>
            </a:pPr>
            <a:r>
              <a:rPr lang="sl-SI" sz="2500" dirty="0">
                <a:solidFill>
                  <a:sysClr val="windowText" lastClr="000000"/>
                </a:solidFill>
                <a:latin typeface="Calibri" panose="020F0502020204030204"/>
              </a:rPr>
              <a:t>Politična polarizacija</a:t>
            </a:r>
          </a:p>
          <a:p>
            <a:pPr algn="ctr" defTabSz="1219170">
              <a:spcBef>
                <a:spcPts val="150"/>
              </a:spcBef>
              <a:spcAft>
                <a:spcPts val="150"/>
              </a:spcAft>
              <a:defRPr/>
            </a:pPr>
            <a:r>
              <a:rPr lang="sl-SI" sz="2500" dirty="0">
                <a:solidFill>
                  <a:sysClr val="windowText" lastClr="000000"/>
                </a:solidFill>
                <a:latin typeface="Calibri" panose="020F0502020204030204"/>
              </a:rPr>
              <a:t>Hitrost sprejemanja političnih odločitev</a:t>
            </a:r>
          </a:p>
          <a:p>
            <a:pPr algn="ctr" defTabSz="1219170">
              <a:spcBef>
                <a:spcPts val="150"/>
              </a:spcBef>
              <a:spcAft>
                <a:spcPts val="150"/>
              </a:spcAft>
              <a:defRPr/>
            </a:pPr>
            <a:r>
              <a:rPr lang="sl-SI" sz="2500" dirty="0">
                <a:solidFill>
                  <a:sysClr val="windowText" lastClr="000000"/>
                </a:solidFill>
                <a:latin typeface="Calibri" panose="020F0502020204030204"/>
              </a:rPr>
              <a:t>Povečana zahteva po učinkovitosti</a:t>
            </a:r>
          </a:p>
        </p:txBody>
      </p:sp>
    </p:spTree>
    <p:extLst>
      <p:ext uri="{BB962C8B-B14F-4D97-AF65-F5344CB8AC3E}">
        <p14:creationId xmlns:p14="http://schemas.microsoft.com/office/powerpoint/2010/main" val="3276407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FE1BE2F9-64EF-08B4-16EA-8AAC36BDFE56}"/>
              </a:ext>
            </a:extLst>
          </p:cNvPr>
          <p:cNvSpPr txBox="1"/>
          <p:nvPr/>
        </p:nvSpPr>
        <p:spPr>
          <a:xfrm>
            <a:off x="775360" y="201140"/>
            <a:ext cx="10114059" cy="461665"/>
          </a:xfrm>
          <a:prstGeom prst="rect">
            <a:avLst/>
          </a:prstGeom>
          <a:noFill/>
        </p:spPr>
        <p:txBody>
          <a:bodyPr wrap="square">
            <a:spAutoFit/>
          </a:bodyPr>
          <a:lstStyle/>
          <a:p>
            <a:pPr algn="ctr"/>
            <a:r>
              <a:rPr lang="sl-SI" sz="2400" b="1" dirty="0">
                <a:solidFill>
                  <a:srgbClr val="FF0000"/>
                </a:solidFill>
                <a:cs typeface="Arial" panose="020B0604020202020204" pitchFamily="34" charset="0"/>
              </a:rPr>
              <a:t>Strategija ravnanja s kadri v državni upravi do leta 2030</a:t>
            </a:r>
            <a:endParaRPr lang="sl-SI" sz="2400" dirty="0">
              <a:solidFill>
                <a:srgbClr val="FF0000"/>
              </a:solidFill>
            </a:endParaRPr>
          </a:p>
        </p:txBody>
      </p:sp>
      <p:graphicFrame>
        <p:nvGraphicFramePr>
          <p:cNvPr id="3" name="Diagram 2">
            <a:extLst>
              <a:ext uri="{FF2B5EF4-FFF2-40B4-BE49-F238E27FC236}">
                <a16:creationId xmlns:a16="http://schemas.microsoft.com/office/drawing/2014/main" id="{E4B2FFD5-7A37-3E57-08DD-A4086B8E37A0}"/>
              </a:ext>
            </a:extLst>
          </p:cNvPr>
          <p:cNvGraphicFramePr/>
          <p:nvPr>
            <p:extLst>
              <p:ext uri="{D42A27DB-BD31-4B8C-83A1-F6EECF244321}">
                <p14:modId xmlns:p14="http://schemas.microsoft.com/office/powerpoint/2010/main" val="2121706860"/>
              </p:ext>
            </p:extLst>
          </p:nvPr>
        </p:nvGraphicFramePr>
        <p:xfrm>
          <a:off x="1834292" y="86794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9628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značba mesta vsebine 4">
            <a:extLst>
              <a:ext uri="{FF2B5EF4-FFF2-40B4-BE49-F238E27FC236}">
                <a16:creationId xmlns:a16="http://schemas.microsoft.com/office/drawing/2014/main" id="{FA5176D5-6A8A-4E61-BAB4-0508EDF95161}"/>
              </a:ext>
            </a:extLst>
          </p:cNvPr>
          <p:cNvGraphicFramePr>
            <a:graphicFrameLocks/>
          </p:cNvGraphicFramePr>
          <p:nvPr>
            <p:extLst>
              <p:ext uri="{D42A27DB-BD31-4B8C-83A1-F6EECF244321}">
                <p14:modId xmlns:p14="http://schemas.microsoft.com/office/powerpoint/2010/main" val="809258133"/>
              </p:ext>
            </p:extLst>
          </p:nvPr>
        </p:nvGraphicFramePr>
        <p:xfrm>
          <a:off x="650789" y="1515763"/>
          <a:ext cx="10703011" cy="4613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Slika 2">
            <a:extLst>
              <a:ext uri="{FF2B5EF4-FFF2-40B4-BE49-F238E27FC236}">
                <a16:creationId xmlns:a16="http://schemas.microsoft.com/office/drawing/2014/main" id="{72F065A8-F260-2B50-0D36-C5B895BA3620}"/>
              </a:ext>
            </a:extLst>
          </p:cNvPr>
          <p:cNvPicPr>
            <a:picLocks noChangeAspect="1"/>
          </p:cNvPicPr>
          <p:nvPr/>
        </p:nvPicPr>
        <p:blipFill rotWithShape="1">
          <a:blip r:embed="rId7"/>
          <a:srcRect l="42124" t="34881" r="42913" b="46219"/>
          <a:stretch/>
        </p:blipFill>
        <p:spPr>
          <a:xfrm>
            <a:off x="4887127" y="2997997"/>
            <a:ext cx="2088232" cy="1648605"/>
          </a:xfrm>
          <a:prstGeom prst="ellipse">
            <a:avLst/>
          </a:prstGeom>
          <a:ln>
            <a:noFill/>
          </a:ln>
          <a:effectLst>
            <a:softEdge rad="112500"/>
          </a:effectLst>
        </p:spPr>
      </p:pic>
      <p:sp>
        <p:nvSpPr>
          <p:cNvPr id="4" name="Naslov 1">
            <a:extLst>
              <a:ext uri="{FF2B5EF4-FFF2-40B4-BE49-F238E27FC236}">
                <a16:creationId xmlns:a16="http://schemas.microsoft.com/office/drawing/2014/main" id="{38E23756-8E44-00D1-2FE2-5AE90B398919}"/>
              </a:ext>
            </a:extLst>
          </p:cNvPr>
          <p:cNvSpPr txBox="1">
            <a:spLocks/>
          </p:cNvSpPr>
          <p:nvPr/>
        </p:nvSpPr>
        <p:spPr>
          <a:xfrm>
            <a:off x="838200" y="434828"/>
            <a:ext cx="10515600" cy="5886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457189">
              <a:lnSpc>
                <a:spcPct val="80000"/>
              </a:lnSpc>
              <a:spcBef>
                <a:spcPts val="0"/>
              </a:spcBef>
              <a:defRPr/>
            </a:pPr>
            <a:r>
              <a:rPr lang="sl-SI" altLang="sl-SI" sz="4000" b="1" dirty="0">
                <a:solidFill>
                  <a:srgbClr val="FF0000"/>
                </a:solidFill>
                <a:latin typeface="Calibri" pitchFamily="34" charset="0"/>
                <a:ea typeface="+mn-ea"/>
                <a:cs typeface="+mn-cs"/>
              </a:rPr>
              <a:t>Vizija</a:t>
            </a:r>
            <a:br>
              <a:rPr lang="en-US" altLang="sl-SI" sz="4000" b="1" dirty="0">
                <a:solidFill>
                  <a:srgbClr val="FF0000"/>
                </a:solidFill>
                <a:latin typeface="Calibri" pitchFamily="34" charset="0"/>
                <a:ea typeface="+mn-ea"/>
                <a:cs typeface="+mn-cs"/>
              </a:rPr>
            </a:br>
            <a:endParaRPr lang="sl-SI" sz="4000" dirty="0">
              <a:solidFill>
                <a:srgbClr val="FF0000"/>
              </a:solidFill>
            </a:endParaRPr>
          </a:p>
        </p:txBody>
      </p:sp>
    </p:spTree>
    <p:extLst>
      <p:ext uri="{BB962C8B-B14F-4D97-AF65-F5344CB8AC3E}">
        <p14:creationId xmlns:p14="http://schemas.microsoft.com/office/powerpoint/2010/main" val="2494454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3">
            <a:extLst>
              <a:ext uri="{FF2B5EF4-FFF2-40B4-BE49-F238E27FC236}">
                <a16:creationId xmlns:a16="http://schemas.microsoft.com/office/drawing/2014/main" id="{6390E342-CB34-4B61-4CA9-6BC4BCE30AEB}"/>
              </a:ext>
            </a:extLst>
          </p:cNvPr>
          <p:cNvSpPr txBox="1">
            <a:spLocks/>
          </p:cNvSpPr>
          <p:nvPr/>
        </p:nvSpPr>
        <p:spPr>
          <a:xfrm>
            <a:off x="654140" y="19523"/>
            <a:ext cx="10188000" cy="1440000"/>
          </a:xfrm>
          <a:prstGeom prst="rect">
            <a:avLst/>
          </a:prstGeom>
        </p:spPr>
        <p:txBody>
          <a:bodyPr vert="horz" lIns="121920" tIns="60960" rIns="121920" bIns="6096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800080">
              <a:spcAft>
                <a:spcPct val="35000"/>
              </a:spcAft>
              <a:defRPr/>
            </a:pPr>
            <a:r>
              <a:rPr lang="sl-SI" sz="3000" b="1" kern="0" dirty="0">
                <a:solidFill>
                  <a:srgbClr val="FF3300"/>
                </a:solidFill>
                <a:latin typeface="+mn-lt"/>
                <a:ea typeface="+mn-ea"/>
              </a:rPr>
              <a:t>Vrednote mlajših generacij – primer Belgije</a:t>
            </a:r>
            <a:endParaRPr lang="en-GB" sz="3000" b="1" kern="0" dirty="0">
              <a:solidFill>
                <a:srgbClr val="FF3300"/>
              </a:solidFill>
              <a:latin typeface="+mn-lt"/>
              <a:ea typeface="+mn-ea"/>
            </a:endParaRPr>
          </a:p>
        </p:txBody>
      </p:sp>
      <p:grpSp>
        <p:nvGrpSpPr>
          <p:cNvPr id="3" name="Groupe 4">
            <a:extLst>
              <a:ext uri="{FF2B5EF4-FFF2-40B4-BE49-F238E27FC236}">
                <a16:creationId xmlns:a16="http://schemas.microsoft.com/office/drawing/2014/main" id="{A8D4808C-6AB9-3D83-B841-993D0B4CDEE6}"/>
              </a:ext>
            </a:extLst>
          </p:cNvPr>
          <p:cNvGrpSpPr/>
          <p:nvPr/>
        </p:nvGrpSpPr>
        <p:grpSpPr>
          <a:xfrm>
            <a:off x="4244368" y="1278519"/>
            <a:ext cx="3047188" cy="2358231"/>
            <a:chOff x="4457584" y="18252"/>
            <a:chExt cx="3047188" cy="2358231"/>
          </a:xfrm>
          <a:solidFill>
            <a:srgbClr val="E8871C"/>
          </a:solidFill>
        </p:grpSpPr>
        <p:sp>
          <p:nvSpPr>
            <p:cNvPr id="4" name="Triangle isocèle 15">
              <a:extLst>
                <a:ext uri="{FF2B5EF4-FFF2-40B4-BE49-F238E27FC236}">
                  <a16:creationId xmlns:a16="http://schemas.microsoft.com/office/drawing/2014/main" id="{4D85A1A5-7E3B-A45A-072B-C79BED37E2C2}"/>
                </a:ext>
              </a:extLst>
            </p:cNvPr>
            <p:cNvSpPr/>
            <p:nvPr/>
          </p:nvSpPr>
          <p:spPr>
            <a:xfrm>
              <a:off x="4457584" y="18252"/>
              <a:ext cx="3047188" cy="2358231"/>
            </a:xfrm>
            <a:prstGeom prst="triangle">
              <a:avLst/>
            </a:prstGeom>
            <a:grpFill/>
            <a:ln w="12700" cap="flat" cmpd="sng" algn="ctr">
              <a:solidFill>
                <a:sysClr val="window" lastClr="FFFFFF">
                  <a:hueOff val="0"/>
                  <a:satOff val="0"/>
                  <a:lumOff val="0"/>
                  <a:alphaOff val="0"/>
                </a:sysClr>
              </a:solidFill>
              <a:prstDash val="solid"/>
              <a:miter lim="800000"/>
            </a:ln>
            <a:effectLst/>
          </p:spPr>
          <p:txBody>
            <a:bodyPr/>
            <a:lstStyle/>
            <a:p>
              <a:pPr defTabSz="1219170">
                <a:defRPr/>
              </a:pPr>
              <a:endParaRPr lang="sl-SI" sz="2400" kern="0">
                <a:solidFill>
                  <a:prstClr val="white"/>
                </a:solidFill>
                <a:latin typeface="Calibri" panose="020F0502020204030204"/>
              </a:endParaRPr>
            </a:p>
          </p:txBody>
        </p:sp>
        <p:sp>
          <p:nvSpPr>
            <p:cNvPr id="5" name="Triangle isocèle 4">
              <a:extLst>
                <a:ext uri="{FF2B5EF4-FFF2-40B4-BE49-F238E27FC236}">
                  <a16:creationId xmlns:a16="http://schemas.microsoft.com/office/drawing/2014/main" id="{8076796E-BC80-6F9C-2C79-10C71B700FAC}"/>
                </a:ext>
              </a:extLst>
            </p:cNvPr>
            <p:cNvSpPr txBox="1"/>
            <p:nvPr/>
          </p:nvSpPr>
          <p:spPr>
            <a:xfrm>
              <a:off x="5195458" y="1397623"/>
              <a:ext cx="1624263" cy="906308"/>
            </a:xfrm>
            <a:prstGeom prst="rect">
              <a:avLst/>
            </a:prstGeom>
            <a:grpFill/>
            <a:ln>
              <a:noFill/>
            </a:ln>
            <a:effectLst/>
          </p:spPr>
          <p:txBody>
            <a:bodyPr spcFirstLastPara="0" vert="horz" wrap="square" lIns="53340" tIns="53340" rIns="53340" bIns="53340" numCol="1" spcCol="1270" anchor="ctr" anchorCtr="0">
              <a:noAutofit/>
            </a:bodyPr>
            <a:lstStyle/>
            <a:p>
              <a:pPr algn="ctr" defTabSz="622284">
                <a:lnSpc>
                  <a:spcPct val="90000"/>
                </a:lnSpc>
                <a:spcBef>
                  <a:spcPct val="0"/>
                </a:spcBef>
                <a:spcAft>
                  <a:spcPct val="35000"/>
                </a:spcAft>
                <a:defRPr/>
              </a:pPr>
              <a:r>
                <a:rPr lang="sl-SI" sz="2200" b="1" kern="0" dirty="0">
                  <a:solidFill>
                    <a:prstClr val="white"/>
                  </a:solidFill>
                  <a:latin typeface="Calibri" panose="020F0502020204030204"/>
                  <a:cs typeface="Catamaran Medium" pitchFamily="2" charset="77"/>
                </a:rPr>
                <a:t>Vpliv na družbo</a:t>
              </a:r>
              <a:endParaRPr lang="fr" sz="2200" b="1" kern="0" dirty="0">
                <a:solidFill>
                  <a:prstClr val="white"/>
                </a:solidFill>
                <a:latin typeface="Calibri" panose="020F0502020204030204"/>
                <a:cs typeface="Catamaran Medium" pitchFamily="2" charset="77"/>
              </a:endParaRPr>
            </a:p>
          </p:txBody>
        </p:sp>
      </p:grpSp>
      <p:grpSp>
        <p:nvGrpSpPr>
          <p:cNvPr id="6" name="Groupe 6">
            <a:extLst>
              <a:ext uri="{FF2B5EF4-FFF2-40B4-BE49-F238E27FC236}">
                <a16:creationId xmlns:a16="http://schemas.microsoft.com/office/drawing/2014/main" id="{516AF85B-D8C7-5957-1EA1-D123416735AB}"/>
              </a:ext>
            </a:extLst>
          </p:cNvPr>
          <p:cNvGrpSpPr/>
          <p:nvPr/>
        </p:nvGrpSpPr>
        <p:grpSpPr>
          <a:xfrm>
            <a:off x="2711145" y="3636750"/>
            <a:ext cx="3010824" cy="2358231"/>
            <a:chOff x="3006682" y="2358231"/>
            <a:chExt cx="3010824" cy="2358231"/>
          </a:xfrm>
          <a:solidFill>
            <a:srgbClr val="92D050"/>
          </a:solidFill>
        </p:grpSpPr>
        <p:sp>
          <p:nvSpPr>
            <p:cNvPr id="7" name="Triangle isocèle 13">
              <a:extLst>
                <a:ext uri="{FF2B5EF4-FFF2-40B4-BE49-F238E27FC236}">
                  <a16:creationId xmlns:a16="http://schemas.microsoft.com/office/drawing/2014/main" id="{F96D6FA5-CB10-C5FD-7911-B429C6479DB5}"/>
                </a:ext>
              </a:extLst>
            </p:cNvPr>
            <p:cNvSpPr/>
            <p:nvPr/>
          </p:nvSpPr>
          <p:spPr>
            <a:xfrm>
              <a:off x="3006682" y="2358231"/>
              <a:ext cx="3010824" cy="2358231"/>
            </a:xfrm>
            <a:prstGeom prst="triangle">
              <a:avLst/>
            </a:prstGeom>
            <a:grpFill/>
            <a:ln w="12700" cap="flat" cmpd="sng" algn="ctr">
              <a:noFill/>
              <a:prstDash val="solid"/>
              <a:miter lim="800000"/>
            </a:ln>
            <a:effectLst/>
          </p:spPr>
          <p:txBody>
            <a:bodyPr/>
            <a:lstStyle/>
            <a:p>
              <a:pPr defTabSz="1219170">
                <a:defRPr/>
              </a:pPr>
              <a:endParaRPr lang="sl-SI" sz="2400" kern="0">
                <a:solidFill>
                  <a:prstClr val="white"/>
                </a:solidFill>
                <a:latin typeface="Calibri" panose="020F0502020204030204"/>
              </a:endParaRPr>
            </a:p>
          </p:txBody>
        </p:sp>
        <p:sp>
          <p:nvSpPr>
            <p:cNvPr id="8" name="Triangle isocèle 6">
              <a:extLst>
                <a:ext uri="{FF2B5EF4-FFF2-40B4-BE49-F238E27FC236}">
                  <a16:creationId xmlns:a16="http://schemas.microsoft.com/office/drawing/2014/main" id="{A9B71EAB-6D16-535C-3577-4534C26E4E54}"/>
                </a:ext>
              </a:extLst>
            </p:cNvPr>
            <p:cNvSpPr txBox="1"/>
            <p:nvPr/>
          </p:nvSpPr>
          <p:spPr>
            <a:xfrm>
              <a:off x="3678638" y="3698868"/>
              <a:ext cx="1560607" cy="961662"/>
            </a:xfrm>
            <a:prstGeom prst="rect">
              <a:avLst/>
            </a:prstGeom>
            <a:grpFill/>
            <a:ln>
              <a:noFill/>
            </a:ln>
            <a:effectLst/>
          </p:spPr>
          <p:txBody>
            <a:bodyPr spcFirstLastPara="0" vert="horz" wrap="square" lIns="60960" tIns="60960" rIns="60960" bIns="60960" numCol="1" spcCol="1270" anchor="ctr" anchorCtr="0">
              <a:noAutofit/>
            </a:bodyPr>
            <a:lstStyle/>
            <a:p>
              <a:pPr algn="ctr" defTabSz="711182">
                <a:lnSpc>
                  <a:spcPct val="90000"/>
                </a:lnSpc>
                <a:spcBef>
                  <a:spcPct val="0"/>
                </a:spcBef>
                <a:spcAft>
                  <a:spcPct val="35000"/>
                </a:spcAft>
                <a:defRPr/>
              </a:pPr>
              <a:r>
                <a:rPr lang="sl-SI" sz="2200" b="1" kern="0" dirty="0">
                  <a:solidFill>
                    <a:prstClr val="white"/>
                  </a:solidFill>
                  <a:latin typeface="Calibri" panose="020F0502020204030204"/>
                  <a:cs typeface="Catamaran Medium" pitchFamily="2" charset="77"/>
                </a:rPr>
                <a:t>Možnosti</a:t>
              </a:r>
              <a:endParaRPr lang="fr" sz="2200" b="1" kern="0" dirty="0">
                <a:solidFill>
                  <a:prstClr val="white"/>
                </a:solidFill>
                <a:latin typeface="Calibri" panose="020F0502020204030204"/>
                <a:cs typeface="Catamaran Medium" pitchFamily="2" charset="77"/>
              </a:endParaRPr>
            </a:p>
          </p:txBody>
        </p:sp>
      </p:grpSp>
      <p:grpSp>
        <p:nvGrpSpPr>
          <p:cNvPr id="9" name="Groupe 7">
            <a:extLst>
              <a:ext uri="{FF2B5EF4-FFF2-40B4-BE49-F238E27FC236}">
                <a16:creationId xmlns:a16="http://schemas.microsoft.com/office/drawing/2014/main" id="{586CF4EF-E1D6-40E2-29B0-E5BB0E017E56}"/>
              </a:ext>
            </a:extLst>
          </p:cNvPr>
          <p:cNvGrpSpPr/>
          <p:nvPr/>
        </p:nvGrpSpPr>
        <p:grpSpPr>
          <a:xfrm>
            <a:off x="4244369" y="3655002"/>
            <a:ext cx="3008655" cy="2321725"/>
            <a:chOff x="4496117" y="2376483"/>
            <a:chExt cx="3008654" cy="2321725"/>
          </a:xfrm>
        </p:grpSpPr>
        <p:sp>
          <p:nvSpPr>
            <p:cNvPr id="10" name="Triangle isocèle 11">
              <a:extLst>
                <a:ext uri="{FF2B5EF4-FFF2-40B4-BE49-F238E27FC236}">
                  <a16:creationId xmlns:a16="http://schemas.microsoft.com/office/drawing/2014/main" id="{192F77D2-9E61-CEA6-786A-AE44EBE6B257}"/>
                </a:ext>
              </a:extLst>
            </p:cNvPr>
            <p:cNvSpPr/>
            <p:nvPr/>
          </p:nvSpPr>
          <p:spPr>
            <a:xfrm rot="10800000">
              <a:off x="4496117" y="2376483"/>
              <a:ext cx="3008654" cy="2321725"/>
            </a:xfrm>
            <a:prstGeom prst="triangle">
              <a:avLst/>
            </a:prstGeom>
            <a:noFill/>
            <a:ln w="12700" cap="flat" cmpd="sng" algn="ctr">
              <a:solidFill>
                <a:sysClr val="window" lastClr="FFFFFF"/>
              </a:solidFill>
              <a:prstDash val="solid"/>
              <a:miter lim="800000"/>
            </a:ln>
            <a:effectLst/>
          </p:spPr>
          <p:txBody>
            <a:bodyPr/>
            <a:lstStyle/>
            <a:p>
              <a:pPr defTabSz="1219170">
                <a:defRPr/>
              </a:pPr>
              <a:endParaRPr lang="sl-SI" sz="2400" kern="0">
                <a:solidFill>
                  <a:prstClr val="white"/>
                </a:solidFill>
                <a:latin typeface="Calibri" panose="020F0502020204030204"/>
              </a:endParaRPr>
            </a:p>
          </p:txBody>
        </p:sp>
        <p:sp>
          <p:nvSpPr>
            <p:cNvPr id="11" name="Triangle isocèle 8">
              <a:extLst>
                <a:ext uri="{FF2B5EF4-FFF2-40B4-BE49-F238E27FC236}">
                  <a16:creationId xmlns:a16="http://schemas.microsoft.com/office/drawing/2014/main" id="{116B21BC-4853-94B5-783B-0079852CA413}"/>
                </a:ext>
              </a:extLst>
            </p:cNvPr>
            <p:cNvSpPr txBox="1"/>
            <p:nvPr/>
          </p:nvSpPr>
          <p:spPr>
            <a:xfrm>
              <a:off x="5248280" y="2376483"/>
              <a:ext cx="1504327" cy="1160862"/>
            </a:xfrm>
            <a:prstGeom prst="rect">
              <a:avLst/>
            </a:prstGeom>
            <a:noFill/>
            <a:ln>
              <a:noFill/>
            </a:ln>
            <a:effectLst/>
          </p:spPr>
          <p:txBody>
            <a:bodyPr spcFirstLastPara="0" vert="horz" wrap="square" lIns="68580" tIns="68580" rIns="68580" bIns="68580" numCol="1" spcCol="1270" anchor="ctr" anchorCtr="0">
              <a:noAutofit/>
            </a:bodyPr>
            <a:lstStyle/>
            <a:p>
              <a:pPr algn="ctr" defTabSz="800080">
                <a:lnSpc>
                  <a:spcPct val="90000"/>
                </a:lnSpc>
                <a:spcBef>
                  <a:spcPct val="0"/>
                </a:spcBef>
                <a:spcAft>
                  <a:spcPct val="35000"/>
                </a:spcAft>
                <a:defRPr/>
              </a:pPr>
              <a:endParaRPr lang="fr" b="1" kern="0" dirty="0">
                <a:solidFill>
                  <a:srgbClr val="FF3300"/>
                </a:solidFill>
                <a:latin typeface="Catamaran Medium" pitchFamily="2" charset="77"/>
                <a:cs typeface="Catamaran Medium" pitchFamily="2" charset="77"/>
              </a:endParaRPr>
            </a:p>
            <a:p>
              <a:pPr algn="ctr" defTabSz="800080">
                <a:lnSpc>
                  <a:spcPct val="90000"/>
                </a:lnSpc>
                <a:spcBef>
                  <a:spcPct val="0"/>
                </a:spcBef>
                <a:spcAft>
                  <a:spcPct val="35000"/>
                </a:spcAft>
                <a:defRPr/>
              </a:pPr>
              <a:r>
                <a:rPr lang="sl-SI" sz="2200" b="1" kern="0" dirty="0">
                  <a:solidFill>
                    <a:srgbClr val="FF3300"/>
                  </a:solidFill>
                  <a:latin typeface="Calibri" panose="020F0502020204030204"/>
                </a:rPr>
                <a:t>Kontekst</a:t>
              </a:r>
              <a:endParaRPr lang="fr" sz="2200" b="1" kern="0" dirty="0">
                <a:solidFill>
                  <a:srgbClr val="FF3300"/>
                </a:solidFill>
                <a:latin typeface="Calibri" panose="020F0502020204030204"/>
              </a:endParaRPr>
            </a:p>
          </p:txBody>
        </p:sp>
      </p:grpSp>
      <p:grpSp>
        <p:nvGrpSpPr>
          <p:cNvPr id="12" name="Groupe 8">
            <a:extLst>
              <a:ext uri="{FF2B5EF4-FFF2-40B4-BE49-F238E27FC236}">
                <a16:creationId xmlns:a16="http://schemas.microsoft.com/office/drawing/2014/main" id="{A1608549-2ABF-9AF4-F5D4-A6C338F8BA40}"/>
              </a:ext>
            </a:extLst>
          </p:cNvPr>
          <p:cNvGrpSpPr/>
          <p:nvPr/>
        </p:nvGrpSpPr>
        <p:grpSpPr>
          <a:xfrm>
            <a:off x="5755840" y="3636750"/>
            <a:ext cx="2994363" cy="2358231"/>
            <a:chOff x="5999323" y="2284133"/>
            <a:chExt cx="2994363" cy="2358231"/>
          </a:xfrm>
          <a:solidFill>
            <a:schemeClr val="accent1">
              <a:lumMod val="60000"/>
              <a:lumOff val="40000"/>
            </a:schemeClr>
          </a:solidFill>
        </p:grpSpPr>
        <p:sp>
          <p:nvSpPr>
            <p:cNvPr id="13" name="Triangle isocèle 9">
              <a:extLst>
                <a:ext uri="{FF2B5EF4-FFF2-40B4-BE49-F238E27FC236}">
                  <a16:creationId xmlns:a16="http://schemas.microsoft.com/office/drawing/2014/main" id="{39740E80-8F5F-A426-2B74-49221BA7C8E7}"/>
                </a:ext>
              </a:extLst>
            </p:cNvPr>
            <p:cNvSpPr/>
            <p:nvPr/>
          </p:nvSpPr>
          <p:spPr>
            <a:xfrm>
              <a:off x="5999323" y="2284133"/>
              <a:ext cx="2994363" cy="2358231"/>
            </a:xfrm>
            <a:prstGeom prst="triangle">
              <a:avLst/>
            </a:prstGeom>
            <a:grpFill/>
            <a:ln w="12700" cap="flat" cmpd="sng" algn="ctr">
              <a:noFill/>
              <a:prstDash val="solid"/>
              <a:miter lim="800000"/>
            </a:ln>
            <a:effectLst/>
          </p:spPr>
          <p:txBody>
            <a:bodyPr/>
            <a:lstStyle/>
            <a:p>
              <a:pPr defTabSz="1219170">
                <a:defRPr/>
              </a:pPr>
              <a:endParaRPr lang="sl-SI" sz="2400" kern="0">
                <a:solidFill>
                  <a:prstClr val="white"/>
                </a:solidFill>
                <a:latin typeface="Calibri" panose="020F0502020204030204"/>
              </a:endParaRPr>
            </a:p>
          </p:txBody>
        </p:sp>
        <p:sp>
          <p:nvSpPr>
            <p:cNvPr id="14" name="Triangle isocèle 10">
              <a:extLst>
                <a:ext uri="{FF2B5EF4-FFF2-40B4-BE49-F238E27FC236}">
                  <a16:creationId xmlns:a16="http://schemas.microsoft.com/office/drawing/2014/main" id="{0BFE074D-09E2-B16A-FFCD-D962BFFBD7AC}"/>
                </a:ext>
              </a:extLst>
            </p:cNvPr>
            <p:cNvSpPr txBox="1"/>
            <p:nvPr/>
          </p:nvSpPr>
          <p:spPr>
            <a:xfrm>
              <a:off x="6762145" y="3521386"/>
              <a:ext cx="1504328" cy="1065046"/>
            </a:xfrm>
            <a:prstGeom prst="rect">
              <a:avLst/>
            </a:prstGeom>
            <a:grpFill/>
            <a:ln>
              <a:noFill/>
            </a:ln>
            <a:effectLst/>
          </p:spPr>
          <p:txBody>
            <a:bodyPr spcFirstLastPara="0" vert="horz" wrap="square" lIns="60960" tIns="60960" rIns="60960" bIns="60960" numCol="1" spcCol="1270" anchor="ctr" anchorCtr="0">
              <a:noAutofit/>
            </a:bodyPr>
            <a:lstStyle/>
            <a:p>
              <a:pPr algn="ctr" defTabSz="711182">
                <a:lnSpc>
                  <a:spcPct val="90000"/>
                </a:lnSpc>
                <a:spcBef>
                  <a:spcPct val="0"/>
                </a:spcBef>
                <a:spcAft>
                  <a:spcPct val="35000"/>
                </a:spcAft>
                <a:defRPr/>
              </a:pPr>
              <a:r>
                <a:rPr lang="sl-SI" b="1" kern="0" dirty="0">
                  <a:solidFill>
                    <a:schemeClr val="bg1"/>
                  </a:solidFill>
                  <a:latin typeface="Calibri" panose="020F0502020204030204"/>
                  <a:cs typeface="Catamaran Medium" pitchFamily="2" charset="77"/>
                </a:rPr>
                <a:t>Ravnovesje med delom in zasebnim življenjem</a:t>
              </a:r>
              <a:endParaRPr lang="fr" b="1" kern="0" dirty="0">
                <a:solidFill>
                  <a:schemeClr val="bg1"/>
                </a:solidFill>
                <a:latin typeface="Calibri" panose="020F0502020204030204"/>
                <a:cs typeface="Catamaran Medium" pitchFamily="2" charset="77"/>
              </a:endParaRPr>
            </a:p>
          </p:txBody>
        </p:sp>
      </p:grpSp>
      <p:sp>
        <p:nvSpPr>
          <p:cNvPr id="15" name="Tekstvak 4">
            <a:extLst>
              <a:ext uri="{FF2B5EF4-FFF2-40B4-BE49-F238E27FC236}">
                <a16:creationId xmlns:a16="http://schemas.microsoft.com/office/drawing/2014/main" id="{3FB3476D-F610-22BF-4834-A7D82222B0DC}"/>
              </a:ext>
            </a:extLst>
          </p:cNvPr>
          <p:cNvSpPr txBox="1"/>
          <p:nvPr/>
        </p:nvSpPr>
        <p:spPr>
          <a:xfrm>
            <a:off x="6478710" y="1310984"/>
            <a:ext cx="3777398" cy="646331"/>
          </a:xfrm>
          <a:prstGeom prst="rect">
            <a:avLst/>
          </a:prstGeom>
          <a:noFill/>
        </p:spPr>
        <p:txBody>
          <a:bodyPr wrap="square" rtlCol="0">
            <a:spAutoFit/>
          </a:bodyPr>
          <a:lstStyle/>
          <a:p>
            <a:pPr defTabSz="1219170">
              <a:defRPr/>
            </a:pPr>
            <a:r>
              <a:rPr lang="sl-SI" b="1" dirty="0">
                <a:solidFill>
                  <a:srgbClr val="E8871C"/>
                </a:solidFill>
                <a:cs typeface="Catamaran" pitchFamily="2" charset="77"/>
              </a:rPr>
              <a:t>Biti del organizacije, ki dela nekaj dobrega</a:t>
            </a:r>
            <a:endParaRPr lang="fr" b="1" dirty="0">
              <a:solidFill>
                <a:srgbClr val="E8871C"/>
              </a:solidFill>
              <a:cs typeface="Catamaran" pitchFamily="2" charset="77"/>
            </a:endParaRPr>
          </a:p>
        </p:txBody>
      </p:sp>
      <p:sp>
        <p:nvSpPr>
          <p:cNvPr id="16" name="Tekstvak 8">
            <a:extLst>
              <a:ext uri="{FF2B5EF4-FFF2-40B4-BE49-F238E27FC236}">
                <a16:creationId xmlns:a16="http://schemas.microsoft.com/office/drawing/2014/main" id="{D80215F0-D8B4-1D9E-C183-A1D5B026B231}"/>
              </a:ext>
            </a:extLst>
          </p:cNvPr>
          <p:cNvSpPr txBox="1"/>
          <p:nvPr/>
        </p:nvSpPr>
        <p:spPr>
          <a:xfrm>
            <a:off x="6657194" y="2032593"/>
            <a:ext cx="2994363" cy="584775"/>
          </a:xfrm>
          <a:prstGeom prst="rect">
            <a:avLst/>
          </a:prstGeom>
          <a:noFill/>
        </p:spPr>
        <p:txBody>
          <a:bodyPr wrap="square" rtlCol="0">
            <a:spAutoFit/>
          </a:bodyPr>
          <a:lstStyle/>
          <a:p>
            <a:pPr defTabSz="1219170">
              <a:defRPr/>
            </a:pPr>
            <a:endParaRPr lang="fr" sz="1600" dirty="0">
              <a:solidFill>
                <a:prstClr val="black"/>
              </a:solidFill>
              <a:cs typeface="Catamaran Medium" pitchFamily="2" charset="77"/>
            </a:endParaRPr>
          </a:p>
          <a:p>
            <a:pPr defTabSz="1219170">
              <a:defRPr/>
            </a:pPr>
            <a:r>
              <a:rPr lang="sl-SI" sz="1600" dirty="0">
                <a:solidFill>
                  <a:prstClr val="black"/>
                </a:solidFill>
                <a:cs typeface="Catamaran Medium" pitchFamily="2" charset="77"/>
              </a:rPr>
              <a:t>Delo, ki vpliva na ljudi in družbo</a:t>
            </a:r>
            <a:endParaRPr lang="fr" sz="1600" dirty="0">
              <a:solidFill>
                <a:prstClr val="black"/>
              </a:solidFill>
              <a:cs typeface="Catamaran Medium" pitchFamily="2" charset="77"/>
            </a:endParaRPr>
          </a:p>
        </p:txBody>
      </p:sp>
      <p:sp>
        <p:nvSpPr>
          <p:cNvPr id="17" name="Tekstvak 5">
            <a:extLst>
              <a:ext uri="{FF2B5EF4-FFF2-40B4-BE49-F238E27FC236}">
                <a16:creationId xmlns:a16="http://schemas.microsoft.com/office/drawing/2014/main" id="{1289798C-8035-6A0B-03EE-E81F08933E3B}"/>
              </a:ext>
            </a:extLst>
          </p:cNvPr>
          <p:cNvSpPr txBox="1"/>
          <p:nvPr/>
        </p:nvSpPr>
        <p:spPr>
          <a:xfrm>
            <a:off x="654140" y="3954005"/>
            <a:ext cx="3056432" cy="646331"/>
          </a:xfrm>
          <a:prstGeom prst="rect">
            <a:avLst/>
          </a:prstGeom>
          <a:noFill/>
        </p:spPr>
        <p:txBody>
          <a:bodyPr wrap="square" rtlCol="0">
            <a:spAutoFit/>
          </a:bodyPr>
          <a:lstStyle/>
          <a:p>
            <a:pPr defTabSz="1219170">
              <a:defRPr/>
            </a:pPr>
            <a:r>
              <a:rPr lang="sl-SI" b="1" dirty="0">
                <a:solidFill>
                  <a:srgbClr val="92D050"/>
                </a:solidFill>
                <a:cs typeface="Catamaran" pitchFamily="2" charset="77"/>
              </a:rPr>
              <a:t>Organizacija, ki mi ponuja priložnosti</a:t>
            </a:r>
            <a:endParaRPr lang="fr" b="1" dirty="0">
              <a:solidFill>
                <a:srgbClr val="92D050"/>
              </a:solidFill>
              <a:cs typeface="Catamaran" pitchFamily="2" charset="77"/>
            </a:endParaRPr>
          </a:p>
        </p:txBody>
      </p:sp>
      <p:sp>
        <p:nvSpPr>
          <p:cNvPr id="18" name="Tekstvak 9">
            <a:extLst>
              <a:ext uri="{FF2B5EF4-FFF2-40B4-BE49-F238E27FC236}">
                <a16:creationId xmlns:a16="http://schemas.microsoft.com/office/drawing/2014/main" id="{526FDE30-FA99-9D13-656E-457359BBA894}"/>
              </a:ext>
            </a:extLst>
          </p:cNvPr>
          <p:cNvSpPr txBox="1"/>
          <p:nvPr/>
        </p:nvSpPr>
        <p:spPr>
          <a:xfrm>
            <a:off x="669177" y="4587296"/>
            <a:ext cx="2377946" cy="830997"/>
          </a:xfrm>
          <a:prstGeom prst="rect">
            <a:avLst/>
          </a:prstGeom>
          <a:noFill/>
        </p:spPr>
        <p:txBody>
          <a:bodyPr wrap="square" rtlCol="0">
            <a:spAutoFit/>
          </a:bodyPr>
          <a:lstStyle/>
          <a:p>
            <a:pPr defTabSz="1219170">
              <a:defRPr/>
            </a:pPr>
            <a:r>
              <a:rPr lang="sl-SI" sz="1600" dirty="0">
                <a:solidFill>
                  <a:prstClr val="black"/>
                </a:solidFill>
                <a:cs typeface="Catamaran Medium" pitchFamily="2" charset="77"/>
              </a:rPr>
              <a:t>Usposabljanja in različne možnosti za razvoj skozi celotno karierno pot</a:t>
            </a:r>
            <a:endParaRPr lang="fr" sz="1600" dirty="0">
              <a:solidFill>
                <a:prstClr val="black"/>
              </a:solidFill>
              <a:cs typeface="Catamaran Medium" pitchFamily="2" charset="77"/>
            </a:endParaRPr>
          </a:p>
        </p:txBody>
      </p:sp>
      <p:sp>
        <p:nvSpPr>
          <p:cNvPr id="19" name="Tekstvak 6">
            <a:extLst>
              <a:ext uri="{FF2B5EF4-FFF2-40B4-BE49-F238E27FC236}">
                <a16:creationId xmlns:a16="http://schemas.microsoft.com/office/drawing/2014/main" id="{999D4267-47A6-D9BC-52AA-F35BFFBEB7D4}"/>
              </a:ext>
            </a:extLst>
          </p:cNvPr>
          <p:cNvSpPr txBox="1"/>
          <p:nvPr/>
        </p:nvSpPr>
        <p:spPr>
          <a:xfrm>
            <a:off x="7998297" y="3769339"/>
            <a:ext cx="2784661" cy="369332"/>
          </a:xfrm>
          <a:prstGeom prst="rect">
            <a:avLst/>
          </a:prstGeom>
          <a:noFill/>
        </p:spPr>
        <p:txBody>
          <a:bodyPr wrap="square" rtlCol="0">
            <a:spAutoFit/>
          </a:bodyPr>
          <a:lstStyle/>
          <a:p>
            <a:pPr defTabSz="1219170">
              <a:defRPr/>
            </a:pPr>
            <a:r>
              <a:rPr lang="sl-SI" b="1" dirty="0">
                <a:solidFill>
                  <a:srgbClr val="4472C4"/>
                </a:solidFill>
                <a:cs typeface="Catamaran" pitchFamily="2" charset="77"/>
              </a:rPr>
              <a:t>Organizacija, ki skrbi zame</a:t>
            </a:r>
            <a:endParaRPr lang="fr" b="1" dirty="0">
              <a:solidFill>
                <a:srgbClr val="4472C4"/>
              </a:solidFill>
              <a:cs typeface="Catamaran" pitchFamily="2" charset="77"/>
            </a:endParaRPr>
          </a:p>
        </p:txBody>
      </p:sp>
      <p:sp>
        <p:nvSpPr>
          <p:cNvPr id="20" name="Tekstvak 7">
            <a:extLst>
              <a:ext uri="{FF2B5EF4-FFF2-40B4-BE49-F238E27FC236}">
                <a16:creationId xmlns:a16="http://schemas.microsoft.com/office/drawing/2014/main" id="{0D859CE9-3288-F28A-D677-97895344CC96}"/>
              </a:ext>
            </a:extLst>
          </p:cNvPr>
          <p:cNvSpPr txBox="1"/>
          <p:nvPr/>
        </p:nvSpPr>
        <p:spPr>
          <a:xfrm>
            <a:off x="8432116" y="4134779"/>
            <a:ext cx="2665141" cy="1323439"/>
          </a:xfrm>
          <a:prstGeom prst="rect">
            <a:avLst/>
          </a:prstGeom>
          <a:noFill/>
        </p:spPr>
        <p:txBody>
          <a:bodyPr wrap="square" rtlCol="0">
            <a:spAutoFit/>
          </a:bodyPr>
          <a:lstStyle/>
          <a:p>
            <a:pPr marL="285744" indent="-285744" defTabSz="1219170">
              <a:buFontTx/>
              <a:buChar char="-"/>
              <a:defRPr/>
            </a:pPr>
            <a:endParaRPr lang="fr" sz="1600" dirty="0">
              <a:solidFill>
                <a:prstClr val="black"/>
              </a:solidFill>
              <a:cs typeface="Catamaran Medium" pitchFamily="2" charset="77"/>
            </a:endParaRPr>
          </a:p>
          <a:p>
            <a:pPr defTabSz="1219170">
              <a:defRPr/>
            </a:pPr>
            <a:r>
              <a:rPr lang="sl-SI" sz="1600" dirty="0">
                <a:solidFill>
                  <a:prstClr val="black"/>
                </a:solidFill>
                <a:cs typeface="Catamaran Medium" pitchFamily="2" charset="77"/>
              </a:rPr>
              <a:t>Delodajalec, ki spoštuje ravnovesje med delom in zasebnim življenjem ter mi nudi fleksibilnost</a:t>
            </a:r>
            <a:endParaRPr lang="fr" sz="1600" dirty="0">
              <a:solidFill>
                <a:prstClr val="black"/>
              </a:solidFill>
              <a:cs typeface="Catamaran Medium" pitchFamily="2" charset="77"/>
            </a:endParaRPr>
          </a:p>
        </p:txBody>
      </p:sp>
      <p:pic>
        <p:nvPicPr>
          <p:cNvPr id="22" name="Slika 21">
            <a:extLst>
              <a:ext uri="{FF2B5EF4-FFF2-40B4-BE49-F238E27FC236}">
                <a16:creationId xmlns:a16="http://schemas.microsoft.com/office/drawing/2014/main" id="{FE02DE6A-6FD0-D675-4F65-AADB8143239F}"/>
              </a:ext>
            </a:extLst>
          </p:cNvPr>
          <p:cNvPicPr>
            <a:picLocks noChangeAspect="1"/>
          </p:cNvPicPr>
          <p:nvPr/>
        </p:nvPicPr>
        <p:blipFill>
          <a:blip r:embed="rId2"/>
          <a:stretch>
            <a:fillRect/>
          </a:stretch>
        </p:blipFill>
        <p:spPr>
          <a:xfrm>
            <a:off x="10017582" y="6982913"/>
            <a:ext cx="1739543" cy="869772"/>
          </a:xfrm>
          <a:prstGeom prst="rect">
            <a:avLst/>
          </a:prstGeom>
        </p:spPr>
      </p:pic>
    </p:spTree>
    <p:extLst>
      <p:ext uri="{BB962C8B-B14F-4D97-AF65-F5344CB8AC3E}">
        <p14:creationId xmlns:p14="http://schemas.microsoft.com/office/powerpoint/2010/main" val="2471122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DB7E726-AFA4-3BA0-090C-45D57C62EC4F}"/>
              </a:ext>
            </a:extLst>
          </p:cNvPr>
          <p:cNvGraphicFramePr/>
          <p:nvPr>
            <p:extLst>
              <p:ext uri="{D42A27DB-BD31-4B8C-83A1-F6EECF244321}">
                <p14:modId xmlns:p14="http://schemas.microsoft.com/office/powerpoint/2010/main" val="78794724"/>
              </p:ext>
            </p:extLst>
          </p:nvPr>
        </p:nvGraphicFramePr>
        <p:xfrm>
          <a:off x="-1285105" y="114306"/>
          <a:ext cx="9448801" cy="6492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2">
            <a:extLst>
              <a:ext uri="{FF2B5EF4-FFF2-40B4-BE49-F238E27FC236}">
                <a16:creationId xmlns:a16="http://schemas.microsoft.com/office/drawing/2014/main" id="{A0E991C3-EE41-CEDA-770E-F7BA26FE52E9}"/>
              </a:ext>
            </a:extLst>
          </p:cNvPr>
          <p:cNvSpPr txBox="1"/>
          <p:nvPr/>
        </p:nvSpPr>
        <p:spPr>
          <a:xfrm>
            <a:off x="7080879" y="2274838"/>
            <a:ext cx="5045217" cy="2308324"/>
          </a:xfrm>
          <a:prstGeom prst="rect">
            <a:avLst/>
          </a:prstGeom>
          <a:noFill/>
        </p:spPr>
        <p:txBody>
          <a:bodyPr wrap="square" rtlCol="0">
            <a:spAutoFit/>
          </a:bodyPr>
          <a:lstStyle/>
          <a:p>
            <a:pPr algn="ctr"/>
            <a:r>
              <a:rPr lang="en-US" sz="4800" b="1" dirty="0">
                <a:solidFill>
                  <a:srgbClr val="FF0000"/>
                </a:solidFill>
              </a:rPr>
              <a:t>VEČ VODIJ</a:t>
            </a:r>
            <a:endParaRPr lang="sl-SI" sz="4800" b="1" dirty="0">
              <a:solidFill>
                <a:srgbClr val="FF0000"/>
              </a:solidFill>
            </a:endParaRPr>
          </a:p>
          <a:p>
            <a:pPr algn="ctr"/>
            <a:r>
              <a:rPr lang="en-US" sz="4800" b="1" dirty="0">
                <a:solidFill>
                  <a:srgbClr val="FF0000"/>
                </a:solidFill>
              </a:rPr>
              <a:t> –</a:t>
            </a:r>
            <a:endParaRPr lang="sl-SI" sz="4800" b="1" dirty="0">
              <a:solidFill>
                <a:srgbClr val="FF0000"/>
              </a:solidFill>
            </a:endParaRPr>
          </a:p>
          <a:p>
            <a:pPr algn="ctr"/>
            <a:r>
              <a:rPr lang="en-US" sz="4800" b="1" dirty="0">
                <a:solidFill>
                  <a:srgbClr val="FF0000"/>
                </a:solidFill>
              </a:rPr>
              <a:t> MANJ ŠEFOV</a:t>
            </a:r>
          </a:p>
        </p:txBody>
      </p:sp>
    </p:spTree>
    <p:extLst>
      <p:ext uri="{BB962C8B-B14F-4D97-AF65-F5344CB8AC3E}">
        <p14:creationId xmlns:p14="http://schemas.microsoft.com/office/powerpoint/2010/main" val="2177424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artoon of a person flying in the sky&#10;&#10;Description automatically generated with medium confidence">
            <a:extLst>
              <a:ext uri="{FF2B5EF4-FFF2-40B4-BE49-F238E27FC236}">
                <a16:creationId xmlns:a16="http://schemas.microsoft.com/office/drawing/2014/main" id="{EA36B25C-8B8C-8DA0-6692-DDA840AA2014}"/>
              </a:ext>
            </a:extLst>
          </p:cNvPr>
          <p:cNvPicPr>
            <a:picLocks noChangeAspect="1"/>
          </p:cNvPicPr>
          <p:nvPr/>
        </p:nvPicPr>
        <p:blipFill>
          <a:blip r:embed="rId2"/>
          <a:srcRect l="7979" r="2043" b="2"/>
          <a:stretch/>
        </p:blipFill>
        <p:spPr>
          <a:xfrm>
            <a:off x="766962" y="281994"/>
            <a:ext cx="10509794" cy="5437276"/>
          </a:xfrm>
          <a:prstGeom prst="rect">
            <a:avLst/>
          </a:prstGeom>
          <a:noFill/>
        </p:spPr>
      </p:pic>
      <p:sp>
        <p:nvSpPr>
          <p:cNvPr id="2" name="PoljeZBesedilom 1">
            <a:extLst>
              <a:ext uri="{FF2B5EF4-FFF2-40B4-BE49-F238E27FC236}">
                <a16:creationId xmlns:a16="http://schemas.microsoft.com/office/drawing/2014/main" id="{F7A0C232-5859-6EB7-666C-7FDEA6C867B5}"/>
              </a:ext>
            </a:extLst>
          </p:cNvPr>
          <p:cNvSpPr txBox="1"/>
          <p:nvPr/>
        </p:nvSpPr>
        <p:spPr>
          <a:xfrm>
            <a:off x="3624649" y="6022008"/>
            <a:ext cx="4942702" cy="553998"/>
          </a:xfrm>
          <a:prstGeom prst="rect">
            <a:avLst/>
          </a:prstGeom>
          <a:noFill/>
        </p:spPr>
        <p:txBody>
          <a:bodyPr wrap="square" rtlCol="0">
            <a:spAutoFit/>
          </a:bodyPr>
          <a:lstStyle/>
          <a:p>
            <a:pPr algn="ctr"/>
            <a:r>
              <a:rPr lang="sl-SI" sz="3000" dirty="0">
                <a:solidFill>
                  <a:srgbClr val="FF0000"/>
                </a:solidFill>
              </a:rPr>
              <a:t>Hvala za vašo pozornost!</a:t>
            </a:r>
          </a:p>
        </p:txBody>
      </p:sp>
    </p:spTree>
    <p:extLst>
      <p:ext uri="{BB962C8B-B14F-4D97-AF65-F5344CB8AC3E}">
        <p14:creationId xmlns:p14="http://schemas.microsoft.com/office/powerpoint/2010/main" val="4169591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B43C0C0-702D-094D-BBFA-19402A8025DA}"/>
              </a:ext>
            </a:extLst>
          </p:cNvPr>
          <p:cNvSpPr>
            <a:spLocks noGrp="1"/>
          </p:cNvSpPr>
          <p:nvPr>
            <p:ph type="title"/>
          </p:nvPr>
        </p:nvSpPr>
        <p:spPr/>
        <p:txBody>
          <a:bodyPr/>
          <a:lstStyle/>
          <a:p>
            <a:r>
              <a:rPr lang="sl-SI" dirty="0"/>
              <a:t>Ključ do boljše uprave je v ljudeh</a:t>
            </a:r>
            <a:endParaRPr lang="en-SI" dirty="0"/>
          </a:p>
        </p:txBody>
      </p:sp>
      <p:sp>
        <p:nvSpPr>
          <p:cNvPr id="22" name="Text Placeholder 21">
            <a:extLst>
              <a:ext uri="{FF2B5EF4-FFF2-40B4-BE49-F238E27FC236}">
                <a16:creationId xmlns:a16="http://schemas.microsoft.com/office/drawing/2014/main" id="{D31E8AE1-17C9-FD47-816C-7A4FDEF315E0}"/>
              </a:ext>
            </a:extLst>
          </p:cNvPr>
          <p:cNvSpPr>
            <a:spLocks noGrp="1"/>
          </p:cNvSpPr>
          <p:nvPr>
            <p:ph type="body" sz="quarter" idx="14"/>
          </p:nvPr>
        </p:nvSpPr>
        <p:spPr/>
        <p:txBody>
          <a:bodyPr/>
          <a:lstStyle/>
          <a:p>
            <a:r>
              <a:rPr lang="sl-SI" dirty="0"/>
              <a:t># ZAPOSLENI</a:t>
            </a:r>
            <a:endParaRPr lang="en-SI" dirty="0"/>
          </a:p>
        </p:txBody>
      </p:sp>
      <p:sp>
        <p:nvSpPr>
          <p:cNvPr id="26" name="Text Placeholder 12">
            <a:extLst>
              <a:ext uri="{FF2B5EF4-FFF2-40B4-BE49-F238E27FC236}">
                <a16:creationId xmlns:a16="http://schemas.microsoft.com/office/drawing/2014/main" id="{DF16C575-C704-584D-88B2-B1559C14C207}"/>
              </a:ext>
            </a:extLst>
          </p:cNvPr>
          <p:cNvSpPr txBox="1">
            <a:spLocks/>
          </p:cNvSpPr>
          <p:nvPr/>
        </p:nvSpPr>
        <p:spPr>
          <a:xfrm>
            <a:off x="1007533" y="2570428"/>
            <a:ext cx="10850033" cy="610633"/>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300" b="1" kern="1200" baseline="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Tx/>
              <a:buNone/>
              <a:defRPr sz="1800" kern="1200">
                <a:solidFill>
                  <a:schemeClr val="tx1"/>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ct val="90000"/>
              </a:lnSpc>
              <a:spcBef>
                <a:spcPts val="375"/>
              </a:spcBef>
              <a:buFontTx/>
              <a:buNone/>
              <a:defRPr sz="15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GB" sz="1733" dirty="0"/>
              <a:t>Peter </a:t>
            </a:r>
            <a:r>
              <a:rPr lang="sl-SI" sz="1733" dirty="0"/>
              <a:t>Pogačar, </a:t>
            </a:r>
            <a:r>
              <a:rPr lang="sl-SI" sz="1733" b="0" dirty="0"/>
              <a:t>generalni direktor Direktorata za javni sektor</a:t>
            </a:r>
            <a:endParaRPr lang="sl-SI" sz="1733" dirty="0"/>
          </a:p>
        </p:txBody>
      </p:sp>
      <p:sp>
        <p:nvSpPr>
          <p:cNvPr id="27" name="Text Placeholder 12">
            <a:extLst>
              <a:ext uri="{FF2B5EF4-FFF2-40B4-BE49-F238E27FC236}">
                <a16:creationId xmlns:a16="http://schemas.microsoft.com/office/drawing/2014/main" id="{2CCDFFAC-0E42-8F4C-B38C-5B53F13E9C33}"/>
              </a:ext>
            </a:extLst>
          </p:cNvPr>
          <p:cNvSpPr txBox="1">
            <a:spLocks/>
          </p:cNvSpPr>
          <p:nvPr/>
        </p:nvSpPr>
        <p:spPr>
          <a:xfrm>
            <a:off x="1007534" y="3268734"/>
            <a:ext cx="10850033" cy="2282981"/>
          </a:xfrm>
          <a:prstGeom prst="rect">
            <a:avLst/>
          </a:prstGeom>
        </p:spPr>
        <p:txBody>
          <a:bodyPr/>
          <a:lstStyle>
            <a:lvl1pPr marL="0" indent="0" algn="l" defTabSz="685800" rtl="0" eaLnBrk="1" latinLnBrk="0" hangingPunct="1">
              <a:lnSpc>
                <a:spcPct val="90000"/>
              </a:lnSpc>
              <a:spcBef>
                <a:spcPts val="750"/>
              </a:spcBef>
              <a:buFontTx/>
              <a:buNone/>
              <a:defRPr sz="1300" b="1" kern="120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Tx/>
              <a:buNone/>
              <a:defRPr sz="1800" kern="1200">
                <a:solidFill>
                  <a:schemeClr val="tx1"/>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ct val="90000"/>
              </a:lnSpc>
              <a:spcBef>
                <a:spcPts val="375"/>
              </a:spcBef>
              <a:buFontTx/>
              <a:buNone/>
              <a:defRPr sz="15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l-SI" sz="1733" dirty="0"/>
              <a:t>Barbara Koželj Sladič, </a:t>
            </a:r>
            <a:r>
              <a:rPr lang="sl-SI" sz="1733" b="0" dirty="0"/>
              <a:t>vodja Sektorja za organizacijo javnega sektorja ter za uslužbenski </a:t>
            </a:r>
            <a:r>
              <a:rPr lang="sl-SI" sz="1733" b="0" dirty="0" err="1"/>
              <a:t>sIstem</a:t>
            </a:r>
            <a:endParaRPr lang="sl-SI" sz="1733" b="0" dirty="0"/>
          </a:p>
          <a:p>
            <a:r>
              <a:rPr lang="sl-SI" sz="1733" dirty="0"/>
              <a:t>Branko Vidič, </a:t>
            </a:r>
            <a:r>
              <a:rPr lang="sl-SI" sz="1733" b="0" dirty="0"/>
              <a:t>vodja Sektorja za plače v javnem sektorju</a:t>
            </a:r>
          </a:p>
          <a:p>
            <a:pPr lvl="0"/>
            <a:r>
              <a:rPr lang="sl-SI" sz="1733" dirty="0"/>
              <a:t>Mojca Reinhardt, </a:t>
            </a:r>
            <a:r>
              <a:rPr lang="sl-SI" sz="1733" b="0" dirty="0"/>
              <a:t>Sektor za razvoj kadrov v javnem sektorju</a:t>
            </a:r>
          </a:p>
          <a:p>
            <a:pPr lvl="0"/>
            <a:r>
              <a:rPr lang="sl-SI" sz="1733" dirty="0"/>
              <a:t>Anja Majer</a:t>
            </a:r>
            <a:r>
              <a:rPr lang="sl-SI" sz="1733" b="0" dirty="0"/>
              <a:t>, Sektor za razvoj kadrov v javnem sektorju</a:t>
            </a:r>
          </a:p>
          <a:p>
            <a:endParaRPr lang="en-GB" sz="1733" dirty="0"/>
          </a:p>
        </p:txBody>
      </p:sp>
    </p:spTree>
    <p:extLst>
      <p:ext uri="{BB962C8B-B14F-4D97-AF65-F5344CB8AC3E}">
        <p14:creationId xmlns:p14="http://schemas.microsoft.com/office/powerpoint/2010/main" val="1011471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a:xfrm>
            <a:off x="-165877" y="1095632"/>
            <a:ext cx="9753600" cy="1204784"/>
          </a:xfrm>
        </p:spPr>
        <p:txBody>
          <a:bodyPr>
            <a:normAutofit fontScale="90000"/>
          </a:bodyPr>
          <a:lstStyle/>
          <a:p>
            <a:pPr algn="ctr"/>
            <a:br>
              <a:rPr lang="sl-SI" dirty="0"/>
            </a:br>
            <a:br>
              <a:rPr lang="sl-SI" dirty="0"/>
            </a:br>
            <a:r>
              <a:rPr lang="sl-SI" sz="4400" dirty="0"/>
              <a:t>Prenova uslužbenskega sistema </a:t>
            </a:r>
            <a:br>
              <a:rPr lang="en-SI" sz="5333" dirty="0"/>
            </a:br>
            <a:endParaRPr lang="en-SI" sz="5333"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a:xfrm>
            <a:off x="756761" y="574068"/>
            <a:ext cx="9753600" cy="736865"/>
          </a:xfrm>
        </p:spPr>
        <p:txBody>
          <a:bodyPr/>
          <a:lstStyle/>
          <a:p>
            <a:r>
              <a:rPr lang="sl-SI" sz="2667" dirty="0"/>
              <a:t>Barbara Koželj Sladič</a:t>
            </a:r>
            <a:endParaRPr lang="en-SI" sz="2667" dirty="0"/>
          </a:p>
        </p:txBody>
      </p:sp>
    </p:spTree>
    <p:extLst>
      <p:ext uri="{BB962C8B-B14F-4D97-AF65-F5344CB8AC3E}">
        <p14:creationId xmlns:p14="http://schemas.microsoft.com/office/powerpoint/2010/main" val="1610685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B43C0C0-702D-094D-BBFA-19402A8025DA}"/>
              </a:ext>
            </a:extLst>
          </p:cNvPr>
          <p:cNvSpPr>
            <a:spLocks noGrp="1"/>
          </p:cNvSpPr>
          <p:nvPr>
            <p:ph type="title"/>
          </p:nvPr>
        </p:nvSpPr>
        <p:spPr/>
        <p:txBody>
          <a:bodyPr/>
          <a:lstStyle/>
          <a:p>
            <a:r>
              <a:rPr lang="sl-SI" dirty="0"/>
              <a:t>Ključ do boljše uprave je v ljudeh</a:t>
            </a:r>
            <a:endParaRPr lang="en-SI" dirty="0"/>
          </a:p>
        </p:txBody>
      </p:sp>
      <p:sp>
        <p:nvSpPr>
          <p:cNvPr id="22" name="Text Placeholder 21">
            <a:extLst>
              <a:ext uri="{FF2B5EF4-FFF2-40B4-BE49-F238E27FC236}">
                <a16:creationId xmlns:a16="http://schemas.microsoft.com/office/drawing/2014/main" id="{D31E8AE1-17C9-FD47-816C-7A4FDEF315E0}"/>
              </a:ext>
            </a:extLst>
          </p:cNvPr>
          <p:cNvSpPr>
            <a:spLocks noGrp="1"/>
          </p:cNvSpPr>
          <p:nvPr>
            <p:ph type="body" sz="quarter" idx="14"/>
          </p:nvPr>
        </p:nvSpPr>
        <p:spPr/>
        <p:txBody>
          <a:bodyPr/>
          <a:lstStyle/>
          <a:p>
            <a:r>
              <a:rPr lang="sl-SI" dirty="0"/>
              <a:t># ZAPOSLENI</a:t>
            </a:r>
            <a:endParaRPr lang="en-SI" dirty="0"/>
          </a:p>
        </p:txBody>
      </p:sp>
      <p:sp>
        <p:nvSpPr>
          <p:cNvPr id="26" name="Text Placeholder 12">
            <a:extLst>
              <a:ext uri="{FF2B5EF4-FFF2-40B4-BE49-F238E27FC236}">
                <a16:creationId xmlns:a16="http://schemas.microsoft.com/office/drawing/2014/main" id="{DF16C575-C704-584D-88B2-B1559C14C207}"/>
              </a:ext>
            </a:extLst>
          </p:cNvPr>
          <p:cNvSpPr txBox="1">
            <a:spLocks/>
          </p:cNvSpPr>
          <p:nvPr/>
        </p:nvSpPr>
        <p:spPr>
          <a:xfrm>
            <a:off x="1007533" y="2570428"/>
            <a:ext cx="10850033" cy="610633"/>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300" b="1" kern="1200" baseline="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Tx/>
              <a:buNone/>
              <a:defRPr sz="1800" kern="1200">
                <a:solidFill>
                  <a:schemeClr val="tx1"/>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ct val="90000"/>
              </a:lnSpc>
              <a:spcBef>
                <a:spcPts val="375"/>
              </a:spcBef>
              <a:buFontTx/>
              <a:buNone/>
              <a:defRPr sz="15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GB" sz="1733" dirty="0"/>
              <a:t>Peter </a:t>
            </a:r>
            <a:r>
              <a:rPr lang="sl-SI" sz="1733" dirty="0"/>
              <a:t>Pogačar, </a:t>
            </a:r>
            <a:r>
              <a:rPr lang="sl-SI" sz="1733" b="0" dirty="0"/>
              <a:t>generalni direktor Direktorata za javni sektor</a:t>
            </a:r>
            <a:endParaRPr lang="sl-SI" sz="1733" dirty="0"/>
          </a:p>
        </p:txBody>
      </p:sp>
      <p:sp>
        <p:nvSpPr>
          <p:cNvPr id="27" name="Text Placeholder 12">
            <a:extLst>
              <a:ext uri="{FF2B5EF4-FFF2-40B4-BE49-F238E27FC236}">
                <a16:creationId xmlns:a16="http://schemas.microsoft.com/office/drawing/2014/main" id="{2CCDFFAC-0E42-8F4C-B38C-5B53F13E9C33}"/>
              </a:ext>
            </a:extLst>
          </p:cNvPr>
          <p:cNvSpPr txBox="1">
            <a:spLocks/>
          </p:cNvSpPr>
          <p:nvPr/>
        </p:nvSpPr>
        <p:spPr>
          <a:xfrm>
            <a:off x="1007534" y="3268734"/>
            <a:ext cx="10850033" cy="2282981"/>
          </a:xfrm>
          <a:prstGeom prst="rect">
            <a:avLst/>
          </a:prstGeom>
        </p:spPr>
        <p:txBody>
          <a:bodyPr/>
          <a:lstStyle>
            <a:lvl1pPr marL="0" indent="0" algn="l" defTabSz="685800" rtl="0" eaLnBrk="1" latinLnBrk="0" hangingPunct="1">
              <a:lnSpc>
                <a:spcPct val="90000"/>
              </a:lnSpc>
              <a:spcBef>
                <a:spcPts val="750"/>
              </a:spcBef>
              <a:buFontTx/>
              <a:buNone/>
              <a:defRPr sz="1300" b="1" kern="120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Tx/>
              <a:buNone/>
              <a:defRPr sz="1800" kern="1200">
                <a:solidFill>
                  <a:schemeClr val="tx1"/>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ct val="90000"/>
              </a:lnSpc>
              <a:spcBef>
                <a:spcPts val="375"/>
              </a:spcBef>
              <a:buFontTx/>
              <a:buNone/>
              <a:defRPr sz="15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l-SI" sz="1733" dirty="0"/>
              <a:t>Barbara Koželj Sladič, </a:t>
            </a:r>
            <a:r>
              <a:rPr lang="sl-SI" sz="1733" b="0" dirty="0"/>
              <a:t>vodja Sektorja za organizacijo javnega sektorja ter za uslužbenski </a:t>
            </a:r>
            <a:r>
              <a:rPr lang="sl-SI" sz="1733" b="0" dirty="0" err="1"/>
              <a:t>sIstem</a:t>
            </a:r>
            <a:endParaRPr lang="sl-SI" sz="1733" b="0" dirty="0"/>
          </a:p>
          <a:p>
            <a:r>
              <a:rPr lang="sl-SI" sz="1733" dirty="0"/>
              <a:t>Branko Vidič, </a:t>
            </a:r>
            <a:r>
              <a:rPr lang="sl-SI" sz="1733" b="0" dirty="0"/>
              <a:t>vodja Sektorja za plače v javnem sektorju</a:t>
            </a:r>
          </a:p>
          <a:p>
            <a:pPr lvl="0"/>
            <a:r>
              <a:rPr lang="sl-SI" sz="1733" dirty="0"/>
              <a:t>Mojca Reinhardt, </a:t>
            </a:r>
            <a:r>
              <a:rPr lang="sl-SI" sz="1733" b="0" dirty="0"/>
              <a:t>Sektor za razvoj kadrov v javnem sektorju</a:t>
            </a:r>
          </a:p>
          <a:p>
            <a:pPr lvl="0"/>
            <a:r>
              <a:rPr lang="sl-SI" sz="1733" dirty="0"/>
              <a:t>Anja Majer</a:t>
            </a:r>
            <a:r>
              <a:rPr lang="sl-SI" sz="1733" b="0" dirty="0"/>
              <a:t>, Sektor za razvoj kadrov v javnem sektorju</a:t>
            </a:r>
          </a:p>
          <a:p>
            <a:endParaRPr lang="en-GB" sz="1733" dirty="0"/>
          </a:p>
        </p:txBody>
      </p:sp>
    </p:spTree>
    <p:extLst>
      <p:ext uri="{BB962C8B-B14F-4D97-AF65-F5344CB8AC3E}">
        <p14:creationId xmlns:p14="http://schemas.microsoft.com/office/powerpoint/2010/main" val="3917006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60EFC63D-0512-1574-C524-F8FBF62BDE52}"/>
              </a:ext>
            </a:extLst>
          </p:cNvPr>
          <p:cNvSpPr txBox="1"/>
          <p:nvPr/>
        </p:nvSpPr>
        <p:spPr>
          <a:xfrm>
            <a:off x="936031" y="983226"/>
            <a:ext cx="10516584" cy="4400435"/>
          </a:xfrm>
          <a:prstGeom prst="rect">
            <a:avLst/>
          </a:prstGeom>
          <a:noFill/>
        </p:spPr>
        <p:txBody>
          <a:bodyPr wrap="square" rtlCol="0">
            <a:spAutoFit/>
          </a:bodyPr>
          <a:lstStyle/>
          <a:p>
            <a:pPr algn="ctr"/>
            <a:r>
              <a:rPr lang="sl-SI" sz="2133" b="1" dirty="0"/>
              <a:t>Zakon o javnih uslužbencih </a:t>
            </a:r>
          </a:p>
          <a:p>
            <a:pPr algn="ctr"/>
            <a:r>
              <a:rPr lang="pl-PL" sz="2133" dirty="0"/>
              <a:t>velja od: 13. 7. 2002</a:t>
            </a:r>
          </a:p>
          <a:p>
            <a:pPr algn="ctr"/>
            <a:r>
              <a:rPr lang="pl-PL" sz="2133" dirty="0"/>
              <a:t>se uporablja od: 29. 6. 2003</a:t>
            </a:r>
          </a:p>
          <a:p>
            <a:endParaRPr lang="sl-SI" sz="2133" dirty="0"/>
          </a:p>
          <a:p>
            <a:r>
              <a:rPr lang="sl-SI" sz="2133" b="1" cap="all" dirty="0">
                <a:solidFill>
                  <a:schemeClr val="accent5">
                    <a:lumMod val="50000"/>
                  </a:schemeClr>
                </a:solidFill>
                <a:latin typeface="+mj-lt"/>
                <a:ea typeface="+mj-ea"/>
                <a:cs typeface="+mj-cs"/>
              </a:rPr>
              <a:t>javni uslužbenec </a:t>
            </a:r>
            <a:r>
              <a:rPr lang="sl-SI" sz="2133" b="1" dirty="0">
                <a:latin typeface="+mj-lt"/>
                <a:ea typeface="+mj-ea"/>
                <a:cs typeface="+mj-cs"/>
              </a:rPr>
              <a:t>= posameznik, ki sklene delovno razmerje v javnem sektorju</a:t>
            </a:r>
          </a:p>
          <a:p>
            <a:endParaRPr lang="sl-SI" sz="2133" dirty="0"/>
          </a:p>
          <a:p>
            <a:endParaRPr lang="sl-SI" sz="2133" dirty="0"/>
          </a:p>
          <a:p>
            <a:r>
              <a:rPr lang="sl-SI" sz="2133" b="1" dirty="0">
                <a:latin typeface="+mj-lt"/>
                <a:ea typeface="+mj-ea"/>
                <a:cs typeface="+mj-cs"/>
              </a:rPr>
              <a:t>Prvi del                  </a:t>
            </a:r>
            <a:r>
              <a:rPr lang="sl-SI" sz="2133" dirty="0"/>
              <a:t>skupna načela in nekatera druga skupna vprašanja sistema javnih </a:t>
            </a:r>
          </a:p>
          <a:p>
            <a:r>
              <a:rPr lang="sl-SI" sz="2133" dirty="0"/>
              <a:t>                               uslužbencev</a:t>
            </a:r>
          </a:p>
          <a:p>
            <a:endParaRPr lang="sl-SI" sz="2133" dirty="0"/>
          </a:p>
          <a:p>
            <a:r>
              <a:rPr lang="sl-SI" sz="2133" b="1" dirty="0">
                <a:latin typeface="+mj-lt"/>
                <a:ea typeface="+mj-ea"/>
                <a:cs typeface="+mj-cs"/>
              </a:rPr>
              <a:t>Drugi del               </a:t>
            </a:r>
            <a:r>
              <a:rPr lang="sl-SI" sz="2133" dirty="0"/>
              <a:t>posebnosti delovnih razmerij samo za javne uslužbence v državnih organih   </a:t>
            </a:r>
          </a:p>
          <a:p>
            <a:r>
              <a:rPr lang="sl-SI" sz="2133" dirty="0"/>
              <a:t>                               in upravah lokalnih skupnosti</a:t>
            </a:r>
          </a:p>
          <a:p>
            <a:r>
              <a:rPr lang="sl-SI" sz="2400" dirty="0"/>
              <a:t>   </a:t>
            </a:r>
          </a:p>
        </p:txBody>
      </p:sp>
      <p:sp>
        <p:nvSpPr>
          <p:cNvPr id="3" name="Puščica: desno 2">
            <a:extLst>
              <a:ext uri="{FF2B5EF4-FFF2-40B4-BE49-F238E27FC236}">
                <a16:creationId xmlns:a16="http://schemas.microsoft.com/office/drawing/2014/main" id="{71FB257C-7FC7-E9D8-1F67-06FF4121F690}"/>
              </a:ext>
            </a:extLst>
          </p:cNvPr>
          <p:cNvSpPr/>
          <p:nvPr/>
        </p:nvSpPr>
        <p:spPr>
          <a:xfrm>
            <a:off x="2025304" y="3372855"/>
            <a:ext cx="726134" cy="2276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2400"/>
          </a:p>
        </p:txBody>
      </p:sp>
      <p:sp>
        <p:nvSpPr>
          <p:cNvPr id="4" name="Puščica: desno 3">
            <a:extLst>
              <a:ext uri="{FF2B5EF4-FFF2-40B4-BE49-F238E27FC236}">
                <a16:creationId xmlns:a16="http://schemas.microsoft.com/office/drawing/2014/main" id="{3BE4428C-36EF-96C3-6150-BAB37F622805}"/>
              </a:ext>
            </a:extLst>
          </p:cNvPr>
          <p:cNvSpPr/>
          <p:nvPr/>
        </p:nvSpPr>
        <p:spPr>
          <a:xfrm>
            <a:off x="2112732" y="4310425"/>
            <a:ext cx="629264" cy="2276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2400"/>
          </a:p>
        </p:txBody>
      </p:sp>
    </p:spTree>
    <p:extLst>
      <p:ext uri="{BB962C8B-B14F-4D97-AF65-F5344CB8AC3E}">
        <p14:creationId xmlns:p14="http://schemas.microsoft.com/office/powerpoint/2010/main" val="1400546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34884719-48A3-5E67-695F-CC7029419D8B}"/>
              </a:ext>
            </a:extLst>
          </p:cNvPr>
          <p:cNvSpPr txBox="1"/>
          <p:nvPr/>
        </p:nvSpPr>
        <p:spPr>
          <a:xfrm>
            <a:off x="904568" y="943898"/>
            <a:ext cx="10453656" cy="4523739"/>
          </a:xfrm>
          <a:prstGeom prst="rect">
            <a:avLst/>
          </a:prstGeom>
          <a:noFill/>
        </p:spPr>
        <p:txBody>
          <a:bodyPr wrap="square" rtlCol="0">
            <a:spAutoFit/>
          </a:bodyPr>
          <a:lstStyle/>
          <a:p>
            <a:pPr marL="380990" indent="-380990">
              <a:buFont typeface="Arial" panose="020B0604020202020204" pitchFamily="34" charset="0"/>
              <a:buChar char="•"/>
            </a:pPr>
            <a:r>
              <a:rPr lang="sl-SI" sz="2133" dirty="0"/>
              <a:t>reforme v številnih evropskih državah</a:t>
            </a:r>
          </a:p>
          <a:p>
            <a:endParaRPr lang="sl-SI" sz="2400" dirty="0"/>
          </a:p>
          <a:p>
            <a:pPr marL="380990" indent="-380990">
              <a:buFont typeface="Arial" panose="020B0604020202020204" pitchFamily="34" charset="0"/>
              <a:buChar char="•"/>
            </a:pPr>
            <a:r>
              <a:rPr lang="sl-SI" sz="2133" dirty="0"/>
              <a:t>v ospredju dve zahtevi: </a:t>
            </a:r>
          </a:p>
          <a:p>
            <a:r>
              <a:rPr lang="sl-SI" sz="2133" i="1" dirty="0"/>
              <a:t>zahteva po učinkovitem opravljanju javnih nalog in </a:t>
            </a:r>
          </a:p>
          <a:p>
            <a:r>
              <a:rPr lang="sl-SI" sz="2133" i="1" dirty="0"/>
              <a:t>zahteva po omejevanju porabe javnega denarja</a:t>
            </a:r>
          </a:p>
          <a:p>
            <a:endParaRPr lang="sl-SI" sz="2400" i="1" dirty="0"/>
          </a:p>
          <a:p>
            <a:endParaRPr lang="sl-SI" sz="2400" dirty="0"/>
          </a:p>
          <a:p>
            <a:pPr algn="ctr"/>
            <a:endParaRPr lang="sl-SI" sz="2133" b="1" dirty="0"/>
          </a:p>
          <a:p>
            <a:pPr algn="ctr"/>
            <a:r>
              <a:rPr lang="sl-SI" sz="2133" b="1" dirty="0"/>
              <a:t>Moderna javna uprava</a:t>
            </a:r>
          </a:p>
          <a:p>
            <a:pPr algn="ctr"/>
            <a:r>
              <a:rPr lang="sl-SI" sz="2133" i="1" dirty="0"/>
              <a:t>(načelo zakonitosti, učinkovitosti, usmerjenosti k uporabnikom, strokovnosti ter politične nevtralnosti)</a:t>
            </a:r>
          </a:p>
          <a:p>
            <a:pPr algn="ctr"/>
            <a:r>
              <a:rPr lang="sl-SI" sz="2133" b="1" dirty="0"/>
              <a:t>Sodoben in pregleden uslužbenski sistem</a:t>
            </a:r>
          </a:p>
          <a:p>
            <a:r>
              <a:rPr lang="sl-SI" sz="2400" dirty="0"/>
              <a:t> </a:t>
            </a:r>
          </a:p>
        </p:txBody>
      </p:sp>
      <p:pic>
        <p:nvPicPr>
          <p:cNvPr id="3" name="Slika 2">
            <a:extLst>
              <a:ext uri="{FF2B5EF4-FFF2-40B4-BE49-F238E27FC236}">
                <a16:creationId xmlns:a16="http://schemas.microsoft.com/office/drawing/2014/main" id="{C888B4E0-EC17-83C0-7D6B-7C5A2AAB92AB}"/>
              </a:ext>
            </a:extLst>
          </p:cNvPr>
          <p:cNvPicPr>
            <a:picLocks noChangeAspect="1"/>
          </p:cNvPicPr>
          <p:nvPr/>
        </p:nvPicPr>
        <p:blipFill>
          <a:blip r:embed="rId2"/>
          <a:stretch>
            <a:fillRect/>
          </a:stretch>
        </p:blipFill>
        <p:spPr>
          <a:xfrm>
            <a:off x="5295161" y="2964151"/>
            <a:ext cx="1406508" cy="639765"/>
          </a:xfrm>
          <a:prstGeom prst="rect">
            <a:avLst/>
          </a:prstGeom>
        </p:spPr>
      </p:pic>
      <p:sp>
        <p:nvSpPr>
          <p:cNvPr id="4" name="Puščica: desno 3">
            <a:extLst>
              <a:ext uri="{FF2B5EF4-FFF2-40B4-BE49-F238E27FC236}">
                <a16:creationId xmlns:a16="http://schemas.microsoft.com/office/drawing/2014/main" id="{77F7E421-3E81-723E-A5A4-D8B796B43942}"/>
              </a:ext>
            </a:extLst>
          </p:cNvPr>
          <p:cNvSpPr/>
          <p:nvPr/>
        </p:nvSpPr>
        <p:spPr>
          <a:xfrm>
            <a:off x="3797874" y="3797464"/>
            <a:ext cx="951761" cy="1920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2400"/>
          </a:p>
        </p:txBody>
      </p:sp>
      <p:sp>
        <p:nvSpPr>
          <p:cNvPr id="5" name="Puščica: desno 4">
            <a:extLst>
              <a:ext uri="{FF2B5EF4-FFF2-40B4-BE49-F238E27FC236}">
                <a16:creationId xmlns:a16="http://schemas.microsoft.com/office/drawing/2014/main" id="{73656CCD-2B9A-C679-0FEA-3086BE39434B}"/>
              </a:ext>
            </a:extLst>
          </p:cNvPr>
          <p:cNvSpPr/>
          <p:nvPr/>
        </p:nvSpPr>
        <p:spPr>
          <a:xfrm>
            <a:off x="2759589" y="4770629"/>
            <a:ext cx="951761" cy="1920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2400"/>
          </a:p>
        </p:txBody>
      </p:sp>
    </p:spTree>
    <p:extLst>
      <p:ext uri="{BB962C8B-B14F-4D97-AF65-F5344CB8AC3E}">
        <p14:creationId xmlns:p14="http://schemas.microsoft.com/office/powerpoint/2010/main" val="2418515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40AFA88F-F885-5951-2221-5AD5D5CE17DE}"/>
              </a:ext>
            </a:extLst>
          </p:cNvPr>
          <p:cNvSpPr txBox="1"/>
          <p:nvPr/>
        </p:nvSpPr>
        <p:spPr>
          <a:xfrm>
            <a:off x="1124812" y="1022555"/>
            <a:ext cx="10178353" cy="5508624"/>
          </a:xfrm>
          <a:prstGeom prst="rect">
            <a:avLst/>
          </a:prstGeom>
          <a:noFill/>
        </p:spPr>
        <p:txBody>
          <a:bodyPr wrap="square" rtlCol="0">
            <a:spAutoFit/>
          </a:bodyPr>
          <a:lstStyle/>
          <a:p>
            <a:pPr algn="ctr"/>
            <a:r>
              <a:rPr lang="sl-SI" sz="2133" b="1" dirty="0"/>
              <a:t>Danes so razmere drugačne</a:t>
            </a:r>
            <a:endParaRPr lang="sl-SI" sz="2133" dirty="0"/>
          </a:p>
          <a:p>
            <a:pPr algn="ctr"/>
            <a:r>
              <a:rPr lang="sl-SI" sz="2133" dirty="0"/>
              <a:t>na organizacijo in način dela v javni in državni upravi vplivajo:</a:t>
            </a:r>
          </a:p>
          <a:p>
            <a:endParaRPr lang="sl-SI" sz="2133" dirty="0"/>
          </a:p>
          <a:p>
            <a:pPr marL="380990" indent="-380990">
              <a:buFont typeface="Wingdings" panose="05000000000000000000" pitchFamily="2" charset="2"/>
              <a:buChar char="v"/>
            </a:pPr>
            <a:r>
              <a:rPr lang="sl-SI" sz="2133" dirty="0"/>
              <a:t>hitre družbene in tehnološke spremembe</a:t>
            </a:r>
          </a:p>
          <a:p>
            <a:pPr marL="380990" indent="-380990">
              <a:buFont typeface="Wingdings" panose="05000000000000000000" pitchFamily="2" charset="2"/>
              <a:buChar char="v"/>
            </a:pPr>
            <a:r>
              <a:rPr lang="sl-SI" sz="2133" dirty="0"/>
              <a:t>digitalizacija in razvoj informacijsko-komunikacijskih tehnologij </a:t>
            </a:r>
          </a:p>
          <a:p>
            <a:pPr marL="380990" indent="-380990">
              <a:buFont typeface="Wingdings" panose="05000000000000000000" pitchFamily="2" charset="2"/>
              <a:buChar char="v"/>
            </a:pPr>
            <a:r>
              <a:rPr lang="sl-SI" sz="2133" dirty="0"/>
              <a:t>nepredvidljive izredne situacije</a:t>
            </a:r>
          </a:p>
          <a:p>
            <a:pPr marL="380990" indent="-380990">
              <a:buFont typeface="Wingdings" panose="05000000000000000000" pitchFamily="2" charset="2"/>
              <a:buChar char="v"/>
            </a:pPr>
            <a:r>
              <a:rPr lang="sl-SI" sz="2133" dirty="0"/>
              <a:t>demografske spremembe </a:t>
            </a:r>
          </a:p>
          <a:p>
            <a:r>
              <a:rPr lang="sl-SI" sz="2133" i="1" dirty="0"/>
              <a:t>      </a:t>
            </a:r>
            <a:r>
              <a:rPr lang="sl-SI" sz="1867" i="1" dirty="0"/>
              <a:t>(zmanjševanja števila prijav na prosta delovna mesta in javne natečaje)</a:t>
            </a:r>
          </a:p>
          <a:p>
            <a:pPr marL="380990" indent="-380990">
              <a:buFont typeface="Wingdings" panose="05000000000000000000" pitchFamily="2" charset="2"/>
              <a:buChar char="v"/>
            </a:pPr>
            <a:endParaRPr lang="sl-SI" sz="2133" dirty="0"/>
          </a:p>
          <a:p>
            <a:r>
              <a:rPr lang="sl-SI" sz="1600" dirty="0"/>
              <a:t>Število prijav na pripravniška delovna mesta:  </a:t>
            </a:r>
          </a:p>
          <a:p>
            <a:endParaRPr lang="sl-SI" sz="2400" b="1" dirty="0"/>
          </a:p>
          <a:p>
            <a:endParaRPr lang="sl-SI" sz="2400" b="1" dirty="0"/>
          </a:p>
          <a:p>
            <a:endParaRPr lang="sl-SI" sz="2400" b="1" dirty="0"/>
          </a:p>
          <a:p>
            <a:endParaRPr lang="sl-SI" sz="2400" b="1" dirty="0"/>
          </a:p>
          <a:p>
            <a:endParaRPr lang="sl-SI" sz="2400" b="1" dirty="0"/>
          </a:p>
          <a:p>
            <a:endParaRPr lang="sl-SI" sz="2400" dirty="0"/>
          </a:p>
        </p:txBody>
      </p:sp>
      <p:pic>
        <p:nvPicPr>
          <p:cNvPr id="3" name="Slika 2">
            <a:extLst>
              <a:ext uri="{FF2B5EF4-FFF2-40B4-BE49-F238E27FC236}">
                <a16:creationId xmlns:a16="http://schemas.microsoft.com/office/drawing/2014/main" id="{1A3D75E3-3CDB-8056-BE44-8AE025238AB6}"/>
              </a:ext>
            </a:extLst>
          </p:cNvPr>
          <p:cNvPicPr>
            <a:picLocks noChangeAspect="1"/>
          </p:cNvPicPr>
          <p:nvPr/>
        </p:nvPicPr>
        <p:blipFill>
          <a:blip r:embed="rId2"/>
          <a:stretch>
            <a:fillRect/>
          </a:stretch>
        </p:blipFill>
        <p:spPr>
          <a:xfrm>
            <a:off x="4925856" y="3723372"/>
            <a:ext cx="5873950" cy="2571827"/>
          </a:xfrm>
          <a:prstGeom prst="rect">
            <a:avLst/>
          </a:prstGeom>
        </p:spPr>
      </p:pic>
    </p:spTree>
    <p:extLst>
      <p:ext uri="{BB962C8B-B14F-4D97-AF65-F5344CB8AC3E}">
        <p14:creationId xmlns:p14="http://schemas.microsoft.com/office/powerpoint/2010/main" val="4211763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5CBA24FC-C0DC-28A4-F3C1-55F07A688E7B}"/>
              </a:ext>
            </a:extLst>
          </p:cNvPr>
          <p:cNvSpPr txBox="1"/>
          <p:nvPr/>
        </p:nvSpPr>
        <p:spPr>
          <a:xfrm>
            <a:off x="652862" y="778716"/>
            <a:ext cx="10846948" cy="4359911"/>
          </a:xfrm>
          <a:prstGeom prst="rect">
            <a:avLst/>
          </a:prstGeom>
          <a:noFill/>
        </p:spPr>
        <p:txBody>
          <a:bodyPr wrap="square" rtlCol="0">
            <a:spAutoFit/>
          </a:bodyPr>
          <a:lstStyle/>
          <a:p>
            <a:pPr algn="ctr"/>
            <a:r>
              <a:rPr lang="sl-SI" sz="2133" b="1" dirty="0"/>
              <a:t>P</a:t>
            </a:r>
            <a:r>
              <a:rPr lang="en-US" sz="2133" b="1" dirty="0" err="1"/>
              <a:t>rinciples</a:t>
            </a:r>
            <a:r>
              <a:rPr lang="en-US" sz="2133" b="1" dirty="0"/>
              <a:t> of public administration </a:t>
            </a:r>
            <a:br>
              <a:rPr lang="sl-SI" sz="2133" b="1" dirty="0"/>
            </a:br>
            <a:r>
              <a:rPr lang="sl-SI" sz="2133" dirty="0">
                <a:hlinkClick r:id="rId2"/>
              </a:rPr>
              <a:t>https://www.sigmaweb.org/publications/principles-public-administration.htm</a:t>
            </a:r>
            <a:endParaRPr lang="sl-SI" sz="2133" dirty="0"/>
          </a:p>
          <a:p>
            <a:pPr algn="ctr"/>
            <a:endParaRPr lang="sl-SI" sz="2133" dirty="0"/>
          </a:p>
          <a:p>
            <a:pPr algn="ctr"/>
            <a:endParaRPr lang="sl-SI" sz="2133" dirty="0"/>
          </a:p>
          <a:p>
            <a:endParaRPr lang="sl-SI" sz="2400" dirty="0"/>
          </a:p>
          <a:p>
            <a:endParaRPr lang="sl-SI" sz="2400" dirty="0"/>
          </a:p>
          <a:p>
            <a:endParaRPr lang="sl-SI" sz="2400" dirty="0"/>
          </a:p>
          <a:p>
            <a:endParaRPr lang="sl-SI" sz="2400" dirty="0"/>
          </a:p>
          <a:p>
            <a:endParaRPr lang="sl-SI" sz="2400" dirty="0"/>
          </a:p>
          <a:p>
            <a:endParaRPr lang="sl-SI" sz="2400" dirty="0"/>
          </a:p>
          <a:p>
            <a:endParaRPr lang="sl-SI" sz="2400" dirty="0"/>
          </a:p>
          <a:p>
            <a:endParaRPr lang="sl-SI" sz="2400" dirty="0"/>
          </a:p>
        </p:txBody>
      </p:sp>
      <p:pic>
        <p:nvPicPr>
          <p:cNvPr id="3" name="Slika 2">
            <a:extLst>
              <a:ext uri="{FF2B5EF4-FFF2-40B4-BE49-F238E27FC236}">
                <a16:creationId xmlns:a16="http://schemas.microsoft.com/office/drawing/2014/main" id="{3F688A3F-5083-36E7-4713-958D5F14D04E}"/>
              </a:ext>
            </a:extLst>
          </p:cNvPr>
          <p:cNvPicPr>
            <a:picLocks noChangeAspect="1"/>
          </p:cNvPicPr>
          <p:nvPr/>
        </p:nvPicPr>
        <p:blipFill>
          <a:blip r:embed="rId3"/>
          <a:stretch>
            <a:fillRect/>
          </a:stretch>
        </p:blipFill>
        <p:spPr>
          <a:xfrm>
            <a:off x="2126965" y="1974318"/>
            <a:ext cx="2849009" cy="3766573"/>
          </a:xfrm>
          <a:prstGeom prst="rect">
            <a:avLst/>
          </a:prstGeom>
        </p:spPr>
      </p:pic>
      <p:pic>
        <p:nvPicPr>
          <p:cNvPr id="4" name="Slika 3">
            <a:extLst>
              <a:ext uri="{FF2B5EF4-FFF2-40B4-BE49-F238E27FC236}">
                <a16:creationId xmlns:a16="http://schemas.microsoft.com/office/drawing/2014/main" id="{0EFDC2BD-8147-01DC-DF20-AEECB3DAEABE}"/>
              </a:ext>
            </a:extLst>
          </p:cNvPr>
          <p:cNvPicPr>
            <a:picLocks noChangeAspect="1"/>
          </p:cNvPicPr>
          <p:nvPr/>
        </p:nvPicPr>
        <p:blipFill>
          <a:blip r:embed="rId4"/>
          <a:stretch>
            <a:fillRect/>
          </a:stretch>
        </p:blipFill>
        <p:spPr>
          <a:xfrm>
            <a:off x="6716579" y="2063008"/>
            <a:ext cx="3442552" cy="3677883"/>
          </a:xfrm>
          <a:prstGeom prst="rect">
            <a:avLst/>
          </a:prstGeom>
        </p:spPr>
      </p:pic>
    </p:spTree>
    <p:extLst>
      <p:ext uri="{BB962C8B-B14F-4D97-AF65-F5344CB8AC3E}">
        <p14:creationId xmlns:p14="http://schemas.microsoft.com/office/powerpoint/2010/main" val="4199879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9DCD1B53-6D27-DA65-7A27-8B5106773AC9}"/>
              </a:ext>
            </a:extLst>
          </p:cNvPr>
          <p:cNvSpPr txBox="1"/>
          <p:nvPr/>
        </p:nvSpPr>
        <p:spPr>
          <a:xfrm>
            <a:off x="684326" y="755118"/>
            <a:ext cx="10862679" cy="8938281"/>
          </a:xfrm>
          <a:prstGeom prst="rect">
            <a:avLst/>
          </a:prstGeom>
          <a:noFill/>
        </p:spPr>
        <p:txBody>
          <a:bodyPr wrap="square" rtlCol="0">
            <a:spAutoFit/>
          </a:bodyPr>
          <a:lstStyle/>
          <a:p>
            <a:pPr algn="ctr">
              <a:lnSpc>
                <a:spcPts val="1600"/>
              </a:lnSpc>
              <a:spcAft>
                <a:spcPts val="1067"/>
              </a:spcAft>
            </a:pPr>
            <a:endParaRPr lang="sl-SI" sz="2133" b="1" dirty="0">
              <a:latin typeface="Arial" panose="020B0604020202020204" pitchFamily="34" charset="0"/>
              <a:ea typeface="Calibri" panose="020F0502020204030204" pitchFamily="34" charset="0"/>
              <a:cs typeface="Times New Roman" panose="02020603050405020304" pitchFamily="18" charset="0"/>
            </a:endParaRPr>
          </a:p>
          <a:p>
            <a:pPr algn="ctr">
              <a:lnSpc>
                <a:spcPts val="1600"/>
              </a:lnSpc>
              <a:spcAft>
                <a:spcPts val="1067"/>
              </a:spcAft>
            </a:pPr>
            <a:r>
              <a:rPr lang="sl-SI" sz="2133" b="1" dirty="0"/>
              <a:t>Prenova postopka zaposlovanja uradnikov in vzpostavitev centra za </a:t>
            </a:r>
          </a:p>
          <a:p>
            <a:pPr algn="ctr">
              <a:lnSpc>
                <a:spcPts val="1600"/>
              </a:lnSpc>
              <a:spcAft>
                <a:spcPts val="1067"/>
              </a:spcAft>
            </a:pPr>
            <a:r>
              <a:rPr lang="sl-SI" sz="2133" b="1" dirty="0"/>
              <a:t>kadre</a:t>
            </a:r>
          </a:p>
          <a:p>
            <a:pPr algn="ctr">
              <a:lnSpc>
                <a:spcPts val="1600"/>
              </a:lnSpc>
              <a:spcAft>
                <a:spcPts val="1067"/>
              </a:spcAft>
            </a:pPr>
            <a:endParaRPr lang="sl-SI" sz="2400" b="1" dirty="0">
              <a:latin typeface="Arial" panose="020B0604020202020204" pitchFamily="34" charset="0"/>
              <a:ea typeface="Calibri" panose="020F0502020204030204" pitchFamily="34" charset="0"/>
              <a:cs typeface="Times New Roman" panose="02020603050405020304" pitchFamily="18" charset="0"/>
            </a:endParaRPr>
          </a:p>
          <a:p>
            <a:pPr algn="ctr">
              <a:lnSpc>
                <a:spcPts val="1600"/>
              </a:lnSpc>
              <a:spcAft>
                <a:spcPts val="1067"/>
              </a:spcAft>
            </a:pPr>
            <a:r>
              <a:rPr lang="sl-SI" sz="2133" b="1" cap="all" dirty="0" err="1"/>
              <a:t>centEr</a:t>
            </a:r>
            <a:r>
              <a:rPr lang="sl-SI" sz="2133" b="1" cap="all" dirty="0"/>
              <a:t> za kadre                 </a:t>
            </a:r>
            <a:r>
              <a:rPr lang="sl-SI" sz="2133" dirty="0"/>
              <a:t>enotna vstopna točka</a:t>
            </a:r>
          </a:p>
          <a:p>
            <a:pPr>
              <a:lnSpc>
                <a:spcPts val="1600"/>
              </a:lnSpc>
              <a:spcAft>
                <a:spcPts val="1067"/>
              </a:spcAft>
            </a:pPr>
            <a:r>
              <a:rPr lang="sl-SI" sz="2133" dirty="0">
                <a:latin typeface="Arial" panose="020B0604020202020204" pitchFamily="34" charset="0"/>
              </a:rPr>
              <a:t> </a:t>
            </a:r>
          </a:p>
          <a:p>
            <a:pPr marL="380990" indent="-380990">
              <a:lnSpc>
                <a:spcPts val="1600"/>
              </a:lnSpc>
              <a:spcAft>
                <a:spcPts val="1067"/>
              </a:spcAft>
              <a:buFont typeface="Arial" panose="020B0604020202020204" pitchFamily="34" charset="0"/>
              <a:buChar char="•"/>
            </a:pPr>
            <a:r>
              <a:rPr lang="sl-SI" sz="2133" dirty="0"/>
              <a:t>organi državne uprave in organi, ki pristopijo v interni trg dela</a:t>
            </a:r>
          </a:p>
          <a:p>
            <a:pPr marL="380990" indent="-380990">
              <a:lnSpc>
                <a:spcPts val="1600"/>
              </a:lnSpc>
              <a:spcAft>
                <a:spcPts val="1067"/>
              </a:spcAft>
              <a:buFont typeface="Arial" panose="020B0604020202020204" pitchFamily="34" charset="0"/>
              <a:buChar char="•"/>
            </a:pPr>
            <a:r>
              <a:rPr lang="sl-SI" sz="2133" dirty="0"/>
              <a:t>zaposlitev uradnikov za nedoločen čas </a:t>
            </a:r>
          </a:p>
          <a:p>
            <a:pPr marL="380990" indent="-380990">
              <a:lnSpc>
                <a:spcPts val="1600"/>
              </a:lnSpc>
              <a:spcAft>
                <a:spcPts val="1067"/>
              </a:spcAft>
              <a:buFont typeface="Arial" panose="020B0604020202020204" pitchFamily="34" charset="0"/>
              <a:buChar char="•"/>
            </a:pPr>
            <a:r>
              <a:rPr lang="sl-SI" sz="2133" dirty="0"/>
              <a:t>enotni pisni preizkus iz poznavanja državne ureditve in lokalne samouprave</a:t>
            </a:r>
          </a:p>
          <a:p>
            <a:pPr marL="380990" indent="-380990">
              <a:lnSpc>
                <a:spcPts val="1600"/>
              </a:lnSpc>
              <a:spcAft>
                <a:spcPts val="1067"/>
              </a:spcAft>
              <a:buFont typeface="Arial" panose="020B0604020202020204" pitchFamily="34" charset="0"/>
              <a:buChar char="•"/>
            </a:pPr>
            <a:r>
              <a:rPr lang="sl-SI" sz="2133" dirty="0"/>
              <a:t>presoja temeljnih kompetenc</a:t>
            </a:r>
          </a:p>
          <a:p>
            <a:pPr>
              <a:lnSpc>
                <a:spcPts val="1600"/>
              </a:lnSpc>
              <a:spcAft>
                <a:spcPts val="1067"/>
              </a:spcAft>
            </a:pPr>
            <a:endParaRPr lang="sl-SI" sz="2133" dirty="0">
              <a:latin typeface="Arial" panose="020B0604020202020204" pitchFamily="34" charset="0"/>
            </a:endParaRPr>
          </a:p>
          <a:p>
            <a:pPr algn="ctr">
              <a:lnSpc>
                <a:spcPts val="1600"/>
              </a:lnSpc>
              <a:spcAft>
                <a:spcPts val="1067"/>
              </a:spcAft>
            </a:pPr>
            <a:r>
              <a:rPr lang="sl-SI" sz="2133" b="1" cap="all" dirty="0"/>
              <a:t>organ</a:t>
            </a:r>
            <a:r>
              <a:rPr lang="sl-SI" sz="2133" dirty="0">
                <a:latin typeface="Arial" panose="020B0604020202020204" pitchFamily="34" charset="0"/>
              </a:rPr>
              <a:t>                </a:t>
            </a:r>
            <a:r>
              <a:rPr lang="sl-SI" sz="2133" dirty="0"/>
              <a:t>drugi del izbirnega postopka </a:t>
            </a:r>
          </a:p>
          <a:p>
            <a:pPr algn="ctr">
              <a:lnSpc>
                <a:spcPts val="1600"/>
              </a:lnSpc>
              <a:spcAft>
                <a:spcPts val="1067"/>
              </a:spcAft>
            </a:pPr>
            <a:endParaRPr lang="sl-SI" sz="2133" dirty="0">
              <a:latin typeface="Arial" panose="020B0604020202020204" pitchFamily="34" charset="0"/>
            </a:endParaRPr>
          </a:p>
          <a:p>
            <a:pPr marL="380990" indent="-380990">
              <a:lnSpc>
                <a:spcPts val="1600"/>
              </a:lnSpc>
              <a:spcAft>
                <a:spcPts val="1067"/>
              </a:spcAft>
              <a:buFont typeface="Arial" panose="020B0604020202020204" pitchFamily="34" charset="0"/>
              <a:buChar char="•"/>
            </a:pPr>
            <a:r>
              <a:rPr lang="sl-SI" sz="2133" dirty="0"/>
              <a:t>določitev meril za izbiro in metod za preverjanja strokovne usposobljenosti</a:t>
            </a:r>
          </a:p>
          <a:p>
            <a:pPr marL="380990" indent="-380990">
              <a:lnSpc>
                <a:spcPts val="1600"/>
              </a:lnSpc>
              <a:spcAft>
                <a:spcPts val="1067"/>
              </a:spcAft>
              <a:buFont typeface="Arial" panose="020B0604020202020204" pitchFamily="34" charset="0"/>
              <a:buChar char="•"/>
            </a:pPr>
            <a:r>
              <a:rPr lang="sl-SI" sz="2133" dirty="0"/>
              <a:t>odločitev o končni izbiri kandidata prepuščena predstojniku organa</a:t>
            </a:r>
          </a:p>
          <a:p>
            <a:endParaRPr lang="sl-SI" sz="2133" dirty="0">
              <a:latin typeface="Arial" panose="020B0604020202020204" pitchFamily="34" charset="0"/>
            </a:endParaRPr>
          </a:p>
          <a:p>
            <a:endParaRPr lang="sl-SI" sz="2400" dirty="0">
              <a:latin typeface="Arial" panose="020B0604020202020204" pitchFamily="34" charset="0"/>
            </a:endParaRPr>
          </a:p>
          <a:p>
            <a:endParaRPr lang="sl-SI" sz="2400" dirty="0">
              <a:latin typeface="Arial" panose="020B0604020202020204" pitchFamily="34" charset="0"/>
            </a:endParaRPr>
          </a:p>
          <a:p>
            <a:endParaRPr lang="sl-SI" sz="2400" dirty="0">
              <a:latin typeface="Arial" panose="020B0604020202020204" pitchFamily="34" charset="0"/>
            </a:endParaRPr>
          </a:p>
          <a:p>
            <a:endParaRPr lang="sl-SI" sz="2400" dirty="0">
              <a:latin typeface="Arial" panose="020B0604020202020204" pitchFamily="34" charset="0"/>
            </a:endParaRPr>
          </a:p>
          <a:p>
            <a:endParaRPr lang="sl-SI" sz="2400" dirty="0">
              <a:latin typeface="Arial" panose="020B0604020202020204" pitchFamily="34" charset="0"/>
            </a:endParaRPr>
          </a:p>
          <a:p>
            <a:endParaRPr lang="sl-SI" sz="2400" dirty="0">
              <a:latin typeface="Arial" panose="020B0604020202020204" pitchFamily="34" charset="0"/>
            </a:endParaRPr>
          </a:p>
          <a:p>
            <a:endParaRPr lang="sl-SI" sz="2400" dirty="0">
              <a:latin typeface="Arial" panose="020B0604020202020204" pitchFamily="34" charset="0"/>
            </a:endParaRPr>
          </a:p>
          <a:p>
            <a:endParaRPr lang="sl-SI" sz="2400" dirty="0">
              <a:latin typeface="Arial" panose="020B0604020202020204" pitchFamily="34" charset="0"/>
            </a:endParaRPr>
          </a:p>
          <a:p>
            <a:endParaRPr lang="sl-SI" sz="2400" dirty="0"/>
          </a:p>
        </p:txBody>
      </p:sp>
      <p:sp>
        <p:nvSpPr>
          <p:cNvPr id="3" name="Puščica: desno 2">
            <a:extLst>
              <a:ext uri="{FF2B5EF4-FFF2-40B4-BE49-F238E27FC236}">
                <a16:creationId xmlns:a16="http://schemas.microsoft.com/office/drawing/2014/main" id="{92E17305-FA4A-E34B-B8D9-C212629C0EEC}"/>
              </a:ext>
            </a:extLst>
          </p:cNvPr>
          <p:cNvSpPr/>
          <p:nvPr/>
        </p:nvSpPr>
        <p:spPr>
          <a:xfrm>
            <a:off x="5702709" y="2123768"/>
            <a:ext cx="558472" cy="2202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2400"/>
          </a:p>
        </p:txBody>
      </p:sp>
      <p:sp>
        <p:nvSpPr>
          <p:cNvPr id="4" name="Puščica: desno 3">
            <a:extLst>
              <a:ext uri="{FF2B5EF4-FFF2-40B4-BE49-F238E27FC236}">
                <a16:creationId xmlns:a16="http://schemas.microsoft.com/office/drawing/2014/main" id="{AA966757-2525-7860-0C66-D99896EEF226}"/>
              </a:ext>
            </a:extLst>
          </p:cNvPr>
          <p:cNvSpPr/>
          <p:nvPr/>
        </p:nvSpPr>
        <p:spPr>
          <a:xfrm>
            <a:off x="4643448" y="4505796"/>
            <a:ext cx="558472" cy="2202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2400"/>
          </a:p>
        </p:txBody>
      </p:sp>
    </p:spTree>
    <p:extLst>
      <p:ext uri="{BB962C8B-B14F-4D97-AF65-F5344CB8AC3E}">
        <p14:creationId xmlns:p14="http://schemas.microsoft.com/office/powerpoint/2010/main" val="4258252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7008AC2E-C4F8-B941-9FCB-CE5C9C38A368}"/>
              </a:ext>
            </a:extLst>
          </p:cNvPr>
          <p:cNvSpPr txBox="1"/>
          <p:nvPr/>
        </p:nvSpPr>
        <p:spPr>
          <a:xfrm>
            <a:off x="998958" y="707923"/>
            <a:ext cx="10280609" cy="7396192"/>
          </a:xfrm>
          <a:prstGeom prst="rect">
            <a:avLst/>
          </a:prstGeom>
          <a:noFill/>
        </p:spPr>
        <p:txBody>
          <a:bodyPr wrap="square" rtlCol="0">
            <a:spAutoFit/>
          </a:bodyPr>
          <a:lstStyle/>
          <a:p>
            <a:pPr algn="ctr"/>
            <a:r>
              <a:rPr lang="sl-SI" sz="2133" b="1" dirty="0"/>
              <a:t>Dodatna krepitev strokovnosti in neodvisnosti javnih uslužbencev</a:t>
            </a:r>
          </a:p>
          <a:p>
            <a:pPr algn="ctr"/>
            <a:endParaRPr lang="sl-SI" sz="2133" b="1" dirty="0"/>
          </a:p>
          <a:p>
            <a:pPr algn="ctr"/>
            <a:r>
              <a:rPr lang="sl-SI" sz="2133" b="1" cap="all" dirty="0"/>
              <a:t>ponovna uvedba državnega izpita iz javne uprave</a:t>
            </a:r>
          </a:p>
          <a:p>
            <a:endParaRPr lang="sl-SI" sz="2133" b="1" dirty="0"/>
          </a:p>
          <a:p>
            <a:endParaRPr lang="sl-SI" sz="2133" b="1" dirty="0"/>
          </a:p>
          <a:p>
            <a:pPr marL="380990" indent="-380990">
              <a:buFont typeface="Arial" panose="020B0604020202020204" pitchFamily="34" charset="0"/>
              <a:buChar char="•"/>
            </a:pPr>
            <a:r>
              <a:rPr lang="sl-SI" sz="2133" dirty="0"/>
              <a:t>uradniki, zaposleni za nedoločen čas</a:t>
            </a:r>
          </a:p>
          <a:p>
            <a:pPr marL="380990" indent="-380990">
              <a:buFont typeface="Arial" panose="020B0604020202020204" pitchFamily="34" charset="0"/>
              <a:buChar char="•"/>
            </a:pPr>
            <a:r>
              <a:rPr lang="sl-SI" sz="2133" dirty="0"/>
              <a:t>v enem letu od dneva nastopa dela</a:t>
            </a:r>
          </a:p>
          <a:p>
            <a:pPr marL="380990" indent="-380990">
              <a:buFont typeface="Arial" panose="020B0604020202020204" pitchFamily="34" charset="0"/>
              <a:buChar char="•"/>
            </a:pPr>
            <a:r>
              <a:rPr lang="sl-SI" sz="2133" dirty="0"/>
              <a:t>znanja iz ustavne ureditve Republike Slovenije in ureditve institucij Evropske unije in njenega pravnega sistema, </a:t>
            </a:r>
          </a:p>
          <a:p>
            <a:pPr marL="380990" indent="-380990">
              <a:buFont typeface="Arial" panose="020B0604020202020204" pitchFamily="34" charset="0"/>
              <a:buChar char="•"/>
            </a:pPr>
            <a:r>
              <a:rPr lang="sl-SI" sz="2133" dirty="0"/>
              <a:t>dve ravni zahtevnosti izpita glede na zahtevnost delovnega mesta</a:t>
            </a:r>
          </a:p>
          <a:p>
            <a:pPr marL="380990" indent="-380990">
              <a:buFont typeface="Arial" panose="020B0604020202020204" pitchFamily="34" charset="0"/>
              <a:buChar char="•"/>
            </a:pPr>
            <a:r>
              <a:rPr lang="sl-SI" sz="2133" dirty="0"/>
              <a:t>spregled opravljanja izpita</a:t>
            </a:r>
          </a:p>
          <a:p>
            <a:endParaRPr lang="sl-SI" sz="2400" u="sng" dirty="0">
              <a:latin typeface="Arial" panose="020B0604020202020204" pitchFamily="34" charset="0"/>
            </a:endParaRPr>
          </a:p>
          <a:p>
            <a:endParaRPr lang="sl-SI" sz="2400" u="sng" dirty="0">
              <a:latin typeface="Arial" panose="020B0604020202020204" pitchFamily="34" charset="0"/>
            </a:endParaRPr>
          </a:p>
          <a:p>
            <a:endParaRPr lang="sl-SI" sz="2400" u="sng" dirty="0">
              <a:latin typeface="Arial" panose="020B0604020202020204" pitchFamily="34" charset="0"/>
            </a:endParaRPr>
          </a:p>
          <a:p>
            <a:endParaRPr lang="sl-SI" sz="2400" u="sng" dirty="0">
              <a:latin typeface="Arial" panose="020B0604020202020204" pitchFamily="34" charset="0"/>
            </a:endParaRPr>
          </a:p>
          <a:p>
            <a:endParaRPr lang="sl-SI" sz="2400" u="sng" dirty="0">
              <a:latin typeface="Arial" panose="020B0604020202020204" pitchFamily="34" charset="0"/>
            </a:endParaRPr>
          </a:p>
          <a:p>
            <a:endParaRPr lang="sl-SI" sz="2400" u="sng" dirty="0">
              <a:latin typeface="Arial" panose="020B0604020202020204" pitchFamily="34" charset="0"/>
            </a:endParaRPr>
          </a:p>
          <a:p>
            <a:endParaRPr lang="sl-SI" sz="2400" u="sng" dirty="0">
              <a:latin typeface="Arial" panose="020B0604020202020204" pitchFamily="34" charset="0"/>
            </a:endParaRPr>
          </a:p>
          <a:p>
            <a:endParaRPr lang="sl-SI" sz="2400" u="sng" dirty="0">
              <a:latin typeface="Arial" panose="020B0604020202020204" pitchFamily="34" charset="0"/>
            </a:endParaRPr>
          </a:p>
          <a:p>
            <a:endParaRPr lang="sl-SI" sz="2400" u="sng" dirty="0">
              <a:latin typeface="Arial" panose="020B0604020202020204" pitchFamily="34" charset="0"/>
            </a:endParaRPr>
          </a:p>
          <a:p>
            <a:endParaRPr lang="sl-SI" sz="2400" dirty="0"/>
          </a:p>
        </p:txBody>
      </p:sp>
    </p:spTree>
    <p:extLst>
      <p:ext uri="{BB962C8B-B14F-4D97-AF65-F5344CB8AC3E}">
        <p14:creationId xmlns:p14="http://schemas.microsoft.com/office/powerpoint/2010/main" val="3594515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B43C0C0-702D-094D-BBFA-19402A8025DA}"/>
              </a:ext>
            </a:extLst>
          </p:cNvPr>
          <p:cNvSpPr>
            <a:spLocks noGrp="1"/>
          </p:cNvSpPr>
          <p:nvPr>
            <p:ph type="title"/>
          </p:nvPr>
        </p:nvSpPr>
        <p:spPr/>
        <p:txBody>
          <a:bodyPr/>
          <a:lstStyle/>
          <a:p>
            <a:r>
              <a:rPr lang="sl-SI" dirty="0"/>
              <a:t>Ključ do boljše uprave je v ljudeh</a:t>
            </a:r>
            <a:endParaRPr lang="en-SI" dirty="0"/>
          </a:p>
        </p:txBody>
      </p:sp>
      <p:sp>
        <p:nvSpPr>
          <p:cNvPr id="22" name="Text Placeholder 21">
            <a:extLst>
              <a:ext uri="{FF2B5EF4-FFF2-40B4-BE49-F238E27FC236}">
                <a16:creationId xmlns:a16="http://schemas.microsoft.com/office/drawing/2014/main" id="{D31E8AE1-17C9-FD47-816C-7A4FDEF315E0}"/>
              </a:ext>
            </a:extLst>
          </p:cNvPr>
          <p:cNvSpPr>
            <a:spLocks noGrp="1"/>
          </p:cNvSpPr>
          <p:nvPr>
            <p:ph type="body" sz="quarter" idx="14"/>
          </p:nvPr>
        </p:nvSpPr>
        <p:spPr/>
        <p:txBody>
          <a:bodyPr/>
          <a:lstStyle/>
          <a:p>
            <a:r>
              <a:rPr lang="sl-SI" dirty="0"/>
              <a:t># ZAPOSLENI</a:t>
            </a:r>
            <a:endParaRPr lang="en-SI" dirty="0"/>
          </a:p>
        </p:txBody>
      </p:sp>
      <p:sp>
        <p:nvSpPr>
          <p:cNvPr id="26" name="Text Placeholder 12">
            <a:extLst>
              <a:ext uri="{FF2B5EF4-FFF2-40B4-BE49-F238E27FC236}">
                <a16:creationId xmlns:a16="http://schemas.microsoft.com/office/drawing/2014/main" id="{DF16C575-C704-584D-88B2-B1559C14C207}"/>
              </a:ext>
            </a:extLst>
          </p:cNvPr>
          <p:cNvSpPr txBox="1">
            <a:spLocks/>
          </p:cNvSpPr>
          <p:nvPr/>
        </p:nvSpPr>
        <p:spPr>
          <a:xfrm>
            <a:off x="1007533" y="2570428"/>
            <a:ext cx="10850033" cy="610633"/>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300" b="1" kern="1200" baseline="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Tx/>
              <a:buNone/>
              <a:defRPr sz="1800" kern="1200">
                <a:solidFill>
                  <a:schemeClr val="tx1"/>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ct val="90000"/>
              </a:lnSpc>
              <a:spcBef>
                <a:spcPts val="375"/>
              </a:spcBef>
              <a:buFontTx/>
              <a:buNone/>
              <a:defRPr sz="15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GB" sz="1733" dirty="0"/>
              <a:t>Peter </a:t>
            </a:r>
            <a:r>
              <a:rPr lang="sl-SI" sz="1733" dirty="0"/>
              <a:t>Pogačar, </a:t>
            </a:r>
            <a:r>
              <a:rPr lang="sl-SI" sz="1733" b="0" dirty="0"/>
              <a:t>generalni direktor Direktorata za javni sektor</a:t>
            </a:r>
            <a:endParaRPr lang="sl-SI" sz="1733" dirty="0"/>
          </a:p>
        </p:txBody>
      </p:sp>
      <p:sp>
        <p:nvSpPr>
          <p:cNvPr id="27" name="Text Placeholder 12">
            <a:extLst>
              <a:ext uri="{FF2B5EF4-FFF2-40B4-BE49-F238E27FC236}">
                <a16:creationId xmlns:a16="http://schemas.microsoft.com/office/drawing/2014/main" id="{2CCDFFAC-0E42-8F4C-B38C-5B53F13E9C33}"/>
              </a:ext>
            </a:extLst>
          </p:cNvPr>
          <p:cNvSpPr txBox="1">
            <a:spLocks/>
          </p:cNvSpPr>
          <p:nvPr/>
        </p:nvSpPr>
        <p:spPr>
          <a:xfrm>
            <a:off x="1007534" y="3268734"/>
            <a:ext cx="10850033" cy="2282981"/>
          </a:xfrm>
          <a:prstGeom prst="rect">
            <a:avLst/>
          </a:prstGeom>
        </p:spPr>
        <p:txBody>
          <a:bodyPr/>
          <a:lstStyle>
            <a:lvl1pPr marL="0" indent="0" algn="l" defTabSz="685800" rtl="0" eaLnBrk="1" latinLnBrk="0" hangingPunct="1">
              <a:lnSpc>
                <a:spcPct val="90000"/>
              </a:lnSpc>
              <a:spcBef>
                <a:spcPts val="750"/>
              </a:spcBef>
              <a:buFontTx/>
              <a:buNone/>
              <a:defRPr sz="1300" b="1" kern="120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Tx/>
              <a:buNone/>
              <a:defRPr sz="1800" kern="1200">
                <a:solidFill>
                  <a:schemeClr val="tx1"/>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ct val="90000"/>
              </a:lnSpc>
              <a:spcBef>
                <a:spcPts val="375"/>
              </a:spcBef>
              <a:buFontTx/>
              <a:buNone/>
              <a:defRPr sz="15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l-SI" sz="1733" dirty="0"/>
              <a:t>Barbara Koželj Sladič, </a:t>
            </a:r>
            <a:r>
              <a:rPr lang="sl-SI" sz="1733" b="0" dirty="0"/>
              <a:t>vodja Sektorja za organizacijo javnega sektorja ter za uslužbenski </a:t>
            </a:r>
            <a:r>
              <a:rPr lang="sl-SI" sz="1733" b="0" dirty="0" err="1"/>
              <a:t>sIstem</a:t>
            </a:r>
            <a:endParaRPr lang="sl-SI" sz="1733" b="0" dirty="0"/>
          </a:p>
          <a:p>
            <a:r>
              <a:rPr lang="sl-SI" sz="1733" dirty="0"/>
              <a:t>Branko Vidič, </a:t>
            </a:r>
            <a:r>
              <a:rPr lang="sl-SI" sz="1733" b="0" dirty="0"/>
              <a:t>vodja Sektorja za plače v javnem sektorju</a:t>
            </a:r>
          </a:p>
          <a:p>
            <a:pPr lvl="0"/>
            <a:r>
              <a:rPr lang="sl-SI" sz="1733" dirty="0"/>
              <a:t>Mojca Reinhardt, </a:t>
            </a:r>
            <a:r>
              <a:rPr lang="sl-SI" sz="1733" b="0" dirty="0"/>
              <a:t>Sektor za razvoj kadrov v javnem sektorju</a:t>
            </a:r>
          </a:p>
          <a:p>
            <a:pPr lvl="0"/>
            <a:r>
              <a:rPr lang="sl-SI" sz="1733" dirty="0"/>
              <a:t>Anja Majer</a:t>
            </a:r>
            <a:r>
              <a:rPr lang="sl-SI" sz="1733" b="0" dirty="0"/>
              <a:t>, Sektor za razvoj kadrov v javnem sektorju</a:t>
            </a:r>
          </a:p>
          <a:p>
            <a:endParaRPr lang="en-GB" sz="1733" dirty="0"/>
          </a:p>
        </p:txBody>
      </p:sp>
    </p:spTree>
    <p:extLst>
      <p:ext uri="{BB962C8B-B14F-4D97-AF65-F5344CB8AC3E}">
        <p14:creationId xmlns:p14="http://schemas.microsoft.com/office/powerpoint/2010/main" val="597942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p:txBody>
          <a:bodyPr/>
          <a:lstStyle/>
          <a:p>
            <a:r>
              <a:rPr lang="sl-SI" dirty="0"/>
              <a:t>Prenova plačnega sistema javnega sektorja</a:t>
            </a:r>
            <a:endParaRPr lang="en-SI"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p:txBody>
          <a:bodyPr/>
          <a:lstStyle/>
          <a:p>
            <a:r>
              <a:rPr lang="sl-SI" dirty="0"/>
              <a:t>mag. Branko Vidič</a:t>
            </a:r>
            <a:endParaRPr lang="en-SI" dirty="0"/>
          </a:p>
        </p:txBody>
      </p:sp>
    </p:spTree>
    <p:extLst>
      <p:ext uri="{BB962C8B-B14F-4D97-AF65-F5344CB8AC3E}">
        <p14:creationId xmlns:p14="http://schemas.microsoft.com/office/powerpoint/2010/main" val="4079915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36C24DB3-1033-1FBF-43CD-49E84C381A25}"/>
              </a:ext>
            </a:extLst>
          </p:cNvPr>
          <p:cNvSpPr txBox="1"/>
          <p:nvPr/>
        </p:nvSpPr>
        <p:spPr>
          <a:xfrm>
            <a:off x="2205728" y="428116"/>
            <a:ext cx="6938272" cy="5264133"/>
          </a:xfrm>
          <a:prstGeom prst="rect">
            <a:avLst/>
          </a:prstGeom>
          <a:noFill/>
        </p:spPr>
        <p:txBody>
          <a:bodyPr wrap="square">
            <a:spAutoFit/>
          </a:bodyPr>
          <a:lstStyle/>
          <a:p>
            <a:pPr algn="just"/>
            <a:endParaRPr lang="sl-SI" sz="1867" u="sng" dirty="0"/>
          </a:p>
          <a:p>
            <a:pPr algn="just"/>
            <a:r>
              <a:rPr lang="sl-SI" sz="1867" u="sng" dirty="0"/>
              <a:t>Pogajanja s sindikati 2023 - 2024:</a:t>
            </a:r>
          </a:p>
          <a:p>
            <a:pPr algn="just"/>
            <a:endParaRPr lang="sl-SI" sz="1867" u="sng" dirty="0"/>
          </a:p>
          <a:p>
            <a:pPr marL="380990" indent="-380990" algn="just">
              <a:buFont typeface="Wingdings" panose="05000000000000000000" pitchFamily="2" charset="2"/>
              <a:buChar char="Ø"/>
            </a:pPr>
            <a:r>
              <a:rPr lang="sl-SI" sz="1867" dirty="0"/>
              <a:t>Prenova plačnega sistema</a:t>
            </a:r>
          </a:p>
          <a:p>
            <a:pPr marL="380990" indent="-380990" algn="just">
              <a:buFont typeface="Wingdings" panose="05000000000000000000" pitchFamily="2" charset="2"/>
              <a:buChar char="Ø"/>
            </a:pPr>
            <a:r>
              <a:rPr lang="sl-SI" sz="1867" dirty="0"/>
              <a:t>Odprava nesorazmerij v osnovnih plačah </a:t>
            </a:r>
          </a:p>
          <a:p>
            <a:pPr algn="just"/>
            <a:endParaRPr lang="sl-SI" sz="1867" u="sng" dirty="0"/>
          </a:p>
          <a:p>
            <a:pPr algn="just"/>
            <a:endParaRPr lang="sl-SI" sz="1867" u="sng" dirty="0"/>
          </a:p>
          <a:p>
            <a:pPr algn="just"/>
            <a:r>
              <a:rPr lang="sl-SI" sz="1867" u="sng" dirty="0"/>
              <a:t>Ključne novosti (če bo prišlo do dogovora o celotnem pogajalskem paketu in bodo uveljavljeni vsi akti):</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nov zakon, ki bo urejal plačni sistem javnega sektorja (od 1.1.2025); nova KPJS;</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nova plačna lestvica s 1. PR, ki bo enak višini MP v letu 2024 (1.253,90); najvišji PR PL: 7-kratnik MP za leto 2024; razlika med PR = 3 %</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JU ne bodo pod MP;</a:t>
            </a:r>
          </a:p>
        </p:txBody>
      </p:sp>
    </p:spTree>
    <p:extLst>
      <p:ext uri="{BB962C8B-B14F-4D97-AF65-F5344CB8AC3E}">
        <p14:creationId xmlns:p14="http://schemas.microsoft.com/office/powerpoint/2010/main" val="33995704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7FA803EF-B850-084F-4C8A-3EF296A945E0}"/>
              </a:ext>
            </a:extLst>
          </p:cNvPr>
          <p:cNvSpPr txBox="1"/>
          <p:nvPr/>
        </p:nvSpPr>
        <p:spPr>
          <a:xfrm>
            <a:off x="2788789" y="796933"/>
            <a:ext cx="6212336" cy="5264133"/>
          </a:xfrm>
          <a:prstGeom prst="rect">
            <a:avLst/>
          </a:prstGeom>
          <a:noFill/>
        </p:spPr>
        <p:txBody>
          <a:bodyPr wrap="square">
            <a:spAutoFit/>
          </a:bodyPr>
          <a:lstStyle/>
          <a:p>
            <a:pPr marL="380990" indent="-380990" algn="just">
              <a:buFont typeface="Wingdings" panose="05000000000000000000" pitchFamily="2" charset="2"/>
              <a:buChar char="Ø"/>
            </a:pPr>
            <a:r>
              <a:rPr lang="sl-SI" sz="1867" dirty="0"/>
              <a:t>usklajevanje vrednosti PR v novem sistemu (avtomatizem, če ne pride do dogovora: 80 % inflacije);</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odprava nesorazmerij v OP: višje plače zaposlenih; postopna pridobitev višjih plač v prehodnem obdobju (od 1.1.2025 – 1.1.2028);</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usklajevanje vrednosti PR PL v prehodnem obdobju;</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drugačna ureditev napredovanja v PR; ukinitev ocenjevanja za namen napredovanja v PR; pospešeno napredovanje, zadržano napredovanje</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drugačna ureditev nagrajevanja delovne uspešnosti združitev RDU in POD; kriteriji v KP dejavnosti;</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endParaRPr lang="sl-SI" sz="1867" dirty="0"/>
          </a:p>
        </p:txBody>
      </p:sp>
    </p:spTree>
    <p:extLst>
      <p:ext uri="{BB962C8B-B14F-4D97-AF65-F5344CB8AC3E}">
        <p14:creationId xmlns:p14="http://schemas.microsoft.com/office/powerpoint/2010/main" val="999815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a:xfrm>
            <a:off x="946231" y="1339504"/>
            <a:ext cx="10948087" cy="2646757"/>
          </a:xfrm>
        </p:spPr>
        <p:txBody>
          <a:bodyPr>
            <a:normAutofit/>
          </a:bodyPr>
          <a:lstStyle/>
          <a:p>
            <a:r>
              <a:rPr lang="en-SI" sz="4800" dirty="0"/>
              <a:t>Razvoj in ravnanje s kadri </a:t>
            </a:r>
            <a:br>
              <a:rPr lang="en-SI" sz="4800" dirty="0"/>
            </a:br>
            <a:br>
              <a:rPr lang="en-SI" sz="4800" dirty="0"/>
            </a:br>
            <a:r>
              <a:rPr lang="en-SI" sz="4800" dirty="0"/>
              <a:t>danes in jutri</a:t>
            </a:r>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p:txBody>
          <a:bodyPr/>
          <a:lstStyle/>
          <a:p>
            <a:r>
              <a:rPr lang="en-SI" sz="2667" b="1" dirty="0"/>
              <a:t>Peter Pogačar</a:t>
            </a:r>
          </a:p>
        </p:txBody>
      </p:sp>
    </p:spTree>
    <p:extLst>
      <p:ext uri="{BB962C8B-B14F-4D97-AF65-F5344CB8AC3E}">
        <p14:creationId xmlns:p14="http://schemas.microsoft.com/office/powerpoint/2010/main" val="1150717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7FA803EF-B850-084F-4C8A-3EF296A945E0}"/>
              </a:ext>
            </a:extLst>
          </p:cNvPr>
          <p:cNvSpPr txBox="1"/>
          <p:nvPr/>
        </p:nvSpPr>
        <p:spPr>
          <a:xfrm>
            <a:off x="1945137" y="465345"/>
            <a:ext cx="7603712" cy="6782562"/>
          </a:xfrm>
          <a:prstGeom prst="rect">
            <a:avLst/>
          </a:prstGeom>
          <a:noFill/>
        </p:spPr>
        <p:txBody>
          <a:bodyPr wrap="square">
            <a:spAutoFit/>
          </a:bodyPr>
          <a:lstStyle/>
          <a:p>
            <a:pPr marL="380990" indent="-380990" algn="just">
              <a:buFont typeface="Wingdings" panose="05000000000000000000" pitchFamily="2" charset="2"/>
              <a:buChar char="Ø"/>
            </a:pPr>
            <a:endParaRPr lang="sl-SI" sz="2133" dirty="0"/>
          </a:p>
          <a:p>
            <a:pPr marL="380990" indent="-380990" algn="just">
              <a:buFont typeface="Wingdings" panose="05000000000000000000" pitchFamily="2" charset="2"/>
              <a:buChar char="Ø"/>
            </a:pPr>
            <a:r>
              <a:rPr lang="sl-SI" sz="1867" dirty="0"/>
              <a:t>zakonsko določeni pogoji, kdaj je možen spregled zahtevane stopnje izobrazbe;</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ukinitev sedanjega 14. člena ZSPJS (ni več nižje plače zaradi neizpolnjevanja pogoja glede izobrazbe);</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fleksibilnejša ureditev določitve OP za novo zaposlene in za že zaposlene (prenos plačnih razredov, možnost določitve za 10 PR višjega PR na podlagi soglasja, prenos teh napredovanj izključno znotraj istega delodajalca oz. organa, če gre za sorodne naloge);</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Plače in drugi prejemki JU za delo v tujini se določijo z zakonom (do uveljavitve tega zakona velja uredba);</a:t>
            </a:r>
          </a:p>
          <a:p>
            <a:pPr marL="380990" indent="-380990" algn="just">
              <a:buFont typeface="Wingdings" panose="05000000000000000000" pitchFamily="2" charset="2"/>
              <a:buChar char="Ø"/>
            </a:pPr>
            <a:endParaRPr lang="sl-SI" sz="1867" dirty="0"/>
          </a:p>
          <a:p>
            <a:pPr marL="380990" indent="-380990" algn="just">
              <a:buFont typeface="Wingdings" panose="05000000000000000000" pitchFamily="2" charset="2"/>
              <a:buChar char="Ø"/>
            </a:pPr>
            <a:r>
              <a:rPr lang="sl-SI" sz="1867" dirty="0"/>
              <a:t>Določitev konkretnih primerov, kdaj je dolžan JU vrniti preveč izplačan znesek plače. </a:t>
            </a:r>
          </a:p>
          <a:p>
            <a:pPr marL="380990" indent="-380990">
              <a:buFont typeface="Wingdings" panose="05000000000000000000" pitchFamily="2" charset="2"/>
              <a:buChar char="Ø"/>
            </a:pPr>
            <a:endParaRPr lang="sl-SI" sz="1867" dirty="0"/>
          </a:p>
          <a:p>
            <a:pPr marL="380990" indent="-380990">
              <a:buFont typeface="Wingdings" panose="05000000000000000000" pitchFamily="2" charset="2"/>
              <a:buChar char="Ø"/>
            </a:pPr>
            <a:endParaRPr lang="sl-SI" sz="1867" dirty="0"/>
          </a:p>
          <a:p>
            <a:pPr marL="380990" indent="-380990">
              <a:buFont typeface="Wingdings" panose="05000000000000000000" pitchFamily="2" charset="2"/>
              <a:buChar char="Ø"/>
            </a:pPr>
            <a:endParaRPr lang="sl-SI" sz="1867" dirty="0"/>
          </a:p>
          <a:p>
            <a:pPr marL="380990" indent="-380990">
              <a:buFont typeface="Wingdings" panose="05000000000000000000" pitchFamily="2" charset="2"/>
              <a:buChar char="Ø"/>
            </a:pPr>
            <a:endParaRPr lang="sl-SI" sz="1867" dirty="0"/>
          </a:p>
          <a:p>
            <a:pPr marL="380990" indent="-380990">
              <a:buFont typeface="Wingdings" panose="05000000000000000000" pitchFamily="2" charset="2"/>
              <a:buChar char="Ø"/>
            </a:pPr>
            <a:endParaRPr lang="sl-SI" sz="1867" dirty="0"/>
          </a:p>
          <a:p>
            <a:pPr eaLnBrk="1" hangingPunct="1"/>
            <a:r>
              <a:rPr lang="sl-SI" sz="2133" dirty="0">
                <a:solidFill>
                  <a:srgbClr val="FFFF00"/>
                </a:solidFill>
              </a:rPr>
              <a:t>  </a:t>
            </a:r>
          </a:p>
        </p:txBody>
      </p:sp>
    </p:spTree>
    <p:extLst>
      <p:ext uri="{BB962C8B-B14F-4D97-AF65-F5344CB8AC3E}">
        <p14:creationId xmlns:p14="http://schemas.microsoft.com/office/powerpoint/2010/main" val="4276384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B43C0C0-702D-094D-BBFA-19402A8025DA}"/>
              </a:ext>
            </a:extLst>
          </p:cNvPr>
          <p:cNvSpPr>
            <a:spLocks noGrp="1"/>
          </p:cNvSpPr>
          <p:nvPr>
            <p:ph type="title"/>
          </p:nvPr>
        </p:nvSpPr>
        <p:spPr/>
        <p:txBody>
          <a:bodyPr/>
          <a:lstStyle/>
          <a:p>
            <a:r>
              <a:rPr lang="sl-SI" dirty="0"/>
              <a:t>Ključ do boljše uprave je v ljudeh</a:t>
            </a:r>
            <a:endParaRPr lang="en-SI" dirty="0"/>
          </a:p>
        </p:txBody>
      </p:sp>
      <p:sp>
        <p:nvSpPr>
          <p:cNvPr id="22" name="Text Placeholder 21">
            <a:extLst>
              <a:ext uri="{FF2B5EF4-FFF2-40B4-BE49-F238E27FC236}">
                <a16:creationId xmlns:a16="http://schemas.microsoft.com/office/drawing/2014/main" id="{D31E8AE1-17C9-FD47-816C-7A4FDEF315E0}"/>
              </a:ext>
            </a:extLst>
          </p:cNvPr>
          <p:cNvSpPr>
            <a:spLocks noGrp="1"/>
          </p:cNvSpPr>
          <p:nvPr>
            <p:ph type="body" sz="quarter" idx="14"/>
          </p:nvPr>
        </p:nvSpPr>
        <p:spPr/>
        <p:txBody>
          <a:bodyPr/>
          <a:lstStyle/>
          <a:p>
            <a:r>
              <a:rPr lang="sl-SI" dirty="0"/>
              <a:t># ZAPOSLENI</a:t>
            </a:r>
            <a:endParaRPr lang="en-SI" dirty="0"/>
          </a:p>
        </p:txBody>
      </p:sp>
      <p:sp>
        <p:nvSpPr>
          <p:cNvPr id="26" name="Text Placeholder 12">
            <a:extLst>
              <a:ext uri="{FF2B5EF4-FFF2-40B4-BE49-F238E27FC236}">
                <a16:creationId xmlns:a16="http://schemas.microsoft.com/office/drawing/2014/main" id="{DF16C575-C704-584D-88B2-B1559C14C207}"/>
              </a:ext>
            </a:extLst>
          </p:cNvPr>
          <p:cNvSpPr txBox="1">
            <a:spLocks/>
          </p:cNvSpPr>
          <p:nvPr/>
        </p:nvSpPr>
        <p:spPr>
          <a:xfrm>
            <a:off x="1007533" y="2570428"/>
            <a:ext cx="10850033" cy="610633"/>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300" b="1" kern="1200" baseline="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Tx/>
              <a:buNone/>
              <a:defRPr sz="1800" kern="1200">
                <a:solidFill>
                  <a:schemeClr val="tx1"/>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ct val="90000"/>
              </a:lnSpc>
              <a:spcBef>
                <a:spcPts val="375"/>
              </a:spcBef>
              <a:buFontTx/>
              <a:buNone/>
              <a:defRPr sz="15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GB" sz="1733" dirty="0"/>
              <a:t>Peter </a:t>
            </a:r>
            <a:r>
              <a:rPr lang="sl-SI" sz="1733" dirty="0"/>
              <a:t>Pogačar, </a:t>
            </a:r>
            <a:r>
              <a:rPr lang="sl-SI" sz="1733" b="0" dirty="0"/>
              <a:t>generalni direktor Direktorata za javni sektor</a:t>
            </a:r>
            <a:endParaRPr lang="sl-SI" sz="1733" dirty="0"/>
          </a:p>
        </p:txBody>
      </p:sp>
      <p:sp>
        <p:nvSpPr>
          <p:cNvPr id="27" name="Text Placeholder 12">
            <a:extLst>
              <a:ext uri="{FF2B5EF4-FFF2-40B4-BE49-F238E27FC236}">
                <a16:creationId xmlns:a16="http://schemas.microsoft.com/office/drawing/2014/main" id="{2CCDFFAC-0E42-8F4C-B38C-5B53F13E9C33}"/>
              </a:ext>
            </a:extLst>
          </p:cNvPr>
          <p:cNvSpPr txBox="1">
            <a:spLocks/>
          </p:cNvSpPr>
          <p:nvPr/>
        </p:nvSpPr>
        <p:spPr>
          <a:xfrm>
            <a:off x="1007534" y="3268734"/>
            <a:ext cx="10850033" cy="2282981"/>
          </a:xfrm>
          <a:prstGeom prst="rect">
            <a:avLst/>
          </a:prstGeom>
        </p:spPr>
        <p:txBody>
          <a:bodyPr/>
          <a:lstStyle>
            <a:lvl1pPr marL="0" indent="0" algn="l" defTabSz="685800" rtl="0" eaLnBrk="1" latinLnBrk="0" hangingPunct="1">
              <a:lnSpc>
                <a:spcPct val="90000"/>
              </a:lnSpc>
              <a:spcBef>
                <a:spcPts val="750"/>
              </a:spcBef>
              <a:buFontTx/>
              <a:buNone/>
              <a:defRPr sz="1300" b="1" kern="120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Tx/>
              <a:buNone/>
              <a:defRPr sz="1800" kern="1200">
                <a:solidFill>
                  <a:schemeClr val="tx1"/>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ct val="90000"/>
              </a:lnSpc>
              <a:spcBef>
                <a:spcPts val="375"/>
              </a:spcBef>
              <a:buFontTx/>
              <a:buNone/>
              <a:defRPr sz="15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ct val="90000"/>
              </a:lnSpc>
              <a:spcBef>
                <a:spcPts val="375"/>
              </a:spcBef>
              <a:buFontTx/>
              <a:buNone/>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l-SI" sz="1733" dirty="0"/>
              <a:t>Barbara Koželj Sladič, </a:t>
            </a:r>
            <a:r>
              <a:rPr lang="sl-SI" sz="1733" b="0" dirty="0"/>
              <a:t>vodja Sektorja za organizacijo javnega sektorja ter za uslužbenski </a:t>
            </a:r>
            <a:r>
              <a:rPr lang="sl-SI" sz="1733" b="0" dirty="0" err="1"/>
              <a:t>sIstem</a:t>
            </a:r>
            <a:endParaRPr lang="sl-SI" sz="1733" b="0" dirty="0"/>
          </a:p>
          <a:p>
            <a:r>
              <a:rPr lang="sl-SI" sz="1733" dirty="0"/>
              <a:t>Branko Vidič, </a:t>
            </a:r>
            <a:r>
              <a:rPr lang="sl-SI" sz="1733" b="0" dirty="0"/>
              <a:t>vodja Sektorja za plače v javnem sektorju</a:t>
            </a:r>
          </a:p>
          <a:p>
            <a:pPr lvl="0"/>
            <a:r>
              <a:rPr lang="sl-SI" sz="1733" dirty="0"/>
              <a:t>Mojca Reinhardt, </a:t>
            </a:r>
            <a:r>
              <a:rPr lang="sl-SI" sz="1733" b="0" dirty="0"/>
              <a:t>Sektor za razvoj kadrov v javnem sektorju</a:t>
            </a:r>
          </a:p>
          <a:p>
            <a:pPr lvl="0"/>
            <a:r>
              <a:rPr lang="sl-SI" sz="1733" dirty="0"/>
              <a:t>Anja Majer</a:t>
            </a:r>
            <a:r>
              <a:rPr lang="sl-SI" sz="1733" b="0" dirty="0"/>
              <a:t>, Sektor za razvoj kadrov v javnem sektorju</a:t>
            </a:r>
          </a:p>
          <a:p>
            <a:endParaRPr lang="en-GB" sz="1733" dirty="0"/>
          </a:p>
        </p:txBody>
      </p:sp>
    </p:spTree>
    <p:extLst>
      <p:ext uri="{BB962C8B-B14F-4D97-AF65-F5344CB8AC3E}">
        <p14:creationId xmlns:p14="http://schemas.microsoft.com/office/powerpoint/2010/main" val="155732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7CFB-F0C3-E643-AEFA-26AEF721510B}"/>
              </a:ext>
            </a:extLst>
          </p:cNvPr>
          <p:cNvSpPr>
            <a:spLocks noGrp="1"/>
          </p:cNvSpPr>
          <p:nvPr>
            <p:ph type="title"/>
          </p:nvPr>
        </p:nvSpPr>
        <p:spPr>
          <a:xfrm>
            <a:off x="844881" y="1050383"/>
            <a:ext cx="10400888" cy="1501989"/>
          </a:xfrm>
        </p:spPr>
        <p:txBody>
          <a:bodyPr>
            <a:normAutofit/>
          </a:bodyPr>
          <a:lstStyle/>
          <a:p>
            <a:r>
              <a:rPr lang="sl-SI" sz="4000" dirty="0"/>
              <a:t>Razvoj kadrovskih procesov in pogled naprej</a:t>
            </a:r>
            <a:endParaRPr lang="en-SI" sz="4000" dirty="0"/>
          </a:p>
        </p:txBody>
      </p:sp>
      <p:sp>
        <p:nvSpPr>
          <p:cNvPr id="3" name="Text Placeholder 2">
            <a:extLst>
              <a:ext uri="{FF2B5EF4-FFF2-40B4-BE49-F238E27FC236}">
                <a16:creationId xmlns:a16="http://schemas.microsoft.com/office/drawing/2014/main" id="{37C8FFBA-5358-1F49-A529-646B6CEF73BB}"/>
              </a:ext>
            </a:extLst>
          </p:cNvPr>
          <p:cNvSpPr>
            <a:spLocks noGrp="1"/>
          </p:cNvSpPr>
          <p:nvPr>
            <p:ph type="body" sz="quarter" idx="10"/>
          </p:nvPr>
        </p:nvSpPr>
        <p:spPr>
          <a:xfrm>
            <a:off x="844881" y="523233"/>
            <a:ext cx="9753600" cy="459839"/>
          </a:xfrm>
        </p:spPr>
        <p:txBody>
          <a:bodyPr/>
          <a:lstStyle/>
          <a:p>
            <a:r>
              <a:rPr lang="sl-SI" sz="2133" dirty="0"/>
              <a:t>Mojca Reinhardt, Anja Majer</a:t>
            </a:r>
          </a:p>
        </p:txBody>
      </p:sp>
    </p:spTree>
    <p:extLst>
      <p:ext uri="{BB962C8B-B14F-4D97-AF65-F5344CB8AC3E}">
        <p14:creationId xmlns:p14="http://schemas.microsoft.com/office/powerpoint/2010/main" val="28095956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EDE7707-9AF7-6242-4466-B9DB0032F450}"/>
              </a:ext>
            </a:extLst>
          </p:cNvPr>
          <p:cNvSpPr txBox="1">
            <a:spLocks/>
          </p:cNvSpPr>
          <p:nvPr/>
        </p:nvSpPr>
        <p:spPr>
          <a:xfrm>
            <a:off x="328942" y="673102"/>
            <a:ext cx="7772191" cy="1041399"/>
          </a:xfrm>
          <a:prstGeom prst="rect">
            <a:avLst/>
          </a:prstGeom>
        </p:spPr>
        <p:txBody>
          <a:bodyPr vert="horz" lIns="91440" tIns="45720" rIns="91440" bIns="45720" rtlCol="0" anchor="ctr">
            <a:noAutofit/>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r>
              <a:rPr lang="sl-SI" sz="4267" b="1" dirty="0">
                <a:solidFill>
                  <a:schemeClr val="accent1">
                    <a:lumMod val="75000"/>
                  </a:schemeClr>
                </a:solidFill>
              </a:rPr>
              <a:t>Zaključena projekta v okviru razvoja kadrov v državni upravi</a:t>
            </a:r>
          </a:p>
        </p:txBody>
      </p:sp>
      <p:sp>
        <p:nvSpPr>
          <p:cNvPr id="3" name="Naslov 1">
            <a:extLst>
              <a:ext uri="{FF2B5EF4-FFF2-40B4-BE49-F238E27FC236}">
                <a16:creationId xmlns:a16="http://schemas.microsoft.com/office/drawing/2014/main" id="{20EE3A46-23EE-427A-71D0-9D16F6FA3AD4}"/>
              </a:ext>
            </a:extLst>
          </p:cNvPr>
          <p:cNvSpPr txBox="1">
            <a:spLocks/>
          </p:cNvSpPr>
          <p:nvPr/>
        </p:nvSpPr>
        <p:spPr>
          <a:xfrm>
            <a:off x="328942" y="2152652"/>
            <a:ext cx="11501109" cy="3640659"/>
          </a:xfr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571486" indent="-571486">
              <a:lnSpc>
                <a:spcPct val="200000"/>
              </a:lnSpc>
              <a:buFont typeface="Arial" panose="020B0604020202020204" pitchFamily="34" charset="0"/>
              <a:buChar char="•"/>
            </a:pPr>
            <a:r>
              <a:rPr lang="sl-SI" sz="3200" dirty="0">
                <a:solidFill>
                  <a:schemeClr val="accent1">
                    <a:lumMod val="75000"/>
                  </a:schemeClr>
                </a:solidFill>
                <a:latin typeface="+mn-lt"/>
              </a:rPr>
              <a:t>Vzpostavitev Kompetenčnega modela v državni upravi</a:t>
            </a:r>
          </a:p>
          <a:p>
            <a:pPr marL="571486" indent="-571486">
              <a:lnSpc>
                <a:spcPct val="200000"/>
              </a:lnSpc>
              <a:buFont typeface="Arial" panose="020B0604020202020204" pitchFamily="34" charset="0"/>
              <a:buChar char="•"/>
            </a:pPr>
            <a:r>
              <a:rPr lang="sl-SI" sz="3200" dirty="0">
                <a:solidFill>
                  <a:schemeClr val="accent1">
                    <a:lumMod val="75000"/>
                  </a:schemeClr>
                </a:solidFill>
                <a:latin typeface="+mn-lt"/>
              </a:rPr>
              <a:t>Informacijski sistem za upravljanje in razvoj zaposleni v državni upravi – IS MUZA</a:t>
            </a:r>
            <a:br>
              <a:rPr lang="sl-SI" sz="3200" dirty="0">
                <a:solidFill>
                  <a:schemeClr val="accent1">
                    <a:lumMod val="75000"/>
                  </a:schemeClr>
                </a:solidFill>
                <a:latin typeface="+mn-lt"/>
              </a:rPr>
            </a:br>
            <a:br>
              <a:rPr lang="sl-SI" sz="3733" b="1" dirty="0">
                <a:solidFill>
                  <a:schemeClr val="accent1">
                    <a:lumMod val="75000"/>
                  </a:schemeClr>
                </a:solidFill>
              </a:rPr>
            </a:br>
            <a:endParaRPr lang="sl-SI" sz="3733" b="1" dirty="0">
              <a:solidFill>
                <a:schemeClr val="accent1">
                  <a:lumMod val="75000"/>
                </a:schemeClr>
              </a:solidFill>
            </a:endParaRPr>
          </a:p>
        </p:txBody>
      </p:sp>
      <p:pic>
        <p:nvPicPr>
          <p:cNvPr id="4" name="Slika 3">
            <a:extLst>
              <a:ext uri="{FF2B5EF4-FFF2-40B4-BE49-F238E27FC236}">
                <a16:creationId xmlns:a16="http://schemas.microsoft.com/office/drawing/2014/main" id="{44304638-C8A0-D38F-17F1-DD79C8289060}"/>
              </a:ext>
            </a:extLst>
          </p:cNvPr>
          <p:cNvPicPr>
            <a:picLocks noChangeAspect="1"/>
          </p:cNvPicPr>
          <p:nvPr/>
        </p:nvPicPr>
        <p:blipFill rotWithShape="1">
          <a:blip r:embed="rId2"/>
          <a:srcRect r="20270"/>
          <a:stretch/>
        </p:blipFill>
        <p:spPr>
          <a:xfrm>
            <a:off x="8333479" y="326028"/>
            <a:ext cx="2485972" cy="2081257"/>
          </a:xfrm>
          <a:prstGeom prst="rect">
            <a:avLst/>
          </a:prstGeom>
        </p:spPr>
      </p:pic>
      <p:pic>
        <p:nvPicPr>
          <p:cNvPr id="5" name="Slika 4">
            <a:extLst>
              <a:ext uri="{FF2B5EF4-FFF2-40B4-BE49-F238E27FC236}">
                <a16:creationId xmlns:a16="http://schemas.microsoft.com/office/drawing/2014/main" id="{F8E49A63-DE36-987A-81F4-A8743A04AF9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051799" y="92893"/>
            <a:ext cx="951149" cy="1100833"/>
          </a:xfrm>
          <a:prstGeom prst="rect">
            <a:avLst/>
          </a:prstGeom>
        </p:spPr>
      </p:pic>
      <p:sp>
        <p:nvSpPr>
          <p:cNvPr id="6" name="TextBox 3">
            <a:extLst>
              <a:ext uri="{FF2B5EF4-FFF2-40B4-BE49-F238E27FC236}">
                <a16:creationId xmlns:a16="http://schemas.microsoft.com/office/drawing/2014/main" id="{B874B270-BDB5-2363-84A5-6C24BA75267A}"/>
              </a:ext>
            </a:extLst>
          </p:cNvPr>
          <p:cNvSpPr txBox="1"/>
          <p:nvPr/>
        </p:nvSpPr>
        <p:spPr>
          <a:xfrm rot="10800000" flipV="1">
            <a:off x="1257299" y="5548724"/>
            <a:ext cx="8655051" cy="461665"/>
          </a:xfrm>
          <a:prstGeom prst="rect">
            <a:avLst/>
          </a:prstGeom>
          <a:noFill/>
        </p:spPr>
        <p:txBody>
          <a:bodyPr wrap="square">
            <a:spAutoFit/>
          </a:bodyPr>
          <a:lstStyle/>
          <a:p>
            <a:pPr algn="ctr">
              <a:spcBef>
                <a:spcPct val="0"/>
              </a:spcBef>
            </a:pPr>
            <a:r>
              <a:rPr lang="sl-SI" sz="2400" b="1" dirty="0">
                <a:solidFill>
                  <a:schemeClr val="accent1">
                    <a:lumMod val="75000"/>
                  </a:schemeClr>
                </a:solidFill>
                <a:ea typeface="+mj-ea"/>
                <a:cs typeface="+mj-cs"/>
              </a:rPr>
              <a:t>KLJUČ DO BOLJŠE UPRAVE JE V LJUDEH.</a:t>
            </a:r>
          </a:p>
        </p:txBody>
      </p:sp>
    </p:spTree>
    <p:extLst>
      <p:ext uri="{BB962C8B-B14F-4D97-AF65-F5344CB8AC3E}">
        <p14:creationId xmlns:p14="http://schemas.microsoft.com/office/powerpoint/2010/main" val="37406902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D6668E5F-B9D8-16F4-51D6-699D5FA65A4A}"/>
              </a:ext>
            </a:extLst>
          </p:cNvPr>
          <p:cNvSpPr txBox="1"/>
          <p:nvPr/>
        </p:nvSpPr>
        <p:spPr>
          <a:xfrm>
            <a:off x="2092752" y="483909"/>
            <a:ext cx="7862893" cy="830997"/>
          </a:xfrm>
          <a:prstGeom prst="rect">
            <a:avLst/>
          </a:prstGeom>
          <a:noFill/>
        </p:spPr>
        <p:txBody>
          <a:bodyPr wrap="square">
            <a:spAutoFit/>
          </a:bodyPr>
          <a:lstStyle/>
          <a:p>
            <a:pPr algn="ctr"/>
            <a:r>
              <a:rPr lang="sl-SI" sz="4800" b="1" dirty="0">
                <a:solidFill>
                  <a:schemeClr val="accent1">
                    <a:lumMod val="75000"/>
                  </a:schemeClr>
                </a:solidFill>
                <a:latin typeface="Calibri Light" panose="020F0302020204030204" pitchFamily="34" charset="0"/>
                <a:ea typeface="+mj-ea"/>
                <a:cs typeface="Calibri Light" panose="020F0302020204030204" pitchFamily="34" charset="0"/>
              </a:rPr>
              <a:t>Predstavitveni film - IS MUZA</a:t>
            </a:r>
          </a:p>
        </p:txBody>
      </p:sp>
      <p:sp>
        <p:nvSpPr>
          <p:cNvPr id="3" name="PoljeZBesedilom 2">
            <a:extLst>
              <a:ext uri="{FF2B5EF4-FFF2-40B4-BE49-F238E27FC236}">
                <a16:creationId xmlns:a16="http://schemas.microsoft.com/office/drawing/2014/main" id="{12976D7F-BC0D-D461-ABFC-E1EAEDA19547}"/>
              </a:ext>
            </a:extLst>
          </p:cNvPr>
          <p:cNvSpPr txBox="1"/>
          <p:nvPr/>
        </p:nvSpPr>
        <p:spPr>
          <a:xfrm>
            <a:off x="527046" y="5224658"/>
            <a:ext cx="3837881" cy="584775"/>
          </a:xfrm>
          <a:prstGeom prst="rect">
            <a:avLst/>
          </a:prstGeom>
          <a:noFill/>
        </p:spPr>
        <p:txBody>
          <a:bodyPr wrap="square">
            <a:spAutoFit/>
          </a:bodyPr>
          <a:lstStyle/>
          <a:p>
            <a:r>
              <a:rPr lang="sl-SI" sz="3200" dirty="0">
                <a:solidFill>
                  <a:srgbClr val="003366"/>
                </a:solidFill>
                <a:hlinkClick r:id="rId2">
                  <a:extLst>
                    <a:ext uri="{A12FA001-AC4F-418D-AE19-62706E023703}">
                      <ahyp:hlinkClr xmlns:ahyp="http://schemas.microsoft.com/office/drawing/2018/hyperlinkcolor" val="tx"/>
                    </a:ext>
                  </a:extLst>
                </a:hlinkClick>
              </a:rPr>
              <a:t>Več o IS MUZA:</a:t>
            </a:r>
            <a:endParaRPr lang="en-GB" sz="2400" dirty="0"/>
          </a:p>
        </p:txBody>
      </p:sp>
      <p:pic>
        <p:nvPicPr>
          <p:cNvPr id="4" name="Slika 3">
            <a:extLst>
              <a:ext uri="{FF2B5EF4-FFF2-40B4-BE49-F238E27FC236}">
                <a16:creationId xmlns:a16="http://schemas.microsoft.com/office/drawing/2014/main" id="{7AAD819C-616D-9865-F132-912527D433D5}"/>
              </a:ext>
            </a:extLst>
          </p:cNvPr>
          <p:cNvPicPr>
            <a:picLocks noChangeAspect="1"/>
          </p:cNvPicPr>
          <p:nvPr/>
        </p:nvPicPr>
        <p:blipFill>
          <a:blip r:embed="rId3"/>
          <a:stretch>
            <a:fillRect/>
          </a:stretch>
        </p:blipFill>
        <p:spPr>
          <a:xfrm>
            <a:off x="3402444" y="4839422"/>
            <a:ext cx="962483" cy="972869"/>
          </a:xfrm>
          <a:prstGeom prst="rect">
            <a:avLst/>
          </a:prstGeom>
        </p:spPr>
      </p:pic>
      <p:pic>
        <p:nvPicPr>
          <p:cNvPr id="5" name="Slika 4">
            <a:extLst>
              <a:ext uri="{FF2B5EF4-FFF2-40B4-BE49-F238E27FC236}">
                <a16:creationId xmlns:a16="http://schemas.microsoft.com/office/drawing/2014/main" id="{F08E1B0F-CA0D-1684-A3CB-84E12ABD860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149129" y="231438"/>
            <a:ext cx="733747" cy="849217"/>
          </a:xfrm>
          <a:prstGeom prst="rect">
            <a:avLst/>
          </a:prstGeom>
        </p:spPr>
      </p:pic>
      <p:pic>
        <p:nvPicPr>
          <p:cNvPr id="6" name="Slika 5">
            <a:extLst>
              <a:ext uri="{FF2B5EF4-FFF2-40B4-BE49-F238E27FC236}">
                <a16:creationId xmlns:a16="http://schemas.microsoft.com/office/drawing/2014/main" id="{38424E5D-488E-66E0-3B7F-0BDB9244EABF}"/>
              </a:ext>
            </a:extLst>
          </p:cNvPr>
          <p:cNvPicPr>
            <a:picLocks noChangeAspect="1"/>
          </p:cNvPicPr>
          <p:nvPr/>
        </p:nvPicPr>
        <p:blipFill>
          <a:blip r:embed="rId5"/>
          <a:stretch>
            <a:fillRect/>
          </a:stretch>
        </p:blipFill>
        <p:spPr>
          <a:xfrm>
            <a:off x="3300438" y="1810022"/>
            <a:ext cx="5051300" cy="2657276"/>
          </a:xfrm>
          <a:prstGeom prst="rect">
            <a:avLst/>
          </a:prstGeom>
        </p:spPr>
      </p:pic>
    </p:spTree>
    <p:extLst>
      <p:ext uri="{BB962C8B-B14F-4D97-AF65-F5344CB8AC3E}">
        <p14:creationId xmlns:p14="http://schemas.microsoft.com/office/powerpoint/2010/main" val="3122208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512DF011-A01B-3A8C-2F26-EC50A5749539}"/>
              </a:ext>
            </a:extLst>
          </p:cNvPr>
          <p:cNvPicPr>
            <a:picLocks noChangeAspect="1"/>
          </p:cNvPicPr>
          <p:nvPr/>
        </p:nvPicPr>
        <p:blipFill>
          <a:blip r:embed="rId2"/>
          <a:stretch>
            <a:fillRect/>
          </a:stretch>
        </p:blipFill>
        <p:spPr>
          <a:xfrm>
            <a:off x="324705" y="246800"/>
            <a:ext cx="6897425" cy="6332549"/>
          </a:xfrm>
          <a:prstGeom prst="rect">
            <a:avLst/>
          </a:prstGeom>
        </p:spPr>
      </p:pic>
      <p:sp>
        <p:nvSpPr>
          <p:cNvPr id="5" name="PoljeZBesedilom 4">
            <a:extLst>
              <a:ext uri="{FF2B5EF4-FFF2-40B4-BE49-F238E27FC236}">
                <a16:creationId xmlns:a16="http://schemas.microsoft.com/office/drawing/2014/main" id="{1C782157-2DEC-DD49-D64B-5EEF9F3A34B6}"/>
              </a:ext>
            </a:extLst>
          </p:cNvPr>
          <p:cNvSpPr txBox="1"/>
          <p:nvPr/>
        </p:nvSpPr>
        <p:spPr>
          <a:xfrm>
            <a:off x="8279219" y="557593"/>
            <a:ext cx="3833259" cy="748795"/>
          </a:xfrm>
          <a:prstGeom prst="rect">
            <a:avLst/>
          </a:prstGeom>
          <a:noFill/>
        </p:spPr>
        <p:txBody>
          <a:bodyPr wrap="square">
            <a:spAutoFit/>
          </a:bodyPr>
          <a:lstStyle/>
          <a:p>
            <a:r>
              <a:rPr lang="sl-SI" sz="2133" dirty="0">
                <a:solidFill>
                  <a:srgbClr val="003366"/>
                </a:solidFill>
              </a:rPr>
              <a:t>Dostop: organi državne uprave (Hkom):</a:t>
            </a:r>
          </a:p>
        </p:txBody>
      </p:sp>
      <p:sp>
        <p:nvSpPr>
          <p:cNvPr id="6" name="PoljeZBesedilom 5">
            <a:extLst>
              <a:ext uri="{FF2B5EF4-FFF2-40B4-BE49-F238E27FC236}">
                <a16:creationId xmlns:a16="http://schemas.microsoft.com/office/drawing/2014/main" id="{580E1112-46F8-BD33-53E3-A98EEBCA1643}"/>
              </a:ext>
            </a:extLst>
          </p:cNvPr>
          <p:cNvSpPr txBox="1"/>
          <p:nvPr/>
        </p:nvSpPr>
        <p:spPr>
          <a:xfrm>
            <a:off x="8243596" y="1932327"/>
            <a:ext cx="3904505" cy="1077026"/>
          </a:xfrm>
          <a:prstGeom prst="rect">
            <a:avLst/>
          </a:prstGeom>
          <a:noFill/>
        </p:spPr>
        <p:txBody>
          <a:bodyPr wrap="square">
            <a:spAutoFit/>
          </a:bodyPr>
          <a:lstStyle/>
          <a:p>
            <a:r>
              <a:rPr lang="sl-SI" sz="2133" dirty="0">
                <a:solidFill>
                  <a:srgbClr val="003366"/>
                </a:solidFill>
              </a:rPr>
              <a:t>Dostop: MNZ/policija, Mors/vojska, SOVA: svoj url naslov.</a:t>
            </a:r>
          </a:p>
        </p:txBody>
      </p:sp>
      <p:sp>
        <p:nvSpPr>
          <p:cNvPr id="8" name="PoljeZBesedilom 7">
            <a:extLst>
              <a:ext uri="{FF2B5EF4-FFF2-40B4-BE49-F238E27FC236}">
                <a16:creationId xmlns:a16="http://schemas.microsoft.com/office/drawing/2014/main" id="{D4928991-30D6-D9C1-9543-190AB89FD1A8}"/>
              </a:ext>
            </a:extLst>
          </p:cNvPr>
          <p:cNvSpPr txBox="1"/>
          <p:nvPr/>
        </p:nvSpPr>
        <p:spPr>
          <a:xfrm>
            <a:off x="8243595" y="1363705"/>
            <a:ext cx="3358519" cy="789896"/>
          </a:xfrm>
          <a:prstGeom prst="rect">
            <a:avLst/>
          </a:prstGeom>
          <a:noFill/>
        </p:spPr>
        <p:txBody>
          <a:bodyPr wrap="square">
            <a:spAutoFit/>
          </a:bodyPr>
          <a:lstStyle/>
          <a:p>
            <a:r>
              <a:rPr lang="en-GB" sz="2133" b="1" dirty="0">
                <a:solidFill>
                  <a:srgbClr val="003366"/>
                </a:solidFill>
                <a:latin typeface="Trebuchet MS" panose="020B0603020202020204" pitchFamily="34" charset="0"/>
                <a:cs typeface="Arial" panose="020B0604020202020204" pitchFamily="34" charset="0"/>
                <a:hlinkClick r:id="rId3"/>
              </a:rPr>
              <a:t>https://muza.sigov.si/</a:t>
            </a:r>
            <a:endParaRPr lang="sl-SI" sz="2133" b="1" dirty="0">
              <a:solidFill>
                <a:srgbClr val="003366"/>
              </a:solidFill>
              <a:latin typeface="Trebuchet MS" panose="020B0603020202020204" pitchFamily="34" charset="0"/>
              <a:cs typeface="Arial" panose="020B0604020202020204" pitchFamily="34" charset="0"/>
            </a:endParaRPr>
          </a:p>
          <a:p>
            <a:endParaRPr lang="en-GB" sz="2400" b="1" dirty="0">
              <a:solidFill>
                <a:srgbClr val="003366"/>
              </a:solidFill>
              <a:latin typeface="Trebuchet MS" panose="020B0603020202020204" pitchFamily="34" charset="0"/>
              <a:cs typeface="Arial" panose="020B0604020202020204" pitchFamily="34" charset="0"/>
            </a:endParaRPr>
          </a:p>
        </p:txBody>
      </p:sp>
      <p:pic>
        <p:nvPicPr>
          <p:cNvPr id="2" name="Slika 1">
            <a:extLst>
              <a:ext uri="{FF2B5EF4-FFF2-40B4-BE49-F238E27FC236}">
                <a16:creationId xmlns:a16="http://schemas.microsoft.com/office/drawing/2014/main" id="{665E7202-0558-93F6-C606-F3585E775D4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435319" y="92893"/>
            <a:ext cx="567628" cy="656956"/>
          </a:xfrm>
          <a:prstGeom prst="rect">
            <a:avLst/>
          </a:prstGeom>
        </p:spPr>
      </p:pic>
      <p:pic>
        <p:nvPicPr>
          <p:cNvPr id="14" name="Slika 13">
            <a:extLst>
              <a:ext uri="{FF2B5EF4-FFF2-40B4-BE49-F238E27FC236}">
                <a16:creationId xmlns:a16="http://schemas.microsoft.com/office/drawing/2014/main" id="{746F3961-F2E1-195D-D257-883CE7B7BAC8}"/>
              </a:ext>
            </a:extLst>
          </p:cNvPr>
          <p:cNvPicPr>
            <a:picLocks noChangeAspect="1"/>
          </p:cNvPicPr>
          <p:nvPr/>
        </p:nvPicPr>
        <p:blipFill>
          <a:blip r:embed="rId5"/>
          <a:stretch>
            <a:fillRect/>
          </a:stretch>
        </p:blipFill>
        <p:spPr>
          <a:xfrm>
            <a:off x="8707413" y="4155717"/>
            <a:ext cx="1658081" cy="472239"/>
          </a:xfrm>
          <a:prstGeom prst="rect">
            <a:avLst/>
          </a:prstGeom>
        </p:spPr>
      </p:pic>
      <p:pic>
        <p:nvPicPr>
          <p:cNvPr id="15" name="Slika 32">
            <a:extLst>
              <a:ext uri="{FF2B5EF4-FFF2-40B4-BE49-F238E27FC236}">
                <a16:creationId xmlns:a16="http://schemas.microsoft.com/office/drawing/2014/main" id="{F166E7E6-F3EE-BEE4-24A8-E03BF5A2D289}"/>
              </a:ext>
            </a:extLst>
          </p:cNvPr>
          <p:cNvPicPr>
            <a:picLocks noChangeAspect="1"/>
          </p:cNvPicPr>
          <p:nvPr/>
        </p:nvPicPr>
        <p:blipFill rotWithShape="1">
          <a:blip r:embed="rId6"/>
          <a:srcRect l="40408" t="92544" r="51298" b="3816"/>
          <a:stretch/>
        </p:blipFill>
        <p:spPr bwMode="auto">
          <a:xfrm>
            <a:off x="8168477" y="4781193"/>
            <a:ext cx="1367977" cy="337671"/>
          </a:xfrm>
          <a:prstGeom prst="rect">
            <a:avLst/>
          </a:prstGeom>
          <a:ln>
            <a:noFill/>
          </a:ln>
          <a:extLst>
            <a:ext uri="{53640926-AAD7-44D8-BBD7-CCE9431645EC}">
              <a14:shadowObscured xmlns:a14="http://schemas.microsoft.com/office/drawing/2010/main"/>
            </a:ext>
          </a:extLst>
        </p:spPr>
      </p:pic>
      <p:pic>
        <p:nvPicPr>
          <p:cNvPr id="16" name="Picture 2">
            <a:extLst>
              <a:ext uri="{FF2B5EF4-FFF2-40B4-BE49-F238E27FC236}">
                <a16:creationId xmlns:a16="http://schemas.microsoft.com/office/drawing/2014/main" id="{6688B261-38BE-13E4-C2AF-0139367FFA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46303" y="5345988"/>
            <a:ext cx="612327" cy="596625"/>
          </a:xfrm>
          <a:prstGeom prst="rect">
            <a:avLst/>
          </a:prstGeom>
          <a:noFill/>
          <a:extLst>
            <a:ext uri="{909E8E84-426E-40DD-AFC4-6F175D3DCCD1}">
              <a14:hiddenFill xmlns:a14="http://schemas.microsoft.com/office/drawing/2010/main">
                <a:solidFill>
                  <a:srgbClr val="FFFFFF"/>
                </a:solidFill>
              </a14:hiddenFill>
            </a:ext>
          </a:extLst>
        </p:spPr>
      </p:pic>
      <p:pic>
        <p:nvPicPr>
          <p:cNvPr id="17" name="Slika 2">
            <a:extLst>
              <a:ext uri="{FF2B5EF4-FFF2-40B4-BE49-F238E27FC236}">
                <a16:creationId xmlns:a16="http://schemas.microsoft.com/office/drawing/2014/main" id="{2270DEA4-A400-545C-6EA3-EB93C76B205B}"/>
              </a:ext>
            </a:extLst>
          </p:cNvPr>
          <p:cNvPicPr>
            <a:picLocks noChangeAspect="1"/>
          </p:cNvPicPr>
          <p:nvPr/>
        </p:nvPicPr>
        <p:blipFill>
          <a:blip r:embed="rId8"/>
          <a:stretch>
            <a:fillRect/>
          </a:stretch>
        </p:blipFill>
        <p:spPr>
          <a:xfrm>
            <a:off x="9596782" y="4741518"/>
            <a:ext cx="1356060" cy="472239"/>
          </a:xfrm>
          <a:prstGeom prst="rect">
            <a:avLst/>
          </a:prstGeom>
        </p:spPr>
      </p:pic>
      <p:pic>
        <p:nvPicPr>
          <p:cNvPr id="18" name="Picture 4" descr="Rezultat iskanja slik za ms outlook">
            <a:extLst>
              <a:ext uri="{FF2B5EF4-FFF2-40B4-BE49-F238E27FC236}">
                <a16:creationId xmlns:a16="http://schemas.microsoft.com/office/drawing/2014/main" id="{1B102C6F-785C-87F9-EB4F-6776ECA420B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55547" y="5274892"/>
            <a:ext cx="638528" cy="596816"/>
          </a:xfrm>
          <a:prstGeom prst="rect">
            <a:avLst/>
          </a:prstGeom>
          <a:noFill/>
          <a:extLst>
            <a:ext uri="{909E8E84-426E-40DD-AFC4-6F175D3DCCD1}">
              <a14:hiddenFill xmlns:a14="http://schemas.microsoft.com/office/drawing/2010/main">
                <a:solidFill>
                  <a:srgbClr val="FFFFFF"/>
                </a:solidFill>
              </a14:hiddenFill>
            </a:ext>
          </a:extLst>
        </p:spPr>
      </p:pic>
      <p:sp>
        <p:nvSpPr>
          <p:cNvPr id="19" name="PoljeZBesedilom 18">
            <a:extLst>
              <a:ext uri="{FF2B5EF4-FFF2-40B4-BE49-F238E27FC236}">
                <a16:creationId xmlns:a16="http://schemas.microsoft.com/office/drawing/2014/main" id="{4598086B-DF9F-2B22-F5D9-A688C8EA72D6}"/>
              </a:ext>
            </a:extLst>
          </p:cNvPr>
          <p:cNvSpPr txBox="1"/>
          <p:nvPr/>
        </p:nvSpPr>
        <p:spPr>
          <a:xfrm>
            <a:off x="8243595" y="3500423"/>
            <a:ext cx="3833259" cy="420564"/>
          </a:xfrm>
          <a:prstGeom prst="rect">
            <a:avLst/>
          </a:prstGeom>
          <a:noFill/>
        </p:spPr>
        <p:txBody>
          <a:bodyPr wrap="square">
            <a:spAutoFit/>
          </a:bodyPr>
          <a:lstStyle/>
          <a:p>
            <a:r>
              <a:rPr lang="sl-SI" sz="2133" dirty="0">
                <a:solidFill>
                  <a:srgbClr val="003366"/>
                </a:solidFill>
              </a:rPr>
              <a:t>Integracije:</a:t>
            </a:r>
          </a:p>
        </p:txBody>
      </p:sp>
      <p:sp>
        <p:nvSpPr>
          <p:cNvPr id="20" name="Rectangle: Rounded Corners 10">
            <a:extLst>
              <a:ext uri="{FF2B5EF4-FFF2-40B4-BE49-F238E27FC236}">
                <a16:creationId xmlns:a16="http://schemas.microsoft.com/office/drawing/2014/main" id="{4EC637D5-A574-F2F9-E203-F35A3748F13D}"/>
              </a:ext>
            </a:extLst>
          </p:cNvPr>
          <p:cNvSpPr/>
          <p:nvPr/>
        </p:nvSpPr>
        <p:spPr>
          <a:xfrm>
            <a:off x="8038919" y="4042155"/>
            <a:ext cx="2822199" cy="196728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sl-SI" sz="2400" dirty="0">
              <a:ln w="0"/>
              <a:solidFill>
                <a:prstClr val="black"/>
              </a:solidFill>
              <a:effectLst>
                <a:outerShdw blurRad="38100" dist="19050" dir="2700000" algn="tl" rotWithShape="0">
                  <a:prstClr val="black">
                    <a:alpha val="40000"/>
                  </a:prstClr>
                </a:outerShdw>
              </a:effectLst>
              <a:latin typeface="Calibri" panose="020F0502020204030204"/>
            </a:endParaRPr>
          </a:p>
        </p:txBody>
      </p:sp>
    </p:spTree>
    <p:extLst>
      <p:ext uri="{BB962C8B-B14F-4D97-AF65-F5344CB8AC3E}">
        <p14:creationId xmlns:p14="http://schemas.microsoft.com/office/powerpoint/2010/main" val="3186474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23AC0932-9307-8B04-DEFC-371032D456A0}"/>
              </a:ext>
            </a:extLst>
          </p:cNvPr>
          <p:cNvPicPr/>
          <p:nvPr/>
        </p:nvPicPr>
        <p:blipFill rotWithShape="1">
          <a:blip r:embed="rId2" cstate="print">
            <a:extLst>
              <a:ext uri="{28A0092B-C50C-407E-A947-70E740481C1C}">
                <a14:useLocalDpi xmlns:a14="http://schemas.microsoft.com/office/drawing/2010/main"/>
              </a:ext>
            </a:extLst>
          </a:blip>
          <a:srcRect l="1330"/>
          <a:stretch/>
        </p:blipFill>
        <p:spPr bwMode="auto">
          <a:xfrm>
            <a:off x="43992" y="974103"/>
            <a:ext cx="8864163" cy="5079045"/>
          </a:xfrm>
          <a:prstGeom prst="rect">
            <a:avLst/>
          </a:prstGeom>
          <a:extLst>
            <a:ext uri="{53640926-AAD7-44D8-BBD7-CCE9431645EC}">
              <a14:shadowObscured xmlns:a14="http://schemas.microsoft.com/office/drawing/2010/main"/>
            </a:ext>
          </a:extLst>
        </p:spPr>
      </p:pic>
      <p:sp>
        <p:nvSpPr>
          <p:cNvPr id="3" name="PoljeZBesedilom 2">
            <a:extLst>
              <a:ext uri="{FF2B5EF4-FFF2-40B4-BE49-F238E27FC236}">
                <a16:creationId xmlns:a16="http://schemas.microsoft.com/office/drawing/2014/main" id="{9F7AC1FC-CF80-DB29-745B-B12279F03888}"/>
              </a:ext>
            </a:extLst>
          </p:cNvPr>
          <p:cNvSpPr txBox="1"/>
          <p:nvPr/>
        </p:nvSpPr>
        <p:spPr>
          <a:xfrm>
            <a:off x="9016410" y="2098158"/>
            <a:ext cx="3019647" cy="2390141"/>
          </a:xfrm>
          <a:prstGeom prst="rect">
            <a:avLst/>
          </a:prstGeom>
          <a:noFill/>
        </p:spPr>
        <p:txBody>
          <a:bodyPr wrap="square" rtlCol="0">
            <a:spAutoFit/>
          </a:bodyPr>
          <a:lstStyle/>
          <a:p>
            <a:r>
              <a:rPr lang="sl-SI" sz="3733" dirty="0">
                <a:solidFill>
                  <a:schemeClr val="accent1">
                    <a:lumMod val="75000"/>
                  </a:schemeClr>
                </a:solidFill>
                <a:ea typeface="+mj-ea"/>
                <a:cs typeface="+mj-cs"/>
                <a:hlinkClick r:id="rId3"/>
              </a:rPr>
              <a:t>Kompetenčni model za državno upravo</a:t>
            </a:r>
            <a:endParaRPr lang="sl-SI" sz="3733" dirty="0">
              <a:solidFill>
                <a:schemeClr val="accent1">
                  <a:lumMod val="75000"/>
                </a:schemeClr>
              </a:solidFill>
              <a:ea typeface="+mj-ea"/>
              <a:cs typeface="+mj-cs"/>
            </a:endParaRPr>
          </a:p>
        </p:txBody>
      </p:sp>
      <p:pic>
        <p:nvPicPr>
          <p:cNvPr id="4" name="Slika 3">
            <a:extLst>
              <a:ext uri="{FF2B5EF4-FFF2-40B4-BE49-F238E27FC236}">
                <a16:creationId xmlns:a16="http://schemas.microsoft.com/office/drawing/2014/main" id="{D0A48DD1-95BF-7CF3-7D95-5D92E7C4543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296073" y="92894"/>
            <a:ext cx="807943" cy="818117"/>
          </a:xfrm>
          <a:prstGeom prst="rect">
            <a:avLst/>
          </a:prstGeom>
        </p:spPr>
      </p:pic>
      <p:pic>
        <p:nvPicPr>
          <p:cNvPr id="6" name="Slika 5">
            <a:extLst>
              <a:ext uri="{FF2B5EF4-FFF2-40B4-BE49-F238E27FC236}">
                <a16:creationId xmlns:a16="http://schemas.microsoft.com/office/drawing/2014/main" id="{674A2BD7-6B25-A43B-D8C1-9E4E083D4C9C}"/>
              </a:ext>
            </a:extLst>
          </p:cNvPr>
          <p:cNvPicPr>
            <a:picLocks noChangeAspect="1"/>
          </p:cNvPicPr>
          <p:nvPr/>
        </p:nvPicPr>
        <p:blipFill>
          <a:blip r:embed="rId5"/>
          <a:stretch>
            <a:fillRect/>
          </a:stretch>
        </p:blipFill>
        <p:spPr>
          <a:xfrm flipH="1">
            <a:off x="10924311" y="3722254"/>
            <a:ext cx="743525" cy="715817"/>
          </a:xfrm>
          <a:prstGeom prst="rect">
            <a:avLst/>
          </a:prstGeom>
        </p:spPr>
      </p:pic>
      <p:sp>
        <p:nvSpPr>
          <p:cNvPr id="5" name="Title 1">
            <a:extLst>
              <a:ext uri="{FF2B5EF4-FFF2-40B4-BE49-F238E27FC236}">
                <a16:creationId xmlns:a16="http://schemas.microsoft.com/office/drawing/2014/main" id="{8F49C8B6-7E50-6A94-5097-DC439BB5D915}"/>
              </a:ext>
            </a:extLst>
          </p:cNvPr>
          <p:cNvSpPr txBox="1">
            <a:spLocks/>
          </p:cNvSpPr>
          <p:nvPr/>
        </p:nvSpPr>
        <p:spPr>
          <a:xfrm>
            <a:off x="307127" y="156968"/>
            <a:ext cx="9463173" cy="68996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3733" dirty="0">
                <a:solidFill>
                  <a:schemeClr val="accent5">
                    <a:lumMod val="50000"/>
                  </a:schemeClr>
                </a:solidFill>
                <a:latin typeface="Trebuchet MS" panose="020B0603020202020204" pitchFamily="34" charset="0"/>
              </a:rPr>
              <a:t> </a:t>
            </a:r>
            <a:r>
              <a:rPr lang="sl-SI" sz="3733" b="1" dirty="0">
                <a:solidFill>
                  <a:schemeClr val="accent1">
                    <a:lumMod val="75000"/>
                  </a:schemeClr>
                </a:solidFill>
                <a:latin typeface="Calibri Light" panose="020F0302020204030204" pitchFamily="34" charset="0"/>
                <a:cs typeface="Calibri Light" panose="020F0302020204030204" pitchFamily="34" charset="0"/>
              </a:rPr>
              <a:t>V okviru IS MUZA se izvaja presoja kompetenc</a:t>
            </a:r>
          </a:p>
        </p:txBody>
      </p:sp>
    </p:spTree>
    <p:extLst>
      <p:ext uri="{BB962C8B-B14F-4D97-AF65-F5344CB8AC3E}">
        <p14:creationId xmlns:p14="http://schemas.microsoft.com/office/powerpoint/2010/main" val="24934453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5">
            <a:extLst>
              <a:ext uri="{FF2B5EF4-FFF2-40B4-BE49-F238E27FC236}">
                <a16:creationId xmlns:a16="http://schemas.microsoft.com/office/drawing/2014/main" id="{67C53DDD-DA89-C35E-5DE7-59970AD1F7D0}"/>
              </a:ext>
            </a:extLst>
          </p:cNvPr>
          <p:cNvGraphicFramePr>
            <a:graphicFrameLocks/>
          </p:cNvGraphicFramePr>
          <p:nvPr/>
        </p:nvGraphicFramePr>
        <p:xfrm>
          <a:off x="6551999" y="2003647"/>
          <a:ext cx="5450948" cy="3937571"/>
        </p:xfrm>
        <a:graphic>
          <a:graphicData uri="http://schemas.openxmlformats.org/drawingml/2006/chart">
            <c:chart xmlns:c="http://schemas.openxmlformats.org/drawingml/2006/chart" xmlns:r="http://schemas.openxmlformats.org/officeDocument/2006/relationships" r:id="rId2"/>
          </a:graphicData>
        </a:graphic>
      </p:graphicFrame>
      <p:pic>
        <p:nvPicPr>
          <p:cNvPr id="4" name="Slika 3">
            <a:extLst>
              <a:ext uri="{FF2B5EF4-FFF2-40B4-BE49-F238E27FC236}">
                <a16:creationId xmlns:a16="http://schemas.microsoft.com/office/drawing/2014/main" id="{9DACD8CC-E777-16EF-25E6-9DCDB4734D2F}"/>
              </a:ext>
            </a:extLst>
          </p:cNvPr>
          <p:cNvPicPr>
            <a:picLocks noChangeAspect="1"/>
          </p:cNvPicPr>
          <p:nvPr/>
        </p:nvPicPr>
        <p:blipFill rotWithShape="1">
          <a:blip r:embed="rId3"/>
          <a:srcRect b="51604"/>
          <a:stretch/>
        </p:blipFill>
        <p:spPr>
          <a:xfrm>
            <a:off x="300449" y="2159297"/>
            <a:ext cx="6076793" cy="3781921"/>
          </a:xfrm>
          <a:prstGeom prst="rect">
            <a:avLst/>
          </a:prstGeom>
        </p:spPr>
      </p:pic>
      <p:sp>
        <p:nvSpPr>
          <p:cNvPr id="5" name="Content Placeholder 2">
            <a:extLst>
              <a:ext uri="{FF2B5EF4-FFF2-40B4-BE49-F238E27FC236}">
                <a16:creationId xmlns:a16="http://schemas.microsoft.com/office/drawing/2014/main" id="{A4A6F8C7-0C36-1451-EB80-F35683BCCEE3}"/>
              </a:ext>
            </a:extLst>
          </p:cNvPr>
          <p:cNvSpPr txBox="1">
            <a:spLocks/>
          </p:cNvSpPr>
          <p:nvPr/>
        </p:nvSpPr>
        <p:spPr>
          <a:xfrm>
            <a:off x="125690" y="673642"/>
            <a:ext cx="10425901" cy="5076445"/>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chemeClr val="tx1"/>
              </a:buClr>
              <a:buFont typeface="Wingdings" panose="05000000000000000000" pitchFamily="2" charset="2"/>
              <a:buChar char="ü"/>
            </a:pPr>
            <a:r>
              <a:rPr lang="sl-SI" sz="2400" dirty="0">
                <a:solidFill>
                  <a:schemeClr val="accent5">
                    <a:lumMod val="50000"/>
                  </a:schemeClr>
                </a:solidFill>
                <a:latin typeface="+mn-lt"/>
              </a:rPr>
              <a:t>Vprašalnik za presojo kompetenc.</a:t>
            </a:r>
          </a:p>
          <a:p>
            <a:pPr>
              <a:lnSpc>
                <a:spcPct val="100000"/>
              </a:lnSpc>
              <a:buClr>
                <a:schemeClr val="tx1"/>
              </a:buClr>
              <a:buFont typeface="Wingdings" panose="05000000000000000000" pitchFamily="2" charset="2"/>
              <a:buChar char="ü"/>
            </a:pPr>
            <a:r>
              <a:rPr lang="sl-SI" sz="2400" dirty="0">
                <a:solidFill>
                  <a:schemeClr val="accent5">
                    <a:lumMod val="50000"/>
                  </a:schemeClr>
                </a:solidFill>
                <a:latin typeface="+mn-lt"/>
              </a:rPr>
              <a:t>začnemo s presojo in samopresojo (vodja določi kompetence in izvede presojo, JU izvede samopresojo)  </a:t>
            </a:r>
          </a:p>
        </p:txBody>
      </p:sp>
      <p:sp>
        <p:nvSpPr>
          <p:cNvPr id="6" name="Title 1">
            <a:extLst>
              <a:ext uri="{FF2B5EF4-FFF2-40B4-BE49-F238E27FC236}">
                <a16:creationId xmlns:a16="http://schemas.microsoft.com/office/drawing/2014/main" id="{ECD832FE-CEE6-8132-33AF-B2B3A8F17AFE}"/>
              </a:ext>
            </a:extLst>
          </p:cNvPr>
          <p:cNvSpPr txBox="1">
            <a:spLocks/>
          </p:cNvSpPr>
          <p:nvPr/>
        </p:nvSpPr>
        <p:spPr>
          <a:xfrm>
            <a:off x="1" y="114883"/>
            <a:ext cx="11082569" cy="10716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3733" dirty="0">
                <a:solidFill>
                  <a:schemeClr val="accent5">
                    <a:lumMod val="50000"/>
                  </a:schemeClr>
                </a:solidFill>
                <a:latin typeface="Trebuchet MS" panose="020B0603020202020204" pitchFamily="34" charset="0"/>
              </a:rPr>
              <a:t> </a:t>
            </a:r>
            <a:r>
              <a:rPr lang="sl-SI" sz="3733" b="1" dirty="0">
                <a:solidFill>
                  <a:schemeClr val="accent5">
                    <a:lumMod val="50000"/>
                  </a:schemeClr>
                </a:solidFill>
                <a:latin typeface="Calibri Light" panose="020F0302020204030204" pitchFamily="34" charset="0"/>
                <a:cs typeface="Calibri Light" panose="020F0302020204030204" pitchFamily="34" charset="0"/>
              </a:rPr>
              <a:t>Izvedba presoje kompetenc</a:t>
            </a:r>
          </a:p>
        </p:txBody>
      </p:sp>
      <p:pic>
        <p:nvPicPr>
          <p:cNvPr id="7" name="Slika 6">
            <a:extLst>
              <a:ext uri="{FF2B5EF4-FFF2-40B4-BE49-F238E27FC236}">
                <a16:creationId xmlns:a16="http://schemas.microsoft.com/office/drawing/2014/main" id="{B1CA6850-7689-D9C9-70DD-6613C8C86B0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296074" y="0"/>
            <a:ext cx="895927" cy="818117"/>
          </a:xfrm>
          <a:prstGeom prst="rect">
            <a:avLst/>
          </a:prstGeom>
        </p:spPr>
      </p:pic>
    </p:spTree>
    <p:extLst>
      <p:ext uri="{BB962C8B-B14F-4D97-AF65-F5344CB8AC3E}">
        <p14:creationId xmlns:p14="http://schemas.microsoft.com/office/powerpoint/2010/main" val="19291898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665E7202-0558-93F6-C606-F3585E775D4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582401" y="18633"/>
            <a:ext cx="567628" cy="656956"/>
          </a:xfrm>
          <a:prstGeom prst="rect">
            <a:avLst/>
          </a:prstGeom>
        </p:spPr>
      </p:pic>
      <p:sp>
        <p:nvSpPr>
          <p:cNvPr id="7" name="Google Shape;372;p39">
            <a:extLst>
              <a:ext uri="{FF2B5EF4-FFF2-40B4-BE49-F238E27FC236}">
                <a16:creationId xmlns:a16="http://schemas.microsoft.com/office/drawing/2014/main" id="{3BAF56D5-E3D3-F03E-DFF7-505EFDDCD7E4}"/>
              </a:ext>
            </a:extLst>
          </p:cNvPr>
          <p:cNvSpPr txBox="1">
            <a:spLocks/>
          </p:cNvSpPr>
          <p:nvPr/>
        </p:nvSpPr>
        <p:spPr>
          <a:xfrm>
            <a:off x="301658" y="150830"/>
            <a:ext cx="11280743" cy="1049517"/>
          </a:xfrm>
          <a:prstGeom prst="rect">
            <a:avLst/>
          </a:prstGeom>
          <a:noFill/>
          <a:ln>
            <a:noFill/>
          </a:ln>
        </p:spPr>
        <p:txBody>
          <a:bodyPr spcFirstLastPara="1" wrap="square" lIns="121900" tIns="60933" rIns="121900" bIns="60933"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SzPts val="3959"/>
            </a:pPr>
            <a:br>
              <a:rPr lang="sl-SI" sz="4800" dirty="0"/>
            </a:br>
            <a:endParaRPr lang="sl-SI" sz="4800" dirty="0"/>
          </a:p>
          <a:p>
            <a:pPr>
              <a:buSzPts val="3959"/>
            </a:pPr>
            <a:endParaRPr lang="sl-SI" sz="4800" dirty="0"/>
          </a:p>
          <a:p>
            <a:pPr>
              <a:buSzPts val="3959"/>
            </a:pPr>
            <a:endParaRPr lang="sl-SI" sz="2667" dirty="0"/>
          </a:p>
          <a:p>
            <a:pPr>
              <a:buSzPts val="3959"/>
            </a:pPr>
            <a:r>
              <a:rPr lang="sl-SI" sz="3733" b="1" dirty="0">
                <a:solidFill>
                  <a:schemeClr val="accent5">
                    <a:lumMod val="50000"/>
                  </a:schemeClr>
                </a:solidFill>
              </a:rPr>
              <a:t>V okviru IS MUZA se izvajajo</a:t>
            </a:r>
            <a:r>
              <a:rPr lang="sl-SI" sz="3733" b="1" dirty="0"/>
              <a:t> </a:t>
            </a:r>
            <a:r>
              <a:rPr lang="sl-SI" sz="3733" b="1" dirty="0">
                <a:solidFill>
                  <a:schemeClr val="accent5">
                    <a:lumMod val="50000"/>
                  </a:schemeClr>
                </a:solidFill>
              </a:rPr>
              <a:t>prenovljeni razvojni pogovori</a:t>
            </a:r>
          </a:p>
          <a:p>
            <a:pPr>
              <a:buSzPts val="3959"/>
            </a:pPr>
            <a:br>
              <a:rPr lang="sl-SI" sz="3733" dirty="0">
                <a:solidFill>
                  <a:schemeClr val="accent5">
                    <a:lumMod val="50000"/>
                  </a:schemeClr>
                </a:solidFill>
                <a:latin typeface="Trebuchet MS" panose="020B0603020202020204" pitchFamily="34" charset="0"/>
              </a:rPr>
            </a:br>
            <a:r>
              <a:rPr lang="sl-SI" sz="2667" dirty="0">
                <a:solidFill>
                  <a:schemeClr val="accent5">
                    <a:lumMod val="50000"/>
                  </a:schemeClr>
                </a:solidFill>
                <a:latin typeface="+mn-lt"/>
              </a:rPr>
              <a:t>Spreten vodja sproži v težavnem pogovoru REFLEKSIJO, manj spreten pa prebudi OBRAMBNO NARAVNANOST.</a:t>
            </a:r>
            <a:br>
              <a:rPr lang="sl-SI" sz="2667" dirty="0">
                <a:solidFill>
                  <a:srgbClr val="D3A92B"/>
                </a:solidFill>
                <a:latin typeface="+mn-lt"/>
              </a:rPr>
            </a:br>
            <a:br>
              <a:rPr lang="sl-SI" sz="4800" dirty="0">
                <a:solidFill>
                  <a:srgbClr val="7F7F7F"/>
                </a:solidFill>
              </a:rPr>
            </a:br>
            <a:endParaRPr lang="sl-SI" sz="2667" dirty="0">
              <a:solidFill>
                <a:schemeClr val="accent5">
                  <a:lumMod val="50000"/>
                </a:schemeClr>
              </a:solidFill>
              <a:latin typeface="Trebuchet MS" panose="020B0603020202020204" pitchFamily="34" charset="0"/>
              <a:sym typeface="Calibri"/>
            </a:endParaRPr>
          </a:p>
        </p:txBody>
      </p:sp>
      <p:pic>
        <p:nvPicPr>
          <p:cNvPr id="9" name="D0EDDF40">
            <a:hlinkClick r:id="" action="ppaction://media"/>
            <a:extLst>
              <a:ext uri="{FF2B5EF4-FFF2-40B4-BE49-F238E27FC236}">
                <a16:creationId xmlns:a16="http://schemas.microsoft.com/office/drawing/2014/main" id="{5CD3A082-F455-BE5A-7317-A42C22AF7BE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805078" y="3790035"/>
            <a:ext cx="4197869" cy="2326876"/>
          </a:xfrm>
          <a:prstGeom prst="rect">
            <a:avLst/>
          </a:prstGeom>
        </p:spPr>
      </p:pic>
      <p:sp>
        <p:nvSpPr>
          <p:cNvPr id="10" name="Pravokotnik 9">
            <a:extLst>
              <a:ext uri="{FF2B5EF4-FFF2-40B4-BE49-F238E27FC236}">
                <a16:creationId xmlns:a16="http://schemas.microsoft.com/office/drawing/2014/main" id="{9260952D-24D0-47AC-D911-8D610D300EDE}"/>
              </a:ext>
            </a:extLst>
          </p:cNvPr>
          <p:cNvSpPr/>
          <p:nvPr/>
        </p:nvSpPr>
        <p:spPr>
          <a:xfrm>
            <a:off x="301659" y="2227557"/>
            <a:ext cx="7420051" cy="3870036"/>
          </a:xfrm>
          <a:prstGeom prst="rect">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sl-SI" sz="2400" b="1" dirty="0"/>
          </a:p>
          <a:p>
            <a:pPr marL="380990" indent="-380990">
              <a:buFont typeface="Arial" panose="020B0604020202020204" pitchFamily="34" charset="0"/>
              <a:buChar char="•"/>
            </a:pPr>
            <a:r>
              <a:rPr lang="sl-SI" sz="2133" dirty="0"/>
              <a:t>Razvojni pogovor je namenjen pogovoru o preteklem, sedanjem in prihodnjem delu.</a:t>
            </a:r>
          </a:p>
          <a:p>
            <a:pPr marL="380990" indent="-380990">
              <a:buFont typeface="Arial" panose="020B0604020202020204" pitchFamily="34" charset="0"/>
              <a:buChar char="•"/>
            </a:pPr>
            <a:r>
              <a:rPr lang="sl-SI" sz="2133" dirty="0"/>
              <a:t>Zakon o javnih uslužbencih: vodja - spremljanje dela, strokovne usposobljenosti in kariere zaposlenih (vsaj enkrat letno izvesti RP).</a:t>
            </a:r>
          </a:p>
          <a:p>
            <a:pPr marL="380990" indent="-380990">
              <a:buFont typeface="Arial" panose="020B0604020202020204" pitchFamily="34" charset="0"/>
              <a:buChar char="•"/>
            </a:pPr>
            <a:r>
              <a:rPr lang="sl-SI" sz="2133" dirty="0"/>
              <a:t>Ne gre za ocenjevanje delovne uspešnosti.</a:t>
            </a:r>
          </a:p>
          <a:p>
            <a:pPr marL="380990" indent="-380990">
              <a:buFont typeface="Arial" panose="020B0604020202020204" pitchFamily="34" charset="0"/>
              <a:buChar char="•"/>
            </a:pPr>
            <a:r>
              <a:rPr lang="sl-SI" sz="2133" dirty="0"/>
              <a:t>Namesto letnega pogovora – razvojni pogovor  (možnost izvedbe večkrat letno).</a:t>
            </a:r>
          </a:p>
          <a:p>
            <a:pPr marL="380990" indent="-380990">
              <a:buFont typeface="Arial" panose="020B0604020202020204" pitchFamily="34" charset="0"/>
              <a:buChar char="•"/>
            </a:pPr>
            <a:r>
              <a:rPr lang="sl-SI" sz="2133" dirty="0"/>
              <a:t>Pomembno je kako vodja poda povratno informacijo JU.</a:t>
            </a:r>
          </a:p>
          <a:p>
            <a:pPr lvl="0"/>
            <a:endParaRPr lang="sl-SI" sz="2133" dirty="0"/>
          </a:p>
          <a:p>
            <a:endParaRPr lang="sl-SI" sz="2400" dirty="0"/>
          </a:p>
        </p:txBody>
      </p:sp>
    </p:spTree>
    <p:extLst>
      <p:ext uri="{BB962C8B-B14F-4D97-AF65-F5344CB8AC3E}">
        <p14:creationId xmlns:p14="http://schemas.microsoft.com/office/powerpoint/2010/main" val="108593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značba mesta vsebine 4" descr="Slika, ki vsebuje besede besedilo, programska oprema, spletna stran, spletno mesto&#10;&#10;Opis je samodejno ustvarjen">
            <a:extLst>
              <a:ext uri="{FF2B5EF4-FFF2-40B4-BE49-F238E27FC236}">
                <a16:creationId xmlns:a16="http://schemas.microsoft.com/office/drawing/2014/main" id="{F4EB0222-DDD9-C54B-F9BF-F8DCDB94F2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263" y="1019523"/>
            <a:ext cx="10879589" cy="5134716"/>
          </a:xfrm>
          <a:prstGeom prst="rect">
            <a:avLst/>
          </a:prstGeom>
        </p:spPr>
      </p:pic>
      <p:sp>
        <p:nvSpPr>
          <p:cNvPr id="2" name="Google Shape;372;p39">
            <a:extLst>
              <a:ext uri="{FF2B5EF4-FFF2-40B4-BE49-F238E27FC236}">
                <a16:creationId xmlns:a16="http://schemas.microsoft.com/office/drawing/2014/main" id="{EDE205F5-6F25-1131-9313-CA5BB8BC4A5E}"/>
              </a:ext>
            </a:extLst>
          </p:cNvPr>
          <p:cNvSpPr txBox="1">
            <a:spLocks/>
          </p:cNvSpPr>
          <p:nvPr/>
        </p:nvSpPr>
        <p:spPr>
          <a:xfrm>
            <a:off x="409090" y="-239500"/>
            <a:ext cx="10817935" cy="332392"/>
          </a:xfrm>
          <a:prstGeom prst="rect">
            <a:avLst/>
          </a:prstGeom>
          <a:noFill/>
          <a:ln>
            <a:noFill/>
          </a:ln>
        </p:spPr>
        <p:txBody>
          <a:bodyPr spcFirstLastPara="1" wrap="square" lIns="121900" tIns="60933" rIns="121900" bIns="60933"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SzPts val="3959"/>
            </a:pPr>
            <a:br>
              <a:rPr lang="sl-SI" sz="4800" dirty="0"/>
            </a:br>
            <a:endParaRPr lang="sl-SI" sz="4800" dirty="0"/>
          </a:p>
          <a:p>
            <a:pPr>
              <a:buSzPts val="3959"/>
            </a:pPr>
            <a:endParaRPr lang="sl-SI" sz="4800" dirty="0"/>
          </a:p>
          <a:p>
            <a:pPr>
              <a:buSzPts val="3959"/>
            </a:pPr>
            <a:endParaRPr lang="sl-SI" sz="2667" dirty="0"/>
          </a:p>
          <a:p>
            <a:pPr>
              <a:buSzPts val="3959"/>
            </a:pPr>
            <a:r>
              <a:rPr lang="sl-SI" sz="3200" b="1" dirty="0">
                <a:solidFill>
                  <a:schemeClr val="accent5">
                    <a:lumMod val="50000"/>
                  </a:schemeClr>
                </a:solidFill>
              </a:rPr>
              <a:t>V okviru IS MUZA se lahko vključite v interni trg dela, znanja in priložnosti v organih državne uprave</a:t>
            </a:r>
          </a:p>
          <a:p>
            <a:pPr>
              <a:buSzPts val="3959"/>
            </a:pPr>
            <a:endParaRPr lang="sl-SI" sz="2667" dirty="0">
              <a:solidFill>
                <a:srgbClr val="D3A92B"/>
              </a:solidFill>
            </a:endParaRPr>
          </a:p>
          <a:p>
            <a:pPr>
              <a:buSzPts val="3959"/>
            </a:pPr>
            <a:br>
              <a:rPr lang="sl-SI" sz="2667" dirty="0">
                <a:solidFill>
                  <a:srgbClr val="D3A92B"/>
                </a:solidFill>
              </a:rPr>
            </a:br>
            <a:endParaRPr lang="sl-SI" sz="2667" dirty="0">
              <a:solidFill>
                <a:schemeClr val="accent5">
                  <a:lumMod val="50000"/>
                </a:schemeClr>
              </a:solidFill>
              <a:latin typeface="Trebuchet MS" panose="020B0603020202020204" pitchFamily="34" charset="0"/>
              <a:sym typeface="Calibri"/>
            </a:endParaRPr>
          </a:p>
        </p:txBody>
      </p:sp>
      <p:pic>
        <p:nvPicPr>
          <p:cNvPr id="5" name="Slika 4">
            <a:extLst>
              <a:ext uri="{FF2B5EF4-FFF2-40B4-BE49-F238E27FC236}">
                <a16:creationId xmlns:a16="http://schemas.microsoft.com/office/drawing/2014/main" id="{F7C7C180-C449-A2DF-3B53-C5C0F6A912D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435319" y="92893"/>
            <a:ext cx="567628" cy="656956"/>
          </a:xfrm>
          <a:prstGeom prst="rect">
            <a:avLst/>
          </a:prstGeom>
        </p:spPr>
      </p:pic>
    </p:spTree>
    <p:extLst>
      <p:ext uri="{BB962C8B-B14F-4D97-AF65-F5344CB8AC3E}">
        <p14:creationId xmlns:p14="http://schemas.microsoft.com/office/powerpoint/2010/main" val="2407424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C834B255-8B12-2090-A8AA-C4AB2290F433}"/>
              </a:ext>
            </a:extLst>
          </p:cNvPr>
          <p:cNvSpPr txBox="1"/>
          <p:nvPr/>
        </p:nvSpPr>
        <p:spPr>
          <a:xfrm>
            <a:off x="826207" y="2502390"/>
            <a:ext cx="10273552" cy="3580147"/>
          </a:xfrm>
          <a:prstGeom prst="rect">
            <a:avLst/>
          </a:prstGeom>
          <a:noFill/>
        </p:spPr>
        <p:txBody>
          <a:bodyPr wrap="square">
            <a:spAutoFit/>
          </a:bodyPr>
          <a:lstStyle/>
          <a:p>
            <a:pPr algn="ctr"/>
            <a:r>
              <a:rPr lang="en-US" sz="3733" b="1" dirty="0">
                <a:solidFill>
                  <a:srgbClr val="0070C0"/>
                </a:solidFill>
                <a:effectLst>
                  <a:outerShdw blurRad="38100" dist="38100" dir="2700000" algn="tl">
                    <a:srgbClr val="000000">
                      <a:alpha val="43137"/>
                    </a:srgbClr>
                  </a:outerShdw>
                </a:effectLst>
              </a:rPr>
              <a:t>„</a:t>
            </a:r>
            <a:r>
              <a:rPr lang="sl-SI" sz="4000" dirty="0"/>
              <a:t> </a:t>
            </a:r>
            <a:r>
              <a:rPr lang="sl-SI" sz="3300" b="1" dirty="0">
                <a:solidFill>
                  <a:srgbClr val="0070C0"/>
                </a:solidFill>
                <a:effectLst>
                  <a:outerShdw blurRad="38100" dist="38100" dir="2700000" algn="tl">
                    <a:srgbClr val="000000">
                      <a:alpha val="43137"/>
                    </a:srgbClr>
                  </a:outerShdw>
                </a:effectLst>
              </a:rPr>
              <a:t>Prihodnosti ni več mogoče načrtovati, treba jo je predvidevati</a:t>
            </a:r>
            <a:r>
              <a:rPr lang="sl-SI" sz="3733" b="1" dirty="0">
                <a:solidFill>
                  <a:srgbClr val="0070C0"/>
                </a:solidFill>
                <a:effectLst>
                  <a:outerShdw blurRad="38100" dist="38100" dir="2700000" algn="tl">
                    <a:srgbClr val="000000">
                      <a:alpha val="43137"/>
                    </a:srgbClr>
                  </a:outerShdw>
                </a:effectLst>
              </a:rPr>
              <a:t>.“</a:t>
            </a:r>
          </a:p>
          <a:p>
            <a:pPr algn="ctr"/>
            <a:endParaRPr lang="en-US" sz="3733" dirty="0"/>
          </a:p>
          <a:p>
            <a:pPr algn="ctr"/>
            <a:endParaRPr lang="en-US" sz="3733" dirty="0"/>
          </a:p>
          <a:p>
            <a:pPr algn="ctr"/>
            <a:r>
              <a:rPr lang="en-US" sz="3733" dirty="0">
                <a:solidFill>
                  <a:srgbClr val="1F4843"/>
                </a:solidFill>
              </a:rPr>
              <a:t>…</a:t>
            </a:r>
            <a:r>
              <a:rPr lang="sl-SI" sz="3733" b="1" dirty="0">
                <a:solidFill>
                  <a:srgbClr val="1F4843"/>
                </a:solidFill>
                <a:effectLst>
                  <a:outerShdw blurRad="38100" dist="38100" dir="2700000" algn="tl">
                    <a:srgbClr val="000000">
                      <a:alpha val="43137"/>
                    </a:srgbClr>
                  </a:outerShdw>
                </a:effectLst>
              </a:rPr>
              <a:t>preverjena</a:t>
            </a:r>
            <a:r>
              <a:rPr lang="sl-SI" sz="3733" dirty="0">
                <a:solidFill>
                  <a:srgbClr val="1F4843"/>
                </a:solidFill>
              </a:rPr>
              <a:t> in </a:t>
            </a:r>
            <a:r>
              <a:rPr lang="sl-SI" sz="3733" b="1" dirty="0">
                <a:solidFill>
                  <a:srgbClr val="1F4843"/>
                </a:solidFill>
                <a:effectLst>
                  <a:outerShdw blurRad="38100" dist="38100" dir="2700000" algn="tl">
                    <a:srgbClr val="000000">
                      <a:alpha val="43137"/>
                    </a:srgbClr>
                  </a:outerShdw>
                </a:effectLst>
              </a:rPr>
              <a:t>odporna</a:t>
            </a:r>
            <a:r>
              <a:rPr lang="sl-SI" sz="3733" dirty="0">
                <a:solidFill>
                  <a:srgbClr val="1F4843"/>
                </a:solidFill>
              </a:rPr>
              <a:t> orodja </a:t>
            </a:r>
            <a:r>
              <a:rPr lang="sl-SI" sz="3733" b="1" dirty="0">
                <a:solidFill>
                  <a:srgbClr val="1F4843"/>
                </a:solidFill>
                <a:effectLst>
                  <a:outerShdw blurRad="38100" dist="38100" dir="2700000" algn="tl">
                    <a:srgbClr val="000000">
                      <a:alpha val="43137"/>
                    </a:srgbClr>
                  </a:outerShdw>
                </a:effectLst>
              </a:rPr>
              <a:t>za krizno upravljanje</a:t>
            </a:r>
            <a:r>
              <a:rPr lang="sl-SI" sz="3733" dirty="0">
                <a:solidFill>
                  <a:srgbClr val="1F4843"/>
                </a:solidFill>
              </a:rPr>
              <a:t>.</a:t>
            </a:r>
            <a:endParaRPr lang="en-US" sz="3733" dirty="0">
              <a:solidFill>
                <a:srgbClr val="1F4843"/>
              </a:solidFill>
            </a:endParaRPr>
          </a:p>
        </p:txBody>
      </p:sp>
      <p:sp>
        <p:nvSpPr>
          <p:cNvPr id="5" name="PoljeZBesedilom 4">
            <a:extLst>
              <a:ext uri="{FF2B5EF4-FFF2-40B4-BE49-F238E27FC236}">
                <a16:creationId xmlns:a16="http://schemas.microsoft.com/office/drawing/2014/main" id="{B0C9D623-2490-A440-507A-ADF6958BECC7}"/>
              </a:ext>
            </a:extLst>
          </p:cNvPr>
          <p:cNvSpPr txBox="1"/>
          <p:nvPr/>
        </p:nvSpPr>
        <p:spPr>
          <a:xfrm>
            <a:off x="732198" y="1260698"/>
            <a:ext cx="11459802" cy="677108"/>
          </a:xfrm>
          <a:prstGeom prst="rect">
            <a:avLst/>
          </a:prstGeom>
          <a:noFill/>
        </p:spPr>
        <p:txBody>
          <a:bodyPr wrap="square">
            <a:spAutoFit/>
          </a:bodyPr>
          <a:lstStyle/>
          <a:p>
            <a:r>
              <a:rPr lang="sl-SI" sz="3800" b="1" dirty="0">
                <a:solidFill>
                  <a:srgbClr val="FF0000"/>
                </a:solidFill>
                <a:effectLst>
                  <a:outerShdw blurRad="38100" dist="38100" dir="2700000" algn="tl">
                    <a:srgbClr val="000000">
                      <a:alpha val="43137"/>
                    </a:srgbClr>
                  </a:outerShdw>
                </a:effectLst>
              </a:rPr>
              <a:t>Načrti za prihodnost na podlagi preteklih dogodkov?</a:t>
            </a:r>
            <a:endParaRPr lang="sl-SI" sz="3800" dirty="0"/>
          </a:p>
        </p:txBody>
      </p:sp>
    </p:spTree>
    <p:extLst>
      <p:ext uri="{BB962C8B-B14F-4D97-AF65-F5344CB8AC3E}">
        <p14:creationId xmlns:p14="http://schemas.microsoft.com/office/powerpoint/2010/main" val="41915308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792DB-2DED-6E21-F4B5-1FEAE2FB4F14}"/>
              </a:ext>
            </a:extLst>
          </p:cNvPr>
          <p:cNvSpPr txBox="1">
            <a:spLocks/>
          </p:cNvSpPr>
          <p:nvPr/>
        </p:nvSpPr>
        <p:spPr>
          <a:xfrm>
            <a:off x="155493" y="106837"/>
            <a:ext cx="7019417" cy="10119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3200" b="1" dirty="0">
                <a:solidFill>
                  <a:schemeClr val="accent5">
                    <a:lumMod val="50000"/>
                  </a:schemeClr>
                </a:solidFill>
                <a:latin typeface="Calibri Light" panose="020F0302020204030204" pitchFamily="34" charset="0"/>
                <a:cs typeface="Calibri Light" panose="020F0302020204030204" pitchFamily="34" charset="0"/>
              </a:rPr>
              <a:t>Uporaba IS MUZA </a:t>
            </a:r>
          </a:p>
          <a:p>
            <a:r>
              <a:rPr lang="sl-SI" sz="2400" b="1" dirty="0">
                <a:solidFill>
                  <a:schemeClr val="accent5">
                    <a:lumMod val="50000"/>
                  </a:schemeClr>
                </a:solidFill>
                <a:latin typeface="Calibri Light" panose="020F0302020204030204" pitchFamily="34" charset="0"/>
                <a:cs typeface="Calibri Light" panose="020F0302020204030204" pitchFamily="34" charset="0"/>
              </a:rPr>
              <a:t>oktober 2023 – maj 2024</a:t>
            </a:r>
          </a:p>
        </p:txBody>
      </p:sp>
      <p:sp>
        <p:nvSpPr>
          <p:cNvPr id="3" name="Content Placeholder 2">
            <a:extLst>
              <a:ext uri="{FF2B5EF4-FFF2-40B4-BE49-F238E27FC236}">
                <a16:creationId xmlns:a16="http://schemas.microsoft.com/office/drawing/2014/main" id="{E5263BCA-1659-71FA-57B0-E7B46EDF7F9E}"/>
              </a:ext>
            </a:extLst>
          </p:cNvPr>
          <p:cNvSpPr txBox="1">
            <a:spLocks/>
          </p:cNvSpPr>
          <p:nvPr/>
        </p:nvSpPr>
        <p:spPr>
          <a:xfrm>
            <a:off x="141317" y="1118794"/>
            <a:ext cx="4295527" cy="5076445"/>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chemeClr val="tx1"/>
              </a:buClr>
              <a:buFont typeface="Wingdings" panose="05000000000000000000" pitchFamily="2" charset="2"/>
              <a:buChar char="ü"/>
            </a:pPr>
            <a:r>
              <a:rPr lang="sl-SI" sz="2667" dirty="0">
                <a:solidFill>
                  <a:schemeClr val="accent5">
                    <a:lumMod val="50000"/>
                  </a:schemeClr>
                </a:solidFill>
                <a:latin typeface="+mn-lt"/>
              </a:rPr>
              <a:t>Razvojne pogovore (RP) je izvedlo 29 od 113 ODU (21,8%)</a:t>
            </a:r>
          </a:p>
          <a:p>
            <a:pPr>
              <a:lnSpc>
                <a:spcPct val="100000"/>
              </a:lnSpc>
              <a:buClr>
                <a:schemeClr val="tx1"/>
              </a:buClr>
              <a:buFont typeface="Wingdings" panose="05000000000000000000" pitchFamily="2" charset="2"/>
              <a:buChar char="ü"/>
            </a:pPr>
            <a:r>
              <a:rPr lang="sl-SI" sz="2667" dirty="0">
                <a:solidFill>
                  <a:schemeClr val="accent5">
                    <a:lumMod val="50000"/>
                  </a:schemeClr>
                </a:solidFill>
                <a:latin typeface="+mn-lt"/>
              </a:rPr>
              <a:t>Od 2944 izvedenih RP je bilo izvedenih 1455 presoj kompetenc (49,42%)</a:t>
            </a:r>
          </a:p>
          <a:p>
            <a:pPr>
              <a:lnSpc>
                <a:spcPct val="100000"/>
              </a:lnSpc>
              <a:buClr>
                <a:schemeClr val="tx1"/>
              </a:buClr>
              <a:buFont typeface="Wingdings" panose="05000000000000000000" pitchFamily="2" charset="2"/>
              <a:buChar char="ü"/>
            </a:pPr>
            <a:r>
              <a:rPr lang="sl-SI" sz="2667" dirty="0">
                <a:solidFill>
                  <a:schemeClr val="accent5">
                    <a:lumMod val="50000"/>
                  </a:schemeClr>
                </a:solidFill>
                <a:latin typeface="+mn-lt"/>
              </a:rPr>
              <a:t>Na MJU je bilo izvedenih 77,29 % RP, presoja kompetenc je bila izvedena z 75,71 % vseh zaposlenih.</a:t>
            </a:r>
          </a:p>
          <a:p>
            <a:pPr marL="0" indent="0">
              <a:lnSpc>
                <a:spcPct val="100000"/>
              </a:lnSpc>
              <a:buClr>
                <a:schemeClr val="tx1"/>
              </a:buClr>
              <a:buNone/>
            </a:pPr>
            <a:endParaRPr lang="sl-SI" sz="2667" dirty="0">
              <a:solidFill>
                <a:schemeClr val="accent5">
                  <a:lumMod val="50000"/>
                </a:schemeClr>
              </a:solidFill>
              <a:latin typeface="+mn-lt"/>
            </a:endParaRPr>
          </a:p>
        </p:txBody>
      </p:sp>
      <p:pic>
        <p:nvPicPr>
          <p:cNvPr id="4" name="Slika 3">
            <a:extLst>
              <a:ext uri="{FF2B5EF4-FFF2-40B4-BE49-F238E27FC236}">
                <a16:creationId xmlns:a16="http://schemas.microsoft.com/office/drawing/2014/main" id="{59EF6E0D-3751-0BEB-20FA-E02B52E6D5B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46976" y="-1"/>
            <a:ext cx="7345025" cy="6858001"/>
          </a:xfrm>
          <a:prstGeom prst="rect">
            <a:avLst/>
          </a:prstGeom>
          <a:noFill/>
        </p:spPr>
      </p:pic>
    </p:spTree>
    <p:extLst>
      <p:ext uri="{BB962C8B-B14F-4D97-AF65-F5344CB8AC3E}">
        <p14:creationId xmlns:p14="http://schemas.microsoft.com/office/powerpoint/2010/main" val="2561842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24">
            <a:extLst>
              <a:ext uri="{FF2B5EF4-FFF2-40B4-BE49-F238E27FC236}">
                <a16:creationId xmlns:a16="http://schemas.microsoft.com/office/drawing/2014/main" id="{D5FAD833-73F1-D0AE-EB57-BF4C7E2E50CB}"/>
              </a:ext>
            </a:extLst>
          </p:cNvPr>
          <p:cNvPicPr>
            <a:picLocks noChangeAspect="1"/>
          </p:cNvPicPr>
          <p:nvPr/>
        </p:nvPicPr>
        <p:blipFill>
          <a:blip r:embed="rId2"/>
          <a:stretch>
            <a:fillRect/>
          </a:stretch>
        </p:blipFill>
        <p:spPr>
          <a:xfrm>
            <a:off x="4258927" y="1324390"/>
            <a:ext cx="3841840" cy="814753"/>
          </a:xfrm>
          <a:prstGeom prst="rect">
            <a:avLst/>
          </a:prstGeom>
        </p:spPr>
      </p:pic>
      <p:sp>
        <p:nvSpPr>
          <p:cNvPr id="3" name="TextBox 4">
            <a:extLst>
              <a:ext uri="{FF2B5EF4-FFF2-40B4-BE49-F238E27FC236}">
                <a16:creationId xmlns:a16="http://schemas.microsoft.com/office/drawing/2014/main" id="{4A75E8A2-0E0F-D9EE-4294-595D7B715F18}"/>
              </a:ext>
            </a:extLst>
          </p:cNvPr>
          <p:cNvSpPr txBox="1"/>
          <p:nvPr/>
        </p:nvSpPr>
        <p:spPr>
          <a:xfrm>
            <a:off x="4707117" y="201106"/>
            <a:ext cx="2902851" cy="748988"/>
          </a:xfrm>
          <a:prstGeom prst="rect">
            <a:avLst/>
          </a:prstGeom>
          <a:noFill/>
        </p:spPr>
        <p:txBody>
          <a:bodyPr wrap="square" rtlCol="0">
            <a:spAutoFit/>
          </a:bodyPr>
          <a:lstStyle/>
          <a:p>
            <a:r>
              <a:rPr lang="en-SI" sz="4267" dirty="0">
                <a:solidFill>
                  <a:schemeClr val="accent1">
                    <a:lumMod val="75000"/>
                  </a:schemeClr>
                </a:solidFill>
              </a:rPr>
              <a:t>Nadgradnja</a:t>
            </a:r>
          </a:p>
        </p:txBody>
      </p:sp>
      <p:graphicFrame>
        <p:nvGraphicFramePr>
          <p:cNvPr id="4" name="Diagram 3">
            <a:extLst>
              <a:ext uri="{FF2B5EF4-FFF2-40B4-BE49-F238E27FC236}">
                <a16:creationId xmlns:a16="http://schemas.microsoft.com/office/drawing/2014/main" id="{CCBAB4D0-3EA9-AF12-502A-60091FD42884}"/>
              </a:ext>
            </a:extLst>
          </p:cNvPr>
          <p:cNvGraphicFramePr/>
          <p:nvPr/>
        </p:nvGraphicFramePr>
        <p:xfrm>
          <a:off x="212651" y="2477216"/>
          <a:ext cx="11313043" cy="31934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Slika 4">
            <a:extLst>
              <a:ext uri="{FF2B5EF4-FFF2-40B4-BE49-F238E27FC236}">
                <a16:creationId xmlns:a16="http://schemas.microsoft.com/office/drawing/2014/main" id="{3A44690B-8994-DC77-DD89-B1281ED90F6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1542005" y="92893"/>
            <a:ext cx="460943" cy="533481"/>
          </a:xfrm>
          <a:prstGeom prst="rect">
            <a:avLst/>
          </a:prstGeom>
        </p:spPr>
      </p:pic>
    </p:spTree>
    <p:extLst>
      <p:ext uri="{BB962C8B-B14F-4D97-AF65-F5344CB8AC3E}">
        <p14:creationId xmlns:p14="http://schemas.microsoft.com/office/powerpoint/2010/main" val="1782081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5B6F8DE6-B3E8-0FA4-58DF-5B044B61FA20}"/>
              </a:ext>
            </a:extLst>
          </p:cNvPr>
          <p:cNvSpPr txBox="1"/>
          <p:nvPr/>
        </p:nvSpPr>
        <p:spPr>
          <a:xfrm>
            <a:off x="3863764" y="64040"/>
            <a:ext cx="4464473" cy="748988"/>
          </a:xfrm>
          <a:prstGeom prst="rect">
            <a:avLst/>
          </a:prstGeom>
          <a:noFill/>
        </p:spPr>
        <p:txBody>
          <a:bodyPr wrap="square" rtlCol="0">
            <a:spAutoFit/>
          </a:bodyPr>
          <a:lstStyle/>
          <a:p>
            <a:pPr algn="ctr" defTabSz="1219184"/>
            <a:r>
              <a:rPr lang="sl-SI" sz="4267" b="1" dirty="0">
                <a:solidFill>
                  <a:schemeClr val="accent5">
                    <a:lumMod val="50000"/>
                  </a:schemeClr>
                </a:solidFill>
                <a:latin typeface="+mj-lt"/>
              </a:rPr>
              <a:t>Kaj sledi? </a:t>
            </a:r>
          </a:p>
        </p:txBody>
      </p:sp>
      <p:graphicFrame>
        <p:nvGraphicFramePr>
          <p:cNvPr id="3" name="Tabela 2">
            <a:extLst>
              <a:ext uri="{FF2B5EF4-FFF2-40B4-BE49-F238E27FC236}">
                <a16:creationId xmlns:a16="http://schemas.microsoft.com/office/drawing/2014/main" id="{D8BB9191-6E53-435A-071D-7FC1EC785BE6}"/>
              </a:ext>
            </a:extLst>
          </p:cNvPr>
          <p:cNvGraphicFramePr>
            <a:graphicFrameLocks noGrp="1"/>
          </p:cNvGraphicFramePr>
          <p:nvPr/>
        </p:nvGraphicFramePr>
        <p:xfrm>
          <a:off x="169494" y="909600"/>
          <a:ext cx="11515317" cy="5567669"/>
        </p:xfrm>
        <a:graphic>
          <a:graphicData uri="http://schemas.openxmlformats.org/drawingml/2006/table">
            <a:tbl>
              <a:tblPr firstRow="1" bandRow="1">
                <a:tableStyleId>{5C22544A-7EE6-4342-B048-85BDC9FD1C3A}</a:tableStyleId>
              </a:tblPr>
              <a:tblGrid>
                <a:gridCol w="3912263">
                  <a:extLst>
                    <a:ext uri="{9D8B030D-6E8A-4147-A177-3AD203B41FA5}">
                      <a16:colId xmlns:a16="http://schemas.microsoft.com/office/drawing/2014/main" val="1980843825"/>
                    </a:ext>
                  </a:extLst>
                </a:gridCol>
                <a:gridCol w="3995179">
                  <a:extLst>
                    <a:ext uri="{9D8B030D-6E8A-4147-A177-3AD203B41FA5}">
                      <a16:colId xmlns:a16="http://schemas.microsoft.com/office/drawing/2014/main" val="1291100750"/>
                    </a:ext>
                  </a:extLst>
                </a:gridCol>
                <a:gridCol w="3607875">
                  <a:extLst>
                    <a:ext uri="{9D8B030D-6E8A-4147-A177-3AD203B41FA5}">
                      <a16:colId xmlns:a16="http://schemas.microsoft.com/office/drawing/2014/main" val="3393710666"/>
                    </a:ext>
                  </a:extLst>
                </a:gridCol>
              </a:tblGrid>
              <a:tr h="629909">
                <a:tc>
                  <a:txBody>
                    <a:bodyPr/>
                    <a:lstStyle/>
                    <a:p>
                      <a:endParaRPr lang="sl-SI" sz="1700" dirty="0"/>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sl-SI" sz="1700" dirty="0">
                        <a:solidFill>
                          <a:schemeClr val="accent1"/>
                        </a:solidFill>
                      </a:endParaRPr>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sl-SI" sz="1700" dirty="0"/>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7115230"/>
                  </a:ext>
                </a:extLst>
              </a:tr>
              <a:tr h="1442720">
                <a:tc>
                  <a:txBody>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lang="sl-SI" sz="1700" b="1" kern="1200" dirty="0">
                          <a:solidFill>
                            <a:schemeClr val="accent5">
                              <a:lumMod val="50000"/>
                            </a:schemeClr>
                          </a:solidFill>
                          <a:latin typeface="+mn-lt"/>
                          <a:ea typeface="+mn-ea"/>
                          <a:cs typeface="+mn-cs"/>
                        </a:rPr>
                        <a:t>Nadgradnja IS MUZA – informacijska podpora novim in obstoječim kadrovskim procesom</a:t>
                      </a:r>
                    </a:p>
                    <a:p>
                      <a:pPr algn="ctr"/>
                      <a:endParaRPr lang="sl-SI" sz="1700" b="1" dirty="0"/>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l-SI" sz="1700" b="1" kern="1200" noProof="0" dirty="0">
                          <a:solidFill>
                            <a:schemeClr val="accent5">
                              <a:lumMod val="50000"/>
                            </a:schemeClr>
                          </a:solidFill>
                          <a:latin typeface="+mn-lt"/>
                          <a:ea typeface="+mn-ea"/>
                          <a:cs typeface="+mn-cs"/>
                          <a:sym typeface="Arial"/>
                        </a:rPr>
                        <a:t>V</a:t>
                      </a:r>
                      <a:r>
                        <a:rPr lang="en-US" sz="1700" b="1" kern="1200" noProof="0" dirty="0">
                          <a:solidFill>
                            <a:schemeClr val="accent5">
                              <a:lumMod val="50000"/>
                            </a:schemeClr>
                          </a:solidFill>
                          <a:latin typeface="+mn-lt"/>
                          <a:ea typeface="+mn-ea"/>
                          <a:cs typeface="+mn-cs"/>
                          <a:sym typeface="Arial"/>
                        </a:rPr>
                        <a:t>zpostavitev kompetenčnega centra in dvig usposobljenosti zaposlenih v državni upravi</a:t>
                      </a:r>
                      <a:endParaRPr lang="sl-SI" sz="1700" kern="1200" dirty="0">
                        <a:solidFill>
                          <a:schemeClr val="accent5">
                            <a:lumMod val="50000"/>
                          </a:schemeClr>
                        </a:solidFill>
                        <a:latin typeface="+mn-lt"/>
                        <a:ea typeface="+mn-ea"/>
                        <a:cs typeface="+mn-cs"/>
                      </a:endParaRPr>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lang="sl-SI" sz="1700" b="1" kern="1200" dirty="0">
                          <a:solidFill>
                            <a:schemeClr val="accent5">
                              <a:lumMod val="50000"/>
                            </a:schemeClr>
                          </a:solidFill>
                          <a:latin typeface="+mn-lt"/>
                          <a:ea typeface="+mn-ea"/>
                          <a:cs typeface="+mn-cs"/>
                        </a:rPr>
                        <a:t>Posodobitev kadrovske politike – spodbujanje aktivnega in zdravega staranja ter zdravega in dobro prilagojenega delovnega okolja</a:t>
                      </a:r>
                    </a:p>
                    <a:p>
                      <a:pPr marL="0" marR="0" lvl="0" indent="0" algn="ctr" defTabSz="914411" rtl="0" eaLnBrk="1" fontAlgn="auto" latinLnBrk="0" hangingPunct="1">
                        <a:lnSpc>
                          <a:spcPct val="100000"/>
                        </a:lnSpc>
                        <a:spcBef>
                          <a:spcPts val="0"/>
                        </a:spcBef>
                        <a:spcAft>
                          <a:spcPts val="0"/>
                        </a:spcAft>
                        <a:buClrTx/>
                        <a:buSzTx/>
                        <a:buFontTx/>
                        <a:buNone/>
                        <a:tabLst/>
                        <a:defRPr/>
                      </a:pPr>
                      <a:endParaRPr lang="en-US" sz="1700" b="1" kern="1200" noProof="0" dirty="0">
                        <a:solidFill>
                          <a:schemeClr val="accent5">
                            <a:lumMod val="50000"/>
                          </a:schemeClr>
                        </a:solidFill>
                        <a:latin typeface="+mn-lt"/>
                        <a:ea typeface="+mn-ea"/>
                        <a:cs typeface="+mn-cs"/>
                        <a:sym typeface="Arial"/>
                      </a:endParaRPr>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2185508"/>
                  </a:ext>
                </a:extLst>
              </a:tr>
              <a:tr h="3495040">
                <a:tc>
                  <a:txBody>
                    <a:bodyPr/>
                    <a:lstStyle/>
                    <a:p>
                      <a:r>
                        <a:rPr lang="sl-SI" sz="1700" kern="1200" dirty="0">
                          <a:solidFill>
                            <a:schemeClr val="accent5">
                              <a:lumMod val="50000"/>
                            </a:schemeClr>
                          </a:solidFill>
                          <a:latin typeface="+mn-lt"/>
                          <a:ea typeface="+mn-ea"/>
                          <a:cs typeface="+mn-cs"/>
                        </a:rPr>
                        <a:t>Nadgradnje že informatiziranih kadrovskih postopkov ter razvoj in informatizacija novih kadrovskih procesov: </a:t>
                      </a:r>
                    </a:p>
                    <a:p>
                      <a:pPr marL="285750" indent="-285750">
                        <a:buFont typeface="Arial" panose="020B0604020202020204" pitchFamily="34" charset="0"/>
                        <a:buChar char="•"/>
                      </a:pPr>
                      <a:r>
                        <a:rPr lang="sl-SI" sz="1700" kern="1200" dirty="0">
                          <a:solidFill>
                            <a:schemeClr val="accent5">
                              <a:lumMod val="50000"/>
                            </a:schemeClr>
                          </a:solidFill>
                          <a:latin typeface="+mn-lt"/>
                          <a:ea typeface="+mn-ea"/>
                          <a:cs typeface="+mn-cs"/>
                        </a:rPr>
                        <a:t>on-</a:t>
                      </a:r>
                      <a:r>
                        <a:rPr lang="sl-SI" sz="1700" kern="1200" dirty="0" err="1">
                          <a:solidFill>
                            <a:schemeClr val="accent5">
                              <a:lumMod val="50000"/>
                            </a:schemeClr>
                          </a:solidFill>
                          <a:latin typeface="+mn-lt"/>
                          <a:ea typeface="+mn-ea"/>
                          <a:cs typeface="+mn-cs"/>
                        </a:rPr>
                        <a:t>boarding</a:t>
                      </a:r>
                      <a:r>
                        <a:rPr lang="sl-SI" sz="1700" kern="1200" dirty="0">
                          <a:solidFill>
                            <a:schemeClr val="accent5">
                              <a:lumMod val="50000"/>
                            </a:schemeClr>
                          </a:solidFill>
                          <a:latin typeface="+mn-lt"/>
                          <a:ea typeface="+mn-ea"/>
                          <a:cs typeface="+mn-cs"/>
                        </a:rPr>
                        <a:t>, </a:t>
                      </a:r>
                    </a:p>
                    <a:p>
                      <a:pPr marL="285750" indent="-285750">
                        <a:buFont typeface="Arial" panose="020B0604020202020204" pitchFamily="34" charset="0"/>
                        <a:buChar char="•"/>
                      </a:pPr>
                      <a:r>
                        <a:rPr lang="sl-SI" sz="1700" kern="1200" dirty="0" err="1">
                          <a:solidFill>
                            <a:schemeClr val="accent5">
                              <a:lumMod val="50000"/>
                            </a:schemeClr>
                          </a:solidFill>
                          <a:latin typeface="+mn-lt"/>
                          <a:ea typeface="+mn-ea"/>
                          <a:cs typeface="+mn-cs"/>
                        </a:rPr>
                        <a:t>off-boarding</a:t>
                      </a:r>
                      <a:r>
                        <a:rPr lang="sl-SI" sz="1700" kern="1200" dirty="0">
                          <a:solidFill>
                            <a:schemeClr val="accent5">
                              <a:lumMod val="50000"/>
                            </a:schemeClr>
                          </a:solidFill>
                          <a:latin typeface="+mn-lt"/>
                          <a:ea typeface="+mn-ea"/>
                          <a:cs typeface="+mn-cs"/>
                        </a:rPr>
                        <a:t>, </a:t>
                      </a:r>
                    </a:p>
                    <a:p>
                      <a:pPr marL="285750" indent="-285750">
                        <a:buFont typeface="Arial" panose="020B0604020202020204" pitchFamily="34" charset="0"/>
                        <a:buChar char="•"/>
                      </a:pPr>
                      <a:r>
                        <a:rPr lang="sl-SI" sz="1700" kern="1200" dirty="0">
                          <a:solidFill>
                            <a:schemeClr val="accent5">
                              <a:lumMod val="50000"/>
                            </a:schemeClr>
                          </a:solidFill>
                          <a:latin typeface="+mn-lt"/>
                          <a:ea typeface="+mn-ea"/>
                          <a:cs typeface="+mn-cs"/>
                        </a:rPr>
                        <a:t>poskusna doba, </a:t>
                      </a:r>
                    </a:p>
                    <a:p>
                      <a:pPr marL="285750" indent="-285750">
                        <a:buFont typeface="Arial" panose="020B0604020202020204" pitchFamily="34" charset="0"/>
                        <a:buChar char="•"/>
                      </a:pPr>
                      <a:r>
                        <a:rPr lang="sl-SI" sz="1700" kern="1200" dirty="0">
                          <a:solidFill>
                            <a:schemeClr val="accent5">
                              <a:lumMod val="50000"/>
                            </a:schemeClr>
                          </a:solidFill>
                          <a:latin typeface="+mn-lt"/>
                          <a:ea typeface="+mn-ea"/>
                          <a:cs typeface="+mn-cs"/>
                        </a:rPr>
                        <a:t>pripravništvo, </a:t>
                      </a:r>
                    </a:p>
                    <a:p>
                      <a:pPr marL="285750" indent="-285750">
                        <a:buFont typeface="Arial" panose="020B0604020202020204" pitchFamily="34" charset="0"/>
                        <a:buChar char="•"/>
                      </a:pPr>
                      <a:r>
                        <a:rPr lang="sl-SI" sz="1700" kern="1200" dirty="0">
                          <a:solidFill>
                            <a:schemeClr val="accent5">
                              <a:lumMod val="50000"/>
                            </a:schemeClr>
                          </a:solidFill>
                          <a:latin typeface="+mn-lt"/>
                          <a:ea typeface="+mn-ea"/>
                          <a:cs typeface="+mn-cs"/>
                        </a:rPr>
                        <a:t>mentorstvo</a:t>
                      </a:r>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defTabSz="914411" rtl="0" eaLnBrk="1" latinLnBrk="0" hangingPunct="1">
                        <a:spcBef>
                          <a:spcPts val="150"/>
                        </a:spcBef>
                        <a:spcAft>
                          <a:spcPts val="150"/>
                        </a:spcAft>
                        <a:buFont typeface="Arial" panose="020B0604020202020204" pitchFamily="34" charset="0"/>
                        <a:buChar char="•"/>
                      </a:pPr>
                      <a:r>
                        <a:rPr lang="sl-SI" sz="1700" kern="1200" dirty="0">
                          <a:solidFill>
                            <a:schemeClr val="accent5">
                              <a:lumMod val="50000"/>
                            </a:schemeClr>
                          </a:solidFill>
                          <a:latin typeface="+mn-lt"/>
                          <a:ea typeface="+mn-ea"/>
                          <a:cs typeface="+mn-cs"/>
                        </a:rPr>
                        <a:t>Smernice za izvedbo zaposlitvenih razgovorov</a:t>
                      </a:r>
                    </a:p>
                    <a:p>
                      <a:pPr marL="285750" indent="-285750" algn="l" defTabSz="914411" rtl="0" eaLnBrk="1" latinLnBrk="0" hangingPunct="1">
                        <a:spcBef>
                          <a:spcPts val="150"/>
                        </a:spcBef>
                        <a:spcAft>
                          <a:spcPts val="150"/>
                        </a:spcAft>
                        <a:buFont typeface="Arial" panose="020B0604020202020204" pitchFamily="34" charset="0"/>
                        <a:buChar char="•"/>
                      </a:pPr>
                      <a:r>
                        <a:rPr lang="sl-SI" sz="1700" kern="1200" dirty="0">
                          <a:solidFill>
                            <a:schemeClr val="accent5">
                              <a:lumMod val="50000"/>
                            </a:schemeClr>
                          </a:solidFill>
                          <a:latin typeface="+mn-lt"/>
                          <a:ea typeface="+mn-ea"/>
                          <a:cs typeface="+mn-cs"/>
                        </a:rPr>
                        <a:t>Nadgradnja kompetenčnega modela</a:t>
                      </a:r>
                    </a:p>
                    <a:p>
                      <a:pPr marL="285750" indent="-285750" algn="l" defTabSz="914411" rtl="0" eaLnBrk="1" latinLnBrk="0" hangingPunct="1">
                        <a:spcBef>
                          <a:spcPts val="150"/>
                        </a:spcBef>
                        <a:spcAft>
                          <a:spcPts val="150"/>
                        </a:spcAft>
                        <a:buFont typeface="Arial" panose="020B0604020202020204" pitchFamily="34" charset="0"/>
                        <a:buChar char="•"/>
                      </a:pPr>
                      <a:r>
                        <a:rPr lang="sl-SI" sz="1700" kern="1200" dirty="0">
                          <a:solidFill>
                            <a:schemeClr val="accent5">
                              <a:lumMod val="50000"/>
                            </a:schemeClr>
                          </a:solidFill>
                          <a:latin typeface="+mn-lt"/>
                          <a:ea typeface="+mn-ea"/>
                          <a:cs typeface="+mn-cs"/>
                        </a:rPr>
                        <a:t>Določitev sistema načrtovanja nasledstev</a:t>
                      </a:r>
                    </a:p>
                    <a:p>
                      <a:pPr marL="285750" indent="-285750" algn="l" defTabSz="914411" rtl="0" eaLnBrk="1" latinLnBrk="0" hangingPunct="1">
                        <a:spcBef>
                          <a:spcPts val="150"/>
                        </a:spcBef>
                        <a:spcAft>
                          <a:spcPts val="150"/>
                        </a:spcAft>
                        <a:buFont typeface="Arial" panose="020B0604020202020204" pitchFamily="34" charset="0"/>
                        <a:buChar char="•"/>
                      </a:pPr>
                      <a:r>
                        <a:rPr lang="sl-SI" sz="1700" kern="1200" dirty="0">
                          <a:solidFill>
                            <a:schemeClr val="accent5">
                              <a:lumMod val="50000"/>
                            </a:schemeClr>
                          </a:solidFill>
                          <a:latin typeface="+mn-lt"/>
                          <a:ea typeface="+mn-ea"/>
                          <a:cs typeface="+mn-cs"/>
                        </a:rPr>
                        <a:t>Določitev sistema prepoznavanja in razvoja talentov</a:t>
                      </a:r>
                    </a:p>
                    <a:p>
                      <a:pPr marL="285750" indent="-285750" algn="l" defTabSz="914411" rtl="0" eaLnBrk="1" latinLnBrk="0" hangingPunct="1">
                        <a:spcBef>
                          <a:spcPts val="150"/>
                        </a:spcBef>
                        <a:spcAft>
                          <a:spcPts val="150"/>
                        </a:spcAft>
                        <a:buFont typeface="Arial" panose="020B0604020202020204" pitchFamily="34" charset="0"/>
                        <a:buChar char="•"/>
                      </a:pPr>
                      <a:r>
                        <a:rPr lang="sl-SI" sz="1700" kern="1200" dirty="0">
                          <a:solidFill>
                            <a:schemeClr val="accent5">
                              <a:lumMod val="50000"/>
                            </a:schemeClr>
                          </a:solidFill>
                          <a:latin typeface="+mn-lt"/>
                          <a:ea typeface="+mn-ea"/>
                          <a:cs typeface="+mn-cs"/>
                        </a:rPr>
                        <a:t>Uporaba orodij za presojo osebnih sposobnosti in veščin</a:t>
                      </a:r>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defTabSz="914411" rtl="0" eaLnBrk="1" latinLnBrk="0" hangingPunct="1">
                        <a:spcBef>
                          <a:spcPts val="150"/>
                        </a:spcBef>
                        <a:spcAft>
                          <a:spcPts val="150"/>
                        </a:spcAft>
                        <a:buFont typeface="Arial" panose="020B0604020202020204" pitchFamily="34" charset="0"/>
                        <a:buChar char="•"/>
                      </a:pPr>
                      <a:r>
                        <a:rPr lang="sl-SI" sz="1700" kern="1200" dirty="0">
                          <a:solidFill>
                            <a:schemeClr val="accent5">
                              <a:lumMod val="50000"/>
                            </a:schemeClr>
                          </a:solidFill>
                          <a:latin typeface="+mn-lt"/>
                          <a:ea typeface="+mn-ea"/>
                          <a:cs typeface="+mn-cs"/>
                        </a:rPr>
                        <a:t>Uvajanje novih pristopov za ravnanje s starejšimi zaposlenimi oz. medgeneracijskimi razmerji  </a:t>
                      </a:r>
                    </a:p>
                    <a:p>
                      <a:pPr marL="285750" indent="-285750" algn="l" defTabSz="914411" rtl="0" eaLnBrk="1" latinLnBrk="0" hangingPunct="1">
                        <a:spcBef>
                          <a:spcPts val="150"/>
                        </a:spcBef>
                        <a:spcAft>
                          <a:spcPts val="150"/>
                        </a:spcAft>
                        <a:buFont typeface="Arial" panose="020B0604020202020204" pitchFamily="34" charset="0"/>
                        <a:buChar char="•"/>
                      </a:pPr>
                      <a:r>
                        <a:rPr lang="sl-SI" sz="1700" kern="1200" dirty="0">
                          <a:solidFill>
                            <a:schemeClr val="accent5">
                              <a:lumMod val="50000"/>
                            </a:schemeClr>
                          </a:solidFill>
                          <a:latin typeface="+mn-lt"/>
                          <a:ea typeface="+mn-ea"/>
                          <a:cs typeface="+mn-cs"/>
                        </a:rPr>
                        <a:t>Spodbujanje medgeneracijskega sodelovanja in prenosa znanj ter vključevanja mladih </a:t>
                      </a:r>
                    </a:p>
                    <a:p>
                      <a:pPr marL="285750" indent="-285750" algn="l" defTabSz="914411" rtl="0" eaLnBrk="1" latinLnBrk="0" hangingPunct="1">
                        <a:spcBef>
                          <a:spcPts val="150"/>
                        </a:spcBef>
                        <a:spcAft>
                          <a:spcPts val="150"/>
                        </a:spcAft>
                        <a:buFont typeface="Arial" panose="020B0604020202020204" pitchFamily="34" charset="0"/>
                        <a:buChar char="•"/>
                      </a:pPr>
                      <a:r>
                        <a:rPr lang="sl-SI" sz="1700" kern="1200" dirty="0">
                          <a:solidFill>
                            <a:schemeClr val="accent5">
                              <a:lumMod val="50000"/>
                            </a:schemeClr>
                          </a:solidFill>
                          <a:latin typeface="+mn-lt"/>
                          <a:ea typeface="+mn-ea"/>
                          <a:cs typeface="+mn-cs"/>
                        </a:rPr>
                        <a:t>Krepitev ravnovesja med poklicnim in zasebnim življenjem</a:t>
                      </a:r>
                    </a:p>
                    <a:p>
                      <a:pPr marL="285750" indent="-285750" algn="l" defTabSz="914411" rtl="0" eaLnBrk="1" latinLnBrk="0" hangingPunct="1">
                        <a:spcBef>
                          <a:spcPts val="150"/>
                        </a:spcBef>
                        <a:spcAft>
                          <a:spcPts val="150"/>
                        </a:spcAft>
                        <a:buFont typeface="Arial" panose="020B0604020202020204" pitchFamily="34" charset="0"/>
                        <a:buChar char="•"/>
                      </a:pPr>
                      <a:r>
                        <a:rPr lang="sl-SI" sz="1700" kern="1200" dirty="0">
                          <a:solidFill>
                            <a:schemeClr val="accent5">
                              <a:lumMod val="50000"/>
                            </a:schemeClr>
                          </a:solidFill>
                          <a:latin typeface="+mn-lt"/>
                          <a:ea typeface="+mn-ea"/>
                          <a:cs typeface="+mn-cs"/>
                        </a:rPr>
                        <a:t>Opolnomočenje in krepitev kompetenc vodij za ravnanje s starejšimi zaposlenimi oz. medgeneracijskimi razmerji </a:t>
                      </a:r>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99770882"/>
                  </a:ext>
                </a:extLst>
              </a:tr>
            </a:tbl>
          </a:graphicData>
        </a:graphic>
      </p:graphicFrame>
      <p:pic>
        <p:nvPicPr>
          <p:cNvPr id="4" name="Slika 3">
            <a:extLst>
              <a:ext uri="{FF2B5EF4-FFF2-40B4-BE49-F238E27FC236}">
                <a16:creationId xmlns:a16="http://schemas.microsoft.com/office/drawing/2014/main" id="{5684C102-F162-3E89-88AB-290F1EE1E672}"/>
              </a:ext>
            </a:extLst>
          </p:cNvPr>
          <p:cNvPicPr>
            <a:picLocks noChangeAspect="1"/>
          </p:cNvPicPr>
          <p:nvPr/>
        </p:nvPicPr>
        <p:blipFill>
          <a:blip r:embed="rId2"/>
          <a:stretch>
            <a:fillRect/>
          </a:stretch>
        </p:blipFill>
        <p:spPr>
          <a:xfrm>
            <a:off x="931860" y="919715"/>
            <a:ext cx="2269816" cy="582791"/>
          </a:xfrm>
          <a:prstGeom prst="rect">
            <a:avLst/>
          </a:prstGeom>
        </p:spPr>
      </p:pic>
      <p:pic>
        <p:nvPicPr>
          <p:cNvPr id="5" name="Slika 4">
            <a:extLst>
              <a:ext uri="{FF2B5EF4-FFF2-40B4-BE49-F238E27FC236}">
                <a16:creationId xmlns:a16="http://schemas.microsoft.com/office/drawing/2014/main" id="{C380B89A-C41D-C509-30AB-E203BA85E53B}"/>
              </a:ext>
            </a:extLst>
          </p:cNvPr>
          <p:cNvPicPr>
            <a:picLocks noChangeAspect="1"/>
          </p:cNvPicPr>
          <p:nvPr/>
        </p:nvPicPr>
        <p:blipFill>
          <a:blip r:embed="rId3"/>
          <a:stretch>
            <a:fillRect/>
          </a:stretch>
        </p:blipFill>
        <p:spPr>
          <a:xfrm>
            <a:off x="4251953" y="976216"/>
            <a:ext cx="1997924" cy="513752"/>
          </a:xfrm>
          <a:prstGeom prst="rect">
            <a:avLst/>
          </a:prstGeom>
        </p:spPr>
      </p:pic>
      <p:pic>
        <p:nvPicPr>
          <p:cNvPr id="6" name="Slika 5">
            <a:extLst>
              <a:ext uri="{FF2B5EF4-FFF2-40B4-BE49-F238E27FC236}">
                <a16:creationId xmlns:a16="http://schemas.microsoft.com/office/drawing/2014/main" id="{1F315A2D-8241-B1D9-E979-0159A8834A9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580944" y="1041320"/>
            <a:ext cx="1356865" cy="438177"/>
          </a:xfrm>
          <a:prstGeom prst="rect">
            <a:avLst/>
          </a:prstGeom>
        </p:spPr>
      </p:pic>
      <p:pic>
        <p:nvPicPr>
          <p:cNvPr id="7" name="Slika 19">
            <a:extLst>
              <a:ext uri="{FF2B5EF4-FFF2-40B4-BE49-F238E27FC236}">
                <a16:creationId xmlns:a16="http://schemas.microsoft.com/office/drawing/2014/main" id="{1B52ABFB-B541-1119-2CFE-430405782B33}"/>
              </a:ext>
            </a:extLst>
          </p:cNvPr>
          <p:cNvPicPr>
            <a:picLocks noChangeAspect="1"/>
          </p:cNvPicPr>
          <p:nvPr/>
        </p:nvPicPr>
        <p:blipFill rotWithShape="1">
          <a:blip r:embed="rId5"/>
          <a:srcRect t="11417" b="12856"/>
          <a:stretch/>
        </p:blipFill>
        <p:spPr>
          <a:xfrm>
            <a:off x="9222652" y="954233"/>
            <a:ext cx="1356865" cy="513753"/>
          </a:xfrm>
          <a:prstGeom prst="rect">
            <a:avLst/>
          </a:prstGeom>
        </p:spPr>
      </p:pic>
    </p:spTree>
    <p:extLst>
      <p:ext uri="{BB962C8B-B14F-4D97-AF65-F5344CB8AC3E}">
        <p14:creationId xmlns:p14="http://schemas.microsoft.com/office/powerpoint/2010/main" val="33220343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a:extLst>
              <a:ext uri="{FF2B5EF4-FFF2-40B4-BE49-F238E27FC236}">
                <a16:creationId xmlns:a16="http://schemas.microsoft.com/office/drawing/2014/main" id="{A759F1C9-07D2-D47B-7332-A2639F13CD67}"/>
              </a:ext>
            </a:extLst>
          </p:cNvPr>
          <p:cNvSpPr/>
          <p:nvPr/>
        </p:nvSpPr>
        <p:spPr>
          <a:xfrm>
            <a:off x="664240" y="5151049"/>
            <a:ext cx="10863521" cy="2302425"/>
          </a:xfrm>
          <a:prstGeom prst="rect">
            <a:avLst/>
          </a:prstGeom>
        </p:spPr>
        <p:txBody>
          <a:bodyPr wrap="square">
            <a:spAutoFit/>
          </a:bodyPr>
          <a:lstStyle/>
          <a:p>
            <a:pPr>
              <a:defRPr/>
            </a:pPr>
            <a:endParaRPr lang="sl-SI" sz="1868" dirty="0">
              <a:latin typeface="Arial" charset="0"/>
            </a:endParaRPr>
          </a:p>
          <a:p>
            <a:pPr algn="ctr">
              <a:defRPr/>
            </a:pPr>
            <a:r>
              <a:rPr lang="sl-SI" sz="2667" b="1" dirty="0">
                <a:solidFill>
                  <a:schemeClr val="accent1">
                    <a:lumMod val="75000"/>
                  </a:schemeClr>
                </a:solidFill>
                <a:ea typeface="Times New Roman" panose="02020603050405020304" pitchFamily="18" charset="0"/>
              </a:rPr>
              <a:t>S sodelovanjem in soustvarjanjem oblikujemo skupne smeri razvoja zaposlenih.</a:t>
            </a:r>
            <a:endParaRPr lang="sl-SI" sz="2667" dirty="0">
              <a:solidFill>
                <a:schemeClr val="accent1">
                  <a:lumMod val="75000"/>
                </a:schemeClr>
              </a:solidFill>
              <a:ea typeface="Times New Roman" panose="02020603050405020304" pitchFamily="18" charset="0"/>
            </a:endParaRPr>
          </a:p>
          <a:p>
            <a:pPr algn="ctr">
              <a:lnSpc>
                <a:spcPct val="115000"/>
              </a:lnSpc>
              <a:spcBef>
                <a:spcPts val="800"/>
              </a:spcBef>
            </a:pPr>
            <a:r>
              <a:rPr lang="sl-SI" sz="2400" b="1" dirty="0">
                <a:solidFill>
                  <a:schemeClr val="accent1">
                    <a:lumMod val="75000"/>
                  </a:schemeClr>
                </a:solidFill>
                <a:latin typeface="Arial" panose="020B0604020202020204" pitchFamily="34" charset="0"/>
                <a:ea typeface="Times New Roman" panose="02020603050405020304" pitchFamily="18" charset="0"/>
              </a:rPr>
              <a:t> </a:t>
            </a:r>
            <a:endParaRPr lang="sl-SI" sz="2400" dirty="0">
              <a:solidFill>
                <a:schemeClr val="accent1">
                  <a:lumMod val="75000"/>
                </a:schemeClr>
              </a:solidFill>
              <a:latin typeface="Times New Roman" panose="02020603050405020304" pitchFamily="18" charset="0"/>
              <a:ea typeface="Times New Roman" panose="02020603050405020304" pitchFamily="18" charset="0"/>
            </a:endParaRPr>
          </a:p>
          <a:p>
            <a:pPr algn="ctr">
              <a:defRPr/>
            </a:pPr>
            <a:endParaRPr lang="sl-SI" sz="3733" b="1" dirty="0">
              <a:solidFill>
                <a:schemeClr val="accent1">
                  <a:lumMod val="75000"/>
                </a:schemeClr>
              </a:solidFill>
              <a:latin typeface="Calibri" panose="020F0502020204030204" pitchFamily="34" charset="0"/>
              <a:cs typeface="Calibri" panose="020F0502020204030204" pitchFamily="34" charset="0"/>
            </a:endParaRPr>
          </a:p>
        </p:txBody>
      </p:sp>
      <p:graphicFrame>
        <p:nvGraphicFramePr>
          <p:cNvPr id="17" name="Označba mesta vsebine 6">
            <a:extLst>
              <a:ext uri="{FF2B5EF4-FFF2-40B4-BE49-F238E27FC236}">
                <a16:creationId xmlns:a16="http://schemas.microsoft.com/office/drawing/2014/main" id="{C6CD3DC8-DFF7-D03F-BF75-2E89A26A70C4}"/>
              </a:ext>
            </a:extLst>
          </p:cNvPr>
          <p:cNvGraphicFramePr>
            <a:graphicFrameLocks/>
          </p:cNvGraphicFramePr>
          <p:nvPr/>
        </p:nvGraphicFramePr>
        <p:xfrm>
          <a:off x="2731974" y="221564"/>
          <a:ext cx="6114412" cy="4631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98492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06931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807905E3-877C-9B47-4AC1-4C59F5C9EBAE}"/>
              </a:ext>
            </a:extLst>
          </p:cNvPr>
          <p:cNvPicPr>
            <a:picLocks noChangeAspect="1"/>
          </p:cNvPicPr>
          <p:nvPr/>
        </p:nvPicPr>
        <p:blipFill>
          <a:blip r:embed="rId2"/>
          <a:stretch>
            <a:fillRect/>
          </a:stretch>
        </p:blipFill>
        <p:spPr>
          <a:xfrm>
            <a:off x="3616538" y="2846430"/>
            <a:ext cx="4215967" cy="582570"/>
          </a:xfrm>
          <a:prstGeom prst="rect">
            <a:avLst/>
          </a:prstGeom>
        </p:spPr>
      </p:pic>
      <p:pic>
        <p:nvPicPr>
          <p:cNvPr id="6" name="Slika 5">
            <a:extLst>
              <a:ext uri="{FF2B5EF4-FFF2-40B4-BE49-F238E27FC236}">
                <a16:creationId xmlns:a16="http://schemas.microsoft.com/office/drawing/2014/main" id="{0C27BD48-1783-2B72-70E5-4F903A9FF6D5}"/>
              </a:ext>
            </a:extLst>
          </p:cNvPr>
          <p:cNvPicPr>
            <a:picLocks noChangeAspect="1"/>
          </p:cNvPicPr>
          <p:nvPr/>
        </p:nvPicPr>
        <p:blipFill>
          <a:blip r:embed="rId3"/>
          <a:stretch>
            <a:fillRect/>
          </a:stretch>
        </p:blipFill>
        <p:spPr>
          <a:xfrm>
            <a:off x="4736368" y="3952232"/>
            <a:ext cx="1976308" cy="1987411"/>
          </a:xfrm>
          <a:prstGeom prst="rect">
            <a:avLst/>
          </a:prstGeom>
        </p:spPr>
      </p:pic>
      <p:sp>
        <p:nvSpPr>
          <p:cNvPr id="7" name="PoljeZBesedilom 6">
            <a:extLst>
              <a:ext uri="{FF2B5EF4-FFF2-40B4-BE49-F238E27FC236}">
                <a16:creationId xmlns:a16="http://schemas.microsoft.com/office/drawing/2014/main" id="{7085C7AE-EE17-1C46-AFA7-000AADC8B5E6}"/>
              </a:ext>
            </a:extLst>
          </p:cNvPr>
          <p:cNvSpPr txBox="1"/>
          <p:nvPr/>
        </p:nvSpPr>
        <p:spPr>
          <a:xfrm>
            <a:off x="1486479" y="1054121"/>
            <a:ext cx="8840874" cy="477054"/>
          </a:xfrm>
          <a:prstGeom prst="rect">
            <a:avLst/>
          </a:prstGeom>
          <a:noFill/>
        </p:spPr>
        <p:txBody>
          <a:bodyPr wrap="square" rtlCol="0">
            <a:spAutoFit/>
          </a:bodyPr>
          <a:lstStyle/>
          <a:p>
            <a:pPr algn="ctr"/>
            <a:r>
              <a:rPr lang="sl-SI" sz="2500" b="1" dirty="0"/>
              <a:t>Kdo iz naše ekipe je največkrat zmagovalec v teniških dvobojih?</a:t>
            </a:r>
          </a:p>
        </p:txBody>
      </p:sp>
    </p:spTree>
    <p:extLst>
      <p:ext uri="{BB962C8B-B14F-4D97-AF65-F5344CB8AC3E}">
        <p14:creationId xmlns:p14="http://schemas.microsoft.com/office/powerpoint/2010/main" val="4157972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značba mesta vsebine 3">
            <a:extLst>
              <a:ext uri="{FF2B5EF4-FFF2-40B4-BE49-F238E27FC236}">
                <a16:creationId xmlns:a16="http://schemas.microsoft.com/office/drawing/2014/main" id="{513F6385-CBEE-D905-C0B0-449A9960A0CE}"/>
              </a:ext>
            </a:extLst>
          </p:cNvPr>
          <p:cNvGraphicFramePr>
            <a:graphicFrameLocks/>
          </p:cNvGraphicFramePr>
          <p:nvPr>
            <p:extLst>
              <p:ext uri="{D42A27DB-BD31-4B8C-83A1-F6EECF244321}">
                <p14:modId xmlns:p14="http://schemas.microsoft.com/office/powerpoint/2010/main" val="1304749719"/>
              </p:ext>
            </p:extLst>
          </p:nvPr>
        </p:nvGraphicFramePr>
        <p:xfrm>
          <a:off x="1363362" y="0"/>
          <a:ext cx="9465276" cy="6557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6151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9E07AAB4-9AF7-1358-0756-7723584B808D}"/>
              </a:ext>
            </a:extLst>
          </p:cNvPr>
          <p:cNvSpPr/>
          <p:nvPr/>
        </p:nvSpPr>
        <p:spPr>
          <a:xfrm>
            <a:off x="7150442" y="1804500"/>
            <a:ext cx="4757153" cy="20244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atin typeface="Republika" panose="02000506040000020004" pitchFamily="2" charset="-18"/>
              </a:rPr>
              <a:t>PRAVICA </a:t>
            </a:r>
          </a:p>
          <a:p>
            <a:pPr algn="ctr"/>
            <a:r>
              <a:rPr lang="en-US" sz="3200" b="1" dirty="0">
                <a:latin typeface="Republika" panose="02000506040000020004" pitchFamily="2" charset="-18"/>
              </a:rPr>
              <a:t>DO </a:t>
            </a:r>
          </a:p>
          <a:p>
            <a:pPr algn="ctr"/>
            <a:r>
              <a:rPr lang="en-US" sz="3200" b="1" dirty="0">
                <a:latin typeface="Republika" panose="02000506040000020004" pitchFamily="2" charset="-18"/>
              </a:rPr>
              <a:t>ODKLOPA</a:t>
            </a:r>
          </a:p>
        </p:txBody>
      </p:sp>
      <p:sp>
        <p:nvSpPr>
          <p:cNvPr id="4" name="PoljeZBesedilom 3">
            <a:extLst>
              <a:ext uri="{FF2B5EF4-FFF2-40B4-BE49-F238E27FC236}">
                <a16:creationId xmlns:a16="http://schemas.microsoft.com/office/drawing/2014/main" id="{6C59F146-3746-D39F-7936-DA0B9EB60696}"/>
              </a:ext>
            </a:extLst>
          </p:cNvPr>
          <p:cNvSpPr txBox="1"/>
          <p:nvPr/>
        </p:nvSpPr>
        <p:spPr>
          <a:xfrm>
            <a:off x="2851403" y="560012"/>
            <a:ext cx="6489194" cy="707886"/>
          </a:xfrm>
          <a:prstGeom prst="rect">
            <a:avLst/>
          </a:prstGeom>
          <a:noFill/>
        </p:spPr>
        <p:txBody>
          <a:bodyPr wrap="square" rtlCol="0">
            <a:spAutoFit/>
          </a:bodyPr>
          <a:lstStyle/>
          <a:p>
            <a:pPr algn="ctr"/>
            <a:r>
              <a:rPr lang="sl-SI" sz="4000" b="1" dirty="0">
                <a:solidFill>
                  <a:srgbClr val="FF0000"/>
                </a:solidFill>
              </a:rPr>
              <a:t>Vpliv</a:t>
            </a:r>
            <a:r>
              <a:rPr lang="sl-SI" dirty="0"/>
              <a:t> </a:t>
            </a:r>
            <a:r>
              <a:rPr lang="sl-SI" sz="4000" b="1" dirty="0">
                <a:solidFill>
                  <a:srgbClr val="FF0000"/>
                </a:solidFill>
              </a:rPr>
              <a:t>digitalizacije</a:t>
            </a:r>
          </a:p>
        </p:txBody>
      </p:sp>
      <p:sp>
        <p:nvSpPr>
          <p:cNvPr id="8" name="PoljeZBesedilom 7">
            <a:extLst>
              <a:ext uri="{FF2B5EF4-FFF2-40B4-BE49-F238E27FC236}">
                <a16:creationId xmlns:a16="http://schemas.microsoft.com/office/drawing/2014/main" id="{F669F9D0-E935-3F27-BD01-3F65D1746BDA}"/>
              </a:ext>
            </a:extLst>
          </p:cNvPr>
          <p:cNvSpPr txBox="1"/>
          <p:nvPr/>
        </p:nvSpPr>
        <p:spPr>
          <a:xfrm>
            <a:off x="284405" y="1804500"/>
            <a:ext cx="7005825" cy="3754874"/>
          </a:xfrm>
          <a:prstGeom prst="rect">
            <a:avLst/>
          </a:prstGeom>
          <a:noFill/>
        </p:spPr>
        <p:txBody>
          <a:bodyPr wrap="square" rtlCol="0">
            <a:spAutoFit/>
          </a:bodyPr>
          <a:lstStyle/>
          <a:p>
            <a:r>
              <a:rPr lang="sl-SI" sz="2200" u="sng" dirty="0">
                <a:solidFill>
                  <a:schemeClr val="accent5">
                    <a:lumMod val="75000"/>
                  </a:schemeClr>
                </a:solidFill>
              </a:rPr>
              <a:t>Priložnosti:</a:t>
            </a:r>
          </a:p>
          <a:p>
            <a:pPr marL="342900" indent="-342900">
              <a:buFont typeface="Arial" panose="020B0604020202020204" pitchFamily="34" charset="0"/>
              <a:buChar char="•"/>
            </a:pPr>
            <a:r>
              <a:rPr lang="sl-SI" sz="2200" dirty="0"/>
              <a:t>Povečanje učinkovitosti</a:t>
            </a:r>
          </a:p>
          <a:p>
            <a:pPr marL="342900" indent="-342900">
              <a:buFont typeface="Arial" panose="020B0604020202020204" pitchFamily="34" charset="0"/>
              <a:buChar char="•"/>
            </a:pPr>
            <a:r>
              <a:rPr lang="sl-SI" sz="2200" dirty="0"/>
              <a:t>Prilagodljiva organizacija dela</a:t>
            </a:r>
          </a:p>
          <a:p>
            <a:endParaRPr lang="sl-SI" sz="2200" dirty="0">
              <a:solidFill>
                <a:schemeClr val="accent5">
                  <a:lumMod val="75000"/>
                </a:schemeClr>
              </a:solidFill>
            </a:endParaRPr>
          </a:p>
          <a:p>
            <a:r>
              <a:rPr lang="sl-SI" sz="2200" u="sng" dirty="0">
                <a:solidFill>
                  <a:schemeClr val="accent5">
                    <a:lumMod val="75000"/>
                  </a:schemeClr>
                </a:solidFill>
              </a:rPr>
              <a:t>Tveganja:</a:t>
            </a:r>
          </a:p>
          <a:p>
            <a:pPr marL="342900" indent="-342900">
              <a:buFont typeface="Arial" panose="020B0604020202020204" pitchFamily="34" charset="0"/>
              <a:buChar char="•"/>
            </a:pPr>
            <a:r>
              <a:rPr lang="sl-SI" sz="2200" dirty="0"/>
              <a:t>Organizacijska kultura neposrednih vodij („line </a:t>
            </a:r>
            <a:r>
              <a:rPr lang="sl-SI" sz="2200" dirty="0" err="1"/>
              <a:t>managers</a:t>
            </a:r>
            <a:r>
              <a:rPr lang="sl-SI" sz="2200" dirty="0"/>
              <a:t>“)</a:t>
            </a:r>
          </a:p>
          <a:p>
            <a:pPr marL="342900" indent="-342900">
              <a:buFont typeface="Arial" panose="020B0604020202020204" pitchFamily="34" charset="0"/>
              <a:buChar char="•"/>
            </a:pPr>
            <a:r>
              <a:rPr lang="sl-SI" sz="2200" dirty="0"/>
              <a:t>Problem časa, v katerem morajo biti „zaposleni“ na voljo</a:t>
            </a:r>
          </a:p>
          <a:p>
            <a:pPr marL="342900" indent="-342900">
              <a:buFont typeface="Arial" panose="020B0604020202020204" pitchFamily="34" charset="0"/>
              <a:buChar char="•"/>
            </a:pPr>
            <a:r>
              <a:rPr lang="sl-SI" sz="2200" dirty="0"/>
              <a:t>Zmanjševanje stopnje zaposlenosti – krajšanje delovnega časa</a:t>
            </a:r>
          </a:p>
          <a:p>
            <a:endParaRPr lang="sl-SI" dirty="0"/>
          </a:p>
        </p:txBody>
      </p:sp>
    </p:spTree>
    <p:extLst>
      <p:ext uri="{BB962C8B-B14F-4D97-AF65-F5344CB8AC3E}">
        <p14:creationId xmlns:p14="http://schemas.microsoft.com/office/powerpoint/2010/main" val="8399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52D4489C-E1B0-ADEC-C3C4-DC2485B84790}"/>
              </a:ext>
            </a:extLst>
          </p:cNvPr>
          <p:cNvPicPr>
            <a:picLocks noChangeAspect="1" noChangeArrowheads="1"/>
          </p:cNvPicPr>
          <p:nvPr/>
        </p:nvPicPr>
        <p:blipFill>
          <a:blip r:embed="rId2" cstate="print"/>
          <a:srcRect/>
          <a:stretch>
            <a:fillRect/>
          </a:stretch>
        </p:blipFill>
        <p:spPr bwMode="auto">
          <a:xfrm>
            <a:off x="1476720" y="726142"/>
            <a:ext cx="9238560" cy="5104268"/>
          </a:xfrm>
          <a:prstGeom prst="rect">
            <a:avLst/>
          </a:prstGeom>
          <a:noFill/>
          <a:ln>
            <a:miter lim="800000"/>
            <a:headEnd/>
            <a:tailEnd/>
          </a:ln>
        </p:spPr>
      </p:pic>
    </p:spTree>
    <p:extLst>
      <p:ext uri="{BB962C8B-B14F-4D97-AF65-F5344CB8AC3E}">
        <p14:creationId xmlns:p14="http://schemas.microsoft.com/office/powerpoint/2010/main" val="4057763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9CF4DF79-0D60-910F-46F1-F1E69DE220E9}"/>
              </a:ext>
            </a:extLst>
          </p:cNvPr>
          <p:cNvSpPr txBox="1"/>
          <p:nvPr/>
        </p:nvSpPr>
        <p:spPr>
          <a:xfrm>
            <a:off x="2479347" y="1313935"/>
            <a:ext cx="6911788" cy="4607095"/>
          </a:xfrm>
          <a:prstGeom prst="rect">
            <a:avLst/>
          </a:prstGeom>
          <a:noFill/>
        </p:spPr>
        <p:txBody>
          <a:bodyPr wrap="square">
            <a:spAutoFit/>
          </a:bodyPr>
          <a:lstStyle/>
          <a:p>
            <a:pPr marL="959976" indent="-944010" algn="ctr">
              <a:defRPr/>
            </a:pPr>
            <a:r>
              <a:rPr lang="sl-SI" sz="2667" dirty="0">
                <a:solidFill>
                  <a:schemeClr val="accent5">
                    <a:lumMod val="75000"/>
                  </a:schemeClr>
                </a:solidFill>
              </a:rPr>
              <a:t>Staranje prebivalstva    </a:t>
            </a:r>
          </a:p>
          <a:p>
            <a:pPr marL="959976" indent="-944010">
              <a:defRPr/>
            </a:pPr>
            <a:endParaRPr lang="sl-SI" sz="2667" dirty="0">
              <a:solidFill>
                <a:schemeClr val="accent5">
                  <a:lumMod val="75000"/>
                </a:schemeClr>
              </a:solidFill>
            </a:endParaRPr>
          </a:p>
          <a:p>
            <a:pPr marL="959976" indent="-944010">
              <a:defRPr/>
            </a:pPr>
            <a:endParaRPr lang="sl-SI" sz="2667" dirty="0">
              <a:solidFill>
                <a:schemeClr val="accent5">
                  <a:lumMod val="75000"/>
                </a:schemeClr>
              </a:solidFill>
            </a:endParaRPr>
          </a:p>
          <a:p>
            <a:pPr marL="959976" indent="-944010" algn="ctr">
              <a:defRPr/>
            </a:pPr>
            <a:r>
              <a:rPr lang="sl-SI" sz="2667" dirty="0">
                <a:solidFill>
                  <a:schemeClr val="accent5">
                    <a:lumMod val="75000"/>
                  </a:schemeClr>
                </a:solidFill>
              </a:rPr>
              <a:t>pomanjkanje delovne sile</a:t>
            </a:r>
          </a:p>
          <a:p>
            <a:pPr marL="959976" indent="-944010" algn="ctr">
              <a:defRPr/>
            </a:pPr>
            <a:r>
              <a:rPr lang="sl-SI" sz="2667" dirty="0">
                <a:solidFill>
                  <a:schemeClr val="tx2"/>
                </a:solidFill>
              </a:rPr>
              <a:t>  </a:t>
            </a:r>
            <a:r>
              <a:rPr lang="sl-SI" sz="2667" b="1" i="1" dirty="0">
                <a:solidFill>
                  <a:srgbClr val="92D050"/>
                </a:solidFill>
              </a:rPr>
              <a:t>prihodnost/sedanjost</a:t>
            </a:r>
            <a:endParaRPr lang="en-GB" sz="2667" b="1" i="1" dirty="0">
              <a:solidFill>
                <a:srgbClr val="92D050"/>
              </a:solidFill>
            </a:endParaRPr>
          </a:p>
          <a:p>
            <a:pPr marL="959976" indent="-944010" algn="ctr">
              <a:defRPr/>
            </a:pPr>
            <a:endParaRPr lang="sl-SI" sz="2667" b="1" dirty="0">
              <a:solidFill>
                <a:srgbClr val="FF0000"/>
              </a:solidFill>
            </a:endParaRPr>
          </a:p>
          <a:p>
            <a:pPr marL="959976" indent="-944010" algn="ctr">
              <a:defRPr/>
            </a:pPr>
            <a:r>
              <a:rPr lang="sl-SI" sz="2667" b="1" dirty="0">
                <a:solidFill>
                  <a:srgbClr val="FF0000"/>
                </a:solidFill>
              </a:rPr>
              <a:t>  BOJ ZA PROSTO DELOVNO MESTO </a:t>
            </a:r>
          </a:p>
          <a:p>
            <a:pPr marL="959976" indent="-944010" algn="ctr">
              <a:defRPr/>
            </a:pPr>
            <a:endParaRPr lang="sl-SI" sz="2667" dirty="0">
              <a:solidFill>
                <a:srgbClr val="FF0000"/>
              </a:solidFill>
            </a:endParaRPr>
          </a:p>
          <a:p>
            <a:pPr marL="959976" indent="-944010" algn="ctr">
              <a:defRPr/>
            </a:pPr>
            <a:endParaRPr lang="sl-SI" sz="2667" dirty="0">
              <a:solidFill>
                <a:srgbClr val="FF0000"/>
              </a:solidFill>
            </a:endParaRPr>
          </a:p>
          <a:p>
            <a:pPr algn="ctr" eaLnBrk="1" hangingPunct="1">
              <a:buFont typeface="Arial" charset="0"/>
              <a:buNone/>
              <a:defRPr/>
            </a:pPr>
            <a:r>
              <a:rPr lang="en-GB" sz="2667" dirty="0">
                <a:solidFill>
                  <a:srgbClr val="FF0000"/>
                </a:solidFill>
              </a:rPr>
              <a:t> </a:t>
            </a:r>
          </a:p>
          <a:p>
            <a:pPr algn="ctr" eaLnBrk="1" hangingPunct="1">
              <a:buNone/>
              <a:defRPr/>
            </a:pPr>
            <a:r>
              <a:rPr lang="sl-SI" sz="2667" b="1" dirty="0">
                <a:solidFill>
                  <a:srgbClr val="FF0000"/>
                </a:solidFill>
              </a:rPr>
              <a:t>  BOJ ZA USPOSOBLJENEGA DELAVCA</a:t>
            </a:r>
          </a:p>
        </p:txBody>
      </p:sp>
      <p:sp>
        <p:nvSpPr>
          <p:cNvPr id="5" name="PoljeZBesedilom 4">
            <a:extLst>
              <a:ext uri="{FF2B5EF4-FFF2-40B4-BE49-F238E27FC236}">
                <a16:creationId xmlns:a16="http://schemas.microsoft.com/office/drawing/2014/main" id="{3B198B6D-CE5E-53D9-B620-20A395C61AA4}"/>
              </a:ext>
            </a:extLst>
          </p:cNvPr>
          <p:cNvSpPr txBox="1"/>
          <p:nvPr/>
        </p:nvSpPr>
        <p:spPr>
          <a:xfrm>
            <a:off x="1734549" y="469379"/>
            <a:ext cx="8722901" cy="707886"/>
          </a:xfrm>
          <a:prstGeom prst="rect">
            <a:avLst/>
          </a:prstGeom>
          <a:noFill/>
        </p:spPr>
        <p:txBody>
          <a:bodyPr wrap="square">
            <a:spAutoFit/>
          </a:bodyPr>
          <a:lstStyle/>
          <a:p>
            <a:pPr algn="ctr"/>
            <a:r>
              <a:rPr lang="sl-SI" sz="4000" b="1" dirty="0">
                <a:solidFill>
                  <a:srgbClr val="FF0000"/>
                </a:solidFill>
              </a:rPr>
              <a:t>Izzivi trga dela v Republiki Sloveniji</a:t>
            </a:r>
          </a:p>
        </p:txBody>
      </p:sp>
      <p:sp>
        <p:nvSpPr>
          <p:cNvPr id="6" name="Puščica: dol 5">
            <a:extLst>
              <a:ext uri="{FF2B5EF4-FFF2-40B4-BE49-F238E27FC236}">
                <a16:creationId xmlns:a16="http://schemas.microsoft.com/office/drawing/2014/main" id="{03B2AFDE-0278-B29F-C5E2-0BC973DC5BF5}"/>
              </a:ext>
            </a:extLst>
          </p:cNvPr>
          <p:cNvSpPr/>
          <p:nvPr/>
        </p:nvSpPr>
        <p:spPr>
          <a:xfrm>
            <a:off x="5829240" y="1878227"/>
            <a:ext cx="212002" cy="61492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2400"/>
          </a:p>
        </p:txBody>
      </p:sp>
      <p:sp>
        <p:nvSpPr>
          <p:cNvPr id="7" name="Puščica: dol 6">
            <a:extLst>
              <a:ext uri="{FF2B5EF4-FFF2-40B4-BE49-F238E27FC236}">
                <a16:creationId xmlns:a16="http://schemas.microsoft.com/office/drawing/2014/main" id="{E98088A6-799C-0C8E-7BBA-C464CB603556}"/>
              </a:ext>
            </a:extLst>
          </p:cNvPr>
          <p:cNvSpPr/>
          <p:nvPr/>
        </p:nvSpPr>
        <p:spPr>
          <a:xfrm>
            <a:off x="5829240" y="4364845"/>
            <a:ext cx="212002" cy="956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2400"/>
          </a:p>
        </p:txBody>
      </p:sp>
    </p:spTree>
    <p:extLst>
      <p:ext uri="{BB962C8B-B14F-4D97-AF65-F5344CB8AC3E}">
        <p14:creationId xmlns:p14="http://schemas.microsoft.com/office/powerpoint/2010/main" val="4091299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6C47DF9C-BD7D-1906-A402-2FFC355CFF36}"/>
              </a:ext>
            </a:extLst>
          </p:cNvPr>
          <p:cNvPicPr>
            <a:picLocks noChangeAspect="1"/>
          </p:cNvPicPr>
          <p:nvPr/>
        </p:nvPicPr>
        <p:blipFill>
          <a:blip r:embed="rId2"/>
          <a:stretch>
            <a:fillRect/>
          </a:stretch>
        </p:blipFill>
        <p:spPr>
          <a:xfrm>
            <a:off x="836728" y="1262700"/>
            <a:ext cx="10518544" cy="4332600"/>
          </a:xfrm>
          <a:prstGeom prst="rect">
            <a:avLst/>
          </a:prstGeom>
        </p:spPr>
      </p:pic>
      <p:sp>
        <p:nvSpPr>
          <p:cNvPr id="7" name="PoljeZBesedilom 6">
            <a:extLst>
              <a:ext uri="{FF2B5EF4-FFF2-40B4-BE49-F238E27FC236}">
                <a16:creationId xmlns:a16="http://schemas.microsoft.com/office/drawing/2014/main" id="{4C01F01D-B197-2397-E142-BD28B632E2B2}"/>
              </a:ext>
            </a:extLst>
          </p:cNvPr>
          <p:cNvSpPr txBox="1"/>
          <p:nvPr/>
        </p:nvSpPr>
        <p:spPr>
          <a:xfrm>
            <a:off x="1386520" y="326631"/>
            <a:ext cx="9968753" cy="461665"/>
          </a:xfrm>
          <a:prstGeom prst="rect">
            <a:avLst/>
          </a:prstGeom>
          <a:noFill/>
        </p:spPr>
        <p:txBody>
          <a:bodyPr wrap="square">
            <a:spAutoFit/>
          </a:bodyPr>
          <a:lstStyle/>
          <a:p>
            <a:r>
              <a:rPr lang="sl-SI" sz="2400" b="1" dirty="0">
                <a:solidFill>
                  <a:schemeClr val="accent5">
                    <a:lumMod val="75000"/>
                  </a:schemeClr>
                </a:solidFill>
              </a:rPr>
              <a:t>Odstotek zaposlenih v državni upravi, starih 18-34 let v letih 2020 in 2015</a:t>
            </a:r>
            <a:endParaRPr lang="sl-SI" sz="2400" dirty="0">
              <a:solidFill>
                <a:schemeClr val="accent5">
                  <a:lumMod val="75000"/>
                </a:schemeClr>
              </a:solidFill>
            </a:endParaRPr>
          </a:p>
        </p:txBody>
      </p:sp>
    </p:spTree>
    <p:extLst>
      <p:ext uri="{BB962C8B-B14F-4D97-AF65-F5344CB8AC3E}">
        <p14:creationId xmlns:p14="http://schemas.microsoft.com/office/powerpoint/2010/main" val="3046086268"/>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1730</Words>
  <Application>Microsoft Office PowerPoint</Application>
  <PresentationFormat>Širokozaslonsko</PresentationFormat>
  <Paragraphs>336</Paragraphs>
  <Slides>45</Slides>
  <Notes>0</Notes>
  <HiddenSlides>0</HiddenSlides>
  <MMClips>1</MMClips>
  <ScaleCrop>false</ScaleCrop>
  <HeadingPairs>
    <vt:vector size="6" baseType="variant">
      <vt:variant>
        <vt:lpstr>Uporabljene pisave</vt:lpstr>
      </vt:variant>
      <vt:variant>
        <vt:i4>9</vt:i4>
      </vt:variant>
      <vt:variant>
        <vt:lpstr>Tema</vt:lpstr>
      </vt:variant>
      <vt:variant>
        <vt:i4>1</vt:i4>
      </vt:variant>
      <vt:variant>
        <vt:lpstr>Naslovi diapozitivov</vt:lpstr>
      </vt:variant>
      <vt:variant>
        <vt:i4>45</vt:i4>
      </vt:variant>
    </vt:vector>
  </HeadingPairs>
  <TitlesOfParts>
    <vt:vector size="55" baseType="lpstr">
      <vt:lpstr>Arial</vt:lpstr>
      <vt:lpstr>Calibri</vt:lpstr>
      <vt:lpstr>Calibri Light</vt:lpstr>
      <vt:lpstr>Catamaran</vt:lpstr>
      <vt:lpstr>Catamaran Medium</vt:lpstr>
      <vt:lpstr>Republika</vt:lpstr>
      <vt:lpstr>Times New Roman</vt:lpstr>
      <vt:lpstr>Trebuchet MS</vt:lpstr>
      <vt:lpstr>Wingdings</vt:lpstr>
      <vt:lpstr>Officeova tema</vt:lpstr>
      <vt:lpstr>PowerPointova predstavitev</vt:lpstr>
      <vt:lpstr>Ključ do boljše uprave je v ljudeh</vt:lpstr>
      <vt:lpstr>Razvoj in ravnanje s kadri   danes in jutri</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Ključ do boljše uprave je v ljudeh</vt:lpstr>
      <vt:lpstr>  Prenova uslužbenskega sistema  </vt:lpstr>
      <vt:lpstr>PowerPointova predstavitev</vt:lpstr>
      <vt:lpstr>PowerPointova predstavitev</vt:lpstr>
      <vt:lpstr>PowerPointova predstavitev</vt:lpstr>
      <vt:lpstr>PowerPointova predstavitev</vt:lpstr>
      <vt:lpstr>PowerPointova predstavitev</vt:lpstr>
      <vt:lpstr>PowerPointova predstavitev</vt:lpstr>
      <vt:lpstr>Ključ do boljše uprave je v ljudeh</vt:lpstr>
      <vt:lpstr>Prenova plačnega sistema javnega sektorja</vt:lpstr>
      <vt:lpstr>PowerPointova predstavitev</vt:lpstr>
      <vt:lpstr>PowerPointova predstavitev</vt:lpstr>
      <vt:lpstr>PowerPointova predstavitev</vt:lpstr>
      <vt:lpstr>Ključ do boljše uprave je v ljudeh</vt:lpstr>
      <vt:lpstr>Razvoj kadrovskih procesov in pogled naprej</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Anja Majer</dc:creator>
  <cp:lastModifiedBy>Breda Gruden</cp:lastModifiedBy>
  <cp:revision>25</cp:revision>
  <dcterms:created xsi:type="dcterms:W3CDTF">2024-09-24T07:30:10Z</dcterms:created>
  <dcterms:modified xsi:type="dcterms:W3CDTF">2024-10-04T07:34:23Z</dcterms:modified>
</cp:coreProperties>
</file>